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71" r:id="rId1"/>
    <p:sldMasterId id="2147483888" r:id="rId2"/>
  </p:sldMasterIdLst>
  <p:notesMasterIdLst>
    <p:notesMasterId r:id="rId51"/>
  </p:notesMasterIdLst>
  <p:handoutMasterIdLst>
    <p:handoutMasterId r:id="rId52"/>
  </p:handoutMasterIdLst>
  <p:sldIdLst>
    <p:sldId id="437" r:id="rId3"/>
    <p:sldId id="438" r:id="rId4"/>
    <p:sldId id="482" r:id="rId5"/>
    <p:sldId id="2147377310" r:id="rId6"/>
    <p:sldId id="504" r:id="rId7"/>
    <p:sldId id="2147377291" r:id="rId8"/>
    <p:sldId id="487" r:id="rId9"/>
    <p:sldId id="2147377293" r:id="rId10"/>
    <p:sldId id="2147377294" r:id="rId11"/>
    <p:sldId id="2147377295" r:id="rId12"/>
    <p:sldId id="2147377296" r:id="rId13"/>
    <p:sldId id="2147377297" r:id="rId14"/>
    <p:sldId id="2147377298" r:id="rId15"/>
    <p:sldId id="2147377299" r:id="rId16"/>
    <p:sldId id="2147377300" r:id="rId17"/>
    <p:sldId id="2147377308" r:id="rId18"/>
    <p:sldId id="2147377301" r:id="rId19"/>
    <p:sldId id="2147377302" r:id="rId20"/>
    <p:sldId id="2147377303" r:id="rId21"/>
    <p:sldId id="2147377304" r:id="rId22"/>
    <p:sldId id="2147377289" r:id="rId23"/>
    <p:sldId id="2147377305" r:id="rId24"/>
    <p:sldId id="2147377306" r:id="rId25"/>
    <p:sldId id="2147377307" r:id="rId26"/>
    <p:sldId id="2147377290" r:id="rId27"/>
    <p:sldId id="505" r:id="rId28"/>
    <p:sldId id="257" r:id="rId29"/>
    <p:sldId id="2147377286" r:id="rId30"/>
    <p:sldId id="256" r:id="rId31"/>
    <p:sldId id="507" r:id="rId32"/>
    <p:sldId id="506" r:id="rId33"/>
    <p:sldId id="508" r:id="rId34"/>
    <p:sldId id="509" r:id="rId35"/>
    <p:sldId id="2147377282" r:id="rId36"/>
    <p:sldId id="329" r:id="rId37"/>
    <p:sldId id="2147482679" r:id="rId38"/>
    <p:sldId id="2147377236" r:id="rId39"/>
    <p:sldId id="2147377237" r:id="rId40"/>
    <p:sldId id="2147377238" r:id="rId41"/>
    <p:sldId id="2147376862" r:id="rId42"/>
    <p:sldId id="2147377281" r:id="rId43"/>
    <p:sldId id="2147377274" r:id="rId44"/>
    <p:sldId id="2147377266" r:id="rId45"/>
    <p:sldId id="2147377265" r:id="rId46"/>
    <p:sldId id="2147377267" r:id="rId47"/>
    <p:sldId id="2147377270" r:id="rId48"/>
    <p:sldId id="2147377269" r:id="rId49"/>
    <p:sldId id="2147377268" r:id="rId50"/>
  </p:sldIdLst>
  <p:sldSz cx="9906000" cy="6858000" type="A4"/>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1932"/>
    <a:srgbClr val="43B02A"/>
    <a:srgbClr val="3D9527"/>
    <a:srgbClr val="26890D"/>
    <a:srgbClr val="FFFFFF"/>
    <a:srgbClr val="F8CBAD"/>
    <a:srgbClr val="F4B183"/>
    <a:srgbClr val="B4C6E7"/>
    <a:srgbClr val="D9D9D9"/>
    <a:srgbClr val="FF32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26" autoAdjust="0"/>
    <p:restoredTop sz="94660"/>
  </p:normalViewPr>
  <p:slideViewPr>
    <p:cSldViewPr snapToGrid="0">
      <p:cViewPr varScale="1">
        <p:scale>
          <a:sx n="110" d="100"/>
          <a:sy n="110" d="100"/>
        </p:scale>
        <p:origin x="1044" y="114"/>
      </p:cViewPr>
      <p:guideLst/>
    </p:cSldViewPr>
  </p:slideViewPr>
  <p:notesTextViewPr>
    <p:cViewPr>
      <p:scale>
        <a:sx n="1" d="1"/>
        <a:sy n="1" d="1"/>
      </p:scale>
      <p:origin x="0" y="0"/>
    </p:cViewPr>
  </p:notesTextViewPr>
  <p:notesViewPr>
    <p:cSldViewPr snapToGrid="0">
      <p:cViewPr varScale="1">
        <p:scale>
          <a:sx n="50" d="100"/>
          <a:sy n="50" d="100"/>
        </p:scale>
        <p:origin x="2976"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5EEB845-3098-43D1-4903-C610073470F2}"/>
              </a:ext>
            </a:extLst>
          </p:cNvPr>
          <p:cNvSpPr>
            <a:spLocks noGrp="1"/>
          </p:cNvSpPr>
          <p:nvPr>
            <p:ph type="hdr" sz="quarter"/>
          </p:nvPr>
        </p:nvSpPr>
        <p:spPr>
          <a:xfrm>
            <a:off x="0" y="1"/>
            <a:ext cx="2945448" cy="497838"/>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B7D9AB8-D67A-CDA6-F21F-2C729D2F9B48}"/>
              </a:ext>
            </a:extLst>
          </p:cNvPr>
          <p:cNvSpPr>
            <a:spLocks noGrp="1"/>
          </p:cNvSpPr>
          <p:nvPr>
            <p:ph type="dt" sz="quarter" idx="1"/>
          </p:nvPr>
        </p:nvSpPr>
        <p:spPr>
          <a:xfrm>
            <a:off x="3850643" y="1"/>
            <a:ext cx="2945448" cy="497838"/>
          </a:xfrm>
          <a:prstGeom prst="rect">
            <a:avLst/>
          </a:prstGeom>
        </p:spPr>
        <p:txBody>
          <a:bodyPr vert="horz" lIns="91312" tIns="45656" rIns="91312" bIns="45656" rtlCol="0"/>
          <a:lstStyle>
            <a:lvl1pPr algn="r">
              <a:defRPr sz="1200"/>
            </a:lvl1pPr>
          </a:lstStyle>
          <a:p>
            <a:fld id="{238AD076-DE3B-46FE-A113-9D99E718BC93}" type="datetimeFigureOut">
              <a:rPr kumimoji="1" lang="ja-JP" altLang="en-US" smtClean="0"/>
              <a:t>2026/3/26</a:t>
            </a:fld>
            <a:endParaRPr kumimoji="1" lang="ja-JP" altLang="en-US"/>
          </a:p>
        </p:txBody>
      </p:sp>
      <p:sp>
        <p:nvSpPr>
          <p:cNvPr id="4" name="フッター プレースホルダー 3">
            <a:extLst>
              <a:ext uri="{FF2B5EF4-FFF2-40B4-BE49-F238E27FC236}">
                <a16:creationId xmlns:a16="http://schemas.microsoft.com/office/drawing/2014/main" id="{FAD4C94D-D846-311C-EDD3-D63E9564472A}"/>
              </a:ext>
            </a:extLst>
          </p:cNvPr>
          <p:cNvSpPr>
            <a:spLocks noGrp="1"/>
          </p:cNvSpPr>
          <p:nvPr>
            <p:ph type="ftr" sz="quarter" idx="2"/>
          </p:nvPr>
        </p:nvSpPr>
        <p:spPr>
          <a:xfrm>
            <a:off x="0" y="9428800"/>
            <a:ext cx="2945448" cy="497838"/>
          </a:xfrm>
          <a:prstGeom prst="rect">
            <a:avLst/>
          </a:prstGeom>
        </p:spPr>
        <p:txBody>
          <a:bodyPr vert="horz" lIns="91312" tIns="45656" rIns="91312" bIns="45656"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163F09AB-DE8D-B7DB-2B48-3F3CEF1DD056}"/>
              </a:ext>
            </a:extLst>
          </p:cNvPr>
          <p:cNvSpPr>
            <a:spLocks noGrp="1"/>
          </p:cNvSpPr>
          <p:nvPr>
            <p:ph type="sldNum" sz="quarter" idx="3"/>
          </p:nvPr>
        </p:nvSpPr>
        <p:spPr>
          <a:xfrm>
            <a:off x="3850643" y="9428800"/>
            <a:ext cx="2945448" cy="497838"/>
          </a:xfrm>
          <a:prstGeom prst="rect">
            <a:avLst/>
          </a:prstGeom>
        </p:spPr>
        <p:txBody>
          <a:bodyPr vert="horz" lIns="91312" tIns="45656" rIns="91312" bIns="45656" rtlCol="0" anchor="b"/>
          <a:lstStyle>
            <a:lvl1pPr algn="r">
              <a:defRPr sz="1200"/>
            </a:lvl1pPr>
          </a:lstStyle>
          <a:p>
            <a:fld id="{75CDA9B1-9917-4DA1-8CA5-808154C9A545}" type="slidenum">
              <a:rPr kumimoji="1" lang="ja-JP" altLang="en-US" smtClean="0"/>
              <a:t>‹#›</a:t>
            </a:fld>
            <a:endParaRPr kumimoji="1" lang="ja-JP" altLang="en-US"/>
          </a:p>
        </p:txBody>
      </p:sp>
    </p:spTree>
    <p:extLst>
      <p:ext uri="{BB962C8B-B14F-4D97-AF65-F5344CB8AC3E}">
        <p14:creationId xmlns:p14="http://schemas.microsoft.com/office/powerpoint/2010/main" val="583092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8056"/>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312" tIns="45656" rIns="91312" bIns="45656" rtlCol="0"/>
          <a:lstStyle>
            <a:lvl1pPr algn="r">
              <a:defRPr sz="1200"/>
            </a:lvl1pPr>
          </a:lstStyle>
          <a:p>
            <a:fld id="{695F904C-36E0-4278-8FA2-1167A91B1A98}" type="datetimeFigureOut">
              <a:rPr kumimoji="1" lang="ja-JP" altLang="en-US" smtClean="0"/>
              <a:t>2026/3/26</a:t>
            </a:fld>
            <a:endParaRPr kumimoji="1" lang="ja-JP" altLang="en-US"/>
          </a:p>
        </p:txBody>
      </p:sp>
      <p:sp>
        <p:nvSpPr>
          <p:cNvPr id="4" name="スライド イメージ プレースホルダー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3"/>
          </a:xfrm>
          <a:prstGeom prst="rect">
            <a:avLst/>
          </a:prstGeom>
        </p:spPr>
        <p:txBody>
          <a:bodyPr vert="horz" lIns="91312" tIns="45656" rIns="91312" bIns="456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59" cy="498055"/>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312" tIns="45656" rIns="91312" bIns="45656" rtlCol="0" anchor="b"/>
          <a:lstStyle>
            <a:lvl1pPr algn="r">
              <a:defRPr sz="1200"/>
            </a:lvl1pPr>
          </a:lstStyle>
          <a:p>
            <a:fld id="{263D121A-99AE-4CB5-B783-F57C45DEBC43}" type="slidenum">
              <a:rPr kumimoji="1" lang="ja-JP" altLang="en-US" smtClean="0"/>
              <a:t>‹#›</a:t>
            </a:fld>
            <a:endParaRPr kumimoji="1" lang="ja-JP" altLang="en-US"/>
          </a:p>
        </p:txBody>
      </p:sp>
    </p:spTree>
    <p:extLst>
      <p:ext uri="{BB962C8B-B14F-4D97-AF65-F5344CB8AC3E}">
        <p14:creationId xmlns:p14="http://schemas.microsoft.com/office/powerpoint/2010/main" val="16930264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04583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36DD4FC3-8E8E-71AD-4288-5ABD8815383E}"/>
              </a:ext>
            </a:extLst>
          </p:cNvPr>
          <p:cNvSpPr>
            <a:spLocks noGrp="1"/>
          </p:cNvSpPr>
          <p:nvPr>
            <p:ph type="dt" sz="half" idx="10"/>
          </p:nvPr>
        </p:nvSpPr>
        <p:spPr/>
        <p:txBody>
          <a:bodyPr/>
          <a:lstStyle/>
          <a:p>
            <a:fld id="{22719574-A8A1-4C7E-9011-F19196E5D76E}" type="datetime1">
              <a:rPr kumimoji="1" lang="ja-JP" altLang="en-US" smtClean="0"/>
              <a:t>2026/3/26</a:t>
            </a:fld>
            <a:endParaRPr kumimoji="1" lang="ja-JP" altLang="en-US"/>
          </a:p>
        </p:txBody>
      </p:sp>
      <p:sp>
        <p:nvSpPr>
          <p:cNvPr id="5" name="フッター プレースホルダー 4">
            <a:extLst>
              <a:ext uri="{FF2B5EF4-FFF2-40B4-BE49-F238E27FC236}">
                <a16:creationId xmlns:a16="http://schemas.microsoft.com/office/drawing/2014/main" id="{EDDDD000-A9FD-395C-6FB4-E2484525900F}"/>
              </a:ext>
            </a:extLst>
          </p:cNvPr>
          <p:cNvSpPr>
            <a:spLocks noGrp="1"/>
          </p:cNvSpPr>
          <p:nvPr>
            <p:ph type="ftr" sz="quarter" idx="11"/>
          </p:nvPr>
        </p:nvSpPr>
        <p:spPr/>
        <p:txBody>
          <a:bodyPr/>
          <a:lstStyle/>
          <a:p>
            <a:endParaRPr kumimoji="1" lang="ja-JP" altLang="en-US"/>
          </a:p>
        </p:txBody>
      </p:sp>
      <p:cxnSp>
        <p:nvCxnSpPr>
          <p:cNvPr id="8" name="直線コネクタ 7">
            <a:extLst>
              <a:ext uri="{FF2B5EF4-FFF2-40B4-BE49-F238E27FC236}">
                <a16:creationId xmlns:a16="http://schemas.microsoft.com/office/drawing/2014/main" id="{7DD212EA-F383-FB2C-E251-40458DFAF768}"/>
              </a:ext>
            </a:extLst>
          </p:cNvPr>
          <p:cNvCxnSpPr>
            <a:cxnSpLocks/>
          </p:cNvCxnSpPr>
          <p:nvPr userDrawn="1"/>
        </p:nvCxnSpPr>
        <p:spPr>
          <a:xfrm flipH="1">
            <a:off x="2477193" y="2028305"/>
            <a:ext cx="7428807" cy="482969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6DA112FB-1919-1F66-46A2-12D8506EFD9A}"/>
              </a:ext>
            </a:extLst>
          </p:cNvPr>
          <p:cNvCxnSpPr>
            <a:cxnSpLocks/>
          </p:cNvCxnSpPr>
          <p:nvPr userDrawn="1"/>
        </p:nvCxnSpPr>
        <p:spPr>
          <a:xfrm>
            <a:off x="2477193" y="0"/>
            <a:ext cx="5735782" cy="6858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60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C4291BC9-4B5A-8288-1942-F712A2CB361C}"/>
              </a:ext>
            </a:extLst>
          </p:cNvPr>
          <p:cNvSpPr>
            <a:spLocks noGrp="1"/>
          </p:cNvSpPr>
          <p:nvPr>
            <p:ph type="dt" sz="half" idx="10"/>
          </p:nvPr>
        </p:nvSpPr>
        <p:spPr/>
        <p:txBody>
          <a:bodyPr/>
          <a:lstStyle/>
          <a:p>
            <a:fld id="{CE2C832F-1B44-4FEE-8B9E-72EE8F0D8EE7}" type="datetime1">
              <a:rPr kumimoji="1" lang="ja-JP" altLang="en-US" smtClean="0"/>
              <a:t>2026/3/26</a:t>
            </a:fld>
            <a:endParaRPr kumimoji="1" lang="ja-JP" altLang="en-US"/>
          </a:p>
        </p:txBody>
      </p:sp>
      <p:sp>
        <p:nvSpPr>
          <p:cNvPr id="5" name="フッター プレースホルダー 4">
            <a:extLst>
              <a:ext uri="{FF2B5EF4-FFF2-40B4-BE49-F238E27FC236}">
                <a16:creationId xmlns:a16="http://schemas.microsoft.com/office/drawing/2014/main" id="{ECF5B00C-1BFD-AEF1-F5E3-9D7373CDD479}"/>
              </a:ext>
            </a:extLst>
          </p:cNvPr>
          <p:cNvSpPr>
            <a:spLocks noGrp="1"/>
          </p:cNvSpPr>
          <p:nvPr>
            <p:ph type="ftr" sz="quarter" idx="11"/>
          </p:nvPr>
        </p:nvSpPr>
        <p:spPr/>
        <p:txBody>
          <a:bodyPr/>
          <a:lstStyle/>
          <a:p>
            <a:endParaRPr kumimoji="1" lang="ja-JP" altLang="en-US"/>
          </a:p>
        </p:txBody>
      </p:sp>
      <p:sp>
        <p:nvSpPr>
          <p:cNvPr id="13" name="正方形/長方形 12">
            <a:extLst>
              <a:ext uri="{FF2B5EF4-FFF2-40B4-BE49-F238E27FC236}">
                <a16:creationId xmlns:a16="http://schemas.microsoft.com/office/drawing/2014/main" id="{255A5B5C-5DD7-1CC9-4EC2-C695B41BA295}"/>
              </a:ext>
            </a:extLst>
          </p:cNvPr>
          <p:cNvSpPr/>
          <p:nvPr userDrawn="1"/>
        </p:nvSpPr>
        <p:spPr>
          <a:xfrm>
            <a:off x="0" y="0"/>
            <a:ext cx="3667125"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直角三角形 13">
            <a:extLst>
              <a:ext uri="{FF2B5EF4-FFF2-40B4-BE49-F238E27FC236}">
                <a16:creationId xmlns:a16="http://schemas.microsoft.com/office/drawing/2014/main" id="{9773049E-D07F-D569-9A6D-933963ED78E3}"/>
              </a:ext>
            </a:extLst>
          </p:cNvPr>
          <p:cNvSpPr/>
          <p:nvPr userDrawn="1"/>
        </p:nvSpPr>
        <p:spPr>
          <a:xfrm flipH="1">
            <a:off x="1704975" y="0"/>
            <a:ext cx="1962150" cy="68580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706B0981-9D87-7361-A7ED-AC9DEAF6A6CA}"/>
              </a:ext>
            </a:extLst>
          </p:cNvPr>
          <p:cNvCxnSpPr>
            <a:cxnSpLocks/>
          </p:cNvCxnSpPr>
          <p:nvPr userDrawn="1"/>
        </p:nvCxnSpPr>
        <p:spPr>
          <a:xfrm flipH="1" flipV="1">
            <a:off x="0" y="4724400"/>
            <a:ext cx="6108700" cy="21336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3488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C4291BC9-4B5A-8288-1942-F712A2CB361C}"/>
              </a:ext>
            </a:extLst>
          </p:cNvPr>
          <p:cNvSpPr>
            <a:spLocks noGrp="1"/>
          </p:cNvSpPr>
          <p:nvPr>
            <p:ph type="dt" sz="half" idx="10"/>
          </p:nvPr>
        </p:nvSpPr>
        <p:spPr/>
        <p:txBody>
          <a:bodyPr/>
          <a:lstStyle/>
          <a:p>
            <a:fld id="{CE2C832F-1B44-4FEE-8B9E-72EE8F0D8EE7}" type="datetime1">
              <a:rPr kumimoji="1" lang="ja-JP" altLang="en-US" smtClean="0"/>
              <a:t>2026/3/26</a:t>
            </a:fld>
            <a:endParaRPr kumimoji="1" lang="ja-JP" altLang="en-US"/>
          </a:p>
        </p:txBody>
      </p:sp>
      <p:sp>
        <p:nvSpPr>
          <p:cNvPr id="5" name="フッター プレースホルダー 4">
            <a:extLst>
              <a:ext uri="{FF2B5EF4-FFF2-40B4-BE49-F238E27FC236}">
                <a16:creationId xmlns:a16="http://schemas.microsoft.com/office/drawing/2014/main" id="{ECF5B00C-1BFD-AEF1-F5E3-9D7373CDD479}"/>
              </a:ext>
            </a:extLst>
          </p:cNvPr>
          <p:cNvSpPr>
            <a:spLocks noGrp="1"/>
          </p:cNvSpPr>
          <p:nvPr>
            <p:ph type="ftr" sz="quarter" idx="11"/>
          </p:nvPr>
        </p:nvSpPr>
        <p:spPr/>
        <p:txBody>
          <a:bodyPr/>
          <a:lstStyle/>
          <a:p>
            <a:endParaRPr kumimoji="1" lang="ja-JP" altLang="en-US"/>
          </a:p>
        </p:txBody>
      </p:sp>
      <p:sp>
        <p:nvSpPr>
          <p:cNvPr id="7" name="正方形/長方形 6">
            <a:extLst>
              <a:ext uri="{FF2B5EF4-FFF2-40B4-BE49-F238E27FC236}">
                <a16:creationId xmlns:a16="http://schemas.microsoft.com/office/drawing/2014/main" id="{CC7A56C4-32C3-C41D-FE3C-319A91C4EC13}"/>
              </a:ext>
            </a:extLst>
          </p:cNvPr>
          <p:cNvSpPr/>
          <p:nvPr userDrawn="1"/>
        </p:nvSpPr>
        <p:spPr>
          <a:xfrm>
            <a:off x="1" y="487467"/>
            <a:ext cx="9906000" cy="75892"/>
          </a:xfrm>
          <a:prstGeom prst="rect">
            <a:avLst/>
          </a:prstGeom>
          <a:gradFill>
            <a:gsLst>
              <a:gs pos="0">
                <a:schemeClr val="accent6"/>
              </a:gs>
              <a:gs pos="100000">
                <a:schemeClr val="bg1"/>
              </a:gs>
              <a:gs pos="87000">
                <a:schemeClr val="accent6">
                  <a:lumMod val="20000"/>
                  <a:lumOff val="80000"/>
                </a:schemeClr>
              </a:gs>
              <a:gs pos="100000">
                <a:schemeClr val="accent1">
                  <a:lumMod val="30000"/>
                  <a:lumOff val="7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dirty="0">
              <a:ea typeface="Meiryo UI" panose="020B0604030504040204" pitchFamily="50" charset="-128"/>
            </a:endParaRPr>
          </a:p>
        </p:txBody>
      </p:sp>
    </p:spTree>
    <p:extLst>
      <p:ext uri="{BB962C8B-B14F-4D97-AF65-F5344CB8AC3E}">
        <p14:creationId xmlns:p14="http://schemas.microsoft.com/office/powerpoint/2010/main" val="159600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取組シー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hasCustomPrompt="1"/>
          </p:nvPr>
        </p:nvSpPr>
        <p:spPr>
          <a:xfrm>
            <a:off x="446400" y="136800"/>
            <a:ext cx="4737911" cy="728793"/>
          </a:xfrm>
          <a:prstGeom prst="rect">
            <a:avLst/>
          </a:prstGeom>
        </p:spPr>
        <p:txBody>
          <a:bodyPr tIns="46800" bIns="46800" anchor="t"/>
          <a:lstStyle>
            <a:lvl1pPr>
              <a:lnSpc>
                <a:spcPct val="100000"/>
              </a:lnSpc>
              <a:defRPr sz="2000" spc="100" baseline="0">
                <a:ln w="9525">
                  <a:solidFill>
                    <a:srgbClr val="AF1932"/>
                  </a:solidFill>
                </a:ln>
                <a:solidFill>
                  <a:srgbClr val="AF1932"/>
                </a:solidFill>
              </a:defRPr>
            </a:lvl1pPr>
          </a:lstStyle>
          <a:p>
            <a:r>
              <a:rPr kumimoji="1" lang="ja-JP" altLang="en-US" dirty="0"/>
              <a:t>取組名称：取組概要一覧に記載されている取組タイトルを記載</a:t>
            </a:r>
            <a:endParaRPr kumimoji="1" lang="en-GB" dirty="0"/>
          </a:p>
        </p:txBody>
      </p:sp>
      <p:sp>
        <p:nvSpPr>
          <p:cNvPr id="13" name="テキスト プレースホルダー 12">
            <a:extLst>
              <a:ext uri="{FF2B5EF4-FFF2-40B4-BE49-F238E27FC236}">
                <a16:creationId xmlns:a16="http://schemas.microsoft.com/office/drawing/2014/main" id="{EBA9B86F-8C1F-4C76-968C-A734B4037FE5}"/>
              </a:ext>
            </a:extLst>
          </p:cNvPr>
          <p:cNvSpPr>
            <a:spLocks noGrp="1"/>
          </p:cNvSpPr>
          <p:nvPr>
            <p:ph type="body" sz="quarter" idx="12" hasCustomPrompt="1"/>
          </p:nvPr>
        </p:nvSpPr>
        <p:spPr>
          <a:xfrm>
            <a:off x="445008" y="1201541"/>
            <a:ext cx="4346799" cy="1252808"/>
          </a:xfrm>
          <a:prstGeom prst="rect">
            <a:avLst/>
          </a:prstGeom>
        </p:spPr>
        <p:txBody>
          <a:bodyPr/>
          <a:lstStyle>
            <a:lvl1pPr marL="171450" indent="-171450">
              <a:lnSpc>
                <a:spcPts val="1900"/>
              </a:lnSpc>
              <a:buFont typeface="Arial" panose="020B0604020202020204" pitchFamily="34" charset="0"/>
              <a:buChar char="•"/>
              <a:defRPr sz="1100"/>
            </a:lvl1pPr>
          </a:lstStyle>
          <a:p>
            <a:pPr lvl="0"/>
            <a:r>
              <a:rPr kumimoji="1" lang="ja-JP" altLang="en-US" dirty="0"/>
              <a:t>施策概要と効果：既存の事業説明資料や予算要求資料を活用し、　　事業内容を知らない職員が見ても理解しやすい内容で記載　　　　　</a:t>
            </a:r>
            <a:r>
              <a:rPr kumimoji="1" lang="ja-JP" altLang="en-US" sz="1100" dirty="0">
                <a:solidFill>
                  <a:schemeClr val="tx1"/>
                </a:solidFill>
                <a:latin typeface="+mj-ea"/>
                <a:ea typeface="+mj-ea"/>
              </a:rPr>
              <a:t>（目安：</a:t>
            </a:r>
            <a:r>
              <a:rPr kumimoji="1" lang="en-US" altLang="ja-JP" sz="1100" dirty="0">
                <a:solidFill>
                  <a:schemeClr val="tx1"/>
                </a:solidFill>
                <a:latin typeface="+mj-ea"/>
                <a:ea typeface="+mj-ea"/>
              </a:rPr>
              <a:t>10</a:t>
            </a:r>
            <a:r>
              <a:rPr kumimoji="1" lang="ja-JP" altLang="en-US" sz="1100" dirty="0">
                <a:solidFill>
                  <a:schemeClr val="tx1"/>
                </a:solidFill>
                <a:latin typeface="+mj-ea"/>
                <a:ea typeface="+mj-ea"/>
              </a:rPr>
              <a:t>～</a:t>
            </a:r>
            <a:r>
              <a:rPr kumimoji="1" lang="en-US" altLang="ja-JP" sz="1100" dirty="0">
                <a:solidFill>
                  <a:schemeClr val="tx1"/>
                </a:solidFill>
                <a:latin typeface="+mj-ea"/>
                <a:ea typeface="+mj-ea"/>
              </a:rPr>
              <a:t>15</a:t>
            </a:r>
            <a:r>
              <a:rPr kumimoji="1" lang="ja-JP" altLang="en-US" sz="1100" dirty="0">
                <a:solidFill>
                  <a:schemeClr val="tx1"/>
                </a:solidFill>
                <a:latin typeface="+mj-ea"/>
                <a:ea typeface="+mj-ea"/>
              </a:rPr>
              <a:t>行程度）　　　</a:t>
            </a:r>
            <a:endParaRPr kumimoji="1" lang="ja-JP" altLang="en-US" dirty="0"/>
          </a:p>
        </p:txBody>
      </p:sp>
      <p:sp>
        <p:nvSpPr>
          <p:cNvPr id="3" name="正方形/長方形 15">
            <a:extLst>
              <a:ext uri="{FF2B5EF4-FFF2-40B4-BE49-F238E27FC236}">
                <a16:creationId xmlns:a16="http://schemas.microsoft.com/office/drawing/2014/main" id="{13FAA90C-DC4F-761B-2E54-57D8769F1533}"/>
              </a:ext>
            </a:extLst>
          </p:cNvPr>
          <p:cNvSpPr/>
          <p:nvPr userDrawn="1"/>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6" name="グループ化 5">
            <a:extLst>
              <a:ext uri="{FF2B5EF4-FFF2-40B4-BE49-F238E27FC236}">
                <a16:creationId xmlns:a16="http://schemas.microsoft.com/office/drawing/2014/main" id="{24E4A7AD-3A70-0336-07B7-9539E9A06729}"/>
              </a:ext>
            </a:extLst>
          </p:cNvPr>
          <p:cNvGrpSpPr/>
          <p:nvPr userDrawn="1"/>
        </p:nvGrpSpPr>
        <p:grpSpPr>
          <a:xfrm>
            <a:off x="445009" y="893203"/>
            <a:ext cx="1179936" cy="243520"/>
            <a:chOff x="528309" y="3016181"/>
            <a:chExt cx="1179936" cy="243520"/>
          </a:xfrm>
        </p:grpSpPr>
        <p:sp>
          <p:nvSpPr>
            <p:cNvPr id="8" name="正方形/長方形 7">
              <a:extLst>
                <a:ext uri="{FF2B5EF4-FFF2-40B4-BE49-F238E27FC236}">
                  <a16:creationId xmlns:a16="http://schemas.microsoft.com/office/drawing/2014/main" id="{FEF528F5-12BA-A853-22C8-D4CD4F99E388}"/>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9" name="テキスト ボックス 8">
              <a:extLst>
                <a:ext uri="{FF2B5EF4-FFF2-40B4-BE49-F238E27FC236}">
                  <a16:creationId xmlns:a16="http://schemas.microsoft.com/office/drawing/2014/main" id="{A4FDE86B-FB26-22BF-7804-6C6E5240F75D}"/>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
        <p:nvSpPr>
          <p:cNvPr id="15" name="テキスト プレースホルダー 12">
            <a:extLst>
              <a:ext uri="{FF2B5EF4-FFF2-40B4-BE49-F238E27FC236}">
                <a16:creationId xmlns:a16="http://schemas.microsoft.com/office/drawing/2014/main" id="{D2567F0B-3F95-8B76-EC0D-4537FE79A6BC}"/>
              </a:ext>
            </a:extLst>
          </p:cNvPr>
          <p:cNvSpPr>
            <a:spLocks noGrp="1"/>
          </p:cNvSpPr>
          <p:nvPr>
            <p:ph type="body" sz="quarter" idx="13" hasCustomPrompt="1"/>
          </p:nvPr>
        </p:nvSpPr>
        <p:spPr>
          <a:xfrm>
            <a:off x="445009" y="2996240"/>
            <a:ext cx="4346799" cy="1252808"/>
          </a:xfrm>
          <a:prstGeom prst="rect">
            <a:avLst/>
          </a:prstGeom>
        </p:spPr>
        <p:txBody>
          <a:bodyPr/>
          <a:lstStyle>
            <a:lvl1pPr marL="0" indent="0">
              <a:lnSpc>
                <a:spcPts val="1900"/>
              </a:lnSpc>
              <a:buFont typeface="Arial" panose="020B0604020202020204" pitchFamily="34" charset="0"/>
              <a:buNone/>
              <a:defRPr sz="1100"/>
            </a:lvl1pPr>
          </a:lstStyle>
          <a:p>
            <a:r>
              <a:rPr kumimoji="1" lang="ja-JP" altLang="en-US" dirty="0"/>
              <a:t>これまでの取組状況：</a:t>
            </a:r>
            <a:r>
              <a:rPr kumimoji="1" lang="ja-JP" altLang="en-US" sz="1100" dirty="0">
                <a:latin typeface="+mj-ea"/>
                <a:ea typeface="+mj-ea"/>
              </a:rPr>
              <a:t>今年度までに実施している取組があれば簡潔に記載　　　　　　　　　　　　　　　　　　　　　　　　　　　　　　　　　　　　　　　　　　　　　　　　　　　　　　　　　　　　　　　　　　　</a:t>
            </a:r>
            <a:r>
              <a:rPr kumimoji="1" lang="ja-JP" altLang="en-US" sz="1100" dirty="0">
                <a:solidFill>
                  <a:schemeClr val="tx1"/>
                </a:solidFill>
                <a:latin typeface="+mj-ea"/>
                <a:ea typeface="+mj-ea"/>
              </a:rPr>
              <a:t>　　　　　　　　　　　　　　　（目安：</a:t>
            </a:r>
            <a:r>
              <a:rPr kumimoji="1" lang="en-US" altLang="ja-JP" sz="1100" dirty="0">
                <a:solidFill>
                  <a:schemeClr val="tx1"/>
                </a:solidFill>
                <a:latin typeface="+mj-ea"/>
                <a:ea typeface="+mj-ea"/>
              </a:rPr>
              <a:t>1</a:t>
            </a:r>
            <a:r>
              <a:rPr kumimoji="1" lang="ja-JP" altLang="en-US" sz="1100" dirty="0">
                <a:solidFill>
                  <a:schemeClr val="tx1"/>
                </a:solidFill>
                <a:latin typeface="+mj-ea"/>
                <a:ea typeface="+mj-ea"/>
              </a:rPr>
              <a:t>～２行程度）</a:t>
            </a:r>
            <a:endParaRPr kumimoji="1" lang="en-US" altLang="ja-JP" sz="1100" dirty="0">
              <a:solidFill>
                <a:schemeClr val="tx1"/>
              </a:solidFill>
              <a:latin typeface="+mj-ea"/>
              <a:ea typeface="+mj-ea"/>
            </a:endParaRPr>
          </a:p>
        </p:txBody>
      </p:sp>
      <p:grpSp>
        <p:nvGrpSpPr>
          <p:cNvPr id="16" name="グループ化 15">
            <a:extLst>
              <a:ext uri="{FF2B5EF4-FFF2-40B4-BE49-F238E27FC236}">
                <a16:creationId xmlns:a16="http://schemas.microsoft.com/office/drawing/2014/main" id="{DF6E3F4C-CDBE-FAFA-2ABA-C01FD4F5181F}"/>
              </a:ext>
            </a:extLst>
          </p:cNvPr>
          <p:cNvGrpSpPr/>
          <p:nvPr userDrawn="1"/>
        </p:nvGrpSpPr>
        <p:grpSpPr>
          <a:xfrm>
            <a:off x="4881600" y="892800"/>
            <a:ext cx="2011895" cy="243520"/>
            <a:chOff x="528309" y="3016181"/>
            <a:chExt cx="2011895" cy="243520"/>
          </a:xfrm>
        </p:grpSpPr>
        <p:sp>
          <p:nvSpPr>
            <p:cNvPr id="17" name="正方形/長方形 16">
              <a:extLst>
                <a:ext uri="{FF2B5EF4-FFF2-40B4-BE49-F238E27FC236}">
                  <a16:creationId xmlns:a16="http://schemas.microsoft.com/office/drawing/2014/main" id="{EDBB78E7-50CD-40D6-1E99-DBA5FD3B6A3B}"/>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8" name="テキスト ボックス 17">
              <a:extLst>
                <a:ext uri="{FF2B5EF4-FFF2-40B4-BE49-F238E27FC236}">
                  <a16:creationId xmlns:a16="http://schemas.microsoft.com/office/drawing/2014/main" id="{F2CC9ECA-18CB-070A-00C8-3527A6986EDB}"/>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施策のめざす姿及び活動指標</a:t>
              </a:r>
              <a:endParaRPr kumimoji="1" lang="en-US" altLang="ja-JP"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4" name="テキスト プレースホルダー 12">
            <a:extLst>
              <a:ext uri="{FF2B5EF4-FFF2-40B4-BE49-F238E27FC236}">
                <a16:creationId xmlns:a16="http://schemas.microsoft.com/office/drawing/2014/main" id="{04E2224A-2A0D-D709-23F1-D718CAC1AD71}"/>
              </a:ext>
            </a:extLst>
          </p:cNvPr>
          <p:cNvSpPr>
            <a:spLocks noGrp="1"/>
          </p:cNvSpPr>
          <p:nvPr>
            <p:ph type="body" sz="quarter" idx="14" hasCustomPrompt="1"/>
          </p:nvPr>
        </p:nvSpPr>
        <p:spPr>
          <a:xfrm>
            <a:off x="5904000" y="1296000"/>
            <a:ext cx="3216788" cy="597632"/>
          </a:xfrm>
          <a:prstGeom prst="rect">
            <a:avLst/>
          </a:prstGeom>
        </p:spPr>
        <p:txBody>
          <a:bodyPr/>
          <a:lstStyle>
            <a:lvl1pPr marL="0" indent="0">
              <a:lnSpc>
                <a:spcPts val="1900"/>
              </a:lnSpc>
              <a:buFont typeface="Arial" panose="020B0604020202020204" pitchFamily="34" charset="0"/>
              <a:buNone/>
              <a:defRPr sz="1100" b="1"/>
            </a:lvl1pPr>
          </a:lstStyle>
          <a:p>
            <a:pPr marL="171450" marR="0" lvl="0" indent="-171450" algn="l" defTabSz="914400" rtl="0" eaLnBrk="1" fontAlgn="auto" latinLnBrk="0" hangingPunct="1">
              <a:lnSpc>
                <a:spcPts val="1900"/>
              </a:lnSpc>
              <a:spcBef>
                <a:spcPts val="1000"/>
              </a:spcBef>
              <a:spcAft>
                <a:spcPts val="0"/>
              </a:spcAft>
              <a:buClrTx/>
              <a:buSzTx/>
              <a:buFont typeface="Arial" panose="020B0604020202020204" pitchFamily="34" charset="0"/>
              <a:buChar char="•"/>
              <a:tabLst/>
              <a:defRPr/>
            </a:pPr>
            <a:r>
              <a:rPr kumimoji="1" lang="ja-JP" altLang="en-US" dirty="0"/>
              <a:t>施策のめざす姿：</a:t>
            </a:r>
            <a:r>
              <a:rPr kumimoji="1" lang="ja-JP" altLang="en-US" sz="1100" dirty="0">
                <a:solidFill>
                  <a:schemeClr val="tx1"/>
                </a:solidFill>
                <a:latin typeface="+mj-ea"/>
                <a:ea typeface="+mj-ea"/>
              </a:rPr>
              <a:t>本事業を推進することで、将来的にめざす社会像を記載</a:t>
            </a:r>
            <a:endParaRPr kumimoji="1" lang="en-US" altLang="ja-JP" sz="1100" dirty="0">
              <a:solidFill>
                <a:schemeClr val="tx1"/>
              </a:solidFill>
              <a:latin typeface="+mj-ea"/>
              <a:ea typeface="+mj-ea"/>
            </a:endParaRPr>
          </a:p>
        </p:txBody>
      </p:sp>
      <p:sp>
        <p:nvSpPr>
          <p:cNvPr id="24" name="テキスト プレースホルダー 12">
            <a:extLst>
              <a:ext uri="{FF2B5EF4-FFF2-40B4-BE49-F238E27FC236}">
                <a16:creationId xmlns:a16="http://schemas.microsoft.com/office/drawing/2014/main" id="{63E88401-CA3C-91B8-E5C8-D1FD134D3D8F}"/>
              </a:ext>
            </a:extLst>
          </p:cNvPr>
          <p:cNvSpPr>
            <a:spLocks noGrp="1"/>
          </p:cNvSpPr>
          <p:nvPr>
            <p:ph type="body" sz="quarter" idx="15" hasCustomPrompt="1"/>
          </p:nvPr>
        </p:nvSpPr>
        <p:spPr>
          <a:xfrm>
            <a:off x="5904000" y="1980000"/>
            <a:ext cx="3216788" cy="597632"/>
          </a:xfrm>
          <a:prstGeom prst="rect">
            <a:avLst/>
          </a:prstGeom>
        </p:spPr>
        <p:txBody>
          <a:bodyPr/>
          <a:lstStyle>
            <a:lvl1pPr marL="171450" indent="-171450">
              <a:lnSpc>
                <a:spcPts val="1900"/>
              </a:lnSpc>
              <a:buFont typeface="Arial" panose="020B0604020202020204" pitchFamily="34" charset="0"/>
              <a:buChar char="•"/>
              <a:defRPr sz="1100" b="1"/>
            </a:lvl1pPr>
          </a:lstStyle>
          <a:p>
            <a:pPr lvl="0"/>
            <a:r>
              <a:rPr kumimoji="1" lang="ja-JP" altLang="en-US" dirty="0"/>
              <a:t>活動指標</a:t>
            </a:r>
          </a:p>
        </p:txBody>
      </p:sp>
      <p:sp>
        <p:nvSpPr>
          <p:cNvPr id="32" name="表プレースホルダー 31">
            <a:extLst>
              <a:ext uri="{FF2B5EF4-FFF2-40B4-BE49-F238E27FC236}">
                <a16:creationId xmlns:a16="http://schemas.microsoft.com/office/drawing/2014/main" id="{554A4FFC-0BBC-B04D-11EF-34E071B3F431}"/>
              </a:ext>
            </a:extLst>
          </p:cNvPr>
          <p:cNvSpPr>
            <a:spLocks noGrp="1"/>
          </p:cNvSpPr>
          <p:nvPr>
            <p:ph type="tbl" sz="quarter" idx="16" hasCustomPrompt="1"/>
          </p:nvPr>
        </p:nvSpPr>
        <p:spPr>
          <a:xfrm>
            <a:off x="5904000" y="2628000"/>
            <a:ext cx="3216275" cy="1252537"/>
          </a:xfrm>
          <a:prstGeom prst="rect">
            <a:avLst/>
          </a:prstGeom>
        </p:spPr>
        <p:txBody>
          <a:bodyPr/>
          <a:lstStyle>
            <a:lvl1pPr>
              <a:defRPr sz="1100"/>
            </a:lvl1pPr>
          </a:lstStyle>
          <a:p>
            <a:r>
              <a:rPr kumimoji="1" lang="en-US" altLang="ja-JP" dirty="0"/>
              <a:t>2024</a:t>
            </a:r>
            <a:r>
              <a:rPr kumimoji="1" lang="ja-JP" altLang="en-US" dirty="0"/>
              <a:t>年度実績、</a:t>
            </a:r>
            <a:r>
              <a:rPr kumimoji="1" lang="en-US" altLang="ja-JP" dirty="0"/>
              <a:t>2025</a:t>
            </a:r>
            <a:r>
              <a:rPr kumimoji="1" lang="ja-JP" altLang="en-US" dirty="0"/>
              <a:t>年度～</a:t>
            </a:r>
            <a:r>
              <a:rPr kumimoji="1" lang="en-US" altLang="ja-JP" dirty="0"/>
              <a:t>2027</a:t>
            </a:r>
            <a:r>
              <a:rPr kumimoji="1" lang="ja-JP" altLang="en-US" dirty="0"/>
              <a:t>年度の目標値を記載</a:t>
            </a:r>
          </a:p>
        </p:txBody>
      </p:sp>
      <p:sp>
        <p:nvSpPr>
          <p:cNvPr id="34" name="図プレースホルダー 33">
            <a:extLst>
              <a:ext uri="{FF2B5EF4-FFF2-40B4-BE49-F238E27FC236}">
                <a16:creationId xmlns:a16="http://schemas.microsoft.com/office/drawing/2014/main" id="{1F9BDA00-87E9-DA61-8B7F-E8B4EE20B692}"/>
              </a:ext>
            </a:extLst>
          </p:cNvPr>
          <p:cNvSpPr>
            <a:spLocks noGrp="1"/>
          </p:cNvSpPr>
          <p:nvPr>
            <p:ph type="pic" sz="quarter" idx="17" hasCustomPrompt="1"/>
          </p:nvPr>
        </p:nvSpPr>
        <p:spPr>
          <a:xfrm>
            <a:off x="5003800" y="4354513"/>
            <a:ext cx="4230688" cy="1941512"/>
          </a:xfrm>
          <a:prstGeom prst="rect">
            <a:avLst/>
          </a:prstGeom>
        </p:spPr>
        <p:txBody>
          <a:bodyPr/>
          <a:lstStyle>
            <a:lvl1pPr>
              <a:defRPr sz="1100"/>
            </a:lvl1pPr>
          </a:lstStyle>
          <a:p>
            <a:r>
              <a:rPr kumimoji="1" lang="en-US" altLang="ja-JP" dirty="0"/>
              <a:t>2025</a:t>
            </a:r>
            <a:r>
              <a:rPr kumimoji="1" lang="ja-JP" altLang="en-US" dirty="0"/>
              <a:t>年度～</a:t>
            </a:r>
            <a:r>
              <a:rPr kumimoji="1" lang="en-US" altLang="ja-JP" dirty="0"/>
              <a:t>2027</a:t>
            </a:r>
            <a:r>
              <a:rPr kumimoji="1" lang="ja-JP" altLang="en-US" dirty="0"/>
              <a:t>年度のスケジュール</a:t>
            </a:r>
          </a:p>
        </p:txBody>
      </p:sp>
      <p:sp>
        <p:nvSpPr>
          <p:cNvPr id="35" name="図プレースホルダー 33">
            <a:extLst>
              <a:ext uri="{FF2B5EF4-FFF2-40B4-BE49-F238E27FC236}">
                <a16:creationId xmlns:a16="http://schemas.microsoft.com/office/drawing/2014/main" id="{A7715213-D1E0-DD68-E8CD-8FCFD6AD2955}"/>
              </a:ext>
            </a:extLst>
          </p:cNvPr>
          <p:cNvSpPr>
            <a:spLocks noGrp="1"/>
          </p:cNvSpPr>
          <p:nvPr>
            <p:ph type="pic" sz="quarter" idx="18" hasCustomPrompt="1"/>
          </p:nvPr>
        </p:nvSpPr>
        <p:spPr>
          <a:xfrm>
            <a:off x="445009" y="4354513"/>
            <a:ext cx="4230688" cy="1941512"/>
          </a:xfrm>
          <a:prstGeom prst="rect">
            <a:avLst/>
          </a:prstGeom>
        </p:spPr>
        <p:txBody>
          <a:bodyPr/>
          <a:lstStyle>
            <a:lvl1pPr>
              <a:defRPr sz="1100"/>
            </a:lvl1pPr>
          </a:lstStyle>
          <a:p>
            <a:r>
              <a:rPr kumimoji="1" lang="ja-JP" altLang="en-US" dirty="0"/>
              <a:t>イメージ図</a:t>
            </a:r>
          </a:p>
        </p:txBody>
      </p:sp>
    </p:spTree>
    <p:extLst>
      <p:ext uri="{BB962C8B-B14F-4D97-AF65-F5344CB8AC3E}">
        <p14:creationId xmlns:p14="http://schemas.microsoft.com/office/powerpoint/2010/main" val="4204006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取組シー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hasCustomPrompt="1"/>
          </p:nvPr>
        </p:nvSpPr>
        <p:spPr>
          <a:xfrm>
            <a:off x="446400" y="136800"/>
            <a:ext cx="4737911" cy="728793"/>
          </a:xfrm>
          <a:prstGeom prst="rect">
            <a:avLst/>
          </a:prstGeom>
        </p:spPr>
        <p:txBody>
          <a:bodyPr tIns="46800" bIns="46800" anchor="t"/>
          <a:lstStyle>
            <a:lvl1pPr>
              <a:lnSpc>
                <a:spcPct val="100000"/>
              </a:lnSpc>
              <a:defRPr sz="2000" spc="100" baseline="0">
                <a:ln w="9525">
                  <a:solidFill>
                    <a:srgbClr val="AF1932"/>
                  </a:solidFill>
                </a:ln>
                <a:solidFill>
                  <a:srgbClr val="AF1932"/>
                </a:solidFill>
              </a:defRPr>
            </a:lvl1pPr>
          </a:lstStyle>
          <a:p>
            <a:r>
              <a:rPr kumimoji="1" lang="ja-JP" altLang="en-US" dirty="0"/>
              <a:t>取組名称：アウトカム視点で取組内容が市民等に伝わるよう平易な表現で記載</a:t>
            </a:r>
            <a:endParaRPr kumimoji="1" lang="en-GB" dirty="0"/>
          </a:p>
        </p:txBody>
      </p:sp>
      <p:sp>
        <p:nvSpPr>
          <p:cNvPr id="13" name="テキスト プレースホルダー 12">
            <a:extLst>
              <a:ext uri="{FF2B5EF4-FFF2-40B4-BE49-F238E27FC236}">
                <a16:creationId xmlns:a16="http://schemas.microsoft.com/office/drawing/2014/main" id="{EBA9B86F-8C1F-4C76-968C-A734B4037FE5}"/>
              </a:ext>
            </a:extLst>
          </p:cNvPr>
          <p:cNvSpPr>
            <a:spLocks noGrp="1"/>
          </p:cNvSpPr>
          <p:nvPr>
            <p:ph type="body" sz="quarter" idx="12" hasCustomPrompt="1"/>
          </p:nvPr>
        </p:nvSpPr>
        <p:spPr>
          <a:xfrm>
            <a:off x="445009" y="1270800"/>
            <a:ext cx="4346799" cy="1252808"/>
          </a:xfrm>
          <a:prstGeom prst="rect">
            <a:avLst/>
          </a:prstGeom>
        </p:spPr>
        <p:txBody>
          <a:bodyPr/>
          <a:lstStyle>
            <a:lvl1pPr marL="171450" indent="-171450">
              <a:lnSpc>
                <a:spcPts val="1900"/>
              </a:lnSpc>
              <a:buFont typeface="Arial" panose="020B0604020202020204" pitchFamily="34" charset="0"/>
              <a:buChar char="•"/>
              <a:defRPr sz="1100"/>
            </a:lvl1pPr>
          </a:lstStyle>
          <a:p>
            <a:pPr lvl="0"/>
            <a:r>
              <a:rPr kumimoji="1" lang="ja-JP" altLang="en-US" dirty="0"/>
              <a:t>施策概要と効果：</a:t>
            </a:r>
            <a:r>
              <a:rPr kumimoji="1" lang="ja-JP" altLang="en-US" sz="1100" dirty="0">
                <a:solidFill>
                  <a:schemeClr val="tx1"/>
                </a:solidFill>
                <a:latin typeface="+mj-ea"/>
                <a:ea typeface="+mj-ea"/>
              </a:rPr>
              <a:t>既存の事業説明資料や予算要求資料を活用し、市民向けにわかりやすい表現で記載（目安：</a:t>
            </a:r>
            <a:r>
              <a:rPr kumimoji="1" lang="en-US" altLang="ja-JP" sz="1100" dirty="0">
                <a:solidFill>
                  <a:schemeClr val="tx1"/>
                </a:solidFill>
                <a:latin typeface="+mj-ea"/>
                <a:ea typeface="+mj-ea"/>
              </a:rPr>
              <a:t>10</a:t>
            </a:r>
            <a:r>
              <a:rPr kumimoji="1" lang="ja-JP" altLang="en-US" sz="1100" dirty="0">
                <a:solidFill>
                  <a:schemeClr val="tx1"/>
                </a:solidFill>
                <a:latin typeface="+mj-ea"/>
                <a:ea typeface="+mj-ea"/>
              </a:rPr>
              <a:t>～</a:t>
            </a:r>
            <a:r>
              <a:rPr kumimoji="1" lang="en-US" altLang="ja-JP" sz="1100" dirty="0">
                <a:solidFill>
                  <a:schemeClr val="tx1"/>
                </a:solidFill>
                <a:latin typeface="+mj-ea"/>
                <a:ea typeface="+mj-ea"/>
              </a:rPr>
              <a:t>15</a:t>
            </a:r>
            <a:r>
              <a:rPr kumimoji="1" lang="ja-JP" altLang="en-US" sz="1100" dirty="0">
                <a:solidFill>
                  <a:schemeClr val="tx1"/>
                </a:solidFill>
                <a:latin typeface="+mj-ea"/>
                <a:ea typeface="+mj-ea"/>
              </a:rPr>
              <a:t>行程度）　　　　</a:t>
            </a:r>
            <a:r>
              <a:rPr kumimoji="1" lang="en-US" altLang="ja-JP" sz="1100" dirty="0">
                <a:solidFill>
                  <a:schemeClr val="tx1"/>
                </a:solidFill>
                <a:latin typeface="+mj-ea"/>
                <a:ea typeface="+mj-ea"/>
              </a:rPr>
              <a:t>KPI</a:t>
            </a:r>
            <a:r>
              <a:rPr kumimoji="1" lang="ja-JP" altLang="en-US" sz="1100" dirty="0">
                <a:solidFill>
                  <a:schemeClr val="tx1"/>
                </a:solidFill>
                <a:latin typeface="+mj-ea"/>
                <a:ea typeface="+mj-ea"/>
              </a:rPr>
              <a:t>について「サービスや運用開始前」のフェーズで活動指標を設定している場合は、原則として最終的なアウトカム指標を記載すること</a:t>
            </a:r>
            <a:endParaRPr kumimoji="1" lang="ja-JP" altLang="en-US" dirty="0"/>
          </a:p>
        </p:txBody>
      </p:sp>
      <p:sp>
        <p:nvSpPr>
          <p:cNvPr id="3" name="正方形/長方形 15">
            <a:extLst>
              <a:ext uri="{FF2B5EF4-FFF2-40B4-BE49-F238E27FC236}">
                <a16:creationId xmlns:a16="http://schemas.microsoft.com/office/drawing/2014/main" id="{13FAA90C-DC4F-761B-2E54-57D8769F1533}"/>
              </a:ext>
            </a:extLst>
          </p:cNvPr>
          <p:cNvSpPr/>
          <p:nvPr userDrawn="1"/>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6" name="グループ化 5">
            <a:extLst>
              <a:ext uri="{FF2B5EF4-FFF2-40B4-BE49-F238E27FC236}">
                <a16:creationId xmlns:a16="http://schemas.microsoft.com/office/drawing/2014/main" id="{24E4A7AD-3A70-0336-07B7-9539E9A06729}"/>
              </a:ext>
            </a:extLst>
          </p:cNvPr>
          <p:cNvGrpSpPr/>
          <p:nvPr userDrawn="1"/>
        </p:nvGrpSpPr>
        <p:grpSpPr>
          <a:xfrm>
            <a:off x="445009" y="893203"/>
            <a:ext cx="1179936" cy="243520"/>
            <a:chOff x="528309" y="3016181"/>
            <a:chExt cx="1179936" cy="243520"/>
          </a:xfrm>
        </p:grpSpPr>
        <p:sp>
          <p:nvSpPr>
            <p:cNvPr id="8" name="正方形/長方形 7">
              <a:extLst>
                <a:ext uri="{FF2B5EF4-FFF2-40B4-BE49-F238E27FC236}">
                  <a16:creationId xmlns:a16="http://schemas.microsoft.com/office/drawing/2014/main" id="{FEF528F5-12BA-A853-22C8-D4CD4F99E388}"/>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9" name="テキスト ボックス 8">
              <a:extLst>
                <a:ext uri="{FF2B5EF4-FFF2-40B4-BE49-F238E27FC236}">
                  <a16:creationId xmlns:a16="http://schemas.microsoft.com/office/drawing/2014/main" id="{A4FDE86B-FB26-22BF-7804-6C6E5240F75D}"/>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
        <p:nvSpPr>
          <p:cNvPr id="15" name="テキスト プレースホルダー 12">
            <a:extLst>
              <a:ext uri="{FF2B5EF4-FFF2-40B4-BE49-F238E27FC236}">
                <a16:creationId xmlns:a16="http://schemas.microsoft.com/office/drawing/2014/main" id="{D2567F0B-3F95-8B76-EC0D-4537FE79A6BC}"/>
              </a:ext>
            </a:extLst>
          </p:cNvPr>
          <p:cNvSpPr>
            <a:spLocks noGrp="1"/>
          </p:cNvSpPr>
          <p:nvPr>
            <p:ph type="body" sz="quarter" idx="13" hasCustomPrompt="1"/>
          </p:nvPr>
        </p:nvSpPr>
        <p:spPr>
          <a:xfrm>
            <a:off x="445009" y="2996240"/>
            <a:ext cx="4346799" cy="1252808"/>
          </a:xfrm>
          <a:prstGeom prst="rect">
            <a:avLst/>
          </a:prstGeom>
        </p:spPr>
        <p:txBody>
          <a:bodyPr/>
          <a:lstStyle>
            <a:lvl1pPr marL="0" indent="0">
              <a:lnSpc>
                <a:spcPts val="1900"/>
              </a:lnSpc>
              <a:buFont typeface="Arial" panose="020B0604020202020204" pitchFamily="34" charset="0"/>
              <a:buNone/>
              <a:defRPr sz="1100"/>
            </a:lvl1pPr>
          </a:lstStyle>
          <a:p>
            <a:pPr marL="171450" marR="0" lvl="0" indent="-171450" algn="l" defTabSz="914400" rtl="0" eaLnBrk="1" fontAlgn="auto" latinLnBrk="0" hangingPunct="1">
              <a:lnSpc>
                <a:spcPts val="1900"/>
              </a:lnSpc>
              <a:spcBef>
                <a:spcPts val="1000"/>
              </a:spcBef>
              <a:spcAft>
                <a:spcPts val="0"/>
              </a:spcAft>
              <a:buClrTx/>
              <a:buSzTx/>
              <a:buFont typeface="Arial" panose="020B0604020202020204" pitchFamily="34" charset="0"/>
              <a:buChar char="•"/>
              <a:tabLst/>
              <a:defRPr/>
            </a:pPr>
            <a:r>
              <a:rPr kumimoji="1" lang="ja-JP" altLang="en-US" dirty="0"/>
              <a:t>これまでの取組状況：</a:t>
            </a:r>
            <a:r>
              <a:rPr kumimoji="1" lang="ja-JP" altLang="en-US" sz="1100" dirty="0">
                <a:solidFill>
                  <a:schemeClr val="tx1"/>
                </a:solidFill>
                <a:latin typeface="+mj-ea"/>
                <a:ea typeface="+mj-ea"/>
              </a:rPr>
              <a:t>（継続事業のみ）前年度の実績を簡潔に記載（目安：</a:t>
            </a:r>
            <a:r>
              <a:rPr kumimoji="1" lang="en-US" altLang="ja-JP" sz="1100" dirty="0">
                <a:solidFill>
                  <a:schemeClr val="tx1"/>
                </a:solidFill>
                <a:latin typeface="+mj-ea"/>
                <a:ea typeface="+mj-ea"/>
              </a:rPr>
              <a:t>1</a:t>
            </a:r>
            <a:r>
              <a:rPr kumimoji="1" lang="ja-JP" altLang="en-US" sz="1100" dirty="0">
                <a:solidFill>
                  <a:schemeClr val="tx1"/>
                </a:solidFill>
                <a:latin typeface="+mj-ea"/>
                <a:ea typeface="+mj-ea"/>
              </a:rPr>
              <a:t>～２行程度）</a:t>
            </a:r>
            <a:endParaRPr kumimoji="1" lang="en-US" altLang="ja-JP" sz="1100" dirty="0">
              <a:solidFill>
                <a:schemeClr val="tx1"/>
              </a:solidFill>
              <a:latin typeface="+mj-ea"/>
              <a:ea typeface="+mj-ea"/>
            </a:endParaRPr>
          </a:p>
        </p:txBody>
      </p:sp>
      <p:grpSp>
        <p:nvGrpSpPr>
          <p:cNvPr id="16" name="グループ化 15">
            <a:extLst>
              <a:ext uri="{FF2B5EF4-FFF2-40B4-BE49-F238E27FC236}">
                <a16:creationId xmlns:a16="http://schemas.microsoft.com/office/drawing/2014/main" id="{DF6E3F4C-CDBE-FAFA-2ABA-C01FD4F5181F}"/>
              </a:ext>
            </a:extLst>
          </p:cNvPr>
          <p:cNvGrpSpPr/>
          <p:nvPr userDrawn="1"/>
        </p:nvGrpSpPr>
        <p:grpSpPr>
          <a:xfrm>
            <a:off x="4881600" y="892800"/>
            <a:ext cx="2011895" cy="243520"/>
            <a:chOff x="528309" y="3016181"/>
            <a:chExt cx="2011895" cy="243520"/>
          </a:xfrm>
        </p:grpSpPr>
        <p:sp>
          <p:nvSpPr>
            <p:cNvPr id="17" name="正方形/長方形 16">
              <a:extLst>
                <a:ext uri="{FF2B5EF4-FFF2-40B4-BE49-F238E27FC236}">
                  <a16:creationId xmlns:a16="http://schemas.microsoft.com/office/drawing/2014/main" id="{EDBB78E7-50CD-40D6-1E99-DBA5FD3B6A3B}"/>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8" name="テキスト ボックス 17">
              <a:extLst>
                <a:ext uri="{FF2B5EF4-FFF2-40B4-BE49-F238E27FC236}">
                  <a16:creationId xmlns:a16="http://schemas.microsoft.com/office/drawing/2014/main" id="{F2CC9ECA-18CB-070A-00C8-3527A6986EDB}"/>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4" name="テキスト プレースホルダー 12">
            <a:extLst>
              <a:ext uri="{FF2B5EF4-FFF2-40B4-BE49-F238E27FC236}">
                <a16:creationId xmlns:a16="http://schemas.microsoft.com/office/drawing/2014/main" id="{04E2224A-2A0D-D709-23F1-D718CAC1AD71}"/>
              </a:ext>
            </a:extLst>
          </p:cNvPr>
          <p:cNvSpPr>
            <a:spLocks noGrp="1"/>
          </p:cNvSpPr>
          <p:nvPr>
            <p:ph type="body" sz="quarter" idx="14" hasCustomPrompt="1"/>
          </p:nvPr>
        </p:nvSpPr>
        <p:spPr>
          <a:xfrm>
            <a:off x="5904000" y="1296000"/>
            <a:ext cx="3216788" cy="597632"/>
          </a:xfrm>
          <a:prstGeom prst="rect">
            <a:avLst/>
          </a:prstGeom>
        </p:spPr>
        <p:txBody>
          <a:bodyPr/>
          <a:lstStyle>
            <a:lvl1pPr marL="0" indent="0">
              <a:lnSpc>
                <a:spcPts val="1900"/>
              </a:lnSpc>
              <a:buFont typeface="Arial" panose="020B0604020202020204" pitchFamily="34" charset="0"/>
              <a:buNone/>
              <a:defRPr sz="1100" b="1"/>
            </a:lvl1pPr>
          </a:lstStyle>
          <a:p>
            <a:pPr marL="171450" marR="0" lvl="0" indent="-171450" algn="l" defTabSz="914400" rtl="0" eaLnBrk="1" fontAlgn="auto" latinLnBrk="0" hangingPunct="1">
              <a:lnSpc>
                <a:spcPts val="1900"/>
              </a:lnSpc>
              <a:spcBef>
                <a:spcPts val="1000"/>
              </a:spcBef>
              <a:spcAft>
                <a:spcPts val="0"/>
              </a:spcAft>
              <a:buClrTx/>
              <a:buSzTx/>
              <a:buFont typeface="Arial" panose="020B0604020202020204" pitchFamily="34" charset="0"/>
              <a:buChar char="•"/>
              <a:tabLst/>
              <a:defRPr/>
            </a:pPr>
            <a:r>
              <a:rPr kumimoji="1" lang="ja-JP" altLang="en-US" dirty="0"/>
              <a:t>施策のめざす姿：</a:t>
            </a:r>
            <a:r>
              <a:rPr kumimoji="1" lang="ja-JP" altLang="en-US" sz="1100" dirty="0">
                <a:solidFill>
                  <a:schemeClr val="tx1"/>
                </a:solidFill>
                <a:latin typeface="+mj-ea"/>
                <a:ea typeface="+mj-ea"/>
              </a:rPr>
              <a:t>本事業を推進することで、将来的にめざす社会像を記載</a:t>
            </a:r>
            <a:endParaRPr kumimoji="1" lang="en-US" altLang="ja-JP" sz="1100" dirty="0">
              <a:solidFill>
                <a:schemeClr val="tx1"/>
              </a:solidFill>
              <a:latin typeface="+mj-ea"/>
              <a:ea typeface="+mj-ea"/>
            </a:endParaRPr>
          </a:p>
        </p:txBody>
      </p:sp>
      <p:sp>
        <p:nvSpPr>
          <p:cNvPr id="24" name="テキスト プレースホルダー 12">
            <a:extLst>
              <a:ext uri="{FF2B5EF4-FFF2-40B4-BE49-F238E27FC236}">
                <a16:creationId xmlns:a16="http://schemas.microsoft.com/office/drawing/2014/main" id="{63E88401-CA3C-91B8-E5C8-D1FD134D3D8F}"/>
              </a:ext>
            </a:extLst>
          </p:cNvPr>
          <p:cNvSpPr>
            <a:spLocks noGrp="1"/>
          </p:cNvSpPr>
          <p:nvPr>
            <p:ph type="body" sz="quarter" idx="15" hasCustomPrompt="1"/>
          </p:nvPr>
        </p:nvSpPr>
        <p:spPr>
          <a:xfrm>
            <a:off x="5904000" y="1980000"/>
            <a:ext cx="3216788" cy="597632"/>
          </a:xfrm>
          <a:prstGeom prst="rect">
            <a:avLst/>
          </a:prstGeom>
        </p:spPr>
        <p:txBody>
          <a:bodyPr/>
          <a:lstStyle>
            <a:lvl1pPr marL="171450" indent="-171450">
              <a:lnSpc>
                <a:spcPts val="1900"/>
              </a:lnSpc>
              <a:buFont typeface="Arial" panose="020B0604020202020204" pitchFamily="34" charset="0"/>
              <a:buChar char="•"/>
              <a:defRPr sz="1100" b="1"/>
            </a:lvl1pPr>
          </a:lstStyle>
          <a:p>
            <a:pPr lvl="0"/>
            <a:r>
              <a:rPr kumimoji="1" lang="ja-JP" altLang="en-US" dirty="0"/>
              <a:t>評価指標（</a:t>
            </a:r>
            <a:r>
              <a:rPr kumimoji="1" lang="en-US" altLang="ja-JP" dirty="0"/>
              <a:t>KPI</a:t>
            </a:r>
            <a:r>
              <a:rPr kumimoji="1" lang="ja-JP" altLang="en-US" dirty="0"/>
              <a:t>）</a:t>
            </a:r>
          </a:p>
        </p:txBody>
      </p:sp>
      <p:sp>
        <p:nvSpPr>
          <p:cNvPr id="32" name="表プレースホルダー 31">
            <a:extLst>
              <a:ext uri="{FF2B5EF4-FFF2-40B4-BE49-F238E27FC236}">
                <a16:creationId xmlns:a16="http://schemas.microsoft.com/office/drawing/2014/main" id="{554A4FFC-0BBC-B04D-11EF-34E071B3F431}"/>
              </a:ext>
            </a:extLst>
          </p:cNvPr>
          <p:cNvSpPr>
            <a:spLocks noGrp="1"/>
          </p:cNvSpPr>
          <p:nvPr>
            <p:ph type="tbl" sz="quarter" idx="16" hasCustomPrompt="1"/>
          </p:nvPr>
        </p:nvSpPr>
        <p:spPr>
          <a:xfrm>
            <a:off x="5904000" y="2628000"/>
            <a:ext cx="3216275" cy="1252537"/>
          </a:xfrm>
          <a:prstGeom prst="rect">
            <a:avLst/>
          </a:prstGeom>
        </p:spPr>
        <p:txBody>
          <a:bodyPr/>
          <a:lstStyle>
            <a:lvl1pPr>
              <a:defRPr sz="1100"/>
            </a:lvl1pPr>
          </a:lstStyle>
          <a:p>
            <a:r>
              <a:rPr kumimoji="1" lang="en-US" altLang="ja-JP" dirty="0"/>
              <a:t>2024</a:t>
            </a:r>
            <a:r>
              <a:rPr kumimoji="1" lang="ja-JP" altLang="en-US" dirty="0"/>
              <a:t>年度実績、</a:t>
            </a:r>
            <a:r>
              <a:rPr kumimoji="1" lang="en-US" altLang="ja-JP" dirty="0"/>
              <a:t>2025</a:t>
            </a:r>
            <a:r>
              <a:rPr kumimoji="1" lang="ja-JP" altLang="en-US" dirty="0"/>
              <a:t>年度～</a:t>
            </a:r>
            <a:r>
              <a:rPr kumimoji="1" lang="en-US" altLang="ja-JP" dirty="0"/>
              <a:t>2027</a:t>
            </a:r>
            <a:r>
              <a:rPr kumimoji="1" lang="ja-JP" altLang="en-US" dirty="0"/>
              <a:t>年度の目標値を記載</a:t>
            </a:r>
          </a:p>
        </p:txBody>
      </p:sp>
      <p:sp>
        <p:nvSpPr>
          <p:cNvPr id="34" name="図プレースホルダー 33">
            <a:extLst>
              <a:ext uri="{FF2B5EF4-FFF2-40B4-BE49-F238E27FC236}">
                <a16:creationId xmlns:a16="http://schemas.microsoft.com/office/drawing/2014/main" id="{1F9BDA00-87E9-DA61-8B7F-E8B4EE20B692}"/>
              </a:ext>
            </a:extLst>
          </p:cNvPr>
          <p:cNvSpPr>
            <a:spLocks noGrp="1"/>
          </p:cNvSpPr>
          <p:nvPr>
            <p:ph type="pic" sz="quarter" idx="17" hasCustomPrompt="1"/>
          </p:nvPr>
        </p:nvSpPr>
        <p:spPr>
          <a:xfrm>
            <a:off x="5003800" y="4354513"/>
            <a:ext cx="4230688" cy="1941512"/>
          </a:xfrm>
          <a:prstGeom prst="rect">
            <a:avLst/>
          </a:prstGeom>
        </p:spPr>
        <p:txBody>
          <a:bodyPr/>
          <a:lstStyle>
            <a:lvl1pPr>
              <a:defRPr sz="1100"/>
            </a:lvl1pPr>
          </a:lstStyle>
          <a:p>
            <a:r>
              <a:rPr kumimoji="1" lang="en-US" altLang="ja-JP" dirty="0"/>
              <a:t>2025</a:t>
            </a:r>
            <a:r>
              <a:rPr kumimoji="1" lang="ja-JP" altLang="en-US" dirty="0"/>
              <a:t>年度～</a:t>
            </a:r>
            <a:r>
              <a:rPr kumimoji="1" lang="en-US" altLang="ja-JP" dirty="0"/>
              <a:t>2027</a:t>
            </a:r>
            <a:r>
              <a:rPr kumimoji="1" lang="ja-JP" altLang="en-US" dirty="0"/>
              <a:t>年度のスケジュール</a:t>
            </a:r>
          </a:p>
        </p:txBody>
      </p:sp>
      <p:sp>
        <p:nvSpPr>
          <p:cNvPr id="35" name="図プレースホルダー 33">
            <a:extLst>
              <a:ext uri="{FF2B5EF4-FFF2-40B4-BE49-F238E27FC236}">
                <a16:creationId xmlns:a16="http://schemas.microsoft.com/office/drawing/2014/main" id="{A7715213-D1E0-DD68-E8CD-8FCFD6AD2955}"/>
              </a:ext>
            </a:extLst>
          </p:cNvPr>
          <p:cNvSpPr>
            <a:spLocks noGrp="1"/>
          </p:cNvSpPr>
          <p:nvPr>
            <p:ph type="pic" sz="quarter" idx="18" hasCustomPrompt="1"/>
          </p:nvPr>
        </p:nvSpPr>
        <p:spPr>
          <a:xfrm>
            <a:off x="445009" y="4354513"/>
            <a:ext cx="4230688" cy="1941512"/>
          </a:xfrm>
          <a:prstGeom prst="rect">
            <a:avLst/>
          </a:prstGeom>
        </p:spPr>
        <p:txBody>
          <a:bodyPr/>
          <a:lstStyle>
            <a:lvl1pPr>
              <a:defRPr sz="1100"/>
            </a:lvl1pPr>
          </a:lstStyle>
          <a:p>
            <a:r>
              <a:rPr kumimoji="1" lang="ja-JP" altLang="en-US" dirty="0"/>
              <a:t>イメージ図</a:t>
            </a:r>
          </a:p>
        </p:txBody>
      </p:sp>
    </p:spTree>
    <p:extLst>
      <p:ext uri="{BB962C8B-B14F-4D97-AF65-F5344CB8AC3E}">
        <p14:creationId xmlns:p14="http://schemas.microsoft.com/office/powerpoint/2010/main" val="92133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取組シー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hasCustomPrompt="1"/>
          </p:nvPr>
        </p:nvSpPr>
        <p:spPr>
          <a:xfrm>
            <a:off x="446400" y="85725"/>
            <a:ext cx="4737911" cy="728793"/>
          </a:xfrm>
          <a:prstGeom prst="rect">
            <a:avLst/>
          </a:prstGeom>
        </p:spPr>
        <p:txBody>
          <a:bodyPr tIns="46800" bIns="46800" anchor="t"/>
          <a:lstStyle>
            <a:lvl1pPr>
              <a:lnSpc>
                <a:spcPct val="100000"/>
              </a:lnSpc>
              <a:defRPr sz="2000" b="0" spc="100" baseline="0">
                <a:ln w="9525">
                  <a:solidFill>
                    <a:srgbClr val="AF1932"/>
                  </a:solidFill>
                </a:ln>
                <a:solidFill>
                  <a:srgbClr val="AF1932"/>
                </a:solidFill>
              </a:defRPr>
            </a:lvl1pPr>
          </a:lstStyle>
          <a:p>
            <a:r>
              <a:rPr kumimoji="1" lang="ja-JP" altLang="en-US"/>
              <a:t>取組名称：アウトカム視点で取組内容が市民等に伝わるよう平易な表現で記載</a:t>
            </a:r>
            <a:endParaRPr kumimoji="1" lang="en-GB"/>
          </a:p>
        </p:txBody>
      </p:sp>
      <p:sp>
        <p:nvSpPr>
          <p:cNvPr id="3" name="正方形/長方形 15">
            <a:extLst>
              <a:ext uri="{FF2B5EF4-FFF2-40B4-BE49-F238E27FC236}">
                <a16:creationId xmlns:a16="http://schemas.microsoft.com/office/drawing/2014/main" id="{13FAA90C-DC4F-761B-2E54-57D8769F1533}"/>
              </a:ext>
            </a:extLst>
          </p:cNvPr>
          <p:cNvSpPr/>
          <p:nvPr userDrawn="1"/>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6" name="グループ化 5">
            <a:extLst>
              <a:ext uri="{FF2B5EF4-FFF2-40B4-BE49-F238E27FC236}">
                <a16:creationId xmlns:a16="http://schemas.microsoft.com/office/drawing/2014/main" id="{24E4A7AD-3A70-0336-07B7-9539E9A06729}"/>
              </a:ext>
            </a:extLst>
          </p:cNvPr>
          <p:cNvGrpSpPr/>
          <p:nvPr userDrawn="1"/>
        </p:nvGrpSpPr>
        <p:grpSpPr>
          <a:xfrm>
            <a:off x="445009" y="893203"/>
            <a:ext cx="1179936" cy="243520"/>
            <a:chOff x="528309" y="3016181"/>
            <a:chExt cx="1179936" cy="243520"/>
          </a:xfrm>
        </p:grpSpPr>
        <p:sp>
          <p:nvSpPr>
            <p:cNvPr id="8" name="正方形/長方形 7">
              <a:extLst>
                <a:ext uri="{FF2B5EF4-FFF2-40B4-BE49-F238E27FC236}">
                  <a16:creationId xmlns:a16="http://schemas.microsoft.com/office/drawing/2014/main" id="{FEF528F5-12BA-A853-22C8-D4CD4F99E388}"/>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9" name="テキスト ボックス 8">
              <a:extLst>
                <a:ext uri="{FF2B5EF4-FFF2-40B4-BE49-F238E27FC236}">
                  <a16:creationId xmlns:a16="http://schemas.microsoft.com/office/drawing/2014/main" id="{A4FDE86B-FB26-22BF-7804-6C6E5240F75D}"/>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
        <p:nvSpPr>
          <p:cNvPr id="4" name="テキスト プレースホルダー 12">
            <a:extLst>
              <a:ext uri="{FF2B5EF4-FFF2-40B4-BE49-F238E27FC236}">
                <a16:creationId xmlns:a16="http://schemas.microsoft.com/office/drawing/2014/main" id="{12BB7372-03A0-668A-822C-9E74D4A27AB6}"/>
              </a:ext>
            </a:extLst>
          </p:cNvPr>
          <p:cNvSpPr>
            <a:spLocks noGrp="1"/>
          </p:cNvSpPr>
          <p:nvPr>
            <p:ph type="body" sz="quarter" idx="13" hasCustomPrompt="1"/>
          </p:nvPr>
        </p:nvSpPr>
        <p:spPr>
          <a:xfrm>
            <a:off x="5904000" y="1296000"/>
            <a:ext cx="3414740" cy="663928"/>
          </a:xfrm>
          <a:prstGeom prst="rect">
            <a:avLst/>
          </a:prstGeom>
        </p:spPr>
        <p:txBody>
          <a:bodyPr anchor="ctr"/>
          <a:lstStyle>
            <a:lvl1pPr marL="93663" indent="-93663" algn="l">
              <a:lnSpc>
                <a:spcPct val="100000"/>
              </a:lnSpc>
              <a:spcBef>
                <a:spcPts val="600"/>
              </a:spcBef>
              <a:buFont typeface="Arial" panose="020B0604020202020204" pitchFamily="34" charset="0"/>
              <a:buChar char="•"/>
              <a:defRPr sz="1100" b="0">
                <a:latin typeface="Yu Gothic UI" panose="020B0500000000000000" pitchFamily="50" charset="-128"/>
                <a:ea typeface="Yu Gothic UI" panose="020B0500000000000000" pitchFamily="50" charset="-128"/>
              </a:defRPr>
            </a:lvl1pPr>
          </a:lstStyle>
          <a:p>
            <a:pPr lvl="0"/>
            <a:r>
              <a:rPr kumimoji="1" lang="ja-JP" altLang="en-US"/>
              <a:t>施策のめざす姿を記載</a:t>
            </a:r>
            <a:endParaRPr kumimoji="1" lang="en-US" altLang="ja-JP"/>
          </a:p>
        </p:txBody>
      </p:sp>
      <p:sp>
        <p:nvSpPr>
          <p:cNvPr id="15" name="テキスト プレースホルダー 12">
            <a:extLst>
              <a:ext uri="{FF2B5EF4-FFF2-40B4-BE49-F238E27FC236}">
                <a16:creationId xmlns:a16="http://schemas.microsoft.com/office/drawing/2014/main" id="{BDEDF38B-F769-3591-6BC8-E8CF96693111}"/>
              </a:ext>
            </a:extLst>
          </p:cNvPr>
          <p:cNvSpPr>
            <a:spLocks noGrp="1"/>
          </p:cNvSpPr>
          <p:nvPr>
            <p:ph type="body" sz="quarter" idx="14" hasCustomPrompt="1"/>
          </p:nvPr>
        </p:nvSpPr>
        <p:spPr>
          <a:xfrm>
            <a:off x="5904000" y="2003072"/>
            <a:ext cx="3414740" cy="511528"/>
          </a:xfrm>
          <a:prstGeom prst="rect">
            <a:avLst/>
          </a:prstGeom>
        </p:spPr>
        <p:txBody>
          <a:bodyPr anchor="t"/>
          <a:lstStyle>
            <a:lvl1pPr marL="93663" indent="-93663" algn="l">
              <a:lnSpc>
                <a:spcPct val="100000"/>
              </a:lnSpc>
              <a:spcBef>
                <a:spcPts val="600"/>
              </a:spcBef>
              <a:buFont typeface="Arial" panose="020B0604020202020204" pitchFamily="34" charset="0"/>
              <a:buChar char="•"/>
              <a:defRPr sz="1100" b="0">
                <a:latin typeface="Yu Gothic UI" panose="020B0500000000000000" pitchFamily="50" charset="-128"/>
                <a:ea typeface="Yu Gothic UI" panose="020B0500000000000000" pitchFamily="50" charset="-128"/>
              </a:defRPr>
            </a:lvl1pPr>
          </a:lstStyle>
          <a:p>
            <a:pPr lvl="0"/>
            <a:r>
              <a:rPr kumimoji="1" lang="ja-JP" altLang="en-US"/>
              <a:t>施策のめざす姿を記載</a:t>
            </a:r>
            <a:endParaRPr kumimoji="1" lang="en-US" altLang="ja-JP"/>
          </a:p>
        </p:txBody>
      </p:sp>
    </p:spTree>
    <p:extLst>
      <p:ext uri="{BB962C8B-B14F-4D97-AF65-F5344CB8AC3E}">
        <p14:creationId xmlns:p14="http://schemas.microsoft.com/office/powerpoint/2010/main" val="39397810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CA0443C-7799-ADED-F94E-4A97AFC99941}"/>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A732F4C-48DA-EBD0-4C6F-F2446F99A36F}"/>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965874-5E71-73B1-4FB3-2EFFBBB74DAD}"/>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1B513445-2B88-47B0-8D9A-29C7F077BD4C}" type="datetime1">
              <a:rPr kumimoji="1" lang="ja-JP" altLang="en-US" smtClean="0"/>
              <a:t>2026/3/26</a:t>
            </a:fld>
            <a:endParaRPr kumimoji="1" lang="ja-JP" altLang="en-US"/>
          </a:p>
        </p:txBody>
      </p:sp>
      <p:sp>
        <p:nvSpPr>
          <p:cNvPr id="5" name="フッター プレースホルダー 4">
            <a:extLst>
              <a:ext uri="{FF2B5EF4-FFF2-40B4-BE49-F238E27FC236}">
                <a16:creationId xmlns:a16="http://schemas.microsoft.com/office/drawing/2014/main" id="{986FA9D6-AA87-1926-AC7E-BD989D0D6951}"/>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227265651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61" name="直線コネクタ 60">
            <a:extLst>
              <a:ext uri="{FF2B5EF4-FFF2-40B4-BE49-F238E27FC236}">
                <a16:creationId xmlns:a16="http://schemas.microsoft.com/office/drawing/2014/main" id="{78D2BAB3-5639-41A3-A5DA-02017C8AD9E6}"/>
              </a:ext>
            </a:extLst>
          </p:cNvPr>
          <p:cNvCxnSpPr>
            <a:cxnSpLocks/>
          </p:cNvCxnSpPr>
          <p:nvPr userDrawn="1"/>
        </p:nvCxnSpPr>
        <p:spPr>
          <a:xfrm>
            <a:off x="0" y="93515"/>
            <a:ext cx="9906001" cy="0"/>
          </a:xfrm>
          <a:prstGeom prst="line">
            <a:avLst/>
          </a:prstGeom>
          <a:ln w="38100">
            <a:solidFill>
              <a:srgbClr val="AF1932"/>
            </a:solidFill>
            <a:prstDash val="solid"/>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8001764B-75E1-4CB2-9A09-2F79C8E61CD0}"/>
              </a:ext>
            </a:extLst>
          </p:cNvPr>
          <p:cNvCxnSpPr>
            <a:cxnSpLocks/>
          </p:cNvCxnSpPr>
          <p:nvPr userDrawn="1"/>
        </p:nvCxnSpPr>
        <p:spPr>
          <a:xfrm>
            <a:off x="0" y="6764485"/>
            <a:ext cx="9906000" cy="0"/>
          </a:xfrm>
          <a:prstGeom prst="line">
            <a:avLst/>
          </a:prstGeom>
          <a:ln w="38100">
            <a:solidFill>
              <a:srgbClr val="AF193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7945677"/>
      </p:ext>
    </p:extLst>
  </p:cSld>
  <p:clrMap bg1="lt1" tx1="dk1" bg2="lt2" tx2="dk2" accent1="accent1" accent2="accent2" accent3="accent3" accent4="accent4" accent5="accent5" accent6="accent6" hlink="hlink" folHlink="folHlink"/>
  <p:sldLayoutIdLst>
    <p:sldLayoutId id="2147483889" r:id="rId1"/>
    <p:sldLayoutId id="2147483892" r:id="rId2"/>
    <p:sldLayoutId id="2147483895" r:id="rId3"/>
  </p:sldLayoutIdLst>
  <p:hf hdr="0" ftr="0" dt="0"/>
  <p:txStyles>
    <p:titleStyle>
      <a:lvl1pPr algn="l" defTabSz="914400" rtl="0" eaLnBrk="1" latinLnBrk="0" hangingPunct="1">
        <a:lnSpc>
          <a:spcPct val="90000"/>
        </a:lnSpc>
        <a:spcBef>
          <a:spcPct val="0"/>
        </a:spcBef>
        <a:buNone/>
        <a:defRPr kumimoji="1" sz="4400" b="1" kern="1200">
          <a:solidFill>
            <a:schemeClr val="tx1"/>
          </a:solidFill>
          <a:latin typeface="Yu Gothic UI" panose="020B0500000000000000" pitchFamily="50" charset="-128"/>
          <a:ea typeface="Yu Gothic UI" panose="020B05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5.xml"/><Relationship Id="rId4" Type="http://schemas.openxmlformats.org/officeDocument/2006/relationships/image" Target="../media/image4.emf"/></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emf"/><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a:extLst>
              <a:ext uri="{FF2B5EF4-FFF2-40B4-BE49-F238E27FC236}">
                <a16:creationId xmlns:a16="http://schemas.microsoft.com/office/drawing/2014/main" id="{EB39A0A9-50F9-0543-004D-72E013C35CAD}"/>
              </a:ext>
            </a:extLst>
          </p:cNvPr>
          <p:cNvSpPr>
            <a:spLocks noGrp="1"/>
          </p:cNvSpPr>
          <p:nvPr>
            <p:ph type="subTitle" idx="4294967295"/>
          </p:nvPr>
        </p:nvSpPr>
        <p:spPr>
          <a:xfrm>
            <a:off x="655451" y="2726243"/>
            <a:ext cx="3891068" cy="1405513"/>
          </a:xfrm>
        </p:spPr>
        <p:txBody>
          <a:bodyPr wrap="square" rtlCol="0">
            <a:spAutoFit/>
          </a:bodyPr>
          <a:lstStyle/>
          <a:p>
            <a:pPr marL="0" indent="0" rtl="0">
              <a:lnSpc>
                <a:spcPct val="100000"/>
              </a:lnSpc>
              <a:buNone/>
            </a:pPr>
            <a:r>
              <a:rPr lang="ja-JP" altLang="en-US" sz="2400" dirty="0">
                <a:latin typeface="+mn-ea"/>
              </a:rPr>
              <a:t>建設局</a:t>
            </a:r>
            <a:r>
              <a:rPr lang="en-US" altLang="ja-JP" sz="2400" dirty="0">
                <a:latin typeface="+mn-ea"/>
              </a:rPr>
              <a:t>DX</a:t>
            </a:r>
            <a:r>
              <a:rPr lang="ja-JP" altLang="en-US" sz="2400" dirty="0">
                <a:latin typeface="+mn-ea"/>
              </a:rPr>
              <a:t>戦略</a:t>
            </a:r>
            <a:endParaRPr lang="en-US" altLang="ja-JP" sz="2400" dirty="0">
              <a:latin typeface="+mn-ea"/>
            </a:endParaRPr>
          </a:p>
          <a:p>
            <a:pPr marL="0" indent="0" rtl="0">
              <a:lnSpc>
                <a:spcPct val="100000"/>
              </a:lnSpc>
              <a:buNone/>
            </a:pPr>
            <a:r>
              <a:rPr lang="ja-JP" altLang="en-US" sz="2400" dirty="0">
                <a:latin typeface="+mn-ea"/>
              </a:rPr>
              <a:t>　アクションプラン</a:t>
            </a:r>
            <a:r>
              <a:rPr lang="en-US" altLang="ja-JP" sz="2400" dirty="0">
                <a:latin typeface="+mn-ea"/>
              </a:rPr>
              <a:t>Ver1.0</a:t>
            </a:r>
          </a:p>
          <a:p>
            <a:pPr marL="0" indent="0" rtl="0">
              <a:lnSpc>
                <a:spcPct val="100000"/>
              </a:lnSpc>
              <a:buNone/>
            </a:pPr>
            <a:endParaRPr lang="en-US" altLang="ja-JP" sz="2400" dirty="0">
              <a:latin typeface="+mn-ea"/>
            </a:endParaRPr>
          </a:p>
        </p:txBody>
      </p:sp>
      <p:sp>
        <p:nvSpPr>
          <p:cNvPr id="5" name="サブタイトル 2">
            <a:extLst>
              <a:ext uri="{FF2B5EF4-FFF2-40B4-BE49-F238E27FC236}">
                <a16:creationId xmlns:a16="http://schemas.microsoft.com/office/drawing/2014/main" id="{A68C2706-57B6-F76C-FB86-39DD2D9925FE}"/>
              </a:ext>
            </a:extLst>
          </p:cNvPr>
          <p:cNvSpPr txBox="1">
            <a:spLocks/>
          </p:cNvSpPr>
          <p:nvPr/>
        </p:nvSpPr>
        <p:spPr>
          <a:xfrm>
            <a:off x="655452" y="3824826"/>
            <a:ext cx="3891067" cy="763398"/>
          </a:xfrm>
          <a:prstGeom prst="rect">
            <a:avLst/>
          </a:prstGeom>
        </p:spPr>
        <p:txBody>
          <a:bodyPr vert="horz" lIns="91440" tIns="45720" rIns="91440" bIns="45720" rtlCol="0" anchor="b">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None/>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ja-JP" altLang="en-US" sz="2400" dirty="0">
                <a:latin typeface="+mn-ea"/>
                <a:ea typeface="+mn-ea"/>
              </a:rPr>
              <a:t>令和７年３月</a:t>
            </a:r>
            <a:endParaRPr lang="en-US" altLang="ja-JP" sz="2400" dirty="0">
              <a:latin typeface="+mn-ea"/>
              <a:ea typeface="+mn-ea"/>
            </a:endParaRPr>
          </a:p>
          <a:p>
            <a:pPr algn="ctr"/>
            <a:r>
              <a:rPr lang="ja-JP" altLang="en-US" sz="2400" dirty="0">
                <a:latin typeface="+mn-ea"/>
                <a:ea typeface="+mn-ea"/>
              </a:rPr>
              <a:t>大阪市建設局</a:t>
            </a:r>
            <a:endParaRPr lang="en-US" altLang="ja-JP" sz="2400" dirty="0">
              <a:latin typeface="+mn-ea"/>
              <a:ea typeface="+mn-ea"/>
            </a:endParaRPr>
          </a:p>
        </p:txBody>
      </p:sp>
      <p:sp>
        <p:nvSpPr>
          <p:cNvPr id="8" name="スライド番号プレースホルダー 1">
            <a:extLst>
              <a:ext uri="{FF2B5EF4-FFF2-40B4-BE49-F238E27FC236}">
                <a16:creationId xmlns:a16="http://schemas.microsoft.com/office/drawing/2014/main" id="{9B70A131-D199-37F7-45FF-D944B04C43C6}"/>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1</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4190996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96AFD062-0136-BA60-CE69-E8BDB217A5A7}"/>
              </a:ext>
            </a:extLst>
          </p:cNvPr>
          <p:cNvGraphicFramePr>
            <a:graphicFrameLocks noGrp="1"/>
          </p:cNvGraphicFramePr>
          <p:nvPr>
            <p:extLst>
              <p:ext uri="{D42A27DB-BD31-4B8C-83A1-F6EECF244321}">
                <p14:modId xmlns:p14="http://schemas.microsoft.com/office/powerpoint/2010/main" val="508309631"/>
              </p:ext>
            </p:extLst>
          </p:nvPr>
        </p:nvGraphicFramePr>
        <p:xfrm>
          <a:off x="453000" y="813928"/>
          <a:ext cx="9000000" cy="5078507"/>
        </p:xfrm>
        <a:graphic>
          <a:graphicData uri="http://schemas.openxmlformats.org/drawingml/2006/table">
            <a:tbl>
              <a:tblPr/>
              <a:tblGrid>
                <a:gridCol w="180000">
                  <a:extLst>
                    <a:ext uri="{9D8B030D-6E8A-4147-A177-3AD203B41FA5}">
                      <a16:colId xmlns:a16="http://schemas.microsoft.com/office/drawing/2014/main" val="598310529"/>
                    </a:ext>
                  </a:extLst>
                </a:gridCol>
                <a:gridCol w="180000">
                  <a:extLst>
                    <a:ext uri="{9D8B030D-6E8A-4147-A177-3AD203B41FA5}">
                      <a16:colId xmlns:a16="http://schemas.microsoft.com/office/drawing/2014/main" val="4245129380"/>
                    </a:ext>
                  </a:extLst>
                </a:gridCol>
                <a:gridCol w="504000">
                  <a:extLst>
                    <a:ext uri="{9D8B030D-6E8A-4147-A177-3AD203B41FA5}">
                      <a16:colId xmlns:a16="http://schemas.microsoft.com/office/drawing/2014/main" val="2838521674"/>
                    </a:ext>
                  </a:extLst>
                </a:gridCol>
                <a:gridCol w="2592000">
                  <a:extLst>
                    <a:ext uri="{9D8B030D-6E8A-4147-A177-3AD203B41FA5}">
                      <a16:colId xmlns:a16="http://schemas.microsoft.com/office/drawing/2014/main" val="1107218173"/>
                    </a:ext>
                  </a:extLst>
                </a:gridCol>
                <a:gridCol w="4320000">
                  <a:extLst>
                    <a:ext uri="{9D8B030D-6E8A-4147-A177-3AD203B41FA5}">
                      <a16:colId xmlns:a16="http://schemas.microsoft.com/office/drawing/2014/main" val="3102826193"/>
                    </a:ext>
                  </a:extLst>
                </a:gridCol>
                <a:gridCol w="648000">
                  <a:extLst>
                    <a:ext uri="{9D8B030D-6E8A-4147-A177-3AD203B41FA5}">
                      <a16:colId xmlns:a16="http://schemas.microsoft.com/office/drawing/2014/main" val="318689547"/>
                    </a:ext>
                  </a:extLst>
                </a:gridCol>
                <a:gridCol w="576000">
                  <a:extLst>
                    <a:ext uri="{9D8B030D-6E8A-4147-A177-3AD203B41FA5}">
                      <a16:colId xmlns:a16="http://schemas.microsoft.com/office/drawing/2014/main" val="1569929"/>
                    </a:ext>
                  </a:extLst>
                </a:gridCol>
              </a:tblGrid>
              <a:tr h="186197">
                <a:tc>
                  <a:txBody>
                    <a:bodyPr/>
                    <a:lstStyle/>
                    <a:p>
                      <a:pPr algn="l" fontAlgn="b"/>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a:noFill/>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項番</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取組タイトル</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取組概要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取組状況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ページ</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585565808"/>
                  </a:ext>
                </a:extLst>
              </a:tr>
              <a:tr h="216000">
                <a:tc gridSpan="7">
                  <a:txBody>
                    <a:bodyPr/>
                    <a:lstStyle/>
                    <a:p>
                      <a:pPr algn="l" fontAlgn="b"/>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めざす姿</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Ⅲ</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24</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時間窓口の開設や行政手続きの自動化</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CBA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78271832"/>
                  </a:ext>
                </a:extLst>
              </a:tr>
              <a:tr h="216000">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gridSpan="6">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施策方針</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08</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行政手続きのオンライン化等により市民や事業者の利便性の向上に取り組む</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077119851"/>
                  </a:ext>
                </a:extLst>
              </a:tr>
              <a:tr h="576000">
                <a:tc>
                  <a:txBody>
                    <a:bodyPr/>
                    <a:lstStyle/>
                    <a:p>
                      <a:pPr algn="l" fontAlgn="b"/>
                      <a:r>
                        <a:rPr lang="ja-JP" altLang="en-US" sz="6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08-1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kumimoji="1" lang="en-US" altLang="ja-JP" sz="900" dirty="0"/>
                        <a:t>AI</a:t>
                      </a:r>
                      <a:r>
                        <a:rPr kumimoji="1" lang="ja-JP" altLang="en-US" sz="900" dirty="0"/>
                        <a:t>を活用した特殊車両の違法通行対策及び申請許可業務の最適化</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（特殊車両通行許可の審査業務の効率化）</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特殊車両に関する国の複数のシステムや本市行政オンラインを連携させるシステムを構築することにより、市民や事業者の利便性の向上を図る。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2764415"/>
                  </a:ext>
                </a:extLst>
              </a:tr>
              <a:tr h="468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08-2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公共下水道に関する手続き・届出・お問い合わせ窓口の利便性向上</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許認可窓口業務に</a:t>
                      </a: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AI</a:t>
                      </a: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チャットボットを導入することにより、市民や事業者の利便性の向上を図る。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7833443"/>
                  </a:ext>
                </a:extLst>
              </a:tr>
              <a:tr h="468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08-3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設計図書情報の取得をより便利に（設計図書の情報提供業務効率化）</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工事等の設計図書をオンラインで市民に情報提供できるシステムを開発することにより、業務の効率化と市民サービス向上を図る。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7609437"/>
                  </a:ext>
                </a:extLst>
              </a:tr>
              <a:tr h="468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08-4</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行政手続きのオンライン化の推進</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行政オンラインシステムで申請等の行政手続きを受け付けることにより、市民や事業者の利便性の向上を図る。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2377434"/>
                  </a:ext>
                </a:extLst>
              </a:tr>
              <a:tr h="227056">
                <a:tc gridSpan="7">
                  <a:txBody>
                    <a:bodyPr/>
                    <a:lstStyle/>
                    <a:p>
                      <a:pPr algn="l" fontAlgn="b"/>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めざす姿</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Ⅳ</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市民ニーズに対応した適切で迅速な情報発信</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CBA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33579032"/>
                  </a:ext>
                </a:extLst>
              </a:tr>
              <a:tr h="207767">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gridSpan="6">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施策方針</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09</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保有データのオープンデータ化による市民への情報発信に取り組む</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65947642"/>
                  </a:ext>
                </a:extLst>
              </a:tr>
              <a:tr h="468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09-1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道路等境界明示図等のオープンデータ化</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道路境界等の既明示図及び公共基準点成果表をマップナビおおさかを活用して公開することにより、市民への適切で迅速な情報発信を図る。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8143567"/>
                  </a:ext>
                </a:extLst>
              </a:tr>
              <a:tr h="576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09-2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公園・港湾施設緑化系維持管理業務を最適化</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公園施設のオープンデータ化、公園樹・街路樹の価値の見える化（</a:t>
                      </a:r>
                      <a:r>
                        <a:rPr lang="en-US" altLang="ja-JP" sz="900" b="0" i="0" u="none" strike="noStrike" dirty="0" err="1">
                          <a:solidFill>
                            <a:srgbClr val="000000"/>
                          </a:solidFill>
                          <a:effectLst/>
                          <a:latin typeface="游ゴシック" panose="020B0400000000000000" pitchFamily="50" charset="-128"/>
                          <a:ea typeface="游ゴシック" panose="020B0400000000000000" pitchFamily="50" charset="-128"/>
                        </a:rPr>
                        <a:t>i</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-Tree</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)【06-5</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トイレ・遊具・広場といった公園施設情報のオープン化、</a:t>
                      </a:r>
                      <a:r>
                        <a:rPr lang="en-US" altLang="ja-JP" sz="900" b="0" i="0" u="none" strike="noStrike" dirty="0" err="1">
                          <a:solidFill>
                            <a:srgbClr val="000000"/>
                          </a:solidFill>
                          <a:effectLst/>
                          <a:latin typeface="游ゴシック" panose="020B0400000000000000" pitchFamily="50" charset="-128"/>
                          <a:ea typeface="游ゴシック" panose="020B0400000000000000" pitchFamily="50" charset="-128"/>
                        </a:rPr>
                        <a:t>i</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-tree </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を用いた樹木の貨幣価値の見える化を実施し、利用者目線の情報を提供することで、公園・樹木の魅力発信を図る。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706240"/>
                  </a:ext>
                </a:extLst>
              </a:tr>
              <a:tr h="468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09-3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道路台帳現況平面図等のオープンデータ化</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道路台帳現況平面図や認定道路網図をマップナビおおさかで公開することにより、市民への適切で迅速な情報発信を図る。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134082"/>
                  </a:ext>
                </a:extLst>
              </a:tr>
              <a:tr h="468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09-4</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3D</a:t>
                      </a: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都市モデルを活用した都市基盤施設の整備検討</a:t>
                      </a: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【02-5</a:t>
                      </a: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3D</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データのオープンデータ化や活用により、京橋地区における道路等の都市基盤施設の整備を検討する。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384391"/>
                  </a:ext>
                </a:extLst>
              </a:tr>
            </a:tbl>
          </a:graphicData>
        </a:graphic>
      </p:graphicFrame>
      <p:sp>
        <p:nvSpPr>
          <p:cNvPr id="21" name="テキスト ボックス 20">
            <a:extLst>
              <a:ext uri="{FF2B5EF4-FFF2-40B4-BE49-F238E27FC236}">
                <a16:creationId xmlns:a16="http://schemas.microsoft.com/office/drawing/2014/main" id="{0AD15D0A-1F07-AF8B-3C72-5856C7987A03}"/>
              </a:ext>
            </a:extLst>
          </p:cNvPr>
          <p:cNvSpPr txBox="1"/>
          <p:nvPr/>
        </p:nvSpPr>
        <p:spPr>
          <a:xfrm>
            <a:off x="268448" y="41945"/>
            <a:ext cx="7032815" cy="400110"/>
          </a:xfrm>
          <a:prstGeom prst="rect">
            <a:avLst/>
          </a:prstGeom>
          <a:noFill/>
        </p:spPr>
        <p:txBody>
          <a:bodyPr wrap="square" anchor="ctr">
            <a:spAutoFit/>
          </a:bodyPr>
          <a:lstStyle/>
          <a:p>
            <a:r>
              <a:rPr kumimoji="1" lang="ja-JP" altLang="en-US" sz="2000" b="1" dirty="0">
                <a:latin typeface="Meiryo UI" panose="020B0604030504040204" pitchFamily="50" charset="-128"/>
                <a:ea typeface="Meiryo UI" panose="020B0604030504040204" pitchFamily="50" charset="-128"/>
              </a:rPr>
              <a:t>建設局における</a:t>
            </a:r>
            <a:r>
              <a:rPr kumimoji="1" lang="en-US" altLang="ja-JP" sz="2000" b="1" dirty="0">
                <a:latin typeface="Meiryo UI" panose="020B0604030504040204" pitchFamily="50" charset="-128"/>
                <a:ea typeface="Meiryo UI" panose="020B0604030504040204" pitchFamily="50" charset="-128"/>
              </a:rPr>
              <a:t>DX</a:t>
            </a:r>
            <a:r>
              <a:rPr kumimoji="1" lang="ja-JP" altLang="en-US" sz="2000" b="1" dirty="0">
                <a:latin typeface="Meiryo UI" panose="020B0604030504040204" pitchFamily="50" charset="-128"/>
                <a:ea typeface="Meiryo UI" panose="020B0604030504040204" pitchFamily="50" charset="-128"/>
              </a:rPr>
              <a:t>の取組一覧（取組概要）</a:t>
            </a:r>
            <a:r>
              <a:rPr kumimoji="1" lang="en-US" altLang="ja-JP" sz="2000" b="1" dirty="0">
                <a:latin typeface="Meiryo UI" panose="020B0604030504040204" pitchFamily="50" charset="-128"/>
                <a:ea typeface="Meiryo UI" panose="020B0604030504040204" pitchFamily="50" charset="-128"/>
              </a:rPr>
              <a:t>5/10</a:t>
            </a:r>
          </a:p>
        </p:txBody>
      </p:sp>
      <p:sp>
        <p:nvSpPr>
          <p:cNvPr id="2" name="スライド番号プレースホルダー 1">
            <a:extLst>
              <a:ext uri="{FF2B5EF4-FFF2-40B4-BE49-F238E27FC236}">
                <a16:creationId xmlns:a16="http://schemas.microsoft.com/office/drawing/2014/main" id="{FA9698D0-2482-B242-27A9-D8D040409068}"/>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10</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900503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5994F6E5-EFB8-FE4F-795B-3DF8F72F7513}"/>
              </a:ext>
            </a:extLst>
          </p:cNvPr>
          <p:cNvGraphicFramePr>
            <a:graphicFrameLocks noGrp="1"/>
          </p:cNvGraphicFramePr>
          <p:nvPr>
            <p:extLst>
              <p:ext uri="{D42A27DB-BD31-4B8C-83A1-F6EECF244321}">
                <p14:modId xmlns:p14="http://schemas.microsoft.com/office/powerpoint/2010/main" val="782994066"/>
              </p:ext>
            </p:extLst>
          </p:nvPr>
        </p:nvGraphicFramePr>
        <p:xfrm>
          <a:off x="453000" y="813928"/>
          <a:ext cx="9000000" cy="5881380"/>
        </p:xfrm>
        <a:graphic>
          <a:graphicData uri="http://schemas.openxmlformats.org/drawingml/2006/table">
            <a:tbl>
              <a:tblPr/>
              <a:tblGrid>
                <a:gridCol w="180000">
                  <a:extLst>
                    <a:ext uri="{9D8B030D-6E8A-4147-A177-3AD203B41FA5}">
                      <a16:colId xmlns:a16="http://schemas.microsoft.com/office/drawing/2014/main" val="1384581496"/>
                    </a:ext>
                  </a:extLst>
                </a:gridCol>
                <a:gridCol w="180000">
                  <a:extLst>
                    <a:ext uri="{9D8B030D-6E8A-4147-A177-3AD203B41FA5}">
                      <a16:colId xmlns:a16="http://schemas.microsoft.com/office/drawing/2014/main" val="2080992220"/>
                    </a:ext>
                  </a:extLst>
                </a:gridCol>
                <a:gridCol w="504000">
                  <a:extLst>
                    <a:ext uri="{9D8B030D-6E8A-4147-A177-3AD203B41FA5}">
                      <a16:colId xmlns:a16="http://schemas.microsoft.com/office/drawing/2014/main" val="1088174642"/>
                    </a:ext>
                  </a:extLst>
                </a:gridCol>
                <a:gridCol w="2592000">
                  <a:extLst>
                    <a:ext uri="{9D8B030D-6E8A-4147-A177-3AD203B41FA5}">
                      <a16:colId xmlns:a16="http://schemas.microsoft.com/office/drawing/2014/main" val="3591077438"/>
                    </a:ext>
                  </a:extLst>
                </a:gridCol>
                <a:gridCol w="4320000">
                  <a:extLst>
                    <a:ext uri="{9D8B030D-6E8A-4147-A177-3AD203B41FA5}">
                      <a16:colId xmlns:a16="http://schemas.microsoft.com/office/drawing/2014/main" val="119158485"/>
                    </a:ext>
                  </a:extLst>
                </a:gridCol>
                <a:gridCol w="648000">
                  <a:extLst>
                    <a:ext uri="{9D8B030D-6E8A-4147-A177-3AD203B41FA5}">
                      <a16:colId xmlns:a16="http://schemas.microsoft.com/office/drawing/2014/main" val="3478894685"/>
                    </a:ext>
                  </a:extLst>
                </a:gridCol>
                <a:gridCol w="576000">
                  <a:extLst>
                    <a:ext uri="{9D8B030D-6E8A-4147-A177-3AD203B41FA5}">
                      <a16:colId xmlns:a16="http://schemas.microsoft.com/office/drawing/2014/main" val="862759161"/>
                    </a:ext>
                  </a:extLst>
                </a:gridCol>
              </a:tblGrid>
              <a:tr h="186197">
                <a:tc>
                  <a:txBody>
                    <a:bodyPr/>
                    <a:lstStyle/>
                    <a:p>
                      <a:pPr algn="l" fontAlgn="b"/>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a:noFill/>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項番</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取組タイトル</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取組概要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取組状況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ページ</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712696305"/>
                  </a:ext>
                </a:extLst>
              </a:tr>
              <a:tr h="216000">
                <a:tc gridSpan="7">
                  <a:txBody>
                    <a:bodyPr/>
                    <a:lstStyle/>
                    <a:p>
                      <a:pPr algn="l" fontAlgn="b"/>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めざす姿</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Ⅳ</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市民ニーズに対応した適切で迅速な情報発信</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CBA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83908673"/>
                  </a:ext>
                </a:extLst>
              </a:tr>
              <a:tr h="216000">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gridSpan="6">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施策方針</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10</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市民のニーズに対応した適切で迅速な情報発信に取り組む</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96534930"/>
                  </a:ext>
                </a:extLst>
              </a:tr>
              <a:tr h="468000">
                <a:tc>
                  <a:txBody>
                    <a:bodyPr/>
                    <a:lstStyle/>
                    <a:p>
                      <a:pPr algn="l" fontAlgn="b"/>
                      <a:r>
                        <a:rPr lang="ja-JP" altLang="en-US" sz="6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10-1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期）事業におけるメタバースの活用​</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メタバース空間の構築、活用検討）</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期事業においてメタバースを活用することにより、市民向けや関係機関との情報共有の深度化、効率化を図る。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374043"/>
                  </a:ext>
                </a:extLst>
              </a:tr>
              <a:tr h="576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10-2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防災・減災に向けた河川防災情報発信の高度化（河川ライブカメラ映像の一般公開）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【05-2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本市管理河川の情報（水位・カメラ映像等）を大阪府</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HP</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にて公開することにより、市民がリアルタイムで河川の情報を確認できる環境を整え、河川氾濫等災害時の安全・安心の確保の推進を図る。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5070407"/>
                  </a:ext>
                </a:extLst>
              </a:tr>
              <a:tr h="468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10-3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VR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技術を活用した公園体験</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【03-2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鶴見緑地のサテライトイベントにおいて</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VR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技術を活用した公園の未来体験を実施することにより、さらなる公園の魅力向上・活性化を図る。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8712607"/>
                  </a:ext>
                </a:extLst>
              </a:tr>
              <a:tr h="576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10-4</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技術等を活用した文化財の魅力発信事業</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【03-3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技術等を活用することにより、文化財の付加価値を高め、にぎわいを創出するとともに、歴史的価値に対する市民等の理解促進を図り、文化財の適切な保存・活用・継承につなげる。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5086718"/>
                  </a:ext>
                </a:extLst>
              </a:tr>
              <a:tr h="576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10-5</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公園・港湾施設緑化系維持管理業務を最適化（公園樹・街路樹の価値の見える化（</a:t>
                      </a:r>
                      <a:r>
                        <a:rPr lang="en-US" altLang="ja-JP" sz="900" b="0" i="0" u="none" strike="noStrike" dirty="0" err="1">
                          <a:solidFill>
                            <a:srgbClr val="000000"/>
                          </a:solidFill>
                          <a:effectLst/>
                          <a:latin typeface="游ゴシック" panose="020B0400000000000000" pitchFamily="50" charset="-128"/>
                          <a:ea typeface="游ゴシック" panose="020B0400000000000000" pitchFamily="50" charset="-128"/>
                        </a:rPr>
                        <a:t>i</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-Tree</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)【06-5</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900" b="0" i="0" u="none" strike="noStrike" dirty="0" err="1">
                          <a:solidFill>
                            <a:srgbClr val="000000"/>
                          </a:solidFill>
                          <a:effectLst/>
                          <a:latin typeface="游ゴシック" panose="020B0400000000000000" pitchFamily="50" charset="-128"/>
                          <a:ea typeface="游ゴシック" panose="020B0400000000000000" pitchFamily="50" charset="-128"/>
                        </a:rPr>
                        <a:t>i</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-tree </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を用いた樹木の貨幣価値の見える化を実施し、利用者目線の情報を提供することで、公園・樹木の魅力発信を図る。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4767442"/>
                  </a:ext>
                </a:extLst>
              </a:tr>
              <a:tr h="468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10-6</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降雨情報システムを活用したポンプの運転状況等住民への情報提供</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降雨情報システムを用いることにより、降雨時のポンプの運転状況をリアルタイムに市民へ提供する。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9478118"/>
                  </a:ext>
                </a:extLst>
              </a:tr>
              <a:tr h="468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10-7</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期事業におけるドローンの活用</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期事業においてドローンを活用することにより、工事進捗状況を定期的に撮影し、広報動画として活用する。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8825047"/>
                  </a:ext>
                </a:extLst>
              </a:tr>
              <a:tr h="468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10-8</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期事業における空間再現ディスプレイの導入、活用検討</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【03-4</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期事業において空間再現ディスプレイを導入することにより、市民向け説明会等で、従来の模型よりも容易に同レベルの情報伝達が可能となる。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9458848"/>
                  </a:ext>
                </a:extLst>
              </a:tr>
              <a:tr h="576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10-9</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期事業における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VR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モデルの構築</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【02-3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期事業において</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VR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モデルを構築することで、完成形及び万博時の各形態を庁内</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PC</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でも閲覧可能となるよう軽量化を図り、市民向けにも各戸からの眺望等も見えるため、情報伝達の深度化が可能となる。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9062374"/>
                  </a:ext>
                </a:extLst>
              </a:tr>
              <a:tr h="576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10-10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期事業における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VR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MR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ゴーグルの導入、活用検討</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【03-5</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期事業において</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VR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MR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ゴーグルを導入・活用することにより、市民向けへの情報伝達の効率化、深度化を図る。また、より高度な技術継承も可能となる事から、研修にも活用する。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6551850"/>
                  </a:ext>
                </a:extLst>
              </a:tr>
            </a:tbl>
          </a:graphicData>
        </a:graphic>
      </p:graphicFrame>
      <p:sp>
        <p:nvSpPr>
          <p:cNvPr id="21" name="テキスト ボックス 20">
            <a:extLst>
              <a:ext uri="{FF2B5EF4-FFF2-40B4-BE49-F238E27FC236}">
                <a16:creationId xmlns:a16="http://schemas.microsoft.com/office/drawing/2014/main" id="{0AD15D0A-1F07-AF8B-3C72-5856C7987A03}"/>
              </a:ext>
            </a:extLst>
          </p:cNvPr>
          <p:cNvSpPr txBox="1"/>
          <p:nvPr/>
        </p:nvSpPr>
        <p:spPr>
          <a:xfrm>
            <a:off x="268448" y="41945"/>
            <a:ext cx="7032815" cy="400110"/>
          </a:xfrm>
          <a:prstGeom prst="rect">
            <a:avLst/>
          </a:prstGeom>
          <a:noFill/>
        </p:spPr>
        <p:txBody>
          <a:bodyPr wrap="square" anchor="ctr">
            <a:spAutoFit/>
          </a:bodyPr>
          <a:lstStyle/>
          <a:p>
            <a:r>
              <a:rPr kumimoji="1" lang="ja-JP" altLang="en-US" sz="2000" b="1" dirty="0">
                <a:latin typeface="Meiryo UI" panose="020B0604030504040204" pitchFamily="50" charset="-128"/>
                <a:ea typeface="Meiryo UI" panose="020B0604030504040204" pitchFamily="50" charset="-128"/>
              </a:rPr>
              <a:t>建設局における</a:t>
            </a:r>
            <a:r>
              <a:rPr kumimoji="1" lang="en-US" altLang="ja-JP" sz="2000" b="1" dirty="0">
                <a:latin typeface="Meiryo UI" panose="020B0604030504040204" pitchFamily="50" charset="-128"/>
                <a:ea typeface="Meiryo UI" panose="020B0604030504040204" pitchFamily="50" charset="-128"/>
              </a:rPr>
              <a:t>DX</a:t>
            </a:r>
            <a:r>
              <a:rPr kumimoji="1" lang="ja-JP" altLang="en-US" sz="2000" b="1" dirty="0">
                <a:latin typeface="Meiryo UI" panose="020B0604030504040204" pitchFamily="50" charset="-128"/>
                <a:ea typeface="Meiryo UI" panose="020B0604030504040204" pitchFamily="50" charset="-128"/>
              </a:rPr>
              <a:t>の取組一覧（取組概要）</a:t>
            </a:r>
            <a:r>
              <a:rPr kumimoji="1" lang="en-US" altLang="ja-JP" sz="2000" b="1" dirty="0">
                <a:latin typeface="Meiryo UI" panose="020B0604030504040204" pitchFamily="50" charset="-128"/>
                <a:ea typeface="Meiryo UI" panose="020B0604030504040204" pitchFamily="50" charset="-128"/>
              </a:rPr>
              <a:t>6/10</a:t>
            </a:r>
          </a:p>
        </p:txBody>
      </p:sp>
      <p:sp>
        <p:nvSpPr>
          <p:cNvPr id="3" name="スライド番号プレースホルダー 1">
            <a:extLst>
              <a:ext uri="{FF2B5EF4-FFF2-40B4-BE49-F238E27FC236}">
                <a16:creationId xmlns:a16="http://schemas.microsoft.com/office/drawing/2014/main" id="{71DD951B-9B2D-983C-CC93-2D5B861F7134}"/>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11</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2834003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B12E0E25-5C15-7FDB-C19C-9EC6088E4767}"/>
              </a:ext>
            </a:extLst>
          </p:cNvPr>
          <p:cNvGraphicFramePr>
            <a:graphicFrameLocks noGrp="1"/>
          </p:cNvGraphicFramePr>
          <p:nvPr>
            <p:extLst>
              <p:ext uri="{D42A27DB-BD31-4B8C-83A1-F6EECF244321}">
                <p14:modId xmlns:p14="http://schemas.microsoft.com/office/powerpoint/2010/main" val="2135815536"/>
              </p:ext>
            </p:extLst>
          </p:nvPr>
        </p:nvGraphicFramePr>
        <p:xfrm>
          <a:off x="453000" y="813928"/>
          <a:ext cx="9000000" cy="2857380"/>
        </p:xfrm>
        <a:graphic>
          <a:graphicData uri="http://schemas.openxmlformats.org/drawingml/2006/table">
            <a:tbl>
              <a:tblPr/>
              <a:tblGrid>
                <a:gridCol w="180000">
                  <a:extLst>
                    <a:ext uri="{9D8B030D-6E8A-4147-A177-3AD203B41FA5}">
                      <a16:colId xmlns:a16="http://schemas.microsoft.com/office/drawing/2014/main" val="3238506489"/>
                    </a:ext>
                  </a:extLst>
                </a:gridCol>
                <a:gridCol w="180000">
                  <a:extLst>
                    <a:ext uri="{9D8B030D-6E8A-4147-A177-3AD203B41FA5}">
                      <a16:colId xmlns:a16="http://schemas.microsoft.com/office/drawing/2014/main" val="586922407"/>
                    </a:ext>
                  </a:extLst>
                </a:gridCol>
                <a:gridCol w="504000">
                  <a:extLst>
                    <a:ext uri="{9D8B030D-6E8A-4147-A177-3AD203B41FA5}">
                      <a16:colId xmlns:a16="http://schemas.microsoft.com/office/drawing/2014/main" val="3845434380"/>
                    </a:ext>
                  </a:extLst>
                </a:gridCol>
                <a:gridCol w="2592000">
                  <a:extLst>
                    <a:ext uri="{9D8B030D-6E8A-4147-A177-3AD203B41FA5}">
                      <a16:colId xmlns:a16="http://schemas.microsoft.com/office/drawing/2014/main" val="2933189525"/>
                    </a:ext>
                  </a:extLst>
                </a:gridCol>
                <a:gridCol w="4320000">
                  <a:extLst>
                    <a:ext uri="{9D8B030D-6E8A-4147-A177-3AD203B41FA5}">
                      <a16:colId xmlns:a16="http://schemas.microsoft.com/office/drawing/2014/main" val="2752727339"/>
                    </a:ext>
                  </a:extLst>
                </a:gridCol>
                <a:gridCol w="648000">
                  <a:extLst>
                    <a:ext uri="{9D8B030D-6E8A-4147-A177-3AD203B41FA5}">
                      <a16:colId xmlns:a16="http://schemas.microsoft.com/office/drawing/2014/main" val="3299439388"/>
                    </a:ext>
                  </a:extLst>
                </a:gridCol>
                <a:gridCol w="576000">
                  <a:extLst>
                    <a:ext uri="{9D8B030D-6E8A-4147-A177-3AD203B41FA5}">
                      <a16:colId xmlns:a16="http://schemas.microsoft.com/office/drawing/2014/main" val="3968088001"/>
                    </a:ext>
                  </a:extLst>
                </a:gridCol>
              </a:tblGrid>
              <a:tr h="186197">
                <a:tc>
                  <a:txBody>
                    <a:bodyPr/>
                    <a:lstStyle/>
                    <a:p>
                      <a:pPr algn="l" fontAlgn="b"/>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a:noFill/>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項番</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取組タイトル</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取組概要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取組状況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ページ</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623416286"/>
                  </a:ext>
                </a:extLst>
              </a:tr>
              <a:tr h="216000">
                <a:tc gridSpan="7">
                  <a:txBody>
                    <a:bodyPr/>
                    <a:lstStyle/>
                    <a:p>
                      <a:pPr algn="l" fontAlgn="b"/>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めざす姿</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Ⅳ</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市民ニーズに対応した適切で迅速な情報発信</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CBA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12781296"/>
                  </a:ext>
                </a:extLst>
              </a:tr>
              <a:tr h="216000">
                <a:tc>
                  <a:txBody>
                    <a:bodyPr/>
                    <a:lstStyle/>
                    <a:p>
                      <a:pPr algn="l" fontAlgn="b"/>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gridSpan="6">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施策方針</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10</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市民のニーズに対応した適切で迅速な情報発信に取り組む</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90556120"/>
                  </a:ext>
                </a:extLst>
              </a:tr>
              <a:tr h="468000">
                <a:tc>
                  <a:txBody>
                    <a:bodyPr/>
                    <a:lstStyle/>
                    <a:p>
                      <a:pPr algn="l" fontAlgn="b"/>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10-11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渡船運航情報の</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SNS</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等での発信</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渡船事業において、気象等による渡船運航中止及び再開情報を「</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X</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」を利用してリアルタイムに発信することにより、適切で迅速な情報発信を図る。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881267"/>
                  </a:ext>
                </a:extLst>
              </a:tr>
              <a:tr h="576000">
                <a:tc>
                  <a:txBody>
                    <a:bodyPr/>
                    <a:lstStyle/>
                    <a:p>
                      <a:pPr algn="l" fontAlgn="b"/>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10-12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BIM/CIM</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モデルを活用した設計・工事監理業務の効率化（</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VR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モデルの構築）</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【02-6</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夢洲等の高架橋で作成した</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BIM/CIM</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モデルを</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VR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化し、現地の完成状況を仮想的に再現させ施工時や完成後のイメージを分かりやすくすることで地元説明や関係者との協議資料として活用を図る。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3944894"/>
                  </a:ext>
                </a:extLst>
              </a:tr>
              <a:tr h="684000">
                <a:tc>
                  <a:txBody>
                    <a:bodyPr/>
                    <a:lstStyle/>
                    <a:p>
                      <a:pPr algn="l" fontAlgn="b"/>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10-13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パークファン事業に関する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SNS</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の運用</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誰もが日常的に利用する地域の身近な公園をもっと楽しく、もっと柔軟に使いこなしていくための公園活用事業「パークファン」の取組にかかるプログラム等をＳＮＳ等で情報発信することで、市民・事業者の方（プレーヤー）の支援を行うとともに、公園の魅力向上・活性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0279970"/>
                  </a:ext>
                </a:extLst>
              </a:tr>
              <a:tr h="468000">
                <a:tc>
                  <a:txBody>
                    <a:bodyPr/>
                    <a:lstStyle/>
                    <a:p>
                      <a:pPr algn="l" fontAlgn="b"/>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8CBAD"/>
                    </a:solidFill>
                  </a:tcPr>
                </a:tc>
                <a:tc>
                  <a:txBody>
                    <a:bodyPr/>
                    <a:lstStyle/>
                    <a:p>
                      <a:pPr algn="l" fontAlgn="b"/>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10-14</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大阪のみどりに関するポータルサイトや</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SNS</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の運用</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大阪のみどりに関するポータルサイトや</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SNS</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の運用による情報発信を行うことにより、適切で迅速な情報発信を図る。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9467854"/>
                  </a:ext>
                </a:extLst>
              </a:tr>
            </a:tbl>
          </a:graphicData>
        </a:graphic>
      </p:graphicFrame>
      <p:sp>
        <p:nvSpPr>
          <p:cNvPr id="21" name="テキスト ボックス 20">
            <a:extLst>
              <a:ext uri="{FF2B5EF4-FFF2-40B4-BE49-F238E27FC236}">
                <a16:creationId xmlns:a16="http://schemas.microsoft.com/office/drawing/2014/main" id="{0AD15D0A-1F07-AF8B-3C72-5856C7987A03}"/>
              </a:ext>
            </a:extLst>
          </p:cNvPr>
          <p:cNvSpPr txBox="1"/>
          <p:nvPr/>
        </p:nvSpPr>
        <p:spPr>
          <a:xfrm>
            <a:off x="268448" y="41945"/>
            <a:ext cx="7032815" cy="400110"/>
          </a:xfrm>
          <a:prstGeom prst="rect">
            <a:avLst/>
          </a:prstGeom>
          <a:noFill/>
        </p:spPr>
        <p:txBody>
          <a:bodyPr wrap="square" anchor="ctr">
            <a:spAutoFit/>
          </a:bodyPr>
          <a:lstStyle/>
          <a:p>
            <a:r>
              <a:rPr kumimoji="1" lang="ja-JP" altLang="en-US" sz="2000" b="1" dirty="0">
                <a:latin typeface="Meiryo UI" panose="020B0604030504040204" pitchFamily="50" charset="-128"/>
                <a:ea typeface="Meiryo UI" panose="020B0604030504040204" pitchFamily="50" charset="-128"/>
              </a:rPr>
              <a:t>建設局における</a:t>
            </a:r>
            <a:r>
              <a:rPr kumimoji="1" lang="en-US" altLang="ja-JP" sz="2000" b="1" dirty="0">
                <a:latin typeface="Meiryo UI" panose="020B0604030504040204" pitchFamily="50" charset="-128"/>
                <a:ea typeface="Meiryo UI" panose="020B0604030504040204" pitchFamily="50" charset="-128"/>
              </a:rPr>
              <a:t>DX</a:t>
            </a:r>
            <a:r>
              <a:rPr kumimoji="1" lang="ja-JP" altLang="en-US" sz="2000" b="1" dirty="0">
                <a:latin typeface="Meiryo UI" panose="020B0604030504040204" pitchFamily="50" charset="-128"/>
                <a:ea typeface="Meiryo UI" panose="020B0604030504040204" pitchFamily="50" charset="-128"/>
              </a:rPr>
              <a:t>の取組一覧（取組概要）</a:t>
            </a:r>
            <a:r>
              <a:rPr kumimoji="1" lang="en-US" altLang="ja-JP" sz="2000" b="1" dirty="0">
                <a:latin typeface="Meiryo UI" panose="020B0604030504040204" pitchFamily="50" charset="-128"/>
                <a:ea typeface="Meiryo UI" panose="020B0604030504040204" pitchFamily="50" charset="-128"/>
              </a:rPr>
              <a:t>7/10</a:t>
            </a:r>
          </a:p>
        </p:txBody>
      </p:sp>
      <p:sp>
        <p:nvSpPr>
          <p:cNvPr id="4" name="スライド番号プレースホルダー 1">
            <a:extLst>
              <a:ext uri="{FF2B5EF4-FFF2-40B4-BE49-F238E27FC236}">
                <a16:creationId xmlns:a16="http://schemas.microsoft.com/office/drawing/2014/main" id="{A1E072DF-8566-D587-FF80-CF31000E0CC3}"/>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12</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2592017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E0C5E0A7-A6D3-0779-75BA-7AC57DD66A07}"/>
              </a:ext>
            </a:extLst>
          </p:cNvPr>
          <p:cNvGraphicFramePr>
            <a:graphicFrameLocks noGrp="1"/>
          </p:cNvGraphicFramePr>
          <p:nvPr>
            <p:extLst>
              <p:ext uri="{D42A27DB-BD31-4B8C-83A1-F6EECF244321}">
                <p14:modId xmlns:p14="http://schemas.microsoft.com/office/powerpoint/2010/main" val="970344020"/>
              </p:ext>
            </p:extLst>
          </p:nvPr>
        </p:nvGraphicFramePr>
        <p:xfrm>
          <a:off x="453000" y="813928"/>
          <a:ext cx="9000000" cy="5665380"/>
        </p:xfrm>
        <a:graphic>
          <a:graphicData uri="http://schemas.openxmlformats.org/drawingml/2006/table">
            <a:tbl>
              <a:tblPr/>
              <a:tblGrid>
                <a:gridCol w="180000">
                  <a:extLst>
                    <a:ext uri="{9D8B030D-6E8A-4147-A177-3AD203B41FA5}">
                      <a16:colId xmlns:a16="http://schemas.microsoft.com/office/drawing/2014/main" val="1940291706"/>
                    </a:ext>
                  </a:extLst>
                </a:gridCol>
                <a:gridCol w="180000">
                  <a:extLst>
                    <a:ext uri="{9D8B030D-6E8A-4147-A177-3AD203B41FA5}">
                      <a16:colId xmlns:a16="http://schemas.microsoft.com/office/drawing/2014/main" val="385216111"/>
                    </a:ext>
                  </a:extLst>
                </a:gridCol>
                <a:gridCol w="504000">
                  <a:extLst>
                    <a:ext uri="{9D8B030D-6E8A-4147-A177-3AD203B41FA5}">
                      <a16:colId xmlns:a16="http://schemas.microsoft.com/office/drawing/2014/main" val="761484989"/>
                    </a:ext>
                  </a:extLst>
                </a:gridCol>
                <a:gridCol w="2592000">
                  <a:extLst>
                    <a:ext uri="{9D8B030D-6E8A-4147-A177-3AD203B41FA5}">
                      <a16:colId xmlns:a16="http://schemas.microsoft.com/office/drawing/2014/main" val="1423566038"/>
                    </a:ext>
                  </a:extLst>
                </a:gridCol>
                <a:gridCol w="4320000">
                  <a:extLst>
                    <a:ext uri="{9D8B030D-6E8A-4147-A177-3AD203B41FA5}">
                      <a16:colId xmlns:a16="http://schemas.microsoft.com/office/drawing/2014/main" val="2627701806"/>
                    </a:ext>
                  </a:extLst>
                </a:gridCol>
                <a:gridCol w="648000">
                  <a:extLst>
                    <a:ext uri="{9D8B030D-6E8A-4147-A177-3AD203B41FA5}">
                      <a16:colId xmlns:a16="http://schemas.microsoft.com/office/drawing/2014/main" val="396233781"/>
                    </a:ext>
                  </a:extLst>
                </a:gridCol>
                <a:gridCol w="576000">
                  <a:extLst>
                    <a:ext uri="{9D8B030D-6E8A-4147-A177-3AD203B41FA5}">
                      <a16:colId xmlns:a16="http://schemas.microsoft.com/office/drawing/2014/main" val="1539569591"/>
                    </a:ext>
                  </a:extLst>
                </a:gridCol>
              </a:tblGrid>
              <a:tr h="185139">
                <a:tc>
                  <a:txBody>
                    <a:bodyPr/>
                    <a:lstStyle/>
                    <a:p>
                      <a:pPr algn="l" fontAlgn="b"/>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a:noFill/>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項番</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取組タイトル</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取組概要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取組状況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ページ</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4263408689"/>
                  </a:ext>
                </a:extLst>
              </a:tr>
              <a:tr h="216000">
                <a:tc gridSpan="7">
                  <a:txBody>
                    <a:bodyPr/>
                    <a:lstStyle/>
                    <a:p>
                      <a:pPr algn="l" fontAlgn="b"/>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めざす姿</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Ⅴ</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効率的かつ質の高い業務の運営</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CBA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22073522"/>
                  </a:ext>
                </a:extLst>
              </a:tr>
              <a:tr h="216000">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gridSpan="6">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施策方針</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11</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情報の一元管理やデジタル技術の活用等により業務の効率化に取り組む</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31415374"/>
                  </a:ext>
                </a:extLst>
              </a:tr>
              <a:tr h="468000">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11-1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技術資料（仕様書、準拠図書等）の</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検索システムの導入</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現場において監督職員（下水道土木）がタブレット（導入済）を用いて手軽に技術資料（仕様書、準拠図書等）などの確認及び検索ができることが可能となる。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検討中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2844535"/>
                  </a:ext>
                </a:extLst>
              </a:tr>
              <a:tr h="468000">
                <a:tc>
                  <a:txBody>
                    <a:bodyPr/>
                    <a:lstStyle/>
                    <a:p>
                      <a:pPr algn="l" fontAlgn="b"/>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11-2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管渠業務の現地調査報告書の見直し</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管渠業務において、新下水道総合情報システムに調査報告書を搭載し、紙媒体の廃止・管理のデジタル化を行うことにより、業務の効率化を図る。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検討中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0496328"/>
                  </a:ext>
                </a:extLst>
              </a:tr>
              <a:tr h="576000">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11-3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デジタル技術を活用した都市計画道路等整備関係業務の最適化</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都市の骨格である都市計画道路等の整備事業の効率化・最適化に向け、既存の業務手法等の抜本的な見直しや資料・情報のデジタル化、</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PM</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Project Management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）等の活用に向けた検討を実施する。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8018863"/>
                  </a:ext>
                </a:extLst>
              </a:tr>
              <a:tr h="576000">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11-4</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kumimoji="1" lang="en-US" altLang="ja-JP" sz="900" dirty="0"/>
                        <a:t>AI</a:t>
                      </a:r>
                      <a:r>
                        <a:rPr kumimoji="1" lang="ja-JP" altLang="en-US" sz="900" dirty="0"/>
                        <a:t>を活用した特殊車両の違法通行対策及び申請許可業務の最適化</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900" b="0" i="0" u="none" strike="noStrike" dirty="0">
                          <a:solidFill>
                            <a:srgbClr val="000000"/>
                          </a:solidFill>
                          <a:effectLst/>
                          <a:latin typeface="游ゴシック" panose="020B0400000000000000" pitchFamily="50" charset="-128"/>
                          <a:ea typeface="+mn-ea"/>
                        </a:rPr>
                        <a:t>AI</a:t>
                      </a:r>
                      <a:r>
                        <a:rPr lang="ja-JP" altLang="en-US" sz="900" b="0" i="0" u="none" strike="noStrike" dirty="0">
                          <a:solidFill>
                            <a:srgbClr val="000000"/>
                          </a:solidFill>
                          <a:effectLst/>
                          <a:latin typeface="游ゴシック" panose="020B0400000000000000" pitchFamily="50" charset="-128"/>
                          <a:ea typeface="+mn-ea"/>
                        </a:rPr>
                        <a:t>映像分析を活用した特殊車両の違法通行対策）</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【08-1</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ビデオカメラで撮影した映像を</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解析することにより、特殊車両か否かの判定とナンバープレートの読込における業務の効率化を図る。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1402877"/>
                  </a:ext>
                </a:extLst>
              </a:tr>
              <a:tr h="576000">
                <a:tc>
                  <a:txBody>
                    <a:bodyPr/>
                    <a:lstStyle/>
                    <a:p>
                      <a:pPr algn="l" fontAlgn="b"/>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11-5</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公園・港湾施設緑化系維持管理業務を最適化（維持管理の全体最適化、電子情報化）</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【06-5</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紙媒体で保存されている施設情報を電子化・システム化することで、業務の効率化を図る。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392381"/>
                  </a:ext>
                </a:extLst>
              </a:tr>
              <a:tr h="468000">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11-6</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予算編成･執行管理業務の効率化</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予算・執行管理情報のクラウド化により、業務の効率化を図る。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3293384"/>
                  </a:ext>
                </a:extLst>
              </a:tr>
              <a:tr h="468000">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11-7</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公共下水道に関する手続き・届出・お問い合わせ窓口の利便性向上</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【08-2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許認可窓口業務に</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チャットボットを導入することにより、職員の業務の効率化を図る。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1728108"/>
                  </a:ext>
                </a:extLst>
              </a:tr>
              <a:tr h="468000">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11-8</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下水道総合情報システム再構築</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下水道総合情報システムを再構築することにより、業務効率化に資する機能改善を行う。</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7023953"/>
                  </a:ext>
                </a:extLst>
              </a:tr>
              <a:tr h="468000">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11-9</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道路橋梁総合管理システム再構築</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道路橋梁総合管理システムを再構築することにより、業務効率化に資する機能改善を行う。</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0021120"/>
                  </a:ext>
                </a:extLst>
              </a:tr>
              <a:tr h="468000">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11-10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期事業におけるプラットフォームの構築</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【02-4</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期事業において左岸線及び万博アクセスルートの工程やスタミナ等、必要情報を一元管理することにより、事務所内の情報共有の効率化を図る。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2600960"/>
                  </a:ext>
                </a:extLst>
              </a:tr>
            </a:tbl>
          </a:graphicData>
        </a:graphic>
      </p:graphicFrame>
      <p:sp>
        <p:nvSpPr>
          <p:cNvPr id="21" name="テキスト ボックス 20">
            <a:extLst>
              <a:ext uri="{FF2B5EF4-FFF2-40B4-BE49-F238E27FC236}">
                <a16:creationId xmlns:a16="http://schemas.microsoft.com/office/drawing/2014/main" id="{0AD15D0A-1F07-AF8B-3C72-5856C7987A03}"/>
              </a:ext>
            </a:extLst>
          </p:cNvPr>
          <p:cNvSpPr txBox="1"/>
          <p:nvPr/>
        </p:nvSpPr>
        <p:spPr>
          <a:xfrm>
            <a:off x="268448" y="41945"/>
            <a:ext cx="7032815" cy="400110"/>
          </a:xfrm>
          <a:prstGeom prst="rect">
            <a:avLst/>
          </a:prstGeom>
          <a:noFill/>
        </p:spPr>
        <p:txBody>
          <a:bodyPr wrap="square" anchor="ctr">
            <a:spAutoFit/>
          </a:bodyPr>
          <a:lstStyle/>
          <a:p>
            <a:r>
              <a:rPr kumimoji="1" lang="ja-JP" altLang="en-US" sz="2000" b="1" dirty="0">
                <a:latin typeface="Meiryo UI" panose="020B0604030504040204" pitchFamily="50" charset="-128"/>
                <a:ea typeface="Meiryo UI" panose="020B0604030504040204" pitchFamily="50" charset="-128"/>
              </a:rPr>
              <a:t>建設局における</a:t>
            </a:r>
            <a:r>
              <a:rPr kumimoji="1" lang="en-US" altLang="ja-JP" sz="2000" b="1" dirty="0">
                <a:latin typeface="Meiryo UI" panose="020B0604030504040204" pitchFamily="50" charset="-128"/>
                <a:ea typeface="Meiryo UI" panose="020B0604030504040204" pitchFamily="50" charset="-128"/>
              </a:rPr>
              <a:t>DX</a:t>
            </a:r>
            <a:r>
              <a:rPr kumimoji="1" lang="ja-JP" altLang="en-US" sz="2000" b="1" dirty="0">
                <a:latin typeface="Meiryo UI" panose="020B0604030504040204" pitchFamily="50" charset="-128"/>
                <a:ea typeface="Meiryo UI" panose="020B0604030504040204" pitchFamily="50" charset="-128"/>
              </a:rPr>
              <a:t>の取組一覧（取組概要）</a:t>
            </a:r>
            <a:r>
              <a:rPr kumimoji="1" lang="en-US" altLang="ja-JP" sz="2000" b="1" dirty="0">
                <a:latin typeface="Meiryo UI" panose="020B0604030504040204" pitchFamily="50" charset="-128"/>
                <a:ea typeface="Meiryo UI" panose="020B0604030504040204" pitchFamily="50" charset="-128"/>
              </a:rPr>
              <a:t>8/10</a:t>
            </a:r>
          </a:p>
        </p:txBody>
      </p:sp>
      <p:sp>
        <p:nvSpPr>
          <p:cNvPr id="3" name="スライド番号プレースホルダー 1">
            <a:extLst>
              <a:ext uri="{FF2B5EF4-FFF2-40B4-BE49-F238E27FC236}">
                <a16:creationId xmlns:a16="http://schemas.microsoft.com/office/drawing/2014/main" id="{26FEA5EB-8511-F323-33D9-E26353D7EE15}"/>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13</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2368528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DBEC2F51-5CA8-63E7-5282-E35939217201}"/>
              </a:ext>
            </a:extLst>
          </p:cNvPr>
          <p:cNvGraphicFramePr>
            <a:graphicFrameLocks noGrp="1"/>
          </p:cNvGraphicFramePr>
          <p:nvPr>
            <p:extLst>
              <p:ext uri="{D42A27DB-BD31-4B8C-83A1-F6EECF244321}">
                <p14:modId xmlns:p14="http://schemas.microsoft.com/office/powerpoint/2010/main" val="507533344"/>
              </p:ext>
            </p:extLst>
          </p:nvPr>
        </p:nvGraphicFramePr>
        <p:xfrm>
          <a:off x="453000" y="813929"/>
          <a:ext cx="9000000" cy="5986740"/>
        </p:xfrm>
        <a:graphic>
          <a:graphicData uri="http://schemas.openxmlformats.org/drawingml/2006/table">
            <a:tbl>
              <a:tblPr/>
              <a:tblGrid>
                <a:gridCol w="180000">
                  <a:extLst>
                    <a:ext uri="{9D8B030D-6E8A-4147-A177-3AD203B41FA5}">
                      <a16:colId xmlns:a16="http://schemas.microsoft.com/office/drawing/2014/main" val="973541486"/>
                    </a:ext>
                  </a:extLst>
                </a:gridCol>
                <a:gridCol w="180000">
                  <a:extLst>
                    <a:ext uri="{9D8B030D-6E8A-4147-A177-3AD203B41FA5}">
                      <a16:colId xmlns:a16="http://schemas.microsoft.com/office/drawing/2014/main" val="442342668"/>
                    </a:ext>
                  </a:extLst>
                </a:gridCol>
                <a:gridCol w="504000">
                  <a:extLst>
                    <a:ext uri="{9D8B030D-6E8A-4147-A177-3AD203B41FA5}">
                      <a16:colId xmlns:a16="http://schemas.microsoft.com/office/drawing/2014/main" val="414736845"/>
                    </a:ext>
                  </a:extLst>
                </a:gridCol>
                <a:gridCol w="2592000">
                  <a:extLst>
                    <a:ext uri="{9D8B030D-6E8A-4147-A177-3AD203B41FA5}">
                      <a16:colId xmlns:a16="http://schemas.microsoft.com/office/drawing/2014/main" val="845978691"/>
                    </a:ext>
                  </a:extLst>
                </a:gridCol>
                <a:gridCol w="4320000">
                  <a:extLst>
                    <a:ext uri="{9D8B030D-6E8A-4147-A177-3AD203B41FA5}">
                      <a16:colId xmlns:a16="http://schemas.microsoft.com/office/drawing/2014/main" val="1256340620"/>
                    </a:ext>
                  </a:extLst>
                </a:gridCol>
                <a:gridCol w="648000">
                  <a:extLst>
                    <a:ext uri="{9D8B030D-6E8A-4147-A177-3AD203B41FA5}">
                      <a16:colId xmlns:a16="http://schemas.microsoft.com/office/drawing/2014/main" val="491859029"/>
                    </a:ext>
                  </a:extLst>
                </a:gridCol>
                <a:gridCol w="576000">
                  <a:extLst>
                    <a:ext uri="{9D8B030D-6E8A-4147-A177-3AD203B41FA5}">
                      <a16:colId xmlns:a16="http://schemas.microsoft.com/office/drawing/2014/main" val="328053392"/>
                    </a:ext>
                  </a:extLst>
                </a:gridCol>
              </a:tblGrid>
              <a:tr h="185138">
                <a:tc>
                  <a:txBody>
                    <a:bodyPr/>
                    <a:lstStyle/>
                    <a:p>
                      <a:pPr algn="l" fontAlgn="b"/>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a:noFill/>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項番</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取組タイトル</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取組概要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取組状況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ページ</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583260386"/>
                  </a:ext>
                </a:extLst>
              </a:tr>
              <a:tr h="180000">
                <a:tc gridSpan="7">
                  <a:txBody>
                    <a:bodyPr/>
                    <a:lstStyle/>
                    <a:p>
                      <a:pPr algn="l" fontAlgn="b"/>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めざす姿</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Ⅴ</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効率的かつ質の高い業務の運営</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CBA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1793014"/>
                  </a:ext>
                </a:extLst>
              </a:tr>
              <a:tr h="216000">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gridSpan="6">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施策方針</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11</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情報の一元管理やデジタル技術の活用等により業務の効率化に取り組む</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67656986"/>
                  </a:ext>
                </a:extLst>
              </a:tr>
              <a:tr h="576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11-11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BIM/CIM</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モデルを活用した設計・工事監理業務の効率化（プラットフォームの構築）</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【02-6</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夢洲等の高架橋整備や新設道路の整備において、</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BIM/CIM</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モデルを活用した３次元（時間軸含む）のプラットフォームを構築することにより、データ共有・施工ステップの見える化を行う。</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3862907"/>
                  </a:ext>
                </a:extLst>
              </a:tr>
              <a:tr h="468000">
                <a:tc>
                  <a:txBody>
                    <a:bodyPr/>
                    <a:lstStyle/>
                    <a:p>
                      <a:pPr algn="l" fontAlgn="b"/>
                      <a:r>
                        <a:rPr lang="ja-JP" altLang="en-US" sz="6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11-12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電話自動応答システムの導入</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電話自動応答システムの導入により、市民からの問合せに適切に対応するとともに、電話の取次業務を軽減させる。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9299224"/>
                  </a:ext>
                </a:extLst>
              </a:tr>
              <a:tr h="576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11-13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管渠業務の設計積算業務の効率化</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管渠業務の設計積算業務において、</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RPA</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を活用することでにより、産廃処分地の選定の効率化を図る。下水道総合情報システムのマッピング機能に当該路線の情報を登録することにより、工事縮減対象道路の確認の効率化を図る。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1505958"/>
                  </a:ext>
                </a:extLst>
              </a:tr>
              <a:tr h="180000">
                <a:tc gridSpan="7">
                  <a:txBody>
                    <a:bodyPr/>
                    <a:lstStyle/>
                    <a:p>
                      <a:pPr algn="l" fontAlgn="b"/>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めざす姿</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Ⅴ</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効率的かつ質の高い業務の運営</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CBA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57173911"/>
                  </a:ext>
                </a:extLst>
              </a:tr>
              <a:tr h="216000">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gridSpan="6">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施策方針</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保有情報のライブラリ化等によりスムーズな技術継承・人材育成に取り組む</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6896618"/>
                  </a:ext>
                </a:extLst>
              </a:tr>
              <a:tr h="468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12-1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技術資料（仕様書、準拠図書等）の</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検索システムの導入</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【11-1</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現場において監督職員（下水道土木）がタブレット（導入済）を用いて手軽に技術資料（仕様書、準拠図書等）などの確認及び検索ができることが可能となる。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検討中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2795065"/>
                  </a:ext>
                </a:extLst>
              </a:tr>
              <a:tr h="576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12-2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デジタル技術を活用した都市計画道路等整備関係業務の最適化</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【11-3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mn-ea"/>
                        </a:rPr>
                        <a:t>都市の骨格である都市計画道路等の整備事業の効率化・最適化に向け、既存の業務手法等の抜本的な見直しや資料・情報のデジタル化、</a:t>
                      </a:r>
                      <a:r>
                        <a:rPr lang="en-US" altLang="ja-JP" sz="900" b="0" i="0" u="none" strike="noStrike" dirty="0">
                          <a:solidFill>
                            <a:srgbClr val="000000"/>
                          </a:solidFill>
                          <a:effectLst/>
                          <a:latin typeface="游ゴシック" panose="020B0400000000000000" pitchFamily="50" charset="-128"/>
                          <a:ea typeface="+mn-ea"/>
                        </a:rPr>
                        <a:t>PM</a:t>
                      </a:r>
                      <a:r>
                        <a:rPr lang="ja-JP" altLang="en-US" sz="900" b="0" i="0" u="none" strike="noStrike" dirty="0">
                          <a:solidFill>
                            <a:srgbClr val="000000"/>
                          </a:solidFill>
                          <a:effectLst/>
                          <a:latin typeface="游ゴシック" panose="020B0400000000000000" pitchFamily="50" charset="-128"/>
                          <a:ea typeface="+mn-ea"/>
                        </a:rPr>
                        <a:t>（</a:t>
                      </a:r>
                      <a:r>
                        <a:rPr lang="en-US" altLang="ja-JP" sz="900" b="0" i="0" u="none" strike="noStrike" dirty="0">
                          <a:solidFill>
                            <a:srgbClr val="000000"/>
                          </a:solidFill>
                          <a:effectLst/>
                          <a:latin typeface="游ゴシック" panose="020B0400000000000000" pitchFamily="50" charset="-128"/>
                          <a:ea typeface="+mn-ea"/>
                        </a:rPr>
                        <a:t>Project Management</a:t>
                      </a:r>
                      <a:r>
                        <a:rPr lang="ja-JP" altLang="en-US" sz="900" b="0" i="0" u="none" strike="noStrike" dirty="0">
                          <a:solidFill>
                            <a:srgbClr val="000000"/>
                          </a:solidFill>
                          <a:effectLst/>
                          <a:latin typeface="游ゴシック" panose="020B0400000000000000" pitchFamily="50" charset="-128"/>
                          <a:ea typeface="+mn-ea"/>
                        </a:rPr>
                        <a:t>）等の活用に向けた検討を実施する。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9390613"/>
                  </a:ext>
                </a:extLst>
              </a:tr>
              <a:tr h="576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12-3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期）事業におけるメタバースの活用​</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メタバース空間の構築、活用検討）</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【10-1</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期事業においてメタバースを活用することにより、市民向けや関係機関との情報共有の深度化、効率化を図り、また、職員向けの研修で活用することで、技術継承の深度化、効率化を図る。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716683"/>
                  </a:ext>
                </a:extLst>
              </a:tr>
              <a:tr h="576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12-4</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期事業における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VR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MR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ゴーグルの導入、活用検討</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【03-5</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期事業において</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VR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MR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ゴーグルを導入・活用することにより、市民向けへの情報伝達の効率化、深度化を図る。また、より高度な技術継承も可能となる事から、研修にも活用する。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8966132"/>
                  </a:ext>
                </a:extLst>
              </a:tr>
              <a:tr h="468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12-5</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期事業におけるプラットフォームの構築</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【02-4</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期事業において左岸線及び万博アクセスルートの工程やスタミナ等、必要情報を一元管理することにより、事務所内の情報共有の効率化を図る。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0069642"/>
                  </a:ext>
                </a:extLst>
              </a:tr>
              <a:tr h="576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12-6</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BIM/CIM</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モデルを活用した設計・工事監理業務の効率化（プラットフォームの構築）</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【02-6</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夢洲等の高架橋整備や新設道路の整備において、</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BIM/CIM</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モデルを活用した</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次元（時間軸含む）のプラットフォームを構築することにより、データ共有・施工ステップの見える化を行う。</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8324943"/>
                  </a:ext>
                </a:extLst>
              </a:tr>
            </a:tbl>
          </a:graphicData>
        </a:graphic>
      </p:graphicFrame>
      <p:sp>
        <p:nvSpPr>
          <p:cNvPr id="21" name="テキスト ボックス 20">
            <a:extLst>
              <a:ext uri="{FF2B5EF4-FFF2-40B4-BE49-F238E27FC236}">
                <a16:creationId xmlns:a16="http://schemas.microsoft.com/office/drawing/2014/main" id="{0AD15D0A-1F07-AF8B-3C72-5856C7987A03}"/>
              </a:ext>
            </a:extLst>
          </p:cNvPr>
          <p:cNvSpPr txBox="1"/>
          <p:nvPr/>
        </p:nvSpPr>
        <p:spPr>
          <a:xfrm>
            <a:off x="268448" y="41945"/>
            <a:ext cx="7032815" cy="400110"/>
          </a:xfrm>
          <a:prstGeom prst="rect">
            <a:avLst/>
          </a:prstGeom>
          <a:noFill/>
        </p:spPr>
        <p:txBody>
          <a:bodyPr wrap="square" anchor="ctr">
            <a:spAutoFit/>
          </a:bodyPr>
          <a:lstStyle/>
          <a:p>
            <a:r>
              <a:rPr kumimoji="1" lang="ja-JP" altLang="en-US" sz="2000" b="1" dirty="0">
                <a:latin typeface="Meiryo UI" panose="020B0604030504040204" pitchFamily="50" charset="-128"/>
                <a:ea typeface="Meiryo UI" panose="020B0604030504040204" pitchFamily="50" charset="-128"/>
              </a:rPr>
              <a:t>建設局における</a:t>
            </a:r>
            <a:r>
              <a:rPr kumimoji="1" lang="en-US" altLang="ja-JP" sz="2000" b="1" dirty="0">
                <a:latin typeface="Meiryo UI" panose="020B0604030504040204" pitchFamily="50" charset="-128"/>
                <a:ea typeface="Meiryo UI" panose="020B0604030504040204" pitchFamily="50" charset="-128"/>
              </a:rPr>
              <a:t>DX</a:t>
            </a:r>
            <a:r>
              <a:rPr kumimoji="1" lang="ja-JP" altLang="en-US" sz="2000" b="1" dirty="0">
                <a:latin typeface="Meiryo UI" panose="020B0604030504040204" pitchFamily="50" charset="-128"/>
                <a:ea typeface="Meiryo UI" panose="020B0604030504040204" pitchFamily="50" charset="-128"/>
              </a:rPr>
              <a:t>の取組一覧（取組概要）</a:t>
            </a:r>
            <a:r>
              <a:rPr kumimoji="1" lang="en-US" altLang="ja-JP" sz="2000" b="1" dirty="0">
                <a:latin typeface="Meiryo UI" panose="020B0604030504040204" pitchFamily="50" charset="-128"/>
                <a:ea typeface="Meiryo UI" panose="020B0604030504040204" pitchFamily="50" charset="-128"/>
              </a:rPr>
              <a:t>9/10</a:t>
            </a:r>
          </a:p>
        </p:txBody>
      </p:sp>
      <p:sp>
        <p:nvSpPr>
          <p:cNvPr id="4" name="スライド番号プレースホルダー 1">
            <a:extLst>
              <a:ext uri="{FF2B5EF4-FFF2-40B4-BE49-F238E27FC236}">
                <a16:creationId xmlns:a16="http://schemas.microsoft.com/office/drawing/2014/main" id="{F5044473-67D4-3707-E56C-79E8A1CC83EB}"/>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14</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951038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0AD15D0A-1F07-AF8B-3C72-5856C7987A03}"/>
              </a:ext>
            </a:extLst>
          </p:cNvPr>
          <p:cNvSpPr txBox="1"/>
          <p:nvPr/>
        </p:nvSpPr>
        <p:spPr>
          <a:xfrm>
            <a:off x="268448" y="41945"/>
            <a:ext cx="7032815" cy="400110"/>
          </a:xfrm>
          <a:prstGeom prst="rect">
            <a:avLst/>
          </a:prstGeom>
          <a:noFill/>
        </p:spPr>
        <p:txBody>
          <a:bodyPr wrap="square" anchor="ctr">
            <a:spAutoFit/>
          </a:bodyPr>
          <a:lstStyle/>
          <a:p>
            <a:r>
              <a:rPr kumimoji="1" lang="ja-JP" altLang="en-US" sz="2000" b="1" dirty="0">
                <a:latin typeface="Meiryo UI" panose="020B0604030504040204" pitchFamily="50" charset="-128"/>
                <a:ea typeface="Meiryo UI" panose="020B0604030504040204" pitchFamily="50" charset="-128"/>
              </a:rPr>
              <a:t>建設局における</a:t>
            </a:r>
            <a:r>
              <a:rPr kumimoji="1" lang="en-US" altLang="ja-JP" sz="2000" b="1" dirty="0">
                <a:latin typeface="Meiryo UI" panose="020B0604030504040204" pitchFamily="50" charset="-128"/>
                <a:ea typeface="Meiryo UI" panose="020B0604030504040204" pitchFamily="50" charset="-128"/>
              </a:rPr>
              <a:t>DX</a:t>
            </a:r>
            <a:r>
              <a:rPr kumimoji="1" lang="ja-JP" altLang="en-US" sz="2000" b="1" dirty="0">
                <a:latin typeface="Meiryo UI" panose="020B0604030504040204" pitchFamily="50" charset="-128"/>
                <a:ea typeface="Meiryo UI" panose="020B0604030504040204" pitchFamily="50" charset="-128"/>
              </a:rPr>
              <a:t>の取組一覧（取組概要）</a:t>
            </a:r>
            <a:r>
              <a:rPr kumimoji="1" lang="en-US" altLang="ja-JP" sz="2000" b="1" dirty="0">
                <a:latin typeface="Meiryo UI" panose="020B0604030504040204" pitchFamily="50" charset="-128"/>
                <a:ea typeface="Meiryo UI" panose="020B0604030504040204" pitchFamily="50" charset="-128"/>
              </a:rPr>
              <a:t>10/10</a:t>
            </a:r>
          </a:p>
        </p:txBody>
      </p:sp>
      <p:graphicFrame>
        <p:nvGraphicFramePr>
          <p:cNvPr id="5" name="表 4">
            <a:extLst>
              <a:ext uri="{FF2B5EF4-FFF2-40B4-BE49-F238E27FC236}">
                <a16:creationId xmlns:a16="http://schemas.microsoft.com/office/drawing/2014/main" id="{4B6EADE8-496E-161A-05C9-8555773E22DD}"/>
              </a:ext>
            </a:extLst>
          </p:cNvPr>
          <p:cNvGraphicFramePr>
            <a:graphicFrameLocks noGrp="1"/>
          </p:cNvGraphicFramePr>
          <p:nvPr>
            <p:extLst>
              <p:ext uri="{D42A27DB-BD31-4B8C-83A1-F6EECF244321}">
                <p14:modId xmlns:p14="http://schemas.microsoft.com/office/powerpoint/2010/main" val="1590941291"/>
              </p:ext>
            </p:extLst>
          </p:nvPr>
        </p:nvGraphicFramePr>
        <p:xfrm>
          <a:off x="453000" y="813928"/>
          <a:ext cx="9000000" cy="3325380"/>
        </p:xfrm>
        <a:graphic>
          <a:graphicData uri="http://schemas.openxmlformats.org/drawingml/2006/table">
            <a:tbl>
              <a:tblPr/>
              <a:tblGrid>
                <a:gridCol w="180000">
                  <a:extLst>
                    <a:ext uri="{9D8B030D-6E8A-4147-A177-3AD203B41FA5}">
                      <a16:colId xmlns:a16="http://schemas.microsoft.com/office/drawing/2014/main" val="2740678787"/>
                    </a:ext>
                  </a:extLst>
                </a:gridCol>
                <a:gridCol w="180000">
                  <a:extLst>
                    <a:ext uri="{9D8B030D-6E8A-4147-A177-3AD203B41FA5}">
                      <a16:colId xmlns:a16="http://schemas.microsoft.com/office/drawing/2014/main" val="3312489156"/>
                    </a:ext>
                  </a:extLst>
                </a:gridCol>
                <a:gridCol w="504000">
                  <a:extLst>
                    <a:ext uri="{9D8B030D-6E8A-4147-A177-3AD203B41FA5}">
                      <a16:colId xmlns:a16="http://schemas.microsoft.com/office/drawing/2014/main" val="4276189397"/>
                    </a:ext>
                  </a:extLst>
                </a:gridCol>
                <a:gridCol w="2592000">
                  <a:extLst>
                    <a:ext uri="{9D8B030D-6E8A-4147-A177-3AD203B41FA5}">
                      <a16:colId xmlns:a16="http://schemas.microsoft.com/office/drawing/2014/main" val="1737956969"/>
                    </a:ext>
                  </a:extLst>
                </a:gridCol>
                <a:gridCol w="4320000">
                  <a:extLst>
                    <a:ext uri="{9D8B030D-6E8A-4147-A177-3AD203B41FA5}">
                      <a16:colId xmlns:a16="http://schemas.microsoft.com/office/drawing/2014/main" val="3025359389"/>
                    </a:ext>
                  </a:extLst>
                </a:gridCol>
                <a:gridCol w="648000">
                  <a:extLst>
                    <a:ext uri="{9D8B030D-6E8A-4147-A177-3AD203B41FA5}">
                      <a16:colId xmlns:a16="http://schemas.microsoft.com/office/drawing/2014/main" val="1903495299"/>
                    </a:ext>
                  </a:extLst>
                </a:gridCol>
                <a:gridCol w="576000">
                  <a:extLst>
                    <a:ext uri="{9D8B030D-6E8A-4147-A177-3AD203B41FA5}">
                      <a16:colId xmlns:a16="http://schemas.microsoft.com/office/drawing/2014/main" val="1525722895"/>
                    </a:ext>
                  </a:extLst>
                </a:gridCol>
              </a:tblGrid>
              <a:tr h="185139">
                <a:tc>
                  <a:txBody>
                    <a:bodyPr/>
                    <a:lstStyle/>
                    <a:p>
                      <a:pPr algn="l" fontAlgn="b"/>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a:noFill/>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項番</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取組タイトル</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取組概要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取組状況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ページ</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948002276"/>
                  </a:ext>
                </a:extLst>
              </a:tr>
              <a:tr h="180000">
                <a:tc gridSpan="7">
                  <a:txBody>
                    <a:bodyPr/>
                    <a:lstStyle/>
                    <a:p>
                      <a:pPr algn="l" fontAlgn="b"/>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めざす姿</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Ⅴ</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効率的かつ質の高い業務の運営</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CBA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11024995"/>
                  </a:ext>
                </a:extLst>
              </a:tr>
              <a:tr h="216000">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gridSpan="6">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施策方針</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13</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最新機器の導入により現場との情報共有の効率化に取り組む</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045784870"/>
                  </a:ext>
                </a:extLst>
              </a:tr>
              <a:tr h="468000">
                <a:tc>
                  <a:txBody>
                    <a:bodyPr/>
                    <a:lstStyle/>
                    <a:p>
                      <a:pPr algn="l" fontAlgn="b"/>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13-1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下水道工事現場への半固定式カメラの設置（試行実施予定）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【05-5</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現場へ定点カメラを設置することにより、監督職員（土木）が施工状況等をリアルタイムで確認ができることから遠隔地からでも立会等が可能となる。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8288033"/>
                  </a:ext>
                </a:extLst>
              </a:tr>
              <a:tr h="576000">
                <a:tc rowSpan="2">
                  <a:txBody>
                    <a:bodyPr/>
                    <a:lstStyle/>
                    <a:p>
                      <a:pPr algn="l" fontAlgn="b"/>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　</a:t>
                      </a:r>
                    </a:p>
                    <a:p>
                      <a:pPr algn="l" fontAlgn="b"/>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solidFill>
                      <a:srgbClr val="F8CBAD"/>
                    </a:solidFill>
                  </a:tcPr>
                </a:tc>
                <a:tc rowSpan="2">
                  <a:txBody>
                    <a:bodyPr/>
                    <a:lstStyle/>
                    <a:p>
                      <a:pPr algn="l" fontAlgn="b"/>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　</a:t>
                      </a:r>
                    </a:p>
                    <a:p>
                      <a:pPr algn="l" fontAlgn="b"/>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13-2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現場におけるウェアラブルカメラ等を活用した業務効率化（ウェアラブルカメラの導入）</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【05-6</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監督職員がウェアラブルカメラを活用することで、遠隔地からでも施工状況を確認でき、技術継承・人材育成を促進する。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8379317"/>
                  </a:ext>
                </a:extLst>
              </a:tr>
              <a:tr h="576000">
                <a:tc vMerge="1">
                  <a:txBody>
                    <a:bodyPr/>
                    <a:lstStyle/>
                    <a:p>
                      <a:pPr algn="l" fontAlgn="b"/>
                      <a:endParaRPr lang="ja-JP" alt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CBAD"/>
                    </a:solidFill>
                  </a:tcPr>
                </a:tc>
                <a:tc vMerge="1">
                  <a:txBody>
                    <a:bodyPr/>
                    <a:lstStyle/>
                    <a:p>
                      <a:pPr algn="l" fontAlgn="b"/>
                      <a:endParaRPr lang="ja-JP" alt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13-3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期事業におけるライブカメラの導入</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【05-8</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期事業においてライブカメラを導入することにより、工事中の現場状況をリアルタイムで事務所から閲覧可能となり、また、事故等が発生した際の画像記録も行う。また、万博時のバス等の運行監視も行う。</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0226630"/>
                  </a:ext>
                </a:extLst>
              </a:tr>
              <a:tr h="576000">
                <a:tc>
                  <a:txBody>
                    <a:bodyPr/>
                    <a:lstStyle/>
                    <a:p>
                      <a:pPr algn="l" fontAlgn="b"/>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13-4</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BIM/CIM</a:t>
                      </a: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モデルを活用した設計・工事監理業務の効率化（ライブカメラの導入）</a:t>
                      </a: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【02-6</a:t>
                      </a: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夢洲等の高架橋整備箇所にライブカメラを設置することにより、設計・監督業務に活用する。維持管理部署でも映像を確認できるようにし、維持管理業務にも活用する。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6750976"/>
                  </a:ext>
                </a:extLst>
              </a:tr>
              <a:tr h="468000">
                <a:tc>
                  <a:txBody>
                    <a:bodyPr/>
                    <a:lstStyle/>
                    <a:p>
                      <a:pPr algn="l" fontAlgn="b"/>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8CBAD"/>
                    </a:solidFill>
                  </a:tcPr>
                </a:tc>
                <a:tc>
                  <a:txBody>
                    <a:bodyPr/>
                    <a:lstStyle/>
                    <a:p>
                      <a:pPr algn="l" fontAlgn="b"/>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13-5</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機械電気設備工事における遠隔臨場による工事検査等の実施</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機械電気設備工事において、遠隔臨場による工事検査を実施することにより、現場との情報共有の効率化を図る。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9005707"/>
                  </a:ext>
                </a:extLst>
              </a:tr>
            </a:tbl>
          </a:graphicData>
        </a:graphic>
      </p:graphicFrame>
      <p:sp>
        <p:nvSpPr>
          <p:cNvPr id="3" name="スライド番号プレースホルダー 1">
            <a:extLst>
              <a:ext uri="{FF2B5EF4-FFF2-40B4-BE49-F238E27FC236}">
                <a16:creationId xmlns:a16="http://schemas.microsoft.com/office/drawing/2014/main" id="{C15AB16A-1913-D052-28FA-FCDB1981F0CF}"/>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15</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278203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95D762E8-244D-C3D3-B5B5-49093F7C4E74}"/>
              </a:ext>
            </a:extLst>
          </p:cNvPr>
          <p:cNvSpPr/>
          <p:nvPr/>
        </p:nvSpPr>
        <p:spPr>
          <a:xfrm>
            <a:off x="712126" y="5578981"/>
            <a:ext cx="4525000" cy="792000"/>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tIns="36000" bIns="36000" rtlCol="0" anchor="t"/>
          <a:lstStyle/>
          <a:p>
            <a:pPr>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□凡例</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graphicFrame>
        <p:nvGraphicFramePr>
          <p:cNvPr id="4" name="表 3">
            <a:extLst>
              <a:ext uri="{FF2B5EF4-FFF2-40B4-BE49-F238E27FC236}">
                <a16:creationId xmlns:a16="http://schemas.microsoft.com/office/drawing/2014/main" id="{6AEA69A8-2782-7DCF-A085-FF952504E1C7}"/>
              </a:ext>
            </a:extLst>
          </p:cNvPr>
          <p:cNvGraphicFramePr>
            <a:graphicFrameLocks noGrp="1"/>
          </p:cNvGraphicFramePr>
          <p:nvPr>
            <p:extLst>
              <p:ext uri="{D42A27DB-BD31-4B8C-83A1-F6EECF244321}">
                <p14:modId xmlns:p14="http://schemas.microsoft.com/office/powerpoint/2010/main" val="1503145730"/>
              </p:ext>
            </p:extLst>
          </p:nvPr>
        </p:nvGraphicFramePr>
        <p:xfrm>
          <a:off x="453000" y="2107514"/>
          <a:ext cx="9016337" cy="3309584"/>
        </p:xfrm>
        <a:graphic>
          <a:graphicData uri="http://schemas.openxmlformats.org/drawingml/2006/table">
            <a:tbl>
              <a:tblPr/>
              <a:tblGrid>
                <a:gridCol w="232337">
                  <a:extLst>
                    <a:ext uri="{9D8B030D-6E8A-4147-A177-3AD203B41FA5}">
                      <a16:colId xmlns:a16="http://schemas.microsoft.com/office/drawing/2014/main" val="3087395603"/>
                    </a:ext>
                  </a:extLst>
                </a:gridCol>
                <a:gridCol w="1440000">
                  <a:extLst>
                    <a:ext uri="{9D8B030D-6E8A-4147-A177-3AD203B41FA5}">
                      <a16:colId xmlns:a16="http://schemas.microsoft.com/office/drawing/2014/main" val="3947758150"/>
                    </a:ext>
                  </a:extLst>
                </a:gridCol>
                <a:gridCol w="1800000">
                  <a:extLst>
                    <a:ext uri="{9D8B030D-6E8A-4147-A177-3AD203B41FA5}">
                      <a16:colId xmlns:a16="http://schemas.microsoft.com/office/drawing/2014/main" val="4282273338"/>
                    </a:ext>
                  </a:extLst>
                </a:gridCol>
                <a:gridCol w="1944000">
                  <a:extLst>
                    <a:ext uri="{9D8B030D-6E8A-4147-A177-3AD203B41FA5}">
                      <a16:colId xmlns:a16="http://schemas.microsoft.com/office/drawing/2014/main" val="1365507398"/>
                    </a:ext>
                  </a:extLst>
                </a:gridCol>
                <a:gridCol w="3600000">
                  <a:extLst>
                    <a:ext uri="{9D8B030D-6E8A-4147-A177-3AD203B41FA5}">
                      <a16:colId xmlns:a16="http://schemas.microsoft.com/office/drawing/2014/main" val="1762503824"/>
                    </a:ext>
                  </a:extLst>
                </a:gridCol>
              </a:tblGrid>
              <a:tr h="504000">
                <a:tc gridSpan="2">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2030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年頃までの</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algn="ctr"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施策方針</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取組の方向性</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ctr" fontAlgn="ct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2024(R6)</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2025(R7)</a:t>
                      </a:r>
                    </a:p>
                  </a:txBody>
                  <a:tcPr marL="36000" marR="36000" marT="18000" marB="18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2026(R8)~2030(R12)</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85722759"/>
                  </a:ext>
                </a:extLst>
              </a:tr>
              <a:tr h="485081">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01</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ビッグデータ等を用いた計画検討の高度化に取り組む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ja-JP" altLang="en-US" sz="900" b="0" i="0" u="none" strike="noStrike" dirty="0">
                          <a:solidFill>
                            <a:srgbClr val="000000"/>
                          </a:solidFill>
                          <a:effectLst/>
                          <a:latin typeface="+mn-ea"/>
                          <a:ea typeface="+mn-ea"/>
                        </a:rPr>
                        <a:t>　</a:t>
                      </a:r>
                    </a:p>
                  </a:txBody>
                  <a:tcPr marL="36000" marR="36000" marT="18000" marB="18000">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t"/>
                      <a:r>
                        <a:rPr lang="ja-JP" altLang="en-US" sz="900" b="0" i="0" u="none" strike="noStrike" dirty="0">
                          <a:solidFill>
                            <a:srgbClr val="000000"/>
                          </a:solidFill>
                          <a:effectLst/>
                          <a:latin typeface="+mn-ea"/>
                          <a:ea typeface="+mn-ea"/>
                        </a:rPr>
                        <a:t>　</a:t>
                      </a:r>
                    </a:p>
                  </a:txBody>
                  <a:tcPr marL="36000" marR="36000" marT="18000" marB="1800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t"/>
                      <a:r>
                        <a:rPr lang="ja-JP" altLang="en-US" sz="900" b="0" i="0" u="none" strike="noStrike" dirty="0">
                          <a:solidFill>
                            <a:srgbClr val="000000"/>
                          </a:solidFill>
                          <a:effectLst/>
                          <a:latin typeface="+mn-ea"/>
                          <a:ea typeface="+mn-ea"/>
                        </a:rPr>
                        <a:t>　</a:t>
                      </a:r>
                    </a:p>
                  </a:txBody>
                  <a:tcPr marL="36000" marR="36000" marT="18000" marB="18000">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02533690"/>
                  </a:ext>
                </a:extLst>
              </a:tr>
              <a:tr h="555639">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02</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計画・設計段階における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次元モデルの導入による業務の効率化・高度化に取り組む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t"/>
                      <a:r>
                        <a:rPr lang="ja-JP" altLang="en-US" sz="900" b="0" i="0" u="none" strike="noStrike" dirty="0">
                          <a:solidFill>
                            <a:srgbClr val="000000"/>
                          </a:solidFill>
                          <a:effectLst/>
                          <a:latin typeface="+mn-ea"/>
                          <a:ea typeface="+mn-ea"/>
                        </a:rPr>
                        <a:t>　</a:t>
                      </a:r>
                    </a:p>
                  </a:txBody>
                  <a:tcPr marL="36000" marR="36000" marT="18000" marB="18000">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t"/>
                      <a:endParaRPr lang="ja-JP" altLang="en-US" sz="900" b="0" i="0" u="none" strike="noStrike" dirty="0">
                        <a:solidFill>
                          <a:srgbClr val="000000"/>
                        </a:solidFill>
                        <a:effectLst/>
                        <a:latin typeface="+mn-ea"/>
                        <a:ea typeface="+mn-ea"/>
                      </a:endParaRPr>
                    </a:p>
                  </a:txBody>
                  <a:tcPr marL="36000" marR="36000" marT="18000" marB="1800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ja-JP" altLang="en-US" sz="900" b="0" i="0" u="none" strike="noStrike" dirty="0">
                          <a:solidFill>
                            <a:srgbClr val="000000"/>
                          </a:solidFill>
                          <a:effectLst/>
                          <a:latin typeface="+mn-ea"/>
                          <a:ea typeface="+mn-ea"/>
                        </a:rPr>
                        <a:t>　</a:t>
                      </a:r>
                    </a:p>
                  </a:txBody>
                  <a:tcPr marL="36000" marR="36000" marT="18000" marB="18000">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83888608"/>
                  </a:ext>
                </a:extLst>
              </a:tr>
              <a:tr h="1140777">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03</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最先端デジタル技術を活用した魅力と活力のあるまちづくりに取り組む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ja-JP" altLang="en-US" sz="900" b="0" i="0" u="none" strike="noStrike" dirty="0">
                          <a:solidFill>
                            <a:srgbClr val="000000"/>
                          </a:solidFill>
                          <a:effectLst/>
                          <a:latin typeface="+mn-ea"/>
                          <a:ea typeface="+mn-ea"/>
                        </a:rPr>
                        <a:t>　</a:t>
                      </a:r>
                    </a:p>
                  </a:txBody>
                  <a:tcPr marL="36000" marR="36000" marT="18000" marB="18000">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t"/>
                      <a:r>
                        <a:rPr lang="ja-JP" altLang="en-US" sz="900" b="0" i="0" u="none" strike="noStrike" dirty="0">
                          <a:solidFill>
                            <a:srgbClr val="000000"/>
                          </a:solidFill>
                          <a:effectLst/>
                          <a:latin typeface="+mn-ea"/>
                          <a:ea typeface="+mn-ea"/>
                        </a:rPr>
                        <a:t>　</a:t>
                      </a:r>
                    </a:p>
                  </a:txBody>
                  <a:tcPr marL="36000" marR="36000" marT="18000" marB="1800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t"/>
                      <a:r>
                        <a:rPr lang="ja-JP" altLang="en-US" sz="900" b="0" i="0" u="none" strike="noStrike" dirty="0">
                          <a:solidFill>
                            <a:srgbClr val="000000"/>
                          </a:solidFill>
                          <a:effectLst/>
                          <a:latin typeface="+mn-ea"/>
                          <a:ea typeface="+mn-ea"/>
                        </a:rPr>
                        <a:t>　</a:t>
                      </a:r>
                    </a:p>
                  </a:txBody>
                  <a:tcPr marL="36000" marR="36000" marT="18000" marB="18000">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726504513"/>
                  </a:ext>
                </a:extLst>
              </a:tr>
              <a:tr h="595086">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04</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ICT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施工の導入による工事の効率化に取り組む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fontAlgn="t"/>
                      <a:r>
                        <a:rPr lang="ja-JP" altLang="en-US" sz="900" b="0" i="0" u="none" strike="noStrike" dirty="0">
                          <a:solidFill>
                            <a:srgbClr val="000000"/>
                          </a:solidFill>
                          <a:effectLst/>
                          <a:latin typeface="+mn-ea"/>
                          <a:ea typeface="+mn-ea"/>
                        </a:rPr>
                        <a:t>　</a:t>
                      </a:r>
                    </a:p>
                  </a:txBody>
                  <a:tcPr marL="36000" marR="36000" marT="18000" marB="18000">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t"/>
                      <a:endParaRPr lang="ja-JP" altLang="en-US" sz="900" b="0" i="0" u="none" strike="noStrike" dirty="0">
                        <a:solidFill>
                          <a:srgbClr val="000000"/>
                        </a:solidFill>
                        <a:effectLst/>
                        <a:latin typeface="+mn-ea"/>
                        <a:ea typeface="+mn-ea"/>
                      </a:endParaRPr>
                    </a:p>
                  </a:txBody>
                  <a:tcPr marL="36000" marR="36000" marT="18000" marB="1800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fontAlgn="ctr"/>
                      <a:r>
                        <a:rPr lang="ja-JP" altLang="en-US" sz="900" b="0" i="0" u="none" strike="noStrike" dirty="0">
                          <a:solidFill>
                            <a:srgbClr val="000000"/>
                          </a:solidFill>
                          <a:effectLst/>
                          <a:latin typeface="+mn-ea"/>
                          <a:ea typeface="+mn-ea"/>
                        </a:rPr>
                        <a:t>　</a:t>
                      </a:r>
                    </a:p>
                  </a:txBody>
                  <a:tcPr marL="36000" marR="36000" marT="18000" marB="18000">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9342074"/>
                  </a:ext>
                </a:extLst>
              </a:tr>
            </a:tbl>
          </a:graphicData>
        </a:graphic>
      </p:graphicFrame>
      <p:sp>
        <p:nvSpPr>
          <p:cNvPr id="3" name="テキスト ボックス 2">
            <a:extLst>
              <a:ext uri="{FF2B5EF4-FFF2-40B4-BE49-F238E27FC236}">
                <a16:creationId xmlns:a16="http://schemas.microsoft.com/office/drawing/2014/main" id="{C9428DB0-2C2E-1FB0-5392-BC9762E14FE1}"/>
              </a:ext>
            </a:extLst>
          </p:cNvPr>
          <p:cNvSpPr txBox="1"/>
          <p:nvPr/>
        </p:nvSpPr>
        <p:spPr>
          <a:xfrm>
            <a:off x="268448" y="41945"/>
            <a:ext cx="6096000" cy="4001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建設局における</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の取組ロードマップ　</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1/5</a:t>
            </a:r>
          </a:p>
        </p:txBody>
      </p:sp>
      <p:sp>
        <p:nvSpPr>
          <p:cNvPr id="47" name="矢印: 五方向 46">
            <a:extLst>
              <a:ext uri="{FF2B5EF4-FFF2-40B4-BE49-F238E27FC236}">
                <a16:creationId xmlns:a16="http://schemas.microsoft.com/office/drawing/2014/main" id="{893BBF29-9973-4BA0-A4A4-2C6AC36A12FB}"/>
              </a:ext>
            </a:extLst>
          </p:cNvPr>
          <p:cNvSpPr/>
          <p:nvPr/>
        </p:nvSpPr>
        <p:spPr>
          <a:xfrm>
            <a:off x="2006191" y="5680404"/>
            <a:ext cx="1633910" cy="334701"/>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rPr>
              <a:t>取組タイトル（</a:t>
            </a:r>
            <a:r>
              <a:rPr kumimoji="1" lang="en-US" altLang="ja-JP" sz="105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rPr>
              <a:t>00-0</a:t>
            </a:r>
            <a:r>
              <a:rPr kumimoji="1" lang="ja-JP" altLang="en-US" sz="105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rPr>
              <a:t>）</a:t>
            </a:r>
          </a:p>
        </p:txBody>
      </p:sp>
      <p:cxnSp>
        <p:nvCxnSpPr>
          <p:cNvPr id="49" name="直線コネクタ 48">
            <a:extLst>
              <a:ext uri="{FF2B5EF4-FFF2-40B4-BE49-F238E27FC236}">
                <a16:creationId xmlns:a16="http://schemas.microsoft.com/office/drawing/2014/main" id="{F1311489-582A-BB2D-62F3-0885489927FD}"/>
              </a:ext>
            </a:extLst>
          </p:cNvPr>
          <p:cNvCxnSpPr>
            <a:cxnSpLocks/>
          </p:cNvCxnSpPr>
          <p:nvPr/>
        </p:nvCxnSpPr>
        <p:spPr>
          <a:xfrm>
            <a:off x="3144674" y="5963771"/>
            <a:ext cx="141721" cy="1206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CB9ECA72-B397-7E0D-EB38-6F90B424627E}"/>
              </a:ext>
            </a:extLst>
          </p:cNvPr>
          <p:cNvSpPr txBox="1"/>
          <p:nvPr/>
        </p:nvSpPr>
        <p:spPr>
          <a:xfrm>
            <a:off x="806825" y="6059030"/>
            <a:ext cx="421863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「建設局における</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の取組一覧</a:t>
            </a:r>
            <a:r>
              <a:rPr lang="ja-JP" altLang="en-US" sz="1200" dirty="0">
                <a:solidFill>
                  <a:prstClr val="black"/>
                </a:solidFill>
                <a:latin typeface="游ゴシック" panose="020B0400000000000000" pitchFamily="50" charset="-128"/>
                <a:ea typeface="游ゴシック" panose="020B0400000000000000" pitchFamily="50" charset="-128"/>
              </a:rPr>
              <a:t>（取組概要）</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」の取組項番</a:t>
            </a:r>
          </a:p>
        </p:txBody>
      </p:sp>
      <p:cxnSp>
        <p:nvCxnSpPr>
          <p:cNvPr id="8" name="直線コネクタ 7">
            <a:extLst>
              <a:ext uri="{FF2B5EF4-FFF2-40B4-BE49-F238E27FC236}">
                <a16:creationId xmlns:a16="http://schemas.microsoft.com/office/drawing/2014/main" id="{181194CC-14E8-8A67-9D35-289D093A0385}"/>
              </a:ext>
            </a:extLst>
          </p:cNvPr>
          <p:cNvCxnSpPr>
            <a:cxnSpLocks/>
          </p:cNvCxnSpPr>
          <p:nvPr/>
        </p:nvCxnSpPr>
        <p:spPr>
          <a:xfrm>
            <a:off x="3001391" y="5925980"/>
            <a:ext cx="3370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矢印: 五方向 9">
            <a:extLst>
              <a:ext uri="{FF2B5EF4-FFF2-40B4-BE49-F238E27FC236}">
                <a16:creationId xmlns:a16="http://schemas.microsoft.com/office/drawing/2014/main" id="{FE65D879-B618-42EA-B858-DAE83C1CD122}"/>
              </a:ext>
            </a:extLst>
          </p:cNvPr>
          <p:cNvSpPr/>
          <p:nvPr/>
        </p:nvSpPr>
        <p:spPr>
          <a:xfrm>
            <a:off x="3969260" y="3227556"/>
            <a:ext cx="1807768" cy="338554"/>
          </a:xfrm>
          <a:prstGeom prst="homePlate">
            <a:avLst>
              <a:gd name="adj" fmla="val 26084"/>
            </a:avLst>
          </a:prstGeom>
          <a:solidFill>
            <a:schemeClr val="accent4">
              <a:lumMod val="20000"/>
              <a:lumOff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3</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次元データを活用した建設生産プロセスの高度化（</a:t>
            </a: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02-2</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endParaRPr kumimoji="1" lang="ja-JP"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11" name="矢印: 山形 10">
            <a:extLst>
              <a:ext uri="{FF2B5EF4-FFF2-40B4-BE49-F238E27FC236}">
                <a16:creationId xmlns:a16="http://schemas.microsoft.com/office/drawing/2014/main" id="{9564893A-42F1-414D-858D-06DB347C2DFF}"/>
              </a:ext>
            </a:extLst>
          </p:cNvPr>
          <p:cNvSpPr/>
          <p:nvPr/>
        </p:nvSpPr>
        <p:spPr>
          <a:xfrm>
            <a:off x="6561866" y="2661003"/>
            <a:ext cx="190601" cy="350584"/>
          </a:xfrm>
          <a:prstGeom prst="chevron">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ysClr val="windowText" lastClr="000000"/>
              </a:solidFill>
              <a:effectLst/>
              <a:uLnTx/>
              <a:uFillTx/>
              <a:latin typeface="游ゴシック" panose="020B0400000000000000" pitchFamily="50" charset="-128"/>
              <a:ea typeface="游ゴシック" panose="020B0400000000000000" pitchFamily="50" charset="-128"/>
            </a:endParaRPr>
          </a:p>
        </p:txBody>
      </p:sp>
      <p:sp>
        <p:nvSpPr>
          <p:cNvPr id="13" name="矢印: 山形 12">
            <a:extLst>
              <a:ext uri="{FF2B5EF4-FFF2-40B4-BE49-F238E27FC236}">
                <a16:creationId xmlns:a16="http://schemas.microsoft.com/office/drawing/2014/main" id="{D01F08F3-1FA6-4E2D-8F0C-C58B5B4ED2BF}"/>
              </a:ext>
            </a:extLst>
          </p:cNvPr>
          <p:cNvSpPr/>
          <p:nvPr/>
        </p:nvSpPr>
        <p:spPr>
          <a:xfrm>
            <a:off x="6769540" y="2661003"/>
            <a:ext cx="2584009" cy="350584"/>
          </a:xfrm>
          <a:prstGeom prst="chevron">
            <a:avLst>
              <a:gd name="adj" fmla="val 30189"/>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様々なエリアや事業へ横展開を推進</a:t>
            </a:r>
            <a:endParaRPr kumimoji="1" lang="en-US" altLang="ja-JP"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14" name="矢印: 五方向 13">
            <a:extLst>
              <a:ext uri="{FF2B5EF4-FFF2-40B4-BE49-F238E27FC236}">
                <a16:creationId xmlns:a16="http://schemas.microsoft.com/office/drawing/2014/main" id="{86B6D0A8-D052-4DEF-9E9B-A68D02311A73}"/>
              </a:ext>
            </a:extLst>
          </p:cNvPr>
          <p:cNvSpPr/>
          <p:nvPr/>
        </p:nvSpPr>
        <p:spPr>
          <a:xfrm>
            <a:off x="2473137" y="2683605"/>
            <a:ext cx="3707806"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rPr>
              <a:t>御堂筋における</a:t>
            </a:r>
            <a:r>
              <a:rPr kumimoji="1" lang="en-US" altLang="ja-JP" sz="8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rPr>
              <a:t>AI</a:t>
            </a:r>
            <a:r>
              <a:rPr kumimoji="1" lang="ja-JP" altLang="en-US" sz="8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rPr>
              <a:t>カメラ及びビッグデータ等を活用した”スマートストリート”の実現（</a:t>
            </a:r>
            <a:r>
              <a:rPr kumimoji="1" lang="en-US" altLang="ja-JP" sz="8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rPr>
              <a:t>01-1</a:t>
            </a:r>
            <a:r>
              <a:rPr kumimoji="1" lang="ja-JP" altLang="en-US" sz="8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rPr>
              <a:t>）</a:t>
            </a:r>
          </a:p>
        </p:txBody>
      </p:sp>
      <p:sp>
        <p:nvSpPr>
          <p:cNvPr id="21" name="矢印: 五方向 20">
            <a:extLst>
              <a:ext uri="{FF2B5EF4-FFF2-40B4-BE49-F238E27FC236}">
                <a16:creationId xmlns:a16="http://schemas.microsoft.com/office/drawing/2014/main" id="{9071552E-5F99-4593-9AE0-7991A79232CB}"/>
              </a:ext>
            </a:extLst>
          </p:cNvPr>
          <p:cNvSpPr/>
          <p:nvPr/>
        </p:nvSpPr>
        <p:spPr>
          <a:xfrm>
            <a:off x="2473137" y="3759806"/>
            <a:ext cx="3707805" cy="338554"/>
          </a:xfrm>
          <a:prstGeom prst="homePlate">
            <a:avLst>
              <a:gd name="adj" fmla="val 36691"/>
            </a:avLst>
          </a:prstGeom>
          <a:solidFill>
            <a:schemeClr val="accent4">
              <a:lumMod val="20000"/>
              <a:lumOff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御堂筋における</a:t>
            </a: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AI</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カメラ及びビッグデータ等を活用した”スマートストリート”の実現（</a:t>
            </a: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03-1</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p>
        </p:txBody>
      </p:sp>
      <p:sp>
        <p:nvSpPr>
          <p:cNvPr id="23" name="矢印: 五方向 22">
            <a:extLst>
              <a:ext uri="{FF2B5EF4-FFF2-40B4-BE49-F238E27FC236}">
                <a16:creationId xmlns:a16="http://schemas.microsoft.com/office/drawing/2014/main" id="{20BA4FE7-369E-46DB-B55B-3330B98BAF4F}"/>
              </a:ext>
            </a:extLst>
          </p:cNvPr>
          <p:cNvSpPr/>
          <p:nvPr/>
        </p:nvSpPr>
        <p:spPr>
          <a:xfrm>
            <a:off x="3969260" y="4150197"/>
            <a:ext cx="1807768" cy="338554"/>
          </a:xfrm>
          <a:prstGeom prst="homePlate">
            <a:avLst>
              <a:gd name="adj" fmla="val 27448"/>
            </a:avLst>
          </a:prstGeom>
          <a:solidFill>
            <a:schemeClr val="accent4">
              <a:lumMod val="20000"/>
              <a:lumOff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VR</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技術を活用した公園体験（</a:t>
            </a: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03-2</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p>
        </p:txBody>
      </p:sp>
      <p:sp>
        <p:nvSpPr>
          <p:cNvPr id="31" name="テキスト ボックス 30">
            <a:extLst>
              <a:ext uri="{FF2B5EF4-FFF2-40B4-BE49-F238E27FC236}">
                <a16:creationId xmlns:a16="http://schemas.microsoft.com/office/drawing/2014/main" id="{94AAE363-1921-6417-422A-93141F964249}"/>
              </a:ext>
            </a:extLst>
          </p:cNvPr>
          <p:cNvSpPr txBox="1"/>
          <p:nvPr/>
        </p:nvSpPr>
        <p:spPr>
          <a:xfrm>
            <a:off x="597000" y="720000"/>
            <a:ext cx="8712000" cy="103105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「建設局が</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2040</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年頃にめざす姿」に至る手順として、「</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2030</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年頃までの施策方針」ごとに具体的な取組と将来的に取り組む方向性</a:t>
            </a:r>
            <a:r>
              <a:rPr lang="ja-JP" altLang="en-US" sz="1400" dirty="0">
                <a:solidFill>
                  <a:prstClr val="black"/>
                </a:solidFill>
                <a:latin typeface="游ゴシック" panose="020B0400000000000000" pitchFamily="50" charset="-128"/>
                <a:ea typeface="游ゴシック" panose="020B0400000000000000" pitchFamily="50" charset="-128"/>
              </a:rPr>
              <a:t>を</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ロードマップとして取りまとめた。</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建設局として今後の取組の方向性を明らかにし、職員間で目標を共有することで、建設局全体として</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の取組を展開していく。</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32" name="矢印: 五方向 31">
            <a:extLst>
              <a:ext uri="{FF2B5EF4-FFF2-40B4-BE49-F238E27FC236}">
                <a16:creationId xmlns:a16="http://schemas.microsoft.com/office/drawing/2014/main" id="{0D01E11A-3C3B-FEB0-05B5-B7E1D7D85234}"/>
              </a:ext>
            </a:extLst>
          </p:cNvPr>
          <p:cNvSpPr/>
          <p:nvPr/>
        </p:nvSpPr>
        <p:spPr>
          <a:xfrm>
            <a:off x="2473137" y="4526160"/>
            <a:ext cx="3707804" cy="215444"/>
          </a:xfrm>
          <a:prstGeom prst="homePlate">
            <a:avLst>
              <a:gd name="adj" fmla="val 42015"/>
            </a:avLst>
          </a:prstGeom>
          <a:solidFill>
            <a:schemeClr val="accent4">
              <a:lumMod val="20000"/>
              <a:lumOff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AR</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技術等を活用した文化財の魅力発信事業（</a:t>
            </a: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03-3</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p>
        </p:txBody>
      </p:sp>
      <p:sp>
        <p:nvSpPr>
          <p:cNvPr id="33" name="矢印: 五方向 32">
            <a:extLst>
              <a:ext uri="{FF2B5EF4-FFF2-40B4-BE49-F238E27FC236}">
                <a16:creationId xmlns:a16="http://schemas.microsoft.com/office/drawing/2014/main" id="{C4A4A998-022A-44DC-AEFC-D0B7D9C356F3}"/>
              </a:ext>
            </a:extLst>
          </p:cNvPr>
          <p:cNvSpPr/>
          <p:nvPr/>
        </p:nvSpPr>
        <p:spPr>
          <a:xfrm>
            <a:off x="3969260" y="4950090"/>
            <a:ext cx="1807768" cy="338554"/>
          </a:xfrm>
          <a:prstGeom prst="homePlate">
            <a:avLst>
              <a:gd name="adj" fmla="val 26084"/>
            </a:avLst>
          </a:prstGeom>
          <a:solidFill>
            <a:schemeClr val="accent4">
              <a:lumMod val="20000"/>
              <a:lumOff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3</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次元データを活用した建設生産プロセスの高度化（</a:t>
            </a: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04-2</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endParaRPr kumimoji="1" lang="ja-JP"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34" name="矢印: 山形 33">
            <a:extLst>
              <a:ext uri="{FF2B5EF4-FFF2-40B4-BE49-F238E27FC236}">
                <a16:creationId xmlns:a16="http://schemas.microsoft.com/office/drawing/2014/main" id="{4526AAA8-3F8F-9A48-9FEA-4C95A36627F7}"/>
              </a:ext>
            </a:extLst>
          </p:cNvPr>
          <p:cNvSpPr/>
          <p:nvPr/>
        </p:nvSpPr>
        <p:spPr>
          <a:xfrm>
            <a:off x="6371265" y="2661003"/>
            <a:ext cx="190601" cy="350584"/>
          </a:xfrm>
          <a:prstGeom prst="chevron">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ysClr val="windowText" lastClr="000000"/>
              </a:solidFill>
              <a:effectLst/>
              <a:uLnTx/>
              <a:uFillTx/>
              <a:latin typeface="游ゴシック" panose="020B0400000000000000" pitchFamily="50" charset="-128"/>
              <a:ea typeface="游ゴシック" panose="020B0400000000000000" pitchFamily="50" charset="-128"/>
            </a:endParaRPr>
          </a:p>
        </p:txBody>
      </p:sp>
      <p:sp>
        <p:nvSpPr>
          <p:cNvPr id="35" name="矢印: 山形 34">
            <a:extLst>
              <a:ext uri="{FF2B5EF4-FFF2-40B4-BE49-F238E27FC236}">
                <a16:creationId xmlns:a16="http://schemas.microsoft.com/office/drawing/2014/main" id="{479AFCAA-4286-A808-B622-97E97CC025F6}"/>
              </a:ext>
            </a:extLst>
          </p:cNvPr>
          <p:cNvSpPr/>
          <p:nvPr/>
        </p:nvSpPr>
        <p:spPr>
          <a:xfrm>
            <a:off x="6559111" y="3172593"/>
            <a:ext cx="219697" cy="425224"/>
          </a:xfrm>
          <a:prstGeom prst="chevron">
            <a:avLst>
              <a:gd name="adj" fmla="val 57100"/>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ysClr val="windowText" lastClr="000000"/>
              </a:solidFill>
              <a:effectLst/>
              <a:uLnTx/>
              <a:uFillTx/>
              <a:latin typeface="游ゴシック" panose="020B0400000000000000" pitchFamily="50" charset="-128"/>
              <a:ea typeface="游ゴシック" panose="020B0400000000000000" pitchFamily="50" charset="-128"/>
            </a:endParaRPr>
          </a:p>
        </p:txBody>
      </p:sp>
      <p:sp>
        <p:nvSpPr>
          <p:cNvPr id="36" name="矢印: 山形 35">
            <a:extLst>
              <a:ext uri="{FF2B5EF4-FFF2-40B4-BE49-F238E27FC236}">
                <a16:creationId xmlns:a16="http://schemas.microsoft.com/office/drawing/2014/main" id="{BD62C629-8DA6-D7B3-BE56-4425F52DEF04}"/>
              </a:ext>
            </a:extLst>
          </p:cNvPr>
          <p:cNvSpPr/>
          <p:nvPr/>
        </p:nvSpPr>
        <p:spPr>
          <a:xfrm>
            <a:off x="6752466" y="3171552"/>
            <a:ext cx="2584009" cy="424831"/>
          </a:xfrm>
          <a:prstGeom prst="chevron">
            <a:avLst>
              <a:gd name="adj" fmla="val 30189"/>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rPr>
              <a:t>3</a:t>
            </a:r>
            <a:r>
              <a:rPr kumimoji="1" lang="ja-JP" altLang="en-US" sz="9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rPr>
              <a:t>次元モデル作成の仕組みづくりを推進様々な事業での利活用を推進</a:t>
            </a:r>
          </a:p>
        </p:txBody>
      </p:sp>
      <p:sp>
        <p:nvSpPr>
          <p:cNvPr id="38" name="矢印: 山形 37">
            <a:extLst>
              <a:ext uri="{FF2B5EF4-FFF2-40B4-BE49-F238E27FC236}">
                <a16:creationId xmlns:a16="http://schemas.microsoft.com/office/drawing/2014/main" id="{CA7D212F-6EBA-D9DD-215C-EBABE95E8085}"/>
              </a:ext>
            </a:extLst>
          </p:cNvPr>
          <p:cNvSpPr/>
          <p:nvPr/>
        </p:nvSpPr>
        <p:spPr>
          <a:xfrm>
            <a:off x="6368510" y="3171552"/>
            <a:ext cx="219697" cy="425224"/>
          </a:xfrm>
          <a:prstGeom prst="chevron">
            <a:avLst>
              <a:gd name="adj" fmla="val 57100"/>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ysClr val="windowText" lastClr="000000"/>
              </a:solidFill>
              <a:effectLst/>
              <a:uLnTx/>
              <a:uFillTx/>
              <a:latin typeface="游ゴシック" panose="020B0400000000000000" pitchFamily="50" charset="-128"/>
              <a:ea typeface="游ゴシック" panose="020B0400000000000000" pitchFamily="50" charset="-128"/>
            </a:endParaRPr>
          </a:p>
        </p:txBody>
      </p:sp>
      <p:sp>
        <p:nvSpPr>
          <p:cNvPr id="39" name="矢印: 山形 38">
            <a:extLst>
              <a:ext uri="{FF2B5EF4-FFF2-40B4-BE49-F238E27FC236}">
                <a16:creationId xmlns:a16="http://schemas.microsoft.com/office/drawing/2014/main" id="{7BBB6518-63C0-EB27-8CB5-2CDE41A37AA0}"/>
              </a:ext>
            </a:extLst>
          </p:cNvPr>
          <p:cNvSpPr/>
          <p:nvPr/>
        </p:nvSpPr>
        <p:spPr>
          <a:xfrm>
            <a:off x="6752466" y="3937382"/>
            <a:ext cx="2601083" cy="646331"/>
          </a:xfrm>
          <a:prstGeom prst="chevron">
            <a:avLst>
              <a:gd name="adj" fmla="val 30189"/>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rPr>
              <a:t>最先端デジタル技術の活用を推進</a:t>
            </a:r>
            <a:endParaRPr kumimoji="1" lang="en-US" altLang="ja-JP" sz="9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rPr>
              <a:t>様々なエリアや事業への横展開を推進</a:t>
            </a:r>
          </a:p>
        </p:txBody>
      </p:sp>
      <p:sp>
        <p:nvSpPr>
          <p:cNvPr id="40" name="矢印: 山形 39">
            <a:extLst>
              <a:ext uri="{FF2B5EF4-FFF2-40B4-BE49-F238E27FC236}">
                <a16:creationId xmlns:a16="http://schemas.microsoft.com/office/drawing/2014/main" id="{47E3CA6B-A125-787C-7D54-00F05915E33D}"/>
              </a:ext>
            </a:extLst>
          </p:cNvPr>
          <p:cNvSpPr/>
          <p:nvPr/>
        </p:nvSpPr>
        <p:spPr>
          <a:xfrm>
            <a:off x="6546289" y="3938816"/>
            <a:ext cx="300036" cy="646331"/>
          </a:xfrm>
          <a:prstGeom prst="chevron">
            <a:avLst>
              <a:gd name="adj" fmla="val 67248"/>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ysClr val="windowText" lastClr="000000"/>
              </a:solidFill>
              <a:effectLst/>
              <a:uLnTx/>
              <a:uFillTx/>
              <a:latin typeface="游ゴシック" panose="020B0400000000000000" pitchFamily="50" charset="-128"/>
              <a:ea typeface="游ゴシック" panose="020B0400000000000000" pitchFamily="50" charset="-128"/>
            </a:endParaRPr>
          </a:p>
        </p:txBody>
      </p:sp>
      <p:sp>
        <p:nvSpPr>
          <p:cNvPr id="52" name="矢印: 山形 51">
            <a:extLst>
              <a:ext uri="{FF2B5EF4-FFF2-40B4-BE49-F238E27FC236}">
                <a16:creationId xmlns:a16="http://schemas.microsoft.com/office/drawing/2014/main" id="{2EE266EC-A44A-4694-DD5E-0E71D121157C}"/>
              </a:ext>
            </a:extLst>
          </p:cNvPr>
          <p:cNvSpPr/>
          <p:nvPr/>
        </p:nvSpPr>
        <p:spPr>
          <a:xfrm>
            <a:off x="6559111" y="4910645"/>
            <a:ext cx="219697" cy="425224"/>
          </a:xfrm>
          <a:prstGeom prst="chevron">
            <a:avLst>
              <a:gd name="adj" fmla="val 57100"/>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ysClr val="windowText" lastClr="000000"/>
              </a:solidFill>
              <a:effectLst/>
              <a:uLnTx/>
              <a:uFillTx/>
              <a:latin typeface="游ゴシック" panose="020B0400000000000000" pitchFamily="50" charset="-128"/>
              <a:ea typeface="游ゴシック" panose="020B0400000000000000" pitchFamily="50" charset="-128"/>
            </a:endParaRPr>
          </a:p>
        </p:txBody>
      </p:sp>
      <p:sp>
        <p:nvSpPr>
          <p:cNvPr id="53" name="矢印: 山形 52">
            <a:extLst>
              <a:ext uri="{FF2B5EF4-FFF2-40B4-BE49-F238E27FC236}">
                <a16:creationId xmlns:a16="http://schemas.microsoft.com/office/drawing/2014/main" id="{CF8B3DDC-07DE-939D-AAE4-F6CC8F2E2FBA}"/>
              </a:ext>
            </a:extLst>
          </p:cNvPr>
          <p:cNvSpPr/>
          <p:nvPr/>
        </p:nvSpPr>
        <p:spPr>
          <a:xfrm>
            <a:off x="6752465" y="4906343"/>
            <a:ext cx="2601083" cy="425224"/>
          </a:xfrm>
          <a:prstGeom prst="chevron">
            <a:avLst>
              <a:gd name="adj" fmla="val 30189"/>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rPr>
              <a:t>ICT</a:t>
            </a:r>
            <a:r>
              <a:rPr kumimoji="1" lang="ja-JP" altLang="en-US" sz="9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rPr>
              <a:t>施工導入の仕組みづくりを推進</a:t>
            </a:r>
            <a:endParaRPr kumimoji="1" lang="en-US" altLang="ja-JP" sz="9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rPr>
              <a:t>様々なエリアや事業での導入を推進</a:t>
            </a:r>
          </a:p>
        </p:txBody>
      </p:sp>
      <p:sp>
        <p:nvSpPr>
          <p:cNvPr id="55" name="矢印: 山形 54">
            <a:extLst>
              <a:ext uri="{FF2B5EF4-FFF2-40B4-BE49-F238E27FC236}">
                <a16:creationId xmlns:a16="http://schemas.microsoft.com/office/drawing/2014/main" id="{81F90C0C-7435-8117-BF92-1E2D4B1D008E}"/>
              </a:ext>
            </a:extLst>
          </p:cNvPr>
          <p:cNvSpPr/>
          <p:nvPr/>
        </p:nvSpPr>
        <p:spPr>
          <a:xfrm>
            <a:off x="6368510" y="4910645"/>
            <a:ext cx="219697" cy="425224"/>
          </a:xfrm>
          <a:prstGeom prst="chevron">
            <a:avLst>
              <a:gd name="adj" fmla="val 57100"/>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ysClr val="windowText" lastClr="000000"/>
              </a:solidFill>
              <a:effectLst/>
              <a:uLnTx/>
              <a:uFillTx/>
              <a:latin typeface="游ゴシック" panose="020B0400000000000000" pitchFamily="50" charset="-128"/>
              <a:ea typeface="游ゴシック" panose="020B0400000000000000" pitchFamily="50" charset="-128"/>
            </a:endParaRPr>
          </a:p>
        </p:txBody>
      </p:sp>
      <p:sp>
        <p:nvSpPr>
          <p:cNvPr id="12" name="矢印: 山形 11">
            <a:extLst>
              <a:ext uri="{FF2B5EF4-FFF2-40B4-BE49-F238E27FC236}">
                <a16:creationId xmlns:a16="http://schemas.microsoft.com/office/drawing/2014/main" id="{454997B7-CE32-4A77-9704-DA4ED0B22659}"/>
              </a:ext>
            </a:extLst>
          </p:cNvPr>
          <p:cNvSpPr/>
          <p:nvPr/>
        </p:nvSpPr>
        <p:spPr>
          <a:xfrm>
            <a:off x="6365859" y="3939628"/>
            <a:ext cx="300036" cy="646331"/>
          </a:xfrm>
          <a:prstGeom prst="chevron">
            <a:avLst>
              <a:gd name="adj" fmla="val 67248"/>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ysClr val="windowText" lastClr="000000"/>
              </a:solidFill>
              <a:effectLst/>
              <a:uLnTx/>
              <a:uFillTx/>
              <a:latin typeface="游ゴシック" panose="020B0400000000000000" pitchFamily="50" charset="-128"/>
              <a:ea typeface="游ゴシック" panose="020B0400000000000000" pitchFamily="50" charset="-128"/>
            </a:endParaRPr>
          </a:p>
        </p:txBody>
      </p:sp>
      <p:sp>
        <p:nvSpPr>
          <p:cNvPr id="18" name="テキスト ボックス 17">
            <a:extLst>
              <a:ext uri="{FF2B5EF4-FFF2-40B4-BE49-F238E27FC236}">
                <a16:creationId xmlns:a16="http://schemas.microsoft.com/office/drawing/2014/main" id="{8EAC2450-283B-BE94-FBE7-B38E6C62EF12}"/>
              </a:ext>
            </a:extLst>
          </p:cNvPr>
          <p:cNvSpPr txBox="1"/>
          <p:nvPr/>
        </p:nvSpPr>
        <p:spPr>
          <a:xfrm>
            <a:off x="453000" y="1816747"/>
            <a:ext cx="7225125"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■めざす姿</a:t>
            </a:r>
            <a:r>
              <a:rPr lang="en-US" altLang="ja-JP" sz="1400" b="1" dirty="0">
                <a:solidFill>
                  <a:prstClr val="black"/>
                </a:solidFill>
                <a:latin typeface="游ゴシック" panose="020B0400000000000000" pitchFamily="50" charset="-128"/>
                <a:ea typeface="游ゴシック" panose="020B0400000000000000" pitchFamily="50" charset="-128"/>
              </a:rPr>
              <a:t>Ⅰ</a:t>
            </a: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都市の成長と魅力向上に貢献する都市基盤施設の整備</a:t>
            </a:r>
          </a:p>
        </p:txBody>
      </p:sp>
      <p:sp>
        <p:nvSpPr>
          <p:cNvPr id="5" name="テキスト ボックス 4">
            <a:extLst>
              <a:ext uri="{FF2B5EF4-FFF2-40B4-BE49-F238E27FC236}">
                <a16:creationId xmlns:a16="http://schemas.microsoft.com/office/drawing/2014/main" id="{BF8BD617-8641-A211-C0DD-45DCA0792AED}"/>
              </a:ext>
            </a:extLst>
          </p:cNvPr>
          <p:cNvSpPr txBox="1"/>
          <p:nvPr/>
        </p:nvSpPr>
        <p:spPr>
          <a:xfrm>
            <a:off x="5427667" y="5647421"/>
            <a:ext cx="376824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2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ロードマップに記載している各取組のスケジュールはイメージであり、具体的なスケジュールは個票（</a:t>
            </a:r>
            <a:r>
              <a:rPr kumimoji="1" lang="en-US" altLang="ja-JP" sz="12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P25</a:t>
            </a:r>
            <a:r>
              <a:rPr kumimoji="1" lang="ja-JP" altLang="en-US" sz="12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2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48</a:t>
            </a:r>
            <a:r>
              <a:rPr kumimoji="1" lang="ja-JP" altLang="en-US" sz="12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）等を確認ください。</a:t>
            </a:r>
            <a:endParaRPr kumimoji="1" lang="en-US" altLang="ja-JP" sz="12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6" name="スライド番号プレースホルダー 1">
            <a:extLst>
              <a:ext uri="{FF2B5EF4-FFF2-40B4-BE49-F238E27FC236}">
                <a16:creationId xmlns:a16="http://schemas.microsoft.com/office/drawing/2014/main" id="{2965048B-EA36-BE4A-5BBD-BB00C962B04C}"/>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16</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713479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9428DB0-2C2E-1FB0-5392-BC9762E14FE1}"/>
              </a:ext>
            </a:extLst>
          </p:cNvPr>
          <p:cNvSpPr txBox="1"/>
          <p:nvPr/>
        </p:nvSpPr>
        <p:spPr>
          <a:xfrm>
            <a:off x="268448" y="41945"/>
            <a:ext cx="6096000" cy="400110"/>
          </a:xfrm>
          <a:prstGeom prst="rect">
            <a:avLst/>
          </a:prstGeom>
          <a:noFill/>
        </p:spPr>
        <p:txBody>
          <a:bodyPr wrap="square" anchor="ctr">
            <a:spAutoFit/>
          </a:bodyPr>
          <a:lstStyle/>
          <a:p>
            <a:r>
              <a:rPr kumimoji="1" lang="ja-JP" altLang="en-US" sz="2000" b="1" dirty="0">
                <a:latin typeface="Meiryo UI" panose="020B0604030504040204" pitchFamily="50" charset="-128"/>
                <a:ea typeface="Meiryo UI" panose="020B0604030504040204" pitchFamily="50" charset="-128"/>
              </a:rPr>
              <a:t>建設局における</a:t>
            </a:r>
            <a:r>
              <a:rPr kumimoji="1" lang="en-US" altLang="ja-JP" sz="2000" b="1" dirty="0">
                <a:latin typeface="Meiryo UI" panose="020B0604030504040204" pitchFamily="50" charset="-128"/>
                <a:ea typeface="Meiryo UI" panose="020B0604030504040204" pitchFamily="50" charset="-128"/>
              </a:rPr>
              <a:t>DX</a:t>
            </a:r>
            <a:r>
              <a:rPr kumimoji="1" lang="ja-JP" altLang="en-US" sz="2000" b="1" dirty="0">
                <a:latin typeface="Meiryo UI" panose="020B0604030504040204" pitchFamily="50" charset="-128"/>
                <a:ea typeface="Meiryo UI" panose="020B0604030504040204" pitchFamily="50" charset="-128"/>
              </a:rPr>
              <a:t>の取組ロードマップ　</a:t>
            </a:r>
            <a:r>
              <a:rPr lang="en-US" altLang="ja-JP" sz="2000" b="1" dirty="0">
                <a:latin typeface="Meiryo UI" panose="020B0604030504040204" pitchFamily="50" charset="-128"/>
                <a:ea typeface="Meiryo UI" panose="020B0604030504040204" pitchFamily="50" charset="-128"/>
              </a:rPr>
              <a:t>2</a:t>
            </a:r>
            <a:r>
              <a:rPr kumimoji="1" lang="en-US" altLang="ja-JP" sz="2000" b="1" dirty="0">
                <a:latin typeface="Meiryo UI" panose="020B0604030504040204" pitchFamily="50" charset="-128"/>
                <a:ea typeface="Meiryo UI" panose="020B0604030504040204" pitchFamily="50" charset="-128"/>
              </a:rPr>
              <a:t>/5</a:t>
            </a:r>
          </a:p>
        </p:txBody>
      </p:sp>
      <p:graphicFrame>
        <p:nvGraphicFramePr>
          <p:cNvPr id="4" name="表 3">
            <a:extLst>
              <a:ext uri="{FF2B5EF4-FFF2-40B4-BE49-F238E27FC236}">
                <a16:creationId xmlns:a16="http://schemas.microsoft.com/office/drawing/2014/main" id="{5790247A-0006-A5DF-B9FA-164FCFAB2025}"/>
              </a:ext>
            </a:extLst>
          </p:cNvPr>
          <p:cNvGraphicFramePr>
            <a:graphicFrameLocks noGrp="1"/>
          </p:cNvGraphicFramePr>
          <p:nvPr>
            <p:extLst>
              <p:ext uri="{D42A27DB-BD31-4B8C-83A1-F6EECF244321}">
                <p14:modId xmlns:p14="http://schemas.microsoft.com/office/powerpoint/2010/main" val="1021856375"/>
              </p:ext>
            </p:extLst>
          </p:nvPr>
        </p:nvGraphicFramePr>
        <p:xfrm>
          <a:off x="453000" y="1029600"/>
          <a:ext cx="9000000" cy="5317412"/>
        </p:xfrm>
        <a:graphic>
          <a:graphicData uri="http://schemas.openxmlformats.org/drawingml/2006/table">
            <a:tbl>
              <a:tblPr/>
              <a:tblGrid>
                <a:gridCol w="216000">
                  <a:extLst>
                    <a:ext uri="{9D8B030D-6E8A-4147-A177-3AD203B41FA5}">
                      <a16:colId xmlns:a16="http://schemas.microsoft.com/office/drawing/2014/main" val="3087395603"/>
                    </a:ext>
                  </a:extLst>
                </a:gridCol>
                <a:gridCol w="1440000">
                  <a:extLst>
                    <a:ext uri="{9D8B030D-6E8A-4147-A177-3AD203B41FA5}">
                      <a16:colId xmlns:a16="http://schemas.microsoft.com/office/drawing/2014/main" val="3947758150"/>
                    </a:ext>
                  </a:extLst>
                </a:gridCol>
                <a:gridCol w="1800000">
                  <a:extLst>
                    <a:ext uri="{9D8B030D-6E8A-4147-A177-3AD203B41FA5}">
                      <a16:colId xmlns:a16="http://schemas.microsoft.com/office/drawing/2014/main" val="4282273338"/>
                    </a:ext>
                  </a:extLst>
                </a:gridCol>
                <a:gridCol w="1944000">
                  <a:extLst>
                    <a:ext uri="{9D8B030D-6E8A-4147-A177-3AD203B41FA5}">
                      <a16:colId xmlns:a16="http://schemas.microsoft.com/office/drawing/2014/main" val="1365507398"/>
                    </a:ext>
                  </a:extLst>
                </a:gridCol>
                <a:gridCol w="3600000">
                  <a:extLst>
                    <a:ext uri="{9D8B030D-6E8A-4147-A177-3AD203B41FA5}">
                      <a16:colId xmlns:a16="http://schemas.microsoft.com/office/drawing/2014/main" val="1762503824"/>
                    </a:ext>
                  </a:extLst>
                </a:gridCol>
              </a:tblGrid>
              <a:tr h="504000">
                <a:tc gridSpan="2">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2030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年頃までの</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algn="ctr"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施策方針</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取組の方向性</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ctr" fontAlgn="ct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2024(R6)</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2025(R7)</a:t>
                      </a:r>
                    </a:p>
                  </a:txBody>
                  <a:tcPr marL="36000" marR="36000" marT="18000" marB="18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2026(R8)~2030(R12)</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85722759"/>
                  </a:ext>
                </a:extLst>
              </a:tr>
              <a:tr h="2124000">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05</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最新デバイスやロボットの導入による施設の日常の維持管理や災害時の点検等の効率化・高度化に取り組む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ja-JP" altLang="en-US" sz="900" b="0" i="0" u="none" strike="noStrike" dirty="0">
                          <a:solidFill>
                            <a:srgbClr val="000000"/>
                          </a:solidFill>
                          <a:effectLst/>
                          <a:latin typeface="+mn-ea"/>
                          <a:ea typeface="+mn-ea"/>
                        </a:rPr>
                        <a:t>　</a:t>
                      </a:r>
                    </a:p>
                  </a:txBody>
                  <a:tcPr marL="36000" marR="36000" marT="18000" marB="18000">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t"/>
                      <a:r>
                        <a:rPr lang="ja-JP" altLang="en-US" sz="900" b="0" i="0" u="none" strike="noStrike" dirty="0">
                          <a:solidFill>
                            <a:srgbClr val="000000"/>
                          </a:solidFill>
                          <a:effectLst/>
                          <a:latin typeface="+mn-ea"/>
                          <a:ea typeface="+mn-ea"/>
                        </a:rPr>
                        <a:t>　</a:t>
                      </a:r>
                    </a:p>
                  </a:txBody>
                  <a:tcPr marL="36000" marR="36000" marT="18000" marB="1800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t"/>
                      <a:r>
                        <a:rPr lang="ja-JP" altLang="en-US" sz="900" b="0" i="0" u="none" strike="noStrike" dirty="0">
                          <a:solidFill>
                            <a:srgbClr val="000000"/>
                          </a:solidFill>
                          <a:effectLst/>
                          <a:latin typeface="+mn-ea"/>
                          <a:ea typeface="+mn-ea"/>
                        </a:rPr>
                        <a:t>　</a:t>
                      </a:r>
                    </a:p>
                  </a:txBody>
                  <a:tcPr marL="36000" marR="36000" marT="18000" marB="18000">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02533690"/>
                  </a:ext>
                </a:extLst>
              </a:tr>
              <a:tr h="1794934">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06</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次元データを活用した維持管理の効率化・高度化に取り組む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t"/>
                      <a:r>
                        <a:rPr lang="ja-JP" altLang="en-US" sz="900" b="0" i="0" u="none" strike="noStrike" dirty="0">
                          <a:solidFill>
                            <a:srgbClr val="000000"/>
                          </a:solidFill>
                          <a:effectLst/>
                          <a:latin typeface="+mn-ea"/>
                          <a:ea typeface="+mn-ea"/>
                        </a:rPr>
                        <a:t>　</a:t>
                      </a:r>
                    </a:p>
                  </a:txBody>
                  <a:tcPr marL="36000" marR="36000" marT="18000" marB="18000">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t"/>
                      <a:endParaRPr lang="ja-JP" altLang="en-US" sz="900" b="0" i="0" u="none" strike="noStrike" dirty="0">
                        <a:solidFill>
                          <a:srgbClr val="000000"/>
                        </a:solidFill>
                        <a:effectLst/>
                        <a:latin typeface="+mn-ea"/>
                        <a:ea typeface="+mn-ea"/>
                      </a:endParaRPr>
                    </a:p>
                  </a:txBody>
                  <a:tcPr marL="36000" marR="36000" marT="18000" marB="1800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ja-JP" altLang="en-US" sz="900" b="0" i="0" u="none" strike="noStrike" dirty="0">
                          <a:solidFill>
                            <a:srgbClr val="000000"/>
                          </a:solidFill>
                          <a:effectLst/>
                          <a:latin typeface="+mn-ea"/>
                          <a:ea typeface="+mn-ea"/>
                        </a:rPr>
                        <a:t>　</a:t>
                      </a:r>
                    </a:p>
                  </a:txBody>
                  <a:tcPr marL="36000" marR="36000" marT="18000" marB="18000">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83888608"/>
                  </a:ext>
                </a:extLst>
              </a:tr>
              <a:tr h="894478">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07</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分析等の導入による維持管理の効率化・高度化に取り組む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fontAlgn="ctr"/>
                      <a:r>
                        <a:rPr lang="ja-JP" altLang="en-US" sz="900" b="0" i="0" u="none" strike="noStrike" dirty="0">
                          <a:solidFill>
                            <a:srgbClr val="000000"/>
                          </a:solidFill>
                          <a:effectLst/>
                          <a:latin typeface="+mn-ea"/>
                          <a:ea typeface="+mn-ea"/>
                        </a:rPr>
                        <a:t>　</a:t>
                      </a:r>
                    </a:p>
                  </a:txBody>
                  <a:tcPr marL="36000" marR="36000" marT="18000" marB="18000">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t"/>
                      <a:r>
                        <a:rPr lang="ja-JP" altLang="en-US" sz="900" b="0" i="0" u="none" strike="noStrike" dirty="0">
                          <a:solidFill>
                            <a:srgbClr val="000000"/>
                          </a:solidFill>
                          <a:effectLst/>
                          <a:latin typeface="+mn-ea"/>
                          <a:ea typeface="+mn-ea"/>
                        </a:rPr>
                        <a:t>　</a:t>
                      </a:r>
                    </a:p>
                  </a:txBody>
                  <a:tcPr marL="36000" marR="36000" marT="18000" marB="1800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t"/>
                      <a:r>
                        <a:rPr lang="ja-JP" altLang="en-US" sz="900" b="0" i="0" u="none" strike="noStrike" dirty="0">
                          <a:solidFill>
                            <a:srgbClr val="000000"/>
                          </a:solidFill>
                          <a:effectLst/>
                          <a:latin typeface="+mn-ea"/>
                          <a:ea typeface="+mn-ea"/>
                        </a:rPr>
                        <a:t>　</a:t>
                      </a:r>
                    </a:p>
                  </a:txBody>
                  <a:tcPr marL="36000" marR="36000" marT="18000" marB="18000">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6504513"/>
                  </a:ext>
                </a:extLst>
              </a:tr>
            </a:tbl>
          </a:graphicData>
        </a:graphic>
      </p:graphicFrame>
      <p:sp>
        <p:nvSpPr>
          <p:cNvPr id="6" name="矢印: 五方向 5">
            <a:extLst>
              <a:ext uri="{FF2B5EF4-FFF2-40B4-BE49-F238E27FC236}">
                <a16:creationId xmlns:a16="http://schemas.microsoft.com/office/drawing/2014/main" id="{0D6AF33B-B0C5-B3B2-D71E-F1E410A5ABC6}"/>
              </a:ext>
            </a:extLst>
          </p:cNvPr>
          <p:cNvSpPr/>
          <p:nvPr/>
        </p:nvSpPr>
        <p:spPr>
          <a:xfrm>
            <a:off x="2451220" y="2492060"/>
            <a:ext cx="3706292" cy="21544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現場におけるウェアラブルカメラ等を活用した業務効率化（</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05-6)</a:t>
            </a:r>
            <a:endParaRPr kumimoji="1" lang="ja-JP" altLang="en-US" sz="800" b="0" dirty="0">
              <a:solidFill>
                <a:sysClr val="windowText" lastClr="000000"/>
              </a:solidFill>
              <a:latin typeface="游ゴシック" panose="020B0400000000000000" pitchFamily="50" charset="-128"/>
              <a:ea typeface="游ゴシック" panose="020B0400000000000000" pitchFamily="50" charset="-128"/>
            </a:endParaRPr>
          </a:p>
        </p:txBody>
      </p:sp>
      <p:sp>
        <p:nvSpPr>
          <p:cNvPr id="7" name="矢印: 五方向 6">
            <a:extLst>
              <a:ext uri="{FF2B5EF4-FFF2-40B4-BE49-F238E27FC236}">
                <a16:creationId xmlns:a16="http://schemas.microsoft.com/office/drawing/2014/main" id="{50CE7656-D541-3821-031E-C7D78822D21A}"/>
              </a:ext>
            </a:extLst>
          </p:cNvPr>
          <p:cNvSpPr/>
          <p:nvPr/>
        </p:nvSpPr>
        <p:spPr>
          <a:xfrm>
            <a:off x="3969260" y="2109515"/>
            <a:ext cx="2193988"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下水道工事現場への半固定式カメラの設置（</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05-5</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p>
        </p:txBody>
      </p:sp>
      <p:sp>
        <p:nvSpPr>
          <p:cNvPr id="8" name="矢印: 五方向 7">
            <a:extLst>
              <a:ext uri="{FF2B5EF4-FFF2-40B4-BE49-F238E27FC236}">
                <a16:creationId xmlns:a16="http://schemas.microsoft.com/office/drawing/2014/main" id="{32575F1A-69ED-0518-F0D8-C400E4B2F8F5}"/>
              </a:ext>
            </a:extLst>
          </p:cNvPr>
          <p:cNvSpPr/>
          <p:nvPr/>
        </p:nvSpPr>
        <p:spPr>
          <a:xfrm>
            <a:off x="3969260" y="1580961"/>
            <a:ext cx="2193988" cy="461665"/>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防災・減災に向けた河川防災情報発信の高度化</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（河川ライブカメラ映像の一般公開）</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05-2</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p>
        </p:txBody>
      </p:sp>
      <p:sp>
        <p:nvSpPr>
          <p:cNvPr id="9" name="矢印: 五方向 8">
            <a:extLst>
              <a:ext uri="{FF2B5EF4-FFF2-40B4-BE49-F238E27FC236}">
                <a16:creationId xmlns:a16="http://schemas.microsoft.com/office/drawing/2014/main" id="{4B81FC2D-7BA7-D4C8-8A0C-D2AB23EAA54A}"/>
              </a:ext>
            </a:extLst>
          </p:cNvPr>
          <p:cNvSpPr/>
          <p:nvPr/>
        </p:nvSpPr>
        <p:spPr>
          <a:xfrm>
            <a:off x="2451220" y="2851259"/>
            <a:ext cx="3706292" cy="21544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新技術の導入で橋梁維持管理を効率化</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（橋梁点検への新技術導入）</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05-1</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p>
        </p:txBody>
      </p:sp>
      <p:sp>
        <p:nvSpPr>
          <p:cNvPr id="10" name="矢印: 五方向 9">
            <a:extLst>
              <a:ext uri="{FF2B5EF4-FFF2-40B4-BE49-F238E27FC236}">
                <a16:creationId xmlns:a16="http://schemas.microsoft.com/office/drawing/2014/main" id="{1188D1C6-B1E1-FE3D-2575-32C5DB516CF0}"/>
              </a:ext>
            </a:extLst>
          </p:cNvPr>
          <p:cNvSpPr/>
          <p:nvPr/>
        </p:nvSpPr>
        <p:spPr>
          <a:xfrm>
            <a:off x="2451220" y="3093300"/>
            <a:ext cx="3706292" cy="21544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新技術を活用した河川施設維持管理の効率化（</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05-3</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p>
        </p:txBody>
      </p:sp>
      <p:sp>
        <p:nvSpPr>
          <p:cNvPr id="11" name="矢印: 五方向 10">
            <a:extLst>
              <a:ext uri="{FF2B5EF4-FFF2-40B4-BE49-F238E27FC236}">
                <a16:creationId xmlns:a16="http://schemas.microsoft.com/office/drawing/2014/main" id="{D8C35A2F-A9FB-9F10-5767-4B2C1DA46763}"/>
              </a:ext>
            </a:extLst>
          </p:cNvPr>
          <p:cNvSpPr/>
          <p:nvPr/>
        </p:nvSpPr>
        <p:spPr>
          <a:xfrm>
            <a:off x="2451220" y="3340521"/>
            <a:ext cx="3294260" cy="21544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ドローン活用による</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3</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次元データの取得（石垣）（</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05-4</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p>
        </p:txBody>
      </p:sp>
      <p:sp>
        <p:nvSpPr>
          <p:cNvPr id="13" name="矢印: 五方向 12">
            <a:extLst>
              <a:ext uri="{FF2B5EF4-FFF2-40B4-BE49-F238E27FC236}">
                <a16:creationId xmlns:a16="http://schemas.microsoft.com/office/drawing/2014/main" id="{1D26D3DC-E097-297A-363E-189EE5A3B86F}"/>
              </a:ext>
            </a:extLst>
          </p:cNvPr>
          <p:cNvSpPr/>
          <p:nvPr/>
        </p:nvSpPr>
        <p:spPr>
          <a:xfrm>
            <a:off x="3969260" y="4992378"/>
            <a:ext cx="1844040" cy="338554"/>
          </a:xfrm>
          <a:prstGeom prst="homePlate">
            <a:avLst>
              <a:gd name="adj" fmla="val 26084"/>
            </a:avLst>
          </a:prstGeom>
          <a:solidFill>
            <a:schemeClr val="accent4">
              <a:lumMod val="20000"/>
              <a:lumOff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ja-JP" sz="800" dirty="0">
                <a:solidFill>
                  <a:schemeClr val="dk1"/>
                </a:solidFill>
                <a:effectLst/>
                <a:latin typeface="游ゴシック" panose="020B0400000000000000" pitchFamily="50" charset="-128"/>
                <a:ea typeface="游ゴシック" panose="020B0400000000000000" pitchFamily="50" charset="-128"/>
              </a:rPr>
              <a:t>3</a:t>
            </a:r>
            <a:r>
              <a:rPr kumimoji="1" lang="ja-JP" altLang="en-US" sz="800" dirty="0">
                <a:solidFill>
                  <a:schemeClr val="dk1"/>
                </a:solidFill>
                <a:effectLst/>
                <a:latin typeface="游ゴシック" panose="020B0400000000000000" pitchFamily="50" charset="-128"/>
                <a:ea typeface="游ゴシック" panose="020B0400000000000000" pitchFamily="50" charset="-128"/>
              </a:rPr>
              <a:t>次元データを活用した建設生産プロセスの高度化（</a:t>
            </a:r>
            <a:r>
              <a:rPr kumimoji="1" lang="en-US" altLang="ja-JP" sz="800" dirty="0">
                <a:solidFill>
                  <a:schemeClr val="dk1"/>
                </a:solidFill>
                <a:effectLst/>
                <a:latin typeface="游ゴシック" panose="020B0400000000000000" pitchFamily="50" charset="-128"/>
                <a:ea typeface="游ゴシック" panose="020B0400000000000000" pitchFamily="50" charset="-128"/>
              </a:rPr>
              <a:t>06-6</a:t>
            </a:r>
            <a:r>
              <a:rPr kumimoji="1" lang="ja-JP" altLang="en-US" sz="800" dirty="0">
                <a:solidFill>
                  <a:schemeClr val="dk1"/>
                </a:solidFill>
                <a:effectLst/>
                <a:latin typeface="游ゴシック" panose="020B0400000000000000" pitchFamily="50" charset="-128"/>
                <a:ea typeface="游ゴシック" panose="020B0400000000000000" pitchFamily="50" charset="-128"/>
              </a:rPr>
              <a:t>）</a:t>
            </a:r>
            <a:endParaRPr lang="ja-JP" altLang="ja-JP" sz="800" dirty="0">
              <a:effectLst/>
              <a:latin typeface="游ゴシック" panose="020B0400000000000000" pitchFamily="50" charset="-128"/>
              <a:ea typeface="游ゴシック" panose="020B0400000000000000" pitchFamily="50" charset="-128"/>
            </a:endParaRPr>
          </a:p>
        </p:txBody>
      </p:sp>
      <p:sp>
        <p:nvSpPr>
          <p:cNvPr id="14" name="矢印: 五方向 13">
            <a:extLst>
              <a:ext uri="{FF2B5EF4-FFF2-40B4-BE49-F238E27FC236}">
                <a16:creationId xmlns:a16="http://schemas.microsoft.com/office/drawing/2014/main" id="{DF055707-1F26-712B-CE68-160BE75A2E07}"/>
              </a:ext>
            </a:extLst>
          </p:cNvPr>
          <p:cNvSpPr/>
          <p:nvPr/>
        </p:nvSpPr>
        <p:spPr>
          <a:xfrm>
            <a:off x="2451220" y="3724092"/>
            <a:ext cx="3706292"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夢洲の道路・護岸の</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BIM</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CIM</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化等による維持管理の高度化</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BIM/CIM</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モデルの維持管理への活用の検討）</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06-2</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endParaRPr kumimoji="1" lang="en-US" altLang="ja-JP" sz="800" b="0" dirty="0">
              <a:solidFill>
                <a:sysClr val="windowText" lastClr="000000"/>
              </a:solidFill>
              <a:latin typeface="游ゴシック" panose="020B0400000000000000" pitchFamily="50" charset="-128"/>
              <a:ea typeface="游ゴシック" panose="020B0400000000000000" pitchFamily="50" charset="-128"/>
            </a:endParaRPr>
          </a:p>
        </p:txBody>
      </p:sp>
      <p:sp>
        <p:nvSpPr>
          <p:cNvPr id="15" name="矢印: 五方向 14">
            <a:extLst>
              <a:ext uri="{FF2B5EF4-FFF2-40B4-BE49-F238E27FC236}">
                <a16:creationId xmlns:a16="http://schemas.microsoft.com/office/drawing/2014/main" id="{BAE5CAA9-133A-1709-A7CD-75A4515B9632}"/>
              </a:ext>
            </a:extLst>
          </p:cNvPr>
          <p:cNvSpPr/>
          <p:nvPr/>
        </p:nvSpPr>
        <p:spPr>
          <a:xfrm>
            <a:off x="2451220" y="4108723"/>
            <a:ext cx="3706292" cy="21544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新技術を活用した河川施設維持管理の効率化（</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06-3</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p>
        </p:txBody>
      </p:sp>
      <p:sp>
        <p:nvSpPr>
          <p:cNvPr id="16" name="矢印: 五方向 15">
            <a:extLst>
              <a:ext uri="{FF2B5EF4-FFF2-40B4-BE49-F238E27FC236}">
                <a16:creationId xmlns:a16="http://schemas.microsoft.com/office/drawing/2014/main" id="{9AD5683A-D54F-4CB5-B377-A5DC32262EAB}"/>
              </a:ext>
            </a:extLst>
          </p:cNvPr>
          <p:cNvSpPr/>
          <p:nvPr/>
        </p:nvSpPr>
        <p:spPr>
          <a:xfrm>
            <a:off x="2451220" y="4347743"/>
            <a:ext cx="3294260" cy="215342"/>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ドローン活用による</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3</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次元データの取得（石垣）（</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06-4</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p>
        </p:txBody>
      </p:sp>
      <p:sp>
        <p:nvSpPr>
          <p:cNvPr id="17" name="矢印: 五方向 16">
            <a:extLst>
              <a:ext uri="{FF2B5EF4-FFF2-40B4-BE49-F238E27FC236}">
                <a16:creationId xmlns:a16="http://schemas.microsoft.com/office/drawing/2014/main" id="{06A9BE87-0126-0DDC-F01F-5DB9AEE79CB0}"/>
              </a:ext>
            </a:extLst>
          </p:cNvPr>
          <p:cNvSpPr/>
          <p:nvPr/>
        </p:nvSpPr>
        <p:spPr>
          <a:xfrm>
            <a:off x="2451220" y="4602541"/>
            <a:ext cx="3706292"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公園・港湾施設緑化系維持管理業務を最適化（３次元データの取得（街路樹・公園樹））（</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06-5</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endParaRPr kumimoji="1" lang="en-US" altLang="ja-JP" sz="800" b="0" dirty="0">
              <a:solidFill>
                <a:sysClr val="windowText" lastClr="000000"/>
              </a:solidFill>
              <a:latin typeface="游ゴシック" panose="020B0400000000000000" pitchFamily="50" charset="-128"/>
              <a:ea typeface="游ゴシック" panose="020B0400000000000000" pitchFamily="50" charset="-128"/>
            </a:endParaRPr>
          </a:p>
        </p:txBody>
      </p:sp>
      <p:sp>
        <p:nvSpPr>
          <p:cNvPr id="19" name="矢印: 五方向 18">
            <a:extLst>
              <a:ext uri="{FF2B5EF4-FFF2-40B4-BE49-F238E27FC236}">
                <a16:creationId xmlns:a16="http://schemas.microsoft.com/office/drawing/2014/main" id="{929E60DD-71D7-7D44-2527-D3329B9C3BA8}"/>
              </a:ext>
            </a:extLst>
          </p:cNvPr>
          <p:cNvSpPr/>
          <p:nvPr/>
        </p:nvSpPr>
        <p:spPr>
          <a:xfrm>
            <a:off x="2451220" y="5918139"/>
            <a:ext cx="3701654"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新技術の導入で橋梁維持管理を効率化（</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AI</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技術導入による橋梁損傷程度判定の高度化）（</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07-2</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endParaRPr kumimoji="1" lang="en-US" altLang="ja-JP" sz="800" b="0" dirty="0">
              <a:solidFill>
                <a:sysClr val="windowText" lastClr="000000"/>
              </a:solidFill>
              <a:latin typeface="游ゴシック" panose="020B0400000000000000" pitchFamily="50" charset="-128"/>
              <a:ea typeface="游ゴシック" panose="020B0400000000000000" pitchFamily="50" charset="-128"/>
            </a:endParaRPr>
          </a:p>
        </p:txBody>
      </p:sp>
      <p:sp>
        <p:nvSpPr>
          <p:cNvPr id="20" name="矢印: 山形 19">
            <a:extLst>
              <a:ext uri="{FF2B5EF4-FFF2-40B4-BE49-F238E27FC236}">
                <a16:creationId xmlns:a16="http://schemas.microsoft.com/office/drawing/2014/main" id="{375A04DD-D2FD-9B1F-E05A-EC6AA5706824}"/>
              </a:ext>
            </a:extLst>
          </p:cNvPr>
          <p:cNvSpPr/>
          <p:nvPr/>
        </p:nvSpPr>
        <p:spPr>
          <a:xfrm>
            <a:off x="6627381" y="1793716"/>
            <a:ext cx="315392" cy="768326"/>
          </a:xfrm>
          <a:prstGeom prst="chevron">
            <a:avLst>
              <a:gd name="adj" fmla="val 71955"/>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mn-ea"/>
            </a:endParaRPr>
          </a:p>
        </p:txBody>
      </p:sp>
      <p:sp>
        <p:nvSpPr>
          <p:cNvPr id="21" name="矢印: 山形 20">
            <a:extLst>
              <a:ext uri="{FF2B5EF4-FFF2-40B4-BE49-F238E27FC236}">
                <a16:creationId xmlns:a16="http://schemas.microsoft.com/office/drawing/2014/main" id="{0706DC3F-1D12-C625-A120-A581864B2ADE}"/>
              </a:ext>
            </a:extLst>
          </p:cNvPr>
          <p:cNvSpPr/>
          <p:nvPr/>
        </p:nvSpPr>
        <p:spPr>
          <a:xfrm>
            <a:off x="6817982" y="1793716"/>
            <a:ext cx="2371462" cy="768326"/>
          </a:xfrm>
          <a:prstGeom prst="chevron">
            <a:avLst>
              <a:gd name="adj" fmla="val 30189"/>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dirty="0">
                <a:solidFill>
                  <a:sysClr val="windowText" lastClr="000000"/>
                </a:solidFill>
                <a:effectLst/>
                <a:latin typeface="游ゴシック" panose="020B0400000000000000" pitchFamily="50" charset="-128"/>
                <a:ea typeface="游ゴシック" panose="020B0400000000000000" pitchFamily="50" charset="-128"/>
              </a:rPr>
              <a:t>現場</a:t>
            </a:r>
            <a:r>
              <a:rPr lang="ja-JP" altLang="en-US" sz="900" dirty="0">
                <a:solidFill>
                  <a:sysClr val="windowText" lastClr="000000"/>
                </a:solidFill>
                <a:latin typeface="游ゴシック" panose="020B0400000000000000" pitchFamily="50" charset="-128"/>
                <a:ea typeface="游ゴシック" panose="020B0400000000000000" pitchFamily="50" charset="-128"/>
              </a:rPr>
              <a:t>で</a:t>
            </a:r>
            <a:r>
              <a:rPr kumimoji="1" lang="ja-JP" altLang="en-US" sz="900" b="0" dirty="0">
                <a:solidFill>
                  <a:sysClr val="windowText" lastClr="000000"/>
                </a:solidFill>
                <a:effectLst/>
                <a:latin typeface="游ゴシック" panose="020B0400000000000000" pitchFamily="50" charset="-128"/>
                <a:ea typeface="游ゴシック" panose="020B0400000000000000" pitchFamily="50" charset="-128"/>
              </a:rPr>
              <a:t>のデバイス導入等を推進</a:t>
            </a:r>
            <a:endParaRPr kumimoji="1" lang="en-US" altLang="ja-JP" sz="900" b="0" dirty="0">
              <a:solidFill>
                <a:sysClr val="windowText" lastClr="000000"/>
              </a:solidFill>
              <a:effectLst/>
              <a:latin typeface="游ゴシック" panose="020B0400000000000000" pitchFamily="50" charset="-128"/>
              <a:ea typeface="游ゴシック" panose="020B04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dirty="0">
                <a:solidFill>
                  <a:sysClr val="windowText" lastClr="000000"/>
                </a:solidFill>
                <a:effectLst/>
                <a:latin typeface="游ゴシック" panose="020B0400000000000000" pitchFamily="50" charset="-128"/>
                <a:ea typeface="游ゴシック" panose="020B0400000000000000" pitchFamily="50" charset="-128"/>
              </a:rPr>
              <a:t>様々な事業への横展開を推進</a:t>
            </a:r>
          </a:p>
        </p:txBody>
      </p:sp>
      <p:sp>
        <p:nvSpPr>
          <p:cNvPr id="28" name="矢印: 山形 27">
            <a:extLst>
              <a:ext uri="{FF2B5EF4-FFF2-40B4-BE49-F238E27FC236}">
                <a16:creationId xmlns:a16="http://schemas.microsoft.com/office/drawing/2014/main" id="{FB2A3910-1539-89A9-AD4E-F61A8A5EA91E}"/>
              </a:ext>
            </a:extLst>
          </p:cNvPr>
          <p:cNvSpPr/>
          <p:nvPr/>
        </p:nvSpPr>
        <p:spPr>
          <a:xfrm>
            <a:off x="6783392" y="2847816"/>
            <a:ext cx="2406052" cy="593595"/>
          </a:xfrm>
          <a:prstGeom prst="chevron">
            <a:avLst>
              <a:gd name="adj" fmla="val 30189"/>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dirty="0">
                <a:solidFill>
                  <a:sysClr val="windowText" lastClr="000000"/>
                </a:solidFill>
                <a:effectLst/>
                <a:latin typeface="游ゴシック" panose="020B0400000000000000" pitchFamily="50" charset="-128"/>
                <a:ea typeface="游ゴシック" panose="020B0400000000000000" pitchFamily="50" charset="-128"/>
              </a:rPr>
              <a:t>ドローン等の新技術の導入を推進</a:t>
            </a:r>
            <a:endParaRPr kumimoji="1" lang="en-US" altLang="ja-JP" sz="900" b="0" dirty="0">
              <a:solidFill>
                <a:sysClr val="windowText" lastClr="000000"/>
              </a:solidFill>
              <a:effectLst/>
              <a:latin typeface="游ゴシック" panose="020B0400000000000000" pitchFamily="50" charset="-128"/>
              <a:ea typeface="游ゴシック" panose="020B04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dirty="0">
                <a:solidFill>
                  <a:sysClr val="windowText" lastClr="000000"/>
                </a:solidFill>
                <a:effectLst/>
                <a:latin typeface="游ゴシック" panose="020B0400000000000000" pitchFamily="50" charset="-128"/>
                <a:ea typeface="游ゴシック" panose="020B0400000000000000" pitchFamily="50" charset="-128"/>
              </a:rPr>
              <a:t>様々な事業への横展開を推進</a:t>
            </a:r>
          </a:p>
        </p:txBody>
      </p:sp>
      <p:sp>
        <p:nvSpPr>
          <p:cNvPr id="30" name="矢印: 山形 29">
            <a:extLst>
              <a:ext uri="{FF2B5EF4-FFF2-40B4-BE49-F238E27FC236}">
                <a16:creationId xmlns:a16="http://schemas.microsoft.com/office/drawing/2014/main" id="{BE253F54-CE96-602B-E80E-96A01D51EA73}"/>
              </a:ext>
            </a:extLst>
          </p:cNvPr>
          <p:cNvSpPr/>
          <p:nvPr/>
        </p:nvSpPr>
        <p:spPr>
          <a:xfrm>
            <a:off x="6615638" y="2847816"/>
            <a:ext cx="255309" cy="593595"/>
          </a:xfrm>
          <a:prstGeom prst="chevron">
            <a:avLst>
              <a:gd name="adj" fmla="val 69793"/>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mn-ea"/>
            </a:endParaRPr>
          </a:p>
        </p:txBody>
      </p:sp>
      <p:sp>
        <p:nvSpPr>
          <p:cNvPr id="32" name="矢印: 山形 31">
            <a:extLst>
              <a:ext uri="{FF2B5EF4-FFF2-40B4-BE49-F238E27FC236}">
                <a16:creationId xmlns:a16="http://schemas.microsoft.com/office/drawing/2014/main" id="{FF970D9C-3EB1-3AF2-842F-3037BEAFBD24}"/>
              </a:ext>
            </a:extLst>
          </p:cNvPr>
          <p:cNvSpPr/>
          <p:nvPr/>
        </p:nvSpPr>
        <p:spPr>
          <a:xfrm>
            <a:off x="6783392" y="3890616"/>
            <a:ext cx="2371462" cy="1306015"/>
          </a:xfrm>
          <a:prstGeom prst="chevron">
            <a:avLst>
              <a:gd name="adj" fmla="val 23001"/>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ltLang="ja-JP" sz="900" dirty="0">
                <a:solidFill>
                  <a:sysClr val="windowText" lastClr="000000"/>
                </a:solidFill>
                <a:latin typeface="游ゴシック" panose="020B0400000000000000" pitchFamily="50" charset="-128"/>
                <a:ea typeface="游ゴシック" panose="020B0400000000000000" pitchFamily="50" charset="-128"/>
              </a:rPr>
              <a:t>3</a:t>
            </a:r>
            <a:r>
              <a:rPr kumimoji="1" lang="ja-JP" altLang="en-US" sz="900" b="0" dirty="0">
                <a:solidFill>
                  <a:sysClr val="windowText" lastClr="000000"/>
                </a:solidFill>
                <a:effectLst/>
                <a:latin typeface="游ゴシック" panose="020B0400000000000000" pitchFamily="50" charset="-128"/>
                <a:ea typeface="游ゴシック" panose="020B0400000000000000" pitchFamily="50" charset="-128"/>
              </a:rPr>
              <a:t>次元データの収集・加工・活用の仕組みづくりを推進</a:t>
            </a:r>
            <a:endParaRPr kumimoji="1" lang="en-US" altLang="ja-JP" sz="900" b="0" dirty="0">
              <a:solidFill>
                <a:sysClr val="windowText" lastClr="000000"/>
              </a:solidFill>
              <a:effectLst/>
              <a:latin typeface="游ゴシック" panose="020B0400000000000000" pitchFamily="50" charset="-128"/>
              <a:ea typeface="游ゴシック" panose="020B04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dirty="0">
                <a:solidFill>
                  <a:sysClr val="windowText" lastClr="000000"/>
                </a:solidFill>
                <a:effectLst/>
                <a:latin typeface="游ゴシック" panose="020B0400000000000000" pitchFamily="50" charset="-128"/>
                <a:ea typeface="游ゴシック" panose="020B0400000000000000" pitchFamily="50" charset="-128"/>
              </a:rPr>
              <a:t>様々な事業での利活用を推進</a:t>
            </a:r>
          </a:p>
        </p:txBody>
      </p:sp>
      <p:sp>
        <p:nvSpPr>
          <p:cNvPr id="35" name="矢印: 山形 34">
            <a:extLst>
              <a:ext uri="{FF2B5EF4-FFF2-40B4-BE49-F238E27FC236}">
                <a16:creationId xmlns:a16="http://schemas.microsoft.com/office/drawing/2014/main" id="{8276D280-9667-9D7C-F382-9E920827778F}"/>
              </a:ext>
            </a:extLst>
          </p:cNvPr>
          <p:cNvSpPr/>
          <p:nvPr/>
        </p:nvSpPr>
        <p:spPr>
          <a:xfrm>
            <a:off x="6626973" y="5659132"/>
            <a:ext cx="217919" cy="453304"/>
          </a:xfrm>
          <a:prstGeom prst="chevron">
            <a:avLst>
              <a:gd name="adj" fmla="val 58742"/>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mn-ea"/>
            </a:endParaRPr>
          </a:p>
        </p:txBody>
      </p:sp>
      <p:sp>
        <p:nvSpPr>
          <p:cNvPr id="36" name="矢印: 山形 35">
            <a:extLst>
              <a:ext uri="{FF2B5EF4-FFF2-40B4-BE49-F238E27FC236}">
                <a16:creationId xmlns:a16="http://schemas.microsoft.com/office/drawing/2014/main" id="{DB064793-7A72-C3D4-993A-729105ADD849}"/>
              </a:ext>
            </a:extLst>
          </p:cNvPr>
          <p:cNvSpPr/>
          <p:nvPr/>
        </p:nvSpPr>
        <p:spPr>
          <a:xfrm>
            <a:off x="6817982" y="5656300"/>
            <a:ext cx="2371462" cy="456136"/>
          </a:xfrm>
          <a:prstGeom prst="chevron">
            <a:avLst>
              <a:gd name="adj" fmla="val 30189"/>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900" b="0" dirty="0">
                <a:solidFill>
                  <a:sysClr val="windowText" lastClr="000000"/>
                </a:solidFill>
                <a:effectLst/>
                <a:latin typeface="游ゴシック" panose="020B0400000000000000" pitchFamily="50" charset="-128"/>
                <a:ea typeface="游ゴシック" panose="020B0400000000000000" pitchFamily="50" charset="-128"/>
              </a:rPr>
              <a:t>AI</a:t>
            </a:r>
            <a:r>
              <a:rPr kumimoji="1" lang="ja-JP" altLang="en-US" sz="900" b="0" dirty="0">
                <a:solidFill>
                  <a:sysClr val="windowText" lastClr="000000"/>
                </a:solidFill>
                <a:effectLst/>
                <a:latin typeface="游ゴシック" panose="020B0400000000000000" pitchFamily="50" charset="-128"/>
                <a:ea typeface="游ゴシック" panose="020B0400000000000000" pitchFamily="50" charset="-128"/>
              </a:rPr>
              <a:t>分析等の導入を推進</a:t>
            </a:r>
            <a:endParaRPr kumimoji="1" lang="en-US" altLang="ja-JP" sz="900" b="0" dirty="0">
              <a:solidFill>
                <a:sysClr val="windowText" lastClr="000000"/>
              </a:solidFill>
              <a:effectLst/>
              <a:latin typeface="游ゴシック" panose="020B0400000000000000" pitchFamily="50" charset="-128"/>
              <a:ea typeface="游ゴシック" panose="020B04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dirty="0">
                <a:solidFill>
                  <a:sysClr val="windowText" lastClr="000000"/>
                </a:solidFill>
                <a:effectLst/>
                <a:latin typeface="游ゴシック" panose="020B0400000000000000" pitchFamily="50" charset="-128"/>
                <a:ea typeface="游ゴシック" panose="020B0400000000000000" pitchFamily="50" charset="-128"/>
              </a:rPr>
              <a:t>様々な事業への横展開を推進</a:t>
            </a:r>
          </a:p>
        </p:txBody>
      </p:sp>
      <p:sp>
        <p:nvSpPr>
          <p:cNvPr id="39" name="矢印: 山形 38">
            <a:extLst>
              <a:ext uri="{FF2B5EF4-FFF2-40B4-BE49-F238E27FC236}">
                <a16:creationId xmlns:a16="http://schemas.microsoft.com/office/drawing/2014/main" id="{EE55BF42-D724-6281-F851-994C2C01521E}"/>
              </a:ext>
            </a:extLst>
          </p:cNvPr>
          <p:cNvSpPr/>
          <p:nvPr/>
        </p:nvSpPr>
        <p:spPr>
          <a:xfrm>
            <a:off x="6441418" y="2847816"/>
            <a:ext cx="255309" cy="593595"/>
          </a:xfrm>
          <a:prstGeom prst="chevron">
            <a:avLst>
              <a:gd name="adj" fmla="val 69793"/>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mn-ea"/>
            </a:endParaRPr>
          </a:p>
        </p:txBody>
      </p:sp>
      <p:sp>
        <p:nvSpPr>
          <p:cNvPr id="40" name="矢印: 山形 39">
            <a:extLst>
              <a:ext uri="{FF2B5EF4-FFF2-40B4-BE49-F238E27FC236}">
                <a16:creationId xmlns:a16="http://schemas.microsoft.com/office/drawing/2014/main" id="{C708D6A2-1EE7-A504-F559-B6DEDFB0A27B}"/>
              </a:ext>
            </a:extLst>
          </p:cNvPr>
          <p:cNvSpPr/>
          <p:nvPr/>
        </p:nvSpPr>
        <p:spPr>
          <a:xfrm>
            <a:off x="6432030" y="1798111"/>
            <a:ext cx="315392" cy="768326"/>
          </a:xfrm>
          <a:prstGeom prst="chevron">
            <a:avLst>
              <a:gd name="adj" fmla="val 71955"/>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mn-ea"/>
            </a:endParaRPr>
          </a:p>
        </p:txBody>
      </p:sp>
      <p:sp>
        <p:nvSpPr>
          <p:cNvPr id="23" name="テキスト ボックス 22">
            <a:extLst>
              <a:ext uri="{FF2B5EF4-FFF2-40B4-BE49-F238E27FC236}">
                <a16:creationId xmlns:a16="http://schemas.microsoft.com/office/drawing/2014/main" id="{A18F6C09-84D1-09A7-D7FF-78A149F6B14E}"/>
              </a:ext>
            </a:extLst>
          </p:cNvPr>
          <p:cNvSpPr txBox="1"/>
          <p:nvPr/>
        </p:nvSpPr>
        <p:spPr>
          <a:xfrm>
            <a:off x="453000" y="720000"/>
            <a:ext cx="7225125" cy="307777"/>
          </a:xfrm>
          <a:prstGeom prst="rect">
            <a:avLst/>
          </a:prstGeom>
          <a:noFill/>
        </p:spPr>
        <p:txBody>
          <a:bodyPr wrap="square">
            <a:spAutoFit/>
          </a:bodyPr>
          <a:lstStyle/>
          <a:p>
            <a:r>
              <a:rPr lang="ja-JP" altLang="en-US" sz="1400" b="1" dirty="0">
                <a:latin typeface="游ゴシック" panose="020B0400000000000000" pitchFamily="50" charset="-128"/>
                <a:ea typeface="游ゴシック" panose="020B0400000000000000" pitchFamily="50" charset="-128"/>
              </a:rPr>
              <a:t>■めざす姿</a:t>
            </a:r>
            <a:r>
              <a:rPr lang="en-US" altLang="ja-JP" sz="1400" b="1" dirty="0">
                <a:latin typeface="游ゴシック" panose="020B0400000000000000" pitchFamily="50" charset="-128"/>
                <a:ea typeface="游ゴシック" panose="020B0400000000000000" pitchFamily="50" charset="-128"/>
              </a:rPr>
              <a:t>Ⅱ</a:t>
            </a:r>
            <a:r>
              <a:rPr lang="ja-JP" altLang="en-US" sz="1400" b="1" dirty="0">
                <a:latin typeface="游ゴシック" panose="020B0400000000000000" pitchFamily="50" charset="-128"/>
                <a:ea typeface="游ゴシック" panose="020B0400000000000000" pitchFamily="50" charset="-128"/>
              </a:rPr>
              <a:t>　</a:t>
            </a:r>
            <a:r>
              <a:rPr kumimoji="1" lang="ja-JP" altLang="en-US" sz="1400" b="1" dirty="0">
                <a:latin typeface="游ゴシック" panose="020B0400000000000000" pitchFamily="50" charset="-128"/>
                <a:ea typeface="游ゴシック" panose="020B0400000000000000" pitchFamily="50" charset="-128"/>
              </a:rPr>
              <a:t>持続可能な都市を支える都市基盤施設の効率的な維持管理</a:t>
            </a:r>
          </a:p>
        </p:txBody>
      </p:sp>
      <p:sp>
        <p:nvSpPr>
          <p:cNvPr id="5" name="矢印: 五方向 4">
            <a:extLst>
              <a:ext uri="{FF2B5EF4-FFF2-40B4-BE49-F238E27FC236}">
                <a16:creationId xmlns:a16="http://schemas.microsoft.com/office/drawing/2014/main" id="{509C1876-6477-2FD5-25FD-E77DA066F90F}"/>
              </a:ext>
            </a:extLst>
          </p:cNvPr>
          <p:cNvSpPr/>
          <p:nvPr/>
        </p:nvSpPr>
        <p:spPr>
          <a:xfrm>
            <a:off x="2451220" y="5526397"/>
            <a:ext cx="3701654"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道路維持管理の効率化に向けたドライブレコーダー映像の</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AI</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解析実証（</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07-1</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p>
        </p:txBody>
      </p:sp>
      <p:sp>
        <p:nvSpPr>
          <p:cNvPr id="12" name="スライド番号プレースホルダー 1">
            <a:extLst>
              <a:ext uri="{FF2B5EF4-FFF2-40B4-BE49-F238E27FC236}">
                <a16:creationId xmlns:a16="http://schemas.microsoft.com/office/drawing/2014/main" id="{F0D7817D-3293-CC25-5BD3-F4D9C9FAD171}"/>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17</a:t>
            </a:fld>
            <a:endParaRPr lang="ja-JP" altLang="en-US" dirty="0">
              <a:solidFill>
                <a:prstClr val="black">
                  <a:tint val="75000"/>
                </a:prstClr>
              </a:solidFill>
              <a:latin typeface="Avenir Next LT Pro"/>
              <a:ea typeface="Yu Gothic UI"/>
            </a:endParaRPr>
          </a:p>
        </p:txBody>
      </p:sp>
      <p:sp>
        <p:nvSpPr>
          <p:cNvPr id="2" name="矢印: 山形 1">
            <a:extLst>
              <a:ext uri="{FF2B5EF4-FFF2-40B4-BE49-F238E27FC236}">
                <a16:creationId xmlns:a16="http://schemas.microsoft.com/office/drawing/2014/main" id="{1C18F1CB-7C43-9F48-AEF0-06D23459EE9F}"/>
              </a:ext>
            </a:extLst>
          </p:cNvPr>
          <p:cNvSpPr/>
          <p:nvPr/>
        </p:nvSpPr>
        <p:spPr>
          <a:xfrm>
            <a:off x="6610085" y="3890616"/>
            <a:ext cx="366977" cy="1302367"/>
          </a:xfrm>
          <a:prstGeom prst="chevron">
            <a:avLst>
              <a:gd name="adj" fmla="val 75438"/>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mn-ea"/>
            </a:endParaRPr>
          </a:p>
        </p:txBody>
      </p:sp>
      <p:sp>
        <p:nvSpPr>
          <p:cNvPr id="18" name="矢印: 山形 17">
            <a:extLst>
              <a:ext uri="{FF2B5EF4-FFF2-40B4-BE49-F238E27FC236}">
                <a16:creationId xmlns:a16="http://schemas.microsoft.com/office/drawing/2014/main" id="{7B0D1496-5A51-8717-AEE7-BAFAFAF0F10C}"/>
              </a:ext>
            </a:extLst>
          </p:cNvPr>
          <p:cNvSpPr/>
          <p:nvPr/>
        </p:nvSpPr>
        <p:spPr>
          <a:xfrm>
            <a:off x="6441418" y="5659132"/>
            <a:ext cx="217919" cy="453304"/>
          </a:xfrm>
          <a:prstGeom prst="chevron">
            <a:avLst>
              <a:gd name="adj" fmla="val 58742"/>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mn-ea"/>
            </a:endParaRPr>
          </a:p>
        </p:txBody>
      </p:sp>
      <p:sp>
        <p:nvSpPr>
          <p:cNvPr id="22" name="矢印: 山形 21">
            <a:extLst>
              <a:ext uri="{FF2B5EF4-FFF2-40B4-BE49-F238E27FC236}">
                <a16:creationId xmlns:a16="http://schemas.microsoft.com/office/drawing/2014/main" id="{C95B786B-514E-C132-6BA1-444ACC8014B3}"/>
              </a:ext>
            </a:extLst>
          </p:cNvPr>
          <p:cNvSpPr/>
          <p:nvPr/>
        </p:nvSpPr>
        <p:spPr>
          <a:xfrm>
            <a:off x="6425790" y="3886968"/>
            <a:ext cx="366977" cy="1302367"/>
          </a:xfrm>
          <a:prstGeom prst="chevron">
            <a:avLst>
              <a:gd name="adj" fmla="val 75438"/>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mn-ea"/>
            </a:endParaRPr>
          </a:p>
        </p:txBody>
      </p:sp>
    </p:spTree>
    <p:extLst>
      <p:ext uri="{BB962C8B-B14F-4D97-AF65-F5344CB8AC3E}">
        <p14:creationId xmlns:p14="http://schemas.microsoft.com/office/powerpoint/2010/main" val="1533624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表 38">
            <a:extLst>
              <a:ext uri="{FF2B5EF4-FFF2-40B4-BE49-F238E27FC236}">
                <a16:creationId xmlns:a16="http://schemas.microsoft.com/office/drawing/2014/main" id="{B193CCB6-D8E7-A360-874A-7A9401A88156}"/>
              </a:ext>
            </a:extLst>
          </p:cNvPr>
          <p:cNvGraphicFramePr>
            <a:graphicFrameLocks noGrp="1"/>
          </p:cNvGraphicFramePr>
          <p:nvPr>
            <p:extLst>
              <p:ext uri="{D42A27DB-BD31-4B8C-83A1-F6EECF244321}">
                <p14:modId xmlns:p14="http://schemas.microsoft.com/office/powerpoint/2010/main" val="3138255343"/>
              </p:ext>
            </p:extLst>
          </p:nvPr>
        </p:nvGraphicFramePr>
        <p:xfrm>
          <a:off x="453000" y="1029600"/>
          <a:ext cx="9000000" cy="2452331"/>
        </p:xfrm>
        <a:graphic>
          <a:graphicData uri="http://schemas.openxmlformats.org/drawingml/2006/table">
            <a:tbl>
              <a:tblPr/>
              <a:tblGrid>
                <a:gridCol w="216000">
                  <a:extLst>
                    <a:ext uri="{9D8B030D-6E8A-4147-A177-3AD203B41FA5}">
                      <a16:colId xmlns:a16="http://schemas.microsoft.com/office/drawing/2014/main" val="227471232"/>
                    </a:ext>
                  </a:extLst>
                </a:gridCol>
                <a:gridCol w="1440000">
                  <a:extLst>
                    <a:ext uri="{9D8B030D-6E8A-4147-A177-3AD203B41FA5}">
                      <a16:colId xmlns:a16="http://schemas.microsoft.com/office/drawing/2014/main" val="1069794247"/>
                    </a:ext>
                  </a:extLst>
                </a:gridCol>
                <a:gridCol w="1800000">
                  <a:extLst>
                    <a:ext uri="{9D8B030D-6E8A-4147-A177-3AD203B41FA5}">
                      <a16:colId xmlns:a16="http://schemas.microsoft.com/office/drawing/2014/main" val="3547399046"/>
                    </a:ext>
                  </a:extLst>
                </a:gridCol>
                <a:gridCol w="1944000">
                  <a:extLst>
                    <a:ext uri="{9D8B030D-6E8A-4147-A177-3AD203B41FA5}">
                      <a16:colId xmlns:a16="http://schemas.microsoft.com/office/drawing/2014/main" val="3979689038"/>
                    </a:ext>
                  </a:extLst>
                </a:gridCol>
                <a:gridCol w="3600000">
                  <a:extLst>
                    <a:ext uri="{9D8B030D-6E8A-4147-A177-3AD203B41FA5}">
                      <a16:colId xmlns:a16="http://schemas.microsoft.com/office/drawing/2014/main" val="1119054351"/>
                    </a:ext>
                  </a:extLst>
                </a:gridCol>
              </a:tblGrid>
              <a:tr h="504000">
                <a:tc gridSpan="2">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2030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年頃までの</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algn="ctr"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施策方針</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取組の方向性</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ctr" fontAlgn="ct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2024(R6)</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2025(R7)</a:t>
                      </a:r>
                    </a:p>
                  </a:txBody>
                  <a:tcPr marL="36000" marR="36000" marT="18000" marB="18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2026(R8)~2030(R12)</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13313423"/>
                  </a:ext>
                </a:extLst>
              </a:tr>
              <a:tr h="1948331">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08</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行政手続きのオンライン化等により市民や事業者の利便性の向上に取り組む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fontAlgn="ctr"/>
                      <a:r>
                        <a:rPr lang="ja-JP" altLang="en-US" sz="900" b="0" i="0" u="none" strike="sngStrike" dirty="0">
                          <a:solidFill>
                            <a:srgbClr val="000000"/>
                          </a:solidFill>
                          <a:effectLst/>
                          <a:latin typeface="+mn-ea"/>
                          <a:ea typeface="+mn-ea"/>
                        </a:rPr>
                        <a:t>　</a:t>
                      </a:r>
                      <a:endParaRPr lang="ja-JP" altLang="en-US" sz="900" b="0" i="0" u="none" strike="noStrike" dirty="0">
                        <a:solidFill>
                          <a:srgbClr val="000000"/>
                        </a:solidFill>
                        <a:effectLst/>
                        <a:latin typeface="+mn-ea"/>
                        <a:ea typeface="+mn-ea"/>
                      </a:endParaRPr>
                    </a:p>
                  </a:txBody>
                  <a:tcPr marL="36000" marR="36000" marT="18000" marB="18000">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t"/>
                      <a:r>
                        <a:rPr lang="ja-JP" altLang="en-US" sz="900" b="0" i="0" u="none" strike="sngStrike" dirty="0">
                          <a:solidFill>
                            <a:srgbClr val="000000"/>
                          </a:solidFill>
                          <a:effectLst/>
                          <a:latin typeface="+mn-ea"/>
                          <a:ea typeface="+mn-ea"/>
                        </a:rPr>
                        <a:t>　</a:t>
                      </a:r>
                      <a:endParaRPr lang="ja-JP" altLang="en-US" sz="900" b="0" i="0" u="none" strike="noStrike" dirty="0">
                        <a:solidFill>
                          <a:srgbClr val="000000"/>
                        </a:solidFill>
                        <a:effectLst/>
                        <a:latin typeface="+mn-ea"/>
                        <a:ea typeface="+mn-ea"/>
                      </a:endParaRPr>
                    </a:p>
                  </a:txBody>
                  <a:tcPr marL="36000" marR="36000" marT="18000" marB="1800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t"/>
                      <a:r>
                        <a:rPr lang="ja-JP" altLang="en-US" sz="900" b="0" i="0" u="none" strike="sngStrike" dirty="0">
                          <a:solidFill>
                            <a:srgbClr val="000000"/>
                          </a:solidFill>
                          <a:effectLst/>
                          <a:latin typeface="+mn-ea"/>
                          <a:ea typeface="+mn-ea"/>
                        </a:rPr>
                        <a:t>　</a:t>
                      </a:r>
                      <a:endParaRPr lang="ja-JP" altLang="en-US" sz="900" b="0" i="0" u="none" strike="noStrike" dirty="0">
                        <a:solidFill>
                          <a:srgbClr val="000000"/>
                        </a:solidFill>
                        <a:effectLst/>
                        <a:latin typeface="+mn-ea"/>
                        <a:ea typeface="+mn-ea"/>
                      </a:endParaRPr>
                    </a:p>
                  </a:txBody>
                  <a:tcPr marL="36000" marR="36000" marT="18000" marB="18000">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6743109"/>
                  </a:ext>
                </a:extLst>
              </a:tr>
            </a:tbl>
          </a:graphicData>
        </a:graphic>
      </p:graphicFrame>
      <p:sp>
        <p:nvSpPr>
          <p:cNvPr id="3" name="テキスト ボックス 2">
            <a:extLst>
              <a:ext uri="{FF2B5EF4-FFF2-40B4-BE49-F238E27FC236}">
                <a16:creationId xmlns:a16="http://schemas.microsoft.com/office/drawing/2014/main" id="{C9428DB0-2C2E-1FB0-5392-BC9762E14FE1}"/>
              </a:ext>
            </a:extLst>
          </p:cNvPr>
          <p:cNvSpPr txBox="1"/>
          <p:nvPr/>
        </p:nvSpPr>
        <p:spPr>
          <a:xfrm>
            <a:off x="268448" y="41945"/>
            <a:ext cx="6096000" cy="400110"/>
          </a:xfrm>
          <a:prstGeom prst="rect">
            <a:avLst/>
          </a:prstGeom>
          <a:noFill/>
        </p:spPr>
        <p:txBody>
          <a:bodyPr wrap="square" anchor="ctr">
            <a:spAutoFit/>
          </a:bodyPr>
          <a:lstStyle/>
          <a:p>
            <a:r>
              <a:rPr kumimoji="1" lang="ja-JP" altLang="en-US" sz="2000" b="1" dirty="0">
                <a:latin typeface="Meiryo UI" panose="020B0604030504040204" pitchFamily="50" charset="-128"/>
                <a:ea typeface="Meiryo UI" panose="020B0604030504040204" pitchFamily="50" charset="-128"/>
              </a:rPr>
              <a:t>建設局における</a:t>
            </a:r>
            <a:r>
              <a:rPr kumimoji="1" lang="en-US" altLang="ja-JP" sz="2000" b="1" dirty="0">
                <a:latin typeface="Meiryo UI" panose="020B0604030504040204" pitchFamily="50" charset="-128"/>
                <a:ea typeface="Meiryo UI" panose="020B0604030504040204" pitchFamily="50" charset="-128"/>
              </a:rPr>
              <a:t>DX</a:t>
            </a:r>
            <a:r>
              <a:rPr kumimoji="1" lang="ja-JP" altLang="en-US" sz="2000" b="1" dirty="0">
                <a:latin typeface="Meiryo UI" panose="020B0604030504040204" pitchFamily="50" charset="-128"/>
                <a:ea typeface="Meiryo UI" panose="020B0604030504040204" pitchFamily="50" charset="-128"/>
              </a:rPr>
              <a:t>の取組ロードマップ　</a:t>
            </a:r>
            <a:r>
              <a:rPr lang="en-US" altLang="ja-JP" sz="2000" b="1" dirty="0">
                <a:latin typeface="Meiryo UI" panose="020B0604030504040204" pitchFamily="50" charset="-128"/>
                <a:ea typeface="Meiryo UI" panose="020B0604030504040204" pitchFamily="50" charset="-128"/>
              </a:rPr>
              <a:t>3</a:t>
            </a:r>
            <a:r>
              <a:rPr kumimoji="1" lang="en-US" altLang="ja-JP" sz="2000" b="1" dirty="0">
                <a:latin typeface="Meiryo UI" panose="020B0604030504040204" pitchFamily="50" charset="-128"/>
                <a:ea typeface="Meiryo UI" panose="020B0604030504040204" pitchFamily="50" charset="-128"/>
              </a:rPr>
              <a:t>/5</a:t>
            </a:r>
          </a:p>
        </p:txBody>
      </p:sp>
      <p:sp>
        <p:nvSpPr>
          <p:cNvPr id="72" name="矢印: 五方向 71">
            <a:extLst>
              <a:ext uri="{FF2B5EF4-FFF2-40B4-BE49-F238E27FC236}">
                <a16:creationId xmlns:a16="http://schemas.microsoft.com/office/drawing/2014/main" id="{3AA16F9D-4DF4-8FEC-1859-398E3E868FFB}"/>
              </a:ext>
            </a:extLst>
          </p:cNvPr>
          <p:cNvSpPr/>
          <p:nvPr/>
        </p:nvSpPr>
        <p:spPr>
          <a:xfrm>
            <a:off x="2445506" y="1719664"/>
            <a:ext cx="3736220"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AI</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を活用した特殊車両の違法通行対策及び申請許可業務の最適化（特殊車両通行許可の審査業務の効率化）（</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08-1</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p>
        </p:txBody>
      </p:sp>
      <p:sp>
        <p:nvSpPr>
          <p:cNvPr id="73" name="矢印: 五方向 72">
            <a:extLst>
              <a:ext uri="{FF2B5EF4-FFF2-40B4-BE49-F238E27FC236}">
                <a16:creationId xmlns:a16="http://schemas.microsoft.com/office/drawing/2014/main" id="{19D68A2A-6C2A-8D98-1B29-766B459830AF}"/>
              </a:ext>
            </a:extLst>
          </p:cNvPr>
          <p:cNvSpPr/>
          <p:nvPr/>
        </p:nvSpPr>
        <p:spPr>
          <a:xfrm>
            <a:off x="2445507" y="2359754"/>
            <a:ext cx="3736219"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設計図書情報の取得をより便利に（設計図書の情報提供業務効率化</a:t>
            </a:r>
            <a:r>
              <a:rPr lang="ja-JP" altLang="en-US" sz="800" dirty="0">
                <a:solidFill>
                  <a:sysClr val="windowText" lastClr="000000"/>
                </a:solidFill>
                <a:latin typeface="游ゴシック" panose="020B0400000000000000" pitchFamily="50" charset="-128"/>
                <a:ea typeface="游ゴシック" panose="020B0400000000000000" pitchFamily="50" charset="-128"/>
              </a:rPr>
              <a:t>）</a:t>
            </a:r>
            <a:endParaRPr kumimoji="1" lang="en-US" altLang="ja-JP" sz="800" b="0" dirty="0">
              <a:solidFill>
                <a:sysClr val="windowText" lastClr="000000"/>
              </a:solidFill>
              <a:latin typeface="游ゴシック" panose="020B0400000000000000" pitchFamily="50" charset="-128"/>
              <a:ea typeface="游ゴシック" panose="020B0400000000000000" pitchFamily="50" charset="-128"/>
            </a:endParaRPr>
          </a:p>
          <a:p>
            <a:pPr marL="0" indent="0"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08-3</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p>
        </p:txBody>
      </p:sp>
      <p:sp>
        <p:nvSpPr>
          <p:cNvPr id="74" name="矢印: 五方向 73">
            <a:extLst>
              <a:ext uri="{FF2B5EF4-FFF2-40B4-BE49-F238E27FC236}">
                <a16:creationId xmlns:a16="http://schemas.microsoft.com/office/drawing/2014/main" id="{818AC9BD-CEEF-B510-3E3B-B0DD72199EDF}"/>
              </a:ext>
            </a:extLst>
          </p:cNvPr>
          <p:cNvSpPr/>
          <p:nvPr/>
        </p:nvSpPr>
        <p:spPr>
          <a:xfrm>
            <a:off x="2445505" y="2103300"/>
            <a:ext cx="3726447" cy="21544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公共下水道に関する手続き・届出・お問い合わせ窓口の利便性向上（</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08-2</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p>
        </p:txBody>
      </p:sp>
      <p:sp>
        <p:nvSpPr>
          <p:cNvPr id="75" name="矢印: 五方向 74">
            <a:extLst>
              <a:ext uri="{FF2B5EF4-FFF2-40B4-BE49-F238E27FC236}">
                <a16:creationId xmlns:a16="http://schemas.microsoft.com/office/drawing/2014/main" id="{1E71CBDC-CC36-55F3-5CF8-BA4B55E3DB0B}"/>
              </a:ext>
            </a:extLst>
          </p:cNvPr>
          <p:cNvSpPr/>
          <p:nvPr/>
        </p:nvSpPr>
        <p:spPr>
          <a:xfrm>
            <a:off x="2445505" y="3052738"/>
            <a:ext cx="3726446" cy="215444"/>
          </a:xfrm>
          <a:prstGeom prst="homePlate">
            <a:avLst>
              <a:gd name="adj" fmla="val 33173"/>
            </a:avLst>
          </a:prstGeom>
          <a:solidFill>
            <a:schemeClr val="accent4">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行政手続きのオンライン化の推進（</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08-4</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p>
        </p:txBody>
      </p:sp>
      <p:sp>
        <p:nvSpPr>
          <p:cNvPr id="91" name="矢印: 山形 90">
            <a:extLst>
              <a:ext uri="{FF2B5EF4-FFF2-40B4-BE49-F238E27FC236}">
                <a16:creationId xmlns:a16="http://schemas.microsoft.com/office/drawing/2014/main" id="{6B07214B-A26F-A88A-6100-16C326AC19F5}"/>
              </a:ext>
            </a:extLst>
          </p:cNvPr>
          <p:cNvSpPr/>
          <p:nvPr/>
        </p:nvSpPr>
        <p:spPr>
          <a:xfrm>
            <a:off x="6855919" y="1867347"/>
            <a:ext cx="2371462" cy="737267"/>
          </a:xfrm>
          <a:prstGeom prst="chevron">
            <a:avLst>
              <a:gd name="adj" fmla="val 30189"/>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900" b="0" dirty="0">
                <a:solidFill>
                  <a:sysClr val="windowText" lastClr="000000"/>
                </a:solidFill>
                <a:effectLst/>
                <a:latin typeface="游ゴシック" panose="020B0400000000000000" pitchFamily="50" charset="-128"/>
                <a:ea typeface="游ゴシック" panose="020B0400000000000000" pitchFamily="50" charset="-128"/>
              </a:rPr>
              <a:t>ICT</a:t>
            </a:r>
            <a:r>
              <a:rPr kumimoji="1" lang="ja-JP" altLang="en-US" sz="900" b="0" dirty="0">
                <a:solidFill>
                  <a:sysClr val="windowText" lastClr="000000"/>
                </a:solidFill>
                <a:effectLst/>
                <a:latin typeface="游ゴシック" panose="020B0400000000000000" pitchFamily="50" charset="-128"/>
                <a:ea typeface="游ゴシック" panose="020B0400000000000000" pitchFamily="50" charset="-128"/>
              </a:rPr>
              <a:t>活用による様々な行政手続きの簡素化を推進</a:t>
            </a:r>
          </a:p>
        </p:txBody>
      </p:sp>
      <p:sp>
        <p:nvSpPr>
          <p:cNvPr id="93" name="矢印: 山形 92">
            <a:extLst>
              <a:ext uri="{FF2B5EF4-FFF2-40B4-BE49-F238E27FC236}">
                <a16:creationId xmlns:a16="http://schemas.microsoft.com/office/drawing/2014/main" id="{A6F82246-7B64-BF0F-88EA-20BDF9AD6903}"/>
              </a:ext>
            </a:extLst>
          </p:cNvPr>
          <p:cNvSpPr/>
          <p:nvPr/>
        </p:nvSpPr>
        <p:spPr>
          <a:xfrm>
            <a:off x="6662900" y="2978117"/>
            <a:ext cx="190601" cy="350584"/>
          </a:xfrm>
          <a:prstGeom prst="chevron">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mn-ea"/>
            </a:endParaRPr>
          </a:p>
        </p:txBody>
      </p:sp>
      <p:sp>
        <p:nvSpPr>
          <p:cNvPr id="94" name="矢印: 山形 93">
            <a:extLst>
              <a:ext uri="{FF2B5EF4-FFF2-40B4-BE49-F238E27FC236}">
                <a16:creationId xmlns:a16="http://schemas.microsoft.com/office/drawing/2014/main" id="{195A4300-5895-D5FC-4D92-21F06BE97C46}"/>
              </a:ext>
            </a:extLst>
          </p:cNvPr>
          <p:cNvSpPr/>
          <p:nvPr/>
        </p:nvSpPr>
        <p:spPr>
          <a:xfrm>
            <a:off x="6853501" y="2978117"/>
            <a:ext cx="2371462" cy="350584"/>
          </a:xfrm>
          <a:prstGeom prst="chevron">
            <a:avLst>
              <a:gd name="adj" fmla="val 30189"/>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dirty="0">
                <a:solidFill>
                  <a:sysClr val="windowText" lastClr="000000"/>
                </a:solidFill>
                <a:effectLst/>
                <a:latin typeface="游ゴシック" panose="020B0400000000000000" pitchFamily="50" charset="-128"/>
                <a:ea typeface="游ゴシック" panose="020B0400000000000000" pitchFamily="50" charset="-128"/>
              </a:rPr>
              <a:t>行政手続きのオンライン化の適用範囲を拡充</a:t>
            </a:r>
          </a:p>
        </p:txBody>
      </p:sp>
      <p:sp>
        <p:nvSpPr>
          <p:cNvPr id="95" name="矢印: 山形 94">
            <a:extLst>
              <a:ext uri="{FF2B5EF4-FFF2-40B4-BE49-F238E27FC236}">
                <a16:creationId xmlns:a16="http://schemas.microsoft.com/office/drawing/2014/main" id="{D9F6838D-F8BB-1DDF-8A06-C58A23BA667B}"/>
              </a:ext>
            </a:extLst>
          </p:cNvPr>
          <p:cNvSpPr/>
          <p:nvPr/>
        </p:nvSpPr>
        <p:spPr>
          <a:xfrm>
            <a:off x="6472299" y="2978117"/>
            <a:ext cx="190601" cy="350584"/>
          </a:xfrm>
          <a:prstGeom prst="chevron">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mn-ea"/>
            </a:endParaRPr>
          </a:p>
        </p:txBody>
      </p:sp>
      <p:sp>
        <p:nvSpPr>
          <p:cNvPr id="96" name="矢印: 山形 95">
            <a:extLst>
              <a:ext uri="{FF2B5EF4-FFF2-40B4-BE49-F238E27FC236}">
                <a16:creationId xmlns:a16="http://schemas.microsoft.com/office/drawing/2014/main" id="{CBE1D128-A463-E688-A41D-4A67AFF7554F}"/>
              </a:ext>
            </a:extLst>
          </p:cNvPr>
          <p:cNvSpPr/>
          <p:nvPr/>
        </p:nvSpPr>
        <p:spPr>
          <a:xfrm>
            <a:off x="6477457" y="1865426"/>
            <a:ext cx="286437" cy="737267"/>
          </a:xfrm>
          <a:prstGeom prst="chevron">
            <a:avLst>
              <a:gd name="adj" fmla="val 69104"/>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mn-ea"/>
            </a:endParaRPr>
          </a:p>
        </p:txBody>
      </p:sp>
      <p:sp>
        <p:nvSpPr>
          <p:cNvPr id="8" name="テキスト ボックス 7">
            <a:extLst>
              <a:ext uri="{FF2B5EF4-FFF2-40B4-BE49-F238E27FC236}">
                <a16:creationId xmlns:a16="http://schemas.microsoft.com/office/drawing/2014/main" id="{66D77F73-6F32-6313-B379-5293D4BA32B5}"/>
              </a:ext>
            </a:extLst>
          </p:cNvPr>
          <p:cNvSpPr txBox="1"/>
          <p:nvPr/>
        </p:nvSpPr>
        <p:spPr>
          <a:xfrm>
            <a:off x="453000" y="720000"/>
            <a:ext cx="7225125" cy="307777"/>
          </a:xfrm>
          <a:prstGeom prst="rect">
            <a:avLst/>
          </a:prstGeom>
          <a:noFill/>
        </p:spPr>
        <p:txBody>
          <a:bodyPr wrap="square">
            <a:spAutoFit/>
          </a:bodyPr>
          <a:lstStyle/>
          <a:p>
            <a:r>
              <a:rPr lang="ja-JP" altLang="en-US" sz="1400" b="1" dirty="0">
                <a:latin typeface="游ゴシック" panose="020B0400000000000000" pitchFamily="50" charset="-128"/>
                <a:ea typeface="游ゴシック" panose="020B0400000000000000" pitchFamily="50" charset="-128"/>
              </a:rPr>
              <a:t>■めざす姿</a:t>
            </a:r>
            <a:r>
              <a:rPr lang="en-US" altLang="ja-JP" sz="1400" b="1" dirty="0">
                <a:latin typeface="游ゴシック" panose="020B0400000000000000" pitchFamily="50" charset="-128"/>
                <a:ea typeface="游ゴシック" panose="020B0400000000000000" pitchFamily="50" charset="-128"/>
              </a:rPr>
              <a:t>Ⅲ</a:t>
            </a:r>
            <a:r>
              <a:rPr lang="ja-JP" altLang="en-US" sz="1400" b="1" dirty="0">
                <a:latin typeface="游ゴシック" panose="020B0400000000000000" pitchFamily="50" charset="-128"/>
                <a:ea typeface="游ゴシック" panose="020B0400000000000000" pitchFamily="50" charset="-128"/>
              </a:rPr>
              <a:t>　</a:t>
            </a:r>
            <a:r>
              <a:rPr kumimoji="1" lang="en-US" altLang="ja-JP" sz="1400" b="1" dirty="0">
                <a:latin typeface="游ゴシック" panose="020B0400000000000000" pitchFamily="50" charset="-128"/>
                <a:ea typeface="游ゴシック" panose="020B0400000000000000" pitchFamily="50" charset="-128"/>
              </a:rPr>
              <a:t>24</a:t>
            </a:r>
            <a:r>
              <a:rPr kumimoji="1" lang="ja-JP" altLang="en-US" sz="1400" b="1" dirty="0">
                <a:latin typeface="游ゴシック" panose="020B0400000000000000" pitchFamily="50" charset="-128"/>
                <a:ea typeface="游ゴシック" panose="020B0400000000000000" pitchFamily="50" charset="-128"/>
              </a:rPr>
              <a:t>時間窓口の開設や行政手続きの自動化</a:t>
            </a:r>
          </a:p>
        </p:txBody>
      </p:sp>
      <p:sp>
        <p:nvSpPr>
          <p:cNvPr id="4" name="スライド番号プレースホルダー 1">
            <a:extLst>
              <a:ext uri="{FF2B5EF4-FFF2-40B4-BE49-F238E27FC236}">
                <a16:creationId xmlns:a16="http://schemas.microsoft.com/office/drawing/2014/main" id="{62C88129-E804-8D19-3028-1329E82D9A46}"/>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18</a:t>
            </a:fld>
            <a:endParaRPr lang="ja-JP" altLang="en-US" dirty="0">
              <a:solidFill>
                <a:prstClr val="black">
                  <a:tint val="75000"/>
                </a:prstClr>
              </a:solidFill>
              <a:latin typeface="Avenir Next LT Pro"/>
              <a:ea typeface="Yu Gothic UI"/>
            </a:endParaRPr>
          </a:p>
        </p:txBody>
      </p:sp>
      <p:sp>
        <p:nvSpPr>
          <p:cNvPr id="2" name="矢印: 山形 1">
            <a:extLst>
              <a:ext uri="{FF2B5EF4-FFF2-40B4-BE49-F238E27FC236}">
                <a16:creationId xmlns:a16="http://schemas.microsoft.com/office/drawing/2014/main" id="{FB2E2FF6-6B78-7192-FFEF-CC3C7BCC4707}"/>
              </a:ext>
            </a:extLst>
          </p:cNvPr>
          <p:cNvSpPr/>
          <p:nvPr/>
        </p:nvSpPr>
        <p:spPr>
          <a:xfrm>
            <a:off x="6663901" y="1865426"/>
            <a:ext cx="286437" cy="737267"/>
          </a:xfrm>
          <a:prstGeom prst="chevron">
            <a:avLst>
              <a:gd name="adj" fmla="val 69104"/>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mn-ea"/>
            </a:endParaRPr>
          </a:p>
        </p:txBody>
      </p:sp>
    </p:spTree>
    <p:extLst>
      <p:ext uri="{BB962C8B-B14F-4D97-AF65-F5344CB8AC3E}">
        <p14:creationId xmlns:p14="http://schemas.microsoft.com/office/powerpoint/2010/main" val="1863750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表 38">
            <a:extLst>
              <a:ext uri="{FF2B5EF4-FFF2-40B4-BE49-F238E27FC236}">
                <a16:creationId xmlns:a16="http://schemas.microsoft.com/office/drawing/2014/main" id="{B193CCB6-D8E7-A360-874A-7A9401A88156}"/>
              </a:ext>
            </a:extLst>
          </p:cNvPr>
          <p:cNvGraphicFramePr>
            <a:graphicFrameLocks noGrp="1"/>
          </p:cNvGraphicFramePr>
          <p:nvPr>
            <p:extLst>
              <p:ext uri="{D42A27DB-BD31-4B8C-83A1-F6EECF244321}">
                <p14:modId xmlns:p14="http://schemas.microsoft.com/office/powerpoint/2010/main" val="3473077257"/>
              </p:ext>
            </p:extLst>
          </p:nvPr>
        </p:nvGraphicFramePr>
        <p:xfrm>
          <a:off x="453000" y="1029600"/>
          <a:ext cx="9000000" cy="4588500"/>
        </p:xfrm>
        <a:graphic>
          <a:graphicData uri="http://schemas.openxmlformats.org/drawingml/2006/table">
            <a:tbl>
              <a:tblPr/>
              <a:tblGrid>
                <a:gridCol w="216000">
                  <a:extLst>
                    <a:ext uri="{9D8B030D-6E8A-4147-A177-3AD203B41FA5}">
                      <a16:colId xmlns:a16="http://schemas.microsoft.com/office/drawing/2014/main" val="227471232"/>
                    </a:ext>
                  </a:extLst>
                </a:gridCol>
                <a:gridCol w="1440000">
                  <a:extLst>
                    <a:ext uri="{9D8B030D-6E8A-4147-A177-3AD203B41FA5}">
                      <a16:colId xmlns:a16="http://schemas.microsoft.com/office/drawing/2014/main" val="1069794247"/>
                    </a:ext>
                  </a:extLst>
                </a:gridCol>
                <a:gridCol w="1800000">
                  <a:extLst>
                    <a:ext uri="{9D8B030D-6E8A-4147-A177-3AD203B41FA5}">
                      <a16:colId xmlns:a16="http://schemas.microsoft.com/office/drawing/2014/main" val="3547399046"/>
                    </a:ext>
                  </a:extLst>
                </a:gridCol>
                <a:gridCol w="1944000">
                  <a:extLst>
                    <a:ext uri="{9D8B030D-6E8A-4147-A177-3AD203B41FA5}">
                      <a16:colId xmlns:a16="http://schemas.microsoft.com/office/drawing/2014/main" val="3979689038"/>
                    </a:ext>
                  </a:extLst>
                </a:gridCol>
                <a:gridCol w="3600000">
                  <a:extLst>
                    <a:ext uri="{9D8B030D-6E8A-4147-A177-3AD203B41FA5}">
                      <a16:colId xmlns:a16="http://schemas.microsoft.com/office/drawing/2014/main" val="1119054351"/>
                    </a:ext>
                  </a:extLst>
                </a:gridCol>
              </a:tblGrid>
              <a:tr h="504000">
                <a:tc gridSpan="2">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2030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年頃までの</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algn="ctr"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施策方針</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取組の方向性</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ctr" fontAlgn="ct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2024(R6)</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2025(R7)</a:t>
                      </a:r>
                    </a:p>
                  </a:txBody>
                  <a:tcPr marL="36000" marR="36000" marT="18000" marB="18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2026(R8)~2030(R12)</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13313423"/>
                  </a:ext>
                </a:extLst>
              </a:tr>
              <a:tr h="865050">
                <a:tc>
                  <a:txBody>
                    <a:bodyPr/>
                    <a:lstStyle/>
                    <a:p>
                      <a:pPr algn="ctr" rtl="0" fontAlgn="ctr"/>
                      <a:r>
                        <a:rPr lang="en-US" altLang="ja-JP" sz="900" b="0" i="0" u="none" strike="noStrike" dirty="0">
                          <a:solidFill>
                            <a:srgbClr val="000000"/>
                          </a:solidFill>
                          <a:effectLst/>
                          <a:latin typeface="+mn-ea"/>
                          <a:ea typeface="+mn-ea"/>
                        </a:rPr>
                        <a:t>09</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保有データのオープンデータ化による市民への情報発信に取り組む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t"/>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t"/>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984138021"/>
                  </a:ext>
                </a:extLst>
              </a:tr>
              <a:tr h="3219450">
                <a:tc>
                  <a:txBody>
                    <a:bodyPr/>
                    <a:lstStyle/>
                    <a:p>
                      <a:pPr algn="ctr" rtl="0" fontAlgn="ctr"/>
                      <a:r>
                        <a:rPr lang="en-US" altLang="ja-JP" sz="900" b="0" i="0" u="none" strike="noStrike" dirty="0">
                          <a:solidFill>
                            <a:srgbClr val="000000"/>
                          </a:solidFill>
                          <a:effectLst/>
                          <a:latin typeface="+mn-ea"/>
                          <a:ea typeface="+mn-ea"/>
                        </a:rPr>
                        <a:t>10</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市民のニーズに対応した適切で迅速な情報発信に取り組む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4044678"/>
                  </a:ext>
                </a:extLst>
              </a:tr>
            </a:tbl>
          </a:graphicData>
        </a:graphic>
      </p:graphicFrame>
      <p:sp>
        <p:nvSpPr>
          <p:cNvPr id="3" name="テキスト ボックス 2">
            <a:extLst>
              <a:ext uri="{FF2B5EF4-FFF2-40B4-BE49-F238E27FC236}">
                <a16:creationId xmlns:a16="http://schemas.microsoft.com/office/drawing/2014/main" id="{C9428DB0-2C2E-1FB0-5392-BC9762E14FE1}"/>
              </a:ext>
            </a:extLst>
          </p:cNvPr>
          <p:cNvSpPr txBox="1"/>
          <p:nvPr/>
        </p:nvSpPr>
        <p:spPr>
          <a:xfrm>
            <a:off x="268448" y="41945"/>
            <a:ext cx="6096000" cy="400110"/>
          </a:xfrm>
          <a:prstGeom prst="rect">
            <a:avLst/>
          </a:prstGeom>
          <a:noFill/>
        </p:spPr>
        <p:txBody>
          <a:bodyPr wrap="square" anchor="ctr">
            <a:spAutoFit/>
          </a:bodyPr>
          <a:lstStyle/>
          <a:p>
            <a:r>
              <a:rPr kumimoji="1" lang="ja-JP" altLang="en-US" sz="2000" b="1" dirty="0">
                <a:latin typeface="Meiryo UI" panose="020B0604030504040204" pitchFamily="50" charset="-128"/>
                <a:ea typeface="Meiryo UI" panose="020B0604030504040204" pitchFamily="50" charset="-128"/>
              </a:rPr>
              <a:t>建設局における</a:t>
            </a:r>
            <a:r>
              <a:rPr kumimoji="1" lang="en-US" altLang="ja-JP" sz="2000" b="1" dirty="0">
                <a:latin typeface="Meiryo UI" panose="020B0604030504040204" pitchFamily="50" charset="-128"/>
                <a:ea typeface="Meiryo UI" panose="020B0604030504040204" pitchFamily="50" charset="-128"/>
              </a:rPr>
              <a:t>DX</a:t>
            </a:r>
            <a:r>
              <a:rPr kumimoji="1" lang="ja-JP" altLang="en-US" sz="2000" b="1" dirty="0">
                <a:latin typeface="Meiryo UI" panose="020B0604030504040204" pitchFamily="50" charset="-128"/>
                <a:ea typeface="Meiryo UI" panose="020B0604030504040204" pitchFamily="50" charset="-128"/>
              </a:rPr>
              <a:t>の取組ロードマップ　</a:t>
            </a:r>
            <a:r>
              <a:rPr kumimoji="1" lang="en-US" altLang="ja-JP" sz="2000" b="1" dirty="0">
                <a:latin typeface="Meiryo UI" panose="020B0604030504040204" pitchFamily="50" charset="-128"/>
                <a:ea typeface="Meiryo UI" panose="020B0604030504040204" pitchFamily="50" charset="-128"/>
              </a:rPr>
              <a:t>4/5</a:t>
            </a:r>
          </a:p>
        </p:txBody>
      </p:sp>
      <p:sp>
        <p:nvSpPr>
          <p:cNvPr id="76" name="矢印: 五方向 75">
            <a:extLst>
              <a:ext uri="{FF2B5EF4-FFF2-40B4-BE49-F238E27FC236}">
                <a16:creationId xmlns:a16="http://schemas.microsoft.com/office/drawing/2014/main" id="{1248FC40-DCB7-EBA8-BA6B-A5F5245320F6}"/>
              </a:ext>
            </a:extLst>
          </p:cNvPr>
          <p:cNvSpPr/>
          <p:nvPr/>
        </p:nvSpPr>
        <p:spPr>
          <a:xfrm>
            <a:off x="2445504" y="1669809"/>
            <a:ext cx="3726445" cy="21544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道路等境界明示図等のオープンデータ化（</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09-1</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p>
        </p:txBody>
      </p:sp>
      <p:sp>
        <p:nvSpPr>
          <p:cNvPr id="77" name="矢印: 五方向 76">
            <a:extLst>
              <a:ext uri="{FF2B5EF4-FFF2-40B4-BE49-F238E27FC236}">
                <a16:creationId xmlns:a16="http://schemas.microsoft.com/office/drawing/2014/main" id="{57C70214-4FF4-C9A4-D487-F26298906DC2}"/>
              </a:ext>
            </a:extLst>
          </p:cNvPr>
          <p:cNvSpPr/>
          <p:nvPr/>
        </p:nvSpPr>
        <p:spPr>
          <a:xfrm>
            <a:off x="2445504" y="1925533"/>
            <a:ext cx="3736217"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公園・港湾施設緑化系維持管理業務を最適化</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公園施設のオープンデータ化、公園樹・街路樹の価値の見える化（</a:t>
            </a:r>
            <a:r>
              <a:rPr kumimoji="1" lang="en-US" altLang="ja-JP" sz="800" b="0" dirty="0" err="1">
                <a:solidFill>
                  <a:sysClr val="windowText" lastClr="000000"/>
                </a:solidFill>
                <a:latin typeface="游ゴシック" panose="020B0400000000000000" pitchFamily="50" charset="-128"/>
                <a:ea typeface="游ゴシック" panose="020B0400000000000000" pitchFamily="50" charset="-128"/>
              </a:rPr>
              <a:t>i</a:t>
            </a:r>
            <a:r>
              <a:rPr lang="en-US" altLang="ja-JP" sz="800" dirty="0">
                <a:solidFill>
                  <a:sysClr val="windowText" lastClr="000000"/>
                </a:solidFill>
                <a:latin typeface="游ゴシック" panose="020B0400000000000000" pitchFamily="50" charset="-128"/>
                <a:ea typeface="游ゴシック" panose="020B0400000000000000" pitchFamily="50" charset="-128"/>
              </a:rPr>
              <a:t>-</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Tree</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09-2</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p>
        </p:txBody>
      </p:sp>
      <p:sp>
        <p:nvSpPr>
          <p:cNvPr id="78" name="矢印: 五方向 77">
            <a:extLst>
              <a:ext uri="{FF2B5EF4-FFF2-40B4-BE49-F238E27FC236}">
                <a16:creationId xmlns:a16="http://schemas.microsoft.com/office/drawing/2014/main" id="{DD8FEDC7-2331-7AD2-ACD8-E1EDAB37B9F7}"/>
              </a:ext>
            </a:extLst>
          </p:cNvPr>
          <p:cNvSpPr/>
          <p:nvPr/>
        </p:nvSpPr>
        <p:spPr>
          <a:xfrm>
            <a:off x="3969260" y="2861127"/>
            <a:ext cx="1783840" cy="338554"/>
          </a:xfrm>
          <a:prstGeom prst="homePlate">
            <a:avLst>
              <a:gd name="adj" fmla="val 26084"/>
            </a:avLst>
          </a:prstGeom>
          <a:solidFill>
            <a:schemeClr val="accent4">
              <a:lumMod val="20000"/>
              <a:lumOff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ja-JP" sz="800" dirty="0">
                <a:solidFill>
                  <a:schemeClr val="dk1"/>
                </a:solidFill>
                <a:effectLst/>
                <a:latin typeface="游ゴシック" panose="020B0400000000000000" pitchFamily="50" charset="-128"/>
                <a:ea typeface="游ゴシック" panose="020B0400000000000000" pitchFamily="50" charset="-128"/>
              </a:rPr>
              <a:t>VR</a:t>
            </a:r>
            <a:r>
              <a:rPr kumimoji="1" lang="ja-JP" altLang="en-US" sz="800" dirty="0">
                <a:solidFill>
                  <a:schemeClr val="dk1"/>
                </a:solidFill>
                <a:effectLst/>
                <a:latin typeface="游ゴシック" panose="020B0400000000000000" pitchFamily="50" charset="-128"/>
                <a:ea typeface="游ゴシック" panose="020B0400000000000000" pitchFamily="50" charset="-128"/>
              </a:rPr>
              <a:t>技術を活用した公園体験（</a:t>
            </a:r>
            <a:r>
              <a:rPr kumimoji="1" lang="en-US" altLang="ja-JP" sz="800" dirty="0">
                <a:solidFill>
                  <a:schemeClr val="dk1"/>
                </a:solidFill>
                <a:effectLst/>
                <a:latin typeface="游ゴシック" panose="020B0400000000000000" pitchFamily="50" charset="-128"/>
                <a:ea typeface="游ゴシック" panose="020B0400000000000000" pitchFamily="50" charset="-128"/>
              </a:rPr>
              <a:t>10-3</a:t>
            </a:r>
            <a:r>
              <a:rPr kumimoji="1" lang="ja-JP" altLang="en-US" sz="800" dirty="0">
                <a:solidFill>
                  <a:schemeClr val="dk1"/>
                </a:solidFill>
                <a:effectLst/>
                <a:latin typeface="游ゴシック" panose="020B0400000000000000" pitchFamily="50" charset="-128"/>
                <a:ea typeface="游ゴシック" panose="020B0400000000000000" pitchFamily="50" charset="-128"/>
              </a:rPr>
              <a:t>）</a:t>
            </a:r>
          </a:p>
        </p:txBody>
      </p:sp>
      <p:sp>
        <p:nvSpPr>
          <p:cNvPr id="79" name="矢印: 五方向 78">
            <a:extLst>
              <a:ext uri="{FF2B5EF4-FFF2-40B4-BE49-F238E27FC236}">
                <a16:creationId xmlns:a16="http://schemas.microsoft.com/office/drawing/2014/main" id="{48C7B3B4-57B1-A0D0-866E-E9EFB736711E}"/>
              </a:ext>
            </a:extLst>
          </p:cNvPr>
          <p:cNvSpPr/>
          <p:nvPr/>
        </p:nvSpPr>
        <p:spPr>
          <a:xfrm>
            <a:off x="2445505" y="3241161"/>
            <a:ext cx="3736216" cy="216000"/>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AR</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技術等を活用した文化財の魅力発信事業（</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10-4</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endParaRPr kumimoji="1" lang="en-US" altLang="ja-JP" sz="800" b="0" dirty="0">
              <a:solidFill>
                <a:sysClr val="windowText" lastClr="000000"/>
              </a:solidFill>
              <a:latin typeface="游ゴシック" panose="020B0400000000000000" pitchFamily="50" charset="-128"/>
              <a:ea typeface="游ゴシック" panose="020B0400000000000000" pitchFamily="50" charset="-128"/>
            </a:endParaRPr>
          </a:p>
        </p:txBody>
      </p:sp>
      <p:sp>
        <p:nvSpPr>
          <p:cNvPr id="80" name="矢印: 五方向 79">
            <a:extLst>
              <a:ext uri="{FF2B5EF4-FFF2-40B4-BE49-F238E27FC236}">
                <a16:creationId xmlns:a16="http://schemas.microsoft.com/office/drawing/2014/main" id="{48065374-C2EA-4D70-434E-2EB9FBAAE7D3}"/>
              </a:ext>
            </a:extLst>
          </p:cNvPr>
          <p:cNvSpPr/>
          <p:nvPr/>
        </p:nvSpPr>
        <p:spPr>
          <a:xfrm>
            <a:off x="2445504" y="2479605"/>
            <a:ext cx="3736215"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淀川左岸線（</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2</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期）事業におけるメタバースの活用​</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メタバース空間の構築、活用検討）（</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10-1</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endParaRPr kumimoji="1" lang="en-US" altLang="ja-JP" sz="800" b="0" dirty="0">
              <a:solidFill>
                <a:sysClr val="windowText" lastClr="000000"/>
              </a:solidFill>
              <a:latin typeface="游ゴシック" panose="020B0400000000000000" pitchFamily="50" charset="-128"/>
              <a:ea typeface="游ゴシック" panose="020B0400000000000000" pitchFamily="50" charset="-128"/>
            </a:endParaRPr>
          </a:p>
        </p:txBody>
      </p:sp>
      <p:sp>
        <p:nvSpPr>
          <p:cNvPr id="81" name="矢印: 五方向 80">
            <a:extLst>
              <a:ext uri="{FF2B5EF4-FFF2-40B4-BE49-F238E27FC236}">
                <a16:creationId xmlns:a16="http://schemas.microsoft.com/office/drawing/2014/main" id="{A7FF3066-FE69-EAB8-9CDB-47B375C3B3B9}"/>
              </a:ext>
            </a:extLst>
          </p:cNvPr>
          <p:cNvSpPr/>
          <p:nvPr/>
        </p:nvSpPr>
        <p:spPr>
          <a:xfrm>
            <a:off x="3969260" y="4440514"/>
            <a:ext cx="2202688" cy="338554"/>
          </a:xfrm>
          <a:prstGeom prst="homePlate">
            <a:avLst>
              <a:gd name="adj" fmla="val 26084"/>
            </a:avLst>
          </a:prstGeom>
          <a:solidFill>
            <a:schemeClr val="accent4">
              <a:lumMod val="20000"/>
              <a:lumOff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降雨情報システムを活用したポンプの運転状況等住民への情報提供（</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10-6</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endParaRPr kumimoji="1" lang="en-US" altLang="ja-JP" sz="800" b="0" dirty="0">
              <a:solidFill>
                <a:sysClr val="windowText" lastClr="000000"/>
              </a:solidFill>
              <a:latin typeface="游ゴシック" panose="020B0400000000000000" pitchFamily="50" charset="-128"/>
              <a:ea typeface="游ゴシック" panose="020B0400000000000000" pitchFamily="50" charset="-128"/>
            </a:endParaRPr>
          </a:p>
        </p:txBody>
      </p:sp>
      <p:sp>
        <p:nvSpPr>
          <p:cNvPr id="82" name="矢印: 五方向 81">
            <a:extLst>
              <a:ext uri="{FF2B5EF4-FFF2-40B4-BE49-F238E27FC236}">
                <a16:creationId xmlns:a16="http://schemas.microsoft.com/office/drawing/2014/main" id="{7E3F0825-C77C-102F-17E5-70841F45E84F}"/>
              </a:ext>
            </a:extLst>
          </p:cNvPr>
          <p:cNvSpPr/>
          <p:nvPr/>
        </p:nvSpPr>
        <p:spPr>
          <a:xfrm>
            <a:off x="3969260" y="3912034"/>
            <a:ext cx="2212457" cy="461665"/>
          </a:xfrm>
          <a:prstGeom prst="homePlate">
            <a:avLst>
              <a:gd name="adj" fmla="val 26084"/>
            </a:avLst>
          </a:prstGeom>
          <a:solidFill>
            <a:schemeClr val="accent4">
              <a:lumMod val="20000"/>
              <a:lumOff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防災・減災に向けた河川防災情報発信の高度化（河川ライブカメラ映像の一般公開）（</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10-2</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endParaRPr kumimoji="1" lang="en-US" altLang="ja-JP" sz="800" b="0" dirty="0">
              <a:solidFill>
                <a:sysClr val="windowText" lastClr="000000"/>
              </a:solidFill>
              <a:latin typeface="游ゴシック" panose="020B0400000000000000" pitchFamily="50" charset="-128"/>
              <a:ea typeface="游ゴシック" panose="020B0400000000000000" pitchFamily="50" charset="-128"/>
            </a:endParaRPr>
          </a:p>
        </p:txBody>
      </p:sp>
      <p:sp>
        <p:nvSpPr>
          <p:cNvPr id="83" name="矢印: 五方向 82">
            <a:extLst>
              <a:ext uri="{FF2B5EF4-FFF2-40B4-BE49-F238E27FC236}">
                <a16:creationId xmlns:a16="http://schemas.microsoft.com/office/drawing/2014/main" id="{089603F5-A78A-8D74-A689-29CD4CD333E5}"/>
              </a:ext>
            </a:extLst>
          </p:cNvPr>
          <p:cNvSpPr/>
          <p:nvPr/>
        </p:nvSpPr>
        <p:spPr>
          <a:xfrm>
            <a:off x="2445505" y="3490164"/>
            <a:ext cx="3726444"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公園・港湾施設緑化系維持管理業務を最適化（公園樹・街路樹の価値の見える化（</a:t>
            </a:r>
            <a:r>
              <a:rPr kumimoji="1" lang="en-US" altLang="ja-JP" sz="800" b="0" dirty="0" err="1">
                <a:solidFill>
                  <a:sysClr val="windowText" lastClr="000000"/>
                </a:solidFill>
                <a:latin typeface="游ゴシック" panose="020B0400000000000000" pitchFamily="50" charset="-128"/>
                <a:ea typeface="游ゴシック" panose="020B0400000000000000" pitchFamily="50" charset="-128"/>
              </a:rPr>
              <a:t>i</a:t>
            </a:r>
            <a:r>
              <a:rPr lang="en-US" altLang="ja-JP" sz="800" dirty="0">
                <a:solidFill>
                  <a:sysClr val="windowText" lastClr="000000"/>
                </a:solidFill>
                <a:latin typeface="游ゴシック" panose="020B0400000000000000" pitchFamily="50" charset="-128"/>
                <a:ea typeface="游ゴシック" panose="020B0400000000000000" pitchFamily="50" charset="-128"/>
              </a:rPr>
              <a:t>-</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Tree</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10-5</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endParaRPr kumimoji="1" lang="en-US" altLang="ja-JP" sz="800" b="0" dirty="0">
              <a:solidFill>
                <a:sysClr val="windowText" lastClr="000000"/>
              </a:solidFill>
              <a:latin typeface="游ゴシック" panose="020B0400000000000000" pitchFamily="50" charset="-128"/>
              <a:ea typeface="游ゴシック" panose="020B0400000000000000" pitchFamily="50" charset="-128"/>
            </a:endParaRPr>
          </a:p>
        </p:txBody>
      </p:sp>
      <p:sp>
        <p:nvSpPr>
          <p:cNvPr id="84" name="矢印: 五方向 83">
            <a:extLst>
              <a:ext uri="{FF2B5EF4-FFF2-40B4-BE49-F238E27FC236}">
                <a16:creationId xmlns:a16="http://schemas.microsoft.com/office/drawing/2014/main" id="{48B94789-D59F-D71F-0002-99C551FD94FE}"/>
              </a:ext>
            </a:extLst>
          </p:cNvPr>
          <p:cNvSpPr/>
          <p:nvPr/>
        </p:nvSpPr>
        <p:spPr>
          <a:xfrm>
            <a:off x="2445505" y="5068877"/>
            <a:ext cx="3736212" cy="216000"/>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パークファン事業に関する</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SNS</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の運用（</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10-13</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p>
        </p:txBody>
      </p:sp>
      <p:sp>
        <p:nvSpPr>
          <p:cNvPr id="85" name="矢印: 五方向 84">
            <a:extLst>
              <a:ext uri="{FF2B5EF4-FFF2-40B4-BE49-F238E27FC236}">
                <a16:creationId xmlns:a16="http://schemas.microsoft.com/office/drawing/2014/main" id="{A347BC97-17F7-536D-E335-636D65E9B2E5}"/>
              </a:ext>
            </a:extLst>
          </p:cNvPr>
          <p:cNvSpPr/>
          <p:nvPr/>
        </p:nvSpPr>
        <p:spPr>
          <a:xfrm>
            <a:off x="2445504" y="5316841"/>
            <a:ext cx="3736213" cy="216000"/>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大阪のみどりに関するポータルサイトや</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SNS</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の運用（</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10-14</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p>
        </p:txBody>
      </p:sp>
      <p:sp>
        <p:nvSpPr>
          <p:cNvPr id="86" name="矢印: 五方向 85">
            <a:extLst>
              <a:ext uri="{FF2B5EF4-FFF2-40B4-BE49-F238E27FC236}">
                <a16:creationId xmlns:a16="http://schemas.microsoft.com/office/drawing/2014/main" id="{BE08895E-13BC-BC1B-8D8B-EF140C709E25}"/>
              </a:ext>
            </a:extLst>
          </p:cNvPr>
          <p:cNvSpPr/>
          <p:nvPr/>
        </p:nvSpPr>
        <p:spPr>
          <a:xfrm>
            <a:off x="2445503" y="4821304"/>
            <a:ext cx="3736211" cy="216000"/>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渡船運航情報の</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SNS</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等での発信（</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10-11</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p>
        </p:txBody>
      </p:sp>
      <p:sp>
        <p:nvSpPr>
          <p:cNvPr id="97" name="矢印: 山形 96">
            <a:extLst>
              <a:ext uri="{FF2B5EF4-FFF2-40B4-BE49-F238E27FC236}">
                <a16:creationId xmlns:a16="http://schemas.microsoft.com/office/drawing/2014/main" id="{D3B42CA8-1921-F60C-5DB8-0D3D9D3C00B9}"/>
              </a:ext>
            </a:extLst>
          </p:cNvPr>
          <p:cNvSpPr/>
          <p:nvPr/>
        </p:nvSpPr>
        <p:spPr>
          <a:xfrm>
            <a:off x="6661671" y="1746503"/>
            <a:ext cx="190601" cy="350584"/>
          </a:xfrm>
          <a:prstGeom prst="chevron">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游ゴシック" panose="020B0400000000000000" pitchFamily="50" charset="-128"/>
              <a:ea typeface="游ゴシック" panose="020B0400000000000000" pitchFamily="50" charset="-128"/>
            </a:endParaRPr>
          </a:p>
        </p:txBody>
      </p:sp>
      <p:sp>
        <p:nvSpPr>
          <p:cNvPr id="98" name="矢印: 山形 97">
            <a:extLst>
              <a:ext uri="{FF2B5EF4-FFF2-40B4-BE49-F238E27FC236}">
                <a16:creationId xmlns:a16="http://schemas.microsoft.com/office/drawing/2014/main" id="{8B77D084-93F3-F14D-7CB2-49092CB10CBD}"/>
              </a:ext>
            </a:extLst>
          </p:cNvPr>
          <p:cNvSpPr/>
          <p:nvPr/>
        </p:nvSpPr>
        <p:spPr>
          <a:xfrm>
            <a:off x="6852272" y="1746503"/>
            <a:ext cx="2371462" cy="350584"/>
          </a:xfrm>
          <a:prstGeom prst="chevron">
            <a:avLst>
              <a:gd name="adj" fmla="val 30189"/>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dirty="0">
                <a:solidFill>
                  <a:sysClr val="windowText" lastClr="000000"/>
                </a:solidFill>
                <a:effectLst/>
                <a:latin typeface="游ゴシック" panose="020B0400000000000000" pitchFamily="50" charset="-128"/>
                <a:ea typeface="游ゴシック" panose="020B0400000000000000" pitchFamily="50" charset="-128"/>
              </a:rPr>
              <a:t>オープンデータ化を順次拡充</a:t>
            </a:r>
          </a:p>
        </p:txBody>
      </p:sp>
      <p:sp>
        <p:nvSpPr>
          <p:cNvPr id="99" name="矢印: 山形 98">
            <a:extLst>
              <a:ext uri="{FF2B5EF4-FFF2-40B4-BE49-F238E27FC236}">
                <a16:creationId xmlns:a16="http://schemas.microsoft.com/office/drawing/2014/main" id="{ECDE9BBE-35A8-3823-1777-45576EB57528}"/>
              </a:ext>
            </a:extLst>
          </p:cNvPr>
          <p:cNvSpPr/>
          <p:nvPr/>
        </p:nvSpPr>
        <p:spPr>
          <a:xfrm>
            <a:off x="6471070" y="1746503"/>
            <a:ext cx="190601" cy="350584"/>
          </a:xfrm>
          <a:prstGeom prst="chevron">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游ゴシック" panose="020B0400000000000000" pitchFamily="50" charset="-128"/>
              <a:ea typeface="游ゴシック" panose="020B0400000000000000" pitchFamily="50" charset="-128"/>
            </a:endParaRPr>
          </a:p>
        </p:txBody>
      </p:sp>
      <p:sp>
        <p:nvSpPr>
          <p:cNvPr id="100" name="矢印: 山形 99">
            <a:extLst>
              <a:ext uri="{FF2B5EF4-FFF2-40B4-BE49-F238E27FC236}">
                <a16:creationId xmlns:a16="http://schemas.microsoft.com/office/drawing/2014/main" id="{35AD7851-150A-9C9D-4805-43E87419FF7B}"/>
              </a:ext>
            </a:extLst>
          </p:cNvPr>
          <p:cNvSpPr/>
          <p:nvPr/>
        </p:nvSpPr>
        <p:spPr>
          <a:xfrm>
            <a:off x="6668739" y="2686115"/>
            <a:ext cx="336399" cy="908131"/>
          </a:xfrm>
          <a:prstGeom prst="chevron">
            <a:avLst>
              <a:gd name="adj" fmla="val 74581"/>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游ゴシック" panose="020B0400000000000000" pitchFamily="50" charset="-128"/>
              <a:ea typeface="游ゴシック" panose="020B0400000000000000" pitchFamily="50" charset="-128"/>
            </a:endParaRPr>
          </a:p>
        </p:txBody>
      </p:sp>
      <p:sp>
        <p:nvSpPr>
          <p:cNvPr id="101" name="矢印: 山形 100">
            <a:extLst>
              <a:ext uri="{FF2B5EF4-FFF2-40B4-BE49-F238E27FC236}">
                <a16:creationId xmlns:a16="http://schemas.microsoft.com/office/drawing/2014/main" id="{56B33373-85BC-197F-50A9-CFF638E4FB6B}"/>
              </a:ext>
            </a:extLst>
          </p:cNvPr>
          <p:cNvSpPr/>
          <p:nvPr/>
        </p:nvSpPr>
        <p:spPr>
          <a:xfrm>
            <a:off x="6859342" y="2686115"/>
            <a:ext cx="2371462" cy="895349"/>
          </a:xfrm>
          <a:prstGeom prst="chevron">
            <a:avLst>
              <a:gd name="adj" fmla="val 30189"/>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dirty="0">
                <a:solidFill>
                  <a:sysClr val="windowText" lastClr="000000"/>
                </a:solidFill>
                <a:effectLst/>
                <a:latin typeface="游ゴシック" panose="020B0400000000000000" pitchFamily="50" charset="-128"/>
                <a:ea typeface="游ゴシック" panose="020B0400000000000000" pitchFamily="50" charset="-128"/>
              </a:rPr>
              <a:t>市民ニーズに対応した情報発信を推進</a:t>
            </a:r>
            <a:endParaRPr kumimoji="1" lang="en-US" altLang="ja-JP" sz="900" b="0" dirty="0">
              <a:solidFill>
                <a:sysClr val="windowText" lastClr="000000"/>
              </a:solidFill>
              <a:effectLst/>
              <a:latin typeface="游ゴシック" panose="020B0400000000000000" pitchFamily="50" charset="-128"/>
              <a:ea typeface="游ゴシック" panose="020B04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dirty="0">
                <a:solidFill>
                  <a:sysClr val="windowText" lastClr="000000"/>
                </a:solidFill>
                <a:effectLst/>
                <a:latin typeface="游ゴシック" panose="020B0400000000000000" pitchFamily="50" charset="-128"/>
                <a:ea typeface="游ゴシック" panose="020B0400000000000000" pitchFamily="50" charset="-128"/>
              </a:rPr>
              <a:t>様々な事業へ拡充を推進</a:t>
            </a:r>
          </a:p>
        </p:txBody>
      </p:sp>
      <p:sp>
        <p:nvSpPr>
          <p:cNvPr id="104" name="矢印: 山形 103">
            <a:extLst>
              <a:ext uri="{FF2B5EF4-FFF2-40B4-BE49-F238E27FC236}">
                <a16:creationId xmlns:a16="http://schemas.microsoft.com/office/drawing/2014/main" id="{E313B1BF-17CD-FB8E-C0D9-6083F452E517}"/>
              </a:ext>
            </a:extLst>
          </p:cNvPr>
          <p:cNvSpPr/>
          <p:nvPr/>
        </p:nvSpPr>
        <p:spPr>
          <a:xfrm>
            <a:off x="6662673" y="4064376"/>
            <a:ext cx="449454" cy="1374777"/>
          </a:xfrm>
          <a:prstGeom prst="chevron">
            <a:avLst>
              <a:gd name="adj" fmla="val 77007"/>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游ゴシック" panose="020B0400000000000000" pitchFamily="50" charset="-128"/>
              <a:ea typeface="游ゴシック" panose="020B0400000000000000" pitchFamily="50" charset="-128"/>
            </a:endParaRPr>
          </a:p>
        </p:txBody>
      </p:sp>
      <p:sp>
        <p:nvSpPr>
          <p:cNvPr id="105" name="矢印: 山形 104">
            <a:extLst>
              <a:ext uri="{FF2B5EF4-FFF2-40B4-BE49-F238E27FC236}">
                <a16:creationId xmlns:a16="http://schemas.microsoft.com/office/drawing/2014/main" id="{78BDC8AA-9782-FFD6-2B80-C3B1A4896EA2}"/>
              </a:ext>
            </a:extLst>
          </p:cNvPr>
          <p:cNvSpPr/>
          <p:nvPr/>
        </p:nvSpPr>
        <p:spPr>
          <a:xfrm>
            <a:off x="6859342" y="4064380"/>
            <a:ext cx="2371462" cy="1374776"/>
          </a:xfrm>
          <a:prstGeom prst="chevron">
            <a:avLst>
              <a:gd name="adj" fmla="val 26032"/>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900" dirty="0">
                <a:solidFill>
                  <a:sysClr val="windowText" lastClr="000000"/>
                </a:solidFill>
                <a:effectLst/>
                <a:latin typeface="游ゴシック" panose="020B0400000000000000" pitchFamily="50" charset="-128"/>
                <a:ea typeface="游ゴシック" panose="020B0400000000000000" pitchFamily="50" charset="-128"/>
              </a:rPr>
              <a:t>ホームページや</a:t>
            </a:r>
            <a:r>
              <a:rPr kumimoji="1" lang="en-US" altLang="ja-JP" sz="900" dirty="0">
                <a:solidFill>
                  <a:sysClr val="windowText" lastClr="000000"/>
                </a:solidFill>
                <a:effectLst/>
                <a:latin typeface="游ゴシック" panose="020B0400000000000000" pitchFamily="50" charset="-128"/>
                <a:ea typeface="游ゴシック" panose="020B0400000000000000" pitchFamily="50" charset="-128"/>
              </a:rPr>
              <a:t>SNS</a:t>
            </a:r>
            <a:r>
              <a:rPr kumimoji="1" lang="ja-JP" altLang="en-US" sz="900" dirty="0">
                <a:solidFill>
                  <a:sysClr val="windowText" lastClr="000000"/>
                </a:solidFill>
                <a:effectLst/>
                <a:latin typeface="游ゴシック" panose="020B0400000000000000" pitchFamily="50" charset="-128"/>
                <a:ea typeface="游ゴシック" panose="020B0400000000000000" pitchFamily="50" charset="-128"/>
              </a:rPr>
              <a:t>を活用した情報発信を拡充</a:t>
            </a:r>
            <a:endParaRPr kumimoji="1" lang="en-US" altLang="ja-JP" sz="900" dirty="0">
              <a:solidFill>
                <a:sysClr val="windowText" lastClr="000000"/>
              </a:solidFill>
              <a:effectLst/>
              <a:latin typeface="游ゴシック" panose="020B0400000000000000" pitchFamily="50" charset="-128"/>
              <a:ea typeface="游ゴシック" panose="020B0400000000000000" pitchFamily="50" charset="-128"/>
            </a:endParaRPr>
          </a:p>
        </p:txBody>
      </p:sp>
      <p:sp>
        <p:nvSpPr>
          <p:cNvPr id="111" name="矢印: 山形 110">
            <a:extLst>
              <a:ext uri="{FF2B5EF4-FFF2-40B4-BE49-F238E27FC236}">
                <a16:creationId xmlns:a16="http://schemas.microsoft.com/office/drawing/2014/main" id="{F2AB145F-5EE7-AD6A-F52A-25363BD2095F}"/>
              </a:ext>
            </a:extLst>
          </p:cNvPr>
          <p:cNvSpPr/>
          <p:nvPr/>
        </p:nvSpPr>
        <p:spPr>
          <a:xfrm>
            <a:off x="6473033" y="2686115"/>
            <a:ext cx="336399" cy="908131"/>
          </a:xfrm>
          <a:prstGeom prst="chevron">
            <a:avLst>
              <a:gd name="adj" fmla="val 74581"/>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游ゴシック" panose="020B0400000000000000" pitchFamily="50" charset="-128"/>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FE73FA1B-882C-8E0F-A101-2CC258D553EA}"/>
              </a:ext>
            </a:extLst>
          </p:cNvPr>
          <p:cNvSpPr txBox="1"/>
          <p:nvPr/>
        </p:nvSpPr>
        <p:spPr>
          <a:xfrm>
            <a:off x="453000" y="720000"/>
            <a:ext cx="7225125" cy="307777"/>
          </a:xfrm>
          <a:prstGeom prst="rect">
            <a:avLst/>
          </a:prstGeom>
          <a:noFill/>
        </p:spPr>
        <p:txBody>
          <a:bodyPr wrap="square">
            <a:spAutoFit/>
          </a:bodyPr>
          <a:lstStyle/>
          <a:p>
            <a:r>
              <a:rPr lang="ja-JP" altLang="en-US" sz="1400" b="1" dirty="0">
                <a:latin typeface="游ゴシック" panose="020B0400000000000000" pitchFamily="50" charset="-128"/>
                <a:ea typeface="游ゴシック" panose="020B0400000000000000" pitchFamily="50" charset="-128"/>
              </a:rPr>
              <a:t>■めざす姿</a:t>
            </a:r>
            <a:r>
              <a:rPr lang="en-US" altLang="ja-JP" sz="1400" b="1" dirty="0">
                <a:latin typeface="游ゴシック" panose="020B0400000000000000" pitchFamily="50" charset="-128"/>
                <a:ea typeface="游ゴシック" panose="020B0400000000000000" pitchFamily="50" charset="-128"/>
              </a:rPr>
              <a:t>Ⅳ</a:t>
            </a:r>
            <a:r>
              <a:rPr lang="ja-JP" altLang="en-US" sz="1400" b="1" dirty="0">
                <a:latin typeface="游ゴシック" panose="020B0400000000000000" pitchFamily="50" charset="-128"/>
                <a:ea typeface="游ゴシック" panose="020B0400000000000000" pitchFamily="50" charset="-128"/>
              </a:rPr>
              <a:t>　</a:t>
            </a:r>
            <a:r>
              <a:rPr kumimoji="1" lang="ja-JP" altLang="en-US" sz="1400" b="1" dirty="0">
                <a:latin typeface="游ゴシック" panose="020B0400000000000000" pitchFamily="50" charset="-128"/>
                <a:ea typeface="游ゴシック" panose="020B0400000000000000" pitchFamily="50" charset="-128"/>
              </a:rPr>
              <a:t>市民ニーズに対応した適切で迅速な情報発信</a:t>
            </a:r>
          </a:p>
        </p:txBody>
      </p:sp>
      <p:sp>
        <p:nvSpPr>
          <p:cNvPr id="5" name="スライド番号プレースホルダー 1">
            <a:extLst>
              <a:ext uri="{FF2B5EF4-FFF2-40B4-BE49-F238E27FC236}">
                <a16:creationId xmlns:a16="http://schemas.microsoft.com/office/drawing/2014/main" id="{0806F30A-3507-CAEB-1464-C96E99EE9A12}"/>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19</a:t>
            </a:fld>
            <a:endParaRPr lang="ja-JP" altLang="en-US" dirty="0">
              <a:solidFill>
                <a:prstClr val="black">
                  <a:tint val="75000"/>
                </a:prstClr>
              </a:solidFill>
              <a:latin typeface="Avenir Next LT Pro"/>
              <a:ea typeface="Yu Gothic UI"/>
            </a:endParaRPr>
          </a:p>
        </p:txBody>
      </p:sp>
      <p:sp>
        <p:nvSpPr>
          <p:cNvPr id="2" name="矢印: 山形 1">
            <a:extLst>
              <a:ext uri="{FF2B5EF4-FFF2-40B4-BE49-F238E27FC236}">
                <a16:creationId xmlns:a16="http://schemas.microsoft.com/office/drawing/2014/main" id="{640FEADF-09DA-7E67-4FCC-CDD3D1FE929E}"/>
              </a:ext>
            </a:extLst>
          </p:cNvPr>
          <p:cNvSpPr/>
          <p:nvPr/>
        </p:nvSpPr>
        <p:spPr>
          <a:xfrm>
            <a:off x="6471070" y="4064377"/>
            <a:ext cx="449454" cy="1374777"/>
          </a:xfrm>
          <a:prstGeom prst="chevron">
            <a:avLst>
              <a:gd name="adj" fmla="val 77007"/>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728940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C23B352-1120-EEB0-EC11-D9200AE0DD74}"/>
              </a:ext>
            </a:extLst>
          </p:cNvPr>
          <p:cNvSpPr txBox="1">
            <a:spLocks/>
          </p:cNvSpPr>
          <p:nvPr/>
        </p:nvSpPr>
        <p:spPr>
          <a:xfrm>
            <a:off x="681038" y="673964"/>
            <a:ext cx="1236661" cy="707886"/>
          </a:xfrm>
          <a:prstGeom prst="rect">
            <a:avLst/>
          </a:prstGeom>
        </p:spPr>
        <p:txBody>
          <a:bodyPr vert="horz" wrap="square" lIns="91440" tIns="45720" rIns="91440" bIns="45720" rtlCol="0" anchor="ctr">
            <a:sp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nSpc>
                <a:spcPct val="100000"/>
              </a:lnSpc>
            </a:pPr>
            <a:r>
              <a:rPr lang="ja-JP" altLang="en-US" sz="4000" b="1">
                <a:latin typeface="+mn-ea"/>
                <a:ea typeface="+mn-ea"/>
              </a:rPr>
              <a:t>目次</a:t>
            </a:r>
            <a:endParaRPr lang="ja-JP" sz="4000" b="1" dirty="0">
              <a:latin typeface="+mn-ea"/>
              <a:ea typeface="+mn-ea"/>
            </a:endParaRPr>
          </a:p>
        </p:txBody>
      </p:sp>
      <p:sp>
        <p:nvSpPr>
          <p:cNvPr id="3" name="テキスト ボックス 2">
            <a:extLst>
              <a:ext uri="{FF2B5EF4-FFF2-40B4-BE49-F238E27FC236}">
                <a16:creationId xmlns:a16="http://schemas.microsoft.com/office/drawing/2014/main" id="{C708D45D-C828-890A-CE3B-ADB5DE94E17F}"/>
              </a:ext>
            </a:extLst>
          </p:cNvPr>
          <p:cNvSpPr txBox="1"/>
          <p:nvPr/>
        </p:nvSpPr>
        <p:spPr>
          <a:xfrm>
            <a:off x="3124909" y="3403716"/>
            <a:ext cx="5824220" cy="1954381"/>
          </a:xfrm>
          <a:prstGeom prst="rect">
            <a:avLst/>
          </a:prstGeom>
          <a:noFill/>
        </p:spPr>
        <p:txBody>
          <a:bodyPr wrap="square" rtlCol="0">
            <a:spAutoFit/>
          </a:bodyPr>
          <a:lstStyle/>
          <a:p>
            <a:pPr marL="0" indent="0" rtl="0">
              <a:lnSpc>
                <a:spcPct val="100000"/>
              </a:lnSpc>
              <a:spcBef>
                <a:spcPts val="600"/>
              </a:spcBef>
              <a:buNone/>
            </a:pPr>
            <a:r>
              <a:rPr lang="ja-JP" altLang="en-US" sz="1600" dirty="0">
                <a:latin typeface="+mn-ea"/>
              </a:rPr>
              <a:t>建設局</a:t>
            </a:r>
            <a:r>
              <a:rPr lang="en-US" altLang="ja-JP" sz="1600" dirty="0">
                <a:latin typeface="+mn-ea"/>
              </a:rPr>
              <a:t>DX</a:t>
            </a:r>
            <a:r>
              <a:rPr lang="ja-JP" altLang="en-US" sz="1600" dirty="0">
                <a:latin typeface="+mn-ea"/>
              </a:rPr>
              <a:t>戦略アクションプランについて</a:t>
            </a:r>
            <a:endParaRPr lang="en-US" altLang="ja-JP" sz="1600" dirty="0">
              <a:latin typeface="+mn-ea"/>
            </a:endParaRPr>
          </a:p>
          <a:p>
            <a:pPr>
              <a:spcBef>
                <a:spcPts val="600"/>
              </a:spcBef>
            </a:pPr>
            <a:r>
              <a:rPr lang="ja-JP" altLang="en-US" sz="1600" dirty="0">
                <a:latin typeface="+mn-ea"/>
              </a:rPr>
              <a:t>建設局</a:t>
            </a:r>
            <a:r>
              <a:rPr lang="en-US" altLang="ja-JP" sz="1600" dirty="0">
                <a:latin typeface="+mn-ea"/>
              </a:rPr>
              <a:t>DX</a:t>
            </a:r>
            <a:r>
              <a:rPr lang="ja-JP" altLang="en-US" sz="1600" dirty="0">
                <a:latin typeface="+mn-ea"/>
              </a:rPr>
              <a:t>戦略アクションプランの位置づけ</a:t>
            </a:r>
            <a:endParaRPr lang="en-US" altLang="ja-JP" sz="1600" dirty="0">
              <a:latin typeface="+mn-ea"/>
            </a:endParaRPr>
          </a:p>
          <a:p>
            <a:pPr marL="0" indent="0">
              <a:lnSpc>
                <a:spcPct val="100000"/>
              </a:lnSpc>
              <a:spcBef>
                <a:spcPts val="600"/>
              </a:spcBef>
              <a:buNone/>
            </a:pPr>
            <a:r>
              <a:rPr lang="ja-JP" altLang="en-US" sz="1600" dirty="0">
                <a:latin typeface="+mn-ea"/>
              </a:rPr>
              <a:t>建設局における</a:t>
            </a:r>
            <a:r>
              <a:rPr lang="en-US" altLang="ja-JP" sz="1600" dirty="0">
                <a:latin typeface="+mn-ea"/>
              </a:rPr>
              <a:t>DX</a:t>
            </a:r>
            <a:r>
              <a:rPr lang="ja-JP" altLang="en-US" sz="1600" dirty="0">
                <a:latin typeface="+mn-ea"/>
              </a:rPr>
              <a:t>の取組一覧（取組概要）</a:t>
            </a:r>
            <a:endParaRPr lang="en-US" altLang="ja-JP" sz="1600" dirty="0">
              <a:latin typeface="+mn-ea"/>
            </a:endParaRPr>
          </a:p>
          <a:p>
            <a:pPr marL="0" indent="0">
              <a:lnSpc>
                <a:spcPct val="100000"/>
              </a:lnSpc>
              <a:spcBef>
                <a:spcPts val="600"/>
              </a:spcBef>
              <a:buNone/>
            </a:pPr>
            <a:r>
              <a:rPr lang="ja-JP" altLang="en-US" sz="1600" dirty="0">
                <a:latin typeface="+mn-ea"/>
              </a:rPr>
              <a:t>建設局における</a:t>
            </a:r>
            <a:r>
              <a:rPr lang="en-US" altLang="ja-JP" sz="1600" dirty="0">
                <a:latin typeface="+mn-ea"/>
              </a:rPr>
              <a:t>DX</a:t>
            </a:r>
            <a:r>
              <a:rPr lang="ja-JP" altLang="en-US" sz="1600" dirty="0">
                <a:latin typeface="+mn-ea"/>
              </a:rPr>
              <a:t>の取組ロードマップ</a:t>
            </a:r>
            <a:endParaRPr lang="en-US" altLang="ja-JP" sz="1600" dirty="0">
              <a:latin typeface="+mn-ea"/>
            </a:endParaRPr>
          </a:p>
          <a:p>
            <a:pPr marL="0" indent="0" rtl="0">
              <a:lnSpc>
                <a:spcPct val="100000"/>
              </a:lnSpc>
              <a:spcBef>
                <a:spcPts val="600"/>
              </a:spcBef>
              <a:buNone/>
            </a:pPr>
            <a:r>
              <a:rPr lang="ja-JP" altLang="en-US" sz="1600" dirty="0">
                <a:latin typeface="+mn-ea"/>
              </a:rPr>
              <a:t>建設局における</a:t>
            </a:r>
            <a:r>
              <a:rPr lang="en-US" altLang="ja-JP" sz="1600" dirty="0">
                <a:latin typeface="+mn-ea"/>
              </a:rPr>
              <a:t>DX</a:t>
            </a:r>
            <a:r>
              <a:rPr lang="ja-JP" altLang="en-US" sz="1600" dirty="0">
                <a:latin typeface="+mn-ea"/>
              </a:rPr>
              <a:t>の取組一覧（体系表）</a:t>
            </a:r>
            <a:endParaRPr lang="en-US" altLang="ja-JP" sz="1600" dirty="0">
              <a:latin typeface="+mn-ea"/>
            </a:endParaRPr>
          </a:p>
          <a:p>
            <a:pPr marL="0" indent="0" rtl="0">
              <a:lnSpc>
                <a:spcPct val="100000"/>
              </a:lnSpc>
              <a:spcBef>
                <a:spcPts val="600"/>
              </a:spcBef>
              <a:buNone/>
            </a:pPr>
            <a:r>
              <a:rPr lang="ja-JP" altLang="en-US" sz="1600" dirty="0">
                <a:latin typeface="+mn-ea"/>
              </a:rPr>
              <a:t>建設局における</a:t>
            </a:r>
            <a:r>
              <a:rPr lang="en-US" altLang="ja-JP" sz="1600" dirty="0">
                <a:latin typeface="+mn-ea"/>
              </a:rPr>
              <a:t>DX</a:t>
            </a:r>
            <a:r>
              <a:rPr lang="ja-JP" altLang="en-US" sz="1600" dirty="0">
                <a:latin typeface="+mn-ea"/>
              </a:rPr>
              <a:t>の取組内容</a:t>
            </a:r>
            <a:endParaRPr kumimoji="1" lang="ja-JP" altLang="en-US" sz="1600" dirty="0"/>
          </a:p>
        </p:txBody>
      </p:sp>
      <p:sp>
        <p:nvSpPr>
          <p:cNvPr id="5" name="テキスト ボックス 4">
            <a:extLst>
              <a:ext uri="{FF2B5EF4-FFF2-40B4-BE49-F238E27FC236}">
                <a16:creationId xmlns:a16="http://schemas.microsoft.com/office/drawing/2014/main" id="{253D115D-7079-0874-BD86-AF9F530EFEAF}"/>
              </a:ext>
            </a:extLst>
          </p:cNvPr>
          <p:cNvSpPr txBox="1"/>
          <p:nvPr/>
        </p:nvSpPr>
        <p:spPr>
          <a:xfrm>
            <a:off x="8567319" y="3403715"/>
            <a:ext cx="868989" cy="1954381"/>
          </a:xfrm>
          <a:prstGeom prst="rect">
            <a:avLst/>
          </a:prstGeom>
          <a:noFill/>
        </p:spPr>
        <p:txBody>
          <a:bodyPr wrap="square" rtlCol="0">
            <a:spAutoFit/>
          </a:bodyPr>
          <a:lstStyle/>
          <a:p>
            <a:pPr marL="0" indent="0" rtl="0">
              <a:lnSpc>
                <a:spcPct val="100000"/>
              </a:lnSpc>
              <a:spcBef>
                <a:spcPts val="600"/>
              </a:spcBef>
              <a:buNone/>
            </a:pPr>
            <a:r>
              <a:rPr lang="en-US" altLang="ja-JP" sz="1600" dirty="0"/>
              <a:t>… p.3</a:t>
            </a:r>
          </a:p>
          <a:p>
            <a:pPr>
              <a:spcBef>
                <a:spcPts val="600"/>
              </a:spcBef>
            </a:pPr>
            <a:r>
              <a:rPr lang="en-US" altLang="ja-JP" sz="1600" dirty="0"/>
              <a:t>… p.4</a:t>
            </a:r>
            <a:endParaRPr kumimoji="1" lang="en-US" altLang="ja-JP" sz="1600" dirty="0"/>
          </a:p>
          <a:p>
            <a:pPr marL="0" indent="0" rtl="0">
              <a:lnSpc>
                <a:spcPct val="100000"/>
              </a:lnSpc>
              <a:spcBef>
                <a:spcPts val="600"/>
              </a:spcBef>
              <a:buNone/>
            </a:pPr>
            <a:r>
              <a:rPr lang="en-US" altLang="ja-JP" sz="1600" dirty="0"/>
              <a:t>… p.5</a:t>
            </a:r>
          </a:p>
          <a:p>
            <a:pPr marL="0" indent="0" rtl="0">
              <a:lnSpc>
                <a:spcPct val="100000"/>
              </a:lnSpc>
              <a:spcBef>
                <a:spcPts val="600"/>
              </a:spcBef>
              <a:buNone/>
            </a:pPr>
            <a:r>
              <a:rPr kumimoji="1" lang="en-US" altLang="ja-JP" sz="1600" dirty="0"/>
              <a:t>… p.16</a:t>
            </a:r>
          </a:p>
          <a:p>
            <a:pPr marL="0" indent="0" rtl="0">
              <a:lnSpc>
                <a:spcPct val="100000"/>
              </a:lnSpc>
              <a:spcBef>
                <a:spcPts val="600"/>
              </a:spcBef>
              <a:buNone/>
            </a:pPr>
            <a:r>
              <a:rPr lang="en-US" altLang="ja-JP" sz="1600" dirty="0"/>
              <a:t>… p.21</a:t>
            </a:r>
          </a:p>
          <a:p>
            <a:pPr marL="0" indent="0" rtl="0">
              <a:lnSpc>
                <a:spcPct val="100000"/>
              </a:lnSpc>
              <a:spcBef>
                <a:spcPts val="600"/>
              </a:spcBef>
              <a:buNone/>
            </a:pPr>
            <a:r>
              <a:rPr kumimoji="1" lang="en-US" altLang="ja-JP" sz="1600" dirty="0"/>
              <a:t>… p.25</a:t>
            </a:r>
            <a:endParaRPr kumimoji="1" lang="ja-JP" altLang="en-US" sz="1600" dirty="0"/>
          </a:p>
        </p:txBody>
      </p:sp>
      <p:sp>
        <p:nvSpPr>
          <p:cNvPr id="6" name="スライド番号プレースホルダー 1">
            <a:extLst>
              <a:ext uri="{FF2B5EF4-FFF2-40B4-BE49-F238E27FC236}">
                <a16:creationId xmlns:a16="http://schemas.microsoft.com/office/drawing/2014/main" id="{EE9E5E28-4162-F52B-473C-3B1299A221FD}"/>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2</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3286291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9428DB0-2C2E-1FB0-5392-BC9762E14FE1}"/>
              </a:ext>
            </a:extLst>
          </p:cNvPr>
          <p:cNvSpPr txBox="1"/>
          <p:nvPr/>
        </p:nvSpPr>
        <p:spPr>
          <a:xfrm>
            <a:off x="268448" y="41945"/>
            <a:ext cx="6096000" cy="400110"/>
          </a:xfrm>
          <a:prstGeom prst="rect">
            <a:avLst/>
          </a:prstGeom>
          <a:noFill/>
        </p:spPr>
        <p:txBody>
          <a:bodyPr wrap="square" anchor="ctr">
            <a:spAutoFit/>
          </a:bodyPr>
          <a:lstStyle/>
          <a:p>
            <a:r>
              <a:rPr kumimoji="1" lang="ja-JP" altLang="en-US" sz="2000" b="1" dirty="0">
                <a:latin typeface="Meiryo UI" panose="020B0604030504040204" pitchFamily="50" charset="-128"/>
                <a:ea typeface="Meiryo UI" panose="020B0604030504040204" pitchFamily="50" charset="-128"/>
              </a:rPr>
              <a:t>建設局における</a:t>
            </a:r>
            <a:r>
              <a:rPr kumimoji="1" lang="en-US" altLang="ja-JP" sz="2000" b="1" dirty="0">
                <a:latin typeface="Meiryo UI" panose="020B0604030504040204" pitchFamily="50" charset="-128"/>
                <a:ea typeface="Meiryo UI" panose="020B0604030504040204" pitchFamily="50" charset="-128"/>
              </a:rPr>
              <a:t>DX</a:t>
            </a:r>
            <a:r>
              <a:rPr kumimoji="1" lang="ja-JP" altLang="en-US" sz="2000" b="1" dirty="0">
                <a:latin typeface="Meiryo UI" panose="020B0604030504040204" pitchFamily="50" charset="-128"/>
                <a:ea typeface="Meiryo UI" panose="020B0604030504040204" pitchFamily="50" charset="-128"/>
              </a:rPr>
              <a:t>の取組ロードマップ　</a:t>
            </a:r>
            <a:r>
              <a:rPr kumimoji="1" lang="en-US" altLang="ja-JP" sz="2000" b="1" dirty="0">
                <a:latin typeface="Meiryo UI" panose="020B0604030504040204" pitchFamily="50" charset="-128"/>
                <a:ea typeface="Meiryo UI" panose="020B0604030504040204" pitchFamily="50" charset="-128"/>
              </a:rPr>
              <a:t>5/5</a:t>
            </a:r>
          </a:p>
        </p:txBody>
      </p:sp>
      <p:graphicFrame>
        <p:nvGraphicFramePr>
          <p:cNvPr id="4" name="表 3">
            <a:extLst>
              <a:ext uri="{FF2B5EF4-FFF2-40B4-BE49-F238E27FC236}">
                <a16:creationId xmlns:a16="http://schemas.microsoft.com/office/drawing/2014/main" id="{2CF5C340-1614-E743-4F94-4FAF5D3D3428}"/>
              </a:ext>
            </a:extLst>
          </p:cNvPr>
          <p:cNvGraphicFramePr>
            <a:graphicFrameLocks noGrp="1"/>
          </p:cNvGraphicFramePr>
          <p:nvPr>
            <p:extLst>
              <p:ext uri="{D42A27DB-BD31-4B8C-83A1-F6EECF244321}">
                <p14:modId xmlns:p14="http://schemas.microsoft.com/office/powerpoint/2010/main" val="3117582722"/>
              </p:ext>
            </p:extLst>
          </p:nvPr>
        </p:nvGraphicFramePr>
        <p:xfrm>
          <a:off x="453000" y="1029600"/>
          <a:ext cx="9000000" cy="3940333"/>
        </p:xfrm>
        <a:graphic>
          <a:graphicData uri="http://schemas.openxmlformats.org/drawingml/2006/table">
            <a:tbl>
              <a:tblPr/>
              <a:tblGrid>
                <a:gridCol w="216000">
                  <a:extLst>
                    <a:ext uri="{9D8B030D-6E8A-4147-A177-3AD203B41FA5}">
                      <a16:colId xmlns:a16="http://schemas.microsoft.com/office/drawing/2014/main" val="3087395603"/>
                    </a:ext>
                  </a:extLst>
                </a:gridCol>
                <a:gridCol w="1440000">
                  <a:extLst>
                    <a:ext uri="{9D8B030D-6E8A-4147-A177-3AD203B41FA5}">
                      <a16:colId xmlns:a16="http://schemas.microsoft.com/office/drawing/2014/main" val="3947758150"/>
                    </a:ext>
                  </a:extLst>
                </a:gridCol>
                <a:gridCol w="1800000">
                  <a:extLst>
                    <a:ext uri="{9D8B030D-6E8A-4147-A177-3AD203B41FA5}">
                      <a16:colId xmlns:a16="http://schemas.microsoft.com/office/drawing/2014/main" val="4282273338"/>
                    </a:ext>
                  </a:extLst>
                </a:gridCol>
                <a:gridCol w="1944000">
                  <a:extLst>
                    <a:ext uri="{9D8B030D-6E8A-4147-A177-3AD203B41FA5}">
                      <a16:colId xmlns:a16="http://schemas.microsoft.com/office/drawing/2014/main" val="1365507398"/>
                    </a:ext>
                  </a:extLst>
                </a:gridCol>
                <a:gridCol w="3600000">
                  <a:extLst>
                    <a:ext uri="{9D8B030D-6E8A-4147-A177-3AD203B41FA5}">
                      <a16:colId xmlns:a16="http://schemas.microsoft.com/office/drawing/2014/main" val="1762503824"/>
                    </a:ext>
                  </a:extLst>
                </a:gridCol>
              </a:tblGrid>
              <a:tr h="504000">
                <a:tc gridSpan="2">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2030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年頃までの</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algn="ctr"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施策方針</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取組の方向性</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ctr" fontAlgn="ct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2024(R6)</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2025(R7)</a:t>
                      </a:r>
                    </a:p>
                  </a:txBody>
                  <a:tcPr marL="36000" marR="36000" marT="18000" marB="18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2026(R8)~2030(R12)</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85722759"/>
                  </a:ext>
                </a:extLst>
              </a:tr>
              <a:tr h="1853067">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11</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情報の一元管理やデジタル技術の活用等により業務の効率化に取り組む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t"/>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t"/>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02533690"/>
                  </a:ext>
                </a:extLst>
              </a:tr>
              <a:tr h="804333">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12</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保有情報のライブラリ化等によるスムーズな技術継承・人材育成に取り組む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t"/>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t"/>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83888608"/>
                  </a:ext>
                </a:extLst>
              </a:tr>
              <a:tr h="778933">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13</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最新機器の導入による現場との情報共有の効率化に取り組む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t"/>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t"/>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6504513"/>
                  </a:ext>
                </a:extLst>
              </a:tr>
            </a:tbl>
          </a:graphicData>
        </a:graphic>
      </p:graphicFrame>
      <p:sp>
        <p:nvSpPr>
          <p:cNvPr id="7" name="矢印: 五方向 6">
            <a:extLst>
              <a:ext uri="{FF2B5EF4-FFF2-40B4-BE49-F238E27FC236}">
                <a16:creationId xmlns:a16="http://schemas.microsoft.com/office/drawing/2014/main" id="{05C0A64A-3822-F380-2E71-2E84326C7372}"/>
              </a:ext>
            </a:extLst>
          </p:cNvPr>
          <p:cNvSpPr/>
          <p:nvPr/>
        </p:nvSpPr>
        <p:spPr>
          <a:xfrm>
            <a:off x="3969259" y="1637481"/>
            <a:ext cx="2185923"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ja-JP" sz="800" b="0" dirty="0">
                <a:solidFill>
                  <a:schemeClr val="tx1"/>
                </a:solidFill>
                <a:effectLst/>
                <a:latin typeface="游ゴシック" panose="020B0400000000000000" pitchFamily="50" charset="-128"/>
                <a:ea typeface="游ゴシック" panose="020B0400000000000000" pitchFamily="50" charset="-128"/>
              </a:rPr>
              <a:t>デジタル技術を活用した都市計画道路等整備関係業務の最適</a:t>
            </a:r>
            <a:r>
              <a:rPr kumimoji="1" lang="ja-JP" altLang="en-US" sz="800" b="0" dirty="0">
                <a:solidFill>
                  <a:schemeClr val="tx1"/>
                </a:solidFill>
                <a:effectLst/>
                <a:latin typeface="游ゴシック" panose="020B0400000000000000" pitchFamily="50" charset="-128"/>
                <a:ea typeface="游ゴシック" panose="020B0400000000000000" pitchFamily="50" charset="-128"/>
              </a:rPr>
              <a:t>化（</a:t>
            </a:r>
            <a:r>
              <a:rPr kumimoji="1" lang="en-US" altLang="ja-JP" sz="800" b="0" dirty="0">
                <a:solidFill>
                  <a:schemeClr val="tx1"/>
                </a:solidFill>
                <a:effectLst/>
                <a:latin typeface="游ゴシック" panose="020B0400000000000000" pitchFamily="50" charset="-128"/>
                <a:ea typeface="游ゴシック" panose="020B0400000000000000" pitchFamily="50" charset="-128"/>
              </a:rPr>
              <a:t>11-3</a:t>
            </a:r>
            <a:r>
              <a:rPr kumimoji="1" lang="ja-JP" altLang="en-US" sz="800" b="0" dirty="0">
                <a:solidFill>
                  <a:schemeClr val="tx1"/>
                </a:solidFill>
                <a:effectLst/>
                <a:latin typeface="游ゴシック" panose="020B0400000000000000" pitchFamily="50" charset="-128"/>
                <a:ea typeface="游ゴシック" panose="020B0400000000000000" pitchFamily="50" charset="-128"/>
              </a:rPr>
              <a:t>）</a:t>
            </a:r>
            <a:endParaRPr kumimoji="0" lang="en-US" altLang="ja-JP" sz="800" b="0" dirty="0">
              <a:solidFill>
                <a:schemeClr val="tx1"/>
              </a:solidFill>
              <a:effectLst/>
              <a:latin typeface="游ゴシック" panose="020B0400000000000000" pitchFamily="50" charset="-128"/>
              <a:ea typeface="游ゴシック" panose="020B0400000000000000" pitchFamily="50" charset="-128"/>
            </a:endParaRPr>
          </a:p>
        </p:txBody>
      </p:sp>
      <p:sp>
        <p:nvSpPr>
          <p:cNvPr id="8" name="矢印: 五方向 7">
            <a:extLst>
              <a:ext uri="{FF2B5EF4-FFF2-40B4-BE49-F238E27FC236}">
                <a16:creationId xmlns:a16="http://schemas.microsoft.com/office/drawing/2014/main" id="{FDF6CB31-E6BF-B026-4F1E-1D3175492916}"/>
              </a:ext>
            </a:extLst>
          </p:cNvPr>
          <p:cNvSpPr/>
          <p:nvPr/>
        </p:nvSpPr>
        <p:spPr>
          <a:xfrm>
            <a:off x="2435979" y="2029308"/>
            <a:ext cx="3719203"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公園・港湾施設緑化系維持管理業務を最適化（維持管理の全体最適化、電子情報化）（</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11-5</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endParaRPr kumimoji="1" lang="en-US" altLang="ja-JP" sz="800" b="0" dirty="0">
              <a:solidFill>
                <a:sysClr val="windowText" lastClr="000000"/>
              </a:solidFill>
              <a:latin typeface="游ゴシック" panose="020B0400000000000000" pitchFamily="50" charset="-128"/>
              <a:ea typeface="游ゴシック" panose="020B0400000000000000" pitchFamily="50" charset="-128"/>
            </a:endParaRPr>
          </a:p>
        </p:txBody>
      </p:sp>
      <p:sp>
        <p:nvSpPr>
          <p:cNvPr id="10" name="矢印: 五方向 9">
            <a:extLst>
              <a:ext uri="{FF2B5EF4-FFF2-40B4-BE49-F238E27FC236}">
                <a16:creationId xmlns:a16="http://schemas.microsoft.com/office/drawing/2014/main" id="{90511900-9ECC-47D4-CA83-E7F5DD695C73}"/>
              </a:ext>
            </a:extLst>
          </p:cNvPr>
          <p:cNvSpPr/>
          <p:nvPr/>
        </p:nvSpPr>
        <p:spPr>
          <a:xfrm>
            <a:off x="2435980" y="2404236"/>
            <a:ext cx="3719202" cy="216000"/>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予算編成･執行管理業務の効率化（</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11-6</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p>
        </p:txBody>
      </p:sp>
      <p:sp>
        <p:nvSpPr>
          <p:cNvPr id="11" name="矢印: 五方向 10">
            <a:extLst>
              <a:ext uri="{FF2B5EF4-FFF2-40B4-BE49-F238E27FC236}">
                <a16:creationId xmlns:a16="http://schemas.microsoft.com/office/drawing/2014/main" id="{860E96DE-794D-8366-2907-1BADE085C0F9}"/>
              </a:ext>
            </a:extLst>
          </p:cNvPr>
          <p:cNvSpPr/>
          <p:nvPr/>
        </p:nvSpPr>
        <p:spPr>
          <a:xfrm>
            <a:off x="2435979" y="2720834"/>
            <a:ext cx="3719202"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AI</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を活用した特殊車両の違法通行対策及び申請許可業務の最適化</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AI</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映像分析を活用した特殊車両の違法通行対策）</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11-4</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endParaRPr kumimoji="1" lang="en-US" altLang="ja-JP" sz="800" b="0" dirty="0">
              <a:solidFill>
                <a:sysClr val="windowText" lastClr="000000"/>
              </a:solidFill>
              <a:latin typeface="游ゴシック" panose="020B0400000000000000" pitchFamily="50" charset="-128"/>
              <a:ea typeface="游ゴシック" panose="020B0400000000000000" pitchFamily="50" charset="-128"/>
            </a:endParaRPr>
          </a:p>
        </p:txBody>
      </p:sp>
      <p:sp>
        <p:nvSpPr>
          <p:cNvPr id="12" name="矢印: 五方向 11">
            <a:extLst>
              <a:ext uri="{FF2B5EF4-FFF2-40B4-BE49-F238E27FC236}">
                <a16:creationId xmlns:a16="http://schemas.microsoft.com/office/drawing/2014/main" id="{B8F67EBE-46DA-8043-8789-10430C3D2039}"/>
              </a:ext>
            </a:extLst>
          </p:cNvPr>
          <p:cNvSpPr/>
          <p:nvPr/>
        </p:nvSpPr>
        <p:spPr>
          <a:xfrm>
            <a:off x="2435979" y="3098914"/>
            <a:ext cx="3719202" cy="216000"/>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公共下水道に関する手続き・届出・お問い合わせ窓口の利便性向上（</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11-7</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endParaRPr kumimoji="1" lang="en-US" altLang="ja-JP" sz="800" b="0" dirty="0">
              <a:solidFill>
                <a:sysClr val="windowText" lastClr="000000"/>
              </a:solidFill>
              <a:latin typeface="游ゴシック" panose="020B0400000000000000" pitchFamily="50" charset="-128"/>
              <a:ea typeface="游ゴシック" panose="020B0400000000000000" pitchFamily="50" charset="-128"/>
            </a:endParaRPr>
          </a:p>
        </p:txBody>
      </p:sp>
      <p:sp>
        <p:nvSpPr>
          <p:cNvPr id="13" name="矢印: 五方向 12">
            <a:extLst>
              <a:ext uri="{FF2B5EF4-FFF2-40B4-BE49-F238E27FC236}">
                <a16:creationId xmlns:a16="http://schemas.microsoft.com/office/drawing/2014/main" id="{C3F6BB9E-B7A1-2053-8397-7A3B061AA2DD}"/>
              </a:ext>
            </a:extLst>
          </p:cNvPr>
          <p:cNvSpPr/>
          <p:nvPr/>
        </p:nvSpPr>
        <p:spPr>
          <a:xfrm>
            <a:off x="3969259" y="3436228"/>
            <a:ext cx="2185922"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ja-JP" sz="800" b="0" dirty="0">
                <a:solidFill>
                  <a:schemeClr val="tx1"/>
                </a:solidFill>
                <a:effectLst/>
                <a:latin typeface="游ゴシック" panose="020B0400000000000000" pitchFamily="50" charset="-128"/>
                <a:ea typeface="游ゴシック" panose="020B0400000000000000" pitchFamily="50" charset="-128"/>
              </a:rPr>
              <a:t>デジタル技術を活用した都市計画道路等整備関係業務の最適</a:t>
            </a:r>
            <a:r>
              <a:rPr kumimoji="1" lang="ja-JP" altLang="en-US" sz="800" b="0" dirty="0">
                <a:solidFill>
                  <a:schemeClr val="tx1"/>
                </a:solidFill>
                <a:effectLst/>
                <a:latin typeface="游ゴシック" panose="020B0400000000000000" pitchFamily="50" charset="-128"/>
                <a:ea typeface="游ゴシック" panose="020B0400000000000000" pitchFamily="50" charset="-128"/>
              </a:rPr>
              <a:t>化（</a:t>
            </a:r>
            <a:r>
              <a:rPr kumimoji="1" lang="en-US" altLang="ja-JP" sz="800" b="0" dirty="0">
                <a:solidFill>
                  <a:schemeClr val="tx1"/>
                </a:solidFill>
                <a:effectLst/>
                <a:latin typeface="游ゴシック" panose="020B0400000000000000" pitchFamily="50" charset="-128"/>
                <a:ea typeface="游ゴシック" panose="020B0400000000000000" pitchFamily="50" charset="-128"/>
              </a:rPr>
              <a:t>12-2</a:t>
            </a:r>
            <a:r>
              <a:rPr kumimoji="1" lang="ja-JP" altLang="en-US" sz="800" b="0" dirty="0">
                <a:solidFill>
                  <a:schemeClr val="tx1"/>
                </a:solidFill>
                <a:effectLst/>
                <a:latin typeface="游ゴシック" panose="020B0400000000000000" pitchFamily="50" charset="-128"/>
                <a:ea typeface="游ゴシック" panose="020B0400000000000000" pitchFamily="50" charset="-128"/>
              </a:rPr>
              <a:t>）</a:t>
            </a:r>
            <a:endParaRPr kumimoji="0" lang="en-US" altLang="ja-JP" sz="800" b="0" dirty="0">
              <a:solidFill>
                <a:schemeClr val="tx1"/>
              </a:solidFill>
              <a:effectLst/>
              <a:latin typeface="游ゴシック" panose="020B0400000000000000" pitchFamily="50" charset="-128"/>
              <a:ea typeface="游ゴシック" panose="020B0400000000000000" pitchFamily="50" charset="-128"/>
            </a:endParaRPr>
          </a:p>
        </p:txBody>
      </p:sp>
      <p:sp>
        <p:nvSpPr>
          <p:cNvPr id="15" name="矢印: 五方向 14">
            <a:extLst>
              <a:ext uri="{FF2B5EF4-FFF2-40B4-BE49-F238E27FC236}">
                <a16:creationId xmlns:a16="http://schemas.microsoft.com/office/drawing/2014/main" id="{B376DA71-C119-5CE0-C6C4-522DEE529534}"/>
              </a:ext>
            </a:extLst>
          </p:cNvPr>
          <p:cNvSpPr/>
          <p:nvPr/>
        </p:nvSpPr>
        <p:spPr>
          <a:xfrm>
            <a:off x="2435979" y="3815357"/>
            <a:ext cx="3719201"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800" b="0" dirty="0">
                <a:solidFill>
                  <a:schemeClr val="tx1"/>
                </a:solidFill>
                <a:effectLst/>
                <a:latin typeface="游ゴシック" panose="020B0400000000000000" pitchFamily="50" charset="-128"/>
                <a:ea typeface="游ゴシック" panose="020B0400000000000000" pitchFamily="50" charset="-128"/>
              </a:rPr>
              <a:t>淀川左岸線（</a:t>
            </a:r>
            <a:r>
              <a:rPr kumimoji="1" lang="en-US" altLang="ja-JP" sz="800" b="0" dirty="0">
                <a:solidFill>
                  <a:schemeClr val="tx1"/>
                </a:solidFill>
                <a:effectLst/>
                <a:latin typeface="游ゴシック" panose="020B0400000000000000" pitchFamily="50" charset="-128"/>
                <a:ea typeface="游ゴシック" panose="020B0400000000000000" pitchFamily="50" charset="-128"/>
              </a:rPr>
              <a:t>2</a:t>
            </a:r>
            <a:r>
              <a:rPr kumimoji="1" lang="ja-JP" altLang="en-US" sz="800" b="0" dirty="0">
                <a:solidFill>
                  <a:schemeClr val="tx1"/>
                </a:solidFill>
                <a:effectLst/>
                <a:latin typeface="游ゴシック" panose="020B0400000000000000" pitchFamily="50" charset="-128"/>
                <a:ea typeface="游ゴシック" panose="020B0400000000000000" pitchFamily="50" charset="-128"/>
              </a:rPr>
              <a:t>期）事業におけるメタバースの活用​</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メタバース空間の構築、活用検討）</a:t>
            </a:r>
            <a:r>
              <a:rPr kumimoji="1" lang="ja-JP" altLang="en-US" sz="800" b="0" dirty="0">
                <a:solidFill>
                  <a:schemeClr val="tx1"/>
                </a:solidFill>
                <a:effectLst/>
                <a:latin typeface="游ゴシック" panose="020B0400000000000000" pitchFamily="50" charset="-128"/>
                <a:ea typeface="游ゴシック" panose="020B0400000000000000" pitchFamily="50" charset="-128"/>
              </a:rPr>
              <a:t>（</a:t>
            </a:r>
            <a:r>
              <a:rPr kumimoji="1" lang="en-US" altLang="ja-JP" sz="800" b="0" dirty="0">
                <a:solidFill>
                  <a:schemeClr val="tx1"/>
                </a:solidFill>
                <a:effectLst/>
                <a:latin typeface="游ゴシック" panose="020B0400000000000000" pitchFamily="50" charset="-128"/>
                <a:ea typeface="游ゴシック" panose="020B0400000000000000" pitchFamily="50" charset="-128"/>
              </a:rPr>
              <a:t>12-3</a:t>
            </a:r>
            <a:r>
              <a:rPr kumimoji="1" lang="ja-JP" altLang="en-US" sz="800" b="0" dirty="0">
                <a:solidFill>
                  <a:schemeClr val="tx1"/>
                </a:solidFill>
                <a:effectLst/>
                <a:latin typeface="游ゴシック" panose="020B0400000000000000" pitchFamily="50" charset="-128"/>
                <a:ea typeface="游ゴシック" panose="020B0400000000000000" pitchFamily="50" charset="-128"/>
              </a:rPr>
              <a:t>）</a:t>
            </a:r>
            <a:endParaRPr lang="ja-JP" altLang="ja-JP" sz="1100" dirty="0">
              <a:solidFill>
                <a:schemeClr val="tx1"/>
              </a:solidFill>
              <a:effectLst/>
              <a:latin typeface="游ゴシック" panose="020B0400000000000000" pitchFamily="50" charset="-128"/>
              <a:ea typeface="游ゴシック" panose="020B0400000000000000" pitchFamily="50" charset="-128"/>
            </a:endParaRPr>
          </a:p>
        </p:txBody>
      </p:sp>
      <p:sp>
        <p:nvSpPr>
          <p:cNvPr id="16" name="矢印: 五方向 15">
            <a:extLst>
              <a:ext uri="{FF2B5EF4-FFF2-40B4-BE49-F238E27FC236}">
                <a16:creationId xmlns:a16="http://schemas.microsoft.com/office/drawing/2014/main" id="{54B8718D-83C5-2EED-F175-44C9065E0346}"/>
              </a:ext>
            </a:extLst>
          </p:cNvPr>
          <p:cNvSpPr/>
          <p:nvPr/>
        </p:nvSpPr>
        <p:spPr>
          <a:xfrm>
            <a:off x="2435980" y="4277136"/>
            <a:ext cx="3719200" cy="216000"/>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下水道工事現場への半固定式カメラの設置（</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13-1</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endParaRPr kumimoji="1" lang="en-US" altLang="ja-JP" sz="800" b="0" dirty="0">
              <a:solidFill>
                <a:sysClr val="windowText" lastClr="000000"/>
              </a:solidFill>
              <a:latin typeface="游ゴシック" panose="020B0400000000000000" pitchFamily="50" charset="-128"/>
              <a:ea typeface="游ゴシック" panose="020B0400000000000000" pitchFamily="50" charset="-128"/>
            </a:endParaRPr>
          </a:p>
        </p:txBody>
      </p:sp>
      <p:sp>
        <p:nvSpPr>
          <p:cNvPr id="17" name="矢印: 五方向 16">
            <a:extLst>
              <a:ext uri="{FF2B5EF4-FFF2-40B4-BE49-F238E27FC236}">
                <a16:creationId xmlns:a16="http://schemas.microsoft.com/office/drawing/2014/main" id="{EE172C5F-D7B1-EDD2-AA00-C65CBAF48513}"/>
              </a:ext>
            </a:extLst>
          </p:cNvPr>
          <p:cNvSpPr/>
          <p:nvPr/>
        </p:nvSpPr>
        <p:spPr>
          <a:xfrm>
            <a:off x="2435978" y="4535529"/>
            <a:ext cx="3719199"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現場におけるウェアラブルカメラ等を活用した業務効率化</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（ウェアラブルカメラの導入）</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13-2</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p>
        </p:txBody>
      </p:sp>
      <p:sp>
        <p:nvSpPr>
          <p:cNvPr id="18" name="矢印: 山形 17">
            <a:extLst>
              <a:ext uri="{FF2B5EF4-FFF2-40B4-BE49-F238E27FC236}">
                <a16:creationId xmlns:a16="http://schemas.microsoft.com/office/drawing/2014/main" id="{3DF2251C-67A9-E064-DEFB-37C377DD9568}"/>
              </a:ext>
            </a:extLst>
          </p:cNvPr>
          <p:cNvSpPr/>
          <p:nvPr/>
        </p:nvSpPr>
        <p:spPr>
          <a:xfrm>
            <a:off x="6578230" y="1696785"/>
            <a:ext cx="397932" cy="941522"/>
          </a:xfrm>
          <a:prstGeom prst="chevron">
            <a:avLst>
              <a:gd name="adj" fmla="val 69294"/>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游ゴシック" panose="020B0400000000000000" pitchFamily="50" charset="-128"/>
              <a:ea typeface="游ゴシック" panose="020B0400000000000000" pitchFamily="50" charset="-128"/>
            </a:endParaRPr>
          </a:p>
        </p:txBody>
      </p:sp>
      <p:sp>
        <p:nvSpPr>
          <p:cNvPr id="19" name="矢印: 山形 18">
            <a:extLst>
              <a:ext uri="{FF2B5EF4-FFF2-40B4-BE49-F238E27FC236}">
                <a16:creationId xmlns:a16="http://schemas.microsoft.com/office/drawing/2014/main" id="{4C5EFA19-67DA-55DB-D013-667126ACA347}"/>
              </a:ext>
            </a:extLst>
          </p:cNvPr>
          <p:cNvSpPr/>
          <p:nvPr/>
        </p:nvSpPr>
        <p:spPr>
          <a:xfrm>
            <a:off x="6800849" y="1696785"/>
            <a:ext cx="2320393" cy="941522"/>
          </a:xfrm>
          <a:prstGeom prst="chevron">
            <a:avLst>
              <a:gd name="adj" fmla="val 30189"/>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a:solidFill>
                  <a:sysClr val="windowText" lastClr="000000"/>
                </a:solidFill>
                <a:effectLst/>
                <a:latin typeface="游ゴシック" panose="020B0400000000000000" pitchFamily="50" charset="-128"/>
                <a:ea typeface="游ゴシック" panose="020B0400000000000000" pitchFamily="50" charset="-128"/>
              </a:rPr>
              <a:t>BPR</a:t>
            </a:r>
            <a:r>
              <a:rPr kumimoji="1" lang="ja-JP" altLang="en-US" sz="900" dirty="0">
                <a:solidFill>
                  <a:sysClr val="windowText" lastClr="000000"/>
                </a:solidFill>
                <a:effectLst/>
                <a:latin typeface="游ゴシック" panose="020B0400000000000000" pitchFamily="50" charset="-128"/>
                <a:ea typeface="游ゴシック" panose="020B0400000000000000" pitchFamily="50" charset="-128"/>
              </a:rPr>
              <a:t>の実施に向けた業務フローの整理を推進</a:t>
            </a:r>
            <a:endParaRPr lang="en-US" altLang="ja-JP" sz="900" dirty="0">
              <a:solidFill>
                <a:sysClr val="windowText" lastClr="000000"/>
              </a:solidFill>
              <a:latin typeface="游ゴシック" panose="020B0400000000000000" pitchFamily="50" charset="-128"/>
              <a:ea typeface="游ゴシック" panose="020B0400000000000000" pitchFamily="50" charset="-128"/>
            </a:endParaRPr>
          </a:p>
          <a:p>
            <a:pPr algn="ctr"/>
            <a:r>
              <a:rPr kumimoji="1" lang="ja-JP" altLang="en-US" sz="900" dirty="0">
                <a:solidFill>
                  <a:sysClr val="windowText" lastClr="000000"/>
                </a:solidFill>
                <a:effectLst/>
                <a:latin typeface="游ゴシック" panose="020B0400000000000000" pitchFamily="50" charset="-128"/>
                <a:ea typeface="游ゴシック" panose="020B0400000000000000" pitchFamily="50" charset="-128"/>
              </a:rPr>
              <a:t>様々な事業への横展開を推進</a:t>
            </a:r>
            <a:endParaRPr kumimoji="1" lang="en-US" altLang="ja-JP" sz="900" dirty="0">
              <a:solidFill>
                <a:sysClr val="windowText" lastClr="000000"/>
              </a:solidFill>
              <a:effectLst/>
              <a:latin typeface="游ゴシック" panose="020B0400000000000000" pitchFamily="50" charset="-128"/>
              <a:ea typeface="游ゴシック" panose="020B0400000000000000" pitchFamily="50" charset="-128"/>
            </a:endParaRPr>
          </a:p>
        </p:txBody>
      </p:sp>
      <p:sp>
        <p:nvSpPr>
          <p:cNvPr id="22" name="矢印: 山形 21">
            <a:extLst>
              <a:ext uri="{FF2B5EF4-FFF2-40B4-BE49-F238E27FC236}">
                <a16:creationId xmlns:a16="http://schemas.microsoft.com/office/drawing/2014/main" id="{DEBB2ED6-E9E4-92E0-238D-CCDB957768AB}"/>
              </a:ext>
            </a:extLst>
          </p:cNvPr>
          <p:cNvSpPr/>
          <p:nvPr/>
        </p:nvSpPr>
        <p:spPr>
          <a:xfrm>
            <a:off x="6559180" y="2826887"/>
            <a:ext cx="190601" cy="350584"/>
          </a:xfrm>
          <a:prstGeom prst="chevron">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游ゴシック" panose="020B0400000000000000" pitchFamily="50" charset="-128"/>
              <a:ea typeface="游ゴシック" panose="020B0400000000000000" pitchFamily="50" charset="-128"/>
            </a:endParaRPr>
          </a:p>
        </p:txBody>
      </p:sp>
      <p:sp>
        <p:nvSpPr>
          <p:cNvPr id="23" name="矢印: 山形 22">
            <a:extLst>
              <a:ext uri="{FF2B5EF4-FFF2-40B4-BE49-F238E27FC236}">
                <a16:creationId xmlns:a16="http://schemas.microsoft.com/office/drawing/2014/main" id="{7E49AE61-5CB7-407E-D27F-3D3A949848DC}"/>
              </a:ext>
            </a:extLst>
          </p:cNvPr>
          <p:cNvSpPr/>
          <p:nvPr/>
        </p:nvSpPr>
        <p:spPr>
          <a:xfrm>
            <a:off x="6749781" y="2826887"/>
            <a:ext cx="2371462" cy="350584"/>
          </a:xfrm>
          <a:prstGeom prst="chevron">
            <a:avLst>
              <a:gd name="adj" fmla="val 30189"/>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dirty="0">
                <a:solidFill>
                  <a:sysClr val="windowText" lastClr="000000"/>
                </a:solidFill>
                <a:effectLst/>
                <a:latin typeface="游ゴシック" panose="020B0400000000000000" pitchFamily="50" charset="-128"/>
                <a:ea typeface="游ゴシック" panose="020B0400000000000000" pitchFamily="50" charset="-128"/>
              </a:rPr>
              <a:t>AI</a:t>
            </a:r>
            <a:r>
              <a:rPr kumimoji="1" lang="ja-JP" altLang="en-US" sz="900" b="0" dirty="0">
                <a:solidFill>
                  <a:sysClr val="windowText" lastClr="000000"/>
                </a:solidFill>
                <a:effectLst/>
                <a:latin typeface="游ゴシック" panose="020B0400000000000000" pitchFamily="50" charset="-128"/>
                <a:ea typeface="游ゴシック" panose="020B0400000000000000" pitchFamily="50" charset="-128"/>
              </a:rPr>
              <a:t>等を活用した業務効率化を推進</a:t>
            </a:r>
            <a:endParaRPr kumimoji="1" lang="en-US" altLang="ja-JP" sz="900" b="0" dirty="0">
              <a:solidFill>
                <a:sysClr val="windowText" lastClr="000000"/>
              </a:solidFill>
              <a:effectLst/>
              <a:latin typeface="游ゴシック" panose="020B0400000000000000" pitchFamily="50" charset="-128"/>
              <a:ea typeface="游ゴシック" panose="020B0400000000000000"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900" b="0" dirty="0">
                <a:solidFill>
                  <a:sysClr val="windowText" lastClr="000000"/>
                </a:solidFill>
                <a:effectLst/>
                <a:latin typeface="游ゴシック" panose="020B0400000000000000" pitchFamily="50" charset="-128"/>
                <a:ea typeface="游ゴシック" panose="020B0400000000000000" pitchFamily="50" charset="-128"/>
              </a:rPr>
              <a:t>様々な事業への横展開を推進</a:t>
            </a:r>
          </a:p>
        </p:txBody>
      </p:sp>
      <p:sp>
        <p:nvSpPr>
          <p:cNvPr id="24" name="矢印: 山形 23">
            <a:extLst>
              <a:ext uri="{FF2B5EF4-FFF2-40B4-BE49-F238E27FC236}">
                <a16:creationId xmlns:a16="http://schemas.microsoft.com/office/drawing/2014/main" id="{4C10576E-8713-0A45-16DD-100B23E9E5B1}"/>
              </a:ext>
            </a:extLst>
          </p:cNvPr>
          <p:cNvSpPr/>
          <p:nvPr/>
        </p:nvSpPr>
        <p:spPr>
          <a:xfrm>
            <a:off x="6368579" y="2826887"/>
            <a:ext cx="190601" cy="350584"/>
          </a:xfrm>
          <a:prstGeom prst="chevron">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游ゴシック" panose="020B0400000000000000" pitchFamily="50" charset="-128"/>
              <a:ea typeface="游ゴシック" panose="020B0400000000000000" pitchFamily="50" charset="-128"/>
            </a:endParaRPr>
          </a:p>
        </p:txBody>
      </p:sp>
      <p:sp>
        <p:nvSpPr>
          <p:cNvPr id="25" name="矢印: 山形 24">
            <a:extLst>
              <a:ext uri="{FF2B5EF4-FFF2-40B4-BE49-F238E27FC236}">
                <a16:creationId xmlns:a16="http://schemas.microsoft.com/office/drawing/2014/main" id="{AA7E3125-943E-4B07-E3DC-45EF18ED9CF8}"/>
              </a:ext>
            </a:extLst>
          </p:cNvPr>
          <p:cNvSpPr/>
          <p:nvPr/>
        </p:nvSpPr>
        <p:spPr>
          <a:xfrm>
            <a:off x="6555049" y="3599652"/>
            <a:ext cx="190601" cy="350584"/>
          </a:xfrm>
          <a:prstGeom prst="chevron">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游ゴシック" panose="020B0400000000000000" pitchFamily="50" charset="-128"/>
              <a:ea typeface="游ゴシック" panose="020B0400000000000000" pitchFamily="50" charset="-128"/>
            </a:endParaRPr>
          </a:p>
        </p:txBody>
      </p:sp>
      <p:sp>
        <p:nvSpPr>
          <p:cNvPr id="26" name="矢印: 山形 25">
            <a:extLst>
              <a:ext uri="{FF2B5EF4-FFF2-40B4-BE49-F238E27FC236}">
                <a16:creationId xmlns:a16="http://schemas.microsoft.com/office/drawing/2014/main" id="{1C35654D-E125-83C8-293E-F2CBF69E3850}"/>
              </a:ext>
            </a:extLst>
          </p:cNvPr>
          <p:cNvSpPr/>
          <p:nvPr/>
        </p:nvSpPr>
        <p:spPr>
          <a:xfrm>
            <a:off x="6745650" y="3599652"/>
            <a:ext cx="2371462" cy="350584"/>
          </a:xfrm>
          <a:prstGeom prst="chevron">
            <a:avLst>
              <a:gd name="adj" fmla="val 30189"/>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900" b="0" dirty="0">
                <a:solidFill>
                  <a:sysClr val="windowText" lastClr="000000"/>
                </a:solidFill>
                <a:effectLst/>
                <a:latin typeface="游ゴシック" panose="020B0400000000000000" pitchFamily="50" charset="-128"/>
                <a:ea typeface="游ゴシック" panose="020B0400000000000000" pitchFamily="50" charset="-128"/>
              </a:rPr>
              <a:t>保有情報のライブラリ化を順次拡充</a:t>
            </a:r>
            <a:endParaRPr kumimoji="1" lang="en-US" altLang="ja-JP" sz="900" b="0" dirty="0">
              <a:solidFill>
                <a:sysClr val="windowText" lastClr="000000"/>
              </a:solidFill>
              <a:effectLst/>
              <a:latin typeface="游ゴシック" panose="020B0400000000000000" pitchFamily="50" charset="-128"/>
              <a:ea typeface="游ゴシック" panose="020B0400000000000000" pitchFamily="50" charset="-128"/>
            </a:endParaRPr>
          </a:p>
        </p:txBody>
      </p:sp>
      <p:sp>
        <p:nvSpPr>
          <p:cNvPr id="27" name="矢印: 山形 26">
            <a:extLst>
              <a:ext uri="{FF2B5EF4-FFF2-40B4-BE49-F238E27FC236}">
                <a16:creationId xmlns:a16="http://schemas.microsoft.com/office/drawing/2014/main" id="{C6FF0A26-9BE6-1999-53AF-F782D64914E3}"/>
              </a:ext>
            </a:extLst>
          </p:cNvPr>
          <p:cNvSpPr/>
          <p:nvPr/>
        </p:nvSpPr>
        <p:spPr>
          <a:xfrm>
            <a:off x="6364448" y="3599652"/>
            <a:ext cx="190601" cy="350584"/>
          </a:xfrm>
          <a:prstGeom prst="chevron">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游ゴシック" panose="020B0400000000000000" pitchFamily="50" charset="-128"/>
              <a:ea typeface="游ゴシック" panose="020B0400000000000000" pitchFamily="50" charset="-128"/>
            </a:endParaRPr>
          </a:p>
        </p:txBody>
      </p:sp>
      <p:sp>
        <p:nvSpPr>
          <p:cNvPr id="28" name="矢印: 山形 27">
            <a:extLst>
              <a:ext uri="{FF2B5EF4-FFF2-40B4-BE49-F238E27FC236}">
                <a16:creationId xmlns:a16="http://schemas.microsoft.com/office/drawing/2014/main" id="{5559AA02-854F-924A-98CE-CC32B44BB931}"/>
              </a:ext>
            </a:extLst>
          </p:cNvPr>
          <p:cNvSpPr/>
          <p:nvPr/>
        </p:nvSpPr>
        <p:spPr>
          <a:xfrm>
            <a:off x="6555049" y="4378956"/>
            <a:ext cx="190601" cy="350584"/>
          </a:xfrm>
          <a:prstGeom prst="chevron">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游ゴシック" panose="020B0400000000000000" pitchFamily="50" charset="-128"/>
              <a:ea typeface="游ゴシック" panose="020B0400000000000000" pitchFamily="50" charset="-128"/>
            </a:endParaRPr>
          </a:p>
        </p:txBody>
      </p:sp>
      <p:sp>
        <p:nvSpPr>
          <p:cNvPr id="29" name="矢印: 山形 28">
            <a:extLst>
              <a:ext uri="{FF2B5EF4-FFF2-40B4-BE49-F238E27FC236}">
                <a16:creationId xmlns:a16="http://schemas.microsoft.com/office/drawing/2014/main" id="{47C9CC3A-BAB7-DEF1-52AC-7006CA44AB5B}"/>
              </a:ext>
            </a:extLst>
          </p:cNvPr>
          <p:cNvSpPr/>
          <p:nvPr/>
        </p:nvSpPr>
        <p:spPr>
          <a:xfrm>
            <a:off x="6745650" y="4378956"/>
            <a:ext cx="2371462" cy="350584"/>
          </a:xfrm>
          <a:prstGeom prst="chevron">
            <a:avLst>
              <a:gd name="adj" fmla="val 30189"/>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900" dirty="0">
                <a:solidFill>
                  <a:sysClr val="windowText" lastClr="000000"/>
                </a:solidFill>
                <a:effectLst/>
                <a:latin typeface="游ゴシック" panose="020B0400000000000000" pitchFamily="50" charset="-128"/>
                <a:ea typeface="游ゴシック" panose="020B0400000000000000" pitchFamily="50" charset="-128"/>
              </a:rPr>
              <a:t>遠隔監視や遠隔臨場の活用を推進</a:t>
            </a:r>
            <a:endParaRPr kumimoji="1" lang="en-US" altLang="ja-JP" sz="900" dirty="0">
              <a:solidFill>
                <a:sysClr val="windowText" lastClr="000000"/>
              </a:solidFill>
              <a:effectLst/>
              <a:latin typeface="游ゴシック" panose="020B0400000000000000" pitchFamily="50" charset="-128"/>
              <a:ea typeface="游ゴシック" panose="020B0400000000000000" pitchFamily="50" charset="-128"/>
            </a:endParaRPr>
          </a:p>
          <a:p>
            <a:pPr algn="ctr"/>
            <a:r>
              <a:rPr kumimoji="1" lang="ja-JP" altLang="en-US" sz="900" dirty="0">
                <a:solidFill>
                  <a:sysClr val="windowText" lastClr="000000"/>
                </a:solidFill>
                <a:effectLst/>
                <a:latin typeface="游ゴシック" panose="020B0400000000000000" pitchFamily="50" charset="-128"/>
                <a:ea typeface="游ゴシック" panose="020B0400000000000000" pitchFamily="50" charset="-128"/>
              </a:rPr>
              <a:t>様々な事業への横展開を推進</a:t>
            </a:r>
            <a:endParaRPr kumimoji="1" lang="en-US" altLang="ja-JP" sz="900" dirty="0">
              <a:solidFill>
                <a:sysClr val="windowText" lastClr="000000"/>
              </a:solidFill>
              <a:effectLst/>
              <a:latin typeface="游ゴシック" panose="020B0400000000000000" pitchFamily="50" charset="-128"/>
              <a:ea typeface="游ゴシック" panose="020B0400000000000000" pitchFamily="50" charset="-128"/>
            </a:endParaRPr>
          </a:p>
        </p:txBody>
      </p:sp>
      <p:sp>
        <p:nvSpPr>
          <p:cNvPr id="30" name="矢印: 山形 29">
            <a:extLst>
              <a:ext uri="{FF2B5EF4-FFF2-40B4-BE49-F238E27FC236}">
                <a16:creationId xmlns:a16="http://schemas.microsoft.com/office/drawing/2014/main" id="{88B2F9EF-1A21-4BB3-B6B7-5D27C206EEA6}"/>
              </a:ext>
            </a:extLst>
          </p:cNvPr>
          <p:cNvSpPr/>
          <p:nvPr/>
        </p:nvSpPr>
        <p:spPr>
          <a:xfrm>
            <a:off x="6364448" y="4378956"/>
            <a:ext cx="190601" cy="350584"/>
          </a:xfrm>
          <a:prstGeom prst="chevron">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游ゴシック" panose="020B0400000000000000" pitchFamily="50" charset="-128"/>
              <a:ea typeface="游ゴシック" panose="020B0400000000000000" pitchFamily="50" charset="-128"/>
            </a:endParaRPr>
          </a:p>
        </p:txBody>
      </p:sp>
      <p:sp>
        <p:nvSpPr>
          <p:cNvPr id="31" name="矢印: 山形 30">
            <a:extLst>
              <a:ext uri="{FF2B5EF4-FFF2-40B4-BE49-F238E27FC236}">
                <a16:creationId xmlns:a16="http://schemas.microsoft.com/office/drawing/2014/main" id="{C383D163-8E31-3DA7-30A7-1C2D21B763DE}"/>
              </a:ext>
            </a:extLst>
          </p:cNvPr>
          <p:cNvSpPr/>
          <p:nvPr/>
        </p:nvSpPr>
        <p:spPr>
          <a:xfrm>
            <a:off x="6364448" y="1696785"/>
            <a:ext cx="397932" cy="941522"/>
          </a:xfrm>
          <a:prstGeom prst="chevron">
            <a:avLst>
              <a:gd name="adj" fmla="val 69294"/>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E269D519-71DE-1239-BB27-614EF4939BB8}"/>
              </a:ext>
            </a:extLst>
          </p:cNvPr>
          <p:cNvSpPr txBox="1"/>
          <p:nvPr/>
        </p:nvSpPr>
        <p:spPr>
          <a:xfrm>
            <a:off x="453000" y="720000"/>
            <a:ext cx="7225125" cy="307777"/>
          </a:xfrm>
          <a:prstGeom prst="rect">
            <a:avLst/>
          </a:prstGeom>
          <a:noFill/>
        </p:spPr>
        <p:txBody>
          <a:bodyPr wrap="square">
            <a:spAutoFit/>
          </a:bodyPr>
          <a:lstStyle/>
          <a:p>
            <a:r>
              <a:rPr lang="ja-JP" altLang="en-US" sz="1400" b="1" dirty="0">
                <a:latin typeface="游ゴシック" panose="020B0400000000000000" pitchFamily="50" charset="-128"/>
                <a:ea typeface="游ゴシック" panose="020B0400000000000000" pitchFamily="50" charset="-128"/>
              </a:rPr>
              <a:t>■めざす姿</a:t>
            </a:r>
            <a:r>
              <a:rPr lang="en-US" altLang="ja-JP" sz="1400" b="1" dirty="0">
                <a:latin typeface="游ゴシック" panose="020B0400000000000000" pitchFamily="50" charset="-128"/>
                <a:ea typeface="游ゴシック" panose="020B0400000000000000" pitchFamily="50" charset="-128"/>
              </a:rPr>
              <a:t>Ⅴ</a:t>
            </a:r>
            <a:r>
              <a:rPr lang="ja-JP" altLang="en-US" sz="1400" b="1" dirty="0">
                <a:latin typeface="游ゴシック" panose="020B0400000000000000" pitchFamily="50" charset="-128"/>
                <a:ea typeface="游ゴシック" panose="020B0400000000000000" pitchFamily="50" charset="-128"/>
              </a:rPr>
              <a:t>　</a:t>
            </a:r>
            <a:r>
              <a:rPr kumimoji="1" lang="ja-JP" altLang="en-US" sz="1400" b="1" dirty="0">
                <a:latin typeface="游ゴシック" panose="020B0400000000000000" pitchFamily="50" charset="-128"/>
                <a:ea typeface="游ゴシック" panose="020B0400000000000000" pitchFamily="50" charset="-128"/>
              </a:rPr>
              <a:t>効率的かつ質の高い業務の運営</a:t>
            </a:r>
          </a:p>
        </p:txBody>
      </p:sp>
      <p:sp>
        <p:nvSpPr>
          <p:cNvPr id="5" name="スライド番号プレースホルダー 1">
            <a:extLst>
              <a:ext uri="{FF2B5EF4-FFF2-40B4-BE49-F238E27FC236}">
                <a16:creationId xmlns:a16="http://schemas.microsoft.com/office/drawing/2014/main" id="{F12DA44C-DB21-A868-A6FF-1CDCFDD96333}"/>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20</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2230261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D12B15-3C7B-074D-A235-B2179E5E1A94}"/>
              </a:ext>
            </a:extLst>
          </p:cNvPr>
          <p:cNvSpPr txBox="1"/>
          <p:nvPr/>
        </p:nvSpPr>
        <p:spPr>
          <a:xfrm>
            <a:off x="268447" y="41945"/>
            <a:ext cx="6294193" cy="4001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建設局における</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の取組一覧（体系表）　</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1/4</a:t>
            </a:r>
          </a:p>
        </p:txBody>
      </p:sp>
      <p:graphicFrame>
        <p:nvGraphicFramePr>
          <p:cNvPr id="6" name="表 5">
            <a:extLst>
              <a:ext uri="{FF2B5EF4-FFF2-40B4-BE49-F238E27FC236}">
                <a16:creationId xmlns:a16="http://schemas.microsoft.com/office/drawing/2014/main" id="{E6FF3396-6102-010F-64BD-D42C8A21D0E0}"/>
              </a:ext>
            </a:extLst>
          </p:cNvPr>
          <p:cNvGraphicFramePr>
            <a:graphicFrameLocks noGrp="1"/>
          </p:cNvGraphicFramePr>
          <p:nvPr>
            <p:extLst>
              <p:ext uri="{D42A27DB-BD31-4B8C-83A1-F6EECF244321}">
                <p14:modId xmlns:p14="http://schemas.microsoft.com/office/powerpoint/2010/main" val="1373150426"/>
              </p:ext>
            </p:extLst>
          </p:nvPr>
        </p:nvGraphicFramePr>
        <p:xfrm>
          <a:off x="453000" y="1873175"/>
          <a:ext cx="9000000" cy="4190433"/>
        </p:xfrm>
        <a:graphic>
          <a:graphicData uri="http://schemas.openxmlformats.org/drawingml/2006/table">
            <a:tbl>
              <a:tblPr/>
              <a:tblGrid>
                <a:gridCol w="216000">
                  <a:extLst>
                    <a:ext uri="{9D8B030D-6E8A-4147-A177-3AD203B41FA5}">
                      <a16:colId xmlns:a16="http://schemas.microsoft.com/office/drawing/2014/main" val="88141378"/>
                    </a:ext>
                  </a:extLst>
                </a:gridCol>
                <a:gridCol w="1440000">
                  <a:extLst>
                    <a:ext uri="{9D8B030D-6E8A-4147-A177-3AD203B41FA5}">
                      <a16:colId xmlns:a16="http://schemas.microsoft.com/office/drawing/2014/main" val="2948646747"/>
                    </a:ext>
                  </a:extLst>
                </a:gridCol>
                <a:gridCol w="1224000">
                  <a:extLst>
                    <a:ext uri="{9D8B030D-6E8A-4147-A177-3AD203B41FA5}">
                      <a16:colId xmlns:a16="http://schemas.microsoft.com/office/drawing/2014/main" val="1057456732"/>
                    </a:ext>
                  </a:extLst>
                </a:gridCol>
                <a:gridCol w="1224000">
                  <a:extLst>
                    <a:ext uri="{9D8B030D-6E8A-4147-A177-3AD203B41FA5}">
                      <a16:colId xmlns:a16="http://schemas.microsoft.com/office/drawing/2014/main" val="778945566"/>
                    </a:ext>
                  </a:extLst>
                </a:gridCol>
                <a:gridCol w="1224000">
                  <a:extLst>
                    <a:ext uri="{9D8B030D-6E8A-4147-A177-3AD203B41FA5}">
                      <a16:colId xmlns:a16="http://schemas.microsoft.com/office/drawing/2014/main" val="2345810638"/>
                    </a:ext>
                  </a:extLst>
                </a:gridCol>
                <a:gridCol w="1224000">
                  <a:extLst>
                    <a:ext uri="{9D8B030D-6E8A-4147-A177-3AD203B41FA5}">
                      <a16:colId xmlns:a16="http://schemas.microsoft.com/office/drawing/2014/main" val="3035257603"/>
                    </a:ext>
                  </a:extLst>
                </a:gridCol>
                <a:gridCol w="1224000">
                  <a:extLst>
                    <a:ext uri="{9D8B030D-6E8A-4147-A177-3AD203B41FA5}">
                      <a16:colId xmlns:a16="http://schemas.microsoft.com/office/drawing/2014/main" val="657583127"/>
                    </a:ext>
                  </a:extLst>
                </a:gridCol>
                <a:gridCol w="1224000">
                  <a:extLst>
                    <a:ext uri="{9D8B030D-6E8A-4147-A177-3AD203B41FA5}">
                      <a16:colId xmlns:a16="http://schemas.microsoft.com/office/drawing/2014/main" val="3542204251"/>
                    </a:ext>
                  </a:extLst>
                </a:gridCol>
              </a:tblGrid>
              <a:tr h="504000">
                <a:tc gridSpan="2">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2030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年頃までの</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algn="ctr"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施策方針</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取組の方向性</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道路</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橋梁</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河川</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公園</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下水道</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共通</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45452217"/>
                  </a:ext>
                </a:extLst>
              </a:tr>
              <a:tr h="474726">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01</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ビッグデータ等を用いた計画検討の高度化に取り組む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marL="72000" indent="-180000" algn="l" fontAlgn="ctr">
                        <a:spcBef>
                          <a:spcPts val="0"/>
                        </a:spcBef>
                      </a:pP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・御堂筋における</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AI</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カメラ・ビッグデータ等の活用（</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01-1</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19176850"/>
                  </a:ext>
                </a:extLst>
              </a:tr>
              <a:tr h="944205">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02</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計画・設計段階における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次元モデルの導入による業務の効率化・高度化に取り組む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VR</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モデルの構築（</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02-3</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・プラットフォームの構築（</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02-4,02-6</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3D</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都市モデルを活用した都市基盤施設の整備検討（</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02-5</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・プラットフォームの構築（</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02-6</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BIM/CIM</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モデルの構築（</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02-6</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rgbClr val="FFFFFF"/>
                    </a:solidFill>
                  </a:tcPr>
                </a:tc>
                <a:tc>
                  <a:txBody>
                    <a:bodyPr/>
                    <a:lstStyle/>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r>
                        <a:rPr lang="ja-JP" altLang="en-US" sz="800" b="0" i="1" u="none" strike="noStrike" baseline="0" dirty="0">
                          <a:solidFill>
                            <a:schemeClr val="tx1"/>
                          </a:solidFill>
                          <a:effectLst/>
                          <a:latin typeface="游ゴシック" panose="020B0400000000000000" pitchFamily="50" charset="-128"/>
                          <a:ea typeface="游ゴシック" panose="020B0400000000000000" pitchFamily="50" charset="-128"/>
                        </a:rPr>
                        <a:t>・下水処理場・抽水所への</a:t>
                      </a:r>
                      <a:r>
                        <a:rPr lang="en-US" altLang="ja-JP" sz="800" b="0" i="1" u="none" strike="noStrike" baseline="0" dirty="0">
                          <a:solidFill>
                            <a:schemeClr val="tx1"/>
                          </a:solidFill>
                          <a:effectLst/>
                          <a:latin typeface="游ゴシック" panose="020B0400000000000000" pitchFamily="50" charset="-128"/>
                          <a:ea typeface="游ゴシック" panose="020B0400000000000000" pitchFamily="50" charset="-128"/>
                        </a:rPr>
                        <a:t>BIM</a:t>
                      </a:r>
                      <a:r>
                        <a:rPr lang="ja-JP" altLang="en-US" sz="800" b="0" i="1" u="none" strike="noStrike" baseline="0" dirty="0">
                          <a:solidFill>
                            <a:schemeClr val="tx1"/>
                          </a:solidFill>
                          <a:effectLst/>
                          <a:latin typeface="游ゴシック" panose="020B0400000000000000" pitchFamily="50" charset="-128"/>
                          <a:ea typeface="游ゴシック" panose="020B0400000000000000" pitchFamily="50" charset="-128"/>
                        </a:rPr>
                        <a:t>・</a:t>
                      </a:r>
                      <a:r>
                        <a:rPr lang="en-US" altLang="ja-JP" sz="800" b="0" i="1" u="none" strike="noStrike" baseline="0" dirty="0">
                          <a:solidFill>
                            <a:schemeClr val="tx1"/>
                          </a:solidFill>
                          <a:effectLst/>
                          <a:latin typeface="游ゴシック" panose="020B0400000000000000" pitchFamily="50" charset="-128"/>
                          <a:ea typeface="游ゴシック" panose="020B0400000000000000" pitchFamily="50" charset="-128"/>
                        </a:rPr>
                        <a:t>CIM</a:t>
                      </a:r>
                      <a:r>
                        <a:rPr lang="ja-JP" altLang="en-US" sz="800" b="0" i="1" u="none" strike="noStrike" baseline="0" dirty="0">
                          <a:solidFill>
                            <a:schemeClr val="tx1"/>
                          </a:solidFill>
                          <a:effectLst/>
                          <a:latin typeface="游ゴシック" panose="020B0400000000000000" pitchFamily="50" charset="-128"/>
                          <a:ea typeface="游ゴシック" panose="020B0400000000000000" pitchFamily="50" charset="-128"/>
                        </a:rPr>
                        <a:t>活用（</a:t>
                      </a:r>
                      <a:r>
                        <a:rPr lang="en-US" altLang="ja-JP" sz="800" b="0" i="1" u="none" strike="noStrike" baseline="0" dirty="0">
                          <a:solidFill>
                            <a:schemeClr val="tx1"/>
                          </a:solidFill>
                          <a:effectLst/>
                          <a:latin typeface="游ゴシック" panose="020B0400000000000000" pitchFamily="50" charset="-128"/>
                          <a:ea typeface="游ゴシック" panose="020B0400000000000000" pitchFamily="50" charset="-128"/>
                        </a:rPr>
                        <a:t>02-1</a:t>
                      </a:r>
                      <a:r>
                        <a:rPr lang="ja-JP" altLang="en-US" sz="800" b="0" i="1" u="none" strike="noStrike" baseline="0"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・建設生産プロセスにおける</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3</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次元データ活用にむけた調査検討（</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02-2</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898783985"/>
                  </a:ext>
                </a:extLst>
              </a:tr>
              <a:tr h="1601637">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03</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最先端デジタル技術を活用した魅力と活力のあるまちづくりに取り組む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marL="72000" indent="-180000" algn="l" fontAlgn="ctr">
                        <a:spcBef>
                          <a:spcPts val="0"/>
                        </a:spcBef>
                      </a:pP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・御堂筋における</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AI</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カメラ・ビッグデータ等の活用（</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03-1</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・空間再現ディスプレイの導入・活用検討（</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03-4</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VR</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MR</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ゴーグルの導入、活用検討（</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03-5</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VR</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モデルの構築（</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03-6</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・ドローンの活用（</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03-7</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VR</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モデルの構築（</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03-7</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・ドローンの活用（</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03-7</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VR</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を活用した公園体験（</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03-2</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spcBef>
                          <a:spcPts val="0"/>
                        </a:spcBef>
                      </a:pP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AR</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技術等を活用した文化財の魅力発信事業（</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03-3</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4045791182"/>
                  </a:ext>
                </a:extLst>
              </a:tr>
              <a:tr h="665865">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04</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ICT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施工の導入による工事の効率化に取り組む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marL="72000" marR="0" lvl="0" indent="-180000" algn="l" defTabSz="74295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夢洲の観光外周道路における</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ICT</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活用工事</a:t>
                      </a:r>
                    </a:p>
                    <a:p>
                      <a:pPr marL="72000" marR="0" lvl="0" indent="-180000" algn="l" defTabSz="74295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04-3</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marR="0" lvl="0" indent="-180000" algn="l" defTabSz="74295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夢洲の観光外周道路における</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ICT</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活用工事</a:t>
                      </a:r>
                    </a:p>
                    <a:p>
                      <a:pPr marL="72000" marR="0" lvl="0" indent="-180000" algn="l" defTabSz="74295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04-3</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spcBef>
                          <a:spcPts val="0"/>
                        </a:spcBef>
                      </a:pPr>
                      <a:r>
                        <a:rPr lang="ja-JP" altLang="en-US" sz="800" b="0" i="0" u="none" strike="noStrike">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spcBef>
                          <a:spcPts val="0"/>
                        </a:spcBef>
                      </a:pPr>
                      <a:r>
                        <a:rPr lang="ja-JP" altLang="en-US" sz="800" b="0" i="1"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1" u="none" strike="noStrike" dirty="0">
                          <a:solidFill>
                            <a:schemeClr val="tx1"/>
                          </a:solidFill>
                          <a:effectLst/>
                          <a:latin typeface="游ゴシック" panose="020B0400000000000000" pitchFamily="50" charset="-128"/>
                          <a:ea typeface="游ゴシック" panose="020B0400000000000000" pitchFamily="50" charset="-128"/>
                        </a:rPr>
                        <a:t>ICT</a:t>
                      </a:r>
                      <a:r>
                        <a:rPr lang="ja-JP" altLang="en-US" sz="800" b="0" i="1" u="none" strike="noStrike" dirty="0">
                          <a:solidFill>
                            <a:schemeClr val="tx1"/>
                          </a:solidFill>
                          <a:effectLst/>
                          <a:latin typeface="游ゴシック" panose="020B0400000000000000" pitchFamily="50" charset="-128"/>
                          <a:ea typeface="游ゴシック" panose="020B0400000000000000" pitchFamily="50" charset="-128"/>
                        </a:rPr>
                        <a:t>施工の導入による工事の効率化（ドローンによる</a:t>
                      </a:r>
                      <a:r>
                        <a:rPr lang="en-US" altLang="ja-JP" sz="800" b="0" i="1" u="none" strike="noStrike" dirty="0">
                          <a:solidFill>
                            <a:schemeClr val="tx1"/>
                          </a:solidFill>
                          <a:effectLst/>
                          <a:latin typeface="游ゴシック" panose="020B0400000000000000" pitchFamily="50" charset="-128"/>
                          <a:ea typeface="游ゴシック" panose="020B0400000000000000" pitchFamily="50" charset="-128"/>
                        </a:rPr>
                        <a:t>3</a:t>
                      </a:r>
                      <a:r>
                        <a:rPr lang="ja-JP" altLang="en-US" sz="800" b="0" i="1" u="none" strike="noStrike" dirty="0">
                          <a:solidFill>
                            <a:schemeClr val="tx1"/>
                          </a:solidFill>
                          <a:effectLst/>
                          <a:latin typeface="游ゴシック" panose="020B0400000000000000" pitchFamily="50" charset="-128"/>
                          <a:ea typeface="游ゴシック" panose="020B0400000000000000" pitchFamily="50" charset="-128"/>
                        </a:rPr>
                        <a:t>次元データの活用）（</a:t>
                      </a:r>
                      <a:r>
                        <a:rPr lang="en-US" altLang="ja-JP" sz="800" b="0" i="1" u="none" strike="noStrike" dirty="0">
                          <a:solidFill>
                            <a:schemeClr val="tx1"/>
                          </a:solidFill>
                          <a:effectLst/>
                          <a:latin typeface="游ゴシック" panose="020B0400000000000000" pitchFamily="50" charset="-128"/>
                          <a:ea typeface="游ゴシック" panose="020B0400000000000000" pitchFamily="50" charset="-128"/>
                        </a:rPr>
                        <a:t>04-1</a:t>
                      </a:r>
                      <a:r>
                        <a:rPr lang="ja-JP" altLang="en-US" sz="800" b="0" i="1"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spcBef>
                          <a:spcPts val="0"/>
                        </a:spcBef>
                      </a:pP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・建設生産プロセスにおける</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3</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次元データ活用にむけた調査検討（</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04-2</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7410333"/>
                  </a:ext>
                </a:extLst>
              </a:tr>
            </a:tbl>
          </a:graphicData>
        </a:graphic>
      </p:graphicFrame>
      <p:sp>
        <p:nvSpPr>
          <p:cNvPr id="5" name="テキスト ボックス 4">
            <a:extLst>
              <a:ext uri="{FF2B5EF4-FFF2-40B4-BE49-F238E27FC236}">
                <a16:creationId xmlns:a16="http://schemas.microsoft.com/office/drawing/2014/main" id="{7DFDFD9D-019A-B940-893C-E7EF56B19358}"/>
              </a:ext>
            </a:extLst>
          </p:cNvPr>
          <p:cNvSpPr txBox="1"/>
          <p:nvPr/>
        </p:nvSpPr>
        <p:spPr>
          <a:xfrm>
            <a:off x="1031280" y="6120187"/>
            <a:ext cx="253277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斜体</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・・・検討中の取組</a:t>
            </a:r>
            <a:endPar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太字</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・・・実施中の取組</a:t>
            </a:r>
            <a:endPar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細字・・・運用中の取組</a:t>
            </a:r>
          </a:p>
        </p:txBody>
      </p:sp>
      <p:sp>
        <p:nvSpPr>
          <p:cNvPr id="9" name="テキスト ボックス 8">
            <a:extLst>
              <a:ext uri="{FF2B5EF4-FFF2-40B4-BE49-F238E27FC236}">
                <a16:creationId xmlns:a16="http://schemas.microsoft.com/office/drawing/2014/main" id="{5579C6AE-E20C-3176-D13C-15A81AC76215}"/>
              </a:ext>
            </a:extLst>
          </p:cNvPr>
          <p:cNvSpPr txBox="1"/>
          <p:nvPr/>
        </p:nvSpPr>
        <p:spPr>
          <a:xfrm>
            <a:off x="2956005" y="6134546"/>
            <a:ext cx="1733936" cy="26161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取組タイトル（</a:t>
            </a:r>
            <a:r>
              <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00-0</a:t>
            </a: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endParaRPr kumimoji="1" lang="en-US" altLang="ja-JP"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C39A47D3-4645-5CFC-4F26-DD4D6D776202}"/>
              </a:ext>
            </a:extLst>
          </p:cNvPr>
          <p:cNvSpPr txBox="1"/>
          <p:nvPr/>
        </p:nvSpPr>
        <p:spPr>
          <a:xfrm>
            <a:off x="2956005" y="6436114"/>
            <a:ext cx="306598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「建設局における</a:t>
            </a:r>
            <a:r>
              <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の取組一覧（取組概要）」</a:t>
            </a:r>
            <a:endPar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の取組項番</a:t>
            </a:r>
          </a:p>
        </p:txBody>
      </p:sp>
      <p:cxnSp>
        <p:nvCxnSpPr>
          <p:cNvPr id="12" name="直線コネクタ 11">
            <a:extLst>
              <a:ext uri="{FF2B5EF4-FFF2-40B4-BE49-F238E27FC236}">
                <a16:creationId xmlns:a16="http://schemas.microsoft.com/office/drawing/2014/main" id="{7BB3F0BF-7419-8C65-215E-661EA4F15640}"/>
              </a:ext>
            </a:extLst>
          </p:cNvPr>
          <p:cNvCxnSpPr>
            <a:cxnSpLocks/>
          </p:cNvCxnSpPr>
          <p:nvPr/>
        </p:nvCxnSpPr>
        <p:spPr>
          <a:xfrm>
            <a:off x="3915095" y="6325873"/>
            <a:ext cx="3986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220F50E6-CD8E-83BD-361A-8B9051C0F99A}"/>
              </a:ext>
            </a:extLst>
          </p:cNvPr>
          <p:cNvSpPr txBox="1"/>
          <p:nvPr/>
        </p:nvSpPr>
        <p:spPr>
          <a:xfrm>
            <a:off x="597000" y="720000"/>
            <a:ext cx="8712000" cy="815608"/>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取組概要に掲載している</a:t>
            </a:r>
            <a:r>
              <a:rPr lang="ja-JP" altLang="en-US" sz="1400" dirty="0">
                <a:solidFill>
                  <a:prstClr val="black"/>
                </a:solidFill>
                <a:latin typeface="游ゴシック" panose="020B0400000000000000" pitchFamily="50" charset="-128"/>
                <a:ea typeface="游ゴシック" panose="020B0400000000000000" pitchFamily="50" charset="-128"/>
              </a:rPr>
              <a:t>取組</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について、他の事業分野の取組との比較を容易とし、円滑に横展開を図っていくため、道路、公園等の事業分野ごとに体系表として分類した。</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ja-JP" altLang="en-US" sz="1400" dirty="0">
                <a:solidFill>
                  <a:prstClr val="black"/>
                </a:solidFill>
                <a:latin typeface="游ゴシック" panose="020B0400000000000000" pitchFamily="50" charset="-128"/>
                <a:ea typeface="游ゴシック" panose="020B0400000000000000" pitchFamily="50" charset="-128"/>
              </a:rPr>
              <a:t>　</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各事業分野での取組状況を見える化し横展開を図ることで、建設局全体の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の取組を推進していく。</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0605305C-260C-1F28-4721-42A4803CE53C}"/>
              </a:ext>
            </a:extLst>
          </p:cNvPr>
          <p:cNvSpPr/>
          <p:nvPr/>
        </p:nvSpPr>
        <p:spPr>
          <a:xfrm>
            <a:off x="438461" y="6078504"/>
            <a:ext cx="5852279" cy="720000"/>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t"/>
          <a:lstStyle/>
          <a:p>
            <a:pPr>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□凡例</a:t>
            </a:r>
          </a:p>
        </p:txBody>
      </p:sp>
      <p:sp>
        <p:nvSpPr>
          <p:cNvPr id="13" name="テキスト ボックス 12">
            <a:extLst>
              <a:ext uri="{FF2B5EF4-FFF2-40B4-BE49-F238E27FC236}">
                <a16:creationId xmlns:a16="http://schemas.microsoft.com/office/drawing/2014/main" id="{B62D310D-F2FF-CBA7-6CBA-F8087E45996C}"/>
              </a:ext>
            </a:extLst>
          </p:cNvPr>
          <p:cNvSpPr txBox="1"/>
          <p:nvPr/>
        </p:nvSpPr>
        <p:spPr>
          <a:xfrm>
            <a:off x="453000" y="1550503"/>
            <a:ext cx="7225125"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■めざす姿</a:t>
            </a:r>
            <a:r>
              <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Ⅰ</a:t>
            </a: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都市の成長と魅力向上に貢献する都市基盤施設の整備</a:t>
            </a:r>
          </a:p>
        </p:txBody>
      </p:sp>
      <p:cxnSp>
        <p:nvCxnSpPr>
          <p:cNvPr id="16" name="直線コネクタ 15">
            <a:extLst>
              <a:ext uri="{FF2B5EF4-FFF2-40B4-BE49-F238E27FC236}">
                <a16:creationId xmlns:a16="http://schemas.microsoft.com/office/drawing/2014/main" id="{F3A32179-480C-204E-F08A-5979618AC54A}"/>
              </a:ext>
            </a:extLst>
          </p:cNvPr>
          <p:cNvCxnSpPr>
            <a:cxnSpLocks/>
          </p:cNvCxnSpPr>
          <p:nvPr/>
        </p:nvCxnSpPr>
        <p:spPr>
          <a:xfrm>
            <a:off x="4086009" y="6325873"/>
            <a:ext cx="70861" cy="1174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7FFFA209-DE15-760D-A56C-D501AF037625}"/>
              </a:ext>
            </a:extLst>
          </p:cNvPr>
          <p:cNvSpPr txBox="1"/>
          <p:nvPr/>
        </p:nvSpPr>
        <p:spPr>
          <a:xfrm>
            <a:off x="6562640" y="6093492"/>
            <a:ext cx="2549266" cy="646331"/>
          </a:xfrm>
          <a:prstGeom prst="rect">
            <a:avLst/>
          </a:prstGeom>
          <a:noFill/>
        </p:spPr>
        <p:txBody>
          <a:bodyPr wrap="square" rtlCol="0">
            <a:spAutoFit/>
          </a:bodyPr>
          <a:lstStyle/>
          <a:p>
            <a:r>
              <a:rPr kumimoji="1" lang="ja-JP" altLang="en-US" sz="1200" dirty="0"/>
              <a:t>取組の詳細については、取組一覧（</a:t>
            </a:r>
            <a:r>
              <a:rPr kumimoji="1" lang="en-US" altLang="ja-JP" sz="1200" dirty="0"/>
              <a:t>P5~15</a:t>
            </a:r>
            <a:r>
              <a:rPr kumimoji="1" lang="ja-JP" altLang="en-US" sz="1200" dirty="0"/>
              <a:t>）および個票</a:t>
            </a:r>
            <a:r>
              <a:rPr kumimoji="1" lang="en-US" altLang="ja-JP" sz="1200" dirty="0"/>
              <a:t>(P25~48)</a:t>
            </a:r>
            <a:r>
              <a:rPr kumimoji="1" lang="ja-JP" altLang="en-US" sz="1200" dirty="0"/>
              <a:t>を確認</a:t>
            </a:r>
            <a:r>
              <a:rPr lang="ja-JP" altLang="en-US" sz="1200" dirty="0"/>
              <a:t>くだ</a:t>
            </a:r>
            <a:r>
              <a:rPr kumimoji="1" lang="ja-JP" altLang="en-US" sz="1200" dirty="0"/>
              <a:t>さい。</a:t>
            </a:r>
          </a:p>
        </p:txBody>
      </p:sp>
      <p:sp>
        <p:nvSpPr>
          <p:cNvPr id="10" name="スライド番号プレースホルダー 1">
            <a:extLst>
              <a:ext uri="{FF2B5EF4-FFF2-40B4-BE49-F238E27FC236}">
                <a16:creationId xmlns:a16="http://schemas.microsoft.com/office/drawing/2014/main" id="{BFCEA8BB-2547-7C86-8B7B-E0DE27F2A94D}"/>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21</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109081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D12B15-3C7B-074D-A235-B2179E5E1A94}"/>
              </a:ext>
            </a:extLst>
          </p:cNvPr>
          <p:cNvSpPr txBox="1"/>
          <p:nvPr/>
        </p:nvSpPr>
        <p:spPr>
          <a:xfrm>
            <a:off x="268447" y="41945"/>
            <a:ext cx="6294193" cy="400110"/>
          </a:xfrm>
          <a:prstGeom prst="rect">
            <a:avLst/>
          </a:prstGeom>
          <a:noFill/>
        </p:spPr>
        <p:txBody>
          <a:bodyPr wrap="square" anchor="ctr">
            <a:spAutoFit/>
          </a:bodyPr>
          <a:lstStyle/>
          <a:p>
            <a:r>
              <a:rPr kumimoji="1" lang="ja-JP" altLang="en-US" sz="2000" b="1" dirty="0">
                <a:latin typeface="Meiryo UI" panose="020B0604030504040204" pitchFamily="50" charset="-128"/>
                <a:ea typeface="Meiryo UI" panose="020B0604030504040204" pitchFamily="50" charset="-128"/>
              </a:rPr>
              <a:t>建設局における</a:t>
            </a:r>
            <a:r>
              <a:rPr kumimoji="1" lang="en-US" altLang="ja-JP" sz="2000" b="1" dirty="0">
                <a:latin typeface="Meiryo UI" panose="020B0604030504040204" pitchFamily="50" charset="-128"/>
                <a:ea typeface="Meiryo UI" panose="020B0604030504040204" pitchFamily="50" charset="-128"/>
              </a:rPr>
              <a:t>DX</a:t>
            </a:r>
            <a:r>
              <a:rPr kumimoji="1" lang="ja-JP" altLang="en-US" sz="2000" b="1" dirty="0">
                <a:latin typeface="Meiryo UI" panose="020B0604030504040204" pitchFamily="50" charset="-128"/>
                <a:ea typeface="Meiryo UI" panose="020B0604030504040204" pitchFamily="50" charset="-128"/>
              </a:rPr>
              <a:t>の取組一覧（体系表）　</a:t>
            </a:r>
            <a:r>
              <a:rPr lang="en-US" altLang="ja-JP" sz="2000" b="1" dirty="0">
                <a:latin typeface="Meiryo UI" panose="020B0604030504040204" pitchFamily="50" charset="-128"/>
                <a:ea typeface="Meiryo UI" panose="020B0604030504040204" pitchFamily="50" charset="-128"/>
              </a:rPr>
              <a:t>2</a:t>
            </a:r>
            <a:r>
              <a:rPr kumimoji="1" lang="en-US" altLang="ja-JP" sz="2000" b="1" dirty="0">
                <a:latin typeface="Meiryo UI" panose="020B0604030504040204" pitchFamily="50" charset="-128"/>
                <a:ea typeface="Meiryo UI" panose="020B0604030504040204" pitchFamily="50" charset="-128"/>
              </a:rPr>
              <a:t>/4</a:t>
            </a:r>
          </a:p>
        </p:txBody>
      </p:sp>
      <p:graphicFrame>
        <p:nvGraphicFramePr>
          <p:cNvPr id="6" name="表 5">
            <a:extLst>
              <a:ext uri="{FF2B5EF4-FFF2-40B4-BE49-F238E27FC236}">
                <a16:creationId xmlns:a16="http://schemas.microsoft.com/office/drawing/2014/main" id="{E6FF3396-6102-010F-64BD-D42C8A21D0E0}"/>
              </a:ext>
            </a:extLst>
          </p:cNvPr>
          <p:cNvGraphicFramePr>
            <a:graphicFrameLocks noGrp="1"/>
          </p:cNvGraphicFramePr>
          <p:nvPr>
            <p:extLst>
              <p:ext uri="{D42A27DB-BD31-4B8C-83A1-F6EECF244321}">
                <p14:modId xmlns:p14="http://schemas.microsoft.com/office/powerpoint/2010/main" val="4045373173"/>
              </p:ext>
            </p:extLst>
          </p:nvPr>
        </p:nvGraphicFramePr>
        <p:xfrm>
          <a:off x="453000" y="1029600"/>
          <a:ext cx="9000000" cy="3960000"/>
        </p:xfrm>
        <a:graphic>
          <a:graphicData uri="http://schemas.openxmlformats.org/drawingml/2006/table">
            <a:tbl>
              <a:tblPr/>
              <a:tblGrid>
                <a:gridCol w="216000">
                  <a:extLst>
                    <a:ext uri="{9D8B030D-6E8A-4147-A177-3AD203B41FA5}">
                      <a16:colId xmlns:a16="http://schemas.microsoft.com/office/drawing/2014/main" val="88141378"/>
                    </a:ext>
                  </a:extLst>
                </a:gridCol>
                <a:gridCol w="1440000">
                  <a:extLst>
                    <a:ext uri="{9D8B030D-6E8A-4147-A177-3AD203B41FA5}">
                      <a16:colId xmlns:a16="http://schemas.microsoft.com/office/drawing/2014/main" val="2948646747"/>
                    </a:ext>
                  </a:extLst>
                </a:gridCol>
                <a:gridCol w="1224000">
                  <a:extLst>
                    <a:ext uri="{9D8B030D-6E8A-4147-A177-3AD203B41FA5}">
                      <a16:colId xmlns:a16="http://schemas.microsoft.com/office/drawing/2014/main" val="1057456732"/>
                    </a:ext>
                  </a:extLst>
                </a:gridCol>
                <a:gridCol w="1224000">
                  <a:extLst>
                    <a:ext uri="{9D8B030D-6E8A-4147-A177-3AD203B41FA5}">
                      <a16:colId xmlns:a16="http://schemas.microsoft.com/office/drawing/2014/main" val="778945566"/>
                    </a:ext>
                  </a:extLst>
                </a:gridCol>
                <a:gridCol w="1224000">
                  <a:extLst>
                    <a:ext uri="{9D8B030D-6E8A-4147-A177-3AD203B41FA5}">
                      <a16:colId xmlns:a16="http://schemas.microsoft.com/office/drawing/2014/main" val="2345810638"/>
                    </a:ext>
                  </a:extLst>
                </a:gridCol>
                <a:gridCol w="1224000">
                  <a:extLst>
                    <a:ext uri="{9D8B030D-6E8A-4147-A177-3AD203B41FA5}">
                      <a16:colId xmlns:a16="http://schemas.microsoft.com/office/drawing/2014/main" val="3035257603"/>
                    </a:ext>
                  </a:extLst>
                </a:gridCol>
                <a:gridCol w="1224000">
                  <a:extLst>
                    <a:ext uri="{9D8B030D-6E8A-4147-A177-3AD203B41FA5}">
                      <a16:colId xmlns:a16="http://schemas.microsoft.com/office/drawing/2014/main" val="657583127"/>
                    </a:ext>
                  </a:extLst>
                </a:gridCol>
                <a:gridCol w="1224000">
                  <a:extLst>
                    <a:ext uri="{9D8B030D-6E8A-4147-A177-3AD203B41FA5}">
                      <a16:colId xmlns:a16="http://schemas.microsoft.com/office/drawing/2014/main" val="3542204251"/>
                    </a:ext>
                  </a:extLst>
                </a:gridCol>
              </a:tblGrid>
              <a:tr h="504000">
                <a:tc gridSpan="2">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2030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年頃までの</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algn="ctr"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施策方針</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取組の方向性</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道路</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橋梁</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河川</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公園</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下水道</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共通</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45452217"/>
                  </a:ext>
                </a:extLst>
              </a:tr>
              <a:tr h="1152000">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05</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最新デバイスやロボットの導入による施設の日常の維持管理や災害時の点検等の効率化・高度化に取り組む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marL="72000" indent="-180000"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・ライブカメラの導入（</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05-7</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05-8</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・橋梁点検にドローン等の新技術導入を検討（</a:t>
                      </a: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05-1</a:t>
                      </a: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・ライブカメラの導入（</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05-7</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05-8</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・河川ライブカメラ映像の一般公開（</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05-2</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・新技術を活用した河川施設維持管理の効率化（</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05-3</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・ドローン活用による</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3</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次元データの取得（石垣）（</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05-4</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・現場カメラの導入（</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05-5</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・下水道施設の外壁調査におけるドローン活用（</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05-9</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・ウェアラブルカメラの導入（</a:t>
                      </a: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05-6</a:t>
                      </a: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249242468"/>
                  </a:ext>
                </a:extLst>
              </a:tr>
              <a:tr h="1152000">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06</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algn="l"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次元データを活用した維持管理の効率化・高度化に取り組む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BIM/CIM</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モデルの維持管理への活用の検討（</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06-2</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BIM/CIM</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モデルの維持管理への活用の検討（</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06-2</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・新技術を活用した河川施設維持管理の効率化（</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06-3</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3</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次元点群データを活用した据付計画（</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06-7</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・ドローン活用による</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3</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次元データの取得（石垣）（</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06-4</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・３次元データの取得（街路樹・公園樹）（</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06-5</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0" i="1" u="none" strike="noStrike" dirty="0">
                          <a:solidFill>
                            <a:schemeClr val="tx1"/>
                          </a:solidFill>
                          <a:effectLst/>
                          <a:latin typeface="游ゴシック" panose="020B0400000000000000" pitchFamily="50" charset="-128"/>
                          <a:ea typeface="游ゴシック" panose="020B0400000000000000" pitchFamily="50" charset="-128"/>
                        </a:rPr>
                        <a:t>・下水処理場・抽水所への</a:t>
                      </a:r>
                      <a:r>
                        <a:rPr lang="en-US" altLang="ja-JP" sz="800" b="0" i="1" u="none" strike="noStrike" dirty="0">
                          <a:solidFill>
                            <a:schemeClr val="tx1"/>
                          </a:solidFill>
                          <a:effectLst/>
                          <a:latin typeface="游ゴシック" panose="020B0400000000000000" pitchFamily="50" charset="-128"/>
                          <a:ea typeface="游ゴシック" panose="020B0400000000000000" pitchFamily="50" charset="-128"/>
                        </a:rPr>
                        <a:t>BIM</a:t>
                      </a:r>
                      <a:r>
                        <a:rPr lang="ja-JP" altLang="en-US" sz="800" b="0" i="1"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1" u="none" strike="noStrike" dirty="0">
                          <a:solidFill>
                            <a:schemeClr val="tx1"/>
                          </a:solidFill>
                          <a:effectLst/>
                          <a:latin typeface="游ゴシック" panose="020B0400000000000000" pitchFamily="50" charset="-128"/>
                          <a:ea typeface="游ゴシック" panose="020B0400000000000000" pitchFamily="50" charset="-128"/>
                        </a:rPr>
                        <a:t>CIM</a:t>
                      </a:r>
                      <a:r>
                        <a:rPr lang="ja-JP" altLang="en-US" sz="800" b="0" i="1" u="none" strike="noStrike" dirty="0">
                          <a:solidFill>
                            <a:schemeClr val="tx1"/>
                          </a:solidFill>
                          <a:effectLst/>
                          <a:latin typeface="游ゴシック" panose="020B0400000000000000" pitchFamily="50" charset="-128"/>
                          <a:ea typeface="游ゴシック" panose="020B0400000000000000" pitchFamily="50" charset="-128"/>
                        </a:rPr>
                        <a:t>活用（</a:t>
                      </a:r>
                      <a:r>
                        <a:rPr lang="en-US" altLang="ja-JP" sz="800" b="0" i="1" u="none" strike="noStrike" dirty="0">
                          <a:solidFill>
                            <a:schemeClr val="tx1"/>
                          </a:solidFill>
                          <a:effectLst/>
                          <a:latin typeface="游ゴシック" panose="020B0400000000000000" pitchFamily="50" charset="-128"/>
                          <a:ea typeface="游ゴシック" panose="020B0400000000000000" pitchFamily="50" charset="-128"/>
                        </a:rPr>
                        <a:t>06-1</a:t>
                      </a:r>
                      <a:r>
                        <a:rPr lang="ja-JP" altLang="en-US" sz="800" b="0" i="1"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・建設生産プロセスにおける</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3</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次元データ活用にむけた調査検討（</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06-6</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3542012292"/>
                  </a:ext>
                </a:extLst>
              </a:tr>
              <a:tr h="1152000">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07</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分析等の導入による維持管理の効率化・高度化に取り組む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marL="72000" indent="-180000"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・ドライブレコーダー映像の</a:t>
                      </a: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AI</a:t>
                      </a: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解析実証事業（</a:t>
                      </a: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07-1</a:t>
                      </a: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・ＡＩ技術導入による橋梁損傷程度判定の高度化（</a:t>
                      </a: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07-2</a:t>
                      </a: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3314960"/>
                  </a:ext>
                </a:extLst>
              </a:tr>
            </a:tbl>
          </a:graphicData>
        </a:graphic>
      </p:graphicFrame>
      <p:sp>
        <p:nvSpPr>
          <p:cNvPr id="5" name="テキスト ボックス 4">
            <a:extLst>
              <a:ext uri="{FF2B5EF4-FFF2-40B4-BE49-F238E27FC236}">
                <a16:creationId xmlns:a16="http://schemas.microsoft.com/office/drawing/2014/main" id="{430D0EE9-12A8-8057-9291-4241C6FE4496}"/>
              </a:ext>
            </a:extLst>
          </p:cNvPr>
          <p:cNvSpPr txBox="1"/>
          <p:nvPr/>
        </p:nvSpPr>
        <p:spPr>
          <a:xfrm>
            <a:off x="453000" y="720000"/>
            <a:ext cx="7225125" cy="307777"/>
          </a:xfrm>
          <a:prstGeom prst="rect">
            <a:avLst/>
          </a:prstGeom>
          <a:noFill/>
        </p:spPr>
        <p:txBody>
          <a:bodyPr wrap="square">
            <a:spAutoFit/>
          </a:bodyPr>
          <a:lstStyle/>
          <a:p>
            <a:r>
              <a:rPr lang="ja-JP" altLang="en-US" sz="1400" b="1" dirty="0">
                <a:latin typeface="游ゴシック" panose="020B0400000000000000" pitchFamily="50" charset="-128"/>
                <a:ea typeface="游ゴシック" panose="020B0400000000000000" pitchFamily="50" charset="-128"/>
              </a:rPr>
              <a:t>■めざす姿</a:t>
            </a:r>
            <a:r>
              <a:rPr lang="en-US" altLang="ja-JP" sz="1400" b="1" dirty="0">
                <a:latin typeface="游ゴシック" panose="020B0400000000000000" pitchFamily="50" charset="-128"/>
                <a:ea typeface="游ゴシック" panose="020B0400000000000000" pitchFamily="50" charset="-128"/>
              </a:rPr>
              <a:t>Ⅱ</a:t>
            </a:r>
            <a:r>
              <a:rPr lang="ja-JP" altLang="en-US" sz="1400" b="1" dirty="0">
                <a:latin typeface="游ゴシック" panose="020B0400000000000000" pitchFamily="50" charset="-128"/>
                <a:ea typeface="游ゴシック" panose="020B0400000000000000" pitchFamily="50" charset="-128"/>
              </a:rPr>
              <a:t>　</a:t>
            </a:r>
            <a:r>
              <a:rPr kumimoji="1" lang="ja-JP" altLang="en-US" sz="1400" b="1" dirty="0">
                <a:latin typeface="游ゴシック" panose="020B0400000000000000" pitchFamily="50" charset="-128"/>
                <a:ea typeface="游ゴシック" panose="020B0400000000000000" pitchFamily="50" charset="-128"/>
              </a:rPr>
              <a:t>持続可能な都市を支える都市基盤施設の効率的な維持管理</a:t>
            </a:r>
          </a:p>
        </p:txBody>
      </p:sp>
      <p:sp>
        <p:nvSpPr>
          <p:cNvPr id="4" name="スライド番号プレースホルダー 1">
            <a:extLst>
              <a:ext uri="{FF2B5EF4-FFF2-40B4-BE49-F238E27FC236}">
                <a16:creationId xmlns:a16="http://schemas.microsoft.com/office/drawing/2014/main" id="{126EB5E7-C1BC-135F-B49C-A51368AAB9D1}"/>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22</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2604468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8CA36F2E-2EAD-2754-11EE-4E31588CDE8A}"/>
              </a:ext>
            </a:extLst>
          </p:cNvPr>
          <p:cNvGraphicFramePr>
            <a:graphicFrameLocks noGrp="1"/>
          </p:cNvGraphicFramePr>
          <p:nvPr>
            <p:extLst>
              <p:ext uri="{D42A27DB-BD31-4B8C-83A1-F6EECF244321}">
                <p14:modId xmlns:p14="http://schemas.microsoft.com/office/powerpoint/2010/main" val="2773419920"/>
              </p:ext>
            </p:extLst>
          </p:nvPr>
        </p:nvGraphicFramePr>
        <p:xfrm>
          <a:off x="453000" y="2932295"/>
          <a:ext cx="9000000" cy="3766447"/>
        </p:xfrm>
        <a:graphic>
          <a:graphicData uri="http://schemas.openxmlformats.org/drawingml/2006/table">
            <a:tbl>
              <a:tblPr/>
              <a:tblGrid>
                <a:gridCol w="216000">
                  <a:extLst>
                    <a:ext uri="{9D8B030D-6E8A-4147-A177-3AD203B41FA5}">
                      <a16:colId xmlns:a16="http://schemas.microsoft.com/office/drawing/2014/main" val="2640722977"/>
                    </a:ext>
                  </a:extLst>
                </a:gridCol>
                <a:gridCol w="1440000">
                  <a:extLst>
                    <a:ext uri="{9D8B030D-6E8A-4147-A177-3AD203B41FA5}">
                      <a16:colId xmlns:a16="http://schemas.microsoft.com/office/drawing/2014/main" val="207070375"/>
                    </a:ext>
                  </a:extLst>
                </a:gridCol>
                <a:gridCol w="1224000">
                  <a:extLst>
                    <a:ext uri="{9D8B030D-6E8A-4147-A177-3AD203B41FA5}">
                      <a16:colId xmlns:a16="http://schemas.microsoft.com/office/drawing/2014/main" val="3359987700"/>
                    </a:ext>
                  </a:extLst>
                </a:gridCol>
                <a:gridCol w="1224000">
                  <a:extLst>
                    <a:ext uri="{9D8B030D-6E8A-4147-A177-3AD203B41FA5}">
                      <a16:colId xmlns:a16="http://schemas.microsoft.com/office/drawing/2014/main" val="1870595687"/>
                    </a:ext>
                  </a:extLst>
                </a:gridCol>
                <a:gridCol w="1224000">
                  <a:extLst>
                    <a:ext uri="{9D8B030D-6E8A-4147-A177-3AD203B41FA5}">
                      <a16:colId xmlns:a16="http://schemas.microsoft.com/office/drawing/2014/main" val="1285589184"/>
                    </a:ext>
                  </a:extLst>
                </a:gridCol>
                <a:gridCol w="1224000">
                  <a:extLst>
                    <a:ext uri="{9D8B030D-6E8A-4147-A177-3AD203B41FA5}">
                      <a16:colId xmlns:a16="http://schemas.microsoft.com/office/drawing/2014/main" val="217255308"/>
                    </a:ext>
                  </a:extLst>
                </a:gridCol>
                <a:gridCol w="1224000">
                  <a:extLst>
                    <a:ext uri="{9D8B030D-6E8A-4147-A177-3AD203B41FA5}">
                      <a16:colId xmlns:a16="http://schemas.microsoft.com/office/drawing/2014/main" val="2691154115"/>
                    </a:ext>
                  </a:extLst>
                </a:gridCol>
                <a:gridCol w="1224000">
                  <a:extLst>
                    <a:ext uri="{9D8B030D-6E8A-4147-A177-3AD203B41FA5}">
                      <a16:colId xmlns:a16="http://schemas.microsoft.com/office/drawing/2014/main" val="2080194178"/>
                    </a:ext>
                  </a:extLst>
                </a:gridCol>
              </a:tblGrid>
              <a:tr h="505334">
                <a:tc gridSpan="2">
                  <a:txBody>
                    <a:bodyPr/>
                    <a:lstStyle/>
                    <a:p>
                      <a:pPr marL="0" algn="ctr" defTabSz="742950" rtl="0" eaLnBrk="1" fontAlgn="ctr" latinLnBrk="0" hangingPunct="1"/>
                      <a:r>
                        <a:rPr kumimoji="1" lang="en-US" altLang="ja-JP" sz="9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2030</a:t>
                      </a:r>
                      <a:r>
                        <a:rPr kumimoji="1" lang="ja-JP" altLang="en-US" sz="9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年頃までの</a:t>
                      </a:r>
                      <a:endParaRPr kumimoji="1" lang="en-US" altLang="ja-JP" sz="900" b="0" i="0" u="none" strike="noStrike" kern="1200" dirty="0">
                        <a:solidFill>
                          <a:srgbClr val="000000"/>
                        </a:solidFill>
                        <a:effectLst/>
                        <a:latin typeface="游ゴシック" panose="020B0400000000000000" pitchFamily="50" charset="-128"/>
                        <a:ea typeface="游ゴシック" panose="020B0400000000000000" pitchFamily="50" charset="-128"/>
                        <a:cs typeface="+mn-cs"/>
                      </a:endParaRPr>
                    </a:p>
                    <a:p>
                      <a:pPr marL="0" algn="ctr" defTabSz="742950" rtl="0" eaLnBrk="1" fontAlgn="ctr" latinLnBrk="0" hangingPunct="1"/>
                      <a:r>
                        <a:rPr kumimoji="1" lang="ja-JP" altLang="en-US" sz="9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施策方針</a:t>
                      </a:r>
                      <a:r>
                        <a:rPr kumimoji="1" lang="en-US" altLang="ja-JP" sz="9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a:t>
                      </a:r>
                      <a:r>
                        <a:rPr kumimoji="1" lang="ja-JP" altLang="en-US" sz="9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取組の方向性</a:t>
                      </a:r>
                      <a:r>
                        <a:rPr kumimoji="1" lang="en-US" altLang="ja-JP" sz="9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 </a:t>
                      </a:r>
                    </a:p>
                  </a:txBody>
                  <a:tcPr marL="36000" marR="36000"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tc hMerge="1">
                  <a:txBody>
                    <a:bodyPr/>
                    <a:lstStyle/>
                    <a:p>
                      <a:endParaRPr kumimoji="1" lang="ja-JP" altLang="en-US"/>
                    </a:p>
                  </a:txBody>
                  <a:tcP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marL="0" algn="ctr" defTabSz="742950" rtl="0" eaLnBrk="1" fontAlgn="ctr" latinLnBrk="0" hangingPunct="1"/>
                      <a:r>
                        <a:rPr kumimoji="1" lang="ja-JP" altLang="en-US" sz="9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道路</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tc>
                  <a:txBody>
                    <a:bodyPr/>
                    <a:lstStyle/>
                    <a:p>
                      <a:pPr marL="0" algn="ctr" defTabSz="742950" rtl="0" eaLnBrk="1" fontAlgn="ctr" latinLnBrk="0" hangingPunct="1"/>
                      <a:r>
                        <a:rPr kumimoji="1" lang="ja-JP" altLang="en-US" sz="9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橋梁</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tc>
                  <a:txBody>
                    <a:bodyPr/>
                    <a:lstStyle/>
                    <a:p>
                      <a:pPr marL="0" algn="ctr" defTabSz="742950" rtl="0" eaLnBrk="1" fontAlgn="ctr" latinLnBrk="0" hangingPunct="1"/>
                      <a:r>
                        <a:rPr kumimoji="1" lang="ja-JP" altLang="en-US" sz="9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河川</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tc>
                  <a:txBody>
                    <a:bodyPr/>
                    <a:lstStyle/>
                    <a:p>
                      <a:pPr marL="0" algn="ctr" defTabSz="742950" rtl="0" eaLnBrk="1" fontAlgn="ctr" latinLnBrk="0" hangingPunct="1"/>
                      <a:r>
                        <a:rPr kumimoji="1" lang="ja-JP" altLang="en-US" sz="9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公園</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tc>
                  <a:txBody>
                    <a:bodyPr/>
                    <a:lstStyle/>
                    <a:p>
                      <a:pPr marL="0" algn="ctr" defTabSz="742950" rtl="0" eaLnBrk="1" fontAlgn="ctr" latinLnBrk="0" hangingPunct="1"/>
                      <a:r>
                        <a:rPr kumimoji="1" lang="ja-JP" altLang="en-US" sz="9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下水道</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tc>
                  <a:txBody>
                    <a:bodyPr/>
                    <a:lstStyle/>
                    <a:p>
                      <a:pPr marL="0" algn="ctr" defTabSz="742950" rtl="0" eaLnBrk="1" fontAlgn="ctr" latinLnBrk="0" hangingPunct="1"/>
                      <a:r>
                        <a:rPr kumimoji="1" lang="ja-JP" altLang="en-US" sz="9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共通</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3464398843"/>
                  </a:ext>
                </a:extLst>
              </a:tr>
              <a:tr h="1221313">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09</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保有データのオープンデータ化による市民への情報発信に取り組む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marL="72000" indent="-180000"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・道路等境界明示図等のオープンデータ化（</a:t>
                      </a: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09-1</a:t>
                      </a: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・道路台帳等のオープンデータ化（</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09-3</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3D</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都市モデルを活用した都市基盤施設の整備検討（</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09-4</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・公園施設のオープンデータ化（</a:t>
                      </a: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09-2</a:t>
                      </a: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・公園樹・街路樹の価値の見える化（</a:t>
                      </a:r>
                      <a:r>
                        <a:rPr lang="en-US" altLang="ja-JP" sz="800" b="1" i="0" u="none" strike="noStrike" dirty="0" err="1">
                          <a:solidFill>
                            <a:srgbClr val="000000"/>
                          </a:solidFill>
                          <a:effectLst/>
                          <a:latin typeface="游ゴシック" panose="020B0400000000000000" pitchFamily="50" charset="-128"/>
                          <a:ea typeface="游ゴシック" panose="020B0400000000000000" pitchFamily="50" charset="-128"/>
                        </a:rPr>
                        <a:t>i</a:t>
                      </a: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ー</a:t>
                      </a: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Tree</a:t>
                      </a: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09-2</a:t>
                      </a: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3152300759"/>
                  </a:ext>
                </a:extLst>
              </a:tr>
              <a:tr h="2039800">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10</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市民のニーズに対応した適切で迅速な情報発信に取り組む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・メタバース空間の構築、活用検討（</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10-1</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・ドローンの活用（</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10-7</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・空間再現ディスプレイの導入・活用検討（</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10-8</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VR</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モデルの構築（</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10-9</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VR</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MR</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ゴーグルの導入、活用検討（</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10-10</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・渡船運行情報の</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SNS</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等での発信（</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10-11</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VR</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モデルの構築（</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10-12</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・河川ライブカメラ映像の一般公開（</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10-2</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VR</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を活用した公園体験（</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10-3</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AR</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技術等を活用した文化財の魅力発信事業（</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10-4</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・公園樹・街路樹の価値の見える化（</a:t>
                      </a:r>
                      <a:r>
                        <a:rPr lang="en-US" altLang="ja-JP" sz="800" b="1" i="0" u="none" strike="noStrike" dirty="0" err="1">
                          <a:solidFill>
                            <a:schemeClr val="tx1"/>
                          </a:solidFill>
                          <a:effectLst/>
                          <a:latin typeface="游ゴシック" panose="020B0400000000000000" pitchFamily="50" charset="-128"/>
                          <a:ea typeface="游ゴシック" panose="020B0400000000000000" pitchFamily="50" charset="-128"/>
                        </a:rPr>
                        <a:t>i</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-Tree</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10-5</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・パークファン事業に関する</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SNS</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の運用（</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10-13</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・大阪のみどりに関するポータルサイトや</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SNS</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の運用（</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10-14</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・ポンプの運転状況等住民への周知（</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10-6</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2661201"/>
                  </a:ext>
                </a:extLst>
              </a:tr>
            </a:tbl>
          </a:graphicData>
        </a:graphic>
      </p:graphicFrame>
      <p:sp>
        <p:nvSpPr>
          <p:cNvPr id="3" name="テキスト ボックス 2">
            <a:extLst>
              <a:ext uri="{FF2B5EF4-FFF2-40B4-BE49-F238E27FC236}">
                <a16:creationId xmlns:a16="http://schemas.microsoft.com/office/drawing/2014/main" id="{D0D12B15-3C7B-074D-A235-B2179E5E1A94}"/>
              </a:ext>
            </a:extLst>
          </p:cNvPr>
          <p:cNvSpPr txBox="1"/>
          <p:nvPr/>
        </p:nvSpPr>
        <p:spPr>
          <a:xfrm>
            <a:off x="268447" y="41945"/>
            <a:ext cx="6828267" cy="400110"/>
          </a:xfrm>
          <a:prstGeom prst="rect">
            <a:avLst/>
          </a:prstGeom>
          <a:noFill/>
        </p:spPr>
        <p:txBody>
          <a:bodyPr wrap="square" anchor="ctr">
            <a:spAutoFit/>
          </a:bodyPr>
          <a:lstStyle/>
          <a:p>
            <a:r>
              <a:rPr kumimoji="1" lang="ja-JP" altLang="en-US" sz="2000" b="1" dirty="0">
                <a:latin typeface="Meiryo UI" panose="020B0604030504040204" pitchFamily="50" charset="-128"/>
                <a:ea typeface="Meiryo UI" panose="020B0604030504040204" pitchFamily="50" charset="-128"/>
              </a:rPr>
              <a:t>建設局における</a:t>
            </a:r>
            <a:r>
              <a:rPr kumimoji="1" lang="en-US" altLang="ja-JP" sz="2000" b="1" dirty="0">
                <a:latin typeface="Meiryo UI" panose="020B0604030504040204" pitchFamily="50" charset="-128"/>
                <a:ea typeface="Meiryo UI" panose="020B0604030504040204" pitchFamily="50" charset="-128"/>
              </a:rPr>
              <a:t>DX</a:t>
            </a:r>
            <a:r>
              <a:rPr kumimoji="1" lang="ja-JP" altLang="en-US" sz="2000" b="1" dirty="0">
                <a:latin typeface="Meiryo UI" panose="020B0604030504040204" pitchFamily="50" charset="-128"/>
                <a:ea typeface="Meiryo UI" panose="020B0604030504040204" pitchFamily="50" charset="-128"/>
              </a:rPr>
              <a:t>の取組一覧（体系表）　</a:t>
            </a:r>
            <a:r>
              <a:rPr lang="en-US" altLang="ja-JP" sz="2000" b="1" dirty="0">
                <a:latin typeface="Meiryo UI" panose="020B0604030504040204" pitchFamily="50" charset="-128"/>
                <a:ea typeface="Meiryo UI" panose="020B0604030504040204" pitchFamily="50" charset="-128"/>
              </a:rPr>
              <a:t>3</a:t>
            </a:r>
            <a:r>
              <a:rPr kumimoji="1" lang="en-US" altLang="ja-JP" sz="2000" b="1" dirty="0">
                <a:latin typeface="Meiryo UI" panose="020B0604030504040204" pitchFamily="50" charset="-128"/>
                <a:ea typeface="Meiryo UI" panose="020B0604030504040204" pitchFamily="50" charset="-128"/>
              </a:rPr>
              <a:t>/4</a:t>
            </a:r>
            <a:r>
              <a:rPr kumimoji="1" lang="ja-JP" altLang="en-US" sz="2000" b="1" dirty="0">
                <a:latin typeface="Meiryo UI" panose="020B0604030504040204" pitchFamily="50" charset="-128"/>
                <a:ea typeface="Meiryo UI" panose="020B0604030504040204" pitchFamily="50" charset="-128"/>
              </a:rPr>
              <a:t>	</a:t>
            </a:r>
            <a:endParaRPr kumimoji="1" lang="en-US" altLang="ja-JP" sz="2000" b="1" dirty="0">
              <a:latin typeface="Meiryo UI" panose="020B0604030504040204" pitchFamily="50" charset="-128"/>
              <a:ea typeface="Meiryo UI" panose="020B0604030504040204" pitchFamily="50" charset="-128"/>
            </a:endParaRPr>
          </a:p>
        </p:txBody>
      </p:sp>
      <p:graphicFrame>
        <p:nvGraphicFramePr>
          <p:cNvPr id="4" name="表 3">
            <a:extLst>
              <a:ext uri="{FF2B5EF4-FFF2-40B4-BE49-F238E27FC236}">
                <a16:creationId xmlns:a16="http://schemas.microsoft.com/office/drawing/2014/main" id="{D16F7C9D-C164-809A-FA9B-E52D211189FF}"/>
              </a:ext>
            </a:extLst>
          </p:cNvPr>
          <p:cNvGraphicFramePr>
            <a:graphicFrameLocks noGrp="1"/>
          </p:cNvGraphicFramePr>
          <p:nvPr>
            <p:extLst>
              <p:ext uri="{D42A27DB-BD31-4B8C-83A1-F6EECF244321}">
                <p14:modId xmlns:p14="http://schemas.microsoft.com/office/powerpoint/2010/main" val="1279664306"/>
              </p:ext>
            </p:extLst>
          </p:nvPr>
        </p:nvGraphicFramePr>
        <p:xfrm>
          <a:off x="453000" y="1027777"/>
          <a:ext cx="9000000" cy="1407154"/>
        </p:xfrm>
        <a:graphic>
          <a:graphicData uri="http://schemas.openxmlformats.org/drawingml/2006/table">
            <a:tbl>
              <a:tblPr/>
              <a:tblGrid>
                <a:gridCol w="216000">
                  <a:extLst>
                    <a:ext uri="{9D8B030D-6E8A-4147-A177-3AD203B41FA5}">
                      <a16:colId xmlns:a16="http://schemas.microsoft.com/office/drawing/2014/main" val="2773326212"/>
                    </a:ext>
                  </a:extLst>
                </a:gridCol>
                <a:gridCol w="1440000">
                  <a:extLst>
                    <a:ext uri="{9D8B030D-6E8A-4147-A177-3AD203B41FA5}">
                      <a16:colId xmlns:a16="http://schemas.microsoft.com/office/drawing/2014/main" val="4155963482"/>
                    </a:ext>
                  </a:extLst>
                </a:gridCol>
                <a:gridCol w="1224000">
                  <a:extLst>
                    <a:ext uri="{9D8B030D-6E8A-4147-A177-3AD203B41FA5}">
                      <a16:colId xmlns:a16="http://schemas.microsoft.com/office/drawing/2014/main" val="2879155188"/>
                    </a:ext>
                  </a:extLst>
                </a:gridCol>
                <a:gridCol w="1224000">
                  <a:extLst>
                    <a:ext uri="{9D8B030D-6E8A-4147-A177-3AD203B41FA5}">
                      <a16:colId xmlns:a16="http://schemas.microsoft.com/office/drawing/2014/main" val="260556391"/>
                    </a:ext>
                  </a:extLst>
                </a:gridCol>
                <a:gridCol w="1224000">
                  <a:extLst>
                    <a:ext uri="{9D8B030D-6E8A-4147-A177-3AD203B41FA5}">
                      <a16:colId xmlns:a16="http://schemas.microsoft.com/office/drawing/2014/main" val="4115820329"/>
                    </a:ext>
                  </a:extLst>
                </a:gridCol>
                <a:gridCol w="1224000">
                  <a:extLst>
                    <a:ext uri="{9D8B030D-6E8A-4147-A177-3AD203B41FA5}">
                      <a16:colId xmlns:a16="http://schemas.microsoft.com/office/drawing/2014/main" val="4104168768"/>
                    </a:ext>
                  </a:extLst>
                </a:gridCol>
                <a:gridCol w="1224000">
                  <a:extLst>
                    <a:ext uri="{9D8B030D-6E8A-4147-A177-3AD203B41FA5}">
                      <a16:colId xmlns:a16="http://schemas.microsoft.com/office/drawing/2014/main" val="2438879687"/>
                    </a:ext>
                  </a:extLst>
                </a:gridCol>
                <a:gridCol w="1224000">
                  <a:extLst>
                    <a:ext uri="{9D8B030D-6E8A-4147-A177-3AD203B41FA5}">
                      <a16:colId xmlns:a16="http://schemas.microsoft.com/office/drawing/2014/main" val="3209581153"/>
                    </a:ext>
                  </a:extLst>
                </a:gridCol>
              </a:tblGrid>
              <a:tr h="504000">
                <a:tc gridSpan="2">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2030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年頃までの</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algn="ctr"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施策方針</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取組の方向性</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道路</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橋梁</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河川</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公園</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下水道</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共通</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88945765"/>
                  </a:ext>
                </a:extLst>
              </a:tr>
              <a:tr h="903154">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08</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行政手続きのオンライン化等により市民や事業者の利便性の向上に取り組む</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marL="72000" indent="-180000"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・特殊車両通行許可の審査業務の効率化（</a:t>
                      </a: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08-1</a:t>
                      </a: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・窓口業務の</a:t>
                      </a: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AI</a:t>
                      </a: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チャットボット導入（</a:t>
                      </a: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08-2</a:t>
                      </a: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・設計図書の情報提供業務効率化（</a:t>
                      </a: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08-3</a:t>
                      </a: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・行政オンラインシステムを活用した手続きのオンライン化（</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08-4</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0796097"/>
                  </a:ext>
                </a:extLst>
              </a:tr>
            </a:tbl>
          </a:graphicData>
        </a:graphic>
      </p:graphicFrame>
      <p:sp>
        <p:nvSpPr>
          <p:cNvPr id="6" name="テキスト ボックス 5">
            <a:extLst>
              <a:ext uri="{FF2B5EF4-FFF2-40B4-BE49-F238E27FC236}">
                <a16:creationId xmlns:a16="http://schemas.microsoft.com/office/drawing/2014/main" id="{F01C8BB8-2107-0731-ACE7-AD201A885001}"/>
              </a:ext>
            </a:extLst>
          </p:cNvPr>
          <p:cNvSpPr txBox="1"/>
          <p:nvPr/>
        </p:nvSpPr>
        <p:spPr>
          <a:xfrm>
            <a:off x="453000" y="720000"/>
            <a:ext cx="7225125" cy="307777"/>
          </a:xfrm>
          <a:prstGeom prst="rect">
            <a:avLst/>
          </a:prstGeom>
          <a:noFill/>
        </p:spPr>
        <p:txBody>
          <a:bodyPr wrap="square">
            <a:spAutoFit/>
          </a:bodyPr>
          <a:lstStyle/>
          <a:p>
            <a:r>
              <a:rPr lang="ja-JP" altLang="en-US" sz="1400" b="1" dirty="0">
                <a:latin typeface="游ゴシック" panose="020B0400000000000000" pitchFamily="50" charset="-128"/>
                <a:ea typeface="游ゴシック" panose="020B0400000000000000" pitchFamily="50" charset="-128"/>
              </a:rPr>
              <a:t>■めざす姿</a:t>
            </a:r>
            <a:r>
              <a:rPr lang="en-US" altLang="ja-JP" sz="1400" b="1" dirty="0">
                <a:latin typeface="游ゴシック" panose="020B0400000000000000" pitchFamily="50" charset="-128"/>
                <a:ea typeface="游ゴシック" panose="020B0400000000000000" pitchFamily="50" charset="-128"/>
              </a:rPr>
              <a:t>Ⅲ</a:t>
            </a:r>
            <a:r>
              <a:rPr lang="ja-JP" altLang="en-US" sz="1400" b="1" dirty="0">
                <a:latin typeface="游ゴシック" panose="020B0400000000000000" pitchFamily="50" charset="-128"/>
                <a:ea typeface="游ゴシック" panose="020B0400000000000000" pitchFamily="50" charset="-128"/>
              </a:rPr>
              <a:t>　</a:t>
            </a:r>
            <a:r>
              <a:rPr kumimoji="1" lang="en-US" altLang="ja-JP" sz="1400" b="1" dirty="0">
                <a:latin typeface="游ゴシック" panose="020B0400000000000000" pitchFamily="50" charset="-128"/>
                <a:ea typeface="游ゴシック" panose="020B0400000000000000" pitchFamily="50" charset="-128"/>
              </a:rPr>
              <a:t>24</a:t>
            </a:r>
            <a:r>
              <a:rPr kumimoji="1" lang="ja-JP" altLang="en-US" sz="1400" b="1" dirty="0">
                <a:latin typeface="游ゴシック" panose="020B0400000000000000" pitchFamily="50" charset="-128"/>
                <a:ea typeface="游ゴシック" panose="020B0400000000000000" pitchFamily="50" charset="-128"/>
              </a:rPr>
              <a:t>時間窓口の開設や行政手続きの自動化</a:t>
            </a:r>
          </a:p>
        </p:txBody>
      </p:sp>
      <p:sp>
        <p:nvSpPr>
          <p:cNvPr id="8" name="テキスト ボックス 7">
            <a:extLst>
              <a:ext uri="{FF2B5EF4-FFF2-40B4-BE49-F238E27FC236}">
                <a16:creationId xmlns:a16="http://schemas.microsoft.com/office/drawing/2014/main" id="{877AC93C-3C4D-DE6E-046D-EB5C680E3611}"/>
              </a:ext>
            </a:extLst>
          </p:cNvPr>
          <p:cNvSpPr txBox="1"/>
          <p:nvPr/>
        </p:nvSpPr>
        <p:spPr>
          <a:xfrm>
            <a:off x="453000" y="2632493"/>
            <a:ext cx="7225125" cy="307777"/>
          </a:xfrm>
          <a:prstGeom prst="rect">
            <a:avLst/>
          </a:prstGeom>
          <a:noFill/>
        </p:spPr>
        <p:txBody>
          <a:bodyPr wrap="square">
            <a:spAutoFit/>
          </a:bodyPr>
          <a:lstStyle/>
          <a:p>
            <a:r>
              <a:rPr lang="ja-JP" altLang="en-US" sz="1400" b="1" dirty="0">
                <a:latin typeface="游ゴシック" panose="020B0400000000000000" pitchFamily="50" charset="-128"/>
                <a:ea typeface="游ゴシック" panose="020B0400000000000000" pitchFamily="50" charset="-128"/>
              </a:rPr>
              <a:t>■めざす姿</a:t>
            </a:r>
            <a:r>
              <a:rPr lang="en-US" altLang="ja-JP" sz="1400" b="1" dirty="0">
                <a:latin typeface="游ゴシック" panose="020B0400000000000000" pitchFamily="50" charset="-128"/>
                <a:ea typeface="游ゴシック" panose="020B0400000000000000" pitchFamily="50" charset="-128"/>
              </a:rPr>
              <a:t>Ⅳ</a:t>
            </a:r>
            <a:r>
              <a:rPr lang="ja-JP" altLang="en-US" sz="1400" b="1" dirty="0">
                <a:latin typeface="游ゴシック" panose="020B0400000000000000" pitchFamily="50" charset="-128"/>
                <a:ea typeface="游ゴシック" panose="020B0400000000000000" pitchFamily="50" charset="-128"/>
              </a:rPr>
              <a:t>　</a:t>
            </a:r>
            <a:r>
              <a:rPr kumimoji="1" lang="ja-JP" altLang="en-US" sz="1400" b="1" dirty="0">
                <a:latin typeface="游ゴシック" panose="020B0400000000000000" pitchFamily="50" charset="-128"/>
                <a:ea typeface="游ゴシック" panose="020B0400000000000000" pitchFamily="50" charset="-128"/>
              </a:rPr>
              <a:t>市民ニーズに対応した適切で迅速な情報発信</a:t>
            </a:r>
          </a:p>
        </p:txBody>
      </p:sp>
      <p:sp>
        <p:nvSpPr>
          <p:cNvPr id="5" name="スライド番号プレースホルダー 1">
            <a:extLst>
              <a:ext uri="{FF2B5EF4-FFF2-40B4-BE49-F238E27FC236}">
                <a16:creationId xmlns:a16="http://schemas.microsoft.com/office/drawing/2014/main" id="{ED43BA97-7F88-18D1-F034-4AB800FAAE29}"/>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23</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1624457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82112B1A-78C3-A462-DB28-3706F22FD723}"/>
              </a:ext>
            </a:extLst>
          </p:cNvPr>
          <p:cNvGraphicFramePr>
            <a:graphicFrameLocks noGrp="1"/>
          </p:cNvGraphicFramePr>
          <p:nvPr>
            <p:extLst>
              <p:ext uri="{D42A27DB-BD31-4B8C-83A1-F6EECF244321}">
                <p14:modId xmlns:p14="http://schemas.microsoft.com/office/powerpoint/2010/main" val="2957686499"/>
              </p:ext>
            </p:extLst>
          </p:nvPr>
        </p:nvGraphicFramePr>
        <p:xfrm>
          <a:off x="453000" y="1027776"/>
          <a:ext cx="9000000" cy="4860000"/>
        </p:xfrm>
        <a:graphic>
          <a:graphicData uri="http://schemas.openxmlformats.org/drawingml/2006/table">
            <a:tbl>
              <a:tblPr/>
              <a:tblGrid>
                <a:gridCol w="216000">
                  <a:extLst>
                    <a:ext uri="{9D8B030D-6E8A-4147-A177-3AD203B41FA5}">
                      <a16:colId xmlns:a16="http://schemas.microsoft.com/office/drawing/2014/main" val="852092233"/>
                    </a:ext>
                  </a:extLst>
                </a:gridCol>
                <a:gridCol w="1440000">
                  <a:extLst>
                    <a:ext uri="{9D8B030D-6E8A-4147-A177-3AD203B41FA5}">
                      <a16:colId xmlns:a16="http://schemas.microsoft.com/office/drawing/2014/main" val="169150037"/>
                    </a:ext>
                  </a:extLst>
                </a:gridCol>
                <a:gridCol w="1224000">
                  <a:extLst>
                    <a:ext uri="{9D8B030D-6E8A-4147-A177-3AD203B41FA5}">
                      <a16:colId xmlns:a16="http://schemas.microsoft.com/office/drawing/2014/main" val="1181954476"/>
                    </a:ext>
                  </a:extLst>
                </a:gridCol>
                <a:gridCol w="1224000">
                  <a:extLst>
                    <a:ext uri="{9D8B030D-6E8A-4147-A177-3AD203B41FA5}">
                      <a16:colId xmlns:a16="http://schemas.microsoft.com/office/drawing/2014/main" val="2616925234"/>
                    </a:ext>
                  </a:extLst>
                </a:gridCol>
                <a:gridCol w="1224000">
                  <a:extLst>
                    <a:ext uri="{9D8B030D-6E8A-4147-A177-3AD203B41FA5}">
                      <a16:colId xmlns:a16="http://schemas.microsoft.com/office/drawing/2014/main" val="2542531019"/>
                    </a:ext>
                  </a:extLst>
                </a:gridCol>
                <a:gridCol w="1224000">
                  <a:extLst>
                    <a:ext uri="{9D8B030D-6E8A-4147-A177-3AD203B41FA5}">
                      <a16:colId xmlns:a16="http://schemas.microsoft.com/office/drawing/2014/main" val="1558185520"/>
                    </a:ext>
                  </a:extLst>
                </a:gridCol>
                <a:gridCol w="1224000">
                  <a:extLst>
                    <a:ext uri="{9D8B030D-6E8A-4147-A177-3AD203B41FA5}">
                      <a16:colId xmlns:a16="http://schemas.microsoft.com/office/drawing/2014/main" val="2511053163"/>
                    </a:ext>
                  </a:extLst>
                </a:gridCol>
                <a:gridCol w="1224000">
                  <a:extLst>
                    <a:ext uri="{9D8B030D-6E8A-4147-A177-3AD203B41FA5}">
                      <a16:colId xmlns:a16="http://schemas.microsoft.com/office/drawing/2014/main" val="4289849375"/>
                    </a:ext>
                  </a:extLst>
                </a:gridCol>
              </a:tblGrid>
              <a:tr h="504000">
                <a:tc gridSpan="2">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2030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年頃までの</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algn="ctr"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施策方針</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取組の方向性</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道路</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橋梁</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河川</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公園</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下水道</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共通</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83165628"/>
                  </a:ext>
                </a:extLst>
              </a:tr>
              <a:tr h="2160000">
                <a:tc>
                  <a:txBody>
                    <a:bodyPr/>
                    <a:lstStyle/>
                    <a:p>
                      <a:pPr algn="ctr" rtl="0"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11</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algn="l" rtl="0"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情報の一元管理やデジタル技術の活用等により業務の効率化に取り組む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・デジタル技術を活用した都市計画道路等整備関係業務の最適化（</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11-3</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1" i="0" u="none" strike="noStrike" dirty="0">
                          <a:solidFill>
                            <a:schemeClr val="tx1"/>
                          </a:solidFill>
                          <a:effectLst/>
                          <a:latin typeface="游ゴシック" panose="020B0400000000000000" pitchFamily="50" charset="-128"/>
                          <a:ea typeface="+mn-ea"/>
                        </a:rPr>
                        <a:t>・</a:t>
                      </a:r>
                      <a:r>
                        <a:rPr lang="en-US" altLang="ja-JP" sz="800" b="1" i="0" u="none" strike="noStrike" dirty="0">
                          <a:solidFill>
                            <a:schemeClr val="tx1"/>
                          </a:solidFill>
                          <a:effectLst/>
                          <a:latin typeface="游ゴシック" panose="020B0400000000000000" pitchFamily="50" charset="-128"/>
                          <a:ea typeface="+mn-ea"/>
                        </a:rPr>
                        <a:t>AI</a:t>
                      </a:r>
                      <a:r>
                        <a:rPr lang="ja-JP" altLang="en-US" sz="800" b="1" i="0" u="none" strike="noStrike" dirty="0">
                          <a:solidFill>
                            <a:schemeClr val="tx1"/>
                          </a:solidFill>
                          <a:effectLst/>
                          <a:latin typeface="游ゴシック" panose="020B0400000000000000" pitchFamily="50" charset="-128"/>
                          <a:ea typeface="+mn-ea"/>
                        </a:rPr>
                        <a:t>映像分析を活用した特殊車両の違法通行対策（</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11-4</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・プラットフォームの構築（</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11-10</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・プラットフォームの構築（</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11-11</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・維持管理の全体最適化、電子情報化（</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11-5</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・電話自動応答システムの導入（</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11-12</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0" i="1" u="none" strike="noStrike" dirty="0">
                          <a:solidFill>
                            <a:schemeClr val="tx1"/>
                          </a:solidFill>
                          <a:effectLst/>
                          <a:latin typeface="游ゴシック" panose="020B0400000000000000" pitchFamily="50" charset="-128"/>
                          <a:ea typeface="游ゴシック" panose="020B0400000000000000" pitchFamily="50" charset="-128"/>
                        </a:rPr>
                        <a:t>・技術資料（仕様書、準拠図書等）の</a:t>
                      </a:r>
                      <a:r>
                        <a:rPr lang="en-US" altLang="ja-JP" sz="800" b="0" i="1" u="none" strike="noStrike" dirty="0">
                          <a:solidFill>
                            <a:schemeClr val="tx1"/>
                          </a:solidFill>
                          <a:effectLst/>
                          <a:latin typeface="游ゴシック" panose="020B0400000000000000" pitchFamily="50" charset="-128"/>
                          <a:ea typeface="游ゴシック" panose="020B0400000000000000" pitchFamily="50" charset="-128"/>
                        </a:rPr>
                        <a:t>AI</a:t>
                      </a:r>
                      <a:r>
                        <a:rPr lang="ja-JP" altLang="en-US" sz="800" b="0" i="1" u="none" strike="noStrike" dirty="0">
                          <a:solidFill>
                            <a:schemeClr val="tx1"/>
                          </a:solidFill>
                          <a:effectLst/>
                          <a:latin typeface="游ゴシック" panose="020B0400000000000000" pitchFamily="50" charset="-128"/>
                          <a:ea typeface="游ゴシック" panose="020B0400000000000000" pitchFamily="50" charset="-128"/>
                        </a:rPr>
                        <a:t>検索システムの導入（</a:t>
                      </a:r>
                      <a:r>
                        <a:rPr lang="en-US" altLang="ja-JP" sz="800" b="0" i="1" u="none" strike="noStrike" dirty="0">
                          <a:solidFill>
                            <a:schemeClr val="tx1"/>
                          </a:solidFill>
                          <a:effectLst/>
                          <a:latin typeface="游ゴシック" panose="020B0400000000000000" pitchFamily="50" charset="-128"/>
                          <a:ea typeface="游ゴシック" panose="020B0400000000000000" pitchFamily="50" charset="-128"/>
                        </a:rPr>
                        <a:t>11-1</a:t>
                      </a:r>
                      <a:r>
                        <a:rPr lang="ja-JP" altLang="en-US" sz="800" b="0" i="1"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1"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1" u="none" strike="noStrike" dirty="0">
                          <a:solidFill>
                            <a:schemeClr val="tx1"/>
                          </a:solidFill>
                          <a:effectLst/>
                          <a:latin typeface="游ゴシック" panose="020B0400000000000000" pitchFamily="50" charset="-128"/>
                          <a:ea typeface="游ゴシック" panose="020B0400000000000000" pitchFamily="50" charset="-128"/>
                        </a:rPr>
                        <a:t>・管渠業務の現地調査報告書の見直し（</a:t>
                      </a:r>
                      <a:r>
                        <a:rPr lang="en-US" altLang="ja-JP" sz="800" b="0" i="1" u="none" strike="noStrike" dirty="0">
                          <a:solidFill>
                            <a:schemeClr val="tx1"/>
                          </a:solidFill>
                          <a:effectLst/>
                          <a:latin typeface="游ゴシック" panose="020B0400000000000000" pitchFamily="50" charset="-128"/>
                          <a:ea typeface="游ゴシック" panose="020B0400000000000000" pitchFamily="50" charset="-128"/>
                        </a:rPr>
                        <a:t>11-2</a:t>
                      </a:r>
                      <a:r>
                        <a:rPr lang="ja-JP" altLang="en-US" sz="800" b="0" i="1"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1"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・予算編成･執行管理業務の効率化（</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11-6)</a:t>
                      </a:r>
                    </a:p>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・窓口業務の</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AI</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チャットボット導入（</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11-7</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marR="0" lvl="0" indent="-180000" algn="l" defTabSz="742950" rtl="0" eaLnBrk="1" fontAlgn="ctr" latinLnBrk="0" hangingPunct="1">
                        <a:lnSpc>
                          <a:spcPct val="100000"/>
                        </a:lnSpc>
                        <a:spcBef>
                          <a:spcPts val="0"/>
                        </a:spcBef>
                        <a:spcAft>
                          <a:spcPts val="0"/>
                        </a:spcAft>
                        <a:buClrTx/>
                        <a:buSzTx/>
                        <a:buFontTx/>
                        <a:buNone/>
                        <a:tabLst/>
                        <a:defRPr/>
                      </a:pP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・下水道総合情報システム再構築（</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11-8</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・管渠業務の設計積算業務の効率化（</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11-13</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・道路橋梁総合管理システム再構築（</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11-9</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2114449710"/>
                  </a:ext>
                </a:extLst>
              </a:tr>
              <a:tr h="1404000">
                <a:tc>
                  <a:txBody>
                    <a:bodyPr/>
                    <a:lstStyle/>
                    <a:p>
                      <a:pPr algn="ctr" rtl="0"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12</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algn="l" rtl="0"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保有情報のライブラリ化等によるスムーズな技術継承・人材育成に取り組む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・デジタル技術を活用した都市計画道路等整備関係業務の最適化（</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12-2</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・メタバース空間の構築、活用検討（</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12-3</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VR</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MR</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ゴーグルの導入、活用検討（</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12-4</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・プラットフォームの構築（</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12-5,12-6</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・プラットフォームの構築（</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12-6</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0" i="0" u="none" strike="sngStrike" dirty="0">
                          <a:solidFill>
                            <a:schemeClr val="tx1"/>
                          </a:solidFill>
                          <a:effectLst/>
                          <a:latin typeface="游ゴシック" panose="020B0400000000000000" pitchFamily="50" charset="-128"/>
                          <a:ea typeface="游ゴシック" panose="020B0400000000000000" pitchFamily="50" charset="-128"/>
                        </a:rPr>
                        <a:t>　</a:t>
                      </a:r>
                      <a:endPar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0" i="1" u="none" strike="noStrike" dirty="0">
                          <a:solidFill>
                            <a:schemeClr val="tx1"/>
                          </a:solidFill>
                          <a:effectLst/>
                          <a:latin typeface="游ゴシック" panose="020B0400000000000000" pitchFamily="50" charset="-128"/>
                          <a:ea typeface="游ゴシック" panose="020B0400000000000000" pitchFamily="50" charset="-128"/>
                        </a:rPr>
                        <a:t>・技術資料（仕様書、準拠図書等）の</a:t>
                      </a:r>
                      <a:r>
                        <a:rPr lang="en-US" altLang="ja-JP" sz="800" b="0" i="1" u="none" strike="noStrike" dirty="0">
                          <a:solidFill>
                            <a:schemeClr val="tx1"/>
                          </a:solidFill>
                          <a:effectLst/>
                          <a:latin typeface="游ゴシック" panose="020B0400000000000000" pitchFamily="50" charset="-128"/>
                          <a:ea typeface="游ゴシック" panose="020B0400000000000000" pitchFamily="50" charset="-128"/>
                        </a:rPr>
                        <a:t>AI</a:t>
                      </a:r>
                      <a:r>
                        <a:rPr lang="ja-JP" altLang="en-US" sz="800" b="0" i="1" u="none" strike="noStrike" dirty="0">
                          <a:solidFill>
                            <a:schemeClr val="tx1"/>
                          </a:solidFill>
                          <a:effectLst/>
                          <a:latin typeface="游ゴシック" panose="020B0400000000000000" pitchFamily="50" charset="-128"/>
                          <a:ea typeface="游ゴシック" panose="020B0400000000000000" pitchFamily="50" charset="-128"/>
                        </a:rPr>
                        <a:t>検索システムの導入（</a:t>
                      </a:r>
                      <a:r>
                        <a:rPr lang="en-US" altLang="ja-JP" sz="800" b="0" i="1" u="none" strike="noStrike" dirty="0">
                          <a:solidFill>
                            <a:schemeClr val="tx1"/>
                          </a:solidFill>
                          <a:effectLst/>
                          <a:latin typeface="游ゴシック" panose="020B0400000000000000" pitchFamily="50" charset="-128"/>
                          <a:ea typeface="游ゴシック" panose="020B0400000000000000" pitchFamily="50" charset="-128"/>
                        </a:rPr>
                        <a:t>12-1</a:t>
                      </a:r>
                      <a:r>
                        <a:rPr lang="ja-JP" altLang="en-US" sz="800" b="0" i="1"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4290353389"/>
                  </a:ext>
                </a:extLst>
              </a:tr>
              <a:tr h="792000">
                <a:tc>
                  <a:txBody>
                    <a:bodyPr/>
                    <a:lstStyle/>
                    <a:p>
                      <a:pPr algn="ctr" rtl="0"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13</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最新機器の導入による現場との情報共有の効率化に取り組む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・ライブカメラの導入（</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13-3,13-4</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・ライブカメラの導入（</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13-4</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0" i="0" u="none" strike="noStrike">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・現場カメラの導入（</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13-1</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・機械電気設備工事における遠隔臨場による工事検査の実施（</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13-5</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・ウェアラブルカメラの導入（</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13-2</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4664702"/>
                  </a:ext>
                </a:extLst>
              </a:tr>
            </a:tbl>
          </a:graphicData>
        </a:graphic>
      </p:graphicFrame>
      <p:sp>
        <p:nvSpPr>
          <p:cNvPr id="3" name="テキスト ボックス 2">
            <a:extLst>
              <a:ext uri="{FF2B5EF4-FFF2-40B4-BE49-F238E27FC236}">
                <a16:creationId xmlns:a16="http://schemas.microsoft.com/office/drawing/2014/main" id="{D0D12B15-3C7B-074D-A235-B2179E5E1A94}"/>
              </a:ext>
            </a:extLst>
          </p:cNvPr>
          <p:cNvSpPr txBox="1"/>
          <p:nvPr/>
        </p:nvSpPr>
        <p:spPr>
          <a:xfrm>
            <a:off x="268447" y="41945"/>
            <a:ext cx="6828267" cy="400110"/>
          </a:xfrm>
          <a:prstGeom prst="rect">
            <a:avLst/>
          </a:prstGeom>
          <a:noFill/>
        </p:spPr>
        <p:txBody>
          <a:bodyPr wrap="square" anchor="ctr">
            <a:spAutoFit/>
          </a:bodyPr>
          <a:lstStyle/>
          <a:p>
            <a:r>
              <a:rPr kumimoji="1" lang="ja-JP" altLang="en-US" sz="2000" b="1" dirty="0">
                <a:latin typeface="Meiryo UI" panose="020B0604030504040204" pitchFamily="50" charset="-128"/>
                <a:ea typeface="Meiryo UI" panose="020B0604030504040204" pitchFamily="50" charset="-128"/>
              </a:rPr>
              <a:t>建設局における</a:t>
            </a:r>
            <a:r>
              <a:rPr kumimoji="1" lang="en-US" altLang="ja-JP" sz="2000" b="1" dirty="0">
                <a:latin typeface="Meiryo UI" panose="020B0604030504040204" pitchFamily="50" charset="-128"/>
                <a:ea typeface="Meiryo UI" panose="020B0604030504040204" pitchFamily="50" charset="-128"/>
              </a:rPr>
              <a:t>DX</a:t>
            </a:r>
            <a:r>
              <a:rPr kumimoji="1" lang="ja-JP" altLang="en-US" sz="2000" b="1" dirty="0">
                <a:latin typeface="Meiryo UI" panose="020B0604030504040204" pitchFamily="50" charset="-128"/>
                <a:ea typeface="Meiryo UI" panose="020B0604030504040204" pitchFamily="50" charset="-128"/>
              </a:rPr>
              <a:t>の取組一覧（体系表）　</a:t>
            </a:r>
            <a:r>
              <a:rPr kumimoji="1" lang="en-US" altLang="ja-JP" sz="2000" b="1" dirty="0">
                <a:latin typeface="Meiryo UI" panose="020B0604030504040204" pitchFamily="50" charset="-128"/>
                <a:ea typeface="Meiryo UI" panose="020B0604030504040204" pitchFamily="50" charset="-128"/>
              </a:rPr>
              <a:t>4/4</a:t>
            </a:r>
            <a:r>
              <a:rPr kumimoji="1" lang="ja-JP" altLang="en-US" sz="2000" b="1" dirty="0">
                <a:latin typeface="Meiryo UI" panose="020B0604030504040204" pitchFamily="50" charset="-128"/>
                <a:ea typeface="Meiryo UI" panose="020B0604030504040204" pitchFamily="50" charset="-128"/>
              </a:rPr>
              <a:t>	</a:t>
            </a:r>
            <a:endParaRPr kumimoji="1" lang="en-US" altLang="ja-JP" sz="2000" b="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2A998291-CEEC-4661-19A4-174A26686DF1}"/>
              </a:ext>
            </a:extLst>
          </p:cNvPr>
          <p:cNvSpPr txBox="1"/>
          <p:nvPr/>
        </p:nvSpPr>
        <p:spPr>
          <a:xfrm>
            <a:off x="453000" y="720000"/>
            <a:ext cx="7225125" cy="307777"/>
          </a:xfrm>
          <a:prstGeom prst="rect">
            <a:avLst/>
          </a:prstGeom>
          <a:noFill/>
        </p:spPr>
        <p:txBody>
          <a:bodyPr wrap="square">
            <a:spAutoFit/>
          </a:bodyPr>
          <a:lstStyle/>
          <a:p>
            <a:r>
              <a:rPr lang="ja-JP" altLang="en-US" sz="1400" b="1" dirty="0">
                <a:latin typeface="游ゴシック" panose="020B0400000000000000" pitchFamily="50" charset="-128"/>
                <a:ea typeface="游ゴシック" panose="020B0400000000000000" pitchFamily="50" charset="-128"/>
              </a:rPr>
              <a:t>■めざす姿</a:t>
            </a:r>
            <a:r>
              <a:rPr lang="en-US" altLang="ja-JP" sz="1400" b="1" dirty="0">
                <a:latin typeface="游ゴシック" panose="020B0400000000000000" pitchFamily="50" charset="-128"/>
                <a:ea typeface="游ゴシック" panose="020B0400000000000000" pitchFamily="50" charset="-128"/>
              </a:rPr>
              <a:t>Ⅴ</a:t>
            </a:r>
            <a:r>
              <a:rPr lang="ja-JP" altLang="en-US" sz="1400" b="1" dirty="0">
                <a:latin typeface="游ゴシック" panose="020B0400000000000000" pitchFamily="50" charset="-128"/>
                <a:ea typeface="游ゴシック" panose="020B0400000000000000" pitchFamily="50" charset="-128"/>
              </a:rPr>
              <a:t>　</a:t>
            </a:r>
            <a:r>
              <a:rPr kumimoji="1" lang="ja-JP" altLang="en-US" sz="1400" b="1" dirty="0">
                <a:latin typeface="游ゴシック" panose="020B0400000000000000" pitchFamily="50" charset="-128"/>
                <a:ea typeface="游ゴシック" panose="020B0400000000000000" pitchFamily="50" charset="-128"/>
              </a:rPr>
              <a:t>効率的かつ質の高い業務の運営</a:t>
            </a:r>
          </a:p>
        </p:txBody>
      </p:sp>
      <p:sp>
        <p:nvSpPr>
          <p:cNvPr id="5" name="スライド番号プレースホルダー 1">
            <a:extLst>
              <a:ext uri="{FF2B5EF4-FFF2-40B4-BE49-F238E27FC236}">
                <a16:creationId xmlns:a16="http://schemas.microsoft.com/office/drawing/2014/main" id="{C28223AD-4FA1-83E1-B8A1-1921AAA1C70A}"/>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24</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2364362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D12B15-3C7B-074D-A235-B2179E5E1A94}"/>
              </a:ext>
            </a:extLst>
          </p:cNvPr>
          <p:cNvSpPr txBox="1"/>
          <p:nvPr/>
        </p:nvSpPr>
        <p:spPr>
          <a:xfrm>
            <a:off x="268447" y="41945"/>
            <a:ext cx="3465353" cy="4001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建設局における</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の取組内容　　　　　　　　　　　</a:t>
            </a:r>
            <a:endPar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a:extLst>
              <a:ext uri="{FF2B5EF4-FFF2-40B4-BE49-F238E27FC236}">
                <a16:creationId xmlns:a16="http://schemas.microsoft.com/office/drawing/2014/main" id="{220F50E6-CD8E-83BD-361A-8B9051C0F99A}"/>
              </a:ext>
            </a:extLst>
          </p:cNvPr>
          <p:cNvSpPr txBox="1"/>
          <p:nvPr/>
        </p:nvSpPr>
        <p:spPr>
          <a:xfrm>
            <a:off x="597000" y="720000"/>
            <a:ext cx="8712000" cy="1031051"/>
          </a:xfrm>
          <a:prstGeom prst="rect">
            <a:avLst/>
          </a:prstGeom>
          <a:noFill/>
        </p:spPr>
        <p:txBody>
          <a:bodyPr wrap="square">
            <a:spAutoFit/>
          </a:bodyPr>
          <a:lstStyle/>
          <a:p>
            <a:pPr>
              <a:spcBef>
                <a:spcPts val="600"/>
              </a:spcBef>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建設局が取り組む具体的な内容を個票にして取りまとめた。個々の取組について「施策のめざす姿」を明確化し、</a:t>
            </a:r>
            <a:r>
              <a:rPr lang="ja-JP" altLang="en-US" sz="1400" dirty="0">
                <a:latin typeface="游ゴシック" panose="020B0400000000000000" pitchFamily="50" charset="-128"/>
              </a:rPr>
              <a:t>「評価指標（</a:t>
            </a:r>
            <a:r>
              <a:rPr lang="en-US" altLang="ja-JP" sz="1400" dirty="0">
                <a:latin typeface="游ゴシック" panose="020B0400000000000000" pitchFamily="50" charset="-128"/>
              </a:rPr>
              <a:t>KPI</a:t>
            </a:r>
            <a:r>
              <a:rPr lang="ja-JP" altLang="en-US" sz="1400" dirty="0">
                <a:latin typeface="游ゴシック" panose="020B0400000000000000" pitchFamily="50" charset="-128"/>
              </a:rPr>
              <a:t>）または活動</a:t>
            </a:r>
            <a:r>
              <a:rPr lang="ja-JP" altLang="en-US" sz="1400" dirty="0">
                <a:solidFill>
                  <a:prstClr val="black"/>
                </a:solidFill>
                <a:latin typeface="游ゴシック" panose="020B0400000000000000" pitchFamily="50" charset="-128"/>
              </a:rPr>
              <a:t>指標」を設定して、着実に取組を進めていく。</a:t>
            </a:r>
            <a:endParaRPr lang="en-US" altLang="ja-JP" sz="1400" dirty="0">
              <a:solidFill>
                <a:prstClr val="black"/>
              </a:solidFill>
              <a:latin typeface="游ゴシック" panose="020B0400000000000000" pitchFamily="50" charset="-128"/>
            </a:endParaRPr>
          </a:p>
          <a:p>
            <a:pPr>
              <a:spcBef>
                <a:spcPts val="600"/>
              </a:spcBef>
              <a:defRPr/>
            </a:pPr>
            <a:r>
              <a:rPr lang="ja-JP" altLang="en-US" sz="1400" dirty="0">
                <a:latin typeface="游ゴシック" panose="020B0400000000000000" pitchFamily="50" charset="-128"/>
              </a:rPr>
              <a:t>　建設局</a:t>
            </a:r>
            <a:r>
              <a:rPr lang="en-US" altLang="ja-JP" sz="1400" dirty="0">
                <a:latin typeface="游ゴシック" panose="020B0400000000000000" pitchFamily="50" charset="-128"/>
              </a:rPr>
              <a:t>DX</a:t>
            </a:r>
            <a:r>
              <a:rPr lang="ja-JP" altLang="en-US" sz="1400" dirty="0">
                <a:latin typeface="游ゴシック" panose="020B0400000000000000" pitchFamily="50" charset="-128"/>
              </a:rPr>
              <a:t>戦略アクションプランに掲載している取組の一部は、「大阪市</a:t>
            </a:r>
            <a:r>
              <a:rPr lang="en-US" altLang="ja-JP" sz="1400" dirty="0">
                <a:latin typeface="游ゴシック" panose="020B0400000000000000" pitchFamily="50" charset="-128"/>
              </a:rPr>
              <a:t>DX</a:t>
            </a:r>
            <a:r>
              <a:rPr lang="ja-JP" altLang="en-US" sz="1400" dirty="0">
                <a:latin typeface="游ゴシック" panose="020B0400000000000000" pitchFamily="50" charset="-128"/>
              </a:rPr>
              <a:t>戦略アクションプラン」にも掲載している。</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14" name="図 13">
            <a:extLst>
              <a:ext uri="{FF2B5EF4-FFF2-40B4-BE49-F238E27FC236}">
                <a16:creationId xmlns:a16="http://schemas.microsoft.com/office/drawing/2014/main" id="{3346837E-9756-3816-34B6-B8651B05BA4F}"/>
              </a:ext>
            </a:extLst>
          </p:cNvPr>
          <p:cNvPicPr>
            <a:picLocks noChangeAspect="1"/>
          </p:cNvPicPr>
          <p:nvPr/>
        </p:nvPicPr>
        <p:blipFill>
          <a:blip r:embed="rId2"/>
          <a:stretch>
            <a:fillRect/>
          </a:stretch>
        </p:blipFill>
        <p:spPr>
          <a:xfrm>
            <a:off x="1078971" y="2527971"/>
            <a:ext cx="6057285" cy="4193505"/>
          </a:xfrm>
          <a:prstGeom prst="rect">
            <a:avLst/>
          </a:prstGeom>
          <a:ln w="9525">
            <a:solidFill>
              <a:schemeClr val="tx1"/>
            </a:solidFill>
          </a:ln>
        </p:spPr>
      </p:pic>
      <p:cxnSp>
        <p:nvCxnSpPr>
          <p:cNvPr id="15" name="直線コネクタ 14">
            <a:extLst>
              <a:ext uri="{FF2B5EF4-FFF2-40B4-BE49-F238E27FC236}">
                <a16:creationId xmlns:a16="http://schemas.microsoft.com/office/drawing/2014/main" id="{A8095362-4D60-36FF-22D5-595CDBF67F1E}"/>
              </a:ext>
            </a:extLst>
          </p:cNvPr>
          <p:cNvCxnSpPr>
            <a:cxnSpLocks/>
          </p:cNvCxnSpPr>
          <p:nvPr/>
        </p:nvCxnSpPr>
        <p:spPr>
          <a:xfrm flipV="1">
            <a:off x="6017598" y="2282567"/>
            <a:ext cx="285750" cy="287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B85CDA9F-EF32-752F-4EF8-21FD0FB9E263}"/>
              </a:ext>
            </a:extLst>
          </p:cNvPr>
          <p:cNvSpPr txBox="1"/>
          <p:nvPr/>
        </p:nvSpPr>
        <p:spPr>
          <a:xfrm>
            <a:off x="6272035" y="2024694"/>
            <a:ext cx="3000965" cy="4616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「大阪市</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戦略アクションプラン」に</a:t>
            </a:r>
            <a:endPar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掲載している事業であることを表す。</a:t>
            </a:r>
          </a:p>
        </p:txBody>
      </p:sp>
      <p:cxnSp>
        <p:nvCxnSpPr>
          <p:cNvPr id="30" name="直線コネクタ 29">
            <a:extLst>
              <a:ext uri="{FF2B5EF4-FFF2-40B4-BE49-F238E27FC236}">
                <a16:creationId xmlns:a16="http://schemas.microsoft.com/office/drawing/2014/main" id="{25AF3F0E-24A3-E9E9-F02B-4C9566C4B167}"/>
              </a:ext>
            </a:extLst>
          </p:cNvPr>
          <p:cNvCxnSpPr>
            <a:cxnSpLocks/>
          </p:cNvCxnSpPr>
          <p:nvPr/>
        </p:nvCxnSpPr>
        <p:spPr>
          <a:xfrm>
            <a:off x="6160473" y="2858822"/>
            <a:ext cx="458300" cy="2974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15F74FAA-4D18-9148-2BF5-80E8E89FFF7A}"/>
              </a:ext>
            </a:extLst>
          </p:cNvPr>
          <p:cNvSpPr txBox="1"/>
          <p:nvPr/>
        </p:nvSpPr>
        <p:spPr>
          <a:xfrm>
            <a:off x="633000" y="2195715"/>
            <a:ext cx="286471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□個票の読み方</a:t>
            </a:r>
            <a:endParaRPr kumimoji="1" lang="en-US" altLang="ja-JP" sz="12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8B9D89E7-8D36-A6A4-F105-EFC14A165689}"/>
              </a:ext>
            </a:extLst>
          </p:cNvPr>
          <p:cNvSpPr txBox="1"/>
          <p:nvPr/>
        </p:nvSpPr>
        <p:spPr>
          <a:xfrm>
            <a:off x="6405078" y="3072459"/>
            <a:ext cx="3500921" cy="4616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「建設局における</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の取組一覧（取組概要）」の取組</a:t>
            </a:r>
            <a:r>
              <a:rPr lang="ja-JP" altLang="en-US" sz="1200" dirty="0">
                <a:solidFill>
                  <a:prstClr val="black"/>
                </a:solidFill>
                <a:latin typeface="游ゴシック" panose="020B0400000000000000" pitchFamily="50" charset="-128"/>
                <a:ea typeface="游ゴシック" panose="020B0400000000000000" pitchFamily="50" charset="-128"/>
              </a:rPr>
              <a:t>項番</a:t>
            </a:r>
            <a:endPar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3" name="スライド番号プレースホルダー 1">
            <a:extLst>
              <a:ext uri="{FF2B5EF4-FFF2-40B4-BE49-F238E27FC236}">
                <a16:creationId xmlns:a16="http://schemas.microsoft.com/office/drawing/2014/main" id="{76C29D9F-93B8-7A5B-4328-307A39DCDBDA}"/>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25</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2204612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125FC6A-DF69-1B61-3AF0-53871F33C664}"/>
              </a:ext>
            </a:extLst>
          </p:cNvPr>
          <p:cNvSpPr>
            <a:spLocks noGrp="1"/>
          </p:cNvSpPr>
          <p:nvPr>
            <p:ph type="title"/>
          </p:nvPr>
        </p:nvSpPr>
        <p:spPr>
          <a:xfrm>
            <a:off x="446400" y="136800"/>
            <a:ext cx="4945871" cy="728793"/>
          </a:xfrm>
        </p:spPr>
        <p:txBody>
          <a:bodyPr/>
          <a:lstStyle/>
          <a:p>
            <a:pPr fontAlgn="base">
              <a:spcBef>
                <a:spcPct val="0"/>
              </a:spcBef>
              <a:spcAft>
                <a:spcPct val="0"/>
              </a:spcAft>
              <a:defRPr/>
            </a:pPr>
            <a:r>
              <a:rPr lang="ja-JP" altLang="en-US" sz="2000" b="1" kern="0" dirty="0">
                <a:solidFill>
                  <a:srgbClr val="AF1932"/>
                </a:solidFill>
                <a:latin typeface="Yu Gothic UI" panose="020B0500000000000000" pitchFamily="50" charset="-128"/>
                <a:ea typeface="Yu Gothic UI" panose="020B0500000000000000" pitchFamily="50" charset="-128"/>
              </a:rPr>
              <a:t>御堂筋における</a:t>
            </a:r>
            <a:r>
              <a:rPr lang="en-US" altLang="ja-JP" sz="2000" b="1" kern="0" dirty="0">
                <a:solidFill>
                  <a:srgbClr val="AF1932"/>
                </a:solidFill>
                <a:latin typeface="Yu Gothic UI" panose="020B0500000000000000" pitchFamily="50" charset="-128"/>
                <a:ea typeface="Yu Gothic UI" panose="020B0500000000000000" pitchFamily="50" charset="-128"/>
              </a:rPr>
              <a:t>AI</a:t>
            </a:r>
            <a:r>
              <a:rPr lang="ja-JP" altLang="en-US" sz="2000" b="1" kern="0" dirty="0">
                <a:solidFill>
                  <a:srgbClr val="AF1932"/>
                </a:solidFill>
                <a:latin typeface="Yu Gothic UI" panose="020B0500000000000000" pitchFamily="50" charset="-128"/>
                <a:ea typeface="Yu Gothic UI" panose="020B0500000000000000" pitchFamily="50" charset="-128"/>
              </a:rPr>
              <a:t>カメラ及びビッグデータ等</a:t>
            </a:r>
            <a:br>
              <a:rPr lang="en-US" altLang="ja-JP" sz="2000" b="1" kern="0" dirty="0">
                <a:solidFill>
                  <a:srgbClr val="AF1932"/>
                </a:solidFill>
                <a:latin typeface="Yu Gothic UI" panose="020B0500000000000000" pitchFamily="50" charset="-128"/>
                <a:ea typeface="Yu Gothic UI" panose="020B0500000000000000" pitchFamily="50" charset="-128"/>
              </a:rPr>
            </a:br>
            <a:r>
              <a:rPr lang="ja-JP" altLang="en-US" sz="2000" b="1" kern="0" dirty="0">
                <a:solidFill>
                  <a:srgbClr val="AF1932"/>
                </a:solidFill>
                <a:latin typeface="Yu Gothic UI" panose="020B0500000000000000" pitchFamily="50" charset="-128"/>
                <a:ea typeface="Yu Gothic UI" panose="020B0500000000000000" pitchFamily="50" charset="-128"/>
              </a:rPr>
              <a:t>　を活用した”スマートストリート”の実現</a:t>
            </a:r>
            <a:r>
              <a:rPr kumimoji="0" lang="ja-JP" altLang="en-US" sz="2000" b="1" dirty="0">
                <a:solidFill>
                  <a:srgbClr val="AF1932"/>
                </a:solidFill>
                <a:latin typeface="Avenir Next LT Pro"/>
                <a:ea typeface="Yu Gothic UI" panose="020B0500000000000000" pitchFamily="50" charset="-128"/>
              </a:rPr>
              <a:t>​</a:t>
            </a:r>
            <a:br>
              <a:rPr kumimoji="0" lang="ja-JP" altLang="en-US" sz="2000" b="1" dirty="0">
                <a:solidFill>
                  <a:srgbClr val="AF1932"/>
                </a:solidFill>
                <a:latin typeface="Avenir Next LT Pro"/>
                <a:ea typeface="Yu Gothic UI" panose="020B0500000000000000" pitchFamily="50" charset="-128"/>
              </a:rPr>
            </a:br>
            <a:endParaRPr lang="ja-JP" altLang="en-US" dirty="0"/>
          </a:p>
        </p:txBody>
      </p:sp>
      <p:sp>
        <p:nvSpPr>
          <p:cNvPr id="8" name="テキスト ボックス 7">
            <a:extLst>
              <a:ext uri="{FF2B5EF4-FFF2-40B4-BE49-F238E27FC236}">
                <a16:creationId xmlns:a16="http://schemas.microsoft.com/office/drawing/2014/main" id="{8CE7DEAC-48FA-EF93-3235-FC9009DB786C}"/>
              </a:ext>
            </a:extLst>
          </p:cNvPr>
          <p:cNvSpPr txBox="1"/>
          <p:nvPr/>
        </p:nvSpPr>
        <p:spPr>
          <a:xfrm>
            <a:off x="5943076" y="62398"/>
            <a:ext cx="2904750" cy="276999"/>
          </a:xfrm>
          <a:prstGeom prst="rect">
            <a:avLst/>
          </a:prstGeom>
          <a:noFill/>
        </p:spPr>
        <p:txBody>
          <a:bodyPr wrap="square" rtlCol="0">
            <a:spAutoFit/>
          </a:bodyPr>
          <a:lstStyle/>
          <a:p>
            <a:r>
              <a:rPr kumimoji="1" lang="ja-JP" altLang="en-US" sz="1200" b="1" dirty="0">
                <a:solidFill>
                  <a:schemeClr val="bg1"/>
                </a:solidFill>
              </a:rPr>
              <a:t>「大阪市</a:t>
            </a:r>
            <a:r>
              <a:rPr kumimoji="1" lang="en-US" altLang="ja-JP" sz="1200" b="1" dirty="0">
                <a:solidFill>
                  <a:schemeClr val="bg1"/>
                </a:solidFill>
              </a:rPr>
              <a:t>DX</a:t>
            </a:r>
            <a:r>
              <a:rPr kumimoji="1" lang="ja-JP" altLang="en-US" sz="1200" b="1" dirty="0">
                <a:solidFill>
                  <a:schemeClr val="bg1"/>
                </a:solidFill>
              </a:rPr>
              <a:t>戦略アクションプラン」掲載事業</a:t>
            </a:r>
          </a:p>
        </p:txBody>
      </p:sp>
      <p:sp>
        <p:nvSpPr>
          <p:cNvPr id="40" name="テキスト ボックス 39">
            <a:extLst>
              <a:ext uri="{FF2B5EF4-FFF2-40B4-BE49-F238E27FC236}">
                <a16:creationId xmlns:a16="http://schemas.microsoft.com/office/drawing/2014/main" id="{2C5DF2A6-D4E4-13DE-E03F-774260210C59}"/>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kumimoji="1" lang="en-US" altLang="ja-JP" sz="1000" dirty="0">
                <a:latin typeface="Meiryo UI" panose="020B0604030504040204" pitchFamily="50" charset="-128"/>
                <a:ea typeface="Meiryo UI" panose="020B0604030504040204" pitchFamily="50" charset="-128"/>
              </a:rPr>
              <a:t>01</a:t>
            </a:r>
            <a:r>
              <a:rPr lang="en-US" altLang="ja-JP" sz="1000" dirty="0">
                <a:latin typeface="Meiryo UI" panose="020B0604030504040204" pitchFamily="50" charset="-128"/>
                <a:ea typeface="Meiryo UI" panose="020B0604030504040204" pitchFamily="50" charset="-128"/>
              </a:rPr>
              <a:t>-1,</a:t>
            </a:r>
            <a:r>
              <a:rPr kumimoji="1" lang="en-US" altLang="ja-JP" sz="1000" dirty="0">
                <a:latin typeface="Meiryo UI" panose="020B0604030504040204" pitchFamily="50" charset="-128"/>
                <a:ea typeface="Meiryo UI" panose="020B0604030504040204" pitchFamily="50" charset="-128"/>
              </a:rPr>
              <a:t>03-1</a:t>
            </a:r>
            <a:endParaRPr kumimoji="1" lang="ja-JP" altLang="en-US" sz="10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2E9B5EE5-576E-258D-70A7-E98B8FE4BB26}"/>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44" name="スライド番号プレースホルダー 1">
            <a:extLst>
              <a:ext uri="{FF2B5EF4-FFF2-40B4-BE49-F238E27FC236}">
                <a16:creationId xmlns:a16="http://schemas.microsoft.com/office/drawing/2014/main" id="{417E4236-1EA0-4705-D04C-31E2D9C2323A}"/>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26</a:t>
            </a:fld>
            <a:endParaRPr lang="ja-JP" altLang="en-US" dirty="0">
              <a:solidFill>
                <a:prstClr val="black">
                  <a:tint val="75000"/>
                </a:prstClr>
              </a:solidFill>
              <a:latin typeface="Avenir Next LT Pro"/>
              <a:ea typeface="Yu Gothic UI"/>
            </a:endParaRPr>
          </a:p>
        </p:txBody>
      </p:sp>
      <p:sp>
        <p:nvSpPr>
          <p:cNvPr id="72" name="テキスト プレースホルダー 3">
            <a:extLst>
              <a:ext uri="{FF2B5EF4-FFF2-40B4-BE49-F238E27FC236}">
                <a16:creationId xmlns:a16="http://schemas.microsoft.com/office/drawing/2014/main" id="{41544445-0DB4-05E0-6FF9-176E39361960}"/>
              </a:ext>
            </a:extLst>
          </p:cNvPr>
          <p:cNvSpPr txBox="1">
            <a:spLocks/>
          </p:cNvSpPr>
          <p:nvPr/>
        </p:nvSpPr>
        <p:spPr>
          <a:xfrm>
            <a:off x="445009" y="1185592"/>
            <a:ext cx="4279391" cy="12528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dirty="0">
                <a:solidFill>
                  <a:srgbClr val="000000"/>
                </a:solidFill>
                <a:latin typeface="Yu Gothic UI" panose="020B0500000000000000" pitchFamily="50" charset="-128"/>
                <a:ea typeface="Yu Gothic UI" panose="020B0500000000000000" pitchFamily="50" charset="-128"/>
              </a:rPr>
              <a:t>御堂筋将来ビジョンの実現に向け、人中心のみちへと再編をめざし、御堂筋の道路空間再編整備（側道歩行者空間化）を進めている。</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dirty="0">
                <a:solidFill>
                  <a:srgbClr val="000000"/>
                </a:solidFill>
                <a:latin typeface="Yu Gothic UI" panose="020B0500000000000000" pitchFamily="50" charset="-128"/>
                <a:ea typeface="Yu Gothic UI" panose="020B0500000000000000" pitchFamily="50" charset="-128"/>
              </a:rPr>
              <a:t>この整備に伴い、</a:t>
            </a:r>
            <a:r>
              <a:rPr lang="en-US" altLang="ja-JP" sz="1100" dirty="0">
                <a:solidFill>
                  <a:srgbClr val="000000"/>
                </a:solidFill>
                <a:latin typeface="Yu Gothic UI" panose="020B0500000000000000" pitchFamily="50" charset="-128"/>
                <a:ea typeface="Yu Gothic UI" panose="020B0500000000000000" pitchFamily="50" charset="-128"/>
              </a:rPr>
              <a:t>AI</a:t>
            </a:r>
            <a:r>
              <a:rPr lang="ja-JP" altLang="en-US" sz="1100" dirty="0">
                <a:solidFill>
                  <a:srgbClr val="000000"/>
                </a:solidFill>
                <a:latin typeface="Yu Gothic UI" panose="020B0500000000000000" pitchFamily="50" charset="-128"/>
                <a:ea typeface="Yu Gothic UI" panose="020B0500000000000000" pitchFamily="50" charset="-128"/>
              </a:rPr>
              <a:t>カメラ等を活用した映像解析により、荷捌き</a:t>
            </a:r>
            <a:r>
              <a:rPr lang="en-US" altLang="ja-JP" sz="1100" dirty="0">
                <a:solidFill>
                  <a:srgbClr val="000000"/>
                </a:solidFill>
                <a:latin typeface="Yu Gothic UI" panose="020B0500000000000000" pitchFamily="50" charset="-128"/>
                <a:ea typeface="Yu Gothic UI" panose="020B0500000000000000" pitchFamily="50" charset="-128"/>
              </a:rPr>
              <a:t>/</a:t>
            </a:r>
            <a:r>
              <a:rPr lang="ja-JP" altLang="en-US" sz="1100" dirty="0">
                <a:solidFill>
                  <a:srgbClr val="000000"/>
                </a:solidFill>
                <a:latin typeface="Yu Gothic UI" panose="020B0500000000000000" pitchFamily="50" charset="-128"/>
                <a:ea typeface="Yu Gothic UI" panose="020B0500000000000000" pitchFamily="50" charset="-128"/>
              </a:rPr>
              <a:t>沿道アクセススペースの利用状況を把握し、効率的な運用（省力化）の仕組みを構築する検討を行う。</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dirty="0">
                <a:solidFill>
                  <a:srgbClr val="000000"/>
                </a:solidFill>
                <a:latin typeface="Yu Gothic UI" panose="020B0500000000000000" pitchFamily="50" charset="-128"/>
                <a:ea typeface="Yu Gothic UI" panose="020B0500000000000000" pitchFamily="50" charset="-128"/>
              </a:rPr>
              <a:t>また、スマートフォン</a:t>
            </a:r>
            <a:r>
              <a:rPr lang="en-US" altLang="ja-JP" sz="1100" dirty="0">
                <a:solidFill>
                  <a:srgbClr val="000000"/>
                </a:solidFill>
                <a:latin typeface="Yu Gothic UI" panose="020B0500000000000000" pitchFamily="50" charset="-128"/>
                <a:ea typeface="Yu Gothic UI" panose="020B0500000000000000" pitchFamily="50" charset="-128"/>
              </a:rPr>
              <a:t>GPS</a:t>
            </a:r>
            <a:r>
              <a:rPr lang="ja-JP" altLang="en-US" sz="1100" dirty="0">
                <a:solidFill>
                  <a:srgbClr val="000000"/>
                </a:solidFill>
                <a:latin typeface="Yu Gothic UI" panose="020B0500000000000000" pitchFamily="50" charset="-128"/>
                <a:ea typeface="Yu Gothic UI" panose="020B0500000000000000" pitchFamily="50" charset="-128"/>
              </a:rPr>
              <a:t>データやビーコンなどを活用して歩行者の回遊状況を調査し、道路空間の利活用のあり方を検討し、周辺エリアへの回遊性の向上などを図る。これにより、地域の活性化やエリア価値向上を促進し、人中心の道路への転換を推進する。</a:t>
            </a:r>
          </a:p>
        </p:txBody>
      </p:sp>
      <p:sp>
        <p:nvSpPr>
          <p:cNvPr id="73" name="テキスト プレースホルダー 12">
            <a:extLst>
              <a:ext uri="{FF2B5EF4-FFF2-40B4-BE49-F238E27FC236}">
                <a16:creationId xmlns:a16="http://schemas.microsoft.com/office/drawing/2014/main" id="{CE895CD0-120C-3B66-6BDA-17EEFC849BB3}"/>
              </a:ext>
            </a:extLst>
          </p:cNvPr>
          <p:cNvSpPr txBox="1">
            <a:spLocks/>
          </p:cNvSpPr>
          <p:nvPr/>
        </p:nvSpPr>
        <p:spPr>
          <a:xfrm>
            <a:off x="457200" y="3657600"/>
            <a:ext cx="4118199" cy="533400"/>
          </a:xfrm>
          <a:prstGeom prst="rect">
            <a:avLst/>
          </a:prstGeom>
        </p:spPr>
        <p:txBody>
          <a:bodyPr/>
          <a:lstStyle>
            <a:lvl1pPr marL="177800" indent="-177800" algn="l" defTabSz="914400" rtl="0" eaLnBrk="1" latinLnBrk="0" hangingPunct="1">
              <a:lnSpc>
                <a:spcPts val="1600"/>
              </a:lnSpc>
              <a:spcBef>
                <a:spcPts val="0"/>
              </a:spcBef>
              <a:spcAft>
                <a:spcPts val="600"/>
              </a:spcAft>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87313">
              <a:lnSpc>
                <a:spcPts val="1500"/>
              </a:lnSpc>
            </a:pPr>
            <a:r>
              <a:rPr lang="ja-JP" altLang="en-US" sz="1100" dirty="0"/>
              <a:t>携帯電話会社のスマートフォン</a:t>
            </a:r>
            <a:r>
              <a:rPr lang="en-US" altLang="ja-JP" sz="1100" dirty="0"/>
              <a:t>GPS</a:t>
            </a:r>
            <a:r>
              <a:rPr lang="ja-JP" altLang="en-US" sz="1100" dirty="0"/>
              <a:t>データやビーコンなどを利用して、歩行者の動きを調査し、整備効果の指標化も検討。これまで道路空間の利活用時の回遊状況分析を進めており、</a:t>
            </a:r>
            <a:r>
              <a:rPr lang="en-US" altLang="ja-JP" sz="1100" dirty="0"/>
              <a:t>2025</a:t>
            </a:r>
            <a:r>
              <a:rPr lang="ja-JP" altLang="en-US" sz="1100" dirty="0"/>
              <a:t>年度の万博時にも回遊状況分析を行う予定。</a:t>
            </a:r>
          </a:p>
          <a:p>
            <a:pPr marL="87313" indent="-87313">
              <a:lnSpc>
                <a:spcPts val="1500"/>
              </a:lnSpc>
            </a:pPr>
            <a:r>
              <a:rPr kumimoji="0" lang="ja-JP" altLang="en-US" sz="1100" dirty="0">
                <a:latin typeface="Yu Gothic UI" panose="020B0500000000000000" pitchFamily="50" charset="-128"/>
                <a:ea typeface="Yu Gothic UI" panose="020B0500000000000000" pitchFamily="50" charset="-128"/>
              </a:rPr>
              <a:t>誘導員の省力化の検討等に向け、</a:t>
            </a:r>
            <a:r>
              <a:rPr lang="ja-JP" altLang="en-US" sz="1100" dirty="0"/>
              <a:t>段階的に</a:t>
            </a:r>
            <a:r>
              <a:rPr lang="en-US" altLang="ja-JP" sz="1100" dirty="0"/>
              <a:t>AI</a:t>
            </a:r>
            <a:r>
              <a:rPr lang="ja-JP" altLang="en-US" sz="1100" dirty="0"/>
              <a:t>カメラの設置を進めており、</a:t>
            </a:r>
            <a:r>
              <a:rPr lang="en-US" altLang="ja-JP" sz="1100" dirty="0"/>
              <a:t>2025</a:t>
            </a:r>
            <a:r>
              <a:rPr lang="ja-JP" altLang="en-US" sz="1100" dirty="0"/>
              <a:t>年度の本格的な運用検証予定。</a:t>
            </a:r>
          </a:p>
        </p:txBody>
      </p:sp>
      <p:grpSp>
        <p:nvGrpSpPr>
          <p:cNvPr id="74" name="グループ化 73">
            <a:extLst>
              <a:ext uri="{FF2B5EF4-FFF2-40B4-BE49-F238E27FC236}">
                <a16:creationId xmlns:a16="http://schemas.microsoft.com/office/drawing/2014/main" id="{681CEF9D-5D0A-3E48-9013-7F22C0C3963A}"/>
              </a:ext>
            </a:extLst>
          </p:cNvPr>
          <p:cNvGrpSpPr/>
          <p:nvPr/>
        </p:nvGrpSpPr>
        <p:grpSpPr>
          <a:xfrm>
            <a:off x="447675" y="3352800"/>
            <a:ext cx="1375502" cy="243520"/>
            <a:chOff x="528309" y="7695403"/>
            <a:chExt cx="1375502" cy="243520"/>
          </a:xfrm>
        </p:grpSpPr>
        <p:sp>
          <p:nvSpPr>
            <p:cNvPr id="75" name="正方形/長方形 74">
              <a:extLst>
                <a:ext uri="{FF2B5EF4-FFF2-40B4-BE49-F238E27FC236}">
                  <a16:creationId xmlns:a16="http://schemas.microsoft.com/office/drawing/2014/main" id="{E73C9230-1640-E45C-A02F-BD83FD4E1808}"/>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76" name="テキスト ボックス 75">
              <a:extLst>
                <a:ext uri="{FF2B5EF4-FFF2-40B4-BE49-F238E27FC236}">
                  <a16:creationId xmlns:a16="http://schemas.microsoft.com/office/drawing/2014/main" id="{CF4C6655-008A-BBCE-5842-10B184D80594}"/>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77" name="テキスト プレースホルダー 29">
            <a:extLst>
              <a:ext uri="{FF2B5EF4-FFF2-40B4-BE49-F238E27FC236}">
                <a16:creationId xmlns:a16="http://schemas.microsoft.com/office/drawing/2014/main" id="{77A6373F-44F5-9117-A76A-42C56F2F892C}"/>
              </a:ext>
            </a:extLst>
          </p:cNvPr>
          <p:cNvSpPr txBox="1">
            <a:spLocks/>
          </p:cNvSpPr>
          <p:nvPr/>
        </p:nvSpPr>
        <p:spPr>
          <a:xfrm>
            <a:off x="5904000" y="1981200"/>
            <a:ext cx="3414740" cy="511528"/>
          </a:xfrm>
          <a:prstGeom prst="rect">
            <a:avLst/>
          </a:prstGeom>
        </p:spPr>
        <p:txBody>
          <a:bodyPr anchor="t"/>
          <a:lstStyle>
            <a:lvl1pPr marL="93663" indent="-93663" algn="l" defTabSz="914400" rtl="0" eaLnBrk="1" latinLnBrk="0" hangingPunct="1">
              <a:lnSpc>
                <a:spcPct val="100000"/>
              </a:lnSpc>
              <a:spcBef>
                <a:spcPts val="600"/>
              </a:spcBef>
              <a:buFont typeface="Arial" panose="020B0604020202020204" pitchFamily="34" charset="0"/>
              <a:buChar char="•"/>
              <a:defRPr kumimoji="1" sz="1100" b="0" kern="1200">
                <a:solidFill>
                  <a:schemeClr val="tx1"/>
                </a:solidFill>
                <a:latin typeface="Yu Gothic UI" panose="020B0500000000000000" pitchFamily="50" charset="-128"/>
                <a:ea typeface="Yu Gothic UI" panose="020B05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御堂筋周辺エリアにおける回遊人口</a:t>
            </a:r>
            <a:r>
              <a:rPr lang="en-US" altLang="ja-JP" sz="700" dirty="0"/>
              <a:t>※</a:t>
            </a:r>
            <a:r>
              <a:rPr lang="ja-JP" altLang="en-US" dirty="0"/>
              <a:t>の割合</a:t>
            </a:r>
            <a:br>
              <a:rPr lang="ja-JP" altLang="en-US" dirty="0"/>
            </a:br>
            <a:r>
              <a:rPr lang="en-US" altLang="ja-JP" sz="1050" dirty="0"/>
              <a:t>※</a:t>
            </a:r>
            <a:r>
              <a:rPr lang="ja-JP" altLang="en-US" sz="1050" dirty="0"/>
              <a:t>当該エリアを</a:t>
            </a:r>
            <a:r>
              <a:rPr lang="en-US" altLang="ja-JP" sz="1050" dirty="0"/>
              <a:t>15</a:t>
            </a:r>
            <a:r>
              <a:rPr lang="ja-JP" altLang="en-US" sz="1050" dirty="0"/>
              <a:t>分～</a:t>
            </a:r>
            <a:r>
              <a:rPr lang="en-US" altLang="ja-JP" sz="1050" dirty="0"/>
              <a:t>180</a:t>
            </a:r>
            <a:r>
              <a:rPr lang="ja-JP" altLang="en-US" sz="1050" dirty="0"/>
              <a:t>分間、回遊（滞在）した人口</a:t>
            </a:r>
          </a:p>
          <a:p>
            <a:endParaRPr lang="en-US" altLang="ja-JP" dirty="0"/>
          </a:p>
          <a:p>
            <a:endParaRPr lang="en-US" altLang="ja-JP" dirty="0"/>
          </a:p>
          <a:p>
            <a:endParaRPr lang="en-US" altLang="ja-JP" dirty="0"/>
          </a:p>
          <a:p>
            <a:r>
              <a:rPr lang="en-US" altLang="ja-JP" dirty="0"/>
              <a:t>AI</a:t>
            </a:r>
            <a:r>
              <a:rPr lang="ja-JP" altLang="en-US" dirty="0"/>
              <a:t>カメラの設置台数（累計）</a:t>
            </a:r>
            <a:endParaRPr lang="en-US" altLang="ja-JP" dirty="0"/>
          </a:p>
        </p:txBody>
      </p:sp>
      <p:sp>
        <p:nvSpPr>
          <p:cNvPr id="78" name="正方形/長方形 77">
            <a:extLst>
              <a:ext uri="{FF2B5EF4-FFF2-40B4-BE49-F238E27FC236}">
                <a16:creationId xmlns:a16="http://schemas.microsoft.com/office/drawing/2014/main" id="{BD2E8659-34C8-14CC-0D30-07095062F42C}"/>
              </a:ext>
            </a:extLst>
          </p:cNvPr>
          <p:cNvSpPr/>
          <p:nvPr/>
        </p:nvSpPr>
        <p:spPr>
          <a:xfrm>
            <a:off x="4860000" y="1981200"/>
            <a:ext cx="972000" cy="23622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79" name="表プレースホルダー 18">
            <a:extLst>
              <a:ext uri="{FF2B5EF4-FFF2-40B4-BE49-F238E27FC236}">
                <a16:creationId xmlns:a16="http://schemas.microsoft.com/office/drawing/2014/main" id="{3CCF710B-47EE-3EF1-AE39-1E781B5F3444}"/>
              </a:ext>
            </a:extLst>
          </p:cNvPr>
          <p:cNvGraphicFramePr>
            <a:graphicFrameLocks/>
          </p:cNvGraphicFramePr>
          <p:nvPr/>
        </p:nvGraphicFramePr>
        <p:xfrm>
          <a:off x="5957327" y="2362200"/>
          <a:ext cx="3216272" cy="792480"/>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749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dirty="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dirty="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34950">
                <a:tc>
                  <a:txBody>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46%</a:t>
                      </a:r>
                      <a:endParaRPr kumimoji="1" lang="ja-JP" altLang="en-US" sz="1000" dirty="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50%</a:t>
                      </a:r>
                      <a:endParaRPr kumimoji="1" lang="ja-JP" altLang="en-US"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Yu Gothic UI" panose="020B0500000000000000" pitchFamily="50" charset="-128"/>
                          <a:ea typeface="Yu Gothic UI" panose="020B0500000000000000" pitchFamily="50" charset="-128"/>
                        </a:rPr>
                        <a:t>前年度までの取組状況を</a:t>
                      </a:r>
                      <a:br>
                        <a:rPr kumimoji="1" lang="en-US" altLang="ja-JP" sz="1000" dirty="0">
                          <a:solidFill>
                            <a:schemeClr val="tx1"/>
                          </a:solidFill>
                          <a:latin typeface="Yu Gothic UI" panose="020B0500000000000000" pitchFamily="50" charset="-128"/>
                          <a:ea typeface="Yu Gothic UI" panose="020B0500000000000000" pitchFamily="50" charset="-128"/>
                        </a:rPr>
                      </a:br>
                      <a:r>
                        <a:rPr kumimoji="1" lang="ja-JP" altLang="en-US" sz="1000" dirty="0">
                          <a:solidFill>
                            <a:schemeClr val="tx1"/>
                          </a:solidFill>
                          <a:latin typeface="Yu Gothic UI" panose="020B0500000000000000" pitchFamily="50" charset="-128"/>
                          <a:ea typeface="Yu Gothic UI" panose="020B0500000000000000" pitchFamily="50" charset="-128"/>
                        </a:rPr>
                        <a:t>踏まえて設定</a:t>
                      </a:r>
                    </a:p>
                  </a:txBody>
                  <a:tcPr anchor="ctr">
                    <a:lnT w="12700" cap="flat" cmpd="sng" algn="ctr">
                      <a:noFill/>
                      <a:prstDash val="solid"/>
                      <a:round/>
                      <a:headEnd type="none" w="med" len="med"/>
                      <a:tailEnd type="none" w="med" len="med"/>
                    </a:lnT>
                    <a:solidFill>
                      <a:srgbClr val="FCEAED"/>
                    </a:solidFill>
                  </a:tcPr>
                </a:tc>
                <a:tc hMerge="1">
                  <a:txBody>
                    <a:bodyPr/>
                    <a:lstStyle/>
                    <a:p>
                      <a:endParaRPr/>
                    </a:p>
                  </a:txBody>
                  <a:tcPr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graphicFrame>
        <p:nvGraphicFramePr>
          <p:cNvPr id="80" name="表プレースホルダー 18">
            <a:extLst>
              <a:ext uri="{FF2B5EF4-FFF2-40B4-BE49-F238E27FC236}">
                <a16:creationId xmlns:a16="http://schemas.microsoft.com/office/drawing/2014/main" id="{2EF50DEC-7207-6373-7302-0C5A1EB81362}"/>
              </a:ext>
            </a:extLst>
          </p:cNvPr>
          <p:cNvGraphicFramePr>
            <a:graphicFrameLocks/>
          </p:cNvGraphicFramePr>
          <p:nvPr/>
        </p:nvGraphicFramePr>
        <p:xfrm>
          <a:off x="5961108" y="3367710"/>
          <a:ext cx="3216272" cy="792480"/>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287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13662">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6</a:t>
                      </a:r>
                      <a:r>
                        <a:rPr kumimoji="1" lang="ja-JP" altLang="en-US" sz="1000">
                          <a:solidFill>
                            <a:schemeClr val="tx1"/>
                          </a:solidFill>
                          <a:latin typeface="Yu Gothic UI" panose="020B0500000000000000" pitchFamily="50" charset="-128"/>
                          <a:ea typeface="Yu Gothic UI" panose="020B0500000000000000" pitchFamily="50" charset="-128"/>
                        </a:rPr>
                        <a:t>台</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ctr"/>
                      <a:r>
                        <a:rPr kumimoji="1" lang="ja-JP" altLang="en-US" sz="1000">
                          <a:solidFill>
                            <a:schemeClr val="tx1"/>
                          </a:solidFill>
                          <a:latin typeface="Yu Gothic UI" panose="020B0500000000000000" pitchFamily="50" charset="-128"/>
                          <a:ea typeface="Yu Gothic UI" panose="020B0500000000000000" pitchFamily="50" charset="-128"/>
                        </a:rPr>
                        <a:t>（</a:t>
                      </a:r>
                      <a:r>
                        <a:rPr kumimoji="1" lang="en-US" altLang="ja-JP" sz="1000">
                          <a:solidFill>
                            <a:schemeClr val="tx1"/>
                          </a:solidFill>
                          <a:latin typeface="Yu Gothic UI" panose="020B0500000000000000" pitchFamily="50" charset="-128"/>
                          <a:ea typeface="Yu Gothic UI" panose="020B0500000000000000" pitchFamily="50" charset="-128"/>
                        </a:rPr>
                        <a:t>9</a:t>
                      </a:r>
                      <a:r>
                        <a:rPr kumimoji="1" lang="ja-JP" altLang="en-US" sz="1000">
                          <a:solidFill>
                            <a:schemeClr val="tx1"/>
                          </a:solidFill>
                          <a:latin typeface="Yu Gothic UI" panose="020B0500000000000000" pitchFamily="50" charset="-128"/>
                          <a:ea typeface="Yu Gothic UI" panose="020B0500000000000000" pitchFamily="50" charset="-128"/>
                        </a:rPr>
                        <a:t>台）</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19</a:t>
                      </a:r>
                      <a:r>
                        <a:rPr kumimoji="1" lang="ja-JP" altLang="en-US" sz="1000">
                          <a:solidFill>
                            <a:schemeClr val="tx1"/>
                          </a:solidFill>
                          <a:latin typeface="Yu Gothic UI" panose="020B0500000000000000" pitchFamily="50" charset="-128"/>
                          <a:ea typeface="Yu Gothic UI" panose="020B0500000000000000" pitchFamily="50" charset="-128"/>
                        </a:rPr>
                        <a:t>台</a:t>
                      </a:r>
                    </a:p>
                  </a:txBody>
                  <a:tcPr anchor="ctr">
                    <a:lnT w="12700" cap="flat" cmpd="sng" algn="ctr">
                      <a:noFill/>
                      <a:prstDash val="solid"/>
                      <a:round/>
                      <a:headEnd type="none" w="med" len="med"/>
                      <a:tailEnd type="none" w="med" len="med"/>
                    </a:lnT>
                    <a:solidFill>
                      <a:srgbClr val="FCEAED"/>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Yu Gothic UI" panose="020B0500000000000000" pitchFamily="50" charset="-128"/>
                          <a:ea typeface="Yu Gothic UI" panose="020B0500000000000000" pitchFamily="50" charset="-128"/>
                        </a:rPr>
                        <a:t>前年度までの取組状況を</a:t>
                      </a:r>
                      <a:br>
                        <a:rPr kumimoji="1" lang="en-US" altLang="ja-JP" sz="1000" dirty="0">
                          <a:solidFill>
                            <a:schemeClr val="tx1"/>
                          </a:solidFill>
                          <a:latin typeface="Yu Gothic UI" panose="020B0500000000000000" pitchFamily="50" charset="-128"/>
                          <a:ea typeface="Yu Gothic UI" panose="020B0500000000000000" pitchFamily="50" charset="-128"/>
                        </a:rPr>
                      </a:br>
                      <a:r>
                        <a:rPr kumimoji="1" lang="ja-JP" altLang="en-US" sz="1000" dirty="0">
                          <a:solidFill>
                            <a:schemeClr val="tx1"/>
                          </a:solidFill>
                          <a:latin typeface="Yu Gothic UI" panose="020B0500000000000000" pitchFamily="50" charset="-128"/>
                          <a:ea typeface="Yu Gothic UI" panose="020B0500000000000000" pitchFamily="50" charset="-128"/>
                        </a:rPr>
                        <a:t>踏まえて設定</a:t>
                      </a:r>
                    </a:p>
                  </a:txBody>
                  <a:tcPr anchor="ctr">
                    <a:lnT w="12700" cap="flat" cmpd="sng" algn="ctr">
                      <a:noFill/>
                      <a:prstDash val="solid"/>
                      <a:round/>
                      <a:headEnd type="none" w="med" len="med"/>
                      <a:tailEnd type="none" w="med" len="med"/>
                    </a:lnT>
                    <a:solidFill>
                      <a:srgbClr val="FCEAED"/>
                    </a:solidFill>
                  </a:tcPr>
                </a:tc>
                <a:tc hMerge="1">
                  <a:txBody>
                    <a:bodyPr/>
                    <a:lstStyle/>
                    <a:p>
                      <a:endParaRPr/>
                    </a:p>
                  </a:txBody>
                  <a:tcPr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grpSp>
        <p:nvGrpSpPr>
          <p:cNvPr id="81" name="グループ化 80">
            <a:extLst>
              <a:ext uri="{FF2B5EF4-FFF2-40B4-BE49-F238E27FC236}">
                <a16:creationId xmlns:a16="http://schemas.microsoft.com/office/drawing/2014/main" id="{9A9880F0-0923-217E-BD37-85525B4B4ECF}"/>
              </a:ext>
            </a:extLst>
          </p:cNvPr>
          <p:cNvGrpSpPr/>
          <p:nvPr/>
        </p:nvGrpSpPr>
        <p:grpSpPr>
          <a:xfrm>
            <a:off x="4881838" y="4648200"/>
            <a:ext cx="1157494" cy="243520"/>
            <a:chOff x="528309" y="7695403"/>
            <a:chExt cx="1157494" cy="243520"/>
          </a:xfrm>
        </p:grpSpPr>
        <p:sp>
          <p:nvSpPr>
            <p:cNvPr id="82" name="正方形/長方形 81">
              <a:extLst>
                <a:ext uri="{FF2B5EF4-FFF2-40B4-BE49-F238E27FC236}">
                  <a16:creationId xmlns:a16="http://schemas.microsoft.com/office/drawing/2014/main" id="{20912A47-FA3B-CF2E-FBDD-65DDB67FF9E6}"/>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83" name="テキスト ボックス 82">
              <a:extLst>
                <a:ext uri="{FF2B5EF4-FFF2-40B4-BE49-F238E27FC236}">
                  <a16:creationId xmlns:a16="http://schemas.microsoft.com/office/drawing/2014/main" id="{47EB7264-040C-DFEA-7ADF-040BD22596F0}"/>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84" name="正方形/長方形 83">
            <a:extLst>
              <a:ext uri="{FF2B5EF4-FFF2-40B4-BE49-F238E27FC236}">
                <a16:creationId xmlns:a16="http://schemas.microsoft.com/office/drawing/2014/main" id="{9F851E63-4C4C-5020-9B00-6AE1B7D00A82}"/>
              </a:ext>
            </a:extLst>
          </p:cNvPr>
          <p:cNvSpPr/>
          <p:nvPr/>
        </p:nvSpPr>
        <p:spPr>
          <a:xfrm>
            <a:off x="6972478" y="5007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85" name="正方形/長方形 84">
            <a:extLst>
              <a:ext uri="{FF2B5EF4-FFF2-40B4-BE49-F238E27FC236}">
                <a16:creationId xmlns:a16="http://schemas.microsoft.com/office/drawing/2014/main" id="{201F9076-6D40-5BD0-7157-DABD3CE7602E}"/>
              </a:ext>
            </a:extLst>
          </p:cNvPr>
          <p:cNvSpPr/>
          <p:nvPr/>
        </p:nvSpPr>
        <p:spPr>
          <a:xfrm>
            <a:off x="5928478" y="5007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86" name="正方形/長方形 85">
            <a:extLst>
              <a:ext uri="{FF2B5EF4-FFF2-40B4-BE49-F238E27FC236}">
                <a16:creationId xmlns:a16="http://schemas.microsoft.com/office/drawing/2014/main" id="{80E1B967-E1DE-A4B2-EA76-E831FB4B9D09}"/>
              </a:ext>
            </a:extLst>
          </p:cNvPr>
          <p:cNvSpPr/>
          <p:nvPr/>
        </p:nvSpPr>
        <p:spPr>
          <a:xfrm>
            <a:off x="8016478" y="5007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87" name="テキスト ボックス 86">
            <a:extLst>
              <a:ext uri="{FF2B5EF4-FFF2-40B4-BE49-F238E27FC236}">
                <a16:creationId xmlns:a16="http://schemas.microsoft.com/office/drawing/2014/main" id="{0C74FECF-25CF-FC6C-2DE3-225BE2604A68}"/>
              </a:ext>
            </a:extLst>
          </p:cNvPr>
          <p:cNvSpPr txBox="1"/>
          <p:nvPr/>
        </p:nvSpPr>
        <p:spPr>
          <a:xfrm>
            <a:off x="4876800" y="6226320"/>
            <a:ext cx="972000" cy="324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en-US" altLang="ja-JP" sz="1000" b="1">
                <a:solidFill>
                  <a:srgbClr val="FFFFFF"/>
                </a:solidFill>
                <a:latin typeface="Yu Gothic UI" panose="020B0500000000000000" pitchFamily="50" charset="-128"/>
                <a:ea typeface="Yu Gothic UI" panose="020B0500000000000000" pitchFamily="50" charset="-128"/>
              </a:rPr>
              <a:t>AI</a:t>
            </a:r>
            <a:r>
              <a:rPr kumimoji="1" lang="ja-JP" altLang="en-US" sz="1000" b="1">
                <a:solidFill>
                  <a:srgbClr val="FFFFFF"/>
                </a:solidFill>
                <a:latin typeface="Yu Gothic UI" panose="020B0500000000000000" pitchFamily="50" charset="-128"/>
                <a:ea typeface="Yu Gothic UI" panose="020B0500000000000000" pitchFamily="50" charset="-128"/>
              </a:rPr>
              <a:t>カメラ</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88" name="ホームベース 30">
            <a:extLst>
              <a:ext uri="{FF2B5EF4-FFF2-40B4-BE49-F238E27FC236}">
                <a16:creationId xmlns:a16="http://schemas.microsoft.com/office/drawing/2014/main" id="{96FE1597-E16B-6B26-CF22-D03D31395780}"/>
              </a:ext>
            </a:extLst>
          </p:cNvPr>
          <p:cNvSpPr/>
          <p:nvPr/>
        </p:nvSpPr>
        <p:spPr>
          <a:xfrm>
            <a:off x="5928478" y="6226320"/>
            <a:ext cx="10057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運用検証</a:t>
            </a:r>
          </a:p>
        </p:txBody>
      </p:sp>
      <p:sp>
        <p:nvSpPr>
          <p:cNvPr id="89" name="テキスト ボックス 88">
            <a:extLst>
              <a:ext uri="{FF2B5EF4-FFF2-40B4-BE49-F238E27FC236}">
                <a16:creationId xmlns:a16="http://schemas.microsoft.com/office/drawing/2014/main" id="{A1671188-D5A3-D1A5-A18F-36682A282678}"/>
              </a:ext>
            </a:extLst>
          </p:cNvPr>
          <p:cNvSpPr txBox="1"/>
          <p:nvPr/>
        </p:nvSpPr>
        <p:spPr>
          <a:xfrm>
            <a:off x="4876800" y="5315006"/>
            <a:ext cx="972000" cy="854314"/>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回遊状況の</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分析等</a:t>
            </a:r>
          </a:p>
        </p:txBody>
      </p:sp>
      <p:sp>
        <p:nvSpPr>
          <p:cNvPr id="90" name="ホームベース 30">
            <a:extLst>
              <a:ext uri="{FF2B5EF4-FFF2-40B4-BE49-F238E27FC236}">
                <a16:creationId xmlns:a16="http://schemas.microsoft.com/office/drawing/2014/main" id="{37ABA8BB-DB3C-12B0-2D7A-24867BDC1A97}"/>
              </a:ext>
            </a:extLst>
          </p:cNvPr>
          <p:cNvSpPr/>
          <p:nvPr/>
        </p:nvSpPr>
        <p:spPr>
          <a:xfrm>
            <a:off x="5928478" y="5315006"/>
            <a:ext cx="1005722" cy="473314"/>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調査計画作成・</a:t>
            </a:r>
            <a:br>
              <a:rPr kumimoji="1" lang="ja-JP" altLang="en-US" sz="900">
                <a:solidFill>
                  <a:schemeClr val="tx1"/>
                </a:solidFill>
                <a:latin typeface="Yu Gothic UI" panose="020B0500000000000000" pitchFamily="50" charset="-128"/>
                <a:ea typeface="Yu Gothic UI" panose="020B0500000000000000" pitchFamily="50" charset="-128"/>
              </a:rPr>
            </a:br>
            <a:r>
              <a:rPr kumimoji="1" lang="ja-JP" altLang="en-US" sz="900">
                <a:solidFill>
                  <a:schemeClr val="tx1"/>
                </a:solidFill>
                <a:latin typeface="Yu Gothic UI" panose="020B0500000000000000" pitchFamily="50" charset="-128"/>
                <a:ea typeface="Yu Gothic UI" panose="020B0500000000000000" pitchFamily="50" charset="-128"/>
              </a:rPr>
              <a:t>状況分析・</a:t>
            </a:r>
            <a:br>
              <a:rPr kumimoji="1" lang="ja-JP" altLang="en-US" sz="900">
                <a:solidFill>
                  <a:schemeClr val="tx1"/>
                </a:solidFill>
                <a:latin typeface="Yu Gothic UI" panose="020B0500000000000000" pitchFamily="50" charset="-128"/>
                <a:ea typeface="Yu Gothic UI" panose="020B0500000000000000" pitchFamily="50" charset="-128"/>
              </a:rPr>
            </a:br>
            <a:r>
              <a:rPr kumimoji="1" lang="ja-JP" altLang="en-US" sz="900">
                <a:solidFill>
                  <a:schemeClr val="tx1"/>
                </a:solidFill>
                <a:latin typeface="Yu Gothic UI" panose="020B0500000000000000" pitchFamily="50" charset="-128"/>
                <a:ea typeface="Yu Gothic UI" panose="020B0500000000000000" pitchFamily="50" charset="-128"/>
              </a:rPr>
              <a:t>効果把握</a:t>
            </a:r>
          </a:p>
        </p:txBody>
      </p:sp>
      <p:sp>
        <p:nvSpPr>
          <p:cNvPr id="91" name="ホームベース 30">
            <a:extLst>
              <a:ext uri="{FF2B5EF4-FFF2-40B4-BE49-F238E27FC236}">
                <a16:creationId xmlns:a16="http://schemas.microsoft.com/office/drawing/2014/main" id="{E63F9F7A-2F69-5ADC-B0AD-1406E1FA86E7}"/>
              </a:ext>
            </a:extLst>
          </p:cNvPr>
          <p:cNvSpPr/>
          <p:nvPr/>
        </p:nvSpPr>
        <p:spPr>
          <a:xfrm>
            <a:off x="6972478" y="5831864"/>
            <a:ext cx="20191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計画に基づく運用</a:t>
            </a:r>
            <a:endParaRPr kumimoji="1" lang="ja-JP" altLang="en-US" sz="900">
              <a:solidFill>
                <a:srgbClr val="000000"/>
              </a:solidFill>
              <a:latin typeface="Yu Gothic UI" panose="020B0500000000000000" pitchFamily="50" charset="-128"/>
              <a:ea typeface="Yu Gothic UI" panose="020B0500000000000000" pitchFamily="50" charset="-128"/>
            </a:endParaRPr>
          </a:p>
        </p:txBody>
      </p:sp>
      <p:sp>
        <p:nvSpPr>
          <p:cNvPr id="92" name="正方形/長方形 91">
            <a:extLst>
              <a:ext uri="{FF2B5EF4-FFF2-40B4-BE49-F238E27FC236}">
                <a16:creationId xmlns:a16="http://schemas.microsoft.com/office/drawing/2014/main" id="{9E7A9342-61FD-730D-33E5-10FED3D66DFC}"/>
              </a:ext>
            </a:extLst>
          </p:cNvPr>
          <p:cNvSpPr/>
          <p:nvPr/>
        </p:nvSpPr>
        <p:spPr>
          <a:xfrm>
            <a:off x="1181311" y="5740743"/>
            <a:ext cx="2906404" cy="851857"/>
          </a:xfrm>
          <a:prstGeom prst="rect">
            <a:avLst/>
          </a:prstGeom>
          <a:noFill/>
          <a:ln w="9525" cap="flat" cmpd="sng" algn="ctr">
            <a:noFill/>
            <a:prstDash val="solid"/>
          </a:ln>
          <a:effectLst/>
        </p:spPr>
        <p:txBody>
          <a:bodyPr lIns="23766" tIns="23766" rIns="23766" bIns="23766" rtlCol="0" anchor="t">
            <a:noAutofit/>
          </a:bodyPr>
          <a:lstStyle/>
          <a:p>
            <a:pPr marL="0" lvl="2">
              <a:spcAft>
                <a:spcPts val="397"/>
              </a:spcAft>
              <a:tabLst>
                <a:tab pos="238943" algn="l"/>
              </a:tabLst>
            </a:pPr>
            <a:endParaRPr kumimoji="0" lang="en-US" altLang="ja-JP" sz="894">
              <a:solidFill>
                <a:srgbClr val="000000"/>
              </a:solidFill>
              <a:latin typeface="Yu Gothic UI" panose="020B0500000000000000" pitchFamily="50" charset="-128"/>
              <a:ea typeface="Yu Gothic UI" panose="020B0500000000000000" pitchFamily="50" charset="-128"/>
            </a:endParaRPr>
          </a:p>
        </p:txBody>
      </p:sp>
      <p:pic>
        <p:nvPicPr>
          <p:cNvPr id="93" name="図 92">
            <a:extLst>
              <a:ext uri="{FF2B5EF4-FFF2-40B4-BE49-F238E27FC236}">
                <a16:creationId xmlns:a16="http://schemas.microsoft.com/office/drawing/2014/main" id="{AE30C1C8-3964-1618-AF14-FDD5D0F678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12212" y="5595997"/>
            <a:ext cx="1354504" cy="1135272"/>
          </a:xfrm>
          <a:prstGeom prst="rect">
            <a:avLst/>
          </a:prstGeom>
        </p:spPr>
      </p:pic>
      <p:sp>
        <p:nvSpPr>
          <p:cNvPr id="94" name="テキスト ボックス 93">
            <a:extLst>
              <a:ext uri="{FF2B5EF4-FFF2-40B4-BE49-F238E27FC236}">
                <a16:creationId xmlns:a16="http://schemas.microsoft.com/office/drawing/2014/main" id="{1D2B503F-5DC8-C108-8E9D-6504AC9F9D2B}"/>
              </a:ext>
            </a:extLst>
          </p:cNvPr>
          <p:cNvSpPr txBox="1"/>
          <p:nvPr/>
        </p:nvSpPr>
        <p:spPr>
          <a:xfrm>
            <a:off x="1905000" y="6172200"/>
            <a:ext cx="1387183" cy="400110"/>
          </a:xfrm>
          <a:prstGeom prst="rect">
            <a:avLst/>
          </a:prstGeom>
          <a:noFill/>
        </p:spPr>
        <p:txBody>
          <a:bodyPr wrap="square" lIns="0">
            <a:spAutoFit/>
          </a:bodyPr>
          <a:lstStyle/>
          <a:p>
            <a:pPr fontAlgn="base">
              <a:spcBef>
                <a:spcPct val="0"/>
              </a:spcBef>
              <a:spcAft>
                <a:spcPct val="0"/>
              </a:spcAft>
              <a:defRPr/>
            </a:pPr>
            <a:r>
              <a:rPr lang="ja-JP" altLang="en-US" sz="1000" b="1" kern="0">
                <a:solidFill>
                  <a:prstClr val="black"/>
                </a:solidFill>
                <a:latin typeface="Yu Gothic UI" panose="020B0500000000000000" pitchFamily="50" charset="-128"/>
                <a:ea typeface="Yu Gothic UI" panose="020B0500000000000000" pitchFamily="50" charset="-128"/>
              </a:rPr>
              <a:t>人流データを活用して</a:t>
            </a:r>
            <a:endParaRPr lang="en-US" altLang="ja-JP" sz="1000" b="1" kern="0">
              <a:solidFill>
                <a:prstClr val="black"/>
              </a:solidFill>
              <a:latin typeface="Yu Gothic UI" panose="020B0500000000000000" pitchFamily="50" charset="-128"/>
              <a:ea typeface="Yu Gothic UI" panose="020B0500000000000000" pitchFamily="50" charset="-128"/>
            </a:endParaRPr>
          </a:p>
          <a:p>
            <a:pPr fontAlgn="base">
              <a:spcBef>
                <a:spcPct val="0"/>
              </a:spcBef>
              <a:spcAft>
                <a:spcPct val="0"/>
              </a:spcAft>
              <a:defRPr/>
            </a:pPr>
            <a:r>
              <a:rPr lang="ja-JP" altLang="en-US" sz="1000" b="1" kern="0">
                <a:solidFill>
                  <a:prstClr val="black"/>
                </a:solidFill>
                <a:latin typeface="Yu Gothic UI" panose="020B0500000000000000" pitchFamily="50" charset="-128"/>
                <a:ea typeface="Yu Gothic UI" panose="020B0500000000000000" pitchFamily="50" charset="-128"/>
              </a:rPr>
              <a:t>ウォーカブルミナミを創出</a:t>
            </a:r>
            <a:endParaRPr lang="en-US" altLang="ja-JP" sz="1000" b="1" kern="0">
              <a:solidFill>
                <a:prstClr val="black"/>
              </a:solidFill>
              <a:latin typeface="Yu Gothic UI" panose="020B0500000000000000" pitchFamily="50" charset="-128"/>
              <a:ea typeface="Yu Gothic UI" panose="020B0500000000000000" pitchFamily="50" charset="-128"/>
            </a:endParaRPr>
          </a:p>
        </p:txBody>
      </p:sp>
      <p:sp>
        <p:nvSpPr>
          <p:cNvPr id="95" name="正方形/長方形 94">
            <a:extLst>
              <a:ext uri="{FF2B5EF4-FFF2-40B4-BE49-F238E27FC236}">
                <a16:creationId xmlns:a16="http://schemas.microsoft.com/office/drawing/2014/main" id="{407CA932-9F3E-50A6-8C7D-BBFA7CD45157}"/>
              </a:ext>
            </a:extLst>
          </p:cNvPr>
          <p:cNvSpPr/>
          <p:nvPr/>
        </p:nvSpPr>
        <p:spPr>
          <a:xfrm>
            <a:off x="1102308" y="5112040"/>
            <a:ext cx="2906404" cy="851857"/>
          </a:xfrm>
          <a:prstGeom prst="rect">
            <a:avLst/>
          </a:prstGeom>
          <a:noFill/>
          <a:ln w="9525" cap="flat" cmpd="sng" algn="ctr">
            <a:noFill/>
            <a:prstDash val="solid"/>
          </a:ln>
          <a:effectLst/>
        </p:spPr>
        <p:txBody>
          <a:bodyPr lIns="23766" tIns="23766" rIns="23766" bIns="23766" rtlCol="0" anchor="t">
            <a:noAutofit/>
          </a:bodyPr>
          <a:lstStyle/>
          <a:p>
            <a:pPr marL="0" lvl="2">
              <a:spcAft>
                <a:spcPts val="397"/>
              </a:spcAft>
              <a:tabLst>
                <a:tab pos="238943" algn="l"/>
              </a:tabLst>
            </a:pPr>
            <a:endParaRPr kumimoji="0" lang="en-US" altLang="ja-JP" sz="894">
              <a:solidFill>
                <a:srgbClr val="000000"/>
              </a:solidFill>
              <a:latin typeface="Yu Gothic UI" panose="020B0500000000000000" pitchFamily="50" charset="-128"/>
              <a:ea typeface="Yu Gothic UI" panose="020B0500000000000000" pitchFamily="50" charset="-128"/>
            </a:endParaRPr>
          </a:p>
        </p:txBody>
      </p:sp>
      <p:pic>
        <p:nvPicPr>
          <p:cNvPr id="96" name="図 95">
            <a:extLst>
              <a:ext uri="{FF2B5EF4-FFF2-40B4-BE49-F238E27FC236}">
                <a16:creationId xmlns:a16="http://schemas.microsoft.com/office/drawing/2014/main" id="{5A2807BB-017E-B9FB-E2C2-2ABD7ED029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22766" y="5366377"/>
            <a:ext cx="864021" cy="488494"/>
          </a:xfrm>
          <a:prstGeom prst="rect">
            <a:avLst/>
          </a:prstGeom>
        </p:spPr>
      </p:pic>
      <p:pic>
        <p:nvPicPr>
          <p:cNvPr id="97" name="図 96">
            <a:extLst>
              <a:ext uri="{FF2B5EF4-FFF2-40B4-BE49-F238E27FC236}">
                <a16:creationId xmlns:a16="http://schemas.microsoft.com/office/drawing/2014/main" id="{58D524BB-B0B3-09E1-C165-94EF91AD1946}"/>
              </a:ext>
            </a:extLst>
          </p:cNvPr>
          <p:cNvPicPr>
            <a:picLocks noChangeAspect="1"/>
          </p:cNvPicPr>
          <p:nvPr/>
        </p:nvPicPr>
        <p:blipFill>
          <a:blip r:embed="rId4"/>
          <a:stretch>
            <a:fillRect/>
          </a:stretch>
        </p:blipFill>
        <p:spPr>
          <a:xfrm>
            <a:off x="685800" y="5486400"/>
            <a:ext cx="1364685" cy="834058"/>
          </a:xfrm>
          <a:prstGeom prst="rect">
            <a:avLst/>
          </a:prstGeom>
        </p:spPr>
      </p:pic>
      <p:sp>
        <p:nvSpPr>
          <p:cNvPr id="98" name="テキスト ボックス 97">
            <a:extLst>
              <a:ext uri="{FF2B5EF4-FFF2-40B4-BE49-F238E27FC236}">
                <a16:creationId xmlns:a16="http://schemas.microsoft.com/office/drawing/2014/main" id="{EC933BC8-B664-489B-FDC2-79F10712C750}"/>
              </a:ext>
            </a:extLst>
          </p:cNvPr>
          <p:cNvSpPr txBox="1"/>
          <p:nvPr/>
        </p:nvSpPr>
        <p:spPr>
          <a:xfrm>
            <a:off x="609600" y="5257800"/>
            <a:ext cx="1676400" cy="182803"/>
          </a:xfrm>
          <a:prstGeom prst="rect">
            <a:avLst/>
          </a:prstGeom>
          <a:noFill/>
        </p:spPr>
        <p:txBody>
          <a:bodyPr vert="horz" wrap="square" lIns="74295" tIns="29250" rIns="74295" bIns="14625" rtlCol="0" anchor="ctr">
            <a:spAutoFit/>
          </a:bodyPr>
          <a:lstStyle>
            <a:lvl1pPr defTabSz="1425550">
              <a:lnSpc>
                <a:spcPct val="90000"/>
              </a:lnSpc>
              <a:spcBef>
                <a:spcPct val="0"/>
              </a:spcBef>
              <a:buNone/>
              <a:defRPr kumimoji="1" sz="1800" b="1">
                <a:solidFill>
                  <a:srgbClr val="4E4E7E"/>
                </a:solidFill>
                <a:latin typeface="游ゴシック" panose="020B0400000000000000" pitchFamily="50" charset="-128"/>
                <a:ea typeface="游ゴシック" panose="020B0400000000000000" pitchFamily="50" charset="-128"/>
                <a:cs typeface="+mj-cs"/>
              </a:defRPr>
            </a:lvl1pPr>
          </a:lstStyle>
          <a:p>
            <a:r>
              <a:rPr lang="ja-JP" altLang="en-US" sz="1000">
                <a:solidFill>
                  <a:prstClr val="black"/>
                </a:solidFill>
                <a:latin typeface="Yu Gothic UI" panose="020B0500000000000000" pitchFamily="50" charset="-128"/>
                <a:ea typeface="Yu Gothic UI" panose="020B0500000000000000" pitchFamily="50" charset="-128"/>
              </a:rPr>
              <a:t>▼荷捌きスペース監視カメラ</a:t>
            </a:r>
          </a:p>
        </p:txBody>
      </p:sp>
      <p:sp>
        <p:nvSpPr>
          <p:cNvPr id="99" name="テキスト ボックス 98">
            <a:extLst>
              <a:ext uri="{FF2B5EF4-FFF2-40B4-BE49-F238E27FC236}">
                <a16:creationId xmlns:a16="http://schemas.microsoft.com/office/drawing/2014/main" id="{9F476DA2-B3B1-C461-7C91-CCA4EFC7F6F1}"/>
              </a:ext>
            </a:extLst>
          </p:cNvPr>
          <p:cNvSpPr txBox="1"/>
          <p:nvPr/>
        </p:nvSpPr>
        <p:spPr>
          <a:xfrm>
            <a:off x="2209800" y="5181600"/>
            <a:ext cx="1519154" cy="182803"/>
          </a:xfrm>
          <a:prstGeom prst="rect">
            <a:avLst/>
          </a:prstGeom>
          <a:noFill/>
        </p:spPr>
        <p:txBody>
          <a:bodyPr vert="horz" wrap="square" lIns="74295" tIns="29250" rIns="74295" bIns="14625" rtlCol="0" anchor="ctr">
            <a:spAutoFit/>
          </a:bodyPr>
          <a:lstStyle>
            <a:defPPr>
              <a:defRPr lang="en-US"/>
            </a:defPPr>
            <a:lvl1pPr defTabSz="1425550">
              <a:lnSpc>
                <a:spcPct val="90000"/>
              </a:lnSpc>
              <a:spcBef>
                <a:spcPct val="0"/>
              </a:spcBef>
              <a:buNone/>
              <a:defRPr kumimoji="1" sz="700" b="1">
                <a:latin typeface="游ゴシック" panose="020B0400000000000000" pitchFamily="50" charset="-128"/>
                <a:ea typeface="游ゴシック" panose="020B0400000000000000" pitchFamily="50" charset="-128"/>
                <a:cs typeface="+mj-cs"/>
              </a:defRPr>
            </a:lvl1pPr>
          </a:lstStyle>
          <a:p>
            <a:r>
              <a:rPr lang="ja-JP" altLang="en-US" sz="1000">
                <a:solidFill>
                  <a:prstClr val="black"/>
                </a:solidFill>
                <a:latin typeface="Yu Gothic UI" panose="020B0500000000000000" pitchFamily="50" charset="-128"/>
                <a:ea typeface="Yu Gothic UI" panose="020B0500000000000000" pitchFamily="50" charset="-128"/>
              </a:rPr>
              <a:t>▼撮影されている映像</a:t>
            </a:r>
          </a:p>
        </p:txBody>
      </p:sp>
      <p:sp>
        <p:nvSpPr>
          <p:cNvPr id="101" name="正方形/長方形 100">
            <a:extLst>
              <a:ext uri="{FF2B5EF4-FFF2-40B4-BE49-F238E27FC236}">
                <a16:creationId xmlns:a16="http://schemas.microsoft.com/office/drawing/2014/main" id="{9B554140-FE25-1227-321D-C932596DB0B8}"/>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102" name="テキスト ボックス 19">
            <a:extLst>
              <a:ext uri="{FF2B5EF4-FFF2-40B4-BE49-F238E27FC236}">
                <a16:creationId xmlns:a16="http://schemas.microsoft.com/office/drawing/2014/main" id="{FA524440-7A38-EE96-EBD4-41294E4B702D}"/>
              </a:ext>
            </a:extLst>
          </p:cNvPr>
          <p:cNvSpPr txBox="1"/>
          <p:nvPr/>
        </p:nvSpPr>
        <p:spPr>
          <a:xfrm>
            <a:off x="7924800" y="4167676"/>
            <a:ext cx="1277605" cy="221114"/>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gn="r" defTabSz="914400">
              <a:spcAft>
                <a:spcPts val="600"/>
              </a:spcAft>
              <a:tabLst>
                <a:tab pos="361950" algn="l"/>
              </a:tabLst>
              <a:defRPr/>
            </a:pPr>
            <a:r>
              <a:rPr lang="ja-JP" altLang="en-US" sz="800">
                <a:solidFill>
                  <a:srgbClr val="000000"/>
                </a:solidFill>
                <a:latin typeface="Yu Gothic UI" panose="020B0500000000000000" pitchFamily="50" charset="-128"/>
                <a:ea typeface="Yu Gothic UI" panose="020B0500000000000000" pitchFamily="50" charset="-128"/>
              </a:rPr>
              <a:t>（）内は当初設定数値</a:t>
            </a:r>
          </a:p>
        </p:txBody>
      </p:sp>
      <p:sp>
        <p:nvSpPr>
          <p:cNvPr id="103" name="ホームベース 30">
            <a:extLst>
              <a:ext uri="{FF2B5EF4-FFF2-40B4-BE49-F238E27FC236}">
                <a16:creationId xmlns:a16="http://schemas.microsoft.com/office/drawing/2014/main" id="{8D57F2F2-7FB9-FE99-ACA6-E6568D64C382}"/>
              </a:ext>
            </a:extLst>
          </p:cNvPr>
          <p:cNvSpPr/>
          <p:nvPr/>
        </p:nvSpPr>
        <p:spPr>
          <a:xfrm>
            <a:off x="6972478" y="6226320"/>
            <a:ext cx="20191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本格運用</a:t>
            </a:r>
          </a:p>
        </p:txBody>
      </p:sp>
      <p:sp>
        <p:nvSpPr>
          <p:cNvPr id="104" name="ホームベース 30">
            <a:extLst>
              <a:ext uri="{FF2B5EF4-FFF2-40B4-BE49-F238E27FC236}">
                <a16:creationId xmlns:a16="http://schemas.microsoft.com/office/drawing/2014/main" id="{14C9AB02-4466-7C1B-A35D-D4D93A0AD1B9}"/>
              </a:ext>
            </a:extLst>
          </p:cNvPr>
          <p:cNvSpPr/>
          <p:nvPr/>
        </p:nvSpPr>
        <p:spPr>
          <a:xfrm>
            <a:off x="5928478" y="5831864"/>
            <a:ext cx="468000"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万博</a:t>
            </a:r>
          </a:p>
        </p:txBody>
      </p:sp>
      <p:sp>
        <p:nvSpPr>
          <p:cNvPr id="105" name="ホームベース 30">
            <a:extLst>
              <a:ext uri="{FF2B5EF4-FFF2-40B4-BE49-F238E27FC236}">
                <a16:creationId xmlns:a16="http://schemas.microsoft.com/office/drawing/2014/main" id="{680D84B4-19FE-00B6-19C1-CE03F54D58A1}"/>
              </a:ext>
            </a:extLst>
          </p:cNvPr>
          <p:cNvSpPr/>
          <p:nvPr/>
        </p:nvSpPr>
        <p:spPr>
          <a:xfrm>
            <a:off x="6433458" y="5831864"/>
            <a:ext cx="468000"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計画</a:t>
            </a:r>
            <a:br>
              <a:rPr kumimoji="1" lang="en-US" altLang="ja-JP" sz="900">
                <a:solidFill>
                  <a:srgbClr val="000000"/>
                </a:solidFill>
                <a:latin typeface="Yu Gothic UI" panose="020B0500000000000000" pitchFamily="50" charset="-128"/>
                <a:ea typeface="Yu Gothic UI" panose="020B0500000000000000" pitchFamily="50" charset="-128"/>
              </a:rPr>
            </a:br>
            <a:r>
              <a:rPr kumimoji="1" lang="ja-JP" altLang="en-US" sz="900">
                <a:solidFill>
                  <a:srgbClr val="000000"/>
                </a:solidFill>
                <a:latin typeface="Yu Gothic UI" panose="020B0500000000000000" pitchFamily="50" charset="-128"/>
                <a:ea typeface="Yu Gothic UI" panose="020B0500000000000000" pitchFamily="50" charset="-128"/>
              </a:rPr>
              <a:t>策定</a:t>
            </a:r>
          </a:p>
        </p:txBody>
      </p:sp>
      <p:sp>
        <p:nvSpPr>
          <p:cNvPr id="109" name="テキスト プレースホルダー 11">
            <a:extLst>
              <a:ext uri="{FF2B5EF4-FFF2-40B4-BE49-F238E27FC236}">
                <a16:creationId xmlns:a16="http://schemas.microsoft.com/office/drawing/2014/main" id="{63F5DF31-6E3F-21DC-77A9-4D5FF285269D}"/>
              </a:ext>
            </a:extLst>
          </p:cNvPr>
          <p:cNvSpPr txBox="1">
            <a:spLocks/>
          </p:cNvSpPr>
          <p:nvPr/>
        </p:nvSpPr>
        <p:spPr>
          <a:xfrm>
            <a:off x="5904000" y="1296000"/>
            <a:ext cx="3414740" cy="663928"/>
          </a:xfrm>
          <a:prstGeom prst="rect">
            <a:avLst/>
          </a:prstGeom>
        </p:spPr>
        <p:txBody>
          <a:bodyPr/>
          <a:lstStyle>
            <a:lvl1pPr marL="0" indent="0" algn="l" defTabSz="914400" rtl="0" eaLnBrk="1" latinLnBrk="0" hangingPunct="1">
              <a:lnSpc>
                <a:spcPts val="1900"/>
              </a:lnSpc>
              <a:spcBef>
                <a:spcPts val="1000"/>
              </a:spcBef>
              <a:buFont typeface="Arial" panose="020B0604020202020204" pitchFamily="34" charset="0"/>
              <a:buNone/>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dirty="0"/>
          </a:p>
        </p:txBody>
      </p:sp>
      <p:sp>
        <p:nvSpPr>
          <p:cNvPr id="111" name="テキスト プレースホルダー 29">
            <a:extLst>
              <a:ext uri="{FF2B5EF4-FFF2-40B4-BE49-F238E27FC236}">
                <a16:creationId xmlns:a16="http://schemas.microsoft.com/office/drawing/2014/main" id="{B41EE5BC-B56B-D4F0-B094-3A8829DB6F9C}"/>
              </a:ext>
            </a:extLst>
          </p:cNvPr>
          <p:cNvSpPr txBox="1">
            <a:spLocks/>
          </p:cNvSpPr>
          <p:nvPr/>
        </p:nvSpPr>
        <p:spPr>
          <a:xfrm>
            <a:off x="5904000" y="1418986"/>
            <a:ext cx="3414740" cy="511528"/>
          </a:xfrm>
          <a:prstGeom prst="rect">
            <a:avLst/>
          </a:prstGeom>
        </p:spPr>
        <p:txBody>
          <a:bodyPr anchor="t"/>
          <a:lstStyle>
            <a:lvl1pPr marL="93663" indent="-93663" algn="l" defTabSz="914400" rtl="0" eaLnBrk="1" latinLnBrk="0" hangingPunct="1">
              <a:lnSpc>
                <a:spcPct val="100000"/>
              </a:lnSpc>
              <a:spcBef>
                <a:spcPts val="600"/>
              </a:spcBef>
              <a:buFont typeface="Arial" panose="020B0604020202020204" pitchFamily="34" charset="0"/>
              <a:buChar char="•"/>
              <a:defRPr kumimoji="1" sz="1100" b="0" kern="1200">
                <a:solidFill>
                  <a:schemeClr val="tx1"/>
                </a:solidFill>
                <a:latin typeface="Yu Gothic UI" panose="020B0500000000000000" pitchFamily="50" charset="-128"/>
                <a:ea typeface="Yu Gothic UI" panose="020B05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御堂筋の再編を軸とした、周辺エリアの価値が向上していること。</a:t>
            </a:r>
            <a:endParaRPr lang="en-US" altLang="ja-JP" dirty="0"/>
          </a:p>
        </p:txBody>
      </p:sp>
    </p:spTree>
    <p:extLst>
      <p:ext uri="{BB962C8B-B14F-4D97-AF65-F5344CB8AC3E}">
        <p14:creationId xmlns:p14="http://schemas.microsoft.com/office/powerpoint/2010/main" val="2692474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7C42DD5E-6034-68CF-8348-528BF596F6AC}"/>
              </a:ext>
            </a:extLst>
          </p:cNvPr>
          <p:cNvSpPr>
            <a:spLocks noGrp="1"/>
          </p:cNvSpPr>
          <p:nvPr>
            <p:ph type="title"/>
          </p:nvPr>
        </p:nvSpPr>
        <p:spPr/>
        <p:txBody>
          <a:bodyPr/>
          <a:lstStyle/>
          <a:p>
            <a:r>
              <a:rPr lang="en-US" altLang="ja-JP" dirty="0"/>
              <a:t>3</a:t>
            </a:r>
            <a:r>
              <a:rPr lang="ja-JP" altLang="en-US" dirty="0"/>
              <a:t>次元データを活用した</a:t>
            </a:r>
            <a:br>
              <a:rPr lang="en-US" altLang="ja-JP" dirty="0"/>
            </a:br>
            <a:r>
              <a:rPr lang="ja-JP" altLang="en-US" dirty="0"/>
              <a:t>　建設生産プロセスの高度化</a:t>
            </a:r>
          </a:p>
        </p:txBody>
      </p:sp>
      <p:sp>
        <p:nvSpPr>
          <p:cNvPr id="9" name="テキスト プレースホルダー 8">
            <a:extLst>
              <a:ext uri="{FF2B5EF4-FFF2-40B4-BE49-F238E27FC236}">
                <a16:creationId xmlns:a16="http://schemas.microsoft.com/office/drawing/2014/main" id="{F83BA469-B4DC-9706-7B3A-7FE232CB8C2D}"/>
              </a:ext>
            </a:extLst>
          </p:cNvPr>
          <p:cNvSpPr>
            <a:spLocks noGrp="1"/>
          </p:cNvSpPr>
          <p:nvPr>
            <p:ph type="body" sz="quarter" idx="12"/>
          </p:nvPr>
        </p:nvSpPr>
        <p:spPr>
          <a:xfrm>
            <a:off x="445009" y="1201541"/>
            <a:ext cx="3992520" cy="1252808"/>
          </a:xfrm>
        </p:spPr>
        <p:txBody>
          <a:bodyPr>
            <a:noAutofit/>
          </a:bodyPr>
          <a:lstStyle/>
          <a:p>
            <a:pPr marL="86400" indent="-86400">
              <a:lnSpc>
                <a:spcPts val="1500"/>
              </a:lnSpc>
              <a:spcBef>
                <a:spcPts val="0"/>
              </a:spcBef>
              <a:spcAft>
                <a:spcPts val="600"/>
              </a:spcAft>
            </a:pPr>
            <a:r>
              <a:rPr lang="ja-JP" altLang="en-US" dirty="0"/>
              <a:t>人口減少に伴う本市職員及び現場作業員のさらなる減少を見据え、都市インフラ施設の老朽化対策や自然災害への備えなど、様々な課題に対応し、「安心・安全に暮らせる、魅力・活力あるまちづくり」を推進していくためには、３次元データの活用など、都市インフラの維持管理の早急な効率化が不可欠である。</a:t>
            </a:r>
            <a:endParaRPr lang="en-US" altLang="ja-JP" dirty="0"/>
          </a:p>
          <a:p>
            <a:pPr marL="86400" indent="-86400">
              <a:lnSpc>
                <a:spcPts val="1500"/>
              </a:lnSpc>
              <a:spcBef>
                <a:spcPts val="0"/>
              </a:spcBef>
              <a:spcAft>
                <a:spcPts val="600"/>
              </a:spcAft>
            </a:pPr>
            <a:r>
              <a:rPr lang="ja-JP" altLang="en-US" dirty="0"/>
              <a:t>現状としては、大阪市の地域特性（概ね市域全域が市街地）により、大規模工事が少ない等、様々な要因により、</a:t>
            </a:r>
            <a:r>
              <a:rPr lang="en-US" altLang="ja-JP" dirty="0"/>
              <a:t>3</a:t>
            </a:r>
            <a:r>
              <a:rPr lang="ja-JP" altLang="en-US" dirty="0"/>
              <a:t>次元データの活用が進んでいない状況である。</a:t>
            </a:r>
            <a:endParaRPr lang="en-US" altLang="ja-JP" dirty="0"/>
          </a:p>
          <a:p>
            <a:pPr marL="86400" indent="-86400">
              <a:lnSpc>
                <a:spcPts val="1500"/>
              </a:lnSpc>
              <a:spcBef>
                <a:spcPts val="0"/>
              </a:spcBef>
              <a:spcAft>
                <a:spcPts val="600"/>
              </a:spcAft>
            </a:pPr>
            <a:r>
              <a:rPr lang="ja-JP" altLang="en-US" dirty="0"/>
              <a:t>３次元データの活用を進めるためには、まず課題を整理したうえで、事例調査等により、有効的な活用方法やその効果を調査・検討する必要がある。</a:t>
            </a:r>
            <a:endParaRPr lang="en-US" altLang="ja-JP" dirty="0"/>
          </a:p>
          <a:p>
            <a:pPr marL="86400" indent="-86400">
              <a:lnSpc>
                <a:spcPts val="1500"/>
              </a:lnSpc>
              <a:spcBef>
                <a:spcPts val="0"/>
              </a:spcBef>
              <a:spcAft>
                <a:spcPts val="600"/>
              </a:spcAft>
            </a:pPr>
            <a:r>
              <a:rPr lang="ja-JP" altLang="en-US" dirty="0"/>
              <a:t>このため、より高度な都市インフラの整備・維持管理の実現に向け、３次元データの利活用方法について、本市の業務・地域特性をふまえた検討を実施し、建設生産プロセスの高度化をめざす。</a:t>
            </a:r>
            <a:endParaRPr lang="en-US" altLang="ja-JP" dirty="0"/>
          </a:p>
        </p:txBody>
      </p:sp>
      <p:grpSp>
        <p:nvGrpSpPr>
          <p:cNvPr id="13" name="グループ化 12">
            <a:extLst>
              <a:ext uri="{FF2B5EF4-FFF2-40B4-BE49-F238E27FC236}">
                <a16:creationId xmlns:a16="http://schemas.microsoft.com/office/drawing/2014/main" id="{C0D386D9-56EE-AEDC-8220-C1C6A8899CDD}"/>
              </a:ext>
            </a:extLst>
          </p:cNvPr>
          <p:cNvGrpSpPr/>
          <p:nvPr/>
        </p:nvGrpSpPr>
        <p:grpSpPr>
          <a:xfrm>
            <a:off x="4881838" y="4206200"/>
            <a:ext cx="1157494" cy="243520"/>
            <a:chOff x="528309" y="7695403"/>
            <a:chExt cx="1157494" cy="243520"/>
          </a:xfrm>
        </p:grpSpPr>
        <p:sp>
          <p:nvSpPr>
            <p:cNvPr id="14" name="正方形/長方形 13">
              <a:extLst>
                <a:ext uri="{FF2B5EF4-FFF2-40B4-BE49-F238E27FC236}">
                  <a16:creationId xmlns:a16="http://schemas.microsoft.com/office/drawing/2014/main" id="{870BD892-941A-2825-9C12-2E0D791B7257}"/>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5" name="テキスト ボックス 14">
              <a:extLst>
                <a:ext uri="{FF2B5EF4-FFF2-40B4-BE49-F238E27FC236}">
                  <a16:creationId xmlns:a16="http://schemas.microsoft.com/office/drawing/2014/main" id="{7FEBB3CF-9EED-0887-34D3-7A3A7DB9F46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2" name="正方形/長方形 21">
            <a:extLst>
              <a:ext uri="{FF2B5EF4-FFF2-40B4-BE49-F238E27FC236}">
                <a16:creationId xmlns:a16="http://schemas.microsoft.com/office/drawing/2014/main" id="{47748F53-47FD-6C3B-5EAB-C841965D875B}"/>
              </a:ext>
            </a:extLst>
          </p:cNvPr>
          <p:cNvSpPr/>
          <p:nvPr/>
        </p:nvSpPr>
        <p:spPr>
          <a:xfrm>
            <a:off x="7137194" y="467045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3" name="正方形/長方形 22">
            <a:extLst>
              <a:ext uri="{FF2B5EF4-FFF2-40B4-BE49-F238E27FC236}">
                <a16:creationId xmlns:a16="http://schemas.microsoft.com/office/drawing/2014/main" id="{1648E794-9F9D-8699-273B-2D804AAA891A}"/>
              </a:ext>
            </a:extLst>
          </p:cNvPr>
          <p:cNvSpPr/>
          <p:nvPr/>
        </p:nvSpPr>
        <p:spPr>
          <a:xfrm>
            <a:off x="6093194" y="467045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4" name="正方形/長方形 23">
            <a:extLst>
              <a:ext uri="{FF2B5EF4-FFF2-40B4-BE49-F238E27FC236}">
                <a16:creationId xmlns:a16="http://schemas.microsoft.com/office/drawing/2014/main" id="{813BD4E6-EBDC-A4AB-C5C3-12A74B104817}"/>
              </a:ext>
            </a:extLst>
          </p:cNvPr>
          <p:cNvSpPr/>
          <p:nvPr/>
        </p:nvSpPr>
        <p:spPr>
          <a:xfrm>
            <a:off x="8181194" y="467045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5" name="テキスト ボックス 24">
            <a:extLst>
              <a:ext uri="{FF2B5EF4-FFF2-40B4-BE49-F238E27FC236}">
                <a16:creationId xmlns:a16="http://schemas.microsoft.com/office/drawing/2014/main" id="{FD242125-2E9A-22F6-E1D5-1512564BB825}"/>
              </a:ext>
            </a:extLst>
          </p:cNvPr>
          <p:cNvSpPr txBox="1"/>
          <p:nvPr/>
        </p:nvSpPr>
        <p:spPr>
          <a:xfrm>
            <a:off x="5046554" y="4978218"/>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dirty="0">
                <a:solidFill>
                  <a:srgbClr val="FFFFFF"/>
                </a:solidFill>
                <a:latin typeface="Yu Gothic UI" panose="020B0500000000000000" pitchFamily="50" charset="-128"/>
                <a:ea typeface="Yu Gothic UI" panose="020B0500000000000000" pitchFamily="50" charset="-128"/>
              </a:rPr>
              <a:t>検討業務委託</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26" name="テキスト ボックス 25">
            <a:extLst>
              <a:ext uri="{FF2B5EF4-FFF2-40B4-BE49-F238E27FC236}">
                <a16:creationId xmlns:a16="http://schemas.microsoft.com/office/drawing/2014/main" id="{C35EFA6A-1595-AB6F-2460-E3922095F6EF}"/>
              </a:ext>
            </a:extLst>
          </p:cNvPr>
          <p:cNvSpPr txBox="1"/>
          <p:nvPr/>
        </p:nvSpPr>
        <p:spPr>
          <a:xfrm>
            <a:off x="5038757" y="5472565"/>
            <a:ext cx="972000" cy="459757"/>
          </a:xfrm>
          <a:prstGeom prst="rect">
            <a:avLst/>
          </a:prstGeom>
          <a:solidFill>
            <a:srgbClr val="AF1932"/>
          </a:solidFill>
          <a:ln w="38100">
            <a:noFill/>
          </a:ln>
        </p:spPr>
        <p:txBody>
          <a:bodyPr wrap="square" lIns="0" tIns="0" rIns="0" bIns="0" rtlCol="0" anchor="ctr" anchorCtr="0">
            <a:noAutofit/>
          </a:bodyPr>
          <a:lstStyle/>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３次元データの</a:t>
            </a:r>
            <a:endParaRPr kumimoji="1" lang="en-US" altLang="ja-JP" sz="1000" b="1" dirty="0">
              <a:solidFill>
                <a:srgbClr val="FFFFFF"/>
              </a:solidFill>
              <a:latin typeface="Yu Gothic UI" panose="020B0500000000000000" pitchFamily="50" charset="-128"/>
              <a:ea typeface="Yu Gothic UI" panose="020B0500000000000000" pitchFamily="50" charset="-128"/>
            </a:endParaRPr>
          </a:p>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活用検討</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27" name="ホームベース 30">
            <a:extLst>
              <a:ext uri="{FF2B5EF4-FFF2-40B4-BE49-F238E27FC236}">
                <a16:creationId xmlns:a16="http://schemas.microsoft.com/office/drawing/2014/main" id="{6628762E-86A6-99A4-6FDE-FCE53A6182A6}"/>
              </a:ext>
            </a:extLst>
          </p:cNvPr>
          <p:cNvSpPr/>
          <p:nvPr/>
        </p:nvSpPr>
        <p:spPr>
          <a:xfrm>
            <a:off x="6093193" y="4978278"/>
            <a:ext cx="1032720"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調査・検討</a:t>
            </a:r>
          </a:p>
        </p:txBody>
      </p:sp>
      <p:sp>
        <p:nvSpPr>
          <p:cNvPr id="28" name="ホームベース 30">
            <a:extLst>
              <a:ext uri="{FF2B5EF4-FFF2-40B4-BE49-F238E27FC236}">
                <a16:creationId xmlns:a16="http://schemas.microsoft.com/office/drawing/2014/main" id="{B9B731A7-C251-E84A-7EFF-6C4C0B78B588}"/>
              </a:ext>
            </a:extLst>
          </p:cNvPr>
          <p:cNvSpPr/>
          <p:nvPr/>
        </p:nvSpPr>
        <p:spPr>
          <a:xfrm>
            <a:off x="7137194" y="5476642"/>
            <a:ext cx="2079468" cy="44943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en-US" altLang="ja-JP" sz="900" dirty="0">
                <a:solidFill>
                  <a:schemeClr val="tx1"/>
                </a:solidFill>
                <a:latin typeface="Yu Gothic UI" panose="020B0500000000000000" pitchFamily="50" charset="-128"/>
                <a:ea typeface="Yu Gothic UI" panose="020B0500000000000000" pitchFamily="50" charset="-128"/>
              </a:rPr>
              <a:t>2025</a:t>
            </a:r>
            <a:r>
              <a:rPr kumimoji="1" lang="ja-JP" altLang="en-US" sz="900" dirty="0">
                <a:solidFill>
                  <a:schemeClr val="tx1"/>
                </a:solidFill>
                <a:latin typeface="Yu Gothic UI" panose="020B0500000000000000" pitchFamily="50" charset="-128"/>
                <a:ea typeface="Yu Gothic UI" panose="020B0500000000000000" pitchFamily="50" charset="-128"/>
              </a:rPr>
              <a:t>年度の検討結果を踏まえて今後の活用検討</a:t>
            </a:r>
          </a:p>
        </p:txBody>
      </p:sp>
      <p:sp>
        <p:nvSpPr>
          <p:cNvPr id="4" name="テキスト ボックス 3">
            <a:extLst>
              <a:ext uri="{FF2B5EF4-FFF2-40B4-BE49-F238E27FC236}">
                <a16:creationId xmlns:a16="http://schemas.microsoft.com/office/drawing/2014/main" id="{31CBD664-33BD-0FA9-F932-18EA0621AE14}"/>
              </a:ext>
            </a:extLst>
          </p:cNvPr>
          <p:cNvSpPr txBox="1"/>
          <p:nvPr/>
        </p:nvSpPr>
        <p:spPr>
          <a:xfrm>
            <a:off x="5943076" y="62398"/>
            <a:ext cx="2904750" cy="276999"/>
          </a:xfrm>
          <a:prstGeom prst="rect">
            <a:avLst/>
          </a:prstGeom>
          <a:noFill/>
        </p:spPr>
        <p:txBody>
          <a:bodyPr wrap="square" rtlCol="0">
            <a:spAutoFit/>
          </a:bodyPr>
          <a:lstStyle/>
          <a:p>
            <a:r>
              <a:rPr kumimoji="1" lang="ja-JP" altLang="en-US" sz="1200" b="1" dirty="0">
                <a:solidFill>
                  <a:schemeClr val="bg1"/>
                </a:solidFill>
              </a:rPr>
              <a:t>「大阪市</a:t>
            </a:r>
            <a:r>
              <a:rPr kumimoji="1" lang="en-US" altLang="ja-JP" sz="1200" b="1" dirty="0">
                <a:solidFill>
                  <a:schemeClr val="bg1"/>
                </a:solidFill>
              </a:rPr>
              <a:t>DX</a:t>
            </a:r>
            <a:r>
              <a:rPr kumimoji="1" lang="ja-JP" altLang="en-US" sz="1200" b="1" dirty="0">
                <a:solidFill>
                  <a:schemeClr val="bg1"/>
                </a:solidFill>
              </a:rPr>
              <a:t>戦略アクションプラン」掲載事業</a:t>
            </a:r>
          </a:p>
        </p:txBody>
      </p:sp>
      <p:sp>
        <p:nvSpPr>
          <p:cNvPr id="17" name="テキスト ボックス 16">
            <a:extLst>
              <a:ext uri="{FF2B5EF4-FFF2-40B4-BE49-F238E27FC236}">
                <a16:creationId xmlns:a16="http://schemas.microsoft.com/office/drawing/2014/main" id="{06DE3A32-3038-2C60-C057-B1D3A47DD1DC}"/>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lang="en-US" altLang="ja-JP" sz="1000" dirty="0">
                <a:latin typeface="Meiryo UI" panose="020B0604030504040204" pitchFamily="50" charset="-128"/>
                <a:ea typeface="Meiryo UI" panose="020B0604030504040204" pitchFamily="50" charset="-128"/>
              </a:rPr>
              <a:t>02-2,04-2,06-6</a:t>
            </a:r>
            <a:endParaRPr kumimoji="1" lang="ja-JP" altLang="en-US" sz="1000" dirty="0">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AE52394D-1B67-20C0-D486-4607859B9A74}"/>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5" name="スライド番号プレースホルダー 1">
            <a:extLst>
              <a:ext uri="{FF2B5EF4-FFF2-40B4-BE49-F238E27FC236}">
                <a16:creationId xmlns:a16="http://schemas.microsoft.com/office/drawing/2014/main" id="{6C76E576-6D36-140B-E943-1B291FA46E89}"/>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27</a:t>
            </a:fld>
            <a:endParaRPr lang="ja-JP" altLang="en-US" dirty="0">
              <a:solidFill>
                <a:prstClr val="black">
                  <a:tint val="75000"/>
                </a:prstClr>
              </a:solidFill>
              <a:latin typeface="Avenir Next LT Pro"/>
              <a:ea typeface="Yu Gothic UI"/>
            </a:endParaRPr>
          </a:p>
        </p:txBody>
      </p:sp>
      <p:sp>
        <p:nvSpPr>
          <p:cNvPr id="30" name="テキスト プレースホルダー 5">
            <a:extLst>
              <a:ext uri="{FF2B5EF4-FFF2-40B4-BE49-F238E27FC236}">
                <a16:creationId xmlns:a16="http://schemas.microsoft.com/office/drawing/2014/main" id="{B42AFC55-3C9F-640D-7F80-1E80BCB51685}"/>
              </a:ext>
            </a:extLst>
          </p:cNvPr>
          <p:cNvSpPr txBox="1">
            <a:spLocks/>
          </p:cNvSpPr>
          <p:nvPr/>
        </p:nvSpPr>
        <p:spPr>
          <a:xfrm>
            <a:off x="5899219" y="1299939"/>
            <a:ext cx="3393399" cy="597632"/>
          </a:xfrm>
          <a:prstGeom prst="rect">
            <a:avLst/>
          </a:prstGeom>
        </p:spPr>
        <p:txBody>
          <a:bodyPr/>
          <a:lstStyle>
            <a:lvl1pPr marL="0" indent="0" algn="l" defTabSz="914400" rtl="0" eaLnBrk="1" latinLnBrk="0" hangingPunct="1">
              <a:lnSpc>
                <a:spcPts val="1900"/>
              </a:lnSpc>
              <a:spcBef>
                <a:spcPts val="1000"/>
              </a:spcBef>
              <a:buFont typeface="Arial" panose="020B0604020202020204" pitchFamily="34" charset="0"/>
              <a:buNone/>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lvl="2" indent="-87313" algn="just">
              <a:lnSpc>
                <a:spcPct val="100000"/>
              </a:lnSpc>
              <a:tabLst>
                <a:tab pos="361950" algn="l"/>
              </a:tabLst>
              <a:defRPr/>
            </a:pPr>
            <a:r>
              <a:rPr kumimoji="0" lang="ja-JP" altLang="en-US" sz="1100" dirty="0">
                <a:solidFill>
                  <a:srgbClr val="000000"/>
                </a:solidFill>
                <a:latin typeface="Yu Gothic UI" panose="020B0500000000000000" pitchFamily="50" charset="-128"/>
                <a:ea typeface="Yu Gothic UI" panose="020B0500000000000000" pitchFamily="50" charset="-128"/>
              </a:rPr>
              <a:t>都市インフラが効率的かつ高度に整備・維持管理されることにより、市民が安心・安全に生活できる都市基盤が整えられていること。</a:t>
            </a:r>
            <a:endParaRPr lang="ja-JP" altLang="en-US" dirty="0"/>
          </a:p>
        </p:txBody>
      </p:sp>
      <p:sp>
        <p:nvSpPr>
          <p:cNvPr id="33" name="テキスト プレースホルダー 5">
            <a:extLst>
              <a:ext uri="{FF2B5EF4-FFF2-40B4-BE49-F238E27FC236}">
                <a16:creationId xmlns:a16="http://schemas.microsoft.com/office/drawing/2014/main" id="{F4284E5C-C325-A55B-A4EC-60381D7EEEAF}"/>
              </a:ext>
            </a:extLst>
          </p:cNvPr>
          <p:cNvSpPr txBox="1">
            <a:spLocks/>
          </p:cNvSpPr>
          <p:nvPr/>
        </p:nvSpPr>
        <p:spPr>
          <a:xfrm>
            <a:off x="5899219" y="1984932"/>
            <a:ext cx="3393399" cy="597632"/>
          </a:xfrm>
          <a:prstGeom prst="rect">
            <a:avLst/>
          </a:prstGeom>
        </p:spPr>
        <p:txBody>
          <a:bodyPr/>
          <a:lstStyle>
            <a:lvl1pPr marL="0" indent="0" algn="l" defTabSz="914400" rtl="0" eaLnBrk="1" latinLnBrk="0" hangingPunct="1">
              <a:lnSpc>
                <a:spcPts val="1900"/>
              </a:lnSpc>
              <a:spcBef>
                <a:spcPts val="1000"/>
              </a:spcBef>
              <a:buFont typeface="Arial" panose="020B0604020202020204" pitchFamily="34" charset="0"/>
              <a:buNone/>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lvl="2" indent="-87313" algn="just">
              <a:lnSpc>
                <a:spcPct val="100000"/>
              </a:lnSpc>
              <a:tabLst>
                <a:tab pos="361950" algn="l"/>
              </a:tabLst>
              <a:defRPr/>
            </a:pPr>
            <a:r>
              <a:rPr kumimoji="0" lang="ja-JP" altLang="en-US" sz="1100" dirty="0">
                <a:solidFill>
                  <a:srgbClr val="000000"/>
                </a:solidFill>
                <a:latin typeface="Yu Gothic UI" panose="020B0500000000000000" pitchFamily="50" charset="-128"/>
                <a:ea typeface="Yu Gothic UI" panose="020B0500000000000000" pitchFamily="50" charset="-128"/>
              </a:rPr>
              <a:t>３次元データを活用した建設生産プロセスの高度化に向けた取組の推進。</a:t>
            </a:r>
            <a:endParaRPr lang="ja-JP" altLang="en-US" dirty="0"/>
          </a:p>
        </p:txBody>
      </p:sp>
      <p:sp>
        <p:nvSpPr>
          <p:cNvPr id="35" name="正方形/長方形 34">
            <a:extLst>
              <a:ext uri="{FF2B5EF4-FFF2-40B4-BE49-F238E27FC236}">
                <a16:creationId xmlns:a16="http://schemas.microsoft.com/office/drawing/2014/main" id="{98380E9C-9135-7A45-056C-8D340A5B20D5}"/>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36" name="正方形/長方形 35">
            <a:extLst>
              <a:ext uri="{FF2B5EF4-FFF2-40B4-BE49-F238E27FC236}">
                <a16:creationId xmlns:a16="http://schemas.microsoft.com/office/drawing/2014/main" id="{38EE9136-26EA-CDA4-977C-0992BB24A857}"/>
              </a:ext>
            </a:extLst>
          </p:cNvPr>
          <p:cNvSpPr/>
          <p:nvPr/>
        </p:nvSpPr>
        <p:spPr>
          <a:xfrm>
            <a:off x="4860000" y="1981200"/>
            <a:ext cx="972000" cy="20574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37" name="表プレースホルダー 20">
            <a:extLst>
              <a:ext uri="{FF2B5EF4-FFF2-40B4-BE49-F238E27FC236}">
                <a16:creationId xmlns:a16="http://schemas.microsoft.com/office/drawing/2014/main" id="{63D1D142-7031-4E55-5F1B-064F1C4A8C3B}"/>
              </a:ext>
            </a:extLst>
          </p:cNvPr>
          <p:cNvGraphicFramePr>
            <a:graphicFrameLocks/>
          </p:cNvGraphicFramePr>
          <p:nvPr>
            <p:extLst>
              <p:ext uri="{D42A27DB-BD31-4B8C-83A1-F6EECF244321}">
                <p14:modId xmlns:p14="http://schemas.microsoft.com/office/powerpoint/2010/main" val="738972249"/>
              </p:ext>
            </p:extLst>
          </p:nvPr>
        </p:nvGraphicFramePr>
        <p:xfrm>
          <a:off x="5979388" y="2438400"/>
          <a:ext cx="3390644" cy="1524000"/>
        </p:xfrm>
        <a:graphic>
          <a:graphicData uri="http://schemas.openxmlformats.org/drawingml/2006/table">
            <a:tbl>
              <a:tblPr firstCol="1">
                <a:tableStyleId>{5C22544A-7EE6-4342-B048-85BDC9FD1C3A}</a:tableStyleId>
              </a:tblPr>
              <a:tblGrid>
                <a:gridCol w="1064982">
                  <a:extLst>
                    <a:ext uri="{9D8B030D-6E8A-4147-A177-3AD203B41FA5}">
                      <a16:colId xmlns:a16="http://schemas.microsoft.com/office/drawing/2014/main" val="3506192044"/>
                    </a:ext>
                  </a:extLst>
                </a:gridCol>
                <a:gridCol w="2325662">
                  <a:extLst>
                    <a:ext uri="{9D8B030D-6E8A-4147-A177-3AD203B41FA5}">
                      <a16:colId xmlns:a16="http://schemas.microsoft.com/office/drawing/2014/main" val="1620209831"/>
                    </a:ext>
                  </a:extLst>
                </a:gridCol>
              </a:tblGrid>
              <a:tr h="38100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2024</a:t>
                      </a:r>
                      <a:r>
                        <a:rPr kumimoji="1" lang="ja-JP" altLang="en-US" sz="100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ー</a:t>
                      </a:r>
                    </a:p>
                  </a:txBody>
                  <a:tcPr anchor="ctr">
                    <a:solidFill>
                      <a:srgbClr val="FCEAED"/>
                    </a:solidFill>
                  </a:tcPr>
                </a:tc>
                <a:extLst>
                  <a:ext uri="{0D108BD9-81ED-4DB2-BD59-A6C34878D82A}">
                    <a16:rowId xmlns:a16="http://schemas.microsoft.com/office/drawing/2014/main" val="137827545"/>
                  </a:ext>
                </a:extLst>
              </a:tr>
              <a:tr h="38100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2025</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lang="en-US" altLang="ja-JP" sz="1000"/>
                        <a:t>3</a:t>
                      </a:r>
                      <a:r>
                        <a:rPr lang="ja-JP" altLang="en-US" sz="1000"/>
                        <a:t>次元データ活用に向けた</a:t>
                      </a:r>
                      <a:r>
                        <a:rPr kumimoji="1" lang="ja-JP" altLang="en-US" sz="1000">
                          <a:solidFill>
                            <a:schemeClr val="tx1"/>
                          </a:solidFill>
                          <a:latin typeface="Yu Gothic UI" panose="020B0500000000000000" pitchFamily="50" charset="-128"/>
                          <a:ea typeface="Yu Gothic UI" panose="020B0500000000000000" pitchFamily="50" charset="-128"/>
                        </a:rPr>
                        <a:t>調査・検討</a:t>
                      </a:r>
                    </a:p>
                  </a:txBody>
                  <a:tcPr anchor="ctr">
                    <a:solidFill>
                      <a:srgbClr val="FCEAED"/>
                    </a:solidFill>
                  </a:tcPr>
                </a:tc>
                <a:extLst>
                  <a:ext uri="{0D108BD9-81ED-4DB2-BD59-A6C34878D82A}">
                    <a16:rowId xmlns:a16="http://schemas.microsoft.com/office/drawing/2014/main" val="3387827350"/>
                  </a:ext>
                </a:extLst>
              </a:tr>
              <a:tr h="38100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2026</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en-US" altLang="ja-JP" sz="1000">
                          <a:solidFill>
                            <a:schemeClr val="tx1"/>
                          </a:solidFill>
                          <a:latin typeface="Yu Gothic UI" panose="020B0500000000000000" pitchFamily="50" charset="-128"/>
                          <a:ea typeface="Yu Gothic UI" panose="020B0500000000000000" pitchFamily="50" charset="-128"/>
                        </a:rPr>
                        <a:t>2025</a:t>
                      </a:r>
                      <a:r>
                        <a:rPr kumimoji="1" lang="ja-JP" altLang="en-US" sz="1000">
                          <a:solidFill>
                            <a:schemeClr val="tx1"/>
                          </a:solidFill>
                          <a:latin typeface="Yu Gothic UI" panose="020B0500000000000000" pitchFamily="50" charset="-128"/>
                          <a:ea typeface="Yu Gothic UI" panose="020B0500000000000000" pitchFamily="50" charset="-128"/>
                        </a:rPr>
                        <a:t>年度の検討結果を踏まえて設定</a:t>
                      </a:r>
                      <a:endParaRPr kumimoji="1" lang="en-US" altLang="ja-JP" sz="1000">
                        <a:solidFill>
                          <a:schemeClr val="tx1"/>
                        </a:solidFill>
                        <a:latin typeface="Yu Gothic UI" panose="020B0500000000000000" pitchFamily="50" charset="-128"/>
                        <a:ea typeface="Yu Gothic UI" panose="020B0500000000000000" pitchFamily="50" charset="-128"/>
                      </a:endParaRPr>
                    </a:p>
                  </a:txBody>
                  <a:tcPr anchor="ctr">
                    <a:solidFill>
                      <a:srgbClr val="FCEAED"/>
                    </a:solidFill>
                  </a:tcPr>
                </a:tc>
                <a:extLst>
                  <a:ext uri="{0D108BD9-81ED-4DB2-BD59-A6C34878D82A}">
                    <a16:rowId xmlns:a16="http://schemas.microsoft.com/office/drawing/2014/main" val="3011694763"/>
                  </a:ext>
                </a:extLst>
              </a:tr>
              <a:tr h="38100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2027</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Yu Gothic UI" panose="020B0500000000000000" pitchFamily="50" charset="-128"/>
                          <a:ea typeface="Yu Gothic UI" panose="020B0500000000000000" pitchFamily="50" charset="-128"/>
                        </a:rPr>
                        <a:t>2025</a:t>
                      </a:r>
                      <a:r>
                        <a:rPr kumimoji="1" lang="ja-JP" altLang="en-US" sz="1000" dirty="0">
                          <a:solidFill>
                            <a:schemeClr val="tx1"/>
                          </a:solidFill>
                          <a:latin typeface="Yu Gothic UI" panose="020B0500000000000000" pitchFamily="50" charset="-128"/>
                          <a:ea typeface="Yu Gothic UI" panose="020B0500000000000000" pitchFamily="50" charset="-128"/>
                        </a:rPr>
                        <a:t>年度の検討結果を踏まえて設定</a:t>
                      </a:r>
                      <a:endParaRPr kumimoji="1" lang="en-US" altLang="ja-JP" sz="1000" dirty="0">
                        <a:solidFill>
                          <a:schemeClr val="tx1"/>
                        </a:solidFill>
                        <a:latin typeface="Yu Gothic UI" panose="020B0500000000000000" pitchFamily="50" charset="-128"/>
                        <a:ea typeface="Yu Gothic UI" panose="020B0500000000000000" pitchFamily="50" charset="-128"/>
                      </a:endParaRPr>
                    </a:p>
                  </a:txBody>
                  <a:tcPr anchor="ctr">
                    <a:solidFill>
                      <a:srgbClr val="FCEAED"/>
                    </a:solidFill>
                  </a:tcPr>
                </a:tc>
                <a:extLst>
                  <a:ext uri="{0D108BD9-81ED-4DB2-BD59-A6C34878D82A}">
                    <a16:rowId xmlns:a16="http://schemas.microsoft.com/office/drawing/2014/main" val="3165335573"/>
                  </a:ext>
                </a:extLst>
              </a:tr>
            </a:tbl>
          </a:graphicData>
        </a:graphic>
      </p:graphicFrame>
      <p:pic>
        <p:nvPicPr>
          <p:cNvPr id="38" name="図 37">
            <a:extLst>
              <a:ext uri="{FF2B5EF4-FFF2-40B4-BE49-F238E27FC236}">
                <a16:creationId xmlns:a16="http://schemas.microsoft.com/office/drawing/2014/main" id="{D1A0FA25-D591-C68A-72CF-CF05502FC32C}"/>
              </a:ext>
            </a:extLst>
          </p:cNvPr>
          <p:cNvPicPr>
            <a:picLocks noChangeAspect="1"/>
          </p:cNvPicPr>
          <p:nvPr/>
        </p:nvPicPr>
        <p:blipFill>
          <a:blip r:embed="rId2"/>
          <a:stretch>
            <a:fillRect/>
          </a:stretch>
        </p:blipFill>
        <p:spPr>
          <a:xfrm>
            <a:off x="2980050" y="4434797"/>
            <a:ext cx="1503948" cy="1333859"/>
          </a:xfrm>
          <a:prstGeom prst="rect">
            <a:avLst/>
          </a:prstGeom>
        </p:spPr>
      </p:pic>
      <p:pic>
        <p:nvPicPr>
          <p:cNvPr id="39" name="図 38">
            <a:extLst>
              <a:ext uri="{FF2B5EF4-FFF2-40B4-BE49-F238E27FC236}">
                <a16:creationId xmlns:a16="http://schemas.microsoft.com/office/drawing/2014/main" id="{E57CD2D9-D2C9-D8CE-362F-9C7393DF8B3D}"/>
              </a:ext>
            </a:extLst>
          </p:cNvPr>
          <p:cNvPicPr>
            <a:picLocks noChangeAspect="1"/>
          </p:cNvPicPr>
          <p:nvPr/>
        </p:nvPicPr>
        <p:blipFill>
          <a:blip r:embed="rId3"/>
          <a:stretch>
            <a:fillRect/>
          </a:stretch>
        </p:blipFill>
        <p:spPr>
          <a:xfrm>
            <a:off x="389721" y="4419600"/>
            <a:ext cx="2403550" cy="1348333"/>
          </a:xfrm>
          <a:prstGeom prst="rect">
            <a:avLst/>
          </a:prstGeom>
        </p:spPr>
      </p:pic>
      <p:sp>
        <p:nvSpPr>
          <p:cNvPr id="40" name="テキスト プレースホルダー 8">
            <a:extLst>
              <a:ext uri="{FF2B5EF4-FFF2-40B4-BE49-F238E27FC236}">
                <a16:creationId xmlns:a16="http://schemas.microsoft.com/office/drawing/2014/main" id="{A9E845CB-A089-7E1F-3D69-408A7D884958}"/>
              </a:ext>
            </a:extLst>
          </p:cNvPr>
          <p:cNvSpPr txBox="1">
            <a:spLocks/>
          </p:cNvSpPr>
          <p:nvPr/>
        </p:nvSpPr>
        <p:spPr>
          <a:xfrm>
            <a:off x="313050" y="5764743"/>
            <a:ext cx="4114800" cy="275737"/>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800"/>
              </a:lnSpc>
              <a:buNone/>
            </a:pPr>
            <a:r>
              <a:rPr lang="ja-JP" altLang="en-US" sz="900">
                <a:latin typeface="Yu Gothic UI" panose="020B0500000000000000" pitchFamily="50" charset="-128"/>
                <a:ea typeface="Yu Gothic UI" panose="020B0500000000000000" pitchFamily="50" charset="-128"/>
              </a:rPr>
              <a:t>（参考イメージ）先行検証事例：</a:t>
            </a:r>
            <a:r>
              <a:rPr lang="zh-TW" altLang="en-US" sz="900">
                <a:latin typeface="Yu Gothic UI" panose="020B0500000000000000" pitchFamily="50" charset="-128"/>
                <a:ea typeface="Yu Gothic UI" panose="020B0500000000000000" pitchFamily="50" charset="-128"/>
              </a:rPr>
              <a:t>夢洲北高架橋、夢洲南高架橋、舞洲東高架橋</a:t>
            </a:r>
            <a:endParaRPr lang="en-US" altLang="ja-JP" sz="90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661019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6BE600-EEED-1DC5-F578-DD3863CADA31}"/>
              </a:ext>
            </a:extLst>
          </p:cNvPr>
          <p:cNvSpPr>
            <a:spLocks noGrp="1"/>
          </p:cNvSpPr>
          <p:nvPr>
            <p:ph type="title"/>
          </p:nvPr>
        </p:nvSpPr>
        <p:spPr/>
        <p:txBody>
          <a:bodyPr/>
          <a:lstStyle/>
          <a:p>
            <a:r>
              <a:rPr kumimoji="1" lang="en-US" altLang="ja-JP" dirty="0"/>
              <a:t>VR</a:t>
            </a:r>
            <a:r>
              <a:rPr kumimoji="1" lang="ja-JP" altLang="en-US" dirty="0"/>
              <a:t>技術を活用した公園体験</a:t>
            </a:r>
          </a:p>
        </p:txBody>
      </p:sp>
      <p:sp>
        <p:nvSpPr>
          <p:cNvPr id="4" name="テキスト プレースホルダー 3">
            <a:extLst>
              <a:ext uri="{FF2B5EF4-FFF2-40B4-BE49-F238E27FC236}">
                <a16:creationId xmlns:a16="http://schemas.microsoft.com/office/drawing/2014/main" id="{31A7987E-7A1B-DEC2-DC15-F5EDB13C956A}"/>
              </a:ext>
            </a:extLst>
          </p:cNvPr>
          <p:cNvSpPr>
            <a:spLocks noGrp="1"/>
          </p:cNvSpPr>
          <p:nvPr>
            <p:ph type="body" sz="quarter" idx="12"/>
          </p:nvPr>
        </p:nvSpPr>
        <p:spPr>
          <a:xfrm>
            <a:off x="462217" y="1187511"/>
            <a:ext cx="4393605" cy="1356614"/>
          </a:xfrm>
        </p:spPr>
        <p:txBody>
          <a:bodyPr/>
          <a:lstStyle/>
          <a:p>
            <a:pPr marL="86400" indent="-86400">
              <a:lnSpc>
                <a:spcPts val="1500"/>
              </a:lnSpc>
              <a:spcBef>
                <a:spcPts val="0"/>
              </a:spcBef>
              <a:spcAft>
                <a:spcPts val="600"/>
              </a:spcAft>
            </a:pPr>
            <a:r>
              <a:rPr kumimoji="1" lang="ja-JP" altLang="en-US" dirty="0"/>
              <a:t>鶴見緑地の万博サテライトイベント及び本会場イベントにおいて</a:t>
            </a:r>
            <a:r>
              <a:rPr kumimoji="1" lang="en-US" altLang="ja-JP" dirty="0"/>
              <a:t>VR</a:t>
            </a:r>
            <a:r>
              <a:rPr kumimoji="1" lang="ja-JP" altLang="en-US" dirty="0"/>
              <a:t>技術を活用した公園の未来体験を実施することにより、さらなる公園の魅力向上・活性化を図る。</a:t>
            </a:r>
            <a:endParaRPr kumimoji="1" lang="en-US" altLang="ja-JP" dirty="0"/>
          </a:p>
          <a:p>
            <a:pPr marL="86400" indent="-86400">
              <a:lnSpc>
                <a:spcPts val="1500"/>
              </a:lnSpc>
              <a:spcBef>
                <a:spcPts val="0"/>
              </a:spcBef>
              <a:spcAft>
                <a:spcPts val="600"/>
              </a:spcAft>
            </a:pPr>
            <a:r>
              <a:rPr lang="en-US" altLang="ja-JP" dirty="0"/>
              <a:t>2024</a:t>
            </a:r>
            <a:r>
              <a:rPr lang="ja-JP" altLang="en-US" dirty="0"/>
              <a:t>年度末時点での検討案として、</a:t>
            </a:r>
            <a:r>
              <a:rPr lang="en-US" altLang="ja-JP" dirty="0"/>
              <a:t>VR</a:t>
            </a:r>
            <a:r>
              <a:rPr lang="ja-JP" altLang="en-US" dirty="0"/>
              <a:t>システムを用いて未来の公園や花火等を楽しめる</a:t>
            </a:r>
            <a:r>
              <a:rPr lang="en-US" altLang="ja-JP" dirty="0"/>
              <a:t>VR</a:t>
            </a:r>
            <a:r>
              <a:rPr lang="ja-JP" altLang="en-US" dirty="0"/>
              <a:t>ショーを実施予定。</a:t>
            </a:r>
            <a:endParaRPr lang="en-US" altLang="ja-JP" dirty="0"/>
          </a:p>
          <a:p>
            <a:endParaRPr kumimoji="1" lang="ja-JP" altLang="en-US" dirty="0"/>
          </a:p>
        </p:txBody>
      </p:sp>
      <p:graphicFrame>
        <p:nvGraphicFramePr>
          <p:cNvPr id="11" name="表プレースホルダー 20">
            <a:extLst>
              <a:ext uri="{FF2B5EF4-FFF2-40B4-BE49-F238E27FC236}">
                <a16:creationId xmlns:a16="http://schemas.microsoft.com/office/drawing/2014/main" id="{A90BA019-4562-AE52-F37E-3910832C7654}"/>
              </a:ext>
            </a:extLst>
          </p:cNvPr>
          <p:cNvGraphicFramePr>
            <a:graphicFrameLocks/>
          </p:cNvGraphicFramePr>
          <p:nvPr/>
        </p:nvGraphicFramePr>
        <p:xfrm>
          <a:off x="5899823" y="2698319"/>
          <a:ext cx="3216274" cy="627498"/>
        </p:xfrm>
        <a:graphic>
          <a:graphicData uri="http://schemas.openxmlformats.org/drawingml/2006/table">
            <a:tbl>
              <a:tblPr firstCol="1">
                <a:tableStyleId>{5C22544A-7EE6-4342-B048-85BDC9FD1C3A}</a:tableStyleId>
              </a:tblPr>
              <a:tblGrid>
                <a:gridCol w="1010213">
                  <a:extLst>
                    <a:ext uri="{9D8B030D-6E8A-4147-A177-3AD203B41FA5}">
                      <a16:colId xmlns:a16="http://schemas.microsoft.com/office/drawing/2014/main" val="3506192044"/>
                    </a:ext>
                  </a:extLst>
                </a:gridCol>
                <a:gridCol w="2206061">
                  <a:extLst>
                    <a:ext uri="{9D8B030D-6E8A-4147-A177-3AD203B41FA5}">
                      <a16:colId xmlns:a16="http://schemas.microsoft.com/office/drawing/2014/main" val="1620209831"/>
                    </a:ext>
                  </a:extLst>
                </a:gridCol>
              </a:tblGrid>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2024</a:t>
                      </a:r>
                      <a:r>
                        <a:rPr kumimoji="1" lang="ja-JP" altLang="en-US" sz="1000" dirty="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検討</a:t>
                      </a:r>
                    </a:p>
                  </a:txBody>
                  <a:tcPr anchor="ctr">
                    <a:solidFill>
                      <a:srgbClr val="FCEAED"/>
                    </a:solidFill>
                  </a:tcPr>
                </a:tc>
                <a:extLst>
                  <a:ext uri="{0D108BD9-81ED-4DB2-BD59-A6C34878D82A}">
                    <a16:rowId xmlns:a16="http://schemas.microsoft.com/office/drawing/2014/main" val="137827545"/>
                  </a:ext>
                </a:extLst>
              </a:tr>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2025</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検討・実施</a:t>
                      </a:r>
                      <a:endParaRPr kumimoji="1" lang="ja-JP" altLang="en-US" sz="1000" strike="sngStrike" dirty="0">
                        <a:solidFill>
                          <a:srgbClr val="FF0000"/>
                        </a:solidFill>
                        <a:latin typeface="Yu Gothic UI" panose="020B0500000000000000" pitchFamily="50" charset="-128"/>
                        <a:ea typeface="Yu Gothic UI" panose="020B0500000000000000" pitchFamily="50" charset="-128"/>
                      </a:endParaRPr>
                    </a:p>
                  </a:txBody>
                  <a:tcPr anchor="ctr">
                    <a:solidFill>
                      <a:srgbClr val="FCEAED"/>
                    </a:solidFill>
                  </a:tcPr>
                </a:tc>
                <a:extLst>
                  <a:ext uri="{0D108BD9-81ED-4DB2-BD59-A6C34878D82A}">
                    <a16:rowId xmlns:a16="http://schemas.microsoft.com/office/drawing/2014/main" val="3387827350"/>
                  </a:ext>
                </a:extLst>
              </a:tr>
            </a:tbl>
          </a:graphicData>
        </a:graphic>
      </p:graphicFrame>
      <p:sp>
        <p:nvSpPr>
          <p:cNvPr id="12" name="正方形/長方形 11">
            <a:extLst>
              <a:ext uri="{FF2B5EF4-FFF2-40B4-BE49-F238E27FC236}">
                <a16:creationId xmlns:a16="http://schemas.microsoft.com/office/drawing/2014/main" id="{74DB9E05-56F6-97EB-6299-ADA0CBA1C1D9}"/>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13" name="正方形/長方形 12">
            <a:extLst>
              <a:ext uri="{FF2B5EF4-FFF2-40B4-BE49-F238E27FC236}">
                <a16:creationId xmlns:a16="http://schemas.microsoft.com/office/drawing/2014/main" id="{BB51D25B-FB89-4EDA-5D11-D6E3D99B5D69}"/>
              </a:ext>
            </a:extLst>
          </p:cNvPr>
          <p:cNvSpPr/>
          <p:nvPr/>
        </p:nvSpPr>
        <p:spPr>
          <a:xfrm>
            <a:off x="4860000" y="1963153"/>
            <a:ext cx="972000" cy="194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p:txBody>
      </p:sp>
      <p:sp>
        <p:nvSpPr>
          <p:cNvPr id="18" name="正方形/長方形 17">
            <a:extLst>
              <a:ext uri="{FF2B5EF4-FFF2-40B4-BE49-F238E27FC236}">
                <a16:creationId xmlns:a16="http://schemas.microsoft.com/office/drawing/2014/main" id="{F69FA540-1035-3C18-262B-3F2C9B442BE3}"/>
              </a:ext>
            </a:extLst>
          </p:cNvPr>
          <p:cNvSpPr/>
          <p:nvPr/>
        </p:nvSpPr>
        <p:spPr>
          <a:xfrm>
            <a:off x="6121768" y="4613300"/>
            <a:ext cx="1414511"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2025</a:t>
            </a:r>
            <a:r>
              <a:rPr kumimoji="1" lang="ja-JP" altLang="en-US" sz="1050" b="1" kern="0" dirty="0">
                <a:solidFill>
                  <a:srgbClr val="FFFFFF"/>
                </a:solidFill>
                <a:latin typeface="Yu Gothic UI" panose="020B0500000000000000" pitchFamily="50" charset="-128"/>
                <a:ea typeface="Yu Gothic UI" panose="020B0500000000000000" pitchFamily="50" charset="-128"/>
              </a:rPr>
              <a:t>年度（上半期）</a:t>
            </a:r>
          </a:p>
        </p:txBody>
      </p:sp>
      <p:sp>
        <p:nvSpPr>
          <p:cNvPr id="20" name="テキスト ボックス 19">
            <a:extLst>
              <a:ext uri="{FF2B5EF4-FFF2-40B4-BE49-F238E27FC236}">
                <a16:creationId xmlns:a16="http://schemas.microsoft.com/office/drawing/2014/main" id="{F0A6193A-5259-DE55-84D1-F080204CD559}"/>
              </a:ext>
            </a:extLst>
          </p:cNvPr>
          <p:cNvSpPr txBox="1"/>
          <p:nvPr/>
        </p:nvSpPr>
        <p:spPr>
          <a:xfrm>
            <a:off x="4884397" y="4921068"/>
            <a:ext cx="1162732"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dirty="0">
                <a:solidFill>
                  <a:srgbClr val="FFFFFF"/>
                </a:solidFill>
                <a:latin typeface="Yu Gothic UI" panose="020B0500000000000000" pitchFamily="50" charset="-128"/>
                <a:ea typeface="Yu Gothic UI" panose="020B0500000000000000" pitchFamily="50" charset="-128"/>
              </a:rPr>
              <a:t>万博サテライトイベント</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22" name="ホームベース 30">
            <a:extLst>
              <a:ext uri="{FF2B5EF4-FFF2-40B4-BE49-F238E27FC236}">
                <a16:creationId xmlns:a16="http://schemas.microsoft.com/office/drawing/2014/main" id="{DDCE5656-038D-C01D-9FCF-B0C139A5617B}"/>
              </a:ext>
            </a:extLst>
          </p:cNvPr>
          <p:cNvSpPr/>
          <p:nvPr/>
        </p:nvSpPr>
        <p:spPr>
          <a:xfrm>
            <a:off x="6131293" y="4921128"/>
            <a:ext cx="1414510"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検討・イベント実施</a:t>
            </a:r>
          </a:p>
        </p:txBody>
      </p:sp>
      <p:sp>
        <p:nvSpPr>
          <p:cNvPr id="27" name="テキスト ボックス 26">
            <a:extLst>
              <a:ext uri="{FF2B5EF4-FFF2-40B4-BE49-F238E27FC236}">
                <a16:creationId xmlns:a16="http://schemas.microsoft.com/office/drawing/2014/main" id="{1C84E13D-19C7-70B9-6733-438ED7F31B3D}"/>
              </a:ext>
            </a:extLst>
          </p:cNvPr>
          <p:cNvSpPr txBox="1"/>
          <p:nvPr/>
        </p:nvSpPr>
        <p:spPr>
          <a:xfrm>
            <a:off x="4884397" y="5424789"/>
            <a:ext cx="1162732"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dirty="0">
                <a:solidFill>
                  <a:schemeClr val="bg1"/>
                </a:solidFill>
                <a:latin typeface="Yu Gothic UI" panose="020B0500000000000000" pitchFamily="50" charset="-128"/>
                <a:ea typeface="Yu Gothic UI" panose="020B0500000000000000" pitchFamily="50" charset="-128"/>
              </a:rPr>
              <a:t>万博本会場イベント</a:t>
            </a:r>
            <a:endParaRPr kumimoji="1" lang="en-US" altLang="ja-JP" sz="1000" b="1" dirty="0">
              <a:solidFill>
                <a:schemeClr val="bg1"/>
              </a:solidFill>
              <a:latin typeface="Yu Gothic UI" panose="020B0500000000000000" pitchFamily="50" charset="-128"/>
              <a:ea typeface="Yu Gothic UI" panose="020B0500000000000000" pitchFamily="50" charset="-128"/>
            </a:endParaRPr>
          </a:p>
        </p:txBody>
      </p:sp>
      <p:sp>
        <p:nvSpPr>
          <p:cNvPr id="29" name="正方形/長方形 28">
            <a:extLst>
              <a:ext uri="{FF2B5EF4-FFF2-40B4-BE49-F238E27FC236}">
                <a16:creationId xmlns:a16="http://schemas.microsoft.com/office/drawing/2014/main" id="{16104668-9682-DA08-E447-BEBF12BABEDE}"/>
              </a:ext>
            </a:extLst>
          </p:cNvPr>
          <p:cNvSpPr/>
          <p:nvPr/>
        </p:nvSpPr>
        <p:spPr>
          <a:xfrm>
            <a:off x="7662487" y="4613300"/>
            <a:ext cx="1414511"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2025</a:t>
            </a:r>
            <a:r>
              <a:rPr kumimoji="1" lang="ja-JP" altLang="en-US" sz="1050" b="1" kern="0" dirty="0">
                <a:solidFill>
                  <a:srgbClr val="FFFFFF"/>
                </a:solidFill>
                <a:latin typeface="Yu Gothic UI" panose="020B0500000000000000" pitchFamily="50" charset="-128"/>
                <a:ea typeface="Yu Gothic UI" panose="020B0500000000000000" pitchFamily="50" charset="-128"/>
              </a:rPr>
              <a:t>年度（下半期）</a:t>
            </a:r>
          </a:p>
        </p:txBody>
      </p:sp>
      <p:sp>
        <p:nvSpPr>
          <p:cNvPr id="30" name="ホームベース 30">
            <a:extLst>
              <a:ext uri="{FF2B5EF4-FFF2-40B4-BE49-F238E27FC236}">
                <a16:creationId xmlns:a16="http://schemas.microsoft.com/office/drawing/2014/main" id="{47DE6131-B97F-8508-A090-1B505F910F87}"/>
              </a:ext>
            </a:extLst>
          </p:cNvPr>
          <p:cNvSpPr/>
          <p:nvPr/>
        </p:nvSpPr>
        <p:spPr>
          <a:xfrm>
            <a:off x="7662486" y="4928977"/>
            <a:ext cx="1414509"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イベント実施</a:t>
            </a:r>
          </a:p>
        </p:txBody>
      </p:sp>
      <p:sp>
        <p:nvSpPr>
          <p:cNvPr id="31" name="ホームベース 30">
            <a:extLst>
              <a:ext uri="{FF2B5EF4-FFF2-40B4-BE49-F238E27FC236}">
                <a16:creationId xmlns:a16="http://schemas.microsoft.com/office/drawing/2014/main" id="{7AC142D9-D27F-AB92-BFFE-ECCB1751015E}"/>
              </a:ext>
            </a:extLst>
          </p:cNvPr>
          <p:cNvSpPr/>
          <p:nvPr/>
        </p:nvSpPr>
        <p:spPr>
          <a:xfrm>
            <a:off x="6915150" y="5444205"/>
            <a:ext cx="630653"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イベント実施</a:t>
            </a:r>
          </a:p>
        </p:txBody>
      </p:sp>
      <p:pic>
        <p:nvPicPr>
          <p:cNvPr id="35" name="図 34">
            <a:extLst>
              <a:ext uri="{FF2B5EF4-FFF2-40B4-BE49-F238E27FC236}">
                <a16:creationId xmlns:a16="http://schemas.microsoft.com/office/drawing/2014/main" id="{3DF7355B-89BD-72CE-D4C2-9FE20C2F8348}"/>
              </a:ext>
            </a:extLst>
          </p:cNvPr>
          <p:cNvPicPr>
            <a:picLocks noChangeAspect="1"/>
          </p:cNvPicPr>
          <p:nvPr/>
        </p:nvPicPr>
        <p:blipFill>
          <a:blip r:embed="rId2"/>
          <a:stretch>
            <a:fillRect/>
          </a:stretch>
        </p:blipFill>
        <p:spPr>
          <a:xfrm>
            <a:off x="544187" y="5280511"/>
            <a:ext cx="3900040" cy="1012960"/>
          </a:xfrm>
          <a:prstGeom prst="rect">
            <a:avLst/>
          </a:prstGeom>
        </p:spPr>
      </p:pic>
      <p:sp>
        <p:nvSpPr>
          <p:cNvPr id="36" name="テキスト ボックス 35">
            <a:extLst>
              <a:ext uri="{FF2B5EF4-FFF2-40B4-BE49-F238E27FC236}">
                <a16:creationId xmlns:a16="http://schemas.microsoft.com/office/drawing/2014/main" id="{3E027BD6-C394-FF83-6AA2-DE6D8DFFD0C6}"/>
              </a:ext>
            </a:extLst>
          </p:cNvPr>
          <p:cNvSpPr txBox="1"/>
          <p:nvPr/>
        </p:nvSpPr>
        <p:spPr>
          <a:xfrm>
            <a:off x="1020717" y="6267015"/>
            <a:ext cx="747320" cy="230832"/>
          </a:xfrm>
          <a:prstGeom prst="rect">
            <a:avLst/>
          </a:prstGeom>
          <a:noFill/>
        </p:spPr>
        <p:txBody>
          <a:bodyPr wrap="none" rtlCol="0">
            <a:spAutoFit/>
          </a:bodyPr>
          <a:lstStyle/>
          <a:p>
            <a:r>
              <a:rPr kumimoji="1" lang="ja-JP" altLang="en-US" sz="900" dirty="0"/>
              <a:t>ドローンショー</a:t>
            </a:r>
          </a:p>
        </p:txBody>
      </p:sp>
      <p:sp>
        <p:nvSpPr>
          <p:cNvPr id="37" name="テキスト ボックス 36">
            <a:extLst>
              <a:ext uri="{FF2B5EF4-FFF2-40B4-BE49-F238E27FC236}">
                <a16:creationId xmlns:a16="http://schemas.microsoft.com/office/drawing/2014/main" id="{C276F189-6B96-F2BD-0509-612E1C7BDC95}"/>
              </a:ext>
            </a:extLst>
          </p:cNvPr>
          <p:cNvSpPr txBox="1"/>
          <p:nvPr/>
        </p:nvSpPr>
        <p:spPr>
          <a:xfrm>
            <a:off x="2384554" y="6280736"/>
            <a:ext cx="2297424" cy="230832"/>
          </a:xfrm>
          <a:prstGeom prst="rect">
            <a:avLst/>
          </a:prstGeom>
          <a:noFill/>
        </p:spPr>
        <p:txBody>
          <a:bodyPr wrap="none" rtlCol="0">
            <a:spAutoFit/>
          </a:bodyPr>
          <a:lstStyle/>
          <a:p>
            <a:r>
              <a:rPr kumimoji="1" lang="ja-JP" altLang="en-US" sz="900" dirty="0"/>
              <a:t>季節の変化を楽しめるプロジェクションマッピング</a:t>
            </a:r>
          </a:p>
        </p:txBody>
      </p:sp>
      <p:sp>
        <p:nvSpPr>
          <p:cNvPr id="10" name="テキスト ボックス 9">
            <a:extLst>
              <a:ext uri="{FF2B5EF4-FFF2-40B4-BE49-F238E27FC236}">
                <a16:creationId xmlns:a16="http://schemas.microsoft.com/office/drawing/2014/main" id="{B94BFC49-4C5F-DD90-F0D4-047619E08D74}"/>
              </a:ext>
            </a:extLst>
          </p:cNvPr>
          <p:cNvSpPr txBox="1"/>
          <p:nvPr/>
        </p:nvSpPr>
        <p:spPr>
          <a:xfrm>
            <a:off x="441113" y="3528203"/>
            <a:ext cx="3020379" cy="261610"/>
          </a:xfrm>
          <a:prstGeom prst="rect">
            <a:avLst/>
          </a:prstGeom>
          <a:noFill/>
        </p:spPr>
        <p:txBody>
          <a:bodyPr wrap="none" rtlCol="0">
            <a:spAutoFit/>
          </a:bodyPr>
          <a:lstStyle/>
          <a:p>
            <a:r>
              <a:rPr kumimoji="1" lang="ja-JP" altLang="en-US" sz="1100" dirty="0"/>
              <a:t>未来の公園を体験できる公園ロボット（イメージ）</a:t>
            </a:r>
          </a:p>
        </p:txBody>
      </p:sp>
      <p:sp>
        <p:nvSpPr>
          <p:cNvPr id="8" name="テキスト ボックス 7">
            <a:extLst>
              <a:ext uri="{FF2B5EF4-FFF2-40B4-BE49-F238E27FC236}">
                <a16:creationId xmlns:a16="http://schemas.microsoft.com/office/drawing/2014/main" id="{A3106B6A-6A02-C4DA-8268-EE7D1E314AC4}"/>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kumimoji="1" lang="en-US" altLang="ja-JP" sz="1000" dirty="0">
                <a:latin typeface="Meiryo UI" panose="020B0604030504040204" pitchFamily="50" charset="-128"/>
                <a:ea typeface="Meiryo UI" panose="020B0604030504040204" pitchFamily="50" charset="-128"/>
              </a:rPr>
              <a:t>03-2,10-3</a:t>
            </a:r>
            <a:endParaRPr kumimoji="1" lang="ja-JP" altLang="en-US" sz="1000"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856932A0-4790-16D8-8F38-D63724626DFA}"/>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grpSp>
        <p:nvGrpSpPr>
          <p:cNvPr id="19" name="グループ化 18">
            <a:extLst>
              <a:ext uri="{FF2B5EF4-FFF2-40B4-BE49-F238E27FC236}">
                <a16:creationId xmlns:a16="http://schemas.microsoft.com/office/drawing/2014/main" id="{CB747174-6C35-1355-E96A-4EB937900CF5}"/>
              </a:ext>
            </a:extLst>
          </p:cNvPr>
          <p:cNvGrpSpPr/>
          <p:nvPr/>
        </p:nvGrpSpPr>
        <p:grpSpPr>
          <a:xfrm>
            <a:off x="4850537" y="4272500"/>
            <a:ext cx="1157494" cy="243520"/>
            <a:chOff x="528309" y="7695403"/>
            <a:chExt cx="1157494" cy="243520"/>
          </a:xfrm>
        </p:grpSpPr>
        <p:sp>
          <p:nvSpPr>
            <p:cNvPr id="21" name="正方形/長方形 20">
              <a:extLst>
                <a:ext uri="{FF2B5EF4-FFF2-40B4-BE49-F238E27FC236}">
                  <a16:creationId xmlns:a16="http://schemas.microsoft.com/office/drawing/2014/main" id="{1D3A95E0-CDAE-33CA-3CE0-8CD1E89D1842}"/>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3" name="テキスト ボックス 22">
              <a:extLst>
                <a:ext uri="{FF2B5EF4-FFF2-40B4-BE49-F238E27FC236}">
                  <a16:creationId xmlns:a16="http://schemas.microsoft.com/office/drawing/2014/main" id="{0604872E-D2BE-F3E2-733E-2E4E78B1A179}"/>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grpSp>
        <p:nvGrpSpPr>
          <p:cNvPr id="9" name="グループ化 8">
            <a:extLst>
              <a:ext uri="{FF2B5EF4-FFF2-40B4-BE49-F238E27FC236}">
                <a16:creationId xmlns:a16="http://schemas.microsoft.com/office/drawing/2014/main" id="{581A45F8-99C2-3283-A68E-52A30963B687}"/>
              </a:ext>
            </a:extLst>
          </p:cNvPr>
          <p:cNvGrpSpPr/>
          <p:nvPr/>
        </p:nvGrpSpPr>
        <p:grpSpPr>
          <a:xfrm>
            <a:off x="483774" y="3846612"/>
            <a:ext cx="814647" cy="1363245"/>
            <a:chOff x="483774" y="3846612"/>
            <a:chExt cx="814647" cy="1363245"/>
          </a:xfrm>
        </p:grpSpPr>
        <p:pic>
          <p:nvPicPr>
            <p:cNvPr id="24" name="図 23">
              <a:extLst>
                <a:ext uri="{FF2B5EF4-FFF2-40B4-BE49-F238E27FC236}">
                  <a16:creationId xmlns:a16="http://schemas.microsoft.com/office/drawing/2014/main" id="{8B18E8EA-2150-84DC-F445-4D405DA8CBB6}"/>
                </a:ext>
              </a:extLst>
            </p:cNvPr>
            <p:cNvPicPr>
              <a:picLocks noChangeAspect="1"/>
            </p:cNvPicPr>
            <p:nvPr/>
          </p:nvPicPr>
          <p:blipFill>
            <a:blip r:embed="rId3"/>
            <a:stretch>
              <a:fillRect/>
            </a:stretch>
          </p:blipFill>
          <p:spPr>
            <a:xfrm>
              <a:off x="544187" y="3846612"/>
              <a:ext cx="676715" cy="1182727"/>
            </a:xfrm>
            <a:prstGeom prst="rect">
              <a:avLst/>
            </a:prstGeom>
          </p:spPr>
        </p:pic>
        <p:sp>
          <p:nvSpPr>
            <p:cNvPr id="25" name="テキスト ボックス 24">
              <a:extLst>
                <a:ext uri="{FF2B5EF4-FFF2-40B4-BE49-F238E27FC236}">
                  <a16:creationId xmlns:a16="http://schemas.microsoft.com/office/drawing/2014/main" id="{3165A5CE-2A23-8A96-A232-8B914A97677F}"/>
                </a:ext>
              </a:extLst>
            </p:cNvPr>
            <p:cNvSpPr txBox="1"/>
            <p:nvPr/>
          </p:nvSpPr>
          <p:spPr>
            <a:xfrm>
              <a:off x="483774" y="4963636"/>
              <a:ext cx="814647" cy="246221"/>
            </a:xfrm>
            <a:prstGeom prst="rect">
              <a:avLst/>
            </a:prstGeom>
            <a:noFill/>
          </p:spPr>
          <p:txBody>
            <a:bodyPr wrap="none" rtlCol="0">
              <a:spAutoFit/>
            </a:bodyPr>
            <a:lstStyle/>
            <a:p>
              <a:r>
                <a:rPr kumimoji="1" lang="ja-JP" altLang="en-US" sz="1000" dirty="0"/>
                <a:t>案内ロボット</a:t>
              </a:r>
            </a:p>
          </p:txBody>
        </p:sp>
      </p:grpSp>
      <p:grpSp>
        <p:nvGrpSpPr>
          <p:cNvPr id="26" name="グループ化 25">
            <a:extLst>
              <a:ext uri="{FF2B5EF4-FFF2-40B4-BE49-F238E27FC236}">
                <a16:creationId xmlns:a16="http://schemas.microsoft.com/office/drawing/2014/main" id="{EAAE7D6A-447E-AA1C-4434-D67EA427D4C4}"/>
              </a:ext>
            </a:extLst>
          </p:cNvPr>
          <p:cNvGrpSpPr/>
          <p:nvPr/>
        </p:nvGrpSpPr>
        <p:grpSpPr>
          <a:xfrm>
            <a:off x="1742349" y="3883192"/>
            <a:ext cx="831941" cy="1355542"/>
            <a:chOff x="1838605" y="3883192"/>
            <a:chExt cx="831941" cy="1355542"/>
          </a:xfrm>
        </p:grpSpPr>
        <p:pic>
          <p:nvPicPr>
            <p:cNvPr id="28" name="図 27">
              <a:extLst>
                <a:ext uri="{FF2B5EF4-FFF2-40B4-BE49-F238E27FC236}">
                  <a16:creationId xmlns:a16="http://schemas.microsoft.com/office/drawing/2014/main" id="{341BE2D0-2637-AA12-4B5D-CC30866DE299}"/>
                </a:ext>
              </a:extLst>
            </p:cNvPr>
            <p:cNvPicPr>
              <a:picLocks noChangeAspect="1"/>
            </p:cNvPicPr>
            <p:nvPr/>
          </p:nvPicPr>
          <p:blipFill>
            <a:blip r:embed="rId4"/>
            <a:stretch>
              <a:fillRect/>
            </a:stretch>
          </p:blipFill>
          <p:spPr>
            <a:xfrm>
              <a:off x="1838605" y="3883192"/>
              <a:ext cx="810838" cy="1146147"/>
            </a:xfrm>
            <a:prstGeom prst="rect">
              <a:avLst/>
            </a:prstGeom>
          </p:spPr>
        </p:pic>
        <p:sp>
          <p:nvSpPr>
            <p:cNvPr id="38" name="テキスト ボックス 37">
              <a:extLst>
                <a:ext uri="{FF2B5EF4-FFF2-40B4-BE49-F238E27FC236}">
                  <a16:creationId xmlns:a16="http://schemas.microsoft.com/office/drawing/2014/main" id="{8C8D6D69-0922-C81D-969E-7AAEAB9C1C9C}"/>
                </a:ext>
              </a:extLst>
            </p:cNvPr>
            <p:cNvSpPr txBox="1"/>
            <p:nvPr/>
          </p:nvSpPr>
          <p:spPr>
            <a:xfrm>
              <a:off x="1855899" y="4992513"/>
              <a:ext cx="814647" cy="246221"/>
            </a:xfrm>
            <a:prstGeom prst="rect">
              <a:avLst/>
            </a:prstGeom>
            <a:noFill/>
          </p:spPr>
          <p:txBody>
            <a:bodyPr wrap="none" rtlCol="0">
              <a:spAutoFit/>
            </a:bodyPr>
            <a:lstStyle/>
            <a:p>
              <a:r>
                <a:rPr kumimoji="1" lang="ja-JP" altLang="en-US" sz="1000" dirty="0"/>
                <a:t>清掃ロボット</a:t>
              </a:r>
            </a:p>
          </p:txBody>
        </p:sp>
      </p:grpSp>
      <p:grpSp>
        <p:nvGrpSpPr>
          <p:cNvPr id="39" name="グループ化 38">
            <a:extLst>
              <a:ext uri="{FF2B5EF4-FFF2-40B4-BE49-F238E27FC236}">
                <a16:creationId xmlns:a16="http://schemas.microsoft.com/office/drawing/2014/main" id="{3165F548-BB9C-6A40-7216-ED6C8F2423C0}"/>
              </a:ext>
            </a:extLst>
          </p:cNvPr>
          <p:cNvGrpSpPr/>
          <p:nvPr/>
        </p:nvGrpSpPr>
        <p:grpSpPr>
          <a:xfrm>
            <a:off x="2836259" y="4061580"/>
            <a:ext cx="1487553" cy="1103439"/>
            <a:chOff x="2974412" y="4117550"/>
            <a:chExt cx="1487553" cy="1103439"/>
          </a:xfrm>
        </p:grpSpPr>
        <p:pic>
          <p:nvPicPr>
            <p:cNvPr id="40" name="図 39">
              <a:extLst>
                <a:ext uri="{FF2B5EF4-FFF2-40B4-BE49-F238E27FC236}">
                  <a16:creationId xmlns:a16="http://schemas.microsoft.com/office/drawing/2014/main" id="{756ECE2C-3C17-0839-0C2F-3CCB78DDEC6D}"/>
                </a:ext>
              </a:extLst>
            </p:cNvPr>
            <p:cNvPicPr>
              <a:picLocks noChangeAspect="1"/>
            </p:cNvPicPr>
            <p:nvPr/>
          </p:nvPicPr>
          <p:blipFill>
            <a:blip r:embed="rId5"/>
            <a:stretch>
              <a:fillRect/>
            </a:stretch>
          </p:blipFill>
          <p:spPr>
            <a:xfrm>
              <a:off x="2974412" y="4117550"/>
              <a:ext cx="1487553" cy="835224"/>
            </a:xfrm>
            <a:prstGeom prst="rect">
              <a:avLst/>
            </a:prstGeom>
          </p:spPr>
        </p:pic>
        <p:sp>
          <p:nvSpPr>
            <p:cNvPr id="41" name="テキスト ボックス 40">
              <a:extLst>
                <a:ext uri="{FF2B5EF4-FFF2-40B4-BE49-F238E27FC236}">
                  <a16:creationId xmlns:a16="http://schemas.microsoft.com/office/drawing/2014/main" id="{C716FF79-554F-DDE0-580F-E516681501AA}"/>
                </a:ext>
              </a:extLst>
            </p:cNvPr>
            <p:cNvSpPr txBox="1"/>
            <p:nvPr/>
          </p:nvSpPr>
          <p:spPr>
            <a:xfrm>
              <a:off x="3324981" y="4974768"/>
              <a:ext cx="914033" cy="246221"/>
            </a:xfrm>
            <a:prstGeom prst="rect">
              <a:avLst/>
            </a:prstGeom>
            <a:noFill/>
          </p:spPr>
          <p:txBody>
            <a:bodyPr wrap="none" rtlCol="0">
              <a:spAutoFit/>
            </a:bodyPr>
            <a:lstStyle/>
            <a:p>
              <a:r>
                <a:rPr kumimoji="1" lang="ja-JP" altLang="en-US" sz="1000" dirty="0"/>
                <a:t>自動芝刈り機</a:t>
              </a:r>
            </a:p>
          </p:txBody>
        </p:sp>
      </p:grpSp>
      <p:sp>
        <p:nvSpPr>
          <p:cNvPr id="32" name="スライド番号プレースホルダー 1">
            <a:extLst>
              <a:ext uri="{FF2B5EF4-FFF2-40B4-BE49-F238E27FC236}">
                <a16:creationId xmlns:a16="http://schemas.microsoft.com/office/drawing/2014/main" id="{D492DC25-AF66-5AD3-5E20-6A7424544F1B}"/>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28</a:t>
            </a:fld>
            <a:endParaRPr lang="ja-JP" altLang="en-US" dirty="0">
              <a:solidFill>
                <a:prstClr val="black">
                  <a:tint val="75000"/>
                </a:prstClr>
              </a:solidFill>
              <a:latin typeface="Avenir Next LT Pro"/>
              <a:ea typeface="Yu Gothic UI"/>
            </a:endParaRPr>
          </a:p>
        </p:txBody>
      </p:sp>
      <p:sp>
        <p:nvSpPr>
          <p:cNvPr id="3" name="テキスト プレースホルダー 5">
            <a:extLst>
              <a:ext uri="{FF2B5EF4-FFF2-40B4-BE49-F238E27FC236}">
                <a16:creationId xmlns:a16="http://schemas.microsoft.com/office/drawing/2014/main" id="{8266926F-B8DF-6308-C49F-599D73C497B8}"/>
              </a:ext>
            </a:extLst>
          </p:cNvPr>
          <p:cNvSpPr txBox="1">
            <a:spLocks/>
          </p:cNvSpPr>
          <p:nvPr/>
        </p:nvSpPr>
        <p:spPr>
          <a:xfrm>
            <a:off x="5928478" y="1296000"/>
            <a:ext cx="3393399" cy="597632"/>
          </a:xfrm>
          <a:prstGeom prst="rect">
            <a:avLst/>
          </a:prstGeom>
        </p:spPr>
        <p:txBody>
          <a:bodyPr/>
          <a:lstStyle>
            <a:lvl1pPr marL="0" indent="0" algn="l" defTabSz="914400" rtl="0" eaLnBrk="1" latinLnBrk="0" hangingPunct="1">
              <a:lnSpc>
                <a:spcPts val="1900"/>
              </a:lnSpc>
              <a:spcBef>
                <a:spcPts val="1000"/>
              </a:spcBef>
              <a:buFont typeface="Arial" panose="020B0604020202020204" pitchFamily="34" charset="0"/>
              <a:buNone/>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lvl="2" indent="-87313" algn="just">
              <a:lnSpc>
                <a:spcPct val="100000"/>
              </a:lnSpc>
              <a:tabLst>
                <a:tab pos="361950" algn="l"/>
              </a:tabLst>
              <a:defRPr/>
            </a:pPr>
            <a:r>
              <a:rPr kumimoji="0" lang="en-US" altLang="ja-JP" sz="1100" dirty="0">
                <a:solidFill>
                  <a:srgbClr val="000000"/>
                </a:solidFill>
                <a:latin typeface="Yu Gothic UI" panose="020B0500000000000000" pitchFamily="50" charset="-128"/>
                <a:ea typeface="Yu Gothic UI" panose="020B0500000000000000" pitchFamily="50" charset="-128"/>
              </a:rPr>
              <a:t>VR</a:t>
            </a:r>
            <a:r>
              <a:rPr kumimoji="0" lang="ja-JP" altLang="en-US" sz="1100" dirty="0">
                <a:solidFill>
                  <a:srgbClr val="000000"/>
                </a:solidFill>
                <a:latin typeface="Yu Gothic UI" panose="020B0500000000000000" pitchFamily="50" charset="-128"/>
                <a:ea typeface="Yu Gothic UI" panose="020B0500000000000000" pitchFamily="50" charset="-128"/>
              </a:rPr>
              <a:t>技術を活用した公園の未来体験を実施することにより、さらなる公園の魅力向上・活性化を実現。</a:t>
            </a:r>
            <a:endParaRPr lang="ja-JP" altLang="en-US" dirty="0"/>
          </a:p>
        </p:txBody>
      </p:sp>
      <p:sp>
        <p:nvSpPr>
          <p:cNvPr id="33" name="テキスト プレースホルダー 5">
            <a:extLst>
              <a:ext uri="{FF2B5EF4-FFF2-40B4-BE49-F238E27FC236}">
                <a16:creationId xmlns:a16="http://schemas.microsoft.com/office/drawing/2014/main" id="{4519C37C-ADBA-7383-A1EE-1EC8AE4956BD}"/>
              </a:ext>
            </a:extLst>
          </p:cNvPr>
          <p:cNvSpPr txBox="1">
            <a:spLocks/>
          </p:cNvSpPr>
          <p:nvPr/>
        </p:nvSpPr>
        <p:spPr>
          <a:xfrm>
            <a:off x="5928477" y="1957309"/>
            <a:ext cx="3393399" cy="597632"/>
          </a:xfrm>
          <a:prstGeom prst="rect">
            <a:avLst/>
          </a:prstGeom>
        </p:spPr>
        <p:txBody>
          <a:bodyPr/>
          <a:lstStyle>
            <a:lvl1pPr marL="0" indent="0" algn="l" defTabSz="914400" rtl="0" eaLnBrk="1" latinLnBrk="0" hangingPunct="1">
              <a:lnSpc>
                <a:spcPts val="1900"/>
              </a:lnSpc>
              <a:spcBef>
                <a:spcPts val="1000"/>
              </a:spcBef>
              <a:buFont typeface="Arial" panose="020B0604020202020204" pitchFamily="34" charset="0"/>
              <a:buNone/>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lvl="2" indent="-87313" algn="just">
              <a:lnSpc>
                <a:spcPct val="100000"/>
              </a:lnSpc>
              <a:tabLst>
                <a:tab pos="361950" algn="l"/>
              </a:tabLst>
              <a:defRPr/>
            </a:pPr>
            <a:r>
              <a:rPr kumimoji="0" lang="ja-JP" altLang="en-US" sz="1100" dirty="0">
                <a:solidFill>
                  <a:srgbClr val="000000"/>
                </a:solidFill>
                <a:latin typeface="Yu Gothic UI" panose="020B0500000000000000" pitchFamily="50" charset="-128"/>
                <a:ea typeface="Yu Gothic UI" panose="020B0500000000000000" pitchFamily="50" charset="-128"/>
              </a:rPr>
              <a:t>半歩先の未来の公園を体験できる取組を実施</a:t>
            </a:r>
          </a:p>
        </p:txBody>
      </p:sp>
      <p:sp>
        <p:nvSpPr>
          <p:cNvPr id="6" name="テキスト プレースホルダー 3">
            <a:extLst>
              <a:ext uri="{FF2B5EF4-FFF2-40B4-BE49-F238E27FC236}">
                <a16:creationId xmlns:a16="http://schemas.microsoft.com/office/drawing/2014/main" id="{131C8A54-39C9-A40E-9B2D-F7B44A4EB459}"/>
              </a:ext>
            </a:extLst>
          </p:cNvPr>
          <p:cNvSpPr txBox="1">
            <a:spLocks/>
          </p:cNvSpPr>
          <p:nvPr/>
        </p:nvSpPr>
        <p:spPr>
          <a:xfrm>
            <a:off x="462217" y="2915467"/>
            <a:ext cx="4354408" cy="1356614"/>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6400" indent="-86400">
              <a:lnSpc>
                <a:spcPts val="1500"/>
              </a:lnSpc>
              <a:spcBef>
                <a:spcPts val="0"/>
              </a:spcBef>
              <a:spcAft>
                <a:spcPts val="600"/>
              </a:spcAft>
            </a:pPr>
            <a:r>
              <a:rPr lang="en-US" altLang="ja-JP" dirty="0"/>
              <a:t>2024</a:t>
            </a:r>
            <a:r>
              <a:rPr lang="ja-JP" altLang="en-US" dirty="0"/>
              <a:t>年度から、</a:t>
            </a:r>
            <a:r>
              <a:rPr lang="en-US" altLang="ja-JP" dirty="0"/>
              <a:t>2025</a:t>
            </a:r>
            <a:r>
              <a:rPr lang="ja-JP" altLang="en-US" dirty="0"/>
              <a:t>年度の万博サテライトイベントでの実施に向けて、体験シナリオの検討を実施。</a:t>
            </a:r>
          </a:p>
        </p:txBody>
      </p:sp>
      <p:grpSp>
        <p:nvGrpSpPr>
          <p:cNvPr id="5" name="グループ化 4">
            <a:extLst>
              <a:ext uri="{FF2B5EF4-FFF2-40B4-BE49-F238E27FC236}">
                <a16:creationId xmlns:a16="http://schemas.microsoft.com/office/drawing/2014/main" id="{CF45C06F-A6AF-7FD3-E2FE-0881F54296F8}"/>
              </a:ext>
            </a:extLst>
          </p:cNvPr>
          <p:cNvGrpSpPr/>
          <p:nvPr/>
        </p:nvGrpSpPr>
        <p:grpSpPr>
          <a:xfrm>
            <a:off x="447675" y="2630772"/>
            <a:ext cx="1375502" cy="243520"/>
            <a:chOff x="528309" y="7695403"/>
            <a:chExt cx="1375502" cy="243520"/>
          </a:xfrm>
        </p:grpSpPr>
        <p:sp>
          <p:nvSpPr>
            <p:cNvPr id="7" name="正方形/長方形 6">
              <a:extLst>
                <a:ext uri="{FF2B5EF4-FFF2-40B4-BE49-F238E27FC236}">
                  <a16:creationId xmlns:a16="http://schemas.microsoft.com/office/drawing/2014/main" id="{1D9140D3-3E90-5DEF-FB67-935498BA30F5}"/>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4" name="テキスト ボックス 33">
              <a:extLst>
                <a:ext uri="{FF2B5EF4-FFF2-40B4-BE49-F238E27FC236}">
                  <a16:creationId xmlns:a16="http://schemas.microsoft.com/office/drawing/2014/main" id="{650207EC-7C95-8002-8F03-033229C313F2}"/>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Tree>
    <p:extLst>
      <p:ext uri="{BB962C8B-B14F-4D97-AF65-F5344CB8AC3E}">
        <p14:creationId xmlns:p14="http://schemas.microsoft.com/office/powerpoint/2010/main" val="1554982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6FF7938-3CAD-C0D8-9856-599613F8C887}"/>
              </a:ext>
            </a:extLst>
          </p:cNvPr>
          <p:cNvSpPr txBox="1"/>
          <p:nvPr/>
        </p:nvSpPr>
        <p:spPr>
          <a:xfrm>
            <a:off x="5943076" y="62398"/>
            <a:ext cx="2904750" cy="276999"/>
          </a:xfrm>
          <a:prstGeom prst="rect">
            <a:avLst/>
          </a:prstGeom>
          <a:noFill/>
        </p:spPr>
        <p:txBody>
          <a:bodyPr wrap="square" rtlCol="0">
            <a:spAutoFit/>
          </a:bodyPr>
          <a:lstStyle/>
          <a:p>
            <a:r>
              <a:rPr kumimoji="1" lang="ja-JP" altLang="en-US" sz="1200" b="1" dirty="0">
                <a:solidFill>
                  <a:schemeClr val="bg1"/>
                </a:solidFill>
              </a:rPr>
              <a:t>「大阪市</a:t>
            </a:r>
            <a:r>
              <a:rPr kumimoji="1" lang="en-US" altLang="ja-JP" sz="1200" b="1" dirty="0">
                <a:solidFill>
                  <a:schemeClr val="bg1"/>
                </a:solidFill>
              </a:rPr>
              <a:t>DX</a:t>
            </a:r>
            <a:r>
              <a:rPr kumimoji="1" lang="ja-JP" altLang="en-US" sz="1200" b="1" dirty="0">
                <a:solidFill>
                  <a:schemeClr val="bg1"/>
                </a:solidFill>
              </a:rPr>
              <a:t>戦略アクションプラン」掲載事業</a:t>
            </a:r>
          </a:p>
        </p:txBody>
      </p:sp>
      <p:sp>
        <p:nvSpPr>
          <p:cNvPr id="10" name="タイトル 1">
            <a:extLst>
              <a:ext uri="{FF2B5EF4-FFF2-40B4-BE49-F238E27FC236}">
                <a16:creationId xmlns:a16="http://schemas.microsoft.com/office/drawing/2014/main" id="{2F49E9F4-CEA5-2DA6-34F8-12D548B44392}"/>
              </a:ext>
            </a:extLst>
          </p:cNvPr>
          <p:cNvSpPr txBox="1">
            <a:spLocks/>
          </p:cNvSpPr>
          <p:nvPr/>
        </p:nvSpPr>
        <p:spPr>
          <a:xfrm>
            <a:off x="446400" y="136800"/>
            <a:ext cx="4845267" cy="728793"/>
          </a:xfrm>
          <a:prstGeom prst="rect">
            <a:avLst/>
          </a:prstGeom>
        </p:spPr>
        <p:txBody>
          <a:bodyPr tIns="46800" bIns="46800" anchor="t"/>
          <a:lstStyle>
            <a:lvl1pPr algn="l" defTabSz="914400" rtl="0" eaLnBrk="1" latinLnBrk="0" hangingPunct="1">
              <a:lnSpc>
                <a:spcPct val="100000"/>
              </a:lnSpc>
              <a:spcBef>
                <a:spcPct val="0"/>
              </a:spcBef>
              <a:buNone/>
              <a:defRPr kumimoji="1" sz="2000" b="1" kern="1200" spc="100" baseline="0">
                <a:ln w="9525">
                  <a:solidFill>
                    <a:srgbClr val="AF1932"/>
                  </a:solidFill>
                </a:ln>
                <a:solidFill>
                  <a:srgbClr val="AF1932"/>
                </a:solidFill>
                <a:latin typeface="Yu Gothic UI" panose="020B0500000000000000" pitchFamily="50" charset="-128"/>
                <a:ea typeface="Yu Gothic UI" panose="020B0500000000000000" pitchFamily="50" charset="-128"/>
                <a:cs typeface="+mj-cs"/>
              </a:defRPr>
            </a:lvl1pPr>
          </a:lstStyle>
          <a:p>
            <a:r>
              <a:rPr lang="en-US" altLang="ja-JP" sz="2000" b="1" dirty="0">
                <a:solidFill>
                  <a:srgbClr val="AF1932"/>
                </a:solidFill>
                <a:ea typeface="Yu Gothic UI" panose="020B0500000000000000" pitchFamily="50" charset="-128"/>
              </a:rPr>
              <a:t>AR</a:t>
            </a:r>
            <a:r>
              <a:rPr lang="ja-JP" altLang="en-US" sz="2000" b="1" dirty="0">
                <a:solidFill>
                  <a:srgbClr val="AF1932"/>
                </a:solidFill>
                <a:ea typeface="Yu Gothic UI" panose="020B0500000000000000" pitchFamily="50" charset="-128"/>
              </a:rPr>
              <a:t>技術等を活用して</a:t>
            </a:r>
            <a:endParaRPr lang="en-US" altLang="ja-JP" sz="2000" b="1" dirty="0">
              <a:solidFill>
                <a:srgbClr val="AF1932"/>
              </a:solidFill>
              <a:ea typeface="Yu Gothic UI" panose="020B0500000000000000" pitchFamily="50" charset="-128"/>
            </a:endParaRPr>
          </a:p>
          <a:p>
            <a:r>
              <a:rPr lang="ja-JP" altLang="en-US" sz="2000" b="1" dirty="0">
                <a:solidFill>
                  <a:srgbClr val="AF1932"/>
                </a:solidFill>
                <a:ea typeface="Yu Gothic UI" panose="020B0500000000000000" pitchFamily="50" charset="-128"/>
              </a:rPr>
              <a:t>　文化財の魅力を発信​</a:t>
            </a:r>
            <a:br>
              <a:rPr lang="ja-JP" altLang="en-US" sz="2000" b="1" dirty="0">
                <a:solidFill>
                  <a:srgbClr val="AF1932"/>
                </a:solidFill>
                <a:ea typeface="Yu Gothic UI" panose="020B0500000000000000" pitchFamily="50" charset="-128"/>
              </a:rPr>
            </a:br>
            <a:endParaRPr lang="ja-JP" altLang="en-US" dirty="0"/>
          </a:p>
        </p:txBody>
      </p:sp>
      <p:sp>
        <p:nvSpPr>
          <p:cNvPr id="22" name="テキスト ボックス 21">
            <a:extLst>
              <a:ext uri="{FF2B5EF4-FFF2-40B4-BE49-F238E27FC236}">
                <a16:creationId xmlns:a16="http://schemas.microsoft.com/office/drawing/2014/main" id="{8CA2A008-BD2F-B121-47A3-8F4A4EAE4BEF}"/>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lang="en-US" altLang="ja-JP" sz="1000" dirty="0">
                <a:latin typeface="Meiryo UI" panose="020B0604030504040204" pitchFamily="50" charset="-128"/>
                <a:ea typeface="Meiryo UI" panose="020B0604030504040204" pitchFamily="50" charset="-128"/>
              </a:rPr>
              <a:t>03-3,10-4</a:t>
            </a:r>
            <a:endParaRPr kumimoji="1" lang="ja-JP" altLang="en-US" sz="1000" dirty="0">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773970D7-BF9B-405E-BCD0-30060E775563}"/>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2" name="スライド番号プレースホルダー 1">
            <a:extLst>
              <a:ext uri="{FF2B5EF4-FFF2-40B4-BE49-F238E27FC236}">
                <a16:creationId xmlns:a16="http://schemas.microsoft.com/office/drawing/2014/main" id="{0A16689F-F845-D2A8-999F-75C92065E188}"/>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29</a:t>
            </a:fld>
            <a:endParaRPr lang="ja-JP" altLang="en-US" dirty="0">
              <a:solidFill>
                <a:prstClr val="black">
                  <a:tint val="75000"/>
                </a:prstClr>
              </a:solidFill>
              <a:latin typeface="Avenir Next LT Pro"/>
              <a:ea typeface="Yu Gothic UI"/>
            </a:endParaRPr>
          </a:p>
        </p:txBody>
      </p:sp>
      <p:sp>
        <p:nvSpPr>
          <p:cNvPr id="9" name="テキスト プレースホルダー 3">
            <a:extLst>
              <a:ext uri="{FF2B5EF4-FFF2-40B4-BE49-F238E27FC236}">
                <a16:creationId xmlns:a16="http://schemas.microsoft.com/office/drawing/2014/main" id="{EA5BB5D9-C91D-5063-6B76-A119F49D99B4}"/>
              </a:ext>
            </a:extLst>
          </p:cNvPr>
          <p:cNvSpPr txBox="1">
            <a:spLocks/>
          </p:cNvSpPr>
          <p:nvPr/>
        </p:nvSpPr>
        <p:spPr>
          <a:xfrm>
            <a:off x="445009" y="1185592"/>
            <a:ext cx="4279391" cy="1252808"/>
          </a:xfrm>
          <a:prstGeom prst="rect">
            <a:avLst/>
          </a:prstGeom>
        </p:spPr>
        <p:txBody>
          <a:bodyPr/>
          <a:lstStyle>
            <a:defPPr>
              <a:defRPr lang="en-US"/>
            </a:defPPr>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en-US" altLang="ja-JP" dirty="0"/>
              <a:t>AR</a:t>
            </a:r>
            <a:r>
              <a:rPr lang="ja-JP" altLang="en-US" dirty="0"/>
              <a:t>技術等を活用して文化財の付加価値を高め、にぎわいを創出するとともに、歴史的価値に対する市民等の理解促進を図り、文化財の適切な保存・活用・継承につなげる。</a:t>
            </a:r>
          </a:p>
          <a:p>
            <a:r>
              <a:rPr lang="ja-JP" altLang="en-US" dirty="0"/>
              <a:t>現存する大阪最古の洋風建築であり、国指定の重要文化財である泉布観（明治４年落成） の</a:t>
            </a:r>
            <a:r>
              <a:rPr lang="en-US" altLang="ja-JP" dirty="0"/>
              <a:t>VR</a:t>
            </a:r>
            <a:r>
              <a:rPr lang="ja-JP" altLang="en-US" dirty="0"/>
              <a:t>コンテンツの制作し、情報発信を行うとともに、国指定の史跡である難波宮跡について、遺構表示などのうえに古代の難波宮を再現した建築物を重ねてデジタル鑑賞できる</a:t>
            </a:r>
            <a:r>
              <a:rPr lang="en-US" altLang="ja-JP" dirty="0"/>
              <a:t>AR</a:t>
            </a:r>
            <a:r>
              <a:rPr lang="ja-JP" altLang="en-US" dirty="0"/>
              <a:t>コンテンツの制作・</a:t>
            </a:r>
            <a:r>
              <a:rPr lang="en-US" altLang="ja-JP" dirty="0"/>
              <a:t>Wi-Fi</a:t>
            </a:r>
            <a:r>
              <a:rPr lang="ja-JP" altLang="en-US" dirty="0"/>
              <a:t>環境の整備・管理を行う。</a:t>
            </a:r>
          </a:p>
        </p:txBody>
      </p:sp>
      <p:grpSp>
        <p:nvGrpSpPr>
          <p:cNvPr id="28" name="グループ化 27">
            <a:extLst>
              <a:ext uri="{FF2B5EF4-FFF2-40B4-BE49-F238E27FC236}">
                <a16:creationId xmlns:a16="http://schemas.microsoft.com/office/drawing/2014/main" id="{EB754C59-DD16-F03E-DA67-203D14A755C1}"/>
              </a:ext>
            </a:extLst>
          </p:cNvPr>
          <p:cNvGrpSpPr/>
          <p:nvPr/>
        </p:nvGrpSpPr>
        <p:grpSpPr>
          <a:xfrm>
            <a:off x="447675" y="3048000"/>
            <a:ext cx="1375502" cy="243520"/>
            <a:chOff x="528309" y="7695403"/>
            <a:chExt cx="1375502" cy="243520"/>
          </a:xfrm>
        </p:grpSpPr>
        <p:sp>
          <p:nvSpPr>
            <p:cNvPr id="29" name="正方形/長方形 28">
              <a:extLst>
                <a:ext uri="{FF2B5EF4-FFF2-40B4-BE49-F238E27FC236}">
                  <a16:creationId xmlns:a16="http://schemas.microsoft.com/office/drawing/2014/main" id="{4EFEE26F-2CF3-CF93-2A39-7A87039830F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0" name="テキスト ボックス 29">
              <a:extLst>
                <a:ext uri="{FF2B5EF4-FFF2-40B4-BE49-F238E27FC236}">
                  <a16:creationId xmlns:a16="http://schemas.microsoft.com/office/drawing/2014/main" id="{5C2EFC8E-96DE-779C-1A00-747F4B291DB0}"/>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31" name="テキスト プレースホルダー 12">
            <a:extLst>
              <a:ext uri="{FF2B5EF4-FFF2-40B4-BE49-F238E27FC236}">
                <a16:creationId xmlns:a16="http://schemas.microsoft.com/office/drawing/2014/main" id="{2FDCEF2E-FB6E-A1D8-1B69-F675EB9FB236}"/>
              </a:ext>
            </a:extLst>
          </p:cNvPr>
          <p:cNvSpPr txBox="1">
            <a:spLocks/>
          </p:cNvSpPr>
          <p:nvPr/>
        </p:nvSpPr>
        <p:spPr>
          <a:xfrm>
            <a:off x="457200" y="3352800"/>
            <a:ext cx="4118199" cy="533400"/>
          </a:xfrm>
          <a:prstGeom prst="rect">
            <a:avLst/>
          </a:prstGeom>
        </p:spPr>
        <p:txBody>
          <a:bodyPr/>
          <a:lstStyle>
            <a:defPPr>
              <a:defRPr lang="en-US"/>
            </a:defPPr>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ja-JP" altLang="en-US"/>
              <a:t>泉布観について、</a:t>
            </a:r>
            <a:r>
              <a:rPr lang="en-US" altLang="ja-JP"/>
              <a:t>2023</a:t>
            </a:r>
            <a:r>
              <a:rPr lang="ja-JP" altLang="en-US"/>
              <a:t>年度に</a:t>
            </a:r>
            <a:r>
              <a:rPr lang="en-US" altLang="ja-JP"/>
              <a:t>VR</a:t>
            </a:r>
            <a:r>
              <a:rPr lang="ja-JP" altLang="en-US"/>
              <a:t>技術等を活用した魅力発信コンテンツの制作を完了し、泉布観の</a:t>
            </a:r>
            <a:r>
              <a:rPr lang="en-US" altLang="ja-JP"/>
              <a:t>VR</a:t>
            </a:r>
            <a:r>
              <a:rPr lang="ja-JP" altLang="en-US"/>
              <a:t>映像を</a:t>
            </a:r>
            <a:r>
              <a:rPr lang="en-US" altLang="ja-JP"/>
              <a:t>2024</a:t>
            </a:r>
            <a:r>
              <a:rPr lang="ja-JP" altLang="en-US"/>
              <a:t>年度に催事・インターネット等で公開し、情報発信した。</a:t>
            </a:r>
          </a:p>
          <a:p>
            <a:r>
              <a:rPr lang="ja-JP" altLang="en-US"/>
              <a:t>難波宮跡について、</a:t>
            </a:r>
            <a:r>
              <a:rPr lang="en-US" altLang="ja-JP"/>
              <a:t>2024</a:t>
            </a:r>
            <a:r>
              <a:rPr lang="ja-JP" altLang="en-US"/>
              <a:t>年度に整備・管理運営事業者と共同で、</a:t>
            </a:r>
            <a:r>
              <a:rPr lang="en-US" altLang="ja-JP"/>
              <a:t>AR</a:t>
            </a:r>
            <a:r>
              <a:rPr lang="ja-JP" altLang="en-US"/>
              <a:t>コンテンツを開発した。また、キャリア契約のない来訪者がスマートフォンやタブレット等で解説板にある</a:t>
            </a:r>
            <a:r>
              <a:rPr lang="en-US" altLang="ja-JP"/>
              <a:t>QR</a:t>
            </a:r>
            <a:r>
              <a:rPr lang="ja-JP" altLang="en-US"/>
              <a:t>コードを読み取り、古代の難波宮をデジタル鑑賞できるよう</a:t>
            </a:r>
            <a:r>
              <a:rPr lang="en-US" altLang="ja-JP"/>
              <a:t>Wi-Fi</a:t>
            </a:r>
            <a:r>
              <a:rPr lang="ja-JP" altLang="en-US"/>
              <a:t>環境を整備した。</a:t>
            </a:r>
          </a:p>
        </p:txBody>
      </p:sp>
      <p:pic>
        <p:nvPicPr>
          <p:cNvPr id="32" name="図 31">
            <a:extLst>
              <a:ext uri="{FF2B5EF4-FFF2-40B4-BE49-F238E27FC236}">
                <a16:creationId xmlns:a16="http://schemas.microsoft.com/office/drawing/2014/main" id="{FA4662E2-3636-26E6-AFC6-7F5685DDC7A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4191" y="4759085"/>
            <a:ext cx="895097" cy="585431"/>
          </a:xfrm>
          <a:prstGeom prst="rect">
            <a:avLst/>
          </a:prstGeom>
          <a:noFill/>
          <a:ln>
            <a:noFill/>
          </a:ln>
        </p:spPr>
      </p:pic>
      <p:sp>
        <p:nvSpPr>
          <p:cNvPr id="33" name="テキスト ボックス 70">
            <a:extLst>
              <a:ext uri="{FF2B5EF4-FFF2-40B4-BE49-F238E27FC236}">
                <a16:creationId xmlns:a16="http://schemas.microsoft.com/office/drawing/2014/main" id="{CB7BC03D-D6F0-6846-809E-C395C55FBB6E}"/>
              </a:ext>
            </a:extLst>
          </p:cNvPr>
          <p:cNvSpPr txBox="1"/>
          <p:nvPr/>
        </p:nvSpPr>
        <p:spPr>
          <a:xfrm>
            <a:off x="2721072" y="4899315"/>
            <a:ext cx="734203" cy="209847"/>
          </a:xfrm>
          <a:prstGeom prst="rect">
            <a:avLst/>
          </a:prstGeom>
          <a:noFill/>
          <a:ln>
            <a:noFill/>
          </a:ln>
        </p:spPr>
        <p:txBody>
          <a:bodyPr wrap="none" rtlCol="0">
            <a:spAutoFit/>
          </a:bodyPr>
          <a:lstStyle/>
          <a:p>
            <a:pPr fontAlgn="base"/>
            <a:r>
              <a:rPr lang="en-US" sz="900" kern="1200">
                <a:solidFill>
                  <a:srgbClr val="000000"/>
                </a:solidFill>
                <a:effectLst/>
                <a:latin typeface="Yu Gothic UI" panose="020B0500000000000000" pitchFamily="50" charset="-128"/>
                <a:ea typeface="Yu Gothic UI" panose="020B0500000000000000" pitchFamily="50" charset="-128"/>
                <a:cs typeface="Times New Roman" panose="02020603050405020304" pitchFamily="18" charset="0"/>
              </a:rPr>
              <a:t>AR</a:t>
            </a:r>
            <a:r>
              <a:rPr lang="ja-JP" sz="900" kern="1200">
                <a:solidFill>
                  <a:srgbClr val="000000"/>
                </a:solidFill>
                <a:effectLst/>
                <a:latin typeface="Yu Gothic UI" panose="020B0500000000000000" pitchFamily="50" charset="-128"/>
                <a:ea typeface="Yu Gothic UI" panose="020B0500000000000000" pitchFamily="50" charset="-128"/>
                <a:cs typeface="Times New Roman" panose="02020603050405020304" pitchFamily="18" charset="0"/>
              </a:rPr>
              <a:t>演出イメージ</a:t>
            </a:r>
            <a:endParaRPr lang="ja-JP" sz="1200">
              <a:effectLst/>
              <a:latin typeface="Yu Gothic UI" panose="020B0500000000000000" pitchFamily="50" charset="-128"/>
              <a:ea typeface="Yu Gothic UI" panose="020B0500000000000000" pitchFamily="50" charset="-128"/>
              <a:cs typeface="ＭＳ Ｐゴシック" panose="020B0600070205080204" pitchFamily="50" charset="-128"/>
            </a:endParaRPr>
          </a:p>
        </p:txBody>
      </p:sp>
      <p:grpSp>
        <p:nvGrpSpPr>
          <p:cNvPr id="34" name="Group 140">
            <a:extLst>
              <a:ext uri="{FF2B5EF4-FFF2-40B4-BE49-F238E27FC236}">
                <a16:creationId xmlns:a16="http://schemas.microsoft.com/office/drawing/2014/main" id="{EAB91ED4-2D8A-00F5-832D-065A095C5EF5}"/>
              </a:ext>
            </a:extLst>
          </p:cNvPr>
          <p:cNvGrpSpPr>
            <a:grpSpLocks noChangeAspect="1"/>
          </p:cNvGrpSpPr>
          <p:nvPr/>
        </p:nvGrpSpPr>
        <p:grpSpPr bwMode="auto">
          <a:xfrm>
            <a:off x="274067" y="4883932"/>
            <a:ext cx="4164015" cy="1766146"/>
            <a:chOff x="333" y="3080"/>
            <a:chExt cx="2623" cy="1132"/>
          </a:xfrm>
        </p:grpSpPr>
        <p:sp>
          <p:nvSpPr>
            <p:cNvPr id="37" name="Rectangle 141">
              <a:extLst>
                <a:ext uri="{FF2B5EF4-FFF2-40B4-BE49-F238E27FC236}">
                  <a16:creationId xmlns:a16="http://schemas.microsoft.com/office/drawing/2014/main" id="{F49BAD56-4F6E-EECD-CC40-5A8C159BFDC8}"/>
                </a:ext>
              </a:extLst>
            </p:cNvPr>
            <p:cNvSpPr>
              <a:spLocks noChangeArrowheads="1"/>
            </p:cNvSpPr>
            <p:nvPr/>
          </p:nvSpPr>
          <p:spPr bwMode="auto">
            <a:xfrm>
              <a:off x="333" y="3080"/>
              <a:ext cx="46"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 name="Freeform 142">
              <a:extLst>
                <a:ext uri="{FF2B5EF4-FFF2-40B4-BE49-F238E27FC236}">
                  <a16:creationId xmlns:a16="http://schemas.microsoft.com/office/drawing/2014/main" id="{8C503E1C-F1AC-9B02-E077-82D9F4299C3B}"/>
                </a:ext>
              </a:extLst>
            </p:cNvPr>
            <p:cNvSpPr>
              <a:spLocks/>
            </p:cNvSpPr>
            <p:nvPr/>
          </p:nvSpPr>
          <p:spPr bwMode="auto">
            <a:xfrm>
              <a:off x="389" y="3328"/>
              <a:ext cx="649" cy="684"/>
            </a:xfrm>
            <a:custGeom>
              <a:avLst/>
              <a:gdLst>
                <a:gd name="T0" fmla="*/ 0 w 22752"/>
                <a:gd name="T1" fmla="*/ 3793 h 23008"/>
                <a:gd name="T2" fmla="*/ 3793 w 22752"/>
                <a:gd name="T3" fmla="*/ 0 h 23008"/>
                <a:gd name="T4" fmla="*/ 18960 w 22752"/>
                <a:gd name="T5" fmla="*/ 0 h 23008"/>
                <a:gd name="T6" fmla="*/ 22752 w 22752"/>
                <a:gd name="T7" fmla="*/ 3793 h 23008"/>
                <a:gd name="T8" fmla="*/ 22752 w 22752"/>
                <a:gd name="T9" fmla="*/ 19216 h 23008"/>
                <a:gd name="T10" fmla="*/ 18960 w 22752"/>
                <a:gd name="T11" fmla="*/ 23008 h 23008"/>
                <a:gd name="T12" fmla="*/ 3793 w 22752"/>
                <a:gd name="T13" fmla="*/ 23008 h 23008"/>
                <a:gd name="T14" fmla="*/ 0 w 22752"/>
                <a:gd name="T15" fmla="*/ 19216 h 23008"/>
                <a:gd name="T16" fmla="*/ 0 w 22752"/>
                <a:gd name="T17" fmla="*/ 3793 h 2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52" h="23008">
                  <a:moveTo>
                    <a:pt x="0" y="3793"/>
                  </a:moveTo>
                  <a:cubicBezTo>
                    <a:pt x="0" y="1698"/>
                    <a:pt x="1698" y="0"/>
                    <a:pt x="3793" y="0"/>
                  </a:cubicBezTo>
                  <a:lnTo>
                    <a:pt x="18960" y="0"/>
                  </a:lnTo>
                  <a:cubicBezTo>
                    <a:pt x="21055" y="0"/>
                    <a:pt x="22752" y="1698"/>
                    <a:pt x="22752" y="3793"/>
                  </a:cubicBezTo>
                  <a:lnTo>
                    <a:pt x="22752" y="19216"/>
                  </a:lnTo>
                  <a:cubicBezTo>
                    <a:pt x="22752" y="21311"/>
                    <a:pt x="21055" y="23008"/>
                    <a:pt x="18960" y="23008"/>
                  </a:cubicBezTo>
                  <a:lnTo>
                    <a:pt x="3793" y="23008"/>
                  </a:lnTo>
                  <a:cubicBezTo>
                    <a:pt x="1698" y="23008"/>
                    <a:pt x="0" y="21311"/>
                    <a:pt x="0" y="19216"/>
                  </a:cubicBezTo>
                  <a:lnTo>
                    <a:pt x="0" y="3793"/>
                  </a:lnTo>
                  <a:close/>
                </a:path>
              </a:pathLst>
            </a:custGeom>
            <a:noFill/>
            <a:ln w="6350" cap="flat">
              <a:solidFill>
                <a:srgbClr val="AF19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143">
              <a:extLst>
                <a:ext uri="{FF2B5EF4-FFF2-40B4-BE49-F238E27FC236}">
                  <a16:creationId xmlns:a16="http://schemas.microsoft.com/office/drawing/2014/main" id="{E4F8A0BC-4C3D-C1CC-2854-F30A228C66C1}"/>
                </a:ext>
              </a:extLst>
            </p:cNvPr>
            <p:cNvSpPr>
              <a:spLocks/>
            </p:cNvSpPr>
            <p:nvPr/>
          </p:nvSpPr>
          <p:spPr bwMode="auto">
            <a:xfrm>
              <a:off x="1228" y="3334"/>
              <a:ext cx="646" cy="678"/>
            </a:xfrm>
            <a:custGeom>
              <a:avLst/>
              <a:gdLst>
                <a:gd name="T0" fmla="*/ 0 w 11320"/>
                <a:gd name="T1" fmla="*/ 1887 h 11400"/>
                <a:gd name="T2" fmla="*/ 1887 w 11320"/>
                <a:gd name="T3" fmla="*/ 0 h 11400"/>
                <a:gd name="T4" fmla="*/ 9434 w 11320"/>
                <a:gd name="T5" fmla="*/ 0 h 11400"/>
                <a:gd name="T6" fmla="*/ 11320 w 11320"/>
                <a:gd name="T7" fmla="*/ 1887 h 11400"/>
                <a:gd name="T8" fmla="*/ 11320 w 11320"/>
                <a:gd name="T9" fmla="*/ 9514 h 11400"/>
                <a:gd name="T10" fmla="*/ 9434 w 11320"/>
                <a:gd name="T11" fmla="*/ 11400 h 11400"/>
                <a:gd name="T12" fmla="*/ 1887 w 11320"/>
                <a:gd name="T13" fmla="*/ 11400 h 11400"/>
                <a:gd name="T14" fmla="*/ 0 w 11320"/>
                <a:gd name="T15" fmla="*/ 9514 h 11400"/>
                <a:gd name="T16" fmla="*/ 0 w 11320"/>
                <a:gd name="T17" fmla="*/ 1887 h 1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20" h="11400">
                  <a:moveTo>
                    <a:pt x="0" y="1887"/>
                  </a:moveTo>
                  <a:cubicBezTo>
                    <a:pt x="0" y="845"/>
                    <a:pt x="845" y="0"/>
                    <a:pt x="1887" y="0"/>
                  </a:cubicBezTo>
                  <a:lnTo>
                    <a:pt x="9434" y="0"/>
                  </a:lnTo>
                  <a:cubicBezTo>
                    <a:pt x="10476" y="0"/>
                    <a:pt x="11320" y="845"/>
                    <a:pt x="11320" y="1887"/>
                  </a:cubicBezTo>
                  <a:lnTo>
                    <a:pt x="11320" y="9514"/>
                  </a:lnTo>
                  <a:cubicBezTo>
                    <a:pt x="11320" y="10556"/>
                    <a:pt x="10476" y="11400"/>
                    <a:pt x="9434" y="11400"/>
                  </a:cubicBezTo>
                  <a:lnTo>
                    <a:pt x="1887" y="11400"/>
                  </a:lnTo>
                  <a:cubicBezTo>
                    <a:pt x="845" y="11400"/>
                    <a:pt x="0" y="10556"/>
                    <a:pt x="0" y="9514"/>
                  </a:cubicBezTo>
                  <a:lnTo>
                    <a:pt x="0" y="1887"/>
                  </a:lnTo>
                  <a:close/>
                </a:path>
              </a:pathLst>
            </a:custGeom>
            <a:noFill/>
            <a:ln w="6350" cap="flat">
              <a:solidFill>
                <a:srgbClr val="AF19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Rectangle 144">
              <a:extLst>
                <a:ext uri="{FF2B5EF4-FFF2-40B4-BE49-F238E27FC236}">
                  <a16:creationId xmlns:a16="http://schemas.microsoft.com/office/drawing/2014/main" id="{6FBBF97E-B4EF-72E4-05DA-B422B3669A31}"/>
                </a:ext>
              </a:extLst>
            </p:cNvPr>
            <p:cNvSpPr>
              <a:spLocks noChangeArrowheads="1"/>
            </p:cNvSpPr>
            <p:nvPr/>
          </p:nvSpPr>
          <p:spPr bwMode="auto">
            <a:xfrm>
              <a:off x="2070" y="3444"/>
              <a:ext cx="831" cy="1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Rectangle 145">
              <a:extLst>
                <a:ext uri="{FF2B5EF4-FFF2-40B4-BE49-F238E27FC236}">
                  <a16:creationId xmlns:a16="http://schemas.microsoft.com/office/drawing/2014/main" id="{A1C599E4-1003-F642-94C8-931D74B3BCC6}"/>
                </a:ext>
              </a:extLst>
            </p:cNvPr>
            <p:cNvSpPr>
              <a:spLocks noChangeArrowheads="1"/>
            </p:cNvSpPr>
            <p:nvPr/>
          </p:nvSpPr>
          <p:spPr bwMode="auto">
            <a:xfrm>
              <a:off x="2070" y="3444"/>
              <a:ext cx="831" cy="140"/>
            </a:xfrm>
            <a:prstGeom prst="rect">
              <a:avLst/>
            </a:prstGeom>
            <a:noFill/>
            <a:ln w="6350" cap="flat">
              <a:solidFill>
                <a:srgbClr val="AF19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Rectangle 146">
              <a:extLst>
                <a:ext uri="{FF2B5EF4-FFF2-40B4-BE49-F238E27FC236}">
                  <a16:creationId xmlns:a16="http://schemas.microsoft.com/office/drawing/2014/main" id="{392CCB0F-E419-71AB-543A-B43E8D7219CA}"/>
                </a:ext>
              </a:extLst>
            </p:cNvPr>
            <p:cNvSpPr>
              <a:spLocks noChangeArrowheads="1"/>
            </p:cNvSpPr>
            <p:nvPr/>
          </p:nvSpPr>
          <p:spPr bwMode="auto">
            <a:xfrm>
              <a:off x="2107" y="3492"/>
              <a:ext cx="8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誰もが文化</a:t>
              </a:r>
              <a:r>
                <a:rPr kumimoji="0" lang="ja-JP" altLang="en-US"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財に親しめる機会の提供</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3" name="Rectangle 149">
              <a:extLst>
                <a:ext uri="{FF2B5EF4-FFF2-40B4-BE49-F238E27FC236}">
                  <a16:creationId xmlns:a16="http://schemas.microsoft.com/office/drawing/2014/main" id="{0406E781-E2DD-6B08-4F41-08B807B0AD48}"/>
                </a:ext>
              </a:extLst>
            </p:cNvPr>
            <p:cNvSpPr>
              <a:spLocks noChangeArrowheads="1"/>
            </p:cNvSpPr>
            <p:nvPr/>
          </p:nvSpPr>
          <p:spPr bwMode="auto">
            <a:xfrm>
              <a:off x="2598" y="349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4" name="Rectangle 150">
              <a:extLst>
                <a:ext uri="{FF2B5EF4-FFF2-40B4-BE49-F238E27FC236}">
                  <a16:creationId xmlns:a16="http://schemas.microsoft.com/office/drawing/2014/main" id="{8B260090-7E6A-6E4E-8CC9-A84582A61E4F}"/>
                </a:ext>
              </a:extLst>
            </p:cNvPr>
            <p:cNvSpPr>
              <a:spLocks noChangeArrowheads="1"/>
            </p:cNvSpPr>
            <p:nvPr/>
          </p:nvSpPr>
          <p:spPr bwMode="auto">
            <a:xfrm>
              <a:off x="2682" y="349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5" name="Rectangle 151">
              <a:extLst>
                <a:ext uri="{FF2B5EF4-FFF2-40B4-BE49-F238E27FC236}">
                  <a16:creationId xmlns:a16="http://schemas.microsoft.com/office/drawing/2014/main" id="{85FB3331-1A9D-2DCB-7128-211BC9331C60}"/>
                </a:ext>
              </a:extLst>
            </p:cNvPr>
            <p:cNvSpPr>
              <a:spLocks noChangeArrowheads="1"/>
            </p:cNvSpPr>
            <p:nvPr/>
          </p:nvSpPr>
          <p:spPr bwMode="auto">
            <a:xfrm>
              <a:off x="2724" y="349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6" name="Rectangle 152">
              <a:extLst>
                <a:ext uri="{FF2B5EF4-FFF2-40B4-BE49-F238E27FC236}">
                  <a16:creationId xmlns:a16="http://schemas.microsoft.com/office/drawing/2014/main" id="{C16BA894-B6F4-6458-3752-B77AD2B94D35}"/>
                </a:ext>
              </a:extLst>
            </p:cNvPr>
            <p:cNvSpPr>
              <a:spLocks noChangeArrowheads="1"/>
            </p:cNvSpPr>
            <p:nvPr/>
          </p:nvSpPr>
          <p:spPr bwMode="auto">
            <a:xfrm>
              <a:off x="2807" y="3492"/>
              <a:ext cx="3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 name="Rectangle 153">
              <a:extLst>
                <a:ext uri="{FF2B5EF4-FFF2-40B4-BE49-F238E27FC236}">
                  <a16:creationId xmlns:a16="http://schemas.microsoft.com/office/drawing/2014/main" id="{5DF1F4A0-38E9-C1E7-915D-31E3398DF609}"/>
                </a:ext>
              </a:extLst>
            </p:cNvPr>
            <p:cNvSpPr>
              <a:spLocks noChangeArrowheads="1"/>
            </p:cNvSpPr>
            <p:nvPr/>
          </p:nvSpPr>
          <p:spPr bwMode="auto">
            <a:xfrm>
              <a:off x="2064" y="3628"/>
              <a:ext cx="850" cy="1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Rectangle 154">
              <a:extLst>
                <a:ext uri="{FF2B5EF4-FFF2-40B4-BE49-F238E27FC236}">
                  <a16:creationId xmlns:a16="http://schemas.microsoft.com/office/drawing/2014/main" id="{93DE9C47-9053-84BD-634B-1726FF3CC579}"/>
                </a:ext>
              </a:extLst>
            </p:cNvPr>
            <p:cNvSpPr>
              <a:spLocks noChangeArrowheads="1"/>
            </p:cNvSpPr>
            <p:nvPr/>
          </p:nvSpPr>
          <p:spPr bwMode="auto">
            <a:xfrm>
              <a:off x="2064" y="3628"/>
              <a:ext cx="839" cy="142"/>
            </a:xfrm>
            <a:prstGeom prst="rect">
              <a:avLst/>
            </a:prstGeom>
            <a:noFill/>
            <a:ln w="6350" cap="flat">
              <a:solidFill>
                <a:srgbClr val="AF19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Rectangle 155">
              <a:extLst>
                <a:ext uri="{FF2B5EF4-FFF2-40B4-BE49-F238E27FC236}">
                  <a16:creationId xmlns:a16="http://schemas.microsoft.com/office/drawing/2014/main" id="{12B9AFDA-7CE0-302B-50E8-DC6E74FDF201}"/>
                </a:ext>
              </a:extLst>
            </p:cNvPr>
            <p:cNvSpPr>
              <a:spLocks noChangeArrowheads="1"/>
            </p:cNvSpPr>
            <p:nvPr/>
          </p:nvSpPr>
          <p:spPr bwMode="auto">
            <a:xfrm>
              <a:off x="2083" y="3677"/>
              <a:ext cx="8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文化</a:t>
              </a:r>
              <a:r>
                <a:rPr kumimoji="0" lang="ja-JP" altLang="en-US"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財の保存・活用・継承への理解促進</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0" name="Rectangle 162">
              <a:extLst>
                <a:ext uri="{FF2B5EF4-FFF2-40B4-BE49-F238E27FC236}">
                  <a16:creationId xmlns:a16="http://schemas.microsoft.com/office/drawing/2014/main" id="{33753BFE-B037-C9C8-9547-591F1EF6C73C}"/>
                </a:ext>
              </a:extLst>
            </p:cNvPr>
            <p:cNvSpPr>
              <a:spLocks noChangeArrowheads="1"/>
            </p:cNvSpPr>
            <p:nvPr/>
          </p:nvSpPr>
          <p:spPr bwMode="auto">
            <a:xfrm>
              <a:off x="2839" y="3677"/>
              <a:ext cx="3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1" name="Rectangle 163">
              <a:extLst>
                <a:ext uri="{FF2B5EF4-FFF2-40B4-BE49-F238E27FC236}">
                  <a16:creationId xmlns:a16="http://schemas.microsoft.com/office/drawing/2014/main" id="{8293BADC-FEE0-AB7E-2130-C7A8C51DE0C2}"/>
                </a:ext>
              </a:extLst>
            </p:cNvPr>
            <p:cNvSpPr>
              <a:spLocks noChangeArrowheads="1"/>
            </p:cNvSpPr>
            <p:nvPr/>
          </p:nvSpPr>
          <p:spPr bwMode="auto">
            <a:xfrm>
              <a:off x="2064" y="3815"/>
              <a:ext cx="892" cy="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Rectangle 164">
              <a:extLst>
                <a:ext uri="{FF2B5EF4-FFF2-40B4-BE49-F238E27FC236}">
                  <a16:creationId xmlns:a16="http://schemas.microsoft.com/office/drawing/2014/main" id="{F60F838C-FBD6-0843-B083-26B771EF70B8}"/>
                </a:ext>
              </a:extLst>
            </p:cNvPr>
            <p:cNvSpPr>
              <a:spLocks noChangeArrowheads="1"/>
            </p:cNvSpPr>
            <p:nvPr/>
          </p:nvSpPr>
          <p:spPr bwMode="auto">
            <a:xfrm>
              <a:off x="2064" y="3815"/>
              <a:ext cx="837" cy="137"/>
            </a:xfrm>
            <a:prstGeom prst="rect">
              <a:avLst/>
            </a:prstGeom>
            <a:noFill/>
            <a:ln w="6350" cap="flat">
              <a:solidFill>
                <a:srgbClr val="AF19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Rectangle 165">
              <a:extLst>
                <a:ext uri="{FF2B5EF4-FFF2-40B4-BE49-F238E27FC236}">
                  <a16:creationId xmlns:a16="http://schemas.microsoft.com/office/drawing/2014/main" id="{A16E6C26-54BE-940A-D657-0CE906F95A8F}"/>
                </a:ext>
              </a:extLst>
            </p:cNvPr>
            <p:cNvSpPr>
              <a:spLocks noChangeArrowheads="1"/>
            </p:cNvSpPr>
            <p:nvPr/>
          </p:nvSpPr>
          <p:spPr bwMode="auto">
            <a:xfrm>
              <a:off x="2077" y="3852"/>
              <a:ext cx="84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文化</a:t>
              </a:r>
              <a:r>
                <a:rPr kumimoji="0" lang="ja-JP" altLang="en-US"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財への新たな興味喚起・知名度向上</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4" name="Rectangle 169">
              <a:extLst>
                <a:ext uri="{FF2B5EF4-FFF2-40B4-BE49-F238E27FC236}">
                  <a16:creationId xmlns:a16="http://schemas.microsoft.com/office/drawing/2014/main" id="{8C07C78E-9D46-9699-B75C-5A04E450E9E8}"/>
                </a:ext>
              </a:extLst>
            </p:cNvPr>
            <p:cNvSpPr>
              <a:spLocks noChangeArrowheads="1"/>
            </p:cNvSpPr>
            <p:nvPr/>
          </p:nvSpPr>
          <p:spPr bwMode="auto">
            <a:xfrm>
              <a:off x="2818" y="3861"/>
              <a:ext cx="3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5" name="Rectangle 170">
              <a:extLst>
                <a:ext uri="{FF2B5EF4-FFF2-40B4-BE49-F238E27FC236}">
                  <a16:creationId xmlns:a16="http://schemas.microsoft.com/office/drawing/2014/main" id="{0F5FE7D4-2BBE-2D97-CF3A-7FDB8154A753}"/>
                </a:ext>
              </a:extLst>
            </p:cNvPr>
            <p:cNvSpPr>
              <a:spLocks noChangeArrowheads="1"/>
            </p:cNvSpPr>
            <p:nvPr/>
          </p:nvSpPr>
          <p:spPr bwMode="auto">
            <a:xfrm>
              <a:off x="1072" y="3629"/>
              <a:ext cx="1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rgbClr val="AF1932"/>
                  </a:solidFill>
                  <a:effectLst/>
                  <a:latin typeface="ＭＳ 明朝" panose="02020609040205080304" pitchFamily="17" charset="-128"/>
                  <a:ea typeface="ＭＳ 明朝" panose="02020609040205080304" pitchFamily="17"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6" name="Rectangle 171">
              <a:extLst>
                <a:ext uri="{FF2B5EF4-FFF2-40B4-BE49-F238E27FC236}">
                  <a16:creationId xmlns:a16="http://schemas.microsoft.com/office/drawing/2014/main" id="{E8DBB7E2-CAAB-0F54-001C-6F68438D81A7}"/>
                </a:ext>
              </a:extLst>
            </p:cNvPr>
            <p:cNvSpPr>
              <a:spLocks noChangeArrowheads="1"/>
            </p:cNvSpPr>
            <p:nvPr/>
          </p:nvSpPr>
          <p:spPr bwMode="auto">
            <a:xfrm>
              <a:off x="1194" y="3697"/>
              <a:ext cx="3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AF1932"/>
                  </a:solidFill>
                  <a:effectLst/>
                  <a:latin typeface="ＭＳ Ｐゴシック" panose="020B0600070205080204" pitchFamily="50" charset="-128"/>
                  <a:ea typeface="ＭＳ Ｐゴシック" panose="020B060007020508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7" name="Freeform 172">
              <a:extLst>
                <a:ext uri="{FF2B5EF4-FFF2-40B4-BE49-F238E27FC236}">
                  <a16:creationId xmlns:a16="http://schemas.microsoft.com/office/drawing/2014/main" id="{1D13501F-9271-F1C3-4277-65C8589C38E9}"/>
                </a:ext>
              </a:extLst>
            </p:cNvPr>
            <p:cNvSpPr>
              <a:spLocks/>
            </p:cNvSpPr>
            <p:nvPr/>
          </p:nvSpPr>
          <p:spPr bwMode="auto">
            <a:xfrm>
              <a:off x="1931" y="3509"/>
              <a:ext cx="88" cy="330"/>
            </a:xfrm>
            <a:custGeom>
              <a:avLst/>
              <a:gdLst>
                <a:gd name="T0" fmla="*/ 0 w 88"/>
                <a:gd name="T1" fmla="*/ 330 h 330"/>
                <a:gd name="T2" fmla="*/ 0 w 88"/>
                <a:gd name="T3" fmla="*/ 0 h 330"/>
                <a:gd name="T4" fmla="*/ 88 w 88"/>
                <a:gd name="T5" fmla="*/ 165 h 330"/>
                <a:gd name="T6" fmla="*/ 0 w 88"/>
                <a:gd name="T7" fmla="*/ 330 h 330"/>
              </a:gdLst>
              <a:ahLst/>
              <a:cxnLst>
                <a:cxn ang="0">
                  <a:pos x="T0" y="T1"/>
                </a:cxn>
                <a:cxn ang="0">
                  <a:pos x="T2" y="T3"/>
                </a:cxn>
                <a:cxn ang="0">
                  <a:pos x="T4" y="T5"/>
                </a:cxn>
                <a:cxn ang="0">
                  <a:pos x="T6" y="T7"/>
                </a:cxn>
              </a:cxnLst>
              <a:rect l="0" t="0" r="r" b="b"/>
              <a:pathLst>
                <a:path w="88" h="330">
                  <a:moveTo>
                    <a:pt x="0" y="330"/>
                  </a:moveTo>
                  <a:lnTo>
                    <a:pt x="0" y="0"/>
                  </a:lnTo>
                  <a:lnTo>
                    <a:pt x="88" y="165"/>
                  </a:lnTo>
                  <a:lnTo>
                    <a:pt x="0" y="330"/>
                  </a:lnTo>
                  <a:close/>
                </a:path>
              </a:pathLst>
            </a:custGeom>
            <a:solidFill>
              <a:srgbClr val="AF1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173">
              <a:extLst>
                <a:ext uri="{FF2B5EF4-FFF2-40B4-BE49-F238E27FC236}">
                  <a16:creationId xmlns:a16="http://schemas.microsoft.com/office/drawing/2014/main" id="{3A4FE6F8-F097-9E75-F09D-2EFB1C86670A}"/>
                </a:ext>
              </a:extLst>
            </p:cNvPr>
            <p:cNvSpPr>
              <a:spLocks/>
            </p:cNvSpPr>
            <p:nvPr/>
          </p:nvSpPr>
          <p:spPr bwMode="auto">
            <a:xfrm>
              <a:off x="1931" y="3509"/>
              <a:ext cx="88" cy="330"/>
            </a:xfrm>
            <a:custGeom>
              <a:avLst/>
              <a:gdLst>
                <a:gd name="T0" fmla="*/ 0 w 88"/>
                <a:gd name="T1" fmla="*/ 330 h 330"/>
                <a:gd name="T2" fmla="*/ 0 w 88"/>
                <a:gd name="T3" fmla="*/ 0 h 330"/>
                <a:gd name="T4" fmla="*/ 88 w 88"/>
                <a:gd name="T5" fmla="*/ 165 h 330"/>
                <a:gd name="T6" fmla="*/ 0 w 88"/>
                <a:gd name="T7" fmla="*/ 330 h 330"/>
              </a:gdLst>
              <a:ahLst/>
              <a:cxnLst>
                <a:cxn ang="0">
                  <a:pos x="T0" y="T1"/>
                </a:cxn>
                <a:cxn ang="0">
                  <a:pos x="T2" y="T3"/>
                </a:cxn>
                <a:cxn ang="0">
                  <a:pos x="T4" y="T5"/>
                </a:cxn>
                <a:cxn ang="0">
                  <a:pos x="T6" y="T7"/>
                </a:cxn>
              </a:cxnLst>
              <a:rect l="0" t="0" r="r" b="b"/>
              <a:pathLst>
                <a:path w="88" h="330">
                  <a:moveTo>
                    <a:pt x="0" y="330"/>
                  </a:moveTo>
                  <a:lnTo>
                    <a:pt x="0" y="0"/>
                  </a:lnTo>
                  <a:lnTo>
                    <a:pt x="88" y="165"/>
                  </a:lnTo>
                  <a:lnTo>
                    <a:pt x="0" y="330"/>
                  </a:lnTo>
                  <a:close/>
                </a:path>
              </a:pathLst>
            </a:custGeom>
            <a:noFill/>
            <a:ln w="6350" cap="flat">
              <a:solidFill>
                <a:srgbClr val="AF19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Rectangle 174">
              <a:extLst>
                <a:ext uri="{FF2B5EF4-FFF2-40B4-BE49-F238E27FC236}">
                  <a16:creationId xmlns:a16="http://schemas.microsoft.com/office/drawing/2014/main" id="{CC5E897D-7947-AD90-EDD2-1089FCB6F526}"/>
                </a:ext>
              </a:extLst>
            </p:cNvPr>
            <p:cNvSpPr>
              <a:spLocks noChangeArrowheads="1"/>
            </p:cNvSpPr>
            <p:nvPr/>
          </p:nvSpPr>
          <p:spPr bwMode="auto">
            <a:xfrm>
              <a:off x="549" y="4125"/>
              <a:ext cx="196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リアルな鑑賞等への関心向上、文化財の新規利用者の取り込み</a:t>
              </a:r>
              <a:endParaRPr kumimoji="0" lang="ja-JP" altLang="ja-JP" sz="900" b="0" i="0" u="none" strike="noStrike" cap="none" normalizeH="0" baseline="0">
                <a:ln>
                  <a:noFill/>
                </a:ln>
                <a:solidFill>
                  <a:schemeClr val="tx1"/>
                </a:solidFill>
                <a:effectLst/>
                <a:latin typeface="Arial" panose="020B0604020202020204" pitchFamily="34" charset="0"/>
              </a:endParaRPr>
            </a:p>
          </p:txBody>
        </p:sp>
        <p:sp>
          <p:nvSpPr>
            <p:cNvPr id="70" name="Rectangle 175">
              <a:extLst>
                <a:ext uri="{FF2B5EF4-FFF2-40B4-BE49-F238E27FC236}">
                  <a16:creationId xmlns:a16="http://schemas.microsoft.com/office/drawing/2014/main" id="{ADD51455-F110-F7CB-F941-ED0B2BB5A131}"/>
                </a:ext>
              </a:extLst>
            </p:cNvPr>
            <p:cNvSpPr>
              <a:spLocks noChangeArrowheads="1"/>
            </p:cNvSpPr>
            <p:nvPr/>
          </p:nvSpPr>
          <p:spPr bwMode="auto">
            <a:xfrm>
              <a:off x="2247" y="4098"/>
              <a:ext cx="3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1" name="Freeform 176">
              <a:extLst>
                <a:ext uri="{FF2B5EF4-FFF2-40B4-BE49-F238E27FC236}">
                  <a16:creationId xmlns:a16="http://schemas.microsoft.com/office/drawing/2014/main" id="{F6732FEE-4F96-2233-D968-05A23DE2BEA2}"/>
                </a:ext>
              </a:extLst>
            </p:cNvPr>
            <p:cNvSpPr>
              <a:spLocks/>
            </p:cNvSpPr>
            <p:nvPr/>
          </p:nvSpPr>
          <p:spPr bwMode="auto">
            <a:xfrm>
              <a:off x="696" y="3978"/>
              <a:ext cx="703" cy="125"/>
            </a:xfrm>
            <a:custGeom>
              <a:avLst/>
              <a:gdLst>
                <a:gd name="T0" fmla="*/ 751 w 17439"/>
                <a:gd name="T1" fmla="*/ 0 h 1056"/>
                <a:gd name="T2" fmla="*/ 2551 w 17439"/>
                <a:gd name="T3" fmla="*/ 264 h 1056"/>
                <a:gd name="T4" fmla="*/ 1446 w 17439"/>
                <a:gd name="T5" fmla="*/ 264 h 1056"/>
                <a:gd name="T6" fmla="*/ 17439 w 17439"/>
                <a:gd name="T7" fmla="*/ 1056 h 1056"/>
                <a:gd name="T8" fmla="*/ 17097 w 17439"/>
                <a:gd name="T9" fmla="*/ 1056 h 1056"/>
                <a:gd name="T10" fmla="*/ 1105 w 17439"/>
                <a:gd name="T11" fmla="*/ 264 h 1056"/>
                <a:gd name="T12" fmla="*/ 0 w 17439"/>
                <a:gd name="T13" fmla="*/ 264 h 1056"/>
                <a:gd name="T14" fmla="*/ 751 w 17439"/>
                <a:gd name="T15" fmla="*/ 0 h 10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39" h="1056">
                  <a:moveTo>
                    <a:pt x="751" y="0"/>
                  </a:moveTo>
                  <a:lnTo>
                    <a:pt x="2551" y="264"/>
                  </a:lnTo>
                  <a:lnTo>
                    <a:pt x="1446" y="264"/>
                  </a:lnTo>
                  <a:cubicBezTo>
                    <a:pt x="3329" y="731"/>
                    <a:pt x="9907" y="1056"/>
                    <a:pt x="17439" y="1056"/>
                  </a:cubicBezTo>
                  <a:lnTo>
                    <a:pt x="17097" y="1056"/>
                  </a:lnTo>
                  <a:cubicBezTo>
                    <a:pt x="9566" y="1056"/>
                    <a:pt x="2988" y="731"/>
                    <a:pt x="1105" y="264"/>
                  </a:cubicBezTo>
                  <a:lnTo>
                    <a:pt x="0" y="264"/>
                  </a:lnTo>
                  <a:lnTo>
                    <a:pt x="751" y="0"/>
                  </a:lnTo>
                  <a:close/>
                </a:path>
              </a:pathLst>
            </a:custGeom>
            <a:solidFill>
              <a:srgbClr val="AF1932"/>
            </a:solid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2" name="Freeform 177">
              <a:extLst>
                <a:ext uri="{FF2B5EF4-FFF2-40B4-BE49-F238E27FC236}">
                  <a16:creationId xmlns:a16="http://schemas.microsoft.com/office/drawing/2014/main" id="{45857DC2-5138-F0E5-0D52-8F8A0338721F}"/>
                </a:ext>
              </a:extLst>
            </p:cNvPr>
            <p:cNvSpPr>
              <a:spLocks/>
            </p:cNvSpPr>
            <p:nvPr/>
          </p:nvSpPr>
          <p:spPr bwMode="auto">
            <a:xfrm>
              <a:off x="1405" y="3982"/>
              <a:ext cx="1129" cy="119"/>
            </a:xfrm>
            <a:custGeom>
              <a:avLst/>
              <a:gdLst>
                <a:gd name="T0" fmla="*/ 0 w 8343"/>
                <a:gd name="T1" fmla="*/ 528 h 528"/>
                <a:gd name="T2" fmla="*/ 8173 w 8343"/>
                <a:gd name="T3" fmla="*/ 0 h 528"/>
                <a:gd name="T4" fmla="*/ 8343 w 8343"/>
                <a:gd name="T5" fmla="*/ 0 h 528"/>
                <a:gd name="T6" fmla="*/ 85 w 8343"/>
                <a:gd name="T7" fmla="*/ 528 h 528"/>
                <a:gd name="T8" fmla="*/ 0 w 8343"/>
                <a:gd name="T9" fmla="*/ 528 h 528"/>
              </a:gdLst>
              <a:ahLst/>
              <a:cxnLst>
                <a:cxn ang="0">
                  <a:pos x="T0" y="T1"/>
                </a:cxn>
                <a:cxn ang="0">
                  <a:pos x="T2" y="T3"/>
                </a:cxn>
                <a:cxn ang="0">
                  <a:pos x="T4" y="T5"/>
                </a:cxn>
                <a:cxn ang="0">
                  <a:pos x="T6" y="T7"/>
                </a:cxn>
                <a:cxn ang="0">
                  <a:pos x="T8" y="T9"/>
                </a:cxn>
              </a:cxnLst>
              <a:rect l="0" t="0" r="r" b="b"/>
              <a:pathLst>
                <a:path w="8343" h="528">
                  <a:moveTo>
                    <a:pt x="0" y="528"/>
                  </a:moveTo>
                  <a:cubicBezTo>
                    <a:pt x="4527" y="525"/>
                    <a:pt x="8173" y="290"/>
                    <a:pt x="8173" y="0"/>
                  </a:cubicBezTo>
                  <a:lnTo>
                    <a:pt x="8343" y="0"/>
                  </a:lnTo>
                  <a:cubicBezTo>
                    <a:pt x="8343" y="292"/>
                    <a:pt x="4646" y="528"/>
                    <a:pt x="85" y="528"/>
                  </a:cubicBezTo>
                  <a:cubicBezTo>
                    <a:pt x="57" y="528"/>
                    <a:pt x="28" y="528"/>
                    <a:pt x="0" y="528"/>
                  </a:cubicBezTo>
                  <a:close/>
                </a:path>
              </a:pathLst>
            </a:custGeom>
            <a:solidFill>
              <a:srgbClr val="8D1428"/>
            </a:solid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3" name="Rectangle 179">
              <a:extLst>
                <a:ext uri="{FF2B5EF4-FFF2-40B4-BE49-F238E27FC236}">
                  <a16:creationId xmlns:a16="http://schemas.microsoft.com/office/drawing/2014/main" id="{57F501B3-9CFE-BCE2-511B-21BD2BAC869E}"/>
                </a:ext>
              </a:extLst>
            </p:cNvPr>
            <p:cNvSpPr>
              <a:spLocks noChangeArrowheads="1"/>
            </p:cNvSpPr>
            <p:nvPr/>
          </p:nvSpPr>
          <p:spPr bwMode="auto">
            <a:xfrm>
              <a:off x="420" y="3846"/>
              <a:ext cx="179"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一般公開・周遊</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4" name="Rectangle 180">
              <a:extLst>
                <a:ext uri="{FF2B5EF4-FFF2-40B4-BE49-F238E27FC236}">
                  <a16:creationId xmlns:a16="http://schemas.microsoft.com/office/drawing/2014/main" id="{F4F0A1B3-E164-3297-AB0C-A2374734B8B8}"/>
                </a:ext>
              </a:extLst>
            </p:cNvPr>
            <p:cNvSpPr>
              <a:spLocks noChangeArrowheads="1"/>
            </p:cNvSpPr>
            <p:nvPr/>
          </p:nvSpPr>
          <p:spPr bwMode="auto">
            <a:xfrm>
              <a:off x="727" y="3846"/>
              <a:ext cx="94"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メニュー</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5" name="Rectangle 181">
              <a:extLst>
                <a:ext uri="{FF2B5EF4-FFF2-40B4-BE49-F238E27FC236}">
                  <a16:creationId xmlns:a16="http://schemas.microsoft.com/office/drawing/2014/main" id="{858E1430-A2BE-8269-A50E-CE81BB8BDDC9}"/>
                </a:ext>
              </a:extLst>
            </p:cNvPr>
            <p:cNvSpPr>
              <a:spLocks noChangeArrowheads="1"/>
            </p:cNvSpPr>
            <p:nvPr/>
          </p:nvSpPr>
          <p:spPr bwMode="auto">
            <a:xfrm>
              <a:off x="869" y="3846"/>
              <a:ext cx="61"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など</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6" name="Rectangle 182">
              <a:extLst>
                <a:ext uri="{FF2B5EF4-FFF2-40B4-BE49-F238E27FC236}">
                  <a16:creationId xmlns:a16="http://schemas.microsoft.com/office/drawing/2014/main" id="{B70F92AC-C77D-2769-E0CA-FC7A4D920FF9}"/>
                </a:ext>
              </a:extLst>
            </p:cNvPr>
            <p:cNvSpPr>
              <a:spLocks noChangeArrowheads="1"/>
            </p:cNvSpPr>
            <p:nvPr/>
          </p:nvSpPr>
          <p:spPr bwMode="auto">
            <a:xfrm>
              <a:off x="944" y="3846"/>
              <a:ext cx="3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7" name="Rectangle 183">
              <a:extLst>
                <a:ext uri="{FF2B5EF4-FFF2-40B4-BE49-F238E27FC236}">
                  <a16:creationId xmlns:a16="http://schemas.microsoft.com/office/drawing/2014/main" id="{E37B6AB2-134D-F3EA-34D0-DBF0E5340AFA}"/>
                </a:ext>
              </a:extLst>
            </p:cNvPr>
            <p:cNvSpPr>
              <a:spLocks noChangeArrowheads="1"/>
            </p:cNvSpPr>
            <p:nvPr/>
          </p:nvSpPr>
          <p:spPr bwMode="auto">
            <a:xfrm>
              <a:off x="514" y="3917"/>
              <a:ext cx="225"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（本物の価値を提供）</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8" name="Rectangle 184">
              <a:extLst>
                <a:ext uri="{FF2B5EF4-FFF2-40B4-BE49-F238E27FC236}">
                  <a16:creationId xmlns:a16="http://schemas.microsoft.com/office/drawing/2014/main" id="{373CD362-8CA2-8FA5-30E4-F2EE357419A8}"/>
                </a:ext>
              </a:extLst>
            </p:cNvPr>
            <p:cNvSpPr>
              <a:spLocks noChangeArrowheads="1"/>
            </p:cNvSpPr>
            <p:nvPr/>
          </p:nvSpPr>
          <p:spPr bwMode="auto">
            <a:xfrm>
              <a:off x="884" y="3917"/>
              <a:ext cx="3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9" name="Rectangle 185">
              <a:extLst>
                <a:ext uri="{FF2B5EF4-FFF2-40B4-BE49-F238E27FC236}">
                  <a16:creationId xmlns:a16="http://schemas.microsoft.com/office/drawing/2014/main" id="{3290B045-77A1-CB57-765A-5B0FB5363943}"/>
                </a:ext>
              </a:extLst>
            </p:cNvPr>
            <p:cNvSpPr>
              <a:spLocks noChangeArrowheads="1"/>
            </p:cNvSpPr>
            <p:nvPr/>
          </p:nvSpPr>
          <p:spPr bwMode="auto">
            <a:xfrm>
              <a:off x="1353" y="3361"/>
              <a:ext cx="207"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〈デジタル技術活用〉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0" name="Rectangle 186">
              <a:extLst>
                <a:ext uri="{FF2B5EF4-FFF2-40B4-BE49-F238E27FC236}">
                  <a16:creationId xmlns:a16="http://schemas.microsoft.com/office/drawing/2014/main" id="{8559CCF4-14B5-F2C1-8A4D-7A451ECFBA1B}"/>
                </a:ext>
              </a:extLst>
            </p:cNvPr>
            <p:cNvSpPr>
              <a:spLocks noChangeArrowheads="1"/>
            </p:cNvSpPr>
            <p:nvPr/>
          </p:nvSpPr>
          <p:spPr bwMode="auto">
            <a:xfrm>
              <a:off x="1747" y="3361"/>
              <a:ext cx="3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1" name="Rectangle 187">
              <a:extLst>
                <a:ext uri="{FF2B5EF4-FFF2-40B4-BE49-F238E27FC236}">
                  <a16:creationId xmlns:a16="http://schemas.microsoft.com/office/drawing/2014/main" id="{0325CF90-4445-ECF5-300D-DA54892CBFB1}"/>
                </a:ext>
              </a:extLst>
            </p:cNvPr>
            <p:cNvSpPr>
              <a:spLocks noChangeArrowheads="1"/>
            </p:cNvSpPr>
            <p:nvPr/>
          </p:nvSpPr>
          <p:spPr bwMode="auto">
            <a:xfrm>
              <a:off x="625" y="3360"/>
              <a:ext cx="110"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〈文化財〉</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2" name="Rectangle 188">
              <a:extLst>
                <a:ext uri="{FF2B5EF4-FFF2-40B4-BE49-F238E27FC236}">
                  <a16:creationId xmlns:a16="http://schemas.microsoft.com/office/drawing/2014/main" id="{2C03DA8B-2746-7F58-1688-445A0BDA9B7E}"/>
                </a:ext>
              </a:extLst>
            </p:cNvPr>
            <p:cNvSpPr>
              <a:spLocks noChangeArrowheads="1"/>
            </p:cNvSpPr>
            <p:nvPr/>
          </p:nvSpPr>
          <p:spPr bwMode="auto">
            <a:xfrm>
              <a:off x="808" y="3360"/>
              <a:ext cx="3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3" name="Rectangle 189">
              <a:extLst>
                <a:ext uri="{FF2B5EF4-FFF2-40B4-BE49-F238E27FC236}">
                  <a16:creationId xmlns:a16="http://schemas.microsoft.com/office/drawing/2014/main" id="{A90124B2-C140-8F1A-8E72-7A74B0E11172}"/>
                </a:ext>
              </a:extLst>
            </p:cNvPr>
            <p:cNvSpPr>
              <a:spLocks noChangeArrowheads="1"/>
            </p:cNvSpPr>
            <p:nvPr/>
          </p:nvSpPr>
          <p:spPr bwMode="auto">
            <a:xfrm>
              <a:off x="1258" y="3844"/>
              <a:ext cx="64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アクセシビリティ向上</a:t>
              </a:r>
              <a:r>
                <a:rPr kumimoji="0" lang="ja-JP" altLang="en-US"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（時間・距離・障がい）・多言語対応</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4" name="Rectangle 195">
              <a:extLst>
                <a:ext uri="{FF2B5EF4-FFF2-40B4-BE49-F238E27FC236}">
                  <a16:creationId xmlns:a16="http://schemas.microsoft.com/office/drawing/2014/main" id="{B8E3F240-F523-7AAE-8B1D-C3F6DF0542F9}"/>
                </a:ext>
              </a:extLst>
            </p:cNvPr>
            <p:cNvSpPr>
              <a:spLocks noChangeArrowheads="1"/>
            </p:cNvSpPr>
            <p:nvPr/>
          </p:nvSpPr>
          <p:spPr bwMode="auto">
            <a:xfrm>
              <a:off x="1738" y="3932"/>
              <a:ext cx="3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pic>
          <p:nvPicPr>
            <p:cNvPr id="85" name="Picture 196">
              <a:extLst>
                <a:ext uri="{FF2B5EF4-FFF2-40B4-BE49-F238E27FC236}">
                  <a16:creationId xmlns:a16="http://schemas.microsoft.com/office/drawing/2014/main" id="{352038E8-DC9E-4D0B-7FFA-0074C9CCF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 y="3433"/>
              <a:ext cx="585"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197">
              <a:extLst>
                <a:ext uri="{FF2B5EF4-FFF2-40B4-BE49-F238E27FC236}">
                  <a16:creationId xmlns:a16="http://schemas.microsoft.com/office/drawing/2014/main" id="{D31D1C0F-DAD3-1EA1-F266-FF1A9F39ED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 y="3433"/>
              <a:ext cx="585"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199">
              <a:extLst>
                <a:ext uri="{FF2B5EF4-FFF2-40B4-BE49-F238E27FC236}">
                  <a16:creationId xmlns:a16="http://schemas.microsoft.com/office/drawing/2014/main" id="{069EEBB8-010C-9A6A-D83B-544364D446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1" y="3337"/>
              <a:ext cx="615"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200">
              <a:extLst>
                <a:ext uri="{FF2B5EF4-FFF2-40B4-BE49-F238E27FC236}">
                  <a16:creationId xmlns:a16="http://schemas.microsoft.com/office/drawing/2014/main" id="{F506EE14-435C-0052-FE5D-93065BAA7B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0" y="3611"/>
              <a:ext cx="247"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203">
              <a:extLst>
                <a:ext uri="{FF2B5EF4-FFF2-40B4-BE49-F238E27FC236}">
                  <a16:creationId xmlns:a16="http://schemas.microsoft.com/office/drawing/2014/main" id="{70393999-2CBB-0DCD-0A1B-CE4B22D432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749262">
              <a:off x="1518" y="3419"/>
              <a:ext cx="288"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4" name="正方形/長方形 93">
            <a:extLst>
              <a:ext uri="{FF2B5EF4-FFF2-40B4-BE49-F238E27FC236}">
                <a16:creationId xmlns:a16="http://schemas.microsoft.com/office/drawing/2014/main" id="{DF406D65-7B6F-1789-A76E-C1B9D996E8F1}"/>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95" name="正方形/長方形 94">
            <a:extLst>
              <a:ext uri="{FF2B5EF4-FFF2-40B4-BE49-F238E27FC236}">
                <a16:creationId xmlns:a16="http://schemas.microsoft.com/office/drawing/2014/main" id="{DED75718-AB51-612B-7019-746D4EA2BB15}"/>
              </a:ext>
            </a:extLst>
          </p:cNvPr>
          <p:cNvSpPr/>
          <p:nvPr/>
        </p:nvSpPr>
        <p:spPr>
          <a:xfrm>
            <a:off x="4860000" y="1963153"/>
            <a:ext cx="972000" cy="222784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sp>
        <p:nvSpPr>
          <p:cNvPr id="98" name="テキスト ボックス 19">
            <a:extLst>
              <a:ext uri="{FF2B5EF4-FFF2-40B4-BE49-F238E27FC236}">
                <a16:creationId xmlns:a16="http://schemas.microsoft.com/office/drawing/2014/main" id="{9B6ED62C-D393-91F9-0043-EEFDD07F5645}"/>
              </a:ext>
            </a:extLst>
          </p:cNvPr>
          <p:cNvSpPr txBox="1"/>
          <p:nvPr/>
        </p:nvSpPr>
        <p:spPr>
          <a:xfrm>
            <a:off x="7924800" y="4015276"/>
            <a:ext cx="1277605" cy="221114"/>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gn="r" defTabSz="914400">
              <a:spcAft>
                <a:spcPts val="600"/>
              </a:spcAft>
              <a:tabLst>
                <a:tab pos="361950" algn="l"/>
              </a:tabLst>
              <a:defRPr/>
            </a:pPr>
            <a:r>
              <a:rPr lang="ja-JP" altLang="en-US" sz="800">
                <a:solidFill>
                  <a:srgbClr val="000000"/>
                </a:solidFill>
                <a:latin typeface="Yu Gothic UI" panose="020B0500000000000000" pitchFamily="50" charset="-128"/>
                <a:ea typeface="Yu Gothic UI" panose="020B0500000000000000" pitchFamily="50" charset="-128"/>
              </a:rPr>
              <a:t>（）内は当初設定数値</a:t>
            </a:r>
          </a:p>
        </p:txBody>
      </p:sp>
      <p:grpSp>
        <p:nvGrpSpPr>
          <p:cNvPr id="99" name="グループ化 98">
            <a:extLst>
              <a:ext uri="{FF2B5EF4-FFF2-40B4-BE49-F238E27FC236}">
                <a16:creationId xmlns:a16="http://schemas.microsoft.com/office/drawing/2014/main" id="{E010B431-58AC-F5E0-8E1A-2A9D62A62910}"/>
              </a:ext>
            </a:extLst>
          </p:cNvPr>
          <p:cNvGrpSpPr/>
          <p:nvPr/>
        </p:nvGrpSpPr>
        <p:grpSpPr>
          <a:xfrm>
            <a:off x="4881838" y="4495800"/>
            <a:ext cx="1157494" cy="243520"/>
            <a:chOff x="528309" y="7695403"/>
            <a:chExt cx="1157494" cy="243520"/>
          </a:xfrm>
        </p:grpSpPr>
        <p:sp>
          <p:nvSpPr>
            <p:cNvPr id="100" name="正方形/長方形 99">
              <a:extLst>
                <a:ext uri="{FF2B5EF4-FFF2-40B4-BE49-F238E27FC236}">
                  <a16:creationId xmlns:a16="http://schemas.microsoft.com/office/drawing/2014/main" id="{9E37DAB5-CFEF-7BB6-67BF-8E9707604985}"/>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1" name="テキスト ボックス 100">
              <a:extLst>
                <a:ext uri="{FF2B5EF4-FFF2-40B4-BE49-F238E27FC236}">
                  <a16:creationId xmlns:a16="http://schemas.microsoft.com/office/drawing/2014/main" id="{CC291EBA-4371-3A2A-150C-5935906A6E4E}"/>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02" name="正方形/長方形 101">
            <a:extLst>
              <a:ext uri="{FF2B5EF4-FFF2-40B4-BE49-F238E27FC236}">
                <a16:creationId xmlns:a16="http://schemas.microsoft.com/office/drawing/2014/main" id="{ACECEE86-807B-34A4-98B4-DDD035D3F6AE}"/>
              </a:ext>
            </a:extLst>
          </p:cNvPr>
          <p:cNvSpPr/>
          <p:nvPr/>
        </p:nvSpPr>
        <p:spPr>
          <a:xfrm>
            <a:off x="6972478" y="48548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03" name="正方形/長方形 102">
            <a:extLst>
              <a:ext uri="{FF2B5EF4-FFF2-40B4-BE49-F238E27FC236}">
                <a16:creationId xmlns:a16="http://schemas.microsoft.com/office/drawing/2014/main" id="{12D6CB73-458F-AB50-C7CE-5A2CE770DECA}"/>
              </a:ext>
            </a:extLst>
          </p:cNvPr>
          <p:cNvSpPr/>
          <p:nvPr/>
        </p:nvSpPr>
        <p:spPr>
          <a:xfrm>
            <a:off x="5928478" y="48548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04" name="正方形/長方形 103">
            <a:extLst>
              <a:ext uri="{FF2B5EF4-FFF2-40B4-BE49-F238E27FC236}">
                <a16:creationId xmlns:a16="http://schemas.microsoft.com/office/drawing/2014/main" id="{14B0B9C5-E407-F7C3-93CE-89F5249B0879}"/>
              </a:ext>
            </a:extLst>
          </p:cNvPr>
          <p:cNvSpPr/>
          <p:nvPr/>
        </p:nvSpPr>
        <p:spPr>
          <a:xfrm>
            <a:off x="8016478" y="48548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05" name="テキスト ボックス 104">
            <a:extLst>
              <a:ext uri="{FF2B5EF4-FFF2-40B4-BE49-F238E27FC236}">
                <a16:creationId xmlns:a16="http://schemas.microsoft.com/office/drawing/2014/main" id="{E390BBA6-ACD8-B90D-D242-557EB0ECE3DB}"/>
              </a:ext>
            </a:extLst>
          </p:cNvPr>
          <p:cNvSpPr txBox="1"/>
          <p:nvPr/>
        </p:nvSpPr>
        <p:spPr>
          <a:xfrm>
            <a:off x="4881838" y="5162606"/>
            <a:ext cx="972000" cy="707142"/>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a:ea typeface="Yu Gothic UI"/>
              </a:rPr>
              <a:t>難波宮跡</a:t>
            </a:r>
            <a:br>
              <a:rPr kumimoji="1" lang="en-US" altLang="ja-JP" sz="1000" b="1">
                <a:solidFill>
                  <a:srgbClr val="FFFFFF"/>
                </a:solidFill>
                <a:latin typeface="Yu Gothic UI"/>
                <a:ea typeface="Yu Gothic UI"/>
              </a:rPr>
            </a:br>
            <a:r>
              <a:rPr kumimoji="1" lang="ja-JP" altLang="en-US" sz="1000" b="1">
                <a:solidFill>
                  <a:srgbClr val="FFFFFF"/>
                </a:solidFill>
                <a:latin typeface="Yu Gothic UI"/>
                <a:ea typeface="Yu Gothic UI"/>
              </a:rPr>
              <a:t>（史跡）</a:t>
            </a:r>
            <a:endParaRPr lang="en-US" altLang="ja-JP" sz="1000" b="1">
              <a:solidFill>
                <a:srgbClr val="FFFFFF"/>
              </a:solidFill>
              <a:latin typeface="Yu Gothic UI"/>
              <a:ea typeface="Yu Gothic UI"/>
            </a:endParaRPr>
          </a:p>
        </p:txBody>
      </p:sp>
      <p:sp>
        <p:nvSpPr>
          <p:cNvPr id="106" name="テキスト ボックス 105">
            <a:extLst>
              <a:ext uri="{FF2B5EF4-FFF2-40B4-BE49-F238E27FC236}">
                <a16:creationId xmlns:a16="http://schemas.microsoft.com/office/drawing/2014/main" id="{BC7158E4-D084-1B43-077A-84E754507F93}"/>
              </a:ext>
            </a:extLst>
          </p:cNvPr>
          <p:cNvSpPr txBox="1"/>
          <p:nvPr/>
        </p:nvSpPr>
        <p:spPr>
          <a:xfrm>
            <a:off x="4881838" y="5937891"/>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lang="zh-TW" altLang="en-US" sz="1000" b="1">
                <a:solidFill>
                  <a:srgbClr val="FFFFFF"/>
                </a:solidFill>
                <a:latin typeface="Yu Gothic UI" panose="020B0500000000000000" pitchFamily="50" charset="-128"/>
                <a:ea typeface="Yu Gothic UI" panose="020B0500000000000000" pitchFamily="50" charset="-128"/>
              </a:rPr>
              <a:t>泉布観</a:t>
            </a:r>
            <a:br>
              <a:rPr lang="en-US" altLang="zh-TW" sz="1000" b="1">
                <a:solidFill>
                  <a:srgbClr val="FFFFFF"/>
                </a:solidFill>
                <a:latin typeface="Yu Gothic UI" panose="020B0500000000000000" pitchFamily="50" charset="-128"/>
                <a:ea typeface="Yu Gothic UI" panose="020B0500000000000000" pitchFamily="50" charset="-128"/>
              </a:rPr>
            </a:br>
            <a:r>
              <a:rPr lang="zh-TW" altLang="en-US" sz="1000" b="1">
                <a:solidFill>
                  <a:srgbClr val="FFFFFF"/>
                </a:solidFill>
                <a:latin typeface="Yu Gothic UI" panose="020B0500000000000000" pitchFamily="50" charset="-128"/>
                <a:ea typeface="Yu Gothic UI" panose="020B0500000000000000" pitchFamily="50" charset="-128"/>
              </a:rPr>
              <a:t>（重要文化財）</a:t>
            </a:r>
          </a:p>
        </p:txBody>
      </p:sp>
      <p:sp>
        <p:nvSpPr>
          <p:cNvPr id="107" name="ホームベース 30">
            <a:extLst>
              <a:ext uri="{FF2B5EF4-FFF2-40B4-BE49-F238E27FC236}">
                <a16:creationId xmlns:a16="http://schemas.microsoft.com/office/drawing/2014/main" id="{E82EAE7C-174B-4B5B-B6AB-E3019D7EBF58}"/>
              </a:ext>
            </a:extLst>
          </p:cNvPr>
          <p:cNvSpPr/>
          <p:nvPr/>
        </p:nvSpPr>
        <p:spPr>
          <a:xfrm>
            <a:off x="5928478" y="5162606"/>
            <a:ext cx="30631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ＡＲを活用した魅力向上業務実施</a:t>
            </a:r>
          </a:p>
        </p:txBody>
      </p:sp>
      <p:sp>
        <p:nvSpPr>
          <p:cNvPr id="108" name="ホームベース 30">
            <a:extLst>
              <a:ext uri="{FF2B5EF4-FFF2-40B4-BE49-F238E27FC236}">
                <a16:creationId xmlns:a16="http://schemas.microsoft.com/office/drawing/2014/main" id="{84B3A9AB-8D4A-8394-BAFE-87F0799B700E}"/>
              </a:ext>
            </a:extLst>
          </p:cNvPr>
          <p:cNvSpPr/>
          <p:nvPr/>
        </p:nvSpPr>
        <p:spPr>
          <a:xfrm>
            <a:off x="5928478" y="5937891"/>
            <a:ext cx="3063122" cy="465257"/>
          </a:xfrm>
          <a:prstGeom prst="homePlate">
            <a:avLst>
              <a:gd name="adj" fmla="val 16895"/>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他施設と連携した情報発信</a:t>
            </a:r>
          </a:p>
        </p:txBody>
      </p:sp>
      <p:sp>
        <p:nvSpPr>
          <p:cNvPr id="109" name="ホームベース 30">
            <a:extLst>
              <a:ext uri="{FF2B5EF4-FFF2-40B4-BE49-F238E27FC236}">
                <a16:creationId xmlns:a16="http://schemas.microsoft.com/office/drawing/2014/main" id="{3667E7F8-DE6B-E143-BAF4-D504ED5BC8C9}"/>
              </a:ext>
            </a:extLst>
          </p:cNvPr>
          <p:cNvSpPr/>
          <p:nvPr/>
        </p:nvSpPr>
        <p:spPr>
          <a:xfrm>
            <a:off x="5928478" y="5545748"/>
            <a:ext cx="30631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lnSpc>
                <a:spcPct val="140000"/>
              </a:lnSpc>
              <a:spcBef>
                <a:spcPct val="10000"/>
              </a:spcBef>
              <a:spcAft>
                <a:spcPct val="0"/>
              </a:spcAft>
              <a:defRPr/>
            </a:pPr>
            <a:r>
              <a:rPr lang="en-US" altLang="ja-JP" sz="900" b="0" i="0">
                <a:solidFill>
                  <a:srgbClr val="000000"/>
                </a:solidFill>
                <a:effectLst/>
                <a:latin typeface="Yu Gothic UI" panose="020B0500000000000000" pitchFamily="50" charset="-128"/>
                <a:ea typeface="Yu Gothic UI" panose="020B0500000000000000" pitchFamily="50" charset="-128"/>
              </a:rPr>
              <a:t>Wi-Fi</a:t>
            </a:r>
            <a:r>
              <a:rPr lang="ja-JP" altLang="en-US" sz="900" b="0" i="0">
                <a:solidFill>
                  <a:srgbClr val="000000"/>
                </a:solidFill>
                <a:effectLst/>
                <a:latin typeface="Yu Gothic UI" panose="020B0500000000000000" pitchFamily="50" charset="-128"/>
                <a:ea typeface="Yu Gothic UI" panose="020B0500000000000000" pitchFamily="50" charset="-128"/>
              </a:rPr>
              <a:t>管理</a:t>
            </a:r>
          </a:p>
        </p:txBody>
      </p:sp>
      <p:sp>
        <p:nvSpPr>
          <p:cNvPr id="110" name="テキスト プレースホルダー 5">
            <a:extLst>
              <a:ext uri="{FF2B5EF4-FFF2-40B4-BE49-F238E27FC236}">
                <a16:creationId xmlns:a16="http://schemas.microsoft.com/office/drawing/2014/main" id="{F2D2D011-4B27-D29E-F5D2-D28C52E4DEBC}"/>
              </a:ext>
            </a:extLst>
          </p:cNvPr>
          <p:cNvSpPr txBox="1">
            <a:spLocks/>
          </p:cNvSpPr>
          <p:nvPr/>
        </p:nvSpPr>
        <p:spPr>
          <a:xfrm>
            <a:off x="5928478" y="1296000"/>
            <a:ext cx="3393399" cy="597632"/>
          </a:xfrm>
          <a:prstGeom prst="rect">
            <a:avLst/>
          </a:prstGeom>
        </p:spPr>
        <p:txBody>
          <a:bodyPr/>
          <a:lstStyle>
            <a:lvl1pPr marL="0" indent="0" algn="l" defTabSz="914400" rtl="0" eaLnBrk="1" latinLnBrk="0" hangingPunct="1">
              <a:lnSpc>
                <a:spcPts val="1900"/>
              </a:lnSpc>
              <a:spcBef>
                <a:spcPts val="1000"/>
              </a:spcBef>
              <a:buFont typeface="Arial" panose="020B0604020202020204" pitchFamily="34" charset="0"/>
              <a:buNone/>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lvl="2" indent="-87313" algn="just">
              <a:lnSpc>
                <a:spcPct val="100000"/>
              </a:lnSpc>
              <a:tabLst>
                <a:tab pos="361950" algn="l"/>
              </a:tabLst>
              <a:defRPr/>
            </a:pPr>
            <a:r>
              <a:rPr kumimoji="0" lang="ja-JP" altLang="en-US" sz="1100" dirty="0">
                <a:solidFill>
                  <a:srgbClr val="000000"/>
                </a:solidFill>
                <a:latin typeface="Yu Gothic UI" panose="020B0500000000000000" pitchFamily="50" charset="-128"/>
                <a:ea typeface="Yu Gothic UI" panose="020B0500000000000000" pitchFamily="50" charset="-128"/>
              </a:rPr>
              <a:t>都市大阪に対する理解が深まり、都市としての魅力を更に楽しめるようにするとともに、都市格の向上、シビックプライドの醸成が図られていること。</a:t>
            </a:r>
            <a:endParaRPr lang="ja-JP" altLang="en-US" dirty="0"/>
          </a:p>
        </p:txBody>
      </p:sp>
      <p:sp>
        <p:nvSpPr>
          <p:cNvPr id="111" name="テキスト プレースホルダー 5">
            <a:extLst>
              <a:ext uri="{FF2B5EF4-FFF2-40B4-BE49-F238E27FC236}">
                <a16:creationId xmlns:a16="http://schemas.microsoft.com/office/drawing/2014/main" id="{73F09926-B3EC-9997-06D5-5EA80BC49F59}"/>
              </a:ext>
            </a:extLst>
          </p:cNvPr>
          <p:cNvSpPr txBox="1">
            <a:spLocks/>
          </p:cNvSpPr>
          <p:nvPr/>
        </p:nvSpPr>
        <p:spPr>
          <a:xfrm>
            <a:off x="5928478" y="1963413"/>
            <a:ext cx="3531123" cy="597632"/>
          </a:xfrm>
          <a:prstGeom prst="rect">
            <a:avLst/>
          </a:prstGeom>
        </p:spPr>
        <p:txBody>
          <a:bodyPr/>
          <a:lstStyle>
            <a:lvl1pPr marL="0" indent="0" algn="l" defTabSz="914400" rtl="0" eaLnBrk="1" latinLnBrk="0" hangingPunct="1">
              <a:lnSpc>
                <a:spcPts val="1900"/>
              </a:lnSpc>
              <a:spcBef>
                <a:spcPts val="1000"/>
              </a:spcBef>
              <a:buFont typeface="Arial" panose="020B0604020202020204" pitchFamily="34" charset="0"/>
              <a:buNone/>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lvl="2" indent="-87313" algn="just">
              <a:lnSpc>
                <a:spcPct val="100000"/>
              </a:lnSpc>
              <a:tabLst>
                <a:tab pos="361950" algn="l"/>
              </a:tabLst>
              <a:defRPr/>
            </a:pPr>
            <a:r>
              <a:rPr kumimoji="0" lang="ja-JP" altLang="en-US" sz="1100" dirty="0">
                <a:solidFill>
                  <a:srgbClr val="000000"/>
                </a:solidFill>
                <a:latin typeface="Yu Gothic UI" panose="020B0500000000000000" pitchFamily="50" charset="-128"/>
                <a:ea typeface="Yu Gothic UI" panose="020B0500000000000000" pitchFamily="50" charset="-128"/>
              </a:rPr>
              <a:t>難波宮跡解説版の</a:t>
            </a:r>
            <a:r>
              <a:rPr kumimoji="0" lang="en-US" altLang="ja-JP" sz="1100" dirty="0">
                <a:solidFill>
                  <a:srgbClr val="000000"/>
                </a:solidFill>
                <a:latin typeface="Yu Gothic UI" panose="020B0500000000000000" pitchFamily="50" charset="-128"/>
                <a:ea typeface="Yu Gothic UI" panose="020B0500000000000000" pitchFamily="50" charset="-128"/>
              </a:rPr>
              <a:t>QR</a:t>
            </a:r>
            <a:r>
              <a:rPr kumimoji="0" lang="ja-JP" altLang="en-US" sz="1100" dirty="0">
                <a:solidFill>
                  <a:srgbClr val="000000"/>
                </a:solidFill>
                <a:latin typeface="Yu Gothic UI" panose="020B0500000000000000" pitchFamily="50" charset="-128"/>
                <a:ea typeface="Yu Gothic UI" panose="020B0500000000000000" pitchFamily="50" charset="-128"/>
              </a:rPr>
              <a:t>コードの読取数（累計）</a:t>
            </a:r>
            <a:endParaRPr kumimoji="0" lang="en-US" altLang="ja-JP" sz="1100" dirty="0">
              <a:solidFill>
                <a:srgbClr val="000000"/>
              </a:solidFill>
              <a:latin typeface="Yu Gothic UI" panose="020B0500000000000000" pitchFamily="50" charset="-128"/>
              <a:ea typeface="Yu Gothic UI" panose="020B0500000000000000" pitchFamily="50" charset="-128"/>
            </a:endParaRPr>
          </a:p>
          <a:p>
            <a:pPr marL="87313" lvl="2" indent="-87313" algn="just">
              <a:lnSpc>
                <a:spcPct val="100000"/>
              </a:lnSpc>
              <a:tabLst>
                <a:tab pos="361950" algn="l"/>
              </a:tabLst>
              <a:defRPr/>
            </a:pPr>
            <a:endParaRPr kumimoji="0" lang="en-US" altLang="ja-JP" sz="1100" dirty="0">
              <a:solidFill>
                <a:srgbClr val="000000"/>
              </a:solidFill>
              <a:latin typeface="Yu Gothic UI" panose="020B0500000000000000" pitchFamily="50" charset="-128"/>
              <a:ea typeface="Yu Gothic UI" panose="020B0500000000000000" pitchFamily="50" charset="-128"/>
            </a:endParaRPr>
          </a:p>
          <a:p>
            <a:pPr marL="87313" lvl="2" indent="-87313" algn="just">
              <a:lnSpc>
                <a:spcPct val="100000"/>
              </a:lnSpc>
              <a:tabLst>
                <a:tab pos="361950" algn="l"/>
              </a:tabLst>
              <a:defRPr/>
            </a:pPr>
            <a:endParaRPr kumimoji="0" lang="en-US" altLang="ja-JP" sz="1100" dirty="0">
              <a:solidFill>
                <a:srgbClr val="000000"/>
              </a:solidFill>
              <a:latin typeface="Yu Gothic UI" panose="020B0500000000000000" pitchFamily="50" charset="-128"/>
              <a:ea typeface="Yu Gothic UI" panose="020B0500000000000000" pitchFamily="50" charset="-128"/>
            </a:endParaRPr>
          </a:p>
          <a:p>
            <a:pPr marL="87313" lvl="2" indent="-87313" algn="just">
              <a:lnSpc>
                <a:spcPct val="100000"/>
              </a:lnSpc>
              <a:tabLst>
                <a:tab pos="361950" algn="l"/>
              </a:tabLst>
              <a:defRPr/>
            </a:pPr>
            <a:endParaRPr kumimoji="0" lang="en-US" altLang="ja-JP" sz="1100" dirty="0">
              <a:solidFill>
                <a:srgbClr val="000000"/>
              </a:solidFill>
              <a:latin typeface="Yu Gothic UI" panose="020B0500000000000000" pitchFamily="50" charset="-128"/>
              <a:ea typeface="Yu Gothic UI" panose="020B0500000000000000" pitchFamily="50" charset="-128"/>
            </a:endParaRPr>
          </a:p>
          <a:p>
            <a:pPr marL="87313" lvl="2" indent="-87313" algn="just">
              <a:lnSpc>
                <a:spcPct val="100000"/>
              </a:lnSpc>
              <a:tabLst>
                <a:tab pos="361950" algn="l"/>
              </a:tabLst>
              <a:defRPr/>
            </a:pPr>
            <a:r>
              <a:rPr lang="ja-JP" altLang="en-US" sz="1100" dirty="0"/>
              <a:t>泉布観</a:t>
            </a:r>
            <a:r>
              <a:rPr lang="en-US" altLang="ja-JP" sz="1100" dirty="0"/>
              <a:t>VR</a:t>
            </a:r>
            <a:r>
              <a:rPr lang="ja-JP" altLang="en-US" sz="1100" dirty="0"/>
              <a:t>映像催事・インターネット等視聴回数（累計）</a:t>
            </a:r>
          </a:p>
        </p:txBody>
      </p:sp>
      <p:graphicFrame>
        <p:nvGraphicFramePr>
          <p:cNvPr id="112" name="表プレースホルダー 18">
            <a:extLst>
              <a:ext uri="{FF2B5EF4-FFF2-40B4-BE49-F238E27FC236}">
                <a16:creationId xmlns:a16="http://schemas.microsoft.com/office/drawing/2014/main" id="{DBA6407A-302A-DEB3-7160-C478B0421FAA}"/>
              </a:ext>
            </a:extLst>
          </p:cNvPr>
          <p:cNvGraphicFramePr>
            <a:graphicFrameLocks/>
          </p:cNvGraphicFramePr>
          <p:nvPr>
            <p:extLst>
              <p:ext uri="{D42A27DB-BD31-4B8C-83A1-F6EECF244321}">
                <p14:modId xmlns:p14="http://schemas.microsoft.com/office/powerpoint/2010/main" val="2683948844"/>
              </p:ext>
            </p:extLst>
          </p:nvPr>
        </p:nvGraphicFramePr>
        <p:xfrm>
          <a:off x="5957327" y="2192866"/>
          <a:ext cx="3216272" cy="731190"/>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749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dirty="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dirty="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34950">
                <a:tc>
                  <a:txBody>
                    <a:bodyPr/>
                    <a:lstStyle/>
                    <a:p>
                      <a:pPr algn="ctr"/>
                      <a:r>
                        <a:rPr kumimoji="1" lang="ja-JP" altLang="en-US" sz="1000" dirty="0">
                          <a:latin typeface="Yu Gothic UI" panose="020B0500000000000000" pitchFamily="50" charset="-128"/>
                          <a:ea typeface="Yu Gothic UI" panose="020B0500000000000000" pitchFamily="50" charset="-128"/>
                        </a:rPr>
                        <a:t>ー</a:t>
                      </a:r>
                      <a:endParaRPr kumimoji="1" lang="en-US" altLang="ja-JP" sz="1000" dirty="0">
                        <a:latin typeface="Yu Gothic UI" panose="020B0500000000000000" pitchFamily="50" charset="-128"/>
                        <a:ea typeface="Yu Gothic UI" panose="020B0500000000000000" pitchFamily="50" charset="-128"/>
                      </a:endParaRPr>
                    </a:p>
                  </a:txBody>
                  <a:tcPr marL="74295" marR="74295" marT="37148" marB="37148"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Yu Gothic UI" panose="020B0500000000000000" pitchFamily="50" charset="-128"/>
                          <a:ea typeface="Yu Gothic UI" panose="020B0500000000000000" pitchFamily="50" charset="-128"/>
                        </a:rPr>
                        <a:t>6,500</a:t>
                      </a:r>
                      <a:r>
                        <a:rPr kumimoji="1" lang="ja-JP" altLang="en-US" sz="1000" dirty="0">
                          <a:latin typeface="Yu Gothic UI" panose="020B0500000000000000" pitchFamily="50" charset="-128"/>
                          <a:ea typeface="Yu Gothic UI" panose="020B0500000000000000" pitchFamily="50" charset="-128"/>
                        </a:rPr>
                        <a:t>回</a:t>
                      </a:r>
                    </a:p>
                  </a:txBody>
                  <a:tcPr marL="74295" marR="74295" marT="37148" marB="37148"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a:latin typeface="Yu Gothic UI" panose="020B0500000000000000" pitchFamily="50" charset="-128"/>
                          <a:ea typeface="Yu Gothic UI" panose="020B0500000000000000" pitchFamily="50" charset="-128"/>
                        </a:rPr>
                        <a:t>7,000</a:t>
                      </a:r>
                      <a:r>
                        <a:rPr kumimoji="1" lang="ja-JP" altLang="en-US" sz="1000">
                          <a:latin typeface="Yu Gothic UI" panose="020B0500000000000000" pitchFamily="50" charset="-128"/>
                          <a:ea typeface="Yu Gothic UI" panose="020B0500000000000000" pitchFamily="50" charset="-128"/>
                        </a:rPr>
                        <a:t>回</a:t>
                      </a:r>
                    </a:p>
                  </a:txBody>
                  <a:tcPr marL="74295" marR="74295" marT="37148" marB="37148"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Yu Gothic UI" panose="020B0500000000000000" pitchFamily="50" charset="-128"/>
                          <a:ea typeface="Yu Gothic UI" panose="020B0500000000000000" pitchFamily="50" charset="-128"/>
                        </a:rPr>
                        <a:t>7,500</a:t>
                      </a:r>
                      <a:r>
                        <a:rPr kumimoji="1" lang="ja-JP" altLang="en-US" sz="1000" dirty="0">
                          <a:latin typeface="Yu Gothic UI" panose="020B0500000000000000" pitchFamily="50" charset="-128"/>
                          <a:ea typeface="Yu Gothic UI" panose="020B0500000000000000" pitchFamily="50" charset="-128"/>
                        </a:rPr>
                        <a:t>回</a:t>
                      </a:r>
                    </a:p>
                  </a:txBody>
                  <a:tcPr marL="74295" marR="74295" marT="37148" marB="37148"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graphicFrame>
        <p:nvGraphicFramePr>
          <p:cNvPr id="113" name="表プレースホルダー 18">
            <a:extLst>
              <a:ext uri="{FF2B5EF4-FFF2-40B4-BE49-F238E27FC236}">
                <a16:creationId xmlns:a16="http://schemas.microsoft.com/office/drawing/2014/main" id="{0B100230-CB71-2016-32AA-5D7ED18F1E5A}"/>
              </a:ext>
            </a:extLst>
          </p:cNvPr>
          <p:cNvGraphicFramePr>
            <a:graphicFrameLocks/>
          </p:cNvGraphicFramePr>
          <p:nvPr>
            <p:extLst>
              <p:ext uri="{D42A27DB-BD31-4B8C-83A1-F6EECF244321}">
                <p14:modId xmlns:p14="http://schemas.microsoft.com/office/powerpoint/2010/main" val="2612085096"/>
              </p:ext>
            </p:extLst>
          </p:nvPr>
        </p:nvGraphicFramePr>
        <p:xfrm>
          <a:off x="5961108" y="3130781"/>
          <a:ext cx="3216272" cy="775336"/>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287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dirty="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dirty="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13662">
                <a:tc>
                  <a:txBody>
                    <a:bodyPr/>
                    <a:lstStyle/>
                    <a:p>
                      <a:pPr algn="ctr"/>
                      <a:r>
                        <a:rPr kumimoji="1" lang="en-US" altLang="ja-JP" sz="1000">
                          <a:latin typeface="Yu Gothic UI" panose="020B0500000000000000" pitchFamily="50" charset="-128"/>
                          <a:ea typeface="Yu Gothic UI" panose="020B0500000000000000" pitchFamily="50" charset="-128"/>
                        </a:rPr>
                        <a:t>4,089</a:t>
                      </a:r>
                      <a:r>
                        <a:rPr kumimoji="1" lang="ja-JP" altLang="en-US" sz="1000">
                          <a:latin typeface="Yu Gothic UI" panose="020B0500000000000000" pitchFamily="50" charset="-128"/>
                          <a:ea typeface="Yu Gothic UI" panose="020B0500000000000000" pitchFamily="50" charset="-128"/>
                        </a:rPr>
                        <a:t>回</a:t>
                      </a:r>
                      <a:endParaRPr kumimoji="1" lang="en-US" altLang="ja-JP" sz="1000">
                        <a:latin typeface="Yu Gothic UI" panose="020B0500000000000000" pitchFamily="50" charset="-128"/>
                        <a:ea typeface="Yu Gothic UI" panose="020B0500000000000000" pitchFamily="50" charset="-128"/>
                      </a:endParaRPr>
                    </a:p>
                    <a:p>
                      <a:pPr algn="ctr"/>
                      <a:r>
                        <a:rPr kumimoji="1" lang="ja-JP" altLang="en-US" sz="1000">
                          <a:latin typeface="Yu Gothic UI" panose="020B0500000000000000" pitchFamily="50" charset="-128"/>
                          <a:ea typeface="Yu Gothic UI" panose="020B0500000000000000" pitchFamily="50" charset="-128"/>
                        </a:rPr>
                        <a:t>（</a:t>
                      </a:r>
                      <a:r>
                        <a:rPr kumimoji="1" lang="en-US" altLang="ja-JP" sz="1000">
                          <a:latin typeface="Yu Gothic UI" panose="020B0500000000000000" pitchFamily="50" charset="-128"/>
                          <a:ea typeface="Yu Gothic UI" panose="020B0500000000000000" pitchFamily="50" charset="-128"/>
                        </a:rPr>
                        <a:t>2,000</a:t>
                      </a:r>
                      <a:r>
                        <a:rPr kumimoji="1" lang="ja-JP" altLang="en-US" sz="1000">
                          <a:latin typeface="Yu Gothic UI" panose="020B0500000000000000" pitchFamily="50" charset="-128"/>
                          <a:ea typeface="Yu Gothic UI" panose="020B0500000000000000" pitchFamily="50" charset="-128"/>
                        </a:rPr>
                        <a:t>回）</a:t>
                      </a:r>
                    </a:p>
                  </a:txBody>
                  <a:tcPr marL="36000" marR="36000" marT="37148" marB="37148"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Yu Gothic UI" panose="020B0500000000000000" pitchFamily="50" charset="-128"/>
                          <a:ea typeface="Yu Gothic UI" panose="020B0500000000000000" pitchFamily="50" charset="-128"/>
                        </a:rPr>
                        <a:t>10,000</a:t>
                      </a:r>
                      <a:r>
                        <a:rPr kumimoji="1" lang="ja-JP" altLang="en-US" sz="1000" dirty="0">
                          <a:latin typeface="Yu Gothic UI" panose="020B0500000000000000" pitchFamily="50" charset="-128"/>
                          <a:ea typeface="Yu Gothic UI" panose="020B0500000000000000" pitchFamily="50" charset="-128"/>
                        </a:rPr>
                        <a:t>回</a:t>
                      </a:r>
                    </a:p>
                  </a:txBody>
                  <a:tcPr marL="74295" marR="74295" marT="37148" marB="37148"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a:latin typeface="Yu Gothic UI" panose="020B0500000000000000" pitchFamily="50" charset="-128"/>
                          <a:ea typeface="Yu Gothic UI" panose="020B0500000000000000" pitchFamily="50" charset="-128"/>
                        </a:rPr>
                        <a:t>11,000</a:t>
                      </a:r>
                      <a:r>
                        <a:rPr kumimoji="1" lang="ja-JP" altLang="en-US" sz="1000">
                          <a:latin typeface="Yu Gothic UI" panose="020B0500000000000000" pitchFamily="50" charset="-128"/>
                          <a:ea typeface="Yu Gothic UI" panose="020B0500000000000000" pitchFamily="50" charset="-128"/>
                        </a:rPr>
                        <a:t>回</a:t>
                      </a:r>
                    </a:p>
                  </a:txBody>
                  <a:tcPr marL="74295" marR="74295" marT="37148" marB="37148"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Yu Gothic UI" panose="020B0500000000000000" pitchFamily="50" charset="-128"/>
                          <a:ea typeface="Yu Gothic UI" panose="020B0500000000000000" pitchFamily="50" charset="-128"/>
                        </a:rPr>
                        <a:t>11,500</a:t>
                      </a:r>
                      <a:r>
                        <a:rPr kumimoji="1" lang="ja-JP" altLang="en-US" sz="1000" dirty="0">
                          <a:latin typeface="Yu Gothic UI" panose="020B0500000000000000" pitchFamily="50" charset="-128"/>
                          <a:ea typeface="Yu Gothic UI" panose="020B0500000000000000" pitchFamily="50" charset="-128"/>
                        </a:rPr>
                        <a:t>回</a:t>
                      </a:r>
                    </a:p>
                  </a:txBody>
                  <a:tcPr marL="74295" marR="74295" marT="37148" marB="37148"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spTree>
    <p:extLst>
      <p:ext uri="{BB962C8B-B14F-4D97-AF65-F5344CB8AC3E}">
        <p14:creationId xmlns:p14="http://schemas.microsoft.com/office/powerpoint/2010/main" val="1663585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0687DAE-7393-4C4C-204F-444321CD43F4}"/>
              </a:ext>
            </a:extLst>
          </p:cNvPr>
          <p:cNvSpPr txBox="1"/>
          <p:nvPr/>
        </p:nvSpPr>
        <p:spPr>
          <a:xfrm>
            <a:off x="268447" y="41945"/>
            <a:ext cx="8640000" cy="400110"/>
          </a:xfrm>
          <a:prstGeom prst="rect">
            <a:avLst/>
          </a:prstGeom>
          <a:noFill/>
        </p:spPr>
        <p:txBody>
          <a:bodyPr wrap="square" anchor="ctr">
            <a:spAutoFit/>
          </a:bodyPr>
          <a:lstStyle/>
          <a:p>
            <a:r>
              <a:rPr kumimoji="1" lang="ja-JP" altLang="en-US" sz="2000" b="1" dirty="0">
                <a:latin typeface="Meiryo UI" panose="020B0604030504040204" pitchFamily="50" charset="-128"/>
                <a:ea typeface="Meiryo UI" panose="020B0604030504040204" pitchFamily="50" charset="-128"/>
              </a:rPr>
              <a:t>建設局</a:t>
            </a:r>
            <a:r>
              <a:rPr kumimoji="1" lang="en-US" altLang="ja-JP" sz="2000" b="1" dirty="0">
                <a:latin typeface="Meiryo UI" panose="020B0604030504040204" pitchFamily="50" charset="-128"/>
                <a:ea typeface="Meiryo UI" panose="020B0604030504040204" pitchFamily="50" charset="-128"/>
              </a:rPr>
              <a:t>DX</a:t>
            </a:r>
            <a:r>
              <a:rPr kumimoji="1" lang="ja-JP" altLang="en-US" sz="2000" b="1" dirty="0">
                <a:latin typeface="Meiryo UI" panose="020B0604030504040204" pitchFamily="50" charset="-128"/>
                <a:ea typeface="Meiryo UI" panose="020B0604030504040204" pitchFamily="50" charset="-128"/>
              </a:rPr>
              <a:t>戦略アクションプランについて</a:t>
            </a:r>
            <a:endParaRPr kumimoji="1" lang="en-US" altLang="ja-JP" sz="20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B461404B-D643-76D5-B510-C25F37AC5AFB}"/>
              </a:ext>
            </a:extLst>
          </p:cNvPr>
          <p:cNvSpPr txBox="1"/>
          <p:nvPr/>
        </p:nvSpPr>
        <p:spPr>
          <a:xfrm>
            <a:off x="584963" y="1080000"/>
            <a:ext cx="8640000" cy="2862322"/>
          </a:xfrm>
          <a:prstGeom prst="rect">
            <a:avLst/>
          </a:prstGeom>
          <a:noFill/>
        </p:spPr>
        <p:txBody>
          <a:bodyPr wrap="square">
            <a:spAutoFit/>
          </a:bodyPr>
          <a:lstStyle/>
          <a:p>
            <a:pPr>
              <a:spcBef>
                <a:spcPts val="1200"/>
              </a:spcBef>
            </a:pPr>
            <a:r>
              <a:rPr lang="ja-JP" altLang="en-US" sz="1400" dirty="0">
                <a:latin typeface="+mn-ea"/>
              </a:rPr>
              <a:t>　建設局では</a:t>
            </a:r>
            <a:r>
              <a:rPr lang="en-US" altLang="ja-JP" sz="1400" dirty="0"/>
              <a:t>DX </a:t>
            </a:r>
            <a:r>
              <a:rPr lang="ja-JP" altLang="en-US" sz="1400" dirty="0"/>
              <a:t>の取組を体系立てて段階的に推進していくため、</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大阪市</a:t>
            </a:r>
            <a:r>
              <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戦略の３つの視点に基づき、「建設局が</a:t>
            </a:r>
            <a:r>
              <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2040</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年頃にめざす姿（</a:t>
            </a:r>
            <a:r>
              <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5</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つのめざす姿）」とめざす姿の実現に向けて取り組む「</a:t>
            </a:r>
            <a:r>
              <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2030</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年頃までの施策方針（</a:t>
            </a:r>
            <a:r>
              <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13</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の施策方針）」を具体化した建設局</a:t>
            </a:r>
            <a:r>
              <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戦略</a:t>
            </a:r>
            <a:r>
              <a:rPr lang="ja-JP" altLang="en-US" sz="1400" dirty="0">
                <a:latin typeface="游ゴシック" panose="020B0400000000000000" pitchFamily="50" charset="-128"/>
              </a:rPr>
              <a:t>を策定（令和７年２月）した。</a:t>
            </a:r>
            <a:endParaRPr lang="en-US" altLang="ja-JP" sz="1400" dirty="0">
              <a:latin typeface="游ゴシック" panose="020B0400000000000000" pitchFamily="50" charset="-128"/>
            </a:endParaRPr>
          </a:p>
          <a:p>
            <a:pPr>
              <a:spcBef>
                <a:spcPts val="1200"/>
              </a:spcBef>
            </a:pP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　このたび、</a:t>
            </a:r>
            <a:r>
              <a:rPr lang="ja-JP" altLang="en-US" sz="1400" dirty="0">
                <a:latin typeface="+mn-ea"/>
              </a:rPr>
              <a:t>建設局</a:t>
            </a:r>
            <a:r>
              <a:rPr lang="en-US" altLang="ja-JP" sz="1400" dirty="0">
                <a:latin typeface="+mn-ea"/>
              </a:rPr>
              <a:t>DX </a:t>
            </a:r>
            <a:r>
              <a:rPr lang="ja-JP" altLang="en-US" sz="1400" dirty="0">
                <a:latin typeface="+mn-ea"/>
              </a:rPr>
              <a:t>戦略に基づく取組計画として建設局</a:t>
            </a:r>
            <a:r>
              <a:rPr lang="en-US" altLang="ja-JP" sz="1400" dirty="0">
                <a:latin typeface="+mn-ea"/>
              </a:rPr>
              <a:t>DX </a:t>
            </a:r>
            <a:r>
              <a:rPr lang="ja-JP" altLang="en-US" sz="1400" dirty="0">
                <a:latin typeface="+mn-ea"/>
              </a:rPr>
              <a:t>戦略アクションプランを策定する。</a:t>
            </a:r>
            <a:endParaRPr lang="en-US" altLang="ja-JP" sz="1400" dirty="0">
              <a:latin typeface="+mn-ea"/>
            </a:endParaRPr>
          </a:p>
          <a:p>
            <a:pPr>
              <a:spcBef>
                <a:spcPts val="1200"/>
              </a:spcBef>
            </a:pPr>
            <a:r>
              <a:rPr lang="ja-JP" altLang="en-US" sz="1400" dirty="0">
                <a:latin typeface="+mn-ea"/>
              </a:rPr>
              <a:t>　建設局</a:t>
            </a:r>
            <a:r>
              <a:rPr lang="en-US" altLang="ja-JP" sz="1400" dirty="0">
                <a:latin typeface="+mn-ea"/>
              </a:rPr>
              <a:t>DX </a:t>
            </a:r>
            <a:r>
              <a:rPr lang="ja-JP" altLang="en-US" sz="1400" dirty="0">
                <a:latin typeface="+mn-ea"/>
              </a:rPr>
              <a:t>戦略アクションプランにおいて、様々な</a:t>
            </a:r>
            <a:r>
              <a:rPr lang="en-US" altLang="ja-JP" sz="1400" dirty="0">
                <a:latin typeface="+mn-ea"/>
              </a:rPr>
              <a:t>DX</a:t>
            </a:r>
            <a:r>
              <a:rPr lang="ja-JP" altLang="en-US" sz="1400" dirty="0">
                <a:latin typeface="+mn-ea"/>
              </a:rPr>
              <a:t>の取組を可視化することで、職員それぞれが主体となってデジタル技術の活用や業務の効率化に向けた検討に取り組んでいく。</a:t>
            </a:r>
            <a:endParaRPr lang="en-US" altLang="ja-JP" sz="1400" dirty="0">
              <a:latin typeface="+mn-ea"/>
            </a:endParaRPr>
          </a:p>
          <a:p>
            <a:pPr>
              <a:spcBef>
                <a:spcPts val="1200"/>
              </a:spcBef>
            </a:pPr>
            <a:r>
              <a:rPr lang="ja-JP" altLang="en-US" sz="1400" dirty="0">
                <a:latin typeface="+mn-ea"/>
              </a:rPr>
              <a:t>　また、「</a:t>
            </a:r>
            <a:r>
              <a:rPr lang="en-US" altLang="ja-JP" sz="1400" dirty="0">
                <a:latin typeface="+mn-ea"/>
              </a:rPr>
              <a:t>2040 </a:t>
            </a:r>
            <a:r>
              <a:rPr lang="ja-JP" altLang="en-US" sz="1400" dirty="0">
                <a:latin typeface="+mn-ea"/>
              </a:rPr>
              <a:t>年頃にめざす姿」に至る手順として「</a:t>
            </a:r>
            <a:r>
              <a:rPr lang="en-US" altLang="ja-JP" sz="1400" dirty="0">
                <a:latin typeface="+mn-ea"/>
              </a:rPr>
              <a:t>2030</a:t>
            </a:r>
            <a:r>
              <a:rPr lang="ja-JP" altLang="en-US" sz="1400" dirty="0">
                <a:latin typeface="+mn-ea"/>
              </a:rPr>
              <a:t>年頃までの施策方針」ごとの方向性を示すロードマップを明確にすることで、職員間で目標を共有し、建設局全体として取組を展開していく。</a:t>
            </a:r>
            <a:endParaRPr lang="en-US" altLang="ja-JP" sz="1400" dirty="0">
              <a:latin typeface="+mn-ea"/>
            </a:endParaRPr>
          </a:p>
          <a:p>
            <a:pPr>
              <a:spcBef>
                <a:spcPts val="1200"/>
              </a:spcBef>
            </a:pPr>
            <a:r>
              <a:rPr lang="ja-JP" altLang="en-US" sz="1400" dirty="0">
                <a:latin typeface="+mn-ea"/>
              </a:rPr>
              <a:t>　さらに、具体的な取組において、施策のめざす姿や到達に向けての指標、</a:t>
            </a:r>
            <a:r>
              <a:rPr lang="en-US" altLang="ja-JP" sz="1400" dirty="0">
                <a:latin typeface="+mn-ea"/>
              </a:rPr>
              <a:t>2027</a:t>
            </a:r>
            <a:r>
              <a:rPr lang="ja-JP" altLang="en-US" sz="1400" dirty="0">
                <a:latin typeface="+mn-ea"/>
              </a:rPr>
              <a:t>年までのスケジュールを明確にして、着実に取組を進めていく。</a:t>
            </a:r>
            <a:endParaRPr lang="en-US" altLang="ja-JP" sz="1400" dirty="0">
              <a:latin typeface="+mn-ea"/>
            </a:endParaRPr>
          </a:p>
        </p:txBody>
      </p:sp>
      <p:sp>
        <p:nvSpPr>
          <p:cNvPr id="3" name="スライド番号プレースホルダー 1">
            <a:extLst>
              <a:ext uri="{FF2B5EF4-FFF2-40B4-BE49-F238E27FC236}">
                <a16:creationId xmlns:a16="http://schemas.microsoft.com/office/drawing/2014/main" id="{28828D8F-1DA7-A705-AC2F-937A661F7805}"/>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3</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1314580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7C42DD5E-6034-68CF-8348-528BF596F6AC}"/>
              </a:ext>
            </a:extLst>
          </p:cNvPr>
          <p:cNvSpPr>
            <a:spLocks noGrp="1"/>
          </p:cNvSpPr>
          <p:nvPr>
            <p:ph type="title"/>
          </p:nvPr>
        </p:nvSpPr>
        <p:spPr/>
        <p:txBody>
          <a:bodyPr/>
          <a:lstStyle/>
          <a:p>
            <a:r>
              <a:rPr kumimoji="0" lang="ja-JP" altLang="en-US" sz="2000" b="1" dirty="0">
                <a:solidFill>
                  <a:srgbClr val="AF1932"/>
                </a:solidFill>
                <a:latin typeface="Avenir Next LT Pro"/>
                <a:ea typeface="Yu Gothic UI" panose="020B0500000000000000" pitchFamily="50" charset="-128"/>
              </a:rPr>
              <a:t>新技術の導入で橋梁維持管理を効率化</a:t>
            </a:r>
            <a:endParaRPr lang="ja-JP" altLang="en-US" dirty="0"/>
          </a:p>
        </p:txBody>
      </p:sp>
      <p:sp>
        <p:nvSpPr>
          <p:cNvPr id="11" name="正方形/長方形 10">
            <a:extLst>
              <a:ext uri="{FF2B5EF4-FFF2-40B4-BE49-F238E27FC236}">
                <a16:creationId xmlns:a16="http://schemas.microsoft.com/office/drawing/2014/main" id="{305BCCF6-69C1-5E3D-CD66-EC3866665323}"/>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12" name="正方形/長方形 11">
            <a:extLst>
              <a:ext uri="{FF2B5EF4-FFF2-40B4-BE49-F238E27FC236}">
                <a16:creationId xmlns:a16="http://schemas.microsoft.com/office/drawing/2014/main" id="{5D4577DE-7BAA-ED18-9E28-FC8E2FA0ECBF}"/>
              </a:ext>
            </a:extLst>
          </p:cNvPr>
          <p:cNvSpPr/>
          <p:nvPr/>
        </p:nvSpPr>
        <p:spPr>
          <a:xfrm>
            <a:off x="4860000" y="1963152"/>
            <a:ext cx="972000" cy="2380499"/>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p:txBody>
      </p:sp>
      <p:sp>
        <p:nvSpPr>
          <p:cNvPr id="41" name="テキスト プレースホルダー 5">
            <a:extLst>
              <a:ext uri="{FF2B5EF4-FFF2-40B4-BE49-F238E27FC236}">
                <a16:creationId xmlns:a16="http://schemas.microsoft.com/office/drawing/2014/main" id="{18B05038-33BD-6AE9-D1E8-46B36A899792}"/>
              </a:ext>
            </a:extLst>
          </p:cNvPr>
          <p:cNvSpPr>
            <a:spLocks noGrp="1"/>
          </p:cNvSpPr>
          <p:nvPr>
            <p:ph type="body" sz="quarter" idx="14"/>
          </p:nvPr>
        </p:nvSpPr>
        <p:spPr>
          <a:xfrm>
            <a:off x="5899219" y="1251280"/>
            <a:ext cx="3393399" cy="597632"/>
          </a:xfrm>
        </p:spPr>
        <p:txBody>
          <a:bodyPr/>
          <a:lstStyle/>
          <a:p>
            <a:pPr marL="87313" lvl="2" indent="-87313" algn="just">
              <a:lnSpc>
                <a:spcPct val="100000"/>
              </a:lnSpc>
              <a:buFont typeface="Arial" panose="020B0604020202020204" pitchFamily="34" charset="0"/>
              <a:buChar char="•"/>
              <a:tabLst>
                <a:tab pos="361950" algn="l"/>
              </a:tabLst>
              <a:defRPr/>
            </a:pPr>
            <a:r>
              <a:rPr kumimoji="0" lang="ja-JP" altLang="en-US" sz="1100" dirty="0">
                <a:solidFill>
                  <a:srgbClr val="000000"/>
                </a:solidFill>
                <a:latin typeface="Yu Gothic UI" panose="020B0500000000000000" pitchFamily="50" charset="-128"/>
                <a:ea typeface="Yu Gothic UI" panose="020B0500000000000000" pitchFamily="50" charset="-128"/>
              </a:rPr>
              <a:t>新技術（ドローン等）を導入して効率的な点検を実施するとともに、画像診断など高度な損傷度の評価や健全性の診断による橋梁の安心・安全が確保できていること。</a:t>
            </a:r>
            <a:endParaRPr kumimoji="0" lang="en-US" altLang="ja-JP" sz="1100" dirty="0">
              <a:solidFill>
                <a:srgbClr val="000000"/>
              </a:solidFill>
              <a:latin typeface="Yu Gothic UI" panose="020B0500000000000000" pitchFamily="50" charset="-128"/>
              <a:ea typeface="Yu Gothic UI" panose="020B0500000000000000" pitchFamily="50" charset="-128"/>
            </a:endParaRPr>
          </a:p>
          <a:p>
            <a:pPr algn="just">
              <a:lnSpc>
                <a:spcPct val="100000"/>
              </a:lnSpc>
            </a:pPr>
            <a:endParaRPr kumimoji="1" lang="ja-JP" altLang="en-US" dirty="0"/>
          </a:p>
        </p:txBody>
      </p:sp>
      <p:sp>
        <p:nvSpPr>
          <p:cNvPr id="42" name="テキスト プレースホルダー 6">
            <a:extLst>
              <a:ext uri="{FF2B5EF4-FFF2-40B4-BE49-F238E27FC236}">
                <a16:creationId xmlns:a16="http://schemas.microsoft.com/office/drawing/2014/main" id="{588BDD22-243F-937A-D281-E24021223F35}"/>
              </a:ext>
            </a:extLst>
          </p:cNvPr>
          <p:cNvSpPr>
            <a:spLocks noGrp="1"/>
          </p:cNvSpPr>
          <p:nvPr>
            <p:ph type="body" sz="quarter" idx="15"/>
          </p:nvPr>
        </p:nvSpPr>
        <p:spPr>
          <a:xfrm>
            <a:off x="5899221" y="1963152"/>
            <a:ext cx="3393397" cy="783684"/>
          </a:xfrm>
        </p:spPr>
        <p:txBody>
          <a:bodyPr/>
          <a:lstStyle/>
          <a:p>
            <a:pPr marL="87313" lvl="2" indent="-87313" algn="just">
              <a:lnSpc>
                <a:spcPct val="100000"/>
              </a:lnSpc>
              <a:buFont typeface="Arial" panose="020B0604020202020204" pitchFamily="34" charset="0"/>
              <a:buChar char="•"/>
              <a:tabLst>
                <a:tab pos="361950" algn="l"/>
              </a:tabLst>
              <a:defRPr/>
            </a:pPr>
            <a:r>
              <a:rPr kumimoji="0" lang="ja-JP" altLang="en-US" sz="1100" dirty="0">
                <a:solidFill>
                  <a:srgbClr val="000000"/>
                </a:solidFill>
                <a:latin typeface="Yu Gothic UI" panose="020B0500000000000000" pitchFamily="50" charset="-128"/>
                <a:ea typeface="Yu Gothic UI" panose="020B0500000000000000" pitchFamily="50" charset="-128"/>
              </a:rPr>
              <a:t>飛行型ドローン導入により、作業時間や点検コストが削減されていること。</a:t>
            </a:r>
            <a:endParaRPr kumimoji="0" lang="en-US" altLang="ja-JP" sz="1100" dirty="0">
              <a:solidFill>
                <a:srgbClr val="000000"/>
              </a:solidFill>
              <a:latin typeface="Yu Gothic UI" panose="020B0500000000000000" pitchFamily="50" charset="-128"/>
              <a:ea typeface="Yu Gothic UI" panose="020B0500000000000000" pitchFamily="50" charset="-128"/>
            </a:endParaRPr>
          </a:p>
          <a:p>
            <a:pPr marL="87313" lvl="2" indent="-87313">
              <a:lnSpc>
                <a:spcPct val="100000"/>
              </a:lnSpc>
              <a:buFont typeface="Arial" panose="020B0604020202020204" pitchFamily="34" charset="0"/>
              <a:buChar char="•"/>
              <a:tabLst>
                <a:tab pos="361950" algn="l"/>
              </a:tabLst>
              <a:defRPr/>
            </a:pPr>
            <a:r>
              <a:rPr kumimoji="0" lang="en-US" altLang="ja-JP" sz="1100" dirty="0">
                <a:solidFill>
                  <a:srgbClr val="000000"/>
                </a:solidFill>
                <a:latin typeface="Yu Gothic UI" panose="020B0500000000000000" pitchFamily="50" charset="-128"/>
                <a:ea typeface="Yu Gothic UI" panose="020B0500000000000000" pitchFamily="50" charset="-128"/>
              </a:rPr>
              <a:t>AI</a:t>
            </a:r>
            <a:r>
              <a:rPr kumimoji="0" lang="ja-JP" altLang="en-US" sz="1100" dirty="0">
                <a:solidFill>
                  <a:srgbClr val="000000"/>
                </a:solidFill>
                <a:latin typeface="Yu Gothic UI" panose="020B0500000000000000" pitchFamily="50" charset="-128"/>
                <a:ea typeface="Yu Gothic UI" panose="020B0500000000000000" pitchFamily="50" charset="-128"/>
              </a:rPr>
              <a:t>技術を活用した画像診断により、橋梁健全度評価が高度化されていること。</a:t>
            </a:r>
          </a:p>
          <a:p>
            <a:pPr>
              <a:lnSpc>
                <a:spcPct val="100000"/>
              </a:lnSpc>
            </a:pPr>
            <a:endParaRPr kumimoji="1" lang="ja-JP" altLang="en-US" dirty="0">
              <a:highlight>
                <a:srgbClr val="FFFF00"/>
              </a:highlight>
            </a:endParaRPr>
          </a:p>
        </p:txBody>
      </p:sp>
      <p:sp>
        <p:nvSpPr>
          <p:cNvPr id="2" name="テキスト ボックス 1">
            <a:extLst>
              <a:ext uri="{FF2B5EF4-FFF2-40B4-BE49-F238E27FC236}">
                <a16:creationId xmlns:a16="http://schemas.microsoft.com/office/drawing/2014/main" id="{E3DC502D-8661-5B00-138E-CCC446F47BF2}"/>
              </a:ext>
            </a:extLst>
          </p:cNvPr>
          <p:cNvSpPr txBox="1"/>
          <p:nvPr/>
        </p:nvSpPr>
        <p:spPr>
          <a:xfrm>
            <a:off x="5943076" y="62398"/>
            <a:ext cx="2904750" cy="276999"/>
          </a:xfrm>
          <a:prstGeom prst="rect">
            <a:avLst/>
          </a:prstGeom>
          <a:noFill/>
        </p:spPr>
        <p:txBody>
          <a:bodyPr wrap="square" rtlCol="0">
            <a:spAutoFit/>
          </a:bodyPr>
          <a:lstStyle/>
          <a:p>
            <a:r>
              <a:rPr kumimoji="1" lang="ja-JP" altLang="en-US" sz="1200" b="1" dirty="0">
                <a:solidFill>
                  <a:schemeClr val="bg1"/>
                </a:solidFill>
              </a:rPr>
              <a:t>「大阪市</a:t>
            </a:r>
            <a:r>
              <a:rPr kumimoji="1" lang="en-US" altLang="ja-JP" sz="1200" b="1" dirty="0">
                <a:solidFill>
                  <a:schemeClr val="bg1"/>
                </a:solidFill>
              </a:rPr>
              <a:t>DX</a:t>
            </a:r>
            <a:r>
              <a:rPr kumimoji="1" lang="ja-JP" altLang="en-US" sz="1200" b="1" dirty="0">
                <a:solidFill>
                  <a:schemeClr val="bg1"/>
                </a:solidFill>
              </a:rPr>
              <a:t>戦略アクションプラン」掲載事業</a:t>
            </a:r>
          </a:p>
        </p:txBody>
      </p:sp>
      <p:sp>
        <p:nvSpPr>
          <p:cNvPr id="20" name="テキスト ボックス 19">
            <a:extLst>
              <a:ext uri="{FF2B5EF4-FFF2-40B4-BE49-F238E27FC236}">
                <a16:creationId xmlns:a16="http://schemas.microsoft.com/office/drawing/2014/main" id="{75FBD0A4-8F14-C6F3-5E4A-4F5E347DACD1}"/>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kumimoji="1" lang="en-US" altLang="ja-JP" sz="1000" dirty="0">
                <a:latin typeface="Meiryo UI" panose="020B0604030504040204" pitchFamily="50" charset="-128"/>
                <a:ea typeface="Meiryo UI" panose="020B0604030504040204" pitchFamily="50" charset="-128"/>
              </a:rPr>
              <a:t>05-1,07-2</a:t>
            </a:r>
            <a:endParaRPr kumimoji="1" lang="ja-JP" altLang="en-US" sz="1000" dirty="0">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74E13AB0-108D-273A-C8AC-5B8EF1D9D2C3}"/>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9" name="スライド番号プレースホルダー 1">
            <a:extLst>
              <a:ext uri="{FF2B5EF4-FFF2-40B4-BE49-F238E27FC236}">
                <a16:creationId xmlns:a16="http://schemas.microsoft.com/office/drawing/2014/main" id="{365CA0A9-5DE6-79AB-2299-1EAA7B8EAC96}"/>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30</a:t>
            </a:fld>
            <a:endParaRPr lang="ja-JP" altLang="en-US" dirty="0">
              <a:solidFill>
                <a:prstClr val="black">
                  <a:tint val="75000"/>
                </a:prstClr>
              </a:solidFill>
              <a:latin typeface="Avenir Next LT Pro"/>
              <a:ea typeface="Yu Gothic UI"/>
            </a:endParaRPr>
          </a:p>
        </p:txBody>
      </p:sp>
      <p:sp>
        <p:nvSpPr>
          <p:cNvPr id="51" name="テキスト プレースホルダー 12">
            <a:extLst>
              <a:ext uri="{FF2B5EF4-FFF2-40B4-BE49-F238E27FC236}">
                <a16:creationId xmlns:a16="http://schemas.microsoft.com/office/drawing/2014/main" id="{2032C341-A452-0F4B-BBD7-DCF492B210DA}"/>
              </a:ext>
            </a:extLst>
          </p:cNvPr>
          <p:cNvSpPr txBox="1">
            <a:spLocks/>
          </p:cNvSpPr>
          <p:nvPr/>
        </p:nvSpPr>
        <p:spPr>
          <a:xfrm>
            <a:off x="457200" y="4191000"/>
            <a:ext cx="4118199" cy="533400"/>
          </a:xfrm>
          <a:prstGeom prst="rect">
            <a:avLst/>
          </a:prstGeom>
        </p:spPr>
        <p:txBody>
          <a:bodyPr/>
          <a:lstStyle>
            <a:lvl1pPr marL="177800" indent="-177800" algn="l" defTabSz="914400" rtl="0" eaLnBrk="1" latinLnBrk="0" hangingPunct="1">
              <a:lnSpc>
                <a:spcPts val="1600"/>
              </a:lnSpc>
              <a:spcBef>
                <a:spcPts val="0"/>
              </a:spcBef>
              <a:spcAft>
                <a:spcPts val="600"/>
              </a:spcAft>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87313">
              <a:lnSpc>
                <a:spcPts val="1500"/>
              </a:lnSpc>
            </a:pPr>
            <a:r>
              <a:rPr lang="en-US" altLang="ja-JP"/>
              <a:t>2024</a:t>
            </a:r>
            <a:r>
              <a:rPr lang="ja-JP" altLang="en-US"/>
              <a:t>年</a:t>
            </a:r>
            <a:r>
              <a:rPr lang="ja-JP" altLang="en-US" sz="1100"/>
              <a:t>度に新技術（ドローン等）を用いた橋梁点検を行い、コストメリットを検証した。</a:t>
            </a:r>
          </a:p>
        </p:txBody>
      </p:sp>
      <p:grpSp>
        <p:nvGrpSpPr>
          <p:cNvPr id="52" name="グループ化 51">
            <a:extLst>
              <a:ext uri="{FF2B5EF4-FFF2-40B4-BE49-F238E27FC236}">
                <a16:creationId xmlns:a16="http://schemas.microsoft.com/office/drawing/2014/main" id="{5D625080-E94E-23DD-AFE0-FD45B711314E}"/>
              </a:ext>
            </a:extLst>
          </p:cNvPr>
          <p:cNvGrpSpPr/>
          <p:nvPr/>
        </p:nvGrpSpPr>
        <p:grpSpPr>
          <a:xfrm>
            <a:off x="447675" y="3886200"/>
            <a:ext cx="1375502" cy="243520"/>
            <a:chOff x="528309" y="7695403"/>
            <a:chExt cx="1375502" cy="243520"/>
          </a:xfrm>
        </p:grpSpPr>
        <p:sp>
          <p:nvSpPr>
            <p:cNvPr id="53" name="正方形/長方形 52">
              <a:extLst>
                <a:ext uri="{FF2B5EF4-FFF2-40B4-BE49-F238E27FC236}">
                  <a16:creationId xmlns:a16="http://schemas.microsoft.com/office/drawing/2014/main" id="{7A7A9C5A-75AB-5387-7CDA-2740E402FF1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54" name="テキスト ボックス 53">
              <a:extLst>
                <a:ext uri="{FF2B5EF4-FFF2-40B4-BE49-F238E27FC236}">
                  <a16:creationId xmlns:a16="http://schemas.microsoft.com/office/drawing/2014/main" id="{9A13236F-8C18-1D3A-A96E-6E138DF65C74}"/>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pic>
        <p:nvPicPr>
          <p:cNvPr id="55" name="図 54">
            <a:extLst>
              <a:ext uri="{FF2B5EF4-FFF2-40B4-BE49-F238E27FC236}">
                <a16:creationId xmlns:a16="http://schemas.microsoft.com/office/drawing/2014/main" id="{2055E2EA-4722-03A0-A3F6-B4E919D7047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1690998" y="4886807"/>
            <a:ext cx="970333" cy="762720"/>
          </a:xfrm>
          <a:prstGeom prst="rect">
            <a:avLst/>
          </a:prstGeom>
          <a:noFill/>
          <a:ln>
            <a:solidFill>
              <a:schemeClr val="tx1"/>
            </a:solidFill>
          </a:ln>
        </p:spPr>
      </p:pic>
      <p:pic>
        <p:nvPicPr>
          <p:cNvPr id="56" name="図 55">
            <a:extLst>
              <a:ext uri="{FF2B5EF4-FFF2-40B4-BE49-F238E27FC236}">
                <a16:creationId xmlns:a16="http://schemas.microsoft.com/office/drawing/2014/main" id="{02B0F68E-2FC6-4277-DCA5-5286525FDE2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499409" y="4863209"/>
            <a:ext cx="974246" cy="762719"/>
          </a:xfrm>
          <a:prstGeom prst="rect">
            <a:avLst/>
          </a:prstGeom>
          <a:noFill/>
          <a:ln>
            <a:solidFill>
              <a:schemeClr val="tx1"/>
            </a:solidFill>
          </a:ln>
        </p:spPr>
      </p:pic>
      <p:pic>
        <p:nvPicPr>
          <p:cNvPr id="57" name="図 56">
            <a:extLst>
              <a:ext uri="{FF2B5EF4-FFF2-40B4-BE49-F238E27FC236}">
                <a16:creationId xmlns:a16="http://schemas.microsoft.com/office/drawing/2014/main" id="{EDEA8670-F080-938F-D3A3-825FC102D13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52800" y="4864420"/>
            <a:ext cx="1220631" cy="786939"/>
          </a:xfrm>
          <a:prstGeom prst="rect">
            <a:avLst/>
          </a:prstGeom>
          <a:ln>
            <a:solidFill>
              <a:schemeClr val="tx1"/>
            </a:solidFill>
          </a:ln>
        </p:spPr>
      </p:pic>
      <p:sp>
        <p:nvSpPr>
          <p:cNvPr id="58" name="楕円 57">
            <a:extLst>
              <a:ext uri="{FF2B5EF4-FFF2-40B4-BE49-F238E27FC236}">
                <a16:creationId xmlns:a16="http://schemas.microsoft.com/office/drawing/2014/main" id="{2B262E59-CEA1-E851-56C1-4AC8FEE4F992}"/>
              </a:ext>
            </a:extLst>
          </p:cNvPr>
          <p:cNvSpPr/>
          <p:nvPr/>
        </p:nvSpPr>
        <p:spPr>
          <a:xfrm>
            <a:off x="3691721" y="5038192"/>
            <a:ext cx="455605" cy="4599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Yu Gothic UI" panose="020B0500000000000000" pitchFamily="50" charset="-128"/>
              <a:ea typeface="Yu Gothic UI" panose="020B0500000000000000" pitchFamily="50" charset="-128"/>
            </a:endParaRPr>
          </a:p>
        </p:txBody>
      </p:sp>
      <p:sp>
        <p:nvSpPr>
          <p:cNvPr id="59" name="テキスト ボックス 58">
            <a:extLst>
              <a:ext uri="{FF2B5EF4-FFF2-40B4-BE49-F238E27FC236}">
                <a16:creationId xmlns:a16="http://schemas.microsoft.com/office/drawing/2014/main" id="{767BC9BE-15C9-F068-C1E6-A920479243A3}"/>
              </a:ext>
            </a:extLst>
          </p:cNvPr>
          <p:cNvSpPr txBox="1"/>
          <p:nvPr/>
        </p:nvSpPr>
        <p:spPr>
          <a:xfrm>
            <a:off x="3697353" y="5666601"/>
            <a:ext cx="568240" cy="253916"/>
          </a:xfrm>
          <a:prstGeom prst="rect">
            <a:avLst/>
          </a:prstGeom>
          <a:noFill/>
        </p:spPr>
        <p:txBody>
          <a:bodyPr wrap="square" rtlCol="0">
            <a:spAutoFit/>
          </a:bodyPr>
          <a:lstStyle/>
          <a:p>
            <a:pPr>
              <a:defRPr/>
            </a:pPr>
            <a:r>
              <a:rPr lang="ja-JP" altLang="en-US" sz="1000" b="1">
                <a:solidFill>
                  <a:prstClr val="black"/>
                </a:solidFill>
                <a:latin typeface="Yu Gothic UI" panose="020B0500000000000000" pitchFamily="50" charset="-128"/>
                <a:ea typeface="Yu Gothic UI" panose="020B0500000000000000" pitchFamily="50" charset="-128"/>
              </a:rPr>
              <a:t>ドローン</a:t>
            </a:r>
          </a:p>
        </p:txBody>
      </p:sp>
      <p:sp>
        <p:nvSpPr>
          <p:cNvPr id="60" name="テキスト ボックス 59">
            <a:extLst>
              <a:ext uri="{FF2B5EF4-FFF2-40B4-BE49-F238E27FC236}">
                <a16:creationId xmlns:a16="http://schemas.microsoft.com/office/drawing/2014/main" id="{AFC3F114-8994-1F3E-E94F-9ED65BE260E5}"/>
              </a:ext>
            </a:extLst>
          </p:cNvPr>
          <p:cNvSpPr txBox="1"/>
          <p:nvPr/>
        </p:nvSpPr>
        <p:spPr>
          <a:xfrm>
            <a:off x="544883" y="5659471"/>
            <a:ext cx="974246" cy="253916"/>
          </a:xfrm>
          <a:prstGeom prst="rect">
            <a:avLst/>
          </a:prstGeom>
          <a:noFill/>
        </p:spPr>
        <p:txBody>
          <a:bodyPr wrap="square" rtlCol="0">
            <a:spAutoFit/>
          </a:bodyPr>
          <a:lstStyle/>
          <a:p>
            <a:pPr>
              <a:defRPr/>
            </a:pPr>
            <a:r>
              <a:rPr lang="ja-JP" altLang="en-US" sz="1000" b="1">
                <a:solidFill>
                  <a:prstClr val="black"/>
                </a:solidFill>
                <a:latin typeface="Yu Gothic UI" panose="020B0500000000000000" pitchFamily="50" charset="-128"/>
                <a:ea typeface="Yu Gothic UI" panose="020B0500000000000000" pitchFamily="50" charset="-128"/>
              </a:rPr>
              <a:t>ロープアクセス</a:t>
            </a:r>
          </a:p>
        </p:txBody>
      </p:sp>
      <p:sp>
        <p:nvSpPr>
          <p:cNvPr id="61" name="テキスト ボックス 60">
            <a:extLst>
              <a:ext uri="{FF2B5EF4-FFF2-40B4-BE49-F238E27FC236}">
                <a16:creationId xmlns:a16="http://schemas.microsoft.com/office/drawing/2014/main" id="{EB9C51CA-9A38-BA6E-EAB6-2E27DAE287A5}"/>
              </a:ext>
            </a:extLst>
          </p:cNvPr>
          <p:cNvSpPr txBox="1"/>
          <p:nvPr/>
        </p:nvSpPr>
        <p:spPr>
          <a:xfrm>
            <a:off x="1595759" y="5659471"/>
            <a:ext cx="1147441" cy="253916"/>
          </a:xfrm>
          <a:prstGeom prst="rect">
            <a:avLst/>
          </a:prstGeom>
          <a:noFill/>
        </p:spPr>
        <p:txBody>
          <a:bodyPr wrap="square" rtlCol="0">
            <a:spAutoFit/>
          </a:bodyPr>
          <a:lstStyle/>
          <a:p>
            <a:pPr>
              <a:defRPr/>
            </a:pPr>
            <a:r>
              <a:rPr lang="ja-JP" altLang="en-US" sz="1000" b="1">
                <a:solidFill>
                  <a:prstClr val="black"/>
                </a:solidFill>
                <a:latin typeface="Yu Gothic UI" panose="020B0500000000000000" pitchFamily="50" charset="-128"/>
                <a:ea typeface="Yu Gothic UI" panose="020B0500000000000000" pitchFamily="50" charset="-128"/>
              </a:rPr>
              <a:t>大型橋梁点検車</a:t>
            </a:r>
          </a:p>
        </p:txBody>
      </p:sp>
      <p:sp>
        <p:nvSpPr>
          <p:cNvPr id="62" name="矢印: 五方向 61">
            <a:extLst>
              <a:ext uri="{FF2B5EF4-FFF2-40B4-BE49-F238E27FC236}">
                <a16:creationId xmlns:a16="http://schemas.microsoft.com/office/drawing/2014/main" id="{865AE562-03A1-D6A6-6EC2-0C354CB28A69}"/>
              </a:ext>
            </a:extLst>
          </p:cNvPr>
          <p:cNvSpPr/>
          <p:nvPr/>
        </p:nvSpPr>
        <p:spPr>
          <a:xfrm>
            <a:off x="2834548" y="4975260"/>
            <a:ext cx="377481" cy="600916"/>
          </a:xfrm>
          <a:prstGeom prst="homePlate">
            <a:avLst/>
          </a:prstGeom>
          <a:solidFill>
            <a:srgbClr val="AF1932"/>
          </a:solidFill>
          <a:ln>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black"/>
              </a:solidFill>
              <a:latin typeface="Yu Gothic UI" panose="020B0500000000000000" pitchFamily="50" charset="-128"/>
              <a:ea typeface="Yu Gothic UI" panose="020B0500000000000000" pitchFamily="50" charset="-128"/>
            </a:endParaRPr>
          </a:p>
        </p:txBody>
      </p:sp>
      <p:sp>
        <p:nvSpPr>
          <p:cNvPr id="4" name="テキスト プレースホルダー 3">
            <a:extLst>
              <a:ext uri="{FF2B5EF4-FFF2-40B4-BE49-F238E27FC236}">
                <a16:creationId xmlns:a16="http://schemas.microsoft.com/office/drawing/2014/main" id="{418099B1-B189-26EA-0730-4B6A9525C747}"/>
              </a:ext>
            </a:extLst>
          </p:cNvPr>
          <p:cNvSpPr>
            <a:spLocks noGrp="1"/>
          </p:cNvSpPr>
          <p:nvPr>
            <p:ph type="body" sz="quarter" idx="12"/>
          </p:nvPr>
        </p:nvSpPr>
        <p:spPr/>
        <p:txBody>
          <a:bodyPr/>
          <a:lstStyle/>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dirty="0">
                <a:solidFill>
                  <a:srgbClr val="000000"/>
                </a:solidFill>
                <a:latin typeface="Yu Gothic UI" panose="020B0500000000000000" pitchFamily="50" charset="-128"/>
                <a:ea typeface="Yu Gothic UI" panose="020B0500000000000000" pitchFamily="50" charset="-128"/>
              </a:rPr>
              <a:t>本市管理橋梁において５年毎に定期点検を実施し、損傷度の把握や健全度の評価を行っているが、長大橋においては、ロープアクセスや大型橋梁点検車が主な点検手法であり、多くの時間やコストが発生している。</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en-US" altLang="ja-JP" sz="1100" dirty="0">
                <a:solidFill>
                  <a:srgbClr val="000000"/>
                </a:solidFill>
                <a:latin typeface="Yu Gothic UI" panose="020B0500000000000000" pitchFamily="50" charset="-128"/>
                <a:ea typeface="Yu Gothic UI" panose="020B0500000000000000" pitchFamily="50" charset="-128"/>
              </a:rPr>
              <a:t>2024</a:t>
            </a:r>
            <a:r>
              <a:rPr lang="ja-JP" altLang="en-US" sz="1100" dirty="0">
                <a:solidFill>
                  <a:srgbClr val="000000"/>
                </a:solidFill>
                <a:latin typeface="Yu Gothic UI" panose="020B0500000000000000" pitchFamily="50" charset="-128"/>
                <a:ea typeface="Yu Gothic UI" panose="020B0500000000000000" pitchFamily="50" charset="-128"/>
              </a:rPr>
              <a:t>年度は長大橋等において、飛行型ドローンを用いた最適な点検手法等の基本検討を行っており、検討結果を基にマニュアルを改訂し、</a:t>
            </a:r>
            <a:r>
              <a:rPr lang="en-US" altLang="ja-JP" sz="1100" dirty="0">
                <a:solidFill>
                  <a:srgbClr val="000000"/>
                </a:solidFill>
                <a:latin typeface="Yu Gothic UI" panose="020B0500000000000000" pitchFamily="50" charset="-128"/>
                <a:ea typeface="Yu Gothic UI" panose="020B0500000000000000" pitchFamily="50" charset="-128"/>
              </a:rPr>
              <a:t>2025</a:t>
            </a:r>
            <a:r>
              <a:rPr lang="ja-JP" altLang="en-US" sz="1100" dirty="0">
                <a:solidFill>
                  <a:srgbClr val="000000"/>
                </a:solidFill>
                <a:latin typeface="Yu Gothic UI" panose="020B0500000000000000" pitchFamily="50" charset="-128"/>
                <a:ea typeface="Yu Gothic UI" panose="020B0500000000000000" pitchFamily="50" charset="-128"/>
              </a:rPr>
              <a:t>年度以降は、そのマニュアルに基づき点検を行う。</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dirty="0">
                <a:solidFill>
                  <a:srgbClr val="000000"/>
                </a:solidFill>
                <a:latin typeface="Yu Gothic UI" panose="020B0500000000000000" pitchFamily="50" charset="-128"/>
                <a:ea typeface="Yu Gothic UI" panose="020B0500000000000000" pitchFamily="50" charset="-128"/>
              </a:rPr>
              <a:t>これにより、点検時間・費用の削減が見込まれる。</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dirty="0">
                <a:solidFill>
                  <a:srgbClr val="000000"/>
                </a:solidFill>
                <a:latin typeface="Yu Gothic UI" panose="020B0500000000000000" pitchFamily="50" charset="-128"/>
                <a:ea typeface="Yu Gothic UI" panose="020B0500000000000000" pitchFamily="50" charset="-128"/>
              </a:rPr>
              <a:t>また</a:t>
            </a:r>
            <a:r>
              <a:rPr lang="en-US" altLang="ja-JP" sz="1100" dirty="0">
                <a:solidFill>
                  <a:srgbClr val="000000"/>
                </a:solidFill>
                <a:latin typeface="Yu Gothic UI" panose="020B0500000000000000" pitchFamily="50" charset="-128"/>
                <a:ea typeface="Yu Gothic UI" panose="020B0500000000000000" pitchFamily="50" charset="-128"/>
              </a:rPr>
              <a:t>2025</a:t>
            </a:r>
            <a:r>
              <a:rPr lang="ja-JP" altLang="en-US" sz="1100" dirty="0">
                <a:solidFill>
                  <a:srgbClr val="000000"/>
                </a:solidFill>
                <a:latin typeface="Yu Gothic UI" panose="020B0500000000000000" pitchFamily="50" charset="-128"/>
                <a:ea typeface="Yu Gothic UI" panose="020B0500000000000000" pitchFamily="50" charset="-128"/>
              </a:rPr>
              <a:t>年度は</a:t>
            </a:r>
            <a:r>
              <a:rPr lang="en-US" altLang="ja-JP" sz="1100" dirty="0">
                <a:solidFill>
                  <a:srgbClr val="000000"/>
                </a:solidFill>
                <a:latin typeface="Yu Gothic UI" panose="020B0500000000000000" pitchFamily="50" charset="-128"/>
                <a:ea typeface="Yu Gothic UI" panose="020B0500000000000000" pitchFamily="50" charset="-128"/>
              </a:rPr>
              <a:t>AI</a:t>
            </a:r>
            <a:r>
              <a:rPr lang="ja-JP" altLang="en-US" sz="1100" dirty="0">
                <a:solidFill>
                  <a:srgbClr val="000000"/>
                </a:solidFill>
                <a:latin typeface="Yu Gothic UI" panose="020B0500000000000000" pitchFamily="50" charset="-128"/>
                <a:ea typeface="Yu Gothic UI" panose="020B0500000000000000" pitchFamily="50" charset="-128"/>
              </a:rPr>
              <a:t>技術を活用した画像診断の導入について検討を行い、高度な損傷度の把握や健全度の診断により、さらなる橋梁の安心・安全の確保が期待できる。</a:t>
            </a:r>
          </a:p>
          <a:p>
            <a:endParaRPr lang="ja-JP" altLang="en-US" dirty="0"/>
          </a:p>
        </p:txBody>
      </p:sp>
      <p:graphicFrame>
        <p:nvGraphicFramePr>
          <p:cNvPr id="5" name="表 4">
            <a:extLst>
              <a:ext uri="{FF2B5EF4-FFF2-40B4-BE49-F238E27FC236}">
                <a16:creationId xmlns:a16="http://schemas.microsoft.com/office/drawing/2014/main" id="{54EB532E-EED5-3270-22A8-03B30BFC1879}"/>
              </a:ext>
            </a:extLst>
          </p:cNvPr>
          <p:cNvGraphicFramePr>
            <a:graphicFrameLocks noGrp="1"/>
          </p:cNvGraphicFramePr>
          <p:nvPr>
            <p:extLst>
              <p:ext uri="{D42A27DB-BD31-4B8C-83A1-F6EECF244321}">
                <p14:modId xmlns:p14="http://schemas.microsoft.com/office/powerpoint/2010/main" val="2518713656"/>
              </p:ext>
            </p:extLst>
          </p:nvPr>
        </p:nvGraphicFramePr>
        <p:xfrm>
          <a:off x="5866296" y="2788756"/>
          <a:ext cx="3632400" cy="1554895"/>
        </p:xfrm>
        <a:graphic>
          <a:graphicData uri="http://schemas.openxmlformats.org/drawingml/2006/table">
            <a:tbl>
              <a:tblPr firstRow="1" bandRow="1">
                <a:tableStyleId>{5C22544A-7EE6-4342-B048-85BDC9FD1C3A}</a:tableStyleId>
              </a:tblPr>
              <a:tblGrid>
                <a:gridCol w="1058424">
                  <a:extLst>
                    <a:ext uri="{9D8B030D-6E8A-4147-A177-3AD203B41FA5}">
                      <a16:colId xmlns:a16="http://schemas.microsoft.com/office/drawing/2014/main" val="1485846317"/>
                    </a:ext>
                  </a:extLst>
                </a:gridCol>
                <a:gridCol w="1286988">
                  <a:extLst>
                    <a:ext uri="{9D8B030D-6E8A-4147-A177-3AD203B41FA5}">
                      <a16:colId xmlns:a16="http://schemas.microsoft.com/office/drawing/2014/main" val="2239928373"/>
                    </a:ext>
                  </a:extLst>
                </a:gridCol>
                <a:gridCol w="1286988">
                  <a:extLst>
                    <a:ext uri="{9D8B030D-6E8A-4147-A177-3AD203B41FA5}">
                      <a16:colId xmlns:a16="http://schemas.microsoft.com/office/drawing/2014/main" val="2850095825"/>
                    </a:ext>
                  </a:extLst>
                </a:gridCol>
              </a:tblGrid>
              <a:tr h="243715">
                <a:tc>
                  <a:txBody>
                    <a:bodyPr/>
                    <a:lstStyle/>
                    <a:p>
                      <a:pPr lvl="0" algn="ctr">
                        <a:buNone/>
                      </a:pPr>
                      <a:endParaRPr lang="en-US" sz="1000" b="0" dirty="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algn="ctr"/>
                      <a:r>
                        <a:rPr kumimoji="1" lang="ja-JP" altLang="en-US" sz="900" b="0">
                          <a:solidFill>
                            <a:schemeClr val="bg1"/>
                          </a:solidFill>
                        </a:rPr>
                        <a:t>点検マニュアル改訂</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algn="ctr"/>
                      <a:r>
                        <a:rPr kumimoji="1" lang="en-US" altLang="ja-JP" sz="900" b="0" dirty="0">
                          <a:solidFill>
                            <a:schemeClr val="bg1"/>
                          </a:solidFill>
                          <a:latin typeface="+mn-ea"/>
                          <a:ea typeface="+mn-ea"/>
                        </a:rPr>
                        <a:t>AI</a:t>
                      </a:r>
                      <a:r>
                        <a:rPr kumimoji="1" lang="ja-JP" altLang="en-US" sz="900" b="0" dirty="0">
                          <a:solidFill>
                            <a:schemeClr val="bg1"/>
                          </a:solidFill>
                        </a:rPr>
                        <a:t>画像診断</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179572052"/>
                  </a:ext>
                </a:extLst>
              </a:tr>
              <a:tr h="243715">
                <a:tc>
                  <a:txBody>
                    <a:bodyPr/>
                    <a:lstStyle/>
                    <a:p>
                      <a:pPr lvl="0" algn="l">
                        <a:buNone/>
                      </a:pPr>
                      <a:r>
                        <a:rPr lang="en-US" sz="1000" b="0">
                          <a:solidFill>
                            <a:schemeClr val="bg1"/>
                          </a:solidFill>
                          <a:latin typeface="Yu Gothic UI"/>
                        </a:rPr>
                        <a:t>2024</a:t>
                      </a:r>
                      <a:r>
                        <a:rPr lang="ja-JP" altLang="en-US" sz="1000" b="0">
                          <a:solidFill>
                            <a:schemeClr val="bg1"/>
                          </a:solidFill>
                          <a:latin typeface="Yu Gothic UI"/>
                        </a:rPr>
                        <a:t>年度現在</a:t>
                      </a:r>
                      <a:endParaRPr lang="en-US" sz="10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r>
                        <a:rPr kumimoji="1" lang="ja-JP" altLang="en-US" sz="900" dirty="0">
                          <a:solidFill>
                            <a:schemeClr val="tx1"/>
                          </a:solidFill>
                          <a:latin typeface="Yu Gothic UI" panose="020B0500000000000000" pitchFamily="50" charset="-128"/>
                          <a:ea typeface="Yu Gothic UI" panose="020B0500000000000000" pitchFamily="50" charset="-128"/>
                        </a:rPr>
                        <a:t>点検マニュアル改訂</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algn="ctr"/>
                      <a:r>
                        <a:rPr kumimoji="1" lang="ja-JP" altLang="en-US" sz="900" b="0">
                          <a:solidFill>
                            <a:sysClr val="windowText" lastClr="000000"/>
                          </a:solidFill>
                        </a:rPr>
                        <a:t>ー</a:t>
                      </a:r>
                      <a:endParaRPr kumimoji="1" lang="en-US" altLang="ja-JP" sz="900" b="0">
                        <a:solidFill>
                          <a:sysClr val="windowText" lastClr="0000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3339355235"/>
                  </a:ext>
                </a:extLst>
              </a:tr>
              <a:tr h="460877">
                <a:tc>
                  <a:txBody>
                    <a:bodyPr/>
                    <a:lstStyle/>
                    <a:p>
                      <a:pPr lvl="0" algn="l">
                        <a:buNone/>
                      </a:pPr>
                      <a:r>
                        <a:rPr lang="en-US" sz="1000" b="0">
                          <a:solidFill>
                            <a:schemeClr val="bg1"/>
                          </a:solidFill>
                          <a:latin typeface="Yu Gothic UI"/>
                        </a:rPr>
                        <a:t>2025</a:t>
                      </a:r>
                      <a:r>
                        <a:rPr lang="ja-JP" altLang="en-US" sz="1000" b="0">
                          <a:solidFill>
                            <a:schemeClr val="bg1"/>
                          </a:solidFill>
                          <a:latin typeface="Yu Gothic UI"/>
                        </a:rPr>
                        <a:t>年度</a:t>
                      </a:r>
                      <a:endParaRPr lang="en-US" sz="10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Yu Gothic UI" panose="020B0500000000000000" pitchFamily="50" charset="-128"/>
                          <a:ea typeface="Yu Gothic UI" panose="020B0500000000000000" pitchFamily="50" charset="-128"/>
                        </a:rPr>
                        <a:t>点検マニュアルに基づき定期点検を実施し、作業時間や点検コストの削減効果を検証</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rPr>
                        <a:t>損傷程度診断</a:t>
                      </a:r>
                      <a:r>
                        <a:rPr kumimoji="1" lang="ja-JP" altLang="en-US" sz="900" b="0" dirty="0">
                          <a:solidFill>
                            <a:schemeClr val="tx1"/>
                          </a:solidFill>
                          <a:latin typeface="+mn-ea"/>
                          <a:ea typeface="+mn-ea"/>
                        </a:rPr>
                        <a:t>への</a:t>
                      </a:r>
                      <a:r>
                        <a:rPr kumimoji="1" lang="en-US" altLang="ja-JP" sz="900" b="0" dirty="0">
                          <a:solidFill>
                            <a:schemeClr val="tx1"/>
                          </a:solidFill>
                          <a:latin typeface="+mn-ea"/>
                          <a:ea typeface="+mn-ea"/>
                        </a:rPr>
                        <a:t>AI</a:t>
                      </a:r>
                      <a:r>
                        <a:rPr kumimoji="1" lang="ja-JP" altLang="en-US" sz="900" b="0" dirty="0">
                          <a:solidFill>
                            <a:schemeClr val="tx1"/>
                          </a:solidFill>
                          <a:latin typeface="+mn-ea"/>
                          <a:ea typeface="+mn-ea"/>
                        </a:rPr>
                        <a:t>技術導入可能性を検証</a:t>
                      </a:r>
                      <a:endParaRPr kumimoji="1" lang="en-US" altLang="ja-JP" sz="900" b="0" dirty="0">
                        <a:solidFill>
                          <a:schemeClr val="tx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3735951090"/>
                  </a:ext>
                </a:extLst>
              </a:tr>
              <a:tr h="354670">
                <a:tc>
                  <a:txBody>
                    <a:bodyPr/>
                    <a:lstStyle/>
                    <a:p>
                      <a:pPr lvl="0" algn="l">
                        <a:buNone/>
                      </a:pPr>
                      <a:r>
                        <a:rPr lang="en-US" sz="1000" b="0">
                          <a:solidFill>
                            <a:schemeClr val="bg1"/>
                          </a:solidFill>
                          <a:latin typeface="Yu Gothic UI"/>
                        </a:rPr>
                        <a:t>2026</a:t>
                      </a:r>
                      <a:r>
                        <a:rPr lang="ja-JP" altLang="en-US" sz="1000" b="0">
                          <a:solidFill>
                            <a:schemeClr val="bg1"/>
                          </a:solidFill>
                          <a:latin typeface="Yu Gothic UI"/>
                        </a:rPr>
                        <a:t>年度</a:t>
                      </a:r>
                      <a:endParaRPr lang="en-US" sz="10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vMerge="1">
                  <a:txBody>
                    <a:bodyPr/>
                    <a:lstStyle/>
                    <a:p>
                      <a:endParaRPr kumimoji="1" lang="ja-JP" altLang="en-US"/>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ysClr val="windowText" lastClr="000000"/>
                          </a:solidFill>
                          <a:latin typeface="Yu Gothic UI" panose="020B0500000000000000" pitchFamily="50" charset="-128"/>
                          <a:ea typeface="Yu Gothic UI" panose="020B0500000000000000" pitchFamily="50" charset="-128"/>
                        </a:rPr>
                        <a:t>既に製品化されている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ysClr val="windowText" lastClr="000000"/>
                          </a:solidFill>
                          <a:latin typeface="Yu Gothic UI" panose="020B0500000000000000" pitchFamily="50" charset="-128"/>
                          <a:ea typeface="Yu Gothic UI" panose="020B0500000000000000" pitchFamily="50" charset="-128"/>
                        </a:rPr>
                        <a:t>AI</a:t>
                      </a:r>
                      <a:r>
                        <a:rPr kumimoji="1" lang="ja-JP" altLang="en-US" sz="900" dirty="0">
                          <a:solidFill>
                            <a:sysClr val="windowText" lastClr="000000"/>
                          </a:solidFill>
                          <a:latin typeface="Yu Gothic UI" panose="020B0500000000000000" pitchFamily="50" charset="-128"/>
                          <a:ea typeface="Yu Gothic UI" panose="020B0500000000000000" pitchFamily="50" charset="-128"/>
                        </a:rPr>
                        <a:t>技術を用いた試行実施</a:t>
                      </a:r>
                      <a:endParaRPr kumimoji="1" lang="en-US" altLang="ja-JP" sz="900" b="0" dirty="0">
                        <a:solidFill>
                          <a:sysClr val="windowText" lastClr="0000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3693978206"/>
                  </a:ext>
                </a:extLst>
              </a:tr>
              <a:tr h="251668">
                <a:tc>
                  <a:txBody>
                    <a:bodyPr/>
                    <a:lstStyle/>
                    <a:p>
                      <a:pPr lvl="0" algn="l">
                        <a:buNone/>
                      </a:pPr>
                      <a:r>
                        <a:rPr lang="en-US" sz="1000" b="0" dirty="0">
                          <a:solidFill>
                            <a:schemeClr val="bg1"/>
                          </a:solidFill>
                          <a:latin typeface="Yu Gothic UI"/>
                        </a:rPr>
                        <a:t>2027</a:t>
                      </a:r>
                      <a:r>
                        <a:rPr lang="ja-JP" altLang="en-US" sz="1000" b="0" dirty="0">
                          <a:solidFill>
                            <a:schemeClr val="bg1"/>
                          </a:solidFill>
                          <a:latin typeface="Yu Gothic UI"/>
                        </a:rPr>
                        <a:t>年度</a:t>
                      </a:r>
                      <a:endParaRPr lang="en-US" sz="1000" b="0" dirty="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a:solidFill>
                          <a:srgbClr val="000000"/>
                        </a:solidFill>
                        <a:latin typeface="Yu Gothic UI" panose="020B0500000000000000" pitchFamily="50" charset="-128"/>
                        <a:ea typeface="Yu Gothic UI" panose="020B05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vMerge="1">
                  <a:txBody>
                    <a:bodyPr/>
                    <a:lstStyle/>
                    <a:p>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4107233227"/>
                  </a:ext>
                </a:extLst>
              </a:tr>
            </a:tbl>
          </a:graphicData>
        </a:graphic>
      </p:graphicFrame>
      <p:grpSp>
        <p:nvGrpSpPr>
          <p:cNvPr id="6" name="グループ化 5">
            <a:extLst>
              <a:ext uri="{FF2B5EF4-FFF2-40B4-BE49-F238E27FC236}">
                <a16:creationId xmlns:a16="http://schemas.microsoft.com/office/drawing/2014/main" id="{4D1CB804-767A-2464-60EB-68959A837403}"/>
              </a:ext>
            </a:extLst>
          </p:cNvPr>
          <p:cNvGrpSpPr/>
          <p:nvPr/>
        </p:nvGrpSpPr>
        <p:grpSpPr>
          <a:xfrm>
            <a:off x="4881838" y="4727280"/>
            <a:ext cx="1157494" cy="243520"/>
            <a:chOff x="528309" y="7695403"/>
            <a:chExt cx="1157494" cy="243520"/>
          </a:xfrm>
        </p:grpSpPr>
        <p:sp>
          <p:nvSpPr>
            <p:cNvPr id="7" name="正方形/長方形 6">
              <a:extLst>
                <a:ext uri="{FF2B5EF4-FFF2-40B4-BE49-F238E27FC236}">
                  <a16:creationId xmlns:a16="http://schemas.microsoft.com/office/drawing/2014/main" id="{0D67159B-7949-FE28-F3F6-516938797F21}"/>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DEE1DDB4-6EA2-BF24-09C9-AA6F63853EC2}"/>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6" name="正方形/長方形 15">
            <a:extLst>
              <a:ext uri="{FF2B5EF4-FFF2-40B4-BE49-F238E27FC236}">
                <a16:creationId xmlns:a16="http://schemas.microsoft.com/office/drawing/2014/main" id="{681C0185-4C3E-600E-33F4-FC9D8071B41B}"/>
              </a:ext>
            </a:extLst>
          </p:cNvPr>
          <p:cNvSpPr/>
          <p:nvPr/>
        </p:nvSpPr>
        <p:spPr>
          <a:xfrm>
            <a:off x="6972478" y="50863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7" name="正方形/長方形 16">
            <a:extLst>
              <a:ext uri="{FF2B5EF4-FFF2-40B4-BE49-F238E27FC236}">
                <a16:creationId xmlns:a16="http://schemas.microsoft.com/office/drawing/2014/main" id="{3299FBBA-FEC2-2859-C4DB-08AF65DB512F}"/>
              </a:ext>
            </a:extLst>
          </p:cNvPr>
          <p:cNvSpPr/>
          <p:nvPr/>
        </p:nvSpPr>
        <p:spPr>
          <a:xfrm>
            <a:off x="5928478" y="50863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8" name="正方形/長方形 17">
            <a:extLst>
              <a:ext uri="{FF2B5EF4-FFF2-40B4-BE49-F238E27FC236}">
                <a16:creationId xmlns:a16="http://schemas.microsoft.com/office/drawing/2014/main" id="{8F4519CC-DC12-5A68-C92D-E4C4A3A4D0AC}"/>
              </a:ext>
            </a:extLst>
          </p:cNvPr>
          <p:cNvSpPr/>
          <p:nvPr/>
        </p:nvSpPr>
        <p:spPr>
          <a:xfrm>
            <a:off x="8016478" y="50863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9" name="テキスト ボックス 18">
            <a:extLst>
              <a:ext uri="{FF2B5EF4-FFF2-40B4-BE49-F238E27FC236}">
                <a16:creationId xmlns:a16="http://schemas.microsoft.com/office/drawing/2014/main" id="{E707BE0F-0A49-AD76-969F-E49A20B7D460}"/>
              </a:ext>
            </a:extLst>
          </p:cNvPr>
          <p:cNvSpPr txBox="1"/>
          <p:nvPr/>
        </p:nvSpPr>
        <p:spPr>
          <a:xfrm>
            <a:off x="4881838" y="539408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新技術導入</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29" name="テキスト ボックス 28">
            <a:extLst>
              <a:ext uri="{FF2B5EF4-FFF2-40B4-BE49-F238E27FC236}">
                <a16:creationId xmlns:a16="http://schemas.microsoft.com/office/drawing/2014/main" id="{2C713207-E2D8-40F1-B698-1ADDE3766DD1}"/>
              </a:ext>
            </a:extLst>
          </p:cNvPr>
          <p:cNvSpPr txBox="1"/>
          <p:nvPr/>
        </p:nvSpPr>
        <p:spPr>
          <a:xfrm>
            <a:off x="4881838" y="5935543"/>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en-US" altLang="ja-JP" sz="1000" b="1" dirty="0">
                <a:solidFill>
                  <a:srgbClr val="FFFFFF"/>
                </a:solidFill>
                <a:latin typeface="Yu Gothic UI" panose="020B0500000000000000" pitchFamily="50" charset="-128"/>
                <a:ea typeface="Yu Gothic UI" panose="020B0500000000000000" pitchFamily="50" charset="-128"/>
              </a:rPr>
              <a:t>AI</a:t>
            </a:r>
            <a:r>
              <a:rPr kumimoji="1" lang="ja-JP" altLang="en-US" sz="1000" b="1" dirty="0">
                <a:solidFill>
                  <a:srgbClr val="FFFFFF"/>
                </a:solidFill>
                <a:latin typeface="Yu Gothic UI" panose="020B0500000000000000" pitchFamily="50" charset="-128"/>
                <a:ea typeface="Yu Gothic UI" panose="020B0500000000000000" pitchFamily="50" charset="-128"/>
              </a:rPr>
              <a:t>診断導入</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30" name="ホームベース 30">
            <a:extLst>
              <a:ext uri="{FF2B5EF4-FFF2-40B4-BE49-F238E27FC236}">
                <a16:creationId xmlns:a16="http://schemas.microsoft.com/office/drawing/2014/main" id="{B8202ABC-A61C-FEED-3FCE-B7B3516CD1BA}"/>
              </a:ext>
            </a:extLst>
          </p:cNvPr>
          <p:cNvSpPr/>
          <p:nvPr/>
        </p:nvSpPr>
        <p:spPr>
          <a:xfrm>
            <a:off x="5928478" y="5394086"/>
            <a:ext cx="30631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点検マニュアルに基づき定期点検を実施</a:t>
            </a:r>
          </a:p>
        </p:txBody>
      </p:sp>
      <p:sp>
        <p:nvSpPr>
          <p:cNvPr id="31" name="ホームベース 30">
            <a:extLst>
              <a:ext uri="{FF2B5EF4-FFF2-40B4-BE49-F238E27FC236}">
                <a16:creationId xmlns:a16="http://schemas.microsoft.com/office/drawing/2014/main" id="{2950B549-3F3B-A809-BC98-A1CAEE3F679C}"/>
              </a:ext>
            </a:extLst>
          </p:cNvPr>
          <p:cNvSpPr/>
          <p:nvPr/>
        </p:nvSpPr>
        <p:spPr>
          <a:xfrm>
            <a:off x="5928478" y="5935543"/>
            <a:ext cx="10819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dirty="0">
                <a:solidFill>
                  <a:srgbClr val="000000"/>
                </a:solidFill>
                <a:latin typeface="Yu Gothic UI" panose="020B0500000000000000" pitchFamily="50" charset="-128"/>
                <a:ea typeface="Yu Gothic UI" panose="020B0500000000000000" pitchFamily="50" charset="-128"/>
              </a:rPr>
              <a:t>損傷程度診断への</a:t>
            </a:r>
            <a:r>
              <a:rPr kumimoji="1" lang="en-US" altLang="ja-JP" sz="900" dirty="0">
                <a:solidFill>
                  <a:srgbClr val="000000"/>
                </a:solidFill>
                <a:latin typeface="Yu Gothic UI" panose="020B0500000000000000" pitchFamily="50" charset="-128"/>
                <a:ea typeface="Yu Gothic UI" panose="020B0500000000000000" pitchFamily="50" charset="-128"/>
              </a:rPr>
              <a:t>AI</a:t>
            </a:r>
            <a:r>
              <a:rPr kumimoji="1" lang="ja-JP" altLang="en-US" sz="900" dirty="0">
                <a:solidFill>
                  <a:srgbClr val="000000"/>
                </a:solidFill>
                <a:latin typeface="Yu Gothic UI" panose="020B0500000000000000" pitchFamily="50" charset="-128"/>
                <a:ea typeface="Yu Gothic UI" panose="020B0500000000000000" pitchFamily="50" charset="-128"/>
              </a:rPr>
              <a:t>導入に向けた検討</a:t>
            </a:r>
          </a:p>
        </p:txBody>
      </p:sp>
      <p:sp>
        <p:nvSpPr>
          <p:cNvPr id="33" name="ホームベース 30">
            <a:extLst>
              <a:ext uri="{FF2B5EF4-FFF2-40B4-BE49-F238E27FC236}">
                <a16:creationId xmlns:a16="http://schemas.microsoft.com/office/drawing/2014/main" id="{A4B7D219-693B-4CB6-6859-556EEA0075D8}"/>
              </a:ext>
            </a:extLst>
          </p:cNvPr>
          <p:cNvSpPr/>
          <p:nvPr/>
        </p:nvSpPr>
        <p:spPr>
          <a:xfrm>
            <a:off x="7010400" y="5935543"/>
            <a:ext cx="1981200"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既に製品化されている</a:t>
            </a:r>
            <a:br>
              <a:rPr kumimoji="1" lang="en-US" altLang="ja-JP" sz="900" dirty="0">
                <a:solidFill>
                  <a:schemeClr val="tx1"/>
                </a:solidFill>
                <a:latin typeface="Yu Gothic UI" panose="020B0500000000000000" pitchFamily="50" charset="-128"/>
                <a:ea typeface="Yu Gothic UI" panose="020B0500000000000000" pitchFamily="50" charset="-128"/>
              </a:rPr>
            </a:br>
            <a:r>
              <a:rPr kumimoji="1" lang="en-US" altLang="ja-JP" sz="900" dirty="0">
                <a:solidFill>
                  <a:schemeClr val="tx1"/>
                </a:solidFill>
                <a:latin typeface="Yu Gothic UI" panose="020B0500000000000000" pitchFamily="50" charset="-128"/>
                <a:ea typeface="Yu Gothic UI" panose="020B0500000000000000" pitchFamily="50" charset="-128"/>
              </a:rPr>
              <a:t>AI</a:t>
            </a:r>
            <a:r>
              <a:rPr kumimoji="1" lang="ja-JP" altLang="en-US" sz="900" dirty="0">
                <a:solidFill>
                  <a:schemeClr val="tx1"/>
                </a:solidFill>
                <a:latin typeface="Yu Gothic UI" panose="020B0500000000000000" pitchFamily="50" charset="-128"/>
                <a:ea typeface="Yu Gothic UI" panose="020B0500000000000000" pitchFamily="50" charset="-128"/>
              </a:rPr>
              <a:t>技術を用いた試行実施</a:t>
            </a:r>
          </a:p>
        </p:txBody>
      </p:sp>
    </p:spTree>
    <p:extLst>
      <p:ext uri="{BB962C8B-B14F-4D97-AF65-F5344CB8AC3E}">
        <p14:creationId xmlns:p14="http://schemas.microsoft.com/office/powerpoint/2010/main" val="609246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7C42DD5E-6034-68CF-8348-528BF596F6AC}"/>
              </a:ext>
            </a:extLst>
          </p:cNvPr>
          <p:cNvSpPr>
            <a:spLocks noGrp="1"/>
          </p:cNvSpPr>
          <p:nvPr>
            <p:ph type="title"/>
          </p:nvPr>
        </p:nvSpPr>
        <p:spPr/>
        <p:txBody>
          <a:bodyPr/>
          <a:lstStyle/>
          <a:p>
            <a:r>
              <a:rPr lang="ja-JP" altLang="en-US" dirty="0"/>
              <a:t>防災・減災に向けた</a:t>
            </a:r>
            <a:br>
              <a:rPr lang="en-US" altLang="ja-JP" dirty="0"/>
            </a:br>
            <a:r>
              <a:rPr lang="ja-JP" altLang="en-US" dirty="0"/>
              <a:t>　河川防災情報発信の高度化</a:t>
            </a:r>
          </a:p>
        </p:txBody>
      </p:sp>
      <p:sp>
        <p:nvSpPr>
          <p:cNvPr id="2" name="テキスト ボックス 1">
            <a:extLst>
              <a:ext uri="{FF2B5EF4-FFF2-40B4-BE49-F238E27FC236}">
                <a16:creationId xmlns:a16="http://schemas.microsoft.com/office/drawing/2014/main" id="{2F33F7EF-EDC3-4CDF-FB1B-02DAE454D112}"/>
              </a:ext>
            </a:extLst>
          </p:cNvPr>
          <p:cNvSpPr txBox="1"/>
          <p:nvPr/>
        </p:nvSpPr>
        <p:spPr>
          <a:xfrm>
            <a:off x="5943076" y="62398"/>
            <a:ext cx="2904750" cy="276999"/>
          </a:xfrm>
          <a:prstGeom prst="rect">
            <a:avLst/>
          </a:prstGeom>
          <a:noFill/>
        </p:spPr>
        <p:txBody>
          <a:bodyPr wrap="square" rtlCol="0">
            <a:spAutoFit/>
          </a:bodyPr>
          <a:lstStyle/>
          <a:p>
            <a:r>
              <a:rPr kumimoji="1" lang="ja-JP" altLang="en-US" sz="1200" b="1" dirty="0">
                <a:solidFill>
                  <a:schemeClr val="bg1"/>
                </a:solidFill>
              </a:rPr>
              <a:t>「大阪市</a:t>
            </a:r>
            <a:r>
              <a:rPr kumimoji="1" lang="en-US" altLang="ja-JP" sz="1200" b="1" dirty="0">
                <a:solidFill>
                  <a:schemeClr val="bg1"/>
                </a:solidFill>
              </a:rPr>
              <a:t>DX</a:t>
            </a:r>
            <a:r>
              <a:rPr kumimoji="1" lang="ja-JP" altLang="en-US" sz="1200" b="1" dirty="0">
                <a:solidFill>
                  <a:schemeClr val="bg1"/>
                </a:solidFill>
              </a:rPr>
              <a:t>戦略アクションプラン」掲載事業</a:t>
            </a:r>
          </a:p>
        </p:txBody>
      </p:sp>
      <p:sp>
        <p:nvSpPr>
          <p:cNvPr id="5" name="テキスト ボックス 4">
            <a:extLst>
              <a:ext uri="{FF2B5EF4-FFF2-40B4-BE49-F238E27FC236}">
                <a16:creationId xmlns:a16="http://schemas.microsoft.com/office/drawing/2014/main" id="{2F23CA48-BDBB-8505-C1C3-F2EC2A13C2AC}"/>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kumimoji="1" lang="en-US" altLang="ja-JP" sz="1000" dirty="0">
                <a:latin typeface="Meiryo UI" panose="020B0604030504040204" pitchFamily="50" charset="-128"/>
                <a:ea typeface="Meiryo UI" panose="020B0604030504040204" pitchFamily="50" charset="-128"/>
              </a:rPr>
              <a:t>05-2,10-2</a:t>
            </a:r>
            <a:endParaRPr kumimoji="1" lang="ja-JP" altLang="en-US" sz="1000" dirty="0">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B0DDE191-040D-76C8-0D91-4335A51A6F6C}"/>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29" name="スライド番号プレースホルダー 1">
            <a:extLst>
              <a:ext uri="{FF2B5EF4-FFF2-40B4-BE49-F238E27FC236}">
                <a16:creationId xmlns:a16="http://schemas.microsoft.com/office/drawing/2014/main" id="{D4E7DBCA-81FE-2EF7-CA3B-A11CB8A5D878}"/>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31</a:t>
            </a:fld>
            <a:endParaRPr lang="ja-JP" altLang="en-US" dirty="0">
              <a:solidFill>
                <a:prstClr val="black">
                  <a:tint val="75000"/>
                </a:prstClr>
              </a:solidFill>
              <a:latin typeface="Avenir Next LT Pro"/>
              <a:ea typeface="Yu Gothic UI"/>
            </a:endParaRPr>
          </a:p>
        </p:txBody>
      </p:sp>
      <p:sp>
        <p:nvSpPr>
          <p:cNvPr id="35" name="テキスト プレースホルダー 34">
            <a:extLst>
              <a:ext uri="{FF2B5EF4-FFF2-40B4-BE49-F238E27FC236}">
                <a16:creationId xmlns:a16="http://schemas.microsoft.com/office/drawing/2014/main" id="{6838B9E8-E4F6-996F-BDDF-D22A1C112E34}"/>
              </a:ext>
            </a:extLst>
          </p:cNvPr>
          <p:cNvSpPr>
            <a:spLocks noGrp="1"/>
          </p:cNvSpPr>
          <p:nvPr>
            <p:ph type="body" sz="quarter" idx="12"/>
          </p:nvPr>
        </p:nvSpPr>
        <p:spPr>
          <a:xfrm>
            <a:off x="445009" y="1201541"/>
            <a:ext cx="4233672" cy="1252808"/>
          </a:xfrm>
        </p:spPr>
        <p:txBody>
          <a:bodyPr/>
          <a:lstStyle/>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dirty="0">
                <a:solidFill>
                  <a:srgbClr val="000000"/>
                </a:solidFill>
                <a:latin typeface="Yu Gothic UI" panose="020B0500000000000000" pitchFamily="50" charset="-128"/>
                <a:ea typeface="Yu Gothic UI" panose="020B0500000000000000" pitchFamily="50" charset="-128"/>
              </a:rPr>
              <a:t>本市河川の情報（水位・カメラ映像等）を監視することにより河川の状況を早期に把握し河川氾濫等災害に備える。</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dirty="0">
                <a:solidFill>
                  <a:srgbClr val="000000"/>
                </a:solidFill>
                <a:latin typeface="Yu Gothic UI" panose="020B0500000000000000" pitchFamily="50" charset="-128"/>
                <a:ea typeface="Yu Gothic UI" panose="020B0500000000000000" pitchFamily="50" charset="-128"/>
              </a:rPr>
              <a:t>本市河川の情報（水位・カメラ映像等）を直接河川に行くことなく、大阪府</a:t>
            </a:r>
            <a:r>
              <a:rPr lang="en-US" altLang="ja-JP" sz="1100" dirty="0">
                <a:solidFill>
                  <a:srgbClr val="000000"/>
                </a:solidFill>
                <a:latin typeface="Yu Gothic UI" panose="020B0500000000000000" pitchFamily="50" charset="-128"/>
                <a:ea typeface="Yu Gothic UI" panose="020B0500000000000000" pitchFamily="50" charset="-128"/>
              </a:rPr>
              <a:t>HP</a:t>
            </a:r>
            <a:r>
              <a:rPr lang="ja-JP" altLang="en-US" sz="1100" dirty="0">
                <a:solidFill>
                  <a:srgbClr val="000000"/>
                </a:solidFill>
                <a:latin typeface="Yu Gothic UI" panose="020B0500000000000000" pitchFamily="50" charset="-128"/>
                <a:ea typeface="Yu Gothic UI" panose="020B0500000000000000" pitchFamily="50" charset="-128"/>
              </a:rPr>
              <a:t>からリアルタイムで確認できるようにすることで、河川氾濫等災害時の安全・安心の確保を推進する。</a:t>
            </a:r>
          </a:p>
          <a:p>
            <a:endParaRPr lang="ja-JP" altLang="en-US" dirty="0"/>
          </a:p>
        </p:txBody>
      </p:sp>
      <p:sp>
        <p:nvSpPr>
          <p:cNvPr id="38" name="テキスト ボックス 37">
            <a:extLst>
              <a:ext uri="{FF2B5EF4-FFF2-40B4-BE49-F238E27FC236}">
                <a16:creationId xmlns:a16="http://schemas.microsoft.com/office/drawing/2014/main" id="{BA88C4BD-C7F3-2DFF-D191-4615FA12F2AE}"/>
              </a:ext>
            </a:extLst>
          </p:cNvPr>
          <p:cNvSpPr txBox="1"/>
          <p:nvPr/>
        </p:nvSpPr>
        <p:spPr>
          <a:xfrm>
            <a:off x="558798" y="3322369"/>
            <a:ext cx="1277609" cy="216206"/>
          </a:xfrm>
          <a:prstGeom prst="rect">
            <a:avLst/>
          </a:prstGeom>
          <a:noFill/>
        </p:spPr>
        <p:txBody>
          <a:bodyPr wrap="square" rtlCol="0">
            <a:spAutoFit/>
          </a:bodyPr>
          <a:lstStyle/>
          <a:p>
            <a:r>
              <a:rPr kumimoji="1" lang="ja-JP" altLang="en-US" sz="1100">
                <a:solidFill>
                  <a:schemeClr val="bg1"/>
                </a:solidFill>
                <a:latin typeface="Yu Gothic UI" panose="020B0500000000000000" pitchFamily="50" charset="-128"/>
                <a:ea typeface="Yu Gothic UI" panose="020B0500000000000000" pitchFamily="50" charset="-128"/>
              </a:rPr>
              <a:t>現在の河川状況</a:t>
            </a:r>
          </a:p>
        </p:txBody>
      </p:sp>
      <p:sp>
        <p:nvSpPr>
          <p:cNvPr id="40" name="テキスト ボックス 39">
            <a:extLst>
              <a:ext uri="{FF2B5EF4-FFF2-40B4-BE49-F238E27FC236}">
                <a16:creationId xmlns:a16="http://schemas.microsoft.com/office/drawing/2014/main" id="{198D1CCB-B387-EBAF-CB1D-9C77AD2EE234}"/>
              </a:ext>
            </a:extLst>
          </p:cNvPr>
          <p:cNvSpPr txBox="1"/>
          <p:nvPr/>
        </p:nvSpPr>
        <p:spPr>
          <a:xfrm>
            <a:off x="2982405" y="3323910"/>
            <a:ext cx="1277609" cy="216206"/>
          </a:xfrm>
          <a:prstGeom prst="rect">
            <a:avLst/>
          </a:prstGeom>
          <a:noFill/>
        </p:spPr>
        <p:txBody>
          <a:bodyPr wrap="square" rtlCol="0">
            <a:spAutoFit/>
          </a:bodyPr>
          <a:lstStyle/>
          <a:p>
            <a:r>
              <a:rPr kumimoji="1" lang="ja-JP" altLang="en-US" sz="1100">
                <a:solidFill>
                  <a:schemeClr val="bg1"/>
                </a:solidFill>
                <a:latin typeface="Yu Gothic UI" panose="020B0500000000000000" pitchFamily="50" charset="-128"/>
                <a:ea typeface="Yu Gothic UI" panose="020B0500000000000000" pitchFamily="50" charset="-128"/>
              </a:rPr>
              <a:t>平常時の河川状況</a:t>
            </a:r>
          </a:p>
        </p:txBody>
      </p:sp>
      <p:grpSp>
        <p:nvGrpSpPr>
          <p:cNvPr id="41" name="グループ化 40">
            <a:extLst>
              <a:ext uri="{FF2B5EF4-FFF2-40B4-BE49-F238E27FC236}">
                <a16:creationId xmlns:a16="http://schemas.microsoft.com/office/drawing/2014/main" id="{54572ECB-9F30-3814-98F5-86C079E87395}"/>
              </a:ext>
            </a:extLst>
          </p:cNvPr>
          <p:cNvGrpSpPr/>
          <p:nvPr/>
        </p:nvGrpSpPr>
        <p:grpSpPr>
          <a:xfrm>
            <a:off x="602206" y="3263543"/>
            <a:ext cx="3996457" cy="1889517"/>
            <a:chOff x="441250" y="3409805"/>
            <a:chExt cx="4208341" cy="1989696"/>
          </a:xfrm>
        </p:grpSpPr>
        <p:pic>
          <p:nvPicPr>
            <p:cNvPr id="42" name="図 41">
              <a:extLst>
                <a:ext uri="{FF2B5EF4-FFF2-40B4-BE49-F238E27FC236}">
                  <a16:creationId xmlns:a16="http://schemas.microsoft.com/office/drawing/2014/main" id="{9023391A-1CD3-C08B-2801-20168BAD16A3}"/>
                </a:ext>
              </a:extLst>
            </p:cNvPr>
            <p:cNvPicPr>
              <a:picLocks noChangeAspect="1"/>
            </p:cNvPicPr>
            <p:nvPr/>
          </p:nvPicPr>
          <p:blipFill rotWithShape="1">
            <a:blip r:embed="rId2"/>
            <a:srcRect l="988" t="13806" r="2269" b="15112"/>
            <a:stretch/>
          </p:blipFill>
          <p:spPr>
            <a:xfrm>
              <a:off x="441250" y="3409805"/>
              <a:ext cx="4208341" cy="1989696"/>
            </a:xfrm>
            <a:prstGeom prst="rect">
              <a:avLst/>
            </a:prstGeom>
          </p:spPr>
        </p:pic>
        <p:sp>
          <p:nvSpPr>
            <p:cNvPr id="43" name="正方形/長方形 42">
              <a:extLst>
                <a:ext uri="{FF2B5EF4-FFF2-40B4-BE49-F238E27FC236}">
                  <a16:creationId xmlns:a16="http://schemas.microsoft.com/office/drawing/2014/main" id="{26FB4359-9E60-DB67-0E7C-58BAB63EF374}"/>
                </a:ext>
              </a:extLst>
            </p:cNvPr>
            <p:cNvSpPr/>
            <p:nvPr/>
          </p:nvSpPr>
          <p:spPr>
            <a:xfrm>
              <a:off x="501468" y="3462494"/>
              <a:ext cx="595617" cy="123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Yu Gothic UI" panose="020B0500000000000000" pitchFamily="50" charset="-128"/>
                <a:ea typeface="Yu Gothic UI" panose="020B0500000000000000" pitchFamily="50" charset="-128"/>
              </a:endParaRPr>
            </a:p>
          </p:txBody>
        </p:sp>
        <p:sp>
          <p:nvSpPr>
            <p:cNvPr id="44" name="正方形/長方形 43">
              <a:extLst>
                <a:ext uri="{FF2B5EF4-FFF2-40B4-BE49-F238E27FC236}">
                  <a16:creationId xmlns:a16="http://schemas.microsoft.com/office/drawing/2014/main" id="{6D0E2635-6413-59FF-7572-198FCBEF2238}"/>
                </a:ext>
              </a:extLst>
            </p:cNvPr>
            <p:cNvSpPr/>
            <p:nvPr/>
          </p:nvSpPr>
          <p:spPr>
            <a:xfrm>
              <a:off x="2947111" y="3432790"/>
              <a:ext cx="1653358" cy="12309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Yu Gothic UI" panose="020B0500000000000000" pitchFamily="50" charset="-128"/>
                <a:ea typeface="Yu Gothic UI" panose="020B0500000000000000" pitchFamily="50" charset="-128"/>
              </a:endParaRPr>
            </a:p>
          </p:txBody>
        </p:sp>
      </p:grpSp>
      <p:sp>
        <p:nvSpPr>
          <p:cNvPr id="45" name="テキスト ボックス 44">
            <a:extLst>
              <a:ext uri="{FF2B5EF4-FFF2-40B4-BE49-F238E27FC236}">
                <a16:creationId xmlns:a16="http://schemas.microsoft.com/office/drawing/2014/main" id="{A8E46E63-90CE-352D-EC40-739BBB810974}"/>
              </a:ext>
            </a:extLst>
          </p:cNvPr>
          <p:cNvSpPr txBox="1"/>
          <p:nvPr/>
        </p:nvSpPr>
        <p:spPr>
          <a:xfrm>
            <a:off x="514895" y="3009690"/>
            <a:ext cx="1545907" cy="261610"/>
          </a:xfrm>
          <a:prstGeom prst="rect">
            <a:avLst/>
          </a:prstGeom>
          <a:noFill/>
        </p:spPr>
        <p:txBody>
          <a:bodyPr wrap="square" rtlCol="0">
            <a:spAutoFit/>
          </a:bodyPr>
          <a:lstStyle/>
          <a:p>
            <a:r>
              <a:rPr kumimoji="1" lang="ja-JP" altLang="en-US" sz="1100" dirty="0">
                <a:latin typeface="Yu Gothic UI" panose="020B0500000000000000" pitchFamily="50" charset="-128"/>
                <a:ea typeface="Yu Gothic UI" panose="020B0500000000000000" pitchFamily="50" charset="-128"/>
              </a:rPr>
              <a:t>カメラ画像表示イメージ</a:t>
            </a:r>
          </a:p>
        </p:txBody>
      </p:sp>
      <p:sp>
        <p:nvSpPr>
          <p:cNvPr id="46" name="テキスト ボックス 45">
            <a:extLst>
              <a:ext uri="{FF2B5EF4-FFF2-40B4-BE49-F238E27FC236}">
                <a16:creationId xmlns:a16="http://schemas.microsoft.com/office/drawing/2014/main" id="{37FFC282-E74F-69E2-29C8-EC42370B2C97}"/>
              </a:ext>
            </a:extLst>
          </p:cNvPr>
          <p:cNvSpPr txBox="1"/>
          <p:nvPr/>
        </p:nvSpPr>
        <p:spPr>
          <a:xfrm>
            <a:off x="1059406" y="5128562"/>
            <a:ext cx="1277609" cy="261610"/>
          </a:xfrm>
          <a:prstGeom prst="rect">
            <a:avLst/>
          </a:prstGeom>
          <a:noFill/>
        </p:spPr>
        <p:txBody>
          <a:bodyPr wrap="square" rtlCol="0">
            <a:spAutoFit/>
          </a:bodyPr>
          <a:lstStyle/>
          <a:p>
            <a:r>
              <a:rPr kumimoji="1" lang="ja-JP" altLang="en-US" sz="1100" dirty="0">
                <a:latin typeface="Yu Gothic UI" panose="020B0500000000000000" pitchFamily="50" charset="-128"/>
                <a:ea typeface="Yu Gothic UI" panose="020B0500000000000000" pitchFamily="50" charset="-128"/>
              </a:rPr>
              <a:t>現在の河川状況</a:t>
            </a:r>
          </a:p>
        </p:txBody>
      </p:sp>
      <p:sp>
        <p:nvSpPr>
          <p:cNvPr id="47" name="テキスト ボックス 46">
            <a:extLst>
              <a:ext uri="{FF2B5EF4-FFF2-40B4-BE49-F238E27FC236}">
                <a16:creationId xmlns:a16="http://schemas.microsoft.com/office/drawing/2014/main" id="{A70F405B-2F6B-8EAB-A964-850405BA995E}"/>
              </a:ext>
            </a:extLst>
          </p:cNvPr>
          <p:cNvSpPr txBox="1"/>
          <p:nvPr/>
        </p:nvSpPr>
        <p:spPr>
          <a:xfrm>
            <a:off x="3128152" y="4662767"/>
            <a:ext cx="1277609" cy="261610"/>
          </a:xfrm>
          <a:prstGeom prst="rect">
            <a:avLst/>
          </a:prstGeom>
          <a:noFill/>
        </p:spPr>
        <p:txBody>
          <a:bodyPr wrap="square" rtlCol="0">
            <a:spAutoFit/>
          </a:bodyPr>
          <a:lstStyle/>
          <a:p>
            <a:r>
              <a:rPr kumimoji="1" lang="ja-JP" altLang="en-US" sz="1100" dirty="0">
                <a:latin typeface="Yu Gothic UI" panose="020B0500000000000000" pitchFamily="50" charset="-128"/>
                <a:ea typeface="Yu Gothic UI" panose="020B0500000000000000" pitchFamily="50" charset="-128"/>
              </a:rPr>
              <a:t>平常時の河川状況</a:t>
            </a:r>
          </a:p>
        </p:txBody>
      </p:sp>
      <p:sp>
        <p:nvSpPr>
          <p:cNvPr id="51" name="テキスト プレースホルダー 50">
            <a:extLst>
              <a:ext uri="{FF2B5EF4-FFF2-40B4-BE49-F238E27FC236}">
                <a16:creationId xmlns:a16="http://schemas.microsoft.com/office/drawing/2014/main" id="{5E433142-2246-7BF8-8F21-A4D0D6C953D1}"/>
              </a:ext>
            </a:extLst>
          </p:cNvPr>
          <p:cNvSpPr>
            <a:spLocks noGrp="1"/>
          </p:cNvSpPr>
          <p:nvPr>
            <p:ph type="body" sz="quarter" idx="15"/>
          </p:nvPr>
        </p:nvSpPr>
        <p:spPr>
          <a:xfrm>
            <a:off x="5904000" y="1253376"/>
            <a:ext cx="3466032" cy="597632"/>
          </a:xfrm>
        </p:spPr>
        <p:txBody>
          <a:bodyPr/>
          <a:lstStyle/>
          <a:p>
            <a:pPr marL="87313" lvl="2" indent="-87313">
              <a:lnSpc>
                <a:spcPts val="1500"/>
              </a:lnSpc>
              <a:spcBef>
                <a:spcPts val="0"/>
              </a:spcBef>
              <a:spcAft>
                <a:spcPts val="600"/>
              </a:spcAft>
              <a:tabLst>
                <a:tab pos="361950" algn="l"/>
              </a:tabLst>
              <a:defRPr/>
            </a:pPr>
            <a:r>
              <a:rPr lang="ja-JP" altLang="en-US" sz="1100" dirty="0">
                <a:solidFill>
                  <a:srgbClr val="000000"/>
                </a:solidFill>
                <a:latin typeface="Yu Gothic UI" panose="020B0500000000000000" pitchFamily="50" charset="-128"/>
                <a:ea typeface="Yu Gothic UI" panose="020B0500000000000000" pitchFamily="50" charset="-128"/>
              </a:rPr>
              <a:t>水位・カメラ映像を監視し、河川の状況を把握することで、水防時の円滑な情報共有ができていること。</a:t>
            </a:r>
          </a:p>
          <a:p>
            <a:pPr marL="87313" lvl="2" indent="-87313">
              <a:lnSpc>
                <a:spcPts val="1500"/>
              </a:lnSpc>
              <a:spcBef>
                <a:spcPts val="0"/>
              </a:spcBef>
              <a:spcAft>
                <a:spcPts val="600"/>
              </a:spcAft>
              <a:tabLst>
                <a:tab pos="361950" algn="l"/>
              </a:tabLst>
              <a:defRPr/>
            </a:pPr>
            <a:r>
              <a:rPr lang="ja-JP" altLang="en-US" sz="1100" dirty="0">
                <a:solidFill>
                  <a:srgbClr val="000000"/>
                </a:solidFill>
                <a:latin typeface="Yu Gothic UI" panose="020B0500000000000000" pitchFamily="50" charset="-128"/>
                <a:ea typeface="Yu Gothic UI" panose="020B0500000000000000" pitchFamily="50" charset="-128"/>
              </a:rPr>
              <a:t>市民が自発的に水位・カメラ映像を取得し、河川氾濫等災害への備えに活用できていること。</a:t>
            </a:r>
          </a:p>
          <a:p>
            <a:endParaRPr lang="ja-JP" altLang="en-US" dirty="0"/>
          </a:p>
        </p:txBody>
      </p:sp>
      <p:sp>
        <p:nvSpPr>
          <p:cNvPr id="73" name="正方形/長方形 72">
            <a:extLst>
              <a:ext uri="{FF2B5EF4-FFF2-40B4-BE49-F238E27FC236}">
                <a16:creationId xmlns:a16="http://schemas.microsoft.com/office/drawing/2014/main" id="{0EB0F23A-E048-11B0-6CF6-9A2B42C70FB1}"/>
              </a:ext>
            </a:extLst>
          </p:cNvPr>
          <p:cNvSpPr/>
          <p:nvPr/>
        </p:nvSpPr>
        <p:spPr>
          <a:xfrm>
            <a:off x="4860000" y="1296000"/>
            <a:ext cx="972000" cy="8376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74" name="正方形/長方形 73">
            <a:extLst>
              <a:ext uri="{FF2B5EF4-FFF2-40B4-BE49-F238E27FC236}">
                <a16:creationId xmlns:a16="http://schemas.microsoft.com/office/drawing/2014/main" id="{EE5DE65D-EA95-2907-CEC7-D03F3E66457C}"/>
              </a:ext>
            </a:extLst>
          </p:cNvPr>
          <p:cNvSpPr/>
          <p:nvPr/>
        </p:nvSpPr>
        <p:spPr>
          <a:xfrm>
            <a:off x="4860000" y="2209800"/>
            <a:ext cx="972000" cy="20574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75" name="表プレースホルダー 20">
            <a:extLst>
              <a:ext uri="{FF2B5EF4-FFF2-40B4-BE49-F238E27FC236}">
                <a16:creationId xmlns:a16="http://schemas.microsoft.com/office/drawing/2014/main" id="{75604EC9-6161-4D5D-C9C1-993E03A6D1E8}"/>
              </a:ext>
            </a:extLst>
          </p:cNvPr>
          <p:cNvGraphicFramePr>
            <a:graphicFrameLocks/>
          </p:cNvGraphicFramePr>
          <p:nvPr/>
        </p:nvGraphicFramePr>
        <p:xfrm>
          <a:off x="5979388" y="2667000"/>
          <a:ext cx="3390644" cy="1516380"/>
        </p:xfrm>
        <a:graphic>
          <a:graphicData uri="http://schemas.openxmlformats.org/drawingml/2006/table">
            <a:tbl>
              <a:tblPr firstCol="1">
                <a:tableStyleId>{5C22544A-7EE6-4342-B048-85BDC9FD1C3A}</a:tableStyleId>
              </a:tblPr>
              <a:tblGrid>
                <a:gridCol w="1064982">
                  <a:extLst>
                    <a:ext uri="{9D8B030D-6E8A-4147-A177-3AD203B41FA5}">
                      <a16:colId xmlns:a16="http://schemas.microsoft.com/office/drawing/2014/main" val="3506192044"/>
                    </a:ext>
                  </a:extLst>
                </a:gridCol>
                <a:gridCol w="2325662">
                  <a:extLst>
                    <a:ext uri="{9D8B030D-6E8A-4147-A177-3AD203B41FA5}">
                      <a16:colId xmlns:a16="http://schemas.microsoft.com/office/drawing/2014/main" val="1620209831"/>
                    </a:ext>
                  </a:extLst>
                </a:gridCol>
              </a:tblGrid>
              <a:tr h="36195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2024</a:t>
                      </a:r>
                      <a:r>
                        <a:rPr kumimoji="1" lang="ja-JP" altLang="en-US" sz="100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a:solidFill>
                            <a:schemeClr val="tx1"/>
                          </a:solidFill>
                          <a:latin typeface="Yu Gothic UI" panose="020B0500000000000000" pitchFamily="50" charset="-128"/>
                          <a:ea typeface="Yu Gothic UI" panose="020B0500000000000000" pitchFamily="50" charset="-128"/>
                        </a:rPr>
                        <a:t>ー</a:t>
                      </a:r>
                    </a:p>
                  </a:txBody>
                  <a:tcPr anchor="ctr">
                    <a:solidFill>
                      <a:srgbClr val="FCEAED"/>
                    </a:solidFill>
                  </a:tcPr>
                </a:tc>
                <a:extLst>
                  <a:ext uri="{0D108BD9-81ED-4DB2-BD59-A6C34878D82A}">
                    <a16:rowId xmlns:a16="http://schemas.microsoft.com/office/drawing/2014/main" val="137827545"/>
                  </a:ext>
                </a:extLst>
              </a:tr>
              <a:tr h="36195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2025</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監視設備の試験運用・</a:t>
                      </a:r>
                      <a:endParaRPr kumimoji="1" lang="en-US" altLang="ja-JP" sz="1000">
                        <a:solidFill>
                          <a:schemeClr val="tx1"/>
                        </a:solidFill>
                        <a:latin typeface="Yu Gothic UI" panose="020B0500000000000000" pitchFamily="50" charset="-128"/>
                        <a:ea typeface="Yu Gothic UI" panose="020B0500000000000000" pitchFamily="50" charset="-128"/>
                      </a:endParaRPr>
                    </a:p>
                    <a:p>
                      <a:r>
                        <a:rPr kumimoji="1" lang="ja-JP" altLang="en-US" sz="1000">
                          <a:solidFill>
                            <a:schemeClr val="tx1"/>
                          </a:solidFill>
                          <a:latin typeface="Yu Gothic UI" panose="020B0500000000000000" pitchFamily="50" charset="-128"/>
                          <a:ea typeface="Yu Gothic UI" panose="020B0500000000000000" pitchFamily="50" charset="-128"/>
                        </a:rPr>
                        <a:t>一般公開に向けたシステム構築</a:t>
                      </a:r>
                    </a:p>
                  </a:txBody>
                  <a:tcPr anchor="ctr">
                    <a:solidFill>
                      <a:srgbClr val="FCEAED"/>
                    </a:solidFill>
                  </a:tcPr>
                </a:tc>
                <a:extLst>
                  <a:ext uri="{0D108BD9-81ED-4DB2-BD59-A6C34878D82A}">
                    <a16:rowId xmlns:a16="http://schemas.microsoft.com/office/drawing/2014/main" val="3387827350"/>
                  </a:ext>
                </a:extLst>
              </a:tr>
              <a:tr h="36195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2026</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a:solidFill>
                            <a:schemeClr val="tx1"/>
                          </a:solidFill>
                          <a:latin typeface="Yu Gothic UI" panose="020B0500000000000000" pitchFamily="50" charset="-128"/>
                          <a:ea typeface="Yu Gothic UI" panose="020B0500000000000000" pitchFamily="50" charset="-128"/>
                        </a:rPr>
                        <a:t>一般公開に向けたシステム構築・</a:t>
                      </a:r>
                      <a:endParaRPr kumimoji="1" lang="en-US" altLang="ja-JP" sz="1000">
                        <a:solidFill>
                          <a:schemeClr val="tx1"/>
                        </a:solidFill>
                        <a:latin typeface="Yu Gothic UI" panose="020B0500000000000000" pitchFamily="50" charset="-128"/>
                        <a:ea typeface="Yu Gothic UI" panose="020B05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a:solidFill>
                            <a:schemeClr val="tx1"/>
                          </a:solidFill>
                          <a:latin typeface="Yu Gothic UI" panose="020B0500000000000000" pitchFamily="50" charset="-128"/>
                          <a:ea typeface="Yu Gothic UI" panose="020B0500000000000000" pitchFamily="50" charset="-128"/>
                        </a:rPr>
                        <a:t>一般公開の開始</a:t>
                      </a:r>
                    </a:p>
                  </a:txBody>
                  <a:tcPr anchor="ctr">
                    <a:solidFill>
                      <a:srgbClr val="FCEAED"/>
                    </a:solidFill>
                  </a:tcPr>
                </a:tc>
                <a:extLst>
                  <a:ext uri="{0D108BD9-81ED-4DB2-BD59-A6C34878D82A}">
                    <a16:rowId xmlns:a16="http://schemas.microsoft.com/office/drawing/2014/main" val="3011694763"/>
                  </a:ext>
                </a:extLst>
              </a:tr>
              <a:tr h="36195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2027</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運用</a:t>
                      </a:r>
                    </a:p>
                  </a:txBody>
                  <a:tcPr anchor="ctr">
                    <a:solidFill>
                      <a:srgbClr val="FCEAED"/>
                    </a:solidFill>
                  </a:tcPr>
                </a:tc>
                <a:extLst>
                  <a:ext uri="{0D108BD9-81ED-4DB2-BD59-A6C34878D82A}">
                    <a16:rowId xmlns:a16="http://schemas.microsoft.com/office/drawing/2014/main" val="3165335573"/>
                  </a:ext>
                </a:extLst>
              </a:tr>
            </a:tbl>
          </a:graphicData>
        </a:graphic>
      </p:graphicFrame>
      <p:sp>
        <p:nvSpPr>
          <p:cNvPr id="92" name="テキスト プレースホルダー 50">
            <a:extLst>
              <a:ext uri="{FF2B5EF4-FFF2-40B4-BE49-F238E27FC236}">
                <a16:creationId xmlns:a16="http://schemas.microsoft.com/office/drawing/2014/main" id="{BEC3734F-8878-D03F-2F44-A433180CCF29}"/>
              </a:ext>
            </a:extLst>
          </p:cNvPr>
          <p:cNvSpPr txBox="1">
            <a:spLocks/>
          </p:cNvSpPr>
          <p:nvPr/>
        </p:nvSpPr>
        <p:spPr>
          <a:xfrm>
            <a:off x="5908484" y="2171496"/>
            <a:ext cx="3461547" cy="597632"/>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63" marR="0" lvl="0" indent="-93663" algn="l" defTabSz="914400" rtl="0" eaLnBrk="1" fontAlgn="auto" latinLnBrk="0" hangingPunct="1">
              <a:lnSpc>
                <a:spcPts val="1500"/>
              </a:lnSpc>
              <a:spcBef>
                <a:spcPts val="60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本市管理河川の情報（水位・カメラ映像等）を大阪府</a:t>
            </a:r>
            <a:r>
              <a:rPr kumimoji="1" lang="en-US" altLang="ja-JP" sz="11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HP</a:t>
            </a:r>
            <a:r>
              <a:rPr kumimoji="1" lang="ja-JP" altLang="en-US" sz="11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に国や府の管理河川と併せて公開する。</a:t>
            </a:r>
          </a:p>
          <a:p>
            <a:endParaRPr lang="ja-JP" altLang="en-US" dirty="0"/>
          </a:p>
        </p:txBody>
      </p:sp>
      <p:grpSp>
        <p:nvGrpSpPr>
          <p:cNvPr id="3" name="グループ化 2">
            <a:extLst>
              <a:ext uri="{FF2B5EF4-FFF2-40B4-BE49-F238E27FC236}">
                <a16:creationId xmlns:a16="http://schemas.microsoft.com/office/drawing/2014/main" id="{69300D98-7AB8-425C-93C7-117FF04E409A}"/>
              </a:ext>
            </a:extLst>
          </p:cNvPr>
          <p:cNvGrpSpPr/>
          <p:nvPr/>
        </p:nvGrpSpPr>
        <p:grpSpPr>
          <a:xfrm>
            <a:off x="4881838" y="4648200"/>
            <a:ext cx="1157494" cy="243520"/>
            <a:chOff x="528309" y="7695403"/>
            <a:chExt cx="1157494" cy="243520"/>
          </a:xfrm>
        </p:grpSpPr>
        <p:sp>
          <p:nvSpPr>
            <p:cNvPr id="4" name="正方形/長方形 3">
              <a:extLst>
                <a:ext uri="{FF2B5EF4-FFF2-40B4-BE49-F238E27FC236}">
                  <a16:creationId xmlns:a16="http://schemas.microsoft.com/office/drawing/2014/main" id="{CF337E88-9A89-3945-5A28-25D41E10789A}"/>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6" name="テキスト ボックス 5">
              <a:extLst>
                <a:ext uri="{FF2B5EF4-FFF2-40B4-BE49-F238E27FC236}">
                  <a16:creationId xmlns:a16="http://schemas.microsoft.com/office/drawing/2014/main" id="{9C3FA64A-3F1C-B9AE-E441-30DEBEDAF3A4}"/>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7" name="正方形/長方形 6">
            <a:extLst>
              <a:ext uri="{FF2B5EF4-FFF2-40B4-BE49-F238E27FC236}">
                <a16:creationId xmlns:a16="http://schemas.microsoft.com/office/drawing/2014/main" id="{B9DBE28F-5147-DB38-FBE2-4657D2C83B1F}"/>
              </a:ext>
            </a:extLst>
          </p:cNvPr>
          <p:cNvSpPr/>
          <p:nvPr/>
        </p:nvSpPr>
        <p:spPr>
          <a:xfrm>
            <a:off x="7062931" y="493467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9" name="正方形/長方形 8">
            <a:extLst>
              <a:ext uri="{FF2B5EF4-FFF2-40B4-BE49-F238E27FC236}">
                <a16:creationId xmlns:a16="http://schemas.microsoft.com/office/drawing/2014/main" id="{DB53827C-DDCB-3248-BCF9-7C18DDB0713B}"/>
              </a:ext>
            </a:extLst>
          </p:cNvPr>
          <p:cNvSpPr/>
          <p:nvPr/>
        </p:nvSpPr>
        <p:spPr>
          <a:xfrm>
            <a:off x="6018931" y="493467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0" name="正方形/長方形 9">
            <a:extLst>
              <a:ext uri="{FF2B5EF4-FFF2-40B4-BE49-F238E27FC236}">
                <a16:creationId xmlns:a16="http://schemas.microsoft.com/office/drawing/2014/main" id="{7C12E9A3-0C07-90DB-7AE1-5DADC861055B}"/>
              </a:ext>
            </a:extLst>
          </p:cNvPr>
          <p:cNvSpPr/>
          <p:nvPr/>
        </p:nvSpPr>
        <p:spPr>
          <a:xfrm>
            <a:off x="8106931" y="493467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1" name="テキスト ボックス 10">
            <a:extLst>
              <a:ext uri="{FF2B5EF4-FFF2-40B4-BE49-F238E27FC236}">
                <a16:creationId xmlns:a16="http://schemas.microsoft.com/office/drawing/2014/main" id="{41AD4DD9-1A2A-6DF4-1F2D-661A98872B9B}"/>
              </a:ext>
            </a:extLst>
          </p:cNvPr>
          <p:cNvSpPr txBox="1"/>
          <p:nvPr/>
        </p:nvSpPr>
        <p:spPr>
          <a:xfrm>
            <a:off x="4972291" y="5242438"/>
            <a:ext cx="972000" cy="468000"/>
          </a:xfrm>
          <a:prstGeom prst="rect">
            <a:avLst/>
          </a:prstGeom>
          <a:solidFill>
            <a:srgbClr val="AF1932"/>
          </a:solidFill>
        </p:spPr>
        <p:txBody>
          <a:bodyPr wrap="square" lIns="0" tIns="0" rIns="0" bIns="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228600">
              <a:spcAft>
                <a:spcPts val="1200"/>
              </a:spcAft>
              <a:defRPr/>
            </a:pPr>
            <a:r>
              <a:rPr kumimoji="1" lang="ja-JP" altLang="en-US" sz="1000" b="1" dirty="0">
                <a:solidFill>
                  <a:srgbClr val="FFFFFF"/>
                </a:solidFill>
                <a:latin typeface="Yu Gothic UI" panose="020B0500000000000000" pitchFamily="50" charset="-128"/>
                <a:ea typeface="Yu Gothic UI" panose="020B0500000000000000" pitchFamily="50" charset="-128"/>
              </a:rPr>
              <a:t>河川監視設備の設置</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12" name="テキスト ボックス 11">
            <a:extLst>
              <a:ext uri="{FF2B5EF4-FFF2-40B4-BE49-F238E27FC236}">
                <a16:creationId xmlns:a16="http://schemas.microsoft.com/office/drawing/2014/main" id="{C64E33D9-ACCE-D6F7-4D87-9E2D1D5DB18D}"/>
              </a:ext>
            </a:extLst>
          </p:cNvPr>
          <p:cNvSpPr txBox="1"/>
          <p:nvPr/>
        </p:nvSpPr>
        <p:spPr>
          <a:xfrm>
            <a:off x="4972291" y="5736786"/>
            <a:ext cx="972000" cy="468000"/>
          </a:xfrm>
          <a:prstGeom prst="rect">
            <a:avLst/>
          </a:prstGeom>
          <a:solidFill>
            <a:srgbClr val="AF1932"/>
          </a:solidFill>
        </p:spPr>
        <p:txBody>
          <a:bodyPr wrap="square" lIns="0" tIns="0" rIns="0" bIns="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228600">
              <a:spcAft>
                <a:spcPts val="1200"/>
              </a:spcAft>
              <a:defRPr/>
            </a:pPr>
            <a:r>
              <a:rPr kumimoji="1" lang="ja-JP" altLang="en-US" sz="1000" b="1" dirty="0">
                <a:solidFill>
                  <a:srgbClr val="FFFFFF"/>
                </a:solidFill>
                <a:latin typeface="Yu Gothic UI" panose="020B0500000000000000" pitchFamily="50" charset="-128"/>
                <a:ea typeface="Yu Gothic UI" panose="020B0500000000000000" pitchFamily="50" charset="-128"/>
              </a:rPr>
              <a:t>河川情報の　　一般公開</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13" name="ホームベース 30">
            <a:extLst>
              <a:ext uri="{FF2B5EF4-FFF2-40B4-BE49-F238E27FC236}">
                <a16:creationId xmlns:a16="http://schemas.microsoft.com/office/drawing/2014/main" id="{9BB0E688-B16E-9D77-0F88-C095B5CB30B0}"/>
              </a:ext>
            </a:extLst>
          </p:cNvPr>
          <p:cNvSpPr/>
          <p:nvPr/>
        </p:nvSpPr>
        <p:spPr>
          <a:xfrm>
            <a:off x="6018410" y="5748216"/>
            <a:ext cx="1603006" cy="216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base">
              <a:lnSpc>
                <a:spcPct val="140000"/>
              </a:lnSpc>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システム構築</a:t>
            </a:r>
          </a:p>
        </p:txBody>
      </p:sp>
      <p:sp>
        <p:nvSpPr>
          <p:cNvPr id="14" name="ホームベース 30">
            <a:extLst>
              <a:ext uri="{FF2B5EF4-FFF2-40B4-BE49-F238E27FC236}">
                <a16:creationId xmlns:a16="http://schemas.microsoft.com/office/drawing/2014/main" id="{D63E9624-AA16-DAF5-705F-E91CD86E7C68}"/>
              </a:ext>
            </a:extLst>
          </p:cNvPr>
          <p:cNvSpPr/>
          <p:nvPr/>
        </p:nvSpPr>
        <p:spPr>
          <a:xfrm>
            <a:off x="6018931" y="5242438"/>
            <a:ext cx="1008125" cy="467999"/>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試験運用</a:t>
            </a:r>
          </a:p>
        </p:txBody>
      </p:sp>
      <p:sp>
        <p:nvSpPr>
          <p:cNvPr id="15" name="ホームベース 30">
            <a:extLst>
              <a:ext uri="{FF2B5EF4-FFF2-40B4-BE49-F238E27FC236}">
                <a16:creationId xmlns:a16="http://schemas.microsoft.com/office/drawing/2014/main" id="{7D25BA79-F4F7-3584-26A2-48411288BBD8}"/>
              </a:ext>
            </a:extLst>
          </p:cNvPr>
          <p:cNvSpPr/>
          <p:nvPr/>
        </p:nvSpPr>
        <p:spPr>
          <a:xfrm>
            <a:off x="7652418" y="5748216"/>
            <a:ext cx="1475056" cy="475283"/>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base">
              <a:lnSpc>
                <a:spcPct val="140000"/>
              </a:lnSpc>
              <a:spcBef>
                <a:spcPct val="10000"/>
              </a:spcBef>
              <a:spcAft>
                <a:spcPct val="0"/>
              </a:spcAft>
              <a:defRPr/>
            </a:pPr>
            <a:r>
              <a:rPr lang="ja-JP" altLang="en-US" sz="900" dirty="0">
                <a:solidFill>
                  <a:srgbClr val="000000"/>
                </a:solidFill>
                <a:latin typeface="Yu Gothic UI" panose="020B0500000000000000" pitchFamily="50" charset="-128"/>
                <a:ea typeface="Yu Gothic UI" panose="020B0500000000000000" pitchFamily="50" charset="-128"/>
              </a:rPr>
              <a:t>一般公開</a:t>
            </a:r>
            <a:endParaRPr kumimoji="1" lang="ja-JP" altLang="en-US" sz="900" dirty="0">
              <a:solidFill>
                <a:srgbClr val="000000"/>
              </a:solidFill>
              <a:latin typeface="Yu Gothic UI" panose="020B0500000000000000" pitchFamily="50" charset="-128"/>
              <a:ea typeface="Yu Gothic UI" panose="020B0500000000000000" pitchFamily="50" charset="-128"/>
            </a:endParaRPr>
          </a:p>
        </p:txBody>
      </p:sp>
      <p:sp>
        <p:nvSpPr>
          <p:cNvPr id="16" name="ホームベース 30">
            <a:extLst>
              <a:ext uri="{FF2B5EF4-FFF2-40B4-BE49-F238E27FC236}">
                <a16:creationId xmlns:a16="http://schemas.microsoft.com/office/drawing/2014/main" id="{D8E0DE37-864D-3B93-A245-C4159AE3F13E}"/>
              </a:ext>
            </a:extLst>
          </p:cNvPr>
          <p:cNvSpPr/>
          <p:nvPr/>
        </p:nvSpPr>
        <p:spPr>
          <a:xfrm>
            <a:off x="7062931" y="5242439"/>
            <a:ext cx="2034062" cy="467998"/>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運用</a:t>
            </a:r>
          </a:p>
        </p:txBody>
      </p:sp>
      <p:sp>
        <p:nvSpPr>
          <p:cNvPr id="17" name="ホームベース 30">
            <a:extLst>
              <a:ext uri="{FF2B5EF4-FFF2-40B4-BE49-F238E27FC236}">
                <a16:creationId xmlns:a16="http://schemas.microsoft.com/office/drawing/2014/main" id="{7204BDC7-DD17-3EBD-72F5-8E78AA2EFDD4}"/>
              </a:ext>
            </a:extLst>
          </p:cNvPr>
          <p:cNvSpPr/>
          <p:nvPr/>
        </p:nvSpPr>
        <p:spPr>
          <a:xfrm>
            <a:off x="6390038" y="6007499"/>
            <a:ext cx="1231902" cy="216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base">
              <a:lnSpc>
                <a:spcPct val="140000"/>
              </a:lnSpc>
              <a:spcBef>
                <a:spcPct val="10000"/>
              </a:spcBef>
              <a:spcAft>
                <a:spcPct val="0"/>
              </a:spcAft>
              <a:defRPr/>
            </a:pPr>
            <a:r>
              <a:rPr kumimoji="1" lang="ja-JP" altLang="en-US" sz="900" dirty="0">
                <a:solidFill>
                  <a:srgbClr val="000000"/>
                </a:solidFill>
                <a:latin typeface="Yu Gothic UI" panose="020B0500000000000000" pitchFamily="50" charset="-128"/>
                <a:ea typeface="Yu Gothic UI" panose="020B0500000000000000" pitchFamily="50" charset="-128"/>
              </a:rPr>
              <a:t>試験運用</a:t>
            </a:r>
          </a:p>
        </p:txBody>
      </p:sp>
    </p:spTree>
    <p:extLst>
      <p:ext uri="{BB962C8B-B14F-4D97-AF65-F5344CB8AC3E}">
        <p14:creationId xmlns:p14="http://schemas.microsoft.com/office/powerpoint/2010/main" val="2659674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6BE600-EEED-1DC5-F578-DD3863CADA31}"/>
              </a:ext>
            </a:extLst>
          </p:cNvPr>
          <p:cNvSpPr>
            <a:spLocks noGrp="1"/>
          </p:cNvSpPr>
          <p:nvPr>
            <p:ph type="title"/>
          </p:nvPr>
        </p:nvSpPr>
        <p:spPr/>
        <p:txBody>
          <a:bodyPr/>
          <a:lstStyle/>
          <a:p>
            <a:r>
              <a:rPr kumimoji="1" lang="ja-JP" altLang="en-US" dirty="0"/>
              <a:t>新技術を活用した</a:t>
            </a:r>
            <a:br>
              <a:rPr kumimoji="1" lang="en-US" altLang="ja-JP" dirty="0"/>
            </a:br>
            <a:r>
              <a:rPr kumimoji="1" lang="ja-JP" altLang="en-US" dirty="0"/>
              <a:t>　河川施設維持管理の効率化</a:t>
            </a:r>
          </a:p>
        </p:txBody>
      </p:sp>
      <p:sp>
        <p:nvSpPr>
          <p:cNvPr id="4" name="テキスト プレースホルダー 3">
            <a:extLst>
              <a:ext uri="{FF2B5EF4-FFF2-40B4-BE49-F238E27FC236}">
                <a16:creationId xmlns:a16="http://schemas.microsoft.com/office/drawing/2014/main" id="{31A7987E-7A1B-DEC2-DC15-F5EDB13C956A}"/>
              </a:ext>
            </a:extLst>
          </p:cNvPr>
          <p:cNvSpPr>
            <a:spLocks noGrp="1"/>
          </p:cNvSpPr>
          <p:nvPr>
            <p:ph type="body" sz="quarter" idx="12"/>
          </p:nvPr>
        </p:nvSpPr>
        <p:spPr>
          <a:xfrm>
            <a:off x="445008" y="1201541"/>
            <a:ext cx="4322191" cy="874147"/>
          </a:xfrm>
        </p:spPr>
        <p:txBody>
          <a:bodyPr/>
          <a:lstStyle/>
          <a:p>
            <a:pPr marL="86400" indent="-86400">
              <a:lnSpc>
                <a:spcPts val="1500"/>
              </a:lnSpc>
              <a:spcBef>
                <a:spcPts val="0"/>
              </a:spcBef>
              <a:spcAft>
                <a:spcPts val="600"/>
              </a:spcAft>
            </a:pPr>
            <a:r>
              <a:rPr kumimoji="1" lang="ja-JP" altLang="en-US" dirty="0"/>
              <a:t>新技術を活用した観測手法を用い、経年的な河道断面データを蓄積し、浚渫計画策定や鋼矢板護岸の更新計画など効率的な維持管理へつなげていく。</a:t>
            </a:r>
          </a:p>
          <a:p>
            <a:endParaRPr kumimoji="1" lang="ja-JP" altLang="en-US" dirty="0"/>
          </a:p>
        </p:txBody>
      </p:sp>
      <p:sp>
        <p:nvSpPr>
          <p:cNvPr id="5" name="テキスト プレースホルダー 4">
            <a:extLst>
              <a:ext uri="{FF2B5EF4-FFF2-40B4-BE49-F238E27FC236}">
                <a16:creationId xmlns:a16="http://schemas.microsoft.com/office/drawing/2014/main" id="{4A2F1D1B-447A-99A8-B4AC-F1078A68CAAC}"/>
              </a:ext>
            </a:extLst>
          </p:cNvPr>
          <p:cNvSpPr>
            <a:spLocks noGrp="1"/>
          </p:cNvSpPr>
          <p:nvPr>
            <p:ph type="body" sz="quarter" idx="13"/>
          </p:nvPr>
        </p:nvSpPr>
        <p:spPr>
          <a:xfrm>
            <a:off x="445009" y="2411636"/>
            <a:ext cx="4346800" cy="396715"/>
          </a:xfrm>
        </p:spPr>
        <p:txBody>
          <a:bodyPr/>
          <a:lstStyle/>
          <a:p>
            <a:pPr marL="86400" indent="-86400">
              <a:lnSpc>
                <a:spcPts val="1500"/>
              </a:lnSpc>
              <a:spcBef>
                <a:spcPts val="0"/>
              </a:spcBef>
              <a:spcAft>
                <a:spcPts val="600"/>
              </a:spcAft>
              <a:buFont typeface="Arial" panose="020B0604020202020204" pitchFamily="34" charset="0"/>
              <a:buChar char="•"/>
            </a:pPr>
            <a:r>
              <a:rPr kumimoji="1" lang="en-US" altLang="ja-JP" dirty="0"/>
              <a:t>2024</a:t>
            </a:r>
            <a:r>
              <a:rPr kumimoji="1" lang="ja-JP" altLang="en-US" dirty="0"/>
              <a:t>年度に新技術活用の検討を行い、一河川にて縦横断測量を実施</a:t>
            </a:r>
          </a:p>
        </p:txBody>
      </p:sp>
      <p:graphicFrame>
        <p:nvGraphicFramePr>
          <p:cNvPr id="11" name="表プレースホルダー 20">
            <a:extLst>
              <a:ext uri="{FF2B5EF4-FFF2-40B4-BE49-F238E27FC236}">
                <a16:creationId xmlns:a16="http://schemas.microsoft.com/office/drawing/2014/main" id="{A90BA019-4562-AE52-F37E-3910832C7654}"/>
              </a:ext>
            </a:extLst>
          </p:cNvPr>
          <p:cNvGraphicFramePr>
            <a:graphicFrameLocks/>
          </p:cNvGraphicFramePr>
          <p:nvPr/>
        </p:nvGraphicFramePr>
        <p:xfrm>
          <a:off x="5903912" y="2359862"/>
          <a:ext cx="3473767" cy="1254996"/>
        </p:xfrm>
        <a:graphic>
          <a:graphicData uri="http://schemas.openxmlformats.org/drawingml/2006/table">
            <a:tbl>
              <a:tblPr firstCol="1">
                <a:tableStyleId>{5C22544A-7EE6-4342-B048-85BDC9FD1C3A}</a:tableStyleId>
              </a:tblPr>
              <a:tblGrid>
                <a:gridCol w="1091090">
                  <a:extLst>
                    <a:ext uri="{9D8B030D-6E8A-4147-A177-3AD203B41FA5}">
                      <a16:colId xmlns:a16="http://schemas.microsoft.com/office/drawing/2014/main" val="3506192044"/>
                    </a:ext>
                  </a:extLst>
                </a:gridCol>
                <a:gridCol w="2382677">
                  <a:extLst>
                    <a:ext uri="{9D8B030D-6E8A-4147-A177-3AD203B41FA5}">
                      <a16:colId xmlns:a16="http://schemas.microsoft.com/office/drawing/2014/main" val="1620209831"/>
                    </a:ext>
                  </a:extLst>
                </a:gridCol>
              </a:tblGrid>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2024</a:t>
                      </a:r>
                      <a:r>
                        <a:rPr kumimoji="1" lang="ja-JP" altLang="en-US" sz="1000" dirty="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新技術活用の検討・縦横断測量の実施</a:t>
                      </a:r>
                    </a:p>
                  </a:txBody>
                  <a:tcPr anchor="ctr">
                    <a:solidFill>
                      <a:srgbClr val="FCEAED"/>
                    </a:solidFill>
                  </a:tcPr>
                </a:tc>
                <a:extLst>
                  <a:ext uri="{0D108BD9-81ED-4DB2-BD59-A6C34878D82A}">
                    <a16:rowId xmlns:a16="http://schemas.microsoft.com/office/drawing/2014/main" val="137827545"/>
                  </a:ext>
                </a:extLst>
              </a:tr>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2025</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縦横断測量の実施</a:t>
                      </a:r>
                    </a:p>
                  </a:txBody>
                  <a:tcPr anchor="ctr">
                    <a:solidFill>
                      <a:srgbClr val="FCEAED"/>
                    </a:solidFill>
                  </a:tcPr>
                </a:tc>
                <a:extLst>
                  <a:ext uri="{0D108BD9-81ED-4DB2-BD59-A6C34878D82A}">
                    <a16:rowId xmlns:a16="http://schemas.microsoft.com/office/drawing/2014/main" val="3387827350"/>
                  </a:ext>
                </a:extLst>
              </a:tr>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2026</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縦横断測量の実施</a:t>
                      </a:r>
                    </a:p>
                  </a:txBody>
                  <a:tcPr anchor="ctr">
                    <a:solidFill>
                      <a:srgbClr val="FCEAED"/>
                    </a:solidFill>
                  </a:tcPr>
                </a:tc>
                <a:extLst>
                  <a:ext uri="{0D108BD9-81ED-4DB2-BD59-A6C34878D82A}">
                    <a16:rowId xmlns:a16="http://schemas.microsoft.com/office/drawing/2014/main" val="3011694763"/>
                  </a:ext>
                </a:extLst>
              </a:tr>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2027</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堆積土量及び変位量の確認</a:t>
                      </a:r>
                    </a:p>
                  </a:txBody>
                  <a:tcPr anchor="ctr">
                    <a:solidFill>
                      <a:srgbClr val="FCEAED"/>
                    </a:solidFill>
                  </a:tcPr>
                </a:tc>
                <a:extLst>
                  <a:ext uri="{0D108BD9-81ED-4DB2-BD59-A6C34878D82A}">
                    <a16:rowId xmlns:a16="http://schemas.microsoft.com/office/drawing/2014/main" val="3165335573"/>
                  </a:ext>
                </a:extLst>
              </a:tr>
            </a:tbl>
          </a:graphicData>
        </a:graphic>
      </p:graphicFrame>
      <p:sp>
        <p:nvSpPr>
          <p:cNvPr id="12" name="正方形/長方形 11">
            <a:extLst>
              <a:ext uri="{FF2B5EF4-FFF2-40B4-BE49-F238E27FC236}">
                <a16:creationId xmlns:a16="http://schemas.microsoft.com/office/drawing/2014/main" id="{74DB9E05-56F6-97EB-6299-ADA0CBA1C1D9}"/>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13" name="正方形/長方形 12">
            <a:extLst>
              <a:ext uri="{FF2B5EF4-FFF2-40B4-BE49-F238E27FC236}">
                <a16:creationId xmlns:a16="http://schemas.microsoft.com/office/drawing/2014/main" id="{BB51D25B-FB89-4EDA-5D11-D6E3D99B5D69}"/>
              </a:ext>
            </a:extLst>
          </p:cNvPr>
          <p:cNvSpPr/>
          <p:nvPr/>
        </p:nvSpPr>
        <p:spPr>
          <a:xfrm>
            <a:off x="4860000" y="1963153"/>
            <a:ext cx="972000" cy="1651705"/>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p:txBody>
      </p:sp>
      <p:sp>
        <p:nvSpPr>
          <p:cNvPr id="17" name="正方形/長方形 16">
            <a:extLst>
              <a:ext uri="{FF2B5EF4-FFF2-40B4-BE49-F238E27FC236}">
                <a16:creationId xmlns:a16="http://schemas.microsoft.com/office/drawing/2014/main" id="{BD74F792-7CDA-74AD-C135-37B48A6C4B9E}"/>
              </a:ext>
            </a:extLst>
          </p:cNvPr>
          <p:cNvSpPr/>
          <p:nvPr/>
        </p:nvSpPr>
        <p:spPr>
          <a:xfrm>
            <a:off x="7137194" y="44826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2026</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18" name="正方形/長方形 17">
            <a:extLst>
              <a:ext uri="{FF2B5EF4-FFF2-40B4-BE49-F238E27FC236}">
                <a16:creationId xmlns:a16="http://schemas.microsoft.com/office/drawing/2014/main" id="{F69FA540-1035-3C18-262B-3F2C9B442BE3}"/>
              </a:ext>
            </a:extLst>
          </p:cNvPr>
          <p:cNvSpPr/>
          <p:nvPr/>
        </p:nvSpPr>
        <p:spPr>
          <a:xfrm>
            <a:off x="6093194" y="44826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2025</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19" name="正方形/長方形 18">
            <a:extLst>
              <a:ext uri="{FF2B5EF4-FFF2-40B4-BE49-F238E27FC236}">
                <a16:creationId xmlns:a16="http://schemas.microsoft.com/office/drawing/2014/main" id="{19D45275-B72C-3B17-9F7B-DA4F745C5DE9}"/>
              </a:ext>
            </a:extLst>
          </p:cNvPr>
          <p:cNvSpPr/>
          <p:nvPr/>
        </p:nvSpPr>
        <p:spPr>
          <a:xfrm>
            <a:off x="8181194" y="44826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2027</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20" name="テキスト ボックス 19">
            <a:extLst>
              <a:ext uri="{FF2B5EF4-FFF2-40B4-BE49-F238E27FC236}">
                <a16:creationId xmlns:a16="http://schemas.microsoft.com/office/drawing/2014/main" id="{F0A6193A-5259-DE55-84D1-F080204CD559}"/>
              </a:ext>
            </a:extLst>
          </p:cNvPr>
          <p:cNvSpPr txBox="1"/>
          <p:nvPr/>
        </p:nvSpPr>
        <p:spPr>
          <a:xfrm>
            <a:off x="5046554" y="4790427"/>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dirty="0">
                <a:solidFill>
                  <a:srgbClr val="FFFFFF"/>
                </a:solidFill>
                <a:latin typeface="Yu Gothic UI" panose="020B0500000000000000" pitchFamily="50" charset="-128"/>
                <a:ea typeface="Yu Gothic UI" panose="020B0500000000000000" pitchFamily="50" charset="-128"/>
              </a:rPr>
              <a:t>　縦横断測量の実施</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21" name="テキスト ボックス 20">
            <a:extLst>
              <a:ext uri="{FF2B5EF4-FFF2-40B4-BE49-F238E27FC236}">
                <a16:creationId xmlns:a16="http://schemas.microsoft.com/office/drawing/2014/main" id="{CED91F5F-1B13-5D08-ACDF-C23FDBE1779B}"/>
              </a:ext>
            </a:extLst>
          </p:cNvPr>
          <p:cNvSpPr txBox="1"/>
          <p:nvPr/>
        </p:nvSpPr>
        <p:spPr>
          <a:xfrm>
            <a:off x="5046554" y="5284774"/>
            <a:ext cx="972000" cy="4644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dirty="0">
                <a:solidFill>
                  <a:srgbClr val="FFFFFF"/>
                </a:solidFill>
                <a:latin typeface="Yu Gothic UI" panose="020B0500000000000000" pitchFamily="50" charset="-128"/>
                <a:ea typeface="Yu Gothic UI" panose="020B0500000000000000" pitchFamily="50" charset="-128"/>
              </a:rPr>
              <a:t>堆積土量及び　変位量の確認</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22" name="ホームベース 30">
            <a:extLst>
              <a:ext uri="{FF2B5EF4-FFF2-40B4-BE49-F238E27FC236}">
                <a16:creationId xmlns:a16="http://schemas.microsoft.com/office/drawing/2014/main" id="{DDCE5656-038D-C01D-9FCF-B0C139A5617B}"/>
              </a:ext>
            </a:extLst>
          </p:cNvPr>
          <p:cNvSpPr/>
          <p:nvPr/>
        </p:nvSpPr>
        <p:spPr>
          <a:xfrm>
            <a:off x="6093193" y="4790487"/>
            <a:ext cx="2052126"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測量実施</a:t>
            </a:r>
          </a:p>
        </p:txBody>
      </p:sp>
      <p:sp>
        <p:nvSpPr>
          <p:cNvPr id="23" name="ホームベース 30">
            <a:extLst>
              <a:ext uri="{FF2B5EF4-FFF2-40B4-BE49-F238E27FC236}">
                <a16:creationId xmlns:a16="http://schemas.microsoft.com/office/drawing/2014/main" id="{73859EA0-C436-3F60-053F-A636B8A4E354}"/>
              </a:ext>
            </a:extLst>
          </p:cNvPr>
          <p:cNvSpPr/>
          <p:nvPr/>
        </p:nvSpPr>
        <p:spPr>
          <a:xfrm>
            <a:off x="8181193" y="5291974"/>
            <a:ext cx="1008125" cy="45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lang="ja-JP" altLang="en-US" sz="900" dirty="0">
                <a:solidFill>
                  <a:schemeClr val="tx1"/>
                </a:solidFill>
                <a:latin typeface="Yu Gothic UI" panose="020B0500000000000000" pitchFamily="50" charset="-128"/>
                <a:ea typeface="Yu Gothic UI" panose="020B0500000000000000" pitchFamily="50" charset="-128"/>
              </a:rPr>
              <a:t>土量等の確認</a:t>
            </a:r>
            <a:endParaRPr kumimoji="1" lang="ja-JP" altLang="en-US" sz="900" dirty="0">
              <a:solidFill>
                <a:schemeClr val="tx1"/>
              </a:solidFill>
              <a:latin typeface="Yu Gothic UI" panose="020B0500000000000000" pitchFamily="50" charset="-128"/>
              <a:ea typeface="Yu Gothic UI" panose="020B0500000000000000" pitchFamily="50" charset="-128"/>
            </a:endParaRPr>
          </a:p>
        </p:txBody>
      </p:sp>
      <p:sp>
        <p:nvSpPr>
          <p:cNvPr id="65" name="正方形/長方形 64">
            <a:extLst>
              <a:ext uri="{FF2B5EF4-FFF2-40B4-BE49-F238E27FC236}">
                <a16:creationId xmlns:a16="http://schemas.microsoft.com/office/drawing/2014/main" id="{FFBA9014-09D2-3E18-625B-E8B36D530BAA}"/>
              </a:ext>
            </a:extLst>
          </p:cNvPr>
          <p:cNvSpPr/>
          <p:nvPr/>
        </p:nvSpPr>
        <p:spPr>
          <a:xfrm>
            <a:off x="77473" y="5623579"/>
            <a:ext cx="2424514" cy="9214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・ナローマルチとは、音波を用いて三次元測量を行う機械で、水中部の測量ができることから河道形状や土砂堆積の状況を把握することができる。</a:t>
            </a:r>
            <a:endParaRPr lang="ja-JP" altLang="en-US" sz="1600" dirty="0">
              <a:solidFill>
                <a:schemeClr val="tx1"/>
              </a:solidFill>
            </a:endParaRPr>
          </a:p>
        </p:txBody>
      </p:sp>
      <p:grpSp>
        <p:nvGrpSpPr>
          <p:cNvPr id="66" name="グループ化 65">
            <a:extLst>
              <a:ext uri="{FF2B5EF4-FFF2-40B4-BE49-F238E27FC236}">
                <a16:creationId xmlns:a16="http://schemas.microsoft.com/office/drawing/2014/main" id="{14C9363B-1B9D-2788-6931-28020E5D7C9F}"/>
              </a:ext>
            </a:extLst>
          </p:cNvPr>
          <p:cNvGrpSpPr/>
          <p:nvPr/>
        </p:nvGrpSpPr>
        <p:grpSpPr>
          <a:xfrm>
            <a:off x="80612" y="3471807"/>
            <a:ext cx="2479461" cy="2042136"/>
            <a:chOff x="6925237" y="476937"/>
            <a:chExt cx="5175517" cy="2679088"/>
          </a:xfrm>
        </p:grpSpPr>
        <p:grpSp>
          <p:nvGrpSpPr>
            <p:cNvPr id="67" name="グループ化 66">
              <a:extLst>
                <a:ext uri="{FF2B5EF4-FFF2-40B4-BE49-F238E27FC236}">
                  <a16:creationId xmlns:a16="http://schemas.microsoft.com/office/drawing/2014/main" id="{82841042-2ACD-B12F-498A-6185D544AF78}"/>
                </a:ext>
              </a:extLst>
            </p:cNvPr>
            <p:cNvGrpSpPr/>
            <p:nvPr/>
          </p:nvGrpSpPr>
          <p:grpSpPr>
            <a:xfrm>
              <a:off x="6925237" y="476937"/>
              <a:ext cx="5175517" cy="2679088"/>
              <a:chOff x="6925237" y="476937"/>
              <a:chExt cx="5175517" cy="2679088"/>
            </a:xfrm>
          </p:grpSpPr>
          <p:pic>
            <p:nvPicPr>
              <p:cNvPr id="70" name="図 69">
                <a:extLst>
                  <a:ext uri="{FF2B5EF4-FFF2-40B4-BE49-F238E27FC236}">
                    <a16:creationId xmlns:a16="http://schemas.microsoft.com/office/drawing/2014/main" id="{1F2F1A96-05F4-6C52-84B6-0F92223571CE}"/>
                  </a:ext>
                </a:extLst>
              </p:cNvPr>
              <p:cNvPicPr>
                <a:picLocks noChangeAspect="1"/>
              </p:cNvPicPr>
              <p:nvPr/>
            </p:nvPicPr>
            <p:blipFill rotWithShape="1">
              <a:blip r:embed="rId2"/>
              <a:srcRect l="-511" t="-1" r="-1" b="62576"/>
              <a:stretch/>
            </p:blipFill>
            <p:spPr>
              <a:xfrm>
                <a:off x="7326591" y="1085910"/>
                <a:ext cx="4774163" cy="1992327"/>
              </a:xfrm>
              <a:prstGeom prst="rect">
                <a:avLst/>
              </a:prstGeom>
            </p:spPr>
          </p:pic>
          <p:sp>
            <p:nvSpPr>
              <p:cNvPr id="71" name="正方形/長方形 70">
                <a:extLst>
                  <a:ext uri="{FF2B5EF4-FFF2-40B4-BE49-F238E27FC236}">
                    <a16:creationId xmlns:a16="http://schemas.microsoft.com/office/drawing/2014/main" id="{092E2C7F-E141-F2E6-C096-2A9B0B9E4B96}"/>
                  </a:ext>
                </a:extLst>
              </p:cNvPr>
              <p:cNvSpPr/>
              <p:nvPr/>
            </p:nvSpPr>
            <p:spPr>
              <a:xfrm>
                <a:off x="9869103" y="1065364"/>
                <a:ext cx="2218243" cy="666226"/>
              </a:xfrm>
              <a:prstGeom prst="rect">
                <a:avLst/>
              </a:prstGeom>
            </p:spPr>
            <p:txBody>
              <a:bodyPr wrap="square">
                <a:spAutoFit/>
              </a:bodyPr>
              <a:lstStyle/>
              <a:p>
                <a:r>
                  <a:rPr lang="ja-JP" altLang="en-US" sz="900" dirty="0">
                    <a:solidFill>
                      <a:srgbClr val="000000"/>
                    </a:solidFill>
                    <a:latin typeface="+mn-ea"/>
                  </a:rPr>
                  <a:t>特定の角度に対し、１つの音波の反射時間を計測</a:t>
                </a:r>
              </a:p>
            </p:txBody>
          </p:sp>
          <p:sp>
            <p:nvSpPr>
              <p:cNvPr id="72" name="正方形/長方形 71">
                <a:extLst>
                  <a:ext uri="{FF2B5EF4-FFF2-40B4-BE49-F238E27FC236}">
                    <a16:creationId xmlns:a16="http://schemas.microsoft.com/office/drawing/2014/main" id="{9CE6A2EC-9ED7-E66B-5D52-1B249A810ECA}"/>
                  </a:ext>
                </a:extLst>
              </p:cNvPr>
              <p:cNvSpPr/>
              <p:nvPr/>
            </p:nvSpPr>
            <p:spPr>
              <a:xfrm>
                <a:off x="7299450" y="506430"/>
                <a:ext cx="4774162" cy="565283"/>
              </a:xfrm>
              <a:prstGeom prst="rect">
                <a:avLst/>
              </a:prstGeom>
            </p:spPr>
            <p:txBody>
              <a:bodyPr wrap="square">
                <a:spAutoFit/>
              </a:bodyPr>
              <a:lstStyle/>
              <a:p>
                <a:r>
                  <a:rPr lang="ja-JP" altLang="en-US" sz="1050" dirty="0">
                    <a:solidFill>
                      <a:srgbClr val="000000"/>
                    </a:solidFill>
                    <a:latin typeface="+mn-ea"/>
                  </a:rPr>
                  <a:t>ラジコンボート使用による</a:t>
                </a:r>
                <a:endParaRPr lang="en-US" altLang="ja-JP" sz="1050" dirty="0">
                  <a:solidFill>
                    <a:srgbClr val="000000"/>
                  </a:solidFill>
                  <a:latin typeface="+mn-ea"/>
                </a:endParaRPr>
              </a:p>
              <a:p>
                <a:r>
                  <a:rPr lang="ja-JP" altLang="en-US" sz="1050" dirty="0">
                    <a:solidFill>
                      <a:srgbClr val="000000"/>
                    </a:solidFill>
                    <a:latin typeface="+mn-ea"/>
                  </a:rPr>
                  <a:t>ナローマルチ測深イメージ</a:t>
                </a:r>
                <a:r>
                  <a:rPr lang="ja-JP" altLang="en-US" sz="1050" dirty="0">
                    <a:solidFill>
                      <a:srgbClr val="000000"/>
                    </a:solidFill>
                    <a:latin typeface="ＭＳ Ｐゴシック" panose="020B0600070205080204" pitchFamily="50" charset="-128"/>
                    <a:ea typeface="ＭＳ Ｐゴシック" panose="020B0600070205080204" pitchFamily="50" charset="-128"/>
                  </a:rPr>
                  <a:t>	</a:t>
                </a:r>
              </a:p>
            </p:txBody>
          </p:sp>
          <p:sp>
            <p:nvSpPr>
              <p:cNvPr id="73" name="正方形/長方形 72">
                <a:extLst>
                  <a:ext uri="{FF2B5EF4-FFF2-40B4-BE49-F238E27FC236}">
                    <a16:creationId xmlns:a16="http://schemas.microsoft.com/office/drawing/2014/main" id="{C7EF6BF4-6F05-5EC4-8DC1-A9562746C4BB}"/>
                  </a:ext>
                </a:extLst>
              </p:cNvPr>
              <p:cNvSpPr/>
              <p:nvPr/>
            </p:nvSpPr>
            <p:spPr>
              <a:xfrm>
                <a:off x="6925237" y="476937"/>
                <a:ext cx="5060823" cy="267908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4" name="正方形/長方形 73">
                <a:extLst>
                  <a:ext uri="{FF2B5EF4-FFF2-40B4-BE49-F238E27FC236}">
                    <a16:creationId xmlns:a16="http://schemas.microsoft.com/office/drawing/2014/main" id="{95F200BA-C776-20CB-469C-8C214731FC8A}"/>
                  </a:ext>
                </a:extLst>
              </p:cNvPr>
              <p:cNvSpPr/>
              <p:nvPr/>
            </p:nvSpPr>
            <p:spPr>
              <a:xfrm>
                <a:off x="7056887" y="1082914"/>
                <a:ext cx="2269505" cy="666226"/>
              </a:xfrm>
              <a:prstGeom prst="rect">
                <a:avLst/>
              </a:prstGeom>
            </p:spPr>
            <p:txBody>
              <a:bodyPr wrap="square">
                <a:spAutoFit/>
              </a:bodyPr>
              <a:lstStyle/>
              <a:p>
                <a:r>
                  <a:rPr lang="ja-JP" altLang="en-US" sz="900" dirty="0">
                    <a:solidFill>
                      <a:srgbClr val="000000"/>
                    </a:solidFill>
                    <a:latin typeface="+mn-ea"/>
                  </a:rPr>
                  <a:t>ラジコンボート　</a:t>
                </a:r>
                <a:endParaRPr lang="en-US" altLang="ja-JP" sz="900" dirty="0">
                  <a:solidFill>
                    <a:srgbClr val="000000"/>
                  </a:solidFill>
                  <a:latin typeface="+mn-ea"/>
                </a:endParaRPr>
              </a:p>
              <a:p>
                <a:r>
                  <a:rPr lang="ja-JP" altLang="en-US" sz="900" dirty="0">
                    <a:solidFill>
                      <a:srgbClr val="000000"/>
                    </a:solidFill>
                    <a:latin typeface="+mn-ea"/>
                  </a:rPr>
                  <a:t>全長約</a:t>
                </a:r>
                <a:r>
                  <a:rPr lang="en-US" altLang="ja-JP" sz="900" dirty="0">
                    <a:solidFill>
                      <a:srgbClr val="000000"/>
                    </a:solidFill>
                    <a:latin typeface="+mn-ea"/>
                  </a:rPr>
                  <a:t>1.2</a:t>
                </a:r>
                <a:r>
                  <a:rPr lang="ja-JP" altLang="en-US" sz="900" dirty="0">
                    <a:solidFill>
                      <a:srgbClr val="000000"/>
                    </a:solidFill>
                    <a:latin typeface="+mn-ea"/>
                  </a:rPr>
                  <a:t>ｍ、</a:t>
                </a:r>
                <a:endParaRPr lang="en-US" altLang="ja-JP" sz="900" dirty="0">
                  <a:solidFill>
                    <a:srgbClr val="000000"/>
                  </a:solidFill>
                  <a:latin typeface="+mn-ea"/>
                </a:endParaRPr>
              </a:p>
              <a:p>
                <a:r>
                  <a:rPr lang="ja-JP" altLang="en-US" sz="900" dirty="0">
                    <a:solidFill>
                      <a:srgbClr val="000000"/>
                    </a:solidFill>
                    <a:latin typeface="+mn-ea"/>
                  </a:rPr>
                  <a:t>　幅 約</a:t>
                </a:r>
                <a:r>
                  <a:rPr lang="en-US" altLang="ja-JP" sz="900" dirty="0">
                    <a:solidFill>
                      <a:srgbClr val="000000"/>
                    </a:solidFill>
                    <a:latin typeface="+mn-ea"/>
                  </a:rPr>
                  <a:t>0.4</a:t>
                </a:r>
                <a:r>
                  <a:rPr lang="ja-JP" altLang="en-US" sz="900" dirty="0">
                    <a:solidFill>
                      <a:srgbClr val="000000"/>
                    </a:solidFill>
                    <a:latin typeface="+mn-ea"/>
                  </a:rPr>
                  <a:t>ｍ</a:t>
                </a:r>
              </a:p>
            </p:txBody>
          </p:sp>
        </p:grpSp>
        <p:sp>
          <p:nvSpPr>
            <p:cNvPr id="68" name="角丸四角形 16">
              <a:extLst>
                <a:ext uri="{FF2B5EF4-FFF2-40B4-BE49-F238E27FC236}">
                  <a16:creationId xmlns:a16="http://schemas.microsoft.com/office/drawing/2014/main" id="{A3E3FFCB-58F2-78C8-B2B2-E96E2D617DE9}"/>
                </a:ext>
              </a:extLst>
            </p:cNvPr>
            <p:cNvSpPr/>
            <p:nvPr/>
          </p:nvSpPr>
          <p:spPr>
            <a:xfrm>
              <a:off x="7012789" y="521182"/>
              <a:ext cx="3755940" cy="4839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9" name="正方形/長方形 68">
              <a:extLst>
                <a:ext uri="{FF2B5EF4-FFF2-40B4-BE49-F238E27FC236}">
                  <a16:creationId xmlns:a16="http://schemas.microsoft.com/office/drawing/2014/main" id="{22E781AE-D5DD-DFBD-C859-A8DE73F4A952}"/>
                </a:ext>
              </a:extLst>
            </p:cNvPr>
            <p:cNvSpPr/>
            <p:nvPr/>
          </p:nvSpPr>
          <p:spPr>
            <a:xfrm>
              <a:off x="10030401" y="942078"/>
              <a:ext cx="1898972" cy="734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75" name="正方形/長方形 74">
            <a:extLst>
              <a:ext uri="{FF2B5EF4-FFF2-40B4-BE49-F238E27FC236}">
                <a16:creationId xmlns:a16="http://schemas.microsoft.com/office/drawing/2014/main" id="{44AC65FA-F335-EE30-49E8-2A4BE731EDB2}"/>
              </a:ext>
            </a:extLst>
          </p:cNvPr>
          <p:cNvSpPr/>
          <p:nvPr/>
        </p:nvSpPr>
        <p:spPr>
          <a:xfrm>
            <a:off x="2560073" y="5620936"/>
            <a:ext cx="2243268" cy="9214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・垂直や斜め方向にレーザーを照射し、陸上部の鋼矢板護岸形状を計測し変状把握することができる。</a:t>
            </a:r>
            <a:endParaRPr lang="ja-JP" altLang="en-US" sz="1600" dirty="0">
              <a:solidFill>
                <a:schemeClr val="tx1"/>
              </a:solidFill>
            </a:endParaRPr>
          </a:p>
        </p:txBody>
      </p:sp>
      <p:grpSp>
        <p:nvGrpSpPr>
          <p:cNvPr id="76" name="グループ化 75">
            <a:extLst>
              <a:ext uri="{FF2B5EF4-FFF2-40B4-BE49-F238E27FC236}">
                <a16:creationId xmlns:a16="http://schemas.microsoft.com/office/drawing/2014/main" id="{29D63865-1977-FF0A-E4D8-912CAA417D66}"/>
              </a:ext>
            </a:extLst>
          </p:cNvPr>
          <p:cNvGrpSpPr/>
          <p:nvPr/>
        </p:nvGrpSpPr>
        <p:grpSpPr>
          <a:xfrm>
            <a:off x="2560104" y="3471807"/>
            <a:ext cx="2247087" cy="2042136"/>
            <a:chOff x="9603008" y="1103420"/>
            <a:chExt cx="2505356" cy="1970211"/>
          </a:xfrm>
        </p:grpSpPr>
        <p:sp>
          <p:nvSpPr>
            <p:cNvPr id="77" name="正方形/長方形 76">
              <a:extLst>
                <a:ext uri="{FF2B5EF4-FFF2-40B4-BE49-F238E27FC236}">
                  <a16:creationId xmlns:a16="http://schemas.microsoft.com/office/drawing/2014/main" id="{1250035E-75CF-9B7E-1895-09B8BC56DE92}"/>
                </a:ext>
              </a:extLst>
            </p:cNvPr>
            <p:cNvSpPr/>
            <p:nvPr/>
          </p:nvSpPr>
          <p:spPr>
            <a:xfrm>
              <a:off x="9734218" y="1114523"/>
              <a:ext cx="2340417" cy="403812"/>
            </a:xfrm>
            <a:prstGeom prst="rect">
              <a:avLst/>
            </a:prstGeom>
          </p:spPr>
          <p:txBody>
            <a:bodyPr wrap="square">
              <a:spAutoFit/>
            </a:bodyPr>
            <a:lstStyle/>
            <a:p>
              <a:r>
                <a:rPr lang="ja-JP" altLang="en-US" sz="1050" dirty="0">
                  <a:solidFill>
                    <a:srgbClr val="000000"/>
                  </a:solidFill>
                  <a:latin typeface="+mn-ea"/>
                </a:rPr>
                <a:t>ドローン使用による</a:t>
              </a:r>
              <a:endParaRPr lang="en-US" altLang="ja-JP" sz="1050" dirty="0">
                <a:solidFill>
                  <a:srgbClr val="000000"/>
                </a:solidFill>
                <a:latin typeface="+mn-ea"/>
              </a:endParaRPr>
            </a:p>
            <a:p>
              <a:r>
                <a:rPr lang="ja-JP" altLang="en-US" sz="1050" dirty="0">
                  <a:solidFill>
                    <a:srgbClr val="000000"/>
                  </a:solidFill>
                  <a:latin typeface="+mn-ea"/>
                </a:rPr>
                <a:t>レーザー測量イメージ</a:t>
              </a:r>
            </a:p>
          </p:txBody>
        </p:sp>
        <p:grpSp>
          <p:nvGrpSpPr>
            <p:cNvPr id="78" name="グループ化 77">
              <a:extLst>
                <a:ext uri="{FF2B5EF4-FFF2-40B4-BE49-F238E27FC236}">
                  <a16:creationId xmlns:a16="http://schemas.microsoft.com/office/drawing/2014/main" id="{149A77F5-1582-A26C-D309-B117CF783561}"/>
                </a:ext>
              </a:extLst>
            </p:cNvPr>
            <p:cNvGrpSpPr/>
            <p:nvPr/>
          </p:nvGrpSpPr>
          <p:grpSpPr>
            <a:xfrm>
              <a:off x="9641315" y="1126952"/>
              <a:ext cx="2462757" cy="1926388"/>
              <a:chOff x="9641315" y="550432"/>
              <a:chExt cx="2462757" cy="2502909"/>
            </a:xfrm>
          </p:grpSpPr>
          <p:grpSp>
            <p:nvGrpSpPr>
              <p:cNvPr id="80" name="グループ化 79">
                <a:extLst>
                  <a:ext uri="{FF2B5EF4-FFF2-40B4-BE49-F238E27FC236}">
                    <a16:creationId xmlns:a16="http://schemas.microsoft.com/office/drawing/2014/main" id="{7EF6DF0A-252D-4557-0DAF-EB9FD8B344CA}"/>
                  </a:ext>
                </a:extLst>
              </p:cNvPr>
              <p:cNvGrpSpPr/>
              <p:nvPr/>
            </p:nvGrpSpPr>
            <p:grpSpPr>
              <a:xfrm>
                <a:off x="9711823" y="1266477"/>
                <a:ext cx="2392249" cy="1786864"/>
                <a:chOff x="9711823" y="1266477"/>
                <a:chExt cx="2392249" cy="1786864"/>
              </a:xfrm>
            </p:grpSpPr>
            <p:grpSp>
              <p:nvGrpSpPr>
                <p:cNvPr id="82" name="グループ化 81">
                  <a:extLst>
                    <a:ext uri="{FF2B5EF4-FFF2-40B4-BE49-F238E27FC236}">
                      <a16:creationId xmlns:a16="http://schemas.microsoft.com/office/drawing/2014/main" id="{A1E0860C-438B-A545-9A45-89171B0CC832}"/>
                    </a:ext>
                  </a:extLst>
                </p:cNvPr>
                <p:cNvGrpSpPr/>
                <p:nvPr/>
              </p:nvGrpSpPr>
              <p:grpSpPr>
                <a:xfrm>
                  <a:off x="9711823" y="1266477"/>
                  <a:ext cx="2392249" cy="1786864"/>
                  <a:chOff x="12444333" y="-621362"/>
                  <a:chExt cx="2754313" cy="1324620"/>
                </a:xfrm>
              </p:grpSpPr>
              <p:pic>
                <p:nvPicPr>
                  <p:cNvPr id="84" name="図 83">
                    <a:extLst>
                      <a:ext uri="{FF2B5EF4-FFF2-40B4-BE49-F238E27FC236}">
                        <a16:creationId xmlns:a16="http://schemas.microsoft.com/office/drawing/2014/main" id="{499BFB06-E559-C2A5-E893-840D94CB5971}"/>
                      </a:ext>
                    </a:extLst>
                  </p:cNvPr>
                  <p:cNvPicPr>
                    <a:picLocks noChangeAspect="1"/>
                  </p:cNvPicPr>
                  <p:nvPr/>
                </p:nvPicPr>
                <p:blipFill rotWithShape="1">
                  <a:blip r:embed="rId3"/>
                  <a:srcRect l="35753" r="44894" b="28257"/>
                  <a:stretch/>
                </p:blipFill>
                <p:spPr>
                  <a:xfrm>
                    <a:off x="13249099" y="-621362"/>
                    <a:ext cx="864809" cy="1062269"/>
                  </a:xfrm>
                  <a:prstGeom prst="rect">
                    <a:avLst/>
                  </a:prstGeom>
                </p:spPr>
              </p:pic>
              <p:grpSp>
                <p:nvGrpSpPr>
                  <p:cNvPr id="85" name="グループ化 84">
                    <a:extLst>
                      <a:ext uri="{FF2B5EF4-FFF2-40B4-BE49-F238E27FC236}">
                        <a16:creationId xmlns:a16="http://schemas.microsoft.com/office/drawing/2014/main" id="{7250214B-87D8-5069-5CF8-AFA516D65EF3}"/>
                      </a:ext>
                    </a:extLst>
                  </p:cNvPr>
                  <p:cNvGrpSpPr/>
                  <p:nvPr/>
                </p:nvGrpSpPr>
                <p:grpSpPr>
                  <a:xfrm>
                    <a:off x="12444333" y="-437942"/>
                    <a:ext cx="2754313" cy="1141200"/>
                    <a:chOff x="6319185" y="5616442"/>
                    <a:chExt cx="2592377" cy="981363"/>
                  </a:xfrm>
                </p:grpSpPr>
                <p:grpSp>
                  <p:nvGrpSpPr>
                    <p:cNvPr id="86" name="グループ化 85">
                      <a:extLst>
                        <a:ext uri="{FF2B5EF4-FFF2-40B4-BE49-F238E27FC236}">
                          <a16:creationId xmlns:a16="http://schemas.microsoft.com/office/drawing/2014/main" id="{4EA1B43E-65AF-B7AF-2CAE-5454BFE5E8B9}"/>
                        </a:ext>
                      </a:extLst>
                    </p:cNvPr>
                    <p:cNvGrpSpPr/>
                    <p:nvPr/>
                  </p:nvGrpSpPr>
                  <p:grpSpPr>
                    <a:xfrm>
                      <a:off x="6319185" y="5616442"/>
                      <a:ext cx="2511595" cy="981363"/>
                      <a:chOff x="212725" y="2876550"/>
                      <a:chExt cx="4044950" cy="1187450"/>
                    </a:xfrm>
                  </p:grpSpPr>
                  <p:sp>
                    <p:nvSpPr>
                      <p:cNvPr id="88" name="正方形/長方形 87">
                        <a:extLst>
                          <a:ext uri="{FF2B5EF4-FFF2-40B4-BE49-F238E27FC236}">
                            <a16:creationId xmlns:a16="http://schemas.microsoft.com/office/drawing/2014/main" id="{BB1CFDBF-7CA7-C8B5-2CF9-3D9FD3717980}"/>
                          </a:ext>
                        </a:extLst>
                      </p:cNvPr>
                      <p:cNvSpPr/>
                      <p:nvPr/>
                    </p:nvSpPr>
                    <p:spPr>
                      <a:xfrm>
                        <a:off x="212725" y="3324259"/>
                        <a:ext cx="403644" cy="73974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47"/>
                      </a:p>
                    </p:txBody>
                  </p:sp>
                  <p:sp>
                    <p:nvSpPr>
                      <p:cNvPr id="89" name="正方形/長方形 88">
                        <a:extLst>
                          <a:ext uri="{FF2B5EF4-FFF2-40B4-BE49-F238E27FC236}">
                            <a16:creationId xmlns:a16="http://schemas.microsoft.com/office/drawing/2014/main" id="{B6A6973E-5A91-B63D-8D57-BE00E1D88E55}"/>
                          </a:ext>
                        </a:extLst>
                      </p:cNvPr>
                      <p:cNvSpPr/>
                      <p:nvPr/>
                    </p:nvSpPr>
                    <p:spPr>
                      <a:xfrm>
                        <a:off x="604799" y="3475643"/>
                        <a:ext cx="756306" cy="58835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47"/>
                      </a:p>
                    </p:txBody>
                  </p:sp>
                  <p:sp>
                    <p:nvSpPr>
                      <p:cNvPr id="90" name="正方形/長方形 89">
                        <a:extLst>
                          <a:ext uri="{FF2B5EF4-FFF2-40B4-BE49-F238E27FC236}">
                            <a16:creationId xmlns:a16="http://schemas.microsoft.com/office/drawing/2014/main" id="{852C5304-F50A-55FF-4EC4-762177749AAD}"/>
                          </a:ext>
                        </a:extLst>
                      </p:cNvPr>
                      <p:cNvSpPr/>
                      <p:nvPr/>
                    </p:nvSpPr>
                    <p:spPr>
                      <a:xfrm>
                        <a:off x="1361178" y="3618438"/>
                        <a:ext cx="1468559" cy="4455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47"/>
                      </a:p>
                    </p:txBody>
                  </p:sp>
                  <p:cxnSp>
                    <p:nvCxnSpPr>
                      <p:cNvPr id="91" name="直線コネクタ 90">
                        <a:extLst>
                          <a:ext uri="{FF2B5EF4-FFF2-40B4-BE49-F238E27FC236}">
                            <a16:creationId xmlns:a16="http://schemas.microsoft.com/office/drawing/2014/main" id="{86EF321E-A111-7504-E603-498F29CF35CA}"/>
                          </a:ext>
                        </a:extLst>
                      </p:cNvPr>
                      <p:cNvCxnSpPr/>
                      <p:nvPr/>
                    </p:nvCxnSpPr>
                    <p:spPr>
                      <a:xfrm>
                        <a:off x="1361104" y="3234431"/>
                        <a:ext cx="1" cy="829569"/>
                      </a:xfrm>
                      <a:prstGeom prst="line">
                        <a:avLst/>
                      </a:prstGeom>
                      <a:ln w="50800">
                        <a:solidFill>
                          <a:srgbClr val="004C22"/>
                        </a:solidFill>
                        <a:prstDash val="solid"/>
                      </a:ln>
                    </p:spPr>
                    <p:style>
                      <a:lnRef idx="1">
                        <a:schemeClr val="accent1"/>
                      </a:lnRef>
                      <a:fillRef idx="0">
                        <a:schemeClr val="accent1"/>
                      </a:fillRef>
                      <a:effectRef idx="0">
                        <a:schemeClr val="accent1"/>
                      </a:effectRef>
                      <a:fontRef idx="minor">
                        <a:schemeClr val="tx1"/>
                      </a:fontRef>
                    </p:style>
                  </p:cxnSp>
                  <p:sp>
                    <p:nvSpPr>
                      <p:cNvPr id="92" name="正方形/長方形 91">
                        <a:extLst>
                          <a:ext uri="{FF2B5EF4-FFF2-40B4-BE49-F238E27FC236}">
                            <a16:creationId xmlns:a16="http://schemas.microsoft.com/office/drawing/2014/main" id="{28D0518F-4A40-86E2-87B8-246E406B864D}"/>
                          </a:ext>
                        </a:extLst>
                      </p:cNvPr>
                      <p:cNvSpPr/>
                      <p:nvPr/>
                    </p:nvSpPr>
                    <p:spPr>
                      <a:xfrm>
                        <a:off x="1298200" y="3164109"/>
                        <a:ext cx="121592" cy="93122"/>
                      </a:xfrm>
                      <a:prstGeom prst="rect">
                        <a:avLst/>
                      </a:prstGeom>
                      <a:solidFill>
                        <a:schemeClr val="bg1">
                          <a:lumMod val="85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47"/>
                      </a:p>
                    </p:txBody>
                  </p:sp>
                  <p:grpSp>
                    <p:nvGrpSpPr>
                      <p:cNvPr id="93" name="グループ化 92">
                        <a:extLst>
                          <a:ext uri="{FF2B5EF4-FFF2-40B4-BE49-F238E27FC236}">
                            <a16:creationId xmlns:a16="http://schemas.microsoft.com/office/drawing/2014/main" id="{65C8C3D9-8E79-BCC3-0F9A-A3A744438EFF}"/>
                          </a:ext>
                        </a:extLst>
                      </p:cNvPr>
                      <p:cNvGrpSpPr/>
                      <p:nvPr/>
                    </p:nvGrpSpPr>
                    <p:grpSpPr>
                      <a:xfrm>
                        <a:off x="523686" y="3046902"/>
                        <a:ext cx="364900" cy="428741"/>
                        <a:chOff x="810203" y="869021"/>
                        <a:chExt cx="596900" cy="815066"/>
                      </a:xfrm>
                    </p:grpSpPr>
                    <p:sp>
                      <p:nvSpPr>
                        <p:cNvPr id="109" name="正方形/長方形 108">
                          <a:extLst>
                            <a:ext uri="{FF2B5EF4-FFF2-40B4-BE49-F238E27FC236}">
                              <a16:creationId xmlns:a16="http://schemas.microsoft.com/office/drawing/2014/main" id="{93247E9C-44B6-5E08-6178-239D67908146}"/>
                            </a:ext>
                          </a:extLst>
                        </p:cNvPr>
                        <p:cNvSpPr/>
                        <p:nvPr/>
                      </p:nvSpPr>
                      <p:spPr>
                        <a:xfrm>
                          <a:off x="949902" y="992843"/>
                          <a:ext cx="330200" cy="69124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47"/>
                        </a:p>
                      </p:txBody>
                    </p:sp>
                    <p:sp>
                      <p:nvSpPr>
                        <p:cNvPr id="110" name="二等辺三角形 109">
                          <a:extLst>
                            <a:ext uri="{FF2B5EF4-FFF2-40B4-BE49-F238E27FC236}">
                              <a16:creationId xmlns:a16="http://schemas.microsoft.com/office/drawing/2014/main" id="{9F88E011-4ABF-0443-F2CF-91EBA60737CD}"/>
                            </a:ext>
                          </a:extLst>
                        </p:cNvPr>
                        <p:cNvSpPr/>
                        <p:nvPr/>
                      </p:nvSpPr>
                      <p:spPr>
                        <a:xfrm>
                          <a:off x="810203" y="869021"/>
                          <a:ext cx="596900" cy="123826"/>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47" dirty="0"/>
                            <a:t>　</a:t>
                          </a:r>
                        </a:p>
                      </p:txBody>
                    </p:sp>
                  </p:grpSp>
                  <p:grpSp>
                    <p:nvGrpSpPr>
                      <p:cNvPr id="94" name="グループ化 93">
                        <a:extLst>
                          <a:ext uri="{FF2B5EF4-FFF2-40B4-BE49-F238E27FC236}">
                            <a16:creationId xmlns:a16="http://schemas.microsoft.com/office/drawing/2014/main" id="{821193A2-5787-BA70-40DE-E9262C731537}"/>
                          </a:ext>
                        </a:extLst>
                      </p:cNvPr>
                      <p:cNvGrpSpPr/>
                      <p:nvPr/>
                    </p:nvGrpSpPr>
                    <p:grpSpPr>
                      <a:xfrm flipH="1">
                        <a:off x="2767033" y="2876550"/>
                        <a:ext cx="1490642" cy="1187450"/>
                        <a:chOff x="-215997" y="558800"/>
                        <a:chExt cx="2438382" cy="2257425"/>
                      </a:xfrm>
                    </p:grpSpPr>
                    <p:sp>
                      <p:nvSpPr>
                        <p:cNvPr id="105" name="正方形/長方形 104">
                          <a:extLst>
                            <a:ext uri="{FF2B5EF4-FFF2-40B4-BE49-F238E27FC236}">
                              <a16:creationId xmlns:a16="http://schemas.microsoft.com/office/drawing/2014/main" id="{611210C8-8918-7910-7F43-282C17B03DC3}"/>
                            </a:ext>
                          </a:extLst>
                        </p:cNvPr>
                        <p:cNvSpPr/>
                        <p:nvPr/>
                      </p:nvSpPr>
                      <p:spPr>
                        <a:xfrm>
                          <a:off x="-215997" y="1409926"/>
                          <a:ext cx="2335808" cy="14062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47"/>
                        </a:p>
                      </p:txBody>
                    </p:sp>
                    <p:cxnSp>
                      <p:nvCxnSpPr>
                        <p:cNvPr id="106" name="直線コネクタ 105">
                          <a:extLst>
                            <a:ext uri="{FF2B5EF4-FFF2-40B4-BE49-F238E27FC236}">
                              <a16:creationId xmlns:a16="http://schemas.microsoft.com/office/drawing/2014/main" id="{B1EE9C77-0BF8-A508-FA75-341436EB93A2}"/>
                            </a:ext>
                          </a:extLst>
                        </p:cNvPr>
                        <p:cNvCxnSpPr/>
                        <p:nvPr/>
                      </p:nvCxnSpPr>
                      <p:spPr>
                        <a:xfrm>
                          <a:off x="2119810" y="1239157"/>
                          <a:ext cx="1" cy="1577068"/>
                        </a:xfrm>
                        <a:prstGeom prst="line">
                          <a:avLst/>
                        </a:prstGeom>
                        <a:ln w="50800">
                          <a:solidFill>
                            <a:srgbClr val="085416"/>
                          </a:solidFill>
                          <a:prstDash val="solid"/>
                        </a:ln>
                      </p:spPr>
                      <p:style>
                        <a:lnRef idx="1">
                          <a:schemeClr val="accent1"/>
                        </a:lnRef>
                        <a:fillRef idx="0">
                          <a:schemeClr val="accent1"/>
                        </a:fillRef>
                        <a:effectRef idx="0">
                          <a:schemeClr val="accent1"/>
                        </a:effectRef>
                        <a:fontRef idx="minor">
                          <a:schemeClr val="tx1"/>
                        </a:fontRef>
                      </p:style>
                    </p:cxnSp>
                    <p:sp>
                      <p:nvSpPr>
                        <p:cNvPr id="107" name="正方形/長方形 106">
                          <a:extLst>
                            <a:ext uri="{FF2B5EF4-FFF2-40B4-BE49-F238E27FC236}">
                              <a16:creationId xmlns:a16="http://schemas.microsoft.com/office/drawing/2014/main" id="{641B74B1-4CE4-8EEE-5420-98C40A25DBE7}"/>
                            </a:ext>
                          </a:extLst>
                        </p:cNvPr>
                        <p:cNvSpPr/>
                        <p:nvPr/>
                      </p:nvSpPr>
                      <p:spPr>
                        <a:xfrm>
                          <a:off x="2023486" y="1124313"/>
                          <a:ext cx="198899" cy="177029"/>
                        </a:xfrm>
                        <a:prstGeom prst="rect">
                          <a:avLst/>
                        </a:prstGeom>
                        <a:solidFill>
                          <a:schemeClr val="bg1">
                            <a:lumMod val="85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47"/>
                        </a:p>
                      </p:txBody>
                    </p:sp>
                    <p:sp>
                      <p:nvSpPr>
                        <p:cNvPr id="108" name="正方形/長方形 107">
                          <a:extLst>
                            <a:ext uri="{FF2B5EF4-FFF2-40B4-BE49-F238E27FC236}">
                              <a16:creationId xmlns:a16="http://schemas.microsoft.com/office/drawing/2014/main" id="{73A5C989-FDC9-3DF5-8E65-5743A49B53FA}"/>
                            </a:ext>
                          </a:extLst>
                        </p:cNvPr>
                        <p:cNvSpPr/>
                        <p:nvPr/>
                      </p:nvSpPr>
                      <p:spPr>
                        <a:xfrm>
                          <a:off x="-66369" y="558800"/>
                          <a:ext cx="624841" cy="85112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47"/>
                        </a:p>
                      </p:txBody>
                    </p:sp>
                  </p:grpSp>
                  <p:grpSp>
                    <p:nvGrpSpPr>
                      <p:cNvPr id="95" name="グループ化 94">
                        <a:extLst>
                          <a:ext uri="{FF2B5EF4-FFF2-40B4-BE49-F238E27FC236}">
                            <a16:creationId xmlns:a16="http://schemas.microsoft.com/office/drawing/2014/main" id="{67CBC8E6-12D6-F50F-B3D9-F1ED5DC13B40}"/>
                          </a:ext>
                        </a:extLst>
                      </p:cNvPr>
                      <p:cNvGrpSpPr/>
                      <p:nvPr/>
                    </p:nvGrpSpPr>
                    <p:grpSpPr>
                      <a:xfrm>
                        <a:off x="3022569" y="3174021"/>
                        <a:ext cx="190835" cy="150242"/>
                        <a:chOff x="4895832" y="868362"/>
                        <a:chExt cx="519113" cy="360607"/>
                      </a:xfrm>
                    </p:grpSpPr>
                    <p:sp>
                      <p:nvSpPr>
                        <p:cNvPr id="96" name="片側の 2 つの角を丸めた四角形 88">
                          <a:extLst>
                            <a:ext uri="{FF2B5EF4-FFF2-40B4-BE49-F238E27FC236}">
                              <a16:creationId xmlns:a16="http://schemas.microsoft.com/office/drawing/2014/main" id="{A4FC5886-9E8E-E18A-56F2-C2D62A32A8C7}"/>
                            </a:ext>
                          </a:extLst>
                        </p:cNvPr>
                        <p:cNvSpPr/>
                        <p:nvPr/>
                      </p:nvSpPr>
                      <p:spPr>
                        <a:xfrm>
                          <a:off x="4940277" y="868362"/>
                          <a:ext cx="431799" cy="141289"/>
                        </a:xfrm>
                        <a:prstGeom prst="round2SameRect">
                          <a:avLst>
                            <a:gd name="adj1" fmla="val 50000"/>
                            <a:gd name="adj2" fmla="val 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47"/>
                        </a:p>
                      </p:txBody>
                    </p:sp>
                    <p:sp>
                      <p:nvSpPr>
                        <p:cNvPr id="97" name="片側の 2 つの角を丸めた四角形 89">
                          <a:extLst>
                            <a:ext uri="{FF2B5EF4-FFF2-40B4-BE49-F238E27FC236}">
                              <a16:creationId xmlns:a16="http://schemas.microsoft.com/office/drawing/2014/main" id="{CA6EDF49-C697-AA6E-13D3-E56BE31C07AB}"/>
                            </a:ext>
                          </a:extLst>
                        </p:cNvPr>
                        <p:cNvSpPr/>
                        <p:nvPr/>
                      </p:nvSpPr>
                      <p:spPr>
                        <a:xfrm>
                          <a:off x="5007244" y="906099"/>
                          <a:ext cx="300829" cy="103552"/>
                        </a:xfrm>
                        <a:prstGeom prst="round2SameRect">
                          <a:avLst>
                            <a:gd name="adj1" fmla="val 50000"/>
                            <a:gd name="adj2"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47"/>
                        </a:p>
                      </p:txBody>
                    </p:sp>
                    <p:sp>
                      <p:nvSpPr>
                        <p:cNvPr id="98" name="角丸四角形 90">
                          <a:extLst>
                            <a:ext uri="{FF2B5EF4-FFF2-40B4-BE49-F238E27FC236}">
                              <a16:creationId xmlns:a16="http://schemas.microsoft.com/office/drawing/2014/main" id="{0A5DB3F7-1131-12B9-E529-A3D499ED5861}"/>
                            </a:ext>
                          </a:extLst>
                        </p:cNvPr>
                        <p:cNvSpPr/>
                        <p:nvPr/>
                      </p:nvSpPr>
                      <p:spPr>
                        <a:xfrm>
                          <a:off x="4895832" y="1008649"/>
                          <a:ext cx="519110" cy="141288"/>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47"/>
                        </a:p>
                      </p:txBody>
                    </p:sp>
                    <p:sp>
                      <p:nvSpPr>
                        <p:cNvPr id="99" name="角丸四角形 91">
                          <a:extLst>
                            <a:ext uri="{FF2B5EF4-FFF2-40B4-BE49-F238E27FC236}">
                              <a16:creationId xmlns:a16="http://schemas.microsoft.com/office/drawing/2014/main" id="{33C3BA30-2C92-AAEC-C5F0-548EFD26C1A0}"/>
                            </a:ext>
                          </a:extLst>
                        </p:cNvPr>
                        <p:cNvSpPr/>
                        <p:nvPr/>
                      </p:nvSpPr>
                      <p:spPr>
                        <a:xfrm>
                          <a:off x="4895835" y="1124312"/>
                          <a:ext cx="519110" cy="52024"/>
                        </a:xfrm>
                        <a:prstGeom prst="roundRect">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47"/>
                        </a:p>
                      </p:txBody>
                    </p:sp>
                    <p:sp>
                      <p:nvSpPr>
                        <p:cNvPr id="100" name="楕円 99">
                          <a:extLst>
                            <a:ext uri="{FF2B5EF4-FFF2-40B4-BE49-F238E27FC236}">
                              <a16:creationId xmlns:a16="http://schemas.microsoft.com/office/drawing/2014/main" id="{C6F758D2-18EB-57F5-BDE6-6626E3ECCDA0}"/>
                            </a:ext>
                          </a:extLst>
                        </p:cNvPr>
                        <p:cNvSpPr/>
                        <p:nvPr/>
                      </p:nvSpPr>
                      <p:spPr>
                        <a:xfrm>
                          <a:off x="4940279" y="1124312"/>
                          <a:ext cx="46038" cy="4571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47"/>
                        </a:p>
                      </p:txBody>
                    </p:sp>
                    <p:sp>
                      <p:nvSpPr>
                        <p:cNvPr id="101" name="楕円 100">
                          <a:extLst>
                            <a:ext uri="{FF2B5EF4-FFF2-40B4-BE49-F238E27FC236}">
                              <a16:creationId xmlns:a16="http://schemas.microsoft.com/office/drawing/2014/main" id="{DDEAACA4-1F16-3249-A9B3-08C3821EF567}"/>
                            </a:ext>
                          </a:extLst>
                        </p:cNvPr>
                        <p:cNvSpPr/>
                        <p:nvPr/>
                      </p:nvSpPr>
                      <p:spPr>
                        <a:xfrm>
                          <a:off x="5326051" y="1121523"/>
                          <a:ext cx="46039" cy="4571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47"/>
                        </a:p>
                      </p:txBody>
                    </p:sp>
                    <p:sp>
                      <p:nvSpPr>
                        <p:cNvPr id="102" name="正方形/長方形 101">
                          <a:extLst>
                            <a:ext uri="{FF2B5EF4-FFF2-40B4-BE49-F238E27FC236}">
                              <a16:creationId xmlns:a16="http://schemas.microsoft.com/office/drawing/2014/main" id="{D704E64E-3C5E-FFD6-3251-3677BA2C9440}"/>
                            </a:ext>
                          </a:extLst>
                        </p:cNvPr>
                        <p:cNvSpPr/>
                        <p:nvPr/>
                      </p:nvSpPr>
                      <p:spPr>
                        <a:xfrm>
                          <a:off x="5090337" y="1121524"/>
                          <a:ext cx="117745" cy="84025"/>
                        </a:xfrm>
                        <a:prstGeom prst="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47"/>
                        </a:p>
                      </p:txBody>
                    </p:sp>
                    <p:sp>
                      <p:nvSpPr>
                        <p:cNvPr id="103" name="片側の 2 つの角を丸めた四角形 95">
                          <a:extLst>
                            <a:ext uri="{FF2B5EF4-FFF2-40B4-BE49-F238E27FC236}">
                              <a16:creationId xmlns:a16="http://schemas.microsoft.com/office/drawing/2014/main" id="{D67FA60B-9450-C88B-32A9-D0ECB2563CBB}"/>
                            </a:ext>
                          </a:extLst>
                        </p:cNvPr>
                        <p:cNvSpPr/>
                        <p:nvPr/>
                      </p:nvSpPr>
                      <p:spPr>
                        <a:xfrm flipV="1">
                          <a:off x="4947307" y="1178862"/>
                          <a:ext cx="62673" cy="50107"/>
                        </a:xfrm>
                        <a:prstGeom prst="round2SameRect">
                          <a:avLst>
                            <a:gd name="adj1" fmla="val 50000"/>
                            <a:gd name="adj2" fmla="val 0"/>
                          </a:avLst>
                        </a:prstGeom>
                        <a:pattFill prst="shingle">
                          <a:fgClr>
                            <a:schemeClr val="tx1">
                              <a:lumMod val="50000"/>
                              <a:lumOff val="50000"/>
                            </a:schemeClr>
                          </a:fgClr>
                          <a:bgClr>
                            <a:schemeClr val="bg1"/>
                          </a:bgClr>
                        </a:patt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47"/>
                        </a:p>
                      </p:txBody>
                    </p:sp>
                    <p:sp>
                      <p:nvSpPr>
                        <p:cNvPr id="104" name="片側の 2 つの角を丸めた四角形 96">
                          <a:extLst>
                            <a:ext uri="{FF2B5EF4-FFF2-40B4-BE49-F238E27FC236}">
                              <a16:creationId xmlns:a16="http://schemas.microsoft.com/office/drawing/2014/main" id="{69C3AEBD-9027-F4EE-1322-764AE3B2EBDC}"/>
                            </a:ext>
                          </a:extLst>
                        </p:cNvPr>
                        <p:cNvSpPr/>
                        <p:nvPr/>
                      </p:nvSpPr>
                      <p:spPr>
                        <a:xfrm flipV="1">
                          <a:off x="5306200" y="1178851"/>
                          <a:ext cx="62673" cy="50107"/>
                        </a:xfrm>
                        <a:prstGeom prst="round2SameRect">
                          <a:avLst>
                            <a:gd name="adj1" fmla="val 50000"/>
                            <a:gd name="adj2" fmla="val 0"/>
                          </a:avLst>
                        </a:prstGeom>
                        <a:pattFill prst="shingle">
                          <a:fgClr>
                            <a:schemeClr val="tx1">
                              <a:lumMod val="50000"/>
                              <a:lumOff val="50000"/>
                            </a:schemeClr>
                          </a:fgClr>
                          <a:bgClr>
                            <a:schemeClr val="bg1"/>
                          </a:bgClr>
                        </a:patt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47"/>
                        </a:p>
                      </p:txBody>
                    </p:sp>
                  </p:grpSp>
                </p:grpSp>
                <p:sp>
                  <p:nvSpPr>
                    <p:cNvPr id="87" name="テキスト ボックス 26">
                      <a:extLst>
                        <a:ext uri="{FF2B5EF4-FFF2-40B4-BE49-F238E27FC236}">
                          <a16:creationId xmlns:a16="http://schemas.microsoft.com/office/drawing/2014/main" id="{44EA7268-74D0-712A-8071-579DDABED5CE}"/>
                        </a:ext>
                      </a:extLst>
                    </p:cNvPr>
                    <p:cNvSpPr txBox="1"/>
                    <p:nvPr/>
                  </p:nvSpPr>
                  <p:spPr>
                    <a:xfrm>
                      <a:off x="7928969" y="6396503"/>
                      <a:ext cx="982593" cy="151008"/>
                    </a:xfrm>
                    <a:prstGeom prst="rect">
                      <a:avLst/>
                    </a:prstGeom>
                    <a:noFill/>
                    <a:ln w="6350" cmpd="sng">
                      <a:noFill/>
                      <a:prstDash val="sysDash"/>
                    </a:ln>
                  </p:spPr>
                  <p:style>
                    <a:lnRef idx="0">
                      <a:scrgbClr r="0" g="0" b="0"/>
                    </a:lnRef>
                    <a:fillRef idx="0">
                      <a:scrgbClr r="0" g="0" b="0"/>
                    </a:fillRef>
                    <a:effectRef idx="0">
                      <a:scrgbClr r="0" g="0" b="0"/>
                    </a:effectRef>
                    <a:fontRef idx="minor">
                      <a:schemeClr val="dk1"/>
                    </a:fontRef>
                  </p:style>
                  <p:txBody>
                    <a:bodyPr wrap="square" lIns="67887" tIns="33944" rIns="67887"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900" b="1" dirty="0"/>
                        <a:t>鋼矢板護岸</a:t>
                      </a:r>
                      <a:endParaRPr lang="en-US" altLang="ja-JP" sz="900" b="1" dirty="0"/>
                    </a:p>
                  </p:txBody>
                </p:sp>
              </p:grpSp>
            </p:grpSp>
            <p:cxnSp>
              <p:nvCxnSpPr>
                <p:cNvPr id="83" name="直線矢印コネクタ 82">
                  <a:extLst>
                    <a:ext uri="{FF2B5EF4-FFF2-40B4-BE49-F238E27FC236}">
                      <a16:creationId xmlns:a16="http://schemas.microsoft.com/office/drawing/2014/main" id="{C54C3DFD-6998-B12F-64D9-21C0EE3EB314}"/>
                    </a:ext>
                  </a:extLst>
                </p:cNvPr>
                <p:cNvCxnSpPr/>
                <p:nvPr/>
              </p:nvCxnSpPr>
              <p:spPr>
                <a:xfrm flipH="1" flipV="1">
                  <a:off x="11245082" y="2527954"/>
                  <a:ext cx="186093" cy="17539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1" name="角丸四角形 16">
                <a:extLst>
                  <a:ext uri="{FF2B5EF4-FFF2-40B4-BE49-F238E27FC236}">
                    <a16:creationId xmlns:a16="http://schemas.microsoft.com/office/drawing/2014/main" id="{219BC445-9108-B1C8-A3FB-4C0346B8B0A7}"/>
                  </a:ext>
                </a:extLst>
              </p:cNvPr>
              <p:cNvSpPr/>
              <p:nvPr/>
            </p:nvSpPr>
            <p:spPr>
              <a:xfrm>
                <a:off x="9641315" y="550432"/>
                <a:ext cx="1556019" cy="4670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79" name="正方形/長方形 78">
              <a:extLst>
                <a:ext uri="{FF2B5EF4-FFF2-40B4-BE49-F238E27FC236}">
                  <a16:creationId xmlns:a16="http://schemas.microsoft.com/office/drawing/2014/main" id="{DDE8AEDF-4DC8-4976-1E0C-5FBD3DB12A4C}"/>
                </a:ext>
              </a:extLst>
            </p:cNvPr>
            <p:cNvSpPr/>
            <p:nvPr/>
          </p:nvSpPr>
          <p:spPr>
            <a:xfrm>
              <a:off x="9603008" y="1103420"/>
              <a:ext cx="2505356" cy="197021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11" name="正方形/長方形 110">
            <a:extLst>
              <a:ext uri="{FF2B5EF4-FFF2-40B4-BE49-F238E27FC236}">
                <a16:creationId xmlns:a16="http://schemas.microsoft.com/office/drawing/2014/main" id="{A8FF02E2-44C6-8CE9-16CC-FA67E349B9C3}"/>
              </a:ext>
            </a:extLst>
          </p:cNvPr>
          <p:cNvSpPr/>
          <p:nvPr/>
        </p:nvSpPr>
        <p:spPr>
          <a:xfrm>
            <a:off x="77473" y="3027791"/>
            <a:ext cx="2366105" cy="38919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1400" u="sng" dirty="0"/>
              <a:t>●新技術の活用イメージ</a:t>
            </a:r>
          </a:p>
        </p:txBody>
      </p:sp>
      <p:grpSp>
        <p:nvGrpSpPr>
          <p:cNvPr id="10" name="グループ化 9">
            <a:extLst>
              <a:ext uri="{FF2B5EF4-FFF2-40B4-BE49-F238E27FC236}">
                <a16:creationId xmlns:a16="http://schemas.microsoft.com/office/drawing/2014/main" id="{B247AE6E-4BA9-992B-5D69-D8C557B50C62}"/>
              </a:ext>
            </a:extLst>
          </p:cNvPr>
          <p:cNvGrpSpPr/>
          <p:nvPr/>
        </p:nvGrpSpPr>
        <p:grpSpPr>
          <a:xfrm>
            <a:off x="4881838" y="3915968"/>
            <a:ext cx="1157494" cy="243520"/>
            <a:chOff x="528309" y="7695403"/>
            <a:chExt cx="1157494" cy="243520"/>
          </a:xfrm>
        </p:grpSpPr>
        <p:sp>
          <p:nvSpPr>
            <p:cNvPr id="24" name="正方形/長方形 23">
              <a:extLst>
                <a:ext uri="{FF2B5EF4-FFF2-40B4-BE49-F238E27FC236}">
                  <a16:creationId xmlns:a16="http://schemas.microsoft.com/office/drawing/2014/main" id="{277188BC-FCE2-3858-C200-2D1C5F3B7DFB}"/>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defTabSz="457200" fontAlgn="base">
                <a:spcBef>
                  <a:spcPct val="0"/>
                </a:spcBef>
                <a:spcAft>
                  <a:spcPct val="0"/>
                </a:spcAft>
                <a:defRPr/>
              </a:pPr>
              <a:endParaRPr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3890561-A78F-EAE3-FBF6-7307024C8F2F}"/>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defTabSz="457200" fontAlgn="base">
                <a:spcBef>
                  <a:spcPct val="0"/>
                </a:spcBef>
                <a:spcAft>
                  <a:spcPct val="0"/>
                </a:spcAft>
                <a:defRPr/>
              </a:pPr>
              <a:r>
                <a:rPr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9" name="テキスト ボックス 8">
            <a:extLst>
              <a:ext uri="{FF2B5EF4-FFF2-40B4-BE49-F238E27FC236}">
                <a16:creationId xmlns:a16="http://schemas.microsoft.com/office/drawing/2014/main" id="{CCE6F9AB-5546-C732-1FE0-7638B117DFA8}"/>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kumimoji="1" lang="en-US" altLang="ja-JP" sz="1000" dirty="0">
                <a:latin typeface="Meiryo UI" panose="020B0604030504040204" pitchFamily="50" charset="-128"/>
                <a:ea typeface="Meiryo UI" panose="020B0604030504040204" pitchFamily="50" charset="-128"/>
              </a:rPr>
              <a:t>05-3,06-3</a:t>
            </a:r>
            <a:endParaRPr kumimoji="1" lang="ja-JP" altLang="en-US" sz="1000" dirty="0">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2036EA1A-FBA7-0A19-8BD1-706DC18D5263}"/>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8" name="スライド番号プレースホルダー 1">
            <a:extLst>
              <a:ext uri="{FF2B5EF4-FFF2-40B4-BE49-F238E27FC236}">
                <a16:creationId xmlns:a16="http://schemas.microsoft.com/office/drawing/2014/main" id="{D411ED91-D3E4-2C7C-4A4B-EECAFAB3B0F3}"/>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32</a:t>
            </a:fld>
            <a:endParaRPr lang="ja-JP" altLang="en-US" dirty="0">
              <a:solidFill>
                <a:prstClr val="black">
                  <a:tint val="75000"/>
                </a:prstClr>
              </a:solidFill>
              <a:latin typeface="Avenir Next LT Pro"/>
              <a:ea typeface="Yu Gothic UI"/>
            </a:endParaRPr>
          </a:p>
        </p:txBody>
      </p:sp>
      <p:sp>
        <p:nvSpPr>
          <p:cNvPr id="3" name="テキスト プレースホルダー 5">
            <a:extLst>
              <a:ext uri="{FF2B5EF4-FFF2-40B4-BE49-F238E27FC236}">
                <a16:creationId xmlns:a16="http://schemas.microsoft.com/office/drawing/2014/main" id="{77AC4746-6144-7886-2BBD-5299CA1B05E4}"/>
              </a:ext>
            </a:extLst>
          </p:cNvPr>
          <p:cNvSpPr txBox="1">
            <a:spLocks/>
          </p:cNvSpPr>
          <p:nvPr/>
        </p:nvSpPr>
        <p:spPr>
          <a:xfrm>
            <a:off x="5900192" y="1315236"/>
            <a:ext cx="3216275" cy="5984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sz="1100" dirty="0">
                <a:latin typeface="Yu Gothic UI" panose="020B0500000000000000" pitchFamily="50" charset="-128"/>
                <a:ea typeface="Yu Gothic UI" panose="020B0500000000000000" pitchFamily="50" charset="-128"/>
              </a:rPr>
              <a:t>蓄積したデータに基づく効率的な維持管理が実施できている。</a:t>
            </a:r>
          </a:p>
        </p:txBody>
      </p:sp>
      <p:sp>
        <p:nvSpPr>
          <p:cNvPr id="27" name="テキスト プレースホルダー 5">
            <a:extLst>
              <a:ext uri="{FF2B5EF4-FFF2-40B4-BE49-F238E27FC236}">
                <a16:creationId xmlns:a16="http://schemas.microsoft.com/office/drawing/2014/main" id="{2714FDF6-3827-A0F4-02D2-01F90A392BBF}"/>
              </a:ext>
            </a:extLst>
          </p:cNvPr>
          <p:cNvSpPr txBox="1">
            <a:spLocks/>
          </p:cNvSpPr>
          <p:nvPr/>
        </p:nvSpPr>
        <p:spPr>
          <a:xfrm>
            <a:off x="5904513" y="1914042"/>
            <a:ext cx="3216275" cy="5984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sz="1100" dirty="0">
                <a:latin typeface="Yu Gothic UI" panose="020B0500000000000000" pitchFamily="50" charset="-128"/>
                <a:ea typeface="Yu Gothic UI" panose="020B0500000000000000" pitchFamily="50" charset="-128"/>
              </a:rPr>
              <a:t>新技術を活用し河道断面データを蓄積する。</a:t>
            </a:r>
          </a:p>
        </p:txBody>
      </p:sp>
      <p:grpSp>
        <p:nvGrpSpPr>
          <p:cNvPr id="6" name="グループ化 5">
            <a:extLst>
              <a:ext uri="{FF2B5EF4-FFF2-40B4-BE49-F238E27FC236}">
                <a16:creationId xmlns:a16="http://schemas.microsoft.com/office/drawing/2014/main" id="{0619EED0-EC2B-0037-8F0E-C1E025EF152D}"/>
              </a:ext>
            </a:extLst>
          </p:cNvPr>
          <p:cNvGrpSpPr/>
          <p:nvPr/>
        </p:nvGrpSpPr>
        <p:grpSpPr>
          <a:xfrm>
            <a:off x="447675" y="2160127"/>
            <a:ext cx="1375502" cy="243520"/>
            <a:chOff x="528309" y="7695403"/>
            <a:chExt cx="1375502" cy="243520"/>
          </a:xfrm>
        </p:grpSpPr>
        <p:sp>
          <p:nvSpPr>
            <p:cNvPr id="7" name="正方形/長方形 6">
              <a:extLst>
                <a:ext uri="{FF2B5EF4-FFF2-40B4-BE49-F238E27FC236}">
                  <a16:creationId xmlns:a16="http://schemas.microsoft.com/office/drawing/2014/main" id="{30EA5BAA-CDF7-4DE8-A694-7B76CA71C524}"/>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8" name="テキスト ボックス 27">
              <a:extLst>
                <a:ext uri="{FF2B5EF4-FFF2-40B4-BE49-F238E27FC236}">
                  <a16:creationId xmlns:a16="http://schemas.microsoft.com/office/drawing/2014/main" id="{A9D080DD-2E9F-326B-76EA-7FE194DEF726}"/>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Tree>
    <p:extLst>
      <p:ext uri="{BB962C8B-B14F-4D97-AF65-F5344CB8AC3E}">
        <p14:creationId xmlns:p14="http://schemas.microsoft.com/office/powerpoint/2010/main" val="31822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6BE600-EEED-1DC5-F578-DD3863CADA31}"/>
              </a:ext>
            </a:extLst>
          </p:cNvPr>
          <p:cNvSpPr>
            <a:spLocks noGrp="1"/>
          </p:cNvSpPr>
          <p:nvPr>
            <p:ph type="title"/>
          </p:nvPr>
        </p:nvSpPr>
        <p:spPr>
          <a:xfrm>
            <a:off x="446401" y="136800"/>
            <a:ext cx="4223662" cy="728793"/>
          </a:xfrm>
        </p:spPr>
        <p:txBody>
          <a:bodyPr/>
          <a:lstStyle/>
          <a:p>
            <a:r>
              <a:rPr kumimoji="1" lang="ja-JP" altLang="en-US" dirty="0"/>
              <a:t>ドローン活用による</a:t>
            </a:r>
            <a:br>
              <a:rPr kumimoji="1" lang="en-US" altLang="ja-JP" dirty="0"/>
            </a:br>
            <a:r>
              <a:rPr kumimoji="1" lang="ja-JP" altLang="en-US" dirty="0"/>
              <a:t>　</a:t>
            </a:r>
            <a:r>
              <a:rPr kumimoji="1" lang="en-US" altLang="ja-JP" dirty="0"/>
              <a:t>3</a:t>
            </a:r>
            <a:r>
              <a:rPr kumimoji="1" lang="ja-JP" altLang="en-US" dirty="0"/>
              <a:t>次元データの取得（石垣）</a:t>
            </a:r>
          </a:p>
        </p:txBody>
      </p:sp>
      <p:sp>
        <p:nvSpPr>
          <p:cNvPr id="4" name="テキスト プレースホルダー 3">
            <a:extLst>
              <a:ext uri="{FF2B5EF4-FFF2-40B4-BE49-F238E27FC236}">
                <a16:creationId xmlns:a16="http://schemas.microsoft.com/office/drawing/2014/main" id="{31A7987E-7A1B-DEC2-DC15-F5EDB13C956A}"/>
              </a:ext>
            </a:extLst>
          </p:cNvPr>
          <p:cNvSpPr>
            <a:spLocks noGrp="1"/>
          </p:cNvSpPr>
          <p:nvPr>
            <p:ph type="body" sz="quarter" idx="12"/>
          </p:nvPr>
        </p:nvSpPr>
        <p:spPr>
          <a:xfrm>
            <a:off x="445008" y="1164963"/>
            <a:ext cx="4346799" cy="1596379"/>
          </a:xfrm>
        </p:spPr>
        <p:txBody>
          <a:bodyPr/>
          <a:lstStyle/>
          <a:p>
            <a:pPr marL="86400" indent="-86400">
              <a:lnSpc>
                <a:spcPts val="1500"/>
              </a:lnSpc>
              <a:spcBef>
                <a:spcPts val="0"/>
              </a:spcBef>
              <a:spcAft>
                <a:spcPts val="600"/>
              </a:spcAft>
            </a:pPr>
            <a:r>
              <a:rPr lang="ja-JP" altLang="en-US" dirty="0"/>
              <a:t>大坂城の石垣は</a:t>
            </a:r>
            <a:r>
              <a:rPr lang="en-US" altLang="ja-JP" dirty="0"/>
              <a:t>1954</a:t>
            </a:r>
            <a:r>
              <a:rPr lang="ja-JP" altLang="en-US" dirty="0"/>
              <a:t>年から継続して修復事業を実施、</a:t>
            </a:r>
            <a:r>
              <a:rPr lang="en-US" altLang="ja-JP" dirty="0"/>
              <a:t>2002</a:t>
            </a:r>
            <a:r>
              <a:rPr lang="ja-JP" altLang="en-US" dirty="0"/>
              <a:t>年度には目視による調査を実施した。一方で測量図については個別の修復事業での作成など一部にとどまっている。近年の各地における自然災害による石垣の被害状況を受けて、測量図の作成を基本とする石垣の現況調査の必要性が強く認識されている。</a:t>
            </a:r>
            <a:endParaRPr lang="en-US" altLang="ja-JP" dirty="0"/>
          </a:p>
          <a:p>
            <a:pPr marL="86400" indent="-86400">
              <a:lnSpc>
                <a:spcPts val="1500"/>
              </a:lnSpc>
              <a:spcBef>
                <a:spcPts val="0"/>
              </a:spcBef>
              <a:spcAft>
                <a:spcPts val="600"/>
              </a:spcAft>
            </a:pPr>
            <a:r>
              <a:rPr lang="ja-JP" altLang="en-US" dirty="0"/>
              <a:t>大坂城の石垣について、ドローン等</a:t>
            </a:r>
            <a:r>
              <a:rPr lang="en-US" altLang="ja-JP" dirty="0"/>
              <a:t>UAV</a:t>
            </a:r>
            <a:r>
              <a:rPr lang="ja-JP" altLang="en-US" dirty="0"/>
              <a:t>の最先端技術を用いた調査を行い、現状の測量データを収集することで、自然災害発生時の迅速な復旧につなげるとともに、目視による確認よりも石の動きを高精度で観察することにより、危険性を早急に察知し、予防保全にもつなげていく。</a:t>
            </a:r>
            <a:endParaRPr lang="en-US" altLang="ja-JP" dirty="0"/>
          </a:p>
        </p:txBody>
      </p:sp>
      <p:graphicFrame>
        <p:nvGraphicFramePr>
          <p:cNvPr id="11" name="表プレースホルダー 20">
            <a:extLst>
              <a:ext uri="{FF2B5EF4-FFF2-40B4-BE49-F238E27FC236}">
                <a16:creationId xmlns:a16="http://schemas.microsoft.com/office/drawing/2014/main" id="{A90BA019-4562-AE52-F37E-3910832C7654}"/>
              </a:ext>
            </a:extLst>
          </p:cNvPr>
          <p:cNvGraphicFramePr>
            <a:graphicFrameLocks/>
          </p:cNvGraphicFramePr>
          <p:nvPr/>
        </p:nvGraphicFramePr>
        <p:xfrm>
          <a:off x="5891539" y="2547210"/>
          <a:ext cx="3216274" cy="627498"/>
        </p:xfrm>
        <a:graphic>
          <a:graphicData uri="http://schemas.openxmlformats.org/drawingml/2006/table">
            <a:tbl>
              <a:tblPr firstCol="1">
                <a:tableStyleId>{5C22544A-7EE6-4342-B048-85BDC9FD1C3A}</a:tableStyleId>
              </a:tblPr>
              <a:tblGrid>
                <a:gridCol w="1010213">
                  <a:extLst>
                    <a:ext uri="{9D8B030D-6E8A-4147-A177-3AD203B41FA5}">
                      <a16:colId xmlns:a16="http://schemas.microsoft.com/office/drawing/2014/main" val="3506192044"/>
                    </a:ext>
                  </a:extLst>
                </a:gridCol>
                <a:gridCol w="2206061">
                  <a:extLst>
                    <a:ext uri="{9D8B030D-6E8A-4147-A177-3AD203B41FA5}">
                      <a16:colId xmlns:a16="http://schemas.microsoft.com/office/drawing/2014/main" val="1620209831"/>
                    </a:ext>
                  </a:extLst>
                </a:gridCol>
              </a:tblGrid>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2024</a:t>
                      </a:r>
                      <a:r>
                        <a:rPr kumimoji="1" lang="ja-JP" altLang="en-US" sz="1000" dirty="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ドローンデータ撮影</a:t>
                      </a:r>
                    </a:p>
                  </a:txBody>
                  <a:tcPr anchor="ctr">
                    <a:solidFill>
                      <a:srgbClr val="FCEAED"/>
                    </a:solidFill>
                  </a:tcPr>
                </a:tc>
                <a:extLst>
                  <a:ext uri="{0D108BD9-81ED-4DB2-BD59-A6C34878D82A}">
                    <a16:rowId xmlns:a16="http://schemas.microsoft.com/office/drawing/2014/main" val="137827545"/>
                  </a:ext>
                </a:extLst>
              </a:tr>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2025</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Yu Gothic UI" panose="020B0500000000000000" pitchFamily="50" charset="-128"/>
                          <a:ea typeface="Yu Gothic UI" panose="020B0500000000000000" pitchFamily="50" charset="-128"/>
                        </a:rPr>
                        <a:t>ドローンデータ撮影</a:t>
                      </a:r>
                    </a:p>
                  </a:txBody>
                  <a:tcPr anchor="ctr">
                    <a:solidFill>
                      <a:srgbClr val="FCEAED"/>
                    </a:solidFill>
                  </a:tcPr>
                </a:tc>
                <a:extLst>
                  <a:ext uri="{0D108BD9-81ED-4DB2-BD59-A6C34878D82A}">
                    <a16:rowId xmlns:a16="http://schemas.microsoft.com/office/drawing/2014/main" val="3387827350"/>
                  </a:ext>
                </a:extLst>
              </a:tr>
            </a:tbl>
          </a:graphicData>
        </a:graphic>
      </p:graphicFrame>
      <p:sp>
        <p:nvSpPr>
          <p:cNvPr id="12" name="正方形/長方形 11">
            <a:extLst>
              <a:ext uri="{FF2B5EF4-FFF2-40B4-BE49-F238E27FC236}">
                <a16:creationId xmlns:a16="http://schemas.microsoft.com/office/drawing/2014/main" id="{74DB9E05-56F6-97EB-6299-ADA0CBA1C1D9}"/>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13" name="正方形/長方形 12">
            <a:extLst>
              <a:ext uri="{FF2B5EF4-FFF2-40B4-BE49-F238E27FC236}">
                <a16:creationId xmlns:a16="http://schemas.microsoft.com/office/drawing/2014/main" id="{BB51D25B-FB89-4EDA-5D11-D6E3D99B5D69}"/>
              </a:ext>
            </a:extLst>
          </p:cNvPr>
          <p:cNvSpPr/>
          <p:nvPr/>
        </p:nvSpPr>
        <p:spPr>
          <a:xfrm>
            <a:off x="4860000" y="1963153"/>
            <a:ext cx="972000" cy="194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p:txBody>
      </p:sp>
      <p:sp>
        <p:nvSpPr>
          <p:cNvPr id="17" name="正方形/長方形 16">
            <a:extLst>
              <a:ext uri="{FF2B5EF4-FFF2-40B4-BE49-F238E27FC236}">
                <a16:creationId xmlns:a16="http://schemas.microsoft.com/office/drawing/2014/main" id="{BD74F792-7CDA-74AD-C135-37B48A6C4B9E}"/>
              </a:ext>
            </a:extLst>
          </p:cNvPr>
          <p:cNvSpPr/>
          <p:nvPr/>
        </p:nvSpPr>
        <p:spPr>
          <a:xfrm>
            <a:off x="7605089" y="4407639"/>
            <a:ext cx="1502724" cy="220596"/>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chemeClr val="bg1"/>
                </a:solidFill>
                <a:latin typeface="Yu Gothic UI" panose="020B0500000000000000" pitchFamily="50" charset="-128"/>
                <a:ea typeface="Yu Gothic UI" panose="020B0500000000000000" pitchFamily="50" charset="-128"/>
              </a:rPr>
              <a:t>2025</a:t>
            </a:r>
            <a:r>
              <a:rPr kumimoji="1" lang="ja-JP" altLang="en-US" sz="1050" b="1" kern="0" dirty="0">
                <a:solidFill>
                  <a:schemeClr val="bg1"/>
                </a:solidFill>
                <a:latin typeface="Yu Gothic UI" panose="020B0500000000000000" pitchFamily="50" charset="-128"/>
                <a:ea typeface="Yu Gothic UI" panose="020B0500000000000000" pitchFamily="50" charset="-128"/>
              </a:rPr>
              <a:t>年度</a:t>
            </a:r>
            <a:endParaRPr kumimoji="1" lang="en-US" altLang="ja-JP" sz="1050" b="1" kern="0" dirty="0">
              <a:solidFill>
                <a:schemeClr val="bg1"/>
              </a:solidFill>
              <a:latin typeface="Yu Gothic UI" panose="020B0500000000000000" pitchFamily="50" charset="-128"/>
              <a:ea typeface="Yu Gothic UI" panose="020B0500000000000000" pitchFamily="50" charset="-128"/>
            </a:endParaRPr>
          </a:p>
        </p:txBody>
      </p:sp>
      <p:sp>
        <p:nvSpPr>
          <p:cNvPr id="18" name="正方形/長方形 17">
            <a:extLst>
              <a:ext uri="{FF2B5EF4-FFF2-40B4-BE49-F238E27FC236}">
                <a16:creationId xmlns:a16="http://schemas.microsoft.com/office/drawing/2014/main" id="{F69FA540-1035-3C18-262B-3F2C9B442BE3}"/>
              </a:ext>
            </a:extLst>
          </p:cNvPr>
          <p:cNvSpPr/>
          <p:nvPr/>
        </p:nvSpPr>
        <p:spPr>
          <a:xfrm>
            <a:off x="6093194" y="4407637"/>
            <a:ext cx="1502724" cy="220597"/>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chemeClr val="bg1"/>
                </a:solidFill>
                <a:latin typeface="Yu Gothic UI" panose="020B0500000000000000" pitchFamily="50" charset="-128"/>
                <a:ea typeface="Yu Gothic UI" panose="020B0500000000000000" pitchFamily="50" charset="-128"/>
              </a:rPr>
              <a:t>2024</a:t>
            </a:r>
            <a:r>
              <a:rPr kumimoji="1" lang="ja-JP" altLang="en-US" sz="1050" b="1" kern="0" dirty="0">
                <a:solidFill>
                  <a:schemeClr val="bg1"/>
                </a:solidFill>
                <a:latin typeface="Yu Gothic UI" panose="020B0500000000000000" pitchFamily="50" charset="-128"/>
                <a:ea typeface="Yu Gothic UI" panose="020B0500000000000000" pitchFamily="50" charset="-128"/>
              </a:rPr>
              <a:t>年度</a:t>
            </a:r>
            <a:endParaRPr kumimoji="1" lang="en-US" altLang="ja-JP" sz="1050" b="1" kern="0" dirty="0">
              <a:solidFill>
                <a:schemeClr val="bg1"/>
              </a:solidFill>
              <a:latin typeface="Yu Gothic UI" panose="020B0500000000000000" pitchFamily="50" charset="-128"/>
              <a:ea typeface="Yu Gothic UI" panose="020B0500000000000000" pitchFamily="50" charset="-128"/>
            </a:endParaRPr>
          </a:p>
        </p:txBody>
      </p:sp>
      <p:sp>
        <p:nvSpPr>
          <p:cNvPr id="20" name="テキスト ボックス 19">
            <a:extLst>
              <a:ext uri="{FF2B5EF4-FFF2-40B4-BE49-F238E27FC236}">
                <a16:creationId xmlns:a16="http://schemas.microsoft.com/office/drawing/2014/main" id="{F0A6193A-5259-DE55-84D1-F080204CD559}"/>
              </a:ext>
            </a:extLst>
          </p:cNvPr>
          <p:cNvSpPr txBox="1"/>
          <p:nvPr/>
        </p:nvSpPr>
        <p:spPr>
          <a:xfrm>
            <a:off x="5046554" y="4684003"/>
            <a:ext cx="972000" cy="788389"/>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900" b="1" dirty="0">
                <a:solidFill>
                  <a:schemeClr val="bg1"/>
                </a:solidFill>
                <a:latin typeface="Yu Gothic UI" panose="020B0500000000000000" pitchFamily="50" charset="-128"/>
                <a:ea typeface="Yu Gothic UI" panose="020B0500000000000000" pitchFamily="50" charset="-128"/>
              </a:rPr>
              <a:t>測量調査</a:t>
            </a:r>
            <a:endParaRPr kumimoji="1" lang="en-US" altLang="ja-JP" sz="900" b="1" dirty="0">
              <a:solidFill>
                <a:schemeClr val="bg1"/>
              </a:solidFill>
              <a:latin typeface="Yu Gothic UI" panose="020B0500000000000000" pitchFamily="50" charset="-128"/>
              <a:ea typeface="Yu Gothic UI" panose="020B0500000000000000" pitchFamily="50" charset="-128"/>
            </a:endParaRPr>
          </a:p>
        </p:txBody>
      </p:sp>
      <p:sp>
        <p:nvSpPr>
          <p:cNvPr id="22" name="ホームベース 30">
            <a:extLst>
              <a:ext uri="{FF2B5EF4-FFF2-40B4-BE49-F238E27FC236}">
                <a16:creationId xmlns:a16="http://schemas.microsoft.com/office/drawing/2014/main" id="{DDCE5656-038D-C01D-9FCF-B0C139A5617B}"/>
              </a:ext>
            </a:extLst>
          </p:cNvPr>
          <p:cNvSpPr/>
          <p:nvPr/>
        </p:nvSpPr>
        <p:spPr>
          <a:xfrm>
            <a:off x="6093193" y="4684064"/>
            <a:ext cx="3014620" cy="765442"/>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未調査箇所の実施</a:t>
            </a:r>
            <a:endParaRPr kumimoji="1" lang="en-US" altLang="ja-JP" sz="900" dirty="0">
              <a:solidFill>
                <a:schemeClr val="tx1"/>
              </a:solidFill>
              <a:latin typeface="Yu Gothic UI" panose="020B0500000000000000" pitchFamily="50" charset="-128"/>
              <a:ea typeface="Yu Gothic UI" panose="020B0500000000000000" pitchFamily="50" charset="-128"/>
            </a:endParaRPr>
          </a:p>
        </p:txBody>
      </p:sp>
      <p:sp>
        <p:nvSpPr>
          <p:cNvPr id="23" name="ホームベース 30">
            <a:extLst>
              <a:ext uri="{FF2B5EF4-FFF2-40B4-BE49-F238E27FC236}">
                <a16:creationId xmlns:a16="http://schemas.microsoft.com/office/drawing/2014/main" id="{73859EA0-C436-3F60-053F-A636B8A4E354}"/>
              </a:ext>
            </a:extLst>
          </p:cNvPr>
          <p:cNvSpPr/>
          <p:nvPr/>
        </p:nvSpPr>
        <p:spPr>
          <a:xfrm>
            <a:off x="6093193" y="5528220"/>
            <a:ext cx="3026994" cy="765442"/>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石垣修復検討会議の開催</a:t>
            </a:r>
          </a:p>
        </p:txBody>
      </p:sp>
      <p:pic>
        <p:nvPicPr>
          <p:cNvPr id="40" name="図 39">
            <a:extLst>
              <a:ext uri="{FF2B5EF4-FFF2-40B4-BE49-F238E27FC236}">
                <a16:creationId xmlns:a16="http://schemas.microsoft.com/office/drawing/2014/main" id="{299D01FE-5A81-CB2E-1A0D-4981492D5634}"/>
              </a:ext>
            </a:extLst>
          </p:cNvPr>
          <p:cNvPicPr>
            <a:picLocks noChangeAspect="1"/>
          </p:cNvPicPr>
          <p:nvPr/>
        </p:nvPicPr>
        <p:blipFill>
          <a:blip r:embed="rId2"/>
          <a:stretch>
            <a:fillRect/>
          </a:stretch>
        </p:blipFill>
        <p:spPr>
          <a:xfrm>
            <a:off x="393393" y="4389211"/>
            <a:ext cx="2627883" cy="526590"/>
          </a:xfrm>
          <a:prstGeom prst="rect">
            <a:avLst/>
          </a:prstGeom>
        </p:spPr>
      </p:pic>
      <p:pic>
        <p:nvPicPr>
          <p:cNvPr id="42" name="図 41">
            <a:extLst>
              <a:ext uri="{FF2B5EF4-FFF2-40B4-BE49-F238E27FC236}">
                <a16:creationId xmlns:a16="http://schemas.microsoft.com/office/drawing/2014/main" id="{987E45A6-0D04-CF91-C589-4894963D0714}"/>
              </a:ext>
            </a:extLst>
          </p:cNvPr>
          <p:cNvPicPr>
            <a:picLocks noChangeAspect="1"/>
          </p:cNvPicPr>
          <p:nvPr/>
        </p:nvPicPr>
        <p:blipFill>
          <a:blip r:embed="rId3"/>
          <a:stretch>
            <a:fillRect/>
          </a:stretch>
        </p:blipFill>
        <p:spPr>
          <a:xfrm>
            <a:off x="516170" y="5084579"/>
            <a:ext cx="2228849" cy="1219312"/>
          </a:xfrm>
          <a:prstGeom prst="rect">
            <a:avLst/>
          </a:prstGeom>
        </p:spPr>
      </p:pic>
      <p:sp>
        <p:nvSpPr>
          <p:cNvPr id="43" name="テキスト ボックス 42">
            <a:extLst>
              <a:ext uri="{FF2B5EF4-FFF2-40B4-BE49-F238E27FC236}">
                <a16:creationId xmlns:a16="http://schemas.microsoft.com/office/drawing/2014/main" id="{DEFA11E3-19A3-A295-D555-9E124C1B3BA1}"/>
              </a:ext>
            </a:extLst>
          </p:cNvPr>
          <p:cNvSpPr txBox="1"/>
          <p:nvPr/>
        </p:nvSpPr>
        <p:spPr>
          <a:xfrm>
            <a:off x="2994604" y="4495876"/>
            <a:ext cx="1675459" cy="246221"/>
          </a:xfrm>
          <a:prstGeom prst="rect">
            <a:avLst/>
          </a:prstGeom>
          <a:noFill/>
        </p:spPr>
        <p:txBody>
          <a:bodyPr wrap="none" rtlCol="0">
            <a:spAutoFit/>
          </a:bodyPr>
          <a:lstStyle/>
          <a:p>
            <a:r>
              <a:rPr kumimoji="1" lang="ja-JP" altLang="en-US" sz="1000" dirty="0"/>
              <a:t>本丸北側のドローン写真測量</a:t>
            </a:r>
          </a:p>
        </p:txBody>
      </p:sp>
      <p:sp>
        <p:nvSpPr>
          <p:cNvPr id="44" name="テキスト ボックス 43">
            <a:extLst>
              <a:ext uri="{FF2B5EF4-FFF2-40B4-BE49-F238E27FC236}">
                <a16:creationId xmlns:a16="http://schemas.microsoft.com/office/drawing/2014/main" id="{3B3BBB85-2DFF-8F92-8239-AE5966F2EA53}"/>
              </a:ext>
            </a:extLst>
          </p:cNvPr>
          <p:cNvSpPr txBox="1"/>
          <p:nvPr/>
        </p:nvSpPr>
        <p:spPr>
          <a:xfrm>
            <a:off x="2991772" y="5453964"/>
            <a:ext cx="1426295" cy="400110"/>
          </a:xfrm>
          <a:prstGeom prst="rect">
            <a:avLst/>
          </a:prstGeom>
          <a:noFill/>
        </p:spPr>
        <p:txBody>
          <a:bodyPr wrap="square" rtlCol="0">
            <a:spAutoFit/>
          </a:bodyPr>
          <a:lstStyle/>
          <a:p>
            <a:r>
              <a:rPr kumimoji="1" lang="ja-JP" altLang="en-US" sz="1000" dirty="0"/>
              <a:t>三次元点群データによる位置情報の把握</a:t>
            </a:r>
          </a:p>
        </p:txBody>
      </p:sp>
      <p:sp>
        <p:nvSpPr>
          <p:cNvPr id="45" name="テキスト ボックス 44">
            <a:extLst>
              <a:ext uri="{FF2B5EF4-FFF2-40B4-BE49-F238E27FC236}">
                <a16:creationId xmlns:a16="http://schemas.microsoft.com/office/drawing/2014/main" id="{A4FD66E9-ED78-1F02-3A43-16EF5078ABE1}"/>
              </a:ext>
            </a:extLst>
          </p:cNvPr>
          <p:cNvSpPr txBox="1"/>
          <p:nvPr/>
        </p:nvSpPr>
        <p:spPr>
          <a:xfrm>
            <a:off x="5046554" y="5505274"/>
            <a:ext cx="972000" cy="788388"/>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900" b="1" dirty="0">
                <a:solidFill>
                  <a:srgbClr val="FFFFFF"/>
                </a:solidFill>
                <a:latin typeface="Yu Gothic UI" panose="020B0500000000000000" pitchFamily="50" charset="-128"/>
                <a:ea typeface="Yu Gothic UI" panose="020B0500000000000000" pitchFamily="50" charset="-128"/>
              </a:rPr>
              <a:t>意見聴取</a:t>
            </a:r>
            <a:endParaRPr kumimoji="1" lang="en-US" altLang="ja-JP" sz="900" b="1" dirty="0">
              <a:solidFill>
                <a:srgbClr val="FFFFFF"/>
              </a:solidFill>
              <a:latin typeface="Yu Gothic UI" panose="020B0500000000000000" pitchFamily="50" charset="-128"/>
              <a:ea typeface="Yu Gothic UI" panose="020B0500000000000000" pitchFamily="50" charset="-128"/>
            </a:endParaRPr>
          </a:p>
        </p:txBody>
      </p:sp>
      <p:grpSp>
        <p:nvGrpSpPr>
          <p:cNvPr id="8" name="グループ化 7">
            <a:extLst>
              <a:ext uri="{FF2B5EF4-FFF2-40B4-BE49-F238E27FC236}">
                <a16:creationId xmlns:a16="http://schemas.microsoft.com/office/drawing/2014/main" id="{8449AB43-F7BE-6C7B-E7E9-A607581A41F1}"/>
              </a:ext>
            </a:extLst>
          </p:cNvPr>
          <p:cNvGrpSpPr/>
          <p:nvPr/>
        </p:nvGrpSpPr>
        <p:grpSpPr>
          <a:xfrm>
            <a:off x="4881838" y="4106468"/>
            <a:ext cx="1157494" cy="243520"/>
            <a:chOff x="528309" y="7695403"/>
            <a:chExt cx="1157494" cy="243520"/>
          </a:xfrm>
        </p:grpSpPr>
        <p:sp>
          <p:nvSpPr>
            <p:cNvPr id="9" name="正方形/長方形 8">
              <a:extLst>
                <a:ext uri="{FF2B5EF4-FFF2-40B4-BE49-F238E27FC236}">
                  <a16:creationId xmlns:a16="http://schemas.microsoft.com/office/drawing/2014/main" id="{3AE98B4E-E94D-2A23-1370-41A77C9ED1F5}"/>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defTabSz="457200" fontAlgn="base">
                <a:spcBef>
                  <a:spcPct val="0"/>
                </a:spcBef>
                <a:spcAft>
                  <a:spcPct val="0"/>
                </a:spcAft>
                <a:defRPr/>
              </a:pPr>
              <a:endParaRPr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F6E27007-3ACF-8FEA-44AD-C8EEB2C56D88}"/>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defTabSz="457200" fontAlgn="base">
                <a:spcBef>
                  <a:spcPct val="0"/>
                </a:spcBef>
                <a:spcAft>
                  <a:spcPct val="0"/>
                </a:spcAft>
                <a:defRPr/>
              </a:pPr>
              <a:r>
                <a:rPr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1" name="テキスト ボックス 20">
            <a:extLst>
              <a:ext uri="{FF2B5EF4-FFF2-40B4-BE49-F238E27FC236}">
                <a16:creationId xmlns:a16="http://schemas.microsoft.com/office/drawing/2014/main" id="{4D4F3DD7-354C-9A78-3EFB-377C284FF43F}"/>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kumimoji="1" lang="en-US" altLang="ja-JP" sz="1000" dirty="0">
                <a:latin typeface="Meiryo UI" panose="020B0604030504040204" pitchFamily="50" charset="-128"/>
                <a:ea typeface="Meiryo UI" panose="020B0604030504040204" pitchFamily="50" charset="-128"/>
              </a:rPr>
              <a:t>05-4,06-4</a:t>
            </a:r>
            <a:endParaRPr kumimoji="1" lang="ja-JP" altLang="en-US" sz="1000" dirty="0">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B0EF36BC-B9EB-5170-573D-6E63DA95E10C}"/>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19" name="スライド番号プレースホルダー 1">
            <a:extLst>
              <a:ext uri="{FF2B5EF4-FFF2-40B4-BE49-F238E27FC236}">
                <a16:creationId xmlns:a16="http://schemas.microsoft.com/office/drawing/2014/main" id="{93285B17-9D4D-DDF3-5145-F3265878AF09}"/>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33</a:t>
            </a:fld>
            <a:endParaRPr lang="ja-JP" altLang="en-US" dirty="0">
              <a:solidFill>
                <a:prstClr val="black">
                  <a:tint val="75000"/>
                </a:prstClr>
              </a:solidFill>
              <a:latin typeface="Avenir Next LT Pro"/>
              <a:ea typeface="Yu Gothic UI"/>
            </a:endParaRPr>
          </a:p>
        </p:txBody>
      </p:sp>
      <p:sp>
        <p:nvSpPr>
          <p:cNvPr id="3" name="テキスト プレースホルダー 5">
            <a:extLst>
              <a:ext uri="{FF2B5EF4-FFF2-40B4-BE49-F238E27FC236}">
                <a16:creationId xmlns:a16="http://schemas.microsoft.com/office/drawing/2014/main" id="{8A855FD9-A0DE-51F8-8A8F-28B7B2372C8D}"/>
              </a:ext>
            </a:extLst>
          </p:cNvPr>
          <p:cNvSpPr txBox="1">
            <a:spLocks/>
          </p:cNvSpPr>
          <p:nvPr/>
        </p:nvSpPr>
        <p:spPr>
          <a:xfrm>
            <a:off x="5900192" y="1315236"/>
            <a:ext cx="3216275" cy="5984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sz="1100" dirty="0">
                <a:latin typeface="Yu Gothic UI" panose="020B0500000000000000" pitchFamily="50" charset="-128"/>
                <a:ea typeface="Yu Gothic UI" panose="020B0500000000000000" pitchFamily="50" charset="-128"/>
              </a:rPr>
              <a:t>大阪城跡石垣の文化的価値が向上するとともに、災害復旧や予防保全への備えができている。</a:t>
            </a:r>
          </a:p>
        </p:txBody>
      </p:sp>
      <p:sp>
        <p:nvSpPr>
          <p:cNvPr id="27" name="テキスト プレースホルダー 5">
            <a:extLst>
              <a:ext uri="{FF2B5EF4-FFF2-40B4-BE49-F238E27FC236}">
                <a16:creationId xmlns:a16="http://schemas.microsoft.com/office/drawing/2014/main" id="{6C13D441-01AE-FA17-7769-C709BCC49EB1}"/>
              </a:ext>
            </a:extLst>
          </p:cNvPr>
          <p:cNvSpPr txBox="1">
            <a:spLocks/>
          </p:cNvSpPr>
          <p:nvPr/>
        </p:nvSpPr>
        <p:spPr>
          <a:xfrm>
            <a:off x="5906639" y="1948722"/>
            <a:ext cx="3216275" cy="5984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sz="1100" dirty="0">
                <a:latin typeface="Yu Gothic UI" panose="020B0500000000000000" pitchFamily="50" charset="-128"/>
                <a:ea typeface="Yu Gothic UI" panose="020B0500000000000000" pitchFamily="50" charset="-128"/>
              </a:rPr>
              <a:t>石垣の現況把握を実施</a:t>
            </a:r>
          </a:p>
        </p:txBody>
      </p:sp>
      <p:sp>
        <p:nvSpPr>
          <p:cNvPr id="6" name="テキスト プレースホルダー 3">
            <a:extLst>
              <a:ext uri="{FF2B5EF4-FFF2-40B4-BE49-F238E27FC236}">
                <a16:creationId xmlns:a16="http://schemas.microsoft.com/office/drawing/2014/main" id="{D3A1CD50-9C8A-F669-2024-EFAF9F12D1C8}"/>
              </a:ext>
            </a:extLst>
          </p:cNvPr>
          <p:cNvSpPr txBox="1">
            <a:spLocks/>
          </p:cNvSpPr>
          <p:nvPr/>
        </p:nvSpPr>
        <p:spPr>
          <a:xfrm>
            <a:off x="451503" y="3574551"/>
            <a:ext cx="4346799" cy="1596379"/>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6400" indent="-86400">
              <a:lnSpc>
                <a:spcPts val="1500"/>
              </a:lnSpc>
              <a:spcBef>
                <a:spcPts val="0"/>
              </a:spcBef>
              <a:spcAft>
                <a:spcPts val="600"/>
              </a:spcAft>
            </a:pPr>
            <a:r>
              <a:rPr lang="en-US" altLang="ja-JP" dirty="0"/>
              <a:t>2020</a:t>
            </a:r>
            <a:r>
              <a:rPr lang="ja-JP" altLang="en-US" dirty="0"/>
              <a:t>年度から事業を開始し、大坂城石垣の調査・測量（</a:t>
            </a:r>
            <a:r>
              <a:rPr lang="en-US" altLang="ja-JP" dirty="0"/>
              <a:t>UAV</a:t>
            </a:r>
            <a:r>
              <a:rPr lang="ja-JP" altLang="en-US" dirty="0"/>
              <a:t>による空中写真撮影、三次元データの作成及び検査、オルソ画像の作成）を着実に進めてきた。</a:t>
            </a:r>
            <a:endParaRPr lang="en-US" altLang="ja-JP" dirty="0"/>
          </a:p>
        </p:txBody>
      </p:sp>
      <p:grpSp>
        <p:nvGrpSpPr>
          <p:cNvPr id="5" name="グループ化 4">
            <a:extLst>
              <a:ext uri="{FF2B5EF4-FFF2-40B4-BE49-F238E27FC236}">
                <a16:creationId xmlns:a16="http://schemas.microsoft.com/office/drawing/2014/main" id="{25C6FA7E-9923-C535-8C23-60FDAE3CE908}"/>
              </a:ext>
            </a:extLst>
          </p:cNvPr>
          <p:cNvGrpSpPr/>
          <p:nvPr/>
        </p:nvGrpSpPr>
        <p:grpSpPr>
          <a:xfrm>
            <a:off x="447675" y="3316569"/>
            <a:ext cx="1375502" cy="243520"/>
            <a:chOff x="528309" y="7695403"/>
            <a:chExt cx="1375502" cy="243520"/>
          </a:xfrm>
        </p:grpSpPr>
        <p:sp>
          <p:nvSpPr>
            <p:cNvPr id="7" name="正方形/長方形 6">
              <a:extLst>
                <a:ext uri="{FF2B5EF4-FFF2-40B4-BE49-F238E27FC236}">
                  <a16:creationId xmlns:a16="http://schemas.microsoft.com/office/drawing/2014/main" id="{0F14CCB5-E029-1275-52C8-A31DEFE23824}"/>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ED72E851-7EF7-A280-6DE3-3968C9199271}"/>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Tree>
    <p:extLst>
      <p:ext uri="{BB962C8B-B14F-4D97-AF65-F5344CB8AC3E}">
        <p14:creationId xmlns:p14="http://schemas.microsoft.com/office/powerpoint/2010/main" val="206701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7">
            <a:extLst>
              <a:ext uri="{FF2B5EF4-FFF2-40B4-BE49-F238E27FC236}">
                <a16:creationId xmlns:a16="http://schemas.microsoft.com/office/drawing/2014/main" id="{54C77DF3-A632-31D5-EE4F-F7F4F23E1A6A}"/>
              </a:ext>
            </a:extLst>
          </p:cNvPr>
          <p:cNvSpPr txBox="1">
            <a:spLocks/>
          </p:cNvSpPr>
          <p:nvPr/>
        </p:nvSpPr>
        <p:spPr>
          <a:xfrm>
            <a:off x="446400" y="136800"/>
            <a:ext cx="5040000" cy="728793"/>
          </a:xfrm>
          <a:prstGeom prst="rect">
            <a:avLst/>
          </a:prstGeom>
        </p:spPr>
        <p:txBody>
          <a:bodyPr tIns="46800" bIns="46800" anchor="t"/>
          <a:lstStyle>
            <a:lvl1pPr algn="l" defTabSz="914400" rtl="0" eaLnBrk="1" latinLnBrk="0" hangingPunct="1">
              <a:lnSpc>
                <a:spcPct val="100000"/>
              </a:lnSpc>
              <a:spcBef>
                <a:spcPct val="0"/>
              </a:spcBef>
              <a:buNone/>
              <a:defRPr kumimoji="1" sz="2000" b="1" kern="1200" spc="100" baseline="0">
                <a:ln w="9525">
                  <a:solidFill>
                    <a:srgbClr val="AF1932"/>
                  </a:solidFill>
                </a:ln>
                <a:solidFill>
                  <a:srgbClr val="AF1932"/>
                </a:solidFill>
                <a:latin typeface="Yu Gothic UI" panose="020B0500000000000000" pitchFamily="50" charset="-128"/>
                <a:ea typeface="Yu Gothic UI" panose="020B0500000000000000" pitchFamily="50" charset="-128"/>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1" i="0" u="none" strike="noStrike" kern="1200" cap="none" spc="100" normalizeH="0" baseline="0" noProof="0" dirty="0">
                <a:ln w="9525">
                  <a:solidFill>
                    <a:srgbClr val="AF1932"/>
                  </a:solidFill>
                </a:ln>
                <a:solidFill>
                  <a:srgbClr val="AF1932"/>
                </a:solidFill>
                <a:effectLst/>
                <a:uLnTx/>
                <a:uFillTx/>
                <a:latin typeface="Yu Gothic UI" panose="020B0500000000000000" pitchFamily="50" charset="-128"/>
                <a:ea typeface="Yu Gothic UI" panose="020B0500000000000000" pitchFamily="50" charset="-128"/>
                <a:cs typeface="+mj-cs"/>
              </a:rPr>
              <a:t>下水道工事現場への</a:t>
            </a:r>
            <a:endParaRPr kumimoji="1" lang="en-US" altLang="ja-JP" sz="2000" b="1" i="0" u="none" strike="noStrike" kern="1200" cap="none" spc="100" normalizeH="0" baseline="0" noProof="0" dirty="0">
              <a:ln w="9525">
                <a:solidFill>
                  <a:srgbClr val="AF1932"/>
                </a:solidFill>
              </a:ln>
              <a:solidFill>
                <a:srgbClr val="AF1932"/>
              </a:solidFill>
              <a:effectLst/>
              <a:uLnTx/>
              <a:uFillTx/>
              <a:latin typeface="Yu Gothic UI" panose="020B0500000000000000" pitchFamily="50" charset="-128"/>
              <a:ea typeface="Yu Gothic UI" panose="020B05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dirty="0"/>
              <a:t>　</a:t>
            </a:r>
            <a:r>
              <a:rPr kumimoji="1" lang="ja-JP" altLang="en-US" sz="2000" b="1" i="0" u="none" strike="noStrike" kern="1200" cap="none" spc="100" normalizeH="0" baseline="0" noProof="0" dirty="0">
                <a:ln w="9525">
                  <a:solidFill>
                    <a:srgbClr val="AF1932"/>
                  </a:solidFill>
                </a:ln>
                <a:solidFill>
                  <a:srgbClr val="AF1932"/>
                </a:solidFill>
                <a:effectLst/>
                <a:uLnTx/>
                <a:uFillTx/>
                <a:latin typeface="Yu Gothic UI" panose="020B0500000000000000" pitchFamily="50" charset="-128"/>
                <a:ea typeface="Yu Gothic UI" panose="020B0500000000000000" pitchFamily="50" charset="-128"/>
                <a:cs typeface="+mj-cs"/>
              </a:rPr>
              <a:t>半固定式カメラの設置（試行実施予定）</a:t>
            </a:r>
          </a:p>
        </p:txBody>
      </p:sp>
      <p:sp>
        <p:nvSpPr>
          <p:cNvPr id="25" name="スライド番号プレースホルダー 2">
            <a:extLst>
              <a:ext uri="{FF2B5EF4-FFF2-40B4-BE49-F238E27FC236}">
                <a16:creationId xmlns:a16="http://schemas.microsoft.com/office/drawing/2014/main" id="{F52BB5E4-4B49-EE36-800C-EEB5B309CCBE}"/>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E707BA-883C-4D78-8419-4B7DEB3F4E9F}" type="slidenum">
              <a:rPr kumimoji="1" lang="en-GB" smtClean="0">
                <a:solidFill>
                  <a:prstClr val="black">
                    <a:tint val="75000"/>
                  </a:prstClr>
                </a:solidFill>
                <a:latin typeface="Avenir Next LT Pro"/>
                <a:ea typeface="Yu Gothic UI"/>
              </a:rPr>
              <a:pPr/>
              <a:t>34</a:t>
            </a:fld>
            <a:endParaRPr kumimoji="1" lang="en-GB" dirty="0">
              <a:solidFill>
                <a:prstClr val="black">
                  <a:tint val="75000"/>
                </a:prstClr>
              </a:solidFill>
              <a:latin typeface="Avenir Next LT Pro"/>
              <a:ea typeface="Yu Gothic UI"/>
            </a:endParaRPr>
          </a:p>
        </p:txBody>
      </p:sp>
      <p:sp>
        <p:nvSpPr>
          <p:cNvPr id="26" name="テキスト プレースホルダー 8">
            <a:extLst>
              <a:ext uri="{FF2B5EF4-FFF2-40B4-BE49-F238E27FC236}">
                <a16:creationId xmlns:a16="http://schemas.microsoft.com/office/drawing/2014/main" id="{49A2EE5A-AD95-BE15-F24C-A24064F449E9}"/>
              </a:ext>
            </a:extLst>
          </p:cNvPr>
          <p:cNvSpPr txBox="1">
            <a:spLocks/>
          </p:cNvSpPr>
          <p:nvPr/>
        </p:nvSpPr>
        <p:spPr>
          <a:xfrm>
            <a:off x="445096" y="1175945"/>
            <a:ext cx="4342991" cy="1041131"/>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6400" lvl="0" indent="-86400">
              <a:lnSpc>
                <a:spcPts val="1500"/>
              </a:lnSpc>
              <a:spcBef>
                <a:spcPts val="0"/>
              </a:spcBef>
              <a:spcAft>
                <a:spcPts val="600"/>
              </a:spcAft>
              <a:defRPr/>
            </a:pPr>
            <a:r>
              <a:rPr lang="ja-JP" altLang="en-US" dirty="0">
                <a:latin typeface="Avenir Next LT Pro"/>
                <a:ea typeface="Yu Gothic UI"/>
              </a:rPr>
              <a:t>監督員の減少とともに、各監督員が担当する工事では、同時に多数の現場が施工されており、物理的にすべての現場を臨場することは困難である</a:t>
            </a:r>
            <a:r>
              <a:rPr kumimoji="1" lang="ja-JP" altLang="en-US" sz="1100" b="0" i="0" u="none" strike="noStrike" kern="1200" cap="none" spc="0" normalizeH="0" baseline="0" noProof="0" dirty="0">
                <a:ln>
                  <a:noFill/>
                </a:ln>
                <a:effectLst/>
                <a:uLnTx/>
                <a:uFillTx/>
                <a:latin typeface="Avenir Next LT Pro"/>
                <a:ea typeface="Yu Gothic UI"/>
                <a:cs typeface="+mn-cs"/>
              </a:rPr>
              <a:t>。行政監督</a:t>
            </a:r>
            <a:r>
              <a:rPr lang="ja-JP" altLang="en-US" dirty="0">
                <a:latin typeface="Avenir Next LT Pro"/>
                <a:ea typeface="Yu Gothic UI"/>
              </a:rPr>
              <a:t>として</a:t>
            </a:r>
            <a:r>
              <a:rPr lang="ja-JP" altLang="en-US" dirty="0"/>
              <a:t>市民の安全・安心を確保することが求められる中で、安全</a:t>
            </a:r>
            <a:r>
              <a:rPr kumimoji="1" lang="ja-JP" altLang="en-US" sz="1100" b="0" i="0" u="none" strike="noStrike" kern="1200" cap="none" spc="0" normalizeH="0" baseline="0" noProof="0" dirty="0">
                <a:ln>
                  <a:noFill/>
                </a:ln>
                <a:effectLst/>
                <a:uLnTx/>
                <a:uFillTx/>
                <a:latin typeface="Avenir Next LT Pro"/>
                <a:ea typeface="Yu Gothic UI"/>
                <a:cs typeface="+mn-cs"/>
              </a:rPr>
              <a:t>管理の徹底が求められている。</a:t>
            </a:r>
            <a:endParaRPr kumimoji="1" lang="en-US" altLang="ja-JP" sz="1100" b="0" i="0" u="none" strike="noStrike" kern="1200" cap="none" spc="0" normalizeH="0" baseline="0" noProof="0" dirty="0">
              <a:ln>
                <a:noFill/>
              </a:ln>
              <a:effectLst/>
              <a:uLnTx/>
              <a:uFillTx/>
              <a:latin typeface="Avenir Next LT Pro"/>
              <a:ea typeface="Yu Gothic UI"/>
              <a:cs typeface="+mn-cs"/>
            </a:endParaRPr>
          </a:p>
          <a:p>
            <a:pPr marL="86400" indent="-86400">
              <a:lnSpc>
                <a:spcPts val="1500"/>
              </a:lnSpc>
              <a:spcBef>
                <a:spcPts val="0"/>
              </a:spcBef>
              <a:spcAft>
                <a:spcPts val="600"/>
              </a:spcAft>
              <a:defRPr/>
            </a:pPr>
            <a:r>
              <a:rPr lang="ja-JP" altLang="en-US" dirty="0">
                <a:latin typeface="Avenir Next LT Pro"/>
                <a:ea typeface="Yu Gothic UI"/>
              </a:rPr>
              <a:t>あわせて、品質管理の徹底や、不適正施工を未然に防止する施策も必要である。</a:t>
            </a:r>
            <a:endParaRPr lang="en-US" altLang="ja-JP" dirty="0">
              <a:latin typeface="Avenir Next LT Pro"/>
              <a:ea typeface="Yu Gothic UI"/>
            </a:endParaRPr>
          </a:p>
          <a:p>
            <a:pPr marL="86400" indent="-86400">
              <a:lnSpc>
                <a:spcPts val="1500"/>
              </a:lnSpc>
              <a:spcBef>
                <a:spcPts val="0"/>
              </a:spcBef>
              <a:spcAft>
                <a:spcPts val="600"/>
              </a:spcAft>
              <a:defRPr/>
            </a:pPr>
            <a:r>
              <a:rPr kumimoji="1" lang="ja-JP" altLang="en-US" sz="1100" b="0" i="0" u="none" strike="noStrike" kern="1200" cap="none" spc="0" normalizeH="0" baseline="0" noProof="0" dirty="0">
                <a:ln>
                  <a:noFill/>
                </a:ln>
                <a:effectLst/>
                <a:uLnTx/>
                <a:uFillTx/>
                <a:latin typeface="Avenir Next LT Pro"/>
                <a:ea typeface="Yu Gothic UI"/>
                <a:cs typeface="+mn-cs"/>
              </a:rPr>
              <a:t>これらの状況を改善すべく、監督員が現場に臨場できない場合でも</a:t>
            </a:r>
            <a:r>
              <a:rPr lang="ja-JP" altLang="en-US" dirty="0"/>
              <a:t>、現場に半固定式カメラを設置することで、事務所</a:t>
            </a:r>
            <a:r>
              <a:rPr kumimoji="1" lang="ja-JP" altLang="en-US" sz="1100" b="0" i="0" u="none" strike="noStrike" kern="1200" cap="none" spc="0" normalizeH="0" baseline="0" noProof="0" dirty="0">
                <a:ln>
                  <a:noFill/>
                </a:ln>
                <a:effectLst/>
                <a:uLnTx/>
                <a:uFillTx/>
                <a:latin typeface="Avenir Next LT Pro"/>
                <a:ea typeface="Yu Gothic UI"/>
                <a:cs typeface="+mn-cs"/>
              </a:rPr>
              <a:t>から別の監督職員による現場の確認が可能となり、執行管理の向上と、監督業務の効率化を図っていく。</a:t>
            </a:r>
            <a:endParaRPr lang="ja-JP" altLang="en-US" dirty="0">
              <a:latin typeface="Avenir Next LT Pro"/>
              <a:ea typeface="Yu Gothic UI"/>
            </a:endParaRPr>
          </a:p>
          <a:p>
            <a:pPr marL="230400" lvl="0" indent="-230400">
              <a:lnSpc>
                <a:spcPct val="100000"/>
              </a:lnSpc>
              <a:defRPr/>
            </a:pPr>
            <a:endParaRPr kumimoji="1" lang="en-US" altLang="ja-JP" sz="1100" b="0" i="0" u="none" strike="noStrike" kern="1200" cap="none" spc="0" normalizeH="0" baseline="0" noProof="0" dirty="0">
              <a:ln>
                <a:noFill/>
              </a:ln>
              <a:effectLst/>
              <a:uLnTx/>
              <a:uFillTx/>
              <a:latin typeface="Avenir Next LT Pro"/>
              <a:ea typeface="Yu Gothic UI"/>
              <a:cs typeface="+mn-cs"/>
            </a:endParaRPr>
          </a:p>
        </p:txBody>
      </p:sp>
      <p:graphicFrame>
        <p:nvGraphicFramePr>
          <p:cNvPr id="29" name="表プレースホルダー 20">
            <a:extLst>
              <a:ext uri="{FF2B5EF4-FFF2-40B4-BE49-F238E27FC236}">
                <a16:creationId xmlns:a16="http://schemas.microsoft.com/office/drawing/2014/main" id="{131B3D0D-9A1C-DEC1-527E-2D22C8FB5F72}"/>
              </a:ext>
            </a:extLst>
          </p:cNvPr>
          <p:cNvGraphicFramePr>
            <a:graphicFrameLocks/>
          </p:cNvGraphicFramePr>
          <p:nvPr/>
        </p:nvGraphicFramePr>
        <p:xfrm>
          <a:off x="5903913" y="2627313"/>
          <a:ext cx="3216274" cy="941247"/>
        </p:xfrm>
        <a:graphic>
          <a:graphicData uri="http://schemas.openxmlformats.org/drawingml/2006/table">
            <a:tbl>
              <a:tblPr firstCol="1"/>
              <a:tblGrid>
                <a:gridCol w="1010213">
                  <a:extLst>
                    <a:ext uri="{9D8B030D-6E8A-4147-A177-3AD203B41FA5}">
                      <a16:colId xmlns:a16="http://schemas.microsoft.com/office/drawing/2014/main" val="3506192044"/>
                    </a:ext>
                  </a:extLst>
                </a:gridCol>
                <a:gridCol w="2206061">
                  <a:extLst>
                    <a:ext uri="{9D8B030D-6E8A-4147-A177-3AD203B41FA5}">
                      <a16:colId xmlns:a16="http://schemas.microsoft.com/office/drawing/2014/main" val="1620209831"/>
                    </a:ext>
                  </a:extLst>
                </a:gridCol>
              </a:tblGrid>
              <a:tr h="313749">
                <a:tc>
                  <a:txBody>
                    <a:bodyPr/>
                    <a:lstStyle>
                      <a:lvl1pPr marL="0" algn="l" defTabSz="742950" rtl="0" eaLnBrk="1" latinLnBrk="0" hangingPunct="1">
                        <a:defRPr kumimoji="1" sz="1463" b="1" kern="1200">
                          <a:solidFill>
                            <a:schemeClr val="lt1"/>
                          </a:solidFill>
                          <a:latin typeface="Avenir Next LT Pro"/>
                          <a:ea typeface="Yu Gothic UI"/>
                        </a:defRPr>
                      </a:lvl1pPr>
                      <a:lvl2pPr marL="371475" algn="l" defTabSz="742950" rtl="0" eaLnBrk="1" latinLnBrk="0" hangingPunct="1">
                        <a:defRPr kumimoji="1" sz="1463" b="1" kern="1200">
                          <a:solidFill>
                            <a:schemeClr val="lt1"/>
                          </a:solidFill>
                          <a:latin typeface="Avenir Next LT Pro"/>
                          <a:ea typeface="Yu Gothic UI"/>
                        </a:defRPr>
                      </a:lvl2pPr>
                      <a:lvl3pPr marL="742950" algn="l" defTabSz="742950" rtl="0" eaLnBrk="1" latinLnBrk="0" hangingPunct="1">
                        <a:defRPr kumimoji="1" sz="1463" b="1" kern="1200">
                          <a:solidFill>
                            <a:schemeClr val="lt1"/>
                          </a:solidFill>
                          <a:latin typeface="Avenir Next LT Pro"/>
                          <a:ea typeface="Yu Gothic UI"/>
                        </a:defRPr>
                      </a:lvl3pPr>
                      <a:lvl4pPr marL="1114425" algn="l" defTabSz="742950" rtl="0" eaLnBrk="1" latinLnBrk="0" hangingPunct="1">
                        <a:defRPr kumimoji="1" sz="1463" b="1" kern="1200">
                          <a:solidFill>
                            <a:schemeClr val="lt1"/>
                          </a:solidFill>
                          <a:latin typeface="Avenir Next LT Pro"/>
                          <a:ea typeface="Yu Gothic UI"/>
                        </a:defRPr>
                      </a:lvl4pPr>
                      <a:lvl5pPr marL="1485900" algn="l" defTabSz="742950" rtl="0" eaLnBrk="1" latinLnBrk="0" hangingPunct="1">
                        <a:defRPr kumimoji="1" sz="1463" b="1" kern="1200">
                          <a:solidFill>
                            <a:schemeClr val="lt1"/>
                          </a:solidFill>
                          <a:latin typeface="Avenir Next LT Pro"/>
                          <a:ea typeface="Yu Gothic UI"/>
                        </a:defRPr>
                      </a:lvl5pPr>
                      <a:lvl6pPr marL="1857375" algn="l" defTabSz="742950" rtl="0" eaLnBrk="1" latinLnBrk="0" hangingPunct="1">
                        <a:defRPr kumimoji="1" sz="1463" b="1" kern="1200">
                          <a:solidFill>
                            <a:schemeClr val="lt1"/>
                          </a:solidFill>
                          <a:latin typeface="Avenir Next LT Pro"/>
                          <a:ea typeface="Yu Gothic UI"/>
                        </a:defRPr>
                      </a:lvl6pPr>
                      <a:lvl7pPr marL="2228850" algn="l" defTabSz="742950" rtl="0" eaLnBrk="1" latinLnBrk="0" hangingPunct="1">
                        <a:defRPr kumimoji="1" sz="1463" b="1" kern="1200">
                          <a:solidFill>
                            <a:schemeClr val="lt1"/>
                          </a:solidFill>
                          <a:latin typeface="Avenir Next LT Pro"/>
                          <a:ea typeface="Yu Gothic UI"/>
                        </a:defRPr>
                      </a:lvl7pPr>
                      <a:lvl8pPr marL="2600325" algn="l" defTabSz="742950" rtl="0" eaLnBrk="1" latinLnBrk="0" hangingPunct="1">
                        <a:defRPr kumimoji="1" sz="1463" b="1" kern="1200">
                          <a:solidFill>
                            <a:schemeClr val="lt1"/>
                          </a:solidFill>
                          <a:latin typeface="Avenir Next LT Pro"/>
                          <a:ea typeface="Yu Gothic UI"/>
                        </a:defRPr>
                      </a:lvl8pPr>
                      <a:lvl9pPr marL="2971800" algn="l" defTabSz="742950" rtl="0" eaLnBrk="1" latinLnBrk="0" hangingPunct="1">
                        <a:defRPr kumimoji="1" sz="1463" b="1" kern="1200">
                          <a:solidFill>
                            <a:schemeClr val="lt1"/>
                          </a:solidFill>
                          <a:latin typeface="Avenir Next LT Pro"/>
                          <a:ea typeface="Yu Gothic UI"/>
                        </a:defRPr>
                      </a:lvl9pPr>
                    </a:lstStyle>
                    <a:p>
                      <a:r>
                        <a:rPr kumimoji="1" lang="en-US" altLang="ja-JP" sz="1000" dirty="0">
                          <a:solidFill>
                            <a:schemeClr val="bg1"/>
                          </a:solidFill>
                          <a:latin typeface="Yu Gothic UI" panose="020B0500000000000000" pitchFamily="50" charset="-128"/>
                          <a:ea typeface="Yu Gothic UI" panose="020B0500000000000000" pitchFamily="50" charset="-128"/>
                        </a:rPr>
                        <a:t>2025</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F1932"/>
                    </a:solidFill>
                  </a:tcPr>
                </a:tc>
                <a:tc>
                  <a:txBody>
                    <a:bodyPr/>
                    <a:lstStyle>
                      <a:lvl1pPr marL="0" algn="l" defTabSz="742950" rtl="0" eaLnBrk="1" latinLnBrk="0" hangingPunct="1">
                        <a:defRPr kumimoji="1" sz="1463" kern="1200">
                          <a:solidFill>
                            <a:schemeClr val="dk1"/>
                          </a:solidFill>
                          <a:latin typeface="Avenir Next LT Pro"/>
                          <a:ea typeface="Yu Gothic UI"/>
                        </a:defRPr>
                      </a:lvl1pPr>
                      <a:lvl2pPr marL="371475" algn="l" defTabSz="742950" rtl="0" eaLnBrk="1" latinLnBrk="0" hangingPunct="1">
                        <a:defRPr kumimoji="1" sz="1463" kern="1200">
                          <a:solidFill>
                            <a:schemeClr val="dk1"/>
                          </a:solidFill>
                          <a:latin typeface="Avenir Next LT Pro"/>
                          <a:ea typeface="Yu Gothic UI"/>
                        </a:defRPr>
                      </a:lvl2pPr>
                      <a:lvl3pPr marL="742950" algn="l" defTabSz="742950" rtl="0" eaLnBrk="1" latinLnBrk="0" hangingPunct="1">
                        <a:defRPr kumimoji="1" sz="1463" kern="1200">
                          <a:solidFill>
                            <a:schemeClr val="dk1"/>
                          </a:solidFill>
                          <a:latin typeface="Avenir Next LT Pro"/>
                          <a:ea typeface="Yu Gothic UI"/>
                        </a:defRPr>
                      </a:lvl3pPr>
                      <a:lvl4pPr marL="1114425" algn="l" defTabSz="742950" rtl="0" eaLnBrk="1" latinLnBrk="0" hangingPunct="1">
                        <a:defRPr kumimoji="1" sz="1463" kern="1200">
                          <a:solidFill>
                            <a:schemeClr val="dk1"/>
                          </a:solidFill>
                          <a:latin typeface="Avenir Next LT Pro"/>
                          <a:ea typeface="Yu Gothic UI"/>
                        </a:defRPr>
                      </a:lvl4pPr>
                      <a:lvl5pPr marL="1485900" algn="l" defTabSz="742950" rtl="0" eaLnBrk="1" latinLnBrk="0" hangingPunct="1">
                        <a:defRPr kumimoji="1" sz="1463" kern="1200">
                          <a:solidFill>
                            <a:schemeClr val="dk1"/>
                          </a:solidFill>
                          <a:latin typeface="Avenir Next LT Pro"/>
                          <a:ea typeface="Yu Gothic UI"/>
                        </a:defRPr>
                      </a:lvl5pPr>
                      <a:lvl6pPr marL="1857375" algn="l" defTabSz="742950" rtl="0" eaLnBrk="1" latinLnBrk="0" hangingPunct="1">
                        <a:defRPr kumimoji="1" sz="1463" kern="1200">
                          <a:solidFill>
                            <a:schemeClr val="dk1"/>
                          </a:solidFill>
                          <a:latin typeface="Avenir Next LT Pro"/>
                          <a:ea typeface="Yu Gothic UI"/>
                        </a:defRPr>
                      </a:lvl6pPr>
                      <a:lvl7pPr marL="2228850" algn="l" defTabSz="742950" rtl="0" eaLnBrk="1" latinLnBrk="0" hangingPunct="1">
                        <a:defRPr kumimoji="1" sz="1463" kern="1200">
                          <a:solidFill>
                            <a:schemeClr val="dk1"/>
                          </a:solidFill>
                          <a:latin typeface="Avenir Next LT Pro"/>
                          <a:ea typeface="Yu Gothic UI"/>
                        </a:defRPr>
                      </a:lvl7pPr>
                      <a:lvl8pPr marL="2600325" algn="l" defTabSz="742950" rtl="0" eaLnBrk="1" latinLnBrk="0" hangingPunct="1">
                        <a:defRPr kumimoji="1" sz="1463" kern="1200">
                          <a:solidFill>
                            <a:schemeClr val="dk1"/>
                          </a:solidFill>
                          <a:latin typeface="Avenir Next LT Pro"/>
                          <a:ea typeface="Yu Gothic UI"/>
                        </a:defRPr>
                      </a:lvl8pPr>
                      <a:lvl9pPr marL="2971800" algn="l" defTabSz="742950" rtl="0" eaLnBrk="1" latinLnBrk="0" hangingPunct="1">
                        <a:defRPr kumimoji="1" sz="1463" kern="1200">
                          <a:solidFill>
                            <a:schemeClr val="dk1"/>
                          </a:solidFill>
                          <a:latin typeface="Avenir Next LT Pro"/>
                          <a:ea typeface="Yu Gothic UI"/>
                        </a:defRPr>
                      </a:lvl9pPr>
                    </a:lstStyle>
                    <a:p>
                      <a:r>
                        <a:rPr kumimoji="1" lang="ja-JP" altLang="en-US" sz="1000" dirty="0">
                          <a:solidFill>
                            <a:schemeClr val="tx1"/>
                          </a:solidFill>
                          <a:latin typeface="Yu Gothic UI" panose="020B0500000000000000" pitchFamily="50" charset="-128"/>
                          <a:ea typeface="Yu Gothic UI" panose="020B0500000000000000" pitchFamily="50" charset="-128"/>
                        </a:rPr>
                        <a:t>半固定式カメラの設置に向けた検討</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3387827350"/>
                  </a:ext>
                </a:extLst>
              </a:tr>
              <a:tr h="313749">
                <a:tc>
                  <a:txBody>
                    <a:bodyPr/>
                    <a:lstStyle>
                      <a:lvl1pPr marL="0" algn="l" defTabSz="742950" rtl="0" eaLnBrk="1" latinLnBrk="0" hangingPunct="1">
                        <a:defRPr kumimoji="1" sz="1463" b="1" kern="1200">
                          <a:solidFill>
                            <a:schemeClr val="lt1"/>
                          </a:solidFill>
                          <a:latin typeface="Avenir Next LT Pro"/>
                          <a:ea typeface="Yu Gothic UI"/>
                        </a:defRPr>
                      </a:lvl1pPr>
                      <a:lvl2pPr marL="371475" algn="l" defTabSz="742950" rtl="0" eaLnBrk="1" latinLnBrk="0" hangingPunct="1">
                        <a:defRPr kumimoji="1" sz="1463" b="1" kern="1200">
                          <a:solidFill>
                            <a:schemeClr val="lt1"/>
                          </a:solidFill>
                          <a:latin typeface="Avenir Next LT Pro"/>
                          <a:ea typeface="Yu Gothic UI"/>
                        </a:defRPr>
                      </a:lvl2pPr>
                      <a:lvl3pPr marL="742950" algn="l" defTabSz="742950" rtl="0" eaLnBrk="1" latinLnBrk="0" hangingPunct="1">
                        <a:defRPr kumimoji="1" sz="1463" b="1" kern="1200">
                          <a:solidFill>
                            <a:schemeClr val="lt1"/>
                          </a:solidFill>
                          <a:latin typeface="Avenir Next LT Pro"/>
                          <a:ea typeface="Yu Gothic UI"/>
                        </a:defRPr>
                      </a:lvl3pPr>
                      <a:lvl4pPr marL="1114425" algn="l" defTabSz="742950" rtl="0" eaLnBrk="1" latinLnBrk="0" hangingPunct="1">
                        <a:defRPr kumimoji="1" sz="1463" b="1" kern="1200">
                          <a:solidFill>
                            <a:schemeClr val="lt1"/>
                          </a:solidFill>
                          <a:latin typeface="Avenir Next LT Pro"/>
                          <a:ea typeface="Yu Gothic UI"/>
                        </a:defRPr>
                      </a:lvl4pPr>
                      <a:lvl5pPr marL="1485900" algn="l" defTabSz="742950" rtl="0" eaLnBrk="1" latinLnBrk="0" hangingPunct="1">
                        <a:defRPr kumimoji="1" sz="1463" b="1" kern="1200">
                          <a:solidFill>
                            <a:schemeClr val="lt1"/>
                          </a:solidFill>
                          <a:latin typeface="Avenir Next LT Pro"/>
                          <a:ea typeface="Yu Gothic UI"/>
                        </a:defRPr>
                      </a:lvl5pPr>
                      <a:lvl6pPr marL="1857375" algn="l" defTabSz="742950" rtl="0" eaLnBrk="1" latinLnBrk="0" hangingPunct="1">
                        <a:defRPr kumimoji="1" sz="1463" b="1" kern="1200">
                          <a:solidFill>
                            <a:schemeClr val="lt1"/>
                          </a:solidFill>
                          <a:latin typeface="Avenir Next LT Pro"/>
                          <a:ea typeface="Yu Gothic UI"/>
                        </a:defRPr>
                      </a:lvl6pPr>
                      <a:lvl7pPr marL="2228850" algn="l" defTabSz="742950" rtl="0" eaLnBrk="1" latinLnBrk="0" hangingPunct="1">
                        <a:defRPr kumimoji="1" sz="1463" b="1" kern="1200">
                          <a:solidFill>
                            <a:schemeClr val="lt1"/>
                          </a:solidFill>
                          <a:latin typeface="Avenir Next LT Pro"/>
                          <a:ea typeface="Yu Gothic UI"/>
                        </a:defRPr>
                      </a:lvl7pPr>
                      <a:lvl8pPr marL="2600325" algn="l" defTabSz="742950" rtl="0" eaLnBrk="1" latinLnBrk="0" hangingPunct="1">
                        <a:defRPr kumimoji="1" sz="1463" b="1" kern="1200">
                          <a:solidFill>
                            <a:schemeClr val="lt1"/>
                          </a:solidFill>
                          <a:latin typeface="Avenir Next LT Pro"/>
                          <a:ea typeface="Yu Gothic UI"/>
                        </a:defRPr>
                      </a:lvl8pPr>
                      <a:lvl9pPr marL="2971800" algn="l" defTabSz="742950" rtl="0" eaLnBrk="1" latinLnBrk="0" hangingPunct="1">
                        <a:defRPr kumimoji="1" sz="1463" b="1" kern="1200">
                          <a:solidFill>
                            <a:schemeClr val="lt1"/>
                          </a:solidFill>
                          <a:latin typeface="Avenir Next LT Pro"/>
                          <a:ea typeface="Yu Gothic UI"/>
                        </a:defRPr>
                      </a:lvl9pPr>
                    </a:lstStyle>
                    <a:p>
                      <a:r>
                        <a:rPr kumimoji="1" lang="en-US" altLang="ja-JP" sz="1000" dirty="0">
                          <a:solidFill>
                            <a:schemeClr val="bg1"/>
                          </a:solidFill>
                          <a:latin typeface="Yu Gothic UI" panose="020B0500000000000000" pitchFamily="50" charset="-128"/>
                          <a:ea typeface="Yu Gothic UI" panose="020B0500000000000000" pitchFamily="50" charset="-128"/>
                        </a:rPr>
                        <a:t>2026</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F1932"/>
                    </a:solidFill>
                  </a:tcPr>
                </a:tc>
                <a:tc>
                  <a:txBody>
                    <a:bodyPr/>
                    <a:lstStyle>
                      <a:lvl1pPr marL="0" algn="l" defTabSz="742950" rtl="0" eaLnBrk="1" latinLnBrk="0" hangingPunct="1">
                        <a:defRPr kumimoji="1" sz="1463" kern="1200">
                          <a:solidFill>
                            <a:schemeClr val="dk1"/>
                          </a:solidFill>
                          <a:latin typeface="Avenir Next LT Pro"/>
                          <a:ea typeface="Yu Gothic UI"/>
                        </a:defRPr>
                      </a:lvl1pPr>
                      <a:lvl2pPr marL="371475" algn="l" defTabSz="742950" rtl="0" eaLnBrk="1" latinLnBrk="0" hangingPunct="1">
                        <a:defRPr kumimoji="1" sz="1463" kern="1200">
                          <a:solidFill>
                            <a:schemeClr val="dk1"/>
                          </a:solidFill>
                          <a:latin typeface="Avenir Next LT Pro"/>
                          <a:ea typeface="Yu Gothic UI"/>
                        </a:defRPr>
                      </a:lvl2pPr>
                      <a:lvl3pPr marL="742950" algn="l" defTabSz="742950" rtl="0" eaLnBrk="1" latinLnBrk="0" hangingPunct="1">
                        <a:defRPr kumimoji="1" sz="1463" kern="1200">
                          <a:solidFill>
                            <a:schemeClr val="dk1"/>
                          </a:solidFill>
                          <a:latin typeface="Avenir Next LT Pro"/>
                          <a:ea typeface="Yu Gothic UI"/>
                        </a:defRPr>
                      </a:lvl3pPr>
                      <a:lvl4pPr marL="1114425" algn="l" defTabSz="742950" rtl="0" eaLnBrk="1" latinLnBrk="0" hangingPunct="1">
                        <a:defRPr kumimoji="1" sz="1463" kern="1200">
                          <a:solidFill>
                            <a:schemeClr val="dk1"/>
                          </a:solidFill>
                          <a:latin typeface="Avenir Next LT Pro"/>
                          <a:ea typeface="Yu Gothic UI"/>
                        </a:defRPr>
                      </a:lvl4pPr>
                      <a:lvl5pPr marL="1485900" algn="l" defTabSz="742950" rtl="0" eaLnBrk="1" latinLnBrk="0" hangingPunct="1">
                        <a:defRPr kumimoji="1" sz="1463" kern="1200">
                          <a:solidFill>
                            <a:schemeClr val="dk1"/>
                          </a:solidFill>
                          <a:latin typeface="Avenir Next LT Pro"/>
                          <a:ea typeface="Yu Gothic UI"/>
                        </a:defRPr>
                      </a:lvl5pPr>
                      <a:lvl6pPr marL="1857375" algn="l" defTabSz="742950" rtl="0" eaLnBrk="1" latinLnBrk="0" hangingPunct="1">
                        <a:defRPr kumimoji="1" sz="1463" kern="1200">
                          <a:solidFill>
                            <a:schemeClr val="dk1"/>
                          </a:solidFill>
                          <a:latin typeface="Avenir Next LT Pro"/>
                          <a:ea typeface="Yu Gothic UI"/>
                        </a:defRPr>
                      </a:lvl6pPr>
                      <a:lvl7pPr marL="2228850" algn="l" defTabSz="742950" rtl="0" eaLnBrk="1" latinLnBrk="0" hangingPunct="1">
                        <a:defRPr kumimoji="1" sz="1463" kern="1200">
                          <a:solidFill>
                            <a:schemeClr val="dk1"/>
                          </a:solidFill>
                          <a:latin typeface="Avenir Next LT Pro"/>
                          <a:ea typeface="Yu Gothic UI"/>
                        </a:defRPr>
                      </a:lvl7pPr>
                      <a:lvl8pPr marL="2600325" algn="l" defTabSz="742950" rtl="0" eaLnBrk="1" latinLnBrk="0" hangingPunct="1">
                        <a:defRPr kumimoji="1" sz="1463" kern="1200">
                          <a:solidFill>
                            <a:schemeClr val="dk1"/>
                          </a:solidFill>
                          <a:latin typeface="Avenir Next LT Pro"/>
                          <a:ea typeface="Yu Gothic UI"/>
                        </a:defRPr>
                      </a:lvl8pPr>
                      <a:lvl9pPr marL="2971800" algn="l" defTabSz="742950" rtl="0" eaLnBrk="1" latinLnBrk="0" hangingPunct="1">
                        <a:defRPr kumimoji="1" sz="1463" kern="1200">
                          <a:solidFill>
                            <a:schemeClr val="dk1"/>
                          </a:solidFill>
                          <a:latin typeface="Avenir Next LT Pro"/>
                          <a:ea typeface="Yu Gothic UI"/>
                        </a:defRPr>
                      </a:lvl9pPr>
                    </a:lstStyle>
                    <a:p>
                      <a:r>
                        <a:rPr kumimoji="1" lang="ja-JP" altLang="en-US" sz="1000" dirty="0">
                          <a:solidFill>
                            <a:schemeClr val="tx1"/>
                          </a:solidFill>
                          <a:latin typeface="Yu Gothic UI" panose="020B0500000000000000" pitchFamily="50" charset="-128"/>
                          <a:ea typeface="Yu Gothic UI" panose="020B0500000000000000" pitchFamily="50" charset="-128"/>
                        </a:rPr>
                        <a:t>試行実施</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3011694763"/>
                  </a:ext>
                </a:extLst>
              </a:tr>
              <a:tr h="313749">
                <a:tc>
                  <a:txBody>
                    <a:bodyPr/>
                    <a:lstStyle>
                      <a:lvl1pPr marL="0" algn="l" defTabSz="742950" rtl="0" eaLnBrk="1" latinLnBrk="0" hangingPunct="1">
                        <a:defRPr kumimoji="1" sz="1463" b="1" kern="1200">
                          <a:solidFill>
                            <a:schemeClr val="lt1"/>
                          </a:solidFill>
                          <a:latin typeface="Avenir Next LT Pro"/>
                          <a:ea typeface="Yu Gothic UI"/>
                        </a:defRPr>
                      </a:lvl1pPr>
                      <a:lvl2pPr marL="371475" algn="l" defTabSz="742950" rtl="0" eaLnBrk="1" latinLnBrk="0" hangingPunct="1">
                        <a:defRPr kumimoji="1" sz="1463" b="1" kern="1200">
                          <a:solidFill>
                            <a:schemeClr val="lt1"/>
                          </a:solidFill>
                          <a:latin typeface="Avenir Next LT Pro"/>
                          <a:ea typeface="Yu Gothic UI"/>
                        </a:defRPr>
                      </a:lvl2pPr>
                      <a:lvl3pPr marL="742950" algn="l" defTabSz="742950" rtl="0" eaLnBrk="1" latinLnBrk="0" hangingPunct="1">
                        <a:defRPr kumimoji="1" sz="1463" b="1" kern="1200">
                          <a:solidFill>
                            <a:schemeClr val="lt1"/>
                          </a:solidFill>
                          <a:latin typeface="Avenir Next LT Pro"/>
                          <a:ea typeface="Yu Gothic UI"/>
                        </a:defRPr>
                      </a:lvl3pPr>
                      <a:lvl4pPr marL="1114425" algn="l" defTabSz="742950" rtl="0" eaLnBrk="1" latinLnBrk="0" hangingPunct="1">
                        <a:defRPr kumimoji="1" sz="1463" b="1" kern="1200">
                          <a:solidFill>
                            <a:schemeClr val="lt1"/>
                          </a:solidFill>
                          <a:latin typeface="Avenir Next LT Pro"/>
                          <a:ea typeface="Yu Gothic UI"/>
                        </a:defRPr>
                      </a:lvl4pPr>
                      <a:lvl5pPr marL="1485900" algn="l" defTabSz="742950" rtl="0" eaLnBrk="1" latinLnBrk="0" hangingPunct="1">
                        <a:defRPr kumimoji="1" sz="1463" b="1" kern="1200">
                          <a:solidFill>
                            <a:schemeClr val="lt1"/>
                          </a:solidFill>
                          <a:latin typeface="Avenir Next LT Pro"/>
                          <a:ea typeface="Yu Gothic UI"/>
                        </a:defRPr>
                      </a:lvl5pPr>
                      <a:lvl6pPr marL="1857375" algn="l" defTabSz="742950" rtl="0" eaLnBrk="1" latinLnBrk="0" hangingPunct="1">
                        <a:defRPr kumimoji="1" sz="1463" b="1" kern="1200">
                          <a:solidFill>
                            <a:schemeClr val="lt1"/>
                          </a:solidFill>
                          <a:latin typeface="Avenir Next LT Pro"/>
                          <a:ea typeface="Yu Gothic UI"/>
                        </a:defRPr>
                      </a:lvl6pPr>
                      <a:lvl7pPr marL="2228850" algn="l" defTabSz="742950" rtl="0" eaLnBrk="1" latinLnBrk="0" hangingPunct="1">
                        <a:defRPr kumimoji="1" sz="1463" b="1" kern="1200">
                          <a:solidFill>
                            <a:schemeClr val="lt1"/>
                          </a:solidFill>
                          <a:latin typeface="Avenir Next LT Pro"/>
                          <a:ea typeface="Yu Gothic UI"/>
                        </a:defRPr>
                      </a:lvl7pPr>
                      <a:lvl8pPr marL="2600325" algn="l" defTabSz="742950" rtl="0" eaLnBrk="1" latinLnBrk="0" hangingPunct="1">
                        <a:defRPr kumimoji="1" sz="1463" b="1" kern="1200">
                          <a:solidFill>
                            <a:schemeClr val="lt1"/>
                          </a:solidFill>
                          <a:latin typeface="Avenir Next LT Pro"/>
                          <a:ea typeface="Yu Gothic UI"/>
                        </a:defRPr>
                      </a:lvl8pPr>
                      <a:lvl9pPr marL="2971800" algn="l" defTabSz="742950" rtl="0" eaLnBrk="1" latinLnBrk="0" hangingPunct="1">
                        <a:defRPr kumimoji="1" sz="1463" b="1" kern="1200">
                          <a:solidFill>
                            <a:schemeClr val="lt1"/>
                          </a:solidFill>
                          <a:latin typeface="Avenir Next LT Pro"/>
                          <a:ea typeface="Yu Gothic UI"/>
                        </a:defRPr>
                      </a:lvl9pPr>
                    </a:lstStyle>
                    <a:p>
                      <a:r>
                        <a:rPr kumimoji="1" lang="en-US" altLang="ja-JP" sz="1000" dirty="0">
                          <a:solidFill>
                            <a:schemeClr val="bg1"/>
                          </a:solidFill>
                          <a:latin typeface="Yu Gothic UI" panose="020B0500000000000000" pitchFamily="50" charset="-128"/>
                          <a:ea typeface="Yu Gothic UI" panose="020B0500000000000000" pitchFamily="50" charset="-128"/>
                        </a:rPr>
                        <a:t>2027</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F1932"/>
                    </a:solidFill>
                  </a:tcPr>
                </a:tc>
                <a:tc>
                  <a:txBody>
                    <a:bodyPr/>
                    <a:lstStyle>
                      <a:lvl1pPr marL="0" algn="l" defTabSz="742950" rtl="0" eaLnBrk="1" latinLnBrk="0" hangingPunct="1">
                        <a:defRPr kumimoji="1" sz="1463" kern="1200">
                          <a:solidFill>
                            <a:schemeClr val="dk1"/>
                          </a:solidFill>
                          <a:latin typeface="Avenir Next LT Pro"/>
                          <a:ea typeface="Yu Gothic UI"/>
                        </a:defRPr>
                      </a:lvl1pPr>
                      <a:lvl2pPr marL="371475" algn="l" defTabSz="742950" rtl="0" eaLnBrk="1" latinLnBrk="0" hangingPunct="1">
                        <a:defRPr kumimoji="1" sz="1463" kern="1200">
                          <a:solidFill>
                            <a:schemeClr val="dk1"/>
                          </a:solidFill>
                          <a:latin typeface="Avenir Next LT Pro"/>
                          <a:ea typeface="Yu Gothic UI"/>
                        </a:defRPr>
                      </a:lvl2pPr>
                      <a:lvl3pPr marL="742950" algn="l" defTabSz="742950" rtl="0" eaLnBrk="1" latinLnBrk="0" hangingPunct="1">
                        <a:defRPr kumimoji="1" sz="1463" kern="1200">
                          <a:solidFill>
                            <a:schemeClr val="dk1"/>
                          </a:solidFill>
                          <a:latin typeface="Avenir Next LT Pro"/>
                          <a:ea typeface="Yu Gothic UI"/>
                        </a:defRPr>
                      </a:lvl3pPr>
                      <a:lvl4pPr marL="1114425" algn="l" defTabSz="742950" rtl="0" eaLnBrk="1" latinLnBrk="0" hangingPunct="1">
                        <a:defRPr kumimoji="1" sz="1463" kern="1200">
                          <a:solidFill>
                            <a:schemeClr val="dk1"/>
                          </a:solidFill>
                          <a:latin typeface="Avenir Next LT Pro"/>
                          <a:ea typeface="Yu Gothic UI"/>
                        </a:defRPr>
                      </a:lvl4pPr>
                      <a:lvl5pPr marL="1485900" algn="l" defTabSz="742950" rtl="0" eaLnBrk="1" latinLnBrk="0" hangingPunct="1">
                        <a:defRPr kumimoji="1" sz="1463" kern="1200">
                          <a:solidFill>
                            <a:schemeClr val="dk1"/>
                          </a:solidFill>
                          <a:latin typeface="Avenir Next LT Pro"/>
                          <a:ea typeface="Yu Gothic UI"/>
                        </a:defRPr>
                      </a:lvl5pPr>
                      <a:lvl6pPr marL="1857375" algn="l" defTabSz="742950" rtl="0" eaLnBrk="1" latinLnBrk="0" hangingPunct="1">
                        <a:defRPr kumimoji="1" sz="1463" kern="1200">
                          <a:solidFill>
                            <a:schemeClr val="dk1"/>
                          </a:solidFill>
                          <a:latin typeface="Avenir Next LT Pro"/>
                          <a:ea typeface="Yu Gothic UI"/>
                        </a:defRPr>
                      </a:lvl6pPr>
                      <a:lvl7pPr marL="2228850" algn="l" defTabSz="742950" rtl="0" eaLnBrk="1" latinLnBrk="0" hangingPunct="1">
                        <a:defRPr kumimoji="1" sz="1463" kern="1200">
                          <a:solidFill>
                            <a:schemeClr val="dk1"/>
                          </a:solidFill>
                          <a:latin typeface="Avenir Next LT Pro"/>
                          <a:ea typeface="Yu Gothic UI"/>
                        </a:defRPr>
                      </a:lvl7pPr>
                      <a:lvl8pPr marL="2600325" algn="l" defTabSz="742950" rtl="0" eaLnBrk="1" latinLnBrk="0" hangingPunct="1">
                        <a:defRPr kumimoji="1" sz="1463" kern="1200">
                          <a:solidFill>
                            <a:schemeClr val="dk1"/>
                          </a:solidFill>
                          <a:latin typeface="Avenir Next LT Pro"/>
                          <a:ea typeface="Yu Gothic UI"/>
                        </a:defRPr>
                      </a:lvl8pPr>
                      <a:lvl9pPr marL="2971800" algn="l" defTabSz="742950" rtl="0" eaLnBrk="1" latinLnBrk="0" hangingPunct="1">
                        <a:defRPr kumimoji="1" sz="1463" kern="1200">
                          <a:solidFill>
                            <a:schemeClr val="dk1"/>
                          </a:solidFill>
                          <a:latin typeface="Avenir Next LT Pro"/>
                          <a:ea typeface="Yu Gothic UI"/>
                        </a:defRPr>
                      </a:lvl9pPr>
                    </a:lstStyle>
                    <a:p>
                      <a:r>
                        <a:rPr kumimoji="1" lang="ja-JP" altLang="en-US" sz="1000" dirty="0">
                          <a:solidFill>
                            <a:schemeClr val="tx1"/>
                          </a:solidFill>
                          <a:latin typeface="Yu Gothic UI" panose="020B0500000000000000" pitchFamily="50" charset="-128"/>
                          <a:ea typeface="Yu Gothic UI" panose="020B0500000000000000" pitchFamily="50" charset="-128"/>
                        </a:rPr>
                        <a:t>効果検証</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3165335573"/>
                  </a:ext>
                </a:extLst>
              </a:tr>
            </a:tbl>
          </a:graphicData>
        </a:graphic>
      </p:graphicFrame>
      <p:sp>
        <p:nvSpPr>
          <p:cNvPr id="30" name="正方形/長方形 29">
            <a:extLst>
              <a:ext uri="{FF2B5EF4-FFF2-40B4-BE49-F238E27FC236}">
                <a16:creationId xmlns:a16="http://schemas.microsoft.com/office/drawing/2014/main" id="{6770E6F5-3C75-EFEC-E8CE-BB31697A7815}"/>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defTabSz="457200" fontAlgn="base">
              <a:spcBef>
                <a:spcPct val="0"/>
              </a:spcBef>
              <a:spcAft>
                <a:spcPct val="0"/>
              </a:spcAft>
              <a:defRPr/>
            </a:pPr>
            <a:r>
              <a:rPr lang="ja-JP" altLang="en-US" sz="1100" b="1" kern="0">
                <a:solidFill>
                  <a:srgbClr val="FFFFFF"/>
                </a:solidFill>
                <a:latin typeface="Yu Gothic UI" panose="020B0500000000000000" pitchFamily="50" charset="-128"/>
                <a:ea typeface="Yu Gothic UI" panose="020B0500000000000000" pitchFamily="50" charset="-128"/>
              </a:rPr>
              <a:t>施策の</a:t>
            </a:r>
            <a:endParaRPr lang="en-US" altLang="ja-JP" sz="1100" b="1" kern="0">
              <a:solidFill>
                <a:srgbClr val="FFFFFF"/>
              </a:solidFill>
              <a:latin typeface="Yu Gothic UI" panose="020B0500000000000000" pitchFamily="50" charset="-128"/>
              <a:ea typeface="Yu Gothic UI" panose="020B0500000000000000" pitchFamily="50" charset="-128"/>
            </a:endParaRPr>
          </a:p>
          <a:p>
            <a:pPr algn="ctr" defTabSz="457200" fontAlgn="base">
              <a:spcBef>
                <a:spcPct val="0"/>
              </a:spcBef>
              <a:spcAft>
                <a:spcPct val="0"/>
              </a:spcAft>
              <a:defRPr/>
            </a:pPr>
            <a:r>
              <a:rPr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31" name="正方形/長方形 30">
            <a:extLst>
              <a:ext uri="{FF2B5EF4-FFF2-40B4-BE49-F238E27FC236}">
                <a16:creationId xmlns:a16="http://schemas.microsoft.com/office/drawing/2014/main" id="{944F0B25-9F5E-3D4C-2324-2F7C0CEC51EE}"/>
              </a:ext>
            </a:extLst>
          </p:cNvPr>
          <p:cNvSpPr/>
          <p:nvPr/>
        </p:nvSpPr>
        <p:spPr>
          <a:xfrm>
            <a:off x="4860000" y="1963153"/>
            <a:ext cx="972000" cy="194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defTabSz="457200" fontAlgn="base">
              <a:spcBef>
                <a:spcPct val="0"/>
              </a:spcBef>
              <a:spcAft>
                <a:spcPct val="0"/>
              </a:spcAft>
              <a:defRPr/>
            </a:pPr>
            <a:r>
              <a:rPr lang="ja-JP" altLang="en-US" sz="1100" b="1" kern="0" dirty="0">
                <a:solidFill>
                  <a:srgbClr val="FFFFFF"/>
                </a:solidFill>
                <a:latin typeface="Yu Gothic UI" panose="020B0500000000000000" pitchFamily="50" charset="-128"/>
                <a:ea typeface="Yu Gothic UI" panose="020B0500000000000000" pitchFamily="50" charset="-128"/>
              </a:rPr>
              <a:t>活動指標</a:t>
            </a:r>
            <a:endParaRPr lang="en-US" altLang="ja-JP" sz="1100" b="1" kern="0" dirty="0">
              <a:solidFill>
                <a:srgbClr val="FFFFFF"/>
              </a:solidFill>
              <a:latin typeface="Yu Gothic UI" panose="020B0500000000000000" pitchFamily="50" charset="-128"/>
              <a:ea typeface="Yu Gothic UI" panose="020B0500000000000000" pitchFamily="50" charset="-128"/>
            </a:endParaRPr>
          </a:p>
          <a:p>
            <a:pPr algn="ctr" defTabSz="457200" fontAlgn="base">
              <a:spcBef>
                <a:spcPct val="0"/>
              </a:spcBef>
              <a:spcAft>
                <a:spcPct val="0"/>
              </a:spcAft>
              <a:defRPr/>
            </a:pPr>
            <a:endParaRPr lang="en-US" altLang="ja-JP" sz="1100" b="1" kern="0" dirty="0">
              <a:solidFill>
                <a:srgbClr val="FFFFFF"/>
              </a:solidFill>
              <a:latin typeface="Yu Gothic UI" panose="020B0500000000000000" pitchFamily="50" charset="-128"/>
              <a:ea typeface="Yu Gothic UI" panose="020B0500000000000000" pitchFamily="50" charset="-128"/>
            </a:endParaRPr>
          </a:p>
        </p:txBody>
      </p:sp>
      <p:grpSp>
        <p:nvGrpSpPr>
          <p:cNvPr id="32" name="グループ化 31">
            <a:extLst>
              <a:ext uri="{FF2B5EF4-FFF2-40B4-BE49-F238E27FC236}">
                <a16:creationId xmlns:a16="http://schemas.microsoft.com/office/drawing/2014/main" id="{264FADF1-7879-1764-C382-33E9CA376981}"/>
              </a:ext>
            </a:extLst>
          </p:cNvPr>
          <p:cNvGrpSpPr/>
          <p:nvPr/>
        </p:nvGrpSpPr>
        <p:grpSpPr>
          <a:xfrm>
            <a:off x="4881838" y="4206200"/>
            <a:ext cx="1157494" cy="243520"/>
            <a:chOff x="528309" y="7695403"/>
            <a:chExt cx="1157494" cy="243520"/>
          </a:xfrm>
        </p:grpSpPr>
        <p:sp>
          <p:nvSpPr>
            <p:cNvPr id="33" name="正方形/長方形 32">
              <a:extLst>
                <a:ext uri="{FF2B5EF4-FFF2-40B4-BE49-F238E27FC236}">
                  <a16:creationId xmlns:a16="http://schemas.microsoft.com/office/drawing/2014/main" id="{06148A26-7969-76DC-AF7A-5A3037E44494}"/>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defTabSz="457200" fontAlgn="base">
                <a:spcBef>
                  <a:spcPct val="0"/>
                </a:spcBef>
                <a:spcAft>
                  <a:spcPct val="0"/>
                </a:spcAft>
                <a:defRPr/>
              </a:pPr>
              <a:endParaRPr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4" name="テキスト ボックス 33">
              <a:extLst>
                <a:ext uri="{FF2B5EF4-FFF2-40B4-BE49-F238E27FC236}">
                  <a16:creationId xmlns:a16="http://schemas.microsoft.com/office/drawing/2014/main" id="{C71FC3E4-1C41-9FFA-7499-E6BEFF0D5827}"/>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defTabSz="457200" fontAlgn="base">
                <a:spcBef>
                  <a:spcPct val="0"/>
                </a:spcBef>
                <a:spcAft>
                  <a:spcPct val="0"/>
                </a:spcAft>
                <a:defRPr/>
              </a:pPr>
              <a:r>
                <a:rPr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35" name="正方形/長方形 34">
            <a:extLst>
              <a:ext uri="{FF2B5EF4-FFF2-40B4-BE49-F238E27FC236}">
                <a16:creationId xmlns:a16="http://schemas.microsoft.com/office/drawing/2014/main" id="{090EBB15-50FA-9663-B744-4D832D14C8DB}"/>
              </a:ext>
            </a:extLst>
          </p:cNvPr>
          <p:cNvSpPr/>
          <p:nvPr/>
        </p:nvSpPr>
        <p:spPr>
          <a:xfrm>
            <a:off x="7137194" y="4670450"/>
            <a:ext cx="1008125" cy="252000"/>
          </a:xfrm>
          <a:prstGeom prst="rect">
            <a:avLst/>
          </a:prstGeom>
          <a:solidFill>
            <a:srgbClr val="AF1932"/>
          </a:solidFill>
          <a:ln w="9525" cap="flat" cmpd="sng" algn="ctr">
            <a:solidFill>
              <a:sysClr val="window" lastClr="FFFFFF">
                <a:lumMod val="95000"/>
              </a:sysClr>
            </a:solidFill>
            <a:prstDash val="solid"/>
          </a:ln>
          <a:effectLst/>
        </p:spPr>
        <p:txBody>
          <a:bodyPr lIns="72000" tIns="36000" rIns="72000" bIns="36000" rtlCol="0" anchor="ctr" anchorCtr="0"/>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altLang="ja-JP" sz="105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rPr>
              <a:t>2026</a:t>
            </a:r>
            <a:r>
              <a:rPr kumimoji="0" lang="ja-JP" altLang="en-US" sz="105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rPr>
              <a:t>年度</a:t>
            </a:r>
          </a:p>
        </p:txBody>
      </p:sp>
      <p:sp>
        <p:nvSpPr>
          <p:cNvPr id="36" name="正方形/長方形 35">
            <a:extLst>
              <a:ext uri="{FF2B5EF4-FFF2-40B4-BE49-F238E27FC236}">
                <a16:creationId xmlns:a16="http://schemas.microsoft.com/office/drawing/2014/main" id="{75334D8C-835A-20AA-78B8-7A69BCE53C95}"/>
              </a:ext>
            </a:extLst>
          </p:cNvPr>
          <p:cNvSpPr/>
          <p:nvPr/>
        </p:nvSpPr>
        <p:spPr>
          <a:xfrm>
            <a:off x="6093194" y="4670450"/>
            <a:ext cx="1008125" cy="252000"/>
          </a:xfrm>
          <a:prstGeom prst="rect">
            <a:avLst/>
          </a:prstGeom>
          <a:solidFill>
            <a:srgbClr val="AF1932"/>
          </a:solidFill>
          <a:ln w="9525" cap="flat" cmpd="sng" algn="ctr">
            <a:solidFill>
              <a:sysClr val="window" lastClr="FFFFFF">
                <a:lumMod val="95000"/>
              </a:sysClr>
            </a:solidFill>
            <a:prstDash val="solid"/>
          </a:ln>
          <a:effectLst/>
        </p:spPr>
        <p:txBody>
          <a:bodyPr lIns="72000" tIns="36000" rIns="72000" bIns="36000" rtlCol="0" anchor="ctr" anchorCtr="0"/>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altLang="ja-JP" sz="105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rPr>
              <a:t>2025</a:t>
            </a:r>
            <a:r>
              <a:rPr kumimoji="0" lang="ja-JP" altLang="en-US" sz="105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rPr>
              <a:t>年度</a:t>
            </a:r>
          </a:p>
        </p:txBody>
      </p:sp>
      <p:sp>
        <p:nvSpPr>
          <p:cNvPr id="37" name="正方形/長方形 36">
            <a:extLst>
              <a:ext uri="{FF2B5EF4-FFF2-40B4-BE49-F238E27FC236}">
                <a16:creationId xmlns:a16="http://schemas.microsoft.com/office/drawing/2014/main" id="{75B98280-BF30-1D7C-025A-B28C34E41836}"/>
              </a:ext>
            </a:extLst>
          </p:cNvPr>
          <p:cNvSpPr/>
          <p:nvPr/>
        </p:nvSpPr>
        <p:spPr>
          <a:xfrm>
            <a:off x="8181194" y="4670450"/>
            <a:ext cx="1008125" cy="252000"/>
          </a:xfrm>
          <a:prstGeom prst="rect">
            <a:avLst/>
          </a:prstGeom>
          <a:solidFill>
            <a:srgbClr val="AF1932"/>
          </a:solidFill>
          <a:ln w="9525" cap="flat" cmpd="sng" algn="ctr">
            <a:solidFill>
              <a:sysClr val="window" lastClr="FFFFFF">
                <a:lumMod val="95000"/>
              </a:sysClr>
            </a:solidFill>
            <a:prstDash val="solid"/>
          </a:ln>
          <a:effectLst/>
        </p:spPr>
        <p:txBody>
          <a:bodyPr lIns="72000" tIns="36000" rIns="72000" bIns="36000" rtlCol="0" anchor="ctr" anchorCtr="0"/>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altLang="ja-JP" sz="105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rPr>
              <a:t>2027</a:t>
            </a:r>
            <a:r>
              <a:rPr kumimoji="0" lang="ja-JP" altLang="en-US" sz="105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rPr>
              <a:t>年度</a:t>
            </a:r>
          </a:p>
        </p:txBody>
      </p:sp>
      <p:sp>
        <p:nvSpPr>
          <p:cNvPr id="38" name="テキスト ボックス 37">
            <a:extLst>
              <a:ext uri="{FF2B5EF4-FFF2-40B4-BE49-F238E27FC236}">
                <a16:creationId xmlns:a16="http://schemas.microsoft.com/office/drawing/2014/main" id="{24BC98E6-CC50-E4B3-CE88-33D94931512E}"/>
              </a:ext>
            </a:extLst>
          </p:cNvPr>
          <p:cNvSpPr txBox="1"/>
          <p:nvPr/>
        </p:nvSpPr>
        <p:spPr>
          <a:xfrm>
            <a:off x="5046554" y="4978218"/>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lang="ja-JP" altLang="en-US" sz="1000" b="1" dirty="0">
                <a:solidFill>
                  <a:srgbClr val="FFFFFF"/>
                </a:solidFill>
                <a:latin typeface="Yu Gothic UI" panose="020B0500000000000000" pitchFamily="50" charset="-128"/>
                <a:ea typeface="Yu Gothic UI" panose="020B0500000000000000" pitchFamily="50" charset="-128"/>
              </a:rPr>
              <a:t>規格・仕様</a:t>
            </a:r>
            <a:endParaRPr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39" name="テキスト ボックス 38">
            <a:extLst>
              <a:ext uri="{FF2B5EF4-FFF2-40B4-BE49-F238E27FC236}">
                <a16:creationId xmlns:a16="http://schemas.microsoft.com/office/drawing/2014/main" id="{49F40F14-4357-CE1F-C04F-BB7986139B2F}"/>
              </a:ext>
            </a:extLst>
          </p:cNvPr>
          <p:cNvSpPr txBox="1"/>
          <p:nvPr/>
        </p:nvSpPr>
        <p:spPr>
          <a:xfrm>
            <a:off x="5038757" y="5472565"/>
            <a:ext cx="972000" cy="459757"/>
          </a:xfrm>
          <a:prstGeom prst="rect">
            <a:avLst/>
          </a:prstGeom>
          <a:solidFill>
            <a:srgbClr val="AF1932"/>
          </a:solidFill>
        </p:spPr>
        <p:txBody>
          <a:bodyPr wrap="square" lIns="0" tIns="0" rIns="0" bIns="0" rtlCol="0" anchor="ctr" anchorCtr="0">
            <a:noAutofit/>
          </a:bodyPr>
          <a:lstStyle/>
          <a:p>
            <a:pPr algn="ctr" defTabSz="228600">
              <a:defRPr/>
            </a:pPr>
            <a:r>
              <a:rPr lang="ja-JP" altLang="en-US" sz="1000" b="1" dirty="0">
                <a:solidFill>
                  <a:srgbClr val="FFFFFF"/>
                </a:solidFill>
                <a:latin typeface="Yu Gothic UI" panose="020B0500000000000000" pitchFamily="50" charset="-128"/>
                <a:ea typeface="Yu Gothic UI" panose="020B0500000000000000" pitchFamily="50" charset="-128"/>
              </a:rPr>
              <a:t>現場カメラ設置</a:t>
            </a:r>
            <a:endParaRPr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40" name="ホームベース 30">
            <a:extLst>
              <a:ext uri="{FF2B5EF4-FFF2-40B4-BE49-F238E27FC236}">
                <a16:creationId xmlns:a16="http://schemas.microsoft.com/office/drawing/2014/main" id="{517E2A0C-7FDC-95BF-866D-852CEBA0D45B}"/>
              </a:ext>
            </a:extLst>
          </p:cNvPr>
          <p:cNvSpPr/>
          <p:nvPr/>
        </p:nvSpPr>
        <p:spPr>
          <a:xfrm>
            <a:off x="6093193" y="4978278"/>
            <a:ext cx="1044002" cy="449437"/>
          </a:xfrm>
          <a:prstGeom prst="homePlate">
            <a:avLst>
              <a:gd name="adj" fmla="val 21574"/>
            </a:avLst>
          </a:prstGeom>
          <a:solidFill>
            <a:sysClr val="window" lastClr="FFFFFF"/>
          </a:solidFill>
          <a:ln w="28575" cap="flat" cmpd="sng" algn="ctr">
            <a:solidFill>
              <a:srgbClr val="AF1932"/>
            </a:solidFill>
            <a:prstDash val="solid"/>
            <a:miter lim="800000"/>
          </a:ln>
          <a:effectLst/>
        </p:spPr>
        <p:txBody>
          <a:bodyPr rtlCol="0" anchor="ctr"/>
          <a:lstStyle/>
          <a:p>
            <a:pPr marL="0" marR="0" lvl="0" indent="0" algn="ctr" defTabSz="457200" eaLnBrk="1" fontAlgn="base" latinLnBrk="0" hangingPunct="1">
              <a:lnSpc>
                <a:spcPct val="100000"/>
              </a:lnSpc>
              <a:spcBef>
                <a:spcPts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検討・</a:t>
            </a:r>
            <a:r>
              <a:rPr lang="ja-JP" altLang="en-US" sz="900" kern="0" dirty="0">
                <a:solidFill>
                  <a:prstClr val="black"/>
                </a:solidFill>
                <a:latin typeface="Yu Gothic UI" panose="020B0500000000000000" pitchFamily="50" charset="-128"/>
                <a:ea typeface="Yu Gothic UI" panose="020B0500000000000000" pitchFamily="50" charset="-128"/>
              </a:rPr>
              <a:t>条件整理</a:t>
            </a:r>
            <a:endParaRPr kumimoji="0" lang="en-US" altLang="ja-JP" sz="900" b="0"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41" name="ホームベース 30">
            <a:extLst>
              <a:ext uri="{FF2B5EF4-FFF2-40B4-BE49-F238E27FC236}">
                <a16:creationId xmlns:a16="http://schemas.microsoft.com/office/drawing/2014/main" id="{49A417C3-BDD9-CF24-CCCA-5D6A4A623DD5}"/>
              </a:ext>
            </a:extLst>
          </p:cNvPr>
          <p:cNvSpPr/>
          <p:nvPr/>
        </p:nvSpPr>
        <p:spPr>
          <a:xfrm>
            <a:off x="7101318" y="5476642"/>
            <a:ext cx="1044001" cy="449436"/>
          </a:xfrm>
          <a:prstGeom prst="homePlate">
            <a:avLst>
              <a:gd name="adj" fmla="val 21574"/>
            </a:avLst>
          </a:prstGeom>
          <a:solidFill>
            <a:sysClr val="window" lastClr="FFFFFF"/>
          </a:solidFill>
          <a:ln w="28575" cap="flat" cmpd="sng" algn="ctr">
            <a:solidFill>
              <a:srgbClr val="AF1932"/>
            </a:solidFill>
            <a:prstDash val="solid"/>
            <a:miter lim="800000"/>
          </a:ln>
          <a:effectLst/>
        </p:spPr>
        <p:txBody>
          <a:bodyPr rtlCol="0" anchor="ctr"/>
          <a:lstStyle/>
          <a:p>
            <a:pPr marL="0" marR="0" lvl="0" indent="0" algn="ctr" defTabSz="457200" eaLnBrk="1" fontAlgn="base" latinLnBrk="0" hangingPunct="1">
              <a:lnSpc>
                <a:spcPct val="140000"/>
              </a:lnSpc>
              <a:spcBef>
                <a:spcPct val="10000"/>
              </a:spcBef>
              <a:spcAft>
                <a:spcPct val="0"/>
              </a:spcAft>
              <a:buClrTx/>
              <a:buSzTx/>
              <a:buFontTx/>
              <a:buNone/>
              <a:tabLst/>
              <a:defRPr/>
            </a:pPr>
            <a:r>
              <a:rPr lang="ja-JP" altLang="en-US" sz="900" kern="0" dirty="0">
                <a:solidFill>
                  <a:srgbClr val="000000"/>
                </a:solidFill>
                <a:latin typeface="Yu Gothic UI" panose="020B0500000000000000" pitchFamily="50" charset="-128"/>
                <a:ea typeface="Yu Gothic UI" panose="020B0500000000000000" pitchFamily="50" charset="-128"/>
              </a:rPr>
              <a:t>試行実施</a:t>
            </a:r>
            <a:endParaRPr kumimoji="0" lang="ja-JP" altLang="en-US" sz="9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pic>
        <p:nvPicPr>
          <p:cNvPr id="12" name="図 11">
            <a:extLst>
              <a:ext uri="{FF2B5EF4-FFF2-40B4-BE49-F238E27FC236}">
                <a16:creationId xmlns:a16="http://schemas.microsoft.com/office/drawing/2014/main" id="{E9479289-3460-7415-0B81-BFA92E92CF10}"/>
              </a:ext>
            </a:extLst>
          </p:cNvPr>
          <p:cNvPicPr>
            <a:picLocks noChangeAspect="1"/>
          </p:cNvPicPr>
          <p:nvPr/>
        </p:nvPicPr>
        <p:blipFill>
          <a:blip r:embed="rId2"/>
          <a:stretch>
            <a:fillRect/>
          </a:stretch>
        </p:blipFill>
        <p:spPr>
          <a:xfrm>
            <a:off x="829499" y="3568560"/>
            <a:ext cx="3301815" cy="2976104"/>
          </a:xfrm>
          <a:prstGeom prst="rect">
            <a:avLst/>
          </a:prstGeom>
        </p:spPr>
      </p:pic>
      <p:sp>
        <p:nvSpPr>
          <p:cNvPr id="7" name="ホームベース 30">
            <a:extLst>
              <a:ext uri="{FF2B5EF4-FFF2-40B4-BE49-F238E27FC236}">
                <a16:creationId xmlns:a16="http://schemas.microsoft.com/office/drawing/2014/main" id="{D4058123-3CF9-681B-977B-50911772BA04}"/>
              </a:ext>
            </a:extLst>
          </p:cNvPr>
          <p:cNvSpPr/>
          <p:nvPr/>
        </p:nvSpPr>
        <p:spPr>
          <a:xfrm>
            <a:off x="8191879" y="5484988"/>
            <a:ext cx="1044001" cy="449436"/>
          </a:xfrm>
          <a:prstGeom prst="homePlate">
            <a:avLst>
              <a:gd name="adj" fmla="val 21574"/>
            </a:avLst>
          </a:prstGeom>
          <a:solidFill>
            <a:sysClr val="window" lastClr="FFFFFF"/>
          </a:solidFill>
          <a:ln w="28575" cap="flat" cmpd="sng" algn="ctr">
            <a:solidFill>
              <a:srgbClr val="AF1932"/>
            </a:solidFill>
            <a:prstDash val="solid"/>
            <a:miter lim="800000"/>
          </a:ln>
          <a:effectLst/>
        </p:spPr>
        <p:txBody>
          <a:bodyPr rtlCol="0" anchor="ctr"/>
          <a:lstStyle/>
          <a:p>
            <a:pPr marL="0" marR="0" lvl="0" indent="0" algn="ctr" defTabSz="457200" eaLnBrk="1" fontAlgn="base" latinLnBrk="0" hangingPunct="1">
              <a:lnSpc>
                <a:spcPct val="140000"/>
              </a:lnSpc>
              <a:spcBef>
                <a:spcPct val="10000"/>
              </a:spcBef>
              <a:spcAft>
                <a:spcPct val="0"/>
              </a:spcAft>
              <a:buClrTx/>
              <a:buSzTx/>
              <a:buFontTx/>
              <a:buNone/>
              <a:tabLst/>
              <a:defRPr/>
            </a:pPr>
            <a:r>
              <a:rPr kumimoji="0" lang="ja-JP" altLang="en-US" sz="900" b="0" i="0" u="none" strike="noStrike" kern="0" cap="none" spc="0" normalizeH="0" baseline="0" noProof="0" dirty="0">
                <a:ln>
                  <a:noFill/>
                </a:ln>
                <a:effectLst/>
                <a:uLnTx/>
                <a:uFillTx/>
                <a:latin typeface="Yu Gothic UI" panose="020B0500000000000000" pitchFamily="50" charset="-128"/>
                <a:ea typeface="Yu Gothic UI" panose="020B0500000000000000" pitchFamily="50" charset="-128"/>
                <a:cs typeface="+mn-cs"/>
              </a:rPr>
              <a:t>効果検証</a:t>
            </a:r>
          </a:p>
        </p:txBody>
      </p:sp>
      <p:sp>
        <p:nvSpPr>
          <p:cNvPr id="5" name="テキスト ボックス 4">
            <a:extLst>
              <a:ext uri="{FF2B5EF4-FFF2-40B4-BE49-F238E27FC236}">
                <a16:creationId xmlns:a16="http://schemas.microsoft.com/office/drawing/2014/main" id="{96673A23-CB1F-2D8C-BFD0-F77D4FA46A88}"/>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kumimoji="1" lang="en-US" altLang="ja-JP" sz="1000" dirty="0">
                <a:latin typeface="Meiryo UI" panose="020B0604030504040204" pitchFamily="50" charset="-128"/>
                <a:ea typeface="Meiryo UI" panose="020B0604030504040204" pitchFamily="50" charset="-128"/>
              </a:rPr>
              <a:t>05-5,13-1</a:t>
            </a:r>
            <a:endParaRPr kumimoji="1" lang="ja-JP" altLang="en-US" sz="1000"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95A90267-4C92-D4C4-4048-0CF2798530B4}"/>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4" name="テキスト プレースホルダー 5">
            <a:extLst>
              <a:ext uri="{FF2B5EF4-FFF2-40B4-BE49-F238E27FC236}">
                <a16:creationId xmlns:a16="http://schemas.microsoft.com/office/drawing/2014/main" id="{93C524FF-3925-1A59-C7A6-473DB20950EE}"/>
              </a:ext>
            </a:extLst>
          </p:cNvPr>
          <p:cNvSpPr txBox="1">
            <a:spLocks/>
          </p:cNvSpPr>
          <p:nvPr/>
        </p:nvSpPr>
        <p:spPr>
          <a:xfrm>
            <a:off x="5900192" y="1315236"/>
            <a:ext cx="3216275" cy="5984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sz="1100" dirty="0">
                <a:latin typeface="Yu Gothic UI" panose="020B0500000000000000" pitchFamily="50" charset="-128"/>
                <a:ea typeface="Yu Gothic UI" panose="020B0500000000000000" pitchFamily="50" charset="-128"/>
              </a:rPr>
              <a:t>下水道工事（管渠）の現場に半固定式カメラを設置することにより、適切に安全管理が遂行され、市民生活の安心・安全を確保する。</a:t>
            </a:r>
          </a:p>
        </p:txBody>
      </p:sp>
      <p:sp>
        <p:nvSpPr>
          <p:cNvPr id="6" name="テキスト プレースホルダー 5">
            <a:extLst>
              <a:ext uri="{FF2B5EF4-FFF2-40B4-BE49-F238E27FC236}">
                <a16:creationId xmlns:a16="http://schemas.microsoft.com/office/drawing/2014/main" id="{DD6886CD-395C-CF99-52C6-B411CF1D08EF}"/>
              </a:ext>
            </a:extLst>
          </p:cNvPr>
          <p:cNvSpPr txBox="1">
            <a:spLocks/>
          </p:cNvSpPr>
          <p:nvPr/>
        </p:nvSpPr>
        <p:spPr>
          <a:xfrm>
            <a:off x="5900191" y="1968725"/>
            <a:ext cx="3216275" cy="5984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sz="1100" dirty="0">
                <a:latin typeface="Yu Gothic UI" panose="020B0500000000000000" pitchFamily="50" charset="-128"/>
                <a:ea typeface="Yu Gothic UI" panose="020B0500000000000000" pitchFamily="50" charset="-128"/>
              </a:rPr>
              <a:t>試行的に</a:t>
            </a:r>
            <a:r>
              <a:rPr kumimoji="1" lang="ja-JP" altLang="en-US" sz="1100" b="0" i="0" u="none" strike="noStrike" kern="1200" cap="none" spc="0" normalizeH="0" baseline="0" noProof="0" dirty="0">
                <a:ln>
                  <a:noFill/>
                </a:ln>
                <a:effectLst/>
                <a:uLnTx/>
                <a:uFillTx/>
                <a:latin typeface="Avenir Next LT Pro"/>
                <a:ea typeface="Yu Gothic UI"/>
                <a:cs typeface="+mn-cs"/>
              </a:rPr>
              <a:t>下水道工事現場</a:t>
            </a:r>
            <a:r>
              <a:rPr lang="ja-JP" altLang="en-US" sz="900" b="0" dirty="0">
                <a:latin typeface="Avenir Next LT Pro"/>
                <a:ea typeface="Yu Gothic UI"/>
              </a:rPr>
              <a:t>で</a:t>
            </a:r>
            <a:r>
              <a:rPr kumimoji="1" lang="ja-JP" altLang="en-US" sz="1100" b="0" i="0" u="none" strike="noStrike" kern="1200" cap="none" spc="0" normalizeH="0" baseline="0" noProof="0" dirty="0">
                <a:ln>
                  <a:noFill/>
                </a:ln>
                <a:effectLst/>
                <a:uLnTx/>
                <a:uFillTx/>
                <a:latin typeface="Avenir Next LT Pro"/>
                <a:ea typeface="Yu Gothic UI"/>
                <a:cs typeface="+mn-cs"/>
              </a:rPr>
              <a:t>半固定式カメラ</a:t>
            </a:r>
            <a:r>
              <a:rPr lang="ja-JP" altLang="en-US" sz="900" b="0" dirty="0">
                <a:latin typeface="Avenir Next LT Pro"/>
                <a:ea typeface="Yu Gothic UI"/>
              </a:rPr>
              <a:t>を</a:t>
            </a:r>
            <a:r>
              <a:rPr kumimoji="1" lang="ja-JP" altLang="en-US" sz="1100" b="0" i="0" u="none" strike="noStrike" kern="1200" cap="none" spc="0" normalizeH="0" baseline="0" noProof="0" dirty="0">
                <a:ln>
                  <a:noFill/>
                </a:ln>
                <a:effectLst/>
                <a:uLnTx/>
                <a:uFillTx/>
                <a:latin typeface="Avenir Next LT Pro"/>
                <a:ea typeface="Yu Gothic UI"/>
                <a:cs typeface="+mn-cs"/>
              </a:rPr>
              <a:t>設置</a:t>
            </a:r>
            <a:endParaRPr lang="ja-JP" altLang="en-US" sz="110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62259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4E3DB5-ED47-BCE5-6012-B47DD521E762}"/>
              </a:ext>
            </a:extLst>
          </p:cNvPr>
          <p:cNvSpPr>
            <a:spLocks noGrp="1"/>
          </p:cNvSpPr>
          <p:nvPr>
            <p:ph type="title"/>
          </p:nvPr>
        </p:nvSpPr>
        <p:spPr/>
        <p:txBody>
          <a:bodyPr/>
          <a:lstStyle/>
          <a:p>
            <a:r>
              <a:rPr kumimoji="1" lang="ja-JP" altLang="en-US" dirty="0"/>
              <a:t>現場におけるウェアラブルカメラ等を</a:t>
            </a:r>
            <a:br>
              <a:rPr kumimoji="1" lang="en-US" altLang="ja-JP" dirty="0"/>
            </a:br>
            <a:r>
              <a:rPr kumimoji="1" lang="ja-JP" altLang="en-US" dirty="0"/>
              <a:t>　活用した業務効率化</a:t>
            </a:r>
          </a:p>
        </p:txBody>
      </p:sp>
      <p:sp>
        <p:nvSpPr>
          <p:cNvPr id="40" name="テキスト プレースホルダー 6">
            <a:extLst>
              <a:ext uri="{FF2B5EF4-FFF2-40B4-BE49-F238E27FC236}">
                <a16:creationId xmlns:a16="http://schemas.microsoft.com/office/drawing/2014/main" id="{13A1AC23-EF97-2181-C29D-55303807E0AA}"/>
              </a:ext>
            </a:extLst>
          </p:cNvPr>
          <p:cNvSpPr txBox="1">
            <a:spLocks/>
          </p:cNvSpPr>
          <p:nvPr/>
        </p:nvSpPr>
        <p:spPr>
          <a:xfrm>
            <a:off x="5900192" y="1936662"/>
            <a:ext cx="2587625" cy="492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50000"/>
              </a:lnSpc>
              <a:spcBef>
                <a:spcPts val="600"/>
              </a:spcBef>
            </a:pPr>
            <a:r>
              <a:rPr lang="ja-JP" altLang="en-US" sz="1100" dirty="0">
                <a:latin typeface="Yu Gothic UI" panose="020B0500000000000000" pitchFamily="50" charset="-128"/>
                <a:ea typeface="Yu Gothic UI" panose="020B0500000000000000" pitchFamily="50" charset="-128"/>
              </a:rPr>
              <a:t>ウェアラブルカメラの活用件数（累計）</a:t>
            </a:r>
            <a:endParaRPr lang="en-US" altLang="ja-JP" sz="1100" dirty="0">
              <a:latin typeface="Yu Gothic UI" panose="020B0500000000000000" pitchFamily="50" charset="-128"/>
              <a:ea typeface="Yu Gothic UI" panose="020B0500000000000000" pitchFamily="50" charset="-128"/>
            </a:endParaRPr>
          </a:p>
        </p:txBody>
      </p:sp>
      <p:sp>
        <p:nvSpPr>
          <p:cNvPr id="44" name="テキスト プレースホルダー 5">
            <a:extLst>
              <a:ext uri="{FF2B5EF4-FFF2-40B4-BE49-F238E27FC236}">
                <a16:creationId xmlns:a16="http://schemas.microsoft.com/office/drawing/2014/main" id="{BAF88BF9-6A7D-2C83-1E26-312CED6767F6}"/>
              </a:ext>
            </a:extLst>
          </p:cNvPr>
          <p:cNvSpPr txBox="1">
            <a:spLocks/>
          </p:cNvSpPr>
          <p:nvPr/>
        </p:nvSpPr>
        <p:spPr>
          <a:xfrm>
            <a:off x="5900192" y="1315236"/>
            <a:ext cx="3216275" cy="5984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sz="1100" dirty="0">
                <a:latin typeface="Yu Gothic UI" panose="020B0500000000000000" pitchFamily="50" charset="-128"/>
                <a:ea typeface="Yu Gothic UI" panose="020B0500000000000000" pitchFamily="50" charset="-128"/>
              </a:rPr>
              <a:t>安心、安全なまちのため、効率的に公共施設の整備・維持管理が行われていること。</a:t>
            </a:r>
          </a:p>
          <a:p>
            <a:endParaRPr lang="ja-JP" altLang="en-US" sz="1100" dirty="0">
              <a:latin typeface="Yu Gothic UI" panose="020B0500000000000000" pitchFamily="50" charset="-128"/>
              <a:ea typeface="Yu Gothic UI" panose="020B0500000000000000" pitchFamily="50" charset="-128"/>
            </a:endParaRPr>
          </a:p>
        </p:txBody>
      </p:sp>
      <p:sp>
        <p:nvSpPr>
          <p:cNvPr id="49" name="テキスト プレースホルダー 3">
            <a:extLst>
              <a:ext uri="{FF2B5EF4-FFF2-40B4-BE49-F238E27FC236}">
                <a16:creationId xmlns:a16="http://schemas.microsoft.com/office/drawing/2014/main" id="{392F91AA-9FBC-BFA7-7D48-ED591295E585}"/>
              </a:ext>
            </a:extLst>
          </p:cNvPr>
          <p:cNvSpPr>
            <a:spLocks noGrp="1"/>
          </p:cNvSpPr>
          <p:nvPr>
            <p:ph type="body" sz="quarter" idx="12"/>
          </p:nvPr>
        </p:nvSpPr>
        <p:spPr>
          <a:xfrm>
            <a:off x="445009" y="1182999"/>
            <a:ext cx="4346799" cy="2021346"/>
          </a:xfrm>
        </p:spPr>
        <p:txBody>
          <a:bodyPr/>
          <a:lstStyle/>
          <a:p>
            <a:pPr marL="86400" indent="-86400">
              <a:lnSpc>
                <a:spcPts val="1500"/>
              </a:lnSpc>
              <a:spcBef>
                <a:spcPts val="0"/>
              </a:spcBef>
              <a:spcAft>
                <a:spcPts val="600"/>
              </a:spcAft>
            </a:pPr>
            <a:r>
              <a:rPr kumimoji="1" lang="ja-JP" altLang="en-US" dirty="0">
                <a:latin typeface="Yu Gothic UI" panose="020B0500000000000000" pitchFamily="50" charset="-128"/>
                <a:ea typeface="Yu Gothic UI" panose="020B0500000000000000" pitchFamily="50" charset="-128"/>
              </a:rPr>
              <a:t>建設局</a:t>
            </a:r>
            <a:r>
              <a:rPr lang="ja-JP" altLang="en-US" dirty="0">
                <a:latin typeface="Yu Gothic UI" panose="020B0500000000000000" pitchFamily="50" charset="-128"/>
                <a:ea typeface="Yu Gothic UI" panose="020B0500000000000000" pitchFamily="50" charset="-128"/>
              </a:rPr>
              <a:t>が発注する</a:t>
            </a:r>
            <a:r>
              <a:rPr kumimoji="1" lang="ja-JP" altLang="en-US" dirty="0">
                <a:latin typeface="Yu Gothic UI" panose="020B0500000000000000" pitchFamily="50" charset="-128"/>
                <a:ea typeface="Yu Gothic UI" panose="020B0500000000000000" pitchFamily="50" charset="-128"/>
              </a:rPr>
              <a:t>工事現場などで、本市が所有するウェアラブルカメラ</a:t>
            </a:r>
            <a:r>
              <a:rPr lang="ja-JP" altLang="en-US" dirty="0">
                <a:latin typeface="Yu Gothic UI" panose="020B0500000000000000" pitchFamily="50" charset="-128"/>
                <a:ea typeface="Yu Gothic UI" panose="020B0500000000000000" pitchFamily="50" charset="-128"/>
              </a:rPr>
              <a:t>により、</a:t>
            </a:r>
            <a:r>
              <a:rPr kumimoji="1" lang="ja-JP" altLang="en-US" dirty="0">
                <a:latin typeface="Yu Gothic UI" panose="020B0500000000000000" pitchFamily="50" charset="-128"/>
                <a:ea typeface="Yu Gothic UI" panose="020B0500000000000000" pitchFamily="50" charset="-128"/>
              </a:rPr>
              <a:t>現場状況を職員間で共有することで、より円滑な業務遂行を図るとともに、以下のように活用していく。</a:t>
            </a:r>
            <a:endParaRPr kumimoji="1" lang="en-US" altLang="ja-JP" dirty="0">
              <a:latin typeface="Yu Gothic UI" panose="020B0500000000000000" pitchFamily="50" charset="-128"/>
              <a:ea typeface="Yu Gothic UI" panose="020B0500000000000000" pitchFamily="50" charset="-128"/>
            </a:endParaRPr>
          </a:p>
          <a:p>
            <a:pPr marL="86400" indent="-86400">
              <a:lnSpc>
                <a:spcPts val="1500"/>
              </a:lnSpc>
              <a:spcBef>
                <a:spcPts val="0"/>
              </a:spcBef>
              <a:spcAft>
                <a:spcPts val="600"/>
              </a:spcAft>
            </a:pPr>
            <a:r>
              <a:rPr kumimoji="1" lang="ja-JP" altLang="en-US" dirty="0">
                <a:latin typeface="Yu Gothic UI" panose="020B0500000000000000" pitchFamily="50" charset="-128"/>
                <a:ea typeface="Yu Gothic UI" panose="020B0500000000000000" pitchFamily="50" charset="-128"/>
              </a:rPr>
              <a:t>①遠隔でのリアルタイムの指示・指導や、撮影した映像データの活用により、技術継承や若手の人材育成の促進を図る、②災害時に</a:t>
            </a:r>
            <a:r>
              <a:rPr lang="ja-JP" altLang="en-US" dirty="0">
                <a:latin typeface="Yu Gothic UI" panose="020B0500000000000000" pitchFamily="50" charset="-128"/>
                <a:ea typeface="Yu Gothic UI" panose="020B0500000000000000" pitchFamily="50" charset="-128"/>
              </a:rPr>
              <a:t>使用</a:t>
            </a:r>
            <a:r>
              <a:rPr kumimoji="1" lang="ja-JP" altLang="en-US" dirty="0">
                <a:latin typeface="Yu Gothic UI" panose="020B0500000000000000" pitchFamily="50" charset="-128"/>
                <a:ea typeface="Yu Gothic UI" panose="020B0500000000000000" pitchFamily="50" charset="-128"/>
              </a:rPr>
              <a:t>することで、迅速で的確な情報伝達</a:t>
            </a:r>
            <a:r>
              <a:rPr lang="ja-JP" altLang="en-US" dirty="0">
                <a:latin typeface="Yu Gothic UI" panose="020B0500000000000000" pitchFamily="50" charset="-128"/>
                <a:ea typeface="Yu Gothic UI" panose="020B0500000000000000" pitchFamily="50" charset="-128"/>
              </a:rPr>
              <a:t>を図る。</a:t>
            </a:r>
            <a:endParaRPr lang="en-US" altLang="ja-JP" dirty="0">
              <a:latin typeface="Yu Gothic UI" panose="020B0500000000000000" pitchFamily="50" charset="-128"/>
              <a:ea typeface="Yu Gothic UI" panose="020B0500000000000000" pitchFamily="50" charset="-128"/>
            </a:endParaRPr>
          </a:p>
          <a:p>
            <a:pPr marL="86400" indent="-86400">
              <a:lnSpc>
                <a:spcPts val="1500"/>
              </a:lnSpc>
              <a:spcBef>
                <a:spcPts val="0"/>
              </a:spcBef>
              <a:spcAft>
                <a:spcPts val="600"/>
              </a:spcAft>
            </a:pPr>
            <a:r>
              <a:rPr kumimoji="1" lang="ja-JP" altLang="en-US" dirty="0">
                <a:latin typeface="Yu Gothic UI" panose="020B0500000000000000" pitchFamily="50" charset="-128"/>
                <a:ea typeface="Yu Gothic UI" panose="020B0500000000000000" pitchFamily="50" charset="-128"/>
              </a:rPr>
              <a:t>なお、現場状況の</a:t>
            </a:r>
            <a:r>
              <a:rPr lang="ja-JP" altLang="en-US" dirty="0">
                <a:latin typeface="Yu Gothic UI" panose="020B0500000000000000" pitchFamily="50" charset="-128"/>
                <a:ea typeface="Yu Gothic UI" panose="020B0500000000000000" pitchFamily="50" charset="-128"/>
              </a:rPr>
              <a:t>確認に関しては、受注者に対してウェアラブルカメラ装着や定点カメラ設置等を別途推進</a:t>
            </a:r>
            <a:r>
              <a:rPr kumimoji="1" lang="ja-JP" altLang="en-US" dirty="0">
                <a:latin typeface="Yu Gothic UI" panose="020B0500000000000000" pitchFamily="50" charset="-128"/>
                <a:ea typeface="Yu Gothic UI" panose="020B0500000000000000" pitchFamily="50" charset="-128"/>
              </a:rPr>
              <a:t>し、受発注者双方の作業効率化や不適正施工の防止をめざす。</a:t>
            </a:r>
          </a:p>
          <a:p>
            <a:endParaRPr kumimoji="1" lang="ja-JP" altLang="en-US" dirty="0">
              <a:latin typeface="Yu Gothic UI" panose="020B0500000000000000" pitchFamily="50" charset="-128"/>
              <a:ea typeface="Yu Gothic UI" panose="020B0500000000000000" pitchFamily="50" charset="-128"/>
            </a:endParaRPr>
          </a:p>
        </p:txBody>
      </p:sp>
      <p:sp>
        <p:nvSpPr>
          <p:cNvPr id="56" name="テキスト ボックス 55">
            <a:extLst>
              <a:ext uri="{FF2B5EF4-FFF2-40B4-BE49-F238E27FC236}">
                <a16:creationId xmlns:a16="http://schemas.microsoft.com/office/drawing/2014/main" id="{CA287605-98D9-512D-F1E7-2433037DF2B6}"/>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kumimoji="1" lang="en-US" altLang="ja-JP" sz="1000" dirty="0">
                <a:latin typeface="Meiryo UI" panose="020B0604030504040204" pitchFamily="50" charset="-128"/>
                <a:ea typeface="Meiryo UI" panose="020B0604030504040204" pitchFamily="50" charset="-128"/>
              </a:rPr>
              <a:t>05-6,13-2</a:t>
            </a:r>
            <a:endParaRPr kumimoji="1" lang="ja-JP" altLang="en-US" sz="1000" dirty="0">
              <a:latin typeface="Meiryo UI" panose="020B0604030504040204" pitchFamily="50" charset="-128"/>
              <a:ea typeface="Meiryo UI" panose="020B0604030504040204" pitchFamily="50" charset="-128"/>
            </a:endParaRPr>
          </a:p>
        </p:txBody>
      </p:sp>
      <p:sp>
        <p:nvSpPr>
          <p:cNvPr id="57" name="正方形/長方形 56">
            <a:extLst>
              <a:ext uri="{FF2B5EF4-FFF2-40B4-BE49-F238E27FC236}">
                <a16:creationId xmlns:a16="http://schemas.microsoft.com/office/drawing/2014/main" id="{68AEEAFB-75E1-0FD4-910F-5764515FFF5D}"/>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58" name="テキスト ボックス 57">
            <a:extLst>
              <a:ext uri="{FF2B5EF4-FFF2-40B4-BE49-F238E27FC236}">
                <a16:creationId xmlns:a16="http://schemas.microsoft.com/office/drawing/2014/main" id="{57AB11E9-D6E9-7EAD-4D0F-E1395B7B3239}"/>
              </a:ext>
            </a:extLst>
          </p:cNvPr>
          <p:cNvSpPr txBox="1"/>
          <p:nvPr/>
        </p:nvSpPr>
        <p:spPr>
          <a:xfrm>
            <a:off x="5943076" y="62398"/>
            <a:ext cx="2904750" cy="276999"/>
          </a:xfrm>
          <a:prstGeom prst="rect">
            <a:avLst/>
          </a:prstGeom>
          <a:noFill/>
        </p:spPr>
        <p:txBody>
          <a:bodyPr wrap="square" rtlCol="0">
            <a:spAutoFit/>
          </a:bodyPr>
          <a:lstStyle/>
          <a:p>
            <a:r>
              <a:rPr kumimoji="1" lang="ja-JP" altLang="en-US" sz="1200" b="1" dirty="0">
                <a:solidFill>
                  <a:schemeClr val="bg1"/>
                </a:solidFill>
              </a:rPr>
              <a:t>「大阪市</a:t>
            </a:r>
            <a:r>
              <a:rPr kumimoji="1" lang="en-US" altLang="ja-JP" sz="1200" b="1" dirty="0">
                <a:solidFill>
                  <a:schemeClr val="bg1"/>
                </a:solidFill>
              </a:rPr>
              <a:t>DX</a:t>
            </a:r>
            <a:r>
              <a:rPr kumimoji="1" lang="ja-JP" altLang="en-US" sz="1200" b="1" dirty="0">
                <a:solidFill>
                  <a:schemeClr val="bg1"/>
                </a:solidFill>
              </a:rPr>
              <a:t>戦略アクションプラン」掲載事業</a:t>
            </a:r>
          </a:p>
        </p:txBody>
      </p:sp>
      <p:sp>
        <p:nvSpPr>
          <p:cNvPr id="4" name="スライド番号プレースホルダー 1">
            <a:extLst>
              <a:ext uri="{FF2B5EF4-FFF2-40B4-BE49-F238E27FC236}">
                <a16:creationId xmlns:a16="http://schemas.microsoft.com/office/drawing/2014/main" id="{CCB60ED4-71AA-829E-EA9E-92F29FB94F40}"/>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35</a:t>
            </a:fld>
            <a:endParaRPr lang="ja-JP" altLang="en-US" dirty="0">
              <a:solidFill>
                <a:prstClr val="black">
                  <a:tint val="75000"/>
                </a:prstClr>
              </a:solidFill>
              <a:latin typeface="Avenir Next LT Pro"/>
              <a:ea typeface="Yu Gothic UI"/>
            </a:endParaRPr>
          </a:p>
        </p:txBody>
      </p:sp>
      <p:grpSp>
        <p:nvGrpSpPr>
          <p:cNvPr id="6" name="グループ化 5">
            <a:extLst>
              <a:ext uri="{FF2B5EF4-FFF2-40B4-BE49-F238E27FC236}">
                <a16:creationId xmlns:a16="http://schemas.microsoft.com/office/drawing/2014/main" id="{0FB50B7E-8621-3A9A-27DA-528F6A535F1C}"/>
              </a:ext>
            </a:extLst>
          </p:cNvPr>
          <p:cNvGrpSpPr/>
          <p:nvPr/>
        </p:nvGrpSpPr>
        <p:grpSpPr>
          <a:xfrm>
            <a:off x="447675" y="3174918"/>
            <a:ext cx="1375502" cy="243520"/>
            <a:chOff x="528309" y="7695403"/>
            <a:chExt cx="1375502" cy="243520"/>
          </a:xfrm>
        </p:grpSpPr>
        <p:sp>
          <p:nvSpPr>
            <p:cNvPr id="7" name="正方形/長方形 6">
              <a:extLst>
                <a:ext uri="{FF2B5EF4-FFF2-40B4-BE49-F238E27FC236}">
                  <a16:creationId xmlns:a16="http://schemas.microsoft.com/office/drawing/2014/main" id="{BED1AA8C-95C2-9295-06FB-4A5B51E52A6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8" name="テキスト ボックス 7">
              <a:extLst>
                <a:ext uri="{FF2B5EF4-FFF2-40B4-BE49-F238E27FC236}">
                  <a16:creationId xmlns:a16="http://schemas.microsoft.com/office/drawing/2014/main" id="{FE364E65-BB40-C06C-B2FC-2BEA91309308}"/>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pic>
        <p:nvPicPr>
          <p:cNvPr id="9" name="図 8">
            <a:extLst>
              <a:ext uri="{FF2B5EF4-FFF2-40B4-BE49-F238E27FC236}">
                <a16:creationId xmlns:a16="http://schemas.microsoft.com/office/drawing/2014/main" id="{B587C310-FD95-EFB9-C642-DC74076ACDA5}"/>
              </a:ext>
            </a:extLst>
          </p:cNvPr>
          <p:cNvPicPr>
            <a:picLocks noChangeAspect="1"/>
          </p:cNvPicPr>
          <p:nvPr/>
        </p:nvPicPr>
        <p:blipFill rotWithShape="1">
          <a:blip r:embed="rId2">
            <a:extLst>
              <a:ext uri="{28A0092B-C50C-407E-A947-70E740481C1C}">
                <a14:useLocalDpi xmlns:a14="http://schemas.microsoft.com/office/drawing/2010/main"/>
              </a:ext>
            </a:extLst>
          </a:blip>
          <a:srcRect l="7077" r="5936"/>
          <a:stretch/>
        </p:blipFill>
        <p:spPr>
          <a:xfrm>
            <a:off x="2035589" y="5176792"/>
            <a:ext cx="1089764" cy="1125929"/>
          </a:xfrm>
          <a:prstGeom prst="rect">
            <a:avLst/>
          </a:prstGeom>
        </p:spPr>
      </p:pic>
      <p:sp>
        <p:nvSpPr>
          <p:cNvPr id="10" name="テキスト プレースホルダー 4">
            <a:extLst>
              <a:ext uri="{FF2B5EF4-FFF2-40B4-BE49-F238E27FC236}">
                <a16:creationId xmlns:a16="http://schemas.microsoft.com/office/drawing/2014/main" id="{7E39923C-8332-9FB8-0FF7-4A493F4CBB8A}"/>
              </a:ext>
            </a:extLst>
          </p:cNvPr>
          <p:cNvSpPr txBox="1">
            <a:spLocks/>
          </p:cNvSpPr>
          <p:nvPr/>
        </p:nvSpPr>
        <p:spPr>
          <a:xfrm>
            <a:off x="445009" y="3517984"/>
            <a:ext cx="4203191" cy="1566659"/>
          </a:xfrm>
          <a:prstGeom prst="rect">
            <a:avLst/>
          </a:prstGeom>
        </p:spPr>
        <p:txBody>
          <a:bodyPr anchor="ctr"/>
          <a:lstStyle>
            <a:lvl1pPr marL="93663" indent="-93663" algn="l" defTabSz="914400" rtl="0" eaLnBrk="1" latinLnBrk="0" hangingPunct="1">
              <a:lnSpc>
                <a:spcPct val="100000"/>
              </a:lnSpc>
              <a:spcBef>
                <a:spcPts val="600"/>
              </a:spcBef>
              <a:buFont typeface="Arial" panose="020B0604020202020204" pitchFamily="34" charset="0"/>
              <a:buChar char="•"/>
              <a:defRPr kumimoji="1" sz="1100" b="0" kern="1200">
                <a:solidFill>
                  <a:schemeClr val="tx1"/>
                </a:solidFill>
                <a:latin typeface="Yu Gothic UI" panose="020B0500000000000000" pitchFamily="50" charset="-128"/>
                <a:ea typeface="Yu Gothic UI" panose="020B05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6400" indent="-86400">
              <a:lnSpc>
                <a:spcPts val="1500"/>
              </a:lnSpc>
              <a:spcBef>
                <a:spcPts val="0"/>
              </a:spcBef>
              <a:spcAft>
                <a:spcPts val="600"/>
              </a:spcAft>
            </a:pPr>
            <a:r>
              <a:rPr lang="en-US" altLang="ja-JP" kern="1000" dirty="0"/>
              <a:t>2023</a:t>
            </a:r>
            <a:r>
              <a:rPr lang="ja-JP" altLang="en-US" kern="1000" dirty="0"/>
              <a:t>年</a:t>
            </a:r>
            <a:r>
              <a:rPr lang="en-US" altLang="ja-JP" kern="1000" dirty="0"/>
              <a:t>11</a:t>
            </a:r>
            <a:r>
              <a:rPr lang="ja-JP" altLang="en-US" kern="1000" dirty="0"/>
              <a:t>月、各事業所にウェアラブルカメラを配付。</a:t>
            </a:r>
            <a:endParaRPr lang="en-US" altLang="ja-JP" kern="1000" dirty="0"/>
          </a:p>
          <a:p>
            <a:pPr marL="86400" indent="-86400">
              <a:lnSpc>
                <a:spcPts val="1500"/>
              </a:lnSpc>
              <a:spcBef>
                <a:spcPts val="0"/>
              </a:spcBef>
              <a:spcAft>
                <a:spcPts val="600"/>
              </a:spcAft>
            </a:pPr>
            <a:r>
              <a:rPr lang="en-US" altLang="ja-JP" kern="1000" dirty="0"/>
              <a:t>2024</a:t>
            </a:r>
            <a:r>
              <a:rPr lang="ja-JP" altLang="en-US" kern="1000" dirty="0"/>
              <a:t>年２月、職員へのアンケート調査を実施。</a:t>
            </a:r>
            <a:endParaRPr lang="en-US" altLang="ja-JP" kern="1000" dirty="0"/>
          </a:p>
          <a:p>
            <a:pPr marL="86400" indent="-86400">
              <a:lnSpc>
                <a:spcPts val="1500"/>
              </a:lnSpc>
              <a:spcBef>
                <a:spcPts val="0"/>
              </a:spcBef>
              <a:spcAft>
                <a:spcPts val="600"/>
              </a:spcAft>
            </a:pPr>
            <a:r>
              <a:rPr lang="en-US" altLang="ja-JP" kern="1000" dirty="0"/>
              <a:t>2024</a:t>
            </a:r>
            <a:r>
              <a:rPr lang="ja-JP" altLang="en-US" dirty="0"/>
              <a:t>年</a:t>
            </a:r>
            <a:r>
              <a:rPr lang="en-US" altLang="ja-JP" dirty="0"/>
              <a:t>10</a:t>
            </a:r>
            <a:r>
              <a:rPr lang="ja-JP" altLang="en-US" dirty="0"/>
              <a:t>月、操作説明会及び意見交換会を実施。</a:t>
            </a:r>
            <a:endParaRPr lang="en-US" altLang="ja-JP" dirty="0"/>
          </a:p>
          <a:p>
            <a:pPr marL="86400" indent="-86400">
              <a:lnSpc>
                <a:spcPts val="1500"/>
              </a:lnSpc>
              <a:spcBef>
                <a:spcPts val="0"/>
              </a:spcBef>
              <a:spcAft>
                <a:spcPts val="600"/>
              </a:spcAft>
            </a:pPr>
            <a:r>
              <a:rPr lang="ja-JP" altLang="en-US" dirty="0"/>
              <a:t>職員へのアンケート結果や意見交換の内容などを踏まえ、遠隔での現場状況の確認等については、受注者に対してウェアラブルカメラ装着や定点カメラ設置等を推進することとし、配付したウェアラブルカメラについては、引き続き人材育成や災害時等での活用に向けて取組を進める。</a:t>
            </a:r>
            <a:endParaRPr lang="en-US" altLang="ja-JP" dirty="0"/>
          </a:p>
        </p:txBody>
      </p:sp>
      <p:grpSp>
        <p:nvGrpSpPr>
          <p:cNvPr id="16" name="グループ化 15">
            <a:extLst>
              <a:ext uri="{FF2B5EF4-FFF2-40B4-BE49-F238E27FC236}">
                <a16:creationId xmlns:a16="http://schemas.microsoft.com/office/drawing/2014/main" id="{E50B5B96-9520-1ECD-794B-6B18A272C789}"/>
              </a:ext>
            </a:extLst>
          </p:cNvPr>
          <p:cNvGrpSpPr/>
          <p:nvPr/>
        </p:nvGrpSpPr>
        <p:grpSpPr>
          <a:xfrm>
            <a:off x="4881838" y="4621649"/>
            <a:ext cx="1157494" cy="243520"/>
            <a:chOff x="528309" y="7695403"/>
            <a:chExt cx="1157494" cy="243520"/>
          </a:xfrm>
        </p:grpSpPr>
        <p:sp>
          <p:nvSpPr>
            <p:cNvPr id="17" name="正方形/長方形 16">
              <a:extLst>
                <a:ext uri="{FF2B5EF4-FFF2-40B4-BE49-F238E27FC236}">
                  <a16:creationId xmlns:a16="http://schemas.microsoft.com/office/drawing/2014/main" id="{B285A333-08F3-F690-FC98-0976362E0AEF}"/>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8" name="テキスト ボックス 17">
              <a:extLst>
                <a:ext uri="{FF2B5EF4-FFF2-40B4-BE49-F238E27FC236}">
                  <a16:creationId xmlns:a16="http://schemas.microsoft.com/office/drawing/2014/main" id="{F34B9FC0-A32B-998A-D67D-98F205C59C2D}"/>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9" name="正方形/長方形 18">
            <a:extLst>
              <a:ext uri="{FF2B5EF4-FFF2-40B4-BE49-F238E27FC236}">
                <a16:creationId xmlns:a16="http://schemas.microsoft.com/office/drawing/2014/main" id="{C8FAB4B0-6FB5-13A8-9D13-7CDD73906E2B}"/>
              </a:ext>
            </a:extLst>
          </p:cNvPr>
          <p:cNvSpPr/>
          <p:nvPr/>
        </p:nvSpPr>
        <p:spPr>
          <a:xfrm>
            <a:off x="6972478" y="4980687"/>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0" name="正方形/長方形 19">
            <a:extLst>
              <a:ext uri="{FF2B5EF4-FFF2-40B4-BE49-F238E27FC236}">
                <a16:creationId xmlns:a16="http://schemas.microsoft.com/office/drawing/2014/main" id="{9FF29737-783D-EDE9-17DF-1E4D4C02993F}"/>
              </a:ext>
            </a:extLst>
          </p:cNvPr>
          <p:cNvSpPr/>
          <p:nvPr/>
        </p:nvSpPr>
        <p:spPr>
          <a:xfrm>
            <a:off x="5928478" y="4980687"/>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1" name="正方形/長方形 20">
            <a:extLst>
              <a:ext uri="{FF2B5EF4-FFF2-40B4-BE49-F238E27FC236}">
                <a16:creationId xmlns:a16="http://schemas.microsoft.com/office/drawing/2014/main" id="{2AE106A1-F8A2-6839-420B-30BD234BC0A4}"/>
              </a:ext>
            </a:extLst>
          </p:cNvPr>
          <p:cNvSpPr/>
          <p:nvPr/>
        </p:nvSpPr>
        <p:spPr>
          <a:xfrm>
            <a:off x="8016478" y="4980687"/>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2" name="テキスト ボックス 21">
            <a:extLst>
              <a:ext uri="{FF2B5EF4-FFF2-40B4-BE49-F238E27FC236}">
                <a16:creationId xmlns:a16="http://schemas.microsoft.com/office/drawing/2014/main" id="{F6260771-A328-707A-619F-34258C1A23F3}"/>
              </a:ext>
            </a:extLst>
          </p:cNvPr>
          <p:cNvSpPr txBox="1"/>
          <p:nvPr/>
        </p:nvSpPr>
        <p:spPr>
          <a:xfrm>
            <a:off x="4881838" y="5288455"/>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ウェアラブルカメラ</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23" name="ホームベース 30">
            <a:extLst>
              <a:ext uri="{FF2B5EF4-FFF2-40B4-BE49-F238E27FC236}">
                <a16:creationId xmlns:a16="http://schemas.microsoft.com/office/drawing/2014/main" id="{8FCD31D7-8CBB-73AD-D82D-48AD063AD196}"/>
              </a:ext>
            </a:extLst>
          </p:cNvPr>
          <p:cNvSpPr/>
          <p:nvPr/>
        </p:nvSpPr>
        <p:spPr>
          <a:xfrm>
            <a:off x="5928478" y="5288455"/>
            <a:ext cx="30631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運用・検証</a:t>
            </a:r>
          </a:p>
        </p:txBody>
      </p:sp>
      <p:sp>
        <p:nvSpPr>
          <p:cNvPr id="27" name="正方形/長方形 26">
            <a:extLst>
              <a:ext uri="{FF2B5EF4-FFF2-40B4-BE49-F238E27FC236}">
                <a16:creationId xmlns:a16="http://schemas.microsoft.com/office/drawing/2014/main" id="{6080F01B-B904-EFC1-8DC3-B294AC44B067}"/>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29" name="正方形/長方形 28">
            <a:extLst>
              <a:ext uri="{FF2B5EF4-FFF2-40B4-BE49-F238E27FC236}">
                <a16:creationId xmlns:a16="http://schemas.microsoft.com/office/drawing/2014/main" id="{E37141F8-E5B2-F4B2-DE71-375E8A61C1DD}"/>
              </a:ext>
            </a:extLst>
          </p:cNvPr>
          <p:cNvSpPr/>
          <p:nvPr/>
        </p:nvSpPr>
        <p:spPr>
          <a:xfrm>
            <a:off x="4860000" y="1981199"/>
            <a:ext cx="972000" cy="222814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31" name="表プレースホルダー 18">
            <a:extLst>
              <a:ext uri="{FF2B5EF4-FFF2-40B4-BE49-F238E27FC236}">
                <a16:creationId xmlns:a16="http://schemas.microsoft.com/office/drawing/2014/main" id="{6A10E59B-CCD6-FBFE-C01B-38B25E210245}"/>
              </a:ext>
            </a:extLst>
          </p:cNvPr>
          <p:cNvGraphicFramePr>
            <a:graphicFrameLocks/>
          </p:cNvGraphicFramePr>
          <p:nvPr>
            <p:extLst>
              <p:ext uri="{D42A27DB-BD31-4B8C-83A1-F6EECF244321}">
                <p14:modId xmlns:p14="http://schemas.microsoft.com/office/powerpoint/2010/main" val="1003363240"/>
              </p:ext>
            </p:extLst>
          </p:nvPr>
        </p:nvGraphicFramePr>
        <p:xfrm>
          <a:off x="5987783" y="2391616"/>
          <a:ext cx="3216272" cy="1080240"/>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49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dirty="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dirty="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684000">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230</a:t>
                      </a:r>
                      <a:r>
                        <a:rPr kumimoji="1" lang="ja-JP" altLang="en-US" sz="1000">
                          <a:solidFill>
                            <a:schemeClr val="tx1"/>
                          </a:solidFill>
                          <a:latin typeface="Yu Gothic UI" panose="020B0500000000000000" pitchFamily="50" charset="-128"/>
                          <a:ea typeface="Yu Gothic UI" panose="020B0500000000000000" pitchFamily="50" charset="-128"/>
                        </a:rPr>
                        <a:t>回</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ctr"/>
                      <a:r>
                        <a:rPr kumimoji="1" lang="ja-JP" altLang="en-US" sz="1000">
                          <a:solidFill>
                            <a:schemeClr val="tx1"/>
                          </a:solidFill>
                          <a:latin typeface="Yu Gothic UI" panose="020B0500000000000000" pitchFamily="50" charset="-128"/>
                          <a:ea typeface="Yu Gothic UI" panose="020B0500000000000000" pitchFamily="50" charset="-128"/>
                        </a:rPr>
                        <a:t>以上</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ctr"/>
                      <a:r>
                        <a:rPr kumimoji="1" lang="en-US" altLang="ja-JP" sz="800">
                          <a:solidFill>
                            <a:schemeClr val="tx1"/>
                          </a:solidFill>
                          <a:latin typeface="Yu Gothic UI" panose="020B0500000000000000" pitchFamily="50" charset="-128"/>
                          <a:ea typeface="Yu Gothic UI" panose="020B0500000000000000" pitchFamily="50" charset="-128"/>
                        </a:rPr>
                        <a:t>(1,000</a:t>
                      </a:r>
                      <a:r>
                        <a:rPr kumimoji="1" lang="ja-JP" altLang="en-US" sz="800">
                          <a:solidFill>
                            <a:schemeClr val="tx1"/>
                          </a:solidFill>
                          <a:latin typeface="Yu Gothic UI" panose="020B0500000000000000" pitchFamily="50" charset="-128"/>
                          <a:ea typeface="Yu Gothic UI" panose="020B0500000000000000" pitchFamily="50" charset="-128"/>
                        </a:rPr>
                        <a:t>回以上</a:t>
                      </a:r>
                      <a:r>
                        <a:rPr kumimoji="1" lang="en-US" altLang="ja-JP" sz="800">
                          <a:solidFill>
                            <a:schemeClr val="tx1"/>
                          </a:solidFill>
                          <a:latin typeface="Yu Gothic UI" panose="020B0500000000000000" pitchFamily="50" charset="-128"/>
                          <a:ea typeface="Yu Gothic UI" panose="020B0500000000000000" pitchFamily="50" charset="-128"/>
                        </a:rPr>
                        <a:t>)</a:t>
                      </a:r>
                      <a:endParaRPr kumimoji="1" lang="ja-JP" altLang="en-US" sz="8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470</a:t>
                      </a:r>
                      <a:r>
                        <a:rPr kumimoji="1" lang="ja-JP" altLang="en-US" sz="1000">
                          <a:solidFill>
                            <a:schemeClr val="tx1"/>
                          </a:solidFill>
                          <a:latin typeface="Yu Gothic UI" panose="020B0500000000000000" pitchFamily="50" charset="-128"/>
                          <a:ea typeface="Yu Gothic UI" panose="020B0500000000000000" pitchFamily="50" charset="-128"/>
                        </a:rPr>
                        <a:t>回</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ctr"/>
                      <a:r>
                        <a:rPr kumimoji="1" lang="ja-JP" altLang="en-US" sz="1000">
                          <a:solidFill>
                            <a:schemeClr val="tx1"/>
                          </a:solidFill>
                          <a:latin typeface="Yu Gothic UI" panose="020B0500000000000000" pitchFamily="50" charset="-128"/>
                          <a:ea typeface="Yu Gothic UI" panose="020B0500000000000000" pitchFamily="50" charset="-128"/>
                        </a:rPr>
                        <a:t>以上</a:t>
                      </a:r>
                      <a:endParaRPr kumimoji="1" lang="en-US" altLang="ja-JP"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950</a:t>
                      </a:r>
                      <a:r>
                        <a:rPr kumimoji="1" lang="ja-JP" altLang="en-US" sz="1000">
                          <a:solidFill>
                            <a:schemeClr val="tx1"/>
                          </a:solidFill>
                          <a:latin typeface="Yu Gothic UI" panose="020B0500000000000000" pitchFamily="50" charset="-128"/>
                          <a:ea typeface="Yu Gothic UI" panose="020B0500000000000000" pitchFamily="50" charset="-128"/>
                        </a:rPr>
                        <a:t>回</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ctr"/>
                      <a:r>
                        <a:rPr kumimoji="1" lang="ja-JP" altLang="en-US" sz="1000">
                          <a:solidFill>
                            <a:schemeClr val="tx1"/>
                          </a:solidFill>
                          <a:latin typeface="Yu Gothic UI" panose="020B0500000000000000" pitchFamily="50" charset="-128"/>
                          <a:ea typeface="Yu Gothic UI" panose="020B0500000000000000" pitchFamily="50" charset="-128"/>
                        </a:rPr>
                        <a:t>以上</a:t>
                      </a:r>
                      <a:endParaRPr kumimoji="1" lang="en-US" altLang="ja-JP"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1,430</a:t>
                      </a:r>
                      <a:r>
                        <a:rPr kumimoji="1" lang="ja-JP" altLang="en-US" sz="1000" dirty="0">
                          <a:solidFill>
                            <a:schemeClr val="tx1"/>
                          </a:solidFill>
                          <a:latin typeface="Yu Gothic UI" panose="020B0500000000000000" pitchFamily="50" charset="-128"/>
                          <a:ea typeface="Yu Gothic UI" panose="020B0500000000000000" pitchFamily="50" charset="-128"/>
                        </a:rPr>
                        <a:t>回</a:t>
                      </a:r>
                      <a:endParaRPr kumimoji="1" lang="en-US" altLang="ja-JP" sz="1000" dirty="0">
                        <a:solidFill>
                          <a:schemeClr val="tx1"/>
                        </a:solidFill>
                        <a:latin typeface="Yu Gothic UI" panose="020B0500000000000000" pitchFamily="50" charset="-128"/>
                        <a:ea typeface="Yu Gothic UI" panose="020B0500000000000000" pitchFamily="50" charset="-128"/>
                      </a:endParaRPr>
                    </a:p>
                    <a:p>
                      <a:pPr algn="ctr"/>
                      <a:r>
                        <a:rPr kumimoji="1" lang="ja-JP" altLang="en-US" sz="1000" dirty="0">
                          <a:solidFill>
                            <a:schemeClr val="tx1"/>
                          </a:solidFill>
                          <a:latin typeface="Yu Gothic UI" panose="020B0500000000000000" pitchFamily="50" charset="-128"/>
                          <a:ea typeface="Yu Gothic UI" panose="020B0500000000000000" pitchFamily="50" charset="-128"/>
                        </a:rPr>
                        <a:t>以上</a:t>
                      </a:r>
                      <a:endParaRPr kumimoji="1" lang="en-US" altLang="ja-JP" sz="1000" dirty="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sp>
        <p:nvSpPr>
          <p:cNvPr id="32" name="テキスト ボックス 19">
            <a:extLst>
              <a:ext uri="{FF2B5EF4-FFF2-40B4-BE49-F238E27FC236}">
                <a16:creationId xmlns:a16="http://schemas.microsoft.com/office/drawing/2014/main" id="{20E9A727-1AA5-913E-3E03-660FFD85A873}"/>
              </a:ext>
            </a:extLst>
          </p:cNvPr>
          <p:cNvSpPr txBox="1"/>
          <p:nvPr/>
        </p:nvSpPr>
        <p:spPr>
          <a:xfrm>
            <a:off x="5923440" y="3486850"/>
            <a:ext cx="3520770" cy="583482"/>
          </a:xfrm>
          <a:prstGeom prst="rect">
            <a:avLst/>
          </a:prstGeom>
          <a:noFill/>
          <a:ln>
            <a:noFill/>
          </a:ln>
        </p:spPr>
        <p:txBody>
          <a:bodyPr wrap="square" lIns="144000" tIns="45720" rIns="91440" bIns="45720" anchor="ctr">
            <a:noAutofit/>
          </a:bodyPr>
          <a:lstStyle>
            <a:defPPr>
              <a:defRPr lang="en-US"/>
            </a:defPPr>
            <a:lvl1pPr marL="0" marR="0" lvl="0" indent="0" algn="l" defTabSz="457200" rtl="0" eaLnBrk="1" fontAlgn="base" latinLnBrk="0" hangingPunct="1">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2" defTabSz="914400">
              <a:spcAft>
                <a:spcPts val="600"/>
              </a:spcAft>
              <a:tabLst>
                <a:tab pos="361950" algn="l"/>
              </a:tabLst>
              <a:defRPr/>
            </a:pPr>
            <a:r>
              <a:rPr lang="ja-JP" altLang="en-US" sz="1050" dirty="0">
                <a:latin typeface="Yu Gothic UI" panose="020B0500000000000000" pitchFamily="50" charset="-128"/>
                <a:ea typeface="Yu Gothic UI" panose="020B0500000000000000" pitchFamily="50" charset="-128"/>
              </a:rPr>
              <a:t>※</a:t>
            </a:r>
            <a:r>
              <a:rPr lang="ja-JP" sz="1050" dirty="0">
                <a:latin typeface="Yu Gothic UI" panose="020B0500000000000000" pitchFamily="50" charset="-128"/>
                <a:ea typeface="Yu Gothic UI" panose="020B0500000000000000" pitchFamily="50" charset="-128"/>
              </a:rPr>
              <a:t>2024年度の目標値</a:t>
            </a:r>
            <a:r>
              <a:rPr lang="ja-JP" altLang="en-US" sz="1050" dirty="0">
                <a:latin typeface="Yu Gothic UI" panose="020B0500000000000000" pitchFamily="50" charset="-128"/>
                <a:ea typeface="Yu Gothic UI" panose="020B0500000000000000" pitchFamily="50" charset="-128"/>
              </a:rPr>
              <a:t>は</a:t>
            </a:r>
            <a:r>
              <a:rPr lang="ja-JP" sz="1050" dirty="0">
                <a:latin typeface="Yu Gothic UI" panose="020B0500000000000000" pitchFamily="50" charset="-128"/>
                <a:ea typeface="Yu Gothic UI" panose="020B0500000000000000" pitchFamily="50" charset="-128"/>
              </a:rPr>
              <a:t>、</a:t>
            </a:r>
            <a:r>
              <a:rPr lang="ja-JP" altLang="en-US" sz="1050" dirty="0">
                <a:latin typeface="Yu Gothic UI" panose="020B0500000000000000" pitchFamily="50" charset="-128"/>
                <a:ea typeface="Yu Gothic UI" panose="020B0500000000000000" pitchFamily="50" charset="-128"/>
              </a:rPr>
              <a:t>カメラの増台を前提に設定していたが、検討の結果、増台はせずに取り組むこととしたため、実績値とは前提となるカメラ台数が異なる。</a:t>
            </a:r>
          </a:p>
        </p:txBody>
      </p:sp>
      <p:sp>
        <p:nvSpPr>
          <p:cNvPr id="3" name="テキスト ボックス 2">
            <a:extLst>
              <a:ext uri="{FF2B5EF4-FFF2-40B4-BE49-F238E27FC236}">
                <a16:creationId xmlns:a16="http://schemas.microsoft.com/office/drawing/2014/main" id="{70B6EEBF-D602-91F3-36E3-7D6105151FC3}"/>
              </a:ext>
            </a:extLst>
          </p:cNvPr>
          <p:cNvSpPr txBox="1"/>
          <p:nvPr/>
        </p:nvSpPr>
        <p:spPr>
          <a:xfrm>
            <a:off x="968462" y="6333706"/>
            <a:ext cx="4146951" cy="253916"/>
          </a:xfrm>
          <a:prstGeom prst="rect">
            <a:avLst/>
          </a:prstGeom>
          <a:noFill/>
        </p:spPr>
        <p:txBody>
          <a:bodyPr wrap="square" lIns="0">
            <a:spAutoFit/>
          </a:bodyPr>
          <a:lstStyle/>
          <a:p>
            <a:pPr lvl="0" fontAlgn="base">
              <a:spcBef>
                <a:spcPct val="0"/>
              </a:spcBef>
              <a:spcAft>
                <a:spcPct val="0"/>
              </a:spcAft>
              <a:defRPr/>
            </a:pPr>
            <a:r>
              <a:rPr kumimoji="1" lang="ja-JP" altLang="en-US" sz="1050" b="1" kern="0" dirty="0">
                <a:latin typeface="Yu Gothic UI" panose="020B0500000000000000" pitchFamily="50" charset="-128"/>
                <a:ea typeface="Yu Gothic UI" panose="020B0500000000000000" pitchFamily="50" charset="-128"/>
              </a:rPr>
              <a:t>ウェアラブルカメラを活用して現場の状況をリアルタイム共有</a:t>
            </a:r>
            <a:endParaRPr kumimoji="1" lang="en-US" altLang="ja-JP" sz="1050" b="1" kern="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43618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D62B1-E8D1-2721-CA4D-6B6B62B7370A}"/>
            </a:ext>
          </a:extLst>
        </p:cNvPr>
        <p:cNvGrpSpPr/>
        <p:nvPr/>
      </p:nvGrpSpPr>
      <p:grpSpPr>
        <a:xfrm>
          <a:off x="0" y="0"/>
          <a:ext cx="0" cy="0"/>
          <a:chOff x="0" y="0"/>
          <a:chExt cx="0" cy="0"/>
        </a:xfrm>
      </p:grpSpPr>
      <p:sp>
        <p:nvSpPr>
          <p:cNvPr id="20" name="テキスト プレースホルダー 19">
            <a:extLst>
              <a:ext uri="{FF2B5EF4-FFF2-40B4-BE49-F238E27FC236}">
                <a16:creationId xmlns:a16="http://schemas.microsoft.com/office/drawing/2014/main" id="{860DB1F5-47DA-1D64-AB98-B6307D18C185}"/>
              </a:ext>
            </a:extLst>
          </p:cNvPr>
          <p:cNvSpPr>
            <a:spLocks noGrp="1"/>
          </p:cNvSpPr>
          <p:nvPr>
            <p:ph type="body" sz="quarter" idx="13"/>
          </p:nvPr>
        </p:nvSpPr>
        <p:spPr/>
        <p:txBody>
          <a:bodyPr/>
          <a:lstStyle/>
          <a:p>
            <a:r>
              <a:rPr lang="ja-JP" altLang="en-US" dirty="0"/>
              <a:t>主要な道路等の３次元データ化等デジタル技術の活用により維持管理の高度化が図られていること。</a:t>
            </a:r>
          </a:p>
        </p:txBody>
      </p:sp>
      <p:sp>
        <p:nvSpPr>
          <p:cNvPr id="31" name="テキスト プレースホルダー 30">
            <a:extLst>
              <a:ext uri="{FF2B5EF4-FFF2-40B4-BE49-F238E27FC236}">
                <a16:creationId xmlns:a16="http://schemas.microsoft.com/office/drawing/2014/main" id="{E05AAE90-C4FE-F925-18AA-BF5DA94FBC74}"/>
              </a:ext>
            </a:extLst>
          </p:cNvPr>
          <p:cNvSpPr>
            <a:spLocks noGrp="1"/>
          </p:cNvSpPr>
          <p:nvPr>
            <p:ph type="body" sz="quarter" idx="14"/>
          </p:nvPr>
        </p:nvSpPr>
        <p:spPr/>
        <p:txBody>
          <a:bodyPr/>
          <a:lstStyle/>
          <a:p>
            <a:pPr>
              <a:lnSpc>
                <a:spcPts val="1500"/>
              </a:lnSpc>
            </a:pPr>
            <a:r>
              <a:rPr lang="ja-JP" altLang="en-US" sz="1100" dirty="0">
                <a:latin typeface="Yu Gothic UI" panose="020B0500000000000000" pitchFamily="50" charset="-128"/>
                <a:ea typeface="Yu Gothic UI" panose="020B0500000000000000" pitchFamily="50" charset="-128"/>
              </a:rPr>
              <a:t>３次元データ等による維持管理を行うことで経年変化が見える化され、道路管理等職員の業務効率化及び道路利用者の安全性向上に寄与すること。</a:t>
            </a:r>
          </a:p>
        </p:txBody>
      </p:sp>
      <p:sp>
        <p:nvSpPr>
          <p:cNvPr id="35" name="テキスト プレースホルダー 3">
            <a:extLst>
              <a:ext uri="{FF2B5EF4-FFF2-40B4-BE49-F238E27FC236}">
                <a16:creationId xmlns:a16="http://schemas.microsoft.com/office/drawing/2014/main" id="{3E42DD74-EDCF-2432-C927-6F5C04DAECE3}"/>
              </a:ext>
            </a:extLst>
          </p:cNvPr>
          <p:cNvSpPr txBox="1">
            <a:spLocks/>
          </p:cNvSpPr>
          <p:nvPr/>
        </p:nvSpPr>
        <p:spPr>
          <a:xfrm>
            <a:off x="445009" y="1185592"/>
            <a:ext cx="4279391" cy="12528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dirty="0">
                <a:latin typeface="Yu Gothic UI" panose="020B0500000000000000" pitchFamily="50" charset="-128"/>
                <a:ea typeface="Yu Gothic UI" panose="020B0500000000000000" pitchFamily="50" charset="-128"/>
              </a:rPr>
              <a:t>夢洲において整備が進む道路等インフラ施設について、デジタル技術を活用して、夢洲の地盤・構造物のデータ化等に取り組み、維持管理（予防保全）の高度化につながる手法を検討する。</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dirty="0">
                <a:latin typeface="Yu Gothic UI" panose="020B0500000000000000" pitchFamily="50" charset="-128"/>
                <a:ea typeface="Yu Gothic UI" panose="020B0500000000000000" pitchFamily="50" charset="-128"/>
              </a:rPr>
              <a:t>３次元データ化等デジタル技術の活動、維持管理の高度化が実現され、より安全・安心なまちづくりに寄与する。</a:t>
            </a:r>
          </a:p>
        </p:txBody>
      </p:sp>
      <p:sp>
        <p:nvSpPr>
          <p:cNvPr id="41" name="正方形/長方形 40">
            <a:extLst>
              <a:ext uri="{FF2B5EF4-FFF2-40B4-BE49-F238E27FC236}">
                <a16:creationId xmlns:a16="http://schemas.microsoft.com/office/drawing/2014/main" id="{3BFFA581-B39F-45D2-2C43-7F43D9923582}"/>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43" name="正方形/長方形 42">
            <a:extLst>
              <a:ext uri="{FF2B5EF4-FFF2-40B4-BE49-F238E27FC236}">
                <a16:creationId xmlns:a16="http://schemas.microsoft.com/office/drawing/2014/main" id="{801BFDF1-5773-5E13-5567-7328E842DE6F}"/>
              </a:ext>
            </a:extLst>
          </p:cNvPr>
          <p:cNvSpPr/>
          <p:nvPr/>
        </p:nvSpPr>
        <p:spPr>
          <a:xfrm>
            <a:off x="4860000" y="1981200"/>
            <a:ext cx="972000" cy="23622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45" name="表プレースホルダー 20">
            <a:extLst>
              <a:ext uri="{FF2B5EF4-FFF2-40B4-BE49-F238E27FC236}">
                <a16:creationId xmlns:a16="http://schemas.microsoft.com/office/drawing/2014/main" id="{864F24C5-E9BB-0EA7-5EF6-869FAA908659}"/>
              </a:ext>
            </a:extLst>
          </p:cNvPr>
          <p:cNvGraphicFramePr>
            <a:graphicFrameLocks/>
          </p:cNvGraphicFramePr>
          <p:nvPr/>
        </p:nvGraphicFramePr>
        <p:xfrm>
          <a:off x="5979388" y="2651216"/>
          <a:ext cx="3390644" cy="1551078"/>
        </p:xfrm>
        <a:graphic>
          <a:graphicData uri="http://schemas.openxmlformats.org/drawingml/2006/table">
            <a:tbl>
              <a:tblPr firstCol="1">
                <a:tableStyleId>{5C22544A-7EE6-4342-B048-85BDC9FD1C3A}</a:tableStyleId>
              </a:tblPr>
              <a:tblGrid>
                <a:gridCol w="1064982">
                  <a:extLst>
                    <a:ext uri="{9D8B030D-6E8A-4147-A177-3AD203B41FA5}">
                      <a16:colId xmlns:a16="http://schemas.microsoft.com/office/drawing/2014/main" val="3506192044"/>
                    </a:ext>
                  </a:extLst>
                </a:gridCol>
                <a:gridCol w="2325662">
                  <a:extLst>
                    <a:ext uri="{9D8B030D-6E8A-4147-A177-3AD203B41FA5}">
                      <a16:colId xmlns:a16="http://schemas.microsoft.com/office/drawing/2014/main" val="1620209831"/>
                    </a:ext>
                  </a:extLst>
                </a:gridCol>
              </a:tblGrid>
              <a:tr h="38494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2024</a:t>
                      </a:r>
                      <a:r>
                        <a:rPr kumimoji="1" lang="ja-JP" altLang="en-US" sz="100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主要な道路の</a:t>
                      </a:r>
                      <a:r>
                        <a:rPr kumimoji="1" lang="en-US" altLang="ja-JP" sz="1000">
                          <a:solidFill>
                            <a:schemeClr val="tx1"/>
                          </a:solidFill>
                          <a:latin typeface="Yu Gothic UI" panose="020B0500000000000000" pitchFamily="50" charset="-128"/>
                          <a:ea typeface="Yu Gothic UI" panose="020B0500000000000000" pitchFamily="50" charset="-128"/>
                        </a:rPr>
                        <a:t>3</a:t>
                      </a:r>
                      <a:r>
                        <a:rPr kumimoji="1" lang="ja-JP" altLang="en-US" sz="1000">
                          <a:solidFill>
                            <a:schemeClr val="tx1"/>
                          </a:solidFill>
                          <a:latin typeface="Yu Gothic UI" panose="020B0500000000000000" pitchFamily="50" charset="-128"/>
                          <a:ea typeface="Yu Gothic UI" panose="020B0500000000000000" pitchFamily="50" charset="-128"/>
                        </a:rPr>
                        <a:t>次元データ作成</a:t>
                      </a:r>
                    </a:p>
                    <a:p>
                      <a:r>
                        <a:rPr kumimoji="1" lang="ja-JP" altLang="en-US" sz="1000">
                          <a:solidFill>
                            <a:schemeClr val="tx1"/>
                          </a:solidFill>
                          <a:latin typeface="Yu Gothic UI" panose="020B0500000000000000" pitchFamily="50" charset="-128"/>
                          <a:ea typeface="Yu Gothic UI" panose="020B0500000000000000" pitchFamily="50" charset="-128"/>
                        </a:rPr>
                        <a:t>道路情報収集方法の抽出</a:t>
                      </a:r>
                    </a:p>
                  </a:txBody>
                  <a:tcPr anchor="ctr">
                    <a:solidFill>
                      <a:srgbClr val="FCEAED"/>
                    </a:solidFill>
                  </a:tcPr>
                </a:tc>
                <a:extLst>
                  <a:ext uri="{0D108BD9-81ED-4DB2-BD59-A6C34878D82A}">
                    <a16:rowId xmlns:a16="http://schemas.microsoft.com/office/drawing/2014/main" val="137827545"/>
                  </a:ext>
                </a:extLst>
              </a:tr>
              <a:tr h="38494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2025</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rowSpan="2">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インフラ情報プラットフォームの構築</a:t>
                      </a:r>
                    </a:p>
                    <a:p>
                      <a:r>
                        <a:rPr kumimoji="1" lang="en-US" altLang="ja-JP" sz="1000" dirty="0">
                          <a:solidFill>
                            <a:schemeClr val="tx1"/>
                          </a:solidFill>
                          <a:latin typeface="Yu Gothic UI" panose="020B0500000000000000" pitchFamily="50" charset="-128"/>
                          <a:ea typeface="Yu Gothic UI" panose="020B0500000000000000" pitchFamily="50" charset="-128"/>
                        </a:rPr>
                        <a:t>AI</a:t>
                      </a:r>
                      <a:r>
                        <a:rPr kumimoji="1" lang="ja-JP" altLang="en-US" sz="1000" dirty="0">
                          <a:solidFill>
                            <a:schemeClr val="tx1"/>
                          </a:solidFill>
                          <a:latin typeface="Yu Gothic UI" panose="020B0500000000000000" pitchFamily="50" charset="-128"/>
                          <a:ea typeface="Yu Gothic UI" panose="020B0500000000000000" pitchFamily="50" charset="-128"/>
                        </a:rPr>
                        <a:t>等を活用した道路情報の収集方法及び分析システムの開発</a:t>
                      </a:r>
                    </a:p>
                  </a:txBody>
                  <a:tcPr anchor="ctr">
                    <a:solidFill>
                      <a:srgbClr val="FCEAED"/>
                    </a:solidFill>
                  </a:tcPr>
                </a:tc>
                <a:extLst>
                  <a:ext uri="{0D108BD9-81ED-4DB2-BD59-A6C34878D82A}">
                    <a16:rowId xmlns:a16="http://schemas.microsoft.com/office/drawing/2014/main" val="3387827350"/>
                  </a:ext>
                </a:extLst>
              </a:tr>
              <a:tr h="38494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2026</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vMerge="1">
                  <a:txBody>
                    <a:bodyPr/>
                    <a:lstStyle/>
                    <a:p>
                      <a:endParaRPr kumimoji="1" lang="ja-JP" altLang="en-US" sz="1000">
                        <a:solidFill>
                          <a:schemeClr val="tx1"/>
                        </a:solidFill>
                        <a:latin typeface="Yu Gothic UI" panose="020B0500000000000000" pitchFamily="50" charset="-128"/>
                        <a:ea typeface="Yu Gothic UI" panose="020B0500000000000000" pitchFamily="50" charset="-128"/>
                      </a:endParaRPr>
                    </a:p>
                  </a:txBody>
                  <a:tcPr anchor="ctr">
                    <a:solidFill>
                      <a:srgbClr val="FCEAED"/>
                    </a:solidFill>
                  </a:tcPr>
                </a:tc>
                <a:extLst>
                  <a:ext uri="{0D108BD9-81ED-4DB2-BD59-A6C34878D82A}">
                    <a16:rowId xmlns:a16="http://schemas.microsoft.com/office/drawing/2014/main" val="3011694763"/>
                  </a:ext>
                </a:extLst>
              </a:tr>
              <a:tr h="38494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2027</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インフラ情報プラットフォーム上での検証</a:t>
                      </a:r>
                    </a:p>
                  </a:txBody>
                  <a:tcPr anchor="ctr">
                    <a:solidFill>
                      <a:srgbClr val="FCEAED"/>
                    </a:solidFill>
                  </a:tcPr>
                </a:tc>
                <a:extLst>
                  <a:ext uri="{0D108BD9-81ED-4DB2-BD59-A6C34878D82A}">
                    <a16:rowId xmlns:a16="http://schemas.microsoft.com/office/drawing/2014/main" val="3165335573"/>
                  </a:ext>
                </a:extLst>
              </a:tr>
            </a:tbl>
          </a:graphicData>
        </a:graphic>
      </p:graphicFrame>
      <p:grpSp>
        <p:nvGrpSpPr>
          <p:cNvPr id="5" name="グループ化 4">
            <a:extLst>
              <a:ext uri="{FF2B5EF4-FFF2-40B4-BE49-F238E27FC236}">
                <a16:creationId xmlns:a16="http://schemas.microsoft.com/office/drawing/2014/main" id="{53C4F6CA-AF44-07F0-B2C4-3349C302E64A}"/>
              </a:ext>
            </a:extLst>
          </p:cNvPr>
          <p:cNvGrpSpPr/>
          <p:nvPr/>
        </p:nvGrpSpPr>
        <p:grpSpPr>
          <a:xfrm>
            <a:off x="4881838" y="4651080"/>
            <a:ext cx="1157494" cy="243520"/>
            <a:chOff x="528309" y="7695403"/>
            <a:chExt cx="1157494" cy="243520"/>
          </a:xfrm>
        </p:grpSpPr>
        <p:sp>
          <p:nvSpPr>
            <p:cNvPr id="6" name="正方形/長方形 5">
              <a:extLst>
                <a:ext uri="{FF2B5EF4-FFF2-40B4-BE49-F238E27FC236}">
                  <a16:creationId xmlns:a16="http://schemas.microsoft.com/office/drawing/2014/main" id="{689FA631-EEEA-1AF7-364F-5C375F11CC79}"/>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7" name="テキスト ボックス 6">
              <a:extLst>
                <a:ext uri="{FF2B5EF4-FFF2-40B4-BE49-F238E27FC236}">
                  <a16:creationId xmlns:a16="http://schemas.microsoft.com/office/drawing/2014/main" id="{D517FA09-40D3-F841-827A-30B79A52ECB4}"/>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8" name="正方形/長方形 7">
            <a:extLst>
              <a:ext uri="{FF2B5EF4-FFF2-40B4-BE49-F238E27FC236}">
                <a16:creationId xmlns:a16="http://schemas.microsoft.com/office/drawing/2014/main" id="{7C01A480-916F-D860-A7BE-3FF20EFCE2F7}"/>
              </a:ext>
            </a:extLst>
          </p:cNvPr>
          <p:cNvSpPr/>
          <p:nvPr/>
        </p:nvSpPr>
        <p:spPr>
          <a:xfrm>
            <a:off x="6972478" y="50101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0" name="正方形/長方形 9">
            <a:extLst>
              <a:ext uri="{FF2B5EF4-FFF2-40B4-BE49-F238E27FC236}">
                <a16:creationId xmlns:a16="http://schemas.microsoft.com/office/drawing/2014/main" id="{090CBF30-88AC-E5FD-82BE-E09EC997FA71}"/>
              </a:ext>
            </a:extLst>
          </p:cNvPr>
          <p:cNvSpPr/>
          <p:nvPr/>
        </p:nvSpPr>
        <p:spPr>
          <a:xfrm>
            <a:off x="5928478" y="50101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1" name="正方形/長方形 10">
            <a:extLst>
              <a:ext uri="{FF2B5EF4-FFF2-40B4-BE49-F238E27FC236}">
                <a16:creationId xmlns:a16="http://schemas.microsoft.com/office/drawing/2014/main" id="{4FBEDFFA-2B91-4EC6-5C01-B490DEDD08F6}"/>
              </a:ext>
            </a:extLst>
          </p:cNvPr>
          <p:cNvSpPr/>
          <p:nvPr/>
        </p:nvSpPr>
        <p:spPr>
          <a:xfrm>
            <a:off x="8016478" y="50101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2" name="テキスト ボックス 11">
            <a:extLst>
              <a:ext uri="{FF2B5EF4-FFF2-40B4-BE49-F238E27FC236}">
                <a16:creationId xmlns:a16="http://schemas.microsoft.com/office/drawing/2014/main" id="{35BB5739-2D47-C28B-AE01-ED1A8F7FC5C6}"/>
              </a:ext>
            </a:extLst>
          </p:cNvPr>
          <p:cNvSpPr txBox="1"/>
          <p:nvPr/>
        </p:nvSpPr>
        <p:spPr>
          <a:xfrm>
            <a:off x="4881838" y="531788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en-US" altLang="ja-JP" sz="1000" b="1">
                <a:solidFill>
                  <a:srgbClr val="FFFFFF"/>
                </a:solidFill>
                <a:latin typeface="Yu Gothic UI" panose="020B0500000000000000" pitchFamily="50" charset="-128"/>
                <a:ea typeface="Yu Gothic UI" panose="020B0500000000000000" pitchFamily="50" charset="-128"/>
              </a:rPr>
              <a:t>3</a:t>
            </a:r>
            <a:r>
              <a:rPr kumimoji="1" lang="ja-JP" altLang="en-US" sz="1000" b="1">
                <a:solidFill>
                  <a:srgbClr val="FFFFFF"/>
                </a:solidFill>
                <a:latin typeface="Yu Gothic UI" panose="020B0500000000000000" pitchFamily="50" charset="-128"/>
                <a:ea typeface="Yu Gothic UI" panose="020B0500000000000000" pitchFamily="50" charset="-128"/>
              </a:rPr>
              <a:t>次元データ</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の活用</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13" name="テキスト ボックス 12">
            <a:extLst>
              <a:ext uri="{FF2B5EF4-FFF2-40B4-BE49-F238E27FC236}">
                <a16:creationId xmlns:a16="http://schemas.microsoft.com/office/drawing/2014/main" id="{F7C4EF74-C605-7FF2-001B-0C1028A8E4D3}"/>
              </a:ext>
            </a:extLst>
          </p:cNvPr>
          <p:cNvSpPr txBox="1"/>
          <p:nvPr/>
        </p:nvSpPr>
        <p:spPr>
          <a:xfrm>
            <a:off x="4881838" y="5859343"/>
            <a:ext cx="972000" cy="465257"/>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a:solidFill>
                  <a:srgbClr val="FFFFFF"/>
                </a:solidFill>
                <a:latin typeface="Yu Gothic UI" panose="020B0500000000000000" pitchFamily="50" charset="-128"/>
                <a:ea typeface="Yu Gothic UI" panose="020B0500000000000000" pitchFamily="50" charset="-128"/>
              </a:rPr>
              <a:t>道路情報の収集</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14" name="ホームベース 30">
            <a:extLst>
              <a:ext uri="{FF2B5EF4-FFF2-40B4-BE49-F238E27FC236}">
                <a16:creationId xmlns:a16="http://schemas.microsoft.com/office/drawing/2014/main" id="{FA80084A-D6F9-B982-858B-FAF87F0DFEEE}"/>
              </a:ext>
            </a:extLst>
          </p:cNvPr>
          <p:cNvSpPr/>
          <p:nvPr/>
        </p:nvSpPr>
        <p:spPr>
          <a:xfrm>
            <a:off x="5928478" y="5317886"/>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en-US" altLang="ja-JP" sz="900">
                <a:solidFill>
                  <a:schemeClr val="tx1"/>
                </a:solidFill>
                <a:latin typeface="Yu Gothic UI" panose="020B0500000000000000" pitchFamily="50" charset="-128"/>
                <a:ea typeface="Yu Gothic UI" panose="020B0500000000000000" pitchFamily="50" charset="-128"/>
              </a:rPr>
              <a:t>3D</a:t>
            </a:r>
            <a:r>
              <a:rPr kumimoji="1" lang="ja-JP" altLang="en-US" sz="900">
                <a:solidFill>
                  <a:schemeClr val="tx1"/>
                </a:solidFill>
                <a:latin typeface="Yu Gothic UI" panose="020B0500000000000000" pitchFamily="50" charset="-128"/>
                <a:ea typeface="Yu Gothic UI" panose="020B0500000000000000" pitchFamily="50" charset="-128"/>
              </a:rPr>
              <a:t>モデル作成</a:t>
            </a:r>
          </a:p>
        </p:txBody>
      </p:sp>
      <p:sp>
        <p:nvSpPr>
          <p:cNvPr id="17" name="ホームベース 30">
            <a:extLst>
              <a:ext uri="{FF2B5EF4-FFF2-40B4-BE49-F238E27FC236}">
                <a16:creationId xmlns:a16="http://schemas.microsoft.com/office/drawing/2014/main" id="{2A8DEE44-7B3F-9425-69CF-D46975732F18}"/>
              </a:ext>
            </a:extLst>
          </p:cNvPr>
          <p:cNvSpPr/>
          <p:nvPr/>
        </p:nvSpPr>
        <p:spPr>
          <a:xfrm>
            <a:off x="5928478" y="5859343"/>
            <a:ext cx="20725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道路情報収集の実施</a:t>
            </a:r>
          </a:p>
        </p:txBody>
      </p:sp>
      <p:sp>
        <p:nvSpPr>
          <p:cNvPr id="15" name="テキスト プレースホルダー 12">
            <a:extLst>
              <a:ext uri="{FF2B5EF4-FFF2-40B4-BE49-F238E27FC236}">
                <a16:creationId xmlns:a16="http://schemas.microsoft.com/office/drawing/2014/main" id="{42429AF7-68F5-B29E-3392-AAB5A485CDDB}"/>
              </a:ext>
            </a:extLst>
          </p:cNvPr>
          <p:cNvSpPr txBox="1">
            <a:spLocks/>
          </p:cNvSpPr>
          <p:nvPr/>
        </p:nvSpPr>
        <p:spPr>
          <a:xfrm>
            <a:off x="457200" y="2971800"/>
            <a:ext cx="4118199" cy="533400"/>
          </a:xfrm>
          <a:prstGeom prst="rect">
            <a:avLst/>
          </a:prstGeom>
        </p:spPr>
        <p:txBody>
          <a:bodyPr/>
          <a:lstStyle>
            <a:lvl1pPr marL="177800" indent="-177800" algn="l" defTabSz="914400" rtl="0" eaLnBrk="1" latinLnBrk="0" hangingPunct="1">
              <a:lnSpc>
                <a:spcPts val="1600"/>
              </a:lnSpc>
              <a:spcBef>
                <a:spcPts val="0"/>
              </a:spcBef>
              <a:spcAft>
                <a:spcPts val="600"/>
              </a:spcAft>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87313">
              <a:lnSpc>
                <a:spcPts val="1500"/>
              </a:lnSpc>
            </a:pPr>
            <a:r>
              <a:rPr lang="en-US" altLang="ja-JP" sz="1100" dirty="0"/>
              <a:t>2024</a:t>
            </a:r>
            <a:r>
              <a:rPr lang="ja-JP" altLang="en-US" sz="1100" dirty="0"/>
              <a:t>年度に</a:t>
            </a:r>
            <a:r>
              <a:rPr lang="ja-JP" altLang="en-US" dirty="0">
                <a:latin typeface="Yu Gothic UI" panose="020B0500000000000000" pitchFamily="50" charset="-128"/>
                <a:ea typeface="Yu Gothic UI" panose="020B0500000000000000" pitchFamily="50" charset="-128"/>
              </a:rPr>
              <a:t>施設</a:t>
            </a:r>
            <a:r>
              <a:rPr lang="ja-JP" altLang="en-US" sz="1100" dirty="0"/>
              <a:t>の見える化に向け、基盤となる主要な道路・埋設管等の３次元データを作成。また、</a:t>
            </a:r>
            <a:r>
              <a:rPr lang="en-US" altLang="ja-JP" sz="1100" dirty="0"/>
              <a:t> AI</a:t>
            </a:r>
            <a:r>
              <a:rPr lang="ja-JP" altLang="en-US" sz="1100" dirty="0"/>
              <a:t>を活用した舗装損傷の自動検知やライブカメラによる車両交通量の把握等、維持管理に必要な道路情報の収集方法等を検討。</a:t>
            </a:r>
          </a:p>
        </p:txBody>
      </p:sp>
      <p:grpSp>
        <p:nvGrpSpPr>
          <p:cNvPr id="16" name="グループ化 15">
            <a:extLst>
              <a:ext uri="{FF2B5EF4-FFF2-40B4-BE49-F238E27FC236}">
                <a16:creationId xmlns:a16="http://schemas.microsoft.com/office/drawing/2014/main" id="{D474A9DA-D369-AD19-C5F0-3002DBA741E0}"/>
              </a:ext>
            </a:extLst>
          </p:cNvPr>
          <p:cNvGrpSpPr/>
          <p:nvPr/>
        </p:nvGrpSpPr>
        <p:grpSpPr>
          <a:xfrm>
            <a:off x="447675" y="2667000"/>
            <a:ext cx="1375502" cy="243520"/>
            <a:chOff x="528309" y="7695403"/>
            <a:chExt cx="1375502" cy="243520"/>
          </a:xfrm>
        </p:grpSpPr>
        <p:sp>
          <p:nvSpPr>
            <p:cNvPr id="18" name="正方形/長方形 17">
              <a:extLst>
                <a:ext uri="{FF2B5EF4-FFF2-40B4-BE49-F238E27FC236}">
                  <a16:creationId xmlns:a16="http://schemas.microsoft.com/office/drawing/2014/main" id="{7772E32A-DE96-C0D9-C191-5DE7112EEFE3}"/>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9" name="テキスト ボックス 18">
              <a:extLst>
                <a:ext uri="{FF2B5EF4-FFF2-40B4-BE49-F238E27FC236}">
                  <a16:creationId xmlns:a16="http://schemas.microsoft.com/office/drawing/2014/main" id="{BCAAD9F4-70EB-E590-F8C2-8AB30EA6BDA7}"/>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1" name="テキスト ボックス 20">
            <a:extLst>
              <a:ext uri="{FF2B5EF4-FFF2-40B4-BE49-F238E27FC236}">
                <a16:creationId xmlns:a16="http://schemas.microsoft.com/office/drawing/2014/main" id="{09A891B8-B88C-148C-495C-1E4F2EDD8682}"/>
              </a:ext>
            </a:extLst>
          </p:cNvPr>
          <p:cNvSpPr txBox="1"/>
          <p:nvPr/>
        </p:nvSpPr>
        <p:spPr>
          <a:xfrm>
            <a:off x="838200" y="5334000"/>
            <a:ext cx="1676400" cy="228601"/>
          </a:xfrm>
          <a:prstGeom prst="rect">
            <a:avLst/>
          </a:prstGeom>
          <a:noFill/>
          <a:ln>
            <a:noFill/>
          </a:ln>
        </p:spPr>
        <p:txBody>
          <a:bodyPr wrap="square" lIns="117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0" lvl="2">
              <a:spcAft>
                <a:spcPts val="488"/>
              </a:spcAft>
              <a:tabLst>
                <a:tab pos="294084" algn="l"/>
              </a:tabLst>
              <a:defRPr/>
            </a:pPr>
            <a:r>
              <a:rPr lang="ja-JP" altLang="en-US" sz="1000" b="1">
                <a:solidFill>
                  <a:srgbClr val="000000"/>
                </a:solidFill>
                <a:latin typeface="Yu Gothic UI" panose="020B0500000000000000" pitchFamily="50" charset="-128"/>
                <a:ea typeface="Yu Gothic UI" panose="020B0500000000000000" pitchFamily="50" charset="-128"/>
              </a:rPr>
              <a:t>夢洲南高架橋 </a:t>
            </a:r>
            <a:r>
              <a:rPr lang="en-US" altLang="ja-JP" sz="1000" b="1">
                <a:solidFill>
                  <a:srgbClr val="000000"/>
                </a:solidFill>
                <a:latin typeface="Yu Gothic UI" panose="020B0500000000000000" pitchFamily="50" charset="-128"/>
                <a:ea typeface="Yu Gothic UI" panose="020B0500000000000000" pitchFamily="50" charset="-128"/>
              </a:rPr>
              <a:t>3</a:t>
            </a:r>
            <a:r>
              <a:rPr lang="ja-JP" altLang="en-US" sz="1000" b="1">
                <a:solidFill>
                  <a:srgbClr val="000000"/>
                </a:solidFill>
                <a:latin typeface="Yu Gothic UI" panose="020B0500000000000000" pitchFamily="50" charset="-128"/>
                <a:ea typeface="Yu Gothic UI" panose="020B0500000000000000" pitchFamily="50" charset="-128"/>
              </a:rPr>
              <a:t>次元</a:t>
            </a:r>
            <a:br>
              <a:rPr lang="en-US" altLang="ja-JP" sz="1000" b="1">
                <a:solidFill>
                  <a:srgbClr val="000000"/>
                </a:solidFill>
                <a:latin typeface="Yu Gothic UI" panose="020B0500000000000000" pitchFamily="50" charset="-128"/>
                <a:ea typeface="Yu Gothic UI" panose="020B0500000000000000" pitchFamily="50" charset="-128"/>
              </a:rPr>
            </a:br>
            <a:r>
              <a:rPr lang="ja-JP" altLang="en-US" sz="1000" b="1">
                <a:solidFill>
                  <a:srgbClr val="000000"/>
                </a:solidFill>
                <a:latin typeface="Yu Gothic UI" panose="020B0500000000000000" pitchFamily="50" charset="-128"/>
                <a:ea typeface="Yu Gothic UI" panose="020B0500000000000000" pitchFamily="50" charset="-128"/>
              </a:rPr>
              <a:t>　　（</a:t>
            </a:r>
            <a:r>
              <a:rPr lang="en-US" altLang="ja-JP" sz="1000" b="1">
                <a:solidFill>
                  <a:srgbClr val="000000"/>
                </a:solidFill>
                <a:latin typeface="Yu Gothic UI" panose="020B0500000000000000" pitchFamily="50" charset="-128"/>
                <a:ea typeface="Yu Gothic UI" panose="020B0500000000000000" pitchFamily="50" charset="-128"/>
              </a:rPr>
              <a:t>BIM/CIM</a:t>
            </a:r>
            <a:r>
              <a:rPr lang="ja-JP" altLang="en-US" sz="1000" b="1">
                <a:solidFill>
                  <a:srgbClr val="000000"/>
                </a:solidFill>
                <a:latin typeface="Yu Gothic UI" panose="020B0500000000000000" pitchFamily="50" charset="-128"/>
                <a:ea typeface="Yu Gothic UI" panose="020B0500000000000000" pitchFamily="50" charset="-128"/>
              </a:rPr>
              <a:t>）モデル</a:t>
            </a:r>
          </a:p>
        </p:txBody>
      </p:sp>
      <p:pic>
        <p:nvPicPr>
          <p:cNvPr id="22" name="図 21">
            <a:extLst>
              <a:ext uri="{FF2B5EF4-FFF2-40B4-BE49-F238E27FC236}">
                <a16:creationId xmlns:a16="http://schemas.microsoft.com/office/drawing/2014/main" id="{A9BBC009-5A09-408F-82D3-1AB6273DE51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3400" y="4495800"/>
            <a:ext cx="2082380" cy="799684"/>
          </a:xfrm>
          <a:prstGeom prst="rect">
            <a:avLst/>
          </a:prstGeom>
        </p:spPr>
      </p:pic>
      <p:sp>
        <p:nvSpPr>
          <p:cNvPr id="23" name="テキスト ボックス 22">
            <a:extLst>
              <a:ext uri="{FF2B5EF4-FFF2-40B4-BE49-F238E27FC236}">
                <a16:creationId xmlns:a16="http://schemas.microsoft.com/office/drawing/2014/main" id="{D6383775-8AB8-BB75-E66D-BACCBC085F16}"/>
              </a:ext>
            </a:extLst>
          </p:cNvPr>
          <p:cNvSpPr txBox="1"/>
          <p:nvPr/>
        </p:nvSpPr>
        <p:spPr>
          <a:xfrm>
            <a:off x="2971800" y="5638800"/>
            <a:ext cx="1752599" cy="223759"/>
          </a:xfrm>
          <a:prstGeom prst="rect">
            <a:avLst/>
          </a:prstGeom>
          <a:noFill/>
          <a:ln>
            <a:noFill/>
          </a:ln>
        </p:spPr>
        <p:txBody>
          <a:bodyPr wrap="square" lIns="117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0" lvl="2">
              <a:spcAft>
                <a:spcPts val="488"/>
              </a:spcAft>
              <a:tabLst>
                <a:tab pos="294084" algn="l"/>
              </a:tabLst>
              <a:defRPr/>
            </a:pPr>
            <a:r>
              <a:rPr lang="ja-JP" altLang="en-US" sz="1000" b="1">
                <a:solidFill>
                  <a:srgbClr val="000000"/>
                </a:solidFill>
                <a:latin typeface="Yu Gothic UI" panose="020B0500000000000000" pitchFamily="50" charset="-128"/>
                <a:ea typeface="Yu Gothic UI" panose="020B0500000000000000" pitchFamily="50" charset="-128"/>
              </a:rPr>
              <a:t>ライブカメラの映像</a:t>
            </a:r>
            <a:br>
              <a:rPr lang="en-US" altLang="ja-JP" sz="1000" b="1">
                <a:solidFill>
                  <a:srgbClr val="000000"/>
                </a:solidFill>
                <a:latin typeface="Yu Gothic UI" panose="020B0500000000000000" pitchFamily="50" charset="-128"/>
                <a:ea typeface="Yu Gothic UI" panose="020B0500000000000000" pitchFamily="50" charset="-128"/>
              </a:rPr>
            </a:br>
            <a:r>
              <a:rPr lang="ja-JP" altLang="en-US" sz="1000" b="1">
                <a:solidFill>
                  <a:srgbClr val="000000"/>
                </a:solidFill>
                <a:latin typeface="Yu Gothic UI" panose="020B0500000000000000" pitchFamily="50" charset="-128"/>
                <a:ea typeface="Yu Gothic UI" panose="020B0500000000000000" pitchFamily="50" charset="-128"/>
              </a:rPr>
              <a:t>　　（舞洲東交差点）</a:t>
            </a:r>
          </a:p>
        </p:txBody>
      </p:sp>
      <p:grpSp>
        <p:nvGrpSpPr>
          <p:cNvPr id="24" name="グループ化 23">
            <a:extLst>
              <a:ext uri="{FF2B5EF4-FFF2-40B4-BE49-F238E27FC236}">
                <a16:creationId xmlns:a16="http://schemas.microsoft.com/office/drawing/2014/main" id="{F60C79D9-5D06-F38E-6C4A-7B5BB7422C13}"/>
              </a:ext>
            </a:extLst>
          </p:cNvPr>
          <p:cNvGrpSpPr/>
          <p:nvPr/>
        </p:nvGrpSpPr>
        <p:grpSpPr>
          <a:xfrm>
            <a:off x="2667000" y="4495800"/>
            <a:ext cx="1875091" cy="1135699"/>
            <a:chOff x="3910214" y="5012646"/>
            <a:chExt cx="2166667" cy="1218750"/>
          </a:xfrm>
        </p:grpSpPr>
        <p:pic>
          <p:nvPicPr>
            <p:cNvPr id="25" name="図 24" descr="道路, シーン が含まれている画像&#10;&#10;自動的に生成された説明">
              <a:extLst>
                <a:ext uri="{FF2B5EF4-FFF2-40B4-BE49-F238E27FC236}">
                  <a16:creationId xmlns:a16="http://schemas.microsoft.com/office/drawing/2014/main" id="{E4F565FD-268D-7FD5-A027-8DEA2394A7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214" y="5012646"/>
              <a:ext cx="2166667" cy="1218750"/>
            </a:xfrm>
            <a:prstGeom prst="rect">
              <a:avLst/>
            </a:prstGeom>
          </p:spPr>
        </p:pic>
        <p:sp>
          <p:nvSpPr>
            <p:cNvPr id="26" name="正方形/長方形 25">
              <a:extLst>
                <a:ext uri="{FF2B5EF4-FFF2-40B4-BE49-F238E27FC236}">
                  <a16:creationId xmlns:a16="http://schemas.microsoft.com/office/drawing/2014/main" id="{C6B9C609-884B-8863-0EBF-A2594A728F60}"/>
                </a:ext>
              </a:extLst>
            </p:cNvPr>
            <p:cNvSpPr/>
            <p:nvPr/>
          </p:nvSpPr>
          <p:spPr>
            <a:xfrm>
              <a:off x="5303520" y="5814567"/>
              <a:ext cx="269240" cy="22503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63">
                <a:solidFill>
                  <a:prstClr val="black"/>
                </a:solidFill>
                <a:latin typeface="Yu Gothic UI" panose="020B0500000000000000" pitchFamily="50" charset="-128"/>
                <a:ea typeface="Yu Gothic UI" panose="020B0500000000000000" pitchFamily="50" charset="-128"/>
              </a:endParaRPr>
            </a:p>
          </p:txBody>
        </p:sp>
        <p:sp>
          <p:nvSpPr>
            <p:cNvPr id="27" name="正方形/長方形 26">
              <a:extLst>
                <a:ext uri="{FF2B5EF4-FFF2-40B4-BE49-F238E27FC236}">
                  <a16:creationId xmlns:a16="http://schemas.microsoft.com/office/drawing/2014/main" id="{7146E791-B238-88FB-EE14-EB887BB7961F}"/>
                </a:ext>
              </a:extLst>
            </p:cNvPr>
            <p:cNvSpPr/>
            <p:nvPr/>
          </p:nvSpPr>
          <p:spPr>
            <a:xfrm>
              <a:off x="5065997" y="5608320"/>
              <a:ext cx="304445" cy="22503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63">
                <a:solidFill>
                  <a:prstClr val="black"/>
                </a:solidFill>
                <a:latin typeface="Yu Gothic UI" panose="020B0500000000000000" pitchFamily="50" charset="-128"/>
                <a:ea typeface="Yu Gothic UI" panose="020B0500000000000000" pitchFamily="50" charset="-128"/>
              </a:endParaRPr>
            </a:p>
          </p:txBody>
        </p:sp>
        <p:sp>
          <p:nvSpPr>
            <p:cNvPr id="28" name="正方形/長方形 27">
              <a:extLst>
                <a:ext uri="{FF2B5EF4-FFF2-40B4-BE49-F238E27FC236}">
                  <a16:creationId xmlns:a16="http://schemas.microsoft.com/office/drawing/2014/main" id="{F891D0C4-0411-6118-D5FD-EA385B6BE5CF}"/>
                </a:ext>
              </a:extLst>
            </p:cNvPr>
            <p:cNvSpPr/>
            <p:nvPr/>
          </p:nvSpPr>
          <p:spPr>
            <a:xfrm>
              <a:off x="4859447" y="5608320"/>
              <a:ext cx="166786" cy="1623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63">
                <a:solidFill>
                  <a:prstClr val="black"/>
                </a:solidFill>
                <a:latin typeface="Yu Gothic UI" panose="020B0500000000000000" pitchFamily="50" charset="-128"/>
                <a:ea typeface="Yu Gothic UI" panose="020B0500000000000000" pitchFamily="50" charset="-128"/>
              </a:endParaRPr>
            </a:p>
          </p:txBody>
        </p:sp>
      </p:grpSp>
      <p:sp>
        <p:nvSpPr>
          <p:cNvPr id="29" name="ホームベース 30">
            <a:extLst>
              <a:ext uri="{FF2B5EF4-FFF2-40B4-BE49-F238E27FC236}">
                <a16:creationId xmlns:a16="http://schemas.microsoft.com/office/drawing/2014/main" id="{5D439F3F-2002-1703-B332-C7373609F9EC}"/>
              </a:ext>
            </a:extLst>
          </p:cNvPr>
          <p:cNvSpPr/>
          <p:nvPr/>
        </p:nvSpPr>
        <p:spPr>
          <a:xfrm>
            <a:off x="6995278" y="5317886"/>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インフラ情報プラットフォームの構築</a:t>
            </a:r>
          </a:p>
        </p:txBody>
      </p:sp>
      <p:sp>
        <p:nvSpPr>
          <p:cNvPr id="30" name="ホームベース 30">
            <a:extLst>
              <a:ext uri="{FF2B5EF4-FFF2-40B4-BE49-F238E27FC236}">
                <a16:creationId xmlns:a16="http://schemas.microsoft.com/office/drawing/2014/main" id="{029C894E-0276-1BF9-5B82-89CF08107F94}"/>
              </a:ext>
            </a:extLst>
          </p:cNvPr>
          <p:cNvSpPr/>
          <p:nvPr/>
        </p:nvSpPr>
        <p:spPr>
          <a:xfrm>
            <a:off x="8062078" y="5317886"/>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インフラ情報プラットフォーム上での検証</a:t>
            </a:r>
          </a:p>
        </p:txBody>
      </p:sp>
      <p:sp>
        <p:nvSpPr>
          <p:cNvPr id="32" name="ホームベース 30">
            <a:extLst>
              <a:ext uri="{FF2B5EF4-FFF2-40B4-BE49-F238E27FC236}">
                <a16:creationId xmlns:a16="http://schemas.microsoft.com/office/drawing/2014/main" id="{F00A49FD-3CAA-F0FE-F509-97E193079DC3}"/>
              </a:ext>
            </a:extLst>
          </p:cNvPr>
          <p:cNvSpPr/>
          <p:nvPr/>
        </p:nvSpPr>
        <p:spPr>
          <a:xfrm>
            <a:off x="8062078" y="5859343"/>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維持管理への</a:t>
            </a:r>
            <a:endParaRPr kumimoji="1" lang="en-US" altLang="ja-JP" sz="90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活用</a:t>
            </a:r>
          </a:p>
        </p:txBody>
      </p:sp>
      <p:grpSp>
        <p:nvGrpSpPr>
          <p:cNvPr id="36" name="グループ化 35">
            <a:extLst>
              <a:ext uri="{FF2B5EF4-FFF2-40B4-BE49-F238E27FC236}">
                <a16:creationId xmlns:a16="http://schemas.microsoft.com/office/drawing/2014/main" id="{3BE76462-553D-98B2-9984-86E47B1438BD}"/>
              </a:ext>
            </a:extLst>
          </p:cNvPr>
          <p:cNvGrpSpPr/>
          <p:nvPr/>
        </p:nvGrpSpPr>
        <p:grpSpPr>
          <a:xfrm>
            <a:off x="4881600" y="892800"/>
            <a:ext cx="2011895" cy="243520"/>
            <a:chOff x="528309" y="3016181"/>
            <a:chExt cx="2011895" cy="243520"/>
          </a:xfrm>
        </p:grpSpPr>
        <p:sp>
          <p:nvSpPr>
            <p:cNvPr id="37" name="正方形/長方形 36">
              <a:extLst>
                <a:ext uri="{FF2B5EF4-FFF2-40B4-BE49-F238E27FC236}">
                  <a16:creationId xmlns:a16="http://schemas.microsoft.com/office/drawing/2014/main" id="{34F88E89-9A44-83C1-194E-A99FD720BDF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8" name="テキスト ボックス 37">
              <a:extLst>
                <a:ext uri="{FF2B5EF4-FFF2-40B4-BE49-F238E27FC236}">
                  <a16:creationId xmlns:a16="http://schemas.microsoft.com/office/drawing/2014/main" id="{845B5362-75A6-D5A9-63AE-A76177E03272}"/>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施策のめざす姿及び活動指標</a:t>
              </a:r>
              <a:endParaRPr kumimoji="1" lang="en-US" altLang="ja-JP"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34" name="タイトル 1">
            <a:extLst>
              <a:ext uri="{FF2B5EF4-FFF2-40B4-BE49-F238E27FC236}">
                <a16:creationId xmlns:a16="http://schemas.microsoft.com/office/drawing/2014/main" id="{94F6B839-330C-B967-0FB2-1B57C36FDEB9}"/>
              </a:ext>
            </a:extLst>
          </p:cNvPr>
          <p:cNvSpPr>
            <a:spLocks noGrp="1"/>
          </p:cNvSpPr>
          <p:nvPr>
            <p:ph type="title"/>
          </p:nvPr>
        </p:nvSpPr>
        <p:spPr>
          <a:xfrm>
            <a:off x="446400" y="136800"/>
            <a:ext cx="4857120" cy="728793"/>
          </a:xfrm>
        </p:spPr>
        <p:txBody>
          <a:bodyPr/>
          <a:lstStyle/>
          <a:p>
            <a:r>
              <a:rPr kumimoji="1" lang="ja-JP" altLang="en-US" b="1" dirty="0"/>
              <a:t>夢洲の道路・護岸の</a:t>
            </a:r>
            <a:r>
              <a:rPr kumimoji="1" lang="en-US" altLang="ja-JP" b="1" dirty="0"/>
              <a:t>BIM</a:t>
            </a:r>
            <a:r>
              <a:rPr kumimoji="1" lang="ja-JP" altLang="en-US" b="1" dirty="0"/>
              <a:t>／</a:t>
            </a:r>
            <a:r>
              <a:rPr kumimoji="1" lang="en-US" altLang="ja-JP" b="1" dirty="0"/>
              <a:t>CIM</a:t>
            </a:r>
            <a:r>
              <a:rPr kumimoji="1" lang="ja-JP" altLang="en-US" b="1" dirty="0"/>
              <a:t>化等</a:t>
            </a:r>
            <a:br>
              <a:rPr kumimoji="1" lang="en-US" altLang="ja-JP" b="1" dirty="0"/>
            </a:br>
            <a:r>
              <a:rPr kumimoji="1" lang="ja-JP" altLang="en-US" b="1" dirty="0"/>
              <a:t>　による維持管理の高度化</a:t>
            </a:r>
            <a:br>
              <a:rPr kumimoji="1" lang="ja-JP" altLang="en-US" dirty="0"/>
            </a:br>
            <a:endParaRPr kumimoji="1" lang="ja-JP" altLang="en-US" dirty="0"/>
          </a:p>
        </p:txBody>
      </p:sp>
      <p:sp>
        <p:nvSpPr>
          <p:cNvPr id="39" name="テキスト ボックス 38">
            <a:extLst>
              <a:ext uri="{FF2B5EF4-FFF2-40B4-BE49-F238E27FC236}">
                <a16:creationId xmlns:a16="http://schemas.microsoft.com/office/drawing/2014/main" id="{778FDBD2-81CF-7CFB-8C52-02937F24697E}"/>
              </a:ext>
            </a:extLst>
          </p:cNvPr>
          <p:cNvSpPr txBox="1"/>
          <p:nvPr/>
        </p:nvSpPr>
        <p:spPr>
          <a:xfrm>
            <a:off x="5943076" y="62398"/>
            <a:ext cx="2904750" cy="276999"/>
          </a:xfrm>
          <a:prstGeom prst="rect">
            <a:avLst/>
          </a:prstGeom>
          <a:noFill/>
        </p:spPr>
        <p:txBody>
          <a:bodyPr wrap="square" rtlCol="0">
            <a:spAutoFit/>
          </a:bodyPr>
          <a:lstStyle/>
          <a:p>
            <a:r>
              <a:rPr kumimoji="1" lang="ja-JP" altLang="en-US" sz="1200" b="1" dirty="0">
                <a:solidFill>
                  <a:schemeClr val="bg1"/>
                </a:solidFill>
              </a:rPr>
              <a:t>「大阪市</a:t>
            </a:r>
            <a:r>
              <a:rPr kumimoji="1" lang="en-US" altLang="ja-JP" sz="1200" b="1" dirty="0">
                <a:solidFill>
                  <a:schemeClr val="bg1"/>
                </a:solidFill>
              </a:rPr>
              <a:t>DX</a:t>
            </a:r>
            <a:r>
              <a:rPr kumimoji="1" lang="ja-JP" altLang="en-US" sz="1200" b="1" dirty="0">
                <a:solidFill>
                  <a:schemeClr val="bg1"/>
                </a:solidFill>
              </a:rPr>
              <a:t>戦略アクションプラン」掲載事業</a:t>
            </a:r>
          </a:p>
        </p:txBody>
      </p:sp>
      <p:sp>
        <p:nvSpPr>
          <p:cNvPr id="40" name="テキスト ボックス 39">
            <a:extLst>
              <a:ext uri="{FF2B5EF4-FFF2-40B4-BE49-F238E27FC236}">
                <a16:creationId xmlns:a16="http://schemas.microsoft.com/office/drawing/2014/main" id="{BE5F177B-5A3F-62A6-13B9-EB11301E0EE7}"/>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kumimoji="1" lang="en-US" altLang="ja-JP" sz="1000" dirty="0">
                <a:latin typeface="Meiryo UI" panose="020B0604030504040204" pitchFamily="50" charset="-128"/>
                <a:ea typeface="Meiryo UI" panose="020B0604030504040204" pitchFamily="50" charset="-128"/>
              </a:rPr>
              <a:t>06-2</a:t>
            </a:r>
            <a:endParaRPr kumimoji="1" lang="ja-JP" altLang="en-US" sz="1000" dirty="0">
              <a:latin typeface="Meiryo UI" panose="020B0604030504040204" pitchFamily="50" charset="-128"/>
              <a:ea typeface="Meiryo UI" panose="020B0604030504040204" pitchFamily="50" charset="-128"/>
            </a:endParaRPr>
          </a:p>
        </p:txBody>
      </p:sp>
      <p:sp>
        <p:nvSpPr>
          <p:cNvPr id="42" name="正方形/長方形 41">
            <a:extLst>
              <a:ext uri="{FF2B5EF4-FFF2-40B4-BE49-F238E27FC236}">
                <a16:creationId xmlns:a16="http://schemas.microsoft.com/office/drawing/2014/main" id="{D4EB6236-47CB-B7A6-DEA9-C7FAEDBE63AB}"/>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2" name="スライド番号プレースホルダー 1">
            <a:extLst>
              <a:ext uri="{FF2B5EF4-FFF2-40B4-BE49-F238E27FC236}">
                <a16:creationId xmlns:a16="http://schemas.microsoft.com/office/drawing/2014/main" id="{0491B3DE-5E34-42FA-DC33-111D167D68D9}"/>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36</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2318834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4E3DB5-ED47-BCE5-6012-B47DD521E762}"/>
              </a:ext>
            </a:extLst>
          </p:cNvPr>
          <p:cNvSpPr>
            <a:spLocks noGrp="1"/>
          </p:cNvSpPr>
          <p:nvPr>
            <p:ph type="title"/>
          </p:nvPr>
        </p:nvSpPr>
        <p:spPr/>
        <p:txBody>
          <a:bodyPr/>
          <a:lstStyle/>
          <a:p>
            <a:r>
              <a:rPr kumimoji="1" lang="ja-JP" altLang="en-US" dirty="0"/>
              <a:t>公園・港湾施設緑化系</a:t>
            </a:r>
            <a:br>
              <a:rPr kumimoji="1" lang="en-US" altLang="ja-JP" dirty="0"/>
            </a:br>
            <a:r>
              <a:rPr kumimoji="1" lang="ja-JP" altLang="en-US" dirty="0"/>
              <a:t>　維持管理業務を最適化</a:t>
            </a:r>
          </a:p>
        </p:txBody>
      </p:sp>
      <p:sp>
        <p:nvSpPr>
          <p:cNvPr id="9" name="テキスト プレースホルダー 8">
            <a:extLst>
              <a:ext uri="{FF2B5EF4-FFF2-40B4-BE49-F238E27FC236}">
                <a16:creationId xmlns:a16="http://schemas.microsoft.com/office/drawing/2014/main" id="{3E9CA4E3-BA5D-2E97-AC5A-511C0605CF30}"/>
              </a:ext>
            </a:extLst>
          </p:cNvPr>
          <p:cNvSpPr>
            <a:spLocks noGrp="1"/>
          </p:cNvSpPr>
          <p:nvPr>
            <p:ph type="body" sz="quarter" idx="12"/>
          </p:nvPr>
        </p:nvSpPr>
        <p:spPr>
          <a:xfrm>
            <a:off x="445009" y="1176133"/>
            <a:ext cx="4346799" cy="1252808"/>
          </a:xfrm>
        </p:spPr>
        <p:txBody>
          <a:bodyPr/>
          <a:lstStyle/>
          <a:p>
            <a:pPr marL="86400" lvl="2" indent="-86400">
              <a:lnSpc>
                <a:spcPts val="1500"/>
              </a:lnSpc>
              <a:spcBef>
                <a:spcPts val="0"/>
              </a:spcBef>
              <a:spcAft>
                <a:spcPts val="600"/>
              </a:spcAft>
              <a:buFont typeface="Arial" panose="020B0604020202020204" pitchFamily="34" charset="0"/>
              <a:buChar char="•"/>
              <a:tabLst>
                <a:tab pos="361950" algn="l"/>
              </a:tabLst>
              <a:defRPr/>
            </a:pPr>
            <a:r>
              <a:rPr lang="ja-JP" altLang="en-US" sz="1100" dirty="0">
                <a:ea typeface="Yu Gothic UI" panose="020B0500000000000000" pitchFamily="50" charset="-128"/>
              </a:rPr>
              <a:t>公園施設や臨港緑地の情報は紙資料で保存されており、情報の閲覧や検索に時間を要している。そこで、維持管理を全体最適化し、電子情報化を行い、オンラインで施設や樹木の情報の一部を市民向けに発信することで、業務の効率化と情報提供の向上が期待され、市民が臨港緑地や公園、樹木に関する情報を簡単・気軽に知ることができる。</a:t>
            </a:r>
            <a:endParaRPr lang="en-US" altLang="ja-JP" sz="1100" dirty="0">
              <a:ea typeface="Yu Gothic UI" panose="020B0500000000000000" pitchFamily="50" charset="-128"/>
            </a:endParaRPr>
          </a:p>
          <a:p>
            <a:pPr marL="86400" lvl="2" indent="-86400">
              <a:lnSpc>
                <a:spcPts val="1500"/>
              </a:lnSpc>
              <a:spcBef>
                <a:spcPts val="0"/>
              </a:spcBef>
              <a:spcAft>
                <a:spcPts val="600"/>
              </a:spcAft>
              <a:buFont typeface="Arial" panose="020B0604020202020204" pitchFamily="34" charset="0"/>
              <a:buChar char="•"/>
              <a:tabLst>
                <a:tab pos="361950" algn="l"/>
              </a:tabLst>
              <a:defRPr/>
            </a:pPr>
            <a:r>
              <a:rPr lang="ja-JP" altLang="en-US" sz="1100" dirty="0">
                <a:ea typeface="Yu Gothic UI" panose="020B0500000000000000" pitchFamily="50" charset="-128"/>
              </a:rPr>
              <a:t>施設や樹木のデータ（樹木の基本情報、</a:t>
            </a:r>
            <a:r>
              <a:rPr lang="en-US" altLang="ja-JP" sz="1100" dirty="0" err="1">
                <a:ea typeface="Yu Gothic UI" panose="020B0500000000000000" pitchFamily="50" charset="-128"/>
              </a:rPr>
              <a:t>i</a:t>
            </a:r>
            <a:r>
              <a:rPr lang="en-US" altLang="ja-JP" sz="1100" dirty="0">
                <a:ea typeface="Yu Gothic UI" panose="020B0500000000000000" pitchFamily="50" charset="-128"/>
              </a:rPr>
              <a:t>-tree※</a:t>
            </a:r>
            <a:r>
              <a:rPr lang="ja-JP" altLang="en-US" sz="1100" dirty="0">
                <a:ea typeface="Yu Gothic UI" panose="020B0500000000000000" pitchFamily="50" charset="-128"/>
              </a:rPr>
              <a:t>を用いた樹木の貨幣価値、トイレ・遊具・広場といった情報など）をオープンにすることで、市民へ公園や臨港緑地を利用する際の情報の提供や港湾環境についても楽しく学ぶ機会の提供につなげる。</a:t>
            </a:r>
            <a:endParaRPr lang="en-US" altLang="ja-JP" sz="1100" dirty="0">
              <a:ea typeface="Yu Gothic UI" panose="020B0500000000000000" pitchFamily="50" charset="-128"/>
            </a:endParaRPr>
          </a:p>
          <a:p>
            <a:pPr marL="86400" lvl="2" indent="-86400">
              <a:lnSpc>
                <a:spcPts val="1500"/>
              </a:lnSpc>
              <a:spcBef>
                <a:spcPts val="0"/>
              </a:spcBef>
              <a:spcAft>
                <a:spcPts val="600"/>
              </a:spcAft>
              <a:buFont typeface="Arial" panose="020B0604020202020204" pitchFamily="34" charset="0"/>
              <a:buChar char="•"/>
              <a:tabLst>
                <a:tab pos="361950" algn="l"/>
              </a:tabLst>
              <a:defRPr/>
            </a:pPr>
            <a:r>
              <a:rPr lang="ja-JP" altLang="en-US" sz="1100" dirty="0">
                <a:ea typeface="Yu Gothic UI" panose="020B0500000000000000" pitchFamily="50" charset="-128"/>
              </a:rPr>
              <a:t>公園や港湾施設の適切な維持管理業務を実施することで、市民がより安心・安全に施設等を利用できる状態をめざす。</a:t>
            </a:r>
            <a:endParaRPr lang="en-US" altLang="ja-JP" sz="1100" dirty="0">
              <a:ea typeface="Yu Gothic UI" panose="020B0500000000000000" pitchFamily="50" charset="-128"/>
            </a:endParaRPr>
          </a:p>
        </p:txBody>
      </p:sp>
      <p:sp>
        <p:nvSpPr>
          <p:cNvPr id="37" name="テキスト ボックス 36">
            <a:extLst>
              <a:ext uri="{FF2B5EF4-FFF2-40B4-BE49-F238E27FC236}">
                <a16:creationId xmlns:a16="http://schemas.microsoft.com/office/drawing/2014/main" id="{07D3ECB5-DCDA-63E8-DFFD-E53114550AEB}"/>
              </a:ext>
            </a:extLst>
          </p:cNvPr>
          <p:cNvSpPr txBox="1"/>
          <p:nvPr/>
        </p:nvSpPr>
        <p:spPr>
          <a:xfrm>
            <a:off x="579779" y="6394462"/>
            <a:ext cx="6770228" cy="415498"/>
          </a:xfrm>
          <a:prstGeom prst="rect">
            <a:avLst/>
          </a:prstGeom>
          <a:noFill/>
        </p:spPr>
        <p:txBody>
          <a:bodyPr wrap="square">
            <a:spAutoFit/>
          </a:bodyPr>
          <a:lstStyle/>
          <a:p>
            <a:r>
              <a:rPr lang="en-US" altLang="ja-JP" sz="1050"/>
              <a:t>※</a:t>
            </a:r>
            <a:r>
              <a:rPr lang="ja-JP" altLang="en-US" sz="1050"/>
              <a:t>樹木</a:t>
            </a:r>
            <a:r>
              <a:rPr lang="en-US" altLang="ja-JP" sz="1050"/>
              <a:t>1</a:t>
            </a:r>
            <a:r>
              <a:rPr lang="ja-JP" altLang="en-US" sz="1050"/>
              <a:t>本ごとの</a:t>
            </a:r>
            <a:r>
              <a:rPr lang="en-US" altLang="ja-JP" sz="1050"/>
              <a:t>CO2</a:t>
            </a:r>
            <a:r>
              <a:rPr lang="ja-JP" altLang="en-US" sz="1050"/>
              <a:t>蓄積量などといった樹木の定量的評価を</a:t>
            </a:r>
            <a:endParaRPr lang="en-US" altLang="ja-JP" sz="1050"/>
          </a:p>
          <a:p>
            <a:r>
              <a:rPr lang="ja-JP" altLang="en-US" sz="1050"/>
              <a:t>　貨幣価値として算出できるプログラムのこと。</a:t>
            </a:r>
          </a:p>
        </p:txBody>
      </p:sp>
      <p:sp>
        <p:nvSpPr>
          <p:cNvPr id="20" name="テキスト ボックス 19">
            <a:extLst>
              <a:ext uri="{FF2B5EF4-FFF2-40B4-BE49-F238E27FC236}">
                <a16:creationId xmlns:a16="http://schemas.microsoft.com/office/drawing/2014/main" id="{EC292E15-3A7D-6F7F-022D-E6A09510847A}"/>
              </a:ext>
            </a:extLst>
          </p:cNvPr>
          <p:cNvSpPr txBox="1"/>
          <p:nvPr/>
        </p:nvSpPr>
        <p:spPr>
          <a:xfrm>
            <a:off x="5943076" y="62398"/>
            <a:ext cx="2904750" cy="276999"/>
          </a:xfrm>
          <a:prstGeom prst="rect">
            <a:avLst/>
          </a:prstGeom>
          <a:noFill/>
        </p:spPr>
        <p:txBody>
          <a:bodyPr wrap="square" rtlCol="0">
            <a:spAutoFit/>
          </a:bodyPr>
          <a:lstStyle/>
          <a:p>
            <a:r>
              <a:rPr kumimoji="1" lang="ja-JP" altLang="en-US" sz="1200" b="1" dirty="0">
                <a:solidFill>
                  <a:schemeClr val="bg1"/>
                </a:solidFill>
              </a:rPr>
              <a:t>「大阪市</a:t>
            </a:r>
            <a:r>
              <a:rPr kumimoji="1" lang="en-US" altLang="ja-JP" sz="1200" b="1" dirty="0">
                <a:solidFill>
                  <a:schemeClr val="bg1"/>
                </a:solidFill>
              </a:rPr>
              <a:t>DX</a:t>
            </a:r>
            <a:r>
              <a:rPr kumimoji="1" lang="ja-JP" altLang="en-US" sz="1200" b="1" dirty="0">
                <a:solidFill>
                  <a:schemeClr val="bg1"/>
                </a:solidFill>
              </a:rPr>
              <a:t>戦略アクションプラン」掲載事業</a:t>
            </a:r>
          </a:p>
        </p:txBody>
      </p:sp>
      <p:sp>
        <p:nvSpPr>
          <p:cNvPr id="35" name="テキスト ボックス 34">
            <a:extLst>
              <a:ext uri="{FF2B5EF4-FFF2-40B4-BE49-F238E27FC236}">
                <a16:creationId xmlns:a16="http://schemas.microsoft.com/office/drawing/2014/main" id="{0F4C88A7-4CA9-3B4D-5837-6241401BAA6F}"/>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kumimoji="1" lang="en-US" altLang="ja-JP" sz="1000" dirty="0">
                <a:latin typeface="Meiryo UI" panose="020B0604030504040204" pitchFamily="50" charset="-128"/>
                <a:ea typeface="Meiryo UI" panose="020B0604030504040204" pitchFamily="50" charset="-128"/>
              </a:rPr>
              <a:t>06-5,09-2,10-5,11-5</a:t>
            </a:r>
            <a:endParaRPr kumimoji="1" lang="ja-JP" altLang="en-US" sz="1000" dirty="0">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CE0DDF56-1812-7753-5315-8F31FF45296B}"/>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34" name="スライド番号プレースホルダー 1">
            <a:extLst>
              <a:ext uri="{FF2B5EF4-FFF2-40B4-BE49-F238E27FC236}">
                <a16:creationId xmlns:a16="http://schemas.microsoft.com/office/drawing/2014/main" id="{E31B4D9F-3BC7-970A-56DE-F74CAA4A93B9}"/>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37</a:t>
            </a:fld>
            <a:endParaRPr lang="ja-JP" altLang="en-US" dirty="0">
              <a:solidFill>
                <a:prstClr val="black">
                  <a:tint val="75000"/>
                </a:prstClr>
              </a:solidFill>
              <a:latin typeface="Avenir Next LT Pro"/>
              <a:ea typeface="Yu Gothic UI"/>
            </a:endParaRPr>
          </a:p>
        </p:txBody>
      </p:sp>
      <p:graphicFrame>
        <p:nvGraphicFramePr>
          <p:cNvPr id="40" name="表プレースホルダー 18">
            <a:extLst>
              <a:ext uri="{FF2B5EF4-FFF2-40B4-BE49-F238E27FC236}">
                <a16:creationId xmlns:a16="http://schemas.microsoft.com/office/drawing/2014/main" id="{5039D304-F433-A560-1DA9-69333BCB0C1A}"/>
              </a:ext>
            </a:extLst>
          </p:cNvPr>
          <p:cNvGraphicFramePr>
            <a:graphicFrameLocks/>
          </p:cNvGraphicFramePr>
          <p:nvPr>
            <p:extLst>
              <p:ext uri="{D42A27DB-BD31-4B8C-83A1-F6EECF244321}">
                <p14:modId xmlns:p14="http://schemas.microsoft.com/office/powerpoint/2010/main" val="831154407"/>
              </p:ext>
            </p:extLst>
          </p:nvPr>
        </p:nvGraphicFramePr>
        <p:xfrm>
          <a:off x="5905626" y="2262987"/>
          <a:ext cx="3633584" cy="1851813"/>
        </p:xfrm>
        <a:graphic>
          <a:graphicData uri="http://schemas.openxmlformats.org/drawingml/2006/table">
            <a:tbl>
              <a:tblPr firstRow="1" bandRow="1">
                <a:tableStyleId>{5C22544A-7EE6-4342-B048-85BDC9FD1C3A}</a:tableStyleId>
              </a:tblPr>
              <a:tblGrid>
                <a:gridCol w="802417">
                  <a:extLst>
                    <a:ext uri="{9D8B030D-6E8A-4147-A177-3AD203B41FA5}">
                      <a16:colId xmlns:a16="http://schemas.microsoft.com/office/drawing/2014/main" val="719845278"/>
                    </a:ext>
                  </a:extLst>
                </a:gridCol>
                <a:gridCol w="1419001">
                  <a:extLst>
                    <a:ext uri="{9D8B030D-6E8A-4147-A177-3AD203B41FA5}">
                      <a16:colId xmlns:a16="http://schemas.microsoft.com/office/drawing/2014/main" val="1412111175"/>
                    </a:ext>
                  </a:extLst>
                </a:gridCol>
                <a:gridCol w="1412166">
                  <a:extLst>
                    <a:ext uri="{9D8B030D-6E8A-4147-A177-3AD203B41FA5}">
                      <a16:colId xmlns:a16="http://schemas.microsoft.com/office/drawing/2014/main" val="3946876694"/>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kern="1200">
                        <a:ln>
                          <a:solidFill>
                            <a:schemeClr val="bg1"/>
                          </a:solidFill>
                        </a:ln>
                        <a:solidFill>
                          <a:schemeClr val="lt1"/>
                        </a:solidFill>
                        <a:latin typeface="Yu Gothic UI" panose="020B0500000000000000" pitchFamily="50" charset="-128"/>
                        <a:ea typeface="Yu Gothic UI" panose="020B0500000000000000" pitchFamily="50" charset="-128"/>
                        <a:cs typeface="+mn-cs"/>
                      </a:endParaRPr>
                    </a:p>
                  </a:txBody>
                  <a:tcPr>
                    <a:lnB w="12700" cap="flat" cmpd="sng" algn="ctr">
                      <a:solidFill>
                        <a:schemeClr val="bg1"/>
                      </a:solid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a:latin typeface="Yu Gothic UI" panose="020B0500000000000000" pitchFamily="50" charset="-128"/>
                          <a:ea typeface="Yu Gothic UI" panose="020B0500000000000000" pitchFamily="50" charset="-128"/>
                        </a:rPr>
                        <a:t>公園施設</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a:latin typeface="Yu Gothic UI" panose="020B0500000000000000" pitchFamily="50" charset="-128"/>
                          <a:ea typeface="Yu Gothic UI" panose="020B0500000000000000" pitchFamily="50" charset="-128"/>
                        </a:rPr>
                        <a:t>臨港緑地</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276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年度現在</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algn="l"/>
                      <a:r>
                        <a:rPr kumimoji="1" lang="ja-JP" altLang="en-US" sz="1000">
                          <a:solidFill>
                            <a:schemeClr val="tx1"/>
                          </a:solidFill>
                          <a:latin typeface="Yu Gothic UI" panose="020B0500000000000000" pitchFamily="50" charset="-128"/>
                          <a:ea typeface="Yu Gothic UI" panose="020B0500000000000000" pitchFamily="50" charset="-128"/>
                        </a:rPr>
                        <a:t>システムの選定完了</a:t>
                      </a:r>
                    </a:p>
                  </a:txBody>
                  <a:tcPr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tc>
                  <a:txBody>
                    <a:bodyPr/>
                    <a:lstStyle/>
                    <a:p>
                      <a:pPr algn="l"/>
                      <a:r>
                        <a:rPr kumimoji="1" lang="ja-JP" altLang="en-US" sz="1000">
                          <a:solidFill>
                            <a:schemeClr val="tx1"/>
                          </a:solidFill>
                          <a:latin typeface="Yu Gothic UI" panose="020B0500000000000000" pitchFamily="50" charset="-128"/>
                          <a:ea typeface="Yu Gothic UI" panose="020B0500000000000000" pitchFamily="50" charset="-128"/>
                        </a:rPr>
                        <a:t>３次元点群データ作成及び緑地樹木等調査</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3215299270"/>
                  </a:ext>
                </a:extLst>
              </a:tr>
              <a:tr h="4039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a:solidFill>
                            <a:schemeClr val="bg1"/>
                          </a:solidFill>
                          <a:latin typeface="Yu Gothic UI" panose="020B0500000000000000" pitchFamily="50" charset="-128"/>
                          <a:ea typeface="Yu Gothic UI" panose="020B0500000000000000" pitchFamily="50" charset="-128"/>
                        </a:rPr>
                        <a:t>2025</a:t>
                      </a:r>
                      <a:r>
                        <a:rPr kumimoji="1" lang="ja-JP" altLang="en-US" sz="1000" b="0">
                          <a:solidFill>
                            <a:schemeClr val="bg1"/>
                          </a:solidFill>
                          <a:latin typeface="Yu Gothic UI" panose="020B0500000000000000" pitchFamily="50" charset="-128"/>
                          <a:ea typeface="Yu Gothic UI" panose="020B0500000000000000" pitchFamily="50" charset="-128"/>
                        </a:rPr>
                        <a:t>年度</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rowSpan="3">
                  <a:txBody>
                    <a:bodyPr/>
                    <a:lstStyle/>
                    <a:p>
                      <a:pPr algn="l"/>
                      <a:r>
                        <a:rPr kumimoji="1" lang="ja-JP" altLang="en-US" sz="1000">
                          <a:solidFill>
                            <a:schemeClr val="tx1"/>
                          </a:solidFill>
                          <a:latin typeface="Yu Gothic UI" panose="020B0500000000000000" pitchFamily="50" charset="-128"/>
                          <a:ea typeface="Yu Gothic UI" panose="020B0500000000000000" pitchFamily="50" charset="-128"/>
                        </a:rPr>
                        <a:t>・既存システムの改修、運用・検証</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l"/>
                      <a:r>
                        <a:rPr kumimoji="1" lang="ja-JP" altLang="en-US" sz="1000">
                          <a:solidFill>
                            <a:schemeClr val="tx1"/>
                          </a:solidFill>
                          <a:latin typeface="Yu Gothic UI" panose="020B0500000000000000" pitchFamily="50" charset="-128"/>
                          <a:ea typeface="Yu Gothic UI" panose="020B0500000000000000" pitchFamily="50" charset="-128"/>
                        </a:rPr>
                        <a:t>・公園施設等の台帳データ化</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l"/>
                      <a:r>
                        <a:rPr kumimoji="1" lang="ja-JP" altLang="en-US" sz="1000">
                          <a:solidFill>
                            <a:schemeClr val="tx1"/>
                          </a:solidFill>
                          <a:latin typeface="Yu Gothic UI" panose="020B0500000000000000" pitchFamily="50" charset="-128"/>
                          <a:ea typeface="Yu Gothic UI" panose="020B0500000000000000" pitchFamily="50" charset="-128"/>
                        </a:rPr>
                        <a:t>・情報発信手法の検討</a:t>
                      </a:r>
                    </a:p>
                  </a:txBody>
                  <a:tcPr marL="100584" marR="100584"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mpd="sng">
                      <a:noFill/>
                    </a:lnB>
                    <a:solidFill>
                      <a:srgbClr val="FCEAED"/>
                    </a:solidFill>
                  </a:tcPr>
                </a:tc>
                <a:tc>
                  <a:txBody>
                    <a:bodyPr/>
                    <a:lstStyle/>
                    <a:p>
                      <a:pPr algn="l"/>
                      <a:r>
                        <a:rPr kumimoji="1" lang="ja-JP" altLang="en-US" sz="1000">
                          <a:solidFill>
                            <a:schemeClr val="tx1"/>
                          </a:solidFill>
                          <a:latin typeface="Yu Gothic UI" panose="020B0500000000000000" pitchFamily="50" charset="-128"/>
                          <a:ea typeface="Yu Gothic UI" panose="020B0500000000000000" pitchFamily="50" charset="-128"/>
                        </a:rPr>
                        <a:t>・既存システムの改修</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l"/>
                      <a:r>
                        <a:rPr kumimoji="1" lang="ja-JP" altLang="en-US" sz="1000">
                          <a:solidFill>
                            <a:schemeClr val="tx1"/>
                          </a:solidFill>
                          <a:latin typeface="Yu Gothic UI" panose="020B0500000000000000" pitchFamily="50" charset="-128"/>
                          <a:ea typeface="Yu Gothic UI" panose="020B0500000000000000" pitchFamily="50" charset="-128"/>
                        </a:rPr>
                        <a:t>・施設図面等のデータ化</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4232997165"/>
                  </a:ext>
                </a:extLst>
              </a:tr>
              <a:tr h="4039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a:solidFill>
                            <a:schemeClr val="bg1"/>
                          </a:solidFill>
                          <a:latin typeface="Yu Gothic UI" panose="020B0500000000000000" pitchFamily="50" charset="-128"/>
                          <a:ea typeface="Yu Gothic UI" panose="020B0500000000000000" pitchFamily="50" charset="-128"/>
                        </a:rPr>
                        <a:t>2026</a:t>
                      </a:r>
                      <a:r>
                        <a:rPr kumimoji="1" lang="ja-JP" altLang="en-US" sz="1000" b="0">
                          <a:solidFill>
                            <a:schemeClr val="bg1"/>
                          </a:solidFill>
                          <a:latin typeface="Yu Gothic UI" panose="020B0500000000000000" pitchFamily="50" charset="-128"/>
                          <a:ea typeface="Yu Gothic UI" panose="020B0500000000000000" pitchFamily="50" charset="-128"/>
                        </a:rPr>
                        <a:t>年度</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vMerge="1">
                  <a:txBody>
                    <a:bodyPr/>
                    <a:lstStyle/>
                    <a:p>
                      <a:pPr algn="l"/>
                      <a:endParaRPr kumimoji="1" lang="ja-JP" altLang="en-US" sz="1000">
                        <a:solidFill>
                          <a:schemeClr val="tx1"/>
                        </a:solidFill>
                        <a:latin typeface="Yu Gothic UI" panose="020B0500000000000000" pitchFamily="50" charset="-128"/>
                        <a:ea typeface="Yu Gothic UI" panose="020B0500000000000000"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a:solidFill>
                            <a:schemeClr val="tx1"/>
                          </a:solidFill>
                          <a:latin typeface="Yu Gothic UI" panose="020B0500000000000000" pitchFamily="50" charset="-128"/>
                          <a:ea typeface="Yu Gothic UI" panose="020B0500000000000000" pitchFamily="50" charset="-128"/>
                        </a:rPr>
                        <a:t>・</a:t>
                      </a:r>
                      <a:r>
                        <a:rPr lang="ja-JP" altLang="en-US" sz="1000" b="0">
                          <a:solidFill>
                            <a:srgbClr val="000000"/>
                          </a:solidFill>
                          <a:latin typeface="Yu Gothic UI" panose="020B0500000000000000" pitchFamily="50" charset="-128"/>
                          <a:ea typeface="Yu Gothic UI" panose="020B0500000000000000" pitchFamily="50" charset="-128"/>
                        </a:rPr>
                        <a:t>試行運用・検証</a:t>
                      </a:r>
                      <a:endParaRPr lang="en-US" altLang="ja-JP" sz="1000" b="0">
                        <a:solidFill>
                          <a:srgbClr val="000000"/>
                        </a:solidFill>
                        <a:latin typeface="Yu Gothic UI" panose="020B0500000000000000" pitchFamily="50" charset="-128"/>
                        <a:ea typeface="Yu Gothic UI" panose="020B05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a:solidFill>
                            <a:srgbClr val="000000"/>
                          </a:solidFill>
                          <a:latin typeface="Yu Gothic UI" panose="020B0500000000000000" pitchFamily="50" charset="-128"/>
                          <a:ea typeface="Yu Gothic UI" panose="020B0500000000000000" pitchFamily="50" charset="-128"/>
                        </a:rPr>
                        <a:t>・施設図面等のデータ化</a:t>
                      </a:r>
                      <a:endParaRPr lang="en-US" altLang="ja-JP" sz="1000" b="0">
                        <a:solidFill>
                          <a:srgbClr val="000000"/>
                        </a:solidFill>
                        <a:latin typeface="Yu Gothic UI" panose="020B0500000000000000" pitchFamily="50" charset="-128"/>
                        <a:ea typeface="Yu Gothic UI" panose="020B0500000000000000"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1711405985"/>
                  </a:ext>
                </a:extLst>
              </a:tr>
              <a:tr h="4039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a:solidFill>
                            <a:schemeClr val="bg1"/>
                          </a:solidFill>
                          <a:latin typeface="Yu Gothic UI" panose="020B0500000000000000" pitchFamily="50" charset="-128"/>
                          <a:ea typeface="Yu Gothic UI" panose="020B0500000000000000" pitchFamily="50" charset="-128"/>
                        </a:rPr>
                        <a:t>2027</a:t>
                      </a:r>
                      <a:r>
                        <a:rPr kumimoji="1" lang="ja-JP" altLang="en-US" sz="1000" b="0">
                          <a:solidFill>
                            <a:schemeClr val="bg1"/>
                          </a:solidFill>
                          <a:latin typeface="Yu Gothic UI" panose="020B0500000000000000" pitchFamily="50" charset="-128"/>
                          <a:ea typeface="Yu Gothic UI" panose="020B0500000000000000" pitchFamily="50" charset="-128"/>
                        </a:rPr>
                        <a:t>年度</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vMerge="1">
                  <a:txBody>
                    <a:bodyPr/>
                    <a:lstStyle/>
                    <a:p>
                      <a:pPr algn="l"/>
                      <a:endParaRPr kumimoji="1" lang="ja-JP" altLang="en-US" sz="1000">
                        <a:solidFill>
                          <a:schemeClr val="tx1"/>
                        </a:solidFill>
                        <a:latin typeface="Yu Gothic UI" panose="020B0500000000000000" pitchFamily="50" charset="-128"/>
                        <a:ea typeface="Yu Gothic UI" panose="020B0500000000000000"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mpd="sng">
                      <a:noFill/>
                    </a:lnB>
                    <a:solidFill>
                      <a:srgbClr val="FCEAE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Yu Gothic UI" panose="020B0500000000000000" pitchFamily="50" charset="-128"/>
                          <a:ea typeface="Yu Gothic UI" panose="020B0500000000000000" pitchFamily="50" charset="-128"/>
                        </a:rPr>
                        <a:t>・運用</a:t>
                      </a:r>
                      <a:endParaRPr kumimoji="1" lang="en-US" altLang="ja-JP" sz="1000" b="0" dirty="0">
                        <a:solidFill>
                          <a:srgbClr val="000000"/>
                        </a:solidFill>
                        <a:latin typeface="Yu Gothic UI" panose="020B0500000000000000" pitchFamily="50" charset="-128"/>
                        <a:ea typeface="Yu Gothic UI" panose="020B05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rgbClr val="000000"/>
                          </a:solidFill>
                          <a:latin typeface="Yu Gothic UI" panose="020B0500000000000000" pitchFamily="50" charset="-128"/>
                          <a:ea typeface="Yu Gothic UI" panose="020B0500000000000000" pitchFamily="50" charset="-128"/>
                        </a:rPr>
                        <a:t>・</a:t>
                      </a:r>
                      <a:r>
                        <a:rPr lang="ja-JP" altLang="en-US" sz="1000" b="0" dirty="0">
                          <a:solidFill>
                            <a:srgbClr val="000000"/>
                          </a:solidFill>
                          <a:latin typeface="Yu Gothic UI" panose="020B0500000000000000" pitchFamily="50" charset="-128"/>
                          <a:ea typeface="Yu Gothic UI" panose="020B0500000000000000" pitchFamily="50" charset="-128"/>
                        </a:rPr>
                        <a:t>施設図面等のデータ化</a:t>
                      </a:r>
                      <a:endParaRPr kumimoji="1" lang="ja-JP" altLang="en-US" sz="1000" dirty="0">
                        <a:solidFill>
                          <a:schemeClr val="tx1"/>
                        </a:solidFill>
                        <a:latin typeface="Yu Gothic UI" panose="020B0500000000000000" pitchFamily="50" charset="-128"/>
                        <a:ea typeface="Yu Gothic UI" panose="020B0500000000000000" pitchFamily="50" charset="-128"/>
                      </a:endParaRPr>
                    </a:p>
                  </a:txBody>
                  <a:tcPr anchor="ctr">
                    <a:lnT w="12700" cap="flat" cmpd="sng" algn="ctr">
                      <a:solidFill>
                        <a:schemeClr val="bg1"/>
                      </a:solidFill>
                      <a:prstDash val="solid"/>
                      <a:round/>
                      <a:headEnd type="none" w="med" len="med"/>
                      <a:tailEnd type="none" w="med" len="med"/>
                    </a:lnT>
                    <a:lnB w="12700" cmpd="sng">
                      <a:noFill/>
                    </a:lnB>
                    <a:solidFill>
                      <a:srgbClr val="FCEAED"/>
                    </a:solidFill>
                  </a:tcPr>
                </a:tc>
                <a:extLst>
                  <a:ext uri="{0D108BD9-81ED-4DB2-BD59-A6C34878D82A}">
                    <a16:rowId xmlns:a16="http://schemas.microsoft.com/office/drawing/2014/main" val="2002450471"/>
                  </a:ext>
                </a:extLst>
              </a:tr>
            </a:tbl>
          </a:graphicData>
        </a:graphic>
      </p:graphicFrame>
      <p:pic>
        <p:nvPicPr>
          <p:cNvPr id="41" name="図 40">
            <a:extLst>
              <a:ext uri="{FF2B5EF4-FFF2-40B4-BE49-F238E27FC236}">
                <a16:creationId xmlns:a16="http://schemas.microsoft.com/office/drawing/2014/main" id="{01992B93-D977-1BF7-FC41-78DB85B4DF89}"/>
              </a:ext>
            </a:extLst>
          </p:cNvPr>
          <p:cNvPicPr>
            <a:picLocks noChangeAspect="1"/>
          </p:cNvPicPr>
          <p:nvPr/>
        </p:nvPicPr>
        <p:blipFill>
          <a:blip r:embed="rId2"/>
          <a:stretch>
            <a:fillRect/>
          </a:stretch>
        </p:blipFill>
        <p:spPr>
          <a:xfrm>
            <a:off x="1155700" y="4542229"/>
            <a:ext cx="2730500" cy="1818145"/>
          </a:xfrm>
          <a:prstGeom prst="rect">
            <a:avLst/>
          </a:prstGeom>
        </p:spPr>
      </p:pic>
      <p:sp>
        <p:nvSpPr>
          <p:cNvPr id="44" name="テキスト プレースホルダー 12">
            <a:extLst>
              <a:ext uri="{FF2B5EF4-FFF2-40B4-BE49-F238E27FC236}">
                <a16:creationId xmlns:a16="http://schemas.microsoft.com/office/drawing/2014/main" id="{578717E2-2407-3DA0-094B-F911ED931F42}"/>
              </a:ext>
            </a:extLst>
          </p:cNvPr>
          <p:cNvSpPr txBox="1">
            <a:spLocks/>
          </p:cNvSpPr>
          <p:nvPr/>
        </p:nvSpPr>
        <p:spPr>
          <a:xfrm>
            <a:off x="457200" y="3930650"/>
            <a:ext cx="4118199" cy="533400"/>
          </a:xfrm>
          <a:prstGeom prst="rect">
            <a:avLst/>
          </a:prstGeom>
        </p:spPr>
        <p:txBody>
          <a:bodyPr/>
          <a:lstStyle>
            <a:lvl1pPr marL="177800" indent="-177800" algn="l" defTabSz="914400" rtl="0" eaLnBrk="1" latinLnBrk="0" hangingPunct="1">
              <a:lnSpc>
                <a:spcPts val="1600"/>
              </a:lnSpc>
              <a:spcBef>
                <a:spcPts val="0"/>
              </a:spcBef>
              <a:spcAft>
                <a:spcPts val="600"/>
              </a:spcAft>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87313">
              <a:lnSpc>
                <a:spcPts val="1500"/>
              </a:lnSpc>
            </a:pPr>
            <a:r>
              <a:rPr lang="en-US" altLang="ja-JP" sz="1100" dirty="0"/>
              <a:t>2023</a:t>
            </a:r>
            <a:r>
              <a:rPr lang="ja-JP" altLang="en-US" sz="1100" dirty="0"/>
              <a:t>年度に現在の維持管理に関する業務フローを業務最適化の観点から見直し、</a:t>
            </a:r>
            <a:r>
              <a:rPr lang="en-US" altLang="ja-JP" sz="1100" dirty="0"/>
              <a:t>2024</a:t>
            </a:r>
            <a:r>
              <a:rPr lang="ja-JP" altLang="en-US" sz="1100" dirty="0"/>
              <a:t>年度にシステム選定を行った結果、既存システムの改修を実施していくこととした。</a:t>
            </a:r>
          </a:p>
        </p:txBody>
      </p:sp>
      <p:grpSp>
        <p:nvGrpSpPr>
          <p:cNvPr id="45" name="グループ化 44">
            <a:extLst>
              <a:ext uri="{FF2B5EF4-FFF2-40B4-BE49-F238E27FC236}">
                <a16:creationId xmlns:a16="http://schemas.microsoft.com/office/drawing/2014/main" id="{0116DB85-B481-7C71-998F-EB6EA26C1176}"/>
              </a:ext>
            </a:extLst>
          </p:cNvPr>
          <p:cNvGrpSpPr/>
          <p:nvPr/>
        </p:nvGrpSpPr>
        <p:grpSpPr>
          <a:xfrm>
            <a:off x="447675" y="3625850"/>
            <a:ext cx="1375502" cy="243520"/>
            <a:chOff x="528309" y="7695403"/>
            <a:chExt cx="1375502" cy="243520"/>
          </a:xfrm>
        </p:grpSpPr>
        <p:sp>
          <p:nvSpPr>
            <p:cNvPr id="46" name="正方形/長方形 45">
              <a:extLst>
                <a:ext uri="{FF2B5EF4-FFF2-40B4-BE49-F238E27FC236}">
                  <a16:creationId xmlns:a16="http://schemas.microsoft.com/office/drawing/2014/main" id="{557CE5F6-1C7D-8D2B-7965-6FC0CC3E5408}"/>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7" name="テキスト ボックス 46">
              <a:extLst>
                <a:ext uri="{FF2B5EF4-FFF2-40B4-BE49-F238E27FC236}">
                  <a16:creationId xmlns:a16="http://schemas.microsoft.com/office/drawing/2014/main" id="{FAD9FBDB-BB5F-285D-7CAE-0496FB558F6A}"/>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50" name="テキスト プレースホルダー 44">
            <a:extLst>
              <a:ext uri="{FF2B5EF4-FFF2-40B4-BE49-F238E27FC236}">
                <a16:creationId xmlns:a16="http://schemas.microsoft.com/office/drawing/2014/main" id="{4CA217AE-F409-CE2E-4DE5-8D7A7C41BA57}"/>
              </a:ext>
            </a:extLst>
          </p:cNvPr>
          <p:cNvSpPr txBox="1">
            <a:spLocks/>
          </p:cNvSpPr>
          <p:nvPr/>
        </p:nvSpPr>
        <p:spPr>
          <a:xfrm>
            <a:off x="5900192" y="1255618"/>
            <a:ext cx="3216788" cy="597632"/>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b="0" dirty="0"/>
              <a:t>公園や港湾施設の緑化系維持管理業務が最適化され、迅速な市民対応や施設・樹木に関する情報提供ができていること。</a:t>
            </a:r>
            <a:endParaRPr lang="ja-JP" altLang="en-US" dirty="0"/>
          </a:p>
        </p:txBody>
      </p:sp>
      <p:sp>
        <p:nvSpPr>
          <p:cNvPr id="53" name="テキスト プレースホルダー 44">
            <a:extLst>
              <a:ext uri="{FF2B5EF4-FFF2-40B4-BE49-F238E27FC236}">
                <a16:creationId xmlns:a16="http://schemas.microsoft.com/office/drawing/2014/main" id="{F965F90E-BB6B-E66F-9D66-6D00CBFA9EDE}"/>
              </a:ext>
            </a:extLst>
          </p:cNvPr>
          <p:cNvSpPr txBox="1">
            <a:spLocks/>
          </p:cNvSpPr>
          <p:nvPr/>
        </p:nvSpPr>
        <p:spPr>
          <a:xfrm>
            <a:off x="5900192" y="1944124"/>
            <a:ext cx="3216788" cy="597632"/>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b="0" dirty="0"/>
              <a:t>維持管理業務の最適化及び情報発信状況</a:t>
            </a:r>
            <a:endParaRPr lang="ja-JP" altLang="en-US" dirty="0"/>
          </a:p>
        </p:txBody>
      </p:sp>
      <p:sp>
        <p:nvSpPr>
          <p:cNvPr id="54" name="正方形/長方形 53">
            <a:extLst>
              <a:ext uri="{FF2B5EF4-FFF2-40B4-BE49-F238E27FC236}">
                <a16:creationId xmlns:a16="http://schemas.microsoft.com/office/drawing/2014/main" id="{584F242A-F067-C931-8442-4B49E55B862B}"/>
              </a:ext>
            </a:extLst>
          </p:cNvPr>
          <p:cNvSpPr/>
          <p:nvPr/>
        </p:nvSpPr>
        <p:spPr>
          <a:xfrm>
            <a:off x="4860000" y="1963153"/>
            <a:ext cx="972000" cy="215164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sp>
        <p:nvSpPr>
          <p:cNvPr id="55" name="正方形/長方形 54">
            <a:extLst>
              <a:ext uri="{FF2B5EF4-FFF2-40B4-BE49-F238E27FC236}">
                <a16:creationId xmlns:a16="http://schemas.microsoft.com/office/drawing/2014/main" id="{912D58E8-1B65-678E-DD77-5D3FE29220C2}"/>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grpSp>
        <p:nvGrpSpPr>
          <p:cNvPr id="56" name="グループ化 55">
            <a:extLst>
              <a:ext uri="{FF2B5EF4-FFF2-40B4-BE49-F238E27FC236}">
                <a16:creationId xmlns:a16="http://schemas.microsoft.com/office/drawing/2014/main" id="{9E4589C1-C51E-FE04-A4ED-ED452D9CA29F}"/>
              </a:ext>
            </a:extLst>
          </p:cNvPr>
          <p:cNvGrpSpPr/>
          <p:nvPr/>
        </p:nvGrpSpPr>
        <p:grpSpPr>
          <a:xfrm>
            <a:off x="4881838" y="4267200"/>
            <a:ext cx="1157494" cy="243520"/>
            <a:chOff x="528309" y="7695403"/>
            <a:chExt cx="1157494" cy="243520"/>
          </a:xfrm>
        </p:grpSpPr>
        <p:sp>
          <p:nvSpPr>
            <p:cNvPr id="57" name="正方形/長方形 56">
              <a:extLst>
                <a:ext uri="{FF2B5EF4-FFF2-40B4-BE49-F238E27FC236}">
                  <a16:creationId xmlns:a16="http://schemas.microsoft.com/office/drawing/2014/main" id="{4E3283CF-6AC5-8B1C-5805-8806E5684312}"/>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58" name="テキスト ボックス 57">
              <a:extLst>
                <a:ext uri="{FF2B5EF4-FFF2-40B4-BE49-F238E27FC236}">
                  <a16:creationId xmlns:a16="http://schemas.microsoft.com/office/drawing/2014/main" id="{D94F1B97-BFD0-4A0C-D916-437C53F62144}"/>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59" name="正方形/長方形 58">
            <a:extLst>
              <a:ext uri="{FF2B5EF4-FFF2-40B4-BE49-F238E27FC236}">
                <a16:creationId xmlns:a16="http://schemas.microsoft.com/office/drawing/2014/main" id="{70EF366E-D1EA-7B65-B758-02A362CF12EC}"/>
              </a:ext>
            </a:extLst>
          </p:cNvPr>
          <p:cNvSpPr/>
          <p:nvPr/>
        </p:nvSpPr>
        <p:spPr>
          <a:xfrm>
            <a:off x="6972478" y="4626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60" name="正方形/長方形 59">
            <a:extLst>
              <a:ext uri="{FF2B5EF4-FFF2-40B4-BE49-F238E27FC236}">
                <a16:creationId xmlns:a16="http://schemas.microsoft.com/office/drawing/2014/main" id="{91DE2C83-07CE-6665-DD2B-830B90898439}"/>
              </a:ext>
            </a:extLst>
          </p:cNvPr>
          <p:cNvSpPr/>
          <p:nvPr/>
        </p:nvSpPr>
        <p:spPr>
          <a:xfrm>
            <a:off x="5928478" y="4626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61" name="正方形/長方形 60">
            <a:extLst>
              <a:ext uri="{FF2B5EF4-FFF2-40B4-BE49-F238E27FC236}">
                <a16:creationId xmlns:a16="http://schemas.microsoft.com/office/drawing/2014/main" id="{7B2AF193-98D2-43AD-0D05-B82075BCBC12}"/>
              </a:ext>
            </a:extLst>
          </p:cNvPr>
          <p:cNvSpPr/>
          <p:nvPr/>
        </p:nvSpPr>
        <p:spPr>
          <a:xfrm>
            <a:off x="8016478" y="4626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62" name="テキスト ボックス 61">
            <a:extLst>
              <a:ext uri="{FF2B5EF4-FFF2-40B4-BE49-F238E27FC236}">
                <a16:creationId xmlns:a16="http://schemas.microsoft.com/office/drawing/2014/main" id="{3BD557C6-9816-F274-DB90-C44D96969C29}"/>
              </a:ext>
            </a:extLst>
          </p:cNvPr>
          <p:cNvSpPr txBox="1"/>
          <p:nvPr/>
        </p:nvSpPr>
        <p:spPr>
          <a:xfrm>
            <a:off x="4876800" y="4934006"/>
            <a:ext cx="972000" cy="552394"/>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システム改修</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（公園施設）</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63" name="テキスト ボックス 62">
            <a:extLst>
              <a:ext uri="{FF2B5EF4-FFF2-40B4-BE49-F238E27FC236}">
                <a16:creationId xmlns:a16="http://schemas.microsoft.com/office/drawing/2014/main" id="{89101E77-E98F-3E05-6973-33105D1E3222}"/>
              </a:ext>
            </a:extLst>
          </p:cNvPr>
          <p:cNvSpPr txBox="1"/>
          <p:nvPr/>
        </p:nvSpPr>
        <p:spPr>
          <a:xfrm>
            <a:off x="4876800" y="5543400"/>
            <a:ext cx="972000" cy="324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システム改修</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（臨港緑地）</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64" name="ホームベース 30">
            <a:extLst>
              <a:ext uri="{FF2B5EF4-FFF2-40B4-BE49-F238E27FC236}">
                <a16:creationId xmlns:a16="http://schemas.microsoft.com/office/drawing/2014/main" id="{06D56A66-CCED-A139-C26D-2B9EB5E8CD38}"/>
              </a:ext>
            </a:extLst>
          </p:cNvPr>
          <p:cNvSpPr/>
          <p:nvPr/>
        </p:nvSpPr>
        <p:spPr>
          <a:xfrm>
            <a:off x="5923440" y="4934006"/>
            <a:ext cx="3063122" cy="25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既存システム改修の実施</a:t>
            </a:r>
          </a:p>
        </p:txBody>
      </p:sp>
      <p:sp>
        <p:nvSpPr>
          <p:cNvPr id="65" name="ホームベース 30">
            <a:extLst>
              <a:ext uri="{FF2B5EF4-FFF2-40B4-BE49-F238E27FC236}">
                <a16:creationId xmlns:a16="http://schemas.microsoft.com/office/drawing/2014/main" id="{E0F9E18E-E654-E5C9-9B69-E01D61562F1A}"/>
              </a:ext>
            </a:extLst>
          </p:cNvPr>
          <p:cNvSpPr/>
          <p:nvPr/>
        </p:nvSpPr>
        <p:spPr>
          <a:xfrm>
            <a:off x="5923440" y="5543400"/>
            <a:ext cx="10057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algn="ctr" fontAlgn="base">
              <a:spcAft>
                <a:spcPct val="0"/>
              </a:spcAft>
              <a:defRPr/>
            </a:pPr>
            <a:r>
              <a:rPr lang="ja-JP" altLang="en-US" sz="900" dirty="0">
                <a:solidFill>
                  <a:srgbClr val="000000"/>
                </a:solidFill>
                <a:latin typeface="Yu Gothic UI" panose="020B0500000000000000" pitchFamily="50" charset="-128"/>
                <a:ea typeface="Yu Gothic UI" panose="020B0500000000000000" pitchFamily="50" charset="-128"/>
              </a:rPr>
              <a:t>既存</a:t>
            </a:r>
            <a:r>
              <a:rPr kumimoji="1" lang="ja-JP" altLang="en-US" sz="900" dirty="0">
                <a:solidFill>
                  <a:srgbClr val="000000"/>
                </a:solidFill>
                <a:latin typeface="Yu Gothic UI" panose="020B0500000000000000" pitchFamily="50" charset="-128"/>
                <a:ea typeface="Yu Gothic UI" panose="020B0500000000000000" pitchFamily="50" charset="-128"/>
              </a:rPr>
              <a:t>システム改修</a:t>
            </a:r>
            <a:endParaRPr kumimoji="1" lang="en-US" altLang="ja-JP" sz="900" dirty="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dirty="0">
                <a:solidFill>
                  <a:srgbClr val="000000"/>
                </a:solidFill>
                <a:latin typeface="Yu Gothic UI" panose="020B0500000000000000" pitchFamily="50" charset="-128"/>
                <a:ea typeface="Yu Gothic UI" panose="020B0500000000000000" pitchFamily="50" charset="-128"/>
              </a:rPr>
              <a:t>の実施</a:t>
            </a:r>
          </a:p>
        </p:txBody>
      </p:sp>
      <p:sp>
        <p:nvSpPr>
          <p:cNvPr id="66" name="ホームベース 30">
            <a:extLst>
              <a:ext uri="{FF2B5EF4-FFF2-40B4-BE49-F238E27FC236}">
                <a16:creationId xmlns:a16="http://schemas.microsoft.com/office/drawing/2014/main" id="{4FD1C7B3-4715-9D65-D6C2-55A24DDFA039}"/>
              </a:ext>
            </a:extLst>
          </p:cNvPr>
          <p:cNvSpPr/>
          <p:nvPr/>
        </p:nvSpPr>
        <p:spPr>
          <a:xfrm>
            <a:off x="5923440" y="5234400"/>
            <a:ext cx="3063122" cy="25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試行運用・検証</a:t>
            </a:r>
          </a:p>
        </p:txBody>
      </p:sp>
      <p:sp>
        <p:nvSpPr>
          <p:cNvPr id="67" name="テキスト ボックス 66">
            <a:extLst>
              <a:ext uri="{FF2B5EF4-FFF2-40B4-BE49-F238E27FC236}">
                <a16:creationId xmlns:a16="http://schemas.microsoft.com/office/drawing/2014/main" id="{A74C7001-BA65-BEE5-A44F-BAB455334BB5}"/>
              </a:ext>
            </a:extLst>
          </p:cNvPr>
          <p:cNvSpPr txBox="1"/>
          <p:nvPr/>
        </p:nvSpPr>
        <p:spPr>
          <a:xfrm>
            <a:off x="4876800" y="5924400"/>
            <a:ext cx="972000" cy="324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データ化</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68" name="ホームベース 30">
            <a:extLst>
              <a:ext uri="{FF2B5EF4-FFF2-40B4-BE49-F238E27FC236}">
                <a16:creationId xmlns:a16="http://schemas.microsoft.com/office/drawing/2014/main" id="{B8262CD4-8A6E-94DD-ABB1-9C7B04A403F2}"/>
              </a:ext>
            </a:extLst>
          </p:cNvPr>
          <p:cNvSpPr/>
          <p:nvPr/>
        </p:nvSpPr>
        <p:spPr>
          <a:xfrm>
            <a:off x="5923440" y="5924400"/>
            <a:ext cx="3068160"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公園施設等の台帳データ化</a:t>
            </a:r>
            <a:endParaRPr kumimoji="1" lang="en-US" altLang="zh-TW" sz="900">
              <a:solidFill>
                <a:srgbClr val="000000"/>
              </a:solidFill>
              <a:latin typeface="Yu Gothic UI" panose="020B0500000000000000" pitchFamily="50" charset="-128"/>
              <a:ea typeface="Yu Gothic UI" panose="020B0500000000000000" pitchFamily="50" charset="-128"/>
            </a:endParaRPr>
          </a:p>
        </p:txBody>
      </p:sp>
      <p:sp>
        <p:nvSpPr>
          <p:cNvPr id="69" name="テキスト ボックス 68">
            <a:extLst>
              <a:ext uri="{FF2B5EF4-FFF2-40B4-BE49-F238E27FC236}">
                <a16:creationId xmlns:a16="http://schemas.microsoft.com/office/drawing/2014/main" id="{37DA8AA2-AC97-6879-2090-6A9ED4333BA7}"/>
              </a:ext>
            </a:extLst>
          </p:cNvPr>
          <p:cNvSpPr txBox="1"/>
          <p:nvPr/>
        </p:nvSpPr>
        <p:spPr>
          <a:xfrm>
            <a:off x="4876800" y="6305400"/>
            <a:ext cx="972000" cy="324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情報発信</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70" name="ホームベース 30">
            <a:extLst>
              <a:ext uri="{FF2B5EF4-FFF2-40B4-BE49-F238E27FC236}">
                <a16:creationId xmlns:a16="http://schemas.microsoft.com/office/drawing/2014/main" id="{B9984BE1-9DA4-DA97-D423-6592177DB437}"/>
              </a:ext>
            </a:extLst>
          </p:cNvPr>
          <p:cNvSpPr/>
          <p:nvPr/>
        </p:nvSpPr>
        <p:spPr>
          <a:xfrm>
            <a:off x="5923440" y="6305400"/>
            <a:ext cx="10057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手法の検討</a:t>
            </a:r>
          </a:p>
        </p:txBody>
      </p:sp>
      <p:sp>
        <p:nvSpPr>
          <p:cNvPr id="71" name="ホームベース 30">
            <a:extLst>
              <a:ext uri="{FF2B5EF4-FFF2-40B4-BE49-F238E27FC236}">
                <a16:creationId xmlns:a16="http://schemas.microsoft.com/office/drawing/2014/main" id="{06174F07-00CD-A611-DDC2-5F5D581AFD5E}"/>
              </a:ext>
            </a:extLst>
          </p:cNvPr>
          <p:cNvSpPr/>
          <p:nvPr/>
        </p:nvSpPr>
        <p:spPr>
          <a:xfrm>
            <a:off x="7005362" y="6305400"/>
            <a:ext cx="1986238"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試行運用・検証</a:t>
            </a:r>
          </a:p>
        </p:txBody>
      </p:sp>
      <p:sp>
        <p:nvSpPr>
          <p:cNvPr id="72" name="ホームベース 30">
            <a:extLst>
              <a:ext uri="{FF2B5EF4-FFF2-40B4-BE49-F238E27FC236}">
                <a16:creationId xmlns:a16="http://schemas.microsoft.com/office/drawing/2014/main" id="{EF9DC2C7-9357-28D5-6E26-5869EC7CAEEE}"/>
              </a:ext>
            </a:extLst>
          </p:cNvPr>
          <p:cNvSpPr/>
          <p:nvPr/>
        </p:nvSpPr>
        <p:spPr>
          <a:xfrm>
            <a:off x="6972478" y="5543400"/>
            <a:ext cx="10057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試行運用・検証</a:t>
            </a:r>
          </a:p>
        </p:txBody>
      </p:sp>
      <p:sp>
        <p:nvSpPr>
          <p:cNvPr id="73" name="ホームベース 30">
            <a:extLst>
              <a:ext uri="{FF2B5EF4-FFF2-40B4-BE49-F238E27FC236}">
                <a16:creationId xmlns:a16="http://schemas.microsoft.com/office/drawing/2014/main" id="{0A09E7B8-4EF3-9FA5-2517-8FD8EC2B749A}"/>
              </a:ext>
            </a:extLst>
          </p:cNvPr>
          <p:cNvSpPr/>
          <p:nvPr/>
        </p:nvSpPr>
        <p:spPr>
          <a:xfrm>
            <a:off x="8016478" y="5543400"/>
            <a:ext cx="9751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運用</a:t>
            </a:r>
          </a:p>
        </p:txBody>
      </p:sp>
    </p:spTree>
    <p:extLst>
      <p:ext uri="{BB962C8B-B14F-4D97-AF65-F5344CB8AC3E}">
        <p14:creationId xmlns:p14="http://schemas.microsoft.com/office/powerpoint/2010/main" val="3963935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7C42DD5E-6034-68CF-8348-528BF596F6AC}"/>
              </a:ext>
            </a:extLst>
          </p:cNvPr>
          <p:cNvSpPr>
            <a:spLocks noGrp="1"/>
          </p:cNvSpPr>
          <p:nvPr>
            <p:ph type="title"/>
          </p:nvPr>
        </p:nvSpPr>
        <p:spPr/>
        <p:txBody>
          <a:bodyPr/>
          <a:lstStyle/>
          <a:p>
            <a:r>
              <a:rPr kumimoji="0" lang="ja-JP" altLang="en-US" sz="2000" b="1" dirty="0">
                <a:solidFill>
                  <a:srgbClr val="AF1932"/>
                </a:solidFill>
                <a:latin typeface="Avenir Next LT Pro"/>
                <a:ea typeface="Yu Gothic UI" panose="020B0500000000000000" pitchFamily="50" charset="-128"/>
              </a:rPr>
              <a:t>道路維持管理の効率化に向けた</a:t>
            </a:r>
            <a:br>
              <a:rPr kumimoji="0" lang="en-US" altLang="ja-JP" sz="2000" b="1" dirty="0">
                <a:solidFill>
                  <a:srgbClr val="AF1932"/>
                </a:solidFill>
                <a:latin typeface="Avenir Next LT Pro"/>
                <a:ea typeface="Yu Gothic UI" panose="020B0500000000000000" pitchFamily="50" charset="-128"/>
              </a:rPr>
            </a:br>
            <a:r>
              <a:rPr kumimoji="0" lang="ja-JP" altLang="en-US" sz="2000" b="1" dirty="0">
                <a:solidFill>
                  <a:srgbClr val="AF1932"/>
                </a:solidFill>
                <a:latin typeface="Avenir Next LT Pro"/>
                <a:ea typeface="Yu Gothic UI" panose="020B0500000000000000" pitchFamily="50" charset="-128"/>
              </a:rPr>
              <a:t>　ドライブレコーダー映像の</a:t>
            </a:r>
            <a:r>
              <a:rPr kumimoji="0" lang="en-US" altLang="ja-JP" sz="2000" b="1" dirty="0">
                <a:solidFill>
                  <a:srgbClr val="AF1932"/>
                </a:solidFill>
                <a:latin typeface="Yu Gothic UI"/>
                <a:ea typeface="Yu Gothic UI"/>
              </a:rPr>
              <a:t>AI</a:t>
            </a:r>
            <a:r>
              <a:rPr kumimoji="0" lang="ja-JP" altLang="en-US" sz="2000" b="1" dirty="0">
                <a:solidFill>
                  <a:srgbClr val="AF1932"/>
                </a:solidFill>
                <a:latin typeface="Avenir Next LT Pro"/>
                <a:ea typeface="Yu Gothic UI" panose="020B0500000000000000" pitchFamily="50" charset="-128"/>
              </a:rPr>
              <a:t>解析実証</a:t>
            </a:r>
            <a:endParaRPr lang="ja-JP" altLang="en-US" dirty="0"/>
          </a:p>
        </p:txBody>
      </p:sp>
      <p:sp>
        <p:nvSpPr>
          <p:cNvPr id="9" name="テキスト プレースホルダー 8">
            <a:extLst>
              <a:ext uri="{FF2B5EF4-FFF2-40B4-BE49-F238E27FC236}">
                <a16:creationId xmlns:a16="http://schemas.microsoft.com/office/drawing/2014/main" id="{F83BA469-B4DC-9706-7B3A-7FE232CB8C2D}"/>
              </a:ext>
            </a:extLst>
          </p:cNvPr>
          <p:cNvSpPr>
            <a:spLocks noGrp="1"/>
          </p:cNvSpPr>
          <p:nvPr>
            <p:ph type="body" sz="quarter" idx="12"/>
          </p:nvPr>
        </p:nvSpPr>
        <p:spPr/>
        <p:txBody>
          <a:bodyPr/>
          <a:lstStyle/>
          <a:p>
            <a:pPr marL="86400" lvl="2" indent="-86400">
              <a:lnSpc>
                <a:spcPts val="1500"/>
              </a:lnSpc>
              <a:spcBef>
                <a:spcPts val="0"/>
              </a:spcBef>
              <a:spcAft>
                <a:spcPts val="600"/>
              </a:spcAft>
              <a:buFont typeface="Arial" panose="020B0604020202020204" pitchFamily="34" charset="0"/>
              <a:buChar char="•"/>
              <a:tabLst>
                <a:tab pos="361950" algn="l"/>
              </a:tabLst>
              <a:defRPr/>
            </a:pPr>
            <a:r>
              <a:rPr kumimoji="0" lang="ja-JP" altLang="en-US" sz="1100" dirty="0">
                <a:solidFill>
                  <a:srgbClr val="000000"/>
                </a:solidFill>
                <a:latin typeface="Avenir Next LT Pro"/>
                <a:ea typeface="Yu Gothic UI" panose="020B0500000000000000" pitchFamily="50" charset="-128"/>
              </a:rPr>
              <a:t>本市管理道路は、市域の約</a:t>
            </a:r>
            <a:r>
              <a:rPr kumimoji="0" lang="en-US" altLang="ja-JP" sz="1100" dirty="0">
                <a:solidFill>
                  <a:srgbClr val="000000"/>
                </a:solidFill>
                <a:latin typeface="Avenir Next LT Pro"/>
                <a:ea typeface="Yu Gothic UI" panose="020B0500000000000000" pitchFamily="50" charset="-128"/>
              </a:rPr>
              <a:t>15</a:t>
            </a:r>
            <a:r>
              <a:rPr kumimoji="0" lang="ja-JP" altLang="en-US" sz="1100" dirty="0">
                <a:solidFill>
                  <a:srgbClr val="000000"/>
                </a:solidFill>
                <a:latin typeface="Avenir Next LT Pro"/>
                <a:ea typeface="Yu Gothic UI" panose="020B0500000000000000" pitchFamily="50" charset="-128"/>
              </a:rPr>
              <a:t>％を占めるほどの面積があり、その膨大な面積を安全かつ安心して利用し続けられるように、区画線の効率・効果的な維持管理を求められている。</a:t>
            </a:r>
            <a:endParaRPr kumimoji="0" lang="en-US" altLang="ja-JP" sz="1100" dirty="0">
              <a:solidFill>
                <a:srgbClr val="000000"/>
              </a:solidFill>
              <a:latin typeface="Avenir Next LT Pro"/>
              <a:ea typeface="Yu Gothic UI" panose="020B0500000000000000" pitchFamily="50" charset="-128"/>
            </a:endParaRPr>
          </a:p>
          <a:p>
            <a:pPr marL="86400" lvl="2" indent="-86400">
              <a:lnSpc>
                <a:spcPts val="1500"/>
              </a:lnSpc>
              <a:spcBef>
                <a:spcPts val="0"/>
              </a:spcBef>
              <a:spcAft>
                <a:spcPts val="600"/>
              </a:spcAft>
              <a:buFont typeface="Arial" panose="020B0604020202020204" pitchFamily="34" charset="0"/>
              <a:buChar char="•"/>
              <a:tabLst>
                <a:tab pos="361950" algn="l"/>
              </a:tabLst>
              <a:defRPr/>
            </a:pPr>
            <a:r>
              <a:rPr kumimoji="0" lang="ja-JP" altLang="en-US" sz="1100" dirty="0">
                <a:solidFill>
                  <a:srgbClr val="000000"/>
                </a:solidFill>
                <a:latin typeface="Avenir Next LT Pro"/>
                <a:ea typeface="Yu Gothic UI" panose="020B0500000000000000" pitchFamily="50" charset="-128"/>
              </a:rPr>
              <a:t>区画線維持管理業務の高度化・効率化を図るためにも、ドライブレコーダーの映像データ等を活用し、区画線の損傷度判定などを</a:t>
            </a:r>
            <a:r>
              <a:rPr kumimoji="0" lang="en-US" altLang="ja-JP" sz="1100" dirty="0">
                <a:solidFill>
                  <a:srgbClr val="000000"/>
                </a:solidFill>
                <a:latin typeface="Avenir Next LT Pro"/>
                <a:ea typeface="Yu Gothic UI" panose="020B0500000000000000" pitchFamily="50" charset="-128"/>
              </a:rPr>
              <a:t>AI</a:t>
            </a:r>
            <a:r>
              <a:rPr kumimoji="0" lang="ja-JP" altLang="en-US" sz="1100" dirty="0">
                <a:solidFill>
                  <a:srgbClr val="000000"/>
                </a:solidFill>
                <a:latin typeface="Avenir Next LT Pro"/>
                <a:ea typeface="Yu Gothic UI" panose="020B0500000000000000" pitchFamily="50" charset="-128"/>
              </a:rPr>
              <a:t>解析できるか検証を行う。</a:t>
            </a:r>
            <a:endParaRPr kumimoji="0" lang="en-US" altLang="ja-JP" sz="1100" dirty="0">
              <a:solidFill>
                <a:srgbClr val="000000"/>
              </a:solidFill>
              <a:latin typeface="Avenir Next LT Pro"/>
              <a:ea typeface="Yu Gothic UI" panose="020B0500000000000000" pitchFamily="50" charset="-128"/>
            </a:endParaRPr>
          </a:p>
          <a:p>
            <a:pPr marL="86400" lvl="2" indent="-86400">
              <a:lnSpc>
                <a:spcPts val="1500"/>
              </a:lnSpc>
              <a:spcBef>
                <a:spcPts val="0"/>
              </a:spcBef>
              <a:spcAft>
                <a:spcPts val="600"/>
              </a:spcAft>
              <a:buFont typeface="Arial" panose="020B0604020202020204" pitchFamily="34" charset="0"/>
              <a:buChar char="•"/>
              <a:tabLst>
                <a:tab pos="361950" algn="l"/>
              </a:tabLst>
              <a:defRPr/>
            </a:pPr>
            <a:r>
              <a:rPr kumimoji="0" lang="ja-JP" altLang="en-US" sz="1100" dirty="0">
                <a:solidFill>
                  <a:srgbClr val="000000"/>
                </a:solidFill>
                <a:latin typeface="Avenir Next LT Pro"/>
                <a:ea typeface="Yu Gothic UI" panose="020B0500000000000000" pitchFamily="50" charset="-128"/>
              </a:rPr>
              <a:t>これにより、区画線の損傷度などを定量的に判定するなど維持管理の高度化を図り、補修する優先順位の優劣を効率的に判断することで効率化を図るとともに計画的な維持管理につなげていく。</a:t>
            </a:r>
          </a:p>
          <a:p>
            <a:endParaRPr lang="ja-JP" altLang="en-US" dirty="0"/>
          </a:p>
        </p:txBody>
      </p:sp>
      <p:sp>
        <p:nvSpPr>
          <p:cNvPr id="2" name="四角形: 角を丸くする 1">
            <a:extLst>
              <a:ext uri="{FF2B5EF4-FFF2-40B4-BE49-F238E27FC236}">
                <a16:creationId xmlns:a16="http://schemas.microsoft.com/office/drawing/2014/main" id="{5587EAA1-5B57-C2DF-F396-E09012FC6B26}"/>
              </a:ext>
            </a:extLst>
          </p:cNvPr>
          <p:cNvSpPr/>
          <p:nvPr/>
        </p:nvSpPr>
        <p:spPr>
          <a:xfrm>
            <a:off x="531711" y="4754074"/>
            <a:ext cx="966346" cy="974612"/>
          </a:xfrm>
          <a:prstGeom prst="roundRect">
            <a:avLst/>
          </a:prstGeom>
          <a:solidFill>
            <a:srgbClr val="9C9CDF">
              <a:alpha val="50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059DCFE8-B5BF-0211-DE30-F6D562F987A1}"/>
              </a:ext>
            </a:extLst>
          </p:cNvPr>
          <p:cNvSpPr txBox="1"/>
          <p:nvPr/>
        </p:nvSpPr>
        <p:spPr>
          <a:xfrm>
            <a:off x="1510403" y="4701103"/>
            <a:ext cx="869914" cy="405683"/>
          </a:xfrm>
          <a:prstGeom prst="rect">
            <a:avLst/>
          </a:prstGeom>
          <a:solidFill>
            <a:schemeClr val="bg1">
              <a:alpha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000" tIns="18000" rIns="18000" bIns="18000" numCol="1" spcCol="0" rtlCol="0" fromWordArt="0" anchor="ctr" anchorCtr="0" forceAA="0" compatLnSpc="1">
            <a:prstTxWarp prst="textNoShape">
              <a:avLst/>
            </a:prstTxWarp>
            <a:spAutoFit/>
          </a:bodyPr>
          <a:lstStyle>
            <a:defPPr>
              <a:defRPr lang="de-DE"/>
            </a:defPPr>
            <a:lvl1pPr>
              <a:defRPr sz="1000">
                <a:solidFill>
                  <a:srgbClr val="002060"/>
                </a:solidFill>
                <a:latin typeface="Meiryo UI" panose="020B0604030504040204" pitchFamily="50" charset="-128"/>
                <a:ea typeface="Meiryo UI" panose="020B0604030504040204" pitchFamily="50" charset="-128"/>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ctr" eaLnBrk="1" hangingPunct="1"/>
            <a:r>
              <a:rPr lang="ja-JP" altLang="en-US" sz="800" dirty="0">
                <a:solidFill>
                  <a:schemeClr val="tx1"/>
                </a:solidFill>
                <a:latin typeface="Meiryo UI" panose="020B0604030504040204" pitchFamily="50" charset="-128"/>
                <a:ea typeface="Meiryo UI" panose="020B0604030504040204" pitchFamily="50" charset="-128"/>
              </a:rPr>
              <a:t>位置</a:t>
            </a:r>
            <a:r>
              <a:rPr lang="ja-JP" altLang="en-US" sz="800" dirty="0">
                <a:solidFill>
                  <a:schemeClr val="tx1"/>
                </a:solidFill>
              </a:rPr>
              <a:t>情報・</a:t>
            </a:r>
            <a:endParaRPr lang="en-US" altLang="ja-JP" sz="800" dirty="0">
              <a:solidFill>
                <a:schemeClr val="tx1"/>
              </a:solidFill>
            </a:endParaRPr>
          </a:p>
          <a:p>
            <a:pPr algn="ctr" eaLnBrk="1" hangingPunct="1"/>
            <a:r>
              <a:rPr lang="ja-JP" altLang="en-US" sz="800" dirty="0">
                <a:solidFill>
                  <a:schemeClr val="tx1"/>
                </a:solidFill>
                <a:latin typeface="Meiryo UI" panose="020B0604030504040204" pitchFamily="50" charset="-128"/>
                <a:ea typeface="Meiryo UI" panose="020B0604030504040204" pitchFamily="50" charset="-128"/>
              </a:rPr>
              <a:t>ドライブレコーダー</a:t>
            </a:r>
            <a:endParaRPr lang="en-US" altLang="ja-JP" sz="800" dirty="0">
              <a:solidFill>
                <a:schemeClr val="tx1"/>
              </a:solidFill>
              <a:latin typeface="Meiryo UI" panose="020B0604030504040204" pitchFamily="50" charset="-128"/>
              <a:ea typeface="Meiryo UI" panose="020B0604030504040204" pitchFamily="50" charset="-128"/>
            </a:endParaRPr>
          </a:p>
          <a:p>
            <a:pPr algn="ctr" eaLnBrk="1" hangingPunct="1"/>
            <a:r>
              <a:rPr lang="ja-JP" altLang="en-US" sz="800" dirty="0">
                <a:solidFill>
                  <a:schemeClr val="tx1"/>
                </a:solidFill>
                <a:latin typeface="Meiryo UI" panose="020B0604030504040204" pitchFamily="50" charset="-128"/>
                <a:ea typeface="Meiryo UI" panose="020B0604030504040204" pitchFamily="50" charset="-128"/>
              </a:rPr>
              <a:t>映像データ等の取込</a:t>
            </a:r>
            <a:endParaRPr lang="ja-JP" altLang="en-US" sz="900" dirty="0">
              <a:solidFill>
                <a:schemeClr val="tx1"/>
              </a:solidFill>
            </a:endParaRPr>
          </a:p>
        </p:txBody>
      </p:sp>
      <p:sp>
        <p:nvSpPr>
          <p:cNvPr id="5" name="テキスト ボックス 4">
            <a:extLst>
              <a:ext uri="{FF2B5EF4-FFF2-40B4-BE49-F238E27FC236}">
                <a16:creationId xmlns:a16="http://schemas.microsoft.com/office/drawing/2014/main" id="{621FD091-1745-31C1-6188-18566E31CD5F}"/>
              </a:ext>
            </a:extLst>
          </p:cNvPr>
          <p:cNvSpPr txBox="1"/>
          <p:nvPr/>
        </p:nvSpPr>
        <p:spPr>
          <a:xfrm>
            <a:off x="644039" y="4861738"/>
            <a:ext cx="736864" cy="37490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000" tIns="18000" rIns="18000" bIns="18000" numCol="1" spcCol="0" rtlCol="0" fromWordArt="0" anchor="ctr" anchorCtr="0" forceAA="0" compatLnSpc="1">
            <a:prstTxWarp prst="textNoShape">
              <a:avLst/>
            </a:prstTxWarp>
            <a:spAutoFit/>
          </a:bodyPr>
          <a:lstStyle>
            <a:defPPr>
              <a:defRPr lang="de-DE"/>
            </a:defPPr>
            <a:lvl1pPr>
              <a:defRPr sz="1000">
                <a:solidFill>
                  <a:srgbClr val="002060"/>
                </a:solidFill>
                <a:latin typeface="Meiryo UI" panose="020B0604030504040204" pitchFamily="50" charset="-128"/>
                <a:ea typeface="Meiryo UI" panose="020B0604030504040204" pitchFamily="50" charset="-128"/>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ctr"/>
            <a:r>
              <a:rPr lang="ja-JP" altLang="en-US" sz="800" dirty="0">
                <a:solidFill>
                  <a:schemeClr val="tx1"/>
                </a:solidFill>
                <a:latin typeface="Meiryo UI" panose="020B0604030504040204" pitchFamily="50" charset="-128"/>
                <a:ea typeface="Meiryo UI" panose="020B0604030504040204" pitchFamily="50" charset="-128"/>
              </a:rPr>
              <a:t>ドライブレコーダー</a:t>
            </a:r>
            <a:endParaRPr lang="en-US" altLang="ja-JP" sz="800" dirty="0">
              <a:solidFill>
                <a:schemeClr val="tx1"/>
              </a:solidFill>
              <a:latin typeface="Meiryo UI" panose="020B0604030504040204" pitchFamily="50" charset="-128"/>
              <a:ea typeface="Meiryo UI" panose="020B0604030504040204" pitchFamily="50" charset="-128"/>
            </a:endParaRPr>
          </a:p>
          <a:p>
            <a:pPr algn="ctr"/>
            <a:r>
              <a:rPr kumimoji="1" lang="en-US" altLang="ja-JP" sz="800" dirty="0">
                <a:solidFill>
                  <a:schemeClr val="tx1"/>
                </a:solidFill>
                <a:latin typeface="Meiryo UI" panose="020B0604030504040204" pitchFamily="50" charset="-128"/>
                <a:ea typeface="Meiryo UI" panose="020B0604030504040204" pitchFamily="50" charset="-128"/>
              </a:rPr>
              <a:t>GPS</a:t>
            </a:r>
            <a:r>
              <a:rPr kumimoji="1" lang="ja-JP" altLang="en-US" sz="800" dirty="0">
                <a:solidFill>
                  <a:schemeClr val="tx1"/>
                </a:solidFill>
                <a:latin typeface="Meiryo UI" panose="020B0604030504040204" pitchFamily="50" charset="-128"/>
                <a:ea typeface="Meiryo UI" panose="020B0604030504040204" pitchFamily="50" charset="-128"/>
              </a:rPr>
              <a:t>搭載器など</a:t>
            </a:r>
            <a:endParaRPr kumimoji="1" lang="en-US" altLang="ja-JP" sz="800" dirty="0">
              <a:solidFill>
                <a:schemeClr val="tx1"/>
              </a:solidFill>
            </a:endParaRPr>
          </a:p>
          <a:p>
            <a:pPr algn="ctr"/>
            <a:endParaRPr kumimoji="1" lang="en-US" altLang="ja-JP" sz="600" dirty="0">
              <a:solidFill>
                <a:schemeClr val="tx1"/>
              </a:solidFill>
              <a:latin typeface="Meiryo UI" panose="020B0604030504040204" pitchFamily="50" charset="-128"/>
              <a:ea typeface="Meiryo UI" panose="020B0604030504040204" pitchFamily="50" charset="-128"/>
            </a:endParaRPr>
          </a:p>
        </p:txBody>
      </p:sp>
      <p:cxnSp>
        <p:nvCxnSpPr>
          <p:cNvPr id="6" name="直線矢印コネクタ 5">
            <a:extLst>
              <a:ext uri="{FF2B5EF4-FFF2-40B4-BE49-F238E27FC236}">
                <a16:creationId xmlns:a16="http://schemas.microsoft.com/office/drawing/2014/main" id="{8C6E8308-052C-40F8-FA57-FCD43AAB8AF8}"/>
              </a:ext>
            </a:extLst>
          </p:cNvPr>
          <p:cNvCxnSpPr>
            <a:cxnSpLocks/>
          </p:cNvCxnSpPr>
          <p:nvPr/>
        </p:nvCxnSpPr>
        <p:spPr>
          <a:xfrm>
            <a:off x="1593054" y="5276000"/>
            <a:ext cx="532892" cy="0"/>
          </a:xfrm>
          <a:prstGeom prst="straightConnector1">
            <a:avLst/>
          </a:prstGeom>
          <a:ln w="25400">
            <a:solidFill>
              <a:srgbClr val="FF0000"/>
            </a:solidFill>
            <a:headEnd type="none" w="lg" len="lg"/>
            <a:tailEnd type="arrow"/>
          </a:ln>
          <a:effectLst/>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5028C482-E4F5-9CC6-A751-14498FD4B926}"/>
              </a:ext>
            </a:extLst>
          </p:cNvPr>
          <p:cNvCxnSpPr>
            <a:cxnSpLocks/>
          </p:cNvCxnSpPr>
          <p:nvPr/>
        </p:nvCxnSpPr>
        <p:spPr>
          <a:xfrm>
            <a:off x="3043605" y="5276000"/>
            <a:ext cx="532892" cy="0"/>
          </a:xfrm>
          <a:prstGeom prst="straightConnector1">
            <a:avLst/>
          </a:prstGeom>
          <a:ln w="25400">
            <a:solidFill>
              <a:srgbClr val="FF0000"/>
            </a:solidFill>
            <a:headEnd type="none" w="lg" len="lg"/>
            <a:tailEnd type="arrow"/>
          </a:ln>
          <a:effectLst/>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0CAB7E4D-9B43-8717-1C08-C8E42A06DA66}"/>
              </a:ext>
            </a:extLst>
          </p:cNvPr>
          <p:cNvSpPr txBox="1"/>
          <p:nvPr/>
        </p:nvSpPr>
        <p:spPr>
          <a:xfrm>
            <a:off x="3946802" y="5797896"/>
            <a:ext cx="573453" cy="123832"/>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3231" tIns="33231" rIns="33231" bIns="33231" numCol="1" spcCol="0" rtlCol="0" fromWordArt="0" anchor="ctr" anchorCtr="0" forceAA="0" compatLnSpc="1">
            <a:prstTxWarp prst="textNoShape">
              <a:avLst/>
            </a:prstTxWarp>
            <a:noAutofit/>
          </a:bodyPr>
          <a:lstStyle>
            <a:defPPr>
              <a:defRPr lang="de-DE"/>
            </a:defPPr>
            <a:lvl1pPr>
              <a:defRPr sz="1000">
                <a:solidFill>
                  <a:srgbClr val="002060"/>
                </a:solidFill>
                <a:latin typeface="Meiryo UI" panose="020B0604030504040204" pitchFamily="50" charset="-128"/>
                <a:ea typeface="Meiryo UI" panose="020B0604030504040204" pitchFamily="50" charset="-128"/>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ctr"/>
            <a:r>
              <a:rPr lang="ja-JP" altLang="en-US" sz="800" dirty="0">
                <a:solidFill>
                  <a:schemeClr val="tx1"/>
                </a:solidFill>
              </a:rPr>
              <a:t>設計・工事</a:t>
            </a:r>
          </a:p>
        </p:txBody>
      </p:sp>
      <p:sp>
        <p:nvSpPr>
          <p:cNvPr id="34" name="テキスト ボックス 33">
            <a:extLst>
              <a:ext uri="{FF2B5EF4-FFF2-40B4-BE49-F238E27FC236}">
                <a16:creationId xmlns:a16="http://schemas.microsoft.com/office/drawing/2014/main" id="{67DE6DFD-C5F1-6869-9AB0-F6F08E3684DC}"/>
              </a:ext>
            </a:extLst>
          </p:cNvPr>
          <p:cNvSpPr txBox="1"/>
          <p:nvPr/>
        </p:nvSpPr>
        <p:spPr>
          <a:xfrm>
            <a:off x="2697247" y="4749337"/>
            <a:ext cx="1152042" cy="291806"/>
          </a:xfrm>
          <a:prstGeom prst="rect">
            <a:avLst/>
          </a:prstGeom>
          <a:solidFill>
            <a:schemeClr val="bg1">
              <a:alpha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000" tIns="18000" rIns="18000" bIns="18000" numCol="1" spcCol="0" rtlCol="0" fromWordArt="0" anchor="ctr" anchorCtr="0" forceAA="0" compatLnSpc="1">
            <a:prstTxWarp prst="textNoShape">
              <a:avLst/>
            </a:prstTxWarp>
            <a:spAutoFit/>
          </a:bodyPr>
          <a:lstStyle>
            <a:defPPr>
              <a:defRPr lang="de-DE"/>
            </a:defPPr>
            <a:lvl1pPr>
              <a:defRPr sz="1000">
                <a:solidFill>
                  <a:srgbClr val="002060"/>
                </a:solidFill>
                <a:latin typeface="Meiryo UI" panose="020B0604030504040204" pitchFamily="50" charset="-128"/>
                <a:ea typeface="Meiryo UI" panose="020B0604030504040204" pitchFamily="50" charset="-128"/>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ctr" eaLnBrk="1" hangingPunct="1"/>
            <a:r>
              <a:rPr lang="ja-JP" altLang="en-US" sz="800" dirty="0">
                <a:solidFill>
                  <a:schemeClr val="tx1"/>
                </a:solidFill>
              </a:rPr>
              <a:t>定量的な判定結果による</a:t>
            </a:r>
            <a:endParaRPr lang="en-US" altLang="ja-JP" sz="800" dirty="0">
              <a:solidFill>
                <a:schemeClr val="tx1"/>
              </a:solidFill>
            </a:endParaRPr>
          </a:p>
          <a:p>
            <a:pPr algn="ctr" eaLnBrk="1" hangingPunct="1"/>
            <a:r>
              <a:rPr lang="ja-JP" altLang="en-US" sz="800" dirty="0">
                <a:solidFill>
                  <a:schemeClr val="tx1"/>
                </a:solidFill>
              </a:rPr>
              <a:t>優先順位を効率的に決定</a:t>
            </a:r>
          </a:p>
        </p:txBody>
      </p:sp>
      <p:pic>
        <p:nvPicPr>
          <p:cNvPr id="35" name="図 34" descr="おもちゃ, レゴ が含まれている画像&#10;&#10;自動的に生成された説明">
            <a:extLst>
              <a:ext uri="{FF2B5EF4-FFF2-40B4-BE49-F238E27FC236}">
                <a16:creationId xmlns:a16="http://schemas.microsoft.com/office/drawing/2014/main" id="{773CF8A3-EB68-A843-97A9-30D33F038D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9625" y="4985237"/>
            <a:ext cx="648303" cy="816862"/>
          </a:xfrm>
          <a:prstGeom prst="rect">
            <a:avLst/>
          </a:prstGeom>
        </p:spPr>
      </p:pic>
      <p:pic>
        <p:nvPicPr>
          <p:cNvPr id="36" name="図 35" descr="ダイアグラム, 設計図&#10;&#10;自動的に生成された説明">
            <a:extLst>
              <a:ext uri="{FF2B5EF4-FFF2-40B4-BE49-F238E27FC236}">
                <a16:creationId xmlns:a16="http://schemas.microsoft.com/office/drawing/2014/main" id="{9DC6C27E-7A27-B941-BA60-AA766A0D2B5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710912" y="4883935"/>
            <a:ext cx="471780" cy="445230"/>
          </a:xfrm>
          <a:prstGeom prst="rect">
            <a:avLst/>
          </a:prstGeom>
        </p:spPr>
      </p:pic>
      <p:pic>
        <p:nvPicPr>
          <p:cNvPr id="37" name="図 36" descr="輸送, バン, 車 が含まれている画像&#10;&#10;自動的に生成された説明">
            <a:extLst>
              <a:ext uri="{FF2B5EF4-FFF2-40B4-BE49-F238E27FC236}">
                <a16:creationId xmlns:a16="http://schemas.microsoft.com/office/drawing/2014/main" id="{7C11E018-80E1-16ED-5A99-A40D2F876EFE}"/>
              </a:ext>
            </a:extLst>
          </p:cNvPr>
          <p:cNvPicPr>
            <a:picLocks noChangeAspect="1"/>
          </p:cNvPicPr>
          <p:nvPr/>
        </p:nvPicPr>
        <p:blipFill rotWithShape="1">
          <a:blip r:embed="rId5">
            <a:extLst>
              <a:ext uri="{28A0092B-C50C-407E-A947-70E740481C1C}">
                <a14:useLocalDpi xmlns:a14="http://schemas.microsoft.com/office/drawing/2010/main" val="0"/>
              </a:ext>
            </a:extLst>
          </a:blip>
          <a:srcRect t="14782" b="15900"/>
          <a:stretch/>
        </p:blipFill>
        <p:spPr>
          <a:xfrm>
            <a:off x="663449" y="5181022"/>
            <a:ext cx="702908" cy="487243"/>
          </a:xfrm>
          <a:prstGeom prst="rect">
            <a:avLst/>
          </a:prstGeom>
        </p:spPr>
      </p:pic>
      <p:pic>
        <p:nvPicPr>
          <p:cNvPr id="38" name="図 37">
            <a:extLst>
              <a:ext uri="{FF2B5EF4-FFF2-40B4-BE49-F238E27FC236}">
                <a16:creationId xmlns:a16="http://schemas.microsoft.com/office/drawing/2014/main" id="{0835ECB5-E2E1-0960-F3E8-C9DD52A565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57904" y="5071167"/>
            <a:ext cx="789775" cy="657802"/>
          </a:xfrm>
          <a:prstGeom prst="rect">
            <a:avLst/>
          </a:prstGeom>
        </p:spPr>
      </p:pic>
      <p:sp>
        <p:nvSpPr>
          <p:cNvPr id="39" name="テキスト ボックス 38">
            <a:extLst>
              <a:ext uri="{FF2B5EF4-FFF2-40B4-BE49-F238E27FC236}">
                <a16:creationId xmlns:a16="http://schemas.microsoft.com/office/drawing/2014/main" id="{CB12684F-8062-BB19-BF96-B96ACC7206A2}"/>
              </a:ext>
            </a:extLst>
          </p:cNvPr>
          <p:cNvSpPr txBox="1"/>
          <p:nvPr/>
        </p:nvSpPr>
        <p:spPr>
          <a:xfrm>
            <a:off x="1987991" y="5668265"/>
            <a:ext cx="1129600" cy="291806"/>
          </a:xfrm>
          <a:prstGeom prst="rect">
            <a:avLst/>
          </a:prstGeom>
          <a:solidFill>
            <a:schemeClr val="bg1">
              <a:alpha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000" tIns="18000" rIns="18000" bIns="18000" numCol="1" spcCol="0" rtlCol="0" fromWordArt="0" anchor="ctr" anchorCtr="0" forceAA="0" compatLnSpc="1">
            <a:prstTxWarp prst="textNoShape">
              <a:avLst/>
            </a:prstTxWarp>
            <a:spAutoFit/>
          </a:bodyPr>
          <a:lstStyle>
            <a:defPPr>
              <a:defRPr lang="de-DE"/>
            </a:defPPr>
            <a:lvl1pPr>
              <a:defRPr sz="1000">
                <a:solidFill>
                  <a:srgbClr val="002060"/>
                </a:solidFill>
                <a:latin typeface="Meiryo UI" panose="020B0604030504040204" pitchFamily="50" charset="-128"/>
                <a:ea typeface="Meiryo UI" panose="020B0604030504040204" pitchFamily="50" charset="-128"/>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eaLnBrk="1" hangingPunct="1"/>
            <a:r>
              <a:rPr lang="ja-JP" altLang="en-US" sz="800" dirty="0">
                <a:solidFill>
                  <a:schemeClr val="tx1"/>
                </a:solidFill>
              </a:rPr>
              <a:t>取り込んだ映像データ等を</a:t>
            </a:r>
            <a:endParaRPr lang="en-US" altLang="ja-JP" sz="800" dirty="0">
              <a:solidFill>
                <a:schemeClr val="tx1"/>
              </a:solidFill>
            </a:endParaRPr>
          </a:p>
          <a:p>
            <a:pPr eaLnBrk="1" hangingPunct="1"/>
            <a:r>
              <a:rPr lang="en-US" altLang="ja-JP" sz="800" dirty="0">
                <a:solidFill>
                  <a:schemeClr val="tx1"/>
                </a:solidFill>
              </a:rPr>
              <a:t>AI</a:t>
            </a:r>
            <a:r>
              <a:rPr lang="ja-JP" altLang="en-US" sz="800" dirty="0">
                <a:solidFill>
                  <a:schemeClr val="tx1"/>
                </a:solidFill>
              </a:rPr>
              <a:t>解析、損傷度判定</a:t>
            </a:r>
          </a:p>
        </p:txBody>
      </p:sp>
      <p:sp>
        <p:nvSpPr>
          <p:cNvPr id="26" name="テキスト ボックス 25">
            <a:extLst>
              <a:ext uri="{FF2B5EF4-FFF2-40B4-BE49-F238E27FC236}">
                <a16:creationId xmlns:a16="http://schemas.microsoft.com/office/drawing/2014/main" id="{39C8D51D-D45A-15CF-65AD-2BA4CEFAB813}"/>
              </a:ext>
            </a:extLst>
          </p:cNvPr>
          <p:cNvSpPr txBox="1"/>
          <p:nvPr/>
        </p:nvSpPr>
        <p:spPr>
          <a:xfrm>
            <a:off x="5943076" y="62398"/>
            <a:ext cx="2904750" cy="276999"/>
          </a:xfrm>
          <a:prstGeom prst="rect">
            <a:avLst/>
          </a:prstGeom>
          <a:noFill/>
        </p:spPr>
        <p:txBody>
          <a:bodyPr wrap="square" rtlCol="0">
            <a:spAutoFit/>
          </a:bodyPr>
          <a:lstStyle/>
          <a:p>
            <a:r>
              <a:rPr kumimoji="1" lang="ja-JP" altLang="en-US" sz="1200" b="1" dirty="0">
                <a:solidFill>
                  <a:schemeClr val="bg1"/>
                </a:solidFill>
              </a:rPr>
              <a:t>「大阪市</a:t>
            </a:r>
            <a:r>
              <a:rPr kumimoji="1" lang="en-US" altLang="ja-JP" sz="1200" b="1" dirty="0">
                <a:solidFill>
                  <a:schemeClr val="bg1"/>
                </a:solidFill>
              </a:rPr>
              <a:t>DX</a:t>
            </a:r>
            <a:r>
              <a:rPr kumimoji="1" lang="ja-JP" altLang="en-US" sz="1200" b="1" dirty="0">
                <a:solidFill>
                  <a:schemeClr val="bg1"/>
                </a:solidFill>
              </a:rPr>
              <a:t>戦略アクションプラン」掲載事業</a:t>
            </a:r>
          </a:p>
        </p:txBody>
      </p:sp>
      <p:sp>
        <p:nvSpPr>
          <p:cNvPr id="28" name="テキスト ボックス 27">
            <a:extLst>
              <a:ext uri="{FF2B5EF4-FFF2-40B4-BE49-F238E27FC236}">
                <a16:creationId xmlns:a16="http://schemas.microsoft.com/office/drawing/2014/main" id="{60662016-4E99-E6DC-7FD3-7565A55B595A}"/>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kumimoji="1" lang="en-US" altLang="ja-JP" sz="1000" dirty="0">
                <a:latin typeface="Meiryo UI" panose="020B0604030504040204" pitchFamily="50" charset="-128"/>
                <a:ea typeface="Meiryo UI" panose="020B0604030504040204" pitchFamily="50" charset="-128"/>
              </a:rPr>
              <a:t>07-1</a:t>
            </a:r>
            <a:endParaRPr kumimoji="1" lang="ja-JP" altLang="en-US" sz="1000" dirty="0">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4C917FFB-1B31-B8E8-B319-37407AC1E72C}"/>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27" name="スライド番号プレースホルダー 1">
            <a:extLst>
              <a:ext uri="{FF2B5EF4-FFF2-40B4-BE49-F238E27FC236}">
                <a16:creationId xmlns:a16="http://schemas.microsoft.com/office/drawing/2014/main" id="{2682A36D-21DA-3B0F-31A2-3D6A52D0971F}"/>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38</a:t>
            </a:fld>
            <a:endParaRPr lang="ja-JP" altLang="en-US" dirty="0">
              <a:solidFill>
                <a:prstClr val="black">
                  <a:tint val="75000"/>
                </a:prstClr>
              </a:solidFill>
              <a:latin typeface="Avenir Next LT Pro"/>
              <a:ea typeface="Yu Gothic UI"/>
            </a:endParaRPr>
          </a:p>
        </p:txBody>
      </p:sp>
      <p:sp>
        <p:nvSpPr>
          <p:cNvPr id="45" name="テキスト プレースホルダー 44">
            <a:extLst>
              <a:ext uri="{FF2B5EF4-FFF2-40B4-BE49-F238E27FC236}">
                <a16:creationId xmlns:a16="http://schemas.microsoft.com/office/drawing/2014/main" id="{F8F829A9-558D-CFBD-AD90-8F4D02F5C2C1}"/>
              </a:ext>
            </a:extLst>
          </p:cNvPr>
          <p:cNvSpPr>
            <a:spLocks noGrp="1"/>
          </p:cNvSpPr>
          <p:nvPr>
            <p:ph type="body" sz="quarter" idx="15"/>
          </p:nvPr>
        </p:nvSpPr>
        <p:spPr>
          <a:xfrm>
            <a:off x="5928478" y="1957325"/>
            <a:ext cx="3216788" cy="597632"/>
          </a:xfrm>
        </p:spPr>
        <p:txBody>
          <a:bodyPr/>
          <a:lstStyle/>
          <a:p>
            <a:pPr marL="93600" indent="-93600">
              <a:lnSpc>
                <a:spcPct val="100000"/>
              </a:lnSpc>
              <a:spcBef>
                <a:spcPts val="600"/>
              </a:spcBef>
            </a:pPr>
            <a:r>
              <a:rPr lang="ja-JP" altLang="en-US" sz="1100" b="0" dirty="0">
                <a:latin typeface="Yu Gothic UI" panose="020B0500000000000000" pitchFamily="50" charset="-128"/>
                <a:ea typeface="Yu Gothic UI" panose="020B0500000000000000" pitchFamily="50" charset="-128"/>
              </a:rPr>
              <a:t>維持管理業務を効率・効果的に実施することで、計画的な維持管理ができていること。</a:t>
            </a:r>
          </a:p>
          <a:p>
            <a:endParaRPr lang="ja-JP" altLang="en-US" dirty="0"/>
          </a:p>
        </p:txBody>
      </p:sp>
      <p:sp>
        <p:nvSpPr>
          <p:cNvPr id="63" name="正方形/長方形 62">
            <a:extLst>
              <a:ext uri="{FF2B5EF4-FFF2-40B4-BE49-F238E27FC236}">
                <a16:creationId xmlns:a16="http://schemas.microsoft.com/office/drawing/2014/main" id="{CF6F8E32-0C69-0EFD-3961-AF63414C4650}"/>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64" name="正方形/長方形 63">
            <a:extLst>
              <a:ext uri="{FF2B5EF4-FFF2-40B4-BE49-F238E27FC236}">
                <a16:creationId xmlns:a16="http://schemas.microsoft.com/office/drawing/2014/main" id="{D5AAE2AA-7DEF-7114-AF3E-2D245EF0FFCB}"/>
              </a:ext>
            </a:extLst>
          </p:cNvPr>
          <p:cNvSpPr/>
          <p:nvPr/>
        </p:nvSpPr>
        <p:spPr>
          <a:xfrm>
            <a:off x="4860000" y="1981200"/>
            <a:ext cx="972000" cy="23622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pSp>
        <p:nvGrpSpPr>
          <p:cNvPr id="65" name="グループ化 64">
            <a:extLst>
              <a:ext uri="{FF2B5EF4-FFF2-40B4-BE49-F238E27FC236}">
                <a16:creationId xmlns:a16="http://schemas.microsoft.com/office/drawing/2014/main" id="{226359AE-3E11-BEE1-6EC1-471FE821D4AC}"/>
              </a:ext>
            </a:extLst>
          </p:cNvPr>
          <p:cNvGrpSpPr/>
          <p:nvPr/>
        </p:nvGrpSpPr>
        <p:grpSpPr>
          <a:xfrm>
            <a:off x="4881838" y="4727280"/>
            <a:ext cx="1157494" cy="243520"/>
            <a:chOff x="528309" y="7695403"/>
            <a:chExt cx="1157494" cy="243520"/>
          </a:xfrm>
        </p:grpSpPr>
        <p:sp>
          <p:nvSpPr>
            <p:cNvPr id="66" name="正方形/長方形 65">
              <a:extLst>
                <a:ext uri="{FF2B5EF4-FFF2-40B4-BE49-F238E27FC236}">
                  <a16:creationId xmlns:a16="http://schemas.microsoft.com/office/drawing/2014/main" id="{D85CB6FB-977A-FE50-AF83-FAC73B318172}"/>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67" name="テキスト ボックス 66">
              <a:extLst>
                <a:ext uri="{FF2B5EF4-FFF2-40B4-BE49-F238E27FC236}">
                  <a16:creationId xmlns:a16="http://schemas.microsoft.com/office/drawing/2014/main" id="{FB053058-1FEA-9C72-9DBF-745AC6FD261A}"/>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68" name="正方形/長方形 67">
            <a:extLst>
              <a:ext uri="{FF2B5EF4-FFF2-40B4-BE49-F238E27FC236}">
                <a16:creationId xmlns:a16="http://schemas.microsoft.com/office/drawing/2014/main" id="{36A56746-4045-16AC-C65D-D4AEC39A7C61}"/>
              </a:ext>
            </a:extLst>
          </p:cNvPr>
          <p:cNvSpPr/>
          <p:nvPr/>
        </p:nvSpPr>
        <p:spPr>
          <a:xfrm>
            <a:off x="6972478" y="50863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69" name="正方形/長方形 68">
            <a:extLst>
              <a:ext uri="{FF2B5EF4-FFF2-40B4-BE49-F238E27FC236}">
                <a16:creationId xmlns:a16="http://schemas.microsoft.com/office/drawing/2014/main" id="{0B1C4339-EF22-ED43-48C0-E10FCEB6778F}"/>
              </a:ext>
            </a:extLst>
          </p:cNvPr>
          <p:cNvSpPr/>
          <p:nvPr/>
        </p:nvSpPr>
        <p:spPr>
          <a:xfrm>
            <a:off x="5928478" y="50863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70" name="正方形/長方形 69">
            <a:extLst>
              <a:ext uri="{FF2B5EF4-FFF2-40B4-BE49-F238E27FC236}">
                <a16:creationId xmlns:a16="http://schemas.microsoft.com/office/drawing/2014/main" id="{4146A542-17D3-996C-5DAC-2A42CA00AE3F}"/>
              </a:ext>
            </a:extLst>
          </p:cNvPr>
          <p:cNvSpPr/>
          <p:nvPr/>
        </p:nvSpPr>
        <p:spPr>
          <a:xfrm>
            <a:off x="8016478" y="50863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71" name="テキスト ボックス 70">
            <a:extLst>
              <a:ext uri="{FF2B5EF4-FFF2-40B4-BE49-F238E27FC236}">
                <a16:creationId xmlns:a16="http://schemas.microsoft.com/office/drawing/2014/main" id="{5B55D736-D708-5AD3-5326-133174EAF4A7}"/>
              </a:ext>
            </a:extLst>
          </p:cNvPr>
          <p:cNvSpPr txBox="1"/>
          <p:nvPr/>
        </p:nvSpPr>
        <p:spPr>
          <a:xfrm>
            <a:off x="4881838" y="539408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en-US" altLang="ja-JP" sz="1000" b="1" dirty="0">
                <a:solidFill>
                  <a:srgbClr val="FFFFFF"/>
                </a:solidFill>
                <a:latin typeface="Yu Gothic UI" panose="020B0500000000000000" pitchFamily="50" charset="-128"/>
                <a:ea typeface="Yu Gothic UI" panose="020B0500000000000000" pitchFamily="50" charset="-128"/>
              </a:rPr>
              <a:t>AI</a:t>
            </a:r>
            <a:r>
              <a:rPr kumimoji="1" lang="ja-JP" altLang="en-US" sz="1000" b="1" dirty="0">
                <a:solidFill>
                  <a:srgbClr val="FFFFFF"/>
                </a:solidFill>
                <a:latin typeface="Yu Gothic UI" panose="020B0500000000000000" pitchFamily="50" charset="-128"/>
                <a:ea typeface="Yu Gothic UI" panose="020B0500000000000000" pitchFamily="50" charset="-128"/>
              </a:rPr>
              <a:t>解析及び</a:t>
            </a:r>
            <a:br>
              <a:rPr kumimoji="1" lang="en-US" altLang="ja-JP" sz="1000" b="1" dirty="0">
                <a:solidFill>
                  <a:srgbClr val="FFFFFF"/>
                </a:solidFill>
                <a:latin typeface="Yu Gothic UI" panose="020B0500000000000000" pitchFamily="50" charset="-128"/>
                <a:ea typeface="Yu Gothic UI" panose="020B0500000000000000" pitchFamily="50" charset="-128"/>
              </a:rPr>
            </a:br>
            <a:r>
              <a:rPr kumimoji="1" lang="ja-JP" altLang="en-US" sz="1000" b="1" dirty="0">
                <a:solidFill>
                  <a:srgbClr val="FFFFFF"/>
                </a:solidFill>
                <a:latin typeface="Yu Gothic UI" panose="020B0500000000000000" pitchFamily="50" charset="-128"/>
                <a:ea typeface="Yu Gothic UI" panose="020B0500000000000000" pitchFamily="50" charset="-128"/>
              </a:rPr>
              <a:t>検証等</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graphicFrame>
        <p:nvGraphicFramePr>
          <p:cNvPr id="72" name="表プレースホルダー 20">
            <a:extLst>
              <a:ext uri="{FF2B5EF4-FFF2-40B4-BE49-F238E27FC236}">
                <a16:creationId xmlns:a16="http://schemas.microsoft.com/office/drawing/2014/main" id="{445B507A-8ED8-DF62-F454-D00AA2F11541}"/>
              </a:ext>
            </a:extLst>
          </p:cNvPr>
          <p:cNvGraphicFramePr>
            <a:graphicFrameLocks/>
          </p:cNvGraphicFramePr>
          <p:nvPr>
            <p:extLst>
              <p:ext uri="{D42A27DB-BD31-4B8C-83A1-F6EECF244321}">
                <p14:modId xmlns:p14="http://schemas.microsoft.com/office/powerpoint/2010/main" val="3171724131"/>
              </p:ext>
            </p:extLst>
          </p:nvPr>
        </p:nvGraphicFramePr>
        <p:xfrm>
          <a:off x="6008640" y="2487190"/>
          <a:ext cx="3446483" cy="1862306"/>
        </p:xfrm>
        <a:graphic>
          <a:graphicData uri="http://schemas.openxmlformats.org/drawingml/2006/table">
            <a:tbl>
              <a:tblPr firstCol="1">
                <a:tableStyleId>{5C22544A-7EE6-4342-B048-85BDC9FD1C3A}</a:tableStyleId>
              </a:tblPr>
              <a:tblGrid>
                <a:gridCol w="1082520">
                  <a:extLst>
                    <a:ext uri="{9D8B030D-6E8A-4147-A177-3AD203B41FA5}">
                      <a16:colId xmlns:a16="http://schemas.microsoft.com/office/drawing/2014/main" val="3506192044"/>
                    </a:ext>
                  </a:extLst>
                </a:gridCol>
                <a:gridCol w="2363963">
                  <a:extLst>
                    <a:ext uri="{9D8B030D-6E8A-4147-A177-3AD203B41FA5}">
                      <a16:colId xmlns:a16="http://schemas.microsoft.com/office/drawing/2014/main" val="1620209831"/>
                    </a:ext>
                  </a:extLst>
                </a:gridCol>
              </a:tblGrid>
              <a:tr h="372582">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2024</a:t>
                      </a:r>
                      <a:r>
                        <a:rPr kumimoji="1" lang="ja-JP" altLang="en-US" sz="1000" dirty="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Yu Gothic UI" panose="020B0500000000000000" pitchFamily="50" charset="-128"/>
                          <a:ea typeface="Yu Gothic UI" panose="020B0500000000000000" pitchFamily="50" charset="-128"/>
                        </a:rPr>
                        <a:t>AI</a:t>
                      </a:r>
                      <a:r>
                        <a:rPr kumimoji="1" lang="ja-JP" altLang="en-US" sz="1000" dirty="0">
                          <a:solidFill>
                            <a:schemeClr val="tx1"/>
                          </a:solidFill>
                          <a:latin typeface="Yu Gothic UI" panose="020B0500000000000000" pitchFamily="50" charset="-128"/>
                          <a:ea typeface="Yu Gothic UI" panose="020B0500000000000000" pitchFamily="50" charset="-128"/>
                        </a:rPr>
                        <a:t>解析及び検証</a:t>
                      </a:r>
                      <a:endParaRPr kumimoji="1" lang="ja-JP" altLang="en-US" sz="1000" dirty="0">
                        <a:solidFill>
                          <a:srgbClr val="FF0000"/>
                        </a:solidFill>
                        <a:highlight>
                          <a:srgbClr val="FFFF00"/>
                        </a:highlight>
                        <a:latin typeface="Yu Gothic UI" panose="020B0500000000000000" pitchFamily="50" charset="-128"/>
                        <a:ea typeface="Yu Gothic UI" panose="020B0500000000000000" pitchFamily="50" charset="-128"/>
                      </a:endParaRPr>
                    </a:p>
                  </a:txBody>
                  <a:tcPr anchor="ctr">
                    <a:solidFill>
                      <a:srgbClr val="FCEAED"/>
                    </a:solidFill>
                  </a:tcPr>
                </a:tc>
                <a:extLst>
                  <a:ext uri="{0D108BD9-81ED-4DB2-BD59-A6C34878D82A}">
                    <a16:rowId xmlns:a16="http://schemas.microsoft.com/office/drawing/2014/main" val="137827545"/>
                  </a:ext>
                </a:extLst>
              </a:tr>
              <a:tr h="470542">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2025</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Yu Gothic UI" panose="020B0500000000000000" pitchFamily="50" charset="-128"/>
                          <a:ea typeface="Yu Gothic UI" panose="020B0500000000000000" pitchFamily="50" charset="-128"/>
                        </a:rPr>
                        <a:t>市内管理道路における区画線の</a:t>
                      </a:r>
                      <a:r>
                        <a:rPr kumimoji="1" lang="en-US" altLang="ja-JP" sz="1000" dirty="0">
                          <a:solidFill>
                            <a:schemeClr val="tx1"/>
                          </a:solidFill>
                          <a:latin typeface="Yu Gothic UI" panose="020B0500000000000000" pitchFamily="50" charset="-128"/>
                          <a:ea typeface="Yu Gothic UI" panose="020B0500000000000000" pitchFamily="50" charset="-128"/>
                        </a:rPr>
                        <a:t>AI</a:t>
                      </a:r>
                      <a:r>
                        <a:rPr kumimoji="1" lang="ja-JP" altLang="en-US" sz="1000" dirty="0">
                          <a:solidFill>
                            <a:schemeClr val="tx1"/>
                          </a:solidFill>
                          <a:latin typeface="Yu Gothic UI" panose="020B0500000000000000" pitchFamily="50" charset="-128"/>
                          <a:ea typeface="Yu Gothic UI" panose="020B0500000000000000" pitchFamily="50" charset="-128"/>
                        </a:rPr>
                        <a:t>解析及び検証を実施し、データ蓄積</a:t>
                      </a:r>
                    </a:p>
                  </a:txBody>
                  <a:tcPr anchor="ctr">
                    <a:solidFill>
                      <a:srgbClr val="FCEAED"/>
                    </a:solidFill>
                  </a:tcPr>
                </a:tc>
                <a:extLst>
                  <a:ext uri="{0D108BD9-81ED-4DB2-BD59-A6C34878D82A}">
                    <a16:rowId xmlns:a16="http://schemas.microsoft.com/office/drawing/2014/main" val="3387827350"/>
                  </a:ext>
                </a:extLst>
              </a:tr>
              <a:tr h="470542">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2026</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Yu Gothic UI" panose="020B0500000000000000" pitchFamily="50" charset="-128"/>
                          <a:ea typeface="Yu Gothic UI" panose="020B0500000000000000" pitchFamily="50" charset="-128"/>
                        </a:rPr>
                        <a:t>市内管理道路における区画線の</a:t>
                      </a:r>
                      <a:r>
                        <a:rPr kumimoji="1" lang="en-US" altLang="ja-JP" sz="1000" dirty="0">
                          <a:solidFill>
                            <a:schemeClr val="tx1"/>
                          </a:solidFill>
                          <a:latin typeface="Yu Gothic UI" panose="020B0500000000000000" pitchFamily="50" charset="-128"/>
                          <a:ea typeface="Yu Gothic UI" panose="020B0500000000000000" pitchFamily="50" charset="-128"/>
                        </a:rPr>
                        <a:t>AI</a:t>
                      </a:r>
                      <a:r>
                        <a:rPr kumimoji="1" lang="ja-JP" altLang="en-US" sz="1000" dirty="0">
                          <a:solidFill>
                            <a:schemeClr val="tx1"/>
                          </a:solidFill>
                          <a:latin typeface="Yu Gothic UI" panose="020B0500000000000000" pitchFamily="50" charset="-128"/>
                          <a:ea typeface="Yu Gothic UI" panose="020B0500000000000000" pitchFamily="50" charset="-128"/>
                        </a:rPr>
                        <a:t>解析及び検証を継続し、データ蓄積</a:t>
                      </a:r>
                    </a:p>
                  </a:txBody>
                  <a:tcPr anchor="ctr">
                    <a:solidFill>
                      <a:srgbClr val="FCEAED"/>
                    </a:solidFill>
                  </a:tcPr>
                </a:tc>
                <a:extLst>
                  <a:ext uri="{0D108BD9-81ED-4DB2-BD59-A6C34878D82A}">
                    <a16:rowId xmlns:a16="http://schemas.microsoft.com/office/drawing/2014/main" val="3011694763"/>
                  </a:ext>
                </a:extLst>
              </a:tr>
              <a:tr h="470542">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2027</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Yu Gothic UI" panose="020B0500000000000000" pitchFamily="50" charset="-128"/>
                          <a:ea typeface="Yu Gothic UI" panose="020B0500000000000000" pitchFamily="50" charset="-128"/>
                        </a:rPr>
                        <a:t>市内管理道路における区画線の</a:t>
                      </a:r>
                      <a:r>
                        <a:rPr kumimoji="1" lang="en-US" altLang="ja-JP" sz="1000" dirty="0">
                          <a:solidFill>
                            <a:schemeClr val="tx1"/>
                          </a:solidFill>
                          <a:latin typeface="Yu Gothic UI" panose="020B0500000000000000" pitchFamily="50" charset="-128"/>
                          <a:ea typeface="Yu Gothic UI" panose="020B0500000000000000" pitchFamily="50" charset="-128"/>
                        </a:rPr>
                        <a:t>AI</a:t>
                      </a:r>
                      <a:r>
                        <a:rPr kumimoji="1" lang="ja-JP" altLang="en-US" sz="1000" dirty="0">
                          <a:solidFill>
                            <a:schemeClr val="tx1"/>
                          </a:solidFill>
                          <a:latin typeface="Yu Gothic UI" panose="020B0500000000000000" pitchFamily="50" charset="-128"/>
                          <a:ea typeface="Yu Gothic UI" panose="020B0500000000000000" pitchFamily="50" charset="-128"/>
                        </a:rPr>
                        <a:t>解析及び検証を継続し、データ蓄積</a:t>
                      </a:r>
                      <a:endParaRPr kumimoji="1" lang="en-US" altLang="ja-JP" sz="1000" dirty="0">
                        <a:solidFill>
                          <a:schemeClr val="tx1"/>
                        </a:solidFill>
                        <a:latin typeface="Yu Gothic UI" panose="020B0500000000000000" pitchFamily="50" charset="-128"/>
                        <a:ea typeface="Yu Gothic UI" panose="020B05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Yu Gothic UI" panose="020B0500000000000000" pitchFamily="50" charset="-128"/>
                          <a:ea typeface="Yu Gothic UI" panose="020B0500000000000000" pitchFamily="50" charset="-128"/>
                        </a:rPr>
                        <a:t>蓄積したデータを基に経年劣化を予測</a:t>
                      </a:r>
                    </a:p>
                  </a:txBody>
                  <a:tcPr anchor="ctr">
                    <a:solidFill>
                      <a:srgbClr val="FCEAED"/>
                    </a:solidFill>
                  </a:tcPr>
                </a:tc>
                <a:extLst>
                  <a:ext uri="{0D108BD9-81ED-4DB2-BD59-A6C34878D82A}">
                    <a16:rowId xmlns:a16="http://schemas.microsoft.com/office/drawing/2014/main" val="3165335573"/>
                  </a:ext>
                </a:extLst>
              </a:tr>
            </a:tbl>
          </a:graphicData>
        </a:graphic>
      </p:graphicFrame>
      <p:sp>
        <p:nvSpPr>
          <p:cNvPr id="73" name="ホームベース 30">
            <a:extLst>
              <a:ext uri="{FF2B5EF4-FFF2-40B4-BE49-F238E27FC236}">
                <a16:creationId xmlns:a16="http://schemas.microsoft.com/office/drawing/2014/main" id="{5A1D840E-245C-1629-9771-335935C7C833}"/>
              </a:ext>
            </a:extLst>
          </p:cNvPr>
          <p:cNvSpPr/>
          <p:nvPr/>
        </p:nvSpPr>
        <p:spPr>
          <a:xfrm>
            <a:off x="5951273" y="5409906"/>
            <a:ext cx="983532"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検証等実施</a:t>
            </a:r>
            <a:endParaRPr kumimoji="1" lang="en-US" altLang="ja-JP" sz="900">
              <a:solidFill>
                <a:schemeClr val="tx1"/>
              </a:solidFill>
              <a:latin typeface="Yu Gothic UI" panose="020B0500000000000000" pitchFamily="50" charset="-128"/>
              <a:ea typeface="Yu Gothic UI" panose="020B0500000000000000" pitchFamily="50" charset="-128"/>
            </a:endParaRPr>
          </a:p>
        </p:txBody>
      </p:sp>
      <p:sp>
        <p:nvSpPr>
          <p:cNvPr id="74" name="ホームベース 30">
            <a:extLst>
              <a:ext uri="{FF2B5EF4-FFF2-40B4-BE49-F238E27FC236}">
                <a16:creationId xmlns:a16="http://schemas.microsoft.com/office/drawing/2014/main" id="{BDCCECDB-0E1A-B34D-B8A0-3CF37BE27429}"/>
              </a:ext>
            </a:extLst>
          </p:cNvPr>
          <p:cNvSpPr/>
          <p:nvPr/>
        </p:nvSpPr>
        <p:spPr>
          <a:xfrm>
            <a:off x="6995272" y="5409846"/>
            <a:ext cx="983532"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検証等実施</a:t>
            </a:r>
            <a:endParaRPr kumimoji="1" lang="en-US" altLang="ja-JP" sz="900">
              <a:solidFill>
                <a:schemeClr val="tx1"/>
              </a:solidFill>
              <a:latin typeface="Yu Gothic UI" panose="020B0500000000000000" pitchFamily="50" charset="-128"/>
              <a:ea typeface="Yu Gothic UI" panose="020B0500000000000000" pitchFamily="50" charset="-128"/>
            </a:endParaRPr>
          </a:p>
        </p:txBody>
      </p:sp>
      <p:sp>
        <p:nvSpPr>
          <p:cNvPr id="75" name="ホームベース 30">
            <a:extLst>
              <a:ext uri="{FF2B5EF4-FFF2-40B4-BE49-F238E27FC236}">
                <a16:creationId xmlns:a16="http://schemas.microsoft.com/office/drawing/2014/main" id="{C4149B3C-8764-CE5C-0DDC-031C3BFFF570}"/>
              </a:ext>
            </a:extLst>
          </p:cNvPr>
          <p:cNvSpPr/>
          <p:nvPr/>
        </p:nvSpPr>
        <p:spPr>
          <a:xfrm>
            <a:off x="8026975" y="5409846"/>
            <a:ext cx="983532"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検証等実施</a:t>
            </a:r>
            <a:endParaRPr kumimoji="1" lang="en-US" altLang="ja-JP" sz="900">
              <a:solidFill>
                <a:schemeClr val="tx1"/>
              </a:solidFill>
              <a:latin typeface="Yu Gothic UI" panose="020B0500000000000000" pitchFamily="50" charset="-128"/>
              <a:ea typeface="Yu Gothic UI" panose="020B0500000000000000" pitchFamily="50" charset="-128"/>
            </a:endParaRPr>
          </a:p>
        </p:txBody>
      </p:sp>
      <p:sp>
        <p:nvSpPr>
          <p:cNvPr id="78" name="テキスト プレースホルダー 44">
            <a:extLst>
              <a:ext uri="{FF2B5EF4-FFF2-40B4-BE49-F238E27FC236}">
                <a16:creationId xmlns:a16="http://schemas.microsoft.com/office/drawing/2014/main" id="{5FB01508-3EE8-E8E2-3B40-6BAF0E82882B}"/>
              </a:ext>
            </a:extLst>
          </p:cNvPr>
          <p:cNvSpPr txBox="1">
            <a:spLocks/>
          </p:cNvSpPr>
          <p:nvPr/>
        </p:nvSpPr>
        <p:spPr>
          <a:xfrm>
            <a:off x="5928478" y="1369319"/>
            <a:ext cx="3216788" cy="597632"/>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b="0" dirty="0"/>
              <a:t>区画線維持管理業務の高度化・効率化が図られ、管理道路を安全かつ安心して利用し続けられること。</a:t>
            </a:r>
          </a:p>
          <a:p>
            <a:endParaRPr lang="ja-JP" altLang="en-US" dirty="0"/>
          </a:p>
        </p:txBody>
      </p:sp>
      <p:sp>
        <p:nvSpPr>
          <p:cNvPr id="81" name="テキスト プレースホルダー 44">
            <a:extLst>
              <a:ext uri="{FF2B5EF4-FFF2-40B4-BE49-F238E27FC236}">
                <a16:creationId xmlns:a16="http://schemas.microsoft.com/office/drawing/2014/main" id="{3817BD83-95BE-ED54-2FAE-26AE9ADDA69C}"/>
              </a:ext>
            </a:extLst>
          </p:cNvPr>
          <p:cNvSpPr txBox="1">
            <a:spLocks/>
          </p:cNvSpPr>
          <p:nvPr/>
        </p:nvSpPr>
        <p:spPr>
          <a:xfrm>
            <a:off x="445008" y="3719278"/>
            <a:ext cx="4346798" cy="597632"/>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6400" lvl="2" indent="-86400">
              <a:lnSpc>
                <a:spcPts val="1500"/>
              </a:lnSpc>
              <a:spcBef>
                <a:spcPts val="0"/>
              </a:spcBef>
              <a:spcAft>
                <a:spcPts val="600"/>
              </a:spcAft>
              <a:tabLst>
                <a:tab pos="361950" algn="l"/>
              </a:tabLst>
              <a:defRPr/>
            </a:pPr>
            <a:r>
              <a:rPr kumimoji="0" lang="en-US" altLang="ja-JP" sz="1100" dirty="0">
                <a:solidFill>
                  <a:srgbClr val="000000"/>
                </a:solidFill>
                <a:latin typeface="Avenir Next LT Pro"/>
                <a:ea typeface="Yu Gothic UI" panose="020B0500000000000000" pitchFamily="50" charset="-128"/>
              </a:rPr>
              <a:t>2024</a:t>
            </a:r>
            <a:r>
              <a:rPr kumimoji="0" lang="ja-JP" altLang="en-US" sz="1100" dirty="0">
                <a:solidFill>
                  <a:srgbClr val="000000"/>
                </a:solidFill>
                <a:latin typeface="Avenir Next LT Pro"/>
                <a:ea typeface="Yu Gothic UI" panose="020B0500000000000000" pitchFamily="50" charset="-128"/>
              </a:rPr>
              <a:t>年度にドライブレコーダーの映像データ等を活用した区画線の損傷度判定を</a:t>
            </a:r>
            <a:r>
              <a:rPr kumimoji="0" lang="en-US" altLang="ja-JP" sz="1100" dirty="0">
                <a:solidFill>
                  <a:srgbClr val="000000"/>
                </a:solidFill>
                <a:latin typeface="Avenir Next LT Pro"/>
                <a:ea typeface="Yu Gothic UI" panose="020B0500000000000000" pitchFamily="50" charset="-128"/>
              </a:rPr>
              <a:t>AI</a:t>
            </a:r>
            <a:r>
              <a:rPr kumimoji="0" lang="ja-JP" altLang="en-US" sz="1100" dirty="0">
                <a:solidFill>
                  <a:srgbClr val="000000"/>
                </a:solidFill>
                <a:latin typeface="Avenir Next LT Pro"/>
                <a:ea typeface="Yu Gothic UI" panose="020B0500000000000000" pitchFamily="50" charset="-128"/>
              </a:rPr>
              <a:t>解析し、解析結果検証を行った。</a:t>
            </a:r>
          </a:p>
          <a:p>
            <a:endParaRPr lang="ja-JP" altLang="en-US" dirty="0"/>
          </a:p>
        </p:txBody>
      </p:sp>
      <p:grpSp>
        <p:nvGrpSpPr>
          <p:cNvPr id="3" name="グループ化 2">
            <a:extLst>
              <a:ext uri="{FF2B5EF4-FFF2-40B4-BE49-F238E27FC236}">
                <a16:creationId xmlns:a16="http://schemas.microsoft.com/office/drawing/2014/main" id="{D2396B7A-40BA-342D-0C01-40E869905215}"/>
              </a:ext>
            </a:extLst>
          </p:cNvPr>
          <p:cNvGrpSpPr/>
          <p:nvPr/>
        </p:nvGrpSpPr>
        <p:grpSpPr>
          <a:xfrm>
            <a:off x="447675" y="3370357"/>
            <a:ext cx="1375502" cy="243520"/>
            <a:chOff x="528309" y="7695403"/>
            <a:chExt cx="1375502" cy="243520"/>
          </a:xfrm>
        </p:grpSpPr>
        <p:sp>
          <p:nvSpPr>
            <p:cNvPr id="11" name="正方形/長方形 10">
              <a:extLst>
                <a:ext uri="{FF2B5EF4-FFF2-40B4-BE49-F238E27FC236}">
                  <a16:creationId xmlns:a16="http://schemas.microsoft.com/office/drawing/2014/main" id="{7CC93651-2D06-7C8B-DC25-3CE35E62B121}"/>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2" name="テキスト ボックス 11">
              <a:extLst>
                <a:ext uri="{FF2B5EF4-FFF2-40B4-BE49-F238E27FC236}">
                  <a16:creationId xmlns:a16="http://schemas.microsoft.com/office/drawing/2014/main" id="{1E15F4C7-2224-160F-405D-963B41352B8E}"/>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Tree>
    <p:extLst>
      <p:ext uri="{BB962C8B-B14F-4D97-AF65-F5344CB8AC3E}">
        <p14:creationId xmlns:p14="http://schemas.microsoft.com/office/powerpoint/2010/main" val="27015752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4E3DB5-ED47-BCE5-6012-B47DD521E762}"/>
              </a:ext>
            </a:extLst>
          </p:cNvPr>
          <p:cNvSpPr>
            <a:spLocks noGrp="1"/>
          </p:cNvSpPr>
          <p:nvPr>
            <p:ph type="title"/>
          </p:nvPr>
        </p:nvSpPr>
        <p:spPr>
          <a:xfrm>
            <a:off x="446400" y="136800"/>
            <a:ext cx="4838294" cy="728793"/>
          </a:xfrm>
        </p:spPr>
        <p:txBody>
          <a:bodyPr/>
          <a:lstStyle/>
          <a:p>
            <a:r>
              <a:rPr lang="en-US" altLang="ja-JP" dirty="0"/>
              <a:t>AI</a:t>
            </a:r>
            <a:r>
              <a:rPr lang="ja-JP" altLang="en-US" dirty="0"/>
              <a:t>を活用した特殊車両の違法通行対策</a:t>
            </a:r>
            <a:br>
              <a:rPr lang="en-US" altLang="ja-JP" dirty="0"/>
            </a:br>
            <a:r>
              <a:rPr lang="ja-JP" altLang="en-US" dirty="0"/>
              <a:t>　及び申請許可業務の最適化</a:t>
            </a:r>
            <a:endParaRPr kumimoji="1" lang="ja-JP" altLang="en-US" dirty="0"/>
          </a:p>
        </p:txBody>
      </p:sp>
      <p:sp>
        <p:nvSpPr>
          <p:cNvPr id="19" name="テキスト ボックス 18">
            <a:extLst>
              <a:ext uri="{FF2B5EF4-FFF2-40B4-BE49-F238E27FC236}">
                <a16:creationId xmlns:a16="http://schemas.microsoft.com/office/drawing/2014/main" id="{5E20D656-9291-9B5A-AFE9-5568354A27D8}"/>
              </a:ext>
            </a:extLst>
          </p:cNvPr>
          <p:cNvSpPr txBox="1"/>
          <p:nvPr/>
        </p:nvSpPr>
        <p:spPr>
          <a:xfrm>
            <a:off x="5943076" y="62398"/>
            <a:ext cx="2904750" cy="276999"/>
          </a:xfrm>
          <a:prstGeom prst="rect">
            <a:avLst/>
          </a:prstGeom>
          <a:noFill/>
        </p:spPr>
        <p:txBody>
          <a:bodyPr wrap="square" rtlCol="0">
            <a:spAutoFit/>
          </a:bodyPr>
          <a:lstStyle/>
          <a:p>
            <a:r>
              <a:rPr kumimoji="1" lang="ja-JP" altLang="en-US" sz="1200" b="1" dirty="0">
                <a:solidFill>
                  <a:schemeClr val="bg1"/>
                </a:solidFill>
              </a:rPr>
              <a:t>「大阪市</a:t>
            </a:r>
            <a:r>
              <a:rPr kumimoji="1" lang="en-US" altLang="ja-JP" sz="1200" b="1" dirty="0">
                <a:solidFill>
                  <a:schemeClr val="bg1"/>
                </a:solidFill>
              </a:rPr>
              <a:t>DX</a:t>
            </a:r>
            <a:r>
              <a:rPr kumimoji="1" lang="ja-JP" altLang="en-US" sz="1200" b="1" dirty="0">
                <a:solidFill>
                  <a:schemeClr val="bg1"/>
                </a:solidFill>
              </a:rPr>
              <a:t>戦略アクションプラン」掲載事業</a:t>
            </a:r>
          </a:p>
        </p:txBody>
      </p:sp>
      <p:sp>
        <p:nvSpPr>
          <p:cNvPr id="31" name="テキスト ボックス 30">
            <a:extLst>
              <a:ext uri="{FF2B5EF4-FFF2-40B4-BE49-F238E27FC236}">
                <a16:creationId xmlns:a16="http://schemas.microsoft.com/office/drawing/2014/main" id="{5366674C-7FF8-E808-C5BC-2F6F37D60EB3}"/>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kumimoji="1" lang="en-US" altLang="ja-JP" sz="1000" dirty="0">
                <a:latin typeface="Meiryo UI" panose="020B0604030504040204" pitchFamily="50" charset="-128"/>
                <a:ea typeface="Meiryo UI" panose="020B0604030504040204" pitchFamily="50" charset="-128"/>
              </a:rPr>
              <a:t>08-1,11-4</a:t>
            </a:r>
            <a:endParaRPr kumimoji="1" lang="ja-JP" altLang="en-US" sz="1000" dirty="0">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E33463F2-F5F3-2683-A2FE-226E0E95F4C0}"/>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43" name="正方形/長方形 42">
            <a:extLst>
              <a:ext uri="{FF2B5EF4-FFF2-40B4-BE49-F238E27FC236}">
                <a16:creationId xmlns:a16="http://schemas.microsoft.com/office/drawing/2014/main" id="{B90EBA4C-9EB8-38AC-EB74-8BD34076C3BD}"/>
              </a:ext>
            </a:extLst>
          </p:cNvPr>
          <p:cNvSpPr/>
          <p:nvPr/>
        </p:nvSpPr>
        <p:spPr>
          <a:xfrm>
            <a:off x="4860000" y="1296000"/>
            <a:ext cx="972000" cy="8376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51" name="正方形/長方形 50">
            <a:extLst>
              <a:ext uri="{FF2B5EF4-FFF2-40B4-BE49-F238E27FC236}">
                <a16:creationId xmlns:a16="http://schemas.microsoft.com/office/drawing/2014/main" id="{CFDE5F16-16B2-FE20-749A-F724C8841DDE}"/>
              </a:ext>
            </a:extLst>
          </p:cNvPr>
          <p:cNvSpPr/>
          <p:nvPr/>
        </p:nvSpPr>
        <p:spPr>
          <a:xfrm>
            <a:off x="6972478" y="50863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2" name="正方形/長方形 51">
            <a:extLst>
              <a:ext uri="{FF2B5EF4-FFF2-40B4-BE49-F238E27FC236}">
                <a16:creationId xmlns:a16="http://schemas.microsoft.com/office/drawing/2014/main" id="{0FF673C6-82D2-1F64-384A-EC468D265832}"/>
              </a:ext>
            </a:extLst>
          </p:cNvPr>
          <p:cNvSpPr/>
          <p:nvPr/>
        </p:nvSpPr>
        <p:spPr>
          <a:xfrm>
            <a:off x="5928478" y="50863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3" name="正方形/長方形 52">
            <a:extLst>
              <a:ext uri="{FF2B5EF4-FFF2-40B4-BE49-F238E27FC236}">
                <a16:creationId xmlns:a16="http://schemas.microsoft.com/office/drawing/2014/main" id="{879AAEE4-3CC9-178B-0D5F-29F7ECB4EC57}"/>
              </a:ext>
            </a:extLst>
          </p:cNvPr>
          <p:cNvSpPr/>
          <p:nvPr/>
        </p:nvSpPr>
        <p:spPr>
          <a:xfrm>
            <a:off x="8016478" y="50863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4" name="テキスト ボックス 53">
            <a:extLst>
              <a:ext uri="{FF2B5EF4-FFF2-40B4-BE49-F238E27FC236}">
                <a16:creationId xmlns:a16="http://schemas.microsoft.com/office/drawing/2014/main" id="{C91F9786-5992-6DE3-33FF-98A325A5218D}"/>
              </a:ext>
            </a:extLst>
          </p:cNvPr>
          <p:cNvSpPr txBox="1"/>
          <p:nvPr/>
        </p:nvSpPr>
        <p:spPr>
          <a:xfrm>
            <a:off x="4876800" y="539408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en-US" altLang="ja-JP" sz="1000" b="1">
                <a:solidFill>
                  <a:srgbClr val="FFFFFF"/>
                </a:solidFill>
                <a:latin typeface="Yu Gothic UI" panose="020B0500000000000000" pitchFamily="50" charset="-128"/>
                <a:ea typeface="Yu Gothic UI" panose="020B0500000000000000" pitchFamily="50" charset="-128"/>
              </a:rPr>
              <a:t>AI</a:t>
            </a:r>
            <a:r>
              <a:rPr kumimoji="1" lang="ja-JP" altLang="en-US" sz="1000" b="1">
                <a:solidFill>
                  <a:srgbClr val="FFFFFF"/>
                </a:solidFill>
                <a:latin typeface="Yu Gothic UI" panose="020B0500000000000000" pitchFamily="50" charset="-128"/>
                <a:ea typeface="Yu Gothic UI" panose="020B0500000000000000" pitchFamily="50" charset="-128"/>
              </a:rPr>
              <a:t>による取締り</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55" name="ホームベース 30">
            <a:extLst>
              <a:ext uri="{FF2B5EF4-FFF2-40B4-BE49-F238E27FC236}">
                <a16:creationId xmlns:a16="http://schemas.microsoft.com/office/drawing/2014/main" id="{8625F885-2F3B-B87F-CC89-86BD2D07B8B7}"/>
              </a:ext>
            </a:extLst>
          </p:cNvPr>
          <p:cNvSpPr/>
          <p:nvPr/>
        </p:nvSpPr>
        <p:spPr>
          <a:xfrm>
            <a:off x="5928478" y="5394086"/>
            <a:ext cx="30631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実施</a:t>
            </a:r>
          </a:p>
        </p:txBody>
      </p:sp>
      <p:sp>
        <p:nvSpPr>
          <p:cNvPr id="56" name="テキスト ボックス 55">
            <a:extLst>
              <a:ext uri="{FF2B5EF4-FFF2-40B4-BE49-F238E27FC236}">
                <a16:creationId xmlns:a16="http://schemas.microsoft.com/office/drawing/2014/main" id="{9839B3B3-FFD7-1A6C-152B-9A129B897E92}"/>
              </a:ext>
            </a:extLst>
          </p:cNvPr>
          <p:cNvSpPr txBox="1"/>
          <p:nvPr/>
        </p:nvSpPr>
        <p:spPr>
          <a:xfrm>
            <a:off x="4876800" y="5913771"/>
            <a:ext cx="972000" cy="6938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特殊車両の</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申請許可業務の最適化</a:t>
            </a:r>
          </a:p>
        </p:txBody>
      </p:sp>
      <p:sp>
        <p:nvSpPr>
          <p:cNvPr id="57" name="ホームベース 30">
            <a:extLst>
              <a:ext uri="{FF2B5EF4-FFF2-40B4-BE49-F238E27FC236}">
                <a16:creationId xmlns:a16="http://schemas.microsoft.com/office/drawing/2014/main" id="{8742BDC6-07B9-B0CE-DC67-2CA8E1F3DA3E}"/>
              </a:ext>
            </a:extLst>
          </p:cNvPr>
          <p:cNvSpPr/>
          <p:nvPr/>
        </p:nvSpPr>
        <p:spPr>
          <a:xfrm>
            <a:off x="5928478" y="5913771"/>
            <a:ext cx="6247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特車システム開発</a:t>
            </a:r>
          </a:p>
        </p:txBody>
      </p:sp>
      <p:sp>
        <p:nvSpPr>
          <p:cNvPr id="58" name="ホームベース 30">
            <a:extLst>
              <a:ext uri="{FF2B5EF4-FFF2-40B4-BE49-F238E27FC236}">
                <a16:creationId xmlns:a16="http://schemas.microsoft.com/office/drawing/2014/main" id="{380673F9-8F02-1B34-BAE7-BF5B0E362E56}"/>
              </a:ext>
            </a:extLst>
          </p:cNvPr>
          <p:cNvSpPr/>
          <p:nvPr/>
        </p:nvSpPr>
        <p:spPr>
          <a:xfrm>
            <a:off x="6538078" y="6283628"/>
            <a:ext cx="24535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特車システムによる申請受付</a:t>
            </a:r>
            <a:endParaRPr kumimoji="1" lang="ja-JP" altLang="en-US" sz="900">
              <a:solidFill>
                <a:srgbClr val="000000"/>
              </a:solidFill>
              <a:latin typeface="Yu Gothic UI" panose="020B0500000000000000" pitchFamily="50" charset="-128"/>
              <a:ea typeface="Yu Gothic UI" panose="020B0500000000000000" pitchFamily="50" charset="-128"/>
            </a:endParaRPr>
          </a:p>
        </p:txBody>
      </p:sp>
      <p:sp>
        <p:nvSpPr>
          <p:cNvPr id="59" name="テキスト プレースホルダー 22">
            <a:extLst>
              <a:ext uri="{FF2B5EF4-FFF2-40B4-BE49-F238E27FC236}">
                <a16:creationId xmlns:a16="http://schemas.microsoft.com/office/drawing/2014/main" id="{263B9B25-A9F6-D64B-507D-48E9FF357C34}"/>
              </a:ext>
            </a:extLst>
          </p:cNvPr>
          <p:cNvSpPr txBox="1">
            <a:spLocks/>
          </p:cNvSpPr>
          <p:nvPr/>
        </p:nvSpPr>
        <p:spPr>
          <a:xfrm>
            <a:off x="5904000" y="1498926"/>
            <a:ext cx="3414740" cy="837600"/>
          </a:xfrm>
          <a:prstGeom prst="rect">
            <a:avLst/>
          </a:prstGeom>
        </p:spPr>
        <p:txBody>
          <a:bodyPr/>
          <a:lstStyle>
            <a:lvl1pPr marL="0" indent="0" algn="l" defTabSz="914400" rtl="0" eaLnBrk="1" latinLnBrk="0" hangingPunct="1">
              <a:lnSpc>
                <a:spcPts val="1900"/>
              </a:lnSpc>
              <a:spcBef>
                <a:spcPts val="1000"/>
              </a:spcBef>
              <a:buFont typeface="Arial" panose="020B0604020202020204" pitchFamily="34" charset="0"/>
              <a:buNone/>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63" indent="-93663">
              <a:lnSpc>
                <a:spcPct val="100000"/>
              </a:lnSpc>
              <a:spcBef>
                <a:spcPts val="600"/>
              </a:spcBef>
              <a:buFont typeface="Arial" panose="020B0604020202020204" pitchFamily="34" charset="0"/>
              <a:buChar char="•"/>
            </a:pPr>
            <a:r>
              <a:rPr lang="ja-JP" altLang="en-US" dirty="0">
                <a:latin typeface="Yu Gothic UI" panose="020B0500000000000000" pitchFamily="50" charset="-128"/>
                <a:ea typeface="Yu Gothic UI" panose="020B0500000000000000" pitchFamily="50" charset="-128"/>
              </a:rPr>
              <a:t>特殊車両通行許可制度がより広く認知され、当該制度を遵守する意識が事業者に根付いていること。</a:t>
            </a:r>
          </a:p>
        </p:txBody>
      </p:sp>
      <p:sp>
        <p:nvSpPr>
          <p:cNvPr id="5" name="スライド番号プレースホルダー 1">
            <a:extLst>
              <a:ext uri="{FF2B5EF4-FFF2-40B4-BE49-F238E27FC236}">
                <a16:creationId xmlns:a16="http://schemas.microsoft.com/office/drawing/2014/main" id="{E00BEC32-DD7B-2A79-193F-5C4D2807A483}"/>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39</a:t>
            </a:fld>
            <a:endParaRPr lang="ja-JP" altLang="en-US" dirty="0">
              <a:solidFill>
                <a:prstClr val="black">
                  <a:tint val="75000"/>
                </a:prstClr>
              </a:solidFill>
              <a:latin typeface="Avenir Next LT Pro"/>
              <a:ea typeface="Yu Gothic UI"/>
            </a:endParaRPr>
          </a:p>
        </p:txBody>
      </p:sp>
      <p:sp>
        <p:nvSpPr>
          <p:cNvPr id="14" name="テキスト プレースホルダー 29">
            <a:extLst>
              <a:ext uri="{FF2B5EF4-FFF2-40B4-BE49-F238E27FC236}">
                <a16:creationId xmlns:a16="http://schemas.microsoft.com/office/drawing/2014/main" id="{102DE9DE-7B27-3AFF-EE69-CD934E15AFB9}"/>
              </a:ext>
            </a:extLst>
          </p:cNvPr>
          <p:cNvSpPr txBox="1">
            <a:spLocks/>
          </p:cNvSpPr>
          <p:nvPr/>
        </p:nvSpPr>
        <p:spPr>
          <a:xfrm>
            <a:off x="5904000" y="2249719"/>
            <a:ext cx="3414740" cy="511528"/>
          </a:xfrm>
          <a:prstGeom prst="rect">
            <a:avLst/>
          </a:prstGeom>
        </p:spPr>
        <p:txBody>
          <a:bodyPr anchor="t"/>
          <a:lstStyle>
            <a:lvl1pPr marL="93663" indent="-93663" algn="l" defTabSz="914400" rtl="0" eaLnBrk="1" latinLnBrk="0" hangingPunct="1">
              <a:lnSpc>
                <a:spcPct val="100000"/>
              </a:lnSpc>
              <a:spcBef>
                <a:spcPts val="600"/>
              </a:spcBef>
              <a:buFont typeface="Arial" panose="020B0604020202020204" pitchFamily="34" charset="0"/>
              <a:buChar char="•"/>
              <a:defRPr kumimoji="1" sz="1100" b="0" kern="1200">
                <a:solidFill>
                  <a:schemeClr val="tx1"/>
                </a:solidFill>
                <a:latin typeface="Yu Gothic UI" panose="020B0500000000000000" pitchFamily="50" charset="-128"/>
                <a:ea typeface="Yu Gothic UI" panose="020B05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特殊車両の申請許可業務の標準処理時間</a:t>
            </a:r>
            <a:endParaRPr lang="en-US" altLang="ja-JP"/>
          </a:p>
          <a:p>
            <a:endParaRPr lang="en-US" altLang="ja-JP"/>
          </a:p>
          <a:p>
            <a:endParaRPr lang="en-US" altLang="ja-JP"/>
          </a:p>
          <a:p>
            <a:endParaRPr lang="en-US" altLang="ja-JP"/>
          </a:p>
          <a:p>
            <a:r>
              <a:rPr lang="ja-JP" altLang="en-US"/>
              <a:t>人的・</a:t>
            </a:r>
            <a:r>
              <a:rPr lang="en-US" altLang="ja-JP"/>
              <a:t>AI</a:t>
            </a:r>
            <a:r>
              <a:rPr lang="ja-JP" altLang="en-US"/>
              <a:t>取締り回数（年間）</a:t>
            </a:r>
            <a:endParaRPr lang="en-US" altLang="ja-JP"/>
          </a:p>
        </p:txBody>
      </p:sp>
      <p:sp>
        <p:nvSpPr>
          <p:cNvPr id="15" name="正方形/長方形 14">
            <a:extLst>
              <a:ext uri="{FF2B5EF4-FFF2-40B4-BE49-F238E27FC236}">
                <a16:creationId xmlns:a16="http://schemas.microsoft.com/office/drawing/2014/main" id="{D6AA5260-0A5F-CE6A-3D90-FD919673A7BD}"/>
              </a:ext>
            </a:extLst>
          </p:cNvPr>
          <p:cNvSpPr/>
          <p:nvPr/>
        </p:nvSpPr>
        <p:spPr>
          <a:xfrm>
            <a:off x="4860000" y="2209800"/>
            <a:ext cx="972000" cy="2286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20" name="表プレースホルダー 18">
            <a:extLst>
              <a:ext uri="{FF2B5EF4-FFF2-40B4-BE49-F238E27FC236}">
                <a16:creationId xmlns:a16="http://schemas.microsoft.com/office/drawing/2014/main" id="{C23369D3-59E7-1A3A-012B-4A88E33A2A02}"/>
              </a:ext>
            </a:extLst>
          </p:cNvPr>
          <p:cNvGraphicFramePr>
            <a:graphicFrameLocks/>
          </p:cNvGraphicFramePr>
          <p:nvPr/>
        </p:nvGraphicFramePr>
        <p:xfrm>
          <a:off x="5957327" y="2514600"/>
          <a:ext cx="3216272" cy="731190"/>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749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34950">
                <a:tc>
                  <a:txBody>
                    <a:bodyPr/>
                    <a:lstStyle/>
                    <a:p>
                      <a:pPr algn="ctr"/>
                      <a:r>
                        <a:rPr kumimoji="1" lang="ja-JP" altLang="en-US" sz="1000" dirty="0">
                          <a:solidFill>
                            <a:schemeClr val="tx1"/>
                          </a:solidFill>
                          <a:latin typeface="Yu Gothic UI" panose="020B0500000000000000" pitchFamily="50" charset="-128"/>
                          <a:ea typeface="Yu Gothic UI" panose="020B0500000000000000" pitchFamily="50" charset="-128"/>
                        </a:rPr>
                        <a:t>ー</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ー</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4</a:t>
                      </a:r>
                      <a:r>
                        <a:rPr kumimoji="1" lang="ja-JP" altLang="en-US" sz="1000">
                          <a:solidFill>
                            <a:schemeClr val="tx1"/>
                          </a:solidFill>
                          <a:latin typeface="Yu Gothic UI" panose="020B0500000000000000" pitchFamily="50" charset="-128"/>
                          <a:ea typeface="Yu Gothic UI" panose="020B0500000000000000" pitchFamily="50" charset="-128"/>
                        </a:rPr>
                        <a:t>週間</a:t>
                      </a:r>
                    </a:p>
                  </a:txBody>
                  <a:tcPr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Yu Gothic UI" panose="020B0500000000000000" pitchFamily="50" charset="-128"/>
                          <a:ea typeface="Yu Gothic UI" panose="020B0500000000000000" pitchFamily="50" charset="-128"/>
                        </a:rPr>
                        <a:t>4</a:t>
                      </a:r>
                      <a:r>
                        <a:rPr kumimoji="1" lang="ja-JP" altLang="en-US" sz="1000" dirty="0">
                          <a:solidFill>
                            <a:schemeClr val="tx1"/>
                          </a:solidFill>
                          <a:latin typeface="Yu Gothic UI" panose="020B0500000000000000" pitchFamily="50" charset="-128"/>
                          <a:ea typeface="Yu Gothic UI" panose="020B0500000000000000" pitchFamily="50" charset="-128"/>
                        </a:rPr>
                        <a:t>週間</a:t>
                      </a:r>
                    </a:p>
                  </a:txBody>
                  <a:tcPr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graphicFrame>
        <p:nvGraphicFramePr>
          <p:cNvPr id="21" name="表プレースホルダー 18">
            <a:extLst>
              <a:ext uri="{FF2B5EF4-FFF2-40B4-BE49-F238E27FC236}">
                <a16:creationId xmlns:a16="http://schemas.microsoft.com/office/drawing/2014/main" id="{6E8C9651-ABBE-A2F3-6908-AA67E822F993}"/>
              </a:ext>
            </a:extLst>
          </p:cNvPr>
          <p:cNvGraphicFramePr>
            <a:graphicFrameLocks/>
          </p:cNvGraphicFramePr>
          <p:nvPr>
            <p:extLst>
              <p:ext uri="{D42A27DB-BD31-4B8C-83A1-F6EECF244321}">
                <p14:modId xmlns:p14="http://schemas.microsoft.com/office/powerpoint/2010/main" val="28487977"/>
              </p:ext>
            </p:extLst>
          </p:nvPr>
        </p:nvGraphicFramePr>
        <p:xfrm>
          <a:off x="5961108" y="3505200"/>
          <a:ext cx="3216272" cy="944880"/>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287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13662">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2</a:t>
                      </a:r>
                      <a:r>
                        <a:rPr kumimoji="1" lang="ja-JP" altLang="en-US" sz="1000">
                          <a:solidFill>
                            <a:schemeClr val="tx1"/>
                          </a:solidFill>
                          <a:latin typeface="Yu Gothic UI" panose="020B0500000000000000" pitchFamily="50" charset="-128"/>
                          <a:ea typeface="Yu Gothic UI" panose="020B0500000000000000" pitchFamily="50" charset="-128"/>
                        </a:rPr>
                        <a:t>回</a:t>
                      </a:r>
                      <a:br>
                        <a:rPr kumimoji="1" lang="en-US" altLang="ja-JP" sz="1000">
                          <a:solidFill>
                            <a:schemeClr val="tx1"/>
                          </a:solidFill>
                          <a:latin typeface="Yu Gothic UI" panose="020B0500000000000000" pitchFamily="50" charset="-128"/>
                          <a:ea typeface="Yu Gothic UI" panose="020B0500000000000000" pitchFamily="50" charset="-128"/>
                        </a:rPr>
                      </a:br>
                      <a:r>
                        <a:rPr kumimoji="1" lang="ja-JP" altLang="en-US" sz="1000">
                          <a:solidFill>
                            <a:schemeClr val="tx1"/>
                          </a:solidFill>
                          <a:latin typeface="Yu Gothic UI" panose="020B0500000000000000" pitchFamily="50" charset="-128"/>
                          <a:ea typeface="Yu Gothic UI" panose="020B0500000000000000" pitchFamily="50" charset="-128"/>
                        </a:rPr>
                        <a:t>（人的取締りのみ）</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8</a:t>
                      </a:r>
                      <a:r>
                        <a:rPr kumimoji="1" lang="ja-JP" altLang="en-US" sz="1000">
                          <a:solidFill>
                            <a:schemeClr val="tx1"/>
                          </a:solidFill>
                          <a:latin typeface="Yu Gothic UI" panose="020B0500000000000000" pitchFamily="50" charset="-128"/>
                          <a:ea typeface="Yu Gothic UI" panose="020B0500000000000000" pitchFamily="50" charset="-128"/>
                        </a:rPr>
                        <a:t>回</a:t>
                      </a:r>
                    </a:p>
                  </a:txBody>
                  <a:tcPr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Yu Gothic UI" panose="020B0500000000000000" pitchFamily="50" charset="-128"/>
                          <a:ea typeface="Yu Gothic UI" panose="020B0500000000000000" pitchFamily="50" charset="-128"/>
                        </a:rPr>
                        <a:t>8</a:t>
                      </a:r>
                      <a:r>
                        <a:rPr kumimoji="1" lang="ja-JP" altLang="en-US" sz="1000" dirty="0">
                          <a:solidFill>
                            <a:schemeClr val="tx1"/>
                          </a:solidFill>
                          <a:latin typeface="Yu Gothic UI" panose="020B0500000000000000" pitchFamily="50" charset="-128"/>
                          <a:ea typeface="Yu Gothic UI" panose="020B0500000000000000" pitchFamily="50" charset="-128"/>
                        </a:rPr>
                        <a:t>回</a:t>
                      </a:r>
                    </a:p>
                  </a:txBody>
                  <a:tcPr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Yu Gothic UI" panose="020B0500000000000000" pitchFamily="50" charset="-128"/>
                          <a:ea typeface="Yu Gothic UI" panose="020B0500000000000000" pitchFamily="50" charset="-128"/>
                        </a:rPr>
                        <a:t>8</a:t>
                      </a:r>
                      <a:r>
                        <a:rPr kumimoji="1" lang="ja-JP" altLang="en-US" sz="1000" dirty="0">
                          <a:solidFill>
                            <a:schemeClr val="tx1"/>
                          </a:solidFill>
                          <a:latin typeface="Yu Gothic UI" panose="020B0500000000000000" pitchFamily="50" charset="-128"/>
                          <a:ea typeface="Yu Gothic UI" panose="020B0500000000000000" pitchFamily="50" charset="-128"/>
                        </a:rPr>
                        <a:t>回</a:t>
                      </a:r>
                    </a:p>
                  </a:txBody>
                  <a:tcPr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grpSp>
        <p:nvGrpSpPr>
          <p:cNvPr id="22" name="グループ化 21">
            <a:extLst>
              <a:ext uri="{FF2B5EF4-FFF2-40B4-BE49-F238E27FC236}">
                <a16:creationId xmlns:a16="http://schemas.microsoft.com/office/drawing/2014/main" id="{E3448F7E-971E-9131-F65F-C3B73BBC5717}"/>
              </a:ext>
            </a:extLst>
          </p:cNvPr>
          <p:cNvGrpSpPr/>
          <p:nvPr/>
        </p:nvGrpSpPr>
        <p:grpSpPr>
          <a:xfrm>
            <a:off x="4881838" y="4727280"/>
            <a:ext cx="1157494" cy="243520"/>
            <a:chOff x="528309" y="7695403"/>
            <a:chExt cx="1157494" cy="243520"/>
          </a:xfrm>
        </p:grpSpPr>
        <p:sp>
          <p:nvSpPr>
            <p:cNvPr id="23" name="正方形/長方形 22">
              <a:extLst>
                <a:ext uri="{FF2B5EF4-FFF2-40B4-BE49-F238E27FC236}">
                  <a16:creationId xmlns:a16="http://schemas.microsoft.com/office/drawing/2014/main" id="{5B947F80-40B8-1F90-87B6-31785DA50440}"/>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4" name="テキスト ボックス 23">
              <a:extLst>
                <a:ext uri="{FF2B5EF4-FFF2-40B4-BE49-F238E27FC236}">
                  <a16:creationId xmlns:a16="http://schemas.microsoft.com/office/drawing/2014/main" id="{072A3BD3-95D6-C95E-543B-D31E374D67FA}"/>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5" name="テキスト プレースホルダー 12">
            <a:extLst>
              <a:ext uri="{FF2B5EF4-FFF2-40B4-BE49-F238E27FC236}">
                <a16:creationId xmlns:a16="http://schemas.microsoft.com/office/drawing/2014/main" id="{927757C6-0FB2-82D3-EDED-98A774A49E4B}"/>
              </a:ext>
            </a:extLst>
          </p:cNvPr>
          <p:cNvSpPr txBox="1">
            <a:spLocks/>
          </p:cNvSpPr>
          <p:nvPr/>
        </p:nvSpPr>
        <p:spPr>
          <a:xfrm>
            <a:off x="457200" y="4800600"/>
            <a:ext cx="4118199" cy="533400"/>
          </a:xfrm>
          <a:prstGeom prst="rect">
            <a:avLst/>
          </a:prstGeom>
        </p:spPr>
        <p:txBody>
          <a:bodyPr/>
          <a:lstStyle>
            <a:lvl1pPr marL="177800" indent="-177800" algn="l" defTabSz="914400" rtl="0" eaLnBrk="1" latinLnBrk="0" hangingPunct="1">
              <a:lnSpc>
                <a:spcPts val="1600"/>
              </a:lnSpc>
              <a:spcBef>
                <a:spcPts val="0"/>
              </a:spcBef>
              <a:spcAft>
                <a:spcPts val="600"/>
              </a:spcAft>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87313">
              <a:lnSpc>
                <a:spcPts val="1500"/>
              </a:lnSpc>
            </a:pPr>
            <a:r>
              <a:rPr lang="en-US" altLang="ja-JP" sz="1100"/>
              <a:t>2024</a:t>
            </a:r>
            <a:r>
              <a:rPr lang="ja-JP" altLang="en-US" sz="1100"/>
              <a:t>年</a:t>
            </a:r>
            <a:r>
              <a:rPr lang="en-US" altLang="ja-JP" sz="1100"/>
              <a:t>3</a:t>
            </a:r>
            <a:r>
              <a:rPr lang="ja-JP" altLang="en-US" sz="1100"/>
              <a:t>月に</a:t>
            </a:r>
            <a:r>
              <a:rPr lang="en-US" altLang="ja-JP" sz="1100"/>
              <a:t>AI</a:t>
            </a:r>
            <a:r>
              <a:rPr lang="ja-JP" altLang="en-US" sz="1100"/>
              <a:t>による解析システムを開発し、取締り場所を選定。</a:t>
            </a:r>
          </a:p>
          <a:p>
            <a:pPr marL="87313" indent="-87313">
              <a:lnSpc>
                <a:spcPts val="1500"/>
              </a:lnSpc>
            </a:pPr>
            <a:r>
              <a:rPr lang="en-US" altLang="ja-JP" sz="1100"/>
              <a:t>2024</a:t>
            </a:r>
            <a:r>
              <a:rPr lang="ja-JP" altLang="en-US" sz="1100"/>
              <a:t>年</a:t>
            </a:r>
            <a:r>
              <a:rPr lang="en-US" altLang="ja-JP" sz="1100"/>
              <a:t>7</a:t>
            </a:r>
            <a:r>
              <a:rPr lang="ja-JP" altLang="en-US" sz="1100"/>
              <a:t>月より、特車システムを開発中。</a:t>
            </a:r>
          </a:p>
        </p:txBody>
      </p:sp>
      <p:grpSp>
        <p:nvGrpSpPr>
          <p:cNvPr id="26" name="グループ化 25">
            <a:extLst>
              <a:ext uri="{FF2B5EF4-FFF2-40B4-BE49-F238E27FC236}">
                <a16:creationId xmlns:a16="http://schemas.microsoft.com/office/drawing/2014/main" id="{1FC8E52C-3D27-52CD-9AE9-576BF636D482}"/>
              </a:ext>
            </a:extLst>
          </p:cNvPr>
          <p:cNvGrpSpPr/>
          <p:nvPr/>
        </p:nvGrpSpPr>
        <p:grpSpPr>
          <a:xfrm>
            <a:off x="447675" y="4495800"/>
            <a:ext cx="1375502" cy="243520"/>
            <a:chOff x="528309" y="7695403"/>
            <a:chExt cx="1375502" cy="243520"/>
          </a:xfrm>
        </p:grpSpPr>
        <p:sp>
          <p:nvSpPr>
            <p:cNvPr id="27" name="正方形/長方形 26">
              <a:extLst>
                <a:ext uri="{FF2B5EF4-FFF2-40B4-BE49-F238E27FC236}">
                  <a16:creationId xmlns:a16="http://schemas.microsoft.com/office/drawing/2014/main" id="{A89C116A-5E03-CCFE-65EE-9DFE358EFD8F}"/>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8" name="テキスト ボックス 27">
              <a:extLst>
                <a:ext uri="{FF2B5EF4-FFF2-40B4-BE49-F238E27FC236}">
                  <a16:creationId xmlns:a16="http://schemas.microsoft.com/office/drawing/2014/main" id="{8737FAD1-879B-E4F4-88D4-87338FCFBF63}"/>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pic>
        <p:nvPicPr>
          <p:cNvPr id="29" name="図 28">
            <a:extLst>
              <a:ext uri="{FF2B5EF4-FFF2-40B4-BE49-F238E27FC236}">
                <a16:creationId xmlns:a16="http://schemas.microsoft.com/office/drawing/2014/main" id="{179EE66F-5918-52AE-D988-11C0ADC807FF}"/>
              </a:ext>
            </a:extLst>
          </p:cNvPr>
          <p:cNvPicPr>
            <a:picLocks noChangeAspect="1"/>
          </p:cNvPicPr>
          <p:nvPr/>
        </p:nvPicPr>
        <p:blipFill rotWithShape="1">
          <a:blip r:embed="rId2"/>
          <a:srcRect r="12404"/>
          <a:stretch/>
        </p:blipFill>
        <p:spPr>
          <a:xfrm>
            <a:off x="1177500" y="5392437"/>
            <a:ext cx="2213997" cy="1105488"/>
          </a:xfrm>
          <a:prstGeom prst="rect">
            <a:avLst/>
          </a:prstGeom>
        </p:spPr>
      </p:pic>
      <p:sp>
        <p:nvSpPr>
          <p:cNvPr id="30" name="テキスト ボックス 39">
            <a:extLst>
              <a:ext uri="{FF2B5EF4-FFF2-40B4-BE49-F238E27FC236}">
                <a16:creationId xmlns:a16="http://schemas.microsoft.com/office/drawing/2014/main" id="{01BD36CD-479E-75D4-1384-0429D265A67D}"/>
              </a:ext>
            </a:extLst>
          </p:cNvPr>
          <p:cNvSpPr txBox="1"/>
          <p:nvPr/>
        </p:nvSpPr>
        <p:spPr>
          <a:xfrm>
            <a:off x="1934817" y="6477000"/>
            <a:ext cx="808383" cy="246221"/>
          </a:xfrm>
          <a:prstGeom prst="rect">
            <a:avLst/>
          </a:prstGeom>
          <a:noFill/>
        </p:spPr>
        <p:txBody>
          <a:bodyPr wrap="square" l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fontAlgn="base">
              <a:spcBef>
                <a:spcPct val="0"/>
              </a:spcBef>
              <a:spcAft>
                <a:spcPct val="0"/>
              </a:spcAft>
              <a:defRPr/>
            </a:pPr>
            <a:r>
              <a:rPr kumimoji="1" lang="ja-JP" altLang="en-US" sz="1000" b="1" kern="0">
                <a:latin typeface="Yu Gothic UI" panose="020B0500000000000000" pitchFamily="50" charset="-128"/>
                <a:ea typeface="Yu Gothic UI" panose="020B0500000000000000" pitchFamily="50" charset="-128"/>
              </a:rPr>
              <a:t>撮影イメージ</a:t>
            </a:r>
            <a:endParaRPr kumimoji="1" lang="en-US" altLang="ja-JP" sz="1000" b="1" kern="0">
              <a:latin typeface="Yu Gothic UI" panose="020B0500000000000000" pitchFamily="50" charset="-128"/>
              <a:ea typeface="Yu Gothic UI" panose="020B0500000000000000" pitchFamily="50" charset="-128"/>
            </a:endParaRPr>
          </a:p>
        </p:txBody>
      </p:sp>
      <p:sp>
        <p:nvSpPr>
          <p:cNvPr id="36" name="テキスト プレースホルダー 3">
            <a:extLst>
              <a:ext uri="{FF2B5EF4-FFF2-40B4-BE49-F238E27FC236}">
                <a16:creationId xmlns:a16="http://schemas.microsoft.com/office/drawing/2014/main" id="{1B855834-5839-1DD9-8899-94B78B9227FC}"/>
              </a:ext>
            </a:extLst>
          </p:cNvPr>
          <p:cNvSpPr txBox="1">
            <a:spLocks/>
          </p:cNvSpPr>
          <p:nvPr/>
        </p:nvSpPr>
        <p:spPr>
          <a:xfrm>
            <a:off x="445009" y="1185592"/>
            <a:ext cx="4279391" cy="12528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dirty="0">
                <a:solidFill>
                  <a:srgbClr val="000000"/>
                </a:solidFill>
                <a:latin typeface="Yu Gothic UI" panose="020B0500000000000000" pitchFamily="50" charset="-128"/>
                <a:ea typeface="Yu Gothic UI" panose="020B0500000000000000" pitchFamily="50" charset="-128"/>
              </a:rPr>
              <a:t>道路は車両が安全・円滑に通行できるよう整備されており、制限値を超える車両は、原則として通行できないが、やむを得ず制限値を超える車両を通行させる必要が生じた場合、車両構造・積載貨物の特殊性等を審査し、必要な条件を付して車両の通行を許可する</a:t>
            </a:r>
            <a:r>
              <a:rPr lang="en-US" altLang="ja-JP" sz="1100" dirty="0">
                <a:solidFill>
                  <a:srgbClr val="000000"/>
                </a:solidFill>
                <a:latin typeface="Yu Gothic UI" panose="020B0500000000000000" pitchFamily="50" charset="-128"/>
                <a:ea typeface="Yu Gothic UI" panose="020B0500000000000000" pitchFamily="50" charset="-128"/>
              </a:rPr>
              <a:t>『</a:t>
            </a:r>
            <a:r>
              <a:rPr lang="ja-JP" altLang="en-US" sz="1100" dirty="0">
                <a:solidFill>
                  <a:srgbClr val="000000"/>
                </a:solidFill>
                <a:latin typeface="Yu Gothic UI" panose="020B0500000000000000" pitchFamily="50" charset="-128"/>
                <a:ea typeface="Yu Gothic UI" panose="020B0500000000000000" pitchFamily="50" charset="-128"/>
              </a:rPr>
              <a:t>特殊車両通行許可制度</a:t>
            </a:r>
            <a:r>
              <a:rPr lang="en-US" altLang="ja-JP" sz="1100" dirty="0">
                <a:solidFill>
                  <a:srgbClr val="000000"/>
                </a:solidFill>
                <a:latin typeface="Yu Gothic UI" panose="020B0500000000000000" pitchFamily="50" charset="-128"/>
                <a:ea typeface="Yu Gothic UI" panose="020B0500000000000000" pitchFamily="50" charset="-128"/>
              </a:rPr>
              <a:t>』</a:t>
            </a:r>
            <a:r>
              <a:rPr lang="ja-JP" altLang="en-US" sz="1100" dirty="0">
                <a:solidFill>
                  <a:srgbClr val="000000"/>
                </a:solidFill>
                <a:latin typeface="Yu Gothic UI" panose="020B0500000000000000" pitchFamily="50" charset="-128"/>
                <a:ea typeface="Yu Gothic UI" panose="020B0500000000000000" pitchFamily="50" charset="-128"/>
              </a:rPr>
              <a:t>が設けられている。</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dirty="0">
                <a:solidFill>
                  <a:srgbClr val="000000"/>
                </a:solidFill>
                <a:latin typeface="Yu Gothic UI" panose="020B0500000000000000" pitchFamily="50" charset="-128"/>
                <a:ea typeface="Yu Gothic UI" panose="020B0500000000000000" pitchFamily="50" charset="-128"/>
              </a:rPr>
              <a:t>無許可の車両は、事故につながりやすいだけでなく、道路橋に損傷を与え轍やクラックを発生させるため、適正な申請を促すべく特殊車両の取締りを実施する必要がある。</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dirty="0">
                <a:solidFill>
                  <a:srgbClr val="000000"/>
                </a:solidFill>
                <a:latin typeface="Yu Gothic UI" panose="020B0500000000000000" pitchFamily="50" charset="-128"/>
                <a:ea typeface="Yu Gothic UI" panose="020B0500000000000000" pitchFamily="50" charset="-128"/>
              </a:rPr>
              <a:t>許可申請にかかる業務において、大阪市特殊車両通行許可オンライン申請システム（以下、特車システムという。）の運用を行う。</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dirty="0">
                <a:solidFill>
                  <a:srgbClr val="000000"/>
                </a:solidFill>
                <a:latin typeface="Yu Gothic UI" panose="020B0500000000000000" pitchFamily="50" charset="-128"/>
                <a:ea typeface="Yu Gothic UI" panose="020B0500000000000000" pitchFamily="50" charset="-128"/>
              </a:rPr>
              <a:t>走行する車両を撮影した画像から、</a:t>
            </a:r>
            <a:r>
              <a:rPr lang="en-US" altLang="ja-JP" sz="1100" dirty="0">
                <a:solidFill>
                  <a:srgbClr val="000000"/>
                </a:solidFill>
                <a:latin typeface="Yu Gothic UI" panose="020B0500000000000000" pitchFamily="50" charset="-128"/>
                <a:ea typeface="Yu Gothic UI" panose="020B0500000000000000" pitchFamily="50" charset="-128"/>
              </a:rPr>
              <a:t>AI</a:t>
            </a:r>
            <a:r>
              <a:rPr lang="ja-JP" altLang="en-US" sz="1100" dirty="0">
                <a:solidFill>
                  <a:srgbClr val="000000"/>
                </a:solidFill>
                <a:latin typeface="Yu Gothic UI" panose="020B0500000000000000" pitchFamily="50" charset="-128"/>
                <a:ea typeface="Yu Gothic UI" panose="020B0500000000000000" pitchFamily="50" charset="-128"/>
              </a:rPr>
              <a:t>において車両の幅を基準に特殊車両を識別し、当該車両の車両番号を国の保有するデータと突合・実態調査のうえ、行政処分を行う。</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dirty="0">
                <a:solidFill>
                  <a:srgbClr val="000000"/>
                </a:solidFill>
                <a:latin typeface="Yu Gothic UI" panose="020B0500000000000000" pitchFamily="50" charset="-128"/>
                <a:ea typeface="Yu Gothic UI" panose="020B0500000000000000" pitchFamily="50" charset="-128"/>
              </a:rPr>
              <a:t>これにより、特殊車両が適正な経路を通行することになり、市民の交通安全対策、道路構造物の保全に寄与する。</a:t>
            </a:r>
          </a:p>
        </p:txBody>
      </p:sp>
    </p:spTree>
    <p:extLst>
      <p:ext uri="{BB962C8B-B14F-4D97-AF65-F5344CB8AC3E}">
        <p14:creationId xmlns:p14="http://schemas.microsoft.com/office/powerpoint/2010/main" val="1808271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0687DAE-7393-4C4C-204F-444321CD43F4}"/>
              </a:ext>
            </a:extLst>
          </p:cNvPr>
          <p:cNvSpPr txBox="1"/>
          <p:nvPr/>
        </p:nvSpPr>
        <p:spPr>
          <a:xfrm>
            <a:off x="268447" y="41945"/>
            <a:ext cx="8640000" cy="4001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建設局</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戦略アクションプランの位置づけ</a:t>
            </a:r>
            <a:endPar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a:extLst>
              <a:ext uri="{FF2B5EF4-FFF2-40B4-BE49-F238E27FC236}">
                <a16:creationId xmlns:a16="http://schemas.microsoft.com/office/drawing/2014/main" id="{1E42BA97-3A73-516E-5672-3EAFA2785CCF}"/>
              </a:ext>
            </a:extLst>
          </p:cNvPr>
          <p:cNvSpPr txBox="1"/>
          <p:nvPr/>
        </p:nvSpPr>
        <p:spPr>
          <a:xfrm>
            <a:off x="597000" y="742486"/>
            <a:ext cx="8712000" cy="2123658"/>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大阪市</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 </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戦略に基づく具体的な取組計画として大阪市 </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 </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戦略アクションプランを策定（令和５年</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3</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月）し、デジタル技術の進展や社会を取り巻く状況等を踏まえ、新たな取組を追加する等の見直し（令和６年３月など）を行っている。また、大阪市</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戦略の都市・まち</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の視点から段階的に取組を進めるため「都市・まち</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推進計画</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ver1.0</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」を策定（令和７年３月）している。</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建設局</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戦略アクションプランは、大阪市</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戦略アクションプランや都市・まち</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推進計画と連動するものであり、それらと整合を図りつつ随時見直しを行っていく。</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建設局</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戦略アクションプランに基づき</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の取組を継続的に推進していくことで、将来にわたって安全で安心なまちづくりに取り組んでいく。　</a:t>
            </a:r>
          </a:p>
        </p:txBody>
      </p:sp>
      <p:sp>
        <p:nvSpPr>
          <p:cNvPr id="3" name="テキスト ボックス 2">
            <a:extLst>
              <a:ext uri="{FF2B5EF4-FFF2-40B4-BE49-F238E27FC236}">
                <a16:creationId xmlns:a16="http://schemas.microsoft.com/office/drawing/2014/main" id="{D6CEE5A2-5A42-031D-9C09-58B7A90B1DB4}"/>
              </a:ext>
            </a:extLst>
          </p:cNvPr>
          <p:cNvSpPr txBox="1"/>
          <p:nvPr/>
        </p:nvSpPr>
        <p:spPr>
          <a:xfrm>
            <a:off x="633000" y="2982668"/>
            <a:ext cx="2864717" cy="276999"/>
          </a:xfrm>
          <a:prstGeom prst="rect">
            <a:avLst/>
          </a:prstGeom>
          <a:noFill/>
        </p:spPr>
        <p:txBody>
          <a:bodyPr wrap="square" rtlCol="0">
            <a:spAutoFit/>
          </a:bodyPr>
          <a:lstStyle/>
          <a:p>
            <a:r>
              <a:rPr kumimoji="1" lang="ja-JP" altLang="en-US" sz="1200" dirty="0">
                <a:latin typeface="+mn-ea"/>
              </a:rPr>
              <a:t>□</a:t>
            </a:r>
            <a:r>
              <a:rPr lang="ja-JP" altLang="en-US" sz="1200" dirty="0">
                <a:latin typeface="+mn-ea"/>
              </a:rPr>
              <a:t>建設局</a:t>
            </a:r>
            <a:r>
              <a:rPr lang="en-US" altLang="ja-JP" sz="1200" dirty="0">
                <a:latin typeface="+mn-ea"/>
              </a:rPr>
              <a:t>DX</a:t>
            </a:r>
            <a:r>
              <a:rPr lang="ja-JP" altLang="en-US" sz="1200" dirty="0">
                <a:latin typeface="+mn-ea"/>
              </a:rPr>
              <a:t>戦略の体系</a:t>
            </a:r>
            <a:endParaRPr lang="en-US" altLang="ja-JP" sz="1200" dirty="0">
              <a:latin typeface="+mn-ea"/>
            </a:endParaRPr>
          </a:p>
        </p:txBody>
      </p:sp>
      <p:graphicFrame>
        <p:nvGraphicFramePr>
          <p:cNvPr id="7" name="表 2">
            <a:extLst>
              <a:ext uri="{FF2B5EF4-FFF2-40B4-BE49-F238E27FC236}">
                <a16:creationId xmlns:a16="http://schemas.microsoft.com/office/drawing/2014/main" id="{F5318C9B-B606-9B10-ADF0-2D575800D673}"/>
              </a:ext>
            </a:extLst>
          </p:cNvPr>
          <p:cNvGraphicFramePr>
            <a:graphicFrameLocks noGrp="1"/>
          </p:cNvGraphicFramePr>
          <p:nvPr>
            <p:extLst>
              <p:ext uri="{D42A27DB-BD31-4B8C-83A1-F6EECF244321}">
                <p14:modId xmlns:p14="http://schemas.microsoft.com/office/powerpoint/2010/main" val="3397102411"/>
              </p:ext>
            </p:extLst>
          </p:nvPr>
        </p:nvGraphicFramePr>
        <p:xfrm>
          <a:off x="1010700" y="3429000"/>
          <a:ext cx="7884599" cy="3111120"/>
        </p:xfrm>
        <a:graphic>
          <a:graphicData uri="http://schemas.openxmlformats.org/drawingml/2006/table">
            <a:tbl>
              <a:tblPr firstRow="1" bandRow="1">
                <a:tableStyleId>{5C22544A-7EE6-4342-B048-85BDC9FD1C3A}</a:tableStyleId>
              </a:tblPr>
              <a:tblGrid>
                <a:gridCol w="1300700">
                  <a:extLst>
                    <a:ext uri="{9D8B030D-6E8A-4147-A177-3AD203B41FA5}">
                      <a16:colId xmlns:a16="http://schemas.microsoft.com/office/drawing/2014/main" val="1054415059"/>
                    </a:ext>
                  </a:extLst>
                </a:gridCol>
                <a:gridCol w="279400">
                  <a:extLst>
                    <a:ext uri="{9D8B030D-6E8A-4147-A177-3AD203B41FA5}">
                      <a16:colId xmlns:a16="http://schemas.microsoft.com/office/drawing/2014/main" val="117494398"/>
                    </a:ext>
                  </a:extLst>
                </a:gridCol>
                <a:gridCol w="1619250">
                  <a:extLst>
                    <a:ext uri="{9D8B030D-6E8A-4147-A177-3AD203B41FA5}">
                      <a16:colId xmlns:a16="http://schemas.microsoft.com/office/drawing/2014/main" val="2143186024"/>
                    </a:ext>
                  </a:extLst>
                </a:gridCol>
                <a:gridCol w="311760">
                  <a:extLst>
                    <a:ext uri="{9D8B030D-6E8A-4147-A177-3AD203B41FA5}">
                      <a16:colId xmlns:a16="http://schemas.microsoft.com/office/drawing/2014/main" val="560193084"/>
                    </a:ext>
                  </a:extLst>
                </a:gridCol>
                <a:gridCol w="4373489">
                  <a:extLst>
                    <a:ext uri="{9D8B030D-6E8A-4147-A177-3AD203B41FA5}">
                      <a16:colId xmlns:a16="http://schemas.microsoft.com/office/drawing/2014/main" val="674978634"/>
                    </a:ext>
                  </a:extLst>
                </a:gridCol>
              </a:tblGrid>
              <a:tr h="329800">
                <a:tc>
                  <a:txBody>
                    <a:bodyPr/>
                    <a:lstStyle/>
                    <a:p>
                      <a:pPr algn="ctr"/>
                      <a:r>
                        <a:rPr kumimoji="1" lang="ja-JP" altLang="en-US" sz="900" b="0" dirty="0">
                          <a:solidFill>
                            <a:schemeClr val="tx1"/>
                          </a:solidFill>
                          <a:latin typeface="+mn-ea"/>
                          <a:ea typeface="+mn-ea"/>
                        </a:rPr>
                        <a:t>大阪市</a:t>
                      </a:r>
                      <a:r>
                        <a:rPr kumimoji="1" lang="en-US" altLang="ja-JP" sz="900" b="0" dirty="0">
                          <a:solidFill>
                            <a:schemeClr val="tx1"/>
                          </a:solidFill>
                          <a:latin typeface="+mn-ea"/>
                          <a:ea typeface="+mn-ea"/>
                        </a:rPr>
                        <a:t>DX</a:t>
                      </a:r>
                      <a:r>
                        <a:rPr kumimoji="1" lang="ja-JP" altLang="en-US" sz="900" b="0" dirty="0">
                          <a:solidFill>
                            <a:schemeClr val="tx1"/>
                          </a:solidFill>
                          <a:latin typeface="+mn-ea"/>
                          <a:ea typeface="+mn-ea"/>
                        </a:rPr>
                        <a:t>戦略の視点</a:t>
                      </a:r>
                      <a:endParaRPr kumimoji="1" lang="en-US" altLang="ja-JP" sz="900" b="0" dirty="0">
                        <a:solidFill>
                          <a:schemeClr val="tx1"/>
                        </a:solidFill>
                        <a:latin typeface="+mn-ea"/>
                        <a:ea typeface="+mn-ea"/>
                      </a:endParaRPr>
                    </a:p>
                    <a:p>
                      <a:pPr algn="ctr"/>
                      <a:r>
                        <a:rPr kumimoji="1" lang="en-US" altLang="ja-JP" sz="900" b="0" dirty="0">
                          <a:solidFill>
                            <a:schemeClr val="tx1"/>
                          </a:solidFill>
                          <a:latin typeface="+mn-ea"/>
                          <a:ea typeface="+mn-ea"/>
                        </a:rPr>
                        <a:t>(</a:t>
                      </a:r>
                      <a:r>
                        <a:rPr kumimoji="1" lang="ja-JP" altLang="en-US" sz="900" b="0" dirty="0">
                          <a:solidFill>
                            <a:schemeClr val="tx1"/>
                          </a:solidFill>
                          <a:latin typeface="+mn-ea"/>
                          <a:ea typeface="+mn-ea"/>
                        </a:rPr>
                        <a:t>３つの</a:t>
                      </a:r>
                      <a:r>
                        <a:rPr kumimoji="1" lang="en-US" altLang="ja-JP" sz="900" b="0" dirty="0">
                          <a:solidFill>
                            <a:schemeClr val="tx1"/>
                          </a:solidFill>
                          <a:latin typeface="+mn-ea"/>
                          <a:ea typeface="+mn-ea"/>
                        </a:rPr>
                        <a:t>VISION)</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ja-JP" altLang="en-US" sz="900" b="0" i="0" u="none" strike="noStrike" kern="1200" baseline="0" dirty="0">
                          <a:solidFill>
                            <a:schemeClr val="bg1"/>
                          </a:solidFill>
                          <a:latin typeface="+mn-ea"/>
                          <a:ea typeface="+mn-ea"/>
                          <a:cs typeface="+mn-cs"/>
                        </a:rPr>
                        <a:t>建設局が</a:t>
                      </a:r>
                      <a:r>
                        <a:rPr kumimoji="1" lang="en-US" altLang="ja-JP" sz="900" b="0" i="0" u="none" strike="noStrike" kern="1200" baseline="0" dirty="0">
                          <a:solidFill>
                            <a:schemeClr val="bg1"/>
                          </a:solidFill>
                          <a:latin typeface="+mn-ea"/>
                          <a:ea typeface="+mn-ea"/>
                          <a:cs typeface="+mn-cs"/>
                        </a:rPr>
                        <a:t>2040</a:t>
                      </a:r>
                      <a:r>
                        <a:rPr kumimoji="1" lang="ja-JP" altLang="en-US" sz="900" b="0" i="0" u="none" strike="noStrike" kern="1200" baseline="0" dirty="0">
                          <a:solidFill>
                            <a:schemeClr val="bg1"/>
                          </a:solidFill>
                          <a:latin typeface="+mn-ea"/>
                          <a:ea typeface="+mn-ea"/>
                          <a:cs typeface="+mn-cs"/>
                        </a:rPr>
                        <a:t>年頃にめざす姿</a:t>
                      </a:r>
                      <a:endParaRPr kumimoji="1" lang="en-US" altLang="ja-JP" sz="900" b="0" i="0" u="none" strike="noStrike" kern="1200" baseline="0" dirty="0">
                        <a:solidFill>
                          <a:schemeClr val="bg1"/>
                        </a:solidFill>
                        <a:latin typeface="+mn-ea"/>
                        <a:ea typeface="+mn-ea"/>
                        <a:cs typeface="+mn-cs"/>
                      </a:endParaRPr>
                    </a:p>
                    <a:p>
                      <a:pPr algn="ctr"/>
                      <a:r>
                        <a:rPr kumimoji="1" lang="en-US" altLang="ja-JP" sz="900" b="0" i="0" u="none" strike="noStrike" kern="1200" baseline="0" dirty="0">
                          <a:solidFill>
                            <a:schemeClr val="bg1"/>
                          </a:solidFill>
                          <a:latin typeface="+mn-ea"/>
                          <a:ea typeface="+mn-ea"/>
                          <a:cs typeface="+mn-cs"/>
                        </a:rPr>
                        <a:t>(</a:t>
                      </a:r>
                      <a:r>
                        <a:rPr kumimoji="1" lang="ja-JP" altLang="en-US" sz="900" b="0" i="0" u="none" strike="noStrike" kern="1200" baseline="0" dirty="0">
                          <a:solidFill>
                            <a:schemeClr val="bg1"/>
                          </a:solidFill>
                          <a:latin typeface="+mn-ea"/>
                          <a:ea typeface="+mn-ea"/>
                          <a:cs typeface="+mn-cs"/>
                        </a:rPr>
                        <a:t>５つのめざす姿</a:t>
                      </a:r>
                      <a:r>
                        <a:rPr kumimoji="1" lang="en-US" altLang="ja-JP" sz="900" b="0" i="0" u="none" strike="noStrike" kern="1200" baseline="0" dirty="0">
                          <a:solidFill>
                            <a:schemeClr val="bg1"/>
                          </a:solidFill>
                          <a:latin typeface="+mn-ea"/>
                          <a:ea typeface="+mn-ea"/>
                          <a:cs typeface="+mn-cs"/>
                        </a:rPr>
                        <a:t>)</a:t>
                      </a:r>
                      <a:endParaRPr kumimoji="1" lang="ja-JP" altLang="en-US" sz="900" b="0" i="0" u="none" strike="noStrike" kern="1200" baseline="0" dirty="0">
                        <a:solidFill>
                          <a:schemeClr val="bg1"/>
                        </a:solidFill>
                        <a:latin typeface="+mn-ea"/>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kumimoji="1" lang="ja-JP" altLang="en-US"/>
                    </a:p>
                  </a:txBody>
                  <a:tcPr/>
                </a:tc>
                <a:tc gridSpan="2">
                  <a:txBody>
                    <a:bodyPr/>
                    <a:lstStyle/>
                    <a:p>
                      <a:pPr algn="ctr"/>
                      <a:r>
                        <a:rPr kumimoji="1" lang="en-US" altLang="ja-JP" sz="900" b="0" i="0" u="none" strike="noStrike" kern="1200" baseline="0" dirty="0">
                          <a:solidFill>
                            <a:schemeClr val="tx1"/>
                          </a:solidFill>
                          <a:latin typeface="+mn-ea"/>
                          <a:ea typeface="+mn-ea"/>
                          <a:cs typeface="+mn-cs"/>
                        </a:rPr>
                        <a:t>2030</a:t>
                      </a:r>
                      <a:r>
                        <a:rPr kumimoji="1" lang="ja-JP" altLang="en-US" sz="900" b="0" i="0" u="none" strike="noStrike" kern="1200" baseline="0" dirty="0">
                          <a:solidFill>
                            <a:schemeClr val="tx1"/>
                          </a:solidFill>
                          <a:latin typeface="+mn-ea"/>
                          <a:ea typeface="+mn-ea"/>
                          <a:cs typeface="+mn-cs"/>
                        </a:rPr>
                        <a:t>年頃までの施策方針</a:t>
                      </a:r>
                      <a:r>
                        <a:rPr kumimoji="1" lang="en-US" altLang="ja-JP" sz="900" b="0" i="0" u="none" strike="noStrike" kern="1200" baseline="0" dirty="0">
                          <a:solidFill>
                            <a:schemeClr val="tx1"/>
                          </a:solidFill>
                          <a:latin typeface="+mn-ea"/>
                          <a:ea typeface="+mn-ea"/>
                          <a:cs typeface="+mn-cs"/>
                        </a:rPr>
                        <a:t>(</a:t>
                      </a:r>
                      <a:r>
                        <a:rPr kumimoji="1" lang="ja-JP" altLang="en-US" sz="900" b="0" i="0" u="none" strike="noStrike" kern="1200" baseline="0" dirty="0">
                          <a:solidFill>
                            <a:schemeClr val="tx1"/>
                          </a:solidFill>
                          <a:latin typeface="+mn-ea"/>
                          <a:ea typeface="+mn-ea"/>
                          <a:cs typeface="+mn-cs"/>
                        </a:rPr>
                        <a:t>取組の方向性</a:t>
                      </a:r>
                      <a:r>
                        <a:rPr kumimoji="1" lang="en-US" altLang="ja-JP" sz="900" b="0" i="0" u="none" strike="noStrike" kern="1200" baseline="0" dirty="0">
                          <a:solidFill>
                            <a:schemeClr val="tx1"/>
                          </a:solidFill>
                          <a:latin typeface="+mn-ea"/>
                          <a:ea typeface="+mn-ea"/>
                          <a:cs typeface="+mn-cs"/>
                        </a:rPr>
                        <a:t>)</a:t>
                      </a:r>
                    </a:p>
                    <a:p>
                      <a:pPr algn="ctr"/>
                      <a:r>
                        <a:rPr kumimoji="1" lang="en-US" altLang="ja-JP" sz="900" b="0" i="0" u="none" strike="noStrike" kern="1200" baseline="0" dirty="0">
                          <a:solidFill>
                            <a:schemeClr val="tx1"/>
                          </a:solidFill>
                          <a:latin typeface="+mn-ea"/>
                          <a:ea typeface="+mn-ea"/>
                          <a:cs typeface="+mn-cs"/>
                        </a:rPr>
                        <a:t>(13</a:t>
                      </a:r>
                      <a:r>
                        <a:rPr kumimoji="1" lang="ja-JP" altLang="en-US" sz="900" b="0" i="0" u="none" strike="noStrike" kern="1200" baseline="0" dirty="0">
                          <a:solidFill>
                            <a:schemeClr val="tx1"/>
                          </a:solidFill>
                          <a:latin typeface="+mn-ea"/>
                          <a:ea typeface="+mn-ea"/>
                          <a:cs typeface="+mn-cs"/>
                        </a:rPr>
                        <a:t>の施策方針</a:t>
                      </a:r>
                      <a:r>
                        <a:rPr kumimoji="1" lang="en-US" altLang="ja-JP" sz="900" b="0" i="0" u="none" strike="noStrike" kern="1200" baseline="0" dirty="0">
                          <a:solidFill>
                            <a:schemeClr val="tx1"/>
                          </a:solidFill>
                          <a:latin typeface="+mn-ea"/>
                          <a:ea typeface="+mn-ea"/>
                          <a:cs typeface="+mn-cs"/>
                        </a:rPr>
                        <a: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en-US" altLang="ja-JP" sz="1200" b="0" i="0" u="none" strike="noStrike" kern="1200" baseline="0" dirty="0">
                        <a:solidFill>
                          <a:schemeClr val="tx1"/>
                        </a:solidFill>
                        <a:latin typeface="+mn-ea"/>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685776746"/>
                  </a:ext>
                </a:extLst>
              </a:tr>
              <a:tr h="0">
                <a:tc rowSpan="7">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mn-ea"/>
                          <a:ea typeface="+mn-ea"/>
                        </a:rPr>
                        <a:t>便利・安心・安全に暮らせる、魅力・活力のあるまちの実現</a:t>
                      </a:r>
                      <a:endParaRPr lang="en-US" altLang="ja-JP" sz="800" b="0" i="0" u="none" strike="noStrike" dirty="0">
                        <a:solidFill>
                          <a:schemeClr val="tx1"/>
                        </a:solidFill>
                        <a:effectLst/>
                        <a:latin typeface="+mn-ea"/>
                        <a:ea typeface="+mn-ea"/>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1"/>
                          </a:solidFill>
                          <a:effectLst/>
                          <a:latin typeface="+mn-ea"/>
                          <a:ea typeface="+mn-ea"/>
                        </a:rPr>
                        <a:t>【</a:t>
                      </a:r>
                      <a:r>
                        <a:rPr lang="ja-JP" altLang="en-US" sz="800" b="0" i="0" u="none" strike="noStrike" dirty="0">
                          <a:solidFill>
                            <a:schemeClr val="tx1"/>
                          </a:solidFill>
                          <a:effectLst/>
                          <a:latin typeface="+mn-ea"/>
                          <a:ea typeface="+mn-ea"/>
                        </a:rPr>
                        <a:t>都市・まち</a:t>
                      </a:r>
                      <a:r>
                        <a:rPr lang="en-US" altLang="ja-JP" sz="800" b="0" i="0" u="none" strike="noStrike" dirty="0">
                          <a:solidFill>
                            <a:schemeClr val="tx1"/>
                          </a:solidFill>
                          <a:effectLst/>
                          <a:latin typeface="+mn-ea"/>
                          <a:ea typeface="+mn-ea"/>
                        </a:rPr>
                        <a:t>DX】</a:t>
                      </a:r>
                      <a:endParaRPr lang="ja-JP" altLang="en-US" sz="8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a:r>
                        <a:rPr lang="en-US" altLang="ja-JP" sz="800" dirty="0">
                          <a:latin typeface="+mn-ea"/>
                          <a:ea typeface="+mn-ea"/>
                        </a:rPr>
                        <a:t>Ⅰ</a:t>
                      </a:r>
                      <a:endParaRPr lang="ja-JP" altLang="en-US" sz="8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4">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mn-ea"/>
                          <a:ea typeface="+mn-ea"/>
                        </a:rPr>
                        <a:t>都市の成長と魅力向上に貢献する都市基盤施設の整備</a:t>
                      </a:r>
                      <a:endParaRPr lang="en-US" altLang="ja-JP" sz="8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r>
                        <a:rPr lang="en-US" altLang="ja-JP" sz="800" dirty="0">
                          <a:solidFill>
                            <a:schemeClr val="tx1"/>
                          </a:solidFill>
                          <a:latin typeface="+mn-ea"/>
                          <a:ea typeface="+mn-ea"/>
                        </a:rPr>
                        <a:t>01</a:t>
                      </a:r>
                      <a:endParaRPr lang="ja-JP" altLang="en-US" sz="8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mn-ea"/>
                          <a:ea typeface="+mn-ea"/>
                        </a:rPr>
                        <a:t>ビッグデータ等を用いた計画検討の高度化に取り組む</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316989976"/>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800" dirty="0">
                          <a:solidFill>
                            <a:schemeClr val="tx1"/>
                          </a:solidFill>
                          <a:latin typeface="+mn-ea"/>
                          <a:ea typeface="+mn-ea"/>
                        </a:rPr>
                        <a:t>02</a:t>
                      </a:r>
                      <a:endParaRPr lang="ja-JP" altLang="en-US" sz="8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mn-ea"/>
                          <a:ea typeface="+mn-ea"/>
                        </a:rPr>
                        <a:t>計画・設計段階における</a:t>
                      </a:r>
                      <a:r>
                        <a:rPr lang="en-US" altLang="ja-JP" sz="800" b="0" i="0" u="none" strike="noStrike" dirty="0">
                          <a:solidFill>
                            <a:schemeClr val="tx1"/>
                          </a:solidFill>
                          <a:effectLst/>
                          <a:latin typeface="+mn-ea"/>
                          <a:ea typeface="+mn-ea"/>
                        </a:rPr>
                        <a:t>3</a:t>
                      </a:r>
                      <a:r>
                        <a:rPr lang="ja-JP" altLang="en-US" sz="800" b="0" i="0" u="none" strike="noStrike" dirty="0">
                          <a:solidFill>
                            <a:schemeClr val="tx1"/>
                          </a:solidFill>
                          <a:effectLst/>
                          <a:latin typeface="+mn-ea"/>
                          <a:ea typeface="+mn-ea"/>
                        </a:rPr>
                        <a:t>次元モデルの導入による業務の効率化・高度化に取り組む</a:t>
                      </a:r>
                      <a:endParaRPr lang="en-US" altLang="ja-JP" sz="8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164533069"/>
                  </a:ext>
                </a:extLst>
              </a:tr>
              <a:tr h="19202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800" dirty="0">
                          <a:latin typeface="+mn-ea"/>
                          <a:ea typeface="+mn-ea"/>
                        </a:rPr>
                        <a:t>03</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mn-ea"/>
                          <a:ea typeface="+mn-ea"/>
                        </a:rPr>
                        <a:t>最先端デジタル技術を活用した魅力と活力のあるまちづくりに取り組む</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583567805"/>
                  </a:ext>
                </a:extLst>
              </a:tr>
              <a:tr h="192022">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lnT w="12700" cap="flat" cmpd="sng" algn="ctr">
                      <a:solidFill>
                        <a:schemeClr val="tx1"/>
                      </a:solidFill>
                      <a:prstDash val="sysDot"/>
                      <a:round/>
                      <a:headEnd type="none" w="med" len="med"/>
                      <a:tailEnd type="none" w="med" len="med"/>
                    </a:lnT>
                  </a:tcPr>
                </a:tc>
                <a:tc vMerge="1">
                  <a:txBody>
                    <a:bodyPr/>
                    <a:lstStyle/>
                    <a:p>
                      <a:endParaRPr kumimoji="1" lang="ja-JP" altLang="en-US"/>
                    </a:p>
                  </a:txBody>
                  <a:tcPr>
                    <a:lnT w="12700" cap="flat" cmpd="sng" algn="ctr">
                      <a:solidFill>
                        <a:schemeClr val="tx1"/>
                      </a:solidFill>
                      <a:prstDash val="sysDot"/>
                      <a:round/>
                      <a:headEnd type="none" w="med" len="med"/>
                      <a:tailEnd type="none" w="med" len="med"/>
                    </a:lnT>
                  </a:tcPr>
                </a:tc>
                <a:tc>
                  <a:txBody>
                    <a:bodyPr/>
                    <a:lstStyle/>
                    <a:p>
                      <a:pPr algn="ctr"/>
                      <a:r>
                        <a:rPr lang="en-US" altLang="ja-JP" sz="800" dirty="0">
                          <a:latin typeface="+mn-ea"/>
                          <a:ea typeface="+mn-ea"/>
                        </a:rPr>
                        <a:t>04</a:t>
                      </a:r>
                      <a:endParaRPr lang="ja-JP" altLang="en-US" sz="8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rtl="0" fontAlgn="ctr"/>
                      <a:r>
                        <a:rPr lang="en-US" altLang="ja-JP" sz="800" b="0" i="0" u="none" strike="noStrike" dirty="0">
                          <a:solidFill>
                            <a:schemeClr val="tx1"/>
                          </a:solidFill>
                          <a:effectLst/>
                          <a:latin typeface="+mn-ea"/>
                          <a:ea typeface="+mn-ea"/>
                        </a:rPr>
                        <a:t>ICT</a:t>
                      </a:r>
                      <a:r>
                        <a:rPr lang="ja-JP" altLang="en-US" sz="800" b="0" i="0" u="none" strike="noStrike" dirty="0">
                          <a:solidFill>
                            <a:schemeClr val="tx1"/>
                          </a:solidFill>
                          <a:effectLst/>
                          <a:latin typeface="+mn-ea"/>
                          <a:ea typeface="+mn-ea"/>
                        </a:rPr>
                        <a:t>施工の導入による工事の効率化に取り組む</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731863941"/>
                  </a:ext>
                </a:extLst>
              </a:tr>
              <a:tr h="0">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rowSpan="3">
                  <a:txBody>
                    <a:bodyPr/>
                    <a:lstStyle/>
                    <a:p>
                      <a:pPr algn="ctr"/>
                      <a:r>
                        <a:rPr lang="en-US" altLang="ja-JP" sz="800" dirty="0">
                          <a:solidFill>
                            <a:schemeClr val="tx1"/>
                          </a:solidFill>
                          <a:latin typeface="+mn-ea"/>
                          <a:ea typeface="+mn-ea"/>
                        </a:rPr>
                        <a:t>Ⅱ</a:t>
                      </a:r>
                      <a:endParaRPr kumimoji="1" lang="ja-JP" altLang="en-US" sz="1000" dirty="0">
                        <a:solidFill>
                          <a:schemeClr val="tx1"/>
                        </a:solidFil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r>
                        <a:rPr lang="ja-JP" altLang="en-US" sz="800" b="0" i="0" u="none" strike="noStrike" dirty="0">
                          <a:solidFill>
                            <a:schemeClr val="tx1"/>
                          </a:solidFill>
                          <a:effectLst/>
                          <a:latin typeface="+mn-ea"/>
                          <a:ea typeface="+mn-ea"/>
                        </a:rPr>
                        <a:t>持続可能な都市を支える都市基盤施設の効率的な維持管理</a:t>
                      </a:r>
                      <a:endParaRPr kumimoji="1" lang="ja-JP" altLang="en-US" sz="1000" dirty="0"/>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800" dirty="0">
                          <a:latin typeface="+mn-ea"/>
                          <a:ea typeface="+mn-ea"/>
                        </a:rPr>
                        <a:t>05</a:t>
                      </a:r>
                      <a:endParaRPr lang="ja-JP" altLang="en-US" sz="8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mn-ea"/>
                          <a:ea typeface="+mn-ea"/>
                        </a:rPr>
                        <a:t>最新デバイスやロボットの導入による施設の日常の維持管理や災害時の点検等の効率化・高度化に取り組む</a:t>
                      </a:r>
                      <a:endParaRPr lang="en-US" altLang="ja-JP" sz="8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374474141"/>
                  </a:ext>
                </a:extLst>
              </a:tr>
              <a:tr h="19202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800" dirty="0">
                          <a:latin typeface="+mn-ea"/>
                          <a:ea typeface="+mn-ea"/>
                        </a:rPr>
                        <a:t>06</a:t>
                      </a:r>
                      <a:endParaRPr lang="ja-JP" altLang="en-US" sz="8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1"/>
                          </a:solidFill>
                          <a:effectLst/>
                          <a:latin typeface="+mn-ea"/>
                          <a:ea typeface="+mn-ea"/>
                        </a:rPr>
                        <a:t>3</a:t>
                      </a:r>
                      <a:r>
                        <a:rPr lang="ja-JP" altLang="en-US" sz="800" b="0" i="0" u="none" strike="noStrike" dirty="0">
                          <a:solidFill>
                            <a:schemeClr val="tx1"/>
                          </a:solidFill>
                          <a:effectLst/>
                          <a:latin typeface="+mn-ea"/>
                          <a:ea typeface="+mn-ea"/>
                        </a:rPr>
                        <a:t>次元データを活用した維持管理の効率化・高度化に取り組む</a:t>
                      </a:r>
                      <a:endParaRPr lang="en-US" altLang="ja-JP" sz="8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732895976"/>
                  </a:ext>
                </a:extLst>
              </a:tr>
              <a:tr h="192022">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pPr algn="ctr"/>
                      <a:r>
                        <a:rPr lang="en-US" altLang="ja-JP" sz="1200" dirty="0">
                          <a:latin typeface="+mn-ea"/>
                          <a:ea typeface="+mn-ea"/>
                        </a:rPr>
                        <a:t>3</a:t>
                      </a:r>
                      <a:endParaRPr lang="ja-JP" altLang="en-US" sz="1200" dirty="0">
                        <a:latin typeface="+mn-ea"/>
                        <a:ea typeface="+mn-ea"/>
                      </a:endParaRPr>
                    </a:p>
                  </a:txBody>
                  <a:tcPr marL="36000" marR="36000" marT="36000" marB="36000" anchor="ctr">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n-ea"/>
                          <a:ea typeface="+mn-ea"/>
                        </a:rPr>
                        <a:t>都市の成長と魅力向上に貢献するまちづくりの推進</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800" dirty="0">
                          <a:latin typeface="+mn-ea"/>
                          <a:ea typeface="+mn-ea"/>
                        </a:rPr>
                        <a:t>07</a:t>
                      </a:r>
                      <a:endParaRPr lang="ja-JP" altLang="en-US" sz="8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1"/>
                          </a:solidFill>
                          <a:effectLst/>
                          <a:latin typeface="+mn-ea"/>
                          <a:ea typeface="+mn-ea"/>
                        </a:rPr>
                        <a:t>AI</a:t>
                      </a:r>
                      <a:r>
                        <a:rPr lang="ja-JP" altLang="en-US" sz="800" b="0" i="0" u="none" strike="noStrike" dirty="0">
                          <a:solidFill>
                            <a:schemeClr val="tx1"/>
                          </a:solidFill>
                          <a:effectLst/>
                          <a:latin typeface="+mn-ea"/>
                          <a:ea typeface="+mn-ea"/>
                        </a:rPr>
                        <a:t>分析等の導入による維持管理の効率化・高度化に取り組む</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6992447"/>
                  </a:ext>
                </a:extLst>
              </a:tr>
              <a:tr h="0">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mn-ea"/>
                          <a:ea typeface="+mn-ea"/>
                        </a:rPr>
                        <a:t>利用者目線でデザインされた便利・快適な行政サービスのスピーディーな提供の実現</a:t>
                      </a:r>
                      <a:endParaRPr lang="en-US" altLang="ja-JP" sz="800" b="0" i="0" u="none" strike="noStrike" dirty="0">
                        <a:solidFill>
                          <a:schemeClr val="tx1"/>
                        </a:solidFill>
                        <a:effectLst/>
                        <a:latin typeface="+mn-ea"/>
                        <a:ea typeface="+mn-ea"/>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1"/>
                          </a:solidFill>
                          <a:effectLst/>
                          <a:latin typeface="+mn-ea"/>
                          <a:ea typeface="+mn-ea"/>
                        </a:rPr>
                        <a:t>【</a:t>
                      </a:r>
                      <a:r>
                        <a:rPr lang="ja-JP" altLang="en-US" sz="800" b="0" i="0" u="none" strike="noStrike" dirty="0">
                          <a:solidFill>
                            <a:schemeClr val="tx1"/>
                          </a:solidFill>
                          <a:effectLst/>
                          <a:latin typeface="+mn-ea"/>
                          <a:ea typeface="+mn-ea"/>
                        </a:rPr>
                        <a:t>サービス</a:t>
                      </a:r>
                      <a:r>
                        <a:rPr lang="en-US" altLang="ja-JP" sz="800" b="0" i="0" u="none" strike="noStrike" dirty="0">
                          <a:solidFill>
                            <a:schemeClr val="tx1"/>
                          </a:solidFill>
                          <a:effectLst/>
                          <a:latin typeface="+mn-ea"/>
                          <a:ea typeface="+mn-ea"/>
                        </a:rPr>
                        <a:t>DX】</a:t>
                      </a:r>
                      <a:endParaRPr lang="ja-JP" altLang="en-US" sz="8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ja-JP" sz="800" dirty="0">
                          <a:latin typeface="+mn-ea"/>
                          <a:ea typeface="+mn-ea"/>
                        </a:rPr>
                        <a:t>Ⅲ</a:t>
                      </a:r>
                      <a:endParaRPr lang="ja-JP" altLang="en-US" sz="8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fontAlgn="ctr"/>
                      <a:r>
                        <a:rPr lang="en-US" altLang="ja-JP" sz="800" b="0" i="0" u="none" strike="noStrike" dirty="0">
                          <a:solidFill>
                            <a:schemeClr val="tx1"/>
                          </a:solidFill>
                          <a:effectLst/>
                          <a:latin typeface="+mn-ea"/>
                          <a:ea typeface="+mn-ea"/>
                        </a:rPr>
                        <a:t>24</a:t>
                      </a:r>
                      <a:r>
                        <a:rPr lang="ja-JP" altLang="en-US" sz="800" b="0" i="0" u="none" strike="noStrike" dirty="0">
                          <a:solidFill>
                            <a:schemeClr val="tx1"/>
                          </a:solidFill>
                          <a:effectLst/>
                          <a:latin typeface="+mn-ea"/>
                          <a:ea typeface="+mn-ea"/>
                        </a:rPr>
                        <a:t>時間窓口の開設や行政手続きの自動化</a:t>
                      </a:r>
                      <a:endParaRPr lang="en-US" altLang="ja-JP" sz="8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r>
                        <a:rPr lang="en-US" altLang="ja-JP" sz="800" dirty="0">
                          <a:latin typeface="+mn-ea"/>
                          <a:ea typeface="+mn-ea"/>
                        </a:rPr>
                        <a:t>08</a:t>
                      </a:r>
                      <a:endParaRPr lang="ja-JP" altLang="en-US" sz="8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rtl="0" fontAlgn="ctr"/>
                      <a:r>
                        <a:rPr lang="ja-JP" altLang="en-US" sz="800" b="0" i="0" u="none" strike="noStrike" dirty="0">
                          <a:solidFill>
                            <a:schemeClr val="tx1"/>
                          </a:solidFill>
                          <a:effectLst/>
                          <a:latin typeface="+mn-ea"/>
                          <a:ea typeface="+mn-ea"/>
                        </a:rPr>
                        <a:t>行政手続きのオンライン化等により市民や事業者の利便性の向上に取り組む</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183327554"/>
                  </a:ext>
                </a:extLst>
              </a:tr>
              <a:tr h="0">
                <a:tc vMerge="1">
                  <a:txBody>
                    <a:bodyPr/>
                    <a:lstStyle/>
                    <a:p>
                      <a:endParaRPr kumimoji="1" lang="ja-JP" altLang="en-US"/>
                    </a:p>
                  </a:txBody>
                  <a:tcPr/>
                </a:tc>
                <a:tc rowSpan="2">
                  <a:txBody>
                    <a:bodyPr/>
                    <a:lstStyle/>
                    <a:p>
                      <a:pPr algn="ctr"/>
                      <a:r>
                        <a:rPr lang="en-US" altLang="ja-JP" sz="800" dirty="0">
                          <a:latin typeface="+mn-ea"/>
                          <a:ea typeface="+mn-ea"/>
                        </a:rPr>
                        <a:t>Ⅳ</a:t>
                      </a:r>
                      <a:endParaRPr lang="ja-JP" altLang="en-US" sz="8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fontAlgn="ctr"/>
                      <a:r>
                        <a:rPr lang="ja-JP" altLang="en-US" sz="800" b="0" i="0" u="none" strike="noStrike" dirty="0">
                          <a:solidFill>
                            <a:schemeClr val="tx1"/>
                          </a:solidFill>
                          <a:effectLst/>
                          <a:latin typeface="+mn-ea"/>
                          <a:ea typeface="+mn-ea"/>
                        </a:rPr>
                        <a:t>市民ニーズに対応した適切で迅速な情報発信</a:t>
                      </a:r>
                      <a:endParaRPr lang="en-US" altLang="ja-JP" sz="8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800" dirty="0">
                          <a:latin typeface="+mn-ea"/>
                          <a:ea typeface="+mn-ea"/>
                        </a:rPr>
                        <a:t>09</a:t>
                      </a:r>
                      <a:endParaRPr lang="ja-JP" altLang="en-US" sz="8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rtl="0" fontAlgn="ctr"/>
                      <a:r>
                        <a:rPr lang="ja-JP" altLang="en-US" sz="800" b="0" i="0" u="none" strike="noStrike" dirty="0">
                          <a:solidFill>
                            <a:schemeClr val="tx1"/>
                          </a:solidFill>
                          <a:effectLst/>
                          <a:latin typeface="+mn-ea"/>
                          <a:ea typeface="+mn-ea"/>
                        </a:rPr>
                        <a:t>保有データのオープンデータ化による市民への情報発信に取り組む</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545942040"/>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800" dirty="0">
                          <a:latin typeface="+mn-ea"/>
                          <a:ea typeface="+mn-ea"/>
                        </a:rPr>
                        <a:t>10</a:t>
                      </a:r>
                      <a:endParaRPr lang="ja-JP" altLang="en-US" sz="8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800" b="0" i="0" u="none" strike="noStrike" dirty="0">
                          <a:solidFill>
                            <a:schemeClr val="tx1"/>
                          </a:solidFill>
                          <a:effectLst/>
                          <a:latin typeface="+mn-ea"/>
                          <a:ea typeface="+mn-ea"/>
                        </a:rPr>
                        <a:t>市民のニーズに対応した適切で迅速な情報発信に取り組む</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7974015"/>
                  </a:ext>
                </a:extLst>
              </a:tr>
              <a:tr h="192022">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mn-ea"/>
                          <a:ea typeface="+mn-ea"/>
                        </a:rPr>
                        <a:t>効率的かつ質の高い組織・業務運営の実現</a:t>
                      </a:r>
                      <a:endParaRPr lang="en-US" altLang="ja-JP" sz="800" b="0" i="0" u="none" strike="noStrike" dirty="0">
                        <a:solidFill>
                          <a:schemeClr val="tx1"/>
                        </a:solidFill>
                        <a:effectLst/>
                        <a:latin typeface="+mn-ea"/>
                        <a:ea typeface="+mn-ea"/>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1"/>
                          </a:solidFill>
                          <a:effectLst/>
                          <a:latin typeface="+mn-ea"/>
                          <a:ea typeface="+mn-ea"/>
                        </a:rPr>
                        <a:t>【</a:t>
                      </a:r>
                      <a:r>
                        <a:rPr lang="ja-JP" altLang="en-US" sz="800" b="0" i="0" u="none" strike="noStrike" dirty="0">
                          <a:solidFill>
                            <a:schemeClr val="tx1"/>
                          </a:solidFill>
                          <a:effectLst/>
                          <a:latin typeface="+mn-ea"/>
                          <a:ea typeface="+mn-ea"/>
                        </a:rPr>
                        <a:t>行政</a:t>
                      </a:r>
                      <a:r>
                        <a:rPr lang="en-US" altLang="ja-JP" sz="800" b="0" i="0" u="none" strike="noStrike" dirty="0">
                          <a:solidFill>
                            <a:schemeClr val="tx1"/>
                          </a:solidFill>
                          <a:effectLst/>
                          <a:latin typeface="+mn-ea"/>
                          <a:ea typeface="+mn-ea"/>
                        </a:rPr>
                        <a:t>DX】</a:t>
                      </a:r>
                      <a:endParaRPr lang="ja-JP" altLang="en-US" sz="8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r>
                        <a:rPr lang="en-US" altLang="ja-JP" sz="800" dirty="0">
                          <a:latin typeface="+mn-ea"/>
                          <a:ea typeface="+mn-ea"/>
                        </a:rPr>
                        <a:t>Ⅴ</a:t>
                      </a:r>
                      <a:endParaRPr lang="ja-JP" altLang="en-US" sz="8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l" fontAlgn="ctr"/>
                      <a:r>
                        <a:rPr lang="ja-JP" altLang="en-US" sz="800" b="0" i="0" u="none" strike="noStrike" dirty="0">
                          <a:solidFill>
                            <a:schemeClr val="tx1"/>
                          </a:solidFill>
                          <a:effectLst/>
                          <a:latin typeface="+mn-ea"/>
                          <a:ea typeface="+mn-ea"/>
                        </a:rPr>
                        <a:t>効率的かつ質の高い業務の運営</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n-ea"/>
                          <a:ea typeface="+mn-ea"/>
                        </a:rPr>
                        <a:t>11</a:t>
                      </a:r>
                      <a:endParaRPr lang="ja-JP" altLang="en-US" sz="8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rtl="0" fontAlgn="ctr"/>
                      <a:r>
                        <a:rPr lang="ja-JP" altLang="en-US" sz="800" b="0" i="0" u="none" strike="noStrike" dirty="0">
                          <a:solidFill>
                            <a:schemeClr val="tx1"/>
                          </a:solidFill>
                          <a:effectLst/>
                          <a:latin typeface="+mn-ea"/>
                          <a:ea typeface="+mn-ea"/>
                        </a:rPr>
                        <a:t>情報の一元管理やデジタル技術の活用等により業務の効率化に取り組む</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606460923"/>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800" b="0" i="0" u="none" strike="noStrike" dirty="0">
                          <a:solidFill>
                            <a:schemeClr val="tx1"/>
                          </a:solidFill>
                          <a:effectLst/>
                          <a:latin typeface="+mn-ea"/>
                          <a:ea typeface="+mn-ea"/>
                        </a:rPr>
                        <a:t>12</a:t>
                      </a:r>
                      <a:endParaRPr lang="ja-JP" altLang="en-US" sz="8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rtl="0" fontAlgn="ctr"/>
                      <a:r>
                        <a:rPr lang="ja-JP" altLang="en-US" sz="800" b="0" i="0" u="none" strike="noStrike" dirty="0">
                          <a:solidFill>
                            <a:schemeClr val="tx1"/>
                          </a:solidFill>
                          <a:effectLst/>
                          <a:latin typeface="+mn-ea"/>
                          <a:ea typeface="+mn-ea"/>
                        </a:rPr>
                        <a:t>保有情報のライブラリ化等によるスムーズな技術継承・人材育成に取り組む</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225330215"/>
                  </a:ext>
                </a:extLst>
              </a:tr>
              <a:tr h="19202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altLang="ja-JP" sz="800" b="0" i="0" u="none" strike="noStrike" dirty="0">
                          <a:solidFill>
                            <a:srgbClr val="000000"/>
                          </a:solidFill>
                          <a:effectLst/>
                          <a:latin typeface="+mn-ea"/>
                          <a:ea typeface="+mn-ea"/>
                        </a:rPr>
                        <a:t>13</a:t>
                      </a:r>
                      <a:endParaRPr lang="ja-JP" altLang="en-US" sz="800" b="0" i="0" u="none" strike="noStrike" dirty="0">
                        <a:solidFill>
                          <a:srgbClr val="000000"/>
                        </a:solidFill>
                        <a:effectLst/>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800" b="0" i="0" u="none" strike="noStrike" dirty="0">
                          <a:solidFill>
                            <a:schemeClr val="tx1"/>
                          </a:solidFill>
                          <a:effectLst/>
                          <a:latin typeface="+mn-ea"/>
                          <a:ea typeface="+mn-ea"/>
                        </a:rPr>
                        <a:t>最新機器の導入による現場との情報共有の効率化に取り組む</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269919"/>
                  </a:ext>
                </a:extLst>
              </a:tr>
            </a:tbl>
          </a:graphicData>
        </a:graphic>
      </p:graphicFrame>
      <p:sp>
        <p:nvSpPr>
          <p:cNvPr id="5" name="スライド番号プレースホルダー 1">
            <a:extLst>
              <a:ext uri="{FF2B5EF4-FFF2-40B4-BE49-F238E27FC236}">
                <a16:creationId xmlns:a16="http://schemas.microsoft.com/office/drawing/2014/main" id="{A6862900-507C-8F10-0E2C-0A5B56A470A3}"/>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4</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36682434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正方形/長方形 45">
            <a:extLst>
              <a:ext uri="{FF2B5EF4-FFF2-40B4-BE49-F238E27FC236}">
                <a16:creationId xmlns:a16="http://schemas.microsoft.com/office/drawing/2014/main" id="{3409A38D-A325-A91D-95AF-AC72A0F4C629}"/>
              </a:ext>
            </a:extLst>
          </p:cNvPr>
          <p:cNvSpPr/>
          <p:nvPr/>
        </p:nvSpPr>
        <p:spPr>
          <a:xfrm>
            <a:off x="492264" y="2631925"/>
            <a:ext cx="4087543" cy="930887"/>
          </a:xfrm>
          <a:prstGeom prst="rect">
            <a:avLst/>
          </a:prstGeom>
          <a:noFill/>
          <a:ln w="9525" cap="flat" cmpd="sng" algn="ctr">
            <a:noFill/>
            <a:prstDash val="solid"/>
          </a:ln>
          <a:effectLst/>
        </p:spPr>
        <p:txBody>
          <a:bodyPr lIns="36000" tIns="36000" rIns="36000" bIns="36000" rtlCol="0" anchor="t">
            <a:noAutofit/>
          </a:bodyPr>
          <a:lstStyle/>
          <a:p>
            <a:pPr marL="0" lvl="2">
              <a:lnSpc>
                <a:spcPts val="1400"/>
              </a:lnSpc>
              <a:spcAft>
                <a:spcPts val="600"/>
              </a:spcAft>
              <a:tabLst>
                <a:tab pos="361950" algn="l"/>
              </a:tabLst>
              <a:defRPr/>
            </a:pPr>
            <a:endParaRPr lang="en-US" altLang="ja-JP" sz="1100" dirty="0">
              <a:ea typeface="Yu Gothic UI" panose="020B0500000000000000" pitchFamily="50" charset="-128"/>
            </a:endParaRPr>
          </a:p>
          <a:p>
            <a:pPr marL="86400" lvl="2" indent="-86400">
              <a:lnSpc>
                <a:spcPts val="1500"/>
              </a:lnSpc>
              <a:spcAft>
                <a:spcPts val="600"/>
              </a:spcAft>
              <a:buFont typeface="Arial" panose="020B0604020202020204" pitchFamily="34" charset="0"/>
              <a:buChar char="•"/>
              <a:tabLst>
                <a:tab pos="361950" algn="l"/>
              </a:tabLst>
              <a:defRPr/>
            </a:pPr>
            <a:r>
              <a:rPr lang="en-US" altLang="ja-JP" sz="1100" dirty="0">
                <a:ea typeface="Yu Gothic UI" panose="020B0500000000000000" pitchFamily="50" charset="-128"/>
              </a:rPr>
              <a:t>2024</a:t>
            </a:r>
            <a:r>
              <a:rPr lang="ja-JP" altLang="en-US" sz="1100" dirty="0">
                <a:ea typeface="Yu Gothic UI" panose="020B0500000000000000" pitchFamily="50" charset="-128"/>
              </a:rPr>
              <a:t>年度に、公共下水道に関するお問い合わせ対応のホームページを立ち上げた。</a:t>
            </a:r>
            <a:endParaRPr lang="en-US" altLang="ja-JP" sz="1100" dirty="0">
              <a:ea typeface="Yu Gothic UI" panose="020B0500000000000000" pitchFamily="50" charset="-128"/>
            </a:endParaRPr>
          </a:p>
          <a:p>
            <a:pPr marL="86400" lvl="2" indent="-86400">
              <a:lnSpc>
                <a:spcPts val="1500"/>
              </a:lnSpc>
              <a:spcAft>
                <a:spcPts val="600"/>
              </a:spcAft>
              <a:buFont typeface="Arial" panose="020B0604020202020204" pitchFamily="34" charset="0"/>
              <a:buChar char="•"/>
              <a:tabLst>
                <a:tab pos="361950" algn="l"/>
              </a:tabLst>
              <a:defRPr/>
            </a:pPr>
            <a:r>
              <a:rPr lang="en-US" altLang="ja-JP" sz="1100" dirty="0">
                <a:ea typeface="Yu Gothic UI" panose="020B0500000000000000" pitchFamily="50" charset="-128"/>
              </a:rPr>
              <a:t>2025</a:t>
            </a:r>
            <a:r>
              <a:rPr lang="ja-JP" altLang="en-US" sz="1100" dirty="0">
                <a:ea typeface="Yu Gothic UI" panose="020B0500000000000000" pitchFamily="50" charset="-128"/>
              </a:rPr>
              <a:t>年度から、</a:t>
            </a:r>
            <a:r>
              <a:rPr lang="en-US" altLang="ja-JP" sz="1100" dirty="0">
                <a:ea typeface="Yu Gothic UI" panose="020B0500000000000000" pitchFamily="50" charset="-128"/>
              </a:rPr>
              <a:t>AI</a:t>
            </a:r>
            <a:r>
              <a:rPr lang="ja-JP" altLang="en-US" sz="1100" dirty="0">
                <a:ea typeface="Yu Gothic UI" panose="020B0500000000000000" pitchFamily="50" charset="-128"/>
              </a:rPr>
              <a:t>チャットボットを専用ホームページに導入し、より良い運用に向けて、調整を行っている。</a:t>
            </a:r>
            <a:endParaRPr lang="en-US" altLang="ja-JP" sz="1100" dirty="0">
              <a:ea typeface="Yu Gothic UI" panose="020B0500000000000000" pitchFamily="50" charset="-128"/>
            </a:endParaRPr>
          </a:p>
        </p:txBody>
      </p:sp>
      <p:sp>
        <p:nvSpPr>
          <p:cNvPr id="20" name="正方形/長方形 19">
            <a:extLst>
              <a:ext uri="{FF2B5EF4-FFF2-40B4-BE49-F238E27FC236}">
                <a16:creationId xmlns:a16="http://schemas.microsoft.com/office/drawing/2014/main" id="{10ED3D59-6029-A2E1-BDAA-878B8A9D48B2}"/>
              </a:ext>
            </a:extLst>
          </p:cNvPr>
          <p:cNvSpPr/>
          <p:nvPr/>
        </p:nvSpPr>
        <p:spPr>
          <a:xfrm>
            <a:off x="435238" y="1170224"/>
            <a:ext cx="4218827" cy="18623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472" name="グループ化 471">
            <a:extLst>
              <a:ext uri="{FF2B5EF4-FFF2-40B4-BE49-F238E27FC236}">
                <a16:creationId xmlns:a16="http://schemas.microsoft.com/office/drawing/2014/main" id="{1E176152-482F-E98E-FE0D-A14272EAD746}"/>
              </a:ext>
            </a:extLst>
          </p:cNvPr>
          <p:cNvGrpSpPr/>
          <p:nvPr/>
        </p:nvGrpSpPr>
        <p:grpSpPr>
          <a:xfrm>
            <a:off x="1968623" y="3727978"/>
            <a:ext cx="1395214" cy="2587417"/>
            <a:chOff x="1968623" y="3744271"/>
            <a:chExt cx="1395214" cy="2587417"/>
          </a:xfrm>
        </p:grpSpPr>
        <p:pic>
          <p:nvPicPr>
            <p:cNvPr id="467" name="図 466">
              <a:extLst>
                <a:ext uri="{FF2B5EF4-FFF2-40B4-BE49-F238E27FC236}">
                  <a16:creationId xmlns:a16="http://schemas.microsoft.com/office/drawing/2014/main" id="{61E11CC5-DD2A-0600-5AE7-2FAC28C2AD3C}"/>
                </a:ext>
              </a:extLst>
            </p:cNvPr>
            <p:cNvPicPr>
              <a:picLocks noChangeAspect="1"/>
            </p:cNvPicPr>
            <p:nvPr/>
          </p:nvPicPr>
          <p:blipFill>
            <a:blip r:embed="rId3"/>
            <a:stretch>
              <a:fillRect/>
            </a:stretch>
          </p:blipFill>
          <p:spPr>
            <a:xfrm>
              <a:off x="2041825" y="4071285"/>
              <a:ext cx="1174944" cy="2260403"/>
            </a:xfrm>
            <a:prstGeom prst="rect">
              <a:avLst/>
            </a:prstGeom>
          </p:spPr>
        </p:pic>
        <p:sp>
          <p:nvSpPr>
            <p:cNvPr id="468" name="テキスト ボックス 467">
              <a:extLst>
                <a:ext uri="{FF2B5EF4-FFF2-40B4-BE49-F238E27FC236}">
                  <a16:creationId xmlns:a16="http://schemas.microsoft.com/office/drawing/2014/main" id="{6A293B86-E21E-5EFE-8A9C-99503F29DC40}"/>
                </a:ext>
              </a:extLst>
            </p:cNvPr>
            <p:cNvSpPr txBox="1"/>
            <p:nvPr/>
          </p:nvSpPr>
          <p:spPr>
            <a:xfrm>
              <a:off x="1968623" y="3744271"/>
              <a:ext cx="1327608" cy="400110"/>
            </a:xfrm>
            <a:prstGeom prst="rect">
              <a:avLst/>
            </a:prstGeom>
            <a:noFill/>
          </p:spPr>
          <p:txBody>
            <a:bodyPr wrap="none">
              <a:spAutoFit/>
            </a:bodyPr>
            <a:lstStyle/>
            <a:p>
              <a:pPr algn="ctr"/>
              <a:r>
                <a:rPr kumimoji="1" lang="ja-JP" altLang="en-US" sz="1000" dirty="0"/>
                <a:t>専用ホームページ</a:t>
              </a:r>
              <a:endParaRPr kumimoji="1" lang="en-US" altLang="ja-JP" sz="1000" dirty="0"/>
            </a:p>
            <a:p>
              <a:pPr algn="ctr"/>
              <a:r>
                <a:rPr kumimoji="1" lang="ja-JP" altLang="en-US" sz="1000" dirty="0"/>
                <a:t>（市</a:t>
              </a:r>
              <a:r>
                <a:rPr kumimoji="1" lang="en-US" altLang="ja-JP" sz="1000" dirty="0"/>
                <a:t>HP</a:t>
              </a:r>
              <a:r>
                <a:rPr kumimoji="1" lang="ja-JP" altLang="en-US" sz="1000" dirty="0"/>
                <a:t>からアクセス）</a:t>
              </a:r>
              <a:endParaRPr lang="ja-JP" altLang="en-US" sz="1000" dirty="0"/>
            </a:p>
          </p:txBody>
        </p:sp>
        <p:sp>
          <p:nvSpPr>
            <p:cNvPr id="471" name="テキスト ボックス 470">
              <a:extLst>
                <a:ext uri="{FF2B5EF4-FFF2-40B4-BE49-F238E27FC236}">
                  <a16:creationId xmlns:a16="http://schemas.microsoft.com/office/drawing/2014/main" id="{04C86568-5C33-53D3-B0F8-DDBEDAF48279}"/>
                </a:ext>
              </a:extLst>
            </p:cNvPr>
            <p:cNvSpPr txBox="1"/>
            <p:nvPr/>
          </p:nvSpPr>
          <p:spPr>
            <a:xfrm>
              <a:off x="2015039" y="5592824"/>
              <a:ext cx="1348798" cy="584775"/>
            </a:xfrm>
            <a:prstGeom prst="rect">
              <a:avLst/>
            </a:prstGeom>
            <a:noFill/>
          </p:spPr>
          <p:txBody>
            <a:bodyPr wrap="square">
              <a:spAutoFit/>
            </a:bodyPr>
            <a:lstStyle/>
            <a:p>
              <a:r>
                <a:rPr kumimoji="1" lang="en-US" altLang="ja-JP" sz="800" dirty="0"/>
                <a:t>【</a:t>
              </a:r>
              <a:r>
                <a:rPr kumimoji="1" lang="ja-JP" altLang="en-US" sz="800" dirty="0"/>
                <a:t>その他コンテンツ</a:t>
              </a:r>
              <a:r>
                <a:rPr kumimoji="1" lang="en-US" altLang="ja-JP" sz="800" dirty="0"/>
                <a:t>】</a:t>
              </a:r>
            </a:p>
            <a:p>
              <a:pPr marL="171450" indent="-171450">
                <a:buFont typeface="Wingdings" panose="05000000000000000000" pitchFamily="2" charset="2"/>
                <a:buChar char="ü"/>
              </a:pPr>
              <a:r>
                <a:rPr kumimoji="1" lang="ja-JP" altLang="en-US" sz="800" dirty="0"/>
                <a:t>書類様式（記入例）</a:t>
              </a:r>
              <a:endParaRPr kumimoji="1" lang="en-US" altLang="ja-JP" sz="800" dirty="0"/>
            </a:p>
            <a:p>
              <a:pPr marL="171450" indent="-171450">
                <a:buFont typeface="Wingdings" panose="05000000000000000000" pitchFamily="2" charset="2"/>
                <a:buChar char="ü"/>
              </a:pPr>
              <a:r>
                <a:rPr kumimoji="1" lang="ja-JP" altLang="en-US" sz="800" dirty="0"/>
                <a:t>図面（作成例）</a:t>
              </a:r>
              <a:endParaRPr kumimoji="1" lang="en-US" altLang="ja-JP" sz="800" dirty="0"/>
            </a:p>
            <a:p>
              <a:pPr marL="171450" indent="-171450">
                <a:buFont typeface="Wingdings" panose="05000000000000000000" pitchFamily="2" charset="2"/>
                <a:buChar char="ü"/>
              </a:pPr>
              <a:r>
                <a:rPr kumimoji="1" lang="ja-JP" altLang="en-US" sz="800" dirty="0"/>
                <a:t>チェックリスト　　など</a:t>
              </a:r>
              <a:endParaRPr kumimoji="1" lang="en-US" altLang="ja-JP" sz="800" dirty="0"/>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707886"/>
          </a:xfrm>
          <a:prstGeom prst="rect">
            <a:avLst/>
          </a:prstGeom>
          <a:noFill/>
          <a:ln>
            <a:noFill/>
          </a:ln>
        </p:spPr>
        <p:txBody>
          <a:bodyPr wrap="square" lIns="72000">
            <a:spAutoFit/>
          </a:bodyPr>
          <a:lstStyle/>
          <a:p>
            <a:pPr fontAlgn="base">
              <a:spcBef>
                <a:spcPct val="0"/>
              </a:spcBef>
              <a:spcAft>
                <a:spcPct val="0"/>
              </a:spcAft>
              <a:defRPr/>
            </a:pPr>
            <a:r>
              <a:rPr lang="ja-JP" altLang="en-US" sz="2000" b="1" dirty="0">
                <a:ln>
                  <a:solidFill>
                    <a:srgbClr val="AF1932"/>
                  </a:solidFill>
                </a:ln>
                <a:solidFill>
                  <a:srgbClr val="AF1932"/>
                </a:solidFill>
                <a:ea typeface="Yu Gothic UI" panose="020B0500000000000000" pitchFamily="50" charset="-128"/>
              </a:rPr>
              <a:t>公共下水道に関する手続き・届出・</a:t>
            </a:r>
            <a:endParaRPr lang="en-US" altLang="ja-JP" sz="2000" b="1" dirty="0">
              <a:ln>
                <a:solidFill>
                  <a:srgbClr val="AF1932"/>
                </a:solidFill>
              </a:ln>
              <a:solidFill>
                <a:srgbClr val="AF1932"/>
              </a:solidFill>
              <a:ea typeface="Yu Gothic UI" panose="020B0500000000000000" pitchFamily="50" charset="-128"/>
            </a:endParaRPr>
          </a:p>
          <a:p>
            <a:pPr fontAlgn="base">
              <a:spcBef>
                <a:spcPct val="0"/>
              </a:spcBef>
              <a:spcAft>
                <a:spcPct val="0"/>
              </a:spcAft>
              <a:defRPr/>
            </a:pPr>
            <a:r>
              <a:rPr lang="ja-JP" altLang="en-US" sz="2000" b="1" dirty="0">
                <a:ln>
                  <a:solidFill>
                    <a:srgbClr val="AF1932"/>
                  </a:solidFill>
                </a:ln>
                <a:solidFill>
                  <a:srgbClr val="AF1932"/>
                </a:solidFill>
                <a:ea typeface="Yu Gothic UI" panose="020B0500000000000000" pitchFamily="50" charset="-128"/>
              </a:rPr>
              <a:t>　お問い合わせ窓口の利便性向上</a:t>
            </a:r>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678600"/>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014883" y="4954570"/>
            <a:ext cx="864000"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2026</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960192"/>
            <a:ext cx="864000"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2025</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7909766" y="4954570"/>
            <a:ext cx="1442084"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2027</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24" name="正方形/長方形 23">
            <a:extLst>
              <a:ext uri="{FF2B5EF4-FFF2-40B4-BE49-F238E27FC236}">
                <a16:creationId xmlns:a16="http://schemas.microsoft.com/office/drawing/2014/main" id="{5C1C9F4C-6809-49C2-8416-5C1BD245183E}"/>
              </a:ext>
            </a:extLst>
          </p:cNvPr>
          <p:cNvSpPr/>
          <p:nvPr/>
        </p:nvSpPr>
        <p:spPr>
          <a:xfrm>
            <a:off x="4881838" y="891687"/>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7" name="正方形/長方形 26">
            <a:extLst>
              <a:ext uri="{FF2B5EF4-FFF2-40B4-BE49-F238E27FC236}">
                <a16:creationId xmlns:a16="http://schemas.microsoft.com/office/drawing/2014/main" id="{9D5816A6-C955-4E37-AA47-880422A32B03}"/>
              </a:ext>
            </a:extLst>
          </p:cNvPr>
          <p:cNvSpPr/>
          <p:nvPr/>
        </p:nvSpPr>
        <p:spPr>
          <a:xfrm>
            <a:off x="4860000" y="1295999"/>
            <a:ext cx="972000" cy="1121015"/>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目指す姿</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54842" y="2577806"/>
            <a:ext cx="972000" cy="1954831"/>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66" name="テキスト ボックス 65">
            <a:extLst>
              <a:ext uri="{FF2B5EF4-FFF2-40B4-BE49-F238E27FC236}">
                <a16:creationId xmlns:a16="http://schemas.microsoft.com/office/drawing/2014/main" id="{EB86198A-4217-55A3-8DC7-2EEE377F6095}"/>
              </a:ext>
            </a:extLst>
          </p:cNvPr>
          <p:cNvSpPr txBox="1"/>
          <p:nvPr/>
        </p:nvSpPr>
        <p:spPr>
          <a:xfrm>
            <a:off x="5902051" y="2416465"/>
            <a:ext cx="3416614"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p:txBody>
      </p:sp>
      <p:sp>
        <p:nvSpPr>
          <p:cNvPr id="2" name="正方形/長方形 1">
            <a:extLst>
              <a:ext uri="{FF2B5EF4-FFF2-40B4-BE49-F238E27FC236}">
                <a16:creationId xmlns:a16="http://schemas.microsoft.com/office/drawing/2014/main" id="{9ED04337-FDCC-9525-BD5E-C00322ECED76}"/>
              </a:ext>
            </a:extLst>
          </p:cNvPr>
          <p:cNvSpPr/>
          <p:nvPr/>
        </p:nvSpPr>
        <p:spPr>
          <a:xfrm>
            <a:off x="487581" y="1178109"/>
            <a:ext cx="4166484" cy="1397911"/>
          </a:xfrm>
          <a:prstGeom prst="rect">
            <a:avLst/>
          </a:prstGeom>
          <a:noFill/>
          <a:ln w="9525" cap="flat" cmpd="sng" algn="ctr">
            <a:noFill/>
            <a:prstDash val="solid"/>
          </a:ln>
          <a:effectLst/>
        </p:spPr>
        <p:txBody>
          <a:bodyPr lIns="36000" tIns="36000" rIns="36000" bIns="36000" rtlCol="0" anchor="t">
            <a:noAutofit/>
          </a:bodyPr>
          <a:lstStyle/>
          <a:p>
            <a:pPr marL="86400" lvl="2" indent="-86400">
              <a:lnSpc>
                <a:spcPts val="1500"/>
              </a:lnSpc>
              <a:spcAft>
                <a:spcPts val="600"/>
              </a:spcAft>
              <a:buFont typeface="Arial" panose="020B0604020202020204" pitchFamily="34" charset="0"/>
              <a:buChar char="•"/>
              <a:tabLst>
                <a:tab pos="361950" algn="l"/>
              </a:tabLst>
              <a:defRPr/>
            </a:pPr>
            <a:r>
              <a:rPr lang="ja-JP" altLang="en-US" sz="1100" dirty="0">
                <a:latin typeface="Source Sans Pro" panose="020B0503030403020204" pitchFamily="34" charset="0"/>
              </a:rPr>
              <a:t>公共下水道の手続き・届出</a:t>
            </a:r>
            <a:r>
              <a:rPr lang="ja-JP" altLang="en-US" sz="1100" b="0" i="0" dirty="0">
                <a:effectLst/>
                <a:latin typeface="Source Sans Pro" panose="020B0503030403020204" pitchFamily="34" charset="0"/>
              </a:rPr>
              <a:t>に関する専用のホームページを立ち上げ、　申請書の作成に役立つコンテンツを掲載する。</a:t>
            </a:r>
            <a:endParaRPr lang="en-US" altLang="ja-JP" sz="1100" b="0" i="0" dirty="0">
              <a:effectLst/>
              <a:latin typeface="Source Sans Pro" panose="020B0503030403020204" pitchFamily="34" charset="0"/>
            </a:endParaRPr>
          </a:p>
          <a:p>
            <a:pPr marL="86400" lvl="2" indent="-86400">
              <a:lnSpc>
                <a:spcPts val="1500"/>
              </a:lnSpc>
              <a:spcAft>
                <a:spcPts val="600"/>
              </a:spcAft>
              <a:buFont typeface="Arial" panose="020B0604020202020204" pitchFamily="34" charset="0"/>
              <a:buChar char="•"/>
              <a:tabLst>
                <a:tab pos="361950" algn="l"/>
              </a:tabLst>
              <a:defRPr/>
            </a:pPr>
            <a:r>
              <a:rPr lang="ja-JP" altLang="en-US" sz="1100" dirty="0">
                <a:latin typeface="Source Sans Pro" panose="020B0503030403020204" pitchFamily="34" charset="0"/>
              </a:rPr>
              <a:t>当該</a:t>
            </a:r>
            <a:r>
              <a:rPr lang="ja-JP" altLang="en-US" sz="1100" b="0" i="0" dirty="0">
                <a:effectLst/>
                <a:latin typeface="Source Sans Pro" panose="020B0503030403020204" pitchFamily="34" charset="0"/>
              </a:rPr>
              <a:t>ホームページ内に問合せに対応する</a:t>
            </a:r>
            <a:r>
              <a:rPr lang="en-US" altLang="ja-JP" sz="1100" b="0" i="0" dirty="0">
                <a:effectLst/>
                <a:latin typeface="Source Sans Pro" panose="020B0503030403020204" pitchFamily="34" charset="0"/>
              </a:rPr>
              <a:t>AI</a:t>
            </a:r>
            <a:r>
              <a:rPr lang="ja-JP" altLang="en-US" sz="1100" b="0" i="0" dirty="0">
                <a:effectLst/>
                <a:latin typeface="Source Sans Pro" panose="020B0503030403020204" pitchFamily="34" charset="0"/>
              </a:rPr>
              <a:t>チャットボットを導入し、</a:t>
            </a:r>
            <a:r>
              <a:rPr lang="en-US" altLang="ja-JP" sz="1100" b="0" i="0" dirty="0">
                <a:effectLst/>
                <a:latin typeface="Source Sans Pro" panose="020B0503030403020204" pitchFamily="34" charset="0"/>
              </a:rPr>
              <a:t>24</a:t>
            </a:r>
            <a:r>
              <a:rPr lang="ja-JP" altLang="en-US" sz="1100" dirty="0">
                <a:latin typeface="Source Sans Pro" panose="020B0503030403020204" pitchFamily="34" charset="0"/>
              </a:rPr>
              <a:t>時間</a:t>
            </a:r>
            <a:r>
              <a:rPr lang="en-US" altLang="ja-JP" sz="1100" b="0" i="0" dirty="0">
                <a:effectLst/>
                <a:latin typeface="Source Sans Pro" panose="020B0503030403020204" pitchFamily="34" charset="0"/>
              </a:rPr>
              <a:t>365</a:t>
            </a:r>
            <a:r>
              <a:rPr lang="ja-JP" altLang="en-US" sz="1100" b="0" i="0" dirty="0">
                <a:effectLst/>
                <a:latin typeface="Source Sans Pro" panose="020B0503030403020204" pitchFamily="34" charset="0"/>
              </a:rPr>
              <a:t>日申請者とのやり取りが可能と</a:t>
            </a:r>
            <a:r>
              <a:rPr lang="ja-JP" altLang="en-US" sz="1100" dirty="0">
                <a:latin typeface="Source Sans Pro" panose="020B0503030403020204" pitchFamily="34" charset="0"/>
              </a:rPr>
              <a:t>なるようサービスを提供する</a:t>
            </a:r>
            <a:r>
              <a:rPr lang="ja-JP" altLang="en-US" sz="1100" b="0" i="0" dirty="0">
                <a:effectLst/>
                <a:latin typeface="Source Sans Pro" panose="020B0503030403020204" pitchFamily="34" charset="0"/>
              </a:rPr>
              <a:t>。</a:t>
            </a:r>
            <a:endParaRPr lang="en-US" altLang="ja-JP" sz="1100" b="0" i="0" dirty="0">
              <a:effectLst/>
              <a:latin typeface="Source Sans Pro" panose="020B0503030403020204" pitchFamily="34" charset="0"/>
            </a:endParaRPr>
          </a:p>
          <a:p>
            <a:pPr marL="86400" lvl="2" indent="-86400">
              <a:lnSpc>
                <a:spcPts val="1500"/>
              </a:lnSpc>
              <a:spcAft>
                <a:spcPts val="600"/>
              </a:spcAft>
              <a:buFont typeface="Arial" panose="020B0604020202020204" pitchFamily="34" charset="0"/>
              <a:buChar char="•"/>
              <a:tabLst>
                <a:tab pos="361950" algn="l"/>
              </a:tabLst>
              <a:defRPr/>
            </a:pPr>
            <a:r>
              <a:rPr lang="ja-JP" altLang="en-US" sz="1100" b="0" i="0" dirty="0">
                <a:effectLst/>
                <a:latin typeface="Source Sans Pro" panose="020B0503030403020204" pitchFamily="34" charset="0"/>
              </a:rPr>
              <a:t>これらの取組みにより、申請者の利便性の向上および職員の業務効率化を図る。</a:t>
            </a:r>
            <a:endParaRPr lang="en-US" altLang="ja-JP" sz="1100" b="0" i="0" dirty="0">
              <a:effectLst/>
              <a:latin typeface="Source Sans Pro" panose="020B0503030403020204" pitchFamily="34" charset="0"/>
            </a:endParaRPr>
          </a:p>
          <a:p>
            <a:pPr marL="0" lvl="2">
              <a:lnSpc>
                <a:spcPts val="1400"/>
              </a:lnSpc>
              <a:spcAft>
                <a:spcPts val="600"/>
              </a:spcAft>
              <a:tabLst>
                <a:tab pos="361950" algn="l"/>
              </a:tabLst>
              <a:defRPr/>
            </a:pPr>
            <a:endParaRPr lang="en-US" altLang="ja-JP" sz="1100" dirty="0">
              <a:solidFill>
                <a:srgbClr val="00B050"/>
              </a:solidFill>
              <a:ea typeface="Yu Gothic UI" panose="020B0500000000000000" pitchFamily="50" charset="-128"/>
            </a:endParaRPr>
          </a:p>
        </p:txBody>
      </p:sp>
      <p:sp>
        <p:nvSpPr>
          <p:cNvPr id="42" name="テキスト ボックス 41">
            <a:extLst>
              <a:ext uri="{FF2B5EF4-FFF2-40B4-BE49-F238E27FC236}">
                <a16:creationId xmlns:a16="http://schemas.microsoft.com/office/drawing/2014/main" id="{764F42E5-A797-45FD-FE33-4D68941F86B2}"/>
              </a:ext>
            </a:extLst>
          </p:cNvPr>
          <p:cNvSpPr txBox="1"/>
          <p:nvPr/>
        </p:nvSpPr>
        <p:spPr>
          <a:xfrm>
            <a:off x="4860000" y="5832182"/>
            <a:ext cx="972000" cy="364829"/>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en-US" altLang="ja-JP" sz="1050" b="1" dirty="0">
                <a:solidFill>
                  <a:srgbClr val="FFFFFF"/>
                </a:solidFill>
                <a:latin typeface="Yu Gothic UI" panose="020B0500000000000000" pitchFamily="50" charset="-128"/>
                <a:ea typeface="Yu Gothic UI" panose="020B0500000000000000" pitchFamily="50" charset="-128"/>
              </a:rPr>
              <a:t>AI</a:t>
            </a:r>
            <a:r>
              <a:rPr kumimoji="1" lang="ja-JP" altLang="en-US" sz="1050" b="1" dirty="0">
                <a:solidFill>
                  <a:srgbClr val="FFFFFF"/>
                </a:solidFill>
                <a:latin typeface="Yu Gothic UI" panose="020B0500000000000000" pitchFamily="50" charset="-128"/>
                <a:ea typeface="Yu Gothic UI" panose="020B0500000000000000" pitchFamily="50" charset="-128"/>
              </a:rPr>
              <a:t>チャットボット</a:t>
            </a:r>
          </a:p>
        </p:txBody>
      </p:sp>
      <p:graphicFrame>
        <p:nvGraphicFramePr>
          <p:cNvPr id="17" name="表 16">
            <a:extLst>
              <a:ext uri="{FF2B5EF4-FFF2-40B4-BE49-F238E27FC236}">
                <a16:creationId xmlns:a16="http://schemas.microsoft.com/office/drawing/2014/main" id="{12256691-DBF9-0DED-8210-CFB69817B5BA}"/>
              </a:ext>
            </a:extLst>
          </p:cNvPr>
          <p:cNvGraphicFramePr>
            <a:graphicFrameLocks noGrp="1"/>
          </p:cNvGraphicFramePr>
          <p:nvPr>
            <p:extLst>
              <p:ext uri="{D42A27DB-BD31-4B8C-83A1-F6EECF244321}">
                <p14:modId xmlns:p14="http://schemas.microsoft.com/office/powerpoint/2010/main" val="490349821"/>
              </p:ext>
            </p:extLst>
          </p:nvPr>
        </p:nvGraphicFramePr>
        <p:xfrm>
          <a:off x="5967407" y="3570520"/>
          <a:ext cx="3216788" cy="884358"/>
        </p:xfrm>
        <a:graphic>
          <a:graphicData uri="http://schemas.openxmlformats.org/drawingml/2006/table">
            <a:tbl>
              <a:tblPr firstRow="1" bandRow="1">
                <a:tableStyleId>{5C22544A-7EE6-4342-B048-85BDC9FD1C3A}</a:tableStyleId>
              </a:tblPr>
              <a:tblGrid>
                <a:gridCol w="804197">
                  <a:extLst>
                    <a:ext uri="{9D8B030D-6E8A-4147-A177-3AD203B41FA5}">
                      <a16:colId xmlns:a16="http://schemas.microsoft.com/office/drawing/2014/main" val="1331424037"/>
                    </a:ext>
                  </a:extLst>
                </a:gridCol>
                <a:gridCol w="804197">
                  <a:extLst>
                    <a:ext uri="{9D8B030D-6E8A-4147-A177-3AD203B41FA5}">
                      <a16:colId xmlns:a16="http://schemas.microsoft.com/office/drawing/2014/main" val="455350541"/>
                    </a:ext>
                  </a:extLst>
                </a:gridCol>
                <a:gridCol w="804197">
                  <a:extLst>
                    <a:ext uri="{9D8B030D-6E8A-4147-A177-3AD203B41FA5}">
                      <a16:colId xmlns:a16="http://schemas.microsoft.com/office/drawing/2014/main" val="273502540"/>
                    </a:ext>
                  </a:extLst>
                </a:gridCol>
                <a:gridCol w="804197">
                  <a:extLst>
                    <a:ext uri="{9D8B030D-6E8A-4147-A177-3AD203B41FA5}">
                      <a16:colId xmlns:a16="http://schemas.microsoft.com/office/drawing/2014/main" val="367388705"/>
                    </a:ext>
                  </a:extLst>
                </a:gridCol>
              </a:tblGrid>
              <a:tr h="5357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kern="1200" dirty="0">
                          <a:solidFill>
                            <a:schemeClr val="lt1"/>
                          </a:solidFill>
                          <a:latin typeface="Yu Gothic UI" panose="020B0500000000000000" pitchFamily="50" charset="-128"/>
                          <a:ea typeface="Yu Gothic UI" panose="020B0500000000000000" pitchFamily="50" charset="-128"/>
                          <a:cs typeface="+mn-cs"/>
                        </a:rPr>
                        <a:t>2024</a:t>
                      </a:r>
                      <a:r>
                        <a:rPr kumimoji="1" lang="ja-JP" altLang="en-US" sz="900" b="1" kern="1200" dirty="0">
                          <a:solidFill>
                            <a:schemeClr val="lt1"/>
                          </a:solidFill>
                          <a:latin typeface="Yu Gothic UI" panose="020B0500000000000000" pitchFamily="50" charset="-128"/>
                          <a:ea typeface="Yu Gothic UI" panose="020B0500000000000000" pitchFamily="50" charset="-128"/>
                          <a:cs typeface="+mn-cs"/>
                        </a:rPr>
                        <a:t>年度　現在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kern="1200" dirty="0">
                          <a:solidFill>
                            <a:schemeClr val="lt1"/>
                          </a:solidFill>
                          <a:latin typeface="Yu Gothic UI" panose="020B0500000000000000" pitchFamily="50" charset="-128"/>
                          <a:ea typeface="Yu Gothic UI" panose="020B0500000000000000" pitchFamily="50" charset="-128"/>
                          <a:cs typeface="+mn-cs"/>
                        </a:rPr>
                        <a:t>2025</a:t>
                      </a:r>
                      <a:r>
                        <a:rPr kumimoji="1" lang="ja-JP" altLang="en-US" sz="900" b="1" kern="1200" dirty="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kern="1200" dirty="0">
                          <a:solidFill>
                            <a:schemeClr val="lt1"/>
                          </a:solidFill>
                          <a:latin typeface="Yu Gothic UI" panose="020B0500000000000000" pitchFamily="50" charset="-128"/>
                          <a:ea typeface="Yu Gothic UI" panose="020B0500000000000000" pitchFamily="50" charset="-128"/>
                          <a:cs typeface="+mn-cs"/>
                        </a:rPr>
                        <a:t>2026</a:t>
                      </a:r>
                      <a:r>
                        <a:rPr kumimoji="1" lang="ja-JP" altLang="en-US" sz="900" b="1" kern="1200" dirty="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kern="1200" dirty="0">
                          <a:solidFill>
                            <a:schemeClr val="lt1"/>
                          </a:solidFill>
                          <a:latin typeface="Yu Gothic UI" panose="020B0500000000000000" pitchFamily="50" charset="-128"/>
                          <a:ea typeface="Yu Gothic UI" panose="020B0500000000000000" pitchFamily="50" charset="-128"/>
                          <a:cs typeface="+mn-cs"/>
                        </a:rPr>
                        <a:t>2027</a:t>
                      </a:r>
                      <a:r>
                        <a:rPr kumimoji="1" lang="ja-JP" altLang="en-US" sz="900" b="1" kern="1200" dirty="0">
                          <a:solidFill>
                            <a:schemeClr val="lt1"/>
                          </a:solidFill>
                          <a:latin typeface="Yu Gothic UI" panose="020B0500000000000000" pitchFamily="50" charset="-128"/>
                          <a:ea typeface="Yu Gothic UI" panose="020B0500000000000000" pitchFamily="50" charset="-128"/>
                          <a:cs typeface="+mn-cs"/>
                        </a:rPr>
                        <a:t>年度</a:t>
                      </a:r>
                      <a:endParaRPr kumimoji="1" lang="en-US" altLang="ja-JP" sz="900" b="1" kern="1200" dirty="0">
                        <a:solidFill>
                          <a:schemeClr val="lt1"/>
                        </a:solidFill>
                        <a:latin typeface="Yu Gothic UI" panose="020B0500000000000000" pitchFamily="50" charset="-128"/>
                        <a:ea typeface="Yu Gothic UI" panose="020B0500000000000000" pitchFamily="50" charset="-128"/>
                        <a:cs typeface="+mn-cs"/>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3839598753"/>
                  </a:ext>
                </a:extLst>
              </a:tr>
              <a:tr h="3249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Yu Gothic UI" panose="020B0500000000000000" pitchFamily="50" charset="-128"/>
                          <a:ea typeface="Yu Gothic UI" panose="020B0500000000000000" pitchFamily="50" charset="-128"/>
                        </a:rPr>
                        <a:t>システムの</a:t>
                      </a:r>
                      <a:endParaRPr kumimoji="1" lang="en-US" altLang="ja-JP" sz="900" dirty="0">
                        <a:latin typeface="Yu Gothic UI" panose="020B0500000000000000" pitchFamily="50" charset="-128"/>
                        <a:ea typeface="Yu Gothic UI" panose="020B05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Yu Gothic UI" panose="020B0500000000000000" pitchFamily="50" charset="-128"/>
                          <a:ea typeface="Yu Gothic UI" panose="020B0500000000000000" pitchFamily="50" charset="-128"/>
                        </a:rPr>
                        <a:t>調達・開発</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Yu Gothic UI" panose="020B0500000000000000" pitchFamily="50" charset="-128"/>
                          <a:ea typeface="Yu Gothic UI" panose="020B0500000000000000" pitchFamily="50" charset="-128"/>
                        </a:rPr>
                        <a:t>運用開始、</a:t>
                      </a:r>
                      <a:endParaRPr kumimoji="1" lang="en-US" altLang="ja-JP" sz="900" dirty="0">
                        <a:latin typeface="Yu Gothic UI" panose="020B0500000000000000" pitchFamily="50" charset="-128"/>
                        <a:ea typeface="Yu Gothic UI" panose="020B05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Yu Gothic UI" panose="020B0500000000000000" pitchFamily="50" charset="-128"/>
                          <a:ea typeface="Yu Gothic UI" panose="020B0500000000000000" pitchFamily="50" charset="-128"/>
                        </a:rPr>
                        <a:t>利用率</a:t>
                      </a:r>
                      <a:r>
                        <a:rPr kumimoji="1" lang="en-US" altLang="ja-JP" sz="900" dirty="0">
                          <a:latin typeface="Yu Gothic UI" panose="020B0500000000000000" pitchFamily="50" charset="-128"/>
                          <a:ea typeface="Yu Gothic UI" panose="020B0500000000000000" pitchFamily="50" charset="-128"/>
                        </a:rPr>
                        <a:t>30</a:t>
                      </a:r>
                      <a:r>
                        <a:rPr kumimoji="1" lang="ja-JP" altLang="en-US" sz="900" dirty="0">
                          <a:latin typeface="Yu Gothic UI" panose="020B0500000000000000" pitchFamily="50" charset="-128"/>
                          <a:ea typeface="Yu Gothic UI" panose="020B0500000000000000" pitchFamily="50" charset="-128"/>
                        </a:rPr>
                        <a:t>％</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b="0" i="0" u="none" strike="noStrike" noProof="0" dirty="0">
                          <a:solidFill>
                            <a:schemeClr val="tx1"/>
                          </a:solidFill>
                          <a:latin typeface="Yu Gothic UI"/>
                          <a:ea typeface="+mn-ea"/>
                        </a:rPr>
                        <a:t>25</a:t>
                      </a:r>
                      <a:r>
                        <a:rPr lang="ja-JP" altLang="en-US" sz="900" b="0" i="0" u="none" strike="noStrike" noProof="0" dirty="0">
                          <a:solidFill>
                            <a:schemeClr val="tx1"/>
                          </a:solidFill>
                          <a:latin typeface="Yu Gothic UI"/>
                          <a:ea typeface="+mn-ea"/>
                        </a:rPr>
                        <a:t>年度の利用状況を踏まえて評価指標を設定</a:t>
                      </a:r>
                      <a:endParaRPr lang="en-US" altLang="ja-JP" sz="900" dirty="0"/>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Yu Gothic UI" panose="020B0500000000000000" pitchFamily="50" charset="-128"/>
                          <a:ea typeface="Yu Gothic UI" panose="020B0500000000000000" pitchFamily="50" charset="-128"/>
                        </a:rPr>
                        <a:t>5</a:t>
                      </a:r>
                      <a:r>
                        <a:rPr kumimoji="1" lang="ja-JP" altLang="en-US" sz="1100" dirty="0">
                          <a:latin typeface="Yu Gothic UI" panose="020B0500000000000000" pitchFamily="50" charset="-128"/>
                          <a:ea typeface="Yu Gothic UI" panose="020B0500000000000000" pitchFamily="50" charset="-128"/>
                        </a:rPr>
                        <a:t>業務</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74193454"/>
                  </a:ext>
                </a:extLst>
              </a:tr>
            </a:tbl>
          </a:graphicData>
        </a:graphic>
      </p:graphicFrame>
      <p:sp>
        <p:nvSpPr>
          <p:cNvPr id="719" name="ホームベース 30">
            <a:extLst>
              <a:ext uri="{FF2B5EF4-FFF2-40B4-BE49-F238E27FC236}">
                <a16:creationId xmlns:a16="http://schemas.microsoft.com/office/drawing/2014/main" id="{685C3844-074E-B216-AC38-8D8742DD0258}"/>
              </a:ext>
            </a:extLst>
          </p:cNvPr>
          <p:cNvSpPr/>
          <p:nvPr/>
        </p:nvSpPr>
        <p:spPr>
          <a:xfrm>
            <a:off x="6542165" y="5826095"/>
            <a:ext cx="2776500" cy="353823"/>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850" dirty="0">
                <a:solidFill>
                  <a:srgbClr val="000000"/>
                </a:solidFill>
                <a:latin typeface="Yu Gothic UI" panose="020B0500000000000000" pitchFamily="50" charset="-128"/>
                <a:ea typeface="Yu Gothic UI" panose="020B0500000000000000" pitchFamily="50" charset="-128"/>
              </a:rPr>
              <a:t>運用</a:t>
            </a:r>
          </a:p>
        </p:txBody>
      </p:sp>
      <p:grpSp>
        <p:nvGrpSpPr>
          <p:cNvPr id="459" name="グループ化 458">
            <a:extLst>
              <a:ext uri="{FF2B5EF4-FFF2-40B4-BE49-F238E27FC236}">
                <a16:creationId xmlns:a16="http://schemas.microsoft.com/office/drawing/2014/main" id="{8EC43B9D-7EAD-E6A5-6C05-564EDB726795}"/>
              </a:ext>
            </a:extLst>
          </p:cNvPr>
          <p:cNvGrpSpPr/>
          <p:nvPr/>
        </p:nvGrpSpPr>
        <p:grpSpPr>
          <a:xfrm>
            <a:off x="583652" y="4393310"/>
            <a:ext cx="3960000" cy="1129269"/>
            <a:chOff x="6961568" y="6123917"/>
            <a:chExt cx="4911655" cy="1327132"/>
          </a:xfrm>
        </p:grpSpPr>
        <p:cxnSp>
          <p:nvCxnSpPr>
            <p:cNvPr id="4" name="直線矢印コネクタ 3">
              <a:extLst>
                <a:ext uri="{FF2B5EF4-FFF2-40B4-BE49-F238E27FC236}">
                  <a16:creationId xmlns:a16="http://schemas.microsoft.com/office/drawing/2014/main" id="{7A749B60-89FE-37E7-0E55-41E06C246C3B}"/>
                </a:ext>
              </a:extLst>
            </p:cNvPr>
            <p:cNvCxnSpPr>
              <a:cxnSpLocks/>
            </p:cNvCxnSpPr>
            <p:nvPr/>
          </p:nvCxnSpPr>
          <p:spPr bwMode="gray">
            <a:xfrm>
              <a:off x="8072019" y="6572768"/>
              <a:ext cx="606500"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線矢印コネクタ 4">
              <a:extLst>
                <a:ext uri="{FF2B5EF4-FFF2-40B4-BE49-F238E27FC236}">
                  <a16:creationId xmlns:a16="http://schemas.microsoft.com/office/drawing/2014/main" id="{44B29379-215A-B500-B5E0-6D36113D842D}"/>
                </a:ext>
              </a:extLst>
            </p:cNvPr>
            <p:cNvCxnSpPr>
              <a:cxnSpLocks/>
            </p:cNvCxnSpPr>
            <p:nvPr/>
          </p:nvCxnSpPr>
          <p:spPr bwMode="gray">
            <a:xfrm flipH="1">
              <a:off x="8072019" y="6752796"/>
              <a:ext cx="606500"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 name="フリーフォーム 74">
              <a:extLst>
                <a:ext uri="{FF2B5EF4-FFF2-40B4-BE49-F238E27FC236}">
                  <a16:creationId xmlns:a16="http://schemas.microsoft.com/office/drawing/2014/main" id="{8FA76763-6F64-63E2-B4EA-9F27942DE84D}"/>
                </a:ext>
              </a:extLst>
            </p:cNvPr>
            <p:cNvSpPr>
              <a:spLocks noChangeAspect="1"/>
            </p:cNvSpPr>
            <p:nvPr/>
          </p:nvSpPr>
          <p:spPr bwMode="gray">
            <a:xfrm>
              <a:off x="8903151" y="6123917"/>
              <a:ext cx="1152250" cy="1152250"/>
            </a:xfrm>
            <a:custGeom>
              <a:avLst/>
              <a:gdLst>
                <a:gd name="connsiteX0" fmla="*/ 1514550 w 4428000"/>
                <a:gd name="connsiteY0" fmla="*/ 3087315 h 4428000"/>
                <a:gd name="connsiteX1" fmla="*/ 1457999 w 4428000"/>
                <a:gd name="connsiteY1" fmla="*/ 3143866 h 4428000"/>
                <a:gd name="connsiteX2" fmla="*/ 1458000 w 4428000"/>
                <a:gd name="connsiteY2" fmla="*/ 3169203 h 4428000"/>
                <a:gd name="connsiteX3" fmla="*/ 1458000 w 4428000"/>
                <a:gd name="connsiteY3" fmla="*/ 3181965 h 4428000"/>
                <a:gd name="connsiteX4" fmla="*/ 1457999 w 4428000"/>
                <a:gd name="connsiteY4" fmla="*/ 3373991 h 4428000"/>
                <a:gd name="connsiteX5" fmla="*/ 1483813 w 4428000"/>
                <a:gd name="connsiteY5" fmla="*/ 3399804 h 4428000"/>
                <a:gd name="connsiteX6" fmla="*/ 2944187 w 4428000"/>
                <a:gd name="connsiteY6" fmla="*/ 3399804 h 4428000"/>
                <a:gd name="connsiteX7" fmla="*/ 2970000 w 4428000"/>
                <a:gd name="connsiteY7" fmla="*/ 3373991 h 4428000"/>
                <a:gd name="connsiteX8" fmla="*/ 2970000 w 4428000"/>
                <a:gd name="connsiteY8" fmla="*/ 3181966 h 4428000"/>
                <a:gd name="connsiteX9" fmla="*/ 2970000 w 4428000"/>
                <a:gd name="connsiteY9" fmla="*/ 3169203 h 4428000"/>
                <a:gd name="connsiteX10" fmla="*/ 2970000 w 4428000"/>
                <a:gd name="connsiteY10" fmla="*/ 3143866 h 4428000"/>
                <a:gd name="connsiteX11" fmla="*/ 2913449 w 4428000"/>
                <a:gd name="connsiteY11" fmla="*/ 3087315 h 4428000"/>
                <a:gd name="connsiteX12" fmla="*/ 1533112 w 4428000"/>
                <a:gd name="connsiteY12" fmla="*/ 2907805 h 4428000"/>
                <a:gd name="connsiteX13" fmla="*/ 2894889 w 4428000"/>
                <a:gd name="connsiteY13" fmla="*/ 2907805 h 4428000"/>
                <a:gd name="connsiteX14" fmla="*/ 3150001 w 4428000"/>
                <a:gd name="connsiteY14" fmla="*/ 3162917 h 4428000"/>
                <a:gd name="connsiteX15" fmla="*/ 3150000 w 4428000"/>
                <a:gd name="connsiteY15" fmla="*/ 3162917 h 4428000"/>
                <a:gd name="connsiteX16" fmla="*/ 3149031 w 4428000"/>
                <a:gd name="connsiteY16" fmla="*/ 3167719 h 4428000"/>
                <a:gd name="connsiteX17" fmla="*/ 3150000 w 4428000"/>
                <a:gd name="connsiteY17" fmla="*/ 3172520 h 4428000"/>
                <a:gd name="connsiteX18" fmla="*/ 3150000 w 4428000"/>
                <a:gd name="connsiteY18" fmla="*/ 3486688 h 4428000"/>
                <a:gd name="connsiteX19" fmla="*/ 3056735 w 4428000"/>
                <a:gd name="connsiteY19" fmla="*/ 3579953 h 4428000"/>
                <a:gd name="connsiteX20" fmla="*/ 1371264 w 4428000"/>
                <a:gd name="connsiteY20" fmla="*/ 3579952 h 4428000"/>
                <a:gd name="connsiteX21" fmla="*/ 1278000 w 4428000"/>
                <a:gd name="connsiteY21" fmla="*/ 3486688 h 4428000"/>
                <a:gd name="connsiteX22" fmla="*/ 1278000 w 4428000"/>
                <a:gd name="connsiteY22" fmla="*/ 3172520 h 4428000"/>
                <a:gd name="connsiteX23" fmla="*/ 1278969 w 4428000"/>
                <a:gd name="connsiteY23" fmla="*/ 3167718 h 4428000"/>
                <a:gd name="connsiteX24" fmla="*/ 1277999 w 4428000"/>
                <a:gd name="connsiteY24" fmla="*/ 3162917 h 4428000"/>
                <a:gd name="connsiteX25" fmla="*/ 1298048 w 4428000"/>
                <a:gd name="connsiteY25" fmla="*/ 3063616 h 4428000"/>
                <a:gd name="connsiteX26" fmla="*/ 1533112 w 4428000"/>
                <a:gd name="connsiteY26" fmla="*/ 2907805 h 4428000"/>
                <a:gd name="connsiteX27" fmla="*/ 1980000 w 4428000"/>
                <a:gd name="connsiteY27" fmla="*/ 2384565 h 4428000"/>
                <a:gd name="connsiteX28" fmla="*/ 2447999 w 4428000"/>
                <a:gd name="connsiteY28" fmla="*/ 2384565 h 4428000"/>
                <a:gd name="connsiteX29" fmla="*/ 2537999 w 4428000"/>
                <a:gd name="connsiteY29" fmla="*/ 2474564 h 4428000"/>
                <a:gd name="connsiteX30" fmla="*/ 2448000 w 4428000"/>
                <a:gd name="connsiteY30" fmla="*/ 2564565 h 4428000"/>
                <a:gd name="connsiteX31" fmla="*/ 1979999 w 4428000"/>
                <a:gd name="connsiteY31" fmla="*/ 2564565 h 4428000"/>
                <a:gd name="connsiteX32" fmla="*/ 1889999 w 4428000"/>
                <a:gd name="connsiteY32" fmla="*/ 2474565 h 4428000"/>
                <a:gd name="connsiteX33" fmla="*/ 1980000 w 4428000"/>
                <a:gd name="connsiteY33" fmla="*/ 2384565 h 4428000"/>
                <a:gd name="connsiteX34" fmla="*/ 2149706 w 4428000"/>
                <a:gd name="connsiteY34" fmla="*/ 2148028 h 4428000"/>
                <a:gd name="connsiteX35" fmla="*/ 2278294 w 4428000"/>
                <a:gd name="connsiteY35" fmla="*/ 2148028 h 4428000"/>
                <a:gd name="connsiteX36" fmla="*/ 2303999 w 4428000"/>
                <a:gd name="connsiteY36" fmla="*/ 2173733 h 4428000"/>
                <a:gd name="connsiteX37" fmla="*/ 2304000 w 4428000"/>
                <a:gd name="connsiteY37" fmla="*/ 2302322 h 4428000"/>
                <a:gd name="connsiteX38" fmla="*/ 2278294 w 4428000"/>
                <a:gd name="connsiteY38" fmla="*/ 2328028 h 4428000"/>
                <a:gd name="connsiteX39" fmla="*/ 2149705 w 4428000"/>
                <a:gd name="connsiteY39" fmla="*/ 2328028 h 4428000"/>
                <a:gd name="connsiteX40" fmla="*/ 2123999 w 4428000"/>
                <a:gd name="connsiteY40" fmla="*/ 2302321 h 4428000"/>
                <a:gd name="connsiteX41" fmla="*/ 2123999 w 4428000"/>
                <a:gd name="connsiteY41" fmla="*/ 2173734 h 4428000"/>
                <a:gd name="connsiteX42" fmla="*/ 2149706 w 4428000"/>
                <a:gd name="connsiteY42" fmla="*/ 2148028 h 4428000"/>
                <a:gd name="connsiteX43" fmla="*/ 3237388 w 4428000"/>
                <a:gd name="connsiteY43" fmla="*/ 2056594 h 4428000"/>
                <a:gd name="connsiteX44" fmla="*/ 3237389 w 4428000"/>
                <a:gd name="connsiteY44" fmla="*/ 2230183 h 4428000"/>
                <a:gd name="connsiteX45" fmla="*/ 3256543 w 4428000"/>
                <a:gd name="connsiteY45" fmla="*/ 2226317 h 4428000"/>
                <a:gd name="connsiteX46" fmla="*/ 3311512 w 4428000"/>
                <a:gd name="connsiteY46" fmla="*/ 2143389 h 4428000"/>
                <a:gd name="connsiteX47" fmla="*/ 3256543 w 4428000"/>
                <a:gd name="connsiteY47" fmla="*/ 2060462 h 4428000"/>
                <a:gd name="connsiteX48" fmla="*/ 1190612 w 4428000"/>
                <a:gd name="connsiteY48" fmla="*/ 2056594 h 4428000"/>
                <a:gd name="connsiteX49" fmla="*/ 1171457 w 4428000"/>
                <a:gd name="connsiteY49" fmla="*/ 2060462 h 4428000"/>
                <a:gd name="connsiteX50" fmla="*/ 1116489 w 4428000"/>
                <a:gd name="connsiteY50" fmla="*/ 2143389 h 4428000"/>
                <a:gd name="connsiteX51" fmla="*/ 1171456 w 4428000"/>
                <a:gd name="connsiteY51" fmla="*/ 2226316 h 4428000"/>
                <a:gd name="connsiteX52" fmla="*/ 1190611 w 4428000"/>
                <a:gd name="connsiteY52" fmla="*/ 2230183 h 4428000"/>
                <a:gd name="connsiteX53" fmla="*/ 2490224 w 4428000"/>
                <a:gd name="connsiteY53" fmla="*/ 1879910 h 4428000"/>
                <a:gd name="connsiteX54" fmla="*/ 2670225 w 4428000"/>
                <a:gd name="connsiteY54" fmla="*/ 2059911 h 4428000"/>
                <a:gd name="connsiteX55" fmla="*/ 2490225 w 4428000"/>
                <a:gd name="connsiteY55" fmla="*/ 2239910 h 4428000"/>
                <a:gd name="connsiteX56" fmla="*/ 2310225 w 4428000"/>
                <a:gd name="connsiteY56" fmla="*/ 2059910 h 4428000"/>
                <a:gd name="connsiteX57" fmla="*/ 2490224 w 4428000"/>
                <a:gd name="connsiteY57" fmla="*/ 1879910 h 4428000"/>
                <a:gd name="connsiteX58" fmla="*/ 1937775 w 4428000"/>
                <a:gd name="connsiteY58" fmla="*/ 1879910 h 4428000"/>
                <a:gd name="connsiteX59" fmla="*/ 2117774 w 4428000"/>
                <a:gd name="connsiteY59" fmla="*/ 2059911 h 4428000"/>
                <a:gd name="connsiteX60" fmla="*/ 1937775 w 4428000"/>
                <a:gd name="connsiteY60" fmla="*/ 2239910 h 4428000"/>
                <a:gd name="connsiteX61" fmla="*/ 1757774 w 4428000"/>
                <a:gd name="connsiteY61" fmla="*/ 2059911 h 4428000"/>
                <a:gd name="connsiteX62" fmla="*/ 1937775 w 4428000"/>
                <a:gd name="connsiteY62" fmla="*/ 1879910 h 4428000"/>
                <a:gd name="connsiteX63" fmla="*/ 3221511 w 4428000"/>
                <a:gd name="connsiteY63" fmla="*/ 1873388 h 4428000"/>
                <a:gd name="connsiteX64" fmla="*/ 3491512 w 4428000"/>
                <a:gd name="connsiteY64" fmla="*/ 2143389 h 4428000"/>
                <a:gd name="connsiteX65" fmla="*/ 3221512 w 4428000"/>
                <a:gd name="connsiteY65" fmla="*/ 2413388 h 4428000"/>
                <a:gd name="connsiteX66" fmla="*/ 3147389 w 4428000"/>
                <a:gd name="connsiteY66" fmla="*/ 2413389 h 4428000"/>
                <a:gd name="connsiteX67" fmla="*/ 3057389 w 4428000"/>
                <a:gd name="connsiteY67" fmla="*/ 2323389 h 4428000"/>
                <a:gd name="connsiteX68" fmla="*/ 3057389 w 4428000"/>
                <a:gd name="connsiteY68" fmla="*/ 1963389 h 4428000"/>
                <a:gd name="connsiteX69" fmla="*/ 3147389 w 4428000"/>
                <a:gd name="connsiteY69" fmla="*/ 1873389 h 4428000"/>
                <a:gd name="connsiteX70" fmla="*/ 1206489 w 4428000"/>
                <a:gd name="connsiteY70" fmla="*/ 1873388 h 4428000"/>
                <a:gd name="connsiteX71" fmla="*/ 1280612 w 4428000"/>
                <a:gd name="connsiteY71" fmla="*/ 1873389 h 4428000"/>
                <a:gd name="connsiteX72" fmla="*/ 1370611 w 4428000"/>
                <a:gd name="connsiteY72" fmla="*/ 1963389 h 4428000"/>
                <a:gd name="connsiteX73" fmla="*/ 1370612 w 4428000"/>
                <a:gd name="connsiteY73" fmla="*/ 2323389 h 4428000"/>
                <a:gd name="connsiteX74" fmla="*/ 1280612 w 4428000"/>
                <a:gd name="connsiteY74" fmla="*/ 2413389 h 4428000"/>
                <a:gd name="connsiteX75" fmla="*/ 1206488 w 4428000"/>
                <a:gd name="connsiteY75" fmla="*/ 2413389 h 4428000"/>
                <a:gd name="connsiteX76" fmla="*/ 936489 w 4428000"/>
                <a:gd name="connsiteY76" fmla="*/ 2143389 h 4428000"/>
                <a:gd name="connsiteX77" fmla="*/ 1206489 w 4428000"/>
                <a:gd name="connsiteY77" fmla="*/ 1873388 h 4428000"/>
                <a:gd name="connsiteX78" fmla="*/ 1655062 w 4428000"/>
                <a:gd name="connsiteY78" fmla="*/ 1738113 h 4428000"/>
                <a:gd name="connsiteX79" fmla="*/ 1601999 w 4428000"/>
                <a:gd name="connsiteY79" fmla="*/ 1791175 h 4428000"/>
                <a:gd name="connsiteX80" fmla="*/ 1602000 w 4428000"/>
                <a:gd name="connsiteY80" fmla="*/ 2621052 h 4428000"/>
                <a:gd name="connsiteX81" fmla="*/ 1655061 w 4428000"/>
                <a:gd name="connsiteY81" fmla="*/ 2674114 h 4428000"/>
                <a:gd name="connsiteX82" fmla="*/ 2772938 w 4428000"/>
                <a:gd name="connsiteY82" fmla="*/ 2674113 h 4428000"/>
                <a:gd name="connsiteX83" fmla="*/ 2826000 w 4428000"/>
                <a:gd name="connsiteY83" fmla="*/ 2621052 h 4428000"/>
                <a:gd name="connsiteX84" fmla="*/ 2825999 w 4428000"/>
                <a:gd name="connsiteY84" fmla="*/ 1791175 h 4428000"/>
                <a:gd name="connsiteX85" fmla="*/ 2772938 w 4428000"/>
                <a:gd name="connsiteY85" fmla="*/ 1738113 h 4428000"/>
                <a:gd name="connsiteX86" fmla="*/ 2213999 w 4428000"/>
                <a:gd name="connsiteY86" fmla="*/ 1109000 h 4428000"/>
                <a:gd name="connsiteX87" fmla="*/ 2124000 w 4428000"/>
                <a:gd name="connsiteY87" fmla="*/ 1199000 h 4428000"/>
                <a:gd name="connsiteX88" fmla="*/ 2214000 w 4428000"/>
                <a:gd name="connsiteY88" fmla="*/ 1288999 h 4428000"/>
                <a:gd name="connsiteX89" fmla="*/ 2304000 w 4428000"/>
                <a:gd name="connsiteY89" fmla="*/ 1198999 h 4428000"/>
                <a:gd name="connsiteX90" fmla="*/ 2213999 w 4428000"/>
                <a:gd name="connsiteY90" fmla="*/ 1109000 h 4428000"/>
                <a:gd name="connsiteX91" fmla="*/ 2599145 w 4428000"/>
                <a:gd name="connsiteY91" fmla="*/ 948250 h 4428000"/>
                <a:gd name="connsiteX92" fmla="*/ 2670943 w 4428000"/>
                <a:gd name="connsiteY92" fmla="*/ 973846 h 4428000"/>
                <a:gd name="connsiteX93" fmla="*/ 2690073 w 4428000"/>
                <a:gd name="connsiteY93" fmla="*/ 1002218 h 4428000"/>
                <a:gd name="connsiteX94" fmla="*/ 2690365 w 4428000"/>
                <a:gd name="connsiteY94" fmla="*/ 1002093 h 4428000"/>
                <a:gd name="connsiteX95" fmla="*/ 2691031 w 4428000"/>
                <a:gd name="connsiteY95" fmla="*/ 1003639 h 4428000"/>
                <a:gd name="connsiteX96" fmla="*/ 2714491 w 4428000"/>
                <a:gd name="connsiteY96" fmla="*/ 1067886 h 4428000"/>
                <a:gd name="connsiteX97" fmla="*/ 2730941 w 4428000"/>
                <a:gd name="connsiteY97" fmla="*/ 1176023 h 4428000"/>
                <a:gd name="connsiteX98" fmla="*/ 2725478 w 4428000"/>
                <a:gd name="connsiteY98" fmla="*/ 1285267 h 4428000"/>
                <a:gd name="connsiteX99" fmla="*/ 2703154 w 4428000"/>
                <a:gd name="connsiteY99" fmla="*/ 1381802 h 4428000"/>
                <a:gd name="connsiteX100" fmla="*/ 2630421 w 4428000"/>
                <a:gd name="connsiteY100" fmla="*/ 1450474 h 4428000"/>
                <a:gd name="connsiteX101" fmla="*/ 2594504 w 4428000"/>
                <a:gd name="connsiteY101" fmla="*/ 1449413 h 4428000"/>
                <a:gd name="connsiteX102" fmla="*/ 2561813 w 4428000"/>
                <a:gd name="connsiteY102" fmla="*/ 1434501 h 4428000"/>
                <a:gd name="connsiteX103" fmla="*/ 2526894 w 4428000"/>
                <a:gd name="connsiteY103" fmla="*/ 1340763 h 4428000"/>
                <a:gd name="connsiteX104" fmla="*/ 2527972 w 4428000"/>
                <a:gd name="connsiteY104" fmla="*/ 1336125 h 4428000"/>
                <a:gd name="connsiteX105" fmla="*/ 2531956 w 4428000"/>
                <a:gd name="connsiteY105" fmla="*/ 1327391 h 4428000"/>
                <a:gd name="connsiteX106" fmla="*/ 2529990 w 4428000"/>
                <a:gd name="connsiteY106" fmla="*/ 1326486 h 4428000"/>
                <a:gd name="connsiteX107" fmla="*/ 2551170 w 4428000"/>
                <a:gd name="connsiteY107" fmla="*/ 1185108 h 4428000"/>
                <a:gd name="connsiteX108" fmla="*/ 2540204 w 4428000"/>
                <a:gd name="connsiteY108" fmla="*/ 1113017 h 4428000"/>
                <a:gd name="connsiteX109" fmla="*/ 2528895 w 4428000"/>
                <a:gd name="connsiteY109" fmla="*/ 1082177 h 4428000"/>
                <a:gd name="connsiteX110" fmla="*/ 2523923 w 4428000"/>
                <a:gd name="connsiteY110" fmla="*/ 1073117 h 4428000"/>
                <a:gd name="connsiteX111" fmla="*/ 2572737 w 4428000"/>
                <a:gd name="connsiteY111" fmla="*/ 954824 h 4428000"/>
                <a:gd name="connsiteX112" fmla="*/ 2599145 w 4428000"/>
                <a:gd name="connsiteY112" fmla="*/ 948250 h 4428000"/>
                <a:gd name="connsiteX113" fmla="*/ 1828853 w 4428000"/>
                <a:gd name="connsiteY113" fmla="*/ 948250 h 4428000"/>
                <a:gd name="connsiteX114" fmla="*/ 1855262 w 4428000"/>
                <a:gd name="connsiteY114" fmla="*/ 954824 h 4428000"/>
                <a:gd name="connsiteX115" fmla="*/ 1904076 w 4428000"/>
                <a:gd name="connsiteY115" fmla="*/ 1073117 h 4428000"/>
                <a:gd name="connsiteX116" fmla="*/ 1899104 w 4428000"/>
                <a:gd name="connsiteY116" fmla="*/ 1082176 h 4428000"/>
                <a:gd name="connsiteX117" fmla="*/ 1887795 w 4428000"/>
                <a:gd name="connsiteY117" fmla="*/ 1113017 h 4428000"/>
                <a:gd name="connsiteX118" fmla="*/ 1876829 w 4428000"/>
                <a:gd name="connsiteY118" fmla="*/ 1185108 h 4428000"/>
                <a:gd name="connsiteX119" fmla="*/ 1898010 w 4428000"/>
                <a:gd name="connsiteY119" fmla="*/ 1326486 h 4428000"/>
                <a:gd name="connsiteX120" fmla="*/ 1896043 w 4428000"/>
                <a:gd name="connsiteY120" fmla="*/ 1327391 h 4428000"/>
                <a:gd name="connsiteX121" fmla="*/ 1900027 w 4428000"/>
                <a:gd name="connsiteY121" fmla="*/ 1336125 h 4428000"/>
                <a:gd name="connsiteX122" fmla="*/ 1901106 w 4428000"/>
                <a:gd name="connsiteY122" fmla="*/ 1340763 h 4428000"/>
                <a:gd name="connsiteX123" fmla="*/ 1866186 w 4428000"/>
                <a:gd name="connsiteY123" fmla="*/ 1434500 h 4428000"/>
                <a:gd name="connsiteX124" fmla="*/ 1833495 w 4428000"/>
                <a:gd name="connsiteY124" fmla="*/ 1449413 h 4428000"/>
                <a:gd name="connsiteX125" fmla="*/ 1797578 w 4428000"/>
                <a:gd name="connsiteY125" fmla="*/ 1450474 h 4428000"/>
                <a:gd name="connsiteX126" fmla="*/ 1724845 w 4428000"/>
                <a:gd name="connsiteY126" fmla="*/ 1381801 h 4428000"/>
                <a:gd name="connsiteX127" fmla="*/ 1702521 w 4428000"/>
                <a:gd name="connsiteY127" fmla="*/ 1285267 h 4428000"/>
                <a:gd name="connsiteX128" fmla="*/ 1697057 w 4428000"/>
                <a:gd name="connsiteY128" fmla="*/ 1176023 h 4428000"/>
                <a:gd name="connsiteX129" fmla="*/ 1713508 w 4428000"/>
                <a:gd name="connsiteY129" fmla="*/ 1067887 h 4428000"/>
                <a:gd name="connsiteX130" fmla="*/ 1736968 w 4428000"/>
                <a:gd name="connsiteY130" fmla="*/ 1003639 h 4428000"/>
                <a:gd name="connsiteX131" fmla="*/ 1737634 w 4428000"/>
                <a:gd name="connsiteY131" fmla="*/ 1002094 h 4428000"/>
                <a:gd name="connsiteX132" fmla="*/ 1737926 w 4428000"/>
                <a:gd name="connsiteY132" fmla="*/ 1002218 h 4428000"/>
                <a:gd name="connsiteX133" fmla="*/ 1757056 w 4428000"/>
                <a:gd name="connsiteY133" fmla="*/ 973846 h 4428000"/>
                <a:gd name="connsiteX134" fmla="*/ 1828853 w 4428000"/>
                <a:gd name="connsiteY134" fmla="*/ 948250 h 4428000"/>
                <a:gd name="connsiteX135" fmla="*/ 2214000 w 4428000"/>
                <a:gd name="connsiteY135" fmla="*/ 928999 h 4428000"/>
                <a:gd name="connsiteX136" fmla="*/ 2484000 w 4428000"/>
                <a:gd name="connsiteY136" fmla="*/ 1199000 h 4428000"/>
                <a:gd name="connsiteX137" fmla="*/ 2319096 w 4428000"/>
                <a:gd name="connsiteY137" fmla="*/ 1447782 h 4428000"/>
                <a:gd name="connsiteX138" fmla="*/ 2304000 w 4428000"/>
                <a:gd name="connsiteY138" fmla="*/ 1452467 h 4428000"/>
                <a:gd name="connsiteX139" fmla="*/ 2303999 w 4428000"/>
                <a:gd name="connsiteY139" fmla="*/ 1558113 h 4428000"/>
                <a:gd name="connsiteX140" fmla="*/ 2835809 w 4428000"/>
                <a:gd name="connsiteY140" fmla="*/ 1558113 h 4428000"/>
                <a:gd name="connsiteX141" fmla="*/ 3006000 w 4428000"/>
                <a:gd name="connsiteY141" fmla="*/ 1728305 h 4428000"/>
                <a:gd name="connsiteX142" fmla="*/ 3006000 w 4428000"/>
                <a:gd name="connsiteY142" fmla="*/ 2683923 h 4428000"/>
                <a:gd name="connsiteX143" fmla="*/ 2835808 w 4428000"/>
                <a:gd name="connsiteY143" fmla="*/ 2854114 h 4428000"/>
                <a:gd name="connsiteX144" fmla="*/ 1592191 w 4428000"/>
                <a:gd name="connsiteY144" fmla="*/ 2854113 h 4428000"/>
                <a:gd name="connsiteX145" fmla="*/ 1421999 w 4428000"/>
                <a:gd name="connsiteY145" fmla="*/ 2683923 h 4428000"/>
                <a:gd name="connsiteX146" fmla="*/ 1421999 w 4428000"/>
                <a:gd name="connsiteY146" fmla="*/ 1728305 h 4428000"/>
                <a:gd name="connsiteX147" fmla="*/ 1592191 w 4428000"/>
                <a:gd name="connsiteY147" fmla="*/ 1558113 h 4428000"/>
                <a:gd name="connsiteX148" fmla="*/ 2123999 w 4428000"/>
                <a:gd name="connsiteY148" fmla="*/ 1558114 h 4428000"/>
                <a:gd name="connsiteX149" fmla="*/ 2124000 w 4428000"/>
                <a:gd name="connsiteY149" fmla="*/ 1452467 h 4428000"/>
                <a:gd name="connsiteX150" fmla="*/ 2108904 w 4428000"/>
                <a:gd name="connsiteY150" fmla="*/ 1447782 h 4428000"/>
                <a:gd name="connsiteX151" fmla="*/ 1943999 w 4428000"/>
                <a:gd name="connsiteY151" fmla="*/ 1198999 h 4428000"/>
                <a:gd name="connsiteX152" fmla="*/ 2214000 w 4428000"/>
                <a:gd name="connsiteY152" fmla="*/ 928999 h 4428000"/>
                <a:gd name="connsiteX153" fmla="*/ 2851634 w 4428000"/>
                <a:gd name="connsiteY153" fmla="*/ 848431 h 4428000"/>
                <a:gd name="connsiteX154" fmla="*/ 2923432 w 4428000"/>
                <a:gd name="connsiteY154" fmla="*/ 874025 h 4428000"/>
                <a:gd name="connsiteX155" fmla="*/ 2938992 w 4428000"/>
                <a:gd name="connsiteY155" fmla="*/ 897103 h 4428000"/>
                <a:gd name="connsiteX156" fmla="*/ 2940522 w 4428000"/>
                <a:gd name="connsiteY156" fmla="*/ 896458 h 4428000"/>
                <a:gd name="connsiteX157" fmla="*/ 2952070 w 4428000"/>
                <a:gd name="connsiteY157" fmla="*/ 923668 h 4428000"/>
                <a:gd name="connsiteX158" fmla="*/ 3000597 w 4428000"/>
                <a:gd name="connsiteY158" fmla="*/ 1162394 h 4428000"/>
                <a:gd name="connsiteX159" fmla="*/ 2976387 w 4428000"/>
                <a:gd name="connsiteY159" fmla="*/ 1404795 h 4428000"/>
                <a:gd name="connsiteX160" fmla="*/ 2961987 w 4428000"/>
                <a:gd name="connsiteY160" fmla="*/ 1456734 h 4428000"/>
                <a:gd name="connsiteX161" fmla="*/ 2945994 w 4428000"/>
                <a:gd name="connsiteY161" fmla="*/ 1494064 h 4428000"/>
                <a:gd name="connsiteX162" fmla="*/ 2852257 w 4428000"/>
                <a:gd name="connsiteY162" fmla="*/ 1528983 h 4428000"/>
                <a:gd name="connsiteX163" fmla="*/ 2784645 w 4428000"/>
                <a:gd name="connsiteY163" fmla="*/ 1420333 h 4428000"/>
                <a:gd name="connsiteX164" fmla="*/ 2784884 w 4428000"/>
                <a:gd name="connsiteY164" fmla="*/ 1419305 h 4428000"/>
                <a:gd name="connsiteX165" fmla="*/ 2783759 w 4428000"/>
                <a:gd name="connsiteY165" fmla="*/ 1418890 h 4428000"/>
                <a:gd name="connsiteX166" fmla="*/ 2820828 w 4428000"/>
                <a:gd name="connsiteY166" fmla="*/ 1171480 h 4428000"/>
                <a:gd name="connsiteX167" fmla="*/ 2801636 w 4428000"/>
                <a:gd name="connsiteY167" fmla="*/ 1045320 h 4428000"/>
                <a:gd name="connsiteX168" fmla="*/ 2772989 w 4428000"/>
                <a:gd name="connsiteY168" fmla="*/ 967203 h 4428000"/>
                <a:gd name="connsiteX169" fmla="*/ 2769457 w 4428000"/>
                <a:gd name="connsiteY169" fmla="*/ 938044 h 4428000"/>
                <a:gd name="connsiteX170" fmla="*/ 2825227 w 4428000"/>
                <a:gd name="connsiteY170" fmla="*/ 855005 h 4428000"/>
                <a:gd name="connsiteX171" fmla="*/ 2851634 w 4428000"/>
                <a:gd name="connsiteY171" fmla="*/ 848431 h 4428000"/>
                <a:gd name="connsiteX172" fmla="*/ 1576365 w 4428000"/>
                <a:gd name="connsiteY172" fmla="*/ 848431 h 4428000"/>
                <a:gd name="connsiteX173" fmla="*/ 1602772 w 4428000"/>
                <a:gd name="connsiteY173" fmla="*/ 855005 h 4428000"/>
                <a:gd name="connsiteX174" fmla="*/ 1658542 w 4428000"/>
                <a:gd name="connsiteY174" fmla="*/ 938044 h 4428000"/>
                <a:gd name="connsiteX175" fmla="*/ 1655011 w 4428000"/>
                <a:gd name="connsiteY175" fmla="*/ 967204 h 4428000"/>
                <a:gd name="connsiteX176" fmla="*/ 1626363 w 4428000"/>
                <a:gd name="connsiteY176" fmla="*/ 1045320 h 4428000"/>
                <a:gd name="connsiteX177" fmla="*/ 1607172 w 4428000"/>
                <a:gd name="connsiteY177" fmla="*/ 1171480 h 4428000"/>
                <a:gd name="connsiteX178" fmla="*/ 1644240 w 4428000"/>
                <a:gd name="connsiteY178" fmla="*/ 1418890 h 4428000"/>
                <a:gd name="connsiteX179" fmla="*/ 1643115 w 4428000"/>
                <a:gd name="connsiteY179" fmla="*/ 1419306 h 4428000"/>
                <a:gd name="connsiteX180" fmla="*/ 1643354 w 4428000"/>
                <a:gd name="connsiteY180" fmla="*/ 1420333 h 4428000"/>
                <a:gd name="connsiteX181" fmla="*/ 1575743 w 4428000"/>
                <a:gd name="connsiteY181" fmla="*/ 1528983 h 4428000"/>
                <a:gd name="connsiteX182" fmla="*/ 1482005 w 4428000"/>
                <a:gd name="connsiteY182" fmla="*/ 1494064 h 4428000"/>
                <a:gd name="connsiteX183" fmla="*/ 1466013 w 4428000"/>
                <a:gd name="connsiteY183" fmla="*/ 1456734 h 4428000"/>
                <a:gd name="connsiteX184" fmla="*/ 1451613 w 4428000"/>
                <a:gd name="connsiteY184" fmla="*/ 1404794 h 4428000"/>
                <a:gd name="connsiteX185" fmla="*/ 1427402 w 4428000"/>
                <a:gd name="connsiteY185" fmla="*/ 1162394 h 4428000"/>
                <a:gd name="connsiteX186" fmla="*/ 1475929 w 4428000"/>
                <a:gd name="connsiteY186" fmla="*/ 923669 h 4428000"/>
                <a:gd name="connsiteX187" fmla="*/ 1487478 w 4428000"/>
                <a:gd name="connsiteY187" fmla="*/ 896458 h 4428000"/>
                <a:gd name="connsiteX188" fmla="*/ 1489007 w 4428000"/>
                <a:gd name="connsiteY188" fmla="*/ 897103 h 4428000"/>
                <a:gd name="connsiteX189" fmla="*/ 1504567 w 4428000"/>
                <a:gd name="connsiteY189" fmla="*/ 874026 h 4428000"/>
                <a:gd name="connsiteX190" fmla="*/ 1576365 w 4428000"/>
                <a:gd name="connsiteY190" fmla="*/ 848431 h 4428000"/>
                <a:gd name="connsiteX191" fmla="*/ 2214000 w 4428000"/>
                <a:gd name="connsiteY191" fmla="*/ 180000 h 4428000"/>
                <a:gd name="connsiteX192" fmla="*/ 180000 w 4428000"/>
                <a:gd name="connsiteY192" fmla="*/ 2214000 h 4428000"/>
                <a:gd name="connsiteX193" fmla="*/ 2214000 w 4428000"/>
                <a:gd name="connsiteY193" fmla="*/ 4248000 h 4428000"/>
                <a:gd name="connsiteX194" fmla="*/ 4248000 w 4428000"/>
                <a:gd name="connsiteY194" fmla="*/ 2214000 h 4428000"/>
                <a:gd name="connsiteX195" fmla="*/ 2214000 w 4428000"/>
                <a:gd name="connsiteY195" fmla="*/ 180000 h 4428000"/>
                <a:gd name="connsiteX196" fmla="*/ 2214000 w 4428000"/>
                <a:gd name="connsiteY196" fmla="*/ 0 h 4428000"/>
                <a:gd name="connsiteX197" fmla="*/ 4428000 w 4428000"/>
                <a:gd name="connsiteY197" fmla="*/ 2214000 h 4428000"/>
                <a:gd name="connsiteX198" fmla="*/ 2214000 w 4428000"/>
                <a:gd name="connsiteY198" fmla="*/ 4428000 h 4428000"/>
                <a:gd name="connsiteX199" fmla="*/ 0 w 4428000"/>
                <a:gd name="connsiteY199" fmla="*/ 2214000 h 4428000"/>
                <a:gd name="connsiteX200" fmla="*/ 2214000 w 4428000"/>
                <a:gd name="connsiteY200" fmla="*/ 0 h 44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4428000" h="4428000">
                  <a:moveTo>
                    <a:pt x="1514550" y="3087315"/>
                  </a:moveTo>
                  <a:cubicBezTo>
                    <a:pt x="1483317" y="3087316"/>
                    <a:pt x="1458000" y="3112633"/>
                    <a:pt x="1457999" y="3143866"/>
                  </a:cubicBezTo>
                  <a:lnTo>
                    <a:pt x="1458000" y="3169203"/>
                  </a:lnTo>
                  <a:lnTo>
                    <a:pt x="1458000" y="3181965"/>
                  </a:lnTo>
                  <a:lnTo>
                    <a:pt x="1457999" y="3373991"/>
                  </a:lnTo>
                  <a:cubicBezTo>
                    <a:pt x="1458000" y="3388247"/>
                    <a:pt x="1469557" y="3399804"/>
                    <a:pt x="1483813" y="3399804"/>
                  </a:cubicBezTo>
                  <a:lnTo>
                    <a:pt x="2944187" y="3399804"/>
                  </a:lnTo>
                  <a:cubicBezTo>
                    <a:pt x="2958442" y="3399804"/>
                    <a:pt x="2970000" y="3388247"/>
                    <a:pt x="2970000" y="3373991"/>
                  </a:cubicBezTo>
                  <a:lnTo>
                    <a:pt x="2970000" y="3181966"/>
                  </a:lnTo>
                  <a:lnTo>
                    <a:pt x="2970000" y="3169203"/>
                  </a:lnTo>
                  <a:lnTo>
                    <a:pt x="2970000" y="3143866"/>
                  </a:lnTo>
                  <a:cubicBezTo>
                    <a:pt x="2970000" y="3112633"/>
                    <a:pt x="2944682" y="3087316"/>
                    <a:pt x="2913449" y="3087315"/>
                  </a:cubicBezTo>
                  <a:close/>
                  <a:moveTo>
                    <a:pt x="1533112" y="2907805"/>
                  </a:moveTo>
                  <a:lnTo>
                    <a:pt x="2894889" y="2907805"/>
                  </a:lnTo>
                  <a:cubicBezTo>
                    <a:pt x="3035783" y="2907804"/>
                    <a:pt x="3150000" y="3022022"/>
                    <a:pt x="3150001" y="3162917"/>
                  </a:cubicBezTo>
                  <a:lnTo>
                    <a:pt x="3150000" y="3162917"/>
                  </a:lnTo>
                  <a:lnTo>
                    <a:pt x="3149031" y="3167719"/>
                  </a:lnTo>
                  <a:lnTo>
                    <a:pt x="3150000" y="3172520"/>
                  </a:lnTo>
                  <a:lnTo>
                    <a:pt x="3150000" y="3486688"/>
                  </a:lnTo>
                  <a:cubicBezTo>
                    <a:pt x="3150000" y="3538197"/>
                    <a:pt x="3108244" y="3579952"/>
                    <a:pt x="3056735" y="3579953"/>
                  </a:cubicBezTo>
                  <a:lnTo>
                    <a:pt x="1371264" y="3579952"/>
                  </a:lnTo>
                  <a:cubicBezTo>
                    <a:pt x="1319755" y="3579953"/>
                    <a:pt x="1277999" y="3538197"/>
                    <a:pt x="1278000" y="3486688"/>
                  </a:cubicBezTo>
                  <a:lnTo>
                    <a:pt x="1278000" y="3172520"/>
                  </a:lnTo>
                  <a:lnTo>
                    <a:pt x="1278969" y="3167718"/>
                  </a:lnTo>
                  <a:lnTo>
                    <a:pt x="1277999" y="3162917"/>
                  </a:lnTo>
                  <a:cubicBezTo>
                    <a:pt x="1284683" y="3129817"/>
                    <a:pt x="1283427" y="3091953"/>
                    <a:pt x="1298048" y="3063616"/>
                  </a:cubicBezTo>
                  <a:cubicBezTo>
                    <a:pt x="1336775" y="2972051"/>
                    <a:pt x="1427441" y="2907805"/>
                    <a:pt x="1533112" y="2907805"/>
                  </a:cubicBezTo>
                  <a:close/>
                  <a:moveTo>
                    <a:pt x="1980000" y="2384565"/>
                  </a:moveTo>
                  <a:lnTo>
                    <a:pt x="2447999" y="2384565"/>
                  </a:lnTo>
                  <a:cubicBezTo>
                    <a:pt x="2497705" y="2384565"/>
                    <a:pt x="2538000" y="2424858"/>
                    <a:pt x="2537999" y="2474564"/>
                  </a:cubicBezTo>
                  <a:cubicBezTo>
                    <a:pt x="2538000" y="2524270"/>
                    <a:pt x="2497706" y="2564565"/>
                    <a:pt x="2448000" y="2564565"/>
                  </a:cubicBezTo>
                  <a:lnTo>
                    <a:pt x="1979999" y="2564565"/>
                  </a:lnTo>
                  <a:cubicBezTo>
                    <a:pt x="1930293" y="2564564"/>
                    <a:pt x="1890000" y="2524271"/>
                    <a:pt x="1889999" y="2474565"/>
                  </a:cubicBezTo>
                  <a:cubicBezTo>
                    <a:pt x="1890000" y="2424859"/>
                    <a:pt x="1930294" y="2384564"/>
                    <a:pt x="1980000" y="2384565"/>
                  </a:cubicBezTo>
                  <a:close/>
                  <a:moveTo>
                    <a:pt x="2149706" y="2148028"/>
                  </a:moveTo>
                  <a:lnTo>
                    <a:pt x="2278294" y="2148028"/>
                  </a:lnTo>
                  <a:cubicBezTo>
                    <a:pt x="2292490" y="2148027"/>
                    <a:pt x="2304000" y="2159536"/>
                    <a:pt x="2303999" y="2173733"/>
                  </a:cubicBezTo>
                  <a:lnTo>
                    <a:pt x="2304000" y="2302322"/>
                  </a:lnTo>
                  <a:cubicBezTo>
                    <a:pt x="2304000" y="2316519"/>
                    <a:pt x="2292491" y="2328027"/>
                    <a:pt x="2278294" y="2328028"/>
                  </a:cubicBezTo>
                  <a:lnTo>
                    <a:pt x="2149705" y="2328028"/>
                  </a:lnTo>
                  <a:cubicBezTo>
                    <a:pt x="2135508" y="2328027"/>
                    <a:pt x="2124000" y="2316518"/>
                    <a:pt x="2123999" y="2302321"/>
                  </a:cubicBezTo>
                  <a:lnTo>
                    <a:pt x="2123999" y="2173734"/>
                  </a:lnTo>
                  <a:cubicBezTo>
                    <a:pt x="2124000" y="2159537"/>
                    <a:pt x="2135509" y="2148027"/>
                    <a:pt x="2149706" y="2148028"/>
                  </a:cubicBezTo>
                  <a:close/>
                  <a:moveTo>
                    <a:pt x="3237388" y="2056594"/>
                  </a:moveTo>
                  <a:lnTo>
                    <a:pt x="3237389" y="2230183"/>
                  </a:lnTo>
                  <a:lnTo>
                    <a:pt x="3256543" y="2226317"/>
                  </a:lnTo>
                  <a:cubicBezTo>
                    <a:pt x="3288846" y="2212654"/>
                    <a:pt x="3311512" y="2180668"/>
                    <a:pt x="3311512" y="2143389"/>
                  </a:cubicBezTo>
                  <a:cubicBezTo>
                    <a:pt x="3311512" y="2106110"/>
                    <a:pt x="3288847" y="2074123"/>
                    <a:pt x="3256543" y="2060462"/>
                  </a:cubicBezTo>
                  <a:close/>
                  <a:moveTo>
                    <a:pt x="1190612" y="2056594"/>
                  </a:moveTo>
                  <a:lnTo>
                    <a:pt x="1171457" y="2060462"/>
                  </a:lnTo>
                  <a:cubicBezTo>
                    <a:pt x="1139153" y="2074124"/>
                    <a:pt x="1116489" y="2106109"/>
                    <a:pt x="1116489" y="2143389"/>
                  </a:cubicBezTo>
                  <a:cubicBezTo>
                    <a:pt x="1116488" y="2180669"/>
                    <a:pt x="1139154" y="2212653"/>
                    <a:pt x="1171456" y="2226316"/>
                  </a:cubicBezTo>
                  <a:lnTo>
                    <a:pt x="1190611" y="2230183"/>
                  </a:lnTo>
                  <a:close/>
                  <a:moveTo>
                    <a:pt x="2490224" y="1879910"/>
                  </a:moveTo>
                  <a:cubicBezTo>
                    <a:pt x="2589636" y="1879910"/>
                    <a:pt x="2670225" y="1960500"/>
                    <a:pt x="2670225" y="2059911"/>
                  </a:cubicBezTo>
                  <a:cubicBezTo>
                    <a:pt x="2670224" y="2159321"/>
                    <a:pt x="2589636" y="2239910"/>
                    <a:pt x="2490225" y="2239910"/>
                  </a:cubicBezTo>
                  <a:cubicBezTo>
                    <a:pt x="2390814" y="2239911"/>
                    <a:pt x="2310224" y="2159321"/>
                    <a:pt x="2310225" y="2059910"/>
                  </a:cubicBezTo>
                  <a:cubicBezTo>
                    <a:pt x="2310225" y="1960500"/>
                    <a:pt x="2390814" y="1879911"/>
                    <a:pt x="2490224" y="1879910"/>
                  </a:cubicBezTo>
                  <a:close/>
                  <a:moveTo>
                    <a:pt x="1937775" y="1879910"/>
                  </a:moveTo>
                  <a:cubicBezTo>
                    <a:pt x="2037186" y="1879911"/>
                    <a:pt x="2117775" y="1960499"/>
                    <a:pt x="2117774" y="2059911"/>
                  </a:cubicBezTo>
                  <a:cubicBezTo>
                    <a:pt x="2117774" y="2159322"/>
                    <a:pt x="2037185" y="2239911"/>
                    <a:pt x="1937775" y="2239910"/>
                  </a:cubicBezTo>
                  <a:cubicBezTo>
                    <a:pt x="1838364" y="2239910"/>
                    <a:pt x="1757774" y="2159322"/>
                    <a:pt x="1757774" y="2059911"/>
                  </a:cubicBezTo>
                  <a:cubicBezTo>
                    <a:pt x="1757774" y="1960499"/>
                    <a:pt x="1838363" y="1879910"/>
                    <a:pt x="1937775" y="1879910"/>
                  </a:cubicBezTo>
                  <a:close/>
                  <a:moveTo>
                    <a:pt x="3221511" y="1873388"/>
                  </a:moveTo>
                  <a:cubicBezTo>
                    <a:pt x="3370629" y="1873389"/>
                    <a:pt x="3491512" y="1994271"/>
                    <a:pt x="3491512" y="2143389"/>
                  </a:cubicBezTo>
                  <a:cubicBezTo>
                    <a:pt x="3491511" y="2292505"/>
                    <a:pt x="3370629" y="2413389"/>
                    <a:pt x="3221512" y="2413388"/>
                  </a:cubicBezTo>
                  <a:lnTo>
                    <a:pt x="3147389" y="2413389"/>
                  </a:lnTo>
                  <a:cubicBezTo>
                    <a:pt x="3097683" y="2413388"/>
                    <a:pt x="3057389" y="2373095"/>
                    <a:pt x="3057389" y="2323389"/>
                  </a:cubicBezTo>
                  <a:lnTo>
                    <a:pt x="3057389" y="1963389"/>
                  </a:lnTo>
                  <a:cubicBezTo>
                    <a:pt x="3057388" y="1913683"/>
                    <a:pt x="3097683" y="1873389"/>
                    <a:pt x="3147389" y="1873389"/>
                  </a:cubicBezTo>
                  <a:close/>
                  <a:moveTo>
                    <a:pt x="1206489" y="1873388"/>
                  </a:moveTo>
                  <a:lnTo>
                    <a:pt x="1280612" y="1873389"/>
                  </a:lnTo>
                  <a:cubicBezTo>
                    <a:pt x="1330318" y="1873388"/>
                    <a:pt x="1370612" y="1913683"/>
                    <a:pt x="1370611" y="1963389"/>
                  </a:cubicBezTo>
                  <a:lnTo>
                    <a:pt x="1370612" y="2323389"/>
                  </a:lnTo>
                  <a:cubicBezTo>
                    <a:pt x="1370611" y="2373095"/>
                    <a:pt x="1330318" y="2413389"/>
                    <a:pt x="1280612" y="2413389"/>
                  </a:cubicBezTo>
                  <a:lnTo>
                    <a:pt x="1206488" y="2413389"/>
                  </a:lnTo>
                  <a:cubicBezTo>
                    <a:pt x="1057372" y="2413389"/>
                    <a:pt x="936489" y="2292505"/>
                    <a:pt x="936489" y="2143389"/>
                  </a:cubicBezTo>
                  <a:cubicBezTo>
                    <a:pt x="936488" y="1994271"/>
                    <a:pt x="1057372" y="1873389"/>
                    <a:pt x="1206489" y="1873388"/>
                  </a:cubicBezTo>
                  <a:close/>
                  <a:moveTo>
                    <a:pt x="1655062" y="1738113"/>
                  </a:moveTo>
                  <a:cubicBezTo>
                    <a:pt x="1625757" y="1738114"/>
                    <a:pt x="1602000" y="1761871"/>
                    <a:pt x="1601999" y="1791175"/>
                  </a:cubicBezTo>
                  <a:lnTo>
                    <a:pt x="1602000" y="2621052"/>
                  </a:lnTo>
                  <a:cubicBezTo>
                    <a:pt x="1602000" y="2650357"/>
                    <a:pt x="1625757" y="2674114"/>
                    <a:pt x="1655061" y="2674114"/>
                  </a:cubicBezTo>
                  <a:lnTo>
                    <a:pt x="2772938" y="2674113"/>
                  </a:lnTo>
                  <a:cubicBezTo>
                    <a:pt x="2802243" y="2674114"/>
                    <a:pt x="2826000" y="2650357"/>
                    <a:pt x="2826000" y="2621052"/>
                  </a:cubicBezTo>
                  <a:lnTo>
                    <a:pt x="2825999" y="1791175"/>
                  </a:lnTo>
                  <a:cubicBezTo>
                    <a:pt x="2825999" y="1761871"/>
                    <a:pt x="2802243" y="1738113"/>
                    <a:pt x="2772938" y="1738113"/>
                  </a:cubicBezTo>
                  <a:close/>
                  <a:moveTo>
                    <a:pt x="2213999" y="1109000"/>
                  </a:moveTo>
                  <a:cubicBezTo>
                    <a:pt x="2164294" y="1109000"/>
                    <a:pt x="2124000" y="1149294"/>
                    <a:pt x="2124000" y="1199000"/>
                  </a:cubicBezTo>
                  <a:cubicBezTo>
                    <a:pt x="2124000" y="1248705"/>
                    <a:pt x="2164294" y="1289000"/>
                    <a:pt x="2214000" y="1288999"/>
                  </a:cubicBezTo>
                  <a:cubicBezTo>
                    <a:pt x="2263706" y="1289000"/>
                    <a:pt x="2304000" y="1248705"/>
                    <a:pt x="2304000" y="1198999"/>
                  </a:cubicBezTo>
                  <a:cubicBezTo>
                    <a:pt x="2303999" y="1149294"/>
                    <a:pt x="2263705" y="1109000"/>
                    <a:pt x="2213999" y="1109000"/>
                  </a:cubicBezTo>
                  <a:close/>
                  <a:moveTo>
                    <a:pt x="2599145" y="948250"/>
                  </a:moveTo>
                  <a:cubicBezTo>
                    <a:pt x="2625738" y="945784"/>
                    <a:pt x="2652078" y="955309"/>
                    <a:pt x="2670943" y="973846"/>
                  </a:cubicBezTo>
                  <a:lnTo>
                    <a:pt x="2690073" y="1002218"/>
                  </a:lnTo>
                  <a:cubicBezTo>
                    <a:pt x="2690170" y="1002177"/>
                    <a:pt x="2690267" y="1002135"/>
                    <a:pt x="2690365" y="1002093"/>
                  </a:cubicBezTo>
                  <a:lnTo>
                    <a:pt x="2691031" y="1003639"/>
                  </a:lnTo>
                  <a:lnTo>
                    <a:pt x="2714491" y="1067886"/>
                  </a:lnTo>
                  <a:cubicBezTo>
                    <a:pt x="2723450" y="1102631"/>
                    <a:pt x="2729060" y="1138791"/>
                    <a:pt x="2730941" y="1176023"/>
                  </a:cubicBezTo>
                  <a:cubicBezTo>
                    <a:pt x="2732823" y="1213254"/>
                    <a:pt x="2730888" y="1249795"/>
                    <a:pt x="2725478" y="1285267"/>
                  </a:cubicBezTo>
                  <a:cubicBezTo>
                    <a:pt x="2719277" y="1322622"/>
                    <a:pt x="2715233" y="1350704"/>
                    <a:pt x="2703154" y="1381802"/>
                  </a:cubicBezTo>
                  <a:cubicBezTo>
                    <a:pt x="2694655" y="1418306"/>
                    <a:pt x="2665167" y="1444459"/>
                    <a:pt x="2630421" y="1450474"/>
                  </a:cubicBezTo>
                  <a:lnTo>
                    <a:pt x="2594504" y="1449413"/>
                  </a:lnTo>
                  <a:lnTo>
                    <a:pt x="2561813" y="1434501"/>
                  </a:lnTo>
                  <a:cubicBezTo>
                    <a:pt x="2533296" y="1413756"/>
                    <a:pt x="2518394" y="1377267"/>
                    <a:pt x="2526894" y="1340763"/>
                  </a:cubicBezTo>
                  <a:lnTo>
                    <a:pt x="2527972" y="1336125"/>
                  </a:lnTo>
                  <a:lnTo>
                    <a:pt x="2531956" y="1327391"/>
                  </a:lnTo>
                  <a:lnTo>
                    <a:pt x="2529990" y="1326486"/>
                  </a:lnTo>
                  <a:cubicBezTo>
                    <a:pt x="2546008" y="1282551"/>
                    <a:pt x="2553680" y="1234750"/>
                    <a:pt x="2551170" y="1185108"/>
                  </a:cubicBezTo>
                  <a:cubicBezTo>
                    <a:pt x="2549916" y="1160287"/>
                    <a:pt x="2546177" y="1136180"/>
                    <a:pt x="2540204" y="1113017"/>
                  </a:cubicBezTo>
                  <a:lnTo>
                    <a:pt x="2528895" y="1082177"/>
                  </a:lnTo>
                  <a:lnTo>
                    <a:pt x="2523923" y="1073117"/>
                  </a:lnTo>
                  <a:cubicBezTo>
                    <a:pt x="2504737" y="1026972"/>
                    <a:pt x="2526592" y="974011"/>
                    <a:pt x="2572737" y="954824"/>
                  </a:cubicBezTo>
                  <a:cubicBezTo>
                    <a:pt x="2581390" y="951227"/>
                    <a:pt x="2590282" y="949072"/>
                    <a:pt x="2599145" y="948250"/>
                  </a:cubicBezTo>
                  <a:close/>
                  <a:moveTo>
                    <a:pt x="1828853" y="948250"/>
                  </a:moveTo>
                  <a:cubicBezTo>
                    <a:pt x="1837718" y="949072"/>
                    <a:pt x="1846610" y="951227"/>
                    <a:pt x="1855262" y="954824"/>
                  </a:cubicBezTo>
                  <a:cubicBezTo>
                    <a:pt x="1901407" y="974011"/>
                    <a:pt x="1923262" y="1026972"/>
                    <a:pt x="1904076" y="1073117"/>
                  </a:cubicBezTo>
                  <a:lnTo>
                    <a:pt x="1899104" y="1082176"/>
                  </a:lnTo>
                  <a:lnTo>
                    <a:pt x="1887795" y="1113017"/>
                  </a:lnTo>
                  <a:cubicBezTo>
                    <a:pt x="1881822" y="1136180"/>
                    <a:pt x="1878083" y="1160287"/>
                    <a:pt x="1876829" y="1185108"/>
                  </a:cubicBezTo>
                  <a:cubicBezTo>
                    <a:pt x="1874319" y="1234750"/>
                    <a:pt x="1881991" y="1282551"/>
                    <a:pt x="1898010" y="1326486"/>
                  </a:cubicBezTo>
                  <a:lnTo>
                    <a:pt x="1896043" y="1327391"/>
                  </a:lnTo>
                  <a:lnTo>
                    <a:pt x="1900027" y="1336125"/>
                  </a:lnTo>
                  <a:lnTo>
                    <a:pt x="1901106" y="1340763"/>
                  </a:lnTo>
                  <a:cubicBezTo>
                    <a:pt x="1909605" y="1377267"/>
                    <a:pt x="1894703" y="1413756"/>
                    <a:pt x="1866186" y="1434500"/>
                  </a:cubicBezTo>
                  <a:lnTo>
                    <a:pt x="1833495" y="1449413"/>
                  </a:lnTo>
                  <a:lnTo>
                    <a:pt x="1797578" y="1450474"/>
                  </a:lnTo>
                  <a:cubicBezTo>
                    <a:pt x="1762832" y="1444459"/>
                    <a:pt x="1733345" y="1418306"/>
                    <a:pt x="1724845" y="1381801"/>
                  </a:cubicBezTo>
                  <a:cubicBezTo>
                    <a:pt x="1712766" y="1350703"/>
                    <a:pt x="1708723" y="1322623"/>
                    <a:pt x="1702521" y="1285267"/>
                  </a:cubicBezTo>
                  <a:cubicBezTo>
                    <a:pt x="1697112" y="1249795"/>
                    <a:pt x="1695176" y="1213254"/>
                    <a:pt x="1697057" y="1176023"/>
                  </a:cubicBezTo>
                  <a:cubicBezTo>
                    <a:pt x="1698938" y="1138790"/>
                    <a:pt x="1704549" y="1102631"/>
                    <a:pt x="1713508" y="1067887"/>
                  </a:cubicBezTo>
                  <a:lnTo>
                    <a:pt x="1736968" y="1003639"/>
                  </a:lnTo>
                  <a:lnTo>
                    <a:pt x="1737634" y="1002094"/>
                  </a:lnTo>
                  <a:cubicBezTo>
                    <a:pt x="1737732" y="1002135"/>
                    <a:pt x="1737829" y="1002177"/>
                    <a:pt x="1737926" y="1002218"/>
                  </a:cubicBezTo>
                  <a:lnTo>
                    <a:pt x="1757056" y="973846"/>
                  </a:lnTo>
                  <a:cubicBezTo>
                    <a:pt x="1775921" y="955309"/>
                    <a:pt x="1802261" y="945784"/>
                    <a:pt x="1828853" y="948250"/>
                  </a:cubicBezTo>
                  <a:close/>
                  <a:moveTo>
                    <a:pt x="2214000" y="928999"/>
                  </a:moveTo>
                  <a:cubicBezTo>
                    <a:pt x="2363116" y="928999"/>
                    <a:pt x="2483999" y="1049882"/>
                    <a:pt x="2484000" y="1199000"/>
                  </a:cubicBezTo>
                  <a:cubicBezTo>
                    <a:pt x="2483999" y="1310837"/>
                    <a:pt x="2416002" y="1406793"/>
                    <a:pt x="2319096" y="1447782"/>
                  </a:cubicBezTo>
                  <a:lnTo>
                    <a:pt x="2304000" y="1452467"/>
                  </a:lnTo>
                  <a:lnTo>
                    <a:pt x="2303999" y="1558113"/>
                  </a:lnTo>
                  <a:lnTo>
                    <a:pt x="2835809" y="1558113"/>
                  </a:lnTo>
                  <a:cubicBezTo>
                    <a:pt x="2929803" y="1558113"/>
                    <a:pt x="3005999" y="1634310"/>
                    <a:pt x="3006000" y="1728305"/>
                  </a:cubicBezTo>
                  <a:lnTo>
                    <a:pt x="3006000" y="2683923"/>
                  </a:lnTo>
                  <a:cubicBezTo>
                    <a:pt x="3006000" y="2777916"/>
                    <a:pt x="2929803" y="2854114"/>
                    <a:pt x="2835808" y="2854114"/>
                  </a:cubicBezTo>
                  <a:lnTo>
                    <a:pt x="1592191" y="2854113"/>
                  </a:lnTo>
                  <a:cubicBezTo>
                    <a:pt x="1498196" y="2854114"/>
                    <a:pt x="1422000" y="2777916"/>
                    <a:pt x="1421999" y="2683923"/>
                  </a:cubicBezTo>
                  <a:lnTo>
                    <a:pt x="1421999" y="1728305"/>
                  </a:lnTo>
                  <a:cubicBezTo>
                    <a:pt x="1422000" y="1634310"/>
                    <a:pt x="1498196" y="1558114"/>
                    <a:pt x="1592191" y="1558113"/>
                  </a:cubicBezTo>
                  <a:lnTo>
                    <a:pt x="2123999" y="1558114"/>
                  </a:lnTo>
                  <a:lnTo>
                    <a:pt x="2124000" y="1452467"/>
                  </a:lnTo>
                  <a:lnTo>
                    <a:pt x="2108904" y="1447782"/>
                  </a:lnTo>
                  <a:cubicBezTo>
                    <a:pt x="2011997" y="1406794"/>
                    <a:pt x="1943999" y="1310838"/>
                    <a:pt x="1943999" y="1198999"/>
                  </a:cubicBezTo>
                  <a:cubicBezTo>
                    <a:pt x="1943999" y="1049883"/>
                    <a:pt x="2064883" y="929000"/>
                    <a:pt x="2214000" y="928999"/>
                  </a:cubicBezTo>
                  <a:close/>
                  <a:moveTo>
                    <a:pt x="2851634" y="848431"/>
                  </a:moveTo>
                  <a:cubicBezTo>
                    <a:pt x="2878227" y="845964"/>
                    <a:pt x="2904567" y="855490"/>
                    <a:pt x="2923432" y="874025"/>
                  </a:cubicBezTo>
                  <a:lnTo>
                    <a:pt x="2938992" y="897103"/>
                  </a:lnTo>
                  <a:lnTo>
                    <a:pt x="2940522" y="896458"/>
                  </a:lnTo>
                  <a:lnTo>
                    <a:pt x="2952070" y="923668"/>
                  </a:lnTo>
                  <a:cubicBezTo>
                    <a:pt x="2979548" y="998469"/>
                    <a:pt x="2996364" y="1078622"/>
                    <a:pt x="3000597" y="1162394"/>
                  </a:cubicBezTo>
                  <a:cubicBezTo>
                    <a:pt x="3004831" y="1246165"/>
                    <a:pt x="2996181" y="1327606"/>
                    <a:pt x="2976387" y="1404795"/>
                  </a:cubicBezTo>
                  <a:lnTo>
                    <a:pt x="2961987" y="1456734"/>
                  </a:lnTo>
                  <a:cubicBezTo>
                    <a:pt x="2956656" y="1469177"/>
                    <a:pt x="2953643" y="1482160"/>
                    <a:pt x="2945994" y="1494064"/>
                  </a:cubicBezTo>
                  <a:cubicBezTo>
                    <a:pt x="2925250" y="1522580"/>
                    <a:pt x="2888761" y="1537482"/>
                    <a:pt x="2852257" y="1528983"/>
                  </a:cubicBezTo>
                  <a:cubicBezTo>
                    <a:pt x="2803583" y="1517651"/>
                    <a:pt x="2773313" y="1469006"/>
                    <a:pt x="2784645" y="1420333"/>
                  </a:cubicBezTo>
                  <a:lnTo>
                    <a:pt x="2784884" y="1419305"/>
                  </a:lnTo>
                  <a:lnTo>
                    <a:pt x="2783759" y="1418890"/>
                  </a:lnTo>
                  <a:cubicBezTo>
                    <a:pt x="2811794" y="1342005"/>
                    <a:pt x="2825217" y="1258352"/>
                    <a:pt x="2820828" y="1171480"/>
                  </a:cubicBezTo>
                  <a:cubicBezTo>
                    <a:pt x="2818632" y="1128042"/>
                    <a:pt x="2812087" y="1085856"/>
                    <a:pt x="2801636" y="1045320"/>
                  </a:cubicBezTo>
                  <a:lnTo>
                    <a:pt x="2772989" y="967203"/>
                  </a:lnTo>
                  <a:lnTo>
                    <a:pt x="2769457" y="938044"/>
                  </a:lnTo>
                  <a:cubicBezTo>
                    <a:pt x="2769672" y="902781"/>
                    <a:pt x="2790619" y="869394"/>
                    <a:pt x="2825227" y="855005"/>
                  </a:cubicBezTo>
                  <a:cubicBezTo>
                    <a:pt x="2833879" y="851407"/>
                    <a:pt x="2842771" y="849253"/>
                    <a:pt x="2851634" y="848431"/>
                  </a:cubicBezTo>
                  <a:close/>
                  <a:moveTo>
                    <a:pt x="1576365" y="848431"/>
                  </a:moveTo>
                  <a:cubicBezTo>
                    <a:pt x="1585228" y="849252"/>
                    <a:pt x="1594120" y="851407"/>
                    <a:pt x="1602772" y="855005"/>
                  </a:cubicBezTo>
                  <a:cubicBezTo>
                    <a:pt x="1637381" y="869394"/>
                    <a:pt x="1658327" y="902781"/>
                    <a:pt x="1658542" y="938044"/>
                  </a:cubicBezTo>
                  <a:lnTo>
                    <a:pt x="1655011" y="967204"/>
                  </a:lnTo>
                  <a:lnTo>
                    <a:pt x="1626363" y="1045320"/>
                  </a:lnTo>
                  <a:cubicBezTo>
                    <a:pt x="1615912" y="1085857"/>
                    <a:pt x="1609367" y="1128042"/>
                    <a:pt x="1607172" y="1171480"/>
                  </a:cubicBezTo>
                  <a:cubicBezTo>
                    <a:pt x="1602782" y="1258353"/>
                    <a:pt x="1616205" y="1342005"/>
                    <a:pt x="1644240" y="1418890"/>
                  </a:cubicBezTo>
                  <a:lnTo>
                    <a:pt x="1643115" y="1419306"/>
                  </a:lnTo>
                  <a:lnTo>
                    <a:pt x="1643354" y="1420333"/>
                  </a:lnTo>
                  <a:cubicBezTo>
                    <a:pt x="1654686" y="1469006"/>
                    <a:pt x="1624416" y="1517651"/>
                    <a:pt x="1575743" y="1528983"/>
                  </a:cubicBezTo>
                  <a:cubicBezTo>
                    <a:pt x="1539238" y="1537483"/>
                    <a:pt x="1502749" y="1522580"/>
                    <a:pt x="1482005" y="1494064"/>
                  </a:cubicBezTo>
                  <a:cubicBezTo>
                    <a:pt x="1474356" y="1482160"/>
                    <a:pt x="1471343" y="1469177"/>
                    <a:pt x="1466013" y="1456734"/>
                  </a:cubicBezTo>
                  <a:lnTo>
                    <a:pt x="1451613" y="1404794"/>
                  </a:lnTo>
                  <a:cubicBezTo>
                    <a:pt x="1431818" y="1327606"/>
                    <a:pt x="1423168" y="1246165"/>
                    <a:pt x="1427402" y="1162394"/>
                  </a:cubicBezTo>
                  <a:cubicBezTo>
                    <a:pt x="1431635" y="1078622"/>
                    <a:pt x="1448452" y="998469"/>
                    <a:pt x="1475929" y="923669"/>
                  </a:cubicBezTo>
                  <a:lnTo>
                    <a:pt x="1487478" y="896458"/>
                  </a:lnTo>
                  <a:lnTo>
                    <a:pt x="1489007" y="897103"/>
                  </a:lnTo>
                  <a:lnTo>
                    <a:pt x="1504567" y="874026"/>
                  </a:lnTo>
                  <a:cubicBezTo>
                    <a:pt x="1523431" y="855490"/>
                    <a:pt x="1549772" y="845964"/>
                    <a:pt x="1576365" y="848431"/>
                  </a:cubicBezTo>
                  <a:close/>
                  <a:moveTo>
                    <a:pt x="2214000" y="180000"/>
                  </a:moveTo>
                  <a:cubicBezTo>
                    <a:pt x="1090653" y="180000"/>
                    <a:pt x="180000" y="1090653"/>
                    <a:pt x="180000" y="2214000"/>
                  </a:cubicBezTo>
                  <a:cubicBezTo>
                    <a:pt x="180000" y="3337347"/>
                    <a:pt x="1090653" y="4248000"/>
                    <a:pt x="2214000" y="4248000"/>
                  </a:cubicBezTo>
                  <a:cubicBezTo>
                    <a:pt x="3337347" y="4248000"/>
                    <a:pt x="4248000" y="3337347"/>
                    <a:pt x="4248000" y="2214000"/>
                  </a:cubicBezTo>
                  <a:cubicBezTo>
                    <a:pt x="4248000" y="1090653"/>
                    <a:pt x="3337347" y="180000"/>
                    <a:pt x="2214000" y="180000"/>
                  </a:cubicBezTo>
                  <a:close/>
                  <a:moveTo>
                    <a:pt x="2214000" y="0"/>
                  </a:moveTo>
                  <a:cubicBezTo>
                    <a:pt x="3436758" y="0"/>
                    <a:pt x="4428000" y="991242"/>
                    <a:pt x="4428000" y="2214000"/>
                  </a:cubicBezTo>
                  <a:cubicBezTo>
                    <a:pt x="4428000" y="3436758"/>
                    <a:pt x="3436758" y="4428000"/>
                    <a:pt x="2214000" y="4428000"/>
                  </a:cubicBezTo>
                  <a:cubicBezTo>
                    <a:pt x="991242" y="4428000"/>
                    <a:pt x="0" y="3436758"/>
                    <a:pt x="0" y="2214000"/>
                  </a:cubicBezTo>
                  <a:cubicBezTo>
                    <a:pt x="0" y="991242"/>
                    <a:pt x="991242" y="0"/>
                    <a:pt x="2214000" y="0"/>
                  </a:cubicBezTo>
                  <a:close/>
                </a:path>
              </a:pathLst>
            </a:custGeom>
            <a:solidFill>
              <a:schemeClr val="tx1"/>
            </a:solidFill>
            <a:ln w="12700" algn="ctr">
              <a:noFill/>
              <a:miter lim="800000"/>
              <a:headEnd/>
              <a:tailEnd/>
            </a:ln>
          </p:spPr>
          <p:txBody>
            <a:bodyPr vert="horz" wrap="none" lIns="0" tIns="0" rIns="0" bIns="0" rtlCol="0" anchor="ctr" anchorCtr="0"/>
            <a:lstStyle/>
            <a:p>
              <a:pPr algn="ctr"/>
              <a:endParaRPr kumimoji="1" lang="ja-JP" altLang="en-US" sz="1551">
                <a:sym typeface="+mn-lt"/>
              </a:endParaRPr>
            </a:p>
          </p:txBody>
        </p:sp>
        <p:grpSp>
          <p:nvGrpSpPr>
            <p:cNvPr id="12" name="Graphic 4">
              <a:extLst>
                <a:ext uri="{FF2B5EF4-FFF2-40B4-BE49-F238E27FC236}">
                  <a16:creationId xmlns:a16="http://schemas.microsoft.com/office/drawing/2014/main" id="{06DFA108-EFE6-C93E-189E-AA2AD9594995}"/>
                </a:ext>
              </a:extLst>
            </p:cNvPr>
            <p:cNvGrpSpPr>
              <a:grpSpLocks noChangeAspect="1"/>
            </p:cNvGrpSpPr>
            <p:nvPr/>
          </p:nvGrpSpPr>
          <p:grpSpPr bwMode="gray">
            <a:xfrm>
              <a:off x="7100448" y="6339154"/>
              <a:ext cx="744369" cy="744369"/>
              <a:chOff x="6754802" y="2371173"/>
              <a:chExt cx="361670" cy="361333"/>
            </a:xfrm>
            <a:solidFill>
              <a:schemeClr val="tx1"/>
            </a:solidFill>
          </p:grpSpPr>
          <p:sp>
            <p:nvSpPr>
              <p:cNvPr id="13" name="Graphic 4">
                <a:extLst>
                  <a:ext uri="{FF2B5EF4-FFF2-40B4-BE49-F238E27FC236}">
                    <a16:creationId xmlns:a16="http://schemas.microsoft.com/office/drawing/2014/main" id="{C0EDFD90-3CF0-6477-337A-ED38D2516B3C}"/>
                  </a:ext>
                </a:extLst>
              </p:cNvPr>
              <p:cNvSpPr/>
              <p:nvPr/>
            </p:nvSpPr>
            <p:spPr bwMode="gray">
              <a:xfrm>
                <a:off x="6754802" y="2371173"/>
                <a:ext cx="361670" cy="361333"/>
              </a:xfrm>
              <a:custGeom>
                <a:avLst/>
                <a:gdLst>
                  <a:gd name="connsiteX0" fmla="*/ 180836 w 361670"/>
                  <a:gd name="connsiteY0" fmla="*/ 0 h 361333"/>
                  <a:gd name="connsiteX1" fmla="*/ 0 w 361670"/>
                  <a:gd name="connsiteY1" fmla="*/ 180667 h 361333"/>
                  <a:gd name="connsiteX2" fmla="*/ 180836 w 361670"/>
                  <a:gd name="connsiteY2" fmla="*/ 361333 h 361333"/>
                  <a:gd name="connsiteX3" fmla="*/ 361670 w 361670"/>
                  <a:gd name="connsiteY3" fmla="*/ 180667 h 361333"/>
                  <a:gd name="connsiteX4" fmla="*/ 180836 w 361670"/>
                  <a:gd name="connsiteY4" fmla="*/ 0 h 361333"/>
                  <a:gd name="connsiteX5" fmla="*/ 180836 w 361670"/>
                  <a:gd name="connsiteY5" fmla="*/ 349204 h 361333"/>
                  <a:gd name="connsiteX6" fmla="*/ 12780 w 361670"/>
                  <a:gd name="connsiteY6" fmla="*/ 181305 h 361333"/>
                  <a:gd name="connsiteX7" fmla="*/ 180836 w 361670"/>
                  <a:gd name="connsiteY7" fmla="*/ 13406 h 361333"/>
                  <a:gd name="connsiteX8" fmla="*/ 348890 w 361670"/>
                  <a:gd name="connsiteY8" fmla="*/ 181305 h 361333"/>
                  <a:gd name="connsiteX9" fmla="*/ 180836 w 361670"/>
                  <a:gd name="connsiteY9" fmla="*/ 349204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70" h="361333">
                    <a:moveTo>
                      <a:pt x="180836" y="0"/>
                    </a:moveTo>
                    <a:cubicBezTo>
                      <a:pt x="80513" y="0"/>
                      <a:pt x="0" y="81077"/>
                      <a:pt x="0" y="180667"/>
                    </a:cubicBezTo>
                    <a:cubicBezTo>
                      <a:pt x="0" y="280257"/>
                      <a:pt x="81153" y="361333"/>
                      <a:pt x="180836" y="361333"/>
                    </a:cubicBezTo>
                    <a:cubicBezTo>
                      <a:pt x="281157" y="361333"/>
                      <a:pt x="361670" y="280257"/>
                      <a:pt x="361670" y="180667"/>
                    </a:cubicBezTo>
                    <a:cubicBezTo>
                      <a:pt x="361670" y="81077"/>
                      <a:pt x="280518" y="0"/>
                      <a:pt x="180836" y="0"/>
                    </a:cubicBezTo>
                    <a:close/>
                    <a:moveTo>
                      <a:pt x="180836" y="349204"/>
                    </a:moveTo>
                    <a:cubicBezTo>
                      <a:pt x="88181" y="349204"/>
                      <a:pt x="12780" y="273873"/>
                      <a:pt x="12780" y="181305"/>
                    </a:cubicBezTo>
                    <a:cubicBezTo>
                      <a:pt x="12780" y="88738"/>
                      <a:pt x="88181" y="13406"/>
                      <a:pt x="180836" y="13406"/>
                    </a:cubicBezTo>
                    <a:cubicBezTo>
                      <a:pt x="273490" y="13406"/>
                      <a:pt x="348890" y="88738"/>
                      <a:pt x="348890" y="181305"/>
                    </a:cubicBezTo>
                    <a:cubicBezTo>
                      <a:pt x="348890" y="273873"/>
                      <a:pt x="273490" y="349204"/>
                      <a:pt x="180836" y="349204"/>
                    </a:cubicBezTo>
                    <a:close/>
                  </a:path>
                </a:pathLst>
              </a:custGeom>
              <a:grpFill/>
              <a:ln w="6390" cap="flat">
                <a:noFill/>
                <a:prstDash val="solid"/>
                <a:miter/>
              </a:ln>
            </p:spPr>
            <p:txBody>
              <a:bodyPr wrap="none" lIns="0" tIns="0" rIns="0" bIns="0" rtlCol="0" anchor="ctr"/>
              <a:lstStyle/>
              <a:p>
                <a:pPr algn="ctr"/>
                <a:endParaRPr lang="en-US" sz="1551">
                  <a:sym typeface="+mn-lt"/>
                </a:endParaRPr>
              </a:p>
            </p:txBody>
          </p:sp>
          <p:sp>
            <p:nvSpPr>
              <p:cNvPr id="18" name="Graphic 4">
                <a:extLst>
                  <a:ext uri="{FF2B5EF4-FFF2-40B4-BE49-F238E27FC236}">
                    <a16:creationId xmlns:a16="http://schemas.microsoft.com/office/drawing/2014/main" id="{1DF1A7FA-1826-5CC7-ABF4-B27F1676C514}"/>
                  </a:ext>
                </a:extLst>
              </p:cNvPr>
              <p:cNvSpPr/>
              <p:nvPr/>
            </p:nvSpPr>
            <p:spPr bwMode="gray">
              <a:xfrm>
                <a:off x="6873016" y="2533326"/>
                <a:ext cx="125242" cy="109804"/>
              </a:xfrm>
              <a:custGeom>
                <a:avLst/>
                <a:gdLst>
                  <a:gd name="connsiteX0" fmla="*/ 62622 w 125242"/>
                  <a:gd name="connsiteY0" fmla="*/ 0 h 109804"/>
                  <a:gd name="connsiteX1" fmla="*/ 0 w 125242"/>
                  <a:gd name="connsiteY1" fmla="*/ 37027 h 109804"/>
                  <a:gd name="connsiteX2" fmla="*/ 0 w 125242"/>
                  <a:gd name="connsiteY2" fmla="*/ 103420 h 109804"/>
                  <a:gd name="connsiteX3" fmla="*/ 6390 w 125242"/>
                  <a:gd name="connsiteY3" fmla="*/ 109804 h 109804"/>
                  <a:gd name="connsiteX4" fmla="*/ 12780 w 125242"/>
                  <a:gd name="connsiteY4" fmla="*/ 103420 h 109804"/>
                  <a:gd name="connsiteX5" fmla="*/ 12780 w 125242"/>
                  <a:gd name="connsiteY5" fmla="*/ 37027 h 109804"/>
                  <a:gd name="connsiteX6" fmla="*/ 62622 w 125242"/>
                  <a:gd name="connsiteY6" fmla="*/ 12768 h 109804"/>
                  <a:gd name="connsiteX7" fmla="*/ 112463 w 125242"/>
                  <a:gd name="connsiteY7" fmla="*/ 37027 h 109804"/>
                  <a:gd name="connsiteX8" fmla="*/ 112463 w 125242"/>
                  <a:gd name="connsiteY8" fmla="*/ 103420 h 109804"/>
                  <a:gd name="connsiteX9" fmla="*/ 118853 w 125242"/>
                  <a:gd name="connsiteY9" fmla="*/ 109804 h 109804"/>
                  <a:gd name="connsiteX10" fmla="*/ 125243 w 125242"/>
                  <a:gd name="connsiteY10" fmla="*/ 103420 h 109804"/>
                  <a:gd name="connsiteX11" fmla="*/ 125243 w 125242"/>
                  <a:gd name="connsiteY11" fmla="*/ 37027 h 109804"/>
                  <a:gd name="connsiteX12" fmla="*/ 62622 w 125242"/>
                  <a:gd name="connsiteY12" fmla="*/ 0 h 10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242" h="109804">
                    <a:moveTo>
                      <a:pt x="62622" y="0"/>
                    </a:moveTo>
                    <a:cubicBezTo>
                      <a:pt x="40257" y="0"/>
                      <a:pt x="0" y="14045"/>
                      <a:pt x="0" y="37027"/>
                    </a:cubicBezTo>
                    <a:lnTo>
                      <a:pt x="0" y="103420"/>
                    </a:lnTo>
                    <a:cubicBezTo>
                      <a:pt x="0" y="107251"/>
                      <a:pt x="2556" y="109804"/>
                      <a:pt x="6390" y="109804"/>
                    </a:cubicBezTo>
                    <a:cubicBezTo>
                      <a:pt x="10224" y="109804"/>
                      <a:pt x="12780" y="107251"/>
                      <a:pt x="12780" y="103420"/>
                    </a:cubicBezTo>
                    <a:lnTo>
                      <a:pt x="12780" y="37027"/>
                    </a:lnTo>
                    <a:cubicBezTo>
                      <a:pt x="12780" y="24897"/>
                      <a:pt x="44091" y="12768"/>
                      <a:pt x="62622" y="12768"/>
                    </a:cubicBezTo>
                    <a:cubicBezTo>
                      <a:pt x="81153" y="12768"/>
                      <a:pt x="112463" y="24897"/>
                      <a:pt x="112463" y="37027"/>
                    </a:cubicBezTo>
                    <a:lnTo>
                      <a:pt x="112463" y="103420"/>
                    </a:lnTo>
                    <a:cubicBezTo>
                      <a:pt x="112463" y="107251"/>
                      <a:pt x="115019" y="109804"/>
                      <a:pt x="118853" y="109804"/>
                    </a:cubicBezTo>
                    <a:cubicBezTo>
                      <a:pt x="122687" y="109804"/>
                      <a:pt x="125243" y="107251"/>
                      <a:pt x="125243" y="103420"/>
                    </a:cubicBezTo>
                    <a:lnTo>
                      <a:pt x="125243" y="37027"/>
                    </a:lnTo>
                    <a:cubicBezTo>
                      <a:pt x="125243" y="14045"/>
                      <a:pt x="84986" y="0"/>
                      <a:pt x="62622" y="0"/>
                    </a:cubicBezTo>
                    <a:close/>
                  </a:path>
                </a:pathLst>
              </a:custGeom>
              <a:grpFill/>
              <a:ln w="6390" cap="flat">
                <a:noFill/>
                <a:prstDash val="solid"/>
                <a:miter/>
              </a:ln>
            </p:spPr>
            <p:txBody>
              <a:bodyPr wrap="none" lIns="0" tIns="0" rIns="0" bIns="0" rtlCol="0" anchor="ctr"/>
              <a:lstStyle/>
              <a:p>
                <a:pPr algn="ctr"/>
                <a:endParaRPr lang="en-US" sz="1551">
                  <a:sym typeface="+mn-lt"/>
                </a:endParaRPr>
              </a:p>
            </p:txBody>
          </p:sp>
          <p:sp>
            <p:nvSpPr>
              <p:cNvPr id="19" name="Graphic 4">
                <a:extLst>
                  <a:ext uri="{FF2B5EF4-FFF2-40B4-BE49-F238E27FC236}">
                    <a16:creationId xmlns:a16="http://schemas.microsoft.com/office/drawing/2014/main" id="{1A8BED68-7D74-2EC6-073F-061CD066DD2A}"/>
                  </a:ext>
                </a:extLst>
              </p:cNvPr>
              <p:cNvSpPr/>
              <p:nvPr/>
            </p:nvSpPr>
            <p:spPr bwMode="gray">
              <a:xfrm>
                <a:off x="6990591" y="2543541"/>
                <a:ext cx="69011" cy="94483"/>
              </a:xfrm>
              <a:custGeom>
                <a:avLst/>
                <a:gdLst>
                  <a:gd name="connsiteX0" fmla="*/ 11502 w 69011"/>
                  <a:gd name="connsiteY0" fmla="*/ 0 h 94483"/>
                  <a:gd name="connsiteX1" fmla="*/ 6390 w 69011"/>
                  <a:gd name="connsiteY1" fmla="*/ 0 h 94483"/>
                  <a:gd name="connsiteX2" fmla="*/ 0 w 69011"/>
                  <a:gd name="connsiteY2" fmla="*/ 6384 h 94483"/>
                  <a:gd name="connsiteX3" fmla="*/ 6390 w 69011"/>
                  <a:gd name="connsiteY3" fmla="*/ 12768 h 94483"/>
                  <a:gd name="connsiteX4" fmla="*/ 11502 w 69011"/>
                  <a:gd name="connsiteY4" fmla="*/ 12768 h 94483"/>
                  <a:gd name="connsiteX5" fmla="*/ 56232 w 69011"/>
                  <a:gd name="connsiteY5" fmla="*/ 37027 h 94483"/>
                  <a:gd name="connsiteX6" fmla="*/ 56232 w 69011"/>
                  <a:gd name="connsiteY6" fmla="*/ 88099 h 94483"/>
                  <a:gd name="connsiteX7" fmla="*/ 62622 w 69011"/>
                  <a:gd name="connsiteY7" fmla="*/ 94483 h 94483"/>
                  <a:gd name="connsiteX8" fmla="*/ 69012 w 69011"/>
                  <a:gd name="connsiteY8" fmla="*/ 88099 h 94483"/>
                  <a:gd name="connsiteX9" fmla="*/ 69012 w 69011"/>
                  <a:gd name="connsiteY9" fmla="*/ 37027 h 94483"/>
                  <a:gd name="connsiteX10" fmla="*/ 11502 w 69011"/>
                  <a:gd name="connsiteY10" fmla="*/ 0 h 94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011" h="94483">
                    <a:moveTo>
                      <a:pt x="11502" y="0"/>
                    </a:moveTo>
                    <a:lnTo>
                      <a:pt x="6390" y="0"/>
                    </a:lnTo>
                    <a:cubicBezTo>
                      <a:pt x="2556" y="0"/>
                      <a:pt x="0" y="2554"/>
                      <a:pt x="0" y="6384"/>
                    </a:cubicBezTo>
                    <a:cubicBezTo>
                      <a:pt x="0" y="10214"/>
                      <a:pt x="2556" y="12768"/>
                      <a:pt x="6390" y="12768"/>
                    </a:cubicBezTo>
                    <a:lnTo>
                      <a:pt x="11502" y="12768"/>
                    </a:lnTo>
                    <a:cubicBezTo>
                      <a:pt x="28755" y="12768"/>
                      <a:pt x="56232" y="26174"/>
                      <a:pt x="56232" y="37027"/>
                    </a:cubicBezTo>
                    <a:lnTo>
                      <a:pt x="56232" y="88099"/>
                    </a:lnTo>
                    <a:cubicBezTo>
                      <a:pt x="56232" y="91930"/>
                      <a:pt x="58787" y="94483"/>
                      <a:pt x="62622" y="94483"/>
                    </a:cubicBezTo>
                    <a:cubicBezTo>
                      <a:pt x="66456" y="94483"/>
                      <a:pt x="69012" y="91930"/>
                      <a:pt x="69012" y="88099"/>
                    </a:cubicBezTo>
                    <a:lnTo>
                      <a:pt x="69012" y="37027"/>
                    </a:lnTo>
                    <a:cubicBezTo>
                      <a:pt x="69012" y="15322"/>
                      <a:pt x="31950" y="0"/>
                      <a:pt x="11502" y="0"/>
                    </a:cubicBezTo>
                    <a:close/>
                  </a:path>
                </a:pathLst>
              </a:custGeom>
              <a:grpFill/>
              <a:ln w="6390" cap="flat">
                <a:noFill/>
                <a:prstDash val="solid"/>
                <a:miter/>
              </a:ln>
            </p:spPr>
            <p:txBody>
              <a:bodyPr wrap="none" lIns="0" tIns="0" rIns="0" bIns="0" rtlCol="0" anchor="ctr"/>
              <a:lstStyle/>
              <a:p>
                <a:pPr algn="ctr"/>
                <a:endParaRPr lang="en-US" sz="1551">
                  <a:sym typeface="+mn-lt"/>
                </a:endParaRPr>
              </a:p>
            </p:txBody>
          </p:sp>
          <p:sp>
            <p:nvSpPr>
              <p:cNvPr id="29" name="Graphic 4">
                <a:extLst>
                  <a:ext uri="{FF2B5EF4-FFF2-40B4-BE49-F238E27FC236}">
                    <a16:creationId xmlns:a16="http://schemas.microsoft.com/office/drawing/2014/main" id="{D4B020DE-5E6D-C097-806B-240C12252BF0}"/>
                  </a:ext>
                </a:extLst>
              </p:cNvPr>
              <p:cNvSpPr/>
              <p:nvPr/>
            </p:nvSpPr>
            <p:spPr bwMode="gray">
              <a:xfrm>
                <a:off x="6811672" y="2543541"/>
                <a:ext cx="69011" cy="94483"/>
              </a:xfrm>
              <a:custGeom>
                <a:avLst/>
                <a:gdLst>
                  <a:gd name="connsiteX0" fmla="*/ 69012 w 69011"/>
                  <a:gd name="connsiteY0" fmla="*/ 6384 h 94483"/>
                  <a:gd name="connsiteX1" fmla="*/ 62622 w 69011"/>
                  <a:gd name="connsiteY1" fmla="*/ 0 h 94483"/>
                  <a:gd name="connsiteX2" fmla="*/ 57509 w 69011"/>
                  <a:gd name="connsiteY2" fmla="*/ 0 h 94483"/>
                  <a:gd name="connsiteX3" fmla="*/ 0 w 69011"/>
                  <a:gd name="connsiteY3" fmla="*/ 37027 h 94483"/>
                  <a:gd name="connsiteX4" fmla="*/ 0 w 69011"/>
                  <a:gd name="connsiteY4" fmla="*/ 88099 h 94483"/>
                  <a:gd name="connsiteX5" fmla="*/ 6390 w 69011"/>
                  <a:gd name="connsiteY5" fmla="*/ 94483 h 94483"/>
                  <a:gd name="connsiteX6" fmla="*/ 12780 w 69011"/>
                  <a:gd name="connsiteY6" fmla="*/ 88099 h 94483"/>
                  <a:gd name="connsiteX7" fmla="*/ 12780 w 69011"/>
                  <a:gd name="connsiteY7" fmla="*/ 37027 h 94483"/>
                  <a:gd name="connsiteX8" fmla="*/ 57509 w 69011"/>
                  <a:gd name="connsiteY8" fmla="*/ 12768 h 94483"/>
                  <a:gd name="connsiteX9" fmla="*/ 62622 w 69011"/>
                  <a:gd name="connsiteY9" fmla="*/ 12768 h 94483"/>
                  <a:gd name="connsiteX10" fmla="*/ 69012 w 69011"/>
                  <a:gd name="connsiteY10" fmla="*/ 6384 h 94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011" h="94483">
                    <a:moveTo>
                      <a:pt x="69012" y="6384"/>
                    </a:moveTo>
                    <a:cubicBezTo>
                      <a:pt x="69012" y="2554"/>
                      <a:pt x="66456" y="0"/>
                      <a:pt x="62622" y="0"/>
                    </a:cubicBezTo>
                    <a:lnTo>
                      <a:pt x="57509" y="0"/>
                    </a:lnTo>
                    <a:cubicBezTo>
                      <a:pt x="37062" y="0"/>
                      <a:pt x="0" y="15322"/>
                      <a:pt x="0" y="37027"/>
                    </a:cubicBezTo>
                    <a:lnTo>
                      <a:pt x="0" y="88099"/>
                    </a:lnTo>
                    <a:cubicBezTo>
                      <a:pt x="0" y="91930"/>
                      <a:pt x="2556" y="94483"/>
                      <a:pt x="6390" y="94483"/>
                    </a:cubicBezTo>
                    <a:cubicBezTo>
                      <a:pt x="10224" y="94483"/>
                      <a:pt x="12780" y="91930"/>
                      <a:pt x="12780" y="88099"/>
                    </a:cubicBezTo>
                    <a:lnTo>
                      <a:pt x="12780" y="37027"/>
                    </a:lnTo>
                    <a:cubicBezTo>
                      <a:pt x="12780" y="26174"/>
                      <a:pt x="40257" y="12768"/>
                      <a:pt x="57509" y="12768"/>
                    </a:cubicBezTo>
                    <a:lnTo>
                      <a:pt x="62622" y="12768"/>
                    </a:lnTo>
                    <a:cubicBezTo>
                      <a:pt x="65817" y="12768"/>
                      <a:pt x="69012" y="10214"/>
                      <a:pt x="69012" y="6384"/>
                    </a:cubicBezTo>
                    <a:close/>
                  </a:path>
                </a:pathLst>
              </a:custGeom>
              <a:grpFill/>
              <a:ln w="6390" cap="flat">
                <a:noFill/>
                <a:prstDash val="solid"/>
                <a:miter/>
              </a:ln>
            </p:spPr>
            <p:txBody>
              <a:bodyPr wrap="none" lIns="0" tIns="0" rIns="0" bIns="0" rtlCol="0" anchor="ctr"/>
              <a:lstStyle/>
              <a:p>
                <a:pPr algn="ctr"/>
                <a:endParaRPr lang="en-US" sz="1551">
                  <a:sym typeface="+mn-lt"/>
                </a:endParaRPr>
              </a:p>
            </p:txBody>
          </p:sp>
          <p:sp>
            <p:nvSpPr>
              <p:cNvPr id="37" name="Graphic 4">
                <a:extLst>
                  <a:ext uri="{FF2B5EF4-FFF2-40B4-BE49-F238E27FC236}">
                    <a16:creationId xmlns:a16="http://schemas.microsoft.com/office/drawing/2014/main" id="{3F1BEE89-3237-640F-01AE-74553AD7AED7}"/>
                  </a:ext>
                </a:extLst>
              </p:cNvPr>
              <p:cNvSpPr/>
              <p:nvPr/>
            </p:nvSpPr>
            <p:spPr bwMode="gray">
              <a:xfrm>
                <a:off x="6896019" y="2447781"/>
                <a:ext cx="79235" cy="79161"/>
              </a:xfrm>
              <a:custGeom>
                <a:avLst/>
                <a:gdLst>
                  <a:gd name="connsiteX0" fmla="*/ 39618 w 79235"/>
                  <a:gd name="connsiteY0" fmla="*/ 79162 h 79161"/>
                  <a:gd name="connsiteX1" fmla="*/ 79235 w 79235"/>
                  <a:gd name="connsiteY1" fmla="*/ 39581 h 79161"/>
                  <a:gd name="connsiteX2" fmla="*/ 39618 w 79235"/>
                  <a:gd name="connsiteY2" fmla="*/ 0 h 79161"/>
                  <a:gd name="connsiteX3" fmla="*/ 0 w 79235"/>
                  <a:gd name="connsiteY3" fmla="*/ 39581 h 79161"/>
                  <a:gd name="connsiteX4" fmla="*/ 39618 w 79235"/>
                  <a:gd name="connsiteY4" fmla="*/ 79162 h 79161"/>
                  <a:gd name="connsiteX5" fmla="*/ 39618 w 79235"/>
                  <a:gd name="connsiteY5" fmla="*/ 12130 h 79161"/>
                  <a:gd name="connsiteX6" fmla="*/ 66456 w 79235"/>
                  <a:gd name="connsiteY6" fmla="*/ 38942 h 79161"/>
                  <a:gd name="connsiteX7" fmla="*/ 39618 w 79235"/>
                  <a:gd name="connsiteY7" fmla="*/ 65755 h 79161"/>
                  <a:gd name="connsiteX8" fmla="*/ 12780 w 79235"/>
                  <a:gd name="connsiteY8" fmla="*/ 38942 h 79161"/>
                  <a:gd name="connsiteX9" fmla="*/ 39618 w 79235"/>
                  <a:gd name="connsiteY9" fmla="*/ 12130 h 7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235" h="79161">
                    <a:moveTo>
                      <a:pt x="39618" y="79162"/>
                    </a:moveTo>
                    <a:cubicBezTo>
                      <a:pt x="61344" y="79162"/>
                      <a:pt x="79235" y="61286"/>
                      <a:pt x="79235" y="39581"/>
                    </a:cubicBezTo>
                    <a:cubicBezTo>
                      <a:pt x="79235" y="17875"/>
                      <a:pt x="61344" y="0"/>
                      <a:pt x="39618" y="0"/>
                    </a:cubicBezTo>
                    <a:cubicBezTo>
                      <a:pt x="17892" y="0"/>
                      <a:pt x="0" y="17875"/>
                      <a:pt x="0" y="39581"/>
                    </a:cubicBezTo>
                    <a:cubicBezTo>
                      <a:pt x="0" y="61286"/>
                      <a:pt x="17892" y="79162"/>
                      <a:pt x="39618" y="79162"/>
                    </a:cubicBezTo>
                    <a:close/>
                    <a:moveTo>
                      <a:pt x="39618" y="12130"/>
                    </a:moveTo>
                    <a:cubicBezTo>
                      <a:pt x="54314" y="12130"/>
                      <a:pt x="66456" y="24259"/>
                      <a:pt x="66456" y="38942"/>
                    </a:cubicBezTo>
                    <a:cubicBezTo>
                      <a:pt x="66456" y="53626"/>
                      <a:pt x="54314" y="65755"/>
                      <a:pt x="39618" y="65755"/>
                    </a:cubicBezTo>
                    <a:cubicBezTo>
                      <a:pt x="24921" y="65755"/>
                      <a:pt x="12780" y="53626"/>
                      <a:pt x="12780" y="38942"/>
                    </a:cubicBezTo>
                    <a:cubicBezTo>
                      <a:pt x="12780" y="24259"/>
                      <a:pt x="24921" y="12130"/>
                      <a:pt x="39618" y="12130"/>
                    </a:cubicBezTo>
                    <a:close/>
                  </a:path>
                </a:pathLst>
              </a:custGeom>
              <a:grpFill/>
              <a:ln w="6390" cap="flat">
                <a:noFill/>
                <a:prstDash val="solid"/>
                <a:miter/>
              </a:ln>
            </p:spPr>
            <p:txBody>
              <a:bodyPr wrap="none" lIns="0" tIns="0" rIns="0" bIns="0" rtlCol="0" anchor="ctr"/>
              <a:lstStyle/>
              <a:p>
                <a:pPr algn="ctr"/>
                <a:endParaRPr lang="en-US" sz="1551">
                  <a:sym typeface="+mn-lt"/>
                </a:endParaRPr>
              </a:p>
            </p:txBody>
          </p:sp>
          <p:sp>
            <p:nvSpPr>
              <p:cNvPr id="39" name="Graphic 4">
                <a:extLst>
                  <a:ext uri="{FF2B5EF4-FFF2-40B4-BE49-F238E27FC236}">
                    <a16:creationId xmlns:a16="http://schemas.microsoft.com/office/drawing/2014/main" id="{2539A6ED-FE53-EA6F-6873-9C4C9F0B64F6}"/>
                  </a:ext>
                </a:extLst>
              </p:cNvPr>
              <p:cNvSpPr/>
              <p:nvPr/>
            </p:nvSpPr>
            <p:spPr bwMode="gray">
              <a:xfrm>
                <a:off x="6825730" y="2469487"/>
                <a:ext cx="65177" cy="65116"/>
              </a:xfrm>
              <a:custGeom>
                <a:avLst/>
                <a:gdLst>
                  <a:gd name="connsiteX0" fmla="*/ 32589 w 65177"/>
                  <a:gd name="connsiteY0" fmla="*/ 65117 h 65116"/>
                  <a:gd name="connsiteX1" fmla="*/ 65178 w 65177"/>
                  <a:gd name="connsiteY1" fmla="*/ 32558 h 65116"/>
                  <a:gd name="connsiteX2" fmla="*/ 32589 w 65177"/>
                  <a:gd name="connsiteY2" fmla="*/ 0 h 65116"/>
                  <a:gd name="connsiteX3" fmla="*/ 0 w 65177"/>
                  <a:gd name="connsiteY3" fmla="*/ 32558 h 65116"/>
                  <a:gd name="connsiteX4" fmla="*/ 32589 w 65177"/>
                  <a:gd name="connsiteY4" fmla="*/ 65117 h 65116"/>
                  <a:gd name="connsiteX5" fmla="*/ 32589 w 65177"/>
                  <a:gd name="connsiteY5" fmla="*/ 12768 h 65116"/>
                  <a:gd name="connsiteX6" fmla="*/ 52398 w 65177"/>
                  <a:gd name="connsiteY6" fmla="*/ 32558 h 65116"/>
                  <a:gd name="connsiteX7" fmla="*/ 32589 w 65177"/>
                  <a:gd name="connsiteY7" fmla="*/ 52349 h 65116"/>
                  <a:gd name="connsiteX8" fmla="*/ 12780 w 65177"/>
                  <a:gd name="connsiteY8" fmla="*/ 32558 h 65116"/>
                  <a:gd name="connsiteX9" fmla="*/ 32589 w 65177"/>
                  <a:gd name="connsiteY9" fmla="*/ 12768 h 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77" h="65116">
                    <a:moveTo>
                      <a:pt x="32589" y="65117"/>
                    </a:moveTo>
                    <a:cubicBezTo>
                      <a:pt x="50481" y="65117"/>
                      <a:pt x="65178" y="50433"/>
                      <a:pt x="65178" y="32558"/>
                    </a:cubicBezTo>
                    <a:cubicBezTo>
                      <a:pt x="65178" y="14683"/>
                      <a:pt x="50481" y="0"/>
                      <a:pt x="32589" y="0"/>
                    </a:cubicBezTo>
                    <a:cubicBezTo>
                      <a:pt x="14697" y="0"/>
                      <a:pt x="0" y="14683"/>
                      <a:pt x="0" y="32558"/>
                    </a:cubicBezTo>
                    <a:cubicBezTo>
                      <a:pt x="0" y="50433"/>
                      <a:pt x="14697" y="65117"/>
                      <a:pt x="32589" y="65117"/>
                    </a:cubicBezTo>
                    <a:close/>
                    <a:moveTo>
                      <a:pt x="32589" y="12768"/>
                    </a:moveTo>
                    <a:cubicBezTo>
                      <a:pt x="43452" y="12768"/>
                      <a:pt x="52398" y="21706"/>
                      <a:pt x="52398" y="32558"/>
                    </a:cubicBezTo>
                    <a:cubicBezTo>
                      <a:pt x="52398" y="43411"/>
                      <a:pt x="43452" y="52349"/>
                      <a:pt x="32589" y="52349"/>
                    </a:cubicBezTo>
                    <a:cubicBezTo>
                      <a:pt x="21726" y="52349"/>
                      <a:pt x="12780" y="43411"/>
                      <a:pt x="12780" y="32558"/>
                    </a:cubicBezTo>
                    <a:cubicBezTo>
                      <a:pt x="12780" y="21706"/>
                      <a:pt x="21726" y="12768"/>
                      <a:pt x="32589" y="12768"/>
                    </a:cubicBezTo>
                    <a:close/>
                  </a:path>
                </a:pathLst>
              </a:custGeom>
              <a:grpFill/>
              <a:ln w="6390" cap="flat">
                <a:noFill/>
                <a:prstDash val="solid"/>
                <a:miter/>
              </a:ln>
            </p:spPr>
            <p:txBody>
              <a:bodyPr wrap="none" lIns="0" tIns="0" rIns="0" bIns="0" rtlCol="0" anchor="ctr"/>
              <a:lstStyle/>
              <a:p>
                <a:pPr algn="ctr"/>
                <a:endParaRPr lang="en-US" sz="1551">
                  <a:sym typeface="+mn-lt"/>
                </a:endParaRPr>
              </a:p>
            </p:txBody>
          </p:sp>
          <p:sp>
            <p:nvSpPr>
              <p:cNvPr id="40" name="Graphic 4">
                <a:extLst>
                  <a:ext uri="{FF2B5EF4-FFF2-40B4-BE49-F238E27FC236}">
                    <a16:creationId xmlns:a16="http://schemas.microsoft.com/office/drawing/2014/main" id="{41599FE3-04BD-B921-EE5A-AFCE228707D5}"/>
                  </a:ext>
                </a:extLst>
              </p:cNvPr>
              <p:cNvSpPr/>
              <p:nvPr/>
            </p:nvSpPr>
            <p:spPr bwMode="gray">
              <a:xfrm>
                <a:off x="6980986" y="2469487"/>
                <a:ext cx="65197" cy="65116"/>
              </a:xfrm>
              <a:custGeom>
                <a:avLst/>
                <a:gdLst>
                  <a:gd name="connsiteX0" fmla="*/ 32609 w 65197"/>
                  <a:gd name="connsiteY0" fmla="*/ 65117 h 65116"/>
                  <a:gd name="connsiteX1" fmla="*/ 65197 w 65197"/>
                  <a:gd name="connsiteY1" fmla="*/ 32558 h 65116"/>
                  <a:gd name="connsiteX2" fmla="*/ 32609 w 65197"/>
                  <a:gd name="connsiteY2" fmla="*/ 0 h 65116"/>
                  <a:gd name="connsiteX3" fmla="*/ 20 w 65197"/>
                  <a:gd name="connsiteY3" fmla="*/ 32558 h 65116"/>
                  <a:gd name="connsiteX4" fmla="*/ 32609 w 65197"/>
                  <a:gd name="connsiteY4" fmla="*/ 65117 h 65116"/>
                  <a:gd name="connsiteX5" fmla="*/ 32609 w 65197"/>
                  <a:gd name="connsiteY5" fmla="*/ 12768 h 65116"/>
                  <a:gd name="connsiteX6" fmla="*/ 52417 w 65197"/>
                  <a:gd name="connsiteY6" fmla="*/ 32558 h 65116"/>
                  <a:gd name="connsiteX7" fmla="*/ 32609 w 65197"/>
                  <a:gd name="connsiteY7" fmla="*/ 52349 h 65116"/>
                  <a:gd name="connsiteX8" fmla="*/ 12800 w 65197"/>
                  <a:gd name="connsiteY8" fmla="*/ 32558 h 65116"/>
                  <a:gd name="connsiteX9" fmla="*/ 32609 w 65197"/>
                  <a:gd name="connsiteY9" fmla="*/ 12768 h 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97" h="65116">
                    <a:moveTo>
                      <a:pt x="32609" y="65117"/>
                    </a:moveTo>
                    <a:cubicBezTo>
                      <a:pt x="50501" y="65117"/>
                      <a:pt x="65197" y="50433"/>
                      <a:pt x="65197" y="32558"/>
                    </a:cubicBezTo>
                    <a:cubicBezTo>
                      <a:pt x="65197" y="14683"/>
                      <a:pt x="50501" y="0"/>
                      <a:pt x="32609" y="0"/>
                    </a:cubicBezTo>
                    <a:cubicBezTo>
                      <a:pt x="14717" y="0"/>
                      <a:pt x="20" y="14683"/>
                      <a:pt x="20" y="32558"/>
                    </a:cubicBezTo>
                    <a:cubicBezTo>
                      <a:pt x="-619" y="50433"/>
                      <a:pt x="14078" y="65117"/>
                      <a:pt x="32609" y="65117"/>
                    </a:cubicBezTo>
                    <a:close/>
                    <a:moveTo>
                      <a:pt x="32609" y="12768"/>
                    </a:moveTo>
                    <a:cubicBezTo>
                      <a:pt x="43472" y="12768"/>
                      <a:pt x="52417" y="21706"/>
                      <a:pt x="52417" y="32558"/>
                    </a:cubicBezTo>
                    <a:cubicBezTo>
                      <a:pt x="52417" y="43411"/>
                      <a:pt x="43472" y="52349"/>
                      <a:pt x="32609" y="52349"/>
                    </a:cubicBezTo>
                    <a:cubicBezTo>
                      <a:pt x="21746" y="52349"/>
                      <a:pt x="12800" y="43411"/>
                      <a:pt x="12800" y="32558"/>
                    </a:cubicBezTo>
                    <a:cubicBezTo>
                      <a:pt x="12800" y="21706"/>
                      <a:pt x="21107" y="12768"/>
                      <a:pt x="32609" y="12768"/>
                    </a:cubicBezTo>
                    <a:close/>
                  </a:path>
                </a:pathLst>
              </a:custGeom>
              <a:grpFill/>
              <a:ln w="6390" cap="flat">
                <a:noFill/>
                <a:prstDash val="solid"/>
                <a:miter/>
              </a:ln>
            </p:spPr>
            <p:txBody>
              <a:bodyPr wrap="none" lIns="0" tIns="0" rIns="0" bIns="0" rtlCol="0" anchor="ctr"/>
              <a:lstStyle/>
              <a:p>
                <a:pPr algn="ctr"/>
                <a:endParaRPr lang="en-US" sz="1551">
                  <a:sym typeface="+mn-lt"/>
                </a:endParaRPr>
              </a:p>
            </p:txBody>
          </p:sp>
        </p:grpSp>
        <p:grpSp>
          <p:nvGrpSpPr>
            <p:cNvPr id="41" name="Graphic 4">
              <a:extLst>
                <a:ext uri="{FF2B5EF4-FFF2-40B4-BE49-F238E27FC236}">
                  <a16:creationId xmlns:a16="http://schemas.microsoft.com/office/drawing/2014/main" id="{30020127-3FCC-7406-BC2E-EAEAC5BB4DAC}"/>
                </a:ext>
              </a:extLst>
            </p:cNvPr>
            <p:cNvGrpSpPr>
              <a:grpSpLocks noChangeAspect="1"/>
            </p:cNvGrpSpPr>
            <p:nvPr/>
          </p:nvGrpSpPr>
          <p:grpSpPr bwMode="gray">
            <a:xfrm>
              <a:off x="11128854" y="6339154"/>
              <a:ext cx="744369" cy="744369"/>
              <a:chOff x="1515054" y="918179"/>
              <a:chExt cx="361670" cy="361333"/>
            </a:xfrm>
            <a:solidFill>
              <a:schemeClr val="tx1"/>
            </a:solidFill>
          </p:grpSpPr>
          <p:sp>
            <p:nvSpPr>
              <p:cNvPr id="43" name="Graphic 4">
                <a:extLst>
                  <a:ext uri="{FF2B5EF4-FFF2-40B4-BE49-F238E27FC236}">
                    <a16:creationId xmlns:a16="http://schemas.microsoft.com/office/drawing/2014/main" id="{1A2BC2CC-33BB-6B54-3856-731EF97471EE}"/>
                  </a:ext>
                </a:extLst>
              </p:cNvPr>
              <p:cNvSpPr/>
              <p:nvPr/>
            </p:nvSpPr>
            <p:spPr bwMode="gray">
              <a:xfrm>
                <a:off x="1515054" y="918179"/>
                <a:ext cx="361670" cy="361333"/>
              </a:xfrm>
              <a:custGeom>
                <a:avLst/>
                <a:gdLst>
                  <a:gd name="connsiteX0" fmla="*/ 180835 w 361670"/>
                  <a:gd name="connsiteY0" fmla="*/ 0 h 361333"/>
                  <a:gd name="connsiteX1" fmla="*/ 0 w 361670"/>
                  <a:gd name="connsiteY1" fmla="*/ 180667 h 361333"/>
                  <a:gd name="connsiteX2" fmla="*/ 180835 w 361670"/>
                  <a:gd name="connsiteY2" fmla="*/ 361333 h 361333"/>
                  <a:gd name="connsiteX3" fmla="*/ 361670 w 361670"/>
                  <a:gd name="connsiteY3" fmla="*/ 180667 h 361333"/>
                  <a:gd name="connsiteX4" fmla="*/ 180835 w 361670"/>
                  <a:gd name="connsiteY4" fmla="*/ 0 h 361333"/>
                  <a:gd name="connsiteX5" fmla="*/ 180835 w 361670"/>
                  <a:gd name="connsiteY5" fmla="*/ 349204 h 361333"/>
                  <a:gd name="connsiteX6" fmla="*/ 12780 w 361670"/>
                  <a:gd name="connsiteY6" fmla="*/ 181305 h 361333"/>
                  <a:gd name="connsiteX7" fmla="*/ 180835 w 361670"/>
                  <a:gd name="connsiteY7" fmla="*/ 13406 h 361333"/>
                  <a:gd name="connsiteX8" fmla="*/ 348891 w 361670"/>
                  <a:gd name="connsiteY8" fmla="*/ 181305 h 361333"/>
                  <a:gd name="connsiteX9" fmla="*/ 180835 w 361670"/>
                  <a:gd name="connsiteY9" fmla="*/ 349204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70" h="361333">
                    <a:moveTo>
                      <a:pt x="180835" y="0"/>
                    </a:moveTo>
                    <a:cubicBezTo>
                      <a:pt x="80513" y="0"/>
                      <a:pt x="0" y="81077"/>
                      <a:pt x="0" y="180667"/>
                    </a:cubicBezTo>
                    <a:cubicBezTo>
                      <a:pt x="0" y="280895"/>
                      <a:pt x="81152" y="361333"/>
                      <a:pt x="180835" y="361333"/>
                    </a:cubicBezTo>
                    <a:cubicBezTo>
                      <a:pt x="280518" y="361333"/>
                      <a:pt x="361670" y="280257"/>
                      <a:pt x="361670" y="180667"/>
                    </a:cubicBezTo>
                    <a:cubicBezTo>
                      <a:pt x="361670" y="81077"/>
                      <a:pt x="280518" y="0"/>
                      <a:pt x="180835" y="0"/>
                    </a:cubicBezTo>
                    <a:close/>
                    <a:moveTo>
                      <a:pt x="180835" y="349204"/>
                    </a:moveTo>
                    <a:cubicBezTo>
                      <a:pt x="88181" y="349204"/>
                      <a:pt x="12780" y="273873"/>
                      <a:pt x="12780" y="181305"/>
                    </a:cubicBezTo>
                    <a:cubicBezTo>
                      <a:pt x="12780" y="88737"/>
                      <a:pt x="88181" y="13406"/>
                      <a:pt x="180835" y="13406"/>
                    </a:cubicBezTo>
                    <a:cubicBezTo>
                      <a:pt x="273489" y="13406"/>
                      <a:pt x="348891" y="88737"/>
                      <a:pt x="348891" y="181305"/>
                    </a:cubicBezTo>
                    <a:cubicBezTo>
                      <a:pt x="348891" y="273234"/>
                      <a:pt x="273489" y="349204"/>
                      <a:pt x="180835" y="349204"/>
                    </a:cubicBezTo>
                    <a:close/>
                  </a:path>
                </a:pathLst>
              </a:custGeom>
              <a:grpFill/>
              <a:ln w="6390" cap="flat">
                <a:noFill/>
                <a:prstDash val="solid"/>
                <a:miter/>
              </a:ln>
            </p:spPr>
            <p:txBody>
              <a:bodyPr wrap="none" lIns="0" tIns="0" rIns="0" bIns="0" rtlCol="0" anchor="ctr"/>
              <a:lstStyle/>
              <a:p>
                <a:pPr algn="ctr"/>
                <a:endParaRPr lang="en-US" sz="1551">
                  <a:sym typeface="+mn-lt"/>
                </a:endParaRPr>
              </a:p>
            </p:txBody>
          </p:sp>
          <p:sp>
            <p:nvSpPr>
              <p:cNvPr id="45" name="Graphic 4">
                <a:extLst>
                  <a:ext uri="{FF2B5EF4-FFF2-40B4-BE49-F238E27FC236}">
                    <a16:creationId xmlns:a16="http://schemas.microsoft.com/office/drawing/2014/main" id="{1B9B3463-D059-06D4-D2D8-8FC8088ED372}"/>
                  </a:ext>
                </a:extLst>
              </p:cNvPr>
              <p:cNvSpPr/>
              <p:nvPr/>
            </p:nvSpPr>
            <p:spPr bwMode="gray">
              <a:xfrm>
                <a:off x="1567291" y="990341"/>
                <a:ext cx="252736" cy="212662"/>
              </a:xfrm>
              <a:custGeom>
                <a:avLst/>
                <a:gdLst>
                  <a:gd name="connsiteX0" fmla="*/ 191858 w 252736"/>
                  <a:gd name="connsiteY0" fmla="*/ 1254 h 212662"/>
                  <a:gd name="connsiteX1" fmla="*/ 136905 w 252736"/>
                  <a:gd name="connsiteY1" fmla="*/ 10830 h 212662"/>
                  <a:gd name="connsiteX2" fmla="*/ 111345 w 252736"/>
                  <a:gd name="connsiteY2" fmla="*/ 1254 h 212662"/>
                  <a:gd name="connsiteX3" fmla="*/ 14218 w 252736"/>
                  <a:gd name="connsiteY3" fmla="*/ 71478 h 212662"/>
                  <a:gd name="connsiteX4" fmla="*/ 14218 w 252736"/>
                  <a:gd name="connsiteY4" fmla="*/ 72116 h 212662"/>
                  <a:gd name="connsiteX5" fmla="*/ 17413 w 252736"/>
                  <a:gd name="connsiteY5" fmla="*/ 95737 h 212662"/>
                  <a:gd name="connsiteX6" fmla="*/ 18052 w 252736"/>
                  <a:gd name="connsiteY6" fmla="*/ 98291 h 212662"/>
                  <a:gd name="connsiteX7" fmla="*/ 2077 w 252736"/>
                  <a:gd name="connsiteY7" fmla="*/ 118081 h 212662"/>
                  <a:gd name="connsiteX8" fmla="*/ 1438 w 252736"/>
                  <a:gd name="connsiteY8" fmla="*/ 119358 h 212662"/>
                  <a:gd name="connsiteX9" fmla="*/ 1438 w 252736"/>
                  <a:gd name="connsiteY9" fmla="*/ 130210 h 212662"/>
                  <a:gd name="connsiteX10" fmla="*/ 9745 w 252736"/>
                  <a:gd name="connsiteY10" fmla="*/ 137233 h 212662"/>
                  <a:gd name="connsiteX11" fmla="*/ 13579 w 252736"/>
                  <a:gd name="connsiteY11" fmla="*/ 137871 h 212662"/>
                  <a:gd name="connsiteX12" fmla="*/ 16774 w 252736"/>
                  <a:gd name="connsiteY12" fmla="*/ 138510 h 212662"/>
                  <a:gd name="connsiteX13" fmla="*/ 14857 w 252736"/>
                  <a:gd name="connsiteY13" fmla="*/ 141063 h 212662"/>
                  <a:gd name="connsiteX14" fmla="*/ 13579 w 252736"/>
                  <a:gd name="connsiteY14" fmla="*/ 148724 h 212662"/>
                  <a:gd name="connsiteX15" fmla="*/ 16135 w 252736"/>
                  <a:gd name="connsiteY15" fmla="*/ 152554 h 212662"/>
                  <a:gd name="connsiteX16" fmla="*/ 14857 w 252736"/>
                  <a:gd name="connsiteY16" fmla="*/ 156385 h 212662"/>
                  <a:gd name="connsiteX17" fmla="*/ 17413 w 252736"/>
                  <a:gd name="connsiteY17" fmla="*/ 162769 h 212662"/>
                  <a:gd name="connsiteX18" fmla="*/ 19969 w 252736"/>
                  <a:gd name="connsiteY18" fmla="*/ 164684 h 212662"/>
                  <a:gd name="connsiteX19" fmla="*/ 21247 w 252736"/>
                  <a:gd name="connsiteY19" fmla="*/ 178090 h 212662"/>
                  <a:gd name="connsiteX20" fmla="*/ 32748 w 252736"/>
                  <a:gd name="connsiteY20" fmla="*/ 187666 h 212662"/>
                  <a:gd name="connsiteX21" fmla="*/ 67893 w 252736"/>
                  <a:gd name="connsiteY21" fmla="*/ 185113 h 212662"/>
                  <a:gd name="connsiteX22" fmla="*/ 68532 w 252736"/>
                  <a:gd name="connsiteY22" fmla="*/ 207457 h 212662"/>
                  <a:gd name="connsiteX23" fmla="*/ 74283 w 252736"/>
                  <a:gd name="connsiteY23" fmla="*/ 212564 h 212662"/>
                  <a:gd name="connsiteX24" fmla="*/ 79395 w 252736"/>
                  <a:gd name="connsiteY24" fmla="*/ 206818 h 212662"/>
                  <a:gd name="connsiteX25" fmla="*/ 78756 w 252736"/>
                  <a:gd name="connsiteY25" fmla="*/ 177452 h 212662"/>
                  <a:gd name="connsiteX26" fmla="*/ 76200 w 252736"/>
                  <a:gd name="connsiteY26" fmla="*/ 172983 h 212662"/>
                  <a:gd name="connsiteX27" fmla="*/ 71088 w 252736"/>
                  <a:gd name="connsiteY27" fmla="*/ 172345 h 212662"/>
                  <a:gd name="connsiteX28" fmla="*/ 35304 w 252736"/>
                  <a:gd name="connsiteY28" fmla="*/ 176175 h 212662"/>
                  <a:gd name="connsiteX29" fmla="*/ 30832 w 252736"/>
                  <a:gd name="connsiteY29" fmla="*/ 172345 h 212662"/>
                  <a:gd name="connsiteX30" fmla="*/ 30192 w 252736"/>
                  <a:gd name="connsiteY30" fmla="*/ 167238 h 212662"/>
                  <a:gd name="connsiteX31" fmla="*/ 26997 w 252736"/>
                  <a:gd name="connsiteY31" fmla="*/ 155108 h 212662"/>
                  <a:gd name="connsiteX32" fmla="*/ 26997 w 252736"/>
                  <a:gd name="connsiteY32" fmla="*/ 155108 h 212662"/>
                  <a:gd name="connsiteX33" fmla="*/ 26997 w 252736"/>
                  <a:gd name="connsiteY33" fmla="*/ 155108 h 212662"/>
                  <a:gd name="connsiteX34" fmla="*/ 27637 w 252736"/>
                  <a:gd name="connsiteY34" fmla="*/ 154470 h 212662"/>
                  <a:gd name="connsiteX35" fmla="*/ 28915 w 252736"/>
                  <a:gd name="connsiteY35" fmla="*/ 149362 h 212662"/>
                  <a:gd name="connsiteX36" fmla="*/ 25720 w 252736"/>
                  <a:gd name="connsiteY36" fmla="*/ 145532 h 212662"/>
                  <a:gd name="connsiteX37" fmla="*/ 24442 w 252736"/>
                  <a:gd name="connsiteY37" fmla="*/ 144894 h 212662"/>
                  <a:gd name="connsiteX38" fmla="*/ 25080 w 252736"/>
                  <a:gd name="connsiteY38" fmla="*/ 143617 h 212662"/>
                  <a:gd name="connsiteX39" fmla="*/ 26997 w 252736"/>
                  <a:gd name="connsiteY39" fmla="*/ 135956 h 212662"/>
                  <a:gd name="connsiteX40" fmla="*/ 26997 w 252736"/>
                  <a:gd name="connsiteY40" fmla="*/ 135318 h 212662"/>
                  <a:gd name="connsiteX41" fmla="*/ 25720 w 252736"/>
                  <a:gd name="connsiteY41" fmla="*/ 129572 h 212662"/>
                  <a:gd name="connsiteX42" fmla="*/ 20608 w 252736"/>
                  <a:gd name="connsiteY42" fmla="*/ 126380 h 212662"/>
                  <a:gd name="connsiteX43" fmla="*/ 14218 w 252736"/>
                  <a:gd name="connsiteY43" fmla="*/ 125103 h 212662"/>
                  <a:gd name="connsiteX44" fmla="*/ 10384 w 252736"/>
                  <a:gd name="connsiteY44" fmla="*/ 124465 h 212662"/>
                  <a:gd name="connsiteX45" fmla="*/ 9106 w 252736"/>
                  <a:gd name="connsiteY45" fmla="*/ 122550 h 212662"/>
                  <a:gd name="connsiteX46" fmla="*/ 24442 w 252736"/>
                  <a:gd name="connsiteY46" fmla="*/ 103398 h 212662"/>
                  <a:gd name="connsiteX47" fmla="*/ 26997 w 252736"/>
                  <a:gd name="connsiteY47" fmla="*/ 96375 h 212662"/>
                  <a:gd name="connsiteX48" fmla="*/ 25080 w 252736"/>
                  <a:gd name="connsiteY48" fmla="*/ 88715 h 212662"/>
                  <a:gd name="connsiteX49" fmla="*/ 23163 w 252736"/>
                  <a:gd name="connsiteY49" fmla="*/ 72755 h 212662"/>
                  <a:gd name="connsiteX50" fmla="*/ 23163 w 252736"/>
                  <a:gd name="connsiteY50" fmla="*/ 71478 h 212662"/>
                  <a:gd name="connsiteX51" fmla="*/ 106872 w 252736"/>
                  <a:gd name="connsiteY51" fmla="*/ 10192 h 212662"/>
                  <a:gd name="connsiteX52" fmla="*/ 124125 w 252736"/>
                  <a:gd name="connsiteY52" fmla="*/ 15937 h 212662"/>
                  <a:gd name="connsiteX53" fmla="*/ 92814 w 252736"/>
                  <a:gd name="connsiteY53" fmla="*/ 69563 h 212662"/>
                  <a:gd name="connsiteX54" fmla="*/ 92814 w 252736"/>
                  <a:gd name="connsiteY54" fmla="*/ 70201 h 212662"/>
                  <a:gd name="connsiteX55" fmla="*/ 96009 w 252736"/>
                  <a:gd name="connsiteY55" fmla="*/ 93822 h 212662"/>
                  <a:gd name="connsiteX56" fmla="*/ 96648 w 252736"/>
                  <a:gd name="connsiteY56" fmla="*/ 96375 h 212662"/>
                  <a:gd name="connsiteX57" fmla="*/ 80673 w 252736"/>
                  <a:gd name="connsiteY57" fmla="*/ 116166 h 212662"/>
                  <a:gd name="connsiteX58" fmla="*/ 80034 w 252736"/>
                  <a:gd name="connsiteY58" fmla="*/ 117442 h 212662"/>
                  <a:gd name="connsiteX59" fmla="*/ 80034 w 252736"/>
                  <a:gd name="connsiteY59" fmla="*/ 128295 h 212662"/>
                  <a:gd name="connsiteX60" fmla="*/ 88341 w 252736"/>
                  <a:gd name="connsiteY60" fmla="*/ 135318 h 212662"/>
                  <a:gd name="connsiteX61" fmla="*/ 92175 w 252736"/>
                  <a:gd name="connsiteY61" fmla="*/ 135956 h 212662"/>
                  <a:gd name="connsiteX62" fmla="*/ 95370 w 252736"/>
                  <a:gd name="connsiteY62" fmla="*/ 136594 h 212662"/>
                  <a:gd name="connsiteX63" fmla="*/ 93453 w 252736"/>
                  <a:gd name="connsiteY63" fmla="*/ 139148 h 212662"/>
                  <a:gd name="connsiteX64" fmla="*/ 92175 w 252736"/>
                  <a:gd name="connsiteY64" fmla="*/ 146809 h 212662"/>
                  <a:gd name="connsiteX65" fmla="*/ 94731 w 252736"/>
                  <a:gd name="connsiteY65" fmla="*/ 150639 h 212662"/>
                  <a:gd name="connsiteX66" fmla="*/ 93453 w 252736"/>
                  <a:gd name="connsiteY66" fmla="*/ 154470 h 212662"/>
                  <a:gd name="connsiteX67" fmla="*/ 96009 w 252736"/>
                  <a:gd name="connsiteY67" fmla="*/ 160854 h 212662"/>
                  <a:gd name="connsiteX68" fmla="*/ 98565 w 252736"/>
                  <a:gd name="connsiteY68" fmla="*/ 162769 h 212662"/>
                  <a:gd name="connsiteX69" fmla="*/ 99843 w 252736"/>
                  <a:gd name="connsiteY69" fmla="*/ 176175 h 212662"/>
                  <a:gd name="connsiteX70" fmla="*/ 111345 w 252736"/>
                  <a:gd name="connsiteY70" fmla="*/ 185751 h 212662"/>
                  <a:gd name="connsiteX71" fmla="*/ 144572 w 252736"/>
                  <a:gd name="connsiteY71" fmla="*/ 183836 h 212662"/>
                  <a:gd name="connsiteX72" fmla="*/ 145211 w 252736"/>
                  <a:gd name="connsiteY72" fmla="*/ 187666 h 212662"/>
                  <a:gd name="connsiteX73" fmla="*/ 145850 w 252736"/>
                  <a:gd name="connsiteY73" fmla="*/ 194689 h 212662"/>
                  <a:gd name="connsiteX74" fmla="*/ 147128 w 252736"/>
                  <a:gd name="connsiteY74" fmla="*/ 206180 h 212662"/>
                  <a:gd name="connsiteX75" fmla="*/ 152879 w 252736"/>
                  <a:gd name="connsiteY75" fmla="*/ 211287 h 212662"/>
                  <a:gd name="connsiteX76" fmla="*/ 234031 w 252736"/>
                  <a:gd name="connsiteY76" fmla="*/ 211287 h 212662"/>
                  <a:gd name="connsiteX77" fmla="*/ 238504 w 252736"/>
                  <a:gd name="connsiteY77" fmla="*/ 209372 h 212662"/>
                  <a:gd name="connsiteX78" fmla="*/ 239782 w 252736"/>
                  <a:gd name="connsiteY78" fmla="*/ 204903 h 212662"/>
                  <a:gd name="connsiteX79" fmla="*/ 235309 w 252736"/>
                  <a:gd name="connsiteY79" fmla="*/ 142340 h 212662"/>
                  <a:gd name="connsiteX80" fmla="*/ 242977 w 252736"/>
                  <a:gd name="connsiteY80" fmla="*/ 117442 h 212662"/>
                  <a:gd name="connsiteX81" fmla="*/ 250645 w 252736"/>
                  <a:gd name="connsiteY81" fmla="*/ 98291 h 212662"/>
                  <a:gd name="connsiteX82" fmla="*/ 191858 w 252736"/>
                  <a:gd name="connsiteY82" fmla="*/ 1254 h 212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52736" h="212662">
                    <a:moveTo>
                      <a:pt x="191858" y="1254"/>
                    </a:moveTo>
                    <a:cubicBezTo>
                      <a:pt x="173966" y="-1938"/>
                      <a:pt x="154157" y="1254"/>
                      <a:pt x="136905" y="10830"/>
                    </a:cubicBezTo>
                    <a:cubicBezTo>
                      <a:pt x="128597" y="5723"/>
                      <a:pt x="120291" y="2531"/>
                      <a:pt x="111345" y="1254"/>
                    </a:cubicBezTo>
                    <a:cubicBezTo>
                      <a:pt x="72366" y="-5768"/>
                      <a:pt x="25080" y="16576"/>
                      <a:pt x="14218" y="71478"/>
                    </a:cubicBezTo>
                    <a:lnTo>
                      <a:pt x="14218" y="72116"/>
                    </a:lnTo>
                    <a:cubicBezTo>
                      <a:pt x="12940" y="76585"/>
                      <a:pt x="11662" y="84884"/>
                      <a:pt x="17413" y="95737"/>
                    </a:cubicBezTo>
                    <a:cubicBezTo>
                      <a:pt x="18052" y="96375"/>
                      <a:pt x="18052" y="97652"/>
                      <a:pt x="18052" y="98291"/>
                    </a:cubicBezTo>
                    <a:lnTo>
                      <a:pt x="2077" y="118081"/>
                    </a:lnTo>
                    <a:cubicBezTo>
                      <a:pt x="2077" y="118081"/>
                      <a:pt x="1438" y="118719"/>
                      <a:pt x="1438" y="119358"/>
                    </a:cubicBezTo>
                    <a:cubicBezTo>
                      <a:pt x="-479" y="122550"/>
                      <a:pt x="-479" y="127018"/>
                      <a:pt x="1438" y="130210"/>
                    </a:cubicBezTo>
                    <a:cubicBezTo>
                      <a:pt x="3355" y="134041"/>
                      <a:pt x="6550" y="136594"/>
                      <a:pt x="9745" y="137233"/>
                    </a:cubicBezTo>
                    <a:cubicBezTo>
                      <a:pt x="11023" y="137233"/>
                      <a:pt x="12301" y="137871"/>
                      <a:pt x="13579" y="137871"/>
                    </a:cubicBezTo>
                    <a:cubicBezTo>
                      <a:pt x="14218" y="137871"/>
                      <a:pt x="15496" y="138510"/>
                      <a:pt x="16774" y="138510"/>
                    </a:cubicBezTo>
                    <a:lnTo>
                      <a:pt x="14857" y="141063"/>
                    </a:lnTo>
                    <a:cubicBezTo>
                      <a:pt x="12940" y="142978"/>
                      <a:pt x="12301" y="146170"/>
                      <a:pt x="13579" y="148724"/>
                    </a:cubicBezTo>
                    <a:cubicBezTo>
                      <a:pt x="14218" y="150001"/>
                      <a:pt x="14857" y="151278"/>
                      <a:pt x="16135" y="152554"/>
                    </a:cubicBezTo>
                    <a:cubicBezTo>
                      <a:pt x="15496" y="153831"/>
                      <a:pt x="14857" y="155108"/>
                      <a:pt x="14857" y="156385"/>
                    </a:cubicBezTo>
                    <a:cubicBezTo>
                      <a:pt x="14857" y="158938"/>
                      <a:pt x="15496" y="161492"/>
                      <a:pt x="17413" y="162769"/>
                    </a:cubicBezTo>
                    <a:lnTo>
                      <a:pt x="19969" y="164684"/>
                    </a:lnTo>
                    <a:cubicBezTo>
                      <a:pt x="18691" y="168514"/>
                      <a:pt x="18691" y="174260"/>
                      <a:pt x="21247" y="178090"/>
                    </a:cubicBezTo>
                    <a:cubicBezTo>
                      <a:pt x="22525" y="181282"/>
                      <a:pt x="26358" y="185751"/>
                      <a:pt x="32748" y="187666"/>
                    </a:cubicBezTo>
                    <a:cubicBezTo>
                      <a:pt x="42333" y="190220"/>
                      <a:pt x="58308" y="187666"/>
                      <a:pt x="67893" y="185113"/>
                    </a:cubicBezTo>
                    <a:lnTo>
                      <a:pt x="68532" y="207457"/>
                    </a:lnTo>
                    <a:cubicBezTo>
                      <a:pt x="68532" y="210649"/>
                      <a:pt x="71088" y="213202"/>
                      <a:pt x="74283" y="212564"/>
                    </a:cubicBezTo>
                    <a:cubicBezTo>
                      <a:pt x="77478" y="212564"/>
                      <a:pt x="80034" y="210010"/>
                      <a:pt x="79395" y="206818"/>
                    </a:cubicBezTo>
                    <a:lnTo>
                      <a:pt x="78756" y="177452"/>
                    </a:lnTo>
                    <a:cubicBezTo>
                      <a:pt x="78756" y="175537"/>
                      <a:pt x="78117" y="174260"/>
                      <a:pt x="76200" y="172983"/>
                    </a:cubicBezTo>
                    <a:cubicBezTo>
                      <a:pt x="74922" y="171706"/>
                      <a:pt x="73005" y="171706"/>
                      <a:pt x="71088" y="172345"/>
                    </a:cubicBezTo>
                    <a:cubicBezTo>
                      <a:pt x="64059" y="174260"/>
                      <a:pt x="44250" y="178729"/>
                      <a:pt x="35304" y="176175"/>
                    </a:cubicBezTo>
                    <a:cubicBezTo>
                      <a:pt x="33387" y="175537"/>
                      <a:pt x="31470" y="174260"/>
                      <a:pt x="30832" y="172345"/>
                    </a:cubicBezTo>
                    <a:cubicBezTo>
                      <a:pt x="29553" y="170430"/>
                      <a:pt x="30192" y="167876"/>
                      <a:pt x="30192" y="167238"/>
                    </a:cubicBezTo>
                    <a:cubicBezTo>
                      <a:pt x="32109" y="162769"/>
                      <a:pt x="30832" y="158300"/>
                      <a:pt x="26997" y="155108"/>
                    </a:cubicBezTo>
                    <a:lnTo>
                      <a:pt x="26997" y="155108"/>
                    </a:lnTo>
                    <a:cubicBezTo>
                      <a:pt x="26997" y="155108"/>
                      <a:pt x="26997" y="155108"/>
                      <a:pt x="26997" y="155108"/>
                    </a:cubicBezTo>
                    <a:lnTo>
                      <a:pt x="27637" y="154470"/>
                    </a:lnTo>
                    <a:cubicBezTo>
                      <a:pt x="28915" y="153193"/>
                      <a:pt x="29553" y="151278"/>
                      <a:pt x="28915" y="149362"/>
                    </a:cubicBezTo>
                    <a:cubicBezTo>
                      <a:pt x="28915" y="147447"/>
                      <a:pt x="27637" y="146170"/>
                      <a:pt x="25720" y="145532"/>
                    </a:cubicBezTo>
                    <a:cubicBezTo>
                      <a:pt x="25080" y="145532"/>
                      <a:pt x="24442" y="144894"/>
                      <a:pt x="24442" y="144894"/>
                    </a:cubicBezTo>
                    <a:lnTo>
                      <a:pt x="25080" y="143617"/>
                    </a:lnTo>
                    <a:cubicBezTo>
                      <a:pt x="25720" y="142978"/>
                      <a:pt x="26997" y="139148"/>
                      <a:pt x="26997" y="135956"/>
                    </a:cubicBezTo>
                    <a:cubicBezTo>
                      <a:pt x="26997" y="135956"/>
                      <a:pt x="26997" y="135956"/>
                      <a:pt x="26997" y="135318"/>
                    </a:cubicBezTo>
                    <a:cubicBezTo>
                      <a:pt x="27637" y="133402"/>
                      <a:pt x="26997" y="131487"/>
                      <a:pt x="25720" y="129572"/>
                    </a:cubicBezTo>
                    <a:cubicBezTo>
                      <a:pt x="24442" y="128295"/>
                      <a:pt x="22525" y="127018"/>
                      <a:pt x="20608" y="126380"/>
                    </a:cubicBezTo>
                    <a:cubicBezTo>
                      <a:pt x="18691" y="126380"/>
                      <a:pt x="16774" y="125742"/>
                      <a:pt x="14218" y="125103"/>
                    </a:cubicBezTo>
                    <a:cubicBezTo>
                      <a:pt x="12940" y="125103"/>
                      <a:pt x="11662" y="124465"/>
                      <a:pt x="10384" y="124465"/>
                    </a:cubicBezTo>
                    <a:cubicBezTo>
                      <a:pt x="9745" y="124465"/>
                      <a:pt x="9106" y="123188"/>
                      <a:pt x="9106" y="122550"/>
                    </a:cubicBezTo>
                    <a:lnTo>
                      <a:pt x="24442" y="103398"/>
                    </a:lnTo>
                    <a:cubicBezTo>
                      <a:pt x="25720" y="101483"/>
                      <a:pt x="26997" y="98929"/>
                      <a:pt x="26997" y="96375"/>
                    </a:cubicBezTo>
                    <a:cubicBezTo>
                      <a:pt x="26997" y="93822"/>
                      <a:pt x="26358" y="90630"/>
                      <a:pt x="25080" y="88715"/>
                    </a:cubicBezTo>
                    <a:cubicBezTo>
                      <a:pt x="21247" y="81054"/>
                      <a:pt x="21886" y="76585"/>
                      <a:pt x="23163" y="72755"/>
                    </a:cubicBezTo>
                    <a:lnTo>
                      <a:pt x="23163" y="71478"/>
                    </a:lnTo>
                    <a:cubicBezTo>
                      <a:pt x="32748" y="23598"/>
                      <a:pt x="73644" y="4446"/>
                      <a:pt x="106872" y="10192"/>
                    </a:cubicBezTo>
                    <a:cubicBezTo>
                      <a:pt x="112623" y="11468"/>
                      <a:pt x="118374" y="13384"/>
                      <a:pt x="124125" y="15937"/>
                    </a:cubicBezTo>
                    <a:cubicBezTo>
                      <a:pt x="109428" y="27428"/>
                      <a:pt x="97926" y="45304"/>
                      <a:pt x="92814" y="69563"/>
                    </a:cubicBezTo>
                    <a:lnTo>
                      <a:pt x="92814" y="70201"/>
                    </a:lnTo>
                    <a:cubicBezTo>
                      <a:pt x="91536" y="74670"/>
                      <a:pt x="90258" y="82969"/>
                      <a:pt x="96009" y="93822"/>
                    </a:cubicBezTo>
                    <a:cubicBezTo>
                      <a:pt x="96648" y="94460"/>
                      <a:pt x="96648" y="95737"/>
                      <a:pt x="96648" y="96375"/>
                    </a:cubicBezTo>
                    <a:lnTo>
                      <a:pt x="80673" y="116166"/>
                    </a:lnTo>
                    <a:cubicBezTo>
                      <a:pt x="80673" y="116166"/>
                      <a:pt x="80034" y="116804"/>
                      <a:pt x="80034" y="117442"/>
                    </a:cubicBezTo>
                    <a:cubicBezTo>
                      <a:pt x="78117" y="120634"/>
                      <a:pt x="78117" y="125103"/>
                      <a:pt x="80034" y="128295"/>
                    </a:cubicBezTo>
                    <a:cubicBezTo>
                      <a:pt x="81951" y="132126"/>
                      <a:pt x="85146" y="134679"/>
                      <a:pt x="88341" y="135318"/>
                    </a:cubicBezTo>
                    <a:cubicBezTo>
                      <a:pt x="89619" y="135318"/>
                      <a:pt x="90897" y="135956"/>
                      <a:pt x="92175" y="135956"/>
                    </a:cubicBezTo>
                    <a:cubicBezTo>
                      <a:pt x="92814" y="135956"/>
                      <a:pt x="94092" y="136594"/>
                      <a:pt x="95370" y="136594"/>
                    </a:cubicBezTo>
                    <a:lnTo>
                      <a:pt x="93453" y="139148"/>
                    </a:lnTo>
                    <a:cubicBezTo>
                      <a:pt x="91536" y="141063"/>
                      <a:pt x="90897" y="144255"/>
                      <a:pt x="92175" y="146809"/>
                    </a:cubicBezTo>
                    <a:cubicBezTo>
                      <a:pt x="92814" y="148086"/>
                      <a:pt x="93453" y="149362"/>
                      <a:pt x="94731" y="150639"/>
                    </a:cubicBezTo>
                    <a:cubicBezTo>
                      <a:pt x="94092" y="151916"/>
                      <a:pt x="93453" y="153193"/>
                      <a:pt x="93453" y="154470"/>
                    </a:cubicBezTo>
                    <a:cubicBezTo>
                      <a:pt x="93453" y="157023"/>
                      <a:pt x="94092" y="159577"/>
                      <a:pt x="96009" y="160854"/>
                    </a:cubicBezTo>
                    <a:lnTo>
                      <a:pt x="98565" y="162769"/>
                    </a:lnTo>
                    <a:cubicBezTo>
                      <a:pt x="97287" y="166599"/>
                      <a:pt x="97287" y="172345"/>
                      <a:pt x="99843" y="176175"/>
                    </a:cubicBezTo>
                    <a:cubicBezTo>
                      <a:pt x="101121" y="179367"/>
                      <a:pt x="104955" y="183836"/>
                      <a:pt x="111345" y="185751"/>
                    </a:cubicBezTo>
                    <a:cubicBezTo>
                      <a:pt x="120930" y="188305"/>
                      <a:pt x="136265" y="185751"/>
                      <a:pt x="144572" y="183836"/>
                    </a:cubicBezTo>
                    <a:lnTo>
                      <a:pt x="145211" y="187666"/>
                    </a:lnTo>
                    <a:cubicBezTo>
                      <a:pt x="145211" y="190220"/>
                      <a:pt x="145850" y="192774"/>
                      <a:pt x="145850" y="194689"/>
                    </a:cubicBezTo>
                    <a:lnTo>
                      <a:pt x="147128" y="206180"/>
                    </a:lnTo>
                    <a:cubicBezTo>
                      <a:pt x="147128" y="208733"/>
                      <a:pt x="149684" y="211287"/>
                      <a:pt x="152879" y="211287"/>
                    </a:cubicBezTo>
                    <a:lnTo>
                      <a:pt x="234031" y="211287"/>
                    </a:lnTo>
                    <a:cubicBezTo>
                      <a:pt x="235949" y="211287"/>
                      <a:pt x="237226" y="210649"/>
                      <a:pt x="238504" y="209372"/>
                    </a:cubicBezTo>
                    <a:cubicBezTo>
                      <a:pt x="239782" y="208095"/>
                      <a:pt x="239782" y="206818"/>
                      <a:pt x="239782" y="204903"/>
                    </a:cubicBezTo>
                    <a:cubicBezTo>
                      <a:pt x="239782" y="204265"/>
                      <a:pt x="235309" y="167876"/>
                      <a:pt x="235309" y="142340"/>
                    </a:cubicBezTo>
                    <a:cubicBezTo>
                      <a:pt x="235309" y="131487"/>
                      <a:pt x="239143" y="124465"/>
                      <a:pt x="242977" y="117442"/>
                    </a:cubicBezTo>
                    <a:cubicBezTo>
                      <a:pt x="246172" y="111697"/>
                      <a:pt x="249367" y="105951"/>
                      <a:pt x="250645" y="98291"/>
                    </a:cubicBezTo>
                    <a:cubicBezTo>
                      <a:pt x="261508" y="41473"/>
                      <a:pt x="228281" y="7638"/>
                      <a:pt x="191858" y="1254"/>
                    </a:cubicBezTo>
                    <a:close/>
                  </a:path>
                </a:pathLst>
              </a:custGeom>
              <a:grpFill/>
              <a:ln w="6390" cap="flat">
                <a:noFill/>
                <a:prstDash val="solid"/>
                <a:miter/>
              </a:ln>
            </p:spPr>
            <p:txBody>
              <a:bodyPr wrap="none" lIns="0" tIns="0" rIns="0" bIns="0" rtlCol="0" anchor="ctr"/>
              <a:lstStyle/>
              <a:p>
                <a:pPr algn="ctr"/>
                <a:endParaRPr lang="en-US" sz="1551">
                  <a:sym typeface="+mn-lt"/>
                </a:endParaRPr>
              </a:p>
            </p:txBody>
          </p:sp>
        </p:grpSp>
        <p:sp>
          <p:nvSpPr>
            <p:cNvPr id="48" name="テキスト ボックス 47">
              <a:extLst>
                <a:ext uri="{FF2B5EF4-FFF2-40B4-BE49-F238E27FC236}">
                  <a16:creationId xmlns:a16="http://schemas.microsoft.com/office/drawing/2014/main" id="{5CB4D1C3-0C77-8253-1300-B04A2401C648}"/>
                </a:ext>
              </a:extLst>
            </p:cNvPr>
            <p:cNvSpPr txBox="1"/>
            <p:nvPr/>
          </p:nvSpPr>
          <p:spPr bwMode="gray">
            <a:xfrm>
              <a:off x="7846167" y="6373963"/>
              <a:ext cx="889666" cy="144682"/>
            </a:xfrm>
            <a:prstGeom prst="rect">
              <a:avLst/>
            </a:prstGeom>
            <a:noFill/>
          </p:spPr>
          <p:txBody>
            <a:bodyPr wrap="square" lIns="0" tIns="0" rIns="0" bIns="0" rtlCol="0">
              <a:spAutoFit/>
            </a:bodyPr>
            <a:lstStyle/>
            <a:p>
              <a:pPr algn="ctr" defTabSz="1280146">
                <a:buSzPct val="100000"/>
              </a:pPr>
              <a:r>
                <a:rPr kumimoji="1" lang="en-US" altLang="ja-JP" sz="800" dirty="0">
                  <a:solidFill>
                    <a:prstClr val="black"/>
                  </a:solidFill>
                </a:rPr>
                <a:t>Web</a:t>
              </a:r>
              <a:r>
                <a:rPr kumimoji="1" lang="ja-JP" altLang="en-US" sz="800" dirty="0">
                  <a:solidFill>
                    <a:prstClr val="black"/>
                  </a:solidFill>
                </a:rPr>
                <a:t>上で問合せ</a:t>
              </a:r>
            </a:p>
          </p:txBody>
        </p:sp>
        <p:sp>
          <p:nvSpPr>
            <p:cNvPr id="49" name="テキスト ボックス 48">
              <a:extLst>
                <a:ext uri="{FF2B5EF4-FFF2-40B4-BE49-F238E27FC236}">
                  <a16:creationId xmlns:a16="http://schemas.microsoft.com/office/drawing/2014/main" id="{512556CB-9ABE-3E87-2414-79F600D1FC6F}"/>
                </a:ext>
              </a:extLst>
            </p:cNvPr>
            <p:cNvSpPr txBox="1"/>
            <p:nvPr/>
          </p:nvSpPr>
          <p:spPr bwMode="gray">
            <a:xfrm>
              <a:off x="8293312" y="6819513"/>
              <a:ext cx="266098" cy="144682"/>
            </a:xfrm>
            <a:prstGeom prst="rect">
              <a:avLst/>
            </a:prstGeom>
            <a:noFill/>
          </p:spPr>
          <p:txBody>
            <a:bodyPr wrap="square" lIns="0" tIns="0" rIns="0" bIns="0" rtlCol="0">
              <a:spAutoFit/>
            </a:bodyPr>
            <a:lstStyle/>
            <a:p>
              <a:pPr algn="ctr" defTabSz="1280146">
                <a:buSzPct val="100000"/>
              </a:pPr>
              <a:r>
                <a:rPr kumimoji="1" lang="ja-JP" altLang="en-US" sz="800" dirty="0">
                  <a:solidFill>
                    <a:prstClr val="black"/>
                  </a:solidFill>
                </a:rPr>
                <a:t>回答</a:t>
              </a:r>
            </a:p>
          </p:txBody>
        </p:sp>
        <p:cxnSp>
          <p:nvCxnSpPr>
            <p:cNvPr id="50" name="直線矢印コネクタ 49">
              <a:extLst>
                <a:ext uri="{FF2B5EF4-FFF2-40B4-BE49-F238E27FC236}">
                  <a16:creationId xmlns:a16="http://schemas.microsoft.com/office/drawing/2014/main" id="{2D08C865-6666-8973-0BD5-21C168035009}"/>
                </a:ext>
              </a:extLst>
            </p:cNvPr>
            <p:cNvCxnSpPr>
              <a:cxnSpLocks/>
            </p:cNvCxnSpPr>
            <p:nvPr/>
          </p:nvCxnSpPr>
          <p:spPr bwMode="gray">
            <a:xfrm>
              <a:off x="10282969" y="6572768"/>
              <a:ext cx="606500"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0CA916B9-F201-30D7-C816-ED4388A2C2D7}"/>
                </a:ext>
              </a:extLst>
            </p:cNvPr>
            <p:cNvCxnSpPr>
              <a:cxnSpLocks/>
            </p:cNvCxnSpPr>
            <p:nvPr/>
          </p:nvCxnSpPr>
          <p:spPr bwMode="gray">
            <a:xfrm flipH="1">
              <a:off x="10270910" y="6752796"/>
              <a:ext cx="606500"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3D34B01F-8868-1A1E-9A88-02FA7078BF0A}"/>
                </a:ext>
              </a:extLst>
            </p:cNvPr>
            <p:cNvSpPr txBox="1"/>
            <p:nvPr/>
          </p:nvSpPr>
          <p:spPr bwMode="gray">
            <a:xfrm>
              <a:off x="10139112" y="6819514"/>
              <a:ext cx="1065997" cy="289362"/>
            </a:xfrm>
            <a:prstGeom prst="rect">
              <a:avLst/>
            </a:prstGeom>
            <a:noFill/>
          </p:spPr>
          <p:txBody>
            <a:bodyPr wrap="square" lIns="0" tIns="0" rIns="0" bIns="0" rtlCol="0">
              <a:spAutoFit/>
            </a:bodyPr>
            <a:lstStyle/>
            <a:p>
              <a:pPr algn="ctr" defTabSz="1280146">
                <a:buSzPct val="100000"/>
              </a:pPr>
              <a:r>
                <a:rPr kumimoji="1" lang="ja-JP" altLang="en-US" sz="800" dirty="0">
                  <a:solidFill>
                    <a:prstClr val="black"/>
                  </a:solidFill>
                </a:rPr>
                <a:t>定期メンテナンス</a:t>
              </a:r>
              <a:endParaRPr kumimoji="1" lang="en-US" altLang="ja-JP" sz="800" dirty="0">
                <a:solidFill>
                  <a:prstClr val="black"/>
                </a:solidFill>
              </a:endParaRPr>
            </a:p>
            <a:p>
              <a:pPr algn="ctr" defTabSz="1280146">
                <a:buSzPct val="100000"/>
              </a:pPr>
              <a:r>
                <a:rPr kumimoji="1" lang="ja-JP" altLang="en-US" sz="800" dirty="0">
                  <a:solidFill>
                    <a:prstClr val="black"/>
                  </a:solidFill>
                </a:rPr>
                <a:t>（シナリオ更新等）</a:t>
              </a:r>
            </a:p>
          </p:txBody>
        </p:sp>
        <p:sp>
          <p:nvSpPr>
            <p:cNvPr id="54" name="テキスト ボックス 53">
              <a:extLst>
                <a:ext uri="{FF2B5EF4-FFF2-40B4-BE49-F238E27FC236}">
                  <a16:creationId xmlns:a16="http://schemas.microsoft.com/office/drawing/2014/main" id="{39E3AFD9-C1D3-79E5-7993-5C8E65E93961}"/>
                </a:ext>
              </a:extLst>
            </p:cNvPr>
            <p:cNvSpPr txBox="1"/>
            <p:nvPr/>
          </p:nvSpPr>
          <p:spPr bwMode="gray">
            <a:xfrm>
              <a:off x="10307417" y="6268133"/>
              <a:ext cx="809745" cy="289362"/>
            </a:xfrm>
            <a:prstGeom prst="rect">
              <a:avLst/>
            </a:prstGeom>
            <a:noFill/>
          </p:spPr>
          <p:txBody>
            <a:bodyPr wrap="square" lIns="0" tIns="0" rIns="0" bIns="0" rtlCol="0">
              <a:spAutoFit/>
            </a:bodyPr>
            <a:lstStyle/>
            <a:p>
              <a:pPr defTabSz="1280146">
                <a:buSzPct val="100000"/>
              </a:pPr>
              <a:r>
                <a:rPr kumimoji="1" lang="ja-JP" altLang="en-US" sz="800" dirty="0">
                  <a:solidFill>
                    <a:prstClr val="black"/>
                  </a:solidFill>
                </a:rPr>
                <a:t>対応履歴等</a:t>
              </a:r>
              <a:endParaRPr kumimoji="1" lang="en-US" altLang="ja-JP" sz="800" dirty="0">
                <a:solidFill>
                  <a:prstClr val="black"/>
                </a:solidFill>
              </a:endParaRPr>
            </a:p>
            <a:p>
              <a:pPr defTabSz="1280146">
                <a:buSzPct val="100000"/>
              </a:pPr>
              <a:r>
                <a:rPr kumimoji="1" lang="ja-JP" altLang="en-US" sz="800" dirty="0">
                  <a:solidFill>
                    <a:prstClr val="black"/>
                  </a:solidFill>
                </a:rPr>
                <a:t>の情報</a:t>
              </a:r>
            </a:p>
          </p:txBody>
        </p:sp>
        <p:sp>
          <p:nvSpPr>
            <p:cNvPr id="55" name="テキスト ボックス 54">
              <a:extLst>
                <a:ext uri="{FF2B5EF4-FFF2-40B4-BE49-F238E27FC236}">
                  <a16:creationId xmlns:a16="http://schemas.microsoft.com/office/drawing/2014/main" id="{241BE418-A013-D897-08AF-371CFCA93448}"/>
                </a:ext>
              </a:extLst>
            </p:cNvPr>
            <p:cNvSpPr txBox="1"/>
            <p:nvPr/>
          </p:nvSpPr>
          <p:spPr bwMode="gray">
            <a:xfrm>
              <a:off x="7280052" y="7298123"/>
              <a:ext cx="399146" cy="144682"/>
            </a:xfrm>
            <a:prstGeom prst="rect">
              <a:avLst/>
            </a:prstGeom>
            <a:noFill/>
          </p:spPr>
          <p:txBody>
            <a:bodyPr wrap="square" lIns="0" tIns="0" rIns="0" bIns="0" rtlCol="0">
              <a:spAutoFit/>
            </a:bodyPr>
            <a:lstStyle/>
            <a:p>
              <a:pPr algn="ctr" defTabSz="1280146">
                <a:buSzPct val="100000"/>
              </a:pPr>
              <a:r>
                <a:rPr kumimoji="1" lang="ja-JP" altLang="en-US" sz="800" dirty="0">
                  <a:solidFill>
                    <a:prstClr val="black"/>
                  </a:solidFill>
                </a:rPr>
                <a:t>申請者</a:t>
              </a:r>
            </a:p>
          </p:txBody>
        </p:sp>
        <p:sp>
          <p:nvSpPr>
            <p:cNvPr id="56" name="テキスト ボックス 55">
              <a:extLst>
                <a:ext uri="{FF2B5EF4-FFF2-40B4-BE49-F238E27FC236}">
                  <a16:creationId xmlns:a16="http://schemas.microsoft.com/office/drawing/2014/main" id="{4B94FCCD-B8C9-7ACF-F0D3-2F109C59CD15}"/>
                </a:ext>
              </a:extLst>
            </p:cNvPr>
            <p:cNvSpPr txBox="1"/>
            <p:nvPr/>
          </p:nvSpPr>
          <p:spPr bwMode="gray">
            <a:xfrm>
              <a:off x="11296873" y="7298123"/>
              <a:ext cx="399148" cy="144682"/>
            </a:xfrm>
            <a:prstGeom prst="rect">
              <a:avLst/>
            </a:prstGeom>
            <a:noFill/>
          </p:spPr>
          <p:txBody>
            <a:bodyPr wrap="square" lIns="0" tIns="0" rIns="0" bIns="0" rtlCol="0">
              <a:spAutoFit/>
            </a:bodyPr>
            <a:lstStyle/>
            <a:p>
              <a:pPr algn="ctr" defTabSz="1280146">
                <a:buSzPct val="100000"/>
              </a:pPr>
              <a:r>
                <a:rPr kumimoji="1" lang="ja-JP" altLang="en-US" sz="800" dirty="0">
                  <a:solidFill>
                    <a:prstClr val="black"/>
                  </a:solidFill>
                </a:rPr>
                <a:t>市職員</a:t>
              </a:r>
            </a:p>
          </p:txBody>
        </p:sp>
        <p:sp>
          <p:nvSpPr>
            <p:cNvPr id="57" name="テキスト ボックス 56">
              <a:extLst>
                <a:ext uri="{FF2B5EF4-FFF2-40B4-BE49-F238E27FC236}">
                  <a16:creationId xmlns:a16="http://schemas.microsoft.com/office/drawing/2014/main" id="{FCAA4641-E5AC-6321-898D-F85699C57BAF}"/>
                </a:ext>
              </a:extLst>
            </p:cNvPr>
            <p:cNvSpPr txBox="1"/>
            <p:nvPr/>
          </p:nvSpPr>
          <p:spPr bwMode="gray">
            <a:xfrm>
              <a:off x="8888152" y="7306367"/>
              <a:ext cx="1183016" cy="144682"/>
            </a:xfrm>
            <a:prstGeom prst="rect">
              <a:avLst/>
            </a:prstGeom>
            <a:noFill/>
          </p:spPr>
          <p:txBody>
            <a:bodyPr wrap="square" lIns="0" tIns="0" rIns="0" bIns="0" rtlCol="0">
              <a:spAutoFit/>
            </a:bodyPr>
            <a:lstStyle/>
            <a:p>
              <a:pPr algn="ctr" defTabSz="1280146">
                <a:buSzPct val="100000"/>
              </a:pPr>
              <a:r>
                <a:rPr kumimoji="1" lang="en-US" altLang="ja-JP" sz="800" dirty="0">
                  <a:solidFill>
                    <a:prstClr val="black"/>
                  </a:solidFill>
                </a:rPr>
                <a:t>【AI</a:t>
              </a:r>
              <a:r>
                <a:rPr kumimoji="1" lang="ja-JP" altLang="en-US" sz="800" dirty="0">
                  <a:solidFill>
                    <a:prstClr val="black"/>
                  </a:solidFill>
                </a:rPr>
                <a:t>チャットボット</a:t>
              </a:r>
              <a:r>
                <a:rPr kumimoji="1" lang="en-US" altLang="ja-JP" sz="800" dirty="0">
                  <a:solidFill>
                    <a:prstClr val="black"/>
                  </a:solidFill>
                </a:rPr>
                <a:t>】</a:t>
              </a:r>
              <a:endParaRPr kumimoji="1" lang="ja-JP" altLang="en-US" sz="800" dirty="0">
                <a:solidFill>
                  <a:prstClr val="black"/>
                </a:solidFill>
              </a:endParaRPr>
            </a:p>
          </p:txBody>
        </p:sp>
        <p:grpSp>
          <p:nvGrpSpPr>
            <p:cNvPr id="63" name="グループ化 62">
              <a:extLst>
                <a:ext uri="{FF2B5EF4-FFF2-40B4-BE49-F238E27FC236}">
                  <a16:creationId xmlns:a16="http://schemas.microsoft.com/office/drawing/2014/main" id="{E44DB3BA-E018-5DE2-3C20-41FAD9BF177A}"/>
                </a:ext>
              </a:extLst>
            </p:cNvPr>
            <p:cNvGrpSpPr/>
            <p:nvPr/>
          </p:nvGrpSpPr>
          <p:grpSpPr>
            <a:xfrm>
              <a:off x="6961568" y="6954380"/>
              <a:ext cx="402115" cy="346004"/>
              <a:chOff x="5276070" y="4952052"/>
              <a:chExt cx="311160" cy="267742"/>
            </a:xfrm>
          </p:grpSpPr>
          <p:sp>
            <p:nvSpPr>
              <p:cNvPr id="448" name="正方形/長方形 447">
                <a:extLst>
                  <a:ext uri="{FF2B5EF4-FFF2-40B4-BE49-F238E27FC236}">
                    <a16:creationId xmlns:a16="http://schemas.microsoft.com/office/drawing/2014/main" id="{0C1A01EA-4A5A-30A5-BB36-71287CE744D5}"/>
                  </a:ext>
                </a:extLst>
              </p:cNvPr>
              <p:cNvSpPr/>
              <p:nvPr/>
            </p:nvSpPr>
            <p:spPr bwMode="gray">
              <a:xfrm>
                <a:off x="5318456" y="4993419"/>
                <a:ext cx="225856" cy="123111"/>
              </a:xfrm>
              <a:prstGeom prst="rect">
                <a:avLst/>
              </a:prstGeom>
              <a:solidFill>
                <a:schemeClr val="bg1"/>
              </a:solidFill>
              <a:ln w="12700" algn="ctr">
                <a:solidFill>
                  <a:schemeClr val="tx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280146">
                  <a:buSzPct val="100000"/>
                </a:pPr>
                <a:endParaRPr kumimoji="1" lang="ja-JP" altLang="en-US" sz="1551">
                  <a:solidFill>
                    <a:prstClr val="black"/>
                  </a:solidFill>
                </a:endParaRPr>
              </a:p>
            </p:txBody>
          </p:sp>
          <p:pic>
            <p:nvPicPr>
              <p:cNvPr id="449" name="図 448">
                <a:extLst>
                  <a:ext uri="{FF2B5EF4-FFF2-40B4-BE49-F238E27FC236}">
                    <a16:creationId xmlns:a16="http://schemas.microsoft.com/office/drawing/2014/main" id="{3AA610C9-01CE-3774-340F-6F2EE14284D5}"/>
                  </a:ext>
                </a:extLst>
              </p:cNvPr>
              <p:cNvPicPr>
                <a:picLocks noChangeAspect="1"/>
              </p:cNvPicPr>
              <p:nvPr/>
            </p:nvPicPr>
            <p:blipFill>
              <a:blip r:embed="rId4">
                <a:clrChange>
                  <a:clrFrom>
                    <a:srgbClr val="FFFFFF"/>
                  </a:clrFrom>
                  <a:clrTo>
                    <a:srgbClr val="FFFFFF">
                      <a:alpha val="0"/>
                    </a:srgbClr>
                  </a:clrTo>
                </a:clrChange>
                <a:duotone>
                  <a:prstClr val="black"/>
                  <a:schemeClr val="bg1">
                    <a:tint val="45000"/>
                    <a:satMod val="400000"/>
                  </a:schemeClr>
                </a:duotone>
              </a:blip>
              <a:stretch>
                <a:fillRect/>
              </a:stretch>
            </p:blipFill>
            <p:spPr>
              <a:xfrm>
                <a:off x="5276070" y="4952052"/>
                <a:ext cx="311160" cy="267742"/>
              </a:xfrm>
              <a:prstGeom prst="rect">
                <a:avLst/>
              </a:prstGeom>
            </p:spPr>
          </p:pic>
        </p:grpSp>
        <p:grpSp>
          <p:nvGrpSpPr>
            <p:cNvPr id="450" name="グループ化 449">
              <a:extLst>
                <a:ext uri="{FF2B5EF4-FFF2-40B4-BE49-F238E27FC236}">
                  <a16:creationId xmlns:a16="http://schemas.microsoft.com/office/drawing/2014/main" id="{2CE39E43-DEE5-9C60-E8E0-67C2082BA10F}"/>
                </a:ext>
              </a:extLst>
            </p:cNvPr>
            <p:cNvGrpSpPr/>
            <p:nvPr/>
          </p:nvGrpSpPr>
          <p:grpSpPr>
            <a:xfrm>
              <a:off x="7668639" y="6911344"/>
              <a:ext cx="299250" cy="392763"/>
              <a:chOff x="5823208" y="4918750"/>
              <a:chExt cx="231562" cy="303924"/>
            </a:xfrm>
          </p:grpSpPr>
          <p:sp>
            <p:nvSpPr>
              <p:cNvPr id="451" name="正方形/長方形 450">
                <a:extLst>
                  <a:ext uri="{FF2B5EF4-FFF2-40B4-BE49-F238E27FC236}">
                    <a16:creationId xmlns:a16="http://schemas.microsoft.com/office/drawing/2014/main" id="{33E5D1CC-967A-C6E8-6AF1-2BB0E1115BD5}"/>
                  </a:ext>
                </a:extLst>
              </p:cNvPr>
              <p:cNvSpPr/>
              <p:nvPr/>
            </p:nvSpPr>
            <p:spPr bwMode="gray">
              <a:xfrm rot="5400000">
                <a:off x="5821958" y="4974878"/>
                <a:ext cx="225856" cy="169826"/>
              </a:xfrm>
              <a:prstGeom prst="rect">
                <a:avLst/>
              </a:prstGeom>
              <a:solidFill>
                <a:schemeClr val="bg1"/>
              </a:solidFill>
              <a:ln w="12700" algn="ctr">
                <a:solidFill>
                  <a:schemeClr val="tx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280146">
                  <a:buSzPct val="100000"/>
                </a:pPr>
                <a:endParaRPr kumimoji="1" lang="ja-JP" altLang="en-US" sz="1551">
                  <a:solidFill>
                    <a:prstClr val="black"/>
                  </a:solidFill>
                </a:endParaRPr>
              </a:p>
            </p:txBody>
          </p:sp>
          <p:pic>
            <p:nvPicPr>
              <p:cNvPr id="452" name="図 451">
                <a:extLst>
                  <a:ext uri="{FF2B5EF4-FFF2-40B4-BE49-F238E27FC236}">
                    <a16:creationId xmlns:a16="http://schemas.microsoft.com/office/drawing/2014/main" id="{73A6A9DA-465E-45B5-1443-5A03DB5651B3}"/>
                  </a:ext>
                </a:extLst>
              </p:cNvPr>
              <p:cNvPicPr>
                <a:picLocks noChangeAspect="1"/>
              </p:cNvPicPr>
              <p:nvPr/>
            </p:nvPicPr>
            <p:blipFill>
              <a:blip r:embed="rId5">
                <a:clrChange>
                  <a:clrFrom>
                    <a:srgbClr val="FFFFFF"/>
                  </a:clrFrom>
                  <a:clrTo>
                    <a:srgbClr val="FFFFFF">
                      <a:alpha val="0"/>
                    </a:srgbClr>
                  </a:clrTo>
                </a:clrChange>
                <a:duotone>
                  <a:prstClr val="black"/>
                  <a:schemeClr val="bg1">
                    <a:tint val="45000"/>
                    <a:satMod val="400000"/>
                  </a:schemeClr>
                </a:duotone>
              </a:blip>
              <a:stretch>
                <a:fillRect/>
              </a:stretch>
            </p:blipFill>
            <p:spPr>
              <a:xfrm>
                <a:off x="5823208" y="4918750"/>
                <a:ext cx="231562" cy="303924"/>
              </a:xfrm>
              <a:prstGeom prst="rect">
                <a:avLst/>
              </a:prstGeom>
            </p:spPr>
          </p:pic>
        </p:grpSp>
      </p:grpSp>
      <p:sp>
        <p:nvSpPr>
          <p:cNvPr id="460" name="テキスト ボックス 459">
            <a:extLst>
              <a:ext uri="{FF2B5EF4-FFF2-40B4-BE49-F238E27FC236}">
                <a16:creationId xmlns:a16="http://schemas.microsoft.com/office/drawing/2014/main" id="{5752F986-4AB2-9C0F-7B16-7FC48F31D0E4}"/>
              </a:ext>
            </a:extLst>
          </p:cNvPr>
          <p:cNvSpPr txBox="1"/>
          <p:nvPr/>
        </p:nvSpPr>
        <p:spPr>
          <a:xfrm>
            <a:off x="1450929" y="6402649"/>
            <a:ext cx="2356735" cy="246221"/>
          </a:xfrm>
          <a:prstGeom prst="rect">
            <a:avLst/>
          </a:prstGeom>
          <a:noFill/>
        </p:spPr>
        <p:txBody>
          <a:bodyPr wrap="none">
            <a:spAutoFit/>
          </a:bodyPr>
          <a:lstStyle/>
          <a:p>
            <a:pPr algn="ctr"/>
            <a:r>
              <a:rPr kumimoji="1" lang="en-US" altLang="ja-JP" sz="1000" dirty="0"/>
              <a:t>AI</a:t>
            </a:r>
            <a:r>
              <a:rPr kumimoji="1" lang="ja-JP" altLang="en-US" sz="1000" dirty="0"/>
              <a:t>チャットボットによる問合せ対応のイメージ</a:t>
            </a:r>
            <a:endParaRPr lang="ja-JP" altLang="en-US" sz="1000" dirty="0"/>
          </a:p>
        </p:txBody>
      </p:sp>
      <p:sp>
        <p:nvSpPr>
          <p:cNvPr id="461" name="ホームベース 30">
            <a:extLst>
              <a:ext uri="{FF2B5EF4-FFF2-40B4-BE49-F238E27FC236}">
                <a16:creationId xmlns:a16="http://schemas.microsoft.com/office/drawing/2014/main" id="{3D2A78E6-0CC8-C247-9585-565314242812}"/>
              </a:ext>
            </a:extLst>
          </p:cNvPr>
          <p:cNvSpPr/>
          <p:nvPr/>
        </p:nvSpPr>
        <p:spPr>
          <a:xfrm>
            <a:off x="6120000" y="5818892"/>
            <a:ext cx="367775" cy="358585"/>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850" dirty="0">
                <a:solidFill>
                  <a:srgbClr val="000000"/>
                </a:solidFill>
                <a:latin typeface="Yu Gothic UI" panose="020B0500000000000000" pitchFamily="50" charset="-128"/>
                <a:ea typeface="Yu Gothic UI" panose="020B0500000000000000" pitchFamily="50" charset="-128"/>
              </a:rPr>
              <a:t>調整</a:t>
            </a:r>
          </a:p>
        </p:txBody>
      </p:sp>
      <p:grpSp>
        <p:nvGrpSpPr>
          <p:cNvPr id="458" name="グループ化 457">
            <a:extLst>
              <a:ext uri="{FF2B5EF4-FFF2-40B4-BE49-F238E27FC236}">
                <a16:creationId xmlns:a16="http://schemas.microsoft.com/office/drawing/2014/main" id="{E13E19E4-E737-71E7-FC15-B87E24E6390D}"/>
              </a:ext>
            </a:extLst>
          </p:cNvPr>
          <p:cNvGrpSpPr/>
          <p:nvPr/>
        </p:nvGrpSpPr>
        <p:grpSpPr>
          <a:xfrm>
            <a:off x="5767349" y="2916432"/>
            <a:ext cx="4138651" cy="514632"/>
            <a:chOff x="5771320" y="2941928"/>
            <a:chExt cx="4138651" cy="514632"/>
          </a:xfrm>
        </p:grpSpPr>
        <p:grpSp>
          <p:nvGrpSpPr>
            <p:cNvPr id="456" name="グループ化 455">
              <a:extLst>
                <a:ext uri="{FF2B5EF4-FFF2-40B4-BE49-F238E27FC236}">
                  <a16:creationId xmlns:a16="http://schemas.microsoft.com/office/drawing/2014/main" id="{3A0A5FBD-B625-B012-46B1-D330CC49438B}"/>
                </a:ext>
              </a:extLst>
            </p:cNvPr>
            <p:cNvGrpSpPr/>
            <p:nvPr/>
          </p:nvGrpSpPr>
          <p:grpSpPr>
            <a:xfrm>
              <a:off x="6493357" y="2941928"/>
              <a:ext cx="3416614" cy="514632"/>
              <a:chOff x="6417154" y="2950395"/>
              <a:chExt cx="3416614" cy="514632"/>
            </a:xfrm>
          </p:grpSpPr>
          <p:sp>
            <p:nvSpPr>
              <p:cNvPr id="453" name="テキスト ボックス 452">
                <a:extLst>
                  <a:ext uri="{FF2B5EF4-FFF2-40B4-BE49-F238E27FC236}">
                    <a16:creationId xmlns:a16="http://schemas.microsoft.com/office/drawing/2014/main" id="{308FA361-AF67-6880-A735-A3B7EA2D9FEF}"/>
                  </a:ext>
                </a:extLst>
              </p:cNvPr>
              <p:cNvSpPr txBox="1"/>
              <p:nvPr/>
            </p:nvSpPr>
            <p:spPr>
              <a:xfrm>
                <a:off x="6417154" y="2950395"/>
                <a:ext cx="3416614" cy="514632"/>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gn="ctr">
                  <a:spcAft>
                    <a:spcPts val="600"/>
                  </a:spcAft>
                  <a:tabLst>
                    <a:tab pos="361950" algn="l"/>
                  </a:tabLst>
                  <a:defRPr/>
                </a:pPr>
                <a:r>
                  <a:rPr lang="en-US" altLang="ja-JP" sz="1100" dirty="0">
                    <a:solidFill>
                      <a:srgbClr val="000000"/>
                    </a:solidFill>
                    <a:ea typeface="Yu Gothic UI" panose="020B0500000000000000" pitchFamily="50" charset="-128"/>
                  </a:rPr>
                  <a:t>AI</a:t>
                </a:r>
                <a:r>
                  <a:rPr lang="ja-JP" altLang="en-US" sz="1100" dirty="0">
                    <a:solidFill>
                      <a:srgbClr val="000000"/>
                    </a:solidFill>
                    <a:ea typeface="Yu Gothic UI" panose="020B0500000000000000" pitchFamily="50" charset="-128"/>
                  </a:rPr>
                  <a:t>チャットボットの利用件数</a:t>
                </a:r>
                <a:endParaRPr lang="en-US" altLang="ja-JP" sz="1100" dirty="0">
                  <a:solidFill>
                    <a:srgbClr val="000000"/>
                  </a:solidFill>
                  <a:ea typeface="Yu Gothic UI" panose="020B0500000000000000" pitchFamily="50" charset="-128"/>
                </a:endParaRPr>
              </a:p>
              <a:p>
                <a:pPr marL="0" lvl="2" algn="ctr">
                  <a:spcAft>
                    <a:spcPts val="600"/>
                  </a:spcAft>
                  <a:tabLst>
                    <a:tab pos="361950" algn="l"/>
                  </a:tabLst>
                  <a:defRPr/>
                </a:pPr>
                <a:r>
                  <a:rPr lang="ja-JP" altLang="en-US" sz="1100" dirty="0">
                    <a:solidFill>
                      <a:srgbClr val="000000"/>
                    </a:solidFill>
                    <a:ea typeface="Yu Gothic UI" panose="020B0500000000000000" pitchFamily="50" charset="-128"/>
                  </a:rPr>
                  <a:t>（</a:t>
                </a:r>
                <a:r>
                  <a:rPr lang="en-US" altLang="ja-JP" sz="1100" dirty="0">
                    <a:solidFill>
                      <a:srgbClr val="000000"/>
                    </a:solidFill>
                    <a:ea typeface="Yu Gothic UI" panose="020B0500000000000000" pitchFamily="50" charset="-128"/>
                  </a:rPr>
                  <a:t>AI</a:t>
                </a:r>
                <a:r>
                  <a:rPr lang="ja-JP" altLang="en-US" sz="1100" dirty="0">
                    <a:solidFill>
                      <a:srgbClr val="000000"/>
                    </a:solidFill>
                    <a:ea typeface="Yu Gothic UI" panose="020B0500000000000000" pitchFamily="50" charset="-128"/>
                  </a:rPr>
                  <a:t>チャットボット利用件数＋電話による問合せ件数）</a:t>
                </a:r>
              </a:p>
            </p:txBody>
          </p:sp>
          <p:cxnSp>
            <p:nvCxnSpPr>
              <p:cNvPr id="455" name="直線コネクタ 454">
                <a:extLst>
                  <a:ext uri="{FF2B5EF4-FFF2-40B4-BE49-F238E27FC236}">
                    <a16:creationId xmlns:a16="http://schemas.microsoft.com/office/drawing/2014/main" id="{8459A471-E7B6-4AB1-BAF0-5E21D9EFAF28}"/>
                  </a:ext>
                </a:extLst>
              </p:cNvPr>
              <p:cNvCxnSpPr>
                <a:cxnSpLocks/>
              </p:cNvCxnSpPr>
              <p:nvPr/>
            </p:nvCxnSpPr>
            <p:spPr>
              <a:xfrm>
                <a:off x="6595532" y="3199244"/>
                <a:ext cx="30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7" name="テキスト ボックス 456">
              <a:extLst>
                <a:ext uri="{FF2B5EF4-FFF2-40B4-BE49-F238E27FC236}">
                  <a16:creationId xmlns:a16="http://schemas.microsoft.com/office/drawing/2014/main" id="{71343E70-6F48-D0FA-C1F8-4DE48065BDE2}"/>
                </a:ext>
              </a:extLst>
            </p:cNvPr>
            <p:cNvSpPr txBox="1"/>
            <p:nvPr/>
          </p:nvSpPr>
          <p:spPr>
            <a:xfrm>
              <a:off x="5771320" y="3077395"/>
              <a:ext cx="944302" cy="292321"/>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gn="r">
                <a:spcAft>
                  <a:spcPts val="600"/>
                </a:spcAft>
                <a:tabLst>
                  <a:tab pos="361950" algn="l"/>
                </a:tabLst>
                <a:defRPr/>
              </a:pPr>
              <a:r>
                <a:rPr lang="ja-JP" altLang="en-US" sz="1100" dirty="0">
                  <a:solidFill>
                    <a:srgbClr val="000000"/>
                  </a:solidFill>
                  <a:ea typeface="Yu Gothic UI" panose="020B0500000000000000" pitchFamily="50" charset="-128"/>
                </a:rPr>
                <a:t>利用率＝</a:t>
              </a:r>
              <a:endParaRPr lang="en-US" altLang="ja-JP" sz="1100" dirty="0">
                <a:solidFill>
                  <a:srgbClr val="000000"/>
                </a:solidFill>
                <a:ea typeface="Yu Gothic UI" panose="020B0500000000000000" pitchFamily="50" charset="-128"/>
              </a:endParaRPr>
            </a:p>
          </p:txBody>
        </p:sp>
      </p:grpSp>
      <p:sp>
        <p:nvSpPr>
          <p:cNvPr id="462" name="テキスト ボックス 461">
            <a:extLst>
              <a:ext uri="{FF2B5EF4-FFF2-40B4-BE49-F238E27FC236}">
                <a16:creationId xmlns:a16="http://schemas.microsoft.com/office/drawing/2014/main" id="{27E86FC3-5920-534F-00A8-8EF701A2747A}"/>
              </a:ext>
            </a:extLst>
          </p:cNvPr>
          <p:cNvSpPr txBox="1"/>
          <p:nvPr/>
        </p:nvSpPr>
        <p:spPr>
          <a:xfrm>
            <a:off x="4860000" y="5315487"/>
            <a:ext cx="972000" cy="364829"/>
          </a:xfrm>
          <a:prstGeom prst="rect">
            <a:avLst/>
          </a:prstGeom>
          <a:solidFill>
            <a:srgbClr val="AF1932"/>
          </a:solidFill>
        </p:spPr>
        <p:txBody>
          <a:bodyPr wrap="square" lIns="0" tIns="0" rIns="0" bIns="0" rtlCol="0" anchor="ctr" anchorCtr="0">
            <a:noAutofit/>
          </a:bodyPr>
          <a:lstStyle/>
          <a:p>
            <a:pPr algn="ctr" defTabSz="228600">
              <a:lnSpc>
                <a:spcPts val="1260"/>
              </a:lnSpc>
              <a:spcAft>
                <a:spcPts val="1200"/>
              </a:spcAft>
              <a:defRPr/>
            </a:pPr>
            <a:r>
              <a:rPr kumimoji="1" lang="ja-JP" altLang="en-US" sz="1050" b="1" dirty="0">
                <a:solidFill>
                  <a:srgbClr val="FFFFFF"/>
                </a:solidFill>
                <a:latin typeface="Yu Gothic UI" panose="020B0500000000000000" pitchFamily="50" charset="-128"/>
                <a:ea typeface="Yu Gothic UI" panose="020B0500000000000000" pitchFamily="50" charset="-128"/>
              </a:rPr>
              <a:t>専用ホームページ</a:t>
            </a:r>
            <a:endParaRPr kumimoji="1" lang="en-US" altLang="ja-JP" sz="1050" b="1" dirty="0">
              <a:solidFill>
                <a:srgbClr val="FFFFFF"/>
              </a:solidFill>
              <a:latin typeface="Yu Gothic UI" panose="020B0500000000000000" pitchFamily="50" charset="-128"/>
              <a:ea typeface="Yu Gothic UI" panose="020B0500000000000000" pitchFamily="50" charset="-128"/>
            </a:endParaRPr>
          </a:p>
        </p:txBody>
      </p:sp>
      <p:sp>
        <p:nvSpPr>
          <p:cNvPr id="464" name="ホームベース 30">
            <a:extLst>
              <a:ext uri="{FF2B5EF4-FFF2-40B4-BE49-F238E27FC236}">
                <a16:creationId xmlns:a16="http://schemas.microsoft.com/office/drawing/2014/main" id="{DBB0792E-A1E0-7D2A-DB34-B6BFC3BBCC6F}"/>
              </a:ext>
            </a:extLst>
          </p:cNvPr>
          <p:cNvSpPr/>
          <p:nvPr/>
        </p:nvSpPr>
        <p:spPr>
          <a:xfrm>
            <a:off x="6120000" y="5326493"/>
            <a:ext cx="3198665" cy="353823"/>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850" dirty="0">
                <a:solidFill>
                  <a:srgbClr val="000000"/>
                </a:solidFill>
                <a:latin typeface="Yu Gothic UI" panose="020B0500000000000000" pitchFamily="50" charset="-128"/>
                <a:ea typeface="Yu Gothic UI" panose="020B0500000000000000" pitchFamily="50" charset="-128"/>
              </a:rPr>
              <a:t>運用</a:t>
            </a:r>
          </a:p>
        </p:txBody>
      </p:sp>
      <p:sp>
        <p:nvSpPr>
          <p:cNvPr id="22" name="テキスト ボックス 21">
            <a:extLst>
              <a:ext uri="{FF2B5EF4-FFF2-40B4-BE49-F238E27FC236}">
                <a16:creationId xmlns:a16="http://schemas.microsoft.com/office/drawing/2014/main" id="{C507A886-8D81-986A-4CD8-A7C0930F8F2C}"/>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kumimoji="1" lang="en-US" altLang="ja-JP" sz="1000" dirty="0">
                <a:latin typeface="Meiryo UI" panose="020B0604030504040204" pitchFamily="50" charset="-128"/>
                <a:ea typeface="Meiryo UI" panose="020B0604030504040204" pitchFamily="50" charset="-128"/>
              </a:rPr>
              <a:t>08-2,11-8</a:t>
            </a:r>
            <a:endParaRPr kumimoji="1" lang="ja-JP" altLang="en-US" sz="1000" dirty="0">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7A4CF76B-DFEF-1793-7FD4-BE659E65DA17}"/>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21" name="スライド番号プレースホルダー 1">
            <a:extLst>
              <a:ext uri="{FF2B5EF4-FFF2-40B4-BE49-F238E27FC236}">
                <a16:creationId xmlns:a16="http://schemas.microsoft.com/office/drawing/2014/main" id="{47611A4C-5663-B494-68F0-649C3840E6A1}"/>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40</a:t>
            </a:fld>
            <a:endParaRPr lang="ja-JP" altLang="en-US" dirty="0">
              <a:solidFill>
                <a:prstClr val="black">
                  <a:tint val="75000"/>
                </a:prstClr>
              </a:solidFill>
              <a:latin typeface="Avenir Next LT Pro"/>
              <a:ea typeface="Yu Gothic UI"/>
            </a:endParaRPr>
          </a:p>
        </p:txBody>
      </p:sp>
      <p:sp>
        <p:nvSpPr>
          <p:cNvPr id="3" name="テキスト プレースホルダー 22">
            <a:extLst>
              <a:ext uri="{FF2B5EF4-FFF2-40B4-BE49-F238E27FC236}">
                <a16:creationId xmlns:a16="http://schemas.microsoft.com/office/drawing/2014/main" id="{88CB966A-9778-7730-08C0-1ADE5B5A7FC9}"/>
              </a:ext>
            </a:extLst>
          </p:cNvPr>
          <p:cNvSpPr txBox="1">
            <a:spLocks/>
          </p:cNvSpPr>
          <p:nvPr/>
        </p:nvSpPr>
        <p:spPr>
          <a:xfrm>
            <a:off x="5912501" y="1341819"/>
            <a:ext cx="3414740" cy="837600"/>
          </a:xfrm>
          <a:prstGeom prst="rect">
            <a:avLst/>
          </a:prstGeom>
        </p:spPr>
        <p:txBody>
          <a:bodyPr/>
          <a:lstStyle>
            <a:lvl1pPr marL="0" indent="0" algn="l" defTabSz="914400" rtl="0" eaLnBrk="1" latinLnBrk="0" hangingPunct="1">
              <a:lnSpc>
                <a:spcPts val="1900"/>
              </a:lnSpc>
              <a:spcBef>
                <a:spcPts val="1000"/>
              </a:spcBef>
              <a:buFont typeface="Arial" panose="020B0604020202020204" pitchFamily="34" charset="0"/>
              <a:buNone/>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63" indent="-93663">
              <a:lnSpc>
                <a:spcPct val="100000"/>
              </a:lnSpc>
              <a:spcBef>
                <a:spcPts val="600"/>
              </a:spcBef>
              <a:buFont typeface="Arial" panose="020B0604020202020204" pitchFamily="34" charset="0"/>
              <a:buChar char="•"/>
            </a:pPr>
            <a:r>
              <a:rPr lang="ja-JP" altLang="en-US" dirty="0">
                <a:latin typeface="Yu Gothic UI" panose="020B0500000000000000" pitchFamily="50" charset="-128"/>
                <a:ea typeface="Yu Gothic UI" panose="020B0500000000000000" pitchFamily="50" charset="-128"/>
              </a:rPr>
              <a:t>利用者が必要な情報に速やかにアクセスすることができ、正確な提出書類を自ら作成できている。</a:t>
            </a:r>
          </a:p>
          <a:p>
            <a:pPr marL="93663" indent="-93663">
              <a:lnSpc>
                <a:spcPct val="100000"/>
              </a:lnSpc>
              <a:spcBef>
                <a:spcPts val="600"/>
              </a:spcBef>
              <a:buFont typeface="Arial" panose="020B0604020202020204" pitchFamily="34" charset="0"/>
              <a:buChar char="•"/>
            </a:pPr>
            <a:r>
              <a:rPr lang="ja-JP" altLang="en-US" dirty="0">
                <a:latin typeface="Yu Gothic UI" panose="020B0500000000000000" pitchFamily="50" charset="-128"/>
                <a:ea typeface="Yu Gothic UI" panose="020B0500000000000000" pitchFamily="50" charset="-128"/>
              </a:rPr>
              <a:t>職員の問合せ対応時間が削減されている。</a:t>
            </a:r>
          </a:p>
          <a:p>
            <a:pPr marL="93663" indent="-93663">
              <a:lnSpc>
                <a:spcPct val="100000"/>
              </a:lnSpc>
              <a:spcBef>
                <a:spcPts val="600"/>
              </a:spcBef>
              <a:buFont typeface="Arial" panose="020B0604020202020204" pitchFamily="34" charset="0"/>
              <a:buChar char="•"/>
            </a:pPr>
            <a:r>
              <a:rPr lang="ja-JP" altLang="en-US" dirty="0">
                <a:latin typeface="Yu Gothic UI" panose="020B0500000000000000" pitchFamily="50" charset="-128"/>
                <a:ea typeface="Yu Gothic UI" panose="020B0500000000000000" pitchFamily="50" charset="-128"/>
              </a:rPr>
              <a:t>電話で問合せすることなく、利用者の疑問が</a:t>
            </a:r>
            <a:r>
              <a:rPr lang="en-US" altLang="ja-JP" dirty="0">
                <a:latin typeface="Yu Gothic UI" panose="020B0500000000000000" pitchFamily="50" charset="-128"/>
                <a:ea typeface="Yu Gothic UI" panose="020B0500000000000000" pitchFamily="50" charset="-128"/>
              </a:rPr>
              <a:t>AI</a:t>
            </a:r>
            <a:r>
              <a:rPr lang="ja-JP" altLang="en-US" dirty="0">
                <a:latin typeface="Yu Gothic UI" panose="020B0500000000000000" pitchFamily="50" charset="-128"/>
                <a:ea typeface="Yu Gothic UI" panose="020B0500000000000000" pitchFamily="50" charset="-128"/>
              </a:rPr>
              <a:t>チャットボットにより解決される。</a:t>
            </a:r>
          </a:p>
        </p:txBody>
      </p:sp>
      <p:sp>
        <p:nvSpPr>
          <p:cNvPr id="23" name="テキスト プレースホルダー 22">
            <a:extLst>
              <a:ext uri="{FF2B5EF4-FFF2-40B4-BE49-F238E27FC236}">
                <a16:creationId xmlns:a16="http://schemas.microsoft.com/office/drawing/2014/main" id="{A10EA68F-C359-9AFC-B3CC-CB555EB6BFBC}"/>
              </a:ext>
            </a:extLst>
          </p:cNvPr>
          <p:cNvSpPr txBox="1">
            <a:spLocks/>
          </p:cNvSpPr>
          <p:nvPr/>
        </p:nvSpPr>
        <p:spPr>
          <a:xfrm>
            <a:off x="5912501" y="2594344"/>
            <a:ext cx="3414740" cy="837600"/>
          </a:xfrm>
          <a:prstGeom prst="rect">
            <a:avLst/>
          </a:prstGeom>
        </p:spPr>
        <p:txBody>
          <a:bodyPr/>
          <a:lstStyle>
            <a:lvl1pPr marL="0" indent="0" algn="l" defTabSz="914400" rtl="0" eaLnBrk="1" latinLnBrk="0" hangingPunct="1">
              <a:lnSpc>
                <a:spcPts val="1900"/>
              </a:lnSpc>
              <a:spcBef>
                <a:spcPts val="1000"/>
              </a:spcBef>
              <a:buFont typeface="Arial" panose="020B0604020202020204" pitchFamily="34" charset="0"/>
              <a:buNone/>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63" indent="-93663">
              <a:lnSpc>
                <a:spcPct val="100000"/>
              </a:lnSpc>
              <a:spcBef>
                <a:spcPts val="600"/>
              </a:spcBef>
              <a:buFont typeface="Arial" panose="020B0604020202020204" pitchFamily="34" charset="0"/>
              <a:buChar char="•"/>
            </a:pPr>
            <a:r>
              <a:rPr lang="en-US" altLang="ja-JP" dirty="0">
                <a:latin typeface="Yu Gothic UI" panose="020B0500000000000000" pitchFamily="50" charset="-128"/>
                <a:ea typeface="Yu Gothic UI" panose="020B0500000000000000" pitchFamily="50" charset="-128"/>
              </a:rPr>
              <a:t>AI</a:t>
            </a:r>
            <a:r>
              <a:rPr lang="ja-JP" altLang="en-US" dirty="0">
                <a:latin typeface="Yu Gothic UI" panose="020B0500000000000000" pitchFamily="50" charset="-128"/>
                <a:ea typeface="Yu Gothic UI" panose="020B0500000000000000" pitchFamily="50" charset="-128"/>
              </a:rPr>
              <a:t>チャットボットの利用率</a:t>
            </a:r>
          </a:p>
        </p:txBody>
      </p:sp>
      <p:grpSp>
        <p:nvGrpSpPr>
          <p:cNvPr id="25" name="グループ化 24">
            <a:extLst>
              <a:ext uri="{FF2B5EF4-FFF2-40B4-BE49-F238E27FC236}">
                <a16:creationId xmlns:a16="http://schemas.microsoft.com/office/drawing/2014/main" id="{E4CE8598-6D0A-D730-5C6E-AFCD364BDB98}"/>
              </a:ext>
            </a:extLst>
          </p:cNvPr>
          <p:cNvGrpSpPr/>
          <p:nvPr/>
        </p:nvGrpSpPr>
        <p:grpSpPr>
          <a:xfrm>
            <a:off x="445009" y="2584941"/>
            <a:ext cx="1375502" cy="243520"/>
            <a:chOff x="528309" y="7695403"/>
            <a:chExt cx="1375502" cy="243520"/>
          </a:xfrm>
        </p:grpSpPr>
        <p:sp>
          <p:nvSpPr>
            <p:cNvPr id="26" name="正方形/長方形 25">
              <a:extLst>
                <a:ext uri="{FF2B5EF4-FFF2-40B4-BE49-F238E27FC236}">
                  <a16:creationId xmlns:a16="http://schemas.microsoft.com/office/drawing/2014/main" id="{EB129CF2-8DCB-AA39-3E0D-0AF5444C7E4C}"/>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1" name="テキスト ボックス 30">
              <a:extLst>
                <a:ext uri="{FF2B5EF4-FFF2-40B4-BE49-F238E27FC236}">
                  <a16:creationId xmlns:a16="http://schemas.microsoft.com/office/drawing/2014/main" id="{BC2CDFF2-C361-51CF-41B0-1B95079AC9C7}"/>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Tree>
    <p:extLst>
      <p:ext uri="{BB962C8B-B14F-4D97-AF65-F5344CB8AC3E}">
        <p14:creationId xmlns:p14="http://schemas.microsoft.com/office/powerpoint/2010/main" val="37581496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7C42DD5E-6034-68CF-8348-528BF596F6AC}"/>
              </a:ext>
            </a:extLst>
          </p:cNvPr>
          <p:cNvSpPr>
            <a:spLocks noGrp="1"/>
          </p:cNvSpPr>
          <p:nvPr>
            <p:ph type="title"/>
          </p:nvPr>
        </p:nvSpPr>
        <p:spPr>
          <a:xfrm>
            <a:off x="446400" y="136800"/>
            <a:ext cx="4737911" cy="489461"/>
          </a:xfrm>
        </p:spPr>
        <p:txBody>
          <a:bodyPr/>
          <a:lstStyle/>
          <a:p>
            <a:r>
              <a:rPr kumimoji="0" lang="ja-JP" altLang="en-US" sz="2000" b="1" dirty="0">
                <a:solidFill>
                  <a:srgbClr val="AF1932"/>
                </a:solidFill>
                <a:latin typeface="Avenir Next LT Pro"/>
                <a:ea typeface="Yu Gothic UI" panose="020B0500000000000000" pitchFamily="50" charset="-128"/>
              </a:rPr>
              <a:t>設計図書情報の取得をより便利に​</a:t>
            </a:r>
            <a:br>
              <a:rPr kumimoji="0" lang="ja-JP" altLang="en-US" sz="2000" b="1" dirty="0">
                <a:solidFill>
                  <a:srgbClr val="AF1932"/>
                </a:solidFill>
                <a:latin typeface="Avenir Next LT Pro"/>
                <a:ea typeface="Yu Gothic UI" panose="020B0500000000000000" pitchFamily="50" charset="-128"/>
              </a:rPr>
            </a:br>
            <a:endParaRPr lang="ja-JP" altLang="en-US" dirty="0"/>
          </a:p>
        </p:txBody>
      </p:sp>
      <p:sp>
        <p:nvSpPr>
          <p:cNvPr id="2" name="テキスト ボックス 1">
            <a:extLst>
              <a:ext uri="{FF2B5EF4-FFF2-40B4-BE49-F238E27FC236}">
                <a16:creationId xmlns:a16="http://schemas.microsoft.com/office/drawing/2014/main" id="{F84102F7-D5E2-91D2-678E-4A5B35993C83}"/>
              </a:ext>
            </a:extLst>
          </p:cNvPr>
          <p:cNvSpPr txBox="1"/>
          <p:nvPr/>
        </p:nvSpPr>
        <p:spPr>
          <a:xfrm>
            <a:off x="5943076" y="62398"/>
            <a:ext cx="2904750" cy="276999"/>
          </a:xfrm>
          <a:prstGeom prst="rect">
            <a:avLst/>
          </a:prstGeom>
          <a:noFill/>
        </p:spPr>
        <p:txBody>
          <a:bodyPr wrap="square" rtlCol="0">
            <a:spAutoFit/>
          </a:bodyPr>
          <a:lstStyle/>
          <a:p>
            <a:r>
              <a:rPr kumimoji="1" lang="ja-JP" altLang="en-US" sz="1200" b="1" dirty="0">
                <a:solidFill>
                  <a:schemeClr val="bg1"/>
                </a:solidFill>
              </a:rPr>
              <a:t>「大阪市</a:t>
            </a:r>
            <a:r>
              <a:rPr kumimoji="1" lang="en-US" altLang="ja-JP" sz="1200" b="1" dirty="0">
                <a:solidFill>
                  <a:schemeClr val="bg1"/>
                </a:solidFill>
              </a:rPr>
              <a:t>DX</a:t>
            </a:r>
            <a:r>
              <a:rPr kumimoji="1" lang="ja-JP" altLang="en-US" sz="1200" b="1" dirty="0">
                <a:solidFill>
                  <a:schemeClr val="bg1"/>
                </a:solidFill>
              </a:rPr>
              <a:t>戦略アクションプラン」掲載事業</a:t>
            </a:r>
          </a:p>
        </p:txBody>
      </p:sp>
      <p:sp>
        <p:nvSpPr>
          <p:cNvPr id="4" name="テキスト ボックス 3">
            <a:extLst>
              <a:ext uri="{FF2B5EF4-FFF2-40B4-BE49-F238E27FC236}">
                <a16:creationId xmlns:a16="http://schemas.microsoft.com/office/drawing/2014/main" id="{AF7E8D14-F2E5-68B9-9550-8DB279CE4E00}"/>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kumimoji="1" lang="en-US" altLang="ja-JP" sz="1000" dirty="0">
                <a:latin typeface="Meiryo UI" panose="020B0604030504040204" pitchFamily="50" charset="-128"/>
                <a:ea typeface="Meiryo UI" panose="020B0604030504040204" pitchFamily="50" charset="-128"/>
              </a:rPr>
              <a:t>08-3</a:t>
            </a:r>
            <a:endParaRPr kumimoji="1" lang="ja-JP" altLang="en-US" sz="1000" dirty="0">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19E1E8C6-DF79-ACFA-530A-95E39C7C93D6}"/>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26" name="スライド番号プレースホルダー 1">
            <a:extLst>
              <a:ext uri="{FF2B5EF4-FFF2-40B4-BE49-F238E27FC236}">
                <a16:creationId xmlns:a16="http://schemas.microsoft.com/office/drawing/2014/main" id="{2DAE66C0-81D0-5B2B-73BE-7806880D4D52}"/>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41</a:t>
            </a:fld>
            <a:endParaRPr lang="ja-JP" altLang="en-US" dirty="0">
              <a:solidFill>
                <a:prstClr val="black">
                  <a:tint val="75000"/>
                </a:prstClr>
              </a:solidFill>
              <a:latin typeface="Avenir Next LT Pro"/>
              <a:ea typeface="Yu Gothic UI"/>
            </a:endParaRPr>
          </a:p>
        </p:txBody>
      </p:sp>
      <p:sp>
        <p:nvSpPr>
          <p:cNvPr id="31" name="テキスト プレースホルダー 12">
            <a:extLst>
              <a:ext uri="{FF2B5EF4-FFF2-40B4-BE49-F238E27FC236}">
                <a16:creationId xmlns:a16="http://schemas.microsoft.com/office/drawing/2014/main" id="{59B4667B-7279-CC72-74DF-4CF3A390E20C}"/>
              </a:ext>
            </a:extLst>
          </p:cNvPr>
          <p:cNvSpPr txBox="1">
            <a:spLocks/>
          </p:cNvSpPr>
          <p:nvPr/>
        </p:nvSpPr>
        <p:spPr>
          <a:xfrm>
            <a:off x="446401" y="2889418"/>
            <a:ext cx="4165054" cy="533400"/>
          </a:xfrm>
          <a:prstGeom prst="rect">
            <a:avLst/>
          </a:prstGeom>
        </p:spPr>
        <p:txBody>
          <a:bodyPr/>
          <a:lstStyle>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en-US" altLang="ja-JP" dirty="0"/>
              <a:t>2023</a:t>
            </a:r>
            <a:r>
              <a:rPr lang="ja-JP" altLang="en-US" dirty="0"/>
              <a:t>年度に現行業務の分析を実施し、その内容をふまえ、</a:t>
            </a:r>
            <a:r>
              <a:rPr lang="en-US" altLang="ja-JP" dirty="0"/>
              <a:t>2024</a:t>
            </a:r>
            <a:r>
              <a:rPr lang="ja-JP" altLang="en-US" dirty="0"/>
              <a:t>年度にシステム設計を行った。</a:t>
            </a:r>
          </a:p>
        </p:txBody>
      </p:sp>
      <p:grpSp>
        <p:nvGrpSpPr>
          <p:cNvPr id="32" name="グループ化 31">
            <a:extLst>
              <a:ext uri="{FF2B5EF4-FFF2-40B4-BE49-F238E27FC236}">
                <a16:creationId xmlns:a16="http://schemas.microsoft.com/office/drawing/2014/main" id="{7BFA8631-7DD9-A6A8-CFB6-482402597E7F}"/>
              </a:ext>
            </a:extLst>
          </p:cNvPr>
          <p:cNvGrpSpPr/>
          <p:nvPr/>
        </p:nvGrpSpPr>
        <p:grpSpPr>
          <a:xfrm>
            <a:off x="447675" y="2582335"/>
            <a:ext cx="1375502" cy="243520"/>
            <a:chOff x="528309" y="7695403"/>
            <a:chExt cx="1375502" cy="243520"/>
          </a:xfrm>
        </p:grpSpPr>
        <p:sp>
          <p:nvSpPr>
            <p:cNvPr id="33" name="正方形/長方形 32">
              <a:extLst>
                <a:ext uri="{FF2B5EF4-FFF2-40B4-BE49-F238E27FC236}">
                  <a16:creationId xmlns:a16="http://schemas.microsoft.com/office/drawing/2014/main" id="{001CD314-C06F-4D59-EB0F-3C4977429490}"/>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4" name="テキスト ボックス 33">
              <a:extLst>
                <a:ext uri="{FF2B5EF4-FFF2-40B4-BE49-F238E27FC236}">
                  <a16:creationId xmlns:a16="http://schemas.microsoft.com/office/drawing/2014/main" id="{F611F624-D4AE-6E0B-ADB1-1FF44A99FBCD}"/>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35" name="テキスト プレースホルダー 3">
            <a:extLst>
              <a:ext uri="{FF2B5EF4-FFF2-40B4-BE49-F238E27FC236}">
                <a16:creationId xmlns:a16="http://schemas.microsoft.com/office/drawing/2014/main" id="{1D91365E-DFD7-0883-6FCB-1602BB9C49AA}"/>
              </a:ext>
            </a:extLst>
          </p:cNvPr>
          <p:cNvSpPr txBox="1">
            <a:spLocks/>
          </p:cNvSpPr>
          <p:nvPr/>
        </p:nvSpPr>
        <p:spPr>
          <a:xfrm>
            <a:off x="453801" y="1167445"/>
            <a:ext cx="4126991" cy="12528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5725" indent="-85725">
              <a:lnSpc>
                <a:spcPts val="1500"/>
              </a:lnSpc>
              <a:spcBef>
                <a:spcPts val="0"/>
              </a:spcBef>
              <a:spcAft>
                <a:spcPts val="600"/>
              </a:spcAft>
            </a:pPr>
            <a:r>
              <a:rPr lang="ja-JP" altLang="en-US" sz="1100" dirty="0">
                <a:latin typeface="Yu Gothic UI" panose="020B0500000000000000" pitchFamily="50" charset="-128"/>
                <a:ea typeface="Yu Gothic UI" panose="020B0500000000000000" pitchFamily="50" charset="-128"/>
              </a:rPr>
              <a:t>現行の設計図書の情報提供は、市民や事業者がメールもしくは郵送等による申出手続きが必要であり、手間と時間がかかっている。また、即座に知りたい設計図書の情報を得ることができない状態となっている。</a:t>
            </a:r>
          </a:p>
          <a:p>
            <a:pPr marL="85725" indent="-85725">
              <a:lnSpc>
                <a:spcPts val="1500"/>
              </a:lnSpc>
              <a:spcBef>
                <a:spcPts val="0"/>
              </a:spcBef>
              <a:spcAft>
                <a:spcPts val="600"/>
              </a:spcAft>
            </a:pPr>
            <a:r>
              <a:rPr lang="ja-JP" altLang="en-US" sz="1100" dirty="0">
                <a:latin typeface="Yu Gothic UI" panose="020B0500000000000000" pitchFamily="50" charset="-128"/>
                <a:ea typeface="Yu Gothic UI" panose="020B0500000000000000" pitchFamily="50" charset="-128"/>
              </a:rPr>
              <a:t>そのため、市民や事業者がシステム（専用サイト）から設計図書等を取得できる仕組みを構築し、手間をかけることなく即座に必要な情報を入手できる状態をめざす。</a:t>
            </a:r>
          </a:p>
        </p:txBody>
      </p:sp>
      <p:sp>
        <p:nvSpPr>
          <p:cNvPr id="36" name="円柱 35">
            <a:extLst>
              <a:ext uri="{FF2B5EF4-FFF2-40B4-BE49-F238E27FC236}">
                <a16:creationId xmlns:a16="http://schemas.microsoft.com/office/drawing/2014/main" id="{157B1915-3730-C559-E3DC-9D68BE6D7AA0}"/>
              </a:ext>
            </a:extLst>
          </p:cNvPr>
          <p:cNvSpPr/>
          <p:nvPr/>
        </p:nvSpPr>
        <p:spPr>
          <a:xfrm>
            <a:off x="946742" y="5023515"/>
            <a:ext cx="3328482" cy="1643945"/>
          </a:xfrm>
          <a:prstGeom prst="can">
            <a:avLst>
              <a:gd name="adj" fmla="val 26619"/>
            </a:avLst>
          </a:prstGeom>
          <a:solidFill>
            <a:schemeClr val="accent5">
              <a:lumMod val="20000"/>
              <a:lumOff val="80000"/>
            </a:schemeClr>
          </a:solidFill>
          <a:ln w="6350" cmpd="sng">
            <a:solidFill>
              <a:srgbClr val="000000">
                <a:lumMod val="65000"/>
                <a:lumOff val="35000"/>
              </a:srgbClr>
            </a:solidFill>
            <a:round/>
            <a:headEnd/>
            <a:tailEnd/>
          </a:ln>
        </p:spPr>
        <p:txBody>
          <a:bodyPr wrap="none" lIns="0" tIns="18000" rIns="0" bIns="18000" anchor="t" anchorCtr="1"/>
          <a:lstStyle/>
          <a:p>
            <a:pPr marL="363538" indent="-363538" algn="ctr" fontAlgn="auto">
              <a:lnSpc>
                <a:spcPct val="85000"/>
              </a:lnSpc>
              <a:spcBef>
                <a:spcPts val="0"/>
              </a:spcBef>
              <a:spcAft>
                <a:spcPts val="0"/>
              </a:spcAft>
            </a:pPr>
            <a:endParaRPr lang="en-US" altLang="ja-JP" sz="1000" kern="0" dirty="0">
              <a:solidFill>
                <a:srgbClr val="000000"/>
              </a:solidFill>
              <a:latin typeface="Meiryo UI" panose="020B0604030504040204" pitchFamily="50" charset="-128"/>
              <a:ea typeface="Meiryo UI" panose="020B0604030504040204" pitchFamily="50" charset="-128"/>
            </a:endParaRPr>
          </a:p>
          <a:p>
            <a:pPr marL="363538" indent="-363538" algn="ctr" fontAlgn="auto">
              <a:lnSpc>
                <a:spcPct val="85000"/>
              </a:lnSpc>
              <a:spcBef>
                <a:spcPts val="0"/>
              </a:spcBef>
              <a:spcAft>
                <a:spcPts val="0"/>
              </a:spcAft>
            </a:pPr>
            <a:endParaRPr lang="en-US" altLang="ja-JP" sz="1200" kern="0" dirty="0">
              <a:solidFill>
                <a:srgbClr val="000000"/>
              </a:solidFill>
              <a:latin typeface="Meiryo UI" panose="020B0604030504040204" pitchFamily="50" charset="-128"/>
              <a:ea typeface="Meiryo UI" panose="020B0604030504040204" pitchFamily="50" charset="-128"/>
            </a:endParaRPr>
          </a:p>
          <a:p>
            <a:pPr marL="363538" indent="-363538" algn="ctr" fontAlgn="auto">
              <a:lnSpc>
                <a:spcPct val="85000"/>
              </a:lnSpc>
              <a:spcBef>
                <a:spcPts val="0"/>
              </a:spcBef>
              <a:spcAft>
                <a:spcPts val="0"/>
              </a:spcAft>
            </a:pPr>
            <a:endParaRPr lang="ja-JP" altLang="en-US" sz="900" kern="0" dirty="0">
              <a:solidFill>
                <a:srgbClr val="000000"/>
              </a:solidFill>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71DCD860-0D56-E20B-3A9F-C32D45F101C1}"/>
              </a:ext>
            </a:extLst>
          </p:cNvPr>
          <p:cNvSpPr/>
          <p:nvPr/>
        </p:nvSpPr>
        <p:spPr>
          <a:xfrm>
            <a:off x="570377" y="6021237"/>
            <a:ext cx="3753810" cy="809651"/>
          </a:xfrm>
          <a:prstGeom prst="rect">
            <a:avLst/>
          </a:prstGeom>
          <a:noFill/>
          <a:ln w="9525" cap="flat" cmpd="sng" algn="ctr">
            <a:noFill/>
            <a:prstDash val="solid"/>
          </a:ln>
          <a:effectLst/>
        </p:spPr>
        <p:txBody>
          <a:bodyPr lIns="29250" tIns="29250" rIns="29250" bIns="29250" rtlCol="0" anchor="t">
            <a:noAutofit/>
          </a:bodyPr>
          <a:lstStyle/>
          <a:p>
            <a:pPr marL="0" lvl="2">
              <a:spcAft>
                <a:spcPts val="488"/>
              </a:spcAft>
              <a:tabLst>
                <a:tab pos="294084" algn="l"/>
              </a:tabLst>
            </a:pPr>
            <a:endParaRPr lang="en-US" altLang="ja-JP" sz="1100" dirty="0">
              <a:solidFill>
                <a:srgbClr val="000000"/>
              </a:solidFill>
              <a:latin typeface="Yu Gothic UI" panose="020B0500000000000000" pitchFamily="50" charset="-128"/>
              <a:ea typeface="Yu Gothic UI" panose="020B0500000000000000" pitchFamily="50" charset="-128"/>
            </a:endParaRPr>
          </a:p>
        </p:txBody>
      </p:sp>
      <p:sp>
        <p:nvSpPr>
          <p:cNvPr id="38" name="矢印: 五方向 37">
            <a:extLst>
              <a:ext uri="{FF2B5EF4-FFF2-40B4-BE49-F238E27FC236}">
                <a16:creationId xmlns:a16="http://schemas.microsoft.com/office/drawing/2014/main" id="{183732C1-FD08-ADB3-C3A0-05B23A19D4D5}"/>
              </a:ext>
            </a:extLst>
          </p:cNvPr>
          <p:cNvSpPr/>
          <p:nvPr/>
        </p:nvSpPr>
        <p:spPr>
          <a:xfrm>
            <a:off x="587803" y="3545269"/>
            <a:ext cx="2019928" cy="264122"/>
          </a:xfrm>
          <a:prstGeom prst="homePlate">
            <a:avLst>
              <a:gd name="adj" fmla="val 12201"/>
            </a:avLst>
          </a:prstGeom>
          <a:solidFill>
            <a:srgbClr val="F19DAB"/>
          </a:solidFill>
          <a:ln w="9525" cap="flat" cmpd="sng" algn="ctr">
            <a:noFill/>
            <a:prstDash val="solid"/>
          </a:ln>
          <a:effectLst/>
        </p:spPr>
        <p:txBody>
          <a:bodyPr lIns="36000" tIns="36000" rIns="36000" bIns="36000" rtlCol="0" anchor="ctr"/>
          <a:lstStyle/>
          <a:p>
            <a:pPr algn="ctr" fontAlgn="base">
              <a:spcBef>
                <a:spcPct val="0"/>
              </a:spcBef>
              <a:spcAft>
                <a:spcPct val="0"/>
              </a:spcAft>
            </a:pPr>
            <a:r>
              <a:rPr kumimoji="1" lang="ja-JP" altLang="en-US" sz="1100" kern="0" dirty="0">
                <a:latin typeface="Meiryo UI" panose="020B0604030504040204" pitchFamily="50" charset="-128"/>
                <a:ea typeface="Meiryo UI" panose="020B0604030504040204" pitchFamily="50" charset="-128"/>
              </a:rPr>
              <a:t>申出</a:t>
            </a:r>
          </a:p>
        </p:txBody>
      </p:sp>
      <p:sp>
        <p:nvSpPr>
          <p:cNvPr id="39" name="矢印: 五方向 38">
            <a:extLst>
              <a:ext uri="{FF2B5EF4-FFF2-40B4-BE49-F238E27FC236}">
                <a16:creationId xmlns:a16="http://schemas.microsoft.com/office/drawing/2014/main" id="{D819B6C7-F7E4-49FE-DDBF-DD73807F5D18}"/>
              </a:ext>
            </a:extLst>
          </p:cNvPr>
          <p:cNvSpPr/>
          <p:nvPr/>
        </p:nvSpPr>
        <p:spPr>
          <a:xfrm>
            <a:off x="2696316" y="3568355"/>
            <a:ext cx="2019928" cy="264122"/>
          </a:xfrm>
          <a:prstGeom prst="homePlate">
            <a:avLst>
              <a:gd name="adj" fmla="val 12201"/>
            </a:avLst>
          </a:prstGeom>
          <a:solidFill>
            <a:srgbClr val="F19DAB"/>
          </a:solidFill>
          <a:ln w="9525" cap="flat" cmpd="sng" algn="ctr">
            <a:noFill/>
            <a:prstDash val="solid"/>
          </a:ln>
          <a:effectLst/>
        </p:spPr>
        <p:txBody>
          <a:bodyPr lIns="36000" tIns="36000" rIns="36000" bIns="36000" rtlCol="0" anchor="ctr"/>
          <a:lstStyle/>
          <a:p>
            <a:pPr algn="ctr" fontAlgn="base">
              <a:spcBef>
                <a:spcPct val="0"/>
              </a:spcBef>
              <a:spcAft>
                <a:spcPct val="0"/>
              </a:spcAft>
            </a:pPr>
            <a:r>
              <a:rPr kumimoji="1" lang="ja-JP" altLang="en-US" sz="1100" kern="0">
                <a:latin typeface="Meiryo UI" panose="020B0604030504040204" pitchFamily="50" charset="-128"/>
                <a:ea typeface="Meiryo UI" panose="020B0604030504040204" pitchFamily="50" charset="-128"/>
              </a:rPr>
              <a:t>提供</a:t>
            </a:r>
          </a:p>
        </p:txBody>
      </p:sp>
      <p:cxnSp>
        <p:nvCxnSpPr>
          <p:cNvPr id="40" name="直線矢印コネクタ 39">
            <a:extLst>
              <a:ext uri="{FF2B5EF4-FFF2-40B4-BE49-F238E27FC236}">
                <a16:creationId xmlns:a16="http://schemas.microsoft.com/office/drawing/2014/main" id="{CD4E86B5-0C15-38BC-513B-CA9DAEB915BC}"/>
              </a:ext>
            </a:extLst>
          </p:cNvPr>
          <p:cNvCxnSpPr>
            <a:cxnSpLocks/>
          </p:cNvCxnSpPr>
          <p:nvPr/>
        </p:nvCxnSpPr>
        <p:spPr>
          <a:xfrm>
            <a:off x="1864977" y="4522994"/>
            <a:ext cx="0" cy="791256"/>
          </a:xfrm>
          <a:prstGeom prst="straightConnector1">
            <a:avLst/>
          </a:prstGeom>
          <a:ln w="25400">
            <a:solidFill>
              <a:srgbClr val="FF0000"/>
            </a:solidFill>
            <a:headEnd type="none" w="lg" len="lg"/>
            <a:tailEnd type="arrow"/>
          </a:ln>
          <a:effectLst/>
        </p:spPr>
        <p:style>
          <a:lnRef idx="1">
            <a:schemeClr val="accent1"/>
          </a:lnRef>
          <a:fillRef idx="0">
            <a:schemeClr val="accent1"/>
          </a:fillRef>
          <a:effectRef idx="0">
            <a:schemeClr val="accent1"/>
          </a:effectRef>
          <a:fontRef idx="minor">
            <a:schemeClr val="tx1"/>
          </a:fontRef>
        </p:style>
      </p:cxnSp>
      <p:sp>
        <p:nvSpPr>
          <p:cNvPr id="41" name="吹き出し: 角を丸めた四角形 40">
            <a:extLst>
              <a:ext uri="{FF2B5EF4-FFF2-40B4-BE49-F238E27FC236}">
                <a16:creationId xmlns:a16="http://schemas.microsoft.com/office/drawing/2014/main" id="{CD1DA8F4-3ECC-5C7D-9FA9-49A556120F4D}"/>
              </a:ext>
            </a:extLst>
          </p:cNvPr>
          <p:cNvSpPr/>
          <p:nvPr/>
        </p:nvSpPr>
        <p:spPr>
          <a:xfrm>
            <a:off x="675804" y="3952604"/>
            <a:ext cx="834761" cy="345693"/>
          </a:xfrm>
          <a:prstGeom prst="wedgeRoundRectCallout">
            <a:avLst>
              <a:gd name="adj1" fmla="val 64751"/>
              <a:gd name="adj2" fmla="val -5709"/>
              <a:gd name="adj3" fmla="val 16667"/>
            </a:avLst>
          </a:prstGeom>
          <a:solidFill>
            <a:srgbClr val="FC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システムで申出！</a:t>
            </a:r>
          </a:p>
        </p:txBody>
      </p:sp>
      <p:cxnSp>
        <p:nvCxnSpPr>
          <p:cNvPr id="42" name="直線矢印コネクタ 41">
            <a:extLst>
              <a:ext uri="{FF2B5EF4-FFF2-40B4-BE49-F238E27FC236}">
                <a16:creationId xmlns:a16="http://schemas.microsoft.com/office/drawing/2014/main" id="{BDCAF700-E589-BFFB-34C1-17402DD671B2}"/>
              </a:ext>
            </a:extLst>
          </p:cNvPr>
          <p:cNvCxnSpPr>
            <a:cxnSpLocks/>
          </p:cNvCxnSpPr>
          <p:nvPr/>
        </p:nvCxnSpPr>
        <p:spPr>
          <a:xfrm flipH="1" flipV="1">
            <a:off x="3201708" y="4521216"/>
            <a:ext cx="9704" cy="791256"/>
          </a:xfrm>
          <a:prstGeom prst="straightConnector1">
            <a:avLst/>
          </a:prstGeom>
          <a:ln w="25400">
            <a:solidFill>
              <a:srgbClr val="FF0000"/>
            </a:solidFill>
            <a:headEnd type="none" w="lg" len="lg"/>
            <a:tailEnd type="arrow"/>
          </a:ln>
          <a:effectLst/>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DF4731BC-C607-7683-B73A-53F7A9A96ADE}"/>
              </a:ext>
            </a:extLst>
          </p:cNvPr>
          <p:cNvSpPr txBox="1"/>
          <p:nvPr/>
        </p:nvSpPr>
        <p:spPr>
          <a:xfrm>
            <a:off x="1223474" y="4752549"/>
            <a:ext cx="1293822" cy="19814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defPPr>
              <a:defRPr lang="de-DE"/>
            </a:defPPr>
            <a:lvl1pPr>
              <a:defRPr sz="1000">
                <a:solidFill>
                  <a:srgbClr val="002060"/>
                </a:solidFill>
                <a:latin typeface="Meiryo UI" panose="020B0604030504040204" pitchFamily="50" charset="-128"/>
                <a:ea typeface="Meiryo UI" panose="020B0604030504040204" pitchFamily="50" charset="-128"/>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ctr"/>
            <a:r>
              <a:rPr lang="ja-JP" altLang="en-US" sz="1100" dirty="0"/>
              <a:t>対象工事検索</a:t>
            </a:r>
            <a:r>
              <a:rPr lang="en-US" altLang="ja-JP" sz="1100" dirty="0"/>
              <a:t>/</a:t>
            </a:r>
            <a:r>
              <a:rPr lang="ja-JP" altLang="en-US" sz="1100" dirty="0"/>
              <a:t>申出</a:t>
            </a:r>
          </a:p>
        </p:txBody>
      </p:sp>
      <p:sp>
        <p:nvSpPr>
          <p:cNvPr id="44" name="テキスト ボックス 43">
            <a:extLst>
              <a:ext uri="{FF2B5EF4-FFF2-40B4-BE49-F238E27FC236}">
                <a16:creationId xmlns:a16="http://schemas.microsoft.com/office/drawing/2014/main" id="{74BB4A14-97A0-0C6F-0481-2F188BC6247B}"/>
              </a:ext>
            </a:extLst>
          </p:cNvPr>
          <p:cNvSpPr txBox="1"/>
          <p:nvPr/>
        </p:nvSpPr>
        <p:spPr>
          <a:xfrm>
            <a:off x="2925271" y="4775467"/>
            <a:ext cx="559174" cy="16924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defPPr>
              <a:defRPr lang="de-DE"/>
            </a:defPPr>
            <a:lvl1pPr>
              <a:defRPr sz="1000">
                <a:solidFill>
                  <a:srgbClr val="002060"/>
                </a:solidFill>
                <a:latin typeface="Meiryo UI" panose="020B0604030504040204" pitchFamily="50" charset="-128"/>
                <a:ea typeface="Meiryo UI" panose="020B0604030504040204" pitchFamily="50" charset="-128"/>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ctr"/>
            <a:r>
              <a:rPr lang="ja-JP" altLang="en-US" sz="1100" dirty="0"/>
              <a:t>受領</a:t>
            </a:r>
          </a:p>
        </p:txBody>
      </p:sp>
      <p:sp>
        <p:nvSpPr>
          <p:cNvPr id="45" name="Freeform 18">
            <a:extLst>
              <a:ext uri="{FF2B5EF4-FFF2-40B4-BE49-F238E27FC236}">
                <a16:creationId xmlns:a16="http://schemas.microsoft.com/office/drawing/2014/main" id="{D7C4B3B3-1A74-FCA8-F56C-DC8ECFFA45EF}"/>
              </a:ext>
            </a:extLst>
          </p:cNvPr>
          <p:cNvSpPr>
            <a:spLocks/>
          </p:cNvSpPr>
          <p:nvPr/>
        </p:nvSpPr>
        <p:spPr bwMode="auto">
          <a:xfrm>
            <a:off x="4166031" y="3927744"/>
            <a:ext cx="159729" cy="259389"/>
          </a:xfrm>
          <a:custGeom>
            <a:avLst/>
            <a:gdLst>
              <a:gd name="T0" fmla="*/ 22 w 77"/>
              <a:gd name="T1" fmla="*/ 15 h 88"/>
              <a:gd name="T2" fmla="*/ 28 w 77"/>
              <a:gd name="T3" fmla="*/ 13 h 88"/>
              <a:gd name="T4" fmla="*/ 75 w 77"/>
              <a:gd name="T5" fmla="*/ 0 h 88"/>
              <a:gd name="T6" fmla="*/ 77 w 77"/>
              <a:gd name="T7" fmla="*/ 2 h 88"/>
              <a:gd name="T8" fmla="*/ 77 w 77"/>
              <a:gd name="T9" fmla="*/ 14 h 88"/>
              <a:gd name="T10" fmla="*/ 77 w 77"/>
              <a:gd name="T11" fmla="*/ 59 h 88"/>
              <a:gd name="T12" fmla="*/ 77 w 77"/>
              <a:gd name="T13" fmla="*/ 62 h 88"/>
              <a:gd name="T14" fmla="*/ 63 w 77"/>
              <a:gd name="T15" fmla="*/ 74 h 88"/>
              <a:gd name="T16" fmla="*/ 50 w 77"/>
              <a:gd name="T17" fmla="*/ 62 h 88"/>
              <a:gd name="T18" fmla="*/ 63 w 77"/>
              <a:gd name="T19" fmla="*/ 50 h 88"/>
              <a:gd name="T20" fmla="*/ 70 w 77"/>
              <a:gd name="T21" fmla="*/ 52 h 88"/>
              <a:gd name="T22" fmla="*/ 70 w 77"/>
              <a:gd name="T23" fmla="*/ 18 h 88"/>
              <a:gd name="T24" fmla="*/ 26 w 77"/>
              <a:gd name="T25" fmla="*/ 30 h 88"/>
              <a:gd name="T26" fmla="*/ 26 w 77"/>
              <a:gd name="T27" fmla="*/ 50 h 88"/>
              <a:gd name="T28" fmla="*/ 26 w 77"/>
              <a:gd name="T29" fmla="*/ 74 h 88"/>
              <a:gd name="T30" fmla="*/ 26 w 77"/>
              <a:gd name="T31" fmla="*/ 76 h 88"/>
              <a:gd name="T32" fmla="*/ 13 w 77"/>
              <a:gd name="T33" fmla="*/ 88 h 88"/>
              <a:gd name="T34" fmla="*/ 0 w 77"/>
              <a:gd name="T35" fmla="*/ 76 h 88"/>
              <a:gd name="T36" fmla="*/ 13 w 77"/>
              <a:gd name="T37" fmla="*/ 64 h 88"/>
              <a:gd name="T38" fmla="*/ 20 w 77"/>
              <a:gd name="T39" fmla="*/ 66 h 88"/>
              <a:gd name="T40" fmla="*/ 20 w 77"/>
              <a:gd name="T41" fmla="*/ 25 h 88"/>
              <a:gd name="T42" fmla="*/ 20 w 77"/>
              <a:gd name="T43" fmla="*/ 23 h 88"/>
              <a:gd name="T44" fmla="*/ 20 w 77"/>
              <a:gd name="T45" fmla="*/ 17 h 88"/>
              <a:gd name="T46" fmla="*/ 22 w 77"/>
              <a:gd name="T47" fmla="*/ 1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88">
                <a:moveTo>
                  <a:pt x="22" y="15"/>
                </a:moveTo>
                <a:cubicBezTo>
                  <a:pt x="28" y="13"/>
                  <a:pt x="28" y="13"/>
                  <a:pt x="28" y="13"/>
                </a:cubicBezTo>
                <a:cubicBezTo>
                  <a:pt x="75" y="0"/>
                  <a:pt x="75" y="0"/>
                  <a:pt x="75" y="0"/>
                </a:cubicBezTo>
                <a:cubicBezTo>
                  <a:pt x="76" y="0"/>
                  <a:pt x="77" y="1"/>
                  <a:pt x="77" y="2"/>
                </a:cubicBezTo>
                <a:cubicBezTo>
                  <a:pt x="77" y="14"/>
                  <a:pt x="77" y="14"/>
                  <a:pt x="77" y="14"/>
                </a:cubicBezTo>
                <a:cubicBezTo>
                  <a:pt x="77" y="59"/>
                  <a:pt x="77" y="59"/>
                  <a:pt x="77" y="59"/>
                </a:cubicBezTo>
                <a:cubicBezTo>
                  <a:pt x="77" y="62"/>
                  <a:pt x="77" y="62"/>
                  <a:pt x="77" y="62"/>
                </a:cubicBezTo>
                <a:cubicBezTo>
                  <a:pt x="77" y="68"/>
                  <a:pt x="71" y="74"/>
                  <a:pt x="63" y="74"/>
                </a:cubicBezTo>
                <a:cubicBezTo>
                  <a:pt x="56" y="74"/>
                  <a:pt x="50" y="68"/>
                  <a:pt x="50" y="62"/>
                </a:cubicBezTo>
                <a:cubicBezTo>
                  <a:pt x="50" y="55"/>
                  <a:pt x="56" y="50"/>
                  <a:pt x="63" y="50"/>
                </a:cubicBezTo>
                <a:cubicBezTo>
                  <a:pt x="66" y="50"/>
                  <a:pt x="68" y="51"/>
                  <a:pt x="70" y="52"/>
                </a:cubicBezTo>
                <a:cubicBezTo>
                  <a:pt x="70" y="18"/>
                  <a:pt x="70" y="18"/>
                  <a:pt x="70" y="18"/>
                </a:cubicBezTo>
                <a:cubicBezTo>
                  <a:pt x="26" y="30"/>
                  <a:pt x="26" y="30"/>
                  <a:pt x="26" y="30"/>
                </a:cubicBezTo>
                <a:cubicBezTo>
                  <a:pt x="26" y="50"/>
                  <a:pt x="26" y="50"/>
                  <a:pt x="26" y="50"/>
                </a:cubicBezTo>
                <a:cubicBezTo>
                  <a:pt x="26" y="74"/>
                  <a:pt x="26" y="74"/>
                  <a:pt x="26" y="74"/>
                </a:cubicBezTo>
                <a:cubicBezTo>
                  <a:pt x="26" y="76"/>
                  <a:pt x="26" y="76"/>
                  <a:pt x="26" y="76"/>
                </a:cubicBezTo>
                <a:cubicBezTo>
                  <a:pt x="26" y="82"/>
                  <a:pt x="20" y="88"/>
                  <a:pt x="13" y="88"/>
                </a:cubicBezTo>
                <a:cubicBezTo>
                  <a:pt x="6" y="88"/>
                  <a:pt x="0" y="82"/>
                  <a:pt x="0" y="76"/>
                </a:cubicBezTo>
                <a:cubicBezTo>
                  <a:pt x="0" y="69"/>
                  <a:pt x="6" y="64"/>
                  <a:pt x="13" y="64"/>
                </a:cubicBezTo>
                <a:cubicBezTo>
                  <a:pt x="15" y="64"/>
                  <a:pt x="18" y="65"/>
                  <a:pt x="20" y="66"/>
                </a:cubicBezTo>
                <a:cubicBezTo>
                  <a:pt x="20" y="25"/>
                  <a:pt x="20" y="25"/>
                  <a:pt x="20" y="25"/>
                </a:cubicBezTo>
                <a:cubicBezTo>
                  <a:pt x="20" y="23"/>
                  <a:pt x="20" y="23"/>
                  <a:pt x="20" y="23"/>
                </a:cubicBezTo>
                <a:cubicBezTo>
                  <a:pt x="20" y="17"/>
                  <a:pt x="20" y="17"/>
                  <a:pt x="20" y="17"/>
                </a:cubicBezTo>
                <a:cubicBezTo>
                  <a:pt x="20" y="16"/>
                  <a:pt x="20" y="15"/>
                  <a:pt x="22" y="15"/>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E" sz="2000">
              <a:latin typeface="Meiryo UI" panose="020B0604030504040204" pitchFamily="50" charset="-128"/>
              <a:ea typeface="Meiryo UI" panose="020B0604030504040204" pitchFamily="50" charset="-128"/>
            </a:endParaRPr>
          </a:p>
        </p:txBody>
      </p:sp>
      <p:pic>
        <p:nvPicPr>
          <p:cNvPr id="46" name="図 45">
            <a:extLst>
              <a:ext uri="{FF2B5EF4-FFF2-40B4-BE49-F238E27FC236}">
                <a16:creationId xmlns:a16="http://schemas.microsoft.com/office/drawing/2014/main" id="{7049A8AA-7E0A-0A66-B8A4-BAB234E64BE9}"/>
              </a:ext>
            </a:extLst>
          </p:cNvPr>
          <p:cNvPicPr>
            <a:picLocks noChangeAspect="1"/>
          </p:cNvPicPr>
          <p:nvPr/>
        </p:nvPicPr>
        <p:blipFill>
          <a:blip r:embed="rId2"/>
          <a:stretch>
            <a:fillRect/>
          </a:stretch>
        </p:blipFill>
        <p:spPr>
          <a:xfrm>
            <a:off x="1604897" y="3924661"/>
            <a:ext cx="658007" cy="610302"/>
          </a:xfrm>
          <a:prstGeom prst="rect">
            <a:avLst/>
          </a:prstGeom>
        </p:spPr>
      </p:pic>
      <p:pic>
        <p:nvPicPr>
          <p:cNvPr id="47" name="図 46">
            <a:extLst>
              <a:ext uri="{FF2B5EF4-FFF2-40B4-BE49-F238E27FC236}">
                <a16:creationId xmlns:a16="http://schemas.microsoft.com/office/drawing/2014/main" id="{78214B4C-B260-51E7-CFA3-8F9D10F7AFE0}"/>
              </a:ext>
            </a:extLst>
          </p:cNvPr>
          <p:cNvPicPr>
            <a:picLocks noChangeAspect="1"/>
          </p:cNvPicPr>
          <p:nvPr/>
        </p:nvPicPr>
        <p:blipFill>
          <a:blip r:embed="rId2"/>
          <a:stretch>
            <a:fillRect/>
          </a:stretch>
        </p:blipFill>
        <p:spPr>
          <a:xfrm>
            <a:off x="3509688" y="3896040"/>
            <a:ext cx="658007" cy="610302"/>
          </a:xfrm>
          <a:prstGeom prst="rect">
            <a:avLst/>
          </a:prstGeom>
        </p:spPr>
      </p:pic>
      <p:pic>
        <p:nvPicPr>
          <p:cNvPr id="48" name="図 47">
            <a:extLst>
              <a:ext uri="{FF2B5EF4-FFF2-40B4-BE49-F238E27FC236}">
                <a16:creationId xmlns:a16="http://schemas.microsoft.com/office/drawing/2014/main" id="{A33A6A5C-F5DC-80F7-E503-3DC5684F4055}"/>
              </a:ext>
            </a:extLst>
          </p:cNvPr>
          <p:cNvPicPr>
            <a:picLocks noChangeAspect="1"/>
          </p:cNvPicPr>
          <p:nvPr/>
        </p:nvPicPr>
        <p:blipFill>
          <a:blip r:embed="rId3"/>
          <a:stretch>
            <a:fillRect/>
          </a:stretch>
        </p:blipFill>
        <p:spPr>
          <a:xfrm>
            <a:off x="2980623" y="3839166"/>
            <a:ext cx="513402" cy="583411"/>
          </a:xfrm>
          <a:prstGeom prst="rect">
            <a:avLst/>
          </a:prstGeom>
        </p:spPr>
      </p:pic>
      <p:sp>
        <p:nvSpPr>
          <p:cNvPr id="49" name="テキスト ボックス 48">
            <a:extLst>
              <a:ext uri="{FF2B5EF4-FFF2-40B4-BE49-F238E27FC236}">
                <a16:creationId xmlns:a16="http://schemas.microsoft.com/office/drawing/2014/main" id="{9DCFF683-1C5F-70F4-5862-614BA787A0CD}"/>
              </a:ext>
            </a:extLst>
          </p:cNvPr>
          <p:cNvSpPr txBox="1"/>
          <p:nvPr/>
        </p:nvSpPr>
        <p:spPr>
          <a:xfrm>
            <a:off x="2913639" y="4356151"/>
            <a:ext cx="596049" cy="23262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defPPr>
              <a:defRPr lang="de-DE"/>
            </a:defPPr>
            <a:lvl1pPr>
              <a:defRPr sz="1000">
                <a:solidFill>
                  <a:srgbClr val="002060"/>
                </a:solidFill>
                <a:latin typeface="Meiryo UI" panose="020B0604030504040204" pitchFamily="50" charset="-128"/>
                <a:ea typeface="Meiryo UI" panose="020B0604030504040204" pitchFamily="50" charset="-128"/>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ctr"/>
            <a:r>
              <a:rPr lang="ja-JP" altLang="en-US" sz="900" dirty="0"/>
              <a:t>ダウンロード</a:t>
            </a:r>
          </a:p>
        </p:txBody>
      </p:sp>
      <p:sp>
        <p:nvSpPr>
          <p:cNvPr id="50" name="吹き出し: 角を丸めた四角形 49">
            <a:extLst>
              <a:ext uri="{FF2B5EF4-FFF2-40B4-BE49-F238E27FC236}">
                <a16:creationId xmlns:a16="http://schemas.microsoft.com/office/drawing/2014/main" id="{1FFF05E1-E1DF-D73A-B2E7-CCEA56381230}"/>
              </a:ext>
            </a:extLst>
          </p:cNvPr>
          <p:cNvSpPr/>
          <p:nvPr/>
        </p:nvSpPr>
        <p:spPr>
          <a:xfrm>
            <a:off x="3607771" y="4722483"/>
            <a:ext cx="1141580" cy="409603"/>
          </a:xfrm>
          <a:prstGeom prst="wedgeRoundRectCallout">
            <a:avLst>
              <a:gd name="adj1" fmla="val -33715"/>
              <a:gd name="adj2" fmla="val -102773"/>
              <a:gd name="adj3" fmla="val 16667"/>
            </a:avLst>
          </a:prstGeom>
          <a:solidFill>
            <a:srgbClr val="FC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すぐに設計図書を</a:t>
            </a:r>
            <a:br>
              <a:rPr kumimoji="1" lang="en-US" altLang="ja-JP" sz="1000" dirty="0">
                <a:solidFill>
                  <a:schemeClr val="tx1"/>
                </a:solidFill>
                <a:latin typeface="Meiryo UI" panose="020B0604030504040204" pitchFamily="50" charset="-128"/>
                <a:ea typeface="Meiryo UI" panose="020B0604030504040204" pitchFamily="50" charset="-128"/>
              </a:rPr>
            </a:br>
            <a:r>
              <a:rPr kumimoji="1" lang="ja-JP" altLang="en-US" sz="1000" dirty="0">
                <a:solidFill>
                  <a:schemeClr val="tx1"/>
                </a:solidFill>
                <a:latin typeface="Meiryo UI" panose="020B0604030504040204" pitchFamily="50" charset="-128"/>
                <a:ea typeface="Meiryo UI" panose="020B0604030504040204" pitchFamily="50" charset="-128"/>
              </a:rPr>
              <a:t>入手できた！</a:t>
            </a:r>
          </a:p>
        </p:txBody>
      </p:sp>
      <p:pic>
        <p:nvPicPr>
          <p:cNvPr id="51" name="図 50">
            <a:extLst>
              <a:ext uri="{FF2B5EF4-FFF2-40B4-BE49-F238E27FC236}">
                <a16:creationId xmlns:a16="http://schemas.microsoft.com/office/drawing/2014/main" id="{6EA57040-5E87-A517-8096-CDE71AC54C67}"/>
              </a:ext>
            </a:extLst>
          </p:cNvPr>
          <p:cNvPicPr>
            <a:picLocks noChangeAspect="1"/>
          </p:cNvPicPr>
          <p:nvPr/>
        </p:nvPicPr>
        <p:blipFill>
          <a:blip r:embed="rId3"/>
          <a:stretch>
            <a:fillRect/>
          </a:stretch>
        </p:blipFill>
        <p:spPr>
          <a:xfrm>
            <a:off x="1207960" y="5980445"/>
            <a:ext cx="515028" cy="624174"/>
          </a:xfrm>
          <a:prstGeom prst="rect">
            <a:avLst/>
          </a:prstGeom>
        </p:spPr>
      </p:pic>
      <p:pic>
        <p:nvPicPr>
          <p:cNvPr id="52" name="図 51">
            <a:extLst>
              <a:ext uri="{FF2B5EF4-FFF2-40B4-BE49-F238E27FC236}">
                <a16:creationId xmlns:a16="http://schemas.microsoft.com/office/drawing/2014/main" id="{3B40CD55-F2A0-1942-0E61-BD95FFE68E2D}"/>
              </a:ext>
            </a:extLst>
          </p:cNvPr>
          <p:cNvPicPr>
            <a:picLocks noChangeAspect="1"/>
          </p:cNvPicPr>
          <p:nvPr/>
        </p:nvPicPr>
        <p:blipFill>
          <a:blip r:embed="rId3"/>
          <a:stretch>
            <a:fillRect/>
          </a:stretch>
        </p:blipFill>
        <p:spPr>
          <a:xfrm>
            <a:off x="1742367" y="6025333"/>
            <a:ext cx="515028" cy="624174"/>
          </a:xfrm>
          <a:prstGeom prst="rect">
            <a:avLst/>
          </a:prstGeom>
        </p:spPr>
      </p:pic>
      <p:pic>
        <p:nvPicPr>
          <p:cNvPr id="53" name="図 52">
            <a:extLst>
              <a:ext uri="{FF2B5EF4-FFF2-40B4-BE49-F238E27FC236}">
                <a16:creationId xmlns:a16="http://schemas.microsoft.com/office/drawing/2014/main" id="{DF220733-44F2-9B3D-8879-BB4B1FF6A6C0}"/>
              </a:ext>
            </a:extLst>
          </p:cNvPr>
          <p:cNvPicPr>
            <a:picLocks noChangeAspect="1"/>
          </p:cNvPicPr>
          <p:nvPr/>
        </p:nvPicPr>
        <p:blipFill>
          <a:blip r:embed="rId3"/>
          <a:stretch>
            <a:fillRect/>
          </a:stretch>
        </p:blipFill>
        <p:spPr>
          <a:xfrm>
            <a:off x="2275794" y="6025333"/>
            <a:ext cx="515028" cy="624174"/>
          </a:xfrm>
          <a:prstGeom prst="rect">
            <a:avLst/>
          </a:prstGeom>
        </p:spPr>
      </p:pic>
      <p:pic>
        <p:nvPicPr>
          <p:cNvPr id="54" name="図 53">
            <a:extLst>
              <a:ext uri="{FF2B5EF4-FFF2-40B4-BE49-F238E27FC236}">
                <a16:creationId xmlns:a16="http://schemas.microsoft.com/office/drawing/2014/main" id="{4C5E6657-0C3F-5CBE-FE7C-31E611E8E34D}"/>
              </a:ext>
            </a:extLst>
          </p:cNvPr>
          <p:cNvPicPr>
            <a:picLocks noChangeAspect="1"/>
          </p:cNvPicPr>
          <p:nvPr/>
        </p:nvPicPr>
        <p:blipFill>
          <a:blip r:embed="rId3"/>
          <a:stretch>
            <a:fillRect/>
          </a:stretch>
        </p:blipFill>
        <p:spPr>
          <a:xfrm>
            <a:off x="2837742" y="6003060"/>
            <a:ext cx="515028" cy="624174"/>
          </a:xfrm>
          <a:prstGeom prst="rect">
            <a:avLst/>
          </a:prstGeom>
        </p:spPr>
      </p:pic>
      <p:pic>
        <p:nvPicPr>
          <p:cNvPr id="55" name="図 54">
            <a:extLst>
              <a:ext uri="{FF2B5EF4-FFF2-40B4-BE49-F238E27FC236}">
                <a16:creationId xmlns:a16="http://schemas.microsoft.com/office/drawing/2014/main" id="{DC475DF1-5F9A-5584-40CE-24B6D587A574}"/>
              </a:ext>
            </a:extLst>
          </p:cNvPr>
          <p:cNvPicPr>
            <a:picLocks noChangeAspect="1"/>
          </p:cNvPicPr>
          <p:nvPr/>
        </p:nvPicPr>
        <p:blipFill>
          <a:blip r:embed="rId3"/>
          <a:stretch>
            <a:fillRect/>
          </a:stretch>
        </p:blipFill>
        <p:spPr>
          <a:xfrm>
            <a:off x="3375949" y="5969096"/>
            <a:ext cx="515028" cy="624174"/>
          </a:xfrm>
          <a:prstGeom prst="rect">
            <a:avLst/>
          </a:prstGeom>
        </p:spPr>
      </p:pic>
      <p:pic>
        <p:nvPicPr>
          <p:cNvPr id="56" name="図 55">
            <a:extLst>
              <a:ext uri="{FF2B5EF4-FFF2-40B4-BE49-F238E27FC236}">
                <a16:creationId xmlns:a16="http://schemas.microsoft.com/office/drawing/2014/main" id="{F0121925-4DCE-EBF8-8E0B-10880C78BEDE}"/>
              </a:ext>
            </a:extLst>
          </p:cNvPr>
          <p:cNvPicPr>
            <a:picLocks noChangeAspect="1"/>
          </p:cNvPicPr>
          <p:nvPr/>
        </p:nvPicPr>
        <p:blipFill>
          <a:blip r:embed="rId3"/>
          <a:stretch>
            <a:fillRect/>
          </a:stretch>
        </p:blipFill>
        <p:spPr>
          <a:xfrm>
            <a:off x="1323472" y="5912071"/>
            <a:ext cx="515028" cy="585258"/>
          </a:xfrm>
          <a:prstGeom prst="rect">
            <a:avLst/>
          </a:prstGeom>
        </p:spPr>
      </p:pic>
      <p:pic>
        <p:nvPicPr>
          <p:cNvPr id="57" name="図 56">
            <a:extLst>
              <a:ext uri="{FF2B5EF4-FFF2-40B4-BE49-F238E27FC236}">
                <a16:creationId xmlns:a16="http://schemas.microsoft.com/office/drawing/2014/main" id="{E7197DA9-8EC8-3ECD-877B-080D8E38A95B}"/>
              </a:ext>
            </a:extLst>
          </p:cNvPr>
          <p:cNvPicPr>
            <a:picLocks noChangeAspect="1"/>
          </p:cNvPicPr>
          <p:nvPr/>
        </p:nvPicPr>
        <p:blipFill>
          <a:blip r:embed="rId3"/>
          <a:stretch>
            <a:fillRect/>
          </a:stretch>
        </p:blipFill>
        <p:spPr>
          <a:xfrm>
            <a:off x="1857879" y="5956959"/>
            <a:ext cx="515028" cy="624174"/>
          </a:xfrm>
          <a:prstGeom prst="rect">
            <a:avLst/>
          </a:prstGeom>
        </p:spPr>
      </p:pic>
      <p:pic>
        <p:nvPicPr>
          <p:cNvPr id="58" name="図 57">
            <a:extLst>
              <a:ext uri="{FF2B5EF4-FFF2-40B4-BE49-F238E27FC236}">
                <a16:creationId xmlns:a16="http://schemas.microsoft.com/office/drawing/2014/main" id="{524FCD85-EEE4-C517-4D13-8E649EF78FDD}"/>
              </a:ext>
            </a:extLst>
          </p:cNvPr>
          <p:cNvPicPr>
            <a:picLocks noChangeAspect="1"/>
          </p:cNvPicPr>
          <p:nvPr/>
        </p:nvPicPr>
        <p:blipFill>
          <a:blip r:embed="rId3"/>
          <a:stretch>
            <a:fillRect/>
          </a:stretch>
        </p:blipFill>
        <p:spPr>
          <a:xfrm>
            <a:off x="2391306" y="5956959"/>
            <a:ext cx="515028" cy="624174"/>
          </a:xfrm>
          <a:prstGeom prst="rect">
            <a:avLst/>
          </a:prstGeom>
        </p:spPr>
      </p:pic>
      <p:pic>
        <p:nvPicPr>
          <p:cNvPr id="59" name="図 58">
            <a:extLst>
              <a:ext uri="{FF2B5EF4-FFF2-40B4-BE49-F238E27FC236}">
                <a16:creationId xmlns:a16="http://schemas.microsoft.com/office/drawing/2014/main" id="{E5FA8542-87FE-0C81-01AD-86B1D1685EE6}"/>
              </a:ext>
            </a:extLst>
          </p:cNvPr>
          <p:cNvPicPr>
            <a:picLocks noChangeAspect="1"/>
          </p:cNvPicPr>
          <p:nvPr/>
        </p:nvPicPr>
        <p:blipFill>
          <a:blip r:embed="rId3"/>
          <a:stretch>
            <a:fillRect/>
          </a:stretch>
        </p:blipFill>
        <p:spPr>
          <a:xfrm>
            <a:off x="2953254" y="5934686"/>
            <a:ext cx="515028" cy="624174"/>
          </a:xfrm>
          <a:prstGeom prst="rect">
            <a:avLst/>
          </a:prstGeom>
        </p:spPr>
      </p:pic>
      <p:pic>
        <p:nvPicPr>
          <p:cNvPr id="60" name="図 59">
            <a:extLst>
              <a:ext uri="{FF2B5EF4-FFF2-40B4-BE49-F238E27FC236}">
                <a16:creationId xmlns:a16="http://schemas.microsoft.com/office/drawing/2014/main" id="{20CAA9C2-2B40-5F32-D85A-A7E1E588EFE1}"/>
              </a:ext>
            </a:extLst>
          </p:cNvPr>
          <p:cNvPicPr>
            <a:picLocks noChangeAspect="1"/>
          </p:cNvPicPr>
          <p:nvPr/>
        </p:nvPicPr>
        <p:blipFill>
          <a:blip r:embed="rId3"/>
          <a:stretch>
            <a:fillRect/>
          </a:stretch>
        </p:blipFill>
        <p:spPr>
          <a:xfrm>
            <a:off x="3491461" y="5900722"/>
            <a:ext cx="515028" cy="585258"/>
          </a:xfrm>
          <a:prstGeom prst="rect">
            <a:avLst/>
          </a:prstGeom>
        </p:spPr>
      </p:pic>
      <p:sp>
        <p:nvSpPr>
          <p:cNvPr id="61" name="テキスト ボックス 60">
            <a:extLst>
              <a:ext uri="{FF2B5EF4-FFF2-40B4-BE49-F238E27FC236}">
                <a16:creationId xmlns:a16="http://schemas.microsoft.com/office/drawing/2014/main" id="{A35D14C0-2B78-BF99-C9C3-42D6EB7B3AC6}"/>
              </a:ext>
            </a:extLst>
          </p:cNvPr>
          <p:cNvSpPr txBox="1"/>
          <p:nvPr/>
        </p:nvSpPr>
        <p:spPr>
          <a:xfrm>
            <a:off x="914954" y="5407739"/>
            <a:ext cx="3392058" cy="557444"/>
          </a:xfrm>
          <a:prstGeom prst="rect">
            <a:avLst/>
          </a:prstGeom>
          <a:noFill/>
        </p:spPr>
        <p:txBody>
          <a:bodyPr wrap="square" rtlCol="0">
            <a:spAutoFit/>
          </a:bodyPr>
          <a:lstStyle/>
          <a:p>
            <a:pPr marL="363538" indent="-363538" algn="ctr" fontAlgn="auto">
              <a:lnSpc>
                <a:spcPct val="85000"/>
              </a:lnSpc>
              <a:spcBef>
                <a:spcPts val="0"/>
              </a:spcBef>
              <a:spcAft>
                <a:spcPts val="0"/>
              </a:spcAft>
            </a:pPr>
            <a:endParaRPr lang="en-US" altLang="ja-JP" sz="1200" kern="0" dirty="0">
              <a:solidFill>
                <a:srgbClr val="000000"/>
              </a:solidFill>
              <a:latin typeface="Meiryo UI" panose="020B0604030504040204" pitchFamily="50" charset="-128"/>
              <a:ea typeface="Meiryo UI" panose="020B0604030504040204" pitchFamily="50" charset="-128"/>
            </a:endParaRPr>
          </a:p>
          <a:p>
            <a:pPr marL="363538" indent="-363538" algn="ctr" fontAlgn="auto">
              <a:lnSpc>
                <a:spcPct val="85000"/>
              </a:lnSpc>
              <a:spcBef>
                <a:spcPts val="0"/>
              </a:spcBef>
              <a:spcAft>
                <a:spcPts val="0"/>
              </a:spcAft>
            </a:pPr>
            <a:r>
              <a:rPr lang="en-US" altLang="ja-JP" sz="1100" kern="0" dirty="0">
                <a:solidFill>
                  <a:srgbClr val="000000"/>
                </a:solidFill>
                <a:latin typeface="Meiryo UI" panose="020B0604030504040204" pitchFamily="50" charset="-128"/>
                <a:ea typeface="Meiryo UI" panose="020B0604030504040204" pitchFamily="50" charset="-128"/>
              </a:rPr>
              <a:t>(</a:t>
            </a:r>
            <a:r>
              <a:rPr lang="ja-JP" altLang="en-US" sz="1100" kern="0" dirty="0">
                <a:solidFill>
                  <a:srgbClr val="000000"/>
                </a:solidFill>
                <a:latin typeface="Meiryo UI" panose="020B0604030504040204" pitchFamily="50" charset="-128"/>
                <a:ea typeface="Meiryo UI" panose="020B0604030504040204" pitchFamily="50" charset="-128"/>
              </a:rPr>
              <a:t>仮称</a:t>
            </a:r>
            <a:r>
              <a:rPr lang="en-US" altLang="ja-JP" sz="1100" kern="0" dirty="0">
                <a:solidFill>
                  <a:srgbClr val="000000"/>
                </a:solidFill>
                <a:latin typeface="Meiryo UI" panose="020B0604030504040204" pitchFamily="50" charset="-128"/>
                <a:ea typeface="Meiryo UI" panose="020B0604030504040204" pitchFamily="50" charset="-128"/>
              </a:rPr>
              <a:t>)</a:t>
            </a:r>
            <a:r>
              <a:rPr lang="ja-JP" altLang="en-US" sz="1100" kern="0" dirty="0">
                <a:solidFill>
                  <a:srgbClr val="000000"/>
                </a:solidFill>
                <a:latin typeface="Meiryo UI" panose="020B0604030504040204" pitchFamily="50" charset="-128"/>
                <a:ea typeface="Meiryo UI" panose="020B0604030504040204" pitchFamily="50" charset="-128"/>
              </a:rPr>
              <a:t>大阪市設計図書情報提供サービス</a:t>
            </a:r>
            <a:endParaRPr lang="en-US" altLang="ja-JP" sz="1100" kern="0" dirty="0">
              <a:solidFill>
                <a:srgbClr val="000000"/>
              </a:solidFill>
              <a:latin typeface="Meiryo UI" panose="020B0604030504040204" pitchFamily="50" charset="-128"/>
              <a:ea typeface="Meiryo UI" panose="020B0604030504040204" pitchFamily="50" charset="-128"/>
            </a:endParaRPr>
          </a:p>
          <a:p>
            <a:pPr marL="363538" indent="-363538" algn="ctr" fontAlgn="auto">
              <a:lnSpc>
                <a:spcPct val="85000"/>
              </a:lnSpc>
              <a:spcBef>
                <a:spcPts val="0"/>
              </a:spcBef>
              <a:spcAft>
                <a:spcPts val="0"/>
              </a:spcAft>
            </a:pPr>
            <a:r>
              <a:rPr lang="en-US" altLang="ja-JP" sz="1100" kern="0" dirty="0">
                <a:solidFill>
                  <a:srgbClr val="000000"/>
                </a:solidFill>
                <a:latin typeface="Meiryo UI" panose="020B0604030504040204" pitchFamily="50" charset="-128"/>
                <a:ea typeface="Meiryo UI" panose="020B0604030504040204" pitchFamily="50" charset="-128"/>
              </a:rPr>
              <a:t>(</a:t>
            </a:r>
            <a:r>
              <a:rPr lang="ja-JP" altLang="en-US" sz="1100" kern="0" dirty="0">
                <a:solidFill>
                  <a:srgbClr val="000000"/>
                </a:solidFill>
                <a:latin typeface="Meiryo UI" panose="020B0604030504040204" pitchFamily="50" charset="-128"/>
                <a:ea typeface="Meiryo UI" panose="020B0604030504040204" pitchFamily="50" charset="-128"/>
              </a:rPr>
              <a:t>システム</a:t>
            </a:r>
            <a:r>
              <a:rPr lang="en-US" altLang="ja-JP" sz="1100" kern="0" dirty="0">
                <a:solidFill>
                  <a:srgbClr val="000000"/>
                </a:solidFill>
                <a:latin typeface="Meiryo UI" panose="020B0604030504040204" pitchFamily="50" charset="-128"/>
                <a:ea typeface="Meiryo UI" panose="020B0604030504040204" pitchFamily="50" charset="-128"/>
              </a:rPr>
              <a:t>)</a:t>
            </a:r>
            <a:endParaRPr lang="ja-JP" altLang="en-US" sz="900" kern="0" dirty="0">
              <a:solidFill>
                <a:srgbClr val="000000"/>
              </a:solidFill>
              <a:latin typeface="Meiryo UI" panose="020B0604030504040204" pitchFamily="50" charset="-128"/>
              <a:ea typeface="Meiryo UI" panose="020B0604030504040204" pitchFamily="50" charset="-128"/>
            </a:endParaRPr>
          </a:p>
        </p:txBody>
      </p:sp>
      <p:sp>
        <p:nvSpPr>
          <p:cNvPr id="10" name="テキスト プレースホルダー 3">
            <a:extLst>
              <a:ext uri="{FF2B5EF4-FFF2-40B4-BE49-F238E27FC236}">
                <a16:creationId xmlns:a16="http://schemas.microsoft.com/office/drawing/2014/main" id="{36516C34-4155-D8E0-2647-6D86FE955EF9}"/>
              </a:ext>
            </a:extLst>
          </p:cNvPr>
          <p:cNvSpPr txBox="1">
            <a:spLocks/>
          </p:cNvSpPr>
          <p:nvPr/>
        </p:nvSpPr>
        <p:spPr>
          <a:xfrm>
            <a:off x="5904000" y="2003072"/>
            <a:ext cx="3414740" cy="511528"/>
          </a:xfrm>
          <a:prstGeom prst="rect">
            <a:avLst/>
          </a:prstGeom>
        </p:spPr>
        <p:txBody>
          <a:bodyPr/>
          <a:lstStyle>
            <a:lvl1pPr marL="0" indent="0" algn="l" defTabSz="914400" rtl="0" eaLnBrk="1" latinLnBrk="0" hangingPunct="1">
              <a:lnSpc>
                <a:spcPts val="1900"/>
              </a:lnSpc>
              <a:spcBef>
                <a:spcPts val="1000"/>
              </a:spcBef>
              <a:buFont typeface="Arial" panose="020B0604020202020204" pitchFamily="34" charset="0"/>
              <a:buNone/>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5725" indent="-85725">
              <a:lnSpc>
                <a:spcPts val="1500"/>
              </a:lnSpc>
              <a:spcBef>
                <a:spcPts val="0"/>
              </a:spcBef>
              <a:spcAft>
                <a:spcPts val="600"/>
              </a:spcAft>
            </a:pPr>
            <a:r>
              <a:rPr lang="ja-JP" altLang="en-US">
                <a:latin typeface="Yu Gothic UI" panose="020B0500000000000000" pitchFamily="50" charset="-128"/>
                <a:ea typeface="Yu Gothic UI" panose="020B0500000000000000" pitchFamily="50" charset="-128"/>
              </a:rPr>
              <a:t>現行の設計図書の情報提供は、市民や事業者がメールもしくは郵送等による申出手続きが必要であり、手間と時間がかかっている。また、即座に知りたい設計図書の情報を得ることができない状態となっている。</a:t>
            </a:r>
          </a:p>
          <a:p>
            <a:pPr marL="85725" indent="-85725">
              <a:lnSpc>
                <a:spcPts val="1500"/>
              </a:lnSpc>
              <a:spcBef>
                <a:spcPts val="0"/>
              </a:spcBef>
              <a:spcAft>
                <a:spcPts val="600"/>
              </a:spcAft>
            </a:pPr>
            <a:r>
              <a:rPr lang="ja-JP" altLang="en-US">
                <a:latin typeface="Yu Gothic UI" panose="020B0500000000000000" pitchFamily="50" charset="-128"/>
                <a:ea typeface="Yu Gothic UI" panose="020B0500000000000000" pitchFamily="50" charset="-128"/>
              </a:rPr>
              <a:t>そのため、市民や事業者がシステム（専用サイト）から設計図書等を取得できる仕組みを構築し、手間をかけることなく即座に必要な情報を入手できる状態をめざす。</a:t>
            </a:r>
          </a:p>
        </p:txBody>
      </p:sp>
      <p:grpSp>
        <p:nvGrpSpPr>
          <p:cNvPr id="13" name="グループ化 12">
            <a:extLst>
              <a:ext uri="{FF2B5EF4-FFF2-40B4-BE49-F238E27FC236}">
                <a16:creationId xmlns:a16="http://schemas.microsoft.com/office/drawing/2014/main" id="{28ED0377-BC17-7939-352D-65666D7AE2B0}"/>
              </a:ext>
            </a:extLst>
          </p:cNvPr>
          <p:cNvGrpSpPr/>
          <p:nvPr/>
        </p:nvGrpSpPr>
        <p:grpSpPr>
          <a:xfrm>
            <a:off x="4881838" y="4038600"/>
            <a:ext cx="1157494" cy="243520"/>
            <a:chOff x="528309" y="7695403"/>
            <a:chExt cx="1157494" cy="243520"/>
          </a:xfrm>
        </p:grpSpPr>
        <p:sp>
          <p:nvSpPr>
            <p:cNvPr id="14" name="正方形/長方形 13">
              <a:extLst>
                <a:ext uri="{FF2B5EF4-FFF2-40B4-BE49-F238E27FC236}">
                  <a16:creationId xmlns:a16="http://schemas.microsoft.com/office/drawing/2014/main" id="{AA655541-7B2A-2E3D-881E-EC60ACEE1F3B}"/>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5" name="テキスト ボックス 14">
              <a:extLst>
                <a:ext uri="{FF2B5EF4-FFF2-40B4-BE49-F238E27FC236}">
                  <a16:creationId xmlns:a16="http://schemas.microsoft.com/office/drawing/2014/main" id="{65E0DA73-D7BE-5B7B-2AE6-537FB800D1AC}"/>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6" name="正方形/長方形 15">
            <a:extLst>
              <a:ext uri="{FF2B5EF4-FFF2-40B4-BE49-F238E27FC236}">
                <a16:creationId xmlns:a16="http://schemas.microsoft.com/office/drawing/2014/main" id="{5E036D6E-7746-CC64-014F-80DBE2B6BC1F}"/>
              </a:ext>
            </a:extLst>
          </p:cNvPr>
          <p:cNvSpPr/>
          <p:nvPr/>
        </p:nvSpPr>
        <p:spPr>
          <a:xfrm>
            <a:off x="6972478" y="4463357"/>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7" name="正方形/長方形 16">
            <a:extLst>
              <a:ext uri="{FF2B5EF4-FFF2-40B4-BE49-F238E27FC236}">
                <a16:creationId xmlns:a16="http://schemas.microsoft.com/office/drawing/2014/main" id="{2585D9C6-4046-30B9-70AC-7B9689DB4CD5}"/>
              </a:ext>
            </a:extLst>
          </p:cNvPr>
          <p:cNvSpPr/>
          <p:nvPr/>
        </p:nvSpPr>
        <p:spPr>
          <a:xfrm>
            <a:off x="5928478" y="4463357"/>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8" name="正方形/長方形 17">
            <a:extLst>
              <a:ext uri="{FF2B5EF4-FFF2-40B4-BE49-F238E27FC236}">
                <a16:creationId xmlns:a16="http://schemas.microsoft.com/office/drawing/2014/main" id="{C4092843-584A-BFBA-66E3-E6D019CB2CCB}"/>
              </a:ext>
            </a:extLst>
          </p:cNvPr>
          <p:cNvSpPr/>
          <p:nvPr/>
        </p:nvSpPr>
        <p:spPr>
          <a:xfrm>
            <a:off x="8016478" y="4463357"/>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9" name="テキスト ボックス 18">
            <a:extLst>
              <a:ext uri="{FF2B5EF4-FFF2-40B4-BE49-F238E27FC236}">
                <a16:creationId xmlns:a16="http://schemas.microsoft.com/office/drawing/2014/main" id="{2A19CEA0-3947-2428-08B9-C74779B8721A}"/>
              </a:ext>
            </a:extLst>
          </p:cNvPr>
          <p:cNvSpPr txBox="1"/>
          <p:nvPr/>
        </p:nvSpPr>
        <p:spPr>
          <a:xfrm>
            <a:off x="4881838" y="4771125"/>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lang="ja-JP" altLang="en-US" sz="1000" b="1">
                <a:solidFill>
                  <a:srgbClr val="FFFFFF"/>
                </a:solidFill>
                <a:latin typeface="Yu Gothic UI" panose="020B0500000000000000" pitchFamily="50" charset="-128"/>
                <a:ea typeface="Yu Gothic UI" panose="020B0500000000000000" pitchFamily="50" charset="-128"/>
              </a:rPr>
              <a:t>情報提供システム</a:t>
            </a:r>
          </a:p>
        </p:txBody>
      </p:sp>
      <p:sp>
        <p:nvSpPr>
          <p:cNvPr id="22" name="正方形/長方形 21">
            <a:extLst>
              <a:ext uri="{FF2B5EF4-FFF2-40B4-BE49-F238E27FC236}">
                <a16:creationId xmlns:a16="http://schemas.microsoft.com/office/drawing/2014/main" id="{FE4E87E2-121F-F5F3-D294-A0F53DDC1267}"/>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23" name="正方形/長方形 22">
            <a:extLst>
              <a:ext uri="{FF2B5EF4-FFF2-40B4-BE49-F238E27FC236}">
                <a16:creationId xmlns:a16="http://schemas.microsoft.com/office/drawing/2014/main" id="{2D84916C-1F08-763F-D141-BBB2E10D9720}"/>
              </a:ext>
            </a:extLst>
          </p:cNvPr>
          <p:cNvSpPr/>
          <p:nvPr/>
        </p:nvSpPr>
        <p:spPr>
          <a:xfrm>
            <a:off x="4860000" y="1963152"/>
            <a:ext cx="972000" cy="154204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24" name="表プレースホルダー 20">
            <a:extLst>
              <a:ext uri="{FF2B5EF4-FFF2-40B4-BE49-F238E27FC236}">
                <a16:creationId xmlns:a16="http://schemas.microsoft.com/office/drawing/2014/main" id="{3657EA9D-CB72-AF05-1057-ED0B4C17727F}"/>
              </a:ext>
            </a:extLst>
          </p:cNvPr>
          <p:cNvGraphicFramePr>
            <a:graphicFrameLocks/>
          </p:cNvGraphicFramePr>
          <p:nvPr>
            <p:extLst>
              <p:ext uri="{D42A27DB-BD31-4B8C-83A1-F6EECF244321}">
                <p14:modId xmlns:p14="http://schemas.microsoft.com/office/powerpoint/2010/main" val="2850136186"/>
              </p:ext>
            </p:extLst>
          </p:nvPr>
        </p:nvGraphicFramePr>
        <p:xfrm>
          <a:off x="5979388" y="1965415"/>
          <a:ext cx="3390644" cy="1463584"/>
        </p:xfrm>
        <a:graphic>
          <a:graphicData uri="http://schemas.openxmlformats.org/drawingml/2006/table">
            <a:tbl>
              <a:tblPr firstCol="1">
                <a:tableStyleId>{5C22544A-7EE6-4342-B048-85BDC9FD1C3A}</a:tableStyleId>
              </a:tblPr>
              <a:tblGrid>
                <a:gridCol w="1064982">
                  <a:extLst>
                    <a:ext uri="{9D8B030D-6E8A-4147-A177-3AD203B41FA5}">
                      <a16:colId xmlns:a16="http://schemas.microsoft.com/office/drawing/2014/main" val="3506192044"/>
                    </a:ext>
                  </a:extLst>
                </a:gridCol>
                <a:gridCol w="2325662">
                  <a:extLst>
                    <a:ext uri="{9D8B030D-6E8A-4147-A177-3AD203B41FA5}">
                      <a16:colId xmlns:a16="http://schemas.microsoft.com/office/drawing/2014/main" val="1620209831"/>
                    </a:ext>
                  </a:extLst>
                </a:gridCol>
              </a:tblGrid>
              <a:tr h="36589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2024</a:t>
                      </a:r>
                      <a:r>
                        <a:rPr kumimoji="1" lang="ja-JP" altLang="en-US" sz="100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システム設計完了</a:t>
                      </a:r>
                      <a:endParaRPr kumimoji="1" lang="ja-JP" altLang="en-US" sz="1000" strike="dblStrike" baseline="0">
                        <a:solidFill>
                          <a:schemeClr val="tx1"/>
                        </a:solidFill>
                        <a:latin typeface="Yu Gothic UI" panose="020B0500000000000000" pitchFamily="50" charset="-128"/>
                        <a:ea typeface="Yu Gothic UI" panose="020B0500000000000000" pitchFamily="50" charset="-128"/>
                      </a:endParaRPr>
                    </a:p>
                  </a:txBody>
                  <a:tcPr anchor="ctr">
                    <a:solidFill>
                      <a:srgbClr val="FCEAED"/>
                    </a:solidFill>
                  </a:tcPr>
                </a:tc>
                <a:extLst>
                  <a:ext uri="{0D108BD9-81ED-4DB2-BD59-A6C34878D82A}">
                    <a16:rowId xmlns:a16="http://schemas.microsoft.com/office/drawing/2014/main" val="137827545"/>
                  </a:ext>
                </a:extLst>
              </a:tr>
              <a:tr h="36589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2025</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システム構築</a:t>
                      </a:r>
                    </a:p>
                  </a:txBody>
                  <a:tcPr anchor="ctr">
                    <a:solidFill>
                      <a:srgbClr val="FCEAED"/>
                    </a:solidFill>
                  </a:tcPr>
                </a:tc>
                <a:extLst>
                  <a:ext uri="{0D108BD9-81ED-4DB2-BD59-A6C34878D82A}">
                    <a16:rowId xmlns:a16="http://schemas.microsoft.com/office/drawing/2014/main" val="3387827350"/>
                  </a:ext>
                </a:extLst>
              </a:tr>
              <a:tr h="36589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2026</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システム構築、運用開始</a:t>
                      </a:r>
                      <a:endParaRPr kumimoji="1" lang="ja-JP" altLang="en-US" sz="1000" strike="dblStrike" baseline="0">
                        <a:solidFill>
                          <a:schemeClr val="tx1"/>
                        </a:solidFill>
                        <a:latin typeface="Yu Gothic UI" panose="020B0500000000000000" pitchFamily="50" charset="-128"/>
                        <a:ea typeface="Yu Gothic UI" panose="020B0500000000000000" pitchFamily="50" charset="-128"/>
                      </a:endParaRPr>
                    </a:p>
                  </a:txBody>
                  <a:tcPr anchor="ctr">
                    <a:solidFill>
                      <a:srgbClr val="FCEAED"/>
                    </a:solidFill>
                  </a:tcPr>
                </a:tc>
                <a:extLst>
                  <a:ext uri="{0D108BD9-81ED-4DB2-BD59-A6C34878D82A}">
                    <a16:rowId xmlns:a16="http://schemas.microsoft.com/office/drawing/2014/main" val="3011694763"/>
                  </a:ext>
                </a:extLst>
              </a:tr>
              <a:tr h="36589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2027</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strike="noStrike" baseline="0" dirty="0">
                          <a:solidFill>
                            <a:schemeClr val="tx1"/>
                          </a:solidFill>
                          <a:latin typeface="Yu Gothic UI" panose="020B0500000000000000" pitchFamily="50" charset="-128"/>
                          <a:ea typeface="Yu Gothic UI" panose="020B0500000000000000" pitchFamily="50" charset="-128"/>
                        </a:rPr>
                        <a:t>運用開始時に設定</a:t>
                      </a:r>
                    </a:p>
                  </a:txBody>
                  <a:tcPr anchor="ctr">
                    <a:solidFill>
                      <a:srgbClr val="FCEAED"/>
                    </a:solidFill>
                  </a:tcPr>
                </a:tc>
                <a:extLst>
                  <a:ext uri="{0D108BD9-81ED-4DB2-BD59-A6C34878D82A}">
                    <a16:rowId xmlns:a16="http://schemas.microsoft.com/office/drawing/2014/main" val="3165335573"/>
                  </a:ext>
                </a:extLst>
              </a:tr>
            </a:tbl>
          </a:graphicData>
        </a:graphic>
      </p:graphicFrame>
      <p:sp>
        <p:nvSpPr>
          <p:cNvPr id="27" name="ホームベース 30">
            <a:extLst>
              <a:ext uri="{FF2B5EF4-FFF2-40B4-BE49-F238E27FC236}">
                <a16:creationId xmlns:a16="http://schemas.microsoft.com/office/drawing/2014/main" id="{332B678D-2468-8412-4413-AED108951018}"/>
              </a:ext>
            </a:extLst>
          </p:cNvPr>
          <p:cNvSpPr/>
          <p:nvPr/>
        </p:nvSpPr>
        <p:spPr>
          <a:xfrm>
            <a:off x="5928479" y="4779489"/>
            <a:ext cx="1707891" cy="43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lang="ja-JP" altLang="en-US" sz="1000">
                <a:solidFill>
                  <a:srgbClr val="000000"/>
                </a:solidFill>
                <a:latin typeface="Yu Gothic UI" panose="020B0500000000000000" pitchFamily="50" charset="-128"/>
                <a:ea typeface="Yu Gothic UI" panose="020B0500000000000000" pitchFamily="50" charset="-128"/>
              </a:rPr>
              <a:t>開発</a:t>
            </a:r>
          </a:p>
        </p:txBody>
      </p:sp>
      <p:sp>
        <p:nvSpPr>
          <p:cNvPr id="28" name="ホームベース 30">
            <a:extLst>
              <a:ext uri="{FF2B5EF4-FFF2-40B4-BE49-F238E27FC236}">
                <a16:creationId xmlns:a16="http://schemas.microsoft.com/office/drawing/2014/main" id="{379F7CC1-7C36-8C04-9D1F-40FB50BABEB2}"/>
              </a:ext>
            </a:extLst>
          </p:cNvPr>
          <p:cNvSpPr/>
          <p:nvPr/>
        </p:nvSpPr>
        <p:spPr>
          <a:xfrm>
            <a:off x="7636370" y="4787338"/>
            <a:ext cx="1388233" cy="43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lang="ja-JP" altLang="en-US" sz="1000">
                <a:solidFill>
                  <a:srgbClr val="000000"/>
                </a:solidFill>
                <a:latin typeface="Yu Gothic UI" panose="020B0500000000000000" pitchFamily="50" charset="-128"/>
                <a:ea typeface="Yu Gothic UI" panose="020B0500000000000000" pitchFamily="50" charset="-128"/>
              </a:rPr>
              <a:t>サービス運用</a:t>
            </a:r>
          </a:p>
        </p:txBody>
      </p:sp>
      <p:sp>
        <p:nvSpPr>
          <p:cNvPr id="29" name="テキスト プレースホルダー 6">
            <a:extLst>
              <a:ext uri="{FF2B5EF4-FFF2-40B4-BE49-F238E27FC236}">
                <a16:creationId xmlns:a16="http://schemas.microsoft.com/office/drawing/2014/main" id="{E68E085A-AF4A-0FA3-4847-660FF25B0945}"/>
              </a:ext>
            </a:extLst>
          </p:cNvPr>
          <p:cNvSpPr txBox="1">
            <a:spLocks/>
          </p:cNvSpPr>
          <p:nvPr/>
        </p:nvSpPr>
        <p:spPr>
          <a:xfrm>
            <a:off x="5900597" y="1321178"/>
            <a:ext cx="3390644" cy="529301"/>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b="0" dirty="0"/>
              <a:t>設計図書の情報提供業務が簡素化され市民や事業者が即座に知りたい設計図書の情報を得られること。</a:t>
            </a:r>
          </a:p>
        </p:txBody>
      </p:sp>
    </p:spTree>
    <p:extLst>
      <p:ext uri="{BB962C8B-B14F-4D97-AF65-F5344CB8AC3E}">
        <p14:creationId xmlns:p14="http://schemas.microsoft.com/office/powerpoint/2010/main" val="895367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ダイアグラム&#10;&#10;自動的に生成された説明">
            <a:extLst>
              <a:ext uri="{FF2B5EF4-FFF2-40B4-BE49-F238E27FC236}">
                <a16:creationId xmlns:a16="http://schemas.microsoft.com/office/drawing/2014/main" id="{19AAD585-CF0C-5F9C-46F4-1721A4BB4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772" y="4209097"/>
            <a:ext cx="4048949" cy="2438792"/>
          </a:xfrm>
          <a:prstGeom prst="rect">
            <a:avLst/>
          </a:prstGeom>
        </p:spPr>
      </p:pic>
      <p:graphicFrame>
        <p:nvGraphicFramePr>
          <p:cNvPr id="11" name="表プレースホルダー 20">
            <a:extLst>
              <a:ext uri="{FF2B5EF4-FFF2-40B4-BE49-F238E27FC236}">
                <a16:creationId xmlns:a16="http://schemas.microsoft.com/office/drawing/2014/main" id="{A90BA019-4562-AE52-F37E-3910832C7654}"/>
              </a:ext>
            </a:extLst>
          </p:cNvPr>
          <p:cNvGraphicFramePr>
            <a:graphicFrameLocks/>
          </p:cNvGraphicFramePr>
          <p:nvPr>
            <p:extLst>
              <p:ext uri="{D42A27DB-BD31-4B8C-83A1-F6EECF244321}">
                <p14:modId xmlns:p14="http://schemas.microsoft.com/office/powerpoint/2010/main" val="3326332592"/>
              </p:ext>
            </p:extLst>
          </p:nvPr>
        </p:nvGraphicFramePr>
        <p:xfrm>
          <a:off x="5903913" y="2597059"/>
          <a:ext cx="3285406" cy="1254996"/>
        </p:xfrm>
        <a:graphic>
          <a:graphicData uri="http://schemas.openxmlformats.org/drawingml/2006/table">
            <a:tbl>
              <a:tblPr firstCol="1">
                <a:tableStyleId>{5C22544A-7EE6-4342-B048-85BDC9FD1C3A}</a:tableStyleId>
              </a:tblPr>
              <a:tblGrid>
                <a:gridCol w="1031927">
                  <a:extLst>
                    <a:ext uri="{9D8B030D-6E8A-4147-A177-3AD203B41FA5}">
                      <a16:colId xmlns:a16="http://schemas.microsoft.com/office/drawing/2014/main" val="3506192044"/>
                    </a:ext>
                  </a:extLst>
                </a:gridCol>
                <a:gridCol w="2253479">
                  <a:extLst>
                    <a:ext uri="{9D8B030D-6E8A-4147-A177-3AD203B41FA5}">
                      <a16:colId xmlns:a16="http://schemas.microsoft.com/office/drawing/2014/main" val="1620209831"/>
                    </a:ext>
                  </a:extLst>
                </a:gridCol>
              </a:tblGrid>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2024</a:t>
                      </a:r>
                      <a:r>
                        <a:rPr kumimoji="1" lang="ja-JP" altLang="en-US" sz="1000" dirty="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r>
                        <a:rPr kumimoji="1" lang="ja-JP" altLang="en-US" sz="700" dirty="0"/>
                        <a:t>オープンデータ化に向けた</a:t>
                      </a:r>
                      <a:r>
                        <a:rPr lang="ja-JP" altLang="en-US" sz="700" dirty="0">
                          <a:latin typeface="Meiryo UI" panose="020B0604030504040204" pitchFamily="50" charset="-128"/>
                          <a:ea typeface="Meiryo UI" panose="020B0604030504040204" pitchFamily="50" charset="-128"/>
                        </a:rPr>
                        <a:t>道路等境界明示図等</a:t>
                      </a:r>
                      <a:r>
                        <a:rPr kumimoji="1" lang="ja-JP" altLang="en-US" sz="700" dirty="0"/>
                        <a:t>の電子化</a:t>
                      </a:r>
                      <a:endParaRPr kumimoji="1" lang="ja-JP" altLang="en-US" sz="700" dirty="0">
                        <a:solidFill>
                          <a:schemeClr val="tx1"/>
                        </a:solidFill>
                        <a:latin typeface="Yu Gothic UI" panose="020B0500000000000000" pitchFamily="50" charset="-128"/>
                        <a:ea typeface="Yu Gothic UI" panose="020B0500000000000000" pitchFamily="50" charset="-128"/>
                      </a:endParaRPr>
                    </a:p>
                  </a:txBody>
                  <a:tcPr anchor="ctr">
                    <a:solidFill>
                      <a:srgbClr val="FCEAED"/>
                    </a:solidFill>
                  </a:tcPr>
                </a:tc>
                <a:extLst>
                  <a:ext uri="{0D108BD9-81ED-4DB2-BD59-A6C34878D82A}">
                    <a16:rowId xmlns:a16="http://schemas.microsoft.com/office/drawing/2014/main" val="137827545"/>
                  </a:ext>
                </a:extLst>
              </a:tr>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2025</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t>オープンデータ化に向けた</a:t>
                      </a:r>
                      <a:r>
                        <a:rPr lang="ja-JP" altLang="en-US" sz="700" dirty="0">
                          <a:latin typeface="Meiryo UI" panose="020B0604030504040204" pitchFamily="50" charset="-128"/>
                          <a:ea typeface="Meiryo UI" panose="020B0604030504040204" pitchFamily="50" charset="-128"/>
                        </a:rPr>
                        <a:t>道路等境界明示図等</a:t>
                      </a:r>
                      <a:r>
                        <a:rPr kumimoji="1" lang="ja-JP" altLang="en-US" sz="700" dirty="0"/>
                        <a:t>の電子化</a:t>
                      </a:r>
                      <a:endParaRPr kumimoji="1" lang="ja-JP" altLang="en-US" sz="700" dirty="0">
                        <a:solidFill>
                          <a:schemeClr val="tx1"/>
                        </a:solidFill>
                        <a:latin typeface="Yu Gothic UI" panose="020B0500000000000000" pitchFamily="50" charset="-128"/>
                        <a:ea typeface="Yu Gothic UI" panose="020B0500000000000000" pitchFamily="50" charset="-128"/>
                      </a:endParaRPr>
                    </a:p>
                  </a:txBody>
                  <a:tcPr anchor="ctr">
                    <a:solidFill>
                      <a:srgbClr val="FCEAED"/>
                    </a:solidFill>
                  </a:tcPr>
                </a:tc>
                <a:extLst>
                  <a:ext uri="{0D108BD9-81ED-4DB2-BD59-A6C34878D82A}">
                    <a16:rowId xmlns:a16="http://schemas.microsoft.com/office/drawing/2014/main" val="3387827350"/>
                  </a:ext>
                </a:extLst>
              </a:tr>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2026</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t>・オープンデータ化に向けた</a:t>
                      </a:r>
                      <a:r>
                        <a:rPr lang="ja-JP" altLang="en-US" sz="700" dirty="0">
                          <a:latin typeface="Meiryo UI" panose="020B0604030504040204" pitchFamily="50" charset="-128"/>
                          <a:ea typeface="Meiryo UI" panose="020B0604030504040204" pitchFamily="50" charset="-128"/>
                        </a:rPr>
                        <a:t>道路等境界明示図等</a:t>
                      </a:r>
                      <a:r>
                        <a:rPr kumimoji="1" lang="ja-JP" altLang="en-US" sz="700" dirty="0"/>
                        <a:t>の電子化</a:t>
                      </a:r>
                      <a:endParaRPr kumimoji="1" lang="en-US" altLang="ja-JP" sz="7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tx1"/>
                          </a:solidFill>
                          <a:latin typeface="Yu Gothic UI" panose="020B0500000000000000" pitchFamily="50" charset="-128"/>
                          <a:ea typeface="Yu Gothic UI" panose="020B0500000000000000" pitchFamily="50" charset="-128"/>
                        </a:rPr>
                        <a:t>・データ公開</a:t>
                      </a:r>
                    </a:p>
                  </a:txBody>
                  <a:tcPr anchor="ctr">
                    <a:solidFill>
                      <a:srgbClr val="FCEAED"/>
                    </a:solidFill>
                  </a:tcPr>
                </a:tc>
                <a:extLst>
                  <a:ext uri="{0D108BD9-81ED-4DB2-BD59-A6C34878D82A}">
                    <a16:rowId xmlns:a16="http://schemas.microsoft.com/office/drawing/2014/main" val="3011694763"/>
                  </a:ext>
                </a:extLst>
              </a:tr>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2027</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t>・オープンデータ化に向けた</a:t>
                      </a:r>
                      <a:r>
                        <a:rPr lang="ja-JP" altLang="en-US" sz="700" dirty="0">
                          <a:latin typeface="Meiryo UI" panose="020B0604030504040204" pitchFamily="50" charset="-128"/>
                          <a:ea typeface="Meiryo UI" panose="020B0604030504040204" pitchFamily="50" charset="-128"/>
                        </a:rPr>
                        <a:t>道路等境界明示図等</a:t>
                      </a:r>
                      <a:r>
                        <a:rPr kumimoji="1" lang="ja-JP" altLang="en-US" sz="700" dirty="0"/>
                        <a:t>の電子化</a:t>
                      </a:r>
                      <a:endParaRPr kumimoji="1" lang="en-US" altLang="ja-JP" sz="7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tx1"/>
                          </a:solidFill>
                          <a:latin typeface="Yu Gothic UI" panose="020B0500000000000000" pitchFamily="50" charset="-128"/>
                          <a:ea typeface="Yu Gothic UI" panose="020B0500000000000000" pitchFamily="50" charset="-128"/>
                        </a:rPr>
                        <a:t>・データ公開</a:t>
                      </a:r>
                    </a:p>
                  </a:txBody>
                  <a:tcPr anchor="ctr">
                    <a:solidFill>
                      <a:srgbClr val="FCEAED"/>
                    </a:solidFill>
                  </a:tcPr>
                </a:tc>
                <a:extLst>
                  <a:ext uri="{0D108BD9-81ED-4DB2-BD59-A6C34878D82A}">
                    <a16:rowId xmlns:a16="http://schemas.microsoft.com/office/drawing/2014/main" val="3165335573"/>
                  </a:ext>
                </a:extLst>
              </a:tr>
            </a:tbl>
          </a:graphicData>
        </a:graphic>
      </p:graphicFrame>
      <p:sp>
        <p:nvSpPr>
          <p:cNvPr id="12" name="正方形/長方形 11">
            <a:extLst>
              <a:ext uri="{FF2B5EF4-FFF2-40B4-BE49-F238E27FC236}">
                <a16:creationId xmlns:a16="http://schemas.microsoft.com/office/drawing/2014/main" id="{74DB9E05-56F6-97EB-6299-ADA0CBA1C1D9}"/>
              </a:ext>
            </a:extLst>
          </p:cNvPr>
          <p:cNvSpPr/>
          <p:nvPr/>
        </p:nvSpPr>
        <p:spPr>
          <a:xfrm>
            <a:off x="4860000" y="1296000"/>
            <a:ext cx="972000" cy="7106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めざす姿</a:t>
            </a:r>
          </a:p>
        </p:txBody>
      </p:sp>
      <p:sp>
        <p:nvSpPr>
          <p:cNvPr id="13" name="正方形/長方形 12">
            <a:extLst>
              <a:ext uri="{FF2B5EF4-FFF2-40B4-BE49-F238E27FC236}">
                <a16:creationId xmlns:a16="http://schemas.microsoft.com/office/drawing/2014/main" id="{BB51D25B-FB89-4EDA-5D11-D6E3D99B5D69}"/>
              </a:ext>
            </a:extLst>
          </p:cNvPr>
          <p:cNvSpPr/>
          <p:nvPr/>
        </p:nvSpPr>
        <p:spPr>
          <a:xfrm>
            <a:off x="4860000" y="2128348"/>
            <a:ext cx="967416" cy="1943999"/>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p:txBody>
      </p:sp>
      <p:sp>
        <p:nvSpPr>
          <p:cNvPr id="17" name="正方形/長方形 16">
            <a:extLst>
              <a:ext uri="{FF2B5EF4-FFF2-40B4-BE49-F238E27FC236}">
                <a16:creationId xmlns:a16="http://schemas.microsoft.com/office/drawing/2014/main" id="{BD74F792-7CDA-74AD-C135-37B48A6C4B9E}"/>
              </a:ext>
            </a:extLst>
          </p:cNvPr>
          <p:cNvSpPr/>
          <p:nvPr/>
        </p:nvSpPr>
        <p:spPr>
          <a:xfrm>
            <a:off x="7137194" y="475300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2026</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18" name="正方形/長方形 17">
            <a:extLst>
              <a:ext uri="{FF2B5EF4-FFF2-40B4-BE49-F238E27FC236}">
                <a16:creationId xmlns:a16="http://schemas.microsoft.com/office/drawing/2014/main" id="{F69FA540-1035-3C18-262B-3F2C9B442BE3}"/>
              </a:ext>
            </a:extLst>
          </p:cNvPr>
          <p:cNvSpPr/>
          <p:nvPr/>
        </p:nvSpPr>
        <p:spPr>
          <a:xfrm>
            <a:off x="6093194" y="475300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2025</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19" name="正方形/長方形 18">
            <a:extLst>
              <a:ext uri="{FF2B5EF4-FFF2-40B4-BE49-F238E27FC236}">
                <a16:creationId xmlns:a16="http://schemas.microsoft.com/office/drawing/2014/main" id="{19D45275-B72C-3B17-9F7B-DA4F745C5DE9}"/>
              </a:ext>
            </a:extLst>
          </p:cNvPr>
          <p:cNvSpPr/>
          <p:nvPr/>
        </p:nvSpPr>
        <p:spPr>
          <a:xfrm>
            <a:off x="8181194" y="475300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2027</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20" name="テキスト ボックス 19">
            <a:extLst>
              <a:ext uri="{FF2B5EF4-FFF2-40B4-BE49-F238E27FC236}">
                <a16:creationId xmlns:a16="http://schemas.microsoft.com/office/drawing/2014/main" id="{F0A6193A-5259-DE55-84D1-F080204CD559}"/>
              </a:ext>
            </a:extLst>
          </p:cNvPr>
          <p:cNvSpPr txBox="1"/>
          <p:nvPr/>
        </p:nvSpPr>
        <p:spPr>
          <a:xfrm>
            <a:off x="5046554" y="5060768"/>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dirty="0">
                <a:solidFill>
                  <a:schemeClr val="bg1"/>
                </a:solidFill>
                <a:latin typeface="Yu Gothic UI" panose="020B0500000000000000" pitchFamily="50" charset="-128"/>
                <a:ea typeface="Yu Gothic UI" panose="020B0500000000000000" pitchFamily="50" charset="-128"/>
              </a:rPr>
              <a:t>図面の電子化</a:t>
            </a:r>
            <a:endParaRPr kumimoji="1" lang="en-US" altLang="ja-JP" sz="1000" b="1" dirty="0">
              <a:solidFill>
                <a:schemeClr val="bg1"/>
              </a:solidFill>
              <a:latin typeface="Yu Gothic UI" panose="020B0500000000000000" pitchFamily="50" charset="-128"/>
              <a:ea typeface="Yu Gothic UI" panose="020B0500000000000000" pitchFamily="50" charset="-128"/>
            </a:endParaRPr>
          </a:p>
        </p:txBody>
      </p:sp>
      <p:sp>
        <p:nvSpPr>
          <p:cNvPr id="21" name="テキスト ボックス 20">
            <a:extLst>
              <a:ext uri="{FF2B5EF4-FFF2-40B4-BE49-F238E27FC236}">
                <a16:creationId xmlns:a16="http://schemas.microsoft.com/office/drawing/2014/main" id="{CED91F5F-1B13-5D08-ACDF-C23FDBE1779B}"/>
              </a:ext>
            </a:extLst>
          </p:cNvPr>
          <p:cNvSpPr txBox="1"/>
          <p:nvPr/>
        </p:nvSpPr>
        <p:spPr>
          <a:xfrm>
            <a:off x="5046554" y="5555115"/>
            <a:ext cx="972000" cy="4644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dirty="0">
                <a:solidFill>
                  <a:srgbClr val="FFFFFF"/>
                </a:solidFill>
                <a:latin typeface="Yu Gothic UI" panose="020B0500000000000000" pitchFamily="50" charset="-128"/>
                <a:ea typeface="Yu Gothic UI" panose="020B0500000000000000" pitchFamily="50" charset="-128"/>
              </a:rPr>
              <a:t>マップナビおおさか</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22" name="ホームベース 30">
            <a:extLst>
              <a:ext uri="{FF2B5EF4-FFF2-40B4-BE49-F238E27FC236}">
                <a16:creationId xmlns:a16="http://schemas.microsoft.com/office/drawing/2014/main" id="{DDCE5656-038D-C01D-9FCF-B0C139A5617B}"/>
              </a:ext>
            </a:extLst>
          </p:cNvPr>
          <p:cNvSpPr/>
          <p:nvPr/>
        </p:nvSpPr>
        <p:spPr>
          <a:xfrm>
            <a:off x="6093193" y="5060828"/>
            <a:ext cx="1032720"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個人情報マスキング・スキャニング</a:t>
            </a:r>
          </a:p>
        </p:txBody>
      </p:sp>
      <p:sp>
        <p:nvSpPr>
          <p:cNvPr id="23" name="ホームベース 30">
            <a:extLst>
              <a:ext uri="{FF2B5EF4-FFF2-40B4-BE49-F238E27FC236}">
                <a16:creationId xmlns:a16="http://schemas.microsoft.com/office/drawing/2014/main" id="{73859EA0-C436-3F60-053F-A636B8A4E354}"/>
              </a:ext>
            </a:extLst>
          </p:cNvPr>
          <p:cNvSpPr/>
          <p:nvPr/>
        </p:nvSpPr>
        <p:spPr>
          <a:xfrm>
            <a:off x="7702549" y="5568717"/>
            <a:ext cx="1533925" cy="44943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900" dirty="0">
                <a:solidFill>
                  <a:srgbClr val="000000"/>
                </a:solidFill>
                <a:latin typeface="Yu Gothic UI" panose="020B0500000000000000" pitchFamily="50" charset="-128"/>
                <a:ea typeface="Yu Gothic UI" panose="020B0500000000000000" pitchFamily="50" charset="-128"/>
              </a:rPr>
              <a:t>データ公開</a:t>
            </a:r>
          </a:p>
        </p:txBody>
      </p:sp>
      <p:sp>
        <p:nvSpPr>
          <p:cNvPr id="88" name="ホームベース 30">
            <a:extLst>
              <a:ext uri="{FF2B5EF4-FFF2-40B4-BE49-F238E27FC236}">
                <a16:creationId xmlns:a16="http://schemas.microsoft.com/office/drawing/2014/main" id="{D238B2BA-37CC-CC0E-EFE4-4B779B202B48}"/>
              </a:ext>
            </a:extLst>
          </p:cNvPr>
          <p:cNvSpPr/>
          <p:nvPr/>
        </p:nvSpPr>
        <p:spPr>
          <a:xfrm>
            <a:off x="7148474" y="5060827"/>
            <a:ext cx="1032720"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個人情報マスキング・スキャニング</a:t>
            </a:r>
          </a:p>
        </p:txBody>
      </p:sp>
      <p:sp>
        <p:nvSpPr>
          <p:cNvPr id="89" name="ホームベース 30">
            <a:extLst>
              <a:ext uri="{FF2B5EF4-FFF2-40B4-BE49-F238E27FC236}">
                <a16:creationId xmlns:a16="http://schemas.microsoft.com/office/drawing/2014/main" id="{4C41C911-504E-54E4-D82E-0D00C291B5F7}"/>
              </a:ext>
            </a:extLst>
          </p:cNvPr>
          <p:cNvSpPr/>
          <p:nvPr/>
        </p:nvSpPr>
        <p:spPr>
          <a:xfrm>
            <a:off x="8203755" y="5060826"/>
            <a:ext cx="1032720"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個人情報マスキング・スキャニング</a:t>
            </a:r>
          </a:p>
        </p:txBody>
      </p:sp>
      <p:sp>
        <p:nvSpPr>
          <p:cNvPr id="92" name="テキスト ボックス 91">
            <a:extLst>
              <a:ext uri="{FF2B5EF4-FFF2-40B4-BE49-F238E27FC236}">
                <a16:creationId xmlns:a16="http://schemas.microsoft.com/office/drawing/2014/main" id="{55C94293-6CBD-B449-1F7D-19BE436C17DC}"/>
              </a:ext>
            </a:extLst>
          </p:cNvPr>
          <p:cNvSpPr txBox="1"/>
          <p:nvPr/>
        </p:nvSpPr>
        <p:spPr>
          <a:xfrm>
            <a:off x="5024970" y="4331749"/>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nvGrpSpPr>
          <p:cNvPr id="25" name="グループ化 24">
            <a:extLst>
              <a:ext uri="{FF2B5EF4-FFF2-40B4-BE49-F238E27FC236}">
                <a16:creationId xmlns:a16="http://schemas.microsoft.com/office/drawing/2014/main" id="{067CF8BD-D595-614A-E473-7248EA206AB3}"/>
              </a:ext>
            </a:extLst>
          </p:cNvPr>
          <p:cNvGrpSpPr/>
          <p:nvPr/>
        </p:nvGrpSpPr>
        <p:grpSpPr>
          <a:xfrm>
            <a:off x="441201" y="3453983"/>
            <a:ext cx="1369052" cy="244800"/>
            <a:chOff x="534759" y="7695460"/>
            <a:chExt cx="1369052" cy="244800"/>
          </a:xfrm>
        </p:grpSpPr>
        <p:sp>
          <p:nvSpPr>
            <p:cNvPr id="26" name="正方形/長方形 25">
              <a:extLst>
                <a:ext uri="{FF2B5EF4-FFF2-40B4-BE49-F238E27FC236}">
                  <a16:creationId xmlns:a16="http://schemas.microsoft.com/office/drawing/2014/main" id="{E79EF6AA-567B-B1FF-D08C-99FA3A003DFF}"/>
                </a:ext>
              </a:extLst>
            </p:cNvPr>
            <p:cNvSpPr/>
            <p:nvPr/>
          </p:nvSpPr>
          <p:spPr>
            <a:xfrm>
              <a:off x="534759" y="7695460"/>
              <a:ext cx="90000" cy="24480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dirty="0">
                <a:solidFill>
                  <a:srgbClr val="FFFFFF"/>
                </a:solidFill>
                <a:latin typeface="Yu Gothic UI" panose="020B0500000000000000" pitchFamily="50" charset="-128"/>
                <a:ea typeface="Yu Gothic UI" panose="020B0500000000000000" pitchFamily="50" charset="-128"/>
              </a:endParaRPr>
            </a:p>
          </p:txBody>
        </p:sp>
        <p:sp>
          <p:nvSpPr>
            <p:cNvPr id="27" name="テキスト ボックス 26">
              <a:extLst>
                <a:ext uri="{FF2B5EF4-FFF2-40B4-BE49-F238E27FC236}">
                  <a16:creationId xmlns:a16="http://schemas.microsoft.com/office/drawing/2014/main" id="{071C43E2-5F21-F85E-6AEA-695A29129541}"/>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8" name="テキスト プレースホルダー 3">
            <a:extLst>
              <a:ext uri="{FF2B5EF4-FFF2-40B4-BE49-F238E27FC236}">
                <a16:creationId xmlns:a16="http://schemas.microsoft.com/office/drawing/2014/main" id="{3F2DD532-73F7-06C0-03CE-90FAF06D220C}"/>
              </a:ext>
            </a:extLst>
          </p:cNvPr>
          <p:cNvSpPr txBox="1">
            <a:spLocks/>
          </p:cNvSpPr>
          <p:nvPr/>
        </p:nvSpPr>
        <p:spPr>
          <a:xfrm>
            <a:off x="445008" y="1201540"/>
            <a:ext cx="4346799" cy="2147109"/>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6400" indent="-86400">
              <a:lnSpc>
                <a:spcPts val="1500"/>
              </a:lnSpc>
              <a:spcBef>
                <a:spcPts val="0"/>
              </a:spcBef>
              <a:spcAft>
                <a:spcPts val="600"/>
              </a:spcAft>
            </a:pPr>
            <a:r>
              <a:rPr lang="ja-JP" altLang="en-US" dirty="0"/>
              <a:t>過去に交付した道路等境界明示図等に対して、市民</a:t>
            </a:r>
            <a:r>
              <a:rPr lang="en-US" altLang="ja-JP" dirty="0"/>
              <a:t>(</a:t>
            </a:r>
            <a:r>
              <a:rPr lang="ja-JP" altLang="en-US" dirty="0"/>
              <a:t>事業者</a:t>
            </a:r>
            <a:r>
              <a:rPr lang="en-US" altLang="ja-JP" dirty="0"/>
              <a:t>)</a:t>
            </a:r>
            <a:r>
              <a:rPr lang="ja-JP" altLang="en-US" dirty="0"/>
              <a:t>から毎年多数</a:t>
            </a:r>
            <a:r>
              <a:rPr lang="en-US" altLang="ja-JP" dirty="0"/>
              <a:t>(</a:t>
            </a:r>
            <a:r>
              <a:rPr lang="ja-JP" altLang="en-US" dirty="0"/>
              <a:t>約</a:t>
            </a:r>
            <a:r>
              <a:rPr lang="en-US" altLang="ja-JP" dirty="0"/>
              <a:t>12,000</a:t>
            </a:r>
            <a:r>
              <a:rPr lang="ja-JP" altLang="en-US" dirty="0"/>
              <a:t>件</a:t>
            </a:r>
            <a:r>
              <a:rPr lang="en-US" altLang="ja-JP" dirty="0"/>
              <a:t>/</a:t>
            </a:r>
            <a:r>
              <a:rPr lang="ja-JP" altLang="en-US" dirty="0"/>
              <a:t>年</a:t>
            </a:r>
            <a:r>
              <a:rPr lang="en-US" altLang="ja-JP" dirty="0"/>
              <a:t>)</a:t>
            </a:r>
            <a:r>
              <a:rPr lang="ja-JP" altLang="en-US" dirty="0"/>
              <a:t>の窓口閲覧や電話等での問い合わせ、抄本交付申請が寄せられている。</a:t>
            </a:r>
          </a:p>
          <a:p>
            <a:pPr marL="86400" indent="-86400">
              <a:lnSpc>
                <a:spcPts val="1500"/>
              </a:lnSpc>
              <a:spcBef>
                <a:spcPts val="0"/>
              </a:spcBef>
              <a:spcAft>
                <a:spcPts val="600"/>
              </a:spcAft>
            </a:pPr>
            <a:r>
              <a:rPr lang="ja-JP" altLang="en-US" dirty="0"/>
              <a:t>これら市民</a:t>
            </a:r>
            <a:r>
              <a:rPr lang="en-US" altLang="ja-JP" dirty="0"/>
              <a:t>(</a:t>
            </a:r>
            <a:r>
              <a:rPr lang="ja-JP" altLang="en-US" dirty="0"/>
              <a:t>事業者</a:t>
            </a:r>
            <a:r>
              <a:rPr lang="en-US" altLang="ja-JP" dirty="0"/>
              <a:t>)</a:t>
            </a:r>
            <a:r>
              <a:rPr lang="ja-JP" altLang="en-US" dirty="0"/>
              <a:t>からの申出に対し、現在は職員が道路橋梁総合管理システムを利用し該当する道路等境界明示図等の調査・提供を行っており、職員の事務負担が多大となっている。</a:t>
            </a:r>
            <a:endParaRPr lang="en-US" altLang="ja-JP" dirty="0"/>
          </a:p>
          <a:p>
            <a:pPr marL="86400" indent="-86400">
              <a:lnSpc>
                <a:spcPts val="1500"/>
              </a:lnSpc>
              <a:spcBef>
                <a:spcPts val="0"/>
              </a:spcBef>
              <a:spcAft>
                <a:spcPts val="600"/>
              </a:spcAft>
            </a:pPr>
            <a:r>
              <a:rPr lang="ja-JP" altLang="en-US" dirty="0"/>
              <a:t>そのため、マップナビおおさかで道路等境界明示図等を公開することで業務効率化を図るとともに市民</a:t>
            </a:r>
            <a:r>
              <a:rPr lang="en-US" altLang="ja-JP" dirty="0"/>
              <a:t>(</a:t>
            </a:r>
            <a:r>
              <a:rPr lang="ja-JP" altLang="en-US" dirty="0"/>
              <a:t>事業者</a:t>
            </a:r>
            <a:r>
              <a:rPr lang="en-US" altLang="ja-JP" dirty="0"/>
              <a:t>)</a:t>
            </a:r>
            <a:r>
              <a:rPr lang="ja-JP" altLang="en-US" dirty="0"/>
              <a:t>サービス向上を図る。</a:t>
            </a:r>
          </a:p>
          <a:p>
            <a:pPr>
              <a:spcBef>
                <a:spcPts val="600"/>
              </a:spcBef>
            </a:pPr>
            <a:endParaRPr lang="ja-JP" altLang="en-US" dirty="0"/>
          </a:p>
        </p:txBody>
      </p:sp>
      <p:sp>
        <p:nvSpPr>
          <p:cNvPr id="30" name="テキスト プレースホルダー 29">
            <a:extLst>
              <a:ext uri="{FF2B5EF4-FFF2-40B4-BE49-F238E27FC236}">
                <a16:creationId xmlns:a16="http://schemas.microsoft.com/office/drawing/2014/main" id="{DEA0AAAE-F335-04A5-E779-28AE17B92178}"/>
              </a:ext>
            </a:extLst>
          </p:cNvPr>
          <p:cNvSpPr>
            <a:spLocks noGrp="1"/>
          </p:cNvSpPr>
          <p:nvPr>
            <p:ph type="body" sz="quarter" idx="12"/>
          </p:nvPr>
        </p:nvSpPr>
        <p:spPr>
          <a:xfrm>
            <a:off x="441201" y="3752964"/>
            <a:ext cx="4346799" cy="600751"/>
          </a:xfrm>
        </p:spPr>
        <p:txBody>
          <a:bodyPr/>
          <a:lstStyle/>
          <a:p>
            <a:pPr marL="86400" indent="-86400">
              <a:lnSpc>
                <a:spcPts val="1500"/>
              </a:lnSpc>
              <a:spcBef>
                <a:spcPts val="0"/>
              </a:spcBef>
              <a:spcAft>
                <a:spcPts val="600"/>
              </a:spcAft>
            </a:pPr>
            <a:r>
              <a:rPr lang="en-US" altLang="ja-JP" dirty="0"/>
              <a:t>2024</a:t>
            </a:r>
            <a:r>
              <a:rPr lang="ja-JP" altLang="en-US" dirty="0"/>
              <a:t>年度からオープンデータ化に向けた道路等境界明示図等の電子化を実施</a:t>
            </a:r>
          </a:p>
          <a:p>
            <a:endParaRPr lang="ja-JP" altLang="en-US" dirty="0"/>
          </a:p>
        </p:txBody>
      </p:sp>
      <p:sp>
        <p:nvSpPr>
          <p:cNvPr id="65" name="正方形/長方形 64">
            <a:extLst>
              <a:ext uri="{FF2B5EF4-FFF2-40B4-BE49-F238E27FC236}">
                <a16:creationId xmlns:a16="http://schemas.microsoft.com/office/drawing/2014/main" id="{08BECC9C-BC26-D070-ADFF-CD98CF679A1F}"/>
              </a:ext>
            </a:extLst>
          </p:cNvPr>
          <p:cNvSpPr/>
          <p:nvPr/>
        </p:nvSpPr>
        <p:spPr>
          <a:xfrm>
            <a:off x="4860000" y="4301682"/>
            <a:ext cx="90000" cy="24480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dirty="0">
              <a:solidFill>
                <a:srgbClr val="FFFFFF"/>
              </a:solidFill>
              <a:latin typeface="Yu Gothic UI" panose="020B0500000000000000" pitchFamily="50" charset="-128"/>
              <a:ea typeface="Yu Gothic UI" panose="020B0500000000000000" pitchFamily="50" charset="-128"/>
            </a:endParaRPr>
          </a:p>
        </p:txBody>
      </p:sp>
      <p:sp>
        <p:nvSpPr>
          <p:cNvPr id="5" name="タイトル 7">
            <a:extLst>
              <a:ext uri="{FF2B5EF4-FFF2-40B4-BE49-F238E27FC236}">
                <a16:creationId xmlns:a16="http://schemas.microsoft.com/office/drawing/2014/main" id="{238AB101-61C1-EBD2-F673-1694DCBEF947}"/>
              </a:ext>
            </a:extLst>
          </p:cNvPr>
          <p:cNvSpPr txBox="1">
            <a:spLocks/>
          </p:cNvSpPr>
          <p:nvPr/>
        </p:nvSpPr>
        <p:spPr>
          <a:xfrm>
            <a:off x="446400" y="136800"/>
            <a:ext cx="4737911" cy="489461"/>
          </a:xfrm>
          <a:prstGeom prst="rect">
            <a:avLst/>
          </a:prstGeom>
        </p:spPr>
        <p:txBody>
          <a:bodyPr tIns="46800" bIns="46800" anchor="t"/>
          <a:lstStyle>
            <a:lvl1pPr algn="l" defTabSz="914400" rtl="0" eaLnBrk="1" latinLnBrk="0" hangingPunct="1">
              <a:lnSpc>
                <a:spcPct val="100000"/>
              </a:lnSpc>
              <a:spcBef>
                <a:spcPct val="0"/>
              </a:spcBef>
              <a:buNone/>
              <a:defRPr kumimoji="1" sz="2000" b="1" kern="1200" spc="100" baseline="0">
                <a:ln w="9525">
                  <a:solidFill>
                    <a:srgbClr val="AF1932"/>
                  </a:solidFill>
                </a:ln>
                <a:solidFill>
                  <a:srgbClr val="AF1932"/>
                </a:solidFill>
                <a:latin typeface="Yu Gothic UI" panose="020B0500000000000000" pitchFamily="50" charset="-128"/>
                <a:ea typeface="Yu Gothic UI" panose="020B0500000000000000" pitchFamily="50" charset="-128"/>
                <a:cs typeface="+mj-cs"/>
              </a:defRPr>
            </a:lvl1pPr>
          </a:lstStyle>
          <a:p>
            <a:r>
              <a:rPr kumimoji="1" lang="ja-JP" altLang="en-US" dirty="0"/>
              <a:t>道路等境界明示図等のオープンデータ化</a:t>
            </a:r>
            <a:endParaRPr lang="ja-JP" altLang="en-US" dirty="0"/>
          </a:p>
        </p:txBody>
      </p:sp>
      <p:sp>
        <p:nvSpPr>
          <p:cNvPr id="10" name="テキスト ボックス 9">
            <a:extLst>
              <a:ext uri="{FF2B5EF4-FFF2-40B4-BE49-F238E27FC236}">
                <a16:creationId xmlns:a16="http://schemas.microsoft.com/office/drawing/2014/main" id="{EB2B990D-E9B6-79B7-673B-159DDA6C976D}"/>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kumimoji="1" lang="en-US" altLang="ja-JP" sz="1000" dirty="0">
                <a:latin typeface="Meiryo UI" panose="020B0604030504040204" pitchFamily="50" charset="-128"/>
                <a:ea typeface="Meiryo UI" panose="020B0604030504040204" pitchFamily="50" charset="-128"/>
              </a:rPr>
              <a:t>09-1</a:t>
            </a:r>
            <a:endParaRPr kumimoji="1" lang="ja-JP" altLang="en-US" sz="10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B847B864-D465-6969-C68F-6FDA54A44B87}"/>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2" name="スライド番号プレースホルダー 1">
            <a:extLst>
              <a:ext uri="{FF2B5EF4-FFF2-40B4-BE49-F238E27FC236}">
                <a16:creationId xmlns:a16="http://schemas.microsoft.com/office/drawing/2014/main" id="{C9B8EDA0-B9D3-50F2-EB6A-7FABFAFAC59B}"/>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42</a:t>
            </a:fld>
            <a:endParaRPr lang="ja-JP" altLang="en-US" dirty="0">
              <a:solidFill>
                <a:prstClr val="black">
                  <a:tint val="75000"/>
                </a:prstClr>
              </a:solidFill>
              <a:latin typeface="Avenir Next LT Pro"/>
              <a:ea typeface="Yu Gothic UI"/>
            </a:endParaRPr>
          </a:p>
        </p:txBody>
      </p:sp>
      <p:sp>
        <p:nvSpPr>
          <p:cNvPr id="3" name="テキスト プレースホルダー 6">
            <a:extLst>
              <a:ext uri="{FF2B5EF4-FFF2-40B4-BE49-F238E27FC236}">
                <a16:creationId xmlns:a16="http://schemas.microsoft.com/office/drawing/2014/main" id="{A2B69012-6592-CE5F-8F72-7EF4B366F64E}"/>
              </a:ext>
            </a:extLst>
          </p:cNvPr>
          <p:cNvSpPr txBox="1">
            <a:spLocks/>
          </p:cNvSpPr>
          <p:nvPr/>
        </p:nvSpPr>
        <p:spPr>
          <a:xfrm>
            <a:off x="5900597" y="1321178"/>
            <a:ext cx="3390644" cy="529301"/>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sz="1100" b="0" dirty="0"/>
              <a:t>マップナビ</a:t>
            </a:r>
            <a:r>
              <a:rPr lang="ja-JP" altLang="en-US" sz="1100" b="0" dirty="0">
                <a:latin typeface="+mn-ea"/>
              </a:rPr>
              <a:t>おおさかで道路等境界明示図等が公開されることにより、業務効率化し、市民</a:t>
            </a:r>
            <a:r>
              <a:rPr lang="en-US" altLang="ja-JP" sz="1100" b="0" dirty="0">
                <a:latin typeface="+mn-ea"/>
              </a:rPr>
              <a:t>(</a:t>
            </a:r>
            <a:r>
              <a:rPr lang="ja-JP" altLang="en-US" sz="1100" b="0" dirty="0">
                <a:latin typeface="+mn-ea"/>
              </a:rPr>
              <a:t>事業者</a:t>
            </a:r>
            <a:r>
              <a:rPr lang="en-US" altLang="ja-JP" sz="1100" b="0" dirty="0">
                <a:latin typeface="+mn-ea"/>
              </a:rPr>
              <a:t>)</a:t>
            </a:r>
            <a:r>
              <a:rPr lang="ja-JP" altLang="en-US" sz="1100" b="0" dirty="0">
                <a:latin typeface="+mn-ea"/>
              </a:rPr>
              <a:t>へのサービスが向上している。</a:t>
            </a:r>
            <a:endParaRPr lang="ja-JP" altLang="en-US" b="0" dirty="0"/>
          </a:p>
        </p:txBody>
      </p:sp>
      <p:sp>
        <p:nvSpPr>
          <p:cNvPr id="15" name="テキスト プレースホルダー 6">
            <a:extLst>
              <a:ext uri="{FF2B5EF4-FFF2-40B4-BE49-F238E27FC236}">
                <a16:creationId xmlns:a16="http://schemas.microsoft.com/office/drawing/2014/main" id="{50FE470C-6396-F094-8ED0-CEE3FCD85A7B}"/>
              </a:ext>
            </a:extLst>
          </p:cNvPr>
          <p:cNvSpPr txBox="1">
            <a:spLocks/>
          </p:cNvSpPr>
          <p:nvPr/>
        </p:nvSpPr>
        <p:spPr>
          <a:xfrm>
            <a:off x="5903913" y="2118471"/>
            <a:ext cx="3390644" cy="529301"/>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sz="1100" b="0" dirty="0"/>
              <a:t>道路等境界明示図等の電子化およびオープンデータ化</a:t>
            </a:r>
            <a:endParaRPr lang="ja-JP" altLang="en-US" b="0" dirty="0"/>
          </a:p>
        </p:txBody>
      </p:sp>
    </p:spTree>
    <p:extLst>
      <p:ext uri="{BB962C8B-B14F-4D97-AF65-F5344CB8AC3E}">
        <p14:creationId xmlns:p14="http://schemas.microsoft.com/office/powerpoint/2010/main" val="14272768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4E3DB5-ED47-BCE5-6012-B47DD521E762}"/>
              </a:ext>
            </a:extLst>
          </p:cNvPr>
          <p:cNvSpPr>
            <a:spLocks noGrp="1"/>
          </p:cNvSpPr>
          <p:nvPr>
            <p:ph type="title"/>
          </p:nvPr>
        </p:nvSpPr>
        <p:spPr/>
        <p:txBody>
          <a:bodyPr/>
          <a:lstStyle/>
          <a:p>
            <a:r>
              <a:rPr lang="ja-JP" altLang="en-US" dirty="0"/>
              <a:t>淀川左岸線（２期）事業における</a:t>
            </a:r>
            <a:br>
              <a:rPr lang="en-US" altLang="ja-JP" dirty="0"/>
            </a:br>
            <a:r>
              <a:rPr lang="ja-JP" altLang="en-US" dirty="0"/>
              <a:t>　メタバースの活用</a:t>
            </a:r>
            <a:endParaRPr kumimoji="1" lang="ja-JP" altLang="en-US" dirty="0"/>
          </a:p>
        </p:txBody>
      </p:sp>
      <p:sp>
        <p:nvSpPr>
          <p:cNvPr id="4" name="テキスト プレースホルダー 3">
            <a:extLst>
              <a:ext uri="{FF2B5EF4-FFF2-40B4-BE49-F238E27FC236}">
                <a16:creationId xmlns:a16="http://schemas.microsoft.com/office/drawing/2014/main" id="{F22DA87A-C82F-591A-7612-B4446C75443D}"/>
              </a:ext>
            </a:extLst>
          </p:cNvPr>
          <p:cNvSpPr>
            <a:spLocks noGrp="1"/>
          </p:cNvSpPr>
          <p:nvPr>
            <p:ph type="body" sz="quarter" idx="12"/>
          </p:nvPr>
        </p:nvSpPr>
        <p:spPr>
          <a:xfrm>
            <a:off x="445009" y="1203565"/>
            <a:ext cx="4346799" cy="1252808"/>
          </a:xfrm>
        </p:spPr>
        <p:txBody>
          <a:bodyPr/>
          <a:lstStyle/>
          <a:p>
            <a:pPr marL="86400" lvl="2" indent="-86400">
              <a:lnSpc>
                <a:spcPts val="1500"/>
              </a:lnSpc>
              <a:spcBef>
                <a:spcPts val="0"/>
              </a:spcBef>
              <a:spcAft>
                <a:spcPts val="600"/>
              </a:spcAft>
              <a:buFont typeface="Arial" panose="020B0604020202020204" pitchFamily="34" charset="0"/>
              <a:buChar char="•"/>
              <a:tabLst>
                <a:tab pos="361950" algn="l"/>
              </a:tabLst>
              <a:defRPr/>
            </a:pPr>
            <a:r>
              <a:rPr kumimoji="0" lang="ja-JP" altLang="en-US" sz="1100" dirty="0">
                <a:solidFill>
                  <a:prstClr val="black"/>
                </a:solidFill>
                <a:latin typeface="Yu Gothic UI" panose="020B0500000000000000" pitchFamily="50" charset="-128"/>
                <a:ea typeface="Yu Gothic UI" panose="020B0500000000000000" pitchFamily="50" charset="-128"/>
              </a:rPr>
              <a:t>淀川</a:t>
            </a:r>
            <a:r>
              <a:rPr lang="ja-JP" altLang="en-US" sz="1100" dirty="0">
                <a:solidFill>
                  <a:prstClr val="black"/>
                </a:solidFill>
                <a:latin typeface="Yu Gothic UI"/>
                <a:ea typeface="Yu Gothic UI"/>
              </a:rPr>
              <a:t>左岸線（２期）事業は、長期間、かつ、区間が長い工事であり、関係者（住民</a:t>
            </a:r>
            <a:r>
              <a:rPr lang="en-US" altLang="ja-JP" sz="1100" dirty="0">
                <a:solidFill>
                  <a:prstClr val="black"/>
                </a:solidFill>
                <a:latin typeface="Yu Gothic UI"/>
                <a:ea typeface="Yu Gothic UI"/>
              </a:rPr>
              <a:t>/</a:t>
            </a:r>
            <a:r>
              <a:rPr lang="ja-JP" altLang="en-US" sz="1100" dirty="0">
                <a:solidFill>
                  <a:prstClr val="black"/>
                </a:solidFill>
                <a:latin typeface="Yu Gothic UI"/>
                <a:ea typeface="Yu Gothic UI"/>
              </a:rPr>
              <a:t>国</a:t>
            </a:r>
            <a:r>
              <a:rPr lang="en-US" altLang="ja-JP" sz="1100" dirty="0">
                <a:solidFill>
                  <a:prstClr val="black"/>
                </a:solidFill>
                <a:latin typeface="Yu Gothic UI"/>
                <a:ea typeface="Yu Gothic UI"/>
              </a:rPr>
              <a:t>/</a:t>
            </a:r>
            <a:r>
              <a:rPr lang="ja-JP" altLang="en-US" sz="1100" dirty="0">
                <a:solidFill>
                  <a:prstClr val="black"/>
                </a:solidFill>
                <a:latin typeface="Yu Gothic UI"/>
                <a:ea typeface="Yu Gothic UI"/>
              </a:rPr>
              <a:t>工事関係者等）が多く、かつ、時期により変遷していく。そのため、協議等に時間を要する、また、複数回にわたるなど関係者に負担が生じている</a:t>
            </a:r>
            <a:r>
              <a:rPr kumimoji="0" lang="ja-JP" altLang="en-US" sz="1100" dirty="0">
                <a:solidFill>
                  <a:prstClr val="black"/>
                </a:solidFill>
                <a:latin typeface="Yu Gothic UI" panose="020B0500000000000000" pitchFamily="50" charset="-128"/>
                <a:ea typeface="Yu Gothic UI" panose="020B0500000000000000" pitchFamily="50" charset="-128"/>
              </a:rPr>
              <a:t>。</a:t>
            </a:r>
            <a:endParaRPr kumimoji="0" lang="en-US" altLang="ja-JP" sz="1100" dirty="0">
              <a:solidFill>
                <a:prstClr val="black"/>
              </a:solidFill>
              <a:latin typeface="Yu Gothic UI" panose="020B0500000000000000" pitchFamily="50" charset="-128"/>
              <a:ea typeface="Yu Gothic UI" panose="020B0500000000000000" pitchFamily="50" charset="-128"/>
            </a:endParaRPr>
          </a:p>
          <a:p>
            <a:pPr marL="86400" lvl="2" indent="-86400">
              <a:lnSpc>
                <a:spcPts val="1500"/>
              </a:lnSpc>
              <a:spcBef>
                <a:spcPts val="0"/>
              </a:spcBef>
              <a:spcAft>
                <a:spcPts val="600"/>
              </a:spcAft>
              <a:buFont typeface="Arial" panose="020B0604020202020204" pitchFamily="34" charset="0"/>
              <a:buChar char="•"/>
              <a:tabLst>
                <a:tab pos="361950" algn="l"/>
              </a:tabLst>
              <a:defRPr/>
            </a:pPr>
            <a:r>
              <a:rPr lang="ja-JP" altLang="en-US" sz="1100" dirty="0">
                <a:solidFill>
                  <a:prstClr val="black"/>
                </a:solidFill>
                <a:latin typeface="Yu Gothic UI" panose="020B0500000000000000" pitchFamily="50" charset="-128"/>
                <a:ea typeface="Yu Gothic UI" panose="020B0500000000000000" pitchFamily="50" charset="-128"/>
              </a:rPr>
              <a:t>メタバースを活用し、</a:t>
            </a:r>
            <a:endParaRPr kumimoji="0" lang="en-US" altLang="ja-JP" sz="1100" dirty="0">
              <a:solidFill>
                <a:prstClr val="black"/>
              </a:solidFill>
              <a:latin typeface="Yu Gothic UI" panose="020B0500000000000000" pitchFamily="50" charset="-128"/>
              <a:ea typeface="Yu Gothic UI" panose="020B0500000000000000" pitchFamily="50" charset="-128"/>
            </a:endParaRPr>
          </a:p>
        </p:txBody>
      </p:sp>
      <p:sp>
        <p:nvSpPr>
          <p:cNvPr id="11" name="正方形/長方形 10">
            <a:extLst>
              <a:ext uri="{FF2B5EF4-FFF2-40B4-BE49-F238E27FC236}">
                <a16:creationId xmlns:a16="http://schemas.microsoft.com/office/drawing/2014/main" id="{076BDCE5-8DF3-BB17-6363-E937A51A4FA1}"/>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12" name="正方形/長方形 11">
            <a:extLst>
              <a:ext uri="{FF2B5EF4-FFF2-40B4-BE49-F238E27FC236}">
                <a16:creationId xmlns:a16="http://schemas.microsoft.com/office/drawing/2014/main" id="{D64A15EF-3B8D-1229-EF89-D31E9B327072}"/>
              </a:ext>
            </a:extLst>
          </p:cNvPr>
          <p:cNvSpPr/>
          <p:nvPr/>
        </p:nvSpPr>
        <p:spPr>
          <a:xfrm>
            <a:off x="4860000" y="1963153"/>
            <a:ext cx="972000" cy="206237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p:txBody>
      </p:sp>
      <p:grpSp>
        <p:nvGrpSpPr>
          <p:cNvPr id="13" name="グループ化 12">
            <a:extLst>
              <a:ext uri="{FF2B5EF4-FFF2-40B4-BE49-F238E27FC236}">
                <a16:creationId xmlns:a16="http://schemas.microsoft.com/office/drawing/2014/main" id="{A1787C1C-9F96-6F73-10CB-AB28EC656290}"/>
              </a:ext>
            </a:extLst>
          </p:cNvPr>
          <p:cNvGrpSpPr/>
          <p:nvPr/>
        </p:nvGrpSpPr>
        <p:grpSpPr>
          <a:xfrm>
            <a:off x="4907234" y="4220022"/>
            <a:ext cx="1157494" cy="243520"/>
            <a:chOff x="528309" y="7695403"/>
            <a:chExt cx="1157494" cy="243520"/>
          </a:xfrm>
        </p:grpSpPr>
        <p:sp>
          <p:nvSpPr>
            <p:cNvPr id="14" name="正方形/長方形 13">
              <a:extLst>
                <a:ext uri="{FF2B5EF4-FFF2-40B4-BE49-F238E27FC236}">
                  <a16:creationId xmlns:a16="http://schemas.microsoft.com/office/drawing/2014/main" id="{2257A37D-1C7D-BA1D-4C31-DF61696F00BE}"/>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5" name="テキスト ボックス 14">
              <a:extLst>
                <a:ext uri="{FF2B5EF4-FFF2-40B4-BE49-F238E27FC236}">
                  <a16:creationId xmlns:a16="http://schemas.microsoft.com/office/drawing/2014/main" id="{0AE86D8F-E921-8B7D-E67C-E56E0A2C71A4}"/>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4" name="正方形/長方形 23">
            <a:extLst>
              <a:ext uri="{FF2B5EF4-FFF2-40B4-BE49-F238E27FC236}">
                <a16:creationId xmlns:a16="http://schemas.microsoft.com/office/drawing/2014/main" id="{DFAA36B6-9EEC-ED3C-C089-650B16356140}"/>
              </a:ext>
            </a:extLst>
          </p:cNvPr>
          <p:cNvSpPr/>
          <p:nvPr/>
        </p:nvSpPr>
        <p:spPr>
          <a:xfrm>
            <a:off x="7137194" y="461330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2026</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25" name="正方形/長方形 24">
            <a:extLst>
              <a:ext uri="{FF2B5EF4-FFF2-40B4-BE49-F238E27FC236}">
                <a16:creationId xmlns:a16="http://schemas.microsoft.com/office/drawing/2014/main" id="{A114CE5A-1C32-F7E0-BABE-AC1CB5C5A3FD}"/>
              </a:ext>
            </a:extLst>
          </p:cNvPr>
          <p:cNvSpPr/>
          <p:nvPr/>
        </p:nvSpPr>
        <p:spPr>
          <a:xfrm>
            <a:off x="6093194" y="461330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2025</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26" name="正方形/長方形 25">
            <a:extLst>
              <a:ext uri="{FF2B5EF4-FFF2-40B4-BE49-F238E27FC236}">
                <a16:creationId xmlns:a16="http://schemas.microsoft.com/office/drawing/2014/main" id="{5838CEC3-0C75-9863-C6EC-2EAD21DDB9AA}"/>
              </a:ext>
            </a:extLst>
          </p:cNvPr>
          <p:cNvSpPr/>
          <p:nvPr/>
        </p:nvSpPr>
        <p:spPr>
          <a:xfrm>
            <a:off x="8181194" y="461330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2027</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27" name="テキスト ボックス 26">
            <a:extLst>
              <a:ext uri="{FF2B5EF4-FFF2-40B4-BE49-F238E27FC236}">
                <a16:creationId xmlns:a16="http://schemas.microsoft.com/office/drawing/2014/main" id="{E27C75CC-446A-1D92-824C-7A7AC93D68D3}"/>
              </a:ext>
            </a:extLst>
          </p:cNvPr>
          <p:cNvSpPr txBox="1"/>
          <p:nvPr/>
        </p:nvSpPr>
        <p:spPr>
          <a:xfrm>
            <a:off x="5046554" y="4921068"/>
            <a:ext cx="972000" cy="465257"/>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人材育成</a:t>
            </a:r>
            <a:r>
              <a:rPr kumimoji="1" lang="en-US" altLang="ja-JP" sz="1000" b="1" dirty="0">
                <a:solidFill>
                  <a:srgbClr val="FFFFFF"/>
                </a:solidFill>
                <a:latin typeface="Yu Gothic UI" panose="020B0500000000000000" pitchFamily="50" charset="-128"/>
                <a:ea typeface="Yu Gothic UI" panose="020B0500000000000000" pitchFamily="50" charset="-128"/>
              </a:rPr>
              <a:t>/</a:t>
            </a:r>
          </a:p>
          <a:p>
            <a:pPr algn="ctr" defTabSz="228600">
              <a:spcAft>
                <a:spcPts val="1200"/>
              </a:spcAft>
              <a:defRPr/>
            </a:pPr>
            <a:r>
              <a:rPr kumimoji="1" lang="ja-JP" altLang="en-US" sz="1000" b="1" dirty="0">
                <a:solidFill>
                  <a:srgbClr val="FFFFFF"/>
                </a:solidFill>
                <a:latin typeface="Yu Gothic UI" panose="020B0500000000000000" pitchFamily="50" charset="-128"/>
                <a:ea typeface="Yu Gothic UI" panose="020B0500000000000000" pitchFamily="50" charset="-128"/>
              </a:rPr>
              <a:t>体制整備</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28" name="テキスト ボックス 27">
            <a:extLst>
              <a:ext uri="{FF2B5EF4-FFF2-40B4-BE49-F238E27FC236}">
                <a16:creationId xmlns:a16="http://schemas.microsoft.com/office/drawing/2014/main" id="{A2810E71-5307-8C72-253B-3EDA1A2CCBEC}"/>
              </a:ext>
            </a:extLst>
          </p:cNvPr>
          <p:cNvSpPr txBox="1"/>
          <p:nvPr/>
        </p:nvSpPr>
        <p:spPr>
          <a:xfrm>
            <a:off x="5046554" y="5415415"/>
            <a:ext cx="972000" cy="371556"/>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サービス</a:t>
            </a:r>
            <a:endParaRPr kumimoji="1" lang="en-US" altLang="ja-JP" sz="1000" b="1" dirty="0">
              <a:solidFill>
                <a:srgbClr val="FFFFFF"/>
              </a:solidFill>
              <a:latin typeface="Yu Gothic UI" panose="020B0500000000000000" pitchFamily="50" charset="-128"/>
              <a:ea typeface="Yu Gothic UI" panose="020B0500000000000000" pitchFamily="50" charset="-128"/>
            </a:endParaRPr>
          </a:p>
          <a:p>
            <a:pPr algn="ctr" defTabSz="228600">
              <a:spcAft>
                <a:spcPts val="1200"/>
              </a:spcAft>
              <a:defRPr/>
            </a:pPr>
            <a:r>
              <a:rPr kumimoji="1" lang="ja-JP" altLang="en-US" sz="1000" b="1" dirty="0">
                <a:solidFill>
                  <a:srgbClr val="FFFFFF"/>
                </a:solidFill>
                <a:latin typeface="Yu Gothic UI" panose="020B0500000000000000" pitchFamily="50" charset="-128"/>
                <a:ea typeface="Yu Gothic UI" panose="020B0500000000000000" pitchFamily="50" charset="-128"/>
              </a:rPr>
              <a:t>（市民</a:t>
            </a:r>
            <a:r>
              <a:rPr kumimoji="1" lang="en-US" altLang="ja-JP" sz="1000" b="1" dirty="0">
                <a:solidFill>
                  <a:srgbClr val="FFFFFF"/>
                </a:solidFill>
                <a:latin typeface="Yu Gothic UI" panose="020B0500000000000000" pitchFamily="50" charset="-128"/>
                <a:ea typeface="Yu Gothic UI" panose="020B0500000000000000" pitchFamily="50" charset="-128"/>
              </a:rPr>
              <a:t>/</a:t>
            </a:r>
            <a:r>
              <a:rPr kumimoji="1" lang="ja-JP" altLang="en-US" sz="1000" b="1" dirty="0">
                <a:solidFill>
                  <a:srgbClr val="FFFFFF"/>
                </a:solidFill>
                <a:latin typeface="Yu Gothic UI" panose="020B0500000000000000" pitchFamily="50" charset="-128"/>
                <a:ea typeface="Yu Gothic UI" panose="020B0500000000000000" pitchFamily="50" charset="-128"/>
              </a:rPr>
              <a:t>事業者）</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29" name="ホームベース 30">
            <a:extLst>
              <a:ext uri="{FF2B5EF4-FFF2-40B4-BE49-F238E27FC236}">
                <a16:creationId xmlns:a16="http://schemas.microsoft.com/office/drawing/2014/main" id="{CE13710A-2AA4-3D67-9919-F70916BDB9F7}"/>
              </a:ext>
            </a:extLst>
          </p:cNvPr>
          <p:cNvSpPr/>
          <p:nvPr/>
        </p:nvSpPr>
        <p:spPr>
          <a:xfrm>
            <a:off x="6826250" y="4921128"/>
            <a:ext cx="2363067"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研修での活用開始</a:t>
            </a:r>
          </a:p>
        </p:txBody>
      </p:sp>
      <p:sp>
        <p:nvSpPr>
          <p:cNvPr id="31" name="ホームベース 30">
            <a:extLst>
              <a:ext uri="{FF2B5EF4-FFF2-40B4-BE49-F238E27FC236}">
                <a16:creationId xmlns:a16="http://schemas.microsoft.com/office/drawing/2014/main" id="{3B36F2A3-5227-CD0F-B611-091AD7C59263}"/>
              </a:ext>
            </a:extLst>
          </p:cNvPr>
          <p:cNvSpPr/>
          <p:nvPr/>
        </p:nvSpPr>
        <p:spPr>
          <a:xfrm>
            <a:off x="6093195" y="5426561"/>
            <a:ext cx="733056" cy="357954"/>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資料の</a:t>
            </a:r>
            <a:endParaRPr kumimoji="1" lang="en-US" altLang="ja-JP" sz="900" dirty="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デジタル化</a:t>
            </a:r>
          </a:p>
        </p:txBody>
      </p:sp>
      <p:sp>
        <p:nvSpPr>
          <p:cNvPr id="32" name="ホームベース 30">
            <a:extLst>
              <a:ext uri="{FF2B5EF4-FFF2-40B4-BE49-F238E27FC236}">
                <a16:creationId xmlns:a16="http://schemas.microsoft.com/office/drawing/2014/main" id="{1BA3F04A-2032-DE51-B1B8-9CE72FB1EB42}"/>
              </a:ext>
            </a:extLst>
          </p:cNvPr>
          <p:cNvSpPr/>
          <p:nvPr/>
        </p:nvSpPr>
        <p:spPr>
          <a:xfrm>
            <a:off x="6826250" y="5426393"/>
            <a:ext cx="971999" cy="358121"/>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試行運用</a:t>
            </a:r>
            <a:endParaRPr kumimoji="1" lang="en-US" altLang="ja-JP" sz="900" dirty="0">
              <a:solidFill>
                <a:schemeClr val="tx1"/>
              </a:solidFill>
              <a:latin typeface="Yu Gothic UI" panose="020B0500000000000000" pitchFamily="50" charset="-128"/>
              <a:ea typeface="Yu Gothic UI" panose="020B0500000000000000" pitchFamily="50" charset="-128"/>
            </a:endParaRPr>
          </a:p>
        </p:txBody>
      </p:sp>
      <p:sp>
        <p:nvSpPr>
          <p:cNvPr id="8" name="テキスト ボックス 7">
            <a:extLst>
              <a:ext uri="{FF2B5EF4-FFF2-40B4-BE49-F238E27FC236}">
                <a16:creationId xmlns:a16="http://schemas.microsoft.com/office/drawing/2014/main" id="{C8343287-0418-D5B5-AA1A-E69051A74882}"/>
              </a:ext>
            </a:extLst>
          </p:cNvPr>
          <p:cNvSpPr txBox="1"/>
          <p:nvPr/>
        </p:nvSpPr>
        <p:spPr>
          <a:xfrm>
            <a:off x="511561" y="2262506"/>
            <a:ext cx="4213692" cy="1277273"/>
          </a:xfrm>
          <a:prstGeom prst="rect">
            <a:avLst/>
          </a:prstGeom>
          <a:noFill/>
        </p:spPr>
        <p:txBody>
          <a:bodyPr wrap="square" rtlCol="0">
            <a:spAutoFit/>
          </a:bodyPr>
          <a:lstStyle/>
          <a:p>
            <a:pPr marL="324000" lvl="1" indent="-86400">
              <a:buFont typeface="Arial" panose="020B0604020202020204" pitchFamily="34" charset="0"/>
              <a:buChar char="•"/>
            </a:pPr>
            <a:r>
              <a:rPr lang="ja-JP" altLang="en-US" sz="1100" dirty="0">
                <a:solidFill>
                  <a:prstClr val="black"/>
                </a:solidFill>
                <a:latin typeface="Yu Gothic UI" panose="020B0500000000000000" pitchFamily="50" charset="-128"/>
                <a:ea typeface="Yu Gothic UI" panose="020B0500000000000000" pitchFamily="50" charset="-128"/>
              </a:rPr>
              <a:t>地元説明会に参加できない沿道住民や遠方の方への説明対応を行う。</a:t>
            </a:r>
            <a:endParaRPr lang="en-US" altLang="ja-JP" sz="1100" dirty="0">
              <a:solidFill>
                <a:prstClr val="black"/>
              </a:solidFill>
              <a:latin typeface="Yu Gothic UI" panose="020B0500000000000000" pitchFamily="50" charset="-128"/>
              <a:ea typeface="Yu Gothic UI" panose="020B0500000000000000" pitchFamily="50" charset="-128"/>
            </a:endParaRPr>
          </a:p>
          <a:p>
            <a:pPr marL="324000" lvl="1" indent="-86400">
              <a:buFont typeface="Arial" panose="020B0604020202020204" pitchFamily="34" charset="0"/>
              <a:buChar char="•"/>
            </a:pPr>
            <a:r>
              <a:rPr lang="ja-JP" altLang="en-US" sz="1100" dirty="0">
                <a:solidFill>
                  <a:prstClr val="black"/>
                </a:solidFill>
                <a:latin typeface="Yu Gothic UI" panose="020B0500000000000000" pitchFamily="50" charset="-128"/>
                <a:ea typeface="Yu Gothic UI" panose="020B0500000000000000" pitchFamily="50" charset="-128"/>
              </a:rPr>
              <a:t>関係機関（国等）と完成形のイメージを共有することにより、より深く、スピーディに検討を行う。また、多くの事業者が参加する工事進行にあたるリアルタイムでの情報共有を行う。</a:t>
            </a:r>
            <a:endParaRPr lang="en-US" altLang="ja-JP" sz="1100" dirty="0">
              <a:solidFill>
                <a:prstClr val="black"/>
              </a:solidFill>
              <a:latin typeface="Yu Gothic UI" panose="020B0500000000000000" pitchFamily="50" charset="-128"/>
              <a:ea typeface="Yu Gothic UI" panose="020B0500000000000000" pitchFamily="50" charset="-128"/>
            </a:endParaRPr>
          </a:p>
          <a:p>
            <a:pPr marL="324000" lvl="1" indent="-86400">
              <a:buFont typeface="Arial" panose="020B0604020202020204" pitchFamily="34" charset="0"/>
              <a:buChar char="•"/>
            </a:pPr>
            <a:r>
              <a:rPr lang="ja-JP" altLang="en-US" sz="1100" dirty="0">
                <a:solidFill>
                  <a:prstClr val="black"/>
                </a:solidFill>
                <a:latin typeface="Yu Gothic UI" panose="020B0500000000000000" pitchFamily="50" charset="-128"/>
                <a:ea typeface="Yu Gothic UI" panose="020B0500000000000000" pitchFamily="50" charset="-128"/>
              </a:rPr>
              <a:t>技術職員への技術研修用に仮想空間で施工体験等を行う。</a:t>
            </a:r>
            <a:endParaRPr lang="en-US" altLang="ja-JP" sz="1100" dirty="0">
              <a:solidFill>
                <a:prstClr val="black"/>
              </a:solidFill>
              <a:latin typeface="Yu Gothic UI" panose="020B0500000000000000" pitchFamily="50" charset="-128"/>
              <a:ea typeface="Yu Gothic UI" panose="020B0500000000000000" pitchFamily="50" charset="-128"/>
            </a:endParaRPr>
          </a:p>
          <a:p>
            <a:endParaRPr lang="ja-JP" altLang="en-US" sz="1100" dirty="0">
              <a:solidFill>
                <a:prstClr val="black"/>
              </a:solidFill>
              <a:latin typeface="Yu Gothic UI"/>
              <a:ea typeface="Yu Gothic UI"/>
            </a:endParaRPr>
          </a:p>
        </p:txBody>
      </p:sp>
      <p:sp>
        <p:nvSpPr>
          <p:cNvPr id="9" name="正方形/長方形 8">
            <a:extLst>
              <a:ext uri="{FF2B5EF4-FFF2-40B4-BE49-F238E27FC236}">
                <a16:creationId xmlns:a16="http://schemas.microsoft.com/office/drawing/2014/main" id="{723D3261-43D5-32AF-1990-7C5B28F70BDE}"/>
              </a:ext>
            </a:extLst>
          </p:cNvPr>
          <p:cNvSpPr/>
          <p:nvPr/>
        </p:nvSpPr>
        <p:spPr>
          <a:xfrm>
            <a:off x="509213" y="3372805"/>
            <a:ext cx="4166484" cy="803966"/>
          </a:xfrm>
          <a:prstGeom prst="rect">
            <a:avLst/>
          </a:prstGeom>
          <a:noFill/>
          <a:ln w="9525" cap="flat" cmpd="sng" algn="ctr">
            <a:noFill/>
            <a:prstDash val="solid"/>
          </a:ln>
          <a:effectLst/>
        </p:spPr>
        <p:txBody>
          <a:bodyPr lIns="36000" tIns="36000" rIns="36000" bIns="36000" rtlCol="0" anchor="t">
            <a:noAutofit/>
          </a:bodyPr>
          <a:lstStyle/>
          <a:p>
            <a:pPr marL="86400" lvl="2" indent="-86400">
              <a:lnSpc>
                <a:spcPts val="1500"/>
              </a:lnSpc>
              <a:spcAft>
                <a:spcPts val="600"/>
              </a:spcAft>
              <a:buFont typeface="Arial" panose="020B0604020202020204" pitchFamily="34" charset="0"/>
              <a:buChar char="•"/>
              <a:tabLst>
                <a:tab pos="361950" algn="l"/>
              </a:tabLst>
              <a:defRPr/>
            </a:pPr>
            <a:r>
              <a:rPr kumimoji="0" lang="ja-JP" altLang="en-US" sz="1100" dirty="0">
                <a:solidFill>
                  <a:srgbClr val="000000"/>
                </a:solidFill>
                <a:latin typeface="Avenir Next LT Pro"/>
                <a:ea typeface="Yu Gothic UI" panose="020B0500000000000000" pitchFamily="50" charset="-128"/>
              </a:rPr>
              <a:t>こ</a:t>
            </a:r>
            <a:r>
              <a:rPr lang="ja-JP" altLang="en-US" sz="1100" dirty="0">
                <a:solidFill>
                  <a:prstClr val="black"/>
                </a:solidFill>
                <a:latin typeface="Yu Gothic UI" panose="020B0500000000000000" pitchFamily="50" charset="-128"/>
                <a:ea typeface="Yu Gothic UI" panose="020B0500000000000000" pitchFamily="50" charset="-128"/>
              </a:rPr>
              <a:t>れらにより、研修資料作成の高度化と工数低減、大規模事業へデジタル活用のノウハウを継承など事業推進円滑化へ寄与する。</a:t>
            </a:r>
            <a:endParaRPr kumimoji="0" lang="ja-JP" altLang="en-US" sz="1100" dirty="0">
              <a:solidFill>
                <a:srgbClr val="000000"/>
              </a:solidFill>
              <a:latin typeface="Avenir Next LT Pro"/>
              <a:ea typeface="Yu Gothic UI" panose="020B0500000000000000" pitchFamily="50" charset="-128"/>
            </a:endParaRPr>
          </a:p>
        </p:txBody>
      </p:sp>
      <p:pic>
        <p:nvPicPr>
          <p:cNvPr id="21" name="図 28">
            <a:extLst>
              <a:ext uri="{FF2B5EF4-FFF2-40B4-BE49-F238E27FC236}">
                <a16:creationId xmlns:a16="http://schemas.microsoft.com/office/drawing/2014/main" id="{81CD0E4D-A036-2BFC-F2EF-C46FEB62F39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20293" y="4428789"/>
            <a:ext cx="3185605" cy="2040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ホームベース 30">
            <a:extLst>
              <a:ext uri="{FF2B5EF4-FFF2-40B4-BE49-F238E27FC236}">
                <a16:creationId xmlns:a16="http://schemas.microsoft.com/office/drawing/2014/main" id="{5829B61B-D4E7-BC0D-C9D2-1ADFCC112764}"/>
              </a:ext>
            </a:extLst>
          </p:cNvPr>
          <p:cNvSpPr/>
          <p:nvPr/>
        </p:nvSpPr>
        <p:spPr>
          <a:xfrm>
            <a:off x="6093193" y="4921128"/>
            <a:ext cx="733057"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研修素材</a:t>
            </a:r>
            <a:endParaRPr kumimoji="1" lang="en-US" altLang="ja-JP" sz="900" dirty="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作成</a:t>
            </a:r>
          </a:p>
        </p:txBody>
      </p:sp>
      <p:sp>
        <p:nvSpPr>
          <p:cNvPr id="23" name="ホームベース 30">
            <a:extLst>
              <a:ext uri="{FF2B5EF4-FFF2-40B4-BE49-F238E27FC236}">
                <a16:creationId xmlns:a16="http://schemas.microsoft.com/office/drawing/2014/main" id="{C8F08530-C397-BC28-978E-C7FA74D11B1E}"/>
              </a:ext>
            </a:extLst>
          </p:cNvPr>
          <p:cNvSpPr/>
          <p:nvPr/>
        </p:nvSpPr>
        <p:spPr>
          <a:xfrm>
            <a:off x="7820105" y="5426393"/>
            <a:ext cx="1369212" cy="358121"/>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本格運用</a:t>
            </a:r>
            <a:endParaRPr kumimoji="1" lang="en-US" altLang="ja-JP" sz="900" dirty="0">
              <a:solidFill>
                <a:schemeClr val="tx1"/>
              </a:solidFill>
              <a:latin typeface="Yu Gothic UI" panose="020B0500000000000000" pitchFamily="50" charset="-128"/>
              <a:ea typeface="Yu Gothic UI" panose="020B0500000000000000" pitchFamily="50" charset="-128"/>
            </a:endParaRPr>
          </a:p>
        </p:txBody>
      </p:sp>
      <p:graphicFrame>
        <p:nvGraphicFramePr>
          <p:cNvPr id="35" name="表プレースホルダー 18">
            <a:extLst>
              <a:ext uri="{FF2B5EF4-FFF2-40B4-BE49-F238E27FC236}">
                <a16:creationId xmlns:a16="http://schemas.microsoft.com/office/drawing/2014/main" id="{FDC9B2CE-9B01-2D39-0528-E6DCC433817B}"/>
              </a:ext>
            </a:extLst>
          </p:cNvPr>
          <p:cNvGraphicFramePr>
            <a:graphicFrameLocks/>
          </p:cNvGraphicFramePr>
          <p:nvPr/>
        </p:nvGraphicFramePr>
        <p:xfrm>
          <a:off x="5987783" y="2178505"/>
          <a:ext cx="3216272" cy="756240"/>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dirty="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dirty="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dirty="0">
                          <a:latin typeface="Yu Gothic UI" panose="020B0500000000000000" pitchFamily="50" charset="-128"/>
                          <a:ea typeface="Yu Gothic UI" panose="020B0500000000000000" pitchFamily="50" charset="-128"/>
                        </a:rPr>
                        <a:t>2025</a:t>
                      </a:r>
                      <a:r>
                        <a:rPr kumimoji="1" lang="ja-JP" altLang="en-US" sz="1000" b="0" dirty="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dirty="0">
                          <a:latin typeface="Yu Gothic UI" panose="020B0500000000000000" pitchFamily="50" charset="-128"/>
                          <a:ea typeface="Yu Gothic UI" panose="020B0500000000000000" pitchFamily="50" charset="-128"/>
                        </a:rPr>
                        <a:t>2026</a:t>
                      </a:r>
                      <a:r>
                        <a:rPr kumimoji="1" lang="ja-JP" altLang="en-US" sz="1000" b="0" dirty="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dirty="0">
                          <a:latin typeface="Yu Gothic UI" panose="020B0500000000000000" pitchFamily="50" charset="-128"/>
                          <a:ea typeface="Yu Gothic UI" panose="020B0500000000000000" pitchFamily="50" charset="-128"/>
                        </a:rPr>
                        <a:t>2027</a:t>
                      </a:r>
                      <a:r>
                        <a:rPr kumimoji="1" lang="ja-JP" altLang="en-US" sz="1000" b="0" dirty="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60000">
                <a:tc>
                  <a:txBody>
                    <a:bodyPr/>
                    <a:lstStyle/>
                    <a:p>
                      <a:pPr algn="ctr"/>
                      <a:r>
                        <a:rPr kumimoji="1" lang="ja-JP" altLang="en-US" sz="1000" dirty="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60%</a:t>
                      </a:r>
                      <a:endParaRPr kumimoji="1" lang="ja-JP" altLang="en-US" sz="1000" dirty="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80%</a:t>
                      </a:r>
                      <a:endParaRPr kumimoji="1" lang="ja-JP" altLang="en-US" sz="1000" dirty="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80%</a:t>
                      </a:r>
                    </a:p>
                  </a:txBody>
                  <a:tcPr anchor="ctr">
                    <a:lnT w="12700" cap="flat" cmpd="sng" algn="ctr">
                      <a:noFill/>
                      <a:prstDash val="solid"/>
                      <a:round/>
                      <a:headEnd type="none" w="med" len="med"/>
                      <a:tailEnd type="none" w="med" len="med"/>
                    </a:lnT>
                    <a:lnB w="12700" cmpd="sng">
                      <a:noFill/>
                    </a:lnB>
                    <a:solidFill>
                      <a:srgbClr val="FCEAED"/>
                    </a:solidFill>
                  </a:tcPr>
                </a:tc>
                <a:extLst>
                  <a:ext uri="{0D108BD9-81ED-4DB2-BD59-A6C34878D82A}">
                    <a16:rowId xmlns:a16="http://schemas.microsoft.com/office/drawing/2014/main" val="3215299270"/>
                  </a:ext>
                </a:extLst>
              </a:tr>
            </a:tbl>
          </a:graphicData>
        </a:graphic>
      </p:graphicFrame>
      <p:graphicFrame>
        <p:nvGraphicFramePr>
          <p:cNvPr id="39" name="表プレースホルダー 18">
            <a:extLst>
              <a:ext uri="{FF2B5EF4-FFF2-40B4-BE49-F238E27FC236}">
                <a16:creationId xmlns:a16="http://schemas.microsoft.com/office/drawing/2014/main" id="{D5E65DA6-99EE-328F-1570-B220256DF0B6}"/>
              </a:ext>
            </a:extLst>
          </p:cNvPr>
          <p:cNvGraphicFramePr>
            <a:graphicFrameLocks noGrp="1"/>
          </p:cNvGraphicFramePr>
          <p:nvPr>
            <p:ph type="tbl" sz="quarter" idx="16"/>
          </p:nvPr>
        </p:nvGraphicFramePr>
        <p:xfrm>
          <a:off x="6016303" y="3237077"/>
          <a:ext cx="3216272" cy="756240"/>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49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dirty="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dirty="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dirty="0">
                          <a:latin typeface="Yu Gothic UI" panose="020B0500000000000000" pitchFamily="50" charset="-128"/>
                          <a:ea typeface="Yu Gothic UI" panose="020B0500000000000000" pitchFamily="50" charset="-128"/>
                        </a:rPr>
                        <a:t>2025</a:t>
                      </a:r>
                      <a:r>
                        <a:rPr kumimoji="1" lang="ja-JP" altLang="en-US" sz="1000" b="0" dirty="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dirty="0">
                          <a:latin typeface="Yu Gothic UI" panose="020B0500000000000000" pitchFamily="50" charset="-128"/>
                          <a:ea typeface="Yu Gothic UI" panose="020B0500000000000000" pitchFamily="50" charset="-128"/>
                        </a:rPr>
                        <a:t>2026</a:t>
                      </a:r>
                      <a:r>
                        <a:rPr kumimoji="1" lang="ja-JP" altLang="en-US" sz="1000" b="0" dirty="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dirty="0">
                          <a:latin typeface="Yu Gothic UI" panose="020B0500000000000000" pitchFamily="50" charset="-128"/>
                          <a:ea typeface="Yu Gothic UI" panose="020B0500000000000000" pitchFamily="50" charset="-128"/>
                        </a:rPr>
                        <a:t>2027</a:t>
                      </a:r>
                      <a:r>
                        <a:rPr kumimoji="1" lang="ja-JP" altLang="en-US" sz="1000" b="0" dirty="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60000">
                <a:tc>
                  <a:txBody>
                    <a:bodyPr/>
                    <a:lstStyle/>
                    <a:p>
                      <a:pPr algn="ctr"/>
                      <a:r>
                        <a:rPr kumimoji="1" lang="ja-JP" altLang="en-US" sz="1000" dirty="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ja-JP" altLang="en-US" sz="1000" dirty="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40%</a:t>
                      </a:r>
                      <a:endParaRPr kumimoji="1" lang="ja-JP" altLang="en-US" sz="1000" dirty="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40%</a:t>
                      </a:r>
                      <a:endParaRPr kumimoji="1" lang="ja-JP" altLang="en-US" sz="1000" dirty="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lnB w="12700" cmpd="sng">
                      <a:noFill/>
                    </a:lnB>
                    <a:solidFill>
                      <a:srgbClr val="FCEAED"/>
                    </a:solidFill>
                  </a:tcPr>
                </a:tc>
                <a:extLst>
                  <a:ext uri="{0D108BD9-81ED-4DB2-BD59-A6C34878D82A}">
                    <a16:rowId xmlns:a16="http://schemas.microsoft.com/office/drawing/2014/main" val="3215299270"/>
                  </a:ext>
                </a:extLst>
              </a:tr>
            </a:tbl>
          </a:graphicData>
        </a:graphic>
      </p:graphicFrame>
      <p:sp>
        <p:nvSpPr>
          <p:cNvPr id="7" name="テキスト ボックス 6">
            <a:extLst>
              <a:ext uri="{FF2B5EF4-FFF2-40B4-BE49-F238E27FC236}">
                <a16:creationId xmlns:a16="http://schemas.microsoft.com/office/drawing/2014/main" id="{8B6FCB98-46EF-3D69-BC89-142DECB8E5B9}"/>
              </a:ext>
            </a:extLst>
          </p:cNvPr>
          <p:cNvSpPr txBox="1"/>
          <p:nvPr/>
        </p:nvSpPr>
        <p:spPr>
          <a:xfrm>
            <a:off x="5943076" y="62398"/>
            <a:ext cx="2904750" cy="276999"/>
          </a:xfrm>
          <a:prstGeom prst="rect">
            <a:avLst/>
          </a:prstGeom>
          <a:noFill/>
        </p:spPr>
        <p:txBody>
          <a:bodyPr wrap="square" rtlCol="0">
            <a:spAutoFit/>
          </a:bodyPr>
          <a:lstStyle/>
          <a:p>
            <a:r>
              <a:rPr kumimoji="1" lang="ja-JP" altLang="en-US" sz="1200" b="1" dirty="0">
                <a:solidFill>
                  <a:schemeClr val="bg1"/>
                </a:solidFill>
              </a:rPr>
              <a:t>「大阪市</a:t>
            </a:r>
            <a:r>
              <a:rPr kumimoji="1" lang="en-US" altLang="ja-JP" sz="1200" b="1" dirty="0">
                <a:solidFill>
                  <a:schemeClr val="bg1"/>
                </a:solidFill>
              </a:rPr>
              <a:t>DX</a:t>
            </a:r>
            <a:r>
              <a:rPr kumimoji="1" lang="ja-JP" altLang="en-US" sz="1200" b="1" dirty="0">
                <a:solidFill>
                  <a:schemeClr val="bg1"/>
                </a:solidFill>
              </a:rPr>
              <a:t>戦略アクションプラン」掲載事業</a:t>
            </a:r>
          </a:p>
        </p:txBody>
      </p:sp>
      <p:sp>
        <p:nvSpPr>
          <p:cNvPr id="19" name="テキスト ボックス 18">
            <a:extLst>
              <a:ext uri="{FF2B5EF4-FFF2-40B4-BE49-F238E27FC236}">
                <a16:creationId xmlns:a16="http://schemas.microsoft.com/office/drawing/2014/main" id="{D2CAFA51-9459-252B-770B-24BB20E690F6}"/>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kumimoji="1" lang="en-US" altLang="ja-JP" sz="1000" dirty="0">
                <a:latin typeface="Meiryo UI" panose="020B0604030504040204" pitchFamily="50" charset="-128"/>
                <a:ea typeface="Meiryo UI" panose="020B0604030504040204" pitchFamily="50" charset="-128"/>
              </a:rPr>
              <a:t>10-1,12-3</a:t>
            </a:r>
            <a:endParaRPr kumimoji="1" lang="ja-JP" altLang="en-US" sz="1000"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5680DEC2-2621-447D-8A93-D1A5C0EC7035}"/>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10" name="スライド番号プレースホルダー 1">
            <a:extLst>
              <a:ext uri="{FF2B5EF4-FFF2-40B4-BE49-F238E27FC236}">
                <a16:creationId xmlns:a16="http://schemas.microsoft.com/office/drawing/2014/main" id="{49AC5475-67F6-4BA8-5748-40648D038FEA}"/>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43</a:t>
            </a:fld>
            <a:endParaRPr lang="ja-JP" altLang="en-US" dirty="0">
              <a:solidFill>
                <a:prstClr val="black">
                  <a:tint val="75000"/>
                </a:prstClr>
              </a:solidFill>
              <a:latin typeface="Avenir Next LT Pro"/>
              <a:ea typeface="Yu Gothic UI"/>
            </a:endParaRPr>
          </a:p>
        </p:txBody>
      </p:sp>
      <p:sp>
        <p:nvSpPr>
          <p:cNvPr id="34" name="テキスト プレースホルダー 6">
            <a:extLst>
              <a:ext uri="{FF2B5EF4-FFF2-40B4-BE49-F238E27FC236}">
                <a16:creationId xmlns:a16="http://schemas.microsoft.com/office/drawing/2014/main" id="{74F192A1-06E4-2BF9-7074-2178372D07B9}"/>
              </a:ext>
            </a:extLst>
          </p:cNvPr>
          <p:cNvSpPr txBox="1">
            <a:spLocks/>
          </p:cNvSpPr>
          <p:nvPr/>
        </p:nvSpPr>
        <p:spPr>
          <a:xfrm>
            <a:off x="5900597" y="1321178"/>
            <a:ext cx="3390644" cy="529301"/>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sz="1100" b="0" dirty="0"/>
              <a:t>メタバースを活用し、住民や関係機関等とのイメージ共有を行い、また、職員の技術力の向上が図れていること。</a:t>
            </a:r>
            <a:endParaRPr lang="ja-JP" altLang="en-US" b="0" dirty="0"/>
          </a:p>
        </p:txBody>
      </p:sp>
      <p:sp>
        <p:nvSpPr>
          <p:cNvPr id="36" name="テキスト プレースホルダー 6">
            <a:extLst>
              <a:ext uri="{FF2B5EF4-FFF2-40B4-BE49-F238E27FC236}">
                <a16:creationId xmlns:a16="http://schemas.microsoft.com/office/drawing/2014/main" id="{A1E32AF0-E856-31F5-4825-0EE079F2A403}"/>
              </a:ext>
            </a:extLst>
          </p:cNvPr>
          <p:cNvSpPr txBox="1">
            <a:spLocks/>
          </p:cNvSpPr>
          <p:nvPr/>
        </p:nvSpPr>
        <p:spPr>
          <a:xfrm>
            <a:off x="5900597" y="1928873"/>
            <a:ext cx="3390644" cy="529301"/>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sz="1100" b="0" dirty="0"/>
              <a:t>メタバースを活用した研修満足度</a:t>
            </a:r>
            <a:endParaRPr lang="ja-JP" altLang="en-US" b="0" dirty="0"/>
          </a:p>
        </p:txBody>
      </p:sp>
      <p:sp>
        <p:nvSpPr>
          <p:cNvPr id="40" name="テキスト プレースホルダー 6">
            <a:extLst>
              <a:ext uri="{FF2B5EF4-FFF2-40B4-BE49-F238E27FC236}">
                <a16:creationId xmlns:a16="http://schemas.microsoft.com/office/drawing/2014/main" id="{715BFDAC-A154-EAA4-1DED-26B4FA4385E8}"/>
              </a:ext>
            </a:extLst>
          </p:cNvPr>
          <p:cNvSpPr txBox="1">
            <a:spLocks/>
          </p:cNvSpPr>
          <p:nvPr/>
        </p:nvSpPr>
        <p:spPr>
          <a:xfrm>
            <a:off x="5894379" y="2991024"/>
            <a:ext cx="3390644" cy="529301"/>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sz="1100" b="0" dirty="0"/>
              <a:t>市民等からの問合せ件数の縮減率</a:t>
            </a:r>
            <a:endParaRPr lang="ja-JP" altLang="en-US" b="0" dirty="0"/>
          </a:p>
        </p:txBody>
      </p:sp>
      <p:sp>
        <p:nvSpPr>
          <p:cNvPr id="43" name="テキスト プレースホルダー 6">
            <a:extLst>
              <a:ext uri="{FF2B5EF4-FFF2-40B4-BE49-F238E27FC236}">
                <a16:creationId xmlns:a16="http://schemas.microsoft.com/office/drawing/2014/main" id="{A7FD1A87-EF18-7689-698A-EC6DEE2D39B9}"/>
              </a:ext>
            </a:extLst>
          </p:cNvPr>
          <p:cNvSpPr txBox="1">
            <a:spLocks/>
          </p:cNvSpPr>
          <p:nvPr/>
        </p:nvSpPr>
        <p:spPr>
          <a:xfrm>
            <a:off x="445008" y="4109536"/>
            <a:ext cx="4280245" cy="529301"/>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en-US" altLang="ja-JP" b="0" dirty="0"/>
              <a:t>2024</a:t>
            </a:r>
            <a:r>
              <a:rPr lang="ja-JP" altLang="en-US" b="0" dirty="0"/>
              <a:t>年度に、メタバース空間で活用する資料のデジタル化やコンテンツの一部を作成</a:t>
            </a:r>
          </a:p>
        </p:txBody>
      </p:sp>
      <p:grpSp>
        <p:nvGrpSpPr>
          <p:cNvPr id="3" name="グループ化 2">
            <a:extLst>
              <a:ext uri="{FF2B5EF4-FFF2-40B4-BE49-F238E27FC236}">
                <a16:creationId xmlns:a16="http://schemas.microsoft.com/office/drawing/2014/main" id="{8DFCC798-A6C2-B2E2-6E7E-162C72547A5A}"/>
              </a:ext>
            </a:extLst>
          </p:cNvPr>
          <p:cNvGrpSpPr/>
          <p:nvPr/>
        </p:nvGrpSpPr>
        <p:grpSpPr>
          <a:xfrm>
            <a:off x="447675" y="3854449"/>
            <a:ext cx="1375502" cy="243520"/>
            <a:chOff x="528309" y="7695403"/>
            <a:chExt cx="1375502" cy="243520"/>
          </a:xfrm>
        </p:grpSpPr>
        <p:sp>
          <p:nvSpPr>
            <p:cNvPr id="5" name="正方形/長方形 4">
              <a:extLst>
                <a:ext uri="{FF2B5EF4-FFF2-40B4-BE49-F238E27FC236}">
                  <a16:creationId xmlns:a16="http://schemas.microsoft.com/office/drawing/2014/main" id="{CF847B76-D78F-C78C-1D3C-6881001D71A1}"/>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6" name="テキスト ボックス 5">
              <a:extLst>
                <a:ext uri="{FF2B5EF4-FFF2-40B4-BE49-F238E27FC236}">
                  <a16:creationId xmlns:a16="http://schemas.microsoft.com/office/drawing/2014/main" id="{CC2714A5-2993-A4B2-0135-9E5D15B22EF2}"/>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Tree>
    <p:extLst>
      <p:ext uri="{BB962C8B-B14F-4D97-AF65-F5344CB8AC3E}">
        <p14:creationId xmlns:p14="http://schemas.microsoft.com/office/powerpoint/2010/main" val="35700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6BE600-EEED-1DC5-F578-DD3863CADA31}"/>
              </a:ext>
            </a:extLst>
          </p:cNvPr>
          <p:cNvSpPr>
            <a:spLocks noGrp="1"/>
          </p:cNvSpPr>
          <p:nvPr>
            <p:ph type="title"/>
          </p:nvPr>
        </p:nvSpPr>
        <p:spPr/>
        <p:txBody>
          <a:bodyPr/>
          <a:lstStyle/>
          <a:p>
            <a:r>
              <a:rPr kumimoji="1" lang="ja-JP" altLang="en-US" dirty="0"/>
              <a:t>降雨情報システムを活用したポンプの</a:t>
            </a:r>
            <a:br>
              <a:rPr kumimoji="1" lang="en-US" altLang="ja-JP" dirty="0"/>
            </a:br>
            <a:r>
              <a:rPr kumimoji="1" lang="ja-JP" altLang="en-US" dirty="0"/>
              <a:t>　運転状況等住民への情報提供</a:t>
            </a:r>
          </a:p>
        </p:txBody>
      </p:sp>
      <p:sp>
        <p:nvSpPr>
          <p:cNvPr id="4" name="テキスト プレースホルダー 3">
            <a:extLst>
              <a:ext uri="{FF2B5EF4-FFF2-40B4-BE49-F238E27FC236}">
                <a16:creationId xmlns:a16="http://schemas.microsoft.com/office/drawing/2014/main" id="{31A7987E-7A1B-DEC2-DC15-F5EDB13C956A}"/>
              </a:ext>
            </a:extLst>
          </p:cNvPr>
          <p:cNvSpPr>
            <a:spLocks noGrp="1"/>
          </p:cNvSpPr>
          <p:nvPr>
            <p:ph type="body" sz="quarter" idx="12"/>
          </p:nvPr>
        </p:nvSpPr>
        <p:spPr>
          <a:xfrm>
            <a:off x="445008" y="1201540"/>
            <a:ext cx="4346799" cy="2227460"/>
          </a:xfrm>
        </p:spPr>
        <p:txBody>
          <a:bodyPr/>
          <a:lstStyle/>
          <a:p>
            <a:pPr marL="86400" indent="-86400">
              <a:lnSpc>
                <a:spcPts val="1500"/>
              </a:lnSpc>
              <a:spcBef>
                <a:spcPts val="0"/>
              </a:spcBef>
              <a:spcAft>
                <a:spcPts val="600"/>
              </a:spcAft>
            </a:pPr>
            <a:r>
              <a:rPr kumimoji="1" lang="ja-JP" altLang="en-US" dirty="0"/>
              <a:t>降雨情報システムを用いることにより、降雨時のポンプの運転状況をリアルタイムに市民へ提供する。</a:t>
            </a:r>
            <a:endParaRPr kumimoji="1" lang="en-US" altLang="ja-JP" dirty="0"/>
          </a:p>
          <a:p>
            <a:pPr marL="86400" indent="-86400">
              <a:lnSpc>
                <a:spcPts val="1500"/>
              </a:lnSpc>
              <a:spcBef>
                <a:spcPts val="0"/>
              </a:spcBef>
              <a:spcAft>
                <a:spcPts val="600"/>
              </a:spcAft>
            </a:pPr>
            <a:r>
              <a:rPr kumimoji="1" lang="en-US" altLang="ja-JP" dirty="0"/>
              <a:t>1993 </a:t>
            </a:r>
            <a:r>
              <a:rPr kumimoji="1" lang="ja-JP" altLang="en-US" dirty="0"/>
              <a:t>年 </a:t>
            </a:r>
            <a:r>
              <a:rPr kumimoji="1" lang="en-US" altLang="ja-JP" dirty="0"/>
              <a:t>4 </a:t>
            </a:r>
            <a:r>
              <a:rPr kumimoji="1" lang="ja-JP" altLang="en-US" dirty="0"/>
              <a:t>月 </a:t>
            </a:r>
            <a:r>
              <a:rPr kumimoji="1" lang="en-US" altLang="ja-JP" dirty="0"/>
              <a:t>1 </a:t>
            </a:r>
            <a:r>
              <a:rPr kumimoji="1" lang="ja-JP" altLang="en-US" dirty="0"/>
              <a:t>日より、弁天町</a:t>
            </a:r>
            <a:r>
              <a:rPr kumimoji="1" lang="en-US" altLang="ja-JP" dirty="0"/>
              <a:t>ORC200</a:t>
            </a:r>
            <a:r>
              <a:rPr kumimoji="1" lang="ja-JP" altLang="en-US" dirty="0"/>
              <a:t>ビルに気象レーダーを設置し、レーダー画像や注意報などの気象情報を市民に向けて提供してきた。</a:t>
            </a:r>
            <a:endParaRPr lang="en-US" altLang="ja-JP" dirty="0"/>
          </a:p>
          <a:p>
            <a:pPr marL="86400" indent="-86400">
              <a:lnSpc>
                <a:spcPts val="1500"/>
              </a:lnSpc>
              <a:spcBef>
                <a:spcPts val="0"/>
              </a:spcBef>
              <a:spcAft>
                <a:spcPts val="600"/>
              </a:spcAft>
            </a:pPr>
            <a:r>
              <a:rPr kumimoji="1" lang="ja-JP" altLang="en-US" dirty="0"/>
              <a:t>レーダー画像に加え、ポンプの運転台数を公開する事で、市民の降雨強度の確認や避難の判断等への活用を可能にし、防災意識の向上を図る。</a:t>
            </a:r>
            <a:endParaRPr kumimoji="1" lang="en-US" altLang="ja-JP" dirty="0"/>
          </a:p>
        </p:txBody>
      </p:sp>
      <p:graphicFrame>
        <p:nvGraphicFramePr>
          <p:cNvPr id="11" name="表プレースホルダー 20">
            <a:extLst>
              <a:ext uri="{FF2B5EF4-FFF2-40B4-BE49-F238E27FC236}">
                <a16:creationId xmlns:a16="http://schemas.microsoft.com/office/drawing/2014/main" id="{A90BA019-4562-AE52-F37E-3910832C7654}"/>
              </a:ext>
            </a:extLst>
          </p:cNvPr>
          <p:cNvGraphicFramePr>
            <a:graphicFrameLocks/>
          </p:cNvGraphicFramePr>
          <p:nvPr>
            <p:extLst>
              <p:ext uri="{D42A27DB-BD31-4B8C-83A1-F6EECF244321}">
                <p14:modId xmlns:p14="http://schemas.microsoft.com/office/powerpoint/2010/main" val="3100405704"/>
              </p:ext>
            </p:extLst>
          </p:nvPr>
        </p:nvGraphicFramePr>
        <p:xfrm>
          <a:off x="5912273" y="2608551"/>
          <a:ext cx="3216274" cy="941247"/>
        </p:xfrm>
        <a:graphic>
          <a:graphicData uri="http://schemas.openxmlformats.org/drawingml/2006/table">
            <a:tbl>
              <a:tblPr firstCol="1">
                <a:tableStyleId>{5C22544A-7EE6-4342-B048-85BDC9FD1C3A}</a:tableStyleId>
              </a:tblPr>
              <a:tblGrid>
                <a:gridCol w="1010213">
                  <a:extLst>
                    <a:ext uri="{9D8B030D-6E8A-4147-A177-3AD203B41FA5}">
                      <a16:colId xmlns:a16="http://schemas.microsoft.com/office/drawing/2014/main" val="3506192044"/>
                    </a:ext>
                  </a:extLst>
                </a:gridCol>
                <a:gridCol w="2206061">
                  <a:extLst>
                    <a:ext uri="{9D8B030D-6E8A-4147-A177-3AD203B41FA5}">
                      <a16:colId xmlns:a16="http://schemas.microsoft.com/office/drawing/2014/main" val="1620209831"/>
                    </a:ext>
                  </a:extLst>
                </a:gridCol>
              </a:tblGrid>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2024</a:t>
                      </a:r>
                      <a:r>
                        <a:rPr kumimoji="1" lang="ja-JP" altLang="en-US" sz="1000" dirty="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機能追加内容検討</a:t>
                      </a:r>
                    </a:p>
                  </a:txBody>
                  <a:tcPr anchor="ctr">
                    <a:solidFill>
                      <a:srgbClr val="FCEAED"/>
                    </a:solidFill>
                  </a:tcPr>
                </a:tc>
                <a:extLst>
                  <a:ext uri="{0D108BD9-81ED-4DB2-BD59-A6C34878D82A}">
                    <a16:rowId xmlns:a16="http://schemas.microsoft.com/office/drawing/2014/main" val="137827545"/>
                  </a:ext>
                </a:extLst>
              </a:tr>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2025</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機能追加工事発注、施工</a:t>
                      </a:r>
                    </a:p>
                  </a:txBody>
                  <a:tcPr anchor="ctr">
                    <a:solidFill>
                      <a:srgbClr val="FCEAED"/>
                    </a:solidFill>
                  </a:tcPr>
                </a:tc>
                <a:extLst>
                  <a:ext uri="{0D108BD9-81ED-4DB2-BD59-A6C34878D82A}">
                    <a16:rowId xmlns:a16="http://schemas.microsoft.com/office/drawing/2014/main" val="3387827350"/>
                  </a:ext>
                </a:extLst>
              </a:tr>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2026</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ポンプ運転状況公開</a:t>
                      </a:r>
                    </a:p>
                  </a:txBody>
                  <a:tcPr anchor="ctr">
                    <a:solidFill>
                      <a:srgbClr val="FCEAED"/>
                    </a:solidFill>
                  </a:tcPr>
                </a:tc>
                <a:extLst>
                  <a:ext uri="{0D108BD9-81ED-4DB2-BD59-A6C34878D82A}">
                    <a16:rowId xmlns:a16="http://schemas.microsoft.com/office/drawing/2014/main" val="3011694763"/>
                  </a:ext>
                </a:extLst>
              </a:tr>
            </a:tbl>
          </a:graphicData>
        </a:graphic>
      </p:graphicFrame>
      <p:sp>
        <p:nvSpPr>
          <p:cNvPr id="12" name="正方形/長方形 11">
            <a:extLst>
              <a:ext uri="{FF2B5EF4-FFF2-40B4-BE49-F238E27FC236}">
                <a16:creationId xmlns:a16="http://schemas.microsoft.com/office/drawing/2014/main" id="{74DB9E05-56F6-97EB-6299-ADA0CBA1C1D9}"/>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13" name="正方形/長方形 12">
            <a:extLst>
              <a:ext uri="{FF2B5EF4-FFF2-40B4-BE49-F238E27FC236}">
                <a16:creationId xmlns:a16="http://schemas.microsoft.com/office/drawing/2014/main" id="{BB51D25B-FB89-4EDA-5D11-D6E3D99B5D69}"/>
              </a:ext>
            </a:extLst>
          </p:cNvPr>
          <p:cNvSpPr/>
          <p:nvPr/>
        </p:nvSpPr>
        <p:spPr>
          <a:xfrm>
            <a:off x="4860000" y="1963153"/>
            <a:ext cx="972000" cy="194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p:txBody>
      </p:sp>
      <p:sp>
        <p:nvSpPr>
          <p:cNvPr id="17" name="正方形/長方形 16">
            <a:extLst>
              <a:ext uri="{FF2B5EF4-FFF2-40B4-BE49-F238E27FC236}">
                <a16:creationId xmlns:a16="http://schemas.microsoft.com/office/drawing/2014/main" id="{BD74F792-7CDA-74AD-C135-37B48A6C4B9E}"/>
              </a:ext>
            </a:extLst>
          </p:cNvPr>
          <p:cNvSpPr/>
          <p:nvPr/>
        </p:nvSpPr>
        <p:spPr>
          <a:xfrm>
            <a:off x="7137194" y="461330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2026</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18" name="正方形/長方形 17">
            <a:extLst>
              <a:ext uri="{FF2B5EF4-FFF2-40B4-BE49-F238E27FC236}">
                <a16:creationId xmlns:a16="http://schemas.microsoft.com/office/drawing/2014/main" id="{F69FA540-1035-3C18-262B-3F2C9B442BE3}"/>
              </a:ext>
            </a:extLst>
          </p:cNvPr>
          <p:cNvSpPr/>
          <p:nvPr/>
        </p:nvSpPr>
        <p:spPr>
          <a:xfrm>
            <a:off x="6093194" y="461330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2025</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19" name="正方形/長方形 18">
            <a:extLst>
              <a:ext uri="{FF2B5EF4-FFF2-40B4-BE49-F238E27FC236}">
                <a16:creationId xmlns:a16="http://schemas.microsoft.com/office/drawing/2014/main" id="{19D45275-B72C-3B17-9F7B-DA4F745C5DE9}"/>
              </a:ext>
            </a:extLst>
          </p:cNvPr>
          <p:cNvSpPr/>
          <p:nvPr/>
        </p:nvSpPr>
        <p:spPr>
          <a:xfrm>
            <a:off x="8181194" y="461330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2027</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20" name="テキスト ボックス 19">
            <a:extLst>
              <a:ext uri="{FF2B5EF4-FFF2-40B4-BE49-F238E27FC236}">
                <a16:creationId xmlns:a16="http://schemas.microsoft.com/office/drawing/2014/main" id="{F0A6193A-5259-DE55-84D1-F080204CD559}"/>
              </a:ext>
            </a:extLst>
          </p:cNvPr>
          <p:cNvSpPr txBox="1"/>
          <p:nvPr/>
        </p:nvSpPr>
        <p:spPr>
          <a:xfrm>
            <a:off x="5046554" y="4921068"/>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dirty="0">
                <a:solidFill>
                  <a:srgbClr val="FFFFFF"/>
                </a:solidFill>
                <a:latin typeface="Yu Gothic UI" panose="020B0500000000000000" pitchFamily="50" charset="-128"/>
                <a:ea typeface="Yu Gothic UI" panose="020B0500000000000000" pitchFamily="50" charset="-128"/>
              </a:rPr>
              <a:t>機能追加</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21" name="テキスト ボックス 20">
            <a:extLst>
              <a:ext uri="{FF2B5EF4-FFF2-40B4-BE49-F238E27FC236}">
                <a16:creationId xmlns:a16="http://schemas.microsoft.com/office/drawing/2014/main" id="{CED91F5F-1B13-5D08-ACDF-C23FDBE1779B}"/>
              </a:ext>
            </a:extLst>
          </p:cNvPr>
          <p:cNvSpPr txBox="1"/>
          <p:nvPr/>
        </p:nvSpPr>
        <p:spPr>
          <a:xfrm>
            <a:off x="5046554" y="5415415"/>
            <a:ext cx="972000" cy="816324"/>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dirty="0">
                <a:solidFill>
                  <a:schemeClr val="bg1"/>
                </a:solidFill>
                <a:latin typeface="Yu Gothic UI" panose="020B0500000000000000" pitchFamily="50" charset="-128"/>
                <a:ea typeface="Yu Gothic UI" panose="020B0500000000000000" pitchFamily="50" charset="-128"/>
              </a:rPr>
              <a:t>情報提供</a:t>
            </a:r>
            <a:endParaRPr kumimoji="1" lang="en-US" altLang="ja-JP" sz="1000" b="1" dirty="0">
              <a:solidFill>
                <a:schemeClr val="bg1"/>
              </a:solidFill>
              <a:latin typeface="Yu Gothic UI" panose="020B0500000000000000" pitchFamily="50" charset="-128"/>
              <a:ea typeface="Yu Gothic UI" panose="020B0500000000000000" pitchFamily="50" charset="-128"/>
            </a:endParaRPr>
          </a:p>
        </p:txBody>
      </p:sp>
      <p:sp>
        <p:nvSpPr>
          <p:cNvPr id="22" name="ホームベース 30">
            <a:extLst>
              <a:ext uri="{FF2B5EF4-FFF2-40B4-BE49-F238E27FC236}">
                <a16:creationId xmlns:a16="http://schemas.microsoft.com/office/drawing/2014/main" id="{DDCE5656-038D-C01D-9FCF-B0C139A5617B}"/>
              </a:ext>
            </a:extLst>
          </p:cNvPr>
          <p:cNvSpPr/>
          <p:nvPr/>
        </p:nvSpPr>
        <p:spPr>
          <a:xfrm>
            <a:off x="6093193" y="4921128"/>
            <a:ext cx="1032720"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発注・施工</a:t>
            </a:r>
          </a:p>
        </p:txBody>
      </p:sp>
      <p:sp>
        <p:nvSpPr>
          <p:cNvPr id="25" name="ホームベース 30">
            <a:extLst>
              <a:ext uri="{FF2B5EF4-FFF2-40B4-BE49-F238E27FC236}">
                <a16:creationId xmlns:a16="http://schemas.microsoft.com/office/drawing/2014/main" id="{A8039F0D-EFA2-416E-10DF-5E6E684BDEE4}"/>
              </a:ext>
            </a:extLst>
          </p:cNvPr>
          <p:cNvSpPr/>
          <p:nvPr/>
        </p:nvSpPr>
        <p:spPr>
          <a:xfrm>
            <a:off x="7155131" y="5562000"/>
            <a:ext cx="2052125" cy="587223"/>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市民向けＷＥＢ画面での</a:t>
            </a:r>
            <a:endParaRPr kumimoji="1" lang="en-US" altLang="ja-JP" sz="900" dirty="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ポンプ運転状況公開</a:t>
            </a:r>
          </a:p>
        </p:txBody>
      </p:sp>
      <p:grpSp>
        <p:nvGrpSpPr>
          <p:cNvPr id="276" name="グループ化 275">
            <a:extLst>
              <a:ext uri="{FF2B5EF4-FFF2-40B4-BE49-F238E27FC236}">
                <a16:creationId xmlns:a16="http://schemas.microsoft.com/office/drawing/2014/main" id="{A74A00EB-9D98-A9F4-E860-2F54FB196BA7}"/>
              </a:ext>
            </a:extLst>
          </p:cNvPr>
          <p:cNvGrpSpPr/>
          <p:nvPr/>
        </p:nvGrpSpPr>
        <p:grpSpPr>
          <a:xfrm>
            <a:off x="288157" y="3593212"/>
            <a:ext cx="844867" cy="2227459"/>
            <a:chOff x="1272540" y="2817701"/>
            <a:chExt cx="986590" cy="3110659"/>
          </a:xfrm>
        </p:grpSpPr>
        <p:sp>
          <p:nvSpPr>
            <p:cNvPr id="277" name="四角形: 角を丸くする 276">
              <a:extLst>
                <a:ext uri="{FF2B5EF4-FFF2-40B4-BE49-F238E27FC236}">
                  <a16:creationId xmlns:a16="http://schemas.microsoft.com/office/drawing/2014/main" id="{1B56B7DD-13E9-BC9B-2590-1F6B6982C966}"/>
                </a:ext>
              </a:extLst>
            </p:cNvPr>
            <p:cNvSpPr/>
            <p:nvPr/>
          </p:nvSpPr>
          <p:spPr>
            <a:xfrm>
              <a:off x="1272540" y="2817701"/>
              <a:ext cx="986590" cy="311065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8" name="グループ化 277">
              <a:extLst>
                <a:ext uri="{FF2B5EF4-FFF2-40B4-BE49-F238E27FC236}">
                  <a16:creationId xmlns:a16="http://schemas.microsoft.com/office/drawing/2014/main" id="{D7989523-767F-288F-12ED-DDB70C1C4A23}"/>
                </a:ext>
              </a:extLst>
            </p:cNvPr>
            <p:cNvGrpSpPr/>
            <p:nvPr/>
          </p:nvGrpSpPr>
          <p:grpSpPr>
            <a:xfrm>
              <a:off x="1446481" y="3650142"/>
              <a:ext cx="108000" cy="128664"/>
              <a:chOff x="4464050" y="4064000"/>
              <a:chExt cx="108000" cy="128664"/>
            </a:xfrm>
          </p:grpSpPr>
          <p:sp>
            <p:nvSpPr>
              <p:cNvPr id="288" name="二等辺三角形 287">
                <a:extLst>
                  <a:ext uri="{FF2B5EF4-FFF2-40B4-BE49-F238E27FC236}">
                    <a16:creationId xmlns:a16="http://schemas.microsoft.com/office/drawing/2014/main" id="{6F0CFCDF-F321-510B-AFEC-4EB651B10091}"/>
                  </a:ext>
                </a:extLst>
              </p:cNvPr>
              <p:cNvSpPr/>
              <p:nvPr/>
            </p:nvSpPr>
            <p:spPr>
              <a:xfrm>
                <a:off x="4464050" y="4084664"/>
                <a:ext cx="108000" cy="108000"/>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9" name="フローチャート: 結合子 288">
                <a:extLst>
                  <a:ext uri="{FF2B5EF4-FFF2-40B4-BE49-F238E27FC236}">
                    <a16:creationId xmlns:a16="http://schemas.microsoft.com/office/drawing/2014/main" id="{2D48624D-0A56-25FB-D315-EE6BF10263C5}"/>
                  </a:ext>
                </a:extLst>
              </p:cNvPr>
              <p:cNvSpPr/>
              <p:nvPr/>
            </p:nvSpPr>
            <p:spPr>
              <a:xfrm>
                <a:off x="4464050" y="4064000"/>
                <a:ext cx="107950" cy="10800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9" name="グループ化 278">
              <a:extLst>
                <a:ext uri="{FF2B5EF4-FFF2-40B4-BE49-F238E27FC236}">
                  <a16:creationId xmlns:a16="http://schemas.microsoft.com/office/drawing/2014/main" id="{CB4BF7C8-B0E1-A16B-B041-EF33A5960AB2}"/>
                </a:ext>
              </a:extLst>
            </p:cNvPr>
            <p:cNvGrpSpPr/>
            <p:nvPr/>
          </p:nvGrpSpPr>
          <p:grpSpPr>
            <a:xfrm>
              <a:off x="1446481" y="4009591"/>
              <a:ext cx="108000" cy="128664"/>
              <a:chOff x="4464050" y="4064000"/>
              <a:chExt cx="108000" cy="128664"/>
            </a:xfrm>
            <a:solidFill>
              <a:schemeClr val="accent6"/>
            </a:solidFill>
          </p:grpSpPr>
          <p:sp>
            <p:nvSpPr>
              <p:cNvPr id="286" name="二等辺三角形 285">
                <a:extLst>
                  <a:ext uri="{FF2B5EF4-FFF2-40B4-BE49-F238E27FC236}">
                    <a16:creationId xmlns:a16="http://schemas.microsoft.com/office/drawing/2014/main" id="{6585B481-465B-5CCE-33DB-1626DC335F5F}"/>
                  </a:ext>
                </a:extLst>
              </p:cNvPr>
              <p:cNvSpPr/>
              <p:nvPr/>
            </p:nvSpPr>
            <p:spPr>
              <a:xfrm>
                <a:off x="4464050" y="4084664"/>
                <a:ext cx="108000" cy="108000"/>
              </a:xfrm>
              <a:prstGeom prst="triangl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フローチャート: 結合子 286">
                <a:extLst>
                  <a:ext uri="{FF2B5EF4-FFF2-40B4-BE49-F238E27FC236}">
                    <a16:creationId xmlns:a16="http://schemas.microsoft.com/office/drawing/2014/main" id="{A404CC23-8530-D9D1-E4AF-F5D1982EF02A}"/>
                  </a:ext>
                </a:extLst>
              </p:cNvPr>
              <p:cNvSpPr/>
              <p:nvPr/>
            </p:nvSpPr>
            <p:spPr>
              <a:xfrm>
                <a:off x="4464050" y="4064000"/>
                <a:ext cx="107950" cy="108000"/>
              </a:xfrm>
              <a:prstGeom prst="flowChartConnector">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0" name="グループ化 279">
              <a:extLst>
                <a:ext uri="{FF2B5EF4-FFF2-40B4-BE49-F238E27FC236}">
                  <a16:creationId xmlns:a16="http://schemas.microsoft.com/office/drawing/2014/main" id="{FF53FE58-E973-7689-BBF1-71251323528C}"/>
                </a:ext>
              </a:extLst>
            </p:cNvPr>
            <p:cNvGrpSpPr/>
            <p:nvPr/>
          </p:nvGrpSpPr>
          <p:grpSpPr>
            <a:xfrm>
              <a:off x="1446481" y="4421943"/>
              <a:ext cx="108000" cy="128664"/>
              <a:chOff x="4464050" y="4064000"/>
              <a:chExt cx="108000" cy="128664"/>
            </a:xfrm>
            <a:solidFill>
              <a:srgbClr val="FFFF00"/>
            </a:solidFill>
          </p:grpSpPr>
          <p:sp>
            <p:nvSpPr>
              <p:cNvPr id="284" name="二等辺三角形 283">
                <a:extLst>
                  <a:ext uri="{FF2B5EF4-FFF2-40B4-BE49-F238E27FC236}">
                    <a16:creationId xmlns:a16="http://schemas.microsoft.com/office/drawing/2014/main" id="{D09F5EB1-59F7-FDA0-1E31-8EC603697405}"/>
                  </a:ext>
                </a:extLst>
              </p:cNvPr>
              <p:cNvSpPr/>
              <p:nvPr/>
            </p:nvSpPr>
            <p:spPr>
              <a:xfrm>
                <a:off x="4464050" y="4084664"/>
                <a:ext cx="108000" cy="108000"/>
              </a:xfrm>
              <a:prstGeom prst="triangl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5" name="フローチャート: 結合子 284">
                <a:extLst>
                  <a:ext uri="{FF2B5EF4-FFF2-40B4-BE49-F238E27FC236}">
                    <a16:creationId xmlns:a16="http://schemas.microsoft.com/office/drawing/2014/main" id="{D2775508-19DC-97C5-864B-506D64A7E8C6}"/>
                  </a:ext>
                </a:extLst>
              </p:cNvPr>
              <p:cNvSpPr/>
              <p:nvPr/>
            </p:nvSpPr>
            <p:spPr>
              <a:xfrm>
                <a:off x="4464050" y="4064000"/>
                <a:ext cx="107950" cy="108000"/>
              </a:xfrm>
              <a:prstGeom prst="flowChartConnector">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1" name="テキスト ボックス 280">
              <a:extLst>
                <a:ext uri="{FF2B5EF4-FFF2-40B4-BE49-F238E27FC236}">
                  <a16:creationId xmlns:a16="http://schemas.microsoft.com/office/drawing/2014/main" id="{0589F679-B340-9A5E-6A7F-068C8CD5C957}"/>
                </a:ext>
              </a:extLst>
            </p:cNvPr>
            <p:cNvSpPr txBox="1"/>
            <p:nvPr/>
          </p:nvSpPr>
          <p:spPr>
            <a:xfrm>
              <a:off x="1563212" y="3606062"/>
              <a:ext cx="569387" cy="246221"/>
            </a:xfrm>
            <a:prstGeom prst="rect">
              <a:avLst/>
            </a:prstGeom>
            <a:noFill/>
          </p:spPr>
          <p:txBody>
            <a:bodyPr wrap="none" rtlCol="0">
              <a:spAutoFit/>
            </a:bodyPr>
            <a:lstStyle/>
            <a:p>
              <a:r>
                <a:rPr kumimoji="1" lang="ja-JP" altLang="en-US" sz="1000" b="1" dirty="0"/>
                <a:t>運転中</a:t>
              </a:r>
            </a:p>
          </p:txBody>
        </p:sp>
        <p:sp>
          <p:nvSpPr>
            <p:cNvPr id="282" name="テキスト ボックス 281">
              <a:extLst>
                <a:ext uri="{FF2B5EF4-FFF2-40B4-BE49-F238E27FC236}">
                  <a16:creationId xmlns:a16="http://schemas.microsoft.com/office/drawing/2014/main" id="{EF428A61-513F-6028-23D7-2BA7E5A5E28E}"/>
                </a:ext>
              </a:extLst>
            </p:cNvPr>
            <p:cNvSpPr txBox="1"/>
            <p:nvPr/>
          </p:nvSpPr>
          <p:spPr>
            <a:xfrm>
              <a:off x="1563211" y="3969162"/>
              <a:ext cx="569387" cy="246221"/>
            </a:xfrm>
            <a:prstGeom prst="rect">
              <a:avLst/>
            </a:prstGeom>
            <a:noFill/>
          </p:spPr>
          <p:txBody>
            <a:bodyPr wrap="none" rtlCol="0">
              <a:spAutoFit/>
            </a:bodyPr>
            <a:lstStyle/>
            <a:p>
              <a:r>
                <a:rPr kumimoji="1" lang="ja-JP" altLang="en-US" sz="1000" b="1" dirty="0"/>
                <a:t>停止中</a:t>
              </a:r>
            </a:p>
          </p:txBody>
        </p:sp>
        <p:sp>
          <p:nvSpPr>
            <p:cNvPr id="283" name="テキスト ボックス 282">
              <a:extLst>
                <a:ext uri="{FF2B5EF4-FFF2-40B4-BE49-F238E27FC236}">
                  <a16:creationId xmlns:a16="http://schemas.microsoft.com/office/drawing/2014/main" id="{1ACA73C5-332D-F7F8-25E6-03B4AB29665A}"/>
                </a:ext>
              </a:extLst>
            </p:cNvPr>
            <p:cNvSpPr txBox="1"/>
            <p:nvPr/>
          </p:nvSpPr>
          <p:spPr>
            <a:xfrm>
              <a:off x="1583957" y="4387669"/>
              <a:ext cx="569387" cy="246221"/>
            </a:xfrm>
            <a:prstGeom prst="rect">
              <a:avLst/>
            </a:prstGeom>
            <a:noFill/>
          </p:spPr>
          <p:txBody>
            <a:bodyPr wrap="none" rtlCol="0">
              <a:spAutoFit/>
            </a:bodyPr>
            <a:lstStyle/>
            <a:p>
              <a:r>
                <a:rPr kumimoji="1" lang="ja-JP" altLang="en-US" sz="1000" b="1" dirty="0"/>
                <a:t>休止中</a:t>
              </a:r>
            </a:p>
          </p:txBody>
        </p:sp>
      </p:grpSp>
      <p:graphicFrame>
        <p:nvGraphicFramePr>
          <p:cNvPr id="292" name="表 291">
            <a:extLst>
              <a:ext uri="{FF2B5EF4-FFF2-40B4-BE49-F238E27FC236}">
                <a16:creationId xmlns:a16="http://schemas.microsoft.com/office/drawing/2014/main" id="{1871DDFE-4929-1C35-5BDA-0AF7A0ED2025}"/>
              </a:ext>
            </a:extLst>
          </p:cNvPr>
          <p:cNvGraphicFramePr>
            <a:graphicFrameLocks noGrp="1"/>
          </p:cNvGraphicFramePr>
          <p:nvPr/>
        </p:nvGraphicFramePr>
        <p:xfrm>
          <a:off x="1207663" y="4175734"/>
          <a:ext cx="3292431" cy="418320"/>
        </p:xfrm>
        <a:graphic>
          <a:graphicData uri="http://schemas.openxmlformats.org/drawingml/2006/table">
            <a:tbl>
              <a:tblPr firstRow="1" bandRow="1">
                <a:tableStyleId>{5C22544A-7EE6-4342-B048-85BDC9FD1C3A}</a:tableStyleId>
              </a:tblPr>
              <a:tblGrid>
                <a:gridCol w="1456431">
                  <a:extLst>
                    <a:ext uri="{9D8B030D-6E8A-4147-A177-3AD203B41FA5}">
                      <a16:colId xmlns:a16="http://schemas.microsoft.com/office/drawing/2014/main" val="3952794656"/>
                    </a:ext>
                  </a:extLst>
                </a:gridCol>
                <a:gridCol w="612000">
                  <a:extLst>
                    <a:ext uri="{9D8B030D-6E8A-4147-A177-3AD203B41FA5}">
                      <a16:colId xmlns:a16="http://schemas.microsoft.com/office/drawing/2014/main" val="3030356525"/>
                    </a:ext>
                  </a:extLst>
                </a:gridCol>
                <a:gridCol w="612000">
                  <a:extLst>
                    <a:ext uri="{9D8B030D-6E8A-4147-A177-3AD203B41FA5}">
                      <a16:colId xmlns:a16="http://schemas.microsoft.com/office/drawing/2014/main" val="3256059480"/>
                    </a:ext>
                  </a:extLst>
                </a:gridCol>
                <a:gridCol w="612000">
                  <a:extLst>
                    <a:ext uri="{9D8B030D-6E8A-4147-A177-3AD203B41FA5}">
                      <a16:colId xmlns:a16="http://schemas.microsoft.com/office/drawing/2014/main" val="3055872775"/>
                    </a:ext>
                  </a:extLst>
                </a:gridCol>
              </a:tblGrid>
              <a:tr h="0">
                <a:tc>
                  <a:txBody>
                    <a:bodyPr/>
                    <a:lstStyle/>
                    <a:p>
                      <a:r>
                        <a:rPr kumimoji="1" lang="ja-JP" altLang="en-US" sz="600" kern="100" baseline="0" dirty="0"/>
                        <a:t>信号名</a:t>
                      </a:r>
                    </a:p>
                  </a:txBody>
                  <a:tcPr marT="36000" marB="36000" anchor="ctr">
                    <a:solidFill>
                      <a:schemeClr val="accent5">
                        <a:lumMod val="75000"/>
                      </a:schemeClr>
                    </a:solidFill>
                  </a:tcPr>
                </a:tc>
                <a:tc>
                  <a:txBody>
                    <a:bodyPr/>
                    <a:lstStyle/>
                    <a:p>
                      <a:pPr algn="ctr"/>
                      <a:r>
                        <a:rPr kumimoji="1" lang="ja-JP" altLang="en-US" sz="600" kern="100" baseline="0" dirty="0"/>
                        <a:t>現在値</a:t>
                      </a:r>
                    </a:p>
                  </a:txBody>
                  <a:tcPr marT="36000" marB="36000" anchor="ctr">
                    <a:solidFill>
                      <a:schemeClr val="accent5">
                        <a:lumMod val="75000"/>
                      </a:schemeClr>
                    </a:solidFill>
                  </a:tcPr>
                </a:tc>
                <a:tc>
                  <a:txBody>
                    <a:bodyPr/>
                    <a:lstStyle/>
                    <a:p>
                      <a:pPr algn="ctr"/>
                      <a:r>
                        <a:rPr kumimoji="1" lang="en-US" altLang="ja-JP" sz="600" kern="100" baseline="0" dirty="0"/>
                        <a:t>10</a:t>
                      </a:r>
                      <a:r>
                        <a:rPr kumimoji="1" lang="ja-JP" altLang="en-US" sz="600" kern="100" baseline="0" dirty="0"/>
                        <a:t>分間</a:t>
                      </a:r>
                      <a:endParaRPr kumimoji="1" lang="en-US" altLang="ja-JP" sz="600" kern="100" baseline="0" dirty="0"/>
                    </a:p>
                    <a:p>
                      <a:pPr algn="ctr"/>
                      <a:r>
                        <a:rPr kumimoji="1" lang="ja-JP" altLang="en-US" sz="600" kern="100" baseline="0" dirty="0"/>
                        <a:t>積算値</a:t>
                      </a:r>
                    </a:p>
                  </a:txBody>
                  <a:tcPr marT="36000" marB="36000" anchor="ctr">
                    <a:solidFill>
                      <a:schemeClr val="accent5">
                        <a:lumMod val="75000"/>
                      </a:schemeClr>
                    </a:solidFill>
                  </a:tcPr>
                </a:tc>
                <a:tc>
                  <a:txBody>
                    <a:bodyPr/>
                    <a:lstStyle/>
                    <a:p>
                      <a:pPr algn="ctr"/>
                      <a:r>
                        <a:rPr kumimoji="1" lang="ja-JP" altLang="en-US" sz="600" kern="100" baseline="0" dirty="0"/>
                        <a:t>１時間</a:t>
                      </a:r>
                      <a:endParaRPr kumimoji="1" lang="en-US" altLang="ja-JP" sz="600" kern="100" baseline="0" dirty="0"/>
                    </a:p>
                    <a:p>
                      <a:pPr algn="ctr"/>
                      <a:r>
                        <a:rPr kumimoji="1" lang="ja-JP" altLang="en-US" sz="600" kern="100" baseline="0" dirty="0"/>
                        <a:t>積算値</a:t>
                      </a:r>
                    </a:p>
                  </a:txBody>
                  <a:tcPr marT="36000" marB="36000" anchor="ctr">
                    <a:solidFill>
                      <a:schemeClr val="accent5">
                        <a:lumMod val="75000"/>
                      </a:schemeClr>
                    </a:solidFill>
                  </a:tcPr>
                </a:tc>
                <a:extLst>
                  <a:ext uri="{0D108BD9-81ED-4DB2-BD59-A6C34878D82A}">
                    <a16:rowId xmlns:a16="http://schemas.microsoft.com/office/drawing/2014/main" val="1392905834"/>
                  </a:ext>
                </a:extLst>
              </a:tr>
              <a:tr h="160634">
                <a:tc>
                  <a:txBody>
                    <a:bodyPr/>
                    <a:lstStyle/>
                    <a:p>
                      <a:r>
                        <a:rPr kumimoji="1" lang="ja-JP" altLang="en-US" sz="600" kern="100" baseline="0" dirty="0"/>
                        <a:t>平野下水処理場　地上雨量</a:t>
                      </a:r>
                    </a:p>
                  </a:txBody>
                  <a:tcPr marT="36000" marB="36000"/>
                </a:tc>
                <a:tc>
                  <a:txBody>
                    <a:bodyPr/>
                    <a:lstStyle/>
                    <a:p>
                      <a:endParaRPr kumimoji="1" lang="ja-JP" altLang="en-US" sz="600" kern="100" baseline="0" dirty="0"/>
                    </a:p>
                  </a:txBody>
                  <a:tcPr marT="36000" marB="36000"/>
                </a:tc>
                <a:tc>
                  <a:txBody>
                    <a:bodyPr/>
                    <a:lstStyle/>
                    <a:p>
                      <a:endParaRPr kumimoji="1" lang="ja-JP" altLang="en-US" sz="600" kern="100" baseline="0" dirty="0"/>
                    </a:p>
                  </a:txBody>
                  <a:tcPr marT="36000" marB="36000"/>
                </a:tc>
                <a:tc>
                  <a:txBody>
                    <a:bodyPr/>
                    <a:lstStyle/>
                    <a:p>
                      <a:endParaRPr kumimoji="1" lang="ja-JP" altLang="en-US" sz="600" kern="100" baseline="0" dirty="0"/>
                    </a:p>
                  </a:txBody>
                  <a:tcPr marT="36000" marB="36000"/>
                </a:tc>
                <a:extLst>
                  <a:ext uri="{0D108BD9-81ED-4DB2-BD59-A6C34878D82A}">
                    <a16:rowId xmlns:a16="http://schemas.microsoft.com/office/drawing/2014/main" val="547188274"/>
                  </a:ext>
                </a:extLst>
              </a:tr>
            </a:tbl>
          </a:graphicData>
        </a:graphic>
      </p:graphicFrame>
      <p:graphicFrame>
        <p:nvGraphicFramePr>
          <p:cNvPr id="293" name="表 292">
            <a:extLst>
              <a:ext uri="{FF2B5EF4-FFF2-40B4-BE49-F238E27FC236}">
                <a16:creationId xmlns:a16="http://schemas.microsoft.com/office/drawing/2014/main" id="{F6E0F3B5-6121-DE14-8E32-8CFA0A007310}"/>
              </a:ext>
            </a:extLst>
          </p:cNvPr>
          <p:cNvGraphicFramePr>
            <a:graphicFrameLocks noGrp="1"/>
          </p:cNvGraphicFramePr>
          <p:nvPr/>
        </p:nvGraphicFramePr>
        <p:xfrm>
          <a:off x="1207663" y="4696434"/>
          <a:ext cx="3568700" cy="326880"/>
        </p:xfrm>
        <a:graphic>
          <a:graphicData uri="http://schemas.openxmlformats.org/drawingml/2006/table">
            <a:tbl>
              <a:tblPr firstRow="1" bandRow="1">
                <a:tableStyleId>{5C22544A-7EE6-4342-B048-85BDC9FD1C3A}</a:tableStyleId>
              </a:tblPr>
              <a:tblGrid>
                <a:gridCol w="2235200">
                  <a:extLst>
                    <a:ext uri="{9D8B030D-6E8A-4147-A177-3AD203B41FA5}">
                      <a16:colId xmlns:a16="http://schemas.microsoft.com/office/drawing/2014/main" val="3952794656"/>
                    </a:ext>
                  </a:extLst>
                </a:gridCol>
                <a:gridCol w="1333500">
                  <a:extLst>
                    <a:ext uri="{9D8B030D-6E8A-4147-A177-3AD203B41FA5}">
                      <a16:colId xmlns:a16="http://schemas.microsoft.com/office/drawing/2014/main" val="3030356525"/>
                    </a:ext>
                  </a:extLst>
                </a:gridCol>
              </a:tblGrid>
              <a:tr h="0">
                <a:tc>
                  <a:txBody>
                    <a:bodyPr/>
                    <a:lstStyle/>
                    <a:p>
                      <a:r>
                        <a:rPr kumimoji="1" lang="ja-JP" altLang="en-US" sz="600" kern="100" baseline="0" dirty="0"/>
                        <a:t>信号名</a:t>
                      </a:r>
                    </a:p>
                  </a:txBody>
                  <a:tcPr marT="36000" marB="36000" anchor="ctr">
                    <a:solidFill>
                      <a:schemeClr val="accent5">
                        <a:lumMod val="75000"/>
                      </a:schemeClr>
                    </a:solidFill>
                  </a:tcPr>
                </a:tc>
                <a:tc>
                  <a:txBody>
                    <a:bodyPr/>
                    <a:lstStyle/>
                    <a:p>
                      <a:pPr algn="ctr"/>
                      <a:r>
                        <a:rPr kumimoji="1" lang="ja-JP" altLang="en-US" sz="600" kern="100" baseline="0" dirty="0"/>
                        <a:t>機器状態</a:t>
                      </a:r>
                    </a:p>
                  </a:txBody>
                  <a:tcPr marT="36000" marB="36000" anchor="ctr">
                    <a:solidFill>
                      <a:schemeClr val="accent5">
                        <a:lumMod val="75000"/>
                      </a:schemeClr>
                    </a:solidFill>
                  </a:tcPr>
                </a:tc>
                <a:extLst>
                  <a:ext uri="{0D108BD9-81ED-4DB2-BD59-A6C34878D82A}">
                    <a16:rowId xmlns:a16="http://schemas.microsoft.com/office/drawing/2014/main" val="1392905834"/>
                  </a:ext>
                </a:extLst>
              </a:tr>
              <a:tr h="160634">
                <a:tc>
                  <a:txBody>
                    <a:bodyPr/>
                    <a:lstStyle/>
                    <a:p>
                      <a:r>
                        <a:rPr kumimoji="1" lang="ja-JP" altLang="en-US" sz="600" kern="100" baseline="0" dirty="0"/>
                        <a:t>平野下水処理場　雨水ポンプ</a:t>
                      </a:r>
                    </a:p>
                  </a:txBody>
                  <a:tcPr marT="36000" marB="36000"/>
                </a:tc>
                <a:tc>
                  <a:txBody>
                    <a:bodyPr/>
                    <a:lstStyle/>
                    <a:p>
                      <a:endParaRPr kumimoji="1" lang="ja-JP" altLang="en-US" sz="600" kern="100" baseline="0" dirty="0"/>
                    </a:p>
                  </a:txBody>
                  <a:tcPr marT="36000" marB="36000"/>
                </a:tc>
                <a:extLst>
                  <a:ext uri="{0D108BD9-81ED-4DB2-BD59-A6C34878D82A}">
                    <a16:rowId xmlns:a16="http://schemas.microsoft.com/office/drawing/2014/main" val="547188274"/>
                  </a:ext>
                </a:extLst>
              </a:tr>
            </a:tbl>
          </a:graphicData>
        </a:graphic>
      </p:graphicFrame>
      <p:grpSp>
        <p:nvGrpSpPr>
          <p:cNvPr id="294" name="グループ化 293">
            <a:extLst>
              <a:ext uri="{FF2B5EF4-FFF2-40B4-BE49-F238E27FC236}">
                <a16:creationId xmlns:a16="http://schemas.microsoft.com/office/drawing/2014/main" id="{023B8A08-775C-C03C-F17D-6F3F80DA5CF1}"/>
              </a:ext>
            </a:extLst>
          </p:cNvPr>
          <p:cNvGrpSpPr/>
          <p:nvPr/>
        </p:nvGrpSpPr>
        <p:grpSpPr>
          <a:xfrm>
            <a:off x="3715165" y="4874277"/>
            <a:ext cx="108000" cy="128664"/>
            <a:chOff x="4728369" y="3271043"/>
            <a:chExt cx="108000" cy="128664"/>
          </a:xfrm>
        </p:grpSpPr>
        <p:sp>
          <p:nvSpPr>
            <p:cNvPr id="295" name="二等辺三角形 294">
              <a:extLst>
                <a:ext uri="{FF2B5EF4-FFF2-40B4-BE49-F238E27FC236}">
                  <a16:creationId xmlns:a16="http://schemas.microsoft.com/office/drawing/2014/main" id="{8D3C0EF0-BF84-49FA-2880-26D40846C65B}"/>
                </a:ext>
              </a:extLst>
            </p:cNvPr>
            <p:cNvSpPr/>
            <p:nvPr/>
          </p:nvSpPr>
          <p:spPr>
            <a:xfrm>
              <a:off x="4728369" y="3291707"/>
              <a:ext cx="108000" cy="108000"/>
            </a:xfrm>
            <a:prstGeom prst="triangl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6" name="フローチャート: 結合子 295">
              <a:extLst>
                <a:ext uri="{FF2B5EF4-FFF2-40B4-BE49-F238E27FC236}">
                  <a16:creationId xmlns:a16="http://schemas.microsoft.com/office/drawing/2014/main" id="{0190E1AE-9DEE-9A09-3D49-C660499E673D}"/>
                </a:ext>
              </a:extLst>
            </p:cNvPr>
            <p:cNvSpPr/>
            <p:nvPr/>
          </p:nvSpPr>
          <p:spPr>
            <a:xfrm>
              <a:off x="4728369" y="3271043"/>
              <a:ext cx="107950" cy="108000"/>
            </a:xfrm>
            <a:prstGeom prst="flowChartConnector">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97" name="グループ化 296">
            <a:extLst>
              <a:ext uri="{FF2B5EF4-FFF2-40B4-BE49-F238E27FC236}">
                <a16:creationId xmlns:a16="http://schemas.microsoft.com/office/drawing/2014/main" id="{8A20E7E9-2199-DE3F-3092-8E307884D734}"/>
              </a:ext>
            </a:extLst>
          </p:cNvPr>
          <p:cNvGrpSpPr/>
          <p:nvPr/>
        </p:nvGrpSpPr>
        <p:grpSpPr>
          <a:xfrm>
            <a:off x="4107387" y="4878231"/>
            <a:ext cx="108000" cy="128664"/>
            <a:chOff x="4991051" y="3274997"/>
            <a:chExt cx="108000" cy="128664"/>
          </a:xfrm>
        </p:grpSpPr>
        <p:sp>
          <p:nvSpPr>
            <p:cNvPr id="298" name="二等辺三角形 297">
              <a:extLst>
                <a:ext uri="{FF2B5EF4-FFF2-40B4-BE49-F238E27FC236}">
                  <a16:creationId xmlns:a16="http://schemas.microsoft.com/office/drawing/2014/main" id="{0D54DB36-D496-4C96-FDDD-691520633BA6}"/>
                </a:ext>
              </a:extLst>
            </p:cNvPr>
            <p:cNvSpPr/>
            <p:nvPr/>
          </p:nvSpPr>
          <p:spPr>
            <a:xfrm>
              <a:off x="4991051" y="3295661"/>
              <a:ext cx="108000" cy="108000"/>
            </a:xfrm>
            <a:prstGeom prst="triangl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9" name="フローチャート: 結合子 298">
              <a:extLst>
                <a:ext uri="{FF2B5EF4-FFF2-40B4-BE49-F238E27FC236}">
                  <a16:creationId xmlns:a16="http://schemas.microsoft.com/office/drawing/2014/main" id="{156C0849-8E25-E5D8-199D-D6F37BDCBCA4}"/>
                </a:ext>
              </a:extLst>
            </p:cNvPr>
            <p:cNvSpPr/>
            <p:nvPr/>
          </p:nvSpPr>
          <p:spPr>
            <a:xfrm>
              <a:off x="4991051" y="3274997"/>
              <a:ext cx="107950" cy="108000"/>
            </a:xfrm>
            <a:prstGeom prst="flowChartConnector">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0" name="テキスト ボックス 299">
            <a:extLst>
              <a:ext uri="{FF2B5EF4-FFF2-40B4-BE49-F238E27FC236}">
                <a16:creationId xmlns:a16="http://schemas.microsoft.com/office/drawing/2014/main" id="{5EFFC5A5-1818-7B4D-EDAE-37DAAD8A8FE4}"/>
              </a:ext>
            </a:extLst>
          </p:cNvPr>
          <p:cNvSpPr txBox="1"/>
          <p:nvPr/>
        </p:nvSpPr>
        <p:spPr>
          <a:xfrm>
            <a:off x="1198350" y="3867694"/>
            <a:ext cx="3292431" cy="253916"/>
          </a:xfrm>
          <a:prstGeom prst="rect">
            <a:avLst/>
          </a:prstGeom>
          <a:noFill/>
        </p:spPr>
        <p:txBody>
          <a:bodyPr wrap="square" rtlCol="0">
            <a:spAutoFit/>
          </a:bodyPr>
          <a:lstStyle/>
          <a:p>
            <a:r>
              <a:rPr kumimoji="1" lang="ja-JP" altLang="en-US" sz="1050" b="1" dirty="0"/>
              <a:t>平野下水処理場　放流先：平野川分水路</a:t>
            </a:r>
          </a:p>
        </p:txBody>
      </p:sp>
      <p:grpSp>
        <p:nvGrpSpPr>
          <p:cNvPr id="301" name="グループ化 300">
            <a:extLst>
              <a:ext uri="{FF2B5EF4-FFF2-40B4-BE49-F238E27FC236}">
                <a16:creationId xmlns:a16="http://schemas.microsoft.com/office/drawing/2014/main" id="{4E21A3FC-72AD-1FCD-6A23-6052380C08D8}"/>
              </a:ext>
            </a:extLst>
          </p:cNvPr>
          <p:cNvGrpSpPr/>
          <p:nvPr/>
        </p:nvGrpSpPr>
        <p:grpSpPr>
          <a:xfrm>
            <a:off x="3924172" y="4884609"/>
            <a:ext cx="108000" cy="128664"/>
            <a:chOff x="4464050" y="4064000"/>
            <a:chExt cx="108000" cy="128664"/>
          </a:xfrm>
        </p:grpSpPr>
        <p:sp>
          <p:nvSpPr>
            <p:cNvPr id="302" name="二等辺三角形 301">
              <a:extLst>
                <a:ext uri="{FF2B5EF4-FFF2-40B4-BE49-F238E27FC236}">
                  <a16:creationId xmlns:a16="http://schemas.microsoft.com/office/drawing/2014/main" id="{2B10E318-5B44-2FA8-3B50-AD9DE15F4D9A}"/>
                </a:ext>
              </a:extLst>
            </p:cNvPr>
            <p:cNvSpPr/>
            <p:nvPr/>
          </p:nvSpPr>
          <p:spPr>
            <a:xfrm>
              <a:off x="4464050" y="4084664"/>
              <a:ext cx="108000" cy="108000"/>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3" name="フローチャート: 結合子 302">
              <a:extLst>
                <a:ext uri="{FF2B5EF4-FFF2-40B4-BE49-F238E27FC236}">
                  <a16:creationId xmlns:a16="http://schemas.microsoft.com/office/drawing/2014/main" id="{D8DCCD6D-92B8-BBA2-DC61-D0FB638A3A28}"/>
                </a:ext>
              </a:extLst>
            </p:cNvPr>
            <p:cNvSpPr/>
            <p:nvPr/>
          </p:nvSpPr>
          <p:spPr>
            <a:xfrm>
              <a:off x="4464050" y="4064000"/>
              <a:ext cx="107950" cy="10800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4" name="グループ化 303">
            <a:extLst>
              <a:ext uri="{FF2B5EF4-FFF2-40B4-BE49-F238E27FC236}">
                <a16:creationId xmlns:a16="http://schemas.microsoft.com/office/drawing/2014/main" id="{52C76386-D9FA-8B28-AF67-F822F8B8F4A2}"/>
              </a:ext>
            </a:extLst>
          </p:cNvPr>
          <p:cNvGrpSpPr/>
          <p:nvPr/>
        </p:nvGrpSpPr>
        <p:grpSpPr>
          <a:xfrm>
            <a:off x="4290552" y="4872256"/>
            <a:ext cx="108000" cy="128664"/>
            <a:chOff x="4464050" y="4064000"/>
            <a:chExt cx="108000" cy="128664"/>
          </a:xfrm>
        </p:grpSpPr>
        <p:sp>
          <p:nvSpPr>
            <p:cNvPr id="305" name="二等辺三角形 304">
              <a:extLst>
                <a:ext uri="{FF2B5EF4-FFF2-40B4-BE49-F238E27FC236}">
                  <a16:creationId xmlns:a16="http://schemas.microsoft.com/office/drawing/2014/main" id="{70865D72-A8F3-ED13-87D1-47AC9DBD9C7E}"/>
                </a:ext>
              </a:extLst>
            </p:cNvPr>
            <p:cNvSpPr/>
            <p:nvPr/>
          </p:nvSpPr>
          <p:spPr>
            <a:xfrm>
              <a:off x="4464050" y="4084664"/>
              <a:ext cx="108000" cy="108000"/>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6" name="フローチャート: 結合子 305">
              <a:extLst>
                <a:ext uri="{FF2B5EF4-FFF2-40B4-BE49-F238E27FC236}">
                  <a16:creationId xmlns:a16="http://schemas.microsoft.com/office/drawing/2014/main" id="{B004D92D-B846-F334-D7B0-213438BB5C7B}"/>
                </a:ext>
              </a:extLst>
            </p:cNvPr>
            <p:cNvSpPr/>
            <p:nvPr/>
          </p:nvSpPr>
          <p:spPr>
            <a:xfrm>
              <a:off x="4464050" y="4064000"/>
              <a:ext cx="107950" cy="10800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7" name="テキスト ボックス 306">
            <a:extLst>
              <a:ext uri="{FF2B5EF4-FFF2-40B4-BE49-F238E27FC236}">
                <a16:creationId xmlns:a16="http://schemas.microsoft.com/office/drawing/2014/main" id="{B1D03832-2F5E-C9DE-C697-5B14CECE4B9E}"/>
              </a:ext>
            </a:extLst>
          </p:cNvPr>
          <p:cNvSpPr txBox="1"/>
          <p:nvPr/>
        </p:nvSpPr>
        <p:spPr>
          <a:xfrm>
            <a:off x="1889795" y="3234240"/>
            <a:ext cx="1457224" cy="307777"/>
          </a:xfrm>
          <a:prstGeom prst="rect">
            <a:avLst/>
          </a:prstGeom>
          <a:noFill/>
        </p:spPr>
        <p:txBody>
          <a:bodyPr wrap="square" rtlCol="0">
            <a:spAutoFit/>
          </a:bodyPr>
          <a:lstStyle/>
          <a:p>
            <a:r>
              <a:rPr kumimoji="1" lang="ja-JP" altLang="en-US" sz="1400" b="1" dirty="0"/>
              <a:t>＜画面イメージ＞</a:t>
            </a:r>
          </a:p>
        </p:txBody>
      </p:sp>
      <p:sp>
        <p:nvSpPr>
          <p:cNvPr id="8" name="テキスト ボックス 7">
            <a:extLst>
              <a:ext uri="{FF2B5EF4-FFF2-40B4-BE49-F238E27FC236}">
                <a16:creationId xmlns:a16="http://schemas.microsoft.com/office/drawing/2014/main" id="{BECB03FD-2C7B-7135-FF38-303D013E6BC1}"/>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kumimoji="1" lang="en-US" altLang="ja-JP" sz="1000" dirty="0">
                <a:latin typeface="Meiryo UI" panose="020B0604030504040204" pitchFamily="50" charset="-128"/>
                <a:ea typeface="Meiryo UI" panose="020B0604030504040204" pitchFamily="50" charset="-128"/>
              </a:rPr>
              <a:t>10-6</a:t>
            </a:r>
            <a:endParaRPr kumimoji="1" lang="ja-JP" altLang="en-US" sz="10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8DEED9E1-0005-F06F-68FA-DA7A7DBFC9B0}"/>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5" name="スライド番号プレースホルダー 1">
            <a:extLst>
              <a:ext uri="{FF2B5EF4-FFF2-40B4-BE49-F238E27FC236}">
                <a16:creationId xmlns:a16="http://schemas.microsoft.com/office/drawing/2014/main" id="{675EFB69-B95F-5F95-331F-4D2D7647C1EB}"/>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44</a:t>
            </a:fld>
            <a:endParaRPr lang="ja-JP" altLang="en-US" dirty="0">
              <a:solidFill>
                <a:prstClr val="black">
                  <a:tint val="75000"/>
                </a:prstClr>
              </a:solidFill>
              <a:latin typeface="Avenir Next LT Pro"/>
              <a:ea typeface="Yu Gothic UI"/>
            </a:endParaRPr>
          </a:p>
        </p:txBody>
      </p:sp>
      <p:grpSp>
        <p:nvGrpSpPr>
          <p:cNvPr id="10" name="グループ化 9">
            <a:extLst>
              <a:ext uri="{FF2B5EF4-FFF2-40B4-BE49-F238E27FC236}">
                <a16:creationId xmlns:a16="http://schemas.microsoft.com/office/drawing/2014/main" id="{7CABBDBC-2540-48D8-5530-A4D991684A87}"/>
              </a:ext>
            </a:extLst>
          </p:cNvPr>
          <p:cNvGrpSpPr/>
          <p:nvPr/>
        </p:nvGrpSpPr>
        <p:grpSpPr>
          <a:xfrm>
            <a:off x="4907234" y="4220022"/>
            <a:ext cx="1157494" cy="243520"/>
            <a:chOff x="528309" y="7695403"/>
            <a:chExt cx="1157494" cy="243520"/>
          </a:xfrm>
        </p:grpSpPr>
        <p:sp>
          <p:nvSpPr>
            <p:cNvPr id="14" name="正方形/長方形 13">
              <a:extLst>
                <a:ext uri="{FF2B5EF4-FFF2-40B4-BE49-F238E27FC236}">
                  <a16:creationId xmlns:a16="http://schemas.microsoft.com/office/drawing/2014/main" id="{6DFA4F36-BCD5-245C-6135-6D661FA6CCA1}"/>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5" name="テキスト ボックス 14">
              <a:extLst>
                <a:ext uri="{FF2B5EF4-FFF2-40B4-BE49-F238E27FC236}">
                  <a16:creationId xmlns:a16="http://schemas.microsoft.com/office/drawing/2014/main" id="{A2C3C85B-E49B-4830-DACD-47E66EDCBA95}"/>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6" name="テキスト プレースホルダー 6">
            <a:extLst>
              <a:ext uri="{FF2B5EF4-FFF2-40B4-BE49-F238E27FC236}">
                <a16:creationId xmlns:a16="http://schemas.microsoft.com/office/drawing/2014/main" id="{10E35623-D7E0-2EE7-FFCF-BE58A95D1AD5}"/>
              </a:ext>
            </a:extLst>
          </p:cNvPr>
          <p:cNvSpPr txBox="1">
            <a:spLocks/>
          </p:cNvSpPr>
          <p:nvPr/>
        </p:nvSpPr>
        <p:spPr>
          <a:xfrm>
            <a:off x="5900193" y="1393585"/>
            <a:ext cx="3390644" cy="529301"/>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b="0" dirty="0"/>
              <a:t>降雨</a:t>
            </a:r>
            <a:r>
              <a:rPr kumimoji="1" lang="ja-JP" altLang="en-US" b="0" dirty="0"/>
              <a:t>時のポンプの運転状況を避難の判断等に活用できるようになり、市民の防災意識が向上している。</a:t>
            </a:r>
            <a:endParaRPr lang="ja-JP" altLang="en-US" b="0" dirty="0"/>
          </a:p>
        </p:txBody>
      </p:sp>
      <p:sp>
        <p:nvSpPr>
          <p:cNvPr id="26" name="テキスト プレースホルダー 6">
            <a:extLst>
              <a:ext uri="{FF2B5EF4-FFF2-40B4-BE49-F238E27FC236}">
                <a16:creationId xmlns:a16="http://schemas.microsoft.com/office/drawing/2014/main" id="{645D1F1C-6904-CA3B-F51B-1AD10E1734C8}"/>
              </a:ext>
            </a:extLst>
          </p:cNvPr>
          <p:cNvSpPr txBox="1">
            <a:spLocks/>
          </p:cNvSpPr>
          <p:nvPr/>
        </p:nvSpPr>
        <p:spPr>
          <a:xfrm>
            <a:off x="5900193" y="1993817"/>
            <a:ext cx="3390644" cy="529301"/>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b="0" dirty="0"/>
              <a:t>降雨</a:t>
            </a:r>
            <a:r>
              <a:rPr kumimoji="1" lang="ja-JP" altLang="en-US" b="0" dirty="0"/>
              <a:t>情報システムへの機能追加により、ポンプの運転状況を公開</a:t>
            </a:r>
            <a:endParaRPr lang="ja-JP" altLang="en-US" b="0" dirty="0"/>
          </a:p>
        </p:txBody>
      </p:sp>
    </p:spTree>
    <p:extLst>
      <p:ext uri="{BB962C8B-B14F-4D97-AF65-F5344CB8AC3E}">
        <p14:creationId xmlns:p14="http://schemas.microsoft.com/office/powerpoint/2010/main" val="23414691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7C42DD5E-6034-68CF-8348-528BF596F6AC}"/>
              </a:ext>
            </a:extLst>
          </p:cNvPr>
          <p:cNvSpPr>
            <a:spLocks noGrp="1"/>
          </p:cNvSpPr>
          <p:nvPr>
            <p:ph type="title"/>
          </p:nvPr>
        </p:nvSpPr>
        <p:spPr>
          <a:xfrm>
            <a:off x="446400" y="136800"/>
            <a:ext cx="4932424" cy="728793"/>
          </a:xfrm>
        </p:spPr>
        <p:txBody>
          <a:bodyPr/>
          <a:lstStyle/>
          <a:p>
            <a:r>
              <a:rPr kumimoji="1" lang="ja-JP" altLang="en-US" dirty="0"/>
              <a:t>デジタル技術を活用した都市計画道路等</a:t>
            </a:r>
            <a:br>
              <a:rPr kumimoji="1" lang="en-US" altLang="ja-JP" dirty="0"/>
            </a:br>
            <a:r>
              <a:rPr kumimoji="1" lang="ja-JP" altLang="en-US" dirty="0"/>
              <a:t>　整備関係業務の最適化</a:t>
            </a:r>
            <a:endParaRPr lang="ja-JP" altLang="en-US" dirty="0"/>
          </a:p>
        </p:txBody>
      </p:sp>
      <p:sp>
        <p:nvSpPr>
          <p:cNvPr id="9" name="テキスト プレースホルダー 8">
            <a:extLst>
              <a:ext uri="{FF2B5EF4-FFF2-40B4-BE49-F238E27FC236}">
                <a16:creationId xmlns:a16="http://schemas.microsoft.com/office/drawing/2014/main" id="{F83BA469-B4DC-9706-7B3A-7FE232CB8C2D}"/>
              </a:ext>
            </a:extLst>
          </p:cNvPr>
          <p:cNvSpPr>
            <a:spLocks noGrp="1"/>
          </p:cNvSpPr>
          <p:nvPr>
            <p:ph type="body" sz="quarter" idx="12"/>
          </p:nvPr>
        </p:nvSpPr>
        <p:spPr>
          <a:xfrm>
            <a:off x="446400" y="1296000"/>
            <a:ext cx="4346799" cy="2471762"/>
          </a:xfrm>
        </p:spPr>
        <p:txBody>
          <a:bodyPr/>
          <a:lstStyle/>
          <a:p>
            <a:pPr marL="86400" indent="-86400">
              <a:lnSpc>
                <a:spcPts val="1500"/>
              </a:lnSpc>
              <a:spcBef>
                <a:spcPts val="0"/>
              </a:spcBef>
              <a:spcAft>
                <a:spcPts val="600"/>
              </a:spcAft>
            </a:pPr>
            <a:r>
              <a:rPr lang="ja-JP" altLang="en-US" b="0" i="0" dirty="0">
                <a:effectLst/>
                <a:latin typeface="Yu Gothic UI" panose="020B0500000000000000" pitchFamily="50" charset="-128"/>
                <a:ea typeface="Yu Gothic UI" panose="020B0500000000000000" pitchFamily="50" charset="-128"/>
              </a:rPr>
              <a:t>都市計画道路は、まちの骨格を形成する重要な都市基盤の一つであることから、長期的な視点をもって整備を進めるべきものとして、都市計画法に基づき定められた道路である。</a:t>
            </a:r>
            <a:endParaRPr lang="en-US" altLang="ja-JP" b="0" i="0" dirty="0">
              <a:effectLst/>
              <a:latin typeface="Yu Gothic UI" panose="020B0500000000000000" pitchFamily="50" charset="-128"/>
              <a:ea typeface="Yu Gothic UI" panose="020B0500000000000000" pitchFamily="50" charset="-128"/>
            </a:endParaRPr>
          </a:p>
          <a:p>
            <a:pPr marL="86400" indent="-86400">
              <a:lnSpc>
                <a:spcPts val="1500"/>
              </a:lnSpc>
              <a:spcBef>
                <a:spcPts val="0"/>
              </a:spcBef>
              <a:spcAft>
                <a:spcPts val="600"/>
              </a:spcAft>
            </a:pPr>
            <a:r>
              <a:rPr kumimoji="1" lang="ja-JP" altLang="en-US" dirty="0">
                <a:latin typeface="Yu Gothic UI" panose="020B0500000000000000" pitchFamily="50" charset="-128"/>
                <a:ea typeface="Yu Gothic UI" panose="020B0500000000000000" pitchFamily="50" charset="-128"/>
              </a:rPr>
              <a:t>都市計画道路の整備による効果を、早期に発現することが求められており、効果的・効率的に事業を推進することが必要である。業務全体の課題を分析するとともに、事業に関する情報のデータベース化や業務管理手法を検討する。</a:t>
            </a:r>
            <a:endParaRPr kumimoji="1" lang="en-US" altLang="ja-JP" dirty="0">
              <a:latin typeface="Yu Gothic UI" panose="020B0500000000000000" pitchFamily="50" charset="-128"/>
              <a:ea typeface="Yu Gothic UI" panose="020B0500000000000000" pitchFamily="50" charset="-128"/>
            </a:endParaRPr>
          </a:p>
          <a:p>
            <a:pPr marL="86400" indent="-86400">
              <a:lnSpc>
                <a:spcPts val="1500"/>
              </a:lnSpc>
              <a:spcBef>
                <a:spcPts val="0"/>
              </a:spcBef>
              <a:spcAft>
                <a:spcPts val="600"/>
              </a:spcAft>
            </a:pPr>
            <a:r>
              <a:rPr kumimoji="1" lang="ja-JP" altLang="en-US" dirty="0">
                <a:latin typeface="Yu Gothic UI" panose="020B0500000000000000" pitchFamily="50" charset="-128"/>
                <a:ea typeface="Yu Gothic UI" panose="020B0500000000000000" pitchFamily="50" charset="-128"/>
              </a:rPr>
              <a:t>また、業務管理ツールを導入することで業務管理を「見える化」し、最適化</a:t>
            </a:r>
            <a:r>
              <a:rPr lang="ja-JP" altLang="en-US" dirty="0">
                <a:latin typeface="Yu Gothic UI" panose="020B0500000000000000" pitchFamily="50" charset="-128"/>
                <a:ea typeface="Yu Gothic UI" panose="020B0500000000000000" pitchFamily="50" charset="-128"/>
              </a:rPr>
              <a:t>・省力化された業務管理の推進により、都市計画道路の整備事業に関する業務を円滑に遂行する。</a:t>
            </a:r>
            <a:endParaRPr kumimoji="1" lang="en-US" altLang="ja-JP" dirty="0"/>
          </a:p>
        </p:txBody>
      </p:sp>
      <p:sp>
        <p:nvSpPr>
          <p:cNvPr id="6" name="テキスト ボックス 5">
            <a:extLst>
              <a:ext uri="{FF2B5EF4-FFF2-40B4-BE49-F238E27FC236}">
                <a16:creationId xmlns:a16="http://schemas.microsoft.com/office/drawing/2014/main" id="{FB18C484-EE2F-D44E-2281-9175572E4EEC}"/>
              </a:ext>
            </a:extLst>
          </p:cNvPr>
          <p:cNvSpPr txBox="1"/>
          <p:nvPr/>
        </p:nvSpPr>
        <p:spPr>
          <a:xfrm>
            <a:off x="5943076" y="62398"/>
            <a:ext cx="2904750" cy="276999"/>
          </a:xfrm>
          <a:prstGeom prst="rect">
            <a:avLst/>
          </a:prstGeom>
          <a:noFill/>
        </p:spPr>
        <p:txBody>
          <a:bodyPr wrap="square" rtlCol="0">
            <a:spAutoFit/>
          </a:bodyPr>
          <a:lstStyle/>
          <a:p>
            <a:r>
              <a:rPr kumimoji="1" lang="ja-JP" altLang="en-US" sz="1200" b="1" dirty="0">
                <a:solidFill>
                  <a:schemeClr val="bg1"/>
                </a:solidFill>
              </a:rPr>
              <a:t>「大阪市</a:t>
            </a:r>
            <a:r>
              <a:rPr kumimoji="1" lang="en-US" altLang="ja-JP" sz="1200" b="1" dirty="0">
                <a:solidFill>
                  <a:schemeClr val="bg1"/>
                </a:solidFill>
              </a:rPr>
              <a:t>DX</a:t>
            </a:r>
            <a:r>
              <a:rPr kumimoji="1" lang="ja-JP" altLang="en-US" sz="1200" b="1" dirty="0">
                <a:solidFill>
                  <a:schemeClr val="bg1"/>
                </a:solidFill>
              </a:rPr>
              <a:t>戦略アクションプラン」掲載事業</a:t>
            </a:r>
          </a:p>
        </p:txBody>
      </p:sp>
      <p:sp>
        <p:nvSpPr>
          <p:cNvPr id="17" name="テキスト ボックス 16">
            <a:extLst>
              <a:ext uri="{FF2B5EF4-FFF2-40B4-BE49-F238E27FC236}">
                <a16:creationId xmlns:a16="http://schemas.microsoft.com/office/drawing/2014/main" id="{0A74A776-3108-0BE1-02A7-5FD7EDAE0018}"/>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kumimoji="1" lang="en-US" altLang="ja-JP" sz="1000" dirty="0">
                <a:latin typeface="Meiryo UI" panose="020B0604030504040204" pitchFamily="50" charset="-128"/>
                <a:ea typeface="Meiryo UI" panose="020B0604030504040204" pitchFamily="50" charset="-128"/>
              </a:rPr>
              <a:t>11-3,12-2</a:t>
            </a:r>
            <a:endParaRPr kumimoji="1" lang="ja-JP" altLang="en-US" sz="1000" dirty="0">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72618D76-D7D4-0A45-69D4-B4AA5E23A10E}"/>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2" name="スライド番号プレースホルダー 1">
            <a:extLst>
              <a:ext uri="{FF2B5EF4-FFF2-40B4-BE49-F238E27FC236}">
                <a16:creationId xmlns:a16="http://schemas.microsoft.com/office/drawing/2014/main" id="{F98F8905-4A25-61D4-BDA1-E95590CAFADF}"/>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45</a:t>
            </a:fld>
            <a:endParaRPr lang="ja-JP" altLang="en-US" dirty="0">
              <a:solidFill>
                <a:prstClr val="black">
                  <a:tint val="75000"/>
                </a:prstClr>
              </a:solidFill>
              <a:latin typeface="Avenir Next LT Pro"/>
              <a:ea typeface="Yu Gothic UI"/>
            </a:endParaRPr>
          </a:p>
        </p:txBody>
      </p:sp>
      <p:grpSp>
        <p:nvGrpSpPr>
          <p:cNvPr id="10" name="グループ化 9">
            <a:extLst>
              <a:ext uri="{FF2B5EF4-FFF2-40B4-BE49-F238E27FC236}">
                <a16:creationId xmlns:a16="http://schemas.microsoft.com/office/drawing/2014/main" id="{AEC4B6A9-605A-00A4-2322-BEC5F3290C1D}"/>
              </a:ext>
            </a:extLst>
          </p:cNvPr>
          <p:cNvGrpSpPr/>
          <p:nvPr/>
        </p:nvGrpSpPr>
        <p:grpSpPr>
          <a:xfrm>
            <a:off x="4881838" y="4343400"/>
            <a:ext cx="1157494" cy="243520"/>
            <a:chOff x="528309" y="7695403"/>
            <a:chExt cx="1157494" cy="243520"/>
          </a:xfrm>
        </p:grpSpPr>
        <p:sp>
          <p:nvSpPr>
            <p:cNvPr id="11" name="正方形/長方形 10">
              <a:extLst>
                <a:ext uri="{FF2B5EF4-FFF2-40B4-BE49-F238E27FC236}">
                  <a16:creationId xmlns:a16="http://schemas.microsoft.com/office/drawing/2014/main" id="{24DFB218-A646-0011-6739-DFB2BCC5756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2" name="テキスト ボックス 11">
              <a:extLst>
                <a:ext uri="{FF2B5EF4-FFF2-40B4-BE49-F238E27FC236}">
                  <a16:creationId xmlns:a16="http://schemas.microsoft.com/office/drawing/2014/main" id="{B1F95522-2F67-D97A-96E1-43F50320CCC8}"/>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3" name="正方形/長方形 12">
            <a:extLst>
              <a:ext uri="{FF2B5EF4-FFF2-40B4-BE49-F238E27FC236}">
                <a16:creationId xmlns:a16="http://schemas.microsoft.com/office/drawing/2014/main" id="{D60528D5-101E-14F7-BB1B-A5EE24F4D64B}"/>
              </a:ext>
            </a:extLst>
          </p:cNvPr>
          <p:cNvSpPr/>
          <p:nvPr/>
        </p:nvSpPr>
        <p:spPr>
          <a:xfrm>
            <a:off x="6972478" y="47024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4" name="正方形/長方形 13">
            <a:extLst>
              <a:ext uri="{FF2B5EF4-FFF2-40B4-BE49-F238E27FC236}">
                <a16:creationId xmlns:a16="http://schemas.microsoft.com/office/drawing/2014/main" id="{06125D4A-BEB1-1D94-D45A-3BA61D8FEA32}"/>
              </a:ext>
            </a:extLst>
          </p:cNvPr>
          <p:cNvSpPr/>
          <p:nvPr/>
        </p:nvSpPr>
        <p:spPr>
          <a:xfrm>
            <a:off x="5928478" y="47024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36065F6D-30B2-DE1F-72DA-6096E2B70F01}"/>
              </a:ext>
            </a:extLst>
          </p:cNvPr>
          <p:cNvSpPr/>
          <p:nvPr/>
        </p:nvSpPr>
        <p:spPr>
          <a:xfrm>
            <a:off x="8016478" y="47024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8" name="テキスト ボックス 17">
            <a:extLst>
              <a:ext uri="{FF2B5EF4-FFF2-40B4-BE49-F238E27FC236}">
                <a16:creationId xmlns:a16="http://schemas.microsoft.com/office/drawing/2014/main" id="{70405FDA-9692-B5D7-A8FE-B4B19B7B63B5}"/>
              </a:ext>
            </a:extLst>
          </p:cNvPr>
          <p:cNvSpPr txBox="1"/>
          <p:nvPr/>
        </p:nvSpPr>
        <p:spPr>
          <a:xfrm>
            <a:off x="4881838" y="501020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業務管理手法の検討</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20" name="テキスト ボックス 19">
            <a:extLst>
              <a:ext uri="{FF2B5EF4-FFF2-40B4-BE49-F238E27FC236}">
                <a16:creationId xmlns:a16="http://schemas.microsoft.com/office/drawing/2014/main" id="{2591C1B6-2E17-5C24-1B15-4FC9FE2582F1}"/>
              </a:ext>
            </a:extLst>
          </p:cNvPr>
          <p:cNvSpPr txBox="1"/>
          <p:nvPr/>
        </p:nvSpPr>
        <p:spPr>
          <a:xfrm>
            <a:off x="4876800" y="5546486"/>
            <a:ext cx="972000" cy="789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dirty="0">
                <a:solidFill>
                  <a:srgbClr val="FFFFFF"/>
                </a:solidFill>
                <a:latin typeface="Yu Gothic UI" panose="020B0500000000000000" pitchFamily="50" charset="-128"/>
                <a:ea typeface="Yu Gothic UI" panose="020B0500000000000000" pitchFamily="50" charset="-128"/>
              </a:rPr>
              <a:t>業務データの　　構造化</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31" name="ホームベース 30">
            <a:extLst>
              <a:ext uri="{FF2B5EF4-FFF2-40B4-BE49-F238E27FC236}">
                <a16:creationId xmlns:a16="http://schemas.microsoft.com/office/drawing/2014/main" id="{2F62A6DA-AAE6-E061-3D7F-8BE11892EFA2}"/>
              </a:ext>
            </a:extLst>
          </p:cNvPr>
          <p:cNvSpPr/>
          <p:nvPr/>
        </p:nvSpPr>
        <p:spPr>
          <a:xfrm>
            <a:off x="5928478" y="5005029"/>
            <a:ext cx="20725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業務分析</a:t>
            </a:r>
            <a:r>
              <a:rPr kumimoji="1" lang="en-US" altLang="ja-JP" sz="900">
                <a:solidFill>
                  <a:schemeClr val="tx1"/>
                </a:solidFill>
                <a:latin typeface="Yu Gothic UI" panose="020B0500000000000000" pitchFamily="50" charset="-128"/>
                <a:ea typeface="Yu Gothic UI" panose="020B0500000000000000" pitchFamily="50" charset="-128"/>
              </a:rPr>
              <a:t>/</a:t>
            </a:r>
            <a:br>
              <a:rPr kumimoji="1" lang="en-US" altLang="ja-JP" sz="900">
                <a:solidFill>
                  <a:schemeClr val="tx1"/>
                </a:solidFill>
                <a:latin typeface="Yu Gothic UI" panose="020B0500000000000000" pitchFamily="50" charset="-128"/>
                <a:ea typeface="Yu Gothic UI" panose="020B0500000000000000" pitchFamily="50" charset="-128"/>
              </a:rPr>
            </a:br>
            <a:r>
              <a:rPr kumimoji="1" lang="ja-JP" altLang="en-US" sz="900">
                <a:solidFill>
                  <a:schemeClr val="tx1"/>
                </a:solidFill>
                <a:latin typeface="Yu Gothic UI" panose="020B0500000000000000" pitchFamily="50" charset="-128"/>
                <a:ea typeface="Yu Gothic UI" panose="020B0500000000000000" pitchFamily="50" charset="-128"/>
              </a:rPr>
              <a:t>事業管理手法検討</a:t>
            </a:r>
          </a:p>
        </p:txBody>
      </p:sp>
      <p:sp>
        <p:nvSpPr>
          <p:cNvPr id="36" name="ホームベース 30">
            <a:extLst>
              <a:ext uri="{FF2B5EF4-FFF2-40B4-BE49-F238E27FC236}">
                <a16:creationId xmlns:a16="http://schemas.microsoft.com/office/drawing/2014/main" id="{313D9F87-ADF5-7C30-8780-2BD104D17BB3}"/>
              </a:ext>
            </a:extLst>
          </p:cNvPr>
          <p:cNvSpPr/>
          <p:nvPr/>
        </p:nvSpPr>
        <p:spPr>
          <a:xfrm>
            <a:off x="5928478" y="5554543"/>
            <a:ext cx="30631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資料・情報のデータベース化</a:t>
            </a:r>
          </a:p>
        </p:txBody>
      </p:sp>
      <p:sp>
        <p:nvSpPr>
          <p:cNvPr id="37" name="ホームベース 30">
            <a:extLst>
              <a:ext uri="{FF2B5EF4-FFF2-40B4-BE49-F238E27FC236}">
                <a16:creationId xmlns:a16="http://schemas.microsoft.com/office/drawing/2014/main" id="{C41D62C7-22BB-98E9-329E-1CB218FE8A65}"/>
              </a:ext>
            </a:extLst>
          </p:cNvPr>
          <p:cNvSpPr/>
          <p:nvPr/>
        </p:nvSpPr>
        <p:spPr>
          <a:xfrm>
            <a:off x="7010400" y="5935543"/>
            <a:ext cx="1981200"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情報・業務管理ツール検討・試行</a:t>
            </a:r>
          </a:p>
        </p:txBody>
      </p:sp>
      <p:sp>
        <p:nvSpPr>
          <p:cNvPr id="40" name="正方形/長方形 39">
            <a:extLst>
              <a:ext uri="{FF2B5EF4-FFF2-40B4-BE49-F238E27FC236}">
                <a16:creationId xmlns:a16="http://schemas.microsoft.com/office/drawing/2014/main" id="{B4074F03-9FC3-17DF-FE9B-FEDB54844874}"/>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43" name="正方形/長方形 42">
            <a:extLst>
              <a:ext uri="{FF2B5EF4-FFF2-40B4-BE49-F238E27FC236}">
                <a16:creationId xmlns:a16="http://schemas.microsoft.com/office/drawing/2014/main" id="{6A7335E3-24F6-0AEF-1980-4C7416F740BA}"/>
              </a:ext>
            </a:extLst>
          </p:cNvPr>
          <p:cNvSpPr/>
          <p:nvPr/>
        </p:nvSpPr>
        <p:spPr>
          <a:xfrm>
            <a:off x="4860000" y="1981200"/>
            <a:ext cx="972000" cy="19522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44" name="表プレースホルダー 20">
            <a:extLst>
              <a:ext uri="{FF2B5EF4-FFF2-40B4-BE49-F238E27FC236}">
                <a16:creationId xmlns:a16="http://schemas.microsoft.com/office/drawing/2014/main" id="{9805F968-FA03-FCA1-9E08-7122D182EB31}"/>
              </a:ext>
            </a:extLst>
          </p:cNvPr>
          <p:cNvGraphicFramePr>
            <a:graphicFrameLocks/>
          </p:cNvGraphicFramePr>
          <p:nvPr>
            <p:extLst>
              <p:ext uri="{D42A27DB-BD31-4B8C-83A1-F6EECF244321}">
                <p14:modId xmlns:p14="http://schemas.microsoft.com/office/powerpoint/2010/main" val="4153732605"/>
              </p:ext>
            </p:extLst>
          </p:nvPr>
        </p:nvGraphicFramePr>
        <p:xfrm>
          <a:off x="5902735" y="2398260"/>
          <a:ext cx="3390644" cy="1387384"/>
        </p:xfrm>
        <a:graphic>
          <a:graphicData uri="http://schemas.openxmlformats.org/drawingml/2006/table">
            <a:tbl>
              <a:tblPr firstCol="1">
                <a:tableStyleId>{5C22544A-7EE6-4342-B048-85BDC9FD1C3A}</a:tableStyleId>
              </a:tblPr>
              <a:tblGrid>
                <a:gridCol w="1064982">
                  <a:extLst>
                    <a:ext uri="{9D8B030D-6E8A-4147-A177-3AD203B41FA5}">
                      <a16:colId xmlns:a16="http://schemas.microsoft.com/office/drawing/2014/main" val="3506192044"/>
                    </a:ext>
                  </a:extLst>
                </a:gridCol>
                <a:gridCol w="2325662">
                  <a:extLst>
                    <a:ext uri="{9D8B030D-6E8A-4147-A177-3AD203B41FA5}">
                      <a16:colId xmlns:a16="http://schemas.microsoft.com/office/drawing/2014/main" val="1620209831"/>
                    </a:ext>
                  </a:extLst>
                </a:gridCol>
              </a:tblGrid>
              <a:tr h="346846">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2024</a:t>
                      </a:r>
                      <a:r>
                        <a:rPr kumimoji="1" lang="ja-JP" altLang="en-US" sz="1000" dirty="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ー</a:t>
                      </a:r>
                    </a:p>
                  </a:txBody>
                  <a:tcPr anchor="ctr">
                    <a:solidFill>
                      <a:srgbClr val="FCEAED"/>
                    </a:solidFill>
                  </a:tcPr>
                </a:tc>
                <a:extLst>
                  <a:ext uri="{0D108BD9-81ED-4DB2-BD59-A6C34878D82A}">
                    <a16:rowId xmlns:a16="http://schemas.microsoft.com/office/drawing/2014/main" val="137827545"/>
                  </a:ext>
                </a:extLst>
              </a:tr>
              <a:tr h="346846">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2025</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情報のデータベース化・管理手法の検討</a:t>
                      </a:r>
                    </a:p>
                  </a:txBody>
                  <a:tcPr anchor="ctr">
                    <a:solidFill>
                      <a:srgbClr val="FCEAED"/>
                    </a:solidFill>
                  </a:tcPr>
                </a:tc>
                <a:extLst>
                  <a:ext uri="{0D108BD9-81ED-4DB2-BD59-A6C34878D82A}">
                    <a16:rowId xmlns:a16="http://schemas.microsoft.com/office/drawing/2014/main" val="3387827350"/>
                  </a:ext>
                </a:extLst>
              </a:tr>
              <a:tr h="34684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2026</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情報のデータベース化・管理手法の検討</a:t>
                      </a:r>
                    </a:p>
                  </a:txBody>
                  <a:tcPr anchor="ctr">
                    <a:solidFill>
                      <a:srgbClr val="FCEAED"/>
                    </a:solidFill>
                  </a:tcPr>
                </a:tc>
                <a:extLst>
                  <a:ext uri="{0D108BD9-81ED-4DB2-BD59-A6C34878D82A}">
                    <a16:rowId xmlns:a16="http://schemas.microsoft.com/office/drawing/2014/main" val="3011694763"/>
                  </a:ext>
                </a:extLst>
              </a:tr>
              <a:tr h="34684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2027</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lang="ja-JP" altLang="en-US" sz="1000" dirty="0"/>
                        <a:t>業務管理ツールの作成・試行</a:t>
                      </a:r>
                      <a:endParaRPr kumimoji="1" lang="en-US" altLang="ja-JP" sz="1000" dirty="0">
                        <a:solidFill>
                          <a:schemeClr val="tx1"/>
                        </a:solidFill>
                        <a:latin typeface="Yu Gothic UI" panose="020B0500000000000000" pitchFamily="50" charset="-128"/>
                        <a:ea typeface="Yu Gothic UI" panose="020B0500000000000000" pitchFamily="50" charset="-128"/>
                      </a:endParaRPr>
                    </a:p>
                  </a:txBody>
                  <a:tcPr anchor="ctr">
                    <a:solidFill>
                      <a:srgbClr val="FCEAED"/>
                    </a:solidFill>
                  </a:tcPr>
                </a:tc>
                <a:extLst>
                  <a:ext uri="{0D108BD9-81ED-4DB2-BD59-A6C34878D82A}">
                    <a16:rowId xmlns:a16="http://schemas.microsoft.com/office/drawing/2014/main" val="3165335573"/>
                  </a:ext>
                </a:extLst>
              </a:tr>
            </a:tbl>
          </a:graphicData>
        </a:graphic>
      </p:graphicFrame>
      <p:grpSp>
        <p:nvGrpSpPr>
          <p:cNvPr id="45" name="グループ化 44">
            <a:extLst>
              <a:ext uri="{FF2B5EF4-FFF2-40B4-BE49-F238E27FC236}">
                <a16:creationId xmlns:a16="http://schemas.microsoft.com/office/drawing/2014/main" id="{905D1FF8-671A-6A9B-4280-240C855E7576}"/>
              </a:ext>
            </a:extLst>
          </p:cNvPr>
          <p:cNvGrpSpPr/>
          <p:nvPr/>
        </p:nvGrpSpPr>
        <p:grpSpPr>
          <a:xfrm>
            <a:off x="619270" y="3505200"/>
            <a:ext cx="3810339" cy="2159035"/>
            <a:chOff x="462427" y="3424108"/>
            <a:chExt cx="4382091" cy="2418598"/>
          </a:xfrm>
        </p:grpSpPr>
        <p:grpSp>
          <p:nvGrpSpPr>
            <p:cNvPr id="49" name="グループ化 48">
              <a:extLst>
                <a:ext uri="{FF2B5EF4-FFF2-40B4-BE49-F238E27FC236}">
                  <a16:creationId xmlns:a16="http://schemas.microsoft.com/office/drawing/2014/main" id="{C616DBB6-0A30-9A62-7218-BEFC843659A5}"/>
                </a:ext>
              </a:extLst>
            </p:cNvPr>
            <p:cNvGrpSpPr/>
            <p:nvPr/>
          </p:nvGrpSpPr>
          <p:grpSpPr>
            <a:xfrm>
              <a:off x="462427" y="3424108"/>
              <a:ext cx="4382091" cy="2218924"/>
              <a:chOff x="427362" y="4157132"/>
              <a:chExt cx="4382091" cy="2218924"/>
            </a:xfrm>
          </p:grpSpPr>
          <p:pic>
            <p:nvPicPr>
              <p:cNvPr id="51" name="図 50">
                <a:extLst>
                  <a:ext uri="{FF2B5EF4-FFF2-40B4-BE49-F238E27FC236}">
                    <a16:creationId xmlns:a16="http://schemas.microsoft.com/office/drawing/2014/main" id="{67AFD7D6-DFA8-009C-FCEE-70E381E51927}"/>
                  </a:ext>
                </a:extLst>
              </p:cNvPr>
              <p:cNvPicPr>
                <a:picLocks noChangeAspect="1"/>
              </p:cNvPicPr>
              <p:nvPr/>
            </p:nvPicPr>
            <p:blipFill rotWithShape="1">
              <a:blip r:embed="rId2"/>
              <a:srcRect t="10268"/>
              <a:stretch/>
            </p:blipFill>
            <p:spPr>
              <a:xfrm>
                <a:off x="427362" y="4157132"/>
                <a:ext cx="4382091" cy="2218924"/>
              </a:xfrm>
              <a:prstGeom prst="rect">
                <a:avLst/>
              </a:prstGeom>
            </p:spPr>
          </p:pic>
          <p:sp>
            <p:nvSpPr>
              <p:cNvPr id="52" name="タイトル 7">
                <a:extLst>
                  <a:ext uri="{FF2B5EF4-FFF2-40B4-BE49-F238E27FC236}">
                    <a16:creationId xmlns:a16="http://schemas.microsoft.com/office/drawing/2014/main" id="{9E387FE3-4168-2CC0-4312-27A9F97DBBDC}"/>
                  </a:ext>
                </a:extLst>
              </p:cNvPr>
              <p:cNvSpPr txBox="1">
                <a:spLocks/>
              </p:cNvSpPr>
              <p:nvPr/>
            </p:nvSpPr>
            <p:spPr>
              <a:xfrm>
                <a:off x="1441726" y="4721361"/>
                <a:ext cx="2353360" cy="848495"/>
              </a:xfrm>
              <a:prstGeom prst="rect">
                <a:avLst/>
              </a:prstGeom>
            </p:spPr>
            <p:txBody>
              <a:bodyPr wrap="none" tIns="46800" bIns="46800" anchor="t">
                <a:spAutoFit/>
              </a:bodyPr>
              <a:lstStyle>
                <a:lvl1pPr algn="l" defTabSz="914400" rtl="0" eaLnBrk="1" latinLnBrk="0" hangingPunct="1">
                  <a:lnSpc>
                    <a:spcPct val="100000"/>
                  </a:lnSpc>
                  <a:spcBef>
                    <a:spcPct val="0"/>
                  </a:spcBef>
                  <a:buNone/>
                  <a:defRPr kumimoji="1" sz="2000" b="1" kern="1200" spc="100" baseline="0">
                    <a:ln w="9525">
                      <a:solidFill>
                        <a:srgbClr val="AF1932"/>
                      </a:solidFill>
                    </a:ln>
                    <a:solidFill>
                      <a:srgbClr val="AF1932"/>
                    </a:solidFill>
                    <a:latin typeface="Yu Gothic UI" panose="020B0500000000000000" pitchFamily="50" charset="-128"/>
                    <a:ea typeface="Yu Gothic UI" panose="020B0500000000000000" pitchFamily="50" charset="-128"/>
                    <a:cs typeface="+mj-cs"/>
                  </a:defRPr>
                </a:lvl1pPr>
              </a:lstStyle>
              <a:p>
                <a:pPr algn="ctr"/>
                <a:r>
                  <a:rPr lang="en-US" altLang="ja-JP" sz="4800" dirty="0">
                    <a:ln w="9525">
                      <a:noFill/>
                    </a:ln>
                    <a:solidFill>
                      <a:schemeClr val="tx1">
                        <a:alpha val="44000"/>
                      </a:schemeClr>
                    </a:solidFill>
                  </a:rPr>
                  <a:t>sample</a:t>
                </a:r>
                <a:endParaRPr lang="ja-JP" altLang="en-US" sz="4800" dirty="0">
                  <a:ln w="9525">
                    <a:noFill/>
                  </a:ln>
                  <a:solidFill>
                    <a:schemeClr val="tx1">
                      <a:alpha val="44000"/>
                    </a:schemeClr>
                  </a:solidFill>
                </a:endParaRPr>
              </a:p>
            </p:txBody>
          </p:sp>
        </p:grpSp>
        <p:sp>
          <p:nvSpPr>
            <p:cNvPr id="50" name="テキスト ボックス 49">
              <a:extLst>
                <a:ext uri="{FF2B5EF4-FFF2-40B4-BE49-F238E27FC236}">
                  <a16:creationId xmlns:a16="http://schemas.microsoft.com/office/drawing/2014/main" id="{E9F9FC94-031E-870D-3870-881F454EBADE}"/>
                </a:ext>
              </a:extLst>
            </p:cNvPr>
            <p:cNvSpPr txBox="1"/>
            <p:nvPr/>
          </p:nvSpPr>
          <p:spPr>
            <a:xfrm>
              <a:off x="1951559" y="5678153"/>
              <a:ext cx="1394385" cy="164553"/>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050" kern="0">
                  <a:solidFill>
                    <a:srgbClr val="000000"/>
                  </a:solidFill>
                  <a:latin typeface="Yu Gothic UI" panose="020B0500000000000000" pitchFamily="50" charset="-128"/>
                  <a:ea typeface="Yu Gothic UI" panose="020B0500000000000000" pitchFamily="50" charset="-128"/>
                </a:rPr>
                <a:t>業務管理ツールのイメージ</a:t>
              </a:r>
              <a:endParaRPr kumimoji="1" lang="en-US" altLang="ja-JP" sz="1050" kern="0">
                <a:solidFill>
                  <a:srgbClr val="000000"/>
                </a:solidFill>
                <a:latin typeface="Yu Gothic UI" panose="020B0500000000000000" pitchFamily="50" charset="-128"/>
                <a:ea typeface="Yu Gothic UI" panose="020B0500000000000000" pitchFamily="50" charset="-128"/>
              </a:endParaRPr>
            </a:p>
          </p:txBody>
        </p:sp>
      </p:grpSp>
      <p:sp>
        <p:nvSpPr>
          <p:cNvPr id="57" name="テキスト プレースホルダー 6">
            <a:extLst>
              <a:ext uri="{FF2B5EF4-FFF2-40B4-BE49-F238E27FC236}">
                <a16:creationId xmlns:a16="http://schemas.microsoft.com/office/drawing/2014/main" id="{C645F007-083D-3A7B-F58E-965EF6DB03DE}"/>
              </a:ext>
            </a:extLst>
          </p:cNvPr>
          <p:cNvSpPr txBox="1">
            <a:spLocks/>
          </p:cNvSpPr>
          <p:nvPr/>
        </p:nvSpPr>
        <p:spPr>
          <a:xfrm>
            <a:off x="5898801" y="1960354"/>
            <a:ext cx="3390644" cy="529301"/>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b="0" dirty="0"/>
              <a:t>事業情報や資料を一元的に管理できるデータベース化及び業務管理ツールの導入による最適化・省力化</a:t>
            </a:r>
          </a:p>
        </p:txBody>
      </p:sp>
      <p:sp>
        <p:nvSpPr>
          <p:cNvPr id="58" name="テキスト プレースホルダー 6">
            <a:extLst>
              <a:ext uri="{FF2B5EF4-FFF2-40B4-BE49-F238E27FC236}">
                <a16:creationId xmlns:a16="http://schemas.microsoft.com/office/drawing/2014/main" id="{EB1554FE-F8F3-5221-CA94-CCEE0DE068C1}"/>
              </a:ext>
            </a:extLst>
          </p:cNvPr>
          <p:cNvSpPr txBox="1">
            <a:spLocks/>
          </p:cNvSpPr>
          <p:nvPr/>
        </p:nvSpPr>
        <p:spPr>
          <a:xfrm>
            <a:off x="5898801" y="1327969"/>
            <a:ext cx="3390644" cy="529301"/>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b="0" dirty="0"/>
              <a:t>業務管理の検討や管理ツールの導入により、まちの骨格である都市計画道路の整備事業に関する業務を円滑に遂行すること。</a:t>
            </a:r>
          </a:p>
        </p:txBody>
      </p:sp>
    </p:spTree>
    <p:extLst>
      <p:ext uri="{BB962C8B-B14F-4D97-AF65-F5344CB8AC3E}">
        <p14:creationId xmlns:p14="http://schemas.microsoft.com/office/powerpoint/2010/main" val="23918369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31A7987E-7A1B-DEC2-DC15-F5EDB13C956A}"/>
              </a:ext>
            </a:extLst>
          </p:cNvPr>
          <p:cNvSpPr>
            <a:spLocks noGrp="1"/>
          </p:cNvSpPr>
          <p:nvPr>
            <p:ph type="body" sz="quarter" idx="12"/>
          </p:nvPr>
        </p:nvSpPr>
        <p:spPr>
          <a:xfrm>
            <a:off x="447676" y="1152773"/>
            <a:ext cx="4295364" cy="1820968"/>
          </a:xfrm>
        </p:spPr>
        <p:txBody>
          <a:bodyPr/>
          <a:lstStyle/>
          <a:p>
            <a:pPr marL="86400" indent="-86400">
              <a:lnSpc>
                <a:spcPts val="1500"/>
              </a:lnSpc>
              <a:spcBef>
                <a:spcPts val="0"/>
              </a:spcBef>
              <a:spcAft>
                <a:spcPts val="600"/>
              </a:spcAft>
            </a:pPr>
            <a:r>
              <a:rPr kumimoji="1" lang="ja-JP" altLang="en-US" dirty="0"/>
              <a:t>下水道事業の予算編成、執行管理業務及び類する業務をシステム化し、各所属で入力したデータを一元管理する。</a:t>
            </a:r>
          </a:p>
          <a:p>
            <a:pPr marL="86400" indent="-86400">
              <a:lnSpc>
                <a:spcPts val="1500"/>
              </a:lnSpc>
              <a:spcBef>
                <a:spcPts val="0"/>
              </a:spcBef>
              <a:spcAft>
                <a:spcPts val="600"/>
              </a:spcAft>
            </a:pPr>
            <a:r>
              <a:rPr kumimoji="1" lang="ja-JP" altLang="en-US" dirty="0"/>
              <a:t>データの一元管理により、集計時間を削減するとともに、事業目標に対する達成状況をリアルタイムに可視化し、進捗管理の高度化を図る。</a:t>
            </a:r>
          </a:p>
          <a:p>
            <a:pPr marL="86400" indent="-86400">
              <a:lnSpc>
                <a:spcPts val="1500"/>
              </a:lnSpc>
              <a:spcBef>
                <a:spcPts val="0"/>
              </a:spcBef>
              <a:spcAft>
                <a:spcPts val="600"/>
              </a:spcAft>
            </a:pPr>
            <a:r>
              <a:rPr kumimoji="1" lang="ja-JP" altLang="en-US" dirty="0"/>
              <a:t>また、当年度の執行状況を適時に将来計画へ反映できるシステムを整備することで、長期的な視点に立ち、さらなる経営改善に向けた検討を行うことが可能となる。</a:t>
            </a:r>
          </a:p>
          <a:p>
            <a:pPr marL="86400" indent="-86400">
              <a:lnSpc>
                <a:spcPts val="1500"/>
              </a:lnSpc>
              <a:spcBef>
                <a:spcPts val="0"/>
              </a:spcBef>
              <a:spcAft>
                <a:spcPts val="600"/>
              </a:spcAft>
            </a:pPr>
            <a:r>
              <a:rPr kumimoji="1" lang="ja-JP" altLang="en-US" dirty="0"/>
              <a:t>これにより、下水道事業の確実な執行管理やさらなる経営改善に繋げ、下水道サービスの安定的な提供を図り、安全・安心で快適な市民生活を実現させる。</a:t>
            </a:r>
          </a:p>
        </p:txBody>
      </p:sp>
      <p:sp>
        <p:nvSpPr>
          <p:cNvPr id="5" name="テキスト プレースホルダー 4">
            <a:extLst>
              <a:ext uri="{FF2B5EF4-FFF2-40B4-BE49-F238E27FC236}">
                <a16:creationId xmlns:a16="http://schemas.microsoft.com/office/drawing/2014/main" id="{4A2F1D1B-447A-99A8-B4AC-F1078A68CAAC}"/>
              </a:ext>
            </a:extLst>
          </p:cNvPr>
          <p:cNvSpPr>
            <a:spLocks noGrp="1"/>
          </p:cNvSpPr>
          <p:nvPr>
            <p:ph type="body" sz="quarter" idx="13"/>
          </p:nvPr>
        </p:nvSpPr>
        <p:spPr>
          <a:xfrm>
            <a:off x="440834" y="3544969"/>
            <a:ext cx="4297663" cy="1087540"/>
          </a:xfrm>
        </p:spPr>
        <p:txBody>
          <a:bodyPr/>
          <a:lstStyle/>
          <a:p>
            <a:pPr marL="86400" indent="-86400">
              <a:lnSpc>
                <a:spcPts val="1500"/>
              </a:lnSpc>
              <a:spcBef>
                <a:spcPts val="0"/>
              </a:spcBef>
              <a:spcAft>
                <a:spcPts val="600"/>
              </a:spcAft>
              <a:buFont typeface="Arial" panose="020B0604020202020204" pitchFamily="34" charset="0"/>
              <a:buChar char="•"/>
            </a:pPr>
            <a:r>
              <a:rPr lang="en-US" altLang="ja-JP" dirty="0"/>
              <a:t>2023</a:t>
            </a:r>
            <a:r>
              <a:rPr kumimoji="1" lang="ja-JP" altLang="en-US" dirty="0"/>
              <a:t>年度に業務のデジタル化に向けたシステム構築を行う業務の対象範囲や機能要件等を整理した。</a:t>
            </a:r>
          </a:p>
          <a:p>
            <a:pPr marL="86400" indent="-86400">
              <a:lnSpc>
                <a:spcPts val="1500"/>
              </a:lnSpc>
              <a:spcBef>
                <a:spcPts val="0"/>
              </a:spcBef>
              <a:spcAft>
                <a:spcPts val="600"/>
              </a:spcAft>
              <a:buFont typeface="Arial" panose="020B0604020202020204" pitchFamily="34" charset="0"/>
              <a:buChar char="•"/>
            </a:pPr>
            <a:r>
              <a:rPr lang="en-US" altLang="ja-JP" dirty="0"/>
              <a:t>2024</a:t>
            </a:r>
            <a:r>
              <a:rPr kumimoji="1" lang="ja-JP" altLang="en-US" dirty="0"/>
              <a:t>年度にシステム導入後の業務フローについて整理した。</a:t>
            </a:r>
          </a:p>
          <a:p>
            <a:pPr marL="171450" indent="-171450">
              <a:lnSpc>
                <a:spcPct val="100000"/>
              </a:lnSpc>
              <a:buFont typeface="Arial" panose="020B0604020202020204" pitchFamily="34" charset="0"/>
              <a:buChar char="•"/>
            </a:pPr>
            <a:endParaRPr kumimoji="1" lang="ja-JP" altLang="en-US" dirty="0"/>
          </a:p>
        </p:txBody>
      </p:sp>
      <p:graphicFrame>
        <p:nvGraphicFramePr>
          <p:cNvPr id="11" name="表プレースホルダー 20">
            <a:extLst>
              <a:ext uri="{FF2B5EF4-FFF2-40B4-BE49-F238E27FC236}">
                <a16:creationId xmlns:a16="http://schemas.microsoft.com/office/drawing/2014/main" id="{A90BA019-4562-AE52-F37E-3910832C7654}"/>
              </a:ext>
            </a:extLst>
          </p:cNvPr>
          <p:cNvGraphicFramePr>
            <a:graphicFrameLocks/>
          </p:cNvGraphicFramePr>
          <p:nvPr>
            <p:extLst>
              <p:ext uri="{D42A27DB-BD31-4B8C-83A1-F6EECF244321}">
                <p14:modId xmlns:p14="http://schemas.microsoft.com/office/powerpoint/2010/main" val="2070687608"/>
              </p:ext>
            </p:extLst>
          </p:nvPr>
        </p:nvGraphicFramePr>
        <p:xfrm>
          <a:off x="5902613" y="2540380"/>
          <a:ext cx="3216274" cy="1254996"/>
        </p:xfrm>
        <a:graphic>
          <a:graphicData uri="http://schemas.openxmlformats.org/drawingml/2006/table">
            <a:tbl>
              <a:tblPr firstCol="1">
                <a:tableStyleId>{5C22544A-7EE6-4342-B048-85BDC9FD1C3A}</a:tableStyleId>
              </a:tblPr>
              <a:tblGrid>
                <a:gridCol w="1010213">
                  <a:extLst>
                    <a:ext uri="{9D8B030D-6E8A-4147-A177-3AD203B41FA5}">
                      <a16:colId xmlns:a16="http://schemas.microsoft.com/office/drawing/2014/main" val="3506192044"/>
                    </a:ext>
                  </a:extLst>
                </a:gridCol>
                <a:gridCol w="2206061">
                  <a:extLst>
                    <a:ext uri="{9D8B030D-6E8A-4147-A177-3AD203B41FA5}">
                      <a16:colId xmlns:a16="http://schemas.microsoft.com/office/drawing/2014/main" val="1620209831"/>
                    </a:ext>
                  </a:extLst>
                </a:gridCol>
              </a:tblGrid>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2024</a:t>
                      </a:r>
                      <a:r>
                        <a:rPr kumimoji="1" lang="ja-JP" altLang="en-US" sz="1000" dirty="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Yu Gothic UI" panose="020B0500000000000000" pitchFamily="50" charset="-128"/>
                          <a:ea typeface="Yu Gothic UI" panose="020B0500000000000000" pitchFamily="50" charset="-128"/>
                        </a:rPr>
                        <a:t>デジタル化に向けたシステム開発</a:t>
                      </a:r>
                      <a:endParaRPr kumimoji="1" lang="en-US" altLang="ja-JP" sz="1000" b="0" dirty="0">
                        <a:solidFill>
                          <a:schemeClr val="tx1"/>
                        </a:solidFill>
                        <a:latin typeface="Yu Gothic UI" panose="020B0500000000000000" pitchFamily="50" charset="-128"/>
                        <a:ea typeface="Yu Gothic UI" panose="020B0500000000000000" pitchFamily="50" charset="-128"/>
                      </a:endParaRPr>
                    </a:p>
                  </a:txBody>
                  <a:tcPr anchor="ctr">
                    <a:solidFill>
                      <a:srgbClr val="FCEAED"/>
                    </a:solidFill>
                  </a:tcPr>
                </a:tc>
                <a:extLst>
                  <a:ext uri="{0D108BD9-81ED-4DB2-BD59-A6C34878D82A}">
                    <a16:rowId xmlns:a16="http://schemas.microsoft.com/office/drawing/2014/main" val="137827545"/>
                  </a:ext>
                </a:extLst>
              </a:tr>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2025</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vMerge="1">
                  <a:txBody>
                    <a:bodyPr/>
                    <a:lstStyle/>
                    <a:p>
                      <a:endParaRPr kumimoji="1" lang="ja-JP" altLang="en-US" sz="1000" dirty="0">
                        <a:solidFill>
                          <a:schemeClr val="tx1"/>
                        </a:solidFill>
                        <a:latin typeface="Yu Gothic UI" panose="020B0500000000000000" pitchFamily="50" charset="-128"/>
                        <a:ea typeface="Yu Gothic UI" panose="020B0500000000000000" pitchFamily="50" charset="-128"/>
                      </a:endParaRPr>
                    </a:p>
                  </a:txBody>
                  <a:tcPr anchor="ctr">
                    <a:solidFill>
                      <a:srgbClr val="FCEAED"/>
                    </a:solidFill>
                  </a:tcPr>
                </a:tc>
                <a:extLst>
                  <a:ext uri="{0D108BD9-81ED-4DB2-BD59-A6C34878D82A}">
                    <a16:rowId xmlns:a16="http://schemas.microsoft.com/office/drawing/2014/main" val="3387827350"/>
                  </a:ext>
                </a:extLst>
              </a:tr>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2026</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システムの運用開始</a:t>
                      </a:r>
                    </a:p>
                  </a:txBody>
                  <a:tcPr anchor="ctr">
                    <a:solidFill>
                      <a:srgbClr val="FCEAED"/>
                    </a:solidFill>
                  </a:tcPr>
                </a:tc>
                <a:extLst>
                  <a:ext uri="{0D108BD9-81ED-4DB2-BD59-A6C34878D82A}">
                    <a16:rowId xmlns:a16="http://schemas.microsoft.com/office/drawing/2014/main" val="3011694763"/>
                  </a:ext>
                </a:extLst>
              </a:tr>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2027</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運用・機能改善・改修</a:t>
                      </a:r>
                    </a:p>
                  </a:txBody>
                  <a:tcPr anchor="ctr">
                    <a:solidFill>
                      <a:srgbClr val="FCEAED"/>
                    </a:solidFill>
                  </a:tcPr>
                </a:tc>
                <a:extLst>
                  <a:ext uri="{0D108BD9-81ED-4DB2-BD59-A6C34878D82A}">
                    <a16:rowId xmlns:a16="http://schemas.microsoft.com/office/drawing/2014/main" val="3165335573"/>
                  </a:ext>
                </a:extLst>
              </a:tr>
            </a:tbl>
          </a:graphicData>
        </a:graphic>
      </p:graphicFrame>
      <p:sp>
        <p:nvSpPr>
          <p:cNvPr id="12" name="正方形/長方形 11">
            <a:extLst>
              <a:ext uri="{FF2B5EF4-FFF2-40B4-BE49-F238E27FC236}">
                <a16:creationId xmlns:a16="http://schemas.microsoft.com/office/drawing/2014/main" id="{74DB9E05-56F6-97EB-6299-ADA0CBA1C1D9}"/>
              </a:ext>
            </a:extLst>
          </p:cNvPr>
          <p:cNvSpPr/>
          <p:nvPr/>
        </p:nvSpPr>
        <p:spPr>
          <a:xfrm>
            <a:off x="4860000" y="1296000"/>
            <a:ext cx="972000" cy="725514"/>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めざす姿</a:t>
            </a:r>
          </a:p>
        </p:txBody>
      </p:sp>
      <p:sp>
        <p:nvSpPr>
          <p:cNvPr id="13" name="正方形/長方形 12">
            <a:extLst>
              <a:ext uri="{FF2B5EF4-FFF2-40B4-BE49-F238E27FC236}">
                <a16:creationId xmlns:a16="http://schemas.microsoft.com/office/drawing/2014/main" id="{BB51D25B-FB89-4EDA-5D11-D6E3D99B5D69}"/>
              </a:ext>
            </a:extLst>
          </p:cNvPr>
          <p:cNvSpPr/>
          <p:nvPr/>
        </p:nvSpPr>
        <p:spPr>
          <a:xfrm>
            <a:off x="4860000" y="2117353"/>
            <a:ext cx="972000" cy="183828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p:txBody>
      </p:sp>
      <p:sp>
        <p:nvSpPr>
          <p:cNvPr id="17" name="正方形/長方形 16">
            <a:extLst>
              <a:ext uri="{FF2B5EF4-FFF2-40B4-BE49-F238E27FC236}">
                <a16:creationId xmlns:a16="http://schemas.microsoft.com/office/drawing/2014/main" id="{BD74F792-7CDA-74AD-C135-37B48A6C4B9E}"/>
              </a:ext>
            </a:extLst>
          </p:cNvPr>
          <p:cNvSpPr/>
          <p:nvPr/>
        </p:nvSpPr>
        <p:spPr>
          <a:xfrm>
            <a:off x="7137194" y="461330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2026</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18" name="正方形/長方形 17">
            <a:extLst>
              <a:ext uri="{FF2B5EF4-FFF2-40B4-BE49-F238E27FC236}">
                <a16:creationId xmlns:a16="http://schemas.microsoft.com/office/drawing/2014/main" id="{F69FA540-1035-3C18-262B-3F2C9B442BE3}"/>
              </a:ext>
            </a:extLst>
          </p:cNvPr>
          <p:cNvSpPr/>
          <p:nvPr/>
        </p:nvSpPr>
        <p:spPr>
          <a:xfrm>
            <a:off x="6093194" y="461330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2025</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19" name="正方形/長方形 18">
            <a:extLst>
              <a:ext uri="{FF2B5EF4-FFF2-40B4-BE49-F238E27FC236}">
                <a16:creationId xmlns:a16="http://schemas.microsoft.com/office/drawing/2014/main" id="{19D45275-B72C-3B17-9F7B-DA4F745C5DE9}"/>
              </a:ext>
            </a:extLst>
          </p:cNvPr>
          <p:cNvSpPr/>
          <p:nvPr/>
        </p:nvSpPr>
        <p:spPr>
          <a:xfrm>
            <a:off x="8181194" y="461330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2027</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26" name="テキスト ボックス 25">
            <a:extLst>
              <a:ext uri="{FF2B5EF4-FFF2-40B4-BE49-F238E27FC236}">
                <a16:creationId xmlns:a16="http://schemas.microsoft.com/office/drawing/2014/main" id="{C25EAE27-77B2-6690-C572-49EB470C096B}"/>
              </a:ext>
            </a:extLst>
          </p:cNvPr>
          <p:cNvSpPr txBox="1"/>
          <p:nvPr/>
        </p:nvSpPr>
        <p:spPr>
          <a:xfrm>
            <a:off x="5026234" y="4224197"/>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sp>
        <p:nvSpPr>
          <p:cNvPr id="27" name="テキスト ボックス 26">
            <a:extLst>
              <a:ext uri="{FF2B5EF4-FFF2-40B4-BE49-F238E27FC236}">
                <a16:creationId xmlns:a16="http://schemas.microsoft.com/office/drawing/2014/main" id="{2E45136D-DB13-E847-04D8-6CF63A500A64}"/>
              </a:ext>
            </a:extLst>
          </p:cNvPr>
          <p:cNvSpPr txBox="1"/>
          <p:nvPr/>
        </p:nvSpPr>
        <p:spPr>
          <a:xfrm>
            <a:off x="577461" y="6248441"/>
            <a:ext cx="1878032" cy="230832"/>
          </a:xfrm>
          <a:prstGeom prst="rect">
            <a:avLst/>
          </a:prstGeom>
          <a:noFill/>
        </p:spPr>
        <p:txBody>
          <a:bodyPr wrap="square" lIns="0">
            <a:spAutoFit/>
          </a:bodyPr>
          <a:lstStyle/>
          <a:p>
            <a:pPr lvl="0" fontAlgn="base">
              <a:spcBef>
                <a:spcPct val="0"/>
              </a:spcBef>
              <a:spcAft>
                <a:spcPct val="0"/>
              </a:spcAft>
              <a:defRPr/>
            </a:pPr>
            <a:r>
              <a:rPr kumimoji="1" lang="ja-JP" altLang="en-US" sz="900" b="1" kern="0" dirty="0">
                <a:latin typeface="Yu Gothic UI" panose="020B0500000000000000" pitchFamily="50" charset="-128"/>
                <a:ea typeface="Yu Gothic UI" panose="020B0500000000000000" pitchFamily="50" charset="-128"/>
              </a:rPr>
              <a:t>デジタル化のイメージ</a:t>
            </a:r>
            <a:endParaRPr kumimoji="1" lang="en-US" altLang="ja-JP" sz="900" b="1" kern="0" dirty="0">
              <a:latin typeface="Yu Gothic UI" panose="020B0500000000000000" pitchFamily="50" charset="-128"/>
              <a:ea typeface="Yu Gothic UI" panose="020B0500000000000000" pitchFamily="50" charset="-128"/>
            </a:endParaRPr>
          </a:p>
        </p:txBody>
      </p:sp>
      <p:sp>
        <p:nvSpPr>
          <p:cNvPr id="28" name="フローチャート: 磁気ディスク 27">
            <a:extLst>
              <a:ext uri="{FF2B5EF4-FFF2-40B4-BE49-F238E27FC236}">
                <a16:creationId xmlns:a16="http://schemas.microsoft.com/office/drawing/2014/main" id="{D7E2C2EE-199B-73E4-CF66-9968A517EB27}"/>
              </a:ext>
            </a:extLst>
          </p:cNvPr>
          <p:cNvSpPr/>
          <p:nvPr/>
        </p:nvSpPr>
        <p:spPr>
          <a:xfrm>
            <a:off x="2008849" y="4858333"/>
            <a:ext cx="900000" cy="720000"/>
          </a:xfrm>
          <a:prstGeom prst="flowChartMagneticDisk">
            <a:avLst/>
          </a:prstGeom>
          <a:solidFill>
            <a:schemeClr val="bg1">
              <a:lumMod val="75000"/>
            </a:schemeClr>
          </a:solidFill>
          <a:ln>
            <a:solidFill>
              <a:schemeClr val="bg1">
                <a:lumMod val="50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rPr>
              <a:t>システム</a:t>
            </a:r>
          </a:p>
        </p:txBody>
      </p:sp>
      <p:sp>
        <p:nvSpPr>
          <p:cNvPr id="29" name="四角形: 角を丸くする 28">
            <a:extLst>
              <a:ext uri="{FF2B5EF4-FFF2-40B4-BE49-F238E27FC236}">
                <a16:creationId xmlns:a16="http://schemas.microsoft.com/office/drawing/2014/main" id="{4D476DB6-307C-93D4-66B8-210C89D23CA2}"/>
              </a:ext>
            </a:extLst>
          </p:cNvPr>
          <p:cNvSpPr/>
          <p:nvPr/>
        </p:nvSpPr>
        <p:spPr>
          <a:xfrm>
            <a:off x="440834" y="4278656"/>
            <a:ext cx="936000" cy="324000"/>
          </a:xfrm>
          <a:prstGeom prst="roundRect">
            <a:avLst/>
          </a:prstGeom>
          <a:ln/>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1100" b="1" dirty="0">
                <a:solidFill>
                  <a:schemeClr val="bg1"/>
                </a:solidFill>
              </a:rPr>
              <a:t>予算編成</a:t>
            </a:r>
          </a:p>
        </p:txBody>
      </p:sp>
      <p:sp>
        <p:nvSpPr>
          <p:cNvPr id="30" name="四角形: 角を丸くする 29">
            <a:extLst>
              <a:ext uri="{FF2B5EF4-FFF2-40B4-BE49-F238E27FC236}">
                <a16:creationId xmlns:a16="http://schemas.microsoft.com/office/drawing/2014/main" id="{477E400D-AF16-9147-FF38-44D4D0BDFE17}"/>
              </a:ext>
            </a:extLst>
          </p:cNvPr>
          <p:cNvSpPr/>
          <p:nvPr/>
        </p:nvSpPr>
        <p:spPr>
          <a:xfrm>
            <a:off x="3542748" y="5838674"/>
            <a:ext cx="936000" cy="324000"/>
          </a:xfrm>
          <a:prstGeom prst="roundRect">
            <a:avLst/>
          </a:prstGeom>
          <a:ln/>
          <a:effectLst>
            <a:innerShdw blurRad="63500" dist="50800" dir="2700000">
              <a:prstClr val="black">
                <a:alpha val="50000"/>
              </a:prstClr>
            </a:inn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100" b="1" dirty="0">
                <a:solidFill>
                  <a:schemeClr val="bg1"/>
                </a:solidFill>
              </a:rPr>
              <a:t>経営戦略</a:t>
            </a:r>
          </a:p>
        </p:txBody>
      </p:sp>
      <p:grpSp>
        <p:nvGrpSpPr>
          <p:cNvPr id="31" name="グループ化 30">
            <a:extLst>
              <a:ext uri="{FF2B5EF4-FFF2-40B4-BE49-F238E27FC236}">
                <a16:creationId xmlns:a16="http://schemas.microsoft.com/office/drawing/2014/main" id="{075E26C8-F0D9-3A32-0351-4EC6E745C75F}"/>
              </a:ext>
            </a:extLst>
          </p:cNvPr>
          <p:cNvGrpSpPr/>
          <p:nvPr/>
        </p:nvGrpSpPr>
        <p:grpSpPr>
          <a:xfrm>
            <a:off x="959126" y="4353744"/>
            <a:ext cx="1468196" cy="796891"/>
            <a:chOff x="1040376" y="4537958"/>
            <a:chExt cx="1468196" cy="796891"/>
          </a:xfrm>
        </p:grpSpPr>
        <p:sp>
          <p:nvSpPr>
            <p:cNvPr id="32" name="矢印: 折線 31">
              <a:extLst>
                <a:ext uri="{FF2B5EF4-FFF2-40B4-BE49-F238E27FC236}">
                  <a16:creationId xmlns:a16="http://schemas.microsoft.com/office/drawing/2014/main" id="{45FA93C6-DAE1-893F-51C5-119949CB6F42}"/>
                </a:ext>
              </a:extLst>
            </p:cNvPr>
            <p:cNvSpPr/>
            <p:nvPr/>
          </p:nvSpPr>
          <p:spPr>
            <a:xfrm rot="5400000">
              <a:off x="1752572" y="4285958"/>
              <a:ext cx="504000" cy="1008000"/>
            </a:xfrm>
            <a:prstGeom prst="bentArrow">
              <a:avLst/>
            </a:prstGeom>
            <a:solidFill>
              <a:srgbClr val="F1E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3" name="矢印: 折線 32">
              <a:extLst>
                <a:ext uri="{FF2B5EF4-FFF2-40B4-BE49-F238E27FC236}">
                  <a16:creationId xmlns:a16="http://schemas.microsoft.com/office/drawing/2014/main" id="{7C673167-2404-F3F4-AC00-8A2CAFAA329C}"/>
                </a:ext>
              </a:extLst>
            </p:cNvPr>
            <p:cNvSpPr/>
            <p:nvPr/>
          </p:nvSpPr>
          <p:spPr>
            <a:xfrm rot="16200000">
              <a:off x="1292376" y="4578849"/>
              <a:ext cx="504000" cy="1008000"/>
            </a:xfrm>
            <a:prstGeom prst="bentArrow">
              <a:avLst/>
            </a:prstGeom>
            <a:solidFill>
              <a:srgbClr val="F1E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34" name="四角形: 角を丸くする 33">
            <a:extLst>
              <a:ext uri="{FF2B5EF4-FFF2-40B4-BE49-F238E27FC236}">
                <a16:creationId xmlns:a16="http://schemas.microsoft.com/office/drawing/2014/main" id="{DCBD74A8-CCCD-6E01-A50E-89F2C5B4821B}"/>
              </a:ext>
            </a:extLst>
          </p:cNvPr>
          <p:cNvSpPr/>
          <p:nvPr/>
        </p:nvSpPr>
        <p:spPr>
          <a:xfrm>
            <a:off x="3542748" y="4278656"/>
            <a:ext cx="936000" cy="324000"/>
          </a:xfrm>
          <a:prstGeom prst="roundRect">
            <a:avLst/>
          </a:prstGeom>
          <a:ln/>
          <a:effectLst>
            <a:innerShdw blurRad="63500" dist="50800" dir="2700000">
              <a:prstClr val="black">
                <a:alpha val="50000"/>
              </a:prstClr>
            </a:inn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100" b="1" dirty="0">
                <a:solidFill>
                  <a:schemeClr val="bg1"/>
                </a:solidFill>
              </a:rPr>
              <a:t>予算執行</a:t>
            </a:r>
          </a:p>
        </p:txBody>
      </p:sp>
      <p:sp>
        <p:nvSpPr>
          <p:cNvPr id="35" name="四角形: 角を丸くする 34">
            <a:extLst>
              <a:ext uri="{FF2B5EF4-FFF2-40B4-BE49-F238E27FC236}">
                <a16:creationId xmlns:a16="http://schemas.microsoft.com/office/drawing/2014/main" id="{99B15EEA-7C03-D160-7625-C88052421631}"/>
              </a:ext>
            </a:extLst>
          </p:cNvPr>
          <p:cNvSpPr/>
          <p:nvPr/>
        </p:nvSpPr>
        <p:spPr>
          <a:xfrm>
            <a:off x="506146" y="5838674"/>
            <a:ext cx="936000" cy="324000"/>
          </a:xfrm>
          <a:prstGeom prst="roundRect">
            <a:avLst/>
          </a:prstGeom>
          <a:ln/>
          <a:effectLst>
            <a:innerShdw blurRad="63500" dist="50800" dir="2700000">
              <a:prstClr val="black">
                <a:alpha val="50000"/>
              </a:prstClr>
            </a:innerShdw>
          </a:effectLst>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1100" b="1" dirty="0">
                <a:solidFill>
                  <a:schemeClr val="bg1"/>
                </a:solidFill>
              </a:rPr>
              <a:t>決算対応</a:t>
            </a:r>
          </a:p>
        </p:txBody>
      </p:sp>
      <p:sp>
        <p:nvSpPr>
          <p:cNvPr id="36" name="矢印: 折線 35">
            <a:extLst>
              <a:ext uri="{FF2B5EF4-FFF2-40B4-BE49-F238E27FC236}">
                <a16:creationId xmlns:a16="http://schemas.microsoft.com/office/drawing/2014/main" id="{83F9424C-2359-923B-1D75-BECF7FDE2815}"/>
              </a:ext>
            </a:extLst>
          </p:cNvPr>
          <p:cNvSpPr/>
          <p:nvPr/>
        </p:nvSpPr>
        <p:spPr>
          <a:xfrm rot="5400000">
            <a:off x="3210266" y="4360343"/>
            <a:ext cx="504000" cy="1008000"/>
          </a:xfrm>
          <a:prstGeom prst="bentArrow">
            <a:avLst/>
          </a:prstGeom>
          <a:solidFill>
            <a:schemeClr val="accent5">
              <a:alpha val="50000"/>
            </a:schemeClr>
          </a:solidFill>
          <a:ln>
            <a:noFill/>
          </a:ln>
          <a:scene3d>
            <a:camera prst="orthographicFront">
              <a:rot lat="0" lon="10800000" rev="0"/>
            </a:camera>
            <a:lightRig rig="threePt" dir="t"/>
          </a:scene3d>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solidFill>
                <a:schemeClr val="tx1"/>
              </a:solidFill>
            </a:endParaRPr>
          </a:p>
        </p:txBody>
      </p:sp>
      <p:sp>
        <p:nvSpPr>
          <p:cNvPr id="37" name="矢印: 折線 36">
            <a:extLst>
              <a:ext uri="{FF2B5EF4-FFF2-40B4-BE49-F238E27FC236}">
                <a16:creationId xmlns:a16="http://schemas.microsoft.com/office/drawing/2014/main" id="{D9BAA1D8-CA66-5EB4-817E-502FE9030D5F}"/>
              </a:ext>
            </a:extLst>
          </p:cNvPr>
          <p:cNvSpPr/>
          <p:nvPr/>
        </p:nvSpPr>
        <p:spPr>
          <a:xfrm rot="5400000">
            <a:off x="2761127" y="4107670"/>
            <a:ext cx="504000" cy="1008000"/>
          </a:xfrm>
          <a:prstGeom prst="bentArrow">
            <a:avLst/>
          </a:prstGeom>
          <a:solidFill>
            <a:schemeClr val="accent5">
              <a:alpha val="50000"/>
            </a:schemeClr>
          </a:solidFill>
          <a:ln>
            <a:noFill/>
          </a:ln>
          <a:scene3d>
            <a:camera prst="orthographicFront">
              <a:rot lat="0" lon="10800000" rev="10800000"/>
            </a:camera>
            <a:lightRig rig="threePt" dir="t"/>
          </a:scene3d>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solidFill>
                <a:schemeClr val="tx1"/>
              </a:solidFill>
            </a:endParaRPr>
          </a:p>
        </p:txBody>
      </p:sp>
      <p:sp>
        <p:nvSpPr>
          <p:cNvPr id="38" name="矢印: 折線 37">
            <a:extLst>
              <a:ext uri="{FF2B5EF4-FFF2-40B4-BE49-F238E27FC236}">
                <a16:creationId xmlns:a16="http://schemas.microsoft.com/office/drawing/2014/main" id="{6A97AA41-4471-386C-F610-E1E4CAE5583F}"/>
              </a:ext>
            </a:extLst>
          </p:cNvPr>
          <p:cNvSpPr/>
          <p:nvPr/>
        </p:nvSpPr>
        <p:spPr>
          <a:xfrm rot="5400000">
            <a:off x="1720348" y="5333847"/>
            <a:ext cx="504000" cy="1008000"/>
          </a:xfrm>
          <a:prstGeom prst="bentArrow">
            <a:avLst/>
          </a:prstGeom>
          <a:solidFill>
            <a:schemeClr val="accent2">
              <a:alpha val="50000"/>
            </a:schemeClr>
          </a:solidFill>
          <a:ln>
            <a:noFill/>
          </a:ln>
          <a:scene3d>
            <a:camera prst="orthographicFront">
              <a:rot lat="0" lon="10800000" rev="0"/>
            </a:camera>
            <a:lightRig rig="threePt" dir="t"/>
          </a:scene3d>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solidFill>
                <a:schemeClr val="tx1"/>
              </a:solidFill>
            </a:endParaRPr>
          </a:p>
        </p:txBody>
      </p:sp>
      <p:sp>
        <p:nvSpPr>
          <p:cNvPr id="39" name="矢印: 折線 38">
            <a:extLst>
              <a:ext uri="{FF2B5EF4-FFF2-40B4-BE49-F238E27FC236}">
                <a16:creationId xmlns:a16="http://schemas.microsoft.com/office/drawing/2014/main" id="{9127F87D-CCEE-A371-BFC8-3CBC71F75A24}"/>
              </a:ext>
            </a:extLst>
          </p:cNvPr>
          <p:cNvSpPr/>
          <p:nvPr/>
        </p:nvSpPr>
        <p:spPr>
          <a:xfrm rot="5400000">
            <a:off x="1213400" y="5077916"/>
            <a:ext cx="504000" cy="1008000"/>
          </a:xfrm>
          <a:prstGeom prst="bentArrow">
            <a:avLst/>
          </a:prstGeom>
          <a:solidFill>
            <a:schemeClr val="accent2">
              <a:alpha val="50000"/>
            </a:schemeClr>
          </a:solidFill>
          <a:ln>
            <a:noFill/>
          </a:ln>
          <a:scene3d>
            <a:camera prst="orthographicFront">
              <a:rot lat="0" lon="10800000" rev="10800000"/>
            </a:camera>
            <a:lightRig rig="threePt" dir="t"/>
          </a:scene3d>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solidFill>
                <a:schemeClr val="tx1"/>
              </a:solidFill>
            </a:endParaRPr>
          </a:p>
        </p:txBody>
      </p:sp>
      <p:sp>
        <p:nvSpPr>
          <p:cNvPr id="40" name="楕円 39">
            <a:extLst>
              <a:ext uri="{FF2B5EF4-FFF2-40B4-BE49-F238E27FC236}">
                <a16:creationId xmlns:a16="http://schemas.microsoft.com/office/drawing/2014/main" id="{23D64B31-0A03-7770-F6F3-57679026DD64}"/>
              </a:ext>
            </a:extLst>
          </p:cNvPr>
          <p:cNvSpPr/>
          <p:nvPr/>
        </p:nvSpPr>
        <p:spPr>
          <a:xfrm>
            <a:off x="1217165" y="4555581"/>
            <a:ext cx="972000" cy="360000"/>
          </a:xfrm>
          <a:prstGeom prst="ellipse">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lIns="36000" tIns="36000" rIns="36000" bIns="36000" rtlCol="0" anchor="ctr"/>
          <a:lstStyle/>
          <a:p>
            <a:pPr algn="ctr"/>
            <a:r>
              <a:rPr kumimoji="1" lang="ja-JP" altLang="en-US" sz="700" dirty="0">
                <a:solidFill>
                  <a:schemeClr val="tx1"/>
                </a:solidFill>
              </a:rPr>
              <a:t>予算データ作成・各課との調整</a:t>
            </a:r>
          </a:p>
        </p:txBody>
      </p:sp>
      <p:sp>
        <p:nvSpPr>
          <p:cNvPr id="41" name="楕円 40">
            <a:extLst>
              <a:ext uri="{FF2B5EF4-FFF2-40B4-BE49-F238E27FC236}">
                <a16:creationId xmlns:a16="http://schemas.microsoft.com/office/drawing/2014/main" id="{73C99632-816B-86F7-7D94-EF25423951F2}"/>
              </a:ext>
            </a:extLst>
          </p:cNvPr>
          <p:cNvSpPr/>
          <p:nvPr/>
        </p:nvSpPr>
        <p:spPr>
          <a:xfrm>
            <a:off x="2753236" y="4539253"/>
            <a:ext cx="972000" cy="360000"/>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lIns="36000" tIns="36000" rIns="36000" bIns="36000" rtlCol="0" anchor="ctr"/>
          <a:lstStyle/>
          <a:p>
            <a:pPr algn="ctr"/>
            <a:r>
              <a:rPr kumimoji="1" lang="ja-JP" altLang="en-US" sz="700" dirty="0">
                <a:solidFill>
                  <a:schemeClr val="tx1"/>
                </a:solidFill>
              </a:rPr>
              <a:t>執行データ作成・各課との調整</a:t>
            </a:r>
          </a:p>
        </p:txBody>
      </p:sp>
      <p:sp>
        <p:nvSpPr>
          <p:cNvPr id="42" name="楕円 41">
            <a:extLst>
              <a:ext uri="{FF2B5EF4-FFF2-40B4-BE49-F238E27FC236}">
                <a16:creationId xmlns:a16="http://schemas.microsoft.com/office/drawing/2014/main" id="{09B69E49-880E-7C32-7995-D66F3054FC32}"/>
              </a:ext>
            </a:extLst>
          </p:cNvPr>
          <p:cNvSpPr/>
          <p:nvPr/>
        </p:nvSpPr>
        <p:spPr>
          <a:xfrm>
            <a:off x="2745836" y="5501281"/>
            <a:ext cx="972000" cy="360000"/>
          </a:xfrm>
          <a:prstGeom prst="ellipse">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lIns="36000" tIns="36000" rIns="36000" bIns="36000" rtlCol="0" anchor="ctr"/>
          <a:lstStyle/>
          <a:p>
            <a:pPr algn="ctr"/>
            <a:r>
              <a:rPr kumimoji="1" lang="ja-JP" altLang="en-US" sz="700" dirty="0">
                <a:solidFill>
                  <a:schemeClr val="tx1"/>
                </a:solidFill>
              </a:rPr>
              <a:t>中長期計画・目標値の見直し</a:t>
            </a:r>
          </a:p>
        </p:txBody>
      </p:sp>
      <p:sp>
        <p:nvSpPr>
          <p:cNvPr id="43" name="楕円 42">
            <a:extLst>
              <a:ext uri="{FF2B5EF4-FFF2-40B4-BE49-F238E27FC236}">
                <a16:creationId xmlns:a16="http://schemas.microsoft.com/office/drawing/2014/main" id="{51AE4B18-3F20-34BB-F3EE-426462A5EB7C}"/>
              </a:ext>
            </a:extLst>
          </p:cNvPr>
          <p:cNvSpPr/>
          <p:nvPr/>
        </p:nvSpPr>
        <p:spPr>
          <a:xfrm>
            <a:off x="1217165" y="5516081"/>
            <a:ext cx="972000" cy="360000"/>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lIns="36000" tIns="36000" rIns="36000" bIns="36000" rtlCol="0" anchor="ctr"/>
          <a:lstStyle/>
          <a:p>
            <a:pPr algn="ctr"/>
            <a:r>
              <a:rPr kumimoji="1" lang="ja-JP" altLang="en-US" sz="700" dirty="0">
                <a:solidFill>
                  <a:schemeClr val="tx1"/>
                </a:solidFill>
              </a:rPr>
              <a:t>決算資料作成・各課との調整</a:t>
            </a:r>
          </a:p>
        </p:txBody>
      </p:sp>
      <p:sp>
        <p:nvSpPr>
          <p:cNvPr id="44" name="正方形/長方形 43">
            <a:extLst>
              <a:ext uri="{FF2B5EF4-FFF2-40B4-BE49-F238E27FC236}">
                <a16:creationId xmlns:a16="http://schemas.microsoft.com/office/drawing/2014/main" id="{CD0FCF15-6B31-79BF-1309-558B66F84DEE}"/>
              </a:ext>
            </a:extLst>
          </p:cNvPr>
          <p:cNvSpPr/>
          <p:nvPr/>
        </p:nvSpPr>
        <p:spPr>
          <a:xfrm>
            <a:off x="1632966" y="6243163"/>
            <a:ext cx="2930402" cy="109198"/>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lIns="36000" tIns="36000" rIns="36000" bIns="36000" rtlCol="0" anchor="ctr"/>
          <a:lstStyle/>
          <a:p>
            <a:pPr algn="ctr"/>
            <a:r>
              <a:rPr kumimoji="1" lang="ja-JP" altLang="en-US" sz="700" dirty="0">
                <a:solidFill>
                  <a:schemeClr val="tx1"/>
                </a:solidFill>
              </a:rPr>
              <a:t>システムにより情報の一元化を行い、各業務の可視化とデータの利活用</a:t>
            </a:r>
            <a:endParaRPr kumimoji="1" lang="en-US" altLang="ja-JP" sz="700" dirty="0">
              <a:solidFill>
                <a:schemeClr val="tx1"/>
              </a:solidFill>
            </a:endParaRPr>
          </a:p>
        </p:txBody>
      </p:sp>
      <p:grpSp>
        <p:nvGrpSpPr>
          <p:cNvPr id="45" name="グループ化 44">
            <a:extLst>
              <a:ext uri="{FF2B5EF4-FFF2-40B4-BE49-F238E27FC236}">
                <a16:creationId xmlns:a16="http://schemas.microsoft.com/office/drawing/2014/main" id="{181166CE-0C6E-9135-E05F-38EA99F2D41A}"/>
              </a:ext>
            </a:extLst>
          </p:cNvPr>
          <p:cNvGrpSpPr/>
          <p:nvPr/>
        </p:nvGrpSpPr>
        <p:grpSpPr>
          <a:xfrm>
            <a:off x="2510114" y="5290003"/>
            <a:ext cx="1468196" cy="796891"/>
            <a:chOff x="1040376" y="4537958"/>
            <a:chExt cx="1468196" cy="796891"/>
          </a:xfrm>
        </p:grpSpPr>
        <p:sp>
          <p:nvSpPr>
            <p:cNvPr id="46" name="矢印: 折線 45">
              <a:extLst>
                <a:ext uri="{FF2B5EF4-FFF2-40B4-BE49-F238E27FC236}">
                  <a16:creationId xmlns:a16="http://schemas.microsoft.com/office/drawing/2014/main" id="{801B57FE-C8A9-25CD-2403-302819875C5F}"/>
                </a:ext>
              </a:extLst>
            </p:cNvPr>
            <p:cNvSpPr/>
            <p:nvPr/>
          </p:nvSpPr>
          <p:spPr>
            <a:xfrm rot="5400000">
              <a:off x="1752572" y="4285958"/>
              <a:ext cx="504000" cy="1008000"/>
            </a:xfrm>
            <a:prstGeom prst="bentArrow">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solidFill>
                  <a:schemeClr val="tx1"/>
                </a:solidFill>
              </a:endParaRPr>
            </a:p>
          </p:txBody>
        </p:sp>
        <p:sp>
          <p:nvSpPr>
            <p:cNvPr id="47" name="矢印: 折線 46">
              <a:extLst>
                <a:ext uri="{FF2B5EF4-FFF2-40B4-BE49-F238E27FC236}">
                  <a16:creationId xmlns:a16="http://schemas.microsoft.com/office/drawing/2014/main" id="{77811BCF-B8EF-DFBF-60B7-80D19AADE5E0}"/>
                </a:ext>
              </a:extLst>
            </p:cNvPr>
            <p:cNvSpPr/>
            <p:nvPr/>
          </p:nvSpPr>
          <p:spPr>
            <a:xfrm rot="16200000">
              <a:off x="1292376" y="4578849"/>
              <a:ext cx="504000" cy="1008000"/>
            </a:xfrm>
            <a:prstGeom prst="bentArrow">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solidFill>
                  <a:schemeClr val="tx1"/>
                </a:solidFill>
              </a:endParaRPr>
            </a:p>
          </p:txBody>
        </p:sp>
      </p:grpSp>
      <p:sp>
        <p:nvSpPr>
          <p:cNvPr id="48" name="テキスト ボックス 47">
            <a:extLst>
              <a:ext uri="{FF2B5EF4-FFF2-40B4-BE49-F238E27FC236}">
                <a16:creationId xmlns:a16="http://schemas.microsoft.com/office/drawing/2014/main" id="{3DDF10A6-BCD7-EF25-9D3E-B164C8F7F9BB}"/>
              </a:ext>
            </a:extLst>
          </p:cNvPr>
          <p:cNvSpPr txBox="1"/>
          <p:nvPr/>
        </p:nvSpPr>
        <p:spPr>
          <a:xfrm>
            <a:off x="5058022" y="5043191"/>
            <a:ext cx="972000" cy="324000"/>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1" lang="ja-JP" altLang="en-US" sz="1000" b="1" i="0" u="none" strike="noStrike" kern="120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システム構築</a:t>
            </a:r>
          </a:p>
        </p:txBody>
      </p:sp>
      <p:sp>
        <p:nvSpPr>
          <p:cNvPr id="49" name="ホームベース 30">
            <a:extLst>
              <a:ext uri="{FF2B5EF4-FFF2-40B4-BE49-F238E27FC236}">
                <a16:creationId xmlns:a16="http://schemas.microsoft.com/office/drawing/2014/main" id="{D9463743-1F23-DC86-8E9A-367F988BB414}"/>
              </a:ext>
            </a:extLst>
          </p:cNvPr>
          <p:cNvSpPr/>
          <p:nvPr/>
        </p:nvSpPr>
        <p:spPr>
          <a:xfrm>
            <a:off x="6099614" y="5050051"/>
            <a:ext cx="972000" cy="3019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システム開発</a:t>
            </a:r>
          </a:p>
        </p:txBody>
      </p:sp>
      <p:sp>
        <p:nvSpPr>
          <p:cNvPr id="50" name="テキスト ボックス 49">
            <a:extLst>
              <a:ext uri="{FF2B5EF4-FFF2-40B4-BE49-F238E27FC236}">
                <a16:creationId xmlns:a16="http://schemas.microsoft.com/office/drawing/2014/main" id="{E1A52665-7267-02B4-166B-4E6DB39A49CC}"/>
              </a:ext>
            </a:extLst>
          </p:cNvPr>
          <p:cNvSpPr txBox="1"/>
          <p:nvPr/>
        </p:nvSpPr>
        <p:spPr>
          <a:xfrm>
            <a:off x="5058022" y="5386388"/>
            <a:ext cx="972000" cy="324000"/>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1" lang="ja-JP" altLang="en-US" sz="1000" b="1" dirty="0">
                <a:solidFill>
                  <a:srgbClr val="FFFFFF"/>
                </a:solidFill>
                <a:latin typeface="Yu Gothic UI" panose="020B0500000000000000" pitchFamily="50" charset="-128"/>
                <a:ea typeface="Yu Gothic UI" panose="020B0500000000000000" pitchFamily="50" charset="-128"/>
              </a:rPr>
              <a:t>導入・活用</a:t>
            </a:r>
            <a:endParaRPr kumimoji="1" lang="ja-JP" altLang="en-US" sz="1000" b="1" i="0" u="none" strike="noStrike" kern="120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51" name="テキスト ボックス 50">
            <a:extLst>
              <a:ext uri="{FF2B5EF4-FFF2-40B4-BE49-F238E27FC236}">
                <a16:creationId xmlns:a16="http://schemas.microsoft.com/office/drawing/2014/main" id="{2DD95800-CC5C-6C05-0F7D-E7F191DE9CA0}"/>
              </a:ext>
            </a:extLst>
          </p:cNvPr>
          <p:cNvSpPr txBox="1"/>
          <p:nvPr/>
        </p:nvSpPr>
        <p:spPr>
          <a:xfrm>
            <a:off x="5058022" y="5729585"/>
            <a:ext cx="972000" cy="324000"/>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1" lang="ja-JP" altLang="en-US" sz="1000" b="1" i="0" u="none" strike="noStrike" kern="120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改修</a:t>
            </a:r>
          </a:p>
        </p:txBody>
      </p:sp>
      <p:sp>
        <p:nvSpPr>
          <p:cNvPr id="52" name="ホームベース 30">
            <a:extLst>
              <a:ext uri="{FF2B5EF4-FFF2-40B4-BE49-F238E27FC236}">
                <a16:creationId xmlns:a16="http://schemas.microsoft.com/office/drawing/2014/main" id="{6B31EC99-5EF8-6033-80F8-BBAD45877C78}"/>
              </a:ext>
            </a:extLst>
          </p:cNvPr>
          <p:cNvSpPr/>
          <p:nvPr/>
        </p:nvSpPr>
        <p:spPr>
          <a:xfrm>
            <a:off x="7137193" y="5404828"/>
            <a:ext cx="2052125" cy="29794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運用</a:t>
            </a:r>
          </a:p>
        </p:txBody>
      </p:sp>
      <p:sp>
        <p:nvSpPr>
          <p:cNvPr id="53" name="ホームベース 30">
            <a:extLst>
              <a:ext uri="{FF2B5EF4-FFF2-40B4-BE49-F238E27FC236}">
                <a16:creationId xmlns:a16="http://schemas.microsoft.com/office/drawing/2014/main" id="{1EC4C2CB-7297-D8CF-0E72-334E50F52A9A}"/>
              </a:ext>
            </a:extLst>
          </p:cNvPr>
          <p:cNvSpPr/>
          <p:nvPr/>
        </p:nvSpPr>
        <p:spPr>
          <a:xfrm>
            <a:off x="7137195" y="5749559"/>
            <a:ext cx="2052124" cy="29794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1000" b="0" i="0" u="none" strike="noStrike" kern="1200" cap="none" spc="-100" normalizeH="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機能改善・改修</a:t>
            </a:r>
          </a:p>
        </p:txBody>
      </p:sp>
      <p:sp>
        <p:nvSpPr>
          <p:cNvPr id="54" name="ホームベース 30">
            <a:extLst>
              <a:ext uri="{FF2B5EF4-FFF2-40B4-BE49-F238E27FC236}">
                <a16:creationId xmlns:a16="http://schemas.microsoft.com/office/drawing/2014/main" id="{A86BCBDA-BABA-385A-58E2-643A051BC2FD}"/>
              </a:ext>
            </a:extLst>
          </p:cNvPr>
          <p:cNvSpPr/>
          <p:nvPr/>
        </p:nvSpPr>
        <p:spPr>
          <a:xfrm>
            <a:off x="6093194" y="5401961"/>
            <a:ext cx="972000" cy="288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1000" b="0" i="0" u="none" strike="noStrike" kern="1200" cap="none" spc="-100" normalizeH="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運用設計</a:t>
            </a:r>
          </a:p>
        </p:txBody>
      </p:sp>
      <p:sp>
        <p:nvSpPr>
          <p:cNvPr id="62" name="正方形/長方形 61">
            <a:extLst>
              <a:ext uri="{FF2B5EF4-FFF2-40B4-BE49-F238E27FC236}">
                <a16:creationId xmlns:a16="http://schemas.microsoft.com/office/drawing/2014/main" id="{3572FD23-A709-81F3-9638-A7281BCB4DC4}"/>
              </a:ext>
            </a:extLst>
          </p:cNvPr>
          <p:cNvSpPr/>
          <p:nvPr/>
        </p:nvSpPr>
        <p:spPr>
          <a:xfrm>
            <a:off x="4881838" y="4206200"/>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defTabSz="457200" fontAlgn="base">
              <a:spcBef>
                <a:spcPct val="0"/>
              </a:spcBef>
              <a:spcAft>
                <a:spcPct val="0"/>
              </a:spcAft>
              <a:defRPr/>
            </a:pPr>
            <a:endParaRPr lang="ja-JP" altLang="en-US" sz="1600" b="1" kern="0" dirty="0">
              <a:solidFill>
                <a:srgbClr val="FFFFFF"/>
              </a:solidFill>
              <a:latin typeface="Yu Gothic UI" panose="020B0500000000000000" pitchFamily="50" charset="-128"/>
              <a:ea typeface="Yu Gothic UI" panose="020B0500000000000000" pitchFamily="50" charset="-128"/>
            </a:endParaRPr>
          </a:p>
        </p:txBody>
      </p:sp>
      <p:sp>
        <p:nvSpPr>
          <p:cNvPr id="9" name="タイトル 7">
            <a:extLst>
              <a:ext uri="{FF2B5EF4-FFF2-40B4-BE49-F238E27FC236}">
                <a16:creationId xmlns:a16="http://schemas.microsoft.com/office/drawing/2014/main" id="{004C3FDC-1162-EAD6-E39A-18BE0385B35D}"/>
              </a:ext>
            </a:extLst>
          </p:cNvPr>
          <p:cNvSpPr txBox="1">
            <a:spLocks/>
          </p:cNvSpPr>
          <p:nvPr/>
        </p:nvSpPr>
        <p:spPr>
          <a:xfrm>
            <a:off x="446400" y="136800"/>
            <a:ext cx="4737911" cy="489461"/>
          </a:xfrm>
          <a:prstGeom prst="rect">
            <a:avLst/>
          </a:prstGeom>
        </p:spPr>
        <p:txBody>
          <a:bodyPr tIns="46800" bIns="46800" anchor="t"/>
          <a:lstStyle>
            <a:lvl1pPr algn="l" defTabSz="914400" rtl="0" eaLnBrk="1" latinLnBrk="0" hangingPunct="1">
              <a:lnSpc>
                <a:spcPct val="100000"/>
              </a:lnSpc>
              <a:spcBef>
                <a:spcPct val="0"/>
              </a:spcBef>
              <a:buNone/>
              <a:defRPr kumimoji="1" sz="2000" b="1" kern="1200" spc="100" baseline="0">
                <a:ln w="9525">
                  <a:solidFill>
                    <a:srgbClr val="AF1932"/>
                  </a:solidFill>
                </a:ln>
                <a:solidFill>
                  <a:srgbClr val="AF1932"/>
                </a:solidFill>
                <a:latin typeface="Yu Gothic UI" panose="020B0500000000000000" pitchFamily="50" charset="-128"/>
                <a:ea typeface="Yu Gothic UI" panose="020B0500000000000000" pitchFamily="50" charset="-128"/>
                <a:cs typeface="+mj-cs"/>
              </a:defRPr>
            </a:lvl1pPr>
          </a:lstStyle>
          <a:p>
            <a:r>
              <a:rPr kumimoji="1" lang="ja-JP" altLang="en-US" dirty="0"/>
              <a:t>予算編成･執行管理業務の効率化</a:t>
            </a:r>
            <a:endParaRPr lang="ja-JP" altLang="en-US" dirty="0"/>
          </a:p>
        </p:txBody>
      </p:sp>
      <p:sp>
        <p:nvSpPr>
          <p:cNvPr id="21" name="テキスト ボックス 20">
            <a:extLst>
              <a:ext uri="{FF2B5EF4-FFF2-40B4-BE49-F238E27FC236}">
                <a16:creationId xmlns:a16="http://schemas.microsoft.com/office/drawing/2014/main" id="{FF509767-60DD-0578-A8F4-55905EAEAE8E}"/>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kumimoji="1" lang="en-US" altLang="ja-JP" sz="1000" dirty="0">
                <a:latin typeface="Meiryo UI" panose="020B0604030504040204" pitchFamily="50" charset="-128"/>
                <a:ea typeface="Meiryo UI" panose="020B0604030504040204" pitchFamily="50" charset="-128"/>
              </a:rPr>
              <a:t>11-6</a:t>
            </a:r>
            <a:endParaRPr kumimoji="1" lang="ja-JP" altLang="en-US" sz="1000" dirty="0">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C4823462-85EC-8E93-082E-34DFA9DCA3D1}"/>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2" name="スライド番号プレースホルダー 1">
            <a:extLst>
              <a:ext uri="{FF2B5EF4-FFF2-40B4-BE49-F238E27FC236}">
                <a16:creationId xmlns:a16="http://schemas.microsoft.com/office/drawing/2014/main" id="{95FA1E97-B0A6-4B03-147B-3F721E43DA10}"/>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46</a:t>
            </a:fld>
            <a:endParaRPr lang="ja-JP" altLang="en-US" dirty="0">
              <a:solidFill>
                <a:prstClr val="black">
                  <a:tint val="75000"/>
                </a:prstClr>
              </a:solidFill>
              <a:latin typeface="Avenir Next LT Pro"/>
              <a:ea typeface="Yu Gothic UI"/>
            </a:endParaRPr>
          </a:p>
        </p:txBody>
      </p:sp>
      <p:sp>
        <p:nvSpPr>
          <p:cNvPr id="3" name="テキスト プレースホルダー 6">
            <a:extLst>
              <a:ext uri="{FF2B5EF4-FFF2-40B4-BE49-F238E27FC236}">
                <a16:creationId xmlns:a16="http://schemas.microsoft.com/office/drawing/2014/main" id="{6C52ECAD-444D-8BE8-A550-532255BC28DA}"/>
              </a:ext>
            </a:extLst>
          </p:cNvPr>
          <p:cNvSpPr txBox="1">
            <a:spLocks/>
          </p:cNvSpPr>
          <p:nvPr/>
        </p:nvSpPr>
        <p:spPr>
          <a:xfrm>
            <a:off x="5900597" y="1325886"/>
            <a:ext cx="3390644" cy="529301"/>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b="0" dirty="0"/>
              <a:t>予算</a:t>
            </a:r>
            <a:r>
              <a:rPr kumimoji="1" lang="ja-JP" altLang="en-US" b="0" dirty="0"/>
              <a:t>編成・執行管理業務及び類する業務を一元的に管理・可視化するシステムを構築されることで、進捗管理の高度化及び経営判断への活用を実現。</a:t>
            </a:r>
            <a:endParaRPr lang="ja-JP" altLang="en-US" b="0" dirty="0"/>
          </a:p>
        </p:txBody>
      </p:sp>
      <p:sp>
        <p:nvSpPr>
          <p:cNvPr id="20" name="テキスト プレースホルダー 6">
            <a:extLst>
              <a:ext uri="{FF2B5EF4-FFF2-40B4-BE49-F238E27FC236}">
                <a16:creationId xmlns:a16="http://schemas.microsoft.com/office/drawing/2014/main" id="{8D82E1AB-C5BA-CE59-7375-381837E759ED}"/>
              </a:ext>
            </a:extLst>
          </p:cNvPr>
          <p:cNvSpPr txBox="1">
            <a:spLocks/>
          </p:cNvSpPr>
          <p:nvPr/>
        </p:nvSpPr>
        <p:spPr>
          <a:xfrm>
            <a:off x="5900597" y="2123518"/>
            <a:ext cx="3390644" cy="529301"/>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b="0" dirty="0"/>
              <a:t>システム構築を実施</a:t>
            </a:r>
          </a:p>
        </p:txBody>
      </p:sp>
      <p:grpSp>
        <p:nvGrpSpPr>
          <p:cNvPr id="6" name="グループ化 5">
            <a:extLst>
              <a:ext uri="{FF2B5EF4-FFF2-40B4-BE49-F238E27FC236}">
                <a16:creationId xmlns:a16="http://schemas.microsoft.com/office/drawing/2014/main" id="{19F06E90-A21B-1D3B-647B-3A6258F4983B}"/>
              </a:ext>
            </a:extLst>
          </p:cNvPr>
          <p:cNvGrpSpPr/>
          <p:nvPr/>
        </p:nvGrpSpPr>
        <p:grpSpPr>
          <a:xfrm>
            <a:off x="447675" y="3330016"/>
            <a:ext cx="1375502" cy="243520"/>
            <a:chOff x="528309" y="7695403"/>
            <a:chExt cx="1375502" cy="243520"/>
          </a:xfrm>
        </p:grpSpPr>
        <p:sp>
          <p:nvSpPr>
            <p:cNvPr id="7" name="正方形/長方形 6">
              <a:extLst>
                <a:ext uri="{FF2B5EF4-FFF2-40B4-BE49-F238E27FC236}">
                  <a16:creationId xmlns:a16="http://schemas.microsoft.com/office/drawing/2014/main" id="{29354388-F2C6-188E-5182-3F15D0AF5984}"/>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8" name="テキスト ボックス 7">
              <a:extLst>
                <a:ext uri="{FF2B5EF4-FFF2-40B4-BE49-F238E27FC236}">
                  <a16:creationId xmlns:a16="http://schemas.microsoft.com/office/drawing/2014/main" id="{70CE725E-3624-A737-0DD0-E0C4A53D0BB1}"/>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Tree>
    <p:extLst>
      <p:ext uri="{BB962C8B-B14F-4D97-AF65-F5344CB8AC3E}">
        <p14:creationId xmlns:p14="http://schemas.microsoft.com/office/powerpoint/2010/main" val="41864358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プレースホルダー 20">
            <a:extLst>
              <a:ext uri="{FF2B5EF4-FFF2-40B4-BE49-F238E27FC236}">
                <a16:creationId xmlns:a16="http://schemas.microsoft.com/office/drawing/2014/main" id="{A90BA019-4562-AE52-F37E-3910832C7654}"/>
              </a:ext>
            </a:extLst>
          </p:cNvPr>
          <p:cNvGraphicFramePr>
            <a:graphicFrameLocks/>
          </p:cNvGraphicFramePr>
          <p:nvPr/>
        </p:nvGraphicFramePr>
        <p:xfrm>
          <a:off x="5903913" y="2627313"/>
          <a:ext cx="3216274" cy="1254996"/>
        </p:xfrm>
        <a:graphic>
          <a:graphicData uri="http://schemas.openxmlformats.org/drawingml/2006/table">
            <a:tbl>
              <a:tblPr firstCol="1">
                <a:tableStyleId>{5C22544A-7EE6-4342-B048-85BDC9FD1C3A}</a:tableStyleId>
              </a:tblPr>
              <a:tblGrid>
                <a:gridCol w="1010213">
                  <a:extLst>
                    <a:ext uri="{9D8B030D-6E8A-4147-A177-3AD203B41FA5}">
                      <a16:colId xmlns:a16="http://schemas.microsoft.com/office/drawing/2014/main" val="3506192044"/>
                    </a:ext>
                  </a:extLst>
                </a:gridCol>
                <a:gridCol w="2206061">
                  <a:extLst>
                    <a:ext uri="{9D8B030D-6E8A-4147-A177-3AD203B41FA5}">
                      <a16:colId xmlns:a16="http://schemas.microsoft.com/office/drawing/2014/main" val="1620209831"/>
                    </a:ext>
                  </a:extLst>
                </a:gridCol>
              </a:tblGrid>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2024</a:t>
                      </a:r>
                      <a:r>
                        <a:rPr kumimoji="1" lang="ja-JP" altLang="en-US" sz="1000" dirty="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業務委託契約締結</a:t>
                      </a:r>
                    </a:p>
                  </a:txBody>
                  <a:tcPr anchor="ctr">
                    <a:solidFill>
                      <a:srgbClr val="FCEAED"/>
                    </a:solidFill>
                  </a:tcPr>
                </a:tc>
                <a:extLst>
                  <a:ext uri="{0D108BD9-81ED-4DB2-BD59-A6C34878D82A}">
                    <a16:rowId xmlns:a16="http://schemas.microsoft.com/office/drawing/2014/main" val="137827545"/>
                  </a:ext>
                </a:extLst>
              </a:tr>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2025</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設計・開発（１期）</a:t>
                      </a:r>
                    </a:p>
                  </a:txBody>
                  <a:tcPr anchor="ctr">
                    <a:solidFill>
                      <a:srgbClr val="FCEAED"/>
                    </a:solidFill>
                  </a:tcPr>
                </a:tc>
                <a:extLst>
                  <a:ext uri="{0D108BD9-81ED-4DB2-BD59-A6C34878D82A}">
                    <a16:rowId xmlns:a16="http://schemas.microsoft.com/office/drawing/2014/main" val="3387827350"/>
                  </a:ext>
                </a:extLst>
              </a:tr>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2026</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設計・開発（２期）・運用保守</a:t>
                      </a:r>
                    </a:p>
                  </a:txBody>
                  <a:tcPr anchor="ctr">
                    <a:solidFill>
                      <a:srgbClr val="FCEAED"/>
                    </a:solidFill>
                  </a:tcPr>
                </a:tc>
                <a:extLst>
                  <a:ext uri="{0D108BD9-81ED-4DB2-BD59-A6C34878D82A}">
                    <a16:rowId xmlns:a16="http://schemas.microsoft.com/office/drawing/2014/main" val="3011694763"/>
                  </a:ext>
                </a:extLst>
              </a:tr>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2027</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運用保守</a:t>
                      </a:r>
                    </a:p>
                  </a:txBody>
                  <a:tcPr anchor="ctr">
                    <a:solidFill>
                      <a:srgbClr val="FCEAED"/>
                    </a:solidFill>
                  </a:tcPr>
                </a:tc>
                <a:extLst>
                  <a:ext uri="{0D108BD9-81ED-4DB2-BD59-A6C34878D82A}">
                    <a16:rowId xmlns:a16="http://schemas.microsoft.com/office/drawing/2014/main" val="3165335573"/>
                  </a:ext>
                </a:extLst>
              </a:tr>
            </a:tbl>
          </a:graphicData>
        </a:graphic>
      </p:graphicFrame>
      <p:sp>
        <p:nvSpPr>
          <p:cNvPr id="2" name="タイトル 1">
            <a:extLst>
              <a:ext uri="{FF2B5EF4-FFF2-40B4-BE49-F238E27FC236}">
                <a16:creationId xmlns:a16="http://schemas.microsoft.com/office/drawing/2014/main" id="{EB6BE600-EEED-1DC5-F578-DD3863CADA31}"/>
              </a:ext>
            </a:extLst>
          </p:cNvPr>
          <p:cNvSpPr>
            <a:spLocks noGrp="1"/>
          </p:cNvSpPr>
          <p:nvPr>
            <p:ph type="title"/>
          </p:nvPr>
        </p:nvSpPr>
        <p:spPr/>
        <p:txBody>
          <a:bodyPr/>
          <a:lstStyle/>
          <a:p>
            <a:r>
              <a:rPr kumimoji="1" lang="ja-JP" altLang="en-US" dirty="0"/>
              <a:t>下水道総合情報システム</a:t>
            </a:r>
            <a:br>
              <a:rPr kumimoji="1" lang="en-US" altLang="ja-JP" dirty="0"/>
            </a:br>
            <a:r>
              <a:rPr kumimoji="1" lang="ja-JP" altLang="en-US" dirty="0"/>
              <a:t>　再構築による業務効率化</a:t>
            </a:r>
          </a:p>
        </p:txBody>
      </p:sp>
      <p:sp>
        <p:nvSpPr>
          <p:cNvPr id="4" name="テキスト プレースホルダー 3">
            <a:extLst>
              <a:ext uri="{FF2B5EF4-FFF2-40B4-BE49-F238E27FC236}">
                <a16:creationId xmlns:a16="http://schemas.microsoft.com/office/drawing/2014/main" id="{31A7987E-7A1B-DEC2-DC15-F5EDB13C956A}"/>
              </a:ext>
            </a:extLst>
          </p:cNvPr>
          <p:cNvSpPr>
            <a:spLocks noGrp="1"/>
          </p:cNvSpPr>
          <p:nvPr>
            <p:ph type="body" sz="quarter" idx="12"/>
          </p:nvPr>
        </p:nvSpPr>
        <p:spPr/>
        <p:txBody>
          <a:bodyPr/>
          <a:lstStyle/>
          <a:p>
            <a:pPr marL="86400" indent="-86400">
              <a:lnSpc>
                <a:spcPts val="1500"/>
              </a:lnSpc>
              <a:spcBef>
                <a:spcPts val="0"/>
              </a:spcBef>
              <a:spcAft>
                <a:spcPts val="600"/>
              </a:spcAft>
            </a:pPr>
            <a:r>
              <a:rPr kumimoji="1" lang="ja-JP" altLang="en-US" dirty="0"/>
              <a:t>下水道総合情報システムは、下水道施設のライフサイクルの中で発生する情報を一元的に蓄積・管理・利用するために構築した業務システムである。</a:t>
            </a:r>
            <a:endParaRPr kumimoji="1" lang="en-US" altLang="ja-JP" dirty="0"/>
          </a:p>
          <a:p>
            <a:pPr marL="86400" indent="-86400">
              <a:lnSpc>
                <a:spcPts val="1500"/>
              </a:lnSpc>
              <a:spcBef>
                <a:spcPts val="0"/>
              </a:spcBef>
              <a:spcAft>
                <a:spcPts val="600"/>
              </a:spcAft>
            </a:pPr>
            <a:r>
              <a:rPr kumimoji="1" lang="ja-JP" altLang="en-US" dirty="0"/>
              <a:t>現行のシステムは運用開始から約</a:t>
            </a:r>
            <a:r>
              <a:rPr kumimoji="1" lang="en-US" altLang="ja-JP" dirty="0"/>
              <a:t>14</a:t>
            </a:r>
            <a:r>
              <a:rPr kumimoji="1" lang="ja-JP" altLang="en-US" dirty="0"/>
              <a:t>年が経過していることから、業務のデジタル化やクラウドサービスを利用した環境への移行によりシステムを刷新し、さらなる業務の効率化を図る。</a:t>
            </a:r>
          </a:p>
        </p:txBody>
      </p:sp>
      <p:sp>
        <p:nvSpPr>
          <p:cNvPr id="9" name="テキスト プレースホルダー 8">
            <a:extLst>
              <a:ext uri="{FF2B5EF4-FFF2-40B4-BE49-F238E27FC236}">
                <a16:creationId xmlns:a16="http://schemas.microsoft.com/office/drawing/2014/main" id="{5FA072E4-10B4-49CB-AFB9-047788C320C3}"/>
              </a:ext>
            </a:extLst>
          </p:cNvPr>
          <p:cNvSpPr>
            <a:spLocks noGrp="1"/>
          </p:cNvSpPr>
          <p:nvPr>
            <p:ph type="body" sz="quarter" idx="15"/>
          </p:nvPr>
        </p:nvSpPr>
        <p:spPr>
          <a:xfrm>
            <a:off x="5900193" y="2032688"/>
            <a:ext cx="3216788" cy="597632"/>
          </a:xfrm>
        </p:spPr>
        <p:txBody>
          <a:bodyPr/>
          <a:lstStyle/>
          <a:p>
            <a:pPr marL="93600" indent="-93600">
              <a:lnSpc>
                <a:spcPct val="100000"/>
              </a:lnSpc>
              <a:spcBef>
                <a:spcPts val="600"/>
              </a:spcBef>
            </a:pPr>
            <a:r>
              <a:rPr kumimoji="1" lang="ja-JP" altLang="en-US" b="0" dirty="0"/>
              <a:t>システムの設計・開発及び運用保守を実施する。</a:t>
            </a:r>
          </a:p>
        </p:txBody>
      </p:sp>
      <p:sp>
        <p:nvSpPr>
          <p:cNvPr id="13" name="正方形/長方形 12">
            <a:extLst>
              <a:ext uri="{FF2B5EF4-FFF2-40B4-BE49-F238E27FC236}">
                <a16:creationId xmlns:a16="http://schemas.microsoft.com/office/drawing/2014/main" id="{BB51D25B-FB89-4EDA-5D11-D6E3D99B5D69}"/>
              </a:ext>
            </a:extLst>
          </p:cNvPr>
          <p:cNvSpPr/>
          <p:nvPr/>
        </p:nvSpPr>
        <p:spPr>
          <a:xfrm>
            <a:off x="4860000" y="1963153"/>
            <a:ext cx="972000" cy="1944000"/>
          </a:xfrm>
          <a:prstGeom prst="rect">
            <a:avLst/>
          </a:prstGeom>
          <a:solidFill>
            <a:srgbClr val="AF1932"/>
          </a:solidFill>
          <a:ln w="9525" cap="flat" cmpd="sng" algn="ctr">
            <a:solidFill>
              <a:srgbClr val="5C739C"/>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p:txBody>
      </p:sp>
      <p:grpSp>
        <p:nvGrpSpPr>
          <p:cNvPr id="14" name="グループ化 13">
            <a:extLst>
              <a:ext uri="{FF2B5EF4-FFF2-40B4-BE49-F238E27FC236}">
                <a16:creationId xmlns:a16="http://schemas.microsoft.com/office/drawing/2014/main" id="{FB2EDCC2-0D23-01AF-C491-ADDFF13F5A46}"/>
              </a:ext>
            </a:extLst>
          </p:cNvPr>
          <p:cNvGrpSpPr/>
          <p:nvPr/>
        </p:nvGrpSpPr>
        <p:grpSpPr>
          <a:xfrm>
            <a:off x="441201" y="2895183"/>
            <a:ext cx="1369052" cy="244800"/>
            <a:chOff x="534759" y="7695460"/>
            <a:chExt cx="1369052" cy="244800"/>
          </a:xfrm>
        </p:grpSpPr>
        <p:sp>
          <p:nvSpPr>
            <p:cNvPr id="15" name="正方形/長方形 14">
              <a:extLst>
                <a:ext uri="{FF2B5EF4-FFF2-40B4-BE49-F238E27FC236}">
                  <a16:creationId xmlns:a16="http://schemas.microsoft.com/office/drawing/2014/main" id="{8B19CEDF-E75E-05AB-086D-1236AE59A264}"/>
                </a:ext>
              </a:extLst>
            </p:cNvPr>
            <p:cNvSpPr/>
            <p:nvPr/>
          </p:nvSpPr>
          <p:spPr>
            <a:xfrm>
              <a:off x="534759" y="7695460"/>
              <a:ext cx="90000" cy="24480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dirty="0">
                <a:solidFill>
                  <a:srgbClr val="FFFFFF"/>
                </a:solidFill>
                <a:latin typeface="Yu Gothic UI" panose="020B0500000000000000" pitchFamily="50" charset="-128"/>
                <a:ea typeface="Yu Gothic UI" panose="020B0500000000000000" pitchFamily="50" charset="-128"/>
              </a:endParaRPr>
            </a:p>
          </p:txBody>
        </p:sp>
        <p:sp>
          <p:nvSpPr>
            <p:cNvPr id="16" name="テキスト ボックス 15">
              <a:extLst>
                <a:ext uri="{FF2B5EF4-FFF2-40B4-BE49-F238E27FC236}">
                  <a16:creationId xmlns:a16="http://schemas.microsoft.com/office/drawing/2014/main" id="{9DD41603-0750-44E7-EA5A-CB1EB60C832E}"/>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7" name="正方形/長方形 16">
            <a:extLst>
              <a:ext uri="{FF2B5EF4-FFF2-40B4-BE49-F238E27FC236}">
                <a16:creationId xmlns:a16="http://schemas.microsoft.com/office/drawing/2014/main" id="{BD74F792-7CDA-74AD-C135-37B48A6C4B9E}"/>
              </a:ext>
            </a:extLst>
          </p:cNvPr>
          <p:cNvSpPr/>
          <p:nvPr/>
        </p:nvSpPr>
        <p:spPr>
          <a:xfrm>
            <a:off x="7137194" y="4613300"/>
            <a:ext cx="1008125" cy="252000"/>
          </a:xfrm>
          <a:prstGeom prst="rect">
            <a:avLst/>
          </a:prstGeom>
          <a:solidFill>
            <a:srgbClr val="AF1932"/>
          </a:solidFill>
          <a:ln w="9525" cap="flat" cmpd="sng" algn="ctr">
            <a:no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2026</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18" name="正方形/長方形 17">
            <a:extLst>
              <a:ext uri="{FF2B5EF4-FFF2-40B4-BE49-F238E27FC236}">
                <a16:creationId xmlns:a16="http://schemas.microsoft.com/office/drawing/2014/main" id="{F69FA540-1035-3C18-262B-3F2C9B442BE3}"/>
              </a:ext>
            </a:extLst>
          </p:cNvPr>
          <p:cNvSpPr/>
          <p:nvPr/>
        </p:nvSpPr>
        <p:spPr>
          <a:xfrm>
            <a:off x="6093194" y="4613300"/>
            <a:ext cx="1008125" cy="252000"/>
          </a:xfrm>
          <a:prstGeom prst="rect">
            <a:avLst/>
          </a:prstGeom>
          <a:solidFill>
            <a:srgbClr val="AF1932"/>
          </a:solidFill>
          <a:ln w="9525" cap="flat" cmpd="sng" algn="ctr">
            <a:no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2025</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19" name="正方形/長方形 18">
            <a:extLst>
              <a:ext uri="{FF2B5EF4-FFF2-40B4-BE49-F238E27FC236}">
                <a16:creationId xmlns:a16="http://schemas.microsoft.com/office/drawing/2014/main" id="{19D45275-B72C-3B17-9F7B-DA4F745C5DE9}"/>
              </a:ext>
            </a:extLst>
          </p:cNvPr>
          <p:cNvSpPr/>
          <p:nvPr/>
        </p:nvSpPr>
        <p:spPr>
          <a:xfrm>
            <a:off x="8181194" y="4613300"/>
            <a:ext cx="1008125" cy="252000"/>
          </a:xfrm>
          <a:prstGeom prst="rect">
            <a:avLst/>
          </a:prstGeom>
          <a:solidFill>
            <a:srgbClr val="AF1932"/>
          </a:solidFill>
          <a:ln w="9525" cap="flat" cmpd="sng" algn="ctr">
            <a:no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2027</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20" name="テキスト ボックス 19">
            <a:extLst>
              <a:ext uri="{FF2B5EF4-FFF2-40B4-BE49-F238E27FC236}">
                <a16:creationId xmlns:a16="http://schemas.microsoft.com/office/drawing/2014/main" id="{F0A6193A-5259-DE55-84D1-F080204CD559}"/>
              </a:ext>
            </a:extLst>
          </p:cNvPr>
          <p:cNvSpPr txBox="1"/>
          <p:nvPr/>
        </p:nvSpPr>
        <p:spPr>
          <a:xfrm>
            <a:off x="5046554" y="4921068"/>
            <a:ext cx="972000" cy="865903"/>
          </a:xfrm>
          <a:prstGeom prst="rect">
            <a:avLst/>
          </a:prstGeom>
          <a:solidFill>
            <a:srgbClr val="AF1932"/>
          </a:solidFill>
          <a:ln>
            <a:noFill/>
          </a:ln>
        </p:spPr>
        <p:txBody>
          <a:bodyPr wrap="square" lIns="0" tIns="0" rIns="0" bIns="0" rtlCol="0" anchor="ctr" anchorCtr="0">
            <a:noAutofit/>
          </a:bodyPr>
          <a:lstStyle/>
          <a:p>
            <a:pPr algn="ctr" defTabSz="228600">
              <a:lnSpc>
                <a:spcPts val="1200"/>
              </a:lnSpc>
              <a:defRPr/>
            </a:pPr>
            <a:r>
              <a:rPr kumimoji="1" lang="ja-JP" altLang="en-US" sz="1000" b="1" dirty="0">
                <a:solidFill>
                  <a:srgbClr val="FFFFFF"/>
                </a:solidFill>
                <a:latin typeface="Yu Gothic UI" panose="020B0500000000000000" pitchFamily="50" charset="-128"/>
                <a:ea typeface="Yu Gothic UI" panose="020B0500000000000000" pitchFamily="50" charset="-128"/>
              </a:rPr>
              <a:t>システム</a:t>
            </a:r>
            <a:endParaRPr kumimoji="1" lang="en-US" altLang="ja-JP" sz="1000" b="1" dirty="0">
              <a:solidFill>
                <a:srgbClr val="FFFFFF"/>
              </a:solidFill>
              <a:latin typeface="Yu Gothic UI" panose="020B0500000000000000" pitchFamily="50" charset="-128"/>
              <a:ea typeface="Yu Gothic UI" panose="020B0500000000000000" pitchFamily="50" charset="-128"/>
            </a:endParaRPr>
          </a:p>
          <a:p>
            <a:pPr algn="ctr" defTabSz="228600">
              <a:lnSpc>
                <a:spcPts val="1200"/>
              </a:lnSpc>
              <a:defRPr/>
            </a:pPr>
            <a:r>
              <a:rPr kumimoji="1" lang="ja-JP" altLang="en-US" sz="1000" b="1" dirty="0">
                <a:solidFill>
                  <a:srgbClr val="FFFFFF"/>
                </a:solidFill>
                <a:latin typeface="Yu Gothic UI" panose="020B0500000000000000" pitchFamily="50" charset="-128"/>
                <a:ea typeface="Yu Gothic UI" panose="020B0500000000000000" pitchFamily="50" charset="-128"/>
              </a:rPr>
              <a:t>設計・開発</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21" name="テキスト ボックス 20">
            <a:extLst>
              <a:ext uri="{FF2B5EF4-FFF2-40B4-BE49-F238E27FC236}">
                <a16:creationId xmlns:a16="http://schemas.microsoft.com/office/drawing/2014/main" id="{CED91F5F-1B13-5D08-ACDF-C23FDBE1779B}"/>
              </a:ext>
            </a:extLst>
          </p:cNvPr>
          <p:cNvSpPr txBox="1"/>
          <p:nvPr/>
        </p:nvSpPr>
        <p:spPr>
          <a:xfrm>
            <a:off x="5046554" y="5835897"/>
            <a:ext cx="972000" cy="388908"/>
          </a:xfrm>
          <a:prstGeom prst="rect">
            <a:avLst/>
          </a:prstGeom>
          <a:solidFill>
            <a:srgbClr val="AF1932"/>
          </a:solidFill>
          <a:ln>
            <a:noFill/>
          </a:ln>
        </p:spPr>
        <p:txBody>
          <a:bodyPr wrap="square" lIns="0" tIns="0" rIns="0" bIns="0" rtlCol="0" anchor="ctr" anchorCtr="0">
            <a:noAutofit/>
          </a:bodyPr>
          <a:lstStyle/>
          <a:p>
            <a:pPr algn="ctr" defTabSz="228600">
              <a:lnSpc>
                <a:spcPts val="1200"/>
              </a:lnSpc>
              <a:defRPr/>
            </a:pPr>
            <a:r>
              <a:rPr kumimoji="1" lang="ja-JP" altLang="en-US" sz="1000" b="1" dirty="0">
                <a:solidFill>
                  <a:srgbClr val="FFFFFF"/>
                </a:solidFill>
                <a:latin typeface="Yu Gothic UI" panose="020B0500000000000000" pitchFamily="50" charset="-128"/>
                <a:ea typeface="Yu Gothic UI" panose="020B0500000000000000" pitchFamily="50" charset="-128"/>
              </a:rPr>
              <a:t>システム</a:t>
            </a:r>
            <a:endParaRPr kumimoji="1" lang="en-US" altLang="ja-JP" sz="1000" b="1" dirty="0">
              <a:solidFill>
                <a:srgbClr val="FFFFFF"/>
              </a:solidFill>
              <a:latin typeface="Yu Gothic UI" panose="020B0500000000000000" pitchFamily="50" charset="-128"/>
              <a:ea typeface="Yu Gothic UI" panose="020B0500000000000000" pitchFamily="50" charset="-128"/>
            </a:endParaRPr>
          </a:p>
          <a:p>
            <a:pPr algn="ctr" defTabSz="228600">
              <a:lnSpc>
                <a:spcPts val="1200"/>
              </a:lnSpc>
              <a:defRPr/>
            </a:pPr>
            <a:r>
              <a:rPr kumimoji="1" lang="ja-JP" altLang="en-US" sz="1000" b="1" dirty="0">
                <a:solidFill>
                  <a:srgbClr val="FFFFFF"/>
                </a:solidFill>
                <a:latin typeface="Yu Gothic UI" panose="020B0500000000000000" pitchFamily="50" charset="-128"/>
                <a:ea typeface="Yu Gothic UI" panose="020B0500000000000000" pitchFamily="50" charset="-128"/>
              </a:rPr>
              <a:t>運用保守</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22" name="ホームベース 30">
            <a:extLst>
              <a:ext uri="{FF2B5EF4-FFF2-40B4-BE49-F238E27FC236}">
                <a16:creationId xmlns:a16="http://schemas.microsoft.com/office/drawing/2014/main" id="{DDCE5656-038D-C01D-9FCF-B0C139A5617B}"/>
              </a:ext>
            </a:extLst>
          </p:cNvPr>
          <p:cNvSpPr/>
          <p:nvPr/>
        </p:nvSpPr>
        <p:spPr>
          <a:xfrm>
            <a:off x="6101986" y="4927477"/>
            <a:ext cx="999939"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設計・開発</a:t>
            </a:r>
            <a:endParaRPr kumimoji="1" lang="en-US" altLang="ja-JP" sz="900" dirty="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（１期）</a:t>
            </a:r>
          </a:p>
        </p:txBody>
      </p:sp>
      <p:sp>
        <p:nvSpPr>
          <p:cNvPr id="25" name="ホームベース 30">
            <a:extLst>
              <a:ext uri="{FF2B5EF4-FFF2-40B4-BE49-F238E27FC236}">
                <a16:creationId xmlns:a16="http://schemas.microsoft.com/office/drawing/2014/main" id="{A8039F0D-EFA2-416E-10DF-5E6E684BDEE4}"/>
              </a:ext>
            </a:extLst>
          </p:cNvPr>
          <p:cNvSpPr/>
          <p:nvPr/>
        </p:nvSpPr>
        <p:spPr>
          <a:xfrm>
            <a:off x="7162643" y="5856264"/>
            <a:ext cx="2023502" cy="358121"/>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運用保守</a:t>
            </a:r>
          </a:p>
        </p:txBody>
      </p:sp>
      <p:sp>
        <p:nvSpPr>
          <p:cNvPr id="26" name="テキスト ボックス 25">
            <a:extLst>
              <a:ext uri="{FF2B5EF4-FFF2-40B4-BE49-F238E27FC236}">
                <a16:creationId xmlns:a16="http://schemas.microsoft.com/office/drawing/2014/main" id="{C25EAE27-77B2-6690-C572-49EB470C096B}"/>
              </a:ext>
            </a:extLst>
          </p:cNvPr>
          <p:cNvSpPr txBox="1"/>
          <p:nvPr/>
        </p:nvSpPr>
        <p:spPr>
          <a:xfrm>
            <a:off x="5026234" y="4289844"/>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sp>
        <p:nvSpPr>
          <p:cNvPr id="27" name="テキスト プレースホルダー 3">
            <a:extLst>
              <a:ext uri="{FF2B5EF4-FFF2-40B4-BE49-F238E27FC236}">
                <a16:creationId xmlns:a16="http://schemas.microsoft.com/office/drawing/2014/main" id="{98FBABDF-EF4C-6738-F3FB-B0ACA3EE9D6B}"/>
              </a:ext>
            </a:extLst>
          </p:cNvPr>
          <p:cNvSpPr txBox="1">
            <a:spLocks/>
          </p:cNvSpPr>
          <p:nvPr/>
        </p:nvSpPr>
        <p:spPr>
          <a:xfrm>
            <a:off x="441201" y="3206893"/>
            <a:ext cx="4315622" cy="1252808"/>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6400" indent="-86400">
              <a:lnSpc>
                <a:spcPts val="1500"/>
              </a:lnSpc>
              <a:spcBef>
                <a:spcPts val="0"/>
              </a:spcBef>
              <a:spcAft>
                <a:spcPts val="600"/>
              </a:spcAft>
            </a:pPr>
            <a:r>
              <a:rPr lang="en-US" altLang="ja-JP" dirty="0"/>
              <a:t>2023</a:t>
            </a:r>
            <a:r>
              <a:rPr lang="ja-JP" altLang="en-US" dirty="0"/>
              <a:t>年度に現行システムの問題点及び次期システムに対する要望を調査するため、利用者に対してアンケート及びヒアリングを実施した。</a:t>
            </a:r>
            <a:endParaRPr lang="en-US" altLang="ja-JP" dirty="0"/>
          </a:p>
          <a:p>
            <a:pPr marL="86400" indent="-86400">
              <a:lnSpc>
                <a:spcPts val="1500"/>
              </a:lnSpc>
              <a:spcBef>
                <a:spcPts val="0"/>
              </a:spcBef>
              <a:spcAft>
                <a:spcPts val="600"/>
              </a:spcAft>
            </a:pPr>
            <a:r>
              <a:rPr lang="ja-JP" altLang="en-US" dirty="0"/>
              <a:t>また、市場にある製品・サービスや予算規模を把握するため、システム調達に向けた</a:t>
            </a:r>
            <a:r>
              <a:rPr lang="en-US" altLang="ja-JP" dirty="0"/>
              <a:t>RFI</a:t>
            </a:r>
            <a:r>
              <a:rPr lang="ja-JP" altLang="en-US" dirty="0"/>
              <a:t>（情報提供依頼）を実施した。</a:t>
            </a:r>
            <a:endParaRPr lang="en-US" altLang="ja-JP" dirty="0"/>
          </a:p>
          <a:p>
            <a:pPr marL="86400" indent="-86400">
              <a:lnSpc>
                <a:spcPts val="1500"/>
              </a:lnSpc>
              <a:spcBef>
                <a:spcPts val="0"/>
              </a:spcBef>
              <a:spcAft>
                <a:spcPts val="600"/>
              </a:spcAft>
            </a:pPr>
            <a:r>
              <a:rPr lang="ja-JP" altLang="en-US" dirty="0"/>
              <a:t>さらに、利用者調査や</a:t>
            </a:r>
            <a:r>
              <a:rPr lang="en-US" altLang="ja-JP" dirty="0"/>
              <a:t>RFI</a:t>
            </a:r>
            <a:r>
              <a:rPr lang="ja-JP" altLang="en-US" dirty="0"/>
              <a:t>の結果を踏まえて、将来の理想的な業務プロセスや次期システムに求める要件を整理した。</a:t>
            </a:r>
            <a:endParaRPr lang="en-US" altLang="ja-JP" dirty="0"/>
          </a:p>
        </p:txBody>
      </p:sp>
      <p:sp>
        <p:nvSpPr>
          <p:cNvPr id="28" name="ホームベース 30">
            <a:extLst>
              <a:ext uri="{FF2B5EF4-FFF2-40B4-BE49-F238E27FC236}">
                <a16:creationId xmlns:a16="http://schemas.microsoft.com/office/drawing/2014/main" id="{D79DEBB8-00E6-A202-5608-64762595A1A3}"/>
              </a:ext>
            </a:extLst>
          </p:cNvPr>
          <p:cNvSpPr/>
          <p:nvPr/>
        </p:nvSpPr>
        <p:spPr>
          <a:xfrm>
            <a:off x="7161789" y="5382181"/>
            <a:ext cx="972000"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設計・開発</a:t>
            </a:r>
            <a:endParaRPr kumimoji="1" lang="en-US" altLang="ja-JP" sz="900" dirty="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（２期）</a:t>
            </a:r>
          </a:p>
        </p:txBody>
      </p:sp>
      <p:pic>
        <p:nvPicPr>
          <p:cNvPr id="40" name="図 39">
            <a:extLst>
              <a:ext uri="{FF2B5EF4-FFF2-40B4-BE49-F238E27FC236}">
                <a16:creationId xmlns:a16="http://schemas.microsoft.com/office/drawing/2014/main" id="{645F338F-3CE5-EC1A-8D95-E5CFB1FB5EA4}"/>
              </a:ext>
            </a:extLst>
          </p:cNvPr>
          <p:cNvPicPr>
            <a:picLocks noChangeAspect="1"/>
          </p:cNvPicPr>
          <p:nvPr/>
        </p:nvPicPr>
        <p:blipFill>
          <a:blip r:embed="rId2"/>
          <a:stretch>
            <a:fillRect/>
          </a:stretch>
        </p:blipFill>
        <p:spPr>
          <a:xfrm>
            <a:off x="1195332" y="4564889"/>
            <a:ext cx="2955087" cy="2109682"/>
          </a:xfrm>
          <a:prstGeom prst="rect">
            <a:avLst/>
          </a:prstGeom>
        </p:spPr>
      </p:pic>
      <p:sp>
        <p:nvSpPr>
          <p:cNvPr id="6" name="正方形/長方形 5">
            <a:extLst>
              <a:ext uri="{FF2B5EF4-FFF2-40B4-BE49-F238E27FC236}">
                <a16:creationId xmlns:a16="http://schemas.microsoft.com/office/drawing/2014/main" id="{60B30493-97FC-A49A-0BA0-6DD06F20F9CC}"/>
              </a:ext>
            </a:extLst>
          </p:cNvPr>
          <p:cNvSpPr/>
          <p:nvPr/>
        </p:nvSpPr>
        <p:spPr>
          <a:xfrm>
            <a:off x="4882050" y="4266632"/>
            <a:ext cx="90000" cy="24480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dirty="0">
              <a:solidFill>
                <a:srgbClr val="FFFFFF"/>
              </a:solidFill>
              <a:latin typeface="Yu Gothic UI" panose="020B0500000000000000" pitchFamily="50" charset="-128"/>
              <a:ea typeface="Yu Gothic UI" panose="020B0500000000000000" pitchFamily="50" charset="-128"/>
            </a:endParaRPr>
          </a:p>
        </p:txBody>
      </p:sp>
      <p:sp>
        <p:nvSpPr>
          <p:cNvPr id="7" name="テキスト ボックス 6">
            <a:extLst>
              <a:ext uri="{FF2B5EF4-FFF2-40B4-BE49-F238E27FC236}">
                <a16:creationId xmlns:a16="http://schemas.microsoft.com/office/drawing/2014/main" id="{B66A2818-5501-4213-7A66-A89DE4419E94}"/>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kumimoji="1" lang="en-US" altLang="ja-JP" sz="1000" dirty="0">
                <a:latin typeface="Meiryo UI" panose="020B0604030504040204" pitchFamily="50" charset="-128"/>
                <a:ea typeface="Meiryo UI" panose="020B0604030504040204" pitchFamily="50" charset="-128"/>
              </a:rPr>
              <a:t>11-8</a:t>
            </a:r>
            <a:endParaRPr kumimoji="1" lang="ja-JP" altLang="en-US" sz="1000"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39DFA1CE-913B-8CB9-F7A6-DF4D0108C262}"/>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5" name="スライド番号プレースホルダー 1">
            <a:extLst>
              <a:ext uri="{FF2B5EF4-FFF2-40B4-BE49-F238E27FC236}">
                <a16:creationId xmlns:a16="http://schemas.microsoft.com/office/drawing/2014/main" id="{6F8A3582-2A29-AE48-E8C6-47A5DF331880}"/>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47</a:t>
            </a:fld>
            <a:endParaRPr lang="ja-JP" altLang="en-US" dirty="0">
              <a:solidFill>
                <a:prstClr val="black">
                  <a:tint val="75000"/>
                </a:prstClr>
              </a:solidFill>
              <a:latin typeface="Avenir Next LT Pro"/>
              <a:ea typeface="Yu Gothic UI"/>
            </a:endParaRPr>
          </a:p>
        </p:txBody>
      </p:sp>
      <p:sp>
        <p:nvSpPr>
          <p:cNvPr id="3" name="正方形/長方形 2">
            <a:extLst>
              <a:ext uri="{FF2B5EF4-FFF2-40B4-BE49-F238E27FC236}">
                <a16:creationId xmlns:a16="http://schemas.microsoft.com/office/drawing/2014/main" id="{E4C2D5D9-74B0-FEB5-311A-E08725E4CFCF}"/>
              </a:ext>
            </a:extLst>
          </p:cNvPr>
          <p:cNvSpPr/>
          <p:nvPr/>
        </p:nvSpPr>
        <p:spPr>
          <a:xfrm>
            <a:off x="4860000" y="1225072"/>
            <a:ext cx="972000" cy="668560"/>
          </a:xfrm>
          <a:prstGeom prst="rect">
            <a:avLst/>
          </a:prstGeom>
          <a:solidFill>
            <a:srgbClr val="AF1932"/>
          </a:solidFill>
          <a:ln w="9525" cap="flat" cmpd="sng" algn="ctr">
            <a:solidFill>
              <a:srgbClr val="5C739C"/>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めざす姿</a:t>
            </a:r>
          </a:p>
        </p:txBody>
      </p:sp>
      <p:sp>
        <p:nvSpPr>
          <p:cNvPr id="23" name="テキスト プレースホルダー 3">
            <a:extLst>
              <a:ext uri="{FF2B5EF4-FFF2-40B4-BE49-F238E27FC236}">
                <a16:creationId xmlns:a16="http://schemas.microsoft.com/office/drawing/2014/main" id="{AE025E44-060A-33C8-AB5F-AA2C94A4A540}"/>
              </a:ext>
            </a:extLst>
          </p:cNvPr>
          <p:cNvSpPr txBox="1">
            <a:spLocks/>
          </p:cNvSpPr>
          <p:nvPr/>
        </p:nvSpPr>
        <p:spPr>
          <a:xfrm>
            <a:off x="5900193" y="1167150"/>
            <a:ext cx="3428445" cy="597632"/>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kumimoji="1" lang="ja-JP" altLang="en-US" dirty="0"/>
              <a:t>必要なデータや資料にすぐにたどり着くことができる。</a:t>
            </a:r>
          </a:p>
          <a:p>
            <a:pPr marL="93600" indent="-93600">
              <a:lnSpc>
                <a:spcPct val="100000"/>
              </a:lnSpc>
              <a:spcBef>
                <a:spcPts val="600"/>
              </a:spcBef>
            </a:pPr>
            <a:r>
              <a:rPr kumimoji="1" lang="ja-JP" altLang="en-US" dirty="0"/>
              <a:t>現場から施設情報の確認や調査結果の登録ができる。</a:t>
            </a:r>
            <a:endParaRPr kumimoji="1" lang="en-US" altLang="ja-JP" dirty="0"/>
          </a:p>
          <a:p>
            <a:pPr marL="93600" indent="-93600">
              <a:lnSpc>
                <a:spcPct val="100000"/>
              </a:lnSpc>
              <a:spcBef>
                <a:spcPts val="600"/>
              </a:spcBef>
            </a:pPr>
            <a:r>
              <a:rPr kumimoji="1" lang="ja-JP" altLang="en-US" dirty="0"/>
              <a:t>紙帳票を使用せずシステム内で業務を完結できる。</a:t>
            </a:r>
          </a:p>
        </p:txBody>
      </p:sp>
    </p:spTree>
    <p:extLst>
      <p:ext uri="{BB962C8B-B14F-4D97-AF65-F5344CB8AC3E}">
        <p14:creationId xmlns:p14="http://schemas.microsoft.com/office/powerpoint/2010/main" val="8643414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6BE600-EEED-1DC5-F578-DD3863CADA31}"/>
              </a:ext>
            </a:extLst>
          </p:cNvPr>
          <p:cNvSpPr>
            <a:spLocks noGrp="1"/>
          </p:cNvSpPr>
          <p:nvPr>
            <p:ph type="title"/>
          </p:nvPr>
        </p:nvSpPr>
        <p:spPr/>
        <p:txBody>
          <a:bodyPr/>
          <a:lstStyle/>
          <a:p>
            <a:r>
              <a:rPr kumimoji="1" lang="ja-JP" altLang="en-US" dirty="0"/>
              <a:t>道路橋梁総合管理システム</a:t>
            </a:r>
            <a:br>
              <a:rPr kumimoji="1" lang="en-US" altLang="ja-JP" dirty="0"/>
            </a:br>
            <a:r>
              <a:rPr kumimoji="1" lang="ja-JP" altLang="en-US" dirty="0"/>
              <a:t>　再構築による業務効率化</a:t>
            </a:r>
          </a:p>
        </p:txBody>
      </p:sp>
      <p:sp>
        <p:nvSpPr>
          <p:cNvPr id="4" name="テキスト プレースホルダー 3">
            <a:extLst>
              <a:ext uri="{FF2B5EF4-FFF2-40B4-BE49-F238E27FC236}">
                <a16:creationId xmlns:a16="http://schemas.microsoft.com/office/drawing/2014/main" id="{31A7987E-7A1B-DEC2-DC15-F5EDB13C956A}"/>
              </a:ext>
            </a:extLst>
          </p:cNvPr>
          <p:cNvSpPr>
            <a:spLocks noGrp="1"/>
          </p:cNvSpPr>
          <p:nvPr>
            <p:ph type="body" sz="quarter" idx="12"/>
          </p:nvPr>
        </p:nvSpPr>
        <p:spPr>
          <a:xfrm>
            <a:off x="441201" y="1181153"/>
            <a:ext cx="4346799" cy="1252808"/>
          </a:xfrm>
        </p:spPr>
        <p:txBody>
          <a:bodyPr/>
          <a:lstStyle/>
          <a:p>
            <a:pPr marL="86400" indent="-86400">
              <a:lnSpc>
                <a:spcPts val="1500"/>
              </a:lnSpc>
              <a:spcBef>
                <a:spcPts val="0"/>
              </a:spcBef>
              <a:spcAft>
                <a:spcPts val="600"/>
              </a:spcAft>
            </a:pPr>
            <a:r>
              <a:rPr kumimoji="1" lang="ja-JP" altLang="en-US" dirty="0"/>
              <a:t>道路橋梁総合管理システムは、</a:t>
            </a:r>
            <a:r>
              <a:rPr lang="ja-JP" altLang="en-US" dirty="0"/>
              <a:t>道路・橋梁・公園・樹木・河川・港湾等</a:t>
            </a:r>
            <a:r>
              <a:rPr kumimoji="1" lang="ja-JP" altLang="en-US" dirty="0"/>
              <a:t>施設のライフサイクルの中で発生する情報を一元的に蓄積・管理・利用するために構築した業務システムである。</a:t>
            </a:r>
            <a:endParaRPr kumimoji="1" lang="en-US" altLang="ja-JP" dirty="0"/>
          </a:p>
          <a:p>
            <a:pPr marL="86400" indent="-86400">
              <a:lnSpc>
                <a:spcPts val="1500"/>
              </a:lnSpc>
              <a:spcBef>
                <a:spcPts val="0"/>
              </a:spcBef>
              <a:spcAft>
                <a:spcPts val="600"/>
              </a:spcAft>
            </a:pPr>
            <a:r>
              <a:rPr kumimoji="1" lang="ja-JP" altLang="en-US" dirty="0"/>
              <a:t>現行のシステムは運用開始から約</a:t>
            </a:r>
            <a:r>
              <a:rPr kumimoji="1" lang="en-US" altLang="ja-JP" dirty="0"/>
              <a:t>15</a:t>
            </a:r>
            <a:r>
              <a:rPr kumimoji="1" lang="ja-JP" altLang="en-US" dirty="0"/>
              <a:t>年が経過していることから</a:t>
            </a:r>
            <a:r>
              <a:rPr lang="ja-JP" altLang="en-US" dirty="0"/>
              <a:t>、クラウドサービスにより</a:t>
            </a:r>
            <a:r>
              <a:rPr lang="en-US" altLang="ja-JP" dirty="0"/>
              <a:t>GIS</a:t>
            </a:r>
            <a:r>
              <a:rPr lang="ja-JP" altLang="en-US" dirty="0"/>
              <a:t>情報の公開やモバイル機器からの利用等庁外のインターネット環境を強化した</a:t>
            </a:r>
            <a:r>
              <a:rPr kumimoji="1" lang="ja-JP" altLang="en-US" dirty="0"/>
              <a:t>システム</a:t>
            </a:r>
            <a:r>
              <a:rPr lang="ja-JP" altLang="en-US" dirty="0"/>
              <a:t>へ</a:t>
            </a:r>
            <a:r>
              <a:rPr kumimoji="1" lang="ja-JP" altLang="en-US" dirty="0"/>
              <a:t>刷新し、さらなる業務の効率化を図る。</a:t>
            </a:r>
          </a:p>
        </p:txBody>
      </p:sp>
      <p:sp>
        <p:nvSpPr>
          <p:cNvPr id="7" name="テキスト プレースホルダー 6">
            <a:extLst>
              <a:ext uri="{FF2B5EF4-FFF2-40B4-BE49-F238E27FC236}">
                <a16:creationId xmlns:a16="http://schemas.microsoft.com/office/drawing/2014/main" id="{1BF15E3B-9697-9792-5250-CB93C71E3F05}"/>
              </a:ext>
            </a:extLst>
          </p:cNvPr>
          <p:cNvSpPr>
            <a:spLocks noGrp="1"/>
          </p:cNvSpPr>
          <p:nvPr>
            <p:ph type="body" sz="quarter" idx="15"/>
          </p:nvPr>
        </p:nvSpPr>
        <p:spPr>
          <a:xfrm>
            <a:off x="5903656" y="2019987"/>
            <a:ext cx="3216788" cy="597632"/>
          </a:xfrm>
        </p:spPr>
        <p:txBody>
          <a:bodyPr/>
          <a:lstStyle/>
          <a:p>
            <a:pPr marL="93600" indent="-93600">
              <a:lnSpc>
                <a:spcPct val="100000"/>
              </a:lnSpc>
              <a:spcBef>
                <a:spcPts val="600"/>
              </a:spcBef>
            </a:pPr>
            <a:r>
              <a:rPr lang="ja-JP" altLang="en-US" b="0" dirty="0"/>
              <a:t>システム再構築の調達仕様を作成、開発委託を発注し、次期システム構築を行う。　</a:t>
            </a:r>
          </a:p>
          <a:p>
            <a:endParaRPr kumimoji="1" lang="ja-JP" altLang="en-US" b="0" dirty="0"/>
          </a:p>
        </p:txBody>
      </p:sp>
      <p:sp>
        <p:nvSpPr>
          <p:cNvPr id="12" name="正方形/長方形 11">
            <a:extLst>
              <a:ext uri="{FF2B5EF4-FFF2-40B4-BE49-F238E27FC236}">
                <a16:creationId xmlns:a16="http://schemas.microsoft.com/office/drawing/2014/main" id="{74DB9E05-56F6-97EB-6299-ADA0CBA1C1D9}"/>
              </a:ext>
            </a:extLst>
          </p:cNvPr>
          <p:cNvSpPr/>
          <p:nvPr/>
        </p:nvSpPr>
        <p:spPr>
          <a:xfrm>
            <a:off x="4860000" y="1225072"/>
            <a:ext cx="972000" cy="668560"/>
          </a:xfrm>
          <a:prstGeom prst="rect">
            <a:avLst/>
          </a:prstGeom>
          <a:solidFill>
            <a:srgbClr val="AF1932"/>
          </a:solidFill>
          <a:ln w="9525" cap="flat" cmpd="sng" algn="ctr">
            <a:solidFill>
              <a:srgbClr val="5C739C"/>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めざす姿</a:t>
            </a:r>
          </a:p>
        </p:txBody>
      </p:sp>
      <p:sp>
        <p:nvSpPr>
          <p:cNvPr id="13" name="正方形/長方形 12">
            <a:extLst>
              <a:ext uri="{FF2B5EF4-FFF2-40B4-BE49-F238E27FC236}">
                <a16:creationId xmlns:a16="http://schemas.microsoft.com/office/drawing/2014/main" id="{BB51D25B-FB89-4EDA-5D11-D6E3D99B5D69}"/>
              </a:ext>
            </a:extLst>
          </p:cNvPr>
          <p:cNvSpPr/>
          <p:nvPr/>
        </p:nvSpPr>
        <p:spPr>
          <a:xfrm>
            <a:off x="4860000" y="1963153"/>
            <a:ext cx="972000" cy="1944000"/>
          </a:xfrm>
          <a:prstGeom prst="rect">
            <a:avLst/>
          </a:prstGeom>
          <a:solidFill>
            <a:srgbClr val="AF1932"/>
          </a:solidFill>
          <a:ln w="9525" cap="flat" cmpd="sng" algn="ctr">
            <a:solidFill>
              <a:srgbClr val="5C739C"/>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p:txBody>
      </p:sp>
      <p:sp>
        <p:nvSpPr>
          <p:cNvPr id="17" name="正方形/長方形 16">
            <a:extLst>
              <a:ext uri="{FF2B5EF4-FFF2-40B4-BE49-F238E27FC236}">
                <a16:creationId xmlns:a16="http://schemas.microsoft.com/office/drawing/2014/main" id="{BD74F792-7CDA-74AD-C135-37B48A6C4B9E}"/>
              </a:ext>
            </a:extLst>
          </p:cNvPr>
          <p:cNvSpPr/>
          <p:nvPr/>
        </p:nvSpPr>
        <p:spPr>
          <a:xfrm>
            <a:off x="7137194" y="4613300"/>
            <a:ext cx="1008125" cy="252000"/>
          </a:xfrm>
          <a:prstGeom prst="rect">
            <a:avLst/>
          </a:prstGeom>
          <a:solidFill>
            <a:srgbClr val="AF1932"/>
          </a:solidFill>
          <a:ln w="9525" cap="flat" cmpd="sng" algn="ctr">
            <a:no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2026</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18" name="正方形/長方形 17">
            <a:extLst>
              <a:ext uri="{FF2B5EF4-FFF2-40B4-BE49-F238E27FC236}">
                <a16:creationId xmlns:a16="http://schemas.microsoft.com/office/drawing/2014/main" id="{F69FA540-1035-3C18-262B-3F2C9B442BE3}"/>
              </a:ext>
            </a:extLst>
          </p:cNvPr>
          <p:cNvSpPr/>
          <p:nvPr/>
        </p:nvSpPr>
        <p:spPr>
          <a:xfrm>
            <a:off x="6093194" y="4613300"/>
            <a:ext cx="1008125" cy="252000"/>
          </a:xfrm>
          <a:prstGeom prst="rect">
            <a:avLst/>
          </a:prstGeom>
          <a:solidFill>
            <a:srgbClr val="AF1932"/>
          </a:solidFill>
          <a:ln w="9525" cap="flat" cmpd="sng" algn="ctr">
            <a:no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2025</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19" name="正方形/長方形 18">
            <a:extLst>
              <a:ext uri="{FF2B5EF4-FFF2-40B4-BE49-F238E27FC236}">
                <a16:creationId xmlns:a16="http://schemas.microsoft.com/office/drawing/2014/main" id="{19D45275-B72C-3B17-9F7B-DA4F745C5DE9}"/>
              </a:ext>
            </a:extLst>
          </p:cNvPr>
          <p:cNvSpPr/>
          <p:nvPr/>
        </p:nvSpPr>
        <p:spPr>
          <a:xfrm>
            <a:off x="8181194" y="4613300"/>
            <a:ext cx="1008125" cy="252000"/>
          </a:xfrm>
          <a:prstGeom prst="rect">
            <a:avLst/>
          </a:prstGeom>
          <a:solidFill>
            <a:srgbClr val="AF1932"/>
          </a:solidFill>
          <a:ln w="9525" cap="flat" cmpd="sng" algn="ctr">
            <a:no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2027</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20" name="テキスト ボックス 19">
            <a:extLst>
              <a:ext uri="{FF2B5EF4-FFF2-40B4-BE49-F238E27FC236}">
                <a16:creationId xmlns:a16="http://schemas.microsoft.com/office/drawing/2014/main" id="{F0A6193A-5259-DE55-84D1-F080204CD559}"/>
              </a:ext>
            </a:extLst>
          </p:cNvPr>
          <p:cNvSpPr txBox="1"/>
          <p:nvPr/>
        </p:nvSpPr>
        <p:spPr>
          <a:xfrm>
            <a:off x="5067332" y="5001036"/>
            <a:ext cx="972000" cy="449437"/>
          </a:xfrm>
          <a:prstGeom prst="rect">
            <a:avLst/>
          </a:prstGeom>
          <a:solidFill>
            <a:srgbClr val="AF1932"/>
          </a:solidFill>
          <a:ln>
            <a:noFill/>
          </a:ln>
        </p:spPr>
        <p:txBody>
          <a:bodyPr wrap="square" lIns="0" tIns="0" rIns="0" bIns="0" rtlCol="0" anchor="ctr" anchorCtr="0">
            <a:noAutofit/>
          </a:bodyPr>
          <a:lstStyle/>
          <a:p>
            <a:pPr algn="ctr" defTabSz="228600">
              <a:lnSpc>
                <a:spcPts val="1200"/>
              </a:lnSpc>
              <a:defRPr/>
            </a:pPr>
            <a:r>
              <a:rPr kumimoji="1" lang="ja-JP" altLang="en-US" sz="1000" b="1" dirty="0">
                <a:solidFill>
                  <a:srgbClr val="FFFFFF"/>
                </a:solidFill>
                <a:latin typeface="Yu Gothic UI" panose="020B0500000000000000" pitchFamily="50" charset="-128"/>
                <a:ea typeface="Yu Gothic UI" panose="020B0500000000000000" pitchFamily="50" charset="-128"/>
              </a:rPr>
              <a:t>システム</a:t>
            </a:r>
            <a:endParaRPr kumimoji="1" lang="en-US" altLang="ja-JP" sz="1000" b="1" dirty="0">
              <a:solidFill>
                <a:srgbClr val="FFFFFF"/>
              </a:solidFill>
              <a:latin typeface="Yu Gothic UI" panose="020B0500000000000000" pitchFamily="50" charset="-128"/>
              <a:ea typeface="Yu Gothic UI" panose="020B0500000000000000" pitchFamily="50" charset="-128"/>
            </a:endParaRPr>
          </a:p>
          <a:p>
            <a:pPr algn="ctr" defTabSz="228600">
              <a:lnSpc>
                <a:spcPts val="1200"/>
              </a:lnSpc>
              <a:defRPr/>
            </a:pPr>
            <a:r>
              <a:rPr kumimoji="1" lang="ja-JP" altLang="en-US" sz="1000" b="1" dirty="0">
                <a:solidFill>
                  <a:srgbClr val="FFFFFF"/>
                </a:solidFill>
                <a:latin typeface="Yu Gothic UI" panose="020B0500000000000000" pitchFamily="50" charset="-128"/>
                <a:ea typeface="Yu Gothic UI" panose="020B0500000000000000" pitchFamily="50" charset="-128"/>
              </a:rPr>
              <a:t>発注・契約</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21" name="テキスト ボックス 20">
            <a:extLst>
              <a:ext uri="{FF2B5EF4-FFF2-40B4-BE49-F238E27FC236}">
                <a16:creationId xmlns:a16="http://schemas.microsoft.com/office/drawing/2014/main" id="{CED91F5F-1B13-5D08-ACDF-C23FDBE1779B}"/>
              </a:ext>
            </a:extLst>
          </p:cNvPr>
          <p:cNvSpPr txBox="1"/>
          <p:nvPr/>
        </p:nvSpPr>
        <p:spPr>
          <a:xfrm>
            <a:off x="5076476" y="5507930"/>
            <a:ext cx="972000" cy="357954"/>
          </a:xfrm>
          <a:prstGeom prst="rect">
            <a:avLst/>
          </a:prstGeom>
          <a:solidFill>
            <a:srgbClr val="AF1932"/>
          </a:solidFill>
          <a:ln>
            <a:noFill/>
          </a:ln>
        </p:spPr>
        <p:txBody>
          <a:bodyPr wrap="square" lIns="0" tIns="0" rIns="0" bIns="0" rtlCol="0" anchor="ctr" anchorCtr="0">
            <a:noAutofit/>
          </a:bodyPr>
          <a:lstStyle/>
          <a:p>
            <a:pPr algn="ctr" defTabSz="228600">
              <a:lnSpc>
                <a:spcPts val="1200"/>
              </a:lnSpc>
              <a:defRPr/>
            </a:pPr>
            <a:r>
              <a:rPr kumimoji="1" lang="ja-JP" altLang="en-US" sz="1000" b="1" dirty="0">
                <a:solidFill>
                  <a:srgbClr val="FFFFFF"/>
                </a:solidFill>
                <a:latin typeface="Yu Gothic UI" panose="020B0500000000000000" pitchFamily="50" charset="-128"/>
                <a:ea typeface="Yu Gothic UI" panose="020B0500000000000000" pitchFamily="50" charset="-128"/>
              </a:rPr>
              <a:t>システム</a:t>
            </a:r>
            <a:endParaRPr kumimoji="1" lang="en-US" altLang="ja-JP" sz="1000" b="1" dirty="0">
              <a:solidFill>
                <a:srgbClr val="FFFFFF"/>
              </a:solidFill>
              <a:latin typeface="Yu Gothic UI" panose="020B0500000000000000" pitchFamily="50" charset="-128"/>
              <a:ea typeface="Yu Gothic UI" panose="020B0500000000000000" pitchFamily="50" charset="-128"/>
            </a:endParaRPr>
          </a:p>
          <a:p>
            <a:pPr algn="ctr" defTabSz="228600">
              <a:lnSpc>
                <a:spcPts val="1200"/>
              </a:lnSpc>
              <a:defRPr/>
            </a:pPr>
            <a:r>
              <a:rPr kumimoji="1" lang="ja-JP" altLang="en-US" sz="1000" b="1" dirty="0">
                <a:solidFill>
                  <a:srgbClr val="FFFFFF"/>
                </a:solidFill>
                <a:latin typeface="Yu Gothic UI" panose="020B0500000000000000" pitchFamily="50" charset="-128"/>
                <a:ea typeface="Yu Gothic UI" panose="020B0500000000000000" pitchFamily="50" charset="-128"/>
              </a:rPr>
              <a:t>設計・開発</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26" name="テキスト ボックス 25">
            <a:extLst>
              <a:ext uri="{FF2B5EF4-FFF2-40B4-BE49-F238E27FC236}">
                <a16:creationId xmlns:a16="http://schemas.microsoft.com/office/drawing/2014/main" id="{C25EAE27-77B2-6690-C572-49EB470C096B}"/>
              </a:ext>
            </a:extLst>
          </p:cNvPr>
          <p:cNvSpPr txBox="1"/>
          <p:nvPr/>
        </p:nvSpPr>
        <p:spPr>
          <a:xfrm>
            <a:off x="5026234" y="4289844"/>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sp>
        <p:nvSpPr>
          <p:cNvPr id="27" name="テキスト プレースホルダー 3">
            <a:extLst>
              <a:ext uri="{FF2B5EF4-FFF2-40B4-BE49-F238E27FC236}">
                <a16:creationId xmlns:a16="http://schemas.microsoft.com/office/drawing/2014/main" id="{98FBABDF-EF4C-6738-F3FB-B0ACA3EE9D6B}"/>
              </a:ext>
            </a:extLst>
          </p:cNvPr>
          <p:cNvSpPr txBox="1">
            <a:spLocks/>
          </p:cNvSpPr>
          <p:nvPr/>
        </p:nvSpPr>
        <p:spPr>
          <a:xfrm>
            <a:off x="441201" y="3408810"/>
            <a:ext cx="4346799" cy="881034"/>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6400" indent="-86400">
              <a:lnSpc>
                <a:spcPts val="1500"/>
              </a:lnSpc>
              <a:spcBef>
                <a:spcPts val="0"/>
              </a:spcBef>
              <a:spcAft>
                <a:spcPts val="600"/>
              </a:spcAft>
            </a:pPr>
            <a:r>
              <a:rPr lang="en-US" altLang="ja-JP" dirty="0"/>
              <a:t>2023</a:t>
            </a:r>
            <a:r>
              <a:rPr lang="ja-JP" altLang="en-US" dirty="0"/>
              <a:t>年度に現行システムの問題点及び次期システムに対する要望を調査するため、利用者に対してアンケート及びヒアリングを実施した。</a:t>
            </a:r>
            <a:endParaRPr lang="en-US" altLang="ja-JP" dirty="0"/>
          </a:p>
          <a:p>
            <a:pPr marL="86400" indent="-86400">
              <a:lnSpc>
                <a:spcPts val="1500"/>
              </a:lnSpc>
              <a:spcBef>
                <a:spcPts val="0"/>
              </a:spcBef>
              <a:spcAft>
                <a:spcPts val="600"/>
              </a:spcAft>
            </a:pPr>
            <a:r>
              <a:rPr lang="en-US" altLang="ja-JP" dirty="0"/>
              <a:t>2024</a:t>
            </a:r>
            <a:r>
              <a:rPr lang="ja-JP" altLang="en-US" dirty="0"/>
              <a:t>年度に市場にある製品・サービスや予算規模を把握するため、システム調達に向けた</a:t>
            </a:r>
            <a:r>
              <a:rPr lang="en-US" altLang="ja-JP" dirty="0"/>
              <a:t>RFI</a:t>
            </a:r>
            <a:r>
              <a:rPr lang="ja-JP" altLang="en-US" dirty="0"/>
              <a:t>（情報提供依頼）を実施した。</a:t>
            </a:r>
            <a:endParaRPr lang="en-US" altLang="ja-JP" dirty="0"/>
          </a:p>
        </p:txBody>
      </p:sp>
      <p:sp>
        <p:nvSpPr>
          <p:cNvPr id="38" name="テキスト プレースホルダー 3">
            <a:extLst>
              <a:ext uri="{FF2B5EF4-FFF2-40B4-BE49-F238E27FC236}">
                <a16:creationId xmlns:a16="http://schemas.microsoft.com/office/drawing/2014/main" id="{FF5397B0-08A1-5A38-CD7E-5AEE8736AA0A}"/>
              </a:ext>
            </a:extLst>
          </p:cNvPr>
          <p:cNvSpPr txBox="1">
            <a:spLocks/>
          </p:cNvSpPr>
          <p:nvPr/>
        </p:nvSpPr>
        <p:spPr>
          <a:xfrm>
            <a:off x="5903656" y="1163342"/>
            <a:ext cx="3428445" cy="597632"/>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kumimoji="1" lang="ja-JP" altLang="en-US" dirty="0"/>
              <a:t>必要なデータや資料にすぐにたどり着くことができる。</a:t>
            </a:r>
          </a:p>
          <a:p>
            <a:pPr marL="93600" indent="-93600">
              <a:lnSpc>
                <a:spcPct val="100000"/>
              </a:lnSpc>
              <a:spcBef>
                <a:spcPts val="600"/>
              </a:spcBef>
            </a:pPr>
            <a:r>
              <a:rPr kumimoji="1" lang="ja-JP" altLang="en-US" dirty="0"/>
              <a:t>現場から施設情報の確認や調査結果の登録ができる。</a:t>
            </a:r>
            <a:endParaRPr kumimoji="1" lang="en-US" altLang="ja-JP" dirty="0"/>
          </a:p>
          <a:p>
            <a:pPr marL="93600" indent="-93600">
              <a:lnSpc>
                <a:spcPct val="100000"/>
              </a:lnSpc>
              <a:spcBef>
                <a:spcPts val="600"/>
              </a:spcBef>
            </a:pPr>
            <a:r>
              <a:rPr kumimoji="1" lang="ja-JP" altLang="en-US" dirty="0"/>
              <a:t>紙帳票を使用せずシステム内で業務を完結できる。</a:t>
            </a:r>
          </a:p>
        </p:txBody>
      </p:sp>
      <p:sp>
        <p:nvSpPr>
          <p:cNvPr id="6" name="正方形/長方形 5">
            <a:extLst>
              <a:ext uri="{FF2B5EF4-FFF2-40B4-BE49-F238E27FC236}">
                <a16:creationId xmlns:a16="http://schemas.microsoft.com/office/drawing/2014/main" id="{60B30493-97FC-A49A-0BA0-6DD06F20F9CC}"/>
              </a:ext>
            </a:extLst>
          </p:cNvPr>
          <p:cNvSpPr/>
          <p:nvPr/>
        </p:nvSpPr>
        <p:spPr>
          <a:xfrm>
            <a:off x="4882050" y="4266632"/>
            <a:ext cx="90000" cy="24480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dirty="0">
              <a:solidFill>
                <a:srgbClr val="FFFFFF"/>
              </a:solidFill>
              <a:highlight>
                <a:srgbClr val="AF1932"/>
              </a:highlight>
              <a:latin typeface="Yu Gothic UI" panose="020B0500000000000000" pitchFamily="50" charset="-128"/>
              <a:ea typeface="Yu Gothic UI" panose="020B0500000000000000" pitchFamily="50" charset="-128"/>
            </a:endParaRPr>
          </a:p>
        </p:txBody>
      </p:sp>
      <p:sp>
        <p:nvSpPr>
          <p:cNvPr id="30" name="テキスト ボックス 29">
            <a:extLst>
              <a:ext uri="{FF2B5EF4-FFF2-40B4-BE49-F238E27FC236}">
                <a16:creationId xmlns:a16="http://schemas.microsoft.com/office/drawing/2014/main" id="{F7E107CC-6780-B5A4-B819-2625D56EADA5}"/>
              </a:ext>
            </a:extLst>
          </p:cNvPr>
          <p:cNvSpPr txBox="1"/>
          <p:nvPr/>
        </p:nvSpPr>
        <p:spPr>
          <a:xfrm>
            <a:off x="5076476" y="5923341"/>
            <a:ext cx="972000" cy="388908"/>
          </a:xfrm>
          <a:prstGeom prst="rect">
            <a:avLst/>
          </a:prstGeom>
          <a:solidFill>
            <a:srgbClr val="AF1932"/>
          </a:solidFill>
          <a:ln>
            <a:noFill/>
          </a:ln>
        </p:spPr>
        <p:txBody>
          <a:bodyPr wrap="square" lIns="0" tIns="0" rIns="0" bIns="0" rtlCol="0" anchor="ctr" anchorCtr="0">
            <a:noAutofit/>
          </a:bodyPr>
          <a:lstStyle/>
          <a:p>
            <a:pPr algn="ctr" defTabSz="228600">
              <a:lnSpc>
                <a:spcPts val="1200"/>
              </a:lnSpc>
              <a:defRPr/>
            </a:pPr>
            <a:r>
              <a:rPr kumimoji="1" lang="ja-JP" altLang="en-US" sz="1000" b="1" dirty="0">
                <a:solidFill>
                  <a:srgbClr val="FFFFFF"/>
                </a:solidFill>
                <a:latin typeface="Yu Gothic UI" panose="020B0500000000000000" pitchFamily="50" charset="-128"/>
                <a:ea typeface="Yu Gothic UI" panose="020B0500000000000000" pitchFamily="50" charset="-128"/>
              </a:rPr>
              <a:t>システム</a:t>
            </a:r>
            <a:endParaRPr kumimoji="1" lang="en-US" altLang="ja-JP" sz="1000" b="1" dirty="0">
              <a:solidFill>
                <a:srgbClr val="FFFFFF"/>
              </a:solidFill>
              <a:latin typeface="Yu Gothic UI" panose="020B0500000000000000" pitchFamily="50" charset="-128"/>
              <a:ea typeface="Yu Gothic UI" panose="020B0500000000000000" pitchFamily="50" charset="-128"/>
            </a:endParaRPr>
          </a:p>
          <a:p>
            <a:pPr algn="ctr" defTabSz="228600">
              <a:lnSpc>
                <a:spcPts val="1200"/>
              </a:lnSpc>
              <a:defRPr/>
            </a:pPr>
            <a:r>
              <a:rPr kumimoji="1" lang="ja-JP" altLang="en-US" sz="1000" b="1" dirty="0">
                <a:solidFill>
                  <a:srgbClr val="FFFFFF"/>
                </a:solidFill>
                <a:latin typeface="Yu Gothic UI" panose="020B0500000000000000" pitchFamily="50" charset="-128"/>
                <a:ea typeface="Yu Gothic UI" panose="020B0500000000000000" pitchFamily="50" charset="-128"/>
              </a:rPr>
              <a:t>運用保守</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31" name="ホームベース 30">
            <a:extLst>
              <a:ext uri="{FF2B5EF4-FFF2-40B4-BE49-F238E27FC236}">
                <a16:creationId xmlns:a16="http://schemas.microsoft.com/office/drawing/2014/main" id="{A0E5AEEE-3EC8-7FDB-591F-7A5137D736ED}"/>
              </a:ext>
            </a:extLst>
          </p:cNvPr>
          <p:cNvSpPr/>
          <p:nvPr/>
        </p:nvSpPr>
        <p:spPr>
          <a:xfrm>
            <a:off x="6093194" y="5001036"/>
            <a:ext cx="1032720"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入札・契約</a:t>
            </a:r>
            <a:endParaRPr kumimoji="1" lang="en-US" altLang="ja-JP" sz="900" dirty="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手続き</a:t>
            </a:r>
          </a:p>
        </p:txBody>
      </p:sp>
      <p:sp>
        <p:nvSpPr>
          <p:cNvPr id="32" name="ホームベース 30">
            <a:extLst>
              <a:ext uri="{FF2B5EF4-FFF2-40B4-BE49-F238E27FC236}">
                <a16:creationId xmlns:a16="http://schemas.microsoft.com/office/drawing/2014/main" id="{BE9883AC-78D6-C9DB-A739-FCA7086D7C57}"/>
              </a:ext>
            </a:extLst>
          </p:cNvPr>
          <p:cNvSpPr/>
          <p:nvPr/>
        </p:nvSpPr>
        <p:spPr>
          <a:xfrm>
            <a:off x="7101320" y="5508925"/>
            <a:ext cx="2087999" cy="357954"/>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base">
              <a:lnSpc>
                <a:spcPct val="140000"/>
              </a:lnSpc>
              <a:spcBef>
                <a:spcPct val="10000"/>
              </a:spcBef>
              <a:spcAft>
                <a:spcPct val="0"/>
              </a:spcAft>
              <a:defRPr/>
            </a:pPr>
            <a:r>
              <a:rPr lang="ja-JP" altLang="en-US" sz="900" dirty="0">
                <a:solidFill>
                  <a:srgbClr val="000000"/>
                </a:solidFill>
                <a:latin typeface="Yu Gothic UI" panose="020B0500000000000000" pitchFamily="50" charset="-128"/>
                <a:ea typeface="Yu Gothic UI" panose="020B0500000000000000" pitchFamily="50" charset="-128"/>
              </a:rPr>
              <a:t>設計・開発</a:t>
            </a:r>
            <a:endParaRPr kumimoji="1" lang="ja-JP" altLang="en-US" sz="900" dirty="0">
              <a:solidFill>
                <a:srgbClr val="000000"/>
              </a:solidFill>
              <a:latin typeface="Yu Gothic UI" panose="020B0500000000000000" pitchFamily="50" charset="-128"/>
              <a:ea typeface="Yu Gothic UI" panose="020B0500000000000000" pitchFamily="50" charset="-128"/>
            </a:endParaRPr>
          </a:p>
        </p:txBody>
      </p:sp>
      <p:sp>
        <p:nvSpPr>
          <p:cNvPr id="33" name="ホームベース 30">
            <a:extLst>
              <a:ext uri="{FF2B5EF4-FFF2-40B4-BE49-F238E27FC236}">
                <a16:creationId xmlns:a16="http://schemas.microsoft.com/office/drawing/2014/main" id="{3DA5A305-33D8-6830-3F7E-87F0B1EBD528}"/>
              </a:ext>
            </a:extLst>
          </p:cNvPr>
          <p:cNvSpPr/>
          <p:nvPr/>
        </p:nvSpPr>
        <p:spPr>
          <a:xfrm>
            <a:off x="9059823" y="5915518"/>
            <a:ext cx="515966" cy="358121"/>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運用保守</a:t>
            </a:r>
            <a:endParaRPr kumimoji="1" lang="en-US" altLang="ja-JP" sz="900" dirty="0">
              <a:solidFill>
                <a:schemeClr val="tx1"/>
              </a:solidFill>
              <a:latin typeface="Yu Gothic UI" panose="020B0500000000000000" pitchFamily="50" charset="-128"/>
              <a:ea typeface="Yu Gothic UI" panose="020B0500000000000000" pitchFamily="50" charset="-128"/>
            </a:endParaRPr>
          </a:p>
        </p:txBody>
      </p:sp>
      <p:graphicFrame>
        <p:nvGraphicFramePr>
          <p:cNvPr id="14" name="表プレースホルダー 20">
            <a:extLst>
              <a:ext uri="{FF2B5EF4-FFF2-40B4-BE49-F238E27FC236}">
                <a16:creationId xmlns:a16="http://schemas.microsoft.com/office/drawing/2014/main" id="{CC640CC1-7C35-CB48-6D79-1AB2A93281E2}"/>
              </a:ext>
            </a:extLst>
          </p:cNvPr>
          <p:cNvGraphicFramePr>
            <a:graphicFrameLocks noGrp="1"/>
          </p:cNvGraphicFramePr>
          <p:nvPr>
            <p:ph type="tbl" sz="quarter" idx="16"/>
          </p:nvPr>
        </p:nvGraphicFramePr>
        <p:xfrm>
          <a:off x="5903913" y="2627313"/>
          <a:ext cx="3216274" cy="1254996"/>
        </p:xfrm>
        <a:graphic>
          <a:graphicData uri="http://schemas.openxmlformats.org/drawingml/2006/table">
            <a:tbl>
              <a:tblPr firstCol="1">
                <a:tableStyleId>{5C22544A-7EE6-4342-B048-85BDC9FD1C3A}</a:tableStyleId>
              </a:tblPr>
              <a:tblGrid>
                <a:gridCol w="1010213">
                  <a:extLst>
                    <a:ext uri="{9D8B030D-6E8A-4147-A177-3AD203B41FA5}">
                      <a16:colId xmlns:a16="http://schemas.microsoft.com/office/drawing/2014/main" val="3506192044"/>
                    </a:ext>
                  </a:extLst>
                </a:gridCol>
                <a:gridCol w="2206061">
                  <a:extLst>
                    <a:ext uri="{9D8B030D-6E8A-4147-A177-3AD203B41FA5}">
                      <a16:colId xmlns:a16="http://schemas.microsoft.com/office/drawing/2014/main" val="1620209831"/>
                    </a:ext>
                  </a:extLst>
                </a:gridCol>
              </a:tblGrid>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2024</a:t>
                      </a:r>
                      <a:r>
                        <a:rPr kumimoji="1" lang="ja-JP" altLang="en-US" sz="1000" dirty="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調達仕様</a:t>
                      </a:r>
                      <a:r>
                        <a:rPr kumimoji="1" lang="ja-JP" altLang="en-US" sz="1000">
                          <a:solidFill>
                            <a:schemeClr val="tx1"/>
                          </a:solidFill>
                          <a:latin typeface="Yu Gothic UI" panose="020B0500000000000000" pitchFamily="50" charset="-128"/>
                          <a:ea typeface="Yu Gothic UI" panose="020B0500000000000000" pitchFamily="50" charset="-128"/>
                        </a:rPr>
                        <a:t>案を作成</a:t>
                      </a:r>
                      <a:endParaRPr kumimoji="1" lang="ja-JP" altLang="en-US" sz="1000" dirty="0">
                        <a:solidFill>
                          <a:schemeClr val="tx1"/>
                        </a:solidFill>
                        <a:latin typeface="Yu Gothic UI" panose="020B0500000000000000" pitchFamily="50" charset="-128"/>
                        <a:ea typeface="Yu Gothic UI" panose="020B0500000000000000" pitchFamily="50" charset="-128"/>
                      </a:endParaRPr>
                    </a:p>
                  </a:txBody>
                  <a:tcPr anchor="ctr">
                    <a:solidFill>
                      <a:srgbClr val="FCEAED"/>
                    </a:solidFill>
                  </a:tcPr>
                </a:tc>
                <a:extLst>
                  <a:ext uri="{0D108BD9-81ED-4DB2-BD59-A6C34878D82A}">
                    <a16:rowId xmlns:a16="http://schemas.microsoft.com/office/drawing/2014/main" val="137827545"/>
                  </a:ext>
                </a:extLst>
              </a:tr>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2025</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開発業務委託を発注、契約</a:t>
                      </a:r>
                    </a:p>
                  </a:txBody>
                  <a:tcPr anchor="ctr">
                    <a:solidFill>
                      <a:srgbClr val="FCEAED"/>
                    </a:solidFill>
                  </a:tcPr>
                </a:tc>
                <a:extLst>
                  <a:ext uri="{0D108BD9-81ED-4DB2-BD59-A6C34878D82A}">
                    <a16:rowId xmlns:a16="http://schemas.microsoft.com/office/drawing/2014/main" val="3387827350"/>
                  </a:ext>
                </a:extLst>
              </a:tr>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2026</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設計・開発</a:t>
                      </a:r>
                    </a:p>
                  </a:txBody>
                  <a:tcPr anchor="ctr">
                    <a:solidFill>
                      <a:srgbClr val="FCEAED"/>
                    </a:solidFill>
                  </a:tcPr>
                </a:tc>
                <a:extLst>
                  <a:ext uri="{0D108BD9-81ED-4DB2-BD59-A6C34878D82A}">
                    <a16:rowId xmlns:a16="http://schemas.microsoft.com/office/drawing/2014/main" val="3011694763"/>
                  </a:ext>
                </a:extLst>
              </a:tr>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2027</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設計・開発、並行試用、運用保守</a:t>
                      </a:r>
                    </a:p>
                  </a:txBody>
                  <a:tcPr anchor="ctr">
                    <a:solidFill>
                      <a:srgbClr val="FCEAED"/>
                    </a:solidFill>
                  </a:tcPr>
                </a:tc>
                <a:extLst>
                  <a:ext uri="{0D108BD9-81ED-4DB2-BD59-A6C34878D82A}">
                    <a16:rowId xmlns:a16="http://schemas.microsoft.com/office/drawing/2014/main" val="3165335573"/>
                  </a:ext>
                </a:extLst>
              </a:tr>
            </a:tbl>
          </a:graphicData>
        </a:graphic>
      </p:graphicFrame>
      <p:pic>
        <p:nvPicPr>
          <p:cNvPr id="79" name="図 78" descr="ダイアグラム&#10;&#10;自動的に生成された説明">
            <a:extLst>
              <a:ext uri="{FF2B5EF4-FFF2-40B4-BE49-F238E27FC236}">
                <a16:creationId xmlns:a16="http://schemas.microsoft.com/office/drawing/2014/main" id="{AA745969-0CF6-673D-C7B1-EDC509139F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266" y="4304325"/>
            <a:ext cx="3275450" cy="2256265"/>
          </a:xfrm>
          <a:prstGeom prst="rect">
            <a:avLst/>
          </a:prstGeom>
        </p:spPr>
      </p:pic>
      <p:sp>
        <p:nvSpPr>
          <p:cNvPr id="11" name="テキスト ボックス 10">
            <a:extLst>
              <a:ext uri="{FF2B5EF4-FFF2-40B4-BE49-F238E27FC236}">
                <a16:creationId xmlns:a16="http://schemas.microsoft.com/office/drawing/2014/main" id="{86DDFAEE-A70A-941D-5797-5E2DA47D20BF}"/>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kumimoji="1" lang="en-US" altLang="ja-JP" sz="1000" dirty="0">
                <a:latin typeface="Meiryo UI" panose="020B0604030504040204" pitchFamily="50" charset="-128"/>
                <a:ea typeface="Meiryo UI" panose="020B0604030504040204" pitchFamily="50" charset="-128"/>
              </a:rPr>
              <a:t>11-9</a:t>
            </a:r>
            <a:endParaRPr kumimoji="1" lang="ja-JP" altLang="en-US" sz="1000"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9D77D95B-3782-F130-FDEB-8C928937229E}"/>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10" name="スライド番号プレースホルダー 1">
            <a:extLst>
              <a:ext uri="{FF2B5EF4-FFF2-40B4-BE49-F238E27FC236}">
                <a16:creationId xmlns:a16="http://schemas.microsoft.com/office/drawing/2014/main" id="{35800576-2F07-E6DE-0FAF-7297AB943C84}"/>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48</a:t>
            </a:fld>
            <a:endParaRPr lang="ja-JP" altLang="en-US" dirty="0">
              <a:solidFill>
                <a:prstClr val="black">
                  <a:tint val="75000"/>
                </a:prstClr>
              </a:solidFill>
              <a:latin typeface="Avenir Next LT Pro"/>
              <a:ea typeface="Yu Gothic UI"/>
            </a:endParaRPr>
          </a:p>
        </p:txBody>
      </p:sp>
      <p:grpSp>
        <p:nvGrpSpPr>
          <p:cNvPr id="3" name="グループ化 2">
            <a:extLst>
              <a:ext uri="{FF2B5EF4-FFF2-40B4-BE49-F238E27FC236}">
                <a16:creationId xmlns:a16="http://schemas.microsoft.com/office/drawing/2014/main" id="{729CB6EC-F031-5D27-2A61-76731749E650}"/>
              </a:ext>
            </a:extLst>
          </p:cNvPr>
          <p:cNvGrpSpPr/>
          <p:nvPr/>
        </p:nvGrpSpPr>
        <p:grpSpPr>
          <a:xfrm>
            <a:off x="447675" y="3141758"/>
            <a:ext cx="1375502" cy="243520"/>
            <a:chOff x="528309" y="7695403"/>
            <a:chExt cx="1375502" cy="243520"/>
          </a:xfrm>
        </p:grpSpPr>
        <p:sp>
          <p:nvSpPr>
            <p:cNvPr id="16" name="正方形/長方形 15">
              <a:extLst>
                <a:ext uri="{FF2B5EF4-FFF2-40B4-BE49-F238E27FC236}">
                  <a16:creationId xmlns:a16="http://schemas.microsoft.com/office/drawing/2014/main" id="{C58068D8-326B-BF7B-74DE-BFF188511B49}"/>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2" name="テキスト ボックス 21">
              <a:extLst>
                <a:ext uri="{FF2B5EF4-FFF2-40B4-BE49-F238E27FC236}">
                  <a16:creationId xmlns:a16="http://schemas.microsoft.com/office/drawing/2014/main" id="{A32372F1-0805-339C-7C3A-29EE5240820B}"/>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Tree>
    <p:extLst>
      <p:ext uri="{BB962C8B-B14F-4D97-AF65-F5344CB8AC3E}">
        <p14:creationId xmlns:p14="http://schemas.microsoft.com/office/powerpoint/2010/main" val="1293561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65EDB5F-49FA-DE3E-63F0-F3C7BD67242C}"/>
              </a:ext>
            </a:extLst>
          </p:cNvPr>
          <p:cNvSpPr txBox="1"/>
          <p:nvPr/>
        </p:nvSpPr>
        <p:spPr>
          <a:xfrm>
            <a:off x="632618" y="720000"/>
            <a:ext cx="8640000" cy="1538883"/>
          </a:xfrm>
          <a:prstGeom prst="rect">
            <a:avLst/>
          </a:prstGeom>
          <a:noFill/>
        </p:spPr>
        <p:txBody>
          <a:bodyPr wrap="square">
            <a:spAutoFit/>
          </a:bodyPr>
          <a:lstStyle/>
          <a:p>
            <a:pPr>
              <a:spcBef>
                <a:spcPts val="600"/>
              </a:spcBef>
            </a:pPr>
            <a:r>
              <a:rPr lang="ja-JP" altLang="en-US" sz="1400" dirty="0">
                <a:latin typeface="+mn-ea"/>
              </a:rPr>
              <a:t>　建設局</a:t>
            </a:r>
            <a:r>
              <a:rPr lang="en-US" altLang="ja-JP" sz="1400" dirty="0">
                <a:latin typeface="+mn-ea"/>
              </a:rPr>
              <a:t>DX</a:t>
            </a:r>
            <a:r>
              <a:rPr lang="ja-JP" altLang="en-US" sz="1400" dirty="0">
                <a:latin typeface="+mn-ea"/>
              </a:rPr>
              <a:t>戦略アクションプランでは、「建設局が</a:t>
            </a:r>
            <a:r>
              <a:rPr lang="en-US" altLang="ja-JP" sz="1400" dirty="0">
                <a:latin typeface="+mn-ea"/>
              </a:rPr>
              <a:t>2040</a:t>
            </a:r>
            <a:r>
              <a:rPr lang="ja-JP" altLang="en-US" sz="1400" dirty="0">
                <a:latin typeface="+mn-ea"/>
              </a:rPr>
              <a:t>年頃にめざす姿」を実現するため、「</a:t>
            </a:r>
            <a:r>
              <a:rPr lang="en-US" altLang="ja-JP" sz="1400" dirty="0">
                <a:latin typeface="+mn-ea"/>
              </a:rPr>
              <a:t>2030</a:t>
            </a:r>
            <a:r>
              <a:rPr lang="ja-JP" altLang="en-US" sz="1400" dirty="0">
                <a:latin typeface="+mn-ea"/>
              </a:rPr>
              <a:t>年頃までの施策方針」ごとに</a:t>
            </a:r>
            <a:r>
              <a:rPr lang="en-US" altLang="ja-JP" sz="1400" dirty="0">
                <a:latin typeface="+mn-ea"/>
              </a:rPr>
              <a:t>DX</a:t>
            </a:r>
            <a:r>
              <a:rPr lang="ja-JP" altLang="en-US" sz="1400" dirty="0">
                <a:latin typeface="+mn-ea"/>
              </a:rPr>
              <a:t>の取組を取りまとめた。</a:t>
            </a:r>
            <a:endParaRPr lang="en-US" altLang="ja-JP" sz="1400" dirty="0">
              <a:latin typeface="+mn-ea"/>
            </a:endParaRPr>
          </a:p>
          <a:p>
            <a:pPr>
              <a:spcBef>
                <a:spcPts val="600"/>
              </a:spcBef>
            </a:pPr>
            <a:r>
              <a:rPr lang="ja-JP" altLang="en-US" sz="1400" dirty="0">
                <a:latin typeface="+mn-ea"/>
              </a:rPr>
              <a:t>　</a:t>
            </a:r>
            <a:r>
              <a:rPr lang="en-US" altLang="ja-JP" sz="1400" dirty="0">
                <a:latin typeface="+mn-ea"/>
              </a:rPr>
              <a:t>DX</a:t>
            </a:r>
            <a:r>
              <a:rPr lang="ja-JP" altLang="en-US" sz="1400" dirty="0">
                <a:latin typeface="+mn-ea"/>
              </a:rPr>
              <a:t>推進に向けてシステム開発や</a:t>
            </a:r>
            <a:r>
              <a:rPr lang="en-US" altLang="ja-JP" sz="1400" dirty="0">
                <a:latin typeface="+mn-ea"/>
              </a:rPr>
              <a:t>ICT</a:t>
            </a:r>
            <a:r>
              <a:rPr lang="ja-JP" altLang="en-US" sz="1400" dirty="0">
                <a:latin typeface="+mn-ea"/>
              </a:rPr>
              <a:t>導入等の構想段階や実施段階、運用段階にある取組を一覧として取りまとめることにより、建設局における</a:t>
            </a:r>
            <a:r>
              <a:rPr lang="en-US" altLang="ja-JP" sz="1400" dirty="0">
                <a:latin typeface="+mn-ea"/>
              </a:rPr>
              <a:t>DX</a:t>
            </a:r>
            <a:r>
              <a:rPr lang="ja-JP" altLang="en-US" sz="1400" dirty="0">
                <a:latin typeface="+mn-ea"/>
              </a:rPr>
              <a:t>の取組を各職員が相互に把握できるようになり、事業分野を跨いだ取組の横展開や新たな取組の創出を促進させる。</a:t>
            </a:r>
          </a:p>
          <a:p>
            <a:pPr>
              <a:spcBef>
                <a:spcPts val="600"/>
              </a:spcBef>
            </a:pPr>
            <a:r>
              <a:rPr lang="ja-JP" altLang="en-US" sz="1400" dirty="0">
                <a:latin typeface="+mn-ea"/>
              </a:rPr>
              <a:t>　今後、新たな取組については、取組一覧（取組概要）に追加し、必要に応じて個票を掲載する。</a:t>
            </a:r>
            <a:endParaRPr lang="en-US" altLang="ja-JP" sz="1400" dirty="0">
              <a:latin typeface="+mn-ea"/>
            </a:endParaRPr>
          </a:p>
        </p:txBody>
      </p:sp>
      <p:sp>
        <p:nvSpPr>
          <p:cNvPr id="21" name="テキスト ボックス 20">
            <a:extLst>
              <a:ext uri="{FF2B5EF4-FFF2-40B4-BE49-F238E27FC236}">
                <a16:creationId xmlns:a16="http://schemas.microsoft.com/office/drawing/2014/main" id="{0AD15D0A-1F07-AF8B-3C72-5856C7987A03}"/>
              </a:ext>
            </a:extLst>
          </p:cNvPr>
          <p:cNvSpPr txBox="1"/>
          <p:nvPr/>
        </p:nvSpPr>
        <p:spPr>
          <a:xfrm>
            <a:off x="268448" y="41945"/>
            <a:ext cx="7032815" cy="400110"/>
          </a:xfrm>
          <a:prstGeom prst="rect">
            <a:avLst/>
          </a:prstGeom>
          <a:noFill/>
        </p:spPr>
        <p:txBody>
          <a:bodyPr wrap="square" anchor="ctr">
            <a:spAutoFit/>
          </a:bodyPr>
          <a:lstStyle/>
          <a:p>
            <a:r>
              <a:rPr kumimoji="1" lang="ja-JP" altLang="en-US" sz="2000" b="1" dirty="0">
                <a:latin typeface="Meiryo UI" panose="020B0604030504040204" pitchFamily="50" charset="-128"/>
                <a:ea typeface="Meiryo UI" panose="020B0604030504040204" pitchFamily="50" charset="-128"/>
              </a:rPr>
              <a:t>建設局における</a:t>
            </a:r>
            <a:r>
              <a:rPr kumimoji="1" lang="en-US" altLang="ja-JP" sz="2000" b="1" dirty="0">
                <a:latin typeface="Meiryo UI" panose="020B0604030504040204" pitchFamily="50" charset="-128"/>
                <a:ea typeface="Meiryo UI" panose="020B0604030504040204" pitchFamily="50" charset="-128"/>
              </a:rPr>
              <a:t>DX</a:t>
            </a:r>
            <a:r>
              <a:rPr kumimoji="1" lang="ja-JP" altLang="en-US" sz="2000" b="1" dirty="0">
                <a:latin typeface="Meiryo UI" panose="020B0604030504040204" pitchFamily="50" charset="-128"/>
                <a:ea typeface="Meiryo UI" panose="020B0604030504040204" pitchFamily="50" charset="-128"/>
              </a:rPr>
              <a:t>の取組一覧（取組概要）</a:t>
            </a:r>
          </a:p>
        </p:txBody>
      </p:sp>
      <p:sp>
        <p:nvSpPr>
          <p:cNvPr id="7" name="テキスト ボックス 6">
            <a:extLst>
              <a:ext uri="{FF2B5EF4-FFF2-40B4-BE49-F238E27FC236}">
                <a16:creationId xmlns:a16="http://schemas.microsoft.com/office/drawing/2014/main" id="{B13A23AC-84F7-22C0-5C47-1A8E23D06E72}"/>
              </a:ext>
            </a:extLst>
          </p:cNvPr>
          <p:cNvSpPr txBox="1"/>
          <p:nvPr/>
        </p:nvSpPr>
        <p:spPr>
          <a:xfrm>
            <a:off x="1049182" y="4274109"/>
            <a:ext cx="8069417" cy="1546577"/>
          </a:xfrm>
          <a:prstGeom prst="rect">
            <a:avLst/>
          </a:prstGeom>
          <a:noFill/>
          <a:ln>
            <a:solidFill>
              <a:schemeClr val="tx1"/>
            </a:solidFill>
          </a:ln>
        </p:spPr>
        <p:txBody>
          <a:bodyPr wrap="square" rtlCol="0">
            <a:spAutoFit/>
          </a:bodyPr>
          <a:lstStyle/>
          <a:p>
            <a:r>
              <a:rPr kumimoji="1" lang="ja-JP" altLang="en-US" sz="1050" dirty="0">
                <a:latin typeface="+mn-ea"/>
              </a:rPr>
              <a:t>　</a:t>
            </a:r>
            <a:r>
              <a:rPr lang="ja-JP" altLang="en-US" sz="1050" dirty="0">
                <a:latin typeface="+mn-ea"/>
              </a:rPr>
              <a:t>（１）</a:t>
            </a:r>
            <a:r>
              <a:rPr kumimoji="1" lang="ja-JP" altLang="en-US" sz="1050" dirty="0">
                <a:latin typeface="+mn-ea"/>
              </a:rPr>
              <a:t>項番</a:t>
            </a:r>
            <a:r>
              <a:rPr kumimoji="1" lang="en-US" altLang="ja-JP" sz="1050" dirty="0">
                <a:latin typeface="+mn-ea"/>
              </a:rPr>
              <a:t>	</a:t>
            </a:r>
            <a:r>
              <a:rPr lang="en-US" altLang="ja-JP" sz="1050" dirty="0">
                <a:latin typeface="+mn-ea"/>
              </a:rPr>
              <a:t>	… </a:t>
            </a:r>
            <a:r>
              <a:rPr kumimoji="1" lang="ja-JP" altLang="en-US" sz="1050" dirty="0">
                <a:latin typeface="+mn-ea"/>
              </a:rPr>
              <a:t>施策方針ごとに</a:t>
            </a:r>
            <a:r>
              <a:rPr lang="en-US" altLang="ja-JP" sz="1050" dirty="0">
                <a:latin typeface="+mn-ea"/>
              </a:rPr>
              <a:t>DX</a:t>
            </a:r>
            <a:r>
              <a:rPr lang="ja-JP" altLang="en-US" sz="1050" dirty="0">
                <a:latin typeface="+mn-ea"/>
              </a:rPr>
              <a:t>の</a:t>
            </a:r>
            <a:r>
              <a:rPr kumimoji="1" lang="ja-JP" altLang="en-US" sz="1050" dirty="0">
                <a:latin typeface="+mn-ea"/>
              </a:rPr>
              <a:t>取組を附番</a:t>
            </a:r>
            <a:r>
              <a:rPr lang="ja-JP" altLang="en-US" sz="1050" dirty="0">
                <a:latin typeface="+mn-ea"/>
              </a:rPr>
              <a:t>する</a:t>
            </a:r>
            <a:r>
              <a:rPr kumimoji="1" lang="ja-JP" altLang="en-US" sz="1050" dirty="0">
                <a:latin typeface="+mn-ea"/>
              </a:rPr>
              <a:t>。</a:t>
            </a:r>
            <a:endParaRPr kumimoji="1" lang="en-US" altLang="ja-JP" sz="1050" dirty="0">
              <a:latin typeface="+mn-ea"/>
            </a:endParaRPr>
          </a:p>
          <a:p>
            <a:r>
              <a:rPr lang="ja-JP" altLang="en-US" sz="1050" dirty="0">
                <a:latin typeface="+mn-ea"/>
              </a:rPr>
              <a:t>　（２）取組タイトル</a:t>
            </a:r>
            <a:r>
              <a:rPr lang="en-US" altLang="ja-JP" sz="1050" dirty="0">
                <a:latin typeface="+mn-ea"/>
              </a:rPr>
              <a:t>	…</a:t>
            </a:r>
            <a:r>
              <a:rPr lang="ja-JP" altLang="en-US" sz="1050" dirty="0">
                <a:latin typeface="+mn-ea"/>
              </a:rPr>
              <a:t> 取組のタイトルを記載する。</a:t>
            </a:r>
            <a:endParaRPr lang="en-US" altLang="ja-JP" sz="1050" dirty="0">
              <a:latin typeface="+mn-ea"/>
            </a:endParaRPr>
          </a:p>
          <a:p>
            <a:r>
              <a:rPr lang="ja-JP" altLang="en-US" sz="1050" dirty="0">
                <a:latin typeface="+mn-ea"/>
              </a:rPr>
              <a:t>　（３）取組概要</a:t>
            </a:r>
            <a:r>
              <a:rPr lang="en-US" altLang="ja-JP" sz="1050" dirty="0">
                <a:latin typeface="+mn-ea"/>
              </a:rPr>
              <a:t>	… </a:t>
            </a:r>
            <a:r>
              <a:rPr lang="ja-JP" altLang="en-US" sz="1050" dirty="0">
                <a:latin typeface="+mn-ea"/>
              </a:rPr>
              <a:t>取組概要を記載する。</a:t>
            </a:r>
            <a:endParaRPr lang="en-US" altLang="ja-JP" sz="1050" dirty="0">
              <a:latin typeface="+mn-ea"/>
            </a:endParaRPr>
          </a:p>
          <a:p>
            <a:r>
              <a:rPr kumimoji="1" lang="ja-JP" altLang="en-US" sz="1050" dirty="0">
                <a:latin typeface="+mn-ea"/>
              </a:rPr>
              <a:t>　</a:t>
            </a:r>
            <a:r>
              <a:rPr lang="ja-JP" altLang="en-US" sz="1050" dirty="0">
                <a:latin typeface="+mn-ea"/>
              </a:rPr>
              <a:t>（４）</a:t>
            </a:r>
            <a:r>
              <a:rPr kumimoji="1" lang="ja-JP" altLang="en-US" sz="1050" dirty="0">
                <a:latin typeface="+mn-ea"/>
              </a:rPr>
              <a:t>取組状況</a:t>
            </a:r>
            <a:r>
              <a:rPr kumimoji="1" lang="en-US" altLang="ja-JP" sz="1050" dirty="0">
                <a:latin typeface="+mn-ea"/>
              </a:rPr>
              <a:t>	</a:t>
            </a:r>
            <a:r>
              <a:rPr lang="en-US" altLang="ja-JP" sz="1050" dirty="0">
                <a:latin typeface="+mn-ea"/>
              </a:rPr>
              <a:t>…</a:t>
            </a:r>
            <a:r>
              <a:rPr lang="ja-JP" altLang="en-US" sz="1050" dirty="0">
                <a:latin typeface="+mn-ea"/>
              </a:rPr>
              <a:t> </a:t>
            </a:r>
            <a:r>
              <a:rPr kumimoji="1" lang="ja-JP" altLang="en-US" sz="1050" dirty="0">
                <a:latin typeface="+mn-ea"/>
              </a:rPr>
              <a:t>取組状況を記載する。</a:t>
            </a:r>
            <a:endParaRPr kumimoji="1" lang="en-US" altLang="ja-JP" sz="1050" dirty="0">
              <a:latin typeface="+mn-ea"/>
            </a:endParaRPr>
          </a:p>
          <a:p>
            <a:r>
              <a:rPr kumimoji="1" lang="en-US" altLang="ja-JP" sz="1050" dirty="0">
                <a:latin typeface="+mn-ea"/>
              </a:rPr>
              <a:t>		</a:t>
            </a:r>
            <a:r>
              <a:rPr kumimoji="1" lang="ja-JP" altLang="en-US" sz="1050" dirty="0">
                <a:latin typeface="+mn-ea"/>
              </a:rPr>
              <a:t>　 　検討中：システム開発や</a:t>
            </a:r>
            <a:r>
              <a:rPr kumimoji="1" lang="en-US" altLang="ja-JP" sz="1050" dirty="0">
                <a:latin typeface="+mn-ea"/>
              </a:rPr>
              <a:t>ICT</a:t>
            </a:r>
            <a:r>
              <a:rPr kumimoji="1" lang="ja-JP" altLang="en-US" sz="1050" dirty="0">
                <a:latin typeface="+mn-ea"/>
              </a:rPr>
              <a:t>導入等</a:t>
            </a:r>
            <a:r>
              <a:rPr lang="ja-JP" altLang="en-US" sz="1050" dirty="0">
                <a:latin typeface="+mn-ea"/>
              </a:rPr>
              <a:t>の</a:t>
            </a:r>
            <a:r>
              <a:rPr kumimoji="1" lang="ja-JP" altLang="en-US" sz="1050" dirty="0">
                <a:latin typeface="+mn-ea"/>
              </a:rPr>
              <a:t>構想段階にある取組</a:t>
            </a:r>
            <a:endParaRPr lang="en-US" altLang="ja-JP" sz="1050" dirty="0">
              <a:latin typeface="+mn-ea"/>
            </a:endParaRPr>
          </a:p>
          <a:p>
            <a:r>
              <a:rPr lang="en-US" altLang="ja-JP" sz="1050" dirty="0">
                <a:latin typeface="+mn-ea"/>
              </a:rPr>
              <a:t>		</a:t>
            </a:r>
            <a:r>
              <a:rPr lang="ja-JP" altLang="en-US" sz="1050" dirty="0">
                <a:latin typeface="+mn-ea"/>
              </a:rPr>
              <a:t>　 　実施中：</a:t>
            </a:r>
            <a:r>
              <a:rPr lang="ja-JP" altLang="en-US" sz="1050" dirty="0"/>
              <a:t>システム開発や</a:t>
            </a:r>
            <a:r>
              <a:rPr lang="en-US" altLang="ja-JP" sz="1050" dirty="0"/>
              <a:t>ICT</a:t>
            </a:r>
            <a:r>
              <a:rPr lang="ja-JP" altLang="en-US" sz="1050" dirty="0"/>
              <a:t>導入等の実施（又は試行実施）段階にある取組（予定を含む）</a:t>
            </a:r>
            <a:endParaRPr lang="en-US" altLang="ja-JP" sz="1050" dirty="0"/>
          </a:p>
          <a:p>
            <a:r>
              <a:rPr lang="en-US" altLang="ja-JP" sz="1050" dirty="0">
                <a:latin typeface="+mn-ea"/>
              </a:rPr>
              <a:t>		</a:t>
            </a:r>
            <a:r>
              <a:rPr lang="ja-JP" altLang="en-US" sz="1050" dirty="0">
                <a:latin typeface="+mn-ea"/>
              </a:rPr>
              <a:t>　 　運用中：システム開発や</a:t>
            </a:r>
            <a:r>
              <a:rPr lang="en-US" altLang="ja-JP" sz="1050" dirty="0">
                <a:latin typeface="+mn-ea"/>
              </a:rPr>
              <a:t>ICT</a:t>
            </a:r>
            <a:r>
              <a:rPr lang="ja-JP" altLang="en-US" sz="1050" dirty="0">
                <a:latin typeface="+mn-ea"/>
              </a:rPr>
              <a:t>導入等が終わり運用段階にある取組</a:t>
            </a:r>
            <a:endParaRPr lang="en-US" altLang="ja-JP" sz="1050" dirty="0">
              <a:latin typeface="+mn-ea"/>
            </a:endParaRPr>
          </a:p>
          <a:p>
            <a:r>
              <a:rPr kumimoji="1" lang="ja-JP" altLang="en-US" sz="1050" dirty="0">
                <a:latin typeface="+mn-ea"/>
              </a:rPr>
              <a:t>　</a:t>
            </a:r>
            <a:r>
              <a:rPr lang="ja-JP" altLang="en-US" sz="1050" dirty="0">
                <a:latin typeface="+mn-ea"/>
              </a:rPr>
              <a:t>（５）</a:t>
            </a:r>
            <a:r>
              <a:rPr kumimoji="1" lang="ja-JP" altLang="en-US" sz="1050" dirty="0">
                <a:latin typeface="+mn-ea"/>
              </a:rPr>
              <a:t>ページ</a:t>
            </a:r>
            <a:r>
              <a:rPr kumimoji="1" lang="en-US" altLang="ja-JP" sz="1050" dirty="0">
                <a:latin typeface="+mn-ea"/>
              </a:rPr>
              <a:t>	</a:t>
            </a:r>
            <a:r>
              <a:rPr lang="en-US" altLang="ja-JP" sz="1050" dirty="0">
                <a:latin typeface="+mn-ea"/>
              </a:rPr>
              <a:t>…</a:t>
            </a:r>
            <a:r>
              <a:rPr lang="ja-JP" altLang="en-US" sz="1050" dirty="0">
                <a:latin typeface="+mn-ea"/>
              </a:rPr>
              <a:t> </a:t>
            </a:r>
            <a:r>
              <a:rPr kumimoji="1" lang="ja-JP" altLang="en-US" sz="1050" dirty="0">
                <a:latin typeface="+mn-ea"/>
              </a:rPr>
              <a:t>取組の</a:t>
            </a:r>
            <a:r>
              <a:rPr lang="ja-JP" altLang="en-US" sz="1050" dirty="0">
                <a:latin typeface="+mn-ea"/>
              </a:rPr>
              <a:t>個票を掲載している</a:t>
            </a:r>
            <a:r>
              <a:rPr kumimoji="1" lang="ja-JP" altLang="en-US" sz="1050" dirty="0">
                <a:latin typeface="+mn-ea"/>
              </a:rPr>
              <a:t>ページを示す。</a:t>
            </a:r>
            <a:endParaRPr kumimoji="1" lang="en-US" altLang="ja-JP" sz="1050" dirty="0">
              <a:latin typeface="+mn-ea"/>
            </a:endParaRPr>
          </a:p>
          <a:p>
            <a:r>
              <a:rPr lang="en-US" altLang="ja-JP" sz="1050" dirty="0">
                <a:latin typeface="+mn-ea"/>
              </a:rPr>
              <a:t>		</a:t>
            </a:r>
            <a:r>
              <a:rPr lang="ja-JP" altLang="en-US" sz="1050" dirty="0">
                <a:latin typeface="+mn-ea"/>
              </a:rPr>
              <a:t>　 　</a:t>
            </a:r>
            <a:r>
              <a:rPr lang="en-US" altLang="ja-JP" sz="1050" dirty="0">
                <a:latin typeface="+mn-ea"/>
              </a:rPr>
              <a:t>(4)</a:t>
            </a:r>
            <a:r>
              <a:rPr lang="ja-JP" altLang="en-US" sz="1050" dirty="0">
                <a:latin typeface="+mn-ea"/>
              </a:rPr>
              <a:t>取組状況が「実施中」の場合のみ、個票を作成している。　</a:t>
            </a:r>
            <a:endParaRPr lang="en-US" altLang="ja-JP" sz="1050" dirty="0">
              <a:latin typeface="+mn-ea"/>
            </a:endParaRPr>
          </a:p>
        </p:txBody>
      </p:sp>
      <p:graphicFrame>
        <p:nvGraphicFramePr>
          <p:cNvPr id="8" name="表 7">
            <a:extLst>
              <a:ext uri="{FF2B5EF4-FFF2-40B4-BE49-F238E27FC236}">
                <a16:creationId xmlns:a16="http://schemas.microsoft.com/office/drawing/2014/main" id="{2688D3ED-749A-57FE-7D79-10974A06B4F1}"/>
              </a:ext>
            </a:extLst>
          </p:cNvPr>
          <p:cNvGraphicFramePr>
            <a:graphicFrameLocks noGrp="1"/>
          </p:cNvGraphicFramePr>
          <p:nvPr>
            <p:extLst>
              <p:ext uri="{D42A27DB-BD31-4B8C-83A1-F6EECF244321}">
                <p14:modId xmlns:p14="http://schemas.microsoft.com/office/powerpoint/2010/main" val="960838782"/>
              </p:ext>
            </p:extLst>
          </p:nvPr>
        </p:nvGraphicFramePr>
        <p:xfrm>
          <a:off x="478139" y="2851993"/>
          <a:ext cx="8949722" cy="1269435"/>
        </p:xfrm>
        <a:graphic>
          <a:graphicData uri="http://schemas.openxmlformats.org/drawingml/2006/table">
            <a:tbl>
              <a:tblPr/>
              <a:tblGrid>
                <a:gridCol w="171616">
                  <a:extLst>
                    <a:ext uri="{9D8B030D-6E8A-4147-A177-3AD203B41FA5}">
                      <a16:colId xmlns:a16="http://schemas.microsoft.com/office/drawing/2014/main" val="479996798"/>
                    </a:ext>
                  </a:extLst>
                </a:gridCol>
                <a:gridCol w="171616">
                  <a:extLst>
                    <a:ext uri="{9D8B030D-6E8A-4147-A177-3AD203B41FA5}">
                      <a16:colId xmlns:a16="http://schemas.microsoft.com/office/drawing/2014/main" val="3480562"/>
                    </a:ext>
                  </a:extLst>
                </a:gridCol>
                <a:gridCol w="506264">
                  <a:extLst>
                    <a:ext uri="{9D8B030D-6E8A-4147-A177-3AD203B41FA5}">
                      <a16:colId xmlns:a16="http://schemas.microsoft.com/office/drawing/2014/main" val="2492263564"/>
                    </a:ext>
                  </a:extLst>
                </a:gridCol>
                <a:gridCol w="2574224">
                  <a:extLst>
                    <a:ext uri="{9D8B030D-6E8A-4147-A177-3AD203B41FA5}">
                      <a16:colId xmlns:a16="http://schemas.microsoft.com/office/drawing/2014/main" val="3950584453"/>
                    </a:ext>
                  </a:extLst>
                </a:gridCol>
                <a:gridCol w="4290373">
                  <a:extLst>
                    <a:ext uri="{9D8B030D-6E8A-4147-A177-3AD203B41FA5}">
                      <a16:colId xmlns:a16="http://schemas.microsoft.com/office/drawing/2014/main" val="1341066008"/>
                    </a:ext>
                  </a:extLst>
                </a:gridCol>
                <a:gridCol w="629256">
                  <a:extLst>
                    <a:ext uri="{9D8B030D-6E8A-4147-A177-3AD203B41FA5}">
                      <a16:colId xmlns:a16="http://schemas.microsoft.com/office/drawing/2014/main" val="4110207114"/>
                    </a:ext>
                  </a:extLst>
                </a:gridCol>
                <a:gridCol w="606373">
                  <a:extLst>
                    <a:ext uri="{9D8B030D-6E8A-4147-A177-3AD203B41FA5}">
                      <a16:colId xmlns:a16="http://schemas.microsoft.com/office/drawing/2014/main" val="2338075622"/>
                    </a:ext>
                  </a:extLst>
                </a:gridCol>
              </a:tblGrid>
              <a:tr h="399486">
                <a:tc>
                  <a:txBody>
                    <a:bodyPr/>
                    <a:lstStyle/>
                    <a:p>
                      <a:pPr algn="l" fontAlgn="b"/>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kumimoji="1" lang="ja-JP" altLang="en-US" sz="1050" dirty="0">
                          <a:latin typeface="+mn-ea"/>
                        </a:rPr>
                        <a:t>（１）</a:t>
                      </a:r>
                      <a:endParaRPr kumimoji="1" lang="en-US" altLang="ja-JP" sz="1050" dirty="0">
                        <a:latin typeface="+mn-ea"/>
                      </a:endParaRPr>
                    </a:p>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項番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dirty="0">
                          <a:latin typeface="+mn-ea"/>
                        </a:rPr>
                        <a:t>（２）</a:t>
                      </a:r>
                      <a:endParaRPr lang="en-US" altLang="ja-JP" sz="1050" dirty="0">
                        <a:latin typeface="+mn-ea"/>
                      </a:endParaRPr>
                    </a:p>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取組タイトル</a:t>
                      </a:r>
                      <a:endPar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dirty="0">
                          <a:latin typeface="+mn-ea"/>
                        </a:rPr>
                        <a:t>（３）</a:t>
                      </a:r>
                      <a:endParaRPr lang="en-US" altLang="ja-JP" sz="1050" dirty="0">
                        <a:latin typeface="+mn-ea"/>
                      </a:endParaRPr>
                    </a:p>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取組概要</a:t>
                      </a:r>
                      <a:endPar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kumimoji="1" lang="ja-JP" altLang="en-US" sz="1050" dirty="0">
                          <a:latin typeface="+mn-ea"/>
                        </a:rPr>
                        <a:t>（４）</a:t>
                      </a:r>
                      <a:endParaRPr kumimoji="1" lang="en-US" altLang="ja-JP" sz="1050" dirty="0">
                        <a:latin typeface="+mn-ea"/>
                      </a:endParaRPr>
                    </a:p>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取組状況</a:t>
                      </a:r>
                      <a:endPar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kumimoji="1" lang="ja-JP" altLang="en-US" sz="1050" dirty="0">
                          <a:latin typeface="+mn-ea"/>
                        </a:rPr>
                        <a:t>（５）</a:t>
                      </a:r>
                      <a:endParaRPr kumimoji="1" lang="en-US" altLang="ja-JP" sz="1050" dirty="0">
                        <a:latin typeface="+mn-ea"/>
                      </a:endParaRPr>
                    </a:p>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ページ</a:t>
                      </a:r>
                      <a:endPar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811419314"/>
                  </a:ext>
                </a:extLst>
              </a:tr>
              <a:tr h="232769">
                <a:tc gridSpan="5">
                  <a:txBody>
                    <a:bodyPr/>
                    <a:lstStyle/>
                    <a:p>
                      <a:pPr algn="l" fontAlgn="t"/>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めざす姿○　</a:t>
                      </a:r>
                      <a:r>
                        <a:rPr lang="ja-JP" altLang="en-US" sz="1400" b="0" i="0" u="none" strike="noStrike" dirty="0">
                          <a:solidFill>
                            <a:srgbClr val="000000"/>
                          </a:solidFill>
                          <a:effectLst/>
                          <a:latin typeface="游ゴシック" panose="020B0400000000000000" pitchFamily="50" charset="-128"/>
                          <a:ea typeface="+mn-ea"/>
                        </a:rPr>
                        <a:t>建設局が</a:t>
                      </a:r>
                      <a:r>
                        <a:rPr lang="en-US" altLang="ja-JP" sz="1400" b="0" i="0" u="none" strike="noStrike" dirty="0">
                          <a:solidFill>
                            <a:srgbClr val="000000"/>
                          </a:solidFill>
                          <a:effectLst/>
                          <a:latin typeface="游ゴシック" panose="020B0400000000000000" pitchFamily="50" charset="-128"/>
                          <a:ea typeface="+mn-ea"/>
                        </a:rPr>
                        <a:t>2040 </a:t>
                      </a:r>
                      <a:r>
                        <a:rPr lang="ja-JP" altLang="en-US" sz="1400" b="0" i="0" u="none" strike="noStrike" dirty="0">
                          <a:solidFill>
                            <a:srgbClr val="000000"/>
                          </a:solidFill>
                          <a:effectLst/>
                          <a:latin typeface="游ゴシック" panose="020B0400000000000000" pitchFamily="50" charset="-128"/>
                          <a:ea typeface="+mn-ea"/>
                        </a:rPr>
                        <a:t>年頃にめざす姿</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8CBA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t"/>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t"/>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629053450"/>
                  </a:ext>
                </a:extLst>
              </a:tr>
              <a:tr h="205381">
                <a:tc>
                  <a:txBody>
                    <a:bodyPr/>
                    <a:lstStyle/>
                    <a:p>
                      <a:pPr algn="l" fontAlgn="t"/>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gridSpan="4">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施策方針○　</a:t>
                      </a:r>
                      <a:r>
                        <a:rPr lang="en-US" altLang="ja-JP" sz="1100" b="0" i="0" u="none" strike="noStrike" dirty="0">
                          <a:solidFill>
                            <a:srgbClr val="000000"/>
                          </a:solidFill>
                          <a:effectLst/>
                          <a:latin typeface="游ゴシック" panose="020B0400000000000000" pitchFamily="50" charset="-128"/>
                          <a:ea typeface="+mn-ea"/>
                        </a:rPr>
                        <a:t>2030</a:t>
                      </a:r>
                      <a:r>
                        <a:rPr lang="ja-JP" altLang="en-US" sz="1100" b="0" i="0" u="none" strike="noStrike" dirty="0">
                          <a:solidFill>
                            <a:srgbClr val="000000"/>
                          </a:solidFill>
                          <a:effectLst/>
                          <a:latin typeface="游ゴシック" panose="020B0400000000000000" pitchFamily="50" charset="-128"/>
                          <a:ea typeface="+mn-ea"/>
                        </a:rPr>
                        <a:t>年頃までの施策方針（取組の方向性）</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931100791"/>
                  </a:ext>
                </a:extLst>
              </a:tr>
              <a:tr h="431799">
                <a:tc>
                  <a:txBody>
                    <a:bodyPr/>
                    <a:lstStyle/>
                    <a:p>
                      <a:pPr algn="l" fontAlgn="t"/>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取組タイトル</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取組概要</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1981907"/>
                  </a:ext>
                </a:extLst>
              </a:tr>
            </a:tbl>
          </a:graphicData>
        </a:graphic>
      </p:graphicFrame>
      <p:sp>
        <p:nvSpPr>
          <p:cNvPr id="3" name="テキスト ボックス 2">
            <a:extLst>
              <a:ext uri="{FF2B5EF4-FFF2-40B4-BE49-F238E27FC236}">
                <a16:creationId xmlns:a16="http://schemas.microsoft.com/office/drawing/2014/main" id="{443F1BD0-59C2-87EF-87A9-F9265479C7B4}"/>
              </a:ext>
            </a:extLst>
          </p:cNvPr>
          <p:cNvSpPr txBox="1"/>
          <p:nvPr/>
        </p:nvSpPr>
        <p:spPr>
          <a:xfrm>
            <a:off x="641467" y="2377946"/>
            <a:ext cx="2864717" cy="276999"/>
          </a:xfrm>
          <a:prstGeom prst="rect">
            <a:avLst/>
          </a:prstGeom>
          <a:noFill/>
        </p:spPr>
        <p:txBody>
          <a:bodyPr wrap="square" rtlCol="0">
            <a:spAutoFit/>
          </a:bodyPr>
          <a:lstStyle/>
          <a:p>
            <a:r>
              <a:rPr kumimoji="1" lang="ja-JP" altLang="en-US" sz="1200" dirty="0">
                <a:latin typeface="+mn-ea"/>
              </a:rPr>
              <a:t>□取組概要の読み方</a:t>
            </a:r>
            <a:endParaRPr lang="en-US" altLang="ja-JP" sz="1200" dirty="0">
              <a:latin typeface="+mn-ea"/>
            </a:endParaRPr>
          </a:p>
        </p:txBody>
      </p:sp>
      <p:sp>
        <p:nvSpPr>
          <p:cNvPr id="2" name="スライド番号プレースホルダー 1">
            <a:extLst>
              <a:ext uri="{FF2B5EF4-FFF2-40B4-BE49-F238E27FC236}">
                <a16:creationId xmlns:a16="http://schemas.microsoft.com/office/drawing/2014/main" id="{F935642F-FD67-9FBF-38F5-C02545A055B7}"/>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5</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2288089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2CE1290E-AF48-0C7D-B0C2-2BB9600FE0D1}"/>
              </a:ext>
            </a:extLst>
          </p:cNvPr>
          <p:cNvGraphicFramePr>
            <a:graphicFrameLocks noGrp="1"/>
          </p:cNvGraphicFramePr>
          <p:nvPr>
            <p:extLst>
              <p:ext uri="{D42A27DB-BD31-4B8C-83A1-F6EECF244321}">
                <p14:modId xmlns:p14="http://schemas.microsoft.com/office/powerpoint/2010/main" val="2910923505"/>
              </p:ext>
            </p:extLst>
          </p:nvPr>
        </p:nvGraphicFramePr>
        <p:xfrm>
          <a:off x="453000" y="811251"/>
          <a:ext cx="9000000" cy="4585380"/>
        </p:xfrm>
        <a:graphic>
          <a:graphicData uri="http://schemas.openxmlformats.org/drawingml/2006/table">
            <a:tbl>
              <a:tblPr/>
              <a:tblGrid>
                <a:gridCol w="180000">
                  <a:extLst>
                    <a:ext uri="{9D8B030D-6E8A-4147-A177-3AD203B41FA5}">
                      <a16:colId xmlns:a16="http://schemas.microsoft.com/office/drawing/2014/main" val="3051690062"/>
                    </a:ext>
                  </a:extLst>
                </a:gridCol>
                <a:gridCol w="180000">
                  <a:extLst>
                    <a:ext uri="{9D8B030D-6E8A-4147-A177-3AD203B41FA5}">
                      <a16:colId xmlns:a16="http://schemas.microsoft.com/office/drawing/2014/main" val="4101458295"/>
                    </a:ext>
                  </a:extLst>
                </a:gridCol>
                <a:gridCol w="504000">
                  <a:extLst>
                    <a:ext uri="{9D8B030D-6E8A-4147-A177-3AD203B41FA5}">
                      <a16:colId xmlns:a16="http://schemas.microsoft.com/office/drawing/2014/main" val="1393224740"/>
                    </a:ext>
                  </a:extLst>
                </a:gridCol>
                <a:gridCol w="2592000">
                  <a:extLst>
                    <a:ext uri="{9D8B030D-6E8A-4147-A177-3AD203B41FA5}">
                      <a16:colId xmlns:a16="http://schemas.microsoft.com/office/drawing/2014/main" val="954488003"/>
                    </a:ext>
                  </a:extLst>
                </a:gridCol>
                <a:gridCol w="4320000">
                  <a:extLst>
                    <a:ext uri="{9D8B030D-6E8A-4147-A177-3AD203B41FA5}">
                      <a16:colId xmlns:a16="http://schemas.microsoft.com/office/drawing/2014/main" val="4285595180"/>
                    </a:ext>
                  </a:extLst>
                </a:gridCol>
                <a:gridCol w="648000">
                  <a:extLst>
                    <a:ext uri="{9D8B030D-6E8A-4147-A177-3AD203B41FA5}">
                      <a16:colId xmlns:a16="http://schemas.microsoft.com/office/drawing/2014/main" val="3518189266"/>
                    </a:ext>
                  </a:extLst>
                </a:gridCol>
                <a:gridCol w="576000">
                  <a:extLst>
                    <a:ext uri="{9D8B030D-6E8A-4147-A177-3AD203B41FA5}">
                      <a16:colId xmlns:a16="http://schemas.microsoft.com/office/drawing/2014/main" val="1821000610"/>
                    </a:ext>
                  </a:extLst>
                </a:gridCol>
              </a:tblGrid>
              <a:tr h="187816">
                <a:tc>
                  <a:txBody>
                    <a:bodyPr/>
                    <a:lstStyle/>
                    <a:p>
                      <a:pPr algn="l" fontAlgn="b"/>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a:noFill/>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項番</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取組タイトル</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取組概要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取組状況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ページ</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9539835"/>
                  </a:ext>
                </a:extLst>
              </a:tr>
              <a:tr h="216000">
                <a:tc gridSpan="5">
                  <a:txBody>
                    <a:bodyPr/>
                    <a:lstStyle/>
                    <a:p>
                      <a:pPr algn="l" fontAlgn="t"/>
                      <a:r>
                        <a:rPr lang="ja-JP" altLang="en-US" sz="1400" b="0" i="0" u="none" strike="noStrike" dirty="0">
                          <a:solidFill>
                            <a:srgbClr val="000000"/>
                          </a:solidFill>
                          <a:effectLst/>
                          <a:latin typeface="游ゴシック" panose="020B0400000000000000" pitchFamily="50" charset="-128"/>
                          <a:ea typeface="+mn-ea"/>
                        </a:rPr>
                        <a:t>　めざす姿</a:t>
                      </a:r>
                      <a:r>
                        <a:rPr lang="en-US" altLang="ja-JP" sz="1400" b="0" i="0" u="none" strike="noStrike" dirty="0">
                          <a:solidFill>
                            <a:srgbClr val="000000"/>
                          </a:solidFill>
                          <a:effectLst/>
                          <a:latin typeface="游ゴシック" panose="020B0400000000000000" pitchFamily="50" charset="-128"/>
                          <a:ea typeface="+mn-ea"/>
                        </a:rPr>
                        <a:t>Ⅰ</a:t>
                      </a:r>
                      <a:r>
                        <a:rPr lang="ja-JP" altLang="en-US" sz="1400" b="0" i="0" u="none" strike="noStrike" dirty="0">
                          <a:solidFill>
                            <a:srgbClr val="000000"/>
                          </a:solidFill>
                          <a:effectLst/>
                          <a:latin typeface="游ゴシック" panose="020B0400000000000000" pitchFamily="50" charset="-128"/>
                          <a:ea typeface="+mn-ea"/>
                        </a:rPr>
                        <a:t>　都市の成長と魅力向上に貢献する都市基盤施設の整備</a:t>
                      </a:r>
                    </a:p>
                  </a:txBody>
                  <a:tcPr marL="36000" marR="36000" marT="18000" marB="18000" anchor="ctr">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8CBA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t"/>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t"/>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296589006"/>
                  </a:ext>
                </a:extLst>
              </a:tr>
              <a:tr h="216000">
                <a:tc>
                  <a:txBody>
                    <a:bodyPr/>
                    <a:lstStyle/>
                    <a:p>
                      <a:pPr algn="l" fontAlgn="t"/>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gridSpan="4">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施策方針</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01</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ビッグデータ等を用いた計画検討の高度化に取り組む</a:t>
                      </a:r>
                    </a:p>
                  </a:txBody>
                  <a:tcPr marL="36000" marR="36000" marT="18000" marB="1800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174025794"/>
                  </a:ext>
                </a:extLst>
              </a:tr>
              <a:tr h="576000">
                <a:tc rowSpan="2">
                  <a:txBody>
                    <a:bodyPr/>
                    <a:lstStyle/>
                    <a:p>
                      <a:pPr algn="l" fontAlgn="t"/>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　</a:t>
                      </a:r>
                    </a:p>
                    <a:p>
                      <a:pPr algn="l" fontAlgn="t"/>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solidFill>
                      <a:srgbClr val="F8CBAD"/>
                    </a:solidFill>
                  </a:tcPr>
                </a:tc>
                <a:tc>
                  <a:txBody>
                    <a:bodyPr/>
                    <a:lstStyle/>
                    <a:p>
                      <a:pPr algn="l" fontAlgn="b"/>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01-1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御堂筋における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カメラ及びビッグデータ等を活用した”スマートストリート”の実現（御堂筋における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カメラ・ビッグデータ等の活用）</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御堂筋において</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カメラの導入・活用・検証、人流データの解析により、整備効果の見える化及び道路空間の利活用のあり方を検討する。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26</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3367001"/>
                  </a:ext>
                </a:extLst>
              </a:tr>
              <a:tr h="216000">
                <a:tc vMerge="1">
                  <a:txBody>
                    <a:bodyPr/>
                    <a:lstStyle/>
                    <a:p>
                      <a:pPr algn="l" fontAlgn="t"/>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CBAD"/>
                    </a:solidFill>
                  </a:tcPr>
                </a:tc>
                <a:tc gridSpan="4">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施策方針</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02</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計画・設計段階における</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次元モデルの導入による業務の効率化・高度化に取り組む</a:t>
                      </a:r>
                    </a:p>
                  </a:txBody>
                  <a:tcPr marL="36000" marR="36000" marT="18000" marB="1800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860319248"/>
                  </a:ext>
                </a:extLst>
              </a:tr>
              <a:tr h="468000">
                <a:tc>
                  <a:txBody>
                    <a:bodyPr/>
                    <a:lstStyle/>
                    <a:p>
                      <a:pPr algn="l" fontAlgn="t"/>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02-1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下水処理場・抽水所への</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BIM</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CIM</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活用</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下水処理場・抽水所において </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BIM/CIM </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モデルの活用により、計画・調査・設計から施工、維持管理までの各段階における業務効率化・高度化を図る。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検討中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7564086"/>
                  </a:ext>
                </a:extLst>
              </a:tr>
              <a:tr h="576000">
                <a:tc>
                  <a:txBody>
                    <a:bodyPr/>
                    <a:lstStyle/>
                    <a:p>
                      <a:pPr algn="l" fontAlgn="t"/>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02-2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次元データを活用した建設生産プロセスの高度化</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建設生産プロセスにおける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次元データ（</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次元点群データ及び</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BIM/CIM</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等）に関して、大阪市の地域特性（概ね市域全域が市街地）等を踏まえた利活用方法を検討する。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7442023"/>
                  </a:ext>
                </a:extLst>
              </a:tr>
              <a:tr h="576000">
                <a:tc>
                  <a:txBody>
                    <a:bodyPr/>
                    <a:lstStyle/>
                    <a:p>
                      <a:pPr algn="l" fontAlgn="t"/>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02-3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期事業における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VR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モデルの構築</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期事業において</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VR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モデルを構築することで、完成形及び万博時の各形態を庁内</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PC</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でも閲覧可能となるよう軽量化を図り、市民向けにも各戸からの眺望等も見えるため、情報伝達の深度化が可能となる。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4422598"/>
                  </a:ext>
                </a:extLst>
              </a:tr>
              <a:tr h="468000">
                <a:tc>
                  <a:txBody>
                    <a:bodyPr/>
                    <a:lstStyle/>
                    <a:p>
                      <a:pPr algn="l" fontAlgn="t"/>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02-4</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期事業におけるプラットフォームの構築</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淀川左岸線２期事業において左岸線及び万博アクセスルートの工程やスタミナ等、必要情報を一元管理することにより、事務所内の情報共有の効率化を図る。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1753506"/>
                  </a:ext>
                </a:extLst>
              </a:tr>
              <a:tr h="468000">
                <a:tc>
                  <a:txBody>
                    <a:bodyPr/>
                    <a:lstStyle/>
                    <a:p>
                      <a:pPr algn="l" fontAlgn="t"/>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02-5</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3D</a:t>
                      </a: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都市モデルを活用した都市基盤施設の整備検討</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3D</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データのオープンデータ化や活用により、京橋地区における道路等の都市基盤施設の整備を検討する。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6271326"/>
                  </a:ext>
                </a:extLst>
              </a:tr>
              <a:tr h="576000">
                <a:tc>
                  <a:txBody>
                    <a:bodyPr/>
                    <a:lstStyle/>
                    <a:p>
                      <a:pPr algn="l" fontAlgn="t"/>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02-6</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BIM/CIM</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モデルを活用した設計・工事監理業務の効率化（</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BIM/CIM</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モデルの構築・プラットフォームの構築）</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夢洲等の高架橋における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BIM/CIM</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モデルの作成により、下部工の鉄筋過密箇所の施工性の確認や、施工ステップの見える化を行う。</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8278505"/>
                  </a:ext>
                </a:extLst>
              </a:tr>
            </a:tbl>
          </a:graphicData>
        </a:graphic>
      </p:graphicFrame>
      <p:sp>
        <p:nvSpPr>
          <p:cNvPr id="21" name="テキスト ボックス 20">
            <a:extLst>
              <a:ext uri="{FF2B5EF4-FFF2-40B4-BE49-F238E27FC236}">
                <a16:creationId xmlns:a16="http://schemas.microsoft.com/office/drawing/2014/main" id="{0AD15D0A-1F07-AF8B-3C72-5856C7987A03}"/>
              </a:ext>
            </a:extLst>
          </p:cNvPr>
          <p:cNvSpPr txBox="1"/>
          <p:nvPr/>
        </p:nvSpPr>
        <p:spPr>
          <a:xfrm>
            <a:off x="268448" y="41945"/>
            <a:ext cx="7032815" cy="400110"/>
          </a:xfrm>
          <a:prstGeom prst="rect">
            <a:avLst/>
          </a:prstGeom>
          <a:noFill/>
        </p:spPr>
        <p:txBody>
          <a:bodyPr wrap="square" anchor="ctr">
            <a:spAutoFit/>
          </a:bodyPr>
          <a:lstStyle/>
          <a:p>
            <a:r>
              <a:rPr kumimoji="1" lang="ja-JP" altLang="en-US" sz="2000" b="1" dirty="0">
                <a:latin typeface="Meiryo UI" panose="020B0604030504040204" pitchFamily="50" charset="-128"/>
                <a:ea typeface="Meiryo UI" panose="020B0604030504040204" pitchFamily="50" charset="-128"/>
              </a:rPr>
              <a:t>建設局における</a:t>
            </a:r>
            <a:r>
              <a:rPr kumimoji="1" lang="en-US" altLang="ja-JP" sz="2000" b="1" dirty="0">
                <a:latin typeface="Meiryo UI" panose="020B0604030504040204" pitchFamily="50" charset="-128"/>
                <a:ea typeface="Meiryo UI" panose="020B0604030504040204" pitchFamily="50" charset="-128"/>
              </a:rPr>
              <a:t>DX</a:t>
            </a:r>
            <a:r>
              <a:rPr kumimoji="1" lang="ja-JP" altLang="en-US" sz="2000" b="1" dirty="0">
                <a:latin typeface="Meiryo UI" panose="020B0604030504040204" pitchFamily="50" charset="-128"/>
                <a:ea typeface="Meiryo UI" panose="020B0604030504040204" pitchFamily="50" charset="-128"/>
              </a:rPr>
              <a:t>の取組一覧（取組概要）</a:t>
            </a:r>
            <a:r>
              <a:rPr kumimoji="1" lang="en-US" altLang="ja-JP" sz="2000" b="1" dirty="0">
                <a:latin typeface="Meiryo UI" panose="020B0604030504040204" pitchFamily="50" charset="-128"/>
                <a:ea typeface="Meiryo UI" panose="020B0604030504040204" pitchFamily="50" charset="-128"/>
              </a:rPr>
              <a:t>1/10</a:t>
            </a:r>
          </a:p>
        </p:txBody>
      </p:sp>
      <p:sp>
        <p:nvSpPr>
          <p:cNvPr id="5" name="スライド番号プレースホルダー 1">
            <a:extLst>
              <a:ext uri="{FF2B5EF4-FFF2-40B4-BE49-F238E27FC236}">
                <a16:creationId xmlns:a16="http://schemas.microsoft.com/office/drawing/2014/main" id="{CD57AACE-D343-1A81-359E-CABC66F8C2EF}"/>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6</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4032566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15EF6B60-F4C6-0EB6-9DC5-A18C7A1C3C55}"/>
              </a:ext>
            </a:extLst>
          </p:cNvPr>
          <p:cNvGraphicFramePr>
            <a:graphicFrameLocks noGrp="1"/>
          </p:cNvGraphicFramePr>
          <p:nvPr>
            <p:extLst>
              <p:ext uri="{D42A27DB-BD31-4B8C-83A1-F6EECF244321}">
                <p14:modId xmlns:p14="http://schemas.microsoft.com/office/powerpoint/2010/main" val="4010075211"/>
              </p:ext>
            </p:extLst>
          </p:nvPr>
        </p:nvGraphicFramePr>
        <p:xfrm>
          <a:off x="453000" y="814185"/>
          <a:ext cx="9000000" cy="5874047"/>
        </p:xfrm>
        <a:graphic>
          <a:graphicData uri="http://schemas.openxmlformats.org/drawingml/2006/table">
            <a:tbl>
              <a:tblPr/>
              <a:tblGrid>
                <a:gridCol w="180000">
                  <a:extLst>
                    <a:ext uri="{9D8B030D-6E8A-4147-A177-3AD203B41FA5}">
                      <a16:colId xmlns:a16="http://schemas.microsoft.com/office/drawing/2014/main" val="835011540"/>
                    </a:ext>
                  </a:extLst>
                </a:gridCol>
                <a:gridCol w="180000">
                  <a:extLst>
                    <a:ext uri="{9D8B030D-6E8A-4147-A177-3AD203B41FA5}">
                      <a16:colId xmlns:a16="http://schemas.microsoft.com/office/drawing/2014/main" val="12361389"/>
                    </a:ext>
                  </a:extLst>
                </a:gridCol>
                <a:gridCol w="504000">
                  <a:extLst>
                    <a:ext uri="{9D8B030D-6E8A-4147-A177-3AD203B41FA5}">
                      <a16:colId xmlns:a16="http://schemas.microsoft.com/office/drawing/2014/main" val="2814108388"/>
                    </a:ext>
                  </a:extLst>
                </a:gridCol>
                <a:gridCol w="2592000">
                  <a:extLst>
                    <a:ext uri="{9D8B030D-6E8A-4147-A177-3AD203B41FA5}">
                      <a16:colId xmlns:a16="http://schemas.microsoft.com/office/drawing/2014/main" val="2251870002"/>
                    </a:ext>
                  </a:extLst>
                </a:gridCol>
                <a:gridCol w="4320000">
                  <a:extLst>
                    <a:ext uri="{9D8B030D-6E8A-4147-A177-3AD203B41FA5}">
                      <a16:colId xmlns:a16="http://schemas.microsoft.com/office/drawing/2014/main" val="1925810461"/>
                    </a:ext>
                  </a:extLst>
                </a:gridCol>
                <a:gridCol w="648000">
                  <a:extLst>
                    <a:ext uri="{9D8B030D-6E8A-4147-A177-3AD203B41FA5}">
                      <a16:colId xmlns:a16="http://schemas.microsoft.com/office/drawing/2014/main" val="2735546199"/>
                    </a:ext>
                  </a:extLst>
                </a:gridCol>
                <a:gridCol w="576000">
                  <a:extLst>
                    <a:ext uri="{9D8B030D-6E8A-4147-A177-3AD203B41FA5}">
                      <a16:colId xmlns:a16="http://schemas.microsoft.com/office/drawing/2014/main" val="1782512353"/>
                    </a:ext>
                  </a:extLst>
                </a:gridCol>
              </a:tblGrid>
              <a:tr h="184882">
                <a:tc>
                  <a:txBody>
                    <a:bodyPr/>
                    <a:lstStyle/>
                    <a:p>
                      <a:pPr algn="l" fontAlgn="b"/>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a:noFill/>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項番</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取組タイトル</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取組概要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取組状況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ページ</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734676158"/>
                  </a:ext>
                </a:extLst>
              </a:tr>
              <a:tr h="216000">
                <a:tc gridSpan="7">
                  <a:txBody>
                    <a:bodyPr/>
                    <a:lstStyle/>
                    <a:p>
                      <a:pPr algn="l" fontAlgn="t"/>
                      <a:r>
                        <a:rPr lang="ja-JP" altLang="en-US" sz="1400" b="0" i="0" u="none" strike="noStrike" dirty="0">
                          <a:solidFill>
                            <a:srgbClr val="000000"/>
                          </a:solidFill>
                          <a:effectLst/>
                          <a:latin typeface="游ゴシック" panose="020B0400000000000000" pitchFamily="50" charset="-128"/>
                          <a:ea typeface="+mn-ea"/>
                        </a:rPr>
                        <a:t>　めざす姿</a:t>
                      </a:r>
                      <a:r>
                        <a:rPr lang="en-US" altLang="ja-JP" sz="1400" b="0" i="0" u="none" strike="noStrike" dirty="0">
                          <a:solidFill>
                            <a:srgbClr val="000000"/>
                          </a:solidFill>
                          <a:effectLst/>
                          <a:latin typeface="游ゴシック" panose="020B0400000000000000" pitchFamily="50" charset="-128"/>
                          <a:ea typeface="+mn-ea"/>
                        </a:rPr>
                        <a:t>Ⅰ</a:t>
                      </a:r>
                      <a:r>
                        <a:rPr lang="ja-JP" altLang="en-US" sz="1400" b="0" i="0" u="none" strike="noStrike" dirty="0">
                          <a:solidFill>
                            <a:srgbClr val="000000"/>
                          </a:solidFill>
                          <a:effectLst/>
                          <a:latin typeface="游ゴシック" panose="020B0400000000000000" pitchFamily="50" charset="-128"/>
                          <a:ea typeface="+mn-ea"/>
                        </a:rPr>
                        <a:t>　都市の成長と魅力向上に貢献する都市基盤施設の整備</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CBA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mpd="sng">
                      <a:noFill/>
                      <a:prstDash val="solid"/>
                    </a:lnL>
                    <a:lnT w="6350" cap="flat" cmpd="sng" algn="ctr">
                      <a:solidFill>
                        <a:srgbClr val="000000"/>
                      </a:solidFill>
                      <a:prstDash val="solid"/>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6350" cap="flat" cmpd="sng" algn="ctr">
                      <a:solidFill>
                        <a:schemeClr val="tx1"/>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444365031"/>
                  </a:ext>
                </a:extLst>
              </a:tr>
              <a:tr h="216000">
                <a:tc>
                  <a:txBody>
                    <a:bodyPr/>
                    <a:lstStyle/>
                    <a:p>
                      <a:pPr algn="l" fontAlgn="t"/>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gridSpan="6">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施策方針</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03</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最先端デジタル技術を活用した魅力と活力のあるまちづくりに取り組む</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rgbClr val="FCE4D6"/>
                    </a:solidFill>
                  </a:tcPr>
                </a:tc>
                <a:tc hMerge="1">
                  <a:txBody>
                    <a:bodyPr/>
                    <a:lstStyle/>
                    <a:p>
                      <a:endParaRPr kumimoji="1" lang="ja-JP" altLang="en-US"/>
                    </a:p>
                  </a:txBody>
                  <a:tcPr/>
                </a:tc>
                <a:tc hMerge="1">
                  <a:txBody>
                    <a:bodyPr/>
                    <a:lstStyle/>
                    <a:p>
                      <a:endParaRPr kumimoji="1" lang="ja-JP" altLang="en-US"/>
                    </a:p>
                  </a:txBody>
                  <a:tcPr>
                    <a:lnL w="12700" cmpd="sng">
                      <a:noFill/>
                      <a:prstDash val="soli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63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65321210"/>
                  </a:ext>
                </a:extLst>
              </a:tr>
              <a:tr h="684000">
                <a:tc>
                  <a:txBody>
                    <a:bodyPr/>
                    <a:lstStyle/>
                    <a:p>
                      <a:pPr algn="l" fontAlgn="t"/>
                      <a:r>
                        <a:rPr lang="ja-JP" altLang="en-US" sz="6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御堂筋における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カメラ及びビッグデータ等を活用した”スマートストリート”の実現（御堂筋における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カメラ・ビッグデータ等の活用）</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【01-1</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御堂筋において</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カメラの導入・活用・検証、人流データの解析により、整備効果の見える化及び道路空間の利活用のあり方を検討する。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3779735"/>
                  </a:ext>
                </a:extLst>
              </a:tr>
              <a:tr h="432000">
                <a:tc>
                  <a:txBody>
                    <a:bodyPr/>
                    <a:lstStyle/>
                    <a:p>
                      <a:pPr algn="l" fontAlgn="t"/>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VR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技術を活用した公園体験</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鶴見緑地のサテライトイベントにおいて</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VR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技術を活用した公園の未来体験を実施することにより、さらなる公園の魅力向上・活性化を図る。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810627"/>
                  </a:ext>
                </a:extLst>
              </a:tr>
              <a:tr h="540000">
                <a:tc>
                  <a:txBody>
                    <a:bodyPr/>
                    <a:lstStyle/>
                    <a:p>
                      <a:pPr algn="l" fontAlgn="t"/>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技術等を活用した文化財の魅力発信事業</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技術等を活用することにより、文化財の付加価値を高め、にぎわいを創出するとともに、歴史的価値に対する市民等の理解促進を図り、文化財の適切な保存・活用・継承につなげる。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5011702"/>
                  </a:ext>
                </a:extLst>
              </a:tr>
              <a:tr h="432000">
                <a:tc>
                  <a:txBody>
                    <a:bodyPr/>
                    <a:lstStyle/>
                    <a:p>
                      <a:pPr algn="l" fontAlgn="t"/>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期事業における空間再現ディスプレイの導入</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期事業において空間再現ディスプレイを導入することにより、市民向け説明会等で、従来の模型よりも容易に同レベルの情報伝達が可能となる。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1391202"/>
                  </a:ext>
                </a:extLst>
              </a:tr>
              <a:tr h="540000">
                <a:tc>
                  <a:txBody>
                    <a:bodyPr/>
                    <a:lstStyle/>
                    <a:p>
                      <a:pPr algn="l" fontAlgn="t"/>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期事業における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VR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MR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ゴーグルの導入</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期事業において</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VR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MR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ゴーグルを導入・活用することにより、市民向けの情報伝達の効率化、深度化を図る。また、より高度な技術継承も可能となることから、研修にも活用する。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1282209"/>
                  </a:ext>
                </a:extLst>
              </a:tr>
              <a:tr h="540000">
                <a:tc>
                  <a:txBody>
                    <a:bodyPr/>
                    <a:lstStyle/>
                    <a:p>
                      <a:pPr algn="l" fontAlgn="t"/>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期事業における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VR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モデルの構築</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【02-3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期事業において</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VR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モデルを構築することで、完成形及び万博時の各形態を庁内</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PC</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でも閲覧可能となるよう軽量化を図り、市民向けにも各戸からの眺望等も見えるため、情報伝達の深度化が可能となる。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9422393"/>
                  </a:ext>
                </a:extLst>
              </a:tr>
              <a:tr h="432000">
                <a:tc>
                  <a:txBody>
                    <a:bodyPr/>
                    <a:lstStyle/>
                    <a:p>
                      <a:pPr algn="l" fontAlgn="t"/>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BIM/CIM</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モデルを活用した設計・工事監理業務の効率化（ドローンの活用）</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【02-6</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夢洲関連事業の進捗管理に大阪港湾局の直営ドローンを活用し、定期的に撮影を行うことにより、事業の進捗状況を確認し、業務の効率化を図る。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2331537"/>
                  </a:ext>
                </a:extLst>
              </a:tr>
              <a:tr h="208667">
                <a:tc>
                  <a:txBody>
                    <a:bodyPr/>
                    <a:lstStyle/>
                    <a:p>
                      <a:pPr algn="l" fontAlgn="t"/>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gridSpan="6">
                  <a:txBody>
                    <a:bodyPr/>
                    <a:lstStyle/>
                    <a:p>
                      <a:pPr algn="l" rtl="0"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施策方針</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04</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ICT</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施工の導入による工事の効率化に取り組む</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rgbClr val="FCE4D6"/>
                    </a:solidFill>
                  </a:tcPr>
                </a:tc>
                <a:tc hMerge="1">
                  <a:txBody>
                    <a:bodyPr/>
                    <a:lstStyle/>
                    <a:p>
                      <a:endParaRPr kumimoji="1" lang="ja-JP" altLang="en-US"/>
                    </a:p>
                  </a:txBody>
                  <a:tcPr/>
                </a:tc>
                <a:tc hMerge="1">
                  <a:txBody>
                    <a:bodyPr/>
                    <a:lstStyle/>
                    <a:p>
                      <a:endParaRPr kumimoji="1" lang="ja-JP" altLang="en-US"/>
                    </a:p>
                  </a:txBody>
                  <a:tcPr>
                    <a:lnL w="12700" cmpd="sng">
                      <a:noFill/>
                      <a:prstDash val="solid"/>
                    </a:lnL>
                    <a:lnT w="6350" cap="flat" cmpd="sng" algn="ctr">
                      <a:solidFill>
                        <a:srgbClr val="000000"/>
                      </a:solidFill>
                      <a:prstDash val="solid"/>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6350" cap="flat" cmpd="sng" algn="ctr">
                      <a:solidFill>
                        <a:schemeClr val="tx1"/>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909612894"/>
                  </a:ext>
                </a:extLst>
              </a:tr>
              <a:tr h="432000">
                <a:tc>
                  <a:txBody>
                    <a:bodyPr/>
                    <a:lstStyle/>
                    <a:p>
                      <a:pPr algn="l" fontAlgn="t"/>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solidFill>
                      <a:srgbClr val="FCE4D6"/>
                    </a:solidFill>
                  </a:tcPr>
                </a:tc>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04-1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ICT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施工の導入による工事の効率化</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下水道施設の整備事業において、ドローンを活用することにより、出来高・出来形管理に</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次元データを活用した業務の効率化を図る。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検討中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433259"/>
                  </a:ext>
                </a:extLst>
              </a:tr>
              <a:tr h="540000">
                <a:tc>
                  <a:txBody>
                    <a:bodyPr/>
                    <a:lstStyle/>
                    <a:p>
                      <a:pPr algn="l" fontAlgn="t"/>
                      <a:r>
                        <a:rPr lang="ja-JP" altLang="en-US" sz="6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solidFill>
                      <a:srgbClr val="F8CBAD"/>
                    </a:solidFill>
                  </a:tcPr>
                </a:tc>
                <a:tc>
                  <a:txBody>
                    <a:bodyPr/>
                    <a:lstStyle/>
                    <a:p>
                      <a:pPr algn="l"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solidFill>
                      <a:srgbClr val="FCE4D6"/>
                    </a:solidFill>
                  </a:tcPr>
                </a:tc>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04-2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次元データを活用した建設生産プロセスの高度化</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【02-2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建設生産プロセスにおける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次元データ（</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次元点群データ及び</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BIM/CIM</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等）に関して、大阪市の地域特性（概ね市域全域が市街地）等を踏まえた利活用方法を検討する。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5830316"/>
                  </a:ext>
                </a:extLst>
              </a:tr>
              <a:tr h="432000">
                <a:tc>
                  <a:txBody>
                    <a:bodyPr/>
                    <a:lstStyle/>
                    <a:p>
                      <a:pPr algn="l" fontAlgn="t"/>
                      <a:endParaRPr lang="ja-JP" altLang="en-US"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8CBAD"/>
                    </a:solidFill>
                  </a:tcPr>
                </a:tc>
                <a:tc>
                  <a:txBody>
                    <a:bodyPr/>
                    <a:lstStyle/>
                    <a:p>
                      <a:pPr algn="l" rtl="0"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CE4D6"/>
                    </a:solidFill>
                  </a:tcPr>
                </a:tc>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04-3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夢洲の観光外周道路における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ICT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活用工事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夢洲の観光外周道路において、道路土工・舗装工の測量、設計・施工、出来形管理に</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ICT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を活用し、工事の効率化を図る。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5430793"/>
                  </a:ext>
                </a:extLst>
              </a:tr>
            </a:tbl>
          </a:graphicData>
        </a:graphic>
      </p:graphicFrame>
      <p:sp>
        <p:nvSpPr>
          <p:cNvPr id="21" name="テキスト ボックス 20">
            <a:extLst>
              <a:ext uri="{FF2B5EF4-FFF2-40B4-BE49-F238E27FC236}">
                <a16:creationId xmlns:a16="http://schemas.microsoft.com/office/drawing/2014/main" id="{0AD15D0A-1F07-AF8B-3C72-5856C7987A03}"/>
              </a:ext>
            </a:extLst>
          </p:cNvPr>
          <p:cNvSpPr txBox="1"/>
          <p:nvPr/>
        </p:nvSpPr>
        <p:spPr>
          <a:xfrm>
            <a:off x="268448" y="41945"/>
            <a:ext cx="7032815" cy="400110"/>
          </a:xfrm>
          <a:prstGeom prst="rect">
            <a:avLst/>
          </a:prstGeom>
          <a:noFill/>
        </p:spPr>
        <p:txBody>
          <a:bodyPr wrap="square" anchor="ctr">
            <a:spAutoFit/>
          </a:bodyPr>
          <a:lstStyle/>
          <a:p>
            <a:r>
              <a:rPr kumimoji="1" lang="ja-JP" altLang="en-US" sz="2000" b="1" dirty="0">
                <a:latin typeface="Meiryo UI" panose="020B0604030504040204" pitchFamily="50" charset="-128"/>
                <a:ea typeface="Meiryo UI" panose="020B0604030504040204" pitchFamily="50" charset="-128"/>
              </a:rPr>
              <a:t>建設局における</a:t>
            </a:r>
            <a:r>
              <a:rPr kumimoji="1" lang="en-US" altLang="ja-JP" sz="2000" b="1" dirty="0">
                <a:latin typeface="Meiryo UI" panose="020B0604030504040204" pitchFamily="50" charset="-128"/>
                <a:ea typeface="Meiryo UI" panose="020B0604030504040204" pitchFamily="50" charset="-128"/>
              </a:rPr>
              <a:t>DX</a:t>
            </a:r>
            <a:r>
              <a:rPr kumimoji="1" lang="ja-JP" altLang="en-US" sz="2000" b="1" dirty="0">
                <a:latin typeface="Meiryo UI" panose="020B0604030504040204" pitchFamily="50" charset="-128"/>
                <a:ea typeface="Meiryo UI" panose="020B0604030504040204" pitchFamily="50" charset="-128"/>
              </a:rPr>
              <a:t>の取組一覧（取組概要）</a:t>
            </a:r>
            <a:r>
              <a:rPr kumimoji="1" lang="en-US" altLang="ja-JP" sz="2000" b="1" dirty="0">
                <a:latin typeface="Meiryo UI" panose="020B0604030504040204" pitchFamily="50" charset="-128"/>
                <a:ea typeface="Meiryo UI" panose="020B0604030504040204" pitchFamily="50" charset="-128"/>
              </a:rPr>
              <a:t>2/10</a:t>
            </a:r>
          </a:p>
        </p:txBody>
      </p:sp>
      <p:sp>
        <p:nvSpPr>
          <p:cNvPr id="3" name="スライド番号プレースホルダー 1">
            <a:extLst>
              <a:ext uri="{FF2B5EF4-FFF2-40B4-BE49-F238E27FC236}">
                <a16:creationId xmlns:a16="http://schemas.microsoft.com/office/drawing/2014/main" id="{ED5203F8-70F7-C8A7-7247-158FB041F3F2}"/>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7</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231726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17FF239D-0B8A-5D01-D13D-DE36B13E860A}"/>
              </a:ext>
            </a:extLst>
          </p:cNvPr>
          <p:cNvGraphicFramePr>
            <a:graphicFrameLocks noGrp="1"/>
          </p:cNvGraphicFramePr>
          <p:nvPr>
            <p:extLst>
              <p:ext uri="{D42A27DB-BD31-4B8C-83A1-F6EECF244321}">
                <p14:modId xmlns:p14="http://schemas.microsoft.com/office/powerpoint/2010/main" val="2793063518"/>
              </p:ext>
            </p:extLst>
          </p:nvPr>
        </p:nvGraphicFramePr>
        <p:xfrm>
          <a:off x="453000" y="814187"/>
          <a:ext cx="9000000" cy="5305380"/>
        </p:xfrm>
        <a:graphic>
          <a:graphicData uri="http://schemas.openxmlformats.org/drawingml/2006/table">
            <a:tbl>
              <a:tblPr/>
              <a:tblGrid>
                <a:gridCol w="180000">
                  <a:extLst>
                    <a:ext uri="{9D8B030D-6E8A-4147-A177-3AD203B41FA5}">
                      <a16:colId xmlns:a16="http://schemas.microsoft.com/office/drawing/2014/main" val="2625196965"/>
                    </a:ext>
                  </a:extLst>
                </a:gridCol>
                <a:gridCol w="180000">
                  <a:extLst>
                    <a:ext uri="{9D8B030D-6E8A-4147-A177-3AD203B41FA5}">
                      <a16:colId xmlns:a16="http://schemas.microsoft.com/office/drawing/2014/main" val="3564766397"/>
                    </a:ext>
                  </a:extLst>
                </a:gridCol>
                <a:gridCol w="504000">
                  <a:extLst>
                    <a:ext uri="{9D8B030D-6E8A-4147-A177-3AD203B41FA5}">
                      <a16:colId xmlns:a16="http://schemas.microsoft.com/office/drawing/2014/main" val="2122153823"/>
                    </a:ext>
                  </a:extLst>
                </a:gridCol>
                <a:gridCol w="2592000">
                  <a:extLst>
                    <a:ext uri="{9D8B030D-6E8A-4147-A177-3AD203B41FA5}">
                      <a16:colId xmlns:a16="http://schemas.microsoft.com/office/drawing/2014/main" val="170809402"/>
                    </a:ext>
                  </a:extLst>
                </a:gridCol>
                <a:gridCol w="4320000">
                  <a:extLst>
                    <a:ext uri="{9D8B030D-6E8A-4147-A177-3AD203B41FA5}">
                      <a16:colId xmlns:a16="http://schemas.microsoft.com/office/drawing/2014/main" val="4290789161"/>
                    </a:ext>
                  </a:extLst>
                </a:gridCol>
                <a:gridCol w="648000">
                  <a:extLst>
                    <a:ext uri="{9D8B030D-6E8A-4147-A177-3AD203B41FA5}">
                      <a16:colId xmlns:a16="http://schemas.microsoft.com/office/drawing/2014/main" val="4281995407"/>
                    </a:ext>
                  </a:extLst>
                </a:gridCol>
                <a:gridCol w="576000">
                  <a:extLst>
                    <a:ext uri="{9D8B030D-6E8A-4147-A177-3AD203B41FA5}">
                      <a16:colId xmlns:a16="http://schemas.microsoft.com/office/drawing/2014/main" val="396320504"/>
                    </a:ext>
                  </a:extLst>
                </a:gridCol>
              </a:tblGrid>
              <a:tr h="184880">
                <a:tc>
                  <a:txBody>
                    <a:bodyPr/>
                    <a:lstStyle/>
                    <a:p>
                      <a:pPr algn="l" fontAlgn="b"/>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a:noFill/>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項番</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取組タイトル</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取組概要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取組状況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ページ</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044195370"/>
                  </a:ext>
                </a:extLst>
              </a:tr>
              <a:tr h="216000">
                <a:tc gridSpan="7">
                  <a:txBody>
                    <a:bodyPr/>
                    <a:lstStyle/>
                    <a:p>
                      <a:pPr algn="l" fontAlgn="b"/>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めざす姿</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Ⅱ</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持続可能な都市を支える都市基盤施設の効率的な維持管理</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CBA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32467"/>
                  </a:ext>
                </a:extLst>
              </a:tr>
              <a:tr h="216000">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gridSpan="6">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施策方針</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05</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最新デバイスやロボットの導入による施設の日常の維持管理や災害時の点検等の効率化・高度化に取り組む</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54891586"/>
                  </a:ext>
                </a:extLst>
              </a:tr>
              <a:tr h="468000">
                <a:tc>
                  <a:txBody>
                    <a:bodyPr/>
                    <a:lstStyle/>
                    <a:p>
                      <a:pPr algn="l" fontAlgn="b"/>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05-1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新技術の導入で橋梁維持管理を効率化（橋梁点検への新技術導入）</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橋梁点検において、ドローン等の新技術を導入することにより、業務の効率化を図る。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9889739"/>
                  </a:ext>
                </a:extLst>
              </a:tr>
              <a:tr h="576000">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05-2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防災・減災に向けた河川防災情報発信の高度化（河川ライブカメラ映像の一般公開）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本市管理河川の情報（水位・カメラ映像等）を大阪府</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HP</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にて公開することにより、市民がリアルタイムで河川の情報を確認できる環境を整え、河川氾濫等災害時の安全・安心の確保の推進を図る。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3407167"/>
                  </a:ext>
                </a:extLst>
              </a:tr>
              <a:tr h="468000">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05-3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新技術を活用した河川施設維持管理の効率化</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河川施設維持管理業務において、ドローン等の新技術の活用を検討・検証することにより、維持管理の効率化を図る。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2066575"/>
                  </a:ext>
                </a:extLst>
              </a:tr>
              <a:tr h="576000">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05-4</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ドローン活用による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次元データの取得（石垣）</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大阪城公園においてドローンを活用した石垣の</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次元データを取得することにより、より正確な石垣の細部の状況を把握することができ、補修計画の基本情報とするとともに、災害時の状況把握や復旧計画の立案に寄与する。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5220910"/>
                  </a:ext>
                </a:extLst>
              </a:tr>
              <a:tr h="468000">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05-5</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下水道工事現場への半固定式カメラの設置（試行実施予定）</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mn-ea"/>
                        </a:rPr>
                        <a:t>現場へ定点カメラを設置することにより、監督職員（土木）が施工状況等をリアルタイムで確認ができることから遠隔地からでも立会等が可能となる。</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6584247"/>
                  </a:ext>
                </a:extLst>
              </a:tr>
              <a:tr h="468000">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05-6</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現場におけるウェアラブルカメラ等を活用した業務効率化（ウェアラブルカメラの導入）</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監督職員がウェアラブルカメラを活用することで、遠隔地からでも施工状況を確認でき、技術継承・人材育成を促進する。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8561856"/>
                  </a:ext>
                </a:extLst>
              </a:tr>
              <a:tr h="576000">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05-7</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期事業におけるライブカメラの導入</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期事業においてライブカメラを導入することにより、工事中の現場状況をリアルタイムで事務所から閲覧可能となり、また、事故等が発生した際の画像記録も行う。また、万博時のバス等の運行監視も行う。</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68160"/>
                  </a:ext>
                </a:extLst>
              </a:tr>
              <a:tr h="576000">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05-8</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BIM/CIM</a:t>
                      </a: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モデルを活用した設計・工事監理業務の効率化（ライブカメラの導入）</a:t>
                      </a: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【02-6</a:t>
                      </a: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夢洲等の高架橋整備箇所にライブカメラを設置することにより、設計・監督業務に活用する。維持管理部署でも映像を確認できるようにし、維持管理業務にも活用する。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8881359"/>
                  </a:ext>
                </a:extLst>
              </a:tr>
              <a:tr h="468000">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05-9</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下水道施設の外壁調査におけるドローン活用</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下水道施設の外壁調査において、ドローンを活用した劣化調査・点検調査を実施することにより、業務の効率化を図る。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7809113"/>
                  </a:ext>
                </a:extLst>
              </a:tr>
            </a:tbl>
          </a:graphicData>
        </a:graphic>
      </p:graphicFrame>
      <p:sp>
        <p:nvSpPr>
          <p:cNvPr id="21" name="テキスト ボックス 20">
            <a:extLst>
              <a:ext uri="{FF2B5EF4-FFF2-40B4-BE49-F238E27FC236}">
                <a16:creationId xmlns:a16="http://schemas.microsoft.com/office/drawing/2014/main" id="{0AD15D0A-1F07-AF8B-3C72-5856C7987A03}"/>
              </a:ext>
            </a:extLst>
          </p:cNvPr>
          <p:cNvSpPr txBox="1"/>
          <p:nvPr/>
        </p:nvSpPr>
        <p:spPr>
          <a:xfrm>
            <a:off x="268448" y="41945"/>
            <a:ext cx="7032815" cy="400110"/>
          </a:xfrm>
          <a:prstGeom prst="rect">
            <a:avLst/>
          </a:prstGeom>
          <a:noFill/>
        </p:spPr>
        <p:txBody>
          <a:bodyPr wrap="square" anchor="ctr">
            <a:spAutoFit/>
          </a:bodyPr>
          <a:lstStyle/>
          <a:p>
            <a:r>
              <a:rPr kumimoji="1" lang="ja-JP" altLang="en-US" sz="2000" b="1" dirty="0">
                <a:latin typeface="Meiryo UI" panose="020B0604030504040204" pitchFamily="50" charset="-128"/>
                <a:ea typeface="Meiryo UI" panose="020B0604030504040204" pitchFamily="50" charset="-128"/>
              </a:rPr>
              <a:t>建設局における</a:t>
            </a:r>
            <a:r>
              <a:rPr kumimoji="1" lang="en-US" altLang="ja-JP" sz="2000" b="1" dirty="0">
                <a:latin typeface="Meiryo UI" panose="020B0604030504040204" pitchFamily="50" charset="-128"/>
                <a:ea typeface="Meiryo UI" panose="020B0604030504040204" pitchFamily="50" charset="-128"/>
              </a:rPr>
              <a:t>DX</a:t>
            </a:r>
            <a:r>
              <a:rPr kumimoji="1" lang="ja-JP" altLang="en-US" sz="2000" b="1" dirty="0">
                <a:latin typeface="Meiryo UI" panose="020B0604030504040204" pitchFamily="50" charset="-128"/>
                <a:ea typeface="Meiryo UI" panose="020B0604030504040204" pitchFamily="50" charset="-128"/>
              </a:rPr>
              <a:t>の取組一覧（取組概要）</a:t>
            </a:r>
            <a:r>
              <a:rPr kumimoji="1" lang="en-US" altLang="ja-JP" sz="2000" b="1" dirty="0">
                <a:latin typeface="Meiryo UI" panose="020B0604030504040204" pitchFamily="50" charset="-128"/>
                <a:ea typeface="Meiryo UI" panose="020B0604030504040204" pitchFamily="50" charset="-128"/>
              </a:rPr>
              <a:t>3/10</a:t>
            </a:r>
          </a:p>
        </p:txBody>
      </p:sp>
      <p:sp>
        <p:nvSpPr>
          <p:cNvPr id="3" name="スライド番号プレースホルダー 1">
            <a:extLst>
              <a:ext uri="{FF2B5EF4-FFF2-40B4-BE49-F238E27FC236}">
                <a16:creationId xmlns:a16="http://schemas.microsoft.com/office/drawing/2014/main" id="{5A6BF3FD-8D77-8F70-F8AE-CB6EA3515664}"/>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8</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1892745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2AA68B56-DEE1-C5CA-8ABD-D110EDA02145}"/>
              </a:ext>
            </a:extLst>
          </p:cNvPr>
          <p:cNvGraphicFramePr>
            <a:graphicFrameLocks noGrp="1"/>
          </p:cNvGraphicFramePr>
          <p:nvPr>
            <p:extLst>
              <p:ext uri="{D42A27DB-BD31-4B8C-83A1-F6EECF244321}">
                <p14:modId xmlns:p14="http://schemas.microsoft.com/office/powerpoint/2010/main" val="1834211770"/>
              </p:ext>
            </p:extLst>
          </p:nvPr>
        </p:nvGraphicFramePr>
        <p:xfrm>
          <a:off x="453000" y="813928"/>
          <a:ext cx="9000000" cy="5617020"/>
        </p:xfrm>
        <a:graphic>
          <a:graphicData uri="http://schemas.openxmlformats.org/drawingml/2006/table">
            <a:tbl>
              <a:tblPr/>
              <a:tblGrid>
                <a:gridCol w="180000">
                  <a:extLst>
                    <a:ext uri="{9D8B030D-6E8A-4147-A177-3AD203B41FA5}">
                      <a16:colId xmlns:a16="http://schemas.microsoft.com/office/drawing/2014/main" val="2905092829"/>
                    </a:ext>
                  </a:extLst>
                </a:gridCol>
                <a:gridCol w="180000">
                  <a:extLst>
                    <a:ext uri="{9D8B030D-6E8A-4147-A177-3AD203B41FA5}">
                      <a16:colId xmlns:a16="http://schemas.microsoft.com/office/drawing/2014/main" val="1828768451"/>
                    </a:ext>
                  </a:extLst>
                </a:gridCol>
                <a:gridCol w="504000">
                  <a:extLst>
                    <a:ext uri="{9D8B030D-6E8A-4147-A177-3AD203B41FA5}">
                      <a16:colId xmlns:a16="http://schemas.microsoft.com/office/drawing/2014/main" val="2280884985"/>
                    </a:ext>
                  </a:extLst>
                </a:gridCol>
                <a:gridCol w="2592000">
                  <a:extLst>
                    <a:ext uri="{9D8B030D-6E8A-4147-A177-3AD203B41FA5}">
                      <a16:colId xmlns:a16="http://schemas.microsoft.com/office/drawing/2014/main" val="2286279163"/>
                    </a:ext>
                  </a:extLst>
                </a:gridCol>
                <a:gridCol w="4320000">
                  <a:extLst>
                    <a:ext uri="{9D8B030D-6E8A-4147-A177-3AD203B41FA5}">
                      <a16:colId xmlns:a16="http://schemas.microsoft.com/office/drawing/2014/main" val="3285804603"/>
                    </a:ext>
                  </a:extLst>
                </a:gridCol>
                <a:gridCol w="648000">
                  <a:extLst>
                    <a:ext uri="{9D8B030D-6E8A-4147-A177-3AD203B41FA5}">
                      <a16:colId xmlns:a16="http://schemas.microsoft.com/office/drawing/2014/main" val="3930626150"/>
                    </a:ext>
                  </a:extLst>
                </a:gridCol>
                <a:gridCol w="576000">
                  <a:extLst>
                    <a:ext uri="{9D8B030D-6E8A-4147-A177-3AD203B41FA5}">
                      <a16:colId xmlns:a16="http://schemas.microsoft.com/office/drawing/2014/main" val="1069161697"/>
                    </a:ext>
                  </a:extLst>
                </a:gridCol>
              </a:tblGrid>
              <a:tr h="185139">
                <a:tc>
                  <a:txBody>
                    <a:bodyPr/>
                    <a:lstStyle/>
                    <a:p>
                      <a:pPr algn="l" fontAlgn="b"/>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a:noFill/>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項番</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取組タイトル</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mn-ea"/>
                        </a:rPr>
                        <a:t>取組概要</a:t>
                      </a:r>
                      <a:endPar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取組状況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ページ</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826352191"/>
                  </a:ext>
                </a:extLst>
              </a:tr>
              <a:tr h="216000">
                <a:tc gridSpan="7">
                  <a:txBody>
                    <a:bodyPr/>
                    <a:lstStyle/>
                    <a:p>
                      <a:pPr algn="l" fontAlgn="b"/>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めざす姿</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Ⅱ</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持続可能な都市を支える都市基盤施設の効率的な維持管理</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CBA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74216833"/>
                  </a:ext>
                </a:extLst>
              </a:tr>
              <a:tr h="216000">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gridSpan="6">
                  <a:txBody>
                    <a:bodyPr/>
                    <a:lstStyle/>
                    <a:p>
                      <a:pPr algn="l" fontAlgn="b"/>
                      <a:r>
                        <a:rPr lang="ja-JP" altLang="en-US" sz="1100" b="0" i="0" u="none" strike="noStrike" dirty="0">
                          <a:solidFill>
                            <a:srgbClr val="000000"/>
                          </a:solidFill>
                          <a:effectLst/>
                          <a:latin typeface="游ゴシック" panose="020B0400000000000000" pitchFamily="50" charset="-128"/>
                          <a:ea typeface="+mn-ea"/>
                        </a:rPr>
                        <a:t>　施策方針</a:t>
                      </a:r>
                      <a:r>
                        <a:rPr lang="en-US" altLang="ja-JP" sz="1100" b="0" i="0" u="none" strike="noStrike" dirty="0">
                          <a:solidFill>
                            <a:srgbClr val="000000"/>
                          </a:solidFill>
                          <a:effectLst/>
                          <a:latin typeface="游ゴシック" panose="020B0400000000000000" pitchFamily="50" charset="-128"/>
                          <a:ea typeface="+mn-ea"/>
                        </a:rPr>
                        <a:t>06</a:t>
                      </a:r>
                      <a:r>
                        <a:rPr lang="ja-JP" altLang="en-US" sz="1100" b="0" i="0" u="none" strike="noStrike" dirty="0">
                          <a:solidFill>
                            <a:srgbClr val="000000"/>
                          </a:solidFill>
                          <a:effectLst/>
                          <a:latin typeface="游ゴシック" panose="020B0400000000000000" pitchFamily="50" charset="-128"/>
                          <a:ea typeface="+mn-ea"/>
                        </a:rPr>
                        <a:t>　</a:t>
                      </a:r>
                      <a:r>
                        <a:rPr lang="en-US" altLang="ja-JP" sz="1100" b="0" i="0" u="none" strike="noStrike" dirty="0">
                          <a:solidFill>
                            <a:srgbClr val="000000"/>
                          </a:solidFill>
                          <a:effectLst/>
                          <a:latin typeface="游ゴシック" panose="020B0400000000000000" pitchFamily="50" charset="-128"/>
                          <a:ea typeface="+mn-ea"/>
                        </a:rPr>
                        <a:t>3</a:t>
                      </a:r>
                      <a:r>
                        <a:rPr lang="ja-JP" altLang="en-US" sz="1100" b="0" i="0" u="none" strike="noStrike" dirty="0">
                          <a:solidFill>
                            <a:srgbClr val="000000"/>
                          </a:solidFill>
                          <a:effectLst/>
                          <a:latin typeface="游ゴシック" panose="020B0400000000000000" pitchFamily="50" charset="-128"/>
                          <a:ea typeface="+mn-ea"/>
                        </a:rPr>
                        <a:t>次元データを活用した維持管理の効率化・高度化に取り組む</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52990846"/>
                  </a:ext>
                </a:extLst>
              </a:tr>
              <a:tr h="468000">
                <a:tc>
                  <a:txBody>
                    <a:bodyPr/>
                    <a:lstStyle/>
                    <a:p>
                      <a:pPr algn="l" fontAlgn="b"/>
                      <a:r>
                        <a:rPr lang="ja-JP" altLang="en-US" sz="6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06-1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下水処理場・抽水所への</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BIM</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CIM</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活用</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【02-1</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下水処理場・抽水所において </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BIM/CIM </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モデルの活用により、計画・調査・設計から施工、維持管理までの各段階における業務効率化・高度化を図る。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検討中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1655256"/>
                  </a:ext>
                </a:extLst>
              </a:tr>
              <a:tr h="576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06-2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夢洲の道路・護岸の</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BIM</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CIM</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化等による維持管理の高度化（</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BIM/CIM</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モデルの維持管理への活用の検討）</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chemeClr val="tx1"/>
                          </a:solidFill>
                          <a:effectLst/>
                          <a:latin typeface="游ゴシック" panose="020B0400000000000000" pitchFamily="50" charset="-128"/>
                          <a:ea typeface="+mn-ea"/>
                        </a:rPr>
                        <a:t>夢洲でのインフラ施設の</a:t>
                      </a:r>
                      <a:r>
                        <a:rPr lang="en-US" altLang="ja-JP" sz="900" b="0" i="0" u="none" strike="noStrike" dirty="0">
                          <a:solidFill>
                            <a:schemeClr val="tx1"/>
                          </a:solidFill>
                          <a:effectLst/>
                          <a:latin typeface="游ゴシック" panose="020B0400000000000000" pitchFamily="50" charset="-128"/>
                          <a:ea typeface="+mn-ea"/>
                        </a:rPr>
                        <a:t>BIM/CIM</a:t>
                      </a:r>
                      <a:r>
                        <a:rPr lang="ja-JP" altLang="en-US" sz="900" b="0" i="0" u="none" strike="noStrike" dirty="0">
                          <a:solidFill>
                            <a:schemeClr val="tx1"/>
                          </a:solidFill>
                          <a:effectLst/>
                          <a:latin typeface="游ゴシック" panose="020B0400000000000000" pitchFamily="50" charset="-128"/>
                          <a:ea typeface="+mn-ea"/>
                        </a:rPr>
                        <a:t>モデルを活用したインフラ情報プラットフォームを構築することにより、維持管理への活用を検討する。</a:t>
                      </a:r>
                      <a:r>
                        <a:rPr lang="en-US" altLang="ja-JP" sz="900" b="0" i="0" u="none" strike="noStrike" dirty="0">
                          <a:solidFill>
                            <a:schemeClr val="tx1"/>
                          </a:solidFill>
                          <a:effectLst/>
                          <a:latin typeface="游ゴシック" panose="020B0400000000000000" pitchFamily="50" charset="-128"/>
                          <a:ea typeface="+mn-ea"/>
                        </a:rPr>
                        <a:t>(</a:t>
                      </a:r>
                      <a:r>
                        <a:rPr lang="ja-JP" altLang="en-US" sz="900" b="0" i="0" u="none" strike="noStrike" dirty="0">
                          <a:solidFill>
                            <a:schemeClr val="tx1"/>
                          </a:solidFill>
                          <a:effectLst/>
                          <a:latin typeface="游ゴシック" panose="020B0400000000000000" pitchFamily="50" charset="-128"/>
                          <a:ea typeface="+mn-ea"/>
                        </a:rPr>
                        <a:t>大阪港湾局が主体で実施</a:t>
                      </a:r>
                      <a:r>
                        <a:rPr lang="ja-JP" altLang="en-US" sz="900" b="0" i="0" u="none" strike="noStrike" dirty="0">
                          <a:solidFill>
                            <a:srgbClr val="000000"/>
                          </a:solidFill>
                          <a:effectLst/>
                          <a:latin typeface="游ゴシック" panose="020B0400000000000000" pitchFamily="50" charset="-128"/>
                          <a:ea typeface="+mn-ea"/>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6621086"/>
                  </a:ext>
                </a:extLst>
              </a:tr>
              <a:tr h="468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06-3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新技術を活用した河川施設維持管理の効率化</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【05-3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河川施設維持管理業務に</a:t>
                      </a:r>
                      <a:r>
                        <a:rPr lang="ja-JP" altLang="en-US" sz="900" b="0" i="0" u="none" strike="noStrike" dirty="0">
                          <a:solidFill>
                            <a:srgbClr val="000000"/>
                          </a:solidFill>
                          <a:effectLst/>
                          <a:latin typeface="游ゴシック" panose="020B0400000000000000" pitchFamily="50" charset="-128"/>
                          <a:ea typeface="+mn-ea"/>
                        </a:rPr>
                        <a:t>おいて、ドローン等の新技術の</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活用を検討・検証することにより、維持管理の効率化を図る。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1983689"/>
                  </a:ext>
                </a:extLst>
              </a:tr>
              <a:tr h="576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06-4</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ドローン活用による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次元データの取得（石垣）</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【05-4</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大阪城公園においてドローンを活用した石垣の</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次元データを取得することにより、より正確な石垣の細部の状況を把握することができ、補修計画の基本情報とするとともに、災害時の状況把握や復旧計画の立案に寄与する。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1274974"/>
                  </a:ext>
                </a:extLst>
              </a:tr>
              <a:tr h="468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06-5</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公園・港湾施設緑化系維持管理業務を最適化（</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次元データの取得（街路樹・公園樹））</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公園・港湾施設緑化系維持管理業務において、樹木等を３次元データ化することにより、樹木の基礎情報を把握する。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4951091"/>
                  </a:ext>
                </a:extLst>
              </a:tr>
              <a:tr h="576000">
                <a:tc>
                  <a:txBody>
                    <a:bodyPr/>
                    <a:lstStyle/>
                    <a:p>
                      <a:pPr algn="l" fontAlgn="b"/>
                      <a:r>
                        <a:rPr lang="ja-JP" altLang="en-US" sz="6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06-6</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次元データを活用した建設生産プロセスの高度化</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【02-2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建設生産プロセスにおける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次元データ（</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次元点群データ及び</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BIM/CIM</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等）に関して、大阪市の地域特性（概ね市域全域が市街地）等を踏まえた利活用方法を検討する。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6788254"/>
                  </a:ext>
                </a:extLst>
              </a:tr>
              <a:tr h="468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06-7</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次元点群データを活用した据付計画</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東横堀川水門において、</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3D</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スキャナーの点群データを活用することにより、現場据付に伴う狭隘部への搬入時吊込計画に活用する。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242222"/>
                  </a:ext>
                </a:extLst>
              </a:tr>
              <a:tr h="190761">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gridSpan="6">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施策方針</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07</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AI</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分析等の導入による維持管理の効率化・高度化に取り組む</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89972494"/>
                  </a:ext>
                </a:extLst>
              </a:tr>
              <a:tr h="576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07-1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道路維持管理の効率化に向けたドライブレコーダー映像の</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解析実証</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区画線維持管理業務において、ドライブレコーダーの映像データ等を活用した</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解析による区画線の損傷度判定などの手法を検証し、維持管理業務の高度化・効率化を図るとともに、計画的な維持管理につなげる。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3791316"/>
                  </a:ext>
                </a:extLst>
              </a:tr>
              <a:tr h="576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07-2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新技術の導入で橋梁維持管理を効率化（ＡＩ技術導入による橋梁損傷程度判定の高度化）</a:t>
                      </a: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【05-1</a:t>
                      </a: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橋梁維持管理業務において、</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技術を導入することにより、橋梁損傷程度判定の高度化を図る。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31813"/>
                  </a:ext>
                </a:extLst>
              </a:tr>
            </a:tbl>
          </a:graphicData>
        </a:graphic>
      </p:graphicFrame>
      <p:sp>
        <p:nvSpPr>
          <p:cNvPr id="21" name="テキスト ボックス 20">
            <a:extLst>
              <a:ext uri="{FF2B5EF4-FFF2-40B4-BE49-F238E27FC236}">
                <a16:creationId xmlns:a16="http://schemas.microsoft.com/office/drawing/2014/main" id="{0AD15D0A-1F07-AF8B-3C72-5856C7987A03}"/>
              </a:ext>
            </a:extLst>
          </p:cNvPr>
          <p:cNvSpPr txBox="1"/>
          <p:nvPr/>
        </p:nvSpPr>
        <p:spPr>
          <a:xfrm>
            <a:off x="268448" y="41945"/>
            <a:ext cx="7032815" cy="400110"/>
          </a:xfrm>
          <a:prstGeom prst="rect">
            <a:avLst/>
          </a:prstGeom>
          <a:noFill/>
        </p:spPr>
        <p:txBody>
          <a:bodyPr wrap="square" anchor="ctr">
            <a:spAutoFit/>
          </a:bodyPr>
          <a:lstStyle/>
          <a:p>
            <a:r>
              <a:rPr kumimoji="1" lang="ja-JP" altLang="en-US" sz="2000" b="1" dirty="0">
                <a:latin typeface="Meiryo UI" panose="020B0604030504040204" pitchFamily="50" charset="-128"/>
                <a:ea typeface="Meiryo UI" panose="020B0604030504040204" pitchFamily="50" charset="-128"/>
              </a:rPr>
              <a:t>建設局における</a:t>
            </a:r>
            <a:r>
              <a:rPr kumimoji="1" lang="en-US" altLang="ja-JP" sz="2000" b="1" dirty="0">
                <a:latin typeface="Meiryo UI" panose="020B0604030504040204" pitchFamily="50" charset="-128"/>
                <a:ea typeface="Meiryo UI" panose="020B0604030504040204" pitchFamily="50" charset="-128"/>
              </a:rPr>
              <a:t>DX</a:t>
            </a:r>
            <a:r>
              <a:rPr kumimoji="1" lang="ja-JP" altLang="en-US" sz="2000" b="1" dirty="0">
                <a:latin typeface="Meiryo UI" panose="020B0604030504040204" pitchFamily="50" charset="-128"/>
                <a:ea typeface="Meiryo UI" panose="020B0604030504040204" pitchFamily="50" charset="-128"/>
              </a:rPr>
              <a:t>の取組一覧（取組概要）</a:t>
            </a:r>
            <a:r>
              <a:rPr kumimoji="1" lang="en-US" altLang="ja-JP" sz="2000" b="1" dirty="0">
                <a:latin typeface="Meiryo UI" panose="020B0604030504040204" pitchFamily="50" charset="-128"/>
                <a:ea typeface="Meiryo UI" panose="020B0604030504040204" pitchFamily="50" charset="-128"/>
              </a:rPr>
              <a:t>4/10</a:t>
            </a:r>
          </a:p>
        </p:txBody>
      </p:sp>
      <p:sp>
        <p:nvSpPr>
          <p:cNvPr id="4" name="スライド番号プレースホルダー 1">
            <a:extLst>
              <a:ext uri="{FF2B5EF4-FFF2-40B4-BE49-F238E27FC236}">
                <a16:creationId xmlns:a16="http://schemas.microsoft.com/office/drawing/2014/main" id="{096FDFD4-51EB-C502-0CE8-B47A320FEDD3}"/>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9</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270043801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Avenir Next LT Pro Demi"/>
        <a:ea typeface="Yu Gothic UI"/>
        <a:cs typeface=""/>
      </a:majorFont>
      <a:minorFont>
        <a:latin typeface="Avenir Next LT Pro"/>
        <a:ea typeface="Yu Gothic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1E43B"/>
        </a:solidFill>
        <a:ln>
          <a:noFill/>
        </a:ln>
      </a:spPr>
      <a:bodyPr rtlCol="0" anchor="ctr"/>
      <a:lstStyle>
        <a:defPPr algn="ctr">
          <a:defRPr kumimoji="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18157</Words>
  <Application>Microsoft Office PowerPoint</Application>
  <PresentationFormat>A4 210 x 297 mm</PresentationFormat>
  <Paragraphs>2180</Paragraphs>
  <Slides>48</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48</vt:i4>
      </vt:variant>
    </vt:vector>
  </HeadingPairs>
  <TitlesOfParts>
    <vt:vector size="61" baseType="lpstr">
      <vt:lpstr>Meiryo UI</vt:lpstr>
      <vt:lpstr>ＭＳ Ｐゴシック</vt:lpstr>
      <vt:lpstr>ＭＳ ゴシック</vt:lpstr>
      <vt:lpstr>ＭＳ 明朝</vt:lpstr>
      <vt:lpstr>Yu Gothic UI</vt:lpstr>
      <vt:lpstr>游ゴシック</vt:lpstr>
      <vt:lpstr>游ゴシック Light</vt:lpstr>
      <vt:lpstr>Arial</vt:lpstr>
      <vt:lpstr>Avenir Next LT Pro</vt:lpstr>
      <vt:lpstr>Source Sans Pro</vt:lpstr>
      <vt:lpstr>Wingdings</vt:lpstr>
      <vt:lpstr>Office テーマ</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御堂筋におけるAIカメラ及びビッグデータ等 　を活用した”スマートストリート”の実現​ </vt:lpstr>
      <vt:lpstr>3次元データを活用した 　建設生産プロセスの高度化</vt:lpstr>
      <vt:lpstr>VR技術を活用した公園体験</vt:lpstr>
      <vt:lpstr>PowerPoint プレゼンテーション</vt:lpstr>
      <vt:lpstr>新技術の導入で橋梁維持管理を効率化</vt:lpstr>
      <vt:lpstr>防災・減災に向けた 　河川防災情報発信の高度化</vt:lpstr>
      <vt:lpstr>新技術を活用した 　河川施設維持管理の効率化</vt:lpstr>
      <vt:lpstr>ドローン活用による 　3次元データの取得（石垣）</vt:lpstr>
      <vt:lpstr>PowerPoint プレゼンテーション</vt:lpstr>
      <vt:lpstr>現場におけるウェアラブルカメラ等を 　活用した業務効率化</vt:lpstr>
      <vt:lpstr>夢洲の道路・護岸のBIM／CIM化等 　による維持管理の高度化 </vt:lpstr>
      <vt:lpstr>公園・港湾施設緑化系 　維持管理業務を最適化</vt:lpstr>
      <vt:lpstr>道路維持管理の効率化に向けた 　ドライブレコーダー映像のAI解析実証</vt:lpstr>
      <vt:lpstr>AIを活用した特殊車両の違法通行対策 　及び申請許可業務の最適化</vt:lpstr>
      <vt:lpstr>PowerPoint プレゼンテーション</vt:lpstr>
      <vt:lpstr>設計図書情報の取得をより便利に​ </vt:lpstr>
      <vt:lpstr>PowerPoint プレゼンテーション</vt:lpstr>
      <vt:lpstr>淀川左岸線（２期）事業における 　メタバースの活用</vt:lpstr>
      <vt:lpstr>降雨情報システムを活用したポンプの 　運転状況等住民への情報提供</vt:lpstr>
      <vt:lpstr>デジタル技術を活用した都市計画道路等 　整備関係業務の最適化</vt:lpstr>
      <vt:lpstr>PowerPoint プレゼンテーション</vt:lpstr>
      <vt:lpstr>下水道総合情報システム 　再構築による業務効率化</vt:lpstr>
      <vt:lpstr>道路橋梁総合管理システム 　再構築による業務効率化</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2025-03-27T07:25:26Z</dcterms:created>
  <dcterms:modified xsi:type="dcterms:W3CDTF">2026-03-26T08:48:19Z</dcterms:modified>
</cp:coreProperties>
</file>