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9.jpg" ContentType="image/jpeg"/>
  <Override PartName="/ppt/media/image26.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0" r:id="rId1"/>
    <p:sldMasterId id="2147483911" r:id="rId2"/>
  </p:sldMasterIdLst>
  <p:notesMasterIdLst>
    <p:notesMasterId r:id="rId51"/>
  </p:notesMasterIdLst>
  <p:handoutMasterIdLst>
    <p:handoutMasterId r:id="rId52"/>
  </p:handoutMasterIdLst>
  <p:sldIdLst>
    <p:sldId id="437" r:id="rId3"/>
    <p:sldId id="438" r:id="rId4"/>
    <p:sldId id="2147482719" r:id="rId5"/>
    <p:sldId id="2147482720" r:id="rId6"/>
    <p:sldId id="2147482681" r:id="rId7"/>
    <p:sldId id="2147482722" r:id="rId8"/>
    <p:sldId id="2147482723" r:id="rId9"/>
    <p:sldId id="2147482724" r:id="rId10"/>
    <p:sldId id="2147482725" r:id="rId11"/>
    <p:sldId id="2147482726" r:id="rId12"/>
    <p:sldId id="2147482727" r:id="rId13"/>
    <p:sldId id="2147482728" r:id="rId14"/>
    <p:sldId id="2147482729" r:id="rId15"/>
    <p:sldId id="2147482730" r:id="rId16"/>
    <p:sldId id="2147482731" r:id="rId17"/>
    <p:sldId id="2147482709" r:id="rId18"/>
    <p:sldId id="2147482710" r:id="rId19"/>
    <p:sldId id="2147482711" r:id="rId20"/>
    <p:sldId id="2147482713" r:id="rId21"/>
    <p:sldId id="2147482714" r:id="rId22"/>
    <p:sldId id="2147482716" r:id="rId23"/>
    <p:sldId id="2147482717" r:id="rId24"/>
    <p:sldId id="2147482718" r:id="rId25"/>
    <p:sldId id="2147377290" r:id="rId26"/>
    <p:sldId id="503" r:id="rId27"/>
    <p:sldId id="2147482751" r:id="rId28"/>
    <p:sldId id="256" r:id="rId29"/>
    <p:sldId id="257" r:id="rId30"/>
    <p:sldId id="258" r:id="rId31"/>
    <p:sldId id="259" r:id="rId32"/>
    <p:sldId id="2147482756" r:id="rId33"/>
    <p:sldId id="2147377291" r:id="rId34"/>
    <p:sldId id="2147482752" r:id="rId35"/>
    <p:sldId id="260" r:id="rId36"/>
    <p:sldId id="261" r:id="rId37"/>
    <p:sldId id="262" r:id="rId38"/>
    <p:sldId id="2147482755" r:id="rId39"/>
    <p:sldId id="263" r:id="rId40"/>
    <p:sldId id="264" r:id="rId41"/>
    <p:sldId id="2147377292" r:id="rId42"/>
    <p:sldId id="265" r:id="rId43"/>
    <p:sldId id="2147377266" r:id="rId44"/>
    <p:sldId id="266" r:id="rId45"/>
    <p:sldId id="2147482750" r:id="rId46"/>
    <p:sldId id="2147482734" r:id="rId47"/>
    <p:sldId id="2147482698" r:id="rId48"/>
    <p:sldId id="2147377288" r:id="rId49"/>
    <p:sldId id="267" r:id="rId5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F46D3C9-A52E-4357-A6A0-373EABF4154A}">
          <p14:sldIdLst>
            <p14:sldId id="437"/>
            <p14:sldId id="438"/>
            <p14:sldId id="2147482719"/>
            <p14:sldId id="2147482720"/>
            <p14:sldId id="2147482681"/>
            <p14:sldId id="2147482722"/>
            <p14:sldId id="2147482723"/>
            <p14:sldId id="2147482724"/>
            <p14:sldId id="2147482725"/>
            <p14:sldId id="2147482726"/>
            <p14:sldId id="2147482727"/>
            <p14:sldId id="2147482728"/>
            <p14:sldId id="2147482729"/>
            <p14:sldId id="2147482730"/>
            <p14:sldId id="2147482731"/>
            <p14:sldId id="2147482709"/>
            <p14:sldId id="2147482710"/>
            <p14:sldId id="2147482711"/>
            <p14:sldId id="2147482713"/>
            <p14:sldId id="2147482714"/>
            <p14:sldId id="2147482716"/>
            <p14:sldId id="2147482717"/>
            <p14:sldId id="2147482718"/>
            <p14:sldId id="2147377290"/>
            <p14:sldId id="503"/>
            <p14:sldId id="2147482751"/>
            <p14:sldId id="256"/>
            <p14:sldId id="257"/>
            <p14:sldId id="258"/>
            <p14:sldId id="259"/>
            <p14:sldId id="2147482756"/>
            <p14:sldId id="2147377291"/>
            <p14:sldId id="2147482752"/>
            <p14:sldId id="260"/>
            <p14:sldId id="261"/>
            <p14:sldId id="262"/>
            <p14:sldId id="2147482755"/>
            <p14:sldId id="263"/>
            <p14:sldId id="264"/>
            <p14:sldId id="2147377292"/>
            <p14:sldId id="265"/>
            <p14:sldId id="2147377266"/>
            <p14:sldId id="266"/>
            <p14:sldId id="2147482750"/>
            <p14:sldId id="2147482734"/>
            <p14:sldId id="2147482698"/>
            <p14:sldId id="2147377288"/>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1932"/>
    <a:srgbClr val="FF3232"/>
    <a:srgbClr val="F19DAB"/>
    <a:srgbClr val="FFFFFF"/>
    <a:srgbClr val="43B02A"/>
    <a:srgbClr val="3D9527"/>
    <a:srgbClr val="26890D"/>
    <a:srgbClr val="F8CBAD"/>
    <a:srgbClr val="F4B183"/>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5273" autoAdjust="0"/>
  </p:normalViewPr>
  <p:slideViewPr>
    <p:cSldViewPr snapToGrid="0">
      <p:cViewPr varScale="1">
        <p:scale>
          <a:sx n="76" d="100"/>
          <a:sy n="76" d="100"/>
        </p:scale>
        <p:origin x="114" y="756"/>
      </p:cViewPr>
      <p:guideLst/>
    </p:cSldViewPr>
  </p:slideViewPr>
  <p:notesTextViewPr>
    <p:cViewPr>
      <p:scale>
        <a:sx n="3" d="2"/>
        <a:sy n="3" d="2"/>
      </p:scale>
      <p:origin x="0" y="0"/>
    </p:cViewPr>
  </p:notesTextViewPr>
  <p:notesViewPr>
    <p:cSldViewPr snapToGrid="0">
      <p:cViewPr varScale="1">
        <p:scale>
          <a:sx n="50" d="100"/>
          <a:sy n="50" d="100"/>
        </p:scale>
        <p:origin x="297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5EEB845-3098-43D1-4903-C610073470F2}"/>
              </a:ext>
            </a:extLst>
          </p:cNvPr>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B7D9AB8-D67A-CDA6-F21F-2C729D2F9B48}"/>
              </a:ext>
            </a:extLst>
          </p:cNvPr>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238AD076-DE3B-46FE-A113-9D99E718BC93}" type="datetimeFigureOut">
              <a:rPr kumimoji="1" lang="ja-JP" altLang="en-US" smtClean="0"/>
              <a:t>2026/3/31</a:t>
            </a:fld>
            <a:endParaRPr kumimoji="1" lang="ja-JP" altLang="en-US"/>
          </a:p>
        </p:txBody>
      </p:sp>
      <p:sp>
        <p:nvSpPr>
          <p:cNvPr id="4" name="フッター プレースホルダー 3">
            <a:extLst>
              <a:ext uri="{FF2B5EF4-FFF2-40B4-BE49-F238E27FC236}">
                <a16:creationId xmlns:a16="http://schemas.microsoft.com/office/drawing/2014/main" id="{FAD4C94D-D846-311C-EDD3-D63E9564472A}"/>
              </a:ext>
            </a:extLst>
          </p:cNvPr>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63F09AB-DE8D-B7DB-2B48-3F3CEF1DD056}"/>
              </a:ext>
            </a:extLst>
          </p:cNvPr>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75CDA9B1-9917-4DA1-8CA5-808154C9A545}" type="slidenum">
              <a:rPr kumimoji="1" lang="ja-JP" altLang="en-US" smtClean="0"/>
              <a:t>‹#›</a:t>
            </a:fld>
            <a:endParaRPr kumimoji="1" lang="ja-JP" altLang="en-US"/>
          </a:p>
        </p:txBody>
      </p:sp>
    </p:spTree>
    <p:extLst>
      <p:ext uri="{BB962C8B-B14F-4D97-AF65-F5344CB8AC3E}">
        <p14:creationId xmlns:p14="http://schemas.microsoft.com/office/powerpoint/2010/main" val="583092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695F904C-36E0-4278-8FA2-1167A91B1A98}"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63D121A-99AE-4CB5-B783-F57C45DEBC43}" type="slidenum">
              <a:rPr kumimoji="1" lang="ja-JP" altLang="en-US" smtClean="0"/>
              <a:t>‹#›</a:t>
            </a:fld>
            <a:endParaRPr kumimoji="1" lang="ja-JP" altLang="en-US"/>
          </a:p>
        </p:txBody>
      </p:sp>
    </p:spTree>
    <p:extLst>
      <p:ext uri="{BB962C8B-B14F-4D97-AF65-F5344CB8AC3E}">
        <p14:creationId xmlns:p14="http://schemas.microsoft.com/office/powerpoint/2010/main" val="16930264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3D121A-99AE-4CB5-B783-F57C45DEBC43}" type="slidenum">
              <a:rPr kumimoji="1" lang="ja-JP" altLang="en-US" smtClean="0"/>
              <a:t>13</a:t>
            </a:fld>
            <a:endParaRPr kumimoji="1" lang="ja-JP" altLang="en-US"/>
          </a:p>
        </p:txBody>
      </p:sp>
    </p:spTree>
    <p:extLst>
      <p:ext uri="{BB962C8B-B14F-4D97-AF65-F5344CB8AC3E}">
        <p14:creationId xmlns:p14="http://schemas.microsoft.com/office/powerpoint/2010/main" val="380975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D121A-99AE-4CB5-B783-F57C45DEBC4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715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6DD4FC3-8E8E-71AD-4288-5ABD8815383E}"/>
              </a:ext>
            </a:extLst>
          </p:cNvPr>
          <p:cNvSpPr>
            <a:spLocks noGrp="1"/>
          </p:cNvSpPr>
          <p:nvPr>
            <p:ph type="dt" sz="half" idx="10"/>
          </p:nvPr>
        </p:nvSpPr>
        <p:spPr/>
        <p:txBody>
          <a:bodyPr/>
          <a:lstStyle/>
          <a:p>
            <a:fld id="{47862A04-221C-41B0-8B55-274C2792031C}"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EDDDD000-A9FD-395C-6FB4-E2484525900F}"/>
              </a:ext>
            </a:extLst>
          </p:cNvPr>
          <p:cNvSpPr>
            <a:spLocks noGrp="1"/>
          </p:cNvSpPr>
          <p:nvPr>
            <p:ph type="ftr" sz="quarter" idx="11"/>
          </p:nvPr>
        </p:nvSpPr>
        <p:spPr/>
        <p:txBody>
          <a:bodyPr/>
          <a:lstStyle/>
          <a:p>
            <a:endParaRPr kumimoji="1" lang="ja-JP" altLang="en-US"/>
          </a:p>
        </p:txBody>
      </p:sp>
      <p:cxnSp>
        <p:nvCxnSpPr>
          <p:cNvPr id="8" name="直線コネクタ 7">
            <a:extLst>
              <a:ext uri="{FF2B5EF4-FFF2-40B4-BE49-F238E27FC236}">
                <a16:creationId xmlns:a16="http://schemas.microsoft.com/office/drawing/2014/main" id="{7DD212EA-F383-FB2C-E251-40458DFAF768}"/>
              </a:ext>
            </a:extLst>
          </p:cNvPr>
          <p:cNvCxnSpPr>
            <a:cxnSpLocks/>
          </p:cNvCxnSpPr>
          <p:nvPr userDrawn="1"/>
        </p:nvCxnSpPr>
        <p:spPr>
          <a:xfrm flipH="1">
            <a:off x="2477193" y="2028305"/>
            <a:ext cx="7428807" cy="48296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A112FB-1919-1F66-46A2-12D8506EFD9A}"/>
              </a:ext>
            </a:extLst>
          </p:cNvPr>
          <p:cNvCxnSpPr>
            <a:cxnSpLocks/>
          </p:cNvCxnSpPr>
          <p:nvPr userDrawn="1"/>
        </p:nvCxnSpPr>
        <p:spPr>
          <a:xfrm>
            <a:off x="2477193" y="0"/>
            <a:ext cx="5735782" cy="685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4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740DE202-76AF-4C20-B0D2-F4471F6DBBE1}"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13" name="正方形/長方形 12">
            <a:extLst>
              <a:ext uri="{FF2B5EF4-FFF2-40B4-BE49-F238E27FC236}">
                <a16:creationId xmlns:a16="http://schemas.microsoft.com/office/drawing/2014/main" id="{255A5B5C-5DD7-1CC9-4EC2-C695B41BA295}"/>
              </a:ext>
            </a:extLst>
          </p:cNvPr>
          <p:cNvSpPr/>
          <p:nvPr userDrawn="1"/>
        </p:nvSpPr>
        <p:spPr>
          <a:xfrm>
            <a:off x="0" y="0"/>
            <a:ext cx="3667125"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9773049E-D07F-D569-9A6D-933963ED78E3}"/>
              </a:ext>
            </a:extLst>
          </p:cNvPr>
          <p:cNvSpPr/>
          <p:nvPr userDrawn="1"/>
        </p:nvSpPr>
        <p:spPr>
          <a:xfrm flipH="1">
            <a:off x="1704975" y="0"/>
            <a:ext cx="1962150" cy="68580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06B0981-9D87-7361-A7ED-AC9DEAF6A6CA}"/>
              </a:ext>
            </a:extLst>
          </p:cNvPr>
          <p:cNvCxnSpPr>
            <a:cxnSpLocks/>
          </p:cNvCxnSpPr>
          <p:nvPr userDrawn="1"/>
        </p:nvCxnSpPr>
        <p:spPr>
          <a:xfrm flipH="1" flipV="1">
            <a:off x="0" y="4724400"/>
            <a:ext cx="6108700" cy="21336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1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086D10EF-961C-4D9D-9193-B075DBBA6EEE}"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CC7A56C4-32C3-C41D-FE3C-319A91C4EC13}"/>
              </a:ext>
            </a:extLst>
          </p:cNvPr>
          <p:cNvSpPr/>
          <p:nvPr userDrawn="1"/>
        </p:nvSpPr>
        <p:spPr>
          <a:xfrm>
            <a:off x="1" y="487467"/>
            <a:ext cx="9906000" cy="75892"/>
          </a:xfrm>
          <a:prstGeom prst="rect">
            <a:avLst/>
          </a:prstGeom>
          <a:gradFill>
            <a:gsLst>
              <a:gs pos="0">
                <a:schemeClr val="accent6"/>
              </a:gs>
              <a:gs pos="100000">
                <a:schemeClr val="bg1"/>
              </a:gs>
              <a:gs pos="87000">
                <a:schemeClr val="accent6">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171071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5008" y="745199"/>
            <a:ext cx="9008351" cy="396000"/>
          </a:xfrm>
          <a:prstGeom prst="rect">
            <a:avLst/>
          </a:prstGeom>
          <a:solidFill>
            <a:srgbClr val="AF1932"/>
          </a:solidFill>
        </p:spPr>
        <p:txBody>
          <a:bodyPr wrap="none" lIns="36000" tIns="46800" bIns="46800" anchor="ctr"/>
          <a:lstStyle>
            <a:lvl1pPr algn="l">
              <a:lnSpc>
                <a:spcPct val="100000"/>
              </a:lnSpc>
              <a:defRPr sz="1800" b="1" spc="100" baseline="0">
                <a:ln w="9525">
                  <a:noFill/>
                </a:ln>
                <a:solidFill>
                  <a:schemeClr val="bg1"/>
                </a:solidFill>
                <a:latin typeface="+mj-ea"/>
                <a:ea typeface="+mj-ea"/>
              </a:defRPr>
            </a:lvl1pPr>
          </a:lstStyle>
          <a:p>
            <a:r>
              <a:rPr kumimoji="1" lang="ja-JP" altLang="en-US" dirty="0"/>
              <a:t>取組名称：取組概要一覧に記載されている取組タイトルを記載</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hasCustomPrompt="1"/>
          </p:nvPr>
        </p:nvSpPr>
        <p:spPr>
          <a:xfrm>
            <a:off x="445008" y="1476000"/>
            <a:ext cx="4320000" cy="1252808"/>
          </a:xfrm>
          <a:prstGeom prst="rect">
            <a:avLst/>
          </a:prstGeom>
        </p:spPr>
        <p:txBody>
          <a:bodyPr/>
          <a:lstStyle>
            <a:lvl1pPr marL="171450" indent="-171450">
              <a:lnSpc>
                <a:spcPct val="100000"/>
              </a:lnSpc>
              <a:spcBef>
                <a:spcPts val="0"/>
              </a:spcBef>
              <a:spcAft>
                <a:spcPts val="600"/>
              </a:spcAft>
              <a:buFont typeface="Arial" panose="020B0604020202020204" pitchFamily="34" charset="0"/>
              <a:buChar char="•"/>
              <a:defRPr sz="1100"/>
            </a:lvl1pPr>
          </a:lstStyle>
          <a:p>
            <a:pPr lvl="0"/>
            <a:r>
              <a:rPr kumimoji="1" lang="ja-JP" altLang="en-US" dirty="0"/>
              <a:t>施策概要と効果：既存の事業説明資料や予算要求資料を活用し、　　事業内容を知らない職員が見ても理解しやすい内容で記載　　　　　</a:t>
            </a:r>
            <a:r>
              <a:rPr kumimoji="1" lang="ja-JP" altLang="en-US" sz="1100" dirty="0">
                <a:solidFill>
                  <a:schemeClr val="tx1"/>
                </a:solidFill>
                <a:latin typeface="+mj-ea"/>
                <a:ea typeface="+mj-ea"/>
              </a:rPr>
              <a:t>（目安：</a:t>
            </a:r>
            <a:r>
              <a:rPr kumimoji="1" lang="en-US" altLang="ja-JP" sz="1100" dirty="0">
                <a:solidFill>
                  <a:schemeClr val="tx1"/>
                </a:solidFill>
                <a:latin typeface="+mj-ea"/>
                <a:ea typeface="+mj-ea"/>
              </a:rPr>
              <a:t>10</a:t>
            </a: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15</a:t>
            </a:r>
            <a:r>
              <a:rPr kumimoji="1" lang="ja-JP" altLang="en-US" sz="1100" dirty="0">
                <a:solidFill>
                  <a:schemeClr val="tx1"/>
                </a:solidFill>
                <a:latin typeface="+mj-ea"/>
                <a:ea typeface="+mj-ea"/>
              </a:rPr>
              <a:t>行程度）　　　</a:t>
            </a:r>
            <a:endParaRPr kumimoji="1" lang="ja-JP" altLang="en-US" dirty="0"/>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テキスト プレースホルダー 12">
            <a:extLst>
              <a:ext uri="{FF2B5EF4-FFF2-40B4-BE49-F238E27FC236}">
                <a16:creationId xmlns:a16="http://schemas.microsoft.com/office/drawing/2014/main" id="{D2567F0B-3F95-8B76-EC0D-4537FE79A6BC}"/>
              </a:ext>
            </a:extLst>
          </p:cNvPr>
          <p:cNvSpPr>
            <a:spLocks noGrp="1"/>
          </p:cNvSpPr>
          <p:nvPr userDrawn="1">
            <p:ph type="body" sz="quarter" idx="13" hasCustomPrompt="1"/>
          </p:nvPr>
        </p:nvSpPr>
        <p:spPr>
          <a:xfrm>
            <a:off x="445009" y="3310565"/>
            <a:ext cx="4320000" cy="1252808"/>
          </a:xfrm>
          <a:prstGeom prst="rect">
            <a:avLst/>
          </a:prstGeom>
        </p:spPr>
        <p:txBody>
          <a:bodyPr/>
          <a:lstStyle>
            <a:lvl1pPr marL="0" indent="0">
              <a:lnSpc>
                <a:spcPts val="1900"/>
              </a:lnSpc>
              <a:buFont typeface="Arial" panose="020B0604020202020204" pitchFamily="34" charset="0"/>
              <a:buNone/>
              <a:defRPr sz="1100"/>
            </a:lvl1pPr>
          </a:lstStyle>
          <a:p>
            <a:r>
              <a:rPr kumimoji="1" lang="ja-JP" altLang="en-US" dirty="0"/>
              <a:t>これまでの取組状況：</a:t>
            </a:r>
            <a:r>
              <a:rPr kumimoji="1" lang="ja-JP" altLang="en-US" sz="1100" dirty="0">
                <a:latin typeface="+mj-ea"/>
                <a:ea typeface="+mj-ea"/>
              </a:rPr>
              <a:t>今年度までに実施している取組があれば簡潔に記載　　　　　　　　　　　　　　　　　　　　　　　　　　　　　　　　　　　　　　　　　　　　　　　　　　　　　　　　　　　　　　　　　　　</a:t>
            </a:r>
            <a:r>
              <a:rPr kumimoji="1" lang="ja-JP" altLang="en-US" sz="1100" dirty="0">
                <a:solidFill>
                  <a:schemeClr val="tx1"/>
                </a:solidFill>
                <a:latin typeface="+mj-ea"/>
                <a:ea typeface="+mj-ea"/>
              </a:rPr>
              <a:t>　　　　　　　　　　　　　　　（目安：</a:t>
            </a:r>
            <a:r>
              <a:rPr kumimoji="1" lang="en-US" altLang="ja-JP" sz="1100" dirty="0">
                <a:solidFill>
                  <a:schemeClr val="tx1"/>
                </a:solidFill>
                <a:latin typeface="+mj-ea"/>
                <a:ea typeface="+mj-ea"/>
              </a:rPr>
              <a:t>1</a:t>
            </a:r>
            <a:r>
              <a:rPr kumimoji="1" lang="ja-JP" altLang="en-US" sz="1100" dirty="0">
                <a:solidFill>
                  <a:schemeClr val="tx1"/>
                </a:solidFill>
                <a:latin typeface="+mj-ea"/>
                <a:ea typeface="+mj-ea"/>
              </a:rPr>
              <a:t>～２行程度）</a:t>
            </a:r>
            <a:endParaRPr kumimoji="1" lang="en-US" altLang="ja-JP" sz="1100" dirty="0">
              <a:solidFill>
                <a:schemeClr val="tx1"/>
              </a:solidFill>
              <a:latin typeface="+mj-ea"/>
              <a:ea typeface="+mj-ea"/>
            </a:endParaRPr>
          </a:p>
        </p:txBody>
      </p:sp>
      <p:sp>
        <p:nvSpPr>
          <p:cNvPr id="14" name="テキスト プレースホルダー 12">
            <a:extLst>
              <a:ext uri="{FF2B5EF4-FFF2-40B4-BE49-F238E27FC236}">
                <a16:creationId xmlns:a16="http://schemas.microsoft.com/office/drawing/2014/main" id="{04E2224A-2A0D-D709-23F1-D718CAC1AD71}"/>
              </a:ext>
            </a:extLst>
          </p:cNvPr>
          <p:cNvSpPr>
            <a:spLocks noGrp="1"/>
          </p:cNvSpPr>
          <p:nvPr userDrawn="1">
            <p:ph type="body" sz="quarter" idx="14" hasCustomPrompt="1"/>
          </p:nvPr>
        </p:nvSpPr>
        <p:spPr>
          <a:xfrm>
            <a:off x="4881598" y="1476000"/>
            <a:ext cx="4320000" cy="597632"/>
          </a:xfrm>
          <a:prstGeom prst="rect">
            <a:avLst/>
          </a:prstGeom>
        </p:spPr>
        <p:txBody>
          <a:bodyPr/>
          <a:lstStyle>
            <a:lvl1pPr marL="0" indent="0">
              <a:lnSpc>
                <a:spcPct val="100000"/>
              </a:lnSpc>
              <a:spcBef>
                <a:spcPts val="0"/>
              </a:spcBef>
              <a:spcAft>
                <a:spcPts val="600"/>
              </a:spcAft>
              <a:buFontTx/>
              <a:buNone/>
              <a:defRPr sz="1100" b="0"/>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施策のめざす姿：</a:t>
            </a:r>
            <a:r>
              <a:rPr kumimoji="1" lang="ja-JP" altLang="en-US" sz="1100" dirty="0">
                <a:solidFill>
                  <a:schemeClr val="tx1"/>
                </a:solidFill>
                <a:latin typeface="+mj-ea"/>
                <a:ea typeface="+mj-ea"/>
              </a:rPr>
              <a:t>本事業を推進することで、将来的にめざす社会像を記載</a:t>
            </a:r>
            <a:endParaRPr kumimoji="1" lang="en-US" altLang="ja-JP" sz="1100" dirty="0">
              <a:solidFill>
                <a:schemeClr val="tx1"/>
              </a:solidFill>
              <a:latin typeface="+mj-ea"/>
              <a:ea typeface="+mj-ea"/>
            </a:endParaRPr>
          </a:p>
        </p:txBody>
      </p:sp>
      <p:sp>
        <p:nvSpPr>
          <p:cNvPr id="24" name="テキスト プレースホルダー 12">
            <a:extLst>
              <a:ext uri="{FF2B5EF4-FFF2-40B4-BE49-F238E27FC236}">
                <a16:creationId xmlns:a16="http://schemas.microsoft.com/office/drawing/2014/main" id="{63E88401-CA3C-91B8-E5C8-D1FD134D3D8F}"/>
              </a:ext>
            </a:extLst>
          </p:cNvPr>
          <p:cNvSpPr>
            <a:spLocks noGrp="1"/>
          </p:cNvSpPr>
          <p:nvPr userDrawn="1">
            <p:ph type="body" sz="quarter" idx="15" hasCustomPrompt="1"/>
          </p:nvPr>
        </p:nvSpPr>
        <p:spPr>
          <a:xfrm>
            <a:off x="4881598" y="2294325"/>
            <a:ext cx="4320000" cy="597632"/>
          </a:xfrm>
          <a:prstGeom prst="rect">
            <a:avLst/>
          </a:prstGeom>
        </p:spPr>
        <p:txBody>
          <a:bodyPr/>
          <a:lstStyle>
            <a:lvl1pPr marL="171450" indent="-171450">
              <a:lnSpc>
                <a:spcPts val="1900"/>
              </a:lnSpc>
              <a:buFont typeface="Arial" panose="020B0604020202020204" pitchFamily="34" charset="0"/>
              <a:buChar char="•"/>
              <a:defRPr sz="1100" b="1"/>
            </a:lvl1pPr>
          </a:lstStyle>
          <a:p>
            <a:pPr lvl="0"/>
            <a:r>
              <a:rPr kumimoji="1" lang="ja-JP" altLang="en-US" dirty="0"/>
              <a:t>活動指標</a:t>
            </a:r>
          </a:p>
        </p:txBody>
      </p:sp>
      <p:sp>
        <p:nvSpPr>
          <p:cNvPr id="32" name="表プレースホルダー 31">
            <a:extLst>
              <a:ext uri="{FF2B5EF4-FFF2-40B4-BE49-F238E27FC236}">
                <a16:creationId xmlns:a16="http://schemas.microsoft.com/office/drawing/2014/main" id="{554A4FFC-0BBC-B04D-11EF-34E071B3F431}"/>
              </a:ext>
            </a:extLst>
          </p:cNvPr>
          <p:cNvSpPr>
            <a:spLocks noGrp="1"/>
          </p:cNvSpPr>
          <p:nvPr userDrawn="1">
            <p:ph type="tbl" sz="quarter" idx="16" hasCustomPrompt="1"/>
          </p:nvPr>
        </p:nvSpPr>
        <p:spPr>
          <a:xfrm>
            <a:off x="4881088" y="2942325"/>
            <a:ext cx="4320000" cy="1252537"/>
          </a:xfrm>
          <a:prstGeom prst="rect">
            <a:avLst/>
          </a:prstGeom>
        </p:spPr>
        <p:txBody>
          <a:bodyPr/>
          <a:lstStyle>
            <a:lvl1pPr>
              <a:defRPr sz="1100"/>
            </a:lvl1pPr>
          </a:lstStyle>
          <a:p>
            <a:r>
              <a:rPr kumimoji="1" lang="en-US" altLang="ja-JP" dirty="0"/>
              <a:t>2024</a:t>
            </a:r>
            <a:r>
              <a:rPr kumimoji="1" lang="ja-JP" altLang="en-US" dirty="0"/>
              <a:t>年度実績、</a:t>
            </a:r>
            <a:r>
              <a:rPr kumimoji="1" lang="en-US" altLang="ja-JP" dirty="0"/>
              <a:t>2025</a:t>
            </a:r>
            <a:r>
              <a:rPr kumimoji="1" lang="ja-JP" altLang="en-US" dirty="0"/>
              <a:t>年度～</a:t>
            </a:r>
            <a:r>
              <a:rPr kumimoji="1" lang="en-US" altLang="ja-JP" dirty="0"/>
              <a:t>2027</a:t>
            </a:r>
            <a:r>
              <a:rPr kumimoji="1" lang="ja-JP" altLang="en-US" dirty="0"/>
              <a:t>年度の目標値を記載</a:t>
            </a:r>
          </a:p>
        </p:txBody>
      </p:sp>
      <p:sp>
        <p:nvSpPr>
          <p:cNvPr id="34" name="図プレースホルダー 33">
            <a:extLst>
              <a:ext uri="{FF2B5EF4-FFF2-40B4-BE49-F238E27FC236}">
                <a16:creationId xmlns:a16="http://schemas.microsoft.com/office/drawing/2014/main" id="{1F9BDA00-87E9-DA61-8B7F-E8B4EE20B692}"/>
              </a:ext>
            </a:extLst>
          </p:cNvPr>
          <p:cNvSpPr>
            <a:spLocks noGrp="1"/>
          </p:cNvSpPr>
          <p:nvPr userDrawn="1">
            <p:ph type="pic" sz="quarter" idx="17" hasCustomPrompt="1"/>
          </p:nvPr>
        </p:nvSpPr>
        <p:spPr>
          <a:xfrm>
            <a:off x="4881088" y="4583113"/>
            <a:ext cx="4320000" cy="1941512"/>
          </a:xfrm>
          <a:prstGeom prst="rect">
            <a:avLst/>
          </a:prstGeom>
        </p:spPr>
        <p:txBody>
          <a:bodyPr/>
          <a:lstStyle>
            <a:lvl1pPr>
              <a:defRPr sz="1100"/>
            </a:lvl1pPr>
          </a:lstStyle>
          <a:p>
            <a:r>
              <a:rPr kumimoji="1" lang="en-US" altLang="ja-JP" dirty="0"/>
              <a:t>2025</a:t>
            </a:r>
            <a:r>
              <a:rPr kumimoji="1" lang="ja-JP" altLang="en-US" dirty="0"/>
              <a:t>年度～</a:t>
            </a:r>
            <a:r>
              <a:rPr kumimoji="1" lang="en-US" altLang="ja-JP" dirty="0"/>
              <a:t>2027</a:t>
            </a:r>
            <a:r>
              <a:rPr kumimoji="1" lang="ja-JP" altLang="en-US" dirty="0"/>
              <a:t>年度のスケジュール</a:t>
            </a:r>
          </a:p>
        </p:txBody>
      </p:sp>
      <p:sp>
        <p:nvSpPr>
          <p:cNvPr id="35" name="図プレースホルダー 33">
            <a:extLst>
              <a:ext uri="{FF2B5EF4-FFF2-40B4-BE49-F238E27FC236}">
                <a16:creationId xmlns:a16="http://schemas.microsoft.com/office/drawing/2014/main" id="{A7715213-D1E0-DD68-E8CD-8FCFD6AD2955}"/>
              </a:ext>
            </a:extLst>
          </p:cNvPr>
          <p:cNvSpPr>
            <a:spLocks noGrp="1"/>
          </p:cNvSpPr>
          <p:nvPr userDrawn="1">
            <p:ph type="pic" sz="quarter" idx="18" hasCustomPrompt="1"/>
          </p:nvPr>
        </p:nvSpPr>
        <p:spPr>
          <a:xfrm>
            <a:off x="445009" y="4583113"/>
            <a:ext cx="4230688" cy="1941512"/>
          </a:xfrm>
          <a:prstGeom prst="rect">
            <a:avLst/>
          </a:prstGeom>
        </p:spPr>
        <p:txBody>
          <a:bodyPr/>
          <a:lstStyle>
            <a:lvl1pPr>
              <a:defRPr sz="1100"/>
            </a:lvl1pPr>
          </a:lstStyle>
          <a:p>
            <a:r>
              <a:rPr kumimoji="1" lang="ja-JP" altLang="en-US" dirty="0"/>
              <a:t>イメージ図</a:t>
            </a:r>
          </a:p>
        </p:txBody>
      </p:sp>
      <p:sp>
        <p:nvSpPr>
          <p:cNvPr id="6" name="object 2">
            <a:extLst>
              <a:ext uri="{FF2B5EF4-FFF2-40B4-BE49-F238E27FC236}">
                <a16:creationId xmlns:a16="http://schemas.microsoft.com/office/drawing/2014/main" id="{9A9C65CC-5A37-C150-AAFD-9EA77E0169C0}"/>
              </a:ext>
            </a:extLst>
          </p:cNvPr>
          <p:cNvSpPr txBox="1"/>
          <p:nvPr userDrawn="1"/>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7" name="object 3">
            <a:extLst>
              <a:ext uri="{FF2B5EF4-FFF2-40B4-BE49-F238E27FC236}">
                <a16:creationId xmlns:a16="http://schemas.microsoft.com/office/drawing/2014/main" id="{B03BDBA0-EB91-806D-40F4-15CCA754D3BF}"/>
              </a:ext>
            </a:extLst>
          </p:cNvPr>
          <p:cNvSpPr/>
          <p:nvPr userDrawn="1"/>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bg object 19">
            <a:extLst>
              <a:ext uri="{FF2B5EF4-FFF2-40B4-BE49-F238E27FC236}">
                <a16:creationId xmlns:a16="http://schemas.microsoft.com/office/drawing/2014/main" id="{3EA44967-D223-89EA-B16F-E3E35FBE526B}"/>
              </a:ext>
            </a:extLst>
          </p:cNvPr>
          <p:cNvSpPr/>
          <p:nvPr userDrawn="1"/>
        </p:nvSpPr>
        <p:spPr>
          <a:xfrm>
            <a:off x="446123" y="1268642"/>
            <a:ext cx="90589" cy="239541"/>
          </a:xfrm>
          <a:custGeom>
            <a:avLst/>
            <a:gdLst/>
            <a:ahLst/>
            <a:cxnLst/>
            <a:rect l="l" t="t" r="r" b="b"/>
            <a:pathLst>
              <a:path w="97790"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endParaRPr/>
          </a:p>
        </p:txBody>
      </p:sp>
      <p:sp>
        <p:nvSpPr>
          <p:cNvPr id="5" name="object 14">
            <a:extLst>
              <a:ext uri="{FF2B5EF4-FFF2-40B4-BE49-F238E27FC236}">
                <a16:creationId xmlns:a16="http://schemas.microsoft.com/office/drawing/2014/main" id="{6EC9E73C-D9F7-BE87-782A-9B6F19A168E3}"/>
              </a:ext>
            </a:extLst>
          </p:cNvPr>
          <p:cNvSpPr txBox="1"/>
          <p:nvPr userDrawn="1"/>
        </p:nvSpPr>
        <p:spPr>
          <a:xfrm>
            <a:off x="4981964" y="1200902"/>
            <a:ext cx="4176000" cy="274491"/>
          </a:xfrm>
          <a:prstGeom prst="rect">
            <a:avLst/>
          </a:prstGeom>
        </p:spPr>
        <p:txBody>
          <a:bodyPr vert="horz" wrap="square" lIns="0" tIns="92131" rIns="0" bIns="0" rtlCol="0">
            <a:spAutoFit/>
          </a:bodyPr>
          <a:lstStyle/>
          <a:p>
            <a:pPr marL="42035">
              <a:spcBef>
                <a:spcPts val="725"/>
              </a:spcBef>
              <a:defRPr/>
            </a:pPr>
            <a:r>
              <a:rPr kumimoji="0" sz="1179" b="1" kern="0" spc="-32" dirty="0" err="1">
                <a:solidFill>
                  <a:sysClr val="windowText" lastClr="000000"/>
                </a:solidFill>
                <a:latin typeface="Yu Gothic UI"/>
                <a:cs typeface="Yu Gothic UI"/>
              </a:rPr>
              <a:t>施策のめざす姿</a:t>
            </a:r>
            <a:endParaRPr kumimoji="0" sz="1179" kern="0" dirty="0">
              <a:solidFill>
                <a:sysClr val="windowText" lastClr="000000"/>
              </a:solidFill>
              <a:latin typeface="Yu Gothic UI"/>
              <a:cs typeface="Yu Gothic UI"/>
            </a:endParaRPr>
          </a:p>
        </p:txBody>
      </p:sp>
      <p:cxnSp>
        <p:nvCxnSpPr>
          <p:cNvPr id="4" name="直線コネクタ 3">
            <a:extLst>
              <a:ext uri="{FF2B5EF4-FFF2-40B4-BE49-F238E27FC236}">
                <a16:creationId xmlns:a16="http://schemas.microsoft.com/office/drawing/2014/main" id="{8822D227-31C7-B118-CB25-3D7386530843}"/>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4D38B81-C0AB-DCB3-DF9F-62F8F1B182C2}"/>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3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7535" y="805685"/>
            <a:ext cx="9005989" cy="265137"/>
          </a:xfrm>
        </p:spPr>
        <p:txBody>
          <a:bodyPr lIns="0" tIns="0" rIns="0" bIns="0"/>
          <a:lstStyle>
            <a:lvl1pPr>
              <a:defRPr sz="1723" b="0" i="0">
                <a:solidFill>
                  <a:schemeClr val="bg1"/>
                </a:solidFill>
                <a:latin typeface="MS Gothic"/>
                <a:cs typeface="MS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5861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A0443C-7799-ADED-F94E-4A97AFC9994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732F4C-48DA-EBD0-4C6F-F2446F99A36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965874-5E71-73B1-4FB3-2EFFBBB74DA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7831B71E-F27F-4B67-9E8F-DD35E352C24C}"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986FA9D6-AA87-1926-AC7E-BD989D0D6951}"/>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14182215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17" r:id="rId4"/>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bg object 19"/>
          <p:cNvSpPr/>
          <p:nvPr userDrawn="1"/>
        </p:nvSpPr>
        <p:spPr>
          <a:xfrm>
            <a:off x="446123" y="1268642"/>
            <a:ext cx="90589" cy="239541"/>
          </a:xfrm>
          <a:custGeom>
            <a:avLst/>
            <a:gdLst/>
            <a:ahLst/>
            <a:cxnLst/>
            <a:rect l="l" t="t" r="r" b="b"/>
            <a:pathLst>
              <a:path w="97790"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endParaRPr/>
          </a:p>
        </p:txBody>
      </p:sp>
      <p:sp>
        <p:nvSpPr>
          <p:cNvPr id="2" name="Holder 2"/>
          <p:cNvSpPr>
            <a:spLocks noGrp="1"/>
          </p:cNvSpPr>
          <p:nvPr>
            <p:ph type="title"/>
          </p:nvPr>
        </p:nvSpPr>
        <p:spPr>
          <a:xfrm>
            <a:off x="447535" y="805685"/>
            <a:ext cx="9005989" cy="292388"/>
          </a:xfrm>
          <a:prstGeom prst="rect">
            <a:avLst/>
          </a:prstGeom>
        </p:spPr>
        <p:txBody>
          <a:bodyPr wrap="square" lIns="0" tIns="0" rIns="0" bIns="0">
            <a:spAutoFit/>
          </a:bodyPr>
          <a:lstStyle>
            <a:lvl1pPr>
              <a:defRPr sz="1900" b="0" i="0">
                <a:solidFill>
                  <a:schemeClr val="bg1"/>
                </a:solidFill>
                <a:latin typeface="MS Gothic"/>
                <a:cs typeface="MS Gothic"/>
              </a:defRPr>
            </a:lvl1pPr>
          </a:lstStyle>
          <a:p>
            <a:endParaRPr/>
          </a:p>
        </p:txBody>
      </p:sp>
      <p:sp>
        <p:nvSpPr>
          <p:cNvPr id="3" name="Holder 3"/>
          <p:cNvSpPr>
            <a:spLocks noGrp="1"/>
          </p:cNvSpPr>
          <p:nvPr>
            <p:ph type="body" idx="1"/>
          </p:nvPr>
        </p:nvSpPr>
        <p:spPr>
          <a:xfrm>
            <a:off x="4852998" y="3041013"/>
            <a:ext cx="466064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39"/>
            <a:ext cx="31699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39"/>
            <a:ext cx="22783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3/31/2026</a:t>
            </a:fld>
            <a:endParaRPr lang="en-US"/>
          </a:p>
        </p:txBody>
      </p:sp>
      <p:sp>
        <p:nvSpPr>
          <p:cNvPr id="6" name="Holder 6"/>
          <p:cNvSpPr>
            <a:spLocks noGrp="1"/>
          </p:cNvSpPr>
          <p:nvPr>
            <p:ph type="sldNum" sz="quarter" idx="7"/>
          </p:nvPr>
        </p:nvSpPr>
        <p:spPr>
          <a:xfrm>
            <a:off x="7132320" y="6377939"/>
            <a:ext cx="22783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9" name="正方形/長方形 15">
            <a:extLst>
              <a:ext uri="{FF2B5EF4-FFF2-40B4-BE49-F238E27FC236}">
                <a16:creationId xmlns:a16="http://schemas.microsoft.com/office/drawing/2014/main" id="{0058E2BB-8E1F-684B-B20E-7B07CE650301}"/>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cxnSp>
        <p:nvCxnSpPr>
          <p:cNvPr id="10" name="直線コネクタ 9">
            <a:extLst>
              <a:ext uri="{FF2B5EF4-FFF2-40B4-BE49-F238E27FC236}">
                <a16:creationId xmlns:a16="http://schemas.microsoft.com/office/drawing/2014/main" id="{546F6411-BD90-417B-9921-AC92A7C34E8D}"/>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C7972E5-246D-AB9B-6910-E187AF659E36}"/>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21934"/>
      </p:ext>
    </p:extLst>
  </p:cSld>
  <p:clrMap bg1="lt1" tx1="dk1" bg2="lt2" tx2="dk2" accent1="accent1" accent2="accent2" accent3="accent3" accent4="accent4" accent5="accent5" accent6="accent6" hlink="hlink" folHlink="folHlink"/>
  <p:sldLayoutIdLst>
    <p:sldLayoutId id="2147483913" r:id="rId1"/>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EB39A0A9-50F9-0543-004D-72E013C35CAD}"/>
              </a:ext>
            </a:extLst>
          </p:cNvPr>
          <p:cNvSpPr>
            <a:spLocks noGrp="1"/>
          </p:cNvSpPr>
          <p:nvPr>
            <p:ph type="subTitle" idx="4294967295"/>
          </p:nvPr>
        </p:nvSpPr>
        <p:spPr>
          <a:xfrm>
            <a:off x="655450" y="2726243"/>
            <a:ext cx="4907150" cy="1405513"/>
          </a:xfrm>
        </p:spPr>
        <p:txBody>
          <a:bodyPr wrap="square" rtlCol="0">
            <a:spAutoFit/>
          </a:bodyPr>
          <a:lstStyle/>
          <a:p>
            <a:pPr marL="0" indent="0" rtl="0">
              <a:lnSpc>
                <a:spcPct val="100000"/>
              </a:lnSpc>
              <a:buNone/>
            </a:pPr>
            <a:r>
              <a:rPr lang="ja-JP" altLang="en-US" sz="2400" dirty="0">
                <a:latin typeface="+mn-ea"/>
              </a:rPr>
              <a:t>建設局</a:t>
            </a:r>
            <a:r>
              <a:rPr lang="en-US" altLang="ja-JP" sz="2400" dirty="0">
                <a:latin typeface="+mn-ea"/>
              </a:rPr>
              <a:t>DX</a:t>
            </a:r>
            <a:r>
              <a:rPr lang="ja-JP" altLang="en-US" sz="2400" dirty="0">
                <a:latin typeface="+mn-ea"/>
              </a:rPr>
              <a:t>戦略</a:t>
            </a:r>
            <a:endParaRPr lang="en-US" altLang="ja-JP" sz="2400" dirty="0">
              <a:latin typeface="+mn-ea"/>
            </a:endParaRPr>
          </a:p>
          <a:p>
            <a:pPr marL="0" indent="0" rtl="0">
              <a:lnSpc>
                <a:spcPct val="100000"/>
              </a:lnSpc>
              <a:buNone/>
            </a:pPr>
            <a:r>
              <a:rPr lang="ja-JP" altLang="en-US" sz="2400" dirty="0">
                <a:latin typeface="+mn-ea"/>
              </a:rPr>
              <a:t>　アクションプラン</a:t>
            </a:r>
            <a:r>
              <a:rPr lang="en-US" altLang="ja-JP" sz="2400" dirty="0">
                <a:latin typeface="+mn-ea"/>
              </a:rPr>
              <a:t>Ver1.1</a:t>
            </a:r>
          </a:p>
          <a:p>
            <a:pPr marL="0" indent="0" rtl="0">
              <a:lnSpc>
                <a:spcPct val="100000"/>
              </a:lnSpc>
              <a:buNone/>
            </a:pPr>
            <a:endParaRPr lang="en-US" altLang="ja-JP" sz="2400" dirty="0">
              <a:latin typeface="+mn-ea"/>
            </a:endParaRPr>
          </a:p>
        </p:txBody>
      </p:sp>
      <p:sp>
        <p:nvSpPr>
          <p:cNvPr id="5" name="サブタイトル 2">
            <a:extLst>
              <a:ext uri="{FF2B5EF4-FFF2-40B4-BE49-F238E27FC236}">
                <a16:creationId xmlns:a16="http://schemas.microsoft.com/office/drawing/2014/main" id="{A68C2706-57B6-F76C-FB86-39DD2D9925FE}"/>
              </a:ext>
            </a:extLst>
          </p:cNvPr>
          <p:cNvSpPr txBox="1">
            <a:spLocks/>
          </p:cNvSpPr>
          <p:nvPr/>
        </p:nvSpPr>
        <p:spPr>
          <a:xfrm>
            <a:off x="655452" y="3824826"/>
            <a:ext cx="3891067" cy="763398"/>
          </a:xfrm>
          <a:prstGeom prst="rect">
            <a:avLst/>
          </a:prstGeom>
        </p:spPr>
        <p:txBody>
          <a:bodyPr vert="horz" lIns="91440" tIns="45720" rIns="91440" bIns="45720" rtlCol="0"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令和８年３月</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大阪市建設局</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8" name="スライド番号プレースホルダー 1">
            <a:extLst>
              <a:ext uri="{FF2B5EF4-FFF2-40B4-BE49-F238E27FC236}">
                <a16:creationId xmlns:a16="http://schemas.microsoft.com/office/drawing/2014/main" id="{9B70A131-D199-37F7-45FF-D944B04C43C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41909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5/10</a:t>
            </a:r>
          </a:p>
        </p:txBody>
      </p:sp>
      <p:sp>
        <p:nvSpPr>
          <p:cNvPr id="2" name="スライド番号プレースホルダー 1">
            <a:extLst>
              <a:ext uri="{FF2B5EF4-FFF2-40B4-BE49-F238E27FC236}">
                <a16:creationId xmlns:a16="http://schemas.microsoft.com/office/drawing/2014/main" id="{FA9698D0-2482-B242-27A9-D8D04040906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6" name="表 5">
            <a:extLst>
              <a:ext uri="{FF2B5EF4-FFF2-40B4-BE49-F238E27FC236}">
                <a16:creationId xmlns:a16="http://schemas.microsoft.com/office/drawing/2014/main" id="{527C867D-DA12-D6C9-43A4-9A0EDC782625}"/>
              </a:ext>
            </a:extLst>
          </p:cNvPr>
          <p:cNvGraphicFramePr>
            <a:graphicFrameLocks noGrp="1"/>
          </p:cNvGraphicFramePr>
          <p:nvPr>
            <p:extLst>
              <p:ext uri="{D42A27DB-BD31-4B8C-83A1-F6EECF244321}">
                <p14:modId xmlns:p14="http://schemas.microsoft.com/office/powerpoint/2010/main" val="3801928413"/>
              </p:ext>
            </p:extLst>
          </p:nvPr>
        </p:nvGraphicFramePr>
        <p:xfrm>
          <a:off x="467054" y="863213"/>
          <a:ext cx="8971892" cy="5219606"/>
        </p:xfrm>
        <a:graphic>
          <a:graphicData uri="http://schemas.openxmlformats.org/drawingml/2006/table">
            <a:tbl>
              <a:tblPr/>
              <a:tblGrid>
                <a:gridCol w="181969">
                  <a:extLst>
                    <a:ext uri="{9D8B030D-6E8A-4147-A177-3AD203B41FA5}">
                      <a16:colId xmlns:a16="http://schemas.microsoft.com/office/drawing/2014/main" val="1992767174"/>
                    </a:ext>
                  </a:extLst>
                </a:gridCol>
                <a:gridCol w="181969">
                  <a:extLst>
                    <a:ext uri="{9D8B030D-6E8A-4147-A177-3AD203B41FA5}">
                      <a16:colId xmlns:a16="http://schemas.microsoft.com/office/drawing/2014/main" val="484683635"/>
                    </a:ext>
                  </a:extLst>
                </a:gridCol>
                <a:gridCol w="420902">
                  <a:extLst>
                    <a:ext uri="{9D8B030D-6E8A-4147-A177-3AD203B41FA5}">
                      <a16:colId xmlns:a16="http://schemas.microsoft.com/office/drawing/2014/main" val="1909537825"/>
                    </a:ext>
                  </a:extLst>
                </a:gridCol>
                <a:gridCol w="2620349">
                  <a:extLst>
                    <a:ext uri="{9D8B030D-6E8A-4147-A177-3AD203B41FA5}">
                      <a16:colId xmlns:a16="http://schemas.microsoft.com/office/drawing/2014/main" val="3552477065"/>
                    </a:ext>
                  </a:extLst>
                </a:gridCol>
                <a:gridCol w="4367249">
                  <a:extLst>
                    <a:ext uri="{9D8B030D-6E8A-4147-A177-3AD203B41FA5}">
                      <a16:colId xmlns:a16="http://schemas.microsoft.com/office/drawing/2014/main" val="1626928256"/>
                    </a:ext>
                  </a:extLst>
                </a:gridCol>
                <a:gridCol w="655087">
                  <a:extLst>
                    <a:ext uri="{9D8B030D-6E8A-4147-A177-3AD203B41FA5}">
                      <a16:colId xmlns:a16="http://schemas.microsoft.com/office/drawing/2014/main" val="3129701825"/>
                    </a:ext>
                  </a:extLst>
                </a:gridCol>
                <a:gridCol w="544367">
                  <a:extLst>
                    <a:ext uri="{9D8B030D-6E8A-4147-A177-3AD203B41FA5}">
                      <a16:colId xmlns:a16="http://schemas.microsoft.com/office/drawing/2014/main" val="58137557"/>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2836941793"/>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725410495"/>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07</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83356528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分析等の導入による下水管の接続チェックの高度化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施工後の下水管敷設状況を撮影した動画の確認業務において、</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を活用して異常の可能性がある箇所を自動抽出し、見落としを防止することで、監督業務の効率化と負担軽減を図る。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03991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を活用した道路維持管理の効率化と計画的な維持管理の実現</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区画線維持管理業務において、ドライブレコーダーの映像データ等を活用した</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解析による区画線の損傷度判定などを行い、維持管理業務の高度化・効率化を図るとともに、計画的な維持管理につなげる。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45805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と民間技術を活用した道路路面調査よる損傷の早期発見・対応</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民間技術を利用して路面画像データ収集を行い、</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による道路路面損傷検出システムを導入する。これにより、市民通報や職員パトロールより前に損傷を発見し早期対応することで市民の安全・安心のさらなる向上を図る。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96804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新技術の導入で橋梁維持管理を効率化（</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技術導入による橋梁損傷程度判定の高度化）</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【05-1</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橋梁維持管理業務において、</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技術を導入することにより、橋梁損傷程度判定の高度化を図る。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194204"/>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Ⅲ</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24</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時間窓口の開設や行政手続きの自動化</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4276263823"/>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08</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行政手続きのオンライン化等により市民や事業者の利便性の向上に取り組む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749983307"/>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を活用した特殊車両の違法通行対策</a:t>
                      </a:r>
                      <a:b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b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及び申請許可業務の最適化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特殊車両に関する国の複数のシステムや本市行政オンラインを連携させるシステムを構築することにより、市民や事業者の利便性の向上を図る。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52957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設計図書情報の取得をより便利に（設計図書の情報提供業務効率化）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工事等の設計図書をオンラインで市民に情報提供できるシステムを開発することにより、業務の効率化とサービス向上を図る。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4618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公共下水道に関する手続き・届出・お問い合わせ窓口の利便性向上</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許認可窓口業務に</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チャットボットを導入することにより、市民や事業者の利便性の向上を図る。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5217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行政手続きのオンライン化の推進</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行政オンラインシステムで公共用地の占用申請や工事にかかる許可申請等の行政手続きを受け付けることにより、市民や事業者の利便性の向上を図る。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139244"/>
                  </a:ext>
                </a:extLst>
              </a:tr>
            </a:tbl>
          </a:graphicData>
        </a:graphic>
      </p:graphicFrame>
    </p:spTree>
    <p:extLst>
      <p:ext uri="{BB962C8B-B14F-4D97-AF65-F5344CB8AC3E}">
        <p14:creationId xmlns:p14="http://schemas.microsoft.com/office/powerpoint/2010/main" val="185185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6/10</a:t>
            </a:r>
          </a:p>
        </p:txBody>
      </p:sp>
      <p:sp>
        <p:nvSpPr>
          <p:cNvPr id="3" name="スライド番号プレースホルダー 1">
            <a:extLst>
              <a:ext uri="{FF2B5EF4-FFF2-40B4-BE49-F238E27FC236}">
                <a16:creationId xmlns:a16="http://schemas.microsoft.com/office/drawing/2014/main" id="{71DD951B-9B2D-983C-CC93-2D5B861F713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2" name="表 1">
            <a:extLst>
              <a:ext uri="{FF2B5EF4-FFF2-40B4-BE49-F238E27FC236}">
                <a16:creationId xmlns:a16="http://schemas.microsoft.com/office/drawing/2014/main" id="{D0C5B59C-1D78-F8D5-9794-406D4AFF6196}"/>
              </a:ext>
            </a:extLst>
          </p:cNvPr>
          <p:cNvGraphicFramePr>
            <a:graphicFrameLocks noGrp="1"/>
          </p:cNvGraphicFramePr>
          <p:nvPr>
            <p:extLst>
              <p:ext uri="{D42A27DB-BD31-4B8C-83A1-F6EECF244321}">
                <p14:modId xmlns:p14="http://schemas.microsoft.com/office/powerpoint/2010/main" val="1446921698"/>
              </p:ext>
            </p:extLst>
          </p:nvPr>
        </p:nvGraphicFramePr>
        <p:xfrm>
          <a:off x="467054" y="864000"/>
          <a:ext cx="8971892" cy="5219606"/>
        </p:xfrm>
        <a:graphic>
          <a:graphicData uri="http://schemas.openxmlformats.org/drawingml/2006/table">
            <a:tbl>
              <a:tblPr/>
              <a:tblGrid>
                <a:gridCol w="181969">
                  <a:extLst>
                    <a:ext uri="{9D8B030D-6E8A-4147-A177-3AD203B41FA5}">
                      <a16:colId xmlns:a16="http://schemas.microsoft.com/office/drawing/2014/main" val="685070587"/>
                    </a:ext>
                  </a:extLst>
                </a:gridCol>
                <a:gridCol w="181969">
                  <a:extLst>
                    <a:ext uri="{9D8B030D-6E8A-4147-A177-3AD203B41FA5}">
                      <a16:colId xmlns:a16="http://schemas.microsoft.com/office/drawing/2014/main" val="2427509496"/>
                    </a:ext>
                  </a:extLst>
                </a:gridCol>
                <a:gridCol w="420902">
                  <a:extLst>
                    <a:ext uri="{9D8B030D-6E8A-4147-A177-3AD203B41FA5}">
                      <a16:colId xmlns:a16="http://schemas.microsoft.com/office/drawing/2014/main" val="3871773543"/>
                    </a:ext>
                  </a:extLst>
                </a:gridCol>
                <a:gridCol w="2620349">
                  <a:extLst>
                    <a:ext uri="{9D8B030D-6E8A-4147-A177-3AD203B41FA5}">
                      <a16:colId xmlns:a16="http://schemas.microsoft.com/office/drawing/2014/main" val="429243776"/>
                    </a:ext>
                  </a:extLst>
                </a:gridCol>
                <a:gridCol w="4367249">
                  <a:extLst>
                    <a:ext uri="{9D8B030D-6E8A-4147-A177-3AD203B41FA5}">
                      <a16:colId xmlns:a16="http://schemas.microsoft.com/office/drawing/2014/main" val="1841402662"/>
                    </a:ext>
                  </a:extLst>
                </a:gridCol>
                <a:gridCol w="655087">
                  <a:extLst>
                    <a:ext uri="{9D8B030D-6E8A-4147-A177-3AD203B41FA5}">
                      <a16:colId xmlns:a16="http://schemas.microsoft.com/office/drawing/2014/main" val="3295120421"/>
                    </a:ext>
                  </a:extLst>
                </a:gridCol>
                <a:gridCol w="544367">
                  <a:extLst>
                    <a:ext uri="{9D8B030D-6E8A-4147-A177-3AD203B41FA5}">
                      <a16:colId xmlns:a16="http://schemas.microsoft.com/office/drawing/2014/main" val="1967544557"/>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410664475"/>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411910496"/>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09</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保有データのオープンデータ化による市民への情報発信に取り組む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246336105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道路等境界明示図等のオープンデータ化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道路境界等の既明示図及び公共基準点成果表をマップナビおおさかを活用して公開することにより、市民への適切で迅速な情報発信を図る。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51132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公園・港湾施設緑化系維持管理業務を最適化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公園施設のオープンデータ化、公園樹・街路樹の価値の見える化（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i</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Tree</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)【06-5</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トイレ・遊具・広場といった公園施設情報のオープン化、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i-Tree </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を用いた樹木のもつ価値の見える化を実施し、利用者目線の情報を提供することで、公園・樹木の魅力発信を図る。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074045"/>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次元データのオープンデータ化）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【02-4</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次元データの利活用方法検討の中で、市民・企業での公共データの利活用促進等のため、都市基盤施設に関する</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次元データのオープンデータ化に向けた検討を実施する。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032361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道路台帳現況平面図等のオープンデータ化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道路台帳現況平面図や認定道路網図をマップナビおおさかで公開することにより、市民への適切で迅速な情報発信を図る。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687071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3D</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【02-6</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データのオープンデータ化や活用により、京橋地区における道路等の都市基盤施設の整備を検討する。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750235"/>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972085946"/>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市民のニーズに対応した適切で迅速な情報発信に取り組む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19703887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淀川左岸線（２期）事業におけるメタバースの活用</a:t>
                      </a:r>
                      <a:r>
                        <a:rPr lang="ja-JP" altLang="en-US" sz="900" b="0" i="0" u="none" strike="noStrike">
                          <a:solidFill>
                            <a:sysClr val="windowText" lastClr="000000"/>
                          </a:solidFill>
                          <a:effectLst/>
                          <a:latin typeface="ＭＳ 明朝" panose="02020609040205080304" pitchFamily="17" charset="-128"/>
                          <a:ea typeface="ＭＳ 明朝" panose="02020609040205080304" pitchFamily="17"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メタバース空間の構築、活用検討）</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淀川左岸線２期事業においてメタバースを活用することにより、市民向けや関係機関との情報共有の深度化、効率化を図る。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534845"/>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【05-3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本市管理河川の情報（水位・カメラ映像等）を大阪府</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HP</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にて公開することにより、市民がリアルタイムで河川の情報を確認できる環境を整え、河川氾濫等災害時の安全・安心の確保の推進を図る。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7554257"/>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公園・港湾施設緑化系維持管理業務を最適化（公園樹・街路樹の価値の見える化（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i</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Tree</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)【06-5</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err="1">
                          <a:solidFill>
                            <a:sysClr val="windowText" lastClr="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-Tree </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を用いた樹木のもつ価値の見える化を実施し、利用者目線の情報を提供することで、公園・樹木の魅力発信を図る。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195877"/>
                  </a:ext>
                </a:extLst>
              </a:tr>
            </a:tbl>
          </a:graphicData>
        </a:graphic>
      </p:graphicFrame>
    </p:spTree>
    <p:extLst>
      <p:ext uri="{BB962C8B-B14F-4D97-AF65-F5344CB8AC3E}">
        <p14:creationId xmlns:p14="http://schemas.microsoft.com/office/powerpoint/2010/main" val="404456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7/10</a:t>
            </a:r>
          </a:p>
        </p:txBody>
      </p:sp>
      <p:sp>
        <p:nvSpPr>
          <p:cNvPr id="4" name="スライド番号プレースホルダー 1">
            <a:extLst>
              <a:ext uri="{FF2B5EF4-FFF2-40B4-BE49-F238E27FC236}">
                <a16:creationId xmlns:a16="http://schemas.microsoft.com/office/drawing/2014/main" id="{A1E072DF-8566-D587-FF80-CF31000E0CC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2" name="表 1">
            <a:extLst>
              <a:ext uri="{FF2B5EF4-FFF2-40B4-BE49-F238E27FC236}">
                <a16:creationId xmlns:a16="http://schemas.microsoft.com/office/drawing/2014/main" id="{A6F34290-9B35-A98E-18C2-F6DD9FB1F1E9}"/>
              </a:ext>
            </a:extLst>
          </p:cNvPr>
          <p:cNvGraphicFramePr>
            <a:graphicFrameLocks noGrp="1"/>
          </p:cNvGraphicFramePr>
          <p:nvPr>
            <p:extLst>
              <p:ext uri="{D42A27DB-BD31-4B8C-83A1-F6EECF244321}">
                <p14:modId xmlns:p14="http://schemas.microsoft.com/office/powerpoint/2010/main" val="994053525"/>
              </p:ext>
            </p:extLst>
          </p:nvPr>
        </p:nvGraphicFramePr>
        <p:xfrm>
          <a:off x="467054" y="864000"/>
          <a:ext cx="8971892" cy="5258886"/>
        </p:xfrm>
        <a:graphic>
          <a:graphicData uri="http://schemas.openxmlformats.org/drawingml/2006/table">
            <a:tbl>
              <a:tblPr/>
              <a:tblGrid>
                <a:gridCol w="181969">
                  <a:extLst>
                    <a:ext uri="{9D8B030D-6E8A-4147-A177-3AD203B41FA5}">
                      <a16:colId xmlns:a16="http://schemas.microsoft.com/office/drawing/2014/main" val="4021449541"/>
                    </a:ext>
                  </a:extLst>
                </a:gridCol>
                <a:gridCol w="181969">
                  <a:extLst>
                    <a:ext uri="{9D8B030D-6E8A-4147-A177-3AD203B41FA5}">
                      <a16:colId xmlns:a16="http://schemas.microsoft.com/office/drawing/2014/main" val="1530238421"/>
                    </a:ext>
                  </a:extLst>
                </a:gridCol>
                <a:gridCol w="420902">
                  <a:extLst>
                    <a:ext uri="{9D8B030D-6E8A-4147-A177-3AD203B41FA5}">
                      <a16:colId xmlns:a16="http://schemas.microsoft.com/office/drawing/2014/main" val="3425003444"/>
                    </a:ext>
                  </a:extLst>
                </a:gridCol>
                <a:gridCol w="2620349">
                  <a:extLst>
                    <a:ext uri="{9D8B030D-6E8A-4147-A177-3AD203B41FA5}">
                      <a16:colId xmlns:a16="http://schemas.microsoft.com/office/drawing/2014/main" val="4257811975"/>
                    </a:ext>
                  </a:extLst>
                </a:gridCol>
                <a:gridCol w="4367249">
                  <a:extLst>
                    <a:ext uri="{9D8B030D-6E8A-4147-A177-3AD203B41FA5}">
                      <a16:colId xmlns:a16="http://schemas.microsoft.com/office/drawing/2014/main" val="3177918306"/>
                    </a:ext>
                  </a:extLst>
                </a:gridCol>
                <a:gridCol w="655087">
                  <a:extLst>
                    <a:ext uri="{9D8B030D-6E8A-4147-A177-3AD203B41FA5}">
                      <a16:colId xmlns:a16="http://schemas.microsoft.com/office/drawing/2014/main" val="3006887352"/>
                    </a:ext>
                  </a:extLst>
                </a:gridCol>
                <a:gridCol w="544367">
                  <a:extLst>
                    <a:ext uri="{9D8B030D-6E8A-4147-A177-3AD203B41FA5}">
                      <a16:colId xmlns:a16="http://schemas.microsoft.com/office/drawing/2014/main" val="1587356787"/>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107915104"/>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66157961"/>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市民のニーズに対応した適切で迅速な情報発信に取り組む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418741450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降雨情報システムを活用したポンプの運転状況等住民への情報提供</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降雨情報システムを用いることにより、降雨時のポンプの運転状況をリアルタイムに市民へ提供する。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41224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淀川左岸線２期事業におけるドローンの活用</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淀川左岸線２期事業においてドローンを活用することにより、工事進捗状況を定期的に撮影し、広報動画として活用する。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1386673"/>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淀川左岸線２期事業における空間再現ディスプレイの導入、活用検討</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【03-2</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淀川左岸線２期事業において空間再現ディスプレイを導入することにより、市民向け説明会等で、従来の模型よりも容易に同レベルの情報伝達が可能となる。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39382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VR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【02-5</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淀川左岸線２期事業において</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VR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PC</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56463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VR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MR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ゴーグルの導入、活用検討</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【03-3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淀川左岸線２期事業において</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ゴーグルを導入・活用することにより、市民向けへの情報伝達の効率化、深度化を図る。また、より高度な技術継承も可能となる事から、研修にも活用する。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871995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渡船運航情報の</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SNS</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等での発信</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渡船事業において、気象等による渡船運航中止及び再開情報を「</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X</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」を利用してリアルタイムに発信することにより、適切で迅速な情報発信を図る。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53030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【03-5</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技術等を活用することにより、文化財の付加価値を高め、にぎわいを創出するとともに、歴史的価値に対する市民等の理解促進を図り、文化財の適切な保存・活用・継承につなげる。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293936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パークファン事業に関する</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の運用</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誰もが日常的に利用する地域の身近な公園をもっと楽しく、もっと柔軟に使いこなしていくための公園活用事業「パークファン」の取組にかかるプログラム等を</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等で情報発信することで、市民・事業者の方（プレーヤー）の支援を行うとともに、公園の魅力向上・活性化を図る。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56807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SNS</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の運用</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の運用による情報発信を行うことにより、適切で迅速な情報発信を図る。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914307"/>
                  </a:ext>
                </a:extLst>
              </a:tr>
            </a:tbl>
          </a:graphicData>
        </a:graphic>
      </p:graphicFrame>
    </p:spTree>
    <p:extLst>
      <p:ext uri="{BB962C8B-B14F-4D97-AF65-F5344CB8AC3E}">
        <p14:creationId xmlns:p14="http://schemas.microsoft.com/office/powerpoint/2010/main" val="96735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8/10</a:t>
            </a:r>
          </a:p>
        </p:txBody>
      </p:sp>
      <p:sp>
        <p:nvSpPr>
          <p:cNvPr id="3" name="スライド番号プレースホルダー 1">
            <a:extLst>
              <a:ext uri="{FF2B5EF4-FFF2-40B4-BE49-F238E27FC236}">
                <a16:creationId xmlns:a16="http://schemas.microsoft.com/office/drawing/2014/main" id="{26FEA5EB-8511-F323-33D9-E26353D7EE15}"/>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2" name="表 1">
            <a:extLst>
              <a:ext uri="{FF2B5EF4-FFF2-40B4-BE49-F238E27FC236}">
                <a16:creationId xmlns:a16="http://schemas.microsoft.com/office/drawing/2014/main" id="{8B6054B6-3159-03EF-C6F9-E7D65DB36C35}"/>
              </a:ext>
            </a:extLst>
          </p:cNvPr>
          <p:cNvGraphicFramePr>
            <a:graphicFrameLocks noGrp="1"/>
          </p:cNvGraphicFramePr>
          <p:nvPr>
            <p:extLst>
              <p:ext uri="{D42A27DB-BD31-4B8C-83A1-F6EECF244321}">
                <p14:modId xmlns:p14="http://schemas.microsoft.com/office/powerpoint/2010/main" val="1524003021"/>
              </p:ext>
            </p:extLst>
          </p:nvPr>
        </p:nvGraphicFramePr>
        <p:xfrm>
          <a:off x="467054" y="864000"/>
          <a:ext cx="8971892" cy="4581886"/>
        </p:xfrm>
        <a:graphic>
          <a:graphicData uri="http://schemas.openxmlformats.org/drawingml/2006/table">
            <a:tbl>
              <a:tblPr/>
              <a:tblGrid>
                <a:gridCol w="181969">
                  <a:extLst>
                    <a:ext uri="{9D8B030D-6E8A-4147-A177-3AD203B41FA5}">
                      <a16:colId xmlns:a16="http://schemas.microsoft.com/office/drawing/2014/main" val="2614855943"/>
                    </a:ext>
                  </a:extLst>
                </a:gridCol>
                <a:gridCol w="181969">
                  <a:extLst>
                    <a:ext uri="{9D8B030D-6E8A-4147-A177-3AD203B41FA5}">
                      <a16:colId xmlns:a16="http://schemas.microsoft.com/office/drawing/2014/main" val="1861047887"/>
                    </a:ext>
                  </a:extLst>
                </a:gridCol>
                <a:gridCol w="420902">
                  <a:extLst>
                    <a:ext uri="{9D8B030D-6E8A-4147-A177-3AD203B41FA5}">
                      <a16:colId xmlns:a16="http://schemas.microsoft.com/office/drawing/2014/main" val="169396471"/>
                    </a:ext>
                  </a:extLst>
                </a:gridCol>
                <a:gridCol w="2620349">
                  <a:extLst>
                    <a:ext uri="{9D8B030D-6E8A-4147-A177-3AD203B41FA5}">
                      <a16:colId xmlns:a16="http://schemas.microsoft.com/office/drawing/2014/main" val="1720252444"/>
                    </a:ext>
                  </a:extLst>
                </a:gridCol>
                <a:gridCol w="4367249">
                  <a:extLst>
                    <a:ext uri="{9D8B030D-6E8A-4147-A177-3AD203B41FA5}">
                      <a16:colId xmlns:a16="http://schemas.microsoft.com/office/drawing/2014/main" val="3294283335"/>
                    </a:ext>
                  </a:extLst>
                </a:gridCol>
                <a:gridCol w="655087">
                  <a:extLst>
                    <a:ext uri="{9D8B030D-6E8A-4147-A177-3AD203B41FA5}">
                      <a16:colId xmlns:a16="http://schemas.microsoft.com/office/drawing/2014/main" val="2198488994"/>
                    </a:ext>
                  </a:extLst>
                </a:gridCol>
                <a:gridCol w="544367">
                  <a:extLst>
                    <a:ext uri="{9D8B030D-6E8A-4147-A177-3AD203B41FA5}">
                      <a16:colId xmlns:a16="http://schemas.microsoft.com/office/drawing/2014/main" val="2135511685"/>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80774545"/>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効率的かつ質の高い業務の運営</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545131626"/>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11</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情報の一元管理やデジタル技術の活用等により業務の効率化に取り組む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93786030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都市の骨格である都市計画道路等の整備事業の効率化・最適化に向け、既存の業務手法等の抜本的な見直しや資料・情報のデジタル化、</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PM</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Project Management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）等の活用に向けた検討を実施する。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37744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放置自転車撤去業務における撤去情報管理アプリケーションの試行導入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繁華街の民間委託による夜間撤去にて受託者が活用している撤去情報管理アプリケーションを工営所撤去業務に試行導入し、撤去情報をクラウド上に集約することにより、問合せ対応のサービスレベル向上や効率的かつ効果的な撤去を行う。</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6100767"/>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公園・港湾施設緑化系維持管理業務を最適化（維持管理の全体最適化、電子情報化）</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紙媒体で保存されている施設情報を電子化・システム化することで、業務の効率化を図る。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6410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下水道事業の予算編成･執行管理業務の効率化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下水道事業の予算編成・執行管理をシステム化し、データを一元管理することで、集計の効率化と進捗の可視化を実現し、計画への反映と経営改善につなげる。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00095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下水道総合情報システム再構築</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下水道総合情報システムを再構築することにより、業務効率化に資する機能改善を行う。</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1828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道路橋梁総合管理システム再構築</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道路橋梁総合管理システムを再構築することにより、業務効率化に資する機能改善を行う。</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487865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等を活用し公共設計及び設計業務委託の予定価格の算出をより適正に</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等による違算防止システムや殻処分最適シミュレーションなどを持つ積算システムを構築し、設計担当職員の違算防止及び負担軽減を図る。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32413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を活用した特殊車両の違法通行対策</a:t>
                      </a:r>
                      <a:b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b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及び申請許可業務の最適化</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【08-1</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ビデオカメラで撮影した映像を</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解析することにより、特殊車両か否かの判定とナンバープレートの読込における業務の効率化を図る。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549881"/>
                  </a:ext>
                </a:extLst>
              </a:tr>
            </a:tbl>
          </a:graphicData>
        </a:graphic>
      </p:graphicFrame>
    </p:spTree>
    <p:extLst>
      <p:ext uri="{BB962C8B-B14F-4D97-AF65-F5344CB8AC3E}">
        <p14:creationId xmlns:p14="http://schemas.microsoft.com/office/powerpoint/2010/main" val="295840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9/10</a:t>
            </a:r>
          </a:p>
        </p:txBody>
      </p:sp>
      <p:sp>
        <p:nvSpPr>
          <p:cNvPr id="4" name="スライド番号プレースホルダー 1">
            <a:extLst>
              <a:ext uri="{FF2B5EF4-FFF2-40B4-BE49-F238E27FC236}">
                <a16:creationId xmlns:a16="http://schemas.microsoft.com/office/drawing/2014/main" id="{F5044473-67D4-3707-E56C-79E8A1CC83E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3" name="表 2">
            <a:extLst>
              <a:ext uri="{FF2B5EF4-FFF2-40B4-BE49-F238E27FC236}">
                <a16:creationId xmlns:a16="http://schemas.microsoft.com/office/drawing/2014/main" id="{15785276-B99F-29D1-6738-97D5A478A6C3}"/>
              </a:ext>
            </a:extLst>
          </p:cNvPr>
          <p:cNvGraphicFramePr>
            <a:graphicFrameLocks noGrp="1"/>
          </p:cNvGraphicFramePr>
          <p:nvPr>
            <p:extLst>
              <p:ext uri="{D42A27DB-BD31-4B8C-83A1-F6EECF244321}">
                <p14:modId xmlns:p14="http://schemas.microsoft.com/office/powerpoint/2010/main" val="1890319547"/>
              </p:ext>
            </p:extLst>
          </p:nvPr>
        </p:nvGraphicFramePr>
        <p:xfrm>
          <a:off x="467054" y="864000"/>
          <a:ext cx="8971892" cy="5253350"/>
        </p:xfrm>
        <a:graphic>
          <a:graphicData uri="http://schemas.openxmlformats.org/drawingml/2006/table">
            <a:tbl>
              <a:tblPr/>
              <a:tblGrid>
                <a:gridCol w="181969">
                  <a:extLst>
                    <a:ext uri="{9D8B030D-6E8A-4147-A177-3AD203B41FA5}">
                      <a16:colId xmlns:a16="http://schemas.microsoft.com/office/drawing/2014/main" val="3711394983"/>
                    </a:ext>
                  </a:extLst>
                </a:gridCol>
                <a:gridCol w="181969">
                  <a:extLst>
                    <a:ext uri="{9D8B030D-6E8A-4147-A177-3AD203B41FA5}">
                      <a16:colId xmlns:a16="http://schemas.microsoft.com/office/drawing/2014/main" val="440857448"/>
                    </a:ext>
                  </a:extLst>
                </a:gridCol>
                <a:gridCol w="420902">
                  <a:extLst>
                    <a:ext uri="{9D8B030D-6E8A-4147-A177-3AD203B41FA5}">
                      <a16:colId xmlns:a16="http://schemas.microsoft.com/office/drawing/2014/main" val="415628428"/>
                    </a:ext>
                  </a:extLst>
                </a:gridCol>
                <a:gridCol w="2620349">
                  <a:extLst>
                    <a:ext uri="{9D8B030D-6E8A-4147-A177-3AD203B41FA5}">
                      <a16:colId xmlns:a16="http://schemas.microsoft.com/office/drawing/2014/main" val="537047269"/>
                    </a:ext>
                  </a:extLst>
                </a:gridCol>
                <a:gridCol w="4367248">
                  <a:extLst>
                    <a:ext uri="{9D8B030D-6E8A-4147-A177-3AD203B41FA5}">
                      <a16:colId xmlns:a16="http://schemas.microsoft.com/office/drawing/2014/main" val="1642466814"/>
                    </a:ext>
                  </a:extLst>
                </a:gridCol>
                <a:gridCol w="655087">
                  <a:extLst>
                    <a:ext uri="{9D8B030D-6E8A-4147-A177-3AD203B41FA5}">
                      <a16:colId xmlns:a16="http://schemas.microsoft.com/office/drawing/2014/main" val="507067477"/>
                    </a:ext>
                  </a:extLst>
                </a:gridCol>
                <a:gridCol w="544368">
                  <a:extLst>
                    <a:ext uri="{9D8B030D-6E8A-4147-A177-3AD203B41FA5}">
                      <a16:colId xmlns:a16="http://schemas.microsoft.com/office/drawing/2014/main" val="4167842053"/>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219055191"/>
                  </a:ext>
                </a:extLst>
              </a:tr>
              <a:tr h="305191">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効率的かつ質の高い業務の運営</a:t>
                      </a:r>
                    </a:p>
                  </a:txBody>
                  <a:tcPr marL="91178" marR="91178" marT="45589" marB="45589"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829030635"/>
                  </a:ext>
                </a:extLst>
              </a:tr>
              <a:tr h="259601">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11</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情報の一元管理やデジタル技術の活用等により業務の効率化に取り組む</a:t>
                      </a:r>
                    </a:p>
                  </a:txBody>
                  <a:tcPr marL="91178" marR="91178" marT="45589" marB="45589"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65206741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ysClr val="windowText" lastClr="000000"/>
                          </a:solidFill>
                          <a:effectLst/>
                          <a:latin typeface="游ゴシック" panose="020B0400000000000000" pitchFamily="50" charset="-128"/>
                          <a:ea typeface="游ゴシック" panose="020B0400000000000000" pitchFamily="50" charset="-128"/>
                          <a:cs typeface="+mn-cs"/>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淀川左岸線２期事業におけるプラットフォームの構築</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淀川左岸線２期事業において左岸線及び万博アクセスルートの工程やスタミナ等、必要情報を一元管理することにより、事務所内の情報共有の効率化を図る。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156010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ysClr val="windowText" lastClr="000000"/>
                          </a:solidFill>
                          <a:effectLst/>
                          <a:latin typeface="游ゴシック" panose="020B0400000000000000" pitchFamily="50" charset="-128"/>
                          <a:ea typeface="游ゴシック" panose="020B0400000000000000" pitchFamily="50" charset="-128"/>
                          <a:cs typeface="+mn-cs"/>
                        </a:rPr>
                        <a:t>11-10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公園事務所への電話自動応答システムの導入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公園事務所に電話自動応答システムを導入することにより、市民からの問合せに適切に対応するとともに、電話の取次業務を軽減させる。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55539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ysClr val="windowText" lastClr="000000"/>
                          </a:solidFill>
                          <a:effectLst/>
                          <a:latin typeface="游ゴシック" panose="020B0400000000000000" pitchFamily="50" charset="-128"/>
                          <a:ea typeface="游ゴシック" panose="020B0400000000000000" pitchFamily="50" charset="-128"/>
                          <a:cs typeface="+mn-cs"/>
                        </a:rPr>
                        <a:t>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下水道事業における技術資料の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検索システムの導入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建設業特化の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サービスを導入し、専門書籍・法令・本市独自データ（仕様書・設計指針等）等を学習させ、監督職員が</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やタブレットから根拠付きで必要情報を迅速に検索可能にすることで、業務効率化を図る。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506417"/>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ysClr val="windowText" lastClr="000000"/>
                          </a:solidFill>
                          <a:effectLst/>
                          <a:latin typeface="游ゴシック" panose="020B0400000000000000" pitchFamily="50" charset="-128"/>
                          <a:ea typeface="游ゴシック" panose="020B0400000000000000" pitchFamily="50" charset="-128"/>
                          <a:cs typeface="+mn-cs"/>
                        </a:rPr>
                        <a:t>11-12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公共下水道に関する手続き・届出・お問い合わせ窓口の利便性向上</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【08-3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許認可窓口業務に</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チャットボットを導入することにより、職員の業務の効率化を図る。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54536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buNone/>
                      </a:pPr>
                      <a:r>
                        <a:rPr kumimoji="1" lang="en-US" altLang="ja-JP" sz="900" b="0" i="0" u="none" strike="noStrike" kern="1200" dirty="0">
                          <a:solidFill>
                            <a:sysClr val="windowText" lastClr="000000"/>
                          </a:solidFill>
                          <a:effectLst/>
                          <a:latin typeface="游ゴシック" panose="020B0400000000000000" pitchFamily="50" charset="-128"/>
                          <a:ea typeface="游ゴシック" panose="020B0400000000000000" pitchFamily="50" charset="-128"/>
                          <a:cs typeface="+mn-cs"/>
                        </a:rPr>
                        <a:t>11-13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管渠の設計積算業務の効率化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管渠の設計積算業務において、</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RPA</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を活用することにより、産廃処分地の選定の効率化を図る。下水道総合情報システムのマッピング機能に当該路線の情報を登録することにより、工事縮減対象道路の確認の効率化を図る。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851602"/>
                  </a:ext>
                </a:extLst>
              </a:tr>
              <a:tr h="305191">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効率的かつ質の高い業務の運営</a:t>
                      </a:r>
                    </a:p>
                  </a:txBody>
                  <a:tcPr marL="91178" marR="91178" marT="45589" marB="45589"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81458139"/>
                  </a:ext>
                </a:extLst>
              </a:tr>
              <a:tr h="259601">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12</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保有情報のライブラリ化等によりスムーズな技術継承・人材育成に取り組む</a:t>
                      </a:r>
                    </a:p>
                  </a:txBody>
                  <a:tcPr marL="91178" marR="91178" marT="45589" marB="45589"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221037357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【11-3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都市の骨格である都市計画道路等の整備事業の効率化・最適化に向け、既存の業務手法等の抜本的な見直しや資料・情報のデジタル化、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PM</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Project Management</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）等の活用に向けた検討を実施する。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84012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淀川左岸線（２期）事業におけるメタバースの活用</a:t>
                      </a:r>
                      <a:r>
                        <a:rPr lang="ja-JP" altLang="en-US" sz="900" b="0" i="0" u="none" strike="noStrike">
                          <a:solidFill>
                            <a:sysClr val="windowText" lastClr="000000"/>
                          </a:solidFill>
                          <a:effectLst/>
                          <a:latin typeface="ＭＳ 明朝" panose="02020609040205080304" pitchFamily="17" charset="-128"/>
                          <a:ea typeface="ＭＳ 明朝" panose="02020609040205080304" pitchFamily="17"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メタバース空間の構築、活用検討）</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【10-1</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淀川左岸線２期事業においてメタバースを活用することにより、市民向けや関係機関との情報共有の深度化、効率化を図り、また、職員向けの研修で活用することで、技術継承の深度化、効率化を図る。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23765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VR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MR</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ゴーグルの導入、活用検討</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【03-3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淀川左岸線２期事業において</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ゴーグルを導入・活用することにより、市民向けへの情報伝達の効率化、深度化を図る。また、より高度な技術継承も可能となる事から、研修にも活用する。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00310"/>
                  </a:ext>
                </a:extLst>
              </a:tr>
            </a:tbl>
          </a:graphicData>
        </a:graphic>
      </p:graphicFrame>
    </p:spTree>
    <p:extLst>
      <p:ext uri="{BB962C8B-B14F-4D97-AF65-F5344CB8AC3E}">
        <p14:creationId xmlns:p14="http://schemas.microsoft.com/office/powerpoint/2010/main" val="362767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10/10</a:t>
            </a:r>
          </a:p>
        </p:txBody>
      </p:sp>
      <p:sp>
        <p:nvSpPr>
          <p:cNvPr id="3" name="スライド番号プレースホルダー 1">
            <a:extLst>
              <a:ext uri="{FF2B5EF4-FFF2-40B4-BE49-F238E27FC236}">
                <a16:creationId xmlns:a16="http://schemas.microsoft.com/office/drawing/2014/main" id="{C15AB16A-1913-D052-28FA-FCDB1981F0C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5" name="表 4">
            <a:extLst>
              <a:ext uri="{FF2B5EF4-FFF2-40B4-BE49-F238E27FC236}">
                <a16:creationId xmlns:a16="http://schemas.microsoft.com/office/drawing/2014/main" id="{1A225156-06F9-C7F7-57FF-90F955CC4BA5}"/>
              </a:ext>
            </a:extLst>
          </p:cNvPr>
          <p:cNvGraphicFramePr>
            <a:graphicFrameLocks noGrp="1"/>
          </p:cNvGraphicFramePr>
          <p:nvPr>
            <p:extLst>
              <p:ext uri="{D42A27DB-BD31-4B8C-83A1-F6EECF244321}">
                <p14:modId xmlns:p14="http://schemas.microsoft.com/office/powerpoint/2010/main" val="3122225624"/>
              </p:ext>
            </p:extLst>
          </p:nvPr>
        </p:nvGraphicFramePr>
        <p:xfrm>
          <a:off x="467054" y="864000"/>
          <a:ext cx="8971892" cy="5219606"/>
        </p:xfrm>
        <a:graphic>
          <a:graphicData uri="http://schemas.openxmlformats.org/drawingml/2006/table">
            <a:tbl>
              <a:tblPr/>
              <a:tblGrid>
                <a:gridCol w="181969">
                  <a:extLst>
                    <a:ext uri="{9D8B030D-6E8A-4147-A177-3AD203B41FA5}">
                      <a16:colId xmlns:a16="http://schemas.microsoft.com/office/drawing/2014/main" val="2935376185"/>
                    </a:ext>
                  </a:extLst>
                </a:gridCol>
                <a:gridCol w="181969">
                  <a:extLst>
                    <a:ext uri="{9D8B030D-6E8A-4147-A177-3AD203B41FA5}">
                      <a16:colId xmlns:a16="http://schemas.microsoft.com/office/drawing/2014/main" val="3196437473"/>
                    </a:ext>
                  </a:extLst>
                </a:gridCol>
                <a:gridCol w="420902">
                  <a:extLst>
                    <a:ext uri="{9D8B030D-6E8A-4147-A177-3AD203B41FA5}">
                      <a16:colId xmlns:a16="http://schemas.microsoft.com/office/drawing/2014/main" val="1939316616"/>
                    </a:ext>
                  </a:extLst>
                </a:gridCol>
                <a:gridCol w="2620349">
                  <a:extLst>
                    <a:ext uri="{9D8B030D-6E8A-4147-A177-3AD203B41FA5}">
                      <a16:colId xmlns:a16="http://schemas.microsoft.com/office/drawing/2014/main" val="3449660647"/>
                    </a:ext>
                  </a:extLst>
                </a:gridCol>
                <a:gridCol w="4367249">
                  <a:extLst>
                    <a:ext uri="{9D8B030D-6E8A-4147-A177-3AD203B41FA5}">
                      <a16:colId xmlns:a16="http://schemas.microsoft.com/office/drawing/2014/main" val="4005055966"/>
                    </a:ext>
                  </a:extLst>
                </a:gridCol>
                <a:gridCol w="655087">
                  <a:extLst>
                    <a:ext uri="{9D8B030D-6E8A-4147-A177-3AD203B41FA5}">
                      <a16:colId xmlns:a16="http://schemas.microsoft.com/office/drawing/2014/main" val="2194742062"/>
                    </a:ext>
                  </a:extLst>
                </a:gridCol>
                <a:gridCol w="544367">
                  <a:extLst>
                    <a:ext uri="{9D8B030D-6E8A-4147-A177-3AD203B41FA5}">
                      <a16:colId xmlns:a16="http://schemas.microsoft.com/office/drawing/2014/main" val="3286092217"/>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取組タイトル</a:t>
                      </a:r>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ページ</a:t>
                      </a:r>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2209740974"/>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a:solidFill>
                            <a:sysClr val="windowText" lastClr="000000"/>
                          </a:solidFill>
                          <a:effectLst/>
                          <a:latin typeface="游ゴシック" panose="020B0400000000000000" pitchFamily="50" charset="-128"/>
                          <a:ea typeface="游ゴシック" panose="020B0400000000000000" pitchFamily="50" charset="-128"/>
                        </a:rPr>
                        <a:t>Ⅴ</a:t>
                      </a:r>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効率的かつ質の高い業務の運営</a:t>
                      </a:r>
                      <a:endPar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endPar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231898087"/>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4">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rPr>
                        <a:t>12</a:t>
                      </a: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保有情報のライブラリ化等によりスムーズな技術継承・人材育成に取り組む</a:t>
                      </a:r>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8824485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淀川左岸線２期事業におけるプラットフォームの構築</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【02-6</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淀川左岸線２期事業において左岸線及び万博アクセスルートの工程やスタミナ等、必要情報を一元管理することにより、事務所内の情報共有の効率化を図る。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9577617"/>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下水道事業における技術資料の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検索システムの導入</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【11-13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建設業特化の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サービスを導入し、専門書籍・法令・本市独自データ（仕様書・設計指針等）等を学習させ、監督職員が</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やタブレットから根拠付きで必要情報を迅速に検索可能にすることで、業務効率化を図る。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944386"/>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a:solidFill>
                            <a:sysClr val="windowText" lastClr="000000"/>
                          </a:solidFill>
                          <a:effectLst/>
                          <a:latin typeface="游ゴシック" panose="020B0400000000000000" pitchFamily="50" charset="-128"/>
                          <a:ea typeface="游ゴシック" panose="020B0400000000000000" pitchFamily="50" charset="-128"/>
                        </a:rPr>
                        <a:t>Ⅴ</a:t>
                      </a:r>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効率的かつ質の高い業務の運営</a:t>
                      </a:r>
                      <a:endPar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endPar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903566630"/>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rPr>
                        <a:t>13</a:t>
                      </a: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最新機器の導入により現場との情報共有の効率化に取り組む</a:t>
                      </a:r>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274914301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下水処理施設の通信環境の改善</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下水処理施設の通信環境の改善により、ウェアラブルカメラ等を活用可能とすることで、現場確認などの移動を伴う業務の効率化を図る。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052667"/>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ライブカメラを活用し連続高架橋の状態監視を高度化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【05-2</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新御堂筋線高架橋に遠方監視が可能なライブカメラを設置し、業務効率化を図るとともに、カメラ映像の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分析により道路異常を早期発見することで、交通事故等の２次被害の抑制や渋滞緩和につながり、市民の安心安全の確保を図る。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83619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下水道工事現場への半固定式カメラの設置（試行実施予定）</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【05-6</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現場へ定点カメラを設置することにより、監督職員（土木）が施工状況等をリアルタイムで確認ができることから遠隔地からでも立会等が可能となる。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81114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現場におけるウェアラブルカメラ等を活用した業務効率化（ウェアラブルカメラの導入）</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【05-7</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監督職員がウェアラブルカメラを活用することで、遠隔地からでも施工状況を確認でき、技術継承・人材育成を促進する。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1162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淀川左岸線２期事業におけるライブカメラの導入</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【05-8</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淀川左岸線２期事業においてライブカメラを導入することにより、工事中の現場状況をリアルタイムで事務所から閲覧可能となり、また、事故等が発生した際の画像記録も行う。また、万博時のバス等の運行監視も行う。</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984049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下水処理施設の機械電気設備工事における遠隔臨場による工事検査等の実施</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下水処理施設の機械電気設備工事において、遠隔臨場による工事検査を実施することにより、現場との情報共有の効率化を図る。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7187732"/>
                  </a:ext>
                </a:extLst>
              </a:tr>
            </a:tbl>
          </a:graphicData>
        </a:graphic>
      </p:graphicFrame>
    </p:spTree>
    <p:extLst>
      <p:ext uri="{BB962C8B-B14F-4D97-AF65-F5344CB8AC3E}">
        <p14:creationId xmlns:p14="http://schemas.microsoft.com/office/powerpoint/2010/main" val="375177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AEA69A8-2782-7DCF-A085-FF952504E1C7}"/>
              </a:ext>
            </a:extLst>
          </p:cNvPr>
          <p:cNvGraphicFramePr>
            <a:graphicFrameLocks noGrp="1"/>
          </p:cNvGraphicFramePr>
          <p:nvPr>
            <p:extLst>
              <p:ext uri="{D42A27DB-BD31-4B8C-83A1-F6EECF244321}">
                <p14:modId xmlns:p14="http://schemas.microsoft.com/office/powerpoint/2010/main" val="2764520644"/>
              </p:ext>
            </p:extLst>
          </p:nvPr>
        </p:nvGraphicFramePr>
        <p:xfrm>
          <a:off x="453000" y="2160000"/>
          <a:ext cx="9000000" cy="3067458"/>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5</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7</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6</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8</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2027(R9)~2030(R12)</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504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ビッグデータ等を用いた計画検討の高度化に取り組む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chemeClr val="tx1"/>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chemeClr val="tx1"/>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chemeClr val="tx1"/>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828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計画・設計段階における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chemeClr val="tx1"/>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chemeClr val="tx1"/>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chemeClr val="tx1"/>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708944">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最先端デジタル技術を活用した魅力と活力のあるまちづくりに取り組む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chemeClr val="tx1"/>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chemeClr val="tx1"/>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chemeClr val="tx1"/>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26504513"/>
                  </a:ext>
                </a:extLst>
              </a:tr>
              <a:tr h="522514">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04</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t"/>
                      <a:r>
                        <a:rPr lang="ja-JP" altLang="en-US" sz="900" b="0" i="0" u="none" strike="noStrike" dirty="0">
                          <a:solidFill>
                            <a:schemeClr val="tx1"/>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900" b="0" i="0" u="none" strike="noStrike" dirty="0">
                        <a:solidFill>
                          <a:schemeClr val="tx1"/>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chemeClr val="tx1"/>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342074"/>
                  </a:ext>
                </a:extLst>
              </a:tr>
            </a:tbl>
          </a:graphicData>
        </a:graphic>
      </p:graphicFrame>
      <p:sp>
        <p:nvSpPr>
          <p:cNvPr id="15" name="矢印: 山形 14">
            <a:extLst>
              <a:ext uri="{FF2B5EF4-FFF2-40B4-BE49-F238E27FC236}">
                <a16:creationId xmlns:a16="http://schemas.microsoft.com/office/drawing/2014/main" id="{7A68439A-F18E-2B8B-FF45-C2238981EC16}"/>
              </a:ext>
            </a:extLst>
          </p:cNvPr>
          <p:cNvSpPr/>
          <p:nvPr/>
        </p:nvSpPr>
        <p:spPr>
          <a:xfrm>
            <a:off x="6731608" y="3217482"/>
            <a:ext cx="2574740" cy="720136"/>
          </a:xfrm>
          <a:prstGeom prst="chevron">
            <a:avLst>
              <a:gd name="adj" fmla="val 13240"/>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900" dirty="0">
                <a:solidFill>
                  <a:schemeClr val="tx1"/>
                </a:solidFill>
                <a:latin typeface="游ゴシック" panose="020B0400000000000000" pitchFamily="50" charset="-128"/>
              </a:rPr>
              <a:t>データの収集・保存の仕組みづくりにより一元管理と所属間共有を推進</a:t>
            </a:r>
            <a:endParaRPr lang="en-US" altLang="ja-JP" sz="900" dirty="0">
              <a:solidFill>
                <a:schemeClr val="tx1"/>
              </a:solidFill>
              <a:latin typeface="游ゴシック" panose="020B0400000000000000" pitchFamily="50" charset="-128"/>
            </a:endParaRPr>
          </a:p>
          <a:p>
            <a:pPr>
              <a:defRPr/>
            </a:pPr>
            <a:r>
              <a:rPr lang="ja-JP" altLang="en-US" sz="900" dirty="0">
                <a:solidFill>
                  <a:schemeClr val="tx1"/>
                </a:solidFill>
                <a:latin typeface="游ゴシック" panose="020B0400000000000000" pitchFamily="50" charset="-128"/>
              </a:rPr>
              <a:t>現地確認や住民説明などに活用を拡大し様々な事業での利活用を推進</a:t>
            </a:r>
            <a:endParaRPr lang="en-US" altLang="ja-JP" sz="900" dirty="0">
              <a:solidFill>
                <a:schemeClr val="tx1"/>
              </a:solidFill>
              <a:latin typeface="游ゴシック" panose="020B0400000000000000" pitchFamily="50" charset="-128"/>
            </a:endParaRPr>
          </a:p>
        </p:txBody>
      </p:sp>
      <p:sp>
        <p:nvSpPr>
          <p:cNvPr id="16" name="矢印: 五方向 15">
            <a:extLst>
              <a:ext uri="{FF2B5EF4-FFF2-40B4-BE49-F238E27FC236}">
                <a16:creationId xmlns:a16="http://schemas.microsoft.com/office/drawing/2014/main" id="{C35D81CE-C978-1726-0EB1-2098FF580E1F}"/>
              </a:ext>
            </a:extLst>
          </p:cNvPr>
          <p:cNvSpPr/>
          <p:nvPr/>
        </p:nvSpPr>
        <p:spPr>
          <a:xfrm>
            <a:off x="2123867" y="3217482"/>
            <a:ext cx="3960000" cy="21544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無電柱化事業における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次元データ活用（点群データ及び</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BIM/CIM</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02-2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ja-JP"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の取組ロードマップ　</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1/4</a:t>
            </a:r>
          </a:p>
        </p:txBody>
      </p:sp>
      <p:sp>
        <p:nvSpPr>
          <p:cNvPr id="10" name="矢印: 五方向 9">
            <a:extLst>
              <a:ext uri="{FF2B5EF4-FFF2-40B4-BE49-F238E27FC236}">
                <a16:creationId xmlns:a16="http://schemas.microsoft.com/office/drawing/2014/main" id="{FE65D879-B618-42EA-B858-DAE83C1CD122}"/>
              </a:ext>
            </a:extLst>
          </p:cNvPr>
          <p:cNvSpPr/>
          <p:nvPr/>
        </p:nvSpPr>
        <p:spPr>
          <a:xfrm>
            <a:off x="2123867" y="3722174"/>
            <a:ext cx="3960000" cy="21544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次元データを活用した建設生産プロセスの高度化（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02-4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ja-JP"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4" name="矢印: 五方向 13">
            <a:extLst>
              <a:ext uri="{FF2B5EF4-FFF2-40B4-BE49-F238E27FC236}">
                <a16:creationId xmlns:a16="http://schemas.microsoft.com/office/drawing/2014/main" id="{86B6D0A8-D052-4DEF-9E9B-A68D02311A73}"/>
              </a:ext>
            </a:extLst>
          </p:cNvPr>
          <p:cNvSpPr/>
          <p:nvPr/>
        </p:nvSpPr>
        <p:spPr>
          <a:xfrm>
            <a:off x="2123867" y="2739123"/>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御堂筋における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カメラ及びビッグデータ等を活用した”スマートストリート”の実現（</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01-1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31" name="テキスト ボックス 30">
            <a:extLst>
              <a:ext uri="{FF2B5EF4-FFF2-40B4-BE49-F238E27FC236}">
                <a16:creationId xmlns:a16="http://schemas.microsoft.com/office/drawing/2014/main" id="{94AAE363-1921-6417-422A-93141F964249}"/>
              </a:ext>
            </a:extLst>
          </p:cNvPr>
          <p:cNvSpPr txBox="1"/>
          <p:nvPr/>
        </p:nvSpPr>
        <p:spPr>
          <a:xfrm>
            <a:off x="597000" y="720000"/>
            <a:ext cx="8712000" cy="103105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「建設局が</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年頃にめざす姿」に至る手順として、「</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年頃までの施策方針」ごとに具体的な取組と将来的に取り組む方向性をロードマップとして取りまとめた。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建設局として今後の取組の方向性を明らかにし、職員間で目標を共有することで、建設局全体として</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の取組を展開していく。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矢印: 五方向 31">
            <a:extLst>
              <a:ext uri="{FF2B5EF4-FFF2-40B4-BE49-F238E27FC236}">
                <a16:creationId xmlns:a16="http://schemas.microsoft.com/office/drawing/2014/main" id="{0D01E11A-3C3B-FEB0-05B5-B7E1D7D85234}"/>
              </a:ext>
            </a:extLst>
          </p:cNvPr>
          <p:cNvSpPr/>
          <p:nvPr/>
        </p:nvSpPr>
        <p:spPr>
          <a:xfrm>
            <a:off x="2123867" y="4415385"/>
            <a:ext cx="3960000" cy="215444"/>
          </a:xfrm>
          <a:prstGeom prst="homePlate">
            <a:avLst>
              <a:gd name="adj" fmla="val 42015"/>
            </a:avLst>
          </a:prstGeom>
          <a:solidFill>
            <a:schemeClr val="accent4">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AR</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技術等を活用した文化財の魅力発信事業（</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03-5</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33" name="矢印: 五方向 32">
            <a:extLst>
              <a:ext uri="{FF2B5EF4-FFF2-40B4-BE49-F238E27FC236}">
                <a16:creationId xmlns:a16="http://schemas.microsoft.com/office/drawing/2014/main" id="{C4A4A998-022A-44DC-AEFC-D0B7D9C356F3}"/>
              </a:ext>
            </a:extLst>
          </p:cNvPr>
          <p:cNvSpPr/>
          <p:nvPr/>
        </p:nvSpPr>
        <p:spPr>
          <a:xfrm>
            <a:off x="2123867" y="4856021"/>
            <a:ext cx="3960000" cy="21544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次元データを活用した建設生産プロセスの高度化（</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04-2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矢印: 山形 10">
            <a:extLst>
              <a:ext uri="{FF2B5EF4-FFF2-40B4-BE49-F238E27FC236}">
                <a16:creationId xmlns:a16="http://schemas.microsoft.com/office/drawing/2014/main" id="{9564893A-42F1-414D-858D-06DB347C2DFF}"/>
              </a:ext>
            </a:extLst>
          </p:cNvPr>
          <p:cNvSpPr/>
          <p:nvPr/>
        </p:nvSpPr>
        <p:spPr>
          <a:xfrm>
            <a:off x="6503151" y="2739713"/>
            <a:ext cx="190601" cy="35058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3" name="矢印: 山形 12">
            <a:extLst>
              <a:ext uri="{FF2B5EF4-FFF2-40B4-BE49-F238E27FC236}">
                <a16:creationId xmlns:a16="http://schemas.microsoft.com/office/drawing/2014/main" id="{D01F08F3-1FA6-4E2D-8F0C-C58B5B4ED2BF}"/>
              </a:ext>
            </a:extLst>
          </p:cNvPr>
          <p:cNvSpPr/>
          <p:nvPr/>
        </p:nvSpPr>
        <p:spPr>
          <a:xfrm>
            <a:off x="6735669" y="2739713"/>
            <a:ext cx="2574743" cy="350584"/>
          </a:xfrm>
          <a:prstGeom prst="chevron">
            <a:avLst>
              <a:gd name="adj" fmla="val 301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他のエリアへの展開を推進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4" name="矢印: 山形 33">
            <a:extLst>
              <a:ext uri="{FF2B5EF4-FFF2-40B4-BE49-F238E27FC236}">
                <a16:creationId xmlns:a16="http://schemas.microsoft.com/office/drawing/2014/main" id="{4526AAA8-3F8F-9A48-9FEA-4C95A36627F7}"/>
              </a:ext>
            </a:extLst>
          </p:cNvPr>
          <p:cNvSpPr/>
          <p:nvPr/>
        </p:nvSpPr>
        <p:spPr>
          <a:xfrm>
            <a:off x="6321310" y="2741929"/>
            <a:ext cx="190601" cy="35058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53" name="矢印: 山形 52">
            <a:extLst>
              <a:ext uri="{FF2B5EF4-FFF2-40B4-BE49-F238E27FC236}">
                <a16:creationId xmlns:a16="http://schemas.microsoft.com/office/drawing/2014/main" id="{CF8B3DDC-07DE-939D-AAE4-F6CC8F2E2FBA}"/>
              </a:ext>
            </a:extLst>
          </p:cNvPr>
          <p:cNvSpPr/>
          <p:nvPr/>
        </p:nvSpPr>
        <p:spPr>
          <a:xfrm>
            <a:off x="6731608" y="4751131"/>
            <a:ext cx="2577392" cy="42522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ICT</a:t>
            </a: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施工導入の仕組みづくりを推進</a:t>
            </a:r>
            <a:endPar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様々なエリアや事業での導入を推進</a:t>
            </a:r>
          </a:p>
        </p:txBody>
      </p:sp>
      <p:sp>
        <p:nvSpPr>
          <p:cNvPr id="39" name="矢印: 山形 38">
            <a:extLst>
              <a:ext uri="{FF2B5EF4-FFF2-40B4-BE49-F238E27FC236}">
                <a16:creationId xmlns:a16="http://schemas.microsoft.com/office/drawing/2014/main" id="{7BBB6518-63C0-EB27-8CB5-2CDE41A37AA0}"/>
              </a:ext>
            </a:extLst>
          </p:cNvPr>
          <p:cNvSpPr/>
          <p:nvPr/>
        </p:nvSpPr>
        <p:spPr>
          <a:xfrm>
            <a:off x="6735669" y="4060856"/>
            <a:ext cx="2570679" cy="569974"/>
          </a:xfrm>
          <a:prstGeom prst="chevron">
            <a:avLst>
              <a:gd name="adj" fmla="val 1864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最先端デジタル技術の活用を推進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様々なエリアや事業への横展開を推進</a:t>
            </a:r>
          </a:p>
        </p:txBody>
      </p:sp>
      <p:sp>
        <p:nvSpPr>
          <p:cNvPr id="18" name="テキスト ボックス 17">
            <a:extLst>
              <a:ext uri="{FF2B5EF4-FFF2-40B4-BE49-F238E27FC236}">
                <a16:creationId xmlns:a16="http://schemas.microsoft.com/office/drawing/2014/main" id="{8EAC2450-283B-BE94-FBE7-B38E6C62EF12}"/>
              </a:ext>
            </a:extLst>
          </p:cNvPr>
          <p:cNvSpPr txBox="1"/>
          <p:nvPr/>
        </p:nvSpPr>
        <p:spPr>
          <a:xfrm>
            <a:off x="453000" y="1816747"/>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Ⅰ</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都市の成長と魅力向上に貢献する都市基盤施設の整備</a:t>
            </a:r>
          </a:p>
        </p:txBody>
      </p:sp>
      <p:sp>
        <p:nvSpPr>
          <p:cNvPr id="5" name="テキスト ボックス 4">
            <a:extLst>
              <a:ext uri="{FF2B5EF4-FFF2-40B4-BE49-F238E27FC236}">
                <a16:creationId xmlns:a16="http://schemas.microsoft.com/office/drawing/2014/main" id="{BF8BD617-8641-A211-C0DD-45DCA0792AED}"/>
              </a:ext>
            </a:extLst>
          </p:cNvPr>
          <p:cNvSpPr txBox="1"/>
          <p:nvPr/>
        </p:nvSpPr>
        <p:spPr>
          <a:xfrm>
            <a:off x="5427667" y="5518972"/>
            <a:ext cx="37682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ロードマップに記載している各取組のスケジュールはイメージであり、具体的なスケジュールは個票（</a:t>
            </a:r>
            <a:r>
              <a:rPr lang="en-US" altLang="ja-JP" sz="1200" dirty="0">
                <a:solidFill>
                  <a:prstClr val="black"/>
                </a:solidFill>
                <a:latin typeface="游ゴシック" panose="020B0400000000000000" pitchFamily="50" charset="-128"/>
                <a:ea typeface="游ゴシック" panose="020B0400000000000000" pitchFamily="50" charset="-128"/>
              </a:rPr>
              <a:t>p.</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48</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）等を確認ください。</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スライド番号プレースホルダー 1">
            <a:extLst>
              <a:ext uri="{FF2B5EF4-FFF2-40B4-BE49-F238E27FC236}">
                <a16:creationId xmlns:a16="http://schemas.microsoft.com/office/drawing/2014/main" id="{2965048B-EA36-BE4A-5BBD-BB00C962B04C}"/>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矢印: 五方向 21">
            <a:extLst>
              <a:ext uri="{FF2B5EF4-FFF2-40B4-BE49-F238E27FC236}">
                <a16:creationId xmlns:a16="http://schemas.microsoft.com/office/drawing/2014/main" id="{0226F74C-7BA5-A6C3-7168-99519839DB74}"/>
              </a:ext>
            </a:extLst>
          </p:cNvPr>
          <p:cNvSpPr/>
          <p:nvPr/>
        </p:nvSpPr>
        <p:spPr>
          <a:xfrm>
            <a:off x="2123867" y="4039041"/>
            <a:ext cx="3960000" cy="338554"/>
          </a:xfrm>
          <a:prstGeom prst="homePlate">
            <a:avLst>
              <a:gd name="adj" fmla="val 33173"/>
            </a:avLst>
          </a:prstGeom>
          <a:solidFill>
            <a:schemeClr val="accent4">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御堂筋における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カメラ及びビッグデータ等を活用した”スマートストリート”の実現（</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03-1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5" name="正方形/長方形 24">
            <a:extLst>
              <a:ext uri="{FF2B5EF4-FFF2-40B4-BE49-F238E27FC236}">
                <a16:creationId xmlns:a16="http://schemas.microsoft.com/office/drawing/2014/main" id="{55B1680B-14D8-9C6B-070C-930319FDBA38}"/>
              </a:ext>
            </a:extLst>
          </p:cNvPr>
          <p:cNvSpPr/>
          <p:nvPr/>
        </p:nvSpPr>
        <p:spPr>
          <a:xfrm>
            <a:off x="712126" y="5441201"/>
            <a:ext cx="4525000" cy="792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t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□凡例</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矢印: 五方向 27">
            <a:extLst>
              <a:ext uri="{FF2B5EF4-FFF2-40B4-BE49-F238E27FC236}">
                <a16:creationId xmlns:a16="http://schemas.microsoft.com/office/drawing/2014/main" id="{E4C781BF-14BA-9F4B-C855-20745F32B44F}"/>
              </a:ext>
            </a:extLst>
          </p:cNvPr>
          <p:cNvSpPr/>
          <p:nvPr/>
        </p:nvSpPr>
        <p:spPr>
          <a:xfrm>
            <a:off x="2006191" y="5551955"/>
            <a:ext cx="1633910" cy="334701"/>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取組タイトル（</a:t>
            </a:r>
            <a:r>
              <a:rPr kumimoji="1" lang="en-US" altLang="ja-JP"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00-0</a:t>
            </a:r>
            <a:r>
              <a:rPr kumimoji="1" lang="ja-JP" altLang="en-US"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t>
            </a:r>
          </a:p>
        </p:txBody>
      </p:sp>
      <p:cxnSp>
        <p:nvCxnSpPr>
          <p:cNvPr id="29" name="直線コネクタ 28">
            <a:extLst>
              <a:ext uri="{FF2B5EF4-FFF2-40B4-BE49-F238E27FC236}">
                <a16:creationId xmlns:a16="http://schemas.microsoft.com/office/drawing/2014/main" id="{A75D7B26-B070-6238-3EAF-341511B73F57}"/>
              </a:ext>
            </a:extLst>
          </p:cNvPr>
          <p:cNvCxnSpPr>
            <a:cxnSpLocks/>
          </p:cNvCxnSpPr>
          <p:nvPr/>
        </p:nvCxnSpPr>
        <p:spPr>
          <a:xfrm>
            <a:off x="3144674" y="5835322"/>
            <a:ext cx="141721" cy="120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CDBD03C0-66DC-972E-C802-460B065E97DC}"/>
              </a:ext>
            </a:extLst>
          </p:cNvPr>
          <p:cNvSpPr txBox="1"/>
          <p:nvPr/>
        </p:nvSpPr>
        <p:spPr>
          <a:xfrm>
            <a:off x="806825" y="5930581"/>
            <a:ext cx="42186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の取組一覧（取組概要）」の取組項番</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5677660C-4236-AAD8-0F34-4FF592131335}"/>
              </a:ext>
            </a:extLst>
          </p:cNvPr>
          <p:cNvCxnSpPr>
            <a:cxnSpLocks/>
          </p:cNvCxnSpPr>
          <p:nvPr/>
        </p:nvCxnSpPr>
        <p:spPr>
          <a:xfrm>
            <a:off x="3001391" y="5797531"/>
            <a:ext cx="33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矢印: 五方向 16">
            <a:extLst>
              <a:ext uri="{FF2B5EF4-FFF2-40B4-BE49-F238E27FC236}">
                <a16:creationId xmlns:a16="http://schemas.microsoft.com/office/drawing/2014/main" id="{D5518DCC-9B34-E269-110A-FF2B1069349A}"/>
              </a:ext>
            </a:extLst>
          </p:cNvPr>
          <p:cNvSpPr/>
          <p:nvPr/>
        </p:nvSpPr>
        <p:spPr>
          <a:xfrm>
            <a:off x="2123867" y="3469828"/>
            <a:ext cx="3960000" cy="21544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defRPr/>
            </a:pPr>
            <a:r>
              <a:rPr lang="ja-JP" altLang="en-US" sz="800" dirty="0">
                <a:solidFill>
                  <a:schemeClr val="tx1"/>
                </a:solidFill>
                <a:latin typeface="游ゴシック" panose="020B0400000000000000" pitchFamily="50" charset="-128"/>
              </a:rPr>
              <a:t>橋梁維持管理における</a:t>
            </a:r>
            <a:r>
              <a:rPr lang="en-US" altLang="ja-JP" sz="800" dirty="0">
                <a:solidFill>
                  <a:schemeClr val="tx1"/>
                </a:solidFill>
                <a:latin typeface="游ゴシック" panose="020B0400000000000000" pitchFamily="50" charset="-128"/>
              </a:rPr>
              <a:t>3</a:t>
            </a:r>
            <a:r>
              <a:rPr lang="ja-JP" altLang="en-US" sz="800" dirty="0">
                <a:solidFill>
                  <a:schemeClr val="tx1"/>
                </a:solidFill>
                <a:latin typeface="游ゴシック" panose="020B0400000000000000" pitchFamily="50" charset="-128"/>
              </a:rPr>
              <a:t>次元データの活用（</a:t>
            </a:r>
            <a:r>
              <a:rPr lang="en-US" altLang="ja-JP" sz="800" dirty="0">
                <a:solidFill>
                  <a:schemeClr val="tx1"/>
                </a:solidFill>
                <a:latin typeface="游ゴシック" panose="020B0400000000000000" pitchFamily="50" charset="-128"/>
              </a:rPr>
              <a:t>02-3</a:t>
            </a:r>
            <a:r>
              <a:rPr lang="ja-JP" altLang="en-US" sz="800" dirty="0">
                <a:solidFill>
                  <a:schemeClr val="tx1"/>
                </a:solidFill>
                <a:latin typeface="游ゴシック" panose="020B0400000000000000" pitchFamily="50" charset="-128"/>
              </a:rPr>
              <a:t>）</a:t>
            </a:r>
            <a:endParaRPr kumimoji="1" lang="ja-JP"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9" name="矢印: 山形 8">
            <a:extLst>
              <a:ext uri="{FF2B5EF4-FFF2-40B4-BE49-F238E27FC236}">
                <a16:creationId xmlns:a16="http://schemas.microsoft.com/office/drawing/2014/main" id="{173337C6-5E55-DCA4-5DA0-A8591CB72350}"/>
              </a:ext>
            </a:extLst>
          </p:cNvPr>
          <p:cNvSpPr/>
          <p:nvPr/>
        </p:nvSpPr>
        <p:spPr>
          <a:xfrm>
            <a:off x="6530837" y="3205418"/>
            <a:ext cx="162915" cy="738701"/>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9" name="矢印: 山形 18">
            <a:extLst>
              <a:ext uri="{FF2B5EF4-FFF2-40B4-BE49-F238E27FC236}">
                <a16:creationId xmlns:a16="http://schemas.microsoft.com/office/drawing/2014/main" id="{BE6243E8-96D6-6D68-1733-C247C366906D}"/>
              </a:ext>
            </a:extLst>
          </p:cNvPr>
          <p:cNvSpPr/>
          <p:nvPr/>
        </p:nvSpPr>
        <p:spPr>
          <a:xfrm>
            <a:off x="6321309" y="3202912"/>
            <a:ext cx="190601" cy="741139"/>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21" name="矢印: 山形 20">
            <a:extLst>
              <a:ext uri="{FF2B5EF4-FFF2-40B4-BE49-F238E27FC236}">
                <a16:creationId xmlns:a16="http://schemas.microsoft.com/office/drawing/2014/main" id="{7A27E87C-D59F-EE64-28A3-0742694C6B0D}"/>
              </a:ext>
            </a:extLst>
          </p:cNvPr>
          <p:cNvSpPr/>
          <p:nvPr/>
        </p:nvSpPr>
        <p:spPr>
          <a:xfrm>
            <a:off x="6503151" y="4060855"/>
            <a:ext cx="190601" cy="569973"/>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24" name="矢印: 山形 23">
            <a:extLst>
              <a:ext uri="{FF2B5EF4-FFF2-40B4-BE49-F238E27FC236}">
                <a16:creationId xmlns:a16="http://schemas.microsoft.com/office/drawing/2014/main" id="{006EA6C8-C14E-B81D-E8DD-67966E6247CD}"/>
              </a:ext>
            </a:extLst>
          </p:cNvPr>
          <p:cNvSpPr/>
          <p:nvPr/>
        </p:nvSpPr>
        <p:spPr>
          <a:xfrm>
            <a:off x="6321310" y="4063071"/>
            <a:ext cx="190601" cy="569973"/>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26" name="矢印: 山形 25">
            <a:extLst>
              <a:ext uri="{FF2B5EF4-FFF2-40B4-BE49-F238E27FC236}">
                <a16:creationId xmlns:a16="http://schemas.microsoft.com/office/drawing/2014/main" id="{D65D09CE-1296-9515-5BFB-9C941C959456}"/>
              </a:ext>
            </a:extLst>
          </p:cNvPr>
          <p:cNvSpPr/>
          <p:nvPr/>
        </p:nvSpPr>
        <p:spPr>
          <a:xfrm>
            <a:off x="6503032" y="4751131"/>
            <a:ext cx="190601" cy="42522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27" name="矢印: 山形 26">
            <a:extLst>
              <a:ext uri="{FF2B5EF4-FFF2-40B4-BE49-F238E27FC236}">
                <a16:creationId xmlns:a16="http://schemas.microsoft.com/office/drawing/2014/main" id="{849D0DA8-6D18-38CD-8D15-296E588FBBB1}"/>
              </a:ext>
            </a:extLst>
          </p:cNvPr>
          <p:cNvSpPr/>
          <p:nvPr/>
        </p:nvSpPr>
        <p:spPr>
          <a:xfrm>
            <a:off x="6321191" y="4751131"/>
            <a:ext cx="190601" cy="42522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98692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の取組ロードマップ　</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2/4</a:t>
            </a:r>
          </a:p>
        </p:txBody>
      </p:sp>
      <p:graphicFrame>
        <p:nvGraphicFramePr>
          <p:cNvPr id="4" name="表 3">
            <a:extLst>
              <a:ext uri="{FF2B5EF4-FFF2-40B4-BE49-F238E27FC236}">
                <a16:creationId xmlns:a16="http://schemas.microsoft.com/office/drawing/2014/main" id="{5790247A-0006-A5DF-B9FA-164FCFAB2025}"/>
              </a:ext>
            </a:extLst>
          </p:cNvPr>
          <p:cNvGraphicFramePr>
            <a:graphicFrameLocks noGrp="1"/>
          </p:cNvGraphicFramePr>
          <p:nvPr>
            <p:extLst>
              <p:ext uri="{D42A27DB-BD31-4B8C-83A1-F6EECF244321}">
                <p14:modId xmlns:p14="http://schemas.microsoft.com/office/powerpoint/2010/main" val="3173550731"/>
              </p:ext>
            </p:extLst>
          </p:nvPr>
        </p:nvGraphicFramePr>
        <p:xfrm>
          <a:off x="453600" y="1029600"/>
          <a:ext cx="9000000" cy="5363869"/>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5</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7</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6</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8</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2027(R9)~2030(R12)</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2177629">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最新デバイスやロボットの導入による施設の日常の維持管理や災害時の点検等の効率化・高度化に取り組む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1539551">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1142689">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04513"/>
                  </a:ext>
                </a:extLst>
              </a:tr>
            </a:tbl>
          </a:graphicData>
        </a:graphic>
      </p:graphicFrame>
      <p:sp>
        <p:nvSpPr>
          <p:cNvPr id="6" name="矢印: 五方向 5">
            <a:extLst>
              <a:ext uri="{FF2B5EF4-FFF2-40B4-BE49-F238E27FC236}">
                <a16:creationId xmlns:a16="http://schemas.microsoft.com/office/drawing/2014/main" id="{0D6AF33B-B0C5-B3B2-D71E-F1E410A5ABC6}"/>
              </a:ext>
            </a:extLst>
          </p:cNvPr>
          <p:cNvSpPr/>
          <p:nvPr/>
        </p:nvSpPr>
        <p:spPr>
          <a:xfrm>
            <a:off x="2123867" y="2605338"/>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現場におけるウェアラブルカメラ等を活用した業務効率化（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05-7)</a:t>
            </a:r>
            <a:endPar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7" name="矢印: 五方向 6">
            <a:extLst>
              <a:ext uri="{FF2B5EF4-FFF2-40B4-BE49-F238E27FC236}">
                <a16:creationId xmlns:a16="http://schemas.microsoft.com/office/drawing/2014/main" id="{50CE7656-D541-3821-031E-C7D78822D21A}"/>
              </a:ext>
            </a:extLst>
          </p:cNvPr>
          <p:cNvSpPr/>
          <p:nvPr/>
        </p:nvSpPr>
        <p:spPr>
          <a:xfrm>
            <a:off x="2123867" y="2359295"/>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下水道工事現場への半固定式カメラの設置（</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05-6</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8" name="矢印: 五方向 7">
            <a:extLst>
              <a:ext uri="{FF2B5EF4-FFF2-40B4-BE49-F238E27FC236}">
                <a16:creationId xmlns:a16="http://schemas.microsoft.com/office/drawing/2014/main" id="{32575F1A-69ED-0518-F0D8-C400E4B2F8F5}"/>
              </a:ext>
            </a:extLst>
          </p:cNvPr>
          <p:cNvSpPr/>
          <p:nvPr/>
        </p:nvSpPr>
        <p:spPr>
          <a:xfrm>
            <a:off x="2123867" y="1974381"/>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防災・減災に向けた河川防災情報発信の高度化（河川ライブカメラ映像の一般公開）（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9" name="矢印: 五方向 8">
            <a:extLst>
              <a:ext uri="{FF2B5EF4-FFF2-40B4-BE49-F238E27FC236}">
                <a16:creationId xmlns:a16="http://schemas.microsoft.com/office/drawing/2014/main" id="{4B81FC2D-7BA7-D4C8-8A0C-D2AB23EAA54A}"/>
              </a:ext>
            </a:extLst>
          </p:cNvPr>
          <p:cNvSpPr/>
          <p:nvPr/>
        </p:nvSpPr>
        <p:spPr>
          <a:xfrm>
            <a:off x="2123867" y="2926104"/>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新技術の導入で橋梁維持管理を効率化（橋梁点検への新技術導入）（</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0" name="矢印: 五方向 9">
            <a:extLst>
              <a:ext uri="{FF2B5EF4-FFF2-40B4-BE49-F238E27FC236}">
                <a16:creationId xmlns:a16="http://schemas.microsoft.com/office/drawing/2014/main" id="{1188D1C6-B1E1-FE3D-2575-32C5DB516CF0}"/>
              </a:ext>
            </a:extLst>
          </p:cNvPr>
          <p:cNvSpPr/>
          <p:nvPr/>
        </p:nvSpPr>
        <p:spPr>
          <a:xfrm>
            <a:off x="2123867" y="3179008"/>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新技術を活用した河川施設維持管理の効率化（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1" name="矢印: 五方向 10">
            <a:extLst>
              <a:ext uri="{FF2B5EF4-FFF2-40B4-BE49-F238E27FC236}">
                <a16:creationId xmlns:a16="http://schemas.microsoft.com/office/drawing/2014/main" id="{D8C35A2F-A9FB-9F10-5767-4B2C1DA46763}"/>
              </a:ext>
            </a:extLst>
          </p:cNvPr>
          <p:cNvSpPr/>
          <p:nvPr/>
        </p:nvSpPr>
        <p:spPr>
          <a:xfrm>
            <a:off x="2123867" y="3434388"/>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ドローン活用による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次元データの取得及び石垣カルテ作成（</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05-5</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3" name="矢印: 五方向 12">
            <a:extLst>
              <a:ext uri="{FF2B5EF4-FFF2-40B4-BE49-F238E27FC236}">
                <a16:creationId xmlns:a16="http://schemas.microsoft.com/office/drawing/2014/main" id="{1D26D3DC-E097-297A-363E-189EE5A3B86F}"/>
              </a:ext>
            </a:extLst>
          </p:cNvPr>
          <p:cNvSpPr/>
          <p:nvPr/>
        </p:nvSpPr>
        <p:spPr>
          <a:xfrm>
            <a:off x="2123867" y="4957139"/>
            <a:ext cx="3960000" cy="21544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次元データを活用した建設生産プロセスの高度化（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06-6</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ja-JP"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5" name="矢印: 五方向 14">
            <a:extLst>
              <a:ext uri="{FF2B5EF4-FFF2-40B4-BE49-F238E27FC236}">
                <a16:creationId xmlns:a16="http://schemas.microsoft.com/office/drawing/2014/main" id="{BAE5CAA9-133A-1709-A7CD-75A4515B9632}"/>
              </a:ext>
            </a:extLst>
          </p:cNvPr>
          <p:cNvSpPr/>
          <p:nvPr/>
        </p:nvSpPr>
        <p:spPr>
          <a:xfrm>
            <a:off x="2123867" y="4052536"/>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新技術を活用した河川施設維持管理の効率化（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06-3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6" name="矢印: 五方向 15">
            <a:extLst>
              <a:ext uri="{FF2B5EF4-FFF2-40B4-BE49-F238E27FC236}">
                <a16:creationId xmlns:a16="http://schemas.microsoft.com/office/drawing/2014/main" id="{9AD5683A-D54F-4CB5-B377-A5DC32262EAB}"/>
              </a:ext>
            </a:extLst>
          </p:cNvPr>
          <p:cNvSpPr/>
          <p:nvPr/>
        </p:nvSpPr>
        <p:spPr>
          <a:xfrm>
            <a:off x="2123867" y="4313754"/>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ドローン活用による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次元データの取得及び石垣カルテ作成（</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06-4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7" name="矢印: 五方向 16">
            <a:extLst>
              <a:ext uri="{FF2B5EF4-FFF2-40B4-BE49-F238E27FC236}">
                <a16:creationId xmlns:a16="http://schemas.microsoft.com/office/drawing/2014/main" id="{06A9BE87-0126-0DDC-F01F-5DB9AEE79CB0}"/>
              </a:ext>
            </a:extLst>
          </p:cNvPr>
          <p:cNvSpPr/>
          <p:nvPr/>
        </p:nvSpPr>
        <p:spPr>
          <a:xfrm>
            <a:off x="2123867" y="4575897"/>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公園・港湾施設緑化系維持管理業務を最適化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次元データの取得（街路樹・公園樹））（</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06-5</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9" name="矢印: 五方向 18">
            <a:extLst>
              <a:ext uri="{FF2B5EF4-FFF2-40B4-BE49-F238E27FC236}">
                <a16:creationId xmlns:a16="http://schemas.microsoft.com/office/drawing/2014/main" id="{929E60DD-71D7-7D44-2527-D3329B9C3BA8}"/>
              </a:ext>
            </a:extLst>
          </p:cNvPr>
          <p:cNvSpPr/>
          <p:nvPr/>
        </p:nvSpPr>
        <p:spPr>
          <a:xfrm>
            <a:off x="2123867" y="5960388"/>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新技術の導入で橋梁維持管理を効率化</a:t>
            </a:r>
            <a:endPar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技術導入による橋梁損傷程度判定の高度化）（</a:t>
            </a:r>
            <a:r>
              <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07-4</a:t>
            </a: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p:txBody>
      </p:sp>
      <p:sp>
        <p:nvSpPr>
          <p:cNvPr id="28" name="矢印: 山形 27">
            <a:extLst>
              <a:ext uri="{FF2B5EF4-FFF2-40B4-BE49-F238E27FC236}">
                <a16:creationId xmlns:a16="http://schemas.microsoft.com/office/drawing/2014/main" id="{FB2A3910-1539-89A9-AD4E-F61A8A5EA91E}"/>
              </a:ext>
            </a:extLst>
          </p:cNvPr>
          <p:cNvSpPr/>
          <p:nvPr/>
        </p:nvSpPr>
        <p:spPr>
          <a:xfrm>
            <a:off x="6735669" y="2919442"/>
            <a:ext cx="2574743" cy="723728"/>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ドローン等の新技術の導入を推進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様々な事業への横展開を推進</a:t>
            </a:r>
          </a:p>
        </p:txBody>
      </p:sp>
      <p:sp>
        <p:nvSpPr>
          <p:cNvPr id="23" name="テキスト ボックス 22">
            <a:extLst>
              <a:ext uri="{FF2B5EF4-FFF2-40B4-BE49-F238E27FC236}">
                <a16:creationId xmlns:a16="http://schemas.microsoft.com/office/drawing/2014/main" id="{A18F6C09-84D1-09A7-D7FF-78A149F6B14E}"/>
              </a:ext>
            </a:extLst>
          </p:cNvPr>
          <p:cNvSpPr txBox="1"/>
          <p:nvPr/>
        </p:nvSpPr>
        <p:spPr>
          <a:xfrm>
            <a:off x="453000" y="720000"/>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Ⅱ</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持続可能な都市を支える都市基盤施設の効率的な維持管理</a:t>
            </a:r>
          </a:p>
        </p:txBody>
      </p:sp>
      <p:sp>
        <p:nvSpPr>
          <p:cNvPr id="5" name="矢印: 五方向 4">
            <a:extLst>
              <a:ext uri="{FF2B5EF4-FFF2-40B4-BE49-F238E27FC236}">
                <a16:creationId xmlns:a16="http://schemas.microsoft.com/office/drawing/2014/main" id="{509C1876-6477-2FD5-25FD-E77DA066F90F}"/>
              </a:ext>
            </a:extLst>
          </p:cNvPr>
          <p:cNvSpPr/>
          <p:nvPr/>
        </p:nvSpPr>
        <p:spPr>
          <a:xfrm>
            <a:off x="2123867" y="5339337"/>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を活用した道路維持管理の効率化と計画的な維持管理の実現（</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07-2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2" name="スライド番号プレースホルダー 1">
            <a:extLst>
              <a:ext uri="{FF2B5EF4-FFF2-40B4-BE49-F238E27FC236}">
                <a16:creationId xmlns:a16="http://schemas.microsoft.com/office/drawing/2014/main" id="{F0D7817D-3293-CC25-5BD3-F4D9C9FAD17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36" name="矢印: 山形 35">
            <a:extLst>
              <a:ext uri="{FF2B5EF4-FFF2-40B4-BE49-F238E27FC236}">
                <a16:creationId xmlns:a16="http://schemas.microsoft.com/office/drawing/2014/main" id="{DB064793-7A72-C3D4-993A-729105ADD849}"/>
              </a:ext>
            </a:extLst>
          </p:cNvPr>
          <p:cNvSpPr/>
          <p:nvPr/>
        </p:nvSpPr>
        <p:spPr>
          <a:xfrm>
            <a:off x="6741154" y="5335531"/>
            <a:ext cx="2569258" cy="963411"/>
          </a:xfrm>
          <a:prstGeom prst="chevron">
            <a:avLst>
              <a:gd name="adj" fmla="val 2075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AI</a:t>
            </a: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分析等の導入を推進</a:t>
            </a:r>
            <a:endPar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様々な事業への横展開を推進</a:t>
            </a:r>
          </a:p>
        </p:txBody>
      </p:sp>
      <p:sp>
        <p:nvSpPr>
          <p:cNvPr id="24" name="矢印: 五方向 23">
            <a:extLst>
              <a:ext uri="{FF2B5EF4-FFF2-40B4-BE49-F238E27FC236}">
                <a16:creationId xmlns:a16="http://schemas.microsoft.com/office/drawing/2014/main" id="{77744FA8-E4D5-7776-F8C4-C144D5CA05AE}"/>
              </a:ext>
            </a:extLst>
          </p:cNvPr>
          <p:cNvSpPr/>
          <p:nvPr/>
        </p:nvSpPr>
        <p:spPr>
          <a:xfrm>
            <a:off x="3918009" y="1599075"/>
            <a:ext cx="21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ライブカメラを活用し連続高架橋の状態監視を高度化（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05-2)</a:t>
            </a:r>
            <a:endPar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3" name="矢印: 五方向 32">
            <a:extLst>
              <a:ext uri="{FF2B5EF4-FFF2-40B4-BE49-F238E27FC236}">
                <a16:creationId xmlns:a16="http://schemas.microsoft.com/office/drawing/2014/main" id="{5AC132CD-2FCC-6E79-3972-725430B0EF96}"/>
              </a:ext>
            </a:extLst>
          </p:cNvPr>
          <p:cNvSpPr/>
          <p:nvPr/>
        </p:nvSpPr>
        <p:spPr>
          <a:xfrm>
            <a:off x="2123867" y="5588307"/>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と民間技術を活用した道路路面調査の実施による損傷の早期発見・対応</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07-3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9" name="矢印: 五方向 28">
            <a:extLst>
              <a:ext uri="{FF2B5EF4-FFF2-40B4-BE49-F238E27FC236}">
                <a16:creationId xmlns:a16="http://schemas.microsoft.com/office/drawing/2014/main" id="{EEC5E6EE-9C5F-D2B8-8223-2E84C3B1C82A}"/>
              </a:ext>
            </a:extLst>
          </p:cNvPr>
          <p:cNvSpPr/>
          <p:nvPr/>
        </p:nvSpPr>
        <p:spPr>
          <a:xfrm>
            <a:off x="2123867" y="3785887"/>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橋梁維持管理における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次元データの活用（</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06-2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34" name="矢印: 山形 33">
            <a:extLst>
              <a:ext uri="{FF2B5EF4-FFF2-40B4-BE49-F238E27FC236}">
                <a16:creationId xmlns:a16="http://schemas.microsoft.com/office/drawing/2014/main" id="{4D181938-6EB8-15B0-64AC-B1E235437744}"/>
              </a:ext>
            </a:extLst>
          </p:cNvPr>
          <p:cNvSpPr/>
          <p:nvPr/>
        </p:nvSpPr>
        <p:spPr>
          <a:xfrm>
            <a:off x="6741154" y="3783724"/>
            <a:ext cx="2569258" cy="1382891"/>
          </a:xfrm>
          <a:prstGeom prst="chevron">
            <a:avLst>
              <a:gd name="adj" fmla="val 14430"/>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900" dirty="0">
                <a:solidFill>
                  <a:schemeClr val="tx1"/>
                </a:solidFill>
                <a:latin typeface="游ゴシック" panose="020B0400000000000000" pitchFamily="50" charset="-128"/>
              </a:rPr>
              <a:t>データの収集・保存の仕組みづくりにより一元管理と所属間共有を推進</a:t>
            </a:r>
            <a:endParaRPr lang="en-US" altLang="ja-JP" sz="900" dirty="0">
              <a:solidFill>
                <a:schemeClr val="tx1"/>
              </a:solidFill>
              <a:latin typeface="游ゴシック" panose="020B0400000000000000" pitchFamily="50" charset="-128"/>
            </a:endParaRPr>
          </a:p>
          <a:p>
            <a:pPr>
              <a:defRPr/>
            </a:pPr>
            <a:r>
              <a:rPr lang="ja-JP" altLang="en-US" sz="900" dirty="0">
                <a:solidFill>
                  <a:schemeClr val="tx1"/>
                </a:solidFill>
                <a:latin typeface="游ゴシック" panose="020B0400000000000000" pitchFamily="50" charset="-128"/>
              </a:rPr>
              <a:t>データ活用手法の確立により様々な事業での利活用を推進</a:t>
            </a:r>
            <a:endParaRPr lang="en-US" altLang="ja-JP" sz="900" dirty="0">
              <a:solidFill>
                <a:schemeClr val="tx1"/>
              </a:solidFill>
              <a:latin typeface="游ゴシック" panose="020B0400000000000000" pitchFamily="50" charset="-128"/>
            </a:endParaRPr>
          </a:p>
        </p:txBody>
      </p:sp>
      <p:sp>
        <p:nvSpPr>
          <p:cNvPr id="43" name="矢印: 山形 42">
            <a:extLst>
              <a:ext uri="{FF2B5EF4-FFF2-40B4-BE49-F238E27FC236}">
                <a16:creationId xmlns:a16="http://schemas.microsoft.com/office/drawing/2014/main" id="{448223C2-73BE-310C-D064-E356E09208EA}"/>
              </a:ext>
            </a:extLst>
          </p:cNvPr>
          <p:cNvSpPr/>
          <p:nvPr/>
        </p:nvSpPr>
        <p:spPr>
          <a:xfrm>
            <a:off x="6518504" y="1596857"/>
            <a:ext cx="350495" cy="1221707"/>
          </a:xfrm>
          <a:prstGeom prst="chevron">
            <a:avLst>
              <a:gd name="adj" fmla="val 738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4" name="矢印: 山形 43">
            <a:extLst>
              <a:ext uri="{FF2B5EF4-FFF2-40B4-BE49-F238E27FC236}">
                <a16:creationId xmlns:a16="http://schemas.microsoft.com/office/drawing/2014/main" id="{C6BD0BD6-24AA-81D5-76D3-1D0899ACCA11}"/>
              </a:ext>
            </a:extLst>
          </p:cNvPr>
          <p:cNvSpPr/>
          <p:nvPr/>
        </p:nvSpPr>
        <p:spPr>
          <a:xfrm>
            <a:off x="6735669" y="1599074"/>
            <a:ext cx="2574743" cy="1221707"/>
          </a:xfrm>
          <a:prstGeom prst="chevron">
            <a:avLst>
              <a:gd name="adj" fmla="val 187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defRPr/>
            </a:pPr>
            <a:r>
              <a:rPr lang="ja-JP" altLang="en-US" sz="900" dirty="0">
                <a:solidFill>
                  <a:schemeClr val="tx1"/>
                </a:solidFill>
                <a:latin typeface="游ゴシック" panose="020B0400000000000000" pitchFamily="50" charset="-128"/>
              </a:rPr>
              <a:t>現場でのデバイス導入等を推進</a:t>
            </a:r>
            <a:endParaRPr lang="en-US" altLang="ja-JP" sz="900" dirty="0">
              <a:solidFill>
                <a:schemeClr val="tx1"/>
              </a:solidFill>
              <a:latin typeface="游ゴシック" panose="020B0400000000000000" pitchFamily="50" charset="-128"/>
            </a:endParaRPr>
          </a:p>
          <a:p>
            <a:pPr lvl="0">
              <a:defRPr/>
            </a:pPr>
            <a:r>
              <a:rPr lang="ja-JP" altLang="en-US" sz="900" dirty="0">
                <a:solidFill>
                  <a:schemeClr val="tx1"/>
                </a:solidFill>
                <a:latin typeface="游ゴシック" panose="020B0400000000000000" pitchFamily="50" charset="-128"/>
              </a:rPr>
              <a:t>様々な事業への横展開を推進</a:t>
            </a:r>
          </a:p>
        </p:txBody>
      </p:sp>
      <p:sp>
        <p:nvSpPr>
          <p:cNvPr id="46" name="矢印: 山形 45">
            <a:extLst>
              <a:ext uri="{FF2B5EF4-FFF2-40B4-BE49-F238E27FC236}">
                <a16:creationId xmlns:a16="http://schemas.microsoft.com/office/drawing/2014/main" id="{BCC72B26-1F9E-F4F6-7B2B-D3CFEFF85E6B}"/>
              </a:ext>
            </a:extLst>
          </p:cNvPr>
          <p:cNvSpPr/>
          <p:nvPr/>
        </p:nvSpPr>
        <p:spPr>
          <a:xfrm>
            <a:off x="6518504" y="2927085"/>
            <a:ext cx="289451" cy="722747"/>
          </a:xfrm>
          <a:prstGeom prst="chevron">
            <a:avLst>
              <a:gd name="adj" fmla="val 681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8" name="矢印: 山形 47">
            <a:extLst>
              <a:ext uri="{FF2B5EF4-FFF2-40B4-BE49-F238E27FC236}">
                <a16:creationId xmlns:a16="http://schemas.microsoft.com/office/drawing/2014/main" id="{481C4AD6-0E4C-307F-2AB5-201014972FA6}"/>
              </a:ext>
            </a:extLst>
          </p:cNvPr>
          <p:cNvSpPr/>
          <p:nvPr/>
        </p:nvSpPr>
        <p:spPr>
          <a:xfrm>
            <a:off x="6511911" y="3778290"/>
            <a:ext cx="296044" cy="1394294"/>
          </a:xfrm>
          <a:prstGeom prst="chevron">
            <a:avLst>
              <a:gd name="adj" fmla="val 705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50" name="矢印: 山形 49">
            <a:extLst>
              <a:ext uri="{FF2B5EF4-FFF2-40B4-BE49-F238E27FC236}">
                <a16:creationId xmlns:a16="http://schemas.microsoft.com/office/drawing/2014/main" id="{FCCED311-7466-7E2B-CDA1-8FD258E0FA90}"/>
              </a:ext>
            </a:extLst>
          </p:cNvPr>
          <p:cNvSpPr/>
          <p:nvPr/>
        </p:nvSpPr>
        <p:spPr>
          <a:xfrm>
            <a:off x="6511912" y="5343182"/>
            <a:ext cx="289450" cy="955760"/>
          </a:xfrm>
          <a:prstGeom prst="chevron">
            <a:avLst>
              <a:gd name="adj" fmla="val 653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71" name="矢印: 山形 70">
            <a:extLst>
              <a:ext uri="{FF2B5EF4-FFF2-40B4-BE49-F238E27FC236}">
                <a16:creationId xmlns:a16="http://schemas.microsoft.com/office/drawing/2014/main" id="{91D603E1-8711-9F1D-E9BF-BCC5BE326F87}"/>
              </a:ext>
            </a:extLst>
          </p:cNvPr>
          <p:cNvSpPr/>
          <p:nvPr/>
        </p:nvSpPr>
        <p:spPr>
          <a:xfrm>
            <a:off x="6325276" y="1596858"/>
            <a:ext cx="350495" cy="1221707"/>
          </a:xfrm>
          <a:prstGeom prst="chevron">
            <a:avLst>
              <a:gd name="adj" fmla="val 738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73" name="矢印: 山形 72">
            <a:extLst>
              <a:ext uri="{FF2B5EF4-FFF2-40B4-BE49-F238E27FC236}">
                <a16:creationId xmlns:a16="http://schemas.microsoft.com/office/drawing/2014/main" id="{921E90F6-FDE6-3421-4B6F-39FE26C9C1C5}"/>
              </a:ext>
            </a:extLst>
          </p:cNvPr>
          <p:cNvSpPr/>
          <p:nvPr/>
        </p:nvSpPr>
        <p:spPr>
          <a:xfrm>
            <a:off x="6331921" y="2924868"/>
            <a:ext cx="289451" cy="722747"/>
          </a:xfrm>
          <a:prstGeom prst="chevron">
            <a:avLst>
              <a:gd name="adj" fmla="val 681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74" name="矢印: 山形 73">
            <a:extLst>
              <a:ext uri="{FF2B5EF4-FFF2-40B4-BE49-F238E27FC236}">
                <a16:creationId xmlns:a16="http://schemas.microsoft.com/office/drawing/2014/main" id="{81E721B3-3BC4-55EF-3AA8-291792443A12}"/>
              </a:ext>
            </a:extLst>
          </p:cNvPr>
          <p:cNvSpPr/>
          <p:nvPr/>
        </p:nvSpPr>
        <p:spPr>
          <a:xfrm>
            <a:off x="6325217" y="3783723"/>
            <a:ext cx="296044" cy="1382891"/>
          </a:xfrm>
          <a:prstGeom prst="chevron">
            <a:avLst>
              <a:gd name="adj" fmla="val 705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75" name="矢印: 山形 74">
            <a:extLst>
              <a:ext uri="{FF2B5EF4-FFF2-40B4-BE49-F238E27FC236}">
                <a16:creationId xmlns:a16="http://schemas.microsoft.com/office/drawing/2014/main" id="{A2E17712-6467-BD91-5454-7A9482AF9FC8}"/>
              </a:ext>
            </a:extLst>
          </p:cNvPr>
          <p:cNvSpPr/>
          <p:nvPr/>
        </p:nvSpPr>
        <p:spPr>
          <a:xfrm>
            <a:off x="6325217" y="5343182"/>
            <a:ext cx="289450" cy="955760"/>
          </a:xfrm>
          <a:prstGeom prst="chevron">
            <a:avLst>
              <a:gd name="adj" fmla="val 653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3696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a:extLst>
              <a:ext uri="{FF2B5EF4-FFF2-40B4-BE49-F238E27FC236}">
                <a16:creationId xmlns:a16="http://schemas.microsoft.com/office/drawing/2014/main" id="{B193CCB6-D8E7-A360-874A-7A9401A88156}"/>
              </a:ext>
            </a:extLst>
          </p:cNvPr>
          <p:cNvGraphicFramePr>
            <a:graphicFrameLocks noGrp="1"/>
          </p:cNvGraphicFramePr>
          <p:nvPr>
            <p:extLst>
              <p:ext uri="{D42A27DB-BD31-4B8C-83A1-F6EECF244321}">
                <p14:modId xmlns:p14="http://schemas.microsoft.com/office/powerpoint/2010/main" val="1445000021"/>
              </p:ext>
            </p:extLst>
          </p:nvPr>
        </p:nvGraphicFramePr>
        <p:xfrm>
          <a:off x="453000" y="1029600"/>
          <a:ext cx="9000000" cy="5396706"/>
        </p:xfrm>
        <a:graphic>
          <a:graphicData uri="http://schemas.openxmlformats.org/drawingml/2006/table">
            <a:tbl>
              <a:tblPr/>
              <a:tblGrid>
                <a:gridCol w="216000">
                  <a:extLst>
                    <a:ext uri="{9D8B030D-6E8A-4147-A177-3AD203B41FA5}">
                      <a16:colId xmlns:a16="http://schemas.microsoft.com/office/drawing/2014/main" val="227471232"/>
                    </a:ext>
                  </a:extLst>
                </a:gridCol>
                <a:gridCol w="1440000">
                  <a:extLst>
                    <a:ext uri="{9D8B030D-6E8A-4147-A177-3AD203B41FA5}">
                      <a16:colId xmlns:a16="http://schemas.microsoft.com/office/drawing/2014/main" val="1069794247"/>
                    </a:ext>
                  </a:extLst>
                </a:gridCol>
                <a:gridCol w="1800000">
                  <a:extLst>
                    <a:ext uri="{9D8B030D-6E8A-4147-A177-3AD203B41FA5}">
                      <a16:colId xmlns:a16="http://schemas.microsoft.com/office/drawing/2014/main" val="3547399046"/>
                    </a:ext>
                  </a:extLst>
                </a:gridCol>
                <a:gridCol w="1944000">
                  <a:extLst>
                    <a:ext uri="{9D8B030D-6E8A-4147-A177-3AD203B41FA5}">
                      <a16:colId xmlns:a16="http://schemas.microsoft.com/office/drawing/2014/main" val="3979689038"/>
                    </a:ext>
                  </a:extLst>
                </a:gridCol>
                <a:gridCol w="3600000">
                  <a:extLst>
                    <a:ext uri="{9D8B030D-6E8A-4147-A177-3AD203B41FA5}">
                      <a16:colId xmlns:a16="http://schemas.microsoft.com/office/drawing/2014/main" val="11190543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5</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7</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6</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8</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2027(R9)~2030(R12)</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313423"/>
                  </a:ext>
                </a:extLst>
              </a:tr>
              <a:tr h="1383152">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行政手続きのオンライン化等により市民や事業者の利便性の向上に取り組む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743109"/>
                  </a:ext>
                </a:extLst>
              </a:tr>
              <a:tr h="1140822">
                <a:tc>
                  <a:txBody>
                    <a:bodyPr/>
                    <a:lstStyle/>
                    <a:p>
                      <a:pPr algn="ctr" rtl="0" fontAlgn="ctr"/>
                      <a:r>
                        <a:rPr lang="en-US" altLang="ja-JP" sz="900" b="0" i="0" u="none" strike="noStrike" dirty="0">
                          <a:solidFill>
                            <a:srgbClr val="000000"/>
                          </a:solidFill>
                          <a:effectLst/>
                          <a:latin typeface="+mn-ea"/>
                          <a:ea typeface="+mn-ea"/>
                        </a:rPr>
                        <a:t>09</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保有データのオープンデータ化による市民への情報発信に取り組む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endParaRPr lang="ja-JP" altLang="en-US" sz="900" b="0" i="0" u="none" strike="noStrike" dirty="0">
                        <a:solidFill>
                          <a:srgbClr val="000000"/>
                        </a:solidFill>
                        <a:effectLst/>
                        <a:latin typeface="+mn-ea"/>
                        <a:ea typeface="+mn-ea"/>
                      </a:endParaRP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5091630"/>
                  </a:ext>
                </a:extLst>
              </a:tr>
              <a:tr h="2368732">
                <a:tc>
                  <a:txBody>
                    <a:bodyPr/>
                    <a:lstStyle/>
                    <a:p>
                      <a:pPr algn="ctr" rtl="0" fontAlgn="ctr"/>
                      <a:r>
                        <a:rPr lang="en-US" altLang="ja-JP" sz="900" b="0" i="0" u="none" strike="noStrike" dirty="0">
                          <a:solidFill>
                            <a:srgbClr val="000000"/>
                          </a:solidFill>
                          <a:effectLst/>
                          <a:latin typeface="+mn-ea"/>
                          <a:ea typeface="+mn-ea"/>
                        </a:rPr>
                        <a:t>10</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市民のニーズに対応した適切で迅速な情報発信に取り組む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endParaRPr lang="ja-JP" altLang="en-US" sz="900" b="0" i="0" u="none" strike="noStrike" dirty="0">
                        <a:solidFill>
                          <a:srgbClr val="000000"/>
                        </a:solidFill>
                        <a:effectLst/>
                        <a:latin typeface="+mn-ea"/>
                        <a:ea typeface="+mn-ea"/>
                      </a:endParaRP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994031"/>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の取組ロードマップ　</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3/4</a:t>
            </a:r>
          </a:p>
        </p:txBody>
      </p:sp>
      <p:sp>
        <p:nvSpPr>
          <p:cNvPr id="72" name="矢印: 五方向 71">
            <a:extLst>
              <a:ext uri="{FF2B5EF4-FFF2-40B4-BE49-F238E27FC236}">
                <a16:creationId xmlns:a16="http://schemas.microsoft.com/office/drawing/2014/main" id="{3AA16F9D-4DF4-8FEC-1859-398E3E868FFB}"/>
              </a:ext>
            </a:extLst>
          </p:cNvPr>
          <p:cNvSpPr/>
          <p:nvPr/>
        </p:nvSpPr>
        <p:spPr>
          <a:xfrm>
            <a:off x="2123867" y="1616494"/>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を活用した特殊車両の違法通行対策及び申請許可業務の最適化（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08-1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73" name="矢印: 五方向 72">
            <a:extLst>
              <a:ext uri="{FF2B5EF4-FFF2-40B4-BE49-F238E27FC236}">
                <a16:creationId xmlns:a16="http://schemas.microsoft.com/office/drawing/2014/main" id="{19D68A2A-6C2A-8D98-1B29-766B459830AF}"/>
              </a:ext>
            </a:extLst>
          </p:cNvPr>
          <p:cNvSpPr/>
          <p:nvPr/>
        </p:nvSpPr>
        <p:spPr>
          <a:xfrm>
            <a:off x="2123867" y="1873870"/>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設計図書情報の取得をより便利に（設計図書の情報提供業務効率化）（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08-2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75" name="矢印: 五方向 74">
            <a:extLst>
              <a:ext uri="{FF2B5EF4-FFF2-40B4-BE49-F238E27FC236}">
                <a16:creationId xmlns:a16="http://schemas.microsoft.com/office/drawing/2014/main" id="{1E71CBDC-CC36-55F3-5CF8-BA4B55E3DB0B}"/>
              </a:ext>
            </a:extLst>
          </p:cNvPr>
          <p:cNvSpPr/>
          <p:nvPr/>
        </p:nvSpPr>
        <p:spPr>
          <a:xfrm>
            <a:off x="2123867" y="2542013"/>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行政手続きのオンライン化の</a:t>
            </a:r>
            <a:r>
              <a:rPr kumimoji="1" lang="ja-JP" altLang="en-US" sz="8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推進（</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08-4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94" name="矢印: 山形 93">
            <a:extLst>
              <a:ext uri="{FF2B5EF4-FFF2-40B4-BE49-F238E27FC236}">
                <a16:creationId xmlns:a16="http://schemas.microsoft.com/office/drawing/2014/main" id="{195A4300-5895-D5FC-4D92-21F06BE97C46}"/>
              </a:ext>
            </a:extLst>
          </p:cNvPr>
          <p:cNvSpPr/>
          <p:nvPr/>
        </p:nvSpPr>
        <p:spPr>
          <a:xfrm>
            <a:off x="6729822" y="2470184"/>
            <a:ext cx="2580590"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行政手続きのオンライン化の適用範囲を拡充</a:t>
            </a:r>
          </a:p>
        </p:txBody>
      </p:sp>
      <p:sp>
        <p:nvSpPr>
          <p:cNvPr id="8" name="テキスト ボックス 7">
            <a:extLst>
              <a:ext uri="{FF2B5EF4-FFF2-40B4-BE49-F238E27FC236}">
                <a16:creationId xmlns:a16="http://schemas.microsoft.com/office/drawing/2014/main" id="{66D77F73-6F32-6313-B379-5293D4BA32B5}"/>
              </a:ext>
            </a:extLst>
          </p:cNvPr>
          <p:cNvSpPr txBox="1"/>
          <p:nvPr/>
        </p:nvSpPr>
        <p:spPr>
          <a:xfrm>
            <a:off x="453000" y="720000"/>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Ⅲ</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時間窓口の開設や行政手続きの自動化</a:t>
            </a:r>
          </a:p>
        </p:txBody>
      </p:sp>
      <p:sp>
        <p:nvSpPr>
          <p:cNvPr id="4" name="スライド番号プレースホルダー 1">
            <a:extLst>
              <a:ext uri="{FF2B5EF4-FFF2-40B4-BE49-F238E27FC236}">
                <a16:creationId xmlns:a16="http://schemas.microsoft.com/office/drawing/2014/main" id="{62C88129-E804-8D19-3028-1329E82D9A4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91" name="矢印: 山形 90">
            <a:extLst>
              <a:ext uri="{FF2B5EF4-FFF2-40B4-BE49-F238E27FC236}">
                <a16:creationId xmlns:a16="http://schemas.microsoft.com/office/drawing/2014/main" id="{6B07214B-A26F-A88A-6100-16C326AC19F5}"/>
              </a:ext>
            </a:extLst>
          </p:cNvPr>
          <p:cNvSpPr/>
          <p:nvPr/>
        </p:nvSpPr>
        <p:spPr>
          <a:xfrm>
            <a:off x="6729822" y="1620342"/>
            <a:ext cx="2580590" cy="726984"/>
          </a:xfrm>
          <a:prstGeom prst="chevron">
            <a:avLst>
              <a:gd name="adj" fmla="val 1072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ICT</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活用による様々な行政手続きの簡素化を推進</a:t>
            </a:r>
          </a:p>
        </p:txBody>
      </p:sp>
      <p:sp>
        <p:nvSpPr>
          <p:cNvPr id="13" name="矢印: 五方向 12">
            <a:extLst>
              <a:ext uri="{FF2B5EF4-FFF2-40B4-BE49-F238E27FC236}">
                <a16:creationId xmlns:a16="http://schemas.microsoft.com/office/drawing/2014/main" id="{FAFAFFEF-472E-22A1-D314-0EF2E7A487CC}"/>
              </a:ext>
            </a:extLst>
          </p:cNvPr>
          <p:cNvSpPr/>
          <p:nvPr/>
        </p:nvSpPr>
        <p:spPr>
          <a:xfrm>
            <a:off x="2123867" y="3004173"/>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道路等境界明示図等の</a:t>
            </a:r>
            <a:r>
              <a:rPr kumimoji="1" lang="ja-JP" altLang="en-US" sz="8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オープンデータ化（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09-1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4" name="矢印: 五方向 13">
            <a:extLst>
              <a:ext uri="{FF2B5EF4-FFF2-40B4-BE49-F238E27FC236}">
                <a16:creationId xmlns:a16="http://schemas.microsoft.com/office/drawing/2014/main" id="{5E0E05C0-AEC7-8C02-D672-D6171398BE95}"/>
              </a:ext>
            </a:extLst>
          </p:cNvPr>
          <p:cNvSpPr/>
          <p:nvPr/>
        </p:nvSpPr>
        <p:spPr>
          <a:xfrm>
            <a:off x="2123867" y="3259897"/>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公園・港湾施設緑化系維持管理業務を最適化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公園施設のオープンデータ化、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公園樹・街路樹の価値の見える化（</a:t>
            </a:r>
            <a:r>
              <a:rPr kumimoji="1" lang="en-US" altLang="ja-JP" sz="800" b="0" i="0" u="none" strike="noStrike" kern="1200" cap="none" spc="0" normalizeH="0" baseline="0" noProof="0" dirty="0" err="1">
                <a:ln>
                  <a:noFill/>
                </a:ln>
                <a:solidFill>
                  <a:schemeClr val="tx1"/>
                </a:solidFill>
                <a:effectLst/>
                <a:uLnTx/>
                <a:uFillTx/>
                <a:latin typeface="游ゴシック" panose="020B0400000000000000" pitchFamily="50" charset="-128"/>
                <a:ea typeface="游ゴシック" panose="020B0400000000000000" pitchFamily="50" charset="-128"/>
                <a:cs typeface="+mn-cs"/>
              </a:rPr>
              <a:t>i</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-Tree</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09-2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5" name="矢印: 五方向 14">
            <a:extLst>
              <a:ext uri="{FF2B5EF4-FFF2-40B4-BE49-F238E27FC236}">
                <a16:creationId xmlns:a16="http://schemas.microsoft.com/office/drawing/2014/main" id="{57B5002B-4107-AC23-DCE6-4393C3EA3142}"/>
              </a:ext>
            </a:extLst>
          </p:cNvPr>
          <p:cNvSpPr/>
          <p:nvPr/>
        </p:nvSpPr>
        <p:spPr>
          <a:xfrm>
            <a:off x="2123867" y="4145295"/>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淀川左岸線（２期）事業におけるメタバースの活用</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メタバース空間の構築、活用検討）（</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6" name="矢印: 五方向 15">
            <a:extLst>
              <a:ext uri="{FF2B5EF4-FFF2-40B4-BE49-F238E27FC236}">
                <a16:creationId xmlns:a16="http://schemas.microsoft.com/office/drawing/2014/main" id="{4134CBCC-BE31-E337-65BF-55BF60ED2EDF}"/>
              </a:ext>
            </a:extLst>
          </p:cNvPr>
          <p:cNvSpPr/>
          <p:nvPr/>
        </p:nvSpPr>
        <p:spPr>
          <a:xfrm>
            <a:off x="2123867" y="5356350"/>
            <a:ext cx="3960000" cy="21544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降雨情報システムを活用したポンプの運転状況等住民への情報提供（</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7" name="矢印: 五方向 16">
            <a:extLst>
              <a:ext uri="{FF2B5EF4-FFF2-40B4-BE49-F238E27FC236}">
                <a16:creationId xmlns:a16="http://schemas.microsoft.com/office/drawing/2014/main" id="{E6ECA048-18AE-8D97-65E1-72BDB1C51326}"/>
              </a:ext>
            </a:extLst>
          </p:cNvPr>
          <p:cNvSpPr/>
          <p:nvPr/>
        </p:nvSpPr>
        <p:spPr>
          <a:xfrm>
            <a:off x="2123867" y="4983941"/>
            <a:ext cx="3960000"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防災・減災に向けた河川防災情報発信の高度化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（河川ライブカメラ映像の一般公開）（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8" name="矢印: 五方向 17">
            <a:extLst>
              <a:ext uri="{FF2B5EF4-FFF2-40B4-BE49-F238E27FC236}">
                <a16:creationId xmlns:a16="http://schemas.microsoft.com/office/drawing/2014/main" id="{5C22F745-B7ED-3B5F-24E1-C57F35D46935}"/>
              </a:ext>
            </a:extLst>
          </p:cNvPr>
          <p:cNvSpPr/>
          <p:nvPr/>
        </p:nvSpPr>
        <p:spPr>
          <a:xfrm>
            <a:off x="2123867" y="4525356"/>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公園・港湾施設緑化系維持管理業務を最適化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（公園樹・街路樹の価値の見える化（</a:t>
            </a:r>
            <a:r>
              <a:rPr kumimoji="1" lang="en-US" altLang="ja-JP" sz="800" b="0" i="0" u="none" strike="noStrike" kern="1200" cap="none" spc="0" normalizeH="0" baseline="0" noProof="0" dirty="0" err="1">
                <a:ln>
                  <a:noFill/>
                </a:ln>
                <a:solidFill>
                  <a:schemeClr val="tx1"/>
                </a:solidFill>
                <a:effectLst/>
                <a:uLnTx/>
                <a:uFillTx/>
                <a:latin typeface="游ゴシック" panose="020B0400000000000000" pitchFamily="50" charset="-128"/>
                <a:ea typeface="游ゴシック" panose="020B0400000000000000" pitchFamily="50" charset="-128"/>
                <a:cs typeface="+mn-cs"/>
              </a:rPr>
              <a:t>i</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-Tree</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9" name="矢印: 五方向 18">
            <a:extLst>
              <a:ext uri="{FF2B5EF4-FFF2-40B4-BE49-F238E27FC236}">
                <a16:creationId xmlns:a16="http://schemas.microsoft.com/office/drawing/2014/main" id="{4F4703DE-274F-FE22-13D1-8647985CFE9E}"/>
              </a:ext>
            </a:extLst>
          </p:cNvPr>
          <p:cNvSpPr/>
          <p:nvPr/>
        </p:nvSpPr>
        <p:spPr>
          <a:xfrm>
            <a:off x="2123867" y="5860874"/>
            <a:ext cx="3960000" cy="216000"/>
          </a:xfrm>
          <a:prstGeom prst="homePlate">
            <a:avLst>
              <a:gd name="adj" fmla="val 33173"/>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パークファン事業に関する</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SNS</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の運用（</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10-11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0" name="矢印: 五方向 19">
            <a:extLst>
              <a:ext uri="{FF2B5EF4-FFF2-40B4-BE49-F238E27FC236}">
                <a16:creationId xmlns:a16="http://schemas.microsoft.com/office/drawing/2014/main" id="{B2DE29CD-23AF-ED02-0FD0-167B4CDCCD46}"/>
              </a:ext>
            </a:extLst>
          </p:cNvPr>
          <p:cNvSpPr/>
          <p:nvPr/>
        </p:nvSpPr>
        <p:spPr>
          <a:xfrm>
            <a:off x="2123867" y="6108838"/>
            <a:ext cx="3960000" cy="216000"/>
          </a:xfrm>
          <a:prstGeom prst="homePlate">
            <a:avLst>
              <a:gd name="adj" fmla="val 33173"/>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大阪のみどりに関するポータルサイトや</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SNS</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の運用（</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10-12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1" name="矢印: 五方向 20">
            <a:extLst>
              <a:ext uri="{FF2B5EF4-FFF2-40B4-BE49-F238E27FC236}">
                <a16:creationId xmlns:a16="http://schemas.microsoft.com/office/drawing/2014/main" id="{5AE59CA5-375A-18F6-13DE-D23A349D783F}"/>
              </a:ext>
            </a:extLst>
          </p:cNvPr>
          <p:cNvSpPr/>
          <p:nvPr/>
        </p:nvSpPr>
        <p:spPr>
          <a:xfrm>
            <a:off x="2123867" y="5613301"/>
            <a:ext cx="3960000" cy="216000"/>
          </a:xfrm>
          <a:prstGeom prst="homePlate">
            <a:avLst>
              <a:gd name="adj" fmla="val 33173"/>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渡船運航情報の</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SNS</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等での発信（</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10-9</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3" name="矢印: 山形 22">
            <a:extLst>
              <a:ext uri="{FF2B5EF4-FFF2-40B4-BE49-F238E27FC236}">
                <a16:creationId xmlns:a16="http://schemas.microsoft.com/office/drawing/2014/main" id="{9E27B2F5-9770-8A95-380F-8659594F6CC1}"/>
              </a:ext>
            </a:extLst>
          </p:cNvPr>
          <p:cNvSpPr/>
          <p:nvPr/>
        </p:nvSpPr>
        <p:spPr>
          <a:xfrm>
            <a:off x="6729822" y="3004173"/>
            <a:ext cx="2580590" cy="973112"/>
          </a:xfrm>
          <a:prstGeom prst="chevron">
            <a:avLst>
              <a:gd name="adj" fmla="val 1088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オープンデータ化を順次拡充</a:t>
            </a:r>
          </a:p>
        </p:txBody>
      </p:sp>
      <p:sp>
        <p:nvSpPr>
          <p:cNvPr id="26" name="矢印: 山形 25">
            <a:extLst>
              <a:ext uri="{FF2B5EF4-FFF2-40B4-BE49-F238E27FC236}">
                <a16:creationId xmlns:a16="http://schemas.microsoft.com/office/drawing/2014/main" id="{B8EF3139-A984-8792-CEA4-6E757AEF9171}"/>
              </a:ext>
            </a:extLst>
          </p:cNvPr>
          <p:cNvSpPr/>
          <p:nvPr/>
        </p:nvSpPr>
        <p:spPr>
          <a:xfrm>
            <a:off x="6729822" y="4145295"/>
            <a:ext cx="2580590" cy="723484"/>
          </a:xfrm>
          <a:prstGeom prst="chevron">
            <a:avLst>
              <a:gd name="adj" fmla="val 15745"/>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市民ニーズに対応した情報発信を推進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様々な事業へ拡充を推進</a:t>
            </a:r>
          </a:p>
        </p:txBody>
      </p:sp>
      <p:sp>
        <p:nvSpPr>
          <p:cNvPr id="28" name="矢印: 山形 27">
            <a:extLst>
              <a:ext uri="{FF2B5EF4-FFF2-40B4-BE49-F238E27FC236}">
                <a16:creationId xmlns:a16="http://schemas.microsoft.com/office/drawing/2014/main" id="{D7BF3FE4-76CF-DD4E-FB7B-9F37AEB7EFCB}"/>
              </a:ext>
            </a:extLst>
          </p:cNvPr>
          <p:cNvSpPr/>
          <p:nvPr/>
        </p:nvSpPr>
        <p:spPr>
          <a:xfrm>
            <a:off x="6729822" y="4982548"/>
            <a:ext cx="2580590" cy="1340894"/>
          </a:xfrm>
          <a:prstGeom prst="chevron">
            <a:avLst>
              <a:gd name="adj" fmla="val 1035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ホームページや</a:t>
            </a:r>
            <a:r>
              <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SNS</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を活用した情報発信を拡充</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1" name="矢印: 五方向 30">
            <a:extLst>
              <a:ext uri="{FF2B5EF4-FFF2-40B4-BE49-F238E27FC236}">
                <a16:creationId xmlns:a16="http://schemas.microsoft.com/office/drawing/2014/main" id="{C6C27DBC-B28F-2F22-CC61-A9E9FE2DF58D}"/>
              </a:ext>
            </a:extLst>
          </p:cNvPr>
          <p:cNvSpPr/>
          <p:nvPr/>
        </p:nvSpPr>
        <p:spPr>
          <a:xfrm>
            <a:off x="2123867" y="2129594"/>
            <a:ext cx="3960000" cy="223075"/>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公共下水道に関する手続き・届出・お問い合わせ窓口の利便性向上（</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08-3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2" name="矢印: 五方向 11">
            <a:extLst>
              <a:ext uri="{FF2B5EF4-FFF2-40B4-BE49-F238E27FC236}">
                <a16:creationId xmlns:a16="http://schemas.microsoft.com/office/drawing/2014/main" id="{D1BEB55B-DD20-5B9D-4C5A-12519FC9A300}"/>
              </a:ext>
            </a:extLst>
          </p:cNvPr>
          <p:cNvSpPr/>
          <p:nvPr/>
        </p:nvSpPr>
        <p:spPr>
          <a:xfrm>
            <a:off x="2123867" y="3638731"/>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次元データを活用した建設生産プロセスの高度化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次元データのオープンデータ化）（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09-3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34" name="矢印: 山形 33">
            <a:extLst>
              <a:ext uri="{FF2B5EF4-FFF2-40B4-BE49-F238E27FC236}">
                <a16:creationId xmlns:a16="http://schemas.microsoft.com/office/drawing/2014/main" id="{AFC537AD-A3F1-871C-8A35-F8C4CA2F7793}"/>
              </a:ext>
            </a:extLst>
          </p:cNvPr>
          <p:cNvSpPr/>
          <p:nvPr/>
        </p:nvSpPr>
        <p:spPr>
          <a:xfrm>
            <a:off x="6467081" y="1616494"/>
            <a:ext cx="226671" cy="7308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6" name="矢印: 山形 35">
            <a:extLst>
              <a:ext uri="{FF2B5EF4-FFF2-40B4-BE49-F238E27FC236}">
                <a16:creationId xmlns:a16="http://schemas.microsoft.com/office/drawing/2014/main" id="{783B45A3-50EF-F5E1-3CB4-09A335CE7BDC}"/>
              </a:ext>
            </a:extLst>
          </p:cNvPr>
          <p:cNvSpPr/>
          <p:nvPr/>
        </p:nvSpPr>
        <p:spPr>
          <a:xfrm>
            <a:off x="6461707" y="2471649"/>
            <a:ext cx="232045" cy="349119"/>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7" name="矢印: 山形 36">
            <a:extLst>
              <a:ext uri="{FF2B5EF4-FFF2-40B4-BE49-F238E27FC236}">
                <a16:creationId xmlns:a16="http://schemas.microsoft.com/office/drawing/2014/main" id="{360EE6F7-2F41-15C7-3509-03009A896A28}"/>
              </a:ext>
            </a:extLst>
          </p:cNvPr>
          <p:cNvSpPr/>
          <p:nvPr/>
        </p:nvSpPr>
        <p:spPr>
          <a:xfrm>
            <a:off x="6279866" y="2473865"/>
            <a:ext cx="232045" cy="349119"/>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1" name="矢印: 山形 40">
            <a:extLst>
              <a:ext uri="{FF2B5EF4-FFF2-40B4-BE49-F238E27FC236}">
                <a16:creationId xmlns:a16="http://schemas.microsoft.com/office/drawing/2014/main" id="{9D9F1A74-B825-D437-1105-2A4E1B186451}"/>
              </a:ext>
            </a:extLst>
          </p:cNvPr>
          <p:cNvSpPr/>
          <p:nvPr/>
        </p:nvSpPr>
        <p:spPr>
          <a:xfrm>
            <a:off x="6461707" y="3006895"/>
            <a:ext cx="232045" cy="970390"/>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2" name="矢印: 山形 41">
            <a:extLst>
              <a:ext uri="{FF2B5EF4-FFF2-40B4-BE49-F238E27FC236}">
                <a16:creationId xmlns:a16="http://schemas.microsoft.com/office/drawing/2014/main" id="{ED203D8C-E2A5-FB36-1583-BE062578E607}"/>
              </a:ext>
            </a:extLst>
          </p:cNvPr>
          <p:cNvSpPr/>
          <p:nvPr/>
        </p:nvSpPr>
        <p:spPr>
          <a:xfrm>
            <a:off x="6279866" y="3009111"/>
            <a:ext cx="232045" cy="970390"/>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3" name="矢印: 山形 42">
            <a:extLst>
              <a:ext uri="{FF2B5EF4-FFF2-40B4-BE49-F238E27FC236}">
                <a16:creationId xmlns:a16="http://schemas.microsoft.com/office/drawing/2014/main" id="{67F410A2-369D-3DA4-9730-B6FBD21AAD1C}"/>
              </a:ext>
            </a:extLst>
          </p:cNvPr>
          <p:cNvSpPr/>
          <p:nvPr/>
        </p:nvSpPr>
        <p:spPr>
          <a:xfrm>
            <a:off x="6475841" y="4145292"/>
            <a:ext cx="217911" cy="718618"/>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5" name="矢印: 山形 44">
            <a:extLst>
              <a:ext uri="{FF2B5EF4-FFF2-40B4-BE49-F238E27FC236}">
                <a16:creationId xmlns:a16="http://schemas.microsoft.com/office/drawing/2014/main" id="{3B42513E-892B-B282-2876-4FFA3D3A659D}"/>
              </a:ext>
            </a:extLst>
          </p:cNvPr>
          <p:cNvSpPr/>
          <p:nvPr/>
        </p:nvSpPr>
        <p:spPr>
          <a:xfrm>
            <a:off x="6475841" y="4978025"/>
            <a:ext cx="217911" cy="134089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6" name="矢印: 山形 45">
            <a:extLst>
              <a:ext uri="{FF2B5EF4-FFF2-40B4-BE49-F238E27FC236}">
                <a16:creationId xmlns:a16="http://schemas.microsoft.com/office/drawing/2014/main" id="{1C0B647F-D4AE-E1D0-B115-DBBF0B29C1B8}"/>
              </a:ext>
            </a:extLst>
          </p:cNvPr>
          <p:cNvSpPr/>
          <p:nvPr/>
        </p:nvSpPr>
        <p:spPr>
          <a:xfrm>
            <a:off x="6279866" y="4980241"/>
            <a:ext cx="232045" cy="134089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7" name="矢印: 山形 46">
            <a:extLst>
              <a:ext uri="{FF2B5EF4-FFF2-40B4-BE49-F238E27FC236}">
                <a16:creationId xmlns:a16="http://schemas.microsoft.com/office/drawing/2014/main" id="{277FC825-0F89-EB18-37F3-F6A0800BFE25}"/>
              </a:ext>
            </a:extLst>
          </p:cNvPr>
          <p:cNvSpPr/>
          <p:nvPr/>
        </p:nvSpPr>
        <p:spPr>
          <a:xfrm>
            <a:off x="6285240" y="1611971"/>
            <a:ext cx="226671" cy="7308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8" name="矢印: 山形 47">
            <a:extLst>
              <a:ext uri="{FF2B5EF4-FFF2-40B4-BE49-F238E27FC236}">
                <a16:creationId xmlns:a16="http://schemas.microsoft.com/office/drawing/2014/main" id="{2C39EF16-45C6-BD2C-7D07-D12723550250}"/>
              </a:ext>
            </a:extLst>
          </p:cNvPr>
          <p:cNvSpPr/>
          <p:nvPr/>
        </p:nvSpPr>
        <p:spPr>
          <a:xfrm>
            <a:off x="6294000" y="4145292"/>
            <a:ext cx="217911" cy="718618"/>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1657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CF5C340-1614-E743-4F94-4FAF5D3D3428}"/>
              </a:ext>
            </a:extLst>
          </p:cNvPr>
          <p:cNvGraphicFramePr>
            <a:graphicFrameLocks noGrp="1"/>
          </p:cNvGraphicFramePr>
          <p:nvPr>
            <p:extLst>
              <p:ext uri="{D42A27DB-BD31-4B8C-83A1-F6EECF244321}">
                <p14:modId xmlns:p14="http://schemas.microsoft.com/office/powerpoint/2010/main" val="2645256258"/>
              </p:ext>
            </p:extLst>
          </p:nvPr>
        </p:nvGraphicFramePr>
        <p:xfrm>
          <a:off x="453000" y="1027777"/>
          <a:ext cx="9000000" cy="5118911"/>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5</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7</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202</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6</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(R</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8</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2027(R9)~2030(R12)</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年度</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2542271">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情報の一元管理やデジタル技術の活用等により業務の効率化に取り組む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1062446">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保有情報のライブラリ化等によるスムーズな技術継承・人材育成に取り組む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1010194">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最新機器の導入による現場との情報共有の効率化に取り組む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04513"/>
                  </a:ext>
                </a:extLst>
              </a:tr>
            </a:tbl>
          </a:graphicData>
        </a:graphic>
      </p:graphicFrame>
      <p:sp>
        <p:nvSpPr>
          <p:cNvPr id="6" name="矢印: 五方向 5">
            <a:extLst>
              <a:ext uri="{FF2B5EF4-FFF2-40B4-BE49-F238E27FC236}">
                <a16:creationId xmlns:a16="http://schemas.microsoft.com/office/drawing/2014/main" id="{B7A69C67-8D2C-9790-9D5F-657A58663F6B}"/>
              </a:ext>
            </a:extLst>
          </p:cNvPr>
          <p:cNvSpPr/>
          <p:nvPr/>
        </p:nvSpPr>
        <p:spPr>
          <a:xfrm>
            <a:off x="2123867" y="3490683"/>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下水道事業における技術資料の</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検索システムの導入（</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11-11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1" name="矢印: 五方向 10">
            <a:extLst>
              <a:ext uri="{FF2B5EF4-FFF2-40B4-BE49-F238E27FC236}">
                <a16:creationId xmlns:a16="http://schemas.microsoft.com/office/drawing/2014/main" id="{860E96DE-794D-8366-2907-1BADE085C0F9}"/>
              </a:ext>
            </a:extLst>
          </p:cNvPr>
          <p:cNvSpPr/>
          <p:nvPr/>
        </p:nvSpPr>
        <p:spPr>
          <a:xfrm>
            <a:off x="2123867" y="3221405"/>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を活用した特殊車両の違法通行対策及び申請許可業務の最適化（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11-8</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4" name="矢印: 五方向 33">
            <a:extLst>
              <a:ext uri="{FF2B5EF4-FFF2-40B4-BE49-F238E27FC236}">
                <a16:creationId xmlns:a16="http://schemas.microsoft.com/office/drawing/2014/main" id="{5BC45013-8A62-CECA-90F0-75709C758F98}"/>
              </a:ext>
            </a:extLst>
          </p:cNvPr>
          <p:cNvSpPr/>
          <p:nvPr/>
        </p:nvSpPr>
        <p:spPr>
          <a:xfrm>
            <a:off x="2123867" y="5242482"/>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ライブカメラを活用し連続高架橋の状態監視を高度化（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13-2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36" name="矢印: 五方向 35">
            <a:extLst>
              <a:ext uri="{FF2B5EF4-FFF2-40B4-BE49-F238E27FC236}">
                <a16:creationId xmlns:a16="http://schemas.microsoft.com/office/drawing/2014/main" id="{A8B11223-1927-CF61-9DAB-E75372233303}"/>
              </a:ext>
            </a:extLst>
          </p:cNvPr>
          <p:cNvSpPr/>
          <p:nvPr/>
        </p:nvSpPr>
        <p:spPr>
          <a:xfrm>
            <a:off x="2123867" y="4853022"/>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下水道事業における技術資料の</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検索システムの導入（</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12-5</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の取組ロードマップ　</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4/4</a:t>
            </a:r>
          </a:p>
        </p:txBody>
      </p:sp>
      <p:sp>
        <p:nvSpPr>
          <p:cNvPr id="7" name="矢印: 五方向 6">
            <a:extLst>
              <a:ext uri="{FF2B5EF4-FFF2-40B4-BE49-F238E27FC236}">
                <a16:creationId xmlns:a16="http://schemas.microsoft.com/office/drawing/2014/main" id="{05C0A64A-3822-F380-2E71-2E84326C7372}"/>
              </a:ext>
            </a:extLst>
          </p:cNvPr>
          <p:cNvSpPr/>
          <p:nvPr/>
        </p:nvSpPr>
        <p:spPr>
          <a:xfrm>
            <a:off x="2123867" y="1640914"/>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デジタル技術を活用した都市計画道路等整備関係業務の最適</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8" name="矢印: 五方向 7">
            <a:extLst>
              <a:ext uri="{FF2B5EF4-FFF2-40B4-BE49-F238E27FC236}">
                <a16:creationId xmlns:a16="http://schemas.microsoft.com/office/drawing/2014/main" id="{FDF6CB31-E6BF-B026-4F1E-1D3175492916}"/>
              </a:ext>
            </a:extLst>
          </p:cNvPr>
          <p:cNvSpPr/>
          <p:nvPr/>
        </p:nvSpPr>
        <p:spPr>
          <a:xfrm>
            <a:off x="2123867" y="1881648"/>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公園・港湾施設緑化系維持管理業務を最適化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（維持管理の全体最適化、電子情報化）（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0" name="矢印: 五方向 9">
            <a:extLst>
              <a:ext uri="{FF2B5EF4-FFF2-40B4-BE49-F238E27FC236}">
                <a16:creationId xmlns:a16="http://schemas.microsoft.com/office/drawing/2014/main" id="{90511900-9ECC-47D4-CA83-E7F5DD695C73}"/>
              </a:ext>
            </a:extLst>
          </p:cNvPr>
          <p:cNvSpPr/>
          <p:nvPr/>
        </p:nvSpPr>
        <p:spPr>
          <a:xfrm>
            <a:off x="2123867" y="2248944"/>
            <a:ext cx="3960000"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下水道事業の予算編成･執行管理業務の効率化（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12" name="矢印: 五方向 11">
            <a:extLst>
              <a:ext uri="{FF2B5EF4-FFF2-40B4-BE49-F238E27FC236}">
                <a16:creationId xmlns:a16="http://schemas.microsoft.com/office/drawing/2014/main" id="{B8F67EBE-46DA-8043-8789-10430C3D2039}"/>
              </a:ext>
            </a:extLst>
          </p:cNvPr>
          <p:cNvSpPr/>
          <p:nvPr/>
        </p:nvSpPr>
        <p:spPr>
          <a:xfrm>
            <a:off x="2123867" y="3754131"/>
            <a:ext cx="3960000"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公共下水道に関する手続き・届出・お問い合わせ窓口の利便性向上（</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11-12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3" name="矢印: 五方向 12">
            <a:extLst>
              <a:ext uri="{FF2B5EF4-FFF2-40B4-BE49-F238E27FC236}">
                <a16:creationId xmlns:a16="http://schemas.microsoft.com/office/drawing/2014/main" id="{C3F6BB9E-B7A1-2053-8397-7A3B061AA2DD}"/>
              </a:ext>
            </a:extLst>
          </p:cNvPr>
          <p:cNvSpPr/>
          <p:nvPr/>
        </p:nvSpPr>
        <p:spPr>
          <a:xfrm>
            <a:off x="2123867" y="4181878"/>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デジタル技術を活用した都市計画道路等整備関係業務の最適</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化（</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12-1</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5" name="矢印: 五方向 14">
            <a:extLst>
              <a:ext uri="{FF2B5EF4-FFF2-40B4-BE49-F238E27FC236}">
                <a16:creationId xmlns:a16="http://schemas.microsoft.com/office/drawing/2014/main" id="{B376DA71-C119-5CE0-C6C4-522DEE529534}"/>
              </a:ext>
            </a:extLst>
          </p:cNvPr>
          <p:cNvSpPr/>
          <p:nvPr/>
        </p:nvSpPr>
        <p:spPr>
          <a:xfrm>
            <a:off x="2123867" y="4455895"/>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淀川左岸線（２期）事業におけるメタバースの活用​​</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メタバース空間の構築、活用検討）（</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ja-JP"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6" name="矢印: 五方向 15">
            <a:extLst>
              <a:ext uri="{FF2B5EF4-FFF2-40B4-BE49-F238E27FC236}">
                <a16:creationId xmlns:a16="http://schemas.microsoft.com/office/drawing/2014/main" id="{54B8718D-83C5-2EED-F175-44C9065E0346}"/>
              </a:ext>
            </a:extLst>
          </p:cNvPr>
          <p:cNvSpPr/>
          <p:nvPr/>
        </p:nvSpPr>
        <p:spPr>
          <a:xfrm>
            <a:off x="2123867" y="5490320"/>
            <a:ext cx="3960000"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下水道工事現場への半固定式カメラの設置（</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13-3</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7" name="矢印: 五方向 16">
            <a:extLst>
              <a:ext uri="{FF2B5EF4-FFF2-40B4-BE49-F238E27FC236}">
                <a16:creationId xmlns:a16="http://schemas.microsoft.com/office/drawing/2014/main" id="{EE172C5F-D7B1-EDD2-AA00-C65CBAF48513}"/>
              </a:ext>
            </a:extLst>
          </p:cNvPr>
          <p:cNvSpPr/>
          <p:nvPr/>
        </p:nvSpPr>
        <p:spPr>
          <a:xfrm>
            <a:off x="2123867" y="5737481"/>
            <a:ext cx="39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現場におけるウェアラブルカメラ等を活用した業務効率化</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（ウェアラブルカメラの導入）（</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13-4</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3" name="矢印: 山形 22">
            <a:extLst>
              <a:ext uri="{FF2B5EF4-FFF2-40B4-BE49-F238E27FC236}">
                <a16:creationId xmlns:a16="http://schemas.microsoft.com/office/drawing/2014/main" id="{7E49AE61-5CB7-407E-D27F-3D3A949848DC}"/>
              </a:ext>
            </a:extLst>
          </p:cNvPr>
          <p:cNvSpPr/>
          <p:nvPr/>
        </p:nvSpPr>
        <p:spPr>
          <a:xfrm>
            <a:off x="6735670" y="2616488"/>
            <a:ext cx="2574742" cy="1353644"/>
          </a:xfrm>
          <a:prstGeom prst="chevron">
            <a:avLst>
              <a:gd name="adj" fmla="val 1827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等を活用した業務効率化を推進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様々な事業への横展開を推進</a:t>
            </a:r>
          </a:p>
        </p:txBody>
      </p:sp>
      <p:sp>
        <p:nvSpPr>
          <p:cNvPr id="26" name="矢印: 山形 25">
            <a:extLst>
              <a:ext uri="{FF2B5EF4-FFF2-40B4-BE49-F238E27FC236}">
                <a16:creationId xmlns:a16="http://schemas.microsoft.com/office/drawing/2014/main" id="{1C35654D-E125-83C8-293E-F2CBF69E3850}"/>
              </a:ext>
            </a:extLst>
          </p:cNvPr>
          <p:cNvSpPr/>
          <p:nvPr/>
        </p:nvSpPr>
        <p:spPr>
          <a:xfrm>
            <a:off x="6735670" y="4179261"/>
            <a:ext cx="2574742" cy="886586"/>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保有情報のライブラリ化を順次拡充</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9" name="矢印: 山形 18">
            <a:extLst>
              <a:ext uri="{FF2B5EF4-FFF2-40B4-BE49-F238E27FC236}">
                <a16:creationId xmlns:a16="http://schemas.microsoft.com/office/drawing/2014/main" id="{4C5EFA19-67DA-55DB-D013-667126ACA347}"/>
              </a:ext>
            </a:extLst>
          </p:cNvPr>
          <p:cNvSpPr/>
          <p:nvPr/>
        </p:nvSpPr>
        <p:spPr>
          <a:xfrm>
            <a:off x="6735669" y="1638303"/>
            <a:ext cx="2574743" cy="826641"/>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BPR</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の実施に向けた業務フローの整理を推進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様々な事業への横展開を推進</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269D519-71DE-1239-BB27-614EF4939BB8}"/>
              </a:ext>
            </a:extLst>
          </p:cNvPr>
          <p:cNvSpPr txBox="1"/>
          <p:nvPr/>
        </p:nvSpPr>
        <p:spPr>
          <a:xfrm>
            <a:off x="453000" y="720000"/>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Ⅴ</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効率的かつ質の高い業務の運営</a:t>
            </a:r>
          </a:p>
        </p:txBody>
      </p:sp>
      <p:sp>
        <p:nvSpPr>
          <p:cNvPr id="21" name="矢印: 五方向 20">
            <a:extLst>
              <a:ext uri="{FF2B5EF4-FFF2-40B4-BE49-F238E27FC236}">
                <a16:creationId xmlns:a16="http://schemas.microsoft.com/office/drawing/2014/main" id="{C9725C49-9DF4-83F3-B6EA-5A0F7219DC1A}"/>
              </a:ext>
            </a:extLst>
          </p:cNvPr>
          <p:cNvSpPr/>
          <p:nvPr/>
        </p:nvSpPr>
        <p:spPr>
          <a:xfrm>
            <a:off x="3902058" y="2856212"/>
            <a:ext cx="216000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AI</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等を活用し公共設計及び設計業務委託の予定価格の算出をより適正に（</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11-7</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p>
        </p:txBody>
      </p:sp>
      <p:sp>
        <p:nvSpPr>
          <p:cNvPr id="2" name="スライド番号プレースホルダー 1">
            <a:extLst>
              <a:ext uri="{FF2B5EF4-FFF2-40B4-BE49-F238E27FC236}">
                <a16:creationId xmlns:a16="http://schemas.microsoft.com/office/drawing/2014/main" id="{C4BCAAFB-27CF-7195-DF99-432A1D7941A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14" name="矢印: 五方向 13">
            <a:extLst>
              <a:ext uri="{FF2B5EF4-FFF2-40B4-BE49-F238E27FC236}">
                <a16:creationId xmlns:a16="http://schemas.microsoft.com/office/drawing/2014/main" id="{C65079C2-0A48-EB82-A17E-20DBC7001B3A}"/>
              </a:ext>
            </a:extLst>
          </p:cNvPr>
          <p:cNvSpPr/>
          <p:nvPr/>
        </p:nvSpPr>
        <p:spPr>
          <a:xfrm>
            <a:off x="2123867" y="2616488"/>
            <a:ext cx="396000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放置自転車撤去業務における撤去情報管理アプリケーションの試行導入（</a:t>
            </a:r>
            <a:r>
              <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11-2</a:t>
            </a:r>
            <a:r>
              <a:rPr kumimoji="1" lang="ja-JP" altLang="en-US"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35" name="矢印: 山形 34">
            <a:extLst>
              <a:ext uri="{FF2B5EF4-FFF2-40B4-BE49-F238E27FC236}">
                <a16:creationId xmlns:a16="http://schemas.microsoft.com/office/drawing/2014/main" id="{9AB3E386-7C9E-C298-86A6-26729EA34BB7}"/>
              </a:ext>
            </a:extLst>
          </p:cNvPr>
          <p:cNvSpPr/>
          <p:nvPr/>
        </p:nvSpPr>
        <p:spPr>
          <a:xfrm>
            <a:off x="6735670" y="5241926"/>
            <a:ext cx="2574742" cy="834108"/>
          </a:xfrm>
          <a:prstGeom prst="chevron">
            <a:avLst>
              <a:gd name="adj" fmla="val 29916"/>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遠隔監視や遠隔臨場の</a:t>
            </a:r>
            <a:r>
              <a:rPr lang="ja-JP" altLang="en-US" sz="900" dirty="0">
                <a:solidFill>
                  <a:schemeClr val="tx1"/>
                </a:solidFill>
                <a:latin typeface="游ゴシック" panose="020B0400000000000000" pitchFamily="50" charset="-128"/>
                <a:ea typeface="游ゴシック" panose="020B0400000000000000" pitchFamily="50" charset="-128"/>
              </a:rPr>
              <a:t>活用を推進</a:t>
            </a:r>
            <a:endParaRPr lang="en-US" altLang="ja-JP" sz="900" dirty="0">
              <a:solidFill>
                <a:schemeClr val="tx1"/>
              </a:solidFill>
              <a:latin typeface="游ゴシック" panose="020B0400000000000000" pitchFamily="50" charset="-128"/>
              <a:ea typeface="游ゴシック" panose="020B0400000000000000" pitchFamily="50" charset="-128"/>
            </a:endParaRPr>
          </a:p>
          <a:p>
            <a:pPr lvl="0">
              <a:defRPr/>
            </a:pPr>
            <a:r>
              <a:rPr lang="ja-JP" altLang="en-US" sz="900" dirty="0">
                <a:solidFill>
                  <a:schemeClr val="tx1"/>
                </a:solidFill>
                <a:latin typeface="游ゴシック" panose="020B0400000000000000" pitchFamily="50" charset="-128"/>
              </a:rPr>
              <a:t>（一定規模以上の工事における受発注者間での遠隔臨場の活用拡大）</a:t>
            </a:r>
            <a:endParaRPr lang="en-US" altLang="ja-JP" sz="900" dirty="0">
              <a:solidFill>
                <a:schemeClr val="tx1"/>
              </a:solidFill>
              <a:latin typeface="游ゴシック" panose="020B0400000000000000" pitchFamily="50" charset="-128"/>
            </a:endParaRPr>
          </a:p>
          <a:p>
            <a:pPr>
              <a:defRPr/>
            </a:pPr>
            <a:r>
              <a:rPr lang="ja-JP" altLang="en-US" sz="900" dirty="0">
                <a:solidFill>
                  <a:schemeClr val="tx1"/>
                </a:solidFill>
                <a:latin typeface="游ゴシック" panose="020B0400000000000000" pitchFamily="50" charset="-128"/>
              </a:rPr>
              <a:t>様々な事業への横展開を推進</a:t>
            </a:r>
            <a:endParaRPr lang="en-US" altLang="ja-JP" sz="900" dirty="0">
              <a:solidFill>
                <a:schemeClr val="tx1"/>
              </a:solidFill>
              <a:latin typeface="游ゴシック" panose="020B0400000000000000" pitchFamily="50" charset="-128"/>
            </a:endParaRPr>
          </a:p>
        </p:txBody>
      </p:sp>
      <p:sp>
        <p:nvSpPr>
          <p:cNvPr id="38" name="矢印: 山形 37">
            <a:extLst>
              <a:ext uri="{FF2B5EF4-FFF2-40B4-BE49-F238E27FC236}">
                <a16:creationId xmlns:a16="http://schemas.microsoft.com/office/drawing/2014/main" id="{18D7408E-8E9D-FA7F-6E0B-7224E2CEB85D}"/>
              </a:ext>
            </a:extLst>
          </p:cNvPr>
          <p:cNvSpPr/>
          <p:nvPr/>
        </p:nvSpPr>
        <p:spPr>
          <a:xfrm>
            <a:off x="6511911" y="1638304"/>
            <a:ext cx="391193" cy="826640"/>
          </a:xfrm>
          <a:prstGeom prst="chevron">
            <a:avLst>
              <a:gd name="adj" fmla="val 666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1" name="矢印: 山形 40">
            <a:extLst>
              <a:ext uri="{FF2B5EF4-FFF2-40B4-BE49-F238E27FC236}">
                <a16:creationId xmlns:a16="http://schemas.microsoft.com/office/drawing/2014/main" id="{985AA1EA-4853-F242-E5F9-50187A692BB3}"/>
              </a:ext>
            </a:extLst>
          </p:cNvPr>
          <p:cNvSpPr/>
          <p:nvPr/>
        </p:nvSpPr>
        <p:spPr>
          <a:xfrm>
            <a:off x="6503151" y="2610208"/>
            <a:ext cx="371518" cy="1362140"/>
          </a:xfrm>
          <a:prstGeom prst="chevron">
            <a:avLst>
              <a:gd name="adj" fmla="val 682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3" name="矢印: 山形 42">
            <a:extLst>
              <a:ext uri="{FF2B5EF4-FFF2-40B4-BE49-F238E27FC236}">
                <a16:creationId xmlns:a16="http://schemas.microsoft.com/office/drawing/2014/main" id="{DF655D70-45AD-6B66-5D06-1D53C1E49DDD}"/>
              </a:ext>
            </a:extLst>
          </p:cNvPr>
          <p:cNvSpPr/>
          <p:nvPr/>
        </p:nvSpPr>
        <p:spPr>
          <a:xfrm>
            <a:off x="6508474" y="4186776"/>
            <a:ext cx="371518" cy="886586"/>
          </a:xfrm>
          <a:prstGeom prst="chevron">
            <a:avLst>
              <a:gd name="adj" fmla="val 661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5" name="矢印: 山形 44">
            <a:extLst>
              <a:ext uri="{FF2B5EF4-FFF2-40B4-BE49-F238E27FC236}">
                <a16:creationId xmlns:a16="http://schemas.microsoft.com/office/drawing/2014/main" id="{BEF8C7C0-E2C6-7617-597C-09660EF0413B}"/>
              </a:ext>
            </a:extLst>
          </p:cNvPr>
          <p:cNvSpPr/>
          <p:nvPr/>
        </p:nvSpPr>
        <p:spPr>
          <a:xfrm>
            <a:off x="6511121" y="5241926"/>
            <a:ext cx="371518" cy="834108"/>
          </a:xfrm>
          <a:prstGeom prst="chevron">
            <a:avLst>
              <a:gd name="adj" fmla="val 672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7" name="矢印: 山形 46">
            <a:extLst>
              <a:ext uri="{FF2B5EF4-FFF2-40B4-BE49-F238E27FC236}">
                <a16:creationId xmlns:a16="http://schemas.microsoft.com/office/drawing/2014/main" id="{D2B8B0EF-E913-26F9-422D-1619DD80DCFA}"/>
              </a:ext>
            </a:extLst>
          </p:cNvPr>
          <p:cNvSpPr/>
          <p:nvPr/>
        </p:nvSpPr>
        <p:spPr>
          <a:xfrm>
            <a:off x="6302559" y="1640914"/>
            <a:ext cx="391193" cy="826640"/>
          </a:xfrm>
          <a:prstGeom prst="chevron">
            <a:avLst>
              <a:gd name="adj" fmla="val 666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48" name="矢印: 山形 47">
            <a:extLst>
              <a:ext uri="{FF2B5EF4-FFF2-40B4-BE49-F238E27FC236}">
                <a16:creationId xmlns:a16="http://schemas.microsoft.com/office/drawing/2014/main" id="{B1CFCD3F-FFCA-4688-8F29-5DAFD076030F}"/>
              </a:ext>
            </a:extLst>
          </p:cNvPr>
          <p:cNvSpPr/>
          <p:nvPr/>
        </p:nvSpPr>
        <p:spPr>
          <a:xfrm>
            <a:off x="6294709" y="2610208"/>
            <a:ext cx="371518" cy="1362140"/>
          </a:xfrm>
          <a:prstGeom prst="chevron">
            <a:avLst>
              <a:gd name="adj" fmla="val 682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50" name="矢印: 山形 49">
            <a:extLst>
              <a:ext uri="{FF2B5EF4-FFF2-40B4-BE49-F238E27FC236}">
                <a16:creationId xmlns:a16="http://schemas.microsoft.com/office/drawing/2014/main" id="{ADA07675-1E19-41ED-74CE-D1060230D85F}"/>
              </a:ext>
            </a:extLst>
          </p:cNvPr>
          <p:cNvSpPr/>
          <p:nvPr/>
        </p:nvSpPr>
        <p:spPr>
          <a:xfrm>
            <a:off x="6294709" y="5241926"/>
            <a:ext cx="371518" cy="834108"/>
          </a:xfrm>
          <a:prstGeom prst="chevron">
            <a:avLst>
              <a:gd name="adj" fmla="val 672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52" name="矢印: 山形 51">
            <a:extLst>
              <a:ext uri="{FF2B5EF4-FFF2-40B4-BE49-F238E27FC236}">
                <a16:creationId xmlns:a16="http://schemas.microsoft.com/office/drawing/2014/main" id="{20009C80-E06F-7DC0-1E60-ABCB3AB27EE8}"/>
              </a:ext>
            </a:extLst>
          </p:cNvPr>
          <p:cNvSpPr/>
          <p:nvPr/>
        </p:nvSpPr>
        <p:spPr>
          <a:xfrm>
            <a:off x="6291916" y="4194291"/>
            <a:ext cx="371518" cy="886586"/>
          </a:xfrm>
          <a:prstGeom prst="chevron">
            <a:avLst>
              <a:gd name="adj" fmla="val 661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6228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C23B352-1120-EEB0-EC11-D9200AE0DD74}"/>
              </a:ext>
            </a:extLst>
          </p:cNvPr>
          <p:cNvSpPr txBox="1">
            <a:spLocks/>
          </p:cNvSpPr>
          <p:nvPr/>
        </p:nvSpPr>
        <p:spPr>
          <a:xfrm>
            <a:off x="681038" y="673964"/>
            <a:ext cx="1236661" cy="707886"/>
          </a:xfrm>
          <a:prstGeom prst="rect">
            <a:avLst/>
          </a:prstGeom>
        </p:spPr>
        <p:txBody>
          <a:bodyPr vert="horz" wrap="square" lIns="91440" tIns="45720" rIns="91440" bIns="45720" rtlCol="0" anchor="ctr">
            <a:sp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4295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目次</a:t>
            </a: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3" name="テキスト ボックス 2">
            <a:extLst>
              <a:ext uri="{FF2B5EF4-FFF2-40B4-BE49-F238E27FC236}">
                <a16:creationId xmlns:a16="http://schemas.microsoft.com/office/drawing/2014/main" id="{C708D45D-C828-890A-CE3B-ADB5DE94E17F}"/>
              </a:ext>
            </a:extLst>
          </p:cNvPr>
          <p:cNvSpPr txBox="1"/>
          <p:nvPr/>
        </p:nvSpPr>
        <p:spPr>
          <a:xfrm>
            <a:off x="3124909" y="3403716"/>
            <a:ext cx="5824220" cy="1954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戦略アクションプランについて</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戦略アクションプランの位置づけ</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の取組ロードマップ</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の取組一覧（体系表）</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の取組内容</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53D115D-7079-0874-BD86-AF9F530EFEAF}"/>
              </a:ext>
            </a:extLst>
          </p:cNvPr>
          <p:cNvSpPr txBox="1"/>
          <p:nvPr/>
        </p:nvSpPr>
        <p:spPr>
          <a:xfrm>
            <a:off x="8567319" y="3403715"/>
            <a:ext cx="868989" cy="1954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p.3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p.4</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p.5</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p.16</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p.20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p.24</a:t>
            </a:r>
            <a:endParaRPr kumimoji="1" lang="ja-JP" altLang="en-US"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1">
            <a:extLst>
              <a:ext uri="{FF2B5EF4-FFF2-40B4-BE49-F238E27FC236}">
                <a16:creationId xmlns:a16="http://schemas.microsoft.com/office/drawing/2014/main" id="{EE9E5E28-4162-F52B-473C-3B1299A221F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28629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294193"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の取組一覧（体系表）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p>
        </p:txBody>
      </p:sp>
      <p:graphicFrame>
        <p:nvGraphicFramePr>
          <p:cNvPr id="6" name="表 5">
            <a:extLst>
              <a:ext uri="{FF2B5EF4-FFF2-40B4-BE49-F238E27FC236}">
                <a16:creationId xmlns:a16="http://schemas.microsoft.com/office/drawing/2014/main" id="{E6FF3396-6102-010F-64BD-D42C8A21D0E0}"/>
              </a:ext>
            </a:extLst>
          </p:cNvPr>
          <p:cNvGraphicFramePr>
            <a:graphicFrameLocks noGrp="1"/>
          </p:cNvGraphicFramePr>
          <p:nvPr>
            <p:extLst>
              <p:ext uri="{D42A27DB-BD31-4B8C-83A1-F6EECF244321}">
                <p14:modId xmlns:p14="http://schemas.microsoft.com/office/powerpoint/2010/main" val="2866079316"/>
              </p:ext>
            </p:extLst>
          </p:nvPr>
        </p:nvGraphicFramePr>
        <p:xfrm>
          <a:off x="453000" y="1785600"/>
          <a:ext cx="9000000" cy="4335074"/>
        </p:xfrm>
        <a:graphic>
          <a:graphicData uri="http://schemas.openxmlformats.org/drawingml/2006/table">
            <a:tbl>
              <a:tblPr/>
              <a:tblGrid>
                <a:gridCol w="216000">
                  <a:extLst>
                    <a:ext uri="{9D8B030D-6E8A-4147-A177-3AD203B41FA5}">
                      <a16:colId xmlns:a16="http://schemas.microsoft.com/office/drawing/2014/main" val="88141378"/>
                    </a:ext>
                  </a:extLst>
                </a:gridCol>
                <a:gridCol w="1440000">
                  <a:extLst>
                    <a:ext uri="{9D8B030D-6E8A-4147-A177-3AD203B41FA5}">
                      <a16:colId xmlns:a16="http://schemas.microsoft.com/office/drawing/2014/main" val="2948646747"/>
                    </a:ext>
                  </a:extLst>
                </a:gridCol>
                <a:gridCol w="1224000">
                  <a:extLst>
                    <a:ext uri="{9D8B030D-6E8A-4147-A177-3AD203B41FA5}">
                      <a16:colId xmlns:a16="http://schemas.microsoft.com/office/drawing/2014/main" val="1057456732"/>
                    </a:ext>
                  </a:extLst>
                </a:gridCol>
                <a:gridCol w="1224000">
                  <a:extLst>
                    <a:ext uri="{9D8B030D-6E8A-4147-A177-3AD203B41FA5}">
                      <a16:colId xmlns:a16="http://schemas.microsoft.com/office/drawing/2014/main" val="778945566"/>
                    </a:ext>
                  </a:extLst>
                </a:gridCol>
                <a:gridCol w="1224000">
                  <a:extLst>
                    <a:ext uri="{9D8B030D-6E8A-4147-A177-3AD203B41FA5}">
                      <a16:colId xmlns:a16="http://schemas.microsoft.com/office/drawing/2014/main" val="2345810638"/>
                    </a:ext>
                  </a:extLst>
                </a:gridCol>
                <a:gridCol w="1224000">
                  <a:extLst>
                    <a:ext uri="{9D8B030D-6E8A-4147-A177-3AD203B41FA5}">
                      <a16:colId xmlns:a16="http://schemas.microsoft.com/office/drawing/2014/main" val="3035257603"/>
                    </a:ext>
                  </a:extLst>
                </a:gridCol>
                <a:gridCol w="1224000">
                  <a:extLst>
                    <a:ext uri="{9D8B030D-6E8A-4147-A177-3AD203B41FA5}">
                      <a16:colId xmlns:a16="http://schemas.microsoft.com/office/drawing/2014/main" val="657583127"/>
                    </a:ext>
                  </a:extLst>
                </a:gridCol>
                <a:gridCol w="1224000">
                  <a:extLst>
                    <a:ext uri="{9D8B030D-6E8A-4147-A177-3AD203B41FA5}">
                      <a16:colId xmlns:a16="http://schemas.microsoft.com/office/drawing/2014/main" val="3542204251"/>
                    </a:ext>
                  </a:extLst>
                </a:gridCol>
              </a:tblGrid>
              <a:tr h="433927">
                <a:tc gridSpan="2">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5452217"/>
                  </a:ext>
                </a:extLst>
              </a:tr>
              <a:tr h="474726">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ビッグデータ等を用いた計画検討の高度化に取り組む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01-1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9176850"/>
                  </a:ext>
                </a:extLst>
              </a:tr>
              <a:tr h="944205">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計画・設計段階における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mn-ea"/>
                        </a:rPr>
                        <a:t>・無電柱化事業における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次元データ活用</a:t>
                      </a:r>
                      <a:endParaRPr lang="en-US" altLang="ja-JP" sz="800" b="1" i="0" u="none" strike="noStrike" dirty="0">
                        <a:solidFill>
                          <a:schemeClr val="tx1"/>
                        </a:solidFill>
                        <a:effectLst/>
                        <a:latin typeface="游ゴシック" panose="020B0400000000000000" pitchFamily="50" charset="-128"/>
                        <a:ea typeface="+mn-ea"/>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02-2</a:t>
                      </a:r>
                      <a:r>
                        <a:rPr lang="ja-JP" altLang="en-US" sz="800" b="1" i="0" u="none" strike="noStrike" dirty="0">
                          <a:solidFill>
                            <a:schemeClr val="tx1"/>
                          </a:solidFill>
                          <a:effectLst/>
                          <a:latin typeface="游ゴシック" panose="020B0400000000000000" pitchFamily="50" charset="-128"/>
                          <a:ea typeface="+mn-ea"/>
                        </a:rPr>
                        <a:t>）</a:t>
                      </a: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3D</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・橋梁維持管理における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次元データの活用</a:t>
                      </a:r>
                      <a:endParaRPr lang="en-US" altLang="ja-JP" sz="800" b="1" i="0" u="none" strike="noStrike" dirty="0">
                        <a:solidFill>
                          <a:schemeClr val="tx1"/>
                        </a:solidFill>
                        <a:effectLst/>
                        <a:latin typeface="游ゴシック" panose="020B0400000000000000" pitchFamily="50" charset="-128"/>
                        <a:ea typeface="+mn-ea"/>
                      </a:endParaRPr>
                    </a:p>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02-3</a:t>
                      </a:r>
                      <a:r>
                        <a:rPr lang="ja-JP" altLang="en-US" sz="800" b="1" i="0" u="none" strike="noStrike" dirty="0">
                          <a:solidFill>
                            <a:schemeClr val="tx1"/>
                          </a:solidFill>
                          <a:effectLst/>
                          <a:latin typeface="游ゴシック" panose="020B0400000000000000" pitchFamily="50" charset="-128"/>
                          <a:ea typeface="+mn-ea"/>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endParaRPr lang="ja-JP" altLang="en-US" sz="800" b="1" i="0" u="none" strike="noStrike"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FFFFF"/>
                    </a:solidFill>
                  </a:tcPr>
                </a:tc>
                <a:tc>
                  <a:txBody>
                    <a:bodyPr/>
                    <a:lstStyle/>
                    <a:p>
                      <a:pPr marL="72000" indent="-180000" algn="l" fontAlgn="ctr">
                        <a:spcBef>
                          <a:spcPts val="0"/>
                        </a:spcBef>
                      </a:pPr>
                      <a:endParaRPr lang="ja-JP" altLang="en-US" sz="800" b="1" i="0" u="none" strike="noStrike"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・下水処理場・抽水所への</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BIM/CIM</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活用</a:t>
                      </a:r>
                      <a:endPar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02-1</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a:t>
                      </a:r>
                      <a:endPar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mn-ea"/>
                        </a:rPr>
                        <a:t>・建設生産プロセスにおける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次元データ活用にむけた調査検討</a:t>
                      </a:r>
                      <a:endParaRPr lang="en-US" altLang="ja-JP" sz="800" b="1" i="0" u="none" strike="noStrike" dirty="0">
                        <a:solidFill>
                          <a:schemeClr val="tx1"/>
                        </a:solidFill>
                        <a:effectLst/>
                        <a:latin typeface="游ゴシック" panose="020B0400000000000000" pitchFamily="50" charset="-128"/>
                        <a:ea typeface="+mn-ea"/>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02-4</a:t>
                      </a:r>
                      <a:r>
                        <a:rPr lang="ja-JP" altLang="en-US" sz="800" b="1" i="0" u="none" strike="noStrike" dirty="0">
                          <a:solidFill>
                            <a:schemeClr val="tx1"/>
                          </a:solidFill>
                          <a:effectLst/>
                          <a:latin typeface="游ゴシック" panose="020B0400000000000000" pitchFamily="50" charset="-128"/>
                          <a:ea typeface="+mn-ea"/>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898783985"/>
                  </a:ext>
                </a:extLst>
              </a:tr>
              <a:tr h="1505356">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最先端デジタル技術を活用した魅力と活力のあるまちづくりに取り組む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800" b="0" i="0" u="none" strike="noStrike" baseline="0" dirty="0">
                          <a:solidFill>
                            <a:schemeClr val="tx1"/>
                          </a:solidFill>
                          <a:effectLst/>
                          <a:latin typeface="游ゴシック" panose="020B0400000000000000" pitchFamily="50" charset="-128"/>
                          <a:ea typeface="游ゴシック" panose="020B0400000000000000" pitchFamily="50" charset="-128"/>
                        </a:rPr>
                        <a:t>AI</a:t>
                      </a:r>
                      <a:r>
                        <a:rPr lang="ja-JP" altLang="en-US" sz="800" b="0" i="0" u="none" strike="noStrike" baseline="0" dirty="0">
                          <a:solidFill>
                            <a:schemeClr val="tx1"/>
                          </a:solidFill>
                          <a:effectLst/>
                          <a:latin typeface="游ゴシック" panose="020B0400000000000000" pitchFamily="50" charset="-128"/>
                          <a:ea typeface="游ゴシック" panose="020B0400000000000000" pitchFamily="50" charset="-128"/>
                        </a:rPr>
                        <a:t>カメラ・</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ビッグデータ等の活用（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・空間再現ディスプレイの導入・活用検討</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03-2</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AR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45791182"/>
                  </a:ext>
                </a:extLst>
              </a:tr>
              <a:tr h="665865">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04</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endPar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endPar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0" u="none" strike="noStrike">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施工の導入による工事の効率化（ドローンによる</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次元データの活用）（</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04-1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・建設生産プロセスにおける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次元データ活用にむけた調査検討</a:t>
                      </a:r>
                    </a:p>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04-2</a:t>
                      </a:r>
                      <a:r>
                        <a:rPr lang="ja-JP" altLang="en-US" sz="800" b="1" i="0" u="none" strike="noStrike" dirty="0">
                          <a:solidFill>
                            <a:schemeClr val="tx1"/>
                          </a:solidFill>
                          <a:effectLst/>
                          <a:latin typeface="游ゴシック" panose="020B0400000000000000" pitchFamily="50" charset="-128"/>
                          <a:ea typeface="+mn-ea"/>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7410333"/>
                  </a:ext>
                </a:extLst>
              </a:tr>
            </a:tbl>
          </a:graphicData>
        </a:graphic>
      </p:graphicFrame>
      <p:sp>
        <p:nvSpPr>
          <p:cNvPr id="4" name="テキスト ボックス 3">
            <a:extLst>
              <a:ext uri="{FF2B5EF4-FFF2-40B4-BE49-F238E27FC236}">
                <a16:creationId xmlns:a16="http://schemas.microsoft.com/office/drawing/2014/main" id="{220F50E6-CD8E-83BD-361A-8B9051C0F99A}"/>
              </a:ext>
            </a:extLst>
          </p:cNvPr>
          <p:cNvSpPr txBox="1"/>
          <p:nvPr/>
        </p:nvSpPr>
        <p:spPr>
          <a:xfrm>
            <a:off x="597000" y="658541"/>
            <a:ext cx="8712000"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取組概要に掲載している取組について、他の事業分野の取組との比較を容易とし、円滑に横展開を図っていくため、道路、公園等の事業分野ごとに体系表として分類した。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各事業分野での取組状況を見える化し横展開を図ることで、建設局全体の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の取組を推進していく。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62D310D-F2FF-CBA7-6CBA-F8087E45996C}"/>
              </a:ext>
            </a:extLst>
          </p:cNvPr>
          <p:cNvSpPr txBox="1"/>
          <p:nvPr/>
        </p:nvSpPr>
        <p:spPr>
          <a:xfrm>
            <a:off x="453000" y="1485954"/>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Ⅰ</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都市の成長と魅力向上に貢献する都市基盤施設の整備</a:t>
            </a:r>
          </a:p>
        </p:txBody>
      </p:sp>
      <p:sp>
        <p:nvSpPr>
          <p:cNvPr id="7" name="テキスト ボックス 6">
            <a:extLst>
              <a:ext uri="{FF2B5EF4-FFF2-40B4-BE49-F238E27FC236}">
                <a16:creationId xmlns:a16="http://schemas.microsoft.com/office/drawing/2014/main" id="{7FFFA209-DE15-760D-A56C-D501AF037625}"/>
              </a:ext>
            </a:extLst>
          </p:cNvPr>
          <p:cNvSpPr txBox="1"/>
          <p:nvPr/>
        </p:nvSpPr>
        <p:spPr>
          <a:xfrm>
            <a:off x="4800332" y="6185904"/>
            <a:ext cx="487184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取組の詳細は</a:t>
            </a:r>
            <a:r>
              <a:rPr lang="ja-JP" altLang="en-US" sz="1000" dirty="0">
                <a:solidFill>
                  <a:prstClr val="black"/>
                </a:solidFill>
                <a:latin typeface="游ゴシック" panose="020F0502020204030204"/>
                <a:ea typeface="游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取組一覧（</a:t>
            </a:r>
            <a:r>
              <a:rPr lang="en-US" altLang="ja-JP" sz="1000" dirty="0">
                <a:solidFill>
                  <a:prstClr val="black"/>
                </a:solidFill>
                <a:latin typeface="游ゴシック" panose="020F0502020204030204"/>
                <a:ea typeface="游ゴシック" panose="020B0400000000000000" pitchFamily="50" charset="-128"/>
              </a:rPr>
              <a:t>p.</a:t>
            </a: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5~15</a:t>
            </a: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）および個票</a:t>
            </a: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a:t>
            </a:r>
            <a:r>
              <a:rPr lang="en-US" altLang="ja-JP" sz="1000" dirty="0">
                <a:solidFill>
                  <a:prstClr val="black"/>
                </a:solidFill>
                <a:latin typeface="游ゴシック" panose="020F0502020204030204"/>
                <a:ea typeface="游ゴシック" panose="020B0400000000000000" pitchFamily="50" charset="-128"/>
              </a:rPr>
              <a:t>24</a:t>
            </a: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~48)</a:t>
            </a: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等を</a:t>
            </a:r>
            <a:r>
              <a:rPr lang="ja-JP" altLang="en-US" sz="1000" dirty="0">
                <a:solidFill>
                  <a:prstClr val="black"/>
                </a:solidFill>
                <a:latin typeface="游ゴシック" panose="020F0502020204030204"/>
                <a:ea typeface="游ゴシック" panose="020B0400000000000000" pitchFamily="50" charset="-128"/>
              </a:rPr>
              <a:t>ご</a:t>
            </a: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確認ください</a:t>
            </a:r>
            <a:r>
              <a:rPr lang="ja-JP" altLang="en-US" sz="1000" dirty="0">
                <a:solidFill>
                  <a:prstClr val="black"/>
                </a:solidFill>
                <a:latin typeface="游ゴシック" panose="020F0502020204030204"/>
                <a:ea typeface="游ゴシック" panose="020B0400000000000000" pitchFamily="50" charset="-128"/>
              </a:rPr>
              <a:t>。</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スライド番号プレースホルダー 1">
            <a:extLst>
              <a:ext uri="{FF2B5EF4-FFF2-40B4-BE49-F238E27FC236}">
                <a16:creationId xmlns:a16="http://schemas.microsoft.com/office/drawing/2014/main" id="{BFCEA8BB-2547-7C86-8B7B-E0DE27F2A94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pic>
        <p:nvPicPr>
          <p:cNvPr id="18" name="図 17">
            <a:extLst>
              <a:ext uri="{FF2B5EF4-FFF2-40B4-BE49-F238E27FC236}">
                <a16:creationId xmlns:a16="http://schemas.microsoft.com/office/drawing/2014/main" id="{78D66FBD-8F07-E540-C89F-F8030F8CD313}"/>
              </a:ext>
            </a:extLst>
          </p:cNvPr>
          <p:cNvPicPr>
            <a:picLocks noChangeAspect="1"/>
          </p:cNvPicPr>
          <p:nvPr/>
        </p:nvPicPr>
        <p:blipFill>
          <a:blip r:embed="rId3"/>
          <a:stretch>
            <a:fillRect/>
          </a:stretch>
        </p:blipFill>
        <p:spPr>
          <a:xfrm>
            <a:off x="453000" y="6185904"/>
            <a:ext cx="4347332" cy="597344"/>
          </a:xfrm>
          <a:prstGeom prst="rect">
            <a:avLst/>
          </a:prstGeom>
        </p:spPr>
      </p:pic>
    </p:spTree>
    <p:extLst>
      <p:ext uri="{BB962C8B-B14F-4D97-AF65-F5344CB8AC3E}">
        <p14:creationId xmlns:p14="http://schemas.microsoft.com/office/powerpoint/2010/main" val="340424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294193"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の取組一覧（体系表）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p>
        </p:txBody>
      </p:sp>
      <p:graphicFrame>
        <p:nvGraphicFramePr>
          <p:cNvPr id="6" name="表 5">
            <a:extLst>
              <a:ext uri="{FF2B5EF4-FFF2-40B4-BE49-F238E27FC236}">
                <a16:creationId xmlns:a16="http://schemas.microsoft.com/office/drawing/2014/main" id="{E6FF3396-6102-010F-64BD-D42C8A21D0E0}"/>
              </a:ext>
            </a:extLst>
          </p:cNvPr>
          <p:cNvGraphicFramePr>
            <a:graphicFrameLocks noGrp="1"/>
          </p:cNvGraphicFramePr>
          <p:nvPr>
            <p:extLst>
              <p:ext uri="{D42A27DB-BD31-4B8C-83A1-F6EECF244321}">
                <p14:modId xmlns:p14="http://schemas.microsoft.com/office/powerpoint/2010/main" val="2748743158"/>
              </p:ext>
            </p:extLst>
          </p:nvPr>
        </p:nvGraphicFramePr>
        <p:xfrm>
          <a:off x="453000" y="1027777"/>
          <a:ext cx="9000000" cy="3960000"/>
        </p:xfrm>
        <a:graphic>
          <a:graphicData uri="http://schemas.openxmlformats.org/drawingml/2006/table">
            <a:tbl>
              <a:tblPr/>
              <a:tblGrid>
                <a:gridCol w="216000">
                  <a:extLst>
                    <a:ext uri="{9D8B030D-6E8A-4147-A177-3AD203B41FA5}">
                      <a16:colId xmlns:a16="http://schemas.microsoft.com/office/drawing/2014/main" val="88141378"/>
                    </a:ext>
                  </a:extLst>
                </a:gridCol>
                <a:gridCol w="1440000">
                  <a:extLst>
                    <a:ext uri="{9D8B030D-6E8A-4147-A177-3AD203B41FA5}">
                      <a16:colId xmlns:a16="http://schemas.microsoft.com/office/drawing/2014/main" val="2948646747"/>
                    </a:ext>
                  </a:extLst>
                </a:gridCol>
                <a:gridCol w="1224000">
                  <a:extLst>
                    <a:ext uri="{9D8B030D-6E8A-4147-A177-3AD203B41FA5}">
                      <a16:colId xmlns:a16="http://schemas.microsoft.com/office/drawing/2014/main" val="1057456732"/>
                    </a:ext>
                  </a:extLst>
                </a:gridCol>
                <a:gridCol w="1224000">
                  <a:extLst>
                    <a:ext uri="{9D8B030D-6E8A-4147-A177-3AD203B41FA5}">
                      <a16:colId xmlns:a16="http://schemas.microsoft.com/office/drawing/2014/main" val="778945566"/>
                    </a:ext>
                  </a:extLst>
                </a:gridCol>
                <a:gridCol w="1224000">
                  <a:extLst>
                    <a:ext uri="{9D8B030D-6E8A-4147-A177-3AD203B41FA5}">
                      <a16:colId xmlns:a16="http://schemas.microsoft.com/office/drawing/2014/main" val="2345810638"/>
                    </a:ext>
                  </a:extLst>
                </a:gridCol>
                <a:gridCol w="1224000">
                  <a:extLst>
                    <a:ext uri="{9D8B030D-6E8A-4147-A177-3AD203B41FA5}">
                      <a16:colId xmlns:a16="http://schemas.microsoft.com/office/drawing/2014/main" val="3035257603"/>
                    </a:ext>
                  </a:extLst>
                </a:gridCol>
                <a:gridCol w="1224000">
                  <a:extLst>
                    <a:ext uri="{9D8B030D-6E8A-4147-A177-3AD203B41FA5}">
                      <a16:colId xmlns:a16="http://schemas.microsoft.com/office/drawing/2014/main" val="657583127"/>
                    </a:ext>
                  </a:extLst>
                </a:gridCol>
                <a:gridCol w="1224000">
                  <a:extLst>
                    <a:ext uri="{9D8B030D-6E8A-4147-A177-3AD203B41FA5}">
                      <a16:colId xmlns:a16="http://schemas.microsoft.com/office/drawing/2014/main" val="3542204251"/>
                    </a:ext>
                  </a:extLst>
                </a:gridCol>
              </a:tblGrid>
              <a:tr h="504000">
                <a:tc gridSpan="2">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5452217"/>
                  </a:ext>
                </a:extLst>
              </a:tr>
              <a:tr h="1152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05</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最新デバイスやロボットの導入による施設の日常の維持管理や災害時の点検等の効率化・高度化に取り組む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05-8</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・橋梁点検にドローン等の新技術導入を検討（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mn-ea"/>
                        </a:rPr>
                        <a:t>・ライブカメラを活用し連続高架橋の状態監視を高度化（</a:t>
                      </a:r>
                      <a:r>
                        <a:rPr lang="en-US" altLang="ja-JP" sz="800" b="1" i="0" u="none" strike="noStrike" dirty="0">
                          <a:solidFill>
                            <a:schemeClr val="tx1"/>
                          </a:solidFill>
                          <a:effectLst/>
                          <a:latin typeface="游ゴシック" panose="020B0400000000000000" pitchFamily="50" charset="-128"/>
                          <a:ea typeface="+mn-ea"/>
                        </a:rPr>
                        <a:t>05-2</a:t>
                      </a:r>
                      <a:r>
                        <a:rPr lang="ja-JP" altLang="en-US" sz="800" b="1" i="0" u="none" strike="noStrike" dirty="0">
                          <a:solidFill>
                            <a:schemeClr val="tx1"/>
                          </a:solidFill>
                          <a:effectLst/>
                          <a:latin typeface="游ゴシック" panose="020B0400000000000000" pitchFamily="50" charset="-128"/>
                          <a:ea typeface="+mn-ea"/>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05-8</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・河川ライブカメラ映像の一般公開（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mn-ea"/>
                        </a:rPr>
                        <a:t>・ドローン活用による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次元データの取得及び石垣カルテ作成</a:t>
                      </a:r>
                      <a:endParaRPr lang="en-US" altLang="ja-JP" sz="800" b="1" i="0" u="none" strike="noStrike" dirty="0">
                        <a:solidFill>
                          <a:schemeClr val="tx1"/>
                        </a:solidFill>
                        <a:effectLst/>
                        <a:latin typeface="游ゴシック" panose="020B0400000000000000" pitchFamily="50" charset="-128"/>
                        <a:ea typeface="+mn-ea"/>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05-5</a:t>
                      </a:r>
                      <a:r>
                        <a:rPr lang="ja-JP" altLang="en-US" sz="800" b="1" i="0" u="none" strike="noStrike" dirty="0">
                          <a:solidFill>
                            <a:schemeClr val="tx1"/>
                          </a:solidFill>
                          <a:effectLst/>
                          <a:latin typeface="游ゴシック" panose="020B0400000000000000" pitchFamily="50" charset="-128"/>
                          <a:ea typeface="+mn-ea"/>
                        </a:rPr>
                        <a:t>）</a:t>
                      </a:r>
                      <a:endParaRPr lang="en-US" altLang="ja-JP" sz="800" b="1" i="0" u="none" strike="noStrike"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・現場カメラの導入（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05-6</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・ウェアラブルカメラの導入（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05-7</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49242468"/>
                  </a:ext>
                </a:extLst>
              </a:tr>
              <a:tr h="1152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endParaRPr lang="ja-JP" altLang="en-US" sz="800" b="1" i="0" u="none" strike="noStrike" dirty="0">
                        <a:solidFill>
                          <a:schemeClr val="tx1"/>
                        </a:solidFill>
                        <a:effectLst/>
                        <a:latin typeface="游ゴシック" panose="020B0400000000000000" pitchFamily="50" charset="-128"/>
                        <a:ea typeface="+mn-ea"/>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・橋梁維持管理における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次元データの活用</a:t>
                      </a:r>
                      <a:endParaRPr lang="en-US" altLang="ja-JP" sz="800" b="1" i="0" u="none" strike="noStrike" dirty="0">
                        <a:solidFill>
                          <a:schemeClr val="tx1"/>
                        </a:solidFill>
                        <a:effectLst/>
                        <a:latin typeface="游ゴシック" panose="020B0400000000000000" pitchFamily="50" charset="-128"/>
                        <a:ea typeface="+mn-ea"/>
                      </a:endParaRPr>
                    </a:p>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06-2</a:t>
                      </a:r>
                      <a:r>
                        <a:rPr lang="ja-JP" altLang="en-US" sz="800" b="1" i="0" u="none" strike="noStrike" dirty="0">
                          <a:solidFill>
                            <a:schemeClr val="tx1"/>
                          </a:solidFill>
                          <a:effectLst/>
                          <a:latin typeface="游ゴシック" panose="020B0400000000000000" pitchFamily="50" charset="-128"/>
                          <a:ea typeface="+mn-ea"/>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次元点群データを活用した据付計画</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06-7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1" i="0" u="none" strike="noStrike" dirty="0">
                          <a:solidFill>
                            <a:schemeClr val="tx1"/>
                          </a:solidFill>
                          <a:effectLst/>
                          <a:latin typeface="游ゴシック" panose="020B0400000000000000" pitchFamily="50" charset="-128"/>
                          <a:ea typeface="+mn-ea"/>
                        </a:rPr>
                        <a:t>ドローン活用による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次元データの取得及び石垣カルテ作成</a:t>
                      </a:r>
                      <a:endParaRPr lang="en-US" altLang="ja-JP" sz="800" b="1" i="0" u="none" strike="noStrike" dirty="0">
                        <a:solidFill>
                          <a:schemeClr val="tx1"/>
                        </a:solidFill>
                        <a:effectLst/>
                        <a:latin typeface="游ゴシック" panose="020B0400000000000000" pitchFamily="50" charset="-128"/>
                        <a:ea typeface="+mn-ea"/>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次元データの取得（街路樹・公園樹）（</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1" u="none" strike="noStrike" baseline="0" dirty="0">
                          <a:solidFill>
                            <a:schemeClr val="tx1"/>
                          </a:solidFill>
                          <a:effectLst/>
                          <a:latin typeface="游ゴシック" panose="020B0400000000000000" pitchFamily="50" charset="-128"/>
                          <a:ea typeface="+mn-ea"/>
                        </a:rPr>
                        <a:t>・下水処理場・抽水所への</a:t>
                      </a:r>
                      <a:r>
                        <a:rPr lang="en-US" altLang="ja-JP" sz="800" b="0" i="1" u="none" strike="noStrike" baseline="0" dirty="0">
                          <a:solidFill>
                            <a:schemeClr val="tx1"/>
                          </a:solidFill>
                          <a:effectLst/>
                          <a:latin typeface="游ゴシック" panose="020B0400000000000000" pitchFamily="50" charset="-128"/>
                          <a:ea typeface="+mn-ea"/>
                        </a:rPr>
                        <a:t>BIM/CIM</a:t>
                      </a:r>
                      <a:r>
                        <a:rPr lang="ja-JP" altLang="en-US" sz="800" b="0" i="1" u="none" strike="noStrike" baseline="0" dirty="0">
                          <a:solidFill>
                            <a:schemeClr val="tx1"/>
                          </a:solidFill>
                          <a:effectLst/>
                          <a:latin typeface="游ゴシック" panose="020B0400000000000000" pitchFamily="50" charset="-128"/>
                          <a:ea typeface="+mn-ea"/>
                        </a:rPr>
                        <a:t>活用</a:t>
                      </a:r>
                      <a:endParaRPr lang="en-US" altLang="ja-JP" sz="800" b="0" i="1" u="none" strike="noStrike" baseline="0" dirty="0">
                        <a:solidFill>
                          <a:schemeClr val="tx1"/>
                        </a:solidFill>
                        <a:effectLst/>
                        <a:latin typeface="游ゴシック" panose="020B0400000000000000" pitchFamily="50" charset="-128"/>
                        <a:ea typeface="+mn-ea"/>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1" u="none" strike="noStrike" baseline="0" dirty="0">
                          <a:solidFill>
                            <a:schemeClr val="tx1"/>
                          </a:solidFill>
                          <a:effectLst/>
                          <a:latin typeface="游ゴシック" panose="020B0400000000000000" pitchFamily="50" charset="-128"/>
                          <a:ea typeface="+mn-ea"/>
                        </a:rPr>
                        <a:t>（</a:t>
                      </a:r>
                      <a:r>
                        <a:rPr lang="en-US" altLang="ja-JP" sz="800" b="0" i="1" u="none" strike="noStrike" baseline="0" dirty="0">
                          <a:solidFill>
                            <a:schemeClr val="tx1"/>
                          </a:solidFill>
                          <a:effectLst/>
                          <a:latin typeface="游ゴシック" panose="020B0400000000000000" pitchFamily="50" charset="-128"/>
                          <a:ea typeface="+mn-ea"/>
                        </a:rPr>
                        <a:t>06-1</a:t>
                      </a:r>
                      <a:r>
                        <a:rPr lang="ja-JP" altLang="en-US" sz="800" b="0" i="1" u="none" strike="noStrike" baseline="0" dirty="0">
                          <a:solidFill>
                            <a:schemeClr val="tx1"/>
                          </a:solidFill>
                          <a:effectLst/>
                          <a:latin typeface="游ゴシック" panose="020B0400000000000000" pitchFamily="50" charset="-128"/>
                          <a:ea typeface="+mn-ea"/>
                        </a:rPr>
                        <a:t>）</a:t>
                      </a:r>
                      <a:endParaRPr lang="en-US" altLang="ja-JP" sz="800" b="0" i="1" u="none" strike="noStrike" baseline="0"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・建設生産プロセスにおける</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次元データ活用にむけた調査検討</a:t>
                      </a:r>
                    </a:p>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06-6</a:t>
                      </a:r>
                      <a:r>
                        <a:rPr lang="ja-JP" altLang="en-US" sz="800" b="1" i="0" u="none" strike="noStrike" dirty="0">
                          <a:solidFill>
                            <a:schemeClr val="tx1"/>
                          </a:solidFill>
                          <a:effectLst/>
                          <a:latin typeface="游ゴシック" panose="020B0400000000000000" pitchFamily="50" charset="-128"/>
                          <a:ea typeface="+mn-ea"/>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42012292"/>
                  </a:ext>
                </a:extLst>
              </a:tr>
              <a:tr h="1152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07</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mn-ea"/>
                        </a:rPr>
                        <a:t>AI</a:t>
                      </a:r>
                      <a:r>
                        <a:rPr lang="ja-JP" altLang="en-US" sz="800" b="1" i="0" u="none" strike="noStrike" dirty="0">
                          <a:solidFill>
                            <a:schemeClr val="tx1"/>
                          </a:solidFill>
                          <a:effectLst/>
                          <a:latin typeface="游ゴシック" panose="020B0400000000000000" pitchFamily="50" charset="-128"/>
                          <a:ea typeface="+mn-ea"/>
                        </a:rPr>
                        <a:t>を活用した道路維持管理の効率化と計画的な維持管理の実現</a:t>
                      </a:r>
                      <a:endParaRPr lang="en-US" altLang="ja-JP" sz="800" b="1" i="0" u="none" strike="noStrike" dirty="0">
                        <a:solidFill>
                          <a:schemeClr val="tx1"/>
                        </a:solidFill>
                        <a:effectLst/>
                        <a:latin typeface="游ゴシック" panose="020B0400000000000000" pitchFamily="50" charset="-128"/>
                        <a:ea typeface="+mn-ea"/>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07-2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mn-ea"/>
                        </a:rPr>
                        <a:t>AI</a:t>
                      </a:r>
                      <a:r>
                        <a:rPr lang="ja-JP" altLang="en-US" sz="800" b="1" i="0" u="none" strike="noStrike" dirty="0">
                          <a:solidFill>
                            <a:schemeClr val="tx1"/>
                          </a:solidFill>
                          <a:effectLst/>
                          <a:latin typeface="游ゴシック" panose="020B0400000000000000" pitchFamily="50" charset="-128"/>
                          <a:ea typeface="+mn-ea"/>
                        </a:rPr>
                        <a:t>と民間技術を活用した道路路面調査の実施による損傷の早期発見・対応（</a:t>
                      </a:r>
                      <a:r>
                        <a:rPr lang="en-US" altLang="ja-JP" sz="800" b="1" i="0" u="none" strike="noStrike" dirty="0">
                          <a:solidFill>
                            <a:schemeClr val="tx1"/>
                          </a:solidFill>
                          <a:effectLst/>
                          <a:latin typeface="游ゴシック" panose="020B0400000000000000" pitchFamily="50" charset="-128"/>
                          <a:ea typeface="+mn-ea"/>
                        </a:rPr>
                        <a:t>07-3</a:t>
                      </a:r>
                      <a:r>
                        <a:rPr lang="ja-JP" altLang="en-US" sz="800" b="1" i="0" u="none" strike="noStrike" dirty="0">
                          <a:solidFill>
                            <a:schemeClr val="tx1"/>
                          </a:solidFill>
                          <a:effectLst/>
                          <a:latin typeface="游ゴシック" panose="020B0400000000000000" pitchFamily="50" charset="-128"/>
                          <a:ea typeface="+mn-ea"/>
                        </a:rPr>
                        <a:t>）</a:t>
                      </a:r>
                      <a:endPar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技術導入による橋梁損傷程度判定の高度化（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07-4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dirty="0">
                          <a:solidFill>
                            <a:schemeClr val="tx1"/>
                          </a:solidFill>
                          <a:effectLst/>
                          <a:latin typeface="游ゴシック" panose="020B0400000000000000" pitchFamily="50" charset="-128"/>
                          <a:ea typeface="+mn-ea"/>
                        </a:rPr>
                        <a:t>AI</a:t>
                      </a:r>
                      <a:r>
                        <a:rPr lang="ja-JP" altLang="en-US" sz="800" b="0" i="1" u="none" strike="noStrike" dirty="0">
                          <a:solidFill>
                            <a:schemeClr val="tx1"/>
                          </a:solidFill>
                          <a:effectLst/>
                          <a:latin typeface="游ゴシック" panose="020B0400000000000000" pitchFamily="50" charset="-128"/>
                          <a:ea typeface="+mn-ea"/>
                        </a:rPr>
                        <a:t>分析等の導入による下水管の接続チェックの高度化（</a:t>
                      </a:r>
                      <a:r>
                        <a:rPr lang="en-US" altLang="ja-JP" sz="800" b="0" i="1" u="none" strike="noStrike" dirty="0">
                          <a:solidFill>
                            <a:schemeClr val="tx1"/>
                          </a:solidFill>
                          <a:effectLst/>
                          <a:latin typeface="游ゴシック" panose="020B0400000000000000" pitchFamily="50" charset="-128"/>
                          <a:ea typeface="+mn-ea"/>
                        </a:rPr>
                        <a:t>07-1</a:t>
                      </a:r>
                      <a:r>
                        <a:rPr lang="ja-JP" altLang="en-US" sz="800" b="0" i="1" u="none" strike="noStrike" dirty="0">
                          <a:solidFill>
                            <a:schemeClr val="tx1"/>
                          </a:solidFill>
                          <a:effectLst/>
                          <a:latin typeface="游ゴシック" panose="020B0400000000000000" pitchFamily="50" charset="-128"/>
                          <a:ea typeface="+mn-ea"/>
                        </a:rPr>
                        <a:t>）</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314960"/>
                  </a:ext>
                </a:extLst>
              </a:tr>
            </a:tbl>
          </a:graphicData>
        </a:graphic>
      </p:graphicFrame>
      <p:sp>
        <p:nvSpPr>
          <p:cNvPr id="5" name="テキスト ボックス 4">
            <a:extLst>
              <a:ext uri="{FF2B5EF4-FFF2-40B4-BE49-F238E27FC236}">
                <a16:creationId xmlns:a16="http://schemas.microsoft.com/office/drawing/2014/main" id="{430D0EE9-12A8-8057-9291-4241C6FE4496}"/>
              </a:ext>
            </a:extLst>
          </p:cNvPr>
          <p:cNvSpPr txBox="1"/>
          <p:nvPr/>
        </p:nvSpPr>
        <p:spPr>
          <a:xfrm>
            <a:off x="453000" y="720000"/>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Ⅱ</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持続可能な都市を支える都市基盤施設の効率的な維持管理</a:t>
            </a:r>
          </a:p>
        </p:txBody>
      </p:sp>
      <p:sp>
        <p:nvSpPr>
          <p:cNvPr id="4" name="スライド番号プレースホルダー 1">
            <a:extLst>
              <a:ext uri="{FF2B5EF4-FFF2-40B4-BE49-F238E27FC236}">
                <a16:creationId xmlns:a16="http://schemas.microsoft.com/office/drawing/2014/main" id="{126EB5E7-C1BC-135F-B49C-A51368AAB9D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21912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8CA36F2E-2EAD-2754-11EE-4E31588CDE8A}"/>
              </a:ext>
            </a:extLst>
          </p:cNvPr>
          <p:cNvGraphicFramePr>
            <a:graphicFrameLocks noGrp="1"/>
          </p:cNvGraphicFramePr>
          <p:nvPr>
            <p:extLst>
              <p:ext uri="{D42A27DB-BD31-4B8C-83A1-F6EECF244321}">
                <p14:modId xmlns:p14="http://schemas.microsoft.com/office/powerpoint/2010/main" val="2848263042"/>
              </p:ext>
            </p:extLst>
          </p:nvPr>
        </p:nvGraphicFramePr>
        <p:xfrm>
          <a:off x="453000" y="2932295"/>
          <a:ext cx="9000000" cy="3766447"/>
        </p:xfrm>
        <a:graphic>
          <a:graphicData uri="http://schemas.openxmlformats.org/drawingml/2006/table">
            <a:tbl>
              <a:tblPr/>
              <a:tblGrid>
                <a:gridCol w="216000">
                  <a:extLst>
                    <a:ext uri="{9D8B030D-6E8A-4147-A177-3AD203B41FA5}">
                      <a16:colId xmlns:a16="http://schemas.microsoft.com/office/drawing/2014/main" val="2640722977"/>
                    </a:ext>
                  </a:extLst>
                </a:gridCol>
                <a:gridCol w="1440000">
                  <a:extLst>
                    <a:ext uri="{9D8B030D-6E8A-4147-A177-3AD203B41FA5}">
                      <a16:colId xmlns:a16="http://schemas.microsoft.com/office/drawing/2014/main" val="207070375"/>
                    </a:ext>
                  </a:extLst>
                </a:gridCol>
                <a:gridCol w="1224000">
                  <a:extLst>
                    <a:ext uri="{9D8B030D-6E8A-4147-A177-3AD203B41FA5}">
                      <a16:colId xmlns:a16="http://schemas.microsoft.com/office/drawing/2014/main" val="3359987700"/>
                    </a:ext>
                  </a:extLst>
                </a:gridCol>
                <a:gridCol w="1224000">
                  <a:extLst>
                    <a:ext uri="{9D8B030D-6E8A-4147-A177-3AD203B41FA5}">
                      <a16:colId xmlns:a16="http://schemas.microsoft.com/office/drawing/2014/main" val="1870595687"/>
                    </a:ext>
                  </a:extLst>
                </a:gridCol>
                <a:gridCol w="1224000">
                  <a:extLst>
                    <a:ext uri="{9D8B030D-6E8A-4147-A177-3AD203B41FA5}">
                      <a16:colId xmlns:a16="http://schemas.microsoft.com/office/drawing/2014/main" val="1285589184"/>
                    </a:ext>
                  </a:extLst>
                </a:gridCol>
                <a:gridCol w="1224000">
                  <a:extLst>
                    <a:ext uri="{9D8B030D-6E8A-4147-A177-3AD203B41FA5}">
                      <a16:colId xmlns:a16="http://schemas.microsoft.com/office/drawing/2014/main" val="217255308"/>
                    </a:ext>
                  </a:extLst>
                </a:gridCol>
                <a:gridCol w="1224000">
                  <a:extLst>
                    <a:ext uri="{9D8B030D-6E8A-4147-A177-3AD203B41FA5}">
                      <a16:colId xmlns:a16="http://schemas.microsoft.com/office/drawing/2014/main" val="2691154115"/>
                    </a:ext>
                  </a:extLst>
                </a:gridCol>
                <a:gridCol w="1224000">
                  <a:extLst>
                    <a:ext uri="{9D8B030D-6E8A-4147-A177-3AD203B41FA5}">
                      <a16:colId xmlns:a16="http://schemas.microsoft.com/office/drawing/2014/main" val="2080194178"/>
                    </a:ext>
                  </a:extLst>
                </a:gridCol>
              </a:tblGrid>
              <a:tr h="505334">
                <a:tc gridSpan="2">
                  <a:txBody>
                    <a:bodyPr/>
                    <a:lstStyle/>
                    <a:p>
                      <a:pPr marL="0" algn="ctr" defTabSz="742950" rtl="0" eaLnBrk="1" fontAlgn="ctr" latinLnBrk="0" hangingPunct="1"/>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2030</a:t>
                      </a:r>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年頃までの</a:t>
                      </a:r>
                      <a:endPar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endParaRPr>
                    </a:p>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施策方針</a:t>
                      </a: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a:t>
                      </a:r>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取組の方向性</a:t>
                      </a:r>
                      <a:r>
                        <a:rPr kumimoji="1" lang="en-US" altLang="ja-JP"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464398843"/>
                  </a:ext>
                </a:extLst>
              </a:tr>
              <a:tr h="1221313">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09</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保有データのオープンデータ化による市民への情報発信に取り組む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・道路等境界明示図等のオープンデータ化</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09-1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・道路台帳等のオープンデータ化（</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09-4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3D</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09-5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・公園施設のオープンデータ化（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09-2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・公園樹・街路樹の価値の見える化（</a:t>
                      </a:r>
                      <a:r>
                        <a:rPr lang="en-US" altLang="ja-JP" sz="800" b="1" i="0" u="none" strike="noStrike" dirty="0" err="1">
                          <a:solidFill>
                            <a:schemeClr val="tx1"/>
                          </a:solidFill>
                          <a:effectLst/>
                          <a:latin typeface="游ゴシック" panose="020B0400000000000000" pitchFamily="50" charset="-128"/>
                          <a:ea typeface="游ゴシック" panose="020B0400000000000000" pitchFamily="50" charset="-128"/>
                        </a:rPr>
                        <a:t>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ー</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Tree</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09-2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mn-ea"/>
                        </a:rPr>
                        <a:t>3</a:t>
                      </a:r>
                      <a:r>
                        <a:rPr lang="ja-JP" altLang="en-US" sz="800" b="1" i="0" u="none" strike="noStrike" dirty="0">
                          <a:solidFill>
                            <a:schemeClr val="tx1"/>
                          </a:solidFill>
                          <a:effectLst/>
                          <a:latin typeface="游ゴシック" panose="020B0400000000000000" pitchFamily="50" charset="-128"/>
                          <a:ea typeface="+mn-ea"/>
                        </a:rPr>
                        <a:t>次元データのオープンデータ化（</a:t>
                      </a:r>
                      <a:r>
                        <a:rPr lang="en-US" altLang="ja-JP" sz="800" b="1" i="0" u="none" strike="noStrike" dirty="0">
                          <a:solidFill>
                            <a:schemeClr val="tx1"/>
                          </a:solidFill>
                          <a:effectLst/>
                          <a:latin typeface="游ゴシック" panose="020B0400000000000000" pitchFamily="50" charset="-128"/>
                          <a:ea typeface="+mn-ea"/>
                        </a:rPr>
                        <a:t>09-3</a:t>
                      </a:r>
                      <a:r>
                        <a:rPr lang="ja-JP" altLang="en-US" sz="800" b="1" i="0" u="none" strike="noStrike" dirty="0">
                          <a:solidFill>
                            <a:schemeClr val="tx1"/>
                          </a:solidFill>
                          <a:effectLst/>
                          <a:latin typeface="游ゴシック" panose="020B0400000000000000" pitchFamily="50" charset="-128"/>
                          <a:ea typeface="+mn-ea"/>
                        </a:rPr>
                        <a:t>）</a:t>
                      </a:r>
                      <a:endPar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152300759"/>
                  </a:ext>
                </a:extLst>
              </a:tr>
              <a:tr h="20398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10</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市民のニーズに対応した適切で迅速な情報発信に取り組む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・メタバース空間の構築、活用検討（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・空間再現ディスプレイの導入・活用検討</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10-8</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endParaRPr lang="en-US" altLang="ja-JP" sz="800" b="0" i="0" u="none" strike="sng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・河川ライブカメラ映像の一般公開（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chemeClr val="tx1"/>
                          </a:solidFill>
                          <a:effectLst/>
                          <a:latin typeface="游ゴシック" panose="020B0400000000000000" pitchFamily="50" charset="-128"/>
                          <a:ea typeface="+mn-ea"/>
                        </a:rPr>
                        <a:t>渡船運行情報の</a:t>
                      </a:r>
                      <a:r>
                        <a:rPr lang="en-US" altLang="ja-JP" sz="800" b="0" i="0" u="none" strike="noStrike" dirty="0">
                          <a:solidFill>
                            <a:schemeClr val="tx1"/>
                          </a:solidFill>
                          <a:effectLst/>
                          <a:latin typeface="游ゴシック" panose="020B0400000000000000" pitchFamily="50" charset="-128"/>
                          <a:ea typeface="+mn-ea"/>
                        </a:rPr>
                        <a:t>SNS</a:t>
                      </a:r>
                      <a:r>
                        <a:rPr lang="ja-JP" altLang="en-US" sz="800" b="0" i="0" u="none" strike="noStrike" dirty="0">
                          <a:solidFill>
                            <a:schemeClr val="tx1"/>
                          </a:solidFill>
                          <a:effectLst/>
                          <a:latin typeface="游ゴシック" panose="020B0400000000000000" pitchFamily="50" charset="-128"/>
                          <a:ea typeface="+mn-ea"/>
                        </a:rPr>
                        <a:t>等での発信（</a:t>
                      </a:r>
                      <a:r>
                        <a:rPr lang="en-US" altLang="ja-JP" sz="800" b="0" i="0" u="none" strike="noStrike" dirty="0">
                          <a:solidFill>
                            <a:schemeClr val="tx1"/>
                          </a:solidFill>
                          <a:effectLst/>
                          <a:latin typeface="游ゴシック" panose="020B0400000000000000" pitchFamily="50" charset="-128"/>
                          <a:ea typeface="+mn-ea"/>
                        </a:rPr>
                        <a:t>10-9</a:t>
                      </a:r>
                      <a:r>
                        <a:rPr lang="ja-JP" altLang="en-US" sz="800" b="0" i="0" u="none" strike="noStrike" dirty="0">
                          <a:solidFill>
                            <a:schemeClr val="tx1"/>
                          </a:solidFill>
                          <a:effectLst/>
                          <a:latin typeface="游ゴシック" panose="020B0400000000000000" pitchFamily="50" charset="-128"/>
                          <a:ea typeface="+mn-ea"/>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・公園樹・街路樹の価値の見える化（</a:t>
                      </a:r>
                      <a:r>
                        <a:rPr lang="en-US" altLang="ja-JP" sz="800" b="1" i="0" u="none" strike="noStrike" dirty="0" err="1">
                          <a:solidFill>
                            <a:schemeClr val="tx1"/>
                          </a:solidFill>
                          <a:effectLst/>
                          <a:latin typeface="游ゴシック" panose="020B0400000000000000" pitchFamily="50" charset="-128"/>
                          <a:ea typeface="游ゴシック" panose="020B0400000000000000" pitchFamily="50" charset="-128"/>
                        </a:rPr>
                        <a:t>i</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-Tree</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mn-ea"/>
                        </a:rPr>
                        <a:t>・</a:t>
                      </a:r>
                      <a:r>
                        <a:rPr lang="en-US" altLang="ja-JP" sz="800" b="0" i="0" u="none" strike="noStrike" dirty="0">
                          <a:solidFill>
                            <a:schemeClr val="tx1"/>
                          </a:solidFill>
                          <a:effectLst/>
                          <a:latin typeface="游ゴシック" panose="020B0400000000000000" pitchFamily="50" charset="-128"/>
                          <a:ea typeface="+mn-ea"/>
                        </a:rPr>
                        <a:t>AR</a:t>
                      </a:r>
                      <a:r>
                        <a:rPr lang="ja-JP" altLang="en-US" sz="800" b="0" i="0" u="none" strike="noStrike" dirty="0">
                          <a:solidFill>
                            <a:schemeClr val="tx1"/>
                          </a:solidFill>
                          <a:effectLst/>
                          <a:latin typeface="游ゴシック" panose="020B0400000000000000" pitchFamily="50" charset="-128"/>
                          <a:ea typeface="+mn-ea"/>
                        </a:rPr>
                        <a:t>技術等を活用した文化財の魅力発信事業（</a:t>
                      </a:r>
                      <a:r>
                        <a:rPr lang="en-US" altLang="ja-JP" sz="800" b="0" i="0" u="none" strike="noStrike" dirty="0">
                          <a:solidFill>
                            <a:schemeClr val="tx1"/>
                          </a:solidFill>
                          <a:effectLst/>
                          <a:latin typeface="游ゴシック" panose="020B0400000000000000" pitchFamily="50" charset="-128"/>
                          <a:ea typeface="+mn-ea"/>
                        </a:rPr>
                        <a:t>10-10</a:t>
                      </a:r>
                      <a:r>
                        <a:rPr lang="ja-JP" altLang="en-US" sz="800" b="0" i="0" u="none" strike="noStrike" dirty="0">
                          <a:solidFill>
                            <a:schemeClr val="tx1"/>
                          </a:solidFill>
                          <a:effectLst/>
                          <a:latin typeface="游ゴシック" panose="020B0400000000000000" pitchFamily="50" charset="-128"/>
                          <a:ea typeface="+mn-ea"/>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・パークファン事業に関する</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の運用</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の運用（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10-12</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・ポンプの運転状況等住民への周知（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661201"/>
                  </a:ext>
                </a:extLst>
              </a:tr>
            </a:tbl>
          </a:graphicData>
        </a:graphic>
      </p:graphicFrame>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828267"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の取組一覧（体系表）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表 3">
            <a:extLst>
              <a:ext uri="{FF2B5EF4-FFF2-40B4-BE49-F238E27FC236}">
                <a16:creationId xmlns:a16="http://schemas.microsoft.com/office/drawing/2014/main" id="{D16F7C9D-C164-809A-FA9B-E52D211189FF}"/>
              </a:ext>
            </a:extLst>
          </p:cNvPr>
          <p:cNvGraphicFramePr>
            <a:graphicFrameLocks noGrp="1"/>
          </p:cNvGraphicFramePr>
          <p:nvPr/>
        </p:nvGraphicFramePr>
        <p:xfrm>
          <a:off x="453000" y="1027777"/>
          <a:ext cx="9000000" cy="1407154"/>
        </p:xfrm>
        <a:graphic>
          <a:graphicData uri="http://schemas.openxmlformats.org/drawingml/2006/table">
            <a:tbl>
              <a:tblPr/>
              <a:tblGrid>
                <a:gridCol w="216000">
                  <a:extLst>
                    <a:ext uri="{9D8B030D-6E8A-4147-A177-3AD203B41FA5}">
                      <a16:colId xmlns:a16="http://schemas.microsoft.com/office/drawing/2014/main" val="2773326212"/>
                    </a:ext>
                  </a:extLst>
                </a:gridCol>
                <a:gridCol w="1440000">
                  <a:extLst>
                    <a:ext uri="{9D8B030D-6E8A-4147-A177-3AD203B41FA5}">
                      <a16:colId xmlns:a16="http://schemas.microsoft.com/office/drawing/2014/main" val="4155963482"/>
                    </a:ext>
                  </a:extLst>
                </a:gridCol>
                <a:gridCol w="1224000">
                  <a:extLst>
                    <a:ext uri="{9D8B030D-6E8A-4147-A177-3AD203B41FA5}">
                      <a16:colId xmlns:a16="http://schemas.microsoft.com/office/drawing/2014/main" val="2879155188"/>
                    </a:ext>
                  </a:extLst>
                </a:gridCol>
                <a:gridCol w="1224000">
                  <a:extLst>
                    <a:ext uri="{9D8B030D-6E8A-4147-A177-3AD203B41FA5}">
                      <a16:colId xmlns:a16="http://schemas.microsoft.com/office/drawing/2014/main" val="260556391"/>
                    </a:ext>
                  </a:extLst>
                </a:gridCol>
                <a:gridCol w="1224000">
                  <a:extLst>
                    <a:ext uri="{9D8B030D-6E8A-4147-A177-3AD203B41FA5}">
                      <a16:colId xmlns:a16="http://schemas.microsoft.com/office/drawing/2014/main" val="4115820329"/>
                    </a:ext>
                  </a:extLst>
                </a:gridCol>
                <a:gridCol w="1224000">
                  <a:extLst>
                    <a:ext uri="{9D8B030D-6E8A-4147-A177-3AD203B41FA5}">
                      <a16:colId xmlns:a16="http://schemas.microsoft.com/office/drawing/2014/main" val="4104168768"/>
                    </a:ext>
                  </a:extLst>
                </a:gridCol>
                <a:gridCol w="1224000">
                  <a:extLst>
                    <a:ext uri="{9D8B030D-6E8A-4147-A177-3AD203B41FA5}">
                      <a16:colId xmlns:a16="http://schemas.microsoft.com/office/drawing/2014/main" val="2438879687"/>
                    </a:ext>
                  </a:extLst>
                </a:gridCol>
                <a:gridCol w="1224000">
                  <a:extLst>
                    <a:ext uri="{9D8B030D-6E8A-4147-A177-3AD203B41FA5}">
                      <a16:colId xmlns:a16="http://schemas.microsoft.com/office/drawing/2014/main" val="3209581153"/>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8945765"/>
                  </a:ext>
                </a:extLst>
              </a:tr>
              <a:tr h="903154">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行政手続きのオンライン化等により市民や事業者の利便性の向上に取り組む</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・特殊車両通行許可の審査業務の効率化</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・窓口業務の</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チャットボット導入（</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08-3</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・設計図書の情報提供業務効率化（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・行政オンラインシステムを活用した手続きのオンライン化（</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08-4</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796097"/>
                  </a:ext>
                </a:extLst>
              </a:tr>
            </a:tbl>
          </a:graphicData>
        </a:graphic>
      </p:graphicFrame>
      <p:sp>
        <p:nvSpPr>
          <p:cNvPr id="6" name="テキスト ボックス 5">
            <a:extLst>
              <a:ext uri="{FF2B5EF4-FFF2-40B4-BE49-F238E27FC236}">
                <a16:creationId xmlns:a16="http://schemas.microsoft.com/office/drawing/2014/main" id="{F01C8BB8-2107-0731-ACE7-AD201A885001}"/>
              </a:ext>
            </a:extLst>
          </p:cNvPr>
          <p:cNvSpPr txBox="1"/>
          <p:nvPr/>
        </p:nvSpPr>
        <p:spPr>
          <a:xfrm>
            <a:off x="453000" y="720000"/>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Ⅲ</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時間窓口の開設や行政手続きの自動化</a:t>
            </a:r>
          </a:p>
        </p:txBody>
      </p:sp>
      <p:sp>
        <p:nvSpPr>
          <p:cNvPr id="8" name="テキスト ボックス 7">
            <a:extLst>
              <a:ext uri="{FF2B5EF4-FFF2-40B4-BE49-F238E27FC236}">
                <a16:creationId xmlns:a16="http://schemas.microsoft.com/office/drawing/2014/main" id="{877AC93C-3C4D-DE6E-046D-EB5C680E3611}"/>
              </a:ext>
            </a:extLst>
          </p:cNvPr>
          <p:cNvSpPr txBox="1"/>
          <p:nvPr/>
        </p:nvSpPr>
        <p:spPr>
          <a:xfrm>
            <a:off x="453000" y="2632493"/>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Ⅳ</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市民ニーズに対応した適切で迅速な情報発信</a:t>
            </a:r>
          </a:p>
        </p:txBody>
      </p:sp>
      <p:sp>
        <p:nvSpPr>
          <p:cNvPr id="5" name="スライド番号プレースホルダー 1">
            <a:extLst>
              <a:ext uri="{FF2B5EF4-FFF2-40B4-BE49-F238E27FC236}">
                <a16:creationId xmlns:a16="http://schemas.microsoft.com/office/drawing/2014/main" id="{ED43BA97-7F88-18D1-F034-4AB800FAAE2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40835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2112B1A-78C3-A462-DB28-3706F22FD723}"/>
              </a:ext>
            </a:extLst>
          </p:cNvPr>
          <p:cNvGraphicFramePr>
            <a:graphicFrameLocks noGrp="1"/>
          </p:cNvGraphicFramePr>
          <p:nvPr>
            <p:extLst>
              <p:ext uri="{D42A27DB-BD31-4B8C-83A1-F6EECF244321}">
                <p14:modId xmlns:p14="http://schemas.microsoft.com/office/powerpoint/2010/main" val="3736589602"/>
              </p:ext>
            </p:extLst>
          </p:nvPr>
        </p:nvGraphicFramePr>
        <p:xfrm>
          <a:off x="453000" y="1027776"/>
          <a:ext cx="9000000" cy="5079360"/>
        </p:xfrm>
        <a:graphic>
          <a:graphicData uri="http://schemas.openxmlformats.org/drawingml/2006/table">
            <a:tbl>
              <a:tblPr/>
              <a:tblGrid>
                <a:gridCol w="216000">
                  <a:extLst>
                    <a:ext uri="{9D8B030D-6E8A-4147-A177-3AD203B41FA5}">
                      <a16:colId xmlns:a16="http://schemas.microsoft.com/office/drawing/2014/main" val="852092233"/>
                    </a:ext>
                  </a:extLst>
                </a:gridCol>
                <a:gridCol w="1440000">
                  <a:extLst>
                    <a:ext uri="{9D8B030D-6E8A-4147-A177-3AD203B41FA5}">
                      <a16:colId xmlns:a16="http://schemas.microsoft.com/office/drawing/2014/main" val="169150037"/>
                    </a:ext>
                  </a:extLst>
                </a:gridCol>
                <a:gridCol w="1224000">
                  <a:extLst>
                    <a:ext uri="{9D8B030D-6E8A-4147-A177-3AD203B41FA5}">
                      <a16:colId xmlns:a16="http://schemas.microsoft.com/office/drawing/2014/main" val="1181954476"/>
                    </a:ext>
                  </a:extLst>
                </a:gridCol>
                <a:gridCol w="1224000">
                  <a:extLst>
                    <a:ext uri="{9D8B030D-6E8A-4147-A177-3AD203B41FA5}">
                      <a16:colId xmlns:a16="http://schemas.microsoft.com/office/drawing/2014/main" val="2616925234"/>
                    </a:ext>
                  </a:extLst>
                </a:gridCol>
                <a:gridCol w="1224000">
                  <a:extLst>
                    <a:ext uri="{9D8B030D-6E8A-4147-A177-3AD203B41FA5}">
                      <a16:colId xmlns:a16="http://schemas.microsoft.com/office/drawing/2014/main" val="2542531019"/>
                    </a:ext>
                  </a:extLst>
                </a:gridCol>
                <a:gridCol w="1224000">
                  <a:extLst>
                    <a:ext uri="{9D8B030D-6E8A-4147-A177-3AD203B41FA5}">
                      <a16:colId xmlns:a16="http://schemas.microsoft.com/office/drawing/2014/main" val="1558185520"/>
                    </a:ext>
                  </a:extLst>
                </a:gridCol>
                <a:gridCol w="1224000">
                  <a:extLst>
                    <a:ext uri="{9D8B030D-6E8A-4147-A177-3AD203B41FA5}">
                      <a16:colId xmlns:a16="http://schemas.microsoft.com/office/drawing/2014/main" val="2511053163"/>
                    </a:ext>
                  </a:extLst>
                </a:gridCol>
                <a:gridCol w="1224000">
                  <a:extLst>
                    <a:ext uri="{9D8B030D-6E8A-4147-A177-3AD203B41FA5}">
                      <a16:colId xmlns:a16="http://schemas.microsoft.com/office/drawing/2014/main" val="4289849375"/>
                    </a:ext>
                  </a:extLst>
                </a:gridCol>
              </a:tblGrid>
              <a:tr h="504000">
                <a:tc gridSpan="2">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3165628"/>
                  </a:ext>
                </a:extLst>
              </a:tr>
              <a:tr h="2160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情報の一元管理やデジタル技術の活用等により業務の効率化に取り組む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defTabSz="742950" rtl="0" eaLnBrk="1" fontAlgn="ctr" latinLnBrk="0" hangingPunct="1"/>
                      <a:r>
                        <a:rPr kumimoji="1" lang="ja-JP" altLang="en-US" sz="800" b="1" i="0" u="none" strike="noStrike" kern="1200" dirty="0">
                          <a:solidFill>
                            <a:schemeClr val="tx1"/>
                          </a:solidFill>
                          <a:effectLst/>
                          <a:latin typeface="游ゴシック" panose="020B0400000000000000" pitchFamily="50" charset="-128"/>
                          <a:ea typeface="游ゴシック" panose="020B0400000000000000" pitchFamily="50" charset="-128"/>
                          <a:cs typeface="+mn-cs"/>
                        </a:rPr>
                        <a:t>・放置自転車撤去業務における撤去情報管理アプリケーションの試行導入（</a:t>
                      </a:r>
                      <a:r>
                        <a:rPr kumimoji="1" lang="en-US" altLang="ja-JP" sz="800" b="1" i="0" u="none" strike="noStrike" kern="1200" dirty="0">
                          <a:solidFill>
                            <a:schemeClr val="tx1"/>
                          </a:solidFill>
                          <a:effectLst/>
                          <a:latin typeface="游ゴシック" panose="020B0400000000000000" pitchFamily="50" charset="-128"/>
                          <a:ea typeface="游ゴシック" panose="020B0400000000000000" pitchFamily="50" charset="-128"/>
                          <a:cs typeface="+mn-cs"/>
                        </a:rPr>
                        <a:t>11-2</a:t>
                      </a:r>
                      <a:r>
                        <a:rPr kumimoji="1" lang="ja-JP" altLang="en-US" sz="800" b="1" i="0" u="none" strike="noStrike" kern="1200" dirty="0">
                          <a:solidFill>
                            <a:schemeClr val="tx1"/>
                          </a:solidFill>
                          <a:effectLst/>
                          <a:latin typeface="游ゴシック" panose="020B0400000000000000" pitchFamily="50" charset="-128"/>
                          <a:ea typeface="游ゴシック" panose="020B0400000000000000" pitchFamily="50" charset="-128"/>
                          <a:cs typeface="+mn-cs"/>
                        </a:rPr>
                        <a:t>）</a:t>
                      </a:r>
                      <a:endParaRPr kumimoji="1" lang="en-US" altLang="ja-JP" sz="800" b="1" i="0" u="none" strike="noStrike" kern="1200" dirty="0">
                        <a:solidFill>
                          <a:schemeClr val="tx1"/>
                        </a:solidFill>
                        <a:effectLst/>
                        <a:latin typeface="游ゴシック" panose="020B0400000000000000" pitchFamily="50" charset="-128"/>
                        <a:ea typeface="游ゴシック" panose="020B0400000000000000" pitchFamily="50" charset="-128"/>
                        <a:cs typeface="+mn-cs"/>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mn-ea"/>
                        </a:rPr>
                        <a:t>・</a:t>
                      </a:r>
                      <a:r>
                        <a:rPr lang="en-US" altLang="ja-JP" sz="800" b="0" i="0" u="none" strike="noStrike" dirty="0">
                          <a:solidFill>
                            <a:schemeClr val="tx1"/>
                          </a:solidFill>
                          <a:effectLst/>
                          <a:latin typeface="游ゴシック" panose="020B0400000000000000" pitchFamily="50" charset="-128"/>
                          <a:ea typeface="+mn-ea"/>
                        </a:rPr>
                        <a:t>AI </a:t>
                      </a:r>
                      <a:r>
                        <a:rPr lang="ja-JP" altLang="en-US" sz="800" b="0" i="0" u="none" strike="noStrike" dirty="0">
                          <a:solidFill>
                            <a:schemeClr val="tx1"/>
                          </a:solidFill>
                          <a:effectLst/>
                          <a:latin typeface="游ゴシック" panose="020B0400000000000000" pitchFamily="50" charset="-128"/>
                          <a:ea typeface="+mn-ea"/>
                        </a:rPr>
                        <a:t>映像分析を活用した特殊車両の違法通行対策化（</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11-8</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11-9</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endPar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・維持管理の全体最適化、電子情報化（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・電話自動応答システムの導入（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・予算編成･執行管理業務の効率化（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11-4)</a:t>
                      </a: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mn-ea"/>
                        </a:rPr>
                        <a:t>・下水道総合情報システム再構築（</a:t>
                      </a:r>
                      <a:r>
                        <a:rPr lang="en-US" altLang="ja-JP" sz="800" b="1" i="0" u="none" strike="noStrike" dirty="0">
                          <a:solidFill>
                            <a:schemeClr val="tx1"/>
                          </a:solidFill>
                          <a:effectLst/>
                          <a:latin typeface="游ゴシック" panose="020B0400000000000000" pitchFamily="50" charset="-128"/>
                          <a:ea typeface="+mn-ea"/>
                        </a:rPr>
                        <a:t>11-5</a:t>
                      </a:r>
                      <a:r>
                        <a:rPr lang="ja-JP" altLang="en-US" sz="800" b="1" i="0" u="none" strike="noStrike" dirty="0">
                          <a:solidFill>
                            <a:schemeClr val="tx1"/>
                          </a:solidFill>
                          <a:effectLst/>
                          <a:latin typeface="游ゴシック" panose="020B0400000000000000" pitchFamily="50" charset="-128"/>
                          <a:ea typeface="+mn-ea"/>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mn-ea"/>
                        </a:rPr>
                        <a:t>・技術資料の</a:t>
                      </a:r>
                      <a:r>
                        <a:rPr lang="en-US" altLang="ja-JP" sz="800" b="0" i="0" u="none" strike="noStrike" dirty="0">
                          <a:solidFill>
                            <a:schemeClr val="tx1"/>
                          </a:solidFill>
                          <a:effectLst/>
                          <a:latin typeface="游ゴシック" panose="020B0400000000000000" pitchFamily="50" charset="-128"/>
                          <a:ea typeface="+mn-ea"/>
                        </a:rPr>
                        <a:t>AI</a:t>
                      </a:r>
                      <a:r>
                        <a:rPr lang="ja-JP" altLang="en-US" sz="800" b="0" i="0" u="none" strike="noStrike" dirty="0">
                          <a:solidFill>
                            <a:schemeClr val="tx1"/>
                          </a:solidFill>
                          <a:effectLst/>
                          <a:latin typeface="游ゴシック" panose="020B0400000000000000" pitchFamily="50" charset="-128"/>
                          <a:ea typeface="+mn-ea"/>
                        </a:rPr>
                        <a:t>検索システムの導入（</a:t>
                      </a:r>
                      <a:r>
                        <a:rPr lang="en-US" altLang="ja-JP" sz="800" b="0" i="0" u="none" strike="noStrike" dirty="0">
                          <a:solidFill>
                            <a:schemeClr val="tx1"/>
                          </a:solidFill>
                          <a:effectLst/>
                          <a:latin typeface="游ゴシック" panose="020B0400000000000000" pitchFamily="50" charset="-128"/>
                          <a:ea typeface="+mn-ea"/>
                        </a:rPr>
                        <a:t>11-11</a:t>
                      </a:r>
                      <a:r>
                        <a:rPr lang="ja-JP" altLang="en-US" sz="800" b="0" i="0" u="none" strike="noStrike" dirty="0">
                          <a:solidFill>
                            <a:schemeClr val="tx1"/>
                          </a:solidFill>
                          <a:effectLst/>
                          <a:latin typeface="游ゴシック" panose="020B0400000000000000" pitchFamily="50" charset="-128"/>
                          <a:ea typeface="+mn-ea"/>
                        </a:rPr>
                        <a:t>）</a:t>
                      </a:r>
                      <a:endParaRPr lang="en-US" altLang="ja-JP" sz="800" b="0" i="0" u="none" strike="noStrike" dirty="0">
                        <a:solidFill>
                          <a:schemeClr val="tx1"/>
                        </a:solidFill>
                        <a:effectLst/>
                        <a:latin typeface="游ゴシック" panose="020B0400000000000000" pitchFamily="50" charset="-128"/>
                        <a:ea typeface="+mn-ea"/>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mn-ea"/>
                        </a:rPr>
                        <a:t>・窓口業務の</a:t>
                      </a:r>
                      <a:r>
                        <a:rPr lang="en-US" altLang="ja-JP" sz="800" b="0" i="0" u="none" strike="noStrike" dirty="0">
                          <a:solidFill>
                            <a:schemeClr val="tx1"/>
                          </a:solidFill>
                          <a:effectLst/>
                          <a:latin typeface="游ゴシック" panose="020B0400000000000000" pitchFamily="50" charset="-128"/>
                          <a:ea typeface="+mn-ea"/>
                        </a:rPr>
                        <a:t>AI</a:t>
                      </a:r>
                      <a:r>
                        <a:rPr lang="ja-JP" altLang="en-US" sz="800" b="0" i="0" u="none" strike="noStrike" dirty="0">
                          <a:solidFill>
                            <a:schemeClr val="tx1"/>
                          </a:solidFill>
                          <a:effectLst/>
                          <a:latin typeface="游ゴシック" panose="020B0400000000000000" pitchFamily="50" charset="-128"/>
                          <a:ea typeface="+mn-ea"/>
                        </a:rPr>
                        <a:t>チャットボット導入（</a:t>
                      </a:r>
                      <a:r>
                        <a:rPr lang="en-US" altLang="ja-JP" sz="800" b="0" i="0" u="none" strike="noStrike" dirty="0">
                          <a:solidFill>
                            <a:schemeClr val="tx1"/>
                          </a:solidFill>
                          <a:effectLst/>
                          <a:latin typeface="游ゴシック" panose="020B0400000000000000" pitchFamily="50" charset="-128"/>
                          <a:ea typeface="+mn-ea"/>
                        </a:rPr>
                        <a:t>11-12</a:t>
                      </a:r>
                      <a:r>
                        <a:rPr lang="ja-JP" altLang="en-US" sz="800" b="0" i="0" u="none" strike="noStrike" dirty="0">
                          <a:solidFill>
                            <a:schemeClr val="tx1"/>
                          </a:solidFill>
                          <a:effectLst/>
                          <a:latin typeface="游ゴシック" panose="020B0400000000000000" pitchFamily="50" charset="-128"/>
                          <a:ea typeface="+mn-ea"/>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・管渠業務の設計積算業務の効率化（</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・道路橋梁総合管理システム再構築（</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11-6</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mn-ea"/>
                        </a:rPr>
                        <a:t>AI</a:t>
                      </a:r>
                      <a:r>
                        <a:rPr lang="ja-JP" altLang="en-US" sz="800" b="1" i="0" u="none" strike="noStrike" dirty="0">
                          <a:solidFill>
                            <a:schemeClr val="tx1"/>
                          </a:solidFill>
                          <a:effectLst/>
                          <a:latin typeface="游ゴシック" panose="020B0400000000000000" pitchFamily="50" charset="-128"/>
                          <a:ea typeface="+mn-ea"/>
                        </a:rPr>
                        <a:t>等を活用し公共設計及び設計業務委託の予定価格の算出をより適正に（</a:t>
                      </a:r>
                      <a:r>
                        <a:rPr lang="en-US" altLang="ja-JP" sz="800" b="1" i="0" u="none" strike="noStrike" dirty="0">
                          <a:solidFill>
                            <a:schemeClr val="tx1"/>
                          </a:solidFill>
                          <a:effectLst/>
                          <a:latin typeface="游ゴシック" panose="020B0400000000000000" pitchFamily="50" charset="-128"/>
                          <a:ea typeface="+mn-ea"/>
                        </a:rPr>
                        <a:t>11-7</a:t>
                      </a:r>
                      <a:r>
                        <a:rPr lang="ja-JP" altLang="en-US" sz="800" b="1" i="0" u="none" strike="noStrike" dirty="0">
                          <a:solidFill>
                            <a:schemeClr val="tx1"/>
                          </a:solidFill>
                          <a:effectLst/>
                          <a:latin typeface="游ゴシック" panose="020B0400000000000000" pitchFamily="50" charset="-128"/>
                          <a:ea typeface="+mn-ea"/>
                        </a:rPr>
                        <a:t>）</a:t>
                      </a:r>
                      <a:endParaRPr lang="en-US" altLang="ja-JP" sz="800" b="1" i="0" u="none" strike="noStrike"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14449710"/>
                  </a:ext>
                </a:extLst>
              </a:tr>
              <a:tr h="1404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保有情報のライブラリ化等によるスムーズな技術継承・人材育成に取り組む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12-1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・メタバース空間の構築、活用検討（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12-2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endPar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rPr>
                        <a:t>　</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mn-ea"/>
                        </a:rPr>
                        <a:t>・技術資料（仕様書、準拠図書等）の</a:t>
                      </a:r>
                      <a:r>
                        <a:rPr lang="en-US" altLang="ja-JP" sz="800" b="0" i="0" u="none" strike="noStrike" dirty="0">
                          <a:solidFill>
                            <a:schemeClr val="tx1"/>
                          </a:solidFill>
                          <a:effectLst/>
                          <a:latin typeface="游ゴシック" panose="020B0400000000000000" pitchFamily="50" charset="-128"/>
                          <a:ea typeface="+mn-ea"/>
                        </a:rPr>
                        <a:t>AI</a:t>
                      </a:r>
                      <a:r>
                        <a:rPr lang="ja-JP" altLang="en-US" sz="800" b="0" i="0" u="none" strike="noStrike" dirty="0">
                          <a:solidFill>
                            <a:schemeClr val="tx1"/>
                          </a:solidFill>
                          <a:effectLst/>
                          <a:latin typeface="游ゴシック" panose="020B0400000000000000" pitchFamily="50" charset="-128"/>
                          <a:ea typeface="+mn-ea"/>
                        </a:rPr>
                        <a:t>検索システムの導入（</a:t>
                      </a:r>
                      <a:r>
                        <a:rPr lang="en-US" altLang="ja-JP" sz="800" b="0" i="0" u="none" strike="noStrike" dirty="0">
                          <a:solidFill>
                            <a:schemeClr val="tx1"/>
                          </a:solidFill>
                          <a:effectLst/>
                          <a:latin typeface="游ゴシック" panose="020B0400000000000000" pitchFamily="50" charset="-128"/>
                          <a:ea typeface="+mn-ea"/>
                        </a:rPr>
                        <a:t>12-5</a:t>
                      </a:r>
                      <a:r>
                        <a:rPr lang="ja-JP" altLang="en-US" sz="800" b="0" i="0" u="none" strike="noStrike" dirty="0">
                          <a:solidFill>
                            <a:schemeClr val="tx1"/>
                          </a:solidFill>
                          <a:effectLst/>
                          <a:latin typeface="游ゴシック" panose="020B0400000000000000" pitchFamily="50" charset="-128"/>
                          <a:ea typeface="+mn-ea"/>
                        </a:rPr>
                        <a:t>）</a:t>
                      </a:r>
                      <a:endParaRPr lang="en-US" altLang="ja-JP" sz="800" b="0" i="0" u="none" strike="noStrike" dirty="0">
                        <a:solidFill>
                          <a:schemeClr val="tx1"/>
                        </a:solidFill>
                        <a:effectLst/>
                        <a:latin typeface="游ゴシック" panose="020B0400000000000000" pitchFamily="50" charset="-128"/>
                        <a:ea typeface="+mn-ea"/>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290353389"/>
                  </a:ext>
                </a:extLst>
              </a:tr>
              <a:tr h="792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最新機器の導入による現場との情報共有の効率化に取り組む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mn-ea"/>
                        </a:rPr>
                        <a:t>・ライブカメラを活用し連続高架橋の状態監視を高度化（</a:t>
                      </a:r>
                      <a:r>
                        <a:rPr lang="en-US" altLang="ja-JP" sz="800" b="1" i="0" u="none" strike="noStrike" dirty="0">
                          <a:solidFill>
                            <a:schemeClr val="tx1"/>
                          </a:solidFill>
                          <a:effectLst/>
                          <a:latin typeface="游ゴシック" panose="020B0400000000000000" pitchFamily="50" charset="-128"/>
                          <a:ea typeface="+mn-ea"/>
                        </a:rPr>
                        <a:t>13-2</a:t>
                      </a:r>
                      <a:r>
                        <a:rPr lang="ja-JP" altLang="en-US" sz="800" b="1" i="0" u="none" strike="noStrike" dirty="0">
                          <a:solidFill>
                            <a:schemeClr val="tx1"/>
                          </a:solidFill>
                          <a:effectLst/>
                          <a:latin typeface="游ゴシック" panose="020B0400000000000000" pitchFamily="50" charset="-128"/>
                          <a:ea typeface="+mn-ea"/>
                        </a:rPr>
                        <a:t>）</a:t>
                      </a:r>
                      <a:endPar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1" u="none" strike="noStrike" dirty="0">
                          <a:solidFill>
                            <a:schemeClr val="tx1"/>
                          </a:solidFill>
                          <a:effectLst/>
                          <a:latin typeface="游ゴシック" panose="020B0400000000000000" pitchFamily="50" charset="-128"/>
                          <a:ea typeface="+mn-ea"/>
                        </a:rPr>
                        <a:t>・</a:t>
                      </a:r>
                      <a:r>
                        <a:rPr lang="zh-TW" altLang="en-US" sz="800" b="0" i="1" u="none" strike="noStrike" dirty="0">
                          <a:solidFill>
                            <a:schemeClr val="tx1"/>
                          </a:solidFill>
                          <a:effectLst/>
                          <a:latin typeface="游ゴシック" panose="020B0400000000000000" pitchFamily="50" charset="-128"/>
                          <a:ea typeface="+mn-ea"/>
                        </a:rPr>
                        <a:t>下水処理施設</a:t>
                      </a:r>
                      <a:r>
                        <a:rPr lang="ja-JP" altLang="en-US" sz="800" b="0" i="1" u="none" strike="noStrike" dirty="0">
                          <a:solidFill>
                            <a:schemeClr val="tx1"/>
                          </a:solidFill>
                          <a:effectLst/>
                          <a:latin typeface="游ゴシック" panose="020B0400000000000000" pitchFamily="50" charset="-128"/>
                          <a:ea typeface="+mn-ea"/>
                        </a:rPr>
                        <a:t>の通信環境の改善（</a:t>
                      </a:r>
                      <a:r>
                        <a:rPr lang="en-US" altLang="ja-JP" sz="800" b="0" i="1" u="none" strike="noStrike" dirty="0">
                          <a:solidFill>
                            <a:schemeClr val="tx1"/>
                          </a:solidFill>
                          <a:effectLst/>
                          <a:latin typeface="游ゴシック" panose="020B0400000000000000" pitchFamily="50" charset="-128"/>
                          <a:ea typeface="+mn-ea"/>
                        </a:rPr>
                        <a:t>13-1</a:t>
                      </a:r>
                      <a:r>
                        <a:rPr lang="ja-JP" altLang="en-US" sz="800" b="0" i="1" u="none" strike="noStrike" dirty="0">
                          <a:solidFill>
                            <a:schemeClr val="tx1"/>
                          </a:solidFill>
                          <a:effectLst/>
                          <a:latin typeface="游ゴシック" panose="020B0400000000000000" pitchFamily="50" charset="-128"/>
                          <a:ea typeface="+mn-ea"/>
                        </a:rPr>
                        <a:t>）</a:t>
                      </a: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・現場カメラの導入（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13-3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800" b="0" i="0" u="none" strike="noStrike" dirty="0">
                          <a:solidFill>
                            <a:schemeClr val="tx1"/>
                          </a:solidFill>
                          <a:effectLst/>
                          <a:latin typeface="游ゴシック" panose="020B0400000000000000" pitchFamily="50" charset="-128"/>
                          <a:ea typeface="游ゴシック" panose="020B0400000000000000" pitchFamily="50" charset="-128"/>
                        </a:rPr>
                        <a:t>下水処理施設</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の機械電気設備工事における遠隔臨場による工事検査の実施（</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・ウェアラブルカメラの導入（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13-4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664702"/>
                  </a:ext>
                </a:extLst>
              </a:tr>
            </a:tbl>
          </a:graphicData>
        </a:graphic>
      </p:graphicFrame>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828267"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の取組一覧（体系表）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2A998291-CEEC-4661-19A4-174A26686DF1}"/>
              </a:ext>
            </a:extLst>
          </p:cNvPr>
          <p:cNvSpPr txBox="1"/>
          <p:nvPr/>
        </p:nvSpPr>
        <p:spPr>
          <a:xfrm>
            <a:off x="453000" y="720000"/>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Ⅴ</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効率的かつ質の高い業務の運営</a:t>
            </a:r>
          </a:p>
        </p:txBody>
      </p:sp>
      <p:sp>
        <p:nvSpPr>
          <p:cNvPr id="5" name="スライド番号プレースホルダー 1">
            <a:extLst>
              <a:ext uri="{FF2B5EF4-FFF2-40B4-BE49-F238E27FC236}">
                <a16:creationId xmlns:a16="http://schemas.microsoft.com/office/drawing/2014/main" id="{C28223AD-4FA1-83E1-B8A1-1921AAA1C70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44630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0535C6A-665A-D6AD-8944-E12D17F3D285}"/>
              </a:ext>
            </a:extLst>
          </p:cNvPr>
          <p:cNvPicPr>
            <a:picLocks noChangeAspect="1"/>
          </p:cNvPicPr>
          <p:nvPr/>
        </p:nvPicPr>
        <p:blipFill>
          <a:blip r:embed="rId2"/>
          <a:stretch>
            <a:fillRect/>
          </a:stretch>
        </p:blipFill>
        <p:spPr>
          <a:xfrm>
            <a:off x="1074522" y="2489968"/>
            <a:ext cx="6112178" cy="4231508"/>
          </a:xfrm>
          <a:prstGeom prst="rect">
            <a:avLst/>
          </a:prstGeom>
          <a:ln w="9525">
            <a:solidFill>
              <a:schemeClr val="tx1"/>
            </a:solidFill>
          </a:ln>
        </p:spPr>
      </p:pic>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5321650" cy="400110"/>
          </a:xfrm>
          <a:prstGeom prst="rect">
            <a:avLst/>
          </a:prstGeom>
          <a:noFill/>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の取組内容　　　　　　　　　　　</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220F50E6-CD8E-83BD-361A-8B9051C0F99A}"/>
              </a:ext>
            </a:extLst>
          </p:cNvPr>
          <p:cNvSpPr txBox="1"/>
          <p:nvPr/>
        </p:nvSpPr>
        <p:spPr>
          <a:xfrm>
            <a:off x="597000" y="720000"/>
            <a:ext cx="8712000" cy="103105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建設局が取り組む具体的な内容を個票にして取りまとめた。個々の取組について「施策のめざす姿」を明確化し、「活動指標」を設定して、着実に取組を進めていく。</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戦略アクションプランに掲載している取組の一部は、「大阪市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戦略アクションプラン」にも掲載しているため、当該取組の個票様式は大阪市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戦略アクションプランの様式に準拠している。</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15F74FAA-4D18-9148-2BF5-80E8E89FFF7A}"/>
              </a:ext>
            </a:extLst>
          </p:cNvPr>
          <p:cNvSpPr txBox="1"/>
          <p:nvPr/>
        </p:nvSpPr>
        <p:spPr>
          <a:xfrm>
            <a:off x="633000" y="2195715"/>
            <a:ext cx="2864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□個票の読み方</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スライド番号プレースホルダー 1">
            <a:extLst>
              <a:ext uri="{FF2B5EF4-FFF2-40B4-BE49-F238E27FC236}">
                <a16:creationId xmlns:a16="http://schemas.microsoft.com/office/drawing/2014/main" id="{76C29D9F-93B8-7A5B-4328-307A39DCDBD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cxnSp>
        <p:nvCxnSpPr>
          <p:cNvPr id="5" name="直線コネクタ 4">
            <a:extLst>
              <a:ext uri="{FF2B5EF4-FFF2-40B4-BE49-F238E27FC236}">
                <a16:creationId xmlns:a16="http://schemas.microsoft.com/office/drawing/2014/main" id="{57B6227E-24D0-2111-0DA3-29930FA265C6}"/>
              </a:ext>
            </a:extLst>
          </p:cNvPr>
          <p:cNvCxnSpPr>
            <a:cxnSpLocks/>
            <a:endCxn id="7" idx="1"/>
          </p:cNvCxnSpPr>
          <p:nvPr/>
        </p:nvCxnSpPr>
        <p:spPr>
          <a:xfrm flipV="1">
            <a:off x="5738949" y="2103382"/>
            <a:ext cx="546602" cy="448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15D14C3-327F-2668-3CB0-5B75CB43BC55}"/>
              </a:ext>
            </a:extLst>
          </p:cNvPr>
          <p:cNvSpPr txBox="1"/>
          <p:nvPr/>
        </p:nvSpPr>
        <p:spPr>
          <a:xfrm>
            <a:off x="6285551" y="1872549"/>
            <a:ext cx="350092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の取組一覧（取組概要）」の取組項番</a:t>
            </a:r>
          </a:p>
        </p:txBody>
      </p:sp>
      <p:sp>
        <p:nvSpPr>
          <p:cNvPr id="18" name="テキスト ボックス 17">
            <a:extLst>
              <a:ext uri="{FF2B5EF4-FFF2-40B4-BE49-F238E27FC236}">
                <a16:creationId xmlns:a16="http://schemas.microsoft.com/office/drawing/2014/main" id="{C8AA9765-E016-3357-9344-B5A45EA91141}"/>
              </a:ext>
            </a:extLst>
          </p:cNvPr>
          <p:cNvSpPr txBox="1"/>
          <p:nvPr/>
        </p:nvSpPr>
        <p:spPr>
          <a:xfrm>
            <a:off x="6905035" y="3198167"/>
            <a:ext cx="300096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「大阪市</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戦略アクションプラン」に</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掲載している事業であることを表す。</a:t>
            </a:r>
          </a:p>
        </p:txBody>
      </p:sp>
      <p:cxnSp>
        <p:nvCxnSpPr>
          <p:cNvPr id="19" name="直線コネクタ 18">
            <a:extLst>
              <a:ext uri="{FF2B5EF4-FFF2-40B4-BE49-F238E27FC236}">
                <a16:creationId xmlns:a16="http://schemas.microsoft.com/office/drawing/2014/main" id="{66BA6BAE-3993-D104-D29A-A3487915ABD3}"/>
              </a:ext>
            </a:extLst>
          </p:cNvPr>
          <p:cNvCxnSpPr>
            <a:cxnSpLocks/>
          </p:cNvCxnSpPr>
          <p:nvPr/>
        </p:nvCxnSpPr>
        <p:spPr>
          <a:xfrm>
            <a:off x="6183086" y="2819606"/>
            <a:ext cx="1114697" cy="378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1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テキスト プレースホルダー 3">
            <a:extLst>
              <a:ext uri="{FF2B5EF4-FFF2-40B4-BE49-F238E27FC236}">
                <a16:creationId xmlns:a16="http://schemas.microsoft.com/office/drawing/2014/main" id="{DAA98E92-07CB-CF1C-8885-FF1AC847427B}"/>
              </a:ext>
            </a:extLst>
          </p:cNvPr>
          <p:cNvSpPr txBox="1">
            <a:spLocks/>
          </p:cNvSpPr>
          <p:nvPr/>
        </p:nvSpPr>
        <p:spPr>
          <a:xfrm>
            <a:off x="445008" y="2611193"/>
            <a:ext cx="4346799" cy="76533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050" dirty="0">
                <a:latin typeface="Yu Gothic UI" panose="020B0500000000000000" pitchFamily="50" charset="-128"/>
                <a:ea typeface="Yu Gothic UI" panose="020B0500000000000000" pitchFamily="50" charset="-128"/>
              </a:rPr>
              <a:t>2025</a:t>
            </a:r>
            <a:r>
              <a:rPr lang="ja-JP" altLang="en-US" sz="1050" dirty="0">
                <a:latin typeface="Yu Gothic UI" panose="020B0500000000000000" pitchFamily="50" charset="-128"/>
                <a:ea typeface="Yu Gothic UI" panose="020B0500000000000000" pitchFamily="50" charset="-128"/>
              </a:rPr>
              <a:t>年度、地下埋設物が錯綜している路線を対象に、試行的に電磁波による非破壊調査を実施。活用に向け、調査データの解析及び適用条件の検討を引き続き実施していく。</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6400" y="1476000"/>
            <a:ext cx="4346799" cy="1252808"/>
          </a:xfrm>
        </p:spPr>
        <p:txBody>
          <a:bodyPr>
            <a:normAutofit/>
          </a:bodyPr>
          <a:lstStyle/>
          <a:p>
            <a:pPr>
              <a:lnSpc>
                <a:spcPct val="100000"/>
              </a:lnSpc>
            </a:pPr>
            <a:r>
              <a:rPr lang="ja-JP" altLang="en-US" sz="1050" dirty="0">
                <a:latin typeface="Yu Gothic UI" panose="020B0500000000000000" pitchFamily="50" charset="-128"/>
                <a:ea typeface="Yu Gothic UI" panose="020B0500000000000000" pitchFamily="50" charset="-128"/>
              </a:rPr>
              <a:t>無電柱化事業</a:t>
            </a:r>
            <a:r>
              <a:rPr kumimoji="1" lang="ja-JP" altLang="en-US" sz="1050" dirty="0">
                <a:latin typeface="Yu Gothic UI" panose="020B0500000000000000" pitchFamily="50" charset="-128"/>
                <a:ea typeface="Yu Gothic UI" panose="020B0500000000000000" pitchFamily="50" charset="-128"/>
              </a:rPr>
              <a:t>の計画・設計段階において、地上部及び地下埋設物、計画管路等を</a:t>
            </a:r>
            <a:r>
              <a:rPr kumimoji="1" lang="en-US" altLang="ja-JP" sz="1050" dirty="0">
                <a:latin typeface="Yu Gothic UI" panose="020B0500000000000000" pitchFamily="50" charset="-128"/>
                <a:ea typeface="Yu Gothic UI" panose="020B0500000000000000" pitchFamily="50" charset="-128"/>
              </a:rPr>
              <a:t>3</a:t>
            </a:r>
            <a:r>
              <a:rPr kumimoji="1" lang="ja-JP" altLang="en-US" sz="1050" dirty="0">
                <a:latin typeface="Yu Gothic UI" panose="020B0500000000000000" pitchFamily="50" charset="-128"/>
                <a:ea typeface="Yu Gothic UI" panose="020B0500000000000000" pitchFamily="50" charset="-128"/>
              </a:rPr>
              <a:t>次元データ化し、工事契約前に支障箇所の確認や再検討、土地権利者交渉を前倒しで行うなど、事業の進捗、効率化を図る。</a:t>
            </a:r>
          </a:p>
        </p:txBody>
      </p:sp>
      <p:pic>
        <p:nvPicPr>
          <p:cNvPr id="34" name="図プレースホルダー 33">
            <a:extLst>
              <a:ext uri="{FF2B5EF4-FFF2-40B4-BE49-F238E27FC236}">
                <a16:creationId xmlns:a16="http://schemas.microsoft.com/office/drawing/2014/main" id="{09458D06-A474-262A-53A1-397B3E213072}"/>
              </a:ext>
            </a:extLst>
          </p:cNvPr>
          <p:cNvPicPr>
            <a:picLocks noGrp="1" noChangeAspect="1"/>
          </p:cNvPicPr>
          <p:nvPr>
            <p:ph type="pic" sz="quarter" idx="17"/>
          </p:nvPr>
        </p:nvPicPr>
        <p:blipFill>
          <a:blip r:embed="rId2"/>
          <a:srcRect l="1590" r="1590"/>
          <a:stretch/>
        </p:blipFill>
        <p:spPr>
          <a:xfrm>
            <a:off x="465211" y="4359996"/>
            <a:ext cx="4230688" cy="1941512"/>
          </a:xfrm>
        </p:spPr>
      </p:pic>
      <p:grpSp>
        <p:nvGrpSpPr>
          <p:cNvPr id="14" name="グループ化 13">
            <a:extLst>
              <a:ext uri="{FF2B5EF4-FFF2-40B4-BE49-F238E27FC236}">
                <a16:creationId xmlns:a16="http://schemas.microsoft.com/office/drawing/2014/main" id="{FB2EDCC2-0D23-01AF-C491-ADDFF13F5A46}"/>
              </a:ext>
            </a:extLst>
          </p:cNvPr>
          <p:cNvGrpSpPr/>
          <p:nvPr/>
        </p:nvGrpSpPr>
        <p:grpSpPr>
          <a:xfrm>
            <a:off x="445009" y="2355073"/>
            <a:ext cx="1365876" cy="237600"/>
            <a:chOff x="537935" y="7724278"/>
            <a:chExt cx="1365876" cy="237600"/>
          </a:xfrm>
        </p:grpSpPr>
        <p:sp>
          <p:nvSpPr>
            <p:cNvPr id="15" name="正方形/長方形 14">
              <a:extLst>
                <a:ext uri="{FF2B5EF4-FFF2-40B4-BE49-F238E27FC236}">
                  <a16:creationId xmlns:a16="http://schemas.microsoft.com/office/drawing/2014/main" id="{8B19CEDF-E75E-05AB-086D-1236AE59A264}"/>
                </a:ext>
              </a:extLst>
            </p:cNvPr>
            <p:cNvSpPr/>
            <p:nvPr/>
          </p:nvSpPr>
          <p:spPr>
            <a:xfrm>
              <a:off x="537935" y="7724278"/>
              <a:ext cx="97200" cy="2376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9DD41603-0750-44E7-EA5A-CB1EB60C832E}"/>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5" name="フローチャート: 代替処理 34">
            <a:extLst>
              <a:ext uri="{FF2B5EF4-FFF2-40B4-BE49-F238E27FC236}">
                <a16:creationId xmlns:a16="http://schemas.microsoft.com/office/drawing/2014/main" id="{DA4889BA-B09C-909A-5462-51EADE10877C}"/>
              </a:ext>
            </a:extLst>
          </p:cNvPr>
          <p:cNvSpPr/>
          <p:nvPr/>
        </p:nvSpPr>
        <p:spPr>
          <a:xfrm>
            <a:off x="579779" y="4292305"/>
            <a:ext cx="4001552" cy="765331"/>
          </a:xfrm>
          <a:prstGeom prst="flowChartAlternateProcess">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吹き出し: 角を丸めた四角形 35">
            <a:extLst>
              <a:ext uri="{FF2B5EF4-FFF2-40B4-BE49-F238E27FC236}">
                <a16:creationId xmlns:a16="http://schemas.microsoft.com/office/drawing/2014/main" id="{11F4D903-0132-E409-D492-7DF83FB83433}"/>
              </a:ext>
            </a:extLst>
          </p:cNvPr>
          <p:cNvSpPr/>
          <p:nvPr/>
        </p:nvSpPr>
        <p:spPr>
          <a:xfrm>
            <a:off x="373007" y="3797627"/>
            <a:ext cx="1595752" cy="405915"/>
          </a:xfrm>
          <a:prstGeom prst="wedgeRoundRectCallout">
            <a:avLst>
              <a:gd name="adj1" fmla="val 68499"/>
              <a:gd name="adj2" fmla="val 6479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点群データによる地上部</a:t>
            </a:r>
            <a:r>
              <a:rPr kumimoji="1" lang="en-US" altLang="ja-JP" sz="1100" dirty="0">
                <a:solidFill>
                  <a:srgbClr val="FF0000"/>
                </a:solidFill>
              </a:rPr>
              <a:t>3</a:t>
            </a:r>
            <a:r>
              <a:rPr kumimoji="1" lang="ja-JP" altLang="en-US" sz="1100" dirty="0">
                <a:solidFill>
                  <a:srgbClr val="FF0000"/>
                </a:solidFill>
              </a:rPr>
              <a:t>次元データ化</a:t>
            </a:r>
          </a:p>
        </p:txBody>
      </p:sp>
      <p:sp>
        <p:nvSpPr>
          <p:cNvPr id="37" name="フローチャート: 代替処理 36">
            <a:extLst>
              <a:ext uri="{FF2B5EF4-FFF2-40B4-BE49-F238E27FC236}">
                <a16:creationId xmlns:a16="http://schemas.microsoft.com/office/drawing/2014/main" id="{F02F9906-639E-2589-C11A-D00DA6EC6641}"/>
              </a:ext>
            </a:extLst>
          </p:cNvPr>
          <p:cNvSpPr/>
          <p:nvPr/>
        </p:nvSpPr>
        <p:spPr>
          <a:xfrm>
            <a:off x="559577" y="5116372"/>
            <a:ext cx="4001552" cy="939194"/>
          </a:xfrm>
          <a:prstGeom prst="flowChartAlternateProcess">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吹き出し: 角を丸めた四角形 37">
            <a:extLst>
              <a:ext uri="{FF2B5EF4-FFF2-40B4-BE49-F238E27FC236}">
                <a16:creationId xmlns:a16="http://schemas.microsoft.com/office/drawing/2014/main" id="{5A8F6071-0035-A654-6309-5F6AFE38EEC3}"/>
              </a:ext>
            </a:extLst>
          </p:cNvPr>
          <p:cNvSpPr/>
          <p:nvPr/>
        </p:nvSpPr>
        <p:spPr>
          <a:xfrm>
            <a:off x="2451959" y="6253712"/>
            <a:ext cx="1992521" cy="405915"/>
          </a:xfrm>
          <a:prstGeom prst="wedgeRoundRectCallout">
            <a:avLst>
              <a:gd name="adj1" fmla="val -51849"/>
              <a:gd name="adj2" fmla="val -96108"/>
              <a:gd name="adj3" fmla="val 16667"/>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rPr>
              <a:t>非破壊調査結果と設計データを</a:t>
            </a:r>
            <a:r>
              <a:rPr kumimoji="1" lang="en-US" altLang="ja-JP" sz="1100" dirty="0">
                <a:solidFill>
                  <a:srgbClr val="00B0F0"/>
                </a:solidFill>
              </a:rPr>
              <a:t>3</a:t>
            </a:r>
            <a:r>
              <a:rPr kumimoji="1" lang="ja-JP" altLang="en-US" sz="1100" dirty="0">
                <a:solidFill>
                  <a:srgbClr val="00B0F0"/>
                </a:solidFill>
              </a:rPr>
              <a:t>次元データ化</a:t>
            </a:r>
          </a:p>
        </p:txBody>
      </p:sp>
      <p:sp>
        <p:nvSpPr>
          <p:cNvPr id="23" name="正方形/長方形 22">
            <a:extLst>
              <a:ext uri="{FF2B5EF4-FFF2-40B4-BE49-F238E27FC236}">
                <a16:creationId xmlns:a16="http://schemas.microsoft.com/office/drawing/2014/main" id="{22C409C1-A36B-68C9-8ECE-4B6C670BAB68}"/>
              </a:ext>
            </a:extLst>
          </p:cNvPr>
          <p:cNvSpPr/>
          <p:nvPr/>
        </p:nvSpPr>
        <p:spPr>
          <a:xfrm>
            <a:off x="7053374" y="4536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4" name="正方形/長方形 23">
            <a:extLst>
              <a:ext uri="{FF2B5EF4-FFF2-40B4-BE49-F238E27FC236}">
                <a16:creationId xmlns:a16="http://schemas.microsoft.com/office/drawing/2014/main" id="{7C93C9A7-4DCA-E3FB-E40A-D357BFD8A31A}"/>
              </a:ext>
            </a:extLst>
          </p:cNvPr>
          <p:cNvSpPr/>
          <p:nvPr/>
        </p:nvSpPr>
        <p:spPr>
          <a:xfrm>
            <a:off x="6012000" y="4536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5" name="正方形/長方形 24">
            <a:extLst>
              <a:ext uri="{FF2B5EF4-FFF2-40B4-BE49-F238E27FC236}">
                <a16:creationId xmlns:a16="http://schemas.microsoft.com/office/drawing/2014/main" id="{91F42048-FEAB-4E53-4141-F9265566FAF1}"/>
              </a:ext>
            </a:extLst>
          </p:cNvPr>
          <p:cNvSpPr/>
          <p:nvPr/>
        </p:nvSpPr>
        <p:spPr>
          <a:xfrm>
            <a:off x="8097374" y="4536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8" name="テキスト ボックス 27">
            <a:extLst>
              <a:ext uri="{FF2B5EF4-FFF2-40B4-BE49-F238E27FC236}">
                <a16:creationId xmlns:a16="http://schemas.microsoft.com/office/drawing/2014/main" id="{FD98BE5C-5795-670B-3667-9BC450C15C72}"/>
              </a:ext>
            </a:extLst>
          </p:cNvPr>
          <p:cNvSpPr txBox="1"/>
          <p:nvPr/>
        </p:nvSpPr>
        <p:spPr>
          <a:xfrm>
            <a:off x="4887282" y="4825269"/>
            <a:ext cx="1080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非破壊調査</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29" name="ホームベース 30">
            <a:extLst>
              <a:ext uri="{FF2B5EF4-FFF2-40B4-BE49-F238E27FC236}">
                <a16:creationId xmlns:a16="http://schemas.microsoft.com/office/drawing/2014/main" id="{A91C7419-DEC2-9DBD-2180-F75FE35D3789}"/>
              </a:ext>
            </a:extLst>
          </p:cNvPr>
          <p:cNvSpPr/>
          <p:nvPr/>
        </p:nvSpPr>
        <p:spPr>
          <a:xfrm>
            <a:off x="6009374" y="4833178"/>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dirty="0">
                <a:solidFill>
                  <a:schemeClr val="tx1"/>
                </a:solidFill>
                <a:latin typeface="Yu Gothic UI" panose="020B0500000000000000" pitchFamily="50" charset="-128"/>
                <a:ea typeface="Yu Gothic UI" panose="020B0500000000000000" pitchFamily="50" charset="-128"/>
              </a:rPr>
              <a:t>試掘で精度確認・適用条件整理</a:t>
            </a:r>
          </a:p>
        </p:txBody>
      </p:sp>
      <p:sp>
        <p:nvSpPr>
          <p:cNvPr id="30" name="テキスト ボックス 29">
            <a:extLst>
              <a:ext uri="{FF2B5EF4-FFF2-40B4-BE49-F238E27FC236}">
                <a16:creationId xmlns:a16="http://schemas.microsoft.com/office/drawing/2014/main" id="{814A1F67-8EDD-9099-4AFD-1E0C7BC5327D}"/>
              </a:ext>
            </a:extLst>
          </p:cNvPr>
          <p:cNvSpPr txBox="1"/>
          <p:nvPr/>
        </p:nvSpPr>
        <p:spPr>
          <a:xfrm>
            <a:off x="4887282" y="5328990"/>
            <a:ext cx="1080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電線共同溝設計</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01458F9E-21F3-D82F-251A-5397753C788D}"/>
              </a:ext>
            </a:extLst>
          </p:cNvPr>
          <p:cNvSpPr txBox="1"/>
          <p:nvPr/>
        </p:nvSpPr>
        <p:spPr>
          <a:xfrm>
            <a:off x="4887282" y="5835880"/>
            <a:ext cx="1080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電線共同溝工事</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32" name="ホームベース 30">
            <a:extLst>
              <a:ext uri="{FF2B5EF4-FFF2-40B4-BE49-F238E27FC236}">
                <a16:creationId xmlns:a16="http://schemas.microsoft.com/office/drawing/2014/main" id="{07A6F325-7638-1C4A-A99A-CEB7F9971F44}"/>
              </a:ext>
            </a:extLst>
          </p:cNvPr>
          <p:cNvSpPr/>
          <p:nvPr/>
        </p:nvSpPr>
        <p:spPr>
          <a:xfrm>
            <a:off x="6009374" y="5336899"/>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非破壊調査結果を基に再設計</a:t>
            </a:r>
          </a:p>
        </p:txBody>
      </p:sp>
      <p:sp>
        <p:nvSpPr>
          <p:cNvPr id="33" name="ホームベース 30">
            <a:extLst>
              <a:ext uri="{FF2B5EF4-FFF2-40B4-BE49-F238E27FC236}">
                <a16:creationId xmlns:a16="http://schemas.microsoft.com/office/drawing/2014/main" id="{DE4A9174-DD61-B054-14C0-3B4B761BFE2E}"/>
              </a:ext>
            </a:extLst>
          </p:cNvPr>
          <p:cNvSpPr/>
          <p:nvPr/>
        </p:nvSpPr>
        <p:spPr>
          <a:xfrm>
            <a:off x="7053374" y="5835880"/>
            <a:ext cx="2065439"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非破壊調査結果を参考に工事施工</a:t>
            </a:r>
          </a:p>
        </p:txBody>
      </p:sp>
      <p:sp>
        <p:nvSpPr>
          <p:cNvPr id="39" name="ホームベース 30">
            <a:extLst>
              <a:ext uri="{FF2B5EF4-FFF2-40B4-BE49-F238E27FC236}">
                <a16:creationId xmlns:a16="http://schemas.microsoft.com/office/drawing/2014/main" id="{F46B1758-11D1-5393-710F-063A90E07525}"/>
              </a:ext>
            </a:extLst>
          </p:cNvPr>
          <p:cNvSpPr/>
          <p:nvPr/>
        </p:nvSpPr>
        <p:spPr>
          <a:xfrm>
            <a:off x="7053374" y="4833178"/>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dirty="0">
                <a:solidFill>
                  <a:schemeClr val="tx1"/>
                </a:solidFill>
                <a:latin typeface="Yu Gothic UI" panose="020B0500000000000000" pitchFamily="50" charset="-128"/>
                <a:ea typeface="Yu Gothic UI" panose="020B0500000000000000" pitchFamily="50" charset="-128"/>
              </a:rPr>
              <a:t>適用条件に該当する路線の調査実施</a:t>
            </a:r>
          </a:p>
        </p:txBody>
      </p:sp>
      <p:sp>
        <p:nvSpPr>
          <p:cNvPr id="47" name="ホームベース 30">
            <a:extLst>
              <a:ext uri="{FF2B5EF4-FFF2-40B4-BE49-F238E27FC236}">
                <a16:creationId xmlns:a16="http://schemas.microsoft.com/office/drawing/2014/main" id="{828D5143-6A72-1EB1-4014-71BC6183C60E}"/>
              </a:ext>
            </a:extLst>
          </p:cNvPr>
          <p:cNvSpPr/>
          <p:nvPr/>
        </p:nvSpPr>
        <p:spPr>
          <a:xfrm>
            <a:off x="8097374" y="4833178"/>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dirty="0">
                <a:solidFill>
                  <a:schemeClr val="tx1"/>
                </a:solidFill>
                <a:latin typeface="Yu Gothic UI" panose="020B0500000000000000" pitchFamily="50" charset="-128"/>
                <a:ea typeface="Yu Gothic UI" panose="020B0500000000000000" pitchFamily="50" charset="-128"/>
              </a:rPr>
              <a:t>適用条件再検討</a:t>
            </a:r>
          </a:p>
        </p:txBody>
      </p:sp>
      <p:sp>
        <p:nvSpPr>
          <p:cNvPr id="48" name="ホームベース 30">
            <a:extLst>
              <a:ext uri="{FF2B5EF4-FFF2-40B4-BE49-F238E27FC236}">
                <a16:creationId xmlns:a16="http://schemas.microsoft.com/office/drawing/2014/main" id="{59BD9D9A-40FF-11B0-B191-87E3BC2609AA}"/>
              </a:ext>
            </a:extLst>
          </p:cNvPr>
          <p:cNvSpPr/>
          <p:nvPr/>
        </p:nvSpPr>
        <p:spPr>
          <a:xfrm>
            <a:off x="7053374" y="5334529"/>
            <a:ext cx="206544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非破壊調査結果を基に設計</a:t>
            </a:r>
          </a:p>
        </p:txBody>
      </p:sp>
      <p:grpSp>
        <p:nvGrpSpPr>
          <p:cNvPr id="10" name="グループ化 9">
            <a:extLst>
              <a:ext uri="{FF2B5EF4-FFF2-40B4-BE49-F238E27FC236}">
                <a16:creationId xmlns:a16="http://schemas.microsoft.com/office/drawing/2014/main" id="{AF2E23A2-6320-FE8C-99CB-10AAAF4E609B}"/>
              </a:ext>
            </a:extLst>
          </p:cNvPr>
          <p:cNvGrpSpPr/>
          <p:nvPr/>
        </p:nvGrpSpPr>
        <p:grpSpPr>
          <a:xfrm>
            <a:off x="4882050" y="4176000"/>
            <a:ext cx="1157282" cy="244800"/>
            <a:chOff x="4882050" y="4034311"/>
            <a:chExt cx="1157282" cy="244800"/>
          </a:xfrm>
        </p:grpSpPr>
        <p:sp>
          <p:nvSpPr>
            <p:cNvPr id="49" name="テキスト ボックス 48">
              <a:extLst>
                <a:ext uri="{FF2B5EF4-FFF2-40B4-BE49-F238E27FC236}">
                  <a16:creationId xmlns:a16="http://schemas.microsoft.com/office/drawing/2014/main" id="{F614BE06-204A-E752-1A2F-B471BCDD2801}"/>
                </a:ext>
              </a:extLst>
            </p:cNvPr>
            <p:cNvSpPr txBox="1"/>
            <p:nvPr/>
          </p:nvSpPr>
          <p:spPr>
            <a:xfrm>
              <a:off x="5026234" y="4057523"/>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50" name="正方形/長方形 49">
              <a:extLst>
                <a:ext uri="{FF2B5EF4-FFF2-40B4-BE49-F238E27FC236}">
                  <a16:creationId xmlns:a16="http://schemas.microsoft.com/office/drawing/2014/main" id="{B6977972-8288-0881-E6B2-7D18C260476F}"/>
                </a:ext>
              </a:extLst>
            </p:cNvPr>
            <p:cNvSpPr/>
            <p:nvPr/>
          </p:nvSpPr>
          <p:spPr>
            <a:xfrm>
              <a:off x="4882050" y="4034311"/>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highlight>
                  <a:srgbClr val="AF1932"/>
                </a:highlight>
                <a:latin typeface="Yu Gothic UI" panose="020B0500000000000000" pitchFamily="50" charset="-128"/>
                <a:ea typeface="Yu Gothic UI" panose="020B0500000000000000" pitchFamily="50" charset="-128"/>
              </a:endParaRPr>
            </a:p>
          </p:txBody>
        </p:sp>
      </p:grpSp>
      <p:graphicFrame>
        <p:nvGraphicFramePr>
          <p:cNvPr id="5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3916681448"/>
              </p:ext>
            </p:extLst>
          </p:nvPr>
        </p:nvGraphicFramePr>
        <p:xfrm>
          <a:off x="4887282" y="2592000"/>
          <a:ext cx="4320000" cy="129600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試行的に非破壊調査・解析実施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試掘による精度確認・適用条件検討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実施が効果的な路線を対象に運用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効果検証を行い適用条件再検討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9" name="テキスト プレースホルダー 5">
            <a:extLst>
              <a:ext uri="{FF2B5EF4-FFF2-40B4-BE49-F238E27FC236}">
                <a16:creationId xmlns:a16="http://schemas.microsoft.com/office/drawing/2014/main" id="{6784FEE0-E19D-41C7-7964-B8DB7356BFF8}"/>
              </a:ext>
            </a:extLst>
          </p:cNvPr>
          <p:cNvSpPr txBox="1">
            <a:spLocks/>
          </p:cNvSpPr>
          <p:nvPr/>
        </p:nvSpPr>
        <p:spPr>
          <a:xfrm>
            <a:off x="4881600" y="1504800"/>
            <a:ext cx="4481741" cy="765578"/>
          </a:xfrm>
          <a:prstGeom prst="rect">
            <a:avLst/>
          </a:prstGeom>
        </p:spPr>
        <p:txBody>
          <a:bodyPr/>
          <a:lstStyle>
            <a:defPPr>
              <a:defRPr lang="ja-JP"/>
            </a:defPPr>
            <a:lvl1pPr marL="93600" indent="-93600">
              <a:lnSpc>
                <a:spcPct val="100000"/>
              </a:lnSpc>
              <a:spcBef>
                <a:spcPts val="600"/>
              </a:spcBef>
              <a:buFont typeface="Arial" panose="020B0604020202020204" pitchFamily="34" charset="0"/>
              <a:buChar char="•"/>
              <a:defRPr sz="1100">
                <a:latin typeface="Yu Gothic UI" panose="020B0500000000000000" pitchFamily="50" charset="-128"/>
                <a:ea typeface="Yu Gothic UI" panose="020B0500000000000000"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2800" indent="-172800">
              <a:spcBef>
                <a:spcPts val="0"/>
              </a:spcBef>
              <a:spcAft>
                <a:spcPts val="600"/>
              </a:spcAft>
            </a:pPr>
            <a:r>
              <a:rPr lang="en-US" altLang="ja-JP" sz="1050" dirty="0"/>
              <a:t>3</a:t>
            </a:r>
            <a:r>
              <a:rPr lang="ja-JP" altLang="en-US" sz="1050" dirty="0"/>
              <a:t>次元データを活用した計画及び設計を行うことにより、さらなる無電柱化事業の効率化・事業促進を実現する。</a:t>
            </a:r>
          </a:p>
        </p:txBody>
      </p:sp>
      <p:grpSp>
        <p:nvGrpSpPr>
          <p:cNvPr id="6" name="グループ化 5">
            <a:extLst>
              <a:ext uri="{FF2B5EF4-FFF2-40B4-BE49-F238E27FC236}">
                <a16:creationId xmlns:a16="http://schemas.microsoft.com/office/drawing/2014/main" id="{1E65F67F-FD26-AD99-BEBA-CE6A78DC151C}"/>
              </a:ext>
            </a:extLst>
          </p:cNvPr>
          <p:cNvGrpSpPr/>
          <p:nvPr/>
        </p:nvGrpSpPr>
        <p:grpSpPr>
          <a:xfrm>
            <a:off x="4885850" y="2016000"/>
            <a:ext cx="750323" cy="244800"/>
            <a:chOff x="537935" y="7724278"/>
            <a:chExt cx="750323" cy="244800"/>
          </a:xfrm>
        </p:grpSpPr>
        <p:sp>
          <p:nvSpPr>
            <p:cNvPr id="7" name="正方形/長方形 6">
              <a:extLst>
                <a:ext uri="{FF2B5EF4-FFF2-40B4-BE49-F238E27FC236}">
                  <a16:creationId xmlns:a16="http://schemas.microsoft.com/office/drawing/2014/main" id="{36FF156F-8A9C-B32B-06A1-AB8AA769B23F}"/>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3B5D4276-8650-464A-CE74-832A17FC343D}"/>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9" name="テキスト プレースホルダー 5">
            <a:extLst>
              <a:ext uri="{FF2B5EF4-FFF2-40B4-BE49-F238E27FC236}">
                <a16:creationId xmlns:a16="http://schemas.microsoft.com/office/drawing/2014/main" id="{23D39B20-2878-84D8-2486-D70C2B10E575}"/>
              </a:ext>
            </a:extLst>
          </p:cNvPr>
          <p:cNvSpPr txBox="1">
            <a:spLocks/>
          </p:cNvSpPr>
          <p:nvPr/>
        </p:nvSpPr>
        <p:spPr>
          <a:xfrm>
            <a:off x="4887282" y="2242800"/>
            <a:ext cx="4481741" cy="765578"/>
          </a:xfrm>
          <a:prstGeom prst="rect">
            <a:avLst/>
          </a:prstGeom>
        </p:spPr>
        <p:txBody>
          <a:bodyPr/>
          <a:lstStyle>
            <a:defPPr>
              <a:defRPr lang="ja-JP"/>
            </a:defPPr>
            <a:lvl1pPr marL="93600" indent="-93600">
              <a:lnSpc>
                <a:spcPct val="100000"/>
              </a:lnSpc>
              <a:spcBef>
                <a:spcPts val="600"/>
              </a:spcBef>
              <a:buFont typeface="Arial" panose="020B0604020202020204" pitchFamily="34" charset="0"/>
              <a:buChar char="•"/>
              <a:defRPr sz="1100">
                <a:latin typeface="Yu Gothic UI" panose="020B0500000000000000" pitchFamily="50" charset="-128"/>
                <a:ea typeface="Yu Gothic UI" panose="020B0500000000000000"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0"/>
              </a:spcBef>
              <a:spcAft>
                <a:spcPts val="600"/>
              </a:spcAft>
              <a:buNone/>
            </a:pPr>
            <a:r>
              <a:rPr lang="ja-JP" altLang="en-US" sz="1050" dirty="0"/>
              <a:t>非破壊調査及び試掘を実施し、適用条件を検討、検証を実施する。</a:t>
            </a:r>
          </a:p>
        </p:txBody>
      </p:sp>
      <p:sp>
        <p:nvSpPr>
          <p:cNvPr id="5" name="正方形/長方形 15">
            <a:extLst>
              <a:ext uri="{FF2B5EF4-FFF2-40B4-BE49-F238E27FC236}">
                <a16:creationId xmlns:a16="http://schemas.microsoft.com/office/drawing/2014/main" id="{E5E5376C-2A7E-E5CA-1AE7-0EE94CD838E7}"/>
              </a:ext>
            </a:extLst>
          </p:cNvPr>
          <p:cNvSpPr/>
          <p:nvPr/>
        </p:nvSpPr>
        <p:spPr>
          <a:xfrm>
            <a:off x="6642065" y="118054"/>
            <a:ext cx="1360584"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02-</a:t>
            </a:r>
            <a:r>
              <a:rPr lang="en-US" altLang="ja-JP" sz="1100" b="1" kern="0" dirty="0">
                <a:solidFill>
                  <a:srgbClr val="FFFFFF"/>
                </a:solidFill>
                <a:latin typeface="Yu Gothic UI" panose="020B0500000000000000" pitchFamily="50" charset="-128"/>
                <a:ea typeface="Yu Gothic UI" panose="020B0500000000000000" pitchFamily="50" charset="-128"/>
              </a:rPr>
              <a:t>2</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object 13" descr="$PPTXTitle">
            <a:extLst>
              <a:ext uri="{FF2B5EF4-FFF2-40B4-BE49-F238E27FC236}">
                <a16:creationId xmlns:a16="http://schemas.microsoft.com/office/drawing/2014/main" id="{470A0312-8884-CAA5-3DAB-1CDA2476EBFD}"/>
              </a:ext>
            </a:extLst>
          </p:cNvPr>
          <p:cNvSpPr txBox="1">
            <a:spLocks/>
          </p:cNvSpPr>
          <p:nvPr/>
        </p:nvSpPr>
        <p:spPr>
          <a:xfrm>
            <a:off x="457200" y="806400"/>
            <a:ext cx="8992800" cy="338400"/>
          </a:xfrm>
          <a:prstGeom prst="rect">
            <a:avLst/>
          </a:prstGeom>
          <a:solidFill>
            <a:srgbClr val="AF1831"/>
          </a:solidFill>
        </p:spPr>
        <p:txBody>
          <a:bodyPr vert="horz" wrap="square" lIns="0" tIns="36000" rIns="0" bIns="36000" rtlCol="0" anchor="ctr">
            <a:spAutoFit/>
          </a:bodyPr>
          <a:lstStyle>
            <a:defPPr>
              <a:defRPr lang="ja-JP"/>
            </a:defPPr>
            <a:lvl1pPr marL="47793">
              <a:spcBef>
                <a:spcPts val="490"/>
              </a:spcBef>
              <a:defRPr sz="1723" b="0" i="0">
                <a:solidFill>
                  <a:schemeClr val="bg1"/>
                </a:solidFill>
                <a:latin typeface="ＭＳ ゴシック" panose="020B0609070205080204" pitchFamily="49" charset="-128"/>
                <a:ea typeface="ＭＳ ゴシック" panose="020B0609070205080204" pitchFamily="49" charset="-128"/>
                <a:cs typeface="MS Gothic"/>
              </a:defRPr>
            </a:lvl1pPr>
          </a:lstStyle>
          <a:p>
            <a:r>
              <a:rPr lang="ja-JP" altLang="en-US" dirty="0"/>
              <a:t>無電柱化事業</a:t>
            </a:r>
            <a:r>
              <a:rPr lang="ja-JP" altLang="en-US"/>
              <a:t>における</a:t>
            </a:r>
            <a:r>
              <a:rPr lang="en-US" altLang="ja-JP" dirty="0"/>
              <a:t>3</a:t>
            </a:r>
            <a:r>
              <a:rPr lang="ja-JP" altLang="en-US" dirty="0"/>
              <a:t>次元データ活用（点群</a:t>
            </a:r>
            <a:r>
              <a:rPr lang="ja-JP" altLang="en-US"/>
              <a:t>データ及び</a:t>
            </a:r>
            <a:r>
              <a:rPr lang="en-US" altLang="ja-JP" dirty="0"/>
              <a:t>BIM/CIM</a:t>
            </a:r>
            <a:r>
              <a:rPr lang="ja-JP" altLang="en-US" dirty="0"/>
              <a:t>）</a:t>
            </a:r>
          </a:p>
        </p:txBody>
      </p:sp>
      <p:sp>
        <p:nvSpPr>
          <p:cNvPr id="2" name="スライド番号プレースホルダー 1">
            <a:extLst>
              <a:ext uri="{FF2B5EF4-FFF2-40B4-BE49-F238E27FC236}">
                <a16:creationId xmlns:a16="http://schemas.microsoft.com/office/drawing/2014/main" id="{1CB4C238-3DF8-204E-A74A-5D3C132C001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5971416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7BB2-23A1-C978-4617-70BE2843502D}"/>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B1D38CB-AA6C-2278-3E2B-E131DD2EB0EF}"/>
              </a:ext>
            </a:extLst>
          </p:cNvPr>
          <p:cNvGrpSpPr/>
          <p:nvPr/>
        </p:nvGrpSpPr>
        <p:grpSpPr>
          <a:xfrm>
            <a:off x="344331" y="4426297"/>
            <a:ext cx="4190987" cy="1785533"/>
            <a:chOff x="369370" y="4210743"/>
            <a:chExt cx="4190987" cy="1785533"/>
          </a:xfrm>
        </p:grpSpPr>
        <p:pic>
          <p:nvPicPr>
            <p:cNvPr id="7" name="図 6" descr="グラフィカル ユーザー インターフェイス, Web サイト&#10;&#10;自動的に生成された説明">
              <a:extLst>
                <a:ext uri="{FF2B5EF4-FFF2-40B4-BE49-F238E27FC236}">
                  <a16:creationId xmlns:a16="http://schemas.microsoft.com/office/drawing/2014/main" id="{D0761EDE-3853-F5F3-4B58-19518A665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70" y="4460353"/>
              <a:ext cx="2016674" cy="1535923"/>
            </a:xfrm>
            <a:prstGeom prst="rect">
              <a:avLst/>
            </a:prstGeom>
            <a:ln>
              <a:solidFill>
                <a:schemeClr val="tx1"/>
              </a:solidFill>
            </a:ln>
          </p:spPr>
        </p:pic>
        <p:pic>
          <p:nvPicPr>
            <p:cNvPr id="15" name="図 14">
              <a:extLst>
                <a:ext uri="{FF2B5EF4-FFF2-40B4-BE49-F238E27FC236}">
                  <a16:creationId xmlns:a16="http://schemas.microsoft.com/office/drawing/2014/main" id="{7087B155-0C51-4BD4-6677-6BFB71336C55}"/>
                </a:ext>
              </a:extLst>
            </p:cNvPr>
            <p:cNvPicPr>
              <a:picLocks noChangeAspect="1"/>
            </p:cNvPicPr>
            <p:nvPr/>
          </p:nvPicPr>
          <p:blipFill>
            <a:blip r:embed="rId3"/>
            <a:stretch>
              <a:fillRect/>
            </a:stretch>
          </p:blipFill>
          <p:spPr>
            <a:xfrm>
              <a:off x="2585226" y="4460353"/>
              <a:ext cx="1923878" cy="1535923"/>
            </a:xfrm>
            <a:prstGeom prst="rect">
              <a:avLst/>
            </a:prstGeom>
          </p:spPr>
        </p:pic>
        <p:sp>
          <p:nvSpPr>
            <p:cNvPr id="22" name="テキスト ボックス 21">
              <a:extLst>
                <a:ext uri="{FF2B5EF4-FFF2-40B4-BE49-F238E27FC236}">
                  <a16:creationId xmlns:a16="http://schemas.microsoft.com/office/drawing/2014/main" id="{BE0448A0-977D-FE81-8C2D-B094D7127037}"/>
                </a:ext>
              </a:extLst>
            </p:cNvPr>
            <p:cNvSpPr txBox="1"/>
            <p:nvPr/>
          </p:nvSpPr>
          <p:spPr>
            <a:xfrm>
              <a:off x="641791" y="4210743"/>
              <a:ext cx="1744253" cy="230832"/>
            </a:xfrm>
            <a:prstGeom prst="rect">
              <a:avLst/>
            </a:prstGeom>
            <a:noFill/>
          </p:spPr>
          <p:txBody>
            <a:bodyPr wrap="square" rtlCol="0">
              <a:spAutoFit/>
            </a:bodyPr>
            <a:lstStyle/>
            <a:p>
              <a:pPr marL="171450" indent="-171450">
                <a:buFont typeface="Wingdings" panose="05000000000000000000" pitchFamily="2" charset="2"/>
                <a:buChar char="u"/>
              </a:pPr>
              <a:r>
                <a:rPr lang="en-US" altLang="ja-JP" sz="900" dirty="0">
                  <a:latin typeface="BIZ UDPゴシック" panose="020B0400000000000000" pitchFamily="50" charset="-128"/>
                  <a:ea typeface="BIZ UDPゴシック" panose="020B0400000000000000" pitchFamily="50" charset="-128"/>
                </a:rPr>
                <a:t>3DLiDAR</a:t>
              </a:r>
              <a:r>
                <a:rPr lang="ja-JP" altLang="en-US" sz="900" dirty="0">
                  <a:latin typeface="BIZ UDPゴシック" panose="020B0400000000000000" pitchFamily="50" charset="-128"/>
                  <a:ea typeface="BIZ UDPゴシック" panose="020B0400000000000000" pitchFamily="50" charset="-128"/>
                </a:rPr>
                <a:t>（橋梁点検）</a:t>
              </a:r>
              <a:endParaRPr lang="en-US" altLang="ja-JP" sz="9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0941DA0-0A58-C316-7910-883698BB4D39}"/>
                </a:ext>
              </a:extLst>
            </p:cNvPr>
            <p:cNvSpPr txBox="1"/>
            <p:nvPr/>
          </p:nvSpPr>
          <p:spPr>
            <a:xfrm>
              <a:off x="2816103" y="4210743"/>
              <a:ext cx="1744254" cy="230832"/>
            </a:xfrm>
            <a:prstGeom prst="rect">
              <a:avLst/>
            </a:prstGeom>
            <a:noFill/>
          </p:spPr>
          <p:txBody>
            <a:bodyPr wrap="square" rtlCol="0">
              <a:spAutoFit/>
            </a:bodyPr>
            <a:lstStyle/>
            <a:p>
              <a:pPr marL="171450" indent="-171450">
                <a:buFont typeface="Wingdings" panose="05000000000000000000" pitchFamily="2" charset="2"/>
                <a:buChar char="u"/>
              </a:pPr>
              <a:r>
                <a:rPr lang="en-US" altLang="ja-JP" sz="900" dirty="0">
                  <a:latin typeface="BIZ UDPゴシック" panose="020B0400000000000000" pitchFamily="50" charset="-128"/>
                  <a:ea typeface="BIZ UDPゴシック" panose="020B0400000000000000" pitchFamily="50" charset="-128"/>
                </a:rPr>
                <a:t>BIM/CIM</a:t>
              </a:r>
              <a:r>
                <a:rPr lang="ja-JP" altLang="en-US" sz="900" dirty="0">
                  <a:latin typeface="BIZ UDPゴシック" panose="020B0400000000000000" pitchFamily="50" charset="-128"/>
                  <a:ea typeface="BIZ UDPゴシック" panose="020B0400000000000000" pitchFamily="50" charset="-128"/>
                </a:rPr>
                <a:t>（橋梁改修）</a:t>
              </a:r>
              <a:endParaRPr lang="en-US" altLang="ja-JP" sz="900" dirty="0">
                <a:latin typeface="BIZ UDPゴシック" panose="020B0400000000000000" pitchFamily="50" charset="-128"/>
                <a:ea typeface="BIZ UDPゴシック" panose="020B0400000000000000" pitchFamily="50" charset="-128"/>
              </a:endParaRPr>
            </a:p>
          </p:txBody>
        </p:sp>
      </p:grpSp>
      <p:graphicFrame>
        <p:nvGraphicFramePr>
          <p:cNvPr id="11" name="表プレースホルダー 20">
            <a:extLst>
              <a:ext uri="{FF2B5EF4-FFF2-40B4-BE49-F238E27FC236}">
                <a16:creationId xmlns:a16="http://schemas.microsoft.com/office/drawing/2014/main" id="{0D84ECD0-B546-2B74-5FFC-B48B28ECA81B}"/>
              </a:ext>
            </a:extLst>
          </p:cNvPr>
          <p:cNvGraphicFramePr>
            <a:graphicFrameLocks/>
          </p:cNvGraphicFramePr>
          <p:nvPr>
            <p:extLst>
              <p:ext uri="{D42A27DB-BD31-4B8C-83A1-F6EECF244321}">
                <p14:modId xmlns:p14="http://schemas.microsoft.com/office/powerpoint/2010/main" val="2863218649"/>
              </p:ext>
            </p:extLst>
          </p:nvPr>
        </p:nvGraphicFramePr>
        <p:xfrm>
          <a:off x="4898546" y="2834567"/>
          <a:ext cx="4320000" cy="1260179"/>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18932">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橋梁点検における</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次元データの適用可能性の検討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橋梁点検における</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次元データ活用の導入検討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定期点検時に</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次元データを取得し、点検結果とリンクさせる</a:t>
                      </a:r>
                      <a:endParaRPr kumimoji="1" lang="en-US" altLang="ja-JP" sz="900" dirty="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定期点検時に</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次元データを取得し、点検結果とリンクさせる</a:t>
                      </a:r>
                      <a:endParaRPr kumimoji="1" lang="en-US" altLang="ja-JP" sz="900" dirty="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7" name="正方形/長方形 16">
            <a:extLst>
              <a:ext uri="{FF2B5EF4-FFF2-40B4-BE49-F238E27FC236}">
                <a16:creationId xmlns:a16="http://schemas.microsoft.com/office/drawing/2014/main" id="{B1DDEDA9-101A-FFB3-64CD-CF2AC9C92BA7}"/>
              </a:ext>
            </a:extLst>
          </p:cNvPr>
          <p:cNvSpPr/>
          <p:nvPr/>
        </p:nvSpPr>
        <p:spPr>
          <a:xfrm>
            <a:off x="7058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2027</a:t>
            </a:r>
            <a:r>
              <a:rPr kumimoji="1"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8" name="正方形/長方形 17">
            <a:extLst>
              <a:ext uri="{FF2B5EF4-FFF2-40B4-BE49-F238E27FC236}">
                <a16:creationId xmlns:a16="http://schemas.microsoft.com/office/drawing/2014/main" id="{E971A8B9-8B5B-12A4-C2CB-92AADFCB33EF}"/>
              </a:ext>
            </a:extLst>
          </p:cNvPr>
          <p:cNvSpPr/>
          <p:nvPr/>
        </p:nvSpPr>
        <p:spPr>
          <a:xfrm>
            <a:off x="6014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9" name="正方形/長方形 18">
            <a:extLst>
              <a:ext uri="{FF2B5EF4-FFF2-40B4-BE49-F238E27FC236}">
                <a16:creationId xmlns:a16="http://schemas.microsoft.com/office/drawing/2014/main" id="{DD489DD0-2719-4418-D123-28CBF513FF64}"/>
              </a:ext>
            </a:extLst>
          </p:cNvPr>
          <p:cNvSpPr/>
          <p:nvPr/>
        </p:nvSpPr>
        <p:spPr>
          <a:xfrm>
            <a:off x="8102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2028</a:t>
            </a:r>
            <a:r>
              <a:rPr kumimoji="1"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0" name="テキスト ボックス 19">
            <a:extLst>
              <a:ext uri="{FF2B5EF4-FFF2-40B4-BE49-F238E27FC236}">
                <a16:creationId xmlns:a16="http://schemas.microsoft.com/office/drawing/2014/main" id="{65901C6A-48AC-FDFE-37C1-97C795E6E336}"/>
              </a:ext>
            </a:extLst>
          </p:cNvPr>
          <p:cNvSpPr txBox="1"/>
          <p:nvPr/>
        </p:nvSpPr>
        <p:spPr>
          <a:xfrm>
            <a:off x="4872891" y="5069477"/>
            <a:ext cx="1080000" cy="617523"/>
          </a:xfrm>
          <a:prstGeom prst="rect">
            <a:avLst/>
          </a:prstGeom>
          <a:solidFill>
            <a:srgbClr val="AF1932"/>
          </a:solidFill>
        </p:spPr>
        <p:txBody>
          <a:bodyPr wrap="square" lIns="0" tIns="0" rIns="0" bIns="0" rtlCol="0" anchor="ctr" anchorCtr="0">
            <a:noAutofit/>
          </a:bodyPr>
          <a:lstStyle>
            <a:defPPr>
              <a:defRPr lang="en-US"/>
            </a:defPPr>
            <a:lvl1pPr algn="ctr" defTabSz="228600">
              <a:spcAft>
                <a:spcPts val="1200"/>
              </a:spcAft>
              <a:defRPr sz="1000" b="1">
                <a:solidFill>
                  <a:srgbClr val="FFFFFF"/>
                </a:solidFill>
                <a:latin typeface="Yu Gothic UI" panose="020B0500000000000000" pitchFamily="50" charset="-128"/>
                <a:ea typeface="Yu Gothic UI" panose="020B0500000000000000" pitchFamily="50" charset="-128"/>
              </a:defRPr>
            </a:lvl1pPr>
            <a:lvl2pPr defTabSz="457200"/>
            <a:lvl3pPr defTabSz="457200"/>
            <a:lvl4pPr defTabSz="457200"/>
            <a:lvl5pPr defTabSz="457200"/>
            <a:lvl6pPr defTabSz="457200"/>
            <a:lvl7pPr defTabSz="457200"/>
            <a:lvl8pPr defTabSz="457200"/>
            <a:lvl9pPr defTabSz="457200"/>
          </a:lstStyle>
          <a:p>
            <a:pPr>
              <a:lnSpc>
                <a:spcPts val="0"/>
              </a:lnSpc>
            </a:pPr>
            <a:endParaRPr lang="en-US" altLang="ja-JP" dirty="0"/>
          </a:p>
          <a:p>
            <a:pPr>
              <a:lnSpc>
                <a:spcPts val="0"/>
              </a:lnSpc>
            </a:pPr>
            <a:r>
              <a:rPr lang="ja-JP" altLang="en-US" dirty="0"/>
              <a:t>橋梁の新設・改修</a:t>
            </a:r>
          </a:p>
        </p:txBody>
      </p:sp>
      <p:sp>
        <p:nvSpPr>
          <p:cNvPr id="21" name="テキスト ボックス 20">
            <a:extLst>
              <a:ext uri="{FF2B5EF4-FFF2-40B4-BE49-F238E27FC236}">
                <a16:creationId xmlns:a16="http://schemas.microsoft.com/office/drawing/2014/main" id="{60D2D7C9-2058-3E45-9F1D-C09108F20DD9}"/>
              </a:ext>
            </a:extLst>
          </p:cNvPr>
          <p:cNvSpPr txBox="1"/>
          <p:nvPr/>
        </p:nvSpPr>
        <p:spPr>
          <a:xfrm>
            <a:off x="4872891" y="5747429"/>
            <a:ext cx="1080000" cy="628631"/>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dirty="0">
                <a:solidFill>
                  <a:srgbClr val="FFFFFF"/>
                </a:solidFill>
                <a:latin typeface="Yu Gothic UI" panose="020B0500000000000000" pitchFamily="50" charset="-128"/>
                <a:ea typeface="Yu Gothic UI" panose="020B0500000000000000" pitchFamily="50" charset="-128"/>
              </a:rPr>
              <a:t>橋梁点検</a:t>
            </a:r>
          </a:p>
        </p:txBody>
      </p:sp>
      <p:sp>
        <p:nvSpPr>
          <p:cNvPr id="30" name="テキスト プレースホルダー 29">
            <a:extLst>
              <a:ext uri="{FF2B5EF4-FFF2-40B4-BE49-F238E27FC236}">
                <a16:creationId xmlns:a16="http://schemas.microsoft.com/office/drawing/2014/main" id="{1EC54A29-2966-701C-C8EA-63A0984822FA}"/>
              </a:ext>
            </a:extLst>
          </p:cNvPr>
          <p:cNvSpPr>
            <a:spLocks noGrp="1"/>
          </p:cNvSpPr>
          <p:nvPr>
            <p:ph type="body" sz="quarter" idx="12"/>
          </p:nvPr>
        </p:nvSpPr>
        <p:spPr>
          <a:xfrm>
            <a:off x="441201" y="3396747"/>
            <a:ext cx="4346799" cy="600751"/>
          </a:xfrm>
        </p:spPr>
        <p:txBody>
          <a:bodyPr>
            <a:noAutofit/>
          </a:bodyPr>
          <a:lstStyle/>
          <a:p>
            <a:r>
              <a:rPr lang="en-US" altLang="ja-JP" sz="1050" dirty="0">
                <a:latin typeface="Yu Gothic UI" panose="020B0500000000000000" pitchFamily="50" charset="-128"/>
                <a:ea typeface="Yu Gothic UI" panose="020B0500000000000000" pitchFamily="50" charset="-128"/>
              </a:rPr>
              <a:t>2024</a:t>
            </a:r>
            <a:r>
              <a:rPr lang="ja-JP" altLang="en-US" sz="1050" dirty="0">
                <a:latin typeface="Yu Gothic UI" panose="020B0500000000000000" pitchFamily="50" charset="-128"/>
                <a:ea typeface="Yu Gothic UI" panose="020B0500000000000000" pitchFamily="50" charset="-128"/>
              </a:rPr>
              <a:t>年度に、既設橋梁において</a:t>
            </a:r>
            <a:r>
              <a:rPr lang="en-US" altLang="ja-JP" sz="1050" dirty="0">
                <a:latin typeface="Yu Gothic UI" panose="020B0500000000000000" pitchFamily="50" charset="-128"/>
                <a:ea typeface="Yu Gothic UI" panose="020B0500000000000000" pitchFamily="50" charset="-128"/>
              </a:rPr>
              <a:t>BIM/CIM</a:t>
            </a:r>
            <a:r>
              <a:rPr lang="ja-JP" altLang="en-US" sz="1050" dirty="0">
                <a:latin typeface="Yu Gothic UI" panose="020B0500000000000000" pitchFamily="50" charset="-128"/>
                <a:ea typeface="Yu Gothic UI" panose="020B0500000000000000" pitchFamily="50" charset="-128"/>
              </a:rPr>
              <a:t>モデルを作成した。</a:t>
            </a:r>
          </a:p>
          <a:p>
            <a:r>
              <a:rPr lang="en-US" altLang="ja-JP" sz="1050" dirty="0">
                <a:latin typeface="Yu Gothic UI" panose="020B0500000000000000" pitchFamily="50" charset="-128"/>
                <a:ea typeface="Yu Gothic UI" panose="020B0500000000000000" pitchFamily="50" charset="-128"/>
              </a:rPr>
              <a:t>2025</a:t>
            </a:r>
            <a:r>
              <a:rPr lang="ja-JP" altLang="en-US" sz="1050" dirty="0">
                <a:latin typeface="Yu Gothic UI" panose="020B0500000000000000" pitchFamily="50" charset="-128"/>
                <a:ea typeface="Yu Gothic UI" panose="020B0500000000000000" pitchFamily="50" charset="-128"/>
              </a:rPr>
              <a:t>年度、小規模橋梁</a:t>
            </a:r>
            <a:r>
              <a:rPr lang="en-US" altLang="ja-JP" sz="1050" dirty="0">
                <a:latin typeface="Yu Gothic UI" panose="020B0500000000000000" pitchFamily="50" charset="-128"/>
                <a:ea typeface="Yu Gothic UI" panose="020B0500000000000000" pitchFamily="50" charset="-128"/>
              </a:rPr>
              <a:t>1</a:t>
            </a:r>
            <a:r>
              <a:rPr lang="ja-JP" altLang="en-US" sz="1050" dirty="0">
                <a:latin typeface="Yu Gothic UI" panose="020B0500000000000000" pitchFamily="50" charset="-128"/>
                <a:ea typeface="Yu Gothic UI" panose="020B0500000000000000" pitchFamily="50" charset="-128"/>
              </a:rPr>
              <a:t>橋を対象に、試行的に</a:t>
            </a:r>
            <a:r>
              <a:rPr lang="en-US" altLang="ja-JP" sz="1050" dirty="0">
                <a:latin typeface="Yu Gothic UI" panose="020B0500000000000000" pitchFamily="50" charset="-128"/>
                <a:ea typeface="Yu Gothic UI" panose="020B0500000000000000" pitchFamily="50" charset="-128"/>
              </a:rPr>
              <a:t>3</a:t>
            </a:r>
            <a:r>
              <a:rPr lang="ja-JP" altLang="en-US" sz="1050" dirty="0">
                <a:latin typeface="Yu Gothic UI" panose="020B0500000000000000" pitchFamily="50" charset="-128"/>
                <a:ea typeface="Yu Gothic UI" panose="020B0500000000000000" pitchFamily="50" charset="-128"/>
              </a:rPr>
              <a:t>次元点群データ取得による橋梁点検を実施し、適用可能性について検討した。</a:t>
            </a:r>
          </a:p>
          <a:p>
            <a:endParaRPr lang="ja-JP" altLang="en-US" sz="1050" dirty="0"/>
          </a:p>
        </p:txBody>
      </p:sp>
      <p:grpSp>
        <p:nvGrpSpPr>
          <p:cNvPr id="12" name="グループ化 11">
            <a:extLst>
              <a:ext uri="{FF2B5EF4-FFF2-40B4-BE49-F238E27FC236}">
                <a16:creationId xmlns:a16="http://schemas.microsoft.com/office/drawing/2014/main" id="{C13864A1-4541-FBEA-A90E-31993A38F336}"/>
              </a:ext>
            </a:extLst>
          </p:cNvPr>
          <p:cNvGrpSpPr/>
          <p:nvPr/>
        </p:nvGrpSpPr>
        <p:grpSpPr>
          <a:xfrm>
            <a:off x="4885850" y="4428000"/>
            <a:ext cx="1151941" cy="244800"/>
            <a:chOff x="4860000" y="4301682"/>
            <a:chExt cx="1151941" cy="244800"/>
          </a:xfrm>
        </p:grpSpPr>
        <p:sp>
          <p:nvSpPr>
            <p:cNvPr id="92" name="テキスト ボックス 91">
              <a:extLst>
                <a:ext uri="{FF2B5EF4-FFF2-40B4-BE49-F238E27FC236}">
                  <a16:creationId xmlns:a16="http://schemas.microsoft.com/office/drawing/2014/main" id="{837ACF3A-B9FD-4B73-ADDC-793A68935473}"/>
                </a:ext>
              </a:extLst>
            </p:cNvPr>
            <p:cNvSpPr txBox="1"/>
            <p:nvPr/>
          </p:nvSpPr>
          <p:spPr>
            <a:xfrm>
              <a:off x="4998843" y="4331749"/>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65" name="正方形/長方形 64">
              <a:extLst>
                <a:ext uri="{FF2B5EF4-FFF2-40B4-BE49-F238E27FC236}">
                  <a16:creationId xmlns:a16="http://schemas.microsoft.com/office/drawing/2014/main" id="{2556C5AA-EB74-D5B3-10C8-6686D10D0E42}"/>
                </a:ext>
              </a:extLst>
            </p:cNvPr>
            <p:cNvSpPr/>
            <p:nvPr/>
          </p:nvSpPr>
          <p:spPr>
            <a:xfrm>
              <a:off x="4860000" y="4301682"/>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sp>
        <p:nvSpPr>
          <p:cNvPr id="2" name="スライド番号プレースホルダー 1">
            <a:extLst>
              <a:ext uri="{FF2B5EF4-FFF2-40B4-BE49-F238E27FC236}">
                <a16:creationId xmlns:a16="http://schemas.microsoft.com/office/drawing/2014/main" id="{9B7E03F8-99FB-17E9-96F9-D585EADF3B3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3" name="テキスト プレースホルダー 6">
            <a:extLst>
              <a:ext uri="{FF2B5EF4-FFF2-40B4-BE49-F238E27FC236}">
                <a16:creationId xmlns:a16="http://schemas.microsoft.com/office/drawing/2014/main" id="{A54F2668-129B-CC5F-EB3C-7912B656F37E}"/>
              </a:ext>
            </a:extLst>
          </p:cNvPr>
          <p:cNvSpPr txBox="1">
            <a:spLocks/>
          </p:cNvSpPr>
          <p:nvPr/>
        </p:nvSpPr>
        <p:spPr>
          <a:xfrm>
            <a:off x="4881600" y="1476000"/>
            <a:ext cx="4320000"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橋梁点検を</a:t>
            </a:r>
            <a:r>
              <a:rPr kumimoji="1" lang="en-US" altLang="ja-JP" sz="1050" b="0" i="0" u="none" strike="noStrike" kern="1200" cap="none" spc="0" normalizeH="0" baseline="0" noProof="0" dirty="0">
                <a:ln>
                  <a:noFill/>
                </a:ln>
                <a:solidFill>
                  <a:prstClr val="black"/>
                </a:solidFill>
                <a:effectLst/>
                <a:uLnTx/>
                <a:uFillTx/>
                <a:latin typeface="Avenir Next LT Pro"/>
                <a:ea typeface="Yu Gothic UI"/>
                <a:cs typeface="+mn-cs"/>
              </a:rPr>
              <a:t>3</a:t>
            </a: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次元データで管理することにより、点検業務の高度化および効率化がなされていること。</a:t>
            </a:r>
          </a:p>
        </p:txBody>
      </p:sp>
      <p:sp>
        <p:nvSpPr>
          <p:cNvPr id="14" name="テキスト プレースホルダー 19">
            <a:extLst>
              <a:ext uri="{FF2B5EF4-FFF2-40B4-BE49-F238E27FC236}">
                <a16:creationId xmlns:a16="http://schemas.microsoft.com/office/drawing/2014/main" id="{3F3C0FDD-F9F7-8889-5463-E6414D2EE77B}"/>
              </a:ext>
            </a:extLst>
          </p:cNvPr>
          <p:cNvSpPr txBox="1">
            <a:spLocks/>
          </p:cNvSpPr>
          <p:nvPr/>
        </p:nvSpPr>
        <p:spPr>
          <a:xfrm>
            <a:off x="445008" y="1476000"/>
            <a:ext cx="4346799" cy="183746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橋梁の点検時に</a:t>
            </a:r>
            <a:r>
              <a:rPr kumimoji="1" lang="en-US" altLang="ja-JP" sz="1050" b="0" i="0" u="none" strike="noStrike" kern="1200" cap="none" spc="0" normalizeH="0" baseline="0" noProof="0" dirty="0">
                <a:ln>
                  <a:noFill/>
                </a:ln>
                <a:solidFill>
                  <a:prstClr val="black"/>
                </a:solidFill>
                <a:effectLst/>
                <a:uLnTx/>
                <a:uFillTx/>
                <a:latin typeface="Avenir Next LT Pro"/>
                <a:ea typeface="Yu Gothic UI"/>
                <a:cs typeface="+mn-cs"/>
              </a:rPr>
              <a:t>3</a:t>
            </a: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次元点群データを取得し、点検の高度化・効率化を図る。また、平時に</a:t>
            </a:r>
            <a:r>
              <a:rPr kumimoji="1" lang="en-US" altLang="ja-JP" sz="1050" b="0" i="0" u="none" strike="noStrike" kern="1200" cap="none" spc="0" normalizeH="0" baseline="0" noProof="0" dirty="0">
                <a:ln>
                  <a:noFill/>
                </a:ln>
                <a:solidFill>
                  <a:prstClr val="black"/>
                </a:solidFill>
                <a:effectLst/>
                <a:uLnTx/>
                <a:uFillTx/>
                <a:latin typeface="Avenir Next LT Pro"/>
                <a:ea typeface="Yu Gothic UI"/>
                <a:cs typeface="+mn-cs"/>
              </a:rPr>
              <a:t>3</a:t>
            </a: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次元データを取得することにより、災害時の早期の道路開放につなげる。</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橋梁の新設、改修時に</a:t>
            </a:r>
            <a:r>
              <a:rPr kumimoji="1" lang="en-US" altLang="ja-JP" sz="1050" b="0" i="0" u="none" strike="noStrike" kern="1200" cap="none" spc="0" normalizeH="0" baseline="0" noProof="0" dirty="0">
                <a:ln>
                  <a:noFill/>
                </a:ln>
                <a:solidFill>
                  <a:prstClr val="black"/>
                </a:solidFill>
                <a:effectLst/>
                <a:uLnTx/>
                <a:uFillTx/>
                <a:latin typeface="Avenir Next LT Pro"/>
                <a:ea typeface="Yu Gothic UI"/>
                <a:cs typeface="+mn-cs"/>
              </a:rPr>
              <a:t>BIM</a:t>
            </a:r>
            <a:r>
              <a:rPr kumimoji="1" lang="en-US" altLang="ja-JP" sz="1050" b="0" i="0" u="none" strike="noStrike" kern="1200" cap="none" spc="0" normalizeH="0" baseline="0" noProof="0" dirty="0">
                <a:ln>
                  <a:noFill/>
                </a:ln>
                <a:effectLst/>
                <a:uLnTx/>
                <a:uFillTx/>
                <a:latin typeface="Avenir Next LT Pro"/>
                <a:ea typeface="Yu Gothic UI"/>
                <a:cs typeface="+mn-cs"/>
              </a:rPr>
              <a:t>/CIM</a:t>
            </a: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データを作成し、地元説明および詳細設計に活用する。</a:t>
            </a:r>
          </a:p>
        </p:txBody>
      </p:sp>
      <p:grpSp>
        <p:nvGrpSpPr>
          <p:cNvPr id="16" name="グループ化 15">
            <a:extLst>
              <a:ext uri="{FF2B5EF4-FFF2-40B4-BE49-F238E27FC236}">
                <a16:creationId xmlns:a16="http://schemas.microsoft.com/office/drawing/2014/main" id="{124972C7-6718-6026-C02C-DA95B0ADE502}"/>
              </a:ext>
            </a:extLst>
          </p:cNvPr>
          <p:cNvGrpSpPr/>
          <p:nvPr/>
        </p:nvGrpSpPr>
        <p:grpSpPr>
          <a:xfrm>
            <a:off x="445009" y="3151947"/>
            <a:ext cx="1365876" cy="244800"/>
            <a:chOff x="537935" y="7724278"/>
            <a:chExt cx="1365876" cy="244800"/>
          </a:xfrm>
        </p:grpSpPr>
        <p:sp>
          <p:nvSpPr>
            <p:cNvPr id="24" name="正方形/長方形 23">
              <a:extLst>
                <a:ext uri="{FF2B5EF4-FFF2-40B4-BE49-F238E27FC236}">
                  <a16:creationId xmlns:a16="http://schemas.microsoft.com/office/drawing/2014/main" id="{51E665A6-8FC8-9DF2-2A2C-108232AFA38E}"/>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065837B3-3701-7E2B-AF71-6658795ADD55}"/>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15">
            <a:extLst>
              <a:ext uri="{FF2B5EF4-FFF2-40B4-BE49-F238E27FC236}">
                <a16:creationId xmlns:a16="http://schemas.microsoft.com/office/drawing/2014/main" id="{4B6EE4F8-F4B9-0911-D395-659F4C61FE18}"/>
              </a:ext>
            </a:extLst>
          </p:cNvPr>
          <p:cNvSpPr/>
          <p:nvPr/>
        </p:nvSpPr>
        <p:spPr>
          <a:xfrm>
            <a:off x="6479361" y="118054"/>
            <a:ext cx="1685994"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lang="en-US" altLang="ja-JP" sz="1100" b="1" kern="0" dirty="0">
                <a:solidFill>
                  <a:srgbClr val="FFFFFF"/>
                </a:solidFill>
                <a:latin typeface="Yu Gothic UI" panose="020B0500000000000000" pitchFamily="50" charset="-128"/>
                <a:ea typeface="Yu Gothic UI" panose="020B0500000000000000" pitchFamily="50" charset="-128"/>
              </a:rPr>
              <a:t>02-3,06-2</a:t>
            </a:r>
            <a:endPar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71" name="グループ化 70">
            <a:extLst>
              <a:ext uri="{FF2B5EF4-FFF2-40B4-BE49-F238E27FC236}">
                <a16:creationId xmlns:a16="http://schemas.microsoft.com/office/drawing/2014/main" id="{6285A8A2-EDC2-E100-DFEB-1299613CFD89}"/>
              </a:ext>
            </a:extLst>
          </p:cNvPr>
          <p:cNvGrpSpPr/>
          <p:nvPr/>
        </p:nvGrpSpPr>
        <p:grpSpPr>
          <a:xfrm>
            <a:off x="4885850" y="2169760"/>
            <a:ext cx="750323" cy="244800"/>
            <a:chOff x="537935" y="7724278"/>
            <a:chExt cx="750323" cy="244800"/>
          </a:xfrm>
        </p:grpSpPr>
        <p:sp>
          <p:nvSpPr>
            <p:cNvPr id="72" name="正方形/長方形 71">
              <a:extLst>
                <a:ext uri="{FF2B5EF4-FFF2-40B4-BE49-F238E27FC236}">
                  <a16:creationId xmlns:a16="http://schemas.microsoft.com/office/drawing/2014/main" id="{DC4663F5-8A3D-BDE1-2386-428D1FA9A40B}"/>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3" name="テキスト ボックス 72">
              <a:extLst>
                <a:ext uri="{FF2B5EF4-FFF2-40B4-BE49-F238E27FC236}">
                  <a16:creationId xmlns:a16="http://schemas.microsoft.com/office/drawing/2014/main" id="{C53E142A-A927-A3BF-8C6D-D74DBCEBA5C9}"/>
                </a:ext>
              </a:extLst>
            </p:cNvPr>
            <p:cNvSpPr txBox="1"/>
            <p:nvPr/>
          </p:nvSpPr>
          <p:spPr>
            <a:xfrm>
              <a:off x="672705" y="7754345"/>
              <a:ext cx="61555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4" name="テキスト プレースホルダー 5">
            <a:extLst>
              <a:ext uri="{FF2B5EF4-FFF2-40B4-BE49-F238E27FC236}">
                <a16:creationId xmlns:a16="http://schemas.microsoft.com/office/drawing/2014/main" id="{438CBC42-1DC7-1EBB-F035-69E5EE8DE423}"/>
              </a:ext>
            </a:extLst>
          </p:cNvPr>
          <p:cNvSpPr txBox="1">
            <a:spLocks/>
          </p:cNvSpPr>
          <p:nvPr/>
        </p:nvSpPr>
        <p:spPr>
          <a:xfrm>
            <a:off x="4887282" y="2394249"/>
            <a:ext cx="4481741" cy="765578"/>
          </a:xfrm>
          <a:prstGeom prst="rect">
            <a:avLst/>
          </a:prstGeom>
        </p:spPr>
        <p:txBody>
          <a:bodyPr/>
          <a:lstStyle>
            <a:defPPr>
              <a:defRPr lang="ja-JP"/>
            </a:defPPr>
            <a:lvl1pPr marL="93600" indent="-93600">
              <a:lnSpc>
                <a:spcPct val="100000"/>
              </a:lnSpc>
              <a:spcBef>
                <a:spcPts val="600"/>
              </a:spcBef>
              <a:buFont typeface="Arial" panose="020B0604020202020204" pitchFamily="34" charset="0"/>
              <a:buChar char="•"/>
              <a:defRPr sz="1100">
                <a:latin typeface="Yu Gothic UI" panose="020B0500000000000000" pitchFamily="50" charset="-128"/>
                <a:ea typeface="Yu Gothic UI" panose="020B0500000000000000"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0"/>
              </a:spcBef>
              <a:spcAft>
                <a:spcPts val="600"/>
              </a:spcAft>
              <a:buNone/>
            </a:pPr>
            <a:r>
              <a:rPr lang="ja-JP" altLang="en-US" sz="1050" dirty="0"/>
              <a:t>橋梁点検での</a:t>
            </a:r>
            <a:r>
              <a:rPr lang="en-US" altLang="ja-JP" sz="1050" dirty="0"/>
              <a:t>3</a:t>
            </a:r>
            <a:r>
              <a:rPr lang="ja-JP" altLang="en-US" sz="1050" dirty="0"/>
              <a:t>次元データの活用検討及び従来の点検との比較検証を実施する。</a:t>
            </a:r>
          </a:p>
        </p:txBody>
      </p:sp>
      <p:sp>
        <p:nvSpPr>
          <p:cNvPr id="66" name="ホームベース 30">
            <a:extLst>
              <a:ext uri="{FF2B5EF4-FFF2-40B4-BE49-F238E27FC236}">
                <a16:creationId xmlns:a16="http://schemas.microsoft.com/office/drawing/2014/main" id="{51F87473-C67E-A80D-F2C5-8C45753A4331}"/>
              </a:ext>
            </a:extLst>
          </p:cNvPr>
          <p:cNvSpPr/>
          <p:nvPr/>
        </p:nvSpPr>
        <p:spPr>
          <a:xfrm>
            <a:off x="6037791" y="5069477"/>
            <a:ext cx="984880" cy="6175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架替工事にて</a:t>
            </a:r>
            <a:r>
              <a:rPr kumimoji="1" lang="en-US" altLang="ja-JP" sz="900" dirty="0">
                <a:solidFill>
                  <a:schemeClr val="tx1"/>
                </a:solidFill>
                <a:latin typeface="Yu Gothic UI" panose="020B0500000000000000" pitchFamily="50" charset="-128"/>
                <a:ea typeface="Yu Gothic UI" panose="020B0500000000000000" pitchFamily="50" charset="-128"/>
              </a:rPr>
              <a:t>BIM/CIM</a:t>
            </a:r>
            <a:r>
              <a:rPr kumimoji="1" lang="ja-JP" altLang="en-US" sz="900" dirty="0">
                <a:solidFill>
                  <a:schemeClr val="tx1"/>
                </a:solidFill>
                <a:latin typeface="Yu Gothic UI" panose="020B0500000000000000" pitchFamily="50" charset="-128"/>
                <a:ea typeface="Yu Gothic UI" panose="020B0500000000000000" pitchFamily="50" charset="-128"/>
              </a:rPr>
              <a:t>モデルを作成</a:t>
            </a:r>
          </a:p>
        </p:txBody>
      </p:sp>
      <p:sp>
        <p:nvSpPr>
          <p:cNvPr id="74" name="ホームベース 30">
            <a:extLst>
              <a:ext uri="{FF2B5EF4-FFF2-40B4-BE49-F238E27FC236}">
                <a16:creationId xmlns:a16="http://schemas.microsoft.com/office/drawing/2014/main" id="{B219B357-EF84-9620-5826-CBD3FA61E384}"/>
              </a:ext>
            </a:extLst>
          </p:cNvPr>
          <p:cNvSpPr/>
          <p:nvPr/>
        </p:nvSpPr>
        <p:spPr>
          <a:xfrm>
            <a:off x="6037792" y="5752575"/>
            <a:ext cx="984880" cy="6175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点検での</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次元データ活用導入検討</a:t>
            </a:r>
          </a:p>
        </p:txBody>
      </p:sp>
      <p:sp>
        <p:nvSpPr>
          <p:cNvPr id="75" name="ホームベース 30">
            <a:extLst>
              <a:ext uri="{FF2B5EF4-FFF2-40B4-BE49-F238E27FC236}">
                <a16:creationId xmlns:a16="http://schemas.microsoft.com/office/drawing/2014/main" id="{9C77625C-0E24-DCC9-BB68-AEFE8704C0D2}"/>
              </a:ext>
            </a:extLst>
          </p:cNvPr>
          <p:cNvSpPr/>
          <p:nvPr/>
        </p:nvSpPr>
        <p:spPr>
          <a:xfrm>
            <a:off x="7054656" y="5758538"/>
            <a:ext cx="2052125" cy="6175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Yu Gothic UI" panose="020B0500000000000000" pitchFamily="50" charset="-128"/>
                <a:ea typeface="Yu Gothic UI" panose="020B0500000000000000" pitchFamily="50" charset="-128"/>
              </a:rPr>
              <a:t>定期点検時に</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次元データを取得し、点検結果とリンクさせる</a:t>
            </a:r>
          </a:p>
        </p:txBody>
      </p:sp>
      <p:sp>
        <p:nvSpPr>
          <p:cNvPr id="76" name="ホームベース 30">
            <a:extLst>
              <a:ext uri="{FF2B5EF4-FFF2-40B4-BE49-F238E27FC236}">
                <a16:creationId xmlns:a16="http://schemas.microsoft.com/office/drawing/2014/main" id="{EC31EE61-3262-8D5B-68F5-72BFD92A2853}"/>
              </a:ext>
            </a:extLst>
          </p:cNvPr>
          <p:cNvSpPr/>
          <p:nvPr/>
        </p:nvSpPr>
        <p:spPr>
          <a:xfrm>
            <a:off x="7054656" y="5069477"/>
            <a:ext cx="2052124" cy="6175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作成した</a:t>
            </a:r>
            <a:r>
              <a:rPr kumimoji="1" lang="en-US" altLang="ja-JP" sz="900" dirty="0">
                <a:solidFill>
                  <a:schemeClr val="tx1"/>
                </a:solidFill>
                <a:latin typeface="Yu Gothic UI" panose="020B0500000000000000" pitchFamily="50" charset="-128"/>
                <a:ea typeface="Yu Gothic UI" panose="020B0500000000000000" pitchFamily="50" charset="-128"/>
              </a:rPr>
              <a:t>BIM/CIM</a:t>
            </a:r>
            <a:r>
              <a:rPr kumimoji="1" lang="ja-JP" altLang="en-US" sz="900" dirty="0">
                <a:solidFill>
                  <a:schemeClr val="tx1"/>
                </a:solidFill>
                <a:latin typeface="Yu Gothic UI" panose="020B0500000000000000" pitchFamily="50" charset="-128"/>
                <a:ea typeface="Yu Gothic UI" panose="020B0500000000000000" pitchFamily="50" charset="-128"/>
              </a:rPr>
              <a:t>モデルを</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地元説明および詳細設計にて活用</a:t>
            </a:r>
          </a:p>
        </p:txBody>
      </p:sp>
      <p:sp>
        <p:nvSpPr>
          <p:cNvPr id="5" name="object 13" descr="$PPTXTitle">
            <a:extLst>
              <a:ext uri="{FF2B5EF4-FFF2-40B4-BE49-F238E27FC236}">
                <a16:creationId xmlns:a16="http://schemas.microsoft.com/office/drawing/2014/main" id="{C0990F5A-D3B4-D198-BBC2-DF25BD87DDC5}"/>
              </a:ext>
            </a:extLst>
          </p:cNvPr>
          <p:cNvSpPr txBox="1">
            <a:spLocks/>
          </p:cNvSpPr>
          <p:nvPr/>
        </p:nvSpPr>
        <p:spPr>
          <a:xfrm>
            <a:off x="457200" y="806400"/>
            <a:ext cx="8992800" cy="338400"/>
          </a:xfrm>
          <a:prstGeom prst="rect">
            <a:avLst/>
          </a:prstGeom>
          <a:solidFill>
            <a:srgbClr val="AF1831"/>
          </a:solidFill>
        </p:spPr>
        <p:txBody>
          <a:bodyPr vert="horz" wrap="square" lIns="0" tIns="36000" rIns="0" bIns="36000" rtlCol="0" anchor="ctr">
            <a:spAutoFit/>
          </a:bodyPr>
          <a:lstStyle>
            <a:lvl1pPr marL="47793">
              <a:spcBef>
                <a:spcPts val="490"/>
              </a:spcBef>
              <a:defRPr sz="1723" b="0" i="0">
                <a:solidFill>
                  <a:schemeClr val="bg1"/>
                </a:solidFill>
                <a:latin typeface="MS Gothic"/>
                <a:ea typeface="+mj-ea"/>
                <a:cs typeface="MS Gothic"/>
              </a:defRPr>
            </a:lvl1pPr>
          </a:lstStyle>
          <a:p>
            <a:r>
              <a:rPr lang="ja-JP" altLang="en-US" dirty="0">
                <a:latin typeface="ＭＳ ゴシック" panose="020B0609070205080204" pitchFamily="49" charset="-128"/>
                <a:ea typeface="ＭＳ ゴシック" panose="020B0609070205080204" pitchFamily="49" charset="-128"/>
              </a:rPr>
              <a:t>橋梁維持管理における</a:t>
            </a:r>
            <a:r>
              <a:rPr lang="en-US" altLang="ja-JP" dirty="0">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次元データの活用</a:t>
            </a:r>
          </a:p>
        </p:txBody>
      </p:sp>
    </p:spTree>
    <p:extLst>
      <p:ext uri="{BB962C8B-B14F-4D97-AF65-F5344CB8AC3E}">
        <p14:creationId xmlns:p14="http://schemas.microsoft.com/office/powerpoint/2010/main" val="335875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3" y="2303479"/>
            <a:ext cx="4238237" cy="435589"/>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ct val="100000"/>
              </a:lnSpc>
              <a:spcBef>
                <a:spcPts val="308"/>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3</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次元データを活用した建設生産プロセスの高度化に向けた取組の推進</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6" name="object 6"/>
          <p:cNvSpPr/>
          <p:nvPr/>
        </p:nvSpPr>
        <p:spPr>
          <a:xfrm>
            <a:off x="457200" y="3448800"/>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590080" y="3357904"/>
            <a:ext cx="4155626" cy="566471"/>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80"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80"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・2025年度より、3</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次元データの活用に向けた調査・検討を実施</a:t>
            </a:r>
            <a:r>
              <a:rPr kumimoji="0" sz="1050" b="0" i="0" u="none" strike="noStrike" kern="0" cap="none" spc="-4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9" name="object 9"/>
          <p:cNvGraphicFramePr>
            <a:graphicFrameLocks noGrp="1"/>
          </p:cNvGraphicFramePr>
          <p:nvPr>
            <p:extLst>
              <p:ext uri="{D42A27DB-BD31-4B8C-83A1-F6EECF244321}">
                <p14:modId xmlns:p14="http://schemas.microsoft.com/office/powerpoint/2010/main" val="2084960090"/>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125"/>
                        </a:spcBef>
                      </a:pPr>
                      <a:r>
                        <a:rPr sz="900" dirty="0">
                          <a:latin typeface="Yu Gothic UI" panose="020B0500000000000000" pitchFamily="50" charset="-128"/>
                          <a:ea typeface="Yu Gothic UI" panose="020B0500000000000000" pitchFamily="50" charset="-128"/>
                          <a:cs typeface="MS Gothic"/>
                        </a:rPr>
                        <a:t>3</a:t>
                      </a:r>
                      <a:r>
                        <a:rPr sz="900" spc="-5" dirty="0">
                          <a:latin typeface="Yu Gothic UI" panose="020B0500000000000000" pitchFamily="50" charset="-128"/>
                          <a:ea typeface="Yu Gothic UI" panose="020B0500000000000000" pitchFamily="50" charset="-128"/>
                          <a:cs typeface="MS Gothic"/>
                        </a:rPr>
                        <a:t>次元データ活用に向けた調査・検討を実施</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5"/>
                        </a:spcBef>
                      </a:pPr>
                      <a:r>
                        <a:rPr sz="900" dirty="0">
                          <a:latin typeface="Yu Gothic UI" panose="020B0500000000000000" pitchFamily="50" charset="-128"/>
                          <a:ea typeface="Yu Gothic UI" panose="020B0500000000000000" pitchFamily="50" charset="-128"/>
                          <a:cs typeface="MS Gothic"/>
                        </a:rPr>
                        <a:t>3</a:t>
                      </a:r>
                      <a:r>
                        <a:rPr sz="900" spc="-5" dirty="0">
                          <a:latin typeface="Yu Gothic UI" panose="020B0500000000000000" pitchFamily="50" charset="-128"/>
                          <a:ea typeface="Yu Gothic UI" panose="020B0500000000000000" pitchFamily="50" charset="-128"/>
                          <a:cs typeface="MS Gothic"/>
                        </a:rPr>
                        <a:t>次元データ活用に向けた実施要領やガイドライン等の検討</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30"/>
                        </a:spcBef>
                      </a:pPr>
                      <a:r>
                        <a:rPr sz="900" dirty="0">
                          <a:latin typeface="Yu Gothic UI" panose="020B0500000000000000" pitchFamily="50" charset="-128"/>
                          <a:ea typeface="Yu Gothic UI" panose="020B0500000000000000" pitchFamily="50" charset="-128"/>
                          <a:cs typeface="MS Gothic"/>
                        </a:rPr>
                        <a:t>2025年度・2026</a:t>
                      </a:r>
                      <a:r>
                        <a:rPr sz="900" spc="-5" dirty="0">
                          <a:latin typeface="Yu Gothic UI" panose="020B0500000000000000" pitchFamily="50" charset="-128"/>
                          <a:ea typeface="Yu Gothic UI" panose="020B0500000000000000" pitchFamily="50" charset="-128"/>
                          <a:cs typeface="MS Gothic"/>
                        </a:rPr>
                        <a:t>年度の検討結果をふまえ設定</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90"/>
                        </a:spcBef>
                      </a:pPr>
                      <a:r>
                        <a:rPr sz="900" dirty="0">
                          <a:latin typeface="Yu Gothic UI" panose="020B0500000000000000" pitchFamily="50" charset="-128"/>
                          <a:ea typeface="Yu Gothic UI" panose="020B0500000000000000" pitchFamily="50" charset="-128"/>
                          <a:cs typeface="MS Gothic"/>
                        </a:rPr>
                        <a:t>2025年度・2026</a:t>
                      </a:r>
                      <a:r>
                        <a:rPr sz="900" spc="-5" dirty="0">
                          <a:latin typeface="Yu Gothic UI" panose="020B0500000000000000" pitchFamily="50" charset="-128"/>
                          <a:ea typeface="Yu Gothic UI" panose="020B0500000000000000" pitchFamily="50" charset="-128"/>
                          <a:cs typeface="MS Gothic"/>
                        </a:rPr>
                        <a:t>年度の検討結果をふまえ設定</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pic>
        <p:nvPicPr>
          <p:cNvPr id="10" name="object 10"/>
          <p:cNvPicPr/>
          <p:nvPr/>
        </p:nvPicPr>
        <p:blipFill>
          <a:blip r:embed="rId2" cstate="print"/>
          <a:stretch>
            <a:fillRect/>
          </a:stretch>
        </p:blipFill>
        <p:spPr>
          <a:xfrm>
            <a:off x="6066402" y="4791271"/>
            <a:ext cx="3282166" cy="255663"/>
          </a:xfrm>
          <a:prstGeom prst="rect">
            <a:avLst/>
          </a:prstGeom>
        </p:spPr>
      </p:pic>
      <p:sp>
        <p:nvSpPr>
          <p:cNvPr id="13" name="object 13" descr="$PPTXTitle"/>
          <p:cNvSpPr txBox="1">
            <a:spLocks noGrp="1"/>
          </p:cNvSpPr>
          <p:nvPr>
            <p:ph type="title"/>
          </p:nvPr>
        </p:nvSpPr>
        <p:spPr>
          <a:xfrm>
            <a:off x="457200" y="805685"/>
            <a:ext cx="8992800" cy="337840"/>
          </a:xfrm>
          <a:prstGeom prst="rect">
            <a:avLst/>
          </a:prstGeom>
          <a:solidFill>
            <a:srgbClr val="AF1831"/>
          </a:solidFill>
        </p:spPr>
        <p:txBody>
          <a:bodyPr vert="horz" wrap="square" lIns="0" tIns="36000" rIns="0" bIns="36000" rtlCol="0" anchor="ctr">
            <a:spAutoFit/>
          </a:bodyPr>
          <a:lstStyle/>
          <a:p>
            <a:pPr marL="47793">
              <a:spcBef>
                <a:spcPts val="490"/>
              </a:spcBef>
            </a:pPr>
            <a:r>
              <a:rPr dirty="0"/>
              <a:t>3</a:t>
            </a:r>
            <a:r>
              <a:rPr spc="-5" dirty="0"/>
              <a:t>次元データを活用した建設生産プロセスの高度化</a:t>
            </a:r>
          </a:p>
        </p:txBody>
      </p:sp>
      <p:sp>
        <p:nvSpPr>
          <p:cNvPr id="14" name="object 14"/>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algn="just"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・都市インフラが効率的かつ高度に整備・維持管理されることにより、市民が安心・安全に生活できる都市基盤が整えられている</a:t>
            </a:r>
            <a:r>
              <a:rPr kumimoji="0" sz="1050" b="0" i="0" u="none" strike="noStrike" kern="0" cap="none" spc="-18"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7" name="object 17"/>
          <p:cNvSpPr txBox="1"/>
          <p:nvPr/>
        </p:nvSpPr>
        <p:spPr>
          <a:xfrm>
            <a:off x="590078" y="1505741"/>
            <a:ext cx="4176000" cy="1847726"/>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・人口減少に伴う本市職員及び現場作業員のさらなる減少を見据え、都市インフラ施設の老朽化対策や自然災害への備え等、様々な課題に対応し、「安心・安全に暮らせる、魅力・活力あ</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るまちづくり」を推進していくためには、3</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次元データの活用等</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、都市インフラの維持管理の早急な効率化が不可欠である。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・現状としては、本市の地域特性（概ね市域全域が市街地）</a:t>
            </a:r>
            <a:r>
              <a:rPr kumimoji="0" sz="1050" b="0" i="0" u="none" strike="noStrike" kern="0" cap="none" spc="-4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に</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より、大規模工事が少ない等、様々な要因により、3</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次元データ</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の活用が進んでいない状況である。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・3</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次元データ活用の推進には、課題の整理や事例調査等により</a:t>
            </a: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b="0" i="0" u="none" strike="noStrike" kern="0" cap="none" spc="-5"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有効的な活用方法やその効果の調査・検討が必要である</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・このため、より高度な都市インフラの整備・維持管理の実現</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に向け、本市の業務・地域特性をふまえた3</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次元データの利活用</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方法の検討を実施し、建設生産プロセスの高度化をめざす。</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8" name="object 11">
            <a:extLst>
              <a:ext uri="{FF2B5EF4-FFF2-40B4-BE49-F238E27FC236}">
                <a16:creationId xmlns:a16="http://schemas.microsoft.com/office/drawing/2014/main" id="{057CD48A-699F-326D-16F7-FC3E7279634F}"/>
              </a:ext>
            </a:extLst>
          </p:cNvPr>
          <p:cNvGraphicFramePr>
            <a:graphicFrameLocks noGrp="1"/>
          </p:cNvGraphicFramePr>
          <p:nvPr>
            <p:extLst>
              <p:ext uri="{D42A27DB-BD31-4B8C-83A1-F6EECF244321}">
                <p14:modId xmlns:p14="http://schemas.microsoft.com/office/powerpoint/2010/main" val="3126754601"/>
              </p:ext>
            </p:extLst>
          </p:nvPr>
        </p:nvGraphicFramePr>
        <p:xfrm>
          <a:off x="4873075" y="4775148"/>
          <a:ext cx="4489744" cy="1752561"/>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rgbClr val="000000"/>
                      </a:solidFill>
                      <a:prstDash val="solid"/>
                      <a:round/>
                      <a:headEnd type="none" w="med" len="med"/>
                      <a:tailEnd type="none" w="med" len="med"/>
                    </a:lnL>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493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000" dirty="0">
                          <a:latin typeface="Yu Gothic UI" panose="020B0500000000000000" pitchFamily="50" charset="-128"/>
                          <a:ea typeface="Yu Gothic UI" panose="020B0500000000000000" pitchFamily="50" charset="-128"/>
                          <a:cs typeface="MS Gothic"/>
                        </a:rPr>
                        <a:t>3</a:t>
                      </a:r>
                      <a:r>
                        <a:rPr lang="ja-JP" altLang="en-US" sz="1000" spc="-10" baseline="0" dirty="0">
                          <a:latin typeface="Yu Gothic UI" panose="020B0500000000000000" pitchFamily="50" charset="-128"/>
                          <a:ea typeface="Yu Gothic UI" panose="020B0500000000000000" pitchFamily="50" charset="-128"/>
                          <a:cs typeface="MS Gothic"/>
                        </a:rPr>
                        <a:t>次元データの</a:t>
                      </a:r>
                      <a:r>
                        <a:rPr lang="ja-JP" altLang="en-US" sz="1000" spc="-15" baseline="0" dirty="0">
                          <a:latin typeface="Yu Gothic UI" panose="020B0500000000000000" pitchFamily="50" charset="-128"/>
                          <a:ea typeface="Yu Gothic UI" panose="020B0500000000000000" pitchFamily="50" charset="-128"/>
                          <a:cs typeface="MS Gothic"/>
                        </a:rPr>
                        <a:t>活用検討</a:t>
                      </a:r>
                      <a:endParaRPr lang="ja-JP" altLang="en-US" sz="1000" baseline="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r>
                        <a:rPr lang="en-US" altLang="ja-JP" sz="900" spc="0" baseline="0" dirty="0">
                          <a:latin typeface="Yu Gothic UI" panose="020B0500000000000000" pitchFamily="50" charset="-128"/>
                          <a:ea typeface="Yu Gothic UI" panose="020B0500000000000000" pitchFamily="50" charset="-128"/>
                          <a:cs typeface="MS Gothic"/>
                        </a:rPr>
                        <a:t>3</a:t>
                      </a:r>
                      <a:r>
                        <a:rPr lang="ja-JP" altLang="en-US" sz="900" spc="0" baseline="0" dirty="0">
                          <a:latin typeface="Yu Gothic UI" panose="020B0500000000000000" pitchFamily="50" charset="-128"/>
                          <a:ea typeface="Yu Gothic UI" panose="020B0500000000000000" pitchFamily="50" charset="-128"/>
                          <a:cs typeface="MS Gothic"/>
                        </a:rPr>
                        <a:t>次元データ活用に向けた実施要領やガイドライン等の検討</a:t>
                      </a: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spc="0" dirty="0">
                          <a:latin typeface="Yu Gothic UI" panose="020B0500000000000000" pitchFamily="50" charset="-128"/>
                          <a:ea typeface="Yu Gothic UI" panose="020B0500000000000000" pitchFamily="50" charset="-128"/>
                          <a:cs typeface="MS Gothic"/>
                        </a:rPr>
                        <a:t>検討結果を踏まえて今後の活用検討</a:t>
                      </a: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endParaRPr lang="en-US" sz="900" dirty="0">
                        <a:latin typeface="Yu Gothic UI" panose="020B0500000000000000" pitchFamily="50" charset="-128"/>
                        <a:ea typeface="Yu Gothic UI" panose="020B0500000000000000" pitchFamily="50" charset="-128"/>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4935">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990783"/>
                  </a:ext>
                </a:extLst>
              </a:tr>
              <a:tr h="494935">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10005"/>
                  </a:ext>
                </a:extLst>
              </a:tr>
            </a:tbl>
          </a:graphicData>
        </a:graphic>
      </p:graphicFrame>
      <p:graphicFrame>
        <p:nvGraphicFramePr>
          <p:cNvPr id="11" name="object 11"/>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dirty="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2" name="テキスト ボックス 11">
            <a:extLst>
              <a:ext uri="{FF2B5EF4-FFF2-40B4-BE49-F238E27FC236}">
                <a16:creationId xmlns:a16="http://schemas.microsoft.com/office/drawing/2014/main" id="{D9FE9AD6-FF4D-6232-4746-E6B15F349004}"/>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
        <p:nvSpPr>
          <p:cNvPr id="15" name="正方形/長方形 15">
            <a:extLst>
              <a:ext uri="{FF2B5EF4-FFF2-40B4-BE49-F238E27FC236}">
                <a16:creationId xmlns:a16="http://schemas.microsoft.com/office/drawing/2014/main" id="{D69C781A-841B-24D1-6549-9D41CBEF6F72}"/>
              </a:ext>
            </a:extLst>
          </p:cNvPr>
          <p:cNvSpPr/>
          <p:nvPr/>
        </p:nvSpPr>
        <p:spPr>
          <a:xfrm>
            <a:off x="6152345" y="118054"/>
            <a:ext cx="2340019"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02-4,04-2,06-6,09-3</a:t>
            </a:r>
          </a:p>
        </p:txBody>
      </p:sp>
      <p:sp>
        <p:nvSpPr>
          <p:cNvPr id="16" name="スライド番号プレースホルダー 1">
            <a:extLst>
              <a:ext uri="{FF2B5EF4-FFF2-40B4-BE49-F238E27FC236}">
                <a16:creationId xmlns:a16="http://schemas.microsoft.com/office/drawing/2014/main" id="{68F2D83E-E0F5-E721-B15D-3CA1365D573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pic>
        <p:nvPicPr>
          <p:cNvPr id="34" name="object 18"/>
          <p:cNvPicPr/>
          <p:nvPr/>
        </p:nvPicPr>
        <p:blipFill>
          <a:blip r:embed="rId3" cstate="print"/>
          <a:stretch>
            <a:fillRect/>
          </a:stretch>
        </p:blipFill>
        <p:spPr>
          <a:xfrm>
            <a:off x="1007730" y="5145742"/>
            <a:ext cx="2885031" cy="11658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300254" cy="597171"/>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ct val="100000"/>
              </a:lnSpc>
              <a:spcBef>
                <a:spcPts val="308"/>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①新技術（ドローン等）</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導入により、作業時間や点検コストを削減</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ct val="1000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②AI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技術を活用した画像診断により、橋梁健全度評価を高度化</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6" name="object 6"/>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590080" y="3357903"/>
            <a:ext cx="4176000" cy="989664"/>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lang="ja-JP" altLang="en-US" sz="1179" b="1" i="0" u="none" strike="noStrike" kern="0" cap="none" spc="-23"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Yu Gothic UI"/>
              </a:rPr>
              <a:t>これまでの取組状況</a:t>
            </a:r>
            <a:endParaRPr kumimoji="0" lang="ja-JP" altLang="en-US" sz="1179"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Yu Gothic UI"/>
            </a:endParaRPr>
          </a:p>
          <a:p>
            <a:pPr marL="11516" marR="4607" lvl="0" indent="0" defTabSz="914400" eaLnBrk="1" fontAlgn="auto" latinLnBrk="0" hangingPunct="1">
              <a:lnSpc>
                <a:spcPts val="1088"/>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・2024年度から、新技術（ドローン等）</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を用いた橋梁点検を行い、コストメリットを検証している。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088"/>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・2025年度にAI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技術を活用した画像診断の検討を行い、試行的な適用に向けて調整を行った。</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9" name="object 9"/>
          <p:cNvGraphicFramePr>
            <a:graphicFrameLocks noGrp="1"/>
          </p:cNvGraphicFramePr>
          <p:nvPr>
            <p:extLst>
              <p:ext uri="{D42A27DB-BD31-4B8C-83A1-F6EECF244321}">
                <p14:modId xmlns:p14="http://schemas.microsoft.com/office/powerpoint/2010/main" val="4274030898"/>
              </p:ext>
            </p:extLst>
          </p:nvPr>
        </p:nvGraphicFramePr>
        <p:xfrm>
          <a:off x="4889659" y="3041013"/>
          <a:ext cx="4481021" cy="1396800"/>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49200">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225425">
                        <a:lnSpc>
                          <a:spcPts val="1000"/>
                        </a:lnSpc>
                        <a:spcBef>
                          <a:spcPts val="0"/>
                        </a:spcBef>
                      </a:pPr>
                      <a:r>
                        <a:rPr sz="900" spc="-5" dirty="0">
                          <a:latin typeface="Yu Gothic UI" panose="020B0500000000000000" pitchFamily="50" charset="-128"/>
                          <a:ea typeface="Yu Gothic UI" panose="020B0500000000000000" pitchFamily="50" charset="-128"/>
                          <a:cs typeface="MS Gothic"/>
                        </a:rPr>
                        <a:t>①</a:t>
                      </a:r>
                      <a:r>
                        <a:rPr sz="900" spc="-5" dirty="0" err="1">
                          <a:latin typeface="Yu Gothic UI" panose="020B0500000000000000" pitchFamily="50" charset="-128"/>
                          <a:ea typeface="Yu Gothic UI" panose="020B0500000000000000" pitchFamily="50" charset="-128"/>
                          <a:cs typeface="MS Gothic"/>
                        </a:rPr>
                        <a:t>定期点検にて作業時間や点検コストの削減効果を確認</a:t>
                      </a:r>
                      <a:endParaRPr lang="en-US" sz="900" spc="-5" dirty="0">
                        <a:latin typeface="Yu Gothic UI" panose="020B0500000000000000" pitchFamily="50" charset="-128"/>
                        <a:ea typeface="Yu Gothic UI" panose="020B0500000000000000" pitchFamily="50" charset="-128"/>
                        <a:cs typeface="MS Gothic"/>
                      </a:endParaRPr>
                    </a:p>
                    <a:p>
                      <a:pPr marL="106045" marR="225425">
                        <a:lnSpc>
                          <a:spcPts val="1000"/>
                        </a:lnSpc>
                        <a:spcBef>
                          <a:spcPts val="0"/>
                        </a:spcBef>
                      </a:pPr>
                      <a:r>
                        <a:rPr sz="900" spc="-5" dirty="0">
                          <a:latin typeface="Yu Gothic UI" panose="020B0500000000000000" pitchFamily="50" charset="-128"/>
                          <a:ea typeface="Yu Gothic UI" panose="020B0500000000000000" pitchFamily="50" charset="-128"/>
                          <a:cs typeface="MS Gothic"/>
                        </a:rPr>
                        <a:t>②損</a:t>
                      </a:r>
                      <a:r>
                        <a:rPr sz="900" dirty="0">
                          <a:latin typeface="Yu Gothic UI" panose="020B0500000000000000" pitchFamily="50" charset="-128"/>
                          <a:ea typeface="Yu Gothic UI" panose="020B0500000000000000" pitchFamily="50" charset="-128"/>
                          <a:cs typeface="MS Gothic"/>
                        </a:rPr>
                        <a:t>傷程度診断へのAI</a:t>
                      </a:r>
                      <a:r>
                        <a:rPr sz="900" spc="-5" dirty="0">
                          <a:latin typeface="Yu Gothic UI" panose="020B0500000000000000" pitchFamily="50" charset="-128"/>
                          <a:ea typeface="Yu Gothic UI" panose="020B0500000000000000" pitchFamily="50" charset="-128"/>
                          <a:cs typeface="MS Gothic"/>
                        </a:rPr>
                        <a:t>技術導入可能性を確認</a:t>
                      </a:r>
                      <a:endParaRPr sz="90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49200">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225425">
                        <a:lnSpc>
                          <a:spcPts val="900"/>
                        </a:lnSpc>
                        <a:spcBef>
                          <a:spcPts val="0"/>
                        </a:spcBef>
                      </a:pPr>
                      <a:r>
                        <a:rPr sz="900" spc="-5" dirty="0">
                          <a:latin typeface="Yu Gothic UI" panose="020B0500000000000000" pitchFamily="50" charset="-128"/>
                          <a:ea typeface="Yu Gothic UI" panose="020B0500000000000000" pitchFamily="50" charset="-128"/>
                          <a:cs typeface="MS Gothic"/>
                        </a:rPr>
                        <a:t>①定期点検にて作業時間や点検コストの削減効果を検証、飛行型ドローン以外の新技術の活用検討</a:t>
                      </a:r>
                      <a:endParaRPr sz="90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pPr>
                      <a:r>
                        <a:rPr sz="900" spc="-5" dirty="0">
                          <a:latin typeface="Yu Gothic UI" panose="020B0500000000000000" pitchFamily="50" charset="-128"/>
                          <a:ea typeface="Yu Gothic UI" panose="020B0500000000000000" pitchFamily="50" charset="-128"/>
                          <a:cs typeface="MS Gothic"/>
                        </a:rPr>
                        <a:t>②導入に向けて試行的な適用を実施</a:t>
                      </a:r>
                      <a:endParaRPr sz="90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200">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225425">
                        <a:lnSpc>
                          <a:spcPts val="900"/>
                        </a:lnSpc>
                        <a:spcBef>
                          <a:spcPts val="0"/>
                        </a:spcBef>
                      </a:pPr>
                      <a:r>
                        <a:rPr sz="900" spc="-5" dirty="0">
                          <a:latin typeface="Yu Gothic UI" panose="020B0500000000000000" pitchFamily="50" charset="-128"/>
                          <a:ea typeface="Yu Gothic UI" panose="020B0500000000000000" pitchFamily="50" charset="-128"/>
                          <a:cs typeface="MS Gothic"/>
                        </a:rPr>
                        <a:t>①前年度までの取組内容をふまえた点検マニュアルに基づく定期点検にて削減効果を検証</a:t>
                      </a:r>
                      <a:endParaRPr sz="90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pPr>
                      <a:r>
                        <a:rPr sz="900" spc="-5" dirty="0">
                          <a:latin typeface="Yu Gothic UI" panose="020B0500000000000000" pitchFamily="50" charset="-128"/>
                          <a:ea typeface="Yu Gothic UI" panose="020B0500000000000000" pitchFamily="50" charset="-128"/>
                          <a:cs typeface="MS Gothic"/>
                        </a:rPr>
                        <a:t>②導入に向けて試行的な適用を実施</a:t>
                      </a:r>
                      <a:endParaRPr sz="90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49200">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225425">
                        <a:lnSpc>
                          <a:spcPts val="900"/>
                        </a:lnSpc>
                        <a:spcBef>
                          <a:spcPts val="0"/>
                        </a:spcBef>
                      </a:pPr>
                      <a:r>
                        <a:rPr sz="900" spc="-5" dirty="0">
                          <a:latin typeface="Yu Gothic UI" panose="020B0500000000000000" pitchFamily="50" charset="-128"/>
                          <a:ea typeface="Yu Gothic UI" panose="020B0500000000000000" pitchFamily="50" charset="-128"/>
                          <a:cs typeface="MS Gothic"/>
                        </a:rPr>
                        <a:t>①前年度までの取組内容をふまえた点検マニュアルに基づく定期点検にて削減効果を検証</a:t>
                      </a:r>
                      <a:endParaRPr sz="90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pPr>
                      <a:r>
                        <a:rPr sz="900" spc="-5" dirty="0">
                          <a:latin typeface="Yu Gothic UI" panose="020B0500000000000000" pitchFamily="50" charset="-128"/>
                          <a:ea typeface="Yu Gothic UI" panose="020B0500000000000000" pitchFamily="50" charset="-128"/>
                          <a:cs typeface="MS Gothic"/>
                        </a:rPr>
                        <a:t>②導入に向けて試行的な適用を実施</a:t>
                      </a:r>
                      <a:endParaRPr sz="90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sp>
        <p:nvSpPr>
          <p:cNvPr id="14" name="object 14"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spc="-5" dirty="0"/>
              <a:t>新技術の導入で橋梁維持管理を効率化</a:t>
            </a:r>
          </a:p>
        </p:txBody>
      </p:sp>
      <p:sp>
        <p:nvSpPr>
          <p:cNvPr id="15" name="object 15"/>
          <p:cNvSpPr txBox="1"/>
          <p:nvPr/>
        </p:nvSpPr>
        <p:spPr>
          <a:xfrm>
            <a:off x="4981964" y="1200902"/>
            <a:ext cx="4176000" cy="800276"/>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algn="just" defTabSz="914400" eaLnBrk="1" fontAlgn="auto" latinLnBrk="0" hangingPunct="1">
              <a:lnSpc>
                <a:spcPts val="1100"/>
              </a:lnSpc>
              <a:spcBef>
                <a:spcPts val="807"/>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・新技術（ドローン等）</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を導入して効率的な点検を実施するとともに、画像診断など高度な損傷度の評価や健全性の診断による橋梁の安心・安全が確保できていること。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8" name="object 18"/>
          <p:cNvSpPr txBox="1"/>
          <p:nvPr/>
        </p:nvSpPr>
        <p:spPr>
          <a:xfrm>
            <a:off x="590080" y="1505741"/>
            <a:ext cx="4176000" cy="1668189"/>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・本市管理橋梁は、５年間で全橋の定期点検を実施し、損傷度の把握および健全度の評価を行っているが、長大橋はロープアクセスや大型橋梁点検車による点検が中心で、多くの時間とコ</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ストを要している。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年度に長大橋等で飛行型ドローンを用いた最適な点検手</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法等の検討を行い、結果を基にマニュアルを改訂した。2025</a:t>
            </a:r>
            <a:r>
              <a:rPr kumimoji="0" sz="1050" b="0" i="0" u="none" strike="noStrike" kern="0" cap="none" spc="-4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度以降は改訂後のマニュアルに基づき、定期点検が一巡する５年間、新技術を用いた点検を実施し、コスト検証・結果に基づく改訂検討により、点検時間・コストの削減を図る。加えて、飛行型ドローン以外の新技術活用も検討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・2026年度には、AI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技術を活用した画像診断の導入に向けて試行適用を行い、損傷度把握や健全度診断の高度化を図ることで、さらなる橋梁の安心・安全の確保が期待される。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9" name="object 19"/>
          <p:cNvPicPr/>
          <p:nvPr/>
        </p:nvPicPr>
        <p:blipFill>
          <a:blip r:embed="rId4" cstate="print"/>
          <a:stretch>
            <a:fillRect/>
          </a:stretch>
        </p:blipFill>
        <p:spPr>
          <a:xfrm>
            <a:off x="1472582" y="5130985"/>
            <a:ext cx="1970085" cy="1365040"/>
          </a:xfrm>
          <a:prstGeom prst="rect">
            <a:avLst/>
          </a:prstGeom>
        </p:spPr>
      </p:pic>
      <p:graphicFrame>
        <p:nvGraphicFramePr>
          <p:cNvPr id="8" name="object 13">
            <a:extLst>
              <a:ext uri="{FF2B5EF4-FFF2-40B4-BE49-F238E27FC236}">
                <a16:creationId xmlns:a16="http://schemas.microsoft.com/office/drawing/2014/main" id="{DEC74FC1-B956-844F-8FF4-826B7CB43889}"/>
              </a:ext>
            </a:extLst>
          </p:cNvPr>
          <p:cNvGraphicFramePr>
            <a:graphicFrameLocks noGrp="1"/>
          </p:cNvGraphicFramePr>
          <p:nvPr>
            <p:extLst>
              <p:ext uri="{D42A27DB-BD31-4B8C-83A1-F6EECF244321}">
                <p14:modId xmlns:p14="http://schemas.microsoft.com/office/powerpoint/2010/main" val="3093658269"/>
              </p:ext>
            </p:extLst>
          </p:nvPr>
        </p:nvGraphicFramePr>
        <p:xfrm>
          <a:off x="4873075" y="4775148"/>
          <a:ext cx="4489744" cy="175509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rgbClr val="000000"/>
                      </a:solidFill>
                      <a:prstDash val="solid"/>
                      <a:round/>
                      <a:headEnd type="none" w="med" len="med"/>
                      <a:tailEnd type="none" w="med" len="med"/>
                    </a:lnL>
                    <a:lnR w="19050">
                      <a:no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a:noFill/>
                      <a:prstDash val="solid"/>
                    </a:lnL>
                    <a:lnR w="19050">
                      <a:no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L w="19050">
                      <a:no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57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新技術導入</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点検マニュアルに基づき定期点</a:t>
                      </a:r>
                      <a:r>
                        <a:rPr lang="ja-JP" altLang="en-US" sz="900" spc="-15" dirty="0">
                          <a:latin typeface="Yu Gothic UI" panose="020B0500000000000000" pitchFamily="50" charset="-128"/>
                          <a:ea typeface="Yu Gothic UI" panose="020B0500000000000000" pitchFamily="50" charset="-128"/>
                          <a:cs typeface="MS Gothic"/>
                        </a:rPr>
                        <a:t>検を実施</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458625"/>
                  </a:ext>
                </a:extLst>
              </a:tr>
              <a:tr h="4957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000" dirty="0">
                          <a:latin typeface="Yu Gothic UI" panose="020B0500000000000000" pitchFamily="50" charset="-128"/>
                          <a:ea typeface="Yu Gothic UI" panose="020B0500000000000000" pitchFamily="50" charset="-128"/>
                          <a:cs typeface="MS Gothic"/>
                        </a:rPr>
                        <a:t>AI</a:t>
                      </a:r>
                      <a:r>
                        <a:rPr lang="ja-JP" altLang="en-US" sz="1000" spc="-15" dirty="0">
                          <a:latin typeface="Yu Gothic UI" panose="020B0500000000000000" pitchFamily="50" charset="-128"/>
                          <a:ea typeface="Yu Gothic UI" panose="020B0500000000000000" pitchFamily="50" charset="-128"/>
                          <a:cs typeface="MS Gothic"/>
                        </a:rPr>
                        <a:t>診断導入</a:t>
                      </a:r>
                      <a:endParaRPr lang="ja-JP" altLang="en-US" sz="1000" dirty="0">
                        <a:latin typeface="Yu Gothic UI" panose="020B0500000000000000" pitchFamily="50" charset="-128"/>
                        <a:ea typeface="Yu Gothic UI" panose="020B0500000000000000" pitchFamily="50" charset="-128"/>
                        <a:cs typeface="MS Gothic"/>
                      </a:endParaRPr>
                    </a:p>
                    <a:p>
                      <a:pPr>
                        <a:lnSpc>
                          <a:spcPct val="100000"/>
                        </a:lnSpc>
                      </a:pPr>
                      <a:endParaRPr sz="1000" dirty="0">
                        <a:latin typeface="Yu Gothic UI" panose="020B0500000000000000" pitchFamily="50" charset="-128"/>
                        <a:ea typeface="Yu Gothic UI" panose="020B0500000000000000" pitchFamily="50" charset="-128"/>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既に製品化され</a:t>
                      </a:r>
                      <a:r>
                        <a:rPr lang="ja-JP" altLang="en-US" sz="900" dirty="0">
                          <a:latin typeface="Yu Gothic UI" panose="020B0500000000000000" pitchFamily="50" charset="-128"/>
                          <a:ea typeface="Yu Gothic UI" panose="020B0500000000000000" pitchFamily="50" charset="-128"/>
                          <a:cs typeface="MS Gothic"/>
                        </a:rPr>
                        <a:t>ている</a:t>
                      </a:r>
                      <a:r>
                        <a:rPr lang="en-US" altLang="ja-JP" sz="900" dirty="0">
                          <a:latin typeface="Yu Gothic UI" panose="020B0500000000000000" pitchFamily="50" charset="-128"/>
                          <a:ea typeface="Yu Gothic UI" panose="020B0500000000000000" pitchFamily="50" charset="-128"/>
                          <a:cs typeface="MS Gothic"/>
                        </a:rPr>
                        <a:t>AI</a:t>
                      </a:r>
                      <a:r>
                        <a:rPr lang="ja-JP" altLang="en-US" sz="900" spc="-20" dirty="0">
                          <a:latin typeface="Yu Gothic UI" panose="020B0500000000000000" pitchFamily="50" charset="-128"/>
                          <a:ea typeface="Yu Gothic UI" panose="020B0500000000000000" pitchFamily="50" charset="-128"/>
                          <a:cs typeface="MS Gothic"/>
                        </a:rPr>
                        <a:t>技術を</a:t>
                      </a:r>
                      <a:r>
                        <a:rPr lang="ja-JP" altLang="en-US" sz="900" spc="-10" dirty="0">
                          <a:latin typeface="Yu Gothic UI" panose="020B0500000000000000" pitchFamily="50" charset="-128"/>
                          <a:ea typeface="Yu Gothic UI" panose="020B0500000000000000" pitchFamily="50" charset="-128"/>
                          <a:cs typeface="MS Gothic"/>
                        </a:rPr>
                        <a:t>用いた試行実施</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既に製品化され</a:t>
                      </a:r>
                      <a:r>
                        <a:rPr lang="ja-JP" altLang="en-US" sz="900" dirty="0">
                          <a:latin typeface="Yu Gothic UI" panose="020B0500000000000000" pitchFamily="50" charset="-128"/>
                          <a:ea typeface="Yu Gothic UI" panose="020B0500000000000000" pitchFamily="50" charset="-128"/>
                          <a:cs typeface="MS Gothic"/>
                        </a:rPr>
                        <a:t>ている</a:t>
                      </a:r>
                      <a:r>
                        <a:rPr lang="en-US" altLang="ja-JP" sz="900" dirty="0">
                          <a:latin typeface="Yu Gothic UI" panose="020B0500000000000000" pitchFamily="50" charset="-128"/>
                          <a:ea typeface="Yu Gothic UI" panose="020B0500000000000000" pitchFamily="50" charset="-128"/>
                          <a:cs typeface="MS Gothic"/>
                        </a:rPr>
                        <a:t>AI</a:t>
                      </a:r>
                      <a:r>
                        <a:rPr lang="ja-JP" altLang="en-US" sz="900" spc="-20" dirty="0">
                          <a:latin typeface="Yu Gothic UI" panose="020B0500000000000000" pitchFamily="50" charset="-128"/>
                          <a:ea typeface="Yu Gothic UI" panose="020B0500000000000000" pitchFamily="50" charset="-128"/>
                          <a:cs typeface="MS Gothic"/>
                        </a:rPr>
                        <a:t>技術の</a:t>
                      </a:r>
                      <a:r>
                        <a:rPr lang="ja-JP" altLang="en-US" sz="900" spc="-15" dirty="0">
                          <a:latin typeface="Yu Gothic UI" panose="020B0500000000000000" pitchFamily="50" charset="-128"/>
                          <a:ea typeface="Yu Gothic UI" panose="020B0500000000000000" pitchFamily="50" charset="-128"/>
                          <a:cs typeface="MS Gothic"/>
                        </a:rPr>
                        <a:t>本格導入</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735580"/>
                  </a:ext>
                </a:extLst>
              </a:tr>
              <a:tr h="495780">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601697"/>
                  </a:ext>
                </a:extLst>
              </a:tr>
            </a:tbl>
          </a:graphicData>
        </a:graphic>
      </p:graphicFrame>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7" name="正方形/長方形 15">
            <a:extLst>
              <a:ext uri="{FF2B5EF4-FFF2-40B4-BE49-F238E27FC236}">
                <a16:creationId xmlns:a16="http://schemas.microsoft.com/office/drawing/2014/main" id="{B62573FF-F462-5E13-526D-D7B7FB439357}"/>
              </a:ext>
            </a:extLst>
          </p:cNvPr>
          <p:cNvSpPr/>
          <p:nvPr/>
        </p:nvSpPr>
        <p:spPr>
          <a:xfrm>
            <a:off x="6490580" y="118054"/>
            <a:ext cx="1663552"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05-1,07-4</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スライド番号プレースホルダー 1">
            <a:extLst>
              <a:ext uri="{FF2B5EF4-FFF2-40B4-BE49-F238E27FC236}">
                <a16:creationId xmlns:a16="http://schemas.microsoft.com/office/drawing/2014/main" id="{8F1F6449-ED62-0EB7-9EC7-B021CB95D41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31" name="テキスト ボックス 30">
            <a:extLst>
              <a:ext uri="{FF2B5EF4-FFF2-40B4-BE49-F238E27FC236}">
                <a16:creationId xmlns:a16="http://schemas.microsoft.com/office/drawing/2014/main" id="{020589CF-73E6-8069-8C5D-AA0B0CAC1D82}"/>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10;&#10;AI 生成コンテンツは誤りを含む可能性があります。">
            <a:extLst>
              <a:ext uri="{FF2B5EF4-FFF2-40B4-BE49-F238E27FC236}">
                <a16:creationId xmlns:a16="http://schemas.microsoft.com/office/drawing/2014/main" id="{8A5C1594-3830-0692-C40B-2A54785D0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532" y="5007053"/>
            <a:ext cx="1575842" cy="1548000"/>
          </a:xfrm>
          <a:prstGeom prst="rect">
            <a:avLst/>
          </a:prstGeom>
        </p:spPr>
      </p:pic>
      <p:grpSp>
        <p:nvGrpSpPr>
          <p:cNvPr id="9" name="object 9"/>
          <p:cNvGrpSpPr/>
          <p:nvPr/>
        </p:nvGrpSpPr>
        <p:grpSpPr>
          <a:xfrm>
            <a:off x="6026326" y="4791271"/>
            <a:ext cx="3322474" cy="255663"/>
            <a:chOff x="6530340" y="5283707"/>
            <a:chExt cx="3663950" cy="281940"/>
          </a:xfrm>
        </p:grpSpPr>
        <p:pic>
          <p:nvPicPr>
            <p:cNvPr id="10" name="object 10"/>
            <p:cNvPicPr/>
            <p:nvPr/>
          </p:nvPicPr>
          <p:blipFill>
            <a:blip r:embed="rId3" cstate="print"/>
            <a:stretch>
              <a:fillRect/>
            </a:stretch>
          </p:blipFill>
          <p:spPr>
            <a:xfrm>
              <a:off x="6530340" y="5353812"/>
              <a:ext cx="35052" cy="141732"/>
            </a:xfrm>
            <a:prstGeom prst="rect">
              <a:avLst/>
            </a:prstGeom>
          </p:spPr>
        </p:pic>
        <p:pic>
          <p:nvPicPr>
            <p:cNvPr id="11" name="object 11"/>
            <p:cNvPicPr/>
            <p:nvPr/>
          </p:nvPicPr>
          <p:blipFill>
            <a:blip r:embed="rId4" cstate="print"/>
            <a:stretch>
              <a:fillRect/>
            </a:stretch>
          </p:blipFill>
          <p:spPr>
            <a:xfrm>
              <a:off x="6574536" y="5283707"/>
              <a:ext cx="3619500" cy="281940"/>
            </a:xfrm>
            <a:prstGeom prst="rect">
              <a:avLst/>
            </a:prstGeom>
          </p:spPr>
        </p:pic>
      </p:grpSp>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8" name="object 8"/>
          <p:cNvGraphicFramePr>
            <a:graphicFrameLocks noGrp="1"/>
          </p:cNvGraphicFramePr>
          <p:nvPr>
            <p:extLst>
              <p:ext uri="{D42A27DB-BD31-4B8C-83A1-F6EECF244321}">
                <p14:modId xmlns:p14="http://schemas.microsoft.com/office/powerpoint/2010/main" val="675204561"/>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r>
                        <a:rPr lang="ja-JP" altLang="en-US" sz="1100" b="1" spc="-114" dirty="0">
                          <a:solidFill>
                            <a:srgbClr val="FFFFFF"/>
                          </a:solidFill>
                          <a:latin typeface="Yu Gothic UI"/>
                          <a:cs typeface="Yu Gothic UI"/>
                        </a:rPr>
                        <a:t>　　</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a:lnSpc>
                          <a:spcPct val="100000"/>
                        </a:lnSpc>
                      </a:pPr>
                      <a:r>
                        <a:rPr lang="ja-JP" altLang="en-US" sz="1000" dirty="0">
                          <a:latin typeface="Yu Gothic UI" panose="020B0500000000000000" pitchFamily="50" charset="-128"/>
                          <a:ea typeface="Yu Gothic UI" panose="020B0500000000000000" pitchFamily="50" charset="-128"/>
                          <a:cs typeface="Times New Roman"/>
                        </a:rPr>
                        <a:t>　ー</a:t>
                      </a:r>
                      <a:endParaRPr sz="1000" dirty="0">
                        <a:latin typeface="Yu Gothic UI" panose="020B0500000000000000" pitchFamily="50" charset="-128"/>
                        <a:ea typeface="Yu Gothic UI" panose="020B0500000000000000" pitchFamily="50" charset="-128"/>
                        <a:cs typeface="Times New Roman"/>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1050"/>
                        </a:lnSpc>
                        <a:spcBef>
                          <a:spcPts val="5"/>
                        </a:spcBef>
                      </a:pPr>
                      <a:r>
                        <a:rPr sz="900" spc="-10" dirty="0">
                          <a:latin typeface="Yu Gothic UI" panose="020B0500000000000000" pitchFamily="50" charset="-128"/>
                          <a:ea typeface="Yu Gothic UI" panose="020B0500000000000000" pitchFamily="50" charset="-128"/>
                          <a:cs typeface="MS Gothic"/>
                        </a:rPr>
                        <a:t>・対応方針決定</a:t>
                      </a:r>
                      <a:endParaRPr sz="900" dirty="0">
                        <a:latin typeface="Yu Gothic UI" panose="020B0500000000000000" pitchFamily="50" charset="-128"/>
                        <a:ea typeface="Yu Gothic UI" panose="020B0500000000000000" pitchFamily="50" charset="-128"/>
                        <a:cs typeface="MS Gothic"/>
                      </a:endParaRPr>
                    </a:p>
                    <a:p>
                      <a:pPr marL="106045">
                        <a:lnSpc>
                          <a:spcPts val="1050"/>
                        </a:lnSpc>
                      </a:pPr>
                      <a:r>
                        <a:rPr sz="900" spc="-5" dirty="0">
                          <a:latin typeface="Yu Gothic UI" panose="020B0500000000000000" pitchFamily="50" charset="-128"/>
                          <a:ea typeface="Yu Gothic UI" panose="020B0500000000000000" pitchFamily="50" charset="-128"/>
                          <a:cs typeface="MS Gothic"/>
                        </a:rPr>
                        <a:t>・カメラ設置及びシステム設計検討</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1050"/>
                        </a:lnSpc>
                        <a:spcBef>
                          <a:spcPts val="30"/>
                        </a:spcBef>
                      </a:pPr>
                      <a:r>
                        <a:rPr sz="900" dirty="0">
                          <a:latin typeface="Yu Gothic UI" panose="020B0500000000000000" pitchFamily="50" charset="-128"/>
                          <a:ea typeface="Yu Gothic UI" panose="020B0500000000000000" pitchFamily="50" charset="-128"/>
                          <a:cs typeface="MS Gothic"/>
                        </a:rPr>
                        <a:t>・実証実験（設計検討の中で評価基準を決める</a:t>
                      </a:r>
                      <a:r>
                        <a:rPr sz="900" spc="-50" dirty="0">
                          <a:latin typeface="Yu Gothic UI" panose="020B0500000000000000" pitchFamily="50" charset="-128"/>
                          <a:ea typeface="Yu Gothic UI" panose="020B0500000000000000" pitchFamily="50" charset="-128"/>
                          <a:cs typeface="MS Gothic"/>
                        </a:rPr>
                        <a:t>）</a:t>
                      </a:r>
                      <a:endParaRPr sz="900" dirty="0">
                        <a:latin typeface="Yu Gothic UI" panose="020B0500000000000000" pitchFamily="50" charset="-128"/>
                        <a:ea typeface="Yu Gothic UI" panose="020B0500000000000000" pitchFamily="50" charset="-128"/>
                        <a:cs typeface="MS Gothic"/>
                      </a:endParaRPr>
                    </a:p>
                    <a:p>
                      <a:pPr marL="106045">
                        <a:lnSpc>
                          <a:spcPts val="1050"/>
                        </a:lnSpc>
                      </a:pPr>
                      <a:r>
                        <a:rPr sz="900" spc="-5" dirty="0">
                          <a:latin typeface="Yu Gothic UI" panose="020B0500000000000000" pitchFamily="50" charset="-128"/>
                          <a:ea typeface="Yu Gothic UI" panose="020B0500000000000000" pitchFamily="50" charset="-128"/>
                          <a:cs typeface="MS Gothic"/>
                        </a:rPr>
                        <a:t>・カメラ設置計画策定及び設置に向けた設計</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1050"/>
                        </a:lnSpc>
                        <a:spcBef>
                          <a:spcPts val="90"/>
                        </a:spcBef>
                      </a:pPr>
                      <a:r>
                        <a:rPr sz="900" spc="-5" dirty="0">
                          <a:latin typeface="Yu Gothic UI" panose="020B0500000000000000" pitchFamily="50" charset="-128"/>
                          <a:ea typeface="Yu Gothic UI" panose="020B0500000000000000" pitchFamily="50" charset="-128"/>
                          <a:cs typeface="MS Gothic"/>
                        </a:rPr>
                        <a:t>・カメラ本格設置及び効果検証</a:t>
                      </a:r>
                      <a:endParaRPr sz="900" dirty="0">
                        <a:latin typeface="Yu Gothic UI" panose="020B0500000000000000" pitchFamily="50" charset="-128"/>
                        <a:ea typeface="Yu Gothic UI" panose="020B0500000000000000" pitchFamily="50" charset="-128"/>
                        <a:cs typeface="MS Gothic"/>
                      </a:endParaRPr>
                    </a:p>
                    <a:p>
                      <a:pPr marL="106045">
                        <a:lnSpc>
                          <a:spcPts val="1050"/>
                        </a:lnSpc>
                      </a:pPr>
                      <a:r>
                        <a:rPr sz="900" spc="-5" dirty="0">
                          <a:latin typeface="Yu Gothic UI" panose="020B0500000000000000" pitchFamily="50" charset="-128"/>
                          <a:ea typeface="Yu Gothic UI" panose="020B0500000000000000" pitchFamily="50" charset="-128"/>
                          <a:cs typeface="MS Gothic"/>
                        </a:rPr>
                        <a:t>・設置範囲拡大に向けた検討</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13" name="object 13"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spc="-5" dirty="0"/>
              <a:t>ライブカメラを活用し連続高架橋の状態監視を高度化</a:t>
            </a:r>
          </a:p>
        </p:txBody>
      </p:sp>
      <p:sp>
        <p:nvSpPr>
          <p:cNvPr id="14" name="object 14"/>
          <p:cNvSpPr txBox="1"/>
          <p:nvPr/>
        </p:nvSpPr>
        <p:spPr>
          <a:xfrm>
            <a:off x="4981964" y="1200901"/>
            <a:ext cx="4176000" cy="941340"/>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algn="just" defTabSz="914400" eaLnBrk="1" fontAlgn="auto" latinLnBrk="0" hangingPunct="1">
              <a:lnSpc>
                <a:spcPts val="1100"/>
              </a:lnSpc>
              <a:spcBef>
                <a:spcPts val="807"/>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・新御堂筋を遠方監視し、AI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映像分析により落下物等の道路異常を早期検知し、迅速な初動対応の実施と業務の効率化がなされて</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いること。</a:t>
            </a:r>
            <a:endParaRPr kumimoji="0" lang="en-US"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・ライブカメラ映像や道路情報板による情報公開により２次被害の防止や渋滞緩和につながり、市民の安心安全を確保すること。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7" name="object 17"/>
          <p:cNvSpPr txBox="1"/>
          <p:nvPr/>
        </p:nvSpPr>
        <p:spPr>
          <a:xfrm>
            <a:off x="590080" y="1505740"/>
            <a:ext cx="4176000" cy="924844"/>
          </a:xfrm>
          <a:prstGeom prst="rect">
            <a:avLst/>
          </a:prstGeom>
        </p:spPr>
        <p:txBody>
          <a:bodyPr vert="horz" wrap="square" lIns="0" tIns="39600" rIns="0" bIns="0" rtlCol="0">
            <a:spAutoFit/>
          </a:bodyPr>
          <a:lstStyle/>
          <a:p>
            <a:pPr marL="11516" marR="0"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・新御堂筋線高架橋に遠方監視が可能なライブカメラを設置し</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、管理業務の効率化を図る。あわせて、カメラ映像のAI</a:t>
            </a:r>
            <a:r>
              <a:rPr kumimoji="0" sz="1050" b="0" i="0" u="none" strike="noStrike" kern="0" cap="none" spc="-18"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分析に</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より道路上の落下物等の異常を早期発見し、迅速な初動対応と道路情報板等による情報提供を行うことで、２次被害の防止や渋滞緩和を図り、市民の安全安心を確保する。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・ライブカメラ映像を市民に公開することで、オープンデータ化を進め市民サービスの向上を図る。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20" name="object 14">
            <a:extLst>
              <a:ext uri="{FF2B5EF4-FFF2-40B4-BE49-F238E27FC236}">
                <a16:creationId xmlns:a16="http://schemas.microsoft.com/office/drawing/2014/main" id="{FB42C38F-B9D3-C16F-95F0-79B991AE9D5A}"/>
              </a:ext>
            </a:extLst>
          </p:cNvPr>
          <p:cNvSpPr txBox="1"/>
          <p:nvPr/>
        </p:nvSpPr>
        <p:spPr>
          <a:xfrm>
            <a:off x="4981964" y="2304000"/>
            <a:ext cx="4176000" cy="705347"/>
          </a:xfrm>
          <a:prstGeom prst="rect">
            <a:avLst/>
          </a:prstGeom>
        </p:spPr>
        <p:txBody>
          <a:bodyPr vert="horz" wrap="square" lIns="0" tIns="54000"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err="1">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ct val="100000"/>
              </a:lnSpc>
              <a:spcBef>
                <a:spcPts val="308"/>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・新御堂筋を遠方監視して交通状況を把握し、業務の効率化を実現。</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32246" lvl="0" indent="0" defTabSz="914400" eaLnBrk="1" fontAlgn="auto" latinLnBrk="0" hangingPunct="1">
              <a:lnSpc>
                <a:spcPts val="979"/>
              </a:lnSpc>
              <a:spcBef>
                <a:spcPts val="91"/>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・カメラ映像をAI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分析し道路異常を早期発見、情報板へ即時発信する仕組みで、二次被害抑制と渋滞緩和を図り、市民の安心・安全を確保。</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5" name="object 12">
            <a:extLst>
              <a:ext uri="{FF2B5EF4-FFF2-40B4-BE49-F238E27FC236}">
                <a16:creationId xmlns:a16="http://schemas.microsoft.com/office/drawing/2014/main" id="{CE60C4A0-2FBA-6045-F8CE-BDDB49B0859E}"/>
              </a:ext>
            </a:extLst>
          </p:cNvPr>
          <p:cNvGraphicFramePr>
            <a:graphicFrameLocks noGrp="1"/>
          </p:cNvGraphicFramePr>
          <p:nvPr>
            <p:extLst>
              <p:ext uri="{D42A27DB-BD31-4B8C-83A1-F6EECF244321}">
                <p14:modId xmlns:p14="http://schemas.microsoft.com/office/powerpoint/2010/main" val="1928811001"/>
              </p:ext>
            </p:extLst>
          </p:nvPr>
        </p:nvGraphicFramePr>
        <p:xfrm>
          <a:off x="4873075" y="4774235"/>
          <a:ext cx="4489744" cy="175239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rgbClr val="000000"/>
                      </a:solidFill>
                      <a:prstDash val="solid"/>
                      <a:round/>
                      <a:headEnd type="none" w="med" len="med"/>
                      <a:tailEnd type="none" w="med" len="med"/>
                    </a:lnL>
                    <a:lnR w="19050">
                      <a:no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a:noFill/>
                      <a:prstDash val="solid"/>
                    </a:lnL>
                    <a:lnR w="19050">
                      <a:noFill/>
                      <a:prstDash val="solid"/>
                    </a:lnR>
                    <a:lnT w="19050">
                      <a:solidFill>
                        <a:srgbClr val="000000"/>
                      </a:solidFill>
                      <a:prstDash val="solid"/>
                    </a:lnT>
                    <a:lnB w="19050">
                      <a:solidFill>
                        <a:srgbClr val="000000"/>
                      </a:solidFill>
                      <a:prstDash val="soli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L w="19050">
                      <a:no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43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dirty="0">
                          <a:latin typeface="Yu Gothic UI" panose="020B0500000000000000" pitchFamily="50" charset="-128"/>
                          <a:ea typeface="Yu Gothic UI" panose="020B0500000000000000" pitchFamily="50" charset="-128"/>
                          <a:cs typeface="MS Gothic"/>
                        </a:rPr>
                        <a:t>カメラ設置、</a:t>
                      </a:r>
                      <a:r>
                        <a:rPr lang="en-US" altLang="ja-JP" sz="1000" spc="-50" dirty="0">
                          <a:latin typeface="Yu Gothic UI" panose="020B0500000000000000" pitchFamily="50" charset="-128"/>
                          <a:ea typeface="Yu Gothic UI" panose="020B0500000000000000" pitchFamily="50" charset="-128"/>
                          <a:cs typeface="MS Gothic"/>
                        </a:rPr>
                        <a:t>A</a:t>
                      </a:r>
                      <a:r>
                        <a:rPr lang="en-US" altLang="ja-JP" sz="1000" dirty="0">
                          <a:latin typeface="Yu Gothic UI" panose="020B0500000000000000" pitchFamily="50" charset="-128"/>
                          <a:ea typeface="Yu Gothic UI" panose="020B0500000000000000" pitchFamily="50" charset="-128"/>
                          <a:cs typeface="MS Gothic"/>
                        </a:rPr>
                        <a:t>I</a:t>
                      </a:r>
                      <a:r>
                        <a:rPr lang="ja-JP" altLang="en-US" sz="1000" spc="-10" dirty="0">
                          <a:latin typeface="Yu Gothic UI" panose="020B0500000000000000" pitchFamily="50" charset="-128"/>
                          <a:ea typeface="Yu Gothic UI" panose="020B0500000000000000" pitchFamily="50" charset="-128"/>
                          <a:cs typeface="MS Gothic"/>
                        </a:rPr>
                        <a:t>および情報公開のシステム</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5" dirty="0">
                          <a:latin typeface="Yu Gothic UI" panose="020B0500000000000000" pitchFamily="50" charset="-128"/>
                          <a:ea typeface="Yu Gothic UI" panose="020B0500000000000000" pitchFamily="50" charset="-128"/>
                          <a:cs typeface="MS Gothic"/>
                        </a:rPr>
                        <a:t>概略検討</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r>
                        <a:rPr lang="ja-JP" altLang="en-US" sz="900" dirty="0">
                          <a:latin typeface="Yu Gothic UI" panose="020B0500000000000000" pitchFamily="50" charset="-128"/>
                          <a:ea typeface="Yu Gothic UI" panose="020B0500000000000000" pitchFamily="50" charset="-128"/>
                          <a:cs typeface="Times New Roman"/>
                        </a:rPr>
                        <a:t>・カメラ設置に向けた詳細設計</a:t>
                      </a:r>
                    </a:p>
                    <a:p>
                      <a:pPr>
                        <a:lnSpc>
                          <a:spcPct val="100000"/>
                        </a:lnSpc>
                      </a:pPr>
                      <a:r>
                        <a:rPr lang="ja-JP" altLang="en-US" sz="900" dirty="0">
                          <a:latin typeface="Yu Gothic UI" panose="020B0500000000000000" pitchFamily="50" charset="-128"/>
                          <a:ea typeface="Yu Gothic UI" panose="020B0500000000000000" pitchFamily="50" charset="-128"/>
                          <a:cs typeface="Times New Roman"/>
                        </a:rPr>
                        <a:t>・実証実験・検証</a:t>
                      </a: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r>
                        <a:rPr lang="ja-JP" altLang="en-US" sz="900" dirty="0">
                          <a:latin typeface="Yu Gothic UI" panose="020B0500000000000000" pitchFamily="50" charset="-128"/>
                          <a:ea typeface="Yu Gothic UI" panose="020B0500000000000000" pitchFamily="50" charset="-128"/>
                          <a:cs typeface="Times New Roman"/>
                        </a:rPr>
                        <a:t>・カメラ本格設置</a:t>
                      </a:r>
                    </a:p>
                    <a:p>
                      <a:pPr>
                        <a:lnSpc>
                          <a:spcPct val="100000"/>
                        </a:lnSpc>
                      </a:pPr>
                      <a:r>
                        <a:rPr lang="ja-JP" altLang="en-US" sz="900" dirty="0">
                          <a:latin typeface="Yu Gothic UI" panose="020B0500000000000000" pitchFamily="50" charset="-128"/>
                          <a:ea typeface="Yu Gothic UI" panose="020B0500000000000000" pitchFamily="50" charset="-128"/>
                          <a:cs typeface="Times New Roman"/>
                        </a:rPr>
                        <a:t>・検証結果に基づく設置範囲拡大検討</a:t>
                      </a: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811634"/>
                  </a:ext>
                </a:extLst>
              </a:tr>
              <a:tr h="432000">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604103919"/>
                  </a:ext>
                </a:extLst>
              </a:tr>
            </a:tbl>
          </a:graphicData>
        </a:graphic>
      </p:graphicFrame>
      <p:graphicFrame>
        <p:nvGraphicFramePr>
          <p:cNvPr id="12" name="object 12"/>
          <p:cNvGraphicFramePr>
            <a:graphicFrameLocks noGrp="1"/>
          </p:cNvGraphicFramePr>
          <p:nvPr/>
        </p:nvGraphicFramePr>
        <p:xfrm>
          <a:off x="4873075" y="4503600"/>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err="1">
                          <a:latin typeface="Yu Gothic UI"/>
                          <a:cs typeface="Yu Gothic UI"/>
                        </a:rPr>
                        <a:t>取組</a:t>
                      </a:r>
                      <a:r>
                        <a:rPr lang="ja-JP" altLang="en-US" sz="1200" b="1" spc="-25" baseline="0" dirty="0">
                          <a:latin typeface="Yu Gothic UI" panose="020B0500000000000000" pitchFamily="50" charset="-128"/>
                          <a:ea typeface="Yu Gothic UI" panose="020B0500000000000000" pitchFamily="50" charset="-128"/>
                          <a:cs typeface="Yu Gothic UI"/>
                        </a:rPr>
                        <a:t>スケジュール</a:t>
                      </a:r>
                      <a:endParaRPr sz="1200" baseline="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5" name="正方形/長方形 15">
            <a:extLst>
              <a:ext uri="{FF2B5EF4-FFF2-40B4-BE49-F238E27FC236}">
                <a16:creationId xmlns:a16="http://schemas.microsoft.com/office/drawing/2014/main" id="{64520117-57AE-A8DF-DB12-31D011D64655}"/>
              </a:ext>
            </a:extLst>
          </p:cNvPr>
          <p:cNvSpPr/>
          <p:nvPr/>
        </p:nvSpPr>
        <p:spPr>
          <a:xfrm>
            <a:off x="6490581" y="118054"/>
            <a:ext cx="1663552"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05-2,13-2</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6" name="スライド番号プレースホルダー 1">
            <a:extLst>
              <a:ext uri="{FF2B5EF4-FFF2-40B4-BE49-F238E27FC236}">
                <a16:creationId xmlns:a16="http://schemas.microsoft.com/office/drawing/2014/main" id="{6B465595-2AEB-411A-508D-C56B9818BF8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4" name="テキスト ボックス 23">
            <a:extLst>
              <a:ext uri="{FF2B5EF4-FFF2-40B4-BE49-F238E27FC236}">
                <a16:creationId xmlns:a16="http://schemas.microsoft.com/office/drawing/2014/main" id="{011174AC-F8D2-1F9F-C459-31BED8CD6700}"/>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687DAE-7393-4C4C-204F-444321CD43F4}"/>
              </a:ext>
            </a:extLst>
          </p:cNvPr>
          <p:cNvSpPr txBox="1"/>
          <p:nvPr/>
        </p:nvSpPr>
        <p:spPr>
          <a:xfrm>
            <a:off x="268447" y="41945"/>
            <a:ext cx="8640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戦略アクションプランについて</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B461404B-D643-76D5-B510-C25F37AC5AFB}"/>
              </a:ext>
            </a:extLst>
          </p:cNvPr>
          <p:cNvSpPr txBox="1"/>
          <p:nvPr/>
        </p:nvSpPr>
        <p:spPr>
          <a:xfrm>
            <a:off x="584963" y="1080000"/>
            <a:ext cx="8640000"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建設局では</a:t>
            </a:r>
            <a:r>
              <a:rPr kumimoji="1" lang="en-US" altLang="ja-JP" sz="1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の取組を体系立てて段階的に推進していくため、</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戦略の３つの視点に基づき、「建設局が</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年頃にめざす姿（</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5</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つのめざす姿）」とめざす姿の実現に向けて取り組む「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年頃までの施策方針（</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13</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の施策方針）」を具体化した建設局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戦略を策定（令和７年２月）した。</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戦略に基づく取組計画として建設局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戦略アクションプランを策定（令和７年３月）した。</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戦略アクションプランにおいて、様々な</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の取組を可視化することで、職員それぞれが主体となってデジタル技術の活用や業務の効率化に向けた検討に取り組んでいく。</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また、「</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2040 </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年頃にめざす姿」に至る手順として「</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年頃までの施策方針」ごとの方向性を示すロードマップを明確にすることで、職員間で目標を共有し、建設局全体として取組を展開していく。</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さらに、具体的な取組において、施策のめざす姿や到達に向けての指標、今後３年間のスケジュールを明確にして、着実に取組を進めていく。</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1">
            <a:extLst>
              <a:ext uri="{FF2B5EF4-FFF2-40B4-BE49-F238E27FC236}">
                <a16:creationId xmlns:a16="http://schemas.microsoft.com/office/drawing/2014/main" id="{28828D8F-1DA7-A705-AC2F-937A661F7805}"/>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417846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300314" cy="556134"/>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979"/>
              </a:lnSpc>
              <a:spcBef>
                <a:spcPts val="476"/>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本市管理河川の情報（水位・カメラ映像等）を大阪府HP</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に国や府の管理</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河川と併せて2026</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年度より公開する。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7" name="object 7"/>
          <p:cNvSpPr txBox="1"/>
          <p:nvPr/>
        </p:nvSpPr>
        <p:spPr>
          <a:xfrm>
            <a:off x="590080" y="3357903"/>
            <a:ext cx="2787538" cy="720360"/>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年度：システム構築</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840694"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大阪市HP先行公開（試験運用</a:t>
            </a:r>
            <a:r>
              <a:rPr kumimoji="0" sz="1050" b="0" i="0" u="none" strike="noStrike" kern="0" cap="none" spc="-4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9" name="object 9"/>
          <p:cNvGraphicFramePr>
            <a:graphicFrameLocks noGrp="1"/>
          </p:cNvGraphicFramePr>
          <p:nvPr>
            <p:extLst>
              <p:ext uri="{D42A27DB-BD31-4B8C-83A1-F6EECF244321}">
                <p14:modId xmlns:p14="http://schemas.microsoft.com/office/powerpoint/2010/main" val="2401918623"/>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125"/>
                        </a:spcBef>
                      </a:pPr>
                      <a:r>
                        <a:rPr sz="900" spc="-5" dirty="0">
                          <a:latin typeface="Yu Gothic UI" panose="020B0500000000000000" pitchFamily="50" charset="-128"/>
                          <a:ea typeface="Yu Gothic UI" panose="020B0500000000000000" pitchFamily="50" charset="-128"/>
                          <a:cs typeface="MS Gothic"/>
                        </a:rPr>
                        <a:t>監視設備の試験運用・一般公開に向けたシステム構築</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5"/>
                        </a:spcBef>
                      </a:pPr>
                      <a:r>
                        <a:rPr sz="900" spc="-5" dirty="0">
                          <a:latin typeface="Yu Gothic UI" panose="020B0500000000000000" pitchFamily="50" charset="-128"/>
                          <a:ea typeface="Yu Gothic UI" panose="020B0500000000000000" pitchFamily="50" charset="-128"/>
                          <a:cs typeface="MS Gothic"/>
                        </a:rPr>
                        <a:t>一般公開に向けたシステム構築・一般公開の開始</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30"/>
                        </a:spcBef>
                      </a:pPr>
                      <a:r>
                        <a:rPr sz="900" spc="-15" dirty="0">
                          <a:latin typeface="Yu Gothic UI" panose="020B0500000000000000" pitchFamily="50" charset="-128"/>
                          <a:ea typeface="Yu Gothic UI" panose="020B0500000000000000" pitchFamily="50" charset="-128"/>
                          <a:cs typeface="MS Gothic"/>
                        </a:rPr>
                        <a:t>本格運用</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90"/>
                        </a:spcBef>
                      </a:pPr>
                      <a:r>
                        <a:rPr sz="900" spc="-15" dirty="0">
                          <a:latin typeface="Yu Gothic UI" panose="020B0500000000000000" pitchFamily="50" charset="-128"/>
                          <a:ea typeface="Yu Gothic UI" panose="020B0500000000000000" pitchFamily="50" charset="-128"/>
                          <a:cs typeface="MS Gothic"/>
                        </a:rPr>
                        <a:t>本格運用</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sp>
        <p:nvSpPr>
          <p:cNvPr id="14" name="object 14"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spc="-5" dirty="0"/>
              <a:t>防災・減災に向けた河川防災情報発信の高度化</a:t>
            </a:r>
          </a:p>
        </p:txBody>
      </p:sp>
      <p:sp>
        <p:nvSpPr>
          <p:cNvPr id="15" name="object 15"/>
          <p:cNvSpPr txBox="1"/>
          <p:nvPr/>
        </p:nvSpPr>
        <p:spPr>
          <a:xfrm>
            <a:off x="4981964" y="1200902"/>
            <a:ext cx="4176000" cy="941340"/>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・水位・カメラ映像を監視し、河川の状況を把握することで、水防時の円滑な情報共有ができていること。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・市民が自発的に水位・カメラ映像を取得し、河川氾濫等災害への備えに活用できていること。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8" name="object 18"/>
          <p:cNvSpPr txBox="1"/>
          <p:nvPr/>
        </p:nvSpPr>
        <p:spPr>
          <a:xfrm>
            <a:off x="590080" y="1505741"/>
            <a:ext cx="4176000" cy="783332"/>
          </a:xfrm>
          <a:prstGeom prst="rect">
            <a:avLst/>
          </a:prstGeom>
        </p:spPr>
        <p:txBody>
          <a:bodyPr vert="horz" wrap="square" lIns="0" tIns="39156" rIns="0" bIns="0" rtlCol="0">
            <a:spAutoFit/>
          </a:bodyPr>
          <a:lstStyle/>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・本市管理河川の情報（水位・カメラ映像等）</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を監視すること</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により河川の状況を早期に把握し河川氾濫等災害に備える。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・本市管理河川の情報（水位・カメラ映像等）</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を直接河川に行</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くことなく、大阪府HP</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からリアルタイムで確認できるようにすることで、河川氾濫等災害時の安全・安心の確保を推進する。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9" name="object 19"/>
          <p:cNvPicPr/>
          <p:nvPr/>
        </p:nvPicPr>
        <p:blipFill>
          <a:blip r:embed="rId4" cstate="print"/>
          <a:stretch>
            <a:fillRect/>
          </a:stretch>
        </p:blipFill>
        <p:spPr>
          <a:xfrm>
            <a:off x="1199573" y="5035063"/>
            <a:ext cx="2575130" cy="1460962"/>
          </a:xfrm>
          <a:prstGeom prst="rect">
            <a:avLst/>
          </a:prstGeom>
        </p:spPr>
      </p:pic>
      <p:sp>
        <p:nvSpPr>
          <p:cNvPr id="20" name="object 6">
            <a:extLst>
              <a:ext uri="{FF2B5EF4-FFF2-40B4-BE49-F238E27FC236}">
                <a16:creationId xmlns:a16="http://schemas.microsoft.com/office/drawing/2014/main" id="{35C4BEE3-840B-9A4E-A893-C886E177BE2D}"/>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13">
            <a:extLst>
              <a:ext uri="{FF2B5EF4-FFF2-40B4-BE49-F238E27FC236}">
                <a16:creationId xmlns:a16="http://schemas.microsoft.com/office/drawing/2014/main" id="{36283473-74A3-AA94-2EDC-0B50F6851A2E}"/>
              </a:ext>
            </a:extLst>
          </p:cNvPr>
          <p:cNvGraphicFramePr>
            <a:graphicFrameLocks noGrp="1"/>
          </p:cNvGraphicFramePr>
          <p:nvPr>
            <p:extLst>
              <p:ext uri="{D42A27DB-BD31-4B8C-83A1-F6EECF244321}">
                <p14:modId xmlns:p14="http://schemas.microsoft.com/office/powerpoint/2010/main" val="1995074956"/>
              </p:ext>
            </p:extLst>
          </p:nvPr>
        </p:nvGraphicFramePr>
        <p:xfrm>
          <a:off x="4873075" y="4775148"/>
          <a:ext cx="4489744" cy="175815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rgbClr val="000000"/>
                      </a:solidFill>
                      <a:prstDash val="solid"/>
                      <a:round/>
                      <a:headEnd type="none" w="med" len="med"/>
                      <a:tailEnd type="none" w="med" len="med"/>
                    </a:lnL>
                    <a:lnR w="19050">
                      <a:no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a:noFill/>
                      <a:prstDash val="solid"/>
                    </a:lnL>
                    <a:lnR w="19050">
                      <a:no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L w="19050">
                      <a:no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68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河川監視設備</a:t>
                      </a:r>
                      <a:r>
                        <a:rPr lang="ja-JP" altLang="en-US" sz="1000" spc="-20" dirty="0">
                          <a:latin typeface="Yu Gothic UI" panose="020B0500000000000000" pitchFamily="50" charset="-128"/>
                          <a:ea typeface="Yu Gothic UI" panose="020B0500000000000000" pitchFamily="50" charset="-128"/>
                          <a:cs typeface="MS Gothic"/>
                        </a:rPr>
                        <a:t>の設置</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25" dirty="0">
                          <a:latin typeface="Yu Gothic UI" panose="020B0500000000000000" pitchFamily="50" charset="-128"/>
                          <a:ea typeface="Yu Gothic UI" panose="020B0500000000000000" pitchFamily="50" charset="-128"/>
                          <a:cs typeface="MS Gothic"/>
                        </a:rPr>
                        <a:t>運用</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chemeClr val="tx1"/>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河川情報の一</a:t>
                      </a:r>
                      <a:r>
                        <a:rPr lang="ja-JP" altLang="en-US" sz="1000" spc="-20" dirty="0">
                          <a:latin typeface="Yu Gothic UI" panose="020B0500000000000000" pitchFamily="50" charset="-128"/>
                          <a:ea typeface="Yu Gothic UI" panose="020B0500000000000000" pitchFamily="50" charset="-128"/>
                          <a:cs typeface="MS Gothic"/>
                        </a:rPr>
                        <a:t>般公開</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システム構築</a:t>
                      </a:r>
                      <a:endParaRPr lang="en-US" altLang="ja-JP" sz="900" spc="-10" dirty="0">
                        <a:latin typeface="Yu Gothic UI" panose="020B0500000000000000" pitchFamily="50" charset="-128"/>
                        <a:ea typeface="Yu Gothic UI" panose="020B0500000000000000" pitchFamily="50" charset="-128"/>
                        <a:cs typeface="MS Gothic"/>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5" dirty="0">
                          <a:latin typeface="Yu Gothic UI" panose="020B0500000000000000" pitchFamily="50" charset="-128"/>
                          <a:ea typeface="Yu Gothic UI" panose="020B0500000000000000" pitchFamily="50" charset="-128"/>
                          <a:cs typeface="MS Gothic"/>
                        </a:rPr>
                        <a:t>一般公開</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5" dirty="0">
                          <a:latin typeface="Yu Gothic UI" panose="020B0500000000000000" pitchFamily="50" charset="-128"/>
                          <a:ea typeface="Yu Gothic UI" panose="020B0500000000000000" pitchFamily="50" charset="-128"/>
                          <a:cs typeface="MS Gothic"/>
                        </a:rPr>
                        <a:t>一般公開</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chemeClr val="tx1"/>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625709"/>
                  </a:ext>
                </a:extLst>
              </a:tr>
              <a:tr h="496800">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2528337423"/>
                  </a:ext>
                </a:extLst>
              </a:tr>
            </a:tbl>
          </a:graphicData>
        </a:graphic>
      </p:graphicFrame>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6" name="正方形/長方形 15">
            <a:extLst>
              <a:ext uri="{FF2B5EF4-FFF2-40B4-BE49-F238E27FC236}">
                <a16:creationId xmlns:a16="http://schemas.microsoft.com/office/drawing/2014/main" id="{873BC75C-85E4-6492-C566-502FC96D97C4}"/>
              </a:ext>
            </a:extLst>
          </p:cNvPr>
          <p:cNvSpPr/>
          <p:nvPr/>
        </p:nvSpPr>
        <p:spPr>
          <a:xfrm>
            <a:off x="6490580" y="118054"/>
            <a:ext cx="1663552"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05-3,10-2</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スライド番号プレースホルダー 1">
            <a:extLst>
              <a:ext uri="{FF2B5EF4-FFF2-40B4-BE49-F238E27FC236}">
                <a16:creationId xmlns:a16="http://schemas.microsoft.com/office/drawing/2014/main" id="{DBBDA084-D6CC-1883-5B6E-C4F1A9F37F6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3" name="テキスト ボックス 22">
            <a:extLst>
              <a:ext uri="{FF2B5EF4-FFF2-40B4-BE49-F238E27FC236}">
                <a16:creationId xmlns:a16="http://schemas.microsoft.com/office/drawing/2014/main" id="{A1CA88FD-2C95-5F81-DD5B-9C5DC0A8C819}"/>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8489-61AF-5FF4-EDCA-E1886CA74772}"/>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A680D6C-52FC-F7DD-E221-38D38DEBE3B4}"/>
              </a:ext>
            </a:extLst>
          </p:cNvPr>
          <p:cNvSpPr>
            <a:spLocks noGrp="1"/>
          </p:cNvSpPr>
          <p:nvPr>
            <p:ph type="body" sz="quarter" idx="12"/>
          </p:nvPr>
        </p:nvSpPr>
        <p:spPr>
          <a:xfrm>
            <a:off x="445008" y="1476000"/>
            <a:ext cx="4322191" cy="660555"/>
          </a:xfrm>
        </p:spPr>
        <p:txBody>
          <a:bodyPr>
            <a:normAutofit/>
          </a:bodyPr>
          <a:lstStyle/>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新技術を活用した観測手法を用い、経年的な河道断面データを蓄積し、浚渫計画策定や護岸の更新計画策定など効率的な維持管理へつなげていく。</a:t>
            </a:r>
          </a:p>
        </p:txBody>
      </p:sp>
      <p:sp>
        <p:nvSpPr>
          <p:cNvPr id="5" name="テキスト プレースホルダー 4">
            <a:extLst>
              <a:ext uri="{FF2B5EF4-FFF2-40B4-BE49-F238E27FC236}">
                <a16:creationId xmlns:a16="http://schemas.microsoft.com/office/drawing/2014/main" id="{E76E4D14-3C08-22F7-B811-F8C2137CE646}"/>
              </a:ext>
            </a:extLst>
          </p:cNvPr>
          <p:cNvSpPr>
            <a:spLocks noGrp="1"/>
          </p:cNvSpPr>
          <p:nvPr>
            <p:ph type="body" sz="quarter" idx="13"/>
          </p:nvPr>
        </p:nvSpPr>
        <p:spPr>
          <a:xfrm>
            <a:off x="420399" y="2468751"/>
            <a:ext cx="4346800" cy="396715"/>
          </a:xfrm>
        </p:spPr>
        <p:txBody>
          <a:bodyPr>
            <a:normAutofit lnSpcReduction="10000"/>
          </a:bodyPr>
          <a:lstStyle/>
          <a:p>
            <a:pPr marL="171450" indent="-171450">
              <a:lnSpc>
                <a:spcPct val="100000"/>
              </a:lnSpc>
              <a:spcBef>
                <a:spcPts val="0"/>
              </a:spcBef>
              <a:spcAft>
                <a:spcPts val="600"/>
              </a:spcAft>
              <a:buFont typeface="Arial" panose="020B0604020202020204" pitchFamily="34" charset="0"/>
              <a:buChar char="•"/>
            </a:pPr>
            <a:r>
              <a:rPr kumimoji="1" lang="en-US" altLang="ja-JP" sz="1050" dirty="0">
                <a:latin typeface="Yu Gothic UI" panose="020B0500000000000000" pitchFamily="50" charset="-128"/>
                <a:ea typeface="Yu Gothic UI" panose="020B0500000000000000" pitchFamily="50" charset="-128"/>
              </a:rPr>
              <a:t>2024</a:t>
            </a:r>
            <a:r>
              <a:rPr kumimoji="1" lang="ja-JP" altLang="en-US" sz="1050" dirty="0">
                <a:latin typeface="Yu Gothic UI" panose="020B0500000000000000" pitchFamily="50" charset="-128"/>
                <a:ea typeface="Yu Gothic UI" panose="020B0500000000000000" pitchFamily="50" charset="-128"/>
              </a:rPr>
              <a:t>年度に新技術活用の検討を行い、</a:t>
            </a:r>
            <a:r>
              <a:rPr lang="ja-JP" altLang="en-US" sz="1050" dirty="0">
                <a:latin typeface="Yu Gothic UI" panose="020B0500000000000000" pitchFamily="50" charset="-128"/>
                <a:ea typeface="Yu Gothic UI" panose="020B0500000000000000" pitchFamily="50" charset="-128"/>
              </a:rPr>
              <a:t>住吉</a:t>
            </a:r>
            <a:r>
              <a:rPr kumimoji="1" lang="ja-JP" altLang="en-US" sz="1050" dirty="0">
                <a:latin typeface="Yu Gothic UI" panose="020B0500000000000000" pitchFamily="50" charset="-128"/>
                <a:ea typeface="Yu Gothic UI" panose="020B0500000000000000" pitchFamily="50" charset="-128"/>
              </a:rPr>
              <a:t>川にて</a:t>
            </a:r>
            <a:r>
              <a:rPr kumimoji="1" lang="en-US" altLang="ja-JP" sz="1050" dirty="0">
                <a:latin typeface="Yu Gothic UI" panose="020B0500000000000000" pitchFamily="50" charset="-128"/>
                <a:ea typeface="Yu Gothic UI" panose="020B0500000000000000" pitchFamily="50" charset="-128"/>
              </a:rPr>
              <a:t>UAV</a:t>
            </a:r>
            <a:r>
              <a:rPr kumimoji="1" lang="ja-JP" altLang="en-US" sz="1050" dirty="0">
                <a:latin typeface="Yu Gothic UI" panose="020B0500000000000000" pitchFamily="50" charset="-128"/>
                <a:ea typeface="Yu Gothic UI" panose="020B0500000000000000" pitchFamily="50" charset="-128"/>
              </a:rPr>
              <a:t>で縦横断測量を実施</a:t>
            </a:r>
          </a:p>
        </p:txBody>
      </p:sp>
      <p:graphicFrame>
        <p:nvGraphicFramePr>
          <p:cNvPr id="11" name="表プレースホルダー 20">
            <a:extLst>
              <a:ext uri="{FF2B5EF4-FFF2-40B4-BE49-F238E27FC236}">
                <a16:creationId xmlns:a16="http://schemas.microsoft.com/office/drawing/2014/main" id="{D6C83608-6712-FC7A-DD00-D1DE56E25805}"/>
              </a:ext>
            </a:extLst>
          </p:cNvPr>
          <p:cNvGraphicFramePr>
            <a:graphicFrameLocks/>
          </p:cNvGraphicFramePr>
          <p:nvPr/>
        </p:nvGraphicFramePr>
        <p:xfrm>
          <a:off x="4880591" y="2592000"/>
          <a:ext cx="4320000" cy="129600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縦横断測量の実施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縦横断測量の実施・</a:t>
                      </a: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次元データの活用検討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rowSpan="2">
                  <a:txBody>
                    <a:bodyPr/>
                    <a:lstStyle/>
                    <a:p>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次元データの運用・蓄積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vMerge="1">
                  <a:txBody>
                    <a:bodyPr/>
                    <a:lstStyle/>
                    <a:p>
                      <a:endParaRPr dirty="0"/>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7" name="正方形/長方形 16">
            <a:extLst>
              <a:ext uri="{FF2B5EF4-FFF2-40B4-BE49-F238E27FC236}">
                <a16:creationId xmlns:a16="http://schemas.microsoft.com/office/drawing/2014/main" id="{6C29F807-50CF-3C53-7B94-FED7E00D0B65}"/>
              </a:ext>
            </a:extLst>
          </p:cNvPr>
          <p:cNvSpPr/>
          <p:nvPr/>
        </p:nvSpPr>
        <p:spPr>
          <a:xfrm>
            <a:off x="7070519" y="4536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33AE07F8-B19A-E09F-9D9A-AE1959030D03}"/>
              </a:ext>
            </a:extLst>
          </p:cNvPr>
          <p:cNvSpPr/>
          <p:nvPr/>
        </p:nvSpPr>
        <p:spPr>
          <a:xfrm>
            <a:off x="6012000" y="4536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2F98B2C0-63C0-AB46-CE33-E5E5ED57F177}"/>
              </a:ext>
            </a:extLst>
          </p:cNvPr>
          <p:cNvSpPr/>
          <p:nvPr/>
        </p:nvSpPr>
        <p:spPr>
          <a:xfrm>
            <a:off x="8114519" y="4536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25CCA79A-6490-B60A-9F1F-199987ECF3D5}"/>
              </a:ext>
            </a:extLst>
          </p:cNvPr>
          <p:cNvSpPr txBox="1"/>
          <p:nvPr/>
        </p:nvSpPr>
        <p:spPr>
          <a:xfrm>
            <a:off x="4880591" y="4859999"/>
            <a:ext cx="1080000" cy="468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50" b="1" dirty="0">
                <a:solidFill>
                  <a:srgbClr val="FFFFFF"/>
                </a:solidFill>
                <a:latin typeface="Yu Gothic UI" panose="020B0500000000000000" pitchFamily="50" charset="-128"/>
                <a:ea typeface="Yu Gothic UI" panose="020B0500000000000000" pitchFamily="50" charset="-128"/>
              </a:rPr>
              <a:t>縦横断測量の</a:t>
            </a:r>
            <a:endParaRPr kumimoji="1" lang="en-US" altLang="ja-JP" sz="105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50" b="1" dirty="0">
                <a:solidFill>
                  <a:srgbClr val="FFFFFF"/>
                </a:solidFill>
                <a:latin typeface="Yu Gothic UI" panose="020B0500000000000000" pitchFamily="50" charset="-128"/>
                <a:ea typeface="Yu Gothic UI" panose="020B0500000000000000" pitchFamily="50" charset="-128"/>
              </a:rPr>
              <a:t>　実施・検討</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F5460-101F-27B9-6FC0-13FA8C86EBE5}"/>
              </a:ext>
            </a:extLst>
          </p:cNvPr>
          <p:cNvSpPr txBox="1"/>
          <p:nvPr/>
        </p:nvSpPr>
        <p:spPr>
          <a:xfrm>
            <a:off x="4880591" y="5364000"/>
            <a:ext cx="1080000" cy="464400"/>
          </a:xfrm>
          <a:prstGeom prst="rect">
            <a:avLst/>
          </a:prstGeom>
          <a:solidFill>
            <a:srgbClr val="AF1932"/>
          </a:solidFill>
        </p:spPr>
        <p:txBody>
          <a:bodyPr wrap="square" lIns="0" tIns="0" rIns="0" bIns="0" rtlCol="0" anchor="ctr" anchorCtr="0">
            <a:noAutofit/>
          </a:bodyPr>
          <a:lstStyle/>
          <a:p>
            <a:pPr algn="ctr" defTabSz="228600">
              <a:defRPr/>
            </a:pPr>
            <a:r>
              <a:rPr lang="en-US" altLang="ja-JP" sz="1050" b="1" dirty="0">
                <a:solidFill>
                  <a:srgbClr val="FFFFFF"/>
                </a:solidFill>
                <a:latin typeface="Yu Gothic UI" panose="020B0500000000000000" pitchFamily="50" charset="-128"/>
                <a:ea typeface="Yu Gothic UI" panose="020B0500000000000000" pitchFamily="50" charset="-128"/>
              </a:rPr>
              <a:t>3</a:t>
            </a:r>
            <a:r>
              <a:rPr lang="ja-JP" altLang="en-US" sz="1050" b="1" dirty="0">
                <a:solidFill>
                  <a:srgbClr val="FFFFFF"/>
                </a:solidFill>
                <a:latin typeface="Yu Gothic UI" panose="020B0500000000000000" pitchFamily="50" charset="-128"/>
                <a:ea typeface="Yu Gothic UI" panose="020B0500000000000000" pitchFamily="50" charset="-128"/>
              </a:rPr>
              <a:t>次元データの</a:t>
            </a:r>
            <a:endParaRPr lang="en-US" altLang="ja-JP" sz="1050" b="1" dirty="0">
              <a:solidFill>
                <a:srgbClr val="FFFFFF"/>
              </a:solidFill>
              <a:latin typeface="Yu Gothic UI" panose="020B0500000000000000" pitchFamily="50" charset="-128"/>
              <a:ea typeface="Yu Gothic UI" panose="020B0500000000000000" pitchFamily="50" charset="-128"/>
            </a:endParaRPr>
          </a:p>
          <a:p>
            <a:pPr algn="ctr" defTabSz="228600">
              <a:defRPr/>
            </a:pPr>
            <a:r>
              <a:rPr lang="ja-JP" altLang="en-US" sz="1050" b="1" dirty="0">
                <a:solidFill>
                  <a:srgbClr val="FFFFFF"/>
                </a:solidFill>
                <a:latin typeface="Yu Gothic UI" panose="020B0500000000000000" pitchFamily="50" charset="-128"/>
                <a:ea typeface="Yu Gothic UI" panose="020B0500000000000000" pitchFamily="50" charset="-128"/>
              </a:rPr>
              <a:t>　運用・蓄積</a:t>
            </a:r>
            <a:endParaRPr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FAD607CB-5D5C-4E12-539F-6C31D8A88D46}"/>
              </a:ext>
            </a:extLst>
          </p:cNvPr>
          <p:cNvSpPr/>
          <p:nvPr/>
        </p:nvSpPr>
        <p:spPr>
          <a:xfrm>
            <a:off x="6043936" y="4859999"/>
            <a:ext cx="1008125"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測量実施</a:t>
            </a:r>
            <a:endParaRPr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en-US" altLang="ja-JP" sz="900" dirty="0">
                <a:solidFill>
                  <a:schemeClr val="tx1"/>
                </a:solidFill>
                <a:latin typeface="Yu Gothic UI" panose="020B0500000000000000" pitchFamily="50" charset="-128"/>
                <a:ea typeface="Yu Gothic UI" panose="020B0500000000000000" pitchFamily="50" charset="-128"/>
              </a:rPr>
              <a:t>3</a:t>
            </a:r>
            <a:r>
              <a:rPr kumimoji="1" lang="ja-JP" altLang="en-US" sz="900" dirty="0">
                <a:solidFill>
                  <a:schemeClr val="tx1"/>
                </a:solidFill>
                <a:latin typeface="Yu Gothic UI" panose="020B0500000000000000" pitchFamily="50" charset="-128"/>
                <a:ea typeface="Yu Gothic UI" panose="020B0500000000000000" pitchFamily="50" charset="-128"/>
              </a:rPr>
              <a:t>次元データの活用検討</a:t>
            </a:r>
          </a:p>
        </p:txBody>
      </p:sp>
      <p:sp>
        <p:nvSpPr>
          <p:cNvPr id="23" name="ホームベース 30">
            <a:extLst>
              <a:ext uri="{FF2B5EF4-FFF2-40B4-BE49-F238E27FC236}">
                <a16:creationId xmlns:a16="http://schemas.microsoft.com/office/drawing/2014/main" id="{5983087C-7C4D-1063-E47E-0CBD5C2E7309}"/>
              </a:ext>
            </a:extLst>
          </p:cNvPr>
          <p:cNvSpPr/>
          <p:nvPr/>
        </p:nvSpPr>
        <p:spPr>
          <a:xfrm>
            <a:off x="7084109" y="5362735"/>
            <a:ext cx="2038536" cy="45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dirty="0">
                <a:solidFill>
                  <a:schemeClr val="tx1"/>
                </a:solidFill>
                <a:latin typeface="Yu Gothic UI" panose="020B0500000000000000" pitchFamily="50" charset="-128"/>
                <a:ea typeface="Yu Gothic UI" panose="020B0500000000000000" pitchFamily="50" charset="-128"/>
              </a:rPr>
              <a:t>運用・蓄積</a:t>
            </a:r>
            <a:endParaRPr kumimoji="1" lang="ja-JP" altLang="en-US" sz="900" dirty="0">
              <a:solidFill>
                <a:schemeClr val="tx1"/>
              </a:solidFill>
              <a:latin typeface="Yu Gothic UI" panose="020B0500000000000000" pitchFamily="50" charset="-128"/>
              <a:ea typeface="Yu Gothic UI" panose="020B0500000000000000" pitchFamily="50" charset="-128"/>
            </a:endParaRPr>
          </a:p>
        </p:txBody>
      </p:sp>
      <p:sp>
        <p:nvSpPr>
          <p:cNvPr id="65" name="正方形/長方形 64">
            <a:extLst>
              <a:ext uri="{FF2B5EF4-FFF2-40B4-BE49-F238E27FC236}">
                <a16:creationId xmlns:a16="http://schemas.microsoft.com/office/drawing/2014/main" id="{1E64FBAD-5747-9F3D-575D-A7986F462253}"/>
              </a:ext>
            </a:extLst>
          </p:cNvPr>
          <p:cNvSpPr/>
          <p:nvPr/>
        </p:nvSpPr>
        <p:spPr>
          <a:xfrm>
            <a:off x="77473" y="5566429"/>
            <a:ext cx="2424514" cy="1097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水中では、濁り等の影響を受けにくいナローマルチ測深を用いており、音波により水深を計測する。これにより、河道形状および土砂堆積の状況を把握することができる。</a:t>
            </a:r>
            <a:endParaRPr lang="ja-JP" altLang="en-US" sz="1600" dirty="0">
              <a:solidFill>
                <a:schemeClr val="tx1"/>
              </a:solidFill>
            </a:endParaRPr>
          </a:p>
        </p:txBody>
      </p:sp>
      <p:grpSp>
        <p:nvGrpSpPr>
          <p:cNvPr id="67" name="グループ化 66">
            <a:extLst>
              <a:ext uri="{FF2B5EF4-FFF2-40B4-BE49-F238E27FC236}">
                <a16:creationId xmlns:a16="http://schemas.microsoft.com/office/drawing/2014/main" id="{70FEC43A-AD13-3A83-C1EB-977916C36BF3}"/>
              </a:ext>
            </a:extLst>
          </p:cNvPr>
          <p:cNvGrpSpPr/>
          <p:nvPr/>
        </p:nvGrpSpPr>
        <p:grpSpPr>
          <a:xfrm>
            <a:off x="80611" y="3471807"/>
            <a:ext cx="2479461" cy="2042136"/>
            <a:chOff x="6925237" y="476937"/>
            <a:chExt cx="5175517" cy="2679088"/>
          </a:xfrm>
        </p:grpSpPr>
        <p:pic>
          <p:nvPicPr>
            <p:cNvPr id="70" name="図 69">
              <a:extLst>
                <a:ext uri="{FF2B5EF4-FFF2-40B4-BE49-F238E27FC236}">
                  <a16:creationId xmlns:a16="http://schemas.microsoft.com/office/drawing/2014/main" id="{2656FA03-C38B-2036-95C2-F55BABB09BFE}"/>
                </a:ext>
              </a:extLst>
            </p:cNvPr>
            <p:cNvPicPr>
              <a:picLocks noChangeAspect="1"/>
            </p:cNvPicPr>
            <p:nvPr/>
          </p:nvPicPr>
          <p:blipFill rotWithShape="1">
            <a:blip r:embed="rId2"/>
            <a:srcRect l="-511" t="-1" r="-1" b="62576"/>
            <a:stretch/>
          </p:blipFill>
          <p:spPr>
            <a:xfrm>
              <a:off x="7326591" y="1085910"/>
              <a:ext cx="4774163" cy="1992327"/>
            </a:xfrm>
            <a:prstGeom prst="rect">
              <a:avLst/>
            </a:prstGeom>
          </p:spPr>
        </p:pic>
        <p:sp>
          <p:nvSpPr>
            <p:cNvPr id="71" name="正方形/長方形 70">
              <a:extLst>
                <a:ext uri="{FF2B5EF4-FFF2-40B4-BE49-F238E27FC236}">
                  <a16:creationId xmlns:a16="http://schemas.microsoft.com/office/drawing/2014/main" id="{AE41EABD-8089-7845-CFDB-AB32ACB767F8}"/>
                </a:ext>
              </a:extLst>
            </p:cNvPr>
            <p:cNvSpPr/>
            <p:nvPr/>
          </p:nvSpPr>
          <p:spPr>
            <a:xfrm>
              <a:off x="9869103" y="1065364"/>
              <a:ext cx="2218243" cy="666226"/>
            </a:xfrm>
            <a:prstGeom prst="rect">
              <a:avLst/>
            </a:prstGeom>
          </p:spPr>
          <p:txBody>
            <a:bodyPr wrap="square">
              <a:spAutoFit/>
            </a:bodyPr>
            <a:lstStyle/>
            <a:p>
              <a:r>
                <a:rPr lang="ja-JP" altLang="en-US" sz="900" dirty="0">
                  <a:solidFill>
                    <a:srgbClr val="000000"/>
                  </a:solidFill>
                  <a:latin typeface="+mn-ea"/>
                </a:rPr>
                <a:t>特定の角度に対し、１つの音波の反射時間を計測</a:t>
              </a:r>
            </a:p>
          </p:txBody>
        </p:sp>
        <p:sp>
          <p:nvSpPr>
            <p:cNvPr id="73" name="正方形/長方形 72">
              <a:extLst>
                <a:ext uri="{FF2B5EF4-FFF2-40B4-BE49-F238E27FC236}">
                  <a16:creationId xmlns:a16="http://schemas.microsoft.com/office/drawing/2014/main" id="{5816D6BC-A848-103D-3A8F-B54E41E70E88}"/>
                </a:ext>
              </a:extLst>
            </p:cNvPr>
            <p:cNvSpPr/>
            <p:nvPr/>
          </p:nvSpPr>
          <p:spPr>
            <a:xfrm>
              <a:off x="6925237" y="476937"/>
              <a:ext cx="5060823" cy="26790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正方形/長方形 73">
              <a:extLst>
                <a:ext uri="{FF2B5EF4-FFF2-40B4-BE49-F238E27FC236}">
                  <a16:creationId xmlns:a16="http://schemas.microsoft.com/office/drawing/2014/main" id="{1292CD9C-581A-490C-72CD-EF1739436E2A}"/>
                </a:ext>
              </a:extLst>
            </p:cNvPr>
            <p:cNvSpPr/>
            <p:nvPr/>
          </p:nvSpPr>
          <p:spPr>
            <a:xfrm>
              <a:off x="7056887" y="1082914"/>
              <a:ext cx="2269505" cy="666226"/>
            </a:xfrm>
            <a:prstGeom prst="rect">
              <a:avLst/>
            </a:prstGeom>
          </p:spPr>
          <p:txBody>
            <a:bodyPr wrap="square">
              <a:spAutoFit/>
            </a:bodyPr>
            <a:lstStyle/>
            <a:p>
              <a:r>
                <a:rPr lang="ja-JP" altLang="en-US" sz="900" dirty="0">
                  <a:solidFill>
                    <a:srgbClr val="000000"/>
                  </a:solidFill>
                  <a:latin typeface="+mn-ea"/>
                </a:rPr>
                <a:t>ラジコンボート　</a:t>
              </a:r>
              <a:endParaRPr lang="en-US" altLang="ja-JP" sz="900" dirty="0">
                <a:solidFill>
                  <a:srgbClr val="000000"/>
                </a:solidFill>
                <a:latin typeface="+mn-ea"/>
              </a:endParaRPr>
            </a:p>
            <a:p>
              <a:r>
                <a:rPr lang="ja-JP" altLang="en-US" sz="900" dirty="0">
                  <a:solidFill>
                    <a:srgbClr val="000000"/>
                  </a:solidFill>
                  <a:latin typeface="+mn-ea"/>
                </a:rPr>
                <a:t>全長約</a:t>
              </a:r>
              <a:r>
                <a:rPr lang="en-US" altLang="ja-JP" sz="900" dirty="0">
                  <a:solidFill>
                    <a:srgbClr val="000000"/>
                  </a:solidFill>
                  <a:latin typeface="+mn-ea"/>
                </a:rPr>
                <a:t>1.2</a:t>
              </a:r>
              <a:r>
                <a:rPr lang="ja-JP" altLang="en-US" sz="900" dirty="0">
                  <a:solidFill>
                    <a:srgbClr val="000000"/>
                  </a:solidFill>
                  <a:latin typeface="+mn-ea"/>
                </a:rPr>
                <a:t>ｍ、</a:t>
              </a:r>
              <a:endParaRPr lang="en-US" altLang="ja-JP" sz="900" dirty="0">
                <a:solidFill>
                  <a:srgbClr val="000000"/>
                </a:solidFill>
                <a:latin typeface="+mn-ea"/>
              </a:endParaRPr>
            </a:p>
            <a:p>
              <a:r>
                <a:rPr lang="ja-JP" altLang="en-US" sz="900" dirty="0">
                  <a:solidFill>
                    <a:srgbClr val="000000"/>
                  </a:solidFill>
                  <a:latin typeface="+mn-ea"/>
                </a:rPr>
                <a:t>　幅 約</a:t>
              </a:r>
              <a:r>
                <a:rPr lang="en-US" altLang="ja-JP" sz="900" dirty="0">
                  <a:solidFill>
                    <a:srgbClr val="000000"/>
                  </a:solidFill>
                  <a:latin typeface="+mn-ea"/>
                </a:rPr>
                <a:t>0.4</a:t>
              </a:r>
              <a:r>
                <a:rPr lang="ja-JP" altLang="en-US" sz="900" dirty="0">
                  <a:solidFill>
                    <a:srgbClr val="000000"/>
                  </a:solidFill>
                  <a:latin typeface="+mn-ea"/>
                </a:rPr>
                <a:t>ｍ</a:t>
              </a:r>
            </a:p>
          </p:txBody>
        </p:sp>
      </p:grpSp>
      <p:sp>
        <p:nvSpPr>
          <p:cNvPr id="68" name="角丸四角形 16">
            <a:extLst>
              <a:ext uri="{FF2B5EF4-FFF2-40B4-BE49-F238E27FC236}">
                <a16:creationId xmlns:a16="http://schemas.microsoft.com/office/drawing/2014/main" id="{6ACD9AB1-3276-3BB1-933C-E51F86A60542}"/>
              </a:ext>
            </a:extLst>
          </p:cNvPr>
          <p:cNvSpPr/>
          <p:nvPr/>
        </p:nvSpPr>
        <p:spPr>
          <a:xfrm>
            <a:off x="99248" y="3493488"/>
            <a:ext cx="1835319" cy="36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rPr>
              <a:t>ラジコンボート使用による</a:t>
            </a:r>
            <a:endParaRPr lang="en-US" altLang="ja-JP" sz="1050" dirty="0">
              <a:solidFill>
                <a:schemeClr val="tx1"/>
              </a:solidFill>
            </a:endParaRPr>
          </a:p>
          <a:p>
            <a:pPr algn="ctr"/>
            <a:r>
              <a:rPr lang="ja-JP" altLang="en-US" sz="1050" dirty="0">
                <a:solidFill>
                  <a:schemeClr val="tx1"/>
                </a:solidFill>
              </a:rPr>
              <a:t>ナローマルチ測深イメージ</a:t>
            </a:r>
          </a:p>
        </p:txBody>
      </p:sp>
      <p:sp>
        <p:nvSpPr>
          <p:cNvPr id="69" name="正方形/長方形 68">
            <a:extLst>
              <a:ext uri="{FF2B5EF4-FFF2-40B4-BE49-F238E27FC236}">
                <a16:creationId xmlns:a16="http://schemas.microsoft.com/office/drawing/2014/main" id="{FF71CC7F-D3B7-B390-E6D8-4332FF209AFC}"/>
              </a:ext>
            </a:extLst>
          </p:cNvPr>
          <p:cNvSpPr/>
          <p:nvPr/>
        </p:nvSpPr>
        <p:spPr>
          <a:xfrm>
            <a:off x="1568218" y="3826361"/>
            <a:ext cx="909750" cy="559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1455AAA9-7C36-1C0B-DDF0-0EE419BABCBE}"/>
              </a:ext>
            </a:extLst>
          </p:cNvPr>
          <p:cNvSpPr/>
          <p:nvPr/>
        </p:nvSpPr>
        <p:spPr>
          <a:xfrm>
            <a:off x="2560073" y="5565600"/>
            <a:ext cx="2243268" cy="1097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陸上では、市街地であり</a:t>
            </a:r>
            <a:r>
              <a:rPr lang="en-US" altLang="ja-JP" sz="1200" dirty="0">
                <a:solidFill>
                  <a:schemeClr val="tx1"/>
                </a:solidFill>
              </a:rPr>
              <a:t>UAV</a:t>
            </a:r>
            <a:r>
              <a:rPr lang="ja-JP" altLang="en-US" sz="1200" dirty="0">
                <a:solidFill>
                  <a:schemeClr val="tx1"/>
                </a:solidFill>
              </a:rPr>
              <a:t>を用いた測量が困難であることから、可搬レーザーで測量する。これにより、護岸形状の把握ができる。</a:t>
            </a:r>
            <a:endParaRPr lang="ja-JP" altLang="en-US" sz="1600" dirty="0">
              <a:solidFill>
                <a:schemeClr val="tx1"/>
              </a:solidFill>
            </a:endParaRPr>
          </a:p>
        </p:txBody>
      </p:sp>
      <p:grpSp>
        <p:nvGrpSpPr>
          <p:cNvPr id="80" name="グループ化 79">
            <a:extLst>
              <a:ext uri="{FF2B5EF4-FFF2-40B4-BE49-F238E27FC236}">
                <a16:creationId xmlns:a16="http://schemas.microsoft.com/office/drawing/2014/main" id="{87E2D88C-32C3-7A64-88BB-D97BE8005021}"/>
              </a:ext>
            </a:extLst>
          </p:cNvPr>
          <p:cNvGrpSpPr/>
          <p:nvPr/>
        </p:nvGrpSpPr>
        <p:grpSpPr>
          <a:xfrm>
            <a:off x="2666842" y="4263409"/>
            <a:ext cx="2092301" cy="1228098"/>
            <a:chOff x="9711829" y="1513904"/>
            <a:chExt cx="2332780" cy="1539438"/>
          </a:xfrm>
        </p:grpSpPr>
        <p:grpSp>
          <p:nvGrpSpPr>
            <p:cNvPr id="85" name="グループ化 84">
              <a:extLst>
                <a:ext uri="{FF2B5EF4-FFF2-40B4-BE49-F238E27FC236}">
                  <a16:creationId xmlns:a16="http://schemas.microsoft.com/office/drawing/2014/main" id="{9BFD7144-1764-362E-A6E8-A0407951ED87}"/>
                </a:ext>
              </a:extLst>
            </p:cNvPr>
            <p:cNvGrpSpPr/>
            <p:nvPr/>
          </p:nvGrpSpPr>
          <p:grpSpPr>
            <a:xfrm>
              <a:off x="9711829" y="1513904"/>
              <a:ext cx="2332780" cy="1539438"/>
              <a:chOff x="6319185" y="5616442"/>
              <a:chExt cx="2527931" cy="981363"/>
            </a:xfrm>
          </p:grpSpPr>
          <p:grpSp>
            <p:nvGrpSpPr>
              <p:cNvPr id="86" name="グループ化 85">
                <a:extLst>
                  <a:ext uri="{FF2B5EF4-FFF2-40B4-BE49-F238E27FC236}">
                    <a16:creationId xmlns:a16="http://schemas.microsoft.com/office/drawing/2014/main" id="{DB7537FF-4283-7159-6FDD-2CCB7BB522A9}"/>
                  </a:ext>
                </a:extLst>
              </p:cNvPr>
              <p:cNvGrpSpPr/>
              <p:nvPr/>
            </p:nvGrpSpPr>
            <p:grpSpPr>
              <a:xfrm>
                <a:off x="6319185" y="5616442"/>
                <a:ext cx="2511595" cy="981363"/>
                <a:chOff x="212725" y="2876550"/>
                <a:chExt cx="4044950" cy="1187450"/>
              </a:xfrm>
            </p:grpSpPr>
            <p:sp>
              <p:nvSpPr>
                <p:cNvPr id="88" name="正方形/長方形 87">
                  <a:extLst>
                    <a:ext uri="{FF2B5EF4-FFF2-40B4-BE49-F238E27FC236}">
                      <a16:creationId xmlns:a16="http://schemas.microsoft.com/office/drawing/2014/main" id="{D0AC005A-57B3-3DEB-3191-BB03FA269042}"/>
                    </a:ext>
                  </a:extLst>
                </p:cNvPr>
                <p:cNvSpPr/>
                <p:nvPr/>
              </p:nvSpPr>
              <p:spPr>
                <a:xfrm>
                  <a:off x="212725" y="3324259"/>
                  <a:ext cx="403644" cy="7397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89" name="正方形/長方形 88">
                  <a:extLst>
                    <a:ext uri="{FF2B5EF4-FFF2-40B4-BE49-F238E27FC236}">
                      <a16:creationId xmlns:a16="http://schemas.microsoft.com/office/drawing/2014/main" id="{EE7EBAEB-2CE7-465E-CC35-7142846C5156}"/>
                    </a:ext>
                  </a:extLst>
                </p:cNvPr>
                <p:cNvSpPr/>
                <p:nvPr/>
              </p:nvSpPr>
              <p:spPr>
                <a:xfrm>
                  <a:off x="604800" y="3475643"/>
                  <a:ext cx="756307" cy="5883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0" name="正方形/長方形 89">
                  <a:extLst>
                    <a:ext uri="{FF2B5EF4-FFF2-40B4-BE49-F238E27FC236}">
                      <a16:creationId xmlns:a16="http://schemas.microsoft.com/office/drawing/2014/main" id="{3B304264-6686-23E0-E89C-4570263A2662}"/>
                    </a:ext>
                  </a:extLst>
                </p:cNvPr>
                <p:cNvSpPr/>
                <p:nvPr/>
              </p:nvSpPr>
              <p:spPr>
                <a:xfrm>
                  <a:off x="1361178" y="3618438"/>
                  <a:ext cx="1468559" cy="445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cxnSp>
              <p:nvCxnSpPr>
                <p:cNvPr id="91" name="直線コネクタ 90">
                  <a:extLst>
                    <a:ext uri="{FF2B5EF4-FFF2-40B4-BE49-F238E27FC236}">
                      <a16:creationId xmlns:a16="http://schemas.microsoft.com/office/drawing/2014/main" id="{B13DA856-A142-C856-7CF4-615A1D100578}"/>
                    </a:ext>
                  </a:extLst>
                </p:cNvPr>
                <p:cNvCxnSpPr/>
                <p:nvPr/>
              </p:nvCxnSpPr>
              <p:spPr>
                <a:xfrm>
                  <a:off x="1361104" y="3234431"/>
                  <a:ext cx="1" cy="829569"/>
                </a:xfrm>
                <a:prstGeom prst="line">
                  <a:avLst/>
                </a:prstGeom>
                <a:ln w="50800">
                  <a:solidFill>
                    <a:srgbClr val="004C22"/>
                  </a:solidFill>
                  <a:prstDash val="solid"/>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18CD13D1-89CC-C8CA-84CD-D45141BE8244}"/>
                    </a:ext>
                  </a:extLst>
                </p:cNvPr>
                <p:cNvSpPr/>
                <p:nvPr/>
              </p:nvSpPr>
              <p:spPr>
                <a:xfrm>
                  <a:off x="1298200" y="3164109"/>
                  <a:ext cx="121592" cy="93122"/>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nvGrpSpPr>
                <p:cNvPr id="93" name="グループ化 92">
                  <a:extLst>
                    <a:ext uri="{FF2B5EF4-FFF2-40B4-BE49-F238E27FC236}">
                      <a16:creationId xmlns:a16="http://schemas.microsoft.com/office/drawing/2014/main" id="{3EE5CF4B-C72F-3643-2CFA-E1B328B8AB5A}"/>
                    </a:ext>
                  </a:extLst>
                </p:cNvPr>
                <p:cNvGrpSpPr/>
                <p:nvPr/>
              </p:nvGrpSpPr>
              <p:grpSpPr>
                <a:xfrm>
                  <a:off x="523686" y="3046901"/>
                  <a:ext cx="364900" cy="428740"/>
                  <a:chOff x="810203" y="869021"/>
                  <a:chExt cx="596900" cy="815067"/>
                </a:xfrm>
              </p:grpSpPr>
              <p:sp>
                <p:nvSpPr>
                  <p:cNvPr id="109" name="正方形/長方形 108">
                    <a:extLst>
                      <a:ext uri="{FF2B5EF4-FFF2-40B4-BE49-F238E27FC236}">
                        <a16:creationId xmlns:a16="http://schemas.microsoft.com/office/drawing/2014/main" id="{A3008AA8-624D-EB9A-E4AC-91D6DA9CE564}"/>
                      </a:ext>
                    </a:extLst>
                  </p:cNvPr>
                  <p:cNvSpPr/>
                  <p:nvPr/>
                </p:nvSpPr>
                <p:spPr>
                  <a:xfrm>
                    <a:off x="949901" y="992844"/>
                    <a:ext cx="330199" cy="6912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10" name="二等辺三角形 109">
                    <a:extLst>
                      <a:ext uri="{FF2B5EF4-FFF2-40B4-BE49-F238E27FC236}">
                        <a16:creationId xmlns:a16="http://schemas.microsoft.com/office/drawing/2014/main" id="{9AB8674A-3F43-2F1B-5669-34F32C60F5BA}"/>
                      </a:ext>
                    </a:extLst>
                  </p:cNvPr>
                  <p:cNvSpPr/>
                  <p:nvPr/>
                </p:nvSpPr>
                <p:spPr>
                  <a:xfrm>
                    <a:off x="810203" y="869021"/>
                    <a:ext cx="596900" cy="12382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7" dirty="0"/>
                      <a:t>　</a:t>
                    </a:r>
                  </a:p>
                </p:txBody>
              </p:sp>
            </p:grpSp>
            <p:grpSp>
              <p:nvGrpSpPr>
                <p:cNvPr id="94" name="グループ化 93">
                  <a:extLst>
                    <a:ext uri="{FF2B5EF4-FFF2-40B4-BE49-F238E27FC236}">
                      <a16:creationId xmlns:a16="http://schemas.microsoft.com/office/drawing/2014/main" id="{228ECFD4-468E-D884-FB6B-5934469D8723}"/>
                    </a:ext>
                  </a:extLst>
                </p:cNvPr>
                <p:cNvGrpSpPr/>
                <p:nvPr/>
              </p:nvGrpSpPr>
              <p:grpSpPr>
                <a:xfrm flipH="1">
                  <a:off x="2767033" y="2876550"/>
                  <a:ext cx="1490642" cy="1187450"/>
                  <a:chOff x="-215997" y="558800"/>
                  <a:chExt cx="2438382" cy="2257425"/>
                </a:xfrm>
              </p:grpSpPr>
              <p:sp>
                <p:nvSpPr>
                  <p:cNvPr id="105" name="正方形/長方形 104">
                    <a:extLst>
                      <a:ext uri="{FF2B5EF4-FFF2-40B4-BE49-F238E27FC236}">
                        <a16:creationId xmlns:a16="http://schemas.microsoft.com/office/drawing/2014/main" id="{E4FA64F3-7C27-1880-19C6-F0D2F6B860DE}"/>
                      </a:ext>
                    </a:extLst>
                  </p:cNvPr>
                  <p:cNvSpPr/>
                  <p:nvPr/>
                </p:nvSpPr>
                <p:spPr>
                  <a:xfrm>
                    <a:off x="-215997" y="1409926"/>
                    <a:ext cx="2335808" cy="14062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cxnSp>
                <p:nvCxnSpPr>
                  <p:cNvPr id="106" name="直線コネクタ 105">
                    <a:extLst>
                      <a:ext uri="{FF2B5EF4-FFF2-40B4-BE49-F238E27FC236}">
                        <a16:creationId xmlns:a16="http://schemas.microsoft.com/office/drawing/2014/main" id="{0A53B83B-22BE-04B1-A1E8-76091EC5F775}"/>
                      </a:ext>
                    </a:extLst>
                  </p:cNvPr>
                  <p:cNvCxnSpPr/>
                  <p:nvPr/>
                </p:nvCxnSpPr>
                <p:spPr>
                  <a:xfrm>
                    <a:off x="2119810" y="1239157"/>
                    <a:ext cx="1" cy="1577068"/>
                  </a:xfrm>
                  <a:prstGeom prst="line">
                    <a:avLst/>
                  </a:prstGeom>
                  <a:ln w="50800">
                    <a:solidFill>
                      <a:srgbClr val="085416"/>
                    </a:solidFill>
                    <a:prstDash val="solid"/>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5AA3FE60-68B4-5BE1-9716-DB5E292E0200}"/>
                      </a:ext>
                    </a:extLst>
                  </p:cNvPr>
                  <p:cNvSpPr/>
                  <p:nvPr/>
                </p:nvSpPr>
                <p:spPr>
                  <a:xfrm>
                    <a:off x="2023486" y="1124313"/>
                    <a:ext cx="198899" cy="177029"/>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8" name="正方形/長方形 107">
                    <a:extLst>
                      <a:ext uri="{FF2B5EF4-FFF2-40B4-BE49-F238E27FC236}">
                        <a16:creationId xmlns:a16="http://schemas.microsoft.com/office/drawing/2014/main" id="{77BACB33-4A7F-A9B3-04D2-2F6406B05CD1}"/>
                      </a:ext>
                    </a:extLst>
                  </p:cNvPr>
                  <p:cNvSpPr/>
                  <p:nvPr/>
                </p:nvSpPr>
                <p:spPr>
                  <a:xfrm>
                    <a:off x="-66369" y="558800"/>
                    <a:ext cx="624841" cy="8511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grpSp>
          <p:sp>
            <p:nvSpPr>
              <p:cNvPr id="87" name="テキスト ボックス 26">
                <a:extLst>
                  <a:ext uri="{FF2B5EF4-FFF2-40B4-BE49-F238E27FC236}">
                    <a16:creationId xmlns:a16="http://schemas.microsoft.com/office/drawing/2014/main" id="{9BA37DBD-B982-F08D-6289-CA120E7849B6}"/>
                  </a:ext>
                </a:extLst>
              </p:cNvPr>
              <p:cNvSpPr txBox="1"/>
              <p:nvPr/>
            </p:nvSpPr>
            <p:spPr>
              <a:xfrm>
                <a:off x="7864521" y="6359969"/>
                <a:ext cx="982595" cy="151008"/>
              </a:xfrm>
              <a:prstGeom prst="rect">
                <a:avLst/>
              </a:prstGeom>
              <a:noFill/>
              <a:ln w="6350" cmpd="sng">
                <a:noFill/>
                <a:prstDash val="sysDash"/>
              </a:ln>
            </p:spPr>
            <p:style>
              <a:lnRef idx="0">
                <a:scrgbClr r="0" g="0" b="0"/>
              </a:lnRef>
              <a:fillRef idx="0">
                <a:scrgbClr r="0" g="0" b="0"/>
              </a:fillRef>
              <a:effectRef idx="0">
                <a:scrgbClr r="0" g="0" b="0"/>
              </a:effectRef>
              <a:fontRef idx="minor">
                <a:schemeClr val="dk1"/>
              </a:fontRef>
            </p:style>
            <p:txBody>
              <a:bodyPr wrap="square" lIns="67887" tIns="33944" rIns="67887"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b="1" dirty="0"/>
                  <a:t>護岸</a:t>
                </a:r>
                <a:endParaRPr lang="en-US" altLang="ja-JP" sz="900" b="1" dirty="0"/>
              </a:p>
            </p:txBody>
          </p:sp>
        </p:grpSp>
        <p:cxnSp>
          <p:nvCxnSpPr>
            <p:cNvPr id="83" name="直線矢印コネクタ 82">
              <a:extLst>
                <a:ext uri="{FF2B5EF4-FFF2-40B4-BE49-F238E27FC236}">
                  <a16:creationId xmlns:a16="http://schemas.microsoft.com/office/drawing/2014/main" id="{347270B3-D25B-9D85-5D78-63B3B36D80D4}"/>
                </a:ext>
              </a:extLst>
            </p:cNvPr>
            <p:cNvCxnSpPr/>
            <p:nvPr/>
          </p:nvCxnSpPr>
          <p:spPr>
            <a:xfrm flipH="1" flipV="1">
              <a:off x="11245082" y="2527954"/>
              <a:ext cx="186093" cy="17539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角丸四角形 16">
            <a:extLst>
              <a:ext uri="{FF2B5EF4-FFF2-40B4-BE49-F238E27FC236}">
                <a16:creationId xmlns:a16="http://schemas.microsoft.com/office/drawing/2014/main" id="{9C47EF27-803A-78DC-63D9-92C171AE5940}"/>
              </a:ext>
            </a:extLst>
          </p:cNvPr>
          <p:cNvSpPr/>
          <p:nvPr/>
        </p:nvSpPr>
        <p:spPr>
          <a:xfrm>
            <a:off x="2591360" y="3490627"/>
            <a:ext cx="1698062" cy="36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rPr>
              <a:t>可搬レーザー使用による</a:t>
            </a:r>
            <a:endParaRPr lang="en-US" altLang="ja-JP" sz="1050" dirty="0">
              <a:solidFill>
                <a:schemeClr val="tx1"/>
              </a:solidFill>
            </a:endParaRPr>
          </a:p>
          <a:p>
            <a:pPr algn="ctr"/>
            <a:r>
              <a:rPr lang="ja-JP" altLang="en-US" sz="1050" dirty="0">
                <a:solidFill>
                  <a:schemeClr val="tx1"/>
                </a:solidFill>
              </a:rPr>
              <a:t>レーザー測量イメージ</a:t>
            </a:r>
          </a:p>
        </p:txBody>
      </p:sp>
      <p:sp>
        <p:nvSpPr>
          <p:cNvPr id="79" name="正方形/長方形 78">
            <a:extLst>
              <a:ext uri="{FF2B5EF4-FFF2-40B4-BE49-F238E27FC236}">
                <a16:creationId xmlns:a16="http://schemas.microsoft.com/office/drawing/2014/main" id="{E47B7AD0-B42F-6E47-9408-2B33638F2E93}"/>
              </a:ext>
            </a:extLst>
          </p:cNvPr>
          <p:cNvSpPr/>
          <p:nvPr/>
        </p:nvSpPr>
        <p:spPr>
          <a:xfrm>
            <a:off x="2569237" y="3470400"/>
            <a:ext cx="2247086" cy="20421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 name="正方形/長方形 110">
            <a:extLst>
              <a:ext uri="{FF2B5EF4-FFF2-40B4-BE49-F238E27FC236}">
                <a16:creationId xmlns:a16="http://schemas.microsoft.com/office/drawing/2014/main" id="{CDE332C5-8953-D758-CD43-B2CAEC136966}"/>
              </a:ext>
            </a:extLst>
          </p:cNvPr>
          <p:cNvSpPr/>
          <p:nvPr/>
        </p:nvSpPr>
        <p:spPr>
          <a:xfrm>
            <a:off x="77473" y="3027791"/>
            <a:ext cx="2366105" cy="3891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u="sng" dirty="0"/>
              <a:t>●新技術の活用イメージ</a:t>
            </a:r>
          </a:p>
        </p:txBody>
      </p:sp>
      <p:grpSp>
        <p:nvGrpSpPr>
          <p:cNvPr id="10" name="グループ化 9">
            <a:extLst>
              <a:ext uri="{FF2B5EF4-FFF2-40B4-BE49-F238E27FC236}">
                <a16:creationId xmlns:a16="http://schemas.microsoft.com/office/drawing/2014/main" id="{A61B4F96-7408-E9EA-D0AB-293C7A82F472}"/>
              </a:ext>
            </a:extLst>
          </p:cNvPr>
          <p:cNvGrpSpPr/>
          <p:nvPr/>
        </p:nvGrpSpPr>
        <p:grpSpPr>
          <a:xfrm>
            <a:off x="4881837" y="4176000"/>
            <a:ext cx="1157495" cy="243520"/>
            <a:chOff x="528308" y="7695403"/>
            <a:chExt cx="1157495" cy="243520"/>
          </a:xfrm>
        </p:grpSpPr>
        <p:sp>
          <p:nvSpPr>
            <p:cNvPr id="24" name="正方形/長方形 23">
              <a:extLst>
                <a:ext uri="{FF2B5EF4-FFF2-40B4-BE49-F238E27FC236}">
                  <a16:creationId xmlns:a16="http://schemas.microsoft.com/office/drawing/2014/main" id="{CAC871EE-C62E-F94C-F08D-FAC792540F9D}"/>
                </a:ext>
              </a:extLst>
            </p:cNvPr>
            <p:cNvSpPr/>
            <p:nvPr/>
          </p:nvSpPr>
          <p:spPr>
            <a:xfrm>
              <a:off x="528308" y="7695403"/>
              <a:ext cx="97200"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8E85A995-3795-DBD2-38DC-E78E0E7A6DC2}"/>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8" name="スライド番号プレースホルダー 1">
            <a:extLst>
              <a:ext uri="{FF2B5EF4-FFF2-40B4-BE49-F238E27FC236}">
                <a16:creationId xmlns:a16="http://schemas.microsoft.com/office/drawing/2014/main" id="{CD40D3B5-2C98-4F9D-F14C-6BC7B0FEACE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31</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86E182F3-3876-514E-AC46-6A5DDBFE9FA2}"/>
              </a:ext>
            </a:extLst>
          </p:cNvPr>
          <p:cNvSpPr txBox="1">
            <a:spLocks/>
          </p:cNvSpPr>
          <p:nvPr/>
        </p:nvSpPr>
        <p:spPr>
          <a:xfrm>
            <a:off x="4881837" y="1476001"/>
            <a:ext cx="4320000" cy="7279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蓄積したデータに基づく効率的な維持管理が実施できている。（護岸、河床等の河川全体を</a:t>
            </a:r>
            <a:r>
              <a:rPr lang="en-US" altLang="ja-JP" sz="1050" dirty="0">
                <a:latin typeface="Yu Gothic UI" panose="020B0500000000000000" pitchFamily="50" charset="-128"/>
                <a:ea typeface="Yu Gothic UI" panose="020B0500000000000000" pitchFamily="50" charset="-128"/>
              </a:rPr>
              <a:t>3</a:t>
            </a:r>
            <a:r>
              <a:rPr lang="ja-JP" altLang="en-US" sz="1050" dirty="0">
                <a:latin typeface="Yu Gothic UI" panose="020B0500000000000000" pitchFamily="50" charset="-128"/>
                <a:ea typeface="Yu Gothic UI" panose="020B0500000000000000" pitchFamily="50" charset="-128"/>
              </a:rPr>
              <a:t>次元データで管理）</a:t>
            </a:r>
          </a:p>
        </p:txBody>
      </p:sp>
      <p:pic>
        <p:nvPicPr>
          <p:cNvPr id="16" name="グラフィックス 15" descr="歩く 単色塗りつぶし">
            <a:extLst>
              <a:ext uri="{FF2B5EF4-FFF2-40B4-BE49-F238E27FC236}">
                <a16:creationId xmlns:a16="http://schemas.microsoft.com/office/drawing/2014/main" id="{16326153-C031-C06C-B526-7B7EF9C2FC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3956558" y="4334063"/>
            <a:ext cx="292690" cy="412501"/>
          </a:xfrm>
          <a:prstGeom prst="rect">
            <a:avLst/>
          </a:prstGeom>
        </p:spPr>
      </p:pic>
      <p:sp>
        <p:nvSpPr>
          <p:cNvPr id="29" name="正方形/長方形 28">
            <a:extLst>
              <a:ext uri="{FF2B5EF4-FFF2-40B4-BE49-F238E27FC236}">
                <a16:creationId xmlns:a16="http://schemas.microsoft.com/office/drawing/2014/main" id="{6AD708E2-0E74-DB79-7E63-8FCEFBAF4725}"/>
              </a:ext>
            </a:extLst>
          </p:cNvPr>
          <p:cNvSpPr/>
          <p:nvPr/>
        </p:nvSpPr>
        <p:spPr>
          <a:xfrm>
            <a:off x="3987181" y="4494956"/>
            <a:ext cx="45719" cy="6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0"/>
              <a:solidFill>
                <a:schemeClr val="tx1"/>
              </a:solidFill>
              <a:effectLst>
                <a:outerShdw blurRad="38100" dist="19050" dir="2700000" algn="tl" rotWithShape="0">
                  <a:schemeClr val="dk1">
                    <a:alpha val="40000"/>
                  </a:schemeClr>
                </a:outerShdw>
              </a:effectLst>
            </a:endParaRPr>
          </a:p>
        </p:txBody>
      </p:sp>
      <p:cxnSp>
        <p:nvCxnSpPr>
          <p:cNvPr id="31" name="直線コネクタ 30">
            <a:extLst>
              <a:ext uri="{FF2B5EF4-FFF2-40B4-BE49-F238E27FC236}">
                <a16:creationId xmlns:a16="http://schemas.microsoft.com/office/drawing/2014/main" id="{49E14B3A-4CDF-5356-39D5-5753E2BBB711}"/>
              </a:ext>
            </a:extLst>
          </p:cNvPr>
          <p:cNvCxnSpPr>
            <a:cxnSpLocks/>
          </p:cNvCxnSpPr>
          <p:nvPr/>
        </p:nvCxnSpPr>
        <p:spPr>
          <a:xfrm flipH="1">
            <a:off x="3305899" y="4527083"/>
            <a:ext cx="681282" cy="1352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525A0CB1-C8B3-0F06-8192-7F50FC44D37A}"/>
              </a:ext>
            </a:extLst>
          </p:cNvPr>
          <p:cNvCxnSpPr>
            <a:cxnSpLocks/>
            <a:stCxn id="29" idx="1"/>
          </p:cNvCxnSpPr>
          <p:nvPr/>
        </p:nvCxnSpPr>
        <p:spPr>
          <a:xfrm flipH="1">
            <a:off x="3293669" y="4526213"/>
            <a:ext cx="693512" cy="25532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92E07304-BB5E-3185-BD6A-5723168E1313}"/>
              </a:ext>
            </a:extLst>
          </p:cNvPr>
          <p:cNvCxnSpPr>
            <a:cxnSpLocks/>
            <a:stCxn id="29" idx="1"/>
          </p:cNvCxnSpPr>
          <p:nvPr/>
        </p:nvCxnSpPr>
        <p:spPr>
          <a:xfrm flipH="1">
            <a:off x="3299384" y="4526213"/>
            <a:ext cx="687797" cy="36028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149115A-0A1B-B70F-D192-D574D4A61B90}"/>
              </a:ext>
            </a:extLst>
          </p:cNvPr>
          <p:cNvCxnSpPr>
            <a:cxnSpLocks/>
            <a:stCxn id="29" idx="1"/>
          </p:cNvCxnSpPr>
          <p:nvPr/>
        </p:nvCxnSpPr>
        <p:spPr>
          <a:xfrm flipH="1">
            <a:off x="3305899" y="4526213"/>
            <a:ext cx="681282" cy="50160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2" name="楕円 121">
            <a:extLst>
              <a:ext uri="{FF2B5EF4-FFF2-40B4-BE49-F238E27FC236}">
                <a16:creationId xmlns:a16="http://schemas.microsoft.com/office/drawing/2014/main" id="{0DDFDADC-3966-A7FC-88C2-37ADB11CC820}"/>
              </a:ext>
            </a:extLst>
          </p:cNvPr>
          <p:cNvSpPr/>
          <p:nvPr/>
        </p:nvSpPr>
        <p:spPr>
          <a:xfrm>
            <a:off x="3958613" y="45027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9" name="正方形/長方形 128">
            <a:extLst>
              <a:ext uri="{FF2B5EF4-FFF2-40B4-BE49-F238E27FC236}">
                <a16:creationId xmlns:a16="http://schemas.microsoft.com/office/drawing/2014/main" id="{45532546-0F2B-A78A-780A-3EC41E82600B}"/>
              </a:ext>
            </a:extLst>
          </p:cNvPr>
          <p:cNvSpPr/>
          <p:nvPr/>
        </p:nvSpPr>
        <p:spPr>
          <a:xfrm>
            <a:off x="3373046" y="4326382"/>
            <a:ext cx="851060" cy="230832"/>
          </a:xfrm>
          <a:prstGeom prst="rect">
            <a:avLst/>
          </a:prstGeom>
        </p:spPr>
        <p:txBody>
          <a:bodyPr wrap="square">
            <a:spAutoFit/>
          </a:bodyPr>
          <a:lstStyle/>
          <a:p>
            <a:r>
              <a:rPr lang="ja-JP" altLang="en-US" sz="900" dirty="0">
                <a:solidFill>
                  <a:srgbClr val="000000"/>
                </a:solidFill>
                <a:latin typeface="+mn-ea"/>
              </a:rPr>
              <a:t>可搬レーザー</a:t>
            </a:r>
          </a:p>
        </p:txBody>
      </p:sp>
      <p:sp>
        <p:nvSpPr>
          <p:cNvPr id="82" name="テキスト ボックス 81">
            <a:extLst>
              <a:ext uri="{FF2B5EF4-FFF2-40B4-BE49-F238E27FC236}">
                <a16:creationId xmlns:a16="http://schemas.microsoft.com/office/drawing/2014/main" id="{3B6CF032-4AB5-A297-13FB-F169C66FBB93}"/>
              </a:ext>
            </a:extLst>
          </p:cNvPr>
          <p:cNvSpPr txBox="1"/>
          <p:nvPr/>
        </p:nvSpPr>
        <p:spPr>
          <a:xfrm>
            <a:off x="5030746" y="5818813"/>
            <a:ext cx="2549365" cy="215444"/>
          </a:xfrm>
          <a:prstGeom prst="rect">
            <a:avLst/>
          </a:prstGeom>
          <a:noFill/>
        </p:spPr>
        <p:txBody>
          <a:bodyPr wrap="square" rtlCol="0">
            <a:spAutoFit/>
          </a:bodyPr>
          <a:lstStyle/>
          <a:p>
            <a:r>
              <a:rPr kumimoji="1" lang="en-US" altLang="ja-JP" sz="800" dirty="0"/>
              <a:t>※</a:t>
            </a:r>
            <a:r>
              <a:rPr kumimoji="1" lang="ja-JP" altLang="en-US" sz="800" dirty="0"/>
              <a:t>他業務調査の結果を含む運用・蓄積</a:t>
            </a:r>
          </a:p>
        </p:txBody>
      </p:sp>
      <p:grpSp>
        <p:nvGrpSpPr>
          <p:cNvPr id="30" name="グループ化 29">
            <a:extLst>
              <a:ext uri="{FF2B5EF4-FFF2-40B4-BE49-F238E27FC236}">
                <a16:creationId xmlns:a16="http://schemas.microsoft.com/office/drawing/2014/main" id="{44726442-21F4-EAC7-8926-4BBCD0E7BBE2}"/>
              </a:ext>
            </a:extLst>
          </p:cNvPr>
          <p:cNvGrpSpPr/>
          <p:nvPr/>
        </p:nvGrpSpPr>
        <p:grpSpPr>
          <a:xfrm>
            <a:off x="445009" y="2225642"/>
            <a:ext cx="1365876" cy="244800"/>
            <a:chOff x="537935" y="7724278"/>
            <a:chExt cx="1365876" cy="244800"/>
          </a:xfrm>
        </p:grpSpPr>
        <p:sp>
          <p:nvSpPr>
            <p:cNvPr id="84" name="正方形/長方形 83">
              <a:extLst>
                <a:ext uri="{FF2B5EF4-FFF2-40B4-BE49-F238E27FC236}">
                  <a16:creationId xmlns:a16="http://schemas.microsoft.com/office/drawing/2014/main" id="{06068F98-249A-82A1-2171-F574D130FF6F}"/>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513B549D-3D0E-EE00-247D-A63E1241880B}"/>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96" name="グループ化 95">
            <a:extLst>
              <a:ext uri="{FF2B5EF4-FFF2-40B4-BE49-F238E27FC236}">
                <a16:creationId xmlns:a16="http://schemas.microsoft.com/office/drawing/2014/main" id="{0E7B45E7-F2EB-4037-2531-124F54C491D4}"/>
              </a:ext>
            </a:extLst>
          </p:cNvPr>
          <p:cNvGrpSpPr/>
          <p:nvPr/>
        </p:nvGrpSpPr>
        <p:grpSpPr>
          <a:xfrm>
            <a:off x="4885850" y="2017019"/>
            <a:ext cx="750323" cy="244800"/>
            <a:chOff x="537935" y="7724278"/>
            <a:chExt cx="750323" cy="244800"/>
          </a:xfrm>
        </p:grpSpPr>
        <p:sp>
          <p:nvSpPr>
            <p:cNvPr id="97" name="正方形/長方形 96">
              <a:extLst>
                <a:ext uri="{FF2B5EF4-FFF2-40B4-BE49-F238E27FC236}">
                  <a16:creationId xmlns:a16="http://schemas.microsoft.com/office/drawing/2014/main" id="{52546F7C-6B5E-50A5-D17E-3B5E9F7BC117}"/>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8" name="テキスト ボックス 97">
              <a:extLst>
                <a:ext uri="{FF2B5EF4-FFF2-40B4-BE49-F238E27FC236}">
                  <a16:creationId xmlns:a16="http://schemas.microsoft.com/office/drawing/2014/main" id="{183E771E-CEBB-B0AA-1407-28953F307E2F}"/>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99" name="テキスト プレースホルダー 5">
            <a:extLst>
              <a:ext uri="{FF2B5EF4-FFF2-40B4-BE49-F238E27FC236}">
                <a16:creationId xmlns:a16="http://schemas.microsoft.com/office/drawing/2014/main" id="{27657356-342B-F158-739F-0878C287DA2F}"/>
              </a:ext>
            </a:extLst>
          </p:cNvPr>
          <p:cNvSpPr txBox="1">
            <a:spLocks/>
          </p:cNvSpPr>
          <p:nvPr/>
        </p:nvSpPr>
        <p:spPr>
          <a:xfrm>
            <a:off x="4880591" y="2242800"/>
            <a:ext cx="4320000" cy="354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050" dirty="0">
                <a:latin typeface="Yu Gothic UI" panose="020B0500000000000000" pitchFamily="50" charset="-128"/>
                <a:ea typeface="Yu Gothic UI" panose="020B0500000000000000" pitchFamily="50" charset="-128"/>
              </a:rPr>
              <a:t>新技術を活用し河道断面データを運用・蓄積する。</a:t>
            </a:r>
            <a:endParaRPr lang="en-US" altLang="ja-JP" sz="1050" dirty="0">
              <a:latin typeface="Yu Gothic UI" panose="020B0500000000000000" pitchFamily="50" charset="-128"/>
              <a:ea typeface="Yu Gothic UI" panose="020B0500000000000000" pitchFamily="50" charset="-128"/>
            </a:endParaRPr>
          </a:p>
        </p:txBody>
      </p:sp>
      <p:sp>
        <p:nvSpPr>
          <p:cNvPr id="7" name="正方形/長方形 15">
            <a:extLst>
              <a:ext uri="{FF2B5EF4-FFF2-40B4-BE49-F238E27FC236}">
                <a16:creationId xmlns:a16="http://schemas.microsoft.com/office/drawing/2014/main" id="{990EED6C-DE7B-BEA8-0172-FFC2C0A610C7}"/>
              </a:ext>
            </a:extLst>
          </p:cNvPr>
          <p:cNvSpPr/>
          <p:nvPr/>
        </p:nvSpPr>
        <p:spPr>
          <a:xfrm>
            <a:off x="6477755" y="118054"/>
            <a:ext cx="1689200"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lang="en-US" altLang="ja-JP" sz="1100" b="1" kern="0" dirty="0">
                <a:solidFill>
                  <a:srgbClr val="FFFFFF"/>
                </a:solidFill>
                <a:latin typeface="Yu Gothic UI" panose="020B0500000000000000" pitchFamily="50" charset="-128"/>
                <a:ea typeface="Yu Gothic UI" panose="020B0500000000000000" pitchFamily="50" charset="-128"/>
              </a:rPr>
              <a:t>05-4,06-3</a:t>
            </a:r>
          </a:p>
        </p:txBody>
      </p:sp>
      <p:sp>
        <p:nvSpPr>
          <p:cNvPr id="9" name="object 14" descr="$PPTXTitle">
            <a:extLst>
              <a:ext uri="{FF2B5EF4-FFF2-40B4-BE49-F238E27FC236}">
                <a16:creationId xmlns:a16="http://schemas.microsoft.com/office/drawing/2014/main" id="{C08F4FE1-F22A-D815-A683-4B696DB67291}"/>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新技術を活用した河川施設維持管理の効率化</a:t>
            </a:r>
          </a:p>
        </p:txBody>
      </p:sp>
    </p:spTree>
    <p:extLst>
      <p:ext uri="{BB962C8B-B14F-4D97-AF65-F5344CB8AC3E}">
        <p14:creationId xmlns:p14="http://schemas.microsoft.com/office/powerpoint/2010/main" val="64501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F0A6193A-5259-DE55-84D1-F080204CD559}"/>
              </a:ext>
            </a:extLst>
          </p:cNvPr>
          <p:cNvSpPr txBox="1"/>
          <p:nvPr/>
        </p:nvSpPr>
        <p:spPr>
          <a:xfrm>
            <a:off x="4881600" y="4860000"/>
            <a:ext cx="1080000" cy="468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chemeClr val="bg1"/>
                </a:solidFill>
                <a:latin typeface="Yu Gothic UI" panose="020B0500000000000000" pitchFamily="50" charset="-128"/>
                <a:ea typeface="Yu Gothic UI" panose="020B0500000000000000" pitchFamily="50" charset="-128"/>
              </a:rPr>
              <a:t>測量調査</a:t>
            </a:r>
            <a:endParaRPr kumimoji="1" lang="en-US" altLang="ja-JP" sz="1050" b="1" dirty="0">
              <a:solidFill>
                <a:schemeClr val="bg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12000" y="4860000"/>
            <a:ext cx="2016000"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未調査箇所の実施</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73859EA0-C436-3F60-053F-A636B8A4E354}"/>
              </a:ext>
            </a:extLst>
          </p:cNvPr>
          <p:cNvSpPr/>
          <p:nvPr/>
        </p:nvSpPr>
        <p:spPr>
          <a:xfrm>
            <a:off x="6012000" y="5880671"/>
            <a:ext cx="3024000"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石垣修復検討会議の開催</a:t>
            </a:r>
          </a:p>
        </p:txBody>
      </p:sp>
      <p:pic>
        <p:nvPicPr>
          <p:cNvPr id="40" name="図 39">
            <a:extLst>
              <a:ext uri="{FF2B5EF4-FFF2-40B4-BE49-F238E27FC236}">
                <a16:creationId xmlns:a16="http://schemas.microsoft.com/office/drawing/2014/main" id="{299D01FE-5A81-CB2E-1A0D-4981492D5634}"/>
              </a:ext>
            </a:extLst>
          </p:cNvPr>
          <p:cNvPicPr>
            <a:picLocks noChangeAspect="1"/>
          </p:cNvPicPr>
          <p:nvPr/>
        </p:nvPicPr>
        <p:blipFill>
          <a:blip r:embed="rId2"/>
          <a:stretch>
            <a:fillRect/>
          </a:stretch>
        </p:blipFill>
        <p:spPr>
          <a:xfrm>
            <a:off x="393393" y="4646386"/>
            <a:ext cx="2627883" cy="526590"/>
          </a:xfrm>
          <a:prstGeom prst="rect">
            <a:avLst/>
          </a:prstGeom>
        </p:spPr>
      </p:pic>
      <p:pic>
        <p:nvPicPr>
          <p:cNvPr id="42" name="図 41">
            <a:extLst>
              <a:ext uri="{FF2B5EF4-FFF2-40B4-BE49-F238E27FC236}">
                <a16:creationId xmlns:a16="http://schemas.microsoft.com/office/drawing/2014/main" id="{987E45A6-0D04-CF91-C589-4894963D0714}"/>
              </a:ext>
            </a:extLst>
          </p:cNvPr>
          <p:cNvPicPr>
            <a:picLocks noChangeAspect="1"/>
          </p:cNvPicPr>
          <p:nvPr/>
        </p:nvPicPr>
        <p:blipFill>
          <a:blip r:embed="rId3"/>
          <a:stretch>
            <a:fillRect/>
          </a:stretch>
        </p:blipFill>
        <p:spPr>
          <a:xfrm>
            <a:off x="516170" y="5341754"/>
            <a:ext cx="2228849" cy="1219312"/>
          </a:xfrm>
          <a:prstGeom prst="rect">
            <a:avLst/>
          </a:prstGeom>
        </p:spPr>
      </p:pic>
      <p:sp>
        <p:nvSpPr>
          <p:cNvPr id="43" name="テキスト ボックス 42">
            <a:extLst>
              <a:ext uri="{FF2B5EF4-FFF2-40B4-BE49-F238E27FC236}">
                <a16:creationId xmlns:a16="http://schemas.microsoft.com/office/drawing/2014/main" id="{DEFA11E3-19A3-A295-D555-9E124C1B3BA1}"/>
              </a:ext>
            </a:extLst>
          </p:cNvPr>
          <p:cNvSpPr txBox="1"/>
          <p:nvPr/>
        </p:nvSpPr>
        <p:spPr>
          <a:xfrm>
            <a:off x="2994604" y="4753051"/>
            <a:ext cx="1675459" cy="246221"/>
          </a:xfrm>
          <a:prstGeom prst="rect">
            <a:avLst/>
          </a:prstGeom>
          <a:noFill/>
        </p:spPr>
        <p:txBody>
          <a:bodyPr wrap="none" rtlCol="0">
            <a:spAutoFit/>
          </a:bodyPr>
          <a:lstStyle/>
          <a:p>
            <a:r>
              <a:rPr kumimoji="1" lang="ja-JP" altLang="en-US" sz="1000" dirty="0"/>
              <a:t>本丸北側のドローン写真測量</a:t>
            </a:r>
          </a:p>
        </p:txBody>
      </p:sp>
      <p:sp>
        <p:nvSpPr>
          <p:cNvPr id="44" name="テキスト ボックス 43">
            <a:extLst>
              <a:ext uri="{FF2B5EF4-FFF2-40B4-BE49-F238E27FC236}">
                <a16:creationId xmlns:a16="http://schemas.microsoft.com/office/drawing/2014/main" id="{3B3BBB85-2DFF-8F92-8239-AE5966F2EA53}"/>
              </a:ext>
            </a:extLst>
          </p:cNvPr>
          <p:cNvSpPr txBox="1"/>
          <p:nvPr/>
        </p:nvSpPr>
        <p:spPr>
          <a:xfrm>
            <a:off x="2991772" y="5711139"/>
            <a:ext cx="1426295" cy="400110"/>
          </a:xfrm>
          <a:prstGeom prst="rect">
            <a:avLst/>
          </a:prstGeom>
          <a:noFill/>
        </p:spPr>
        <p:txBody>
          <a:bodyPr wrap="square" rtlCol="0">
            <a:spAutoFit/>
          </a:bodyPr>
          <a:lstStyle/>
          <a:p>
            <a:r>
              <a:rPr kumimoji="1" lang="ja-JP" altLang="en-US" sz="1000" dirty="0"/>
              <a:t>三次元点群データによる位置情報の把握</a:t>
            </a:r>
          </a:p>
        </p:txBody>
      </p:sp>
      <p:sp>
        <p:nvSpPr>
          <p:cNvPr id="45" name="テキスト ボックス 44">
            <a:extLst>
              <a:ext uri="{FF2B5EF4-FFF2-40B4-BE49-F238E27FC236}">
                <a16:creationId xmlns:a16="http://schemas.microsoft.com/office/drawing/2014/main" id="{A4FD66E9-ED78-1F02-3A43-16EF5078ABE1}"/>
              </a:ext>
            </a:extLst>
          </p:cNvPr>
          <p:cNvSpPr txBox="1"/>
          <p:nvPr/>
        </p:nvSpPr>
        <p:spPr>
          <a:xfrm>
            <a:off x="4881600" y="5880671"/>
            <a:ext cx="1080000" cy="468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意見聴取</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8449AB43-F7BE-6C7B-E7E9-A607581A41F1}"/>
              </a:ext>
            </a:extLst>
          </p:cNvPr>
          <p:cNvGrpSpPr/>
          <p:nvPr/>
        </p:nvGrpSpPr>
        <p:grpSpPr>
          <a:xfrm>
            <a:off x="4881837" y="4176000"/>
            <a:ext cx="1157495" cy="243520"/>
            <a:chOff x="528308" y="7695403"/>
            <a:chExt cx="1157495" cy="243520"/>
          </a:xfrm>
        </p:grpSpPr>
        <p:sp>
          <p:nvSpPr>
            <p:cNvPr id="9" name="正方形/長方形 8">
              <a:extLst>
                <a:ext uri="{FF2B5EF4-FFF2-40B4-BE49-F238E27FC236}">
                  <a16:creationId xmlns:a16="http://schemas.microsoft.com/office/drawing/2014/main" id="{3AE98B4E-E94D-2A23-1370-41A77C9ED1F5}"/>
                </a:ext>
              </a:extLst>
            </p:cNvPr>
            <p:cNvSpPr/>
            <p:nvPr/>
          </p:nvSpPr>
          <p:spPr>
            <a:xfrm>
              <a:off x="528308" y="7695403"/>
              <a:ext cx="97200"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F6E27007-3ACF-8FEA-44AD-C8EEB2C56D8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9" name="スライド番号プレースホルダー 1">
            <a:extLst>
              <a:ext uri="{FF2B5EF4-FFF2-40B4-BE49-F238E27FC236}">
                <a16:creationId xmlns:a16="http://schemas.microsoft.com/office/drawing/2014/main" id="{93285B17-9D4D-DDF3-5145-F3265878AF0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32</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8A855FD9-A0DE-51F8-8A8F-28B7B2372C8D}"/>
              </a:ext>
            </a:extLst>
          </p:cNvPr>
          <p:cNvSpPr txBox="1">
            <a:spLocks/>
          </p:cNvSpPr>
          <p:nvPr/>
        </p:nvSpPr>
        <p:spPr>
          <a:xfrm>
            <a:off x="4881837" y="1475999"/>
            <a:ext cx="4320000" cy="713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pPr>
            <a:r>
              <a:rPr lang="ja-JP" altLang="en-US" sz="1050" dirty="0">
                <a:latin typeface="Yu Gothic UI" panose="020B0500000000000000" pitchFamily="50" charset="-128"/>
                <a:ea typeface="Yu Gothic UI" panose="020B0500000000000000" pitchFamily="50" charset="-128"/>
              </a:rPr>
              <a:t>大阪城跡石垣の文化的価値が向上するとともに、災害復旧や予防保全への備えができている。</a:t>
            </a:r>
          </a:p>
        </p:txBody>
      </p:sp>
      <p:sp>
        <p:nvSpPr>
          <p:cNvPr id="6" name="テキスト プレースホルダー 3">
            <a:extLst>
              <a:ext uri="{FF2B5EF4-FFF2-40B4-BE49-F238E27FC236}">
                <a16:creationId xmlns:a16="http://schemas.microsoft.com/office/drawing/2014/main" id="{D3A1CD50-9C8A-F669-2024-EFAF9F12D1C8}"/>
              </a:ext>
            </a:extLst>
          </p:cNvPr>
          <p:cNvSpPr txBox="1">
            <a:spLocks/>
          </p:cNvSpPr>
          <p:nvPr/>
        </p:nvSpPr>
        <p:spPr>
          <a:xfrm>
            <a:off x="451503" y="3673800"/>
            <a:ext cx="4346799" cy="71186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en-US" altLang="ja-JP" sz="1050" dirty="0">
                <a:latin typeface="Yu Gothic UI" panose="020B0500000000000000" pitchFamily="50" charset="-128"/>
                <a:ea typeface="Yu Gothic UI" panose="020B0500000000000000" pitchFamily="50" charset="-128"/>
              </a:rPr>
              <a:t>2020</a:t>
            </a:r>
            <a:r>
              <a:rPr lang="ja-JP" altLang="en-US" sz="1050" dirty="0">
                <a:latin typeface="Yu Gothic UI" panose="020B0500000000000000" pitchFamily="50" charset="-128"/>
                <a:ea typeface="Yu Gothic UI" panose="020B0500000000000000" pitchFamily="50" charset="-128"/>
              </a:rPr>
              <a:t>年度から事業を開始し、大坂城石垣の調査・測量（</a:t>
            </a:r>
            <a:r>
              <a:rPr lang="en-US" altLang="ja-JP" sz="1050" dirty="0">
                <a:latin typeface="Yu Gothic UI" panose="020B0500000000000000" pitchFamily="50" charset="-128"/>
                <a:ea typeface="Yu Gothic UI" panose="020B0500000000000000" pitchFamily="50" charset="-128"/>
              </a:rPr>
              <a:t>UAV</a:t>
            </a:r>
            <a:r>
              <a:rPr lang="ja-JP" altLang="en-US" sz="1050" dirty="0">
                <a:latin typeface="Yu Gothic UI" panose="020B0500000000000000" pitchFamily="50" charset="-128"/>
                <a:ea typeface="Yu Gothic UI" panose="020B0500000000000000" pitchFamily="50" charset="-128"/>
              </a:rPr>
              <a:t>による空中写真撮影、</a:t>
            </a:r>
            <a:r>
              <a:rPr lang="en-US" altLang="ja-JP" sz="1050" dirty="0">
                <a:latin typeface="Yu Gothic UI" panose="020B0500000000000000" pitchFamily="50" charset="-128"/>
                <a:ea typeface="Yu Gothic UI" panose="020B0500000000000000" pitchFamily="50" charset="-128"/>
              </a:rPr>
              <a:t>3</a:t>
            </a:r>
            <a:r>
              <a:rPr lang="ja-JP" altLang="en-US" sz="1050" dirty="0">
                <a:latin typeface="Yu Gothic UI" panose="020B0500000000000000" pitchFamily="50" charset="-128"/>
                <a:ea typeface="Yu Gothic UI" panose="020B0500000000000000" pitchFamily="50" charset="-128"/>
              </a:rPr>
              <a:t>次元データの作成及び検査、オルソ画像の作成）を着実に進めてきた。</a:t>
            </a:r>
            <a:endParaRPr lang="en-US" altLang="ja-JP" sz="1050"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2169BA9B-2BD0-F056-D869-3E8C33CCC61F}"/>
              </a:ext>
            </a:extLst>
          </p:cNvPr>
          <p:cNvSpPr/>
          <p:nvPr/>
        </p:nvSpPr>
        <p:spPr>
          <a:xfrm>
            <a:off x="7057272" y="453600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2027</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BCE8583F-AC36-8B62-5C59-CDDF13EFE040}"/>
              </a:ext>
            </a:extLst>
          </p:cNvPr>
          <p:cNvSpPr/>
          <p:nvPr/>
        </p:nvSpPr>
        <p:spPr>
          <a:xfrm>
            <a:off x="6012000" y="453600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2026</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E2CDCDC8-AA7A-6AFC-6FD6-11B20C4DB9ED}"/>
              </a:ext>
            </a:extLst>
          </p:cNvPr>
          <p:cNvSpPr/>
          <p:nvPr/>
        </p:nvSpPr>
        <p:spPr>
          <a:xfrm>
            <a:off x="8102545" y="453600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2028</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28" name="テキスト ボックス 27">
            <a:extLst>
              <a:ext uri="{FF2B5EF4-FFF2-40B4-BE49-F238E27FC236}">
                <a16:creationId xmlns:a16="http://schemas.microsoft.com/office/drawing/2014/main" id="{51FD1B45-19FE-701A-584F-5BDBC8334BF6}"/>
              </a:ext>
            </a:extLst>
          </p:cNvPr>
          <p:cNvSpPr txBox="1"/>
          <p:nvPr/>
        </p:nvSpPr>
        <p:spPr>
          <a:xfrm>
            <a:off x="4881600" y="5364000"/>
            <a:ext cx="1080000" cy="468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50" b="1" dirty="0">
                <a:solidFill>
                  <a:schemeClr val="bg1"/>
                </a:solidFill>
                <a:latin typeface="Yu Gothic UI" panose="020B0500000000000000" pitchFamily="50" charset="-128"/>
                <a:ea typeface="Yu Gothic UI" panose="020B0500000000000000" pitchFamily="50" charset="-128"/>
              </a:rPr>
              <a:t>石垣カルテ作成</a:t>
            </a:r>
            <a:endParaRPr kumimoji="1" lang="en-US" altLang="ja-JP" sz="1050" b="1" dirty="0">
              <a:solidFill>
                <a:schemeClr val="bg1"/>
              </a:solidFill>
              <a:latin typeface="Yu Gothic UI" panose="020B0500000000000000" pitchFamily="50" charset="-128"/>
              <a:ea typeface="Yu Gothic UI" panose="020B0500000000000000" pitchFamily="50" charset="-128"/>
            </a:endParaRPr>
          </a:p>
        </p:txBody>
      </p:sp>
      <p:sp>
        <p:nvSpPr>
          <p:cNvPr id="29" name="ホームベース 30">
            <a:extLst>
              <a:ext uri="{FF2B5EF4-FFF2-40B4-BE49-F238E27FC236}">
                <a16:creationId xmlns:a16="http://schemas.microsoft.com/office/drawing/2014/main" id="{A694C4D0-38B2-0384-D446-4D73E2D70C49}"/>
              </a:ext>
            </a:extLst>
          </p:cNvPr>
          <p:cNvSpPr/>
          <p:nvPr/>
        </p:nvSpPr>
        <p:spPr>
          <a:xfrm>
            <a:off x="6012000" y="5364000"/>
            <a:ext cx="2016000"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撮影データを活用した</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石垣カルテの作成</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graphicFrame>
        <p:nvGraphicFramePr>
          <p:cNvPr id="30" name="表プレースホルダー 20">
            <a:extLst>
              <a:ext uri="{FF2B5EF4-FFF2-40B4-BE49-F238E27FC236}">
                <a16:creationId xmlns:a16="http://schemas.microsoft.com/office/drawing/2014/main" id="{A2A9E845-E814-3E4D-105C-191D62CBA3E9}"/>
              </a:ext>
            </a:extLst>
          </p:cNvPr>
          <p:cNvGraphicFramePr>
            <a:graphicFrameLocks/>
          </p:cNvGraphicFramePr>
          <p:nvPr>
            <p:extLst>
              <p:ext uri="{D42A27DB-BD31-4B8C-83A1-F6EECF244321}">
                <p14:modId xmlns:p14="http://schemas.microsoft.com/office/powerpoint/2010/main" val="3236664595"/>
              </p:ext>
            </p:extLst>
          </p:nvPr>
        </p:nvGraphicFramePr>
        <p:xfrm>
          <a:off x="4881600" y="2592000"/>
          <a:ext cx="4320000" cy="137952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ドローンデータ撮影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ドローンデータ撮影</a:t>
                      </a:r>
                      <a:endParaRPr kumimoji="1" lang="en-US" altLang="ja-JP" sz="900" dirty="0">
                        <a:solidFill>
                          <a:schemeClr val="tx1"/>
                        </a:solidFill>
                        <a:latin typeface="Yu Gothic UI" panose="020B0500000000000000" pitchFamily="50" charset="-128"/>
                        <a:ea typeface="Yu Gothic UI" panose="020B0500000000000000" pitchFamily="50" charset="-128"/>
                      </a:endParaRPr>
                    </a:p>
                    <a:p>
                      <a:r>
                        <a:rPr kumimoji="1" lang="ja-JP" altLang="en-US" sz="900" dirty="0">
                          <a:solidFill>
                            <a:schemeClr val="tx1"/>
                          </a:solidFill>
                          <a:latin typeface="Yu Gothic UI" panose="020B0500000000000000" pitchFamily="50" charset="-128"/>
                          <a:ea typeface="Yu Gothic UI" panose="020B0500000000000000" pitchFamily="50" charset="-128"/>
                        </a:rPr>
                        <a:t>石垣カルテ作成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ドローンデータ撮影</a:t>
                      </a:r>
                      <a:endParaRPr kumimoji="1" lang="en-US" altLang="ja-JP" sz="900" dirty="0">
                        <a:solidFill>
                          <a:schemeClr val="tx1"/>
                        </a:solidFill>
                        <a:latin typeface="Yu Gothic UI" panose="020B0500000000000000" pitchFamily="50" charset="-128"/>
                        <a:ea typeface="Yu Gothic UI" panose="020B0500000000000000" pitchFamily="50" charset="-128"/>
                      </a:endParaRPr>
                    </a:p>
                    <a:p>
                      <a:r>
                        <a:rPr kumimoji="1" lang="ja-JP" altLang="en-US" sz="900" dirty="0">
                          <a:solidFill>
                            <a:schemeClr val="tx1"/>
                          </a:solidFill>
                          <a:latin typeface="Yu Gothic UI" panose="020B0500000000000000" pitchFamily="50" charset="-128"/>
                          <a:ea typeface="Yu Gothic UI" panose="020B0500000000000000" pitchFamily="50" charset="-128"/>
                        </a:rPr>
                        <a:t>石垣カルテ作成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石垣カルテ報告書の作成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1" name="ホームベース 30">
            <a:extLst>
              <a:ext uri="{FF2B5EF4-FFF2-40B4-BE49-F238E27FC236}">
                <a16:creationId xmlns:a16="http://schemas.microsoft.com/office/drawing/2014/main" id="{0CE76E0E-5ED2-9EEB-E7E1-1542732058FF}"/>
              </a:ext>
            </a:extLst>
          </p:cNvPr>
          <p:cNvSpPr/>
          <p:nvPr/>
        </p:nvSpPr>
        <p:spPr>
          <a:xfrm>
            <a:off x="8076418" y="4860000"/>
            <a:ext cx="1008000" cy="101153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dirty="0">
                <a:solidFill>
                  <a:schemeClr val="tx1"/>
                </a:solidFill>
                <a:latin typeface="Yu Gothic UI" panose="020B0500000000000000" pitchFamily="50" charset="-128"/>
                <a:ea typeface="Yu Gothic UI" panose="020B0500000000000000" pitchFamily="50" charset="-128"/>
              </a:rPr>
              <a:t>報告書</a:t>
            </a:r>
            <a:r>
              <a:rPr kumimoji="1" lang="ja-JP" altLang="en-US" sz="1000" dirty="0">
                <a:solidFill>
                  <a:schemeClr val="tx1"/>
                </a:solidFill>
                <a:latin typeface="Yu Gothic UI" panose="020B0500000000000000" pitchFamily="50" charset="-128"/>
                <a:ea typeface="Yu Gothic UI" panose="020B0500000000000000" pitchFamily="50" charset="-128"/>
              </a:rPr>
              <a:t>作成</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33" name="テキスト プレースホルダー 32">
            <a:extLst>
              <a:ext uri="{FF2B5EF4-FFF2-40B4-BE49-F238E27FC236}">
                <a16:creationId xmlns:a16="http://schemas.microsoft.com/office/drawing/2014/main" id="{18D37440-636C-CF03-AE9E-19288BE9E19B}"/>
              </a:ext>
            </a:extLst>
          </p:cNvPr>
          <p:cNvSpPr>
            <a:spLocks noGrp="1"/>
          </p:cNvSpPr>
          <p:nvPr>
            <p:ph type="body" sz="quarter" idx="12"/>
          </p:nvPr>
        </p:nvSpPr>
        <p:spPr/>
        <p:txBody>
          <a:bodyPr>
            <a:noAutofit/>
          </a:bodyPr>
          <a:lstStyle/>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大坂城の石垣は</a:t>
            </a:r>
            <a:r>
              <a:rPr lang="en-US" altLang="ja-JP" sz="1050" dirty="0">
                <a:latin typeface="Yu Gothic UI" panose="020B0500000000000000" pitchFamily="50" charset="-128"/>
                <a:ea typeface="Yu Gothic UI" panose="020B0500000000000000" pitchFamily="50" charset="-128"/>
              </a:rPr>
              <a:t>1954</a:t>
            </a:r>
            <a:r>
              <a:rPr lang="ja-JP" altLang="en-US" sz="1050" dirty="0">
                <a:latin typeface="Yu Gothic UI" panose="020B0500000000000000" pitchFamily="50" charset="-128"/>
                <a:ea typeface="Yu Gothic UI" panose="020B0500000000000000" pitchFamily="50" charset="-128"/>
              </a:rPr>
              <a:t>年から継続して修復事業を実施、</a:t>
            </a:r>
            <a:r>
              <a:rPr lang="en-US" altLang="ja-JP" sz="1050" dirty="0">
                <a:latin typeface="Yu Gothic UI" panose="020B0500000000000000" pitchFamily="50" charset="-128"/>
                <a:ea typeface="Yu Gothic UI" panose="020B0500000000000000" pitchFamily="50" charset="-128"/>
              </a:rPr>
              <a:t>2002</a:t>
            </a:r>
            <a:r>
              <a:rPr lang="ja-JP" altLang="en-US" sz="1050" dirty="0">
                <a:latin typeface="Yu Gothic UI" panose="020B0500000000000000" pitchFamily="50" charset="-128"/>
                <a:ea typeface="Yu Gothic UI" panose="020B0500000000000000" pitchFamily="50" charset="-128"/>
              </a:rPr>
              <a:t>年度には目視による調査を実施した。一方で測量図については個別の修復事業での作成など一部にとどまっている。近年の各地における自然災害による石垣の被害状況を受けて、測量図の作成を基本とする石垣の現況調査の必要性が強く認識されている。</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大坂城の石垣について、ドローン等</a:t>
            </a:r>
            <a:r>
              <a:rPr lang="en-US" altLang="ja-JP" sz="1050" dirty="0">
                <a:latin typeface="Yu Gothic UI" panose="020B0500000000000000" pitchFamily="50" charset="-128"/>
                <a:ea typeface="Yu Gothic UI" panose="020B0500000000000000" pitchFamily="50" charset="-128"/>
              </a:rPr>
              <a:t>UAV</a:t>
            </a:r>
            <a:r>
              <a:rPr lang="ja-JP" altLang="en-US" sz="1050" dirty="0">
                <a:latin typeface="Yu Gothic UI" panose="020B0500000000000000" pitchFamily="50" charset="-128"/>
                <a:ea typeface="Yu Gothic UI" panose="020B0500000000000000" pitchFamily="50" charset="-128"/>
              </a:rPr>
              <a:t>の最先端技術を用いた調査を行い、現状の測量データを収集し、石垣カルテを作成することで、自然災害発生時の迅速な復旧につなげるとともに、目視による確認よりも石の動きを高精度で観察することにより、危険性を早急に察知し、予防保全にもつなげていく。</a:t>
            </a:r>
            <a:endParaRPr lang="en-US" altLang="ja-JP" sz="1050" dirty="0">
              <a:latin typeface="Yu Gothic UI" panose="020B0500000000000000" pitchFamily="50" charset="-128"/>
              <a:ea typeface="Yu Gothic UI" panose="020B0500000000000000" pitchFamily="50" charset="-128"/>
            </a:endParaRPr>
          </a:p>
          <a:p>
            <a:pPr>
              <a:lnSpc>
                <a:spcPct val="100000"/>
              </a:lnSpc>
            </a:pPr>
            <a:endParaRPr lang="ja-JP" altLang="en-US" sz="1050" dirty="0">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5F700B17-D906-3BD1-2ED6-2A7E204FBB44}"/>
              </a:ext>
            </a:extLst>
          </p:cNvPr>
          <p:cNvGrpSpPr/>
          <p:nvPr/>
        </p:nvGrpSpPr>
        <p:grpSpPr>
          <a:xfrm>
            <a:off x="445009" y="3429000"/>
            <a:ext cx="1365876" cy="244800"/>
            <a:chOff x="537935" y="7724278"/>
            <a:chExt cx="1365876" cy="244800"/>
          </a:xfrm>
        </p:grpSpPr>
        <p:sp>
          <p:nvSpPr>
            <p:cNvPr id="35" name="正方形/長方形 34">
              <a:extLst>
                <a:ext uri="{FF2B5EF4-FFF2-40B4-BE49-F238E27FC236}">
                  <a16:creationId xmlns:a16="http://schemas.microsoft.com/office/drawing/2014/main" id="{EAD90285-F42C-195D-FB66-65309360A96D}"/>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7EED3C9-0F37-BF0D-BB66-16CAC2B1B93A}"/>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37" name="グループ化 36">
            <a:extLst>
              <a:ext uri="{FF2B5EF4-FFF2-40B4-BE49-F238E27FC236}">
                <a16:creationId xmlns:a16="http://schemas.microsoft.com/office/drawing/2014/main" id="{8B4515A1-6F11-2246-41F8-27372D798396}"/>
              </a:ext>
            </a:extLst>
          </p:cNvPr>
          <p:cNvGrpSpPr/>
          <p:nvPr/>
        </p:nvGrpSpPr>
        <p:grpSpPr>
          <a:xfrm>
            <a:off x="4885850" y="2016000"/>
            <a:ext cx="750323" cy="244800"/>
            <a:chOff x="537935" y="7724278"/>
            <a:chExt cx="750323" cy="244800"/>
          </a:xfrm>
        </p:grpSpPr>
        <p:sp>
          <p:nvSpPr>
            <p:cNvPr id="38" name="正方形/長方形 37">
              <a:extLst>
                <a:ext uri="{FF2B5EF4-FFF2-40B4-BE49-F238E27FC236}">
                  <a16:creationId xmlns:a16="http://schemas.microsoft.com/office/drawing/2014/main" id="{F4163B7E-00C0-D798-80D9-1234C90003AE}"/>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87FBA2EE-433C-AF8D-E8FF-CCB29A276375}"/>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47" name="テキスト プレースホルダー 5">
            <a:extLst>
              <a:ext uri="{FF2B5EF4-FFF2-40B4-BE49-F238E27FC236}">
                <a16:creationId xmlns:a16="http://schemas.microsoft.com/office/drawing/2014/main" id="{630002C8-1771-FE62-DF3C-76F88CE009CA}"/>
              </a:ext>
            </a:extLst>
          </p:cNvPr>
          <p:cNvSpPr txBox="1">
            <a:spLocks/>
          </p:cNvSpPr>
          <p:nvPr/>
        </p:nvSpPr>
        <p:spPr>
          <a:xfrm>
            <a:off x="4881837" y="2242800"/>
            <a:ext cx="4320000" cy="713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050" dirty="0">
                <a:latin typeface="Yu Gothic UI" panose="020B0500000000000000" pitchFamily="50" charset="-128"/>
                <a:ea typeface="Yu Gothic UI" panose="020B0500000000000000" pitchFamily="50" charset="-128"/>
              </a:rPr>
              <a:t>石垣の現況把握を実施し、取得データを用いて石垣カルテを作成する。</a:t>
            </a:r>
          </a:p>
          <a:p>
            <a:pPr marL="0" indent="0">
              <a:lnSpc>
                <a:spcPct val="100000"/>
              </a:lnSpc>
              <a:spcBef>
                <a:spcPts val="0"/>
              </a:spcBef>
              <a:spcAft>
                <a:spcPts val="600"/>
              </a:spcAft>
              <a:buNone/>
            </a:pPr>
            <a:endParaRPr lang="ja-JP" altLang="en-US" sz="1050" dirty="0">
              <a:latin typeface="Yu Gothic UI" panose="020B0500000000000000" pitchFamily="50" charset="-128"/>
              <a:ea typeface="Yu Gothic UI" panose="020B0500000000000000" pitchFamily="50" charset="-128"/>
            </a:endParaRPr>
          </a:p>
        </p:txBody>
      </p:sp>
      <p:sp>
        <p:nvSpPr>
          <p:cNvPr id="2" name="正方形/長方形 15">
            <a:extLst>
              <a:ext uri="{FF2B5EF4-FFF2-40B4-BE49-F238E27FC236}">
                <a16:creationId xmlns:a16="http://schemas.microsoft.com/office/drawing/2014/main" id="{58AB1018-D185-073F-2A48-6F188E6D417A}"/>
              </a:ext>
            </a:extLst>
          </p:cNvPr>
          <p:cNvSpPr/>
          <p:nvPr/>
        </p:nvSpPr>
        <p:spPr>
          <a:xfrm>
            <a:off x="6487084" y="118054"/>
            <a:ext cx="1689200"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05-5,06-4</a:t>
            </a:r>
          </a:p>
        </p:txBody>
      </p:sp>
      <p:sp>
        <p:nvSpPr>
          <p:cNvPr id="5" name="object 14" descr="$PPTXTitle">
            <a:extLst>
              <a:ext uri="{FF2B5EF4-FFF2-40B4-BE49-F238E27FC236}">
                <a16:creationId xmlns:a16="http://schemas.microsoft.com/office/drawing/2014/main" id="{28C33766-CB37-16E0-BC67-CDFAD7C4E500}"/>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ドローン活用による</a:t>
            </a:r>
            <a:r>
              <a:rPr lang="en-US" altLang="ja-JP" sz="1720" b="0" spc="-5" dirty="0">
                <a:latin typeface="ＭＳ ゴシック" panose="020B0609070205080204" pitchFamily="49" charset="-128"/>
                <a:ea typeface="ＭＳ ゴシック" panose="020B0609070205080204" pitchFamily="49" charset="-128"/>
              </a:rPr>
              <a:t>3</a:t>
            </a:r>
            <a:r>
              <a:rPr lang="ja-JP" altLang="en-US" sz="1720" b="0" spc="-5" dirty="0">
                <a:latin typeface="ＭＳ ゴシック" panose="020B0609070205080204" pitchFamily="49" charset="-128"/>
                <a:ea typeface="ＭＳ ゴシック" panose="020B0609070205080204" pitchFamily="49" charset="-128"/>
              </a:rPr>
              <a:t>次元データの取得及び石垣カルテ作成</a:t>
            </a:r>
          </a:p>
        </p:txBody>
      </p:sp>
    </p:spTree>
    <p:extLst>
      <p:ext uri="{BB962C8B-B14F-4D97-AF65-F5344CB8AC3E}">
        <p14:creationId xmlns:p14="http://schemas.microsoft.com/office/powerpoint/2010/main" val="3113972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a:extLst>
              <a:ext uri="{FF2B5EF4-FFF2-40B4-BE49-F238E27FC236}">
                <a16:creationId xmlns:a16="http://schemas.microsoft.com/office/drawing/2014/main" id="{F52BB5E4-4B49-EE36-800C-EEB5B309CCBE}"/>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solidFill>
                  <a:prstClr val="black">
                    <a:tint val="75000"/>
                  </a:prstClr>
                </a:solidFill>
                <a:latin typeface="Avenir Next LT Pro"/>
                <a:ea typeface="Yu Gothic UI"/>
              </a:rPr>
              <a:pPr/>
              <a:t>33</a:t>
            </a:fld>
            <a:endParaRPr kumimoji="1" lang="en-GB" dirty="0">
              <a:solidFill>
                <a:prstClr val="black">
                  <a:tint val="75000"/>
                </a:prstClr>
              </a:solidFill>
              <a:latin typeface="Avenir Next LT Pro"/>
              <a:ea typeface="Yu Gothic UI"/>
            </a:endParaRPr>
          </a:p>
        </p:txBody>
      </p:sp>
      <p:graphicFrame>
        <p:nvGraphicFramePr>
          <p:cNvPr id="29" name="表プレースホルダー 20">
            <a:extLst>
              <a:ext uri="{FF2B5EF4-FFF2-40B4-BE49-F238E27FC236}">
                <a16:creationId xmlns:a16="http://schemas.microsoft.com/office/drawing/2014/main" id="{131B3D0D-9A1C-DEC1-527E-2D22C8FB5F72}"/>
              </a:ext>
            </a:extLst>
          </p:cNvPr>
          <p:cNvGraphicFramePr>
            <a:graphicFrameLocks/>
          </p:cNvGraphicFramePr>
          <p:nvPr>
            <p:extLst>
              <p:ext uri="{D42A27DB-BD31-4B8C-83A1-F6EECF244321}">
                <p14:modId xmlns:p14="http://schemas.microsoft.com/office/powerpoint/2010/main" val="2828433670"/>
              </p:ext>
            </p:extLst>
          </p:nvPr>
        </p:nvGraphicFramePr>
        <p:xfrm>
          <a:off x="4881837" y="2591999"/>
          <a:ext cx="4320000" cy="973445"/>
        </p:xfrm>
        <a:graphic>
          <a:graphicData uri="http://schemas.openxmlformats.org/drawingml/2006/table">
            <a:tbl>
              <a:tblPr firstCol="1"/>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59551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9DAB"/>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900" dirty="0">
                          <a:solidFill>
                            <a:schemeClr val="tx1"/>
                          </a:solidFill>
                          <a:latin typeface="Yu Gothic UI" panose="020B0500000000000000" pitchFamily="50" charset="-128"/>
                          <a:ea typeface="Yu Gothic UI" panose="020B0500000000000000" pitchFamily="50" charset="-128"/>
                        </a:rPr>
                        <a:t>半固定式カメラの設置に向けた検討</a:t>
                      </a:r>
                      <a:endParaRPr kumimoji="1" lang="en-US" altLang="ja-JP" sz="900" dirty="0">
                        <a:solidFill>
                          <a:schemeClr val="tx1"/>
                        </a:solidFill>
                        <a:latin typeface="Yu Gothic UI" panose="020B0500000000000000" pitchFamily="50" charset="-128"/>
                        <a:ea typeface="Yu Gothic UI" panose="020B0500000000000000" pitchFamily="50" charset="-128"/>
                      </a:endParaRPr>
                    </a:p>
                    <a:p>
                      <a:r>
                        <a:rPr kumimoji="1" lang="ja-JP" altLang="en-US" sz="900" dirty="0">
                          <a:solidFill>
                            <a:schemeClr val="tx1"/>
                          </a:solidFill>
                          <a:latin typeface="Yu Gothic UI" panose="020B0500000000000000" pitchFamily="50" charset="-128"/>
                          <a:ea typeface="Yu Gothic UI" panose="020B0500000000000000" pitchFamily="50" charset="-128"/>
                        </a:rPr>
                        <a:t>試行実施・効果検証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827350"/>
                  </a:ext>
                </a:extLst>
              </a:tr>
              <a:tr h="377926">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年度以降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9DAB"/>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900" dirty="0">
                          <a:solidFill>
                            <a:schemeClr val="tx1"/>
                          </a:solidFill>
                          <a:latin typeface="Yu Gothic UI" panose="020B0500000000000000" pitchFamily="50" charset="-128"/>
                          <a:ea typeface="Yu Gothic UI" panose="020B0500000000000000" pitchFamily="50" charset="-128"/>
                        </a:rPr>
                        <a:t>本格運用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694763"/>
                  </a:ext>
                </a:extLst>
              </a:tr>
            </a:tbl>
          </a:graphicData>
        </a:graphic>
      </p:graphicFrame>
      <p:grpSp>
        <p:nvGrpSpPr>
          <p:cNvPr id="32" name="グループ化 31">
            <a:extLst>
              <a:ext uri="{FF2B5EF4-FFF2-40B4-BE49-F238E27FC236}">
                <a16:creationId xmlns:a16="http://schemas.microsoft.com/office/drawing/2014/main" id="{264FADF1-7879-1764-C382-33E9CA376981}"/>
              </a:ext>
            </a:extLst>
          </p:cNvPr>
          <p:cNvGrpSpPr/>
          <p:nvPr/>
        </p:nvGrpSpPr>
        <p:grpSpPr>
          <a:xfrm>
            <a:off x="4881837" y="4176000"/>
            <a:ext cx="1157495" cy="243520"/>
            <a:chOff x="528308" y="7695403"/>
            <a:chExt cx="1157495" cy="243520"/>
          </a:xfrm>
        </p:grpSpPr>
        <p:sp>
          <p:nvSpPr>
            <p:cNvPr id="33" name="正方形/長方形 32">
              <a:extLst>
                <a:ext uri="{FF2B5EF4-FFF2-40B4-BE49-F238E27FC236}">
                  <a16:creationId xmlns:a16="http://schemas.microsoft.com/office/drawing/2014/main" id="{06148A26-7969-76DC-AF7A-5A3037E44494}"/>
                </a:ext>
              </a:extLst>
            </p:cNvPr>
            <p:cNvSpPr/>
            <p:nvPr/>
          </p:nvSpPr>
          <p:spPr>
            <a:xfrm>
              <a:off x="528308" y="7695403"/>
              <a:ext cx="97200"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C71FC3E4-1C41-9FFA-7499-E6BEFF0D582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5" name="正方形/長方形 34">
            <a:extLst>
              <a:ext uri="{FF2B5EF4-FFF2-40B4-BE49-F238E27FC236}">
                <a16:creationId xmlns:a16="http://schemas.microsoft.com/office/drawing/2014/main" id="{090EBB15-50FA-9663-B744-4D832D14C8DB}"/>
              </a:ext>
            </a:extLst>
          </p:cNvPr>
          <p:cNvSpPr/>
          <p:nvPr/>
        </p:nvSpPr>
        <p:spPr>
          <a:xfrm>
            <a:off x="7051469" y="453600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2027</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6" name="正方形/長方形 35">
            <a:extLst>
              <a:ext uri="{FF2B5EF4-FFF2-40B4-BE49-F238E27FC236}">
                <a16:creationId xmlns:a16="http://schemas.microsoft.com/office/drawing/2014/main" id="{75334D8C-835A-20AA-78B8-7A69BCE53C95}"/>
              </a:ext>
            </a:extLst>
          </p:cNvPr>
          <p:cNvSpPr/>
          <p:nvPr/>
        </p:nvSpPr>
        <p:spPr>
          <a:xfrm>
            <a:off x="6007469" y="453600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2026</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7" name="正方形/長方形 36">
            <a:extLst>
              <a:ext uri="{FF2B5EF4-FFF2-40B4-BE49-F238E27FC236}">
                <a16:creationId xmlns:a16="http://schemas.microsoft.com/office/drawing/2014/main" id="{75B98280-BF30-1D7C-025A-B28C34E41836}"/>
              </a:ext>
            </a:extLst>
          </p:cNvPr>
          <p:cNvSpPr/>
          <p:nvPr/>
        </p:nvSpPr>
        <p:spPr>
          <a:xfrm>
            <a:off x="8095469" y="453600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2028</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9" name="テキスト ボックス 38">
            <a:extLst>
              <a:ext uri="{FF2B5EF4-FFF2-40B4-BE49-F238E27FC236}">
                <a16:creationId xmlns:a16="http://schemas.microsoft.com/office/drawing/2014/main" id="{49F40F14-4357-CE1F-C04F-BB7986139B2F}"/>
              </a:ext>
            </a:extLst>
          </p:cNvPr>
          <p:cNvSpPr txBox="1"/>
          <p:nvPr/>
        </p:nvSpPr>
        <p:spPr>
          <a:xfrm>
            <a:off x="4881837" y="4859999"/>
            <a:ext cx="1080000" cy="468000"/>
          </a:xfrm>
          <a:prstGeom prst="rect">
            <a:avLst/>
          </a:prstGeom>
          <a:solidFill>
            <a:srgbClr val="AF1932"/>
          </a:solidFill>
        </p:spPr>
        <p:txBody>
          <a:bodyPr wrap="square" lIns="0" tIns="0" rIns="0" bIns="0" rtlCol="0" anchor="ctr" anchorCtr="0">
            <a:noAutofit/>
          </a:bodyPr>
          <a:lstStyle/>
          <a:p>
            <a:pPr algn="ctr" defTabSz="228600">
              <a:defRPr/>
            </a:pPr>
            <a:r>
              <a:rPr lang="ja-JP" altLang="en-US" sz="1050" b="1" dirty="0">
                <a:solidFill>
                  <a:srgbClr val="FFFFFF"/>
                </a:solidFill>
                <a:latin typeface="Yu Gothic UI" panose="020B0500000000000000" pitchFamily="50" charset="-128"/>
                <a:ea typeface="Yu Gothic UI" panose="020B0500000000000000" pitchFamily="50" charset="-128"/>
              </a:rPr>
              <a:t>現場カメラ設置</a:t>
            </a:r>
            <a:endParaRPr lang="en-US" altLang="ja-JP" sz="1050" b="1" dirty="0">
              <a:solidFill>
                <a:srgbClr val="FFFFFF"/>
              </a:solidFill>
              <a:latin typeface="Yu Gothic UI" panose="020B0500000000000000" pitchFamily="50" charset="-128"/>
              <a:ea typeface="Yu Gothic UI" panose="020B0500000000000000" pitchFamily="50" charset="-128"/>
            </a:endParaRPr>
          </a:p>
        </p:txBody>
      </p:sp>
      <p:pic>
        <p:nvPicPr>
          <p:cNvPr id="12" name="図 11">
            <a:extLst>
              <a:ext uri="{FF2B5EF4-FFF2-40B4-BE49-F238E27FC236}">
                <a16:creationId xmlns:a16="http://schemas.microsoft.com/office/drawing/2014/main" id="{E9479289-3460-7415-0B81-BFA92E92CF10}"/>
              </a:ext>
            </a:extLst>
          </p:cNvPr>
          <p:cNvPicPr>
            <a:picLocks noChangeAspect="1"/>
          </p:cNvPicPr>
          <p:nvPr/>
        </p:nvPicPr>
        <p:blipFill>
          <a:blip r:embed="rId2"/>
          <a:stretch>
            <a:fillRect/>
          </a:stretch>
        </p:blipFill>
        <p:spPr>
          <a:xfrm>
            <a:off x="829499" y="3568560"/>
            <a:ext cx="3301815" cy="2976104"/>
          </a:xfrm>
          <a:prstGeom prst="rect">
            <a:avLst/>
          </a:prstGeom>
        </p:spPr>
      </p:pic>
      <p:sp>
        <p:nvSpPr>
          <p:cNvPr id="4" name="テキスト プレースホルダー 5">
            <a:extLst>
              <a:ext uri="{FF2B5EF4-FFF2-40B4-BE49-F238E27FC236}">
                <a16:creationId xmlns:a16="http://schemas.microsoft.com/office/drawing/2014/main" id="{93C524FF-3925-1A59-C7A6-473DB20950EE}"/>
              </a:ext>
            </a:extLst>
          </p:cNvPr>
          <p:cNvSpPr txBox="1">
            <a:spLocks/>
          </p:cNvSpPr>
          <p:nvPr/>
        </p:nvSpPr>
        <p:spPr>
          <a:xfrm>
            <a:off x="4881837" y="1476000"/>
            <a:ext cx="4320000"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下水道工事（管渠）の現場に半固定式カメラを設置することにより、適切に安全管理が遂行され、市民生活の安心・安全を確保する。</a:t>
            </a:r>
            <a:endParaRPr lang="en-US" altLang="ja-JP" sz="1050" dirty="0">
              <a:latin typeface="Yu Gothic UI" panose="020B0500000000000000" pitchFamily="50" charset="-128"/>
              <a:ea typeface="Yu Gothic UI" panose="020B0500000000000000" pitchFamily="50" charset="-128"/>
            </a:endParaRPr>
          </a:p>
        </p:txBody>
      </p:sp>
      <p:sp>
        <p:nvSpPr>
          <p:cNvPr id="2" name="ホームベース 30">
            <a:extLst>
              <a:ext uri="{FF2B5EF4-FFF2-40B4-BE49-F238E27FC236}">
                <a16:creationId xmlns:a16="http://schemas.microsoft.com/office/drawing/2014/main" id="{F5C38A63-F180-C9F8-72CE-29FE53312139}"/>
              </a:ext>
            </a:extLst>
          </p:cNvPr>
          <p:cNvSpPr/>
          <p:nvPr/>
        </p:nvSpPr>
        <p:spPr>
          <a:xfrm>
            <a:off x="6039332" y="4859999"/>
            <a:ext cx="3064261" cy="468000"/>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spcBef>
                <a:spcPct val="10000"/>
              </a:spcBef>
              <a:spcAft>
                <a:spcPct val="0"/>
              </a:spcAft>
              <a:buClrTx/>
              <a:buSzTx/>
              <a:buFontTx/>
              <a:buNone/>
              <a:tabLst/>
              <a:defRPr/>
            </a:pPr>
            <a:r>
              <a:rPr kumimoji="0" lang="ja-JP" altLang="en-US" sz="10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cs typeface="+mn-cs"/>
              </a:rPr>
              <a:t>本格運用</a:t>
            </a:r>
            <a:endParaRPr kumimoji="0" lang="en-US" altLang="ja-JP" sz="10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cs typeface="+mn-cs"/>
            </a:endParaRPr>
          </a:p>
        </p:txBody>
      </p:sp>
      <p:sp>
        <p:nvSpPr>
          <p:cNvPr id="15" name="テキスト プレースホルダー 19">
            <a:extLst>
              <a:ext uri="{FF2B5EF4-FFF2-40B4-BE49-F238E27FC236}">
                <a16:creationId xmlns:a16="http://schemas.microsoft.com/office/drawing/2014/main" id="{8F7DAE20-C367-93CA-FB0D-D4267E370EB2}"/>
              </a:ext>
            </a:extLst>
          </p:cNvPr>
          <p:cNvSpPr txBox="1">
            <a:spLocks/>
          </p:cNvSpPr>
          <p:nvPr/>
        </p:nvSpPr>
        <p:spPr>
          <a:xfrm>
            <a:off x="445008" y="1476000"/>
            <a:ext cx="4346799" cy="183746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defRPr/>
            </a:pPr>
            <a:r>
              <a:rPr lang="ja-JP" altLang="en-US" sz="1050" dirty="0">
                <a:latin typeface="Yu Gothic UI" panose="020B0500000000000000" pitchFamily="50" charset="-128"/>
                <a:ea typeface="Yu Gothic UI" panose="020B0500000000000000" pitchFamily="50" charset="-128"/>
              </a:rPr>
              <a:t>監督員の減少とともに、各監督員が担当する工事では、同時に多数の現場が施工されており、物理的にすべての現場を臨場することは困難である。行政監督として市民の安全・安心を確保することが求められる中で、安全管理の徹底が求められている。</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defRPr/>
            </a:pPr>
            <a:r>
              <a:rPr lang="ja-JP" altLang="en-US" sz="1050" dirty="0">
                <a:latin typeface="Yu Gothic UI" panose="020B0500000000000000" pitchFamily="50" charset="-128"/>
                <a:ea typeface="Yu Gothic UI" panose="020B0500000000000000" pitchFamily="50" charset="-128"/>
              </a:rPr>
              <a:t>あわせて、品質管理の徹底や、不適正施工を未然に防止する施策も必要である。</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defRPr/>
            </a:pPr>
            <a:r>
              <a:rPr lang="ja-JP" altLang="en-US" sz="1050" dirty="0">
                <a:latin typeface="Yu Gothic UI" panose="020B0500000000000000" pitchFamily="50" charset="-128"/>
                <a:ea typeface="Yu Gothic UI" panose="020B0500000000000000" pitchFamily="50" charset="-128"/>
              </a:rPr>
              <a:t>これらの状況を改善すべく、監督員が現場に臨場できない場合でも、現場に半固定式カメラを設置することで、事務所から別の監督職員による現場の確認が可能となり、執行管理の向上と、監督業務の効率化を図っていく。</a:t>
            </a:r>
          </a:p>
          <a:p>
            <a:pPr>
              <a:lnSpc>
                <a:spcPct val="100000"/>
              </a:lnSpc>
              <a:defRPr/>
            </a:pPr>
            <a:endParaRPr lang="en-US" altLang="ja-JP" sz="1050" dirty="0">
              <a:latin typeface="Yu Gothic UI" panose="020B0500000000000000" pitchFamily="50" charset="-128"/>
              <a:ea typeface="Yu Gothic UI" panose="020B0500000000000000" pitchFamily="50" charset="-128"/>
            </a:endParaRPr>
          </a:p>
        </p:txBody>
      </p:sp>
      <p:grpSp>
        <p:nvGrpSpPr>
          <p:cNvPr id="16" name="グループ化 15">
            <a:extLst>
              <a:ext uri="{FF2B5EF4-FFF2-40B4-BE49-F238E27FC236}">
                <a16:creationId xmlns:a16="http://schemas.microsoft.com/office/drawing/2014/main" id="{2EAA8552-C4CC-B145-ED35-7B4AA5C93E29}"/>
              </a:ext>
            </a:extLst>
          </p:cNvPr>
          <p:cNvGrpSpPr/>
          <p:nvPr/>
        </p:nvGrpSpPr>
        <p:grpSpPr>
          <a:xfrm>
            <a:off x="4885850" y="2016000"/>
            <a:ext cx="750323" cy="244800"/>
            <a:chOff x="537935" y="7724278"/>
            <a:chExt cx="750323" cy="244800"/>
          </a:xfrm>
        </p:grpSpPr>
        <p:sp>
          <p:nvSpPr>
            <p:cNvPr id="17" name="正方形/長方形 16">
              <a:extLst>
                <a:ext uri="{FF2B5EF4-FFF2-40B4-BE49-F238E27FC236}">
                  <a16:creationId xmlns:a16="http://schemas.microsoft.com/office/drawing/2014/main" id="{0C32F363-D80D-7E11-E85C-32D7EBDDC073}"/>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13BB74B3-E7B1-73BC-EFC2-C5666C070206}"/>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9" name="テキスト プレースホルダー 5">
            <a:extLst>
              <a:ext uri="{FF2B5EF4-FFF2-40B4-BE49-F238E27FC236}">
                <a16:creationId xmlns:a16="http://schemas.microsoft.com/office/drawing/2014/main" id="{B21F0D25-2C6F-483A-CD90-122C2C4492B1}"/>
              </a:ext>
            </a:extLst>
          </p:cNvPr>
          <p:cNvSpPr txBox="1">
            <a:spLocks/>
          </p:cNvSpPr>
          <p:nvPr/>
        </p:nvSpPr>
        <p:spPr>
          <a:xfrm>
            <a:off x="4881837" y="2242800"/>
            <a:ext cx="4320000"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050" dirty="0">
                <a:latin typeface="Yu Gothic UI" panose="020B0500000000000000" pitchFamily="50" charset="-128"/>
                <a:ea typeface="Yu Gothic UI" panose="020B0500000000000000" pitchFamily="50" charset="-128"/>
              </a:rPr>
              <a:t>試行的に下水道工事現場で半固定式カメラを設置</a:t>
            </a:r>
          </a:p>
          <a:p>
            <a:pPr marL="0" indent="0">
              <a:lnSpc>
                <a:spcPct val="100000"/>
              </a:lnSpc>
              <a:spcBef>
                <a:spcPts val="0"/>
              </a:spcBef>
              <a:spcAft>
                <a:spcPts val="600"/>
              </a:spcAft>
              <a:buNone/>
            </a:pPr>
            <a:endParaRPr lang="ja-JP" altLang="en-US" sz="1050" dirty="0">
              <a:latin typeface="Yu Gothic UI" panose="020B0500000000000000" pitchFamily="50" charset="-128"/>
              <a:ea typeface="Yu Gothic UI" panose="020B0500000000000000" pitchFamily="50" charset="-128"/>
            </a:endParaRPr>
          </a:p>
        </p:txBody>
      </p:sp>
      <p:sp>
        <p:nvSpPr>
          <p:cNvPr id="5" name="正方形/長方形 15">
            <a:extLst>
              <a:ext uri="{FF2B5EF4-FFF2-40B4-BE49-F238E27FC236}">
                <a16:creationId xmlns:a16="http://schemas.microsoft.com/office/drawing/2014/main" id="{7BAB8A33-AB89-CAF4-A9C3-78CA34A887F7}"/>
              </a:ext>
            </a:extLst>
          </p:cNvPr>
          <p:cNvSpPr/>
          <p:nvPr/>
        </p:nvSpPr>
        <p:spPr>
          <a:xfrm>
            <a:off x="6490578" y="118054"/>
            <a:ext cx="1663552"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05-6,13-3</a:t>
            </a:r>
          </a:p>
        </p:txBody>
      </p:sp>
      <p:sp>
        <p:nvSpPr>
          <p:cNvPr id="8" name="object 14" descr="$PPTXTitle">
            <a:extLst>
              <a:ext uri="{FF2B5EF4-FFF2-40B4-BE49-F238E27FC236}">
                <a16:creationId xmlns:a16="http://schemas.microsoft.com/office/drawing/2014/main" id="{EEB06329-D7B6-379C-0482-2BFFE7CB8D31}"/>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下水道工事現場への半固定式カメラの設置（試行実施予定）</a:t>
            </a:r>
          </a:p>
        </p:txBody>
      </p:sp>
    </p:spTree>
    <p:extLst>
      <p:ext uri="{BB962C8B-B14F-4D97-AF65-F5344CB8AC3E}">
        <p14:creationId xmlns:p14="http://schemas.microsoft.com/office/powerpoint/2010/main" val="158229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2790436" cy="435589"/>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ct val="100000"/>
              </a:lnSpc>
              <a:spcBef>
                <a:spcPts val="308"/>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ウェアラブルカメラの活用件数（単年度</a:t>
            </a:r>
            <a:r>
              <a:rPr kumimoji="0" sz="1050" b="0" i="0" u="none" strike="noStrike" kern="0" cap="none" spc="-4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7" name="object 7"/>
          <p:cNvSpPr txBox="1"/>
          <p:nvPr/>
        </p:nvSpPr>
        <p:spPr>
          <a:xfrm>
            <a:off x="590080" y="3357903"/>
            <a:ext cx="3478520" cy="1015312"/>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・2023年11</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月、各事業所にウェアラブルカメラを配付。</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年２月、職員へのアンケート調査を実施。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・2024年10</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月、操作説明会及び意見交換会を実施。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・2026</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年１月、操作説明会及び意見交換会を実施。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100" dirty="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4" name="object 14"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spc="-5" dirty="0"/>
              <a:t>現場におけるウェアラブルカメラ等を活用した業務効率化</a:t>
            </a:r>
          </a:p>
        </p:txBody>
      </p:sp>
      <p:sp>
        <p:nvSpPr>
          <p:cNvPr id="15" name="object 15"/>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・安心、安全なまちのため、効率的に公共施設の整備・維持管理が行われていること。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8" name="object 18"/>
          <p:cNvSpPr txBox="1"/>
          <p:nvPr/>
        </p:nvSpPr>
        <p:spPr>
          <a:xfrm>
            <a:off x="590080" y="1505740"/>
            <a:ext cx="4176000" cy="1244997"/>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建設局が発注する工事現場などで、本市が所有するウェアラブルカメラにより、現場状況を職員間で共有することで、より円滑な業務遂行を図るとともに、以下のように活用し、公共施設の維持管理に寄与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①遠隔でのリアルタイムの指示・指導や、撮影した映像データの活用により、経験豊富な職員が事務所にいながら遠隔で現場確認を行うことで、移動時間の時間短縮が可能となり、業務効率化及び、より点検業務に時間を費やすことができ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②災害時に使用することで、迅速で的確な情報伝達を図る。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9" name="object 19"/>
          <p:cNvPicPr/>
          <p:nvPr/>
        </p:nvPicPr>
        <p:blipFill>
          <a:blip r:embed="rId4" cstate="print"/>
          <a:stretch>
            <a:fillRect/>
          </a:stretch>
        </p:blipFill>
        <p:spPr>
          <a:xfrm>
            <a:off x="1239504" y="5208042"/>
            <a:ext cx="2481730" cy="1129456"/>
          </a:xfrm>
          <a:prstGeom prst="rect">
            <a:avLst/>
          </a:prstGeom>
        </p:spPr>
      </p:pic>
      <p:sp>
        <p:nvSpPr>
          <p:cNvPr id="20" name="object 6">
            <a:extLst>
              <a:ext uri="{FF2B5EF4-FFF2-40B4-BE49-F238E27FC236}">
                <a16:creationId xmlns:a16="http://schemas.microsoft.com/office/drawing/2014/main" id="{E72401A0-5D79-EE78-4CF0-F44449CF0BDD}"/>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13">
            <a:extLst>
              <a:ext uri="{FF2B5EF4-FFF2-40B4-BE49-F238E27FC236}">
                <a16:creationId xmlns:a16="http://schemas.microsoft.com/office/drawing/2014/main" id="{20B6CDB4-317D-617C-9211-8D5A47CBFCF6}"/>
              </a:ext>
            </a:extLst>
          </p:cNvPr>
          <p:cNvGraphicFramePr>
            <a:graphicFrameLocks noGrp="1"/>
          </p:cNvGraphicFramePr>
          <p:nvPr>
            <p:extLst>
              <p:ext uri="{D42A27DB-BD31-4B8C-83A1-F6EECF244321}">
                <p14:modId xmlns:p14="http://schemas.microsoft.com/office/powerpoint/2010/main" val="2399810766"/>
              </p:ext>
            </p:extLst>
          </p:nvPr>
        </p:nvGraphicFramePr>
        <p:xfrm>
          <a:off x="4873075" y="4775148"/>
          <a:ext cx="4489744" cy="1756248"/>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rgbClr val="000000"/>
                      </a:solidFill>
                      <a:prstDash val="solid"/>
                      <a:round/>
                      <a:headEnd type="none" w="med" len="med"/>
                      <a:tailEnd type="none" w="med" len="med"/>
                    </a:lnL>
                    <a:lnR w="19050">
                      <a:no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a:noFill/>
                      <a:prstDash val="solid"/>
                    </a:lnL>
                    <a:lnR w="19050">
                      <a:noFill/>
                      <a:prstDash val="solid"/>
                    </a:lnR>
                    <a:lnT w="19050">
                      <a:solidFill>
                        <a:srgbClr val="000000"/>
                      </a:solidFill>
                      <a:prstDash val="solid"/>
                    </a:lnT>
                    <a:lnB w="19050">
                      <a:solidFill>
                        <a:srgbClr val="000000"/>
                      </a:solidFill>
                      <a:prstDash val="soli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L w="19050">
                      <a:no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49616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a:latin typeface="Yu Gothic UI" panose="020B0500000000000000" pitchFamily="50" charset="-128"/>
                          <a:ea typeface="Yu Gothic UI" panose="020B0500000000000000" pitchFamily="50" charset="-128"/>
                          <a:cs typeface="MS Gothic"/>
                        </a:rPr>
                        <a:t>ウェアラブル</a:t>
                      </a:r>
                      <a:endParaRPr lang="en-US" altLang="ja-JP" sz="1000" spc="-10">
                        <a:latin typeface="Yu Gothic UI" panose="020B0500000000000000" pitchFamily="50" charset="-128"/>
                        <a:ea typeface="Yu Gothic UI" panose="020B0500000000000000" pitchFamily="50" charset="-128"/>
                        <a:cs typeface="MS Gothic"/>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20">
                          <a:latin typeface="Yu Gothic UI" panose="020B0500000000000000" pitchFamily="50" charset="-128"/>
                          <a:ea typeface="Yu Gothic UI" panose="020B0500000000000000" pitchFamily="50" charset="-128"/>
                          <a:cs typeface="MS Gothic"/>
                        </a:rPr>
                        <a:t>カメラ</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900" spc="-10">
                          <a:latin typeface="Yu Gothic UI" panose="020B0500000000000000" pitchFamily="50" charset="-128"/>
                          <a:ea typeface="Yu Gothic UI" panose="020B0500000000000000" pitchFamily="50" charset="-128"/>
                          <a:cs typeface="MS Gothic"/>
                        </a:rPr>
                        <a:t>活用方針決定</a:t>
                      </a:r>
                      <a:endParaRPr lang="zh-TW" altLang="en-US" sz="900">
                        <a:latin typeface="Yu Gothic UI" panose="020B0500000000000000" pitchFamily="50" charset="-128"/>
                        <a:ea typeface="Yu Gothic UI" panose="020B0500000000000000" pitchFamily="50" charset="-128"/>
                        <a:cs typeface="MS Gothic"/>
                      </a:endParaRP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25">
                          <a:latin typeface="Yu Gothic UI" panose="020B0500000000000000" pitchFamily="50" charset="-128"/>
                          <a:ea typeface="Yu Gothic UI" panose="020B0500000000000000" pitchFamily="50" charset="-128"/>
                          <a:cs typeface="MS Gothic"/>
                        </a:rPr>
                        <a:t>運用</a:t>
                      </a:r>
                      <a:endParaRPr lang="ja-JP" altLang="en-US" sz="900">
                        <a:latin typeface="Yu Gothic UI" panose="020B0500000000000000" pitchFamily="50" charset="-128"/>
                        <a:ea typeface="Yu Gothic UI" panose="020B0500000000000000" pitchFamily="50" charset="-128"/>
                        <a:cs typeface="MS Gothic"/>
                      </a:endParaRP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10003"/>
                  </a:ext>
                </a:extLst>
              </a:tr>
              <a:tr h="496164">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6164">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4066946581"/>
                  </a:ext>
                </a:extLst>
              </a:tr>
            </a:tbl>
          </a:graphicData>
        </a:graphic>
      </p:graphicFrame>
      <p:sp>
        <p:nvSpPr>
          <p:cNvPr id="9" name="正方形/長方形 15">
            <a:extLst>
              <a:ext uri="{FF2B5EF4-FFF2-40B4-BE49-F238E27FC236}">
                <a16:creationId xmlns:a16="http://schemas.microsoft.com/office/drawing/2014/main" id="{279681E9-D7EF-BFCB-2EC6-F5D80F6EF0A0}"/>
              </a:ext>
            </a:extLst>
          </p:cNvPr>
          <p:cNvSpPr/>
          <p:nvPr/>
        </p:nvSpPr>
        <p:spPr>
          <a:xfrm>
            <a:off x="6490580" y="118054"/>
            <a:ext cx="1663552"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05-7,13-4</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スライド番号プレースホルダー 1">
            <a:extLst>
              <a:ext uri="{FF2B5EF4-FFF2-40B4-BE49-F238E27FC236}">
                <a16:creationId xmlns:a16="http://schemas.microsoft.com/office/drawing/2014/main" id="{53202788-E96A-C790-28BF-367811BF641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テキスト ボックス 21">
            <a:extLst>
              <a:ext uri="{FF2B5EF4-FFF2-40B4-BE49-F238E27FC236}">
                <a16:creationId xmlns:a16="http://schemas.microsoft.com/office/drawing/2014/main" id="{61CFABE3-E39F-EDF5-2830-56C26F619D4C}"/>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graphicFrame>
        <p:nvGraphicFramePr>
          <p:cNvPr id="8" name="object 9">
            <a:extLst>
              <a:ext uri="{FF2B5EF4-FFF2-40B4-BE49-F238E27FC236}">
                <a16:creationId xmlns:a16="http://schemas.microsoft.com/office/drawing/2014/main" id="{916A8D4C-54C7-C0A2-4E95-88BA17E2B0FD}"/>
              </a:ext>
            </a:extLst>
          </p:cNvPr>
          <p:cNvGraphicFramePr>
            <a:graphicFrameLocks noGrp="1"/>
          </p:cNvGraphicFramePr>
          <p:nvPr>
            <p:extLst>
              <p:ext uri="{D42A27DB-BD31-4B8C-83A1-F6EECF244321}">
                <p14:modId xmlns:p14="http://schemas.microsoft.com/office/powerpoint/2010/main" val="2084523705"/>
              </p:ext>
            </p:extLst>
          </p:nvPr>
        </p:nvGraphicFramePr>
        <p:xfrm>
          <a:off x="4889659" y="3041012"/>
          <a:ext cx="4481022" cy="1296000"/>
        </p:xfrm>
        <a:graphic>
          <a:graphicData uri="http://schemas.openxmlformats.org/drawingml/2006/table">
            <a:tbl>
              <a:tblPr firstRow="1" bandRow="1">
                <a:tableStyleId>{2D5ABB26-0587-4C30-8999-92F81FD0307C}</a:tableStyleId>
              </a:tblPr>
              <a:tblGrid>
                <a:gridCol w="1493674">
                  <a:extLst>
                    <a:ext uri="{9D8B030D-6E8A-4147-A177-3AD203B41FA5}">
                      <a16:colId xmlns:a16="http://schemas.microsoft.com/office/drawing/2014/main" val="20000"/>
                    </a:ext>
                  </a:extLst>
                </a:gridCol>
                <a:gridCol w="746837">
                  <a:extLst>
                    <a:ext uri="{9D8B030D-6E8A-4147-A177-3AD203B41FA5}">
                      <a16:colId xmlns:a16="http://schemas.microsoft.com/office/drawing/2014/main" val="436216562"/>
                    </a:ext>
                  </a:extLst>
                </a:gridCol>
                <a:gridCol w="746837">
                  <a:extLst>
                    <a:ext uri="{9D8B030D-6E8A-4147-A177-3AD203B41FA5}">
                      <a16:colId xmlns:a16="http://schemas.microsoft.com/office/drawing/2014/main" val="20001"/>
                    </a:ext>
                  </a:extLst>
                </a:gridCol>
                <a:gridCol w="1493674">
                  <a:extLst>
                    <a:ext uri="{9D8B030D-6E8A-4147-A177-3AD203B41FA5}">
                      <a16:colId xmlns:a16="http://schemas.microsoft.com/office/drawing/2014/main" val="2698863096"/>
                    </a:ext>
                  </a:extLst>
                </a:gridCol>
              </a:tblGrid>
              <a:tr h="288000">
                <a:tc gridSpan="2">
                  <a:txBody>
                    <a:bodyPr/>
                    <a:lstStyle/>
                    <a:p>
                      <a:pPr marL="0" algn="ctr">
                        <a:lnSpc>
                          <a:spcPct val="100000"/>
                        </a:lnSpc>
                        <a:spcBef>
                          <a:spcPts val="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36000" marB="3600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hMerge="1">
                  <a:txBody>
                    <a:bodyPr/>
                    <a:lstStyle/>
                    <a:p>
                      <a:endParaRPr kumimoji="1" lang="ja-JP" altLang="en-US"/>
                    </a:p>
                  </a:txBody>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spc="-105" dirty="0">
                          <a:solidFill>
                            <a:srgbClr val="FFFFFF"/>
                          </a:solidFill>
                          <a:latin typeface="Tahoma"/>
                          <a:cs typeface="Tahoma"/>
                        </a:rPr>
                        <a:t>2025</a:t>
                      </a:r>
                      <a:r>
                        <a:rPr lang="ja-JP" altLang="en-US" sz="1100" b="1" spc="-114" dirty="0">
                          <a:solidFill>
                            <a:srgbClr val="FFFFFF"/>
                          </a:solidFill>
                          <a:latin typeface="Yu Gothic UI"/>
                          <a:cs typeface="Tahoma"/>
                        </a:rPr>
                        <a:t>年度</a:t>
                      </a:r>
                      <a:r>
                        <a:rPr lang="ja-JP" altLang="en-US" sz="1100" b="1" spc="-114" dirty="0">
                          <a:solidFill>
                            <a:srgbClr val="FFFFFF"/>
                          </a:solidFill>
                          <a:latin typeface="Yu Gothic UI"/>
                          <a:cs typeface="Yu Gothic UI"/>
                        </a:rPr>
                        <a:t>末見込み</a:t>
                      </a:r>
                      <a:endParaRPr lang="ja-JP" altLang="en-US" sz="1100" dirty="0">
                        <a:latin typeface="Yu Gothic UI"/>
                        <a:cs typeface="Yu Gothic UI"/>
                      </a:endParaRPr>
                    </a:p>
                  </a:txBody>
                  <a:tcPr marL="0" marR="0" marT="36000" marB="3600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9DAB"/>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grid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000" dirty="0">
                          <a:latin typeface="Yu Gothic UI" panose="020B0500000000000000" pitchFamily="50" charset="-128"/>
                          <a:ea typeface="Yu Gothic UI" panose="020B0500000000000000" pitchFamily="50" charset="-128"/>
                          <a:cs typeface="MS Gothic"/>
                        </a:rPr>
                        <a:t>150</a:t>
                      </a:r>
                      <a:r>
                        <a:rPr lang="ja-JP" altLang="en-US" sz="1000" spc="-20" dirty="0">
                          <a:latin typeface="Yu Gothic UI" panose="020B0500000000000000" pitchFamily="50" charset="-128"/>
                          <a:ea typeface="Yu Gothic UI" panose="020B0500000000000000" pitchFamily="50" charset="-128"/>
                          <a:cs typeface="MS Gothic"/>
                        </a:rPr>
                        <a:t>回</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hMerge="1">
                  <a:txBody>
                    <a:bodyPr/>
                    <a:lstStyle/>
                    <a:p>
                      <a:endParaRPr kumimoji="1" lang="ja-JP" altLang="en-US"/>
                    </a:p>
                  </a:txBody>
                  <a:tcPr/>
                </a:tc>
                <a:tc gridSpan="2">
                  <a:txBody>
                    <a:bodyPr/>
                    <a:lstStyle/>
                    <a:p>
                      <a:pPr marL="0" algn="l">
                        <a:lnSpc>
                          <a:spcPct val="100000"/>
                        </a:lnSpc>
                        <a:spcBef>
                          <a:spcPts val="0"/>
                        </a:spcBef>
                      </a:pPr>
                      <a:r>
                        <a:rPr lang="en-US" altLang="ja-JP" sz="1000" spc="-5" dirty="0">
                          <a:latin typeface="Yu Gothic UI" panose="020B0500000000000000" pitchFamily="50" charset="-128"/>
                          <a:ea typeface="Yu Gothic UI" panose="020B0500000000000000" pitchFamily="50" charset="-128"/>
                          <a:cs typeface="MS Gothic"/>
                        </a:rPr>
                        <a:t>150</a:t>
                      </a:r>
                      <a:r>
                        <a:rPr lang="ja-JP" altLang="en-US" sz="1000" spc="-5" dirty="0">
                          <a:latin typeface="Yu Gothic UI" panose="020B0500000000000000" pitchFamily="50" charset="-128"/>
                          <a:ea typeface="Yu Gothic UI" panose="020B0500000000000000" pitchFamily="50" charset="-128"/>
                          <a:cs typeface="MS Gothic"/>
                        </a:rPr>
                        <a:t>回以上</a:t>
                      </a: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hMerge="1">
                  <a:txBody>
                    <a:bodyPr/>
                    <a:lstStyle/>
                    <a:p>
                      <a:endParaRPr kumimoji="1" lang="ja-JP" altLang="en-US"/>
                    </a:p>
                  </a:txBody>
                  <a:tcPr/>
                </a:tc>
                <a:extLst>
                  <a:ext uri="{0D108BD9-81ED-4DB2-BD59-A6C34878D82A}">
                    <a16:rowId xmlns:a16="http://schemas.microsoft.com/office/drawing/2014/main" val="10001"/>
                  </a:ext>
                </a:extLst>
              </a:tr>
              <a:tr h="288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2026</a:t>
                      </a:r>
                      <a:r>
                        <a:rPr lang="ja-JP" altLang="en-US" sz="1100" b="1" spc="-35" dirty="0">
                          <a:solidFill>
                            <a:srgbClr val="FFFFFF"/>
                          </a:solidFill>
                          <a:latin typeface="Yu Gothic UI"/>
                          <a:cs typeface="Yu Gothic UI"/>
                        </a:rPr>
                        <a:t>年度</a:t>
                      </a:r>
                      <a:endParaRPr lang="ja-JP" altLang="en-US" sz="1100" dirty="0">
                        <a:latin typeface="Yu Gothic UI" panose="020B0500000000000000" pitchFamily="50" charset="-128"/>
                        <a:ea typeface="Yu Gothic UI" panose="020B0500000000000000" pitchFamily="50" charset="-128"/>
                        <a:cs typeface="MS Gothic"/>
                      </a:endParaRPr>
                    </a:p>
                  </a:txBody>
                  <a:tcPr marL="0" marR="0" marT="36000" marB="36000" anchor="ctr">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19DAB"/>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2027</a:t>
                      </a:r>
                      <a:r>
                        <a:rPr lang="ja-JP" altLang="en-US" sz="1100" b="1" spc="-35" dirty="0">
                          <a:solidFill>
                            <a:srgbClr val="FFFFFF"/>
                          </a:solidFill>
                          <a:latin typeface="Yu Gothic UI"/>
                          <a:cs typeface="Yu Gothic UI"/>
                        </a:rPr>
                        <a:t>年度</a:t>
                      </a:r>
                      <a:endParaRPr lang="ja-JP" altLang="en-US" sz="1100" dirty="0">
                        <a:latin typeface="Yu Gothic UI"/>
                        <a:cs typeface="Yu Gothic UI"/>
                      </a:endParaRPr>
                    </a:p>
                  </a:txBody>
                  <a:tcPr marL="0" marR="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9DAB"/>
                    </a:solidFill>
                  </a:tcPr>
                </a:tc>
                <a:tc hMerge="1">
                  <a:txBody>
                    <a:bodyPr/>
                    <a:lstStyle/>
                    <a:p>
                      <a:pPr marL="106045">
                        <a:lnSpc>
                          <a:spcPct val="100000"/>
                        </a:lnSpc>
                        <a:spcBef>
                          <a:spcPts val="30"/>
                        </a:spcBef>
                      </a:pP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19DAB"/>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2028</a:t>
                      </a:r>
                      <a:r>
                        <a:rPr lang="ja-JP" altLang="en-US" sz="1100" b="1" spc="-35" dirty="0">
                          <a:solidFill>
                            <a:srgbClr val="FFFFFF"/>
                          </a:solidFill>
                          <a:latin typeface="Yu Gothic UI"/>
                          <a:cs typeface="Yu Gothic UI"/>
                        </a:rPr>
                        <a:t>年度</a:t>
                      </a:r>
                      <a:endParaRPr lang="ja-JP" altLang="en-US" sz="1100" dirty="0">
                        <a:latin typeface="Yu Gothic UI"/>
                        <a:cs typeface="Yu Gothic UI"/>
                      </a:endParaRPr>
                    </a:p>
                  </a:txBody>
                  <a:tcPr marL="0" marR="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9DAB"/>
                    </a:solidFill>
                  </a:tcPr>
                </a:tc>
                <a:extLst>
                  <a:ext uri="{0D108BD9-81ED-4DB2-BD59-A6C34878D82A}">
                    <a16:rowId xmlns:a16="http://schemas.microsoft.com/office/drawing/2014/main" val="10002"/>
                  </a:ext>
                </a:extLst>
              </a:tr>
              <a:tr h="396000">
                <a:tc>
                  <a:txBody>
                    <a:bodyPr/>
                    <a:lstStyle/>
                    <a:p>
                      <a:pPr marL="0" algn="l">
                        <a:lnSpc>
                          <a:spcPct val="100000"/>
                        </a:lnSpc>
                        <a:spcBef>
                          <a:spcPts val="0"/>
                        </a:spcBef>
                      </a:pPr>
                      <a:r>
                        <a:rPr lang="ja-JP" altLang="en-US" sz="1000" spc="-5" dirty="0">
                          <a:latin typeface="Yu Gothic UI" panose="020B0500000000000000" pitchFamily="50" charset="-128"/>
                          <a:ea typeface="Yu Gothic UI" panose="020B0500000000000000" pitchFamily="50" charset="-128"/>
                          <a:cs typeface="MS Gothic"/>
                        </a:rPr>
                        <a:t>活用方針の決定</a:t>
                      </a:r>
                      <a:endParaRPr lang="en-US" altLang="ja-JP" sz="1000" spc="-5" dirty="0">
                        <a:latin typeface="Yu Gothic UI" panose="020B0500000000000000" pitchFamily="50" charset="-128"/>
                        <a:ea typeface="Yu Gothic UI" panose="020B0500000000000000" pitchFamily="50" charset="-128"/>
                        <a:cs typeface="MS Gothic"/>
                      </a:endParaRPr>
                    </a:p>
                    <a:p>
                      <a:pPr marL="0" algn="l">
                        <a:lnSpc>
                          <a:spcPct val="100000"/>
                        </a:lnSpc>
                        <a:spcBef>
                          <a:spcPts val="0"/>
                        </a:spcBef>
                      </a:pPr>
                      <a:r>
                        <a:rPr lang="ja-JP" altLang="en-US" sz="1000" spc="-5" dirty="0">
                          <a:latin typeface="Yu Gothic UI" panose="020B0500000000000000" pitchFamily="50" charset="-128"/>
                          <a:ea typeface="Yu Gothic UI" panose="020B0500000000000000" pitchFamily="50" charset="-128"/>
                          <a:cs typeface="MS Gothic"/>
                        </a:rPr>
                        <a:t>活用件数  </a:t>
                      </a:r>
                      <a:r>
                        <a:rPr lang="en-US" altLang="ja-JP" sz="1000" spc="-5" dirty="0">
                          <a:latin typeface="Yu Gothic UI" panose="020B0500000000000000" pitchFamily="50" charset="-128"/>
                          <a:ea typeface="Yu Gothic UI" panose="020B0500000000000000" pitchFamily="50" charset="-128"/>
                          <a:cs typeface="MS Gothic"/>
                        </a:rPr>
                        <a:t>240</a:t>
                      </a:r>
                      <a:r>
                        <a:rPr lang="ja-JP" altLang="en-US" sz="1000" spc="-5" dirty="0">
                          <a:latin typeface="Yu Gothic UI" panose="020B0500000000000000" pitchFamily="50" charset="-128"/>
                          <a:ea typeface="Yu Gothic UI" panose="020B0500000000000000" pitchFamily="50" charset="-128"/>
                          <a:cs typeface="MS Gothic"/>
                        </a:rPr>
                        <a:t>回</a:t>
                      </a:r>
                      <a:endParaRPr sz="1000" dirty="0">
                        <a:solidFill>
                          <a:schemeClr val="tx1"/>
                        </a:solidFill>
                        <a:latin typeface="Yu Gothic UI"/>
                        <a:cs typeface="Yu Gothic UI"/>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noFill/>
                  </a:tcPr>
                </a:tc>
                <a:tc grid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Yu Gothic UI" panose="020B0500000000000000" pitchFamily="50" charset="-128"/>
                          <a:ea typeface="Yu Gothic UI" panose="020B0500000000000000" pitchFamily="50" charset="-128"/>
                          <a:cs typeface="MS Gothic"/>
                        </a:rPr>
                        <a:t>活用方針の内容を元にアウトカム</a:t>
                      </a:r>
                      <a:r>
                        <a:rPr lang="en-US" altLang="ja-JP" sz="1000" dirty="0">
                          <a:solidFill>
                            <a:schemeClr val="tx1"/>
                          </a:solidFill>
                          <a:latin typeface="Yu Gothic UI" panose="020B0500000000000000" pitchFamily="50" charset="-128"/>
                          <a:ea typeface="Yu Gothic UI" panose="020B0500000000000000" pitchFamily="50" charset="-128"/>
                          <a:cs typeface="MS Gothic"/>
                        </a:rPr>
                        <a:t>KPI</a:t>
                      </a:r>
                      <a:r>
                        <a:rPr lang="ja-JP" altLang="en-US" sz="1000" spc="-20" dirty="0">
                          <a:solidFill>
                            <a:schemeClr val="tx1"/>
                          </a:solidFill>
                          <a:latin typeface="Yu Gothic UI" panose="020B0500000000000000" pitchFamily="50" charset="-128"/>
                          <a:ea typeface="Yu Gothic UI" panose="020B0500000000000000" pitchFamily="50" charset="-128"/>
                          <a:cs typeface="MS Gothic"/>
                        </a:rPr>
                        <a:t>を設定</a:t>
                      </a:r>
                      <a:endParaRPr lang="ja-JP" altLang="en-US" sz="1000" dirty="0">
                        <a:solidFill>
                          <a:schemeClr val="tx1"/>
                        </a:solidFill>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marL="106045">
                        <a:lnSpc>
                          <a:spcPct val="100000"/>
                        </a:lnSpc>
                        <a:spcBef>
                          <a:spcPts val="90"/>
                        </a:spcBef>
                      </a:pPr>
                      <a:endParaRPr sz="1000" dirty="0">
                        <a:solidFill>
                          <a:schemeClr val="tx1"/>
                        </a:solidFill>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spc="-15" dirty="0">
                          <a:latin typeface="Yu Gothic UI" panose="020B0500000000000000" pitchFamily="50" charset="-128"/>
                          <a:ea typeface="Yu Gothic UI" panose="020B0500000000000000" pitchFamily="50" charset="-128"/>
                          <a:cs typeface="MS Gothic"/>
                        </a:rPr>
                        <a:t>活用方針の内容を元にアウトカム</a:t>
                      </a:r>
                      <a:r>
                        <a:rPr lang="en-US" altLang="ja-JP" sz="1000" spc="-15" dirty="0">
                          <a:latin typeface="Yu Gothic UI" panose="020B0500000000000000" pitchFamily="50" charset="-128"/>
                          <a:ea typeface="Yu Gothic UI" panose="020B0500000000000000" pitchFamily="50" charset="-128"/>
                          <a:cs typeface="MS Gothic"/>
                        </a:rPr>
                        <a:t>KPI</a:t>
                      </a:r>
                      <a:r>
                        <a:rPr lang="ja-JP" altLang="en-US" sz="1000" spc="-15" dirty="0">
                          <a:latin typeface="Yu Gothic UI" panose="020B0500000000000000" pitchFamily="50" charset="-128"/>
                          <a:ea typeface="Yu Gothic UI" panose="020B0500000000000000" pitchFamily="50" charset="-128"/>
                          <a:cs typeface="MS Gothic"/>
                        </a:rPr>
                        <a:t>を設定</a:t>
                      </a:r>
                      <a:endParaRPr sz="1000" dirty="0">
                        <a:solidFill>
                          <a:schemeClr val="tx1"/>
                        </a:solidFill>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ダイアグラム&#10;&#10;AI 生成コンテンツは誤りを含む可能性があります。">
            <a:extLst>
              <a:ext uri="{FF2B5EF4-FFF2-40B4-BE49-F238E27FC236}">
                <a16:creationId xmlns:a16="http://schemas.microsoft.com/office/drawing/2014/main" id="{A45DE320-D6FC-A696-2B3A-A86D983DC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 y="4913778"/>
            <a:ext cx="3033351" cy="1706259"/>
          </a:xfrm>
          <a:prstGeom prst="rect">
            <a:avLst/>
          </a:prstGeom>
        </p:spPr>
      </p:pic>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2638036" cy="435589"/>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ct val="100000"/>
              </a:lnSpc>
              <a:spcBef>
                <a:spcPts val="308"/>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維持管理業務の最適化及び情報発信状況</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8" name="object 8"/>
          <p:cNvGraphicFramePr>
            <a:graphicFrameLocks noGrp="1"/>
          </p:cNvGraphicFramePr>
          <p:nvPr>
            <p:extLst>
              <p:ext uri="{D42A27DB-BD31-4B8C-83A1-F6EECF244321}">
                <p14:modId xmlns:p14="http://schemas.microsoft.com/office/powerpoint/2010/main" val="3095436871"/>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・既存システムの改修、運用・検証</a:t>
                      </a:r>
                      <a:endParaRPr sz="900"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a:t>
                      </a:r>
                      <a:r>
                        <a:rPr lang="ja-JP" altLang="en-US" sz="900" spc="-5" baseline="0" dirty="0">
                          <a:latin typeface="Yu Gothic UI" panose="020B0500000000000000" pitchFamily="50" charset="-128"/>
                          <a:ea typeface="Yu Gothic UI" panose="020B0500000000000000" pitchFamily="50" charset="-128"/>
                          <a:cs typeface="MS Gothic"/>
                        </a:rPr>
                        <a:t>施設図面等及び公園施設等台帳のデータ化</a:t>
                      </a:r>
                      <a:endParaRPr lang="en-US" sz="900" spc="-5"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・情報発信手法の検討</a:t>
                      </a:r>
                      <a:endParaRPr sz="900" baseline="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900"/>
                        </a:lnSpc>
                        <a:spcBef>
                          <a:spcPts val="0"/>
                        </a:spcBef>
                        <a:spcAft>
                          <a:spcPts val="0"/>
                        </a:spcAft>
                      </a:pPr>
                      <a:r>
                        <a:rPr lang="ja-JP" altLang="en-US" sz="900" spc="-5" baseline="0" dirty="0">
                          <a:latin typeface="Yu Gothic UI" panose="020B0500000000000000" pitchFamily="50" charset="-128"/>
                          <a:ea typeface="Yu Gothic UI" panose="020B0500000000000000" pitchFamily="50" charset="-128"/>
                          <a:cs typeface="MS Gothic"/>
                        </a:rPr>
                        <a:t>・既存システムの改修、運用・検証</a:t>
                      </a:r>
                      <a:endParaRPr lang="ja-JP" altLang="en-US" sz="900"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lang="ja-JP" altLang="en-US" sz="900" spc="-5" baseline="0" dirty="0">
                          <a:latin typeface="Yu Gothic UI" panose="020B0500000000000000" pitchFamily="50" charset="-128"/>
                          <a:ea typeface="Yu Gothic UI" panose="020B0500000000000000" pitchFamily="50" charset="-128"/>
                          <a:cs typeface="MS Gothic"/>
                        </a:rPr>
                        <a:t>・施設図面等及び公園施設等台帳のデータ化</a:t>
                      </a: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a:t>
                      </a:r>
                      <a:r>
                        <a:rPr sz="900" spc="-5" baseline="0" dirty="0" err="1">
                          <a:latin typeface="Yu Gothic UI" panose="020B0500000000000000" pitchFamily="50" charset="-128"/>
                          <a:ea typeface="Yu Gothic UI" panose="020B0500000000000000" pitchFamily="50" charset="-128"/>
                          <a:cs typeface="MS Gothic"/>
                        </a:rPr>
                        <a:t>台帳更新</a:t>
                      </a:r>
                      <a:r>
                        <a:rPr lang="ja-JP" altLang="en-US" sz="900" spc="-5" baseline="0" dirty="0">
                          <a:latin typeface="Yu Gothic UI" panose="020B0500000000000000" pitchFamily="50" charset="-128"/>
                          <a:ea typeface="Yu Gothic UI" panose="020B0500000000000000" pitchFamily="50" charset="-128"/>
                          <a:cs typeface="MS Gothic"/>
                        </a:rPr>
                        <a:t>及び情報発信手法の検討、一部試行運用・検証</a:t>
                      </a:r>
                      <a:endParaRPr sz="900" baseline="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0"/>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0" lvl="0" indent="0" defTabSz="914400" eaLnBrk="1" fontAlgn="auto" latinLnBrk="0" hangingPunct="1">
                        <a:lnSpc>
                          <a:spcPts val="900"/>
                        </a:lnSpc>
                        <a:spcBef>
                          <a:spcPts val="0"/>
                        </a:spcBef>
                        <a:spcAft>
                          <a:spcPts val="0"/>
                        </a:spcAft>
                        <a:buClrTx/>
                        <a:buSzTx/>
                        <a:buFontTx/>
                        <a:buNone/>
                        <a:tabLst/>
                        <a:defRPr/>
                      </a:pPr>
                      <a:r>
                        <a:rPr lang="ja-JP" altLang="en-US" sz="900" spc="-5" baseline="0" dirty="0">
                          <a:latin typeface="Yu Gothic UI" panose="020B0500000000000000" pitchFamily="50" charset="-128"/>
                          <a:ea typeface="Yu Gothic UI" panose="020B0500000000000000" pitchFamily="50" charset="-128"/>
                          <a:cs typeface="MS Gothic"/>
                        </a:rPr>
                        <a:t>・既存システムの改修、運用・検証</a:t>
                      </a:r>
                      <a:endParaRPr lang="ja-JP" altLang="en-US" sz="900" spc="0"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・台帳の更新手法の検討</a:t>
                      </a:r>
                      <a:endParaRPr sz="900"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・情報発信手法の検討、一部試行運用・検証</a:t>
                      </a:r>
                      <a:endParaRPr sz="900" baseline="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・既存システムの改修、運用・検証</a:t>
                      </a:r>
                      <a:endParaRPr sz="900"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・台帳の更新手法の検討・一部検証</a:t>
                      </a:r>
                      <a:endParaRPr sz="900" baseline="0" dirty="0">
                        <a:latin typeface="Yu Gothic UI" panose="020B0500000000000000" pitchFamily="50" charset="-128"/>
                        <a:ea typeface="Yu Gothic UI" panose="020B0500000000000000" pitchFamily="50" charset="-128"/>
                        <a:cs typeface="MS Gothic"/>
                      </a:endParaRPr>
                    </a:p>
                    <a:p>
                      <a:pPr marL="106045">
                        <a:lnSpc>
                          <a:spcPts val="900"/>
                        </a:lnSpc>
                        <a:spcBef>
                          <a:spcPts val="0"/>
                        </a:spcBef>
                        <a:spcAft>
                          <a:spcPts val="0"/>
                        </a:spcAft>
                      </a:pPr>
                      <a:r>
                        <a:rPr sz="900" spc="-5" baseline="0" dirty="0">
                          <a:latin typeface="Yu Gothic UI" panose="020B0500000000000000" pitchFamily="50" charset="-128"/>
                          <a:ea typeface="Yu Gothic UI" panose="020B0500000000000000" pitchFamily="50" charset="-128"/>
                          <a:cs typeface="MS Gothic"/>
                        </a:rPr>
                        <a:t>・情報発信の実施、検証</a:t>
                      </a:r>
                      <a:endParaRPr sz="900" baseline="0" dirty="0">
                        <a:latin typeface="Yu Gothic UI" panose="020B0500000000000000" pitchFamily="50" charset="-128"/>
                        <a:ea typeface="Yu Gothic UI" panose="020B0500000000000000" pitchFamily="50" charset="-128"/>
                        <a:cs typeface="MS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9" name="object 9"/>
          <p:cNvGrpSpPr/>
          <p:nvPr/>
        </p:nvGrpSpPr>
        <p:grpSpPr>
          <a:xfrm>
            <a:off x="6026326" y="4791271"/>
            <a:ext cx="3322474" cy="255663"/>
            <a:chOff x="6530340" y="5283707"/>
            <a:chExt cx="3663950" cy="281940"/>
          </a:xfrm>
        </p:grpSpPr>
        <p:pic>
          <p:nvPicPr>
            <p:cNvPr id="10" name="object 10"/>
            <p:cNvPicPr/>
            <p:nvPr/>
          </p:nvPicPr>
          <p:blipFill>
            <a:blip r:embed="rId3" cstate="print"/>
            <a:stretch>
              <a:fillRect/>
            </a:stretch>
          </p:blipFill>
          <p:spPr>
            <a:xfrm>
              <a:off x="6530340" y="5353812"/>
              <a:ext cx="35052" cy="141732"/>
            </a:xfrm>
            <a:prstGeom prst="rect">
              <a:avLst/>
            </a:prstGeom>
          </p:spPr>
        </p:pic>
        <p:pic>
          <p:nvPicPr>
            <p:cNvPr id="11" name="object 11"/>
            <p:cNvPicPr/>
            <p:nvPr/>
          </p:nvPicPr>
          <p:blipFill>
            <a:blip r:embed="rId4" cstate="print"/>
            <a:stretch>
              <a:fillRect/>
            </a:stretch>
          </p:blipFill>
          <p:spPr>
            <a:xfrm>
              <a:off x="6574536" y="5283707"/>
              <a:ext cx="3619500" cy="281940"/>
            </a:xfrm>
            <a:prstGeom prst="rect">
              <a:avLst/>
            </a:prstGeom>
          </p:spPr>
        </p:pic>
      </p:grpSp>
      <p:sp>
        <p:nvSpPr>
          <p:cNvPr id="13" name="object 13"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spc="-5" dirty="0"/>
              <a:t>公園・港湾施設緑化系維持管理業務を最適化</a:t>
            </a:r>
          </a:p>
        </p:txBody>
      </p:sp>
      <p:sp>
        <p:nvSpPr>
          <p:cNvPr id="14" name="object 14"/>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公園や港湾施設の緑化系維持管理業務が最適化され、迅速な市民対応や施設・樹木に関する情報提供ができていること。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6" name="object 16"/>
          <p:cNvSpPr txBox="1"/>
          <p:nvPr/>
        </p:nvSpPr>
        <p:spPr>
          <a:xfrm>
            <a:off x="590080" y="1505741"/>
            <a:ext cx="4176000" cy="1668189"/>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公園施設や臨港緑地の情報は紙資料で保存されており、情報の閲覧や検索に時間を要している。そこで、維持管理を全体最適化し、電子情報化を行い、オンラインで施設や樹木の情報の一部を市民向けに発信することで、業務の効率化と情報提供の向上が期待され、市民が臨港緑地や公園、樹木に関する情報を簡単・気軽に知ることができる。</a:t>
            </a:r>
            <a:endParaRPr kumimoji="0" 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施設や樹木のデータ（樹木の基本情報、i-</a:t>
            </a:r>
            <a:r>
              <a:rPr kumimoji="0" lang="en-US"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T</a:t>
            </a:r>
            <a:r>
              <a:rPr kumimoji="0"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reeを用いた樹木</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が持つ</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価値、トイレ・遊具・広場といった情報など）をオープンにすることで、市民へ公園や臨港緑地を利用する際の情報の提供や港湾環境についても楽しく学ぶ機会の提供につなげる。</a:t>
            </a:r>
          </a:p>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公園や港湾施設の維持管理業務を</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最適化</a:t>
            </a:r>
            <a:r>
              <a:rPr kumimoji="0"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することで、市民がより安心・安全に施設等を利用できる状態をめざす</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p>
        </p:txBody>
      </p:sp>
      <p:sp>
        <p:nvSpPr>
          <p:cNvPr id="19" name="object 6">
            <a:extLst>
              <a:ext uri="{FF2B5EF4-FFF2-40B4-BE49-F238E27FC236}">
                <a16:creationId xmlns:a16="http://schemas.microsoft.com/office/drawing/2014/main" id="{97E02E00-886F-99E0-F0AB-69BE8EC914F0}"/>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7">
            <a:extLst>
              <a:ext uri="{FF2B5EF4-FFF2-40B4-BE49-F238E27FC236}">
                <a16:creationId xmlns:a16="http://schemas.microsoft.com/office/drawing/2014/main" id="{E631390E-4EBD-3D32-AF1C-D3E445DD551E}"/>
              </a:ext>
            </a:extLst>
          </p:cNvPr>
          <p:cNvSpPr txBox="1"/>
          <p:nvPr/>
        </p:nvSpPr>
        <p:spPr>
          <a:xfrm>
            <a:off x="590080" y="3357903"/>
            <a:ext cx="4176000" cy="989664"/>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0800" marR="27639" lvl="0" indent="0" defTabSz="914400" eaLnBrk="1" fontAlgn="auto" latinLnBrk="0" hangingPunct="1">
              <a:lnSpc>
                <a:spcPts val="1100"/>
              </a:lnSpc>
              <a:spcBef>
                <a:spcPts val="97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2023</a:t>
            </a: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年度に現在の維持管理に係る業務フローを業務最適化の</a:t>
            </a:r>
            <a:r>
              <a:rPr kumimoji="0" lang="ja-JP" altLang="en-US"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観点から見直し、</a:t>
            </a:r>
            <a:r>
              <a:rPr kumimoji="0" lang="en-US" altLang="ja-JP"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024</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年度のシステム選定の結果、既存システムを改修する方針とした。</a:t>
            </a:r>
            <a:endPar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0800" marR="27639" lvl="0" indent="0" defTabSz="91440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・これに伴い順次システム改修とデータ化を開始し、</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年度も改修を継続しつつ、樹木・施設情報のデータ化を行った。</a:t>
            </a:r>
          </a:p>
        </p:txBody>
      </p:sp>
      <p:graphicFrame>
        <p:nvGraphicFramePr>
          <p:cNvPr id="6" name="object 12">
            <a:extLst>
              <a:ext uri="{FF2B5EF4-FFF2-40B4-BE49-F238E27FC236}">
                <a16:creationId xmlns:a16="http://schemas.microsoft.com/office/drawing/2014/main" id="{661DE8AA-E85D-BF19-4486-B2E4E7069726}"/>
              </a:ext>
            </a:extLst>
          </p:cNvPr>
          <p:cNvGraphicFramePr>
            <a:graphicFrameLocks noGrp="1"/>
          </p:cNvGraphicFramePr>
          <p:nvPr>
            <p:extLst>
              <p:ext uri="{D42A27DB-BD31-4B8C-83A1-F6EECF244321}">
                <p14:modId xmlns:p14="http://schemas.microsoft.com/office/powerpoint/2010/main" val="3338959596"/>
              </p:ext>
            </p:extLst>
          </p:nvPr>
        </p:nvGraphicFramePr>
        <p:xfrm>
          <a:off x="4873075" y="4775148"/>
          <a:ext cx="4489744" cy="175509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5780">
                <a:tc>
                  <a:txBody>
                    <a:bodyPr/>
                    <a:lstStyle/>
                    <a:p>
                      <a:pPr algn="l">
                        <a:lnSpc>
                          <a:spcPct val="100000"/>
                        </a:lnSpc>
                      </a:pPr>
                      <a:r>
                        <a:rPr lang="ja-JP" altLang="en-US" sz="1000" dirty="0">
                          <a:latin typeface="Yu Gothic UI" panose="020B0500000000000000" pitchFamily="50" charset="-128"/>
                          <a:ea typeface="Yu Gothic UI" panose="020B0500000000000000" pitchFamily="50" charset="-128"/>
                          <a:cs typeface="Times New Roman"/>
                        </a:rPr>
                        <a:t>システム改修</a:t>
                      </a: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pPr>
                      <a:r>
                        <a:rPr lang="ja-JP" altLang="en-US" sz="900" dirty="0">
                          <a:latin typeface="Yu Gothic UI" panose="020B0500000000000000" pitchFamily="50" charset="-128"/>
                          <a:ea typeface="Yu Gothic UI" panose="020B0500000000000000" pitchFamily="50" charset="-128"/>
                          <a:cs typeface="Times New Roman"/>
                        </a:rPr>
                        <a:t>既存システムの改修の実施</a:t>
                      </a:r>
                    </a:p>
                    <a:p>
                      <a:pPr algn="l">
                        <a:lnSpc>
                          <a:spcPct val="100000"/>
                        </a:lnSpc>
                      </a:pPr>
                      <a:r>
                        <a:rPr lang="ja-JP" altLang="en-US" sz="900" dirty="0">
                          <a:latin typeface="Yu Gothic UI" panose="020B0500000000000000" pitchFamily="50" charset="-128"/>
                          <a:ea typeface="Yu Gothic UI" panose="020B0500000000000000" pitchFamily="50" charset="-128"/>
                          <a:cs typeface="Times New Roman"/>
                        </a:rPr>
                        <a:t>試行運用・検証</a:t>
                      </a: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950405"/>
                  </a:ext>
                </a:extLst>
              </a:tr>
              <a:tr h="495780">
                <a:tc>
                  <a:txBody>
                    <a:bodyPr/>
                    <a:lstStyle/>
                    <a:p>
                      <a:pPr algn="l">
                        <a:lnSpc>
                          <a:spcPct val="100000"/>
                        </a:lnSpc>
                      </a:pPr>
                      <a:r>
                        <a:rPr lang="ja-JP" altLang="en-US" sz="1000" dirty="0">
                          <a:latin typeface="Yu Gothic UI" panose="020B0500000000000000" pitchFamily="50" charset="-128"/>
                          <a:ea typeface="Yu Gothic UI" panose="020B0500000000000000" pitchFamily="50" charset="-128"/>
                          <a:cs typeface="Times New Roman"/>
                        </a:rPr>
                        <a:t>データ化</a:t>
                      </a:r>
                    </a:p>
                    <a:p>
                      <a:pPr algn="l">
                        <a:lnSpc>
                          <a:spcPct val="100000"/>
                        </a:lnSpc>
                      </a:pPr>
                      <a:endParaRPr sz="1000" dirty="0">
                        <a:latin typeface="Yu Gothic UI" panose="020B0500000000000000" pitchFamily="50" charset="-128"/>
                        <a:ea typeface="Yu Gothic UI" panose="020B0500000000000000" pitchFamily="50" charset="-128"/>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pPr>
                      <a:r>
                        <a:rPr lang="ja-JP" altLang="en-US" sz="900" dirty="0">
                          <a:latin typeface="Yu Gothic UI" panose="020B0500000000000000" pitchFamily="50" charset="-128"/>
                          <a:ea typeface="Yu Gothic UI" panose="020B0500000000000000" pitchFamily="50" charset="-128"/>
                          <a:cs typeface="Times New Roman"/>
                        </a:rPr>
                        <a:t>公園基礎情報</a:t>
                      </a:r>
                      <a:endParaRPr lang="en-US" altLang="ja-JP" sz="900" dirty="0">
                        <a:latin typeface="Yu Gothic UI" panose="020B0500000000000000" pitchFamily="50" charset="-128"/>
                        <a:ea typeface="Yu Gothic UI" panose="020B0500000000000000" pitchFamily="50" charset="-128"/>
                        <a:cs typeface="Times New Roman"/>
                      </a:endParaRPr>
                    </a:p>
                    <a:p>
                      <a:pPr algn="l">
                        <a:lnSpc>
                          <a:spcPct val="100000"/>
                        </a:lnSpc>
                      </a:pPr>
                      <a:r>
                        <a:rPr lang="ja-JP" altLang="en-US" sz="900" dirty="0">
                          <a:latin typeface="Yu Gothic UI" panose="020B0500000000000000" pitchFamily="50" charset="-128"/>
                          <a:ea typeface="Yu Gothic UI" panose="020B0500000000000000" pitchFamily="50" charset="-128"/>
                          <a:cs typeface="Times New Roman"/>
                        </a:rPr>
                        <a:t>臨港緑地施設図面等</a:t>
                      </a: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890779"/>
                  </a:ext>
                </a:extLst>
              </a:tr>
              <a:tr h="495780">
                <a:tc>
                  <a:txBody>
                    <a:bodyPr/>
                    <a:lstStyle/>
                    <a:p>
                      <a:pPr algn="l">
                        <a:lnSpc>
                          <a:spcPct val="100000"/>
                        </a:lnSpc>
                      </a:pPr>
                      <a:r>
                        <a:rPr lang="ja-JP" altLang="en-US" sz="1000" dirty="0">
                          <a:latin typeface="Yu Gothic UI" panose="020B0500000000000000" pitchFamily="50" charset="-128"/>
                          <a:ea typeface="Yu Gothic UI" panose="020B0500000000000000" pitchFamily="50" charset="-128"/>
                          <a:cs typeface="Times New Roman"/>
                        </a:rPr>
                        <a:t>情報発信</a:t>
                      </a:r>
                    </a:p>
                    <a:p>
                      <a:pPr algn="l">
                        <a:lnSpc>
                          <a:spcPct val="100000"/>
                        </a:lnSpc>
                      </a:pPr>
                      <a:endParaRPr sz="1000" dirty="0">
                        <a:latin typeface="Yu Gothic UI" panose="020B0500000000000000" pitchFamily="50" charset="-128"/>
                        <a:ea typeface="Yu Gothic UI" panose="020B0500000000000000" pitchFamily="50" charset="-128"/>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pPr>
                      <a:r>
                        <a:rPr lang="ja-JP" altLang="en-US" sz="900" dirty="0">
                          <a:latin typeface="Yu Gothic UI" panose="020B0500000000000000" pitchFamily="50" charset="-128"/>
                          <a:ea typeface="Yu Gothic UI" panose="020B0500000000000000" pitchFamily="50" charset="-128"/>
                          <a:cs typeface="Times New Roman"/>
                        </a:rPr>
                        <a:t>試行運用・検証</a:t>
                      </a: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65033"/>
                  </a:ext>
                </a:extLst>
              </a:tr>
            </a:tbl>
          </a:graphicData>
        </a:graphic>
      </p:graphicFrame>
      <p:graphicFrame>
        <p:nvGraphicFramePr>
          <p:cNvPr id="12" name="object 12"/>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5" name="正方形/長方形 15">
            <a:extLst>
              <a:ext uri="{FF2B5EF4-FFF2-40B4-BE49-F238E27FC236}">
                <a16:creationId xmlns:a16="http://schemas.microsoft.com/office/drawing/2014/main" id="{0D420CD7-A903-D874-8637-22621F045448}"/>
              </a:ext>
            </a:extLst>
          </p:cNvPr>
          <p:cNvSpPr/>
          <p:nvPr/>
        </p:nvSpPr>
        <p:spPr>
          <a:xfrm>
            <a:off x="6187617" y="118054"/>
            <a:ext cx="2269487"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06-5,09-2,10-3,11-3</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スライド番号プレースホルダー 1">
            <a:extLst>
              <a:ext uri="{FF2B5EF4-FFF2-40B4-BE49-F238E27FC236}">
                <a16:creationId xmlns:a16="http://schemas.microsoft.com/office/drawing/2014/main" id="{36635227-E4B5-F4D0-56F3-B1B1CB5A78A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テキスト ボックス 21">
            <a:extLst>
              <a:ext uri="{FF2B5EF4-FFF2-40B4-BE49-F238E27FC236}">
                <a16:creationId xmlns:a16="http://schemas.microsoft.com/office/drawing/2014/main" id="{3C1D9252-1BB0-AF77-8E3D-53E1108B6FAF}"/>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8">
            <a:extLst>
              <a:ext uri="{FF2B5EF4-FFF2-40B4-BE49-F238E27FC236}">
                <a16:creationId xmlns:a16="http://schemas.microsoft.com/office/drawing/2014/main" id="{5325146F-99A6-7D60-E195-FA5DE92F3F46}"/>
              </a:ext>
            </a:extLst>
          </p:cNvPr>
          <p:cNvGraphicFramePr>
            <a:graphicFrameLocks noGrp="1"/>
          </p:cNvGraphicFramePr>
          <p:nvPr>
            <p:extLst>
              <p:ext uri="{D42A27DB-BD31-4B8C-83A1-F6EECF244321}">
                <p14:modId xmlns:p14="http://schemas.microsoft.com/office/powerpoint/2010/main" val="1548908068"/>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ts val="900"/>
                        </a:lnSpc>
                        <a:spcBef>
                          <a:spcPts val="0"/>
                        </a:spcBef>
                        <a:spcAft>
                          <a:spcPts val="0"/>
                        </a:spcAft>
                      </a:pPr>
                      <a:r>
                        <a:rPr lang="ja-JP" altLang="en-US" sz="900" spc="-5" baseline="0" dirty="0">
                          <a:latin typeface="Yu Gothic UI" panose="020B0500000000000000" pitchFamily="50" charset="-128"/>
                          <a:ea typeface="Yu Gothic UI" panose="020B0500000000000000" pitchFamily="50" charset="-128"/>
                          <a:cs typeface="MS Gothic"/>
                        </a:rPr>
                        <a:t>市内管理道路における区画線の</a:t>
                      </a:r>
                      <a:r>
                        <a:rPr lang="en-US" altLang="ja-JP" sz="900" spc="-5" baseline="0" dirty="0">
                          <a:latin typeface="Yu Gothic UI" panose="020B0500000000000000" pitchFamily="50" charset="-128"/>
                          <a:ea typeface="Yu Gothic UI" panose="020B0500000000000000" pitchFamily="50" charset="-128"/>
                          <a:cs typeface="MS Gothic"/>
                        </a:rPr>
                        <a:t>AI</a:t>
                      </a:r>
                      <a:r>
                        <a:rPr lang="ja-JP" altLang="en-US" sz="900" spc="-5" baseline="0" dirty="0">
                          <a:latin typeface="Yu Gothic UI" panose="020B0500000000000000" pitchFamily="50" charset="-128"/>
                          <a:ea typeface="Yu Gothic UI" panose="020B0500000000000000" pitchFamily="50" charset="-128"/>
                          <a:cs typeface="MS Gothic"/>
                        </a:rPr>
                        <a:t>解析及び検証を実施し、データ蓄積</a:t>
                      </a: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5"/>
                        </a:spcBef>
                      </a:pPr>
                      <a:r>
                        <a:rPr lang="ja-JP" altLang="en-US" sz="900" dirty="0">
                          <a:latin typeface="Yu Gothic UI" panose="020B0500000000000000" pitchFamily="50" charset="-128"/>
                          <a:ea typeface="Yu Gothic UI" panose="020B0500000000000000" pitchFamily="50" charset="-128"/>
                          <a:cs typeface="MS Gothic"/>
                        </a:rPr>
                        <a:t>市内管理道路における区画線の</a:t>
                      </a:r>
                      <a:r>
                        <a:rPr lang="en-US" altLang="ja-JP" sz="900" dirty="0">
                          <a:latin typeface="Yu Gothic UI" panose="020B0500000000000000" pitchFamily="50" charset="-128"/>
                          <a:ea typeface="Yu Gothic UI" panose="020B0500000000000000" pitchFamily="50" charset="-128"/>
                          <a:cs typeface="MS Gothic"/>
                        </a:rPr>
                        <a:t>AI</a:t>
                      </a:r>
                      <a:r>
                        <a:rPr lang="ja-JP" altLang="en-US" sz="900" spc="-5" dirty="0">
                          <a:latin typeface="Yu Gothic UI" panose="020B0500000000000000" pitchFamily="50" charset="-128"/>
                          <a:ea typeface="Yu Gothic UI" panose="020B0500000000000000" pitchFamily="50" charset="-128"/>
                          <a:cs typeface="MS Gothic"/>
                        </a:rPr>
                        <a:t>解析を継続し、データ蓄積</a:t>
                      </a:r>
                      <a:endParaRPr lang="ja-JP" altLang="en-US"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0"/>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347345">
                        <a:lnSpc>
                          <a:spcPts val="960"/>
                        </a:lnSpc>
                        <a:spcBef>
                          <a:spcPts val="210"/>
                        </a:spcBef>
                      </a:pPr>
                      <a:r>
                        <a:rPr lang="ja-JP" altLang="en-US" sz="900" dirty="0">
                          <a:latin typeface="Yu Gothic UI" panose="020B0500000000000000" pitchFamily="50" charset="-128"/>
                          <a:ea typeface="Yu Gothic UI" panose="020B0500000000000000" pitchFamily="50" charset="-128"/>
                          <a:cs typeface="MS Gothic"/>
                        </a:rPr>
                        <a:t>市内管理道路における区画線の</a:t>
                      </a:r>
                      <a:r>
                        <a:rPr lang="en-US" altLang="ja-JP" sz="900" dirty="0">
                          <a:latin typeface="Yu Gothic UI" panose="020B0500000000000000" pitchFamily="50" charset="-128"/>
                          <a:ea typeface="Yu Gothic UI" panose="020B0500000000000000" pitchFamily="50" charset="-128"/>
                          <a:cs typeface="MS Gothic"/>
                        </a:rPr>
                        <a:t>AI</a:t>
                      </a:r>
                      <a:r>
                        <a:rPr lang="ja-JP" altLang="en-US" sz="900" spc="-5" dirty="0">
                          <a:latin typeface="Yu Gothic UI" panose="020B0500000000000000" pitchFamily="50" charset="-128"/>
                          <a:ea typeface="Yu Gothic UI" panose="020B0500000000000000" pitchFamily="50" charset="-128"/>
                          <a:cs typeface="MS Gothic"/>
                        </a:rPr>
                        <a:t>解析を継続し、データ蓄積蓄積したデータを基に経年劣化及び補修サイクルを予測</a:t>
                      </a:r>
                      <a:endParaRPr lang="ja-JP" altLang="en-US"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marR="225425">
                        <a:lnSpc>
                          <a:spcPts val="960"/>
                        </a:lnSpc>
                        <a:spcBef>
                          <a:spcPts val="270"/>
                        </a:spcBef>
                      </a:pPr>
                      <a:r>
                        <a:rPr lang="ja-JP" altLang="en-US" sz="900" dirty="0">
                          <a:latin typeface="Yu Gothic UI" panose="020B0500000000000000" pitchFamily="50" charset="-128"/>
                          <a:ea typeface="Yu Gothic UI" panose="020B0500000000000000" pitchFamily="50" charset="-128"/>
                          <a:cs typeface="MS Gothic"/>
                        </a:rPr>
                        <a:t>経年劣化予測に基づく、市内管理道路における区画線の</a:t>
                      </a:r>
                      <a:r>
                        <a:rPr lang="en-US" altLang="ja-JP" sz="900" dirty="0">
                          <a:latin typeface="Yu Gothic UI" panose="020B0500000000000000" pitchFamily="50" charset="-128"/>
                          <a:ea typeface="Yu Gothic UI" panose="020B0500000000000000" pitchFamily="50" charset="-128"/>
                          <a:cs typeface="MS Gothic"/>
                        </a:rPr>
                        <a:t>AI</a:t>
                      </a:r>
                      <a:r>
                        <a:rPr lang="ja-JP" altLang="en-US" sz="900" spc="-25" dirty="0">
                          <a:latin typeface="Yu Gothic UI" panose="020B0500000000000000" pitchFamily="50" charset="-128"/>
                          <a:ea typeface="Yu Gothic UI" panose="020B0500000000000000" pitchFamily="50" charset="-128"/>
                          <a:cs typeface="MS Gothic"/>
                        </a:rPr>
                        <a:t>解析</a:t>
                      </a:r>
                      <a:r>
                        <a:rPr lang="ja-JP" altLang="en-US" sz="900" spc="-10" dirty="0">
                          <a:latin typeface="Yu Gothic UI" panose="020B0500000000000000" pitchFamily="50" charset="-128"/>
                          <a:ea typeface="Yu Gothic UI" panose="020B0500000000000000" pitchFamily="50" charset="-128"/>
                          <a:cs typeface="MS Gothic"/>
                        </a:rPr>
                        <a:t>及びデータ蓄積</a:t>
                      </a:r>
                      <a:endParaRPr lang="ja-JP" altLang="en-US"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12" name="object 12"/>
          <p:cNvGrpSpPr/>
          <p:nvPr/>
        </p:nvGrpSpPr>
        <p:grpSpPr>
          <a:xfrm>
            <a:off x="6026326" y="4791271"/>
            <a:ext cx="3322474" cy="255663"/>
            <a:chOff x="6530340" y="5283707"/>
            <a:chExt cx="3663950" cy="281940"/>
          </a:xfrm>
        </p:grpSpPr>
        <p:pic>
          <p:nvPicPr>
            <p:cNvPr id="13" name="object 13"/>
            <p:cNvPicPr/>
            <p:nvPr/>
          </p:nvPicPr>
          <p:blipFill>
            <a:blip r:embed="rId2" cstate="print"/>
            <a:stretch>
              <a:fillRect/>
            </a:stretch>
          </p:blipFill>
          <p:spPr>
            <a:xfrm>
              <a:off x="6530340" y="5353812"/>
              <a:ext cx="35052" cy="141732"/>
            </a:xfrm>
            <a:prstGeom prst="rect">
              <a:avLst/>
            </a:prstGeom>
          </p:spPr>
        </p:pic>
        <p:pic>
          <p:nvPicPr>
            <p:cNvPr id="14" name="object 14"/>
            <p:cNvPicPr/>
            <p:nvPr/>
          </p:nvPicPr>
          <p:blipFill>
            <a:blip r:embed="rId3" cstate="print"/>
            <a:stretch>
              <a:fillRect/>
            </a:stretch>
          </p:blipFill>
          <p:spPr>
            <a:xfrm>
              <a:off x="6574536" y="5283707"/>
              <a:ext cx="3619500" cy="281940"/>
            </a:xfrm>
            <a:prstGeom prst="rect">
              <a:avLst/>
            </a:prstGeom>
          </p:spPr>
        </p:pic>
      </p:grpSp>
      <p:sp>
        <p:nvSpPr>
          <p:cNvPr id="2" name="object 2"/>
          <p:cNvSpPr txBox="1"/>
          <p:nvPr/>
        </p:nvSpPr>
        <p:spPr>
          <a:xfrm>
            <a:off x="590079"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003667" cy="556134"/>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979"/>
              </a:lnSpc>
              <a:spcBef>
                <a:spcPts val="476"/>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維持管理業務を効率・効果的に実施することで、計画的な維持管理がで</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きていること。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8" name="object 8"/>
          <p:cNvSpPr/>
          <p:nvPr/>
        </p:nvSpPr>
        <p:spPr>
          <a:xfrm>
            <a:off x="4879296" y="4510731"/>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dirty="0"/>
              <a:t>AI</a:t>
            </a:r>
            <a:r>
              <a:rPr spc="-5" dirty="0"/>
              <a:t>を活用した道路維持管理の効率化と計画的な維持管理の実現</a:t>
            </a:r>
          </a:p>
        </p:txBody>
      </p:sp>
      <p:sp>
        <p:nvSpPr>
          <p:cNvPr id="21" name="object 21"/>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・区画線維持管理業務の高度化・効率化が図られ、管理道路を安全かつ安心して利用し続けられること。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24" name="object 24"/>
          <p:cNvSpPr txBox="1"/>
          <p:nvPr/>
        </p:nvSpPr>
        <p:spPr>
          <a:xfrm>
            <a:off x="590079" y="1505740"/>
            <a:ext cx="4176000" cy="1244997"/>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・本市管理道路は、市域の約15％</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を占めるほどの面積があり、その膨大な面積を安全かつ安心して利用し続けられるように、区画線の効率・効果的な維持管理を求められている。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・区画線維持管理業務の高度化・効率化を図るためにも、ドライブレコーダーの映像データ等を活用し、区画線の損傷度判定</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などをAI</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解析にて行う。</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・これにより、区画線の損傷度などを定量的に判定するなど維持管理の高度化を図り、補修する優先順位の優劣を効率的に判断することで効率化を図るとともに計画的な維持管理につなげ</a:t>
            </a:r>
            <a:r>
              <a:rPr kumimoji="0" sz="1050" b="0" i="0" u="none" strike="noStrike" kern="0" cap="none" spc="-14"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ていく。</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25" name="object 25"/>
          <p:cNvPicPr/>
          <p:nvPr/>
        </p:nvPicPr>
        <p:blipFill>
          <a:blip r:embed="rId4" cstate="print"/>
          <a:stretch>
            <a:fillRect/>
          </a:stretch>
        </p:blipFill>
        <p:spPr>
          <a:xfrm>
            <a:off x="1111031" y="5212150"/>
            <a:ext cx="2678430" cy="1099410"/>
          </a:xfrm>
          <a:prstGeom prst="rect">
            <a:avLst/>
          </a:prstGeom>
        </p:spPr>
      </p:pic>
      <p:sp>
        <p:nvSpPr>
          <p:cNvPr id="30" name="object 6">
            <a:extLst>
              <a:ext uri="{FF2B5EF4-FFF2-40B4-BE49-F238E27FC236}">
                <a16:creationId xmlns:a16="http://schemas.microsoft.com/office/drawing/2014/main" id="{3CEB7F34-1020-F191-C0F6-E059803D9C05}"/>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7">
            <a:extLst>
              <a:ext uri="{FF2B5EF4-FFF2-40B4-BE49-F238E27FC236}">
                <a16:creationId xmlns:a16="http://schemas.microsoft.com/office/drawing/2014/main" id="{9FAA6BC3-0FCE-934D-2CF7-38277330D8EF}"/>
              </a:ext>
            </a:extLst>
          </p:cNvPr>
          <p:cNvSpPr txBox="1"/>
          <p:nvPr/>
        </p:nvSpPr>
        <p:spPr>
          <a:xfrm>
            <a:off x="590080" y="3357903"/>
            <a:ext cx="4176000" cy="989664"/>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97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年度にドライブレコーダーの映像データ等を活用した区画線の損傷度判定を</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AI</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解析し、解析結果検証を行った。</a:t>
            </a:r>
          </a:p>
          <a:p>
            <a:pPr marL="11516" marR="4607" lvl="0" indent="0" defTabSz="91440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年度に市内管理道路における区画線の</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AI</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解析及び検証を実施し、データ蓄積を行った。</a:t>
            </a:r>
          </a:p>
        </p:txBody>
      </p:sp>
      <p:graphicFrame>
        <p:nvGraphicFramePr>
          <p:cNvPr id="10" name="object 13">
            <a:extLst>
              <a:ext uri="{FF2B5EF4-FFF2-40B4-BE49-F238E27FC236}">
                <a16:creationId xmlns:a16="http://schemas.microsoft.com/office/drawing/2014/main" id="{41D970F8-9D45-7A41-DAF1-FD08A41794FD}"/>
              </a:ext>
            </a:extLst>
          </p:cNvPr>
          <p:cNvGraphicFramePr>
            <a:graphicFrameLocks noGrp="1"/>
          </p:cNvGraphicFramePr>
          <p:nvPr>
            <p:extLst>
              <p:ext uri="{D42A27DB-BD31-4B8C-83A1-F6EECF244321}">
                <p14:modId xmlns:p14="http://schemas.microsoft.com/office/powerpoint/2010/main" val="962751130"/>
              </p:ext>
            </p:extLst>
          </p:nvPr>
        </p:nvGraphicFramePr>
        <p:xfrm>
          <a:off x="4873075" y="4775148"/>
          <a:ext cx="4489744" cy="1756247"/>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6931">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000" dirty="0">
                          <a:latin typeface="Yu Gothic UI" panose="020B0500000000000000" pitchFamily="50" charset="-128"/>
                          <a:ea typeface="Yu Gothic UI" panose="020B0500000000000000" pitchFamily="50" charset="-128"/>
                          <a:cs typeface="MS Gothic"/>
                        </a:rPr>
                        <a:t>AI</a:t>
                      </a:r>
                      <a:r>
                        <a:rPr lang="ja-JP" altLang="en-US" sz="1000" spc="-9" dirty="0">
                          <a:latin typeface="Yu Gothic UI" panose="020B0500000000000000" pitchFamily="50" charset="-128"/>
                          <a:ea typeface="Yu Gothic UI" panose="020B0500000000000000" pitchFamily="50" charset="-128"/>
                          <a:cs typeface="MS Gothic"/>
                        </a:rPr>
                        <a:t>解析及びデ</a:t>
                      </a:r>
                      <a:r>
                        <a:rPr lang="ja-JP" altLang="en-US" sz="1000" spc="-14" dirty="0">
                          <a:latin typeface="Yu Gothic UI" panose="020B0500000000000000" pitchFamily="50" charset="-128"/>
                          <a:ea typeface="Yu Gothic UI" panose="020B0500000000000000" pitchFamily="50" charset="-128"/>
                          <a:cs typeface="MS Gothic"/>
                        </a:rPr>
                        <a:t>ータ蓄積</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実施</a:t>
                      </a:r>
                      <a:endParaRPr lang="ja-JP" altLang="en-US" sz="900" dirty="0">
                        <a:latin typeface="Yu Gothic UI" panose="020B0500000000000000" pitchFamily="50" charset="-128"/>
                        <a:ea typeface="Yu Gothic UI" panose="020B0500000000000000" pitchFamily="50" charset="-128"/>
                        <a:cs typeface="MS Gothic"/>
                      </a:endParaRP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1085"/>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a:solidFill>
                        <a:srgbClr val="000000"/>
                      </a:solidFill>
                      <a:prstDash val="soli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10003"/>
                  </a:ext>
                </a:extLst>
              </a:tr>
              <a:tr h="495780">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nSpc>
                          <a:spcPct val="100000"/>
                        </a:lnSpc>
                      </a:pPr>
                      <a:endParaRPr sz="1100">
                        <a:latin typeface="ＭＳ ゴシック" panose="020B0609070205080204" pitchFamily="49" charset="-128"/>
                        <a:ea typeface="ＭＳ ゴシック" panose="020B0609070205080204" pitchFamily="49" charset="-128"/>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47519"/>
                  </a:ext>
                </a:extLst>
              </a:tr>
              <a:tr h="495780">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100">
                        <a:latin typeface="ＭＳ ゴシック" panose="020B0609070205080204" pitchFamily="49" charset="-128"/>
                        <a:ea typeface="ＭＳ ゴシック" panose="020B0609070205080204" pitchFamily="49" charset="-128"/>
                        <a:cs typeface="Times New Roman"/>
                      </a:endParaRPr>
                    </a:p>
                  </a:txBody>
                  <a:tcPr marL="0" marR="0" marT="0" marB="0">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100" dirty="0">
                        <a:latin typeface="ＭＳ ゴシック" panose="020B0609070205080204" pitchFamily="49" charset="-128"/>
                        <a:ea typeface="ＭＳ ゴシック" panose="020B0609070205080204" pitchFamily="49" charset="-128"/>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31" name="object 13">
            <a:extLst>
              <a:ext uri="{FF2B5EF4-FFF2-40B4-BE49-F238E27FC236}">
                <a16:creationId xmlns:a16="http://schemas.microsoft.com/office/drawing/2014/main" id="{64B236DA-F05A-4AC6-F03A-55C69674D9FB}"/>
              </a:ext>
            </a:extLst>
          </p:cNvPr>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1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1" name="正方形/長方形 15">
            <a:extLst>
              <a:ext uri="{FF2B5EF4-FFF2-40B4-BE49-F238E27FC236}">
                <a16:creationId xmlns:a16="http://schemas.microsoft.com/office/drawing/2014/main" id="{9B275B25-BEBE-9797-BFBF-C0FC2C740715}"/>
              </a:ext>
            </a:extLst>
          </p:cNvPr>
          <p:cNvSpPr/>
          <p:nvPr/>
        </p:nvSpPr>
        <p:spPr>
          <a:xfrm>
            <a:off x="6643664" y="118054"/>
            <a:ext cx="1357378"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07-2</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スライド番号プレースホルダー 1">
            <a:extLst>
              <a:ext uri="{FF2B5EF4-FFF2-40B4-BE49-F238E27FC236}">
                <a16:creationId xmlns:a16="http://schemas.microsoft.com/office/drawing/2014/main" id="{7A11235A-F48B-FBB6-5429-C64D84EADFA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17" name="テキスト ボックス 16">
            <a:extLst>
              <a:ext uri="{FF2B5EF4-FFF2-40B4-BE49-F238E27FC236}">
                <a16:creationId xmlns:a16="http://schemas.microsoft.com/office/drawing/2014/main" id="{564D9D80-BA15-4374-9D7F-BD68F5373989}"/>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15155-EB60-0DEA-37C8-84BCCEFEC7CA}"/>
            </a:ext>
          </a:extLst>
        </p:cNvPr>
        <p:cNvGrpSpPr/>
        <p:nvPr/>
      </p:nvGrpSpPr>
      <p:grpSpPr>
        <a:xfrm>
          <a:off x="0" y="0"/>
          <a:ext cx="0" cy="0"/>
          <a:chOff x="0" y="0"/>
          <a:chExt cx="0" cy="0"/>
        </a:xfrm>
      </p:grpSpPr>
      <p:graphicFrame>
        <p:nvGraphicFramePr>
          <p:cNvPr id="11" name="表プレースホルダー 20">
            <a:extLst>
              <a:ext uri="{FF2B5EF4-FFF2-40B4-BE49-F238E27FC236}">
                <a16:creationId xmlns:a16="http://schemas.microsoft.com/office/drawing/2014/main" id="{2953D328-E311-5943-536E-3CEA69384A96}"/>
              </a:ext>
            </a:extLst>
          </p:cNvPr>
          <p:cNvGraphicFramePr>
            <a:graphicFrameLocks/>
          </p:cNvGraphicFramePr>
          <p:nvPr>
            <p:extLst>
              <p:ext uri="{D42A27DB-BD31-4B8C-83A1-F6EECF244321}">
                <p14:modId xmlns:p14="http://schemas.microsoft.com/office/powerpoint/2010/main" val="1577032310"/>
              </p:ext>
            </p:extLst>
          </p:nvPr>
        </p:nvGraphicFramePr>
        <p:xfrm>
          <a:off x="4860000" y="2736000"/>
          <a:ext cx="4320000" cy="1307007"/>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a:buNone/>
                      </a:pPr>
                      <a:r>
                        <a:rPr lang="ja-JP" sz="900" dirty="0">
                          <a:solidFill>
                            <a:schemeClr val="tx1"/>
                          </a:solidFill>
                          <a:effectLst/>
                          <a:latin typeface="Yu Gothic UI" panose="020B0500000000000000" pitchFamily="50" charset="-128"/>
                          <a:ea typeface="Yu Gothic UI" panose="020B0500000000000000" pitchFamily="50" charset="-128"/>
                          <a:cs typeface="ＭＳ Ｐゴシック" panose="020B0600070205080204" pitchFamily="50" charset="-128"/>
                        </a:rPr>
                        <a:t>予備的試行を実施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7827545"/>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a:buNone/>
                      </a:pPr>
                      <a:r>
                        <a:rPr lang="ja-JP" sz="900" dirty="0">
                          <a:solidFill>
                            <a:schemeClr val="tx1"/>
                          </a:solidFill>
                          <a:effectLst/>
                          <a:latin typeface="Yu Gothic UI" panose="020B0500000000000000" pitchFamily="50" charset="-128"/>
                          <a:ea typeface="Yu Gothic UI" panose="020B0500000000000000" pitchFamily="50" charset="-128"/>
                          <a:cs typeface="ＭＳ Ｐゴシック" panose="020B0600070205080204" pitchFamily="50" charset="-128"/>
                        </a:rPr>
                        <a:t>本格運用に向けて特定の工営所で試験的に導入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7827350"/>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a:buNone/>
                      </a:pPr>
                      <a:r>
                        <a:rPr lang="ja-JP" sz="900" dirty="0">
                          <a:solidFill>
                            <a:schemeClr val="tx1"/>
                          </a:solidFill>
                          <a:effectLst/>
                          <a:latin typeface="Yu Gothic UI" panose="020B0500000000000000" pitchFamily="50" charset="-128"/>
                          <a:ea typeface="Yu Gothic UI" panose="020B0500000000000000" pitchFamily="50" charset="-128"/>
                          <a:cs typeface="ＭＳ Ｐゴシック" panose="020B0600070205080204" pitchFamily="50" charset="-128"/>
                        </a:rPr>
                        <a:t>全ての工営所で暫定的に導入・効果検証</a:t>
                      </a:r>
                    </a:p>
                    <a:p>
                      <a:pPr>
                        <a:buNone/>
                      </a:pPr>
                      <a:r>
                        <a:rPr lang="ja-JP" sz="900" dirty="0">
                          <a:solidFill>
                            <a:schemeClr val="tx1"/>
                          </a:solidFill>
                          <a:effectLst/>
                          <a:latin typeface="Yu Gothic UI" panose="020B0500000000000000" pitchFamily="50" charset="-128"/>
                          <a:ea typeface="Yu Gothic UI" panose="020B0500000000000000" pitchFamily="50" charset="-128"/>
                          <a:cs typeface="ＭＳ Ｐゴシック" panose="020B0600070205080204" pitchFamily="50" charset="-128"/>
                        </a:rPr>
                        <a:t>本格運用の仕組みの構築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11694763"/>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a:buNone/>
                      </a:pPr>
                      <a:r>
                        <a:rPr lang="ja-JP" sz="900" dirty="0">
                          <a:solidFill>
                            <a:schemeClr val="tx1"/>
                          </a:solidFill>
                          <a:effectLst/>
                          <a:latin typeface="Yu Gothic UI" panose="020B0500000000000000" pitchFamily="50" charset="-128"/>
                          <a:ea typeface="Yu Gothic UI" panose="020B0500000000000000" pitchFamily="50" charset="-128"/>
                          <a:cs typeface="ＭＳ Ｐゴシック" panose="020B0600070205080204" pitchFamily="50" charset="-128"/>
                        </a:rPr>
                        <a:t>全ての工営所で運用開始・効果検証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65335573"/>
                  </a:ext>
                </a:extLst>
              </a:tr>
            </a:tbl>
          </a:graphicData>
        </a:graphic>
      </p:graphicFrame>
      <p:sp>
        <p:nvSpPr>
          <p:cNvPr id="5" name="テキスト プレースホルダー 4">
            <a:extLst>
              <a:ext uri="{FF2B5EF4-FFF2-40B4-BE49-F238E27FC236}">
                <a16:creationId xmlns:a16="http://schemas.microsoft.com/office/drawing/2014/main" id="{88E877C0-3FEC-B066-8B77-5D02579DD99F}"/>
              </a:ext>
            </a:extLst>
          </p:cNvPr>
          <p:cNvSpPr>
            <a:spLocks noGrp="1"/>
          </p:cNvSpPr>
          <p:nvPr>
            <p:ph type="body" sz="quarter" idx="12"/>
          </p:nvPr>
        </p:nvSpPr>
        <p:spPr>
          <a:xfrm>
            <a:off x="425693" y="3893960"/>
            <a:ext cx="4346799" cy="1252808"/>
          </a:xfrm>
        </p:spPr>
        <p:txBody>
          <a:bodyPr>
            <a:normAutofit/>
          </a:bodyPr>
          <a:lstStyle/>
          <a:p>
            <a:pPr>
              <a:lnSpc>
                <a:spcPct val="100000"/>
              </a:lnSpc>
              <a:spcBef>
                <a:spcPts val="0"/>
              </a:spcBef>
              <a:spcAft>
                <a:spcPts val="600"/>
              </a:spcAft>
            </a:pPr>
            <a:r>
              <a:rPr kumimoji="1" lang="en-US" altLang="ja-JP" sz="1050" dirty="0">
                <a:latin typeface="Yu Gothic UI" panose="020B0500000000000000" pitchFamily="50" charset="-128"/>
                <a:ea typeface="Yu Gothic UI" panose="020B0500000000000000" pitchFamily="50" charset="-128"/>
              </a:rPr>
              <a:t>2025</a:t>
            </a:r>
            <a:r>
              <a:rPr kumimoji="1" lang="ja-JP" altLang="en-US" sz="1050" dirty="0">
                <a:latin typeface="Yu Gothic UI" panose="020B0500000000000000" pitchFamily="50" charset="-128"/>
                <a:ea typeface="Yu Gothic UI" panose="020B0500000000000000" pitchFamily="50" charset="-128"/>
              </a:rPr>
              <a:t>年度は２つのシステムを無料で</a:t>
            </a:r>
            <a:r>
              <a:rPr lang="ja-JP" altLang="en-US" sz="1050" dirty="0">
                <a:latin typeface="Yu Gothic UI" panose="020B0500000000000000" pitchFamily="50" charset="-128"/>
                <a:ea typeface="Yu Gothic UI" panose="020B0500000000000000" pitchFamily="50" charset="-128"/>
              </a:rPr>
              <a:t>予備的に試行した結果、市民からの通報や道路巡視パトロールの発見前に穴ぼこを検出することができ有効な手段であることがわかった。</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試験的に運用するための契約条件を作成できるように、結果の整理を行った。</a:t>
            </a:r>
            <a:endParaRPr kumimoji="1" lang="ja-JP" altLang="en-US" sz="1050" dirty="0">
              <a:latin typeface="Yu Gothic UI" panose="020B0500000000000000" pitchFamily="50" charset="-128"/>
              <a:ea typeface="Yu Gothic UI" panose="020B0500000000000000" pitchFamily="50" charset="-128"/>
            </a:endParaRPr>
          </a:p>
        </p:txBody>
      </p:sp>
      <p:sp>
        <p:nvSpPr>
          <p:cNvPr id="25" name="テキスト プレースホルダー 24">
            <a:extLst>
              <a:ext uri="{FF2B5EF4-FFF2-40B4-BE49-F238E27FC236}">
                <a16:creationId xmlns:a16="http://schemas.microsoft.com/office/drawing/2014/main" id="{A0CF5885-72ED-7502-CC8B-BB04EFB029B8}"/>
              </a:ext>
            </a:extLst>
          </p:cNvPr>
          <p:cNvSpPr>
            <a:spLocks noGrp="1"/>
          </p:cNvSpPr>
          <p:nvPr>
            <p:ph type="body" sz="quarter" idx="13"/>
          </p:nvPr>
        </p:nvSpPr>
        <p:spPr>
          <a:xfrm>
            <a:off x="4860000" y="1476000"/>
            <a:ext cx="4320000" cy="597632"/>
          </a:xfrm>
        </p:spPr>
        <p:txBody>
          <a:bodyPr>
            <a:normAutofit/>
          </a:bodyPr>
          <a:lstStyle/>
          <a:p>
            <a:pPr marL="171450" indent="-171450">
              <a:buChar char="•"/>
            </a:pPr>
            <a:r>
              <a:rPr lang="ja-JP" altLang="en-US" sz="1050" b="0" dirty="0">
                <a:latin typeface="Yu Gothic UI" panose="020B0500000000000000" pitchFamily="50" charset="-128"/>
                <a:ea typeface="Yu Gothic UI" panose="020B0500000000000000" pitchFamily="50" charset="-128"/>
              </a:rPr>
              <a:t>市民生活の安全性向上に資する、効果的・効率的な道路維持管理の実現</a:t>
            </a:r>
            <a:endParaRPr lang="en-US" altLang="ja-JP" sz="1050" b="0" dirty="0">
              <a:latin typeface="Yu Gothic UI" panose="020B0500000000000000" pitchFamily="50" charset="-128"/>
              <a:ea typeface="Yu Gothic UI" panose="020B0500000000000000" pitchFamily="50" charset="-128"/>
            </a:endParaRPr>
          </a:p>
          <a:p>
            <a:pPr marL="171450" indent="-171450">
              <a:buChar char="•"/>
            </a:pPr>
            <a:endParaRPr lang="ja-JP" altLang="en-US" sz="1050" b="0" dirty="0">
              <a:latin typeface="Yu Gothic UI" panose="020B0500000000000000" pitchFamily="50" charset="-128"/>
              <a:ea typeface="Yu Gothic UI" panose="020B0500000000000000" pitchFamily="50" charset="-128"/>
            </a:endParaRPr>
          </a:p>
        </p:txBody>
      </p:sp>
      <p:sp>
        <p:nvSpPr>
          <p:cNvPr id="18" name="テキスト プレースホルダー 17">
            <a:extLst>
              <a:ext uri="{FF2B5EF4-FFF2-40B4-BE49-F238E27FC236}">
                <a16:creationId xmlns:a16="http://schemas.microsoft.com/office/drawing/2014/main" id="{C018EC40-40E5-457D-AE58-38160A13E5F7}"/>
              </a:ext>
            </a:extLst>
          </p:cNvPr>
          <p:cNvSpPr>
            <a:spLocks noGrp="1"/>
          </p:cNvSpPr>
          <p:nvPr>
            <p:ph type="body" sz="quarter" idx="14"/>
          </p:nvPr>
        </p:nvSpPr>
        <p:spPr>
          <a:xfrm>
            <a:off x="4860000" y="2242800"/>
            <a:ext cx="4320000" cy="460201"/>
          </a:xfrm>
        </p:spPr>
        <p:txBody>
          <a:bodyPr>
            <a:normAutofit/>
          </a:bodyPr>
          <a:lstStyle/>
          <a:p>
            <a:pPr>
              <a:lnSpc>
                <a:spcPct val="100000"/>
              </a:lnSpc>
              <a:spcBef>
                <a:spcPts val="0"/>
              </a:spcBef>
              <a:spcAft>
                <a:spcPts val="600"/>
              </a:spcAft>
            </a:pPr>
            <a:r>
              <a:rPr lang="ja-JP" altLang="en-US" sz="1050" b="0" dirty="0">
                <a:latin typeface="Yu Gothic UI" panose="020B0500000000000000" pitchFamily="50" charset="-128"/>
                <a:ea typeface="Yu Gothic UI" panose="020B0500000000000000" pitchFamily="50" charset="-128"/>
              </a:rPr>
              <a:t>道路の路面損傷を早期発見することにより市民の安全・安心の更なる向上を図る</a:t>
            </a:r>
            <a:endParaRPr lang="ja-JP" altLang="en-US" sz="1050" dirty="0"/>
          </a:p>
        </p:txBody>
      </p:sp>
      <p:sp>
        <p:nvSpPr>
          <p:cNvPr id="28" name="四角形: 角を丸くする 27">
            <a:extLst>
              <a:ext uri="{FF2B5EF4-FFF2-40B4-BE49-F238E27FC236}">
                <a16:creationId xmlns:a16="http://schemas.microsoft.com/office/drawing/2014/main" id="{0883D266-62E2-B532-5838-CC2725752433}"/>
              </a:ext>
            </a:extLst>
          </p:cNvPr>
          <p:cNvSpPr/>
          <p:nvPr/>
        </p:nvSpPr>
        <p:spPr>
          <a:xfrm>
            <a:off x="463462" y="5571529"/>
            <a:ext cx="966346" cy="593034"/>
          </a:xfrm>
          <a:prstGeom prst="roundRect">
            <a:avLst/>
          </a:prstGeom>
          <a:solidFill>
            <a:srgbClr val="9C9CDF">
              <a:alpha val="50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911D7356-F97D-A8DC-D251-765D26669F13}"/>
              </a:ext>
            </a:extLst>
          </p:cNvPr>
          <p:cNvSpPr txBox="1"/>
          <p:nvPr/>
        </p:nvSpPr>
        <p:spPr>
          <a:xfrm>
            <a:off x="1531951" y="5084821"/>
            <a:ext cx="1060670" cy="344128"/>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位置情報・</a:t>
            </a:r>
            <a:endParaRPr kumimoji="1" lang="en-US" altLang="ja-JP"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映像データ等の取込</a:t>
            </a:r>
            <a:endParaRPr kumimoji="1" lang="ja-JP" altLang="en-US" sz="105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0" name="テキスト ボックス 29">
            <a:extLst>
              <a:ext uri="{FF2B5EF4-FFF2-40B4-BE49-F238E27FC236}">
                <a16:creationId xmlns:a16="http://schemas.microsoft.com/office/drawing/2014/main" id="{03FDA610-6F76-BE4C-9209-34760A2D1B5E}"/>
              </a:ext>
            </a:extLst>
          </p:cNvPr>
          <p:cNvSpPr txBox="1"/>
          <p:nvPr/>
        </p:nvSpPr>
        <p:spPr>
          <a:xfrm>
            <a:off x="471275" y="5178862"/>
            <a:ext cx="922813" cy="2825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録画機器などを</a:t>
            </a:r>
            <a:endParaRPr kumimoji="1" lang="en-US" altLang="ja-JP" sz="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民間車両などに搭載</a:t>
            </a:r>
            <a:endParaRPr kumimoji="1" lang="en-US" altLang="ja-JP" sz="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cxnSp>
        <p:nvCxnSpPr>
          <p:cNvPr id="31" name="直線矢印コネクタ 30">
            <a:extLst>
              <a:ext uri="{FF2B5EF4-FFF2-40B4-BE49-F238E27FC236}">
                <a16:creationId xmlns:a16="http://schemas.microsoft.com/office/drawing/2014/main" id="{F82CDF9A-E03B-2531-971C-6AD48603843A}"/>
              </a:ext>
            </a:extLst>
          </p:cNvPr>
          <p:cNvCxnSpPr>
            <a:cxnSpLocks/>
          </p:cNvCxnSpPr>
          <p:nvPr/>
        </p:nvCxnSpPr>
        <p:spPr>
          <a:xfrm>
            <a:off x="1524805" y="5711877"/>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1499810-5428-4DEA-A5B3-CC41C2BD84C2}"/>
              </a:ext>
            </a:extLst>
          </p:cNvPr>
          <p:cNvCxnSpPr>
            <a:cxnSpLocks/>
          </p:cNvCxnSpPr>
          <p:nvPr/>
        </p:nvCxnSpPr>
        <p:spPr>
          <a:xfrm>
            <a:off x="2975356" y="5711877"/>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95E1423F-5401-0A56-46EC-9FC30D819696}"/>
              </a:ext>
            </a:extLst>
          </p:cNvPr>
          <p:cNvSpPr txBox="1"/>
          <p:nvPr/>
        </p:nvSpPr>
        <p:spPr>
          <a:xfrm>
            <a:off x="2850594" y="5084821"/>
            <a:ext cx="996551" cy="344128"/>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判定結果を基に</a:t>
            </a:r>
            <a:endParaRPr kumimoji="1" lang="en-US" altLang="ja-JP"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した道路維持作業</a:t>
            </a:r>
          </a:p>
        </p:txBody>
      </p:sp>
      <p:pic>
        <p:nvPicPr>
          <p:cNvPr id="36" name="図 35" descr="輸送, バン, 車 が含まれている画像&#10;&#10;自動的に生成された説明">
            <a:extLst>
              <a:ext uri="{FF2B5EF4-FFF2-40B4-BE49-F238E27FC236}">
                <a16:creationId xmlns:a16="http://schemas.microsoft.com/office/drawing/2014/main" id="{44C91017-F648-B49E-5287-29FDE07D5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782" b="15900"/>
          <a:stretch/>
        </p:blipFill>
        <p:spPr>
          <a:xfrm>
            <a:off x="595200" y="5616899"/>
            <a:ext cx="702908" cy="487243"/>
          </a:xfrm>
          <a:prstGeom prst="rect">
            <a:avLst/>
          </a:prstGeom>
        </p:spPr>
      </p:pic>
      <p:pic>
        <p:nvPicPr>
          <p:cNvPr id="37" name="図 36">
            <a:extLst>
              <a:ext uri="{FF2B5EF4-FFF2-40B4-BE49-F238E27FC236}">
                <a16:creationId xmlns:a16="http://schemas.microsoft.com/office/drawing/2014/main" id="{50FE5F02-0D36-ECA6-6238-036E7ADE6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9655" y="5507044"/>
            <a:ext cx="789775" cy="657802"/>
          </a:xfrm>
          <a:prstGeom prst="rect">
            <a:avLst/>
          </a:prstGeom>
        </p:spPr>
      </p:pic>
      <p:sp>
        <p:nvSpPr>
          <p:cNvPr id="38" name="テキスト ボックス 37">
            <a:extLst>
              <a:ext uri="{FF2B5EF4-FFF2-40B4-BE49-F238E27FC236}">
                <a16:creationId xmlns:a16="http://schemas.microsoft.com/office/drawing/2014/main" id="{82EC58E7-C4C9-4C52-F772-23EA52B2C7C6}"/>
              </a:ext>
            </a:extLst>
          </p:cNvPr>
          <p:cNvSpPr txBox="1"/>
          <p:nvPr/>
        </p:nvSpPr>
        <p:spPr>
          <a:xfrm>
            <a:off x="1912951" y="6150877"/>
            <a:ext cx="1346005" cy="344128"/>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取り込んだ映像データ等を</a:t>
            </a:r>
            <a:endParaRPr kumimoji="1" lang="en-US" altLang="ja-JP"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AI</a:t>
            </a:r>
            <a:r>
              <a:rPr kumimoji="1" lang="ja-JP" altLang="en-US" sz="10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解析、損傷を判定</a:t>
            </a:r>
          </a:p>
        </p:txBody>
      </p:sp>
      <p:sp>
        <p:nvSpPr>
          <p:cNvPr id="45" name="テキスト ボックス 44">
            <a:extLst>
              <a:ext uri="{FF2B5EF4-FFF2-40B4-BE49-F238E27FC236}">
                <a16:creationId xmlns:a16="http://schemas.microsoft.com/office/drawing/2014/main" id="{B30D1350-909F-4863-0E1E-D8EAB56BCCA5}"/>
              </a:ext>
            </a:extLst>
          </p:cNvPr>
          <p:cNvSpPr txBox="1"/>
          <p:nvPr/>
        </p:nvSpPr>
        <p:spPr>
          <a:xfrm>
            <a:off x="4860000" y="5364958"/>
            <a:ext cx="1080000" cy="468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dirty="0">
                <a:solidFill>
                  <a:srgbClr val="FFFFFF"/>
                </a:solidFill>
                <a:latin typeface="Yu Gothic UI" panose="020B0500000000000000" pitchFamily="50" charset="-128"/>
                <a:ea typeface="Yu Gothic UI" panose="020B0500000000000000" pitchFamily="50" charset="-128"/>
              </a:rPr>
              <a:t>仕組みの構築</a:t>
            </a:r>
            <a:endParaRPr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46" name="ホームベース 30">
            <a:extLst>
              <a:ext uri="{FF2B5EF4-FFF2-40B4-BE49-F238E27FC236}">
                <a16:creationId xmlns:a16="http://schemas.microsoft.com/office/drawing/2014/main" id="{99159D6E-FC33-FA8F-B8B9-CB871FB21831}"/>
              </a:ext>
            </a:extLst>
          </p:cNvPr>
          <p:cNvSpPr/>
          <p:nvPr/>
        </p:nvSpPr>
        <p:spPr>
          <a:xfrm>
            <a:off x="7051469" y="5364958"/>
            <a:ext cx="1008000"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暫定導入</a:t>
            </a:r>
            <a:endParaRPr kumimoji="1" lang="en-US" altLang="ja-JP"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・効果検証</a:t>
            </a:r>
            <a:endParaRPr kumimoji="1" lang="en-US" altLang="ja-JP"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47" name="ホームベース 30">
            <a:extLst>
              <a:ext uri="{FF2B5EF4-FFF2-40B4-BE49-F238E27FC236}">
                <a16:creationId xmlns:a16="http://schemas.microsoft.com/office/drawing/2014/main" id="{5172A807-7A55-5948-1C67-15E2D4FAAC93}"/>
              </a:ext>
            </a:extLst>
          </p:cNvPr>
          <p:cNvSpPr/>
          <p:nvPr/>
        </p:nvSpPr>
        <p:spPr>
          <a:xfrm>
            <a:off x="8095469" y="5364958"/>
            <a:ext cx="1008000"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運用開始</a:t>
            </a:r>
            <a:endParaRPr kumimoji="1" lang="en-US" altLang="ja-JP"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・効果検証</a:t>
            </a:r>
            <a:endParaRPr kumimoji="1" lang="en-US" altLang="ja-JP"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55" name="ホームベース 30">
            <a:extLst>
              <a:ext uri="{FF2B5EF4-FFF2-40B4-BE49-F238E27FC236}">
                <a16:creationId xmlns:a16="http://schemas.microsoft.com/office/drawing/2014/main" id="{D97B0F99-8BD6-CDDC-F52B-BA0436133BA5}"/>
              </a:ext>
            </a:extLst>
          </p:cNvPr>
          <p:cNvSpPr/>
          <p:nvPr/>
        </p:nvSpPr>
        <p:spPr>
          <a:xfrm>
            <a:off x="6007469" y="5364958"/>
            <a:ext cx="1008000"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試験導入</a:t>
            </a:r>
            <a:endParaRPr kumimoji="1" lang="en-US" altLang="ja-JP"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4" name="テキスト プレースホルダー 19">
            <a:extLst>
              <a:ext uri="{FF2B5EF4-FFF2-40B4-BE49-F238E27FC236}">
                <a16:creationId xmlns:a16="http://schemas.microsoft.com/office/drawing/2014/main" id="{A476A771-12C4-4CB3-E25A-145AB1CFB87A}"/>
              </a:ext>
            </a:extLst>
          </p:cNvPr>
          <p:cNvSpPr txBox="1">
            <a:spLocks/>
          </p:cNvSpPr>
          <p:nvPr/>
        </p:nvSpPr>
        <p:spPr>
          <a:xfrm>
            <a:off x="445008" y="1476000"/>
            <a:ext cx="4346799" cy="209031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本市管理道路は全長約</a:t>
            </a:r>
            <a:r>
              <a:rPr kumimoji="1" lang="en-US" altLang="ja-JP"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3,700km</a:t>
            </a:r>
            <a:r>
              <a:rPr kumimoji="1" lang="ja-JP" altLang="en-US"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あり、職員による日々の道路巡視パトロール及び補修作業により道路損傷が原因となる事故が発生しないように効率・効果的な維持管理を求められている。</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普段から活動している民間車両などに、路面撮影機器を搭載してデータ収集を行い、</a:t>
            </a:r>
            <a:r>
              <a:rPr kumimoji="1" lang="en-US" altLang="ja-JP"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AI</a:t>
            </a:r>
            <a:r>
              <a:rPr kumimoji="1" lang="ja-JP" altLang="en-US"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技術による道路路面の損傷を検出させるシステム活用により効果的・効率的な維持管理を実現する仕組みを構築する。</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職員の道路巡視パトロールに加えて調査が行われ、市民の通報や職員による発見前に損傷を早期対応することで市民の安全・安心のさらなる向上を図る。</a:t>
            </a:r>
            <a:endParaRPr kumimoji="1" lang="en-US" altLang="ja-JP"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05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今後民間技術により業務の効率化を検討する</a:t>
            </a:r>
            <a:endParaRPr kumimoji="1" lang="ja-JP" altLang="en-US" sz="1050" b="0" i="0" u="sng"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E7721B74-E288-DA72-A333-334ABD918377}"/>
              </a:ext>
            </a:extLst>
          </p:cNvPr>
          <p:cNvGrpSpPr/>
          <p:nvPr/>
        </p:nvGrpSpPr>
        <p:grpSpPr>
          <a:xfrm>
            <a:off x="445009" y="3569133"/>
            <a:ext cx="1365876" cy="244800"/>
            <a:chOff x="537935" y="7724278"/>
            <a:chExt cx="1365876" cy="244800"/>
          </a:xfrm>
        </p:grpSpPr>
        <p:sp>
          <p:nvSpPr>
            <p:cNvPr id="7" name="正方形/長方形 6">
              <a:extLst>
                <a:ext uri="{FF2B5EF4-FFF2-40B4-BE49-F238E27FC236}">
                  <a16:creationId xmlns:a16="http://schemas.microsoft.com/office/drawing/2014/main" id="{5A15ED71-1916-6D9B-37CD-E6C8132F471B}"/>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4304DC49-CA57-F96E-1837-89F401E7DD68}"/>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pSp>
        <p:nvGrpSpPr>
          <p:cNvPr id="9" name="グループ化 8">
            <a:extLst>
              <a:ext uri="{FF2B5EF4-FFF2-40B4-BE49-F238E27FC236}">
                <a16:creationId xmlns:a16="http://schemas.microsoft.com/office/drawing/2014/main" id="{E7C2DD1E-2E3F-B2D7-77C4-A0454B47C12F}"/>
              </a:ext>
            </a:extLst>
          </p:cNvPr>
          <p:cNvGrpSpPr/>
          <p:nvPr/>
        </p:nvGrpSpPr>
        <p:grpSpPr>
          <a:xfrm>
            <a:off x="4885850" y="2016000"/>
            <a:ext cx="750323" cy="244800"/>
            <a:chOff x="537935" y="7724278"/>
            <a:chExt cx="750323" cy="244800"/>
          </a:xfrm>
        </p:grpSpPr>
        <p:sp>
          <p:nvSpPr>
            <p:cNvPr id="19" name="正方形/長方形 18">
              <a:extLst>
                <a:ext uri="{FF2B5EF4-FFF2-40B4-BE49-F238E27FC236}">
                  <a16:creationId xmlns:a16="http://schemas.microsoft.com/office/drawing/2014/main" id="{1CE1E5A3-0AA6-AD30-3D55-85A18FB04B44}"/>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テキスト ボックス 19">
              <a:extLst>
                <a:ext uri="{FF2B5EF4-FFF2-40B4-BE49-F238E27FC236}">
                  <a16:creationId xmlns:a16="http://schemas.microsoft.com/office/drawing/2014/main" id="{2FF22763-D9A5-1066-9B00-ECD96E001AC6}"/>
                </a:ext>
              </a:extLst>
            </p:cNvPr>
            <p:cNvSpPr txBox="1"/>
            <p:nvPr/>
          </p:nvSpPr>
          <p:spPr>
            <a:xfrm>
              <a:off x="672705" y="7754345"/>
              <a:ext cx="61555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pSp>
        <p:nvGrpSpPr>
          <p:cNvPr id="21" name="グループ化 20">
            <a:extLst>
              <a:ext uri="{FF2B5EF4-FFF2-40B4-BE49-F238E27FC236}">
                <a16:creationId xmlns:a16="http://schemas.microsoft.com/office/drawing/2014/main" id="{FAC4C146-19FA-0E68-5BAB-50C6FBB79EC8}"/>
              </a:ext>
            </a:extLst>
          </p:cNvPr>
          <p:cNvGrpSpPr/>
          <p:nvPr/>
        </p:nvGrpSpPr>
        <p:grpSpPr>
          <a:xfrm>
            <a:off x="4881837" y="4680000"/>
            <a:ext cx="1157495" cy="243520"/>
            <a:chOff x="528308" y="7695403"/>
            <a:chExt cx="1157495" cy="243520"/>
          </a:xfrm>
        </p:grpSpPr>
        <p:sp>
          <p:nvSpPr>
            <p:cNvPr id="22" name="正方形/長方形 21">
              <a:extLst>
                <a:ext uri="{FF2B5EF4-FFF2-40B4-BE49-F238E27FC236}">
                  <a16:creationId xmlns:a16="http://schemas.microsoft.com/office/drawing/2014/main" id="{ADBCD216-98BA-35B2-1F2B-489E1BBC7F5A}"/>
                </a:ext>
              </a:extLst>
            </p:cNvPr>
            <p:cNvSpPr/>
            <p:nvPr/>
          </p:nvSpPr>
          <p:spPr>
            <a:xfrm>
              <a:off x="528308" y="7695403"/>
              <a:ext cx="97200"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3" name="テキスト ボックス 22">
              <a:extLst>
                <a:ext uri="{FF2B5EF4-FFF2-40B4-BE49-F238E27FC236}">
                  <a16:creationId xmlns:a16="http://schemas.microsoft.com/office/drawing/2014/main" id="{B001B927-F8E3-3128-B35E-09D86387084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3" name="正方形/長方形 12">
            <a:extLst>
              <a:ext uri="{FF2B5EF4-FFF2-40B4-BE49-F238E27FC236}">
                <a16:creationId xmlns:a16="http://schemas.microsoft.com/office/drawing/2014/main" id="{26E8D32C-D110-69C9-FDF2-B534CD9D60D2}"/>
              </a:ext>
            </a:extLst>
          </p:cNvPr>
          <p:cNvSpPr/>
          <p:nvPr/>
        </p:nvSpPr>
        <p:spPr>
          <a:xfrm>
            <a:off x="7051469" y="5063234"/>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2027</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4" name="正方形/長方形 13">
            <a:extLst>
              <a:ext uri="{FF2B5EF4-FFF2-40B4-BE49-F238E27FC236}">
                <a16:creationId xmlns:a16="http://schemas.microsoft.com/office/drawing/2014/main" id="{8086A3AA-E641-A89A-E899-FC50946C3B4B}"/>
              </a:ext>
            </a:extLst>
          </p:cNvPr>
          <p:cNvSpPr/>
          <p:nvPr/>
        </p:nvSpPr>
        <p:spPr>
          <a:xfrm>
            <a:off x="6007469" y="5063234"/>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01185E6-8DB5-B996-FDC4-444D7925294A}"/>
              </a:ext>
            </a:extLst>
          </p:cNvPr>
          <p:cNvSpPr/>
          <p:nvPr/>
        </p:nvSpPr>
        <p:spPr>
          <a:xfrm>
            <a:off x="8095469" y="5063234"/>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2028</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EEE2956C-3E18-628E-E582-138BA78E0862}"/>
              </a:ext>
            </a:extLst>
          </p:cNvPr>
          <p:cNvSpPr/>
          <p:nvPr/>
        </p:nvSpPr>
        <p:spPr>
          <a:xfrm>
            <a:off x="6643667" y="118054"/>
            <a:ext cx="1357378"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07-3</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10" name="グループ化 9">
            <a:extLst>
              <a:ext uri="{FF2B5EF4-FFF2-40B4-BE49-F238E27FC236}">
                <a16:creationId xmlns:a16="http://schemas.microsoft.com/office/drawing/2014/main" id="{D4FCBD2A-85A1-7355-2ADA-3D8B58E069A4}"/>
              </a:ext>
            </a:extLst>
          </p:cNvPr>
          <p:cNvGrpSpPr>
            <a:grpSpLocks noChangeAspect="1"/>
          </p:cNvGrpSpPr>
          <p:nvPr/>
        </p:nvGrpSpPr>
        <p:grpSpPr>
          <a:xfrm>
            <a:off x="3758221" y="5407644"/>
            <a:ext cx="696781" cy="1077587"/>
            <a:chOff x="0" y="0"/>
            <a:chExt cx="3216456" cy="4974322"/>
          </a:xfrm>
        </p:grpSpPr>
        <p:pic>
          <p:nvPicPr>
            <p:cNvPr id="12" name="図 11">
              <a:extLst>
                <a:ext uri="{FF2B5EF4-FFF2-40B4-BE49-F238E27FC236}">
                  <a16:creationId xmlns:a16="http://schemas.microsoft.com/office/drawing/2014/main" id="{C1DFFFFB-5204-81D4-6EE2-7BA539180FFE}"/>
                </a:ext>
              </a:extLst>
            </p:cNvPr>
            <p:cNvPicPr>
              <a:picLocks noChangeAspect="1"/>
            </p:cNvPicPr>
            <p:nvPr/>
          </p:nvPicPr>
          <p:blipFill rotWithShape="1">
            <a:blip r:embed="rId4"/>
            <a:srcRect l="28602" t="8327" r="20610" b="1730"/>
            <a:stretch/>
          </p:blipFill>
          <p:spPr>
            <a:xfrm>
              <a:off x="0" y="76200"/>
              <a:ext cx="3064056" cy="4898122"/>
            </a:xfrm>
            <a:prstGeom prst="rect">
              <a:avLst/>
            </a:prstGeom>
          </p:spPr>
        </p:pic>
        <p:sp>
          <p:nvSpPr>
            <p:cNvPr id="24" name="正方形/長方形 23">
              <a:extLst>
                <a:ext uri="{FF2B5EF4-FFF2-40B4-BE49-F238E27FC236}">
                  <a16:creationId xmlns:a16="http://schemas.microsoft.com/office/drawing/2014/main" id="{ACF41B87-61DE-1331-22BC-C8C9A3599123}"/>
                </a:ext>
              </a:extLst>
            </p:cNvPr>
            <p:cNvSpPr/>
            <p:nvPr/>
          </p:nvSpPr>
          <p:spPr>
            <a:xfrm>
              <a:off x="2628627" y="0"/>
              <a:ext cx="587829" cy="3984171"/>
            </a:xfrm>
            <a:prstGeom prst="rect">
              <a:avLst/>
            </a:prstGeom>
            <a:solidFill>
              <a:sysClr val="window" lastClr="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Avenir Next LT Pro"/>
                <a:ea typeface="Yu Gothic UI"/>
                <a:cs typeface="+mn-cs"/>
              </a:endParaRPr>
            </a:p>
          </p:txBody>
        </p:sp>
      </p:grpSp>
      <p:sp>
        <p:nvSpPr>
          <p:cNvPr id="34" name="object 20" descr="$PPTXTitle">
            <a:extLst>
              <a:ext uri="{FF2B5EF4-FFF2-40B4-BE49-F238E27FC236}">
                <a16:creationId xmlns:a16="http://schemas.microsoft.com/office/drawing/2014/main" id="{16770E85-59D5-3F84-8E8F-B328145923EB}"/>
              </a:ext>
            </a:extLst>
          </p:cNvPr>
          <p:cNvSpPr txBox="1">
            <a:spLocks/>
          </p:cNvSpPr>
          <p:nvPr/>
        </p:nvSpPr>
        <p:spPr>
          <a:xfrm>
            <a:off x="457200" y="805685"/>
            <a:ext cx="8991600" cy="337840"/>
          </a:xfrm>
          <a:prstGeom prst="rect">
            <a:avLst/>
          </a:prstGeom>
          <a:solidFill>
            <a:srgbClr val="AF1831"/>
          </a:solidFill>
        </p:spPr>
        <p:txBody>
          <a:bodyPr vert="horz" wrap="square" lIns="0" tIns="36000" rIns="0" bIns="36000" rtlCol="0" anchor="ctr">
            <a:spAutoFit/>
          </a:bodyPr>
          <a:lstStyle>
            <a:lvl1pPr>
              <a:defRPr sz="1723" b="0" i="0">
                <a:solidFill>
                  <a:schemeClr val="bg1"/>
                </a:solidFill>
                <a:latin typeface="MS Gothic"/>
                <a:ea typeface="+mj-ea"/>
                <a:cs typeface="MS Gothic"/>
              </a:defRPr>
            </a:lvl1pPr>
          </a:lstStyle>
          <a:p>
            <a:pPr marL="47793" marR="0" lvl="0" indent="0" defTabSz="914400" eaLnBrk="1" fontAlgn="auto" latinLnBrk="0" hangingPunct="1">
              <a:lnSpc>
                <a:spcPct val="100000"/>
              </a:lnSpc>
              <a:spcBef>
                <a:spcPts val="490"/>
              </a:spcBef>
              <a:spcAft>
                <a:spcPts val="0"/>
              </a:spcAft>
              <a:buClrTx/>
              <a:buSzTx/>
              <a:buFontTx/>
              <a:buNone/>
              <a:tabLst/>
              <a:defRPr/>
            </a:pPr>
            <a:r>
              <a:rPr kumimoji="0" lang="en-US" altLang="ja-JP" sz="1723" b="0" i="0" u="none" strike="noStrike" kern="0" cap="none" spc="0" normalizeH="0" baseline="0" noProof="0" dirty="0">
                <a:ln>
                  <a:noFill/>
                </a:ln>
                <a:solidFill>
                  <a:sysClr val="window" lastClr="FFFFFF"/>
                </a:solidFill>
                <a:effectLst/>
                <a:uLnTx/>
                <a:uFillTx/>
                <a:latin typeface="MS Gothic"/>
                <a:ea typeface="ＭＳ Ｐゴシック" panose="020B0600070205080204" pitchFamily="50" charset="-128"/>
              </a:rPr>
              <a:t>AI</a:t>
            </a:r>
            <a:r>
              <a:rPr kumimoji="0" lang="ja-JP" altLang="en-US" sz="1723" b="0" i="0" u="none" strike="noStrike" kern="0" cap="none" spc="-5" normalizeH="0" baseline="0" noProof="0" dirty="0">
                <a:ln>
                  <a:noFill/>
                </a:ln>
                <a:solidFill>
                  <a:sysClr val="window" lastClr="FFFFFF"/>
                </a:solidFill>
                <a:effectLst/>
                <a:uLnTx/>
                <a:uFillTx/>
                <a:latin typeface="MS Gothic"/>
                <a:ea typeface="ＭＳ Ｐゴシック" panose="020B0600070205080204" pitchFamily="50" charset="-128"/>
              </a:rPr>
              <a:t>と民間技術を活用した道路路面調査の実施による損傷の早期発見</a:t>
            </a:r>
            <a:r>
              <a:rPr kumimoji="0" lang="ja-JP" altLang="en-US" kern="0" spc="-5" dirty="0">
                <a:solidFill>
                  <a:sysClr val="window" lastClr="FFFFFF"/>
                </a:solidFill>
                <a:ea typeface="ＭＳ Ｐゴシック" panose="020B0600070205080204" pitchFamily="50" charset="-128"/>
              </a:rPr>
              <a:t>・対応</a:t>
            </a:r>
            <a:endParaRPr kumimoji="0" lang="en-US" altLang="ja-JP" sz="1723" b="0" i="0" u="none" strike="noStrike" kern="0" cap="none" spc="-5" normalizeH="0" baseline="0" noProof="0" dirty="0">
              <a:ln>
                <a:noFill/>
              </a:ln>
              <a:solidFill>
                <a:sysClr val="window" lastClr="FFFFFF"/>
              </a:solidFill>
              <a:effectLst/>
              <a:uLnTx/>
              <a:uFillTx/>
              <a:latin typeface="MS Gothic"/>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F0B65667-BA42-9DBE-1D9F-F6ECD95468B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447248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3247636" cy="684375"/>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061"/>
              </a:lnSpc>
              <a:spcBef>
                <a:spcPts val="308"/>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①特殊車両の申請許可業務の標準処理時間</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979"/>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②人的及びAI取締り回数（年間</a:t>
            </a:r>
            <a:r>
              <a:rPr kumimoji="0" sz="1050" b="0" i="0" u="none" strike="noStrike" kern="0" cap="none" spc="-4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061"/>
              </a:lnSpc>
              <a:spcBef>
                <a:spcPts val="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③取締り車両数／特殊車両通行許可制度啓発事業者数</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7" name="object 7"/>
          <p:cNvSpPr txBox="1"/>
          <p:nvPr/>
        </p:nvSpPr>
        <p:spPr>
          <a:xfrm>
            <a:off x="590080" y="3357903"/>
            <a:ext cx="4176000" cy="989664"/>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・2024年３月にAI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による解析システムを開発し、取締り場所を</a:t>
            </a:r>
            <a:r>
              <a:rPr kumimoji="0" sz="1050" b="0" i="0" u="none" strike="noStrike" kern="0" cap="none" spc="-18"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選定。</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年７月より、特車システムの開発に着手。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年３月に指導取締り処分基準を改正。</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1100"/>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年９月にカメラ管理規程を制定。</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sp>
        <p:nvSpPr>
          <p:cNvPr id="14" name="object 14"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spAutoFit/>
          </a:bodyPr>
          <a:lstStyle/>
          <a:p>
            <a:pPr marL="47793">
              <a:spcBef>
                <a:spcPts val="490"/>
              </a:spcBef>
            </a:pPr>
            <a:r>
              <a:rPr dirty="0"/>
              <a:t>AI</a:t>
            </a:r>
            <a:r>
              <a:rPr spc="-5" dirty="0"/>
              <a:t>を活用した特殊車両の違法通行対策及び申請許可業務の最適化</a:t>
            </a:r>
          </a:p>
        </p:txBody>
      </p:sp>
      <p:sp>
        <p:nvSpPr>
          <p:cNvPr id="15" name="object 15"/>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・特殊車両通行許可制度がより広く認知され、当該制度を遵守する意識が事業者に根付いていること。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8" name="object 18"/>
          <p:cNvSpPr txBox="1"/>
          <p:nvPr/>
        </p:nvSpPr>
        <p:spPr>
          <a:xfrm>
            <a:off x="590080" y="1505741"/>
            <a:ext cx="4176000" cy="1886198"/>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・道路は一定の寸法や重量を超える車両は、原則通行できないが、やむを得ず通行が必要な場合、車両構造等を審査し、条件付で車両の通行を許可する『特殊車両通行許可制度』がある。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・無許可の車両は、道路構造物に損傷を与える可能性があるため、適正な申請を促すべく特殊車両の取締りを実施する。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・走行車両を撮影した画像から、AI</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を用いて寸法を基準に特殊車両を識別し、当該車両の車両番号を国の保有する許可情報と突合・実態調査のうえ、無許可等の場合は行政処分を行う。</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・許可申請業務において、大阪市特殊車両通行許可オンライン</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申請システム（以下、「特車システム」という。）</a:t>
            </a:r>
            <a:r>
              <a:rPr kumimoji="0" sz="1050" b="0" i="0" u="none" strike="noStrike" kern="0" cap="none" spc="-9"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の開発・運</a:t>
            </a:r>
            <a:r>
              <a:rPr kumimoji="0" sz="1050" b="0" i="0" u="none" strike="noStrike" kern="0" cap="none" spc="-5"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用を行い、取締り強化に伴う申請件数増加に対応するとともに、許可証のオンライン発行など申請者の利便向上を図る</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9" name="object 19"/>
          <p:cNvPicPr/>
          <p:nvPr/>
        </p:nvPicPr>
        <p:blipFill>
          <a:blip r:embed="rId4" cstate="print"/>
          <a:stretch>
            <a:fillRect/>
          </a:stretch>
        </p:blipFill>
        <p:spPr>
          <a:xfrm>
            <a:off x="1568503" y="5293314"/>
            <a:ext cx="1711834" cy="981353"/>
          </a:xfrm>
          <a:prstGeom prst="rect">
            <a:avLst/>
          </a:prstGeom>
        </p:spPr>
      </p:pic>
      <p:sp>
        <p:nvSpPr>
          <p:cNvPr id="20" name="object 6">
            <a:extLst>
              <a:ext uri="{FF2B5EF4-FFF2-40B4-BE49-F238E27FC236}">
                <a16:creationId xmlns:a16="http://schemas.microsoft.com/office/drawing/2014/main" id="{5675C052-D850-987D-5172-9B9AE458C56D}"/>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13">
            <a:extLst>
              <a:ext uri="{FF2B5EF4-FFF2-40B4-BE49-F238E27FC236}">
                <a16:creationId xmlns:a16="http://schemas.microsoft.com/office/drawing/2014/main" id="{83F9ECBB-A39D-B79E-5CED-FF96F7385A7B}"/>
              </a:ext>
            </a:extLst>
          </p:cNvPr>
          <p:cNvGraphicFramePr>
            <a:graphicFrameLocks noGrp="1"/>
          </p:cNvGraphicFramePr>
          <p:nvPr>
            <p:extLst>
              <p:ext uri="{D42A27DB-BD31-4B8C-83A1-F6EECF244321}">
                <p14:modId xmlns:p14="http://schemas.microsoft.com/office/powerpoint/2010/main" val="2274446188"/>
              </p:ext>
            </p:extLst>
          </p:nvPr>
        </p:nvGraphicFramePr>
        <p:xfrm>
          <a:off x="4873075" y="4775148"/>
          <a:ext cx="4489744" cy="175509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578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000">
                          <a:latin typeface="Yu Gothic UI" panose="020B0500000000000000" pitchFamily="50" charset="-128"/>
                          <a:ea typeface="Yu Gothic UI" panose="020B0500000000000000" pitchFamily="50" charset="-128"/>
                          <a:cs typeface="MS Gothic"/>
                        </a:rPr>
                        <a:t>AI</a:t>
                      </a:r>
                      <a:r>
                        <a:rPr lang="ja-JP" altLang="en-US" sz="1000" spc="-10">
                          <a:latin typeface="Yu Gothic UI" panose="020B0500000000000000" pitchFamily="50" charset="-128"/>
                          <a:ea typeface="Yu Gothic UI" panose="020B0500000000000000" pitchFamily="50" charset="-128"/>
                          <a:cs typeface="MS Gothic"/>
                        </a:rPr>
                        <a:t>による取締</a:t>
                      </a:r>
                      <a:r>
                        <a:rPr lang="ja-JP" altLang="en-US" sz="1000" spc="-50">
                          <a:latin typeface="Yu Gothic UI" panose="020B0500000000000000" pitchFamily="50" charset="-128"/>
                          <a:ea typeface="Yu Gothic UI" panose="020B0500000000000000" pitchFamily="50" charset="-128"/>
                          <a:cs typeface="MS Gothic"/>
                        </a:rPr>
                        <a:t>り</a:t>
                      </a:r>
                      <a:endParaRPr lang="ja-JP" altLang="en-US" sz="1000">
                        <a:latin typeface="Yu Gothic UI" panose="020B0500000000000000" pitchFamily="50" charset="-128"/>
                        <a:ea typeface="Yu Gothic UI" panose="020B0500000000000000" pitchFamily="50" charset="-128"/>
                        <a:cs typeface="MS Gothic"/>
                      </a:endParaRPr>
                    </a:p>
                    <a:p>
                      <a:pPr algn="l">
                        <a:lnSpc>
                          <a:spcPct val="100000"/>
                        </a:lnSpc>
                      </a:pPr>
                      <a:endParaRPr sz="1000" dirty="0">
                        <a:latin typeface="Yu Gothic UI" panose="020B0500000000000000" pitchFamily="50" charset="-128"/>
                        <a:ea typeface="Yu Gothic UI" panose="020B0500000000000000" pitchFamily="50" charset="-128"/>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25">
                          <a:latin typeface="Yu Gothic UI" panose="020B0500000000000000" pitchFamily="50" charset="-128"/>
                          <a:ea typeface="Yu Gothic UI" panose="020B0500000000000000" pitchFamily="50" charset="-128"/>
                          <a:cs typeface="MS Gothic"/>
                        </a:rPr>
                        <a:t>実施</a:t>
                      </a:r>
                      <a:endParaRPr lang="ja-JP" altLang="en-US" sz="900">
                        <a:latin typeface="Yu Gothic UI" panose="020B0500000000000000" pitchFamily="50" charset="-128"/>
                        <a:ea typeface="Yu Gothic UI" panose="020B0500000000000000" pitchFamily="50" charset="-128"/>
                        <a:cs typeface="MS Gothic"/>
                      </a:endParaRP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3970" algn="ctr">
                        <a:lnSpc>
                          <a:spcPct val="100000"/>
                        </a:lnSpc>
                      </a:pPr>
                      <a:r>
                        <a:rPr sz="900" spc="-50">
                          <a:latin typeface="Yu Gothic UI" panose="020B0500000000000000" pitchFamily="50" charset="-128"/>
                          <a:ea typeface="Yu Gothic UI" panose="020B0500000000000000" pitchFamily="50" charset="-128"/>
                          <a:cs typeface="MS Gothic"/>
                        </a:rPr>
                        <a:t>→</a:t>
                      </a:r>
                      <a:endParaRPr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3020" algn="ctr">
                        <a:lnSpc>
                          <a:spcPct val="100000"/>
                        </a:lnSpc>
                      </a:pPr>
                      <a:r>
                        <a:rPr sz="900" spc="-50">
                          <a:latin typeface="Yu Gothic UI" panose="020B0500000000000000" pitchFamily="50" charset="-128"/>
                          <a:ea typeface="Yu Gothic UI" panose="020B0500000000000000" pitchFamily="50" charset="-128"/>
                          <a:cs typeface="MS Gothic"/>
                        </a:rPr>
                        <a:t>→</a:t>
                      </a:r>
                      <a:endParaRPr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176777"/>
                  </a:ext>
                </a:extLst>
              </a:tr>
              <a:tr h="49578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spc="-10">
                          <a:latin typeface="Yu Gothic UI" panose="020B0500000000000000" pitchFamily="50" charset="-128"/>
                          <a:ea typeface="Yu Gothic UI" panose="020B0500000000000000" pitchFamily="50" charset="-128"/>
                          <a:cs typeface="MS Gothic"/>
                        </a:rPr>
                        <a:t>特殊車両の申請許可業務の</a:t>
                      </a:r>
                      <a:r>
                        <a:rPr lang="ja-JP" altLang="en-US" sz="1000" spc="-20">
                          <a:latin typeface="Yu Gothic UI" panose="020B0500000000000000" pitchFamily="50" charset="-128"/>
                          <a:ea typeface="Yu Gothic UI" panose="020B0500000000000000" pitchFamily="50" charset="-128"/>
                          <a:cs typeface="MS Gothic"/>
                        </a:rPr>
                        <a:t>最適化</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a:latin typeface="Yu Gothic UI" panose="020B0500000000000000" pitchFamily="50" charset="-128"/>
                          <a:ea typeface="Yu Gothic UI" panose="020B0500000000000000" pitchFamily="50" charset="-128"/>
                          <a:cs typeface="MS Gothic"/>
                        </a:rPr>
                        <a:t>特車システムによる申請受付</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5780">
                <a:tc>
                  <a:txBody>
                    <a:bodyPr/>
                    <a:lstStyle/>
                    <a:p>
                      <a:pPr>
                        <a:lnSpc>
                          <a:spcPct val="100000"/>
                        </a:lnSpc>
                      </a:pPr>
                      <a:endParaRPr sz="1000" dirty="0">
                        <a:latin typeface="Times New Roman"/>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634612246"/>
                  </a:ext>
                </a:extLst>
              </a:tr>
            </a:tbl>
          </a:graphicData>
        </a:graphic>
      </p:graphicFrame>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6" name="正方形/長方形 15">
            <a:extLst>
              <a:ext uri="{FF2B5EF4-FFF2-40B4-BE49-F238E27FC236}">
                <a16:creationId xmlns:a16="http://schemas.microsoft.com/office/drawing/2014/main" id="{03715A82-B0E8-7C1E-4266-6D7B14EED728}"/>
              </a:ext>
            </a:extLst>
          </p:cNvPr>
          <p:cNvSpPr/>
          <p:nvPr/>
        </p:nvSpPr>
        <p:spPr>
          <a:xfrm>
            <a:off x="6653284" y="118054"/>
            <a:ext cx="1338141"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08-1</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スライド番号プレースホルダー 1">
            <a:extLst>
              <a:ext uri="{FF2B5EF4-FFF2-40B4-BE49-F238E27FC236}">
                <a16:creationId xmlns:a16="http://schemas.microsoft.com/office/drawing/2014/main" id="{D32D6F2C-C2FC-505F-B0B2-2447A48E163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テキスト ボックス 21">
            <a:extLst>
              <a:ext uri="{FF2B5EF4-FFF2-40B4-BE49-F238E27FC236}">
                <a16:creationId xmlns:a16="http://schemas.microsoft.com/office/drawing/2014/main" id="{06F548CB-240B-5580-5A14-9B2083675F79}"/>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graphicFrame>
        <p:nvGraphicFramePr>
          <p:cNvPr id="8" name="object 9">
            <a:extLst>
              <a:ext uri="{FF2B5EF4-FFF2-40B4-BE49-F238E27FC236}">
                <a16:creationId xmlns:a16="http://schemas.microsoft.com/office/drawing/2014/main" id="{2094E46F-D48F-8A3C-62B5-9E1229BEB2B3}"/>
              </a:ext>
            </a:extLst>
          </p:cNvPr>
          <p:cNvGraphicFramePr>
            <a:graphicFrameLocks noGrp="1"/>
          </p:cNvGraphicFramePr>
          <p:nvPr>
            <p:extLst>
              <p:ext uri="{D42A27DB-BD31-4B8C-83A1-F6EECF244321}">
                <p14:modId xmlns:p14="http://schemas.microsoft.com/office/powerpoint/2010/main" val="4106515819"/>
              </p:ext>
            </p:extLst>
          </p:nvPr>
        </p:nvGraphicFramePr>
        <p:xfrm>
          <a:off x="4889659" y="3041012"/>
          <a:ext cx="4481022" cy="1355000"/>
        </p:xfrm>
        <a:graphic>
          <a:graphicData uri="http://schemas.openxmlformats.org/drawingml/2006/table">
            <a:tbl>
              <a:tblPr firstRow="1" bandRow="1">
                <a:tableStyleId>{2D5ABB26-0587-4C30-8999-92F81FD0307C}</a:tableStyleId>
              </a:tblPr>
              <a:tblGrid>
                <a:gridCol w="1493674">
                  <a:extLst>
                    <a:ext uri="{9D8B030D-6E8A-4147-A177-3AD203B41FA5}">
                      <a16:colId xmlns:a16="http://schemas.microsoft.com/office/drawing/2014/main" val="20000"/>
                    </a:ext>
                  </a:extLst>
                </a:gridCol>
                <a:gridCol w="746837">
                  <a:extLst>
                    <a:ext uri="{9D8B030D-6E8A-4147-A177-3AD203B41FA5}">
                      <a16:colId xmlns:a16="http://schemas.microsoft.com/office/drawing/2014/main" val="436216562"/>
                    </a:ext>
                  </a:extLst>
                </a:gridCol>
                <a:gridCol w="746837">
                  <a:extLst>
                    <a:ext uri="{9D8B030D-6E8A-4147-A177-3AD203B41FA5}">
                      <a16:colId xmlns:a16="http://schemas.microsoft.com/office/drawing/2014/main" val="20001"/>
                    </a:ext>
                  </a:extLst>
                </a:gridCol>
                <a:gridCol w="1493674">
                  <a:extLst>
                    <a:ext uri="{9D8B030D-6E8A-4147-A177-3AD203B41FA5}">
                      <a16:colId xmlns:a16="http://schemas.microsoft.com/office/drawing/2014/main" val="2698863096"/>
                    </a:ext>
                  </a:extLst>
                </a:gridCol>
              </a:tblGrid>
              <a:tr h="288000">
                <a:tc gridSpan="2">
                  <a:txBody>
                    <a:bodyPr/>
                    <a:lstStyle/>
                    <a:p>
                      <a:pPr marL="0" algn="ctr">
                        <a:lnSpc>
                          <a:spcPct val="100000"/>
                        </a:lnSpc>
                        <a:spcBef>
                          <a:spcPts val="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36000" marB="3600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hMerge="1">
                  <a:txBody>
                    <a:bodyPr/>
                    <a:lstStyle/>
                    <a:p>
                      <a:endParaRPr kumimoji="1" lang="ja-JP" altLang="en-US"/>
                    </a:p>
                  </a:txBody>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spc="-105" dirty="0">
                          <a:solidFill>
                            <a:srgbClr val="FFFFFF"/>
                          </a:solidFill>
                          <a:latin typeface="Tahoma"/>
                          <a:cs typeface="Tahoma"/>
                        </a:rPr>
                        <a:t>2025</a:t>
                      </a:r>
                      <a:r>
                        <a:rPr lang="ja-JP" altLang="en-US" sz="1100" b="1" spc="-114" dirty="0">
                          <a:solidFill>
                            <a:srgbClr val="FFFFFF"/>
                          </a:solidFill>
                          <a:latin typeface="Yu Gothic UI"/>
                          <a:cs typeface="Tahoma"/>
                        </a:rPr>
                        <a:t>年度</a:t>
                      </a:r>
                      <a:r>
                        <a:rPr lang="ja-JP" altLang="en-US" sz="1100" b="1" spc="-114" dirty="0">
                          <a:solidFill>
                            <a:srgbClr val="FFFFFF"/>
                          </a:solidFill>
                          <a:latin typeface="Yu Gothic UI"/>
                          <a:cs typeface="Yu Gothic UI"/>
                        </a:rPr>
                        <a:t>末見込み</a:t>
                      </a:r>
                      <a:endParaRPr lang="ja-JP" altLang="en-US" sz="1100" dirty="0">
                        <a:latin typeface="Yu Gothic UI"/>
                        <a:cs typeface="Yu Gothic UI"/>
                      </a:endParaRPr>
                    </a:p>
                  </a:txBody>
                  <a:tcPr marL="0" marR="0" marT="36000" marB="3600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9DAB"/>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gridSpan="2">
                  <a:txBody>
                    <a:bodyPr/>
                    <a:lstStyle/>
                    <a:p>
                      <a:pPr marL="0">
                        <a:lnSpc>
                          <a:spcPts val="1000"/>
                        </a:lnSpc>
                        <a:spcBef>
                          <a:spcPts val="0"/>
                        </a:spcBef>
                      </a:pPr>
                      <a:r>
                        <a:rPr lang="ja-JP" altLang="en-US" sz="1000" dirty="0">
                          <a:latin typeface="Yu Gothic UI" panose="020B0500000000000000" pitchFamily="50" charset="-128"/>
                          <a:ea typeface="Yu Gothic UI" panose="020B0500000000000000" pitchFamily="50" charset="-128"/>
                          <a:cs typeface="MS Gothic"/>
                        </a:rPr>
                        <a:t>・許可業務：アプリ開発</a:t>
                      </a:r>
                    </a:p>
                    <a:p>
                      <a:pPr marL="0">
                        <a:lnSpc>
                          <a:spcPts val="1000"/>
                        </a:lnSpc>
                        <a:spcBef>
                          <a:spcPts val="0"/>
                        </a:spcBef>
                      </a:pPr>
                      <a:r>
                        <a:rPr lang="ja-JP" altLang="en-US" sz="1000" dirty="0">
                          <a:latin typeface="Yu Gothic UI" panose="020B0500000000000000" pitchFamily="50" charset="-128"/>
                          <a:ea typeface="Yu Gothic UI" panose="020B0500000000000000" pitchFamily="50" charset="-128"/>
                          <a:cs typeface="MS Gothic"/>
                        </a:rPr>
                        <a:t>・人的及び</a:t>
                      </a:r>
                      <a:r>
                        <a:rPr lang="en-US" altLang="ja-JP" sz="1000" dirty="0">
                          <a:latin typeface="Yu Gothic UI" panose="020B0500000000000000" pitchFamily="50" charset="-128"/>
                          <a:ea typeface="Yu Gothic UI" panose="020B0500000000000000" pitchFamily="50" charset="-128"/>
                          <a:cs typeface="MS Gothic"/>
                        </a:rPr>
                        <a:t>AI</a:t>
                      </a:r>
                      <a:r>
                        <a:rPr lang="ja-JP" altLang="en-US" sz="1000" spc="-10" dirty="0">
                          <a:latin typeface="Yu Gothic UI" panose="020B0500000000000000" pitchFamily="50" charset="-128"/>
                          <a:ea typeface="Yu Gothic UI" panose="020B0500000000000000" pitchFamily="50" charset="-128"/>
                          <a:cs typeface="MS Gothic"/>
                        </a:rPr>
                        <a:t>取締り：年間５回</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hMerge="1">
                  <a:txBody>
                    <a:bodyPr/>
                    <a:lstStyle/>
                    <a:p>
                      <a:endParaRPr kumimoji="1" lang="ja-JP" altLang="en-US"/>
                    </a:p>
                  </a:txBody>
                  <a:tcPr/>
                </a:tc>
                <a:tc gridSpan="2">
                  <a:txBody>
                    <a:bodyPr/>
                    <a:lstStyle/>
                    <a:p>
                      <a:pPr marL="0">
                        <a:lnSpc>
                          <a:spcPts val="1000"/>
                        </a:lnSpc>
                        <a:spcBef>
                          <a:spcPts val="0"/>
                        </a:spcBef>
                      </a:pPr>
                      <a:r>
                        <a:rPr lang="ja-JP" altLang="en-US" sz="1000" dirty="0">
                          <a:latin typeface="Yu Gothic UI" panose="020B0500000000000000" pitchFamily="50" charset="-128"/>
                          <a:ea typeface="Yu Gothic UI" panose="020B0500000000000000" pitchFamily="50" charset="-128"/>
                          <a:cs typeface="MS Gothic"/>
                        </a:rPr>
                        <a:t>・許可業務：アプリ開発</a:t>
                      </a:r>
                    </a:p>
                    <a:p>
                      <a:pPr marL="0">
                        <a:lnSpc>
                          <a:spcPts val="1000"/>
                        </a:lnSpc>
                        <a:spcBef>
                          <a:spcPts val="0"/>
                        </a:spcBef>
                      </a:pPr>
                      <a:r>
                        <a:rPr lang="ja-JP" altLang="en-US" sz="1000" dirty="0">
                          <a:latin typeface="Yu Gothic UI" panose="020B0500000000000000" pitchFamily="50" charset="-128"/>
                          <a:ea typeface="Yu Gothic UI" panose="020B0500000000000000" pitchFamily="50" charset="-128"/>
                          <a:cs typeface="MS Gothic"/>
                        </a:rPr>
                        <a:t>・人的及び</a:t>
                      </a:r>
                      <a:r>
                        <a:rPr lang="en-US" altLang="ja-JP" sz="1000" dirty="0">
                          <a:latin typeface="Yu Gothic UI" panose="020B0500000000000000" pitchFamily="50" charset="-128"/>
                          <a:ea typeface="Yu Gothic UI" panose="020B0500000000000000" pitchFamily="50" charset="-128"/>
                          <a:cs typeface="MS Gothic"/>
                        </a:rPr>
                        <a:t>AI</a:t>
                      </a:r>
                      <a:r>
                        <a:rPr lang="ja-JP" altLang="en-US" sz="1000" spc="-10" dirty="0">
                          <a:latin typeface="Yu Gothic UI" panose="020B0500000000000000" pitchFamily="50" charset="-128"/>
                          <a:ea typeface="Yu Gothic UI" panose="020B0500000000000000" pitchFamily="50" charset="-128"/>
                          <a:cs typeface="MS Gothic"/>
                        </a:rPr>
                        <a:t>取締り：年間５回</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hMerge="1">
                  <a:txBody>
                    <a:bodyPr/>
                    <a:lstStyle/>
                    <a:p>
                      <a:endParaRPr kumimoji="1" lang="ja-JP" altLang="en-US"/>
                    </a:p>
                  </a:txBody>
                  <a:tcPr/>
                </a:tc>
                <a:extLst>
                  <a:ext uri="{0D108BD9-81ED-4DB2-BD59-A6C34878D82A}">
                    <a16:rowId xmlns:a16="http://schemas.microsoft.com/office/drawing/2014/main" val="10001"/>
                  </a:ext>
                </a:extLst>
              </a:tr>
              <a:tr h="288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2026</a:t>
                      </a:r>
                      <a:r>
                        <a:rPr lang="ja-JP" altLang="en-US" sz="1100" b="1" spc="-35" dirty="0">
                          <a:solidFill>
                            <a:srgbClr val="FFFFFF"/>
                          </a:solidFill>
                          <a:latin typeface="Yu Gothic UI"/>
                          <a:cs typeface="Yu Gothic UI"/>
                        </a:rPr>
                        <a:t>年度</a:t>
                      </a:r>
                      <a:endParaRPr lang="ja-JP" altLang="en-US" sz="1100" dirty="0">
                        <a:latin typeface="Yu Gothic UI" panose="020B0500000000000000" pitchFamily="50" charset="-128"/>
                        <a:ea typeface="Yu Gothic UI" panose="020B0500000000000000" pitchFamily="50" charset="-128"/>
                        <a:cs typeface="MS Gothic"/>
                      </a:endParaRPr>
                    </a:p>
                  </a:txBody>
                  <a:tcPr marL="0" marR="0" marT="36000" marB="36000" anchor="ctr">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19DAB"/>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2027</a:t>
                      </a:r>
                      <a:r>
                        <a:rPr lang="ja-JP" altLang="en-US" sz="1100" b="1" spc="-35" dirty="0">
                          <a:solidFill>
                            <a:srgbClr val="FFFFFF"/>
                          </a:solidFill>
                          <a:latin typeface="Yu Gothic UI"/>
                          <a:cs typeface="Yu Gothic UI"/>
                        </a:rPr>
                        <a:t>年度</a:t>
                      </a:r>
                      <a:endParaRPr lang="ja-JP" altLang="en-US" sz="1100" dirty="0">
                        <a:latin typeface="Yu Gothic UI"/>
                        <a:cs typeface="Yu Gothic UI"/>
                      </a:endParaRPr>
                    </a:p>
                  </a:txBody>
                  <a:tcPr marL="0" marR="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9DAB"/>
                    </a:solidFill>
                  </a:tcPr>
                </a:tc>
                <a:tc hMerge="1">
                  <a:txBody>
                    <a:bodyPr/>
                    <a:lstStyle/>
                    <a:p>
                      <a:pPr marL="106045">
                        <a:lnSpc>
                          <a:spcPct val="100000"/>
                        </a:lnSpc>
                        <a:spcBef>
                          <a:spcPts val="30"/>
                        </a:spcBef>
                      </a:pP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19DAB"/>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2028</a:t>
                      </a:r>
                      <a:r>
                        <a:rPr lang="ja-JP" altLang="en-US" sz="1100" b="1" spc="-35" dirty="0">
                          <a:solidFill>
                            <a:srgbClr val="FFFFFF"/>
                          </a:solidFill>
                          <a:latin typeface="Yu Gothic UI"/>
                          <a:cs typeface="Yu Gothic UI"/>
                        </a:rPr>
                        <a:t>年度</a:t>
                      </a:r>
                      <a:endParaRPr lang="ja-JP" altLang="en-US" sz="1100" dirty="0">
                        <a:latin typeface="Yu Gothic UI"/>
                        <a:cs typeface="Yu Gothic UI"/>
                      </a:endParaRPr>
                    </a:p>
                  </a:txBody>
                  <a:tcPr marL="0" marR="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9DAB"/>
                    </a:solidFill>
                  </a:tcPr>
                </a:tc>
                <a:extLst>
                  <a:ext uri="{0D108BD9-81ED-4DB2-BD59-A6C34878D82A}">
                    <a16:rowId xmlns:a16="http://schemas.microsoft.com/office/drawing/2014/main" val="10002"/>
                  </a:ext>
                </a:extLst>
              </a:tr>
              <a:tr h="432000">
                <a:tc>
                  <a:txBody>
                    <a:bodyPr/>
                    <a:lstStyle/>
                    <a:p>
                      <a:pPr marL="0">
                        <a:lnSpc>
                          <a:spcPts val="1000"/>
                        </a:lnSpc>
                        <a:spcBef>
                          <a:spcPts val="0"/>
                        </a:spcBef>
                      </a:pPr>
                      <a:r>
                        <a:rPr lang="zh-TW" altLang="en-US" sz="1000" spc="-15" dirty="0">
                          <a:latin typeface="Yu Gothic UI" panose="020B0500000000000000" pitchFamily="50" charset="-128"/>
                          <a:ea typeface="Yu Gothic UI" panose="020B0500000000000000" pitchFamily="50" charset="-128"/>
                          <a:cs typeface="MS Gothic"/>
                        </a:rPr>
                        <a:t>①４週間</a:t>
                      </a:r>
                      <a:endParaRPr lang="zh-TW" altLang="en-US" sz="1000" dirty="0">
                        <a:latin typeface="Yu Gothic UI" panose="020B0500000000000000" pitchFamily="50" charset="-128"/>
                        <a:ea typeface="Yu Gothic UI" panose="020B0500000000000000" pitchFamily="50" charset="-128"/>
                        <a:cs typeface="MS Gothic"/>
                      </a:endParaRPr>
                    </a:p>
                    <a:p>
                      <a:pPr marL="0">
                        <a:lnSpc>
                          <a:spcPts val="1000"/>
                        </a:lnSpc>
                        <a:spcBef>
                          <a:spcPts val="0"/>
                        </a:spcBef>
                      </a:pPr>
                      <a:r>
                        <a:rPr lang="zh-TW" altLang="en-US" sz="1000" spc="-10" dirty="0">
                          <a:latin typeface="Yu Gothic UI" panose="020B0500000000000000" pitchFamily="50" charset="-128"/>
                          <a:ea typeface="Yu Gothic UI" panose="020B0500000000000000" pitchFamily="50" charset="-128"/>
                          <a:cs typeface="MS Gothic"/>
                        </a:rPr>
                        <a:t>②年間８回</a:t>
                      </a:r>
                      <a:endParaRPr lang="zh-TW" altLang="en-US" sz="1000" dirty="0">
                        <a:latin typeface="Yu Gothic UI" panose="020B0500000000000000" pitchFamily="50" charset="-128"/>
                        <a:ea typeface="Yu Gothic UI" panose="020B0500000000000000" pitchFamily="50" charset="-128"/>
                        <a:cs typeface="MS Gothic"/>
                      </a:endParaRPr>
                    </a:p>
                    <a:p>
                      <a:pPr marL="0">
                        <a:lnSpc>
                          <a:spcPts val="1000"/>
                        </a:lnSpc>
                        <a:spcBef>
                          <a:spcPts val="0"/>
                        </a:spcBef>
                      </a:pPr>
                      <a:r>
                        <a:rPr lang="zh-TW" altLang="en-US" sz="1000" dirty="0">
                          <a:latin typeface="Yu Gothic UI" panose="020B0500000000000000" pitchFamily="50" charset="-128"/>
                          <a:ea typeface="Yu Gothic UI" panose="020B0500000000000000" pitchFamily="50" charset="-128"/>
                          <a:cs typeface="MS Gothic"/>
                        </a:rPr>
                        <a:t>③</a:t>
                      </a:r>
                      <a:r>
                        <a:rPr lang="en-US" altLang="zh-TW" sz="1000" dirty="0">
                          <a:latin typeface="Yu Gothic UI" panose="020B0500000000000000" pitchFamily="50" charset="-128"/>
                          <a:ea typeface="Yu Gothic UI" panose="020B0500000000000000" pitchFamily="50" charset="-128"/>
                          <a:cs typeface="MS Gothic"/>
                        </a:rPr>
                        <a:t>50</a:t>
                      </a:r>
                      <a:r>
                        <a:rPr lang="zh-TW" altLang="en-US" sz="1000" dirty="0">
                          <a:latin typeface="Yu Gothic UI" panose="020B0500000000000000" pitchFamily="50" charset="-128"/>
                          <a:ea typeface="Yu Gothic UI" panose="020B0500000000000000" pitchFamily="50" charset="-128"/>
                          <a:cs typeface="MS Gothic"/>
                        </a:rPr>
                        <a:t>台</a:t>
                      </a:r>
                      <a:r>
                        <a:rPr lang="en-US" altLang="zh-TW" sz="1000" dirty="0">
                          <a:latin typeface="Yu Gothic UI" panose="020B0500000000000000" pitchFamily="50" charset="-128"/>
                          <a:ea typeface="Yu Gothic UI" panose="020B0500000000000000" pitchFamily="50" charset="-128"/>
                          <a:cs typeface="MS Gothic"/>
                        </a:rPr>
                        <a:t>/25</a:t>
                      </a:r>
                      <a:r>
                        <a:rPr lang="zh-TW" altLang="en-US" sz="1000" spc="-50" dirty="0">
                          <a:latin typeface="Yu Gothic UI" panose="020B0500000000000000" pitchFamily="50" charset="-128"/>
                          <a:ea typeface="Yu Gothic UI" panose="020B0500000000000000" pitchFamily="50" charset="-128"/>
                          <a:cs typeface="MS Gothic"/>
                        </a:rPr>
                        <a:t>社</a:t>
                      </a:r>
                      <a:endParaRPr lang="zh-TW"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noFill/>
                  </a:tcPr>
                </a:tc>
                <a:tc gridSpan="2">
                  <a:txBody>
                    <a:bodyPr/>
                    <a:lstStyle/>
                    <a:p>
                      <a:pPr marL="0">
                        <a:lnSpc>
                          <a:spcPts val="1000"/>
                        </a:lnSpc>
                        <a:spcBef>
                          <a:spcPts val="0"/>
                        </a:spcBef>
                      </a:pPr>
                      <a:r>
                        <a:rPr lang="zh-TW" altLang="en-US" sz="1000" spc="-15" dirty="0">
                          <a:latin typeface="Yu Gothic UI" panose="020B0500000000000000" pitchFamily="50" charset="-128"/>
                          <a:ea typeface="Yu Gothic UI" panose="020B0500000000000000" pitchFamily="50" charset="-128"/>
                          <a:cs typeface="MS Gothic"/>
                        </a:rPr>
                        <a:t>①４週間</a:t>
                      </a:r>
                      <a:endParaRPr lang="zh-TW" altLang="en-US" sz="1000" dirty="0">
                        <a:latin typeface="Yu Gothic UI" panose="020B0500000000000000" pitchFamily="50" charset="-128"/>
                        <a:ea typeface="Yu Gothic UI" panose="020B0500000000000000" pitchFamily="50" charset="-128"/>
                        <a:cs typeface="MS Gothic"/>
                      </a:endParaRPr>
                    </a:p>
                    <a:p>
                      <a:pPr marL="0">
                        <a:lnSpc>
                          <a:spcPts val="1000"/>
                        </a:lnSpc>
                        <a:spcBef>
                          <a:spcPts val="0"/>
                        </a:spcBef>
                      </a:pPr>
                      <a:r>
                        <a:rPr lang="zh-TW" altLang="en-US" sz="1000" spc="-10" dirty="0">
                          <a:latin typeface="Yu Gothic UI" panose="020B0500000000000000" pitchFamily="50" charset="-128"/>
                          <a:ea typeface="Yu Gothic UI" panose="020B0500000000000000" pitchFamily="50" charset="-128"/>
                          <a:cs typeface="MS Gothic"/>
                        </a:rPr>
                        <a:t>②年間８回</a:t>
                      </a:r>
                      <a:endParaRPr lang="zh-TW" altLang="en-US" sz="1000" dirty="0">
                        <a:latin typeface="Yu Gothic UI" panose="020B0500000000000000" pitchFamily="50" charset="-128"/>
                        <a:ea typeface="Yu Gothic UI" panose="020B0500000000000000" pitchFamily="50" charset="-128"/>
                        <a:cs typeface="MS Gothic"/>
                      </a:endParaRPr>
                    </a:p>
                    <a:p>
                      <a:pPr marL="0">
                        <a:lnSpc>
                          <a:spcPts val="1000"/>
                        </a:lnSpc>
                        <a:spcBef>
                          <a:spcPts val="0"/>
                        </a:spcBef>
                      </a:pPr>
                      <a:r>
                        <a:rPr lang="zh-TW" altLang="en-US" sz="1000" dirty="0">
                          <a:latin typeface="Yu Gothic UI" panose="020B0500000000000000" pitchFamily="50" charset="-128"/>
                          <a:ea typeface="Yu Gothic UI" panose="020B0500000000000000" pitchFamily="50" charset="-128"/>
                          <a:cs typeface="MS Gothic"/>
                        </a:rPr>
                        <a:t>③</a:t>
                      </a:r>
                      <a:r>
                        <a:rPr lang="en-US" altLang="zh-TW" sz="1000" dirty="0">
                          <a:latin typeface="Yu Gothic UI" panose="020B0500000000000000" pitchFamily="50" charset="-128"/>
                          <a:ea typeface="Yu Gothic UI" panose="020B0500000000000000" pitchFamily="50" charset="-128"/>
                          <a:cs typeface="MS Gothic"/>
                        </a:rPr>
                        <a:t>50</a:t>
                      </a:r>
                      <a:r>
                        <a:rPr lang="zh-TW" altLang="en-US" sz="1000" dirty="0">
                          <a:latin typeface="Yu Gothic UI" panose="020B0500000000000000" pitchFamily="50" charset="-128"/>
                          <a:ea typeface="Yu Gothic UI" panose="020B0500000000000000" pitchFamily="50" charset="-128"/>
                          <a:cs typeface="MS Gothic"/>
                        </a:rPr>
                        <a:t>台</a:t>
                      </a:r>
                      <a:r>
                        <a:rPr lang="en-US" altLang="zh-TW" sz="1000" dirty="0">
                          <a:latin typeface="Yu Gothic UI" panose="020B0500000000000000" pitchFamily="50" charset="-128"/>
                          <a:ea typeface="Yu Gothic UI" panose="020B0500000000000000" pitchFamily="50" charset="-128"/>
                          <a:cs typeface="MS Gothic"/>
                        </a:rPr>
                        <a:t>/25</a:t>
                      </a:r>
                      <a:r>
                        <a:rPr lang="zh-TW" altLang="en-US" sz="1000" spc="-50" dirty="0">
                          <a:latin typeface="Yu Gothic UI" panose="020B0500000000000000" pitchFamily="50" charset="-128"/>
                          <a:ea typeface="Yu Gothic UI" panose="020B0500000000000000" pitchFamily="50" charset="-128"/>
                          <a:cs typeface="MS Gothic"/>
                        </a:rPr>
                        <a:t>社</a:t>
                      </a:r>
                      <a:endParaRPr lang="zh-TW"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marL="106045">
                        <a:lnSpc>
                          <a:spcPct val="100000"/>
                        </a:lnSpc>
                        <a:spcBef>
                          <a:spcPts val="90"/>
                        </a:spcBef>
                      </a:pPr>
                      <a:endParaRPr sz="1000" dirty="0">
                        <a:solidFill>
                          <a:schemeClr val="tx1"/>
                        </a:solidFill>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noFill/>
                  </a:tcPr>
                </a:tc>
                <a:tc>
                  <a:txBody>
                    <a:bodyPr/>
                    <a:lstStyle/>
                    <a:p>
                      <a:pPr marL="0">
                        <a:lnSpc>
                          <a:spcPts val="1000"/>
                        </a:lnSpc>
                        <a:spcBef>
                          <a:spcPts val="0"/>
                        </a:spcBef>
                      </a:pPr>
                      <a:r>
                        <a:rPr lang="zh-TW" altLang="en-US" sz="1000" spc="-15" dirty="0">
                          <a:latin typeface="Yu Gothic UI" panose="020B0500000000000000" pitchFamily="50" charset="-128"/>
                          <a:ea typeface="Yu Gothic UI" panose="020B0500000000000000" pitchFamily="50" charset="-128"/>
                          <a:cs typeface="MS Gothic"/>
                        </a:rPr>
                        <a:t>①４週間</a:t>
                      </a:r>
                      <a:endParaRPr lang="zh-TW" altLang="en-US" sz="1000" dirty="0">
                        <a:latin typeface="Yu Gothic UI" panose="020B0500000000000000" pitchFamily="50" charset="-128"/>
                        <a:ea typeface="Yu Gothic UI" panose="020B0500000000000000" pitchFamily="50" charset="-128"/>
                        <a:cs typeface="MS Gothic"/>
                      </a:endParaRPr>
                    </a:p>
                    <a:p>
                      <a:pPr marL="0">
                        <a:lnSpc>
                          <a:spcPts val="1000"/>
                        </a:lnSpc>
                        <a:spcBef>
                          <a:spcPts val="0"/>
                        </a:spcBef>
                      </a:pPr>
                      <a:r>
                        <a:rPr lang="zh-TW" altLang="en-US" sz="1000" spc="-10" dirty="0">
                          <a:latin typeface="Yu Gothic UI" panose="020B0500000000000000" pitchFamily="50" charset="-128"/>
                          <a:ea typeface="Yu Gothic UI" panose="020B0500000000000000" pitchFamily="50" charset="-128"/>
                          <a:cs typeface="MS Gothic"/>
                        </a:rPr>
                        <a:t>②年間８回</a:t>
                      </a:r>
                      <a:endParaRPr lang="zh-TW" altLang="en-US" sz="1000" dirty="0">
                        <a:latin typeface="Yu Gothic UI" panose="020B0500000000000000" pitchFamily="50" charset="-128"/>
                        <a:ea typeface="Yu Gothic UI" panose="020B0500000000000000" pitchFamily="50" charset="-128"/>
                        <a:cs typeface="MS Gothic"/>
                      </a:endParaRPr>
                    </a:p>
                    <a:p>
                      <a:pPr marL="0">
                        <a:lnSpc>
                          <a:spcPts val="1000"/>
                        </a:lnSpc>
                        <a:spcBef>
                          <a:spcPts val="0"/>
                        </a:spcBef>
                      </a:pPr>
                      <a:r>
                        <a:rPr lang="zh-TW" altLang="en-US" sz="1000" dirty="0">
                          <a:latin typeface="Yu Gothic UI" panose="020B0500000000000000" pitchFamily="50" charset="-128"/>
                          <a:ea typeface="Yu Gothic UI" panose="020B0500000000000000" pitchFamily="50" charset="-128"/>
                          <a:cs typeface="MS Gothic"/>
                        </a:rPr>
                        <a:t>③</a:t>
                      </a:r>
                      <a:r>
                        <a:rPr lang="en-US" altLang="zh-TW" sz="1000" dirty="0">
                          <a:latin typeface="Yu Gothic UI" panose="020B0500000000000000" pitchFamily="50" charset="-128"/>
                          <a:ea typeface="Yu Gothic UI" panose="020B0500000000000000" pitchFamily="50" charset="-128"/>
                          <a:cs typeface="MS Gothic"/>
                        </a:rPr>
                        <a:t>50</a:t>
                      </a:r>
                      <a:r>
                        <a:rPr lang="zh-TW" altLang="en-US" sz="1000" dirty="0">
                          <a:latin typeface="Yu Gothic UI" panose="020B0500000000000000" pitchFamily="50" charset="-128"/>
                          <a:ea typeface="Yu Gothic UI" panose="020B0500000000000000" pitchFamily="50" charset="-128"/>
                          <a:cs typeface="MS Gothic"/>
                        </a:rPr>
                        <a:t>台</a:t>
                      </a:r>
                      <a:r>
                        <a:rPr lang="en-US" altLang="zh-TW" sz="1000" dirty="0">
                          <a:latin typeface="Yu Gothic UI" panose="020B0500000000000000" pitchFamily="50" charset="-128"/>
                          <a:ea typeface="Yu Gothic UI" panose="020B0500000000000000" pitchFamily="50" charset="-128"/>
                          <a:cs typeface="MS Gothic"/>
                        </a:rPr>
                        <a:t>/25</a:t>
                      </a:r>
                      <a:r>
                        <a:rPr lang="zh-TW" altLang="en-US" sz="1000" spc="-50" dirty="0">
                          <a:latin typeface="Yu Gothic UI" panose="020B0500000000000000" pitchFamily="50" charset="-128"/>
                          <a:ea typeface="Yu Gothic UI" panose="020B0500000000000000" pitchFamily="50" charset="-128"/>
                          <a:cs typeface="MS Gothic"/>
                        </a:rPr>
                        <a:t>社</a:t>
                      </a:r>
                      <a:endParaRPr lang="zh-TW"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003667" cy="684375"/>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algn="just" defTabSz="914400" eaLnBrk="1" fontAlgn="auto" latinLnBrk="0" hangingPunct="1">
              <a:lnSpc>
                <a:spcPts val="979"/>
              </a:lnSpc>
              <a:spcBef>
                <a:spcPts val="476"/>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市民や事業者が情報を即座に入手でき、かつ職員の負担軽減となるシステムを構築する。運用開始後の指標については、システムの利用・運用状況を踏まえて設定する。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7" name="object 7"/>
          <p:cNvSpPr txBox="1"/>
          <p:nvPr/>
        </p:nvSpPr>
        <p:spPr>
          <a:xfrm>
            <a:off x="590080" y="3357903"/>
            <a:ext cx="4176000" cy="874248"/>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・2023</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年度に現行業務の分析を実施。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088"/>
              </a:lnSpc>
              <a:spcBef>
                <a:spcPts val="109"/>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・2024年度に前年度の分析をふまえたシステム設計を行い、</a:t>
            </a:r>
            <a:r>
              <a:rPr kumimoji="0" sz="1050" b="0" i="0" u="none" strike="noStrike" kern="0" cap="none" spc="-23"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5</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年度に設計の見直しを実施。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9" name="object 9"/>
          <p:cNvGraphicFramePr>
            <a:graphicFrameLocks noGrp="1"/>
          </p:cNvGraphicFramePr>
          <p:nvPr>
            <p:extLst>
              <p:ext uri="{D42A27DB-BD31-4B8C-83A1-F6EECF244321}">
                <p14:modId xmlns:p14="http://schemas.microsoft.com/office/powerpoint/2010/main" val="3923384387"/>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125"/>
                        </a:spcBef>
                      </a:pPr>
                      <a:r>
                        <a:rPr sz="900" dirty="0">
                          <a:latin typeface="Yu Gothic UI" panose="020B0500000000000000" pitchFamily="50" charset="-128"/>
                          <a:ea typeface="Yu Gothic UI" panose="020B0500000000000000" pitchFamily="50" charset="-128"/>
                          <a:cs typeface="MS Gothic"/>
                        </a:rPr>
                        <a:t>システム設計（見直し</a:t>
                      </a:r>
                      <a:r>
                        <a:rPr sz="900" spc="-50" dirty="0">
                          <a:latin typeface="Yu Gothic UI" panose="020B0500000000000000" pitchFamily="50" charset="-128"/>
                          <a:ea typeface="Yu Gothic UI" panose="020B0500000000000000" pitchFamily="50" charset="-128"/>
                          <a:cs typeface="MS Gothic"/>
                        </a:rPr>
                        <a:t>）</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5"/>
                        </a:spcBef>
                      </a:pPr>
                      <a:r>
                        <a:rPr sz="900" spc="-10" dirty="0">
                          <a:latin typeface="Yu Gothic UI" panose="020B0500000000000000" pitchFamily="50" charset="-128"/>
                          <a:ea typeface="Yu Gothic UI" panose="020B0500000000000000" pitchFamily="50" charset="-128"/>
                          <a:cs typeface="MS Gothic"/>
                        </a:rPr>
                        <a:t>システム構築</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30"/>
                        </a:spcBef>
                      </a:pPr>
                      <a:r>
                        <a:rPr sz="900" spc="-10" dirty="0">
                          <a:latin typeface="Yu Gothic UI" panose="020B0500000000000000" pitchFamily="50" charset="-128"/>
                          <a:ea typeface="Yu Gothic UI" panose="020B0500000000000000" pitchFamily="50" charset="-128"/>
                          <a:cs typeface="MS Gothic"/>
                        </a:rPr>
                        <a:t>システム運用開始</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90"/>
                        </a:spcBef>
                      </a:pPr>
                      <a:r>
                        <a:rPr sz="900" spc="-5" dirty="0">
                          <a:latin typeface="Yu Gothic UI" panose="020B0500000000000000" pitchFamily="50" charset="-128"/>
                          <a:ea typeface="Yu Gothic UI" panose="020B0500000000000000" pitchFamily="50" charset="-128"/>
                          <a:cs typeface="MS Gothic"/>
                        </a:rPr>
                        <a:t>システム運用開始後に設定</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4" name="object 14"/>
          <p:cNvSpPr txBox="1"/>
          <p:nvPr/>
        </p:nvSpPr>
        <p:spPr>
          <a:xfrm>
            <a:off x="457200" y="805685"/>
            <a:ext cx="8991600" cy="337840"/>
          </a:xfrm>
          <a:prstGeom prst="rect">
            <a:avLst/>
          </a:prstGeom>
          <a:solidFill>
            <a:srgbClr val="AF1831"/>
          </a:solidFill>
        </p:spPr>
        <p:txBody>
          <a:bodyPr vert="horz" wrap="square" lIns="0" tIns="36000" rIns="0" bIns="36000" rtlCol="0">
            <a:spAutoFit/>
          </a:bodyPr>
          <a:lstStyle/>
          <a:p>
            <a:pPr marL="47793" marR="0" lvl="0" indent="0" defTabSz="914400" eaLnBrk="1" fontAlgn="auto" latinLnBrk="0" hangingPunct="1">
              <a:lnSpc>
                <a:spcPct val="100000"/>
              </a:lnSpc>
              <a:spcBef>
                <a:spcPts val="490"/>
              </a:spcBef>
              <a:spcAft>
                <a:spcPts val="0"/>
              </a:spcAft>
              <a:buClrTx/>
              <a:buSzTx/>
              <a:buFontTx/>
              <a:buNone/>
              <a:tabLst/>
              <a:defRPr/>
            </a:pPr>
            <a:r>
              <a:rPr kumimoji="0" sz="1723" b="0" i="0" u="none" strike="noStrike" kern="0" cap="none" spc="-5" normalizeH="0" baseline="0" noProof="0" dirty="0">
                <a:ln>
                  <a:noFill/>
                </a:ln>
                <a:solidFill>
                  <a:srgbClr val="FFFFFF"/>
                </a:solidFill>
                <a:effectLst/>
                <a:uLnTx/>
                <a:uFillTx/>
                <a:latin typeface="MS Gothic"/>
                <a:cs typeface="MS Gothic"/>
              </a:rPr>
              <a:t>設計図書情報の取得をより便利に</a:t>
            </a:r>
            <a:endParaRPr kumimoji="0" sz="1723" b="0" i="0" u="none" strike="noStrike" kern="0" cap="none" spc="0" normalizeH="0" baseline="0" noProof="0">
              <a:ln>
                <a:noFill/>
              </a:ln>
              <a:solidFill>
                <a:sysClr val="windowText" lastClr="000000"/>
              </a:solidFill>
              <a:effectLst/>
              <a:uLnTx/>
              <a:uFillTx/>
              <a:latin typeface="MS Gothic"/>
              <a:cs typeface="MS Gothic"/>
            </a:endParaRPr>
          </a:p>
        </p:txBody>
      </p:sp>
      <p:sp>
        <p:nvSpPr>
          <p:cNvPr id="15" name="object 15"/>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・設計図書の情報提供業務が簡素化され市民や事業者が即座に知りたい設計図書の情報を得られること。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8" name="object 18"/>
          <p:cNvSpPr txBox="1"/>
          <p:nvPr/>
        </p:nvSpPr>
        <p:spPr>
          <a:xfrm>
            <a:off x="590080" y="1505741"/>
            <a:ext cx="4176000" cy="924396"/>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088"/>
              </a:lnSpc>
              <a:spcBef>
                <a:spcPts val="308"/>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088"/>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・そのため、市民や事業者がシステム（専用サイト）</a:t>
            </a:r>
            <a:r>
              <a:rPr kumimoji="0" sz="1050" b="0" i="0" u="none" strike="noStrike" kern="0" cap="none" spc="-14"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から設計</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図書等を取得できる仕組みを構築し、手間をかけることなく即座に必要な情報を入手できる状態をめざす</a:t>
            </a:r>
            <a:r>
              <a:rPr kumimoji="0" sz="1088"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88"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9" name="object 19"/>
          <p:cNvPicPr/>
          <p:nvPr/>
        </p:nvPicPr>
        <p:blipFill>
          <a:blip r:embed="rId4" cstate="print"/>
          <a:stretch>
            <a:fillRect/>
          </a:stretch>
        </p:blipFill>
        <p:spPr>
          <a:xfrm>
            <a:off x="1472582" y="5042443"/>
            <a:ext cx="1947949" cy="1468340"/>
          </a:xfrm>
          <a:prstGeom prst="rect">
            <a:avLst/>
          </a:prstGeom>
        </p:spPr>
      </p:pic>
      <p:sp>
        <p:nvSpPr>
          <p:cNvPr id="20" name="object 6">
            <a:extLst>
              <a:ext uri="{FF2B5EF4-FFF2-40B4-BE49-F238E27FC236}">
                <a16:creationId xmlns:a16="http://schemas.microsoft.com/office/drawing/2014/main" id="{EED1EFCC-72A1-3756-3096-745D4F841ABC}"/>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13">
            <a:extLst>
              <a:ext uri="{FF2B5EF4-FFF2-40B4-BE49-F238E27FC236}">
                <a16:creationId xmlns:a16="http://schemas.microsoft.com/office/drawing/2014/main" id="{C55C4917-A6AC-8364-13B2-658FBAB254E8}"/>
              </a:ext>
            </a:extLst>
          </p:cNvPr>
          <p:cNvGraphicFramePr>
            <a:graphicFrameLocks noGrp="1"/>
          </p:cNvGraphicFramePr>
          <p:nvPr>
            <p:extLst>
              <p:ext uri="{D42A27DB-BD31-4B8C-83A1-F6EECF244321}">
                <p14:modId xmlns:p14="http://schemas.microsoft.com/office/powerpoint/2010/main" val="655075682"/>
              </p:ext>
            </p:extLst>
          </p:nvPr>
        </p:nvGraphicFramePr>
        <p:xfrm>
          <a:off x="4873075" y="4775148"/>
          <a:ext cx="4489744" cy="1757398"/>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693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情報提供シス</a:t>
                      </a:r>
                      <a:r>
                        <a:rPr lang="ja-JP" altLang="en-US" sz="1000" spc="-25" dirty="0">
                          <a:latin typeface="Yu Gothic UI" panose="020B0500000000000000" pitchFamily="50" charset="-128"/>
                          <a:ea typeface="Yu Gothic UI" panose="020B0500000000000000" pitchFamily="50" charset="-128"/>
                          <a:cs typeface="MS Gothic"/>
                        </a:rPr>
                        <a:t>テム</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25" dirty="0">
                          <a:latin typeface="Yu Gothic UI" panose="020B0500000000000000" pitchFamily="50" charset="-128"/>
                          <a:ea typeface="Yu Gothic UI" panose="020B0500000000000000" pitchFamily="50" charset="-128"/>
                          <a:cs typeface="MS Gothic"/>
                        </a:rPr>
                        <a:t>構築</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5" dirty="0">
                          <a:latin typeface="Yu Gothic UI" panose="020B0500000000000000" pitchFamily="50" charset="-128"/>
                          <a:ea typeface="Yu Gothic UI" panose="020B0500000000000000" pitchFamily="50" charset="-128"/>
                          <a:cs typeface="MS Gothic"/>
                        </a:rPr>
                        <a:t>運用開始</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a:solidFill>
                        <a:srgbClr val="000000"/>
                      </a:solidFill>
                      <a:prstDash val="soli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25" dirty="0">
                          <a:latin typeface="Yu Gothic UI" panose="020B0500000000000000" pitchFamily="50" charset="-128"/>
                          <a:ea typeface="Yu Gothic UI" panose="020B0500000000000000" pitchFamily="50" charset="-128"/>
                          <a:cs typeface="MS Gothic"/>
                        </a:rPr>
                        <a:t>運用</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10003"/>
                  </a:ext>
                </a:extLst>
              </a:tr>
              <a:tr h="496931">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3457872348"/>
                  </a:ext>
                </a:extLst>
              </a:tr>
              <a:tr h="495780">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ＭＳ ゴシック" panose="020B0609070205080204" pitchFamily="49" charset="-128"/>
                        <a:ea typeface="ＭＳ ゴシック" panose="020B0609070205080204" pitchFamily="49" charset="-128"/>
                        <a:cs typeface="Times New Roman"/>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bl>
          </a:graphicData>
        </a:graphic>
      </p:graphicFrame>
      <p:sp>
        <p:nvSpPr>
          <p:cNvPr id="16" name="正方形/長方形 15">
            <a:extLst>
              <a:ext uri="{FF2B5EF4-FFF2-40B4-BE49-F238E27FC236}">
                <a16:creationId xmlns:a16="http://schemas.microsoft.com/office/drawing/2014/main" id="{27BD6040-EDC6-E550-C969-F8B86890FD9E}"/>
              </a:ext>
            </a:extLst>
          </p:cNvPr>
          <p:cNvSpPr/>
          <p:nvPr/>
        </p:nvSpPr>
        <p:spPr>
          <a:xfrm>
            <a:off x="6642063" y="118054"/>
            <a:ext cx="1360584"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08-2</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スライド番号プレースホルダー 1">
            <a:extLst>
              <a:ext uri="{FF2B5EF4-FFF2-40B4-BE49-F238E27FC236}">
                <a16:creationId xmlns:a16="http://schemas.microsoft.com/office/drawing/2014/main" id="{916BDA00-84DD-3633-A041-CD58F2F84D0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テキスト ボックス 21">
            <a:extLst>
              <a:ext uri="{FF2B5EF4-FFF2-40B4-BE49-F238E27FC236}">
                <a16:creationId xmlns:a16="http://schemas.microsoft.com/office/drawing/2014/main" id="{BF5426C8-5383-9198-B35A-FD985635CA9D}"/>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687DAE-7393-4C4C-204F-444321CD43F4}"/>
              </a:ext>
            </a:extLst>
          </p:cNvPr>
          <p:cNvSpPr txBox="1"/>
          <p:nvPr/>
        </p:nvSpPr>
        <p:spPr>
          <a:xfrm>
            <a:off x="268447" y="41945"/>
            <a:ext cx="8640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戦略アクションプランの位置づけ</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1E42BA97-3A73-516E-5672-3EAFA2785CCF}"/>
              </a:ext>
            </a:extLst>
          </p:cNvPr>
          <p:cNvSpPr txBox="1"/>
          <p:nvPr/>
        </p:nvSpPr>
        <p:spPr>
          <a:xfrm>
            <a:off x="597000" y="742486"/>
            <a:ext cx="871200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戦略に基づく具体的な取組計画として大阪市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戦略アクションプランを策定（令和５年</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3</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月）し、デジタル技術の進展や社会を取り巻く状況等を踏まえ、新たな取組を追加する等の見直し（令和７年３月など）を行っている。また、大阪市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戦略の都市・まち</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の視点から段階的に取組を進めるため「都市・まち</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推進計画</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ver1.0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」を策定（令和７年３月）している。</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戦略アクションプランは、大阪市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戦略アクションプランや都市・まち</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推進計画と連動するものであり、それらと整合を図りつつ随時見直しを行っていくこととしている。今回、新たな取組の追加等の見直しを行っており、見直し後の本アクションプランは、</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2026</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年度から</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2028</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年度までの３年間を対象として作成している。</a:t>
            </a:r>
            <a:endPar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戦略アクションプランに基づき</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の取組を継続的に推進していくことで、将来にわたって安全で安心なまちづくりに取り組んでいく。　</a:t>
            </a:r>
          </a:p>
        </p:txBody>
      </p:sp>
      <p:sp>
        <p:nvSpPr>
          <p:cNvPr id="3" name="テキスト ボックス 2">
            <a:extLst>
              <a:ext uri="{FF2B5EF4-FFF2-40B4-BE49-F238E27FC236}">
                <a16:creationId xmlns:a16="http://schemas.microsoft.com/office/drawing/2014/main" id="{D6CEE5A2-5A42-031D-9C09-58B7A90B1DB4}"/>
              </a:ext>
            </a:extLst>
          </p:cNvPr>
          <p:cNvSpPr txBox="1"/>
          <p:nvPr/>
        </p:nvSpPr>
        <p:spPr>
          <a:xfrm>
            <a:off x="633000" y="3252638"/>
            <a:ext cx="2864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戦略の体系</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7" name="表 2">
            <a:extLst>
              <a:ext uri="{FF2B5EF4-FFF2-40B4-BE49-F238E27FC236}">
                <a16:creationId xmlns:a16="http://schemas.microsoft.com/office/drawing/2014/main" id="{F5318C9B-B606-9B10-ADF0-2D575800D673}"/>
              </a:ext>
            </a:extLst>
          </p:cNvPr>
          <p:cNvGraphicFramePr>
            <a:graphicFrameLocks noGrp="1"/>
          </p:cNvGraphicFramePr>
          <p:nvPr/>
        </p:nvGraphicFramePr>
        <p:xfrm>
          <a:off x="1010700" y="3611880"/>
          <a:ext cx="7884599" cy="3111120"/>
        </p:xfrm>
        <a:graphic>
          <a:graphicData uri="http://schemas.openxmlformats.org/drawingml/2006/table">
            <a:tbl>
              <a:tblPr firstRow="1" bandRow="1">
                <a:tableStyleId>{5C22544A-7EE6-4342-B048-85BDC9FD1C3A}</a:tableStyleId>
              </a:tblPr>
              <a:tblGrid>
                <a:gridCol w="1300700">
                  <a:extLst>
                    <a:ext uri="{9D8B030D-6E8A-4147-A177-3AD203B41FA5}">
                      <a16:colId xmlns:a16="http://schemas.microsoft.com/office/drawing/2014/main" val="1054415059"/>
                    </a:ext>
                  </a:extLst>
                </a:gridCol>
                <a:gridCol w="279400">
                  <a:extLst>
                    <a:ext uri="{9D8B030D-6E8A-4147-A177-3AD203B41FA5}">
                      <a16:colId xmlns:a16="http://schemas.microsoft.com/office/drawing/2014/main" val="117494398"/>
                    </a:ext>
                  </a:extLst>
                </a:gridCol>
                <a:gridCol w="1619250">
                  <a:extLst>
                    <a:ext uri="{9D8B030D-6E8A-4147-A177-3AD203B41FA5}">
                      <a16:colId xmlns:a16="http://schemas.microsoft.com/office/drawing/2014/main" val="2143186024"/>
                    </a:ext>
                  </a:extLst>
                </a:gridCol>
                <a:gridCol w="311760">
                  <a:extLst>
                    <a:ext uri="{9D8B030D-6E8A-4147-A177-3AD203B41FA5}">
                      <a16:colId xmlns:a16="http://schemas.microsoft.com/office/drawing/2014/main" val="560193084"/>
                    </a:ext>
                  </a:extLst>
                </a:gridCol>
                <a:gridCol w="4373489">
                  <a:extLst>
                    <a:ext uri="{9D8B030D-6E8A-4147-A177-3AD203B41FA5}">
                      <a16:colId xmlns:a16="http://schemas.microsoft.com/office/drawing/2014/main" val="674978634"/>
                    </a:ext>
                  </a:extLst>
                </a:gridCol>
              </a:tblGrid>
              <a:tr h="329800">
                <a:tc>
                  <a:txBody>
                    <a:bodyPr/>
                    <a:lstStyle/>
                    <a:p>
                      <a:pPr algn="ctr"/>
                      <a:r>
                        <a:rPr kumimoji="1" lang="ja-JP" altLang="en-US" sz="900" b="0" dirty="0">
                          <a:solidFill>
                            <a:schemeClr val="tx1"/>
                          </a:solidFill>
                          <a:latin typeface="+mn-ea"/>
                          <a:ea typeface="+mn-ea"/>
                        </a:rPr>
                        <a:t>大阪市</a:t>
                      </a:r>
                      <a:r>
                        <a:rPr kumimoji="1" lang="en-US" altLang="ja-JP" sz="900" b="0" dirty="0">
                          <a:solidFill>
                            <a:schemeClr val="tx1"/>
                          </a:solidFill>
                          <a:latin typeface="+mn-ea"/>
                          <a:ea typeface="+mn-ea"/>
                        </a:rPr>
                        <a:t>DX</a:t>
                      </a:r>
                      <a:r>
                        <a:rPr kumimoji="1" lang="ja-JP" altLang="en-US" sz="900" b="0" dirty="0">
                          <a:solidFill>
                            <a:schemeClr val="tx1"/>
                          </a:solidFill>
                          <a:latin typeface="+mn-ea"/>
                          <a:ea typeface="+mn-ea"/>
                        </a:rPr>
                        <a:t>戦略の視点</a:t>
                      </a:r>
                      <a:endParaRPr kumimoji="1" lang="en-US" altLang="ja-JP" sz="900" b="0" dirty="0">
                        <a:solidFill>
                          <a:schemeClr val="tx1"/>
                        </a:solidFill>
                        <a:latin typeface="+mn-ea"/>
                        <a:ea typeface="+mn-ea"/>
                      </a:endParaRPr>
                    </a:p>
                    <a:p>
                      <a:pPr algn="ct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３つの</a:t>
                      </a:r>
                      <a:r>
                        <a:rPr kumimoji="1" lang="en-US" altLang="ja-JP" sz="900" b="0" dirty="0">
                          <a:solidFill>
                            <a:schemeClr val="tx1"/>
                          </a:solidFill>
                          <a:latin typeface="+mn-ea"/>
                          <a:ea typeface="+mn-ea"/>
                        </a:rPr>
                        <a:t>VISION)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900" b="0" i="0" u="none" strike="noStrike" kern="1200" baseline="0" dirty="0">
                          <a:solidFill>
                            <a:schemeClr val="bg1"/>
                          </a:solidFill>
                          <a:latin typeface="+mn-ea"/>
                          <a:ea typeface="+mn-ea"/>
                          <a:cs typeface="+mn-cs"/>
                        </a:rPr>
                        <a:t>建設局が</a:t>
                      </a:r>
                      <a:r>
                        <a:rPr kumimoji="1" lang="en-US" altLang="ja-JP" sz="900" b="0" i="0" u="none" strike="noStrike" kern="1200" baseline="0" dirty="0">
                          <a:solidFill>
                            <a:schemeClr val="bg1"/>
                          </a:solidFill>
                          <a:latin typeface="+mn-ea"/>
                          <a:ea typeface="+mn-ea"/>
                          <a:cs typeface="+mn-cs"/>
                        </a:rPr>
                        <a:t>2040</a:t>
                      </a:r>
                      <a:r>
                        <a:rPr kumimoji="1" lang="ja-JP" altLang="en-US" sz="900" b="0" i="0" u="none" strike="noStrike" kern="1200" baseline="0" dirty="0">
                          <a:solidFill>
                            <a:schemeClr val="bg1"/>
                          </a:solidFill>
                          <a:latin typeface="+mn-ea"/>
                          <a:ea typeface="+mn-ea"/>
                          <a:cs typeface="+mn-cs"/>
                        </a:rPr>
                        <a:t>年頃にめざす姿</a:t>
                      </a:r>
                      <a:endParaRPr kumimoji="1" lang="en-US" altLang="ja-JP" sz="900" b="0" i="0" u="none" strike="noStrike" kern="1200" baseline="0" dirty="0">
                        <a:solidFill>
                          <a:schemeClr val="bg1"/>
                        </a:solidFill>
                        <a:latin typeface="+mn-ea"/>
                        <a:ea typeface="+mn-ea"/>
                        <a:cs typeface="+mn-cs"/>
                      </a:endParaRPr>
                    </a:p>
                    <a:p>
                      <a:pPr algn="ctr"/>
                      <a:r>
                        <a:rPr kumimoji="1" lang="en-US" altLang="ja-JP" sz="900" b="0" i="0" u="none" strike="noStrike" kern="1200" baseline="0" dirty="0">
                          <a:solidFill>
                            <a:schemeClr val="bg1"/>
                          </a:solidFill>
                          <a:latin typeface="+mn-ea"/>
                          <a:ea typeface="+mn-ea"/>
                          <a:cs typeface="+mn-cs"/>
                        </a:rPr>
                        <a:t>(</a:t>
                      </a:r>
                      <a:r>
                        <a:rPr kumimoji="1" lang="ja-JP" altLang="en-US" sz="900" b="0" i="0" u="none" strike="noStrike" kern="1200" baseline="0" dirty="0">
                          <a:solidFill>
                            <a:schemeClr val="bg1"/>
                          </a:solidFill>
                          <a:latin typeface="+mn-ea"/>
                          <a:ea typeface="+mn-ea"/>
                          <a:cs typeface="+mn-cs"/>
                        </a:rPr>
                        <a:t>５つのめざす姿</a:t>
                      </a:r>
                      <a:r>
                        <a:rPr kumimoji="1" lang="en-US" altLang="ja-JP" sz="900" b="0" i="0" u="none" strike="noStrike" kern="1200" baseline="0" dirty="0">
                          <a:solidFill>
                            <a:schemeClr val="bg1"/>
                          </a:solidFill>
                          <a:latin typeface="+mn-ea"/>
                          <a:ea typeface="+mn-ea"/>
                          <a:cs typeface="+mn-cs"/>
                        </a:rPr>
                        <a:t>)</a:t>
                      </a:r>
                      <a:endParaRPr kumimoji="1" lang="ja-JP" altLang="en-US" sz="900" b="0" i="0" u="none" strike="noStrike" kern="1200" baseline="0" dirty="0">
                        <a:solidFill>
                          <a:schemeClr val="bg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r>
                        <a:rPr kumimoji="1" lang="en-US" altLang="ja-JP" sz="900" b="0" i="0" u="none" strike="noStrike" kern="1200" baseline="0" dirty="0">
                          <a:solidFill>
                            <a:schemeClr val="tx1"/>
                          </a:solidFill>
                          <a:latin typeface="+mn-ea"/>
                          <a:ea typeface="+mn-ea"/>
                          <a:cs typeface="+mn-cs"/>
                        </a:rPr>
                        <a:t>2030</a:t>
                      </a:r>
                      <a:r>
                        <a:rPr kumimoji="1" lang="ja-JP" altLang="en-US" sz="900" b="0" i="0" u="none" strike="noStrike" kern="1200" baseline="0" dirty="0">
                          <a:solidFill>
                            <a:schemeClr val="tx1"/>
                          </a:solidFill>
                          <a:latin typeface="+mn-ea"/>
                          <a:ea typeface="+mn-ea"/>
                          <a:cs typeface="+mn-cs"/>
                        </a:rPr>
                        <a:t>年頃までの施策方針</a:t>
                      </a:r>
                      <a:r>
                        <a:rPr kumimoji="1" lang="en-US" altLang="ja-JP" sz="900" b="0" i="0" u="none" strike="noStrike" kern="1200" baseline="0" dirty="0">
                          <a:solidFill>
                            <a:schemeClr val="tx1"/>
                          </a:solidFill>
                          <a:latin typeface="+mn-ea"/>
                          <a:ea typeface="+mn-ea"/>
                          <a:cs typeface="+mn-cs"/>
                        </a:rPr>
                        <a:t>(</a:t>
                      </a:r>
                      <a:r>
                        <a:rPr kumimoji="1" lang="ja-JP" altLang="en-US" sz="900" b="0" i="0" u="none" strike="noStrike" kern="1200" baseline="0" dirty="0">
                          <a:solidFill>
                            <a:schemeClr val="tx1"/>
                          </a:solidFill>
                          <a:latin typeface="+mn-ea"/>
                          <a:ea typeface="+mn-ea"/>
                          <a:cs typeface="+mn-cs"/>
                        </a:rPr>
                        <a:t>取組の方向性</a:t>
                      </a:r>
                      <a:r>
                        <a:rPr kumimoji="1" lang="en-US" altLang="ja-JP" sz="900" b="0" i="0" u="none" strike="noStrike" kern="1200" baseline="0" dirty="0">
                          <a:solidFill>
                            <a:schemeClr val="tx1"/>
                          </a:solidFill>
                          <a:latin typeface="+mn-ea"/>
                          <a:ea typeface="+mn-ea"/>
                          <a:cs typeface="+mn-cs"/>
                        </a:rPr>
                        <a:t>)</a:t>
                      </a:r>
                    </a:p>
                    <a:p>
                      <a:pPr algn="ctr"/>
                      <a:r>
                        <a:rPr kumimoji="1" lang="en-US" altLang="ja-JP" sz="900" b="0" i="0" u="none" strike="noStrike" kern="1200" baseline="0" dirty="0">
                          <a:solidFill>
                            <a:schemeClr val="tx1"/>
                          </a:solidFill>
                          <a:latin typeface="+mn-ea"/>
                          <a:ea typeface="+mn-ea"/>
                          <a:cs typeface="+mn-cs"/>
                        </a:rPr>
                        <a:t>(13</a:t>
                      </a:r>
                      <a:r>
                        <a:rPr kumimoji="1" lang="ja-JP" altLang="en-US" sz="900" b="0" i="0" u="none" strike="noStrike" kern="1200" baseline="0" dirty="0">
                          <a:solidFill>
                            <a:schemeClr val="tx1"/>
                          </a:solidFill>
                          <a:latin typeface="+mn-ea"/>
                          <a:ea typeface="+mn-ea"/>
                          <a:cs typeface="+mn-cs"/>
                        </a:rPr>
                        <a:t>の施策方針</a:t>
                      </a:r>
                      <a:r>
                        <a:rPr kumimoji="1" lang="en-US" altLang="ja-JP" sz="900" b="0" i="0" u="none" strike="noStrike" kern="1200" baseline="0" dirty="0">
                          <a:solidFill>
                            <a:schemeClr val="tx1"/>
                          </a:solidFill>
                          <a:latin typeface="+mn-ea"/>
                          <a:ea typeface="+mn-ea"/>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en-US" altLang="ja-JP" sz="1200" b="0" i="0" u="none" strike="noStrike" kern="1200" baseline="0" dirty="0">
                        <a:solidFill>
                          <a:schemeClr val="tx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85776746"/>
                  </a:ext>
                </a:extLst>
              </a:tr>
              <a:tr h="0">
                <a:tc rowSpan="7">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便利・安心・安全に暮らせる、魅力・活力のあるまちの実現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都市・まち</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altLang="ja-JP" sz="800" dirty="0">
                          <a:latin typeface="+mn-ea"/>
                          <a:ea typeface="+mn-ea"/>
                        </a:rPr>
                        <a:t>Ⅰ</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都市の成長と魅力向上に貢献する都市基盤施設の整備</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800" dirty="0">
                          <a:solidFill>
                            <a:schemeClr val="tx1"/>
                          </a:solidFill>
                          <a:latin typeface="+mn-ea"/>
                          <a:ea typeface="+mn-ea"/>
                        </a:rPr>
                        <a:t>01</a:t>
                      </a:r>
                      <a:endParaRPr lang="ja-JP" altLang="en-US" sz="8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ビッグデータ等を用いた計画検討の高度化に取り組む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1698997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solidFill>
                            <a:schemeClr val="tx1"/>
                          </a:solidFill>
                          <a:latin typeface="+mn-ea"/>
                          <a:ea typeface="+mn-ea"/>
                        </a:rPr>
                        <a:t>02</a:t>
                      </a:r>
                      <a:endParaRPr lang="ja-JP" altLang="en-US" sz="8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計画・設計段階における</a:t>
                      </a:r>
                      <a:r>
                        <a:rPr lang="en-US" altLang="ja-JP" sz="800" b="0" i="0" u="none" strike="noStrike" dirty="0">
                          <a:solidFill>
                            <a:schemeClr val="tx1"/>
                          </a:solidFill>
                          <a:effectLst/>
                          <a:latin typeface="+mn-ea"/>
                          <a:ea typeface="+mn-ea"/>
                        </a:rPr>
                        <a:t>3</a:t>
                      </a:r>
                      <a:r>
                        <a:rPr lang="ja-JP" altLang="en-US" sz="800" b="0" i="0" u="none" strike="noStrike" dirty="0">
                          <a:solidFill>
                            <a:schemeClr val="tx1"/>
                          </a:solidFill>
                          <a:effectLst/>
                          <a:latin typeface="+mn-ea"/>
                          <a:ea typeface="+mn-ea"/>
                        </a:rPr>
                        <a:t>次元モデルの導入による業務の効率化・高度化に取り組む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64533069"/>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03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最先端デジタル技術を活用した魅力と活力のあるまちづくりに取り組む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83567805"/>
                  </a:ext>
                </a:extLst>
              </a:tr>
              <a:tr h="192022">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a:txBody>
                    <a:bodyPr/>
                    <a:lstStyle/>
                    <a:p>
                      <a:pPr algn="ctr"/>
                      <a:r>
                        <a:rPr lang="en-US" altLang="ja-JP" sz="800" dirty="0">
                          <a:latin typeface="+mn-ea"/>
                          <a:ea typeface="+mn-ea"/>
                        </a:rPr>
                        <a:t>04</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en-US" altLang="ja-JP" sz="800" b="0" i="0" u="none" strike="noStrike" dirty="0">
                          <a:solidFill>
                            <a:schemeClr val="tx1"/>
                          </a:solidFill>
                          <a:effectLst/>
                          <a:latin typeface="+mn-ea"/>
                          <a:ea typeface="+mn-ea"/>
                        </a:rPr>
                        <a:t>ICT</a:t>
                      </a:r>
                      <a:r>
                        <a:rPr lang="ja-JP" altLang="en-US" sz="800" b="0" i="0" u="none" strike="noStrike" dirty="0">
                          <a:solidFill>
                            <a:schemeClr val="tx1"/>
                          </a:solidFill>
                          <a:effectLst/>
                          <a:latin typeface="+mn-ea"/>
                          <a:ea typeface="+mn-ea"/>
                        </a:rPr>
                        <a:t>施工の導入による工事の効率化に取り組む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731863941"/>
                  </a:ext>
                </a:extLst>
              </a:tr>
              <a:tr h="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3">
                  <a:txBody>
                    <a:bodyPr/>
                    <a:lstStyle/>
                    <a:p>
                      <a:pPr algn="ctr"/>
                      <a:r>
                        <a:rPr lang="en-US" altLang="ja-JP" sz="800" dirty="0">
                          <a:solidFill>
                            <a:schemeClr val="tx1"/>
                          </a:solidFill>
                          <a:latin typeface="+mn-ea"/>
                          <a:ea typeface="+mn-ea"/>
                        </a:rPr>
                        <a:t>Ⅱ</a:t>
                      </a:r>
                      <a:endParaRPr kumimoji="1" lang="ja-JP" altLang="en-US" sz="10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ja-JP" altLang="en-US" sz="800" b="0" i="0" u="none" strike="noStrike" dirty="0">
                          <a:solidFill>
                            <a:schemeClr val="tx1"/>
                          </a:solidFill>
                          <a:effectLst/>
                          <a:latin typeface="+mn-ea"/>
                          <a:ea typeface="+mn-ea"/>
                        </a:rPr>
                        <a:t>持続可能な都市を支える都市基盤施設の効率的な維持管理</a:t>
                      </a:r>
                      <a:endParaRPr kumimoji="1" lang="ja-JP" altLang="en-US" sz="1000" dirty="0"/>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05</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最新デバイスやロボットの導入による施設の日常の維持管理や災害時の点検等の効率化・高度化に取り組む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74474141"/>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06</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3</a:t>
                      </a:r>
                      <a:r>
                        <a:rPr lang="ja-JP" altLang="en-US" sz="800" b="0" i="0" u="none" strike="noStrike" dirty="0">
                          <a:solidFill>
                            <a:schemeClr val="tx1"/>
                          </a:solidFill>
                          <a:effectLst/>
                          <a:latin typeface="+mn-ea"/>
                          <a:ea typeface="+mn-ea"/>
                        </a:rPr>
                        <a:t>次元データを活用した維持管理の効率化・高度化に取り組む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732895976"/>
                  </a:ext>
                </a:extLst>
              </a:tr>
              <a:tr h="192022">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pPr algn="ctr"/>
                      <a:r>
                        <a:rPr lang="en-US" altLang="ja-JP" sz="1200" dirty="0">
                          <a:latin typeface="+mn-ea"/>
                          <a:ea typeface="+mn-ea"/>
                        </a:rPr>
                        <a:t>3</a:t>
                      </a:r>
                      <a:endParaRPr lang="ja-JP" altLang="en-US" sz="1200" dirty="0">
                        <a:latin typeface="+mn-ea"/>
                        <a:ea typeface="+mn-ea"/>
                      </a:endParaRPr>
                    </a:p>
                  </a:txBody>
                  <a:tcPr marL="36000" marR="36000" marT="36000" marB="36000"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都市の成長と魅力向上に貢献するまちづくりの推進</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07</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AI</a:t>
                      </a:r>
                      <a:r>
                        <a:rPr lang="ja-JP" altLang="en-US" sz="800" b="0" i="0" u="none" strike="noStrike" dirty="0">
                          <a:solidFill>
                            <a:schemeClr val="tx1"/>
                          </a:solidFill>
                          <a:effectLst/>
                          <a:latin typeface="+mn-ea"/>
                          <a:ea typeface="+mn-ea"/>
                        </a:rPr>
                        <a:t>分析等の導入による維持管理の効率化・高度化に取り組む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992447"/>
                  </a:ext>
                </a:extLst>
              </a:tr>
              <a:tr h="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利用者目線でデザインされた便利・快適な行政サービスのスピーディーな提供の実現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サービス</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800" dirty="0">
                          <a:latin typeface="+mn-ea"/>
                          <a:ea typeface="+mn-ea"/>
                        </a:rPr>
                        <a:t>Ⅲ</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fontAlgn="ctr"/>
                      <a:r>
                        <a:rPr lang="en-US" altLang="ja-JP" sz="800" b="0" i="0" u="none" strike="noStrike" dirty="0">
                          <a:solidFill>
                            <a:schemeClr val="tx1"/>
                          </a:solidFill>
                          <a:effectLst/>
                          <a:latin typeface="+mn-ea"/>
                          <a:ea typeface="+mn-ea"/>
                        </a:rPr>
                        <a:t>24</a:t>
                      </a:r>
                      <a:r>
                        <a:rPr lang="ja-JP" altLang="en-US" sz="800" b="0" i="0" u="none" strike="noStrike" dirty="0">
                          <a:solidFill>
                            <a:schemeClr val="tx1"/>
                          </a:solidFill>
                          <a:effectLst/>
                          <a:latin typeface="+mn-ea"/>
                          <a:ea typeface="+mn-ea"/>
                        </a:rPr>
                        <a:t>時間窓口の開設や行政手続きの自動化</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800" dirty="0">
                          <a:latin typeface="+mn-ea"/>
                          <a:ea typeface="+mn-ea"/>
                        </a:rPr>
                        <a:t>08</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行政手続きのオンライン化等により市民や事業者の利便性の向上に取り組む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83327554"/>
                  </a:ext>
                </a:extLst>
              </a:tr>
              <a:tr h="0">
                <a:tc vMerge="1">
                  <a:txBody>
                    <a:bodyPr/>
                    <a:lstStyle/>
                    <a:p>
                      <a:endParaRPr kumimoji="1" lang="ja-JP" altLang="en-US"/>
                    </a:p>
                  </a:txBody>
                  <a:tcPr/>
                </a:tc>
                <a:tc rowSpan="2">
                  <a:txBody>
                    <a:bodyPr/>
                    <a:lstStyle/>
                    <a:p>
                      <a:pPr algn="ctr"/>
                      <a:r>
                        <a:rPr lang="en-US" altLang="ja-JP" sz="800" dirty="0">
                          <a:latin typeface="+mn-ea"/>
                          <a:ea typeface="+mn-ea"/>
                        </a:rPr>
                        <a:t>Ⅳ</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ja-JP" altLang="en-US" sz="800" b="0" i="0" u="none" strike="noStrike" dirty="0">
                          <a:solidFill>
                            <a:schemeClr val="tx1"/>
                          </a:solidFill>
                          <a:effectLst/>
                          <a:latin typeface="+mn-ea"/>
                          <a:ea typeface="+mn-ea"/>
                        </a:rPr>
                        <a:t>市民ニーズに対応した適切で迅速な情報発信</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09</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保有データのオープンデータ化による市民への情報発信に取り組む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459420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10</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市民のニーズに対応した適切で迅速な情報発信に取り組む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974015"/>
                  </a:ext>
                </a:extLst>
              </a:tr>
              <a:tr h="19202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効率的かつ質の高い組織・業務運営の実現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行政</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altLang="ja-JP" sz="800" dirty="0">
                          <a:latin typeface="+mn-ea"/>
                          <a:ea typeface="+mn-ea"/>
                        </a:rPr>
                        <a:t>Ⅴ</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fontAlgn="ctr"/>
                      <a:r>
                        <a:rPr lang="ja-JP" altLang="en-US" sz="800" b="0" i="0" u="none" strike="noStrike" dirty="0">
                          <a:solidFill>
                            <a:schemeClr val="tx1"/>
                          </a:solidFill>
                          <a:effectLst/>
                          <a:latin typeface="+mn-ea"/>
                          <a:ea typeface="+mn-ea"/>
                        </a:rPr>
                        <a:t>効率的かつ質の高い業務の運営</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n-ea"/>
                          <a:ea typeface="+mn-ea"/>
                        </a:rPr>
                        <a:t>11</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情報の一元管理やデジタル技術の活用等により業務の効率化に取り組む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646092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solidFill>
                          <a:effectLst/>
                          <a:latin typeface="+mn-ea"/>
                          <a:ea typeface="+mn-ea"/>
                        </a:rPr>
                        <a:t>12</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保有情報のライブラリ化等によるスムーズな技術継承・人材育成に取り組む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225330215"/>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800" b="0" i="0" u="none" strike="noStrike" dirty="0">
                          <a:solidFill>
                            <a:srgbClr val="000000"/>
                          </a:solidFill>
                          <a:effectLst/>
                          <a:latin typeface="+mn-ea"/>
                          <a:ea typeface="+mn-ea"/>
                        </a:rPr>
                        <a:t>13</a:t>
                      </a:r>
                      <a:endParaRPr lang="ja-JP" altLang="en-US" sz="800" b="0" i="0" u="none" strike="noStrike" dirty="0">
                        <a:solidFill>
                          <a:srgbClr val="000000"/>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最新機器の導入による現場との情報共有の効率化に取り組む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9919"/>
                  </a:ext>
                </a:extLst>
              </a:tr>
            </a:tbl>
          </a:graphicData>
        </a:graphic>
      </p:graphicFrame>
      <p:sp>
        <p:nvSpPr>
          <p:cNvPr id="5" name="スライド番号プレースホルダー 1">
            <a:extLst>
              <a:ext uri="{FF2B5EF4-FFF2-40B4-BE49-F238E27FC236}">
                <a16:creationId xmlns:a16="http://schemas.microsoft.com/office/drawing/2014/main" id="{A6862900-507C-8F10-0E2C-0A5B56A470A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60286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19AAD585-CF0C-5F9C-46F4-1721A4BB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72" y="4209097"/>
            <a:ext cx="4048949" cy="2438792"/>
          </a:xfrm>
          <a:prstGeom prst="rect">
            <a:avLst/>
          </a:prstGeom>
        </p:spPr>
      </p:pic>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355891923"/>
              </p:ext>
            </p:extLst>
          </p:nvPr>
        </p:nvGraphicFramePr>
        <p:xfrm>
          <a:off x="4881600" y="2592000"/>
          <a:ext cx="4320000" cy="142128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latin typeface="Yu Gothic UI" panose="020B0500000000000000" pitchFamily="50" charset="-128"/>
                          <a:ea typeface="Yu Gothic UI" panose="020B0500000000000000" pitchFamily="50" charset="-128"/>
                        </a:rPr>
                        <a:t>・オープンデータ化に向けた</a:t>
                      </a:r>
                      <a:r>
                        <a:rPr lang="ja-JP" altLang="en-US" sz="900" dirty="0">
                          <a:latin typeface="Yu Gothic UI" panose="020B0500000000000000" pitchFamily="50" charset="-128"/>
                          <a:ea typeface="Yu Gothic UI" panose="020B0500000000000000" pitchFamily="50" charset="-128"/>
                        </a:rPr>
                        <a:t>道路等境界明示図等</a:t>
                      </a:r>
                      <a:r>
                        <a:rPr kumimoji="1" lang="ja-JP" altLang="en-US" sz="900" dirty="0">
                          <a:latin typeface="Yu Gothic UI" panose="020B0500000000000000" pitchFamily="50" charset="-128"/>
                          <a:ea typeface="Yu Gothic UI" panose="020B0500000000000000" pitchFamily="50" charset="-128"/>
                        </a:rPr>
                        <a:t>の電子化</a:t>
                      </a:r>
                      <a:endParaRPr kumimoji="1" lang="ja-JP" altLang="en-US" sz="900" dirty="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・オープンデータ化に向けた</a:t>
                      </a:r>
                      <a:r>
                        <a:rPr lang="ja-JP" altLang="en-US" sz="900" dirty="0">
                          <a:latin typeface="Yu Gothic UI" panose="020B0500000000000000" pitchFamily="50" charset="-128"/>
                          <a:ea typeface="Yu Gothic UI" panose="020B0500000000000000" pitchFamily="50" charset="-128"/>
                        </a:rPr>
                        <a:t>道路等境界明示図等</a:t>
                      </a:r>
                      <a:r>
                        <a:rPr kumimoji="1" lang="ja-JP" altLang="en-US" sz="900" dirty="0">
                          <a:latin typeface="Yu Gothic UI" panose="020B0500000000000000" pitchFamily="50" charset="-128"/>
                          <a:ea typeface="Yu Gothic UI" panose="020B0500000000000000" pitchFamily="50" charset="-128"/>
                        </a:rPr>
                        <a:t>の電子化</a:t>
                      </a:r>
                      <a:endParaRPr kumimoji="1" lang="en-US" altLang="ja-JP" sz="900" dirty="0">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・データ公開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・オープンデータ化に向けた</a:t>
                      </a:r>
                      <a:r>
                        <a:rPr lang="ja-JP" altLang="en-US" sz="900" dirty="0">
                          <a:latin typeface="Yu Gothic UI" panose="020B0500000000000000" pitchFamily="50" charset="-128"/>
                          <a:ea typeface="Yu Gothic UI" panose="020B0500000000000000" pitchFamily="50" charset="-128"/>
                        </a:rPr>
                        <a:t>道路等境界明示図等</a:t>
                      </a:r>
                      <a:r>
                        <a:rPr kumimoji="1" lang="ja-JP" altLang="en-US" sz="900" dirty="0">
                          <a:latin typeface="Yu Gothic UI" panose="020B0500000000000000" pitchFamily="50" charset="-128"/>
                          <a:ea typeface="Yu Gothic UI" panose="020B0500000000000000" pitchFamily="50" charset="-128"/>
                        </a:rPr>
                        <a:t>の電子化</a:t>
                      </a:r>
                      <a:endParaRPr kumimoji="1" lang="en-US" altLang="ja-JP" sz="900" dirty="0">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・データ公開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・オープンデータ化に向けた</a:t>
                      </a:r>
                      <a:r>
                        <a:rPr lang="ja-JP" altLang="en-US" sz="900" dirty="0">
                          <a:latin typeface="Yu Gothic UI" panose="020B0500000000000000" pitchFamily="50" charset="-128"/>
                          <a:ea typeface="Yu Gothic UI" panose="020B0500000000000000" pitchFamily="50" charset="-128"/>
                        </a:rPr>
                        <a:t>道路等境界明示図等</a:t>
                      </a:r>
                      <a:r>
                        <a:rPr kumimoji="1" lang="ja-JP" altLang="en-US" sz="900" dirty="0">
                          <a:latin typeface="Yu Gothic UI" panose="020B0500000000000000" pitchFamily="50" charset="-128"/>
                          <a:ea typeface="Yu Gothic UI" panose="020B0500000000000000" pitchFamily="50" charset="-128"/>
                        </a:rPr>
                        <a:t>の電子化</a:t>
                      </a:r>
                      <a:endParaRPr kumimoji="1" lang="en-US" altLang="ja-JP" sz="900" dirty="0">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・データ公開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7" name="正方形/長方形 16">
            <a:extLst>
              <a:ext uri="{FF2B5EF4-FFF2-40B4-BE49-F238E27FC236}">
                <a16:creationId xmlns:a16="http://schemas.microsoft.com/office/drawing/2014/main" id="{BD74F792-7CDA-74AD-C135-37B48A6C4B9E}"/>
              </a:ext>
            </a:extLst>
          </p:cNvPr>
          <p:cNvSpPr/>
          <p:nvPr/>
        </p:nvSpPr>
        <p:spPr>
          <a:xfrm>
            <a:off x="7058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14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02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4881600" y="5069477"/>
            <a:ext cx="1080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図面の電子化</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4881600" y="5572533"/>
            <a:ext cx="1080000" cy="4644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マップナビおおさか</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7058546" y="5066394"/>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個人情報マス</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キング・スキャニング</a:t>
            </a:r>
          </a:p>
        </p:txBody>
      </p:sp>
      <p:sp>
        <p:nvSpPr>
          <p:cNvPr id="23" name="ホームベース 30">
            <a:extLst>
              <a:ext uri="{FF2B5EF4-FFF2-40B4-BE49-F238E27FC236}">
                <a16:creationId xmlns:a16="http://schemas.microsoft.com/office/drawing/2014/main" id="{73859EA0-C436-3F60-053F-A636B8A4E354}"/>
              </a:ext>
            </a:extLst>
          </p:cNvPr>
          <p:cNvSpPr/>
          <p:nvPr/>
        </p:nvSpPr>
        <p:spPr>
          <a:xfrm>
            <a:off x="6556626" y="5586135"/>
            <a:ext cx="2592000"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データ公開</a:t>
            </a:r>
          </a:p>
        </p:txBody>
      </p:sp>
      <p:sp>
        <p:nvSpPr>
          <p:cNvPr id="88" name="ホームベース 30">
            <a:extLst>
              <a:ext uri="{FF2B5EF4-FFF2-40B4-BE49-F238E27FC236}">
                <a16:creationId xmlns:a16="http://schemas.microsoft.com/office/drawing/2014/main" id="{D238B2BA-37CC-CC0E-EFE4-4B779B202B48}"/>
              </a:ext>
            </a:extLst>
          </p:cNvPr>
          <p:cNvSpPr/>
          <p:nvPr/>
        </p:nvSpPr>
        <p:spPr>
          <a:xfrm>
            <a:off x="6014546" y="5069536"/>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個人情報マス</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キング・スキャニング</a:t>
            </a:r>
          </a:p>
        </p:txBody>
      </p:sp>
      <p:sp>
        <p:nvSpPr>
          <p:cNvPr id="89" name="ホームベース 30">
            <a:extLst>
              <a:ext uri="{FF2B5EF4-FFF2-40B4-BE49-F238E27FC236}">
                <a16:creationId xmlns:a16="http://schemas.microsoft.com/office/drawing/2014/main" id="{4C41C911-504E-54E4-D82E-0D00C291B5F7}"/>
              </a:ext>
            </a:extLst>
          </p:cNvPr>
          <p:cNvSpPr/>
          <p:nvPr/>
        </p:nvSpPr>
        <p:spPr>
          <a:xfrm>
            <a:off x="8102546" y="5069535"/>
            <a:ext cx="1008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個人情報マス</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キング・スキャニング</a:t>
            </a:r>
          </a:p>
        </p:txBody>
      </p:sp>
      <p:sp>
        <p:nvSpPr>
          <p:cNvPr id="30" name="テキスト プレースホルダー 29">
            <a:extLst>
              <a:ext uri="{FF2B5EF4-FFF2-40B4-BE49-F238E27FC236}">
                <a16:creationId xmlns:a16="http://schemas.microsoft.com/office/drawing/2014/main" id="{DEA0AAAE-F335-04A5-E779-28AE17B92178}"/>
              </a:ext>
            </a:extLst>
          </p:cNvPr>
          <p:cNvSpPr>
            <a:spLocks noGrp="1"/>
          </p:cNvSpPr>
          <p:nvPr>
            <p:ph type="body" sz="quarter" idx="12"/>
          </p:nvPr>
        </p:nvSpPr>
        <p:spPr>
          <a:xfrm>
            <a:off x="441201" y="3396747"/>
            <a:ext cx="4346799" cy="600751"/>
          </a:xfrm>
        </p:spPr>
        <p:txBody>
          <a:bodyPr>
            <a:normAutofit/>
          </a:bodyPr>
          <a:lstStyle/>
          <a:p>
            <a:r>
              <a:rPr lang="en-US" altLang="ja-JP" sz="1050" dirty="0">
                <a:latin typeface="Yu Gothic UI" panose="020B0500000000000000" pitchFamily="50" charset="-128"/>
                <a:ea typeface="Yu Gothic UI" panose="020B0500000000000000" pitchFamily="50" charset="-128"/>
              </a:rPr>
              <a:t>2024</a:t>
            </a:r>
            <a:r>
              <a:rPr lang="ja-JP" altLang="en-US" sz="1050" dirty="0">
                <a:latin typeface="Yu Gothic UI" panose="020B0500000000000000" pitchFamily="50" charset="-128"/>
                <a:ea typeface="Yu Gothic UI" panose="020B0500000000000000" pitchFamily="50" charset="-128"/>
              </a:rPr>
              <a:t>年度からオープンデータ化に向けた道路等境界明示図等の電子化を実施</a:t>
            </a:r>
          </a:p>
          <a:p>
            <a:endParaRPr lang="ja-JP" altLang="en-US" sz="1050" dirty="0">
              <a:latin typeface="Yu Gothic UI" panose="020B0500000000000000" pitchFamily="50" charset="-128"/>
              <a:ea typeface="Yu Gothic UI" panose="020B0500000000000000" pitchFamily="50" charset="-128"/>
            </a:endParaRPr>
          </a:p>
        </p:txBody>
      </p:sp>
      <p:grpSp>
        <p:nvGrpSpPr>
          <p:cNvPr id="12" name="グループ化 11">
            <a:extLst>
              <a:ext uri="{FF2B5EF4-FFF2-40B4-BE49-F238E27FC236}">
                <a16:creationId xmlns:a16="http://schemas.microsoft.com/office/drawing/2014/main" id="{C8941BB4-4556-C0E4-3AC8-859B557C59C4}"/>
              </a:ext>
            </a:extLst>
          </p:cNvPr>
          <p:cNvGrpSpPr/>
          <p:nvPr/>
        </p:nvGrpSpPr>
        <p:grpSpPr>
          <a:xfrm>
            <a:off x="4885850" y="4428000"/>
            <a:ext cx="1151941" cy="244800"/>
            <a:chOff x="4860000" y="4301682"/>
            <a:chExt cx="1151941" cy="244800"/>
          </a:xfrm>
        </p:grpSpPr>
        <p:sp>
          <p:nvSpPr>
            <p:cNvPr id="92" name="テキスト ボックス 91">
              <a:extLst>
                <a:ext uri="{FF2B5EF4-FFF2-40B4-BE49-F238E27FC236}">
                  <a16:creationId xmlns:a16="http://schemas.microsoft.com/office/drawing/2014/main" id="{55C94293-6CBD-B449-1F7D-19BE436C17DC}"/>
                </a:ext>
              </a:extLst>
            </p:cNvPr>
            <p:cNvSpPr txBox="1"/>
            <p:nvPr/>
          </p:nvSpPr>
          <p:spPr>
            <a:xfrm>
              <a:off x="4998843" y="4331749"/>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65" name="正方形/長方形 64">
              <a:extLst>
                <a:ext uri="{FF2B5EF4-FFF2-40B4-BE49-F238E27FC236}">
                  <a16:creationId xmlns:a16="http://schemas.microsoft.com/office/drawing/2014/main" id="{08BECC9C-BC26-D070-ADFF-CD98CF679A1F}"/>
                </a:ext>
              </a:extLst>
            </p:cNvPr>
            <p:cNvSpPr/>
            <p:nvPr/>
          </p:nvSpPr>
          <p:spPr>
            <a:xfrm>
              <a:off x="4860000" y="4301682"/>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grpSp>
      <p:sp>
        <p:nvSpPr>
          <p:cNvPr id="2" name="スライド番号プレースホルダー 1">
            <a:extLst>
              <a:ext uri="{FF2B5EF4-FFF2-40B4-BE49-F238E27FC236}">
                <a16:creationId xmlns:a16="http://schemas.microsoft.com/office/drawing/2014/main" id="{C9B8EDA0-B9D3-50F2-EB6A-7FABFAFAC59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40</a:t>
            </a:fld>
            <a:endParaRPr lang="ja-JP" altLang="en-US" dirty="0">
              <a:solidFill>
                <a:prstClr val="black">
                  <a:tint val="75000"/>
                </a:prstClr>
              </a:solidFill>
              <a:latin typeface="Avenir Next LT Pro"/>
              <a:ea typeface="Yu Gothic UI"/>
            </a:endParaRPr>
          </a:p>
        </p:txBody>
      </p:sp>
      <p:sp>
        <p:nvSpPr>
          <p:cNvPr id="3" name="テキスト プレースホルダー 6">
            <a:extLst>
              <a:ext uri="{FF2B5EF4-FFF2-40B4-BE49-F238E27FC236}">
                <a16:creationId xmlns:a16="http://schemas.microsoft.com/office/drawing/2014/main" id="{A2B69012-6592-CE5F-8F72-7EF4B366F64E}"/>
              </a:ext>
            </a:extLst>
          </p:cNvPr>
          <p:cNvSpPr txBox="1">
            <a:spLocks/>
          </p:cNvSpPr>
          <p:nvPr/>
        </p:nvSpPr>
        <p:spPr>
          <a:xfrm>
            <a:off x="4881600" y="1476000"/>
            <a:ext cx="4320000"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pPr>
            <a:r>
              <a:rPr lang="ja-JP" altLang="en-US" sz="1050" b="0" dirty="0">
                <a:latin typeface="Yu Gothic UI" panose="020B0500000000000000" pitchFamily="50" charset="-128"/>
                <a:ea typeface="Yu Gothic UI" panose="020B0500000000000000" pitchFamily="50" charset="-128"/>
              </a:rPr>
              <a:t>マップナビおおさかで道路等境界明示図等が公開されることにより、業務効率化し、市民</a:t>
            </a:r>
            <a:r>
              <a:rPr lang="en-US" altLang="ja-JP" sz="1050" b="0" dirty="0">
                <a:latin typeface="Yu Gothic UI" panose="020B0500000000000000" pitchFamily="50" charset="-128"/>
                <a:ea typeface="Yu Gothic UI" panose="020B0500000000000000" pitchFamily="50" charset="-128"/>
              </a:rPr>
              <a:t>(</a:t>
            </a:r>
            <a:r>
              <a:rPr lang="ja-JP" altLang="en-US" sz="1050" b="0" dirty="0">
                <a:latin typeface="Yu Gothic UI" panose="020B0500000000000000" pitchFamily="50" charset="-128"/>
                <a:ea typeface="Yu Gothic UI" panose="020B0500000000000000" pitchFamily="50" charset="-128"/>
              </a:rPr>
              <a:t>事業者</a:t>
            </a:r>
            <a:r>
              <a:rPr lang="en-US" altLang="ja-JP" sz="1050" b="0" dirty="0">
                <a:latin typeface="Yu Gothic UI" panose="020B0500000000000000" pitchFamily="50" charset="-128"/>
                <a:ea typeface="Yu Gothic UI" panose="020B0500000000000000" pitchFamily="50" charset="-128"/>
              </a:rPr>
              <a:t>)</a:t>
            </a:r>
            <a:r>
              <a:rPr lang="ja-JP" altLang="en-US" sz="1050" b="0" dirty="0">
                <a:latin typeface="Yu Gothic UI" panose="020B0500000000000000" pitchFamily="50" charset="-128"/>
                <a:ea typeface="Yu Gothic UI" panose="020B0500000000000000" pitchFamily="50" charset="-128"/>
              </a:rPr>
              <a:t>へのサービスが向上している。</a:t>
            </a:r>
          </a:p>
        </p:txBody>
      </p:sp>
      <p:sp>
        <p:nvSpPr>
          <p:cNvPr id="15" name="テキスト プレースホルダー 6">
            <a:extLst>
              <a:ext uri="{FF2B5EF4-FFF2-40B4-BE49-F238E27FC236}">
                <a16:creationId xmlns:a16="http://schemas.microsoft.com/office/drawing/2014/main" id="{50FE470C-6396-F094-8ED0-CEE3FCD85A7B}"/>
              </a:ext>
            </a:extLst>
          </p:cNvPr>
          <p:cNvSpPr txBox="1">
            <a:spLocks/>
          </p:cNvSpPr>
          <p:nvPr/>
        </p:nvSpPr>
        <p:spPr>
          <a:xfrm>
            <a:off x="4881600" y="2242800"/>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050" b="0" dirty="0">
                <a:latin typeface="Yu Gothic UI" panose="020B0500000000000000" pitchFamily="50" charset="-128"/>
                <a:ea typeface="Yu Gothic UI" panose="020B0500000000000000" pitchFamily="50" charset="-128"/>
              </a:rPr>
              <a:t>道路等境界明示図等の電子化およびオープンデータ化</a:t>
            </a:r>
          </a:p>
        </p:txBody>
      </p:sp>
      <p:sp>
        <p:nvSpPr>
          <p:cNvPr id="7" name="正方形/長方形 15">
            <a:extLst>
              <a:ext uri="{FF2B5EF4-FFF2-40B4-BE49-F238E27FC236}">
                <a16:creationId xmlns:a16="http://schemas.microsoft.com/office/drawing/2014/main" id="{0ED134DD-5599-367A-21C8-05B565B7CD58}"/>
              </a:ext>
            </a:extLst>
          </p:cNvPr>
          <p:cNvSpPr/>
          <p:nvPr/>
        </p:nvSpPr>
        <p:spPr>
          <a:xfrm>
            <a:off x="6653283" y="118054"/>
            <a:ext cx="1338141"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09-1</a:t>
            </a:r>
          </a:p>
        </p:txBody>
      </p:sp>
      <p:sp>
        <p:nvSpPr>
          <p:cNvPr id="14" name="テキスト プレースホルダー 19">
            <a:extLst>
              <a:ext uri="{FF2B5EF4-FFF2-40B4-BE49-F238E27FC236}">
                <a16:creationId xmlns:a16="http://schemas.microsoft.com/office/drawing/2014/main" id="{0078803B-653E-577A-1471-A1897B1D5E9A}"/>
              </a:ext>
            </a:extLst>
          </p:cNvPr>
          <p:cNvSpPr txBox="1">
            <a:spLocks/>
          </p:cNvSpPr>
          <p:nvPr/>
        </p:nvSpPr>
        <p:spPr>
          <a:xfrm>
            <a:off x="445008" y="1476000"/>
            <a:ext cx="4346799" cy="183746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過去に交付した道路等境界明示図等に対して、市民</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事業者</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から毎年多数</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約</a:t>
            </a:r>
            <a:r>
              <a:rPr lang="en-US" altLang="ja-JP" sz="1050" dirty="0">
                <a:latin typeface="Yu Gothic UI" panose="020B0500000000000000" pitchFamily="50" charset="-128"/>
                <a:ea typeface="Yu Gothic UI" panose="020B0500000000000000" pitchFamily="50" charset="-128"/>
              </a:rPr>
              <a:t>12,000</a:t>
            </a:r>
            <a:r>
              <a:rPr lang="ja-JP" altLang="en-US" sz="1050" dirty="0">
                <a:latin typeface="Yu Gothic UI" panose="020B0500000000000000" pitchFamily="50" charset="-128"/>
                <a:ea typeface="Yu Gothic UI" panose="020B0500000000000000" pitchFamily="50" charset="-128"/>
              </a:rPr>
              <a:t>件</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年</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の窓口閲覧や電話等での問い合わせ、抄本交付申請が寄せられている。</a:t>
            </a: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これら市民</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事業者</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からの申出に対し、現在は職員が道路橋梁総合管理システムを利用し該当する道路等境界明示図等の調査・提供を行っており、職員の事務負担が多大となっている。</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そのため、マップナビおおさかで道路等境界明示図等を公開することで業務効率化を図るとともに市民</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事業者</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サービス向上を図る。</a:t>
            </a:r>
          </a:p>
        </p:txBody>
      </p:sp>
      <p:grpSp>
        <p:nvGrpSpPr>
          <p:cNvPr id="16" name="グループ化 15">
            <a:extLst>
              <a:ext uri="{FF2B5EF4-FFF2-40B4-BE49-F238E27FC236}">
                <a16:creationId xmlns:a16="http://schemas.microsoft.com/office/drawing/2014/main" id="{113E86AB-B3A4-F68D-CE85-9A69A84022FC}"/>
              </a:ext>
            </a:extLst>
          </p:cNvPr>
          <p:cNvGrpSpPr/>
          <p:nvPr/>
        </p:nvGrpSpPr>
        <p:grpSpPr>
          <a:xfrm>
            <a:off x="445009" y="3151947"/>
            <a:ext cx="1365876" cy="244800"/>
            <a:chOff x="537935" y="7724278"/>
            <a:chExt cx="1365876" cy="244800"/>
          </a:xfrm>
        </p:grpSpPr>
        <p:sp>
          <p:nvSpPr>
            <p:cNvPr id="24" name="正方形/長方形 23">
              <a:extLst>
                <a:ext uri="{FF2B5EF4-FFF2-40B4-BE49-F238E27FC236}">
                  <a16:creationId xmlns:a16="http://schemas.microsoft.com/office/drawing/2014/main" id="{3E7A8C5B-838E-139D-FF05-83706A7F653B}"/>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BAA19A86-0594-1BE5-6D35-D8D7DE01FEF2}"/>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31" name="グループ化 30">
            <a:extLst>
              <a:ext uri="{FF2B5EF4-FFF2-40B4-BE49-F238E27FC236}">
                <a16:creationId xmlns:a16="http://schemas.microsoft.com/office/drawing/2014/main" id="{40D0473D-3C87-BA6E-1EFB-06F52BF5469E}"/>
              </a:ext>
            </a:extLst>
          </p:cNvPr>
          <p:cNvGrpSpPr/>
          <p:nvPr/>
        </p:nvGrpSpPr>
        <p:grpSpPr>
          <a:xfrm>
            <a:off x="4885850" y="2016000"/>
            <a:ext cx="750323" cy="244800"/>
            <a:chOff x="537935" y="7724278"/>
            <a:chExt cx="750323" cy="244800"/>
          </a:xfrm>
        </p:grpSpPr>
        <p:sp>
          <p:nvSpPr>
            <p:cNvPr id="64" name="正方形/長方形 63">
              <a:extLst>
                <a:ext uri="{FF2B5EF4-FFF2-40B4-BE49-F238E27FC236}">
                  <a16:creationId xmlns:a16="http://schemas.microsoft.com/office/drawing/2014/main" id="{49C1794F-6B2F-F788-C390-F62B11060734}"/>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FA30CECE-1F56-C67A-1C51-A3C2A569978B}"/>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5" name="object 14">
            <a:extLst>
              <a:ext uri="{FF2B5EF4-FFF2-40B4-BE49-F238E27FC236}">
                <a16:creationId xmlns:a16="http://schemas.microsoft.com/office/drawing/2014/main" id="{544FF1B1-4081-B94A-FB1E-9C797B40A34D}"/>
              </a:ext>
            </a:extLst>
          </p:cNvPr>
          <p:cNvSpPr txBox="1"/>
          <p:nvPr/>
        </p:nvSpPr>
        <p:spPr>
          <a:xfrm>
            <a:off x="457200" y="806400"/>
            <a:ext cx="8991600" cy="337840"/>
          </a:xfrm>
          <a:prstGeom prst="rect">
            <a:avLst/>
          </a:prstGeom>
          <a:solidFill>
            <a:srgbClr val="AF1831"/>
          </a:solidFill>
        </p:spPr>
        <p:txBody>
          <a:bodyPr vert="horz" wrap="square" lIns="0" tIns="36000" rIns="0" bIns="36000" rtlCol="0">
            <a:spAutoFit/>
          </a:bodyPr>
          <a:lstStyle/>
          <a:p>
            <a:pPr marL="47793" marR="0" lvl="0" indent="0" defTabSz="914400" eaLnBrk="1" fontAlgn="auto" latinLnBrk="0" hangingPunct="1">
              <a:lnSpc>
                <a:spcPct val="100000"/>
              </a:lnSpc>
              <a:spcBef>
                <a:spcPts val="490"/>
              </a:spcBef>
              <a:spcAft>
                <a:spcPts val="0"/>
              </a:spcAft>
              <a:buClrTx/>
              <a:buSzTx/>
              <a:buFontTx/>
              <a:buNone/>
              <a:tabLst/>
              <a:defRPr/>
            </a:pPr>
            <a:r>
              <a:rPr kumimoji="0" lang="ja-JP" altLang="en-US" sz="1723" b="0" i="0" u="none" strike="noStrike" kern="0" cap="none" spc="-5"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MS Gothic"/>
              </a:rPr>
              <a:t>道路等境界明示図等のオープンデータ化</a:t>
            </a:r>
            <a:endParaRPr kumimoji="0" sz="1723"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S Gothic"/>
            </a:endParaRPr>
          </a:p>
        </p:txBody>
      </p:sp>
    </p:spTree>
    <p:extLst>
      <p:ext uri="{BB962C8B-B14F-4D97-AF65-F5344CB8AC3E}">
        <p14:creationId xmlns:p14="http://schemas.microsoft.com/office/powerpoint/2010/main" val="204355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176000" cy="684375"/>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979"/>
              </a:lnSpc>
              <a:spcBef>
                <a:spcPts val="476"/>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①メタバースを活用した研修後のアンケートで理解度が深まったと回答</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した職員の割合</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0" lvl="0" indent="0" defTabSz="914400" eaLnBrk="1" fontAlgn="auto" latinLnBrk="0" hangingPunct="1">
              <a:lnSpc>
                <a:spcPts val="975"/>
              </a:lnSpc>
              <a:spcBef>
                <a:spcPts val="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②市民等からの問合せ件数の縮減率</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7" name="object 7"/>
          <p:cNvSpPr txBox="1"/>
          <p:nvPr/>
        </p:nvSpPr>
        <p:spPr>
          <a:xfrm>
            <a:off x="590080" y="3357903"/>
            <a:ext cx="4176000" cy="848600"/>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・2024</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年度に、メタバース空間で活用する資料のデジタル化やコンテンツの一部を作成。</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088"/>
              </a:lnSpc>
              <a:spcBef>
                <a:spcPts val="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・2025</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年度に、メタバース空間の構築をほぼ完了。試行運用を</a:t>
            </a:r>
            <a:r>
              <a:rPr kumimoji="0" sz="1050" b="0" i="0" u="none" strike="noStrike" kern="0" cap="none" spc="-18"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sp>
        <p:nvSpPr>
          <p:cNvPr id="14" name="object 14"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dirty="0"/>
              <a:t>淀川左岸線（２期）</a:t>
            </a:r>
            <a:r>
              <a:rPr spc="-5" dirty="0"/>
              <a:t>事業におけるメタバースの活用</a:t>
            </a:r>
          </a:p>
        </p:txBody>
      </p:sp>
      <p:sp>
        <p:nvSpPr>
          <p:cNvPr id="15" name="object 15"/>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・メタバースを活用し、住民や関係機関等とのイメージ共有を行い</a:t>
            </a: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また、職員の技術力の向上が図れていること。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7" name="object 17"/>
          <p:cNvSpPr txBox="1"/>
          <p:nvPr/>
        </p:nvSpPr>
        <p:spPr>
          <a:xfrm>
            <a:off x="590080" y="1505741"/>
            <a:ext cx="4176000" cy="1706661"/>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・淀川左岸線（２期）</a:t>
            </a: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事業は、長期間、かつ、区間が長い工事</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であり、関係者（住民</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国</a:t>
            </a:r>
            <a:r>
              <a:rPr kumimoji="0" lang="en-US" altLang="ja-JP"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工事関係者等）</a:t>
            </a:r>
            <a:r>
              <a:rPr kumimoji="0" lang="ja-JP" altLang="en-US"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が多く、かつ、時期</a:t>
            </a: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により変遷していく。そのため、協議等に時間を要する、また、複数回にわたるなど関係者に負担が生じている。</a:t>
            </a:r>
            <a:endParaRPr kumimoji="0" lang="ja-JP" altLang="en-US"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・メタバースを活用し、地元説明会に参加できない沿道住民や</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遠方の方への説明対応を行う。また、関係機関（国等）</a:t>
            </a:r>
            <a:r>
              <a:rPr kumimoji="0" sz="1050" b="0" i="0" u="none" strike="noStrike" kern="0" cap="none" spc="-18"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と完成</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形のイメージを共有することにより、より深く、スピーディに検討を行う。加えて、多くの事業者が参加する工事進行にあたるリアルタイムでの情報共有を行う。さらに、技術職員への技術研修用に仮想空間で施工体験等を行う。</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・これらにより、研修資料作成の高度化と工数低減、大規模事業へデジタル活用のノウハウを継承など事業推進円滑化へ寄与</a:t>
            </a:r>
            <a:r>
              <a:rPr kumimoji="0" sz="1050" b="0" i="0" u="none" strike="noStrike" kern="0" cap="none" spc="-18"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8" name="object 18"/>
          <p:cNvPicPr/>
          <p:nvPr/>
        </p:nvPicPr>
        <p:blipFill>
          <a:blip r:embed="rId4" cstate="print"/>
          <a:stretch>
            <a:fillRect/>
          </a:stretch>
        </p:blipFill>
        <p:spPr>
          <a:xfrm>
            <a:off x="1214331" y="4998170"/>
            <a:ext cx="2464450" cy="1542126"/>
          </a:xfrm>
          <a:prstGeom prst="rect">
            <a:avLst/>
          </a:prstGeom>
        </p:spPr>
      </p:pic>
      <p:sp>
        <p:nvSpPr>
          <p:cNvPr id="19" name="object 6">
            <a:extLst>
              <a:ext uri="{FF2B5EF4-FFF2-40B4-BE49-F238E27FC236}">
                <a16:creationId xmlns:a16="http://schemas.microsoft.com/office/drawing/2014/main" id="{666A6131-B4D4-FEC0-153C-7E638895BF8F}"/>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13">
            <a:extLst>
              <a:ext uri="{FF2B5EF4-FFF2-40B4-BE49-F238E27FC236}">
                <a16:creationId xmlns:a16="http://schemas.microsoft.com/office/drawing/2014/main" id="{CD1A43F8-2FF0-3805-FB93-B4009E647418}"/>
              </a:ext>
            </a:extLst>
          </p:cNvPr>
          <p:cNvGraphicFramePr>
            <a:graphicFrameLocks noGrp="1"/>
          </p:cNvGraphicFramePr>
          <p:nvPr>
            <p:extLst>
              <p:ext uri="{D42A27DB-BD31-4B8C-83A1-F6EECF244321}">
                <p14:modId xmlns:p14="http://schemas.microsoft.com/office/powerpoint/2010/main" val="68124058"/>
              </p:ext>
            </p:extLst>
          </p:nvPr>
        </p:nvGraphicFramePr>
        <p:xfrm>
          <a:off x="4873075" y="4775148"/>
          <a:ext cx="4489744" cy="175509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57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000" spc="-10" dirty="0">
                          <a:latin typeface="Yu Gothic UI" panose="020B0500000000000000" pitchFamily="50" charset="-128"/>
                          <a:ea typeface="Yu Gothic UI" panose="020B0500000000000000" pitchFamily="50" charset="-128"/>
                          <a:cs typeface="MS Gothic"/>
                        </a:rPr>
                        <a:t>人材育成</a:t>
                      </a:r>
                      <a:r>
                        <a:rPr lang="en-US" altLang="zh-TW" sz="1000" spc="-10" dirty="0">
                          <a:latin typeface="Yu Gothic UI" panose="020B0500000000000000" pitchFamily="50" charset="-128"/>
                          <a:ea typeface="Yu Gothic UI" panose="020B0500000000000000" pitchFamily="50" charset="-128"/>
                          <a:cs typeface="MS Gothic"/>
                        </a:rPr>
                        <a:t>/</a:t>
                      </a:r>
                      <a:r>
                        <a:rPr lang="zh-TW" altLang="en-US" sz="1000" spc="-10" dirty="0">
                          <a:latin typeface="Yu Gothic UI" panose="020B0500000000000000" pitchFamily="50" charset="-128"/>
                          <a:ea typeface="Yu Gothic UI" panose="020B0500000000000000" pitchFamily="50" charset="-128"/>
                          <a:cs typeface="MS Gothic"/>
                        </a:rPr>
                        <a:t>体制</a:t>
                      </a:r>
                      <a:r>
                        <a:rPr lang="zh-TW" altLang="en-US" sz="1000" spc="-25" dirty="0">
                          <a:latin typeface="Yu Gothic UI" panose="020B0500000000000000" pitchFamily="50" charset="-128"/>
                          <a:ea typeface="Yu Gothic UI" panose="020B0500000000000000" pitchFamily="50" charset="-128"/>
                          <a:cs typeface="MS Gothic"/>
                        </a:rPr>
                        <a:t>整備</a:t>
                      </a:r>
                      <a:endParaRPr lang="zh-TW"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研修での活用開</a:t>
                      </a:r>
                      <a:r>
                        <a:rPr lang="ja-JP" altLang="en-US" sz="900" spc="-50" dirty="0">
                          <a:latin typeface="Yu Gothic UI" panose="020B0500000000000000" pitchFamily="50" charset="-128"/>
                          <a:ea typeface="Yu Gothic UI" panose="020B0500000000000000" pitchFamily="50" charset="-128"/>
                          <a:cs typeface="MS Gothic"/>
                        </a:rPr>
                        <a:t>始</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769459"/>
                  </a:ext>
                </a:extLst>
              </a:tr>
              <a:tr h="4957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dirty="0">
                          <a:latin typeface="Yu Gothic UI" panose="020B0500000000000000" pitchFamily="50" charset="-128"/>
                          <a:ea typeface="Yu Gothic UI" panose="020B0500000000000000" pitchFamily="50" charset="-128"/>
                          <a:cs typeface="MS Gothic"/>
                        </a:rPr>
                        <a:t>サービス（</a:t>
                      </a:r>
                      <a:r>
                        <a:rPr lang="ja-JP" altLang="en-US" sz="1000" spc="-50" dirty="0">
                          <a:latin typeface="Yu Gothic UI" panose="020B0500000000000000" pitchFamily="50" charset="-128"/>
                          <a:ea typeface="Yu Gothic UI" panose="020B0500000000000000" pitchFamily="50" charset="-128"/>
                          <a:cs typeface="MS Gothic"/>
                        </a:rPr>
                        <a:t>市</a:t>
                      </a:r>
                      <a:r>
                        <a:rPr lang="ja-JP" altLang="en-US" sz="1000" dirty="0">
                          <a:latin typeface="Yu Gothic UI" panose="020B0500000000000000" pitchFamily="50" charset="-128"/>
                          <a:ea typeface="Yu Gothic UI" panose="020B0500000000000000" pitchFamily="50" charset="-128"/>
                          <a:cs typeface="MS Gothic"/>
                        </a:rPr>
                        <a:t>民</a:t>
                      </a:r>
                      <a:r>
                        <a:rPr lang="en-US" altLang="ja-JP" sz="1000" dirty="0">
                          <a:latin typeface="Yu Gothic UI" panose="020B0500000000000000" pitchFamily="50" charset="-128"/>
                          <a:ea typeface="Yu Gothic UI" panose="020B0500000000000000" pitchFamily="50" charset="-128"/>
                          <a:cs typeface="MS Gothic"/>
                        </a:rPr>
                        <a:t>/</a:t>
                      </a:r>
                      <a:r>
                        <a:rPr lang="ja-JP" altLang="en-US" sz="1000" dirty="0">
                          <a:latin typeface="Yu Gothic UI" panose="020B0500000000000000" pitchFamily="50" charset="-128"/>
                          <a:ea typeface="Yu Gothic UI" panose="020B0500000000000000" pitchFamily="50" charset="-128"/>
                          <a:cs typeface="MS Gothic"/>
                        </a:rPr>
                        <a:t>事業者</a:t>
                      </a:r>
                      <a:r>
                        <a:rPr lang="ja-JP" altLang="en-US" sz="1000" spc="-50" dirty="0">
                          <a:latin typeface="Yu Gothic UI" panose="020B0500000000000000" pitchFamily="50" charset="-128"/>
                          <a:ea typeface="Yu Gothic UI" panose="020B0500000000000000" pitchFamily="50" charset="-128"/>
                          <a:cs typeface="MS Gothic"/>
                        </a:rPr>
                        <a:t>）</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5" dirty="0">
                          <a:latin typeface="Yu Gothic UI" panose="020B0500000000000000" pitchFamily="50" charset="-128"/>
                          <a:ea typeface="Yu Gothic UI" panose="020B0500000000000000" pitchFamily="50" charset="-128"/>
                          <a:cs typeface="MS Gothic"/>
                        </a:rPr>
                        <a:t>試行運用</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spc="-50" dirty="0">
                          <a:latin typeface="Yu Gothic UI" panose="020B0500000000000000" pitchFamily="50" charset="-128"/>
                          <a:ea typeface="Yu Gothic UI" panose="020B0500000000000000" pitchFamily="50" charset="-128"/>
                          <a:cs typeface="MS Gothic"/>
                        </a:rPr>
                        <a:t>→</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nchor="ctr">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5" dirty="0">
                          <a:latin typeface="Yu Gothic UI" panose="020B0500000000000000" pitchFamily="50" charset="-128"/>
                          <a:ea typeface="Yu Gothic UI" panose="020B0500000000000000" pitchFamily="50" charset="-128"/>
                          <a:cs typeface="MS Gothic"/>
                        </a:rPr>
                        <a:t>本格運用</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5780">
                <a:tc>
                  <a:txBody>
                    <a:body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40078878"/>
                  </a:ext>
                </a:extLst>
              </a:tr>
            </a:tbl>
          </a:graphicData>
        </a:graphic>
      </p:graphicFrame>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1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6" name="正方形/長方形 15">
            <a:extLst>
              <a:ext uri="{FF2B5EF4-FFF2-40B4-BE49-F238E27FC236}">
                <a16:creationId xmlns:a16="http://schemas.microsoft.com/office/drawing/2014/main" id="{57D2B9BA-53EE-23FA-38DE-81AD8D6B8268}"/>
              </a:ext>
            </a:extLst>
          </p:cNvPr>
          <p:cNvSpPr/>
          <p:nvPr/>
        </p:nvSpPr>
        <p:spPr>
          <a:xfrm>
            <a:off x="6513020" y="118054"/>
            <a:ext cx="1618667"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10-1,12-2</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スライド番号プレースホルダー 1">
            <a:extLst>
              <a:ext uri="{FF2B5EF4-FFF2-40B4-BE49-F238E27FC236}">
                <a16:creationId xmlns:a16="http://schemas.microsoft.com/office/drawing/2014/main" id="{5A3E7D55-A0E8-F4A8-11B2-4C756C6482B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テキスト ボックス 21">
            <a:extLst>
              <a:ext uri="{FF2B5EF4-FFF2-40B4-BE49-F238E27FC236}">
                <a16:creationId xmlns:a16="http://schemas.microsoft.com/office/drawing/2014/main" id="{4502060B-D55F-FCE2-6A96-B96413778849}"/>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graphicFrame>
        <p:nvGraphicFramePr>
          <p:cNvPr id="25" name="object 9">
            <a:extLst>
              <a:ext uri="{FF2B5EF4-FFF2-40B4-BE49-F238E27FC236}">
                <a16:creationId xmlns:a16="http://schemas.microsoft.com/office/drawing/2014/main" id="{AB64BC3E-6E65-0F1D-BF87-81F7755A01B5}"/>
              </a:ext>
            </a:extLst>
          </p:cNvPr>
          <p:cNvGraphicFramePr>
            <a:graphicFrameLocks noGrp="1"/>
          </p:cNvGraphicFramePr>
          <p:nvPr>
            <p:extLst>
              <p:ext uri="{D42A27DB-BD31-4B8C-83A1-F6EECF244321}">
                <p14:modId xmlns:p14="http://schemas.microsoft.com/office/powerpoint/2010/main" val="585421103"/>
              </p:ext>
            </p:extLst>
          </p:nvPr>
        </p:nvGraphicFramePr>
        <p:xfrm>
          <a:off x="4889659" y="3041012"/>
          <a:ext cx="4481022" cy="1296000"/>
        </p:xfrm>
        <a:graphic>
          <a:graphicData uri="http://schemas.openxmlformats.org/drawingml/2006/table">
            <a:tbl>
              <a:tblPr firstRow="1" bandRow="1">
                <a:tableStyleId>{2D5ABB26-0587-4C30-8999-92F81FD0307C}</a:tableStyleId>
              </a:tblPr>
              <a:tblGrid>
                <a:gridCol w="1493674">
                  <a:extLst>
                    <a:ext uri="{9D8B030D-6E8A-4147-A177-3AD203B41FA5}">
                      <a16:colId xmlns:a16="http://schemas.microsoft.com/office/drawing/2014/main" val="20000"/>
                    </a:ext>
                  </a:extLst>
                </a:gridCol>
                <a:gridCol w="746837">
                  <a:extLst>
                    <a:ext uri="{9D8B030D-6E8A-4147-A177-3AD203B41FA5}">
                      <a16:colId xmlns:a16="http://schemas.microsoft.com/office/drawing/2014/main" val="436216562"/>
                    </a:ext>
                  </a:extLst>
                </a:gridCol>
                <a:gridCol w="746837">
                  <a:extLst>
                    <a:ext uri="{9D8B030D-6E8A-4147-A177-3AD203B41FA5}">
                      <a16:colId xmlns:a16="http://schemas.microsoft.com/office/drawing/2014/main" val="20001"/>
                    </a:ext>
                  </a:extLst>
                </a:gridCol>
                <a:gridCol w="1493674">
                  <a:extLst>
                    <a:ext uri="{9D8B030D-6E8A-4147-A177-3AD203B41FA5}">
                      <a16:colId xmlns:a16="http://schemas.microsoft.com/office/drawing/2014/main" val="2698863096"/>
                    </a:ext>
                  </a:extLst>
                </a:gridCol>
              </a:tblGrid>
              <a:tr h="288000">
                <a:tc gridSpan="2">
                  <a:txBody>
                    <a:bodyPr/>
                    <a:lstStyle/>
                    <a:p>
                      <a:pPr marL="0" algn="ctr">
                        <a:lnSpc>
                          <a:spcPct val="100000"/>
                        </a:lnSpc>
                        <a:spcBef>
                          <a:spcPts val="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36000" marB="3600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hMerge="1">
                  <a:txBody>
                    <a:bodyPr/>
                    <a:lstStyle/>
                    <a:p>
                      <a:endParaRPr kumimoji="1" lang="ja-JP" altLang="en-US"/>
                    </a:p>
                  </a:txBody>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spc="-105" dirty="0">
                          <a:solidFill>
                            <a:srgbClr val="FFFFFF"/>
                          </a:solidFill>
                          <a:latin typeface="Tahoma"/>
                          <a:cs typeface="Tahoma"/>
                        </a:rPr>
                        <a:t>2025</a:t>
                      </a:r>
                      <a:r>
                        <a:rPr lang="ja-JP" altLang="en-US" sz="1100" b="1" spc="-114" dirty="0">
                          <a:solidFill>
                            <a:srgbClr val="FFFFFF"/>
                          </a:solidFill>
                          <a:latin typeface="Yu Gothic UI"/>
                          <a:cs typeface="Tahoma"/>
                        </a:rPr>
                        <a:t>年度</a:t>
                      </a:r>
                      <a:r>
                        <a:rPr lang="ja-JP" altLang="en-US" sz="1100" b="1" spc="-114" dirty="0">
                          <a:solidFill>
                            <a:srgbClr val="FFFFFF"/>
                          </a:solidFill>
                          <a:latin typeface="Yu Gothic UI"/>
                          <a:cs typeface="Yu Gothic UI"/>
                        </a:rPr>
                        <a:t>末見込み</a:t>
                      </a:r>
                      <a:endParaRPr lang="ja-JP" altLang="en-US" sz="1100" dirty="0">
                        <a:latin typeface="Yu Gothic UI"/>
                        <a:cs typeface="Yu Gothic UI"/>
                      </a:endParaRPr>
                    </a:p>
                  </a:txBody>
                  <a:tcPr marL="0" marR="0" marT="36000" marB="3600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9DAB"/>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gridSpan="2">
                  <a:txBody>
                    <a:bodyPr/>
                    <a:lstStyle/>
                    <a:p>
                      <a:pPr marL="0">
                        <a:lnSpc>
                          <a:spcPts val="1000"/>
                        </a:lnSpc>
                        <a:spcBef>
                          <a:spcPts val="0"/>
                        </a:spcBef>
                      </a:pPr>
                      <a:r>
                        <a:rPr lang="ja-JP" altLang="en-US" sz="1000" dirty="0">
                          <a:latin typeface="Yu Gothic UI" panose="020B0500000000000000" pitchFamily="50" charset="-128"/>
                          <a:ea typeface="Yu Gothic UI" panose="020B0500000000000000" pitchFamily="50" charset="-128"/>
                          <a:cs typeface="MS Gothic"/>
                        </a:rPr>
                        <a:t>①</a:t>
                      </a:r>
                      <a:r>
                        <a:rPr lang="en-US" altLang="ja-JP" sz="1000" dirty="0">
                          <a:latin typeface="Yu Gothic UI" panose="020B0500000000000000" pitchFamily="50" charset="-128"/>
                          <a:ea typeface="Yu Gothic UI" panose="020B0500000000000000" pitchFamily="50" charset="-128"/>
                          <a:cs typeface="MS Gothic"/>
                        </a:rPr>
                        <a:t>60%</a:t>
                      </a: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hMerge="1">
                  <a:txBody>
                    <a:bodyPr/>
                    <a:lstStyle/>
                    <a:p>
                      <a:endParaRPr kumimoji="1" lang="ja-JP" altLang="en-US"/>
                    </a:p>
                  </a:txBody>
                  <a:tcPr/>
                </a:tc>
                <a:tc gridSpan="2">
                  <a:txBody>
                    <a:bodyPr/>
                    <a:lstStyle/>
                    <a:p>
                      <a:pPr marL="0">
                        <a:lnSpc>
                          <a:spcPts val="1000"/>
                        </a:lnSpc>
                        <a:spcBef>
                          <a:spcPts val="0"/>
                        </a:spcBef>
                      </a:pPr>
                      <a:r>
                        <a:rPr lang="ja-JP" altLang="en-US" sz="1000" dirty="0">
                          <a:latin typeface="Yu Gothic UI" panose="020B0500000000000000" pitchFamily="50" charset="-128"/>
                          <a:ea typeface="Yu Gothic UI" panose="020B0500000000000000" pitchFamily="50" charset="-128"/>
                          <a:cs typeface="MS Gothic"/>
                        </a:rPr>
                        <a:t>①</a:t>
                      </a:r>
                      <a:r>
                        <a:rPr lang="en-US" altLang="ja-JP" sz="1000" dirty="0">
                          <a:latin typeface="Yu Gothic UI" panose="020B0500000000000000" pitchFamily="50" charset="-128"/>
                          <a:ea typeface="Yu Gothic UI" panose="020B0500000000000000" pitchFamily="50" charset="-128"/>
                          <a:cs typeface="MS Gothic"/>
                        </a:rPr>
                        <a:t>60%</a:t>
                      </a:r>
                    </a:p>
                  </a:txBody>
                  <a:tcPr marL="72000" marR="72000" marT="36000" marB="3600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hMerge="1">
                  <a:txBody>
                    <a:bodyPr/>
                    <a:lstStyle/>
                    <a:p>
                      <a:endParaRPr kumimoji="1" lang="ja-JP" altLang="en-US"/>
                    </a:p>
                  </a:txBody>
                  <a:tcPr/>
                </a:tc>
                <a:extLst>
                  <a:ext uri="{0D108BD9-81ED-4DB2-BD59-A6C34878D82A}">
                    <a16:rowId xmlns:a16="http://schemas.microsoft.com/office/drawing/2014/main" val="10001"/>
                  </a:ext>
                </a:extLst>
              </a:tr>
              <a:tr h="288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2026</a:t>
                      </a:r>
                      <a:r>
                        <a:rPr lang="ja-JP" altLang="en-US" sz="1100" b="1" spc="-35" dirty="0">
                          <a:solidFill>
                            <a:srgbClr val="FFFFFF"/>
                          </a:solidFill>
                          <a:latin typeface="Yu Gothic UI"/>
                          <a:cs typeface="Yu Gothic UI"/>
                        </a:rPr>
                        <a:t>年度</a:t>
                      </a:r>
                      <a:endParaRPr lang="ja-JP" altLang="en-US" sz="1100" dirty="0">
                        <a:latin typeface="Yu Gothic UI" panose="020B0500000000000000" pitchFamily="50" charset="-128"/>
                        <a:ea typeface="Yu Gothic UI" panose="020B0500000000000000" pitchFamily="50" charset="-128"/>
                        <a:cs typeface="MS Gothic"/>
                      </a:endParaRPr>
                    </a:p>
                  </a:txBody>
                  <a:tcPr marL="0" marR="0" marT="36000" marB="36000" anchor="ctr">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solidFill>
                      <a:srgbClr val="F19DAB"/>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2027</a:t>
                      </a:r>
                      <a:r>
                        <a:rPr lang="ja-JP" altLang="en-US" sz="1100" b="1" spc="-35" dirty="0">
                          <a:solidFill>
                            <a:srgbClr val="FFFFFF"/>
                          </a:solidFill>
                          <a:latin typeface="Yu Gothic UI"/>
                          <a:cs typeface="Yu Gothic UI"/>
                        </a:rPr>
                        <a:t>年度</a:t>
                      </a:r>
                      <a:endParaRPr lang="ja-JP" altLang="en-US" sz="1100" dirty="0">
                        <a:latin typeface="Yu Gothic UI"/>
                        <a:cs typeface="Yu Gothic UI"/>
                      </a:endParaRPr>
                    </a:p>
                  </a:txBody>
                  <a:tcPr marL="0" marR="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9DAB"/>
                    </a:solidFill>
                  </a:tcPr>
                </a:tc>
                <a:tc hMerge="1">
                  <a:txBody>
                    <a:bodyPr/>
                    <a:lstStyle/>
                    <a:p>
                      <a:pPr marL="106045">
                        <a:lnSpc>
                          <a:spcPct val="100000"/>
                        </a:lnSpc>
                        <a:spcBef>
                          <a:spcPts val="30"/>
                        </a:spcBef>
                      </a:pP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19DAB"/>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latin typeface="Tahoma"/>
                          <a:cs typeface="Tahoma"/>
                        </a:rPr>
                        <a:t>2028</a:t>
                      </a:r>
                      <a:r>
                        <a:rPr lang="ja-JP" altLang="en-US" sz="1100" b="1" spc="-35" dirty="0">
                          <a:solidFill>
                            <a:srgbClr val="FFFFFF"/>
                          </a:solidFill>
                          <a:latin typeface="Yu Gothic UI"/>
                          <a:cs typeface="Yu Gothic UI"/>
                        </a:rPr>
                        <a:t>年度</a:t>
                      </a:r>
                      <a:endParaRPr lang="ja-JP" altLang="en-US" sz="1100" dirty="0">
                        <a:latin typeface="Yu Gothic UI"/>
                        <a:cs typeface="Yu Gothic UI"/>
                      </a:endParaRPr>
                    </a:p>
                  </a:txBody>
                  <a:tcPr marL="0" marR="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9DAB"/>
                    </a:solidFill>
                  </a:tcPr>
                </a:tc>
                <a:extLst>
                  <a:ext uri="{0D108BD9-81ED-4DB2-BD59-A6C34878D82A}">
                    <a16:rowId xmlns:a16="http://schemas.microsoft.com/office/drawing/2014/main" val="10002"/>
                  </a:ext>
                </a:extLst>
              </a:tr>
              <a:tr h="396000">
                <a:tc>
                  <a:txBody>
                    <a:bodyPr/>
                    <a:lstStyle/>
                    <a:p>
                      <a:pPr marL="0">
                        <a:lnSpc>
                          <a:spcPts val="1000"/>
                        </a:lnSpc>
                        <a:spcBef>
                          <a:spcPts val="0"/>
                        </a:spcBef>
                      </a:pPr>
                      <a:r>
                        <a:rPr lang="zh-TW" altLang="en-US" sz="1000" spc="-15" dirty="0">
                          <a:latin typeface="Yu Gothic UI" panose="020B0500000000000000" pitchFamily="50" charset="-128"/>
                          <a:ea typeface="Yu Gothic UI" panose="020B0500000000000000" pitchFamily="50" charset="-128"/>
                          <a:cs typeface="MS Gothic"/>
                        </a:rPr>
                        <a:t>①</a:t>
                      </a:r>
                      <a:r>
                        <a:rPr lang="en-US" altLang="zh-TW" sz="1000" spc="-15" dirty="0">
                          <a:latin typeface="Yu Gothic UI" panose="020B0500000000000000" pitchFamily="50" charset="-128"/>
                          <a:ea typeface="Yu Gothic UI" panose="020B0500000000000000" pitchFamily="50" charset="-128"/>
                          <a:cs typeface="MS Gothic"/>
                        </a:rPr>
                        <a:t>80%</a:t>
                      </a:r>
                    </a:p>
                    <a:p>
                      <a:pPr marL="0">
                        <a:lnSpc>
                          <a:spcPts val="1000"/>
                        </a:lnSpc>
                        <a:spcBef>
                          <a:spcPts val="0"/>
                        </a:spcBef>
                      </a:pPr>
                      <a:r>
                        <a:rPr lang="en-US" altLang="zh-TW" sz="1000" spc="-15" dirty="0">
                          <a:latin typeface="Yu Gothic UI" panose="020B0500000000000000" pitchFamily="50" charset="-128"/>
                          <a:ea typeface="Yu Gothic UI" panose="020B0500000000000000" pitchFamily="50" charset="-128"/>
                          <a:cs typeface="MS Gothic"/>
                        </a:rPr>
                        <a:t>②20</a:t>
                      </a:r>
                      <a:r>
                        <a:rPr lang="zh-TW" altLang="en-US" sz="1000" spc="-15" dirty="0">
                          <a:latin typeface="Yu Gothic UI" panose="020B0500000000000000" pitchFamily="50" charset="-128"/>
                          <a:ea typeface="Yu Gothic UI" panose="020B0500000000000000" pitchFamily="50" charset="-128"/>
                          <a:cs typeface="MS Gothic"/>
                        </a:rPr>
                        <a:t>％</a:t>
                      </a: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cap="flat" cmpd="sng" algn="ctr">
                      <a:solidFill>
                        <a:srgbClr val="000000"/>
                      </a:solidFill>
                      <a:prstDash val="solid"/>
                      <a:round/>
                      <a:headEnd type="none" w="med" len="med"/>
                      <a:tailEnd type="none" w="med" len="med"/>
                    </a:lnB>
                    <a:noFill/>
                  </a:tcPr>
                </a:tc>
                <a:tc gridSpan="2">
                  <a:txBody>
                    <a:bodyPr/>
                    <a:lstStyle/>
                    <a:p>
                      <a:pPr marL="0">
                        <a:lnSpc>
                          <a:spcPts val="1000"/>
                        </a:lnSpc>
                        <a:spcBef>
                          <a:spcPts val="0"/>
                        </a:spcBef>
                      </a:pPr>
                      <a:r>
                        <a:rPr lang="zh-TW" altLang="en-US" sz="1000" spc="-15" dirty="0">
                          <a:latin typeface="Yu Gothic UI" panose="020B0500000000000000" pitchFamily="50" charset="-128"/>
                          <a:ea typeface="Yu Gothic UI" panose="020B0500000000000000" pitchFamily="50" charset="-128"/>
                          <a:cs typeface="MS Gothic"/>
                        </a:rPr>
                        <a:t>①</a:t>
                      </a:r>
                      <a:r>
                        <a:rPr lang="en-US" altLang="zh-TW" sz="1000" spc="-15" dirty="0">
                          <a:latin typeface="Yu Gothic UI" panose="020B0500000000000000" pitchFamily="50" charset="-128"/>
                          <a:ea typeface="Yu Gothic UI" panose="020B0500000000000000" pitchFamily="50" charset="-128"/>
                          <a:cs typeface="MS Gothic"/>
                        </a:rPr>
                        <a:t>80%</a:t>
                      </a:r>
                    </a:p>
                    <a:p>
                      <a:pPr marL="0">
                        <a:lnSpc>
                          <a:spcPts val="1000"/>
                        </a:lnSpc>
                        <a:spcBef>
                          <a:spcPts val="0"/>
                        </a:spcBef>
                      </a:pPr>
                      <a:r>
                        <a:rPr lang="en-US" altLang="zh-TW" sz="1000" spc="-15" dirty="0">
                          <a:latin typeface="Yu Gothic UI" panose="020B0500000000000000" pitchFamily="50" charset="-128"/>
                          <a:ea typeface="Yu Gothic UI" panose="020B0500000000000000" pitchFamily="50" charset="-128"/>
                          <a:cs typeface="MS Gothic"/>
                        </a:rPr>
                        <a:t>②40</a:t>
                      </a:r>
                      <a:r>
                        <a:rPr lang="zh-TW" altLang="en-US" sz="1000" spc="-15" dirty="0">
                          <a:latin typeface="Yu Gothic UI" panose="020B0500000000000000" pitchFamily="50" charset="-128"/>
                          <a:ea typeface="Yu Gothic UI" panose="020B0500000000000000" pitchFamily="50" charset="-128"/>
                          <a:cs typeface="MS Gothic"/>
                        </a:rPr>
                        <a:t>％</a:t>
                      </a: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marL="106045">
                        <a:lnSpc>
                          <a:spcPct val="100000"/>
                        </a:lnSpc>
                        <a:spcBef>
                          <a:spcPts val="90"/>
                        </a:spcBef>
                      </a:pPr>
                      <a:endParaRPr sz="1000" dirty="0">
                        <a:solidFill>
                          <a:schemeClr val="tx1"/>
                        </a:solidFill>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noFill/>
                  </a:tcPr>
                </a:tc>
                <a:tc>
                  <a:txBody>
                    <a:bodyPr/>
                    <a:lstStyle/>
                    <a:p>
                      <a:pPr marL="0">
                        <a:lnSpc>
                          <a:spcPts val="1000"/>
                        </a:lnSpc>
                        <a:spcBef>
                          <a:spcPts val="0"/>
                        </a:spcBef>
                      </a:pPr>
                      <a:r>
                        <a:rPr lang="zh-TW" altLang="en-US" sz="1000" spc="-15" dirty="0">
                          <a:latin typeface="Yu Gothic UI" panose="020B0500000000000000" pitchFamily="50" charset="-128"/>
                          <a:ea typeface="Yu Gothic UI" panose="020B0500000000000000" pitchFamily="50" charset="-128"/>
                          <a:cs typeface="MS Gothic"/>
                        </a:rPr>
                        <a:t>①</a:t>
                      </a:r>
                      <a:r>
                        <a:rPr lang="en-US" altLang="zh-TW" sz="1000" spc="-15" dirty="0">
                          <a:latin typeface="Yu Gothic UI" panose="020B0500000000000000" pitchFamily="50" charset="-128"/>
                          <a:ea typeface="Yu Gothic UI" panose="020B0500000000000000" pitchFamily="50" charset="-128"/>
                          <a:cs typeface="MS Gothic"/>
                        </a:rPr>
                        <a:t>80%</a:t>
                      </a:r>
                    </a:p>
                    <a:p>
                      <a:pPr marL="0">
                        <a:lnSpc>
                          <a:spcPts val="1000"/>
                        </a:lnSpc>
                        <a:spcBef>
                          <a:spcPts val="0"/>
                        </a:spcBef>
                      </a:pPr>
                      <a:r>
                        <a:rPr lang="en-US" altLang="zh-TW" sz="1000" spc="-15" dirty="0">
                          <a:latin typeface="Yu Gothic UI" panose="020B0500000000000000" pitchFamily="50" charset="-128"/>
                          <a:ea typeface="Yu Gothic UI" panose="020B0500000000000000" pitchFamily="50" charset="-128"/>
                          <a:cs typeface="MS Gothic"/>
                        </a:rPr>
                        <a:t>②40</a:t>
                      </a:r>
                      <a:r>
                        <a:rPr lang="zh-TW" altLang="en-US" sz="1000" spc="-15" dirty="0">
                          <a:latin typeface="Yu Gothic UI" panose="020B0500000000000000" pitchFamily="50" charset="-128"/>
                          <a:ea typeface="Yu Gothic UI" panose="020B0500000000000000" pitchFamily="50" charset="-128"/>
                          <a:cs typeface="MS Gothic"/>
                        </a:rPr>
                        <a:t>％</a:t>
                      </a: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2EAF-1E58-10CA-8A80-A71FB27684E9}"/>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A534669D-39A3-26A8-7FC6-F9BE5BA20288}"/>
              </a:ext>
            </a:extLst>
          </p:cNvPr>
          <p:cNvSpPr txBox="1"/>
          <p:nvPr/>
        </p:nvSpPr>
        <p:spPr>
          <a:xfrm>
            <a:off x="4881600" y="5083862"/>
            <a:ext cx="1080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chemeClr val="bg1"/>
                </a:solidFill>
                <a:latin typeface="Yu Gothic UI" panose="020B0500000000000000" pitchFamily="50" charset="-128"/>
                <a:ea typeface="Yu Gothic UI" panose="020B0500000000000000" pitchFamily="50" charset="-128"/>
              </a:rPr>
              <a:t>情報提供</a:t>
            </a:r>
            <a:endParaRPr kumimoji="1" lang="en-US" altLang="ja-JP" sz="1050" b="1" dirty="0">
              <a:solidFill>
                <a:schemeClr val="bg1"/>
              </a:solidFill>
              <a:latin typeface="Yu Gothic UI" panose="020B0500000000000000" pitchFamily="50" charset="-128"/>
              <a:ea typeface="Yu Gothic UI" panose="020B0500000000000000" pitchFamily="50" charset="-128"/>
            </a:endParaRPr>
          </a:p>
        </p:txBody>
      </p:sp>
      <p:graphicFrame>
        <p:nvGraphicFramePr>
          <p:cNvPr id="6" name="表プレースホルダー 20">
            <a:extLst>
              <a:ext uri="{FF2B5EF4-FFF2-40B4-BE49-F238E27FC236}">
                <a16:creationId xmlns:a16="http://schemas.microsoft.com/office/drawing/2014/main" id="{A7409F08-BE92-F4C9-7BF7-650767F7A9F1}"/>
              </a:ext>
            </a:extLst>
          </p:cNvPr>
          <p:cNvGraphicFramePr>
            <a:graphicFrameLocks/>
          </p:cNvGraphicFramePr>
          <p:nvPr>
            <p:extLst>
              <p:ext uri="{D42A27DB-BD31-4B8C-83A1-F6EECF244321}">
                <p14:modId xmlns:p14="http://schemas.microsoft.com/office/powerpoint/2010/main" val="1283800456"/>
              </p:ext>
            </p:extLst>
          </p:nvPr>
        </p:nvGraphicFramePr>
        <p:xfrm>
          <a:off x="4881600" y="2592000"/>
          <a:ext cx="4320000" cy="129600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機能追加工事発注、施工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ポンプ運転状況公開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ポンプ運転状況公開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ポンプ運転状況公開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7" name="正方形/長方形 16">
            <a:extLst>
              <a:ext uri="{FF2B5EF4-FFF2-40B4-BE49-F238E27FC236}">
                <a16:creationId xmlns:a16="http://schemas.microsoft.com/office/drawing/2014/main" id="{29529743-F4D3-D85E-6A0E-E83C9F4B9684}"/>
              </a:ext>
            </a:extLst>
          </p:cNvPr>
          <p:cNvSpPr/>
          <p:nvPr/>
        </p:nvSpPr>
        <p:spPr>
          <a:xfrm>
            <a:off x="7050986" y="475264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D7C7D33A-7549-A959-CBB4-FF96E4DBC8FE}"/>
              </a:ext>
            </a:extLst>
          </p:cNvPr>
          <p:cNvSpPr/>
          <p:nvPr/>
        </p:nvSpPr>
        <p:spPr>
          <a:xfrm>
            <a:off x="6006986" y="475264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37639A97-B54F-9DDE-CD6B-1BA6D75ED881}"/>
              </a:ext>
            </a:extLst>
          </p:cNvPr>
          <p:cNvSpPr/>
          <p:nvPr/>
        </p:nvSpPr>
        <p:spPr>
          <a:xfrm>
            <a:off x="8094986" y="475264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5" name="ホームベース 30">
            <a:extLst>
              <a:ext uri="{FF2B5EF4-FFF2-40B4-BE49-F238E27FC236}">
                <a16:creationId xmlns:a16="http://schemas.microsoft.com/office/drawing/2014/main" id="{F5878974-B61D-1941-FA9F-3C651C09DBFA}"/>
              </a:ext>
            </a:extLst>
          </p:cNvPr>
          <p:cNvSpPr/>
          <p:nvPr/>
        </p:nvSpPr>
        <p:spPr>
          <a:xfrm>
            <a:off x="6014300" y="5083862"/>
            <a:ext cx="3096126"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市民向けＷＥＢ画面での</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ポンプ運転状況公開</a:t>
            </a:r>
          </a:p>
        </p:txBody>
      </p:sp>
      <p:grpSp>
        <p:nvGrpSpPr>
          <p:cNvPr id="276" name="グループ化 275">
            <a:extLst>
              <a:ext uri="{FF2B5EF4-FFF2-40B4-BE49-F238E27FC236}">
                <a16:creationId xmlns:a16="http://schemas.microsoft.com/office/drawing/2014/main" id="{92AAEC2E-B40D-11F6-704E-605BFBA26036}"/>
              </a:ext>
            </a:extLst>
          </p:cNvPr>
          <p:cNvGrpSpPr/>
          <p:nvPr/>
        </p:nvGrpSpPr>
        <p:grpSpPr>
          <a:xfrm>
            <a:off x="288157" y="3593212"/>
            <a:ext cx="844867" cy="2227459"/>
            <a:chOff x="1272540" y="2817701"/>
            <a:chExt cx="986590" cy="3110659"/>
          </a:xfrm>
        </p:grpSpPr>
        <p:sp>
          <p:nvSpPr>
            <p:cNvPr id="277" name="四角形: 角を丸くする 276">
              <a:extLst>
                <a:ext uri="{FF2B5EF4-FFF2-40B4-BE49-F238E27FC236}">
                  <a16:creationId xmlns:a16="http://schemas.microsoft.com/office/drawing/2014/main" id="{5347B6A1-A208-953A-835E-2BEC04130DC9}"/>
                </a:ext>
              </a:extLst>
            </p:cNvPr>
            <p:cNvSpPr/>
            <p:nvPr/>
          </p:nvSpPr>
          <p:spPr>
            <a:xfrm>
              <a:off x="1272540" y="2817701"/>
              <a:ext cx="986590" cy="311065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8" name="グループ化 277">
              <a:extLst>
                <a:ext uri="{FF2B5EF4-FFF2-40B4-BE49-F238E27FC236}">
                  <a16:creationId xmlns:a16="http://schemas.microsoft.com/office/drawing/2014/main" id="{77CA066F-8221-80A5-3B2F-A8601A643BC7}"/>
                </a:ext>
              </a:extLst>
            </p:cNvPr>
            <p:cNvGrpSpPr/>
            <p:nvPr/>
          </p:nvGrpSpPr>
          <p:grpSpPr>
            <a:xfrm>
              <a:off x="1446481" y="3650142"/>
              <a:ext cx="108000" cy="128664"/>
              <a:chOff x="4464050" y="4064000"/>
              <a:chExt cx="108000" cy="128664"/>
            </a:xfrm>
          </p:grpSpPr>
          <p:sp>
            <p:nvSpPr>
              <p:cNvPr id="288" name="二等辺三角形 287">
                <a:extLst>
                  <a:ext uri="{FF2B5EF4-FFF2-40B4-BE49-F238E27FC236}">
                    <a16:creationId xmlns:a16="http://schemas.microsoft.com/office/drawing/2014/main" id="{61D86B06-16BF-EDD2-61EE-5BD24D6F4D2E}"/>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ローチャート: 結合子 288">
                <a:extLst>
                  <a:ext uri="{FF2B5EF4-FFF2-40B4-BE49-F238E27FC236}">
                    <a16:creationId xmlns:a16="http://schemas.microsoft.com/office/drawing/2014/main" id="{742E0489-0953-DCA5-86D2-4387EB4DAAE3}"/>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9" name="グループ化 278">
              <a:extLst>
                <a:ext uri="{FF2B5EF4-FFF2-40B4-BE49-F238E27FC236}">
                  <a16:creationId xmlns:a16="http://schemas.microsoft.com/office/drawing/2014/main" id="{EC78DB41-88D0-9DC3-D952-396556710C56}"/>
                </a:ext>
              </a:extLst>
            </p:cNvPr>
            <p:cNvGrpSpPr/>
            <p:nvPr/>
          </p:nvGrpSpPr>
          <p:grpSpPr>
            <a:xfrm>
              <a:off x="1446481" y="4009591"/>
              <a:ext cx="108000" cy="128664"/>
              <a:chOff x="4464050" y="4064000"/>
              <a:chExt cx="108000" cy="128664"/>
            </a:xfrm>
            <a:solidFill>
              <a:schemeClr val="accent6"/>
            </a:solidFill>
          </p:grpSpPr>
          <p:sp>
            <p:nvSpPr>
              <p:cNvPr id="286" name="二等辺三角形 285">
                <a:extLst>
                  <a:ext uri="{FF2B5EF4-FFF2-40B4-BE49-F238E27FC236}">
                    <a16:creationId xmlns:a16="http://schemas.microsoft.com/office/drawing/2014/main" id="{A68BCAC8-35BB-E9B4-43DA-4CD76A5E167B}"/>
                  </a:ext>
                </a:extLst>
              </p:cNvPr>
              <p:cNvSpPr/>
              <p:nvPr/>
            </p:nvSpPr>
            <p:spPr>
              <a:xfrm>
                <a:off x="4464050" y="4084664"/>
                <a:ext cx="108000" cy="108000"/>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ローチャート: 結合子 286">
                <a:extLst>
                  <a:ext uri="{FF2B5EF4-FFF2-40B4-BE49-F238E27FC236}">
                    <a16:creationId xmlns:a16="http://schemas.microsoft.com/office/drawing/2014/main" id="{AC493BFD-D816-55D5-E7A8-B3B05316AFBB}"/>
                  </a:ext>
                </a:extLst>
              </p:cNvPr>
              <p:cNvSpPr/>
              <p:nvPr/>
            </p:nvSpPr>
            <p:spPr>
              <a:xfrm>
                <a:off x="4464050" y="4064000"/>
                <a:ext cx="107950" cy="108000"/>
              </a:xfrm>
              <a:prstGeom prst="flowChartConnec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0" name="グループ化 279">
              <a:extLst>
                <a:ext uri="{FF2B5EF4-FFF2-40B4-BE49-F238E27FC236}">
                  <a16:creationId xmlns:a16="http://schemas.microsoft.com/office/drawing/2014/main" id="{2DE37C01-94E0-B5C9-290C-CDD13C6CD326}"/>
                </a:ext>
              </a:extLst>
            </p:cNvPr>
            <p:cNvGrpSpPr/>
            <p:nvPr/>
          </p:nvGrpSpPr>
          <p:grpSpPr>
            <a:xfrm>
              <a:off x="1446481" y="4421943"/>
              <a:ext cx="108000" cy="128664"/>
              <a:chOff x="4464050" y="4064000"/>
              <a:chExt cx="108000" cy="128664"/>
            </a:xfrm>
            <a:solidFill>
              <a:srgbClr val="FFFF00"/>
            </a:solidFill>
          </p:grpSpPr>
          <p:sp>
            <p:nvSpPr>
              <p:cNvPr id="284" name="二等辺三角形 283">
                <a:extLst>
                  <a:ext uri="{FF2B5EF4-FFF2-40B4-BE49-F238E27FC236}">
                    <a16:creationId xmlns:a16="http://schemas.microsoft.com/office/drawing/2014/main" id="{AC0473F3-1D8B-5406-3699-FE60845C759E}"/>
                  </a:ext>
                </a:extLst>
              </p:cNvPr>
              <p:cNvSpPr/>
              <p:nvPr/>
            </p:nvSpPr>
            <p:spPr>
              <a:xfrm>
                <a:off x="4464050" y="4084664"/>
                <a:ext cx="108000" cy="108000"/>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ローチャート: 結合子 284">
                <a:extLst>
                  <a:ext uri="{FF2B5EF4-FFF2-40B4-BE49-F238E27FC236}">
                    <a16:creationId xmlns:a16="http://schemas.microsoft.com/office/drawing/2014/main" id="{54865FA3-7239-B508-9376-F9EE38222C0E}"/>
                  </a:ext>
                </a:extLst>
              </p:cNvPr>
              <p:cNvSpPr/>
              <p:nvPr/>
            </p:nvSpPr>
            <p:spPr>
              <a:xfrm>
                <a:off x="4464050" y="4064000"/>
                <a:ext cx="107950" cy="108000"/>
              </a:xfrm>
              <a:prstGeom prst="flowChartConnec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1" name="テキスト ボックス 280">
              <a:extLst>
                <a:ext uri="{FF2B5EF4-FFF2-40B4-BE49-F238E27FC236}">
                  <a16:creationId xmlns:a16="http://schemas.microsoft.com/office/drawing/2014/main" id="{2E957431-5BB4-1226-1279-4CA2E14F9ACA}"/>
                </a:ext>
              </a:extLst>
            </p:cNvPr>
            <p:cNvSpPr txBox="1"/>
            <p:nvPr/>
          </p:nvSpPr>
          <p:spPr>
            <a:xfrm>
              <a:off x="1563212" y="3606062"/>
              <a:ext cx="569387" cy="246221"/>
            </a:xfrm>
            <a:prstGeom prst="rect">
              <a:avLst/>
            </a:prstGeom>
            <a:noFill/>
          </p:spPr>
          <p:txBody>
            <a:bodyPr wrap="none" rtlCol="0">
              <a:spAutoFit/>
            </a:bodyPr>
            <a:lstStyle/>
            <a:p>
              <a:r>
                <a:rPr kumimoji="1" lang="ja-JP" altLang="en-US" sz="1000" b="1" dirty="0"/>
                <a:t>運転中</a:t>
              </a:r>
            </a:p>
          </p:txBody>
        </p:sp>
        <p:sp>
          <p:nvSpPr>
            <p:cNvPr id="282" name="テキスト ボックス 281">
              <a:extLst>
                <a:ext uri="{FF2B5EF4-FFF2-40B4-BE49-F238E27FC236}">
                  <a16:creationId xmlns:a16="http://schemas.microsoft.com/office/drawing/2014/main" id="{0D4D9D77-957B-7406-5438-DD49991B53E6}"/>
                </a:ext>
              </a:extLst>
            </p:cNvPr>
            <p:cNvSpPr txBox="1"/>
            <p:nvPr/>
          </p:nvSpPr>
          <p:spPr>
            <a:xfrm>
              <a:off x="1563211" y="3969162"/>
              <a:ext cx="569387" cy="246221"/>
            </a:xfrm>
            <a:prstGeom prst="rect">
              <a:avLst/>
            </a:prstGeom>
            <a:noFill/>
          </p:spPr>
          <p:txBody>
            <a:bodyPr wrap="none" rtlCol="0">
              <a:spAutoFit/>
            </a:bodyPr>
            <a:lstStyle/>
            <a:p>
              <a:r>
                <a:rPr kumimoji="1" lang="ja-JP" altLang="en-US" sz="1000" b="1" dirty="0"/>
                <a:t>停止中</a:t>
              </a:r>
            </a:p>
          </p:txBody>
        </p:sp>
        <p:sp>
          <p:nvSpPr>
            <p:cNvPr id="283" name="テキスト ボックス 282">
              <a:extLst>
                <a:ext uri="{FF2B5EF4-FFF2-40B4-BE49-F238E27FC236}">
                  <a16:creationId xmlns:a16="http://schemas.microsoft.com/office/drawing/2014/main" id="{DD18ED80-6E2D-41A1-0196-8FEA7B419A69}"/>
                </a:ext>
              </a:extLst>
            </p:cNvPr>
            <p:cNvSpPr txBox="1"/>
            <p:nvPr/>
          </p:nvSpPr>
          <p:spPr>
            <a:xfrm>
              <a:off x="1583957" y="4387669"/>
              <a:ext cx="569387" cy="246221"/>
            </a:xfrm>
            <a:prstGeom prst="rect">
              <a:avLst/>
            </a:prstGeom>
            <a:noFill/>
          </p:spPr>
          <p:txBody>
            <a:bodyPr wrap="none" rtlCol="0">
              <a:spAutoFit/>
            </a:bodyPr>
            <a:lstStyle/>
            <a:p>
              <a:r>
                <a:rPr kumimoji="1" lang="ja-JP" altLang="en-US" sz="1000" b="1" dirty="0"/>
                <a:t>休止中</a:t>
              </a:r>
            </a:p>
          </p:txBody>
        </p:sp>
      </p:grpSp>
      <p:graphicFrame>
        <p:nvGraphicFramePr>
          <p:cNvPr id="292" name="表 291">
            <a:extLst>
              <a:ext uri="{FF2B5EF4-FFF2-40B4-BE49-F238E27FC236}">
                <a16:creationId xmlns:a16="http://schemas.microsoft.com/office/drawing/2014/main" id="{6C3ED4D6-86F2-B653-696F-4A593EAB5625}"/>
              </a:ext>
            </a:extLst>
          </p:cNvPr>
          <p:cNvGraphicFramePr>
            <a:graphicFrameLocks noGrp="1"/>
          </p:cNvGraphicFramePr>
          <p:nvPr/>
        </p:nvGraphicFramePr>
        <p:xfrm>
          <a:off x="1207663" y="4175734"/>
          <a:ext cx="3292431" cy="418320"/>
        </p:xfrm>
        <a:graphic>
          <a:graphicData uri="http://schemas.openxmlformats.org/drawingml/2006/table">
            <a:tbl>
              <a:tblPr firstRow="1" bandRow="1">
                <a:tableStyleId>{5C22544A-7EE6-4342-B048-85BDC9FD1C3A}</a:tableStyleId>
              </a:tblPr>
              <a:tblGrid>
                <a:gridCol w="1456431">
                  <a:extLst>
                    <a:ext uri="{9D8B030D-6E8A-4147-A177-3AD203B41FA5}">
                      <a16:colId xmlns:a16="http://schemas.microsoft.com/office/drawing/2014/main" val="3952794656"/>
                    </a:ext>
                  </a:extLst>
                </a:gridCol>
                <a:gridCol w="612000">
                  <a:extLst>
                    <a:ext uri="{9D8B030D-6E8A-4147-A177-3AD203B41FA5}">
                      <a16:colId xmlns:a16="http://schemas.microsoft.com/office/drawing/2014/main" val="3030356525"/>
                    </a:ext>
                  </a:extLst>
                </a:gridCol>
                <a:gridCol w="612000">
                  <a:extLst>
                    <a:ext uri="{9D8B030D-6E8A-4147-A177-3AD203B41FA5}">
                      <a16:colId xmlns:a16="http://schemas.microsoft.com/office/drawing/2014/main" val="3256059480"/>
                    </a:ext>
                  </a:extLst>
                </a:gridCol>
                <a:gridCol w="612000">
                  <a:extLst>
                    <a:ext uri="{9D8B030D-6E8A-4147-A177-3AD203B41FA5}">
                      <a16:colId xmlns:a16="http://schemas.microsoft.com/office/drawing/2014/main" val="3055872775"/>
                    </a:ext>
                  </a:extLst>
                </a:gridCol>
              </a:tblGrid>
              <a:tr h="0">
                <a:tc>
                  <a:txBody>
                    <a:bodyPr/>
                    <a:lstStyle/>
                    <a:p>
                      <a:r>
                        <a:rPr kumimoji="1" lang="ja-JP" altLang="en-US" sz="600" kern="100" baseline="0" dirty="0"/>
                        <a:t>信号名</a:t>
                      </a:r>
                    </a:p>
                  </a:txBody>
                  <a:tcPr marT="36000" marB="36000" anchor="ctr">
                    <a:solidFill>
                      <a:schemeClr val="accent5">
                        <a:lumMod val="75000"/>
                      </a:schemeClr>
                    </a:solidFill>
                  </a:tcPr>
                </a:tc>
                <a:tc>
                  <a:txBody>
                    <a:bodyPr/>
                    <a:lstStyle/>
                    <a:p>
                      <a:pPr algn="ctr"/>
                      <a:r>
                        <a:rPr kumimoji="1" lang="ja-JP" altLang="en-US" sz="600" kern="100" baseline="0" dirty="0"/>
                        <a:t>現在値</a:t>
                      </a:r>
                    </a:p>
                  </a:txBody>
                  <a:tcPr marT="36000" marB="36000" anchor="ctr">
                    <a:solidFill>
                      <a:schemeClr val="accent5">
                        <a:lumMod val="75000"/>
                      </a:schemeClr>
                    </a:solidFill>
                  </a:tcPr>
                </a:tc>
                <a:tc>
                  <a:txBody>
                    <a:bodyPr/>
                    <a:lstStyle/>
                    <a:p>
                      <a:pPr algn="ctr"/>
                      <a:r>
                        <a:rPr kumimoji="1" lang="en-US" altLang="ja-JP" sz="600" kern="100" baseline="0" dirty="0"/>
                        <a:t>10</a:t>
                      </a:r>
                      <a:r>
                        <a:rPr kumimoji="1" lang="ja-JP" altLang="en-US" sz="600" kern="100" baseline="0" dirty="0"/>
                        <a:t>分間</a:t>
                      </a:r>
                      <a:endParaRPr kumimoji="1" lang="en-US" altLang="ja-JP" sz="600" kern="100" baseline="0" dirty="0"/>
                    </a:p>
                    <a:p>
                      <a:pPr algn="ctr"/>
                      <a:r>
                        <a:rPr kumimoji="1" lang="ja-JP" altLang="en-US" sz="600" kern="100" baseline="0" dirty="0"/>
                        <a:t>積算値</a:t>
                      </a:r>
                    </a:p>
                  </a:txBody>
                  <a:tcPr marT="36000" marB="36000" anchor="ctr">
                    <a:solidFill>
                      <a:schemeClr val="accent5">
                        <a:lumMod val="75000"/>
                      </a:schemeClr>
                    </a:solidFill>
                  </a:tcPr>
                </a:tc>
                <a:tc>
                  <a:txBody>
                    <a:bodyPr/>
                    <a:lstStyle/>
                    <a:p>
                      <a:pPr algn="ctr"/>
                      <a:r>
                        <a:rPr kumimoji="1" lang="ja-JP" altLang="en-US" sz="600" kern="100" baseline="0" dirty="0"/>
                        <a:t>１時間</a:t>
                      </a:r>
                      <a:endParaRPr kumimoji="1" lang="en-US" altLang="ja-JP" sz="600" kern="100" baseline="0" dirty="0"/>
                    </a:p>
                    <a:p>
                      <a:pPr algn="ctr"/>
                      <a:r>
                        <a:rPr kumimoji="1" lang="ja-JP" altLang="en-US" sz="600" kern="100" baseline="0" dirty="0"/>
                        <a:t>積算値</a:t>
                      </a:r>
                    </a:p>
                  </a:txBody>
                  <a:tcPr marT="36000" marB="36000" anchor="ctr">
                    <a:solidFill>
                      <a:schemeClr val="accent5">
                        <a:lumMod val="75000"/>
                      </a:schemeClr>
                    </a:solidFill>
                  </a:tcPr>
                </a:tc>
                <a:extLst>
                  <a:ext uri="{0D108BD9-81ED-4DB2-BD59-A6C34878D82A}">
                    <a16:rowId xmlns:a16="http://schemas.microsoft.com/office/drawing/2014/main" val="1392905834"/>
                  </a:ext>
                </a:extLst>
              </a:tr>
              <a:tr h="160634">
                <a:tc>
                  <a:txBody>
                    <a:bodyPr/>
                    <a:lstStyle/>
                    <a:p>
                      <a:r>
                        <a:rPr kumimoji="1" lang="ja-JP" altLang="en-US" sz="600" kern="100" baseline="0" dirty="0"/>
                        <a:t>平野下水処理場　地上雨量</a:t>
                      </a:r>
                    </a:p>
                  </a:txBody>
                  <a:tcPr marT="36000" marB="36000"/>
                </a:tc>
                <a:tc>
                  <a:txBody>
                    <a:bodyPr/>
                    <a:lstStyle/>
                    <a:p>
                      <a:endParaRPr kumimoji="1" lang="ja-JP" altLang="en-US" sz="600" kern="100" baseline="0" dirty="0"/>
                    </a:p>
                  </a:txBody>
                  <a:tcPr marT="36000" marB="36000"/>
                </a:tc>
                <a:tc>
                  <a:txBody>
                    <a:bodyPr/>
                    <a:lstStyle/>
                    <a:p>
                      <a:endParaRPr kumimoji="1" lang="ja-JP" altLang="en-US" sz="600" kern="100" baseline="0" dirty="0"/>
                    </a:p>
                  </a:txBody>
                  <a:tcPr marT="36000" marB="36000"/>
                </a:tc>
                <a:tc>
                  <a:txBody>
                    <a:bodyPr/>
                    <a:lstStyle/>
                    <a:p>
                      <a:endParaRPr kumimoji="1" lang="ja-JP" altLang="en-US" sz="600" kern="100" baseline="0" dirty="0"/>
                    </a:p>
                  </a:txBody>
                  <a:tcPr marT="36000" marB="36000"/>
                </a:tc>
                <a:extLst>
                  <a:ext uri="{0D108BD9-81ED-4DB2-BD59-A6C34878D82A}">
                    <a16:rowId xmlns:a16="http://schemas.microsoft.com/office/drawing/2014/main" val="547188274"/>
                  </a:ext>
                </a:extLst>
              </a:tr>
            </a:tbl>
          </a:graphicData>
        </a:graphic>
      </p:graphicFrame>
      <p:graphicFrame>
        <p:nvGraphicFramePr>
          <p:cNvPr id="293" name="表 292">
            <a:extLst>
              <a:ext uri="{FF2B5EF4-FFF2-40B4-BE49-F238E27FC236}">
                <a16:creationId xmlns:a16="http://schemas.microsoft.com/office/drawing/2014/main" id="{206AED82-1F7F-B8E1-6280-36D3633A6516}"/>
              </a:ext>
            </a:extLst>
          </p:cNvPr>
          <p:cNvGraphicFramePr>
            <a:graphicFrameLocks noGrp="1"/>
          </p:cNvGraphicFramePr>
          <p:nvPr/>
        </p:nvGraphicFramePr>
        <p:xfrm>
          <a:off x="1207663" y="4696434"/>
          <a:ext cx="3568700" cy="32688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3952794656"/>
                    </a:ext>
                  </a:extLst>
                </a:gridCol>
                <a:gridCol w="1333500">
                  <a:extLst>
                    <a:ext uri="{9D8B030D-6E8A-4147-A177-3AD203B41FA5}">
                      <a16:colId xmlns:a16="http://schemas.microsoft.com/office/drawing/2014/main" val="3030356525"/>
                    </a:ext>
                  </a:extLst>
                </a:gridCol>
              </a:tblGrid>
              <a:tr h="0">
                <a:tc>
                  <a:txBody>
                    <a:bodyPr/>
                    <a:lstStyle/>
                    <a:p>
                      <a:r>
                        <a:rPr kumimoji="1" lang="ja-JP" altLang="en-US" sz="600" kern="100" baseline="0" dirty="0"/>
                        <a:t>信号名</a:t>
                      </a:r>
                    </a:p>
                  </a:txBody>
                  <a:tcPr marT="36000" marB="36000" anchor="ctr">
                    <a:solidFill>
                      <a:schemeClr val="accent5">
                        <a:lumMod val="75000"/>
                      </a:schemeClr>
                    </a:solidFill>
                  </a:tcPr>
                </a:tc>
                <a:tc>
                  <a:txBody>
                    <a:bodyPr/>
                    <a:lstStyle/>
                    <a:p>
                      <a:pPr algn="ctr"/>
                      <a:r>
                        <a:rPr kumimoji="1" lang="ja-JP" altLang="en-US" sz="600" kern="100" baseline="0" dirty="0"/>
                        <a:t>機器状態</a:t>
                      </a:r>
                    </a:p>
                  </a:txBody>
                  <a:tcPr marT="36000" marB="36000" anchor="ctr">
                    <a:solidFill>
                      <a:schemeClr val="accent5">
                        <a:lumMod val="75000"/>
                      </a:schemeClr>
                    </a:solidFill>
                  </a:tcPr>
                </a:tc>
                <a:extLst>
                  <a:ext uri="{0D108BD9-81ED-4DB2-BD59-A6C34878D82A}">
                    <a16:rowId xmlns:a16="http://schemas.microsoft.com/office/drawing/2014/main" val="1392905834"/>
                  </a:ext>
                </a:extLst>
              </a:tr>
              <a:tr h="160634">
                <a:tc>
                  <a:txBody>
                    <a:bodyPr/>
                    <a:lstStyle/>
                    <a:p>
                      <a:r>
                        <a:rPr kumimoji="1" lang="ja-JP" altLang="en-US" sz="600" kern="100" baseline="0" dirty="0"/>
                        <a:t>平野下水処理場　雨水ポンプ</a:t>
                      </a:r>
                    </a:p>
                  </a:txBody>
                  <a:tcPr marT="36000" marB="36000"/>
                </a:tc>
                <a:tc>
                  <a:txBody>
                    <a:bodyPr/>
                    <a:lstStyle/>
                    <a:p>
                      <a:endParaRPr kumimoji="1" lang="ja-JP" altLang="en-US" sz="600" kern="100" baseline="0" dirty="0"/>
                    </a:p>
                  </a:txBody>
                  <a:tcPr marT="36000" marB="36000"/>
                </a:tc>
                <a:extLst>
                  <a:ext uri="{0D108BD9-81ED-4DB2-BD59-A6C34878D82A}">
                    <a16:rowId xmlns:a16="http://schemas.microsoft.com/office/drawing/2014/main" val="547188274"/>
                  </a:ext>
                </a:extLst>
              </a:tr>
            </a:tbl>
          </a:graphicData>
        </a:graphic>
      </p:graphicFrame>
      <p:grpSp>
        <p:nvGrpSpPr>
          <p:cNvPr id="294" name="グループ化 293">
            <a:extLst>
              <a:ext uri="{FF2B5EF4-FFF2-40B4-BE49-F238E27FC236}">
                <a16:creationId xmlns:a16="http://schemas.microsoft.com/office/drawing/2014/main" id="{2BDA8104-034A-CA41-3950-CE1BE13C6BF1}"/>
              </a:ext>
            </a:extLst>
          </p:cNvPr>
          <p:cNvGrpSpPr/>
          <p:nvPr/>
        </p:nvGrpSpPr>
        <p:grpSpPr>
          <a:xfrm>
            <a:off x="3715165" y="4874277"/>
            <a:ext cx="108000" cy="128664"/>
            <a:chOff x="4728369" y="3271043"/>
            <a:chExt cx="108000" cy="128664"/>
          </a:xfrm>
        </p:grpSpPr>
        <p:sp>
          <p:nvSpPr>
            <p:cNvPr id="295" name="二等辺三角形 294">
              <a:extLst>
                <a:ext uri="{FF2B5EF4-FFF2-40B4-BE49-F238E27FC236}">
                  <a16:creationId xmlns:a16="http://schemas.microsoft.com/office/drawing/2014/main" id="{1D564227-5D1E-010D-9E85-0365833AC788}"/>
                </a:ext>
              </a:extLst>
            </p:cNvPr>
            <p:cNvSpPr/>
            <p:nvPr/>
          </p:nvSpPr>
          <p:spPr>
            <a:xfrm>
              <a:off x="4728369" y="3291707"/>
              <a:ext cx="108000" cy="108000"/>
            </a:xfrm>
            <a:prstGeom prst="triangl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ローチャート: 結合子 295">
              <a:extLst>
                <a:ext uri="{FF2B5EF4-FFF2-40B4-BE49-F238E27FC236}">
                  <a16:creationId xmlns:a16="http://schemas.microsoft.com/office/drawing/2014/main" id="{993FD43E-6FD8-30C1-A7A8-A556A53D72DF}"/>
                </a:ext>
              </a:extLst>
            </p:cNvPr>
            <p:cNvSpPr/>
            <p:nvPr/>
          </p:nvSpPr>
          <p:spPr>
            <a:xfrm>
              <a:off x="4728369" y="3271043"/>
              <a:ext cx="107950" cy="1080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7" name="グループ化 296">
            <a:extLst>
              <a:ext uri="{FF2B5EF4-FFF2-40B4-BE49-F238E27FC236}">
                <a16:creationId xmlns:a16="http://schemas.microsoft.com/office/drawing/2014/main" id="{C3545995-0C4A-C956-7C25-5ED54EFE2CE3}"/>
              </a:ext>
            </a:extLst>
          </p:cNvPr>
          <p:cNvGrpSpPr/>
          <p:nvPr/>
        </p:nvGrpSpPr>
        <p:grpSpPr>
          <a:xfrm>
            <a:off x="4107387" y="4878231"/>
            <a:ext cx="108000" cy="128664"/>
            <a:chOff x="4991051" y="3274997"/>
            <a:chExt cx="108000" cy="128664"/>
          </a:xfrm>
        </p:grpSpPr>
        <p:sp>
          <p:nvSpPr>
            <p:cNvPr id="298" name="二等辺三角形 297">
              <a:extLst>
                <a:ext uri="{FF2B5EF4-FFF2-40B4-BE49-F238E27FC236}">
                  <a16:creationId xmlns:a16="http://schemas.microsoft.com/office/drawing/2014/main" id="{33D13D1C-0E7C-8BE3-66A0-7C490297D339}"/>
                </a:ext>
              </a:extLst>
            </p:cNvPr>
            <p:cNvSpPr/>
            <p:nvPr/>
          </p:nvSpPr>
          <p:spPr>
            <a:xfrm>
              <a:off x="4991051" y="3295661"/>
              <a:ext cx="108000" cy="108000"/>
            </a:xfrm>
            <a:prstGeom prst="triangl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ローチャート: 結合子 298">
              <a:extLst>
                <a:ext uri="{FF2B5EF4-FFF2-40B4-BE49-F238E27FC236}">
                  <a16:creationId xmlns:a16="http://schemas.microsoft.com/office/drawing/2014/main" id="{FAA88CE3-BA7B-2CF3-B944-5242A974E2B1}"/>
                </a:ext>
              </a:extLst>
            </p:cNvPr>
            <p:cNvSpPr/>
            <p:nvPr/>
          </p:nvSpPr>
          <p:spPr>
            <a:xfrm>
              <a:off x="4991051" y="3274997"/>
              <a:ext cx="107950" cy="1080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0" name="テキスト ボックス 299">
            <a:extLst>
              <a:ext uri="{FF2B5EF4-FFF2-40B4-BE49-F238E27FC236}">
                <a16:creationId xmlns:a16="http://schemas.microsoft.com/office/drawing/2014/main" id="{892BF3EA-40C8-C755-814D-DF67ED110100}"/>
              </a:ext>
            </a:extLst>
          </p:cNvPr>
          <p:cNvSpPr txBox="1"/>
          <p:nvPr/>
        </p:nvSpPr>
        <p:spPr>
          <a:xfrm>
            <a:off x="1198350" y="3867694"/>
            <a:ext cx="3292431" cy="253916"/>
          </a:xfrm>
          <a:prstGeom prst="rect">
            <a:avLst/>
          </a:prstGeom>
          <a:noFill/>
        </p:spPr>
        <p:txBody>
          <a:bodyPr wrap="square" rtlCol="0">
            <a:spAutoFit/>
          </a:bodyPr>
          <a:lstStyle/>
          <a:p>
            <a:r>
              <a:rPr kumimoji="1" lang="ja-JP" altLang="en-US" sz="1050" b="1" dirty="0"/>
              <a:t>平野下水処理場　放流先：平野川分水路</a:t>
            </a:r>
          </a:p>
        </p:txBody>
      </p:sp>
      <p:grpSp>
        <p:nvGrpSpPr>
          <p:cNvPr id="301" name="グループ化 300">
            <a:extLst>
              <a:ext uri="{FF2B5EF4-FFF2-40B4-BE49-F238E27FC236}">
                <a16:creationId xmlns:a16="http://schemas.microsoft.com/office/drawing/2014/main" id="{E5D620FA-9E0E-A991-7D71-CA67B5C32723}"/>
              </a:ext>
            </a:extLst>
          </p:cNvPr>
          <p:cNvGrpSpPr/>
          <p:nvPr/>
        </p:nvGrpSpPr>
        <p:grpSpPr>
          <a:xfrm>
            <a:off x="3924172" y="4884609"/>
            <a:ext cx="108000" cy="128664"/>
            <a:chOff x="4464050" y="4064000"/>
            <a:chExt cx="108000" cy="128664"/>
          </a:xfrm>
        </p:grpSpPr>
        <p:sp>
          <p:nvSpPr>
            <p:cNvPr id="302" name="二等辺三角形 301">
              <a:extLst>
                <a:ext uri="{FF2B5EF4-FFF2-40B4-BE49-F238E27FC236}">
                  <a16:creationId xmlns:a16="http://schemas.microsoft.com/office/drawing/2014/main" id="{4F1AD23B-D636-2CDF-C274-260AC7AED5F7}"/>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ローチャート: 結合子 302">
              <a:extLst>
                <a:ext uri="{FF2B5EF4-FFF2-40B4-BE49-F238E27FC236}">
                  <a16:creationId xmlns:a16="http://schemas.microsoft.com/office/drawing/2014/main" id="{8383A36E-2A1A-7E93-452F-638D43CEA8E4}"/>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a:extLst>
              <a:ext uri="{FF2B5EF4-FFF2-40B4-BE49-F238E27FC236}">
                <a16:creationId xmlns:a16="http://schemas.microsoft.com/office/drawing/2014/main" id="{BE954F24-90AB-7439-93B7-9556B6904287}"/>
              </a:ext>
            </a:extLst>
          </p:cNvPr>
          <p:cNvGrpSpPr/>
          <p:nvPr/>
        </p:nvGrpSpPr>
        <p:grpSpPr>
          <a:xfrm>
            <a:off x="4290552" y="4872256"/>
            <a:ext cx="108000" cy="128664"/>
            <a:chOff x="4464050" y="4064000"/>
            <a:chExt cx="108000" cy="128664"/>
          </a:xfrm>
        </p:grpSpPr>
        <p:sp>
          <p:nvSpPr>
            <p:cNvPr id="305" name="二等辺三角形 304">
              <a:extLst>
                <a:ext uri="{FF2B5EF4-FFF2-40B4-BE49-F238E27FC236}">
                  <a16:creationId xmlns:a16="http://schemas.microsoft.com/office/drawing/2014/main" id="{2EB688C2-1E61-006C-925F-E4B95B5716D5}"/>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ローチャート: 結合子 305">
              <a:extLst>
                <a:ext uri="{FF2B5EF4-FFF2-40B4-BE49-F238E27FC236}">
                  <a16:creationId xmlns:a16="http://schemas.microsoft.com/office/drawing/2014/main" id="{534D582C-7B63-7D4B-708D-5F2EEAE5F501}"/>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7" name="テキスト ボックス 306">
            <a:extLst>
              <a:ext uri="{FF2B5EF4-FFF2-40B4-BE49-F238E27FC236}">
                <a16:creationId xmlns:a16="http://schemas.microsoft.com/office/drawing/2014/main" id="{4F91A753-D25D-B281-51A9-C7EC08015A01}"/>
              </a:ext>
            </a:extLst>
          </p:cNvPr>
          <p:cNvSpPr txBox="1"/>
          <p:nvPr/>
        </p:nvSpPr>
        <p:spPr>
          <a:xfrm>
            <a:off x="1889795" y="3234240"/>
            <a:ext cx="1620957" cy="307777"/>
          </a:xfrm>
          <a:prstGeom prst="rect">
            <a:avLst/>
          </a:prstGeom>
          <a:noFill/>
        </p:spPr>
        <p:txBody>
          <a:bodyPr wrap="none" rtlCol="0">
            <a:spAutoFit/>
          </a:bodyPr>
          <a:lstStyle/>
          <a:p>
            <a:r>
              <a:rPr kumimoji="1" lang="ja-JP" altLang="en-US" sz="1400" b="1" dirty="0"/>
              <a:t>＜画面イメージ＞</a:t>
            </a:r>
          </a:p>
        </p:txBody>
      </p:sp>
      <p:sp>
        <p:nvSpPr>
          <p:cNvPr id="5" name="スライド番号プレースホルダー 1">
            <a:extLst>
              <a:ext uri="{FF2B5EF4-FFF2-40B4-BE49-F238E27FC236}">
                <a16:creationId xmlns:a16="http://schemas.microsoft.com/office/drawing/2014/main" id="{368AC256-3721-25F6-A5B4-787ADDD40B4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42</a:t>
            </a:fld>
            <a:endParaRPr lang="ja-JP" altLang="en-US" dirty="0">
              <a:solidFill>
                <a:prstClr val="black">
                  <a:tint val="75000"/>
                </a:prstClr>
              </a:solidFill>
              <a:latin typeface="Avenir Next LT Pro"/>
              <a:ea typeface="Yu Gothic UI"/>
            </a:endParaRPr>
          </a:p>
        </p:txBody>
      </p:sp>
      <p:grpSp>
        <p:nvGrpSpPr>
          <p:cNvPr id="10" name="グループ化 9">
            <a:extLst>
              <a:ext uri="{FF2B5EF4-FFF2-40B4-BE49-F238E27FC236}">
                <a16:creationId xmlns:a16="http://schemas.microsoft.com/office/drawing/2014/main" id="{DC401760-F2F8-86A2-5B94-EB799A78FD64}"/>
              </a:ext>
            </a:extLst>
          </p:cNvPr>
          <p:cNvGrpSpPr/>
          <p:nvPr/>
        </p:nvGrpSpPr>
        <p:grpSpPr>
          <a:xfrm>
            <a:off x="4885849" y="4428000"/>
            <a:ext cx="1157495" cy="243520"/>
            <a:chOff x="528308" y="7695403"/>
            <a:chExt cx="1157495" cy="243520"/>
          </a:xfrm>
        </p:grpSpPr>
        <p:sp>
          <p:nvSpPr>
            <p:cNvPr id="14" name="正方形/長方形 13">
              <a:extLst>
                <a:ext uri="{FF2B5EF4-FFF2-40B4-BE49-F238E27FC236}">
                  <a16:creationId xmlns:a16="http://schemas.microsoft.com/office/drawing/2014/main" id="{4EBE9BDD-1854-ADD0-559D-1AEECE8627DB}"/>
                </a:ext>
              </a:extLst>
            </p:cNvPr>
            <p:cNvSpPr/>
            <p:nvPr/>
          </p:nvSpPr>
          <p:spPr>
            <a:xfrm>
              <a:off x="528308" y="7695403"/>
              <a:ext cx="97200"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28AAAA3C-B14D-80B1-F61E-F30EDE1EFCB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6" name="テキスト プレースホルダー 6">
            <a:extLst>
              <a:ext uri="{FF2B5EF4-FFF2-40B4-BE49-F238E27FC236}">
                <a16:creationId xmlns:a16="http://schemas.microsoft.com/office/drawing/2014/main" id="{AE961323-70DA-1458-8B63-0264741084D2}"/>
              </a:ext>
            </a:extLst>
          </p:cNvPr>
          <p:cNvSpPr txBox="1">
            <a:spLocks/>
          </p:cNvSpPr>
          <p:nvPr/>
        </p:nvSpPr>
        <p:spPr>
          <a:xfrm>
            <a:off x="4881600" y="1476000"/>
            <a:ext cx="4320000"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pPr>
            <a:r>
              <a:rPr lang="ja-JP" altLang="en-US" sz="1050" b="0" dirty="0">
                <a:latin typeface="Yu Gothic UI" panose="020B0500000000000000" pitchFamily="50" charset="-128"/>
                <a:ea typeface="Yu Gothic UI" panose="020B0500000000000000" pitchFamily="50" charset="-128"/>
              </a:rPr>
              <a:t>降雨</a:t>
            </a:r>
            <a:r>
              <a:rPr kumimoji="1" lang="ja-JP" altLang="en-US" sz="1050" b="0" dirty="0">
                <a:latin typeface="Yu Gothic UI" panose="020B0500000000000000" pitchFamily="50" charset="-128"/>
                <a:ea typeface="Yu Gothic UI" panose="020B0500000000000000" pitchFamily="50" charset="-128"/>
              </a:rPr>
              <a:t>時のポンプの運転状況を避難の判断等に活用できるようになり、市民の防災意識が向上している。</a:t>
            </a:r>
            <a:endParaRPr lang="ja-JP" altLang="en-US" sz="1050" b="0" dirty="0">
              <a:latin typeface="Yu Gothic UI" panose="020B0500000000000000" pitchFamily="50" charset="-128"/>
              <a:ea typeface="Yu Gothic UI" panose="020B0500000000000000" pitchFamily="50" charset="-128"/>
            </a:endParaRPr>
          </a:p>
        </p:txBody>
      </p:sp>
      <p:sp>
        <p:nvSpPr>
          <p:cNvPr id="26" name="テキスト プレースホルダー 6">
            <a:extLst>
              <a:ext uri="{FF2B5EF4-FFF2-40B4-BE49-F238E27FC236}">
                <a16:creationId xmlns:a16="http://schemas.microsoft.com/office/drawing/2014/main" id="{1DF26471-D51B-C77F-8027-6B11D3D405B0}"/>
              </a:ext>
            </a:extLst>
          </p:cNvPr>
          <p:cNvSpPr txBox="1">
            <a:spLocks/>
          </p:cNvSpPr>
          <p:nvPr/>
        </p:nvSpPr>
        <p:spPr>
          <a:xfrm>
            <a:off x="4881600" y="2240877"/>
            <a:ext cx="4320000"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050" b="0" dirty="0">
                <a:latin typeface="Yu Gothic UI" panose="020B0500000000000000" pitchFamily="50" charset="-128"/>
                <a:ea typeface="Yu Gothic UI" panose="020B0500000000000000" pitchFamily="50" charset="-128"/>
              </a:rPr>
              <a:t>降雨</a:t>
            </a:r>
            <a:r>
              <a:rPr kumimoji="1" lang="ja-JP" altLang="en-US" sz="1050" b="0" dirty="0">
                <a:latin typeface="Yu Gothic UI" panose="020B0500000000000000" pitchFamily="50" charset="-128"/>
                <a:ea typeface="Yu Gothic UI" panose="020B0500000000000000" pitchFamily="50" charset="-128"/>
              </a:rPr>
              <a:t>情報システムへの機能追加により、ポンプの運転状況を公開</a:t>
            </a:r>
            <a:endParaRPr lang="ja-JP" altLang="en-US" sz="1050" b="0" dirty="0">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0460129E-CB37-9953-A38A-3E7D3C7F486C}"/>
              </a:ext>
            </a:extLst>
          </p:cNvPr>
          <p:cNvSpPr>
            <a:spLocks noGrp="1"/>
          </p:cNvSpPr>
          <p:nvPr>
            <p:ph type="body" sz="quarter" idx="12"/>
          </p:nvPr>
        </p:nvSpPr>
        <p:spPr/>
        <p:txBody>
          <a:bodyPr>
            <a:noAutofit/>
          </a:bodyPr>
          <a:lstStyle/>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降雨情報システムを用いることにより、降雨時のポンプの運転状況をリアルタイムに市民へ提供する。</a:t>
            </a:r>
          </a:p>
          <a:p>
            <a:pPr>
              <a:lnSpc>
                <a:spcPct val="100000"/>
              </a:lnSpc>
              <a:spcBef>
                <a:spcPts val="0"/>
              </a:spcBef>
              <a:spcAft>
                <a:spcPts val="600"/>
              </a:spcAft>
            </a:pPr>
            <a:r>
              <a:rPr lang="en-US" altLang="ja-JP" sz="1050" dirty="0">
                <a:latin typeface="Yu Gothic UI" panose="020B0500000000000000" pitchFamily="50" charset="-128"/>
                <a:ea typeface="Yu Gothic UI" panose="020B0500000000000000" pitchFamily="50" charset="-128"/>
              </a:rPr>
              <a:t>1993 </a:t>
            </a:r>
            <a:r>
              <a:rPr lang="ja-JP" altLang="en-US" sz="1050" dirty="0">
                <a:latin typeface="Yu Gothic UI" panose="020B0500000000000000" pitchFamily="50" charset="-128"/>
                <a:ea typeface="Yu Gothic UI" panose="020B0500000000000000" pitchFamily="50" charset="-128"/>
              </a:rPr>
              <a:t>年 </a:t>
            </a:r>
            <a:r>
              <a:rPr lang="en-US" altLang="ja-JP" sz="1050" dirty="0">
                <a:latin typeface="Yu Gothic UI" panose="020B0500000000000000" pitchFamily="50" charset="-128"/>
                <a:ea typeface="Yu Gothic UI" panose="020B0500000000000000" pitchFamily="50" charset="-128"/>
              </a:rPr>
              <a:t>4 </a:t>
            </a:r>
            <a:r>
              <a:rPr lang="ja-JP" altLang="en-US" sz="1050" dirty="0">
                <a:latin typeface="Yu Gothic UI" panose="020B0500000000000000" pitchFamily="50" charset="-128"/>
                <a:ea typeface="Yu Gothic UI" panose="020B0500000000000000" pitchFamily="50" charset="-128"/>
              </a:rPr>
              <a:t>月 </a:t>
            </a:r>
            <a:r>
              <a:rPr lang="en-US" altLang="ja-JP" sz="1050" dirty="0">
                <a:latin typeface="Yu Gothic UI" panose="020B0500000000000000" pitchFamily="50" charset="-128"/>
                <a:ea typeface="Yu Gothic UI" panose="020B0500000000000000" pitchFamily="50" charset="-128"/>
              </a:rPr>
              <a:t>1 </a:t>
            </a:r>
            <a:r>
              <a:rPr lang="ja-JP" altLang="en-US" sz="1050" dirty="0">
                <a:latin typeface="Yu Gothic UI" panose="020B0500000000000000" pitchFamily="50" charset="-128"/>
                <a:ea typeface="Yu Gothic UI" panose="020B0500000000000000" pitchFamily="50" charset="-128"/>
              </a:rPr>
              <a:t>日より、弁天町</a:t>
            </a:r>
            <a:r>
              <a:rPr lang="en-US" altLang="ja-JP" sz="1050" dirty="0">
                <a:latin typeface="Yu Gothic UI" panose="020B0500000000000000" pitchFamily="50" charset="-128"/>
                <a:ea typeface="Yu Gothic UI" panose="020B0500000000000000" pitchFamily="50" charset="-128"/>
              </a:rPr>
              <a:t>ORC200</a:t>
            </a:r>
            <a:r>
              <a:rPr lang="ja-JP" altLang="en-US" sz="1050" dirty="0">
                <a:latin typeface="Yu Gothic UI" panose="020B0500000000000000" pitchFamily="50" charset="-128"/>
                <a:ea typeface="Yu Gothic UI" panose="020B0500000000000000" pitchFamily="50" charset="-128"/>
              </a:rPr>
              <a:t>ビルに気象レーダーを設置し、レーダー画像や注意報などの気象情報を市民に向けて提供してきた。</a:t>
            </a: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レーダー画像に加え、ポンプの運転台数を公開する事で、市民の降雨強度の確認や避難の判断等への活用を可能にし、防災意識の向上を図る。</a:t>
            </a:r>
          </a:p>
          <a:p>
            <a:pPr>
              <a:lnSpc>
                <a:spcPct val="100000"/>
              </a:lnSpc>
              <a:spcBef>
                <a:spcPts val="0"/>
              </a:spcBef>
              <a:spcAft>
                <a:spcPts val="600"/>
              </a:spcAft>
            </a:pPr>
            <a:endParaRPr lang="ja-JP" altLang="en-US" sz="1050" dirty="0">
              <a:latin typeface="Yu Gothic UI" panose="020B0500000000000000" pitchFamily="50" charset="-128"/>
              <a:ea typeface="Yu Gothic UI" panose="020B0500000000000000" pitchFamily="50" charset="-128"/>
            </a:endParaRPr>
          </a:p>
        </p:txBody>
      </p:sp>
      <p:grpSp>
        <p:nvGrpSpPr>
          <p:cNvPr id="22" name="グループ化 21">
            <a:extLst>
              <a:ext uri="{FF2B5EF4-FFF2-40B4-BE49-F238E27FC236}">
                <a16:creationId xmlns:a16="http://schemas.microsoft.com/office/drawing/2014/main" id="{DC43907A-852C-2596-AEC4-A3D50C3A1DD6}"/>
              </a:ext>
            </a:extLst>
          </p:cNvPr>
          <p:cNvGrpSpPr/>
          <p:nvPr/>
        </p:nvGrpSpPr>
        <p:grpSpPr>
          <a:xfrm>
            <a:off x="4885849" y="2016000"/>
            <a:ext cx="750323" cy="244800"/>
            <a:chOff x="537935" y="7724278"/>
            <a:chExt cx="750323" cy="244800"/>
          </a:xfrm>
        </p:grpSpPr>
        <p:sp>
          <p:nvSpPr>
            <p:cNvPr id="23" name="正方形/長方形 22">
              <a:extLst>
                <a:ext uri="{FF2B5EF4-FFF2-40B4-BE49-F238E27FC236}">
                  <a16:creationId xmlns:a16="http://schemas.microsoft.com/office/drawing/2014/main" id="{D64CFDCD-CE70-7B65-2934-B5DB62B2A594}"/>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89B9BCCA-E13C-7152-336C-D24750E1BC82}"/>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 name="正方形/長方形 15">
            <a:extLst>
              <a:ext uri="{FF2B5EF4-FFF2-40B4-BE49-F238E27FC236}">
                <a16:creationId xmlns:a16="http://schemas.microsoft.com/office/drawing/2014/main" id="{28AE306B-3DA4-A352-8BD4-3E6E0406850D}"/>
              </a:ext>
            </a:extLst>
          </p:cNvPr>
          <p:cNvSpPr/>
          <p:nvPr/>
        </p:nvSpPr>
        <p:spPr>
          <a:xfrm>
            <a:off x="6651680" y="118054"/>
            <a:ext cx="1341347"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10-4</a:t>
            </a:r>
          </a:p>
        </p:txBody>
      </p:sp>
      <p:sp>
        <p:nvSpPr>
          <p:cNvPr id="4" name="object 14" descr="$PPTXTitle">
            <a:extLst>
              <a:ext uri="{FF2B5EF4-FFF2-40B4-BE49-F238E27FC236}">
                <a16:creationId xmlns:a16="http://schemas.microsoft.com/office/drawing/2014/main" id="{D948F66F-152A-1027-65FA-296244BEA0AC}"/>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dirty="0">
                <a:latin typeface="ＭＳ ゴシック" panose="020B0609070205080204" pitchFamily="49" charset="-128"/>
                <a:ea typeface="ＭＳ ゴシック" panose="020B0609070205080204" pitchFamily="49" charset="-128"/>
              </a:rPr>
              <a:t>降雨情報システムを活用したポンプの運転状況等住民への情報提供</a:t>
            </a:r>
            <a:endParaRPr lang="ja-JP" altLang="en-US" sz="1720" b="0" spc="-5"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55744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176000" cy="556134"/>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979"/>
              </a:lnSpc>
              <a:spcBef>
                <a:spcPts val="476"/>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事業情報や資料を一元的に管理できるデータベース化及び業務管理ツールの導入による最適化・省力化</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7" name="object 7"/>
          <p:cNvSpPr txBox="1"/>
          <p:nvPr/>
        </p:nvSpPr>
        <p:spPr>
          <a:xfrm>
            <a:off x="590080" y="3357903"/>
            <a:ext cx="4176000" cy="861424"/>
          </a:xfrm>
          <a:prstGeom prst="rect">
            <a:avLst/>
          </a:prstGeom>
        </p:spPr>
        <p:txBody>
          <a:bodyPr vert="horz" wrap="square" lIns="0" tIns="114588" rIns="0" bIns="0" rtlCol="0">
            <a:spAutoFit/>
          </a:bodyPr>
          <a:lstStyle/>
          <a:p>
            <a:pPr marL="10800" marR="0" lvl="0" indent="0" defTabSz="914400" eaLnBrk="1" fontAlgn="auto" latinLnBrk="0" hangingPunct="1">
              <a:lnSpc>
                <a:spcPct val="100000"/>
              </a:lnSpc>
              <a:spcBef>
                <a:spcPts val="90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これまでの取組状況</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100"/>
              </a:lnSpc>
              <a:spcBef>
                <a:spcPts val="97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・資料のデータベース化の手法の検討、データベース化の試行</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088"/>
              </a:lnSpc>
              <a:spcBef>
                <a:spcPts val="109"/>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、システム活用等の検討を実施すべく2025年度～2026</a:t>
            </a:r>
            <a:r>
              <a:rPr kumimoji="0" sz="1050" b="0" i="0" u="none" strike="noStrike" kern="0" cap="none" spc="-14"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年度の２</a:t>
            </a: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か年で業務委託の発注を行い、2025</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年９月より業務着手してい</a:t>
            </a:r>
            <a:r>
              <a:rPr kumimoji="0" sz="1050" b="0" i="0" u="none" strike="noStrike" kern="0" cap="none" spc="-23"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graphicFrame>
        <p:nvGraphicFramePr>
          <p:cNvPr id="9" name="object 9"/>
          <p:cNvGraphicFramePr>
            <a:graphicFrameLocks noGrp="1"/>
          </p:cNvGraphicFramePr>
          <p:nvPr>
            <p:extLst>
              <p:ext uri="{D42A27DB-BD31-4B8C-83A1-F6EECF244321}">
                <p14:modId xmlns:p14="http://schemas.microsoft.com/office/powerpoint/2010/main" val="904134817"/>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125"/>
                        </a:spcBef>
                      </a:pPr>
                      <a:r>
                        <a:rPr sz="900" spc="-5" dirty="0">
                          <a:latin typeface="Yu Gothic UI" panose="020B0500000000000000" pitchFamily="50" charset="-128"/>
                          <a:ea typeface="Yu Gothic UI" panose="020B0500000000000000" pitchFamily="50" charset="-128"/>
                          <a:cs typeface="MS Gothic"/>
                        </a:rPr>
                        <a:t>情報のデータベース化・管理手法の検討</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5"/>
                        </a:spcBef>
                      </a:pPr>
                      <a:r>
                        <a:rPr sz="900" spc="-5" dirty="0">
                          <a:latin typeface="Yu Gothic UI" panose="020B0500000000000000" pitchFamily="50" charset="-128"/>
                          <a:ea typeface="Yu Gothic UI" panose="020B0500000000000000" pitchFamily="50" charset="-128"/>
                          <a:cs typeface="MS Gothic"/>
                        </a:rPr>
                        <a:t>情報のデータベース化・管理手法の検討</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30"/>
                        </a:spcBef>
                      </a:pPr>
                      <a:r>
                        <a:rPr sz="900" spc="-5" dirty="0">
                          <a:latin typeface="Yu Gothic UI" panose="020B0500000000000000" pitchFamily="50" charset="-128"/>
                          <a:ea typeface="Yu Gothic UI" panose="020B0500000000000000" pitchFamily="50" charset="-128"/>
                          <a:cs typeface="MS Gothic"/>
                        </a:rPr>
                        <a:t>業務管理ツールの作成・試行</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90"/>
                        </a:spcBef>
                      </a:pPr>
                      <a:r>
                        <a:rPr sz="900" spc="-5" dirty="0">
                          <a:latin typeface="Yu Gothic UI" panose="020B0500000000000000" pitchFamily="50" charset="-128"/>
                          <a:ea typeface="Yu Gothic UI" panose="020B0500000000000000" pitchFamily="50" charset="-128"/>
                          <a:cs typeface="MS Gothic"/>
                        </a:rPr>
                        <a:t>業務管理ツール改修・運用拡大</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10" name="object 10"/>
          <p:cNvGrpSpPr/>
          <p:nvPr/>
        </p:nvGrpSpPr>
        <p:grpSpPr>
          <a:xfrm>
            <a:off x="6026326" y="4791271"/>
            <a:ext cx="3322474" cy="255663"/>
            <a:chOff x="6530340" y="5283707"/>
            <a:chExt cx="3663950" cy="281940"/>
          </a:xfrm>
        </p:grpSpPr>
        <p:pic>
          <p:nvPicPr>
            <p:cNvPr id="11" name="object 11"/>
            <p:cNvPicPr/>
            <p:nvPr/>
          </p:nvPicPr>
          <p:blipFill>
            <a:blip r:embed="rId2" cstate="print"/>
            <a:stretch>
              <a:fillRect/>
            </a:stretch>
          </p:blipFill>
          <p:spPr>
            <a:xfrm>
              <a:off x="6530340" y="5353812"/>
              <a:ext cx="35052" cy="141732"/>
            </a:xfrm>
            <a:prstGeom prst="rect">
              <a:avLst/>
            </a:prstGeom>
          </p:spPr>
        </p:pic>
        <p:pic>
          <p:nvPicPr>
            <p:cNvPr id="12" name="object 12"/>
            <p:cNvPicPr/>
            <p:nvPr/>
          </p:nvPicPr>
          <p:blipFill>
            <a:blip r:embed="rId3" cstate="print"/>
            <a:stretch>
              <a:fillRect/>
            </a:stretch>
          </p:blipFill>
          <p:spPr>
            <a:xfrm>
              <a:off x="6574536" y="5283707"/>
              <a:ext cx="3619500" cy="281940"/>
            </a:xfrm>
            <a:prstGeom prst="rect">
              <a:avLst/>
            </a:prstGeom>
          </p:spPr>
        </p:pic>
      </p:grpSp>
      <p:sp>
        <p:nvSpPr>
          <p:cNvPr id="14" name="object 14"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spc="-5" dirty="0"/>
              <a:t>デジタル技術を活用した都市計画道路等整備関係業務の最適化</a:t>
            </a:r>
          </a:p>
        </p:txBody>
      </p:sp>
      <p:sp>
        <p:nvSpPr>
          <p:cNvPr id="15" name="object 15"/>
          <p:cNvSpPr txBox="1"/>
          <p:nvPr/>
        </p:nvSpPr>
        <p:spPr>
          <a:xfrm>
            <a:off x="4981964" y="1200902"/>
            <a:ext cx="4176000" cy="659211"/>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1100"/>
              </a:lnSpc>
              <a:spcBef>
                <a:spcPts val="807"/>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・業務管理の検討や管理ツールの導入により、まちの骨格である都市計画道路の整備事業に関する業務を円滑に遂行すること。</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18" name="object 18"/>
          <p:cNvSpPr txBox="1"/>
          <p:nvPr/>
        </p:nvSpPr>
        <p:spPr>
          <a:xfrm>
            <a:off x="590080" y="1505740"/>
            <a:ext cx="4176000" cy="1386061"/>
          </a:xfrm>
          <a:prstGeom prst="rect">
            <a:avLst/>
          </a:prstGeom>
        </p:spPr>
        <p:txBody>
          <a:bodyPr vert="horz" wrap="square" lIns="0" tIns="39156" rIns="0" bIns="0" rtlCol="0">
            <a:spAutoFit/>
          </a:bodyPr>
          <a:lstStyle/>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・都市計画道路は、まちの骨格を形成する重要な都市基盤の一つであることから、長期的な視点をもって整備を進めるべきものとして、都市計画法に基づき定められた道路である。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都市計画道路の整備による効果を、早期に発現することが求められており、効果的・効率的に事業を推進することが必要である。業務全体の課題を分析するとともに、事業に関する情報のデータベース化や業務管理手法を検討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・また、業務管理ツールを導入することで業務管理を「見える化」し、最適化・省力化された業務管理の推進により、都市計画道路の整備事業に関する業務を円滑に遂行する。</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pic>
        <p:nvPicPr>
          <p:cNvPr id="19" name="object 19"/>
          <p:cNvPicPr/>
          <p:nvPr/>
        </p:nvPicPr>
        <p:blipFill>
          <a:blip r:embed="rId4" cstate="print"/>
          <a:stretch>
            <a:fillRect/>
          </a:stretch>
        </p:blipFill>
        <p:spPr>
          <a:xfrm>
            <a:off x="1088894" y="4998170"/>
            <a:ext cx="2752215" cy="1556883"/>
          </a:xfrm>
          <a:prstGeom prst="rect">
            <a:avLst/>
          </a:prstGeom>
        </p:spPr>
      </p:pic>
      <p:sp>
        <p:nvSpPr>
          <p:cNvPr id="20" name="object 6">
            <a:extLst>
              <a:ext uri="{FF2B5EF4-FFF2-40B4-BE49-F238E27FC236}">
                <a16:creationId xmlns:a16="http://schemas.microsoft.com/office/drawing/2014/main" id="{E45B272B-9A3A-078A-FE99-B50183A35FB9}"/>
              </a:ext>
            </a:extLst>
          </p:cNvPr>
          <p:cNvSpPr/>
          <p:nvPr/>
        </p:nvSpPr>
        <p:spPr>
          <a:xfrm>
            <a:off x="457200" y="3448002"/>
            <a:ext cx="88676" cy="237813"/>
          </a:xfrm>
          <a:custGeom>
            <a:avLst/>
            <a:gdLst/>
            <a:ahLst/>
            <a:cxnLst/>
            <a:rect l="l" t="t" r="r" b="b"/>
            <a:pathLst>
              <a:path w="97790" h="262254">
                <a:moveTo>
                  <a:pt x="97535" y="262127"/>
                </a:moveTo>
                <a:lnTo>
                  <a:pt x="0" y="262127"/>
                </a:lnTo>
                <a:lnTo>
                  <a:pt x="0" y="0"/>
                </a:lnTo>
                <a:lnTo>
                  <a:pt x="97535" y="0"/>
                </a:lnTo>
                <a:lnTo>
                  <a:pt x="97535" y="262127"/>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13">
            <a:extLst>
              <a:ext uri="{FF2B5EF4-FFF2-40B4-BE49-F238E27FC236}">
                <a16:creationId xmlns:a16="http://schemas.microsoft.com/office/drawing/2014/main" id="{3EE50789-5D14-63EE-67E7-6B2AEB647EDF}"/>
              </a:ext>
            </a:extLst>
          </p:cNvPr>
          <p:cNvGraphicFramePr>
            <a:graphicFrameLocks noGrp="1"/>
          </p:cNvGraphicFramePr>
          <p:nvPr>
            <p:extLst>
              <p:ext uri="{D42A27DB-BD31-4B8C-83A1-F6EECF244321}">
                <p14:modId xmlns:p14="http://schemas.microsoft.com/office/powerpoint/2010/main" val="1263997681"/>
              </p:ext>
            </p:extLst>
          </p:nvPr>
        </p:nvGraphicFramePr>
        <p:xfrm>
          <a:off x="4873075" y="4775148"/>
          <a:ext cx="4489744" cy="175815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業務管理手法</a:t>
                      </a:r>
                      <a:r>
                        <a:rPr lang="ja-JP" altLang="en-US" sz="1000" spc="-20" dirty="0">
                          <a:latin typeface="Yu Gothic UI" panose="020B0500000000000000" pitchFamily="50" charset="-128"/>
                          <a:ea typeface="Yu Gothic UI" panose="020B0500000000000000" pitchFamily="50" charset="-128"/>
                          <a:cs typeface="MS Gothic"/>
                        </a:rPr>
                        <a:t>の検討</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900" spc="-10" dirty="0">
                          <a:latin typeface="Yu Gothic UI" panose="020B0500000000000000" pitchFamily="50" charset="-128"/>
                          <a:ea typeface="Yu Gothic UI" panose="020B0500000000000000" pitchFamily="50" charset="-128"/>
                          <a:cs typeface="MS Gothic"/>
                        </a:rPr>
                        <a:t>業務分析</a:t>
                      </a:r>
                      <a:r>
                        <a:rPr lang="en-US" altLang="zh-TW" sz="900" spc="-10" dirty="0">
                          <a:latin typeface="Yu Gothic UI" panose="020B0500000000000000" pitchFamily="50" charset="-128"/>
                          <a:ea typeface="Yu Gothic UI" panose="020B0500000000000000" pitchFamily="50" charset="-128"/>
                          <a:cs typeface="MS Gothic"/>
                        </a:rPr>
                        <a:t>/</a:t>
                      </a:r>
                      <a:r>
                        <a:rPr lang="zh-TW" altLang="en-US" sz="900" spc="-10" dirty="0">
                          <a:latin typeface="Yu Gothic UI" panose="020B0500000000000000" pitchFamily="50" charset="-128"/>
                          <a:ea typeface="Yu Gothic UI" panose="020B0500000000000000" pitchFamily="50" charset="-128"/>
                          <a:cs typeface="MS Gothic"/>
                        </a:rPr>
                        <a:t>事業管理手法検討</a:t>
                      </a:r>
                      <a:endParaRPr lang="zh-TW"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114610"/>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業務データの</a:t>
                      </a:r>
                      <a:r>
                        <a:rPr lang="ja-JP" altLang="en-US" sz="1000" spc="-20" dirty="0">
                          <a:latin typeface="Yu Gothic UI" panose="020B0500000000000000" pitchFamily="50" charset="-128"/>
                          <a:ea typeface="Yu Gothic UI" panose="020B0500000000000000" pitchFamily="50" charset="-128"/>
                          <a:cs typeface="MS Gothic"/>
                        </a:rPr>
                        <a:t>構造化</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資料・情報のデータベース化</a:t>
                      </a:r>
                      <a:endParaRPr lang="ja-JP"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en-US" altLang="ja-JP"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130762"/>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情報・業務管</a:t>
                      </a:r>
                      <a:r>
                        <a:rPr lang="ja-JP" altLang="en-US" sz="1000" spc="-15" dirty="0">
                          <a:latin typeface="Yu Gothic UI" panose="020B0500000000000000" pitchFamily="50" charset="-128"/>
                          <a:ea typeface="Yu Gothic UI" panose="020B0500000000000000" pitchFamily="50" charset="-128"/>
                          <a:cs typeface="MS Gothic"/>
                        </a:rPr>
                        <a:t>理ツール</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管理ツールの検</a:t>
                      </a:r>
                      <a:r>
                        <a:rPr lang="ja-JP" altLang="en-US" sz="900" spc="-50" dirty="0">
                          <a:latin typeface="Yu Gothic UI" panose="020B0500000000000000" pitchFamily="50" charset="-128"/>
                          <a:ea typeface="Yu Gothic UI" panose="020B0500000000000000" pitchFamily="50" charset="-128"/>
                          <a:cs typeface="MS Gothic"/>
                        </a:rPr>
                        <a:t>討</a:t>
                      </a:r>
                      <a:endParaRPr lang="ja-JP" altLang="en-US" sz="900" dirty="0">
                        <a:latin typeface="Yu Gothic UI" panose="020B0500000000000000" pitchFamily="50" charset="-128"/>
                        <a:ea typeface="Yu Gothic UI" panose="020B0500000000000000" pitchFamily="50" charset="-128"/>
                        <a:cs typeface="MS Gothic"/>
                      </a:endParaRP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管理ツールの試</a:t>
                      </a:r>
                      <a:r>
                        <a:rPr lang="ja-JP" altLang="en-US" sz="900" spc="-50" dirty="0">
                          <a:latin typeface="Yu Gothic UI" panose="020B0500000000000000" pitchFamily="50" charset="-128"/>
                          <a:ea typeface="Yu Gothic UI" panose="020B0500000000000000" pitchFamily="50" charset="-128"/>
                          <a:cs typeface="MS Gothic"/>
                        </a:rPr>
                        <a:t>行</a:t>
                      </a:r>
                      <a:endParaRPr lang="ja-JP" altLang="en-US" sz="900" dirty="0">
                        <a:latin typeface="Yu Gothic UI" panose="020B0500000000000000" pitchFamily="50" charset="-128"/>
                        <a:ea typeface="Yu Gothic UI" panose="020B0500000000000000" pitchFamily="50" charset="-128"/>
                        <a:cs typeface="MS Gothic"/>
                      </a:endParaRPr>
                    </a:p>
                    <a:p>
                      <a:pPr>
                        <a:lnSpc>
                          <a:spcPct val="100000"/>
                        </a:lnSpc>
                      </a:pPr>
                      <a:endParaRPr sz="900" dirty="0">
                        <a:latin typeface="Yu Gothic UI" panose="020B0500000000000000" pitchFamily="50" charset="-128"/>
                        <a:ea typeface="Yu Gothic UI" panose="020B0500000000000000" pitchFamily="50" charset="-128"/>
                        <a:cs typeface="Times New Roman"/>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tcPr>
                </a:tc>
                <a:tc>
                  <a:txBody>
                    <a:bodyPr/>
                    <a:lstStyle/>
                    <a:p>
                      <a:pPr>
                        <a:lnSpc>
                          <a:spcPct val="100000"/>
                        </a:lnSpc>
                      </a:pPr>
                      <a:r>
                        <a:rPr lang="ja-JP" altLang="en-US" sz="900" dirty="0">
                          <a:latin typeface="Yu Gothic UI" panose="020B0500000000000000" pitchFamily="50" charset="-128"/>
                          <a:ea typeface="Yu Gothic UI" panose="020B0500000000000000" pitchFamily="50" charset="-128"/>
                          <a:cs typeface="Times New Roman"/>
                        </a:rPr>
                        <a:t>管理ツールの改修</a:t>
                      </a:r>
                    </a:p>
                    <a:p>
                      <a:pPr>
                        <a:lnSpc>
                          <a:spcPct val="100000"/>
                        </a:lnSpc>
                      </a:pPr>
                      <a:r>
                        <a:rPr lang="ja-JP" altLang="en-US" sz="900" dirty="0">
                          <a:latin typeface="Yu Gothic UI" panose="020B0500000000000000" pitchFamily="50" charset="-128"/>
                          <a:ea typeface="Yu Gothic UI" panose="020B0500000000000000" pitchFamily="50" charset="-128"/>
                          <a:cs typeface="Times New Roman"/>
                        </a:rPr>
                        <a:t>・運用拡大</a:t>
                      </a:r>
                    </a:p>
                  </a:txBody>
                  <a:tcPr marL="72000" marR="72000" marT="36000" marB="3600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513159831"/>
                  </a:ext>
                </a:extLst>
              </a:tr>
            </a:tbl>
          </a:graphicData>
        </a:graphic>
      </p:graphicFrame>
      <p:graphicFrame>
        <p:nvGraphicFramePr>
          <p:cNvPr id="13" name="object 13"/>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6" name="正方形/長方形 15">
            <a:extLst>
              <a:ext uri="{FF2B5EF4-FFF2-40B4-BE49-F238E27FC236}">
                <a16:creationId xmlns:a16="http://schemas.microsoft.com/office/drawing/2014/main" id="{F62F4EFC-ABE2-EDF3-7439-8AA934287AB7}"/>
              </a:ext>
            </a:extLst>
          </p:cNvPr>
          <p:cNvSpPr/>
          <p:nvPr/>
        </p:nvSpPr>
        <p:spPr>
          <a:xfrm>
            <a:off x="6535463" y="118054"/>
            <a:ext cx="1573783"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11-1,12-1</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スライド番号プレースホルダー 1">
            <a:extLst>
              <a:ext uri="{FF2B5EF4-FFF2-40B4-BE49-F238E27FC236}">
                <a16:creationId xmlns:a16="http://schemas.microsoft.com/office/drawing/2014/main" id="{0A92386E-C2E8-B217-9045-CEA6ADD33D0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22" name="テキスト ボックス 21">
            <a:extLst>
              <a:ext uri="{FF2B5EF4-FFF2-40B4-BE49-F238E27FC236}">
                <a16:creationId xmlns:a16="http://schemas.microsoft.com/office/drawing/2014/main" id="{0AB73042-49D3-FF8A-A50B-30B59D553B37}"/>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DCAD7-327D-96A1-F957-C65F7727915E}"/>
            </a:ext>
          </a:extLst>
        </p:cNvPr>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0E90FEE-E94C-51E9-4D45-EFB5254F8628}"/>
              </a:ext>
            </a:extLst>
          </p:cNvPr>
          <p:cNvGrpSpPr/>
          <p:nvPr/>
        </p:nvGrpSpPr>
        <p:grpSpPr>
          <a:xfrm>
            <a:off x="344331" y="4479720"/>
            <a:ext cx="4275048" cy="2001498"/>
            <a:chOff x="344331" y="4479720"/>
            <a:chExt cx="4275048" cy="2001498"/>
          </a:xfrm>
        </p:grpSpPr>
        <p:pic>
          <p:nvPicPr>
            <p:cNvPr id="9" name="図 8">
              <a:extLst>
                <a:ext uri="{FF2B5EF4-FFF2-40B4-BE49-F238E27FC236}">
                  <a16:creationId xmlns:a16="http://schemas.microsoft.com/office/drawing/2014/main" id="{9E607FBC-3CAD-893B-73C1-08505B7D0D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630" y="4526731"/>
              <a:ext cx="1748749" cy="1533714"/>
            </a:xfrm>
            <a:prstGeom prst="rect">
              <a:avLst/>
            </a:prstGeom>
            <a:noFill/>
            <a:ln>
              <a:noFill/>
            </a:ln>
          </p:spPr>
        </p:pic>
        <p:sp>
          <p:nvSpPr>
            <p:cNvPr id="13" name="テキスト ボックス 12">
              <a:extLst>
                <a:ext uri="{FF2B5EF4-FFF2-40B4-BE49-F238E27FC236}">
                  <a16:creationId xmlns:a16="http://schemas.microsoft.com/office/drawing/2014/main" id="{90C463E7-ED07-9234-5F10-22D858364336}"/>
                </a:ext>
              </a:extLst>
            </p:cNvPr>
            <p:cNvSpPr txBox="1"/>
            <p:nvPr/>
          </p:nvSpPr>
          <p:spPr>
            <a:xfrm>
              <a:off x="740969" y="6081108"/>
              <a:ext cx="1877438" cy="400110"/>
            </a:xfrm>
            <a:prstGeom prst="rect">
              <a:avLst/>
            </a:prstGeom>
            <a:noFill/>
          </p:spPr>
          <p:txBody>
            <a:bodyPr wrap="none">
              <a:spAutoFit/>
            </a:bodyPr>
            <a:lstStyle/>
            <a:p>
              <a:pPr algn="ctr"/>
              <a:r>
                <a:rPr kumimoji="1" lang="ja-JP" altLang="en-US" sz="1000" dirty="0"/>
                <a:t>撤去情報管理アプリケーションを</a:t>
              </a:r>
              <a:endParaRPr kumimoji="1" lang="en-US" altLang="ja-JP" sz="1000" dirty="0"/>
            </a:p>
            <a:p>
              <a:pPr algn="ctr"/>
              <a:r>
                <a:rPr kumimoji="1" lang="ja-JP" altLang="en-US" sz="1000" dirty="0"/>
                <a:t>活用した問合せ対応（イメージ）</a:t>
              </a:r>
              <a:endParaRPr lang="ja-JP" altLang="en-US" sz="1000" dirty="0"/>
            </a:p>
          </p:txBody>
        </p:sp>
        <p:pic>
          <p:nvPicPr>
            <p:cNvPr id="25" name="図 24">
              <a:extLst>
                <a:ext uri="{FF2B5EF4-FFF2-40B4-BE49-F238E27FC236}">
                  <a16:creationId xmlns:a16="http://schemas.microsoft.com/office/drawing/2014/main" id="{CCA972E7-FD54-398D-9935-C65B7B78B5E7}"/>
                </a:ext>
              </a:extLst>
            </p:cNvPr>
            <p:cNvPicPr>
              <a:picLocks noChangeAspect="1"/>
            </p:cNvPicPr>
            <p:nvPr/>
          </p:nvPicPr>
          <p:blipFill>
            <a:blip r:embed="rId3"/>
            <a:stretch>
              <a:fillRect/>
            </a:stretch>
          </p:blipFill>
          <p:spPr>
            <a:xfrm>
              <a:off x="344331" y="5345537"/>
              <a:ext cx="1046039" cy="807542"/>
            </a:xfrm>
            <a:prstGeom prst="rect">
              <a:avLst/>
            </a:prstGeom>
          </p:spPr>
        </p:pic>
        <p:pic>
          <p:nvPicPr>
            <p:cNvPr id="26" name="図 25">
              <a:extLst>
                <a:ext uri="{FF2B5EF4-FFF2-40B4-BE49-F238E27FC236}">
                  <a16:creationId xmlns:a16="http://schemas.microsoft.com/office/drawing/2014/main" id="{CCB6CEDA-0418-FB25-47F3-6BBC008EEACD}"/>
                </a:ext>
              </a:extLst>
            </p:cNvPr>
            <p:cNvPicPr>
              <a:picLocks noChangeAspect="1"/>
            </p:cNvPicPr>
            <p:nvPr/>
          </p:nvPicPr>
          <p:blipFill>
            <a:blip r:embed="rId4"/>
            <a:stretch>
              <a:fillRect/>
            </a:stretch>
          </p:blipFill>
          <p:spPr>
            <a:xfrm>
              <a:off x="840925" y="4479720"/>
              <a:ext cx="1123117" cy="1176039"/>
            </a:xfrm>
            <a:prstGeom prst="rect">
              <a:avLst/>
            </a:prstGeom>
          </p:spPr>
        </p:pic>
        <p:sp>
          <p:nvSpPr>
            <p:cNvPr id="27" name="正方形/長方形 26">
              <a:extLst>
                <a:ext uri="{FF2B5EF4-FFF2-40B4-BE49-F238E27FC236}">
                  <a16:creationId xmlns:a16="http://schemas.microsoft.com/office/drawing/2014/main" id="{184D441D-30CE-EDA4-5FB4-4DE58C1CA7FE}"/>
                </a:ext>
              </a:extLst>
            </p:cNvPr>
            <p:cNvSpPr/>
            <p:nvPr/>
          </p:nvSpPr>
          <p:spPr>
            <a:xfrm>
              <a:off x="867350" y="5016927"/>
              <a:ext cx="1123117" cy="605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28" name="図 27">
              <a:extLst>
                <a:ext uri="{FF2B5EF4-FFF2-40B4-BE49-F238E27FC236}">
                  <a16:creationId xmlns:a16="http://schemas.microsoft.com/office/drawing/2014/main" id="{28D9F957-3194-C49A-83D3-169E807F5BA3}"/>
                </a:ext>
              </a:extLst>
            </p:cNvPr>
            <p:cNvPicPr>
              <a:picLocks noChangeAspect="1"/>
            </p:cNvPicPr>
            <p:nvPr/>
          </p:nvPicPr>
          <p:blipFill>
            <a:blip r:embed="rId5"/>
            <a:stretch>
              <a:fillRect/>
            </a:stretch>
          </p:blipFill>
          <p:spPr>
            <a:xfrm>
              <a:off x="1261392" y="5293588"/>
              <a:ext cx="352939" cy="774745"/>
            </a:xfrm>
            <a:prstGeom prst="rect">
              <a:avLst/>
            </a:prstGeom>
          </p:spPr>
        </p:pic>
        <p:cxnSp>
          <p:nvCxnSpPr>
            <p:cNvPr id="67" name="直線矢印コネクタ 66">
              <a:extLst>
                <a:ext uri="{FF2B5EF4-FFF2-40B4-BE49-F238E27FC236}">
                  <a16:creationId xmlns:a16="http://schemas.microsoft.com/office/drawing/2014/main" id="{66F325FB-A117-D180-2E5A-1131E77EDB56}"/>
                </a:ext>
              </a:extLst>
            </p:cNvPr>
            <p:cNvCxnSpPr>
              <a:cxnSpLocks/>
            </p:cNvCxnSpPr>
            <p:nvPr/>
          </p:nvCxnSpPr>
          <p:spPr>
            <a:xfrm flipV="1">
              <a:off x="1294301" y="5006562"/>
              <a:ext cx="0" cy="312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8" name="図 67">
              <a:extLst>
                <a:ext uri="{FF2B5EF4-FFF2-40B4-BE49-F238E27FC236}">
                  <a16:creationId xmlns:a16="http://schemas.microsoft.com/office/drawing/2014/main" id="{75789D45-B0C7-546B-33C7-D2F234EA7DDF}"/>
                </a:ext>
              </a:extLst>
            </p:cNvPr>
            <p:cNvPicPr>
              <a:picLocks noChangeAspect="1"/>
            </p:cNvPicPr>
            <p:nvPr/>
          </p:nvPicPr>
          <p:blipFill>
            <a:blip r:embed="rId6"/>
            <a:stretch>
              <a:fillRect/>
            </a:stretch>
          </p:blipFill>
          <p:spPr>
            <a:xfrm>
              <a:off x="1901764" y="4508503"/>
              <a:ext cx="912639" cy="997419"/>
            </a:xfrm>
            <a:prstGeom prst="rect">
              <a:avLst/>
            </a:prstGeom>
          </p:spPr>
        </p:pic>
        <p:cxnSp>
          <p:nvCxnSpPr>
            <p:cNvPr id="69" name="直線矢印コネクタ 68">
              <a:extLst>
                <a:ext uri="{FF2B5EF4-FFF2-40B4-BE49-F238E27FC236}">
                  <a16:creationId xmlns:a16="http://schemas.microsoft.com/office/drawing/2014/main" id="{0B1319CA-7BB6-0D85-97EA-A893E7036E1A}"/>
                </a:ext>
              </a:extLst>
            </p:cNvPr>
            <p:cNvCxnSpPr>
              <a:cxnSpLocks/>
            </p:cNvCxnSpPr>
            <p:nvPr/>
          </p:nvCxnSpPr>
          <p:spPr>
            <a:xfrm>
              <a:off x="1804921" y="4721581"/>
              <a:ext cx="27679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AAF1C9D2-DF69-DB26-72F3-941D35AE6252}"/>
                </a:ext>
              </a:extLst>
            </p:cNvPr>
            <p:cNvSpPr txBox="1"/>
            <p:nvPr/>
          </p:nvSpPr>
          <p:spPr>
            <a:xfrm>
              <a:off x="3116468" y="6118844"/>
              <a:ext cx="1257075" cy="246221"/>
            </a:xfrm>
            <a:prstGeom prst="rect">
              <a:avLst/>
            </a:prstGeom>
            <a:noFill/>
          </p:spPr>
          <p:txBody>
            <a:bodyPr wrap="none">
              <a:spAutoFit/>
            </a:bodyPr>
            <a:lstStyle/>
            <a:p>
              <a:pPr algn="ctr"/>
              <a:r>
                <a:rPr kumimoji="1" lang="ja-JP" altLang="en-US" sz="1000" dirty="0"/>
                <a:t>放置状況の見える化</a:t>
              </a:r>
              <a:endParaRPr lang="ja-JP" altLang="en-US" sz="1000" dirty="0"/>
            </a:p>
          </p:txBody>
        </p:sp>
      </p:grpSp>
      <p:graphicFrame>
        <p:nvGraphicFramePr>
          <p:cNvPr id="11" name="表プレースホルダー 20">
            <a:extLst>
              <a:ext uri="{FF2B5EF4-FFF2-40B4-BE49-F238E27FC236}">
                <a16:creationId xmlns:a16="http://schemas.microsoft.com/office/drawing/2014/main" id="{1ABCFE4B-A0F1-B60B-A558-11DB238EE88C}"/>
              </a:ext>
            </a:extLst>
          </p:cNvPr>
          <p:cNvGraphicFramePr>
            <a:graphicFrameLocks/>
          </p:cNvGraphicFramePr>
          <p:nvPr>
            <p:extLst>
              <p:ext uri="{D42A27DB-BD31-4B8C-83A1-F6EECF244321}">
                <p14:modId xmlns:p14="http://schemas.microsoft.com/office/powerpoint/2010/main" val="4221168002"/>
              </p:ext>
            </p:extLst>
          </p:nvPr>
        </p:nvGraphicFramePr>
        <p:xfrm>
          <a:off x="4898546" y="2891350"/>
          <a:ext cx="4320000" cy="1260179"/>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18932">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民間委託による夜間撤去にて受託者が導入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工営所による撤去業務に試行導入</a:t>
                      </a:r>
                      <a:endParaRPr kumimoji="1" lang="en-US" altLang="ja-JP" sz="900" dirty="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工営所による撤去業務に試行導入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13749">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工営所による撤去業務に試行導入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7" name="正方形/長方形 16">
            <a:extLst>
              <a:ext uri="{FF2B5EF4-FFF2-40B4-BE49-F238E27FC236}">
                <a16:creationId xmlns:a16="http://schemas.microsoft.com/office/drawing/2014/main" id="{998174A3-55EF-D69B-7497-26EC75A6B0BC}"/>
              </a:ext>
            </a:extLst>
          </p:cNvPr>
          <p:cNvSpPr/>
          <p:nvPr/>
        </p:nvSpPr>
        <p:spPr>
          <a:xfrm>
            <a:off x="7058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2027</a:t>
            </a:r>
            <a:r>
              <a:rPr kumimoji="1"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8" name="正方形/長方形 17">
            <a:extLst>
              <a:ext uri="{FF2B5EF4-FFF2-40B4-BE49-F238E27FC236}">
                <a16:creationId xmlns:a16="http://schemas.microsoft.com/office/drawing/2014/main" id="{CCD4D50B-FE66-87DA-0524-6E68C1F3FD98}"/>
              </a:ext>
            </a:extLst>
          </p:cNvPr>
          <p:cNvSpPr/>
          <p:nvPr/>
        </p:nvSpPr>
        <p:spPr>
          <a:xfrm>
            <a:off x="6014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9" name="正方形/長方形 18">
            <a:extLst>
              <a:ext uri="{FF2B5EF4-FFF2-40B4-BE49-F238E27FC236}">
                <a16:creationId xmlns:a16="http://schemas.microsoft.com/office/drawing/2014/main" id="{7AE9DD62-E3F7-6AC9-20B9-E7FF7892EC24}"/>
              </a:ext>
            </a:extLst>
          </p:cNvPr>
          <p:cNvSpPr/>
          <p:nvPr/>
        </p:nvSpPr>
        <p:spPr>
          <a:xfrm>
            <a:off x="8102546"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2028</a:t>
            </a:r>
            <a:r>
              <a:rPr kumimoji="1"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0" name="テキスト ボックス 19">
            <a:extLst>
              <a:ext uri="{FF2B5EF4-FFF2-40B4-BE49-F238E27FC236}">
                <a16:creationId xmlns:a16="http://schemas.microsoft.com/office/drawing/2014/main" id="{599D8541-551D-E745-D90C-FB762EF742A4}"/>
              </a:ext>
            </a:extLst>
          </p:cNvPr>
          <p:cNvSpPr txBox="1"/>
          <p:nvPr/>
        </p:nvSpPr>
        <p:spPr>
          <a:xfrm>
            <a:off x="4872891" y="5069477"/>
            <a:ext cx="1080000" cy="465257"/>
          </a:xfrm>
          <a:prstGeom prst="rect">
            <a:avLst/>
          </a:prstGeom>
          <a:solidFill>
            <a:srgbClr val="AF1932"/>
          </a:solidFill>
        </p:spPr>
        <p:txBody>
          <a:bodyPr wrap="square" lIns="0" tIns="0" rIns="0" bIns="0" rtlCol="0" anchor="ctr" anchorCtr="0">
            <a:noAutofit/>
          </a:bodyPr>
          <a:lstStyle>
            <a:defPPr>
              <a:defRPr lang="en-US"/>
            </a:defPPr>
            <a:lvl1pPr algn="ctr" defTabSz="228600">
              <a:spcAft>
                <a:spcPts val="1200"/>
              </a:spcAft>
              <a:defRPr sz="1000" b="1">
                <a:solidFill>
                  <a:srgbClr val="FFFFFF"/>
                </a:solidFill>
                <a:latin typeface="Yu Gothic UI" panose="020B0500000000000000" pitchFamily="50" charset="-128"/>
                <a:ea typeface="Yu Gothic UI" panose="020B0500000000000000" pitchFamily="50" charset="-128"/>
              </a:defRPr>
            </a:lvl1pPr>
            <a:lvl2pPr defTabSz="457200"/>
            <a:lvl3pPr defTabSz="457200"/>
            <a:lvl4pPr defTabSz="457200"/>
            <a:lvl5pPr defTabSz="457200"/>
            <a:lvl6pPr defTabSz="457200"/>
            <a:lvl7pPr defTabSz="457200"/>
            <a:lvl8pPr defTabSz="457200"/>
            <a:lvl9pPr defTabSz="457200"/>
          </a:lstStyle>
          <a:p>
            <a:pPr>
              <a:lnSpc>
                <a:spcPts val="0"/>
              </a:lnSpc>
            </a:pPr>
            <a:endParaRPr lang="en-US" altLang="ja-JP" dirty="0"/>
          </a:p>
          <a:p>
            <a:pPr>
              <a:lnSpc>
                <a:spcPts val="0"/>
              </a:lnSpc>
            </a:pPr>
            <a:r>
              <a:rPr lang="ja-JP" altLang="en-US" dirty="0"/>
              <a:t>民間委託による</a:t>
            </a:r>
            <a:endParaRPr lang="en-US" altLang="ja-JP" dirty="0"/>
          </a:p>
          <a:p>
            <a:pPr>
              <a:lnSpc>
                <a:spcPts val="0"/>
              </a:lnSpc>
            </a:pPr>
            <a:r>
              <a:rPr lang="ja-JP" altLang="en-US" dirty="0"/>
              <a:t>夜間撤去</a:t>
            </a:r>
            <a:endParaRPr lang="en-US" altLang="ja-JP" dirty="0"/>
          </a:p>
        </p:txBody>
      </p:sp>
      <p:sp>
        <p:nvSpPr>
          <p:cNvPr id="21" name="テキスト ボックス 20">
            <a:extLst>
              <a:ext uri="{FF2B5EF4-FFF2-40B4-BE49-F238E27FC236}">
                <a16:creationId xmlns:a16="http://schemas.microsoft.com/office/drawing/2014/main" id="{53DD5124-F4C7-1E18-DE2A-E6C5A380ED3F}"/>
              </a:ext>
            </a:extLst>
          </p:cNvPr>
          <p:cNvSpPr txBox="1"/>
          <p:nvPr/>
        </p:nvSpPr>
        <p:spPr>
          <a:xfrm>
            <a:off x="4881600" y="5572533"/>
            <a:ext cx="1080000" cy="4644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dirty="0">
                <a:solidFill>
                  <a:srgbClr val="FFFFFF"/>
                </a:solidFill>
                <a:latin typeface="Yu Gothic UI" panose="020B0500000000000000" pitchFamily="50" charset="-128"/>
                <a:ea typeface="Yu Gothic UI" panose="020B0500000000000000" pitchFamily="50" charset="-128"/>
              </a:rPr>
              <a:t>工営所撤去業務</a:t>
            </a:r>
            <a:endParaRPr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E2CD856D-8BAC-B12F-CC13-85BF30C46372}"/>
              </a:ext>
            </a:extLst>
          </p:cNvPr>
          <p:cNvSpPr/>
          <p:nvPr/>
        </p:nvSpPr>
        <p:spPr>
          <a:xfrm>
            <a:off x="6014545" y="5586135"/>
            <a:ext cx="3096125"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1000" dirty="0">
                <a:solidFill>
                  <a:srgbClr val="000000"/>
                </a:solidFill>
                <a:latin typeface="Yu Gothic UI" panose="020B0500000000000000" pitchFamily="50" charset="-128"/>
                <a:ea typeface="Yu Gothic UI" panose="020B0500000000000000" pitchFamily="50" charset="-128"/>
              </a:rPr>
              <a:t>アプリケーションを活用した撤去業務の試行実施</a:t>
            </a:r>
            <a:endParaRPr lang="en-US" altLang="ja-JP" sz="1000" dirty="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lang="ja-JP" altLang="en-US" sz="1000" dirty="0">
                <a:solidFill>
                  <a:srgbClr val="000000"/>
                </a:solidFill>
                <a:latin typeface="Yu Gothic UI" panose="020B0500000000000000" pitchFamily="50" charset="-128"/>
                <a:ea typeface="Yu Gothic UI" panose="020B0500000000000000" pitchFamily="50" charset="-128"/>
              </a:rPr>
              <a:t>（</a:t>
            </a:r>
            <a:r>
              <a:rPr lang="en-US" altLang="ja-JP" sz="1000" dirty="0">
                <a:solidFill>
                  <a:srgbClr val="000000"/>
                </a:solidFill>
                <a:latin typeface="Yu Gothic UI" panose="020B0500000000000000" pitchFamily="50" charset="-128"/>
                <a:ea typeface="Yu Gothic UI" panose="020B0500000000000000" pitchFamily="50" charset="-128"/>
              </a:rPr>
              <a:t>2026.4</a:t>
            </a:r>
            <a:r>
              <a:rPr lang="ja-JP" altLang="en-US" sz="1000" dirty="0">
                <a:solidFill>
                  <a:srgbClr val="000000"/>
                </a:solidFill>
                <a:latin typeface="Yu Gothic UI" panose="020B0500000000000000" pitchFamily="50" charset="-128"/>
                <a:ea typeface="Yu Gothic UI" panose="020B0500000000000000" pitchFamily="50" charset="-128"/>
              </a:rPr>
              <a:t>月：２箇所→</a:t>
            </a:r>
            <a:r>
              <a:rPr lang="en-US" altLang="ja-JP" sz="1000" dirty="0">
                <a:solidFill>
                  <a:srgbClr val="000000"/>
                </a:solidFill>
                <a:latin typeface="Yu Gothic UI" panose="020B0500000000000000" pitchFamily="50" charset="-128"/>
                <a:ea typeface="Yu Gothic UI" panose="020B0500000000000000" pitchFamily="50" charset="-128"/>
              </a:rPr>
              <a:t>10</a:t>
            </a:r>
            <a:r>
              <a:rPr lang="ja-JP" altLang="en-US" sz="1000" dirty="0">
                <a:solidFill>
                  <a:srgbClr val="000000"/>
                </a:solidFill>
                <a:latin typeface="Yu Gothic UI" panose="020B0500000000000000" pitchFamily="50" charset="-128"/>
                <a:ea typeface="Yu Gothic UI" panose="020B0500000000000000" pitchFamily="50" charset="-128"/>
              </a:rPr>
              <a:t>月：</a:t>
            </a:r>
            <a:r>
              <a:rPr lang="en-US" altLang="ja-JP" sz="1000" dirty="0">
                <a:solidFill>
                  <a:srgbClr val="000000"/>
                </a:solidFill>
                <a:latin typeface="Yu Gothic UI" panose="020B0500000000000000" pitchFamily="50" charset="-128"/>
                <a:ea typeface="Yu Gothic UI" panose="020B0500000000000000" pitchFamily="50" charset="-128"/>
              </a:rPr>
              <a:t>4</a:t>
            </a:r>
            <a:r>
              <a:rPr lang="ja-JP" altLang="en-US" sz="1000" dirty="0">
                <a:solidFill>
                  <a:srgbClr val="000000"/>
                </a:solidFill>
                <a:latin typeface="Yu Gothic UI" panose="020B0500000000000000" pitchFamily="50" charset="-128"/>
                <a:ea typeface="Yu Gothic UI" panose="020B0500000000000000" pitchFamily="50" charset="-128"/>
              </a:rPr>
              <a:t>箇所　以降検討）</a:t>
            </a:r>
          </a:p>
        </p:txBody>
      </p:sp>
      <p:sp>
        <p:nvSpPr>
          <p:cNvPr id="88" name="ホームベース 30">
            <a:extLst>
              <a:ext uri="{FF2B5EF4-FFF2-40B4-BE49-F238E27FC236}">
                <a16:creationId xmlns:a16="http://schemas.microsoft.com/office/drawing/2014/main" id="{EDA3A0AD-D4B8-B1DA-A017-C5D43E52401E}"/>
              </a:ext>
            </a:extLst>
          </p:cNvPr>
          <p:cNvSpPr/>
          <p:nvPr/>
        </p:nvSpPr>
        <p:spPr>
          <a:xfrm>
            <a:off x="6014545" y="5069536"/>
            <a:ext cx="3096125"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base">
              <a:spcAft>
                <a:spcPct val="0"/>
              </a:spcAft>
              <a:defRPr/>
            </a:pPr>
            <a:r>
              <a:rPr lang="ja-JP" altLang="en-US" sz="1000" dirty="0">
                <a:solidFill>
                  <a:schemeClr val="tx1"/>
                </a:solidFill>
                <a:latin typeface="Yu Gothic UI" panose="020B0500000000000000" pitchFamily="50" charset="-128"/>
                <a:ea typeface="Yu Gothic UI" panose="020B0500000000000000" pitchFamily="50" charset="-128"/>
              </a:rPr>
              <a:t>アプリケーションを活用した撤去業務</a:t>
            </a:r>
          </a:p>
        </p:txBody>
      </p:sp>
      <p:sp>
        <p:nvSpPr>
          <p:cNvPr id="30" name="テキスト プレースホルダー 29">
            <a:extLst>
              <a:ext uri="{FF2B5EF4-FFF2-40B4-BE49-F238E27FC236}">
                <a16:creationId xmlns:a16="http://schemas.microsoft.com/office/drawing/2014/main" id="{5196477F-4CD0-91C8-0FB0-018B41CCD116}"/>
              </a:ext>
            </a:extLst>
          </p:cNvPr>
          <p:cNvSpPr>
            <a:spLocks noGrp="1"/>
          </p:cNvSpPr>
          <p:nvPr>
            <p:ph type="body" sz="quarter" idx="12"/>
          </p:nvPr>
        </p:nvSpPr>
        <p:spPr>
          <a:xfrm>
            <a:off x="441201" y="3396747"/>
            <a:ext cx="4346799" cy="600751"/>
          </a:xfrm>
        </p:spPr>
        <p:txBody>
          <a:bodyPr>
            <a:noAutofit/>
          </a:bodyPr>
          <a:lstStyle/>
          <a:p>
            <a:r>
              <a:rPr lang="ja-JP" altLang="en-US" sz="1050" dirty="0">
                <a:latin typeface="Yu Gothic UI" panose="020B0500000000000000" pitchFamily="50" charset="-128"/>
                <a:ea typeface="Yu Gothic UI" panose="020B0500000000000000" pitchFamily="50" charset="-128"/>
              </a:rPr>
              <a:t>令和７年度から繁華街の民間委託による夜間撤去にて受託者が導入。　クラウドを通じ、撤去現場の情報をコールセンターがリアルタイムに取得し、自転車利用者から寄せられる対応を行っている。</a:t>
            </a:r>
            <a:endParaRPr lang="en-US" altLang="ja-JP" sz="1050" dirty="0">
              <a:latin typeface="Yu Gothic UI" panose="020B0500000000000000" pitchFamily="50" charset="-128"/>
              <a:ea typeface="Yu Gothic UI" panose="020B0500000000000000" pitchFamily="50" charset="-128"/>
            </a:endParaRPr>
          </a:p>
          <a:p>
            <a:pPr marL="0" indent="0">
              <a:buNone/>
            </a:pPr>
            <a:r>
              <a:rPr lang="ja-JP" altLang="en-US" sz="1050" dirty="0">
                <a:latin typeface="Yu Gothic UI" panose="020B0500000000000000" pitchFamily="50" charset="-128"/>
                <a:ea typeface="Yu Gothic UI" panose="020B0500000000000000" pitchFamily="50" charset="-128"/>
              </a:rPr>
              <a:t>　 また、撤去状況をマップ上に反映し、効率的かつ効果的な撤去計画の策定</a:t>
            </a:r>
            <a:endParaRPr lang="en-US" altLang="ja-JP" sz="1050" dirty="0">
              <a:latin typeface="Yu Gothic UI" panose="020B0500000000000000" pitchFamily="50" charset="-128"/>
              <a:ea typeface="Yu Gothic UI" panose="020B0500000000000000" pitchFamily="50" charset="-128"/>
            </a:endParaRPr>
          </a:p>
          <a:p>
            <a:pPr marL="0" indent="0">
              <a:buNone/>
            </a:pPr>
            <a:r>
              <a:rPr lang="ja-JP" altLang="en-US" sz="1050" dirty="0">
                <a:latin typeface="Yu Gothic UI" panose="020B0500000000000000" pitchFamily="50" charset="-128"/>
                <a:ea typeface="Yu Gothic UI" panose="020B0500000000000000" pitchFamily="50" charset="-128"/>
              </a:rPr>
              <a:t>　 に活用している。</a:t>
            </a:r>
          </a:p>
          <a:p>
            <a:endParaRPr lang="ja-JP" altLang="en-US" sz="1050" dirty="0">
              <a:latin typeface="Yu Gothic UI" panose="020B0500000000000000" pitchFamily="50" charset="-128"/>
              <a:ea typeface="Yu Gothic UI" panose="020B0500000000000000" pitchFamily="50" charset="-128"/>
            </a:endParaRPr>
          </a:p>
        </p:txBody>
      </p:sp>
      <p:grpSp>
        <p:nvGrpSpPr>
          <p:cNvPr id="12" name="グループ化 11">
            <a:extLst>
              <a:ext uri="{FF2B5EF4-FFF2-40B4-BE49-F238E27FC236}">
                <a16:creationId xmlns:a16="http://schemas.microsoft.com/office/drawing/2014/main" id="{81F380FF-8E7E-3AE7-E219-9799CF1A9305}"/>
              </a:ext>
            </a:extLst>
          </p:cNvPr>
          <p:cNvGrpSpPr/>
          <p:nvPr/>
        </p:nvGrpSpPr>
        <p:grpSpPr>
          <a:xfrm>
            <a:off x="4885850" y="4428000"/>
            <a:ext cx="1151941" cy="244800"/>
            <a:chOff x="4860000" y="4301682"/>
            <a:chExt cx="1151941" cy="244800"/>
          </a:xfrm>
        </p:grpSpPr>
        <p:sp>
          <p:nvSpPr>
            <p:cNvPr id="92" name="テキスト ボックス 91">
              <a:extLst>
                <a:ext uri="{FF2B5EF4-FFF2-40B4-BE49-F238E27FC236}">
                  <a16:creationId xmlns:a16="http://schemas.microsoft.com/office/drawing/2014/main" id="{F6160FA0-6A86-FE3E-0141-0AA215AED6FC}"/>
                </a:ext>
              </a:extLst>
            </p:cNvPr>
            <p:cNvSpPr txBox="1"/>
            <p:nvPr/>
          </p:nvSpPr>
          <p:spPr>
            <a:xfrm>
              <a:off x="4998843" y="4331749"/>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65" name="正方形/長方形 64">
              <a:extLst>
                <a:ext uri="{FF2B5EF4-FFF2-40B4-BE49-F238E27FC236}">
                  <a16:creationId xmlns:a16="http://schemas.microsoft.com/office/drawing/2014/main" id="{3E453786-29C9-EE02-639D-DDC3E8FE35AA}"/>
                </a:ext>
              </a:extLst>
            </p:cNvPr>
            <p:cNvSpPr/>
            <p:nvPr/>
          </p:nvSpPr>
          <p:spPr>
            <a:xfrm>
              <a:off x="4860000" y="4301682"/>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sp>
        <p:nvSpPr>
          <p:cNvPr id="2" name="スライド番号プレースホルダー 1">
            <a:extLst>
              <a:ext uri="{FF2B5EF4-FFF2-40B4-BE49-F238E27FC236}">
                <a16:creationId xmlns:a16="http://schemas.microsoft.com/office/drawing/2014/main" id="{CD2BB1D2-81F4-098C-AFE0-3F825A6365B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3" name="テキスト プレースホルダー 6">
            <a:extLst>
              <a:ext uri="{FF2B5EF4-FFF2-40B4-BE49-F238E27FC236}">
                <a16:creationId xmlns:a16="http://schemas.microsoft.com/office/drawing/2014/main" id="{78474420-A3C5-2C31-C8A5-F41A4E44E3BA}"/>
              </a:ext>
            </a:extLst>
          </p:cNvPr>
          <p:cNvSpPr txBox="1">
            <a:spLocks/>
          </p:cNvSpPr>
          <p:nvPr/>
        </p:nvSpPr>
        <p:spPr>
          <a:xfrm>
            <a:off x="4881600" y="1476000"/>
            <a:ext cx="4320000"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問合せ対応のサービスレベル向上。</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エビデンスに基づく効率的かつ効果的な撤去の実施。</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適正な業務執行。</a:t>
            </a:r>
          </a:p>
        </p:txBody>
      </p:sp>
      <p:sp>
        <p:nvSpPr>
          <p:cNvPr id="14" name="テキスト プレースホルダー 19">
            <a:extLst>
              <a:ext uri="{FF2B5EF4-FFF2-40B4-BE49-F238E27FC236}">
                <a16:creationId xmlns:a16="http://schemas.microsoft.com/office/drawing/2014/main" id="{6FEC1838-3E8B-C2CA-A25A-EBDDBC72A0CD}"/>
              </a:ext>
            </a:extLst>
          </p:cNvPr>
          <p:cNvSpPr txBox="1">
            <a:spLocks/>
          </p:cNvSpPr>
          <p:nvPr/>
        </p:nvSpPr>
        <p:spPr>
          <a:xfrm>
            <a:off x="445008" y="1476000"/>
            <a:ext cx="4346799" cy="183746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撤去情報管理アプリケーションを工営所撤去業務に試行導入し、撤去情報をクラウド上に集約する。</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撤去された自転車等の所有者からの問合せへのリアルタイム対応。</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撤去情報の蓄積による放置状況の見える化。</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Avenir Next LT Pro"/>
                <a:ea typeface="Yu Gothic UI"/>
                <a:cs typeface="+mn-cs"/>
              </a:rPr>
              <a:t>禁止区域外の撤去猶予期間の適正管理。</a:t>
            </a:r>
          </a:p>
        </p:txBody>
      </p:sp>
      <p:grpSp>
        <p:nvGrpSpPr>
          <p:cNvPr id="16" name="グループ化 15">
            <a:extLst>
              <a:ext uri="{FF2B5EF4-FFF2-40B4-BE49-F238E27FC236}">
                <a16:creationId xmlns:a16="http://schemas.microsoft.com/office/drawing/2014/main" id="{A682A2C3-8006-E7A3-4583-3F60B86DF7E9}"/>
              </a:ext>
            </a:extLst>
          </p:cNvPr>
          <p:cNvGrpSpPr/>
          <p:nvPr/>
        </p:nvGrpSpPr>
        <p:grpSpPr>
          <a:xfrm>
            <a:off x="445009" y="3151947"/>
            <a:ext cx="1365876" cy="244800"/>
            <a:chOff x="537935" y="7724278"/>
            <a:chExt cx="1365876" cy="244800"/>
          </a:xfrm>
        </p:grpSpPr>
        <p:sp>
          <p:nvSpPr>
            <p:cNvPr id="24" name="正方形/長方形 23">
              <a:extLst>
                <a:ext uri="{FF2B5EF4-FFF2-40B4-BE49-F238E27FC236}">
                  <a16:creationId xmlns:a16="http://schemas.microsoft.com/office/drawing/2014/main" id="{5EEB565C-FA34-7A2E-2F82-174D79F44242}"/>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B688340D-95A2-5882-18CC-FD002085F069}"/>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15">
            <a:extLst>
              <a:ext uri="{FF2B5EF4-FFF2-40B4-BE49-F238E27FC236}">
                <a16:creationId xmlns:a16="http://schemas.microsoft.com/office/drawing/2014/main" id="{C9E0A8E3-F718-28C1-15D9-03555B521290}"/>
              </a:ext>
            </a:extLst>
          </p:cNvPr>
          <p:cNvSpPr/>
          <p:nvPr/>
        </p:nvSpPr>
        <p:spPr>
          <a:xfrm>
            <a:off x="6664503" y="118054"/>
            <a:ext cx="1315700"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11-2</a:t>
            </a:r>
          </a:p>
        </p:txBody>
      </p:sp>
      <p:grpSp>
        <p:nvGrpSpPr>
          <p:cNvPr id="71" name="グループ化 70">
            <a:extLst>
              <a:ext uri="{FF2B5EF4-FFF2-40B4-BE49-F238E27FC236}">
                <a16:creationId xmlns:a16="http://schemas.microsoft.com/office/drawing/2014/main" id="{438AE964-C615-4FA2-4FF7-C80764F48148}"/>
              </a:ext>
            </a:extLst>
          </p:cNvPr>
          <p:cNvGrpSpPr/>
          <p:nvPr/>
        </p:nvGrpSpPr>
        <p:grpSpPr>
          <a:xfrm>
            <a:off x="4885850" y="2337712"/>
            <a:ext cx="750323" cy="244800"/>
            <a:chOff x="537935" y="7724278"/>
            <a:chExt cx="750323" cy="244800"/>
          </a:xfrm>
        </p:grpSpPr>
        <p:sp>
          <p:nvSpPr>
            <p:cNvPr id="72" name="正方形/長方形 71">
              <a:extLst>
                <a:ext uri="{FF2B5EF4-FFF2-40B4-BE49-F238E27FC236}">
                  <a16:creationId xmlns:a16="http://schemas.microsoft.com/office/drawing/2014/main" id="{ACCD38AB-20F0-33DF-3AC1-05A8F6811007}"/>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3" name="テキスト ボックス 72">
              <a:extLst>
                <a:ext uri="{FF2B5EF4-FFF2-40B4-BE49-F238E27FC236}">
                  <a16:creationId xmlns:a16="http://schemas.microsoft.com/office/drawing/2014/main" id="{0D4C76BC-9EAA-D24F-CC36-648FA3313905}"/>
                </a:ext>
              </a:extLst>
            </p:cNvPr>
            <p:cNvSpPr txBox="1"/>
            <p:nvPr/>
          </p:nvSpPr>
          <p:spPr>
            <a:xfrm>
              <a:off x="672705" y="7754345"/>
              <a:ext cx="61555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5">
            <a:extLst>
              <a:ext uri="{FF2B5EF4-FFF2-40B4-BE49-F238E27FC236}">
                <a16:creationId xmlns:a16="http://schemas.microsoft.com/office/drawing/2014/main" id="{C3259762-80E4-A49B-0398-3A6B4B56C16F}"/>
              </a:ext>
            </a:extLst>
          </p:cNvPr>
          <p:cNvSpPr txBox="1">
            <a:spLocks/>
          </p:cNvSpPr>
          <p:nvPr/>
        </p:nvSpPr>
        <p:spPr>
          <a:xfrm>
            <a:off x="4887282" y="2570983"/>
            <a:ext cx="4481741" cy="765578"/>
          </a:xfrm>
          <a:prstGeom prst="rect">
            <a:avLst/>
          </a:prstGeom>
        </p:spPr>
        <p:txBody>
          <a:bodyPr/>
          <a:lstStyle>
            <a:defPPr>
              <a:defRPr lang="ja-JP"/>
            </a:defPPr>
            <a:lvl1pPr marL="93600" indent="-93600">
              <a:lnSpc>
                <a:spcPct val="100000"/>
              </a:lnSpc>
              <a:spcBef>
                <a:spcPts val="600"/>
              </a:spcBef>
              <a:buFont typeface="Arial" panose="020B0604020202020204" pitchFamily="34" charset="0"/>
              <a:buChar char="•"/>
              <a:defRPr sz="1100">
                <a:latin typeface="Yu Gothic UI" panose="020B0500000000000000" pitchFamily="50" charset="-128"/>
                <a:ea typeface="Yu Gothic UI" panose="020B0500000000000000"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0"/>
              </a:spcBef>
              <a:spcAft>
                <a:spcPts val="600"/>
              </a:spcAft>
              <a:buNone/>
            </a:pPr>
            <a:r>
              <a:rPr lang="ja-JP" altLang="en-US" sz="1050" dirty="0"/>
              <a:t>アプリケーションを活用した撤去業務の試行実施</a:t>
            </a:r>
          </a:p>
        </p:txBody>
      </p:sp>
      <p:sp>
        <p:nvSpPr>
          <p:cNvPr id="15" name="object 14" descr="$PPTXTitle">
            <a:extLst>
              <a:ext uri="{FF2B5EF4-FFF2-40B4-BE49-F238E27FC236}">
                <a16:creationId xmlns:a16="http://schemas.microsoft.com/office/drawing/2014/main" id="{900DC49F-D065-C80B-C0E8-06D97E8E58C5}"/>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放置自転車撤去業務における撤去情報管理アプリケーションの試行導入</a:t>
            </a:r>
          </a:p>
        </p:txBody>
      </p:sp>
    </p:spTree>
    <p:extLst>
      <p:ext uri="{BB962C8B-B14F-4D97-AF65-F5344CB8AC3E}">
        <p14:creationId xmlns:p14="http://schemas.microsoft.com/office/powerpoint/2010/main" val="2799180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7676" y="1476000"/>
            <a:ext cx="4295364" cy="2155728"/>
          </a:xfrm>
        </p:spPr>
        <p:txBody>
          <a:bodyPr>
            <a:normAutofit/>
          </a:bodyPr>
          <a:lstStyle/>
          <a:p>
            <a:r>
              <a:rPr lang="ja-JP" altLang="en-US" sz="1050" dirty="0">
                <a:latin typeface="Yu Gothic UI" panose="020B0500000000000000" pitchFamily="50" charset="-128"/>
                <a:ea typeface="Yu Gothic UI" panose="020B0500000000000000" pitchFamily="50" charset="-128"/>
              </a:rPr>
              <a:t>下水道事業では、予算・決算に係る施行案（一件別調書）を部内で エクセル集約・確認し、修正や説明資料作成まで多くを手作業で行っており、集計負担や転記ミス、情報更新の遅れが課題となっている。</a:t>
            </a:r>
            <a:endParaRPr lang="en-US" altLang="ja-JP" sz="1050" dirty="0">
              <a:latin typeface="Yu Gothic UI" panose="020B0500000000000000" pitchFamily="50" charset="-128"/>
              <a:ea typeface="Yu Gothic UI" panose="020B0500000000000000" pitchFamily="50" charset="-128"/>
            </a:endParaRPr>
          </a:p>
          <a:p>
            <a:r>
              <a:rPr kumimoji="1" lang="ja-JP" altLang="en-US" sz="1050" dirty="0">
                <a:latin typeface="Yu Gothic UI" panose="020B0500000000000000" pitchFamily="50" charset="-128"/>
                <a:ea typeface="Yu Gothic UI" panose="020B0500000000000000" pitchFamily="50" charset="-128"/>
              </a:rPr>
              <a:t>令和</a:t>
            </a:r>
            <a:r>
              <a:rPr kumimoji="1" lang="en-US" altLang="ja-JP" sz="1050" dirty="0">
                <a:latin typeface="Yu Gothic UI" panose="020B0500000000000000" pitchFamily="50" charset="-128"/>
                <a:ea typeface="Yu Gothic UI" panose="020B0500000000000000" pitchFamily="50" charset="-128"/>
              </a:rPr>
              <a:t>7</a:t>
            </a:r>
            <a:r>
              <a:rPr kumimoji="1" lang="ja-JP" altLang="en-US" sz="1050" dirty="0">
                <a:latin typeface="Yu Gothic UI" panose="020B0500000000000000" pitchFamily="50" charset="-128"/>
                <a:ea typeface="Yu Gothic UI" panose="020B0500000000000000" pitchFamily="50" charset="-128"/>
              </a:rPr>
              <a:t>年度から運用開始の予算編成システムは一般会計のみ対象</a:t>
            </a:r>
            <a:r>
              <a:rPr lang="ja-JP" altLang="en-US" sz="1050" dirty="0">
                <a:latin typeface="Yu Gothic UI" panose="020B0500000000000000" pitchFamily="50" charset="-128"/>
                <a:ea typeface="Yu Gothic UI" panose="020B0500000000000000" pitchFamily="50" charset="-128"/>
              </a:rPr>
              <a:t>で、下水道事業の予算・執行管理に必要な運用に対応していない。</a:t>
            </a:r>
            <a:endParaRPr kumimoji="1" lang="en-US" altLang="ja-JP" sz="1050" dirty="0">
              <a:latin typeface="Yu Gothic UI" panose="020B0500000000000000" pitchFamily="50" charset="-128"/>
              <a:ea typeface="Yu Gothic UI" panose="020B0500000000000000" pitchFamily="50" charset="-128"/>
            </a:endParaRPr>
          </a:p>
          <a:p>
            <a:r>
              <a:rPr kumimoji="1" lang="ja-JP" altLang="en-US" sz="1050" dirty="0">
                <a:latin typeface="Yu Gothic UI" panose="020B0500000000000000" pitchFamily="50" charset="-128"/>
                <a:ea typeface="Yu Gothic UI" panose="020B0500000000000000" pitchFamily="50" charset="-128"/>
              </a:rPr>
              <a:t>このため、下水道事業の予算編成・執行管理等をシステム化し、各所属で入力したデータを一元管理</a:t>
            </a:r>
            <a:r>
              <a:rPr lang="ja-JP" altLang="en-US" sz="1050" dirty="0">
                <a:latin typeface="Yu Gothic UI" panose="020B0500000000000000" pitchFamily="50" charset="-128"/>
                <a:ea typeface="Yu Gothic UI" panose="020B0500000000000000" pitchFamily="50" charset="-128"/>
              </a:rPr>
              <a:t>できる仕組みを構築する必要がある</a:t>
            </a:r>
            <a:r>
              <a:rPr kumimoji="1" lang="ja-JP" altLang="en-US" sz="1050" dirty="0">
                <a:latin typeface="Yu Gothic UI" panose="020B0500000000000000" pitchFamily="50" charset="-128"/>
                <a:ea typeface="Yu Gothic UI" panose="020B0500000000000000" pitchFamily="50" charset="-128"/>
              </a:rPr>
              <a:t>。</a:t>
            </a:r>
          </a:p>
          <a:p>
            <a:r>
              <a:rPr kumimoji="1" lang="ja-JP" altLang="en-US" sz="1050" dirty="0">
                <a:latin typeface="Yu Gothic UI" panose="020B0500000000000000" pitchFamily="50" charset="-128"/>
                <a:ea typeface="Yu Gothic UI" panose="020B0500000000000000" pitchFamily="50" charset="-128"/>
              </a:rPr>
              <a:t>これにより、集計・資料作成時間の省力化と誤りの抑制に加え、目標達成状況や執行状況をリアルタイムに可視化して進捗管理を高度化できる。さらに、当年度実績を将来計画へ反映し、継続的な経営改善につなげる。</a:t>
            </a:r>
          </a:p>
        </p:txBody>
      </p:sp>
      <p:sp>
        <p:nvSpPr>
          <p:cNvPr id="5" name="テキスト プレースホルダー 4">
            <a:extLst>
              <a:ext uri="{FF2B5EF4-FFF2-40B4-BE49-F238E27FC236}">
                <a16:creationId xmlns:a16="http://schemas.microsoft.com/office/drawing/2014/main" id="{4A2F1D1B-447A-99A8-B4AC-F1078A68CAAC}"/>
              </a:ext>
            </a:extLst>
          </p:cNvPr>
          <p:cNvSpPr>
            <a:spLocks noGrp="1"/>
          </p:cNvSpPr>
          <p:nvPr>
            <p:ph type="body" sz="quarter" idx="13"/>
          </p:nvPr>
        </p:nvSpPr>
        <p:spPr>
          <a:xfrm>
            <a:off x="440834" y="3830719"/>
            <a:ext cx="4297663" cy="707691"/>
          </a:xfrm>
        </p:spPr>
        <p:txBody>
          <a:bodyPr>
            <a:normAutofit/>
          </a:bodyPr>
          <a:lstStyle/>
          <a:p>
            <a:pPr marL="171450" indent="-171450">
              <a:lnSpc>
                <a:spcPct val="100000"/>
              </a:lnSpc>
              <a:spcBef>
                <a:spcPts val="0"/>
              </a:spcBef>
              <a:spcAft>
                <a:spcPts val="600"/>
              </a:spcAft>
              <a:buFont typeface="Arial" panose="020B0604020202020204" pitchFamily="34" charset="0"/>
              <a:buChar char="•"/>
            </a:pPr>
            <a:r>
              <a:rPr lang="en-US" altLang="ja-JP" sz="1050" dirty="0">
                <a:latin typeface="Yu Gothic UI" panose="020B0500000000000000" pitchFamily="50" charset="-128"/>
                <a:ea typeface="Yu Gothic UI" panose="020B0500000000000000" pitchFamily="50" charset="-128"/>
              </a:rPr>
              <a:t>2023</a:t>
            </a:r>
            <a:r>
              <a:rPr kumimoji="1" lang="ja-JP" altLang="en-US" sz="1050" dirty="0">
                <a:latin typeface="Yu Gothic UI" panose="020B0500000000000000" pitchFamily="50" charset="-128"/>
                <a:ea typeface="Yu Gothic UI" panose="020B0500000000000000" pitchFamily="50" charset="-128"/>
              </a:rPr>
              <a:t>年度に業務のデジタル化に向けたシステム構築を行う業務の対象範囲や機能要件等を整理した。</a:t>
            </a:r>
          </a:p>
          <a:p>
            <a:pPr marL="171450" indent="-171450">
              <a:lnSpc>
                <a:spcPct val="100000"/>
              </a:lnSpc>
              <a:spcBef>
                <a:spcPts val="0"/>
              </a:spcBef>
              <a:spcAft>
                <a:spcPts val="600"/>
              </a:spcAft>
              <a:buFont typeface="Arial" panose="020B0604020202020204" pitchFamily="34" charset="0"/>
              <a:buChar char="•"/>
            </a:pPr>
            <a:r>
              <a:rPr lang="en-US" altLang="ja-JP" sz="1050" dirty="0">
                <a:latin typeface="Yu Gothic UI" panose="020B0500000000000000" pitchFamily="50" charset="-128"/>
                <a:ea typeface="Yu Gothic UI" panose="020B0500000000000000" pitchFamily="50" charset="-128"/>
              </a:rPr>
              <a:t>2024</a:t>
            </a:r>
            <a:r>
              <a:rPr kumimoji="1" lang="ja-JP" altLang="en-US" sz="1050" dirty="0">
                <a:latin typeface="Yu Gothic UI" panose="020B0500000000000000" pitchFamily="50" charset="-128"/>
                <a:ea typeface="Yu Gothic UI" panose="020B0500000000000000" pitchFamily="50" charset="-128"/>
              </a:rPr>
              <a:t>年度にシステム導入後の業務フローについて整理した。</a:t>
            </a:r>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2348674057"/>
              </p:ext>
            </p:extLst>
          </p:nvPr>
        </p:nvGraphicFramePr>
        <p:xfrm>
          <a:off x="4881838" y="2808000"/>
          <a:ext cx="4320000" cy="151200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Yu Gothic UI" panose="020B0500000000000000" pitchFamily="50" charset="-128"/>
                          <a:ea typeface="Yu Gothic UI" panose="020B0500000000000000" pitchFamily="50" charset="-128"/>
                        </a:rPr>
                        <a:t>デジタル化に向けたシステム開発</a:t>
                      </a:r>
                      <a:endParaRPr kumimoji="1" lang="en-US" altLang="ja-JP" sz="900" b="0" dirty="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216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vMerge="1">
                  <a:txBody>
                    <a:bodyPr/>
                    <a:lstStyle/>
                    <a:p>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562022212"/>
                  </a:ext>
                </a:extLst>
              </a:tr>
              <a:tr h="324000">
                <a:tc vMerge="1">
                  <a:txBody>
                    <a:bodyPr/>
                    <a:lstStyle/>
                    <a:p>
                      <a:endParaRPr kumimoji="1" lang="ja-JP" altLang="en-US" sz="1000" dirty="0">
                        <a:solidFill>
                          <a:schemeClr val="bg1"/>
                        </a:solidFill>
                        <a:latin typeface="Yu Gothic UI" panose="020B0500000000000000" pitchFamily="50" charset="-128"/>
                        <a:ea typeface="Yu Gothic UI" panose="020B0500000000000000" pitchFamily="50" charset="-128"/>
                      </a:endParaRPr>
                    </a:p>
                  </a:txBody>
                  <a:tcPr anchor="ctr">
                    <a:solidFill>
                      <a:srgbClr val="AF1932"/>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システムの運用開始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rowSpan="2">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運用・機能改善・改修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vMerge="1">
                  <a:txBody>
                    <a:bodyPr/>
                    <a:lstStyle/>
                    <a:p>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666369288"/>
                  </a:ext>
                </a:extLst>
              </a:tr>
            </a:tbl>
          </a:graphicData>
        </a:graphic>
      </p:graphicFrame>
      <p:sp>
        <p:nvSpPr>
          <p:cNvPr id="27" name="テキスト ボックス 26">
            <a:extLst>
              <a:ext uri="{FF2B5EF4-FFF2-40B4-BE49-F238E27FC236}">
                <a16:creationId xmlns:a16="http://schemas.microsoft.com/office/drawing/2014/main" id="{2E45136D-DB13-E847-04D8-6CF63A500A64}"/>
              </a:ext>
            </a:extLst>
          </p:cNvPr>
          <p:cNvSpPr txBox="1"/>
          <p:nvPr/>
        </p:nvSpPr>
        <p:spPr>
          <a:xfrm>
            <a:off x="577461" y="6534191"/>
            <a:ext cx="1878032" cy="230832"/>
          </a:xfrm>
          <a:prstGeom prst="rect">
            <a:avLst/>
          </a:prstGeom>
          <a:noFill/>
        </p:spPr>
        <p:txBody>
          <a:bodyPr wrap="square" lIns="0">
            <a:spAutoFit/>
          </a:bodyPr>
          <a:lstStyle/>
          <a:p>
            <a:pPr lvl="0" fontAlgn="base">
              <a:spcBef>
                <a:spcPct val="0"/>
              </a:spcBef>
              <a:spcAft>
                <a:spcPct val="0"/>
              </a:spcAft>
              <a:defRPr/>
            </a:pPr>
            <a:r>
              <a:rPr kumimoji="1" lang="ja-JP" altLang="en-US" sz="900" b="1" kern="0" dirty="0">
                <a:latin typeface="Yu Gothic UI" panose="020B0500000000000000" pitchFamily="50" charset="-128"/>
                <a:ea typeface="Yu Gothic UI" panose="020B0500000000000000" pitchFamily="50" charset="-128"/>
              </a:rPr>
              <a:t>デジタル化のイメージ</a:t>
            </a:r>
            <a:endParaRPr kumimoji="1" lang="en-US" altLang="ja-JP" sz="900" b="1" kern="0" dirty="0">
              <a:latin typeface="Yu Gothic UI" panose="020B0500000000000000" pitchFamily="50" charset="-128"/>
              <a:ea typeface="Yu Gothic UI" panose="020B0500000000000000" pitchFamily="50" charset="-128"/>
            </a:endParaRPr>
          </a:p>
        </p:txBody>
      </p:sp>
      <p:sp>
        <p:nvSpPr>
          <p:cNvPr id="28" name="フローチャート: 磁気ディスク 27">
            <a:extLst>
              <a:ext uri="{FF2B5EF4-FFF2-40B4-BE49-F238E27FC236}">
                <a16:creationId xmlns:a16="http://schemas.microsoft.com/office/drawing/2014/main" id="{D7E2C2EE-199B-73E4-CF66-9968A517EB27}"/>
              </a:ext>
            </a:extLst>
          </p:cNvPr>
          <p:cNvSpPr/>
          <p:nvPr/>
        </p:nvSpPr>
        <p:spPr>
          <a:xfrm>
            <a:off x="2008849" y="5144083"/>
            <a:ext cx="900000" cy="720000"/>
          </a:xfrm>
          <a:prstGeom prst="flowChartMagneticDisk">
            <a:avLst/>
          </a:prstGeom>
          <a:solidFill>
            <a:schemeClr val="bg1">
              <a:lumMod val="75000"/>
            </a:schemeClr>
          </a:solidFill>
          <a:ln>
            <a:solidFill>
              <a:schemeClr val="bg1">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rPr>
              <a:t>システム</a:t>
            </a:r>
          </a:p>
        </p:txBody>
      </p:sp>
      <p:sp>
        <p:nvSpPr>
          <p:cNvPr id="29" name="四角形: 角を丸くする 28">
            <a:extLst>
              <a:ext uri="{FF2B5EF4-FFF2-40B4-BE49-F238E27FC236}">
                <a16:creationId xmlns:a16="http://schemas.microsoft.com/office/drawing/2014/main" id="{4D476DB6-307C-93D4-66B8-210C89D23CA2}"/>
              </a:ext>
            </a:extLst>
          </p:cNvPr>
          <p:cNvSpPr/>
          <p:nvPr/>
        </p:nvSpPr>
        <p:spPr>
          <a:xfrm>
            <a:off x="440834" y="4564406"/>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00" b="1" dirty="0">
                <a:solidFill>
                  <a:schemeClr val="bg1"/>
                </a:solidFill>
              </a:rPr>
              <a:t>予算編成</a:t>
            </a:r>
          </a:p>
        </p:txBody>
      </p:sp>
      <p:sp>
        <p:nvSpPr>
          <p:cNvPr id="30" name="四角形: 角を丸くする 29">
            <a:extLst>
              <a:ext uri="{FF2B5EF4-FFF2-40B4-BE49-F238E27FC236}">
                <a16:creationId xmlns:a16="http://schemas.microsoft.com/office/drawing/2014/main" id="{477E400D-AF16-9147-FF38-44D4D0BDFE17}"/>
              </a:ext>
            </a:extLst>
          </p:cNvPr>
          <p:cNvSpPr/>
          <p:nvPr/>
        </p:nvSpPr>
        <p:spPr>
          <a:xfrm>
            <a:off x="3542748" y="6124424"/>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100" b="1" dirty="0">
                <a:solidFill>
                  <a:schemeClr val="bg1"/>
                </a:solidFill>
              </a:rPr>
              <a:t>経営戦略</a:t>
            </a:r>
          </a:p>
        </p:txBody>
      </p:sp>
      <p:grpSp>
        <p:nvGrpSpPr>
          <p:cNvPr id="31" name="グループ化 30">
            <a:extLst>
              <a:ext uri="{FF2B5EF4-FFF2-40B4-BE49-F238E27FC236}">
                <a16:creationId xmlns:a16="http://schemas.microsoft.com/office/drawing/2014/main" id="{075E26C8-F0D9-3A32-0351-4EC6E745C75F}"/>
              </a:ext>
            </a:extLst>
          </p:cNvPr>
          <p:cNvGrpSpPr/>
          <p:nvPr/>
        </p:nvGrpSpPr>
        <p:grpSpPr>
          <a:xfrm>
            <a:off x="959126" y="4639494"/>
            <a:ext cx="1468196" cy="796891"/>
            <a:chOff x="1040376" y="4537958"/>
            <a:chExt cx="1468196" cy="796891"/>
          </a:xfrm>
        </p:grpSpPr>
        <p:sp>
          <p:nvSpPr>
            <p:cNvPr id="32" name="矢印: 折線 31">
              <a:extLst>
                <a:ext uri="{FF2B5EF4-FFF2-40B4-BE49-F238E27FC236}">
                  <a16:creationId xmlns:a16="http://schemas.microsoft.com/office/drawing/2014/main" id="{45FA93C6-DAE1-893F-51C5-119949CB6F42}"/>
                </a:ext>
              </a:extLst>
            </p:cNvPr>
            <p:cNvSpPr/>
            <p:nvPr/>
          </p:nvSpPr>
          <p:spPr>
            <a:xfrm rot="5400000">
              <a:off x="1752572" y="4285958"/>
              <a:ext cx="504000" cy="1008000"/>
            </a:xfrm>
            <a:prstGeom prst="bentArrow">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矢印: 折線 32">
              <a:extLst>
                <a:ext uri="{FF2B5EF4-FFF2-40B4-BE49-F238E27FC236}">
                  <a16:creationId xmlns:a16="http://schemas.microsoft.com/office/drawing/2014/main" id="{7C673167-2404-F3F4-AC00-8A2CAFAA329C}"/>
                </a:ext>
              </a:extLst>
            </p:cNvPr>
            <p:cNvSpPr/>
            <p:nvPr/>
          </p:nvSpPr>
          <p:spPr>
            <a:xfrm rot="16200000">
              <a:off x="1292376" y="4578849"/>
              <a:ext cx="504000" cy="1008000"/>
            </a:xfrm>
            <a:prstGeom prst="bentArrow">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34" name="四角形: 角を丸くする 33">
            <a:extLst>
              <a:ext uri="{FF2B5EF4-FFF2-40B4-BE49-F238E27FC236}">
                <a16:creationId xmlns:a16="http://schemas.microsoft.com/office/drawing/2014/main" id="{DCBD74A8-CCCD-6E01-A50E-89F2C5B4821B}"/>
              </a:ext>
            </a:extLst>
          </p:cNvPr>
          <p:cNvSpPr/>
          <p:nvPr/>
        </p:nvSpPr>
        <p:spPr>
          <a:xfrm>
            <a:off x="3542748" y="4564406"/>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100" b="1" dirty="0">
                <a:solidFill>
                  <a:schemeClr val="bg1"/>
                </a:solidFill>
              </a:rPr>
              <a:t>予算執行</a:t>
            </a:r>
          </a:p>
        </p:txBody>
      </p:sp>
      <p:sp>
        <p:nvSpPr>
          <p:cNvPr id="35" name="四角形: 角を丸くする 34">
            <a:extLst>
              <a:ext uri="{FF2B5EF4-FFF2-40B4-BE49-F238E27FC236}">
                <a16:creationId xmlns:a16="http://schemas.microsoft.com/office/drawing/2014/main" id="{99B15EEA-7C03-D160-7625-C88052421631}"/>
              </a:ext>
            </a:extLst>
          </p:cNvPr>
          <p:cNvSpPr/>
          <p:nvPr/>
        </p:nvSpPr>
        <p:spPr>
          <a:xfrm>
            <a:off x="506146" y="6124424"/>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100" b="1" dirty="0">
                <a:solidFill>
                  <a:schemeClr val="bg1"/>
                </a:solidFill>
              </a:rPr>
              <a:t>決算対応</a:t>
            </a:r>
          </a:p>
        </p:txBody>
      </p:sp>
      <p:sp>
        <p:nvSpPr>
          <p:cNvPr id="36" name="矢印: 折線 35">
            <a:extLst>
              <a:ext uri="{FF2B5EF4-FFF2-40B4-BE49-F238E27FC236}">
                <a16:creationId xmlns:a16="http://schemas.microsoft.com/office/drawing/2014/main" id="{83F9424C-2359-923B-1D75-BECF7FDE2815}"/>
              </a:ext>
            </a:extLst>
          </p:cNvPr>
          <p:cNvSpPr/>
          <p:nvPr/>
        </p:nvSpPr>
        <p:spPr>
          <a:xfrm rot="5400000">
            <a:off x="3210266" y="4646093"/>
            <a:ext cx="504000" cy="1008000"/>
          </a:xfrm>
          <a:prstGeom prst="bentArrow">
            <a:avLst/>
          </a:prstGeom>
          <a:solidFill>
            <a:schemeClr val="accent5">
              <a:alpha val="50000"/>
            </a:schemeClr>
          </a:solidFill>
          <a:ln>
            <a:noFill/>
          </a:ln>
          <a:scene3d>
            <a:camera prst="orthographicFront">
              <a:rot lat="0" lon="1080000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7" name="矢印: 折線 36">
            <a:extLst>
              <a:ext uri="{FF2B5EF4-FFF2-40B4-BE49-F238E27FC236}">
                <a16:creationId xmlns:a16="http://schemas.microsoft.com/office/drawing/2014/main" id="{D9BAA1D8-CA66-5EB4-817E-502FE9030D5F}"/>
              </a:ext>
            </a:extLst>
          </p:cNvPr>
          <p:cNvSpPr/>
          <p:nvPr/>
        </p:nvSpPr>
        <p:spPr>
          <a:xfrm rot="5400000">
            <a:off x="2761127" y="4393420"/>
            <a:ext cx="504000" cy="1008000"/>
          </a:xfrm>
          <a:prstGeom prst="bentArrow">
            <a:avLst/>
          </a:prstGeom>
          <a:solidFill>
            <a:schemeClr val="accent5">
              <a:alpha val="50000"/>
            </a:schemeClr>
          </a:solidFill>
          <a:ln>
            <a:noFill/>
          </a:ln>
          <a:scene3d>
            <a:camera prst="orthographicFront">
              <a:rot lat="0" lon="10800000" rev="1080000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8" name="矢印: 折線 37">
            <a:extLst>
              <a:ext uri="{FF2B5EF4-FFF2-40B4-BE49-F238E27FC236}">
                <a16:creationId xmlns:a16="http://schemas.microsoft.com/office/drawing/2014/main" id="{6A97AA41-4471-386C-F610-E1E4CAE5583F}"/>
              </a:ext>
            </a:extLst>
          </p:cNvPr>
          <p:cNvSpPr/>
          <p:nvPr/>
        </p:nvSpPr>
        <p:spPr>
          <a:xfrm rot="5400000">
            <a:off x="1720348" y="5619597"/>
            <a:ext cx="504000" cy="1008000"/>
          </a:xfrm>
          <a:prstGeom prst="bentArrow">
            <a:avLst/>
          </a:prstGeom>
          <a:solidFill>
            <a:schemeClr val="accent2">
              <a:alpha val="50000"/>
            </a:schemeClr>
          </a:solidFill>
          <a:ln>
            <a:noFill/>
          </a:ln>
          <a:scene3d>
            <a:camera prst="orthographicFront">
              <a:rot lat="0" lon="1080000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9" name="矢印: 折線 38">
            <a:extLst>
              <a:ext uri="{FF2B5EF4-FFF2-40B4-BE49-F238E27FC236}">
                <a16:creationId xmlns:a16="http://schemas.microsoft.com/office/drawing/2014/main" id="{9127F87D-CCEE-A371-BFC8-3CBC71F75A24}"/>
              </a:ext>
            </a:extLst>
          </p:cNvPr>
          <p:cNvSpPr/>
          <p:nvPr/>
        </p:nvSpPr>
        <p:spPr>
          <a:xfrm rot="5400000">
            <a:off x="1213400" y="5363666"/>
            <a:ext cx="504000" cy="1008000"/>
          </a:xfrm>
          <a:prstGeom prst="bentArrow">
            <a:avLst/>
          </a:prstGeom>
          <a:solidFill>
            <a:schemeClr val="accent2">
              <a:alpha val="50000"/>
            </a:schemeClr>
          </a:solidFill>
          <a:ln>
            <a:noFill/>
          </a:ln>
          <a:scene3d>
            <a:camera prst="orthographicFront">
              <a:rot lat="0" lon="10800000" rev="1080000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40" name="楕円 39">
            <a:extLst>
              <a:ext uri="{FF2B5EF4-FFF2-40B4-BE49-F238E27FC236}">
                <a16:creationId xmlns:a16="http://schemas.microsoft.com/office/drawing/2014/main" id="{23D64B31-0A03-7770-F6F3-57679026DD64}"/>
              </a:ext>
            </a:extLst>
          </p:cNvPr>
          <p:cNvSpPr/>
          <p:nvPr/>
        </p:nvSpPr>
        <p:spPr>
          <a:xfrm>
            <a:off x="1217165" y="4841331"/>
            <a:ext cx="972000" cy="3600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36000" tIns="36000" rIns="36000" bIns="36000" rtlCol="0" anchor="ctr"/>
          <a:lstStyle/>
          <a:p>
            <a:pPr algn="ctr"/>
            <a:r>
              <a:rPr kumimoji="1" lang="ja-JP" altLang="en-US" sz="700" dirty="0">
                <a:solidFill>
                  <a:schemeClr val="tx1"/>
                </a:solidFill>
              </a:rPr>
              <a:t>予算データ作成・各課との調整</a:t>
            </a:r>
          </a:p>
        </p:txBody>
      </p:sp>
      <p:sp>
        <p:nvSpPr>
          <p:cNvPr id="41" name="楕円 40">
            <a:extLst>
              <a:ext uri="{FF2B5EF4-FFF2-40B4-BE49-F238E27FC236}">
                <a16:creationId xmlns:a16="http://schemas.microsoft.com/office/drawing/2014/main" id="{73C99632-816B-86F7-7D94-EF25423951F2}"/>
              </a:ext>
            </a:extLst>
          </p:cNvPr>
          <p:cNvSpPr/>
          <p:nvPr/>
        </p:nvSpPr>
        <p:spPr>
          <a:xfrm>
            <a:off x="2753236" y="4825003"/>
            <a:ext cx="972000" cy="36000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36000" tIns="36000" rIns="36000" bIns="36000" rtlCol="0" anchor="ctr"/>
          <a:lstStyle/>
          <a:p>
            <a:pPr algn="ctr"/>
            <a:r>
              <a:rPr kumimoji="1" lang="ja-JP" altLang="en-US" sz="700" dirty="0">
                <a:solidFill>
                  <a:schemeClr val="tx1"/>
                </a:solidFill>
              </a:rPr>
              <a:t>執行データ作成・各課との調整</a:t>
            </a:r>
          </a:p>
        </p:txBody>
      </p:sp>
      <p:sp>
        <p:nvSpPr>
          <p:cNvPr id="42" name="楕円 41">
            <a:extLst>
              <a:ext uri="{FF2B5EF4-FFF2-40B4-BE49-F238E27FC236}">
                <a16:creationId xmlns:a16="http://schemas.microsoft.com/office/drawing/2014/main" id="{09B69E49-880E-7C32-7995-D66F3054FC32}"/>
              </a:ext>
            </a:extLst>
          </p:cNvPr>
          <p:cNvSpPr/>
          <p:nvPr/>
        </p:nvSpPr>
        <p:spPr>
          <a:xfrm>
            <a:off x="2745836" y="5787031"/>
            <a:ext cx="972000" cy="360000"/>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36000" tIns="36000" rIns="36000" bIns="36000" rtlCol="0" anchor="ctr"/>
          <a:lstStyle/>
          <a:p>
            <a:pPr algn="ctr"/>
            <a:r>
              <a:rPr kumimoji="1" lang="ja-JP" altLang="en-US" sz="700" dirty="0">
                <a:solidFill>
                  <a:schemeClr val="tx1"/>
                </a:solidFill>
              </a:rPr>
              <a:t>中長期計画・目標値の見直し</a:t>
            </a:r>
          </a:p>
        </p:txBody>
      </p:sp>
      <p:sp>
        <p:nvSpPr>
          <p:cNvPr id="43" name="楕円 42">
            <a:extLst>
              <a:ext uri="{FF2B5EF4-FFF2-40B4-BE49-F238E27FC236}">
                <a16:creationId xmlns:a16="http://schemas.microsoft.com/office/drawing/2014/main" id="{51AE4B18-3F20-34BB-F3EE-426462A5EB7C}"/>
              </a:ext>
            </a:extLst>
          </p:cNvPr>
          <p:cNvSpPr/>
          <p:nvPr/>
        </p:nvSpPr>
        <p:spPr>
          <a:xfrm>
            <a:off x="1217165" y="5801831"/>
            <a:ext cx="972000" cy="3600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36000" tIns="36000" rIns="36000" bIns="36000" rtlCol="0" anchor="ctr"/>
          <a:lstStyle/>
          <a:p>
            <a:pPr algn="ctr"/>
            <a:r>
              <a:rPr kumimoji="1" lang="ja-JP" altLang="en-US" sz="700" dirty="0">
                <a:solidFill>
                  <a:schemeClr val="tx1"/>
                </a:solidFill>
              </a:rPr>
              <a:t>決算資料作成・各課との調整</a:t>
            </a:r>
          </a:p>
        </p:txBody>
      </p:sp>
      <p:sp>
        <p:nvSpPr>
          <p:cNvPr id="44" name="正方形/長方形 43">
            <a:extLst>
              <a:ext uri="{FF2B5EF4-FFF2-40B4-BE49-F238E27FC236}">
                <a16:creationId xmlns:a16="http://schemas.microsoft.com/office/drawing/2014/main" id="{CD0FCF15-6B31-79BF-1309-558B66F84DEE}"/>
              </a:ext>
            </a:extLst>
          </p:cNvPr>
          <p:cNvSpPr/>
          <p:nvPr/>
        </p:nvSpPr>
        <p:spPr>
          <a:xfrm>
            <a:off x="1632966" y="6528913"/>
            <a:ext cx="2930402" cy="10919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36000" tIns="36000" rIns="36000" bIns="36000" rtlCol="0" anchor="ctr"/>
          <a:lstStyle/>
          <a:p>
            <a:pPr algn="ctr"/>
            <a:r>
              <a:rPr kumimoji="1" lang="ja-JP" altLang="en-US" sz="700" dirty="0">
                <a:solidFill>
                  <a:schemeClr val="tx1"/>
                </a:solidFill>
              </a:rPr>
              <a:t>システムにより情報の一元化を行い、各業務の可視化とデータの利活用</a:t>
            </a:r>
            <a:endParaRPr kumimoji="1" lang="en-US" altLang="ja-JP" sz="700" dirty="0">
              <a:solidFill>
                <a:schemeClr val="tx1"/>
              </a:solidFill>
            </a:endParaRPr>
          </a:p>
        </p:txBody>
      </p:sp>
      <p:grpSp>
        <p:nvGrpSpPr>
          <p:cNvPr id="45" name="グループ化 44">
            <a:extLst>
              <a:ext uri="{FF2B5EF4-FFF2-40B4-BE49-F238E27FC236}">
                <a16:creationId xmlns:a16="http://schemas.microsoft.com/office/drawing/2014/main" id="{181166CE-0C6E-9135-E05F-38EA99F2D41A}"/>
              </a:ext>
            </a:extLst>
          </p:cNvPr>
          <p:cNvGrpSpPr/>
          <p:nvPr/>
        </p:nvGrpSpPr>
        <p:grpSpPr>
          <a:xfrm>
            <a:off x="2510114" y="5575753"/>
            <a:ext cx="1468196" cy="796891"/>
            <a:chOff x="1040376" y="4537958"/>
            <a:chExt cx="1468196" cy="796891"/>
          </a:xfrm>
        </p:grpSpPr>
        <p:sp>
          <p:nvSpPr>
            <p:cNvPr id="46" name="矢印: 折線 45">
              <a:extLst>
                <a:ext uri="{FF2B5EF4-FFF2-40B4-BE49-F238E27FC236}">
                  <a16:creationId xmlns:a16="http://schemas.microsoft.com/office/drawing/2014/main" id="{801B57FE-C8A9-25CD-2403-302819875C5F}"/>
                </a:ext>
              </a:extLst>
            </p:cNvPr>
            <p:cNvSpPr/>
            <p:nvPr/>
          </p:nvSpPr>
          <p:spPr>
            <a:xfrm rot="5400000">
              <a:off x="1752572" y="4285958"/>
              <a:ext cx="504000" cy="1008000"/>
            </a:xfrm>
            <a:prstGeom prst="ben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47" name="矢印: 折線 46">
              <a:extLst>
                <a:ext uri="{FF2B5EF4-FFF2-40B4-BE49-F238E27FC236}">
                  <a16:creationId xmlns:a16="http://schemas.microsoft.com/office/drawing/2014/main" id="{77811BCF-B8EF-DFBF-60B7-80D19AADE5E0}"/>
                </a:ext>
              </a:extLst>
            </p:cNvPr>
            <p:cNvSpPr/>
            <p:nvPr/>
          </p:nvSpPr>
          <p:spPr>
            <a:xfrm rot="16200000">
              <a:off x="1292376" y="4578849"/>
              <a:ext cx="504000" cy="1008000"/>
            </a:xfrm>
            <a:prstGeom prst="ben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grpSp>
      <p:sp>
        <p:nvSpPr>
          <p:cNvPr id="48" name="テキスト ボックス 47">
            <a:extLst>
              <a:ext uri="{FF2B5EF4-FFF2-40B4-BE49-F238E27FC236}">
                <a16:creationId xmlns:a16="http://schemas.microsoft.com/office/drawing/2014/main" id="{3DDF10A6-BCD7-EF25-9D3E-B164C8F7F9BB}"/>
              </a:ext>
            </a:extLst>
          </p:cNvPr>
          <p:cNvSpPr txBox="1"/>
          <p:nvPr/>
        </p:nvSpPr>
        <p:spPr>
          <a:xfrm>
            <a:off x="4881838" y="5227596"/>
            <a:ext cx="1080000" cy="396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システム構築</a:t>
            </a:r>
          </a:p>
        </p:txBody>
      </p:sp>
      <p:sp>
        <p:nvSpPr>
          <p:cNvPr id="49" name="ホームベース 30">
            <a:extLst>
              <a:ext uri="{FF2B5EF4-FFF2-40B4-BE49-F238E27FC236}">
                <a16:creationId xmlns:a16="http://schemas.microsoft.com/office/drawing/2014/main" id="{D9463743-1F23-DC86-8E9A-367F988BB414}"/>
              </a:ext>
            </a:extLst>
          </p:cNvPr>
          <p:cNvSpPr/>
          <p:nvPr/>
        </p:nvSpPr>
        <p:spPr>
          <a:xfrm>
            <a:off x="6012000" y="5227596"/>
            <a:ext cx="588826"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base" latinLnBrk="0" hangingPunct="1">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システム</a:t>
            </a:r>
            <a:br>
              <a:rPr kumimoji="1" lang="en-US" altLang="ja-JP"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b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開発</a:t>
            </a:r>
          </a:p>
        </p:txBody>
      </p:sp>
      <p:sp>
        <p:nvSpPr>
          <p:cNvPr id="50" name="テキスト ボックス 49">
            <a:extLst>
              <a:ext uri="{FF2B5EF4-FFF2-40B4-BE49-F238E27FC236}">
                <a16:creationId xmlns:a16="http://schemas.microsoft.com/office/drawing/2014/main" id="{E1A52665-7267-02B4-166B-4E6DB39A49CC}"/>
              </a:ext>
            </a:extLst>
          </p:cNvPr>
          <p:cNvSpPr txBox="1"/>
          <p:nvPr/>
        </p:nvSpPr>
        <p:spPr>
          <a:xfrm>
            <a:off x="4881838" y="5665742"/>
            <a:ext cx="1080000" cy="396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50" b="1" dirty="0">
                <a:solidFill>
                  <a:srgbClr val="FFFFFF"/>
                </a:solidFill>
                <a:latin typeface="Yu Gothic UI" panose="020B0500000000000000" pitchFamily="50" charset="-128"/>
                <a:ea typeface="Yu Gothic UI" panose="020B0500000000000000" pitchFamily="50" charset="-128"/>
              </a:rPr>
              <a:t>導入・活用</a:t>
            </a:r>
            <a:endParaRPr kumimoji="1" lang="ja-JP" altLang="en-US" sz="105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1" name="テキスト ボックス 50">
            <a:extLst>
              <a:ext uri="{FF2B5EF4-FFF2-40B4-BE49-F238E27FC236}">
                <a16:creationId xmlns:a16="http://schemas.microsoft.com/office/drawing/2014/main" id="{2DD95800-CC5C-6C05-0F7D-E7F191DE9CA0}"/>
              </a:ext>
            </a:extLst>
          </p:cNvPr>
          <p:cNvSpPr txBox="1"/>
          <p:nvPr/>
        </p:nvSpPr>
        <p:spPr>
          <a:xfrm>
            <a:off x="4881838" y="6103888"/>
            <a:ext cx="1080000" cy="396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改修</a:t>
            </a:r>
          </a:p>
        </p:txBody>
      </p:sp>
      <p:sp>
        <p:nvSpPr>
          <p:cNvPr id="52" name="ホームベース 30">
            <a:extLst>
              <a:ext uri="{FF2B5EF4-FFF2-40B4-BE49-F238E27FC236}">
                <a16:creationId xmlns:a16="http://schemas.microsoft.com/office/drawing/2014/main" id="{6B31EC99-5EF8-6033-80F8-BBAD45877C78}"/>
              </a:ext>
            </a:extLst>
          </p:cNvPr>
          <p:cNvSpPr/>
          <p:nvPr/>
        </p:nvSpPr>
        <p:spPr>
          <a:xfrm>
            <a:off x="6600826" y="5665742"/>
            <a:ext cx="2483717"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sp>
        <p:nvSpPr>
          <p:cNvPr id="53" name="ホームベース 30">
            <a:extLst>
              <a:ext uri="{FF2B5EF4-FFF2-40B4-BE49-F238E27FC236}">
                <a16:creationId xmlns:a16="http://schemas.microsoft.com/office/drawing/2014/main" id="{1EC4C2CB-7297-D8CF-0E72-334E50F52A9A}"/>
              </a:ext>
            </a:extLst>
          </p:cNvPr>
          <p:cNvSpPr/>
          <p:nvPr/>
        </p:nvSpPr>
        <p:spPr>
          <a:xfrm>
            <a:off x="6600828" y="6103888"/>
            <a:ext cx="2483716"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100" normalizeH="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機能改善・改修</a:t>
            </a:r>
          </a:p>
        </p:txBody>
      </p:sp>
      <p:sp>
        <p:nvSpPr>
          <p:cNvPr id="54" name="ホームベース 30">
            <a:extLst>
              <a:ext uri="{FF2B5EF4-FFF2-40B4-BE49-F238E27FC236}">
                <a16:creationId xmlns:a16="http://schemas.microsoft.com/office/drawing/2014/main" id="{A86BCBDA-BABA-385A-58E2-643A051BC2FD}"/>
              </a:ext>
            </a:extLst>
          </p:cNvPr>
          <p:cNvSpPr/>
          <p:nvPr/>
        </p:nvSpPr>
        <p:spPr>
          <a:xfrm>
            <a:off x="6012000" y="5665742"/>
            <a:ext cx="588826"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100" normalizeH="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運用設計</a:t>
            </a:r>
          </a:p>
        </p:txBody>
      </p:sp>
      <p:grpSp>
        <p:nvGrpSpPr>
          <p:cNvPr id="6" name="グループ化 5">
            <a:extLst>
              <a:ext uri="{FF2B5EF4-FFF2-40B4-BE49-F238E27FC236}">
                <a16:creationId xmlns:a16="http://schemas.microsoft.com/office/drawing/2014/main" id="{8672F4B4-A89E-A5CD-AA9F-8AEEA27315F4}"/>
              </a:ext>
            </a:extLst>
          </p:cNvPr>
          <p:cNvGrpSpPr/>
          <p:nvPr/>
        </p:nvGrpSpPr>
        <p:grpSpPr>
          <a:xfrm>
            <a:off x="4881837" y="4536000"/>
            <a:ext cx="1157495" cy="243520"/>
            <a:chOff x="4881837" y="4206200"/>
            <a:chExt cx="1157495" cy="243520"/>
          </a:xfrm>
        </p:grpSpPr>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24197"/>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62" name="正方形/長方形 61">
              <a:extLst>
                <a:ext uri="{FF2B5EF4-FFF2-40B4-BE49-F238E27FC236}">
                  <a16:creationId xmlns:a16="http://schemas.microsoft.com/office/drawing/2014/main" id="{3572FD23-A709-81F3-9638-A7281BCB4DC4}"/>
                </a:ext>
              </a:extLst>
            </p:cNvPr>
            <p:cNvSpPr/>
            <p:nvPr/>
          </p:nvSpPr>
          <p:spPr>
            <a:xfrm>
              <a:off x="4881837" y="4206200"/>
              <a:ext cx="97200"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dirty="0">
                <a:solidFill>
                  <a:srgbClr val="FFFFFF"/>
                </a:solidFill>
                <a:latin typeface="Yu Gothic UI" panose="020B0500000000000000" pitchFamily="50" charset="-128"/>
                <a:ea typeface="Yu Gothic UI" panose="020B0500000000000000" pitchFamily="50" charset="-128"/>
              </a:endParaRPr>
            </a:p>
          </p:txBody>
        </p:sp>
      </p:grpSp>
      <p:sp>
        <p:nvSpPr>
          <p:cNvPr id="2" name="スライド番号プレースホルダー 1">
            <a:extLst>
              <a:ext uri="{FF2B5EF4-FFF2-40B4-BE49-F238E27FC236}">
                <a16:creationId xmlns:a16="http://schemas.microsoft.com/office/drawing/2014/main" id="{95FA1E97-B0A6-4B03-147B-3F721E43DA1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45</a:t>
            </a:fld>
            <a:endParaRPr lang="ja-JP" altLang="en-US" dirty="0">
              <a:solidFill>
                <a:prstClr val="black">
                  <a:tint val="75000"/>
                </a:prstClr>
              </a:solidFill>
              <a:latin typeface="Avenir Next LT Pro"/>
              <a:ea typeface="Yu Gothic UI"/>
            </a:endParaRPr>
          </a:p>
        </p:txBody>
      </p:sp>
      <p:sp>
        <p:nvSpPr>
          <p:cNvPr id="3" name="テキスト プレースホルダー 6">
            <a:extLst>
              <a:ext uri="{FF2B5EF4-FFF2-40B4-BE49-F238E27FC236}">
                <a16:creationId xmlns:a16="http://schemas.microsoft.com/office/drawing/2014/main" id="{6C52ECAD-444D-8BE8-A550-532255BC28DA}"/>
              </a:ext>
            </a:extLst>
          </p:cNvPr>
          <p:cNvSpPr txBox="1">
            <a:spLocks/>
          </p:cNvSpPr>
          <p:nvPr/>
        </p:nvSpPr>
        <p:spPr>
          <a:xfrm>
            <a:off x="4881838" y="1476000"/>
            <a:ext cx="4320000"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ja-JP" altLang="en-US" sz="1050" b="0" dirty="0">
                <a:latin typeface="Yu Gothic UI" panose="020B0500000000000000" pitchFamily="50" charset="-128"/>
                <a:ea typeface="Yu Gothic UI" panose="020B0500000000000000" pitchFamily="50" charset="-128"/>
              </a:rPr>
              <a:t>予算</a:t>
            </a:r>
            <a:r>
              <a:rPr kumimoji="1" lang="ja-JP" altLang="en-US" sz="1050" b="0" dirty="0">
                <a:latin typeface="Yu Gothic UI" panose="020B0500000000000000" pitchFamily="50" charset="-128"/>
                <a:ea typeface="Yu Gothic UI" panose="020B0500000000000000" pitchFamily="50" charset="-128"/>
              </a:rPr>
              <a:t>編成・執行管理業務及び類する業務を一元的に管理・可視化するシステムを構築されることで、進捗管理の高度化及び経営判断への活用を実現。</a:t>
            </a:r>
            <a:endParaRPr lang="ja-JP" altLang="en-US" sz="1050" b="0" dirty="0">
              <a:latin typeface="Yu Gothic UI" panose="020B0500000000000000" pitchFamily="50" charset="-128"/>
              <a:ea typeface="Yu Gothic UI" panose="020B0500000000000000" pitchFamily="50" charset="-128"/>
            </a:endParaRPr>
          </a:p>
        </p:txBody>
      </p:sp>
      <p:sp>
        <p:nvSpPr>
          <p:cNvPr id="20" name="テキスト プレースホルダー 6">
            <a:extLst>
              <a:ext uri="{FF2B5EF4-FFF2-40B4-BE49-F238E27FC236}">
                <a16:creationId xmlns:a16="http://schemas.microsoft.com/office/drawing/2014/main" id="{8D82E1AB-C5BA-CE59-7375-381837E759ED}"/>
              </a:ext>
            </a:extLst>
          </p:cNvPr>
          <p:cNvSpPr txBox="1">
            <a:spLocks/>
          </p:cNvSpPr>
          <p:nvPr/>
        </p:nvSpPr>
        <p:spPr>
          <a:xfrm>
            <a:off x="4881838" y="2484000"/>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050" b="0" dirty="0">
                <a:latin typeface="Yu Gothic UI" panose="020B0500000000000000" pitchFamily="50" charset="-128"/>
                <a:ea typeface="Yu Gothic UI" panose="020B0500000000000000" pitchFamily="50" charset="-128"/>
              </a:rPr>
              <a:t>システム構築を実施</a:t>
            </a:r>
          </a:p>
        </p:txBody>
      </p:sp>
      <p:sp>
        <p:nvSpPr>
          <p:cNvPr id="14" name="正方形/長方形 15">
            <a:extLst>
              <a:ext uri="{FF2B5EF4-FFF2-40B4-BE49-F238E27FC236}">
                <a16:creationId xmlns:a16="http://schemas.microsoft.com/office/drawing/2014/main" id="{4E3DE489-286B-EC35-B7F2-15D747C5FBF0}"/>
              </a:ext>
            </a:extLst>
          </p:cNvPr>
          <p:cNvSpPr/>
          <p:nvPr/>
        </p:nvSpPr>
        <p:spPr>
          <a:xfrm>
            <a:off x="6662901" y="118054"/>
            <a:ext cx="1318905"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11-4</a:t>
            </a:r>
          </a:p>
        </p:txBody>
      </p:sp>
      <p:grpSp>
        <p:nvGrpSpPr>
          <p:cNvPr id="22" name="グループ化 21">
            <a:extLst>
              <a:ext uri="{FF2B5EF4-FFF2-40B4-BE49-F238E27FC236}">
                <a16:creationId xmlns:a16="http://schemas.microsoft.com/office/drawing/2014/main" id="{99D0A46C-D01C-2D06-BC26-0F4D704A3325}"/>
              </a:ext>
            </a:extLst>
          </p:cNvPr>
          <p:cNvGrpSpPr/>
          <p:nvPr/>
        </p:nvGrpSpPr>
        <p:grpSpPr>
          <a:xfrm>
            <a:off x="445009" y="3600000"/>
            <a:ext cx="1365876" cy="244800"/>
            <a:chOff x="537935" y="7724278"/>
            <a:chExt cx="1365876" cy="244800"/>
          </a:xfrm>
        </p:grpSpPr>
        <p:sp>
          <p:nvSpPr>
            <p:cNvPr id="23" name="正方形/長方形 22">
              <a:extLst>
                <a:ext uri="{FF2B5EF4-FFF2-40B4-BE49-F238E27FC236}">
                  <a16:creationId xmlns:a16="http://schemas.microsoft.com/office/drawing/2014/main" id="{41FAC2A1-F017-EA90-877F-184B0778DDA5}"/>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43F6386B-52FD-7E26-A5B9-9D703CC64912}"/>
                </a:ext>
              </a:extLst>
            </p:cNvPr>
            <p:cNvSpPr txBox="1"/>
            <p:nvPr/>
          </p:nvSpPr>
          <p:spPr>
            <a:xfrm>
              <a:off x="672705" y="7754345"/>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25" name="グループ化 24">
            <a:extLst>
              <a:ext uri="{FF2B5EF4-FFF2-40B4-BE49-F238E27FC236}">
                <a16:creationId xmlns:a16="http://schemas.microsoft.com/office/drawing/2014/main" id="{CA2F43D4-D438-DA2B-67B4-0EE4037E57DE}"/>
              </a:ext>
            </a:extLst>
          </p:cNvPr>
          <p:cNvGrpSpPr/>
          <p:nvPr/>
        </p:nvGrpSpPr>
        <p:grpSpPr>
          <a:xfrm>
            <a:off x="4885850" y="2231046"/>
            <a:ext cx="750323" cy="244800"/>
            <a:chOff x="537935" y="7724278"/>
            <a:chExt cx="750323" cy="244800"/>
          </a:xfrm>
        </p:grpSpPr>
        <p:sp>
          <p:nvSpPr>
            <p:cNvPr id="55" name="正方形/長方形 54">
              <a:extLst>
                <a:ext uri="{FF2B5EF4-FFF2-40B4-BE49-F238E27FC236}">
                  <a16:creationId xmlns:a16="http://schemas.microsoft.com/office/drawing/2014/main" id="{DD21BF45-A8F3-47D5-E783-E7543E6E01DF}"/>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1B34F7C3-906D-55BD-CF4C-7A9A41EC372E}"/>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7" name="正方形/長方形 6">
            <a:extLst>
              <a:ext uri="{FF2B5EF4-FFF2-40B4-BE49-F238E27FC236}">
                <a16:creationId xmlns:a16="http://schemas.microsoft.com/office/drawing/2014/main" id="{B9D13729-6FA2-DA1C-38D9-64B95F5D9E7F}"/>
              </a:ext>
            </a:extLst>
          </p:cNvPr>
          <p:cNvSpPr/>
          <p:nvPr/>
        </p:nvSpPr>
        <p:spPr>
          <a:xfrm>
            <a:off x="7050986" y="490816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8" name="正方形/長方形 7">
            <a:extLst>
              <a:ext uri="{FF2B5EF4-FFF2-40B4-BE49-F238E27FC236}">
                <a16:creationId xmlns:a16="http://schemas.microsoft.com/office/drawing/2014/main" id="{C298A9E3-4988-3777-C2D7-1ECF85B506E8}"/>
              </a:ext>
            </a:extLst>
          </p:cNvPr>
          <p:cNvSpPr/>
          <p:nvPr/>
        </p:nvSpPr>
        <p:spPr>
          <a:xfrm>
            <a:off x="6006986" y="490816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9" name="正方形/長方形 8">
            <a:extLst>
              <a:ext uri="{FF2B5EF4-FFF2-40B4-BE49-F238E27FC236}">
                <a16:creationId xmlns:a16="http://schemas.microsoft.com/office/drawing/2014/main" id="{993FB0C7-3A4C-CC01-C2FC-10E6865268B2}"/>
              </a:ext>
            </a:extLst>
          </p:cNvPr>
          <p:cNvSpPr/>
          <p:nvPr/>
        </p:nvSpPr>
        <p:spPr>
          <a:xfrm>
            <a:off x="8094986" y="490816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0" name="object 14" descr="$PPTXTitle">
            <a:extLst>
              <a:ext uri="{FF2B5EF4-FFF2-40B4-BE49-F238E27FC236}">
                <a16:creationId xmlns:a16="http://schemas.microsoft.com/office/drawing/2014/main" id="{0AC8F35D-1AB2-5C7D-3733-BBDB8EEEE8A7}"/>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下水道事業の予算編成･執行管理業務の効率化</a:t>
            </a:r>
          </a:p>
        </p:txBody>
      </p:sp>
    </p:spTree>
    <p:extLst>
      <p:ext uri="{BB962C8B-B14F-4D97-AF65-F5344CB8AC3E}">
        <p14:creationId xmlns:p14="http://schemas.microsoft.com/office/powerpoint/2010/main" val="522164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1805509391"/>
              </p:ext>
            </p:extLst>
          </p:nvPr>
        </p:nvGraphicFramePr>
        <p:xfrm>
          <a:off x="4882050" y="2808000"/>
          <a:ext cx="4320000" cy="129600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設計・開発（１期）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設計・開発（２期）・運用保守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運用保守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運用保守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p:txBody>
          <a:bodyPr>
            <a:normAutofit/>
          </a:bodyPr>
          <a:lstStyle/>
          <a:p>
            <a:r>
              <a:rPr kumimoji="1" lang="ja-JP" altLang="en-US" sz="1050" dirty="0">
                <a:latin typeface="Yu Gothic UI" panose="020B0500000000000000" pitchFamily="50" charset="-128"/>
                <a:ea typeface="Yu Gothic UI" panose="020B0500000000000000" pitchFamily="50" charset="-128"/>
              </a:rPr>
              <a:t>下水道総合情報システムは、下水道施設のライフサイクルの中で発生する情報を一元的に蓄積・管理・利用するために構築した業務システムである。</a:t>
            </a:r>
            <a:endParaRPr kumimoji="1" lang="en-US" altLang="ja-JP" sz="1050" dirty="0">
              <a:latin typeface="Yu Gothic UI" panose="020B0500000000000000" pitchFamily="50" charset="-128"/>
              <a:ea typeface="Yu Gothic UI" panose="020B0500000000000000" pitchFamily="50" charset="-128"/>
            </a:endParaRPr>
          </a:p>
          <a:p>
            <a:r>
              <a:rPr kumimoji="1" lang="ja-JP" altLang="en-US" sz="1050" dirty="0">
                <a:latin typeface="Yu Gothic UI" panose="020B0500000000000000" pitchFamily="50" charset="-128"/>
                <a:ea typeface="Yu Gothic UI" panose="020B0500000000000000" pitchFamily="50" charset="-128"/>
              </a:rPr>
              <a:t>現行のシステムは運用開始から約</a:t>
            </a:r>
            <a:r>
              <a:rPr kumimoji="1" lang="en-US" altLang="ja-JP" sz="1050" dirty="0">
                <a:latin typeface="Yu Gothic UI" panose="020B0500000000000000" pitchFamily="50" charset="-128"/>
                <a:ea typeface="Yu Gothic UI" panose="020B0500000000000000" pitchFamily="50" charset="-128"/>
              </a:rPr>
              <a:t>14</a:t>
            </a:r>
            <a:r>
              <a:rPr kumimoji="1" lang="ja-JP" altLang="en-US" sz="1050" dirty="0">
                <a:latin typeface="Yu Gothic UI" panose="020B0500000000000000" pitchFamily="50" charset="-128"/>
                <a:ea typeface="Yu Gothic UI" panose="020B0500000000000000" pitchFamily="50" charset="-128"/>
              </a:rPr>
              <a:t>年が経過していることから、業務のデジタル化やクラウドサービスを利用した環境への移行によりシステムを刷新し、さらなる業務の効率化を図る。</a:t>
            </a:r>
          </a:p>
        </p:txBody>
      </p:sp>
      <p:sp>
        <p:nvSpPr>
          <p:cNvPr id="9" name="テキスト プレースホルダー 8">
            <a:extLst>
              <a:ext uri="{FF2B5EF4-FFF2-40B4-BE49-F238E27FC236}">
                <a16:creationId xmlns:a16="http://schemas.microsoft.com/office/drawing/2014/main" id="{5FA072E4-10B4-49CB-AFB9-047788C320C3}"/>
              </a:ext>
            </a:extLst>
          </p:cNvPr>
          <p:cNvSpPr>
            <a:spLocks noGrp="1"/>
          </p:cNvSpPr>
          <p:nvPr>
            <p:ph type="body" sz="quarter" idx="13"/>
          </p:nvPr>
        </p:nvSpPr>
        <p:spPr>
          <a:xfrm>
            <a:off x="4882050" y="2484554"/>
            <a:ext cx="3216788" cy="597632"/>
          </a:xfrm>
        </p:spPr>
        <p:txBody>
          <a:bodyPr>
            <a:normAutofit/>
          </a:bodyPr>
          <a:lstStyle/>
          <a:p>
            <a:pPr>
              <a:lnSpc>
                <a:spcPct val="100000"/>
              </a:lnSpc>
              <a:spcBef>
                <a:spcPts val="0"/>
              </a:spcBef>
              <a:spcAft>
                <a:spcPts val="600"/>
              </a:spcAft>
            </a:pPr>
            <a:r>
              <a:rPr kumimoji="1" lang="ja-JP" altLang="en-US" sz="1050" b="0" dirty="0">
                <a:latin typeface="Yu Gothic UI" panose="020B0500000000000000" pitchFamily="50" charset="-128"/>
                <a:ea typeface="Yu Gothic UI" panose="020B0500000000000000" pitchFamily="50" charset="-128"/>
              </a:rPr>
              <a:t>システムの設計・開発及び運用保守を実施する。</a:t>
            </a:r>
          </a:p>
        </p:txBody>
      </p:sp>
      <p:grpSp>
        <p:nvGrpSpPr>
          <p:cNvPr id="14" name="グループ化 13">
            <a:extLst>
              <a:ext uri="{FF2B5EF4-FFF2-40B4-BE49-F238E27FC236}">
                <a16:creationId xmlns:a16="http://schemas.microsoft.com/office/drawing/2014/main" id="{FB2EDCC2-0D23-01AF-C491-ADDFF13F5A46}"/>
              </a:ext>
            </a:extLst>
          </p:cNvPr>
          <p:cNvGrpSpPr/>
          <p:nvPr/>
        </p:nvGrpSpPr>
        <p:grpSpPr>
          <a:xfrm>
            <a:off x="441201" y="2647831"/>
            <a:ext cx="1369052" cy="244800"/>
            <a:chOff x="534759" y="7695460"/>
            <a:chExt cx="1369052" cy="244800"/>
          </a:xfrm>
        </p:grpSpPr>
        <p:sp>
          <p:nvSpPr>
            <p:cNvPr id="15" name="正方形/長方形 14">
              <a:extLst>
                <a:ext uri="{FF2B5EF4-FFF2-40B4-BE49-F238E27FC236}">
                  <a16:creationId xmlns:a16="http://schemas.microsoft.com/office/drawing/2014/main" id="{8B19CEDF-E75E-05AB-086D-1236AE59A264}"/>
                </a:ext>
              </a:extLst>
            </p:cNvPr>
            <p:cNvSpPr/>
            <p:nvPr/>
          </p:nvSpPr>
          <p:spPr>
            <a:xfrm>
              <a:off x="534759" y="7695460"/>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9DD41603-0750-44E7-EA5A-CB1EB60C832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BD74F792-7CDA-74AD-C135-37B48A6C4B9E}"/>
              </a:ext>
            </a:extLst>
          </p:cNvPr>
          <p:cNvSpPr/>
          <p:nvPr/>
        </p:nvSpPr>
        <p:spPr>
          <a:xfrm>
            <a:off x="7066870"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22870"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10870"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4882050" y="4921069"/>
            <a:ext cx="1080000" cy="396000"/>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5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5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50" b="1" dirty="0">
                <a:solidFill>
                  <a:srgbClr val="FFFFFF"/>
                </a:solidFill>
                <a:latin typeface="Yu Gothic UI" panose="020B0500000000000000" pitchFamily="50" charset="-128"/>
                <a:ea typeface="Yu Gothic UI" panose="020B0500000000000000" pitchFamily="50" charset="-128"/>
              </a:rPr>
              <a:t>設計・開発</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4882050" y="5361795"/>
            <a:ext cx="1080000" cy="396000"/>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5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5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50" b="1" dirty="0">
                <a:solidFill>
                  <a:srgbClr val="FFFFFF"/>
                </a:solidFill>
                <a:latin typeface="Yu Gothic UI" panose="020B0500000000000000" pitchFamily="50" charset="-128"/>
                <a:ea typeface="Yu Gothic UI" panose="020B0500000000000000" pitchFamily="50" charset="-128"/>
              </a:rPr>
              <a:t>運用保守</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25" name="ホームベース 30">
            <a:extLst>
              <a:ext uri="{FF2B5EF4-FFF2-40B4-BE49-F238E27FC236}">
                <a16:creationId xmlns:a16="http://schemas.microsoft.com/office/drawing/2014/main" id="{A8039F0D-EFA2-416E-10DF-5E6E684BDEE4}"/>
              </a:ext>
            </a:extLst>
          </p:cNvPr>
          <p:cNvSpPr/>
          <p:nvPr/>
        </p:nvSpPr>
        <p:spPr>
          <a:xfrm>
            <a:off x="6023723" y="5361795"/>
            <a:ext cx="3095271"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運用保守</a:t>
            </a:r>
          </a:p>
        </p:txBody>
      </p:sp>
      <p:sp>
        <p:nvSpPr>
          <p:cNvPr id="27" name="テキスト プレースホルダー 3">
            <a:extLst>
              <a:ext uri="{FF2B5EF4-FFF2-40B4-BE49-F238E27FC236}">
                <a16:creationId xmlns:a16="http://schemas.microsoft.com/office/drawing/2014/main" id="{98FBABDF-EF4C-6738-F3FB-B0ACA3EE9D6B}"/>
              </a:ext>
            </a:extLst>
          </p:cNvPr>
          <p:cNvSpPr txBox="1">
            <a:spLocks/>
          </p:cNvSpPr>
          <p:nvPr/>
        </p:nvSpPr>
        <p:spPr>
          <a:xfrm>
            <a:off x="441201" y="2902390"/>
            <a:ext cx="4315622" cy="176237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en-US" altLang="ja-JP" sz="1050" dirty="0">
                <a:latin typeface="Yu Gothic UI" panose="020B0500000000000000" pitchFamily="50" charset="-128"/>
                <a:ea typeface="Yu Gothic UI" panose="020B0500000000000000" pitchFamily="50" charset="-128"/>
              </a:rPr>
              <a:t>2023</a:t>
            </a:r>
            <a:r>
              <a:rPr lang="ja-JP" altLang="en-US" sz="1050" dirty="0">
                <a:latin typeface="Yu Gothic UI" panose="020B0500000000000000" pitchFamily="50" charset="-128"/>
                <a:ea typeface="Yu Gothic UI" panose="020B0500000000000000" pitchFamily="50" charset="-128"/>
              </a:rPr>
              <a:t>年度に現行システムの問題点及び次期システムに対する要望を調査するため、利用者に対してアンケート及びヒアリングを実施した。</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市場にある製品・サービスや予算規模を把握するため、システム調達に向けた</a:t>
            </a:r>
            <a:r>
              <a:rPr lang="en-US" altLang="ja-JP" sz="1050" dirty="0">
                <a:latin typeface="Yu Gothic UI" panose="020B0500000000000000" pitchFamily="50" charset="-128"/>
                <a:ea typeface="Yu Gothic UI" panose="020B0500000000000000" pitchFamily="50" charset="-128"/>
              </a:rPr>
              <a:t>RFI</a:t>
            </a:r>
            <a:r>
              <a:rPr lang="ja-JP" altLang="en-US" sz="1050" dirty="0">
                <a:latin typeface="Yu Gothic UI" panose="020B0500000000000000" pitchFamily="50" charset="-128"/>
                <a:ea typeface="Yu Gothic UI" panose="020B0500000000000000" pitchFamily="50" charset="-128"/>
              </a:rPr>
              <a:t>（情報提供依頼）を実施した。</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利用者調査や</a:t>
            </a:r>
            <a:r>
              <a:rPr lang="en-US" altLang="ja-JP" sz="1050" dirty="0">
                <a:latin typeface="Yu Gothic UI" panose="020B0500000000000000" pitchFamily="50" charset="-128"/>
                <a:ea typeface="Yu Gothic UI" panose="020B0500000000000000" pitchFamily="50" charset="-128"/>
              </a:rPr>
              <a:t>RFI</a:t>
            </a:r>
            <a:r>
              <a:rPr lang="ja-JP" altLang="en-US" sz="1050" dirty="0">
                <a:latin typeface="Yu Gothic UI" panose="020B0500000000000000" pitchFamily="50" charset="-128"/>
                <a:ea typeface="Yu Gothic UI" panose="020B0500000000000000" pitchFamily="50" charset="-128"/>
              </a:rPr>
              <a:t>の結果を踏まえて、将来の理想的な業務プロセスや次期システムに求める要件を整理した。</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ja-JP" altLang="en-US" sz="1050" dirty="0">
                <a:latin typeface="Yu Gothic UI" panose="020B0500000000000000" pitchFamily="50" charset="-128"/>
                <a:ea typeface="Yu Gothic UI" panose="020B0500000000000000" pitchFamily="50" charset="-128"/>
              </a:rPr>
              <a:t>業者決定後、より詳細な要件の整理を行うとともに、システム設計・開発（第１期）を実施した。</a:t>
            </a:r>
            <a:endParaRPr lang="en-US" altLang="ja-JP" sz="1050" dirty="0">
              <a:latin typeface="Yu Gothic UI" panose="020B0500000000000000" pitchFamily="50" charset="-128"/>
              <a:ea typeface="Yu Gothic UI" panose="020B0500000000000000" pitchFamily="50" charset="-128"/>
            </a:endParaRPr>
          </a:p>
        </p:txBody>
      </p:sp>
      <p:sp>
        <p:nvSpPr>
          <p:cNvPr id="28" name="ホームベース 30">
            <a:extLst>
              <a:ext uri="{FF2B5EF4-FFF2-40B4-BE49-F238E27FC236}">
                <a16:creationId xmlns:a16="http://schemas.microsoft.com/office/drawing/2014/main" id="{D79DEBB8-00E6-A202-5608-64762595A1A3}"/>
              </a:ext>
            </a:extLst>
          </p:cNvPr>
          <p:cNvSpPr/>
          <p:nvPr/>
        </p:nvSpPr>
        <p:spPr>
          <a:xfrm>
            <a:off x="6022870" y="4921069"/>
            <a:ext cx="972000"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設計・開発</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chemeClr val="tx1"/>
                </a:solidFill>
                <a:latin typeface="Yu Gothic UI" panose="020B0500000000000000" pitchFamily="50" charset="-128"/>
                <a:ea typeface="Yu Gothic UI" panose="020B0500000000000000" pitchFamily="50" charset="-128"/>
              </a:rPr>
              <a:t>（２期）</a:t>
            </a:r>
          </a:p>
        </p:txBody>
      </p:sp>
      <p:pic>
        <p:nvPicPr>
          <p:cNvPr id="40" name="図 39">
            <a:extLst>
              <a:ext uri="{FF2B5EF4-FFF2-40B4-BE49-F238E27FC236}">
                <a16:creationId xmlns:a16="http://schemas.microsoft.com/office/drawing/2014/main" id="{645F338F-3CE5-EC1A-8D95-E5CFB1FB5EA4}"/>
              </a:ext>
            </a:extLst>
          </p:cNvPr>
          <p:cNvPicPr>
            <a:picLocks noChangeAspect="1"/>
          </p:cNvPicPr>
          <p:nvPr/>
        </p:nvPicPr>
        <p:blipFill>
          <a:blip r:embed="rId2"/>
          <a:stretch>
            <a:fillRect/>
          </a:stretch>
        </p:blipFill>
        <p:spPr>
          <a:xfrm>
            <a:off x="1195332" y="4564889"/>
            <a:ext cx="2955087" cy="2109682"/>
          </a:xfrm>
          <a:prstGeom prst="rect">
            <a:avLst/>
          </a:prstGeom>
        </p:spPr>
      </p:pic>
      <p:grpSp>
        <p:nvGrpSpPr>
          <p:cNvPr id="24" name="グループ化 23">
            <a:extLst>
              <a:ext uri="{FF2B5EF4-FFF2-40B4-BE49-F238E27FC236}">
                <a16:creationId xmlns:a16="http://schemas.microsoft.com/office/drawing/2014/main" id="{07A5FA81-81E2-E55F-58C4-18FE284BFFBE}"/>
              </a:ext>
            </a:extLst>
          </p:cNvPr>
          <p:cNvGrpSpPr/>
          <p:nvPr/>
        </p:nvGrpSpPr>
        <p:grpSpPr>
          <a:xfrm>
            <a:off x="4885850" y="4263717"/>
            <a:ext cx="1157282" cy="244800"/>
            <a:chOff x="4882050" y="4263717"/>
            <a:chExt cx="1157282" cy="244800"/>
          </a:xfrm>
        </p:grpSpPr>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89844"/>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6" name="正方形/長方形 5">
              <a:extLst>
                <a:ext uri="{FF2B5EF4-FFF2-40B4-BE49-F238E27FC236}">
                  <a16:creationId xmlns:a16="http://schemas.microsoft.com/office/drawing/2014/main" id="{60B30493-97FC-A49A-0BA0-6DD06F20F9CC}"/>
                </a:ext>
              </a:extLst>
            </p:cNvPr>
            <p:cNvSpPr/>
            <p:nvPr/>
          </p:nvSpPr>
          <p:spPr>
            <a:xfrm>
              <a:off x="4882050" y="4263717"/>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grpSp>
      <p:sp>
        <p:nvSpPr>
          <p:cNvPr id="5" name="スライド番号プレースホルダー 1">
            <a:extLst>
              <a:ext uri="{FF2B5EF4-FFF2-40B4-BE49-F238E27FC236}">
                <a16:creationId xmlns:a16="http://schemas.microsoft.com/office/drawing/2014/main" id="{6F8A3582-2A29-AE48-E8C6-47A5DF33188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46</a:t>
            </a:fld>
            <a:endParaRPr lang="ja-JP" altLang="en-US" dirty="0">
              <a:solidFill>
                <a:prstClr val="black">
                  <a:tint val="75000"/>
                </a:prstClr>
              </a:solidFill>
              <a:latin typeface="Avenir Next LT Pro"/>
              <a:ea typeface="Yu Gothic UI"/>
            </a:endParaRPr>
          </a:p>
        </p:txBody>
      </p:sp>
      <p:sp>
        <p:nvSpPr>
          <p:cNvPr id="23" name="テキスト プレースホルダー 3">
            <a:extLst>
              <a:ext uri="{FF2B5EF4-FFF2-40B4-BE49-F238E27FC236}">
                <a16:creationId xmlns:a16="http://schemas.microsoft.com/office/drawing/2014/main" id="{AE025E44-060A-33C8-AB5F-AA2C94A4A540}"/>
              </a:ext>
            </a:extLst>
          </p:cNvPr>
          <p:cNvSpPr txBox="1">
            <a:spLocks/>
          </p:cNvSpPr>
          <p:nvPr/>
        </p:nvSpPr>
        <p:spPr>
          <a:xfrm>
            <a:off x="4882051" y="1476000"/>
            <a:ext cx="4320000"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必要なデータや資料にすぐにたどり着くことができる。</a:t>
            </a:r>
          </a:p>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現場から施設情報の確認や調査結果の登録ができる。</a:t>
            </a:r>
            <a:endParaRPr kumimoji="1"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紙帳票を使用せずシステム内で業務を完結できる。</a:t>
            </a:r>
          </a:p>
        </p:txBody>
      </p:sp>
      <p:grpSp>
        <p:nvGrpSpPr>
          <p:cNvPr id="29" name="グループ化 28">
            <a:extLst>
              <a:ext uri="{FF2B5EF4-FFF2-40B4-BE49-F238E27FC236}">
                <a16:creationId xmlns:a16="http://schemas.microsoft.com/office/drawing/2014/main" id="{3A2706CE-F8E6-D09C-BAC0-762956426D4A}"/>
              </a:ext>
            </a:extLst>
          </p:cNvPr>
          <p:cNvGrpSpPr/>
          <p:nvPr/>
        </p:nvGrpSpPr>
        <p:grpSpPr>
          <a:xfrm>
            <a:off x="4885850" y="2231046"/>
            <a:ext cx="750323" cy="244800"/>
            <a:chOff x="537935" y="7724278"/>
            <a:chExt cx="750323" cy="244800"/>
          </a:xfrm>
        </p:grpSpPr>
        <p:sp>
          <p:nvSpPr>
            <p:cNvPr id="30" name="正方形/長方形 29">
              <a:extLst>
                <a:ext uri="{FF2B5EF4-FFF2-40B4-BE49-F238E27FC236}">
                  <a16:creationId xmlns:a16="http://schemas.microsoft.com/office/drawing/2014/main" id="{FF9C3FA3-8545-BEAD-7F05-8F9E9E03B542}"/>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C4D08656-A374-1862-F223-763E61F27FB7}"/>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 name="正方形/長方形 15">
            <a:extLst>
              <a:ext uri="{FF2B5EF4-FFF2-40B4-BE49-F238E27FC236}">
                <a16:creationId xmlns:a16="http://schemas.microsoft.com/office/drawing/2014/main" id="{5E196DF1-9B98-2260-375C-05BE3C525F43}"/>
              </a:ext>
            </a:extLst>
          </p:cNvPr>
          <p:cNvSpPr/>
          <p:nvPr/>
        </p:nvSpPr>
        <p:spPr>
          <a:xfrm>
            <a:off x="6664503" y="118054"/>
            <a:ext cx="1315700"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11-5</a:t>
            </a:r>
          </a:p>
        </p:txBody>
      </p:sp>
      <p:sp>
        <p:nvSpPr>
          <p:cNvPr id="2" name="object 14" descr="$PPTXTitle">
            <a:extLst>
              <a:ext uri="{FF2B5EF4-FFF2-40B4-BE49-F238E27FC236}">
                <a16:creationId xmlns:a16="http://schemas.microsoft.com/office/drawing/2014/main" id="{DCA36119-D507-CD25-2D14-6FB34EF8C38F}"/>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下水道総合情報システム再構築による業務効率化</a:t>
            </a:r>
          </a:p>
        </p:txBody>
      </p:sp>
    </p:spTree>
    <p:extLst>
      <p:ext uri="{BB962C8B-B14F-4D97-AF65-F5344CB8AC3E}">
        <p14:creationId xmlns:p14="http://schemas.microsoft.com/office/powerpoint/2010/main" val="2377228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1201" y="1476000"/>
            <a:ext cx="4346799" cy="1252808"/>
          </a:xfrm>
        </p:spPr>
        <p:txBody>
          <a:bodyPr>
            <a:normAutofit/>
          </a:bodyPr>
          <a:lstStyle/>
          <a:p>
            <a:r>
              <a:rPr kumimoji="1" lang="ja-JP" altLang="en-US" sz="1050" dirty="0">
                <a:latin typeface="Yu Gothic UI" panose="020B0500000000000000" pitchFamily="50" charset="-128"/>
                <a:ea typeface="Yu Gothic UI" panose="020B0500000000000000" pitchFamily="50" charset="-128"/>
              </a:rPr>
              <a:t>道路橋梁総合管理システムは、</a:t>
            </a:r>
            <a:r>
              <a:rPr lang="ja-JP" altLang="en-US" sz="1050" dirty="0">
                <a:latin typeface="Yu Gothic UI" panose="020B0500000000000000" pitchFamily="50" charset="-128"/>
                <a:ea typeface="Yu Gothic UI" panose="020B0500000000000000" pitchFamily="50" charset="-128"/>
              </a:rPr>
              <a:t>道路・橋梁・公園・樹木・河川・港湾等</a:t>
            </a:r>
            <a:r>
              <a:rPr kumimoji="1" lang="ja-JP" altLang="en-US" sz="1050" dirty="0">
                <a:latin typeface="Yu Gothic UI" panose="020B0500000000000000" pitchFamily="50" charset="-128"/>
                <a:ea typeface="Yu Gothic UI" panose="020B0500000000000000" pitchFamily="50" charset="-128"/>
              </a:rPr>
              <a:t>施設のライフサイクルの中で発生する情報を一元的に蓄積・管理・利用するために構築した業務システムである。</a:t>
            </a:r>
            <a:endParaRPr kumimoji="1" lang="en-US" altLang="ja-JP" sz="1050" dirty="0">
              <a:latin typeface="Yu Gothic UI" panose="020B0500000000000000" pitchFamily="50" charset="-128"/>
              <a:ea typeface="Yu Gothic UI" panose="020B0500000000000000" pitchFamily="50" charset="-128"/>
            </a:endParaRPr>
          </a:p>
          <a:p>
            <a:r>
              <a:rPr kumimoji="1" lang="ja-JP" altLang="en-US" sz="1050" dirty="0">
                <a:latin typeface="Yu Gothic UI" panose="020B0500000000000000" pitchFamily="50" charset="-128"/>
                <a:ea typeface="Yu Gothic UI" panose="020B0500000000000000" pitchFamily="50" charset="-128"/>
              </a:rPr>
              <a:t>現行のシステムは運用開始から約</a:t>
            </a:r>
            <a:r>
              <a:rPr kumimoji="1" lang="en-US" altLang="ja-JP" sz="1050" dirty="0">
                <a:latin typeface="Yu Gothic UI" panose="020B0500000000000000" pitchFamily="50" charset="-128"/>
                <a:ea typeface="Yu Gothic UI" panose="020B0500000000000000" pitchFamily="50" charset="-128"/>
              </a:rPr>
              <a:t>15</a:t>
            </a:r>
            <a:r>
              <a:rPr kumimoji="1" lang="ja-JP" altLang="en-US" sz="1050" dirty="0">
                <a:latin typeface="Yu Gothic UI" panose="020B0500000000000000" pitchFamily="50" charset="-128"/>
                <a:ea typeface="Yu Gothic UI" panose="020B0500000000000000" pitchFamily="50" charset="-128"/>
              </a:rPr>
              <a:t>年が経過していることから</a:t>
            </a:r>
            <a:r>
              <a:rPr lang="ja-JP" altLang="en-US" sz="1050" dirty="0">
                <a:latin typeface="Yu Gothic UI" panose="020B0500000000000000" pitchFamily="50" charset="-128"/>
                <a:ea typeface="Yu Gothic UI" panose="020B0500000000000000" pitchFamily="50" charset="-128"/>
              </a:rPr>
              <a:t>、クラウドサービスにより</a:t>
            </a:r>
            <a:r>
              <a:rPr lang="en-US" altLang="ja-JP" sz="1050" dirty="0">
                <a:latin typeface="Yu Gothic UI" panose="020B0500000000000000" pitchFamily="50" charset="-128"/>
                <a:ea typeface="Yu Gothic UI" panose="020B0500000000000000" pitchFamily="50" charset="-128"/>
              </a:rPr>
              <a:t>GIS</a:t>
            </a:r>
            <a:r>
              <a:rPr lang="ja-JP" altLang="en-US" sz="1050" dirty="0">
                <a:latin typeface="Yu Gothic UI" panose="020B0500000000000000" pitchFamily="50" charset="-128"/>
                <a:ea typeface="Yu Gothic UI" panose="020B0500000000000000" pitchFamily="50" charset="-128"/>
              </a:rPr>
              <a:t>情報の公開やモバイル機器からの利用等庁外のインターネット環境を強化した</a:t>
            </a:r>
            <a:r>
              <a:rPr kumimoji="1" lang="ja-JP" altLang="en-US" sz="1050" dirty="0">
                <a:latin typeface="Yu Gothic UI" panose="020B0500000000000000" pitchFamily="50" charset="-128"/>
                <a:ea typeface="Yu Gothic UI" panose="020B0500000000000000" pitchFamily="50" charset="-128"/>
              </a:rPr>
              <a:t>システム</a:t>
            </a:r>
            <a:r>
              <a:rPr lang="ja-JP" altLang="en-US" sz="1050" dirty="0">
                <a:latin typeface="Yu Gothic UI" panose="020B0500000000000000" pitchFamily="50" charset="-128"/>
                <a:ea typeface="Yu Gothic UI" panose="020B0500000000000000" pitchFamily="50" charset="-128"/>
              </a:rPr>
              <a:t>へ</a:t>
            </a:r>
            <a:r>
              <a:rPr kumimoji="1" lang="ja-JP" altLang="en-US" sz="1050" dirty="0">
                <a:latin typeface="Yu Gothic UI" panose="020B0500000000000000" pitchFamily="50" charset="-128"/>
                <a:ea typeface="Yu Gothic UI" panose="020B0500000000000000" pitchFamily="50" charset="-128"/>
              </a:rPr>
              <a:t>刷新し、さらなる業務の効率化を図る。</a:t>
            </a:r>
          </a:p>
        </p:txBody>
      </p:sp>
      <p:sp>
        <p:nvSpPr>
          <p:cNvPr id="7" name="テキスト プレースホルダー 6">
            <a:extLst>
              <a:ext uri="{FF2B5EF4-FFF2-40B4-BE49-F238E27FC236}">
                <a16:creationId xmlns:a16="http://schemas.microsoft.com/office/drawing/2014/main" id="{1BF15E3B-9697-9792-5250-CB93C71E3F05}"/>
              </a:ext>
            </a:extLst>
          </p:cNvPr>
          <p:cNvSpPr>
            <a:spLocks noGrp="1"/>
          </p:cNvSpPr>
          <p:nvPr>
            <p:ph type="body" sz="quarter" idx="13"/>
          </p:nvPr>
        </p:nvSpPr>
        <p:spPr>
          <a:xfrm>
            <a:off x="4882048" y="2484000"/>
            <a:ext cx="4320000" cy="597632"/>
          </a:xfrm>
        </p:spPr>
        <p:txBody>
          <a:bodyPr>
            <a:normAutofit/>
          </a:bodyPr>
          <a:lstStyle/>
          <a:p>
            <a:pPr>
              <a:lnSpc>
                <a:spcPct val="100000"/>
              </a:lnSpc>
              <a:spcBef>
                <a:spcPts val="0"/>
              </a:spcBef>
              <a:spcAft>
                <a:spcPts val="600"/>
              </a:spcAft>
            </a:pPr>
            <a:r>
              <a:rPr lang="en-US" altLang="ja-JP" sz="1050" b="0" dirty="0">
                <a:latin typeface="Yu Gothic UI" panose="020B0500000000000000" pitchFamily="50" charset="-128"/>
                <a:ea typeface="Yu Gothic UI" panose="020B0500000000000000" pitchFamily="50" charset="-128"/>
              </a:rPr>
              <a:t>2026</a:t>
            </a:r>
            <a:r>
              <a:rPr lang="ja-JP" altLang="en-US" sz="1050" b="0" dirty="0">
                <a:latin typeface="Yu Gothic UI" panose="020B0500000000000000" pitchFamily="50" charset="-128"/>
                <a:ea typeface="Yu Gothic UI" panose="020B0500000000000000" pitchFamily="50" charset="-128"/>
              </a:rPr>
              <a:t>年</a:t>
            </a:r>
            <a:r>
              <a:rPr lang="en-US" altLang="ja-JP" sz="1050" b="0" dirty="0">
                <a:latin typeface="Yu Gothic UI" panose="020B0500000000000000" pitchFamily="50" charset="-128"/>
                <a:ea typeface="Yu Gothic UI" panose="020B0500000000000000" pitchFamily="50" charset="-128"/>
              </a:rPr>
              <a:t>3</a:t>
            </a:r>
            <a:r>
              <a:rPr lang="ja-JP" altLang="en-US" sz="1050" b="0" dirty="0">
                <a:latin typeface="Yu Gothic UI" panose="020B0500000000000000" pitchFamily="50" charset="-128"/>
                <a:ea typeface="Yu Gothic UI" panose="020B0500000000000000" pitchFamily="50" charset="-128"/>
              </a:rPr>
              <a:t>月の契約に基づきシステム構築に着手、</a:t>
            </a:r>
            <a:br>
              <a:rPr lang="en-US" altLang="ja-JP" sz="1050" b="0" dirty="0">
                <a:latin typeface="Yu Gothic UI" panose="020B0500000000000000" pitchFamily="50" charset="-128"/>
                <a:ea typeface="Yu Gothic UI" panose="020B0500000000000000" pitchFamily="50" charset="-128"/>
              </a:rPr>
            </a:br>
            <a:r>
              <a:rPr lang="en-US" altLang="ja-JP" sz="1050" b="0" dirty="0">
                <a:latin typeface="Yu Gothic UI" panose="020B0500000000000000" pitchFamily="50" charset="-128"/>
                <a:ea typeface="Yu Gothic UI" panose="020B0500000000000000" pitchFamily="50" charset="-128"/>
              </a:rPr>
              <a:t>2026</a:t>
            </a:r>
            <a:r>
              <a:rPr kumimoji="1" lang="ja-JP" altLang="en-US" sz="1050" b="0" dirty="0">
                <a:latin typeface="Yu Gothic UI" panose="020B0500000000000000" pitchFamily="50" charset="-128"/>
                <a:ea typeface="Yu Gothic UI" panose="020B0500000000000000" pitchFamily="50" charset="-128"/>
              </a:rPr>
              <a:t>年度～</a:t>
            </a:r>
            <a:r>
              <a:rPr kumimoji="1" lang="en-US" altLang="ja-JP" sz="1050" b="0" dirty="0">
                <a:latin typeface="Yu Gothic UI" panose="020B0500000000000000" pitchFamily="50" charset="-128"/>
                <a:ea typeface="Yu Gothic UI" panose="020B0500000000000000" pitchFamily="50" charset="-128"/>
              </a:rPr>
              <a:t>2027</a:t>
            </a:r>
            <a:r>
              <a:rPr kumimoji="1" lang="ja-JP" altLang="en-US" sz="1050" b="0" dirty="0">
                <a:latin typeface="Yu Gothic UI" panose="020B0500000000000000" pitchFamily="50" charset="-128"/>
                <a:ea typeface="Yu Gothic UI" panose="020B0500000000000000" pitchFamily="50" charset="-128"/>
              </a:rPr>
              <a:t>年度にかけて設計・開発を行う。</a:t>
            </a:r>
          </a:p>
        </p:txBody>
      </p:sp>
      <p:graphicFrame>
        <p:nvGraphicFramePr>
          <p:cNvPr id="14" name="表プレースホルダー 20">
            <a:extLst>
              <a:ext uri="{FF2B5EF4-FFF2-40B4-BE49-F238E27FC236}">
                <a16:creationId xmlns:a16="http://schemas.microsoft.com/office/drawing/2014/main" id="{CC640CC1-7C35-CB48-6D79-1AB2A93281E2}"/>
              </a:ext>
            </a:extLst>
          </p:cNvPr>
          <p:cNvGraphicFramePr>
            <a:graphicFrameLocks noGrp="1"/>
          </p:cNvGraphicFramePr>
          <p:nvPr>
            <p:ph type="tbl" sz="quarter" idx="16"/>
            <p:extLst>
              <p:ext uri="{D42A27DB-BD31-4B8C-83A1-F6EECF244321}">
                <p14:modId xmlns:p14="http://schemas.microsoft.com/office/powerpoint/2010/main" val="3186274593"/>
              </p:ext>
            </p:extLst>
          </p:nvPr>
        </p:nvGraphicFramePr>
        <p:xfrm>
          <a:off x="4882048" y="2966428"/>
          <a:ext cx="4320000" cy="1296000"/>
        </p:xfrm>
        <a:graphic>
          <a:graphicData uri="http://schemas.openxmlformats.org/drawingml/2006/table">
            <a:tbl>
              <a:tblPr firstCol="1">
                <a:tableStyleId>{5C22544A-7EE6-4342-B048-85BDC9FD1C3A}</a:tableStyleId>
              </a:tblPr>
              <a:tblGrid>
                <a:gridCol w="1080000">
                  <a:extLst>
                    <a:ext uri="{9D8B030D-6E8A-4147-A177-3AD203B41FA5}">
                      <a16:colId xmlns:a16="http://schemas.microsoft.com/office/drawing/2014/main" val="3506192044"/>
                    </a:ext>
                  </a:extLst>
                </a:gridCol>
                <a:gridCol w="3240000">
                  <a:extLst>
                    <a:ext uri="{9D8B030D-6E8A-4147-A177-3AD203B41FA5}">
                      <a16:colId xmlns:a16="http://schemas.microsoft.com/office/drawing/2014/main" val="1620209831"/>
                    </a:ext>
                  </a:extLst>
                </a:gridCol>
              </a:tblGrid>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2025</a:t>
                      </a:r>
                      <a:r>
                        <a:rPr kumimoji="1" lang="ja-JP" altLang="en-US" sz="1100" dirty="0">
                          <a:solidFill>
                            <a:schemeClr val="bg1"/>
                          </a:solidFill>
                          <a:latin typeface="Yu Gothic UI" panose="020B0500000000000000" pitchFamily="50" charset="-128"/>
                          <a:ea typeface="Yu Gothic UI" panose="020B0500000000000000" pitchFamily="50" charset="-128"/>
                        </a:rPr>
                        <a:t>年度現在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開発業務委託を発注、契約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27545"/>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2026</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設計・開発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27350"/>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2027</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設計・開発、並行試用、運用保守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694763"/>
                  </a:ext>
                </a:extLst>
              </a:tr>
              <a:tr h="324000">
                <a:tc>
                  <a:txBody>
                    <a:bodyPr/>
                    <a:lstStyle/>
                    <a:p>
                      <a:pPr algn="ctr"/>
                      <a:r>
                        <a:rPr kumimoji="1" lang="en-US" altLang="ja-JP" sz="1100" dirty="0">
                          <a:solidFill>
                            <a:schemeClr val="bg1"/>
                          </a:solidFill>
                          <a:latin typeface="Yu Gothic UI" panose="020B0500000000000000" pitchFamily="50" charset="-128"/>
                          <a:ea typeface="Yu Gothic UI" panose="020B0500000000000000" pitchFamily="50" charset="-128"/>
                        </a:rPr>
                        <a:t>2028</a:t>
                      </a:r>
                      <a:r>
                        <a:rPr kumimoji="1" lang="ja-JP" altLang="en-US" sz="1100" dirty="0">
                          <a:solidFill>
                            <a:schemeClr val="bg1"/>
                          </a:solidFill>
                          <a:latin typeface="Yu Gothic UI" panose="020B0500000000000000" pitchFamily="50" charset="-128"/>
                          <a:ea typeface="Yu Gothic UI" panose="020B0500000000000000"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DAB"/>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本格稼働（運用保守）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5573"/>
                  </a:ext>
                </a:extLst>
              </a:tr>
            </a:tbl>
          </a:graphicData>
        </a:graphic>
      </p:graphicFrame>
      <p:sp>
        <p:nvSpPr>
          <p:cNvPr id="17" name="正方形/長方形 16">
            <a:extLst>
              <a:ext uri="{FF2B5EF4-FFF2-40B4-BE49-F238E27FC236}">
                <a16:creationId xmlns:a16="http://schemas.microsoft.com/office/drawing/2014/main" id="{BD74F792-7CDA-74AD-C135-37B48A6C4B9E}"/>
              </a:ext>
            </a:extLst>
          </p:cNvPr>
          <p:cNvSpPr/>
          <p:nvPr/>
        </p:nvSpPr>
        <p:spPr>
          <a:xfrm>
            <a:off x="7091856" y="4952935"/>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47856" y="4952935"/>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35856" y="4952935"/>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2028</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4882048" y="5278485"/>
            <a:ext cx="1080000" cy="396000"/>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設計・開発</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7" name="テキスト プレースホルダー 3">
            <a:extLst>
              <a:ext uri="{FF2B5EF4-FFF2-40B4-BE49-F238E27FC236}">
                <a16:creationId xmlns:a16="http://schemas.microsoft.com/office/drawing/2014/main" id="{98FBABDF-EF4C-6738-F3FB-B0ACA3EE9D6B}"/>
              </a:ext>
            </a:extLst>
          </p:cNvPr>
          <p:cNvSpPr txBox="1">
            <a:spLocks/>
          </p:cNvSpPr>
          <p:nvPr/>
        </p:nvSpPr>
        <p:spPr>
          <a:xfrm>
            <a:off x="441201" y="3230432"/>
            <a:ext cx="4346799" cy="881034"/>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en-US" altLang="ja-JP" sz="1050" dirty="0">
                <a:latin typeface="Yu Gothic UI" panose="020B0500000000000000" pitchFamily="50" charset="-128"/>
                <a:ea typeface="Yu Gothic UI" panose="020B0500000000000000" pitchFamily="50" charset="-128"/>
              </a:rPr>
              <a:t>2023</a:t>
            </a:r>
            <a:r>
              <a:rPr lang="ja-JP" altLang="en-US" sz="1050" dirty="0">
                <a:latin typeface="Yu Gothic UI" panose="020B0500000000000000" pitchFamily="50" charset="-128"/>
                <a:ea typeface="Yu Gothic UI" panose="020B0500000000000000" pitchFamily="50" charset="-128"/>
              </a:rPr>
              <a:t>年度 要件定義に向け、利用者へのアンケート及びヒアリングを実施。</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en-US" altLang="ja-JP" sz="1050" dirty="0">
                <a:latin typeface="Yu Gothic UI" panose="020B0500000000000000" pitchFamily="50" charset="-128"/>
                <a:ea typeface="Yu Gothic UI" panose="020B0500000000000000" pitchFamily="50" charset="-128"/>
              </a:rPr>
              <a:t>2024</a:t>
            </a:r>
            <a:r>
              <a:rPr lang="ja-JP" altLang="en-US" sz="1050" dirty="0">
                <a:latin typeface="Yu Gothic UI" panose="020B0500000000000000" pitchFamily="50" charset="-128"/>
                <a:ea typeface="Yu Gothic UI" panose="020B0500000000000000" pitchFamily="50" charset="-128"/>
              </a:rPr>
              <a:t>年度 システム調達の市場調査に向け</a:t>
            </a:r>
            <a:r>
              <a:rPr lang="en-US" altLang="ja-JP" sz="1050" dirty="0">
                <a:latin typeface="Yu Gothic UI" panose="020B0500000000000000" pitchFamily="50" charset="-128"/>
                <a:ea typeface="Yu Gothic UI" panose="020B0500000000000000" pitchFamily="50" charset="-128"/>
              </a:rPr>
              <a:t>RFI(</a:t>
            </a:r>
            <a:r>
              <a:rPr lang="ja-JP" altLang="en-US" sz="1050" dirty="0">
                <a:latin typeface="Yu Gothic UI" panose="020B0500000000000000" pitchFamily="50" charset="-128"/>
                <a:ea typeface="Yu Gothic UI" panose="020B0500000000000000" pitchFamily="50" charset="-128"/>
              </a:rPr>
              <a:t>情報提供依頼</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を実施。</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lang="en-US" altLang="ja-JP" sz="1050" dirty="0">
                <a:latin typeface="Yu Gothic UI" panose="020B0500000000000000" pitchFamily="50" charset="-128"/>
                <a:ea typeface="Yu Gothic UI" panose="020B0500000000000000" pitchFamily="50" charset="-128"/>
              </a:rPr>
              <a:t>2025</a:t>
            </a:r>
            <a:r>
              <a:rPr lang="ja-JP" altLang="en-US" sz="1050" dirty="0">
                <a:latin typeface="Yu Gothic UI" panose="020B0500000000000000" pitchFamily="50" charset="-128"/>
                <a:ea typeface="Yu Gothic UI" panose="020B0500000000000000" pitchFamily="50" charset="-128"/>
              </a:rPr>
              <a:t>年度 仕様を策定し、総合評価落札方式による入札を実施。</a:t>
            </a:r>
            <a:endParaRPr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endParaRPr lang="en-US" altLang="ja-JP" sz="1050" dirty="0">
              <a:latin typeface="Yu Gothic UI" panose="020B0500000000000000" pitchFamily="50" charset="-128"/>
              <a:ea typeface="Yu Gothic UI" panose="020B0500000000000000" pitchFamily="50" charset="-128"/>
            </a:endParaRPr>
          </a:p>
        </p:txBody>
      </p:sp>
      <p:sp>
        <p:nvSpPr>
          <p:cNvPr id="38" name="テキスト プレースホルダー 3">
            <a:extLst>
              <a:ext uri="{FF2B5EF4-FFF2-40B4-BE49-F238E27FC236}">
                <a16:creationId xmlns:a16="http://schemas.microsoft.com/office/drawing/2014/main" id="{FF5397B0-08A1-5A38-CD7E-5AEE8736AA0A}"/>
              </a:ext>
            </a:extLst>
          </p:cNvPr>
          <p:cNvSpPr txBox="1">
            <a:spLocks/>
          </p:cNvSpPr>
          <p:nvPr/>
        </p:nvSpPr>
        <p:spPr>
          <a:xfrm>
            <a:off x="4882049" y="1476000"/>
            <a:ext cx="4320000"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必要なデータや資料にすぐにたどり着くことができる。</a:t>
            </a:r>
          </a:p>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現場から施設情報の確認や調査結果の登録ができる。</a:t>
            </a:r>
            <a:endParaRPr kumimoji="1" lang="en-US" altLang="ja-JP" sz="1050" dirty="0">
              <a:latin typeface="Yu Gothic UI" panose="020B0500000000000000" pitchFamily="50" charset="-128"/>
              <a:ea typeface="Yu Gothic UI" panose="020B0500000000000000" pitchFamily="50" charset="-128"/>
            </a:endParaRPr>
          </a:p>
          <a:p>
            <a:pPr>
              <a:lnSpc>
                <a:spcPct val="100000"/>
              </a:lnSpc>
              <a:spcBef>
                <a:spcPts val="0"/>
              </a:spcBef>
              <a:spcAft>
                <a:spcPts val="600"/>
              </a:spcAft>
            </a:pPr>
            <a:r>
              <a:rPr kumimoji="1" lang="ja-JP" altLang="en-US" sz="1050" dirty="0">
                <a:latin typeface="Yu Gothic UI" panose="020B0500000000000000" pitchFamily="50" charset="-128"/>
                <a:ea typeface="Yu Gothic UI" panose="020B0500000000000000" pitchFamily="50" charset="-128"/>
              </a:rPr>
              <a:t>紙帳票を使用せずシステム内で業務を完結できる。</a:t>
            </a:r>
          </a:p>
        </p:txBody>
      </p:sp>
      <p:grpSp>
        <p:nvGrpSpPr>
          <p:cNvPr id="5" name="グループ化 4">
            <a:extLst>
              <a:ext uri="{FF2B5EF4-FFF2-40B4-BE49-F238E27FC236}">
                <a16:creationId xmlns:a16="http://schemas.microsoft.com/office/drawing/2014/main" id="{67FC1BE5-87C2-E5DB-0A0A-932487BD7086}"/>
              </a:ext>
            </a:extLst>
          </p:cNvPr>
          <p:cNvGrpSpPr/>
          <p:nvPr/>
        </p:nvGrpSpPr>
        <p:grpSpPr>
          <a:xfrm>
            <a:off x="4882050" y="4623684"/>
            <a:ext cx="1157282" cy="244800"/>
            <a:chOff x="4882050" y="4606267"/>
            <a:chExt cx="1157282" cy="244800"/>
          </a:xfrm>
        </p:grpSpPr>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629479"/>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6" name="正方形/長方形 5">
              <a:extLst>
                <a:ext uri="{FF2B5EF4-FFF2-40B4-BE49-F238E27FC236}">
                  <a16:creationId xmlns:a16="http://schemas.microsoft.com/office/drawing/2014/main" id="{60B30493-97FC-A49A-0BA0-6DD06F20F9CC}"/>
                </a:ext>
              </a:extLst>
            </p:cNvPr>
            <p:cNvSpPr/>
            <p:nvPr/>
          </p:nvSpPr>
          <p:spPr>
            <a:xfrm>
              <a:off x="4882050" y="4606267"/>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highlight>
                  <a:srgbClr val="AF1932"/>
                </a:highlight>
                <a:latin typeface="Yu Gothic UI" panose="020B0500000000000000" pitchFamily="50" charset="-128"/>
                <a:ea typeface="Yu Gothic UI" panose="020B0500000000000000" pitchFamily="50" charset="-128"/>
              </a:endParaRPr>
            </a:p>
          </p:txBody>
        </p:sp>
      </p:grpSp>
      <p:sp>
        <p:nvSpPr>
          <p:cNvPr id="30" name="テキスト ボックス 29">
            <a:extLst>
              <a:ext uri="{FF2B5EF4-FFF2-40B4-BE49-F238E27FC236}">
                <a16:creationId xmlns:a16="http://schemas.microsoft.com/office/drawing/2014/main" id="{F7E107CC-6780-B5A4-B819-2625D56EADA5}"/>
              </a:ext>
            </a:extLst>
          </p:cNvPr>
          <p:cNvSpPr txBox="1"/>
          <p:nvPr/>
        </p:nvSpPr>
        <p:spPr>
          <a:xfrm>
            <a:off x="4882048" y="5728009"/>
            <a:ext cx="1080000" cy="396000"/>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運用保守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2" name="ホームベース 30">
            <a:extLst>
              <a:ext uri="{FF2B5EF4-FFF2-40B4-BE49-F238E27FC236}">
                <a16:creationId xmlns:a16="http://schemas.microsoft.com/office/drawing/2014/main" id="{BE9883AC-78D6-C9DB-A739-FCA7086D7C57}"/>
              </a:ext>
            </a:extLst>
          </p:cNvPr>
          <p:cNvSpPr/>
          <p:nvPr/>
        </p:nvSpPr>
        <p:spPr>
          <a:xfrm>
            <a:off x="6047856" y="5278485"/>
            <a:ext cx="2016000"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設計・開発</a:t>
            </a:r>
            <a:endParaRPr kumimoji="1" lang="ja-JP" altLang="en-US" sz="900" dirty="0">
              <a:solidFill>
                <a:srgbClr val="000000"/>
              </a:solidFill>
              <a:latin typeface="Yu Gothic UI" panose="020B0500000000000000" pitchFamily="50" charset="-128"/>
              <a:ea typeface="Yu Gothic UI" panose="020B0500000000000000" pitchFamily="50" charset="-128"/>
            </a:endParaRPr>
          </a:p>
        </p:txBody>
      </p:sp>
      <p:sp>
        <p:nvSpPr>
          <p:cNvPr id="33" name="ホームベース 30">
            <a:extLst>
              <a:ext uri="{FF2B5EF4-FFF2-40B4-BE49-F238E27FC236}">
                <a16:creationId xmlns:a16="http://schemas.microsoft.com/office/drawing/2014/main" id="{3DA5A305-33D8-6830-3F7E-87F0B1EBD528}"/>
              </a:ext>
            </a:extLst>
          </p:cNvPr>
          <p:cNvSpPr/>
          <p:nvPr/>
        </p:nvSpPr>
        <p:spPr>
          <a:xfrm>
            <a:off x="7970485" y="5728009"/>
            <a:ext cx="1173496" cy="39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本格稼働</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（運用保守）</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pic>
        <p:nvPicPr>
          <p:cNvPr id="79" name="図 78" descr="ダイアグラム&#10;&#10;自動的に生成された説明">
            <a:extLst>
              <a:ext uri="{FF2B5EF4-FFF2-40B4-BE49-F238E27FC236}">
                <a16:creationId xmlns:a16="http://schemas.microsoft.com/office/drawing/2014/main" id="{AA745969-0CF6-673D-C7B1-EDC509139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66" y="4047671"/>
            <a:ext cx="3275450" cy="2256265"/>
          </a:xfrm>
          <a:prstGeom prst="rect">
            <a:avLst/>
          </a:prstGeom>
        </p:spPr>
      </p:pic>
      <p:sp>
        <p:nvSpPr>
          <p:cNvPr id="10" name="スライド番号プレースホルダー 1">
            <a:extLst>
              <a:ext uri="{FF2B5EF4-FFF2-40B4-BE49-F238E27FC236}">
                <a16:creationId xmlns:a16="http://schemas.microsoft.com/office/drawing/2014/main" id="{35800576-2F07-E6DE-0FAF-7297AB943C8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47</a:t>
            </a:fld>
            <a:endParaRPr lang="ja-JP" altLang="en-US" dirty="0">
              <a:solidFill>
                <a:prstClr val="black">
                  <a:tint val="75000"/>
                </a:prstClr>
              </a:solidFill>
              <a:latin typeface="Avenir Next LT Pro"/>
              <a:ea typeface="Yu Gothic UI"/>
            </a:endParaRPr>
          </a:p>
        </p:txBody>
      </p:sp>
      <p:grpSp>
        <p:nvGrpSpPr>
          <p:cNvPr id="3" name="グループ化 2">
            <a:extLst>
              <a:ext uri="{FF2B5EF4-FFF2-40B4-BE49-F238E27FC236}">
                <a16:creationId xmlns:a16="http://schemas.microsoft.com/office/drawing/2014/main" id="{729CB6EC-F031-5D27-2A61-76731749E650}"/>
              </a:ext>
            </a:extLst>
          </p:cNvPr>
          <p:cNvGrpSpPr/>
          <p:nvPr/>
        </p:nvGrpSpPr>
        <p:grpSpPr>
          <a:xfrm>
            <a:off x="447675" y="2941574"/>
            <a:ext cx="1375502" cy="243520"/>
            <a:chOff x="528309" y="7695403"/>
            <a:chExt cx="1375502" cy="243520"/>
          </a:xfrm>
        </p:grpSpPr>
        <p:sp>
          <p:nvSpPr>
            <p:cNvPr id="16" name="正方形/長方形 15">
              <a:extLst>
                <a:ext uri="{FF2B5EF4-FFF2-40B4-BE49-F238E27FC236}">
                  <a16:creationId xmlns:a16="http://schemas.microsoft.com/office/drawing/2014/main" id="{C58068D8-326B-BF7B-74DE-BFF188511B4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A32372F1-0805-339C-7C3A-29EE5240820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15" name="グループ化 14">
            <a:extLst>
              <a:ext uri="{FF2B5EF4-FFF2-40B4-BE49-F238E27FC236}">
                <a16:creationId xmlns:a16="http://schemas.microsoft.com/office/drawing/2014/main" id="{5D53B676-FF85-8DAC-4C0E-54F43832573D}"/>
              </a:ext>
            </a:extLst>
          </p:cNvPr>
          <p:cNvGrpSpPr/>
          <p:nvPr/>
        </p:nvGrpSpPr>
        <p:grpSpPr>
          <a:xfrm>
            <a:off x="4882050" y="2231046"/>
            <a:ext cx="750323" cy="244800"/>
            <a:chOff x="537935" y="7724278"/>
            <a:chExt cx="750323" cy="244800"/>
          </a:xfrm>
        </p:grpSpPr>
        <p:sp>
          <p:nvSpPr>
            <p:cNvPr id="20" name="正方形/長方形 19">
              <a:extLst>
                <a:ext uri="{FF2B5EF4-FFF2-40B4-BE49-F238E27FC236}">
                  <a16:creationId xmlns:a16="http://schemas.microsoft.com/office/drawing/2014/main" id="{1B78333A-79D0-B9FB-91DB-00AB89E37771}"/>
                </a:ext>
              </a:extLst>
            </p:cNvPr>
            <p:cNvSpPr/>
            <p:nvPr/>
          </p:nvSpPr>
          <p:spPr>
            <a:xfrm>
              <a:off x="537935" y="7724278"/>
              <a:ext cx="972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3" name="テキスト ボックス 22">
              <a:extLst>
                <a:ext uri="{FF2B5EF4-FFF2-40B4-BE49-F238E27FC236}">
                  <a16:creationId xmlns:a16="http://schemas.microsoft.com/office/drawing/2014/main" id="{AB6BA1CB-D2E5-B65D-4D36-D382C2C53E2A}"/>
                </a:ext>
              </a:extLst>
            </p:cNvPr>
            <p:cNvSpPr txBox="1"/>
            <p:nvPr/>
          </p:nvSpPr>
          <p:spPr>
            <a:xfrm>
              <a:off x="672705" y="7754345"/>
              <a:ext cx="61555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活動指標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9" name="正方形/長方形 15">
            <a:extLst>
              <a:ext uri="{FF2B5EF4-FFF2-40B4-BE49-F238E27FC236}">
                <a16:creationId xmlns:a16="http://schemas.microsoft.com/office/drawing/2014/main" id="{66AF1345-3AA6-1527-6216-828CDB000068}"/>
              </a:ext>
            </a:extLst>
          </p:cNvPr>
          <p:cNvSpPr/>
          <p:nvPr/>
        </p:nvSpPr>
        <p:spPr>
          <a:xfrm>
            <a:off x="6664504" y="118054"/>
            <a:ext cx="1315700"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11-6</a:t>
            </a:r>
          </a:p>
        </p:txBody>
      </p:sp>
      <p:sp>
        <p:nvSpPr>
          <p:cNvPr id="8" name="object 14" descr="$PPTXTitle">
            <a:extLst>
              <a:ext uri="{FF2B5EF4-FFF2-40B4-BE49-F238E27FC236}">
                <a16:creationId xmlns:a16="http://schemas.microsoft.com/office/drawing/2014/main" id="{C7F24FD5-53D5-13DF-230A-07E439EB94E2}"/>
              </a:ext>
            </a:extLst>
          </p:cNvPr>
          <p:cNvSpPr txBox="1">
            <a:spLocks/>
          </p:cNvSpPr>
          <p:nvPr/>
        </p:nvSpPr>
        <p:spPr>
          <a:xfrm>
            <a:off x="457200" y="806400"/>
            <a:ext cx="8991600" cy="338400"/>
          </a:xfrm>
          <a:prstGeom prst="rect">
            <a:avLst/>
          </a:prstGeom>
          <a:solidFill>
            <a:srgbClr val="AF1831"/>
          </a:solidFill>
        </p:spPr>
        <p:txBody>
          <a:bodyPr vert="horz" wrap="square" lIns="0" tIns="36000" rIns="0" bIns="36000" rtlCol="0" anchor="ctr">
            <a:spAutoFit/>
          </a:bodyPr>
          <a:lstStyle>
            <a:lvl1pPr algn="l" defTabSz="914400" rtl="0" eaLnBrk="1" latinLnBrk="0" hangingPunct="1">
              <a:lnSpc>
                <a:spcPct val="100000"/>
              </a:lnSpc>
              <a:spcBef>
                <a:spcPct val="0"/>
              </a:spcBef>
              <a:buNone/>
              <a:defRPr kumimoji="1" sz="1800" b="1" kern="1200" spc="100" baseline="0">
                <a:ln w="9525">
                  <a:noFill/>
                </a:ln>
                <a:solidFill>
                  <a:schemeClr val="bg1"/>
                </a:solidFill>
                <a:latin typeface="+mj-ea"/>
                <a:ea typeface="+mj-ea"/>
                <a:cs typeface="+mj-cs"/>
              </a:defRPr>
            </a:lvl1pPr>
          </a:lstStyle>
          <a:p>
            <a:pPr marL="47793">
              <a:spcBef>
                <a:spcPts val="490"/>
              </a:spcBef>
            </a:pPr>
            <a:r>
              <a:rPr lang="ja-JP" altLang="en-US" sz="1720" b="0" spc="-5" dirty="0">
                <a:latin typeface="ＭＳ ゴシック" panose="020B0609070205080204" pitchFamily="49" charset="-128"/>
                <a:ea typeface="ＭＳ ゴシック" panose="020B0609070205080204" pitchFamily="49" charset="-128"/>
              </a:rPr>
              <a:t>道路橋梁総合管理システム再構築による業務効率化</a:t>
            </a:r>
          </a:p>
        </p:txBody>
      </p:sp>
    </p:spTree>
    <p:extLst>
      <p:ext uri="{BB962C8B-B14F-4D97-AF65-F5344CB8AC3E}">
        <p14:creationId xmlns:p14="http://schemas.microsoft.com/office/powerpoint/2010/main" val="535163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object 15"/>
          <p:cNvGrpSpPr/>
          <p:nvPr/>
        </p:nvGrpSpPr>
        <p:grpSpPr>
          <a:xfrm>
            <a:off x="6026326" y="4791271"/>
            <a:ext cx="3322474" cy="255663"/>
            <a:chOff x="6530340" y="5283707"/>
            <a:chExt cx="3663950" cy="281940"/>
          </a:xfrm>
        </p:grpSpPr>
        <p:pic>
          <p:nvPicPr>
            <p:cNvPr id="16" name="object 16"/>
            <p:cNvPicPr/>
            <p:nvPr/>
          </p:nvPicPr>
          <p:blipFill>
            <a:blip r:embed="rId2" cstate="print"/>
            <a:stretch>
              <a:fillRect/>
            </a:stretch>
          </p:blipFill>
          <p:spPr>
            <a:xfrm>
              <a:off x="6530340" y="5353812"/>
              <a:ext cx="35052" cy="141732"/>
            </a:xfrm>
            <a:prstGeom prst="rect">
              <a:avLst/>
            </a:prstGeom>
          </p:spPr>
        </p:pic>
        <p:pic>
          <p:nvPicPr>
            <p:cNvPr id="17" name="object 17"/>
            <p:cNvPicPr/>
            <p:nvPr/>
          </p:nvPicPr>
          <p:blipFill>
            <a:blip r:embed="rId3" cstate="print"/>
            <a:stretch>
              <a:fillRect/>
            </a:stretch>
          </p:blipFill>
          <p:spPr>
            <a:xfrm>
              <a:off x="6574536" y="5283707"/>
              <a:ext cx="3619500" cy="281940"/>
            </a:xfrm>
            <a:prstGeom prst="rect">
              <a:avLst/>
            </a:prstGeom>
          </p:spPr>
        </p:pic>
      </p:grpSp>
      <p:sp>
        <p:nvSpPr>
          <p:cNvPr id="2" name="object 2"/>
          <p:cNvSpPr txBox="1"/>
          <p:nvPr/>
        </p:nvSpPr>
        <p:spPr>
          <a:xfrm>
            <a:off x="590080" y="1283353"/>
            <a:ext cx="1027836" cy="192508"/>
          </a:xfrm>
          <a:prstGeom prst="rect">
            <a:avLst/>
          </a:prstGeom>
        </p:spPr>
        <p:txBody>
          <a:bodyPr vert="horz" wrap="square" lIns="0" tIns="10941" rIns="0" bIns="0" rtlCol="0">
            <a:spAutoFit/>
          </a:bodyPr>
          <a:lstStyle/>
          <a:p>
            <a:pPr marL="11516" marR="0" lvl="0" indent="0" defTabSz="914400" eaLnBrk="1" fontAlgn="auto" latinLnBrk="0" hangingPunct="1">
              <a:lnSpc>
                <a:spcPct val="100000"/>
              </a:lnSpc>
              <a:spcBef>
                <a:spcPts val="86"/>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施策概要と効果</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p:txBody>
      </p:sp>
      <p:sp>
        <p:nvSpPr>
          <p:cNvPr id="3" name="object 3"/>
          <p:cNvSpPr/>
          <p:nvPr/>
        </p:nvSpPr>
        <p:spPr>
          <a:xfrm>
            <a:off x="4883441" y="126864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4883441" y="2332755"/>
            <a:ext cx="88676" cy="239541"/>
          </a:xfrm>
          <a:custGeom>
            <a:avLst/>
            <a:gdLst/>
            <a:ahLst/>
            <a:cxnLst/>
            <a:rect l="l" t="t" r="r" b="b"/>
            <a:pathLst>
              <a:path w="97789" h="264160">
                <a:moveTo>
                  <a:pt x="97535" y="263652"/>
                </a:moveTo>
                <a:lnTo>
                  <a:pt x="0" y="263652"/>
                </a:lnTo>
                <a:lnTo>
                  <a:pt x="0" y="0"/>
                </a:lnTo>
                <a:lnTo>
                  <a:pt x="97535" y="0"/>
                </a:lnTo>
                <a:lnTo>
                  <a:pt x="97535" y="263652"/>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981964" y="2303479"/>
            <a:ext cx="4003667" cy="427894"/>
          </a:xfrm>
          <a:prstGeom prst="rect">
            <a:avLst/>
          </a:prstGeom>
        </p:spPr>
        <p:txBody>
          <a:bodyPr vert="horz" wrap="square" lIns="0" tIns="53551" rIns="0" bIns="0" rtlCol="0">
            <a:spAutoFit/>
          </a:bodyPr>
          <a:lstStyle/>
          <a:p>
            <a:pPr marL="42035" marR="0" lvl="0" indent="0" defTabSz="914400" eaLnBrk="1" fontAlgn="auto" latinLnBrk="0" hangingPunct="1">
              <a:lnSpc>
                <a:spcPct val="100000"/>
              </a:lnSpc>
              <a:spcBef>
                <a:spcPts val="422"/>
              </a:spcBef>
              <a:spcAft>
                <a:spcPts val="0"/>
              </a:spcAft>
              <a:buClrTx/>
              <a:buSzTx/>
              <a:buFontTx/>
              <a:buNone/>
              <a:tabLst/>
              <a:defRPr/>
            </a:pPr>
            <a:r>
              <a:rPr kumimoji="0" sz="1179" b="1" i="0" u="none" strike="noStrike" kern="0" cap="none" spc="-23" normalizeH="0" baseline="0" noProof="0" dirty="0">
                <a:ln>
                  <a:noFill/>
                </a:ln>
                <a:solidFill>
                  <a:sysClr val="windowText" lastClr="000000"/>
                </a:solidFill>
                <a:effectLst/>
                <a:uLnTx/>
                <a:uFillTx/>
                <a:latin typeface="Yu Gothic UI"/>
                <a:cs typeface="Yu Gothic UI"/>
              </a:rPr>
              <a:t>評価指標又は活動指標</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4607" lvl="0" indent="0" defTabSz="914400" eaLnBrk="1" fontAlgn="auto" latinLnBrk="0" hangingPunct="1">
              <a:lnSpc>
                <a:spcPts val="979"/>
              </a:lnSpc>
              <a:spcBef>
                <a:spcPts val="476"/>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2029</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年度のシステム運用をめざし、システム構築を実施。</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p:txBody>
      </p:sp>
      <p:sp>
        <p:nvSpPr>
          <p:cNvPr id="9" name="object 9"/>
          <p:cNvSpPr/>
          <p:nvPr/>
        </p:nvSpPr>
        <p:spPr>
          <a:xfrm>
            <a:off x="4879296" y="4510732"/>
            <a:ext cx="88676" cy="239541"/>
          </a:xfrm>
          <a:custGeom>
            <a:avLst/>
            <a:gdLst/>
            <a:ahLst/>
            <a:cxnLst/>
            <a:rect l="l" t="t" r="r" b="b"/>
            <a:pathLst>
              <a:path w="97789" h="264160">
                <a:moveTo>
                  <a:pt x="97535" y="263651"/>
                </a:moveTo>
                <a:lnTo>
                  <a:pt x="0" y="263651"/>
                </a:lnTo>
                <a:lnTo>
                  <a:pt x="0" y="0"/>
                </a:lnTo>
                <a:lnTo>
                  <a:pt x="97535" y="0"/>
                </a:lnTo>
                <a:lnTo>
                  <a:pt x="97535" y="263651"/>
                </a:lnTo>
                <a:close/>
              </a:path>
            </a:pathLst>
          </a:custGeom>
          <a:solidFill>
            <a:srgbClr val="AF18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14" name="object 14"/>
          <p:cNvGraphicFramePr>
            <a:graphicFrameLocks noGrp="1"/>
          </p:cNvGraphicFramePr>
          <p:nvPr>
            <p:extLst>
              <p:ext uri="{D42A27DB-BD31-4B8C-83A1-F6EECF244321}">
                <p14:modId xmlns:p14="http://schemas.microsoft.com/office/powerpoint/2010/main" val="2794002608"/>
              </p:ext>
            </p:extLst>
          </p:nvPr>
        </p:nvGraphicFramePr>
        <p:xfrm>
          <a:off x="4889659" y="3041012"/>
          <a:ext cx="4481021" cy="1401544"/>
        </p:xfrm>
        <a:graphic>
          <a:graphicData uri="http://schemas.openxmlformats.org/drawingml/2006/table">
            <a:tbl>
              <a:tblPr firstRow="1" bandRow="1">
                <a:tableStyleId>{2D5ABB26-0587-4C30-8999-92F81FD0307C}</a:tableStyleId>
              </a:tblPr>
              <a:tblGrid>
                <a:gridCol w="1076781">
                  <a:extLst>
                    <a:ext uri="{9D8B030D-6E8A-4147-A177-3AD203B41FA5}">
                      <a16:colId xmlns:a16="http://schemas.microsoft.com/office/drawing/2014/main" val="20000"/>
                    </a:ext>
                  </a:extLst>
                </a:gridCol>
                <a:gridCol w="3404240">
                  <a:extLst>
                    <a:ext uri="{9D8B030D-6E8A-4147-A177-3AD203B41FA5}">
                      <a16:colId xmlns:a16="http://schemas.microsoft.com/office/drawing/2014/main" val="20001"/>
                    </a:ext>
                  </a:extLst>
                </a:gridCol>
              </a:tblGrid>
              <a:tr h="350674">
                <a:tc>
                  <a:txBody>
                    <a:bodyPr/>
                    <a:lstStyle/>
                    <a:p>
                      <a:pPr marL="12065" algn="ctr">
                        <a:lnSpc>
                          <a:spcPct val="100000"/>
                        </a:lnSpc>
                        <a:spcBef>
                          <a:spcPts val="680"/>
                        </a:spcBef>
                      </a:pPr>
                      <a:r>
                        <a:rPr sz="1100" b="1" spc="-105" dirty="0">
                          <a:solidFill>
                            <a:srgbClr val="FFFFFF"/>
                          </a:solidFill>
                          <a:latin typeface="Tahoma"/>
                          <a:cs typeface="Tahoma"/>
                        </a:rPr>
                        <a:t>2025</a:t>
                      </a:r>
                      <a:r>
                        <a:rPr sz="1100" b="1" spc="-114" dirty="0">
                          <a:solidFill>
                            <a:srgbClr val="FFFFFF"/>
                          </a:solidFill>
                          <a:latin typeface="Yu Gothic UI"/>
                          <a:cs typeface="Yu Gothic UI"/>
                        </a:rPr>
                        <a:t>年度現在</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a:lnSpc>
                          <a:spcPct val="100000"/>
                        </a:lnSpc>
                      </a:pPr>
                      <a:r>
                        <a:rPr lang="ja-JP" altLang="en-US" sz="1100" dirty="0">
                          <a:latin typeface="Yu Gothic UI" panose="020B0500000000000000" pitchFamily="50" charset="-128"/>
                          <a:ea typeface="Yu Gothic UI" panose="020B0500000000000000" pitchFamily="50" charset="-128"/>
                          <a:cs typeface="Times New Roman"/>
                        </a:rPr>
                        <a:t>   ー</a:t>
                      </a:r>
                      <a:endParaRPr sz="1100" dirty="0">
                        <a:latin typeface="Yu Gothic UI" panose="020B0500000000000000" pitchFamily="50" charset="-128"/>
                        <a:ea typeface="Yu Gothic UI" panose="020B0500000000000000" pitchFamily="50" charset="-128"/>
                        <a:cs typeface="Times New Roman"/>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74">
                <a:tc>
                  <a:txBody>
                    <a:bodyPr/>
                    <a:lstStyle/>
                    <a:p>
                      <a:pPr algn="ctr">
                        <a:lnSpc>
                          <a:spcPct val="100000"/>
                        </a:lnSpc>
                        <a:spcBef>
                          <a:spcPts val="680"/>
                        </a:spcBef>
                      </a:pPr>
                      <a:r>
                        <a:rPr sz="1100" b="1" dirty="0">
                          <a:solidFill>
                            <a:srgbClr val="FFFFFF"/>
                          </a:solidFill>
                          <a:latin typeface="Tahoma"/>
                          <a:cs typeface="Tahoma"/>
                        </a:rPr>
                        <a:t>2026</a:t>
                      </a:r>
                      <a:r>
                        <a:rPr sz="1100" b="1" spc="-35" dirty="0">
                          <a:solidFill>
                            <a:srgbClr val="FFFFFF"/>
                          </a:solidFill>
                          <a:latin typeface="Yu Gothic UI"/>
                          <a:cs typeface="Yu Gothic UI"/>
                        </a:rPr>
                        <a:t>年度</a:t>
                      </a:r>
                      <a:endParaRPr sz="110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5"/>
                        </a:spcBef>
                      </a:pPr>
                      <a:r>
                        <a:rPr sz="900" spc="-5" dirty="0">
                          <a:latin typeface="Yu Gothic UI" panose="020B0500000000000000" pitchFamily="50" charset="-128"/>
                          <a:ea typeface="Yu Gothic UI" panose="020B0500000000000000" pitchFamily="50" charset="-128"/>
                          <a:cs typeface="MS Gothic"/>
                        </a:rPr>
                        <a:t>システム構築業務委託の発注及び契約、システム構築</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9522">
                <a:tc>
                  <a:txBody>
                    <a:bodyPr/>
                    <a:lstStyle/>
                    <a:p>
                      <a:pPr algn="ctr">
                        <a:lnSpc>
                          <a:spcPct val="100000"/>
                        </a:lnSpc>
                        <a:spcBef>
                          <a:spcPts val="665"/>
                        </a:spcBef>
                      </a:pPr>
                      <a:r>
                        <a:rPr sz="1100" b="1" dirty="0">
                          <a:solidFill>
                            <a:srgbClr val="FFFFFF"/>
                          </a:solidFill>
                          <a:latin typeface="Tahoma"/>
                          <a:cs typeface="Tahoma"/>
                        </a:rPr>
                        <a:t>2027</a:t>
                      </a:r>
                      <a:r>
                        <a:rPr sz="1100" b="1" spc="-35" dirty="0">
                          <a:solidFill>
                            <a:srgbClr val="FFFFFF"/>
                          </a:solidFill>
                          <a:latin typeface="Yu Gothic UI"/>
                          <a:cs typeface="Yu Gothic UI"/>
                        </a:rPr>
                        <a:t>年度</a:t>
                      </a:r>
                      <a:endParaRPr sz="1100" dirty="0">
                        <a:latin typeface="Yu Gothic UI"/>
                        <a:cs typeface="Yu Gothic UI"/>
                      </a:endParaRPr>
                    </a:p>
                  </a:txBody>
                  <a:tcPr marL="0" marR="0" marT="765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30"/>
                        </a:spcBef>
                      </a:pPr>
                      <a:r>
                        <a:rPr sz="900" spc="-10" dirty="0">
                          <a:latin typeface="Yu Gothic UI" panose="020B0500000000000000" pitchFamily="50" charset="-128"/>
                          <a:ea typeface="Yu Gothic UI" panose="020B0500000000000000" pitchFamily="50" charset="-128"/>
                          <a:cs typeface="MS Gothic"/>
                        </a:rPr>
                        <a:t>システム構築</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0674">
                <a:tc>
                  <a:txBody>
                    <a:bodyPr/>
                    <a:lstStyle/>
                    <a:p>
                      <a:pPr algn="ctr">
                        <a:lnSpc>
                          <a:spcPct val="100000"/>
                        </a:lnSpc>
                        <a:spcBef>
                          <a:spcPts val="680"/>
                        </a:spcBef>
                      </a:pPr>
                      <a:r>
                        <a:rPr sz="1100" b="1" dirty="0">
                          <a:solidFill>
                            <a:srgbClr val="FFFFFF"/>
                          </a:solidFill>
                          <a:latin typeface="Tahoma"/>
                          <a:cs typeface="Tahoma"/>
                        </a:rPr>
                        <a:t>2028</a:t>
                      </a:r>
                      <a:r>
                        <a:rPr sz="1100" b="1" spc="-35" dirty="0">
                          <a:solidFill>
                            <a:srgbClr val="FFFFFF"/>
                          </a:solidFill>
                          <a:latin typeface="Yu Gothic UI"/>
                          <a:cs typeface="Yu Gothic UI"/>
                        </a:rPr>
                        <a:t>年度</a:t>
                      </a:r>
                      <a:endParaRPr sz="1100" dirty="0">
                        <a:latin typeface="Yu Gothic UI"/>
                        <a:cs typeface="Yu Gothic UI"/>
                      </a:endParaRPr>
                    </a:p>
                  </a:txBody>
                  <a:tcPr marL="0" marR="0" marT="783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9CAA"/>
                    </a:solidFill>
                  </a:tcPr>
                </a:tc>
                <a:tc>
                  <a:txBody>
                    <a:bodyPr/>
                    <a:lstStyle/>
                    <a:p>
                      <a:pPr marL="106045">
                        <a:lnSpc>
                          <a:spcPct val="100000"/>
                        </a:lnSpc>
                        <a:spcBef>
                          <a:spcPts val="90"/>
                        </a:spcBef>
                      </a:pPr>
                      <a:r>
                        <a:rPr sz="900" spc="-10" dirty="0">
                          <a:latin typeface="Yu Gothic UI" panose="020B0500000000000000" pitchFamily="50" charset="-128"/>
                          <a:ea typeface="Yu Gothic UI" panose="020B0500000000000000" pitchFamily="50" charset="-128"/>
                          <a:cs typeface="MS Gothic"/>
                        </a:rPr>
                        <a:t>システム構築完了</a:t>
                      </a:r>
                      <a:endParaRPr sz="900" dirty="0">
                        <a:latin typeface="Yu Gothic UI" panose="020B0500000000000000" pitchFamily="50" charset="-128"/>
                        <a:ea typeface="Yu Gothic UI" panose="020B0500000000000000" pitchFamily="50" charset="-128"/>
                        <a:cs typeface="MS Gothic"/>
                      </a:endParaRPr>
                    </a:p>
                  </a:txBody>
                  <a:tcPr marL="0" marR="0" marT="36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21" name="object 21" descr="$PPTXTitle"/>
          <p:cNvSpPr txBox="1">
            <a:spLocks noGrp="1"/>
          </p:cNvSpPr>
          <p:nvPr>
            <p:ph type="title"/>
          </p:nvPr>
        </p:nvSpPr>
        <p:spPr>
          <a:xfrm>
            <a:off x="457200" y="805685"/>
            <a:ext cx="8991600" cy="337840"/>
          </a:xfrm>
          <a:prstGeom prst="rect">
            <a:avLst/>
          </a:prstGeom>
          <a:solidFill>
            <a:srgbClr val="AF1831"/>
          </a:solidFill>
        </p:spPr>
        <p:txBody>
          <a:bodyPr vert="horz" wrap="square" lIns="0" tIns="36000" rIns="0" bIns="36000" rtlCol="0" anchor="ctr">
            <a:spAutoFit/>
          </a:bodyPr>
          <a:lstStyle/>
          <a:p>
            <a:pPr marL="47793">
              <a:spcBef>
                <a:spcPts val="490"/>
              </a:spcBef>
            </a:pPr>
            <a:r>
              <a:rPr dirty="0"/>
              <a:t>AI</a:t>
            </a:r>
            <a:r>
              <a:rPr spc="-5" dirty="0"/>
              <a:t>等を活用し公共設計及び設計業務委託の予定価格の算出をより適正に</a:t>
            </a:r>
          </a:p>
        </p:txBody>
      </p:sp>
      <p:sp>
        <p:nvSpPr>
          <p:cNvPr id="22" name="object 22"/>
          <p:cNvSpPr txBox="1"/>
          <p:nvPr/>
        </p:nvSpPr>
        <p:spPr>
          <a:xfrm>
            <a:off x="4981964" y="1200902"/>
            <a:ext cx="4176000" cy="813100"/>
          </a:xfrm>
          <a:prstGeom prst="rect">
            <a:avLst/>
          </a:prstGeom>
        </p:spPr>
        <p:txBody>
          <a:bodyPr vert="horz" wrap="square" lIns="0" tIns="92131" rIns="0" bIns="0" rtlCol="0">
            <a:spAutoFit/>
          </a:bodyPr>
          <a:lstStyle/>
          <a:p>
            <a:pPr marL="42035" marR="0" lvl="0" indent="0" defTabSz="914400" eaLnBrk="1" fontAlgn="auto" latinLnBrk="0" hangingPunct="1">
              <a:lnSpc>
                <a:spcPct val="100000"/>
              </a:lnSpc>
              <a:spcBef>
                <a:spcPts val="725"/>
              </a:spcBef>
              <a:spcAft>
                <a:spcPts val="0"/>
              </a:spcAft>
              <a:buClrTx/>
              <a:buSzTx/>
              <a:buFontTx/>
              <a:buNone/>
              <a:tabLst/>
              <a:defRPr/>
            </a:pPr>
            <a:r>
              <a:rPr kumimoji="0" sz="1179" b="1" i="0" u="none" strike="noStrike" kern="0" cap="none" spc="-32" normalizeH="0" baseline="0" noProof="0" dirty="0">
                <a:ln>
                  <a:noFill/>
                </a:ln>
                <a:solidFill>
                  <a:sysClr val="windowText" lastClr="000000"/>
                </a:solidFill>
                <a:effectLst/>
                <a:uLnTx/>
                <a:uFillTx/>
                <a:latin typeface="Yu Gothic UI"/>
                <a:cs typeface="Yu Gothic UI"/>
              </a:rPr>
              <a:t>施策のめざす姿</a:t>
            </a:r>
            <a:endParaRPr kumimoji="0" sz="1179" b="0" i="0" u="none" strike="noStrike" kern="0" cap="none" spc="0" normalizeH="0" baseline="0" noProof="0" dirty="0">
              <a:ln>
                <a:noFill/>
              </a:ln>
              <a:solidFill>
                <a:sysClr val="windowText" lastClr="000000"/>
              </a:solidFill>
              <a:effectLst/>
              <a:uLnTx/>
              <a:uFillTx/>
              <a:latin typeface="Yu Gothic UI"/>
              <a:cs typeface="Yu Gothic UI"/>
            </a:endParaRPr>
          </a:p>
          <a:p>
            <a:pPr marL="11516" marR="0" lvl="0" indent="0" defTabSz="914400" eaLnBrk="1" fontAlgn="auto" latinLnBrk="0" hangingPunct="1">
              <a:lnSpc>
                <a:spcPts val="1100"/>
              </a:lnSpc>
              <a:spcBef>
                <a:spcPts val="807"/>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kern="0" spc="-5" dirty="0">
                <a:solidFill>
                  <a:sysClr val="windowText" lastClr="000000"/>
                </a:solidFill>
                <a:latin typeface="Yu Gothic UI" panose="020B0500000000000000" pitchFamily="50" charset="-128"/>
                <a:ea typeface="Yu Gothic UI" panose="020B0500000000000000" pitchFamily="50" charset="-128"/>
              </a:rPr>
              <a:t>AI等による違算防止により、入札中止や再発注による業務遅延・職員の負担増を回避し、本市の都市インフラ維持及び機能向上を着実に推進することで、安全・安心で快適な市民生活を提供すること。</a:t>
            </a:r>
          </a:p>
        </p:txBody>
      </p:sp>
      <p:sp>
        <p:nvSpPr>
          <p:cNvPr id="25" name="object 25"/>
          <p:cNvSpPr txBox="1"/>
          <p:nvPr/>
        </p:nvSpPr>
        <p:spPr>
          <a:xfrm>
            <a:off x="590080" y="1505740"/>
            <a:ext cx="4176000" cy="1488653"/>
          </a:xfrm>
          <a:prstGeom prst="rect">
            <a:avLst/>
          </a:prstGeom>
        </p:spPr>
        <p:txBody>
          <a:bodyPr vert="horz" wrap="square" lIns="0" tIns="39156" rIns="0" bIns="0" rtlCol="0">
            <a:spAutoFit/>
          </a:bodyPr>
          <a:lstStyle/>
          <a:p>
            <a:pPr marL="11516" marR="4607" lvl="0" indent="0" defTabSz="914400" eaLnBrk="1" fontAlgn="auto" latinLnBrk="0" hangingPunct="1">
              <a:lnSpc>
                <a:spcPts val="1100"/>
              </a:lnSpc>
              <a:spcBef>
                <a:spcPts val="300"/>
              </a:spcBef>
              <a:spcAft>
                <a:spcPts val="0"/>
              </a:spcAft>
              <a:buClrTx/>
              <a:buSzTx/>
              <a:buFontTx/>
              <a:buNone/>
              <a:tabLst/>
              <a:defRPr/>
            </a:pP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・公共工事及び設計業務委託の予定価格は多種多様な単価及び基準などを用いて積算するため、違算による入札中止、並びに入札中止に伴う再積算及び再発注を回避し、事業遅延による</a:t>
            </a:r>
            <a:r>
              <a:rPr kumimoji="0" sz="1050" b="0" i="0" u="none" strike="noStrike" kern="0" cap="none" spc="-5"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市民への影響及び職員事務負担増を軽減する</a:t>
            </a:r>
            <a:r>
              <a:rPr kumimoji="0" sz="1050" b="0" i="0" u="none" strike="noStrike" kern="0" cap="none" spc="-9"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必要がある</a:t>
            </a:r>
            <a:r>
              <a:rPr kumimoji="0" sz="1050" b="0" i="0" u="none" strike="noStrike" kern="0" cap="none" spc="-9"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endPar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algn="just" defTabSz="914400" eaLnBrk="1" fontAlgn="auto" latinLnBrk="0" hangingPunct="1">
              <a:lnSpc>
                <a:spcPts val="1100"/>
              </a:lnSpc>
              <a:spcBef>
                <a:spcPts val="3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a:t>
            </a:r>
            <a:r>
              <a:rPr kumimoji="0" sz="1050" b="0" i="0" u="none" strike="noStrike" kern="0" cap="none" spc="0"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そのため、積算システムの更新時期に合わせてAI</a:t>
            </a:r>
            <a:r>
              <a:rPr kumimoji="0" sz="1050" b="0" i="0" u="none" strike="noStrike" kern="0" cap="none" spc="-9"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等による違</a:t>
            </a:r>
            <a:r>
              <a:rPr kumimoji="0" sz="1050" b="0" i="0" u="none" strike="noStrike" kern="0" cap="none" spc="-5" normalizeH="0" baseline="0" noProof="0" dirty="0" err="1">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算防止や殻処分最適シミュレーションなど</a:t>
            </a:r>
            <a:r>
              <a:rPr kumimoji="0" lang="ja-JP" alt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の機能</a:t>
            </a:r>
            <a:r>
              <a:rPr kumimoji="0"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rPr>
              <a:t>を持つ新積算システムを構築し、設計担当職員の違算防止を図り、本市の都市インフラの機能維持・向上を遅滞なく進めることにより、安全・安心で快適な市民生活を提供する。</a:t>
            </a:r>
            <a:endParaRPr kumimoji="0" lang="en-US" sz="1050" b="0" i="0" u="none" strike="noStrike" kern="0" cap="none" spc="-5" normalizeH="0" baseline="0" noProof="0" dirty="0">
              <a:ln>
                <a:noFill/>
              </a:ln>
              <a:solidFill>
                <a:sysClr val="windowText" lastClr="000000"/>
              </a:solidFill>
              <a:effectLst/>
              <a:uLnTx/>
              <a:uFillTx/>
              <a:latin typeface="Yu Gothic UI" panose="020B0500000000000000" pitchFamily="50" charset="-128"/>
              <a:ea typeface="Yu Gothic UI" panose="020B0500000000000000" pitchFamily="50" charset="-128"/>
              <a:cs typeface="MS Gothic"/>
            </a:endParaRPr>
          </a:p>
          <a:p>
            <a:pPr marL="11516" marR="4607" lvl="0" indent="0" defTabSz="914400" eaLnBrk="1" fontAlgn="auto" latinLnBrk="0" hangingPunct="1">
              <a:lnSpc>
                <a:spcPts val="1088"/>
              </a:lnSpc>
              <a:spcBef>
                <a:spcPts val="0"/>
              </a:spcBef>
              <a:spcAft>
                <a:spcPts val="0"/>
              </a:spcAft>
              <a:buClrTx/>
              <a:buSzTx/>
              <a:buFontTx/>
              <a:buNone/>
              <a:tabLst/>
              <a:defRPr/>
            </a:pPr>
            <a:endParaRPr kumimoji="0" lang="en-US" sz="1050" b="0" i="0" u="none" strike="noStrike" kern="0" cap="none" spc="-5" normalizeH="0" baseline="0" noProof="0" dirty="0">
              <a:ln>
                <a:noFill/>
              </a:ln>
              <a:solidFill>
                <a:sysClr val="windowText" lastClr="000000"/>
              </a:solidFill>
              <a:effectLst/>
              <a:uLnTx/>
              <a:uFillTx/>
              <a:latin typeface="MS Gothic"/>
              <a:cs typeface="MS Gothic"/>
            </a:endParaRPr>
          </a:p>
          <a:p>
            <a:pPr marL="11516" marR="4607" lvl="0" indent="0" defTabSz="914400" eaLnBrk="1" fontAlgn="auto" latinLnBrk="0" hangingPunct="1">
              <a:lnSpc>
                <a:spcPts val="1088"/>
              </a:lnSpc>
              <a:spcBef>
                <a:spcPts val="0"/>
              </a:spcBef>
              <a:spcAft>
                <a:spcPts val="0"/>
              </a:spcAft>
              <a:buClrTx/>
              <a:buSzTx/>
              <a:buFontTx/>
              <a:buNone/>
              <a:tabLst/>
              <a:defRPr/>
            </a:pPr>
            <a:endParaRPr kumimoji="0" lang="en-US" sz="1050" b="0" i="0" u="none" strike="noStrike" kern="0" cap="none" spc="-5" normalizeH="0" baseline="0" noProof="0" dirty="0">
              <a:ln>
                <a:noFill/>
              </a:ln>
              <a:solidFill>
                <a:sysClr val="windowText" lastClr="000000"/>
              </a:solidFill>
              <a:effectLst/>
              <a:uLnTx/>
              <a:uFillTx/>
              <a:latin typeface="MS Gothic"/>
              <a:cs typeface="MS Gothic"/>
            </a:endParaRPr>
          </a:p>
        </p:txBody>
      </p:sp>
      <p:graphicFrame>
        <p:nvGraphicFramePr>
          <p:cNvPr id="8" name="object 13">
            <a:extLst>
              <a:ext uri="{FF2B5EF4-FFF2-40B4-BE49-F238E27FC236}">
                <a16:creationId xmlns:a16="http://schemas.microsoft.com/office/drawing/2014/main" id="{B85F6E5D-792E-4FC4-228D-ADF946F2C39E}"/>
              </a:ext>
            </a:extLst>
          </p:cNvPr>
          <p:cNvGraphicFramePr>
            <a:graphicFrameLocks noGrp="1"/>
          </p:cNvGraphicFramePr>
          <p:nvPr>
            <p:extLst>
              <p:ext uri="{D42A27DB-BD31-4B8C-83A1-F6EECF244321}">
                <p14:modId xmlns:p14="http://schemas.microsoft.com/office/powerpoint/2010/main" val="2476193242"/>
              </p:ext>
            </p:extLst>
          </p:nvPr>
        </p:nvGraphicFramePr>
        <p:xfrm>
          <a:off x="4873075" y="4775148"/>
          <a:ext cx="4489744" cy="1758156"/>
        </p:xfrm>
        <a:graphic>
          <a:graphicData uri="http://schemas.openxmlformats.org/drawingml/2006/table">
            <a:tbl>
              <a:tblPr firstRow="1" bandRow="1">
                <a:tableStyleId>{2D5ABB26-0587-4C30-8999-92F81FD0307C}</a:tableStyleId>
              </a:tblPr>
              <a:tblGrid>
                <a:gridCol w="1128691">
                  <a:extLst>
                    <a:ext uri="{9D8B030D-6E8A-4147-A177-3AD203B41FA5}">
                      <a16:colId xmlns:a16="http://schemas.microsoft.com/office/drawing/2014/main" val="20000"/>
                    </a:ext>
                  </a:extLst>
                </a:gridCol>
                <a:gridCol w="1121119">
                  <a:extLst>
                    <a:ext uri="{9D8B030D-6E8A-4147-A177-3AD203B41FA5}">
                      <a16:colId xmlns:a16="http://schemas.microsoft.com/office/drawing/2014/main" val="20002"/>
                    </a:ext>
                  </a:extLst>
                </a:gridCol>
                <a:gridCol w="1119967">
                  <a:extLst>
                    <a:ext uri="{9D8B030D-6E8A-4147-A177-3AD203B41FA5}">
                      <a16:colId xmlns:a16="http://schemas.microsoft.com/office/drawing/2014/main" val="20003"/>
                    </a:ext>
                  </a:extLst>
                </a:gridCol>
                <a:gridCol w="1119967">
                  <a:extLst>
                    <a:ext uri="{9D8B030D-6E8A-4147-A177-3AD203B41FA5}">
                      <a16:colId xmlns:a16="http://schemas.microsoft.com/office/drawing/2014/main" val="20004"/>
                    </a:ext>
                  </a:extLst>
                </a:gridCol>
              </a:tblGrid>
              <a:tr h="267756">
                <a:tc>
                  <a:txBody>
                    <a:bodyPr/>
                    <a:lstStyle/>
                    <a:p>
                      <a:pPr algn="ctr">
                        <a:lnSpc>
                          <a:spcPct val="100000"/>
                        </a:lnSpc>
                        <a:spcBef>
                          <a:spcPts val="320"/>
                        </a:spcBef>
                      </a:pPr>
                      <a:r>
                        <a:rPr sz="1200" b="1" spc="-35" dirty="0">
                          <a:solidFill>
                            <a:srgbClr val="FFFFFF"/>
                          </a:solidFill>
                          <a:latin typeface="Yu Gothic UI"/>
                          <a:cs typeface="Yu Gothic UI"/>
                        </a:rPr>
                        <a:t>項目</a:t>
                      </a:r>
                      <a:endParaRPr sz="1200" dirty="0">
                        <a:latin typeface="Yu Gothic UI"/>
                        <a:cs typeface="Yu Gothic UI"/>
                      </a:endParaRPr>
                    </a:p>
                  </a:txBody>
                  <a:tcPr marL="0" marR="0" marT="36852" marB="0">
                    <a:lnL w="19050">
                      <a:solidFill>
                        <a:srgbClr val="000000"/>
                      </a:solidFill>
                      <a:prstDash val="solid"/>
                    </a:lnL>
                    <a:lnR w="19050" cap="flat" cmpd="sng" algn="ctr">
                      <a:solidFill>
                        <a:schemeClr val="tx1"/>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09CAA"/>
                    </a:solidFill>
                  </a:tcPr>
                </a:tc>
                <a:tc>
                  <a:txBody>
                    <a:bodyPr/>
                    <a:lstStyle/>
                    <a:p>
                      <a:pPr marL="0" algn="ctr">
                        <a:lnSpc>
                          <a:spcPct val="100000"/>
                        </a:lnSpc>
                        <a:spcBef>
                          <a:spcPts val="270"/>
                        </a:spcBef>
                      </a:pPr>
                      <a:r>
                        <a:rPr lang="en-US" sz="1200" spc="-20" baseline="0" dirty="0">
                          <a:latin typeface="Franklin Gothic Medium"/>
                          <a:cs typeface="Franklin Gothic Medium"/>
                        </a:rPr>
                        <a:t>2026</a:t>
                      </a:r>
                      <a:endParaRPr sz="1200" spc="-20" baseline="0" dirty="0">
                        <a:latin typeface="Franklin Gothic Medium"/>
                        <a:cs typeface="Franklin Gothic Medium"/>
                      </a:endParaRPr>
                    </a:p>
                  </a:txBody>
                  <a:tcPr marL="0" marR="0" marT="31094" marB="0">
                    <a:lnL w="19050" cap="flat" cmpd="sng" algn="ctr">
                      <a:solidFill>
                        <a:schemeClr val="tx1"/>
                      </a:solidFill>
                      <a:prstDash val="solid"/>
                      <a:round/>
                      <a:headEnd type="none" w="med" len="med"/>
                      <a:tailEnd type="none" w="med" len="med"/>
                    </a:lnL>
                    <a:lnR w="19050">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a:lnSpc>
                          <a:spcPct val="100000"/>
                        </a:lnSpc>
                        <a:spcBef>
                          <a:spcPts val="270"/>
                        </a:spcBef>
                      </a:pPr>
                      <a:r>
                        <a:rPr lang="en-US" sz="1200" spc="-20" baseline="0" dirty="0">
                          <a:latin typeface="Franklin Gothic Medium"/>
                          <a:cs typeface="Franklin Gothic Medium"/>
                        </a:rPr>
                        <a:t>2027</a:t>
                      </a:r>
                      <a:endParaRPr sz="1200" spc="-20" baseline="0" dirty="0">
                        <a:latin typeface="Franklin Gothic Medium"/>
                        <a:cs typeface="Franklin Gothic Medium"/>
                      </a:endParaRPr>
                    </a:p>
                  </a:txBody>
                  <a:tcPr marL="0" marR="0" marT="31094" marB="0">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R="62230" algn="ctr">
                        <a:lnSpc>
                          <a:spcPct val="100000"/>
                        </a:lnSpc>
                        <a:spcBef>
                          <a:spcPts val="270"/>
                        </a:spcBef>
                      </a:pPr>
                      <a:r>
                        <a:rPr lang="en-US" sz="1200" spc="-20" baseline="0" dirty="0">
                          <a:latin typeface="Franklin Gothic Medium"/>
                          <a:cs typeface="Franklin Gothic Medium"/>
                        </a:rPr>
                        <a:t>2028</a:t>
                      </a:r>
                      <a:endParaRPr sz="1200" spc="-20" baseline="0" dirty="0">
                        <a:latin typeface="Franklin Gothic Medium"/>
                        <a:cs typeface="Franklin Gothic Medium"/>
                      </a:endParaRPr>
                    </a:p>
                  </a:txBody>
                  <a:tcPr marL="0" marR="0" marT="31094"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spc="-10" dirty="0">
                          <a:latin typeface="Yu Gothic UI" panose="020B0500000000000000" pitchFamily="50" charset="-128"/>
                          <a:ea typeface="Yu Gothic UI" panose="020B0500000000000000" pitchFamily="50" charset="-128"/>
                          <a:cs typeface="MS Gothic"/>
                        </a:rPr>
                        <a:t>システム</a:t>
                      </a:r>
                      <a:endParaRPr lang="ja-JP" altLang="en-US" sz="1000" dirty="0">
                        <a:latin typeface="Yu Gothic UI" panose="020B0500000000000000" pitchFamily="50" charset="-128"/>
                        <a:ea typeface="Yu Gothic UI" panose="020B0500000000000000" pitchFamily="50"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latin typeface="Yu Gothic UI" panose="020B0500000000000000" pitchFamily="50" charset="-128"/>
                          <a:ea typeface="Yu Gothic UI" panose="020B0500000000000000" pitchFamily="50" charset="-128"/>
                          <a:cs typeface="MS Gothic"/>
                        </a:rPr>
                        <a:t>仕様書作成、構築</a:t>
                      </a:r>
                      <a:endParaRPr lang="zh-TW" altLang="en-US" sz="900" dirty="0">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構築</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114610"/>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000" spc="-10" dirty="0">
                          <a:solidFill>
                            <a:schemeClr val="tx1"/>
                          </a:solidFill>
                          <a:latin typeface="Yu Gothic UI" panose="020B0500000000000000" pitchFamily="50" charset="-128"/>
                          <a:ea typeface="Yu Gothic UI" panose="020B0500000000000000" pitchFamily="50" charset="-128"/>
                          <a:cs typeface="MS Gothic"/>
                        </a:rPr>
                        <a:t>AI</a:t>
                      </a:r>
                      <a:r>
                        <a:rPr lang="ja-JP" altLang="en-US" sz="1000" spc="-10" dirty="0">
                          <a:solidFill>
                            <a:schemeClr val="tx1"/>
                          </a:solidFill>
                          <a:latin typeface="Yu Gothic UI" panose="020B0500000000000000" pitchFamily="50" charset="-128"/>
                          <a:ea typeface="Yu Gothic UI" panose="020B0500000000000000" pitchFamily="50" charset="-128"/>
                          <a:cs typeface="MS Gothic"/>
                        </a:rPr>
                        <a:t>運用検討</a:t>
                      </a: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900" spc="-10" dirty="0">
                          <a:solidFill>
                            <a:schemeClr val="tx1"/>
                          </a:solidFill>
                          <a:latin typeface="Yu Gothic UI" panose="020B0500000000000000" pitchFamily="50" charset="-128"/>
                          <a:ea typeface="Yu Gothic UI" panose="020B0500000000000000" pitchFamily="50" charset="-128"/>
                          <a:cs typeface="MS Gothic"/>
                        </a:rPr>
                        <a:t>生産性の向上手法の検討</a:t>
                      </a: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900" spc="-10" noProof="0" dirty="0">
                          <a:solidFill>
                            <a:schemeClr val="tx1"/>
                          </a:solidFill>
                          <a:latin typeface="Yu Gothic UI" panose="020B0500000000000000" pitchFamily="50" charset="-128"/>
                          <a:ea typeface="Yu Gothic UI" panose="020B0500000000000000" pitchFamily="50" charset="-128"/>
                          <a:cs typeface="MS Gothic"/>
                        </a:rPr>
                        <a:t>効率的な運用の検討</a:t>
                      </a: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rPr>
                        <a:t>→</a:t>
                      </a:r>
                      <a:endPar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310180"/>
                  </a:ext>
                </a:extLst>
              </a:tr>
              <a:tr h="496800">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ja-JP" altLang="en-US" sz="1000" dirty="0">
                        <a:latin typeface="ＭＳ ゴシック" panose="020B0609070205080204" pitchFamily="49" charset="-128"/>
                        <a:ea typeface="ＭＳ ゴシック" panose="020B0609070205080204" pitchFamily="49" charset="-128"/>
                        <a:cs typeface="MS Gothic"/>
                      </a:endParaRPr>
                    </a:p>
                  </a:txBody>
                  <a:tcPr marL="72000" marR="72000" marT="36000" marB="3600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ja-JP" altLang="en-US" sz="900" dirty="0">
                        <a:latin typeface="ＭＳ ゴシック" panose="020B0609070205080204" pitchFamily="49" charset="-128"/>
                        <a:ea typeface="ＭＳ ゴシック" panose="020B0609070205080204" pitchFamily="49" charset="-128"/>
                        <a:cs typeface="MS Gothic"/>
                      </a:endParaRPr>
                    </a:p>
                  </a:txBody>
                  <a:tcPr marL="72000" marR="72000" marT="36000" marB="360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a:endParaRPr>
                    </a:p>
                  </a:txBody>
                  <a:tcPr marL="72000" marR="72000" marT="36000" marB="36000" anchor="ctr">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849263"/>
                  </a:ext>
                </a:extLst>
              </a:tr>
            </a:tbl>
          </a:graphicData>
        </a:graphic>
      </p:graphicFrame>
      <p:graphicFrame>
        <p:nvGraphicFramePr>
          <p:cNvPr id="6" name="object 13">
            <a:extLst>
              <a:ext uri="{FF2B5EF4-FFF2-40B4-BE49-F238E27FC236}">
                <a16:creationId xmlns:a16="http://schemas.microsoft.com/office/drawing/2014/main" id="{38A9ADE6-402B-1D43-3A6A-2FB8AA444427}"/>
              </a:ext>
            </a:extLst>
          </p:cNvPr>
          <p:cNvGraphicFramePr>
            <a:graphicFrameLocks noGrp="1"/>
          </p:cNvGraphicFramePr>
          <p:nvPr/>
        </p:nvGraphicFramePr>
        <p:xfrm>
          <a:off x="4873075" y="4504513"/>
          <a:ext cx="4489744" cy="270635"/>
        </p:xfrm>
        <a:graphic>
          <a:graphicData uri="http://schemas.openxmlformats.org/drawingml/2006/table">
            <a:tbl>
              <a:tblPr firstRow="1" bandRow="1">
                <a:tableStyleId>{2D5ABB26-0587-4C30-8999-92F81FD0307C}</a:tableStyleId>
              </a:tblPr>
              <a:tblGrid>
                <a:gridCol w="97400">
                  <a:extLst>
                    <a:ext uri="{9D8B030D-6E8A-4147-A177-3AD203B41FA5}">
                      <a16:colId xmlns:a16="http://schemas.microsoft.com/office/drawing/2014/main" val="20000"/>
                    </a:ext>
                  </a:extLst>
                </a:gridCol>
                <a:gridCol w="4392344">
                  <a:extLst>
                    <a:ext uri="{9D8B030D-6E8A-4147-A177-3AD203B41FA5}">
                      <a16:colId xmlns:a16="http://schemas.microsoft.com/office/drawing/2014/main" val="20001"/>
                    </a:ext>
                  </a:extLst>
                </a:gridCol>
              </a:tblGrid>
              <a:tr h="270635">
                <a:tc>
                  <a:txBody>
                    <a:bodyPr/>
                    <a:lstStyle/>
                    <a:p>
                      <a:pPr>
                        <a:lnSpc>
                          <a:spcPct val="100000"/>
                        </a:lnSpc>
                      </a:pPr>
                      <a:endParaRPr sz="1000">
                        <a:latin typeface="Times New Roman"/>
                        <a:cs typeface="Times New Roman"/>
                      </a:endParaRPr>
                    </a:p>
                  </a:txBody>
                  <a:tcPr marL="0" marR="0" marT="0" marB="0">
                    <a:lnB w="19050">
                      <a:solidFill>
                        <a:srgbClr val="000000"/>
                      </a:solidFill>
                      <a:prstDash val="solid"/>
                    </a:lnB>
                    <a:solidFill>
                      <a:srgbClr val="AF1831"/>
                    </a:solidFill>
                  </a:tcPr>
                </a:tc>
                <a:tc>
                  <a:txBody>
                    <a:bodyPr/>
                    <a:lstStyle/>
                    <a:p>
                      <a:pPr marL="57785">
                        <a:lnSpc>
                          <a:spcPct val="100000"/>
                        </a:lnSpc>
                        <a:spcBef>
                          <a:spcPts val="210"/>
                        </a:spcBef>
                      </a:pPr>
                      <a:r>
                        <a:rPr sz="1200" b="1" spc="-25" dirty="0">
                          <a:latin typeface="Yu Gothic UI"/>
                          <a:cs typeface="Yu Gothic UI"/>
                        </a:rPr>
                        <a:t>取組スケジュール</a:t>
                      </a:r>
                      <a:endParaRPr sz="1200" dirty="0">
                        <a:latin typeface="Yu Gothic UI"/>
                        <a:cs typeface="Yu Gothic UI"/>
                      </a:endParaRPr>
                    </a:p>
                  </a:txBody>
                  <a:tcPr marL="0" marR="0" marT="24184" marB="0">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1" name="正方形/長方形 15">
            <a:extLst>
              <a:ext uri="{FF2B5EF4-FFF2-40B4-BE49-F238E27FC236}">
                <a16:creationId xmlns:a16="http://schemas.microsoft.com/office/drawing/2014/main" id="{835C54A6-B2C2-3EE7-382E-15691A8A531D}"/>
              </a:ext>
            </a:extLst>
          </p:cNvPr>
          <p:cNvSpPr/>
          <p:nvPr/>
        </p:nvSpPr>
        <p:spPr>
          <a:xfrm>
            <a:off x="6666107" y="118054"/>
            <a:ext cx="1312493" cy="169277"/>
          </a:xfrm>
          <a:prstGeom prst="rect">
            <a:avLst/>
          </a:prstGeom>
          <a:solidFill>
            <a:srgbClr val="AF1932"/>
          </a:solidFill>
          <a:ln w="9525" cap="flat" cmpd="sng" algn="ctr">
            <a:noFill/>
            <a:prstDash val="solid"/>
          </a:ln>
          <a:effectLst/>
        </p:spPr>
        <p:txBody>
          <a:bodyPr wrap="none" lIns="288000" tIns="0" rIns="7200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取組項番　</a:t>
            </a:r>
            <a:r>
              <a:rPr kumimoji="1" lang="en-US" altLang="ja-JP"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11-7</a:t>
            </a: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2" name="スライド番号プレースホルダー 1">
            <a:extLst>
              <a:ext uri="{FF2B5EF4-FFF2-40B4-BE49-F238E27FC236}">
                <a16:creationId xmlns:a16="http://schemas.microsoft.com/office/drawing/2014/main" id="{457998FB-D66E-1E98-0740-F189D532398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
        <p:nvSpPr>
          <p:cNvPr id="19" name="テキスト ボックス 18">
            <a:extLst>
              <a:ext uri="{FF2B5EF4-FFF2-40B4-BE49-F238E27FC236}">
                <a16:creationId xmlns:a16="http://schemas.microsoft.com/office/drawing/2014/main" id="{9771E338-1BFE-637F-CABA-A16BB4F7DB88}"/>
              </a:ext>
            </a:extLst>
          </p:cNvPr>
          <p:cNvSpPr txBox="1"/>
          <p:nvPr/>
        </p:nvSpPr>
        <p:spPr>
          <a:xfrm>
            <a:off x="6838975" y="303383"/>
            <a:ext cx="2600392" cy="237255"/>
          </a:xfrm>
          <a:prstGeom prst="rect">
            <a:avLst/>
          </a:prstGeom>
          <a:solidFill>
            <a:schemeClr val="bg1"/>
          </a:solidFill>
          <a:ln w="28575">
            <a:solidFill>
              <a:srgbClr val="AF1932"/>
            </a:solidFill>
          </a:ln>
        </p:spPr>
        <p:txBody>
          <a:bodyPr wrap="none" bIns="21600" rtlCol="0">
            <a:spAutoFit/>
          </a:bodyPr>
          <a:lstStyle>
            <a:defPPr>
              <a:defRPr lang="ja-JP"/>
            </a:defPPr>
            <a:lvl1pPr algn="ctr">
              <a:defRPr sz="100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戦略アクションプラン」掲載事業</a:t>
            </a:r>
          </a:p>
        </p:txBody>
      </p:sp>
      <p:pic>
        <p:nvPicPr>
          <p:cNvPr id="20" name="図 19" descr="記号 が含まれている画像&#10;&#10;AI 生成コンテンツは誤りを含む可能性があります。">
            <a:extLst>
              <a:ext uri="{FF2B5EF4-FFF2-40B4-BE49-F238E27FC236}">
                <a16:creationId xmlns:a16="http://schemas.microsoft.com/office/drawing/2014/main" id="{134F0AE0-AEC5-0221-818B-4F530C0D2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5078441"/>
            <a:ext cx="4189438" cy="11714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65EDB5F-49FA-DE3E-63F0-F3C7BD67242C}"/>
              </a:ext>
            </a:extLst>
          </p:cNvPr>
          <p:cNvSpPr txBox="1"/>
          <p:nvPr/>
        </p:nvSpPr>
        <p:spPr>
          <a:xfrm>
            <a:off x="632618" y="720000"/>
            <a:ext cx="8640000" cy="153888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戦略アクションプランでは、「建設局が</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年頃にめざす姿」を実現するため、「</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年頃までの施策方針」ごとに</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の取組を取りまとめた。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推進に向けてシステム開発や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ICT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導入等の構想段階や実施段階、運用段階にある取組を一覧として取りまとめることにより、建設局における</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の取組を各職員が相互に把握できるようになり、事業分野を跨いだ取組の横展開や新たな取組の創出を促進させる。</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今後、新たな取組については、取組一覧（取組概要）に追加し、必要に応じて個票を掲載する。</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p>
        </p:txBody>
      </p:sp>
      <p:sp>
        <p:nvSpPr>
          <p:cNvPr id="7" name="テキスト ボックス 6">
            <a:extLst>
              <a:ext uri="{FF2B5EF4-FFF2-40B4-BE49-F238E27FC236}">
                <a16:creationId xmlns:a16="http://schemas.microsoft.com/office/drawing/2014/main" id="{B13A23AC-84F7-22C0-5C47-1A8E23D06E72}"/>
              </a:ext>
            </a:extLst>
          </p:cNvPr>
          <p:cNvSpPr txBox="1"/>
          <p:nvPr/>
        </p:nvSpPr>
        <p:spPr>
          <a:xfrm>
            <a:off x="1049182" y="4274109"/>
            <a:ext cx="8069417" cy="154657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（１）項番</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施策方針ごとに</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の取組を附番する。</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（２）取組タイトル</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取組のタイトルを記載する。</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（３）取組概要</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取組概要を記載する。</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（４）取組状況</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取組状況を記載する。</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検討中：システム開発や</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ICT</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導入等の構想段階にある取組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実施中：</a:t>
            </a: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システム開発や</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ICT</a:t>
            </a: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導入等の実施（又は試行実施）段階にある取組（予定を含む）</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運用中：システム開発や</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ICT</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導入等が終わり運用段階にある取組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（５）ページ</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取組の個票を掲載しているページを示す。</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取組状況が「実施中」の場合のみ、個票を作成している。　</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8" name="表 7">
            <a:extLst>
              <a:ext uri="{FF2B5EF4-FFF2-40B4-BE49-F238E27FC236}">
                <a16:creationId xmlns:a16="http://schemas.microsoft.com/office/drawing/2014/main" id="{2688D3ED-749A-57FE-7D79-10974A06B4F1}"/>
              </a:ext>
            </a:extLst>
          </p:cNvPr>
          <p:cNvGraphicFramePr>
            <a:graphicFrameLocks noGrp="1"/>
          </p:cNvGraphicFramePr>
          <p:nvPr/>
        </p:nvGraphicFramePr>
        <p:xfrm>
          <a:off x="478139" y="2851993"/>
          <a:ext cx="8949722" cy="1269435"/>
        </p:xfrm>
        <a:graphic>
          <a:graphicData uri="http://schemas.openxmlformats.org/drawingml/2006/table">
            <a:tbl>
              <a:tblPr/>
              <a:tblGrid>
                <a:gridCol w="171616">
                  <a:extLst>
                    <a:ext uri="{9D8B030D-6E8A-4147-A177-3AD203B41FA5}">
                      <a16:colId xmlns:a16="http://schemas.microsoft.com/office/drawing/2014/main" val="479996798"/>
                    </a:ext>
                  </a:extLst>
                </a:gridCol>
                <a:gridCol w="171616">
                  <a:extLst>
                    <a:ext uri="{9D8B030D-6E8A-4147-A177-3AD203B41FA5}">
                      <a16:colId xmlns:a16="http://schemas.microsoft.com/office/drawing/2014/main" val="3480562"/>
                    </a:ext>
                  </a:extLst>
                </a:gridCol>
                <a:gridCol w="506264">
                  <a:extLst>
                    <a:ext uri="{9D8B030D-6E8A-4147-A177-3AD203B41FA5}">
                      <a16:colId xmlns:a16="http://schemas.microsoft.com/office/drawing/2014/main" val="2492263564"/>
                    </a:ext>
                  </a:extLst>
                </a:gridCol>
                <a:gridCol w="2574224">
                  <a:extLst>
                    <a:ext uri="{9D8B030D-6E8A-4147-A177-3AD203B41FA5}">
                      <a16:colId xmlns:a16="http://schemas.microsoft.com/office/drawing/2014/main" val="3950584453"/>
                    </a:ext>
                  </a:extLst>
                </a:gridCol>
                <a:gridCol w="4290373">
                  <a:extLst>
                    <a:ext uri="{9D8B030D-6E8A-4147-A177-3AD203B41FA5}">
                      <a16:colId xmlns:a16="http://schemas.microsoft.com/office/drawing/2014/main" val="1341066008"/>
                    </a:ext>
                  </a:extLst>
                </a:gridCol>
                <a:gridCol w="629256">
                  <a:extLst>
                    <a:ext uri="{9D8B030D-6E8A-4147-A177-3AD203B41FA5}">
                      <a16:colId xmlns:a16="http://schemas.microsoft.com/office/drawing/2014/main" val="4110207114"/>
                    </a:ext>
                  </a:extLst>
                </a:gridCol>
                <a:gridCol w="606373">
                  <a:extLst>
                    <a:ext uri="{9D8B030D-6E8A-4147-A177-3AD203B41FA5}">
                      <a16:colId xmlns:a16="http://schemas.microsoft.com/office/drawing/2014/main" val="2338075622"/>
                    </a:ext>
                  </a:extLst>
                </a:gridCol>
              </a:tblGrid>
              <a:tr h="399486">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（１）</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dirty="0">
                          <a:latin typeface="+mn-ea"/>
                        </a:rPr>
                        <a:t>（２）</a:t>
                      </a:r>
                      <a:endParaRPr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dirty="0">
                          <a:latin typeface="+mn-ea"/>
                        </a:rPr>
                        <a:t>（３）</a:t>
                      </a:r>
                      <a:endParaRPr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（４）</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（５）</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11419314"/>
                  </a:ext>
                </a:extLst>
              </a:tr>
              <a:tr h="232769">
                <a:tc gridSpan="5">
                  <a:txBody>
                    <a:bodyPr/>
                    <a:lstStyle/>
                    <a:p>
                      <a:pPr algn="l" fontAlgn="t"/>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　</a:t>
                      </a:r>
                      <a:r>
                        <a:rPr lang="ja-JP" altLang="en-US" sz="1400" b="0" i="0" u="none" strike="noStrike" dirty="0">
                          <a:solidFill>
                            <a:srgbClr val="000000"/>
                          </a:solidFill>
                          <a:effectLst/>
                          <a:latin typeface="游ゴシック" panose="020B0400000000000000" pitchFamily="50" charset="-128"/>
                          <a:ea typeface="+mn-ea"/>
                        </a:rPr>
                        <a:t>建設局が</a:t>
                      </a:r>
                      <a:r>
                        <a:rPr lang="en-US" altLang="ja-JP" sz="1400" b="0" i="0" u="none" strike="noStrike" dirty="0">
                          <a:solidFill>
                            <a:srgbClr val="000000"/>
                          </a:solidFill>
                          <a:effectLst/>
                          <a:latin typeface="游ゴシック" panose="020B0400000000000000" pitchFamily="50" charset="-128"/>
                          <a:ea typeface="+mn-ea"/>
                        </a:rPr>
                        <a:t>2040 </a:t>
                      </a:r>
                      <a:r>
                        <a:rPr lang="ja-JP" altLang="en-US" sz="1400" b="0" i="0" u="none" strike="noStrike" dirty="0">
                          <a:solidFill>
                            <a:srgbClr val="000000"/>
                          </a:solidFill>
                          <a:effectLst/>
                          <a:latin typeface="游ゴシック" panose="020B0400000000000000" pitchFamily="50" charset="-128"/>
                          <a:ea typeface="+mn-ea"/>
                        </a:rPr>
                        <a:t>年頃にめざす姿</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29053450"/>
                  </a:ext>
                </a:extLst>
              </a:tr>
              <a:tr h="205381">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　</a:t>
                      </a:r>
                      <a:r>
                        <a:rPr lang="en-US" altLang="ja-JP" sz="1100" b="0" i="0" u="none" strike="noStrike" dirty="0">
                          <a:solidFill>
                            <a:srgbClr val="000000"/>
                          </a:solidFill>
                          <a:effectLst/>
                          <a:latin typeface="游ゴシック" panose="020B0400000000000000" pitchFamily="50" charset="-128"/>
                          <a:ea typeface="+mn-ea"/>
                        </a:rPr>
                        <a:t>2030</a:t>
                      </a:r>
                      <a:r>
                        <a:rPr lang="ja-JP" altLang="en-US" sz="1100" b="0" i="0" u="none" strike="noStrike" dirty="0">
                          <a:solidFill>
                            <a:srgbClr val="000000"/>
                          </a:solidFill>
                          <a:effectLst/>
                          <a:latin typeface="游ゴシック" panose="020B0400000000000000" pitchFamily="50" charset="-128"/>
                          <a:ea typeface="+mn-ea"/>
                        </a:rPr>
                        <a:t>年頃までの施策方針（取組の方向性）</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31100791"/>
                  </a:ext>
                </a:extLst>
              </a:tr>
              <a:tr h="431799">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981907"/>
                  </a:ext>
                </a:extLst>
              </a:tr>
            </a:tbl>
          </a:graphicData>
        </a:graphic>
      </p:graphicFrame>
      <p:sp>
        <p:nvSpPr>
          <p:cNvPr id="3" name="テキスト ボックス 2">
            <a:extLst>
              <a:ext uri="{FF2B5EF4-FFF2-40B4-BE49-F238E27FC236}">
                <a16:creationId xmlns:a16="http://schemas.microsoft.com/office/drawing/2014/main" id="{443F1BD0-59C2-87EF-87A9-F9265479C7B4}"/>
              </a:ext>
            </a:extLst>
          </p:cNvPr>
          <p:cNvSpPr txBox="1"/>
          <p:nvPr/>
        </p:nvSpPr>
        <p:spPr>
          <a:xfrm>
            <a:off x="641467" y="2377946"/>
            <a:ext cx="2864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□取組概要の読み方</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F935642F-FD67-9FBF-38F5-C02545A055B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19331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14E1AA4-5ECF-DB29-5537-9064A5407F7C}"/>
              </a:ext>
            </a:extLst>
          </p:cNvPr>
          <p:cNvGraphicFramePr>
            <a:graphicFrameLocks noGrp="1"/>
          </p:cNvGraphicFramePr>
          <p:nvPr>
            <p:extLst>
              <p:ext uri="{D42A27DB-BD31-4B8C-83A1-F6EECF244321}">
                <p14:modId xmlns:p14="http://schemas.microsoft.com/office/powerpoint/2010/main" val="2373772585"/>
              </p:ext>
            </p:extLst>
          </p:nvPr>
        </p:nvGraphicFramePr>
        <p:xfrm>
          <a:off x="468000" y="864000"/>
          <a:ext cx="8968608" cy="5050450"/>
        </p:xfrm>
        <a:graphic>
          <a:graphicData uri="http://schemas.openxmlformats.org/drawingml/2006/table">
            <a:tbl>
              <a:tblPr/>
              <a:tblGrid>
                <a:gridCol w="181857">
                  <a:extLst>
                    <a:ext uri="{9D8B030D-6E8A-4147-A177-3AD203B41FA5}">
                      <a16:colId xmlns:a16="http://schemas.microsoft.com/office/drawing/2014/main" val="2064268235"/>
                    </a:ext>
                  </a:extLst>
                </a:gridCol>
                <a:gridCol w="181857">
                  <a:extLst>
                    <a:ext uri="{9D8B030D-6E8A-4147-A177-3AD203B41FA5}">
                      <a16:colId xmlns:a16="http://schemas.microsoft.com/office/drawing/2014/main" val="777878515"/>
                    </a:ext>
                  </a:extLst>
                </a:gridCol>
                <a:gridCol w="420642">
                  <a:extLst>
                    <a:ext uri="{9D8B030D-6E8A-4147-A177-3AD203B41FA5}">
                      <a16:colId xmlns:a16="http://schemas.microsoft.com/office/drawing/2014/main" val="4009618766"/>
                    </a:ext>
                  </a:extLst>
                </a:gridCol>
                <a:gridCol w="2618736">
                  <a:extLst>
                    <a:ext uri="{9D8B030D-6E8A-4147-A177-3AD203B41FA5}">
                      <a16:colId xmlns:a16="http://schemas.microsoft.com/office/drawing/2014/main" val="3825855028"/>
                    </a:ext>
                  </a:extLst>
                </a:gridCol>
                <a:gridCol w="4366800">
                  <a:extLst>
                    <a:ext uri="{9D8B030D-6E8A-4147-A177-3AD203B41FA5}">
                      <a16:colId xmlns:a16="http://schemas.microsoft.com/office/drawing/2014/main" val="3010413695"/>
                    </a:ext>
                  </a:extLst>
                </a:gridCol>
                <a:gridCol w="654684">
                  <a:extLst>
                    <a:ext uri="{9D8B030D-6E8A-4147-A177-3AD203B41FA5}">
                      <a16:colId xmlns:a16="http://schemas.microsoft.com/office/drawing/2014/main" val="2953973889"/>
                    </a:ext>
                  </a:extLst>
                </a:gridCol>
                <a:gridCol w="544032">
                  <a:extLst>
                    <a:ext uri="{9D8B030D-6E8A-4147-A177-3AD203B41FA5}">
                      <a16:colId xmlns:a16="http://schemas.microsoft.com/office/drawing/2014/main" val="2859118227"/>
                    </a:ext>
                  </a:extLst>
                </a:gridCol>
              </a:tblGrid>
              <a:tr h="20004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905837554"/>
                  </a:ext>
                </a:extLst>
              </a:tr>
              <a:tr h="250962">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Ⅰ</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都市の成長と魅力向上に貢献する都市基盤施設の整備</a:t>
                      </a:r>
                    </a:p>
                  </a:txBody>
                  <a:tcPr marL="92383" marR="92383" marT="46192" marB="46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690536355"/>
                  </a:ext>
                </a:extLst>
              </a:tr>
              <a:tr h="218228">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01</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ビッグデータ等を用いた計画検討の高度化に取り組む</a:t>
                      </a:r>
                    </a:p>
                  </a:txBody>
                  <a:tcPr marL="92383" marR="92383" marT="46192" marB="46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01391219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カメラ及びビッグデータ等を活用した”スマートストリート”の実現（御堂筋における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カメラを使って荷捌きや沿道アクセススペースの利用状況を把握し、効率的な運用を図る。また、歩行者の回遊状況を調査し、周辺エリアへの回遊性向上を図り、地域の活性化やエリア価値の向上を促進し、御堂筋を人中心の道路に転換する取組を進め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3789957"/>
                  </a:ext>
                </a:extLst>
              </a:tr>
              <a:tr h="218228">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02</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計画・設計段階における</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92383" marR="92383" marT="46192" marB="46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78216831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下水処理場・抽水所への</a:t>
                      </a:r>
                      <a:r>
                        <a:rPr lang="en-US" sz="900" b="0"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活用</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下水処理場・抽水所において </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BIM/CIM </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モデルの活用により、計画・調査・設計から施工、維持管理までの各段階における業務効率化・高度化を図る。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420733"/>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無電柱化事業における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次元データ活用（点群データ及び</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電線共同溝整備の計画・設計段階において、地上部、地下埋設物及び電線共同溝管路等を</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次元データ化し、工事契約前に支障箇所の確認や再検討、土地権利者交渉を前倒しで行うなど、事業の進捗、効率化を図る。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217865"/>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橋梁維持管理における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次元データの活用</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橋梁の新設および大規模改修において、</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次元データを活用し、計画・設計業務の高度化、効率化を図る。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143819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次元データを活用した建設生産プロセスの高度化</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等）に関して、大阪市の地域特性（概ね市域全域が市街地）等を踏まえ、各分野（道路・橋梁・河川・公園・下水道）での利活用方法を検討する。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9729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淀川左岸線２期事業における</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VR</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モデルの構築</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淀川左岸線２期事業において</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015258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淀川左岸線２期事業におけるプラットフォームの構築</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淀川左岸線２期事業において左岸線及び万博アクセスルートの工程やスタミナ等、必要情報を一元管理することにより、事務所内の情報共有の効率化を図る。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58498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3D</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都市モデルを活用した都市基盤施設の整備検討</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データのオープンデータ化や活用により、京橋地区における道路等の都市基盤施設の整備を検討する。</a:t>
                      </a:r>
                    </a:p>
                  </a:txBody>
                  <a:tcPr marL="46192" marR="46192" marT="46192" marB="46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499928"/>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a:t>
            </a:r>
          </a:p>
        </p:txBody>
      </p:sp>
      <p:sp>
        <p:nvSpPr>
          <p:cNvPr id="5" name="スライド番号プレースホルダー 1">
            <a:extLst>
              <a:ext uri="{FF2B5EF4-FFF2-40B4-BE49-F238E27FC236}">
                <a16:creationId xmlns:a16="http://schemas.microsoft.com/office/drawing/2014/main" id="{CD57AACE-D343-1A81-359E-CABC66F8C2E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42254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2/10</a:t>
            </a:r>
          </a:p>
        </p:txBody>
      </p:sp>
      <p:sp>
        <p:nvSpPr>
          <p:cNvPr id="3" name="スライド番号プレースホルダー 1">
            <a:extLst>
              <a:ext uri="{FF2B5EF4-FFF2-40B4-BE49-F238E27FC236}">
                <a16:creationId xmlns:a16="http://schemas.microsoft.com/office/drawing/2014/main" id="{ED5203F8-70F7-C8A7-7247-158FB041F3F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7" name="表 6">
            <a:extLst>
              <a:ext uri="{FF2B5EF4-FFF2-40B4-BE49-F238E27FC236}">
                <a16:creationId xmlns:a16="http://schemas.microsoft.com/office/drawing/2014/main" id="{286F2BA1-BE7C-3065-B6A7-E1EB6F62A9EC}"/>
              </a:ext>
            </a:extLst>
          </p:cNvPr>
          <p:cNvGraphicFramePr>
            <a:graphicFrameLocks noGrp="1"/>
          </p:cNvGraphicFramePr>
          <p:nvPr>
            <p:extLst>
              <p:ext uri="{D42A27DB-BD31-4B8C-83A1-F6EECF244321}">
                <p14:modId xmlns:p14="http://schemas.microsoft.com/office/powerpoint/2010/main" val="1055076582"/>
              </p:ext>
            </p:extLst>
          </p:nvPr>
        </p:nvGraphicFramePr>
        <p:xfrm>
          <a:off x="467055" y="864000"/>
          <a:ext cx="8971891" cy="4618886"/>
        </p:xfrm>
        <a:graphic>
          <a:graphicData uri="http://schemas.openxmlformats.org/drawingml/2006/table">
            <a:tbl>
              <a:tblPr/>
              <a:tblGrid>
                <a:gridCol w="181969">
                  <a:extLst>
                    <a:ext uri="{9D8B030D-6E8A-4147-A177-3AD203B41FA5}">
                      <a16:colId xmlns:a16="http://schemas.microsoft.com/office/drawing/2014/main" val="47078396"/>
                    </a:ext>
                  </a:extLst>
                </a:gridCol>
                <a:gridCol w="181969">
                  <a:extLst>
                    <a:ext uri="{9D8B030D-6E8A-4147-A177-3AD203B41FA5}">
                      <a16:colId xmlns:a16="http://schemas.microsoft.com/office/drawing/2014/main" val="438274790"/>
                    </a:ext>
                  </a:extLst>
                </a:gridCol>
                <a:gridCol w="420902">
                  <a:extLst>
                    <a:ext uri="{9D8B030D-6E8A-4147-A177-3AD203B41FA5}">
                      <a16:colId xmlns:a16="http://schemas.microsoft.com/office/drawing/2014/main" val="1609387589"/>
                    </a:ext>
                  </a:extLst>
                </a:gridCol>
                <a:gridCol w="2620349">
                  <a:extLst>
                    <a:ext uri="{9D8B030D-6E8A-4147-A177-3AD203B41FA5}">
                      <a16:colId xmlns:a16="http://schemas.microsoft.com/office/drawing/2014/main" val="615659267"/>
                    </a:ext>
                  </a:extLst>
                </a:gridCol>
                <a:gridCol w="4367248">
                  <a:extLst>
                    <a:ext uri="{9D8B030D-6E8A-4147-A177-3AD203B41FA5}">
                      <a16:colId xmlns:a16="http://schemas.microsoft.com/office/drawing/2014/main" val="2988621214"/>
                    </a:ext>
                  </a:extLst>
                </a:gridCol>
                <a:gridCol w="655087">
                  <a:extLst>
                    <a:ext uri="{9D8B030D-6E8A-4147-A177-3AD203B41FA5}">
                      <a16:colId xmlns:a16="http://schemas.microsoft.com/office/drawing/2014/main" val="3180677519"/>
                    </a:ext>
                  </a:extLst>
                </a:gridCol>
                <a:gridCol w="544367">
                  <a:extLst>
                    <a:ext uri="{9D8B030D-6E8A-4147-A177-3AD203B41FA5}">
                      <a16:colId xmlns:a16="http://schemas.microsoft.com/office/drawing/2014/main" val="3427358490"/>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791218590"/>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Ⅰ</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都市の成長と魅力向上に貢献する都市基盤施設の整備</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69209804"/>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03</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最先端デジタル技術を活用した魅力と活力のあるまちづくりに取り組む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275411501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カメラ及びビッグデータ等を活用した”スマートストリート”の実現（御堂筋における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【01-1</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カメラを使って荷捌きや沿道アクセススペースの利用状況を把握し、効率的な運用を図る。また、歩行者の回遊状況を調査し、周辺エリアへの回遊性向上を図り、地域の活性化やエリア価値の向上を促進し、御堂筋を人中心の道路に転換する取組を進め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04442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淀川左岸線２期事業における空間再現ディスプレイの導入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淀川左岸線２期事業において空間再現ディスプレイを導入することにより、市民向け説明会等で、従来の模型よりも容易に同レベルの情報伝達が可能となる。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50513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ゴーグルの導入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淀川左岸線２期事業において</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ゴーグルを導入・活用することにより、市民向けの情報伝達の効率化、深度化を図る。また、より高度な技術継承も可能となることから、研修にも活用する。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35060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淀川左岸線２期事業における</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VR</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モデルの構築</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【02-5</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淀川左岸線２期事業において</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72747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AR</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技術等を活用した文化財の魅力発信事業</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技術等を活用することにより、文化財の付加価値を高め、にぎわいを創出するとともに、歴史的価値に対する市民等の理解促進を図り、文化財の適切な保存・活用・継承につなげる。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434585"/>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04</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rtl="0"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297998186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下水道施設の整備事業において、ドローンを活用することにより、出来高・出来形管理に</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次元データを活用した業務の効率化を図る。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rtl="0"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37094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rtl="0"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rtl="0"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【02-4</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等）に関して、大阪市の地域特性（概ね市域全域が市街地）等を踏まえ、各分野（道路・橋梁・河川・公園・下水道）での利活用方法を検討する。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134363"/>
                  </a:ext>
                </a:extLst>
              </a:tr>
            </a:tbl>
          </a:graphicData>
        </a:graphic>
      </p:graphicFrame>
    </p:spTree>
    <p:extLst>
      <p:ext uri="{BB962C8B-B14F-4D97-AF65-F5344CB8AC3E}">
        <p14:creationId xmlns:p14="http://schemas.microsoft.com/office/powerpoint/2010/main" val="4275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3/10</a:t>
            </a:r>
          </a:p>
        </p:txBody>
      </p:sp>
      <p:sp>
        <p:nvSpPr>
          <p:cNvPr id="3" name="スライド番号プレースホルダー 1">
            <a:extLst>
              <a:ext uri="{FF2B5EF4-FFF2-40B4-BE49-F238E27FC236}">
                <a16:creationId xmlns:a16="http://schemas.microsoft.com/office/drawing/2014/main" id="{5A6BF3FD-8D77-8F70-F8AE-CB6EA351566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6" name="表 5">
            <a:extLst>
              <a:ext uri="{FF2B5EF4-FFF2-40B4-BE49-F238E27FC236}">
                <a16:creationId xmlns:a16="http://schemas.microsoft.com/office/drawing/2014/main" id="{E05FED39-68A3-A686-E68A-6125D2F98DF0}"/>
              </a:ext>
            </a:extLst>
          </p:cNvPr>
          <p:cNvGraphicFramePr>
            <a:graphicFrameLocks noGrp="1"/>
          </p:cNvGraphicFramePr>
          <p:nvPr>
            <p:extLst>
              <p:ext uri="{D42A27DB-BD31-4B8C-83A1-F6EECF244321}">
                <p14:modId xmlns:p14="http://schemas.microsoft.com/office/powerpoint/2010/main" val="2125226945"/>
              </p:ext>
            </p:extLst>
          </p:nvPr>
        </p:nvGraphicFramePr>
        <p:xfrm>
          <a:off x="467055" y="864000"/>
          <a:ext cx="8971891" cy="4653726"/>
        </p:xfrm>
        <a:graphic>
          <a:graphicData uri="http://schemas.openxmlformats.org/drawingml/2006/table">
            <a:tbl>
              <a:tblPr/>
              <a:tblGrid>
                <a:gridCol w="181969">
                  <a:extLst>
                    <a:ext uri="{9D8B030D-6E8A-4147-A177-3AD203B41FA5}">
                      <a16:colId xmlns:a16="http://schemas.microsoft.com/office/drawing/2014/main" val="2736761960"/>
                    </a:ext>
                  </a:extLst>
                </a:gridCol>
                <a:gridCol w="181969">
                  <a:extLst>
                    <a:ext uri="{9D8B030D-6E8A-4147-A177-3AD203B41FA5}">
                      <a16:colId xmlns:a16="http://schemas.microsoft.com/office/drawing/2014/main" val="3693622675"/>
                    </a:ext>
                  </a:extLst>
                </a:gridCol>
                <a:gridCol w="420902">
                  <a:extLst>
                    <a:ext uri="{9D8B030D-6E8A-4147-A177-3AD203B41FA5}">
                      <a16:colId xmlns:a16="http://schemas.microsoft.com/office/drawing/2014/main" val="878342948"/>
                    </a:ext>
                  </a:extLst>
                </a:gridCol>
                <a:gridCol w="2620349">
                  <a:extLst>
                    <a:ext uri="{9D8B030D-6E8A-4147-A177-3AD203B41FA5}">
                      <a16:colId xmlns:a16="http://schemas.microsoft.com/office/drawing/2014/main" val="245553569"/>
                    </a:ext>
                  </a:extLst>
                </a:gridCol>
                <a:gridCol w="4367248">
                  <a:extLst>
                    <a:ext uri="{9D8B030D-6E8A-4147-A177-3AD203B41FA5}">
                      <a16:colId xmlns:a16="http://schemas.microsoft.com/office/drawing/2014/main" val="2679656661"/>
                    </a:ext>
                  </a:extLst>
                </a:gridCol>
                <a:gridCol w="655087">
                  <a:extLst>
                    <a:ext uri="{9D8B030D-6E8A-4147-A177-3AD203B41FA5}">
                      <a16:colId xmlns:a16="http://schemas.microsoft.com/office/drawing/2014/main" val="2646144084"/>
                    </a:ext>
                  </a:extLst>
                </a:gridCol>
                <a:gridCol w="544367">
                  <a:extLst>
                    <a:ext uri="{9D8B030D-6E8A-4147-A177-3AD203B41FA5}">
                      <a16:colId xmlns:a16="http://schemas.microsoft.com/office/drawing/2014/main" val="4210126514"/>
                    </a:ext>
                  </a:extLst>
                </a:gridCol>
              </a:tblGrid>
              <a:tr h="200166">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864372076"/>
                  </a:ext>
                </a:extLst>
              </a:tr>
              <a:tr h="251117">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chemeClr val="tx1"/>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858889704"/>
                  </a:ext>
                </a:extLst>
              </a:tr>
              <a:tr h="218362">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05</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最新デバイスやロボットの導入による施設の日常の維持管理や災害時の点検等の効率化・高度化に取り組む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75817356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新技術の導入で橋梁維持管理を効率化（橋梁点検への新技術導入）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橋梁点検において、ドローン等の新技術を導入することにより、業務の効率化を図る。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21086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ライブカメラを活用し連続高架橋の状態監視を高度化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新御堂筋線高架橋に遠方監視が可能なライブカメラを設置し、業務効率化を図るとともに、カメラ映像の</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分析により道路異常を早期発見することで、交通事故等の２次被害の抑制や渋滞緩和につながり、市民の安心安全の確保を図る。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42068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本市管理河川の情報（水位・カメラ映像等）を大阪府</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HP</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にて公開することにより、市民がリアルタイムで河川の情報を確認できる環境を整え、河川氾濫等災害時の安全・安心の確保の推進を図る。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375163"/>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河川施設維持管理業務において、新技術の活用を検討・検証することにより、維持管理の効率化を図る。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79913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ドローン活用による</a:t>
                      </a: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次元データの取得及び石垣カルテ作成</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大阪城公園でドローンを活用して石垣の</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次元データを取得し、石垣の細部まで正確に把握可能なカルテを作成することで、補修計画の基礎資料となるとともに、災害時の状況把握や復旧計画の立案にも寄与する。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546152"/>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下水道工事現場への半固定式カメラの設置（試行実施予定）</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公共工事の建設現場において半固定式カメラを導入することで、建設現場の状況をリアルタイムで確認できるようになり、遠隔地からでも立会が可能となる。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189376"/>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現場におけるウェアラブルカメラ等を活用した業務効率化（ウェアラブルカメラの導入）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監督職員がウェアラブルカメラを活用することで、遠隔地からでも施工状況を確認でき、技術継承・人材育成を促進する。</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5016726"/>
                  </a:ext>
                </a:extLst>
              </a:tr>
              <a:tr h="37136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chemeClr val="tx1"/>
                          </a:solidFill>
                          <a:effectLst/>
                          <a:latin typeface="游ゴシック" panose="020B0400000000000000" pitchFamily="50" charset="-128"/>
                          <a:ea typeface="游ゴシック" panose="020B0400000000000000" pitchFamily="50" charset="-128"/>
                        </a:rPr>
                        <a:t>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淀川左岸線２期事業におけるライブカメラの導入</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淀川左岸線２期事業においてライブカメラを導入することにより、工事中の現場状況をリアルタイムで事務所から閲覧可能となり、また、事故等が発生した際の画像記録も行う。また、万博時のバス等の運行監視も行う。</a:t>
                      </a:r>
                    </a:p>
                  </a:txBody>
                  <a:tcPr marL="46220" marR="46220" marT="46220" marB="462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chemeClr val="tx1"/>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6812382"/>
                  </a:ext>
                </a:extLst>
              </a:tr>
            </a:tbl>
          </a:graphicData>
        </a:graphic>
      </p:graphicFrame>
    </p:spTree>
    <p:extLst>
      <p:ext uri="{BB962C8B-B14F-4D97-AF65-F5344CB8AC3E}">
        <p14:creationId xmlns:p14="http://schemas.microsoft.com/office/powerpoint/2010/main" val="236643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の取組一覧（取組概要）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4/10</a:t>
            </a:r>
          </a:p>
        </p:txBody>
      </p:sp>
      <p:sp>
        <p:nvSpPr>
          <p:cNvPr id="4" name="スライド番号プレースホルダー 1">
            <a:extLst>
              <a:ext uri="{FF2B5EF4-FFF2-40B4-BE49-F238E27FC236}">
                <a16:creationId xmlns:a16="http://schemas.microsoft.com/office/drawing/2014/main" id="{096FDFD4-51EB-C502-0CE8-B47A320FEDD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B64227-8D03-4A57-BE44-E7B966BE9E3A}" type="slidenum">
              <a:rPr kumimoji="1" lang="ja-JP" altLang="en-US"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graphicFrame>
        <p:nvGraphicFramePr>
          <p:cNvPr id="5" name="表 4">
            <a:extLst>
              <a:ext uri="{FF2B5EF4-FFF2-40B4-BE49-F238E27FC236}">
                <a16:creationId xmlns:a16="http://schemas.microsoft.com/office/drawing/2014/main" id="{9209C3DD-2AB4-4610-98F8-428FFD36D773}"/>
              </a:ext>
            </a:extLst>
          </p:cNvPr>
          <p:cNvGraphicFramePr>
            <a:graphicFrameLocks noGrp="1"/>
          </p:cNvGraphicFramePr>
          <p:nvPr>
            <p:extLst>
              <p:ext uri="{D42A27DB-BD31-4B8C-83A1-F6EECF244321}">
                <p14:modId xmlns:p14="http://schemas.microsoft.com/office/powerpoint/2010/main" val="1363520906"/>
              </p:ext>
            </p:extLst>
          </p:nvPr>
        </p:nvGraphicFramePr>
        <p:xfrm>
          <a:off x="467054" y="864000"/>
          <a:ext cx="8971892" cy="4152336"/>
        </p:xfrm>
        <a:graphic>
          <a:graphicData uri="http://schemas.openxmlformats.org/drawingml/2006/table">
            <a:tbl>
              <a:tblPr/>
              <a:tblGrid>
                <a:gridCol w="181969">
                  <a:extLst>
                    <a:ext uri="{9D8B030D-6E8A-4147-A177-3AD203B41FA5}">
                      <a16:colId xmlns:a16="http://schemas.microsoft.com/office/drawing/2014/main" val="2520145401"/>
                    </a:ext>
                  </a:extLst>
                </a:gridCol>
                <a:gridCol w="181969">
                  <a:extLst>
                    <a:ext uri="{9D8B030D-6E8A-4147-A177-3AD203B41FA5}">
                      <a16:colId xmlns:a16="http://schemas.microsoft.com/office/drawing/2014/main" val="1230594695"/>
                    </a:ext>
                  </a:extLst>
                </a:gridCol>
                <a:gridCol w="420902">
                  <a:extLst>
                    <a:ext uri="{9D8B030D-6E8A-4147-A177-3AD203B41FA5}">
                      <a16:colId xmlns:a16="http://schemas.microsoft.com/office/drawing/2014/main" val="2396934933"/>
                    </a:ext>
                  </a:extLst>
                </a:gridCol>
                <a:gridCol w="2620349">
                  <a:extLst>
                    <a:ext uri="{9D8B030D-6E8A-4147-A177-3AD203B41FA5}">
                      <a16:colId xmlns:a16="http://schemas.microsoft.com/office/drawing/2014/main" val="4280304829"/>
                    </a:ext>
                  </a:extLst>
                </a:gridCol>
                <a:gridCol w="4367249">
                  <a:extLst>
                    <a:ext uri="{9D8B030D-6E8A-4147-A177-3AD203B41FA5}">
                      <a16:colId xmlns:a16="http://schemas.microsoft.com/office/drawing/2014/main" val="4259518030"/>
                    </a:ext>
                  </a:extLst>
                </a:gridCol>
                <a:gridCol w="655087">
                  <a:extLst>
                    <a:ext uri="{9D8B030D-6E8A-4147-A177-3AD203B41FA5}">
                      <a16:colId xmlns:a16="http://schemas.microsoft.com/office/drawing/2014/main" val="3827624755"/>
                    </a:ext>
                  </a:extLst>
                </a:gridCol>
                <a:gridCol w="544367">
                  <a:extLst>
                    <a:ext uri="{9D8B030D-6E8A-4147-A177-3AD203B41FA5}">
                      <a16:colId xmlns:a16="http://schemas.microsoft.com/office/drawing/2014/main" val="4096634928"/>
                    </a:ext>
                  </a:extLst>
                </a:gridCol>
              </a:tblGrid>
              <a:tr h="2016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取組タイトル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取組概要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a:solidFill>
                            <a:sysClr val="windowText" lastClr="000000"/>
                          </a:solidFill>
                          <a:effectLst/>
                          <a:latin typeface="游ゴシック" panose="020B0400000000000000" pitchFamily="50" charset="-128"/>
                          <a:ea typeface="游ゴシック" panose="020B0400000000000000" pitchFamily="50" charset="-128"/>
                        </a:rPr>
                        <a:t>取組状況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ページ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3947737885"/>
                  </a:ext>
                </a:extLst>
              </a:tr>
              <a:tr h="302754">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92714" marR="92714" marT="46357" marB="46357"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4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222247043"/>
                  </a:ext>
                </a:extLst>
              </a:tr>
              <a:tr h="25753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endPar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gridSpan="5">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06</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92440" marR="92440" marT="46220" marB="462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1100" b="0" i="0" u="none" strike="noStrike" dirty="0">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767056003"/>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下水処理場・抽水所への</a:t>
                      </a:r>
                      <a:r>
                        <a:rPr 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活用</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【02-1</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下水処理場・抽水所において </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BIM/CIM </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モデルの活用により、計画・調査・設計から施工、維持管理までの各段階における業務効率化・高度化を図る。</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496788"/>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t"/>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橋梁維持管理における</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次元データの活用</a:t>
                      </a:r>
                      <a:b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b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【02-3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橋梁の維持管理において、</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次元データを活用し、点検・診断業務の高度化、効率化を図る。</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98214"/>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【05-4</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河川施設維持管理業務において、新技術の活用を検討・検証することにより、維持管理の効率化を図る。</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657401"/>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ドローン活用による</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次元データの取得及び石垣カルテ作成</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【05-5</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大阪城公園でドローンを活用して石垣の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次元データを取得し、石垣の細部まで正確に把握可能なカルテを作成することで、補修計画の基礎資料となるとともに、災害時の状況把握や復旧計画の立案にも寄与する。</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526905"/>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公園・港湾施設緑化系維持管理業務を最適化（</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次元データの取得（街路樹・公園樹））</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公園・港湾施設緑化系維持管理業務において、樹木等を</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次元データ化することにより、樹木の基礎情報を把握する。</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209290"/>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【02-4</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等）に関して、大阪市の地域特性（概ね市域全域が市街地）等を踏まえ、各分野（道路・橋梁・河川・公園・下水道）での利活用方法を検討する。</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054279"/>
                  </a:ext>
                </a:extLst>
              </a:tr>
              <a:tr h="468000">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b"/>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狭隘部の水門扉体取替に向けた</a:t>
                      </a:r>
                      <a:r>
                        <a:rPr lang="en-US" altLang="ja-JP" sz="900" b="0" i="0" u="none" strike="noStrike">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次元データ活用による事前検証</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l"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高速道路高架下のような狭隘部で重量物（水門扉体）を安全・効率的に搬出入・取替するため、現地構造物等の</a:t>
                      </a:r>
                      <a:r>
                        <a:rPr lang="en-US" altLang="ja-JP"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次元データを計測して施工場所をデジタル仮想空間に再現し、事前検証を行ったうえで現地施工を行う。</a:t>
                      </a:r>
                    </a:p>
                  </a:txBody>
                  <a:tcPr marL="46357" marR="46357" marT="46357" marB="4635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a:solidFill>
                            <a:sysClr val="windowText" lastClr="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游ゴシック" panose="02110004020202020204"/>
                        </a:defRPr>
                      </a:lvl1pPr>
                      <a:lvl2pPr marL="371475" algn="l" defTabSz="742950" rtl="0" eaLnBrk="1" latinLnBrk="0" hangingPunct="1">
                        <a:defRPr kumimoji="1" sz="1463" kern="1200">
                          <a:solidFill>
                            <a:schemeClr val="tx1"/>
                          </a:solidFill>
                          <a:latin typeface="游ゴシック" panose="02110004020202020204"/>
                        </a:defRPr>
                      </a:lvl2pPr>
                      <a:lvl3pPr marL="742950" algn="l" defTabSz="742950" rtl="0" eaLnBrk="1" latinLnBrk="0" hangingPunct="1">
                        <a:defRPr kumimoji="1" sz="1463" kern="1200">
                          <a:solidFill>
                            <a:schemeClr val="tx1"/>
                          </a:solidFill>
                          <a:latin typeface="游ゴシック" panose="02110004020202020204"/>
                        </a:defRPr>
                      </a:lvl3pPr>
                      <a:lvl4pPr marL="1114425" algn="l" defTabSz="742950" rtl="0" eaLnBrk="1" latinLnBrk="0" hangingPunct="1">
                        <a:defRPr kumimoji="1" sz="1463" kern="1200">
                          <a:solidFill>
                            <a:schemeClr val="tx1"/>
                          </a:solidFill>
                          <a:latin typeface="游ゴシック" panose="02110004020202020204"/>
                        </a:defRPr>
                      </a:lvl4pPr>
                      <a:lvl5pPr marL="1485900" algn="l" defTabSz="742950" rtl="0" eaLnBrk="1" latinLnBrk="0" hangingPunct="1">
                        <a:defRPr kumimoji="1" sz="1463" kern="1200">
                          <a:solidFill>
                            <a:schemeClr val="tx1"/>
                          </a:solidFill>
                          <a:latin typeface="游ゴシック" panose="02110004020202020204"/>
                        </a:defRPr>
                      </a:lvl5pPr>
                      <a:lvl6pPr marL="1857375" algn="l" defTabSz="742950" rtl="0" eaLnBrk="1" latinLnBrk="0" hangingPunct="1">
                        <a:defRPr kumimoji="1" sz="1463" kern="1200">
                          <a:solidFill>
                            <a:schemeClr val="tx1"/>
                          </a:solidFill>
                          <a:latin typeface="游ゴシック" panose="02110004020202020204"/>
                        </a:defRPr>
                      </a:lvl6pPr>
                      <a:lvl7pPr marL="2228850" algn="l" defTabSz="742950" rtl="0" eaLnBrk="1" latinLnBrk="0" hangingPunct="1">
                        <a:defRPr kumimoji="1" sz="1463" kern="1200">
                          <a:solidFill>
                            <a:schemeClr val="tx1"/>
                          </a:solidFill>
                          <a:latin typeface="游ゴシック" panose="02110004020202020204"/>
                        </a:defRPr>
                      </a:lvl7pPr>
                      <a:lvl8pPr marL="2600325" algn="l" defTabSz="742950" rtl="0" eaLnBrk="1" latinLnBrk="0" hangingPunct="1">
                        <a:defRPr kumimoji="1" sz="1463" kern="1200">
                          <a:solidFill>
                            <a:schemeClr val="tx1"/>
                          </a:solidFill>
                          <a:latin typeface="游ゴシック" panose="02110004020202020204"/>
                        </a:defRPr>
                      </a:lvl8pPr>
                      <a:lvl9pPr marL="2971800" algn="l" defTabSz="742950" rtl="0" eaLnBrk="1" latinLnBrk="0" hangingPunct="1">
                        <a:defRPr kumimoji="1" sz="1463" kern="1200">
                          <a:solidFill>
                            <a:schemeClr val="tx1"/>
                          </a:solidFill>
                          <a:latin typeface="游ゴシック" panose="02110004020202020204"/>
                        </a:defRPr>
                      </a:lvl9pPr>
                    </a:lstStyle>
                    <a:p>
                      <a:pPr algn="ctr" fontAlgn="ctr"/>
                      <a:r>
                        <a:rPr lang="ja-JP" altLang="en-US" sz="900" b="0" i="0" u="none" strike="noStrike" dirty="0">
                          <a:solidFill>
                            <a:sysClr val="windowText" lastClr="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6514192"/>
                  </a:ext>
                </a:extLst>
              </a:tr>
            </a:tbl>
          </a:graphicData>
        </a:graphic>
      </p:graphicFrame>
    </p:spTree>
    <p:extLst>
      <p:ext uri="{BB962C8B-B14F-4D97-AF65-F5344CB8AC3E}">
        <p14:creationId xmlns:p14="http://schemas.microsoft.com/office/powerpoint/2010/main" val="15999013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solidFill>
            <a:schemeClr val="tx1"/>
          </a:solidFill>
        </a:ln>
      </a:spPr>
      <a:bodyPr wrap="square" rtlCol="0" anchor="ctr">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1"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16309</Words>
  <Application>Microsoft Office PowerPoint</Application>
  <PresentationFormat>A4 210 x 297 mm</PresentationFormat>
  <Paragraphs>2144</Paragraphs>
  <Slides>48</Slides>
  <Notes>2</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48</vt:i4>
      </vt:variant>
    </vt:vector>
  </HeadingPairs>
  <TitlesOfParts>
    <vt:vector size="66" baseType="lpstr">
      <vt:lpstr>BIZ UDPゴシック</vt:lpstr>
      <vt:lpstr>Meiryo UI</vt:lpstr>
      <vt:lpstr>ＭＳ Ｐゴシック</vt:lpstr>
      <vt:lpstr>ＭＳ ゴシック</vt:lpstr>
      <vt:lpstr>ＭＳ ゴシック</vt:lpstr>
      <vt:lpstr>ＭＳ 明朝</vt:lpstr>
      <vt:lpstr>Yu Gothic UI</vt:lpstr>
      <vt:lpstr>游ゴシック</vt:lpstr>
      <vt:lpstr>游ゴシック Light</vt:lpstr>
      <vt:lpstr>Arial</vt:lpstr>
      <vt:lpstr>Avenir Next LT Pro</vt:lpstr>
      <vt:lpstr>Calibri</vt:lpstr>
      <vt:lpstr>Franklin Gothic Medium</vt:lpstr>
      <vt:lpstr>Tahoma</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3次元データを活用した建設生産プロセスの高度化</vt:lpstr>
      <vt:lpstr>新技術の導入で橋梁維持管理を効率化</vt:lpstr>
      <vt:lpstr>ライブカメラを活用し連続高架橋の状態監視を高度化</vt:lpstr>
      <vt:lpstr>防災・減災に向けた河川防災情報発信の高度化</vt:lpstr>
      <vt:lpstr>PowerPoint プレゼンテーション</vt:lpstr>
      <vt:lpstr>PowerPoint プレゼンテーション</vt:lpstr>
      <vt:lpstr>PowerPoint プレゼンテーション</vt:lpstr>
      <vt:lpstr>現場におけるウェアラブルカメラ等を活用した業務効率化</vt:lpstr>
      <vt:lpstr>公園・港湾施設緑化系維持管理業務を最適化</vt:lpstr>
      <vt:lpstr>AIを活用した道路維持管理の効率化と計画的な維持管理の実現</vt:lpstr>
      <vt:lpstr>PowerPoint プレゼンテーション</vt:lpstr>
      <vt:lpstr>AIを活用した特殊車両の違法通行対策及び申請許可業務の最適化</vt:lpstr>
      <vt:lpstr>PowerPoint プレゼンテーション</vt:lpstr>
      <vt:lpstr>PowerPoint プレゼンテーション</vt:lpstr>
      <vt:lpstr>淀川左岸線（２期）事業におけるメタバースの活用</vt:lpstr>
      <vt:lpstr>PowerPoint プレゼンテーション</vt:lpstr>
      <vt:lpstr>デジタル技術を活用した都市計画道路等整備関係業務の最適化</vt:lpstr>
      <vt:lpstr>PowerPoint プレゼンテーション</vt:lpstr>
      <vt:lpstr>PowerPoint プレゼンテーション</vt:lpstr>
      <vt:lpstr>PowerPoint プレゼンテーション</vt:lpstr>
      <vt:lpstr>PowerPoint プレゼンテーション</vt:lpstr>
      <vt:lpstr>AI等を活用し公共設計及び設計業務委託の予定価格の算出をより適正に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2026-03-27T02:43:12Z</dcterms:created>
  <dcterms:modified xsi:type="dcterms:W3CDTF">2026-03-31T08:27:20Z</dcterms:modified>
</cp:coreProperties>
</file>