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9"/>
  </p:notesMasterIdLst>
  <p:sldIdLst>
    <p:sldId id="295" r:id="rId2"/>
    <p:sldId id="420" r:id="rId3"/>
    <p:sldId id="1357" r:id="rId4"/>
    <p:sldId id="1337" r:id="rId5"/>
    <p:sldId id="1202" r:id="rId6"/>
    <p:sldId id="1407" r:id="rId7"/>
    <p:sldId id="1408" r:id="rId8"/>
    <p:sldId id="1354" r:id="rId9"/>
    <p:sldId id="1373" r:id="rId10"/>
    <p:sldId id="1423" r:id="rId11"/>
    <p:sldId id="1273" r:id="rId12"/>
    <p:sldId id="1419" r:id="rId13"/>
    <p:sldId id="1428" r:id="rId14"/>
    <p:sldId id="1429" r:id="rId15"/>
    <p:sldId id="1413" r:id="rId16"/>
    <p:sldId id="1430" r:id="rId17"/>
    <p:sldId id="1431" r:id="rId18"/>
    <p:sldId id="1432" r:id="rId19"/>
    <p:sldId id="1275" r:id="rId20"/>
    <p:sldId id="1442" r:id="rId21"/>
    <p:sldId id="1437" r:id="rId22"/>
    <p:sldId id="1439" r:id="rId23"/>
    <p:sldId id="1449" r:id="rId24"/>
    <p:sldId id="1372" r:id="rId25"/>
    <p:sldId id="1426" r:id="rId26"/>
    <p:sldId id="1450" r:id="rId27"/>
    <p:sldId id="1448" r:id="rId28"/>
    <p:sldId id="1382" r:id="rId29"/>
    <p:sldId id="1421" r:id="rId30"/>
    <p:sldId id="1384" r:id="rId31"/>
    <p:sldId id="1447" r:id="rId32"/>
    <p:sldId id="1433" r:id="rId33"/>
    <p:sldId id="1435" r:id="rId34"/>
    <p:sldId id="1375" r:id="rId35"/>
    <p:sldId id="1378" r:id="rId36"/>
    <p:sldId id="1443" r:id="rId37"/>
    <p:sldId id="1409" r:id="rId38"/>
    <p:sldId id="1410" r:id="rId39"/>
    <p:sldId id="1279" r:id="rId40"/>
    <p:sldId id="1398" r:id="rId41"/>
    <p:sldId id="1436" r:id="rId42"/>
    <p:sldId id="1356" r:id="rId43"/>
    <p:sldId id="1360" r:id="rId44"/>
    <p:sldId id="291" r:id="rId45"/>
    <p:sldId id="1446" r:id="rId46"/>
    <p:sldId id="1402" r:id="rId47"/>
    <p:sldId id="1386" r:id="rId48"/>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101"/>
    <a:srgbClr val="FF0000"/>
    <a:srgbClr val="66FF66"/>
    <a:srgbClr val="FFCCFF"/>
    <a:srgbClr val="FFFF00"/>
    <a:srgbClr val="5B9BD5"/>
    <a:srgbClr val="00FF00"/>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6242" autoAdjust="0"/>
  </p:normalViewPr>
  <p:slideViewPr>
    <p:cSldViewPr snapToGrid="0">
      <p:cViewPr varScale="1">
        <p:scale>
          <a:sx n="64" d="100"/>
          <a:sy n="64" d="100"/>
        </p:scale>
        <p:origin x="1530" y="78"/>
      </p:cViewPr>
      <p:guideLst/>
    </p:cSldViewPr>
  </p:slideViewPr>
  <p:outlineViewPr>
    <p:cViewPr>
      <p:scale>
        <a:sx n="33" d="100"/>
        <a:sy n="33" d="100"/>
      </p:scale>
      <p:origin x="0" y="-4356"/>
    </p:cViewPr>
  </p:outlineViewPr>
  <p:notesTextViewPr>
    <p:cViewPr>
      <p:scale>
        <a:sx n="100" d="100"/>
        <a:sy n="100" d="100"/>
      </p:scale>
      <p:origin x="0" y="0"/>
    </p:cViewPr>
  </p:notesTextViewPr>
  <p:notesViewPr>
    <p:cSldViewPr snapToGrid="0">
      <p:cViewPr varScale="1">
        <p:scale>
          <a:sx n="44" d="100"/>
          <a:sy n="44"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APIF102C\OA-la0046$\&#12518;&#12540;&#12470;&#20316;&#26989;&#29992;&#12501;&#12457;&#12523;&#12480;\&#9679;&#12288;R4-R8&#24180;&#24230;&#21253;&#25324;&#22996;&#35351;&#65288;&#20840;&#20307;&#65289;\&#65328;&#65316;&#65315;&#65313;&#65288;R4&#24180;&#24230;&#20197;&#38477;&#65289;\&#26377;&#35672;&#32773;&#20250;&#35696;\10_&#31532;&#65304;&#22238;&#26377;&#35672;&#32773;&#20250;&#35696;&#36039;&#26009;\&#35373;&#20633;&#20316;&#26989;&#20013;\&#35413;&#20385;&#22522;&#28310;&#20516;&#12487;&#12540;&#12479;&#20316;&#25104;&#29992;\&#12487;&#12540;&#12479;&#38598;&#32004;\&#12464;&#12521;&#12501;&#29992;%20&#25918;&#20986;&#38651;&#27671;&#20351;&#29992;&#37327;&#12304;&#38598;&#32004;&#12305;%2030303_&#32113;&#35336;&#65299;_&#26376;&#22577;_&#25918;&#20986;.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IF102C\OA-la0046$\&#12518;&#12540;&#12470;&#20316;&#26989;&#29992;&#12501;&#12457;&#12523;&#12480;\&#9679;&#12288;R4-R8&#24180;&#24230;&#21253;&#25324;&#22996;&#35351;&#65288;&#20840;&#20307;&#65289;\&#65328;&#65316;&#65315;&#65313;&#65288;R4&#24180;&#24230;&#20197;&#38477;&#65289;\&#26377;&#35672;&#32773;&#20250;&#35696;\10_&#31532;&#65304;&#22238;&#26377;&#35672;&#32773;&#20250;&#35696;&#36039;&#26009;\&#35373;&#20633;&#20316;&#26989;&#20013;\&#35413;&#20385;&#22522;&#28310;&#20516;&#12487;&#12540;&#12479;&#20316;&#25104;&#29992;\&#12487;&#12540;&#12479;&#38598;&#32004;\&#12464;&#12521;&#12501;&#29992;%20&#25918;&#20986;&#38651;&#27671;&#20351;&#29992;&#37327;&#12304;&#38598;&#32004;&#12305;%2030303_&#32113;&#35336;&#65299;_&#26376;&#22577;_&#25918;&#20986;.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la0046$\&#12518;&#12540;&#12470;&#20316;&#26989;&#29992;&#12501;&#12457;&#12523;&#12480;\&#9679;&#12288;R4-R8&#24180;&#24230;&#21253;&#25324;&#22996;&#35351;&#65288;&#20840;&#20307;&#65289;\&#65328;&#65316;&#65315;&#65313;&#65288;R4&#24180;&#24230;&#20197;&#38477;&#65289;\&#26377;&#35672;&#32773;&#20250;&#35696;\10_&#31532;&#65304;&#22238;&#26377;&#35672;&#32773;&#20250;&#35696;&#36039;&#26009;\&#35373;&#20633;&#20316;&#26989;&#20013;\&#35413;&#20385;&#22522;&#28310;&#20516;&#27161;&#28310;&#20559;&#24046;&#12398;&#35500;&#26126;&#299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la0046$\&#12518;&#12540;&#12470;&#20316;&#26989;&#29992;&#12501;&#12457;&#12523;&#12480;\&#9679;&#12288;R4-R8&#24180;&#24230;&#21253;&#25324;&#22996;&#35351;&#65288;&#20840;&#20307;&#65289;\&#65328;&#65316;&#65315;&#65313;&#65288;R4&#24180;&#24230;&#20197;&#38477;&#65289;\&#26377;&#35672;&#32773;&#20250;&#35696;\10_&#31532;&#65304;&#22238;&#26377;&#35672;&#32773;&#20250;&#35696;&#36039;&#26009;\&#35373;&#20633;&#20316;&#26989;&#20013;\&#35413;&#20385;&#22522;&#28310;&#20516;&#27161;&#28310;&#20559;&#24046;&#12398;&#35500;&#26126;&#299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51760035373312"/>
          <c:y val="5.0303205542066548E-2"/>
          <c:w val="0.72636529206678668"/>
          <c:h val="0.84361068271568174"/>
        </c:manualLayout>
      </c:layout>
      <c:scatterChart>
        <c:scatterStyle val="lineMarker"/>
        <c:varyColors val="0"/>
        <c:ser>
          <c:idx val="0"/>
          <c:order val="0"/>
          <c:tx>
            <c:strRef>
              <c:f>'放出1集約 (3)'!$C$10</c:f>
              <c:strCache>
                <c:ptCount val="1"/>
                <c:pt idx="0">
                  <c:v>R3</c:v>
                </c:pt>
              </c:strCache>
            </c:strRef>
          </c:tx>
          <c:spPr>
            <a:ln w="19050"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xVal>
            <c:strRef>
              <c:f>'放出1集約 (3)'!$B$11:$B$22</c:f>
              <c:strCache>
                <c:ptCount val="12"/>
                <c:pt idx="0">
                  <c:v>４</c:v>
                </c:pt>
                <c:pt idx="1">
                  <c:v>５</c:v>
                </c:pt>
                <c:pt idx="2">
                  <c:v>６</c:v>
                </c:pt>
                <c:pt idx="3">
                  <c:v>７</c:v>
                </c:pt>
                <c:pt idx="4">
                  <c:v>８</c:v>
                </c:pt>
                <c:pt idx="5">
                  <c:v>９</c:v>
                </c:pt>
                <c:pt idx="6">
                  <c:v>１０</c:v>
                </c:pt>
                <c:pt idx="7">
                  <c:v>１１</c:v>
                </c:pt>
                <c:pt idx="8">
                  <c:v>１２</c:v>
                </c:pt>
                <c:pt idx="9">
                  <c:v>１</c:v>
                </c:pt>
                <c:pt idx="10">
                  <c:v>２</c:v>
                </c:pt>
                <c:pt idx="11">
                  <c:v>３</c:v>
                </c:pt>
              </c:strCache>
            </c:strRef>
          </c:xVal>
          <c:yVal>
            <c:numRef>
              <c:f>'放出1集約 (3)'!$C$11:$C$22</c:f>
              <c:numCache>
                <c:formatCode>#,##0_);[Red]\(#,##0\)</c:formatCode>
                <c:ptCount val="12"/>
                <c:pt idx="0">
                  <c:v>1121370</c:v>
                </c:pt>
                <c:pt idx="1">
                  <c:v>1169620</c:v>
                </c:pt>
                <c:pt idx="2">
                  <c:v>1116340</c:v>
                </c:pt>
                <c:pt idx="3">
                  <c:v>1167460</c:v>
                </c:pt>
                <c:pt idx="4">
                  <c:v>1167740</c:v>
                </c:pt>
                <c:pt idx="5">
                  <c:v>1115210</c:v>
                </c:pt>
                <c:pt idx="6">
                  <c:v>1120180</c:v>
                </c:pt>
                <c:pt idx="7">
                  <c:v>1084110</c:v>
                </c:pt>
                <c:pt idx="8">
                  <c:v>1108010</c:v>
                </c:pt>
                <c:pt idx="9">
                  <c:v>1184000</c:v>
                </c:pt>
                <c:pt idx="10">
                  <c:v>1068410</c:v>
                </c:pt>
                <c:pt idx="11">
                  <c:v>1170270</c:v>
                </c:pt>
              </c:numCache>
            </c:numRef>
          </c:yVal>
          <c:smooth val="0"/>
          <c:extLst>
            <c:ext xmlns:c16="http://schemas.microsoft.com/office/drawing/2014/chart" uri="{C3380CC4-5D6E-409C-BE32-E72D297353CC}">
              <c16:uniqueId val="{00000000-25E2-4F6B-AB99-840B9C0FAE50}"/>
            </c:ext>
          </c:extLst>
        </c:ser>
        <c:ser>
          <c:idx val="1"/>
          <c:order val="1"/>
          <c:tx>
            <c:strRef>
              <c:f>'放出1集約 (3)'!$D$10</c:f>
              <c:strCache>
                <c:ptCount val="1"/>
                <c:pt idx="0">
                  <c:v>R4</c:v>
                </c:pt>
              </c:strCache>
            </c:strRef>
          </c:tx>
          <c:spPr>
            <a:ln w="25400" cap="rnd">
              <a:solidFill>
                <a:srgbClr val="FFC000"/>
              </a:solidFill>
              <a:round/>
            </a:ln>
            <a:effectLst/>
          </c:spPr>
          <c:marker>
            <c:symbol val="circle"/>
            <c:size val="5"/>
            <c:spPr>
              <a:solidFill>
                <a:srgbClr val="FFC000"/>
              </a:solidFill>
              <a:ln w="9525">
                <a:solidFill>
                  <a:srgbClr val="FFC000"/>
                </a:solidFill>
              </a:ln>
              <a:effectLst/>
            </c:spPr>
          </c:marker>
          <c:xVal>
            <c:strRef>
              <c:f>'放出1集約 (3)'!$B$11:$B$22</c:f>
              <c:strCache>
                <c:ptCount val="12"/>
                <c:pt idx="0">
                  <c:v>４</c:v>
                </c:pt>
                <c:pt idx="1">
                  <c:v>５</c:v>
                </c:pt>
                <c:pt idx="2">
                  <c:v>６</c:v>
                </c:pt>
                <c:pt idx="3">
                  <c:v>７</c:v>
                </c:pt>
                <c:pt idx="4">
                  <c:v>８</c:v>
                </c:pt>
                <c:pt idx="5">
                  <c:v>９</c:v>
                </c:pt>
                <c:pt idx="6">
                  <c:v>１０</c:v>
                </c:pt>
                <c:pt idx="7">
                  <c:v>１１</c:v>
                </c:pt>
                <c:pt idx="8">
                  <c:v>１２</c:v>
                </c:pt>
                <c:pt idx="9">
                  <c:v>１</c:v>
                </c:pt>
                <c:pt idx="10">
                  <c:v>２</c:v>
                </c:pt>
                <c:pt idx="11">
                  <c:v>３</c:v>
                </c:pt>
              </c:strCache>
            </c:strRef>
          </c:xVal>
          <c:yVal>
            <c:numRef>
              <c:f>'放出1集約 (3)'!$D$11:$D$22</c:f>
              <c:numCache>
                <c:formatCode>#,##0_);[Red]\(#,##0\)</c:formatCode>
                <c:ptCount val="12"/>
                <c:pt idx="0">
                  <c:v>1115030</c:v>
                </c:pt>
                <c:pt idx="1">
                  <c:v>1151210</c:v>
                </c:pt>
                <c:pt idx="2">
                  <c:v>1162560</c:v>
                </c:pt>
                <c:pt idx="3">
                  <c:v>1179960</c:v>
                </c:pt>
                <c:pt idx="4">
                  <c:v>1169340</c:v>
                </c:pt>
                <c:pt idx="5">
                  <c:v>1148290</c:v>
                </c:pt>
                <c:pt idx="6">
                  <c:v>1169250</c:v>
                </c:pt>
                <c:pt idx="7">
                  <c:v>1116390</c:v>
                </c:pt>
                <c:pt idx="8">
                  <c:v>1157140</c:v>
                </c:pt>
                <c:pt idx="9">
                  <c:v>1164960</c:v>
                </c:pt>
                <c:pt idx="10">
                  <c:v>1025910</c:v>
                </c:pt>
                <c:pt idx="11">
                  <c:v>1145700</c:v>
                </c:pt>
              </c:numCache>
            </c:numRef>
          </c:yVal>
          <c:smooth val="0"/>
          <c:extLst>
            <c:ext xmlns:c16="http://schemas.microsoft.com/office/drawing/2014/chart" uri="{C3380CC4-5D6E-409C-BE32-E72D297353CC}">
              <c16:uniqueId val="{00000001-25E2-4F6B-AB99-840B9C0FAE50}"/>
            </c:ext>
          </c:extLst>
        </c:ser>
        <c:ser>
          <c:idx val="2"/>
          <c:order val="2"/>
          <c:tx>
            <c:strRef>
              <c:f>'放出1集約 (3)'!$E$10</c:f>
              <c:strCache>
                <c:ptCount val="1"/>
                <c:pt idx="0">
                  <c:v>R5</c:v>
                </c:pt>
              </c:strCache>
            </c:strRef>
          </c:tx>
          <c:spPr>
            <a:ln w="25400" cap="rnd">
              <a:solidFill>
                <a:srgbClr val="92D050"/>
              </a:solidFill>
              <a:round/>
            </a:ln>
            <a:effectLst/>
          </c:spPr>
          <c:marker>
            <c:symbol val="circle"/>
            <c:size val="5"/>
            <c:spPr>
              <a:solidFill>
                <a:srgbClr val="92D050"/>
              </a:solidFill>
              <a:ln w="9525">
                <a:solidFill>
                  <a:srgbClr val="92D050"/>
                </a:solidFill>
              </a:ln>
              <a:effectLst/>
            </c:spPr>
          </c:marker>
          <c:xVal>
            <c:strRef>
              <c:f>'放出1集約 (3)'!$B$11:$B$22</c:f>
              <c:strCache>
                <c:ptCount val="12"/>
                <c:pt idx="0">
                  <c:v>４</c:v>
                </c:pt>
                <c:pt idx="1">
                  <c:v>５</c:v>
                </c:pt>
                <c:pt idx="2">
                  <c:v>６</c:v>
                </c:pt>
                <c:pt idx="3">
                  <c:v>７</c:v>
                </c:pt>
                <c:pt idx="4">
                  <c:v>８</c:v>
                </c:pt>
                <c:pt idx="5">
                  <c:v>９</c:v>
                </c:pt>
                <c:pt idx="6">
                  <c:v>１０</c:v>
                </c:pt>
                <c:pt idx="7">
                  <c:v>１１</c:v>
                </c:pt>
                <c:pt idx="8">
                  <c:v>１２</c:v>
                </c:pt>
                <c:pt idx="9">
                  <c:v>１</c:v>
                </c:pt>
                <c:pt idx="10">
                  <c:v>２</c:v>
                </c:pt>
                <c:pt idx="11">
                  <c:v>３</c:v>
                </c:pt>
              </c:strCache>
            </c:strRef>
          </c:xVal>
          <c:yVal>
            <c:numRef>
              <c:f>'放出1集約 (3)'!$E$11:$E$22</c:f>
              <c:numCache>
                <c:formatCode>#,##0_);[Red]\(#,##0\)</c:formatCode>
                <c:ptCount val="12"/>
                <c:pt idx="0">
                  <c:v>1129240</c:v>
                </c:pt>
                <c:pt idx="1">
                  <c:v>1173910</c:v>
                </c:pt>
                <c:pt idx="2">
                  <c:v>1136710</c:v>
                </c:pt>
                <c:pt idx="3">
                  <c:v>1176050</c:v>
                </c:pt>
                <c:pt idx="4">
                  <c:v>1170040</c:v>
                </c:pt>
                <c:pt idx="5">
                  <c:v>1122560</c:v>
                </c:pt>
                <c:pt idx="6">
                  <c:v>1152210</c:v>
                </c:pt>
                <c:pt idx="7">
                  <c:v>1136310</c:v>
                </c:pt>
                <c:pt idx="8">
                  <c:v>1175510</c:v>
                </c:pt>
                <c:pt idx="9">
                  <c:v>1187900</c:v>
                </c:pt>
                <c:pt idx="10">
                  <c:v>1101860</c:v>
                </c:pt>
                <c:pt idx="11">
                  <c:v>1211030</c:v>
                </c:pt>
              </c:numCache>
            </c:numRef>
          </c:yVal>
          <c:smooth val="0"/>
          <c:extLst>
            <c:ext xmlns:c16="http://schemas.microsoft.com/office/drawing/2014/chart" uri="{C3380CC4-5D6E-409C-BE32-E72D297353CC}">
              <c16:uniqueId val="{00000002-25E2-4F6B-AB99-840B9C0FAE50}"/>
            </c:ext>
          </c:extLst>
        </c:ser>
        <c:ser>
          <c:idx val="3"/>
          <c:order val="3"/>
          <c:tx>
            <c:strRef>
              <c:f>'放出1集約 (3)'!$F$10</c:f>
              <c:strCache>
                <c:ptCount val="1"/>
                <c:pt idx="0">
                  <c:v>R6</c:v>
                </c:pt>
              </c:strCache>
            </c:strRef>
          </c:tx>
          <c:spPr>
            <a:ln w="25400" cap="rnd">
              <a:solidFill>
                <a:srgbClr val="00B050"/>
              </a:solidFill>
              <a:round/>
            </a:ln>
            <a:effectLst/>
          </c:spPr>
          <c:marker>
            <c:symbol val="circle"/>
            <c:size val="5"/>
            <c:spPr>
              <a:solidFill>
                <a:srgbClr val="00B050"/>
              </a:solidFill>
              <a:ln w="9525">
                <a:solidFill>
                  <a:srgbClr val="00B050"/>
                </a:solidFill>
              </a:ln>
              <a:effectLst/>
            </c:spPr>
          </c:marker>
          <c:xVal>
            <c:strRef>
              <c:f>'放出1集約 (3)'!$B$11:$B$22</c:f>
              <c:strCache>
                <c:ptCount val="12"/>
                <c:pt idx="0">
                  <c:v>４</c:v>
                </c:pt>
                <c:pt idx="1">
                  <c:v>５</c:v>
                </c:pt>
                <c:pt idx="2">
                  <c:v>６</c:v>
                </c:pt>
                <c:pt idx="3">
                  <c:v>７</c:v>
                </c:pt>
                <c:pt idx="4">
                  <c:v>８</c:v>
                </c:pt>
                <c:pt idx="5">
                  <c:v>９</c:v>
                </c:pt>
                <c:pt idx="6">
                  <c:v>１０</c:v>
                </c:pt>
                <c:pt idx="7">
                  <c:v>１１</c:v>
                </c:pt>
                <c:pt idx="8">
                  <c:v>１２</c:v>
                </c:pt>
                <c:pt idx="9">
                  <c:v>１</c:v>
                </c:pt>
                <c:pt idx="10">
                  <c:v>２</c:v>
                </c:pt>
                <c:pt idx="11">
                  <c:v>３</c:v>
                </c:pt>
              </c:strCache>
            </c:strRef>
          </c:xVal>
          <c:yVal>
            <c:numRef>
              <c:f>'放出1集約 (3)'!$F$11:$F$22</c:f>
              <c:numCache>
                <c:formatCode>#,##0_);[Red]\(#,##0\)</c:formatCode>
                <c:ptCount val="12"/>
                <c:pt idx="0">
                  <c:v>1137500</c:v>
                </c:pt>
                <c:pt idx="1">
                  <c:v>1170240</c:v>
                </c:pt>
                <c:pt idx="2">
                  <c:v>1161170</c:v>
                </c:pt>
                <c:pt idx="3">
                  <c:v>1142000</c:v>
                </c:pt>
                <c:pt idx="4">
                  <c:v>1119550</c:v>
                </c:pt>
                <c:pt idx="5">
                  <c:v>1107750</c:v>
                </c:pt>
                <c:pt idx="6">
                  <c:v>1162650</c:v>
                </c:pt>
                <c:pt idx="7">
                  <c:v>1125930</c:v>
                </c:pt>
                <c:pt idx="8">
                  <c:v>1165860</c:v>
                </c:pt>
                <c:pt idx="9">
                  <c:v>1152990</c:v>
                </c:pt>
                <c:pt idx="10">
                  <c:v>1043020</c:v>
                </c:pt>
                <c:pt idx="11">
                  <c:v>1176030</c:v>
                </c:pt>
              </c:numCache>
            </c:numRef>
          </c:yVal>
          <c:smooth val="0"/>
          <c:extLst>
            <c:ext xmlns:c16="http://schemas.microsoft.com/office/drawing/2014/chart" uri="{C3380CC4-5D6E-409C-BE32-E72D297353CC}">
              <c16:uniqueId val="{00000003-25E2-4F6B-AB99-840B9C0FAE50}"/>
            </c:ext>
          </c:extLst>
        </c:ser>
        <c:ser>
          <c:idx val="4"/>
          <c:order val="4"/>
          <c:tx>
            <c:strRef>
              <c:f>'放出1集約 (3)'!$G$10</c:f>
              <c:strCache>
                <c:ptCount val="1"/>
                <c:pt idx="0">
                  <c:v>評価基準値</c:v>
                </c:pt>
              </c:strCache>
            </c:strRef>
          </c:tx>
          <c:spPr>
            <a:ln w="31750" cap="rnd">
              <a:solidFill>
                <a:srgbClr val="FF0000"/>
              </a:solidFill>
              <a:round/>
            </a:ln>
            <a:effectLst/>
          </c:spPr>
          <c:marker>
            <c:symbol val="circle"/>
            <c:size val="5"/>
            <c:spPr>
              <a:solidFill>
                <a:srgbClr val="FF0000"/>
              </a:solidFill>
              <a:ln w="9525">
                <a:solidFill>
                  <a:srgbClr val="FF0000"/>
                </a:solidFill>
              </a:ln>
              <a:effectLst/>
            </c:spPr>
          </c:marker>
          <c:xVal>
            <c:strRef>
              <c:f>'放出1集約 (3)'!$B$11:$B$22</c:f>
              <c:strCache>
                <c:ptCount val="12"/>
                <c:pt idx="0">
                  <c:v>４</c:v>
                </c:pt>
                <c:pt idx="1">
                  <c:v>５</c:v>
                </c:pt>
                <c:pt idx="2">
                  <c:v>６</c:v>
                </c:pt>
                <c:pt idx="3">
                  <c:v>７</c:v>
                </c:pt>
                <c:pt idx="4">
                  <c:v>８</c:v>
                </c:pt>
                <c:pt idx="5">
                  <c:v>９</c:v>
                </c:pt>
                <c:pt idx="6">
                  <c:v>１０</c:v>
                </c:pt>
                <c:pt idx="7">
                  <c:v>１１</c:v>
                </c:pt>
                <c:pt idx="8">
                  <c:v>１２</c:v>
                </c:pt>
                <c:pt idx="9">
                  <c:v>１</c:v>
                </c:pt>
                <c:pt idx="10">
                  <c:v>２</c:v>
                </c:pt>
                <c:pt idx="11">
                  <c:v>３</c:v>
                </c:pt>
              </c:strCache>
            </c:strRef>
          </c:xVal>
          <c:yVal>
            <c:numRef>
              <c:f>'放出1集約 (3)'!$G$11:$G$22</c:f>
              <c:numCache>
                <c:formatCode>#,##0_);[Red]\(#,##0\)</c:formatCode>
                <c:ptCount val="12"/>
                <c:pt idx="0">
                  <c:v>1098382</c:v>
                </c:pt>
                <c:pt idx="1">
                  <c:v>1123731</c:v>
                </c:pt>
                <c:pt idx="2">
                  <c:v>1110073</c:v>
                </c:pt>
                <c:pt idx="3">
                  <c:v>1157897</c:v>
                </c:pt>
                <c:pt idx="4">
                  <c:v>1138765</c:v>
                </c:pt>
                <c:pt idx="5">
                  <c:v>1108563</c:v>
                </c:pt>
                <c:pt idx="6">
                  <c:v>1169923</c:v>
                </c:pt>
                <c:pt idx="7">
                  <c:v>1082668</c:v>
                </c:pt>
                <c:pt idx="8">
                  <c:v>1163497</c:v>
                </c:pt>
                <c:pt idx="9">
                  <c:v>1158676</c:v>
                </c:pt>
                <c:pt idx="10">
                  <c:v>1064850</c:v>
                </c:pt>
                <c:pt idx="11">
                  <c:v>1155958</c:v>
                </c:pt>
              </c:numCache>
            </c:numRef>
          </c:yVal>
          <c:smooth val="0"/>
          <c:extLst>
            <c:ext xmlns:c16="http://schemas.microsoft.com/office/drawing/2014/chart" uri="{C3380CC4-5D6E-409C-BE32-E72D297353CC}">
              <c16:uniqueId val="{00000004-25E2-4F6B-AB99-840B9C0FAE50}"/>
            </c:ext>
          </c:extLst>
        </c:ser>
        <c:dLbls>
          <c:showLegendKey val="0"/>
          <c:showVal val="0"/>
          <c:showCatName val="0"/>
          <c:showSerName val="0"/>
          <c:showPercent val="0"/>
          <c:showBubbleSize val="0"/>
        </c:dLbls>
        <c:axId val="812734032"/>
        <c:axId val="812730792"/>
      </c:scatterChart>
      <c:valAx>
        <c:axId val="812734032"/>
        <c:scaling>
          <c:orientation val="minMax"/>
          <c:max val="13"/>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2730792"/>
        <c:crosses val="autoZero"/>
        <c:crossBetween val="midCat"/>
        <c:majorUnit val="1"/>
      </c:valAx>
      <c:valAx>
        <c:axId val="812730792"/>
        <c:scaling>
          <c:orientation val="minMax"/>
          <c:max val="1300000"/>
          <c:min val="1000000"/>
        </c:scaling>
        <c:delete val="0"/>
        <c:axPos val="l"/>
        <c:majorGridlines>
          <c:spPr>
            <a:ln w="9525" cap="flat" cmpd="sng" algn="ctr">
              <a:solidFill>
                <a:schemeClr val="tx1">
                  <a:lumMod val="15000"/>
                  <a:lumOff val="85000"/>
                </a:schemeClr>
              </a:solidFill>
              <a:round/>
            </a:ln>
            <a:effectLst/>
          </c:spPr>
        </c:majorGridlines>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2734032"/>
        <c:crosses val="autoZero"/>
        <c:crossBetween val="midCat"/>
      </c:valAx>
      <c:spPr>
        <a:noFill/>
        <a:ln>
          <a:noFill/>
        </a:ln>
        <a:effectLst/>
      </c:spPr>
    </c:plotArea>
    <c:legend>
      <c:legendPos val="r"/>
      <c:layout>
        <c:manualLayout>
          <c:xMode val="edge"/>
          <c:yMode val="edge"/>
          <c:x val="0.16337396887617991"/>
          <c:y val="2.7261312730023739E-2"/>
          <c:w val="0.61283741169964967"/>
          <c:h val="0.20323762779856452"/>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51760035373312"/>
          <c:y val="5.0303205542066548E-2"/>
          <c:w val="0.72636529206678668"/>
          <c:h val="0.84361068271568174"/>
        </c:manualLayout>
      </c:layout>
      <c:scatterChart>
        <c:scatterStyle val="lineMarker"/>
        <c:varyColors val="0"/>
        <c:ser>
          <c:idx val="5"/>
          <c:order val="0"/>
          <c:tx>
            <c:strRef>
              <c:f>'放出1集約 (3)'!$C$24</c:f>
              <c:strCache>
                <c:ptCount val="1"/>
                <c:pt idx="0">
                  <c:v>R3 計</c:v>
                </c:pt>
              </c:strCache>
            </c:strRef>
          </c:tx>
          <c:spPr>
            <a:ln w="25400" cap="rnd">
              <a:noFill/>
              <a:round/>
            </a:ln>
            <a:effectLst/>
          </c:spPr>
          <c:marker>
            <c:symbol val="circle"/>
            <c:size val="5"/>
            <c:spPr>
              <a:solidFill>
                <a:schemeClr val="accent6"/>
              </a:solidFill>
              <a:ln w="9525">
                <a:solidFill>
                  <a:schemeClr val="accent6"/>
                </a:solidFill>
              </a:ln>
              <a:effectLst/>
            </c:spPr>
          </c:marker>
          <c:xVal>
            <c:numRef>
              <c:f>'放出1集約 (3)'!$B$25</c:f>
              <c:numCache>
                <c:formatCode>General</c:formatCode>
                <c:ptCount val="1"/>
                <c:pt idx="0">
                  <c:v>1</c:v>
                </c:pt>
              </c:numCache>
            </c:numRef>
          </c:xVal>
          <c:yVal>
            <c:numRef>
              <c:f>'放出1集約 (3)'!$C$25</c:f>
              <c:numCache>
                <c:formatCode>#,##0_);[Red]\(#,##0\)</c:formatCode>
                <c:ptCount val="1"/>
                <c:pt idx="0">
                  <c:v>13592720</c:v>
                </c:pt>
              </c:numCache>
            </c:numRef>
          </c:yVal>
          <c:smooth val="0"/>
          <c:extLst>
            <c:ext xmlns:c16="http://schemas.microsoft.com/office/drawing/2014/chart" uri="{C3380CC4-5D6E-409C-BE32-E72D297353CC}">
              <c16:uniqueId val="{00000000-73A9-40D3-8AED-DDEA0362C8F4}"/>
            </c:ext>
          </c:extLst>
        </c:ser>
        <c:ser>
          <c:idx val="6"/>
          <c:order val="1"/>
          <c:tx>
            <c:strRef>
              <c:f>'放出1集約 (3)'!$D$24</c:f>
              <c:strCache>
                <c:ptCount val="1"/>
                <c:pt idx="0">
                  <c:v>R4 計</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'放出1集約 (3)'!$B$26</c:f>
              <c:numCache>
                <c:formatCode>General</c:formatCode>
                <c:ptCount val="1"/>
                <c:pt idx="0">
                  <c:v>2</c:v>
                </c:pt>
              </c:numCache>
            </c:numRef>
          </c:xVal>
          <c:yVal>
            <c:numRef>
              <c:f>'放出1集約 (3)'!$D$26</c:f>
              <c:numCache>
                <c:formatCode>#,##0_);[Red]\(#,##0\)</c:formatCode>
                <c:ptCount val="1"/>
                <c:pt idx="0">
                  <c:v>13705740</c:v>
                </c:pt>
              </c:numCache>
            </c:numRef>
          </c:yVal>
          <c:smooth val="0"/>
          <c:extLst>
            <c:ext xmlns:c16="http://schemas.microsoft.com/office/drawing/2014/chart" uri="{C3380CC4-5D6E-409C-BE32-E72D297353CC}">
              <c16:uniqueId val="{00000001-73A9-40D3-8AED-DDEA0362C8F4}"/>
            </c:ext>
          </c:extLst>
        </c:ser>
        <c:ser>
          <c:idx val="7"/>
          <c:order val="2"/>
          <c:tx>
            <c:strRef>
              <c:f>'放出1集約 (3)'!$E$24</c:f>
              <c:strCache>
                <c:ptCount val="1"/>
                <c:pt idx="0">
                  <c:v>R5 計</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'放出1集約 (3)'!$B$27</c:f>
              <c:numCache>
                <c:formatCode>General</c:formatCode>
                <c:ptCount val="1"/>
                <c:pt idx="0">
                  <c:v>3</c:v>
                </c:pt>
              </c:numCache>
            </c:numRef>
          </c:xVal>
          <c:yVal>
            <c:numRef>
              <c:f>'放出1集約 (3)'!$E$27</c:f>
              <c:numCache>
                <c:formatCode>#,##0_);[Red]\(#,##0\)</c:formatCode>
                <c:ptCount val="1"/>
                <c:pt idx="0">
                  <c:v>13873330</c:v>
                </c:pt>
              </c:numCache>
            </c:numRef>
          </c:yVal>
          <c:smooth val="0"/>
          <c:extLst>
            <c:ext xmlns:c16="http://schemas.microsoft.com/office/drawing/2014/chart" uri="{C3380CC4-5D6E-409C-BE32-E72D297353CC}">
              <c16:uniqueId val="{00000002-73A9-40D3-8AED-DDEA0362C8F4}"/>
            </c:ext>
          </c:extLst>
        </c:ser>
        <c:ser>
          <c:idx val="8"/>
          <c:order val="3"/>
          <c:tx>
            <c:strRef>
              <c:f>'放出1集約 (3)'!$F$24</c:f>
              <c:strCache>
                <c:ptCount val="1"/>
                <c:pt idx="0">
                  <c:v>R6 計</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'放出1集約 (3)'!$B$28</c:f>
              <c:numCache>
                <c:formatCode>General</c:formatCode>
                <c:ptCount val="1"/>
                <c:pt idx="0">
                  <c:v>4</c:v>
                </c:pt>
              </c:numCache>
            </c:numRef>
          </c:xVal>
          <c:yVal>
            <c:numRef>
              <c:f>'放出1集約 (3)'!$F$28</c:f>
              <c:numCache>
                <c:formatCode>#,##0_);[Red]\(#,##0\)</c:formatCode>
                <c:ptCount val="1"/>
                <c:pt idx="0">
                  <c:v>13664690</c:v>
                </c:pt>
              </c:numCache>
            </c:numRef>
          </c:yVal>
          <c:smooth val="0"/>
          <c:extLst>
            <c:ext xmlns:c16="http://schemas.microsoft.com/office/drawing/2014/chart" uri="{C3380CC4-5D6E-409C-BE32-E72D297353CC}">
              <c16:uniqueId val="{00000003-73A9-40D3-8AED-DDEA0362C8F4}"/>
            </c:ext>
          </c:extLst>
        </c:ser>
        <c:ser>
          <c:idx val="9"/>
          <c:order val="4"/>
          <c:tx>
            <c:strRef>
              <c:f>'放出1集約 (3)'!$G$24</c:f>
              <c:strCache>
                <c:ptCount val="1"/>
                <c:pt idx="0">
                  <c:v>評価基準値 計</c:v>
                </c:pt>
              </c:strCache>
            </c:strRef>
          </c:tx>
          <c:spPr>
            <a:ln w="25400" cap="rnd">
              <a:solidFill>
                <a:srgbClr val="0000FF"/>
              </a:solidFill>
              <a:round/>
            </a:ln>
            <a:effectLst/>
          </c:spPr>
          <c:marker>
            <c:symbol val="none"/>
          </c:marker>
          <c:xVal>
            <c:numRef>
              <c:f>'放出1集約 (3)'!$B$29:$B$30</c:f>
              <c:numCache>
                <c:formatCode>General</c:formatCode>
                <c:ptCount val="2"/>
                <c:pt idx="0">
                  <c:v>0</c:v>
                </c:pt>
                <c:pt idx="1">
                  <c:v>5</c:v>
                </c:pt>
              </c:numCache>
            </c:numRef>
          </c:xVal>
          <c:yVal>
            <c:numRef>
              <c:f>'放出1集約 (3)'!$G$29:$G$30</c:f>
              <c:numCache>
                <c:formatCode>#,##0_);[Red]\(#,##0\)</c:formatCode>
                <c:ptCount val="2"/>
                <c:pt idx="0">
                  <c:v>13532983</c:v>
                </c:pt>
                <c:pt idx="1">
                  <c:v>13532983</c:v>
                </c:pt>
              </c:numCache>
            </c:numRef>
          </c:yVal>
          <c:smooth val="0"/>
          <c:extLst>
            <c:ext xmlns:c16="http://schemas.microsoft.com/office/drawing/2014/chart" uri="{C3380CC4-5D6E-409C-BE32-E72D297353CC}">
              <c16:uniqueId val="{00000004-73A9-40D3-8AED-DDEA0362C8F4}"/>
            </c:ext>
          </c:extLst>
        </c:ser>
        <c:dLbls>
          <c:showLegendKey val="0"/>
          <c:showVal val="0"/>
          <c:showCatName val="0"/>
          <c:showSerName val="0"/>
          <c:showPercent val="0"/>
          <c:showBubbleSize val="0"/>
        </c:dLbls>
        <c:axId val="812734032"/>
        <c:axId val="812730792"/>
      </c:scatterChart>
      <c:valAx>
        <c:axId val="812734032"/>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2730792"/>
        <c:crosses val="autoZero"/>
        <c:crossBetween val="midCat"/>
      </c:valAx>
      <c:valAx>
        <c:axId val="812730792"/>
        <c:scaling>
          <c:orientation val="minMax"/>
          <c:min val="10000000"/>
        </c:scaling>
        <c:delete val="0"/>
        <c:axPos val="l"/>
        <c:majorGridlines>
          <c:spPr>
            <a:ln w="9525" cap="flat" cmpd="sng" algn="ctr">
              <a:solidFill>
                <a:schemeClr val="tx1">
                  <a:lumMod val="15000"/>
                  <a:lumOff val="85000"/>
                </a:schemeClr>
              </a:solidFill>
              <a:round/>
            </a:ln>
            <a:effectLst/>
          </c:spPr>
        </c:majorGridlines>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2734032"/>
        <c:crosses val="autoZero"/>
        <c:crossBetween val="midCat"/>
      </c:valAx>
      <c:spPr>
        <a:noFill/>
        <a:ln>
          <a:noFill/>
        </a:ln>
        <a:effectLst/>
      </c:spPr>
    </c:plotArea>
    <c:legend>
      <c:legendPos val="r"/>
      <c:layout>
        <c:manualLayout>
          <c:xMode val="edge"/>
          <c:yMode val="edge"/>
          <c:x val="0.21569315376432571"/>
          <c:y val="0.34279960203935028"/>
          <c:w val="0.66166442539924664"/>
          <c:h val="0.18903310901536421"/>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10"/>
            <c:spPr>
              <a:solidFill>
                <a:srgbClr val="FF0000"/>
              </a:solidFill>
              <a:ln w="9525">
                <a:solidFill>
                  <a:srgbClr val="FF0000"/>
                </a:solidFill>
              </a:ln>
              <a:effectLst/>
            </c:spPr>
          </c:marker>
          <c:xVal>
            <c:numRef>
              <c:f>Sheet2!$E$5:$E$9</c:f>
              <c:numCache>
                <c:formatCode>General</c:formatCode>
                <c:ptCount val="5"/>
                <c:pt idx="0">
                  <c:v>2</c:v>
                </c:pt>
                <c:pt idx="1">
                  <c:v>3</c:v>
                </c:pt>
                <c:pt idx="2">
                  <c:v>4</c:v>
                </c:pt>
                <c:pt idx="3">
                  <c:v>5</c:v>
                </c:pt>
                <c:pt idx="4">
                  <c:v>6</c:v>
                </c:pt>
              </c:numCache>
            </c:numRef>
          </c:xVal>
          <c:yVal>
            <c:numRef>
              <c:f>Sheet2!$F$5:$F$9</c:f>
              <c:numCache>
                <c:formatCode>General</c:formatCode>
                <c:ptCount val="5"/>
                <c:pt idx="0">
                  <c:v>5</c:v>
                </c:pt>
                <c:pt idx="1">
                  <c:v>7</c:v>
                </c:pt>
                <c:pt idx="2">
                  <c:v>10</c:v>
                </c:pt>
                <c:pt idx="3">
                  <c:v>6</c:v>
                </c:pt>
                <c:pt idx="4">
                  <c:v>9</c:v>
                </c:pt>
              </c:numCache>
            </c:numRef>
          </c:yVal>
          <c:smooth val="0"/>
          <c:extLst>
            <c:ext xmlns:c16="http://schemas.microsoft.com/office/drawing/2014/chart" uri="{C3380CC4-5D6E-409C-BE32-E72D297353CC}">
              <c16:uniqueId val="{00000000-A140-4647-9BA9-4078E03EAD77}"/>
            </c:ext>
          </c:extLst>
        </c:ser>
        <c:ser>
          <c:idx val="1"/>
          <c:order val="1"/>
          <c:spPr>
            <a:ln w="38100" cap="rnd">
              <a:solidFill>
                <a:srgbClr val="00FF00"/>
              </a:solidFill>
              <a:round/>
            </a:ln>
            <a:effectLst/>
          </c:spPr>
          <c:marker>
            <c:symbol val="none"/>
          </c:marker>
          <c:xVal>
            <c:numRef>
              <c:f>Sheet2!$E$13:$E$14</c:f>
              <c:numCache>
                <c:formatCode>General</c:formatCode>
                <c:ptCount val="2"/>
                <c:pt idx="0">
                  <c:v>-1</c:v>
                </c:pt>
                <c:pt idx="1">
                  <c:v>9</c:v>
                </c:pt>
              </c:numCache>
            </c:numRef>
          </c:xVal>
          <c:yVal>
            <c:numRef>
              <c:f>Sheet2!$F$13:$F$14</c:f>
              <c:numCache>
                <c:formatCode>General</c:formatCode>
                <c:ptCount val="2"/>
                <c:pt idx="0">
                  <c:v>7.4</c:v>
                </c:pt>
                <c:pt idx="1">
                  <c:v>7.4</c:v>
                </c:pt>
              </c:numCache>
            </c:numRef>
          </c:yVal>
          <c:smooth val="0"/>
          <c:extLst>
            <c:ext xmlns:c16="http://schemas.microsoft.com/office/drawing/2014/chart" uri="{C3380CC4-5D6E-409C-BE32-E72D297353CC}">
              <c16:uniqueId val="{00000001-A140-4647-9BA9-4078E03EAD77}"/>
            </c:ext>
          </c:extLst>
        </c:ser>
        <c:dLbls>
          <c:showLegendKey val="0"/>
          <c:showVal val="0"/>
          <c:showCatName val="0"/>
          <c:showSerName val="0"/>
          <c:showPercent val="0"/>
          <c:showBubbleSize val="0"/>
        </c:dLbls>
        <c:axId val="983045528"/>
        <c:axId val="983045888"/>
      </c:scatterChart>
      <c:valAx>
        <c:axId val="983045528"/>
        <c:scaling>
          <c:orientation val="minMax"/>
          <c:max val="8"/>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3045888"/>
        <c:crosses val="autoZero"/>
        <c:crossBetween val="midCat"/>
      </c:valAx>
      <c:valAx>
        <c:axId val="98304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30455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10"/>
            <c:spPr>
              <a:solidFill>
                <a:srgbClr val="FF0000"/>
              </a:solidFill>
              <a:ln w="9525">
                <a:solidFill>
                  <a:srgbClr val="FF0000"/>
                </a:solidFill>
              </a:ln>
              <a:effectLst/>
            </c:spPr>
          </c:marker>
          <c:xVal>
            <c:numRef>
              <c:f>Sheet2!$E$5:$E$9</c:f>
              <c:numCache>
                <c:formatCode>General</c:formatCode>
                <c:ptCount val="5"/>
                <c:pt idx="0">
                  <c:v>2</c:v>
                </c:pt>
                <c:pt idx="1">
                  <c:v>3</c:v>
                </c:pt>
                <c:pt idx="2">
                  <c:v>4</c:v>
                </c:pt>
                <c:pt idx="3">
                  <c:v>5</c:v>
                </c:pt>
                <c:pt idx="4">
                  <c:v>6</c:v>
                </c:pt>
              </c:numCache>
            </c:numRef>
          </c:xVal>
          <c:yVal>
            <c:numRef>
              <c:f>Sheet2!$F$5:$F$9</c:f>
              <c:numCache>
                <c:formatCode>General</c:formatCode>
                <c:ptCount val="5"/>
                <c:pt idx="0">
                  <c:v>5</c:v>
                </c:pt>
                <c:pt idx="1">
                  <c:v>7</c:v>
                </c:pt>
                <c:pt idx="2">
                  <c:v>10</c:v>
                </c:pt>
                <c:pt idx="3">
                  <c:v>6</c:v>
                </c:pt>
                <c:pt idx="4">
                  <c:v>9</c:v>
                </c:pt>
              </c:numCache>
            </c:numRef>
          </c:yVal>
          <c:smooth val="0"/>
          <c:extLst>
            <c:ext xmlns:c16="http://schemas.microsoft.com/office/drawing/2014/chart" uri="{C3380CC4-5D6E-409C-BE32-E72D297353CC}">
              <c16:uniqueId val="{00000000-2B79-4B30-AD72-C477EB8B5FEC}"/>
            </c:ext>
          </c:extLst>
        </c:ser>
        <c:ser>
          <c:idx val="1"/>
          <c:order val="1"/>
          <c:spPr>
            <a:ln w="38100" cap="rnd">
              <a:solidFill>
                <a:srgbClr val="00FF00"/>
              </a:solidFill>
              <a:round/>
            </a:ln>
            <a:effectLst/>
          </c:spPr>
          <c:marker>
            <c:symbol val="none"/>
          </c:marker>
          <c:xVal>
            <c:numRef>
              <c:f>Sheet2!$E$13:$E$14</c:f>
              <c:numCache>
                <c:formatCode>General</c:formatCode>
                <c:ptCount val="2"/>
                <c:pt idx="0">
                  <c:v>-1</c:v>
                </c:pt>
                <c:pt idx="1">
                  <c:v>9</c:v>
                </c:pt>
              </c:numCache>
            </c:numRef>
          </c:xVal>
          <c:yVal>
            <c:numRef>
              <c:f>Sheet2!$F$13:$F$14</c:f>
              <c:numCache>
                <c:formatCode>General</c:formatCode>
                <c:ptCount val="2"/>
                <c:pt idx="0">
                  <c:v>7.4</c:v>
                </c:pt>
                <c:pt idx="1">
                  <c:v>7.4</c:v>
                </c:pt>
              </c:numCache>
            </c:numRef>
          </c:yVal>
          <c:smooth val="0"/>
          <c:extLst>
            <c:ext xmlns:c16="http://schemas.microsoft.com/office/drawing/2014/chart" uri="{C3380CC4-5D6E-409C-BE32-E72D297353CC}">
              <c16:uniqueId val="{00000001-2B79-4B30-AD72-C477EB8B5FEC}"/>
            </c:ext>
          </c:extLst>
        </c:ser>
        <c:ser>
          <c:idx val="2"/>
          <c:order val="2"/>
          <c:spPr>
            <a:ln w="38100" cap="rnd">
              <a:solidFill>
                <a:srgbClr val="0000FF"/>
              </a:solidFill>
              <a:round/>
            </a:ln>
            <a:effectLst/>
          </c:spPr>
          <c:marker>
            <c:symbol val="none"/>
          </c:marker>
          <c:xVal>
            <c:numRef>
              <c:f>Sheet2!$E$13:$E$14</c:f>
              <c:numCache>
                <c:formatCode>General</c:formatCode>
                <c:ptCount val="2"/>
                <c:pt idx="0">
                  <c:v>-1</c:v>
                </c:pt>
                <c:pt idx="1">
                  <c:v>9</c:v>
                </c:pt>
              </c:numCache>
            </c:numRef>
          </c:xVal>
          <c:yVal>
            <c:numRef>
              <c:f>Sheet2!$G$13:$G$14</c:f>
              <c:numCache>
                <c:formatCode>General</c:formatCode>
                <c:ptCount val="2"/>
                <c:pt idx="0">
                  <c:v>9.4736441353327727</c:v>
                </c:pt>
                <c:pt idx="1">
                  <c:v>9.4736441353327727</c:v>
                </c:pt>
              </c:numCache>
            </c:numRef>
          </c:yVal>
          <c:smooth val="0"/>
          <c:extLst>
            <c:ext xmlns:c16="http://schemas.microsoft.com/office/drawing/2014/chart" uri="{C3380CC4-5D6E-409C-BE32-E72D297353CC}">
              <c16:uniqueId val="{00000002-2B79-4B30-AD72-C477EB8B5FEC}"/>
            </c:ext>
          </c:extLst>
        </c:ser>
        <c:dLbls>
          <c:showLegendKey val="0"/>
          <c:showVal val="0"/>
          <c:showCatName val="0"/>
          <c:showSerName val="0"/>
          <c:showPercent val="0"/>
          <c:showBubbleSize val="0"/>
        </c:dLbls>
        <c:axId val="983045528"/>
        <c:axId val="983045888"/>
      </c:scatterChart>
      <c:valAx>
        <c:axId val="983045528"/>
        <c:scaling>
          <c:orientation val="minMax"/>
          <c:max val="8"/>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3045888"/>
        <c:crosses val="autoZero"/>
        <c:crossBetween val="midCat"/>
      </c:valAx>
      <c:valAx>
        <c:axId val="98304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3045528"/>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pattFill prst="dkUpDiag">
                <a:fgClr>
                  <a:srgbClr val="8AB833">
                    <a:lumMod val="60000"/>
                    <a:lumOff val="40000"/>
                  </a:srgbClr>
                </a:fgClr>
                <a:bgClr>
                  <a:sysClr val="window" lastClr="FFFFFF"/>
                </a:bgClr>
              </a:pattFill>
              <a:ln w="19050">
                <a:solidFill>
                  <a:schemeClr val="lt1"/>
                </a:solidFill>
              </a:ln>
              <a:effectLst/>
            </c:spPr>
            <c:extLst>
              <c:ext xmlns:c16="http://schemas.microsoft.com/office/drawing/2014/chart" uri="{C3380CC4-5D6E-409C-BE32-E72D297353CC}">
                <c16:uniqueId val="{00000001-3730-4712-8A87-862C853BED85}"/>
              </c:ext>
            </c:extLst>
          </c:dPt>
          <c:dPt>
            <c:idx val="1"/>
            <c:bubble3D val="0"/>
            <c:spPr>
              <a:solidFill>
                <a:srgbClr val="8AB833">
                  <a:lumMod val="60000"/>
                  <a:lumOff val="40000"/>
                </a:srgbClr>
              </a:solidFill>
              <a:ln w="19050">
                <a:solidFill>
                  <a:schemeClr val="lt1"/>
                </a:solidFill>
              </a:ln>
              <a:effectLst/>
            </c:spPr>
            <c:extLst>
              <c:ext xmlns:c16="http://schemas.microsoft.com/office/drawing/2014/chart" uri="{C3380CC4-5D6E-409C-BE32-E72D297353CC}">
                <c16:uniqueId val="{00000003-3730-4712-8A87-862C853BED85}"/>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3730-4712-8A87-862C853BED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30-4712-8A87-862C853BED8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30-4712-8A87-862C853BED8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730-4712-8A87-862C853BED8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730-4712-8A87-862C853BED85}"/>
              </c:ext>
            </c:extLst>
          </c:dPt>
          <c:cat>
            <c:strRef>
              <c:f>素材!$A$35:$A$41</c:f>
              <c:strCache>
                <c:ptCount val="7"/>
                <c:pt idx="0">
                  <c:v>下水</c:v>
                </c:pt>
                <c:pt idx="1">
                  <c:v>道路河川公園</c:v>
                </c:pt>
                <c:pt idx="2">
                  <c:v>水道局</c:v>
                </c:pt>
                <c:pt idx="3">
                  <c:v>教育委員会</c:v>
                </c:pt>
                <c:pt idx="4">
                  <c:v>経済戦略局</c:v>
                </c:pt>
                <c:pt idx="5">
                  <c:v>環境局</c:v>
                </c:pt>
                <c:pt idx="6">
                  <c:v>その他</c:v>
                </c:pt>
              </c:strCache>
            </c:strRef>
          </c:cat>
          <c:val>
            <c:numRef>
              <c:f>素材!$C$35:$C$41</c:f>
              <c:numCache>
                <c:formatCode>General</c:formatCode>
                <c:ptCount val="7"/>
                <c:pt idx="0">
                  <c:v>20.3</c:v>
                </c:pt>
                <c:pt idx="1">
                  <c:v>4.1999999999999993</c:v>
                </c:pt>
                <c:pt idx="2">
                  <c:v>9.9</c:v>
                </c:pt>
                <c:pt idx="3">
                  <c:v>5.0999999999999996</c:v>
                </c:pt>
                <c:pt idx="4">
                  <c:v>3.6</c:v>
                </c:pt>
                <c:pt idx="5">
                  <c:v>3.3</c:v>
                </c:pt>
                <c:pt idx="6">
                  <c:v>7.2</c:v>
                </c:pt>
              </c:numCache>
            </c:numRef>
          </c:val>
          <c:extLst>
            <c:ext xmlns:c16="http://schemas.microsoft.com/office/drawing/2014/chart" uri="{C3380CC4-5D6E-409C-BE32-E72D297353CC}">
              <c16:uniqueId val="{0000000E-3730-4712-8A87-862C853BED8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69A4D9"/>
              </a:solidFill>
              <a:ln w="19050">
                <a:noFill/>
              </a:ln>
              <a:effectLst/>
            </c:spPr>
            <c:extLst>
              <c:ext xmlns:c16="http://schemas.microsoft.com/office/drawing/2014/chart" uri="{C3380CC4-5D6E-409C-BE32-E72D297353CC}">
                <c16:uniqueId val="{00000001-2E6E-4795-950B-4523E5ED7528}"/>
              </c:ext>
            </c:extLst>
          </c:dPt>
          <c:dPt>
            <c:idx val="1"/>
            <c:bubble3D val="0"/>
            <c:spPr>
              <a:solidFill>
                <a:srgbClr val="84DDF9"/>
              </a:solidFill>
              <a:ln w="19050">
                <a:noFill/>
              </a:ln>
              <a:effectLst/>
            </c:spPr>
            <c:extLst>
              <c:ext xmlns:c16="http://schemas.microsoft.com/office/drawing/2014/chart" uri="{C3380CC4-5D6E-409C-BE32-E72D297353CC}">
                <c16:uniqueId val="{00000003-2E6E-4795-950B-4523E5ED7528}"/>
              </c:ext>
            </c:extLst>
          </c:dPt>
          <c:dPt>
            <c:idx val="2"/>
            <c:bubble3D val="0"/>
            <c:spPr>
              <a:solidFill>
                <a:srgbClr val="F19759"/>
              </a:solidFill>
              <a:ln w="19050">
                <a:noFill/>
              </a:ln>
              <a:effectLst/>
            </c:spPr>
            <c:extLst>
              <c:ext xmlns:c16="http://schemas.microsoft.com/office/drawing/2014/chart" uri="{C3380CC4-5D6E-409C-BE32-E72D297353CC}">
                <c16:uniqueId val="{00000005-2E6E-4795-950B-4523E5ED7528}"/>
              </c:ext>
            </c:extLst>
          </c:dPt>
          <c:dPt>
            <c:idx val="3"/>
            <c:bubble3D val="0"/>
            <c:spPr>
              <a:solidFill>
                <a:srgbClr val="93D07D"/>
              </a:solidFill>
              <a:ln w="19050">
                <a:noFill/>
              </a:ln>
              <a:effectLst/>
            </c:spPr>
            <c:extLst>
              <c:ext xmlns:c16="http://schemas.microsoft.com/office/drawing/2014/chart" uri="{C3380CC4-5D6E-409C-BE32-E72D297353CC}">
                <c16:uniqueId val="{00000007-2E6E-4795-950B-4523E5ED7528}"/>
              </c:ext>
            </c:extLst>
          </c:dPt>
          <c:dPt>
            <c:idx val="4"/>
            <c:bubble3D val="0"/>
            <c:spPr>
              <a:solidFill>
                <a:srgbClr val="FFFF00"/>
              </a:solidFill>
              <a:ln w="19050">
                <a:noFill/>
              </a:ln>
              <a:effectLst/>
            </c:spPr>
            <c:extLst>
              <c:ext xmlns:c16="http://schemas.microsoft.com/office/drawing/2014/chart" uri="{C3380CC4-5D6E-409C-BE32-E72D297353CC}">
                <c16:uniqueId val="{00000009-2E6E-4795-950B-4523E5ED7528}"/>
              </c:ext>
            </c:extLst>
          </c:dPt>
          <c:dPt>
            <c:idx val="5"/>
            <c:bubble3D val="0"/>
            <c:spPr>
              <a:solidFill>
                <a:srgbClr val="FF00FF"/>
              </a:solidFill>
              <a:ln w="19050">
                <a:noFill/>
              </a:ln>
              <a:effectLst/>
            </c:spPr>
            <c:extLst>
              <c:ext xmlns:c16="http://schemas.microsoft.com/office/drawing/2014/chart" uri="{C3380CC4-5D6E-409C-BE32-E72D297353CC}">
                <c16:uniqueId val="{0000000B-2E6E-4795-950B-4523E5ED7528}"/>
              </c:ext>
            </c:extLst>
          </c:dPt>
          <c:val>
            <c:numRef>
              <c:f>'2013実績'!$D$5:$D$10</c:f>
              <c:numCache>
                <c:formatCode>General</c:formatCode>
                <c:ptCount val="6"/>
                <c:pt idx="0">
                  <c:v>102041</c:v>
                </c:pt>
                <c:pt idx="1">
                  <c:v>13036</c:v>
                </c:pt>
                <c:pt idx="2">
                  <c:v>65541</c:v>
                </c:pt>
                <c:pt idx="3">
                  <c:v>22863</c:v>
                </c:pt>
                <c:pt idx="4">
                  <c:v>521</c:v>
                </c:pt>
              </c:numCache>
            </c:numRef>
          </c:val>
          <c:extLst>
            <c:ext xmlns:c16="http://schemas.microsoft.com/office/drawing/2014/chart" uri="{C3380CC4-5D6E-409C-BE32-E72D297353CC}">
              <c16:uniqueId val="{0000000C-2E6E-4795-950B-4523E5ED752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9203" cy="256152"/>
          </a:xfrm>
          <a:prstGeom prst="rect">
            <a:avLst/>
          </a:prstGeom>
        </p:spPr>
        <p:txBody>
          <a:bodyPr vert="horz" lIns="94609" tIns="47297" rIns="94609" bIns="47297"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217" y="0"/>
            <a:ext cx="3079203" cy="256152"/>
          </a:xfrm>
          <a:prstGeom prst="rect">
            <a:avLst/>
          </a:prstGeom>
        </p:spPr>
        <p:txBody>
          <a:bodyPr vert="horz" lIns="94609" tIns="47297" rIns="94609" bIns="47297" rtlCol="0"/>
          <a:lstStyle>
            <a:lvl1pPr algn="r">
              <a:defRPr sz="1200"/>
            </a:lvl1pPr>
          </a:lstStyle>
          <a:p>
            <a:fld id="{68D9C83F-E5FB-4E0E-B7EE-655761F3C553}"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1049338" y="257175"/>
            <a:ext cx="5311775" cy="3676650"/>
          </a:xfrm>
          <a:prstGeom prst="rect">
            <a:avLst/>
          </a:prstGeom>
          <a:noFill/>
          <a:ln w="12700">
            <a:solidFill>
              <a:prstClr val="black"/>
            </a:solidFill>
          </a:ln>
        </p:spPr>
        <p:txBody>
          <a:bodyPr vert="horz" lIns="94609" tIns="47297" rIns="94609" bIns="47297" rtlCol="0" anchor="ctr"/>
          <a:lstStyle/>
          <a:p>
            <a:endParaRPr lang="ja-JP" altLang="en-US"/>
          </a:p>
        </p:txBody>
      </p:sp>
      <p:sp>
        <p:nvSpPr>
          <p:cNvPr id="5" name="ノート プレースホルダー 4"/>
          <p:cNvSpPr>
            <a:spLocks noGrp="1"/>
          </p:cNvSpPr>
          <p:nvPr>
            <p:ph type="body" sz="quarter" idx="3"/>
          </p:nvPr>
        </p:nvSpPr>
        <p:spPr>
          <a:xfrm>
            <a:off x="675948" y="4189003"/>
            <a:ext cx="6222683" cy="5789471"/>
          </a:xfrm>
          <a:prstGeom prst="rect">
            <a:avLst/>
          </a:prstGeom>
        </p:spPr>
        <p:txBody>
          <a:bodyPr vert="horz" lIns="94609" tIns="47297" rIns="94609" bIns="4729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 y="9978461"/>
            <a:ext cx="3079203" cy="256152"/>
          </a:xfrm>
          <a:prstGeom prst="rect">
            <a:avLst/>
          </a:prstGeom>
        </p:spPr>
        <p:txBody>
          <a:bodyPr vert="horz" lIns="94609" tIns="47297" rIns="94609" bIns="472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217" y="9978461"/>
            <a:ext cx="3079203" cy="256152"/>
          </a:xfrm>
          <a:prstGeom prst="rect">
            <a:avLst/>
          </a:prstGeom>
        </p:spPr>
        <p:txBody>
          <a:bodyPr vert="horz" lIns="94609" tIns="47297" rIns="94609" bIns="47297" rtlCol="0" anchor="b"/>
          <a:lstStyle>
            <a:lvl1pPr algn="r">
              <a:defRPr sz="1200"/>
            </a:lvl1pPr>
          </a:lstStyle>
          <a:p>
            <a:fld id="{FDB4C390-704E-47FD-86C2-9A046C79CF26}" type="slidenum">
              <a:rPr kumimoji="1" lang="ja-JP" altLang="en-US" smtClean="0"/>
              <a:t>‹#›</a:t>
            </a:fld>
            <a:endParaRPr kumimoji="1" lang="ja-JP" altLang="en-US"/>
          </a:p>
        </p:txBody>
      </p:sp>
    </p:spTree>
    <p:extLst>
      <p:ext uri="{BB962C8B-B14F-4D97-AF65-F5344CB8AC3E}">
        <p14:creationId xmlns:p14="http://schemas.microsoft.com/office/powerpoint/2010/main" val="3760680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84225" y="769938"/>
            <a:ext cx="5543550" cy="3838575"/>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1</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11</a:t>
            </a:fld>
            <a:endParaRPr kumimoji="1" lang="ja-JP" altLang="en-US"/>
          </a:p>
        </p:txBody>
      </p:sp>
    </p:spTree>
    <p:extLst>
      <p:ext uri="{BB962C8B-B14F-4D97-AF65-F5344CB8AC3E}">
        <p14:creationId xmlns:p14="http://schemas.microsoft.com/office/powerpoint/2010/main" val="126044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36BE0-9903-A689-E58B-A90E994047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FB9886-2AE5-DE8C-9192-56DC29B2D9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C0036E-CB72-6CF4-F260-FDD15FE0088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B242AB0-0542-C8E2-1744-CB2842CAB926}"/>
              </a:ext>
            </a:extLst>
          </p:cNvPr>
          <p:cNvSpPr>
            <a:spLocks noGrp="1"/>
          </p:cNvSpPr>
          <p:nvPr>
            <p:ph type="sldNum" sz="quarter" idx="5"/>
          </p:nvPr>
        </p:nvSpPr>
        <p:spPr/>
        <p:txBody>
          <a:bodyPr/>
          <a:lstStyle/>
          <a:p>
            <a:fld id="{FDB4C390-704E-47FD-86C2-9A046C79CF26}" type="slidenum">
              <a:rPr kumimoji="1" lang="ja-JP" altLang="en-US" smtClean="0"/>
              <a:t>12</a:t>
            </a:fld>
            <a:endParaRPr kumimoji="1" lang="ja-JP" altLang="en-US"/>
          </a:p>
        </p:txBody>
      </p:sp>
    </p:spTree>
    <p:extLst>
      <p:ext uri="{BB962C8B-B14F-4D97-AF65-F5344CB8AC3E}">
        <p14:creationId xmlns:p14="http://schemas.microsoft.com/office/powerpoint/2010/main" val="271383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13</a:t>
            </a:fld>
            <a:endParaRPr kumimoji="1" lang="ja-JP" altLang="en-US"/>
          </a:p>
        </p:txBody>
      </p:sp>
    </p:spTree>
    <p:extLst>
      <p:ext uri="{BB962C8B-B14F-4D97-AF65-F5344CB8AC3E}">
        <p14:creationId xmlns:p14="http://schemas.microsoft.com/office/powerpoint/2010/main" val="426418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14</a:t>
            </a:fld>
            <a:endParaRPr kumimoji="1" lang="ja-JP" altLang="en-US"/>
          </a:p>
        </p:txBody>
      </p:sp>
    </p:spTree>
    <p:extLst>
      <p:ext uri="{BB962C8B-B14F-4D97-AF65-F5344CB8AC3E}">
        <p14:creationId xmlns:p14="http://schemas.microsoft.com/office/powerpoint/2010/main" val="306729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15</a:t>
            </a:fld>
            <a:endParaRPr kumimoji="1" lang="ja-JP" altLang="en-US"/>
          </a:p>
        </p:txBody>
      </p:sp>
    </p:spTree>
    <p:extLst>
      <p:ext uri="{BB962C8B-B14F-4D97-AF65-F5344CB8AC3E}">
        <p14:creationId xmlns:p14="http://schemas.microsoft.com/office/powerpoint/2010/main" val="179379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16</a:t>
            </a:fld>
            <a:endParaRPr kumimoji="1" lang="ja-JP" altLang="en-US"/>
          </a:p>
        </p:txBody>
      </p:sp>
    </p:spTree>
    <p:extLst>
      <p:ext uri="{BB962C8B-B14F-4D97-AF65-F5344CB8AC3E}">
        <p14:creationId xmlns:p14="http://schemas.microsoft.com/office/powerpoint/2010/main" val="371665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17</a:t>
            </a:fld>
            <a:endParaRPr kumimoji="1" lang="ja-JP" altLang="en-US"/>
          </a:p>
        </p:txBody>
      </p:sp>
    </p:spTree>
    <p:extLst>
      <p:ext uri="{BB962C8B-B14F-4D97-AF65-F5344CB8AC3E}">
        <p14:creationId xmlns:p14="http://schemas.microsoft.com/office/powerpoint/2010/main" val="101136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18</a:t>
            </a:fld>
            <a:endParaRPr kumimoji="1" lang="ja-JP" altLang="en-US"/>
          </a:p>
        </p:txBody>
      </p:sp>
    </p:spTree>
    <p:extLst>
      <p:ext uri="{BB962C8B-B14F-4D97-AF65-F5344CB8AC3E}">
        <p14:creationId xmlns:p14="http://schemas.microsoft.com/office/powerpoint/2010/main" val="857495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652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ED63-1533-DE01-AFBE-25E51B300D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B7D83B-CDA7-000C-A8FA-0304D3C3E26B}"/>
              </a:ext>
            </a:extLst>
          </p:cNvPr>
          <p:cNvSpPr>
            <a:spLocks noGrp="1" noRot="1" noChangeAspect="1"/>
          </p:cNvSpPr>
          <p:nvPr>
            <p:ph type="sldImg"/>
          </p:nvPr>
        </p:nvSpPr>
        <p:spPr>
          <a:xfrm>
            <a:off x="871538" y="257175"/>
            <a:ext cx="5673725" cy="3927475"/>
          </a:xfrm>
        </p:spPr>
      </p:sp>
      <p:sp>
        <p:nvSpPr>
          <p:cNvPr id="3" name="ノート プレースホルダー 2">
            <a:extLst>
              <a:ext uri="{FF2B5EF4-FFF2-40B4-BE49-F238E27FC236}">
                <a16:creationId xmlns:a16="http://schemas.microsoft.com/office/drawing/2014/main" id="{3341597F-00A1-7CBD-5741-7BA66CFBFDC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650FFF1E-E1A3-775A-497F-473F514E4777}"/>
              </a:ext>
            </a:extLst>
          </p:cNvPr>
          <p:cNvSpPr>
            <a:spLocks noGrp="1"/>
          </p:cNvSpPr>
          <p:nvPr>
            <p:ph type="sldNum" sz="quarter" idx="5"/>
          </p:nvPr>
        </p:nvSpPr>
        <p:spPr/>
        <p:txBody>
          <a:bodyPr/>
          <a:lstStyle/>
          <a:p>
            <a:pPr defTabSz="47231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312">
                <a:defRPr/>
              </a:pPr>
              <a:t>20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337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a:t>
            </a:fld>
            <a:endParaRPr kumimoji="1" lang="ja-JP" altLang="en-US"/>
          </a:p>
        </p:txBody>
      </p:sp>
    </p:spTree>
    <p:extLst>
      <p:ext uri="{BB962C8B-B14F-4D97-AF65-F5344CB8AC3E}">
        <p14:creationId xmlns:p14="http://schemas.microsoft.com/office/powerpoint/2010/main" val="427689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B466E-4F9F-AA1F-FCA1-259922F613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15733B-2450-6F4A-7003-596F61BF03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2FBFFA-E603-D4C1-5177-D946D7F771FE}"/>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6A9B157C-C49B-5F7F-4552-90479861476B}"/>
              </a:ext>
            </a:extLst>
          </p:cNvPr>
          <p:cNvSpPr>
            <a:spLocks noGrp="1"/>
          </p:cNvSpPr>
          <p:nvPr>
            <p:ph type="sldNum" sz="quarter" idx="5"/>
          </p:nvPr>
        </p:nvSpPr>
        <p:spPr/>
        <p:txBody>
          <a:bodyPr/>
          <a:lstStyle/>
          <a:p>
            <a:fld id="{FDB4C390-704E-47FD-86C2-9A046C79CF26}" type="slidenum">
              <a:rPr kumimoji="1" lang="ja-JP" altLang="en-US" smtClean="0"/>
              <a:t>21</a:t>
            </a:fld>
            <a:endParaRPr kumimoji="1" lang="ja-JP" altLang="en-US"/>
          </a:p>
        </p:txBody>
      </p:sp>
    </p:spTree>
    <p:extLst>
      <p:ext uri="{BB962C8B-B14F-4D97-AF65-F5344CB8AC3E}">
        <p14:creationId xmlns:p14="http://schemas.microsoft.com/office/powerpoint/2010/main" val="563067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DD683-F05C-99D1-D012-5CB6D90697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FD64C3-9CB5-9E3B-D002-2C03ED9891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4314D8-D951-BE57-0F0C-F22BE2F81D82}"/>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274E91B8-402A-F0BA-266D-57DFA434E83C}"/>
              </a:ext>
            </a:extLst>
          </p:cNvPr>
          <p:cNvSpPr>
            <a:spLocks noGrp="1"/>
          </p:cNvSpPr>
          <p:nvPr>
            <p:ph type="sldNum" sz="quarter" idx="5"/>
          </p:nvPr>
        </p:nvSpPr>
        <p:spPr/>
        <p:txBody>
          <a:bodyPr/>
          <a:lstStyle/>
          <a:p>
            <a:fld id="{FDB4C390-704E-47FD-86C2-9A046C79CF26}" type="slidenum">
              <a:rPr kumimoji="1" lang="ja-JP" altLang="en-US" smtClean="0"/>
              <a:t>22</a:t>
            </a:fld>
            <a:endParaRPr kumimoji="1" lang="ja-JP" altLang="en-US"/>
          </a:p>
        </p:txBody>
      </p:sp>
    </p:spTree>
    <p:extLst>
      <p:ext uri="{BB962C8B-B14F-4D97-AF65-F5344CB8AC3E}">
        <p14:creationId xmlns:p14="http://schemas.microsoft.com/office/powerpoint/2010/main" val="37513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2D3D-8820-9542-BF1C-C347F4A603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CD27FB-9679-E826-B41F-85277DBA46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21B27B0-E9D7-32AF-1A42-282030101BC1}"/>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E9E41751-879F-4FD1-0ED7-3597A007624B}"/>
              </a:ext>
            </a:extLst>
          </p:cNvPr>
          <p:cNvSpPr>
            <a:spLocks noGrp="1"/>
          </p:cNvSpPr>
          <p:nvPr>
            <p:ph type="sldNum" sz="quarter" idx="5"/>
          </p:nvPr>
        </p:nvSpPr>
        <p:spPr/>
        <p:txBody>
          <a:bodyPr/>
          <a:lstStyle/>
          <a:p>
            <a:fld id="{FDB4C390-704E-47FD-86C2-9A046C79CF26}" type="slidenum">
              <a:rPr kumimoji="1" lang="ja-JP" altLang="en-US" smtClean="0"/>
              <a:t>23</a:t>
            </a:fld>
            <a:endParaRPr kumimoji="1" lang="ja-JP" altLang="en-US"/>
          </a:p>
        </p:txBody>
      </p:sp>
    </p:spTree>
    <p:extLst>
      <p:ext uri="{BB962C8B-B14F-4D97-AF65-F5344CB8AC3E}">
        <p14:creationId xmlns:p14="http://schemas.microsoft.com/office/powerpoint/2010/main" val="661327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24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94198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CBE74-4911-5E18-75B1-76BCA50AEA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81A2CC-BD28-32E3-7385-A482E0FFB731}"/>
              </a:ext>
            </a:extLst>
          </p:cNvPr>
          <p:cNvSpPr>
            <a:spLocks noGrp="1" noRot="1" noChangeAspect="1"/>
          </p:cNvSpPr>
          <p:nvPr>
            <p:ph type="sldImg"/>
          </p:nvPr>
        </p:nvSpPr>
        <p:spPr>
          <a:xfrm>
            <a:off x="871538" y="257175"/>
            <a:ext cx="5673725" cy="3927475"/>
          </a:xfrm>
        </p:spPr>
      </p:sp>
      <p:sp>
        <p:nvSpPr>
          <p:cNvPr id="3" name="ノート プレースホルダー 2">
            <a:extLst>
              <a:ext uri="{FF2B5EF4-FFF2-40B4-BE49-F238E27FC236}">
                <a16:creationId xmlns:a16="http://schemas.microsoft.com/office/drawing/2014/main" id="{65089277-36EF-652B-A3A8-ACB0C931BF5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01EE9BB-62A4-21AC-B055-84B7634CEC1D}"/>
              </a:ext>
            </a:extLst>
          </p:cNvPr>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25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875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1D1B8-4ABC-6C73-1C9C-AFB608000A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7F6E28-19A4-9549-BE8F-F7649781AE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63EF6B-844B-15BF-62C0-A5D07E912EF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6C748A-A897-B07A-991A-F912F549B44F}"/>
              </a:ext>
            </a:extLst>
          </p:cNvPr>
          <p:cNvSpPr>
            <a:spLocks noGrp="1"/>
          </p:cNvSpPr>
          <p:nvPr>
            <p:ph type="sldNum" sz="quarter" idx="5"/>
          </p:nvPr>
        </p:nvSpPr>
        <p:spPr/>
        <p:txBody>
          <a:bodyPr/>
          <a:lstStyle/>
          <a:p>
            <a:fld id="{FDB4C390-704E-47FD-86C2-9A046C79CF26}" type="slidenum">
              <a:rPr kumimoji="1" lang="ja-JP" altLang="en-US" smtClean="0"/>
              <a:t>26</a:t>
            </a:fld>
            <a:endParaRPr kumimoji="1" lang="ja-JP" altLang="en-US"/>
          </a:p>
        </p:txBody>
      </p:sp>
    </p:spTree>
    <p:extLst>
      <p:ext uri="{BB962C8B-B14F-4D97-AF65-F5344CB8AC3E}">
        <p14:creationId xmlns:p14="http://schemas.microsoft.com/office/powerpoint/2010/main" val="345154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B3E7-949B-8771-2D14-83FEBDD3B8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C4FA44-48A8-F15B-D975-69579B5BFA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D180B4-8D29-E2FB-D44F-C648D6E8DEC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C8F8231-247E-63DC-105D-BA1191A941BA}"/>
              </a:ext>
            </a:extLst>
          </p:cNvPr>
          <p:cNvSpPr>
            <a:spLocks noGrp="1"/>
          </p:cNvSpPr>
          <p:nvPr>
            <p:ph type="sldNum" sz="quarter" idx="5"/>
          </p:nvPr>
        </p:nvSpPr>
        <p:spPr/>
        <p:txBody>
          <a:bodyPr/>
          <a:lstStyle/>
          <a:p>
            <a:fld id="{FDB4C390-704E-47FD-86C2-9A046C79CF26}" type="slidenum">
              <a:rPr kumimoji="1" lang="ja-JP" altLang="en-US" smtClean="0"/>
              <a:t>27</a:t>
            </a:fld>
            <a:endParaRPr kumimoji="1" lang="ja-JP" altLang="en-US"/>
          </a:p>
        </p:txBody>
      </p:sp>
    </p:spTree>
    <p:extLst>
      <p:ext uri="{BB962C8B-B14F-4D97-AF65-F5344CB8AC3E}">
        <p14:creationId xmlns:p14="http://schemas.microsoft.com/office/powerpoint/2010/main" val="237772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891C7-BBF9-3A49-35B2-40597EE40C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DF7D31-372E-B3E5-C911-32A5987B5E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D24243-D3A8-4C17-DB41-4616AEFBD13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7C37F1-D3C4-2E5E-A3AB-95A65F5B3435}"/>
              </a:ext>
            </a:extLst>
          </p:cNvPr>
          <p:cNvSpPr>
            <a:spLocks noGrp="1"/>
          </p:cNvSpPr>
          <p:nvPr>
            <p:ph type="sldNum" sz="quarter" idx="5"/>
          </p:nvPr>
        </p:nvSpPr>
        <p:spPr/>
        <p:txBody>
          <a:bodyPr/>
          <a:lstStyle/>
          <a:p>
            <a:fld id="{FDB4C390-704E-47FD-86C2-9A046C79CF26}" type="slidenum">
              <a:rPr kumimoji="1" lang="ja-JP" altLang="en-US" smtClean="0"/>
              <a:t>28</a:t>
            </a:fld>
            <a:endParaRPr kumimoji="1" lang="ja-JP" altLang="en-US"/>
          </a:p>
        </p:txBody>
      </p:sp>
    </p:spTree>
    <p:extLst>
      <p:ext uri="{BB962C8B-B14F-4D97-AF65-F5344CB8AC3E}">
        <p14:creationId xmlns:p14="http://schemas.microsoft.com/office/powerpoint/2010/main" val="414111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2687-0AF0-3E9F-BB8A-D5266E4AD3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C9450B-EFE2-B55E-415D-C79D4A0CD2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87F408-266E-B788-C3BD-BFFBE22A556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7D21559-A7F4-5A8A-687E-0DA2C46E53BC}"/>
              </a:ext>
            </a:extLst>
          </p:cNvPr>
          <p:cNvSpPr>
            <a:spLocks noGrp="1"/>
          </p:cNvSpPr>
          <p:nvPr>
            <p:ph type="sldNum" sz="quarter" idx="10"/>
          </p:nvPr>
        </p:nvSpPr>
        <p:spPr/>
        <p:txBody>
          <a:bodyPr/>
          <a:lstStyle/>
          <a:p>
            <a:fld id="{FDB4C390-704E-47FD-86C2-9A046C79CF26}" type="slidenum">
              <a:rPr kumimoji="1" lang="ja-JP" altLang="en-US" smtClean="0"/>
              <a:t>29</a:t>
            </a:fld>
            <a:endParaRPr kumimoji="1" lang="ja-JP" altLang="en-US"/>
          </a:p>
        </p:txBody>
      </p:sp>
    </p:spTree>
    <p:extLst>
      <p:ext uri="{BB962C8B-B14F-4D97-AF65-F5344CB8AC3E}">
        <p14:creationId xmlns:p14="http://schemas.microsoft.com/office/powerpoint/2010/main" val="3974759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FD89-0340-99EA-52EC-B9C787814E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61D154-FEEF-3A0A-7F02-6BDEBAB808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176D09-EE08-3047-1C6E-A4EB8C64658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FDBECF2-3D34-80D2-0240-5341477A2607}"/>
              </a:ext>
            </a:extLst>
          </p:cNvPr>
          <p:cNvSpPr>
            <a:spLocks noGrp="1"/>
          </p:cNvSpPr>
          <p:nvPr>
            <p:ph type="sldNum" sz="quarter" idx="10"/>
          </p:nvPr>
        </p:nvSpPr>
        <p:spPr/>
        <p:txBody>
          <a:bodyPr/>
          <a:lstStyle/>
          <a:p>
            <a:fld id="{FDB4C390-704E-47FD-86C2-9A046C79CF26}" type="slidenum">
              <a:rPr kumimoji="1" lang="ja-JP" altLang="en-US" smtClean="0"/>
              <a:t>30</a:t>
            </a:fld>
            <a:endParaRPr kumimoji="1" lang="ja-JP" altLang="en-US"/>
          </a:p>
        </p:txBody>
      </p:sp>
    </p:spTree>
    <p:extLst>
      <p:ext uri="{BB962C8B-B14F-4D97-AF65-F5344CB8AC3E}">
        <p14:creationId xmlns:p14="http://schemas.microsoft.com/office/powerpoint/2010/main" val="400845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8488" y="279400"/>
            <a:ext cx="6173787" cy="42735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3022">
              <a:defRPr/>
            </a:pPr>
            <a:fld id="{FDB4C390-704E-47FD-86C2-9A046C79CF26}" type="slidenum">
              <a:rPr lang="ja-JP" altLang="en-US">
                <a:solidFill>
                  <a:prstClr val="black"/>
                </a:solidFill>
                <a:latin typeface="游ゴシック" panose="020F0502020204030204"/>
                <a:ea typeface="游ゴシック" panose="020B0400000000000000" pitchFamily="50" charset="-128"/>
              </a:rPr>
              <a:pPr defTabSz="473022">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5638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E6A1-7A16-76FB-3E40-0B1F075D11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B6AF64-0761-21F6-B854-5470195E03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E2990B-1A10-3089-6FE2-7C6FEC7A3FA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E19C992-BC95-8E89-72AE-CC5A3724A674}"/>
              </a:ext>
            </a:extLst>
          </p:cNvPr>
          <p:cNvSpPr>
            <a:spLocks noGrp="1"/>
          </p:cNvSpPr>
          <p:nvPr>
            <p:ph type="sldNum" sz="quarter" idx="10"/>
          </p:nvPr>
        </p:nvSpPr>
        <p:spPr/>
        <p:txBody>
          <a:bodyPr/>
          <a:lstStyle/>
          <a:p>
            <a:fld id="{FDB4C390-704E-47FD-86C2-9A046C79CF26}" type="slidenum">
              <a:rPr kumimoji="1" lang="ja-JP" altLang="en-US" smtClean="0"/>
              <a:t>31</a:t>
            </a:fld>
            <a:endParaRPr kumimoji="1" lang="ja-JP" altLang="en-US"/>
          </a:p>
        </p:txBody>
      </p:sp>
    </p:spTree>
    <p:extLst>
      <p:ext uri="{BB962C8B-B14F-4D97-AF65-F5344CB8AC3E}">
        <p14:creationId xmlns:p14="http://schemas.microsoft.com/office/powerpoint/2010/main" val="106036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32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3726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ED63-1533-DE01-AFBE-25E51B300D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B7D83B-CDA7-000C-A8FA-0304D3C3E26B}"/>
              </a:ext>
            </a:extLst>
          </p:cNvPr>
          <p:cNvSpPr>
            <a:spLocks noGrp="1" noRot="1" noChangeAspect="1"/>
          </p:cNvSpPr>
          <p:nvPr>
            <p:ph type="sldImg"/>
          </p:nvPr>
        </p:nvSpPr>
        <p:spPr>
          <a:xfrm>
            <a:off x="871538" y="257175"/>
            <a:ext cx="5673725" cy="3927475"/>
          </a:xfrm>
        </p:spPr>
      </p:sp>
      <p:sp>
        <p:nvSpPr>
          <p:cNvPr id="3" name="ノート プレースホルダー 2">
            <a:extLst>
              <a:ext uri="{FF2B5EF4-FFF2-40B4-BE49-F238E27FC236}">
                <a16:creationId xmlns:a16="http://schemas.microsoft.com/office/drawing/2014/main" id="{3341597F-00A1-7CBD-5741-7BA66CFBFDC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650FFF1E-E1A3-775A-497F-473F514E4777}"/>
              </a:ext>
            </a:extLst>
          </p:cNvPr>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33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88962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90ED0-5F56-46B0-2F53-E6B88FD44C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9E31DB-8625-69D7-71C4-796468098D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D3B979-4F6F-5969-0108-82CDA4304C1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7FDCFD7-1B2D-BC70-AB86-ECDC66236914}"/>
              </a:ext>
            </a:extLst>
          </p:cNvPr>
          <p:cNvSpPr>
            <a:spLocks noGrp="1"/>
          </p:cNvSpPr>
          <p:nvPr>
            <p:ph type="sldNum" sz="quarter" idx="5"/>
          </p:nvPr>
        </p:nvSpPr>
        <p:spPr/>
        <p:txBody>
          <a:bodyPr/>
          <a:lstStyle/>
          <a:p>
            <a:fld id="{FDB4C390-704E-47FD-86C2-9A046C79CF26}" type="slidenum">
              <a:rPr kumimoji="1" lang="ja-JP" altLang="en-US" smtClean="0"/>
              <a:t>34</a:t>
            </a:fld>
            <a:endParaRPr kumimoji="1" lang="ja-JP" altLang="en-US"/>
          </a:p>
        </p:txBody>
      </p:sp>
    </p:spTree>
    <p:extLst>
      <p:ext uri="{BB962C8B-B14F-4D97-AF65-F5344CB8AC3E}">
        <p14:creationId xmlns:p14="http://schemas.microsoft.com/office/powerpoint/2010/main" val="2634000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35</a:t>
            </a:fld>
            <a:endParaRPr kumimoji="1" lang="ja-JP" altLang="en-US"/>
          </a:p>
        </p:txBody>
      </p:sp>
    </p:spTree>
    <p:extLst>
      <p:ext uri="{BB962C8B-B14F-4D97-AF65-F5344CB8AC3E}">
        <p14:creationId xmlns:p14="http://schemas.microsoft.com/office/powerpoint/2010/main" val="2725726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C1C5-2B7A-9D11-1FB6-3A1DB7BF57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703117-B49B-9E45-DA65-81EA8D79E3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0702C2-719B-AFA2-05F5-186B42CEB53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6A3C3B9-DFA9-227A-AC01-45C058B776EC}"/>
              </a:ext>
            </a:extLst>
          </p:cNvPr>
          <p:cNvSpPr>
            <a:spLocks noGrp="1"/>
          </p:cNvSpPr>
          <p:nvPr>
            <p:ph type="sldNum" sz="quarter" idx="10"/>
          </p:nvPr>
        </p:nvSpPr>
        <p:spPr/>
        <p:txBody>
          <a:bodyPr/>
          <a:lstStyle/>
          <a:p>
            <a:fld id="{FDB4C390-704E-47FD-86C2-9A046C79CF26}" type="slidenum">
              <a:rPr kumimoji="1" lang="ja-JP" altLang="en-US" smtClean="0"/>
              <a:t>36</a:t>
            </a:fld>
            <a:endParaRPr kumimoji="1" lang="ja-JP" altLang="en-US"/>
          </a:p>
        </p:txBody>
      </p:sp>
    </p:spTree>
    <p:extLst>
      <p:ext uri="{BB962C8B-B14F-4D97-AF65-F5344CB8AC3E}">
        <p14:creationId xmlns:p14="http://schemas.microsoft.com/office/powerpoint/2010/main" val="3262428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D8762-C193-E73C-B98A-290E80CDF6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45C380-ABC5-1AC7-3370-267EBAD285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6B07A1-A2F0-E1FC-A070-037E89393B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F97052B-F585-1A9E-0463-D750BA3C3C68}"/>
              </a:ext>
            </a:extLst>
          </p:cNvPr>
          <p:cNvSpPr>
            <a:spLocks noGrp="1"/>
          </p:cNvSpPr>
          <p:nvPr>
            <p:ph type="sldNum" sz="quarter" idx="5"/>
          </p:nvPr>
        </p:nvSpPr>
        <p:spPr/>
        <p:txBody>
          <a:bodyPr/>
          <a:lstStyle/>
          <a:p>
            <a:fld id="{FDB4C390-704E-47FD-86C2-9A046C79CF26}" type="slidenum">
              <a:rPr kumimoji="1" lang="ja-JP" altLang="en-US" smtClean="0"/>
              <a:t>37</a:t>
            </a:fld>
            <a:endParaRPr kumimoji="1" lang="ja-JP" altLang="en-US"/>
          </a:p>
        </p:txBody>
      </p:sp>
    </p:spTree>
    <p:extLst>
      <p:ext uri="{BB962C8B-B14F-4D97-AF65-F5344CB8AC3E}">
        <p14:creationId xmlns:p14="http://schemas.microsoft.com/office/powerpoint/2010/main" val="2388935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20E4A-3D40-6514-CF3A-A8D647B477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15220D-3881-D1E7-342A-47D89EA46A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E3EC54-6162-CBD1-2EAE-471E36B9DE5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33FE09-3301-EEE0-3439-2ABDC6444A2B}"/>
              </a:ext>
            </a:extLst>
          </p:cNvPr>
          <p:cNvSpPr>
            <a:spLocks noGrp="1"/>
          </p:cNvSpPr>
          <p:nvPr>
            <p:ph type="sldNum" sz="quarter" idx="5"/>
          </p:nvPr>
        </p:nvSpPr>
        <p:spPr/>
        <p:txBody>
          <a:bodyPr/>
          <a:lstStyle/>
          <a:p>
            <a:fld id="{FDB4C390-704E-47FD-86C2-9A046C79CF26}" type="slidenum">
              <a:rPr kumimoji="1" lang="ja-JP" altLang="en-US" smtClean="0"/>
              <a:t>38</a:t>
            </a:fld>
            <a:endParaRPr kumimoji="1" lang="ja-JP" altLang="en-US"/>
          </a:p>
        </p:txBody>
      </p:sp>
    </p:spTree>
    <p:extLst>
      <p:ext uri="{BB962C8B-B14F-4D97-AF65-F5344CB8AC3E}">
        <p14:creationId xmlns:p14="http://schemas.microsoft.com/office/powerpoint/2010/main" val="4064621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39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3487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40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333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85255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ED63-1533-DE01-AFBE-25E51B300D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B7D83B-CDA7-000C-A8FA-0304D3C3E26B}"/>
              </a:ext>
            </a:extLst>
          </p:cNvPr>
          <p:cNvSpPr>
            <a:spLocks noGrp="1" noRot="1" noChangeAspect="1"/>
          </p:cNvSpPr>
          <p:nvPr>
            <p:ph type="sldImg"/>
          </p:nvPr>
        </p:nvSpPr>
        <p:spPr>
          <a:xfrm>
            <a:off x="871538" y="257175"/>
            <a:ext cx="5673725" cy="3927475"/>
          </a:xfrm>
        </p:spPr>
      </p:sp>
      <p:sp>
        <p:nvSpPr>
          <p:cNvPr id="3" name="ノート プレースホルダー 2">
            <a:extLst>
              <a:ext uri="{FF2B5EF4-FFF2-40B4-BE49-F238E27FC236}">
                <a16:creationId xmlns:a16="http://schemas.microsoft.com/office/drawing/2014/main" id="{3341597F-00A1-7CBD-5741-7BA66CFBFDC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650FFF1E-E1A3-775A-497F-473F514E4777}"/>
              </a:ext>
            </a:extLst>
          </p:cNvPr>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41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551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5B705-4372-0CCF-09C7-3563AD2F80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13E163-6B1D-E5B9-320A-8A823E211E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7888BF-3124-66D1-3A73-7B2D1CC194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A0093CF-B4C3-DC74-4A71-1E323E8E4E4A}"/>
              </a:ext>
            </a:extLst>
          </p:cNvPr>
          <p:cNvSpPr>
            <a:spLocks noGrp="1"/>
          </p:cNvSpPr>
          <p:nvPr>
            <p:ph type="sldNum" sz="quarter" idx="10"/>
          </p:nvPr>
        </p:nvSpPr>
        <p:spPr/>
        <p:txBody>
          <a:bodyPr/>
          <a:lstStyle/>
          <a:p>
            <a:fld id="{FDB4C390-704E-47FD-86C2-9A046C79CF26}" type="slidenum">
              <a:rPr kumimoji="1" lang="ja-JP" altLang="en-US" smtClean="0"/>
              <a:t>42</a:t>
            </a:fld>
            <a:endParaRPr kumimoji="1" lang="ja-JP" altLang="en-US"/>
          </a:p>
        </p:txBody>
      </p:sp>
    </p:spTree>
    <p:extLst>
      <p:ext uri="{BB962C8B-B14F-4D97-AF65-F5344CB8AC3E}">
        <p14:creationId xmlns:p14="http://schemas.microsoft.com/office/powerpoint/2010/main" val="1072863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43</a:t>
            </a:fld>
            <a:endParaRPr kumimoji="1" lang="ja-JP" altLang="en-US"/>
          </a:p>
        </p:txBody>
      </p:sp>
    </p:spTree>
    <p:extLst>
      <p:ext uri="{BB962C8B-B14F-4D97-AF65-F5344CB8AC3E}">
        <p14:creationId xmlns:p14="http://schemas.microsoft.com/office/powerpoint/2010/main" val="4179521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02903-B342-4C89-0E61-2BDEDA03F8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B31763-E120-97A8-3E8E-3DF540531F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DC26B2-78F0-8EFD-2EE2-1730DA9BBE1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8897D9-1FB2-B8D9-6D3F-B45B5B849CED}"/>
              </a:ext>
            </a:extLst>
          </p:cNvPr>
          <p:cNvSpPr>
            <a:spLocks noGrp="1"/>
          </p:cNvSpPr>
          <p:nvPr>
            <p:ph type="sldNum" sz="quarter" idx="5"/>
          </p:nvPr>
        </p:nvSpPr>
        <p:spPr/>
        <p:txBody>
          <a:bodyPr/>
          <a:lstStyle/>
          <a:p>
            <a:fld id="{B6B31BB2-FDA5-48CD-B5F3-B32FFE977CED}" type="slidenum">
              <a:rPr kumimoji="1" lang="ja-JP" altLang="en-US" smtClean="0"/>
              <a:t>44</a:t>
            </a:fld>
            <a:endParaRPr kumimoji="1" lang="ja-JP" altLang="en-US"/>
          </a:p>
        </p:txBody>
      </p:sp>
    </p:spTree>
    <p:extLst>
      <p:ext uri="{BB962C8B-B14F-4D97-AF65-F5344CB8AC3E}">
        <p14:creationId xmlns:p14="http://schemas.microsoft.com/office/powerpoint/2010/main" val="3788495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32C1-3C83-9FC5-963B-D7A9AABC41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07FF86-3BE9-842A-4B08-B10DE2AF98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EB239B-6756-E9DA-0257-549A8417C92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C6783A-16A3-83D3-49C3-525D5043AB77}"/>
              </a:ext>
            </a:extLst>
          </p:cNvPr>
          <p:cNvSpPr>
            <a:spLocks noGrp="1"/>
          </p:cNvSpPr>
          <p:nvPr>
            <p:ph type="sldNum" sz="quarter" idx="5"/>
          </p:nvPr>
        </p:nvSpPr>
        <p:spPr/>
        <p:txBody>
          <a:bodyPr/>
          <a:lstStyle/>
          <a:p>
            <a:fld id="{B6B31BB2-FDA5-48CD-B5F3-B32FFE977CED}" type="slidenum">
              <a:rPr kumimoji="1" lang="ja-JP" altLang="en-US" smtClean="0"/>
              <a:t>45</a:t>
            </a:fld>
            <a:endParaRPr kumimoji="1" lang="ja-JP" altLang="en-US"/>
          </a:p>
        </p:txBody>
      </p:sp>
    </p:spTree>
    <p:extLst>
      <p:ext uri="{BB962C8B-B14F-4D97-AF65-F5344CB8AC3E}">
        <p14:creationId xmlns:p14="http://schemas.microsoft.com/office/powerpoint/2010/main" val="3344769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877F-6DE6-B415-383A-70A846A8F6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B53E57-477C-C30B-21AD-9171E1F769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A31E79-07A0-0D60-C9F7-E4FAEF1E1C1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A460462-8563-029F-C5B6-9FD67CB41ECB}"/>
              </a:ext>
            </a:extLst>
          </p:cNvPr>
          <p:cNvSpPr>
            <a:spLocks noGrp="1"/>
          </p:cNvSpPr>
          <p:nvPr>
            <p:ph type="sldNum" sz="quarter" idx="10"/>
          </p:nvPr>
        </p:nvSpPr>
        <p:spPr/>
        <p:txBody>
          <a:bodyPr/>
          <a:lstStyle/>
          <a:p>
            <a:fld id="{FDB4C390-704E-47FD-86C2-9A046C79CF26}" type="slidenum">
              <a:rPr kumimoji="1" lang="ja-JP" altLang="en-US" smtClean="0"/>
              <a:t>46</a:t>
            </a:fld>
            <a:endParaRPr kumimoji="1" lang="ja-JP" altLang="en-US"/>
          </a:p>
        </p:txBody>
      </p:sp>
    </p:spTree>
    <p:extLst>
      <p:ext uri="{BB962C8B-B14F-4D97-AF65-F5344CB8AC3E}">
        <p14:creationId xmlns:p14="http://schemas.microsoft.com/office/powerpoint/2010/main" val="3186413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0B1CC-61C1-CC8F-9119-E3AC5E59A3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0FC35F-E173-FB93-9447-0C7874BF6A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935F8E-73A2-55AB-2F14-0E36322E2E4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08E298-7099-8979-6E22-211F85D5EC34}"/>
              </a:ext>
            </a:extLst>
          </p:cNvPr>
          <p:cNvSpPr>
            <a:spLocks noGrp="1"/>
          </p:cNvSpPr>
          <p:nvPr>
            <p:ph type="sldNum" sz="quarter" idx="5"/>
          </p:nvPr>
        </p:nvSpPr>
        <p:spPr/>
        <p:txBody>
          <a:bodyPr/>
          <a:lstStyle/>
          <a:p>
            <a:fld id="{FDB4C390-704E-47FD-86C2-9A046C79CF26}" type="slidenum">
              <a:rPr kumimoji="1" lang="ja-JP" altLang="en-US" smtClean="0"/>
              <a:t>47</a:t>
            </a:fld>
            <a:endParaRPr kumimoji="1" lang="ja-JP" altLang="en-US"/>
          </a:p>
        </p:txBody>
      </p:sp>
    </p:spTree>
    <p:extLst>
      <p:ext uri="{BB962C8B-B14F-4D97-AF65-F5344CB8AC3E}">
        <p14:creationId xmlns:p14="http://schemas.microsoft.com/office/powerpoint/2010/main" val="398102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D14C-AD85-FE6C-A104-735DC3EFAB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60733D-499D-21FE-C632-3189ECA806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ED33A3-3942-AC53-D26A-B524A7076EA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34BE4A9-2000-CCA8-322F-2457DB9EF06E}"/>
              </a:ext>
            </a:extLst>
          </p:cNvPr>
          <p:cNvSpPr>
            <a:spLocks noGrp="1"/>
          </p:cNvSpPr>
          <p:nvPr>
            <p:ph type="sldNum" sz="quarter" idx="10"/>
          </p:nvPr>
        </p:nvSpPr>
        <p:spPr/>
        <p:txBody>
          <a:bodyPr/>
          <a:lstStyle/>
          <a:p>
            <a:fld id="{FDB4C390-704E-47FD-86C2-9A046C79CF26}" type="slidenum">
              <a:rPr kumimoji="1" lang="ja-JP" altLang="en-US" smtClean="0"/>
              <a:t>6</a:t>
            </a:fld>
            <a:endParaRPr kumimoji="1" lang="ja-JP" altLang="en-US"/>
          </a:p>
        </p:txBody>
      </p:sp>
    </p:spTree>
    <p:extLst>
      <p:ext uri="{BB962C8B-B14F-4D97-AF65-F5344CB8AC3E}">
        <p14:creationId xmlns:p14="http://schemas.microsoft.com/office/powerpoint/2010/main" val="251886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F9E6-FBAC-5AB9-107C-B6BED4E0F1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F3CF0F-2637-45A0-50A0-BA92FA8849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975E7A-C39E-29E4-E370-AA6C0E27FED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C876C56-F1C0-A05F-AB00-A77548710032}"/>
              </a:ext>
            </a:extLst>
          </p:cNvPr>
          <p:cNvSpPr>
            <a:spLocks noGrp="1"/>
          </p:cNvSpPr>
          <p:nvPr>
            <p:ph type="sldNum" sz="quarter" idx="10"/>
          </p:nvPr>
        </p:nvSpPr>
        <p:spPr/>
        <p:txBody>
          <a:bodyPr/>
          <a:lstStyle/>
          <a:p>
            <a:fld id="{FDB4C390-704E-47FD-86C2-9A046C79CF26}" type="slidenum">
              <a:rPr kumimoji="1" lang="ja-JP" altLang="en-US" smtClean="0"/>
              <a:t>7</a:t>
            </a:fld>
            <a:endParaRPr kumimoji="1" lang="ja-JP" altLang="en-US"/>
          </a:p>
        </p:txBody>
      </p:sp>
    </p:spTree>
    <p:extLst>
      <p:ext uri="{BB962C8B-B14F-4D97-AF65-F5344CB8AC3E}">
        <p14:creationId xmlns:p14="http://schemas.microsoft.com/office/powerpoint/2010/main" val="240652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D2870-F525-DF31-53F4-024EB2997D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BA8BA4-D5FF-43B5-EBBC-D0EA55FF10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12E591-A01D-5091-5553-7F9D8D307CA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B3F50B0-B58D-598A-8EF6-4265B3F3DD04}"/>
              </a:ext>
            </a:extLst>
          </p:cNvPr>
          <p:cNvSpPr>
            <a:spLocks noGrp="1"/>
          </p:cNvSpPr>
          <p:nvPr>
            <p:ph type="sldNum" sz="quarter" idx="10"/>
          </p:nvPr>
        </p:nvSpPr>
        <p:spPr/>
        <p:txBody>
          <a:bodyPr/>
          <a:lstStyle/>
          <a:p>
            <a:fld id="{FDB4C390-704E-47FD-86C2-9A046C79CF26}" type="slidenum">
              <a:rPr kumimoji="1" lang="ja-JP" altLang="en-US" smtClean="0"/>
              <a:t>8</a:t>
            </a:fld>
            <a:endParaRPr kumimoji="1" lang="ja-JP" altLang="en-US"/>
          </a:p>
        </p:txBody>
      </p:sp>
    </p:spTree>
    <p:extLst>
      <p:ext uri="{BB962C8B-B14F-4D97-AF65-F5344CB8AC3E}">
        <p14:creationId xmlns:p14="http://schemas.microsoft.com/office/powerpoint/2010/main" val="11957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3725" cy="39274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8963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37C6D-7712-0AE6-6AE2-2D656294BBE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8807DE-955C-0203-0F70-3BF3063DE11E}"/>
              </a:ext>
            </a:extLst>
          </p:cNvPr>
          <p:cNvSpPr>
            <a:spLocks noGrp="1" noRot="1" noChangeAspect="1"/>
          </p:cNvSpPr>
          <p:nvPr>
            <p:ph type="sldImg"/>
          </p:nvPr>
        </p:nvSpPr>
        <p:spPr>
          <a:xfrm>
            <a:off x="871538" y="257175"/>
            <a:ext cx="5673725" cy="3927475"/>
          </a:xfrm>
        </p:spPr>
      </p:sp>
      <p:sp>
        <p:nvSpPr>
          <p:cNvPr id="3" name="ノート プレースホルダー 2">
            <a:extLst>
              <a:ext uri="{FF2B5EF4-FFF2-40B4-BE49-F238E27FC236}">
                <a16:creationId xmlns:a16="http://schemas.microsoft.com/office/drawing/2014/main" id="{C256D8EA-B9D2-A04F-B1A7-74BA122221A8}"/>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6B1691C-008A-7A88-3A96-AC562D77E2A6}"/>
              </a:ext>
            </a:extLst>
          </p:cNvPr>
          <p:cNvSpPr>
            <a:spLocks noGrp="1"/>
          </p:cNvSpPr>
          <p:nvPr>
            <p:ph type="sldNum" sz="quarter" idx="5"/>
          </p:nvPr>
        </p:nvSpPr>
        <p:spPr/>
        <p:txBody>
          <a:bodyPr/>
          <a:lstStyle/>
          <a:p>
            <a:pPr defTabSz="472264">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2264">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8308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01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45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948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6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93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2026/4/13</a:t>
            </a:fld>
            <a:endParaRPr kumimoji="1" lang="ja-JP" altLang="en-US"/>
          </a:p>
        </p:txBody>
      </p:sp>
      <p:sp>
        <p:nvSpPr>
          <p:cNvPr id="8" name="Footer Placeholder 7"/>
          <p:cNvSpPr>
            <a:spLocks noGrp="1"/>
          </p:cNvSpPr>
          <p:nvPr>
            <p:ph type="ftr" sz="quarter" idx="11"/>
          </p:nvPr>
        </p:nvSpPr>
        <p:spPr/>
        <p:txBody>
          <a:bodyPr/>
          <a:lstStyle/>
          <a:p>
            <a:r>
              <a:rPr kumimoji="1" lang="en-US" altLang="ja-JP" dirty="0"/>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212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2026/4/13</a:t>
            </a:fld>
            <a:endParaRPr kumimoji="1" lang="ja-JP" altLang="en-US"/>
          </a:p>
        </p:txBody>
      </p:sp>
      <p:sp>
        <p:nvSpPr>
          <p:cNvPr id="4" name="Footer Placeholder 3"/>
          <p:cNvSpPr>
            <a:spLocks noGrp="1"/>
          </p:cNvSpPr>
          <p:nvPr>
            <p:ph type="ftr" sz="quarter" idx="11"/>
          </p:nvPr>
        </p:nvSpPr>
        <p:spPr/>
        <p:txBody>
          <a:bodyPr/>
          <a:lstStyle/>
          <a:p>
            <a:r>
              <a:rPr kumimoji="1" lang="en-US" altLang="ja-JP" dirty="0"/>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4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2026/4/13</a:t>
            </a:fld>
            <a:endParaRPr kumimoji="1" lang="ja-JP" altLang="en-US"/>
          </a:p>
        </p:txBody>
      </p:sp>
      <p:sp>
        <p:nvSpPr>
          <p:cNvPr id="3" name="Footer Placeholder 2"/>
          <p:cNvSpPr>
            <a:spLocks noGrp="1"/>
          </p:cNvSpPr>
          <p:nvPr>
            <p:ph type="ftr" sz="quarter" idx="11"/>
          </p:nvPr>
        </p:nvSpPr>
        <p:spPr/>
        <p:txBody>
          <a:bodyPr/>
          <a:lstStyle/>
          <a:p>
            <a:r>
              <a:rPr kumimoji="1" lang="en-US" altLang="ja-JP" dirty="0"/>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3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35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1454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35B6-3F7A-4700-9534-C58F4EBB7F61}" type="datetime1">
              <a:rPr kumimoji="1" lang="ja-JP" altLang="en-US" smtClean="0"/>
              <a:t>2026/4/13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1</a:t>
            </a:r>
            <a:endParaRPr kumimoji="1" lang="ja-JP" altLang="en-US"/>
          </a:p>
        </p:txBody>
      </p:sp>
      <p:sp>
        <p:nvSpPr>
          <p:cNvPr id="6" name="Slide Number Placeholder 5"/>
          <p:cNvSpPr>
            <a:spLocks noGrp="1"/>
          </p:cNvSpPr>
          <p:nvPr>
            <p:ph type="sldNum" sz="quarter" idx="4"/>
          </p:nvPr>
        </p:nvSpPr>
        <p:spPr>
          <a:xfrm>
            <a:off x="7677150" y="6462941"/>
            <a:ext cx="2228850" cy="365125"/>
          </a:xfrm>
          <a:prstGeom prst="rect">
            <a:avLst/>
          </a:prstGeom>
        </p:spPr>
        <p:txBody>
          <a:bodyPr vert="horz" lIns="91440" tIns="45720" rIns="91440" bIns="45720" rtlCol="0" anchor="ctr"/>
          <a:lstStyle>
            <a:lvl1pPr algn="r">
              <a:defRPr sz="1600">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5427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16326" y="1861180"/>
            <a:ext cx="8673347" cy="1384962"/>
          </a:xfrm>
          <a:prstGeom prst="rect">
            <a:avLst/>
          </a:prstGeom>
          <a:noFill/>
        </p:spPr>
        <p:txBody>
          <a:bodyPr vert="horz" wrap="square" lIns="91407" tIns="45704" rIns="91407" bIns="45704" rtlCol="0" anchor="ctr">
            <a:spAutoFit/>
          </a:bodyPr>
          <a:lstStyle/>
          <a:p>
            <a:pPr algn="ctr"/>
            <a:r>
              <a:rPr lang="ja-JP" altLang="ja-JP" sz="2800" b="1" dirty="0"/>
              <a:t>第</a:t>
            </a:r>
            <a:r>
              <a:rPr lang="ja-JP" altLang="en-US" sz="2800" b="1" dirty="0"/>
              <a:t>３</a:t>
            </a:r>
            <a:r>
              <a:rPr lang="ja-JP" altLang="ja-JP" sz="2800" b="1" dirty="0"/>
              <a:t>回　</a:t>
            </a:r>
            <a:r>
              <a:rPr lang="ja-JP" altLang="en-US" sz="2800" b="1" dirty="0"/>
              <a:t>大阪市</a:t>
            </a:r>
            <a:r>
              <a:rPr lang="ja-JP" altLang="ja-JP" sz="2800" b="1" dirty="0"/>
              <a:t>下水道施設</a:t>
            </a:r>
            <a:r>
              <a:rPr lang="ja-JP" altLang="en-US" sz="2800" b="1" dirty="0"/>
              <a:t>維持管理審議会</a:t>
            </a:r>
            <a:endParaRPr lang="en-US" altLang="ja-JP" sz="2800" b="1" dirty="0"/>
          </a:p>
          <a:p>
            <a:endParaRPr lang="en-US" altLang="ja-JP" sz="2800" b="1" dirty="0"/>
          </a:p>
          <a:p>
            <a:pPr algn="ctr"/>
            <a:r>
              <a:rPr lang="ja-JP" altLang="en-US" sz="2800" b="1" dirty="0"/>
              <a:t>議事説明資料</a:t>
            </a:r>
            <a:endParaRPr lang="en-US" altLang="ja-JP" sz="2800" b="1" dirty="0"/>
          </a:p>
        </p:txBody>
      </p:sp>
      <p:sp>
        <p:nvSpPr>
          <p:cNvPr id="13" name="テキスト ボックス 12"/>
          <p:cNvSpPr txBox="1"/>
          <p:nvPr/>
        </p:nvSpPr>
        <p:spPr>
          <a:xfrm>
            <a:off x="8354595" y="297540"/>
            <a:ext cx="906969" cy="369300"/>
          </a:xfrm>
          <a:prstGeom prst="rect">
            <a:avLst/>
          </a:prstGeom>
          <a:noFill/>
          <a:ln>
            <a:solidFill>
              <a:schemeClr val="tx1"/>
            </a:solidFill>
          </a:ln>
        </p:spPr>
        <p:txBody>
          <a:bodyPr vert="horz" wrap="square" lIns="91407" tIns="45704" rIns="91407" bIns="45704" rtlCol="0" anchor="ctr">
            <a:spAutoFit/>
          </a:bodyPr>
          <a:lstStyle/>
          <a:p>
            <a:pPr algn="ctr"/>
            <a:r>
              <a:rPr lang="ja-JP" altLang="en-US" b="1" dirty="0"/>
              <a:t>資料３</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791203" y="5026294"/>
            <a:ext cx="8470361" cy="369300"/>
          </a:xfrm>
          <a:prstGeom prst="rect">
            <a:avLst/>
          </a:prstGeom>
          <a:noFill/>
        </p:spPr>
        <p:txBody>
          <a:bodyPr vert="horz" wrap="square" lIns="91407" tIns="45704" rIns="91407" bIns="45704" rtlCol="0" anchor="ctr">
            <a:spAutoFit/>
          </a:bodyPr>
          <a:lstStyle/>
          <a:p>
            <a:pPr algn="ctr"/>
            <a:r>
              <a:rPr lang="ja-JP" altLang="en-US" b="1" dirty="0"/>
              <a:t>令和 ８年 ２月 ３</a:t>
            </a:r>
            <a:r>
              <a:rPr lang="en-US" altLang="ja-JP" b="1" dirty="0"/>
              <a:t> </a:t>
            </a:r>
            <a:r>
              <a:rPr lang="ja-JP" altLang="en-US" b="1" dirty="0"/>
              <a:t>日</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a:t>
            </a:fld>
            <a:endParaRPr kumimoji="1" lang="ja-JP" altLang="en-US"/>
          </a:p>
        </p:txBody>
      </p:sp>
    </p:spTree>
    <p:extLst>
      <p:ext uri="{BB962C8B-B14F-4D97-AF65-F5344CB8AC3E}">
        <p14:creationId xmlns:p14="http://schemas.microsoft.com/office/powerpoint/2010/main" val="59908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CFF">
            <a:alpha val="20000"/>
          </a:srgbClr>
        </a:solidFill>
        <a:effectLst/>
      </p:bgPr>
    </p:bg>
    <p:spTree>
      <p:nvGrpSpPr>
        <p:cNvPr id="1" name="">
          <a:extLst>
            <a:ext uri="{FF2B5EF4-FFF2-40B4-BE49-F238E27FC236}">
              <a16:creationId xmlns:a16="http://schemas.microsoft.com/office/drawing/2014/main" id="{0B8982DC-119E-75E3-88CC-50D5F07AE7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44586C-A9B9-F48D-54F4-72742B7CD62B}"/>
              </a:ext>
            </a:extLst>
          </p:cNvPr>
          <p:cNvSpPr>
            <a:spLocks noGrp="1"/>
          </p:cNvSpPr>
          <p:nvPr>
            <p:ph type="ctrTitle"/>
          </p:nvPr>
        </p:nvSpPr>
        <p:spPr>
          <a:xfrm>
            <a:off x="430981" y="2231464"/>
            <a:ext cx="6516665" cy="3964433"/>
          </a:xfrm>
        </p:spPr>
        <p:txBody>
          <a:bodyPr anchor="ctr">
            <a:noAutofit/>
          </a:bodyPr>
          <a:lstStyle/>
          <a:p>
            <a:pPr algn="l">
              <a:lnSpc>
                <a:spcPct val="100000"/>
              </a:lnSpc>
            </a:pPr>
            <a:r>
              <a:rPr lang="ja-JP" altLang="en-US" sz="2000" dirty="0">
                <a:latin typeface="+mn-ea"/>
                <a:ea typeface="+mn-ea"/>
              </a:rPr>
              <a:t>・計画的業務　</a:t>
            </a:r>
            <a:r>
              <a:rPr lang="ja-JP" altLang="en-US" sz="2800" dirty="0">
                <a:latin typeface="+mn-ea"/>
                <a:ea typeface="+mn-ea"/>
              </a:rPr>
              <a:t>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ストックマネジメントの見直し時期を延期</a:t>
            </a:r>
            <a:br>
              <a:rPr lang="en-US" altLang="ja-JP" sz="2800" b="1" dirty="0">
                <a:latin typeface="+mn-ea"/>
                <a:ea typeface="+mn-ea"/>
              </a:rPr>
            </a:br>
            <a:r>
              <a:rPr lang="ja-JP" altLang="en-US" sz="2800" b="1" dirty="0">
                <a:latin typeface="+mn-ea"/>
                <a:ea typeface="+mn-ea"/>
              </a:rPr>
              <a:t>　履行実績を踏まえ業務数量を設定</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事故の未然防止に向けた</a:t>
            </a:r>
            <a:r>
              <a:rPr lang="ja-JP" altLang="en-US" sz="2800" b="1" u="sng" dirty="0">
                <a:solidFill>
                  <a:srgbClr val="FF0101"/>
                </a:solidFill>
                <a:latin typeface="+mn-ea"/>
                <a:ea typeface="+mn-ea"/>
              </a:rPr>
              <a:t>調査の拡充</a:t>
            </a:r>
            <a:br>
              <a:rPr lang="en-US" altLang="ja-JP" sz="2800" dirty="0">
                <a:latin typeface="+mn-ea"/>
                <a:ea typeface="+mn-ea"/>
              </a:rPr>
            </a:br>
            <a:br>
              <a:rPr lang="en-US" altLang="ja-JP" sz="2800" dirty="0">
                <a:latin typeface="+mn-ea"/>
                <a:ea typeface="+mn-ea"/>
              </a:rPr>
            </a:br>
            <a:r>
              <a:rPr lang="ja-JP" altLang="en-US" sz="2000" dirty="0">
                <a:latin typeface="+mn-ea"/>
                <a:ea typeface="+mn-ea"/>
              </a:rPr>
              <a:t>・住民対応等対応業務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当初の契約条件を据え置き</a:t>
            </a:r>
            <a:br>
              <a:rPr lang="ja-JP" altLang="en-US" sz="2800" dirty="0">
                <a:latin typeface="+mn-ea"/>
                <a:ea typeface="+mn-ea"/>
              </a:rPr>
            </a:br>
            <a:br>
              <a:rPr lang="en-US" altLang="ja-JP" sz="2800" dirty="0">
                <a:latin typeface="+mn-ea"/>
                <a:ea typeface="+mn-ea"/>
              </a:rPr>
            </a:br>
            <a:r>
              <a:rPr lang="ja-JP" altLang="en-US" sz="1800" dirty="0">
                <a:latin typeface="+mn-ea"/>
                <a:ea typeface="+mn-ea"/>
              </a:rPr>
              <a:t>・仕様発注化の検討結果（下水管きょ調査）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モニタリングの強化により対応</a:t>
            </a:r>
          </a:p>
        </p:txBody>
      </p:sp>
      <p:sp>
        <p:nvSpPr>
          <p:cNvPr id="4" name="スライド番号プレースホルダー 3">
            <a:extLst>
              <a:ext uri="{FF2B5EF4-FFF2-40B4-BE49-F238E27FC236}">
                <a16:creationId xmlns:a16="http://schemas.microsoft.com/office/drawing/2014/main" id="{2052F24E-83FA-6540-F53F-6593CB50C028}"/>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10</a:t>
            </a:fld>
            <a:endParaRPr lang="ja-JP" altLang="en-US">
              <a:solidFill>
                <a:prstClr val="black"/>
              </a:solidFill>
              <a:latin typeface="Segoe UI"/>
              <a:ea typeface="Meiryo UI"/>
            </a:endParaRPr>
          </a:p>
        </p:txBody>
      </p:sp>
      <p:sp>
        <p:nvSpPr>
          <p:cNvPr id="7" name="タイトル 1">
            <a:extLst>
              <a:ext uri="{FF2B5EF4-FFF2-40B4-BE49-F238E27FC236}">
                <a16:creationId xmlns:a16="http://schemas.microsoft.com/office/drawing/2014/main" id="{CFCF3D3C-263D-BADA-C4D9-B22EC97CF3B4}"/>
              </a:ext>
            </a:extLst>
          </p:cNvPr>
          <p:cNvSpPr txBox="1">
            <a:spLocks/>
          </p:cNvSpPr>
          <p:nvPr/>
        </p:nvSpPr>
        <p:spPr>
          <a:xfrm>
            <a:off x="210728" y="366598"/>
            <a:ext cx="9479372" cy="1369827"/>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b="1" dirty="0">
                <a:latin typeface="+mn-ea"/>
                <a:ea typeface="+mn-ea"/>
              </a:rPr>
              <a:t>審議・報告事項</a:t>
            </a:r>
            <a:endParaRPr lang="en-US" altLang="ja-JP" sz="3600" b="1" dirty="0">
              <a:latin typeface="+mn-ea"/>
              <a:ea typeface="+mn-ea"/>
            </a:endParaRPr>
          </a:p>
          <a:p>
            <a:pPr algn="l">
              <a:lnSpc>
                <a:spcPct val="100000"/>
              </a:lnSpc>
            </a:pPr>
            <a:r>
              <a:rPr lang="ja-JP" altLang="en-US" sz="3200" b="1" dirty="0">
                <a:latin typeface="+mn-ea"/>
                <a:ea typeface="+mn-ea"/>
              </a:rPr>
              <a:t>（業務数量の見直しについて</a:t>
            </a:r>
            <a:r>
              <a:rPr lang="en-US" altLang="ja-JP" sz="3200" b="1" dirty="0">
                <a:latin typeface="+mn-ea"/>
                <a:ea typeface="+mn-ea"/>
              </a:rPr>
              <a:t>【</a:t>
            </a:r>
            <a:r>
              <a:rPr lang="ja-JP" altLang="en-US" sz="3200" b="1" dirty="0">
                <a:latin typeface="+mn-ea"/>
                <a:ea typeface="+mn-ea"/>
              </a:rPr>
              <a:t>管路施設</a:t>
            </a:r>
            <a:r>
              <a:rPr lang="en-US" altLang="ja-JP" sz="3200" b="1" dirty="0">
                <a:latin typeface="+mn-ea"/>
                <a:ea typeface="+mn-ea"/>
              </a:rPr>
              <a:t>】</a:t>
            </a:r>
            <a:r>
              <a:rPr lang="ja-JP" altLang="en-US" sz="3200" b="1" dirty="0">
                <a:latin typeface="+mn-ea"/>
                <a:ea typeface="+mn-ea"/>
              </a:rPr>
              <a:t>）</a:t>
            </a:r>
          </a:p>
        </p:txBody>
      </p:sp>
      <p:sp>
        <p:nvSpPr>
          <p:cNvPr id="8" name="タイトル 1">
            <a:extLst>
              <a:ext uri="{FF2B5EF4-FFF2-40B4-BE49-F238E27FC236}">
                <a16:creationId xmlns:a16="http://schemas.microsoft.com/office/drawing/2014/main" id="{53522603-9111-C0D6-8115-1CED4EA9DD6C}"/>
              </a:ext>
            </a:extLst>
          </p:cNvPr>
          <p:cNvSpPr txBox="1">
            <a:spLocks/>
          </p:cNvSpPr>
          <p:nvPr/>
        </p:nvSpPr>
        <p:spPr>
          <a:xfrm>
            <a:off x="7483826" y="2479115"/>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審議</a:t>
            </a:r>
            <a:r>
              <a:rPr lang="en-US" altLang="ja-JP" sz="2800" dirty="0">
                <a:solidFill>
                  <a:srgbClr val="FF0000"/>
                </a:solidFill>
                <a:latin typeface="+mn-ea"/>
                <a:ea typeface="+mn-ea"/>
              </a:rPr>
              <a:t>】</a:t>
            </a:r>
          </a:p>
        </p:txBody>
      </p:sp>
      <p:sp>
        <p:nvSpPr>
          <p:cNvPr id="9" name="タイトル 1">
            <a:extLst>
              <a:ext uri="{FF2B5EF4-FFF2-40B4-BE49-F238E27FC236}">
                <a16:creationId xmlns:a16="http://schemas.microsoft.com/office/drawing/2014/main" id="{91AD652B-6990-9219-7DF3-4CE43D3DCD82}"/>
              </a:ext>
            </a:extLst>
          </p:cNvPr>
          <p:cNvSpPr txBox="1">
            <a:spLocks/>
          </p:cNvSpPr>
          <p:nvPr/>
        </p:nvSpPr>
        <p:spPr>
          <a:xfrm>
            <a:off x="7483825" y="4489606"/>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審議</a:t>
            </a:r>
            <a:r>
              <a:rPr lang="en-US" altLang="ja-JP" sz="2800" dirty="0">
                <a:solidFill>
                  <a:srgbClr val="FF0000"/>
                </a:solidFill>
                <a:latin typeface="+mn-ea"/>
                <a:ea typeface="+mn-ea"/>
              </a:rPr>
              <a:t>】</a:t>
            </a:r>
          </a:p>
        </p:txBody>
      </p:sp>
      <p:sp>
        <p:nvSpPr>
          <p:cNvPr id="10" name="タイトル 1">
            <a:extLst>
              <a:ext uri="{FF2B5EF4-FFF2-40B4-BE49-F238E27FC236}">
                <a16:creationId xmlns:a16="http://schemas.microsoft.com/office/drawing/2014/main" id="{A1517693-5B69-606D-909D-EB53C2CA5006}"/>
              </a:ext>
            </a:extLst>
          </p:cNvPr>
          <p:cNvSpPr txBox="1">
            <a:spLocks/>
          </p:cNvSpPr>
          <p:nvPr/>
        </p:nvSpPr>
        <p:spPr>
          <a:xfrm>
            <a:off x="7483824" y="5598269"/>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報告</a:t>
            </a:r>
            <a:r>
              <a:rPr lang="en-US" altLang="ja-JP" sz="2800" dirty="0">
                <a:solidFill>
                  <a:srgbClr val="FF0000"/>
                </a:solidFill>
                <a:latin typeface="+mn-ea"/>
                <a:ea typeface="+mn-ea"/>
              </a:rPr>
              <a:t>】</a:t>
            </a:r>
          </a:p>
        </p:txBody>
      </p:sp>
      <p:sp>
        <p:nvSpPr>
          <p:cNvPr id="5" name="タイトル 1">
            <a:extLst>
              <a:ext uri="{FF2B5EF4-FFF2-40B4-BE49-F238E27FC236}">
                <a16:creationId xmlns:a16="http://schemas.microsoft.com/office/drawing/2014/main" id="{AD29182C-780A-191A-376B-1BEFCABDD765}"/>
              </a:ext>
            </a:extLst>
          </p:cNvPr>
          <p:cNvSpPr txBox="1">
            <a:spLocks/>
          </p:cNvSpPr>
          <p:nvPr/>
        </p:nvSpPr>
        <p:spPr>
          <a:xfrm>
            <a:off x="223443" y="1736425"/>
            <a:ext cx="9251576" cy="5656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000" b="1" u="sng" dirty="0">
                <a:latin typeface="+mn-ea"/>
                <a:ea typeface="+mn-ea"/>
              </a:rPr>
              <a:t>対象箇所：　特記仕様書</a:t>
            </a:r>
            <a:r>
              <a:rPr lang="en-US" altLang="ja-JP" sz="2000" b="1" u="sng" dirty="0">
                <a:latin typeface="+mn-ea"/>
                <a:ea typeface="+mn-ea"/>
              </a:rPr>
              <a:t>【</a:t>
            </a:r>
            <a:r>
              <a:rPr lang="ja-JP" altLang="en-US" sz="2000" b="1" u="sng" dirty="0">
                <a:latin typeface="+mn-ea"/>
                <a:ea typeface="+mn-ea"/>
              </a:rPr>
              <a:t>別紙</a:t>
            </a:r>
            <a:r>
              <a:rPr lang="en-US" altLang="ja-JP" sz="2000" b="1" u="sng" dirty="0">
                <a:latin typeface="+mn-ea"/>
                <a:ea typeface="+mn-ea"/>
              </a:rPr>
              <a:t>-12】</a:t>
            </a:r>
            <a:r>
              <a:rPr lang="ja-JP" altLang="en-US" sz="2000" b="1" u="sng" dirty="0">
                <a:latin typeface="+mn-ea"/>
                <a:ea typeface="+mn-ea"/>
              </a:rPr>
              <a:t>　管路施設等の維持管理業務の履行実績等　</a:t>
            </a:r>
            <a:endParaRPr lang="en-US" altLang="ja-JP" sz="2000" b="1" u="sng" dirty="0">
              <a:latin typeface="+mn-ea"/>
              <a:ea typeface="+mn-ea"/>
            </a:endParaRPr>
          </a:p>
        </p:txBody>
      </p:sp>
    </p:spTree>
    <p:extLst>
      <p:ext uri="{BB962C8B-B14F-4D97-AF65-F5344CB8AC3E}">
        <p14:creationId xmlns:p14="http://schemas.microsoft.com/office/powerpoint/2010/main" val="86010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11</a:t>
            </a:fld>
            <a:endParaRPr kumimoji="1" lang="ja-JP" altLang="en-US"/>
          </a:p>
        </p:txBody>
      </p:sp>
      <p:sp>
        <p:nvSpPr>
          <p:cNvPr id="4" name="テキスト ボックス 3">
            <a:extLst>
              <a:ext uri="{FF2B5EF4-FFF2-40B4-BE49-F238E27FC236}">
                <a16:creationId xmlns:a16="http://schemas.microsoft.com/office/drawing/2014/main" id="{C3186FAA-9F24-9C47-4E7C-192917D014A3}"/>
              </a:ext>
            </a:extLst>
          </p:cNvPr>
          <p:cNvSpPr txBox="1"/>
          <p:nvPr/>
        </p:nvSpPr>
        <p:spPr>
          <a:xfrm>
            <a:off x="0" y="962202"/>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維持管理業務の構成</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契約書上は、履行実績として表示</a:t>
            </a:r>
            <a:endParaRPr lang="en-US" altLang="ja-JP" dirty="0">
              <a:latin typeface="BIZ UDPゴシック" panose="020B0400000000000000" pitchFamily="50" charset="-128"/>
              <a:ea typeface="BIZ UDPゴシック" panose="020B0400000000000000" pitchFamily="50" charset="-128"/>
            </a:endParaRPr>
          </a:p>
        </p:txBody>
      </p:sp>
      <p:grpSp>
        <p:nvGrpSpPr>
          <p:cNvPr id="78" name="グループ化 77">
            <a:extLst>
              <a:ext uri="{FF2B5EF4-FFF2-40B4-BE49-F238E27FC236}">
                <a16:creationId xmlns:a16="http://schemas.microsoft.com/office/drawing/2014/main" id="{5A3E04D8-AA1F-4C9A-E2AD-9D0D033699CF}"/>
              </a:ext>
            </a:extLst>
          </p:cNvPr>
          <p:cNvGrpSpPr/>
          <p:nvPr/>
        </p:nvGrpSpPr>
        <p:grpSpPr>
          <a:xfrm>
            <a:off x="122120" y="1364502"/>
            <a:ext cx="9765651" cy="5336622"/>
            <a:chOff x="520955" y="1471510"/>
            <a:chExt cx="9765651" cy="5336622"/>
          </a:xfrm>
        </p:grpSpPr>
        <p:sp>
          <p:nvSpPr>
            <p:cNvPr id="6" name="四角形: 角を丸くする 5">
              <a:extLst>
                <a:ext uri="{FF2B5EF4-FFF2-40B4-BE49-F238E27FC236}">
                  <a16:creationId xmlns:a16="http://schemas.microsoft.com/office/drawing/2014/main" id="{0C7DC84A-130C-2980-2E1C-6F5206B84DFD}"/>
                </a:ext>
              </a:extLst>
            </p:cNvPr>
            <p:cNvSpPr/>
            <p:nvPr/>
          </p:nvSpPr>
          <p:spPr>
            <a:xfrm>
              <a:off x="520955" y="2076429"/>
              <a:ext cx="1764000" cy="68093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管路保全業務</a:t>
              </a:r>
              <a:endParaRPr kumimoji="1" lang="en-US" altLang="ja-JP" dirty="0"/>
            </a:p>
            <a:p>
              <a:pPr algn="ctr"/>
              <a:r>
                <a:rPr kumimoji="1" lang="ja-JP" altLang="en-US" dirty="0"/>
                <a:t>改築業務</a:t>
              </a:r>
            </a:p>
          </p:txBody>
        </p:sp>
        <p:cxnSp>
          <p:nvCxnSpPr>
            <p:cNvPr id="12" name="コネクタ: カギ線 11">
              <a:extLst>
                <a:ext uri="{FF2B5EF4-FFF2-40B4-BE49-F238E27FC236}">
                  <a16:creationId xmlns:a16="http://schemas.microsoft.com/office/drawing/2014/main" id="{89050474-9085-E172-AF8A-73CBBDC48FCB}"/>
                </a:ext>
              </a:extLst>
            </p:cNvPr>
            <p:cNvCxnSpPr>
              <a:cxnSpLocks/>
              <a:stCxn id="6" idx="3"/>
              <a:endCxn id="7" idx="1"/>
            </p:cNvCxnSpPr>
            <p:nvPr/>
          </p:nvCxnSpPr>
          <p:spPr>
            <a:xfrm flipV="1">
              <a:off x="2284955" y="1681554"/>
              <a:ext cx="366863" cy="73534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CC7FD9B5-1EE7-6CC3-3084-DA2FC443BB7F}"/>
                </a:ext>
              </a:extLst>
            </p:cNvPr>
            <p:cNvCxnSpPr>
              <a:cxnSpLocks/>
              <a:stCxn id="6" idx="3"/>
              <a:endCxn id="8" idx="1"/>
            </p:cNvCxnSpPr>
            <p:nvPr/>
          </p:nvCxnSpPr>
          <p:spPr>
            <a:xfrm>
              <a:off x="2284955" y="2416897"/>
              <a:ext cx="368073" cy="225326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319BA2EB-48B3-280D-74FD-709799573D29}"/>
                </a:ext>
              </a:extLst>
            </p:cNvPr>
            <p:cNvSpPr/>
            <p:nvPr/>
          </p:nvSpPr>
          <p:spPr>
            <a:xfrm>
              <a:off x="6427556" y="2200749"/>
              <a:ext cx="385905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ストックマネジメント計画に基づき計上</a:t>
              </a:r>
            </a:p>
          </p:txBody>
        </p:sp>
        <p:sp>
          <p:nvSpPr>
            <p:cNvPr id="27" name="四角形: 角を丸くする 26">
              <a:extLst>
                <a:ext uri="{FF2B5EF4-FFF2-40B4-BE49-F238E27FC236}">
                  <a16:creationId xmlns:a16="http://schemas.microsoft.com/office/drawing/2014/main" id="{FF0871FA-32AD-B95D-4406-59A4E494C772}"/>
                </a:ext>
              </a:extLst>
            </p:cNvPr>
            <p:cNvSpPr/>
            <p:nvPr/>
          </p:nvSpPr>
          <p:spPr>
            <a:xfrm>
              <a:off x="3103056" y="1979090"/>
              <a:ext cx="2916000"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調査・点検・巡視</a:t>
              </a:r>
            </a:p>
          </p:txBody>
        </p:sp>
        <p:sp>
          <p:nvSpPr>
            <p:cNvPr id="28" name="四角形: 角を丸くする 27">
              <a:extLst>
                <a:ext uri="{FF2B5EF4-FFF2-40B4-BE49-F238E27FC236}">
                  <a16:creationId xmlns:a16="http://schemas.microsoft.com/office/drawing/2014/main" id="{4B7EA5DB-14DA-0623-A953-1AAD3E6A4849}"/>
                </a:ext>
              </a:extLst>
            </p:cNvPr>
            <p:cNvSpPr/>
            <p:nvPr/>
          </p:nvSpPr>
          <p:spPr>
            <a:xfrm>
              <a:off x="3103056" y="2431415"/>
              <a:ext cx="2916000"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管きょ清掃</a:t>
              </a:r>
            </a:p>
          </p:txBody>
        </p:sp>
        <p:sp>
          <p:nvSpPr>
            <p:cNvPr id="29" name="四角形: 角を丸くする 28">
              <a:extLst>
                <a:ext uri="{FF2B5EF4-FFF2-40B4-BE49-F238E27FC236}">
                  <a16:creationId xmlns:a16="http://schemas.microsoft.com/office/drawing/2014/main" id="{E3BB20C6-2D6D-F8BD-3748-BFFFA7DF3347}"/>
                </a:ext>
              </a:extLst>
            </p:cNvPr>
            <p:cNvSpPr/>
            <p:nvPr/>
          </p:nvSpPr>
          <p:spPr>
            <a:xfrm>
              <a:off x="3103056" y="2889583"/>
              <a:ext cx="2916000" cy="504000"/>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取付管・</a:t>
              </a:r>
              <a:r>
                <a:rPr kumimoji="1" lang="en-US" altLang="ja-JP" sz="1600" dirty="0">
                  <a:solidFill>
                    <a:schemeClr val="tx1"/>
                  </a:solidFill>
                </a:rPr>
                <a:t>MH</a:t>
              </a:r>
              <a:r>
                <a:rPr kumimoji="1" lang="ja-JP" altLang="en-US" sz="1600" dirty="0">
                  <a:solidFill>
                    <a:schemeClr val="tx1"/>
                  </a:solidFill>
                </a:rPr>
                <a:t>蓋の修繕等</a:t>
              </a:r>
              <a:endParaRPr kumimoji="1" lang="en-US" altLang="ja-JP" sz="1600" dirty="0">
                <a:solidFill>
                  <a:schemeClr val="tx1"/>
                </a:solidFill>
              </a:endParaRPr>
            </a:p>
            <a:p>
              <a:pPr algn="ctr"/>
              <a:r>
                <a:rPr kumimoji="1" lang="ja-JP" altLang="en-US" sz="1600" dirty="0">
                  <a:solidFill>
                    <a:schemeClr val="tx1"/>
                  </a:solidFill>
                </a:rPr>
                <a:t>舗装路面２次復旧</a:t>
              </a:r>
            </a:p>
          </p:txBody>
        </p:sp>
        <p:sp>
          <p:nvSpPr>
            <p:cNvPr id="30" name="四角形: 角を丸くする 29">
              <a:extLst>
                <a:ext uri="{FF2B5EF4-FFF2-40B4-BE49-F238E27FC236}">
                  <a16:creationId xmlns:a16="http://schemas.microsoft.com/office/drawing/2014/main" id="{923B2C41-1ED9-7AD8-9252-2F64554CA5FF}"/>
                </a:ext>
              </a:extLst>
            </p:cNvPr>
            <p:cNvSpPr/>
            <p:nvPr/>
          </p:nvSpPr>
          <p:spPr>
            <a:xfrm>
              <a:off x="3103056" y="3460360"/>
              <a:ext cx="2916000"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立入防止柵設置、除草伐採ほか</a:t>
              </a:r>
            </a:p>
          </p:txBody>
        </p:sp>
        <p:sp>
          <p:nvSpPr>
            <p:cNvPr id="31" name="四角形: 角を丸くする 30">
              <a:extLst>
                <a:ext uri="{FF2B5EF4-FFF2-40B4-BE49-F238E27FC236}">
                  <a16:creationId xmlns:a16="http://schemas.microsoft.com/office/drawing/2014/main" id="{6027A05A-BB49-581D-E5BA-51E998886055}"/>
                </a:ext>
              </a:extLst>
            </p:cNvPr>
            <p:cNvSpPr/>
            <p:nvPr/>
          </p:nvSpPr>
          <p:spPr>
            <a:xfrm>
              <a:off x="3103056" y="3921453"/>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取付管・</a:t>
              </a:r>
              <a:r>
                <a:rPr kumimoji="1" lang="en-US" altLang="ja-JP" sz="1600" dirty="0">
                  <a:solidFill>
                    <a:schemeClr val="tx1"/>
                  </a:solidFill>
                </a:rPr>
                <a:t>MH</a:t>
              </a:r>
              <a:r>
                <a:rPr kumimoji="1" lang="ja-JP" altLang="en-US" sz="1600" dirty="0">
                  <a:solidFill>
                    <a:schemeClr val="tx1"/>
                  </a:solidFill>
                </a:rPr>
                <a:t>蓋の改築更新</a:t>
              </a:r>
            </a:p>
          </p:txBody>
        </p:sp>
        <p:cxnSp>
          <p:nvCxnSpPr>
            <p:cNvPr id="33" name="コネクタ: カギ線 32">
              <a:extLst>
                <a:ext uri="{FF2B5EF4-FFF2-40B4-BE49-F238E27FC236}">
                  <a16:creationId xmlns:a16="http://schemas.microsoft.com/office/drawing/2014/main" id="{648DC88A-9352-EB77-2F1A-27EB70200039}"/>
                </a:ext>
              </a:extLst>
            </p:cNvPr>
            <p:cNvCxnSpPr>
              <a:cxnSpLocks/>
              <a:endCxn id="27" idx="1"/>
            </p:cNvCxnSpPr>
            <p:nvPr/>
          </p:nvCxnSpPr>
          <p:spPr>
            <a:xfrm rot="16200000" flipH="1">
              <a:off x="2802690" y="1861287"/>
              <a:ext cx="338152" cy="2625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3397C7B5-978B-1359-38B1-6080B1AEAF21}"/>
                </a:ext>
              </a:extLst>
            </p:cNvPr>
            <p:cNvCxnSpPr>
              <a:cxnSpLocks/>
              <a:endCxn id="28" idx="1"/>
            </p:cNvCxnSpPr>
            <p:nvPr/>
          </p:nvCxnSpPr>
          <p:spPr>
            <a:xfrm rot="16200000" flipH="1">
              <a:off x="2652582" y="2163504"/>
              <a:ext cx="637158"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5B37A4B4-4CB9-04D3-2176-F61C8D119F87}"/>
                </a:ext>
              </a:extLst>
            </p:cNvPr>
            <p:cNvCxnSpPr>
              <a:cxnSpLocks/>
              <a:endCxn id="29" idx="1"/>
            </p:cNvCxnSpPr>
            <p:nvPr/>
          </p:nvCxnSpPr>
          <p:spPr>
            <a:xfrm rot="16200000" flipH="1">
              <a:off x="2612354" y="2650881"/>
              <a:ext cx="717614"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F4F860D4-F690-95F0-A083-F2B38E5C5885}"/>
                </a:ext>
              </a:extLst>
            </p:cNvPr>
            <p:cNvCxnSpPr>
              <a:cxnSpLocks/>
              <a:endCxn id="30" idx="1"/>
            </p:cNvCxnSpPr>
            <p:nvPr/>
          </p:nvCxnSpPr>
          <p:spPr>
            <a:xfrm rot="16200000" flipH="1">
              <a:off x="2571363" y="3111230"/>
              <a:ext cx="799596"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4B83FD27-FEB9-7CAF-25D8-F4D20398B57D}"/>
                </a:ext>
              </a:extLst>
            </p:cNvPr>
            <p:cNvCxnSpPr>
              <a:cxnSpLocks/>
              <a:endCxn id="31" idx="1"/>
            </p:cNvCxnSpPr>
            <p:nvPr/>
          </p:nvCxnSpPr>
          <p:spPr>
            <a:xfrm rot="16200000" flipH="1">
              <a:off x="2371683" y="3372643"/>
              <a:ext cx="1198956"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四角形: 角を丸くする 44">
              <a:extLst>
                <a:ext uri="{FF2B5EF4-FFF2-40B4-BE49-F238E27FC236}">
                  <a16:creationId xmlns:a16="http://schemas.microsoft.com/office/drawing/2014/main" id="{C76DE46A-40BC-3D83-D93A-A315A09D8B06}"/>
                </a:ext>
              </a:extLst>
            </p:cNvPr>
            <p:cNvSpPr/>
            <p:nvPr/>
          </p:nvSpPr>
          <p:spPr>
            <a:xfrm>
              <a:off x="6524833" y="3202536"/>
              <a:ext cx="3648941"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過年度実績に基づき計上</a:t>
              </a:r>
            </a:p>
          </p:txBody>
        </p:sp>
        <p:cxnSp>
          <p:nvCxnSpPr>
            <p:cNvPr id="47" name="コネクタ: カギ線 46">
              <a:extLst>
                <a:ext uri="{FF2B5EF4-FFF2-40B4-BE49-F238E27FC236}">
                  <a16:creationId xmlns:a16="http://schemas.microsoft.com/office/drawing/2014/main" id="{767DE21D-0A5A-1EAB-78F7-D603BF25794B}"/>
                </a:ext>
              </a:extLst>
            </p:cNvPr>
            <p:cNvCxnSpPr>
              <a:cxnSpLocks/>
              <a:stCxn id="29" idx="3"/>
              <a:endCxn id="45" idx="1"/>
            </p:cNvCxnSpPr>
            <p:nvPr/>
          </p:nvCxnSpPr>
          <p:spPr>
            <a:xfrm>
              <a:off x="6019056" y="3141583"/>
              <a:ext cx="505777" cy="24095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AAF93AC3-6617-AF42-4ADE-662DED1C77CE}"/>
                </a:ext>
              </a:extLst>
            </p:cNvPr>
            <p:cNvCxnSpPr>
              <a:cxnSpLocks/>
              <a:stCxn id="30" idx="3"/>
              <a:endCxn id="45" idx="1"/>
            </p:cNvCxnSpPr>
            <p:nvPr/>
          </p:nvCxnSpPr>
          <p:spPr>
            <a:xfrm flipV="1">
              <a:off x="6019056" y="3382536"/>
              <a:ext cx="505777" cy="26038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C6369F2B-1529-C4CF-B954-4064A76E663D}"/>
                </a:ext>
              </a:extLst>
            </p:cNvPr>
            <p:cNvSpPr/>
            <p:nvPr/>
          </p:nvSpPr>
          <p:spPr>
            <a:xfrm>
              <a:off x="6524833" y="3925304"/>
              <a:ext cx="3704017"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CWO</a:t>
              </a:r>
              <a:r>
                <a:rPr kumimoji="1" lang="ja-JP" altLang="en-US" sz="1600" dirty="0">
                  <a:solidFill>
                    <a:schemeClr val="tx1"/>
                  </a:solidFill>
                </a:rPr>
                <a:t>の改築更新計画に基づき計上</a:t>
              </a:r>
            </a:p>
          </p:txBody>
        </p:sp>
        <p:cxnSp>
          <p:nvCxnSpPr>
            <p:cNvPr id="54" name="コネクタ: カギ線 53">
              <a:extLst>
                <a:ext uri="{FF2B5EF4-FFF2-40B4-BE49-F238E27FC236}">
                  <a16:creationId xmlns:a16="http://schemas.microsoft.com/office/drawing/2014/main" id="{4FE6707D-11DA-63BD-3426-1518AAA14A0C}"/>
                </a:ext>
              </a:extLst>
            </p:cNvPr>
            <p:cNvCxnSpPr>
              <a:cxnSpLocks/>
              <a:stCxn id="27" idx="3"/>
              <a:endCxn id="16" idx="1"/>
            </p:cNvCxnSpPr>
            <p:nvPr/>
          </p:nvCxnSpPr>
          <p:spPr>
            <a:xfrm>
              <a:off x="6019056" y="2161653"/>
              <a:ext cx="408500" cy="21909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コネクタ: カギ線 55">
              <a:extLst>
                <a:ext uri="{FF2B5EF4-FFF2-40B4-BE49-F238E27FC236}">
                  <a16:creationId xmlns:a16="http://schemas.microsoft.com/office/drawing/2014/main" id="{A24F2395-613C-B2D5-B4AC-3032E6A039FB}"/>
                </a:ext>
              </a:extLst>
            </p:cNvPr>
            <p:cNvCxnSpPr>
              <a:cxnSpLocks/>
              <a:stCxn id="28" idx="3"/>
              <a:endCxn id="16" idx="1"/>
            </p:cNvCxnSpPr>
            <p:nvPr/>
          </p:nvCxnSpPr>
          <p:spPr>
            <a:xfrm flipV="1">
              <a:off x="6019056" y="2380749"/>
              <a:ext cx="408500" cy="23322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4157550E-65CA-9579-CD5D-4B3A901617EE}"/>
                </a:ext>
              </a:extLst>
            </p:cNvPr>
            <p:cNvCxnSpPr>
              <a:cxnSpLocks/>
              <a:stCxn id="31" idx="3"/>
              <a:endCxn id="52" idx="1"/>
            </p:cNvCxnSpPr>
            <p:nvPr/>
          </p:nvCxnSpPr>
          <p:spPr>
            <a:xfrm>
              <a:off x="6019056" y="4104016"/>
              <a:ext cx="505777" cy="1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3DEE2CA0-5BAA-9FD6-C19B-4D87E9A402C9}"/>
                </a:ext>
              </a:extLst>
            </p:cNvPr>
            <p:cNvSpPr/>
            <p:nvPr/>
          </p:nvSpPr>
          <p:spPr>
            <a:xfrm>
              <a:off x="5313774" y="1502989"/>
              <a:ext cx="486000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u="sng" dirty="0">
                  <a:solidFill>
                    <a:schemeClr val="tx1"/>
                  </a:solidFill>
                </a:rPr>
                <a:t>※</a:t>
              </a:r>
              <a:r>
                <a:rPr kumimoji="1" lang="ja-JP" altLang="en-US" sz="1600" u="sng" dirty="0">
                  <a:solidFill>
                    <a:schemeClr val="tx1"/>
                  </a:solidFill>
                </a:rPr>
                <a:t>履行レベルの確保を求めている（ポイント管理の対象）</a:t>
              </a:r>
            </a:p>
          </p:txBody>
        </p:sp>
        <p:sp>
          <p:nvSpPr>
            <p:cNvPr id="61" name="四角形: 角を丸くする 60">
              <a:extLst>
                <a:ext uri="{FF2B5EF4-FFF2-40B4-BE49-F238E27FC236}">
                  <a16:creationId xmlns:a16="http://schemas.microsoft.com/office/drawing/2014/main" id="{03AB7D01-B76F-3526-DC1A-128958C29BBD}"/>
                </a:ext>
              </a:extLst>
            </p:cNvPr>
            <p:cNvSpPr/>
            <p:nvPr/>
          </p:nvSpPr>
          <p:spPr>
            <a:xfrm>
              <a:off x="5313774" y="4486153"/>
              <a:ext cx="478800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u="sng" dirty="0">
                  <a:solidFill>
                    <a:schemeClr val="tx1"/>
                  </a:solidFill>
                </a:rPr>
                <a:t>※</a:t>
              </a:r>
              <a:r>
                <a:rPr kumimoji="1" lang="ja-JP" altLang="en-US" sz="1600" u="sng" dirty="0">
                  <a:solidFill>
                    <a:schemeClr val="tx1"/>
                  </a:solidFill>
                </a:rPr>
                <a:t>受注者がコントロールできない（固定費により履行）</a:t>
              </a:r>
            </a:p>
          </p:txBody>
        </p:sp>
        <p:sp>
          <p:nvSpPr>
            <p:cNvPr id="63" name="四角形: 角を丸くする 62">
              <a:extLst>
                <a:ext uri="{FF2B5EF4-FFF2-40B4-BE49-F238E27FC236}">
                  <a16:creationId xmlns:a16="http://schemas.microsoft.com/office/drawing/2014/main" id="{EC6DC5BE-603B-F818-C966-C17F3312113A}"/>
                </a:ext>
              </a:extLst>
            </p:cNvPr>
            <p:cNvSpPr/>
            <p:nvPr/>
          </p:nvSpPr>
          <p:spPr>
            <a:xfrm>
              <a:off x="3103056" y="4954953"/>
              <a:ext cx="2916000"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市民申告への対応</a:t>
              </a:r>
            </a:p>
          </p:txBody>
        </p:sp>
        <p:cxnSp>
          <p:nvCxnSpPr>
            <p:cNvPr id="64" name="コネクタ: カギ線 63">
              <a:extLst>
                <a:ext uri="{FF2B5EF4-FFF2-40B4-BE49-F238E27FC236}">
                  <a16:creationId xmlns:a16="http://schemas.microsoft.com/office/drawing/2014/main" id="{83DAE3EF-752C-3615-9875-95D1DF9303FE}"/>
                </a:ext>
              </a:extLst>
            </p:cNvPr>
            <p:cNvCxnSpPr>
              <a:cxnSpLocks/>
              <a:endCxn id="63" idx="1"/>
            </p:cNvCxnSpPr>
            <p:nvPr/>
          </p:nvCxnSpPr>
          <p:spPr>
            <a:xfrm rot="16200000" flipH="1">
              <a:off x="2797826" y="4832286"/>
              <a:ext cx="338152" cy="27230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四角形: 角を丸くする 64">
              <a:extLst>
                <a:ext uri="{FF2B5EF4-FFF2-40B4-BE49-F238E27FC236}">
                  <a16:creationId xmlns:a16="http://schemas.microsoft.com/office/drawing/2014/main" id="{3B773FE5-708B-A913-E713-B09CFBF1A8AB}"/>
                </a:ext>
              </a:extLst>
            </p:cNvPr>
            <p:cNvSpPr/>
            <p:nvPr/>
          </p:nvSpPr>
          <p:spPr>
            <a:xfrm>
              <a:off x="3101845" y="5440066"/>
              <a:ext cx="2916000"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他企業工事等の巡視点検</a:t>
              </a:r>
            </a:p>
          </p:txBody>
        </p:sp>
        <p:sp>
          <p:nvSpPr>
            <p:cNvPr id="66" name="四角形: 角を丸くする 65">
              <a:extLst>
                <a:ext uri="{FF2B5EF4-FFF2-40B4-BE49-F238E27FC236}">
                  <a16:creationId xmlns:a16="http://schemas.microsoft.com/office/drawing/2014/main" id="{DCAEF0D3-D5A9-EA87-BB9B-881228E06C0B}"/>
                </a:ext>
              </a:extLst>
            </p:cNvPr>
            <p:cNvSpPr/>
            <p:nvPr/>
          </p:nvSpPr>
          <p:spPr>
            <a:xfrm>
              <a:off x="3101845" y="5912141"/>
              <a:ext cx="2916000"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他企業工事等の巡視点検</a:t>
              </a:r>
            </a:p>
          </p:txBody>
        </p:sp>
        <p:cxnSp>
          <p:nvCxnSpPr>
            <p:cNvPr id="67" name="コネクタ: カギ線 66">
              <a:extLst>
                <a:ext uri="{FF2B5EF4-FFF2-40B4-BE49-F238E27FC236}">
                  <a16:creationId xmlns:a16="http://schemas.microsoft.com/office/drawing/2014/main" id="{149933E7-5422-5135-0C8D-3AE13DD18A2A}"/>
                </a:ext>
              </a:extLst>
            </p:cNvPr>
            <p:cNvCxnSpPr>
              <a:cxnSpLocks/>
              <a:endCxn id="65" idx="1"/>
            </p:cNvCxnSpPr>
            <p:nvPr/>
          </p:nvCxnSpPr>
          <p:spPr>
            <a:xfrm rot="16200000" flipH="1">
              <a:off x="2696930" y="5217714"/>
              <a:ext cx="536312" cy="2735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FC454CA9-BA05-56AE-3EC9-CF3240B833AF}"/>
                </a:ext>
              </a:extLst>
            </p:cNvPr>
            <p:cNvCxnSpPr>
              <a:cxnSpLocks/>
              <a:endCxn id="66" idx="1"/>
            </p:cNvCxnSpPr>
            <p:nvPr/>
          </p:nvCxnSpPr>
          <p:spPr>
            <a:xfrm rot="16200000" flipH="1">
              <a:off x="2543457" y="5536316"/>
              <a:ext cx="843258" cy="2735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CA97EA06-DA5F-089A-E8E1-2836D5677410}"/>
                </a:ext>
              </a:extLst>
            </p:cNvPr>
            <p:cNvSpPr/>
            <p:nvPr/>
          </p:nvSpPr>
          <p:spPr>
            <a:xfrm>
              <a:off x="6524833" y="5448368"/>
              <a:ext cx="3576941"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過年度実績に基づき計上</a:t>
              </a:r>
            </a:p>
          </p:txBody>
        </p:sp>
        <p:cxnSp>
          <p:nvCxnSpPr>
            <p:cNvPr id="73" name="コネクタ: カギ線 72">
              <a:extLst>
                <a:ext uri="{FF2B5EF4-FFF2-40B4-BE49-F238E27FC236}">
                  <a16:creationId xmlns:a16="http://schemas.microsoft.com/office/drawing/2014/main" id="{EE59555A-6984-1906-2B29-F8A017668B75}"/>
                </a:ext>
              </a:extLst>
            </p:cNvPr>
            <p:cNvCxnSpPr>
              <a:cxnSpLocks/>
              <a:stCxn id="63" idx="3"/>
              <a:endCxn id="71" idx="1"/>
            </p:cNvCxnSpPr>
            <p:nvPr/>
          </p:nvCxnSpPr>
          <p:spPr>
            <a:xfrm>
              <a:off x="6019056" y="5137516"/>
              <a:ext cx="505777" cy="49085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35E26CBC-5A86-8DED-E70E-9D861A2B0A86}"/>
                </a:ext>
              </a:extLst>
            </p:cNvPr>
            <p:cNvCxnSpPr>
              <a:cxnSpLocks/>
              <a:stCxn id="65" idx="3"/>
              <a:endCxn id="71" idx="1"/>
            </p:cNvCxnSpPr>
            <p:nvPr/>
          </p:nvCxnSpPr>
          <p:spPr>
            <a:xfrm>
              <a:off x="6017845" y="5622629"/>
              <a:ext cx="506988" cy="573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コネクタ: カギ線 76">
              <a:extLst>
                <a:ext uri="{FF2B5EF4-FFF2-40B4-BE49-F238E27FC236}">
                  <a16:creationId xmlns:a16="http://schemas.microsoft.com/office/drawing/2014/main" id="{A7FDB57A-774E-1979-92E7-96A663FAF938}"/>
                </a:ext>
              </a:extLst>
            </p:cNvPr>
            <p:cNvCxnSpPr>
              <a:cxnSpLocks/>
              <a:stCxn id="66" idx="3"/>
              <a:endCxn id="71" idx="1"/>
            </p:cNvCxnSpPr>
            <p:nvPr/>
          </p:nvCxnSpPr>
          <p:spPr>
            <a:xfrm flipV="1">
              <a:off x="6017845" y="5628368"/>
              <a:ext cx="506988" cy="46633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5BC43357-BFF5-5CB4-ACD8-01F753BDA340}"/>
                </a:ext>
              </a:extLst>
            </p:cNvPr>
            <p:cNvSpPr/>
            <p:nvPr/>
          </p:nvSpPr>
          <p:spPr>
            <a:xfrm>
              <a:off x="2653028" y="4460114"/>
              <a:ext cx="2577728" cy="420087"/>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住民対応等対応業務</a:t>
              </a:r>
            </a:p>
          </p:txBody>
        </p:sp>
        <p:sp>
          <p:nvSpPr>
            <p:cNvPr id="7" name="四角形: 角を丸くする 6">
              <a:extLst>
                <a:ext uri="{FF2B5EF4-FFF2-40B4-BE49-F238E27FC236}">
                  <a16:creationId xmlns:a16="http://schemas.microsoft.com/office/drawing/2014/main" id="{BEDA7579-4481-B1D3-81F7-C595BB59002F}"/>
                </a:ext>
              </a:extLst>
            </p:cNvPr>
            <p:cNvSpPr/>
            <p:nvPr/>
          </p:nvSpPr>
          <p:spPr>
            <a:xfrm>
              <a:off x="2651818" y="1471510"/>
              <a:ext cx="2577728" cy="420087"/>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計画的業務、改築業務</a:t>
              </a:r>
            </a:p>
          </p:txBody>
        </p:sp>
        <p:sp>
          <p:nvSpPr>
            <p:cNvPr id="10" name="四角形: 角を丸くする 9">
              <a:extLst>
                <a:ext uri="{FF2B5EF4-FFF2-40B4-BE49-F238E27FC236}">
                  <a16:creationId xmlns:a16="http://schemas.microsoft.com/office/drawing/2014/main" id="{6018D5D9-22D2-B841-48A1-097880C4081B}"/>
                </a:ext>
              </a:extLst>
            </p:cNvPr>
            <p:cNvSpPr/>
            <p:nvPr/>
          </p:nvSpPr>
          <p:spPr>
            <a:xfrm>
              <a:off x="2651818" y="6388045"/>
              <a:ext cx="2577728" cy="420087"/>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修繕業務・緊急対応業務</a:t>
              </a:r>
            </a:p>
          </p:txBody>
        </p:sp>
        <p:sp>
          <p:nvSpPr>
            <p:cNvPr id="15" name="四角形: 角を丸くする 14">
              <a:extLst>
                <a:ext uri="{FF2B5EF4-FFF2-40B4-BE49-F238E27FC236}">
                  <a16:creationId xmlns:a16="http://schemas.microsoft.com/office/drawing/2014/main" id="{3316EC6C-C54E-A466-995F-75D78221BA6F}"/>
                </a:ext>
              </a:extLst>
            </p:cNvPr>
            <p:cNvSpPr/>
            <p:nvPr/>
          </p:nvSpPr>
          <p:spPr>
            <a:xfrm>
              <a:off x="5313774" y="6418088"/>
              <a:ext cx="4543386"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u="sng" dirty="0">
                  <a:solidFill>
                    <a:schemeClr val="tx1"/>
                  </a:solidFill>
                </a:rPr>
                <a:t>※</a:t>
              </a:r>
              <a:r>
                <a:rPr kumimoji="1" lang="ja-JP" altLang="en-US" sz="1600" u="sng" dirty="0">
                  <a:solidFill>
                    <a:schemeClr val="tx1"/>
                  </a:solidFill>
                </a:rPr>
                <a:t>金額精算（</a:t>
              </a:r>
              <a:r>
                <a:rPr kumimoji="1" lang="en-US" altLang="ja-JP" sz="1600" u="sng" dirty="0">
                  <a:solidFill>
                    <a:schemeClr val="tx1"/>
                  </a:solidFill>
                </a:rPr>
                <a:t>CWO</a:t>
              </a:r>
              <a:r>
                <a:rPr kumimoji="1" lang="ja-JP" altLang="en-US" sz="1600" u="sng" dirty="0">
                  <a:solidFill>
                    <a:schemeClr val="tx1"/>
                  </a:solidFill>
                </a:rPr>
                <a:t>の見積額を計上）</a:t>
              </a:r>
            </a:p>
          </p:txBody>
        </p:sp>
      </p:grpSp>
      <p:sp>
        <p:nvSpPr>
          <p:cNvPr id="79" name="テキスト ボックス 78">
            <a:extLst>
              <a:ext uri="{FF2B5EF4-FFF2-40B4-BE49-F238E27FC236}">
                <a16:creationId xmlns:a16="http://schemas.microsoft.com/office/drawing/2014/main" id="{32D5DB3E-AAFC-5AD6-4280-6F81CD13E07B}"/>
              </a:ext>
            </a:extLst>
          </p:cNvPr>
          <p:cNvSpPr txBox="1"/>
          <p:nvPr/>
        </p:nvSpPr>
        <p:spPr>
          <a:xfrm>
            <a:off x="6554016" y="2325654"/>
            <a:ext cx="3276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➡市側で素案を作成</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922878FB-793A-9DEC-4A76-C602BD45FD81}"/>
              </a:ext>
            </a:extLst>
          </p:cNvPr>
          <p:cNvSpPr txBox="1"/>
          <p:nvPr/>
        </p:nvSpPr>
        <p:spPr>
          <a:xfrm>
            <a:off x="6558485" y="3316710"/>
            <a:ext cx="3276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CWO</a:t>
            </a:r>
            <a:r>
              <a:rPr lang="ja-JP" altLang="en-US" sz="1400" dirty="0">
                <a:solidFill>
                  <a:srgbClr val="FF0000"/>
                </a:solidFill>
                <a:latin typeface="BIZ UDPゴシック" panose="020B0400000000000000" pitchFamily="50" charset="-128"/>
                <a:ea typeface="BIZ UDPゴシック" panose="020B0400000000000000" pitchFamily="50" charset="-128"/>
              </a:rPr>
              <a:t>側で素案を作成</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52FE5611-FEE7-16C2-6F0C-FEB2DC1AF257}"/>
              </a:ext>
            </a:extLst>
          </p:cNvPr>
          <p:cNvSpPr txBox="1"/>
          <p:nvPr/>
        </p:nvSpPr>
        <p:spPr>
          <a:xfrm>
            <a:off x="6554015" y="5565224"/>
            <a:ext cx="3276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CWO</a:t>
            </a:r>
            <a:r>
              <a:rPr lang="ja-JP" altLang="en-US" sz="1400" dirty="0">
                <a:solidFill>
                  <a:srgbClr val="FF0000"/>
                </a:solidFill>
                <a:latin typeface="BIZ UDPゴシック" panose="020B0400000000000000" pitchFamily="50" charset="-128"/>
                <a:ea typeface="BIZ UDPゴシック" panose="020B0400000000000000" pitchFamily="50" charset="-128"/>
              </a:rPr>
              <a:t>側で素案を作成</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7EA1558A-B545-DF97-7423-8C6A5610E4E0}"/>
              </a:ext>
            </a:extLst>
          </p:cNvPr>
          <p:cNvSpPr txBox="1"/>
          <p:nvPr/>
        </p:nvSpPr>
        <p:spPr>
          <a:xfrm>
            <a:off x="6559019" y="4046777"/>
            <a:ext cx="3420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➡５年毎の業務委託条件見直しの対象外</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cxnSp>
        <p:nvCxnSpPr>
          <p:cNvPr id="13" name="コネクタ: カギ線 12">
            <a:extLst>
              <a:ext uri="{FF2B5EF4-FFF2-40B4-BE49-F238E27FC236}">
                <a16:creationId xmlns:a16="http://schemas.microsoft.com/office/drawing/2014/main" id="{93A5D662-7657-CDED-76B0-4D87B05DF2AC}"/>
              </a:ext>
            </a:extLst>
          </p:cNvPr>
          <p:cNvCxnSpPr>
            <a:cxnSpLocks/>
            <a:stCxn id="6" idx="3"/>
            <a:endCxn id="10" idx="1"/>
          </p:cNvCxnSpPr>
          <p:nvPr/>
        </p:nvCxnSpPr>
        <p:spPr>
          <a:xfrm>
            <a:off x="1886120" y="2309889"/>
            <a:ext cx="366863" cy="418119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0F4737F-5E73-CC9A-6090-CDC31760586C}"/>
              </a:ext>
            </a:extLst>
          </p:cNvPr>
          <p:cNvSpPr txBox="1"/>
          <p:nvPr/>
        </p:nvSpPr>
        <p:spPr>
          <a:xfrm>
            <a:off x="5634939" y="6574554"/>
            <a:ext cx="3420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➡上限額を超える場合、補正予算を確保</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11" name="角丸四角形 17">
            <a:extLst>
              <a:ext uri="{FF2B5EF4-FFF2-40B4-BE49-F238E27FC236}">
                <a16:creationId xmlns:a16="http://schemas.microsoft.com/office/drawing/2014/main" id="{1542A37B-329B-7CD1-1E6D-71083307F37B}"/>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61143283-08C6-CDCF-AE67-726988B27060}"/>
              </a:ext>
            </a:extLst>
          </p:cNvPr>
          <p:cNvSpPr txBox="1"/>
          <p:nvPr/>
        </p:nvSpPr>
        <p:spPr>
          <a:xfrm>
            <a:off x="8552330" y="25571"/>
            <a:ext cx="1329606" cy="400110"/>
          </a:xfrm>
          <a:prstGeom prst="rect">
            <a:avLst/>
          </a:prstGeom>
          <a:noFill/>
          <a:ln w="6350">
            <a:solidFill>
              <a:schemeClr val="tx1"/>
            </a:solidFill>
          </a:ln>
        </p:spPr>
        <p:txBody>
          <a:bodyPr wrap="square" rtlCol="0">
            <a:spAutoFit/>
          </a:bodyPr>
          <a:lstStyle/>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第</a:t>
            </a:r>
            <a:r>
              <a:rPr kumimoji="1" lang="en-US" altLang="ja-JP" sz="1000" dirty="0">
                <a:solidFill>
                  <a:prstClr val="black"/>
                </a:solidFill>
                <a:latin typeface="Meiryo UI" panose="020B0604030504040204" pitchFamily="50" charset="-128"/>
                <a:ea typeface="Meiryo UI" panose="020B0604030504040204" pitchFamily="50" charset="-128"/>
              </a:rPr>
              <a:t>2</a:t>
            </a:r>
            <a:r>
              <a:rPr kumimoji="1" lang="ja-JP" altLang="en-US" sz="1000" dirty="0">
                <a:solidFill>
                  <a:prstClr val="black"/>
                </a:solidFill>
                <a:latin typeface="Meiryo UI" panose="020B0604030504040204" pitchFamily="50" charset="-128"/>
                <a:ea typeface="Meiryo UI" panose="020B0604030504040204" pitchFamily="50" charset="-128"/>
              </a:rPr>
              <a:t>回審議会資料</a:t>
            </a:r>
            <a:endParaRPr kumimoji="1" lang="en-US" altLang="ja-JP" sz="1000"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（再掲、一部加筆）</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B4253BBE-1F99-7245-5FA3-FEEE47A9E09B}"/>
              </a:ext>
            </a:extLst>
          </p:cNvPr>
          <p:cNvSpPr/>
          <p:nvPr/>
        </p:nvSpPr>
        <p:spPr>
          <a:xfrm>
            <a:off x="142831" y="5721798"/>
            <a:ext cx="366863" cy="365125"/>
          </a:xfrm>
          <a:prstGeom prst="roundRect">
            <a:avLst>
              <a:gd name="adj" fmla="val 2428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5" name="テキスト ボックス 24">
            <a:extLst>
              <a:ext uri="{FF2B5EF4-FFF2-40B4-BE49-F238E27FC236}">
                <a16:creationId xmlns:a16="http://schemas.microsoft.com/office/drawing/2014/main" id="{A3B4B203-AF95-9F6F-7428-313894FE2C2B}"/>
              </a:ext>
            </a:extLst>
          </p:cNvPr>
          <p:cNvSpPr txBox="1"/>
          <p:nvPr/>
        </p:nvSpPr>
        <p:spPr>
          <a:xfrm>
            <a:off x="249811" y="5742868"/>
            <a:ext cx="1861286" cy="307777"/>
          </a:xfrm>
          <a:prstGeom prst="rect">
            <a:avLst/>
          </a:prstGeom>
          <a:noFill/>
        </p:spPr>
        <p:txBody>
          <a:bodyPr wrap="square">
            <a:spAutoFit/>
          </a:bodyPr>
          <a:lstStyle/>
          <a:p>
            <a:pPr algn="ctr"/>
            <a:r>
              <a:rPr kumimoji="1" lang="ja-JP" altLang="en-US" sz="1400" dirty="0">
                <a:solidFill>
                  <a:srgbClr val="FF0101"/>
                </a:solidFill>
              </a:rPr>
              <a:t>：見直し対象項目</a:t>
            </a:r>
          </a:p>
        </p:txBody>
      </p:sp>
      <p:sp>
        <p:nvSpPr>
          <p:cNvPr id="9" name="四角形: 角を丸くする 8">
            <a:extLst>
              <a:ext uri="{FF2B5EF4-FFF2-40B4-BE49-F238E27FC236}">
                <a16:creationId xmlns:a16="http://schemas.microsoft.com/office/drawing/2014/main" id="{8CB2A4B9-EC6C-FDCB-29A9-551EFD4A3A88}"/>
              </a:ext>
            </a:extLst>
          </p:cNvPr>
          <p:cNvSpPr/>
          <p:nvPr/>
        </p:nvSpPr>
        <p:spPr>
          <a:xfrm>
            <a:off x="5828933" y="1608943"/>
            <a:ext cx="4453179" cy="36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00FF"/>
                </a:solidFill>
              </a:rPr>
              <a:t>視点➡　サービス水準確保に必要な業務量となっているか？</a:t>
            </a:r>
            <a:endParaRPr kumimoji="1" lang="ja-JP" altLang="en-US" sz="1400" dirty="0">
              <a:solidFill>
                <a:srgbClr val="0000FF"/>
              </a:solidFill>
            </a:endParaRPr>
          </a:p>
        </p:txBody>
      </p:sp>
      <p:sp>
        <p:nvSpPr>
          <p:cNvPr id="18" name="四角形: 角を丸くする 17">
            <a:extLst>
              <a:ext uri="{FF2B5EF4-FFF2-40B4-BE49-F238E27FC236}">
                <a16:creationId xmlns:a16="http://schemas.microsoft.com/office/drawing/2014/main" id="{2131D6AF-B329-81EF-207D-A9FFFDAA0D18}"/>
              </a:ext>
            </a:extLst>
          </p:cNvPr>
          <p:cNvSpPr/>
          <p:nvPr/>
        </p:nvSpPr>
        <p:spPr>
          <a:xfrm>
            <a:off x="5828933" y="4603420"/>
            <a:ext cx="4453179" cy="3600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00FF"/>
                </a:solidFill>
              </a:rPr>
              <a:t>視点➡　受注者の体制と業務量に大幅な乖離がないか？</a:t>
            </a:r>
            <a:endParaRPr kumimoji="1" lang="ja-JP" altLang="en-US" sz="1400" dirty="0">
              <a:solidFill>
                <a:srgbClr val="0000FF"/>
              </a:solidFill>
            </a:endParaRPr>
          </a:p>
        </p:txBody>
      </p:sp>
      <p:sp>
        <p:nvSpPr>
          <p:cNvPr id="19" name="角丸四角形 17">
            <a:extLst>
              <a:ext uri="{FF2B5EF4-FFF2-40B4-BE49-F238E27FC236}">
                <a16:creationId xmlns:a16="http://schemas.microsoft.com/office/drawing/2014/main" id="{164379F6-6E6C-6325-A538-0D1840BA0E21}"/>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2908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EA4C-0F85-A281-3D5C-8ACFCE7AA1BA}"/>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8464A02-443A-501C-4FB8-0DE04A5CB6DE}"/>
              </a:ext>
            </a:extLst>
          </p:cNvPr>
          <p:cNvSpPr>
            <a:spLocks noGrp="1"/>
          </p:cNvSpPr>
          <p:nvPr>
            <p:ph type="sldNum" sz="quarter" idx="12"/>
          </p:nvPr>
        </p:nvSpPr>
        <p:spPr/>
        <p:txBody>
          <a:bodyPr/>
          <a:lstStyle/>
          <a:p>
            <a:fld id="{36EC18DB-A5DF-4E0E-B815-FCD04A2C4B2C}" type="slidenum">
              <a:rPr kumimoji="1" lang="ja-JP" altLang="en-US" smtClean="0"/>
              <a:t>12</a:t>
            </a:fld>
            <a:endParaRPr kumimoji="1" lang="ja-JP" altLang="en-US" dirty="0"/>
          </a:p>
        </p:txBody>
      </p:sp>
      <p:sp>
        <p:nvSpPr>
          <p:cNvPr id="2" name="角丸四角形 17">
            <a:extLst>
              <a:ext uri="{FF2B5EF4-FFF2-40B4-BE49-F238E27FC236}">
                <a16:creationId xmlns:a16="http://schemas.microsoft.com/office/drawing/2014/main" id="{5F620850-765A-FA9E-AEFF-109A6353D1DB}"/>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角丸四角形 17">
            <a:extLst>
              <a:ext uri="{FF2B5EF4-FFF2-40B4-BE49-F238E27FC236}">
                <a16:creationId xmlns:a16="http://schemas.microsoft.com/office/drawing/2014/main" id="{0BE8E528-813A-F25F-3FC1-6D3EFC1ACB29}"/>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grpSp>
        <p:nvGrpSpPr>
          <p:cNvPr id="13" name="グループ化 12">
            <a:extLst>
              <a:ext uri="{FF2B5EF4-FFF2-40B4-BE49-F238E27FC236}">
                <a16:creationId xmlns:a16="http://schemas.microsoft.com/office/drawing/2014/main" id="{4CAEAB7E-E29B-6BBF-AC72-D30199BB2D1E}"/>
              </a:ext>
            </a:extLst>
          </p:cNvPr>
          <p:cNvGrpSpPr/>
          <p:nvPr/>
        </p:nvGrpSpPr>
        <p:grpSpPr>
          <a:xfrm>
            <a:off x="17811" y="1918035"/>
            <a:ext cx="9888189" cy="4430336"/>
            <a:chOff x="806280" y="1836062"/>
            <a:chExt cx="7110642" cy="3185875"/>
          </a:xfrm>
        </p:grpSpPr>
        <p:pic>
          <p:nvPicPr>
            <p:cNvPr id="14" name="図 13">
              <a:extLst>
                <a:ext uri="{FF2B5EF4-FFF2-40B4-BE49-F238E27FC236}">
                  <a16:creationId xmlns:a16="http://schemas.microsoft.com/office/drawing/2014/main" id="{C754437E-45C8-7AAA-3FCE-02B7C3368E7D}"/>
                </a:ext>
              </a:extLst>
            </p:cNvPr>
            <p:cNvPicPr>
              <a:picLocks noChangeAspect="1"/>
            </p:cNvPicPr>
            <p:nvPr/>
          </p:nvPicPr>
          <p:blipFill>
            <a:blip r:embed="rId3"/>
            <a:stretch>
              <a:fillRect/>
            </a:stretch>
          </p:blipFill>
          <p:spPr>
            <a:xfrm>
              <a:off x="806280" y="1836062"/>
              <a:ext cx="7110642" cy="3185875"/>
            </a:xfrm>
            <a:prstGeom prst="rect">
              <a:avLst/>
            </a:prstGeom>
            <a:ln>
              <a:noFill/>
            </a:ln>
          </p:spPr>
        </p:pic>
        <p:cxnSp>
          <p:nvCxnSpPr>
            <p:cNvPr id="15" name="直線コネクタ 14">
              <a:extLst>
                <a:ext uri="{FF2B5EF4-FFF2-40B4-BE49-F238E27FC236}">
                  <a16:creationId xmlns:a16="http://schemas.microsoft.com/office/drawing/2014/main" id="{6D86D415-132B-6FB3-0D16-1C772F3BEAA8}"/>
                </a:ext>
              </a:extLst>
            </p:cNvPr>
            <p:cNvCxnSpPr>
              <a:cxnSpLocks/>
            </p:cNvCxnSpPr>
            <p:nvPr/>
          </p:nvCxnSpPr>
          <p:spPr>
            <a:xfrm>
              <a:off x="1597890" y="2333797"/>
              <a:ext cx="11914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D2E3669-D34C-BECD-2F9A-DD532F315220}"/>
                </a:ext>
              </a:extLst>
            </p:cNvPr>
            <p:cNvCxnSpPr>
              <a:cxnSpLocks/>
            </p:cNvCxnSpPr>
            <p:nvPr/>
          </p:nvCxnSpPr>
          <p:spPr>
            <a:xfrm>
              <a:off x="1634836" y="4116415"/>
              <a:ext cx="14131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1FC4410-2209-DEB1-83B6-4CD3435FA371}"/>
                </a:ext>
              </a:extLst>
            </p:cNvPr>
            <p:cNvCxnSpPr>
              <a:cxnSpLocks/>
            </p:cNvCxnSpPr>
            <p:nvPr/>
          </p:nvCxnSpPr>
          <p:spPr>
            <a:xfrm>
              <a:off x="1634836" y="3173388"/>
              <a:ext cx="14131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2ABF591-3A58-6D4F-CDBB-ABB0855B656B}"/>
                </a:ext>
              </a:extLst>
            </p:cNvPr>
            <p:cNvCxnSpPr>
              <a:cxnSpLocks/>
            </p:cNvCxnSpPr>
            <p:nvPr/>
          </p:nvCxnSpPr>
          <p:spPr>
            <a:xfrm>
              <a:off x="2016205" y="4550526"/>
              <a:ext cx="36179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298D16F-C6A9-9694-1CE3-4FD56F8F3EC8}"/>
                </a:ext>
              </a:extLst>
            </p:cNvPr>
            <p:cNvCxnSpPr>
              <a:cxnSpLocks/>
            </p:cNvCxnSpPr>
            <p:nvPr/>
          </p:nvCxnSpPr>
          <p:spPr>
            <a:xfrm>
              <a:off x="2062387" y="4901507"/>
              <a:ext cx="31838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F3678AB0-2496-DA9C-15E1-44C0387D9527}"/>
              </a:ext>
            </a:extLst>
          </p:cNvPr>
          <p:cNvSpPr txBox="1"/>
          <p:nvPr/>
        </p:nvSpPr>
        <p:spPr>
          <a:xfrm>
            <a:off x="6751772" y="6468251"/>
            <a:ext cx="2593597" cy="387341"/>
          </a:xfrm>
          <a:prstGeom prst="rect">
            <a:avLst/>
          </a:prstGeom>
          <a:noFill/>
          <a:ln>
            <a:solidFill>
              <a:schemeClr val="accent1">
                <a:shade val="15000"/>
                <a:alpha val="0"/>
              </a:schemeClr>
            </a:solidFill>
          </a:ln>
        </p:spPr>
        <p:txBody>
          <a:bodyPr wrap="square" lIns="36000" tIns="36000" rIns="36000" bIns="36000" rtlCol="0" anchor="ctr">
            <a:spAutoFit/>
          </a:bodyPr>
          <a:lstStyle/>
          <a:p>
            <a:pPr lvl="0">
              <a:lnSpc>
                <a:spcPts val="1300"/>
              </a:lnSpc>
            </a:pPr>
            <a:r>
              <a:rPr lang="ja-JP" altLang="en-US" sz="900" dirty="0">
                <a:latin typeface="+mj-ea"/>
                <a:ea typeface="+mj-ea"/>
              </a:rPr>
              <a:t>出典：　国交省</a:t>
            </a:r>
            <a:r>
              <a:rPr lang="en-US" altLang="ja-JP" sz="900" dirty="0">
                <a:latin typeface="+mj-ea"/>
                <a:ea typeface="+mj-ea"/>
              </a:rPr>
              <a:t>HP</a:t>
            </a:r>
            <a:r>
              <a:rPr lang="ja-JP" altLang="en-US" sz="900" dirty="0">
                <a:latin typeface="+mj-ea"/>
                <a:ea typeface="+mj-ea"/>
              </a:rPr>
              <a:t>（第</a:t>
            </a:r>
            <a:r>
              <a:rPr lang="en-US" altLang="ja-JP" sz="900" dirty="0">
                <a:latin typeface="+mj-ea"/>
                <a:ea typeface="+mj-ea"/>
              </a:rPr>
              <a:t>5</a:t>
            </a:r>
            <a:r>
              <a:rPr lang="ja-JP" altLang="en-US" sz="900" dirty="0">
                <a:latin typeface="+mj-ea"/>
                <a:ea typeface="+mj-ea"/>
              </a:rPr>
              <a:t>回　下水道管路マネジメントのための技術基準等検討会資料）</a:t>
            </a:r>
            <a:endParaRPr lang="en-US" altLang="ja-JP" sz="900" dirty="0">
              <a:latin typeface="+mj-ea"/>
              <a:ea typeface="+mj-ea"/>
            </a:endParaRPr>
          </a:p>
        </p:txBody>
      </p:sp>
      <p:sp>
        <p:nvSpPr>
          <p:cNvPr id="3" name="テキスト ボックス 2">
            <a:extLst>
              <a:ext uri="{FF2B5EF4-FFF2-40B4-BE49-F238E27FC236}">
                <a16:creationId xmlns:a16="http://schemas.microsoft.com/office/drawing/2014/main" id="{759E0821-6862-6D99-7260-65703393082F}"/>
              </a:ext>
            </a:extLst>
          </p:cNvPr>
          <p:cNvSpPr txBox="1"/>
          <p:nvPr/>
        </p:nvSpPr>
        <p:spPr>
          <a:xfrm>
            <a:off x="113999" y="1244178"/>
            <a:ext cx="9512321" cy="646331"/>
          </a:xfrm>
          <a:prstGeom prst="rect">
            <a:avLst/>
          </a:prstGeom>
          <a:noFill/>
          <a:ln>
            <a:solidFill>
              <a:schemeClr val="accent1">
                <a:shade val="15000"/>
                <a:alpha val="0"/>
              </a:schemeClr>
            </a:solidFill>
          </a:ln>
        </p:spPr>
        <p:txBody>
          <a:bodyPr wrap="square" rtlCol="0">
            <a:spAutoFit/>
          </a:bodyPr>
          <a:lstStyle/>
          <a:p>
            <a:pPr marL="285750" lvl="0" indent="-285750">
              <a:buFont typeface="Wingdings" panose="05000000000000000000" pitchFamily="2" charset="2"/>
              <a:buChar char="ü"/>
            </a:pPr>
            <a:r>
              <a:rPr lang="ja-JP" altLang="en-US" dirty="0">
                <a:latin typeface="+mj-ea"/>
                <a:ea typeface="+mj-ea"/>
              </a:rPr>
              <a:t>八潮市で発生した道路陥没事故を受け、国が有識者委員会を設置して下水道管路マネジメントに関する基準等の見直しに向けた検討を進めている。</a:t>
            </a:r>
            <a:endParaRPr lang="en-US" altLang="ja-JP" sz="700" dirty="0">
              <a:latin typeface="+mj-ea"/>
              <a:ea typeface="+mj-ea"/>
            </a:endParaRPr>
          </a:p>
        </p:txBody>
      </p:sp>
      <p:sp>
        <p:nvSpPr>
          <p:cNvPr id="4" name="テキスト ボックス 3">
            <a:extLst>
              <a:ext uri="{FF2B5EF4-FFF2-40B4-BE49-F238E27FC236}">
                <a16:creationId xmlns:a16="http://schemas.microsoft.com/office/drawing/2014/main" id="{F50CCEBA-9E14-B2B5-DC53-97D8802B0408}"/>
              </a:ext>
            </a:extLst>
          </p:cNvPr>
          <p:cNvSpPr txBox="1"/>
          <p:nvPr/>
        </p:nvSpPr>
        <p:spPr>
          <a:xfrm>
            <a:off x="0" y="908575"/>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b="1" dirty="0">
                <a:latin typeface="+mj-ea"/>
                <a:ea typeface="+mj-ea"/>
              </a:rPr>
              <a:t>【</a:t>
            </a:r>
            <a:r>
              <a:rPr lang="ja-JP" altLang="en-US" b="1" dirty="0">
                <a:latin typeface="+mj-ea"/>
                <a:ea typeface="+mj-ea"/>
              </a:rPr>
              <a:t>八潮市道路陥没への対応状況</a:t>
            </a:r>
            <a:r>
              <a:rPr lang="en-US" altLang="ja-JP" b="1" dirty="0">
                <a:latin typeface="+mj-ea"/>
                <a:ea typeface="+mj-ea"/>
              </a:rPr>
              <a:t>】</a:t>
            </a:r>
            <a:r>
              <a:rPr lang="ja-JP" altLang="en-US" b="1" dirty="0">
                <a:latin typeface="+mj-ea"/>
                <a:ea typeface="+mj-ea"/>
              </a:rPr>
              <a:t>　</a:t>
            </a:r>
            <a:endParaRPr lang="en-US" altLang="ja-JP" b="1" dirty="0">
              <a:latin typeface="+mj-ea"/>
              <a:ea typeface="+mj-ea"/>
            </a:endParaRPr>
          </a:p>
        </p:txBody>
      </p:sp>
    </p:spTree>
    <p:extLst>
      <p:ext uri="{BB962C8B-B14F-4D97-AF65-F5344CB8AC3E}">
        <p14:creationId xmlns:p14="http://schemas.microsoft.com/office/powerpoint/2010/main" val="416345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0872657-0E20-87C9-0C38-5ABD90C5C5B3}"/>
              </a:ext>
            </a:extLst>
          </p:cNvPr>
          <p:cNvSpPr txBox="1"/>
          <p:nvPr/>
        </p:nvSpPr>
        <p:spPr>
          <a:xfrm>
            <a:off x="260648" y="4835828"/>
            <a:ext cx="9263082" cy="984885"/>
          </a:xfrm>
          <a:prstGeom prst="rect">
            <a:avLst/>
          </a:prstGeom>
          <a:solidFill>
            <a:srgbClr val="CCFFFF"/>
          </a:solidFill>
          <a:ln>
            <a:solidFill>
              <a:schemeClr val="tx1">
                <a:alpha val="0"/>
              </a:schemeClr>
            </a:solidFill>
          </a:ln>
        </p:spPr>
        <p:txBody>
          <a:bodyPr wrap="square" rtlCol="0">
            <a:spAutoFit/>
          </a:bodyPr>
          <a:lstStyle/>
          <a:p>
            <a:pPr lvl="0" algn="ctr"/>
            <a:r>
              <a:rPr lang="ja-JP" altLang="en-US" sz="2000" b="1" dirty="0">
                <a:latin typeface="+mj-ea"/>
                <a:ea typeface="+mj-ea"/>
              </a:rPr>
              <a:t>現時点の契約条件見直し作業では、</a:t>
            </a:r>
            <a:r>
              <a:rPr lang="ja-JP" altLang="en-US" sz="2000" b="1" dirty="0">
                <a:solidFill>
                  <a:srgbClr val="FF0000"/>
                </a:solidFill>
                <a:latin typeface="+mj-ea"/>
                <a:ea typeface="+mj-ea"/>
              </a:rPr>
              <a:t>管路施設の状況変化への対応のみを考慮</a:t>
            </a:r>
            <a:r>
              <a:rPr lang="ja-JP" altLang="en-US" sz="2000" b="1" dirty="0">
                <a:latin typeface="+mj-ea"/>
                <a:ea typeface="+mj-ea"/>
              </a:rPr>
              <a:t>する。</a:t>
            </a:r>
            <a:endParaRPr lang="en-US" altLang="ja-JP" sz="2000" b="1" dirty="0">
              <a:latin typeface="+mj-ea"/>
              <a:ea typeface="+mj-ea"/>
            </a:endParaRPr>
          </a:p>
          <a:p>
            <a:pPr lvl="0"/>
            <a:endParaRPr lang="en-US" altLang="ja-JP" sz="2000" b="1" dirty="0">
              <a:solidFill>
                <a:srgbClr val="FF0000"/>
              </a:solidFill>
              <a:latin typeface="+mj-ea"/>
              <a:ea typeface="+mj-ea"/>
            </a:endParaRPr>
          </a:p>
          <a:p>
            <a:pPr lvl="0" algn="ctr"/>
            <a:r>
              <a:rPr lang="ja-JP" altLang="en-US" b="1" dirty="0">
                <a:latin typeface="+mj-ea"/>
                <a:ea typeface="+mj-ea"/>
              </a:rPr>
              <a:t>　</a:t>
            </a:r>
            <a:r>
              <a:rPr lang="en-US" altLang="ja-JP" b="1" dirty="0">
                <a:latin typeface="+mj-ea"/>
                <a:ea typeface="+mj-ea"/>
              </a:rPr>
              <a:t>※</a:t>
            </a:r>
            <a:r>
              <a:rPr lang="ja-JP" altLang="en-US" b="1" dirty="0">
                <a:solidFill>
                  <a:srgbClr val="FF0000"/>
                </a:solidFill>
                <a:latin typeface="+mj-ea"/>
                <a:ea typeface="+mj-ea"/>
              </a:rPr>
              <a:t>法改正後、ストックマネジメント実施方針を速やかに改訂</a:t>
            </a:r>
            <a:r>
              <a:rPr lang="ja-JP" altLang="en-US" b="1" dirty="0">
                <a:latin typeface="+mj-ea"/>
                <a:ea typeface="+mj-ea"/>
              </a:rPr>
              <a:t>し、包括委託の契約内容に反映</a:t>
            </a:r>
            <a:endParaRPr lang="en-US" altLang="ja-JP" sz="2000" b="1" dirty="0">
              <a:latin typeface="+mj-ea"/>
              <a:ea typeface="+mj-ea"/>
            </a:endParaRPr>
          </a:p>
        </p:txBody>
      </p:sp>
      <p:sp>
        <p:nvSpPr>
          <p:cNvPr id="5" name="スライド番号プレースホルダー 4">
            <a:extLst>
              <a:ext uri="{FF2B5EF4-FFF2-40B4-BE49-F238E27FC236}">
                <a16:creationId xmlns:a16="http://schemas.microsoft.com/office/drawing/2014/main" id="{243DF9EC-ED53-EBB1-C8C6-29B520DA6575}"/>
              </a:ext>
            </a:extLst>
          </p:cNvPr>
          <p:cNvSpPr>
            <a:spLocks noGrp="1"/>
          </p:cNvSpPr>
          <p:nvPr>
            <p:ph type="sldNum" sz="quarter" idx="12"/>
          </p:nvPr>
        </p:nvSpPr>
        <p:spPr/>
        <p:txBody>
          <a:bodyPr/>
          <a:lstStyle/>
          <a:p>
            <a:fld id="{36EC18DB-A5DF-4E0E-B815-FCD04A2C4B2C}" type="slidenum">
              <a:rPr kumimoji="1" lang="ja-JP" altLang="en-US" smtClean="0"/>
              <a:t>13</a:t>
            </a:fld>
            <a:endParaRPr kumimoji="1" lang="ja-JP" altLang="en-US" dirty="0"/>
          </a:p>
        </p:txBody>
      </p:sp>
      <p:sp>
        <p:nvSpPr>
          <p:cNvPr id="2" name="角丸四角形 17">
            <a:extLst>
              <a:ext uri="{FF2B5EF4-FFF2-40B4-BE49-F238E27FC236}">
                <a16:creationId xmlns:a16="http://schemas.microsoft.com/office/drawing/2014/main" id="{A0AD0A5B-8A62-4895-B971-BA2AD6C9B92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角丸四角形 17">
            <a:extLst>
              <a:ext uri="{FF2B5EF4-FFF2-40B4-BE49-F238E27FC236}">
                <a16:creationId xmlns:a16="http://schemas.microsoft.com/office/drawing/2014/main" id="{105188E5-03EF-D6C9-8094-5D49616C32AE}"/>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27D8E64D-6667-CFF3-8BF2-F261FA9781FD}"/>
              </a:ext>
            </a:extLst>
          </p:cNvPr>
          <p:cNvSpPr txBox="1"/>
          <p:nvPr/>
        </p:nvSpPr>
        <p:spPr>
          <a:xfrm>
            <a:off x="0" y="908575"/>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b="1" dirty="0">
                <a:latin typeface="+mj-ea"/>
                <a:ea typeface="+mj-ea"/>
              </a:rPr>
              <a:t>【</a:t>
            </a:r>
            <a:r>
              <a:rPr lang="ja-JP" altLang="en-US" b="1" dirty="0">
                <a:latin typeface="+mj-ea"/>
                <a:ea typeface="+mj-ea"/>
              </a:rPr>
              <a:t>ストックマネジメント見直し</a:t>
            </a:r>
            <a:r>
              <a:rPr lang="en-US" altLang="ja-JP" b="1" dirty="0">
                <a:latin typeface="+mj-ea"/>
                <a:ea typeface="+mj-ea"/>
              </a:rPr>
              <a:t>】</a:t>
            </a:r>
            <a:r>
              <a:rPr lang="ja-JP" altLang="en-US" b="1" dirty="0">
                <a:latin typeface="+mj-ea"/>
                <a:ea typeface="+mj-ea"/>
              </a:rPr>
              <a:t>　</a:t>
            </a:r>
            <a:endParaRPr lang="en-US" altLang="ja-JP" b="1" dirty="0">
              <a:latin typeface="+mj-ea"/>
              <a:ea typeface="+mj-ea"/>
            </a:endParaRPr>
          </a:p>
        </p:txBody>
      </p:sp>
      <p:sp>
        <p:nvSpPr>
          <p:cNvPr id="9" name="テキスト ボックス 8">
            <a:extLst>
              <a:ext uri="{FF2B5EF4-FFF2-40B4-BE49-F238E27FC236}">
                <a16:creationId xmlns:a16="http://schemas.microsoft.com/office/drawing/2014/main" id="{B45636BC-49DB-7110-86E8-72162DA1026F}"/>
              </a:ext>
            </a:extLst>
          </p:cNvPr>
          <p:cNvSpPr txBox="1"/>
          <p:nvPr/>
        </p:nvSpPr>
        <p:spPr>
          <a:xfrm>
            <a:off x="114000" y="1767491"/>
            <a:ext cx="9263082" cy="923330"/>
          </a:xfrm>
          <a:prstGeom prst="rect">
            <a:avLst/>
          </a:prstGeom>
          <a:noFill/>
          <a:ln>
            <a:solidFill>
              <a:schemeClr val="accent1">
                <a:shade val="15000"/>
                <a:alpha val="0"/>
              </a:schemeClr>
            </a:solidFill>
          </a:ln>
        </p:spPr>
        <p:txBody>
          <a:bodyPr wrap="square" rtlCol="0">
            <a:spAutoFit/>
          </a:bodyPr>
          <a:lstStyle/>
          <a:p>
            <a:pPr marL="285750" lvl="0" indent="-285750">
              <a:buFont typeface="Wingdings" panose="05000000000000000000" pitchFamily="2" charset="2"/>
              <a:buChar char="ü"/>
            </a:pPr>
            <a:r>
              <a:rPr lang="ja-JP" altLang="en-US" dirty="0">
                <a:latin typeface="+mj-ea"/>
                <a:ea typeface="+mj-ea"/>
              </a:rPr>
              <a:t>国の検討状況によると、</a:t>
            </a:r>
            <a:r>
              <a:rPr lang="ja-JP" altLang="en-US" b="1" dirty="0">
                <a:latin typeface="+mj-ea"/>
                <a:ea typeface="+mj-ea"/>
              </a:rPr>
              <a:t>点検・調査に対する定義そのものが大幅に変更</a:t>
            </a:r>
            <a:r>
              <a:rPr lang="ja-JP" altLang="en-US" dirty="0">
                <a:latin typeface="+mj-ea"/>
                <a:ea typeface="+mj-ea"/>
              </a:rPr>
              <a:t>となる見込み</a:t>
            </a:r>
            <a:r>
              <a:rPr lang="ja-JP" altLang="en-US" b="1" dirty="0">
                <a:latin typeface="+mj-ea"/>
                <a:ea typeface="+mj-ea"/>
              </a:rPr>
              <a:t>。</a:t>
            </a:r>
            <a:endParaRPr lang="en-US" altLang="ja-JP" b="1" dirty="0">
              <a:latin typeface="+mj-ea"/>
              <a:ea typeface="+mj-ea"/>
            </a:endParaRPr>
          </a:p>
          <a:p>
            <a:pPr lvl="0"/>
            <a:r>
              <a:rPr lang="ja-JP" altLang="en-US" b="1" dirty="0">
                <a:latin typeface="+mj-ea"/>
                <a:ea typeface="+mj-ea"/>
              </a:rPr>
              <a:t>　　　　　　　　　　↓</a:t>
            </a:r>
            <a:endParaRPr lang="en-US" altLang="ja-JP" b="1" dirty="0">
              <a:latin typeface="+mj-ea"/>
              <a:ea typeface="+mj-ea"/>
            </a:endParaRPr>
          </a:p>
          <a:p>
            <a:pPr marL="285750" lvl="0" indent="-285750">
              <a:buFont typeface="Wingdings" panose="05000000000000000000" pitchFamily="2" charset="2"/>
              <a:buChar char="ü"/>
            </a:pPr>
            <a:r>
              <a:rPr lang="ja-JP" altLang="en-US" b="1" u="sng" dirty="0">
                <a:solidFill>
                  <a:srgbClr val="FF0000"/>
                </a:solidFill>
                <a:latin typeface="+mj-ea"/>
                <a:ea typeface="+mj-ea"/>
              </a:rPr>
              <a:t>本市ストックマネジメント実施方針の抜本的な改訂が必要</a:t>
            </a:r>
            <a:r>
              <a:rPr lang="ja-JP" altLang="en-US" dirty="0">
                <a:latin typeface="+mj-ea"/>
                <a:ea typeface="+mj-ea"/>
              </a:rPr>
              <a:t>となる。</a:t>
            </a:r>
            <a:endParaRPr lang="en-US" altLang="ja-JP" sz="700" dirty="0">
              <a:latin typeface="+mj-ea"/>
              <a:ea typeface="+mj-ea"/>
            </a:endParaRPr>
          </a:p>
        </p:txBody>
      </p:sp>
      <p:sp>
        <p:nvSpPr>
          <p:cNvPr id="4" name="テキスト ボックス 3">
            <a:extLst>
              <a:ext uri="{FF2B5EF4-FFF2-40B4-BE49-F238E27FC236}">
                <a16:creationId xmlns:a16="http://schemas.microsoft.com/office/drawing/2014/main" id="{206246FC-7C9B-4879-E5DD-FE997378A931}"/>
              </a:ext>
            </a:extLst>
          </p:cNvPr>
          <p:cNvSpPr txBox="1"/>
          <p:nvPr/>
        </p:nvSpPr>
        <p:spPr>
          <a:xfrm>
            <a:off x="0" y="1418678"/>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b="1" dirty="0">
                <a:latin typeface="+mj-ea"/>
                <a:ea typeface="+mj-ea"/>
              </a:rPr>
              <a:t>（維持管理業務の内容）　</a:t>
            </a:r>
            <a:endParaRPr lang="en-US" altLang="ja-JP" b="1" dirty="0">
              <a:latin typeface="+mj-ea"/>
              <a:ea typeface="+mj-ea"/>
            </a:endParaRPr>
          </a:p>
        </p:txBody>
      </p:sp>
      <p:sp>
        <p:nvSpPr>
          <p:cNvPr id="8" name="テキスト ボックス 7">
            <a:extLst>
              <a:ext uri="{FF2B5EF4-FFF2-40B4-BE49-F238E27FC236}">
                <a16:creationId xmlns:a16="http://schemas.microsoft.com/office/drawing/2014/main" id="{10922090-D629-D0A5-391D-8134ADDAA30F}"/>
              </a:ext>
            </a:extLst>
          </p:cNvPr>
          <p:cNvSpPr txBox="1"/>
          <p:nvPr/>
        </p:nvSpPr>
        <p:spPr>
          <a:xfrm>
            <a:off x="131811" y="3398499"/>
            <a:ext cx="9263082" cy="923330"/>
          </a:xfrm>
          <a:prstGeom prst="rect">
            <a:avLst/>
          </a:prstGeom>
          <a:noFill/>
          <a:ln>
            <a:solidFill>
              <a:schemeClr val="accent1">
                <a:shade val="15000"/>
                <a:alpha val="0"/>
              </a:schemeClr>
            </a:solidFill>
          </a:ln>
        </p:spPr>
        <p:txBody>
          <a:bodyPr wrap="square" rtlCol="0">
            <a:spAutoFit/>
          </a:bodyPr>
          <a:lstStyle/>
          <a:p>
            <a:pPr marL="285750" lvl="0" indent="-285750">
              <a:buFont typeface="Wingdings" panose="05000000000000000000" pitchFamily="2" charset="2"/>
              <a:buChar char="ü"/>
            </a:pPr>
            <a:r>
              <a:rPr lang="ja-JP" altLang="en-US" dirty="0">
                <a:latin typeface="+mj-ea"/>
                <a:ea typeface="+mj-ea"/>
              </a:rPr>
              <a:t>下水道管路マネジメントの技術基準については、下水道法に反映される見込み</a:t>
            </a:r>
            <a:r>
              <a:rPr lang="ja-JP" altLang="en-US" b="1" dirty="0">
                <a:latin typeface="+mj-ea"/>
                <a:ea typeface="+mj-ea"/>
              </a:rPr>
              <a:t>。</a:t>
            </a:r>
            <a:endParaRPr lang="en-US" altLang="ja-JP" b="1" dirty="0">
              <a:latin typeface="+mj-ea"/>
              <a:ea typeface="+mj-ea"/>
            </a:endParaRPr>
          </a:p>
          <a:p>
            <a:pPr lvl="0"/>
            <a:r>
              <a:rPr lang="ja-JP" altLang="en-US" b="1" dirty="0">
                <a:latin typeface="+mj-ea"/>
                <a:ea typeface="+mj-ea"/>
              </a:rPr>
              <a:t>　　　　　　　　　　↓</a:t>
            </a:r>
            <a:endParaRPr lang="en-US" altLang="ja-JP" b="1" dirty="0">
              <a:latin typeface="+mj-ea"/>
              <a:ea typeface="+mj-ea"/>
            </a:endParaRPr>
          </a:p>
          <a:p>
            <a:pPr marL="285750" lvl="0" indent="-285750">
              <a:buFont typeface="Wingdings" panose="05000000000000000000" pitchFamily="2" charset="2"/>
              <a:buChar char="ü"/>
            </a:pPr>
            <a:r>
              <a:rPr lang="ja-JP" altLang="en-US" dirty="0">
                <a:latin typeface="+mj-ea"/>
                <a:ea typeface="+mj-ea"/>
              </a:rPr>
              <a:t>国会の情勢を踏まえると、法改正が施行されるまでにもう少し時間が必要となる。</a:t>
            </a:r>
            <a:endParaRPr lang="en-US" altLang="ja-JP" sz="700" dirty="0">
              <a:latin typeface="+mj-ea"/>
              <a:ea typeface="+mj-ea"/>
            </a:endParaRPr>
          </a:p>
        </p:txBody>
      </p:sp>
      <p:sp>
        <p:nvSpPr>
          <p:cNvPr id="10" name="テキスト ボックス 9">
            <a:extLst>
              <a:ext uri="{FF2B5EF4-FFF2-40B4-BE49-F238E27FC236}">
                <a16:creationId xmlns:a16="http://schemas.microsoft.com/office/drawing/2014/main" id="{759AB4E6-D0B9-9BE1-F10D-276213FCB7CC}"/>
              </a:ext>
            </a:extLst>
          </p:cNvPr>
          <p:cNvSpPr txBox="1"/>
          <p:nvPr/>
        </p:nvSpPr>
        <p:spPr>
          <a:xfrm>
            <a:off x="17811" y="3049686"/>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b="1" dirty="0">
                <a:latin typeface="+mj-ea"/>
                <a:ea typeface="+mj-ea"/>
              </a:rPr>
              <a:t>（検討スケジュール）　</a:t>
            </a:r>
            <a:endParaRPr lang="en-US" altLang="ja-JP" b="1" dirty="0">
              <a:latin typeface="+mj-ea"/>
              <a:ea typeface="+mj-ea"/>
            </a:endParaRPr>
          </a:p>
        </p:txBody>
      </p:sp>
    </p:spTree>
    <p:extLst>
      <p:ext uri="{BB962C8B-B14F-4D97-AF65-F5344CB8AC3E}">
        <p14:creationId xmlns:p14="http://schemas.microsoft.com/office/powerpoint/2010/main" val="109739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0575AD25-7803-B535-0AB9-E87992A8271A}"/>
              </a:ext>
            </a:extLst>
          </p:cNvPr>
          <p:cNvPicPr>
            <a:picLocks noChangeAspect="1"/>
          </p:cNvPicPr>
          <p:nvPr/>
        </p:nvPicPr>
        <p:blipFill>
          <a:blip r:embed="rId3"/>
          <a:stretch>
            <a:fillRect/>
          </a:stretch>
        </p:blipFill>
        <p:spPr>
          <a:xfrm>
            <a:off x="7815345" y="1663401"/>
            <a:ext cx="2022174" cy="2066828"/>
          </a:xfrm>
          <a:prstGeom prst="rect">
            <a:avLst/>
          </a:prstGeom>
        </p:spPr>
      </p:pic>
      <p:grpSp>
        <p:nvGrpSpPr>
          <p:cNvPr id="36" name="グループ化 35">
            <a:extLst>
              <a:ext uri="{FF2B5EF4-FFF2-40B4-BE49-F238E27FC236}">
                <a16:creationId xmlns:a16="http://schemas.microsoft.com/office/drawing/2014/main" id="{5534D1E5-242F-F667-BC3C-86136140BA09}"/>
              </a:ext>
            </a:extLst>
          </p:cNvPr>
          <p:cNvGrpSpPr/>
          <p:nvPr/>
        </p:nvGrpSpPr>
        <p:grpSpPr>
          <a:xfrm>
            <a:off x="5351712" y="1769878"/>
            <a:ext cx="2489257" cy="1954496"/>
            <a:chOff x="5224116" y="1529373"/>
            <a:chExt cx="2489257" cy="1954496"/>
          </a:xfrm>
        </p:grpSpPr>
        <p:pic>
          <p:nvPicPr>
            <p:cNvPr id="23" name="図 22">
              <a:extLst>
                <a:ext uri="{FF2B5EF4-FFF2-40B4-BE49-F238E27FC236}">
                  <a16:creationId xmlns:a16="http://schemas.microsoft.com/office/drawing/2014/main" id="{332CDA64-7B21-DED5-7DBC-12BFAFA4F53B}"/>
                </a:ext>
              </a:extLst>
            </p:cNvPr>
            <p:cNvPicPr>
              <a:picLocks noChangeAspect="1"/>
            </p:cNvPicPr>
            <p:nvPr/>
          </p:nvPicPr>
          <p:blipFill>
            <a:blip r:embed="rId4"/>
            <a:stretch>
              <a:fillRect/>
            </a:stretch>
          </p:blipFill>
          <p:spPr>
            <a:xfrm>
              <a:off x="5224116" y="1529373"/>
              <a:ext cx="2450271" cy="1954496"/>
            </a:xfrm>
            <a:prstGeom prst="rect">
              <a:avLst/>
            </a:prstGeom>
          </p:spPr>
        </p:pic>
        <p:sp>
          <p:nvSpPr>
            <p:cNvPr id="35" name="テキスト ボックス 34">
              <a:extLst>
                <a:ext uri="{FF2B5EF4-FFF2-40B4-BE49-F238E27FC236}">
                  <a16:creationId xmlns:a16="http://schemas.microsoft.com/office/drawing/2014/main" id="{163917CE-6B27-4CE4-A0C4-4A942A8B5613}"/>
                </a:ext>
              </a:extLst>
            </p:cNvPr>
            <p:cNvSpPr txBox="1"/>
            <p:nvPr/>
          </p:nvSpPr>
          <p:spPr>
            <a:xfrm>
              <a:off x="7173373" y="2190332"/>
              <a:ext cx="540000" cy="900000"/>
            </a:xfrm>
            <a:prstGeom prst="rect">
              <a:avLst/>
            </a:prstGeom>
            <a:solidFill>
              <a:schemeClr val="bg1"/>
            </a:solidFill>
            <a:ln>
              <a:solidFill>
                <a:schemeClr val="accent1">
                  <a:shade val="15000"/>
                  <a:alpha val="0"/>
                </a:schemeClr>
              </a:solidFill>
            </a:ln>
          </p:spPr>
          <p:txBody>
            <a:bodyPr wrap="square" rtlCol="0">
              <a:spAutoFit/>
            </a:bodyPr>
            <a:lstStyle/>
            <a:p>
              <a:pPr lvl="0" algn="ctr">
                <a:lnSpc>
                  <a:spcPts val="2000"/>
                </a:lnSpc>
              </a:pPr>
              <a:endParaRPr lang="en-US" altLang="ja-JP" sz="1400" dirty="0">
                <a:latin typeface="+mj-ea"/>
                <a:ea typeface="+mj-ea"/>
              </a:endParaRPr>
            </a:p>
          </p:txBody>
        </p:sp>
      </p:grpSp>
      <p:sp>
        <p:nvSpPr>
          <p:cNvPr id="13" name="角丸四角形 17">
            <a:extLst>
              <a:ext uri="{FF2B5EF4-FFF2-40B4-BE49-F238E27FC236}">
                <a16:creationId xmlns:a16="http://schemas.microsoft.com/office/drawing/2014/main" id="{ADF86E62-B8D3-A745-26B1-7970CF3F6FE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5" name="角丸四角形 17">
            <a:extLst>
              <a:ext uri="{FF2B5EF4-FFF2-40B4-BE49-F238E27FC236}">
                <a16:creationId xmlns:a16="http://schemas.microsoft.com/office/drawing/2014/main" id="{F890E978-FE08-5694-D49E-C34C4899A662}"/>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FE18E16F-CFD3-90DF-13A1-5BC8A5F09C86}"/>
              </a:ext>
            </a:extLst>
          </p:cNvPr>
          <p:cNvSpPr txBox="1"/>
          <p:nvPr/>
        </p:nvSpPr>
        <p:spPr>
          <a:xfrm>
            <a:off x="0" y="908575"/>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b="1" dirty="0">
                <a:latin typeface="+mj-ea"/>
                <a:ea typeface="+mj-ea"/>
              </a:rPr>
              <a:t>【</a:t>
            </a:r>
            <a:r>
              <a:rPr lang="ja-JP" altLang="en-US" b="1" dirty="0">
                <a:latin typeface="+mj-ea"/>
                <a:ea typeface="+mj-ea"/>
              </a:rPr>
              <a:t>施設状態の変化</a:t>
            </a:r>
            <a:r>
              <a:rPr lang="en-US" altLang="ja-JP" b="1" dirty="0">
                <a:latin typeface="+mj-ea"/>
                <a:ea typeface="+mj-ea"/>
              </a:rPr>
              <a:t>】</a:t>
            </a:r>
            <a:r>
              <a:rPr lang="ja-JP" altLang="en-US" b="1" dirty="0">
                <a:latin typeface="+mj-ea"/>
                <a:ea typeface="+mj-ea"/>
              </a:rPr>
              <a:t>　</a:t>
            </a:r>
            <a:endParaRPr lang="en-US" altLang="ja-JP" b="1" dirty="0">
              <a:latin typeface="+mj-ea"/>
              <a:ea typeface="+mj-ea"/>
            </a:endParaRPr>
          </a:p>
        </p:txBody>
      </p:sp>
      <p:sp>
        <p:nvSpPr>
          <p:cNvPr id="6" name="テキスト ボックス 5">
            <a:extLst>
              <a:ext uri="{FF2B5EF4-FFF2-40B4-BE49-F238E27FC236}">
                <a16:creationId xmlns:a16="http://schemas.microsoft.com/office/drawing/2014/main" id="{627B8159-6DD3-10DC-8FB4-E7C2FF06DF83}"/>
              </a:ext>
            </a:extLst>
          </p:cNvPr>
          <p:cNvSpPr txBox="1"/>
          <p:nvPr/>
        </p:nvSpPr>
        <p:spPr>
          <a:xfrm>
            <a:off x="42532" y="4519361"/>
            <a:ext cx="9863468" cy="1323439"/>
          </a:xfrm>
          <a:prstGeom prst="rect">
            <a:avLst/>
          </a:prstGeom>
          <a:noFill/>
          <a:ln>
            <a:solidFill>
              <a:schemeClr val="accent1">
                <a:shade val="15000"/>
                <a:alpha val="0"/>
              </a:schemeClr>
            </a:solidFill>
          </a:ln>
        </p:spPr>
        <p:txBody>
          <a:bodyPr wrap="square" rtlCol="0">
            <a:spAutoFit/>
          </a:bodyPr>
          <a:lstStyle/>
          <a:p>
            <a:pPr marL="285750" lvl="0" indent="-285750">
              <a:buFont typeface="Wingdings" panose="05000000000000000000" pitchFamily="2" charset="2"/>
              <a:buChar char="ü"/>
            </a:pPr>
            <a:r>
              <a:rPr lang="ja-JP" altLang="en-US" sz="1600" dirty="0">
                <a:latin typeface="+mj-ea"/>
                <a:ea typeface="+mj-ea"/>
              </a:rPr>
              <a:t>当初契約条件に基づき業務履行しているが、</a:t>
            </a:r>
            <a:r>
              <a:rPr lang="ja-JP" altLang="en-US" sz="1600" b="1" dirty="0">
                <a:latin typeface="+mj-ea"/>
                <a:ea typeface="+mj-ea"/>
              </a:rPr>
              <a:t>要求水準未達などの大きな問題は発生していない</a:t>
            </a:r>
            <a:r>
              <a:rPr lang="ja-JP" altLang="en-US" sz="1600" dirty="0">
                <a:latin typeface="+mj-ea"/>
                <a:ea typeface="+mj-ea"/>
              </a:rPr>
              <a:t>。</a:t>
            </a:r>
            <a:endParaRPr lang="en-US" altLang="ja-JP" sz="1600" dirty="0">
              <a:latin typeface="+mj-ea"/>
              <a:ea typeface="+mj-ea"/>
            </a:endParaRPr>
          </a:p>
          <a:p>
            <a:pPr marL="285750" lvl="0" indent="-285750">
              <a:buFont typeface="Wingdings" panose="05000000000000000000" pitchFamily="2" charset="2"/>
              <a:buChar char="ü"/>
            </a:pPr>
            <a:r>
              <a:rPr lang="ja-JP" altLang="en-US" sz="1600" dirty="0">
                <a:latin typeface="+mj-ea"/>
                <a:ea typeface="+mj-ea"/>
              </a:rPr>
              <a:t>管きょ施設の劣化状況に大きな変化は無いものの、</a:t>
            </a:r>
            <a:r>
              <a:rPr lang="ja-JP" altLang="en-US" sz="1600" b="1" dirty="0">
                <a:latin typeface="+mj-ea"/>
                <a:ea typeface="+mj-ea"/>
              </a:rPr>
              <a:t>老朽</a:t>
            </a:r>
            <a:r>
              <a:rPr lang="ja-JP" altLang="en-US" sz="1600" b="1" dirty="0">
                <a:latin typeface="+mj-ea"/>
              </a:rPr>
              <a:t>化した管きょ延長は増加している</a:t>
            </a:r>
            <a:r>
              <a:rPr lang="ja-JP" altLang="en-US" sz="1600" dirty="0">
                <a:latin typeface="+mj-ea"/>
              </a:rPr>
              <a:t>。（今後ピークを迎える）</a:t>
            </a:r>
            <a:endParaRPr lang="en-US" altLang="ja-JP" sz="1600" dirty="0">
              <a:latin typeface="+mj-ea"/>
              <a:ea typeface="+mj-ea"/>
            </a:endParaRPr>
          </a:p>
          <a:p>
            <a:pPr marL="285750" lvl="0" indent="-285750">
              <a:buFont typeface="Wingdings" panose="05000000000000000000" pitchFamily="2" charset="2"/>
              <a:buChar char="ü"/>
            </a:pPr>
            <a:r>
              <a:rPr lang="ja-JP" altLang="en-US" sz="1600" dirty="0">
                <a:latin typeface="+mj-ea"/>
                <a:ea typeface="+mj-ea"/>
              </a:rPr>
              <a:t>道路陥没・下水つまり・マンホールの蓋飛びなど、依然として、</a:t>
            </a:r>
            <a:r>
              <a:rPr lang="ja-JP" altLang="en-US" sz="1600" b="1" dirty="0">
                <a:latin typeface="+mj-ea"/>
                <a:ea typeface="+mj-ea"/>
              </a:rPr>
              <a:t>施設の劣化に伴う第三者事故が発生</a:t>
            </a:r>
            <a:r>
              <a:rPr lang="ja-JP" altLang="en-US" sz="1600" dirty="0">
                <a:latin typeface="+mj-ea"/>
                <a:ea typeface="+mj-ea"/>
              </a:rPr>
              <a:t>。</a:t>
            </a:r>
            <a:endParaRPr lang="en-US" altLang="ja-JP" sz="1600" dirty="0">
              <a:latin typeface="+mj-ea"/>
              <a:ea typeface="+mj-ea"/>
            </a:endParaRPr>
          </a:p>
          <a:p>
            <a:pPr marL="285750" lvl="0" indent="-285750">
              <a:buFont typeface="Wingdings" panose="05000000000000000000" pitchFamily="2" charset="2"/>
              <a:buChar char="ü"/>
            </a:pPr>
            <a:r>
              <a:rPr lang="ja-JP" altLang="en-US" sz="1600" dirty="0">
                <a:latin typeface="+mj-ea"/>
                <a:ea typeface="+mj-ea"/>
              </a:rPr>
              <a:t>今後も増加傾向にある老朽化した管きょ施設へ対応するには、</a:t>
            </a:r>
            <a:r>
              <a:rPr lang="en-US" altLang="ja-JP" sz="1600" dirty="0">
                <a:latin typeface="+mj-ea"/>
                <a:ea typeface="+mj-ea"/>
              </a:rPr>
              <a:t>R7</a:t>
            </a:r>
            <a:r>
              <a:rPr lang="ja-JP" altLang="en-US" sz="1600" dirty="0">
                <a:latin typeface="+mj-ea"/>
                <a:ea typeface="+mj-ea"/>
              </a:rPr>
              <a:t>年度より着手した取付管・マンホール蓋に対する　</a:t>
            </a:r>
            <a:r>
              <a:rPr lang="ja-JP" altLang="en-US" sz="1600" b="1" u="sng" dirty="0">
                <a:latin typeface="+mj-ea"/>
                <a:ea typeface="+mj-ea"/>
              </a:rPr>
              <a:t>改築更新（計画的修繕）の効果を最大限発揮させる</a:t>
            </a:r>
            <a:r>
              <a:rPr lang="ja-JP" altLang="en-US" sz="1600" dirty="0">
                <a:latin typeface="+mj-ea"/>
                <a:ea typeface="+mj-ea"/>
              </a:rPr>
              <a:t>必要がある。（</a:t>
            </a:r>
            <a:r>
              <a:rPr lang="ja-JP" altLang="en-US" sz="1600" b="1" dirty="0">
                <a:solidFill>
                  <a:srgbClr val="FF0000"/>
                </a:solidFill>
                <a:latin typeface="+mj-ea"/>
                <a:ea typeface="+mj-ea"/>
              </a:rPr>
              <a:t>改築すべき施設の把握が重要</a:t>
            </a:r>
            <a:r>
              <a:rPr lang="ja-JP" altLang="en-US" sz="1600" dirty="0">
                <a:latin typeface="+mj-ea"/>
                <a:ea typeface="+mj-ea"/>
              </a:rPr>
              <a:t>）</a:t>
            </a:r>
            <a:endParaRPr lang="en-US" altLang="ja-JP" sz="600" dirty="0">
              <a:latin typeface="+mj-ea"/>
              <a:ea typeface="+mj-ea"/>
            </a:endParaRPr>
          </a:p>
        </p:txBody>
      </p:sp>
      <p:sp>
        <p:nvSpPr>
          <p:cNvPr id="8" name="テキスト ボックス 7">
            <a:extLst>
              <a:ext uri="{FF2B5EF4-FFF2-40B4-BE49-F238E27FC236}">
                <a16:creationId xmlns:a16="http://schemas.microsoft.com/office/drawing/2014/main" id="{406CE07B-3F5E-B0FA-6287-14F9056A84CE}"/>
              </a:ext>
            </a:extLst>
          </p:cNvPr>
          <p:cNvSpPr txBox="1"/>
          <p:nvPr/>
        </p:nvSpPr>
        <p:spPr>
          <a:xfrm>
            <a:off x="199502" y="5887132"/>
            <a:ext cx="9382125" cy="677108"/>
          </a:xfrm>
          <a:prstGeom prst="rect">
            <a:avLst/>
          </a:prstGeom>
          <a:solidFill>
            <a:srgbClr val="CCFFFF"/>
          </a:solidFill>
          <a:ln>
            <a:solidFill>
              <a:schemeClr val="tx1">
                <a:alpha val="0"/>
              </a:schemeClr>
            </a:solidFill>
          </a:ln>
        </p:spPr>
        <p:txBody>
          <a:bodyPr wrap="square" rtlCol="0">
            <a:spAutoFit/>
          </a:bodyPr>
          <a:lstStyle/>
          <a:p>
            <a:pPr lvl="0"/>
            <a:r>
              <a:rPr lang="ja-JP" altLang="en-US" b="1" dirty="0">
                <a:solidFill>
                  <a:srgbClr val="FF0000"/>
                </a:solidFill>
                <a:latin typeface="+mj-ea"/>
                <a:ea typeface="+mj-ea"/>
              </a:rPr>
              <a:t>　</a:t>
            </a:r>
            <a:r>
              <a:rPr lang="ja-JP" altLang="en-US" b="1" dirty="0">
                <a:latin typeface="+mj-ea"/>
                <a:ea typeface="+mj-ea"/>
              </a:rPr>
              <a:t>今回の条件見直しでは、</a:t>
            </a:r>
            <a:r>
              <a:rPr lang="ja-JP" altLang="en-US" b="1" dirty="0">
                <a:solidFill>
                  <a:srgbClr val="FF0000"/>
                </a:solidFill>
                <a:latin typeface="+mj-ea"/>
                <a:ea typeface="+mj-ea"/>
              </a:rPr>
              <a:t>事故の未然防止に向けた</a:t>
            </a:r>
            <a:r>
              <a:rPr lang="ja-JP" altLang="en-US" b="1" u="sng" dirty="0">
                <a:solidFill>
                  <a:srgbClr val="FF0000"/>
                </a:solidFill>
                <a:latin typeface="+mj-ea"/>
                <a:ea typeface="+mj-ea"/>
              </a:rPr>
              <a:t>取付管・マンホールに対する調査を拡充</a:t>
            </a:r>
            <a:r>
              <a:rPr lang="ja-JP" altLang="en-US" b="1" dirty="0">
                <a:solidFill>
                  <a:srgbClr val="FF0000"/>
                </a:solidFill>
                <a:latin typeface="+mj-ea"/>
                <a:ea typeface="+mj-ea"/>
              </a:rPr>
              <a:t>する。</a:t>
            </a:r>
            <a:endParaRPr lang="en-US" altLang="ja-JP" b="1" dirty="0">
              <a:solidFill>
                <a:srgbClr val="FF0000"/>
              </a:solidFill>
              <a:latin typeface="+mj-ea"/>
              <a:ea typeface="+mj-ea"/>
            </a:endParaRPr>
          </a:p>
          <a:p>
            <a:pPr lvl="0"/>
            <a:endParaRPr lang="en-US" altLang="ja-JP" sz="200" b="1" dirty="0">
              <a:solidFill>
                <a:srgbClr val="FF0000"/>
              </a:solidFill>
              <a:latin typeface="+mj-ea"/>
              <a:ea typeface="+mj-ea"/>
            </a:endParaRPr>
          </a:p>
          <a:p>
            <a:pPr lvl="0"/>
            <a:r>
              <a:rPr lang="ja-JP" altLang="en-US" b="1" dirty="0">
                <a:solidFill>
                  <a:srgbClr val="FF0000"/>
                </a:solidFill>
                <a:latin typeface="+mj-ea"/>
                <a:ea typeface="+mj-ea"/>
              </a:rPr>
              <a:t>　　　　　　　　　　</a:t>
            </a:r>
            <a:r>
              <a:rPr lang="en-US" altLang="ja-JP" sz="1600" b="1" dirty="0">
                <a:latin typeface="+mj-ea"/>
                <a:ea typeface="+mj-ea"/>
              </a:rPr>
              <a:t>※</a:t>
            </a:r>
            <a:r>
              <a:rPr lang="ja-JP" altLang="en-US" sz="1600" b="1" dirty="0">
                <a:latin typeface="+mj-ea"/>
                <a:ea typeface="+mj-ea"/>
              </a:rPr>
              <a:t>現契約から増加する業務量については、</a:t>
            </a:r>
            <a:r>
              <a:rPr lang="ja-JP" altLang="en-US" sz="1600" b="1" u="sng" dirty="0">
                <a:latin typeface="+mj-ea"/>
                <a:ea typeface="+mj-ea"/>
              </a:rPr>
              <a:t>受発注者間で協議して定める。</a:t>
            </a:r>
            <a:endParaRPr lang="en-US" altLang="ja-JP" sz="1600" b="1" u="sng" dirty="0">
              <a:latin typeface="+mj-ea"/>
              <a:ea typeface="+mj-ea"/>
            </a:endParaRPr>
          </a:p>
        </p:txBody>
      </p:sp>
      <p:sp>
        <p:nvSpPr>
          <p:cNvPr id="9" name="テキスト ボックス 8">
            <a:extLst>
              <a:ext uri="{FF2B5EF4-FFF2-40B4-BE49-F238E27FC236}">
                <a16:creationId xmlns:a16="http://schemas.microsoft.com/office/drawing/2014/main" id="{76432513-DEC4-AB0A-08FD-0A6373032A89}"/>
              </a:ext>
            </a:extLst>
          </p:cNvPr>
          <p:cNvSpPr txBox="1"/>
          <p:nvPr/>
        </p:nvSpPr>
        <p:spPr>
          <a:xfrm>
            <a:off x="-119" y="4246709"/>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b="1" dirty="0">
                <a:latin typeface="+mj-ea"/>
                <a:ea typeface="+mj-ea"/>
              </a:rPr>
              <a:t>【</a:t>
            </a:r>
            <a:r>
              <a:rPr lang="ja-JP" altLang="en-US" b="1" dirty="0">
                <a:latin typeface="+mj-ea"/>
                <a:ea typeface="+mj-ea"/>
              </a:rPr>
              <a:t>施設状態の変化への対応</a:t>
            </a:r>
            <a:r>
              <a:rPr lang="en-US" altLang="ja-JP" b="1" dirty="0">
                <a:latin typeface="+mj-ea"/>
                <a:ea typeface="+mj-ea"/>
              </a:rPr>
              <a:t>(</a:t>
            </a:r>
            <a:r>
              <a:rPr lang="ja-JP" altLang="en-US" b="1" dirty="0">
                <a:latin typeface="+mj-ea"/>
                <a:ea typeface="+mj-ea"/>
              </a:rPr>
              <a:t>案</a:t>
            </a:r>
            <a:r>
              <a:rPr lang="en-US" altLang="ja-JP" b="1" dirty="0">
                <a:latin typeface="+mj-ea"/>
                <a:ea typeface="+mj-ea"/>
              </a:rPr>
              <a:t>)】</a:t>
            </a:r>
            <a:r>
              <a:rPr lang="ja-JP" altLang="en-US" b="1" dirty="0">
                <a:latin typeface="+mj-ea"/>
                <a:ea typeface="+mj-ea"/>
              </a:rPr>
              <a:t>　</a:t>
            </a:r>
            <a:endParaRPr lang="en-US" altLang="ja-JP" b="1" dirty="0">
              <a:latin typeface="+mj-ea"/>
              <a:ea typeface="+mj-ea"/>
            </a:endParaRPr>
          </a:p>
        </p:txBody>
      </p:sp>
      <p:sp>
        <p:nvSpPr>
          <p:cNvPr id="5" name="スライド番号プレースホルダー 4">
            <a:extLst>
              <a:ext uri="{FF2B5EF4-FFF2-40B4-BE49-F238E27FC236}">
                <a16:creationId xmlns:a16="http://schemas.microsoft.com/office/drawing/2014/main" id="{243DF9EC-ED53-EBB1-C8C6-29B520DA6575}"/>
              </a:ext>
            </a:extLst>
          </p:cNvPr>
          <p:cNvSpPr>
            <a:spLocks noGrp="1"/>
          </p:cNvSpPr>
          <p:nvPr>
            <p:ph type="sldNum" sz="quarter" idx="12"/>
          </p:nvPr>
        </p:nvSpPr>
        <p:spPr/>
        <p:txBody>
          <a:bodyPr/>
          <a:lstStyle/>
          <a:p>
            <a:fld id="{36EC18DB-A5DF-4E0E-B815-FCD04A2C4B2C}" type="slidenum">
              <a:rPr kumimoji="1" lang="ja-JP" altLang="en-US" smtClean="0"/>
              <a:t>14</a:t>
            </a:fld>
            <a:endParaRPr kumimoji="1" lang="ja-JP" altLang="en-US" dirty="0"/>
          </a:p>
        </p:txBody>
      </p:sp>
      <p:grpSp>
        <p:nvGrpSpPr>
          <p:cNvPr id="29" name="グループ化 28">
            <a:extLst>
              <a:ext uri="{FF2B5EF4-FFF2-40B4-BE49-F238E27FC236}">
                <a16:creationId xmlns:a16="http://schemas.microsoft.com/office/drawing/2014/main" id="{124D3402-8571-683F-9580-E588846D11A7}"/>
              </a:ext>
            </a:extLst>
          </p:cNvPr>
          <p:cNvGrpSpPr/>
          <p:nvPr/>
        </p:nvGrpSpPr>
        <p:grpSpPr>
          <a:xfrm>
            <a:off x="2847617" y="1727720"/>
            <a:ext cx="2288906" cy="2282523"/>
            <a:chOff x="2868883" y="1299701"/>
            <a:chExt cx="2288906" cy="2282523"/>
          </a:xfrm>
        </p:grpSpPr>
        <p:pic>
          <p:nvPicPr>
            <p:cNvPr id="22" name="図 21">
              <a:extLst>
                <a:ext uri="{FF2B5EF4-FFF2-40B4-BE49-F238E27FC236}">
                  <a16:creationId xmlns:a16="http://schemas.microsoft.com/office/drawing/2014/main" id="{EA4899DD-79F5-A7C1-F78C-478A58026837}"/>
                </a:ext>
              </a:extLst>
            </p:cNvPr>
            <p:cNvPicPr>
              <a:picLocks noChangeAspect="1"/>
            </p:cNvPicPr>
            <p:nvPr/>
          </p:nvPicPr>
          <p:blipFill>
            <a:blip r:embed="rId5"/>
            <a:stretch>
              <a:fillRect/>
            </a:stretch>
          </p:blipFill>
          <p:spPr>
            <a:xfrm>
              <a:off x="2868883" y="1299701"/>
              <a:ext cx="2288906" cy="2282523"/>
            </a:xfrm>
            <a:prstGeom prst="rect">
              <a:avLst/>
            </a:prstGeom>
          </p:spPr>
        </p:pic>
        <p:sp>
          <p:nvSpPr>
            <p:cNvPr id="25" name="テキスト ボックス 24">
              <a:extLst>
                <a:ext uri="{FF2B5EF4-FFF2-40B4-BE49-F238E27FC236}">
                  <a16:creationId xmlns:a16="http://schemas.microsoft.com/office/drawing/2014/main" id="{C98C2351-E6D4-80E4-4333-9F2B2418D3AC}"/>
                </a:ext>
              </a:extLst>
            </p:cNvPr>
            <p:cNvSpPr txBox="1"/>
            <p:nvPr/>
          </p:nvSpPr>
          <p:spPr>
            <a:xfrm>
              <a:off x="3116227" y="2232695"/>
              <a:ext cx="720000" cy="215444"/>
            </a:xfrm>
            <a:prstGeom prst="rect">
              <a:avLst/>
            </a:prstGeom>
            <a:solidFill>
              <a:schemeClr val="bg1"/>
            </a:solidFill>
            <a:ln w="12700">
              <a:solidFill>
                <a:srgbClr val="FF0000"/>
              </a:solidFill>
            </a:ln>
          </p:spPr>
          <p:txBody>
            <a:bodyPr wrap="square" lIns="0" tIns="0" rIns="0" bIns="0" rtlCol="0">
              <a:spAutoFit/>
            </a:bodyPr>
            <a:lstStyle/>
            <a:p>
              <a:pPr algn="r"/>
              <a:r>
                <a:rPr kumimoji="1" lang="ja-JP" altLang="en-US" sz="700" dirty="0"/>
                <a:t>令和３年度末時点</a:t>
              </a:r>
              <a:endParaRPr kumimoji="1" lang="en-US" altLang="ja-JP" sz="700" dirty="0"/>
            </a:p>
            <a:p>
              <a:pPr algn="r"/>
              <a:r>
                <a:rPr kumimoji="1" lang="ja-JP" altLang="en-US" sz="700" dirty="0"/>
                <a:t>　　約</a:t>
              </a:r>
              <a:r>
                <a:rPr kumimoji="1" lang="en-US" altLang="ja-JP" sz="700" dirty="0"/>
                <a:t>2,200</a:t>
              </a:r>
              <a:r>
                <a:rPr kumimoji="1" lang="ja-JP" altLang="en-US" sz="700" dirty="0"/>
                <a:t>㎞</a:t>
              </a:r>
            </a:p>
          </p:txBody>
        </p:sp>
      </p:grpSp>
      <p:grpSp>
        <p:nvGrpSpPr>
          <p:cNvPr id="30" name="グループ化 29">
            <a:extLst>
              <a:ext uri="{FF2B5EF4-FFF2-40B4-BE49-F238E27FC236}">
                <a16:creationId xmlns:a16="http://schemas.microsoft.com/office/drawing/2014/main" id="{29A4D8DB-C9A2-B58B-EBD7-069970B9E75B}"/>
              </a:ext>
            </a:extLst>
          </p:cNvPr>
          <p:cNvGrpSpPr/>
          <p:nvPr/>
        </p:nvGrpSpPr>
        <p:grpSpPr>
          <a:xfrm>
            <a:off x="60835" y="1706044"/>
            <a:ext cx="2319375" cy="2205844"/>
            <a:chOff x="114000" y="1278025"/>
            <a:chExt cx="2319375" cy="2205844"/>
          </a:xfrm>
        </p:grpSpPr>
        <p:pic>
          <p:nvPicPr>
            <p:cNvPr id="14" name="図 13">
              <a:extLst>
                <a:ext uri="{FF2B5EF4-FFF2-40B4-BE49-F238E27FC236}">
                  <a16:creationId xmlns:a16="http://schemas.microsoft.com/office/drawing/2014/main" id="{B205D77D-8C21-F75C-D1F2-DCBC85920942}"/>
                </a:ext>
              </a:extLst>
            </p:cNvPr>
            <p:cNvPicPr>
              <a:picLocks noChangeAspect="1"/>
            </p:cNvPicPr>
            <p:nvPr/>
          </p:nvPicPr>
          <p:blipFill>
            <a:blip r:embed="rId6"/>
            <a:stretch>
              <a:fillRect/>
            </a:stretch>
          </p:blipFill>
          <p:spPr>
            <a:xfrm>
              <a:off x="114000" y="1278025"/>
              <a:ext cx="2319375" cy="2205844"/>
            </a:xfrm>
            <a:prstGeom prst="rect">
              <a:avLst/>
            </a:prstGeom>
          </p:spPr>
        </p:pic>
        <p:sp>
          <p:nvSpPr>
            <p:cNvPr id="28" name="テキスト ボックス 27">
              <a:extLst>
                <a:ext uri="{FF2B5EF4-FFF2-40B4-BE49-F238E27FC236}">
                  <a16:creationId xmlns:a16="http://schemas.microsoft.com/office/drawing/2014/main" id="{5AB5803B-FB5D-6161-9F28-CCC895BF7D5A}"/>
                </a:ext>
              </a:extLst>
            </p:cNvPr>
            <p:cNvSpPr txBox="1"/>
            <p:nvPr/>
          </p:nvSpPr>
          <p:spPr>
            <a:xfrm>
              <a:off x="424281" y="2229642"/>
              <a:ext cx="720000" cy="252000"/>
            </a:xfrm>
            <a:prstGeom prst="rect">
              <a:avLst/>
            </a:prstGeom>
            <a:solidFill>
              <a:schemeClr val="bg1"/>
            </a:solidFill>
            <a:ln w="12700">
              <a:solidFill>
                <a:srgbClr val="FF0000"/>
              </a:solidFill>
            </a:ln>
          </p:spPr>
          <p:txBody>
            <a:bodyPr wrap="square" lIns="0" tIns="0" rIns="0" bIns="0" rtlCol="0">
              <a:spAutoFit/>
            </a:bodyPr>
            <a:lstStyle/>
            <a:p>
              <a:pPr algn="ctr"/>
              <a:r>
                <a:rPr kumimoji="1" lang="ja-JP" altLang="en-US" sz="700" dirty="0"/>
                <a:t>平成</a:t>
              </a:r>
              <a:r>
                <a:rPr kumimoji="1" lang="en-US" altLang="ja-JP" sz="700" dirty="0"/>
                <a:t>27</a:t>
              </a:r>
              <a:r>
                <a:rPr kumimoji="1" lang="ja-JP" altLang="en-US" sz="700" dirty="0"/>
                <a:t>年度末時点</a:t>
              </a:r>
              <a:endParaRPr kumimoji="1" lang="en-US" altLang="ja-JP" sz="700" dirty="0"/>
            </a:p>
            <a:p>
              <a:pPr algn="ctr"/>
              <a:r>
                <a:rPr kumimoji="1" lang="ja-JP" altLang="en-US" sz="700" dirty="0"/>
                <a:t>　　約</a:t>
              </a:r>
              <a:r>
                <a:rPr kumimoji="1" lang="en-US" altLang="ja-JP" sz="700" dirty="0"/>
                <a:t>1,510</a:t>
              </a:r>
              <a:r>
                <a:rPr kumimoji="1" lang="ja-JP" altLang="en-US" sz="700" dirty="0"/>
                <a:t>㎞</a:t>
              </a:r>
            </a:p>
          </p:txBody>
        </p:sp>
      </p:grpSp>
      <p:sp>
        <p:nvSpPr>
          <p:cNvPr id="31" name="矢印: 右 30">
            <a:extLst>
              <a:ext uri="{FF2B5EF4-FFF2-40B4-BE49-F238E27FC236}">
                <a16:creationId xmlns:a16="http://schemas.microsoft.com/office/drawing/2014/main" id="{9972BE6C-0B09-4095-C6C2-66F22A09D95F}"/>
              </a:ext>
            </a:extLst>
          </p:cNvPr>
          <p:cNvSpPr/>
          <p:nvPr/>
        </p:nvSpPr>
        <p:spPr>
          <a:xfrm>
            <a:off x="2395613" y="2765789"/>
            <a:ext cx="301792" cy="445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29C6F6CB-DB6B-3DFE-D9BA-92FFAC1163A8}"/>
              </a:ext>
            </a:extLst>
          </p:cNvPr>
          <p:cNvSpPr/>
          <p:nvPr/>
        </p:nvSpPr>
        <p:spPr>
          <a:xfrm>
            <a:off x="7445253" y="2640743"/>
            <a:ext cx="301792" cy="445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BDE25BD-646A-F526-F403-EE6F767800CD}"/>
              </a:ext>
            </a:extLst>
          </p:cNvPr>
          <p:cNvSpPr txBox="1"/>
          <p:nvPr/>
        </p:nvSpPr>
        <p:spPr>
          <a:xfrm>
            <a:off x="60835" y="1153313"/>
            <a:ext cx="9788545" cy="584775"/>
          </a:xfrm>
          <a:prstGeom prst="rect">
            <a:avLst/>
          </a:prstGeom>
          <a:noFill/>
          <a:ln>
            <a:solidFill>
              <a:schemeClr val="accent1">
                <a:shade val="15000"/>
                <a:alpha val="0"/>
              </a:schemeClr>
            </a:solidFill>
          </a:ln>
        </p:spPr>
        <p:txBody>
          <a:bodyPr wrap="square" rtlCol="0">
            <a:spAutoFit/>
          </a:bodyPr>
          <a:lstStyle/>
          <a:p>
            <a:pPr marL="285750" lvl="0" indent="-285750">
              <a:buFont typeface="Wingdings" panose="05000000000000000000" pitchFamily="2" charset="2"/>
              <a:buChar char="ü"/>
            </a:pPr>
            <a:r>
              <a:rPr lang="ja-JP" altLang="en-US" sz="1600" dirty="0">
                <a:latin typeface="+mj-ea"/>
                <a:ea typeface="+mj-ea"/>
              </a:rPr>
              <a:t>標準耐用年数（</a:t>
            </a:r>
            <a:r>
              <a:rPr lang="en-US" altLang="ja-JP" sz="1600" dirty="0">
                <a:latin typeface="+mj-ea"/>
                <a:ea typeface="+mj-ea"/>
              </a:rPr>
              <a:t>50</a:t>
            </a:r>
            <a:r>
              <a:rPr lang="ja-JP" altLang="en-US" sz="1600" dirty="0">
                <a:latin typeface="+mj-ea"/>
                <a:ea typeface="+mj-ea"/>
              </a:rPr>
              <a:t>年）を経過した管路延長が増えている。</a:t>
            </a:r>
            <a:endParaRPr lang="en-US" altLang="ja-JP" sz="1600" b="1" dirty="0">
              <a:latin typeface="+mj-ea"/>
              <a:ea typeface="+mj-ea"/>
            </a:endParaRPr>
          </a:p>
          <a:p>
            <a:pPr marL="285750" lvl="0" indent="-285750">
              <a:buFont typeface="Wingdings" panose="05000000000000000000" pitchFamily="2" charset="2"/>
              <a:buChar char="ü"/>
            </a:pPr>
            <a:r>
              <a:rPr lang="ja-JP" altLang="en-US" sz="1600" dirty="0">
                <a:latin typeface="+mj-ea"/>
                <a:ea typeface="+mj-ea"/>
              </a:rPr>
              <a:t>適切なタイミングでの改築更新により、改築対象の健全度１～３の割合は現状を維持。</a:t>
            </a:r>
            <a:endParaRPr lang="en-US" altLang="ja-JP" sz="500" dirty="0">
              <a:latin typeface="+mj-ea"/>
              <a:ea typeface="+mj-ea"/>
            </a:endParaRPr>
          </a:p>
        </p:txBody>
      </p:sp>
      <p:sp>
        <p:nvSpPr>
          <p:cNvPr id="38" name="楕円 37">
            <a:extLst>
              <a:ext uri="{FF2B5EF4-FFF2-40B4-BE49-F238E27FC236}">
                <a16:creationId xmlns:a16="http://schemas.microsoft.com/office/drawing/2014/main" id="{86D8BA2D-A8A2-0D8D-15E9-B30D4F3C22ED}"/>
              </a:ext>
            </a:extLst>
          </p:cNvPr>
          <p:cNvSpPr/>
          <p:nvPr/>
        </p:nvSpPr>
        <p:spPr>
          <a:xfrm>
            <a:off x="7004677" y="1970232"/>
            <a:ext cx="324000" cy="216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030C83-2F8E-B888-E0E1-E64FAD32C28C}"/>
              </a:ext>
            </a:extLst>
          </p:cNvPr>
          <p:cNvSpPr/>
          <p:nvPr/>
        </p:nvSpPr>
        <p:spPr>
          <a:xfrm>
            <a:off x="9203614" y="1805976"/>
            <a:ext cx="324000" cy="216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C41CC81-6090-2CCD-5453-6CCAC0E54557}"/>
              </a:ext>
            </a:extLst>
          </p:cNvPr>
          <p:cNvSpPr txBox="1"/>
          <p:nvPr/>
        </p:nvSpPr>
        <p:spPr>
          <a:xfrm>
            <a:off x="5864233" y="3651658"/>
            <a:ext cx="1106632" cy="312714"/>
          </a:xfrm>
          <a:prstGeom prst="rect">
            <a:avLst/>
          </a:prstGeom>
          <a:noFill/>
          <a:ln>
            <a:solidFill>
              <a:schemeClr val="accent1">
                <a:shade val="15000"/>
                <a:alpha val="0"/>
              </a:schemeClr>
            </a:solidFill>
          </a:ln>
        </p:spPr>
        <p:txBody>
          <a:bodyPr wrap="square" rtlCol="0">
            <a:spAutoFit/>
          </a:bodyPr>
          <a:lstStyle/>
          <a:p>
            <a:pPr lvl="0" algn="ctr">
              <a:lnSpc>
                <a:spcPts val="2000"/>
              </a:lnSpc>
            </a:pPr>
            <a:r>
              <a:rPr lang="en-US" altLang="ja-JP" sz="1100" dirty="0">
                <a:latin typeface="+mj-ea"/>
                <a:ea typeface="+mj-ea"/>
              </a:rPr>
              <a:t>H27.8</a:t>
            </a:r>
            <a:r>
              <a:rPr lang="ja-JP" altLang="en-US" sz="1100" dirty="0">
                <a:latin typeface="+mj-ea"/>
                <a:ea typeface="+mj-ea"/>
              </a:rPr>
              <a:t>時点</a:t>
            </a:r>
            <a:endParaRPr lang="en-US" altLang="ja-JP" sz="1100" dirty="0">
              <a:latin typeface="+mj-ea"/>
              <a:ea typeface="+mj-ea"/>
            </a:endParaRPr>
          </a:p>
        </p:txBody>
      </p:sp>
      <p:sp>
        <p:nvSpPr>
          <p:cNvPr id="11" name="楕円 10">
            <a:extLst>
              <a:ext uri="{FF2B5EF4-FFF2-40B4-BE49-F238E27FC236}">
                <a16:creationId xmlns:a16="http://schemas.microsoft.com/office/drawing/2014/main" id="{CEBBEBA4-E151-A4BC-8ED9-D1D777B9B16E}"/>
              </a:ext>
            </a:extLst>
          </p:cNvPr>
          <p:cNvSpPr/>
          <p:nvPr/>
        </p:nvSpPr>
        <p:spPr>
          <a:xfrm>
            <a:off x="9198559" y="2551005"/>
            <a:ext cx="324000" cy="216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0B8A38A-56E3-0D9F-596A-AA6799FEF1CF}"/>
              </a:ext>
            </a:extLst>
          </p:cNvPr>
          <p:cNvSpPr/>
          <p:nvPr/>
        </p:nvSpPr>
        <p:spPr>
          <a:xfrm>
            <a:off x="6809335" y="2549789"/>
            <a:ext cx="324000" cy="216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22F60D5-BAB5-0B17-1B61-88BFAC3F45DC}"/>
              </a:ext>
            </a:extLst>
          </p:cNvPr>
          <p:cNvSpPr txBox="1"/>
          <p:nvPr/>
        </p:nvSpPr>
        <p:spPr>
          <a:xfrm>
            <a:off x="800162" y="3892627"/>
            <a:ext cx="3492693" cy="320344"/>
          </a:xfrm>
          <a:prstGeom prst="rect">
            <a:avLst/>
          </a:prstGeom>
          <a:noFill/>
          <a:ln>
            <a:solidFill>
              <a:schemeClr val="accent1">
                <a:shade val="15000"/>
                <a:alpha val="0"/>
              </a:schemeClr>
            </a:solidFill>
          </a:ln>
        </p:spPr>
        <p:txBody>
          <a:bodyPr wrap="square" rtlCol="0">
            <a:spAutoFit/>
          </a:bodyPr>
          <a:lstStyle/>
          <a:p>
            <a:pPr lvl="0" algn="ctr">
              <a:lnSpc>
                <a:spcPts val="2000"/>
              </a:lnSpc>
            </a:pPr>
            <a:r>
              <a:rPr lang="ja-JP" altLang="en-US" sz="1400" dirty="0">
                <a:latin typeface="+mj-ea"/>
                <a:ea typeface="+mj-ea"/>
              </a:rPr>
              <a:t>布設後</a:t>
            </a:r>
            <a:r>
              <a:rPr lang="en-US" altLang="ja-JP" sz="1400" dirty="0">
                <a:latin typeface="+mj-ea"/>
                <a:ea typeface="+mj-ea"/>
              </a:rPr>
              <a:t>50</a:t>
            </a:r>
            <a:r>
              <a:rPr lang="ja-JP" altLang="en-US" sz="1400" dirty="0">
                <a:latin typeface="+mj-ea"/>
                <a:ea typeface="+mj-ea"/>
              </a:rPr>
              <a:t>年を経過した管きょ延長</a:t>
            </a:r>
            <a:endParaRPr lang="en-US" altLang="ja-JP" sz="1400" dirty="0">
              <a:latin typeface="+mj-ea"/>
              <a:ea typeface="+mj-ea"/>
            </a:endParaRPr>
          </a:p>
        </p:txBody>
      </p:sp>
      <p:sp>
        <p:nvSpPr>
          <p:cNvPr id="19" name="テキスト ボックス 18">
            <a:extLst>
              <a:ext uri="{FF2B5EF4-FFF2-40B4-BE49-F238E27FC236}">
                <a16:creationId xmlns:a16="http://schemas.microsoft.com/office/drawing/2014/main" id="{0CB84FBF-B29B-FCED-36D8-FD365242F4C5}"/>
              </a:ext>
            </a:extLst>
          </p:cNvPr>
          <p:cNvSpPr txBox="1"/>
          <p:nvPr/>
        </p:nvSpPr>
        <p:spPr>
          <a:xfrm>
            <a:off x="5948218" y="3887864"/>
            <a:ext cx="3492693" cy="320344"/>
          </a:xfrm>
          <a:prstGeom prst="rect">
            <a:avLst/>
          </a:prstGeom>
          <a:noFill/>
          <a:ln>
            <a:solidFill>
              <a:schemeClr val="accent1">
                <a:shade val="15000"/>
                <a:alpha val="0"/>
              </a:schemeClr>
            </a:solidFill>
          </a:ln>
        </p:spPr>
        <p:txBody>
          <a:bodyPr wrap="square" rtlCol="0">
            <a:spAutoFit/>
          </a:bodyPr>
          <a:lstStyle/>
          <a:p>
            <a:pPr lvl="0" algn="ctr">
              <a:lnSpc>
                <a:spcPts val="2000"/>
              </a:lnSpc>
            </a:pPr>
            <a:r>
              <a:rPr lang="en-US" altLang="ja-JP" sz="1400" dirty="0">
                <a:latin typeface="+mj-ea"/>
                <a:ea typeface="+mj-ea"/>
              </a:rPr>
              <a:t>50</a:t>
            </a:r>
            <a:r>
              <a:rPr lang="ja-JP" altLang="en-US" sz="1400" dirty="0">
                <a:latin typeface="+mj-ea"/>
                <a:ea typeface="+mj-ea"/>
              </a:rPr>
              <a:t>年を経過した管きょの劣化状況</a:t>
            </a:r>
            <a:endParaRPr lang="en-US" altLang="ja-JP" sz="1400" dirty="0">
              <a:latin typeface="+mj-ea"/>
              <a:ea typeface="+mj-ea"/>
            </a:endParaRPr>
          </a:p>
        </p:txBody>
      </p:sp>
      <p:sp>
        <p:nvSpPr>
          <p:cNvPr id="24" name="テキスト ボックス 23">
            <a:extLst>
              <a:ext uri="{FF2B5EF4-FFF2-40B4-BE49-F238E27FC236}">
                <a16:creationId xmlns:a16="http://schemas.microsoft.com/office/drawing/2014/main" id="{CE06CEAD-21A5-A3D1-119D-0BE57A357B08}"/>
              </a:ext>
            </a:extLst>
          </p:cNvPr>
          <p:cNvSpPr txBox="1"/>
          <p:nvPr/>
        </p:nvSpPr>
        <p:spPr>
          <a:xfrm>
            <a:off x="8334279" y="3651454"/>
            <a:ext cx="1106632" cy="312714"/>
          </a:xfrm>
          <a:prstGeom prst="rect">
            <a:avLst/>
          </a:prstGeom>
          <a:noFill/>
          <a:ln>
            <a:solidFill>
              <a:schemeClr val="accent1">
                <a:shade val="15000"/>
                <a:alpha val="0"/>
              </a:schemeClr>
            </a:solidFill>
          </a:ln>
        </p:spPr>
        <p:txBody>
          <a:bodyPr wrap="square" rtlCol="0">
            <a:spAutoFit/>
          </a:bodyPr>
          <a:lstStyle/>
          <a:p>
            <a:pPr lvl="0" algn="ctr">
              <a:lnSpc>
                <a:spcPts val="2000"/>
              </a:lnSpc>
            </a:pPr>
            <a:r>
              <a:rPr lang="en-US" altLang="ja-JP" sz="1100" dirty="0">
                <a:latin typeface="+mj-ea"/>
                <a:ea typeface="+mj-ea"/>
              </a:rPr>
              <a:t>R7.3</a:t>
            </a:r>
            <a:r>
              <a:rPr lang="ja-JP" altLang="en-US" sz="1100" dirty="0">
                <a:latin typeface="+mj-ea"/>
                <a:ea typeface="+mj-ea"/>
              </a:rPr>
              <a:t>時点</a:t>
            </a:r>
            <a:endParaRPr lang="en-US" altLang="ja-JP" sz="1100" dirty="0">
              <a:latin typeface="+mj-ea"/>
              <a:ea typeface="+mj-ea"/>
            </a:endParaRPr>
          </a:p>
        </p:txBody>
      </p:sp>
      <p:sp>
        <p:nvSpPr>
          <p:cNvPr id="20" name="楕円 19">
            <a:extLst>
              <a:ext uri="{FF2B5EF4-FFF2-40B4-BE49-F238E27FC236}">
                <a16:creationId xmlns:a16="http://schemas.microsoft.com/office/drawing/2014/main" id="{5C52FB38-FC15-73AA-C1FF-719D19F13FDF}"/>
              </a:ext>
            </a:extLst>
          </p:cNvPr>
          <p:cNvSpPr/>
          <p:nvPr/>
        </p:nvSpPr>
        <p:spPr>
          <a:xfrm>
            <a:off x="8174504" y="1792280"/>
            <a:ext cx="324000" cy="216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20216947-A205-E7FA-075B-E222AB52419A}"/>
              </a:ext>
            </a:extLst>
          </p:cNvPr>
          <p:cNvSpPr/>
          <p:nvPr/>
        </p:nvSpPr>
        <p:spPr>
          <a:xfrm>
            <a:off x="5482030" y="1876091"/>
            <a:ext cx="324000" cy="2160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DF36190-1207-FF13-A89B-E41715AFF270}"/>
              </a:ext>
            </a:extLst>
          </p:cNvPr>
          <p:cNvSpPr txBox="1"/>
          <p:nvPr/>
        </p:nvSpPr>
        <p:spPr>
          <a:xfrm>
            <a:off x="2676697" y="6544418"/>
            <a:ext cx="7172684" cy="338554"/>
          </a:xfrm>
          <a:prstGeom prst="rect">
            <a:avLst/>
          </a:prstGeom>
          <a:noFill/>
          <a:ln>
            <a:solidFill>
              <a:schemeClr val="accent1">
                <a:shade val="15000"/>
                <a:alpha val="0"/>
              </a:schemeClr>
            </a:solidFill>
          </a:ln>
        </p:spPr>
        <p:txBody>
          <a:bodyPr wrap="square" rtlCol="0">
            <a:spAutoFit/>
          </a:bodyPr>
          <a:lstStyle/>
          <a:p>
            <a:pPr lvl="0"/>
            <a:r>
              <a:rPr lang="en-US" altLang="ja-JP" sz="1600" dirty="0">
                <a:latin typeface="+mj-ea"/>
                <a:ea typeface="+mj-ea"/>
              </a:rPr>
              <a:t>※</a:t>
            </a:r>
            <a:r>
              <a:rPr lang="ja-JP" altLang="en-US" sz="1600" dirty="0">
                <a:latin typeface="+mj-ea"/>
                <a:ea typeface="+mj-ea"/>
              </a:rPr>
              <a:t>改築更新の事業量については、現在の取組状況を検証したうえで精査する。</a:t>
            </a:r>
            <a:endParaRPr lang="en-US" altLang="ja-JP" sz="500" dirty="0">
              <a:latin typeface="+mj-ea"/>
              <a:ea typeface="+mj-ea"/>
            </a:endParaRPr>
          </a:p>
        </p:txBody>
      </p:sp>
      <p:sp>
        <p:nvSpPr>
          <p:cNvPr id="4" name="タイトル 1">
            <a:extLst>
              <a:ext uri="{FF2B5EF4-FFF2-40B4-BE49-F238E27FC236}">
                <a16:creationId xmlns:a16="http://schemas.microsoft.com/office/drawing/2014/main" id="{2B034BCB-C95C-878D-67C6-7CB779641BA0}"/>
              </a:ext>
            </a:extLst>
          </p:cNvPr>
          <p:cNvSpPr txBox="1">
            <a:spLocks/>
          </p:cNvSpPr>
          <p:nvPr/>
        </p:nvSpPr>
        <p:spPr>
          <a:xfrm>
            <a:off x="8979251" y="11137"/>
            <a:ext cx="926749"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104943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D54C5B9D-C21E-DB43-FBC0-9DD0A1964532}"/>
              </a:ext>
            </a:extLst>
          </p:cNvPr>
          <p:cNvPicPr>
            <a:picLocks noChangeAspect="1"/>
          </p:cNvPicPr>
          <p:nvPr/>
        </p:nvPicPr>
        <p:blipFill>
          <a:blip r:embed="rId3"/>
          <a:stretch>
            <a:fillRect/>
          </a:stretch>
        </p:blipFill>
        <p:spPr>
          <a:xfrm>
            <a:off x="831145" y="1267751"/>
            <a:ext cx="3351243" cy="5222843"/>
          </a:xfrm>
          <a:prstGeom prst="rect">
            <a:avLst/>
          </a:prstGeom>
        </p:spPr>
      </p:pic>
      <p:pic>
        <p:nvPicPr>
          <p:cNvPr id="34" name="図 33">
            <a:extLst>
              <a:ext uri="{FF2B5EF4-FFF2-40B4-BE49-F238E27FC236}">
                <a16:creationId xmlns:a16="http://schemas.microsoft.com/office/drawing/2014/main" id="{3DC9771E-B8E3-DCA9-009A-DDDDFDCDC119}"/>
              </a:ext>
            </a:extLst>
          </p:cNvPr>
          <p:cNvPicPr>
            <a:picLocks noChangeAspect="1"/>
          </p:cNvPicPr>
          <p:nvPr/>
        </p:nvPicPr>
        <p:blipFill>
          <a:blip r:embed="rId4"/>
          <a:stretch>
            <a:fillRect/>
          </a:stretch>
        </p:blipFill>
        <p:spPr>
          <a:xfrm>
            <a:off x="5387125" y="841253"/>
            <a:ext cx="3351243" cy="5937739"/>
          </a:xfrm>
          <a:prstGeom prst="rect">
            <a:avLst/>
          </a:prstGeom>
        </p:spPr>
      </p:pic>
      <p:sp>
        <p:nvSpPr>
          <p:cNvPr id="4" name="角丸四角形 17">
            <a:extLst>
              <a:ext uri="{FF2B5EF4-FFF2-40B4-BE49-F238E27FC236}">
                <a16:creationId xmlns:a16="http://schemas.microsoft.com/office/drawing/2014/main" id="{B95829C2-A41D-C495-2C4D-A8D0F25C0AEF}"/>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C2A4908D-3C62-39B8-C391-CDFDA104B092}"/>
              </a:ext>
            </a:extLst>
          </p:cNvPr>
          <p:cNvSpPr txBox="1"/>
          <p:nvPr/>
        </p:nvSpPr>
        <p:spPr>
          <a:xfrm>
            <a:off x="0" y="900992"/>
            <a:ext cx="7503459" cy="325410"/>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sz="1600" b="1" dirty="0">
                <a:latin typeface="+mj-ea"/>
                <a:ea typeface="+mj-ea"/>
              </a:rPr>
              <a:t>【</a:t>
            </a:r>
            <a:r>
              <a:rPr lang="ja-JP" altLang="en-US" sz="1600" b="1" dirty="0">
                <a:latin typeface="+mj-ea"/>
                <a:ea typeface="+mj-ea"/>
              </a:rPr>
              <a:t>計画的業務の業務量（案）</a:t>
            </a:r>
            <a:r>
              <a:rPr lang="en-US" altLang="ja-JP" sz="1600" b="1" dirty="0">
                <a:latin typeface="+mj-ea"/>
                <a:ea typeface="+mj-ea"/>
              </a:rPr>
              <a:t>】</a:t>
            </a:r>
            <a:r>
              <a:rPr lang="ja-JP" altLang="en-US" sz="1600" b="1" dirty="0">
                <a:latin typeface="+mj-ea"/>
                <a:ea typeface="+mj-ea"/>
              </a:rPr>
              <a:t>　　</a:t>
            </a:r>
            <a:endParaRPr lang="en-US" altLang="ja-JP" sz="1600" dirty="0">
              <a:latin typeface="+mj-ea"/>
              <a:ea typeface="+mj-ea"/>
            </a:endParaRPr>
          </a:p>
        </p:txBody>
      </p:sp>
      <p:sp>
        <p:nvSpPr>
          <p:cNvPr id="7" name="角丸四角形 17">
            <a:extLst>
              <a:ext uri="{FF2B5EF4-FFF2-40B4-BE49-F238E27FC236}">
                <a16:creationId xmlns:a16="http://schemas.microsoft.com/office/drawing/2014/main" id="{89221E14-ED76-7EF8-F6A4-42552A9FF153}"/>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9" name="Rectangle 2">
            <a:extLst>
              <a:ext uri="{FF2B5EF4-FFF2-40B4-BE49-F238E27FC236}">
                <a16:creationId xmlns:a16="http://schemas.microsoft.com/office/drawing/2014/main" id="{1F26C51D-39F7-9280-9175-EFE4E6C22BB1}"/>
              </a:ext>
            </a:extLst>
          </p:cNvPr>
          <p:cNvSpPr txBox="1">
            <a:spLocks noChangeArrowheads="1"/>
          </p:cNvSpPr>
          <p:nvPr/>
        </p:nvSpPr>
        <p:spPr bwMode="auto">
          <a:xfrm>
            <a:off x="-164232" y="1114703"/>
            <a:ext cx="118984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en-US" altLang="ja-JP" sz="1400" kern="0" dirty="0">
                <a:solidFill>
                  <a:srgbClr val="FF0000"/>
                </a:solidFill>
              </a:rPr>
              <a:t>【</a:t>
            </a:r>
            <a:r>
              <a:rPr lang="ja-JP" altLang="en-US" sz="1400" kern="0" dirty="0">
                <a:solidFill>
                  <a:srgbClr val="FF0000"/>
                </a:solidFill>
              </a:rPr>
              <a:t>変更前</a:t>
            </a:r>
            <a:r>
              <a:rPr lang="en-US" altLang="ja-JP" sz="1400" kern="0" dirty="0">
                <a:solidFill>
                  <a:srgbClr val="FF0000"/>
                </a:solidFill>
              </a:rPr>
              <a:t>】</a:t>
            </a:r>
            <a:endParaRPr lang="ja-JP" altLang="en-US" sz="1400" kern="0" dirty="0">
              <a:solidFill>
                <a:srgbClr val="FF0000"/>
              </a:solidFill>
            </a:endParaRPr>
          </a:p>
        </p:txBody>
      </p:sp>
      <p:sp>
        <p:nvSpPr>
          <p:cNvPr id="11" name="Rectangle 2">
            <a:extLst>
              <a:ext uri="{FF2B5EF4-FFF2-40B4-BE49-F238E27FC236}">
                <a16:creationId xmlns:a16="http://schemas.microsoft.com/office/drawing/2014/main" id="{B26AB10A-A2CC-9D45-A1ED-7205F927366C}"/>
              </a:ext>
            </a:extLst>
          </p:cNvPr>
          <p:cNvSpPr txBox="1">
            <a:spLocks noChangeArrowheads="1"/>
          </p:cNvSpPr>
          <p:nvPr/>
        </p:nvSpPr>
        <p:spPr bwMode="auto">
          <a:xfrm>
            <a:off x="4412998" y="1102964"/>
            <a:ext cx="118984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en-US" altLang="ja-JP" sz="1400" kern="0" dirty="0">
                <a:solidFill>
                  <a:srgbClr val="FF0000"/>
                </a:solidFill>
              </a:rPr>
              <a:t>【</a:t>
            </a:r>
            <a:r>
              <a:rPr lang="ja-JP" altLang="en-US" sz="1400" kern="0" dirty="0">
                <a:solidFill>
                  <a:srgbClr val="FF0000"/>
                </a:solidFill>
              </a:rPr>
              <a:t>変更案</a:t>
            </a:r>
            <a:r>
              <a:rPr lang="en-US" altLang="ja-JP" sz="1400" kern="0" dirty="0">
                <a:solidFill>
                  <a:srgbClr val="FF0000"/>
                </a:solidFill>
              </a:rPr>
              <a:t>】</a:t>
            </a:r>
            <a:endParaRPr lang="ja-JP" altLang="en-US" sz="1400" kern="0" dirty="0">
              <a:solidFill>
                <a:srgbClr val="FF0000"/>
              </a:solidFill>
            </a:endParaRPr>
          </a:p>
        </p:txBody>
      </p:sp>
      <p:cxnSp>
        <p:nvCxnSpPr>
          <p:cNvPr id="15" name="直線矢印コネクタ 14">
            <a:extLst>
              <a:ext uri="{FF2B5EF4-FFF2-40B4-BE49-F238E27FC236}">
                <a16:creationId xmlns:a16="http://schemas.microsoft.com/office/drawing/2014/main" id="{37F296E5-BBC3-4CB8-6E0B-885F227D2D57}"/>
              </a:ext>
            </a:extLst>
          </p:cNvPr>
          <p:cNvCxnSpPr>
            <a:cxnSpLocks/>
            <a:stCxn id="13" idx="3"/>
            <a:endCxn id="12" idx="1"/>
          </p:cNvCxnSpPr>
          <p:nvPr/>
        </p:nvCxnSpPr>
        <p:spPr>
          <a:xfrm flipV="1">
            <a:off x="4152337" y="5098627"/>
            <a:ext cx="1312086" cy="7569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72010D89-BA04-00DE-886E-22429008FE03}"/>
              </a:ext>
            </a:extLst>
          </p:cNvPr>
          <p:cNvSpPr/>
          <p:nvPr/>
        </p:nvSpPr>
        <p:spPr>
          <a:xfrm>
            <a:off x="908393" y="5737983"/>
            <a:ext cx="3243944" cy="235268"/>
          </a:xfrm>
          <a:prstGeom prst="rect">
            <a:avLst/>
          </a:prstGeom>
          <a:noFill/>
          <a:ln w="1905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01E0DCD-B27F-C88A-D200-FD31BF0635C5}"/>
              </a:ext>
            </a:extLst>
          </p:cNvPr>
          <p:cNvSpPr/>
          <p:nvPr/>
        </p:nvSpPr>
        <p:spPr>
          <a:xfrm>
            <a:off x="914061" y="5987999"/>
            <a:ext cx="3239704" cy="235268"/>
          </a:xfrm>
          <a:prstGeom prst="rect">
            <a:avLst/>
          </a:prstGeom>
          <a:noFill/>
          <a:ln w="1905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A52EABB5-E71E-A616-0CEB-E65406FA17B8}"/>
              </a:ext>
            </a:extLst>
          </p:cNvPr>
          <p:cNvCxnSpPr>
            <a:cxnSpLocks/>
            <a:stCxn id="16" idx="3"/>
            <a:endCxn id="14" idx="1"/>
          </p:cNvCxnSpPr>
          <p:nvPr/>
        </p:nvCxnSpPr>
        <p:spPr>
          <a:xfrm flipV="1">
            <a:off x="4153765" y="5713025"/>
            <a:ext cx="1310804" cy="392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DF7E16EE-A958-21D4-099B-0DC0E3C1679C}"/>
              </a:ext>
            </a:extLst>
          </p:cNvPr>
          <p:cNvSpPr txBox="1">
            <a:spLocks noChangeArrowheads="1"/>
          </p:cNvSpPr>
          <p:nvPr/>
        </p:nvSpPr>
        <p:spPr bwMode="auto">
          <a:xfrm rot="20580000">
            <a:off x="3899078" y="5725230"/>
            <a:ext cx="1697038" cy="235268"/>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1000" kern="0" dirty="0">
                <a:solidFill>
                  <a:schemeClr val="accent1">
                    <a:lumMod val="75000"/>
                  </a:schemeClr>
                </a:solidFill>
                <a:latin typeface="+mn-ea"/>
                <a:ea typeface="+mn-ea"/>
              </a:rPr>
              <a:t>履行実績枠に移行</a:t>
            </a:r>
          </a:p>
        </p:txBody>
      </p:sp>
      <p:sp>
        <p:nvSpPr>
          <p:cNvPr id="21" name="Rectangle 2">
            <a:extLst>
              <a:ext uri="{FF2B5EF4-FFF2-40B4-BE49-F238E27FC236}">
                <a16:creationId xmlns:a16="http://schemas.microsoft.com/office/drawing/2014/main" id="{975B2352-7B89-14F8-FCB1-C9C53D23ECFA}"/>
              </a:ext>
            </a:extLst>
          </p:cNvPr>
          <p:cNvSpPr txBox="1">
            <a:spLocks noChangeArrowheads="1"/>
          </p:cNvSpPr>
          <p:nvPr/>
        </p:nvSpPr>
        <p:spPr bwMode="auto">
          <a:xfrm rot="19860000">
            <a:off x="3875369" y="5319043"/>
            <a:ext cx="1697038" cy="235268"/>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1000" kern="0" dirty="0">
                <a:solidFill>
                  <a:schemeClr val="accent1">
                    <a:lumMod val="75000"/>
                  </a:schemeClr>
                </a:solidFill>
                <a:latin typeface="+mn-ea"/>
                <a:ea typeface="+mn-ea"/>
              </a:rPr>
              <a:t>履行実績枠に移行</a:t>
            </a:r>
          </a:p>
        </p:txBody>
      </p:sp>
      <p:sp>
        <p:nvSpPr>
          <p:cNvPr id="24" name="Rectangle 2">
            <a:extLst>
              <a:ext uri="{FF2B5EF4-FFF2-40B4-BE49-F238E27FC236}">
                <a16:creationId xmlns:a16="http://schemas.microsoft.com/office/drawing/2014/main" id="{93462348-8236-65C5-F0AF-53646ED1F2D9}"/>
              </a:ext>
            </a:extLst>
          </p:cNvPr>
          <p:cNvSpPr txBox="1">
            <a:spLocks noChangeArrowheads="1"/>
          </p:cNvSpPr>
          <p:nvPr/>
        </p:nvSpPr>
        <p:spPr bwMode="auto">
          <a:xfrm>
            <a:off x="9057436" y="5412828"/>
            <a:ext cx="831146" cy="288000"/>
          </a:xfrm>
          <a:prstGeom prst="rect">
            <a:avLst/>
          </a:prstGeom>
          <a:solidFill>
            <a:srgbClr val="FFFF00"/>
          </a:solidFill>
          <a:ln w="9525">
            <a:solidFill>
              <a:srgbClr val="FF0000"/>
            </a:solid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1100" b="1" kern="0" dirty="0">
                <a:solidFill>
                  <a:srgbClr val="FF0000"/>
                </a:solidFill>
                <a:latin typeface="+mn-ea"/>
                <a:ea typeface="+mn-ea"/>
              </a:rPr>
              <a:t>工種追加</a:t>
            </a:r>
            <a:endParaRPr lang="en-US" altLang="ja-JP" sz="1100" b="1" kern="0" dirty="0">
              <a:solidFill>
                <a:srgbClr val="FF0000"/>
              </a:solidFill>
              <a:latin typeface="+mn-ea"/>
              <a:ea typeface="+mn-ea"/>
            </a:endParaRPr>
          </a:p>
        </p:txBody>
      </p:sp>
      <p:sp>
        <p:nvSpPr>
          <p:cNvPr id="22" name="正方形/長方形 21">
            <a:extLst>
              <a:ext uri="{FF2B5EF4-FFF2-40B4-BE49-F238E27FC236}">
                <a16:creationId xmlns:a16="http://schemas.microsoft.com/office/drawing/2014/main" id="{FBB1E2C5-078C-9EF8-313E-E58A8479FE65}"/>
              </a:ext>
            </a:extLst>
          </p:cNvPr>
          <p:cNvSpPr/>
          <p:nvPr/>
        </p:nvSpPr>
        <p:spPr>
          <a:xfrm>
            <a:off x="6717369" y="5044616"/>
            <a:ext cx="2016000" cy="13016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032E6C8-3984-E53B-4A2A-3E6DDA0DAAA2}"/>
              </a:ext>
            </a:extLst>
          </p:cNvPr>
          <p:cNvSpPr/>
          <p:nvPr/>
        </p:nvSpPr>
        <p:spPr>
          <a:xfrm>
            <a:off x="5464423" y="4916064"/>
            <a:ext cx="3273945" cy="365125"/>
          </a:xfrm>
          <a:prstGeom prst="rect">
            <a:avLst/>
          </a:prstGeom>
          <a:noFill/>
          <a:ln w="1905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7D625A0-7830-09E8-2041-E07C785A439C}"/>
              </a:ext>
            </a:extLst>
          </p:cNvPr>
          <p:cNvSpPr/>
          <p:nvPr/>
        </p:nvSpPr>
        <p:spPr>
          <a:xfrm>
            <a:off x="5464569" y="5530462"/>
            <a:ext cx="3273799" cy="365125"/>
          </a:xfrm>
          <a:prstGeom prst="rect">
            <a:avLst/>
          </a:prstGeom>
          <a:noFill/>
          <a:ln w="1905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616774C1-271E-D4F5-56B2-3CF8227199F2}"/>
              </a:ext>
            </a:extLst>
          </p:cNvPr>
          <p:cNvSpPr/>
          <p:nvPr/>
        </p:nvSpPr>
        <p:spPr>
          <a:xfrm>
            <a:off x="6722368" y="5287105"/>
            <a:ext cx="2016000" cy="13016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DA07A4B1-7F58-05BF-39CF-48909D371669}"/>
              </a:ext>
            </a:extLst>
          </p:cNvPr>
          <p:cNvSpPr/>
          <p:nvPr/>
        </p:nvSpPr>
        <p:spPr>
          <a:xfrm>
            <a:off x="6717369" y="5652711"/>
            <a:ext cx="2016000" cy="13016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9B8D42D3-0258-C548-FE07-B8EAC1A21F1F}"/>
              </a:ext>
            </a:extLst>
          </p:cNvPr>
          <p:cNvSpPr/>
          <p:nvPr/>
        </p:nvSpPr>
        <p:spPr>
          <a:xfrm>
            <a:off x="6717369" y="5895587"/>
            <a:ext cx="2016000" cy="13016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a:extLst>
              <a:ext uri="{FF2B5EF4-FFF2-40B4-BE49-F238E27FC236}">
                <a16:creationId xmlns:a16="http://schemas.microsoft.com/office/drawing/2014/main" id="{EB584857-9349-79DE-D3F7-543D44568B01}"/>
              </a:ext>
            </a:extLst>
          </p:cNvPr>
          <p:cNvCxnSpPr>
            <a:cxnSpLocks/>
            <a:stCxn id="24" idx="1"/>
            <a:endCxn id="12" idx="3"/>
          </p:cNvCxnSpPr>
          <p:nvPr/>
        </p:nvCxnSpPr>
        <p:spPr>
          <a:xfrm flipH="1" flipV="1">
            <a:off x="8738368" y="5098627"/>
            <a:ext cx="319068" cy="4582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C29D0C89-E7DA-3DAF-E3DE-B1651B2532DA}"/>
              </a:ext>
            </a:extLst>
          </p:cNvPr>
          <p:cNvCxnSpPr>
            <a:cxnSpLocks/>
            <a:stCxn id="24" idx="1"/>
          </p:cNvCxnSpPr>
          <p:nvPr/>
        </p:nvCxnSpPr>
        <p:spPr>
          <a:xfrm flipH="1" flipV="1">
            <a:off x="8715951" y="5352189"/>
            <a:ext cx="341485" cy="2046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710E68E5-8AA2-F74B-793F-6FEE7FB321C2}"/>
              </a:ext>
            </a:extLst>
          </p:cNvPr>
          <p:cNvCxnSpPr>
            <a:cxnSpLocks/>
            <a:stCxn id="24" idx="1"/>
            <a:endCxn id="47" idx="3"/>
          </p:cNvCxnSpPr>
          <p:nvPr/>
        </p:nvCxnSpPr>
        <p:spPr>
          <a:xfrm flipH="1">
            <a:off x="8733369" y="5556828"/>
            <a:ext cx="324067" cy="1609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274380CE-87C5-EC4F-AB3F-96B21A1C289C}"/>
              </a:ext>
            </a:extLst>
          </p:cNvPr>
          <p:cNvCxnSpPr>
            <a:cxnSpLocks/>
            <a:stCxn id="24" idx="1"/>
            <a:endCxn id="48" idx="3"/>
          </p:cNvCxnSpPr>
          <p:nvPr/>
        </p:nvCxnSpPr>
        <p:spPr>
          <a:xfrm flipH="1">
            <a:off x="8733369" y="5556828"/>
            <a:ext cx="324067" cy="403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58B1BAD-4C1C-6A47-9197-C2E258457FC2}"/>
              </a:ext>
            </a:extLst>
          </p:cNvPr>
          <p:cNvSpPr/>
          <p:nvPr/>
        </p:nvSpPr>
        <p:spPr>
          <a:xfrm>
            <a:off x="6717360" y="1197551"/>
            <a:ext cx="2016000" cy="2708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Rectangle 2">
            <a:extLst>
              <a:ext uri="{FF2B5EF4-FFF2-40B4-BE49-F238E27FC236}">
                <a16:creationId xmlns:a16="http://schemas.microsoft.com/office/drawing/2014/main" id="{8775A3E9-5DD0-3B31-0F19-3B8D98CF46A5}"/>
              </a:ext>
            </a:extLst>
          </p:cNvPr>
          <p:cNvSpPr txBox="1">
            <a:spLocks noChangeArrowheads="1"/>
          </p:cNvSpPr>
          <p:nvPr/>
        </p:nvSpPr>
        <p:spPr bwMode="auto">
          <a:xfrm>
            <a:off x="8846037" y="1201600"/>
            <a:ext cx="791387" cy="28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1100" b="1" kern="0" dirty="0">
                <a:solidFill>
                  <a:srgbClr val="FF0000"/>
                </a:solidFill>
                <a:latin typeface="+mn-ea"/>
                <a:ea typeface="+mn-ea"/>
              </a:rPr>
              <a:t>現状維持</a:t>
            </a:r>
            <a:endParaRPr lang="en-US" altLang="ja-JP" sz="1100" b="1" kern="0" dirty="0">
              <a:solidFill>
                <a:srgbClr val="FF0000"/>
              </a:solidFill>
              <a:latin typeface="+mn-ea"/>
              <a:ea typeface="+mn-ea"/>
            </a:endParaRPr>
          </a:p>
        </p:txBody>
      </p:sp>
      <p:sp>
        <p:nvSpPr>
          <p:cNvPr id="67" name="Rectangle 2">
            <a:extLst>
              <a:ext uri="{FF2B5EF4-FFF2-40B4-BE49-F238E27FC236}">
                <a16:creationId xmlns:a16="http://schemas.microsoft.com/office/drawing/2014/main" id="{416C5417-B921-1BB4-1AB6-516E122AD2DD}"/>
              </a:ext>
            </a:extLst>
          </p:cNvPr>
          <p:cNvSpPr txBox="1">
            <a:spLocks noChangeArrowheads="1"/>
          </p:cNvSpPr>
          <p:nvPr/>
        </p:nvSpPr>
        <p:spPr bwMode="auto">
          <a:xfrm>
            <a:off x="8740861" y="1035110"/>
            <a:ext cx="937022" cy="187126"/>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800" kern="0" dirty="0">
                <a:solidFill>
                  <a:schemeClr val="tx1"/>
                </a:solidFill>
                <a:latin typeface="+mn-ea"/>
                <a:ea typeface="+mn-ea"/>
              </a:rPr>
              <a:t>ストックマネジメント</a:t>
            </a:r>
          </a:p>
        </p:txBody>
      </p:sp>
      <p:sp>
        <p:nvSpPr>
          <p:cNvPr id="68" name="Rectangle 2">
            <a:extLst>
              <a:ext uri="{FF2B5EF4-FFF2-40B4-BE49-F238E27FC236}">
                <a16:creationId xmlns:a16="http://schemas.microsoft.com/office/drawing/2014/main" id="{13C8F780-C45F-C372-65F9-0C08C37DD8E2}"/>
              </a:ext>
            </a:extLst>
          </p:cNvPr>
          <p:cNvSpPr txBox="1">
            <a:spLocks noChangeArrowheads="1"/>
          </p:cNvSpPr>
          <p:nvPr/>
        </p:nvSpPr>
        <p:spPr bwMode="auto">
          <a:xfrm>
            <a:off x="8775460" y="6422599"/>
            <a:ext cx="831846" cy="28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1100" b="1" kern="0" dirty="0">
                <a:solidFill>
                  <a:srgbClr val="FF0000"/>
                </a:solidFill>
                <a:latin typeface="+mn-ea"/>
                <a:ea typeface="+mn-ea"/>
              </a:rPr>
              <a:t>現状維持</a:t>
            </a:r>
            <a:endParaRPr lang="en-US" altLang="ja-JP" sz="1100" b="1" kern="0" dirty="0">
              <a:solidFill>
                <a:srgbClr val="FF0000"/>
              </a:solidFill>
              <a:latin typeface="+mn-ea"/>
              <a:ea typeface="+mn-ea"/>
            </a:endParaRPr>
          </a:p>
        </p:txBody>
      </p:sp>
      <p:sp>
        <p:nvSpPr>
          <p:cNvPr id="69" name="Rectangle 2">
            <a:extLst>
              <a:ext uri="{FF2B5EF4-FFF2-40B4-BE49-F238E27FC236}">
                <a16:creationId xmlns:a16="http://schemas.microsoft.com/office/drawing/2014/main" id="{E9C561A2-0117-7A43-5E1F-664CDF9E54AE}"/>
              </a:ext>
            </a:extLst>
          </p:cNvPr>
          <p:cNvSpPr txBox="1">
            <a:spLocks noChangeArrowheads="1"/>
          </p:cNvSpPr>
          <p:nvPr/>
        </p:nvSpPr>
        <p:spPr bwMode="auto">
          <a:xfrm>
            <a:off x="8687702" y="6256109"/>
            <a:ext cx="937022" cy="187126"/>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800" kern="0" dirty="0">
                <a:solidFill>
                  <a:schemeClr val="tx1"/>
                </a:solidFill>
                <a:latin typeface="+mn-ea"/>
                <a:ea typeface="+mn-ea"/>
              </a:rPr>
              <a:t>ストックマネジメント</a:t>
            </a:r>
          </a:p>
        </p:txBody>
      </p:sp>
      <p:sp>
        <p:nvSpPr>
          <p:cNvPr id="70" name="Rectangle 2">
            <a:extLst>
              <a:ext uri="{FF2B5EF4-FFF2-40B4-BE49-F238E27FC236}">
                <a16:creationId xmlns:a16="http://schemas.microsoft.com/office/drawing/2014/main" id="{5F1E3140-E912-F118-9EB6-FB6789693AFB}"/>
              </a:ext>
            </a:extLst>
          </p:cNvPr>
          <p:cNvSpPr txBox="1">
            <a:spLocks noChangeArrowheads="1"/>
          </p:cNvSpPr>
          <p:nvPr/>
        </p:nvSpPr>
        <p:spPr bwMode="auto">
          <a:xfrm>
            <a:off x="8973822" y="5197311"/>
            <a:ext cx="937022" cy="187126"/>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800" kern="0" dirty="0">
                <a:solidFill>
                  <a:schemeClr val="tx1"/>
                </a:solidFill>
                <a:latin typeface="+mn-ea"/>
                <a:ea typeface="+mn-ea"/>
              </a:rPr>
              <a:t>事故未然防止の取組</a:t>
            </a:r>
          </a:p>
        </p:txBody>
      </p:sp>
      <p:sp>
        <p:nvSpPr>
          <p:cNvPr id="71" name="右中かっこ 70">
            <a:extLst>
              <a:ext uri="{FF2B5EF4-FFF2-40B4-BE49-F238E27FC236}">
                <a16:creationId xmlns:a16="http://schemas.microsoft.com/office/drawing/2014/main" id="{C4AD3766-79A1-1AEA-1CCF-748F14A67D4C}"/>
              </a:ext>
            </a:extLst>
          </p:cNvPr>
          <p:cNvSpPr/>
          <p:nvPr/>
        </p:nvSpPr>
        <p:spPr>
          <a:xfrm>
            <a:off x="8750787" y="1873045"/>
            <a:ext cx="239249" cy="3783355"/>
          </a:xfrm>
          <a:prstGeom prst="rightBrace">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Rectangle 2">
            <a:extLst>
              <a:ext uri="{FF2B5EF4-FFF2-40B4-BE49-F238E27FC236}">
                <a16:creationId xmlns:a16="http://schemas.microsoft.com/office/drawing/2014/main" id="{E02103FC-6C85-87E2-DE8E-158A740265A6}"/>
              </a:ext>
            </a:extLst>
          </p:cNvPr>
          <p:cNvSpPr txBox="1">
            <a:spLocks noChangeArrowheads="1"/>
          </p:cNvSpPr>
          <p:nvPr/>
        </p:nvSpPr>
        <p:spPr bwMode="auto">
          <a:xfrm>
            <a:off x="9043553" y="3634696"/>
            <a:ext cx="831846" cy="28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1100" b="1" kern="0" dirty="0">
                <a:solidFill>
                  <a:srgbClr val="FF0000"/>
                </a:solidFill>
                <a:latin typeface="+mn-ea"/>
                <a:ea typeface="+mn-ea"/>
              </a:rPr>
              <a:t>実績見合い</a:t>
            </a:r>
            <a:endParaRPr lang="en-US" altLang="ja-JP" sz="1100" b="1" kern="0" dirty="0">
              <a:solidFill>
                <a:srgbClr val="FF0000"/>
              </a:solidFill>
              <a:latin typeface="+mn-ea"/>
              <a:ea typeface="+mn-ea"/>
            </a:endParaRPr>
          </a:p>
        </p:txBody>
      </p:sp>
      <p:sp>
        <p:nvSpPr>
          <p:cNvPr id="73" name="Rectangle 2">
            <a:extLst>
              <a:ext uri="{FF2B5EF4-FFF2-40B4-BE49-F238E27FC236}">
                <a16:creationId xmlns:a16="http://schemas.microsoft.com/office/drawing/2014/main" id="{82F1E7E6-C8DA-0324-B6BE-390858339E4C}"/>
              </a:ext>
            </a:extLst>
          </p:cNvPr>
          <p:cNvSpPr txBox="1">
            <a:spLocks noChangeArrowheads="1"/>
          </p:cNvSpPr>
          <p:nvPr/>
        </p:nvSpPr>
        <p:spPr bwMode="auto">
          <a:xfrm>
            <a:off x="8955795" y="3397835"/>
            <a:ext cx="937022" cy="187126"/>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800" kern="0" dirty="0">
                <a:solidFill>
                  <a:schemeClr val="tx1"/>
                </a:solidFill>
                <a:latin typeface="+mn-ea"/>
                <a:ea typeface="+mn-ea"/>
              </a:rPr>
              <a:t>計画的業務の</a:t>
            </a:r>
            <a:endParaRPr lang="en-US" altLang="ja-JP" sz="800" kern="0" dirty="0">
              <a:solidFill>
                <a:schemeClr val="tx1"/>
              </a:solidFill>
              <a:latin typeface="+mn-ea"/>
              <a:ea typeface="+mn-ea"/>
            </a:endParaRPr>
          </a:p>
          <a:p>
            <a:pPr algn="ctr"/>
            <a:r>
              <a:rPr lang="ja-JP" altLang="en-US" sz="800" kern="0" dirty="0">
                <a:solidFill>
                  <a:schemeClr val="tx1"/>
                </a:solidFill>
                <a:latin typeface="+mn-ea"/>
                <a:ea typeface="+mn-ea"/>
              </a:rPr>
              <a:t>履行実績</a:t>
            </a:r>
          </a:p>
        </p:txBody>
      </p:sp>
      <p:sp>
        <p:nvSpPr>
          <p:cNvPr id="74" name="正方形/長方形 73">
            <a:extLst>
              <a:ext uri="{FF2B5EF4-FFF2-40B4-BE49-F238E27FC236}">
                <a16:creationId xmlns:a16="http://schemas.microsoft.com/office/drawing/2014/main" id="{6E7E8B2C-FCC0-D777-2085-FBBCEE6BA6A9}"/>
              </a:ext>
            </a:extLst>
          </p:cNvPr>
          <p:cNvSpPr/>
          <p:nvPr/>
        </p:nvSpPr>
        <p:spPr>
          <a:xfrm>
            <a:off x="6716152" y="6285875"/>
            <a:ext cx="2016000" cy="48285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Rectangle 2">
            <a:extLst>
              <a:ext uri="{FF2B5EF4-FFF2-40B4-BE49-F238E27FC236}">
                <a16:creationId xmlns:a16="http://schemas.microsoft.com/office/drawing/2014/main" id="{7E44542F-B6EE-2163-88CA-CDFBCE0692B8}"/>
              </a:ext>
            </a:extLst>
          </p:cNvPr>
          <p:cNvSpPr txBox="1">
            <a:spLocks noChangeArrowheads="1"/>
          </p:cNvSpPr>
          <p:nvPr/>
        </p:nvSpPr>
        <p:spPr bwMode="auto">
          <a:xfrm>
            <a:off x="9012512" y="3971100"/>
            <a:ext cx="1056045" cy="202554"/>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800" kern="0" dirty="0">
                <a:solidFill>
                  <a:schemeClr val="tx1"/>
                </a:solidFill>
                <a:latin typeface="+mn-ea"/>
                <a:ea typeface="+mn-ea"/>
              </a:rPr>
              <a:t>※</a:t>
            </a:r>
            <a:r>
              <a:rPr lang="ja-JP" altLang="en-US" sz="800" kern="0" dirty="0">
                <a:solidFill>
                  <a:schemeClr val="tx1"/>
                </a:solidFill>
                <a:latin typeface="+mn-ea"/>
                <a:ea typeface="+mn-ea"/>
              </a:rPr>
              <a:t>工種別数量は</a:t>
            </a:r>
            <a:endParaRPr lang="en-US" altLang="ja-JP" sz="800" kern="0" dirty="0">
              <a:solidFill>
                <a:schemeClr val="tx1"/>
              </a:solidFill>
              <a:latin typeface="+mn-ea"/>
              <a:ea typeface="+mn-ea"/>
            </a:endParaRPr>
          </a:p>
          <a:p>
            <a:r>
              <a:rPr lang="ja-JP" altLang="en-US" sz="800" kern="0" dirty="0">
                <a:solidFill>
                  <a:schemeClr val="tx1"/>
                </a:solidFill>
                <a:latin typeface="+mn-ea"/>
                <a:ea typeface="+mn-ea"/>
              </a:rPr>
              <a:t>　受発注者で調整</a:t>
            </a:r>
          </a:p>
        </p:txBody>
      </p:sp>
      <p:sp>
        <p:nvSpPr>
          <p:cNvPr id="80" name="Rectangle 2">
            <a:extLst>
              <a:ext uri="{FF2B5EF4-FFF2-40B4-BE49-F238E27FC236}">
                <a16:creationId xmlns:a16="http://schemas.microsoft.com/office/drawing/2014/main" id="{9EC25669-5C55-E074-6EC6-5DD8B57EAB51}"/>
              </a:ext>
            </a:extLst>
          </p:cNvPr>
          <p:cNvSpPr txBox="1">
            <a:spLocks noChangeArrowheads="1"/>
          </p:cNvSpPr>
          <p:nvPr/>
        </p:nvSpPr>
        <p:spPr bwMode="auto">
          <a:xfrm>
            <a:off x="9043553" y="5739031"/>
            <a:ext cx="1056045" cy="202554"/>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800" kern="0" dirty="0">
                <a:solidFill>
                  <a:schemeClr val="tx1"/>
                </a:solidFill>
                <a:latin typeface="+mn-ea"/>
                <a:ea typeface="+mn-ea"/>
              </a:rPr>
              <a:t>※</a:t>
            </a:r>
            <a:r>
              <a:rPr lang="ja-JP" altLang="en-US" sz="800" kern="0" dirty="0">
                <a:solidFill>
                  <a:schemeClr val="tx1"/>
                </a:solidFill>
                <a:latin typeface="+mn-ea"/>
                <a:ea typeface="+mn-ea"/>
              </a:rPr>
              <a:t>必要業務量は</a:t>
            </a:r>
            <a:endParaRPr lang="en-US" altLang="ja-JP" sz="800" kern="0" dirty="0">
              <a:solidFill>
                <a:schemeClr val="tx1"/>
              </a:solidFill>
              <a:latin typeface="+mn-ea"/>
              <a:ea typeface="+mn-ea"/>
            </a:endParaRPr>
          </a:p>
          <a:p>
            <a:r>
              <a:rPr lang="ja-JP" altLang="en-US" sz="800" kern="0" dirty="0">
                <a:solidFill>
                  <a:schemeClr val="tx1"/>
                </a:solidFill>
                <a:latin typeface="+mn-ea"/>
                <a:ea typeface="+mn-ea"/>
              </a:rPr>
              <a:t>　受発注者で調整</a:t>
            </a:r>
          </a:p>
        </p:txBody>
      </p:sp>
      <p:grpSp>
        <p:nvGrpSpPr>
          <p:cNvPr id="20" name="グループ化 19">
            <a:extLst>
              <a:ext uri="{FF2B5EF4-FFF2-40B4-BE49-F238E27FC236}">
                <a16:creationId xmlns:a16="http://schemas.microsoft.com/office/drawing/2014/main" id="{5937A78F-84AF-4866-4B6C-15007677B828}"/>
              </a:ext>
            </a:extLst>
          </p:cNvPr>
          <p:cNvGrpSpPr/>
          <p:nvPr/>
        </p:nvGrpSpPr>
        <p:grpSpPr>
          <a:xfrm>
            <a:off x="8319198" y="362468"/>
            <a:ext cx="1780400" cy="276999"/>
            <a:chOff x="8135626" y="380293"/>
            <a:chExt cx="1780400" cy="276999"/>
          </a:xfrm>
        </p:grpSpPr>
        <p:sp>
          <p:nvSpPr>
            <p:cNvPr id="2" name="テキスト ボックス 1">
              <a:extLst>
                <a:ext uri="{FF2B5EF4-FFF2-40B4-BE49-F238E27FC236}">
                  <a16:creationId xmlns:a16="http://schemas.microsoft.com/office/drawing/2014/main" id="{8C01E71E-5711-42CA-F7BC-0031603F226F}"/>
                </a:ext>
              </a:extLst>
            </p:cNvPr>
            <p:cNvSpPr txBox="1"/>
            <p:nvPr/>
          </p:nvSpPr>
          <p:spPr>
            <a:xfrm>
              <a:off x="8592939" y="380293"/>
              <a:ext cx="1323087" cy="276999"/>
            </a:xfrm>
            <a:prstGeom prst="rect">
              <a:avLst/>
            </a:prstGeom>
            <a:noFill/>
          </p:spPr>
          <p:txBody>
            <a:bodyPr wrap="square">
              <a:spAutoFit/>
            </a:bodyPr>
            <a:lstStyle/>
            <a:p>
              <a:r>
                <a:rPr kumimoji="1" lang="ja-JP" altLang="en-US" sz="1200" b="1" dirty="0">
                  <a:solidFill>
                    <a:srgbClr val="FF0101"/>
                  </a:solidFill>
                </a:rPr>
                <a:t>：審議対象</a:t>
              </a:r>
            </a:p>
          </p:txBody>
        </p:sp>
        <p:sp>
          <p:nvSpPr>
            <p:cNvPr id="18" name="Rectangle 2">
              <a:extLst>
                <a:ext uri="{FF2B5EF4-FFF2-40B4-BE49-F238E27FC236}">
                  <a16:creationId xmlns:a16="http://schemas.microsoft.com/office/drawing/2014/main" id="{6342B82C-E003-CE09-45EE-CBCDF318A9F1}"/>
                </a:ext>
              </a:extLst>
            </p:cNvPr>
            <p:cNvSpPr txBox="1">
              <a:spLocks noChangeArrowheads="1"/>
            </p:cNvSpPr>
            <p:nvPr/>
          </p:nvSpPr>
          <p:spPr bwMode="auto">
            <a:xfrm>
              <a:off x="8135626" y="401368"/>
              <a:ext cx="562554" cy="245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endParaRPr lang="en-US" altLang="ja-JP" sz="1200" b="1" kern="0" dirty="0">
                <a:solidFill>
                  <a:srgbClr val="FF0000"/>
                </a:solidFill>
                <a:latin typeface="+mn-ea"/>
                <a:ea typeface="+mn-ea"/>
              </a:endParaRPr>
            </a:p>
          </p:txBody>
        </p:sp>
      </p:grpSp>
      <p:sp>
        <p:nvSpPr>
          <p:cNvPr id="6" name="スライド番号プレースホルダー 4">
            <a:extLst>
              <a:ext uri="{FF2B5EF4-FFF2-40B4-BE49-F238E27FC236}">
                <a16:creationId xmlns:a16="http://schemas.microsoft.com/office/drawing/2014/main" id="{390A2028-99BF-9B7D-7F8D-5FCB155F79AC}"/>
              </a:ext>
            </a:extLst>
          </p:cNvPr>
          <p:cNvSpPr>
            <a:spLocks noGrp="1"/>
          </p:cNvSpPr>
          <p:nvPr>
            <p:ph type="sldNum" sz="quarter" idx="12"/>
          </p:nvPr>
        </p:nvSpPr>
        <p:spPr>
          <a:xfrm>
            <a:off x="7677150" y="6462941"/>
            <a:ext cx="2228850" cy="365125"/>
          </a:xfrm>
        </p:spPr>
        <p:txBody>
          <a:bodyPr/>
          <a:lstStyle/>
          <a:p>
            <a:fld id="{36EC18DB-A5DF-4E0E-B815-FCD04A2C4B2C}" type="slidenum">
              <a:rPr kumimoji="1" lang="ja-JP" altLang="en-US" smtClean="0"/>
              <a:t>15</a:t>
            </a:fld>
            <a:endParaRPr kumimoji="1" lang="ja-JP" altLang="en-US" dirty="0"/>
          </a:p>
        </p:txBody>
      </p:sp>
      <p:sp>
        <p:nvSpPr>
          <p:cNvPr id="5" name="タイトル 1">
            <a:extLst>
              <a:ext uri="{FF2B5EF4-FFF2-40B4-BE49-F238E27FC236}">
                <a16:creationId xmlns:a16="http://schemas.microsoft.com/office/drawing/2014/main" id="{CB7EDA0C-1EA3-2E98-C861-B68F6879D805}"/>
              </a:ext>
            </a:extLst>
          </p:cNvPr>
          <p:cNvSpPr txBox="1">
            <a:spLocks/>
          </p:cNvSpPr>
          <p:nvPr/>
        </p:nvSpPr>
        <p:spPr>
          <a:xfrm>
            <a:off x="8979251" y="11137"/>
            <a:ext cx="926749"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34066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E6E8158C-928D-C0BA-64CA-441ED45FA39E}"/>
              </a:ext>
            </a:extLst>
          </p:cNvPr>
          <p:cNvSpPr txBox="1"/>
          <p:nvPr/>
        </p:nvSpPr>
        <p:spPr>
          <a:xfrm>
            <a:off x="114000" y="5723953"/>
            <a:ext cx="9695811" cy="830997"/>
          </a:xfrm>
          <a:prstGeom prst="rect">
            <a:avLst/>
          </a:prstGeom>
          <a:solidFill>
            <a:srgbClr val="CCFFFF"/>
          </a:solidFill>
          <a:ln>
            <a:solidFill>
              <a:schemeClr val="tx1">
                <a:alpha val="0"/>
              </a:schemeClr>
            </a:solidFill>
          </a:ln>
        </p:spPr>
        <p:txBody>
          <a:bodyPr wrap="square" rtlCol="0">
            <a:spAutoFit/>
          </a:bodyPr>
          <a:lstStyle/>
          <a:p>
            <a:r>
              <a:rPr lang="en-US" altLang="ja-JP" sz="1600" b="1" dirty="0">
                <a:latin typeface="+mn-ea"/>
              </a:rPr>
              <a:t>【</a:t>
            </a:r>
            <a:r>
              <a:rPr lang="ja-JP" altLang="en-US" sz="1600" b="1" dirty="0">
                <a:latin typeface="+mn-ea"/>
              </a:rPr>
              <a:t>対応案</a:t>
            </a:r>
            <a:r>
              <a:rPr lang="en-US" altLang="ja-JP" sz="1600" b="1" dirty="0">
                <a:latin typeface="+mn-ea"/>
              </a:rPr>
              <a:t>】</a:t>
            </a:r>
            <a:endParaRPr kumimoji="1" lang="en-US" altLang="ja-JP" sz="1600" b="1" dirty="0">
              <a:latin typeface="+mn-ea"/>
            </a:endParaRPr>
          </a:p>
          <a:p>
            <a:r>
              <a:rPr kumimoji="1" lang="ja-JP" altLang="en-US" sz="1600" dirty="0">
                <a:latin typeface="+mn-ea"/>
              </a:rPr>
              <a:t>届出の項目毎において、</a:t>
            </a:r>
            <a:r>
              <a:rPr kumimoji="1" lang="ja-JP" altLang="en-US" sz="1600" b="1" u="sng" dirty="0">
                <a:solidFill>
                  <a:srgbClr val="FF0000"/>
                </a:solidFill>
                <a:latin typeface="+mn-ea"/>
              </a:rPr>
              <a:t>全体的に件数が減少傾向</a:t>
            </a:r>
            <a:r>
              <a:rPr kumimoji="1" lang="ja-JP" altLang="en-US" sz="1600" dirty="0">
                <a:latin typeface="+mn-ea"/>
              </a:rPr>
              <a:t>にある。ただし、この実績のみをもって</a:t>
            </a:r>
            <a:r>
              <a:rPr kumimoji="1" lang="ja-JP" altLang="en-US" sz="1600" b="1" dirty="0">
                <a:solidFill>
                  <a:srgbClr val="FF0000"/>
                </a:solidFill>
                <a:latin typeface="+mn-ea"/>
              </a:rPr>
              <a:t>体制の見直しを検討するのは検証期間が短く</a:t>
            </a:r>
            <a:r>
              <a:rPr kumimoji="1" lang="ja-JP" altLang="en-US" sz="1600" dirty="0">
                <a:latin typeface="+mn-ea"/>
              </a:rPr>
              <a:t>、</a:t>
            </a:r>
            <a:r>
              <a:rPr kumimoji="1" lang="ja-JP" altLang="en-US" sz="1600" b="1" dirty="0">
                <a:solidFill>
                  <a:srgbClr val="FF0000"/>
                </a:solidFill>
                <a:latin typeface="+mn-ea"/>
              </a:rPr>
              <a:t>時期尚早</a:t>
            </a:r>
            <a:r>
              <a:rPr kumimoji="1" lang="ja-JP" altLang="en-US" sz="1600" dirty="0">
                <a:latin typeface="+mn-ea"/>
              </a:rPr>
              <a:t>であるため、今回の条件見直しにおいては、</a:t>
            </a:r>
            <a:r>
              <a:rPr kumimoji="1" lang="ja-JP" altLang="en-US" sz="1600" b="1" u="sng" dirty="0">
                <a:solidFill>
                  <a:srgbClr val="FF0000"/>
                </a:solidFill>
                <a:latin typeface="+mn-ea"/>
              </a:rPr>
              <a:t>当初契約の条件を据え置く</a:t>
            </a:r>
            <a:r>
              <a:rPr kumimoji="1" lang="ja-JP" altLang="en-US" sz="1600" dirty="0">
                <a:latin typeface="+mn-ea"/>
              </a:rPr>
              <a:t>ものとする。</a:t>
            </a:r>
            <a:endParaRPr kumimoji="1" lang="en-US" altLang="ja-JP" sz="1600" dirty="0">
              <a:latin typeface="+mn-ea"/>
            </a:endParaRPr>
          </a:p>
        </p:txBody>
      </p:sp>
      <p:sp>
        <p:nvSpPr>
          <p:cNvPr id="5" name="スライド番号プレースホルダー 4">
            <a:extLst>
              <a:ext uri="{FF2B5EF4-FFF2-40B4-BE49-F238E27FC236}">
                <a16:creationId xmlns:a16="http://schemas.microsoft.com/office/drawing/2014/main" id="{243DF9EC-ED53-EBB1-C8C6-29B520DA6575}"/>
              </a:ext>
            </a:extLst>
          </p:cNvPr>
          <p:cNvSpPr>
            <a:spLocks noGrp="1"/>
          </p:cNvSpPr>
          <p:nvPr>
            <p:ph type="sldNum" sz="quarter" idx="12"/>
          </p:nvPr>
        </p:nvSpPr>
        <p:spPr/>
        <p:txBody>
          <a:bodyPr/>
          <a:lstStyle/>
          <a:p>
            <a:fld id="{36EC18DB-A5DF-4E0E-B815-FCD04A2C4B2C}" type="slidenum">
              <a:rPr kumimoji="1" lang="ja-JP" altLang="en-US" smtClean="0"/>
              <a:t>16</a:t>
            </a:fld>
            <a:endParaRPr kumimoji="1" lang="ja-JP" altLang="en-US"/>
          </a:p>
        </p:txBody>
      </p:sp>
      <p:sp>
        <p:nvSpPr>
          <p:cNvPr id="4" name="角丸四角形 17">
            <a:extLst>
              <a:ext uri="{FF2B5EF4-FFF2-40B4-BE49-F238E27FC236}">
                <a16:creationId xmlns:a16="http://schemas.microsoft.com/office/drawing/2014/main" id="{B95829C2-A41D-C495-2C4D-A8D0F25C0AEF}"/>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角丸四角形 17">
            <a:extLst>
              <a:ext uri="{FF2B5EF4-FFF2-40B4-BE49-F238E27FC236}">
                <a16:creationId xmlns:a16="http://schemas.microsoft.com/office/drawing/2014/main" id="{0C2272F6-C092-A1F6-4FA1-710927E2D060}"/>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889D8513-3137-5A9E-D7D2-219AF8DA8448}"/>
              </a:ext>
            </a:extLst>
          </p:cNvPr>
          <p:cNvSpPr txBox="1"/>
          <p:nvPr/>
        </p:nvSpPr>
        <p:spPr>
          <a:xfrm>
            <a:off x="1" y="944447"/>
            <a:ext cx="4127500" cy="325410"/>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sz="1600" b="1" dirty="0">
                <a:latin typeface="+mj-ea"/>
                <a:ea typeface="+mj-ea"/>
              </a:rPr>
              <a:t>【</a:t>
            </a:r>
            <a:r>
              <a:rPr lang="ja-JP" altLang="en-US" sz="1600" b="1" dirty="0">
                <a:latin typeface="+mj-ea"/>
                <a:ea typeface="+mj-ea"/>
              </a:rPr>
              <a:t>市民対応業務の履行実績</a:t>
            </a:r>
            <a:r>
              <a:rPr lang="ja-JP" altLang="en-US" sz="1600" dirty="0">
                <a:latin typeface="+mj-ea"/>
                <a:ea typeface="+mj-ea"/>
              </a:rPr>
              <a:t>＿</a:t>
            </a:r>
            <a:r>
              <a:rPr lang="ja-JP" altLang="en-US" sz="1600" b="1" dirty="0">
                <a:latin typeface="+mj-ea"/>
                <a:ea typeface="+mj-ea"/>
              </a:rPr>
              <a:t>申告件数</a:t>
            </a:r>
            <a:r>
              <a:rPr lang="en-US" altLang="ja-JP" sz="1600" b="1" dirty="0">
                <a:latin typeface="+mj-ea"/>
                <a:ea typeface="+mj-ea"/>
              </a:rPr>
              <a:t>】</a:t>
            </a:r>
            <a:r>
              <a:rPr lang="ja-JP" altLang="en-US" sz="1600" b="1" dirty="0">
                <a:latin typeface="+mj-ea"/>
                <a:ea typeface="+mj-ea"/>
              </a:rPr>
              <a:t>　　</a:t>
            </a:r>
            <a:endParaRPr lang="en-US" altLang="ja-JP" sz="1600" dirty="0">
              <a:latin typeface="+mj-ea"/>
              <a:ea typeface="+mj-ea"/>
            </a:endParaRPr>
          </a:p>
        </p:txBody>
      </p:sp>
      <p:sp>
        <p:nvSpPr>
          <p:cNvPr id="15" name="テキスト ボックス 14">
            <a:extLst>
              <a:ext uri="{FF2B5EF4-FFF2-40B4-BE49-F238E27FC236}">
                <a16:creationId xmlns:a16="http://schemas.microsoft.com/office/drawing/2014/main" id="{69D5DDEB-6D4C-5793-5BE6-94899B49F953}"/>
              </a:ext>
            </a:extLst>
          </p:cNvPr>
          <p:cNvSpPr txBox="1"/>
          <p:nvPr/>
        </p:nvSpPr>
        <p:spPr>
          <a:xfrm>
            <a:off x="4165253" y="1035432"/>
            <a:ext cx="803169" cy="305020"/>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800" dirty="0">
                <a:latin typeface="+mj-ea"/>
                <a:ea typeface="+mj-ea"/>
              </a:rPr>
              <a:t>（単位：件）</a:t>
            </a:r>
            <a:endParaRPr lang="en-US" altLang="ja-JP" sz="800" dirty="0">
              <a:latin typeface="+mj-ea"/>
              <a:ea typeface="+mj-ea"/>
            </a:endParaRPr>
          </a:p>
        </p:txBody>
      </p:sp>
      <p:pic>
        <p:nvPicPr>
          <p:cNvPr id="10" name="図 9">
            <a:extLst>
              <a:ext uri="{FF2B5EF4-FFF2-40B4-BE49-F238E27FC236}">
                <a16:creationId xmlns:a16="http://schemas.microsoft.com/office/drawing/2014/main" id="{CEB27983-A3C2-0BC6-C4FE-499DD6580DF7}"/>
              </a:ext>
            </a:extLst>
          </p:cNvPr>
          <p:cNvPicPr>
            <a:picLocks noChangeAspect="1"/>
          </p:cNvPicPr>
          <p:nvPr/>
        </p:nvPicPr>
        <p:blipFill>
          <a:blip r:embed="rId3"/>
          <a:stretch>
            <a:fillRect/>
          </a:stretch>
        </p:blipFill>
        <p:spPr>
          <a:xfrm>
            <a:off x="5231349" y="1154682"/>
            <a:ext cx="3554192" cy="4524446"/>
          </a:xfrm>
          <a:prstGeom prst="rect">
            <a:avLst/>
          </a:prstGeom>
        </p:spPr>
      </p:pic>
      <p:pic>
        <p:nvPicPr>
          <p:cNvPr id="2" name="図 1">
            <a:extLst>
              <a:ext uri="{FF2B5EF4-FFF2-40B4-BE49-F238E27FC236}">
                <a16:creationId xmlns:a16="http://schemas.microsoft.com/office/drawing/2014/main" id="{54038D30-D1AD-EA60-6AAA-076A5982DE3E}"/>
              </a:ext>
            </a:extLst>
          </p:cNvPr>
          <p:cNvPicPr>
            <a:picLocks noChangeAspect="1"/>
          </p:cNvPicPr>
          <p:nvPr/>
        </p:nvPicPr>
        <p:blipFill>
          <a:blip r:embed="rId4"/>
          <a:stretch>
            <a:fillRect/>
          </a:stretch>
        </p:blipFill>
        <p:spPr>
          <a:xfrm>
            <a:off x="392349" y="1301417"/>
            <a:ext cx="4474428" cy="4377711"/>
          </a:xfrm>
          <a:prstGeom prst="rect">
            <a:avLst/>
          </a:prstGeom>
        </p:spPr>
      </p:pic>
      <p:sp>
        <p:nvSpPr>
          <p:cNvPr id="3" name="タイトル 1">
            <a:extLst>
              <a:ext uri="{FF2B5EF4-FFF2-40B4-BE49-F238E27FC236}">
                <a16:creationId xmlns:a16="http://schemas.microsoft.com/office/drawing/2014/main" id="{F6C90359-6CA9-9A56-510A-1AB03EC9D7F8}"/>
              </a:ext>
            </a:extLst>
          </p:cNvPr>
          <p:cNvSpPr txBox="1">
            <a:spLocks/>
          </p:cNvSpPr>
          <p:nvPr/>
        </p:nvSpPr>
        <p:spPr>
          <a:xfrm>
            <a:off x="8979251" y="11137"/>
            <a:ext cx="926749"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15264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C6A7968-41D3-4F1B-0B2A-E5350E27543D}"/>
              </a:ext>
            </a:extLst>
          </p:cNvPr>
          <p:cNvPicPr>
            <a:picLocks noChangeAspect="1"/>
          </p:cNvPicPr>
          <p:nvPr/>
        </p:nvPicPr>
        <p:blipFill>
          <a:blip r:embed="rId3"/>
          <a:stretch>
            <a:fillRect/>
          </a:stretch>
        </p:blipFill>
        <p:spPr>
          <a:xfrm>
            <a:off x="139445" y="1318701"/>
            <a:ext cx="5924314" cy="714422"/>
          </a:xfrm>
          <a:prstGeom prst="rect">
            <a:avLst/>
          </a:prstGeom>
        </p:spPr>
      </p:pic>
      <p:sp>
        <p:nvSpPr>
          <p:cNvPr id="5" name="スライド番号プレースホルダー 4">
            <a:extLst>
              <a:ext uri="{FF2B5EF4-FFF2-40B4-BE49-F238E27FC236}">
                <a16:creationId xmlns:a16="http://schemas.microsoft.com/office/drawing/2014/main" id="{243DF9EC-ED53-EBB1-C8C6-29B520DA6575}"/>
              </a:ext>
            </a:extLst>
          </p:cNvPr>
          <p:cNvSpPr>
            <a:spLocks noGrp="1"/>
          </p:cNvSpPr>
          <p:nvPr>
            <p:ph type="sldNum" sz="quarter" idx="12"/>
          </p:nvPr>
        </p:nvSpPr>
        <p:spPr/>
        <p:txBody>
          <a:bodyPr/>
          <a:lstStyle/>
          <a:p>
            <a:fld id="{36EC18DB-A5DF-4E0E-B815-FCD04A2C4B2C}" type="slidenum">
              <a:rPr kumimoji="1" lang="ja-JP" altLang="en-US" smtClean="0"/>
              <a:t>17</a:t>
            </a:fld>
            <a:endParaRPr kumimoji="1" lang="ja-JP" altLang="en-US"/>
          </a:p>
        </p:txBody>
      </p:sp>
      <p:sp>
        <p:nvSpPr>
          <p:cNvPr id="4" name="角丸四角形 17">
            <a:extLst>
              <a:ext uri="{FF2B5EF4-FFF2-40B4-BE49-F238E27FC236}">
                <a16:creationId xmlns:a16="http://schemas.microsoft.com/office/drawing/2014/main" id="{B95829C2-A41D-C495-2C4D-A8D0F25C0AEF}"/>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角丸四角形 17">
            <a:extLst>
              <a:ext uri="{FF2B5EF4-FFF2-40B4-BE49-F238E27FC236}">
                <a16:creationId xmlns:a16="http://schemas.microsoft.com/office/drawing/2014/main" id="{0C2272F6-C092-A1F6-4FA1-710927E2D060}"/>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889D8513-3137-5A9E-D7D2-219AF8DA8448}"/>
              </a:ext>
            </a:extLst>
          </p:cNvPr>
          <p:cNvSpPr txBox="1"/>
          <p:nvPr/>
        </p:nvSpPr>
        <p:spPr>
          <a:xfrm>
            <a:off x="8846" y="982680"/>
            <a:ext cx="7503459" cy="325410"/>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sz="1600" b="1" dirty="0">
                <a:latin typeface="+mj-ea"/>
                <a:ea typeface="+mj-ea"/>
              </a:rPr>
              <a:t>【</a:t>
            </a:r>
            <a:r>
              <a:rPr lang="ja-JP" altLang="en-US" sz="1600" b="1" dirty="0">
                <a:latin typeface="+mj-ea"/>
                <a:ea typeface="+mj-ea"/>
              </a:rPr>
              <a:t>市民対応業務の履行実績</a:t>
            </a:r>
            <a:r>
              <a:rPr lang="ja-JP" altLang="en-US" sz="1600" dirty="0">
                <a:latin typeface="+mj-ea"/>
                <a:ea typeface="+mj-ea"/>
              </a:rPr>
              <a:t>＿</a:t>
            </a:r>
            <a:r>
              <a:rPr lang="ja-JP" altLang="en-US" sz="1600" b="1" dirty="0">
                <a:latin typeface="+mj-ea"/>
                <a:ea typeface="+mj-ea"/>
              </a:rPr>
              <a:t>他企業工事等巡視点検</a:t>
            </a:r>
            <a:r>
              <a:rPr lang="en-US" altLang="ja-JP" sz="1600" b="1" dirty="0">
                <a:latin typeface="+mj-ea"/>
                <a:ea typeface="+mj-ea"/>
              </a:rPr>
              <a:t>】</a:t>
            </a:r>
            <a:r>
              <a:rPr lang="ja-JP" altLang="en-US" sz="1600" b="1" dirty="0">
                <a:latin typeface="+mj-ea"/>
                <a:ea typeface="+mj-ea"/>
              </a:rPr>
              <a:t>　　</a:t>
            </a:r>
            <a:endParaRPr lang="en-US" altLang="ja-JP" sz="1600" dirty="0">
              <a:latin typeface="+mj-ea"/>
              <a:ea typeface="+mj-ea"/>
            </a:endParaRPr>
          </a:p>
        </p:txBody>
      </p:sp>
      <p:sp>
        <p:nvSpPr>
          <p:cNvPr id="2" name="テキスト ボックス 1">
            <a:extLst>
              <a:ext uri="{FF2B5EF4-FFF2-40B4-BE49-F238E27FC236}">
                <a16:creationId xmlns:a16="http://schemas.microsoft.com/office/drawing/2014/main" id="{6760136B-B019-F274-7D9B-C9D1B58A8FB7}"/>
              </a:ext>
            </a:extLst>
          </p:cNvPr>
          <p:cNvSpPr txBox="1"/>
          <p:nvPr/>
        </p:nvSpPr>
        <p:spPr>
          <a:xfrm>
            <a:off x="0" y="3372513"/>
            <a:ext cx="7503459" cy="325410"/>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sz="1600" b="1" dirty="0">
                <a:latin typeface="+mj-ea"/>
                <a:ea typeface="+mj-ea"/>
              </a:rPr>
              <a:t>【</a:t>
            </a:r>
            <a:r>
              <a:rPr lang="ja-JP" altLang="en-US" sz="1600" b="1" dirty="0">
                <a:latin typeface="+mj-ea"/>
                <a:ea typeface="+mj-ea"/>
              </a:rPr>
              <a:t>市民対応業務の履行実績</a:t>
            </a:r>
            <a:r>
              <a:rPr lang="ja-JP" altLang="en-US" sz="1600" dirty="0">
                <a:latin typeface="+mj-ea"/>
                <a:ea typeface="+mj-ea"/>
              </a:rPr>
              <a:t>＿</a:t>
            </a:r>
            <a:r>
              <a:rPr lang="ja-JP" altLang="en-US" sz="1600" b="1" dirty="0">
                <a:latin typeface="+mj-ea"/>
                <a:ea typeface="+mj-ea"/>
              </a:rPr>
              <a:t>許認可業務の各種申請書の届出件数</a:t>
            </a:r>
            <a:r>
              <a:rPr lang="en-US" altLang="ja-JP" sz="1600" b="1" dirty="0">
                <a:latin typeface="+mj-ea"/>
                <a:ea typeface="+mj-ea"/>
              </a:rPr>
              <a:t>】</a:t>
            </a:r>
            <a:r>
              <a:rPr lang="ja-JP" altLang="en-US" sz="1600" b="1" dirty="0">
                <a:latin typeface="+mj-ea"/>
                <a:ea typeface="+mj-ea"/>
              </a:rPr>
              <a:t>　　</a:t>
            </a:r>
            <a:endParaRPr lang="en-US" altLang="ja-JP" sz="1600" dirty="0">
              <a:latin typeface="+mj-ea"/>
              <a:ea typeface="+mj-ea"/>
            </a:endParaRPr>
          </a:p>
        </p:txBody>
      </p:sp>
      <p:sp>
        <p:nvSpPr>
          <p:cNvPr id="15" name="テキスト ボックス 14">
            <a:extLst>
              <a:ext uri="{FF2B5EF4-FFF2-40B4-BE49-F238E27FC236}">
                <a16:creationId xmlns:a16="http://schemas.microsoft.com/office/drawing/2014/main" id="{6E682FC4-0109-FAF0-2076-F3B1C70036A5}"/>
              </a:ext>
            </a:extLst>
          </p:cNvPr>
          <p:cNvSpPr txBox="1"/>
          <p:nvPr/>
        </p:nvSpPr>
        <p:spPr>
          <a:xfrm>
            <a:off x="130599" y="2091323"/>
            <a:ext cx="9679212" cy="1077218"/>
          </a:xfrm>
          <a:prstGeom prst="rect">
            <a:avLst/>
          </a:prstGeom>
          <a:solidFill>
            <a:srgbClr val="CCFFFF"/>
          </a:solidFill>
          <a:ln>
            <a:solidFill>
              <a:schemeClr val="tx1">
                <a:alpha val="0"/>
              </a:schemeClr>
            </a:solidFill>
          </a:ln>
        </p:spPr>
        <p:txBody>
          <a:bodyPr wrap="square" rtlCol="0">
            <a:spAutoFit/>
          </a:bodyPr>
          <a:lstStyle/>
          <a:p>
            <a:r>
              <a:rPr lang="en-US" altLang="ja-JP" sz="1600" b="1" dirty="0">
                <a:latin typeface="+mn-ea"/>
              </a:rPr>
              <a:t>【</a:t>
            </a:r>
            <a:r>
              <a:rPr lang="ja-JP" altLang="en-US" sz="1600" b="1" dirty="0">
                <a:latin typeface="+mn-ea"/>
              </a:rPr>
              <a:t>対応案</a:t>
            </a:r>
            <a:r>
              <a:rPr lang="en-US" altLang="ja-JP" sz="1600" b="1" dirty="0">
                <a:latin typeface="+mn-ea"/>
              </a:rPr>
              <a:t>】</a:t>
            </a:r>
            <a:endParaRPr kumimoji="1" lang="en-US" altLang="ja-JP" sz="1600" b="1" dirty="0">
              <a:latin typeface="+mn-ea"/>
            </a:endParaRPr>
          </a:p>
          <a:p>
            <a:r>
              <a:rPr kumimoji="1" lang="ja-JP" altLang="en-US" sz="1600" dirty="0">
                <a:latin typeface="+mn-ea"/>
              </a:rPr>
              <a:t>パトロールの項目において</a:t>
            </a:r>
            <a:r>
              <a:rPr kumimoji="1" lang="ja-JP" altLang="en-US" sz="1600" b="1" u="sng" dirty="0">
                <a:solidFill>
                  <a:srgbClr val="FF0000"/>
                </a:solidFill>
                <a:latin typeface="+mn-ea"/>
              </a:rPr>
              <a:t>増加傾向</a:t>
            </a:r>
            <a:r>
              <a:rPr kumimoji="1" lang="ja-JP" altLang="en-US" sz="1600" dirty="0">
                <a:latin typeface="+mn-ea"/>
              </a:rPr>
              <a:t>にあるものの、委託者による一般調査の件数カウント方法が</a:t>
            </a:r>
            <a:r>
              <a:rPr kumimoji="1" lang="en-US" altLang="ja-JP" sz="1600" dirty="0">
                <a:latin typeface="+mn-ea"/>
              </a:rPr>
              <a:t>R4</a:t>
            </a:r>
            <a:r>
              <a:rPr kumimoji="1" lang="ja-JP" altLang="en-US" sz="1600" dirty="0">
                <a:latin typeface="+mn-ea"/>
              </a:rPr>
              <a:t>年度から見直しされたことが原因であり、</a:t>
            </a:r>
            <a:r>
              <a:rPr kumimoji="1" lang="ja-JP" altLang="en-US" sz="1600" b="1" dirty="0">
                <a:solidFill>
                  <a:srgbClr val="FF0000"/>
                </a:solidFill>
                <a:latin typeface="+mn-ea"/>
              </a:rPr>
              <a:t>実際の業務量の変化について検証する必要</a:t>
            </a:r>
            <a:r>
              <a:rPr kumimoji="1" lang="ja-JP" altLang="en-US" sz="1600" dirty="0">
                <a:latin typeface="+mn-ea"/>
              </a:rPr>
              <a:t>があるため、今回の条件見直しにおいては、</a:t>
            </a:r>
            <a:r>
              <a:rPr kumimoji="1" lang="ja-JP" altLang="en-US" sz="1600" b="1" u="sng" dirty="0">
                <a:solidFill>
                  <a:srgbClr val="FF0000"/>
                </a:solidFill>
                <a:latin typeface="+mn-ea"/>
              </a:rPr>
              <a:t>当初契約の条件を据え置く</a:t>
            </a:r>
            <a:r>
              <a:rPr kumimoji="1" lang="ja-JP" altLang="en-US" sz="1600" dirty="0">
                <a:latin typeface="+mn-ea"/>
              </a:rPr>
              <a:t>ものとし、今後、必要であれば見直しを行う。</a:t>
            </a:r>
            <a:endParaRPr kumimoji="1" lang="en-US" altLang="ja-JP" sz="1600" dirty="0">
              <a:latin typeface="+mn-ea"/>
            </a:endParaRPr>
          </a:p>
        </p:txBody>
      </p:sp>
      <p:sp>
        <p:nvSpPr>
          <p:cNvPr id="18" name="テキスト ボックス 17">
            <a:extLst>
              <a:ext uri="{FF2B5EF4-FFF2-40B4-BE49-F238E27FC236}">
                <a16:creationId xmlns:a16="http://schemas.microsoft.com/office/drawing/2014/main" id="{E9B4BC9E-AED6-892E-4D2A-9F7F0EFE0794}"/>
              </a:ext>
            </a:extLst>
          </p:cNvPr>
          <p:cNvSpPr txBox="1"/>
          <p:nvPr/>
        </p:nvSpPr>
        <p:spPr>
          <a:xfrm>
            <a:off x="4847448" y="1056469"/>
            <a:ext cx="720665" cy="315214"/>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1000" dirty="0">
                <a:solidFill>
                  <a:srgbClr val="FF0000"/>
                </a:solidFill>
                <a:latin typeface="+mj-ea"/>
                <a:ea typeface="+mj-ea"/>
              </a:rPr>
              <a:t>要検証</a:t>
            </a:r>
            <a:endParaRPr lang="en-US" altLang="ja-JP" sz="1000" dirty="0">
              <a:solidFill>
                <a:srgbClr val="FF0000"/>
              </a:solidFill>
              <a:latin typeface="+mj-ea"/>
              <a:ea typeface="+mj-ea"/>
            </a:endParaRPr>
          </a:p>
        </p:txBody>
      </p:sp>
      <p:sp>
        <p:nvSpPr>
          <p:cNvPr id="21" name="テキスト ボックス 20">
            <a:extLst>
              <a:ext uri="{FF2B5EF4-FFF2-40B4-BE49-F238E27FC236}">
                <a16:creationId xmlns:a16="http://schemas.microsoft.com/office/drawing/2014/main" id="{D7392817-0862-2AA5-CBB7-40D0204D881A}"/>
              </a:ext>
            </a:extLst>
          </p:cNvPr>
          <p:cNvSpPr txBox="1"/>
          <p:nvPr/>
        </p:nvSpPr>
        <p:spPr>
          <a:xfrm>
            <a:off x="5431475" y="1147348"/>
            <a:ext cx="803169" cy="305020"/>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800" dirty="0">
                <a:latin typeface="+mj-ea"/>
                <a:ea typeface="+mj-ea"/>
              </a:rPr>
              <a:t>（単位：件）</a:t>
            </a:r>
            <a:endParaRPr lang="en-US" altLang="ja-JP" sz="800" dirty="0">
              <a:latin typeface="+mj-ea"/>
              <a:ea typeface="+mj-ea"/>
            </a:endParaRPr>
          </a:p>
        </p:txBody>
      </p:sp>
      <p:sp>
        <p:nvSpPr>
          <p:cNvPr id="22" name="テキスト ボックス 21">
            <a:extLst>
              <a:ext uri="{FF2B5EF4-FFF2-40B4-BE49-F238E27FC236}">
                <a16:creationId xmlns:a16="http://schemas.microsoft.com/office/drawing/2014/main" id="{C13319C3-594F-1C2D-C624-E60C86021AFB}"/>
              </a:ext>
            </a:extLst>
          </p:cNvPr>
          <p:cNvSpPr txBox="1"/>
          <p:nvPr/>
        </p:nvSpPr>
        <p:spPr>
          <a:xfrm>
            <a:off x="5115295" y="3545413"/>
            <a:ext cx="803169" cy="305020"/>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800" dirty="0">
                <a:latin typeface="+mj-ea"/>
                <a:ea typeface="+mj-ea"/>
              </a:rPr>
              <a:t>（単位：件）</a:t>
            </a:r>
            <a:endParaRPr lang="en-US" altLang="ja-JP" sz="800" dirty="0">
              <a:latin typeface="+mj-ea"/>
              <a:ea typeface="+mj-ea"/>
            </a:endParaRPr>
          </a:p>
        </p:txBody>
      </p:sp>
      <p:pic>
        <p:nvPicPr>
          <p:cNvPr id="3" name="図 2">
            <a:extLst>
              <a:ext uri="{FF2B5EF4-FFF2-40B4-BE49-F238E27FC236}">
                <a16:creationId xmlns:a16="http://schemas.microsoft.com/office/drawing/2014/main" id="{C65BDE41-491C-9A1E-DA8B-21D083CB0312}"/>
              </a:ext>
            </a:extLst>
          </p:cNvPr>
          <p:cNvPicPr>
            <a:picLocks noChangeAspect="1"/>
          </p:cNvPicPr>
          <p:nvPr/>
        </p:nvPicPr>
        <p:blipFill>
          <a:blip r:embed="rId4"/>
          <a:stretch>
            <a:fillRect/>
          </a:stretch>
        </p:blipFill>
        <p:spPr>
          <a:xfrm>
            <a:off x="6116263" y="1318310"/>
            <a:ext cx="3718209" cy="705177"/>
          </a:xfrm>
          <a:prstGeom prst="rect">
            <a:avLst/>
          </a:prstGeom>
        </p:spPr>
      </p:pic>
      <p:sp>
        <p:nvSpPr>
          <p:cNvPr id="17" name="正方形/長方形 16">
            <a:extLst>
              <a:ext uri="{FF2B5EF4-FFF2-40B4-BE49-F238E27FC236}">
                <a16:creationId xmlns:a16="http://schemas.microsoft.com/office/drawing/2014/main" id="{C9DBDBA1-DC9E-CFFE-28CA-DA2B9C378C92}"/>
              </a:ext>
            </a:extLst>
          </p:cNvPr>
          <p:cNvSpPr/>
          <p:nvPr/>
        </p:nvSpPr>
        <p:spPr>
          <a:xfrm>
            <a:off x="3948385" y="1319476"/>
            <a:ext cx="1577341" cy="679246"/>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975AE7F8-CEC5-8C4D-2F4C-A503DD2B8A3B}"/>
              </a:ext>
            </a:extLst>
          </p:cNvPr>
          <p:cNvPicPr>
            <a:picLocks noChangeAspect="1"/>
          </p:cNvPicPr>
          <p:nvPr/>
        </p:nvPicPr>
        <p:blipFill>
          <a:blip r:embed="rId5"/>
          <a:stretch>
            <a:fillRect/>
          </a:stretch>
        </p:blipFill>
        <p:spPr>
          <a:xfrm>
            <a:off x="5770813" y="3834836"/>
            <a:ext cx="4062971" cy="1833008"/>
          </a:xfrm>
          <a:prstGeom prst="rect">
            <a:avLst/>
          </a:prstGeom>
        </p:spPr>
      </p:pic>
      <p:pic>
        <p:nvPicPr>
          <p:cNvPr id="11" name="図 10">
            <a:extLst>
              <a:ext uri="{FF2B5EF4-FFF2-40B4-BE49-F238E27FC236}">
                <a16:creationId xmlns:a16="http://schemas.microsoft.com/office/drawing/2014/main" id="{4CA4FC7E-ED7F-9822-F460-A6C12A535C64}"/>
              </a:ext>
            </a:extLst>
          </p:cNvPr>
          <p:cNvPicPr>
            <a:picLocks noChangeAspect="1"/>
          </p:cNvPicPr>
          <p:nvPr/>
        </p:nvPicPr>
        <p:blipFill>
          <a:blip r:embed="rId6"/>
          <a:stretch>
            <a:fillRect/>
          </a:stretch>
        </p:blipFill>
        <p:spPr>
          <a:xfrm>
            <a:off x="153459" y="3839653"/>
            <a:ext cx="5594495" cy="1833008"/>
          </a:xfrm>
          <a:prstGeom prst="rect">
            <a:avLst/>
          </a:prstGeom>
        </p:spPr>
      </p:pic>
      <p:sp>
        <p:nvSpPr>
          <p:cNvPr id="8" name="テキスト ボックス 7">
            <a:extLst>
              <a:ext uri="{FF2B5EF4-FFF2-40B4-BE49-F238E27FC236}">
                <a16:creationId xmlns:a16="http://schemas.microsoft.com/office/drawing/2014/main" id="{3DDBF317-E0D5-5E3A-C910-6C61318759EC}"/>
              </a:ext>
            </a:extLst>
          </p:cNvPr>
          <p:cNvSpPr txBox="1"/>
          <p:nvPr/>
        </p:nvSpPr>
        <p:spPr>
          <a:xfrm>
            <a:off x="114000" y="5723953"/>
            <a:ext cx="9695811" cy="830997"/>
          </a:xfrm>
          <a:prstGeom prst="rect">
            <a:avLst/>
          </a:prstGeom>
          <a:solidFill>
            <a:srgbClr val="CCFFFF"/>
          </a:solidFill>
          <a:ln>
            <a:solidFill>
              <a:schemeClr val="tx1">
                <a:alpha val="0"/>
              </a:schemeClr>
            </a:solidFill>
          </a:ln>
        </p:spPr>
        <p:txBody>
          <a:bodyPr wrap="square" rtlCol="0">
            <a:spAutoFit/>
          </a:bodyPr>
          <a:lstStyle/>
          <a:p>
            <a:r>
              <a:rPr lang="en-US" altLang="ja-JP" sz="1600" b="1" dirty="0">
                <a:latin typeface="+mn-ea"/>
              </a:rPr>
              <a:t>【</a:t>
            </a:r>
            <a:r>
              <a:rPr lang="ja-JP" altLang="en-US" sz="1600" b="1" dirty="0">
                <a:latin typeface="+mn-ea"/>
              </a:rPr>
              <a:t>対応案</a:t>
            </a:r>
            <a:r>
              <a:rPr lang="en-US" altLang="ja-JP" sz="1600" b="1" dirty="0">
                <a:latin typeface="+mn-ea"/>
              </a:rPr>
              <a:t>】</a:t>
            </a:r>
            <a:endParaRPr kumimoji="1" lang="en-US" altLang="ja-JP" sz="1600" b="1" dirty="0">
              <a:latin typeface="+mn-ea"/>
            </a:endParaRPr>
          </a:p>
          <a:p>
            <a:r>
              <a:rPr kumimoji="1" lang="ja-JP" altLang="en-US" sz="1600" dirty="0">
                <a:latin typeface="+mn-ea"/>
              </a:rPr>
              <a:t>届出の項目毎において、</a:t>
            </a:r>
            <a:r>
              <a:rPr kumimoji="1" lang="ja-JP" altLang="en-US" sz="1600" b="1" u="sng" dirty="0">
                <a:solidFill>
                  <a:srgbClr val="FF0000"/>
                </a:solidFill>
                <a:latin typeface="+mn-ea"/>
              </a:rPr>
              <a:t>全体的に件数が減少傾向</a:t>
            </a:r>
            <a:r>
              <a:rPr kumimoji="1" lang="ja-JP" altLang="en-US" sz="1600" dirty="0">
                <a:latin typeface="+mn-ea"/>
              </a:rPr>
              <a:t>にある。ただし、この実績のみをもって</a:t>
            </a:r>
            <a:r>
              <a:rPr kumimoji="1" lang="ja-JP" altLang="en-US" sz="1600" b="1" dirty="0">
                <a:solidFill>
                  <a:srgbClr val="FF0000"/>
                </a:solidFill>
                <a:latin typeface="+mn-ea"/>
              </a:rPr>
              <a:t>体制の見直しを検討するのは検証期間が短く</a:t>
            </a:r>
            <a:r>
              <a:rPr kumimoji="1" lang="ja-JP" altLang="en-US" sz="1600" dirty="0">
                <a:latin typeface="+mn-ea"/>
              </a:rPr>
              <a:t>、</a:t>
            </a:r>
            <a:r>
              <a:rPr kumimoji="1" lang="ja-JP" altLang="en-US" sz="1600" b="1" dirty="0">
                <a:solidFill>
                  <a:srgbClr val="FF0000"/>
                </a:solidFill>
                <a:latin typeface="+mn-ea"/>
              </a:rPr>
              <a:t>時期尚早</a:t>
            </a:r>
            <a:r>
              <a:rPr kumimoji="1" lang="ja-JP" altLang="en-US" sz="1600" dirty="0">
                <a:latin typeface="+mn-ea"/>
              </a:rPr>
              <a:t>であるため、今回の条件見直しにおいては、</a:t>
            </a:r>
            <a:r>
              <a:rPr kumimoji="1" lang="ja-JP" altLang="en-US" sz="1600" b="1" u="sng" dirty="0">
                <a:solidFill>
                  <a:srgbClr val="FF0000"/>
                </a:solidFill>
                <a:latin typeface="+mn-ea"/>
              </a:rPr>
              <a:t>当初契約の条件を据え置く</a:t>
            </a:r>
            <a:r>
              <a:rPr kumimoji="1" lang="ja-JP" altLang="en-US" sz="1600" dirty="0">
                <a:latin typeface="+mn-ea"/>
              </a:rPr>
              <a:t>ものとする。</a:t>
            </a:r>
            <a:endParaRPr kumimoji="1" lang="en-US" altLang="ja-JP" sz="1600" dirty="0">
              <a:latin typeface="+mn-ea"/>
            </a:endParaRPr>
          </a:p>
        </p:txBody>
      </p:sp>
      <p:sp>
        <p:nvSpPr>
          <p:cNvPr id="10" name="タイトル 1">
            <a:extLst>
              <a:ext uri="{FF2B5EF4-FFF2-40B4-BE49-F238E27FC236}">
                <a16:creationId xmlns:a16="http://schemas.microsoft.com/office/drawing/2014/main" id="{D3C03836-54E8-5A11-AF41-39918EC5F604}"/>
              </a:ext>
            </a:extLst>
          </p:cNvPr>
          <p:cNvSpPr txBox="1">
            <a:spLocks/>
          </p:cNvSpPr>
          <p:nvPr/>
        </p:nvSpPr>
        <p:spPr>
          <a:xfrm>
            <a:off x="8979251" y="11137"/>
            <a:ext cx="926749"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324322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43DF9EC-ED53-EBB1-C8C6-29B520DA6575}"/>
              </a:ext>
            </a:extLst>
          </p:cNvPr>
          <p:cNvSpPr>
            <a:spLocks noGrp="1"/>
          </p:cNvSpPr>
          <p:nvPr>
            <p:ph type="sldNum" sz="quarter" idx="12"/>
          </p:nvPr>
        </p:nvSpPr>
        <p:spPr/>
        <p:txBody>
          <a:bodyPr/>
          <a:lstStyle/>
          <a:p>
            <a:fld id="{36EC18DB-A5DF-4E0E-B815-FCD04A2C4B2C}" type="slidenum">
              <a:rPr kumimoji="1" lang="ja-JP" altLang="en-US" smtClean="0"/>
              <a:t>18</a:t>
            </a:fld>
            <a:endParaRPr kumimoji="1" lang="ja-JP" altLang="en-US"/>
          </a:p>
        </p:txBody>
      </p:sp>
      <p:sp>
        <p:nvSpPr>
          <p:cNvPr id="6" name="テキスト ボックス 5">
            <a:extLst>
              <a:ext uri="{FF2B5EF4-FFF2-40B4-BE49-F238E27FC236}">
                <a16:creationId xmlns:a16="http://schemas.microsoft.com/office/drawing/2014/main" id="{DB7DE35C-CC68-7176-FF92-7387E9801A1A}"/>
              </a:ext>
            </a:extLst>
          </p:cNvPr>
          <p:cNvSpPr txBox="1"/>
          <p:nvPr/>
        </p:nvSpPr>
        <p:spPr>
          <a:xfrm>
            <a:off x="21266" y="1274409"/>
            <a:ext cx="10128574" cy="2923877"/>
          </a:xfrm>
          <a:prstGeom prst="rect">
            <a:avLst/>
          </a:prstGeom>
          <a:noFill/>
          <a:ln>
            <a:solidFill>
              <a:schemeClr val="accent1">
                <a:shade val="15000"/>
                <a:alpha val="0"/>
              </a:schemeClr>
            </a:solidFill>
          </a:ln>
        </p:spPr>
        <p:txBody>
          <a:bodyPr wrap="square" rtlCol="0">
            <a:spAutoFit/>
          </a:bodyPr>
          <a:lstStyle/>
          <a:p>
            <a:pPr marL="285750" lvl="0" indent="-285750">
              <a:buFont typeface="Wingdings" panose="05000000000000000000" pitchFamily="2" charset="2"/>
              <a:buChar char="ü"/>
            </a:pPr>
            <a:r>
              <a:rPr lang="ja-JP" altLang="en-US" sz="1600" dirty="0">
                <a:latin typeface="+mj-ea"/>
                <a:ea typeface="+mj-ea"/>
              </a:rPr>
              <a:t>第</a:t>
            </a:r>
            <a:r>
              <a:rPr lang="en-US" altLang="ja-JP" sz="1600" dirty="0">
                <a:latin typeface="+mj-ea"/>
                <a:ea typeface="+mj-ea"/>
              </a:rPr>
              <a:t>1</a:t>
            </a:r>
            <a:r>
              <a:rPr lang="ja-JP" altLang="en-US" sz="1600" dirty="0">
                <a:latin typeface="+mj-ea"/>
                <a:ea typeface="+mj-ea"/>
              </a:rPr>
              <a:t>回審議会にて、</a:t>
            </a:r>
            <a:r>
              <a:rPr lang="ja-JP" altLang="en-US" sz="1600" b="1" u="sng" dirty="0">
                <a:latin typeface="+mj-ea"/>
                <a:ea typeface="+mj-ea"/>
              </a:rPr>
              <a:t>「ストマネ計画で必要な量を定めているのであれば仕様発注でやるべき。」</a:t>
            </a:r>
            <a:r>
              <a:rPr lang="ja-JP" altLang="en-US" sz="1600" dirty="0">
                <a:latin typeface="+mj-ea"/>
                <a:ea typeface="+mj-ea"/>
              </a:rPr>
              <a:t>との意見を聴取した。</a:t>
            </a:r>
            <a:endParaRPr lang="en-US" altLang="ja-JP" sz="1600" dirty="0">
              <a:latin typeface="+mj-ea"/>
              <a:ea typeface="+mj-ea"/>
            </a:endParaRPr>
          </a:p>
          <a:p>
            <a:pPr lvl="0"/>
            <a:endParaRPr lang="en-US" altLang="ja-JP" sz="500" dirty="0">
              <a:latin typeface="+mj-ea"/>
              <a:ea typeface="+mj-ea"/>
            </a:endParaRPr>
          </a:p>
          <a:p>
            <a:pPr marL="285750" lvl="0" indent="-285750">
              <a:buFont typeface="Wingdings" panose="05000000000000000000" pitchFamily="2" charset="2"/>
              <a:buChar char="ü"/>
            </a:pPr>
            <a:r>
              <a:rPr lang="ja-JP" altLang="en-US" sz="1600" dirty="0">
                <a:latin typeface="+mj-ea"/>
                <a:ea typeface="+mj-ea"/>
              </a:rPr>
              <a:t>受発注者において、本管に対する調査業務の仕様発注化（数量精算）について協議した。</a:t>
            </a:r>
            <a:endParaRPr lang="en-US" altLang="ja-JP" sz="1600" dirty="0">
              <a:latin typeface="+mj-ea"/>
              <a:ea typeface="+mj-ea"/>
            </a:endParaRPr>
          </a:p>
          <a:p>
            <a:pPr lvl="0"/>
            <a:endParaRPr lang="en-US" altLang="ja-JP" sz="400" dirty="0">
              <a:latin typeface="+mj-ea"/>
              <a:ea typeface="+mj-ea"/>
            </a:endParaRPr>
          </a:p>
          <a:p>
            <a:pPr lvl="0"/>
            <a:r>
              <a:rPr lang="ja-JP" altLang="en-US" sz="1600" dirty="0">
                <a:latin typeface="+mj-ea"/>
                <a:ea typeface="+mj-ea"/>
              </a:rPr>
              <a:t>　　　　　　　課題　→</a:t>
            </a:r>
            <a:r>
              <a:rPr lang="en-US" altLang="ja-JP" sz="1600" dirty="0">
                <a:latin typeface="+mj-ea"/>
                <a:ea typeface="+mj-ea"/>
              </a:rPr>
              <a:t>	</a:t>
            </a:r>
            <a:r>
              <a:rPr lang="ja-JP" altLang="en-US" sz="1600" dirty="0">
                <a:latin typeface="+mj-ea"/>
                <a:ea typeface="+mj-ea"/>
              </a:rPr>
              <a:t>・出来高数量の認定作業に多大な労力が発生（通常の工事等では㎝単位で精算）</a:t>
            </a:r>
            <a:endParaRPr lang="en-US" altLang="ja-JP" sz="1600" dirty="0">
              <a:latin typeface="+mj-ea"/>
              <a:ea typeface="+mj-ea"/>
            </a:endParaRPr>
          </a:p>
          <a:p>
            <a:pPr lvl="0"/>
            <a:r>
              <a:rPr lang="ja-JP" altLang="en-US" sz="1600" dirty="0">
                <a:latin typeface="+mj-ea"/>
                <a:ea typeface="+mj-ea"/>
              </a:rPr>
              <a:t>　　　　　　　　　　　 </a:t>
            </a:r>
            <a:r>
              <a:rPr lang="en-US" altLang="ja-JP" sz="1600" dirty="0">
                <a:latin typeface="+mj-ea"/>
                <a:ea typeface="+mj-ea"/>
              </a:rPr>
              <a:t>	</a:t>
            </a:r>
            <a:r>
              <a:rPr lang="ja-JP" altLang="en-US" sz="1600" dirty="0">
                <a:latin typeface="+mj-ea"/>
                <a:ea typeface="+mj-ea"/>
              </a:rPr>
              <a:t>・市の決算確定時期（</a:t>
            </a:r>
            <a:r>
              <a:rPr lang="en-US" altLang="ja-JP" sz="1600" dirty="0">
                <a:latin typeface="+mj-ea"/>
                <a:ea typeface="+mj-ea"/>
              </a:rPr>
              <a:t>1</a:t>
            </a:r>
            <a:r>
              <a:rPr lang="ja-JP" altLang="en-US" sz="1600" dirty="0">
                <a:latin typeface="+mj-ea"/>
                <a:ea typeface="+mj-ea"/>
              </a:rPr>
              <a:t>月下旬）までに最終出来高数量を確定するのが困難</a:t>
            </a:r>
            <a:endParaRPr lang="en-US" altLang="ja-JP" sz="1600" dirty="0">
              <a:latin typeface="+mj-ea"/>
              <a:ea typeface="+mj-ea"/>
            </a:endParaRPr>
          </a:p>
          <a:p>
            <a:pPr lvl="0"/>
            <a:endParaRPr lang="en-US" altLang="ja-JP" sz="1600" dirty="0">
              <a:latin typeface="+mj-ea"/>
              <a:ea typeface="+mj-ea"/>
            </a:endParaRPr>
          </a:p>
          <a:p>
            <a:pPr lvl="0"/>
            <a:endParaRPr lang="en-US" altLang="ja-JP" sz="1000" dirty="0">
              <a:latin typeface="+mj-ea"/>
              <a:ea typeface="+mj-ea"/>
            </a:endParaRPr>
          </a:p>
          <a:p>
            <a:pPr marL="285750" indent="-285750">
              <a:buFont typeface="Wingdings" panose="05000000000000000000" pitchFamily="2" charset="2"/>
              <a:buChar char="ü"/>
            </a:pPr>
            <a:r>
              <a:rPr lang="ja-JP" altLang="en-US" sz="1600" dirty="0">
                <a:latin typeface="+mj-ea"/>
                <a:ea typeface="+mj-ea"/>
              </a:rPr>
              <a:t>本管調査の業務量確保については、</a:t>
            </a:r>
            <a:r>
              <a:rPr lang="ja-JP" altLang="en-US" sz="1600" b="1" u="sng" dirty="0">
                <a:solidFill>
                  <a:srgbClr val="FF0000"/>
                </a:solidFill>
                <a:latin typeface="+mj-ea"/>
                <a:ea typeface="+mj-ea"/>
              </a:rPr>
              <a:t>仕様発注化（数量精算）ではなくモニタリングの強化により対応する</a:t>
            </a:r>
            <a:r>
              <a:rPr lang="ja-JP" altLang="en-US" sz="1600" dirty="0">
                <a:latin typeface="+mj-ea"/>
                <a:ea typeface="+mj-ea"/>
              </a:rPr>
              <a:t>ことで　　　　受発注者間で合意した。　</a:t>
            </a:r>
            <a:endParaRPr lang="en-US" altLang="ja-JP" sz="1600" dirty="0">
              <a:latin typeface="+mj-ea"/>
              <a:ea typeface="+mj-ea"/>
            </a:endParaRPr>
          </a:p>
          <a:p>
            <a:pPr lvl="0"/>
            <a:endParaRPr lang="en-US" altLang="ja-JP" sz="500" dirty="0">
              <a:latin typeface="+mj-ea"/>
              <a:ea typeface="+mj-ea"/>
            </a:endParaRPr>
          </a:p>
          <a:p>
            <a:pPr lvl="0"/>
            <a:r>
              <a:rPr lang="ja-JP" altLang="en-US" sz="1600" dirty="0">
                <a:latin typeface="+mj-ea"/>
                <a:ea typeface="+mj-ea"/>
              </a:rPr>
              <a:t>　　　　　　　対応　→　①</a:t>
            </a:r>
            <a:r>
              <a:rPr lang="en-US" altLang="ja-JP" sz="1600" dirty="0">
                <a:latin typeface="+mj-ea"/>
                <a:ea typeface="+mj-ea"/>
              </a:rPr>
              <a:t>CWO</a:t>
            </a:r>
            <a:r>
              <a:rPr lang="ja-JP" altLang="en-US" sz="1600" dirty="0">
                <a:latin typeface="+mj-ea"/>
                <a:ea typeface="+mj-ea"/>
              </a:rPr>
              <a:t>が自律的に必要な調査延長を確保（自由裁量の対象から外す）</a:t>
            </a:r>
            <a:endParaRPr lang="en-US" altLang="ja-JP" sz="1600" dirty="0">
              <a:latin typeface="+mj-ea"/>
              <a:ea typeface="+mj-ea"/>
            </a:endParaRPr>
          </a:p>
          <a:p>
            <a:pPr lvl="0"/>
            <a:r>
              <a:rPr lang="ja-JP" altLang="en-US" sz="1600" dirty="0">
                <a:latin typeface="+mj-ea"/>
                <a:ea typeface="+mj-ea"/>
              </a:rPr>
              <a:t>　　　　　　　　　　　　　 ②</a:t>
            </a:r>
            <a:r>
              <a:rPr lang="en-US" altLang="ja-JP" sz="1600" dirty="0">
                <a:latin typeface="+mj-ea"/>
                <a:ea typeface="+mj-ea"/>
              </a:rPr>
              <a:t>CWO</a:t>
            </a:r>
            <a:r>
              <a:rPr lang="ja-JP" altLang="en-US" sz="1600" dirty="0">
                <a:latin typeface="+mj-ea"/>
                <a:ea typeface="+mj-ea"/>
              </a:rPr>
              <a:t>の履行を担保するため、</a:t>
            </a:r>
            <a:r>
              <a:rPr lang="ja-JP" altLang="en-US" sz="1600" b="1" dirty="0">
                <a:solidFill>
                  <a:srgbClr val="FF0000"/>
                </a:solidFill>
                <a:latin typeface="+mj-ea"/>
                <a:ea typeface="+mj-ea"/>
              </a:rPr>
              <a:t>特記仕様書に下記内容を明記</a:t>
            </a:r>
            <a:r>
              <a:rPr lang="ja-JP" altLang="en-US" sz="1600" dirty="0">
                <a:solidFill>
                  <a:srgbClr val="FF0000"/>
                </a:solidFill>
                <a:latin typeface="+mj-ea"/>
                <a:ea typeface="+mj-ea"/>
              </a:rPr>
              <a:t>（赤字部）</a:t>
            </a:r>
            <a:endParaRPr lang="en-US" altLang="ja-JP" sz="1600" dirty="0">
              <a:solidFill>
                <a:srgbClr val="FF0000"/>
              </a:solidFill>
              <a:latin typeface="+mj-ea"/>
              <a:ea typeface="+mj-ea"/>
            </a:endParaRPr>
          </a:p>
          <a:p>
            <a:pPr lvl="0"/>
            <a:r>
              <a:rPr lang="ja-JP" altLang="en-US" sz="1600" dirty="0">
                <a:latin typeface="+mj-ea"/>
                <a:ea typeface="+mj-ea"/>
              </a:rPr>
              <a:t>　　　　　　　　　　　　　 ③</a:t>
            </a:r>
            <a:r>
              <a:rPr lang="ja-JP" altLang="en-US" sz="1600" b="1" dirty="0">
                <a:solidFill>
                  <a:srgbClr val="FF0000"/>
                </a:solidFill>
                <a:latin typeface="+mj-ea"/>
                <a:ea typeface="+mj-ea"/>
              </a:rPr>
              <a:t>市が定期的にモニタリング</a:t>
            </a:r>
            <a:r>
              <a:rPr lang="ja-JP" altLang="en-US" sz="1600" dirty="0">
                <a:latin typeface="+mj-ea"/>
                <a:ea typeface="+mj-ea"/>
              </a:rPr>
              <a:t>を行い、必要な調査延長を確保していることを確認</a:t>
            </a:r>
            <a:endParaRPr lang="en-US" altLang="ja-JP" sz="1600" dirty="0">
              <a:latin typeface="+mj-ea"/>
              <a:ea typeface="+mj-ea"/>
            </a:endParaRPr>
          </a:p>
        </p:txBody>
      </p:sp>
      <p:sp>
        <p:nvSpPr>
          <p:cNvPr id="4" name="テキスト ボックス 3">
            <a:extLst>
              <a:ext uri="{FF2B5EF4-FFF2-40B4-BE49-F238E27FC236}">
                <a16:creationId xmlns:a16="http://schemas.microsoft.com/office/drawing/2014/main" id="{06A01BDE-F687-9464-22A2-EEED6B86ACB2}"/>
              </a:ext>
            </a:extLst>
          </p:cNvPr>
          <p:cNvSpPr txBox="1"/>
          <p:nvPr/>
        </p:nvSpPr>
        <p:spPr>
          <a:xfrm>
            <a:off x="0" y="971782"/>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b="1" dirty="0">
                <a:latin typeface="+mj-ea"/>
                <a:ea typeface="+mj-ea"/>
              </a:rPr>
              <a:t>仕様発注化の検討結果　</a:t>
            </a:r>
            <a:endParaRPr lang="en-US" altLang="ja-JP" b="1" dirty="0">
              <a:latin typeface="+mj-ea"/>
              <a:ea typeface="+mj-ea"/>
            </a:endParaRPr>
          </a:p>
        </p:txBody>
      </p:sp>
      <p:sp>
        <p:nvSpPr>
          <p:cNvPr id="2" name="角丸四角形 17">
            <a:extLst>
              <a:ext uri="{FF2B5EF4-FFF2-40B4-BE49-F238E27FC236}">
                <a16:creationId xmlns:a16="http://schemas.microsoft.com/office/drawing/2014/main" id="{5E78D431-A89E-9625-5F35-AA542D1DEEF0}"/>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a:solidFill>
                  <a:schemeClr val="tx1"/>
                </a:solidFill>
                <a:latin typeface="HGPｺﾞｼｯｸE" panose="020B0900000000000000" pitchFamily="50" charset="-128"/>
                <a:ea typeface="HGPｺﾞｼｯｸE" panose="020B0900000000000000" pitchFamily="50" charset="-128"/>
              </a:rPr>
              <a:t>２</a:t>
            </a:r>
            <a:r>
              <a:rPr lang="en-US" altLang="ja-JP" sz="2275">
                <a:solidFill>
                  <a:schemeClr val="tx1"/>
                </a:solidFill>
                <a:latin typeface="HGPｺﾞｼｯｸE" panose="020B0900000000000000" pitchFamily="50" charset="-128"/>
                <a:ea typeface="HGPｺﾞｼｯｸE" panose="020B0900000000000000" pitchFamily="50" charset="-128"/>
              </a:rPr>
              <a:t>‐</a:t>
            </a:r>
            <a:r>
              <a:rPr lang="ja-JP" altLang="en-US" sz="2275">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角丸四角形 17">
            <a:extLst>
              <a:ext uri="{FF2B5EF4-FFF2-40B4-BE49-F238E27FC236}">
                <a16:creationId xmlns:a16="http://schemas.microsoft.com/office/drawing/2014/main" id="{B41FDC92-23D9-232B-A151-EDACDFEA76BB}"/>
              </a:ext>
            </a:extLst>
          </p:cNvPr>
          <p:cNvSpPr/>
          <p:nvPr/>
        </p:nvSpPr>
        <p:spPr>
          <a:xfrm>
            <a:off x="17811" y="599267"/>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①業務数量の見直しについて（管路施設）</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11" name="矢印: 下 10">
            <a:extLst>
              <a:ext uri="{FF2B5EF4-FFF2-40B4-BE49-F238E27FC236}">
                <a16:creationId xmlns:a16="http://schemas.microsoft.com/office/drawing/2014/main" id="{FD8D2A00-46A1-0A61-2454-FE80773A5A8F}"/>
              </a:ext>
            </a:extLst>
          </p:cNvPr>
          <p:cNvSpPr/>
          <p:nvPr/>
        </p:nvSpPr>
        <p:spPr>
          <a:xfrm>
            <a:off x="4025153" y="2539120"/>
            <a:ext cx="1541929" cy="2151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34EA506E-0449-8335-8B5D-E425ADD21EF2}"/>
              </a:ext>
            </a:extLst>
          </p:cNvPr>
          <p:cNvGrpSpPr/>
          <p:nvPr/>
        </p:nvGrpSpPr>
        <p:grpSpPr>
          <a:xfrm>
            <a:off x="114000" y="4156288"/>
            <a:ext cx="9674447" cy="1346008"/>
            <a:chOff x="114000" y="4756932"/>
            <a:chExt cx="9674447" cy="1346008"/>
          </a:xfrm>
        </p:grpSpPr>
        <p:sp>
          <p:nvSpPr>
            <p:cNvPr id="7" name="楕円 6">
              <a:extLst>
                <a:ext uri="{FF2B5EF4-FFF2-40B4-BE49-F238E27FC236}">
                  <a16:creationId xmlns:a16="http://schemas.microsoft.com/office/drawing/2014/main" id="{BDE3C9AA-4DCE-739F-C025-08F50AA26D78}"/>
                </a:ext>
              </a:extLst>
            </p:cNvPr>
            <p:cNvSpPr/>
            <p:nvPr/>
          </p:nvSpPr>
          <p:spPr>
            <a:xfrm>
              <a:off x="6673679" y="5105614"/>
              <a:ext cx="932332" cy="287675"/>
            </a:xfrm>
            <a:prstGeom prst="ellipse">
              <a:avLst/>
            </a:prstGeom>
            <a:noFill/>
            <a:ln w="28575">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四角形 8">
              <a:extLst>
                <a:ext uri="{FF2B5EF4-FFF2-40B4-BE49-F238E27FC236}">
                  <a16:creationId xmlns:a16="http://schemas.microsoft.com/office/drawing/2014/main" id="{43305E34-2CD0-67CE-D54B-69155DB0DBE6}"/>
                </a:ext>
              </a:extLst>
            </p:cNvPr>
            <p:cNvSpPr/>
            <p:nvPr/>
          </p:nvSpPr>
          <p:spPr>
            <a:xfrm>
              <a:off x="6971940" y="5596075"/>
              <a:ext cx="2751153" cy="506865"/>
            </a:xfrm>
            <a:prstGeom prst="wedgeRectCallout">
              <a:avLst>
                <a:gd name="adj1" fmla="val -41036"/>
                <a:gd name="adj2" fmla="val -857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全体ボリュームを規定</a:t>
              </a:r>
              <a:endParaRPr kumimoji="1" lang="en-US" altLang="ja-JP" sz="1600" dirty="0"/>
            </a:p>
            <a:p>
              <a:pPr algn="ctr"/>
              <a:r>
                <a:rPr kumimoji="1" lang="ja-JP" altLang="en-US" sz="1050" dirty="0"/>
                <a:t>（大阪市下水道施設管理計画に準拠）</a:t>
              </a:r>
              <a:endParaRPr kumimoji="1" lang="en-US" altLang="ja-JP" sz="1050" dirty="0"/>
            </a:p>
          </p:txBody>
        </p:sp>
        <p:pic>
          <p:nvPicPr>
            <p:cNvPr id="10" name="図 9">
              <a:extLst>
                <a:ext uri="{FF2B5EF4-FFF2-40B4-BE49-F238E27FC236}">
                  <a16:creationId xmlns:a16="http://schemas.microsoft.com/office/drawing/2014/main" id="{A2E08B2E-4DCA-2FD9-C58F-D7B6075A43AB}"/>
                </a:ext>
              </a:extLst>
            </p:cNvPr>
            <p:cNvPicPr>
              <a:picLocks noChangeAspect="1"/>
            </p:cNvPicPr>
            <p:nvPr/>
          </p:nvPicPr>
          <p:blipFill>
            <a:blip r:embed="rId3"/>
            <a:stretch>
              <a:fillRect/>
            </a:stretch>
          </p:blipFill>
          <p:spPr>
            <a:xfrm>
              <a:off x="114000" y="4756932"/>
              <a:ext cx="9674447" cy="610323"/>
            </a:xfrm>
            <a:prstGeom prst="rect">
              <a:avLst/>
            </a:prstGeom>
          </p:spPr>
        </p:pic>
      </p:grpSp>
      <p:sp>
        <p:nvSpPr>
          <p:cNvPr id="15" name="テキスト ボックス 14">
            <a:extLst>
              <a:ext uri="{FF2B5EF4-FFF2-40B4-BE49-F238E27FC236}">
                <a16:creationId xmlns:a16="http://schemas.microsoft.com/office/drawing/2014/main" id="{77A87AA9-6611-29CC-297B-3A61BF7CE6CD}"/>
              </a:ext>
            </a:extLst>
          </p:cNvPr>
          <p:cNvSpPr txBox="1"/>
          <p:nvPr/>
        </p:nvSpPr>
        <p:spPr>
          <a:xfrm>
            <a:off x="114000" y="5400637"/>
            <a:ext cx="9027459" cy="325410"/>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1400" b="1" u="sng" dirty="0">
                <a:latin typeface="+mj-ea"/>
                <a:ea typeface="+mj-ea"/>
              </a:rPr>
              <a:t>参考　特記仕様書第</a:t>
            </a:r>
            <a:r>
              <a:rPr lang="en-US" altLang="ja-JP" sz="1400" b="1" u="sng" dirty="0">
                <a:latin typeface="+mj-ea"/>
                <a:ea typeface="+mj-ea"/>
              </a:rPr>
              <a:t>72</a:t>
            </a:r>
            <a:r>
              <a:rPr lang="ja-JP" altLang="en-US" sz="1400" b="1" u="sng" dirty="0">
                <a:latin typeface="+mj-ea"/>
                <a:ea typeface="+mj-ea"/>
              </a:rPr>
              <a:t>条（業務計画書及び維持管理計画） 　</a:t>
            </a:r>
            <a:endParaRPr lang="en-US" altLang="ja-JP" sz="1400" b="1" u="sng" dirty="0">
              <a:latin typeface="+mj-ea"/>
              <a:ea typeface="+mj-ea"/>
            </a:endParaRPr>
          </a:p>
        </p:txBody>
      </p:sp>
      <p:sp>
        <p:nvSpPr>
          <p:cNvPr id="19" name="テキスト ボックス 18">
            <a:extLst>
              <a:ext uri="{FF2B5EF4-FFF2-40B4-BE49-F238E27FC236}">
                <a16:creationId xmlns:a16="http://schemas.microsoft.com/office/drawing/2014/main" id="{8EAAF7C0-2CEB-FF3C-E3EC-021CCCDD0480}"/>
              </a:ext>
            </a:extLst>
          </p:cNvPr>
          <p:cNvSpPr txBox="1"/>
          <p:nvPr/>
        </p:nvSpPr>
        <p:spPr>
          <a:xfrm>
            <a:off x="251012" y="5727256"/>
            <a:ext cx="9472081" cy="954107"/>
          </a:xfrm>
          <a:prstGeom prst="rect">
            <a:avLst/>
          </a:prstGeom>
          <a:noFill/>
        </p:spPr>
        <p:txBody>
          <a:bodyPr wrap="square">
            <a:spAutoFit/>
          </a:bodyPr>
          <a:lstStyle/>
          <a:p>
            <a:pPr marL="179388" indent="-179388"/>
            <a:r>
              <a:rPr lang="ja-JP" altLang="en-US" sz="1400" dirty="0"/>
              <a:t>３    受注者は、常に最新版の</a:t>
            </a:r>
            <a:r>
              <a:rPr lang="ja-JP" altLang="en-US" sz="1400" b="1" u="sng" dirty="0"/>
              <a:t>「大阪市下水道施設管理計画」</a:t>
            </a:r>
            <a:r>
              <a:rPr lang="ja-JP" altLang="en-US" sz="1400" dirty="0"/>
              <a:t>及び「大阪市下水道ストッ クマネジメント計画（管理施設管理推進</a:t>
            </a:r>
            <a:r>
              <a:rPr lang="en-US" altLang="ja-JP" sz="1400" dirty="0"/>
              <a:t>PT</a:t>
            </a:r>
            <a:r>
              <a:rPr lang="ja-JP" altLang="en-US" sz="1400" dirty="0"/>
              <a:t>）」、「下水道維持管理指針（公益社団法 人日本下水道協会）」、「管路施設の維持管理指針（維持管理の手引き）（本市）」 等の各種文献や</a:t>
            </a:r>
            <a:r>
              <a:rPr lang="ja-JP" altLang="en-US" sz="1400" b="1" u="sng" dirty="0"/>
              <a:t>別紙－</a:t>
            </a:r>
            <a:r>
              <a:rPr lang="en-US" altLang="ja-JP" sz="1400" b="1" u="sng" dirty="0"/>
              <a:t>12</a:t>
            </a:r>
            <a:r>
              <a:rPr lang="ja-JP" altLang="en-US" sz="1400" b="1" u="sng" dirty="0"/>
              <a:t>に記載する各業務の履行実績を踏まえた上で</a:t>
            </a:r>
            <a:r>
              <a:rPr lang="ja-JP" altLang="en-US" sz="1400" dirty="0"/>
              <a:t>、高度な知識やノウハウにより、最良かつ最適な提案となる維持管理計画等を</a:t>
            </a:r>
            <a:r>
              <a:rPr lang="ja-JP" altLang="en-US" sz="1400" b="1" u="sng" dirty="0"/>
              <a:t>業務計画書として作成しなければならない</a:t>
            </a:r>
            <a:r>
              <a:rPr lang="ja-JP" altLang="en-US" sz="1400" dirty="0"/>
              <a:t>。</a:t>
            </a:r>
          </a:p>
        </p:txBody>
      </p:sp>
      <p:sp>
        <p:nvSpPr>
          <p:cNvPr id="16" name="テキスト ボックス 15">
            <a:extLst>
              <a:ext uri="{FF2B5EF4-FFF2-40B4-BE49-F238E27FC236}">
                <a16:creationId xmlns:a16="http://schemas.microsoft.com/office/drawing/2014/main" id="{4274141B-5B3A-4E5D-93CB-DFA6793F3787}"/>
              </a:ext>
            </a:extLst>
          </p:cNvPr>
          <p:cNvSpPr txBox="1"/>
          <p:nvPr/>
        </p:nvSpPr>
        <p:spPr>
          <a:xfrm>
            <a:off x="660724" y="4758197"/>
            <a:ext cx="5905378" cy="461665"/>
          </a:xfrm>
          <a:prstGeom prst="rect">
            <a:avLst/>
          </a:prstGeom>
          <a:noFill/>
        </p:spPr>
        <p:txBody>
          <a:bodyPr wrap="square">
            <a:spAutoFit/>
          </a:bodyPr>
          <a:lstStyle/>
          <a:p>
            <a:pPr marL="179388" indent="-179388"/>
            <a:r>
              <a:rPr lang="en-US" altLang="ja-JP" sz="1200" dirty="0"/>
              <a:t>※ </a:t>
            </a:r>
            <a:r>
              <a:rPr lang="ja-JP" altLang="en-US" sz="1200" dirty="0"/>
              <a:t>設定した業務量は、</a:t>
            </a:r>
            <a:r>
              <a:rPr lang="ja-JP" altLang="en-US" sz="1200" b="1" u="sng" dirty="0"/>
              <a:t>５年平均で履行レベルを評価</a:t>
            </a:r>
            <a:r>
              <a:rPr lang="ja-JP" altLang="en-US" sz="1200" dirty="0"/>
              <a:t>する。</a:t>
            </a:r>
            <a:endParaRPr lang="en-US" altLang="ja-JP" sz="1200" dirty="0"/>
          </a:p>
          <a:p>
            <a:pPr marL="179388" indent="-179388"/>
            <a:r>
              <a:rPr lang="ja-JP" altLang="en-US" sz="1200" dirty="0"/>
              <a:t>　　</a:t>
            </a:r>
            <a:r>
              <a:rPr lang="ja-JP" altLang="en-US" sz="1000" dirty="0"/>
              <a:t>（第４回　大阪市建設局下水道施設包括業務委託の</a:t>
            </a:r>
            <a:r>
              <a:rPr lang="en-US" altLang="ja-JP" sz="1000" dirty="0"/>
              <a:t>PDCA</a:t>
            </a:r>
            <a:r>
              <a:rPr lang="ja-JP" altLang="en-US" sz="1000" dirty="0"/>
              <a:t>実施にかかる有識者会議において報告済）</a:t>
            </a:r>
            <a:endParaRPr lang="ja-JP" altLang="en-US" sz="1200" dirty="0"/>
          </a:p>
        </p:txBody>
      </p:sp>
      <p:sp>
        <p:nvSpPr>
          <p:cNvPr id="3" name="タイトル 1">
            <a:extLst>
              <a:ext uri="{FF2B5EF4-FFF2-40B4-BE49-F238E27FC236}">
                <a16:creationId xmlns:a16="http://schemas.microsoft.com/office/drawing/2014/main" id="{2C761BC2-94BB-B580-3FCD-340E14539768}"/>
              </a:ext>
            </a:extLst>
          </p:cNvPr>
          <p:cNvSpPr txBox="1">
            <a:spLocks/>
          </p:cNvSpPr>
          <p:nvPr/>
        </p:nvSpPr>
        <p:spPr>
          <a:xfrm>
            <a:off x="8979251" y="11137"/>
            <a:ext cx="926749"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300899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②　維持管理と一体的な更新に向けて </a:t>
            </a:r>
            <a:br>
              <a:rPr lang="en-US" altLang="ja-JP" sz="3200" b="1" dirty="0">
                <a:latin typeface="+mn-ea"/>
                <a:ea typeface="+mn-ea"/>
              </a:rPr>
            </a:br>
            <a:r>
              <a:rPr lang="en-US" altLang="ja-JP" sz="3200" b="1" dirty="0">
                <a:latin typeface="+mn-ea"/>
                <a:ea typeface="+mn-ea"/>
              </a:rPr>
              <a:t>【</a:t>
            </a:r>
            <a:r>
              <a:rPr lang="ja-JP" altLang="en-US" sz="3200" b="1" dirty="0">
                <a:latin typeface="+mn-ea"/>
                <a:ea typeface="+mn-ea"/>
              </a:rPr>
              <a:t>処理場・抽水所施設</a:t>
            </a:r>
            <a:r>
              <a:rPr lang="en-US" altLang="ja-JP" sz="3200" b="1" dirty="0">
                <a:latin typeface="+mn-ea"/>
                <a:ea typeface="+mn-ea"/>
              </a:rPr>
              <a:t>】</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19</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70153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356529"/>
            <a:ext cx="8543925" cy="1325563"/>
          </a:xfrm>
        </p:spPr>
        <p:txBody>
          <a:bodyPr>
            <a:normAutofit/>
          </a:bodyPr>
          <a:lstStyle/>
          <a:p>
            <a:r>
              <a:rPr kumimoji="1" lang="ja-JP" altLang="en-US" sz="2800" dirty="0"/>
              <a:t>説明資料目次</a:t>
            </a: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9A763DFA-B116-C845-00F0-54220D8D7682}"/>
              </a:ext>
            </a:extLst>
          </p:cNvPr>
          <p:cNvSpPr txBox="1"/>
          <p:nvPr/>
        </p:nvSpPr>
        <p:spPr>
          <a:xfrm>
            <a:off x="42226" y="619241"/>
            <a:ext cx="9828000" cy="4370395"/>
          </a:xfrm>
          <a:prstGeom prst="rect">
            <a:avLst/>
          </a:prstGeom>
          <a:noFill/>
        </p:spPr>
        <p:txBody>
          <a:bodyPr vert="horz" wrap="square" lIns="91407" tIns="45704" rIns="91407" bIns="45704" rtlCol="0" anchor="t">
            <a:spAutoFit/>
          </a:bodyPr>
          <a:lstStyle/>
          <a:p>
            <a:r>
              <a:rPr lang="ja-JP" altLang="en-US" b="1" dirty="0"/>
              <a:t>１．審議会のスケジュール</a:t>
            </a:r>
            <a:r>
              <a:rPr lang="en-US" altLang="ja-JP" b="1" dirty="0"/>
              <a:t>											</a:t>
            </a:r>
            <a:r>
              <a:rPr lang="ja-JP" altLang="en-US" b="1" dirty="0"/>
              <a:t>　　　・・・・・　Ｐ３－４</a:t>
            </a:r>
            <a:endParaRPr lang="en-US" altLang="ja-JP" sz="1050" b="1" dirty="0"/>
          </a:p>
          <a:p>
            <a:endParaRPr lang="en-US" altLang="ja-JP" sz="800" b="1" dirty="0"/>
          </a:p>
          <a:p>
            <a:r>
              <a:rPr lang="ja-JP" altLang="en-US" b="1" dirty="0"/>
              <a:t>２．調査審議事項</a:t>
            </a:r>
            <a:endParaRPr lang="en-US" altLang="ja-JP" b="1" dirty="0"/>
          </a:p>
          <a:p>
            <a:r>
              <a:rPr lang="ja-JP" altLang="en-US" b="1" dirty="0"/>
              <a:t>　２</a:t>
            </a:r>
            <a:r>
              <a:rPr lang="en-US" altLang="ja-JP" b="1" dirty="0"/>
              <a:t>‐</a:t>
            </a:r>
            <a:r>
              <a:rPr lang="ja-JP" altLang="en-US" b="1" dirty="0"/>
              <a:t>１．５年毎の業務委託条件の見直し</a:t>
            </a:r>
            <a:r>
              <a:rPr lang="en-US" altLang="ja-JP" b="1" dirty="0"/>
              <a:t>								</a:t>
            </a:r>
            <a:r>
              <a:rPr lang="ja-JP" altLang="en-US" b="1" dirty="0"/>
              <a:t>　　　・・・・・　Ｐ５－８</a:t>
            </a:r>
            <a:endParaRPr lang="en-US" altLang="ja-JP" b="1" dirty="0"/>
          </a:p>
          <a:p>
            <a:r>
              <a:rPr lang="ja-JP" altLang="en-US" b="1" dirty="0"/>
              <a:t>　　　①　業務数量の見直しについて（管路施設）</a:t>
            </a:r>
            <a:r>
              <a:rPr lang="en-US" altLang="ja-JP" b="1" dirty="0"/>
              <a:t>						</a:t>
            </a:r>
            <a:r>
              <a:rPr lang="ja-JP" altLang="en-US" b="1" dirty="0"/>
              <a:t>　　　・・・・・　Ｐ９－</a:t>
            </a:r>
            <a:r>
              <a:rPr lang="en-US" altLang="ja-JP" b="1" dirty="0"/>
              <a:t>18</a:t>
            </a:r>
          </a:p>
          <a:p>
            <a:r>
              <a:rPr lang="ja-JP" altLang="en-US" b="1" dirty="0"/>
              <a:t>　　　②　維持管理と一体的な更新に向けて（処理場・抽水所施設） </a:t>
            </a:r>
            <a:r>
              <a:rPr lang="en-US" altLang="ja-JP" b="1" dirty="0"/>
              <a:t>		</a:t>
            </a:r>
            <a:r>
              <a:rPr lang="ja-JP" altLang="en-US" b="1" dirty="0"/>
              <a:t>　　　・・・・・　Ｐ</a:t>
            </a:r>
            <a:r>
              <a:rPr lang="en-US" altLang="ja-JP" b="1" dirty="0"/>
              <a:t>19</a:t>
            </a:r>
            <a:r>
              <a:rPr lang="ja-JP" altLang="en-US" b="1" dirty="0"/>
              <a:t>－</a:t>
            </a:r>
            <a:r>
              <a:rPr lang="en-US" altLang="ja-JP" b="1" dirty="0"/>
              <a:t>23</a:t>
            </a:r>
          </a:p>
          <a:p>
            <a:r>
              <a:rPr lang="ja-JP" altLang="en-US" b="1" dirty="0"/>
              <a:t>　　　③　評価基準値の見直しについて（処理場・抽水所施設）</a:t>
            </a:r>
            <a:r>
              <a:rPr lang="en-US" altLang="ja-JP" b="1" dirty="0"/>
              <a:t>			</a:t>
            </a:r>
            <a:r>
              <a:rPr lang="ja-JP" altLang="en-US" b="1" dirty="0"/>
              <a:t>　　　・・・・・　Ｐ</a:t>
            </a:r>
            <a:r>
              <a:rPr lang="en-US" altLang="ja-JP" b="1" dirty="0"/>
              <a:t>24</a:t>
            </a:r>
            <a:r>
              <a:rPr lang="ja-JP" altLang="en-US" b="1" dirty="0"/>
              <a:t>－</a:t>
            </a:r>
            <a:r>
              <a:rPr lang="en-US" altLang="ja-JP" b="1" dirty="0"/>
              <a:t>31</a:t>
            </a:r>
          </a:p>
          <a:p>
            <a:r>
              <a:rPr lang="ja-JP" altLang="en-US" b="1" dirty="0"/>
              <a:t>　　　④　その他項目の見直しについて</a:t>
            </a:r>
            <a:r>
              <a:rPr lang="en-US" altLang="ja-JP" b="1" dirty="0"/>
              <a:t>									</a:t>
            </a:r>
            <a:r>
              <a:rPr lang="ja-JP" altLang="en-US" b="1" dirty="0"/>
              <a:t>　　　・・・・・　Ｐ</a:t>
            </a:r>
            <a:r>
              <a:rPr lang="en-US" altLang="ja-JP" b="1" dirty="0"/>
              <a:t>32</a:t>
            </a:r>
            <a:r>
              <a:rPr lang="ja-JP" altLang="en-US" b="1" dirty="0"/>
              <a:t>－</a:t>
            </a:r>
            <a:r>
              <a:rPr lang="en-US" altLang="ja-JP" b="1" dirty="0"/>
              <a:t>38</a:t>
            </a:r>
            <a:endParaRPr lang="en-US" altLang="ja-JP" sz="800" b="1" dirty="0"/>
          </a:p>
          <a:p>
            <a:r>
              <a:rPr lang="ja-JP" altLang="en-US" b="1" dirty="0"/>
              <a:t>　</a:t>
            </a:r>
            <a:endParaRPr lang="en-US" altLang="ja-JP" b="1" dirty="0"/>
          </a:p>
          <a:p>
            <a:r>
              <a:rPr lang="ja-JP" altLang="en-US" b="1" dirty="0"/>
              <a:t>　２</a:t>
            </a:r>
            <a:r>
              <a:rPr lang="en-US" altLang="ja-JP" b="1" dirty="0"/>
              <a:t>‐</a:t>
            </a:r>
            <a:r>
              <a:rPr lang="ja-JP" altLang="en-US" b="1" dirty="0"/>
              <a:t>２．包括委託契約における課題等への対応</a:t>
            </a:r>
            <a:endParaRPr lang="en-US" altLang="ja-JP" b="1" dirty="0"/>
          </a:p>
          <a:p>
            <a:r>
              <a:rPr lang="ja-JP" altLang="en-US" b="1" dirty="0"/>
              <a:t>　　　①　受注者のインセンティブ</a:t>
            </a:r>
            <a:r>
              <a:rPr lang="en-US" altLang="ja-JP" b="1" dirty="0"/>
              <a:t>										</a:t>
            </a:r>
            <a:r>
              <a:rPr lang="ja-JP" altLang="en-US" b="1" dirty="0"/>
              <a:t>　　　・・・・・　</a:t>
            </a:r>
            <a:r>
              <a:rPr lang="en-US" altLang="ja-JP" b="1" dirty="0"/>
              <a:t>P39</a:t>
            </a:r>
            <a:r>
              <a:rPr lang="ja-JP" altLang="en-US" b="1" dirty="0"/>
              <a:t>－</a:t>
            </a:r>
            <a:r>
              <a:rPr lang="en-US" altLang="ja-JP" b="1" dirty="0"/>
              <a:t>41</a:t>
            </a:r>
          </a:p>
          <a:p>
            <a:r>
              <a:rPr lang="ja-JP" altLang="en-US" b="1" dirty="0"/>
              <a:t>　　　　　①</a:t>
            </a:r>
            <a:r>
              <a:rPr lang="en-US" altLang="ja-JP" b="1" dirty="0"/>
              <a:t>-</a:t>
            </a:r>
            <a:r>
              <a:rPr lang="ja-JP" altLang="en-US" b="1" dirty="0"/>
              <a:t>１　受注者の動機付け</a:t>
            </a:r>
            <a:r>
              <a:rPr lang="en-US" altLang="ja-JP" b="1" dirty="0"/>
              <a:t>									</a:t>
            </a:r>
            <a:r>
              <a:rPr lang="ja-JP" altLang="en-US" b="1" dirty="0"/>
              <a:t>　　　・・・・・　</a:t>
            </a:r>
            <a:r>
              <a:rPr lang="en-US" altLang="ja-JP" b="1" dirty="0"/>
              <a:t>P42</a:t>
            </a:r>
          </a:p>
          <a:p>
            <a:r>
              <a:rPr lang="ja-JP" altLang="en-US" b="1" dirty="0"/>
              <a:t>　　　　　①</a:t>
            </a:r>
            <a:r>
              <a:rPr lang="en-US" altLang="ja-JP" b="1" dirty="0"/>
              <a:t>-</a:t>
            </a:r>
            <a:r>
              <a:rPr lang="ja-JP" altLang="en-US" b="1" dirty="0"/>
              <a:t>２　管路施設（現契約に規定された制度の活用） </a:t>
            </a:r>
            <a:r>
              <a:rPr lang="en-US" altLang="ja-JP" b="1" dirty="0"/>
              <a:t>			</a:t>
            </a:r>
            <a:r>
              <a:rPr lang="ja-JP" altLang="en-US" b="1" dirty="0"/>
              <a:t>　　　　　　・・・・・　</a:t>
            </a:r>
            <a:r>
              <a:rPr lang="en-US" altLang="ja-JP" b="1" dirty="0"/>
              <a:t>P43</a:t>
            </a:r>
          </a:p>
          <a:p>
            <a:r>
              <a:rPr lang="ja-JP" altLang="en-US" b="1" dirty="0"/>
              <a:t>　　　　　①</a:t>
            </a:r>
            <a:r>
              <a:rPr lang="en-US" altLang="ja-JP" b="1" dirty="0"/>
              <a:t>-</a:t>
            </a:r>
            <a:r>
              <a:rPr lang="ja-JP" altLang="en-US" b="1" dirty="0"/>
              <a:t>３　処理場・抽水所施設（処理場施設の電気代削減に向けた提案）　・・・・・　</a:t>
            </a:r>
            <a:r>
              <a:rPr lang="en-US" altLang="ja-JP" b="1" dirty="0"/>
              <a:t>P44</a:t>
            </a:r>
            <a:r>
              <a:rPr lang="ja-JP" altLang="en-US" b="1" dirty="0"/>
              <a:t>－</a:t>
            </a:r>
            <a:r>
              <a:rPr lang="en-US" altLang="ja-JP" b="1" dirty="0"/>
              <a:t>47</a:t>
            </a:r>
          </a:p>
          <a:p>
            <a:endParaRPr lang="en-US" altLang="ja-JP" b="1" dirty="0"/>
          </a:p>
          <a:p>
            <a:r>
              <a:rPr lang="ja-JP" altLang="en-US" b="1" dirty="0"/>
              <a:t>　　　</a:t>
            </a:r>
            <a:endParaRPr lang="en-US" altLang="ja-JP" b="1" dirty="0"/>
          </a:p>
        </p:txBody>
      </p:sp>
    </p:spTree>
    <p:extLst>
      <p:ext uri="{BB962C8B-B14F-4D97-AF65-F5344CB8AC3E}">
        <p14:creationId xmlns:p14="http://schemas.microsoft.com/office/powerpoint/2010/main" val="263904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a:extLst>
            <a:ext uri="{FF2B5EF4-FFF2-40B4-BE49-F238E27FC236}">
              <a16:creationId xmlns:a16="http://schemas.microsoft.com/office/drawing/2014/main" id="{81333B2F-65A2-E6DC-E3D3-77441596075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CE7EB40-BAA6-2239-A64F-7CB8AE2BDB74}"/>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20</a:t>
            </a:fld>
            <a:endParaRPr lang="ja-JP" altLang="en-US">
              <a:solidFill>
                <a:prstClr val="black"/>
              </a:solidFill>
              <a:latin typeface="Segoe UI"/>
              <a:ea typeface="Meiryo UI"/>
            </a:endParaRPr>
          </a:p>
        </p:txBody>
      </p:sp>
      <p:sp>
        <p:nvSpPr>
          <p:cNvPr id="16" name="タイトル 1">
            <a:extLst>
              <a:ext uri="{FF2B5EF4-FFF2-40B4-BE49-F238E27FC236}">
                <a16:creationId xmlns:a16="http://schemas.microsoft.com/office/drawing/2014/main" id="{6EB4ECEA-46F9-822C-1517-E19D9C2AE89E}"/>
              </a:ext>
            </a:extLst>
          </p:cNvPr>
          <p:cNvSpPr txBox="1">
            <a:spLocks/>
          </p:cNvSpPr>
          <p:nvPr/>
        </p:nvSpPr>
        <p:spPr>
          <a:xfrm>
            <a:off x="210728" y="395473"/>
            <a:ext cx="9479372" cy="1369827"/>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b="1" dirty="0">
                <a:latin typeface="+mn-ea"/>
                <a:ea typeface="+mn-ea"/>
              </a:rPr>
              <a:t>審議・報告事項</a:t>
            </a:r>
            <a:endParaRPr lang="en-US" altLang="ja-JP" sz="3600" b="1" dirty="0">
              <a:latin typeface="+mn-ea"/>
              <a:ea typeface="+mn-ea"/>
            </a:endParaRPr>
          </a:p>
          <a:p>
            <a:pPr algn="l">
              <a:lnSpc>
                <a:spcPct val="100000"/>
              </a:lnSpc>
            </a:pPr>
            <a:r>
              <a:rPr lang="en-US" altLang="ja-JP" sz="2800" b="1" dirty="0">
                <a:latin typeface="+mn-ea"/>
                <a:ea typeface="+mn-ea"/>
              </a:rPr>
              <a:t>(</a:t>
            </a:r>
            <a:r>
              <a:rPr lang="ja-JP" altLang="en-US" sz="2800" b="1" dirty="0">
                <a:latin typeface="+mn-ea"/>
                <a:ea typeface="+mn-ea"/>
              </a:rPr>
              <a:t>維持管理と一体的な更新に向けて </a:t>
            </a:r>
            <a:r>
              <a:rPr lang="en-US" altLang="ja-JP" sz="2800" b="1" dirty="0">
                <a:latin typeface="+mn-ea"/>
                <a:ea typeface="+mn-ea"/>
              </a:rPr>
              <a:t>【</a:t>
            </a:r>
            <a:r>
              <a:rPr lang="ja-JP" altLang="en-US" sz="2800" b="1" dirty="0">
                <a:latin typeface="+mn-ea"/>
                <a:ea typeface="+mn-ea"/>
              </a:rPr>
              <a:t>処理場・抽水所施設</a:t>
            </a:r>
            <a:r>
              <a:rPr lang="en-US" altLang="ja-JP" sz="2800" b="1" dirty="0">
                <a:latin typeface="+mn-ea"/>
                <a:ea typeface="+mn-ea"/>
              </a:rPr>
              <a:t>】)</a:t>
            </a:r>
            <a:endParaRPr lang="ja-JP" altLang="en-US" sz="2800" b="1" dirty="0">
              <a:latin typeface="+mn-ea"/>
              <a:ea typeface="+mn-ea"/>
            </a:endParaRPr>
          </a:p>
        </p:txBody>
      </p:sp>
      <p:sp>
        <p:nvSpPr>
          <p:cNvPr id="5" name="タイトル 1">
            <a:extLst>
              <a:ext uri="{FF2B5EF4-FFF2-40B4-BE49-F238E27FC236}">
                <a16:creationId xmlns:a16="http://schemas.microsoft.com/office/drawing/2014/main" id="{FF8B9853-9377-2FDA-8188-95A394FD2368}"/>
              </a:ext>
            </a:extLst>
          </p:cNvPr>
          <p:cNvSpPr txBox="1">
            <a:spLocks/>
          </p:cNvSpPr>
          <p:nvPr/>
        </p:nvSpPr>
        <p:spPr>
          <a:xfrm>
            <a:off x="223443" y="1736425"/>
            <a:ext cx="9251576"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000" b="1" u="sng" dirty="0">
                <a:latin typeface="+mn-ea"/>
                <a:ea typeface="+mn-ea"/>
              </a:rPr>
              <a:t>対象箇所：　特記仕様書第</a:t>
            </a:r>
            <a:r>
              <a:rPr lang="en-US" altLang="ja-JP" sz="2000" b="1" u="sng" dirty="0">
                <a:latin typeface="+mn-ea"/>
                <a:ea typeface="+mn-ea"/>
              </a:rPr>
              <a:t>98</a:t>
            </a:r>
            <a:r>
              <a:rPr lang="ja-JP" altLang="en-US" sz="2000" b="1" u="sng" dirty="0">
                <a:latin typeface="+mn-ea"/>
                <a:ea typeface="+mn-ea"/>
              </a:rPr>
              <a:t>条（施設修復業務）</a:t>
            </a:r>
            <a:endParaRPr lang="en-US" altLang="ja-JP" sz="2000" b="1" u="sng" dirty="0">
              <a:latin typeface="+mn-ea"/>
              <a:ea typeface="+mn-ea"/>
            </a:endParaRPr>
          </a:p>
          <a:p>
            <a:pPr algn="l">
              <a:lnSpc>
                <a:spcPct val="100000"/>
              </a:lnSpc>
            </a:pPr>
            <a:r>
              <a:rPr lang="ja-JP" altLang="en-US" sz="2000" b="1" dirty="0">
                <a:latin typeface="+mn-ea"/>
                <a:ea typeface="+mn-ea"/>
              </a:rPr>
              <a:t>　　　　　　　　</a:t>
            </a:r>
            <a:r>
              <a:rPr lang="en-US" altLang="ja-JP" sz="2000" b="1" u="sng" dirty="0">
                <a:latin typeface="+mn-ea"/>
                <a:ea typeface="+mn-ea"/>
              </a:rPr>
              <a:t>【</a:t>
            </a:r>
            <a:r>
              <a:rPr lang="ja-JP" altLang="en-US" sz="2000" b="1" u="sng" dirty="0">
                <a:latin typeface="+mn-ea"/>
                <a:ea typeface="+mn-ea"/>
              </a:rPr>
              <a:t>別紙</a:t>
            </a:r>
            <a:r>
              <a:rPr lang="en-US" altLang="ja-JP" sz="2000" b="1" u="sng" dirty="0">
                <a:latin typeface="+mn-ea"/>
                <a:ea typeface="+mn-ea"/>
              </a:rPr>
              <a:t>-24】</a:t>
            </a:r>
            <a:r>
              <a:rPr lang="ja-JP" altLang="en-US" sz="2000" b="1" u="sng" dirty="0">
                <a:latin typeface="+mn-ea"/>
                <a:ea typeface="+mn-ea"/>
              </a:rPr>
              <a:t>処理場・抽水所施設修復業務予定表</a:t>
            </a:r>
            <a:endParaRPr lang="en-US" altLang="ja-JP" sz="2000" b="1" u="sng" dirty="0">
              <a:latin typeface="+mn-ea"/>
              <a:ea typeface="+mn-ea"/>
            </a:endParaRPr>
          </a:p>
        </p:txBody>
      </p:sp>
      <p:sp>
        <p:nvSpPr>
          <p:cNvPr id="6" name="タイトル 1">
            <a:extLst>
              <a:ext uri="{FF2B5EF4-FFF2-40B4-BE49-F238E27FC236}">
                <a16:creationId xmlns:a16="http://schemas.microsoft.com/office/drawing/2014/main" id="{D8B06552-0425-3594-9FBB-840D62FBECEC}"/>
              </a:ext>
            </a:extLst>
          </p:cNvPr>
          <p:cNvSpPr txBox="1">
            <a:spLocks/>
          </p:cNvSpPr>
          <p:nvPr/>
        </p:nvSpPr>
        <p:spPr>
          <a:xfrm>
            <a:off x="430981" y="2755928"/>
            <a:ext cx="6516665" cy="28423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b="1" dirty="0">
                <a:latin typeface="+mn-ea"/>
                <a:ea typeface="+mn-ea"/>
              </a:rPr>
              <a:t>４条予算に係る業務の内、維持管理に</a:t>
            </a:r>
            <a:endParaRPr lang="en-US" altLang="ja-JP" sz="2800" b="1" dirty="0">
              <a:latin typeface="+mn-ea"/>
              <a:ea typeface="+mn-ea"/>
            </a:endParaRPr>
          </a:p>
          <a:p>
            <a:pPr>
              <a:lnSpc>
                <a:spcPct val="100000"/>
              </a:lnSpc>
            </a:pPr>
            <a:r>
              <a:rPr lang="ja-JP" altLang="en-US" sz="2800" b="1" dirty="0">
                <a:latin typeface="+mn-ea"/>
                <a:ea typeface="+mn-ea"/>
              </a:rPr>
              <a:t>関連する業務を受注者へ集約</a:t>
            </a:r>
            <a:br>
              <a:rPr lang="en-US" altLang="ja-JP" sz="2800" b="1" dirty="0">
                <a:latin typeface="+mn-ea"/>
                <a:ea typeface="+mn-ea"/>
              </a:rPr>
            </a:br>
            <a:endParaRPr lang="en-US" altLang="ja-JP" sz="2800" b="1" dirty="0">
              <a:latin typeface="+mn-ea"/>
              <a:ea typeface="+mn-ea"/>
            </a:endParaRPr>
          </a:p>
          <a:p>
            <a:pPr>
              <a:lnSpc>
                <a:spcPct val="100000"/>
              </a:lnSpc>
            </a:pPr>
            <a:endParaRPr lang="en-US" altLang="ja-JP" sz="2800" b="1" dirty="0">
              <a:latin typeface="+mn-ea"/>
              <a:ea typeface="+mn-ea"/>
            </a:endParaRPr>
          </a:p>
          <a:p>
            <a:pPr>
              <a:lnSpc>
                <a:spcPct val="100000"/>
              </a:lnSpc>
            </a:pPr>
            <a:r>
              <a:rPr lang="ja-JP" altLang="en-US" sz="2800" b="1" dirty="0">
                <a:latin typeface="+mn-ea"/>
                <a:ea typeface="+mn-ea"/>
              </a:rPr>
              <a:t>修繕費の増額に関する継続協議</a:t>
            </a:r>
            <a:br>
              <a:rPr lang="en-US" altLang="ja-JP" sz="2800" b="1" dirty="0">
                <a:latin typeface="+mn-ea"/>
                <a:ea typeface="+mn-ea"/>
              </a:rPr>
            </a:br>
            <a:endParaRPr lang="ja-JP" altLang="en-US" sz="2800" b="1" dirty="0">
              <a:latin typeface="+mn-ea"/>
              <a:ea typeface="+mn-ea"/>
            </a:endParaRPr>
          </a:p>
        </p:txBody>
      </p:sp>
      <p:sp>
        <p:nvSpPr>
          <p:cNvPr id="7" name="タイトル 1">
            <a:extLst>
              <a:ext uri="{FF2B5EF4-FFF2-40B4-BE49-F238E27FC236}">
                <a16:creationId xmlns:a16="http://schemas.microsoft.com/office/drawing/2014/main" id="{0FC7C6CE-E1CE-52B5-0E92-93A30B1075E4}"/>
              </a:ext>
            </a:extLst>
          </p:cNvPr>
          <p:cNvSpPr txBox="1">
            <a:spLocks/>
          </p:cNvSpPr>
          <p:nvPr/>
        </p:nvSpPr>
        <p:spPr>
          <a:xfrm>
            <a:off x="7483826" y="2682597"/>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審議</a:t>
            </a:r>
            <a:r>
              <a:rPr lang="en-US" altLang="ja-JP" sz="2800" dirty="0">
                <a:solidFill>
                  <a:srgbClr val="FF0000"/>
                </a:solidFill>
                <a:latin typeface="+mn-ea"/>
                <a:ea typeface="+mn-ea"/>
              </a:rPr>
              <a:t>】</a:t>
            </a:r>
          </a:p>
        </p:txBody>
      </p:sp>
      <p:sp>
        <p:nvSpPr>
          <p:cNvPr id="9" name="タイトル 1">
            <a:extLst>
              <a:ext uri="{FF2B5EF4-FFF2-40B4-BE49-F238E27FC236}">
                <a16:creationId xmlns:a16="http://schemas.microsoft.com/office/drawing/2014/main" id="{10BD676E-9C65-5543-F4F1-764C057CBF6D}"/>
              </a:ext>
            </a:extLst>
          </p:cNvPr>
          <p:cNvSpPr txBox="1">
            <a:spLocks/>
          </p:cNvSpPr>
          <p:nvPr/>
        </p:nvSpPr>
        <p:spPr>
          <a:xfrm>
            <a:off x="7483824" y="4359576"/>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報告</a:t>
            </a:r>
            <a:r>
              <a:rPr lang="en-US" altLang="ja-JP" sz="2800" dirty="0">
                <a:solidFill>
                  <a:srgbClr val="FF0000"/>
                </a:solidFill>
                <a:latin typeface="+mn-ea"/>
                <a:ea typeface="+mn-ea"/>
              </a:rPr>
              <a:t>】</a:t>
            </a:r>
          </a:p>
        </p:txBody>
      </p:sp>
    </p:spTree>
    <p:extLst>
      <p:ext uri="{BB962C8B-B14F-4D97-AF65-F5344CB8AC3E}">
        <p14:creationId xmlns:p14="http://schemas.microsoft.com/office/powerpoint/2010/main" val="236024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3A05-EEAD-66D1-7488-7CBB5674F9B3}"/>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DCEFB0F9-2F71-FD68-5A35-C24BE17ADB66}"/>
              </a:ext>
            </a:extLst>
          </p:cNvPr>
          <p:cNvSpPr>
            <a:spLocks noGrp="1"/>
          </p:cNvSpPr>
          <p:nvPr>
            <p:ph type="sldNum" sz="quarter" idx="12"/>
          </p:nvPr>
        </p:nvSpPr>
        <p:spPr/>
        <p:txBody>
          <a:bodyPr/>
          <a:lstStyle/>
          <a:p>
            <a:fld id="{36EC18DB-A5DF-4E0E-B815-FCD04A2C4B2C}" type="slidenum">
              <a:rPr kumimoji="1" lang="ja-JP" altLang="en-US" smtClean="0"/>
              <a:t>21</a:t>
            </a:fld>
            <a:endParaRPr kumimoji="1" lang="ja-JP" altLang="en-US"/>
          </a:p>
        </p:txBody>
      </p:sp>
      <p:sp>
        <p:nvSpPr>
          <p:cNvPr id="6" name="角丸四角形 17">
            <a:extLst>
              <a:ext uri="{FF2B5EF4-FFF2-40B4-BE49-F238E27FC236}">
                <a16:creationId xmlns:a16="http://schemas.microsoft.com/office/drawing/2014/main" id="{62163A35-A873-0E82-BA03-0D6AB0B76C8A}"/>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角丸四角形 17">
            <a:extLst>
              <a:ext uri="{FF2B5EF4-FFF2-40B4-BE49-F238E27FC236}">
                <a16:creationId xmlns:a16="http://schemas.microsoft.com/office/drawing/2014/main" id="{176468AF-DE21-48F3-C849-BD3A6C2394B2}"/>
              </a:ext>
            </a:extLst>
          </p:cNvPr>
          <p:cNvSpPr/>
          <p:nvPr/>
        </p:nvSpPr>
        <p:spPr>
          <a:xfrm>
            <a:off x="217240" y="66962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②　維持管理と一体的な更新に向けて </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132" name="テキスト ボックス 131">
            <a:extLst>
              <a:ext uri="{FF2B5EF4-FFF2-40B4-BE49-F238E27FC236}">
                <a16:creationId xmlns:a16="http://schemas.microsoft.com/office/drawing/2014/main" id="{B9909E93-FEE2-9A6E-0E71-889A3F13297B}"/>
              </a:ext>
            </a:extLst>
          </p:cNvPr>
          <p:cNvSpPr txBox="1"/>
          <p:nvPr/>
        </p:nvSpPr>
        <p:spPr>
          <a:xfrm>
            <a:off x="217240" y="1264565"/>
            <a:ext cx="9422060" cy="3693319"/>
          </a:xfrm>
          <a:prstGeom prst="rect">
            <a:avLst/>
          </a:prstGeom>
          <a:noFill/>
          <a:ln w="38100">
            <a:solidFill>
              <a:srgbClr val="FF0000"/>
            </a:solidFill>
          </a:ln>
        </p:spPr>
        <p:txBody>
          <a:bodyPr wrap="square">
            <a:spAutoFit/>
          </a:bodyPr>
          <a:lstStyle/>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背景</a:t>
            </a:r>
            <a:r>
              <a:rPr lang="en-US" altLang="ja-JP" dirty="0">
                <a:latin typeface="+mn-ea"/>
                <a:cs typeface="ＭＳ Ｐゴシック" panose="020B0600070205080204" pitchFamily="50" charset="-128"/>
              </a:rPr>
              <a:t>】</a:t>
            </a:r>
          </a:p>
          <a:p>
            <a:r>
              <a:rPr lang="ja-JP" altLang="en-US" dirty="0">
                <a:latin typeface="+mn-ea"/>
                <a:cs typeface="ＭＳ Ｐゴシック" panose="020B0600070205080204" pitchFamily="50" charset="-128"/>
              </a:rPr>
              <a:t>　水の官民連携（</a:t>
            </a:r>
            <a:r>
              <a:rPr lang="en-US" altLang="ja-JP" dirty="0">
                <a:latin typeface="+mn-ea"/>
                <a:cs typeface="ＭＳ Ｐゴシック" panose="020B0600070205080204" pitchFamily="50" charset="-128"/>
              </a:rPr>
              <a:t>W-PPP</a:t>
            </a:r>
            <a:r>
              <a:rPr lang="ja-JP" altLang="en-US" dirty="0">
                <a:latin typeface="+mn-ea"/>
                <a:cs typeface="ＭＳ Ｐゴシック" panose="020B0600070205080204" pitchFamily="50" charset="-128"/>
              </a:rPr>
              <a:t>）の採択要件として、「維持管理と一体的な更新」が必要</a:t>
            </a:r>
            <a:endParaRPr lang="en-US" altLang="ja-JP" dirty="0">
              <a:latin typeface="+mn-ea"/>
              <a:cs typeface="ＭＳ Ｐゴシック" panose="020B0600070205080204" pitchFamily="50" charset="-128"/>
            </a:endParaRPr>
          </a:p>
          <a:p>
            <a:r>
              <a:rPr lang="ja-JP" altLang="en-US" dirty="0">
                <a:latin typeface="+mn-ea"/>
                <a:cs typeface="ＭＳ Ｐゴシック" panose="020B0600070205080204" pitchFamily="50" charset="-128"/>
              </a:rPr>
              <a:t>　設備の老朽化、契約不調等による更新時期の変更により修繕費が逼迫</a:t>
            </a:r>
            <a:endParaRPr lang="en-US" altLang="ja-JP" dirty="0">
              <a:latin typeface="+mn-ea"/>
              <a:cs typeface="ＭＳ Ｐゴシック" panose="020B0600070205080204" pitchFamily="50" charset="-128"/>
            </a:endParaRPr>
          </a:p>
          <a:p>
            <a:endParaRPr lang="en-US" altLang="ja-JP" dirty="0">
              <a:latin typeface="+mn-ea"/>
              <a:cs typeface="ＭＳ Ｐゴシック" panose="020B0600070205080204" pitchFamily="50" charset="-128"/>
            </a:endParaRPr>
          </a:p>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目的</a:t>
            </a:r>
            <a:r>
              <a:rPr lang="en-US" altLang="ja-JP" dirty="0">
                <a:latin typeface="+mn-ea"/>
                <a:cs typeface="ＭＳ Ｐゴシック" panose="020B0600070205080204" pitchFamily="50" charset="-128"/>
              </a:rPr>
              <a:t>】</a:t>
            </a:r>
          </a:p>
          <a:p>
            <a:r>
              <a:rPr lang="ja-JP" altLang="en-US" dirty="0">
                <a:latin typeface="+mn-ea"/>
                <a:cs typeface="ＭＳ Ｐゴシック" panose="020B0600070205080204" pitchFamily="50" charset="-128"/>
              </a:rPr>
              <a:t>　市と受注者の両者で実施している業務（４条予算関連）の内、維持管理関連を受注者に集約</a:t>
            </a:r>
            <a:endParaRPr lang="en-US" altLang="ja-JP" dirty="0">
              <a:latin typeface="+mn-ea"/>
              <a:cs typeface="ＭＳ Ｐゴシック" panose="020B0600070205080204" pitchFamily="50" charset="-128"/>
            </a:endParaRPr>
          </a:p>
          <a:p>
            <a:endParaRPr lang="en-US" altLang="ja-JP" dirty="0">
              <a:latin typeface="+mn-ea"/>
              <a:cs typeface="ＭＳ Ｐゴシック" panose="020B0600070205080204" pitchFamily="50" charset="-128"/>
            </a:endParaRPr>
          </a:p>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戦略</a:t>
            </a:r>
            <a:r>
              <a:rPr lang="en-US" altLang="ja-JP" dirty="0">
                <a:latin typeface="+mn-ea"/>
                <a:cs typeface="ＭＳ Ｐゴシック" panose="020B0600070205080204" pitchFamily="50" charset="-128"/>
              </a:rPr>
              <a:t>】</a:t>
            </a:r>
          </a:p>
          <a:p>
            <a:r>
              <a:rPr lang="ja-JP" altLang="en-US" dirty="0">
                <a:latin typeface="+mn-ea"/>
                <a:cs typeface="ＭＳ Ｐゴシック" panose="020B0600070205080204" pitchFamily="50" charset="-128"/>
              </a:rPr>
              <a:t>　受注者の裁量範囲を段階的に増やすことで、維持管理と一体的に最適な施設の状態を構築し、</a:t>
            </a:r>
            <a:endParaRPr lang="en-US" altLang="ja-JP" dirty="0">
              <a:latin typeface="+mn-ea"/>
              <a:cs typeface="ＭＳ Ｐゴシック" panose="020B0600070205080204" pitchFamily="50" charset="-128"/>
            </a:endParaRPr>
          </a:p>
          <a:p>
            <a:r>
              <a:rPr lang="ja-JP" altLang="en-US" dirty="0">
                <a:latin typeface="+mn-ea"/>
                <a:cs typeface="ＭＳ Ｐゴシック" panose="020B0600070205080204" pitchFamily="50" charset="-128"/>
              </a:rPr>
              <a:t>　効率的な維持管理を目指す。</a:t>
            </a:r>
            <a:endParaRPr lang="en-US" altLang="ja-JP" dirty="0">
              <a:latin typeface="+mn-ea"/>
              <a:cs typeface="ＭＳ Ｐゴシック" panose="020B0600070205080204" pitchFamily="50" charset="-128"/>
            </a:endParaRPr>
          </a:p>
          <a:p>
            <a:endParaRPr lang="en-US" altLang="ja-JP" dirty="0">
              <a:latin typeface="+mn-ea"/>
              <a:cs typeface="ＭＳ Ｐゴシック" panose="020B0600070205080204" pitchFamily="50" charset="-128"/>
            </a:endParaRPr>
          </a:p>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付帯効果</a:t>
            </a:r>
            <a:r>
              <a:rPr lang="en-US" altLang="ja-JP" dirty="0">
                <a:latin typeface="+mn-ea"/>
                <a:cs typeface="ＭＳ Ｐゴシック" panose="020B0600070205080204" pitchFamily="50" charset="-128"/>
              </a:rPr>
              <a:t>】</a:t>
            </a:r>
          </a:p>
          <a:p>
            <a:r>
              <a:rPr lang="ja-JP" altLang="en-US" dirty="0">
                <a:latin typeface="+mn-ea"/>
                <a:cs typeface="ＭＳ Ｐゴシック" panose="020B0600070205080204" pitchFamily="50" charset="-128"/>
              </a:rPr>
              <a:t>　人材育成（設計業務等）</a:t>
            </a:r>
            <a:endParaRPr lang="en-US" altLang="ja-JP" dirty="0">
              <a:latin typeface="+mn-ea"/>
              <a:cs typeface="ＭＳ Ｐゴシック" panose="020B0600070205080204" pitchFamily="50" charset="-128"/>
            </a:endParaRPr>
          </a:p>
        </p:txBody>
      </p:sp>
    </p:spTree>
    <p:extLst>
      <p:ext uri="{BB962C8B-B14F-4D97-AF65-F5344CB8AC3E}">
        <p14:creationId xmlns:p14="http://schemas.microsoft.com/office/powerpoint/2010/main" val="118312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4BA01-28F3-887A-F2F3-EBCA95CCB4AA}"/>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E5C9D64-66D9-09D2-6CF1-D1CAF72129B0}"/>
              </a:ext>
            </a:extLst>
          </p:cNvPr>
          <p:cNvSpPr>
            <a:spLocks noGrp="1"/>
          </p:cNvSpPr>
          <p:nvPr>
            <p:ph type="sldNum" sz="quarter" idx="12"/>
          </p:nvPr>
        </p:nvSpPr>
        <p:spPr/>
        <p:txBody>
          <a:bodyPr/>
          <a:lstStyle/>
          <a:p>
            <a:fld id="{36EC18DB-A5DF-4E0E-B815-FCD04A2C4B2C}" type="slidenum">
              <a:rPr kumimoji="1" lang="ja-JP" altLang="en-US" smtClean="0"/>
              <a:t>22</a:t>
            </a:fld>
            <a:endParaRPr kumimoji="1" lang="ja-JP" altLang="en-US"/>
          </a:p>
        </p:txBody>
      </p:sp>
      <p:sp>
        <p:nvSpPr>
          <p:cNvPr id="6" name="角丸四角形 17">
            <a:extLst>
              <a:ext uri="{FF2B5EF4-FFF2-40B4-BE49-F238E27FC236}">
                <a16:creationId xmlns:a16="http://schemas.microsoft.com/office/drawing/2014/main" id="{C801BE56-6685-0B3B-6FE0-7512E8CB302C}"/>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角丸四角形 17">
            <a:extLst>
              <a:ext uri="{FF2B5EF4-FFF2-40B4-BE49-F238E27FC236}">
                <a16:creationId xmlns:a16="http://schemas.microsoft.com/office/drawing/2014/main" id="{6AE45434-D7BB-1816-46FD-C358DC36C156}"/>
              </a:ext>
            </a:extLst>
          </p:cNvPr>
          <p:cNvSpPr/>
          <p:nvPr/>
        </p:nvSpPr>
        <p:spPr>
          <a:xfrm>
            <a:off x="217240" y="66962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②　維持管理と一体的な更新に向けて </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23" name="テキスト ボックス 22">
            <a:extLst>
              <a:ext uri="{FF2B5EF4-FFF2-40B4-BE49-F238E27FC236}">
                <a16:creationId xmlns:a16="http://schemas.microsoft.com/office/drawing/2014/main" id="{8A3E4E42-4CF2-CDAF-4D93-C4B3F0A78486}"/>
              </a:ext>
            </a:extLst>
          </p:cNvPr>
          <p:cNvSpPr txBox="1"/>
          <p:nvPr/>
        </p:nvSpPr>
        <p:spPr>
          <a:xfrm>
            <a:off x="217240" y="1004051"/>
            <a:ext cx="9163772" cy="369332"/>
          </a:xfrm>
          <a:prstGeom prst="rect">
            <a:avLst/>
          </a:prstGeom>
          <a:noFill/>
        </p:spPr>
        <p:txBody>
          <a:bodyPr wrap="square">
            <a:spAutoFit/>
          </a:bodyPr>
          <a:lstStyle/>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修繕費不足（処理場・抽水所施設）への対応</a:t>
            </a:r>
            <a:r>
              <a:rPr lang="en-US" altLang="ja-JP" dirty="0">
                <a:latin typeface="+mn-ea"/>
                <a:cs typeface="ＭＳ Ｐゴシック" panose="020B0600070205080204" pitchFamily="50" charset="-128"/>
              </a:rPr>
              <a:t>】</a:t>
            </a:r>
          </a:p>
        </p:txBody>
      </p:sp>
      <p:sp>
        <p:nvSpPr>
          <p:cNvPr id="121" name="正方形/長方形 120">
            <a:extLst>
              <a:ext uri="{FF2B5EF4-FFF2-40B4-BE49-F238E27FC236}">
                <a16:creationId xmlns:a16="http://schemas.microsoft.com/office/drawing/2014/main" id="{DF3B8E6C-DABC-5E4C-0C7F-DD0524AE4EB3}"/>
              </a:ext>
            </a:extLst>
          </p:cNvPr>
          <p:cNvSpPr/>
          <p:nvPr/>
        </p:nvSpPr>
        <p:spPr>
          <a:xfrm>
            <a:off x="4104032" y="4181638"/>
            <a:ext cx="1440000" cy="282374"/>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増額</a:t>
            </a:r>
          </a:p>
        </p:txBody>
      </p:sp>
      <p:sp>
        <p:nvSpPr>
          <p:cNvPr id="120" name="正方形/長方形 119">
            <a:extLst>
              <a:ext uri="{FF2B5EF4-FFF2-40B4-BE49-F238E27FC236}">
                <a16:creationId xmlns:a16="http://schemas.microsoft.com/office/drawing/2014/main" id="{85A2ACB8-C402-C006-E9A0-AD486488ED27}"/>
              </a:ext>
            </a:extLst>
          </p:cNvPr>
          <p:cNvSpPr/>
          <p:nvPr/>
        </p:nvSpPr>
        <p:spPr>
          <a:xfrm>
            <a:off x="4104031" y="3130599"/>
            <a:ext cx="1440000" cy="1033494"/>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当初予算</a:t>
            </a:r>
            <a:endParaRPr kumimoji="1" lang="en-US" altLang="ja-JP" sz="1600" dirty="0">
              <a:solidFill>
                <a:schemeClr val="tx1"/>
              </a:solidFill>
            </a:endParaRPr>
          </a:p>
          <a:p>
            <a:pPr algn="ctr"/>
            <a:r>
              <a:rPr kumimoji="1" lang="ja-JP" altLang="en-US" sz="1600" dirty="0">
                <a:solidFill>
                  <a:schemeClr val="tx1"/>
                </a:solidFill>
              </a:rPr>
              <a:t>範囲内で</a:t>
            </a:r>
            <a:endParaRPr kumimoji="1" lang="en-US" altLang="ja-JP" sz="1600" dirty="0">
              <a:solidFill>
                <a:schemeClr val="tx1"/>
              </a:solidFill>
            </a:endParaRPr>
          </a:p>
          <a:p>
            <a:pPr algn="ctr"/>
            <a:r>
              <a:rPr kumimoji="1" lang="ja-JP" altLang="en-US" sz="1600" dirty="0">
                <a:solidFill>
                  <a:schemeClr val="tx1"/>
                </a:solidFill>
              </a:rPr>
              <a:t>対応</a:t>
            </a:r>
          </a:p>
        </p:txBody>
      </p:sp>
      <p:sp>
        <p:nvSpPr>
          <p:cNvPr id="102" name="正方形/長方形 101">
            <a:extLst>
              <a:ext uri="{FF2B5EF4-FFF2-40B4-BE49-F238E27FC236}">
                <a16:creationId xmlns:a16="http://schemas.microsoft.com/office/drawing/2014/main" id="{6606F976-4AC5-A94F-368A-5D5E1F9253C7}"/>
              </a:ext>
            </a:extLst>
          </p:cNvPr>
          <p:cNvSpPr/>
          <p:nvPr/>
        </p:nvSpPr>
        <p:spPr>
          <a:xfrm>
            <a:off x="1199983" y="3088403"/>
            <a:ext cx="1440000" cy="1033494"/>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修繕費</a:t>
            </a:r>
          </a:p>
        </p:txBody>
      </p:sp>
      <p:sp>
        <p:nvSpPr>
          <p:cNvPr id="103" name="四角形: 角を丸くする 102">
            <a:extLst>
              <a:ext uri="{FF2B5EF4-FFF2-40B4-BE49-F238E27FC236}">
                <a16:creationId xmlns:a16="http://schemas.microsoft.com/office/drawing/2014/main" id="{A42EC1AE-276B-76AC-41C4-6E8128A79953}"/>
              </a:ext>
            </a:extLst>
          </p:cNvPr>
          <p:cNvSpPr/>
          <p:nvPr/>
        </p:nvSpPr>
        <p:spPr>
          <a:xfrm>
            <a:off x="1087127" y="2978413"/>
            <a:ext cx="1738499" cy="1263091"/>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0A111B84-8751-5DA6-C4E7-81AB9D21B239}"/>
              </a:ext>
            </a:extLst>
          </p:cNvPr>
          <p:cNvGrpSpPr/>
          <p:nvPr/>
        </p:nvGrpSpPr>
        <p:grpSpPr>
          <a:xfrm>
            <a:off x="6936674" y="1259035"/>
            <a:ext cx="2899270" cy="1210268"/>
            <a:chOff x="6160714" y="1034019"/>
            <a:chExt cx="2899270" cy="1210268"/>
          </a:xfrm>
        </p:grpSpPr>
        <p:sp>
          <p:nvSpPr>
            <p:cNvPr id="105" name="四角形: 角を丸くする 104">
              <a:extLst>
                <a:ext uri="{FF2B5EF4-FFF2-40B4-BE49-F238E27FC236}">
                  <a16:creationId xmlns:a16="http://schemas.microsoft.com/office/drawing/2014/main" id="{DC30296A-4520-2984-6CDA-FFFE16F1769D}"/>
                </a:ext>
              </a:extLst>
            </p:cNvPr>
            <p:cNvSpPr/>
            <p:nvPr/>
          </p:nvSpPr>
          <p:spPr>
            <a:xfrm>
              <a:off x="6160714" y="1682221"/>
              <a:ext cx="469889" cy="450063"/>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6A035E80-5E77-3158-08A3-51989522013E}"/>
                </a:ext>
              </a:extLst>
            </p:cNvPr>
            <p:cNvSpPr txBox="1"/>
            <p:nvPr/>
          </p:nvSpPr>
          <p:spPr>
            <a:xfrm>
              <a:off x="6630603" y="1059347"/>
              <a:ext cx="2429381" cy="1184940"/>
            </a:xfrm>
            <a:prstGeom prst="rect">
              <a:avLst/>
            </a:prstGeom>
            <a:noFill/>
          </p:spPr>
          <p:txBody>
            <a:bodyPr wrap="square">
              <a:spAutoFit/>
            </a:bodyPr>
            <a:lstStyle/>
            <a:p>
              <a:pPr>
                <a:spcAft>
                  <a:spcPts val="600"/>
                </a:spcAft>
              </a:pPr>
              <a:r>
                <a:rPr lang="ja-JP" altLang="en-US" sz="1400" spc="-150" dirty="0"/>
                <a:t>：４条経費</a:t>
              </a:r>
              <a:endParaRPr lang="en-US" altLang="ja-JP" sz="1400" spc="-150" dirty="0"/>
            </a:p>
            <a:p>
              <a:pPr>
                <a:spcAft>
                  <a:spcPts val="600"/>
                </a:spcAft>
              </a:pPr>
              <a:r>
                <a:rPr lang="en-US" altLang="ja-JP" sz="1400" spc="-150" dirty="0"/>
                <a:t>    </a:t>
              </a:r>
              <a:r>
                <a:rPr lang="ja-JP" altLang="en-US" sz="1400" spc="-150" dirty="0"/>
                <a:t>（資本的収支　改築更新費）</a:t>
              </a:r>
              <a:endParaRPr lang="en-US" altLang="ja-JP" sz="1400" spc="-150" dirty="0"/>
            </a:p>
            <a:p>
              <a:pPr>
                <a:spcAft>
                  <a:spcPts val="600"/>
                </a:spcAft>
              </a:pPr>
              <a:r>
                <a:rPr lang="ja-JP" altLang="en-US" sz="1400" spc="-150" dirty="0"/>
                <a:t>： ３条経費</a:t>
              </a:r>
              <a:endParaRPr lang="en-US" altLang="ja-JP" sz="1400" spc="-150" dirty="0"/>
            </a:p>
            <a:p>
              <a:pPr>
                <a:spcAft>
                  <a:spcPts val="600"/>
                </a:spcAft>
              </a:pPr>
              <a:r>
                <a:rPr lang="en-US" altLang="ja-JP" sz="1400" spc="-150" dirty="0"/>
                <a:t>     </a:t>
              </a:r>
              <a:r>
                <a:rPr lang="ja-JP" altLang="en-US" sz="1400" spc="-150" dirty="0"/>
                <a:t>（収益的収支　維持管理費） </a:t>
              </a:r>
            </a:p>
          </p:txBody>
        </p:sp>
        <p:sp>
          <p:nvSpPr>
            <p:cNvPr id="110" name="四角形: 角を丸くする 109">
              <a:extLst>
                <a:ext uri="{FF2B5EF4-FFF2-40B4-BE49-F238E27FC236}">
                  <a16:creationId xmlns:a16="http://schemas.microsoft.com/office/drawing/2014/main" id="{5B4DB483-6CCD-C05F-1771-B26ECD767DB3}"/>
                </a:ext>
              </a:extLst>
            </p:cNvPr>
            <p:cNvSpPr/>
            <p:nvPr/>
          </p:nvSpPr>
          <p:spPr>
            <a:xfrm>
              <a:off x="6160714" y="1034019"/>
              <a:ext cx="469889" cy="450063"/>
            </a:xfrm>
            <a:prstGeom prst="roundRect">
              <a:avLst/>
            </a:prstGeom>
            <a:noFill/>
            <a:ln w="38100">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四角形: 角を丸くする 110">
            <a:extLst>
              <a:ext uri="{FF2B5EF4-FFF2-40B4-BE49-F238E27FC236}">
                <a16:creationId xmlns:a16="http://schemas.microsoft.com/office/drawing/2014/main" id="{D2B3D4F7-D2AB-6ACF-AB49-0C47B23EDE26}"/>
              </a:ext>
            </a:extLst>
          </p:cNvPr>
          <p:cNvSpPr/>
          <p:nvPr/>
        </p:nvSpPr>
        <p:spPr>
          <a:xfrm>
            <a:off x="3968860" y="3015991"/>
            <a:ext cx="1738499" cy="1560692"/>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66D65D1-A428-AEA9-6DE8-8B8ACC30BA55}"/>
              </a:ext>
            </a:extLst>
          </p:cNvPr>
          <p:cNvSpPr txBox="1"/>
          <p:nvPr/>
        </p:nvSpPr>
        <p:spPr>
          <a:xfrm>
            <a:off x="5936597" y="4168936"/>
            <a:ext cx="1157276" cy="307777"/>
          </a:xfrm>
          <a:prstGeom prst="rect">
            <a:avLst/>
          </a:prstGeom>
          <a:noFill/>
        </p:spPr>
        <p:txBody>
          <a:bodyPr wrap="square">
            <a:spAutoFit/>
          </a:bodyPr>
          <a:lstStyle/>
          <a:p>
            <a:pPr>
              <a:spcAft>
                <a:spcPts val="600"/>
              </a:spcAft>
            </a:pPr>
            <a:r>
              <a:rPr lang="ja-JP" altLang="en-US" sz="1400" spc="-150" dirty="0"/>
              <a:t>継続協議</a:t>
            </a:r>
          </a:p>
        </p:txBody>
      </p:sp>
      <p:sp>
        <p:nvSpPr>
          <p:cNvPr id="8" name="テキスト ボックス 7">
            <a:extLst>
              <a:ext uri="{FF2B5EF4-FFF2-40B4-BE49-F238E27FC236}">
                <a16:creationId xmlns:a16="http://schemas.microsoft.com/office/drawing/2014/main" id="{D9DFDD50-B996-A58D-7315-4D6CB870ED0C}"/>
              </a:ext>
            </a:extLst>
          </p:cNvPr>
          <p:cNvSpPr txBox="1"/>
          <p:nvPr/>
        </p:nvSpPr>
        <p:spPr>
          <a:xfrm>
            <a:off x="5936597" y="2096488"/>
            <a:ext cx="1157276" cy="307777"/>
          </a:xfrm>
          <a:prstGeom prst="rect">
            <a:avLst/>
          </a:prstGeom>
          <a:noFill/>
        </p:spPr>
        <p:txBody>
          <a:bodyPr wrap="square">
            <a:spAutoFit/>
          </a:bodyPr>
          <a:lstStyle/>
          <a:p>
            <a:pPr>
              <a:spcAft>
                <a:spcPts val="600"/>
              </a:spcAft>
            </a:pPr>
            <a:r>
              <a:rPr lang="ja-JP" altLang="en-US" sz="1400" b="1" spc="-150" dirty="0"/>
              <a:t>今回審議</a:t>
            </a:r>
          </a:p>
        </p:txBody>
      </p:sp>
      <p:sp>
        <p:nvSpPr>
          <p:cNvPr id="9" name="テキスト ボックス 8">
            <a:extLst>
              <a:ext uri="{FF2B5EF4-FFF2-40B4-BE49-F238E27FC236}">
                <a16:creationId xmlns:a16="http://schemas.microsoft.com/office/drawing/2014/main" id="{FA50DFF0-430A-6EA1-3208-3A1A4D51B7F8}"/>
              </a:ext>
            </a:extLst>
          </p:cNvPr>
          <p:cNvSpPr txBox="1"/>
          <p:nvPr/>
        </p:nvSpPr>
        <p:spPr>
          <a:xfrm>
            <a:off x="1386248" y="4573981"/>
            <a:ext cx="1025108" cy="338554"/>
          </a:xfrm>
          <a:prstGeom prst="rect">
            <a:avLst/>
          </a:prstGeom>
          <a:noFill/>
        </p:spPr>
        <p:txBody>
          <a:bodyPr wrap="square">
            <a:spAutoFit/>
          </a:bodyPr>
          <a:lstStyle/>
          <a:p>
            <a:pPr algn="ctr">
              <a:spcAft>
                <a:spcPts val="600"/>
              </a:spcAft>
            </a:pPr>
            <a:r>
              <a:rPr lang="ja-JP" altLang="en-US" sz="1600" spc="-150" dirty="0"/>
              <a:t>現状</a:t>
            </a:r>
          </a:p>
        </p:txBody>
      </p:sp>
      <p:sp>
        <p:nvSpPr>
          <p:cNvPr id="11" name="テキスト ボックス 10">
            <a:extLst>
              <a:ext uri="{FF2B5EF4-FFF2-40B4-BE49-F238E27FC236}">
                <a16:creationId xmlns:a16="http://schemas.microsoft.com/office/drawing/2014/main" id="{2E4A925F-437C-FA3E-3CCD-4E47CEF37C5B}"/>
              </a:ext>
            </a:extLst>
          </p:cNvPr>
          <p:cNvSpPr txBox="1"/>
          <p:nvPr/>
        </p:nvSpPr>
        <p:spPr>
          <a:xfrm>
            <a:off x="4311477" y="4573981"/>
            <a:ext cx="1025108" cy="338554"/>
          </a:xfrm>
          <a:prstGeom prst="rect">
            <a:avLst/>
          </a:prstGeom>
          <a:noFill/>
        </p:spPr>
        <p:txBody>
          <a:bodyPr wrap="square">
            <a:spAutoFit/>
          </a:bodyPr>
          <a:lstStyle/>
          <a:p>
            <a:pPr algn="ctr">
              <a:spcAft>
                <a:spcPts val="600"/>
              </a:spcAft>
            </a:pPr>
            <a:r>
              <a:rPr lang="ja-JP" altLang="en-US" sz="1600" spc="-150" dirty="0"/>
              <a:t>変更案</a:t>
            </a:r>
          </a:p>
        </p:txBody>
      </p:sp>
      <p:sp>
        <p:nvSpPr>
          <p:cNvPr id="3" name="テキスト ボックス 2">
            <a:extLst>
              <a:ext uri="{FF2B5EF4-FFF2-40B4-BE49-F238E27FC236}">
                <a16:creationId xmlns:a16="http://schemas.microsoft.com/office/drawing/2014/main" id="{5C2AFE60-667E-E9D9-FD0D-3D7BBBCBC492}"/>
              </a:ext>
            </a:extLst>
          </p:cNvPr>
          <p:cNvSpPr txBox="1"/>
          <p:nvPr/>
        </p:nvSpPr>
        <p:spPr>
          <a:xfrm>
            <a:off x="558508" y="6571216"/>
            <a:ext cx="6947200" cy="307777"/>
          </a:xfrm>
          <a:prstGeom prst="rect">
            <a:avLst/>
          </a:prstGeom>
          <a:noFill/>
        </p:spPr>
        <p:txBody>
          <a:bodyPr wrap="square">
            <a:spAutoFit/>
          </a:bodyPr>
          <a:lstStyle/>
          <a:p>
            <a:r>
              <a:rPr lang="en-US" altLang="ja-JP" sz="1400" dirty="0">
                <a:latin typeface="+mn-ea"/>
                <a:cs typeface="ＭＳ Ｐゴシック" panose="020B0600070205080204" pitchFamily="50" charset="-128"/>
              </a:rPr>
              <a:t>※ </a:t>
            </a:r>
            <a:r>
              <a:rPr lang="ja-JP" altLang="en-US" sz="1400" dirty="0">
                <a:latin typeface="+mn-ea"/>
                <a:cs typeface="ＭＳ Ｐゴシック" panose="020B0600070205080204" pitchFamily="50" charset="-128"/>
              </a:rPr>
              <a:t>本図表での単独費には、改築更新を含まない。（大規模部品交換等）</a:t>
            </a:r>
            <a:endParaRPr lang="en-US" altLang="ja-JP" sz="1400" dirty="0">
              <a:latin typeface="+mn-ea"/>
              <a:cs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9AF0B731-A223-0C41-1CE4-EDD8725C60EF}"/>
              </a:ext>
            </a:extLst>
          </p:cNvPr>
          <p:cNvSpPr txBox="1"/>
          <p:nvPr/>
        </p:nvSpPr>
        <p:spPr>
          <a:xfrm>
            <a:off x="6047523" y="3379168"/>
            <a:ext cx="3815521" cy="723275"/>
          </a:xfrm>
          <a:prstGeom prst="rect">
            <a:avLst/>
          </a:prstGeom>
          <a:noFill/>
        </p:spPr>
        <p:txBody>
          <a:bodyPr wrap="square">
            <a:spAutoFit/>
          </a:bodyPr>
          <a:lstStyle/>
          <a:p>
            <a:pPr>
              <a:spcAft>
                <a:spcPts val="600"/>
              </a:spcAft>
            </a:pPr>
            <a:r>
              <a:rPr lang="ja-JP" altLang="en-US" b="1" u="sng" spc="-150" dirty="0">
                <a:solidFill>
                  <a:srgbClr val="FF0000"/>
                </a:solidFill>
                <a:latin typeface="+mn-ea"/>
              </a:rPr>
              <a:t>維持管理関連業務を受注者に集約</a:t>
            </a:r>
            <a:endParaRPr lang="en-US" altLang="ja-JP" b="1" u="sng" spc="-150" dirty="0">
              <a:solidFill>
                <a:srgbClr val="FF0000"/>
              </a:solidFill>
              <a:latin typeface="+mn-ea"/>
            </a:endParaRPr>
          </a:p>
          <a:p>
            <a:pPr>
              <a:spcAft>
                <a:spcPts val="600"/>
              </a:spcAft>
            </a:pPr>
            <a:r>
              <a:rPr lang="ja-JP" altLang="en-US" spc="-150" dirty="0">
                <a:solidFill>
                  <a:srgbClr val="FF0000"/>
                </a:solidFill>
                <a:latin typeface="+mn-ea"/>
              </a:rPr>
              <a:t>⇒維持管理費の最適化、修繕の効率化</a:t>
            </a:r>
          </a:p>
        </p:txBody>
      </p:sp>
      <p:graphicFrame>
        <p:nvGraphicFramePr>
          <p:cNvPr id="27" name="表 26">
            <a:extLst>
              <a:ext uri="{FF2B5EF4-FFF2-40B4-BE49-F238E27FC236}">
                <a16:creationId xmlns:a16="http://schemas.microsoft.com/office/drawing/2014/main" id="{4D8C1C1A-3941-37C7-69D6-6D952DB2AC83}"/>
              </a:ext>
            </a:extLst>
          </p:cNvPr>
          <p:cNvGraphicFramePr>
            <a:graphicFrameLocks noGrp="1"/>
          </p:cNvGraphicFramePr>
          <p:nvPr>
            <p:extLst>
              <p:ext uri="{D42A27DB-BD31-4B8C-83A1-F6EECF244321}">
                <p14:modId xmlns:p14="http://schemas.microsoft.com/office/powerpoint/2010/main" val="2392325130"/>
              </p:ext>
            </p:extLst>
          </p:nvPr>
        </p:nvGraphicFramePr>
        <p:xfrm>
          <a:off x="558508" y="5078627"/>
          <a:ext cx="8233067" cy="14935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491618396"/>
                    </a:ext>
                  </a:extLst>
                </a:gridCol>
                <a:gridCol w="1800000">
                  <a:extLst>
                    <a:ext uri="{9D8B030D-6E8A-4147-A177-3AD203B41FA5}">
                      <a16:colId xmlns:a16="http://schemas.microsoft.com/office/drawing/2014/main" val="3126344465"/>
                    </a:ext>
                  </a:extLst>
                </a:gridCol>
                <a:gridCol w="1476000">
                  <a:extLst>
                    <a:ext uri="{9D8B030D-6E8A-4147-A177-3AD203B41FA5}">
                      <a16:colId xmlns:a16="http://schemas.microsoft.com/office/drawing/2014/main" val="3523721582"/>
                    </a:ext>
                  </a:extLst>
                </a:gridCol>
                <a:gridCol w="1980000">
                  <a:extLst>
                    <a:ext uri="{9D8B030D-6E8A-4147-A177-3AD203B41FA5}">
                      <a16:colId xmlns:a16="http://schemas.microsoft.com/office/drawing/2014/main" val="2519513855"/>
                    </a:ext>
                  </a:extLst>
                </a:gridCol>
                <a:gridCol w="1537067">
                  <a:extLst>
                    <a:ext uri="{9D8B030D-6E8A-4147-A177-3AD203B41FA5}">
                      <a16:colId xmlns:a16="http://schemas.microsoft.com/office/drawing/2014/main" val="2774831141"/>
                    </a:ext>
                  </a:extLst>
                </a:gridCol>
              </a:tblGrid>
              <a:tr h="243525">
                <a:tc>
                  <a:txBody>
                    <a:bodyPr/>
                    <a:lstStyle/>
                    <a:p>
                      <a:pPr algn="ct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rPr>
                        <a:t>財源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rPr>
                        <a:t>改築更新まで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rPr>
                        <a:t>工事内容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rPr>
                        <a:t>現状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3302775"/>
                  </a:ext>
                </a:extLst>
              </a:tr>
              <a:tr h="420634">
                <a:tc>
                  <a:txBody>
                    <a:bodyPr/>
                    <a:lstStyle/>
                    <a:p>
                      <a:pPr algn="ctr"/>
                      <a:r>
                        <a:rPr kumimoji="1" lang="ja-JP" altLang="en-US" sz="1600" b="0" dirty="0">
                          <a:solidFill>
                            <a:schemeClr val="tx1"/>
                          </a:solidFill>
                        </a:rPr>
                        <a:t>単独費</a:t>
                      </a:r>
                      <a:endParaRPr kumimoji="1" lang="en-US" altLang="ja-JP" sz="1600" b="0" dirty="0">
                        <a:solidFill>
                          <a:schemeClr val="tx1"/>
                        </a:solidFill>
                      </a:endParaRPr>
                    </a:p>
                    <a:p>
                      <a:pPr algn="ctr"/>
                      <a:r>
                        <a:rPr kumimoji="1" lang="en-US" altLang="ja-JP" sz="1600" b="0" dirty="0">
                          <a:solidFill>
                            <a:schemeClr val="tx1"/>
                          </a:solidFill>
                        </a:rPr>
                        <a:t>(</a:t>
                      </a:r>
                      <a:r>
                        <a:rPr kumimoji="1" lang="ja-JP" altLang="en-US" sz="1600" b="0" dirty="0">
                          <a:solidFill>
                            <a:schemeClr val="tx1"/>
                          </a:solidFill>
                        </a:rPr>
                        <a:t>部品交換</a:t>
                      </a:r>
                      <a:r>
                        <a:rPr kumimoji="1" lang="en-US" altLang="ja-JP" sz="1600" b="0" dirty="0">
                          <a:solidFill>
                            <a:schemeClr val="tx1"/>
                          </a:solidFill>
                        </a:rPr>
                        <a:t>)</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r>
                        <a:rPr kumimoji="1" lang="ja-JP" altLang="en-US" sz="1600" b="0" dirty="0">
                          <a:solidFill>
                            <a:schemeClr val="tx1"/>
                          </a:solidFill>
                        </a:rPr>
                        <a:t>建設改良費</a:t>
                      </a:r>
                      <a:endParaRPr kumimoji="1" lang="en-US" altLang="ja-JP" sz="1600" b="0" dirty="0">
                        <a:solidFill>
                          <a:schemeClr val="tx1"/>
                        </a:solidFill>
                      </a:endParaRPr>
                    </a:p>
                    <a:p>
                      <a:pPr algn="ctr"/>
                      <a:r>
                        <a:rPr kumimoji="1" lang="ja-JP" altLang="en-US" sz="1600" b="0" dirty="0">
                          <a:solidFill>
                            <a:schemeClr val="tx1"/>
                          </a:solidFill>
                        </a:rPr>
                        <a:t>（起債）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rPr>
                        <a:t>10</a:t>
                      </a:r>
                      <a:r>
                        <a:rPr kumimoji="1" lang="ja-JP" altLang="en-US" sz="1600" b="0" dirty="0">
                          <a:solidFill>
                            <a:schemeClr val="tx1"/>
                          </a:solidFill>
                        </a:rPr>
                        <a:t>年以上</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rPr>
                        <a:t>大規模な部品交換</a:t>
                      </a:r>
                      <a:endParaRPr kumimoji="1" lang="en-US" altLang="ja-JP" sz="1600" b="0" dirty="0">
                        <a:solidFill>
                          <a:schemeClr val="tx1"/>
                        </a:solidFill>
                      </a:endParaRPr>
                    </a:p>
                    <a:p>
                      <a:pPr algn="ctr"/>
                      <a:r>
                        <a:rPr kumimoji="1" lang="ja-JP" altLang="en-US" sz="1600" b="0" dirty="0">
                          <a:solidFill>
                            <a:schemeClr val="tx1"/>
                          </a:solidFill>
                        </a:rPr>
                        <a:t>（必要十分量）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rPr>
                        <a:t>市で発注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219270"/>
                  </a:ext>
                </a:extLst>
              </a:tr>
              <a:tr h="420634">
                <a:tc>
                  <a:txBody>
                    <a:bodyPr/>
                    <a:lstStyle/>
                    <a:p>
                      <a:pPr algn="ctr"/>
                      <a:r>
                        <a:rPr kumimoji="1" lang="ja-JP" altLang="en-US" sz="1600" b="0" dirty="0">
                          <a:solidFill>
                            <a:schemeClr val="tx1"/>
                          </a:solidFill>
                        </a:rPr>
                        <a:t>施設修復費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a:r>
                        <a:rPr kumimoji="1" lang="ja-JP" altLang="en-US" sz="1600" b="0" dirty="0">
                          <a:solidFill>
                            <a:schemeClr val="tx1"/>
                          </a:solidFill>
                        </a:rPr>
                        <a:t>下水道使用料金</a:t>
                      </a:r>
                      <a:endParaRPr kumimoji="1" lang="en-US" altLang="ja-JP" sz="1600" b="0" dirty="0">
                        <a:solidFill>
                          <a:schemeClr val="tx1"/>
                        </a:solidFill>
                      </a:endParaRPr>
                    </a:p>
                    <a:p>
                      <a:pPr algn="ctr"/>
                      <a:r>
                        <a:rPr kumimoji="1" lang="ja-JP" altLang="en-US" sz="1600" b="0" dirty="0">
                          <a:solidFill>
                            <a:schemeClr val="tx1"/>
                          </a:solidFill>
                        </a:rPr>
                        <a:t>（現金）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rPr>
                        <a:t>10</a:t>
                      </a:r>
                      <a:r>
                        <a:rPr kumimoji="1" lang="ja-JP" altLang="en-US" sz="1600" b="0" dirty="0">
                          <a:solidFill>
                            <a:schemeClr val="tx1"/>
                          </a:solidFill>
                        </a:rPr>
                        <a:t>年未満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rPr>
                        <a:t>大規模な部品交換</a:t>
                      </a:r>
                      <a:endParaRPr kumimoji="1" lang="en-US" altLang="ja-JP" sz="1600" b="0" dirty="0">
                        <a:solidFill>
                          <a:schemeClr val="tx1"/>
                        </a:solidFill>
                      </a:endParaRPr>
                    </a:p>
                    <a:p>
                      <a:pPr algn="ctr"/>
                      <a:r>
                        <a:rPr kumimoji="1" lang="ja-JP" altLang="en-US" sz="1600" b="0" dirty="0">
                          <a:solidFill>
                            <a:schemeClr val="tx1"/>
                          </a:solidFill>
                        </a:rPr>
                        <a:t>（最低限の交換）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rPr>
                        <a:t>市と受注者</a:t>
                      </a:r>
                      <a:endParaRPr kumimoji="1" lang="en-US" altLang="ja-JP" sz="1600" b="0" dirty="0">
                        <a:solidFill>
                          <a:schemeClr val="tx1"/>
                        </a:solidFill>
                      </a:endParaRPr>
                    </a:p>
                    <a:p>
                      <a:pPr algn="ctr"/>
                      <a:r>
                        <a:rPr kumimoji="1" lang="ja-JP" altLang="en-US" sz="1600" b="0" dirty="0">
                          <a:solidFill>
                            <a:schemeClr val="tx1"/>
                          </a:solidFill>
                        </a:rPr>
                        <a:t>各々で発注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77843832"/>
                  </a:ext>
                </a:extLst>
              </a:tr>
            </a:tbl>
          </a:graphicData>
        </a:graphic>
      </p:graphicFrame>
      <p:sp>
        <p:nvSpPr>
          <p:cNvPr id="10" name="正方形/長方形 9">
            <a:extLst>
              <a:ext uri="{FF2B5EF4-FFF2-40B4-BE49-F238E27FC236}">
                <a16:creationId xmlns:a16="http://schemas.microsoft.com/office/drawing/2014/main" id="{04198E6C-0AFD-97C5-45A2-A3DE65AEFBFC}"/>
              </a:ext>
            </a:extLst>
          </p:cNvPr>
          <p:cNvSpPr/>
          <p:nvPr/>
        </p:nvSpPr>
        <p:spPr>
          <a:xfrm>
            <a:off x="1213102" y="2493141"/>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12" name="四角形: 角を丸くする 11">
            <a:extLst>
              <a:ext uri="{FF2B5EF4-FFF2-40B4-BE49-F238E27FC236}">
                <a16:creationId xmlns:a16="http://schemas.microsoft.com/office/drawing/2014/main" id="{EFA5ADEB-2393-5FB3-089A-D339E5951156}"/>
              </a:ext>
            </a:extLst>
          </p:cNvPr>
          <p:cNvSpPr/>
          <p:nvPr/>
        </p:nvSpPr>
        <p:spPr>
          <a:xfrm>
            <a:off x="1063852" y="2454642"/>
            <a:ext cx="1738499" cy="47430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3DB750-CA1D-EB01-FF25-BB886D7FA456}"/>
              </a:ext>
            </a:extLst>
          </p:cNvPr>
          <p:cNvSpPr/>
          <p:nvPr/>
        </p:nvSpPr>
        <p:spPr>
          <a:xfrm>
            <a:off x="1199024" y="1474765"/>
            <a:ext cx="1440000" cy="49459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単独費</a:t>
            </a:r>
            <a:endParaRPr kumimoji="1" lang="en-US" altLang="ja-JP" sz="1600" dirty="0">
              <a:solidFill>
                <a:schemeClr val="tx1"/>
              </a:solidFill>
            </a:endParaRPr>
          </a:p>
          <a:p>
            <a:pPr algn="ctr"/>
            <a:r>
              <a:rPr kumimoji="1" lang="ja-JP" altLang="en-US" sz="1600" dirty="0">
                <a:solidFill>
                  <a:schemeClr val="tx1"/>
                </a:solidFill>
              </a:rPr>
              <a:t>（部品交換）</a:t>
            </a:r>
          </a:p>
        </p:txBody>
      </p:sp>
      <p:sp>
        <p:nvSpPr>
          <p:cNvPr id="14" name="正方形/長方形 13">
            <a:extLst>
              <a:ext uri="{FF2B5EF4-FFF2-40B4-BE49-F238E27FC236}">
                <a16:creationId xmlns:a16="http://schemas.microsoft.com/office/drawing/2014/main" id="{21DD8E8F-9435-60D4-F53C-669C7B578ECA}"/>
              </a:ext>
            </a:extLst>
          </p:cNvPr>
          <p:cNvSpPr/>
          <p:nvPr/>
        </p:nvSpPr>
        <p:spPr>
          <a:xfrm>
            <a:off x="1199023" y="1965168"/>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15" name="四角形: 角を丸くする 14">
            <a:extLst>
              <a:ext uri="{FF2B5EF4-FFF2-40B4-BE49-F238E27FC236}">
                <a16:creationId xmlns:a16="http://schemas.microsoft.com/office/drawing/2014/main" id="{C1A33407-2972-4729-333C-B571B015C0D3}"/>
              </a:ext>
            </a:extLst>
          </p:cNvPr>
          <p:cNvSpPr/>
          <p:nvPr/>
        </p:nvSpPr>
        <p:spPr>
          <a:xfrm>
            <a:off x="1063852" y="1422853"/>
            <a:ext cx="1738499" cy="95507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8FB32128-E0D6-B644-6C67-8A3A3F278006}"/>
              </a:ext>
            </a:extLst>
          </p:cNvPr>
          <p:cNvCxnSpPr>
            <a:cxnSpLocks/>
          </p:cNvCxnSpPr>
          <p:nvPr/>
        </p:nvCxnSpPr>
        <p:spPr>
          <a:xfrm>
            <a:off x="183672" y="2413359"/>
            <a:ext cx="8801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95523032-4EEA-2DEC-3748-1E7221AC0ADF}"/>
              </a:ext>
            </a:extLst>
          </p:cNvPr>
          <p:cNvSpPr txBox="1"/>
          <p:nvPr/>
        </p:nvSpPr>
        <p:spPr>
          <a:xfrm>
            <a:off x="0" y="1954269"/>
            <a:ext cx="880180" cy="369332"/>
          </a:xfrm>
          <a:prstGeom prst="rect">
            <a:avLst/>
          </a:prstGeom>
          <a:noFill/>
        </p:spPr>
        <p:txBody>
          <a:bodyPr wrap="square">
            <a:spAutoFit/>
          </a:bodyPr>
          <a:lstStyle/>
          <a:p>
            <a:pPr algn="ctr">
              <a:spcAft>
                <a:spcPts val="600"/>
              </a:spcAft>
            </a:pPr>
            <a:r>
              <a:rPr lang="ja-JP" altLang="en-US" b="1" spc="-150" dirty="0"/>
              <a:t>市</a:t>
            </a:r>
          </a:p>
        </p:txBody>
      </p:sp>
      <p:sp>
        <p:nvSpPr>
          <p:cNvPr id="19" name="テキスト ボックス 18">
            <a:extLst>
              <a:ext uri="{FF2B5EF4-FFF2-40B4-BE49-F238E27FC236}">
                <a16:creationId xmlns:a16="http://schemas.microsoft.com/office/drawing/2014/main" id="{65700151-AD6E-EDA9-851B-C1EC30775AF4}"/>
              </a:ext>
            </a:extLst>
          </p:cNvPr>
          <p:cNvSpPr txBox="1"/>
          <p:nvPr/>
        </p:nvSpPr>
        <p:spPr>
          <a:xfrm>
            <a:off x="68414" y="3434867"/>
            <a:ext cx="855385" cy="369332"/>
          </a:xfrm>
          <a:prstGeom prst="rect">
            <a:avLst/>
          </a:prstGeom>
          <a:noFill/>
        </p:spPr>
        <p:txBody>
          <a:bodyPr wrap="square">
            <a:spAutoFit/>
          </a:bodyPr>
          <a:lstStyle/>
          <a:p>
            <a:pPr algn="ctr">
              <a:spcAft>
                <a:spcPts val="600"/>
              </a:spcAft>
            </a:pPr>
            <a:r>
              <a:rPr lang="ja-JP" altLang="en-US" b="1" spc="-150" dirty="0"/>
              <a:t>受注者</a:t>
            </a:r>
            <a:endParaRPr lang="en-US" altLang="ja-JP" b="1" spc="-150" dirty="0"/>
          </a:p>
        </p:txBody>
      </p:sp>
      <p:sp>
        <p:nvSpPr>
          <p:cNvPr id="21" name="正方形/長方形 20">
            <a:extLst>
              <a:ext uri="{FF2B5EF4-FFF2-40B4-BE49-F238E27FC236}">
                <a16:creationId xmlns:a16="http://schemas.microsoft.com/office/drawing/2014/main" id="{7AFC0F25-1A7F-1DF3-DA4B-E77CD985E468}"/>
              </a:ext>
            </a:extLst>
          </p:cNvPr>
          <p:cNvSpPr/>
          <p:nvPr/>
        </p:nvSpPr>
        <p:spPr>
          <a:xfrm>
            <a:off x="4083413" y="1586839"/>
            <a:ext cx="1440000" cy="49459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単独費</a:t>
            </a:r>
            <a:endParaRPr kumimoji="1" lang="en-US" altLang="ja-JP" sz="1600" dirty="0">
              <a:solidFill>
                <a:schemeClr val="tx1"/>
              </a:solidFill>
            </a:endParaRPr>
          </a:p>
          <a:p>
            <a:pPr algn="ctr"/>
            <a:r>
              <a:rPr kumimoji="1" lang="ja-JP" altLang="en-US" sz="1600" dirty="0">
                <a:solidFill>
                  <a:schemeClr val="tx1"/>
                </a:solidFill>
              </a:rPr>
              <a:t>（部品交換）</a:t>
            </a:r>
          </a:p>
        </p:txBody>
      </p:sp>
      <p:sp>
        <p:nvSpPr>
          <p:cNvPr id="25" name="四角形: 角を丸くする 24">
            <a:extLst>
              <a:ext uri="{FF2B5EF4-FFF2-40B4-BE49-F238E27FC236}">
                <a16:creationId xmlns:a16="http://schemas.microsoft.com/office/drawing/2014/main" id="{4BEEDAC8-1630-12AB-D47A-D228B1E6B084}"/>
              </a:ext>
            </a:extLst>
          </p:cNvPr>
          <p:cNvSpPr/>
          <p:nvPr/>
        </p:nvSpPr>
        <p:spPr>
          <a:xfrm>
            <a:off x="3948241" y="1487991"/>
            <a:ext cx="1738499" cy="145179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30A5DC50-8A69-F767-28D1-59A8DB610051}"/>
              </a:ext>
            </a:extLst>
          </p:cNvPr>
          <p:cNvCxnSpPr>
            <a:cxnSpLocks/>
          </p:cNvCxnSpPr>
          <p:nvPr/>
        </p:nvCxnSpPr>
        <p:spPr>
          <a:xfrm flipV="1">
            <a:off x="880180" y="1868434"/>
            <a:ext cx="0" cy="533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左中かっこ 95">
            <a:extLst>
              <a:ext uri="{FF2B5EF4-FFF2-40B4-BE49-F238E27FC236}">
                <a16:creationId xmlns:a16="http://schemas.microsoft.com/office/drawing/2014/main" id="{CCF3D1A1-B35B-F1D4-0704-E0E4F0A6AF68}"/>
              </a:ext>
            </a:extLst>
          </p:cNvPr>
          <p:cNvSpPr/>
          <p:nvPr/>
        </p:nvSpPr>
        <p:spPr>
          <a:xfrm>
            <a:off x="859041" y="2502403"/>
            <a:ext cx="110344" cy="1760987"/>
          </a:xfrm>
          <a:prstGeom prst="leftBrace">
            <a:avLst>
              <a:gd name="adj1" fmla="val 157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矢印: 左カーブ 96">
            <a:extLst>
              <a:ext uri="{FF2B5EF4-FFF2-40B4-BE49-F238E27FC236}">
                <a16:creationId xmlns:a16="http://schemas.microsoft.com/office/drawing/2014/main" id="{953FDED1-F1EE-3649-C7EE-BAD17C4369B8}"/>
              </a:ext>
            </a:extLst>
          </p:cNvPr>
          <p:cNvSpPr/>
          <p:nvPr/>
        </p:nvSpPr>
        <p:spPr>
          <a:xfrm>
            <a:off x="2872046" y="2028898"/>
            <a:ext cx="197191" cy="657046"/>
          </a:xfrm>
          <a:prstGeom prst="curvedLeftArrow">
            <a:avLst>
              <a:gd name="adj1" fmla="val 57721"/>
              <a:gd name="adj2" fmla="val 157118"/>
              <a:gd name="adj3" fmla="val 5720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8" name="二等辺三角形 97">
            <a:extLst>
              <a:ext uri="{FF2B5EF4-FFF2-40B4-BE49-F238E27FC236}">
                <a16:creationId xmlns:a16="http://schemas.microsoft.com/office/drawing/2014/main" id="{EB6E696C-D278-7D62-2DBE-37632DAA9103}"/>
              </a:ext>
            </a:extLst>
          </p:cNvPr>
          <p:cNvSpPr/>
          <p:nvPr/>
        </p:nvSpPr>
        <p:spPr>
          <a:xfrm rot="5400000">
            <a:off x="2697021" y="3031724"/>
            <a:ext cx="1066800" cy="16403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C73B3C0F-1171-648E-3FA6-166B1A29BF7D}"/>
              </a:ext>
            </a:extLst>
          </p:cNvPr>
          <p:cNvSpPr txBox="1"/>
          <p:nvPr/>
        </p:nvSpPr>
        <p:spPr>
          <a:xfrm>
            <a:off x="2976745" y="3738709"/>
            <a:ext cx="855385" cy="369332"/>
          </a:xfrm>
          <a:prstGeom prst="rect">
            <a:avLst/>
          </a:prstGeom>
          <a:noFill/>
        </p:spPr>
        <p:txBody>
          <a:bodyPr wrap="square">
            <a:spAutoFit/>
          </a:bodyPr>
          <a:lstStyle/>
          <a:p>
            <a:pPr algn="ctr">
              <a:spcAft>
                <a:spcPts val="600"/>
              </a:spcAft>
            </a:pPr>
            <a:r>
              <a:rPr lang="ja-JP" altLang="en-US" b="1" spc="-150" dirty="0"/>
              <a:t>受注者</a:t>
            </a:r>
          </a:p>
        </p:txBody>
      </p:sp>
      <p:sp>
        <p:nvSpPr>
          <p:cNvPr id="104" name="左中かっこ 103">
            <a:extLst>
              <a:ext uri="{FF2B5EF4-FFF2-40B4-BE49-F238E27FC236}">
                <a16:creationId xmlns:a16="http://schemas.microsoft.com/office/drawing/2014/main" id="{28A1C52D-A085-A65A-8016-0B6094971489}"/>
              </a:ext>
            </a:extLst>
          </p:cNvPr>
          <p:cNvSpPr/>
          <p:nvPr/>
        </p:nvSpPr>
        <p:spPr>
          <a:xfrm>
            <a:off x="3767372" y="1505995"/>
            <a:ext cx="110344" cy="3070689"/>
          </a:xfrm>
          <a:prstGeom prst="leftBrace">
            <a:avLst>
              <a:gd name="adj1" fmla="val 157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40B48442-5291-10A2-2B04-3E575656B172}"/>
              </a:ext>
            </a:extLst>
          </p:cNvPr>
          <p:cNvSpPr/>
          <p:nvPr/>
        </p:nvSpPr>
        <p:spPr>
          <a:xfrm>
            <a:off x="4097492" y="2499268"/>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108" name="正方形/長方形 107">
            <a:extLst>
              <a:ext uri="{FF2B5EF4-FFF2-40B4-BE49-F238E27FC236}">
                <a16:creationId xmlns:a16="http://schemas.microsoft.com/office/drawing/2014/main" id="{7FBA8CB0-4B5B-4B52-6361-492D57FA6837}"/>
              </a:ext>
            </a:extLst>
          </p:cNvPr>
          <p:cNvSpPr/>
          <p:nvPr/>
        </p:nvSpPr>
        <p:spPr>
          <a:xfrm>
            <a:off x="4083413" y="2070143"/>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16" name="テキスト ボックス 15">
            <a:extLst>
              <a:ext uri="{FF2B5EF4-FFF2-40B4-BE49-F238E27FC236}">
                <a16:creationId xmlns:a16="http://schemas.microsoft.com/office/drawing/2014/main" id="{7EFDF8FC-529B-0F9C-7F77-0533835E1863}"/>
              </a:ext>
            </a:extLst>
          </p:cNvPr>
          <p:cNvSpPr txBox="1"/>
          <p:nvPr/>
        </p:nvSpPr>
        <p:spPr>
          <a:xfrm>
            <a:off x="6047524" y="2612624"/>
            <a:ext cx="3444138" cy="723275"/>
          </a:xfrm>
          <a:prstGeom prst="rect">
            <a:avLst/>
          </a:prstGeom>
          <a:noFill/>
        </p:spPr>
        <p:txBody>
          <a:bodyPr wrap="square">
            <a:spAutoFit/>
          </a:bodyPr>
          <a:lstStyle/>
          <a:p>
            <a:pPr>
              <a:spcAft>
                <a:spcPts val="600"/>
              </a:spcAft>
            </a:pPr>
            <a:r>
              <a:rPr lang="ja-JP" altLang="en-US" spc="-150" dirty="0">
                <a:latin typeface="+mn-ea"/>
              </a:rPr>
              <a:t>老朽化の進行等により修繕費が増大</a:t>
            </a:r>
            <a:endParaRPr lang="en-US" altLang="ja-JP" spc="-150" dirty="0">
              <a:latin typeface="+mn-ea"/>
            </a:endParaRPr>
          </a:p>
          <a:p>
            <a:pPr>
              <a:spcAft>
                <a:spcPts val="600"/>
              </a:spcAft>
            </a:pPr>
            <a:r>
              <a:rPr lang="en-US" altLang="ja-JP" spc="-150" dirty="0">
                <a:latin typeface="+mn-ea"/>
              </a:rPr>
              <a:t>※</a:t>
            </a:r>
            <a:r>
              <a:rPr lang="ja-JP" altLang="en-US" spc="-150" dirty="0">
                <a:latin typeface="+mn-ea"/>
              </a:rPr>
              <a:t>物価高騰分は設計変更により対応</a:t>
            </a:r>
          </a:p>
        </p:txBody>
      </p:sp>
      <p:sp>
        <p:nvSpPr>
          <p:cNvPr id="20" name="矢印: 下 19">
            <a:extLst>
              <a:ext uri="{FF2B5EF4-FFF2-40B4-BE49-F238E27FC236}">
                <a16:creationId xmlns:a16="http://schemas.microsoft.com/office/drawing/2014/main" id="{C3AC00A5-4C13-6933-7868-DCCD37FC617A}"/>
              </a:ext>
            </a:extLst>
          </p:cNvPr>
          <p:cNvSpPr/>
          <p:nvPr/>
        </p:nvSpPr>
        <p:spPr>
          <a:xfrm rot="5400000">
            <a:off x="5754570" y="4205351"/>
            <a:ext cx="245741" cy="2263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CB3F98BD-9ED0-B33A-9EF2-745513B152C1}"/>
              </a:ext>
            </a:extLst>
          </p:cNvPr>
          <p:cNvSpPr/>
          <p:nvPr/>
        </p:nvSpPr>
        <p:spPr>
          <a:xfrm rot="5400000">
            <a:off x="5754570" y="2150660"/>
            <a:ext cx="245741" cy="2263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5735DF0-D1ED-80A0-544C-6CD321820E56}"/>
              </a:ext>
            </a:extLst>
          </p:cNvPr>
          <p:cNvSpPr txBox="1"/>
          <p:nvPr/>
        </p:nvSpPr>
        <p:spPr>
          <a:xfrm>
            <a:off x="5936597" y="1671493"/>
            <a:ext cx="1157276" cy="307777"/>
          </a:xfrm>
          <a:prstGeom prst="rect">
            <a:avLst/>
          </a:prstGeom>
          <a:noFill/>
        </p:spPr>
        <p:txBody>
          <a:bodyPr wrap="square">
            <a:spAutoFit/>
          </a:bodyPr>
          <a:lstStyle/>
          <a:p>
            <a:pPr>
              <a:spcAft>
                <a:spcPts val="600"/>
              </a:spcAft>
            </a:pPr>
            <a:r>
              <a:rPr lang="ja-JP" altLang="en-US" sz="1400" b="1" spc="-150" dirty="0"/>
              <a:t>今回審議</a:t>
            </a:r>
          </a:p>
        </p:txBody>
      </p:sp>
      <p:sp>
        <p:nvSpPr>
          <p:cNvPr id="29" name="矢印: 下 28">
            <a:extLst>
              <a:ext uri="{FF2B5EF4-FFF2-40B4-BE49-F238E27FC236}">
                <a16:creationId xmlns:a16="http://schemas.microsoft.com/office/drawing/2014/main" id="{9D19F353-4A9D-82BB-B62A-966E1510168F}"/>
              </a:ext>
            </a:extLst>
          </p:cNvPr>
          <p:cNvSpPr/>
          <p:nvPr/>
        </p:nvSpPr>
        <p:spPr>
          <a:xfrm rot="5400000">
            <a:off x="5754570" y="1725665"/>
            <a:ext cx="245741" cy="2263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37835384-1528-3F23-EDF1-87314A805C4B}"/>
              </a:ext>
            </a:extLst>
          </p:cNvPr>
          <p:cNvSpPr txBox="1">
            <a:spLocks/>
          </p:cNvSpPr>
          <p:nvPr/>
        </p:nvSpPr>
        <p:spPr>
          <a:xfrm>
            <a:off x="8220075" y="11137"/>
            <a:ext cx="1685926"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r>
              <a:rPr lang="ja-JP" altLang="en-US" sz="1800" dirty="0">
                <a:solidFill>
                  <a:srgbClr val="FF0000"/>
                </a:solidFill>
                <a:latin typeface="+mn-ea"/>
                <a:ea typeface="+mn-ea"/>
              </a:rPr>
              <a:t>・</a:t>
            </a: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189651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74425-5223-3FFA-5995-C5F3B03BFE4D}"/>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D785BD2-70FE-E5B7-0190-693103E950D0}"/>
              </a:ext>
            </a:extLst>
          </p:cNvPr>
          <p:cNvSpPr>
            <a:spLocks noGrp="1"/>
          </p:cNvSpPr>
          <p:nvPr>
            <p:ph type="sldNum" sz="quarter" idx="12"/>
          </p:nvPr>
        </p:nvSpPr>
        <p:spPr/>
        <p:txBody>
          <a:bodyPr/>
          <a:lstStyle/>
          <a:p>
            <a:fld id="{36EC18DB-A5DF-4E0E-B815-FCD04A2C4B2C}" type="slidenum">
              <a:rPr kumimoji="1" lang="ja-JP" altLang="en-US" smtClean="0"/>
              <a:t>23</a:t>
            </a:fld>
            <a:endParaRPr kumimoji="1" lang="ja-JP" altLang="en-US"/>
          </a:p>
        </p:txBody>
      </p:sp>
      <p:sp>
        <p:nvSpPr>
          <p:cNvPr id="6" name="角丸四角形 17">
            <a:extLst>
              <a:ext uri="{FF2B5EF4-FFF2-40B4-BE49-F238E27FC236}">
                <a16:creationId xmlns:a16="http://schemas.microsoft.com/office/drawing/2014/main" id="{19420D8B-9A38-E311-3832-85142F838608}"/>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角丸四角形 17">
            <a:extLst>
              <a:ext uri="{FF2B5EF4-FFF2-40B4-BE49-F238E27FC236}">
                <a16:creationId xmlns:a16="http://schemas.microsoft.com/office/drawing/2014/main" id="{1FE8DFA9-1391-99F7-17CA-2BBF059E36E7}"/>
              </a:ext>
            </a:extLst>
          </p:cNvPr>
          <p:cNvSpPr/>
          <p:nvPr/>
        </p:nvSpPr>
        <p:spPr>
          <a:xfrm>
            <a:off x="217240" y="66962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②　維持管理と一体的な更新に向けて </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29" name="正方形/長方形 28">
            <a:extLst>
              <a:ext uri="{FF2B5EF4-FFF2-40B4-BE49-F238E27FC236}">
                <a16:creationId xmlns:a16="http://schemas.microsoft.com/office/drawing/2014/main" id="{BBCBA700-1BBB-2A26-5B13-825F493E71DC}"/>
              </a:ext>
            </a:extLst>
          </p:cNvPr>
          <p:cNvSpPr/>
          <p:nvPr/>
        </p:nvSpPr>
        <p:spPr>
          <a:xfrm>
            <a:off x="4217134" y="4423958"/>
            <a:ext cx="1440000" cy="282374"/>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増額</a:t>
            </a:r>
          </a:p>
        </p:txBody>
      </p:sp>
      <p:sp>
        <p:nvSpPr>
          <p:cNvPr id="30" name="正方形/長方形 29">
            <a:extLst>
              <a:ext uri="{FF2B5EF4-FFF2-40B4-BE49-F238E27FC236}">
                <a16:creationId xmlns:a16="http://schemas.microsoft.com/office/drawing/2014/main" id="{5E8A04A4-B96B-1018-9295-2EB613DFFBF8}"/>
              </a:ext>
            </a:extLst>
          </p:cNvPr>
          <p:cNvSpPr/>
          <p:nvPr/>
        </p:nvSpPr>
        <p:spPr>
          <a:xfrm>
            <a:off x="4217133" y="3372919"/>
            <a:ext cx="1440000" cy="1033494"/>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当初予算</a:t>
            </a:r>
            <a:endParaRPr kumimoji="1" lang="en-US" altLang="ja-JP" sz="1600" dirty="0">
              <a:solidFill>
                <a:schemeClr val="tx1"/>
              </a:solidFill>
            </a:endParaRPr>
          </a:p>
          <a:p>
            <a:pPr algn="ctr"/>
            <a:r>
              <a:rPr kumimoji="1" lang="ja-JP" altLang="en-US" sz="1600" dirty="0">
                <a:solidFill>
                  <a:schemeClr val="tx1"/>
                </a:solidFill>
              </a:rPr>
              <a:t>範囲内で</a:t>
            </a:r>
            <a:endParaRPr kumimoji="1" lang="en-US" altLang="ja-JP" sz="1600" dirty="0">
              <a:solidFill>
                <a:schemeClr val="tx1"/>
              </a:solidFill>
            </a:endParaRPr>
          </a:p>
          <a:p>
            <a:pPr algn="ctr"/>
            <a:r>
              <a:rPr kumimoji="1" lang="ja-JP" altLang="en-US" sz="1600" dirty="0">
                <a:solidFill>
                  <a:schemeClr val="tx1"/>
                </a:solidFill>
              </a:rPr>
              <a:t>対応</a:t>
            </a:r>
          </a:p>
        </p:txBody>
      </p:sp>
      <p:sp>
        <p:nvSpPr>
          <p:cNvPr id="32" name="正方形/長方形 31">
            <a:extLst>
              <a:ext uri="{FF2B5EF4-FFF2-40B4-BE49-F238E27FC236}">
                <a16:creationId xmlns:a16="http://schemas.microsoft.com/office/drawing/2014/main" id="{A3CCD026-5FAA-2E12-7506-E57732F945EB}"/>
              </a:ext>
            </a:extLst>
          </p:cNvPr>
          <p:cNvSpPr/>
          <p:nvPr/>
        </p:nvSpPr>
        <p:spPr>
          <a:xfrm>
            <a:off x="1199983" y="3330723"/>
            <a:ext cx="1440000" cy="1033494"/>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修繕費</a:t>
            </a:r>
          </a:p>
        </p:txBody>
      </p:sp>
      <p:sp>
        <p:nvSpPr>
          <p:cNvPr id="33" name="四角形: 角を丸くする 32">
            <a:extLst>
              <a:ext uri="{FF2B5EF4-FFF2-40B4-BE49-F238E27FC236}">
                <a16:creationId xmlns:a16="http://schemas.microsoft.com/office/drawing/2014/main" id="{D4D6D649-E98A-41F8-22F5-E72DB6239C9A}"/>
              </a:ext>
            </a:extLst>
          </p:cNvPr>
          <p:cNvSpPr/>
          <p:nvPr/>
        </p:nvSpPr>
        <p:spPr>
          <a:xfrm>
            <a:off x="1087127" y="3220733"/>
            <a:ext cx="1738499" cy="1268325"/>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7034D6DC-021D-36C9-5724-37ABB0B1B017}"/>
              </a:ext>
            </a:extLst>
          </p:cNvPr>
          <p:cNvSpPr/>
          <p:nvPr/>
        </p:nvSpPr>
        <p:spPr>
          <a:xfrm>
            <a:off x="4081962" y="3258311"/>
            <a:ext cx="1738499" cy="1560692"/>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9FCEDB0-F840-2E05-570D-587064028F08}"/>
              </a:ext>
            </a:extLst>
          </p:cNvPr>
          <p:cNvSpPr txBox="1"/>
          <p:nvPr/>
        </p:nvSpPr>
        <p:spPr>
          <a:xfrm>
            <a:off x="1386248" y="4842862"/>
            <a:ext cx="1025108" cy="338554"/>
          </a:xfrm>
          <a:prstGeom prst="rect">
            <a:avLst/>
          </a:prstGeom>
          <a:noFill/>
        </p:spPr>
        <p:txBody>
          <a:bodyPr wrap="square">
            <a:spAutoFit/>
          </a:bodyPr>
          <a:lstStyle/>
          <a:p>
            <a:pPr algn="ctr">
              <a:spcAft>
                <a:spcPts val="600"/>
              </a:spcAft>
            </a:pPr>
            <a:r>
              <a:rPr lang="ja-JP" altLang="en-US" sz="1600" spc="-150" dirty="0"/>
              <a:t>現状</a:t>
            </a:r>
          </a:p>
        </p:txBody>
      </p:sp>
      <p:sp>
        <p:nvSpPr>
          <p:cNvPr id="36" name="テキスト ボックス 35">
            <a:extLst>
              <a:ext uri="{FF2B5EF4-FFF2-40B4-BE49-F238E27FC236}">
                <a16:creationId xmlns:a16="http://schemas.microsoft.com/office/drawing/2014/main" id="{84FE4176-6372-01F3-A6A1-3BC41011353E}"/>
              </a:ext>
            </a:extLst>
          </p:cNvPr>
          <p:cNvSpPr txBox="1"/>
          <p:nvPr/>
        </p:nvSpPr>
        <p:spPr>
          <a:xfrm>
            <a:off x="4424579" y="4842862"/>
            <a:ext cx="1025108" cy="338554"/>
          </a:xfrm>
          <a:prstGeom prst="rect">
            <a:avLst/>
          </a:prstGeom>
          <a:noFill/>
        </p:spPr>
        <p:txBody>
          <a:bodyPr wrap="square">
            <a:spAutoFit/>
          </a:bodyPr>
          <a:lstStyle/>
          <a:p>
            <a:pPr algn="ctr">
              <a:spcAft>
                <a:spcPts val="600"/>
              </a:spcAft>
            </a:pPr>
            <a:r>
              <a:rPr lang="ja-JP" altLang="en-US" sz="1600" spc="-150" dirty="0"/>
              <a:t>変更案</a:t>
            </a:r>
          </a:p>
        </p:txBody>
      </p:sp>
      <p:sp>
        <p:nvSpPr>
          <p:cNvPr id="37" name="正方形/長方形 36">
            <a:extLst>
              <a:ext uri="{FF2B5EF4-FFF2-40B4-BE49-F238E27FC236}">
                <a16:creationId xmlns:a16="http://schemas.microsoft.com/office/drawing/2014/main" id="{0F280E5B-A641-711D-3FFC-99854E4D37FE}"/>
              </a:ext>
            </a:extLst>
          </p:cNvPr>
          <p:cNvSpPr/>
          <p:nvPr/>
        </p:nvSpPr>
        <p:spPr>
          <a:xfrm>
            <a:off x="1213102" y="2735461"/>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38" name="四角形: 角を丸くする 37">
            <a:extLst>
              <a:ext uri="{FF2B5EF4-FFF2-40B4-BE49-F238E27FC236}">
                <a16:creationId xmlns:a16="http://schemas.microsoft.com/office/drawing/2014/main" id="{9B2118AA-8F27-EADE-21F5-14BB85418EDB}"/>
              </a:ext>
            </a:extLst>
          </p:cNvPr>
          <p:cNvSpPr/>
          <p:nvPr/>
        </p:nvSpPr>
        <p:spPr>
          <a:xfrm>
            <a:off x="1063852" y="2696962"/>
            <a:ext cx="1738499" cy="47430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9D3CE70D-0C2D-2EBE-09E5-54FA448F812B}"/>
              </a:ext>
            </a:extLst>
          </p:cNvPr>
          <p:cNvSpPr/>
          <p:nvPr/>
        </p:nvSpPr>
        <p:spPr>
          <a:xfrm>
            <a:off x="1199024" y="1717085"/>
            <a:ext cx="1440000" cy="49459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単独費</a:t>
            </a:r>
            <a:endParaRPr kumimoji="1" lang="en-US" altLang="ja-JP" sz="1600" dirty="0">
              <a:solidFill>
                <a:schemeClr val="tx1"/>
              </a:solidFill>
            </a:endParaRPr>
          </a:p>
          <a:p>
            <a:pPr algn="ctr"/>
            <a:r>
              <a:rPr kumimoji="1" lang="ja-JP" altLang="en-US" sz="1600" dirty="0">
                <a:solidFill>
                  <a:schemeClr val="tx1"/>
                </a:solidFill>
              </a:rPr>
              <a:t>（部品交換）</a:t>
            </a:r>
          </a:p>
        </p:txBody>
      </p:sp>
      <p:sp>
        <p:nvSpPr>
          <p:cNvPr id="40" name="正方形/長方形 39">
            <a:extLst>
              <a:ext uri="{FF2B5EF4-FFF2-40B4-BE49-F238E27FC236}">
                <a16:creationId xmlns:a16="http://schemas.microsoft.com/office/drawing/2014/main" id="{C2BEAFE1-2E92-2F0E-1130-7D51B292DEC3}"/>
              </a:ext>
            </a:extLst>
          </p:cNvPr>
          <p:cNvSpPr/>
          <p:nvPr/>
        </p:nvSpPr>
        <p:spPr>
          <a:xfrm>
            <a:off x="1199023" y="2207488"/>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41" name="四角形: 角を丸くする 40">
            <a:extLst>
              <a:ext uri="{FF2B5EF4-FFF2-40B4-BE49-F238E27FC236}">
                <a16:creationId xmlns:a16="http://schemas.microsoft.com/office/drawing/2014/main" id="{58A15D06-4446-595D-30FC-4797328DF705}"/>
              </a:ext>
            </a:extLst>
          </p:cNvPr>
          <p:cNvSpPr/>
          <p:nvPr/>
        </p:nvSpPr>
        <p:spPr>
          <a:xfrm>
            <a:off x="1063852" y="1665173"/>
            <a:ext cx="1738499" cy="95507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7F06A29F-8E54-7271-A04D-3DD269BC2386}"/>
              </a:ext>
            </a:extLst>
          </p:cNvPr>
          <p:cNvCxnSpPr>
            <a:cxnSpLocks/>
          </p:cNvCxnSpPr>
          <p:nvPr/>
        </p:nvCxnSpPr>
        <p:spPr>
          <a:xfrm>
            <a:off x="183672" y="2655679"/>
            <a:ext cx="8801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218C60F-E814-1CDB-447B-92628CEC634B}"/>
              </a:ext>
            </a:extLst>
          </p:cNvPr>
          <p:cNvSpPr txBox="1"/>
          <p:nvPr/>
        </p:nvSpPr>
        <p:spPr>
          <a:xfrm>
            <a:off x="266700" y="2196589"/>
            <a:ext cx="461080" cy="369332"/>
          </a:xfrm>
          <a:prstGeom prst="rect">
            <a:avLst/>
          </a:prstGeom>
          <a:noFill/>
        </p:spPr>
        <p:txBody>
          <a:bodyPr wrap="square">
            <a:spAutoFit/>
          </a:bodyPr>
          <a:lstStyle/>
          <a:p>
            <a:pPr algn="ctr">
              <a:spcAft>
                <a:spcPts val="600"/>
              </a:spcAft>
            </a:pPr>
            <a:r>
              <a:rPr lang="ja-JP" altLang="en-US" b="1" spc="-150" dirty="0"/>
              <a:t>市</a:t>
            </a:r>
          </a:p>
        </p:txBody>
      </p:sp>
      <p:sp>
        <p:nvSpPr>
          <p:cNvPr id="44" name="テキスト ボックス 43">
            <a:extLst>
              <a:ext uri="{FF2B5EF4-FFF2-40B4-BE49-F238E27FC236}">
                <a16:creationId xmlns:a16="http://schemas.microsoft.com/office/drawing/2014/main" id="{E1804B4E-754D-23A3-CF6A-7A0762E69737}"/>
              </a:ext>
            </a:extLst>
          </p:cNvPr>
          <p:cNvSpPr txBox="1"/>
          <p:nvPr/>
        </p:nvSpPr>
        <p:spPr>
          <a:xfrm>
            <a:off x="68414" y="3677187"/>
            <a:ext cx="855385" cy="369332"/>
          </a:xfrm>
          <a:prstGeom prst="rect">
            <a:avLst/>
          </a:prstGeom>
          <a:noFill/>
        </p:spPr>
        <p:txBody>
          <a:bodyPr wrap="square">
            <a:spAutoFit/>
          </a:bodyPr>
          <a:lstStyle/>
          <a:p>
            <a:pPr algn="ctr">
              <a:spcAft>
                <a:spcPts val="600"/>
              </a:spcAft>
            </a:pPr>
            <a:r>
              <a:rPr lang="ja-JP" altLang="en-US" b="1" spc="-150" dirty="0"/>
              <a:t>受注者</a:t>
            </a:r>
          </a:p>
        </p:txBody>
      </p:sp>
      <p:sp>
        <p:nvSpPr>
          <p:cNvPr id="45" name="正方形/長方形 44">
            <a:extLst>
              <a:ext uri="{FF2B5EF4-FFF2-40B4-BE49-F238E27FC236}">
                <a16:creationId xmlns:a16="http://schemas.microsoft.com/office/drawing/2014/main" id="{BF5A70F9-26D1-DA2D-6FC5-AFD571E89025}"/>
              </a:ext>
            </a:extLst>
          </p:cNvPr>
          <p:cNvSpPr/>
          <p:nvPr/>
        </p:nvSpPr>
        <p:spPr>
          <a:xfrm>
            <a:off x="4196515" y="1575197"/>
            <a:ext cx="1440000" cy="49459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単独費</a:t>
            </a:r>
            <a:endParaRPr kumimoji="1" lang="en-US" altLang="ja-JP" sz="1600" dirty="0">
              <a:solidFill>
                <a:schemeClr val="tx1"/>
              </a:solidFill>
            </a:endParaRPr>
          </a:p>
          <a:p>
            <a:pPr algn="ctr"/>
            <a:r>
              <a:rPr kumimoji="1" lang="ja-JP" altLang="en-US" sz="1600" dirty="0">
                <a:solidFill>
                  <a:schemeClr val="tx1"/>
                </a:solidFill>
              </a:rPr>
              <a:t>（部品交換）</a:t>
            </a:r>
          </a:p>
        </p:txBody>
      </p:sp>
      <p:sp>
        <p:nvSpPr>
          <p:cNvPr id="46" name="四角形: 角を丸くする 45">
            <a:extLst>
              <a:ext uri="{FF2B5EF4-FFF2-40B4-BE49-F238E27FC236}">
                <a16:creationId xmlns:a16="http://schemas.microsoft.com/office/drawing/2014/main" id="{E1EAC641-21BE-8B71-2533-5130A68E4237}"/>
              </a:ext>
            </a:extLst>
          </p:cNvPr>
          <p:cNvSpPr/>
          <p:nvPr/>
        </p:nvSpPr>
        <p:spPr>
          <a:xfrm>
            <a:off x="4061343" y="2250902"/>
            <a:ext cx="1738499" cy="93120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a:extLst>
              <a:ext uri="{FF2B5EF4-FFF2-40B4-BE49-F238E27FC236}">
                <a16:creationId xmlns:a16="http://schemas.microsoft.com/office/drawing/2014/main" id="{9780DD5D-3E80-D602-BFED-2346C7762BE3}"/>
              </a:ext>
            </a:extLst>
          </p:cNvPr>
          <p:cNvCxnSpPr>
            <a:cxnSpLocks/>
          </p:cNvCxnSpPr>
          <p:nvPr/>
        </p:nvCxnSpPr>
        <p:spPr>
          <a:xfrm flipV="1">
            <a:off x="880180" y="2110754"/>
            <a:ext cx="0" cy="533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左中かっこ 47">
            <a:extLst>
              <a:ext uri="{FF2B5EF4-FFF2-40B4-BE49-F238E27FC236}">
                <a16:creationId xmlns:a16="http://schemas.microsoft.com/office/drawing/2014/main" id="{1DF8164F-5120-8E55-A460-CDC4A5F9637B}"/>
              </a:ext>
            </a:extLst>
          </p:cNvPr>
          <p:cNvSpPr/>
          <p:nvPr/>
        </p:nvSpPr>
        <p:spPr>
          <a:xfrm>
            <a:off x="859041" y="2744724"/>
            <a:ext cx="110344" cy="1744334"/>
          </a:xfrm>
          <a:prstGeom prst="leftBrace">
            <a:avLst>
              <a:gd name="adj1" fmla="val 157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916999DB-1836-D469-A22D-2B14971256D8}"/>
              </a:ext>
            </a:extLst>
          </p:cNvPr>
          <p:cNvSpPr txBox="1"/>
          <p:nvPr/>
        </p:nvSpPr>
        <p:spPr>
          <a:xfrm>
            <a:off x="3089847" y="2492767"/>
            <a:ext cx="855385" cy="369332"/>
          </a:xfrm>
          <a:prstGeom prst="rect">
            <a:avLst/>
          </a:prstGeom>
          <a:noFill/>
        </p:spPr>
        <p:txBody>
          <a:bodyPr wrap="square">
            <a:spAutoFit/>
          </a:bodyPr>
          <a:lstStyle/>
          <a:p>
            <a:pPr algn="ctr">
              <a:spcAft>
                <a:spcPts val="600"/>
              </a:spcAft>
            </a:pPr>
            <a:r>
              <a:rPr lang="ja-JP" altLang="en-US" b="1" spc="-150" dirty="0"/>
              <a:t>受注者</a:t>
            </a:r>
          </a:p>
        </p:txBody>
      </p:sp>
      <p:sp>
        <p:nvSpPr>
          <p:cNvPr id="52" name="左中かっこ 51">
            <a:extLst>
              <a:ext uri="{FF2B5EF4-FFF2-40B4-BE49-F238E27FC236}">
                <a16:creationId xmlns:a16="http://schemas.microsoft.com/office/drawing/2014/main" id="{1D3B7967-1C61-C62E-5EC4-BD5D46ADB74A}"/>
              </a:ext>
            </a:extLst>
          </p:cNvPr>
          <p:cNvSpPr/>
          <p:nvPr/>
        </p:nvSpPr>
        <p:spPr>
          <a:xfrm>
            <a:off x="3880474" y="2312463"/>
            <a:ext cx="110344" cy="2506541"/>
          </a:xfrm>
          <a:prstGeom prst="leftBrace">
            <a:avLst>
              <a:gd name="adj1" fmla="val 157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EC5BF315-9E30-5BD8-BFFF-B0153E549616}"/>
              </a:ext>
            </a:extLst>
          </p:cNvPr>
          <p:cNvSpPr/>
          <p:nvPr/>
        </p:nvSpPr>
        <p:spPr>
          <a:xfrm>
            <a:off x="4210594" y="2741588"/>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54" name="正方形/長方形 53">
            <a:extLst>
              <a:ext uri="{FF2B5EF4-FFF2-40B4-BE49-F238E27FC236}">
                <a16:creationId xmlns:a16="http://schemas.microsoft.com/office/drawing/2014/main" id="{71EAA6D6-A7A5-F282-31E9-FDFE6D7D2204}"/>
              </a:ext>
            </a:extLst>
          </p:cNvPr>
          <p:cNvSpPr/>
          <p:nvPr/>
        </p:nvSpPr>
        <p:spPr>
          <a:xfrm>
            <a:off x="4196515" y="2312463"/>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cxnSp>
        <p:nvCxnSpPr>
          <p:cNvPr id="55" name="直線コネクタ 54">
            <a:extLst>
              <a:ext uri="{FF2B5EF4-FFF2-40B4-BE49-F238E27FC236}">
                <a16:creationId xmlns:a16="http://schemas.microsoft.com/office/drawing/2014/main" id="{113E4786-46D9-72B3-2512-5C0BE2D2DB00}"/>
              </a:ext>
            </a:extLst>
          </p:cNvPr>
          <p:cNvCxnSpPr>
            <a:cxnSpLocks/>
          </p:cNvCxnSpPr>
          <p:nvPr/>
        </p:nvCxnSpPr>
        <p:spPr>
          <a:xfrm>
            <a:off x="3273519" y="2219389"/>
            <a:ext cx="8801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25E04C6-72B0-5FE9-469C-9D8341C89DF8}"/>
              </a:ext>
            </a:extLst>
          </p:cNvPr>
          <p:cNvSpPr txBox="1"/>
          <p:nvPr/>
        </p:nvSpPr>
        <p:spPr>
          <a:xfrm>
            <a:off x="3356547" y="1803713"/>
            <a:ext cx="461080" cy="369332"/>
          </a:xfrm>
          <a:prstGeom prst="rect">
            <a:avLst/>
          </a:prstGeom>
          <a:noFill/>
        </p:spPr>
        <p:txBody>
          <a:bodyPr wrap="square">
            <a:spAutoFit/>
          </a:bodyPr>
          <a:lstStyle/>
          <a:p>
            <a:pPr algn="ctr">
              <a:spcAft>
                <a:spcPts val="600"/>
              </a:spcAft>
            </a:pPr>
            <a:r>
              <a:rPr lang="ja-JP" altLang="en-US" b="1" spc="-150" dirty="0"/>
              <a:t>市</a:t>
            </a:r>
          </a:p>
        </p:txBody>
      </p:sp>
      <p:cxnSp>
        <p:nvCxnSpPr>
          <p:cNvPr id="57" name="直線矢印コネクタ 56">
            <a:extLst>
              <a:ext uri="{FF2B5EF4-FFF2-40B4-BE49-F238E27FC236}">
                <a16:creationId xmlns:a16="http://schemas.microsoft.com/office/drawing/2014/main" id="{6687EA63-247B-4001-8510-A8F6FDDE6AF5}"/>
              </a:ext>
            </a:extLst>
          </p:cNvPr>
          <p:cNvCxnSpPr>
            <a:cxnSpLocks/>
          </p:cNvCxnSpPr>
          <p:nvPr/>
        </p:nvCxnSpPr>
        <p:spPr>
          <a:xfrm flipV="1">
            <a:off x="3970027" y="1674464"/>
            <a:ext cx="0" cy="533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四角形: 角を丸くする 57">
            <a:extLst>
              <a:ext uri="{FF2B5EF4-FFF2-40B4-BE49-F238E27FC236}">
                <a16:creationId xmlns:a16="http://schemas.microsoft.com/office/drawing/2014/main" id="{97A84B93-59CD-B05E-C7D6-79593F9707DB}"/>
              </a:ext>
            </a:extLst>
          </p:cNvPr>
          <p:cNvSpPr/>
          <p:nvPr/>
        </p:nvSpPr>
        <p:spPr>
          <a:xfrm>
            <a:off x="4061343" y="1457912"/>
            <a:ext cx="1738499" cy="6922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A16C8578-5D26-59E1-DBE7-653EFC0E5063}"/>
              </a:ext>
            </a:extLst>
          </p:cNvPr>
          <p:cNvSpPr/>
          <p:nvPr/>
        </p:nvSpPr>
        <p:spPr>
          <a:xfrm>
            <a:off x="3095040" y="2978181"/>
            <a:ext cx="256626" cy="5875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正方形/長方形 59">
            <a:extLst>
              <a:ext uri="{FF2B5EF4-FFF2-40B4-BE49-F238E27FC236}">
                <a16:creationId xmlns:a16="http://schemas.microsoft.com/office/drawing/2014/main" id="{1E56B227-5CF1-0055-1A5F-3495BCC13AEC}"/>
              </a:ext>
            </a:extLst>
          </p:cNvPr>
          <p:cNvSpPr/>
          <p:nvPr/>
        </p:nvSpPr>
        <p:spPr>
          <a:xfrm>
            <a:off x="7264697" y="4423958"/>
            <a:ext cx="1440000" cy="282374"/>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増額</a:t>
            </a:r>
          </a:p>
        </p:txBody>
      </p:sp>
      <p:sp>
        <p:nvSpPr>
          <p:cNvPr id="61" name="正方形/長方形 60">
            <a:extLst>
              <a:ext uri="{FF2B5EF4-FFF2-40B4-BE49-F238E27FC236}">
                <a16:creationId xmlns:a16="http://schemas.microsoft.com/office/drawing/2014/main" id="{304044B2-01AE-9915-AAF4-4E85F6D5E7EE}"/>
              </a:ext>
            </a:extLst>
          </p:cNvPr>
          <p:cNvSpPr/>
          <p:nvPr/>
        </p:nvSpPr>
        <p:spPr>
          <a:xfrm>
            <a:off x="7264696" y="3372919"/>
            <a:ext cx="1440000" cy="1033494"/>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当初予算</a:t>
            </a:r>
            <a:endParaRPr kumimoji="1" lang="en-US" altLang="ja-JP" sz="1600" dirty="0">
              <a:solidFill>
                <a:schemeClr val="tx1"/>
              </a:solidFill>
            </a:endParaRPr>
          </a:p>
          <a:p>
            <a:pPr algn="ctr"/>
            <a:r>
              <a:rPr kumimoji="1" lang="ja-JP" altLang="en-US" sz="1600" dirty="0">
                <a:solidFill>
                  <a:schemeClr val="tx1"/>
                </a:solidFill>
              </a:rPr>
              <a:t>範囲内で</a:t>
            </a:r>
            <a:endParaRPr kumimoji="1" lang="en-US" altLang="ja-JP" sz="1600" dirty="0">
              <a:solidFill>
                <a:schemeClr val="tx1"/>
              </a:solidFill>
            </a:endParaRPr>
          </a:p>
          <a:p>
            <a:pPr algn="ctr"/>
            <a:r>
              <a:rPr kumimoji="1" lang="ja-JP" altLang="en-US" sz="1600" dirty="0">
                <a:solidFill>
                  <a:schemeClr val="tx1"/>
                </a:solidFill>
              </a:rPr>
              <a:t>対応</a:t>
            </a:r>
          </a:p>
        </p:txBody>
      </p:sp>
      <p:sp>
        <p:nvSpPr>
          <p:cNvPr id="62" name="四角形: 角を丸くする 61">
            <a:extLst>
              <a:ext uri="{FF2B5EF4-FFF2-40B4-BE49-F238E27FC236}">
                <a16:creationId xmlns:a16="http://schemas.microsoft.com/office/drawing/2014/main" id="{0C44CC78-4C6E-1DB4-FAD6-6348130BCC54}"/>
              </a:ext>
            </a:extLst>
          </p:cNvPr>
          <p:cNvSpPr/>
          <p:nvPr/>
        </p:nvSpPr>
        <p:spPr>
          <a:xfrm>
            <a:off x="7129525" y="3258311"/>
            <a:ext cx="1738499" cy="1560692"/>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F7F1F657-B4CB-D907-4475-0C7E420A0858}"/>
              </a:ext>
            </a:extLst>
          </p:cNvPr>
          <p:cNvSpPr txBox="1"/>
          <p:nvPr/>
        </p:nvSpPr>
        <p:spPr>
          <a:xfrm>
            <a:off x="7472142" y="4842862"/>
            <a:ext cx="1025108" cy="338554"/>
          </a:xfrm>
          <a:prstGeom prst="rect">
            <a:avLst/>
          </a:prstGeom>
          <a:noFill/>
        </p:spPr>
        <p:txBody>
          <a:bodyPr wrap="square">
            <a:spAutoFit/>
          </a:bodyPr>
          <a:lstStyle/>
          <a:p>
            <a:pPr algn="ctr">
              <a:spcAft>
                <a:spcPts val="600"/>
              </a:spcAft>
            </a:pPr>
            <a:r>
              <a:rPr lang="ja-JP" altLang="en-US" sz="1600" spc="-150" dirty="0"/>
              <a:t>変更案</a:t>
            </a:r>
          </a:p>
        </p:txBody>
      </p:sp>
      <p:sp>
        <p:nvSpPr>
          <p:cNvPr id="64" name="正方形/長方形 63">
            <a:extLst>
              <a:ext uri="{FF2B5EF4-FFF2-40B4-BE49-F238E27FC236}">
                <a16:creationId xmlns:a16="http://schemas.microsoft.com/office/drawing/2014/main" id="{C7ED39C1-6C95-9C45-DDA2-A95130F968DA}"/>
              </a:ext>
            </a:extLst>
          </p:cNvPr>
          <p:cNvSpPr/>
          <p:nvPr/>
        </p:nvSpPr>
        <p:spPr>
          <a:xfrm>
            <a:off x="7244078" y="1758264"/>
            <a:ext cx="1440000" cy="49459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単独費</a:t>
            </a:r>
            <a:endParaRPr kumimoji="1" lang="en-US" altLang="ja-JP" sz="1600" dirty="0">
              <a:solidFill>
                <a:schemeClr val="tx1"/>
              </a:solidFill>
            </a:endParaRPr>
          </a:p>
          <a:p>
            <a:pPr algn="ctr"/>
            <a:r>
              <a:rPr kumimoji="1" lang="ja-JP" altLang="en-US" sz="1600" dirty="0">
                <a:solidFill>
                  <a:schemeClr val="tx1"/>
                </a:solidFill>
              </a:rPr>
              <a:t>（部品交換）</a:t>
            </a:r>
          </a:p>
        </p:txBody>
      </p:sp>
      <p:sp>
        <p:nvSpPr>
          <p:cNvPr id="65" name="四角形: 角を丸くする 64">
            <a:extLst>
              <a:ext uri="{FF2B5EF4-FFF2-40B4-BE49-F238E27FC236}">
                <a16:creationId xmlns:a16="http://schemas.microsoft.com/office/drawing/2014/main" id="{46E1518E-5FF3-9886-EF21-B7F5A04E3057}"/>
              </a:ext>
            </a:extLst>
          </p:cNvPr>
          <p:cNvSpPr/>
          <p:nvPr/>
        </p:nvSpPr>
        <p:spPr>
          <a:xfrm>
            <a:off x="7108906" y="1674464"/>
            <a:ext cx="1738499" cy="15076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2453F4A-9391-4F90-2996-C059EC59C4CD}"/>
              </a:ext>
            </a:extLst>
          </p:cNvPr>
          <p:cNvSpPr txBox="1"/>
          <p:nvPr/>
        </p:nvSpPr>
        <p:spPr>
          <a:xfrm>
            <a:off x="6137410" y="2492767"/>
            <a:ext cx="855385" cy="369332"/>
          </a:xfrm>
          <a:prstGeom prst="rect">
            <a:avLst/>
          </a:prstGeom>
          <a:noFill/>
        </p:spPr>
        <p:txBody>
          <a:bodyPr wrap="square">
            <a:spAutoFit/>
          </a:bodyPr>
          <a:lstStyle/>
          <a:p>
            <a:pPr algn="ctr">
              <a:spcAft>
                <a:spcPts val="600"/>
              </a:spcAft>
            </a:pPr>
            <a:r>
              <a:rPr lang="ja-JP" altLang="en-US" b="1" spc="-150" dirty="0"/>
              <a:t>受注者</a:t>
            </a:r>
          </a:p>
        </p:txBody>
      </p:sp>
      <p:sp>
        <p:nvSpPr>
          <p:cNvPr id="67" name="左中かっこ 66">
            <a:extLst>
              <a:ext uri="{FF2B5EF4-FFF2-40B4-BE49-F238E27FC236}">
                <a16:creationId xmlns:a16="http://schemas.microsoft.com/office/drawing/2014/main" id="{0DD0A95F-708D-19E1-EAFB-41A908A110A3}"/>
              </a:ext>
            </a:extLst>
          </p:cNvPr>
          <p:cNvSpPr/>
          <p:nvPr/>
        </p:nvSpPr>
        <p:spPr>
          <a:xfrm>
            <a:off x="6928037" y="1665173"/>
            <a:ext cx="110344" cy="3153831"/>
          </a:xfrm>
          <a:prstGeom prst="leftBrace">
            <a:avLst>
              <a:gd name="adj1" fmla="val 157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370E2F46-E471-A16E-75B7-8124EDC346C7}"/>
              </a:ext>
            </a:extLst>
          </p:cNvPr>
          <p:cNvSpPr/>
          <p:nvPr/>
        </p:nvSpPr>
        <p:spPr>
          <a:xfrm>
            <a:off x="7258157" y="2741588"/>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69" name="正方形/長方形 68">
            <a:extLst>
              <a:ext uri="{FF2B5EF4-FFF2-40B4-BE49-F238E27FC236}">
                <a16:creationId xmlns:a16="http://schemas.microsoft.com/office/drawing/2014/main" id="{9D1BA507-E3AB-05DB-D235-942075FBFCA0}"/>
              </a:ext>
            </a:extLst>
          </p:cNvPr>
          <p:cNvSpPr/>
          <p:nvPr/>
        </p:nvSpPr>
        <p:spPr>
          <a:xfrm>
            <a:off x="7244078" y="2312463"/>
            <a:ext cx="1440000" cy="363252"/>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a:t>
            </a:r>
          </a:p>
        </p:txBody>
      </p:sp>
      <p:sp>
        <p:nvSpPr>
          <p:cNvPr id="74" name="矢印: 右 73">
            <a:extLst>
              <a:ext uri="{FF2B5EF4-FFF2-40B4-BE49-F238E27FC236}">
                <a16:creationId xmlns:a16="http://schemas.microsoft.com/office/drawing/2014/main" id="{1FADA77D-E096-16A9-DFA2-7879BB2D0F02}"/>
              </a:ext>
            </a:extLst>
          </p:cNvPr>
          <p:cNvSpPr/>
          <p:nvPr/>
        </p:nvSpPr>
        <p:spPr>
          <a:xfrm>
            <a:off x="6142603" y="2978181"/>
            <a:ext cx="256626" cy="5875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5" name="テキスト ボックス 74">
            <a:extLst>
              <a:ext uri="{FF2B5EF4-FFF2-40B4-BE49-F238E27FC236}">
                <a16:creationId xmlns:a16="http://schemas.microsoft.com/office/drawing/2014/main" id="{92485328-82FD-5370-B511-E8F14E8F5011}"/>
              </a:ext>
            </a:extLst>
          </p:cNvPr>
          <p:cNvSpPr txBox="1"/>
          <p:nvPr/>
        </p:nvSpPr>
        <p:spPr>
          <a:xfrm>
            <a:off x="998959" y="5413940"/>
            <a:ext cx="5400269" cy="646331"/>
          </a:xfrm>
          <a:prstGeom prst="rect">
            <a:avLst/>
          </a:prstGeom>
          <a:noFill/>
        </p:spPr>
        <p:txBody>
          <a:bodyPr wrap="square">
            <a:spAutoFit/>
          </a:bodyPr>
          <a:lstStyle/>
          <a:p>
            <a:r>
              <a:rPr lang="ja-JP" altLang="en-US" dirty="0">
                <a:latin typeface="+mn-ea"/>
                <a:cs typeface="ＭＳ Ｐゴシック" panose="020B0600070205080204" pitchFamily="50" charset="-128"/>
              </a:rPr>
              <a:t>・受注者の業務範囲を段階的に拡大</a:t>
            </a:r>
            <a:endParaRPr lang="en-US" altLang="ja-JP" dirty="0">
              <a:latin typeface="+mn-ea"/>
              <a:cs typeface="ＭＳ Ｐゴシック" panose="020B0600070205080204" pitchFamily="50" charset="-128"/>
            </a:endParaRPr>
          </a:p>
          <a:p>
            <a:r>
              <a:rPr lang="ja-JP" altLang="en-US" dirty="0">
                <a:latin typeface="+mn-ea"/>
                <a:cs typeface="ＭＳ Ｐゴシック" panose="020B0600070205080204" pitchFamily="50" charset="-128"/>
              </a:rPr>
              <a:t>・段階を追って集約し、受注者側の体制も整える</a:t>
            </a:r>
            <a:endParaRPr lang="en-US" altLang="ja-JP" dirty="0">
              <a:latin typeface="+mn-ea"/>
              <a:cs typeface="ＭＳ Ｐゴシック" panose="020B0600070205080204" pitchFamily="50" charset="-128"/>
            </a:endParaRPr>
          </a:p>
        </p:txBody>
      </p:sp>
      <p:sp>
        <p:nvSpPr>
          <p:cNvPr id="3" name="タイトル 1">
            <a:extLst>
              <a:ext uri="{FF2B5EF4-FFF2-40B4-BE49-F238E27FC236}">
                <a16:creationId xmlns:a16="http://schemas.microsoft.com/office/drawing/2014/main" id="{ED49E10C-8ABA-30E1-F04E-1F1D919CB80C}"/>
              </a:ext>
            </a:extLst>
          </p:cNvPr>
          <p:cNvSpPr txBox="1">
            <a:spLocks/>
          </p:cNvSpPr>
          <p:nvPr/>
        </p:nvSpPr>
        <p:spPr>
          <a:xfrm>
            <a:off x="8220075" y="11137"/>
            <a:ext cx="1685926"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r>
              <a:rPr lang="ja-JP" altLang="en-US" sz="1800" dirty="0">
                <a:solidFill>
                  <a:srgbClr val="FF0000"/>
                </a:solidFill>
                <a:latin typeface="+mn-ea"/>
                <a:ea typeface="+mn-ea"/>
              </a:rPr>
              <a:t>・</a:t>
            </a: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3795881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③　評価基準値の見直しについて</a:t>
            </a:r>
            <a:br>
              <a:rPr lang="en-US" altLang="ja-JP" sz="3200" b="1" dirty="0">
                <a:latin typeface="+mn-ea"/>
                <a:ea typeface="+mn-ea"/>
              </a:rPr>
            </a:br>
            <a:r>
              <a:rPr lang="en-US" altLang="ja-JP" sz="3200" b="1" dirty="0">
                <a:latin typeface="+mn-ea"/>
                <a:ea typeface="+mn-ea"/>
              </a:rPr>
              <a:t>【</a:t>
            </a:r>
            <a:r>
              <a:rPr lang="ja-JP" altLang="en-US" sz="3200" b="1" dirty="0">
                <a:latin typeface="+mn-ea"/>
                <a:ea typeface="+mn-ea"/>
              </a:rPr>
              <a:t>処理場・抽水所施設</a:t>
            </a:r>
            <a:r>
              <a:rPr lang="en-US" altLang="ja-JP" sz="3200" b="1" dirty="0">
                <a:latin typeface="+mn-ea"/>
                <a:ea typeface="+mn-ea"/>
              </a:rPr>
              <a:t>】</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24</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285595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a:extLst>
            <a:ext uri="{FF2B5EF4-FFF2-40B4-BE49-F238E27FC236}">
              <a16:creationId xmlns:a16="http://schemas.microsoft.com/office/drawing/2014/main" id="{000C7CA9-BCB3-EC7C-F9DB-DB1C91557CA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87CC330-24EA-D210-64B1-0BACDAFA207B}"/>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25</a:t>
            </a:fld>
            <a:endParaRPr lang="ja-JP" altLang="en-US">
              <a:solidFill>
                <a:prstClr val="black"/>
              </a:solidFill>
              <a:latin typeface="Segoe UI"/>
              <a:ea typeface="Meiryo UI"/>
            </a:endParaRPr>
          </a:p>
        </p:txBody>
      </p:sp>
      <p:sp>
        <p:nvSpPr>
          <p:cNvPr id="16" name="タイトル 1">
            <a:extLst>
              <a:ext uri="{FF2B5EF4-FFF2-40B4-BE49-F238E27FC236}">
                <a16:creationId xmlns:a16="http://schemas.microsoft.com/office/drawing/2014/main" id="{4BD62773-D71E-834B-E50B-10A74C40864A}"/>
              </a:ext>
            </a:extLst>
          </p:cNvPr>
          <p:cNvSpPr txBox="1">
            <a:spLocks/>
          </p:cNvSpPr>
          <p:nvPr/>
        </p:nvSpPr>
        <p:spPr>
          <a:xfrm>
            <a:off x="210728" y="395473"/>
            <a:ext cx="9479372" cy="1369827"/>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b="1" dirty="0">
                <a:latin typeface="+mn-ea"/>
                <a:ea typeface="+mn-ea"/>
              </a:rPr>
              <a:t>審議・報告事項</a:t>
            </a:r>
            <a:endParaRPr lang="en-US" altLang="ja-JP" sz="3600" b="1" dirty="0">
              <a:latin typeface="+mn-ea"/>
              <a:ea typeface="+mn-ea"/>
            </a:endParaRPr>
          </a:p>
          <a:p>
            <a:pPr algn="l">
              <a:lnSpc>
                <a:spcPct val="100000"/>
              </a:lnSpc>
            </a:pPr>
            <a:r>
              <a:rPr lang="en-US" altLang="ja-JP" sz="3200" b="1" dirty="0">
                <a:latin typeface="+mn-ea"/>
                <a:ea typeface="+mn-ea"/>
              </a:rPr>
              <a:t>(</a:t>
            </a:r>
            <a:r>
              <a:rPr lang="ja-JP" altLang="en-US" sz="3200" b="1" dirty="0">
                <a:latin typeface="+mn-ea"/>
                <a:ea typeface="+mn-ea"/>
              </a:rPr>
              <a:t>評価基準値の見直しについて</a:t>
            </a:r>
            <a:r>
              <a:rPr lang="en-US" altLang="ja-JP" sz="3200" b="1" dirty="0">
                <a:latin typeface="+mn-ea"/>
                <a:ea typeface="+mn-ea"/>
              </a:rPr>
              <a:t>【</a:t>
            </a:r>
            <a:r>
              <a:rPr lang="ja-JP" altLang="en-US" sz="3200" b="1" dirty="0">
                <a:latin typeface="+mn-ea"/>
                <a:ea typeface="+mn-ea"/>
              </a:rPr>
              <a:t>処理場・抽水所施設</a:t>
            </a:r>
            <a:r>
              <a:rPr lang="en-US" altLang="ja-JP" sz="3200" b="1" dirty="0">
                <a:latin typeface="+mn-ea"/>
                <a:ea typeface="+mn-ea"/>
              </a:rPr>
              <a:t>】)</a:t>
            </a:r>
            <a:endParaRPr lang="ja-JP" altLang="en-US" sz="3200" b="1" dirty="0">
              <a:latin typeface="+mn-ea"/>
              <a:ea typeface="+mn-ea"/>
            </a:endParaRPr>
          </a:p>
        </p:txBody>
      </p:sp>
      <p:sp>
        <p:nvSpPr>
          <p:cNvPr id="18" name="タイトル 1">
            <a:extLst>
              <a:ext uri="{FF2B5EF4-FFF2-40B4-BE49-F238E27FC236}">
                <a16:creationId xmlns:a16="http://schemas.microsoft.com/office/drawing/2014/main" id="{F2B81655-1A4A-4800-B2B0-FB77E69CE878}"/>
              </a:ext>
            </a:extLst>
          </p:cNvPr>
          <p:cNvSpPr txBox="1">
            <a:spLocks/>
          </p:cNvSpPr>
          <p:nvPr/>
        </p:nvSpPr>
        <p:spPr>
          <a:xfrm>
            <a:off x="223443" y="1736425"/>
            <a:ext cx="9251576"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000" b="1" u="sng" dirty="0">
                <a:latin typeface="+mn-ea"/>
                <a:ea typeface="+mn-ea"/>
              </a:rPr>
              <a:t>対象箇所：　特記仕様書第</a:t>
            </a:r>
            <a:r>
              <a:rPr lang="en-US" altLang="ja-JP" sz="2000" b="1" u="sng" dirty="0">
                <a:latin typeface="+mn-ea"/>
                <a:ea typeface="+mn-ea"/>
              </a:rPr>
              <a:t>51</a:t>
            </a:r>
            <a:r>
              <a:rPr lang="ja-JP" altLang="en-US" sz="2000" b="1" u="sng" dirty="0">
                <a:latin typeface="+mn-ea"/>
                <a:ea typeface="+mn-ea"/>
              </a:rPr>
              <a:t>条（評価基準値未達時の対応）</a:t>
            </a:r>
            <a:endParaRPr lang="en-US" altLang="ja-JP" sz="2000" b="1" u="sng" dirty="0">
              <a:latin typeface="+mn-ea"/>
              <a:ea typeface="+mn-ea"/>
            </a:endParaRPr>
          </a:p>
          <a:p>
            <a:pPr algn="l">
              <a:lnSpc>
                <a:spcPct val="100000"/>
              </a:lnSpc>
            </a:pPr>
            <a:r>
              <a:rPr lang="ja-JP" altLang="en-US" sz="2000" b="1" dirty="0">
                <a:latin typeface="+mn-ea"/>
                <a:ea typeface="+mn-ea"/>
              </a:rPr>
              <a:t>　　　　　　　　</a:t>
            </a:r>
            <a:r>
              <a:rPr lang="en-US" altLang="ja-JP" sz="2000" b="1" u="sng" dirty="0">
                <a:latin typeface="+mn-ea"/>
                <a:ea typeface="+mn-ea"/>
              </a:rPr>
              <a:t>【</a:t>
            </a:r>
            <a:r>
              <a:rPr lang="ja-JP" altLang="en-US" sz="2000" b="1" u="sng" dirty="0">
                <a:latin typeface="+mn-ea"/>
                <a:ea typeface="+mn-ea"/>
              </a:rPr>
              <a:t>別紙</a:t>
            </a:r>
            <a:r>
              <a:rPr lang="en-US" altLang="ja-JP" sz="2000" b="1" u="sng" dirty="0">
                <a:latin typeface="+mn-ea"/>
                <a:ea typeface="+mn-ea"/>
              </a:rPr>
              <a:t>-25</a:t>
            </a:r>
            <a:r>
              <a:rPr lang="ja-JP" altLang="en-US" sz="2000" b="1" u="sng" dirty="0">
                <a:latin typeface="+mn-ea"/>
                <a:ea typeface="+mn-ea"/>
              </a:rPr>
              <a:t>～</a:t>
            </a:r>
            <a:r>
              <a:rPr lang="en-US" altLang="ja-JP" sz="2000" b="1" u="sng" dirty="0">
                <a:latin typeface="+mn-ea"/>
                <a:ea typeface="+mn-ea"/>
              </a:rPr>
              <a:t>28】</a:t>
            </a:r>
            <a:r>
              <a:rPr lang="ja-JP" altLang="en-US" sz="2000" b="1" u="sng" dirty="0">
                <a:latin typeface="+mn-ea"/>
                <a:ea typeface="+mn-ea"/>
              </a:rPr>
              <a:t>原単位及び年間予定使用量（各方面管理事務所）</a:t>
            </a:r>
            <a:endParaRPr lang="en-US" altLang="ja-JP" sz="2000" b="1" u="sng" dirty="0">
              <a:latin typeface="+mn-ea"/>
              <a:ea typeface="+mn-ea"/>
            </a:endParaRPr>
          </a:p>
        </p:txBody>
      </p:sp>
      <p:sp>
        <p:nvSpPr>
          <p:cNvPr id="23" name="タイトル 1">
            <a:extLst>
              <a:ext uri="{FF2B5EF4-FFF2-40B4-BE49-F238E27FC236}">
                <a16:creationId xmlns:a16="http://schemas.microsoft.com/office/drawing/2014/main" id="{AD7A7D42-3914-9A7A-DC95-EF4ACE548170}"/>
              </a:ext>
            </a:extLst>
          </p:cNvPr>
          <p:cNvSpPr txBox="1">
            <a:spLocks/>
          </p:cNvSpPr>
          <p:nvPr/>
        </p:nvSpPr>
        <p:spPr>
          <a:xfrm>
            <a:off x="430981" y="3192336"/>
            <a:ext cx="6516665" cy="12129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b="1" dirty="0">
                <a:latin typeface="+mn-ea"/>
                <a:ea typeface="+mn-ea"/>
              </a:rPr>
              <a:t>原単位、使用量の評価基準値の見直しに</a:t>
            </a:r>
            <a:endParaRPr lang="en-US" altLang="ja-JP" sz="2800" b="1" dirty="0">
              <a:latin typeface="+mn-ea"/>
              <a:ea typeface="+mn-ea"/>
            </a:endParaRPr>
          </a:p>
          <a:p>
            <a:pPr>
              <a:lnSpc>
                <a:spcPct val="100000"/>
              </a:lnSpc>
            </a:pPr>
            <a:r>
              <a:rPr lang="ja-JP" altLang="en-US" sz="2800" b="1" dirty="0">
                <a:latin typeface="+mn-ea"/>
                <a:ea typeface="+mn-ea"/>
              </a:rPr>
              <a:t>過去実績の平均値</a:t>
            </a:r>
            <a:r>
              <a:rPr lang="ja-JP" altLang="en-US" sz="2800" b="1" u="sng" dirty="0">
                <a:solidFill>
                  <a:srgbClr val="FF0000"/>
                </a:solidFill>
                <a:latin typeface="+mn-ea"/>
                <a:ea typeface="+mn-ea"/>
              </a:rPr>
              <a:t>＋１</a:t>
            </a:r>
            <a:r>
              <a:rPr lang="en-US" altLang="ja-JP" sz="2800" b="1" u="sng" dirty="0">
                <a:solidFill>
                  <a:srgbClr val="FF0000"/>
                </a:solidFill>
                <a:latin typeface="+mn-ea"/>
                <a:ea typeface="+mn-ea"/>
              </a:rPr>
              <a:t>σ</a:t>
            </a:r>
            <a:r>
              <a:rPr lang="ja-JP" altLang="en-US" sz="2800" b="1" dirty="0">
                <a:latin typeface="+mn-ea"/>
                <a:ea typeface="+mn-ea"/>
              </a:rPr>
              <a:t>を採用</a:t>
            </a:r>
            <a:endParaRPr lang="en-US" altLang="ja-JP" sz="2800" b="1" dirty="0">
              <a:latin typeface="+mn-ea"/>
              <a:ea typeface="+mn-ea"/>
            </a:endParaRPr>
          </a:p>
        </p:txBody>
      </p:sp>
      <p:sp>
        <p:nvSpPr>
          <p:cNvPr id="24" name="タイトル 1">
            <a:extLst>
              <a:ext uri="{FF2B5EF4-FFF2-40B4-BE49-F238E27FC236}">
                <a16:creationId xmlns:a16="http://schemas.microsoft.com/office/drawing/2014/main" id="{5E4FA9D1-955C-BF0C-D29C-D25ABF9A553E}"/>
              </a:ext>
            </a:extLst>
          </p:cNvPr>
          <p:cNvSpPr txBox="1">
            <a:spLocks/>
          </p:cNvSpPr>
          <p:nvPr/>
        </p:nvSpPr>
        <p:spPr>
          <a:xfrm>
            <a:off x="7483826" y="3119005"/>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審議</a:t>
            </a:r>
            <a:r>
              <a:rPr lang="en-US" altLang="ja-JP" sz="2800" dirty="0">
                <a:solidFill>
                  <a:srgbClr val="FF0000"/>
                </a:solidFill>
                <a:latin typeface="+mn-ea"/>
                <a:ea typeface="+mn-ea"/>
              </a:rPr>
              <a:t>】</a:t>
            </a:r>
          </a:p>
        </p:txBody>
      </p:sp>
    </p:spTree>
    <p:extLst>
      <p:ext uri="{BB962C8B-B14F-4D97-AF65-F5344CB8AC3E}">
        <p14:creationId xmlns:p14="http://schemas.microsoft.com/office/powerpoint/2010/main" val="86529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82E44-266A-50ED-CA14-D7B3CA62AF49}"/>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90D172B-0A3F-7F5F-F716-B6D802C1C3C1}"/>
              </a:ext>
            </a:extLst>
          </p:cNvPr>
          <p:cNvSpPr>
            <a:spLocks noGrp="1"/>
          </p:cNvSpPr>
          <p:nvPr>
            <p:ph type="sldNum" sz="quarter" idx="12"/>
          </p:nvPr>
        </p:nvSpPr>
        <p:spPr/>
        <p:txBody>
          <a:bodyPr/>
          <a:lstStyle/>
          <a:p>
            <a:fld id="{36EC18DB-A5DF-4E0E-B815-FCD04A2C4B2C}" type="slidenum">
              <a:rPr kumimoji="1" lang="ja-JP" altLang="en-US" smtClean="0"/>
              <a:t>26</a:t>
            </a:fld>
            <a:endParaRPr kumimoji="1" lang="ja-JP" altLang="en-US" dirty="0"/>
          </a:p>
        </p:txBody>
      </p:sp>
      <p:sp>
        <p:nvSpPr>
          <p:cNvPr id="8" name="角丸四角形 17">
            <a:extLst>
              <a:ext uri="{FF2B5EF4-FFF2-40B4-BE49-F238E27FC236}">
                <a16:creationId xmlns:a16="http://schemas.microsoft.com/office/drawing/2014/main" id="{B2393E38-9707-B0A2-4193-24590799004B}"/>
              </a:ext>
            </a:extLst>
          </p:cNvPr>
          <p:cNvSpPr/>
          <p:nvPr/>
        </p:nvSpPr>
        <p:spPr>
          <a:xfrm>
            <a:off x="17811" y="956706"/>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ユーティリティ原単位、使用量の実績の推移について</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21" name="スライド番号プレースホルダー 2">
            <a:extLst>
              <a:ext uri="{FF2B5EF4-FFF2-40B4-BE49-F238E27FC236}">
                <a16:creationId xmlns:a16="http://schemas.microsoft.com/office/drawing/2014/main" id="{76ECDFCA-BA9A-FCC9-0A8F-FC41B44CF1DA}"/>
              </a:ext>
            </a:extLst>
          </p:cNvPr>
          <p:cNvSpPr txBox="1">
            <a:spLocks/>
          </p:cNvSpPr>
          <p:nvPr/>
        </p:nvSpPr>
        <p:spPr>
          <a:xfrm>
            <a:off x="7677150" y="646294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EC18DB-A5DF-4E0E-B815-FCD04A2C4B2C}" type="slidenum">
              <a:rPr kumimoji="1" lang="ja-JP" altLang="en-US" smtClean="0"/>
              <a:pPr/>
              <a:t>26</a:t>
            </a:fld>
            <a:endParaRPr kumimoji="1" lang="ja-JP" altLang="en-US"/>
          </a:p>
        </p:txBody>
      </p:sp>
      <p:sp>
        <p:nvSpPr>
          <p:cNvPr id="2" name="角丸四角形 17">
            <a:extLst>
              <a:ext uri="{FF2B5EF4-FFF2-40B4-BE49-F238E27FC236}">
                <a16:creationId xmlns:a16="http://schemas.microsoft.com/office/drawing/2014/main" id="{E73DAB3B-5E08-1ABE-FD1F-A9CD76EEE9A8}"/>
              </a:ext>
            </a:extLst>
          </p:cNvPr>
          <p:cNvSpPr/>
          <p:nvPr/>
        </p:nvSpPr>
        <p:spPr>
          <a:xfrm>
            <a:off x="114000" y="109399"/>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角丸四角形 17">
            <a:extLst>
              <a:ext uri="{FF2B5EF4-FFF2-40B4-BE49-F238E27FC236}">
                <a16:creationId xmlns:a16="http://schemas.microsoft.com/office/drawing/2014/main" id="{E177A39F-D33B-D4EB-E713-8AB1FE512894}"/>
              </a:ext>
            </a:extLst>
          </p:cNvPr>
          <p:cNvSpPr/>
          <p:nvPr/>
        </p:nvSpPr>
        <p:spPr>
          <a:xfrm>
            <a:off x="36265" y="61247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graphicFrame>
        <p:nvGraphicFramePr>
          <p:cNvPr id="7" name="表 6">
            <a:extLst>
              <a:ext uri="{FF2B5EF4-FFF2-40B4-BE49-F238E27FC236}">
                <a16:creationId xmlns:a16="http://schemas.microsoft.com/office/drawing/2014/main" id="{B6A5922A-A614-6FD7-7540-F733FA8F7873}"/>
              </a:ext>
            </a:extLst>
          </p:cNvPr>
          <p:cNvGraphicFramePr>
            <a:graphicFrameLocks noGrp="1"/>
          </p:cNvGraphicFramePr>
          <p:nvPr/>
        </p:nvGraphicFramePr>
        <p:xfrm>
          <a:off x="520700" y="1532557"/>
          <a:ext cx="6660000" cy="4000500"/>
        </p:xfrm>
        <a:graphic>
          <a:graphicData uri="http://schemas.openxmlformats.org/drawingml/2006/table">
            <a:tbl>
              <a:tblPr/>
              <a:tblGrid>
                <a:gridCol w="360000">
                  <a:extLst>
                    <a:ext uri="{9D8B030D-6E8A-4147-A177-3AD203B41FA5}">
                      <a16:colId xmlns:a16="http://schemas.microsoft.com/office/drawing/2014/main" val="2925129538"/>
                    </a:ext>
                  </a:extLst>
                </a:gridCol>
                <a:gridCol w="900000">
                  <a:extLst>
                    <a:ext uri="{9D8B030D-6E8A-4147-A177-3AD203B41FA5}">
                      <a16:colId xmlns:a16="http://schemas.microsoft.com/office/drawing/2014/main" val="182624265"/>
                    </a:ext>
                  </a:extLst>
                </a:gridCol>
                <a:gridCol w="900000">
                  <a:extLst>
                    <a:ext uri="{9D8B030D-6E8A-4147-A177-3AD203B41FA5}">
                      <a16:colId xmlns:a16="http://schemas.microsoft.com/office/drawing/2014/main" val="3044270469"/>
                    </a:ext>
                  </a:extLst>
                </a:gridCol>
                <a:gridCol w="900000">
                  <a:extLst>
                    <a:ext uri="{9D8B030D-6E8A-4147-A177-3AD203B41FA5}">
                      <a16:colId xmlns:a16="http://schemas.microsoft.com/office/drawing/2014/main" val="2296587493"/>
                    </a:ext>
                  </a:extLst>
                </a:gridCol>
                <a:gridCol w="900000">
                  <a:extLst>
                    <a:ext uri="{9D8B030D-6E8A-4147-A177-3AD203B41FA5}">
                      <a16:colId xmlns:a16="http://schemas.microsoft.com/office/drawing/2014/main" val="1517519101"/>
                    </a:ext>
                  </a:extLst>
                </a:gridCol>
                <a:gridCol w="900000">
                  <a:extLst>
                    <a:ext uri="{9D8B030D-6E8A-4147-A177-3AD203B41FA5}">
                      <a16:colId xmlns:a16="http://schemas.microsoft.com/office/drawing/2014/main" val="3248548996"/>
                    </a:ext>
                  </a:extLst>
                </a:gridCol>
                <a:gridCol w="900000">
                  <a:extLst>
                    <a:ext uri="{9D8B030D-6E8A-4147-A177-3AD203B41FA5}">
                      <a16:colId xmlns:a16="http://schemas.microsoft.com/office/drawing/2014/main" val="3063356344"/>
                    </a:ext>
                  </a:extLst>
                </a:gridCol>
                <a:gridCol w="900000">
                  <a:extLst>
                    <a:ext uri="{9D8B030D-6E8A-4147-A177-3AD203B41FA5}">
                      <a16:colId xmlns:a16="http://schemas.microsoft.com/office/drawing/2014/main" val="3855224935"/>
                    </a:ext>
                  </a:extLst>
                </a:gridCol>
              </a:tblGrid>
              <a:tr h="285750">
                <a:tc>
                  <a:txBody>
                    <a:bodyPr/>
                    <a:lstStyle/>
                    <a:p>
                      <a:pPr algn="ctr" fontAlgn="ctr"/>
                      <a:r>
                        <a:rPr lang="ja-JP" altLang="en-US" sz="1200" b="0" i="0" u="none" strike="noStrike" dirty="0">
                          <a:effectLst/>
                          <a:latin typeface="+mn-ea"/>
                          <a:ea typeface="+mn-ea"/>
                        </a:rPr>
                        <a:t>放出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a:effectLst/>
                          <a:latin typeface="+mn-ea"/>
                          <a:ea typeface="+mn-ea"/>
                        </a:rPr>
                        <a:t>評価基準値</a:t>
                      </a:r>
                      <a:endParaRPr lang="en-US" sz="1200" b="0" i="0" u="none" strike="noStrike" dirty="0">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effectLst/>
                          <a:latin typeface="+mn-ea"/>
                          <a:ea typeface="+mn-ea"/>
                        </a:rPr>
                        <a:t>R3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effectLst/>
                          <a:latin typeface="+mn-ea"/>
                          <a:ea typeface="+mn-ea"/>
                        </a:rPr>
                        <a:t>R4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effectLst/>
                          <a:latin typeface="+mn-ea"/>
                          <a:ea typeface="+mn-ea"/>
                        </a:rPr>
                        <a:t>R5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effectLst/>
                          <a:latin typeface="+mn-ea"/>
                          <a:ea typeface="+mn-ea"/>
                        </a:rPr>
                        <a:t>R6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a:effectLst/>
                          <a:latin typeface="+mn-ea"/>
                          <a:ea typeface="+mn-ea"/>
                        </a:rPr>
                        <a:t>平均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a:effectLst/>
                          <a:latin typeface="+mn-ea"/>
                          <a:ea typeface="+mn-ea"/>
                        </a:rPr>
                        <a:t>平均 </a:t>
                      </a:r>
                      <a:r>
                        <a:rPr lang="en-US" altLang="ja-JP" sz="1200" b="0" i="0" u="none" strike="noStrike" dirty="0">
                          <a:effectLst/>
                          <a:latin typeface="+mn-ea"/>
                          <a:ea typeface="+mn-ea"/>
                        </a:rPr>
                        <a:t>+</a:t>
                      </a:r>
                      <a:r>
                        <a:rPr lang="ja-JP" altLang="en-US" sz="1200" b="0" i="0" u="none" strike="noStrike" dirty="0">
                          <a:effectLst/>
                          <a:latin typeface="+mn-ea"/>
                          <a:ea typeface="+mn-ea"/>
                        </a:rPr>
                        <a:t> １</a:t>
                      </a:r>
                      <a:r>
                        <a:rPr lang="en-US" altLang="ja-JP" sz="1200" b="0" i="0" u="none" strike="noStrike" dirty="0">
                          <a:effectLst/>
                          <a:latin typeface="+mn-ea"/>
                          <a:ea typeface="+mn-ea"/>
                        </a:rPr>
                        <a:t>σ</a:t>
                      </a:r>
                      <a:endParaRPr lang="ja-JP" altLang="en-US" sz="1200" b="0" i="0" u="none" strike="noStrike" dirty="0">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33334"/>
                  </a:ext>
                </a:extLst>
              </a:tr>
              <a:tr h="285750">
                <a:tc>
                  <a:txBody>
                    <a:bodyPr/>
                    <a:lstStyle/>
                    <a:p>
                      <a:pPr algn="ctr" fontAlgn="ctr"/>
                      <a:r>
                        <a:rPr lang="ja-JP" altLang="en-US" sz="1200" b="0" i="0" u="none" strike="noStrike">
                          <a:effectLst/>
                          <a:latin typeface="+mn-ea"/>
                          <a:ea typeface="+mn-ea"/>
                        </a:rPr>
                        <a:t>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1,098,382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1,121,370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1,115,030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1,129,240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1,137,500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1,125,785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1,158,396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950675"/>
                  </a:ext>
                </a:extLst>
              </a:tr>
              <a:tr h="285750">
                <a:tc>
                  <a:txBody>
                    <a:bodyPr/>
                    <a:lstStyle/>
                    <a:p>
                      <a:pPr algn="ctr" fontAlgn="ctr"/>
                      <a:r>
                        <a:rPr lang="ja-JP" altLang="en-US" sz="1200" b="0" i="0" u="none" strike="noStrike">
                          <a:effectLst/>
                          <a:latin typeface="+mn-ea"/>
                          <a:ea typeface="+mn-ea"/>
                        </a:rPr>
                        <a:t>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1,123,731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1,169,620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1,151,210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1,173,910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1,170,240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1,166,245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1,198,856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17022"/>
                  </a:ext>
                </a:extLst>
              </a:tr>
              <a:tr h="285750">
                <a:tc>
                  <a:txBody>
                    <a:bodyPr/>
                    <a:lstStyle/>
                    <a:p>
                      <a:pPr algn="ctr" fontAlgn="ctr"/>
                      <a:r>
                        <a:rPr lang="ja-JP" altLang="en-US" sz="1200" b="0" i="0" u="none" strike="noStrike">
                          <a:effectLst/>
                          <a:latin typeface="+mn-ea"/>
                          <a:ea typeface="+mn-ea"/>
                        </a:rPr>
                        <a:t>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1,110,073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1,116,340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1,162,560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1,136,710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1,161,170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1,144,195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1,176,806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985445"/>
                  </a:ext>
                </a:extLst>
              </a:tr>
              <a:tr h="285750">
                <a:tc>
                  <a:txBody>
                    <a:bodyPr/>
                    <a:lstStyle/>
                    <a:p>
                      <a:pPr algn="ctr" fontAlgn="ctr"/>
                      <a:r>
                        <a:rPr lang="ja-JP" altLang="en-US" sz="1200" b="0" i="0" u="none" strike="noStrike">
                          <a:effectLst/>
                          <a:latin typeface="+mn-ea"/>
                          <a:ea typeface="+mn-ea"/>
                        </a:rPr>
                        <a:t>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1,157,897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1,167,460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1,179,960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1,176,050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1,142,000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1,166,368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1,198,978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118660"/>
                  </a:ext>
                </a:extLst>
              </a:tr>
              <a:tr h="285750">
                <a:tc>
                  <a:txBody>
                    <a:bodyPr/>
                    <a:lstStyle/>
                    <a:p>
                      <a:pPr algn="ctr" fontAlgn="ctr"/>
                      <a:r>
                        <a:rPr lang="ja-JP" altLang="en-US" sz="1200" b="0" i="0" u="none" strike="noStrike">
                          <a:effectLst/>
                          <a:latin typeface="+mn-ea"/>
                          <a:ea typeface="+mn-ea"/>
                        </a:rPr>
                        <a:t>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1,138,765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1,167,740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1,169,340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1,170,040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1,119,550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1,156,668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1,189,278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7732179"/>
                  </a:ext>
                </a:extLst>
              </a:tr>
              <a:tr h="285750">
                <a:tc>
                  <a:txBody>
                    <a:bodyPr/>
                    <a:lstStyle/>
                    <a:p>
                      <a:pPr algn="ctr" fontAlgn="ctr"/>
                      <a:r>
                        <a:rPr lang="ja-JP" altLang="en-US" sz="1200" b="0" i="0" u="none" strike="noStrike">
                          <a:effectLst/>
                          <a:latin typeface="+mn-ea"/>
                          <a:ea typeface="+mn-ea"/>
                        </a:rPr>
                        <a:t>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1,108,563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1,115,210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1,148,290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1,122,560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1,107,750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1,123,453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1,156,063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351299"/>
                  </a:ext>
                </a:extLst>
              </a:tr>
              <a:tr h="285750">
                <a:tc>
                  <a:txBody>
                    <a:bodyPr/>
                    <a:lstStyle/>
                    <a:p>
                      <a:pPr algn="ctr" fontAlgn="ctr"/>
                      <a:r>
                        <a:rPr lang="ja-JP" altLang="en-US" sz="1200" b="0" i="0" u="none" strike="noStrike">
                          <a:effectLst/>
                          <a:latin typeface="+mn-ea"/>
                          <a:ea typeface="+mn-ea"/>
                        </a:rPr>
                        <a:t>１０</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1,169,923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1,120,180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1,169,250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1,152,210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1,162,650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1,151,073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1,183,683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8715373"/>
                  </a:ext>
                </a:extLst>
              </a:tr>
              <a:tr h="285750">
                <a:tc>
                  <a:txBody>
                    <a:bodyPr/>
                    <a:lstStyle/>
                    <a:p>
                      <a:pPr algn="ctr" fontAlgn="ctr"/>
                      <a:r>
                        <a:rPr lang="ja-JP" altLang="en-US" sz="1200" b="0" i="0" u="none" strike="noStrike">
                          <a:effectLst/>
                          <a:latin typeface="+mn-ea"/>
                          <a:ea typeface="+mn-ea"/>
                        </a:rPr>
                        <a:t>１１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1,082,668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1,084,110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1,116,390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1,136,310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1,125,930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1,115,685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1,148,296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539074"/>
                  </a:ext>
                </a:extLst>
              </a:tr>
              <a:tr h="285750">
                <a:tc>
                  <a:txBody>
                    <a:bodyPr/>
                    <a:lstStyle/>
                    <a:p>
                      <a:pPr algn="ctr" fontAlgn="ctr"/>
                      <a:r>
                        <a:rPr lang="ja-JP" altLang="en-US" sz="1200" b="0" i="0" u="none" strike="noStrike">
                          <a:effectLst/>
                          <a:latin typeface="+mn-ea"/>
                          <a:ea typeface="+mn-ea"/>
                        </a:rPr>
                        <a:t>１２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1,163,497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1,108,010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1,157,140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1,175,510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1,165,860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1,151,630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1,184,241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64123"/>
                  </a:ext>
                </a:extLst>
              </a:tr>
              <a:tr h="285750">
                <a:tc>
                  <a:txBody>
                    <a:bodyPr/>
                    <a:lstStyle/>
                    <a:p>
                      <a:pPr algn="ctr" fontAlgn="ctr"/>
                      <a:r>
                        <a:rPr lang="ja-JP" altLang="en-US" sz="1200" b="0" i="0" u="none" strike="noStrike">
                          <a:effectLst/>
                          <a:latin typeface="+mn-ea"/>
                          <a:ea typeface="+mn-ea"/>
                        </a:rPr>
                        <a:t>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1,158,676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1,184,000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1,164,960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1,187,900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1,152,990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1,172,463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1,205,073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436278"/>
                  </a:ext>
                </a:extLst>
              </a:tr>
              <a:tr h="285750">
                <a:tc>
                  <a:txBody>
                    <a:bodyPr/>
                    <a:lstStyle/>
                    <a:p>
                      <a:pPr algn="ctr" fontAlgn="ctr"/>
                      <a:r>
                        <a:rPr lang="ja-JP" altLang="en-US" sz="1200" b="0" i="0" u="none" strike="noStrike">
                          <a:effectLst/>
                          <a:latin typeface="+mn-ea"/>
                          <a:ea typeface="+mn-ea"/>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1,064,850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1,068,410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1,025,910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1,101,860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1,043,020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1,059,800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1,092,411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856204"/>
                  </a:ext>
                </a:extLst>
              </a:tr>
              <a:tr h="285750">
                <a:tc>
                  <a:txBody>
                    <a:bodyPr/>
                    <a:lstStyle/>
                    <a:p>
                      <a:pPr algn="ctr" fontAlgn="ctr"/>
                      <a:r>
                        <a:rPr lang="ja-JP" altLang="en-US" sz="1200" b="0" i="0" u="none" strike="noStrike">
                          <a:effectLst/>
                          <a:latin typeface="+mn-ea"/>
                          <a:ea typeface="+mn-ea"/>
                        </a:rPr>
                        <a:t>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1,155,958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1,170,270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1,145,700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1,211,030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1,176,030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1,175,758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1,208,368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919990"/>
                  </a:ext>
                </a:extLst>
              </a:tr>
              <a:tr h="285750">
                <a:tc>
                  <a:txBody>
                    <a:bodyPr/>
                    <a:lstStyle/>
                    <a:p>
                      <a:pPr algn="ctr" fontAlgn="ctr"/>
                      <a:endParaRPr lang="ja-JP" altLang="en-US" sz="1200" b="0" i="0" u="none" strike="noStrike">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13,532,983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13,592,720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effectLst/>
                          <a:latin typeface="+mn-ea"/>
                          <a:ea typeface="+mn-ea"/>
                        </a:rPr>
                        <a:t>13,705,740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13,873,330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13,664,690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13,709,120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effectLst/>
                          <a:latin typeface="+mn-ea"/>
                          <a:ea typeface="+mn-ea"/>
                        </a:rPr>
                        <a:t>14,100,451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087154"/>
                  </a:ext>
                </a:extLst>
              </a:tr>
            </a:tbl>
          </a:graphicData>
        </a:graphic>
      </p:graphicFrame>
      <p:sp>
        <p:nvSpPr>
          <p:cNvPr id="10" name="四角形: 角を丸くする 9">
            <a:extLst>
              <a:ext uri="{FF2B5EF4-FFF2-40B4-BE49-F238E27FC236}">
                <a16:creationId xmlns:a16="http://schemas.microsoft.com/office/drawing/2014/main" id="{4F4FEAAB-936D-903C-4E77-7A12CF019CD8}"/>
              </a:ext>
            </a:extLst>
          </p:cNvPr>
          <p:cNvSpPr/>
          <p:nvPr/>
        </p:nvSpPr>
        <p:spPr>
          <a:xfrm>
            <a:off x="1783976" y="5207000"/>
            <a:ext cx="3613524" cy="359871"/>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DC6370-DD40-A68D-A6CE-48E7C842876C}"/>
              </a:ext>
            </a:extLst>
          </p:cNvPr>
          <p:cNvSpPr txBox="1"/>
          <p:nvPr/>
        </p:nvSpPr>
        <p:spPr>
          <a:xfrm>
            <a:off x="859417" y="5709821"/>
            <a:ext cx="5002683" cy="523220"/>
          </a:xfrm>
          <a:prstGeom prst="rect">
            <a:avLst/>
          </a:prstGeom>
          <a:noFill/>
        </p:spPr>
        <p:txBody>
          <a:bodyPr wrap="square" rtlCol="0">
            <a:spAutoFit/>
          </a:bodyPr>
          <a:lstStyle/>
          <a:p>
            <a:r>
              <a:rPr lang="ja-JP" altLang="en-US" sz="1400" b="1" dirty="0">
                <a:solidFill>
                  <a:srgbClr val="FF0000"/>
                </a:solidFill>
                <a:latin typeface="+mn-ea"/>
              </a:rPr>
              <a:t>評価基準値（</a:t>
            </a:r>
            <a:r>
              <a:rPr lang="en-US" altLang="ja-JP" sz="1400" b="1" dirty="0">
                <a:solidFill>
                  <a:srgbClr val="FF0000"/>
                </a:solidFill>
                <a:latin typeface="+mn-ea"/>
              </a:rPr>
              <a:t>H29</a:t>
            </a:r>
            <a:r>
              <a:rPr lang="ja-JP" altLang="en-US" sz="1400" b="1" dirty="0">
                <a:solidFill>
                  <a:srgbClr val="FF0000"/>
                </a:solidFill>
                <a:latin typeface="+mn-ea"/>
              </a:rPr>
              <a:t>～</a:t>
            </a:r>
            <a:r>
              <a:rPr lang="en-US" altLang="ja-JP" sz="1400" b="1" dirty="0">
                <a:solidFill>
                  <a:srgbClr val="FF0000"/>
                </a:solidFill>
                <a:latin typeface="+mn-ea"/>
              </a:rPr>
              <a:t>R1</a:t>
            </a:r>
            <a:r>
              <a:rPr lang="ja-JP" altLang="en-US" sz="1400" b="1" dirty="0">
                <a:solidFill>
                  <a:srgbClr val="FF0000"/>
                </a:solidFill>
                <a:latin typeface="+mn-ea"/>
              </a:rPr>
              <a:t>平均値）と比べ、増加傾向にあるため</a:t>
            </a:r>
            <a:endParaRPr lang="en-US" altLang="ja-JP" sz="1400" b="1" dirty="0">
              <a:solidFill>
                <a:srgbClr val="FF0000"/>
              </a:solidFill>
              <a:latin typeface="+mn-ea"/>
            </a:endParaRPr>
          </a:p>
          <a:p>
            <a:r>
              <a:rPr lang="ja-JP" altLang="en-US" sz="1400" b="1" dirty="0">
                <a:solidFill>
                  <a:srgbClr val="FF0000"/>
                </a:solidFill>
                <a:latin typeface="+mn-ea"/>
              </a:rPr>
              <a:t>時点見直しを行う</a:t>
            </a:r>
            <a:endParaRPr lang="en-US" altLang="ja-JP" sz="1400" b="1" dirty="0">
              <a:solidFill>
                <a:srgbClr val="FF0000"/>
              </a:solidFill>
              <a:latin typeface="+mn-ea"/>
            </a:endParaRPr>
          </a:p>
        </p:txBody>
      </p:sp>
      <p:sp>
        <p:nvSpPr>
          <p:cNvPr id="9" name="四角形: 角を丸くする 8">
            <a:extLst>
              <a:ext uri="{FF2B5EF4-FFF2-40B4-BE49-F238E27FC236}">
                <a16:creationId xmlns:a16="http://schemas.microsoft.com/office/drawing/2014/main" id="{6906D723-45DC-902A-8901-4557B5C8A0C5}"/>
              </a:ext>
            </a:extLst>
          </p:cNvPr>
          <p:cNvSpPr/>
          <p:nvPr/>
        </p:nvSpPr>
        <p:spPr>
          <a:xfrm>
            <a:off x="908744" y="5207000"/>
            <a:ext cx="875232" cy="3598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8803D66-CCAD-6484-5704-0F905BED9D1E}"/>
              </a:ext>
            </a:extLst>
          </p:cNvPr>
          <p:cNvCxnSpPr/>
          <p:nvPr/>
        </p:nvCxnSpPr>
        <p:spPr>
          <a:xfrm>
            <a:off x="908744" y="1765300"/>
            <a:ext cx="875232" cy="0"/>
          </a:xfrm>
          <a:prstGeom prst="line">
            <a:avLst/>
          </a:prstGeom>
          <a:ln w="38100">
            <a:solidFill>
              <a:srgbClr val="FF0101"/>
            </a:solidFill>
          </a:l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3F5D4659-53E8-4345-A20F-2D868EFA32CA}"/>
              </a:ext>
            </a:extLst>
          </p:cNvPr>
          <p:cNvGraphicFramePr>
            <a:graphicFrameLocks noChangeAspect="1"/>
          </p:cNvGraphicFramePr>
          <p:nvPr/>
        </p:nvGraphicFramePr>
        <p:xfrm>
          <a:off x="6117565" y="2126398"/>
          <a:ext cx="3600000" cy="2172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C9936E59-9929-4F36-B7E2-EEBCB9433907}"/>
              </a:ext>
            </a:extLst>
          </p:cNvPr>
          <p:cNvGraphicFramePr>
            <a:graphicFrameLocks noChangeAspect="1"/>
          </p:cNvGraphicFramePr>
          <p:nvPr/>
        </p:nvGraphicFramePr>
        <p:xfrm>
          <a:off x="6117565" y="4342856"/>
          <a:ext cx="3600000" cy="2171593"/>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80067747-D5B2-99C0-E36A-CF47CA57C0FB}"/>
              </a:ext>
            </a:extLst>
          </p:cNvPr>
          <p:cNvSpPr txBox="1"/>
          <p:nvPr/>
        </p:nvSpPr>
        <p:spPr>
          <a:xfrm>
            <a:off x="7343126" y="3678457"/>
            <a:ext cx="1161356" cy="307777"/>
          </a:xfrm>
          <a:prstGeom prst="rect">
            <a:avLst/>
          </a:prstGeom>
          <a:noFill/>
        </p:spPr>
        <p:txBody>
          <a:bodyPr wrap="square" rtlCol="0">
            <a:spAutoFit/>
          </a:bodyPr>
          <a:lstStyle/>
          <a:p>
            <a:pPr algn="ctr"/>
            <a:r>
              <a:rPr lang="ja-JP" altLang="en-US" sz="1400" b="1" dirty="0">
                <a:latin typeface="+mn-ea"/>
              </a:rPr>
              <a:t>年間変動</a:t>
            </a:r>
            <a:endParaRPr lang="en-US" altLang="ja-JP" sz="1400" b="1" dirty="0">
              <a:latin typeface="+mn-ea"/>
            </a:endParaRPr>
          </a:p>
        </p:txBody>
      </p:sp>
      <p:sp>
        <p:nvSpPr>
          <p:cNvPr id="13" name="テキスト ボックス 12">
            <a:extLst>
              <a:ext uri="{FF2B5EF4-FFF2-40B4-BE49-F238E27FC236}">
                <a16:creationId xmlns:a16="http://schemas.microsoft.com/office/drawing/2014/main" id="{C4E5EF92-6BC7-ACBC-1F5C-136A4BB25E48}"/>
              </a:ext>
            </a:extLst>
          </p:cNvPr>
          <p:cNvSpPr txBox="1"/>
          <p:nvPr/>
        </p:nvSpPr>
        <p:spPr>
          <a:xfrm>
            <a:off x="7299041" y="5687411"/>
            <a:ext cx="1513781" cy="523220"/>
          </a:xfrm>
          <a:prstGeom prst="rect">
            <a:avLst/>
          </a:prstGeom>
          <a:noFill/>
        </p:spPr>
        <p:txBody>
          <a:bodyPr wrap="square" rtlCol="0">
            <a:spAutoFit/>
          </a:bodyPr>
          <a:lstStyle/>
          <a:p>
            <a:pPr algn="ctr"/>
            <a:r>
              <a:rPr lang="ja-JP" altLang="en-US" sz="1400" b="1" dirty="0">
                <a:latin typeface="+mn-ea"/>
              </a:rPr>
              <a:t>年間 計</a:t>
            </a:r>
            <a:endParaRPr lang="en-US" altLang="ja-JP" sz="1400" b="1" dirty="0">
              <a:latin typeface="+mn-ea"/>
            </a:endParaRPr>
          </a:p>
          <a:p>
            <a:pPr algn="ctr"/>
            <a:r>
              <a:rPr lang="ja-JP" altLang="en-US" sz="1400" b="1" dirty="0">
                <a:latin typeface="+mn-ea"/>
              </a:rPr>
              <a:t>（評価基準値）</a:t>
            </a:r>
            <a:endParaRPr lang="en-US" altLang="ja-JP" sz="1400" b="1" dirty="0">
              <a:latin typeface="+mn-ea"/>
            </a:endParaRPr>
          </a:p>
        </p:txBody>
      </p:sp>
      <p:sp>
        <p:nvSpPr>
          <p:cNvPr id="4" name="テキスト ボックス 3">
            <a:extLst>
              <a:ext uri="{FF2B5EF4-FFF2-40B4-BE49-F238E27FC236}">
                <a16:creationId xmlns:a16="http://schemas.microsoft.com/office/drawing/2014/main" id="{FED9FD12-B60F-7EF3-BD0D-6CF040BB37A3}"/>
              </a:ext>
            </a:extLst>
          </p:cNvPr>
          <p:cNvSpPr txBox="1"/>
          <p:nvPr/>
        </p:nvSpPr>
        <p:spPr>
          <a:xfrm>
            <a:off x="6679406" y="4070973"/>
            <a:ext cx="2750343" cy="215444"/>
          </a:xfrm>
          <a:prstGeom prst="rect">
            <a:avLst/>
          </a:prstGeom>
          <a:solidFill>
            <a:schemeClr val="bg1"/>
          </a:solidFill>
        </p:spPr>
        <p:txBody>
          <a:bodyPr wrap="square" rtlCol="0">
            <a:spAutoFit/>
          </a:bodyPr>
          <a:lstStyle/>
          <a:p>
            <a:r>
              <a:rPr lang="en-US" altLang="ja-JP" sz="800" b="1" dirty="0">
                <a:latin typeface="+mn-ea"/>
              </a:rPr>
              <a:t>  4</a:t>
            </a:r>
            <a:r>
              <a:rPr lang="ja-JP" altLang="en-US" sz="800" b="1" dirty="0">
                <a:latin typeface="+mn-ea"/>
              </a:rPr>
              <a:t>月             </a:t>
            </a:r>
            <a:r>
              <a:rPr lang="en-US" altLang="ja-JP" sz="800" b="1" dirty="0">
                <a:latin typeface="+mn-ea"/>
              </a:rPr>
              <a:t>7</a:t>
            </a:r>
            <a:r>
              <a:rPr lang="ja-JP" altLang="en-US" sz="800" b="1" dirty="0">
                <a:latin typeface="+mn-ea"/>
              </a:rPr>
              <a:t>月              </a:t>
            </a:r>
            <a:r>
              <a:rPr lang="en-US" altLang="ja-JP" sz="800" b="1" dirty="0">
                <a:latin typeface="+mn-ea"/>
              </a:rPr>
              <a:t>10</a:t>
            </a:r>
            <a:r>
              <a:rPr lang="ja-JP" altLang="en-US" sz="800" b="1" dirty="0">
                <a:latin typeface="+mn-ea"/>
              </a:rPr>
              <a:t>月　　　　　</a:t>
            </a:r>
            <a:r>
              <a:rPr lang="en-US" altLang="ja-JP" sz="800" b="1" dirty="0">
                <a:latin typeface="+mn-ea"/>
              </a:rPr>
              <a:t>1</a:t>
            </a:r>
            <a:r>
              <a:rPr lang="ja-JP" altLang="en-US" sz="800" b="1" dirty="0">
                <a:latin typeface="+mn-ea"/>
              </a:rPr>
              <a:t>月</a:t>
            </a:r>
            <a:endParaRPr lang="en-US" altLang="ja-JP" sz="800" b="1" dirty="0">
              <a:latin typeface="+mn-ea"/>
            </a:endParaRPr>
          </a:p>
        </p:txBody>
      </p:sp>
      <p:sp>
        <p:nvSpPr>
          <p:cNvPr id="11" name="正方形/長方形 10">
            <a:extLst>
              <a:ext uri="{FF2B5EF4-FFF2-40B4-BE49-F238E27FC236}">
                <a16:creationId xmlns:a16="http://schemas.microsoft.com/office/drawing/2014/main" id="{32FB350F-61B7-40EB-7E11-B124D58A6554}"/>
              </a:ext>
            </a:extLst>
          </p:cNvPr>
          <p:cNvSpPr/>
          <p:nvPr/>
        </p:nvSpPr>
        <p:spPr>
          <a:xfrm>
            <a:off x="6679406" y="6309360"/>
            <a:ext cx="2750343" cy="1795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792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EB5E-8BCA-9DBA-5FBE-732C1F461DB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320E281-0AC7-95F5-1342-81639E8C0E49}"/>
              </a:ext>
            </a:extLst>
          </p:cNvPr>
          <p:cNvSpPr>
            <a:spLocks noGrp="1"/>
          </p:cNvSpPr>
          <p:nvPr>
            <p:ph type="sldNum" sz="quarter" idx="12"/>
          </p:nvPr>
        </p:nvSpPr>
        <p:spPr/>
        <p:txBody>
          <a:bodyPr/>
          <a:lstStyle/>
          <a:p>
            <a:fld id="{36EC18DB-A5DF-4E0E-B815-FCD04A2C4B2C}" type="slidenum">
              <a:rPr kumimoji="1" lang="ja-JP" altLang="en-US" smtClean="0"/>
              <a:t>27</a:t>
            </a:fld>
            <a:endParaRPr kumimoji="1" lang="ja-JP" altLang="en-US" dirty="0"/>
          </a:p>
        </p:txBody>
      </p:sp>
      <p:sp>
        <p:nvSpPr>
          <p:cNvPr id="7" name="フリーフォーム: 図形 6">
            <a:extLst>
              <a:ext uri="{FF2B5EF4-FFF2-40B4-BE49-F238E27FC236}">
                <a16:creationId xmlns:a16="http://schemas.microsoft.com/office/drawing/2014/main" id="{87D2D970-2EA6-9275-C140-FC96C45978E0}"/>
              </a:ext>
            </a:extLst>
          </p:cNvPr>
          <p:cNvSpPr/>
          <p:nvPr/>
        </p:nvSpPr>
        <p:spPr>
          <a:xfrm>
            <a:off x="7657447" y="4695650"/>
            <a:ext cx="1250156" cy="509587"/>
          </a:xfrm>
          <a:custGeom>
            <a:avLst/>
            <a:gdLst>
              <a:gd name="connsiteX0" fmla="*/ 0 w 1250156"/>
              <a:gd name="connsiteY0" fmla="*/ 509587 h 509587"/>
              <a:gd name="connsiteX1" fmla="*/ 76200 w 1250156"/>
              <a:gd name="connsiteY1" fmla="*/ 500062 h 509587"/>
              <a:gd name="connsiteX2" fmla="*/ 204788 w 1250156"/>
              <a:gd name="connsiteY2" fmla="*/ 490537 h 509587"/>
              <a:gd name="connsiteX3" fmla="*/ 321469 w 1250156"/>
              <a:gd name="connsiteY3" fmla="*/ 454819 h 509587"/>
              <a:gd name="connsiteX4" fmla="*/ 481013 w 1250156"/>
              <a:gd name="connsiteY4" fmla="*/ 411956 h 509587"/>
              <a:gd name="connsiteX5" fmla="*/ 635794 w 1250156"/>
              <a:gd name="connsiteY5" fmla="*/ 335756 h 509587"/>
              <a:gd name="connsiteX6" fmla="*/ 1123950 w 1250156"/>
              <a:gd name="connsiteY6" fmla="*/ 92869 h 509587"/>
              <a:gd name="connsiteX7" fmla="*/ 1250156 w 1250156"/>
              <a:gd name="connsiteY7" fmla="*/ 0 h 509587"/>
              <a:gd name="connsiteX8" fmla="*/ 1250156 w 1250156"/>
              <a:gd name="connsiteY8" fmla="*/ 497681 h 509587"/>
              <a:gd name="connsiteX9" fmla="*/ 69056 w 1250156"/>
              <a:gd name="connsiteY9" fmla="*/ 497681 h 509587"/>
              <a:gd name="connsiteX0" fmla="*/ 0 w 1250156"/>
              <a:gd name="connsiteY0" fmla="*/ 509587 h 509587"/>
              <a:gd name="connsiteX1" fmla="*/ 76200 w 1250156"/>
              <a:gd name="connsiteY1" fmla="*/ 500062 h 509587"/>
              <a:gd name="connsiteX2" fmla="*/ 204788 w 1250156"/>
              <a:gd name="connsiteY2" fmla="*/ 490537 h 509587"/>
              <a:gd name="connsiteX3" fmla="*/ 321469 w 1250156"/>
              <a:gd name="connsiteY3" fmla="*/ 454819 h 509587"/>
              <a:gd name="connsiteX4" fmla="*/ 481013 w 1250156"/>
              <a:gd name="connsiteY4" fmla="*/ 411956 h 509587"/>
              <a:gd name="connsiteX5" fmla="*/ 635794 w 1250156"/>
              <a:gd name="connsiteY5" fmla="*/ 335756 h 509587"/>
              <a:gd name="connsiteX6" fmla="*/ 1112044 w 1250156"/>
              <a:gd name="connsiteY6" fmla="*/ 69056 h 509587"/>
              <a:gd name="connsiteX7" fmla="*/ 1250156 w 1250156"/>
              <a:gd name="connsiteY7" fmla="*/ 0 h 509587"/>
              <a:gd name="connsiteX8" fmla="*/ 1250156 w 1250156"/>
              <a:gd name="connsiteY8" fmla="*/ 497681 h 509587"/>
              <a:gd name="connsiteX9" fmla="*/ 69056 w 1250156"/>
              <a:gd name="connsiteY9" fmla="*/ 497681 h 509587"/>
              <a:gd name="connsiteX0" fmla="*/ 0 w 1250156"/>
              <a:gd name="connsiteY0" fmla="*/ 509587 h 509587"/>
              <a:gd name="connsiteX1" fmla="*/ 76200 w 1250156"/>
              <a:gd name="connsiteY1" fmla="*/ 500062 h 509587"/>
              <a:gd name="connsiteX2" fmla="*/ 204788 w 1250156"/>
              <a:gd name="connsiteY2" fmla="*/ 490537 h 509587"/>
              <a:gd name="connsiteX3" fmla="*/ 321469 w 1250156"/>
              <a:gd name="connsiteY3" fmla="*/ 454819 h 509587"/>
              <a:gd name="connsiteX4" fmla="*/ 481013 w 1250156"/>
              <a:gd name="connsiteY4" fmla="*/ 411956 h 509587"/>
              <a:gd name="connsiteX5" fmla="*/ 635794 w 1250156"/>
              <a:gd name="connsiteY5" fmla="*/ 335756 h 509587"/>
              <a:gd name="connsiteX6" fmla="*/ 1112044 w 1250156"/>
              <a:gd name="connsiteY6" fmla="*/ 69056 h 509587"/>
              <a:gd name="connsiteX7" fmla="*/ 1174609 w 1250156"/>
              <a:gd name="connsiteY7" fmla="*/ 22052 h 509587"/>
              <a:gd name="connsiteX8" fmla="*/ 1250156 w 1250156"/>
              <a:gd name="connsiteY8" fmla="*/ 0 h 509587"/>
              <a:gd name="connsiteX9" fmla="*/ 1250156 w 1250156"/>
              <a:gd name="connsiteY9" fmla="*/ 497681 h 509587"/>
              <a:gd name="connsiteX10" fmla="*/ 69056 w 1250156"/>
              <a:gd name="connsiteY10" fmla="*/ 497681 h 509587"/>
              <a:gd name="connsiteX0" fmla="*/ 0 w 1250156"/>
              <a:gd name="connsiteY0" fmla="*/ 509587 h 509587"/>
              <a:gd name="connsiteX1" fmla="*/ 76200 w 1250156"/>
              <a:gd name="connsiteY1" fmla="*/ 500062 h 509587"/>
              <a:gd name="connsiteX2" fmla="*/ 204788 w 1250156"/>
              <a:gd name="connsiteY2" fmla="*/ 490537 h 509587"/>
              <a:gd name="connsiteX3" fmla="*/ 321469 w 1250156"/>
              <a:gd name="connsiteY3" fmla="*/ 454819 h 509587"/>
              <a:gd name="connsiteX4" fmla="*/ 481013 w 1250156"/>
              <a:gd name="connsiteY4" fmla="*/ 411956 h 509587"/>
              <a:gd name="connsiteX5" fmla="*/ 635794 w 1250156"/>
              <a:gd name="connsiteY5" fmla="*/ 335756 h 509587"/>
              <a:gd name="connsiteX6" fmla="*/ 1112044 w 1250156"/>
              <a:gd name="connsiteY6" fmla="*/ 69056 h 509587"/>
              <a:gd name="connsiteX7" fmla="*/ 1131747 w 1250156"/>
              <a:gd name="connsiteY7" fmla="*/ 43484 h 509587"/>
              <a:gd name="connsiteX8" fmla="*/ 1174609 w 1250156"/>
              <a:gd name="connsiteY8" fmla="*/ 22052 h 509587"/>
              <a:gd name="connsiteX9" fmla="*/ 1250156 w 1250156"/>
              <a:gd name="connsiteY9" fmla="*/ 0 h 509587"/>
              <a:gd name="connsiteX10" fmla="*/ 1250156 w 1250156"/>
              <a:gd name="connsiteY10" fmla="*/ 497681 h 509587"/>
              <a:gd name="connsiteX11" fmla="*/ 69056 w 1250156"/>
              <a:gd name="connsiteY11" fmla="*/ 497681 h 509587"/>
              <a:gd name="connsiteX0" fmla="*/ 0 w 1250156"/>
              <a:gd name="connsiteY0" fmla="*/ 509587 h 509587"/>
              <a:gd name="connsiteX1" fmla="*/ 76200 w 1250156"/>
              <a:gd name="connsiteY1" fmla="*/ 500062 h 509587"/>
              <a:gd name="connsiteX2" fmla="*/ 204788 w 1250156"/>
              <a:gd name="connsiteY2" fmla="*/ 490537 h 509587"/>
              <a:gd name="connsiteX3" fmla="*/ 321469 w 1250156"/>
              <a:gd name="connsiteY3" fmla="*/ 454819 h 509587"/>
              <a:gd name="connsiteX4" fmla="*/ 481013 w 1250156"/>
              <a:gd name="connsiteY4" fmla="*/ 411956 h 509587"/>
              <a:gd name="connsiteX5" fmla="*/ 635794 w 1250156"/>
              <a:gd name="connsiteY5" fmla="*/ 335756 h 509587"/>
              <a:gd name="connsiteX6" fmla="*/ 1112044 w 1250156"/>
              <a:gd name="connsiteY6" fmla="*/ 69056 h 509587"/>
              <a:gd name="connsiteX7" fmla="*/ 1143653 w 1250156"/>
              <a:gd name="connsiteY7" fmla="*/ 43484 h 509587"/>
              <a:gd name="connsiteX8" fmla="*/ 1174609 w 1250156"/>
              <a:gd name="connsiteY8" fmla="*/ 22052 h 509587"/>
              <a:gd name="connsiteX9" fmla="*/ 1250156 w 1250156"/>
              <a:gd name="connsiteY9" fmla="*/ 0 h 509587"/>
              <a:gd name="connsiteX10" fmla="*/ 1250156 w 1250156"/>
              <a:gd name="connsiteY10" fmla="*/ 497681 h 509587"/>
              <a:gd name="connsiteX11" fmla="*/ 69056 w 1250156"/>
              <a:gd name="connsiteY11" fmla="*/ 497681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0156" h="509587">
                <a:moveTo>
                  <a:pt x="0" y="509587"/>
                </a:moveTo>
                <a:lnTo>
                  <a:pt x="76200" y="500062"/>
                </a:lnTo>
                <a:lnTo>
                  <a:pt x="204788" y="490537"/>
                </a:lnTo>
                <a:lnTo>
                  <a:pt x="321469" y="454819"/>
                </a:lnTo>
                <a:lnTo>
                  <a:pt x="481013" y="411956"/>
                </a:lnTo>
                <a:lnTo>
                  <a:pt x="635794" y="335756"/>
                </a:lnTo>
                <a:lnTo>
                  <a:pt x="1112044" y="69056"/>
                </a:lnTo>
                <a:cubicBezTo>
                  <a:pt x="1194703" y="21534"/>
                  <a:pt x="1133226" y="51318"/>
                  <a:pt x="1143653" y="43484"/>
                </a:cubicBezTo>
                <a:cubicBezTo>
                  <a:pt x="1154081" y="35650"/>
                  <a:pt x="1154874" y="30490"/>
                  <a:pt x="1174609" y="22052"/>
                </a:cubicBezTo>
                <a:lnTo>
                  <a:pt x="1250156" y="0"/>
                </a:lnTo>
                <a:lnTo>
                  <a:pt x="1250156" y="497681"/>
                </a:lnTo>
                <a:lnTo>
                  <a:pt x="69056" y="497681"/>
                </a:ln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17">
            <a:extLst>
              <a:ext uri="{FF2B5EF4-FFF2-40B4-BE49-F238E27FC236}">
                <a16:creationId xmlns:a16="http://schemas.microsoft.com/office/drawing/2014/main" id="{DEEF25F7-EA80-9DD5-9C17-5B05FF2E4BF2}"/>
              </a:ext>
            </a:extLst>
          </p:cNvPr>
          <p:cNvSpPr/>
          <p:nvPr/>
        </p:nvSpPr>
        <p:spPr>
          <a:xfrm>
            <a:off x="17811" y="956706"/>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各種基準値の定義について</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grpSp>
        <p:nvGrpSpPr>
          <p:cNvPr id="12" name="グループ化 11">
            <a:extLst>
              <a:ext uri="{FF2B5EF4-FFF2-40B4-BE49-F238E27FC236}">
                <a16:creationId xmlns:a16="http://schemas.microsoft.com/office/drawing/2014/main" id="{9F5EAE0B-0EA2-83C6-98AC-218EB9A3F706}"/>
              </a:ext>
            </a:extLst>
          </p:cNvPr>
          <p:cNvGrpSpPr/>
          <p:nvPr/>
        </p:nvGrpSpPr>
        <p:grpSpPr>
          <a:xfrm>
            <a:off x="197031" y="1344657"/>
            <a:ext cx="2248268" cy="4860000"/>
            <a:chOff x="482298" y="1466953"/>
            <a:chExt cx="2248268" cy="4860000"/>
          </a:xfrm>
        </p:grpSpPr>
        <p:grpSp>
          <p:nvGrpSpPr>
            <p:cNvPr id="13" name="グループ化 12">
              <a:extLst>
                <a:ext uri="{FF2B5EF4-FFF2-40B4-BE49-F238E27FC236}">
                  <a16:creationId xmlns:a16="http://schemas.microsoft.com/office/drawing/2014/main" id="{4D21FC96-23BB-21ED-FAD7-F30DFD93C888}"/>
                </a:ext>
              </a:extLst>
            </p:cNvPr>
            <p:cNvGrpSpPr/>
            <p:nvPr/>
          </p:nvGrpSpPr>
          <p:grpSpPr>
            <a:xfrm>
              <a:off x="526432" y="1466953"/>
              <a:ext cx="2160000" cy="4860000"/>
              <a:chOff x="426832" y="1466953"/>
              <a:chExt cx="2160000" cy="4860000"/>
            </a:xfrm>
          </p:grpSpPr>
          <p:sp>
            <p:nvSpPr>
              <p:cNvPr id="18" name="二等辺三角形 17">
                <a:extLst>
                  <a:ext uri="{FF2B5EF4-FFF2-40B4-BE49-F238E27FC236}">
                    <a16:creationId xmlns:a16="http://schemas.microsoft.com/office/drawing/2014/main" id="{F02C4A58-E9BA-3271-4BE5-8B2FB78CBC90}"/>
                  </a:ext>
                </a:extLst>
              </p:cNvPr>
              <p:cNvSpPr/>
              <p:nvPr/>
            </p:nvSpPr>
            <p:spPr>
              <a:xfrm>
                <a:off x="426832" y="1466953"/>
                <a:ext cx="2160000" cy="4860000"/>
              </a:xfrm>
              <a:prstGeom prst="triangl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AF40D98C-9CA2-0C35-7945-FB3FA358E918}"/>
                  </a:ext>
                </a:extLst>
              </p:cNvPr>
              <p:cNvSpPr/>
              <p:nvPr/>
            </p:nvSpPr>
            <p:spPr>
              <a:xfrm>
                <a:off x="786832" y="1466953"/>
                <a:ext cx="1440000" cy="3240000"/>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3712634A-E4F9-8BE2-65DC-E14B84166FBC}"/>
                  </a:ext>
                </a:extLst>
              </p:cNvPr>
              <p:cNvSpPr/>
              <p:nvPr/>
            </p:nvSpPr>
            <p:spPr>
              <a:xfrm>
                <a:off x="1146832" y="1466953"/>
                <a:ext cx="720000" cy="1620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37084E02-D02E-87CC-5B70-85AFB1B6DD91}"/>
                </a:ext>
              </a:extLst>
            </p:cNvPr>
            <p:cNvGrpSpPr/>
            <p:nvPr/>
          </p:nvGrpSpPr>
          <p:grpSpPr>
            <a:xfrm>
              <a:off x="482298" y="2190263"/>
              <a:ext cx="2248268" cy="3677210"/>
              <a:chOff x="482298" y="2190263"/>
              <a:chExt cx="2248268" cy="3677210"/>
            </a:xfrm>
          </p:grpSpPr>
          <p:sp>
            <p:nvSpPr>
              <p:cNvPr id="15" name="四角形: 角を丸くする 14">
                <a:extLst>
                  <a:ext uri="{FF2B5EF4-FFF2-40B4-BE49-F238E27FC236}">
                    <a16:creationId xmlns:a16="http://schemas.microsoft.com/office/drawing/2014/main" id="{6BDFAF2C-17E8-563A-73F2-82D29DD37890}"/>
                  </a:ext>
                </a:extLst>
              </p:cNvPr>
              <p:cNvSpPr/>
              <p:nvPr/>
            </p:nvSpPr>
            <p:spPr>
              <a:xfrm>
                <a:off x="482298" y="2190263"/>
                <a:ext cx="2248268" cy="701040"/>
              </a:xfrm>
              <a:prstGeom prst="roundRect">
                <a:avLst>
                  <a:gd name="adj" fmla="val 297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要求水準</a:t>
                </a:r>
              </a:p>
            </p:txBody>
          </p:sp>
          <p:sp>
            <p:nvSpPr>
              <p:cNvPr id="16" name="四角形: 角を丸くする 15">
                <a:extLst>
                  <a:ext uri="{FF2B5EF4-FFF2-40B4-BE49-F238E27FC236}">
                    <a16:creationId xmlns:a16="http://schemas.microsoft.com/office/drawing/2014/main" id="{F2046329-E88B-A085-FD86-63F278E1AF80}"/>
                  </a:ext>
                </a:extLst>
              </p:cNvPr>
              <p:cNvSpPr/>
              <p:nvPr/>
            </p:nvSpPr>
            <p:spPr>
              <a:xfrm>
                <a:off x="482298" y="3616002"/>
                <a:ext cx="2248268" cy="701040"/>
              </a:xfrm>
              <a:prstGeom prst="roundRect">
                <a:avLst>
                  <a:gd name="adj" fmla="val 297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評価基準</a:t>
                </a:r>
              </a:p>
            </p:txBody>
          </p:sp>
          <p:sp>
            <p:nvSpPr>
              <p:cNvPr id="17" name="四角形: 角を丸くする 16">
                <a:extLst>
                  <a:ext uri="{FF2B5EF4-FFF2-40B4-BE49-F238E27FC236}">
                    <a16:creationId xmlns:a16="http://schemas.microsoft.com/office/drawing/2014/main" id="{6A9B634F-47D2-DD99-480B-3C7F7E7579FD}"/>
                  </a:ext>
                </a:extLst>
              </p:cNvPr>
              <p:cNvSpPr/>
              <p:nvPr/>
            </p:nvSpPr>
            <p:spPr>
              <a:xfrm>
                <a:off x="482298" y="5166433"/>
                <a:ext cx="2248268" cy="701040"/>
              </a:xfrm>
              <a:prstGeom prst="roundRect">
                <a:avLst>
                  <a:gd name="adj" fmla="val 297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自主管理値</a:t>
                </a:r>
              </a:p>
            </p:txBody>
          </p:sp>
        </p:grpSp>
      </p:grpSp>
      <p:sp>
        <p:nvSpPr>
          <p:cNvPr id="21" name="スライド番号プレースホルダー 2">
            <a:extLst>
              <a:ext uri="{FF2B5EF4-FFF2-40B4-BE49-F238E27FC236}">
                <a16:creationId xmlns:a16="http://schemas.microsoft.com/office/drawing/2014/main" id="{6622CF3A-1C7C-A9F2-3FC0-0BED5E135A0E}"/>
              </a:ext>
            </a:extLst>
          </p:cNvPr>
          <p:cNvSpPr txBox="1">
            <a:spLocks/>
          </p:cNvSpPr>
          <p:nvPr/>
        </p:nvSpPr>
        <p:spPr>
          <a:xfrm>
            <a:off x="7677150" y="646294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EC18DB-A5DF-4E0E-B815-FCD04A2C4B2C}" type="slidenum">
              <a:rPr kumimoji="1" lang="ja-JP" altLang="en-US" smtClean="0"/>
              <a:pPr/>
              <a:t>27</a:t>
            </a:fld>
            <a:endParaRPr kumimoji="1" lang="ja-JP" altLang="en-US"/>
          </a:p>
        </p:txBody>
      </p:sp>
      <p:sp>
        <p:nvSpPr>
          <p:cNvPr id="26" name="テキスト ボックス 25">
            <a:extLst>
              <a:ext uri="{FF2B5EF4-FFF2-40B4-BE49-F238E27FC236}">
                <a16:creationId xmlns:a16="http://schemas.microsoft.com/office/drawing/2014/main" id="{FE9E34EB-2A07-59D7-E165-7521A71C522F}"/>
              </a:ext>
            </a:extLst>
          </p:cNvPr>
          <p:cNvSpPr txBox="1"/>
          <p:nvPr/>
        </p:nvSpPr>
        <p:spPr>
          <a:xfrm>
            <a:off x="1242189" y="2777285"/>
            <a:ext cx="1203110" cy="319388"/>
          </a:xfrm>
          <a:prstGeom prst="rect">
            <a:avLst/>
          </a:prstGeom>
          <a:solidFill>
            <a:schemeClr val="bg1"/>
          </a:solidFill>
        </p:spPr>
        <p:txBody>
          <a:bodyPr wrap="square" rtlCol="0">
            <a:spAutoFit/>
          </a:bodyPr>
          <a:lstStyle/>
          <a:p>
            <a:pPr lvl="0" algn="ctr">
              <a:lnSpc>
                <a:spcPts val="2000"/>
              </a:lnSpc>
            </a:pPr>
            <a:r>
              <a:rPr lang="ja-JP" altLang="en-US" sz="1600" b="1" u="sng" dirty="0">
                <a:solidFill>
                  <a:srgbClr val="0000FF"/>
                </a:solidFill>
                <a:latin typeface="BIZ UDPゴシック" panose="020B0400000000000000" pitchFamily="50" charset="-128"/>
                <a:ea typeface="BIZ UDPゴシック" panose="020B0400000000000000" pitchFamily="50" charset="-128"/>
              </a:rPr>
              <a:t>ペナルティ　</a:t>
            </a:r>
            <a:endParaRPr lang="en-US" altLang="ja-JP" sz="1600" b="1" u="sng" dirty="0">
              <a:solidFill>
                <a:srgbClr val="0000FF"/>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6B2AAEC-9F6B-552D-4CC6-FAD0F233A878}"/>
              </a:ext>
            </a:extLst>
          </p:cNvPr>
          <p:cNvSpPr txBox="1"/>
          <p:nvPr/>
        </p:nvSpPr>
        <p:spPr>
          <a:xfrm>
            <a:off x="1474386" y="5761466"/>
            <a:ext cx="1053323" cy="314253"/>
          </a:xfrm>
          <a:prstGeom prst="rect">
            <a:avLst/>
          </a:prstGeom>
          <a:solidFill>
            <a:schemeClr val="bg1"/>
          </a:solidFill>
        </p:spPr>
        <p:txBody>
          <a:bodyPr wrap="square" rtlCol="0">
            <a:spAutoFit/>
          </a:bodyPr>
          <a:lstStyle/>
          <a:p>
            <a:pPr lvl="0" algn="ctr">
              <a:lnSpc>
                <a:spcPts val="2000"/>
              </a:lnSpc>
            </a:pPr>
            <a:r>
              <a:rPr lang="ja-JP" altLang="en-US" sz="1600" b="1" u="sng" dirty="0">
                <a:solidFill>
                  <a:srgbClr val="0000FF"/>
                </a:solidFill>
                <a:latin typeface="BIZ UDPゴシック" panose="020B0400000000000000" pitchFamily="50" charset="-128"/>
                <a:ea typeface="BIZ UDPゴシック" panose="020B0400000000000000" pitchFamily="50" charset="-128"/>
              </a:rPr>
              <a:t>自主改善　</a:t>
            </a:r>
            <a:endParaRPr lang="en-US" altLang="ja-JP" sz="1600" b="1" u="sng" dirty="0">
              <a:solidFill>
                <a:srgbClr val="0000FF"/>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D1F4BCD8-FD65-D185-3B0D-5803B3C41756}"/>
              </a:ext>
            </a:extLst>
          </p:cNvPr>
          <p:cNvSpPr/>
          <p:nvPr/>
        </p:nvSpPr>
        <p:spPr>
          <a:xfrm>
            <a:off x="6702520" y="1995316"/>
            <a:ext cx="3029079" cy="985752"/>
          </a:xfrm>
          <a:prstGeom prst="roundRect">
            <a:avLst>
              <a:gd name="adj" fmla="val 297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FFFF00"/>
                </a:solidFill>
                <a:latin typeface="HG丸ｺﾞｼｯｸM-PRO" panose="020F0600000000000000" pitchFamily="50" charset="-128"/>
                <a:ea typeface="HG丸ｺﾞｼｯｸM-PRO" panose="020F0600000000000000" pitchFamily="50" charset="-128"/>
              </a:rPr>
              <a:t>L</a:t>
            </a: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値、排水基準</a:t>
            </a:r>
            <a:endParaRPr kumimoji="1" lang="en-US" altLang="ja-JP" sz="2400" dirty="0">
              <a:solidFill>
                <a:srgbClr val="FFFF00"/>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（ｐ</a:t>
            </a:r>
            <a:r>
              <a:rPr kumimoji="1" lang="en-US" altLang="ja-JP" sz="2400" dirty="0">
                <a:solidFill>
                  <a:srgbClr val="FFFF00"/>
                </a:solidFill>
                <a:latin typeface="HG丸ｺﾞｼｯｸM-PRO" panose="020F0600000000000000" pitchFamily="50" charset="-128"/>
                <a:ea typeface="HG丸ｺﾞｼｯｸM-PRO" panose="020F0600000000000000" pitchFamily="50" charset="-128"/>
              </a:rPr>
              <a:t>H</a:t>
            </a: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a:t>
            </a:r>
            <a:r>
              <a:rPr kumimoji="1" lang="en-US" altLang="ja-JP" sz="2400" dirty="0">
                <a:solidFill>
                  <a:srgbClr val="FFFF00"/>
                </a:solidFill>
                <a:latin typeface="HG丸ｺﾞｼｯｸM-PRO" panose="020F0600000000000000" pitchFamily="50" charset="-128"/>
                <a:ea typeface="HG丸ｺﾞｼｯｸM-PRO" panose="020F0600000000000000" pitchFamily="50" charset="-128"/>
              </a:rPr>
              <a:t>SS</a:t>
            </a: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a:t>
            </a:r>
            <a:r>
              <a:rPr kumimoji="1" lang="en-US" altLang="ja-JP" sz="2400" dirty="0">
                <a:solidFill>
                  <a:srgbClr val="FFFF00"/>
                </a:solidFill>
                <a:latin typeface="HG丸ｺﾞｼｯｸM-PRO" panose="020F0600000000000000" pitchFamily="50" charset="-128"/>
                <a:ea typeface="HG丸ｺﾞｼｯｸM-PRO" panose="020F0600000000000000" pitchFamily="50" charset="-128"/>
              </a:rPr>
              <a:t>BOD</a:t>
            </a: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a:t>
            </a:r>
            <a:endParaRPr kumimoji="1" lang="en-US" altLang="ja-JP" sz="2400" dirty="0">
              <a:solidFill>
                <a:srgbClr val="FFFF00"/>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大腸菌数</a:t>
            </a:r>
            <a:r>
              <a:rPr kumimoji="1" lang="en-US" altLang="ja-JP" sz="2400" dirty="0">
                <a:solidFill>
                  <a:srgbClr val="FFFF00"/>
                </a:solidFill>
                <a:latin typeface="HG丸ｺﾞｼｯｸM-PRO" panose="020F0600000000000000" pitchFamily="50" charset="-128"/>
                <a:ea typeface="HG丸ｺﾞｼｯｸM-PRO" panose="020F0600000000000000" pitchFamily="50" charset="-128"/>
              </a:rPr>
              <a:t>※</a:t>
            </a:r>
            <a:r>
              <a:rPr kumimoji="1" lang="ja-JP" altLang="en-US" sz="2400" dirty="0">
                <a:solidFill>
                  <a:srgbClr val="FFFF00"/>
                </a:solidFill>
                <a:latin typeface="HG丸ｺﾞｼｯｸM-PRO" panose="020F0600000000000000" pitchFamily="50" charset="-128"/>
                <a:ea typeface="HG丸ｺﾞｼｯｸM-PRO" panose="020F0600000000000000" pitchFamily="50" charset="-128"/>
              </a:rPr>
              <a:t>）</a:t>
            </a:r>
          </a:p>
        </p:txBody>
      </p:sp>
      <p:sp>
        <p:nvSpPr>
          <p:cNvPr id="40" name="四角形: 角を丸くする 39">
            <a:extLst>
              <a:ext uri="{FF2B5EF4-FFF2-40B4-BE49-F238E27FC236}">
                <a16:creationId xmlns:a16="http://schemas.microsoft.com/office/drawing/2014/main" id="{32654E16-8007-0191-5D3F-13BF9AF91988}"/>
              </a:ext>
            </a:extLst>
          </p:cNvPr>
          <p:cNvSpPr/>
          <p:nvPr/>
        </p:nvSpPr>
        <p:spPr>
          <a:xfrm>
            <a:off x="7092925" y="3489715"/>
            <a:ext cx="2248268" cy="701040"/>
          </a:xfrm>
          <a:prstGeom prst="roundRect">
            <a:avLst>
              <a:gd name="adj" fmla="val 29710"/>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FF0000"/>
                </a:solidFill>
                <a:latin typeface="HG丸ｺﾞｼｯｸM-PRO" panose="020F0600000000000000" pitchFamily="50" charset="-128"/>
                <a:ea typeface="HG丸ｺﾞｼｯｸM-PRO" panose="020F0600000000000000" pitchFamily="50" charset="-128"/>
              </a:rPr>
              <a:t>C</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　値</a:t>
            </a:r>
            <a:endParaRPr kumimoji="1"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2400" dirty="0">
                <a:solidFill>
                  <a:srgbClr val="FF0000"/>
                </a:solidFill>
                <a:latin typeface="HG丸ｺﾞｼｯｸM-PRO" panose="020F0600000000000000" pitchFamily="50" charset="-128"/>
                <a:ea typeface="HG丸ｺﾞｼｯｸM-PRO" panose="020F0600000000000000" pitchFamily="50" charset="-128"/>
              </a:rPr>
              <a:t>SS</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2400" dirty="0">
                <a:solidFill>
                  <a:srgbClr val="FF0000"/>
                </a:solidFill>
                <a:latin typeface="HG丸ｺﾞｼｯｸM-PRO" panose="020F0600000000000000" pitchFamily="50" charset="-128"/>
                <a:ea typeface="HG丸ｺﾞｼｯｸM-PRO" panose="020F0600000000000000" pitchFamily="50" charset="-128"/>
              </a:rPr>
              <a:t>BOD</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四角形: 角を丸くする 43">
            <a:extLst>
              <a:ext uri="{FF2B5EF4-FFF2-40B4-BE49-F238E27FC236}">
                <a16:creationId xmlns:a16="http://schemas.microsoft.com/office/drawing/2014/main" id="{A06018BC-BFBA-7120-725C-5CB547AFC6A1}"/>
              </a:ext>
            </a:extLst>
          </p:cNvPr>
          <p:cNvSpPr/>
          <p:nvPr/>
        </p:nvSpPr>
        <p:spPr>
          <a:xfrm>
            <a:off x="114000" y="1911723"/>
            <a:ext cx="9674613" cy="118495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7F722E67-00AB-6A7F-0093-CF976678CDA7}"/>
              </a:ext>
            </a:extLst>
          </p:cNvPr>
          <p:cNvSpPr/>
          <p:nvPr/>
        </p:nvSpPr>
        <p:spPr>
          <a:xfrm>
            <a:off x="114000" y="3229751"/>
            <a:ext cx="9695811" cy="137119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C1D4BF5B-7576-1E4A-2F76-F14ADF980A22}"/>
              </a:ext>
            </a:extLst>
          </p:cNvPr>
          <p:cNvSpPr txBox="1"/>
          <p:nvPr/>
        </p:nvSpPr>
        <p:spPr>
          <a:xfrm>
            <a:off x="3068296" y="5783018"/>
            <a:ext cx="5723279" cy="646331"/>
          </a:xfrm>
          <a:prstGeom prst="rect">
            <a:avLst/>
          </a:prstGeom>
          <a:noFill/>
        </p:spPr>
        <p:txBody>
          <a:bodyPr wrap="square" rtlCol="0">
            <a:spAutoFit/>
          </a:bodyPr>
          <a:lstStyle/>
          <a:p>
            <a:r>
              <a:rPr lang="ja-JP" altLang="en-US" b="1" u="sng" dirty="0">
                <a:latin typeface="+mj-ea"/>
              </a:rPr>
              <a:t>　</a:t>
            </a:r>
            <a:r>
              <a:rPr lang="en-US" altLang="ja-JP" b="1" u="sng" dirty="0">
                <a:latin typeface="+mj-ea"/>
              </a:rPr>
              <a:t>CN(</a:t>
            </a:r>
            <a:r>
              <a:rPr lang="ja-JP" altLang="en-US" b="1" u="sng" dirty="0">
                <a:latin typeface="+mj-ea"/>
              </a:rPr>
              <a:t>カーボンニュートラル）の達成が必要であるが、</a:t>
            </a:r>
            <a:endParaRPr lang="en-US" altLang="ja-JP" b="1" u="sng" dirty="0">
              <a:latin typeface="+mj-ea"/>
            </a:endParaRPr>
          </a:p>
          <a:p>
            <a:r>
              <a:rPr lang="ja-JP" altLang="en-US" b="1" u="sng" dirty="0">
                <a:latin typeface="+mj-ea"/>
              </a:rPr>
              <a:t>　要求水準値（水質基準）を遵守する必要がある。</a:t>
            </a:r>
            <a:endParaRPr lang="en-US" altLang="ja-JP" b="1" u="sng" dirty="0">
              <a:latin typeface="+mj-ea"/>
            </a:endParaRPr>
          </a:p>
        </p:txBody>
      </p:sp>
      <p:sp>
        <p:nvSpPr>
          <p:cNvPr id="33" name="テキスト ボックス 32">
            <a:extLst>
              <a:ext uri="{FF2B5EF4-FFF2-40B4-BE49-F238E27FC236}">
                <a16:creationId xmlns:a16="http://schemas.microsoft.com/office/drawing/2014/main" id="{6A3B4748-553D-50C9-12B6-A4A9AF725AAA}"/>
              </a:ext>
            </a:extLst>
          </p:cNvPr>
          <p:cNvSpPr txBox="1"/>
          <p:nvPr/>
        </p:nvSpPr>
        <p:spPr>
          <a:xfrm>
            <a:off x="7333006" y="1500911"/>
            <a:ext cx="1768106" cy="348813"/>
          </a:xfrm>
          <a:prstGeom prst="rect">
            <a:avLst/>
          </a:prstGeom>
          <a:solidFill>
            <a:schemeClr val="bg1"/>
          </a:solidFill>
        </p:spPr>
        <p:txBody>
          <a:bodyPr wrap="square" rtlCol="0">
            <a:spAutoFit/>
          </a:bodyPr>
          <a:lstStyle/>
          <a:p>
            <a:pPr lvl="0" algn="ctr">
              <a:lnSpc>
                <a:spcPts val="2000"/>
              </a:lnSpc>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水質基準</a:t>
            </a:r>
            <a:r>
              <a:rPr lang="en-US" altLang="ja-JP" sz="2000" b="1" dirty="0">
                <a:latin typeface="HG丸ｺﾞｼｯｸM-PRO" panose="020F0600000000000000" pitchFamily="50" charset="-128"/>
                <a:ea typeface="HG丸ｺﾞｼｯｸM-PRO" panose="020F0600000000000000" pitchFamily="50" charset="-128"/>
              </a:rPr>
              <a:t>】</a:t>
            </a:r>
          </a:p>
        </p:txBody>
      </p:sp>
      <p:sp>
        <p:nvSpPr>
          <p:cNvPr id="41" name="テキスト ボックス 40">
            <a:extLst>
              <a:ext uri="{FF2B5EF4-FFF2-40B4-BE49-F238E27FC236}">
                <a16:creationId xmlns:a16="http://schemas.microsoft.com/office/drawing/2014/main" id="{4E186F97-7A47-4E03-C5B1-C2F785E36DD6}"/>
              </a:ext>
            </a:extLst>
          </p:cNvPr>
          <p:cNvSpPr txBox="1"/>
          <p:nvPr/>
        </p:nvSpPr>
        <p:spPr>
          <a:xfrm>
            <a:off x="3467039" y="1500911"/>
            <a:ext cx="2596186" cy="348813"/>
          </a:xfrm>
          <a:prstGeom prst="rect">
            <a:avLst/>
          </a:prstGeom>
          <a:solidFill>
            <a:schemeClr val="bg1"/>
          </a:solidFill>
        </p:spPr>
        <p:txBody>
          <a:bodyPr wrap="square" rtlCol="0">
            <a:spAutoFit/>
          </a:bodyPr>
          <a:lstStyle/>
          <a:p>
            <a:pPr lvl="0" algn="ctr">
              <a:lnSpc>
                <a:spcPts val="2000"/>
              </a:lnSpc>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ユーティリティ</a:t>
            </a:r>
            <a:r>
              <a:rPr lang="en-US" altLang="ja-JP" sz="2000" b="1" dirty="0">
                <a:latin typeface="HG丸ｺﾞｼｯｸM-PRO" panose="020F0600000000000000" pitchFamily="50" charset="-128"/>
                <a:ea typeface="HG丸ｺﾞｼｯｸM-PRO" panose="020F0600000000000000" pitchFamily="50" charset="-128"/>
              </a:rPr>
              <a:t>】</a:t>
            </a:r>
          </a:p>
        </p:txBody>
      </p:sp>
      <p:cxnSp>
        <p:nvCxnSpPr>
          <p:cNvPr id="4" name="直線コネクタ 3">
            <a:extLst>
              <a:ext uri="{FF2B5EF4-FFF2-40B4-BE49-F238E27FC236}">
                <a16:creationId xmlns:a16="http://schemas.microsoft.com/office/drawing/2014/main" id="{01848DCF-3AC7-7124-C18C-0D293A1C0E62}"/>
              </a:ext>
            </a:extLst>
          </p:cNvPr>
          <p:cNvCxnSpPr>
            <a:cxnSpLocks/>
          </p:cNvCxnSpPr>
          <p:nvPr/>
        </p:nvCxnSpPr>
        <p:spPr>
          <a:xfrm>
            <a:off x="6465851" y="1094666"/>
            <a:ext cx="0" cy="435956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224F8E5B-EDA8-A86F-9C63-E01D881FCA6C}"/>
              </a:ext>
            </a:extLst>
          </p:cNvPr>
          <p:cNvSpPr/>
          <p:nvPr/>
        </p:nvSpPr>
        <p:spPr>
          <a:xfrm>
            <a:off x="69834" y="1484622"/>
            <a:ext cx="3455345" cy="3451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dirty="0">
                <a:solidFill>
                  <a:schemeClr val="tx1"/>
                </a:solidFill>
                <a:latin typeface="BIZ UDPゴシック" panose="020B0400000000000000" pitchFamily="50" charset="-128"/>
                <a:ea typeface="BIZ UDPゴシック" panose="020B0400000000000000" pitchFamily="50" charset="-128"/>
              </a:rPr>
              <a:t>契約上の規定（超過時の対応）　</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50562EDE-B10D-291B-33F9-70E3F9C8D984}"/>
              </a:ext>
            </a:extLst>
          </p:cNvPr>
          <p:cNvSpPr txBox="1"/>
          <p:nvPr/>
        </p:nvSpPr>
        <p:spPr>
          <a:xfrm>
            <a:off x="1474386" y="4200315"/>
            <a:ext cx="752524" cy="319388"/>
          </a:xfrm>
          <a:prstGeom prst="rect">
            <a:avLst/>
          </a:prstGeom>
          <a:solidFill>
            <a:schemeClr val="bg1"/>
          </a:solidFill>
        </p:spPr>
        <p:txBody>
          <a:bodyPr wrap="square" rtlCol="0">
            <a:spAutoFit/>
          </a:bodyPr>
          <a:lstStyle/>
          <a:p>
            <a:pPr lvl="0" algn="ctr">
              <a:lnSpc>
                <a:spcPts val="2000"/>
              </a:lnSpc>
            </a:pPr>
            <a:r>
              <a:rPr lang="ja-JP" altLang="en-US" sz="1600" b="1" u="sng" dirty="0">
                <a:solidFill>
                  <a:srgbClr val="0000FF"/>
                </a:solidFill>
                <a:latin typeface="BIZ UDPゴシック" panose="020B0400000000000000" pitchFamily="50" charset="-128"/>
                <a:ea typeface="BIZ UDPゴシック" panose="020B0400000000000000" pitchFamily="50" charset="-128"/>
              </a:rPr>
              <a:t>是　正　</a:t>
            </a:r>
            <a:endParaRPr lang="en-US" altLang="ja-JP" sz="1600" b="1" u="sng" dirty="0">
              <a:solidFill>
                <a:srgbClr val="0000FF"/>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192370A0-51BE-528C-9A87-CEA2ADA064EA}"/>
              </a:ext>
            </a:extLst>
          </p:cNvPr>
          <p:cNvSpPr/>
          <p:nvPr/>
        </p:nvSpPr>
        <p:spPr>
          <a:xfrm>
            <a:off x="6762900" y="4987795"/>
            <a:ext cx="3083830" cy="701040"/>
          </a:xfrm>
          <a:prstGeom prst="roundRect">
            <a:avLst>
              <a:gd name="adj" fmla="val 2971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bg1"/>
                </a:solidFill>
                <a:latin typeface="HG丸ｺﾞｼｯｸM-PRO" panose="020F0600000000000000" pitchFamily="50" charset="-128"/>
                <a:ea typeface="HG丸ｺﾞｼｯｸM-PRO" panose="020F0600000000000000" pitchFamily="50" charset="-128"/>
              </a:rPr>
              <a:t>pH</a:t>
            </a:r>
            <a:r>
              <a:rPr kumimoji="1" lang="ja-JP" altLang="en-US" sz="2400" dirty="0">
                <a:solidFill>
                  <a:schemeClr val="bg1"/>
                </a:solidFill>
                <a:latin typeface="HG丸ｺﾞｼｯｸM-PRO" panose="020F0600000000000000" pitchFamily="50" charset="-128"/>
                <a:ea typeface="HG丸ｺﾞｼｯｸM-PRO" panose="020F0600000000000000" pitchFamily="50" charset="-128"/>
              </a:rPr>
              <a:t>、大腸菌数</a:t>
            </a:r>
            <a:r>
              <a:rPr kumimoji="1" lang="en-US" altLang="ja-JP" sz="2400" dirty="0">
                <a:solidFill>
                  <a:schemeClr val="bg1"/>
                </a:solidFill>
                <a:latin typeface="HG丸ｺﾞｼｯｸM-PRO" panose="020F0600000000000000" pitchFamily="50" charset="-128"/>
                <a:ea typeface="HG丸ｺﾞｼｯｸM-PRO" panose="020F0600000000000000" pitchFamily="50" charset="-128"/>
              </a:rPr>
              <a:t>※</a:t>
            </a:r>
          </a:p>
          <a:p>
            <a:pPr algn="ctr"/>
            <a:r>
              <a:rPr kumimoji="1" lang="ja-JP" altLang="en-US" sz="2400" dirty="0">
                <a:solidFill>
                  <a:schemeClr val="bg1"/>
                </a:solidFill>
                <a:latin typeface="HG丸ｺﾞｼｯｸM-PRO" panose="020F0600000000000000" pitchFamily="50" charset="-128"/>
                <a:ea typeface="HG丸ｺﾞｼｯｸM-PRO" panose="020F0600000000000000" pitchFamily="50" charset="-128"/>
              </a:rPr>
              <a:t>（過去実績による）</a:t>
            </a:r>
          </a:p>
        </p:txBody>
      </p:sp>
      <p:sp>
        <p:nvSpPr>
          <p:cNvPr id="2" name="角丸四角形 17">
            <a:extLst>
              <a:ext uri="{FF2B5EF4-FFF2-40B4-BE49-F238E27FC236}">
                <a16:creationId xmlns:a16="http://schemas.microsoft.com/office/drawing/2014/main" id="{6CC94DE5-A5EF-7C71-0F83-A0F316383F86}"/>
              </a:ext>
            </a:extLst>
          </p:cNvPr>
          <p:cNvSpPr/>
          <p:nvPr/>
        </p:nvSpPr>
        <p:spPr>
          <a:xfrm>
            <a:off x="114000" y="109399"/>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角丸四角形 17">
            <a:extLst>
              <a:ext uri="{FF2B5EF4-FFF2-40B4-BE49-F238E27FC236}">
                <a16:creationId xmlns:a16="http://schemas.microsoft.com/office/drawing/2014/main" id="{CD848DFC-DAAF-A0BA-F41F-28791C67F973}"/>
              </a:ext>
            </a:extLst>
          </p:cNvPr>
          <p:cNvSpPr/>
          <p:nvPr/>
        </p:nvSpPr>
        <p:spPr>
          <a:xfrm>
            <a:off x="36265" y="61247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22" name="テキスト ボックス 21">
            <a:extLst>
              <a:ext uri="{FF2B5EF4-FFF2-40B4-BE49-F238E27FC236}">
                <a16:creationId xmlns:a16="http://schemas.microsoft.com/office/drawing/2014/main" id="{669B4412-8658-09A7-3EDD-3BAECA792F0C}"/>
              </a:ext>
            </a:extLst>
          </p:cNvPr>
          <p:cNvSpPr txBox="1"/>
          <p:nvPr/>
        </p:nvSpPr>
        <p:spPr>
          <a:xfrm>
            <a:off x="2488250" y="3319374"/>
            <a:ext cx="3818741" cy="1200329"/>
          </a:xfrm>
          <a:prstGeom prst="rect">
            <a:avLst/>
          </a:prstGeom>
          <a:solidFill>
            <a:schemeClr val="bg1"/>
          </a:solidFill>
          <a:ln>
            <a:solidFill>
              <a:schemeClr val="tx1"/>
            </a:solidFill>
          </a:ln>
        </p:spPr>
        <p:txBody>
          <a:bodyPr wrap="square" rtlCol="0">
            <a:spAutoFit/>
          </a:bodyPr>
          <a:lstStyle/>
          <a:p>
            <a:r>
              <a:rPr lang="ja-JP" altLang="en-US" b="1" u="sng" dirty="0">
                <a:latin typeface="+mj-ea"/>
              </a:rPr>
              <a:t>受注者の裁量でコントロールできるもの、できないものに仕分する</a:t>
            </a:r>
            <a:endParaRPr lang="en-US" altLang="ja-JP" b="1" u="sng" dirty="0">
              <a:latin typeface="+mj-ea"/>
            </a:endParaRPr>
          </a:p>
          <a:p>
            <a:r>
              <a:rPr lang="ja-JP" altLang="en-US" b="1" dirty="0">
                <a:latin typeface="+mn-ea"/>
              </a:rPr>
              <a:t>必要に応じて、超過した際の是正報告書を提出</a:t>
            </a:r>
            <a:endParaRPr lang="en-US" altLang="ja-JP" b="1" dirty="0">
              <a:latin typeface="+mn-ea"/>
            </a:endParaRPr>
          </a:p>
        </p:txBody>
      </p:sp>
      <p:sp>
        <p:nvSpPr>
          <p:cNvPr id="6" name="テキスト ボックス 5">
            <a:extLst>
              <a:ext uri="{FF2B5EF4-FFF2-40B4-BE49-F238E27FC236}">
                <a16:creationId xmlns:a16="http://schemas.microsoft.com/office/drawing/2014/main" id="{4C6E15FD-5D1A-BB75-04F2-041B311AECA5}"/>
              </a:ext>
            </a:extLst>
          </p:cNvPr>
          <p:cNvSpPr txBox="1"/>
          <p:nvPr/>
        </p:nvSpPr>
        <p:spPr>
          <a:xfrm>
            <a:off x="1485286" y="6493068"/>
            <a:ext cx="7954549" cy="338554"/>
          </a:xfrm>
          <a:prstGeom prst="rect">
            <a:avLst/>
          </a:prstGeom>
          <a:noFill/>
        </p:spPr>
        <p:txBody>
          <a:bodyPr wrap="square" rtlCol="0">
            <a:spAutoFit/>
          </a:bodyPr>
          <a:lstStyle/>
          <a:p>
            <a:pPr algn="r"/>
            <a:r>
              <a:rPr lang="en-US" altLang="ja-JP" sz="1600" dirty="0">
                <a:latin typeface="+mj-ea"/>
              </a:rPr>
              <a:t>※</a:t>
            </a:r>
            <a:r>
              <a:rPr lang="ja-JP" altLang="en-US" sz="1600" dirty="0">
                <a:latin typeface="+mj-ea"/>
              </a:rPr>
              <a:t>法改正への対応として指標を見直し（大腸菌群数→大腸菌数）</a:t>
            </a:r>
            <a:endParaRPr lang="en-US" altLang="ja-JP" sz="1600" dirty="0">
              <a:latin typeface="+mj-ea"/>
            </a:endParaRPr>
          </a:p>
        </p:txBody>
      </p:sp>
    </p:spTree>
    <p:extLst>
      <p:ext uri="{BB962C8B-B14F-4D97-AF65-F5344CB8AC3E}">
        <p14:creationId xmlns:p14="http://schemas.microsoft.com/office/powerpoint/2010/main" val="417677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2D973-0D23-29C3-75BE-6BB94A77B96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9CD64C7-5ECF-539F-B90E-FEA0FEF01799}"/>
              </a:ext>
            </a:extLst>
          </p:cNvPr>
          <p:cNvSpPr>
            <a:spLocks noGrp="1"/>
          </p:cNvSpPr>
          <p:nvPr>
            <p:ph type="sldNum" sz="quarter" idx="12"/>
          </p:nvPr>
        </p:nvSpPr>
        <p:spPr/>
        <p:txBody>
          <a:bodyPr/>
          <a:lstStyle/>
          <a:p>
            <a:fld id="{36EC18DB-A5DF-4E0E-B815-FCD04A2C4B2C}" type="slidenum">
              <a:rPr kumimoji="1" lang="ja-JP" altLang="en-US" smtClean="0"/>
              <a:t>28</a:t>
            </a:fld>
            <a:endParaRPr kumimoji="1" lang="ja-JP" altLang="en-US" dirty="0"/>
          </a:p>
        </p:txBody>
      </p:sp>
      <p:sp>
        <p:nvSpPr>
          <p:cNvPr id="6" name="角丸四角形 17">
            <a:extLst>
              <a:ext uri="{FF2B5EF4-FFF2-40B4-BE49-F238E27FC236}">
                <a16:creationId xmlns:a16="http://schemas.microsoft.com/office/drawing/2014/main" id="{D37C70E9-1797-3343-0980-E8B9AD652B3D}"/>
              </a:ext>
            </a:extLst>
          </p:cNvPr>
          <p:cNvSpPr/>
          <p:nvPr/>
        </p:nvSpPr>
        <p:spPr>
          <a:xfrm>
            <a:off x="114000" y="104508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評価基準値超過時（危険水位）の提出書類について</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現状との比較</a:t>
            </a:r>
            <a:r>
              <a:rPr lang="en-US" altLang="ja-JP" sz="2275" dirty="0">
                <a:solidFill>
                  <a:schemeClr val="tx1"/>
                </a:solidFill>
                <a:latin typeface="HGPｺﾞｼｯｸE" panose="020B0900000000000000" pitchFamily="50" charset="-128"/>
                <a:ea typeface="HGPｺﾞｼｯｸE" panose="020B0900000000000000" pitchFamily="50" charset="-128"/>
              </a:rPr>
              <a:t>】</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7" name="表 6">
            <a:extLst>
              <a:ext uri="{FF2B5EF4-FFF2-40B4-BE49-F238E27FC236}">
                <a16:creationId xmlns:a16="http://schemas.microsoft.com/office/drawing/2014/main" id="{E965EBBC-8615-47D2-9E86-EDF66BDBE7B5}"/>
              </a:ext>
            </a:extLst>
          </p:cNvPr>
          <p:cNvGraphicFramePr>
            <a:graphicFrameLocks noGrp="1"/>
          </p:cNvGraphicFramePr>
          <p:nvPr>
            <p:extLst>
              <p:ext uri="{D42A27DB-BD31-4B8C-83A1-F6EECF244321}">
                <p14:modId xmlns:p14="http://schemas.microsoft.com/office/powerpoint/2010/main" val="1930676951"/>
              </p:ext>
            </p:extLst>
          </p:nvPr>
        </p:nvGraphicFramePr>
        <p:xfrm>
          <a:off x="230609" y="1477698"/>
          <a:ext cx="9213165" cy="3989673"/>
        </p:xfrm>
        <a:graphic>
          <a:graphicData uri="http://schemas.openxmlformats.org/drawingml/2006/table">
            <a:tbl>
              <a:tblPr>
                <a:tableStyleId>{5C22544A-7EE6-4342-B048-85BDC9FD1C3A}</a:tableStyleId>
              </a:tblPr>
              <a:tblGrid>
                <a:gridCol w="368831">
                  <a:extLst>
                    <a:ext uri="{9D8B030D-6E8A-4147-A177-3AD203B41FA5}">
                      <a16:colId xmlns:a16="http://schemas.microsoft.com/office/drawing/2014/main" val="191266784"/>
                    </a:ext>
                  </a:extLst>
                </a:gridCol>
                <a:gridCol w="3576765">
                  <a:extLst>
                    <a:ext uri="{9D8B030D-6E8A-4147-A177-3AD203B41FA5}">
                      <a16:colId xmlns:a16="http://schemas.microsoft.com/office/drawing/2014/main" val="3141113869"/>
                    </a:ext>
                  </a:extLst>
                </a:gridCol>
                <a:gridCol w="947569">
                  <a:extLst>
                    <a:ext uri="{9D8B030D-6E8A-4147-A177-3AD203B41FA5}">
                      <a16:colId xmlns:a16="http://schemas.microsoft.com/office/drawing/2014/main" val="2441043046"/>
                    </a:ext>
                  </a:extLst>
                </a:gridCol>
                <a:gridCol w="1440000">
                  <a:extLst>
                    <a:ext uri="{9D8B030D-6E8A-4147-A177-3AD203B41FA5}">
                      <a16:colId xmlns:a16="http://schemas.microsoft.com/office/drawing/2014/main" val="2644227143"/>
                    </a:ext>
                  </a:extLst>
                </a:gridCol>
                <a:gridCol w="1440000">
                  <a:extLst>
                    <a:ext uri="{9D8B030D-6E8A-4147-A177-3AD203B41FA5}">
                      <a16:colId xmlns:a16="http://schemas.microsoft.com/office/drawing/2014/main" val="1615558768"/>
                    </a:ext>
                  </a:extLst>
                </a:gridCol>
                <a:gridCol w="1440000">
                  <a:extLst>
                    <a:ext uri="{9D8B030D-6E8A-4147-A177-3AD203B41FA5}">
                      <a16:colId xmlns:a16="http://schemas.microsoft.com/office/drawing/2014/main" val="2510145702"/>
                    </a:ext>
                  </a:extLst>
                </a:gridCol>
              </a:tblGrid>
              <a:tr h="269268">
                <a:tc rowSpan="2" gridSpan="2">
                  <a:txBody>
                    <a:bodyPr/>
                    <a:lstStyle/>
                    <a:p>
                      <a:pPr algn="ctr" fontAlgn="ctr"/>
                      <a:r>
                        <a:rPr lang="ja-JP" altLang="en-US" sz="800" u="none" strike="noStrike" dirty="0">
                          <a:effectLst/>
                        </a:rPr>
                        <a:t>　</a:t>
                      </a:r>
                    </a:p>
                    <a:p>
                      <a:pPr algn="ctr" fontAlgn="ctr"/>
                      <a:r>
                        <a:rPr lang="ja-JP" altLang="en-US" sz="1200" u="none" strike="noStrike" dirty="0">
                          <a:effectLst/>
                        </a:rPr>
                        <a:t>項目</a:t>
                      </a:r>
                      <a:endParaRPr lang="ja-JP" altLang="en-US" sz="12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accent1">
                        <a:lumMod val="40000"/>
                        <a:lumOff val="60000"/>
                      </a:schemeClr>
                    </a:solidFill>
                  </a:tcPr>
                </a:tc>
                <a:tc rowSpan="2" hMerge="1">
                  <a:txBody>
                    <a:bodyPr/>
                    <a:lstStyle/>
                    <a:p>
                      <a:endParaRPr dirty="0"/>
                    </a:p>
                  </a:txBody>
                  <a:tcPr marL="6980" marR="6980" marT="698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ja-JP" altLang="en-US" sz="1200" u="none" strike="noStrike" dirty="0">
                          <a:effectLst/>
                        </a:rPr>
                        <a:t>現状</a:t>
                      </a:r>
                      <a:endParaRPr lang="ja-JP" altLang="en-US" sz="12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pPr algn="ctr" fontAlgn="ctr"/>
                      <a:r>
                        <a:rPr lang="ja-JP" altLang="en-US" sz="1200" u="none" strike="noStrike" dirty="0">
                          <a:effectLst/>
                        </a:rPr>
                        <a:t>見直し案</a:t>
                      </a:r>
                      <a:endParaRPr lang="ja-JP" altLang="en-US" sz="12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02191443"/>
                  </a:ext>
                </a:extLst>
              </a:tr>
              <a:tr h="269268">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u="none" strike="noStrike" dirty="0">
                          <a:effectLst/>
                        </a:rPr>
                        <a:t>（１）</a:t>
                      </a:r>
                      <a:endParaRPr lang="ja-JP" altLang="en-US" sz="12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200" b="0" i="0" u="none" strike="noStrike" dirty="0">
                          <a:solidFill>
                            <a:srgbClr val="000000"/>
                          </a:solidFill>
                          <a:effectLst/>
                          <a:latin typeface="BIZ UD明朝 Medium" panose="02020500000000000000" pitchFamily="17" charset="-128"/>
                          <a:ea typeface="BIZ UD明朝 Medium" panose="02020500000000000000" pitchFamily="17" charset="-128"/>
                        </a:rPr>
                        <a:t>（２）</a:t>
                      </a: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200" u="none" strike="noStrike" dirty="0">
                          <a:effectLst/>
                        </a:rPr>
                        <a:t>（３）</a:t>
                      </a:r>
                      <a:endParaRPr lang="ja-JP" altLang="en-US" sz="12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2928908"/>
                  </a:ext>
                </a:extLst>
              </a:tr>
              <a:tr h="793537">
                <a:tc gridSpan="2">
                  <a:txBody>
                    <a:bodyPr/>
                    <a:lstStyle/>
                    <a:p>
                      <a:pPr algn="ctr" fontAlgn="ctr"/>
                      <a:r>
                        <a:rPr lang="ja-JP" altLang="en-US" sz="1400" u="none" strike="noStrike" dirty="0">
                          <a:effectLst/>
                          <a:latin typeface="+mn-ea"/>
                          <a:ea typeface="+mn-ea"/>
                        </a:rPr>
                        <a:t>提出を必要</a:t>
                      </a:r>
                      <a:br>
                        <a:rPr lang="ja-JP" altLang="en-US" sz="1400" u="none" strike="noStrike" dirty="0">
                          <a:effectLst/>
                          <a:latin typeface="+mn-ea"/>
                          <a:ea typeface="+mn-ea"/>
                        </a:rPr>
                      </a:br>
                      <a:r>
                        <a:rPr lang="ja-JP" altLang="en-US" sz="1400" u="none" strike="noStrike" dirty="0">
                          <a:effectLst/>
                          <a:latin typeface="+mn-ea"/>
                          <a:ea typeface="+mn-ea"/>
                        </a:rPr>
                        <a:t>とする条件</a:t>
                      </a:r>
                      <a:endParaRPr lang="ja-JP" altLang="en-US" sz="1400" b="0" i="0" u="none" strike="noStrike" dirty="0">
                        <a:solidFill>
                          <a:srgbClr val="000000"/>
                        </a:solidFill>
                        <a:effectLst/>
                        <a:latin typeface="+mn-ea"/>
                        <a:ea typeface="+mn-ea"/>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l" fontAlgn="ctr"/>
                      <a:endParaRPr lang="ja-JP" altLang="en-US" sz="11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危険水位</a:t>
                      </a:r>
                      <a:endParaRPr lang="en-US" altLang="ja-JP" sz="1400" u="none" strike="noStrike" dirty="0">
                        <a:effectLst/>
                      </a:endParaRPr>
                    </a:p>
                    <a:p>
                      <a:pPr algn="ctr" fontAlgn="ctr"/>
                      <a:r>
                        <a:rPr lang="ja-JP" altLang="en-US" sz="1400" u="none" strike="noStrike" dirty="0">
                          <a:effectLst/>
                        </a:rPr>
                        <a:t>超過</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latin typeface="+mn-ea"/>
                          <a:ea typeface="+mn-ea"/>
                        </a:rPr>
                        <a:t>危険水位超過</a:t>
                      </a:r>
                      <a:endParaRPr lang="en-US" altLang="ja-JP" sz="1400" u="none" strike="noStrike" dirty="0">
                        <a:effectLst/>
                        <a:latin typeface="+mn-ea"/>
                        <a:ea typeface="+mn-ea"/>
                      </a:endParaRPr>
                    </a:p>
                    <a:p>
                      <a:pPr algn="ctr" fontAlgn="ctr"/>
                      <a:r>
                        <a:rPr lang="ja-JP" altLang="en-US" sz="1400" b="0" i="0" u="none" strike="noStrike" dirty="0">
                          <a:solidFill>
                            <a:srgbClr val="000000"/>
                          </a:solidFill>
                          <a:effectLst/>
                          <a:latin typeface="+mn-ea"/>
                          <a:ea typeface="+mn-ea"/>
                        </a:rPr>
                        <a:t>浸水発生無し</a:t>
                      </a:r>
                      <a:endParaRPr lang="en-US" altLang="ja-JP" sz="1400" b="0" i="0" u="none" strike="noStrike" dirty="0">
                        <a:solidFill>
                          <a:srgbClr val="000000"/>
                        </a:solidFill>
                        <a:effectLst/>
                        <a:latin typeface="+mn-ea"/>
                        <a:ea typeface="+mn-ea"/>
                      </a:endParaRPr>
                    </a:p>
                    <a:p>
                      <a:pPr algn="ctr" fontAlgn="ctr"/>
                      <a:r>
                        <a:rPr lang="ja-JP" altLang="en-US" sz="1400" b="0" i="0" u="none" strike="noStrike" dirty="0">
                          <a:solidFill>
                            <a:srgbClr val="000000"/>
                          </a:solidFill>
                          <a:effectLst/>
                          <a:latin typeface="+mn-ea"/>
                          <a:ea typeface="+mn-ea"/>
                        </a:rPr>
                        <a:t>受注者過失無し</a:t>
                      </a: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latin typeface="+mn-ea"/>
                          <a:ea typeface="+mn-ea"/>
                        </a:rPr>
                        <a:t>危険水位超過</a:t>
                      </a:r>
                      <a:endParaRPr lang="en-US" altLang="ja-JP" sz="1400" u="none" strike="noStrike" dirty="0">
                        <a:effectLst/>
                        <a:latin typeface="+mn-ea"/>
                        <a:ea typeface="+mn-ea"/>
                      </a:endParaRPr>
                    </a:p>
                    <a:p>
                      <a:pPr algn="ctr" fontAlgn="ctr"/>
                      <a:r>
                        <a:rPr lang="ja-JP" altLang="en-US" sz="1400" b="1" i="0" u="none" strike="noStrike" dirty="0">
                          <a:solidFill>
                            <a:srgbClr val="FF0101"/>
                          </a:solidFill>
                          <a:effectLst/>
                          <a:latin typeface="+mn-ea"/>
                          <a:ea typeface="+mn-ea"/>
                        </a:rPr>
                        <a:t>浸水発生有り</a:t>
                      </a:r>
                      <a:endParaRPr lang="en-US" altLang="ja-JP" sz="1400" b="1" i="0" u="none" strike="noStrike" dirty="0">
                        <a:solidFill>
                          <a:srgbClr val="FF0101"/>
                        </a:solidFill>
                        <a:effectLst/>
                        <a:latin typeface="+mn-ea"/>
                        <a:ea typeface="+mn-ea"/>
                      </a:endParaRPr>
                    </a:p>
                    <a:p>
                      <a:pPr algn="ctr" fontAlgn="ctr"/>
                      <a:r>
                        <a:rPr lang="ja-JP" altLang="en-US" sz="1400" b="0" i="0" u="none" strike="noStrike" dirty="0">
                          <a:solidFill>
                            <a:srgbClr val="000000"/>
                          </a:solidFill>
                          <a:effectLst/>
                          <a:latin typeface="+mn-ea"/>
                          <a:ea typeface="+mn-ea"/>
                        </a:rPr>
                        <a:t>受注者過失無し</a:t>
                      </a: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latin typeface="+mn-ea"/>
                          <a:ea typeface="+mn-ea"/>
                        </a:rPr>
                        <a:t>危険水位超過</a:t>
                      </a:r>
                      <a:endParaRPr lang="en-US" altLang="ja-JP" sz="1400" u="none" strike="noStrike" dirty="0">
                        <a:effectLst/>
                        <a:latin typeface="+mn-ea"/>
                        <a:ea typeface="+mn-ea"/>
                      </a:endParaRPr>
                    </a:p>
                    <a:p>
                      <a:pPr algn="ctr" fontAlgn="ctr"/>
                      <a:r>
                        <a:rPr lang="ja-JP" altLang="en-US" sz="1400" b="1" i="0" u="none" strike="noStrike" dirty="0">
                          <a:solidFill>
                            <a:srgbClr val="FF0101"/>
                          </a:solidFill>
                          <a:effectLst/>
                          <a:latin typeface="+mn-ea"/>
                          <a:ea typeface="+mn-ea"/>
                        </a:rPr>
                        <a:t>浸水発生有り</a:t>
                      </a:r>
                      <a:endParaRPr lang="en-US" altLang="ja-JP" sz="1400" b="1" i="0" u="none" strike="noStrike" dirty="0">
                        <a:solidFill>
                          <a:srgbClr val="FF0101"/>
                        </a:solidFill>
                        <a:effectLst/>
                        <a:latin typeface="+mn-ea"/>
                        <a:ea typeface="+mn-ea"/>
                      </a:endParaRPr>
                    </a:p>
                    <a:p>
                      <a:pPr algn="ctr" fontAlgn="ctr"/>
                      <a:r>
                        <a:rPr lang="ja-JP" altLang="en-US" sz="1400" b="1" i="0" u="none" strike="noStrike" dirty="0">
                          <a:solidFill>
                            <a:srgbClr val="FF0101"/>
                          </a:solidFill>
                          <a:effectLst/>
                          <a:latin typeface="+mn-ea"/>
                          <a:ea typeface="+mn-ea"/>
                        </a:rPr>
                        <a:t>受注者過失有り</a:t>
                      </a: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3910120"/>
                  </a:ext>
                </a:extLst>
              </a:tr>
              <a:tr h="502635">
                <a:tc rowSpan="5">
                  <a:txBody>
                    <a:bodyPr/>
                    <a:lstStyle/>
                    <a:p>
                      <a:pPr algn="ctr" fontAlgn="ctr"/>
                      <a:r>
                        <a:rPr lang="ja-JP" altLang="en-US" sz="1400" u="none" strike="noStrike" dirty="0">
                          <a:effectLst/>
                          <a:latin typeface="+mn-ea"/>
                          <a:ea typeface="+mn-ea"/>
                        </a:rPr>
                        <a:t>提出書類</a:t>
                      </a:r>
                      <a:endParaRPr lang="ja-JP" altLang="en-US" sz="1400" b="0" i="0" u="none" strike="noStrike" dirty="0">
                        <a:solidFill>
                          <a:srgbClr val="000000"/>
                        </a:solidFill>
                        <a:effectLst/>
                        <a:latin typeface="+mn-ea"/>
                        <a:ea typeface="+mn-ea"/>
                      </a:endParaRPr>
                    </a:p>
                  </a:txBody>
                  <a:tcPr marL="6980" marR="6980" marT="698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400" u="none" strike="noStrike" dirty="0">
                          <a:effectLst/>
                          <a:latin typeface="+mn-ea"/>
                          <a:ea typeface="+mn-ea"/>
                        </a:rPr>
                        <a:t>【</a:t>
                      </a:r>
                      <a:r>
                        <a:rPr lang="ja-JP" altLang="en-US" sz="1400" u="none" strike="noStrike" dirty="0">
                          <a:effectLst/>
                          <a:latin typeface="+mn-ea"/>
                          <a:ea typeface="+mn-ea"/>
                        </a:rPr>
                        <a:t>１</a:t>
                      </a:r>
                      <a:r>
                        <a:rPr lang="en-US" altLang="ja-JP" sz="1400" u="none" strike="noStrike" dirty="0">
                          <a:effectLst/>
                          <a:latin typeface="+mn-ea"/>
                          <a:ea typeface="+mn-ea"/>
                        </a:rPr>
                        <a:t>】</a:t>
                      </a:r>
                      <a:r>
                        <a:rPr lang="ja-JP" altLang="en-US" sz="1400" u="none" strike="noStrike" dirty="0">
                          <a:effectLst/>
                          <a:latin typeface="+mn-ea"/>
                          <a:ea typeface="+mn-ea"/>
                        </a:rPr>
                        <a:t>危険水位超過時の報告書</a:t>
                      </a:r>
                      <a:r>
                        <a:rPr lang="en-US" altLang="ja-JP" sz="1400" u="none" strike="noStrike" dirty="0">
                          <a:effectLst/>
                          <a:latin typeface="+mn-ea"/>
                          <a:ea typeface="+mn-ea"/>
                        </a:rPr>
                        <a:t>(</a:t>
                      </a:r>
                      <a:r>
                        <a:rPr lang="ja-JP" altLang="en-US" sz="1400" u="none" strike="noStrike" dirty="0">
                          <a:effectLst/>
                          <a:latin typeface="+mn-ea"/>
                          <a:ea typeface="+mn-ea"/>
                        </a:rPr>
                        <a:t>様式１）</a:t>
                      </a:r>
                      <a:endParaRPr lang="ja-JP" altLang="en-US" sz="1400" b="0" i="0" u="none" strike="noStrike" dirty="0">
                        <a:solidFill>
                          <a:srgbClr val="000000"/>
                        </a:solidFill>
                        <a:effectLst/>
                        <a:latin typeface="+mn-ea"/>
                        <a:ea typeface="+mn-ea"/>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a:effectLst/>
                        </a:rPr>
                        <a:t>●</a:t>
                      </a:r>
                      <a:endParaRPr lang="ja-JP" altLang="en-US" sz="1400" b="0" i="0" u="none" strike="noStrike">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7719138"/>
                  </a:ext>
                </a:extLst>
              </a:tr>
              <a:tr h="541454">
                <a:tc vMerge="1">
                  <a:txBody>
                    <a:bodyPr/>
                    <a:lstStyle/>
                    <a:p>
                      <a:endParaRPr kumimoji="1" lang="ja-JP" altLang="en-US"/>
                    </a:p>
                  </a:txBody>
                  <a:tcPr/>
                </a:tc>
                <a:tc>
                  <a:txBody>
                    <a:bodyPr/>
                    <a:lstStyle/>
                    <a:p>
                      <a:pPr algn="l" fontAlgn="ctr"/>
                      <a:r>
                        <a:rPr lang="en-US" altLang="ja-JP" sz="1400" u="none" strike="noStrike" dirty="0">
                          <a:effectLst/>
                          <a:latin typeface="+mn-ea"/>
                          <a:ea typeface="+mn-ea"/>
                        </a:rPr>
                        <a:t>【</a:t>
                      </a:r>
                      <a:r>
                        <a:rPr lang="ja-JP" altLang="en-US" sz="1400" u="none" strike="noStrike" dirty="0">
                          <a:effectLst/>
                          <a:latin typeface="+mn-ea"/>
                          <a:ea typeface="+mn-ea"/>
                        </a:rPr>
                        <a:t>２</a:t>
                      </a:r>
                      <a:r>
                        <a:rPr lang="en-US" altLang="ja-JP" sz="1400" u="none" strike="noStrike" dirty="0">
                          <a:effectLst/>
                          <a:latin typeface="+mn-ea"/>
                          <a:ea typeface="+mn-ea"/>
                        </a:rPr>
                        <a:t>】</a:t>
                      </a:r>
                      <a:r>
                        <a:rPr lang="ja-JP" altLang="en-US" sz="1400" u="none" strike="noStrike" dirty="0">
                          <a:effectLst/>
                          <a:latin typeface="+mn-ea"/>
                          <a:ea typeface="+mn-ea"/>
                        </a:rPr>
                        <a:t>監視装置のトレンドデータ</a:t>
                      </a:r>
                      <a:br>
                        <a:rPr lang="ja-JP" altLang="en-US" sz="1400" u="none" strike="noStrike" dirty="0">
                          <a:effectLst/>
                          <a:latin typeface="+mn-ea"/>
                          <a:ea typeface="+mn-ea"/>
                        </a:rPr>
                      </a:br>
                      <a:r>
                        <a:rPr lang="ja-JP" altLang="en-US" sz="1400" u="none" strike="noStrike" dirty="0">
                          <a:effectLst/>
                          <a:latin typeface="+mn-ea"/>
                          <a:ea typeface="+mn-ea"/>
                        </a:rPr>
                        <a:t>運転水位（設定水位）・ポンプ稼働状況が記載されたトレンドデータ</a:t>
                      </a:r>
                      <a:endParaRPr lang="ja-JP" altLang="en-US" sz="1400" b="0" i="0" u="none" strike="noStrike" dirty="0">
                        <a:solidFill>
                          <a:srgbClr val="000000"/>
                        </a:solidFill>
                        <a:effectLst/>
                        <a:latin typeface="+mn-ea"/>
                        <a:ea typeface="+mn-ea"/>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a:effectLst/>
                        </a:rPr>
                        <a:t>●</a:t>
                      </a:r>
                      <a:endParaRPr lang="ja-JP" altLang="en-US" sz="1400" b="0" i="0" u="none" strike="noStrike">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7750260"/>
                  </a:ext>
                </a:extLst>
              </a:tr>
              <a:tr h="502635">
                <a:tc vMerge="1">
                  <a:txBody>
                    <a:bodyPr/>
                    <a:lstStyle/>
                    <a:p>
                      <a:endParaRPr kumimoji="1" lang="ja-JP" altLang="en-US"/>
                    </a:p>
                  </a:txBody>
                  <a:tcPr/>
                </a:tc>
                <a:tc>
                  <a:txBody>
                    <a:bodyPr/>
                    <a:lstStyle/>
                    <a:p>
                      <a:pPr algn="l" fontAlgn="ctr"/>
                      <a:r>
                        <a:rPr lang="en-US" altLang="ja-JP" sz="1400" u="none" strike="noStrike" dirty="0">
                          <a:effectLst/>
                          <a:latin typeface="+mn-ea"/>
                          <a:ea typeface="+mn-ea"/>
                        </a:rPr>
                        <a:t>【</a:t>
                      </a:r>
                      <a:r>
                        <a:rPr lang="ja-JP" altLang="en-US" sz="1400" u="none" strike="noStrike" dirty="0">
                          <a:effectLst/>
                          <a:latin typeface="+mn-ea"/>
                          <a:ea typeface="+mn-ea"/>
                        </a:rPr>
                        <a:t>３</a:t>
                      </a:r>
                      <a:r>
                        <a:rPr lang="en-US" altLang="ja-JP" sz="1400" u="none" strike="noStrike" dirty="0">
                          <a:effectLst/>
                          <a:latin typeface="+mn-ea"/>
                          <a:ea typeface="+mn-ea"/>
                        </a:rPr>
                        <a:t>】</a:t>
                      </a:r>
                      <a:r>
                        <a:rPr lang="ja-JP" altLang="en-US" sz="1400" u="none" strike="noStrike" dirty="0">
                          <a:effectLst/>
                          <a:latin typeface="+mn-ea"/>
                          <a:ea typeface="+mn-ea"/>
                        </a:rPr>
                        <a:t>記録紙（チャート紙）</a:t>
                      </a:r>
                      <a:endParaRPr lang="ja-JP" altLang="en-US" sz="1400" b="0" i="0" u="none" strike="noStrike" dirty="0">
                        <a:solidFill>
                          <a:srgbClr val="000000"/>
                        </a:solidFill>
                        <a:effectLst/>
                        <a:latin typeface="+mn-ea"/>
                        <a:ea typeface="+mn-ea"/>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a:effectLst/>
                        </a:rPr>
                        <a:t>●</a:t>
                      </a:r>
                      <a:endParaRPr lang="ja-JP" altLang="en-US" sz="1400" b="0" i="0" u="none" strike="noStrike">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3115344"/>
                  </a:ext>
                </a:extLst>
              </a:tr>
              <a:tr h="502635">
                <a:tc vMerge="1">
                  <a:txBody>
                    <a:bodyPr/>
                    <a:lstStyle/>
                    <a:p>
                      <a:endParaRPr kumimoji="1" lang="ja-JP" altLang="en-US"/>
                    </a:p>
                  </a:txBody>
                  <a:tcPr/>
                </a:tc>
                <a:tc>
                  <a:txBody>
                    <a:bodyPr/>
                    <a:lstStyle/>
                    <a:p>
                      <a:pPr algn="l" fontAlgn="ctr"/>
                      <a:r>
                        <a:rPr lang="en-US" altLang="ja-JP" sz="1400" u="none" strike="noStrike" dirty="0">
                          <a:effectLst/>
                          <a:latin typeface="+mn-ea"/>
                          <a:ea typeface="+mn-ea"/>
                        </a:rPr>
                        <a:t>【</a:t>
                      </a:r>
                      <a:r>
                        <a:rPr lang="ja-JP" altLang="en-US" sz="1400" u="none" strike="noStrike" dirty="0">
                          <a:effectLst/>
                          <a:latin typeface="+mn-ea"/>
                          <a:ea typeface="+mn-ea"/>
                        </a:rPr>
                        <a:t>４</a:t>
                      </a:r>
                      <a:r>
                        <a:rPr lang="en-US" altLang="ja-JP" sz="1400" u="none" strike="noStrike" dirty="0">
                          <a:effectLst/>
                          <a:latin typeface="+mn-ea"/>
                          <a:ea typeface="+mn-ea"/>
                        </a:rPr>
                        <a:t>】</a:t>
                      </a:r>
                      <a:r>
                        <a:rPr lang="ja-JP" altLang="en-US" sz="1400" u="none" strike="noStrike" dirty="0">
                          <a:effectLst/>
                          <a:latin typeface="+mn-ea"/>
                          <a:ea typeface="+mn-ea"/>
                        </a:rPr>
                        <a:t>運転状況報告（経過報告資料）</a:t>
                      </a:r>
                      <a:br>
                        <a:rPr lang="ja-JP" altLang="en-US" sz="1400" u="none" strike="noStrike" dirty="0">
                          <a:effectLst/>
                          <a:latin typeface="+mn-ea"/>
                          <a:ea typeface="+mn-ea"/>
                        </a:rPr>
                      </a:br>
                      <a:r>
                        <a:rPr lang="ja-JP" altLang="en-US" sz="1400" u="none" strike="noStrike" dirty="0">
                          <a:effectLst/>
                          <a:latin typeface="+mn-ea"/>
                          <a:ea typeface="+mn-ea"/>
                        </a:rPr>
                        <a:t>時系列に運転状況や水位等を記載</a:t>
                      </a:r>
                      <a:endParaRPr lang="ja-JP" altLang="en-US" sz="1400" b="0" i="0" u="none" strike="noStrike" dirty="0">
                        <a:solidFill>
                          <a:srgbClr val="000000"/>
                        </a:solidFill>
                        <a:effectLst/>
                        <a:latin typeface="+mn-ea"/>
                        <a:ea typeface="+mn-ea"/>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a:effectLst/>
                        </a:rPr>
                        <a:t>●</a:t>
                      </a:r>
                      <a:endParaRPr lang="ja-JP" altLang="en-US" sz="1400" b="0" i="0" u="none" strike="noStrike">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50811931"/>
                  </a:ext>
                </a:extLst>
              </a:tr>
              <a:tr h="502635">
                <a:tc vMerge="1">
                  <a:txBody>
                    <a:bodyPr/>
                    <a:lstStyle/>
                    <a:p>
                      <a:endParaRPr kumimoji="1" lang="ja-JP" altLang="en-US"/>
                    </a:p>
                  </a:txBody>
                  <a:tcPr/>
                </a:tc>
                <a:tc>
                  <a:txBody>
                    <a:bodyPr/>
                    <a:lstStyle/>
                    <a:p>
                      <a:pPr algn="l" fontAlgn="ctr"/>
                      <a:r>
                        <a:rPr lang="en-US" altLang="ja-JP" sz="1400" u="none" strike="noStrike" dirty="0">
                          <a:effectLst/>
                          <a:latin typeface="+mn-ea"/>
                          <a:ea typeface="+mn-ea"/>
                        </a:rPr>
                        <a:t>【</a:t>
                      </a:r>
                      <a:r>
                        <a:rPr lang="ja-JP" altLang="en-US" sz="1400" u="none" strike="noStrike" dirty="0">
                          <a:effectLst/>
                          <a:latin typeface="+mn-ea"/>
                          <a:ea typeface="+mn-ea"/>
                        </a:rPr>
                        <a:t>５</a:t>
                      </a:r>
                      <a:r>
                        <a:rPr lang="en-US" altLang="ja-JP" sz="1400" u="none" strike="noStrike" dirty="0">
                          <a:effectLst/>
                          <a:latin typeface="+mn-ea"/>
                          <a:ea typeface="+mn-ea"/>
                        </a:rPr>
                        <a:t>】</a:t>
                      </a:r>
                      <a:r>
                        <a:rPr lang="ja-JP" altLang="en-US" sz="1400" u="none" strike="noStrike" dirty="0">
                          <a:effectLst/>
                          <a:latin typeface="+mn-ea"/>
                          <a:ea typeface="+mn-ea"/>
                        </a:rPr>
                        <a:t>是正報告書</a:t>
                      </a:r>
                      <a:br>
                        <a:rPr lang="ja-JP" altLang="en-US" sz="1400" u="none" strike="noStrike" dirty="0">
                          <a:effectLst/>
                          <a:latin typeface="+mn-ea"/>
                          <a:ea typeface="+mn-ea"/>
                        </a:rPr>
                      </a:br>
                      <a:r>
                        <a:rPr lang="ja-JP" altLang="en-US" sz="1400" u="none" strike="noStrike" dirty="0">
                          <a:effectLst/>
                          <a:latin typeface="+mn-ea"/>
                          <a:ea typeface="+mn-ea"/>
                        </a:rPr>
                        <a:t>超過に至った原因、考察、改善を記載する</a:t>
                      </a:r>
                      <a:endParaRPr lang="ja-JP" altLang="en-US" sz="1400" b="0" i="0" u="none" strike="noStrike" dirty="0">
                        <a:solidFill>
                          <a:srgbClr val="000000"/>
                        </a:solidFill>
                        <a:effectLst/>
                        <a:latin typeface="+mn-ea"/>
                        <a:ea typeface="+mn-ea"/>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a:t>
                      </a:r>
                      <a:br>
                        <a:rPr lang="ja-JP" altLang="en-US" sz="1400" u="none" strike="noStrike" dirty="0">
                          <a:effectLst/>
                        </a:rPr>
                      </a:br>
                      <a:r>
                        <a:rPr lang="ja-JP" altLang="en-US" sz="900" u="none" strike="noStrike" dirty="0">
                          <a:effectLst/>
                        </a:rPr>
                        <a:t>（過失有の場合）</a:t>
                      </a:r>
                      <a:endParaRPr lang="ja-JP" altLang="en-US" sz="9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rPr>
                        <a:t>●</a:t>
                      </a:r>
                      <a:endParaRPr lang="ja-JP" altLang="en-US" sz="1400" b="0" i="0" u="none" strike="noStrike" dirty="0">
                        <a:solidFill>
                          <a:srgbClr val="000000"/>
                        </a:solidFill>
                        <a:effectLst/>
                        <a:latin typeface="BIZ UD明朝 Medium" panose="02020500000000000000" pitchFamily="17" charset="-128"/>
                        <a:ea typeface="BIZ UD明朝 Medium" panose="02020500000000000000" pitchFamily="17" charset="-128"/>
                      </a:endParaRPr>
                    </a:p>
                  </a:txBody>
                  <a:tcPr marL="6980" marR="6980" marT="69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40498993"/>
                  </a:ext>
                </a:extLst>
              </a:tr>
            </a:tbl>
          </a:graphicData>
        </a:graphic>
      </p:graphicFrame>
      <p:sp>
        <p:nvSpPr>
          <p:cNvPr id="4" name="テキスト ボックス 3">
            <a:extLst>
              <a:ext uri="{FF2B5EF4-FFF2-40B4-BE49-F238E27FC236}">
                <a16:creationId xmlns:a16="http://schemas.microsoft.com/office/drawing/2014/main" id="{42197036-1016-5C89-89DB-A16A8F088C53}"/>
              </a:ext>
            </a:extLst>
          </p:cNvPr>
          <p:cNvSpPr txBox="1"/>
          <p:nvPr/>
        </p:nvSpPr>
        <p:spPr>
          <a:xfrm>
            <a:off x="6602834" y="5425494"/>
            <a:ext cx="3206977" cy="523220"/>
          </a:xfrm>
          <a:prstGeom prst="rect">
            <a:avLst/>
          </a:prstGeom>
          <a:noFill/>
        </p:spPr>
        <p:txBody>
          <a:bodyPr wrap="square" rtlCol="0">
            <a:spAutoFit/>
          </a:bodyPr>
          <a:lstStyle/>
          <a:p>
            <a:r>
              <a:rPr kumimoji="1" lang="en-US" altLang="ja-JP" sz="1400" u="sng" dirty="0">
                <a:solidFill>
                  <a:srgbClr val="FF0000"/>
                </a:solidFill>
                <a:latin typeface="BIZ UDP明朝 Medium" panose="02020500000000000000" pitchFamily="18" charset="-128"/>
                <a:ea typeface="BIZ UDP明朝 Medium" panose="02020500000000000000" pitchFamily="18" charset="-128"/>
              </a:rPr>
              <a:t>※ </a:t>
            </a:r>
            <a:r>
              <a:rPr kumimoji="1" lang="ja-JP" altLang="en-US" sz="1400" u="sng" dirty="0">
                <a:solidFill>
                  <a:srgbClr val="FF0000"/>
                </a:solidFill>
                <a:latin typeface="BIZ UDP明朝 Medium" panose="02020500000000000000" pitchFamily="18" charset="-128"/>
                <a:ea typeface="BIZ UDP明朝 Medium" panose="02020500000000000000" pitchFamily="18" charset="-128"/>
              </a:rPr>
              <a:t>浸水が発生した場合、市民と議会に</a:t>
            </a:r>
            <a:endParaRPr kumimoji="1" lang="en-US" altLang="ja-JP" sz="1400" u="sng" dirty="0">
              <a:solidFill>
                <a:srgbClr val="FF0000"/>
              </a:solidFill>
              <a:latin typeface="BIZ UDP明朝 Medium" panose="02020500000000000000" pitchFamily="18" charset="-128"/>
              <a:ea typeface="BIZ UDP明朝 Medium" panose="02020500000000000000" pitchFamily="18" charset="-128"/>
            </a:endParaRPr>
          </a:p>
          <a:p>
            <a:r>
              <a:rPr kumimoji="1" lang="ja-JP" altLang="en-US" sz="1400" u="sng" dirty="0">
                <a:solidFill>
                  <a:srgbClr val="FF0000"/>
                </a:solidFill>
                <a:latin typeface="BIZ UDP明朝 Medium" panose="02020500000000000000" pitchFamily="18" charset="-128"/>
                <a:ea typeface="BIZ UDP明朝 Medium" panose="02020500000000000000" pitchFamily="18" charset="-128"/>
              </a:rPr>
              <a:t>　　説明できる資料が必要。</a:t>
            </a:r>
          </a:p>
        </p:txBody>
      </p:sp>
      <p:sp>
        <p:nvSpPr>
          <p:cNvPr id="3" name="角丸四角形 17">
            <a:extLst>
              <a:ext uri="{FF2B5EF4-FFF2-40B4-BE49-F238E27FC236}">
                <a16:creationId xmlns:a16="http://schemas.microsoft.com/office/drawing/2014/main" id="{25662C47-0D3F-F66A-15C5-44B54D2A3F70}"/>
              </a:ext>
            </a:extLst>
          </p:cNvPr>
          <p:cNvSpPr/>
          <p:nvPr/>
        </p:nvSpPr>
        <p:spPr>
          <a:xfrm>
            <a:off x="114000" y="109399"/>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角丸四角形 17">
            <a:extLst>
              <a:ext uri="{FF2B5EF4-FFF2-40B4-BE49-F238E27FC236}">
                <a16:creationId xmlns:a16="http://schemas.microsoft.com/office/drawing/2014/main" id="{03852A85-7EC1-DED5-30E3-9F0F086B7B44}"/>
              </a:ext>
            </a:extLst>
          </p:cNvPr>
          <p:cNvSpPr/>
          <p:nvPr/>
        </p:nvSpPr>
        <p:spPr>
          <a:xfrm>
            <a:off x="36265" y="61247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2" name="テキスト ボックス 1">
            <a:extLst>
              <a:ext uri="{FF2B5EF4-FFF2-40B4-BE49-F238E27FC236}">
                <a16:creationId xmlns:a16="http://schemas.microsoft.com/office/drawing/2014/main" id="{752D8A34-6C28-7B54-A870-5DFF8BA342A6}"/>
              </a:ext>
            </a:extLst>
          </p:cNvPr>
          <p:cNvSpPr txBox="1"/>
          <p:nvPr/>
        </p:nvSpPr>
        <p:spPr>
          <a:xfrm>
            <a:off x="230610" y="5999172"/>
            <a:ext cx="9579202" cy="646331"/>
          </a:xfrm>
          <a:prstGeom prst="rect">
            <a:avLst/>
          </a:prstGeom>
          <a:noFill/>
          <a:ln>
            <a:noFill/>
          </a:ln>
        </p:spPr>
        <p:txBody>
          <a:bodyPr wrap="square" rtlCol="0">
            <a:spAutoFit/>
          </a:bodyPr>
          <a:lstStyle/>
          <a:p>
            <a:r>
              <a:rPr lang="ja-JP" altLang="en-US" b="1" dirty="0">
                <a:solidFill>
                  <a:srgbClr val="FF0000"/>
                </a:solidFill>
                <a:latin typeface="Meiryo UI" panose="020B0604030504040204" pitchFamily="50" charset="-128"/>
                <a:ea typeface="Meiryo UI" panose="020B0604030504040204" pitchFamily="50" charset="-128"/>
              </a:rPr>
              <a:t>受注者の過失有り：</a:t>
            </a:r>
            <a:r>
              <a:rPr kumimoji="1" lang="ja-JP" altLang="en-US" b="1" dirty="0">
                <a:solidFill>
                  <a:srgbClr val="FF0000"/>
                </a:solidFill>
                <a:latin typeface="Meiryo UI" panose="020B0604030504040204" pitchFamily="50" charset="-128"/>
                <a:ea typeface="Meiryo UI" panose="020B0604030504040204" pitchFamily="50" charset="-128"/>
              </a:rPr>
              <a:t>操作ミス等により危険水位超過までに可動ポンプ全台運転出来ていない場合</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　　　　　　　　　　　　（降雨状況や、機場特性等やむ得ない理由がある場合を除く）　</a:t>
            </a:r>
            <a:endParaRPr kumimoji="1" lang="en-US" altLang="ja-JP" sz="1600" b="1" dirty="0">
              <a:solidFill>
                <a:srgbClr val="FF0000"/>
              </a:solidFill>
            </a:endParaRPr>
          </a:p>
        </p:txBody>
      </p:sp>
      <p:sp>
        <p:nvSpPr>
          <p:cNvPr id="10" name="タイトル 1">
            <a:extLst>
              <a:ext uri="{FF2B5EF4-FFF2-40B4-BE49-F238E27FC236}">
                <a16:creationId xmlns:a16="http://schemas.microsoft.com/office/drawing/2014/main" id="{DC927C38-E4DA-A44F-2B1B-CE5C9880B9EF}"/>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320817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A04A-59E6-A73C-5F31-8FCA4F1DA5AF}"/>
            </a:ext>
          </a:extLst>
        </p:cNvPr>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AD263FA7-10AC-96C9-96FC-FD1D7A37A525}"/>
              </a:ext>
            </a:extLst>
          </p:cNvPr>
          <p:cNvGraphicFramePr>
            <a:graphicFrameLocks/>
          </p:cNvGraphicFramePr>
          <p:nvPr>
            <p:extLst>
              <p:ext uri="{D42A27DB-BD31-4B8C-83A1-F6EECF244321}">
                <p14:modId xmlns:p14="http://schemas.microsoft.com/office/powerpoint/2010/main" val="4282353848"/>
              </p:ext>
            </p:extLst>
          </p:nvPr>
        </p:nvGraphicFramePr>
        <p:xfrm>
          <a:off x="40971" y="3145200"/>
          <a:ext cx="4584550" cy="2796989"/>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a:extLst>
              <a:ext uri="{FF2B5EF4-FFF2-40B4-BE49-F238E27FC236}">
                <a16:creationId xmlns:a16="http://schemas.microsoft.com/office/drawing/2014/main" id="{296B5176-2D4D-2158-4CDC-EA66650C9ACD}"/>
              </a:ext>
            </a:extLst>
          </p:cNvPr>
          <p:cNvSpPr>
            <a:spLocks noGrp="1"/>
          </p:cNvSpPr>
          <p:nvPr>
            <p:ph type="sldNum" sz="quarter" idx="12"/>
          </p:nvPr>
        </p:nvSpPr>
        <p:spPr/>
        <p:txBody>
          <a:bodyPr/>
          <a:lstStyle/>
          <a:p>
            <a:fld id="{36EC18DB-A5DF-4E0E-B815-FCD04A2C4B2C}" type="slidenum">
              <a:rPr kumimoji="1" lang="ja-JP" altLang="en-US" smtClean="0"/>
              <a:t>29</a:t>
            </a:fld>
            <a:endParaRPr kumimoji="1" lang="ja-JP" altLang="en-US" dirty="0"/>
          </a:p>
        </p:txBody>
      </p:sp>
      <p:sp>
        <p:nvSpPr>
          <p:cNvPr id="6" name="テキスト ボックス 5">
            <a:extLst>
              <a:ext uri="{FF2B5EF4-FFF2-40B4-BE49-F238E27FC236}">
                <a16:creationId xmlns:a16="http://schemas.microsoft.com/office/drawing/2014/main" id="{93B21DDD-9475-57D8-C0DA-A323A2979811}"/>
              </a:ext>
            </a:extLst>
          </p:cNvPr>
          <p:cNvSpPr txBox="1"/>
          <p:nvPr/>
        </p:nvSpPr>
        <p:spPr>
          <a:xfrm>
            <a:off x="6537" y="922376"/>
            <a:ext cx="10007037" cy="2100575"/>
          </a:xfrm>
          <a:prstGeom prst="rect">
            <a:avLst/>
          </a:prstGeom>
          <a:noFill/>
        </p:spPr>
        <p:txBody>
          <a:bodyPr wrap="square" rtlCol="0">
            <a:spAutoFit/>
          </a:bodyPr>
          <a:lstStyle/>
          <a:p>
            <a:pPr>
              <a:lnSpc>
                <a:spcPct val="125000"/>
              </a:lnSpc>
            </a:pPr>
            <a:r>
              <a:rPr lang="ja-JP" altLang="en-US" b="1" dirty="0">
                <a:latin typeface="HG丸ｺﾞｼｯｸM-PRO" panose="020F0600000000000000" pitchFamily="50" charset="-128"/>
                <a:ea typeface="HG丸ｺﾞｼｯｸM-PRO" panose="020F0600000000000000" pitchFamily="50" charset="-128"/>
              </a:rPr>
              <a:t>評価基準値の算定および評価手順について</a:t>
            </a:r>
            <a:endParaRPr lang="en-US" altLang="ja-JP" b="1" dirty="0">
              <a:latin typeface="HG丸ｺﾞｼｯｸM-PRO" panose="020F0600000000000000" pitchFamily="50" charset="-128"/>
              <a:ea typeface="HG丸ｺﾞｼｯｸM-PRO" panose="020F0600000000000000" pitchFamily="50" charset="-128"/>
            </a:endParaRPr>
          </a:p>
          <a:p>
            <a:pPr fontAlgn="ctr"/>
            <a:r>
              <a:rPr lang="ja-JP" altLang="en-US" b="1" dirty="0">
                <a:latin typeface="HG丸ｺﾞｼｯｸM-PRO" panose="020F0600000000000000" pitchFamily="50" charset="-128"/>
                <a:ea typeface="HG丸ｺﾞｼｯｸM-PRO" panose="020F0600000000000000" pitchFamily="50" charset="-128"/>
              </a:rPr>
              <a:t>・水量補正するため以下３項目については、原単位を設定し、使用量も設定する</a:t>
            </a:r>
            <a:endParaRPr lang="en-US" altLang="ja-JP" b="1" dirty="0">
              <a:latin typeface="HG丸ｺﾞｼｯｸM-PRO" panose="020F0600000000000000" pitchFamily="50" charset="-128"/>
              <a:ea typeface="HG丸ｺﾞｼｯｸM-PRO" panose="020F0600000000000000" pitchFamily="50" charset="-128"/>
            </a:endParaRPr>
          </a:p>
          <a:p>
            <a:pPr fontAlgn="ctr"/>
            <a:r>
              <a:rPr lang="ja-JP" altLang="en-US" b="1" dirty="0">
                <a:latin typeface="HG丸ｺﾞｼｯｸM-PRO" panose="020F0600000000000000" pitchFamily="50" charset="-128"/>
                <a:ea typeface="HG丸ｺﾞｼｯｸM-PRO" panose="020F0600000000000000" pitchFamily="50" charset="-128"/>
              </a:rPr>
              <a:t>　それ以外については、使用量のみを設定（現状どおり）</a:t>
            </a:r>
            <a:endParaRPr lang="en-US" altLang="ja-JP" b="1" dirty="0">
              <a:latin typeface="HG丸ｺﾞｼｯｸM-PRO" panose="020F0600000000000000" pitchFamily="50" charset="-128"/>
              <a:ea typeface="HG丸ｺﾞｼｯｸM-PRO" panose="020F0600000000000000" pitchFamily="50" charset="-128"/>
            </a:endParaRPr>
          </a:p>
          <a:p>
            <a:pPr fontAlgn="ct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電気</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次亜塩素酸ナトリウム</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高分子凝集剤</a:t>
            </a:r>
            <a:r>
              <a:rPr lang="en-US" altLang="ja-JP" b="1"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fontAlgn="ctr"/>
            <a:endParaRPr lang="en-US" altLang="ja-JP" dirty="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a:t>
            </a:r>
            <a:r>
              <a:rPr lang="ja-JP" altLang="en-US" b="1" u="sng" dirty="0">
                <a:solidFill>
                  <a:srgbClr val="FF0000"/>
                </a:solidFill>
                <a:latin typeface="HG丸ｺﾞｼｯｸM-PRO" panose="020F0600000000000000" pitchFamily="50" charset="-128"/>
                <a:ea typeface="HG丸ｺﾞｼｯｸM-PRO" panose="020F0600000000000000" pitchFamily="50" charset="-128"/>
              </a:rPr>
              <a:t>直近５年間（</a:t>
            </a:r>
            <a:r>
              <a:rPr lang="en-US" altLang="ja-JP" b="1" u="sng" dirty="0">
                <a:solidFill>
                  <a:srgbClr val="FF0000"/>
                </a:solidFill>
                <a:latin typeface="HG丸ｺﾞｼｯｸM-PRO" panose="020F0600000000000000" pitchFamily="50" charset="-128"/>
                <a:ea typeface="HG丸ｺﾞｼｯｸM-PRO" panose="020F0600000000000000" pitchFamily="50" charset="-128"/>
              </a:rPr>
              <a:t>R</a:t>
            </a:r>
            <a:r>
              <a:rPr lang="ja-JP" altLang="en-US" b="1" u="sng" dirty="0">
                <a:solidFill>
                  <a:srgbClr val="FF0000"/>
                </a:solidFill>
                <a:latin typeface="HG丸ｺﾞｼｯｸM-PRO" panose="020F0600000000000000" pitchFamily="50" charset="-128"/>
                <a:ea typeface="HG丸ｺﾞｼｯｸM-PRO" panose="020F0600000000000000" pitchFamily="50" charset="-128"/>
              </a:rPr>
              <a:t>３～</a:t>
            </a:r>
            <a:r>
              <a:rPr lang="en-US" altLang="ja-JP" b="1" u="sng" dirty="0">
                <a:solidFill>
                  <a:srgbClr val="FF0000"/>
                </a:solidFill>
                <a:latin typeface="HG丸ｺﾞｼｯｸM-PRO" panose="020F0600000000000000" pitchFamily="50" charset="-128"/>
                <a:ea typeface="HG丸ｺﾞｼｯｸM-PRO" panose="020F0600000000000000" pitchFamily="50" charset="-128"/>
              </a:rPr>
              <a:t>R7</a:t>
            </a:r>
            <a:r>
              <a:rPr lang="ja-JP" altLang="en-US" b="1" u="sng" dirty="0">
                <a:solidFill>
                  <a:srgbClr val="FF0000"/>
                </a:solidFill>
                <a:latin typeface="HG丸ｺﾞｼｯｸM-PRO" panose="020F0600000000000000" pitchFamily="50" charset="-128"/>
                <a:ea typeface="HG丸ｺﾞｼｯｸM-PRO" panose="020F0600000000000000" pitchFamily="50" charset="-128"/>
              </a:rPr>
              <a:t>）の平均値＋１</a:t>
            </a:r>
            <a:r>
              <a:rPr lang="en-US" altLang="ja-JP" b="1" u="sng" dirty="0">
                <a:solidFill>
                  <a:srgbClr val="FF0000"/>
                </a:solidFill>
                <a:latin typeface="HG丸ｺﾞｼｯｸM-PRO" panose="020F0600000000000000" pitchFamily="50" charset="-128"/>
                <a:ea typeface="HG丸ｺﾞｼｯｸM-PRO" panose="020F0600000000000000" pitchFamily="50" charset="-128"/>
              </a:rPr>
              <a:t>σ</a:t>
            </a:r>
            <a:r>
              <a:rPr lang="ja-JP" altLang="en-US" b="1" u="sng" dirty="0">
                <a:solidFill>
                  <a:srgbClr val="FF0000"/>
                </a:solidFill>
                <a:latin typeface="HG丸ｺﾞｼｯｸM-PRO" panose="020F0600000000000000" pitchFamily="50" charset="-128"/>
                <a:ea typeface="HG丸ｺﾞｼｯｸM-PRO" panose="020F0600000000000000" pitchFamily="50" charset="-128"/>
              </a:rPr>
              <a:t>（原単位、使用量とも）</a:t>
            </a:r>
            <a:endParaRPr lang="en-US" altLang="ja-JP" b="1" u="sng" dirty="0">
              <a:solidFill>
                <a:srgbClr val="FF0000"/>
              </a:solidFill>
              <a:latin typeface="HG丸ｺﾞｼｯｸM-PRO" panose="020F0600000000000000" pitchFamily="50" charset="-128"/>
              <a:ea typeface="HG丸ｺﾞｼｯｸM-PRO" panose="020F0600000000000000" pitchFamily="50" charset="-128"/>
            </a:endParaRPr>
          </a:p>
          <a:p>
            <a:pPr fontAlgn="ctr"/>
            <a:r>
              <a:rPr lang="ja-JP" altLang="en-US" b="1" dirty="0">
                <a:latin typeface="HG丸ｺﾞｼｯｸM-PRO" panose="020F0600000000000000" pitchFamily="50" charset="-128"/>
                <a:ea typeface="HG丸ｺﾞｼｯｸM-PRO" panose="020F0600000000000000" pitchFamily="50" charset="-128"/>
              </a:rPr>
              <a:t>　（現状は、「</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１</a:t>
            </a:r>
            <a:r>
              <a:rPr lang="en-US" altLang="ja-JP" b="1" dirty="0">
                <a:latin typeface="HG丸ｺﾞｼｯｸM-PRO" panose="020F0600000000000000" pitchFamily="50" charset="-128"/>
                <a:ea typeface="HG丸ｺﾞｼｯｸM-PRO" panose="020F0600000000000000" pitchFamily="50" charset="-128"/>
              </a:rPr>
              <a:t>σ</a:t>
            </a:r>
            <a:r>
              <a:rPr lang="ja-JP" altLang="en-US" b="1" dirty="0">
                <a:latin typeface="HG丸ｺﾞｼｯｸM-PRO" panose="020F0600000000000000" pitchFamily="50" charset="-128"/>
                <a:ea typeface="HG丸ｺﾞｼｯｸM-PRO" panose="020F0600000000000000" pitchFamily="50" charset="-128"/>
              </a:rPr>
              <a:t>」無し）</a:t>
            </a:r>
            <a:endParaRPr lang="en-US" altLang="ja-JP" b="1" dirty="0">
              <a:latin typeface="HG丸ｺﾞｼｯｸM-PRO" panose="020F0600000000000000" pitchFamily="50" charset="-128"/>
              <a:ea typeface="HG丸ｺﾞｼｯｸM-PRO" panose="020F0600000000000000" pitchFamily="50" charset="-128"/>
            </a:endParaRPr>
          </a:p>
        </p:txBody>
      </p:sp>
      <p:sp>
        <p:nvSpPr>
          <p:cNvPr id="7" name="角丸四角形 17">
            <a:extLst>
              <a:ext uri="{FF2B5EF4-FFF2-40B4-BE49-F238E27FC236}">
                <a16:creationId xmlns:a16="http://schemas.microsoft.com/office/drawing/2014/main" id="{7F89FFA0-799C-7ED9-828E-16BD0712AF03}"/>
              </a:ext>
            </a:extLst>
          </p:cNvPr>
          <p:cNvSpPr/>
          <p:nvPr/>
        </p:nvSpPr>
        <p:spPr>
          <a:xfrm>
            <a:off x="114000" y="109399"/>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角丸四角形 17">
            <a:extLst>
              <a:ext uri="{FF2B5EF4-FFF2-40B4-BE49-F238E27FC236}">
                <a16:creationId xmlns:a16="http://schemas.microsoft.com/office/drawing/2014/main" id="{F84F4C9D-A815-B9AD-4B92-03BA92474F8E}"/>
              </a:ext>
            </a:extLst>
          </p:cNvPr>
          <p:cNvSpPr/>
          <p:nvPr/>
        </p:nvSpPr>
        <p:spPr>
          <a:xfrm>
            <a:off x="36265" y="61247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graphicFrame>
        <p:nvGraphicFramePr>
          <p:cNvPr id="10" name="グラフ 9">
            <a:extLst>
              <a:ext uri="{FF2B5EF4-FFF2-40B4-BE49-F238E27FC236}">
                <a16:creationId xmlns:a16="http://schemas.microsoft.com/office/drawing/2014/main" id="{21EE622A-EBBF-9A71-180C-D6D29A297F71}"/>
              </a:ext>
            </a:extLst>
          </p:cNvPr>
          <p:cNvGraphicFramePr>
            <a:graphicFrameLocks/>
          </p:cNvGraphicFramePr>
          <p:nvPr>
            <p:extLst>
              <p:ext uri="{D42A27DB-BD31-4B8C-83A1-F6EECF244321}">
                <p14:modId xmlns:p14="http://schemas.microsoft.com/office/powerpoint/2010/main" val="2194014191"/>
              </p:ext>
            </p:extLst>
          </p:nvPr>
        </p:nvGraphicFramePr>
        <p:xfrm>
          <a:off x="5193629" y="3145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255F1798-0E88-5F7D-8E37-EFA78307DFE4}"/>
              </a:ext>
            </a:extLst>
          </p:cNvPr>
          <p:cNvSpPr txBox="1"/>
          <p:nvPr/>
        </p:nvSpPr>
        <p:spPr>
          <a:xfrm>
            <a:off x="380100" y="3911265"/>
            <a:ext cx="1394934" cy="323165"/>
          </a:xfrm>
          <a:prstGeom prst="rect">
            <a:avLst/>
          </a:prstGeom>
          <a:noFill/>
        </p:spPr>
        <p:txBody>
          <a:bodyPr wrap="none" rtlCol="0">
            <a:spAutoFit/>
          </a:bodyPr>
          <a:lstStyle/>
          <a:p>
            <a:r>
              <a:rPr kumimoji="1" lang="ja-JP" altLang="en-US" sz="1500" dirty="0"/>
              <a:t>↓過去の平均値</a:t>
            </a:r>
          </a:p>
        </p:txBody>
      </p:sp>
      <p:sp>
        <p:nvSpPr>
          <p:cNvPr id="12" name="テキスト ボックス 11">
            <a:extLst>
              <a:ext uri="{FF2B5EF4-FFF2-40B4-BE49-F238E27FC236}">
                <a16:creationId xmlns:a16="http://schemas.microsoft.com/office/drawing/2014/main" id="{615E1F14-3007-CB0F-2942-08A6A1C8B75C}"/>
              </a:ext>
            </a:extLst>
          </p:cNvPr>
          <p:cNvSpPr txBox="1"/>
          <p:nvPr/>
        </p:nvSpPr>
        <p:spPr>
          <a:xfrm>
            <a:off x="5654076" y="3481268"/>
            <a:ext cx="1199367" cy="323165"/>
          </a:xfrm>
          <a:prstGeom prst="rect">
            <a:avLst/>
          </a:prstGeom>
          <a:noFill/>
        </p:spPr>
        <p:txBody>
          <a:bodyPr wrap="none" rtlCol="0">
            <a:spAutoFit/>
          </a:bodyPr>
          <a:lstStyle/>
          <a:p>
            <a:r>
              <a:rPr kumimoji="1" lang="ja-JP" altLang="en-US" sz="1500" dirty="0"/>
              <a:t>↓平均値</a:t>
            </a:r>
            <a:r>
              <a:rPr kumimoji="1" lang="en-US" altLang="ja-JP" sz="1500" dirty="0"/>
              <a:t>+1σ</a:t>
            </a:r>
          </a:p>
        </p:txBody>
      </p:sp>
      <p:sp>
        <p:nvSpPr>
          <p:cNvPr id="15" name="テキスト ボックス 14">
            <a:extLst>
              <a:ext uri="{FF2B5EF4-FFF2-40B4-BE49-F238E27FC236}">
                <a16:creationId xmlns:a16="http://schemas.microsoft.com/office/drawing/2014/main" id="{011038E2-EB0F-263B-12F1-5E143A5E1442}"/>
              </a:ext>
            </a:extLst>
          </p:cNvPr>
          <p:cNvSpPr txBox="1"/>
          <p:nvPr/>
        </p:nvSpPr>
        <p:spPr>
          <a:xfrm>
            <a:off x="1332600" y="5885039"/>
            <a:ext cx="2509020" cy="323165"/>
          </a:xfrm>
          <a:prstGeom prst="rect">
            <a:avLst/>
          </a:prstGeom>
          <a:noFill/>
        </p:spPr>
        <p:txBody>
          <a:bodyPr wrap="none" rtlCol="0">
            <a:spAutoFit/>
          </a:bodyPr>
          <a:lstStyle/>
          <a:p>
            <a:r>
              <a:rPr kumimoji="1" lang="ja-JP" altLang="en-US" sz="1500" dirty="0"/>
              <a:t>現状の評価基準値のイメージ</a:t>
            </a:r>
            <a:endParaRPr kumimoji="1" lang="en-US" altLang="ja-JP" sz="1500" dirty="0"/>
          </a:p>
        </p:txBody>
      </p:sp>
      <p:sp>
        <p:nvSpPr>
          <p:cNvPr id="22" name="楕円 21">
            <a:extLst>
              <a:ext uri="{FF2B5EF4-FFF2-40B4-BE49-F238E27FC236}">
                <a16:creationId xmlns:a16="http://schemas.microsoft.com/office/drawing/2014/main" id="{BCED5B5D-1211-C7FB-5969-C4BB0F28D964}"/>
              </a:ext>
            </a:extLst>
          </p:cNvPr>
          <p:cNvSpPr/>
          <p:nvPr/>
        </p:nvSpPr>
        <p:spPr>
          <a:xfrm>
            <a:off x="2018921" y="3429000"/>
            <a:ext cx="1822699" cy="643848"/>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9523005-0EBD-8311-B93A-D89699ADD78C}"/>
              </a:ext>
            </a:extLst>
          </p:cNvPr>
          <p:cNvSpPr txBox="1"/>
          <p:nvPr/>
        </p:nvSpPr>
        <p:spPr>
          <a:xfrm>
            <a:off x="523496" y="4950559"/>
            <a:ext cx="3850734" cy="553998"/>
          </a:xfrm>
          <a:prstGeom prst="rect">
            <a:avLst/>
          </a:prstGeom>
          <a:solidFill>
            <a:schemeClr val="bg1"/>
          </a:solidFill>
        </p:spPr>
        <p:txBody>
          <a:bodyPr wrap="none" rtlCol="0">
            <a:spAutoFit/>
          </a:bodyPr>
          <a:lstStyle/>
          <a:p>
            <a:r>
              <a:rPr kumimoji="1" lang="ja-JP" altLang="en-US" sz="1500" b="1" dirty="0"/>
              <a:t>１</a:t>
            </a:r>
            <a:r>
              <a:rPr kumimoji="1" lang="en-US" altLang="ja-JP" sz="1500" b="1" dirty="0"/>
              <a:t>/</a:t>
            </a:r>
            <a:r>
              <a:rPr kumimoji="1" lang="ja-JP" altLang="en-US" sz="1500" b="1" dirty="0"/>
              <a:t>２の確率で評価基準値（平均値）を超過</a:t>
            </a:r>
            <a:endParaRPr kumimoji="1" lang="en-US" altLang="ja-JP" sz="1500" b="1" dirty="0"/>
          </a:p>
          <a:p>
            <a:r>
              <a:rPr kumimoji="1" lang="ja-JP" altLang="en-US" sz="1500" b="1" dirty="0"/>
              <a:t>⇒都度、是正報告書を提出</a:t>
            </a:r>
            <a:endParaRPr kumimoji="1" lang="en-US" altLang="ja-JP" sz="1500" b="1" dirty="0"/>
          </a:p>
        </p:txBody>
      </p:sp>
      <p:cxnSp>
        <p:nvCxnSpPr>
          <p:cNvPr id="36" name="直線コネクタ 35">
            <a:extLst>
              <a:ext uri="{FF2B5EF4-FFF2-40B4-BE49-F238E27FC236}">
                <a16:creationId xmlns:a16="http://schemas.microsoft.com/office/drawing/2014/main" id="{5CF41C5E-4B53-2488-7610-10B7F22AFAB9}"/>
              </a:ext>
            </a:extLst>
          </p:cNvPr>
          <p:cNvCxnSpPr>
            <a:stCxn id="22" idx="4"/>
            <a:endCxn id="24" idx="0"/>
          </p:cNvCxnSpPr>
          <p:nvPr/>
        </p:nvCxnSpPr>
        <p:spPr>
          <a:xfrm flipH="1">
            <a:off x="2448863" y="4072848"/>
            <a:ext cx="481408" cy="87771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77672504-6528-A85D-4405-DBE0C54CEF65}"/>
              </a:ext>
            </a:extLst>
          </p:cNvPr>
          <p:cNvSpPr txBox="1"/>
          <p:nvPr/>
        </p:nvSpPr>
        <p:spPr>
          <a:xfrm>
            <a:off x="6225119" y="5885039"/>
            <a:ext cx="2417650" cy="323165"/>
          </a:xfrm>
          <a:prstGeom prst="rect">
            <a:avLst/>
          </a:prstGeom>
          <a:noFill/>
        </p:spPr>
        <p:txBody>
          <a:bodyPr wrap="none" rtlCol="0">
            <a:spAutoFit/>
          </a:bodyPr>
          <a:lstStyle/>
          <a:p>
            <a:r>
              <a:rPr kumimoji="1" lang="ja-JP" altLang="en-US" sz="1500" dirty="0"/>
              <a:t>評価基準値見直しのイメージ</a:t>
            </a:r>
            <a:endParaRPr kumimoji="1" lang="en-US" altLang="ja-JP" sz="1500" dirty="0"/>
          </a:p>
        </p:txBody>
      </p:sp>
      <p:cxnSp>
        <p:nvCxnSpPr>
          <p:cNvPr id="42" name="直線コネクタ 41">
            <a:extLst>
              <a:ext uri="{FF2B5EF4-FFF2-40B4-BE49-F238E27FC236}">
                <a16:creationId xmlns:a16="http://schemas.microsoft.com/office/drawing/2014/main" id="{E9331718-B832-597A-26A6-065408275C09}"/>
              </a:ext>
            </a:extLst>
          </p:cNvPr>
          <p:cNvCxnSpPr>
            <a:cxnSpLocks/>
          </p:cNvCxnSpPr>
          <p:nvPr/>
        </p:nvCxnSpPr>
        <p:spPr>
          <a:xfrm>
            <a:off x="7351682" y="3736005"/>
            <a:ext cx="0" cy="449580"/>
          </a:xfrm>
          <a:prstGeom prst="line">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5FF8A4E4-60F4-6E6F-CAF1-FAD4C8E8D30D}"/>
              </a:ext>
            </a:extLst>
          </p:cNvPr>
          <p:cNvSpPr txBox="1"/>
          <p:nvPr/>
        </p:nvSpPr>
        <p:spPr>
          <a:xfrm>
            <a:off x="5418554" y="3792692"/>
            <a:ext cx="1768433" cy="323165"/>
          </a:xfrm>
          <a:prstGeom prst="rect">
            <a:avLst/>
          </a:prstGeom>
          <a:solidFill>
            <a:schemeClr val="bg1"/>
          </a:solidFill>
        </p:spPr>
        <p:txBody>
          <a:bodyPr wrap="none" rtlCol="0">
            <a:spAutoFit/>
          </a:bodyPr>
          <a:lstStyle/>
          <a:p>
            <a:r>
              <a:rPr kumimoji="1" lang="ja-JP" altLang="en-US" sz="1500" b="1" dirty="0"/>
              <a:t>データの変動を吸収</a:t>
            </a:r>
            <a:endParaRPr kumimoji="1" lang="en-US" altLang="ja-JP" sz="1500" b="1" dirty="0"/>
          </a:p>
        </p:txBody>
      </p:sp>
      <p:sp>
        <p:nvSpPr>
          <p:cNvPr id="48" name="矢印: 右 47">
            <a:extLst>
              <a:ext uri="{FF2B5EF4-FFF2-40B4-BE49-F238E27FC236}">
                <a16:creationId xmlns:a16="http://schemas.microsoft.com/office/drawing/2014/main" id="{E94FEA05-17D1-F14D-7BF4-51431F499C49}"/>
              </a:ext>
            </a:extLst>
          </p:cNvPr>
          <p:cNvSpPr/>
          <p:nvPr/>
        </p:nvSpPr>
        <p:spPr>
          <a:xfrm>
            <a:off x="4668305" y="4049354"/>
            <a:ext cx="320163" cy="9886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324E5C7-C3D6-9394-B336-6CBE6456635F}"/>
              </a:ext>
            </a:extLst>
          </p:cNvPr>
          <p:cNvSpPr txBox="1"/>
          <p:nvPr/>
        </p:nvSpPr>
        <p:spPr>
          <a:xfrm>
            <a:off x="380100" y="6329306"/>
            <a:ext cx="10467703" cy="553998"/>
          </a:xfrm>
          <a:prstGeom prst="rect">
            <a:avLst/>
          </a:prstGeom>
          <a:noFill/>
        </p:spPr>
        <p:txBody>
          <a:bodyPr wrap="square" rtlCol="0">
            <a:spAutoFit/>
          </a:bodyPr>
          <a:lstStyle/>
          <a:p>
            <a:r>
              <a:rPr kumimoji="1" lang="ja-JP" altLang="en-US" sz="1500" dirty="0"/>
              <a:t>カーボンニュートラル、</a:t>
            </a:r>
            <a:r>
              <a:rPr kumimoji="1" lang="en-US" altLang="ja-JP" sz="1500" dirty="0"/>
              <a:t>VE</a:t>
            </a:r>
            <a:r>
              <a:rPr kumimoji="1" lang="ja-JP" altLang="en-US" sz="1500" dirty="0"/>
              <a:t>達成のためにも、運転管理の状況が悪化しないように、モニタリングで確認する必要がある</a:t>
            </a:r>
            <a:endParaRPr kumimoji="1" lang="en-US" altLang="ja-JP" sz="1500" dirty="0"/>
          </a:p>
          <a:p>
            <a:endParaRPr kumimoji="1" lang="en-US" altLang="ja-JP" sz="1500" dirty="0"/>
          </a:p>
        </p:txBody>
      </p:sp>
      <p:sp>
        <p:nvSpPr>
          <p:cNvPr id="51" name="テキスト ボックス 50">
            <a:extLst>
              <a:ext uri="{FF2B5EF4-FFF2-40B4-BE49-F238E27FC236}">
                <a16:creationId xmlns:a16="http://schemas.microsoft.com/office/drawing/2014/main" id="{6AEF62D7-0D43-C445-2436-DF682DB5C3B9}"/>
              </a:ext>
            </a:extLst>
          </p:cNvPr>
          <p:cNvSpPr txBox="1"/>
          <p:nvPr/>
        </p:nvSpPr>
        <p:spPr>
          <a:xfrm>
            <a:off x="3265601" y="2743864"/>
            <a:ext cx="3587842" cy="323165"/>
          </a:xfrm>
          <a:prstGeom prst="rect">
            <a:avLst/>
          </a:prstGeom>
          <a:solidFill>
            <a:schemeClr val="bg1"/>
          </a:solidFill>
        </p:spPr>
        <p:txBody>
          <a:bodyPr wrap="none" rtlCol="0">
            <a:spAutoFit/>
          </a:bodyPr>
          <a:lstStyle/>
          <a:p>
            <a:r>
              <a:rPr kumimoji="1" lang="ja-JP" altLang="en-US" sz="1500" b="1" dirty="0"/>
              <a:t>データの変動による評価基準値超過を軽減</a:t>
            </a:r>
            <a:endParaRPr kumimoji="1" lang="en-US" altLang="ja-JP" sz="1500" b="1" dirty="0"/>
          </a:p>
        </p:txBody>
      </p:sp>
      <p:sp>
        <p:nvSpPr>
          <p:cNvPr id="50" name="四角形: 角を丸くする 49">
            <a:extLst>
              <a:ext uri="{FF2B5EF4-FFF2-40B4-BE49-F238E27FC236}">
                <a16:creationId xmlns:a16="http://schemas.microsoft.com/office/drawing/2014/main" id="{A68B20BD-F10D-689A-38A4-53CA2CBC54B4}"/>
              </a:ext>
            </a:extLst>
          </p:cNvPr>
          <p:cNvSpPr/>
          <p:nvPr/>
        </p:nvSpPr>
        <p:spPr>
          <a:xfrm>
            <a:off x="3841620" y="2304004"/>
            <a:ext cx="698980" cy="457427"/>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C8D9F87-B458-270B-D55D-8817C98A1A1E}"/>
              </a:ext>
            </a:extLst>
          </p:cNvPr>
          <p:cNvSpPr txBox="1"/>
          <p:nvPr/>
        </p:nvSpPr>
        <p:spPr>
          <a:xfrm>
            <a:off x="7036563" y="1707929"/>
            <a:ext cx="2792009" cy="1429687"/>
          </a:xfrm>
          <a:prstGeom prst="rect">
            <a:avLst/>
          </a:prstGeom>
          <a:noFill/>
          <a:ln>
            <a:solidFill>
              <a:schemeClr val="tx1"/>
            </a:solidFill>
          </a:ln>
        </p:spPr>
        <p:txBody>
          <a:bodyPr wrap="square" rtlCol="0">
            <a:spAutoFit/>
          </a:bodyPr>
          <a:lstStyle/>
          <a:p>
            <a:pPr>
              <a:lnSpc>
                <a:spcPct val="125000"/>
              </a:lnSpc>
            </a:pPr>
            <a:r>
              <a:rPr lang="en-US" altLang="ja-JP" b="1" dirty="0">
                <a:latin typeface="HG丸ｺﾞｼｯｸM-PRO" panose="020F0600000000000000" pitchFamily="50" charset="-128"/>
                <a:ea typeface="HG丸ｺﾞｼｯｸM-PRO" panose="020F0600000000000000" pitchFamily="50" charset="-128"/>
              </a:rPr>
              <a:t>σ</a:t>
            </a:r>
            <a:r>
              <a:rPr lang="ja-JP" altLang="en-US" b="1" dirty="0">
                <a:latin typeface="HG丸ｺﾞｼｯｸM-PRO" panose="020F0600000000000000" pitchFamily="50" charset="-128"/>
                <a:ea typeface="HG丸ｺﾞｼｯｸM-PRO" panose="020F0600000000000000" pitchFamily="50" charset="-128"/>
              </a:rPr>
              <a:t>：標準偏差</a:t>
            </a:r>
            <a:endParaRPr lang="en-US" altLang="ja-JP" b="1" dirty="0">
              <a:latin typeface="HG丸ｺﾞｼｯｸM-PRO" panose="020F0600000000000000" pitchFamily="50" charset="-128"/>
              <a:ea typeface="HG丸ｺﾞｼｯｸM-PRO" panose="020F0600000000000000" pitchFamily="50" charset="-128"/>
            </a:endParaRPr>
          </a:p>
          <a:p>
            <a:pPr>
              <a:lnSpc>
                <a:spcPct val="125000"/>
              </a:lnSpc>
            </a:pPr>
            <a:r>
              <a:rPr lang="ja-JP" altLang="en-US" b="1" dirty="0">
                <a:latin typeface="HG丸ｺﾞｼｯｸM-PRO" panose="020F0600000000000000" pitchFamily="50" charset="-128"/>
                <a:ea typeface="HG丸ｺﾞｼｯｸM-PRO" panose="020F0600000000000000" pitchFamily="50" charset="-128"/>
              </a:rPr>
              <a:t>　　正規分布に従う場合、</a:t>
            </a:r>
            <a:endParaRPr lang="en-US" altLang="ja-JP" b="1" dirty="0">
              <a:latin typeface="HG丸ｺﾞｼｯｸM-PRO" panose="020F0600000000000000" pitchFamily="50" charset="-128"/>
              <a:ea typeface="HG丸ｺﾞｼｯｸM-PRO" panose="020F0600000000000000" pitchFamily="50" charset="-128"/>
            </a:endParaRPr>
          </a:p>
          <a:p>
            <a:pPr>
              <a:lnSpc>
                <a:spcPct val="125000"/>
              </a:lnSpc>
            </a:pPr>
            <a:r>
              <a:rPr lang="ja-JP" altLang="en-US" b="1" dirty="0">
                <a:latin typeface="HG丸ｺﾞｼｯｸM-PRO" panose="020F0600000000000000" pitchFamily="50" charset="-128"/>
                <a:ea typeface="HG丸ｺﾞｼｯｸM-PRO" panose="020F0600000000000000" pitchFamily="50" charset="-128"/>
              </a:rPr>
              <a:t>　　データの約６８％が</a:t>
            </a:r>
            <a:endParaRPr lang="en-US" altLang="ja-JP" b="1" dirty="0">
              <a:latin typeface="HG丸ｺﾞｼｯｸM-PRO" panose="020F0600000000000000" pitchFamily="50" charset="-128"/>
              <a:ea typeface="HG丸ｺﾞｼｯｸM-PRO" panose="020F0600000000000000" pitchFamily="50" charset="-128"/>
            </a:endParaRPr>
          </a:p>
          <a:p>
            <a:pPr>
              <a:lnSpc>
                <a:spcPct val="125000"/>
              </a:lnSpc>
            </a:pPr>
            <a:r>
              <a:rPr lang="ja-JP" altLang="en-US" b="1" dirty="0">
                <a:latin typeface="HG丸ｺﾞｼｯｸM-PRO" panose="020F0600000000000000" pitchFamily="50" charset="-128"/>
                <a:ea typeface="HG丸ｺﾞｼｯｸM-PRO" panose="020F0600000000000000" pitchFamily="50" charset="-128"/>
              </a:rPr>
              <a:t>　　収まる範囲</a:t>
            </a:r>
            <a:endParaRPr lang="en-US" altLang="ja-JP" b="1" dirty="0">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9B53CE1B-9BD2-C73B-BF70-714CAA9A0497}"/>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210127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D35BA-3597-C82A-A70A-893A1CA9CD49}"/>
              </a:ext>
            </a:extLst>
          </p:cNvPr>
          <p:cNvSpPr>
            <a:spLocks noGrp="1"/>
          </p:cNvSpPr>
          <p:nvPr>
            <p:ph type="ctrTitle"/>
          </p:nvPr>
        </p:nvSpPr>
        <p:spPr>
          <a:xfrm>
            <a:off x="742950" y="2140164"/>
            <a:ext cx="8420100" cy="1409253"/>
          </a:xfrm>
        </p:spPr>
        <p:txBody>
          <a:bodyPr>
            <a:normAutofit/>
          </a:bodyPr>
          <a:lstStyle/>
          <a:p>
            <a:pPr>
              <a:lnSpc>
                <a:spcPct val="100000"/>
              </a:lnSpc>
            </a:pPr>
            <a:r>
              <a:rPr kumimoji="1" lang="ja-JP" altLang="en-US" sz="2800" b="1" dirty="0"/>
              <a:t>大阪市下水道施設維持管理審議会</a:t>
            </a:r>
            <a:br>
              <a:rPr kumimoji="1" lang="en-US" altLang="ja-JP" sz="2800" b="1" dirty="0"/>
            </a:br>
            <a:br>
              <a:rPr kumimoji="1" lang="en-US" altLang="ja-JP" sz="2800" b="1" dirty="0"/>
            </a:br>
            <a:r>
              <a:rPr kumimoji="1" lang="ja-JP" altLang="en-US" sz="2800" b="1" dirty="0"/>
              <a:t>のスケジュールについて</a:t>
            </a:r>
          </a:p>
        </p:txBody>
      </p:sp>
      <p:sp>
        <p:nvSpPr>
          <p:cNvPr id="5" name="スライド番号プレースホルダー 4">
            <a:extLst>
              <a:ext uri="{FF2B5EF4-FFF2-40B4-BE49-F238E27FC236}">
                <a16:creationId xmlns:a16="http://schemas.microsoft.com/office/drawing/2014/main" id="{D88015CF-A9F8-EF8B-B82A-50FE39CCBE52}"/>
              </a:ext>
            </a:extLst>
          </p:cNvPr>
          <p:cNvSpPr>
            <a:spLocks noGrp="1"/>
          </p:cNvSpPr>
          <p:nvPr>
            <p:ph type="sldNum" sz="quarter" idx="12"/>
          </p:nvPr>
        </p:nvSpPr>
        <p:spPr/>
        <p:txBody>
          <a:bodyPr/>
          <a:lstStyle/>
          <a:p>
            <a:fld id="{36EC18DB-A5DF-4E0E-B815-FCD04A2C4B2C}" type="slidenum">
              <a:rPr kumimoji="1" lang="ja-JP" altLang="en-US" smtClean="0"/>
              <a:t>3</a:t>
            </a:fld>
            <a:endParaRPr kumimoji="1" lang="ja-JP" altLang="en-US" dirty="0"/>
          </a:p>
        </p:txBody>
      </p:sp>
      <p:sp>
        <p:nvSpPr>
          <p:cNvPr id="4" name="字幕 2">
            <a:extLst>
              <a:ext uri="{FF2B5EF4-FFF2-40B4-BE49-F238E27FC236}">
                <a16:creationId xmlns:a16="http://schemas.microsoft.com/office/drawing/2014/main" id="{56D61EF7-6D64-92F0-4B32-DBCF89B723C4}"/>
              </a:ext>
            </a:extLst>
          </p:cNvPr>
          <p:cNvSpPr txBox="1">
            <a:spLocks/>
          </p:cNvSpPr>
          <p:nvPr/>
        </p:nvSpPr>
        <p:spPr>
          <a:xfrm>
            <a:off x="99806" y="395059"/>
            <a:ext cx="2007290" cy="3941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t>【</a:t>
            </a:r>
            <a:r>
              <a:rPr lang="ja-JP" altLang="en-US" dirty="0"/>
              <a:t>議題１</a:t>
            </a:r>
            <a:r>
              <a:rPr lang="en-US" altLang="ja-JP" dirty="0"/>
              <a:t>】</a:t>
            </a:r>
          </a:p>
        </p:txBody>
      </p:sp>
    </p:spTree>
    <p:extLst>
      <p:ext uri="{BB962C8B-B14F-4D97-AF65-F5344CB8AC3E}">
        <p14:creationId xmlns:p14="http://schemas.microsoft.com/office/powerpoint/2010/main" val="366861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A61D-6C55-B31D-05BC-2B867FE58743}"/>
            </a:ext>
          </a:extLst>
        </p:cNvPr>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113BA767-C2A1-F841-4FDF-D99E5CE537EB}"/>
              </a:ext>
            </a:extLst>
          </p:cNvPr>
          <p:cNvSpPr/>
          <p:nvPr/>
        </p:nvSpPr>
        <p:spPr>
          <a:xfrm>
            <a:off x="5246935" y="1605975"/>
            <a:ext cx="4562876" cy="85421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A1AAFBE-C483-D2B6-48DD-CAA79397968C}"/>
              </a:ext>
            </a:extLst>
          </p:cNvPr>
          <p:cNvSpPr>
            <a:spLocks noGrp="1"/>
          </p:cNvSpPr>
          <p:nvPr>
            <p:ph type="sldNum" sz="quarter" idx="12"/>
          </p:nvPr>
        </p:nvSpPr>
        <p:spPr/>
        <p:txBody>
          <a:bodyPr/>
          <a:lstStyle/>
          <a:p>
            <a:fld id="{36EC18DB-A5DF-4E0E-B815-FCD04A2C4B2C}" type="slidenum">
              <a:rPr kumimoji="1" lang="ja-JP" altLang="en-US" smtClean="0"/>
              <a:t>30</a:t>
            </a:fld>
            <a:endParaRPr kumimoji="1" lang="ja-JP" altLang="en-US" dirty="0"/>
          </a:p>
        </p:txBody>
      </p:sp>
      <p:sp>
        <p:nvSpPr>
          <p:cNvPr id="6" name="テキスト ボックス 5">
            <a:extLst>
              <a:ext uri="{FF2B5EF4-FFF2-40B4-BE49-F238E27FC236}">
                <a16:creationId xmlns:a16="http://schemas.microsoft.com/office/drawing/2014/main" id="{6E812F96-1687-B725-34CA-93008122CB5F}"/>
              </a:ext>
            </a:extLst>
          </p:cNvPr>
          <p:cNvSpPr txBox="1"/>
          <p:nvPr/>
        </p:nvSpPr>
        <p:spPr>
          <a:xfrm>
            <a:off x="96189" y="1017853"/>
            <a:ext cx="9375485" cy="737189"/>
          </a:xfrm>
          <a:prstGeom prst="rect">
            <a:avLst/>
          </a:prstGeom>
          <a:noFill/>
        </p:spPr>
        <p:txBody>
          <a:bodyPr wrap="square" rtlCol="0">
            <a:spAutoFit/>
          </a:bodyPr>
          <a:lstStyle/>
          <a:p>
            <a:pPr>
              <a:lnSpc>
                <a:spcPct val="125000"/>
              </a:lnSpc>
            </a:pPr>
            <a:r>
              <a:rPr lang="ja-JP" altLang="en-US" b="1" dirty="0">
                <a:latin typeface="HG丸ｺﾞｼｯｸM-PRO" panose="020F0600000000000000" pitchFamily="50" charset="-128"/>
                <a:ea typeface="HG丸ｺﾞｼｯｸM-PRO" panose="020F0600000000000000" pitchFamily="50" charset="-128"/>
              </a:rPr>
              <a:t>（３）評価基準値の算定について（原単位）　</a:t>
            </a:r>
            <a:endParaRPr lang="en-US" altLang="ja-JP" b="1" dirty="0">
              <a:solidFill>
                <a:srgbClr val="FF0101"/>
              </a:solidFill>
              <a:latin typeface="+mn-ea"/>
              <a:ea typeface="HG丸ｺﾞｼｯｸM-PRO" panose="020F0600000000000000" pitchFamily="50" charset="-128"/>
            </a:endParaRPr>
          </a:p>
          <a:p>
            <a:pPr>
              <a:lnSpc>
                <a:spcPct val="125000"/>
              </a:lnSpc>
            </a:pPr>
            <a:r>
              <a:rPr lang="ja-JP" altLang="en-US" b="1" dirty="0">
                <a:solidFill>
                  <a:srgbClr val="FF0101"/>
                </a:solidFill>
                <a:latin typeface="HG丸ｺﾞｼｯｸM-PRO" panose="020F0600000000000000" pitchFamily="50" charset="-128"/>
                <a:ea typeface="HG丸ｺﾞｼｯｸM-PRO" panose="020F0600000000000000" pitchFamily="50" charset="-128"/>
              </a:rPr>
              <a:t>　・</a:t>
            </a:r>
            <a:r>
              <a:rPr lang="ja-JP" altLang="en-US" b="1" u="sng" dirty="0">
                <a:solidFill>
                  <a:srgbClr val="FF0101"/>
                </a:solidFill>
                <a:latin typeface="HG丸ｺﾞｼｯｸM-PRO" panose="020F0600000000000000" pitchFamily="50" charset="-128"/>
                <a:ea typeface="HG丸ｺﾞｼｯｸM-PRO" panose="020F0600000000000000" pitchFamily="50" charset="-128"/>
              </a:rPr>
              <a:t>原単位の評価基準値は、処理場毎に定める</a:t>
            </a:r>
            <a:endParaRPr lang="en-US" altLang="ja-JP" b="1" u="sng" dirty="0">
              <a:solidFill>
                <a:srgbClr val="FF0101"/>
              </a:solidFill>
              <a:latin typeface="HG丸ｺﾞｼｯｸM-PRO" panose="020F0600000000000000" pitchFamily="50" charset="-128"/>
              <a:ea typeface="HG丸ｺﾞｼｯｸM-PRO" panose="020F0600000000000000" pitchFamily="50" charset="-128"/>
            </a:endParaRPr>
          </a:p>
        </p:txBody>
      </p:sp>
      <p:graphicFrame>
        <p:nvGraphicFramePr>
          <p:cNvPr id="9" name="表 8">
            <a:extLst>
              <a:ext uri="{FF2B5EF4-FFF2-40B4-BE49-F238E27FC236}">
                <a16:creationId xmlns:a16="http://schemas.microsoft.com/office/drawing/2014/main" id="{8CD0B749-B730-20EF-C5DE-C331A5CCB5B5}"/>
              </a:ext>
            </a:extLst>
          </p:cNvPr>
          <p:cNvGraphicFramePr>
            <a:graphicFrameLocks noGrp="1"/>
          </p:cNvGraphicFramePr>
          <p:nvPr>
            <p:extLst>
              <p:ext uri="{D42A27DB-BD31-4B8C-83A1-F6EECF244321}">
                <p14:modId xmlns:p14="http://schemas.microsoft.com/office/powerpoint/2010/main" val="2648217871"/>
              </p:ext>
            </p:extLst>
          </p:nvPr>
        </p:nvGraphicFramePr>
        <p:xfrm>
          <a:off x="595135" y="2033083"/>
          <a:ext cx="2304000" cy="39624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537969644"/>
                    </a:ext>
                  </a:extLst>
                </a:gridCol>
                <a:gridCol w="1584000">
                  <a:extLst>
                    <a:ext uri="{9D8B030D-6E8A-4147-A177-3AD203B41FA5}">
                      <a16:colId xmlns:a16="http://schemas.microsoft.com/office/drawing/2014/main" val="1017776593"/>
                    </a:ext>
                  </a:extLst>
                </a:gridCol>
              </a:tblGrid>
              <a:tr h="297949">
                <a:tc>
                  <a:txBody>
                    <a:bodyPr/>
                    <a:lstStyle/>
                    <a:p>
                      <a:pPr algn="ctr"/>
                      <a:r>
                        <a:rPr kumimoji="1" lang="ja-JP" altLang="en-US" sz="1400" b="0" dirty="0">
                          <a:solidFill>
                            <a:sysClr val="windowText" lastClr="000000"/>
                          </a:solidFill>
                        </a:rPr>
                        <a:t>処理場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ysClr val="windowText" lastClr="000000"/>
                          </a:solidFill>
                          <a:latin typeface="HG丸ｺﾞｼｯｸM-PRO" panose="020F0600000000000000" pitchFamily="50" charset="-128"/>
                          <a:ea typeface="HG丸ｺﾞｼｯｸM-PRO" panose="020F0600000000000000" pitchFamily="50" charset="-128"/>
                        </a:rPr>
                        <a:t>内訳</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b="0" dirty="0">
                          <a:solidFill>
                            <a:schemeClr val="tx1"/>
                          </a:solidFill>
                          <a:latin typeface="HG丸ｺﾞｼｯｸM-PRO" panose="020F0600000000000000" pitchFamily="50" charset="-128"/>
                          <a:ea typeface="HG丸ｺﾞｼｯｸM-PRO" panose="020F0600000000000000" pitchFamily="50" charset="-128"/>
                        </a:rPr>
                        <a:t>kWh/m3)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6751651"/>
                  </a:ext>
                </a:extLst>
              </a:tr>
              <a:tr h="297949">
                <a:tc>
                  <a:txBody>
                    <a:bodyPr/>
                    <a:lstStyle/>
                    <a:p>
                      <a:pPr algn="ctr"/>
                      <a:r>
                        <a:rPr kumimoji="1" lang="ja-JP" altLang="en-US" sz="1400" b="0" dirty="0">
                          <a:solidFill>
                            <a:sysClr val="windowText" lastClr="000000"/>
                          </a:solidFill>
                        </a:rPr>
                        <a:t>中浜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0.4470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838342"/>
                  </a:ext>
                </a:extLst>
              </a:tr>
              <a:tr h="297949">
                <a:tc>
                  <a:txBody>
                    <a:bodyPr/>
                    <a:lstStyle/>
                    <a:p>
                      <a:pPr algn="ctr"/>
                      <a:r>
                        <a:rPr kumimoji="1" lang="ja-JP" altLang="en-US" sz="1400" b="0" dirty="0">
                          <a:solidFill>
                            <a:sysClr val="windowText" lastClr="000000"/>
                          </a:solidFill>
                        </a:rPr>
                        <a:t>今福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0.2260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900379"/>
                  </a:ext>
                </a:extLst>
              </a:tr>
              <a:tr h="297949">
                <a:tc>
                  <a:txBody>
                    <a:bodyPr/>
                    <a:lstStyle/>
                    <a:p>
                      <a:pPr algn="ctr"/>
                      <a:r>
                        <a:rPr kumimoji="1" lang="ja-JP" altLang="en-US" sz="1400" b="0" dirty="0">
                          <a:solidFill>
                            <a:sysClr val="windowText" lastClr="000000"/>
                          </a:solidFill>
                        </a:rPr>
                        <a:t>放出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0.4900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558459"/>
                  </a:ext>
                </a:extLst>
              </a:tr>
              <a:tr h="297949">
                <a:tc>
                  <a:txBody>
                    <a:bodyPr/>
                    <a:lstStyle/>
                    <a:p>
                      <a:pPr algn="ctr"/>
                      <a:r>
                        <a:rPr kumimoji="1" lang="ja-JP" altLang="en-US" sz="1400" b="0" dirty="0">
                          <a:solidFill>
                            <a:sysClr val="windowText" lastClr="000000"/>
                          </a:solidFill>
                        </a:rPr>
                        <a:t>津守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rPr>
                        <a:t>0.3740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400598"/>
                  </a:ext>
                </a:extLst>
              </a:tr>
              <a:tr h="297949">
                <a:tc>
                  <a:txBody>
                    <a:bodyPr/>
                    <a:lstStyle/>
                    <a:p>
                      <a:pPr algn="ctr"/>
                      <a:r>
                        <a:rPr kumimoji="1" lang="ja-JP" altLang="en-US" sz="1400" b="0" dirty="0">
                          <a:solidFill>
                            <a:sysClr val="windowText" lastClr="000000"/>
                          </a:solidFill>
                        </a:rPr>
                        <a:t>市岡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0.2870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368193"/>
                  </a:ext>
                </a:extLst>
              </a:tr>
              <a:tr h="297949">
                <a:tc>
                  <a:txBody>
                    <a:bodyPr/>
                    <a:lstStyle/>
                    <a:p>
                      <a:pPr algn="ctr"/>
                      <a:r>
                        <a:rPr kumimoji="1" lang="ja-JP" altLang="en-US" sz="1400" b="0" dirty="0">
                          <a:solidFill>
                            <a:sysClr val="windowText" lastClr="000000"/>
                          </a:solidFill>
                        </a:rPr>
                        <a:t>千島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0.3510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1868270"/>
                  </a:ext>
                </a:extLst>
              </a:tr>
              <a:tr h="297949">
                <a:tc>
                  <a:txBody>
                    <a:bodyPr/>
                    <a:lstStyle/>
                    <a:p>
                      <a:pPr algn="ctr"/>
                      <a:r>
                        <a:rPr kumimoji="1" lang="ja-JP" altLang="en-US" sz="1400" b="0" dirty="0">
                          <a:solidFill>
                            <a:sysClr val="windowText" lastClr="000000"/>
                          </a:solidFill>
                        </a:rPr>
                        <a:t>住之江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0.3010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6698349"/>
                  </a:ext>
                </a:extLst>
              </a:tr>
              <a:tr h="297949">
                <a:tc>
                  <a:txBody>
                    <a:bodyPr/>
                    <a:lstStyle/>
                    <a:p>
                      <a:pPr algn="ctr"/>
                      <a:r>
                        <a:rPr kumimoji="1" lang="ja-JP" altLang="en-US" sz="1400" b="0" dirty="0">
                          <a:solidFill>
                            <a:sysClr val="windowText" lastClr="000000"/>
                          </a:solidFill>
                        </a:rPr>
                        <a:t>平野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rPr>
                        <a:t>0.4560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568021"/>
                  </a:ext>
                </a:extLst>
              </a:tr>
              <a:tr h="297949">
                <a:tc>
                  <a:txBody>
                    <a:bodyPr/>
                    <a:lstStyle/>
                    <a:p>
                      <a:pPr algn="ctr"/>
                      <a:r>
                        <a:rPr kumimoji="1" lang="ja-JP" altLang="en-US" sz="1400" b="0" dirty="0">
                          <a:solidFill>
                            <a:sysClr val="windowText" lastClr="000000"/>
                          </a:solidFill>
                        </a:rPr>
                        <a:t>海老江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0.2360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8068269"/>
                  </a:ext>
                </a:extLst>
              </a:tr>
              <a:tr h="297949">
                <a:tc>
                  <a:txBody>
                    <a:bodyPr/>
                    <a:lstStyle/>
                    <a:p>
                      <a:pPr algn="ctr"/>
                      <a:r>
                        <a:rPr kumimoji="1" lang="ja-JP" altLang="en-US" sz="1400" b="0" dirty="0">
                          <a:solidFill>
                            <a:sysClr val="windowText" lastClr="000000"/>
                          </a:solidFill>
                        </a:rPr>
                        <a:t>大野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0.2860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263037"/>
                  </a:ext>
                </a:extLst>
              </a:tr>
              <a:tr h="297949">
                <a:tc>
                  <a:txBody>
                    <a:bodyPr/>
                    <a:lstStyle/>
                    <a:p>
                      <a:pPr algn="ctr"/>
                      <a:r>
                        <a:rPr kumimoji="1" lang="ja-JP" altLang="en-US" sz="1400" b="0" dirty="0">
                          <a:solidFill>
                            <a:sysClr val="windowText" lastClr="000000"/>
                          </a:solidFill>
                        </a:rPr>
                        <a:t>此花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0.4980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307562"/>
                  </a:ext>
                </a:extLst>
              </a:tr>
              <a:tr h="297949">
                <a:tc>
                  <a:txBody>
                    <a:bodyPr/>
                    <a:lstStyle/>
                    <a:p>
                      <a:pPr algn="ctr"/>
                      <a:r>
                        <a:rPr kumimoji="1" lang="ja-JP" altLang="en-US" sz="1400" b="0" dirty="0">
                          <a:solidFill>
                            <a:sysClr val="windowText" lastClr="000000"/>
                          </a:solidFill>
                        </a:rPr>
                        <a:t>十八条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rPr>
                        <a:t>0.1420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29203"/>
                  </a:ext>
                </a:extLst>
              </a:tr>
            </a:tbl>
          </a:graphicData>
        </a:graphic>
      </p:graphicFrame>
      <p:sp>
        <p:nvSpPr>
          <p:cNvPr id="11" name="矢印: 下 10">
            <a:extLst>
              <a:ext uri="{FF2B5EF4-FFF2-40B4-BE49-F238E27FC236}">
                <a16:creationId xmlns:a16="http://schemas.microsoft.com/office/drawing/2014/main" id="{E53C4E64-EDD5-623F-AE55-5EFA01A93F45}"/>
              </a:ext>
            </a:extLst>
          </p:cNvPr>
          <p:cNvSpPr/>
          <p:nvPr/>
        </p:nvSpPr>
        <p:spPr>
          <a:xfrm rot="10800000">
            <a:off x="1871766" y="6021238"/>
            <a:ext cx="385483" cy="1981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EC47C6C-A038-13ED-920E-0AA4D89F8DF8}"/>
              </a:ext>
            </a:extLst>
          </p:cNvPr>
          <p:cNvSpPr txBox="1"/>
          <p:nvPr/>
        </p:nvSpPr>
        <p:spPr>
          <a:xfrm>
            <a:off x="679231" y="6176100"/>
            <a:ext cx="2769930" cy="523220"/>
          </a:xfrm>
          <a:prstGeom prst="rect">
            <a:avLst/>
          </a:prstGeom>
          <a:noFill/>
        </p:spPr>
        <p:txBody>
          <a:bodyPr wrap="square">
            <a:spAutoFit/>
          </a:bodyPr>
          <a:lstStyle/>
          <a:p>
            <a:pPr algn="ctr" fontAlgn="ctr"/>
            <a:r>
              <a:rPr lang="ja-JP" altLang="en-US" sz="1400" b="1" dirty="0">
                <a:solidFill>
                  <a:srgbClr val="000000"/>
                </a:solidFill>
                <a:latin typeface="HG丸ｺﾞｼｯｸM-PRO" panose="020F0600000000000000" pitchFamily="50" charset="-128"/>
                <a:ea typeface="HG丸ｺﾞｼｯｸM-PRO" panose="020F0600000000000000" pitchFamily="50" charset="-128"/>
              </a:rPr>
              <a:t>評価基準値</a:t>
            </a:r>
            <a:endParaRPr lang="en-US" altLang="ja-JP" sz="1400" b="1" dirty="0">
              <a:solidFill>
                <a:srgbClr val="000000"/>
              </a:solidFill>
              <a:latin typeface="HG丸ｺﾞｼｯｸM-PRO" panose="020F0600000000000000" pitchFamily="50" charset="-128"/>
              <a:ea typeface="HG丸ｺﾞｼｯｸM-PRO" panose="020F0600000000000000" pitchFamily="50" charset="-128"/>
            </a:endParaRPr>
          </a:p>
          <a:p>
            <a:pPr algn="ctr" fontAlgn="ctr"/>
            <a:r>
              <a:rPr lang="ja-JP" altLang="en-US" sz="1400" b="1" i="0" strike="noStrike" dirty="0">
                <a:solidFill>
                  <a:srgbClr val="000000"/>
                </a:solidFill>
                <a:effectLst/>
                <a:latin typeface="HG丸ｺﾞｼｯｸM-PRO" panose="020F0600000000000000" pitchFamily="50" charset="-128"/>
                <a:ea typeface="HG丸ｺﾞｼｯｸM-PRO" panose="020F0600000000000000" pitchFamily="50" charset="-128"/>
              </a:rPr>
              <a:t>（各処理場の平均値</a:t>
            </a:r>
            <a:r>
              <a:rPr lang="ja-JP" altLang="en-US" sz="1400" b="1" i="0" u="sng" strike="noStrike" dirty="0">
                <a:solidFill>
                  <a:srgbClr val="FF0000"/>
                </a:solidFill>
                <a:effectLst/>
                <a:latin typeface="HG丸ｺﾞｼｯｸM-PRO" panose="020F0600000000000000" pitchFamily="50" charset="-128"/>
                <a:ea typeface="HG丸ｺﾞｼｯｸM-PRO" panose="020F0600000000000000" pitchFamily="50" charset="-128"/>
              </a:rPr>
              <a:t>＋１</a:t>
            </a:r>
            <a:r>
              <a:rPr lang="en-US" altLang="ja-JP" sz="1400" b="1" i="0" u="sng" strike="noStrike" dirty="0">
                <a:solidFill>
                  <a:srgbClr val="FF0000"/>
                </a:solidFill>
                <a:effectLst/>
                <a:latin typeface="HG丸ｺﾞｼｯｸM-PRO" panose="020F0600000000000000" pitchFamily="50" charset="-128"/>
                <a:ea typeface="HG丸ｺﾞｼｯｸM-PRO" panose="020F0600000000000000" pitchFamily="50" charset="-128"/>
              </a:rPr>
              <a:t>σ</a:t>
            </a:r>
            <a:r>
              <a:rPr lang="ja-JP" altLang="en-US" sz="1400" b="1" i="0" strike="noStrike" dirty="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400" b="1" i="0" strike="noStrike" dirty="0">
              <a:effectLst/>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905D574B-134F-B1AB-805A-327816A3580E}"/>
              </a:ext>
            </a:extLst>
          </p:cNvPr>
          <p:cNvSpPr/>
          <p:nvPr/>
        </p:nvSpPr>
        <p:spPr>
          <a:xfrm>
            <a:off x="1335741" y="2352430"/>
            <a:ext cx="1563394" cy="364305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a:extLst>
              <a:ext uri="{FF2B5EF4-FFF2-40B4-BE49-F238E27FC236}">
                <a16:creationId xmlns:a16="http://schemas.microsoft.com/office/drawing/2014/main" id="{4C7083EC-515F-49B0-6DEC-A599FD732D49}"/>
              </a:ext>
            </a:extLst>
          </p:cNvPr>
          <p:cNvGraphicFramePr>
            <a:graphicFrameLocks noGrp="1"/>
          </p:cNvGraphicFramePr>
          <p:nvPr>
            <p:extLst>
              <p:ext uri="{D42A27DB-BD31-4B8C-83A1-F6EECF244321}">
                <p14:modId xmlns:p14="http://schemas.microsoft.com/office/powerpoint/2010/main" val="3541778053"/>
              </p:ext>
            </p:extLst>
          </p:nvPr>
        </p:nvGraphicFramePr>
        <p:xfrm>
          <a:off x="3409948" y="4260719"/>
          <a:ext cx="6061726" cy="1802064"/>
        </p:xfrm>
        <a:graphic>
          <a:graphicData uri="http://schemas.openxmlformats.org/drawingml/2006/table">
            <a:tbl>
              <a:tblPr firstRow="1" bandRow="1">
                <a:tableStyleId>{93296810-A885-4BE3-A3E7-6D5BEEA58F35}</a:tableStyleId>
              </a:tblPr>
              <a:tblGrid>
                <a:gridCol w="1080000">
                  <a:extLst>
                    <a:ext uri="{9D8B030D-6E8A-4147-A177-3AD203B41FA5}">
                      <a16:colId xmlns:a16="http://schemas.microsoft.com/office/drawing/2014/main" val="3056356421"/>
                    </a:ext>
                  </a:extLst>
                </a:gridCol>
                <a:gridCol w="568556">
                  <a:extLst>
                    <a:ext uri="{9D8B030D-6E8A-4147-A177-3AD203B41FA5}">
                      <a16:colId xmlns:a16="http://schemas.microsoft.com/office/drawing/2014/main" val="3164474369"/>
                    </a:ext>
                  </a:extLst>
                </a:gridCol>
                <a:gridCol w="562894">
                  <a:extLst>
                    <a:ext uri="{9D8B030D-6E8A-4147-A177-3AD203B41FA5}">
                      <a16:colId xmlns:a16="http://schemas.microsoft.com/office/drawing/2014/main" val="4117702368"/>
                    </a:ext>
                  </a:extLst>
                </a:gridCol>
                <a:gridCol w="562894">
                  <a:extLst>
                    <a:ext uri="{9D8B030D-6E8A-4147-A177-3AD203B41FA5}">
                      <a16:colId xmlns:a16="http://schemas.microsoft.com/office/drawing/2014/main" val="2185430912"/>
                    </a:ext>
                  </a:extLst>
                </a:gridCol>
                <a:gridCol w="842600">
                  <a:extLst>
                    <a:ext uri="{9D8B030D-6E8A-4147-A177-3AD203B41FA5}">
                      <a16:colId xmlns:a16="http://schemas.microsoft.com/office/drawing/2014/main" val="347176148"/>
                    </a:ext>
                  </a:extLst>
                </a:gridCol>
                <a:gridCol w="562894">
                  <a:extLst>
                    <a:ext uri="{9D8B030D-6E8A-4147-A177-3AD203B41FA5}">
                      <a16:colId xmlns:a16="http://schemas.microsoft.com/office/drawing/2014/main" val="2876891467"/>
                    </a:ext>
                  </a:extLst>
                </a:gridCol>
                <a:gridCol w="562894">
                  <a:extLst>
                    <a:ext uri="{9D8B030D-6E8A-4147-A177-3AD203B41FA5}">
                      <a16:colId xmlns:a16="http://schemas.microsoft.com/office/drawing/2014/main" val="612514101"/>
                    </a:ext>
                  </a:extLst>
                </a:gridCol>
                <a:gridCol w="562894">
                  <a:extLst>
                    <a:ext uri="{9D8B030D-6E8A-4147-A177-3AD203B41FA5}">
                      <a16:colId xmlns:a16="http://schemas.microsoft.com/office/drawing/2014/main" val="1175309737"/>
                    </a:ext>
                  </a:extLst>
                </a:gridCol>
                <a:gridCol w="756100">
                  <a:extLst>
                    <a:ext uri="{9D8B030D-6E8A-4147-A177-3AD203B41FA5}">
                      <a16:colId xmlns:a16="http://schemas.microsoft.com/office/drawing/2014/main" val="3931922136"/>
                    </a:ext>
                  </a:extLst>
                </a:gridCol>
              </a:tblGrid>
              <a:tr h="423781">
                <a:tc>
                  <a:txBody>
                    <a:bodyPr/>
                    <a:lstStyle/>
                    <a:p>
                      <a:pPr algn="ctr"/>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4</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月</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９月</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上半期</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計</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月</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月</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通年</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計</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41672193"/>
                  </a:ext>
                </a:extLst>
              </a:tr>
              <a:tr h="386111">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使用量</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(kWh)</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1,100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1,100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6,600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1,100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1,100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13,200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184870"/>
                  </a:ext>
                </a:extLst>
              </a:tr>
              <a:tr h="367277">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水量</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(m3)</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550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550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3,300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550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550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6,600</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480677"/>
                  </a:ext>
                </a:extLst>
              </a:tr>
              <a:tr h="386111">
                <a:tc>
                  <a:txBody>
                    <a:bodyP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水量原単位</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kWh/m3)</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2.00</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3000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2.00</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782432"/>
                  </a:ext>
                </a:extLst>
              </a:tr>
            </a:tbl>
          </a:graphicData>
        </a:graphic>
      </p:graphicFrame>
      <p:sp>
        <p:nvSpPr>
          <p:cNvPr id="3" name="四角形: 角を丸くする 2">
            <a:extLst>
              <a:ext uri="{FF2B5EF4-FFF2-40B4-BE49-F238E27FC236}">
                <a16:creationId xmlns:a16="http://schemas.microsoft.com/office/drawing/2014/main" id="{AA3D7F13-5521-A305-3604-7B55723B0B7F}"/>
              </a:ext>
            </a:extLst>
          </p:cNvPr>
          <p:cNvSpPr/>
          <p:nvPr/>
        </p:nvSpPr>
        <p:spPr>
          <a:xfrm>
            <a:off x="6182360" y="5623053"/>
            <a:ext cx="848360" cy="43973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2AD24AC-68D5-3D7B-BDBA-6ABC78440D70}"/>
              </a:ext>
            </a:extLst>
          </p:cNvPr>
          <p:cNvSpPr/>
          <p:nvPr/>
        </p:nvSpPr>
        <p:spPr>
          <a:xfrm>
            <a:off x="8730077" y="5623053"/>
            <a:ext cx="741597" cy="43973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6E31A54-C08F-4C23-C997-8487EC09D82F}"/>
              </a:ext>
            </a:extLst>
          </p:cNvPr>
          <p:cNvSpPr txBox="1"/>
          <p:nvPr/>
        </p:nvSpPr>
        <p:spPr>
          <a:xfrm>
            <a:off x="4463732" y="6212430"/>
            <a:ext cx="5133975" cy="584775"/>
          </a:xfrm>
          <a:prstGeom prst="rect">
            <a:avLst/>
          </a:prstGeom>
          <a:noFill/>
        </p:spPr>
        <p:txBody>
          <a:bodyPr wrap="square">
            <a:spAutoFit/>
          </a:bodyPr>
          <a:lstStyle/>
          <a:p>
            <a:pPr fontAlgn="ctr"/>
            <a:r>
              <a:rPr lang="ja-JP" altLang="en-US" sz="1600" dirty="0">
                <a:solidFill>
                  <a:srgbClr val="000000"/>
                </a:solidFill>
                <a:latin typeface="HG丸ｺﾞｼｯｸM-PRO" panose="020F0600000000000000" pitchFamily="50" charset="-128"/>
                <a:ea typeface="HG丸ｺﾞｼｯｸM-PRO" panose="020F0600000000000000" pitchFamily="50" charset="-128"/>
              </a:rPr>
              <a:t>上半期の実績を元に、水量原単位を算出（時点確認）</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fontAlgn="ctr"/>
            <a:r>
              <a:rPr lang="ja-JP" altLang="en-US" sz="1600" dirty="0">
                <a:solidFill>
                  <a:srgbClr val="000000"/>
                </a:solidFill>
                <a:latin typeface="HG丸ｺﾞｼｯｸM-PRO" panose="020F0600000000000000" pitchFamily="50" charset="-128"/>
                <a:ea typeface="HG丸ｺﾞｼｯｸM-PRO" panose="020F0600000000000000" pitchFamily="50" charset="-128"/>
              </a:rPr>
              <a:t>翌年度当初に</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通年の原単位を評価する</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14" name="直線コネクタ 13">
            <a:extLst>
              <a:ext uri="{FF2B5EF4-FFF2-40B4-BE49-F238E27FC236}">
                <a16:creationId xmlns:a16="http://schemas.microsoft.com/office/drawing/2014/main" id="{B2776541-2ADE-4058-3E4C-3905B323046F}"/>
              </a:ext>
            </a:extLst>
          </p:cNvPr>
          <p:cNvCxnSpPr>
            <a:cxnSpLocks/>
            <a:stCxn id="13" idx="0"/>
            <a:endCxn id="3" idx="2"/>
          </p:cNvCxnSpPr>
          <p:nvPr/>
        </p:nvCxnSpPr>
        <p:spPr>
          <a:xfrm flipH="1" flipV="1">
            <a:off x="6606540" y="6062783"/>
            <a:ext cx="424180" cy="149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5D30A1F-1B28-AC84-7341-2FBE8BB91617}"/>
              </a:ext>
            </a:extLst>
          </p:cNvPr>
          <p:cNvCxnSpPr>
            <a:cxnSpLocks/>
            <a:stCxn id="13" idx="0"/>
            <a:endCxn id="7" idx="2"/>
          </p:cNvCxnSpPr>
          <p:nvPr/>
        </p:nvCxnSpPr>
        <p:spPr>
          <a:xfrm flipV="1">
            <a:off x="7030720" y="6062783"/>
            <a:ext cx="2070156" cy="149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17">
            <a:extLst>
              <a:ext uri="{FF2B5EF4-FFF2-40B4-BE49-F238E27FC236}">
                <a16:creationId xmlns:a16="http://schemas.microsoft.com/office/drawing/2014/main" id="{C2C12407-E6E0-C07D-EB26-581FDB219C55}"/>
              </a:ext>
            </a:extLst>
          </p:cNvPr>
          <p:cNvSpPr/>
          <p:nvPr/>
        </p:nvSpPr>
        <p:spPr>
          <a:xfrm>
            <a:off x="114000" y="109399"/>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5" name="角丸四角形 17">
            <a:extLst>
              <a:ext uri="{FF2B5EF4-FFF2-40B4-BE49-F238E27FC236}">
                <a16:creationId xmlns:a16="http://schemas.microsoft.com/office/drawing/2014/main" id="{77DFEF6F-422F-93B0-FAD4-323E904B71C6}"/>
              </a:ext>
            </a:extLst>
          </p:cNvPr>
          <p:cNvSpPr/>
          <p:nvPr/>
        </p:nvSpPr>
        <p:spPr>
          <a:xfrm>
            <a:off x="36265" y="61247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graphicFrame>
        <p:nvGraphicFramePr>
          <p:cNvPr id="18" name="表 17">
            <a:extLst>
              <a:ext uri="{FF2B5EF4-FFF2-40B4-BE49-F238E27FC236}">
                <a16:creationId xmlns:a16="http://schemas.microsoft.com/office/drawing/2014/main" id="{A6A74B1E-9A1E-65D2-106F-AB81BDA2A503}"/>
              </a:ext>
            </a:extLst>
          </p:cNvPr>
          <p:cNvGraphicFramePr>
            <a:graphicFrameLocks noGrp="1"/>
          </p:cNvGraphicFramePr>
          <p:nvPr>
            <p:extLst>
              <p:ext uri="{D42A27DB-BD31-4B8C-83A1-F6EECF244321}">
                <p14:modId xmlns:p14="http://schemas.microsoft.com/office/powerpoint/2010/main" val="3138733949"/>
              </p:ext>
            </p:extLst>
          </p:nvPr>
        </p:nvGraphicFramePr>
        <p:xfrm>
          <a:off x="3409948" y="2985276"/>
          <a:ext cx="5760000" cy="115018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056356421"/>
                    </a:ext>
                  </a:extLst>
                </a:gridCol>
                <a:gridCol w="1080000">
                  <a:extLst>
                    <a:ext uri="{9D8B030D-6E8A-4147-A177-3AD203B41FA5}">
                      <a16:colId xmlns:a16="http://schemas.microsoft.com/office/drawing/2014/main" val="3164474369"/>
                    </a:ext>
                  </a:extLst>
                </a:gridCol>
                <a:gridCol w="2160000">
                  <a:extLst>
                    <a:ext uri="{9D8B030D-6E8A-4147-A177-3AD203B41FA5}">
                      <a16:colId xmlns:a16="http://schemas.microsoft.com/office/drawing/2014/main" val="4117702368"/>
                    </a:ext>
                  </a:extLst>
                </a:gridCol>
                <a:gridCol w="1440000">
                  <a:extLst>
                    <a:ext uri="{9D8B030D-6E8A-4147-A177-3AD203B41FA5}">
                      <a16:colId xmlns:a16="http://schemas.microsoft.com/office/drawing/2014/main" val="3619472261"/>
                    </a:ext>
                  </a:extLst>
                </a:gridCol>
              </a:tblGrid>
              <a:tr h="396800">
                <a:tc>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baseline="0" dirty="0">
                          <a:solidFill>
                            <a:schemeClr val="tx1"/>
                          </a:solidFill>
                        </a:rPr>
                        <a:t>設定範囲</a:t>
                      </a:r>
                      <a:endParaRPr kumimoji="1" lang="ja-JP" altLang="en-US" sz="1400" b="1" baseline="0"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baseline="0" dirty="0">
                          <a:solidFill>
                            <a:schemeClr val="tx1"/>
                          </a:solidFill>
                        </a:rPr>
                        <a:t>算出方法</a:t>
                      </a:r>
                      <a:endParaRPr kumimoji="1" lang="ja-JP" altLang="en-US" sz="1400" b="1" baseline="0"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baseline="0" dirty="0">
                          <a:solidFill>
                            <a:schemeClr val="tx1"/>
                          </a:solidFill>
                          <a:latin typeface="HG丸ｺﾞｼｯｸM-PRO" panose="020F0600000000000000" pitchFamily="50" charset="-128"/>
                          <a:ea typeface="HG丸ｺﾞｼｯｸM-PRO" panose="020F0600000000000000" pitchFamily="50" charset="-128"/>
                        </a:rPr>
                        <a:t>自主管理値</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1672193"/>
                  </a:ext>
                </a:extLst>
              </a:tr>
              <a:tr h="386111">
                <a:tc>
                  <a:txBody>
                    <a:bodyPr/>
                    <a:lstStyle/>
                    <a:p>
                      <a:pPr algn="ctr"/>
                      <a:r>
                        <a:rPr kumimoji="1" lang="ja-JP" altLang="en-US" sz="1400" b="1" dirty="0">
                          <a:solidFill>
                            <a:schemeClr val="tx1"/>
                          </a:solidFill>
                        </a:rPr>
                        <a:t>現状</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schemeClr val="tx1"/>
                          </a:solidFill>
                          <a:effectLst/>
                          <a:uLnTx/>
                          <a:uFillTx/>
                        </a:rPr>
                        <a:t>処理場毎</a:t>
                      </a:r>
                      <a:endPar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chemeClr val="tx1"/>
                          </a:solidFill>
                          <a:effectLst/>
                          <a:uLnTx/>
                          <a:uFillTx/>
                        </a:rPr>
                        <a:t>H29</a:t>
                      </a:r>
                      <a:r>
                        <a:rPr kumimoji="1" lang="ja-JP" altLang="en-US" sz="1400" b="0" u="none" strike="noStrike" kern="1200" cap="none" spc="0" normalizeH="0" baseline="0" noProof="0" dirty="0">
                          <a:ln>
                            <a:noFill/>
                          </a:ln>
                          <a:solidFill>
                            <a:schemeClr val="tx1"/>
                          </a:solidFill>
                          <a:effectLst/>
                          <a:uLnTx/>
                          <a:uFillTx/>
                        </a:rPr>
                        <a:t>～</a:t>
                      </a:r>
                      <a:r>
                        <a:rPr kumimoji="1" lang="en-US" altLang="ja-JP" sz="1400" b="0" u="none" strike="noStrike" kern="1200" cap="none" spc="0" normalizeH="0" baseline="0" noProof="0" dirty="0">
                          <a:ln>
                            <a:noFill/>
                          </a:ln>
                          <a:solidFill>
                            <a:schemeClr val="tx1"/>
                          </a:solidFill>
                          <a:effectLst/>
                          <a:uLnTx/>
                          <a:uFillTx/>
                        </a:rPr>
                        <a:t>R1</a:t>
                      </a:r>
                      <a:r>
                        <a:rPr kumimoji="1" lang="ja-JP" altLang="en-US" sz="1400" b="0" u="none" strike="noStrike" kern="1200" cap="none" spc="0" normalizeH="0" baseline="0" noProof="0" dirty="0">
                          <a:ln>
                            <a:noFill/>
                          </a:ln>
                          <a:solidFill>
                            <a:schemeClr val="tx1"/>
                          </a:solidFill>
                          <a:effectLst/>
                          <a:uLnTx/>
                          <a:uFillTx/>
                        </a:rPr>
                        <a:t>の平均値</a:t>
                      </a:r>
                      <a:endPar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設定無し</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184870"/>
                  </a:ext>
                </a:extLst>
              </a:tr>
              <a:tr h="367277">
                <a:tc>
                  <a:txBody>
                    <a:bodyPr/>
                    <a:lstStyle/>
                    <a:p>
                      <a:pPr algn="ctr"/>
                      <a:r>
                        <a:rPr kumimoji="1" lang="ja-JP" altLang="en-US" sz="1400" b="1" dirty="0">
                          <a:solidFill>
                            <a:schemeClr val="tx1"/>
                          </a:solidFill>
                        </a:rPr>
                        <a:t>見直し</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schemeClr val="tx1"/>
                          </a:solidFill>
                          <a:effectLst/>
                          <a:uLnTx/>
                          <a:uFillTx/>
                        </a:rPr>
                        <a:t>処理場毎</a:t>
                      </a:r>
                      <a:endPar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chemeClr val="tx1"/>
                          </a:solidFill>
                          <a:effectLst/>
                          <a:uLnTx/>
                          <a:uFillTx/>
                        </a:rPr>
                        <a:t>R3</a:t>
                      </a:r>
                      <a:r>
                        <a:rPr kumimoji="1" lang="ja-JP" altLang="en-US" sz="1400" b="0" u="none" strike="noStrike" kern="1200" cap="none" spc="0" normalizeH="0" baseline="0" noProof="0" dirty="0">
                          <a:ln>
                            <a:noFill/>
                          </a:ln>
                          <a:solidFill>
                            <a:schemeClr val="tx1"/>
                          </a:solidFill>
                          <a:effectLst/>
                          <a:uLnTx/>
                          <a:uFillTx/>
                        </a:rPr>
                        <a:t>～</a:t>
                      </a:r>
                      <a:r>
                        <a:rPr kumimoji="1" lang="en-US" altLang="ja-JP" sz="1400" b="0" u="none" strike="noStrike" kern="1200" cap="none" spc="0" normalizeH="0" baseline="0" noProof="0" dirty="0">
                          <a:ln>
                            <a:noFill/>
                          </a:ln>
                          <a:solidFill>
                            <a:schemeClr val="tx1"/>
                          </a:solidFill>
                          <a:effectLst/>
                          <a:uLnTx/>
                          <a:uFillTx/>
                        </a:rPr>
                        <a:t>R7</a:t>
                      </a:r>
                      <a:r>
                        <a:rPr kumimoji="1" lang="ja-JP" altLang="en-US" sz="1400" b="0" u="none" strike="noStrike" kern="1200" cap="none" spc="0" normalizeH="0" baseline="0" noProof="0" dirty="0">
                          <a:ln>
                            <a:noFill/>
                          </a:ln>
                          <a:solidFill>
                            <a:schemeClr val="tx1"/>
                          </a:solidFill>
                          <a:effectLst/>
                          <a:uLnTx/>
                          <a:uFillTx/>
                        </a:rPr>
                        <a:t>の平均値</a:t>
                      </a:r>
                      <a:r>
                        <a:rPr kumimoji="1" lang="en-US" altLang="ja-JP" sz="1400" b="1" u="sng" strike="noStrike" kern="1200" cap="none" spc="0" normalizeH="0" baseline="0" noProof="0" dirty="0">
                          <a:ln>
                            <a:noFill/>
                          </a:ln>
                          <a:solidFill>
                            <a:srgbClr val="FF0000"/>
                          </a:solidFill>
                          <a:effectLst/>
                          <a:uLnTx/>
                          <a:uFillTx/>
                        </a:rPr>
                        <a:t>+</a:t>
                      </a:r>
                      <a:r>
                        <a:rPr kumimoji="1" lang="ja-JP" altLang="en-US" sz="1400" b="1" u="sng" strike="noStrike" kern="1200" cap="none" spc="0" normalizeH="0" baseline="0" noProof="0" dirty="0">
                          <a:ln>
                            <a:noFill/>
                          </a:ln>
                          <a:solidFill>
                            <a:srgbClr val="FF0000"/>
                          </a:solidFill>
                          <a:effectLst/>
                          <a:uLnTx/>
                          <a:uFillTx/>
                        </a:rPr>
                        <a:t>１</a:t>
                      </a:r>
                      <a:r>
                        <a:rPr kumimoji="1" lang="en-US" altLang="ja-JP" sz="1400" b="1" u="sng" strike="noStrike" kern="1200" cap="none" spc="0" normalizeH="0" baseline="0" noProof="0" dirty="0">
                          <a:ln>
                            <a:noFill/>
                          </a:ln>
                          <a:solidFill>
                            <a:srgbClr val="FF0000"/>
                          </a:solidFill>
                          <a:effectLst/>
                          <a:uLnTx/>
                          <a:uFillTx/>
                        </a:rPr>
                        <a:t>σ</a:t>
                      </a:r>
                      <a:endParaRPr kumimoji="1" lang="ja-JP" altLang="en-US" sz="14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設定無し</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480677"/>
                  </a:ext>
                </a:extLst>
              </a:tr>
            </a:tbl>
          </a:graphicData>
        </a:graphic>
      </p:graphicFrame>
      <p:sp>
        <p:nvSpPr>
          <p:cNvPr id="20" name="テキスト ボックス 19">
            <a:extLst>
              <a:ext uri="{FF2B5EF4-FFF2-40B4-BE49-F238E27FC236}">
                <a16:creationId xmlns:a16="http://schemas.microsoft.com/office/drawing/2014/main" id="{5E2106C8-A1D0-51D4-940A-FFC4CF545E54}"/>
              </a:ext>
            </a:extLst>
          </p:cNvPr>
          <p:cNvSpPr txBox="1"/>
          <p:nvPr/>
        </p:nvSpPr>
        <p:spPr>
          <a:xfrm>
            <a:off x="5453818" y="1067323"/>
            <a:ext cx="3991587" cy="369332"/>
          </a:xfrm>
          <a:prstGeom prst="rect">
            <a:avLst/>
          </a:prstGeom>
          <a:noFill/>
        </p:spPr>
        <p:txBody>
          <a:bodyPr wrap="square">
            <a:spAutoFit/>
          </a:bodyPr>
          <a:lstStyle/>
          <a:p>
            <a:r>
              <a:rPr lang="ja-JP" altLang="en-US" b="1" dirty="0">
                <a:solidFill>
                  <a:srgbClr val="000000"/>
                </a:solidFill>
                <a:latin typeface="HG丸ｺﾞｼｯｸM-PRO" panose="020F0600000000000000" pitchFamily="50" charset="-128"/>
                <a:ea typeface="HG丸ｺﾞｼｯｸM-PRO" panose="020F0600000000000000" pitchFamily="50" charset="-128"/>
              </a:rPr>
              <a:t>水量原単位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 使用量 ／ 処理水量</a:t>
            </a:r>
            <a:endParaRPr lang="ja-JP" altLang="en-US" b="1" dirty="0"/>
          </a:p>
        </p:txBody>
      </p:sp>
      <p:sp>
        <p:nvSpPr>
          <p:cNvPr id="21" name="四角形: 角を丸くする 20">
            <a:extLst>
              <a:ext uri="{FF2B5EF4-FFF2-40B4-BE49-F238E27FC236}">
                <a16:creationId xmlns:a16="http://schemas.microsoft.com/office/drawing/2014/main" id="{D1B6965B-5464-8E95-FB65-A8667B0BCE17}"/>
              </a:ext>
            </a:extLst>
          </p:cNvPr>
          <p:cNvSpPr/>
          <p:nvPr/>
        </p:nvSpPr>
        <p:spPr>
          <a:xfrm>
            <a:off x="5246935" y="980717"/>
            <a:ext cx="4027292" cy="57602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6D56589-B06A-AB84-22B3-CA85F93DAE8B}"/>
              </a:ext>
            </a:extLst>
          </p:cNvPr>
          <p:cNvSpPr txBox="1"/>
          <p:nvPr/>
        </p:nvSpPr>
        <p:spPr>
          <a:xfrm>
            <a:off x="5246936" y="1670946"/>
            <a:ext cx="4562875" cy="737189"/>
          </a:xfrm>
          <a:prstGeom prst="rect">
            <a:avLst/>
          </a:prstGeom>
          <a:noFill/>
        </p:spPr>
        <p:txBody>
          <a:bodyPr wrap="square" rtlCol="0">
            <a:spAutoFit/>
          </a:bodyPr>
          <a:lstStyle/>
          <a:p>
            <a:pPr>
              <a:lnSpc>
                <a:spcPct val="125000"/>
              </a:lnSpc>
            </a:pPr>
            <a:r>
              <a:rPr lang="ja-JP" altLang="en-US" b="1" dirty="0">
                <a:latin typeface="HG丸ｺﾞｼｯｸM-PRO" panose="020F0600000000000000" pitchFamily="50" charset="-128"/>
                <a:ea typeface="HG丸ｺﾞｼｯｸM-PRO" panose="020F0600000000000000" pitchFamily="50" charset="-128"/>
              </a:rPr>
              <a:t>対象：</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電気</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次亜塩素酸ナトリウム</a:t>
            </a:r>
            <a:r>
              <a:rPr lang="en-US" altLang="ja-JP" b="1" dirty="0">
                <a:latin typeface="HG丸ｺﾞｼｯｸM-PRO" panose="020F0600000000000000" pitchFamily="50" charset="-128"/>
                <a:ea typeface="HG丸ｺﾞｼｯｸM-PRO" panose="020F0600000000000000" pitchFamily="50" charset="-128"/>
              </a:rPr>
              <a:t>』</a:t>
            </a:r>
          </a:p>
          <a:p>
            <a:pPr>
              <a:lnSpc>
                <a:spcPct val="125000"/>
              </a:lnSpc>
            </a:pP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高分子凝集剤</a:t>
            </a:r>
            <a:r>
              <a:rPr lang="en-US" altLang="ja-JP" b="1" dirty="0">
                <a:latin typeface="HG丸ｺﾞｼｯｸM-PRO" panose="020F0600000000000000" pitchFamily="50" charset="-128"/>
                <a:ea typeface="HG丸ｺﾞｼｯｸM-PRO" panose="020F0600000000000000" pitchFamily="50" charset="-128"/>
              </a:rPr>
              <a:t>』</a:t>
            </a:r>
            <a:endParaRPr lang="en-US" altLang="ja-JP" b="1" u="sng" dirty="0">
              <a:solidFill>
                <a:srgbClr val="FF010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94E2D147-44E6-E454-C7B5-309D90D00C4F}"/>
              </a:ext>
            </a:extLst>
          </p:cNvPr>
          <p:cNvSpPr txBox="1"/>
          <p:nvPr/>
        </p:nvSpPr>
        <p:spPr>
          <a:xfrm>
            <a:off x="3105403" y="2501235"/>
            <a:ext cx="6670815" cy="390941"/>
          </a:xfrm>
          <a:prstGeom prst="rect">
            <a:avLst/>
          </a:prstGeom>
          <a:noFill/>
        </p:spPr>
        <p:txBody>
          <a:bodyPr wrap="square" rtlCol="0">
            <a:spAutoFit/>
          </a:bodyPr>
          <a:lstStyle/>
          <a:p>
            <a:pPr>
              <a:lnSpc>
                <a:spcPct val="125000"/>
              </a:lnSpc>
            </a:pPr>
            <a:r>
              <a:rPr lang="ja-JP" altLang="en-US" b="1" u="sng" dirty="0">
                <a:latin typeface="HG丸ｺﾞｼｯｸM-PRO" panose="020F0600000000000000" pitchFamily="50" charset="-128"/>
                <a:ea typeface="HG丸ｺﾞｼｯｸM-PRO" panose="020F0600000000000000" pitchFamily="50" charset="-128"/>
              </a:rPr>
              <a:t>原単位超過時、使用量が評価基準以内であれば未達としない</a:t>
            </a:r>
            <a:endParaRPr lang="en-US" altLang="ja-JP" b="1" u="sng" dirty="0">
              <a:solidFill>
                <a:srgbClr val="FF0101"/>
              </a:solidFill>
              <a:latin typeface="HG丸ｺﾞｼｯｸM-PRO" panose="020F0600000000000000" pitchFamily="50" charset="-128"/>
              <a:ea typeface="HG丸ｺﾞｼｯｸM-PRO" panose="020F0600000000000000" pitchFamily="50" charset="-128"/>
            </a:endParaRPr>
          </a:p>
        </p:txBody>
      </p:sp>
      <p:sp>
        <p:nvSpPr>
          <p:cNvPr id="4" name="タイトル 1">
            <a:extLst>
              <a:ext uri="{FF2B5EF4-FFF2-40B4-BE49-F238E27FC236}">
                <a16:creationId xmlns:a16="http://schemas.microsoft.com/office/drawing/2014/main" id="{C66F7211-F3FA-8FD2-ACE7-0BD398A3EBD6}"/>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
        <p:nvSpPr>
          <p:cNvPr id="24" name="テキスト ボックス 23">
            <a:extLst>
              <a:ext uri="{FF2B5EF4-FFF2-40B4-BE49-F238E27FC236}">
                <a16:creationId xmlns:a16="http://schemas.microsoft.com/office/drawing/2014/main" id="{8A1CB9B4-E367-2FF4-0FAC-C78223C3E35B}"/>
              </a:ext>
            </a:extLst>
          </p:cNvPr>
          <p:cNvSpPr txBox="1"/>
          <p:nvPr/>
        </p:nvSpPr>
        <p:spPr>
          <a:xfrm>
            <a:off x="595136" y="1808701"/>
            <a:ext cx="3144257" cy="253916"/>
          </a:xfrm>
          <a:prstGeom prst="rect">
            <a:avLst/>
          </a:prstGeom>
          <a:noFill/>
        </p:spPr>
        <p:txBody>
          <a:bodyPr wrap="square">
            <a:spAutoFit/>
          </a:bodyPr>
          <a:lstStyle/>
          <a:p>
            <a:pPr algn="ctr" fontAlgn="ctr"/>
            <a:r>
              <a:rPr lang="en-US" altLang="ja-JP" sz="1050" dirty="0">
                <a:solidFill>
                  <a:srgbClr val="000000"/>
                </a:solidFill>
                <a:latin typeface="HG丸ｺﾞｼｯｸM-PRO" panose="020F0600000000000000" pitchFamily="50" charset="-128"/>
                <a:ea typeface="HG丸ｺﾞｼｯｸM-PRO" panose="020F0600000000000000" pitchFamily="50" charset="-128"/>
              </a:rPr>
              <a:t>※ R3</a:t>
            </a:r>
            <a:r>
              <a:rPr lang="ja-JP" altLang="en-US" sz="1050" dirty="0">
                <a:solidFill>
                  <a:srgbClr val="000000"/>
                </a:solidFill>
                <a:latin typeface="HG丸ｺﾞｼｯｸM-PRO" panose="020F0600000000000000" pitchFamily="50" charset="-128"/>
                <a:ea typeface="HG丸ｺﾞｼｯｸM-PRO" panose="020F0600000000000000" pitchFamily="50" charset="-128"/>
              </a:rPr>
              <a:t>～</a:t>
            </a:r>
            <a:r>
              <a:rPr lang="en-US" altLang="ja-JP" sz="1050" dirty="0">
                <a:solidFill>
                  <a:srgbClr val="000000"/>
                </a:solidFill>
                <a:latin typeface="HG丸ｺﾞｼｯｸM-PRO" panose="020F0600000000000000" pitchFamily="50" charset="-128"/>
                <a:ea typeface="HG丸ｺﾞｼｯｸM-PRO" panose="020F0600000000000000" pitchFamily="50" charset="-128"/>
              </a:rPr>
              <a:t>R6</a:t>
            </a:r>
            <a:r>
              <a:rPr lang="ja-JP" altLang="en-US" sz="1050" dirty="0">
                <a:solidFill>
                  <a:srgbClr val="000000"/>
                </a:solidFill>
                <a:latin typeface="HG丸ｺﾞｼｯｸM-PRO" panose="020F0600000000000000" pitchFamily="50" charset="-128"/>
                <a:ea typeface="HG丸ｺﾞｼｯｸM-PRO" panose="020F0600000000000000" pitchFamily="50" charset="-128"/>
              </a:rPr>
              <a:t>の実績を用いて算出した仮の値</a:t>
            </a:r>
            <a:endParaRPr lang="en-US" altLang="ja-JP" sz="1050" i="0" strike="noStrike"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5903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840B-87EB-7ED3-BE23-44EB21997A7D}"/>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D992E3D-1CCB-265E-F7A2-4EC5240F0A43}"/>
              </a:ext>
            </a:extLst>
          </p:cNvPr>
          <p:cNvSpPr/>
          <p:nvPr/>
        </p:nvSpPr>
        <p:spPr>
          <a:xfrm>
            <a:off x="4228700" y="2289928"/>
            <a:ext cx="5309938" cy="108343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9BAF3B3-F793-018F-E72C-21E2A273A258}"/>
              </a:ext>
            </a:extLst>
          </p:cNvPr>
          <p:cNvSpPr>
            <a:spLocks noGrp="1"/>
          </p:cNvSpPr>
          <p:nvPr>
            <p:ph type="sldNum" sz="quarter" idx="12"/>
          </p:nvPr>
        </p:nvSpPr>
        <p:spPr/>
        <p:txBody>
          <a:bodyPr/>
          <a:lstStyle/>
          <a:p>
            <a:fld id="{36EC18DB-A5DF-4E0E-B815-FCD04A2C4B2C}" type="slidenum">
              <a:rPr kumimoji="1" lang="ja-JP" altLang="en-US" smtClean="0"/>
              <a:t>31</a:t>
            </a:fld>
            <a:endParaRPr kumimoji="1" lang="ja-JP" altLang="en-US" dirty="0"/>
          </a:p>
        </p:txBody>
      </p:sp>
      <p:sp>
        <p:nvSpPr>
          <p:cNvPr id="6" name="テキスト ボックス 5">
            <a:extLst>
              <a:ext uri="{FF2B5EF4-FFF2-40B4-BE49-F238E27FC236}">
                <a16:creationId xmlns:a16="http://schemas.microsoft.com/office/drawing/2014/main" id="{B7025A64-A2A5-CD89-23B7-CC025BEE2DA0}"/>
              </a:ext>
            </a:extLst>
          </p:cNvPr>
          <p:cNvSpPr txBox="1"/>
          <p:nvPr/>
        </p:nvSpPr>
        <p:spPr>
          <a:xfrm>
            <a:off x="96189" y="850591"/>
            <a:ext cx="7508259" cy="1615827"/>
          </a:xfrm>
          <a:prstGeom prst="rect">
            <a:avLst/>
          </a:prstGeom>
          <a:noFill/>
        </p:spPr>
        <p:txBody>
          <a:bodyPr wrap="square" rtlCol="0">
            <a:spAutoFit/>
          </a:bodyPr>
          <a:lstStyle/>
          <a:p>
            <a:pPr>
              <a:lnSpc>
                <a:spcPct val="125000"/>
              </a:lnSpc>
            </a:pPr>
            <a:r>
              <a:rPr lang="ja-JP" altLang="en-US" b="1" dirty="0">
                <a:latin typeface="HG丸ｺﾞｼｯｸM-PRO" panose="020F0600000000000000" pitchFamily="50" charset="-128"/>
                <a:ea typeface="HG丸ｺﾞｼｯｸM-PRO" panose="020F0600000000000000" pitchFamily="50" charset="-128"/>
              </a:rPr>
              <a:t>（４）評価基準値の算定について（使用量）</a:t>
            </a:r>
            <a:endParaRPr lang="en-US" altLang="ja-JP" b="1" dirty="0">
              <a:solidFill>
                <a:srgbClr val="FF0101"/>
              </a:solidFill>
              <a:latin typeface="+mn-ea"/>
              <a:ea typeface="HG丸ｺﾞｼｯｸM-PRO" panose="020F0600000000000000" pitchFamily="50" charset="-128"/>
            </a:endParaRPr>
          </a:p>
          <a:p>
            <a:pPr>
              <a:lnSpc>
                <a:spcPct val="125000"/>
              </a:lnSpc>
            </a:pPr>
            <a:r>
              <a:rPr lang="ja-JP" altLang="en-US" dirty="0">
                <a:latin typeface="HG丸ｺﾞｼｯｸM-PRO" panose="020F0600000000000000" pitchFamily="50" charset="-128"/>
                <a:ea typeface="HG丸ｺﾞｼｯｸM-PRO" panose="020F0600000000000000" pitchFamily="50" charset="-128"/>
              </a:rPr>
              <a:t>・</a:t>
            </a:r>
            <a:r>
              <a:rPr lang="ja-JP" altLang="en-US" b="1" u="sng" dirty="0">
                <a:solidFill>
                  <a:srgbClr val="FF0000"/>
                </a:solidFill>
                <a:latin typeface="HG丸ｺﾞｼｯｸM-PRO" panose="020F0600000000000000" pitchFamily="50" charset="-128"/>
                <a:ea typeface="HG丸ｺﾞｼｯｸM-PRO" panose="020F0600000000000000" pitchFamily="50" charset="-128"/>
              </a:rPr>
              <a:t>使用量の評価基準値は、１２処理場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対象抽水所の合計値</a:t>
            </a:r>
            <a:r>
              <a:rPr lang="ja-JP" altLang="en-US" dirty="0">
                <a:latin typeface="HG丸ｺﾞｼｯｸM-PRO" panose="020F0600000000000000" pitchFamily="50" charset="-128"/>
                <a:ea typeface="HG丸ｺﾞｼｯｸM-PRO" panose="020F0600000000000000" pitchFamily="50" charset="-128"/>
              </a:rPr>
              <a:t>とする</a:t>
            </a:r>
            <a:endParaRPr lang="en-US" altLang="ja-JP" dirty="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　（処理場間で相互補完できるようにする）</a:t>
            </a:r>
            <a:endParaRPr lang="en-US" altLang="ja-JP" dirty="0">
              <a:latin typeface="HG丸ｺﾞｼｯｸM-PRO" panose="020F0600000000000000" pitchFamily="50" charset="-128"/>
              <a:ea typeface="HG丸ｺﾞｼｯｸM-PRO" panose="020F0600000000000000" pitchFamily="50" charset="-128"/>
            </a:endParaRPr>
          </a:p>
          <a:p>
            <a:pPr fontAlgn="ctr"/>
            <a:r>
              <a:rPr lang="ja-JP" altLang="en-US" dirty="0">
                <a:latin typeface="HG丸ｺﾞｼｯｸM-PRO" panose="020F0600000000000000" pitchFamily="50" charset="-128"/>
                <a:ea typeface="HG丸ｺﾞｼｯｸM-PRO" panose="020F0600000000000000" pitchFamily="50" charset="-128"/>
              </a:rPr>
              <a:t>・自主管理値は、処理場毎、抽水所毎で評価する</a:t>
            </a:r>
            <a:r>
              <a:rPr kumimoji="1" lang="ja-JP" altLang="en-US" dirty="0">
                <a:solidFill>
                  <a:sysClr val="windowText" lastClr="000000"/>
                </a:solidFill>
              </a:rPr>
              <a:t>（平均値</a:t>
            </a:r>
            <a:r>
              <a:rPr kumimoji="1" lang="en-US" altLang="ja-JP" dirty="0">
                <a:solidFill>
                  <a:sysClr val="windowText" lastClr="000000"/>
                </a:solidFill>
              </a:rPr>
              <a:t>+</a:t>
            </a:r>
            <a:r>
              <a:rPr kumimoji="1" lang="ja-JP" altLang="en-US" dirty="0">
                <a:solidFill>
                  <a:sysClr val="windowText" lastClr="000000"/>
                </a:solidFill>
              </a:rPr>
              <a:t>１</a:t>
            </a:r>
            <a:r>
              <a:rPr kumimoji="1" lang="en-US" altLang="ja-JP" dirty="0">
                <a:solidFill>
                  <a:sysClr val="windowText" lastClr="000000"/>
                </a:solidFill>
              </a:rPr>
              <a:t>σ</a:t>
            </a:r>
            <a:r>
              <a:rPr kumimoji="1" lang="ja-JP" altLang="en-US" dirty="0">
                <a:solidFill>
                  <a:sysClr val="windowText" lastClr="000000"/>
                </a:solidFill>
              </a:rPr>
              <a:t>）</a:t>
            </a:r>
            <a:endParaRPr kumimoji="1" lang="en-US" altLang="ja-JP" dirty="0">
              <a:solidFill>
                <a:sysClr val="windowText" lastClr="000000"/>
              </a:solidFill>
            </a:endParaRPr>
          </a:p>
          <a:p>
            <a:pPr fontAlgn="ct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9" name="表 8">
            <a:extLst>
              <a:ext uri="{FF2B5EF4-FFF2-40B4-BE49-F238E27FC236}">
                <a16:creationId xmlns:a16="http://schemas.microsoft.com/office/drawing/2014/main" id="{4DF9DABC-A2C6-6ED3-B978-0A5FF704E794}"/>
              </a:ext>
            </a:extLst>
          </p:cNvPr>
          <p:cNvGraphicFramePr>
            <a:graphicFrameLocks noGrp="1"/>
          </p:cNvGraphicFramePr>
          <p:nvPr>
            <p:extLst>
              <p:ext uri="{D42A27DB-BD31-4B8C-83A1-F6EECF244321}">
                <p14:modId xmlns:p14="http://schemas.microsoft.com/office/powerpoint/2010/main" val="1090055862"/>
              </p:ext>
            </p:extLst>
          </p:nvPr>
        </p:nvGraphicFramePr>
        <p:xfrm>
          <a:off x="207769" y="2149166"/>
          <a:ext cx="3713059" cy="42672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537969644"/>
                    </a:ext>
                  </a:extLst>
                </a:gridCol>
                <a:gridCol w="1229059">
                  <a:extLst>
                    <a:ext uri="{9D8B030D-6E8A-4147-A177-3AD203B41FA5}">
                      <a16:colId xmlns:a16="http://schemas.microsoft.com/office/drawing/2014/main" val="1017776593"/>
                    </a:ext>
                  </a:extLst>
                </a:gridCol>
                <a:gridCol w="1548000">
                  <a:extLst>
                    <a:ext uri="{9D8B030D-6E8A-4147-A177-3AD203B41FA5}">
                      <a16:colId xmlns:a16="http://schemas.microsoft.com/office/drawing/2014/main" val="559428022"/>
                    </a:ext>
                  </a:extLst>
                </a:gridCol>
              </a:tblGrid>
              <a:tr h="297537">
                <a:tc>
                  <a:txBody>
                    <a:bodyPr/>
                    <a:lstStyle/>
                    <a:p>
                      <a:pPr algn="ctr"/>
                      <a:r>
                        <a:rPr kumimoji="1" lang="ja-JP" altLang="en-US" sz="1400" b="0" dirty="0">
                          <a:solidFill>
                            <a:sysClr val="windowText" lastClr="000000"/>
                          </a:solidFill>
                        </a:rPr>
                        <a:t>機場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ysClr val="windowText" lastClr="000000"/>
                          </a:solidFill>
                        </a:rPr>
                        <a:t>内訳</a:t>
                      </a:r>
                      <a:endParaRPr kumimoji="1" lang="en-US" altLang="ja-JP" sz="14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0" dirty="0">
                          <a:solidFill>
                            <a:sysClr val="windowText" lastClr="000000"/>
                          </a:solidFill>
                        </a:rPr>
                        <a:t>合計値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6751651"/>
                  </a:ext>
                </a:extLst>
              </a:tr>
              <a:tr h="297537">
                <a:tc>
                  <a:txBody>
                    <a:bodyPr/>
                    <a:lstStyle/>
                    <a:p>
                      <a:pPr algn="ctr"/>
                      <a:r>
                        <a:rPr kumimoji="1" lang="ja-JP" altLang="en-US" sz="1400" b="0" dirty="0">
                          <a:solidFill>
                            <a:sysClr val="windowText" lastClr="000000"/>
                          </a:solidFill>
                        </a:rPr>
                        <a:t>中浜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22,911,561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a:solidFill>
                            <a:sysClr val="windowText" lastClr="000000"/>
                          </a:solidFill>
                        </a:rPr>
                        <a:t>214,130,789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ysClr val="windowText" lastClr="000000"/>
                        </a:solidFill>
                      </a:endParaRPr>
                    </a:p>
                    <a:p>
                      <a:pPr algn="ctr"/>
                      <a:r>
                        <a:rPr kumimoji="1" lang="ja-JP" altLang="en-US" sz="1400" b="0" dirty="0">
                          <a:solidFill>
                            <a:sysClr val="windowText" lastClr="000000"/>
                          </a:solidFill>
                        </a:rPr>
                        <a:t>１２処理場</a:t>
                      </a:r>
                      <a:endParaRPr kumimoji="1" lang="en-US" altLang="ja-JP" sz="1400" b="0" dirty="0">
                        <a:solidFill>
                          <a:sysClr val="windowText" lastClr="000000"/>
                        </a:solidFill>
                      </a:endParaRPr>
                    </a:p>
                    <a:p>
                      <a:pPr algn="ctr"/>
                      <a:r>
                        <a:rPr kumimoji="1" lang="ja-JP" altLang="en-US" sz="1400" b="0" dirty="0">
                          <a:solidFill>
                            <a:sysClr val="windowText" lastClr="000000"/>
                          </a:solidFill>
                        </a:rPr>
                        <a:t>＋３６抽水所の</a:t>
                      </a:r>
                      <a:endParaRPr kumimoji="1" lang="en-US" altLang="ja-JP" sz="1400" b="0" dirty="0">
                        <a:solidFill>
                          <a:sysClr val="windowText" lastClr="000000"/>
                        </a:solidFill>
                      </a:endParaRPr>
                    </a:p>
                    <a:p>
                      <a:pPr algn="ctr"/>
                      <a:r>
                        <a:rPr kumimoji="1" lang="ja-JP" altLang="en-US" sz="1400" b="0" dirty="0">
                          <a:solidFill>
                            <a:sysClr val="windowText" lastClr="000000"/>
                          </a:solidFill>
                        </a:rPr>
                        <a:t>合計値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97838342"/>
                  </a:ext>
                </a:extLst>
              </a:tr>
              <a:tr h="297537">
                <a:tc>
                  <a:txBody>
                    <a:bodyPr/>
                    <a:lstStyle/>
                    <a:p>
                      <a:pPr algn="ctr"/>
                      <a:r>
                        <a:rPr kumimoji="1" lang="ja-JP" altLang="en-US" sz="1400" b="0" dirty="0">
                          <a:solidFill>
                            <a:sysClr val="windowText" lastClr="000000"/>
                          </a:solidFill>
                        </a:rPr>
                        <a:t>今福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12,011,981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4089900379"/>
                  </a:ext>
                </a:extLst>
              </a:tr>
              <a:tr h="297537">
                <a:tc>
                  <a:txBody>
                    <a:bodyPr/>
                    <a:lstStyle/>
                    <a:p>
                      <a:pPr algn="ctr"/>
                      <a:r>
                        <a:rPr kumimoji="1" lang="ja-JP" altLang="en-US" sz="1400" b="0" dirty="0">
                          <a:solidFill>
                            <a:sysClr val="windowText" lastClr="000000"/>
                          </a:solidFill>
                        </a:rPr>
                        <a:t>放出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14,100,451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1535558459"/>
                  </a:ext>
                </a:extLst>
              </a:tr>
              <a:tr h="297537">
                <a:tc>
                  <a:txBody>
                    <a:bodyPr/>
                    <a:lstStyle/>
                    <a:p>
                      <a:pPr algn="ctr"/>
                      <a:r>
                        <a:rPr kumimoji="1" lang="ja-JP" altLang="en-US" sz="1400" b="0" dirty="0">
                          <a:solidFill>
                            <a:sysClr val="windowText" lastClr="000000"/>
                          </a:solidFill>
                        </a:rPr>
                        <a:t>津守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33,724,053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4006400598"/>
                  </a:ext>
                </a:extLst>
              </a:tr>
              <a:tr h="297537">
                <a:tc>
                  <a:txBody>
                    <a:bodyPr/>
                    <a:lstStyle/>
                    <a:p>
                      <a:pPr algn="ctr"/>
                      <a:r>
                        <a:rPr kumimoji="1" lang="ja-JP" altLang="en-US" sz="1400" b="0" dirty="0">
                          <a:solidFill>
                            <a:sysClr val="windowText" lastClr="000000"/>
                          </a:solidFill>
                        </a:rPr>
                        <a:t>市岡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a:effectLst/>
                        </a:rPr>
                        <a:t>7,609,037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3993368193"/>
                  </a:ext>
                </a:extLst>
              </a:tr>
              <a:tr h="297537">
                <a:tc>
                  <a:txBody>
                    <a:bodyPr/>
                    <a:lstStyle/>
                    <a:p>
                      <a:pPr algn="ctr"/>
                      <a:r>
                        <a:rPr kumimoji="1" lang="ja-JP" altLang="en-US" sz="1400" b="0" dirty="0">
                          <a:solidFill>
                            <a:sysClr val="windowText" lastClr="000000"/>
                          </a:solidFill>
                        </a:rPr>
                        <a:t>千島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7,543,669</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1381868270"/>
                  </a:ext>
                </a:extLst>
              </a:tr>
              <a:tr h="297537">
                <a:tc>
                  <a:txBody>
                    <a:bodyPr/>
                    <a:lstStyle/>
                    <a:p>
                      <a:pPr algn="ctr"/>
                      <a:r>
                        <a:rPr kumimoji="1" lang="ja-JP" altLang="en-US" sz="1400" b="0" dirty="0">
                          <a:solidFill>
                            <a:sysClr val="windowText" lastClr="000000"/>
                          </a:solidFill>
                        </a:rPr>
                        <a:t>住之江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21,368,139</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3136698349"/>
                  </a:ext>
                </a:extLst>
              </a:tr>
              <a:tr h="297537">
                <a:tc>
                  <a:txBody>
                    <a:bodyPr/>
                    <a:lstStyle/>
                    <a:p>
                      <a:pPr algn="ctr"/>
                      <a:r>
                        <a:rPr kumimoji="1" lang="ja-JP" altLang="en-US" sz="1400" b="0" dirty="0">
                          <a:solidFill>
                            <a:sysClr val="windowText" lastClr="000000"/>
                          </a:solidFill>
                        </a:rPr>
                        <a:t>平野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33,832,435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3649568021"/>
                  </a:ext>
                </a:extLst>
              </a:tr>
              <a:tr h="297537">
                <a:tc>
                  <a:txBody>
                    <a:bodyPr/>
                    <a:lstStyle/>
                    <a:p>
                      <a:pPr algn="ctr"/>
                      <a:r>
                        <a:rPr kumimoji="1" lang="ja-JP" altLang="en-US" sz="1400" b="0" dirty="0">
                          <a:solidFill>
                            <a:sysClr val="windowText" lastClr="000000"/>
                          </a:solidFill>
                        </a:rPr>
                        <a:t>海老江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12,617,386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3578068269"/>
                  </a:ext>
                </a:extLst>
              </a:tr>
              <a:tr h="297537">
                <a:tc>
                  <a:txBody>
                    <a:bodyPr/>
                    <a:lstStyle/>
                    <a:p>
                      <a:pPr algn="ctr"/>
                      <a:r>
                        <a:rPr kumimoji="1" lang="ja-JP" altLang="en-US" sz="1400" b="0" dirty="0">
                          <a:solidFill>
                            <a:sysClr val="windowText" lastClr="000000"/>
                          </a:solidFill>
                        </a:rPr>
                        <a:t>大野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14,841,325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4105263037"/>
                  </a:ext>
                </a:extLst>
              </a:tr>
              <a:tr h="297537">
                <a:tc>
                  <a:txBody>
                    <a:bodyPr/>
                    <a:lstStyle/>
                    <a:p>
                      <a:pPr algn="ctr"/>
                      <a:r>
                        <a:rPr kumimoji="1" lang="ja-JP" altLang="en-US" sz="1400" b="0" dirty="0">
                          <a:solidFill>
                            <a:sysClr val="windowText" lastClr="000000"/>
                          </a:solidFill>
                        </a:rPr>
                        <a:t>此花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8,138,492</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1119307562"/>
                  </a:ext>
                </a:extLst>
              </a:tr>
              <a:tr h="297537">
                <a:tc>
                  <a:txBody>
                    <a:bodyPr/>
                    <a:lstStyle/>
                    <a:p>
                      <a:pPr algn="ctr"/>
                      <a:r>
                        <a:rPr kumimoji="1" lang="ja-JP" altLang="en-US" sz="1400" b="0" dirty="0">
                          <a:solidFill>
                            <a:sysClr val="windowText" lastClr="000000"/>
                          </a:solidFill>
                        </a:rPr>
                        <a:t>十八条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400" u="none" strike="noStrike" dirty="0">
                          <a:effectLst/>
                        </a:rPr>
                        <a:t>6,198,490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nchor="ctr"/>
                </a:tc>
                <a:extLst>
                  <a:ext uri="{0D108BD9-81ED-4DB2-BD59-A6C34878D82A}">
                    <a16:rowId xmlns:a16="http://schemas.microsoft.com/office/drawing/2014/main" val="2059129203"/>
                  </a:ext>
                </a:extLst>
              </a:tr>
              <a:tr h="297537">
                <a:tc>
                  <a:txBody>
                    <a:bodyPr/>
                    <a:lstStyle/>
                    <a:p>
                      <a:pPr algn="ctr"/>
                      <a:r>
                        <a:rPr kumimoji="1" lang="en-US" altLang="ja-JP" sz="1400" b="0" dirty="0">
                          <a:solidFill>
                            <a:sysClr val="windowText" lastClr="000000"/>
                          </a:solidFill>
                        </a:rPr>
                        <a:t>36</a:t>
                      </a:r>
                      <a:r>
                        <a:rPr kumimoji="1" lang="ja-JP" altLang="en-US" sz="1400" b="0" dirty="0">
                          <a:solidFill>
                            <a:sysClr val="windowText" lastClr="000000"/>
                          </a:solidFill>
                        </a:rPr>
                        <a:t>抽水所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400" dirty="0"/>
                        <a:t>19,233,770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en-US" altLang="ja-JP" sz="14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960300"/>
                  </a:ext>
                </a:extLst>
              </a:tr>
            </a:tbl>
          </a:graphicData>
        </a:graphic>
      </p:graphicFrame>
      <p:sp>
        <p:nvSpPr>
          <p:cNvPr id="11" name="矢印: 下 10">
            <a:extLst>
              <a:ext uri="{FF2B5EF4-FFF2-40B4-BE49-F238E27FC236}">
                <a16:creationId xmlns:a16="http://schemas.microsoft.com/office/drawing/2014/main" id="{3E7E57EE-795E-3CB7-BA7B-04E2E80A6D41}"/>
              </a:ext>
            </a:extLst>
          </p:cNvPr>
          <p:cNvSpPr/>
          <p:nvPr/>
        </p:nvSpPr>
        <p:spPr>
          <a:xfrm rot="10800000">
            <a:off x="1573344" y="6420555"/>
            <a:ext cx="385483" cy="1384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EDB3D57-DAAE-C908-A0FF-1C9FFE502148}"/>
              </a:ext>
            </a:extLst>
          </p:cNvPr>
          <p:cNvSpPr txBox="1"/>
          <p:nvPr/>
        </p:nvSpPr>
        <p:spPr>
          <a:xfrm>
            <a:off x="983979" y="6506852"/>
            <a:ext cx="1503682" cy="307777"/>
          </a:xfrm>
          <a:prstGeom prst="rect">
            <a:avLst/>
          </a:prstGeom>
          <a:noFill/>
        </p:spPr>
        <p:txBody>
          <a:bodyPr wrap="square">
            <a:spAutoFit/>
          </a:bodyPr>
          <a:lstStyle/>
          <a:p>
            <a:pPr algn="ctr" fontAlgn="ctr"/>
            <a:r>
              <a:rPr lang="ja-JP" altLang="en-US" sz="1400" b="1" dirty="0">
                <a:solidFill>
                  <a:srgbClr val="000000"/>
                </a:solidFill>
                <a:latin typeface="HG丸ｺﾞｼｯｸM-PRO" panose="020F0600000000000000" pitchFamily="50" charset="-128"/>
                <a:ea typeface="HG丸ｺﾞｼｯｸM-PRO" panose="020F0600000000000000" pitchFamily="50" charset="-128"/>
              </a:rPr>
              <a:t>自主管理値</a:t>
            </a:r>
            <a:endParaRPr lang="en-US" altLang="ja-JP" sz="1400" b="1" i="0" strike="noStrike" dirty="0">
              <a:effectLst/>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4959422C-F514-A2E1-956F-7F1CF1A1FAD4}"/>
              </a:ext>
            </a:extLst>
          </p:cNvPr>
          <p:cNvSpPr/>
          <p:nvPr/>
        </p:nvSpPr>
        <p:spPr>
          <a:xfrm>
            <a:off x="2387628" y="2468513"/>
            <a:ext cx="1503682" cy="395806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下 1">
            <a:extLst>
              <a:ext uri="{FF2B5EF4-FFF2-40B4-BE49-F238E27FC236}">
                <a16:creationId xmlns:a16="http://schemas.microsoft.com/office/drawing/2014/main" id="{7BEC77EB-790B-B494-22E6-24963C590E26}"/>
              </a:ext>
            </a:extLst>
          </p:cNvPr>
          <p:cNvSpPr/>
          <p:nvPr/>
        </p:nvSpPr>
        <p:spPr>
          <a:xfrm rot="10800000">
            <a:off x="2938921" y="6420555"/>
            <a:ext cx="385483" cy="1384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4A75912-0079-9C43-8D8A-0E785C863512}"/>
              </a:ext>
            </a:extLst>
          </p:cNvPr>
          <p:cNvSpPr txBox="1"/>
          <p:nvPr/>
        </p:nvSpPr>
        <p:spPr>
          <a:xfrm>
            <a:off x="2387628" y="6506852"/>
            <a:ext cx="1503682" cy="307777"/>
          </a:xfrm>
          <a:prstGeom prst="rect">
            <a:avLst/>
          </a:prstGeom>
          <a:noFill/>
        </p:spPr>
        <p:txBody>
          <a:bodyPr wrap="square">
            <a:spAutoFit/>
          </a:bodyPr>
          <a:lstStyle/>
          <a:p>
            <a:pPr algn="ctr" fontAlgn="ctr"/>
            <a:r>
              <a:rPr lang="ja-JP" altLang="en-US" sz="1400" b="1" dirty="0">
                <a:solidFill>
                  <a:srgbClr val="000000"/>
                </a:solidFill>
                <a:latin typeface="HG丸ｺﾞｼｯｸM-PRO" panose="020F0600000000000000" pitchFamily="50" charset="-128"/>
                <a:ea typeface="HG丸ｺﾞｼｯｸM-PRO" panose="020F0600000000000000" pitchFamily="50" charset="-128"/>
              </a:rPr>
              <a:t>評価基準値　</a:t>
            </a:r>
            <a:endParaRPr lang="en-US" altLang="ja-JP" sz="1400" b="1" i="0" strike="noStrike" dirty="0">
              <a:effectLst/>
              <a:latin typeface="HG丸ｺﾞｼｯｸM-PRO" panose="020F0600000000000000" pitchFamily="50" charset="-128"/>
              <a:ea typeface="HG丸ｺﾞｼｯｸM-PRO" panose="020F0600000000000000" pitchFamily="50" charset="-128"/>
            </a:endParaRPr>
          </a:p>
        </p:txBody>
      </p:sp>
      <p:sp>
        <p:nvSpPr>
          <p:cNvPr id="15" name="角丸四角形 17">
            <a:extLst>
              <a:ext uri="{FF2B5EF4-FFF2-40B4-BE49-F238E27FC236}">
                <a16:creationId xmlns:a16="http://schemas.microsoft.com/office/drawing/2014/main" id="{5B99020C-ED33-2A6E-16B3-29C701A2708F}"/>
              </a:ext>
            </a:extLst>
          </p:cNvPr>
          <p:cNvSpPr/>
          <p:nvPr/>
        </p:nvSpPr>
        <p:spPr>
          <a:xfrm>
            <a:off x="114000" y="109399"/>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6" name="角丸四角形 17">
            <a:extLst>
              <a:ext uri="{FF2B5EF4-FFF2-40B4-BE49-F238E27FC236}">
                <a16:creationId xmlns:a16="http://schemas.microsoft.com/office/drawing/2014/main" id="{B215491F-5F65-6B9A-FC59-0C3AECA361EE}"/>
              </a:ext>
            </a:extLst>
          </p:cNvPr>
          <p:cNvSpPr/>
          <p:nvPr/>
        </p:nvSpPr>
        <p:spPr>
          <a:xfrm>
            <a:off x="36265" y="61247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graphicFrame>
        <p:nvGraphicFramePr>
          <p:cNvPr id="18" name="表 17">
            <a:extLst>
              <a:ext uri="{FF2B5EF4-FFF2-40B4-BE49-F238E27FC236}">
                <a16:creationId xmlns:a16="http://schemas.microsoft.com/office/drawing/2014/main" id="{72A15567-6B9D-DE4B-DC49-86B9B2173261}"/>
              </a:ext>
            </a:extLst>
          </p:cNvPr>
          <p:cNvGraphicFramePr>
            <a:graphicFrameLocks noGrp="1"/>
          </p:cNvGraphicFramePr>
          <p:nvPr>
            <p:extLst>
              <p:ext uri="{D42A27DB-BD31-4B8C-83A1-F6EECF244321}">
                <p14:modId xmlns:p14="http://schemas.microsoft.com/office/powerpoint/2010/main" val="916544316"/>
              </p:ext>
            </p:extLst>
          </p:nvPr>
        </p:nvGraphicFramePr>
        <p:xfrm>
          <a:off x="4349628" y="3560898"/>
          <a:ext cx="5309938" cy="1150188"/>
        </p:xfrm>
        <a:graphic>
          <a:graphicData uri="http://schemas.openxmlformats.org/drawingml/2006/table">
            <a:tbl>
              <a:tblPr firstRow="1" bandRow="1">
                <a:tableStyleId>{5C22544A-7EE6-4342-B048-85BDC9FD1C3A}</a:tableStyleId>
              </a:tblPr>
              <a:tblGrid>
                <a:gridCol w="880193">
                  <a:extLst>
                    <a:ext uri="{9D8B030D-6E8A-4147-A177-3AD203B41FA5}">
                      <a16:colId xmlns:a16="http://schemas.microsoft.com/office/drawing/2014/main" val="3056356421"/>
                    </a:ext>
                  </a:extLst>
                </a:gridCol>
                <a:gridCol w="937515">
                  <a:extLst>
                    <a:ext uri="{9D8B030D-6E8A-4147-A177-3AD203B41FA5}">
                      <a16:colId xmlns:a16="http://schemas.microsoft.com/office/drawing/2014/main" val="3164474369"/>
                    </a:ext>
                  </a:extLst>
                </a:gridCol>
                <a:gridCol w="1877438">
                  <a:extLst>
                    <a:ext uri="{9D8B030D-6E8A-4147-A177-3AD203B41FA5}">
                      <a16:colId xmlns:a16="http://schemas.microsoft.com/office/drawing/2014/main" val="4117702368"/>
                    </a:ext>
                  </a:extLst>
                </a:gridCol>
                <a:gridCol w="1614792">
                  <a:extLst>
                    <a:ext uri="{9D8B030D-6E8A-4147-A177-3AD203B41FA5}">
                      <a16:colId xmlns:a16="http://schemas.microsoft.com/office/drawing/2014/main" val="2847135017"/>
                    </a:ext>
                  </a:extLst>
                </a:gridCol>
              </a:tblGrid>
              <a:tr h="396800">
                <a:tc>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baseline="0" dirty="0">
                          <a:solidFill>
                            <a:schemeClr val="tx1"/>
                          </a:solidFill>
                        </a:rPr>
                        <a:t>設定範囲</a:t>
                      </a:r>
                      <a:endParaRPr kumimoji="1" lang="ja-JP" altLang="en-US" sz="1400" b="1" baseline="0"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baseline="0" dirty="0">
                          <a:solidFill>
                            <a:schemeClr val="tx1"/>
                          </a:solidFill>
                        </a:rPr>
                        <a:t>算出方法</a:t>
                      </a:r>
                      <a:endParaRPr kumimoji="1" lang="ja-JP" altLang="en-US" sz="1400" b="1" baseline="0"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baseline="0" dirty="0">
                          <a:solidFill>
                            <a:schemeClr val="tx1"/>
                          </a:solidFill>
                          <a:latin typeface="HG丸ｺﾞｼｯｸM-PRO" panose="020F0600000000000000" pitchFamily="50" charset="-128"/>
                          <a:ea typeface="HG丸ｺﾞｼｯｸM-PRO" panose="020F0600000000000000" pitchFamily="50" charset="-128"/>
                        </a:rPr>
                        <a:t>モニタリング部署</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1672193"/>
                  </a:ext>
                </a:extLst>
              </a:tr>
              <a:tr h="386111">
                <a:tc>
                  <a:txBody>
                    <a:bodyPr/>
                    <a:lstStyle/>
                    <a:p>
                      <a:pPr algn="ctr"/>
                      <a:r>
                        <a:rPr kumimoji="1" lang="ja-JP" altLang="en-US" sz="1400" b="1" dirty="0">
                          <a:solidFill>
                            <a:schemeClr val="tx1"/>
                          </a:solidFill>
                        </a:rPr>
                        <a:t>現状</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schemeClr val="tx1"/>
                          </a:solidFill>
                          <a:effectLst/>
                          <a:uLnTx/>
                          <a:uFillTx/>
                        </a:rPr>
                        <a:t>処理場毎</a:t>
                      </a:r>
                      <a:endPar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chemeClr val="tx1"/>
                          </a:solidFill>
                          <a:effectLst/>
                          <a:uLnTx/>
                          <a:uFillTx/>
                        </a:rPr>
                        <a:t>H29</a:t>
                      </a:r>
                      <a:r>
                        <a:rPr kumimoji="1" lang="ja-JP" altLang="en-US" sz="1400" b="0" u="none" strike="noStrike" kern="1200" cap="none" spc="0" normalizeH="0" baseline="0" noProof="0" dirty="0">
                          <a:ln>
                            <a:noFill/>
                          </a:ln>
                          <a:solidFill>
                            <a:schemeClr val="tx1"/>
                          </a:solidFill>
                          <a:effectLst/>
                          <a:uLnTx/>
                          <a:uFillTx/>
                        </a:rPr>
                        <a:t>～</a:t>
                      </a:r>
                      <a:r>
                        <a:rPr kumimoji="1" lang="en-US" altLang="ja-JP" sz="1400" b="0" u="none" strike="noStrike" kern="1200" cap="none" spc="0" normalizeH="0" baseline="0" noProof="0" dirty="0">
                          <a:ln>
                            <a:noFill/>
                          </a:ln>
                          <a:solidFill>
                            <a:schemeClr val="tx1"/>
                          </a:solidFill>
                          <a:effectLst/>
                          <a:uLnTx/>
                          <a:uFillTx/>
                        </a:rPr>
                        <a:t>R1</a:t>
                      </a:r>
                      <a:r>
                        <a:rPr kumimoji="1" lang="ja-JP" altLang="en-US" sz="1400" b="0" u="none" strike="noStrike" kern="1200" cap="none" spc="0" normalizeH="0" baseline="0" noProof="0" dirty="0">
                          <a:ln>
                            <a:noFill/>
                          </a:ln>
                          <a:solidFill>
                            <a:schemeClr val="tx1"/>
                          </a:solidFill>
                          <a:effectLst/>
                          <a:uLnTx/>
                          <a:uFillTx/>
                        </a:rPr>
                        <a:t>の平均値</a:t>
                      </a:r>
                      <a:endPar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現場（４方面）</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184870"/>
                  </a:ext>
                </a:extLst>
              </a:tr>
              <a:tr h="367277">
                <a:tc>
                  <a:txBody>
                    <a:bodyPr/>
                    <a:lstStyle/>
                    <a:p>
                      <a:pPr algn="ctr"/>
                      <a:r>
                        <a:rPr kumimoji="1" lang="ja-JP" altLang="en-US" sz="1400" b="1" dirty="0">
                          <a:solidFill>
                            <a:schemeClr val="tx1"/>
                          </a:solidFill>
                        </a:rPr>
                        <a:t>見直し</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市全体</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chemeClr val="tx1"/>
                          </a:solidFill>
                          <a:effectLst/>
                          <a:uLnTx/>
                          <a:uFillTx/>
                        </a:rPr>
                        <a:t>R3</a:t>
                      </a:r>
                      <a:r>
                        <a:rPr kumimoji="1" lang="ja-JP" altLang="en-US" sz="1400" b="0" u="none" strike="noStrike" kern="1200" cap="none" spc="0" normalizeH="0" baseline="0" noProof="0" dirty="0">
                          <a:ln>
                            <a:noFill/>
                          </a:ln>
                          <a:solidFill>
                            <a:schemeClr val="tx1"/>
                          </a:solidFill>
                          <a:effectLst/>
                          <a:uLnTx/>
                          <a:uFillTx/>
                        </a:rPr>
                        <a:t>～</a:t>
                      </a:r>
                      <a:r>
                        <a:rPr kumimoji="1" lang="en-US" altLang="ja-JP" sz="1400" b="0" u="none" strike="noStrike" kern="1200" cap="none" spc="0" normalizeH="0" baseline="0" noProof="0" dirty="0">
                          <a:ln>
                            <a:noFill/>
                          </a:ln>
                          <a:solidFill>
                            <a:schemeClr val="tx1"/>
                          </a:solidFill>
                          <a:effectLst/>
                          <a:uLnTx/>
                          <a:uFillTx/>
                        </a:rPr>
                        <a:t>R7</a:t>
                      </a:r>
                      <a:r>
                        <a:rPr kumimoji="1" lang="ja-JP" altLang="en-US" sz="1400" b="0" u="none" strike="noStrike" kern="1200" cap="none" spc="0" normalizeH="0" baseline="0" noProof="0" dirty="0">
                          <a:ln>
                            <a:noFill/>
                          </a:ln>
                          <a:solidFill>
                            <a:schemeClr val="tx1"/>
                          </a:solidFill>
                          <a:effectLst/>
                          <a:uLnTx/>
                          <a:uFillTx/>
                        </a:rPr>
                        <a:t>の平均値</a:t>
                      </a:r>
                      <a:r>
                        <a:rPr kumimoji="1" lang="en-US" altLang="ja-JP" sz="1400" b="1" u="sng" strike="noStrike" kern="1200" cap="none" spc="0" normalizeH="0" baseline="0" noProof="0" dirty="0">
                          <a:ln>
                            <a:noFill/>
                          </a:ln>
                          <a:solidFill>
                            <a:srgbClr val="FF0000"/>
                          </a:solidFill>
                          <a:effectLst/>
                          <a:uLnTx/>
                          <a:uFillTx/>
                        </a:rPr>
                        <a:t>+</a:t>
                      </a:r>
                      <a:r>
                        <a:rPr kumimoji="1" lang="ja-JP" altLang="en-US" sz="1400" b="1" u="sng" strike="noStrike" kern="1200" cap="none" spc="0" normalizeH="0" baseline="0" noProof="0" dirty="0">
                          <a:ln>
                            <a:noFill/>
                          </a:ln>
                          <a:solidFill>
                            <a:srgbClr val="FF0000"/>
                          </a:solidFill>
                          <a:effectLst/>
                          <a:uLnTx/>
                          <a:uFillTx/>
                        </a:rPr>
                        <a:t>１</a:t>
                      </a:r>
                      <a:r>
                        <a:rPr kumimoji="1" lang="en-US" altLang="ja-JP" sz="1400" b="1" u="sng" strike="noStrike" kern="1200" cap="none" spc="0" normalizeH="0" baseline="0" noProof="0" dirty="0">
                          <a:ln>
                            <a:noFill/>
                          </a:ln>
                          <a:solidFill>
                            <a:srgbClr val="FF0000"/>
                          </a:solidFill>
                          <a:effectLst/>
                          <a:uLnTx/>
                          <a:uFillTx/>
                        </a:rPr>
                        <a:t>σ</a:t>
                      </a:r>
                      <a:endParaRPr kumimoji="1" lang="ja-JP" altLang="en-US" sz="14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とりまとめ部署</a:t>
                      </a:r>
                    </a:p>
                  </a:txBody>
                  <a:tcPr marL="84756" marR="84756" marT="42378" marB="42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480677"/>
                  </a:ext>
                </a:extLst>
              </a:tr>
            </a:tbl>
          </a:graphicData>
        </a:graphic>
      </p:graphicFrame>
      <p:sp>
        <p:nvSpPr>
          <p:cNvPr id="19" name="テキスト ボックス 18">
            <a:extLst>
              <a:ext uri="{FF2B5EF4-FFF2-40B4-BE49-F238E27FC236}">
                <a16:creationId xmlns:a16="http://schemas.microsoft.com/office/drawing/2014/main" id="{E31E6A55-5018-D498-C471-B7FB7D38AFFB}"/>
              </a:ext>
            </a:extLst>
          </p:cNvPr>
          <p:cNvSpPr txBox="1"/>
          <p:nvPr/>
        </p:nvSpPr>
        <p:spPr>
          <a:xfrm>
            <a:off x="4584570" y="5095295"/>
            <a:ext cx="4320000" cy="584775"/>
          </a:xfrm>
          <a:prstGeom prst="rect">
            <a:avLst/>
          </a:prstGeom>
          <a:noFill/>
        </p:spPr>
        <p:txBody>
          <a:bodyPr wrap="square">
            <a:spAutoFit/>
          </a:bodyPr>
          <a:lstStyle/>
          <a:p>
            <a:pPr fontAlgn="ctr"/>
            <a:r>
              <a:rPr lang="ja-JP" altLang="en-US" sz="1600" b="1" u="sng" dirty="0">
                <a:solidFill>
                  <a:srgbClr val="000000"/>
                </a:solidFill>
                <a:latin typeface="HG丸ｺﾞｼｯｸM-PRO" panose="020F0600000000000000" pitchFamily="50" charset="-128"/>
                <a:ea typeface="HG丸ｺﾞｼｯｸM-PRO" panose="020F0600000000000000" pitchFamily="50" charset="-128"/>
              </a:rPr>
              <a:t>現状、機場毎に設定している評価基準値を</a:t>
            </a:r>
            <a:endParaRPr lang="en-US" altLang="ja-JP" sz="1600" b="1" u="sng" dirty="0">
              <a:solidFill>
                <a:srgbClr val="000000"/>
              </a:solidFill>
              <a:latin typeface="HG丸ｺﾞｼｯｸM-PRO" panose="020F0600000000000000" pitchFamily="50" charset="-128"/>
              <a:ea typeface="HG丸ｺﾞｼｯｸM-PRO" panose="020F0600000000000000" pitchFamily="50" charset="-128"/>
            </a:endParaRPr>
          </a:p>
          <a:p>
            <a:pPr fontAlgn="ctr"/>
            <a:r>
              <a:rPr lang="ja-JP" altLang="en-US" sz="1600" b="1" u="sng" dirty="0">
                <a:solidFill>
                  <a:srgbClr val="000000"/>
                </a:solidFill>
                <a:latin typeface="HG丸ｺﾞｼｯｸM-PRO" panose="020F0600000000000000" pitchFamily="50" charset="-128"/>
                <a:ea typeface="HG丸ｺﾞｼｯｸM-PRO" panose="020F0600000000000000" pitchFamily="50" charset="-128"/>
              </a:rPr>
              <a:t>自主管理値とし、合計値を評価基準値とする</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3AEE3CD9-EA81-C587-D38F-4A98EFA269D1}"/>
              </a:ext>
            </a:extLst>
          </p:cNvPr>
          <p:cNvSpPr txBox="1"/>
          <p:nvPr/>
        </p:nvSpPr>
        <p:spPr>
          <a:xfrm>
            <a:off x="4686829" y="6007409"/>
            <a:ext cx="4943963" cy="784830"/>
          </a:xfrm>
          <a:prstGeom prst="rect">
            <a:avLst/>
          </a:prstGeom>
          <a:noFill/>
        </p:spPr>
        <p:txBody>
          <a:bodyPr wrap="square" rtlCol="0">
            <a:spAutoFit/>
          </a:bodyPr>
          <a:lstStyle/>
          <a:p>
            <a:r>
              <a:rPr kumimoji="1" lang="ja-JP" altLang="en-US" sz="1500" dirty="0"/>
              <a:t>カーボンニュートラル、</a:t>
            </a:r>
            <a:r>
              <a:rPr kumimoji="1" lang="en-US" altLang="ja-JP" sz="1500" dirty="0"/>
              <a:t>VE</a:t>
            </a:r>
            <a:r>
              <a:rPr kumimoji="1" lang="ja-JP" altLang="en-US" sz="1500" dirty="0"/>
              <a:t>達成のためにも、運転管理の状況が</a:t>
            </a:r>
            <a:endParaRPr kumimoji="1" lang="en-US" altLang="ja-JP" sz="1500" dirty="0"/>
          </a:p>
          <a:p>
            <a:r>
              <a:rPr kumimoji="1" lang="ja-JP" altLang="en-US" sz="1500" dirty="0"/>
              <a:t>悪化しないように、モニタリングで確認する必要がある</a:t>
            </a:r>
            <a:endParaRPr kumimoji="1" lang="en-US" altLang="ja-JP" sz="1500" dirty="0"/>
          </a:p>
          <a:p>
            <a:endParaRPr kumimoji="1" lang="en-US" altLang="ja-JP" sz="1500" dirty="0"/>
          </a:p>
        </p:txBody>
      </p:sp>
      <p:sp>
        <p:nvSpPr>
          <p:cNvPr id="10" name="テキスト ボックス 9">
            <a:extLst>
              <a:ext uri="{FF2B5EF4-FFF2-40B4-BE49-F238E27FC236}">
                <a16:creationId xmlns:a16="http://schemas.microsoft.com/office/drawing/2014/main" id="{7A53296D-87C4-ED44-6636-6D41C3A85524}"/>
              </a:ext>
            </a:extLst>
          </p:cNvPr>
          <p:cNvSpPr txBox="1"/>
          <p:nvPr/>
        </p:nvSpPr>
        <p:spPr>
          <a:xfrm>
            <a:off x="4228700" y="2289928"/>
            <a:ext cx="5309938" cy="1083438"/>
          </a:xfrm>
          <a:prstGeom prst="rect">
            <a:avLst/>
          </a:prstGeom>
          <a:noFill/>
        </p:spPr>
        <p:txBody>
          <a:bodyPr wrap="square" rtlCol="0">
            <a:spAutoFit/>
          </a:bodyPr>
          <a:lstStyle/>
          <a:p>
            <a:pPr>
              <a:lnSpc>
                <a:spcPct val="125000"/>
              </a:lnSpc>
            </a:pPr>
            <a:r>
              <a:rPr lang="ja-JP" altLang="en-US" b="1" dirty="0">
                <a:latin typeface="HG丸ｺﾞｼｯｸM-PRO" panose="020F0600000000000000" pitchFamily="50" charset="-128"/>
                <a:ea typeface="HG丸ｺﾞｼｯｸM-PRO" panose="020F0600000000000000" pitchFamily="50" charset="-128"/>
              </a:rPr>
              <a:t>対象：</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電気</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次亜塩素酸ナトリウム</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a:t>
            </a:r>
            <a:endParaRPr lang="en-US" altLang="ja-JP" b="1" dirty="0">
              <a:latin typeface="HG丸ｺﾞｼｯｸM-PRO" panose="020F0600000000000000" pitchFamily="50" charset="-128"/>
              <a:ea typeface="HG丸ｺﾞｼｯｸM-PRO" panose="020F0600000000000000" pitchFamily="50" charset="-128"/>
            </a:endParaRPr>
          </a:p>
          <a:p>
            <a:pPr>
              <a:lnSpc>
                <a:spcPct val="125000"/>
              </a:lnSpc>
            </a:pP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高分子凝集剤</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重油</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灯油</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a:t>
            </a:r>
            <a:endParaRPr lang="en-US" altLang="ja-JP" b="1" dirty="0">
              <a:latin typeface="HG丸ｺﾞｼｯｸM-PRO" panose="020F0600000000000000" pitchFamily="50" charset="-128"/>
              <a:ea typeface="HG丸ｺﾞｼｯｸM-PRO" panose="020F0600000000000000" pitchFamily="50" charset="-128"/>
            </a:endParaRPr>
          </a:p>
          <a:p>
            <a:pPr>
              <a:lnSpc>
                <a:spcPct val="125000"/>
              </a:lnSpc>
            </a:pP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上水</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等、各種ユーティリティ</a:t>
            </a:r>
            <a:endParaRPr lang="en-US" altLang="ja-JP" b="1" u="sng" dirty="0">
              <a:solidFill>
                <a:srgbClr val="FF0101"/>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DB8DFAF-7826-BF02-1575-A9A5242C2907}"/>
              </a:ext>
            </a:extLst>
          </p:cNvPr>
          <p:cNvSpPr txBox="1"/>
          <p:nvPr/>
        </p:nvSpPr>
        <p:spPr>
          <a:xfrm>
            <a:off x="5068957" y="4678321"/>
            <a:ext cx="4837043" cy="323165"/>
          </a:xfrm>
          <a:prstGeom prst="rect">
            <a:avLst/>
          </a:prstGeom>
          <a:noFill/>
        </p:spPr>
        <p:txBody>
          <a:bodyPr wrap="square" rtlCol="0">
            <a:spAutoFit/>
          </a:bodyPr>
          <a:lstStyle/>
          <a:p>
            <a:r>
              <a:rPr kumimoji="1" lang="en-US" altLang="ja-JP" sz="1500" dirty="0"/>
              <a:t>※</a:t>
            </a:r>
            <a:r>
              <a:rPr kumimoji="1" lang="ja-JP" altLang="en-US" sz="1500" dirty="0"/>
              <a:t>見直し後も、各方面で機場毎のモニタリングは実施する</a:t>
            </a:r>
            <a:endParaRPr kumimoji="1" lang="en-US" altLang="ja-JP" sz="1500" dirty="0"/>
          </a:p>
        </p:txBody>
      </p:sp>
      <p:sp>
        <p:nvSpPr>
          <p:cNvPr id="4" name="タイトル 1">
            <a:extLst>
              <a:ext uri="{FF2B5EF4-FFF2-40B4-BE49-F238E27FC236}">
                <a16:creationId xmlns:a16="http://schemas.microsoft.com/office/drawing/2014/main" id="{4AFC59F1-A13E-0496-EC25-FF181C26CBA7}"/>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審議</a:t>
            </a:r>
            <a:r>
              <a:rPr lang="en-US" altLang="ja-JP" sz="1800" dirty="0">
                <a:solidFill>
                  <a:srgbClr val="FF0000"/>
                </a:solidFill>
                <a:latin typeface="+mn-ea"/>
                <a:ea typeface="+mn-ea"/>
              </a:rPr>
              <a:t>】</a:t>
            </a:r>
          </a:p>
        </p:txBody>
      </p:sp>
      <p:sp>
        <p:nvSpPr>
          <p:cNvPr id="17" name="テキスト ボックス 16">
            <a:extLst>
              <a:ext uri="{FF2B5EF4-FFF2-40B4-BE49-F238E27FC236}">
                <a16:creationId xmlns:a16="http://schemas.microsoft.com/office/drawing/2014/main" id="{90B5429C-33EB-A0FD-B165-756D39FF13EF}"/>
              </a:ext>
            </a:extLst>
          </p:cNvPr>
          <p:cNvSpPr txBox="1"/>
          <p:nvPr/>
        </p:nvSpPr>
        <p:spPr>
          <a:xfrm>
            <a:off x="3360136" y="6584198"/>
            <a:ext cx="3144257" cy="253916"/>
          </a:xfrm>
          <a:prstGeom prst="rect">
            <a:avLst/>
          </a:prstGeom>
          <a:noFill/>
        </p:spPr>
        <p:txBody>
          <a:bodyPr wrap="square">
            <a:spAutoFit/>
          </a:bodyPr>
          <a:lstStyle/>
          <a:p>
            <a:pPr algn="ctr" fontAlgn="ctr"/>
            <a:r>
              <a:rPr lang="en-US" altLang="ja-JP" sz="1050" dirty="0">
                <a:solidFill>
                  <a:srgbClr val="000000"/>
                </a:solidFill>
                <a:latin typeface="HG丸ｺﾞｼｯｸM-PRO" panose="020F0600000000000000" pitchFamily="50" charset="-128"/>
                <a:ea typeface="HG丸ｺﾞｼｯｸM-PRO" panose="020F0600000000000000" pitchFamily="50" charset="-128"/>
              </a:rPr>
              <a:t>※ R3</a:t>
            </a:r>
            <a:r>
              <a:rPr lang="ja-JP" altLang="en-US" sz="1050" dirty="0">
                <a:solidFill>
                  <a:srgbClr val="000000"/>
                </a:solidFill>
                <a:latin typeface="HG丸ｺﾞｼｯｸM-PRO" panose="020F0600000000000000" pitchFamily="50" charset="-128"/>
                <a:ea typeface="HG丸ｺﾞｼｯｸM-PRO" panose="020F0600000000000000" pitchFamily="50" charset="-128"/>
              </a:rPr>
              <a:t>～</a:t>
            </a:r>
            <a:r>
              <a:rPr lang="en-US" altLang="ja-JP" sz="1050" dirty="0">
                <a:solidFill>
                  <a:srgbClr val="000000"/>
                </a:solidFill>
                <a:latin typeface="HG丸ｺﾞｼｯｸM-PRO" panose="020F0600000000000000" pitchFamily="50" charset="-128"/>
                <a:ea typeface="HG丸ｺﾞｼｯｸM-PRO" panose="020F0600000000000000" pitchFamily="50" charset="-128"/>
              </a:rPr>
              <a:t>R6</a:t>
            </a:r>
            <a:r>
              <a:rPr lang="ja-JP" altLang="en-US" sz="1050" dirty="0">
                <a:solidFill>
                  <a:srgbClr val="000000"/>
                </a:solidFill>
                <a:latin typeface="HG丸ｺﾞｼｯｸM-PRO" panose="020F0600000000000000" pitchFamily="50" charset="-128"/>
                <a:ea typeface="HG丸ｺﾞｼｯｸM-PRO" panose="020F0600000000000000" pitchFamily="50" charset="-128"/>
              </a:rPr>
              <a:t>の実績を用いて算出した仮の値</a:t>
            </a:r>
            <a:endParaRPr lang="en-US" altLang="ja-JP" sz="1050" i="0" strike="noStrike"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4468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④　その他項目の見直しについて</a:t>
            </a:r>
            <a:br>
              <a:rPr lang="en-US" altLang="ja-JP" sz="3200" b="1" dirty="0">
                <a:latin typeface="+mn-ea"/>
                <a:ea typeface="+mn-ea"/>
              </a:rPr>
            </a:b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32</a:t>
            </a:fld>
            <a:endParaRPr lang="ja-JP" altLang="en-US">
              <a:solidFill>
                <a:prstClr val="black"/>
              </a:solidFill>
              <a:latin typeface="Segoe UI"/>
              <a:ea typeface="Meiryo UI"/>
            </a:endParaRPr>
          </a:p>
        </p:txBody>
      </p:sp>
      <p:sp>
        <p:nvSpPr>
          <p:cNvPr id="3" name="タイトル 1">
            <a:extLst>
              <a:ext uri="{FF2B5EF4-FFF2-40B4-BE49-F238E27FC236}">
                <a16:creationId xmlns:a16="http://schemas.microsoft.com/office/drawing/2014/main" id="{7A101137-DCB0-C222-FD63-31BD6DEF3091}"/>
              </a:ext>
            </a:extLst>
          </p:cNvPr>
          <p:cNvSpPr txBox="1">
            <a:spLocks/>
          </p:cNvSpPr>
          <p:nvPr/>
        </p:nvSpPr>
        <p:spPr>
          <a:xfrm>
            <a:off x="2597617" y="2930719"/>
            <a:ext cx="3630464"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dirty="0">
                <a:latin typeface="+mn-ea"/>
                <a:ea typeface="+mn-ea"/>
              </a:rPr>
              <a:t>・社会情勢の変化　　　</a:t>
            </a:r>
            <a:br>
              <a:rPr lang="en-US" altLang="ja-JP" sz="2800" dirty="0">
                <a:latin typeface="+mn-ea"/>
                <a:ea typeface="+mn-ea"/>
              </a:rPr>
            </a:br>
            <a:r>
              <a:rPr lang="ja-JP" altLang="en-US" sz="2800" dirty="0">
                <a:latin typeface="+mn-ea"/>
                <a:ea typeface="+mn-ea"/>
              </a:rPr>
              <a:t>・コスト縮減の達成状況</a:t>
            </a:r>
            <a:endParaRPr lang="ja-JP" altLang="en-US" sz="2800" b="1" dirty="0">
              <a:latin typeface="+mn-ea"/>
              <a:ea typeface="+mn-ea"/>
            </a:endParaRPr>
          </a:p>
        </p:txBody>
      </p:sp>
    </p:spTree>
    <p:extLst>
      <p:ext uri="{BB962C8B-B14F-4D97-AF65-F5344CB8AC3E}">
        <p14:creationId xmlns:p14="http://schemas.microsoft.com/office/powerpoint/2010/main" val="317072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a:extLst>
            <a:ext uri="{FF2B5EF4-FFF2-40B4-BE49-F238E27FC236}">
              <a16:creationId xmlns:a16="http://schemas.microsoft.com/office/drawing/2014/main" id="{81333B2F-65A2-E6DC-E3D3-77441596075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CE7EB40-BAA6-2239-A64F-7CB8AE2BDB74}"/>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33</a:t>
            </a:fld>
            <a:endParaRPr lang="ja-JP" altLang="en-US">
              <a:solidFill>
                <a:prstClr val="black"/>
              </a:solidFill>
              <a:latin typeface="Segoe UI"/>
              <a:ea typeface="Meiryo UI"/>
            </a:endParaRPr>
          </a:p>
        </p:txBody>
      </p:sp>
      <p:sp>
        <p:nvSpPr>
          <p:cNvPr id="16" name="タイトル 1">
            <a:extLst>
              <a:ext uri="{FF2B5EF4-FFF2-40B4-BE49-F238E27FC236}">
                <a16:creationId xmlns:a16="http://schemas.microsoft.com/office/drawing/2014/main" id="{6EB4ECEA-46F9-822C-1517-E19D9C2AE89E}"/>
              </a:ext>
            </a:extLst>
          </p:cNvPr>
          <p:cNvSpPr txBox="1">
            <a:spLocks/>
          </p:cNvSpPr>
          <p:nvPr/>
        </p:nvSpPr>
        <p:spPr>
          <a:xfrm>
            <a:off x="210728" y="395473"/>
            <a:ext cx="9479372" cy="1369827"/>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b="1" dirty="0">
                <a:latin typeface="+mn-ea"/>
                <a:ea typeface="+mn-ea"/>
              </a:rPr>
              <a:t>審議・報告事項</a:t>
            </a:r>
            <a:endParaRPr lang="en-US" altLang="ja-JP" sz="3600" b="1" dirty="0">
              <a:latin typeface="+mn-ea"/>
              <a:ea typeface="+mn-ea"/>
            </a:endParaRPr>
          </a:p>
          <a:p>
            <a:pPr algn="l">
              <a:lnSpc>
                <a:spcPct val="100000"/>
              </a:lnSpc>
            </a:pPr>
            <a:r>
              <a:rPr lang="en-US" altLang="ja-JP" sz="2800" b="1" dirty="0">
                <a:latin typeface="+mn-ea"/>
                <a:ea typeface="+mn-ea"/>
              </a:rPr>
              <a:t>(</a:t>
            </a:r>
            <a:r>
              <a:rPr lang="ja-JP" altLang="en-US" sz="2800" b="1" dirty="0">
                <a:latin typeface="+mn-ea"/>
                <a:ea typeface="+mn-ea"/>
              </a:rPr>
              <a:t>社会情勢の変化、コスト縮減の達成状況）</a:t>
            </a:r>
          </a:p>
        </p:txBody>
      </p:sp>
      <p:sp>
        <p:nvSpPr>
          <p:cNvPr id="5" name="タイトル 1">
            <a:extLst>
              <a:ext uri="{FF2B5EF4-FFF2-40B4-BE49-F238E27FC236}">
                <a16:creationId xmlns:a16="http://schemas.microsoft.com/office/drawing/2014/main" id="{5DA3A628-8824-0872-6D56-F0EA15F78DCA}"/>
              </a:ext>
            </a:extLst>
          </p:cNvPr>
          <p:cNvSpPr txBox="1">
            <a:spLocks/>
          </p:cNvSpPr>
          <p:nvPr/>
        </p:nvSpPr>
        <p:spPr>
          <a:xfrm>
            <a:off x="443696" y="1888846"/>
            <a:ext cx="6516665" cy="3828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dirty="0">
                <a:latin typeface="+mn-ea"/>
                <a:ea typeface="+mn-ea"/>
              </a:rPr>
              <a:t>・社会情勢の変化　</a:t>
            </a:r>
            <a:r>
              <a:rPr lang="ja-JP" altLang="en-US" sz="2800" dirty="0">
                <a:latin typeface="+mn-ea"/>
                <a:ea typeface="+mn-ea"/>
              </a:rPr>
              <a:t>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想定項目に対して概ね対応</a:t>
            </a:r>
            <a:br>
              <a:rPr lang="en-US" altLang="ja-JP" sz="2800" dirty="0">
                <a:latin typeface="+mn-ea"/>
                <a:ea typeface="+mn-ea"/>
              </a:rPr>
            </a:br>
            <a:r>
              <a:rPr lang="ja-JP" altLang="en-US" sz="2800" dirty="0">
                <a:latin typeface="+mn-ea"/>
                <a:ea typeface="+mn-ea"/>
              </a:rPr>
              <a:t>　（八潮市道路陥没への対応を除く）</a:t>
            </a:r>
            <a:br>
              <a:rPr lang="en-US" altLang="ja-JP" sz="2800" dirty="0">
                <a:latin typeface="+mn-ea"/>
                <a:ea typeface="+mn-ea"/>
              </a:rPr>
            </a:br>
            <a:endParaRPr lang="en-US" altLang="ja-JP" sz="2800" dirty="0">
              <a:latin typeface="+mn-ea"/>
              <a:ea typeface="+mn-ea"/>
            </a:endParaRPr>
          </a:p>
          <a:p>
            <a:pPr>
              <a:lnSpc>
                <a:spcPct val="100000"/>
              </a:lnSpc>
            </a:pPr>
            <a:endParaRPr lang="en-US" altLang="ja-JP" sz="2800" dirty="0">
              <a:latin typeface="+mn-ea"/>
              <a:ea typeface="+mn-ea"/>
            </a:endParaRPr>
          </a:p>
          <a:p>
            <a:pPr>
              <a:lnSpc>
                <a:spcPct val="100000"/>
              </a:lnSpc>
            </a:pPr>
            <a:br>
              <a:rPr lang="en-US" altLang="ja-JP" sz="2800" dirty="0">
                <a:latin typeface="+mn-ea"/>
                <a:ea typeface="+mn-ea"/>
              </a:rPr>
            </a:br>
            <a:r>
              <a:rPr lang="ja-JP" altLang="en-US" sz="2000" dirty="0">
                <a:latin typeface="+mn-ea"/>
                <a:ea typeface="+mn-ea"/>
              </a:rPr>
              <a:t>・コスト縮減の達成状況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検証作業の継続実施</a:t>
            </a:r>
            <a:endParaRPr lang="en-US" altLang="ja-JP" sz="2800" b="1" dirty="0">
              <a:latin typeface="+mn-ea"/>
              <a:ea typeface="+mn-ea"/>
            </a:endParaRPr>
          </a:p>
          <a:p>
            <a:pPr>
              <a:lnSpc>
                <a:spcPct val="100000"/>
              </a:lnSpc>
            </a:pPr>
            <a:r>
              <a:rPr lang="ja-JP" altLang="en-US" sz="2800" dirty="0">
                <a:latin typeface="+mn-ea"/>
                <a:ea typeface="+mn-ea"/>
              </a:rPr>
              <a:t>　（スライド条項の適用手法も含めて検討）</a:t>
            </a:r>
            <a:endParaRPr lang="ja-JP" altLang="en-US" sz="2800" b="1" dirty="0">
              <a:latin typeface="+mn-ea"/>
              <a:ea typeface="+mn-ea"/>
            </a:endParaRPr>
          </a:p>
        </p:txBody>
      </p:sp>
      <p:sp>
        <p:nvSpPr>
          <p:cNvPr id="6" name="タイトル 1">
            <a:extLst>
              <a:ext uri="{FF2B5EF4-FFF2-40B4-BE49-F238E27FC236}">
                <a16:creationId xmlns:a16="http://schemas.microsoft.com/office/drawing/2014/main" id="{69D1EE1C-07F0-EAF9-B90D-5E0C29C74C2A}"/>
              </a:ext>
            </a:extLst>
          </p:cNvPr>
          <p:cNvSpPr txBox="1">
            <a:spLocks/>
          </p:cNvSpPr>
          <p:nvPr/>
        </p:nvSpPr>
        <p:spPr>
          <a:xfrm>
            <a:off x="7074520" y="2517315"/>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報告</a:t>
            </a:r>
            <a:r>
              <a:rPr lang="en-US" altLang="ja-JP" sz="2800" dirty="0">
                <a:solidFill>
                  <a:srgbClr val="FF0000"/>
                </a:solidFill>
                <a:latin typeface="+mn-ea"/>
                <a:ea typeface="+mn-ea"/>
              </a:rPr>
              <a:t>】</a:t>
            </a:r>
          </a:p>
        </p:txBody>
      </p:sp>
      <p:sp>
        <p:nvSpPr>
          <p:cNvPr id="8" name="タイトル 1">
            <a:extLst>
              <a:ext uri="{FF2B5EF4-FFF2-40B4-BE49-F238E27FC236}">
                <a16:creationId xmlns:a16="http://schemas.microsoft.com/office/drawing/2014/main" id="{018989D2-5A65-66B0-5CF6-A0F560D163E6}"/>
              </a:ext>
            </a:extLst>
          </p:cNvPr>
          <p:cNvSpPr txBox="1">
            <a:spLocks/>
          </p:cNvSpPr>
          <p:nvPr/>
        </p:nvSpPr>
        <p:spPr>
          <a:xfrm>
            <a:off x="7148104" y="4655906"/>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報告</a:t>
            </a:r>
            <a:r>
              <a:rPr lang="en-US" altLang="ja-JP" sz="2800" dirty="0">
                <a:solidFill>
                  <a:srgbClr val="FF0000"/>
                </a:solidFill>
                <a:latin typeface="+mn-ea"/>
                <a:ea typeface="+mn-ea"/>
              </a:rPr>
              <a:t>】</a:t>
            </a:r>
          </a:p>
        </p:txBody>
      </p:sp>
      <p:sp>
        <p:nvSpPr>
          <p:cNvPr id="2" name="タイトル 1">
            <a:extLst>
              <a:ext uri="{FF2B5EF4-FFF2-40B4-BE49-F238E27FC236}">
                <a16:creationId xmlns:a16="http://schemas.microsoft.com/office/drawing/2014/main" id="{7EB84E4D-64B9-CB83-3C95-6CA0C1DBFE93}"/>
              </a:ext>
            </a:extLst>
          </p:cNvPr>
          <p:cNvSpPr txBox="1">
            <a:spLocks/>
          </p:cNvSpPr>
          <p:nvPr/>
        </p:nvSpPr>
        <p:spPr>
          <a:xfrm>
            <a:off x="170214" y="3983705"/>
            <a:ext cx="9251576" cy="5275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000" b="1" u="sng" dirty="0">
                <a:latin typeface="+mn-ea"/>
                <a:ea typeface="+mn-ea"/>
              </a:rPr>
              <a:t>対象箇所：　特記仕様書</a:t>
            </a:r>
            <a:r>
              <a:rPr lang="en-US" altLang="ja-JP" sz="2000" b="1" u="sng" dirty="0">
                <a:latin typeface="+mn-ea"/>
                <a:ea typeface="+mn-ea"/>
              </a:rPr>
              <a:t>【</a:t>
            </a:r>
            <a:r>
              <a:rPr lang="ja-JP" altLang="en-US" sz="2000" b="1" u="sng" dirty="0">
                <a:latin typeface="+mn-ea"/>
                <a:ea typeface="+mn-ea"/>
              </a:rPr>
              <a:t>別紙</a:t>
            </a:r>
            <a:r>
              <a:rPr lang="en-US" altLang="ja-JP" sz="2000" b="1" u="sng" dirty="0">
                <a:latin typeface="+mn-ea"/>
                <a:ea typeface="+mn-ea"/>
              </a:rPr>
              <a:t>40】</a:t>
            </a:r>
            <a:r>
              <a:rPr lang="ja-JP" altLang="en-US" sz="2000" b="1" u="sng" dirty="0">
                <a:latin typeface="+mn-ea"/>
                <a:ea typeface="+mn-ea"/>
              </a:rPr>
              <a:t>　包括委託の</a:t>
            </a:r>
            <a:r>
              <a:rPr lang="en-US" altLang="ja-JP" sz="2000" b="1" u="sng" dirty="0">
                <a:latin typeface="+mn-ea"/>
                <a:ea typeface="+mn-ea"/>
              </a:rPr>
              <a:t>PDCA</a:t>
            </a:r>
            <a:r>
              <a:rPr lang="ja-JP" altLang="en-US" sz="2000" b="1" u="sng" dirty="0">
                <a:latin typeface="+mn-ea"/>
                <a:ea typeface="+mn-ea"/>
              </a:rPr>
              <a:t>サイクル</a:t>
            </a:r>
            <a:endParaRPr lang="en-US" altLang="ja-JP" sz="2000" b="1" u="sng" dirty="0">
              <a:latin typeface="+mn-ea"/>
              <a:ea typeface="+mn-ea"/>
            </a:endParaRPr>
          </a:p>
        </p:txBody>
      </p:sp>
    </p:spTree>
    <p:extLst>
      <p:ext uri="{BB962C8B-B14F-4D97-AF65-F5344CB8AC3E}">
        <p14:creationId xmlns:p14="http://schemas.microsoft.com/office/powerpoint/2010/main" val="425295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08BAB-48E5-5002-19B7-11BC6FF3C9CA}"/>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3E8AD6C-059B-1C19-38FE-384E5AB820F6}"/>
              </a:ext>
            </a:extLst>
          </p:cNvPr>
          <p:cNvSpPr>
            <a:spLocks noGrp="1"/>
          </p:cNvSpPr>
          <p:nvPr>
            <p:ph type="sldNum" sz="quarter" idx="12"/>
          </p:nvPr>
        </p:nvSpPr>
        <p:spPr/>
        <p:txBody>
          <a:bodyPr/>
          <a:lstStyle/>
          <a:p>
            <a:fld id="{36EC18DB-A5DF-4E0E-B815-FCD04A2C4B2C}" type="slidenum">
              <a:rPr kumimoji="1" lang="ja-JP" altLang="en-US" smtClean="0"/>
              <a:t>34</a:t>
            </a:fld>
            <a:endParaRPr kumimoji="1" lang="ja-JP" altLang="en-US"/>
          </a:p>
        </p:txBody>
      </p:sp>
      <p:sp>
        <p:nvSpPr>
          <p:cNvPr id="3" name="角丸四角形 17">
            <a:extLst>
              <a:ext uri="{FF2B5EF4-FFF2-40B4-BE49-F238E27FC236}">
                <a16:creationId xmlns:a16="http://schemas.microsoft.com/office/drawing/2014/main" id="{C86C7CDF-1030-8870-8A49-7ECF4D2A2132}"/>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3" name="角丸四角形 17">
            <a:extLst>
              <a:ext uri="{FF2B5EF4-FFF2-40B4-BE49-F238E27FC236}">
                <a16:creationId xmlns:a16="http://schemas.microsoft.com/office/drawing/2014/main" id="{8BF673A8-34AD-F6D8-1FE3-34CDD7C9771F}"/>
              </a:ext>
            </a:extLst>
          </p:cNvPr>
          <p:cNvSpPr/>
          <p:nvPr/>
        </p:nvSpPr>
        <p:spPr>
          <a:xfrm>
            <a:off x="17810" y="62333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④社会情勢の変化への対応</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a:extLst>
              <a:ext uri="{FF2B5EF4-FFF2-40B4-BE49-F238E27FC236}">
                <a16:creationId xmlns:a16="http://schemas.microsoft.com/office/drawing/2014/main" id="{B1DC6871-1A4B-8DEF-8D8F-B6E78EE2CAE2}"/>
              </a:ext>
            </a:extLst>
          </p:cNvPr>
          <p:cNvGraphicFramePr>
            <a:graphicFrameLocks noGrp="1"/>
          </p:cNvGraphicFramePr>
          <p:nvPr>
            <p:extLst>
              <p:ext uri="{D42A27DB-BD31-4B8C-83A1-F6EECF244321}">
                <p14:modId xmlns:p14="http://schemas.microsoft.com/office/powerpoint/2010/main" val="2553820234"/>
              </p:ext>
            </p:extLst>
          </p:nvPr>
        </p:nvGraphicFramePr>
        <p:xfrm>
          <a:off x="69908" y="1457325"/>
          <a:ext cx="9766184" cy="4456974"/>
        </p:xfrm>
        <a:graphic>
          <a:graphicData uri="http://schemas.openxmlformats.org/drawingml/2006/table">
            <a:tbl>
              <a:tblPr firstRow="1" bandRow="1">
                <a:tableStyleId>{5C22544A-7EE6-4342-B048-85BDC9FD1C3A}</a:tableStyleId>
              </a:tblPr>
              <a:tblGrid>
                <a:gridCol w="1956116">
                  <a:extLst>
                    <a:ext uri="{9D8B030D-6E8A-4147-A177-3AD203B41FA5}">
                      <a16:colId xmlns:a16="http://schemas.microsoft.com/office/drawing/2014/main" val="3007811099"/>
                    </a:ext>
                  </a:extLst>
                </a:gridCol>
                <a:gridCol w="2590800">
                  <a:extLst>
                    <a:ext uri="{9D8B030D-6E8A-4147-A177-3AD203B41FA5}">
                      <a16:colId xmlns:a16="http://schemas.microsoft.com/office/drawing/2014/main" val="1632986511"/>
                    </a:ext>
                  </a:extLst>
                </a:gridCol>
                <a:gridCol w="1917326">
                  <a:extLst>
                    <a:ext uri="{9D8B030D-6E8A-4147-A177-3AD203B41FA5}">
                      <a16:colId xmlns:a16="http://schemas.microsoft.com/office/drawing/2014/main" val="1078223468"/>
                    </a:ext>
                  </a:extLst>
                </a:gridCol>
                <a:gridCol w="3301942">
                  <a:extLst>
                    <a:ext uri="{9D8B030D-6E8A-4147-A177-3AD203B41FA5}">
                      <a16:colId xmlns:a16="http://schemas.microsoft.com/office/drawing/2014/main" val="3039990899"/>
                    </a:ext>
                  </a:extLst>
                </a:gridCol>
              </a:tblGrid>
              <a:tr h="591655">
                <a:tc>
                  <a:txBody>
                    <a:bodyPr/>
                    <a:lstStyle/>
                    <a:p>
                      <a:pPr algn="ctr"/>
                      <a:r>
                        <a:rPr kumimoji="1" lang="ja-JP" altLang="en-US" sz="1600" dirty="0"/>
                        <a:t>項目</a:t>
                      </a:r>
                    </a:p>
                  </a:txBody>
                  <a:tcPr anchor="ctr"/>
                </a:tc>
                <a:tc>
                  <a:txBody>
                    <a:bodyPr/>
                    <a:lstStyle/>
                    <a:p>
                      <a:pPr algn="ctr"/>
                      <a:r>
                        <a:rPr kumimoji="1" lang="ja-JP" altLang="en-US" sz="1600" dirty="0"/>
                        <a:t>内容</a:t>
                      </a:r>
                    </a:p>
                  </a:txBody>
                  <a:tcPr anchor="ctr"/>
                </a:tc>
                <a:tc>
                  <a:txBody>
                    <a:bodyPr/>
                    <a:lstStyle/>
                    <a:p>
                      <a:pPr algn="ctr"/>
                      <a:r>
                        <a:rPr kumimoji="1" lang="ja-JP" altLang="en-US" sz="1600" dirty="0"/>
                        <a:t>包括委託への影響</a:t>
                      </a:r>
                    </a:p>
                  </a:txBody>
                  <a:tcPr anchor="ctr"/>
                </a:tc>
                <a:tc>
                  <a:txBody>
                    <a:bodyPr/>
                    <a:lstStyle/>
                    <a:p>
                      <a:pPr algn="ctr"/>
                      <a:r>
                        <a:rPr kumimoji="1" lang="ja-JP" altLang="en-US" sz="1600" dirty="0"/>
                        <a:t>対応</a:t>
                      </a:r>
                    </a:p>
                  </a:txBody>
                  <a:tcPr anchor="ctr"/>
                </a:tc>
                <a:extLst>
                  <a:ext uri="{0D108BD9-81ED-4DB2-BD59-A6C34878D82A}">
                    <a16:rowId xmlns:a16="http://schemas.microsoft.com/office/drawing/2014/main" val="1682160297"/>
                  </a:ext>
                </a:extLst>
              </a:tr>
              <a:tr h="914377">
                <a:tc>
                  <a:txBody>
                    <a:bodyPr/>
                    <a:lstStyle/>
                    <a:p>
                      <a:r>
                        <a:rPr kumimoji="1" lang="ja-JP" altLang="en-US" sz="1400" dirty="0"/>
                        <a:t>法令等の改正</a:t>
                      </a:r>
                    </a:p>
                  </a:txBody>
                  <a:tcPr anchor="ctr"/>
                </a:tc>
                <a:tc>
                  <a:txBody>
                    <a:bodyPr/>
                    <a:lstStyle/>
                    <a:p>
                      <a:r>
                        <a:rPr kumimoji="1" lang="ja-JP" altLang="en-US" sz="1400" dirty="0"/>
                        <a:t>下水道法</a:t>
                      </a:r>
                      <a:endParaRPr kumimoji="1" lang="en-US" altLang="ja-JP" sz="1400" dirty="0"/>
                    </a:p>
                    <a:p>
                      <a:r>
                        <a:rPr kumimoji="1" lang="ja-JP" altLang="en-US" sz="1400" dirty="0"/>
                        <a:t>（大腸菌群数の水質基準）</a:t>
                      </a:r>
                      <a:endParaRPr kumimoji="1" lang="en-US" altLang="ja-JP" sz="1400" dirty="0"/>
                    </a:p>
                  </a:txBody>
                  <a:tcPr anchor="ctr"/>
                </a:tc>
                <a:tc>
                  <a:txBody>
                    <a:bodyPr/>
                    <a:lstStyle/>
                    <a:p>
                      <a:pPr algn="ctr"/>
                      <a:r>
                        <a:rPr kumimoji="1" lang="ja-JP" altLang="en-US" sz="1400" dirty="0"/>
                        <a:t>要求水準</a:t>
                      </a:r>
                      <a:endParaRPr kumimoji="1" lang="en-US" altLang="ja-JP" sz="1400" dirty="0"/>
                    </a:p>
                    <a:p>
                      <a:pPr algn="ctr"/>
                      <a:r>
                        <a:rPr kumimoji="1" lang="ja-JP" altLang="en-US" sz="1400" dirty="0"/>
                        <a:t>（放流水質）</a:t>
                      </a:r>
                    </a:p>
                  </a:txBody>
                  <a:tcPr anchor="ctr"/>
                </a:tc>
                <a:tc>
                  <a:txBody>
                    <a:bodyPr/>
                    <a:lstStyle/>
                    <a:p>
                      <a:pPr algn="l"/>
                      <a:r>
                        <a:rPr kumimoji="1" lang="ja-JP" altLang="en-US" sz="1600" dirty="0">
                          <a:solidFill>
                            <a:srgbClr val="FF0000"/>
                          </a:solidFill>
                        </a:rPr>
                        <a:t>要求水準・評価基準に反映</a:t>
                      </a:r>
                    </a:p>
                  </a:txBody>
                  <a:tcPr/>
                </a:tc>
                <a:extLst>
                  <a:ext uri="{0D108BD9-81ED-4DB2-BD59-A6C34878D82A}">
                    <a16:rowId xmlns:a16="http://schemas.microsoft.com/office/drawing/2014/main" val="4242912353"/>
                  </a:ext>
                </a:extLst>
              </a:tr>
              <a:tr h="914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大阪市下水道カーボンニュートラル基本方針</a:t>
                      </a:r>
                    </a:p>
                  </a:txBody>
                  <a:tcPr anchor="ctr"/>
                </a:tc>
                <a:tc>
                  <a:txBody>
                    <a:bodyPr/>
                    <a:lstStyle/>
                    <a:p>
                      <a:r>
                        <a:rPr kumimoji="1" lang="ja-JP" altLang="en-US" sz="1400" dirty="0"/>
                        <a:t>維持管理の工夫によるエネルギー消費量の削減</a:t>
                      </a:r>
                    </a:p>
                  </a:txBody>
                  <a:tcPr anchor="ctr"/>
                </a:tc>
                <a:tc>
                  <a:txBody>
                    <a:bodyPr/>
                    <a:lstStyle/>
                    <a:p>
                      <a:pPr algn="ctr"/>
                      <a:r>
                        <a:rPr kumimoji="1" lang="ja-JP" altLang="en-US" sz="1400" dirty="0"/>
                        <a:t>評価基準</a:t>
                      </a:r>
                      <a:endParaRPr kumimoji="1" lang="en-US" altLang="ja-JP" sz="1400" dirty="0"/>
                    </a:p>
                    <a:p>
                      <a:pPr algn="ctr"/>
                      <a:r>
                        <a:rPr kumimoji="1" lang="ja-JP" altLang="en-US" sz="1400" dirty="0"/>
                        <a:t>（ユーティリティ）</a:t>
                      </a:r>
                    </a:p>
                  </a:txBody>
                  <a:tcPr anchor="ctr"/>
                </a:tc>
                <a:tc>
                  <a:txBody>
                    <a:bodyPr/>
                    <a:lstStyle/>
                    <a:p>
                      <a:pPr algn="l"/>
                      <a:r>
                        <a:rPr kumimoji="1" lang="ja-JP" altLang="en-US" sz="1600" dirty="0">
                          <a:solidFill>
                            <a:srgbClr val="FF0000"/>
                          </a:solidFill>
                        </a:rPr>
                        <a:t>ユーティリティ費にかかる</a:t>
                      </a:r>
                      <a:r>
                        <a:rPr kumimoji="1" lang="en-US" altLang="ja-JP" sz="1600" dirty="0">
                          <a:solidFill>
                            <a:srgbClr val="FF0000"/>
                          </a:solidFill>
                        </a:rPr>
                        <a:t>VE</a:t>
                      </a:r>
                      <a:r>
                        <a:rPr kumimoji="1" lang="ja-JP" altLang="en-US" sz="1600" dirty="0">
                          <a:solidFill>
                            <a:srgbClr val="FF0000"/>
                          </a:solidFill>
                        </a:rPr>
                        <a:t>提案に向け、受発注者間で検討を開始</a:t>
                      </a:r>
                    </a:p>
                  </a:txBody>
                  <a:tcPr/>
                </a:tc>
                <a:extLst>
                  <a:ext uri="{0D108BD9-81ED-4DB2-BD59-A6C34878D82A}">
                    <a16:rowId xmlns:a16="http://schemas.microsoft.com/office/drawing/2014/main" val="4003007628"/>
                  </a:ext>
                </a:extLst>
              </a:tr>
              <a:tr h="962032">
                <a:tc>
                  <a:txBody>
                    <a:bodyPr/>
                    <a:lstStyle/>
                    <a:p>
                      <a:r>
                        <a:rPr kumimoji="1" lang="ja-JP" altLang="en-US" sz="1400" dirty="0"/>
                        <a:t>対象施設の変化</a:t>
                      </a:r>
                    </a:p>
                  </a:txBody>
                  <a:tcPr anchor="ctr"/>
                </a:tc>
                <a:tc>
                  <a:txBody>
                    <a:bodyPr/>
                    <a:lstStyle/>
                    <a:p>
                      <a:r>
                        <a:rPr kumimoji="1" lang="ja-JP" altLang="en-US" sz="1400" dirty="0"/>
                        <a:t>老朽化の進行</a:t>
                      </a:r>
                      <a:endParaRPr kumimoji="1" lang="en-US" altLang="ja-JP" sz="1400" dirty="0"/>
                    </a:p>
                    <a:p>
                      <a:r>
                        <a:rPr kumimoji="1" lang="ja-JP" altLang="en-US" sz="1400" dirty="0"/>
                        <a:t>（各種ライフライン）</a:t>
                      </a:r>
                    </a:p>
                  </a:txBody>
                  <a:tcPr anchor="ctr"/>
                </a:tc>
                <a:tc>
                  <a:txBody>
                    <a:bodyPr/>
                    <a:lstStyle/>
                    <a:p>
                      <a:pPr algn="ctr"/>
                      <a:r>
                        <a:rPr kumimoji="1" lang="ja-JP" altLang="en-US" sz="1400" dirty="0"/>
                        <a:t>業務数量</a:t>
                      </a:r>
                      <a:endParaRPr kumimoji="1" lang="en-US" altLang="ja-JP" sz="1400" dirty="0"/>
                    </a:p>
                    <a:p>
                      <a:pPr algn="ctr"/>
                      <a:r>
                        <a:rPr kumimoji="1" lang="ja-JP" altLang="en-US" sz="1400" dirty="0"/>
                        <a:t>（調査・点検、修繕）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施設状態の変化を評価したうえで、　必要な対策（調査工の数量増）を実施</a:t>
                      </a:r>
                    </a:p>
                  </a:txBody>
                  <a:tcPr/>
                </a:tc>
                <a:extLst>
                  <a:ext uri="{0D108BD9-81ED-4DB2-BD59-A6C34878D82A}">
                    <a16:rowId xmlns:a16="http://schemas.microsoft.com/office/drawing/2014/main" val="549661954"/>
                  </a:ext>
                </a:extLst>
              </a:tr>
              <a:tr h="1074533">
                <a:tc>
                  <a:txBody>
                    <a:bodyPr/>
                    <a:lstStyle/>
                    <a:p>
                      <a:r>
                        <a:rPr kumimoji="1" lang="ja-JP" altLang="en-US" sz="1400" dirty="0"/>
                        <a:t>他都市で発生した課題</a:t>
                      </a:r>
                      <a:endParaRPr kumimoji="1" lang="en-US" altLang="ja-JP" sz="1400" dirty="0"/>
                    </a:p>
                    <a:p>
                      <a:r>
                        <a:rPr kumimoji="1" lang="ja-JP" altLang="en-US" sz="1400" dirty="0"/>
                        <a:t>（八潮市の道路陥没）</a:t>
                      </a:r>
                    </a:p>
                  </a:txBody>
                  <a:tcPr anchor="ctr"/>
                </a:tc>
                <a:tc>
                  <a:txBody>
                    <a:bodyPr/>
                    <a:lstStyle/>
                    <a:p>
                      <a:r>
                        <a:rPr kumimoji="1" lang="ja-JP" altLang="en-US" sz="1600" dirty="0"/>
                        <a:t>管路に対するストックマネジメントの見直し</a:t>
                      </a:r>
                    </a:p>
                  </a:txBody>
                  <a:tcPr anchor="ctr"/>
                </a:tc>
                <a:tc>
                  <a:txBody>
                    <a:bodyPr/>
                    <a:lstStyle/>
                    <a:p>
                      <a:pPr algn="ctr"/>
                      <a:r>
                        <a:rPr kumimoji="1" lang="ja-JP" altLang="en-US" sz="1400" dirty="0"/>
                        <a:t>業務数量</a:t>
                      </a:r>
                      <a:endParaRPr kumimoji="1" lang="en-US" altLang="ja-JP" sz="1400" dirty="0"/>
                    </a:p>
                    <a:p>
                      <a:pPr algn="ctr"/>
                      <a:r>
                        <a:rPr kumimoji="1" lang="ja-JP" altLang="en-US" sz="1400" dirty="0"/>
                        <a:t>（調査・点検・巡視）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国の動向を踏まえた上で反映</a:t>
                      </a:r>
                      <a:endParaRPr kumimoji="1" lang="en-US" altLang="ja-JP" sz="16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　</a:t>
                      </a:r>
                      <a:r>
                        <a:rPr kumimoji="1" lang="en-US" altLang="ja-JP" sz="1600" dirty="0">
                          <a:solidFill>
                            <a:srgbClr val="FF0000"/>
                          </a:solidFill>
                        </a:rPr>
                        <a:t>※</a:t>
                      </a:r>
                      <a:r>
                        <a:rPr kumimoji="1" lang="ja-JP" altLang="en-US" sz="1600" dirty="0">
                          <a:solidFill>
                            <a:srgbClr val="FF0000"/>
                          </a:solidFill>
                        </a:rPr>
                        <a:t>今回の検討作業の対象外</a:t>
                      </a:r>
                    </a:p>
                  </a:txBody>
                  <a:tcPr/>
                </a:tc>
                <a:extLst>
                  <a:ext uri="{0D108BD9-81ED-4DB2-BD59-A6C34878D82A}">
                    <a16:rowId xmlns:a16="http://schemas.microsoft.com/office/drawing/2014/main" val="4062716451"/>
                  </a:ext>
                </a:extLst>
              </a:tr>
            </a:tbl>
          </a:graphicData>
        </a:graphic>
      </p:graphicFrame>
      <p:sp>
        <p:nvSpPr>
          <p:cNvPr id="4" name="テキスト ボックス 3">
            <a:extLst>
              <a:ext uri="{FF2B5EF4-FFF2-40B4-BE49-F238E27FC236}">
                <a16:creationId xmlns:a16="http://schemas.microsoft.com/office/drawing/2014/main" id="{CD0B62BA-00EB-37A6-016B-6C500D06EB3E}"/>
              </a:ext>
            </a:extLst>
          </p:cNvPr>
          <p:cNvSpPr txBox="1"/>
          <p:nvPr/>
        </p:nvSpPr>
        <p:spPr>
          <a:xfrm>
            <a:off x="0" y="1002694"/>
            <a:ext cx="990599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今回の条件見直しに合わせて対応を検討するもの（抜粋）</a:t>
            </a:r>
            <a:r>
              <a:rPr lang="en-US" altLang="ja-JP" sz="1600" b="1" dirty="0">
                <a:latin typeface="Meiryo UI" panose="020B0604030504040204" pitchFamily="50" charset="-128"/>
                <a:ea typeface="Meiryo UI" panose="020B0604030504040204" pitchFamily="50" charset="-128"/>
              </a:rPr>
              <a:t>】</a:t>
            </a:r>
          </a:p>
        </p:txBody>
      </p:sp>
      <p:sp>
        <p:nvSpPr>
          <p:cNvPr id="7" name="正方形/長方形 6">
            <a:extLst>
              <a:ext uri="{FF2B5EF4-FFF2-40B4-BE49-F238E27FC236}">
                <a16:creationId xmlns:a16="http://schemas.microsoft.com/office/drawing/2014/main" id="{D1592633-8A31-208C-2182-64CFB8D9AA0E}"/>
              </a:ext>
            </a:extLst>
          </p:cNvPr>
          <p:cNvSpPr/>
          <p:nvPr/>
        </p:nvSpPr>
        <p:spPr>
          <a:xfrm>
            <a:off x="69908" y="2047875"/>
            <a:ext cx="9766184" cy="2809875"/>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D21246F-CADB-5992-C476-B25C87ABBFA8}"/>
              </a:ext>
            </a:extLst>
          </p:cNvPr>
          <p:cNvSpPr/>
          <p:nvPr/>
        </p:nvSpPr>
        <p:spPr>
          <a:xfrm>
            <a:off x="576695" y="6215847"/>
            <a:ext cx="937145" cy="365125"/>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141D0B5-2CEE-9999-9A2C-93427AA32D12}"/>
              </a:ext>
            </a:extLst>
          </p:cNvPr>
          <p:cNvSpPr txBox="1"/>
          <p:nvPr/>
        </p:nvSpPr>
        <p:spPr>
          <a:xfrm>
            <a:off x="1513841" y="6244995"/>
            <a:ext cx="314959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：第３回審議会の対象範囲</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313EC22-DD34-6CBA-678A-91CFFFFCDA6E}"/>
              </a:ext>
            </a:extLst>
          </p:cNvPr>
          <p:cNvSpPr txBox="1"/>
          <p:nvPr/>
        </p:nvSpPr>
        <p:spPr>
          <a:xfrm>
            <a:off x="8612274" y="4490129"/>
            <a:ext cx="1116000" cy="252000"/>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議題</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①</a:t>
            </a:r>
            <a:endParaRPr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F877757-5C0B-0FD9-673D-671EFA87715D}"/>
              </a:ext>
            </a:extLst>
          </p:cNvPr>
          <p:cNvSpPr txBox="1"/>
          <p:nvPr/>
        </p:nvSpPr>
        <p:spPr>
          <a:xfrm>
            <a:off x="8612274" y="5578307"/>
            <a:ext cx="1116000" cy="252000"/>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議題</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①</a:t>
            </a:r>
            <a:endParaRPr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07383F3-3D97-2B3C-BD77-B815EF6040E0}"/>
              </a:ext>
            </a:extLst>
          </p:cNvPr>
          <p:cNvSpPr txBox="1"/>
          <p:nvPr/>
        </p:nvSpPr>
        <p:spPr>
          <a:xfrm>
            <a:off x="8612273" y="3551328"/>
            <a:ext cx="1116000" cy="252000"/>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議題</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①</a:t>
            </a:r>
            <a:r>
              <a:rPr lang="en-US" altLang="ja-JP" sz="1200" dirty="0">
                <a:latin typeface="Meiryo UI" panose="020B0604030504040204" pitchFamily="50" charset="-128"/>
                <a:ea typeface="Meiryo UI" panose="020B0604030504040204" pitchFamily="50" charset="-128"/>
              </a:rPr>
              <a:t>-3</a:t>
            </a:r>
          </a:p>
        </p:txBody>
      </p:sp>
      <p:sp>
        <p:nvSpPr>
          <p:cNvPr id="14" name="テキスト ボックス 13">
            <a:extLst>
              <a:ext uri="{FF2B5EF4-FFF2-40B4-BE49-F238E27FC236}">
                <a16:creationId xmlns:a16="http://schemas.microsoft.com/office/drawing/2014/main" id="{6CD5A353-1CC3-22A7-330F-0314B4A15AA2}"/>
              </a:ext>
            </a:extLst>
          </p:cNvPr>
          <p:cNvSpPr txBox="1"/>
          <p:nvPr/>
        </p:nvSpPr>
        <p:spPr>
          <a:xfrm>
            <a:off x="8612273" y="2562945"/>
            <a:ext cx="1116000" cy="276999"/>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議題</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③</a:t>
            </a:r>
            <a:endParaRPr lang="en-US" altLang="ja-JP" sz="1200" dirty="0">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42E6E779-8907-CCF6-5F0D-FA82E784B7DB}"/>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17705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A77243-66EA-1214-118C-5393E368055C}"/>
              </a:ext>
            </a:extLst>
          </p:cNvPr>
          <p:cNvSpPr txBox="1"/>
          <p:nvPr/>
        </p:nvSpPr>
        <p:spPr>
          <a:xfrm>
            <a:off x="0" y="907567"/>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特記仕様書の規定</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0343BFAD-3546-0FA4-5B9F-27B5E0B81B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9979" y="1509214"/>
            <a:ext cx="4410634" cy="812645"/>
          </a:xfrm>
          <a:prstGeom prst="rect">
            <a:avLst/>
          </a:prstGeom>
        </p:spPr>
      </p:pic>
      <p:pic>
        <p:nvPicPr>
          <p:cNvPr id="9" name="図 8">
            <a:extLst>
              <a:ext uri="{FF2B5EF4-FFF2-40B4-BE49-F238E27FC236}">
                <a16:creationId xmlns:a16="http://schemas.microsoft.com/office/drawing/2014/main" id="{97D31CD2-B3C6-B3E6-AF78-480E7B49DD31}"/>
              </a:ext>
            </a:extLst>
          </p:cNvPr>
          <p:cNvPicPr>
            <a:picLocks noChangeAspect="1"/>
          </p:cNvPicPr>
          <p:nvPr/>
        </p:nvPicPr>
        <p:blipFill>
          <a:blip r:embed="rId4"/>
          <a:stretch>
            <a:fillRect/>
          </a:stretch>
        </p:blipFill>
        <p:spPr>
          <a:xfrm>
            <a:off x="5154702" y="1939458"/>
            <a:ext cx="4521574" cy="1125972"/>
          </a:xfrm>
          <a:prstGeom prst="rect">
            <a:avLst/>
          </a:prstGeom>
        </p:spPr>
      </p:pic>
      <p:sp>
        <p:nvSpPr>
          <p:cNvPr id="10" name="テキスト ボックス 9">
            <a:extLst>
              <a:ext uri="{FF2B5EF4-FFF2-40B4-BE49-F238E27FC236}">
                <a16:creationId xmlns:a16="http://schemas.microsoft.com/office/drawing/2014/main" id="{9E7C0235-81AA-A152-FD7C-CB218DA1B4DA}"/>
              </a:ext>
            </a:extLst>
          </p:cNvPr>
          <p:cNvSpPr txBox="1"/>
          <p:nvPr/>
        </p:nvSpPr>
        <p:spPr>
          <a:xfrm>
            <a:off x="0" y="1209639"/>
            <a:ext cx="4858870" cy="314253"/>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1600" b="1" dirty="0">
                <a:latin typeface="BIZ UDPゴシック" panose="020B0400000000000000" pitchFamily="50" charset="-128"/>
                <a:ea typeface="BIZ UDPゴシック" panose="020B0400000000000000" pitchFamily="50" charset="-128"/>
              </a:rPr>
              <a:t>１）年度毎の</a:t>
            </a:r>
            <a:r>
              <a:rPr lang="en-US" altLang="ja-JP" sz="1600" b="1" dirty="0">
                <a:latin typeface="BIZ UDPゴシック" panose="020B0400000000000000" pitchFamily="50" charset="-128"/>
                <a:ea typeface="BIZ UDPゴシック" panose="020B0400000000000000" pitchFamily="50" charset="-128"/>
              </a:rPr>
              <a:t>PDCA</a:t>
            </a:r>
            <a:r>
              <a:rPr lang="ja-JP" altLang="en-US" sz="1600" b="1" dirty="0">
                <a:latin typeface="BIZ UDPゴシック" panose="020B0400000000000000" pitchFamily="50" charset="-128"/>
                <a:ea typeface="BIZ UDPゴシック" panose="020B0400000000000000" pitchFamily="50" charset="-128"/>
              </a:rPr>
              <a:t>　➡業務計画書の変更に反映　</a:t>
            </a:r>
            <a:endParaRPr lang="en-US" altLang="ja-JP"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CD1AB69-4553-41C7-F955-0132DB40603B}"/>
              </a:ext>
            </a:extLst>
          </p:cNvPr>
          <p:cNvSpPr txBox="1"/>
          <p:nvPr/>
        </p:nvSpPr>
        <p:spPr>
          <a:xfrm>
            <a:off x="4751290" y="1202543"/>
            <a:ext cx="5077581" cy="314253"/>
          </a:xfrm>
          <a:prstGeom prst="rect">
            <a:avLst/>
          </a:prstGeom>
          <a:noFill/>
          <a:ln>
            <a:solidFill>
              <a:schemeClr val="accent1">
                <a:shade val="15000"/>
                <a:alpha val="0"/>
              </a:schemeClr>
            </a:solidFill>
          </a:ln>
        </p:spPr>
        <p:txBody>
          <a:bodyPr wrap="square" rtlCol="0">
            <a:spAutoFit/>
          </a:bodyPr>
          <a:lstStyle/>
          <a:p>
            <a:pPr lvl="0">
              <a:lnSpc>
                <a:spcPts val="2000"/>
              </a:lnSpc>
            </a:pPr>
            <a:r>
              <a:rPr lang="ja-JP" altLang="en-US" sz="1600" b="1" dirty="0">
                <a:latin typeface="BIZ UDPゴシック" panose="020B0400000000000000" pitchFamily="50" charset="-128"/>
                <a:ea typeface="BIZ UDPゴシック" panose="020B0400000000000000" pitchFamily="50" charset="-128"/>
              </a:rPr>
              <a:t>２）５年毎の</a:t>
            </a:r>
            <a:r>
              <a:rPr lang="en-US" altLang="ja-JP" sz="1600" b="1" dirty="0">
                <a:latin typeface="BIZ UDPゴシック" panose="020B0400000000000000" pitchFamily="50" charset="-128"/>
                <a:ea typeface="BIZ UDPゴシック" panose="020B0400000000000000" pitchFamily="50" charset="-128"/>
              </a:rPr>
              <a:t>PDCA</a:t>
            </a:r>
            <a:r>
              <a:rPr lang="ja-JP" altLang="en-US" sz="1600" b="1" dirty="0">
                <a:latin typeface="BIZ UDPゴシック" panose="020B0400000000000000" pitchFamily="50" charset="-128"/>
                <a:ea typeface="BIZ UDPゴシック" panose="020B0400000000000000" pitchFamily="50" charset="-128"/>
              </a:rPr>
              <a:t>　➡契約条件に関する見直しに反映　</a:t>
            </a:r>
            <a:endParaRPr lang="en-US" altLang="ja-JP" sz="16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8638FCC6-A573-6641-E526-B4EC64189182}"/>
              </a:ext>
            </a:extLst>
          </p:cNvPr>
          <p:cNvPicPr>
            <a:picLocks noChangeAspect="1"/>
          </p:cNvPicPr>
          <p:nvPr/>
        </p:nvPicPr>
        <p:blipFill>
          <a:blip r:embed="rId5"/>
          <a:stretch>
            <a:fillRect/>
          </a:stretch>
        </p:blipFill>
        <p:spPr>
          <a:xfrm>
            <a:off x="5038161" y="1527139"/>
            <a:ext cx="4760259" cy="316135"/>
          </a:xfrm>
          <a:prstGeom prst="rect">
            <a:avLst/>
          </a:prstGeom>
        </p:spPr>
      </p:pic>
      <p:sp>
        <p:nvSpPr>
          <p:cNvPr id="14" name="テキスト ボックス 13">
            <a:extLst>
              <a:ext uri="{FF2B5EF4-FFF2-40B4-BE49-F238E27FC236}">
                <a16:creationId xmlns:a16="http://schemas.microsoft.com/office/drawing/2014/main" id="{7B50F086-CCB0-25B1-CDF6-7060380F6A5A}"/>
              </a:ext>
            </a:extLst>
          </p:cNvPr>
          <p:cNvSpPr txBox="1"/>
          <p:nvPr/>
        </p:nvSpPr>
        <p:spPr>
          <a:xfrm>
            <a:off x="84590" y="3834436"/>
            <a:ext cx="9699266" cy="2031325"/>
          </a:xfrm>
          <a:prstGeom prst="rect">
            <a:avLst/>
          </a:prstGeom>
          <a:noFill/>
          <a:ln>
            <a:solidFill>
              <a:schemeClr val="tx1">
                <a:alpha val="0"/>
              </a:schemeClr>
            </a:solidFill>
          </a:ln>
        </p:spPr>
        <p:txBody>
          <a:bodyPr wrap="square" rtlCol="0">
            <a:spAutoFit/>
          </a:bodyPr>
          <a:lstStyle/>
          <a:p>
            <a:pPr lvl="0"/>
            <a:r>
              <a:rPr lang="ja-JP" altLang="en-US" dirty="0">
                <a:latin typeface="BIZ UDPゴシック" panose="020B0400000000000000" pitchFamily="50" charset="-128"/>
                <a:ea typeface="BIZ UDPゴシック" panose="020B0400000000000000" pitchFamily="50" charset="-128"/>
              </a:rPr>
              <a:t>　既に、コスト縮減効果を考慮した金額で包括委託を契約している</a:t>
            </a:r>
            <a:endParaRPr lang="en-US" altLang="ja-JP" b="1" u="sng" dirty="0">
              <a:latin typeface="BIZ UDPゴシック" panose="020B0400000000000000" pitchFamily="50" charset="-128"/>
              <a:ea typeface="BIZ UDPゴシック" panose="020B0400000000000000" pitchFamily="50" charset="-128"/>
            </a:endParaRPr>
          </a:p>
          <a:p>
            <a:pPr lvl="0" algn="ct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lvl="0"/>
            <a:r>
              <a:rPr lang="ja-JP" altLang="en-US" dirty="0">
                <a:latin typeface="BIZ UDPゴシック" panose="020B0400000000000000" pitchFamily="50" charset="-128"/>
                <a:ea typeface="BIZ UDPゴシック" panose="020B0400000000000000" pitchFamily="50" charset="-128"/>
              </a:rPr>
              <a:t>　コスト縮減の達成可否は</a:t>
            </a:r>
            <a:r>
              <a:rPr lang="ja-JP" altLang="en-US" b="1" u="sng" dirty="0">
                <a:latin typeface="BIZ UDPゴシック" panose="020B0400000000000000" pitchFamily="50" charset="-128"/>
                <a:ea typeface="BIZ UDPゴシック" panose="020B0400000000000000" pitchFamily="50" charset="-128"/>
              </a:rPr>
              <a:t>受注者の経営上の問題（リスク）</a:t>
            </a:r>
            <a:r>
              <a:rPr lang="ja-JP" altLang="en-US" dirty="0">
                <a:latin typeface="BIZ UDPゴシック" panose="020B0400000000000000" pitchFamily="50" charset="-128"/>
                <a:ea typeface="BIZ UDPゴシック" panose="020B0400000000000000" pitchFamily="50" charset="-128"/>
              </a:rPr>
              <a:t>である</a:t>
            </a:r>
            <a:endParaRPr lang="en-US" altLang="ja-JP" dirty="0">
              <a:latin typeface="BIZ UDPゴシック" panose="020B0400000000000000" pitchFamily="50" charset="-128"/>
              <a:ea typeface="BIZ UDPゴシック" panose="020B0400000000000000" pitchFamily="50" charset="-128"/>
            </a:endParaRPr>
          </a:p>
          <a:p>
            <a:pPr lvl="0" algn="ct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lvl="0"/>
            <a:r>
              <a:rPr lang="ja-JP" altLang="en-US" dirty="0">
                <a:latin typeface="BIZ UDPゴシック" panose="020B0400000000000000" pitchFamily="50" charset="-128"/>
                <a:ea typeface="BIZ UDPゴシック" panose="020B0400000000000000" pitchFamily="50" charset="-128"/>
              </a:rPr>
              <a:t>　発注者としては、コスト縮減達成に応じて契約条件を見直すことは想定していない</a:t>
            </a:r>
            <a:endParaRPr lang="en-US" altLang="ja-JP" dirty="0">
              <a:latin typeface="BIZ UDPゴシック" panose="020B0400000000000000" pitchFamily="50" charset="-128"/>
              <a:ea typeface="BIZ UDPゴシック" panose="020B0400000000000000" pitchFamily="50" charset="-128"/>
            </a:endParaRPr>
          </a:p>
          <a:p>
            <a:pPr lvl="0"/>
            <a:r>
              <a:rPr lang="ja-JP" altLang="en-US" dirty="0">
                <a:latin typeface="BIZ UDPゴシック" panose="020B0400000000000000" pitchFamily="50" charset="-128"/>
                <a:ea typeface="BIZ UDPゴシック" panose="020B0400000000000000" pitchFamily="50" charset="-128"/>
              </a:rPr>
              <a:t>　株主の立場としては、経営悪化を招かないよう受注者の取組状況や成果を把握する必要あり</a:t>
            </a:r>
            <a:endParaRPr lang="en-US" altLang="ja-JP" dirty="0">
              <a:latin typeface="BIZ UDPゴシック" panose="020B0400000000000000" pitchFamily="50" charset="-128"/>
              <a:ea typeface="BIZ UDPゴシック" panose="020B0400000000000000" pitchFamily="50" charset="-128"/>
            </a:endParaRPr>
          </a:p>
          <a:p>
            <a:pPr lvl="0" algn="ct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55936C8-3809-1DAB-9C57-0F7940875C0C}"/>
              </a:ext>
            </a:extLst>
          </p:cNvPr>
          <p:cNvSpPr txBox="1"/>
          <p:nvPr/>
        </p:nvSpPr>
        <p:spPr>
          <a:xfrm>
            <a:off x="114000" y="5970488"/>
            <a:ext cx="9637987" cy="446276"/>
          </a:xfrm>
          <a:prstGeom prst="rect">
            <a:avLst/>
          </a:prstGeom>
          <a:solidFill>
            <a:srgbClr val="CCFFFF"/>
          </a:solidFill>
          <a:ln>
            <a:solidFill>
              <a:schemeClr val="tx1">
                <a:alpha val="0"/>
              </a:schemeClr>
            </a:solidFill>
          </a:ln>
        </p:spPr>
        <p:txBody>
          <a:bodyPr wrap="square" rtlCol="0" anchor="ctr">
            <a:spAutoFit/>
          </a:bodyPr>
          <a:lstStyle/>
          <a:p>
            <a:pPr lvl="0" algn="ctr"/>
            <a:r>
              <a:rPr lang="ja-JP" altLang="en-US" b="1" dirty="0">
                <a:latin typeface="BIZ UDPゴシック" panose="020B0400000000000000" pitchFamily="50" charset="-128"/>
                <a:ea typeface="BIZ UDPゴシック" panose="020B0400000000000000" pitchFamily="50" charset="-128"/>
              </a:rPr>
              <a:t>現時点では、コスト縮減の達成状況に対する</a:t>
            </a:r>
            <a:r>
              <a:rPr lang="ja-JP" altLang="en-US" b="1" dirty="0">
                <a:solidFill>
                  <a:srgbClr val="FF0000"/>
                </a:solidFill>
                <a:latin typeface="BIZ UDPゴシック" panose="020B0400000000000000" pitchFamily="50" charset="-128"/>
                <a:ea typeface="BIZ UDPゴシック" panose="020B0400000000000000" pitchFamily="50" charset="-128"/>
              </a:rPr>
              <a:t>検証方法の整理が必要</a:t>
            </a:r>
            <a:endParaRPr lang="en-US" altLang="ja-JP" b="1" dirty="0">
              <a:latin typeface="BIZ UDPゴシック" panose="020B0400000000000000" pitchFamily="50" charset="-128"/>
              <a:ea typeface="BIZ UDPゴシック" panose="020B0400000000000000" pitchFamily="50" charset="-128"/>
            </a:endParaRPr>
          </a:p>
          <a:p>
            <a:pPr lvl="0" algn="ctr"/>
            <a:endParaRPr lang="en-US" altLang="ja-JP" sz="5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243DF9EC-ED53-EBB1-C8C6-29B520DA6575}"/>
              </a:ext>
            </a:extLst>
          </p:cNvPr>
          <p:cNvSpPr>
            <a:spLocks noGrp="1"/>
          </p:cNvSpPr>
          <p:nvPr>
            <p:ph type="sldNum" sz="quarter" idx="12"/>
          </p:nvPr>
        </p:nvSpPr>
        <p:spPr/>
        <p:txBody>
          <a:bodyPr/>
          <a:lstStyle/>
          <a:p>
            <a:fld id="{36EC18DB-A5DF-4E0E-B815-FCD04A2C4B2C}" type="slidenum">
              <a:rPr kumimoji="1" lang="ja-JP" altLang="en-US" smtClean="0"/>
              <a:t>35</a:t>
            </a:fld>
            <a:endParaRPr kumimoji="1" lang="ja-JP" altLang="en-US" dirty="0"/>
          </a:p>
        </p:txBody>
      </p:sp>
      <p:sp>
        <p:nvSpPr>
          <p:cNvPr id="6" name="角丸四角形 17">
            <a:extLst>
              <a:ext uri="{FF2B5EF4-FFF2-40B4-BE49-F238E27FC236}">
                <a16:creationId xmlns:a16="http://schemas.microsoft.com/office/drawing/2014/main" id="{8663D637-86B3-619D-7371-E0DEA254E013}"/>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45EBDF18-8D78-607D-A752-5A48C5EA5281}"/>
              </a:ext>
            </a:extLst>
          </p:cNvPr>
          <p:cNvSpPr txBox="1"/>
          <p:nvPr/>
        </p:nvSpPr>
        <p:spPr>
          <a:xfrm>
            <a:off x="709460" y="6523827"/>
            <a:ext cx="8708088" cy="338554"/>
          </a:xfrm>
          <a:prstGeom prst="rect">
            <a:avLst/>
          </a:prstGeom>
          <a:noFill/>
          <a:ln>
            <a:solidFill>
              <a:schemeClr val="tx1">
                <a:alpha val="0"/>
              </a:schemeClr>
            </a:solidFill>
          </a:ln>
        </p:spPr>
        <p:txBody>
          <a:bodyPr wrap="square" rtlCol="0">
            <a:spAutoFit/>
          </a:bodyPr>
          <a:lstStyle/>
          <a:p>
            <a:pPr lvl="0" algn="r"/>
            <a:r>
              <a:rPr lang="ja-JP" altLang="en-US" sz="1600" dirty="0">
                <a:latin typeface="BIZ UDPゴシック" panose="020B0400000000000000" pitchFamily="50" charset="-128"/>
                <a:ea typeface="BIZ UDPゴシック" panose="020B0400000000000000" pitchFamily="50" charset="-128"/>
              </a:rPr>
              <a:t>➡　検証方法を整理した後、必要に応じて</a:t>
            </a:r>
            <a:r>
              <a:rPr lang="ja-JP" altLang="en-US" sz="1600" b="1" u="sng" dirty="0">
                <a:solidFill>
                  <a:srgbClr val="FF0101"/>
                </a:solidFill>
                <a:latin typeface="BIZ UDPゴシック" panose="020B0400000000000000" pitchFamily="50" charset="-128"/>
                <a:ea typeface="BIZ UDPゴシック" panose="020B0400000000000000" pitchFamily="50" charset="-128"/>
              </a:rPr>
              <a:t>特記仕様書の見直しを検討。</a:t>
            </a:r>
            <a:endParaRPr lang="en-US" altLang="ja-JP" sz="1600" b="1" u="sng" dirty="0">
              <a:solidFill>
                <a:srgbClr val="FF010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CAEC3669-D457-3292-8AA0-EB2B5251DC5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13761" y="2281838"/>
            <a:ext cx="4410634" cy="1519436"/>
          </a:xfrm>
          <a:prstGeom prst="rect">
            <a:avLst/>
          </a:prstGeom>
        </p:spPr>
      </p:pic>
      <p:sp>
        <p:nvSpPr>
          <p:cNvPr id="22" name="角丸四角形 17">
            <a:extLst>
              <a:ext uri="{FF2B5EF4-FFF2-40B4-BE49-F238E27FC236}">
                <a16:creationId xmlns:a16="http://schemas.microsoft.com/office/drawing/2014/main" id="{9FFC121E-710E-0659-45EC-A7DD4FD4927A}"/>
              </a:ext>
            </a:extLst>
          </p:cNvPr>
          <p:cNvSpPr/>
          <p:nvPr/>
        </p:nvSpPr>
        <p:spPr>
          <a:xfrm>
            <a:off x="17810" y="58747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④コスト縮減の達成状況</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95D9B874-F33E-5940-63CB-E7A95C07ECF7}"/>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251577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14A9-2E52-FEC5-9DCB-4B54247DC22C}"/>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965EA3E-91AB-839F-FFCE-A38B3F363B2F}"/>
              </a:ext>
            </a:extLst>
          </p:cNvPr>
          <p:cNvSpPr>
            <a:spLocks noGrp="1"/>
          </p:cNvSpPr>
          <p:nvPr>
            <p:ph type="sldNum" sz="quarter" idx="12"/>
          </p:nvPr>
        </p:nvSpPr>
        <p:spPr/>
        <p:txBody>
          <a:bodyPr/>
          <a:lstStyle/>
          <a:p>
            <a:fld id="{36EC18DB-A5DF-4E0E-B815-FCD04A2C4B2C}" type="slidenum">
              <a:rPr kumimoji="1" lang="ja-JP" altLang="en-US" smtClean="0"/>
              <a:t>36</a:t>
            </a:fld>
            <a:endParaRPr kumimoji="1" lang="ja-JP" altLang="en-US" dirty="0"/>
          </a:p>
        </p:txBody>
      </p:sp>
      <p:sp>
        <p:nvSpPr>
          <p:cNvPr id="3" name="テキスト ボックス 2">
            <a:extLst>
              <a:ext uri="{FF2B5EF4-FFF2-40B4-BE49-F238E27FC236}">
                <a16:creationId xmlns:a16="http://schemas.microsoft.com/office/drawing/2014/main" id="{5D28C1ED-7048-50C8-1C37-95FF300F8594}"/>
              </a:ext>
            </a:extLst>
          </p:cNvPr>
          <p:cNvSpPr txBox="1"/>
          <p:nvPr/>
        </p:nvSpPr>
        <p:spPr>
          <a:xfrm>
            <a:off x="17810" y="1252997"/>
            <a:ext cx="5256000" cy="378000"/>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クリアウォーター</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㈱の企業理念</a:t>
            </a:r>
            <a:r>
              <a:rPr lang="en-US" altLang="ja-JP"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p:txBody>
      </p:sp>
      <p:sp>
        <p:nvSpPr>
          <p:cNvPr id="64" name="角丸四角形 17">
            <a:extLst>
              <a:ext uri="{FF2B5EF4-FFF2-40B4-BE49-F238E27FC236}">
                <a16:creationId xmlns:a16="http://schemas.microsoft.com/office/drawing/2014/main" id="{373E6D19-9EB7-3C50-5051-7FD0A4E908CE}"/>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角丸四角形 17">
            <a:extLst>
              <a:ext uri="{FF2B5EF4-FFF2-40B4-BE49-F238E27FC236}">
                <a16:creationId xmlns:a16="http://schemas.microsoft.com/office/drawing/2014/main" id="{5CC59A93-36E7-C3CD-D249-14AC9BCAAF28}"/>
              </a:ext>
            </a:extLst>
          </p:cNvPr>
          <p:cNvSpPr/>
          <p:nvPr/>
        </p:nvSpPr>
        <p:spPr>
          <a:xfrm>
            <a:off x="17810" y="58747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④コスト縮減の達成状況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6" name="角丸四角形 17">
            <a:extLst>
              <a:ext uri="{FF2B5EF4-FFF2-40B4-BE49-F238E27FC236}">
                <a16:creationId xmlns:a16="http://schemas.microsoft.com/office/drawing/2014/main" id="{DED94663-D4BD-11A8-C7D4-C4E116CD3813}"/>
              </a:ext>
            </a:extLst>
          </p:cNvPr>
          <p:cNvSpPr/>
          <p:nvPr/>
        </p:nvSpPr>
        <p:spPr>
          <a:xfrm>
            <a:off x="114000" y="938164"/>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☆スライド条項の適用手法について　</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10" name="図 9">
            <a:extLst>
              <a:ext uri="{FF2B5EF4-FFF2-40B4-BE49-F238E27FC236}">
                <a16:creationId xmlns:a16="http://schemas.microsoft.com/office/drawing/2014/main" id="{47B9328F-C9B3-E9C1-59AF-B96E79AEDD91}"/>
              </a:ext>
            </a:extLst>
          </p:cNvPr>
          <p:cNvPicPr>
            <a:picLocks noChangeAspect="1"/>
          </p:cNvPicPr>
          <p:nvPr/>
        </p:nvPicPr>
        <p:blipFill>
          <a:blip r:embed="rId3"/>
          <a:stretch>
            <a:fillRect/>
          </a:stretch>
        </p:blipFill>
        <p:spPr>
          <a:xfrm>
            <a:off x="259976" y="1589938"/>
            <a:ext cx="4476681" cy="4159470"/>
          </a:xfrm>
          <a:prstGeom prst="rect">
            <a:avLst/>
          </a:prstGeom>
        </p:spPr>
      </p:pic>
      <p:pic>
        <p:nvPicPr>
          <p:cNvPr id="14" name="図 13">
            <a:extLst>
              <a:ext uri="{FF2B5EF4-FFF2-40B4-BE49-F238E27FC236}">
                <a16:creationId xmlns:a16="http://schemas.microsoft.com/office/drawing/2014/main" id="{0B616E6E-3B31-6DC7-A081-C28B2239799D}"/>
              </a:ext>
            </a:extLst>
          </p:cNvPr>
          <p:cNvPicPr>
            <a:picLocks noChangeAspect="1"/>
          </p:cNvPicPr>
          <p:nvPr/>
        </p:nvPicPr>
        <p:blipFill>
          <a:blip r:embed="rId4"/>
          <a:stretch>
            <a:fillRect/>
          </a:stretch>
        </p:blipFill>
        <p:spPr>
          <a:xfrm>
            <a:off x="4820004" y="1604908"/>
            <a:ext cx="4826020" cy="3353065"/>
          </a:xfrm>
          <a:prstGeom prst="rect">
            <a:avLst/>
          </a:prstGeom>
        </p:spPr>
      </p:pic>
      <p:sp>
        <p:nvSpPr>
          <p:cNvPr id="15" name="テキスト ボックス 14">
            <a:extLst>
              <a:ext uri="{FF2B5EF4-FFF2-40B4-BE49-F238E27FC236}">
                <a16:creationId xmlns:a16="http://schemas.microsoft.com/office/drawing/2014/main" id="{9A6D41E0-32C3-3695-7ECA-236A6362957B}"/>
              </a:ext>
            </a:extLst>
          </p:cNvPr>
          <p:cNvSpPr txBox="1"/>
          <p:nvPr/>
        </p:nvSpPr>
        <p:spPr>
          <a:xfrm>
            <a:off x="259976" y="5786302"/>
            <a:ext cx="9478520" cy="1107996"/>
          </a:xfrm>
          <a:prstGeom prst="rect">
            <a:avLst/>
          </a:prstGeom>
          <a:noFill/>
        </p:spPr>
        <p:txBody>
          <a:bodyPr wrap="square" rtlCol="0">
            <a:spAutoFit/>
          </a:bodyPr>
          <a:lstStyle/>
          <a:p>
            <a:r>
              <a:rPr lang="en-US" altLang="ja-JP" b="1" dirty="0">
                <a:latin typeface="+mn-ea"/>
              </a:rPr>
              <a:t>【</a:t>
            </a:r>
            <a:r>
              <a:rPr lang="ja-JP" altLang="en-US" b="1" dirty="0">
                <a:latin typeface="+mn-ea"/>
              </a:rPr>
              <a:t>課題認識</a:t>
            </a:r>
            <a:r>
              <a:rPr lang="en-US" altLang="ja-JP" b="1" dirty="0">
                <a:latin typeface="+mn-ea"/>
              </a:rPr>
              <a:t>】</a:t>
            </a:r>
          </a:p>
          <a:p>
            <a:r>
              <a:rPr lang="ja-JP" altLang="en-US" sz="1600" dirty="0">
                <a:latin typeface="+mj-ea"/>
              </a:rPr>
              <a:t>　　多様な雇用形態の活用・拡大により、事業期間内（</a:t>
            </a:r>
            <a:r>
              <a:rPr lang="en-US" altLang="ja-JP" sz="1600" dirty="0">
                <a:latin typeface="+mj-ea"/>
              </a:rPr>
              <a:t>R4</a:t>
            </a:r>
            <a:r>
              <a:rPr lang="ja-JP" altLang="en-US" sz="1600" dirty="0">
                <a:latin typeface="+mj-ea"/>
              </a:rPr>
              <a:t>～</a:t>
            </a:r>
            <a:r>
              <a:rPr lang="en-US" altLang="ja-JP" sz="1600" dirty="0">
                <a:latin typeface="+mj-ea"/>
              </a:rPr>
              <a:t>R23</a:t>
            </a:r>
            <a:r>
              <a:rPr lang="ja-JP" altLang="en-US" sz="1600" dirty="0">
                <a:latin typeface="+mj-ea"/>
              </a:rPr>
              <a:t>）に</a:t>
            </a:r>
            <a:r>
              <a:rPr lang="en-US" altLang="ja-JP" sz="1600" dirty="0">
                <a:latin typeface="+mj-ea"/>
              </a:rPr>
              <a:t>300</a:t>
            </a:r>
            <a:r>
              <a:rPr lang="ja-JP" altLang="en-US" sz="1600" dirty="0">
                <a:latin typeface="+mj-ea"/>
              </a:rPr>
              <a:t>億円のコスト縮減を見込んでいる。</a:t>
            </a:r>
            <a:endParaRPr lang="en-US" altLang="ja-JP" sz="1600" b="1" u="sng" dirty="0">
              <a:latin typeface="+mj-ea"/>
            </a:endParaRPr>
          </a:p>
          <a:p>
            <a:r>
              <a:rPr lang="ja-JP" altLang="en-US" sz="1600" b="1" dirty="0">
                <a:latin typeface="+mj-ea"/>
              </a:rPr>
              <a:t>　　</a:t>
            </a:r>
            <a:r>
              <a:rPr lang="ja-JP" altLang="en-US" sz="1600" dirty="0">
                <a:latin typeface="+mj-ea"/>
              </a:rPr>
              <a:t>社会情勢の変化（賃金上昇）による影響についても検証が必要。</a:t>
            </a:r>
            <a:endParaRPr lang="en-US" altLang="ja-JP" sz="1600" dirty="0">
              <a:latin typeface="+mj-ea"/>
            </a:endParaRPr>
          </a:p>
          <a:p>
            <a:r>
              <a:rPr lang="ja-JP" altLang="en-US" sz="1600" dirty="0">
                <a:latin typeface="+mj-ea"/>
              </a:rPr>
              <a:t>　　　　　　　　　　　　　　　　　　　　　　　　　　　　　　　➡　必要に応じて、スライド条項の適用手法について検討</a:t>
            </a:r>
            <a:endParaRPr lang="en-US" altLang="ja-JP" sz="1600" u="sng" dirty="0">
              <a:latin typeface="+mj-ea"/>
            </a:endParaRPr>
          </a:p>
        </p:txBody>
      </p:sp>
      <p:cxnSp>
        <p:nvCxnSpPr>
          <p:cNvPr id="17" name="直線コネクタ 16">
            <a:extLst>
              <a:ext uri="{FF2B5EF4-FFF2-40B4-BE49-F238E27FC236}">
                <a16:creationId xmlns:a16="http://schemas.microsoft.com/office/drawing/2014/main" id="{951551E0-A511-5036-3B8F-8E982E7822D9}"/>
              </a:ext>
            </a:extLst>
          </p:cNvPr>
          <p:cNvCxnSpPr/>
          <p:nvPr/>
        </p:nvCxnSpPr>
        <p:spPr>
          <a:xfrm>
            <a:off x="7010400" y="2705993"/>
            <a:ext cx="26356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F8D6E70-40AB-17DA-BD96-41C5332EF4FC}"/>
              </a:ext>
            </a:extLst>
          </p:cNvPr>
          <p:cNvCxnSpPr/>
          <p:nvPr/>
        </p:nvCxnSpPr>
        <p:spPr>
          <a:xfrm>
            <a:off x="4953000" y="2903216"/>
            <a:ext cx="11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005329B-35E7-4227-117F-77A7FD8481F3}"/>
              </a:ext>
            </a:extLst>
          </p:cNvPr>
          <p:cNvCxnSpPr>
            <a:cxnSpLocks/>
          </p:cNvCxnSpPr>
          <p:nvPr/>
        </p:nvCxnSpPr>
        <p:spPr>
          <a:xfrm>
            <a:off x="1935480" y="5395853"/>
            <a:ext cx="263562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8F70005-FC12-470F-0255-F25571500B98}"/>
              </a:ext>
            </a:extLst>
          </p:cNvPr>
          <p:cNvCxnSpPr>
            <a:cxnSpLocks/>
          </p:cNvCxnSpPr>
          <p:nvPr/>
        </p:nvCxnSpPr>
        <p:spPr>
          <a:xfrm>
            <a:off x="1935480" y="5586353"/>
            <a:ext cx="11201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FC7FCCD-7FFC-984E-A573-D390E94481E5}"/>
              </a:ext>
            </a:extLst>
          </p:cNvPr>
          <p:cNvSpPr txBox="1"/>
          <p:nvPr/>
        </p:nvSpPr>
        <p:spPr>
          <a:xfrm>
            <a:off x="5771254" y="5478734"/>
            <a:ext cx="3844991" cy="387341"/>
          </a:xfrm>
          <a:prstGeom prst="rect">
            <a:avLst/>
          </a:prstGeom>
          <a:noFill/>
          <a:ln>
            <a:solidFill>
              <a:schemeClr val="accent1">
                <a:shade val="15000"/>
                <a:alpha val="0"/>
              </a:schemeClr>
            </a:solidFill>
          </a:ln>
        </p:spPr>
        <p:txBody>
          <a:bodyPr wrap="square" lIns="36000" tIns="36000" rIns="36000" bIns="36000" rtlCol="0" anchor="ctr">
            <a:spAutoFit/>
          </a:bodyPr>
          <a:lstStyle/>
          <a:p>
            <a:pPr lvl="0" algn="r">
              <a:lnSpc>
                <a:spcPts val="1300"/>
              </a:lnSpc>
            </a:pPr>
            <a:r>
              <a:rPr lang="ja-JP" altLang="en-US" sz="900" dirty="0">
                <a:latin typeface="+mj-ea"/>
                <a:ea typeface="+mj-ea"/>
              </a:rPr>
              <a:t>出典：　クリアウォーター</a:t>
            </a:r>
            <a:r>
              <a:rPr lang="en-US" altLang="ja-JP" sz="900" dirty="0">
                <a:latin typeface="+mj-ea"/>
                <a:ea typeface="+mj-ea"/>
              </a:rPr>
              <a:t>OSAKA</a:t>
            </a:r>
            <a:r>
              <a:rPr lang="ja-JP" altLang="en-US" sz="900" dirty="0">
                <a:latin typeface="+mj-ea"/>
                <a:ea typeface="+mj-ea"/>
              </a:rPr>
              <a:t>株式会社ホームページより</a:t>
            </a:r>
            <a:endParaRPr lang="en-US" altLang="ja-JP" sz="900" dirty="0">
              <a:latin typeface="+mj-ea"/>
              <a:ea typeface="+mj-ea"/>
            </a:endParaRPr>
          </a:p>
          <a:p>
            <a:pPr lvl="0" algn="r">
              <a:lnSpc>
                <a:spcPts val="1300"/>
              </a:lnSpc>
            </a:pPr>
            <a:r>
              <a:rPr lang="ja-JP" altLang="en-US" sz="900" dirty="0">
                <a:latin typeface="+mj-ea"/>
                <a:ea typeface="+mj-ea"/>
              </a:rPr>
              <a:t>　　　　（下線は市が追記）</a:t>
            </a:r>
            <a:endParaRPr lang="en-US" altLang="ja-JP" sz="900" dirty="0">
              <a:latin typeface="+mj-ea"/>
              <a:ea typeface="+mj-ea"/>
            </a:endParaRPr>
          </a:p>
        </p:txBody>
      </p:sp>
      <p:cxnSp>
        <p:nvCxnSpPr>
          <p:cNvPr id="12" name="直線コネクタ 11">
            <a:extLst>
              <a:ext uri="{FF2B5EF4-FFF2-40B4-BE49-F238E27FC236}">
                <a16:creationId xmlns:a16="http://schemas.microsoft.com/office/drawing/2014/main" id="{489834DA-3610-165E-C0B4-68B8EE8FF0F3}"/>
              </a:ext>
            </a:extLst>
          </p:cNvPr>
          <p:cNvCxnSpPr>
            <a:cxnSpLocks/>
          </p:cNvCxnSpPr>
          <p:nvPr/>
        </p:nvCxnSpPr>
        <p:spPr>
          <a:xfrm>
            <a:off x="1935480" y="5232080"/>
            <a:ext cx="222026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36C9EABD-467E-16BC-3CAA-90967D3E8DF8}"/>
              </a:ext>
            </a:extLst>
          </p:cNvPr>
          <p:cNvCxnSpPr>
            <a:cxnSpLocks/>
          </p:cNvCxnSpPr>
          <p:nvPr/>
        </p:nvCxnSpPr>
        <p:spPr>
          <a:xfrm>
            <a:off x="356616" y="4984774"/>
            <a:ext cx="76504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361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B628-3FEE-D432-0599-F28F1A24B96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2EA278-2037-136E-5166-7862A41A729E}"/>
              </a:ext>
            </a:extLst>
          </p:cNvPr>
          <p:cNvSpPr>
            <a:spLocks noGrp="1"/>
          </p:cNvSpPr>
          <p:nvPr>
            <p:ph type="sldNum" sz="quarter" idx="12"/>
          </p:nvPr>
        </p:nvSpPr>
        <p:spPr/>
        <p:txBody>
          <a:bodyPr/>
          <a:lstStyle/>
          <a:p>
            <a:fld id="{36EC18DB-A5DF-4E0E-B815-FCD04A2C4B2C}" type="slidenum">
              <a:rPr kumimoji="1" lang="ja-JP" altLang="en-US" smtClean="0"/>
              <a:t>37</a:t>
            </a:fld>
            <a:endParaRPr kumimoji="1" lang="ja-JP" altLang="en-US"/>
          </a:p>
        </p:txBody>
      </p:sp>
      <p:sp>
        <p:nvSpPr>
          <p:cNvPr id="6" name="角丸四角形 17">
            <a:extLst>
              <a:ext uri="{FF2B5EF4-FFF2-40B4-BE49-F238E27FC236}">
                <a16:creationId xmlns:a16="http://schemas.microsoft.com/office/drawing/2014/main" id="{F32B6076-3EB4-68A4-6F28-2538938E173D}"/>
              </a:ext>
            </a:extLst>
          </p:cNvPr>
          <p:cNvSpPr/>
          <p:nvPr/>
        </p:nvSpPr>
        <p:spPr>
          <a:xfrm>
            <a:off x="114000" y="938164"/>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☆スライド条項の適用手法について　</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B8515EB4-EEE1-6349-BD26-AE32419DE563}"/>
              </a:ext>
            </a:extLst>
          </p:cNvPr>
          <p:cNvSpPr txBox="1"/>
          <p:nvPr/>
        </p:nvSpPr>
        <p:spPr>
          <a:xfrm>
            <a:off x="0" y="1340004"/>
            <a:ext cx="2519054"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契約書の記載</a:t>
            </a:r>
            <a:r>
              <a:rPr lang="en-US" altLang="ja-JP" dirty="0">
                <a:latin typeface="BIZ UDPゴシック" panose="020B0400000000000000" pitchFamily="50" charset="-128"/>
                <a:ea typeface="BIZ UDPゴシック" panose="020B0400000000000000" pitchFamily="50" charset="-128"/>
              </a:rPr>
              <a:t>】</a:t>
            </a:r>
          </a:p>
        </p:txBody>
      </p:sp>
      <p:sp>
        <p:nvSpPr>
          <p:cNvPr id="9" name="テキスト ボックス 8">
            <a:extLst>
              <a:ext uri="{FF2B5EF4-FFF2-40B4-BE49-F238E27FC236}">
                <a16:creationId xmlns:a16="http://schemas.microsoft.com/office/drawing/2014/main" id="{7CA4751A-A1A7-0CDE-A90D-41B99898EA39}"/>
              </a:ext>
            </a:extLst>
          </p:cNvPr>
          <p:cNvSpPr txBox="1"/>
          <p:nvPr/>
        </p:nvSpPr>
        <p:spPr>
          <a:xfrm>
            <a:off x="17811" y="3441714"/>
            <a:ext cx="3729974"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技術者の人件費の推移</a:t>
            </a:r>
            <a:r>
              <a:rPr lang="en-US" altLang="ja-JP" dirty="0">
                <a:latin typeface="BIZ UDPゴシック" panose="020B0400000000000000" pitchFamily="50" charset="-128"/>
                <a:ea typeface="BIZ UDPゴシック" panose="020B0400000000000000" pitchFamily="50" charset="-128"/>
              </a:rPr>
              <a:t>】</a:t>
            </a:r>
          </a:p>
        </p:txBody>
      </p:sp>
      <p:grpSp>
        <p:nvGrpSpPr>
          <p:cNvPr id="10" name="グループ化 9">
            <a:extLst>
              <a:ext uri="{FF2B5EF4-FFF2-40B4-BE49-F238E27FC236}">
                <a16:creationId xmlns:a16="http://schemas.microsoft.com/office/drawing/2014/main" id="{5AE1E3BB-E930-CBD5-B48B-CC08E9C9C6AF}"/>
              </a:ext>
            </a:extLst>
          </p:cNvPr>
          <p:cNvGrpSpPr/>
          <p:nvPr/>
        </p:nvGrpSpPr>
        <p:grpSpPr>
          <a:xfrm>
            <a:off x="1162050" y="1762390"/>
            <a:ext cx="7416604" cy="1451628"/>
            <a:chOff x="114000" y="1768060"/>
            <a:chExt cx="5194159" cy="1016636"/>
          </a:xfrm>
        </p:grpSpPr>
        <p:pic>
          <p:nvPicPr>
            <p:cNvPr id="11" name="図 10">
              <a:extLst>
                <a:ext uri="{FF2B5EF4-FFF2-40B4-BE49-F238E27FC236}">
                  <a16:creationId xmlns:a16="http://schemas.microsoft.com/office/drawing/2014/main" id="{8B47FC70-6A1A-2B91-882C-EEBE39CA42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4000" y="1768060"/>
              <a:ext cx="5194159" cy="1016636"/>
            </a:xfrm>
            <a:prstGeom prst="rect">
              <a:avLst/>
            </a:prstGeom>
            <a:ln>
              <a:solidFill>
                <a:schemeClr val="tx1"/>
              </a:solidFill>
            </a:ln>
          </p:spPr>
        </p:pic>
        <p:cxnSp>
          <p:nvCxnSpPr>
            <p:cNvPr id="13" name="直線コネクタ 12">
              <a:extLst>
                <a:ext uri="{FF2B5EF4-FFF2-40B4-BE49-F238E27FC236}">
                  <a16:creationId xmlns:a16="http://schemas.microsoft.com/office/drawing/2014/main" id="{F810B46C-13E9-ECD2-C08D-94EC05D5BCC6}"/>
                </a:ext>
              </a:extLst>
            </p:cNvPr>
            <p:cNvCxnSpPr/>
            <p:nvPr/>
          </p:nvCxnSpPr>
          <p:spPr>
            <a:xfrm>
              <a:off x="3477492" y="2362200"/>
              <a:ext cx="17941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75E5C6D-6DD4-748B-BEAC-2EA9CBC8909A}"/>
                </a:ext>
              </a:extLst>
            </p:cNvPr>
            <p:cNvCxnSpPr/>
            <p:nvPr/>
          </p:nvCxnSpPr>
          <p:spPr>
            <a:xfrm>
              <a:off x="526474" y="2583873"/>
              <a:ext cx="35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B2A983C6-6801-94FA-6A8D-24A78EB7A6A4}"/>
              </a:ext>
            </a:extLst>
          </p:cNvPr>
          <p:cNvPicPr>
            <a:picLocks noChangeAspect="1"/>
          </p:cNvPicPr>
          <p:nvPr/>
        </p:nvPicPr>
        <p:blipFill>
          <a:blip r:embed="rId4"/>
          <a:srcRect l="1217" t="1606" r="7235" b="3342"/>
          <a:stretch/>
        </p:blipFill>
        <p:spPr>
          <a:xfrm>
            <a:off x="771525" y="3790106"/>
            <a:ext cx="5063265" cy="3037959"/>
          </a:xfrm>
          <a:prstGeom prst="rect">
            <a:avLst/>
          </a:prstGeom>
        </p:spPr>
      </p:pic>
      <p:sp>
        <p:nvSpPr>
          <p:cNvPr id="16" name="テキスト ボックス 15">
            <a:extLst>
              <a:ext uri="{FF2B5EF4-FFF2-40B4-BE49-F238E27FC236}">
                <a16:creationId xmlns:a16="http://schemas.microsoft.com/office/drawing/2014/main" id="{5AB0BA20-5953-E7CB-6A02-98E545893044}"/>
              </a:ext>
            </a:extLst>
          </p:cNvPr>
          <p:cNvSpPr txBox="1"/>
          <p:nvPr/>
        </p:nvSpPr>
        <p:spPr>
          <a:xfrm>
            <a:off x="5834790" y="3417020"/>
            <a:ext cx="3910034" cy="646331"/>
          </a:xfrm>
          <a:prstGeom prst="rect">
            <a:avLst/>
          </a:prstGeom>
          <a:noFill/>
        </p:spPr>
        <p:txBody>
          <a:bodyPr wrap="square" rtlCol="0">
            <a:spAutoFit/>
          </a:bodyPr>
          <a:lstStyle/>
          <a:p>
            <a:pPr marL="285750" lvl="0" indent="-285750">
              <a:buFont typeface="Wingdings" panose="05000000000000000000" pitchFamily="2" charset="2"/>
              <a:buChar char="ü"/>
            </a:pPr>
            <a:r>
              <a:rPr lang="ja-JP" altLang="en-US" b="1" u="sng" dirty="0">
                <a:solidFill>
                  <a:srgbClr val="FF0000"/>
                </a:solidFill>
                <a:latin typeface="BIZ UDPゴシック" panose="020B0400000000000000" pitchFamily="50" charset="-128"/>
                <a:ea typeface="BIZ UDPゴシック" panose="020B0400000000000000" pitchFamily="50" charset="-128"/>
              </a:rPr>
              <a:t>本市職員給与</a:t>
            </a:r>
            <a:r>
              <a:rPr lang="ja-JP" altLang="en-US" dirty="0">
                <a:latin typeface="BIZ UDPゴシック" panose="020B0400000000000000" pitchFamily="50" charset="-128"/>
                <a:ea typeface="BIZ UDPゴシック" panose="020B0400000000000000" pitchFamily="50" charset="-128"/>
              </a:rPr>
              <a:t>の伸びと</a:t>
            </a:r>
            <a:r>
              <a:rPr lang="ja-JP" altLang="en-US" b="1" u="sng" dirty="0">
                <a:solidFill>
                  <a:srgbClr val="FF0000"/>
                </a:solidFill>
                <a:latin typeface="BIZ UDPゴシック" panose="020B0400000000000000" pitchFamily="50" charset="-128"/>
                <a:ea typeface="BIZ UDPゴシック" panose="020B0400000000000000" pitchFamily="50" charset="-128"/>
              </a:rPr>
              <a:t>民間給与</a:t>
            </a:r>
            <a:r>
              <a:rPr lang="ja-JP" altLang="en-US" dirty="0">
                <a:latin typeface="BIZ UDPゴシック" panose="020B0400000000000000" pitchFamily="50" charset="-128"/>
                <a:ea typeface="BIZ UDPゴシック" panose="020B0400000000000000" pitchFamily="50" charset="-128"/>
              </a:rPr>
              <a:t>の伸びに</a:t>
            </a:r>
            <a:r>
              <a:rPr lang="ja-JP" altLang="en-US" b="1" u="sng" dirty="0">
                <a:solidFill>
                  <a:srgbClr val="FF0000"/>
                </a:solidFill>
                <a:latin typeface="BIZ UDPゴシック" panose="020B0400000000000000" pitchFamily="50" charset="-128"/>
                <a:ea typeface="BIZ UDPゴシック" panose="020B0400000000000000" pitchFamily="50" charset="-128"/>
              </a:rPr>
              <a:t>乖離</a:t>
            </a:r>
            <a:r>
              <a:rPr lang="ja-JP" altLang="en-US" dirty="0">
                <a:latin typeface="BIZ UDPゴシック" panose="020B0400000000000000" pitchFamily="50" charset="-128"/>
                <a:ea typeface="BIZ UDPゴシック" panose="020B0400000000000000" pitchFamily="50" charset="-128"/>
              </a:rPr>
              <a:t>が生じている。</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A11B0DC-76D3-4256-FA25-A8D72426D4F1}"/>
              </a:ext>
            </a:extLst>
          </p:cNvPr>
          <p:cNvSpPr txBox="1"/>
          <p:nvPr/>
        </p:nvSpPr>
        <p:spPr>
          <a:xfrm>
            <a:off x="6193219" y="6254558"/>
            <a:ext cx="3344027"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左図は、令和</a:t>
            </a:r>
            <a:r>
              <a:rPr lang="en-US" altLang="ja-JP" sz="1400" dirty="0">
                <a:latin typeface="BIZ UDPゴシック" panose="020B0400000000000000" pitchFamily="50" charset="-128"/>
                <a:ea typeface="BIZ UDPゴシック" panose="020B0400000000000000" pitchFamily="50" charset="-128"/>
              </a:rPr>
              <a:t>3</a:t>
            </a:r>
            <a:r>
              <a:rPr lang="ja-JP" altLang="en-US" sz="1400" dirty="0">
                <a:latin typeface="BIZ UDPゴシック" panose="020B0400000000000000" pitchFamily="50" charset="-128"/>
                <a:ea typeface="BIZ UDPゴシック" panose="020B0400000000000000" pitchFamily="50" charset="-128"/>
              </a:rPr>
              <a:t>年度の単価を基準にした賃金の上昇率を示す</a:t>
            </a:r>
            <a:endParaRPr lang="en-US" altLang="ja-JP"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832A8D9-EE36-48B4-34F9-0BB5B33B096A}"/>
              </a:ext>
            </a:extLst>
          </p:cNvPr>
          <p:cNvSpPr txBox="1"/>
          <p:nvPr/>
        </p:nvSpPr>
        <p:spPr>
          <a:xfrm>
            <a:off x="8578654" y="25571"/>
            <a:ext cx="1303281" cy="400110"/>
          </a:xfrm>
          <a:prstGeom prst="rect">
            <a:avLst/>
          </a:prstGeom>
          <a:noFill/>
          <a:ln w="6350">
            <a:solidFill>
              <a:schemeClr val="tx1"/>
            </a:solidFill>
          </a:ln>
        </p:spPr>
        <p:txBody>
          <a:bodyPr wrap="square" rtlCol="0">
            <a:spAutoFit/>
          </a:bodyPr>
          <a:lstStyle/>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第</a:t>
            </a:r>
            <a:r>
              <a:rPr kumimoji="1" lang="en-US" altLang="ja-JP" sz="1000" dirty="0">
                <a:solidFill>
                  <a:prstClr val="black"/>
                </a:solidFill>
                <a:latin typeface="Meiryo UI" panose="020B0604030504040204" pitchFamily="50" charset="-128"/>
                <a:ea typeface="Meiryo UI" panose="020B0604030504040204" pitchFamily="50" charset="-128"/>
              </a:rPr>
              <a:t>2</a:t>
            </a:r>
            <a:r>
              <a:rPr kumimoji="1" lang="ja-JP" altLang="en-US" sz="1000" dirty="0">
                <a:solidFill>
                  <a:prstClr val="black"/>
                </a:solidFill>
                <a:latin typeface="Meiryo UI" panose="020B0604030504040204" pitchFamily="50" charset="-128"/>
                <a:ea typeface="Meiryo UI" panose="020B0604030504040204" pitchFamily="50" charset="-128"/>
              </a:rPr>
              <a:t>回審議会資料</a:t>
            </a:r>
            <a:endParaRPr kumimoji="1" lang="en-US" altLang="ja-JP" sz="1000"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（再掲、一部加筆）</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3" name="角丸四角形 17">
            <a:extLst>
              <a:ext uri="{FF2B5EF4-FFF2-40B4-BE49-F238E27FC236}">
                <a16:creationId xmlns:a16="http://schemas.microsoft.com/office/drawing/2014/main" id="{9E7A7810-C1AB-8314-C4AE-0E866BD05912}"/>
              </a:ext>
            </a:extLst>
          </p:cNvPr>
          <p:cNvSpPr/>
          <p:nvPr/>
        </p:nvSpPr>
        <p:spPr>
          <a:xfrm>
            <a:off x="114000" y="74691"/>
            <a:ext cx="834868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角丸四角形 17">
            <a:extLst>
              <a:ext uri="{FF2B5EF4-FFF2-40B4-BE49-F238E27FC236}">
                <a16:creationId xmlns:a16="http://schemas.microsoft.com/office/drawing/2014/main" id="{2D29946F-EA17-BFF9-98A2-4CDEAADA9BA3}"/>
              </a:ext>
            </a:extLst>
          </p:cNvPr>
          <p:cNvSpPr/>
          <p:nvPr/>
        </p:nvSpPr>
        <p:spPr>
          <a:xfrm>
            <a:off x="17810" y="58747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④コスト縮減の達成状況</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6819F5AB-138E-7A37-3FBE-269747480101}"/>
              </a:ext>
            </a:extLst>
          </p:cNvPr>
          <p:cNvSpPr txBox="1"/>
          <p:nvPr/>
        </p:nvSpPr>
        <p:spPr>
          <a:xfrm>
            <a:off x="6075479" y="4446788"/>
            <a:ext cx="3779562" cy="1077218"/>
          </a:xfrm>
          <a:prstGeom prst="rect">
            <a:avLst/>
          </a:prstGeom>
          <a:noFill/>
        </p:spPr>
        <p:txBody>
          <a:bodyPr wrap="square" rtlCol="0">
            <a:spAutoFit/>
          </a:bodyPr>
          <a:lstStyle/>
          <a:p>
            <a:pPr lvl="0"/>
            <a:r>
              <a:rPr lang="ja-JP" altLang="en-US" u="sng" dirty="0">
                <a:latin typeface="BIZ UDPゴシック" panose="020B0400000000000000" pitchFamily="50" charset="-128"/>
                <a:ea typeface="BIZ UDPゴシック" panose="020B0400000000000000" pitchFamily="50" charset="-128"/>
              </a:rPr>
              <a:t>直営と比べて、</a:t>
            </a:r>
            <a:r>
              <a:rPr lang="ja-JP" altLang="en-US" b="1" u="sng" dirty="0">
                <a:solidFill>
                  <a:srgbClr val="FF0000"/>
                </a:solidFill>
                <a:latin typeface="BIZ UDPゴシック" panose="020B0400000000000000" pitchFamily="50" charset="-128"/>
                <a:ea typeface="BIZ UDPゴシック" panose="020B0400000000000000" pitchFamily="50" charset="-128"/>
              </a:rPr>
              <a:t>外注化した方が</a:t>
            </a:r>
            <a:endParaRPr lang="en-US" altLang="ja-JP" b="1" u="sng" dirty="0">
              <a:solidFill>
                <a:srgbClr val="FF0000"/>
              </a:solidFill>
              <a:latin typeface="BIZ UDPゴシック" panose="020B0400000000000000" pitchFamily="50" charset="-128"/>
              <a:ea typeface="BIZ UDPゴシック" panose="020B0400000000000000" pitchFamily="50" charset="-128"/>
            </a:endParaRPr>
          </a:p>
          <a:p>
            <a:pPr lvl="0"/>
            <a:r>
              <a:rPr lang="ja-JP" altLang="en-US" b="1" u="sng" dirty="0">
                <a:solidFill>
                  <a:srgbClr val="FF0000"/>
                </a:solidFill>
                <a:latin typeface="BIZ UDPゴシック" panose="020B0400000000000000" pitchFamily="50" charset="-128"/>
                <a:ea typeface="BIZ UDPゴシック" panose="020B0400000000000000" pitchFamily="50" charset="-128"/>
              </a:rPr>
              <a:t>コスト大</a:t>
            </a:r>
            <a:r>
              <a:rPr lang="ja-JP" altLang="en-US" u="sng" dirty="0">
                <a:latin typeface="BIZ UDPゴシック" panose="020B0400000000000000" pitchFamily="50" charset="-128"/>
                <a:ea typeface="BIZ UDPゴシック" panose="020B0400000000000000" pitchFamily="50" charset="-128"/>
              </a:rPr>
              <a:t>となる恐れがある</a:t>
            </a:r>
            <a:endParaRPr lang="en-US" altLang="ja-JP" u="sng" dirty="0">
              <a:latin typeface="BIZ UDPゴシック" panose="020B0400000000000000" pitchFamily="50" charset="-128"/>
              <a:ea typeface="BIZ UDPゴシック" panose="020B0400000000000000" pitchFamily="50" charset="-128"/>
            </a:endParaRPr>
          </a:p>
          <a:p>
            <a:pPr lvl="0"/>
            <a:r>
              <a:rPr lang="ja-JP" altLang="en-US" sz="1400" u="sng" dirty="0">
                <a:latin typeface="BIZ UDPゴシック" panose="020B0400000000000000" pitchFamily="50" charset="-128"/>
                <a:ea typeface="BIZ UDPゴシック" panose="020B0400000000000000" pitchFamily="50" charset="-128"/>
              </a:rPr>
              <a:t>（下水道施設の維持管理についての外注の</a:t>
            </a:r>
            <a:endParaRPr lang="en-US" altLang="ja-JP" sz="1400" u="sng" dirty="0">
              <a:latin typeface="BIZ UDPゴシック" panose="020B0400000000000000" pitchFamily="50" charset="-128"/>
              <a:ea typeface="BIZ UDPゴシック" panose="020B0400000000000000" pitchFamily="50" charset="-128"/>
            </a:endParaRPr>
          </a:p>
          <a:p>
            <a:pPr lvl="0"/>
            <a:r>
              <a:rPr lang="ja-JP" altLang="en-US" sz="1400" u="sng" dirty="0">
                <a:latin typeface="BIZ UDPゴシック" panose="020B0400000000000000" pitchFamily="50" charset="-128"/>
                <a:ea typeface="BIZ UDPゴシック" panose="020B0400000000000000" pitchFamily="50" charset="-128"/>
              </a:rPr>
              <a:t>　意義について整理が必要）</a:t>
            </a:r>
            <a:endParaRPr lang="en-US" altLang="ja-JP" sz="1400" u="sng" dirty="0">
              <a:latin typeface="BIZ UDPゴシック" panose="020B0400000000000000" pitchFamily="50" charset="-128"/>
              <a:ea typeface="BIZ UDPゴシック" panose="020B0400000000000000" pitchFamily="50" charset="-128"/>
            </a:endParaRPr>
          </a:p>
        </p:txBody>
      </p:sp>
      <p:sp>
        <p:nvSpPr>
          <p:cNvPr id="17" name="二等辺三角形 16">
            <a:extLst>
              <a:ext uri="{FF2B5EF4-FFF2-40B4-BE49-F238E27FC236}">
                <a16:creationId xmlns:a16="http://schemas.microsoft.com/office/drawing/2014/main" id="{B7CB1CB3-B8AE-21E4-3A8E-D0E76C9FB44C}"/>
              </a:ext>
            </a:extLst>
          </p:cNvPr>
          <p:cNvSpPr/>
          <p:nvPr/>
        </p:nvSpPr>
        <p:spPr>
          <a:xfrm flipV="1">
            <a:off x="7127060" y="4169606"/>
            <a:ext cx="1676400" cy="21689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162CC19-932D-A978-53B3-1BE5ADCB4364}"/>
              </a:ext>
            </a:extLst>
          </p:cNvPr>
          <p:cNvSpPr txBox="1"/>
          <p:nvPr/>
        </p:nvSpPr>
        <p:spPr>
          <a:xfrm>
            <a:off x="6443032" y="5631424"/>
            <a:ext cx="2844403" cy="523220"/>
          </a:xfrm>
          <a:prstGeom prst="rect">
            <a:avLst/>
          </a:prstGeom>
          <a:noFill/>
        </p:spPr>
        <p:txBody>
          <a:bodyPr wrap="square" rtlCol="0">
            <a:spAutoFit/>
          </a:bodyPr>
          <a:lstStyle/>
          <a:p>
            <a:pPr lvl="0"/>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当初は、多様な雇用形態の</a:t>
            </a:r>
            <a:endParaRPr lang="en-US" altLang="ja-JP" sz="1400" u="sng" dirty="0">
              <a:latin typeface="BIZ UDPゴシック" panose="020B0400000000000000" pitchFamily="50" charset="-128"/>
              <a:ea typeface="BIZ UDPゴシック" panose="020B0400000000000000" pitchFamily="50" charset="-128"/>
            </a:endParaRPr>
          </a:p>
          <a:p>
            <a:pPr lvl="0"/>
            <a:r>
              <a:rPr lang="ja-JP" altLang="en-US" sz="1400" dirty="0">
                <a:latin typeface="BIZ UDPゴシック" panose="020B0400000000000000" pitchFamily="50" charset="-128"/>
                <a:ea typeface="BIZ UDPゴシック" panose="020B0400000000000000" pitchFamily="50" charset="-128"/>
              </a:rPr>
              <a:t>　　</a:t>
            </a:r>
            <a:r>
              <a:rPr lang="ja-JP" altLang="en-US" sz="1400" u="sng" dirty="0">
                <a:latin typeface="BIZ UDPゴシック" panose="020B0400000000000000" pitchFamily="50" charset="-128"/>
                <a:ea typeface="BIZ UDPゴシック" panose="020B0400000000000000" pitchFamily="50" charset="-128"/>
              </a:rPr>
              <a:t>活用によるコスト縮減を想定</a:t>
            </a:r>
            <a:endParaRPr lang="en-US" altLang="ja-JP" sz="1400"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37334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68D00-7ABE-4C67-EA5E-9FC6B3AEED53}"/>
            </a:ext>
          </a:extLst>
        </p:cNvPr>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157647B0-6AE5-F163-4FAB-3B5F7184BEB8}"/>
              </a:ext>
            </a:extLst>
          </p:cNvPr>
          <p:cNvSpPr txBox="1"/>
          <p:nvPr/>
        </p:nvSpPr>
        <p:spPr>
          <a:xfrm>
            <a:off x="342825" y="5483187"/>
            <a:ext cx="9220350" cy="1000274"/>
          </a:xfrm>
          <a:prstGeom prst="rect">
            <a:avLst/>
          </a:prstGeom>
          <a:solidFill>
            <a:srgbClr val="00FFFF"/>
          </a:solidFill>
        </p:spPr>
        <p:txBody>
          <a:bodyPr wrap="square" rtlCol="0">
            <a:spAutoFit/>
          </a:bodyPr>
          <a:lstStyle/>
          <a:p>
            <a:r>
              <a:rPr lang="en-US" altLang="ja-JP" b="1" dirty="0">
                <a:latin typeface="+mn-ea"/>
              </a:rPr>
              <a:t>【</a:t>
            </a:r>
            <a:r>
              <a:rPr lang="ja-JP" altLang="en-US" b="1" dirty="0">
                <a:latin typeface="+mn-ea"/>
              </a:rPr>
              <a:t>今後の対応について</a:t>
            </a:r>
            <a:r>
              <a:rPr lang="en-US" altLang="ja-JP" b="1" dirty="0">
                <a:latin typeface="+mn-ea"/>
              </a:rPr>
              <a:t>】</a:t>
            </a:r>
          </a:p>
          <a:p>
            <a:r>
              <a:rPr lang="ja-JP" altLang="en-US" b="1" dirty="0">
                <a:latin typeface="+mn-ea"/>
              </a:rPr>
              <a:t>　　</a:t>
            </a:r>
            <a:r>
              <a:rPr lang="ja-JP" altLang="en-US" b="1" dirty="0">
                <a:solidFill>
                  <a:srgbClr val="FF0000"/>
                </a:solidFill>
                <a:latin typeface="+mn-ea"/>
              </a:rPr>
              <a:t>人事委員会勧告（改定率）適用の是非</a:t>
            </a:r>
            <a:r>
              <a:rPr lang="ja-JP" altLang="en-US" b="1" dirty="0">
                <a:latin typeface="+mn-ea"/>
              </a:rPr>
              <a:t>について、引き続き、検討を進めていく</a:t>
            </a:r>
            <a:endParaRPr lang="en-US" altLang="ja-JP" b="1" dirty="0">
              <a:latin typeface="+mn-ea"/>
            </a:endParaRPr>
          </a:p>
          <a:p>
            <a:endParaRPr lang="en-US" altLang="ja-JP" sz="500" b="1" dirty="0">
              <a:latin typeface="+mn-ea"/>
            </a:endParaRPr>
          </a:p>
          <a:p>
            <a:r>
              <a:rPr lang="ja-JP" altLang="en-US" b="1" dirty="0">
                <a:solidFill>
                  <a:srgbClr val="FF0101"/>
                </a:solidFill>
                <a:latin typeface="+mn-ea"/>
              </a:rPr>
              <a:t>　　　　　　　　　　　</a:t>
            </a:r>
            <a:r>
              <a:rPr lang="en-US" altLang="ja-JP" b="1" dirty="0">
                <a:latin typeface="+mn-ea"/>
              </a:rPr>
              <a:t>※</a:t>
            </a:r>
            <a:r>
              <a:rPr lang="ja-JP" altLang="en-US" b="1" dirty="0">
                <a:latin typeface="+mn-ea"/>
              </a:rPr>
              <a:t>サービスレベルの向上（行政→民間）、効果額に対する影響　など</a:t>
            </a:r>
            <a:endParaRPr lang="en-US" altLang="ja-JP" b="1" dirty="0">
              <a:latin typeface="+mn-ea"/>
            </a:endParaRPr>
          </a:p>
        </p:txBody>
      </p:sp>
      <p:sp>
        <p:nvSpPr>
          <p:cNvPr id="21" name="スライド番号プレースホルダー 4">
            <a:extLst>
              <a:ext uri="{FF2B5EF4-FFF2-40B4-BE49-F238E27FC236}">
                <a16:creationId xmlns:a16="http://schemas.microsoft.com/office/drawing/2014/main" id="{D9B3B08E-52AB-2EB9-C079-7FDEC8820961}"/>
              </a:ext>
            </a:extLst>
          </p:cNvPr>
          <p:cNvSpPr>
            <a:spLocks noGrp="1"/>
          </p:cNvSpPr>
          <p:nvPr>
            <p:ph type="sldNum" sz="quarter" idx="12"/>
          </p:nvPr>
        </p:nvSpPr>
        <p:spPr>
          <a:xfrm>
            <a:off x="7677150" y="6462941"/>
            <a:ext cx="2228850" cy="365125"/>
          </a:xfrm>
        </p:spPr>
        <p:txBody>
          <a:bodyPr/>
          <a:lstStyle/>
          <a:p>
            <a:fld id="{36EC18DB-A5DF-4E0E-B815-FCD04A2C4B2C}" type="slidenum">
              <a:rPr kumimoji="1" lang="ja-JP" altLang="en-US" smtClean="0"/>
              <a:t>38</a:t>
            </a:fld>
            <a:endParaRPr kumimoji="1" lang="ja-JP" altLang="en-US" dirty="0"/>
          </a:p>
        </p:txBody>
      </p:sp>
      <p:sp>
        <p:nvSpPr>
          <p:cNvPr id="23" name="テキスト ボックス 22">
            <a:extLst>
              <a:ext uri="{FF2B5EF4-FFF2-40B4-BE49-F238E27FC236}">
                <a16:creationId xmlns:a16="http://schemas.microsoft.com/office/drawing/2014/main" id="{D1243264-CCFC-B148-6585-59FBDC0A2B60}"/>
              </a:ext>
            </a:extLst>
          </p:cNvPr>
          <p:cNvSpPr txBox="1"/>
          <p:nvPr/>
        </p:nvSpPr>
        <p:spPr>
          <a:xfrm>
            <a:off x="160021" y="1198681"/>
            <a:ext cx="9792000" cy="4448910"/>
          </a:xfrm>
          <a:prstGeom prst="rect">
            <a:avLst/>
          </a:prstGeom>
          <a:noFill/>
        </p:spPr>
        <p:txBody>
          <a:bodyPr wrap="square" rtlCol="0">
            <a:spAutoFit/>
          </a:bodyPr>
          <a:lstStyle/>
          <a:p>
            <a:pPr>
              <a:lnSpc>
                <a:spcPct val="125000"/>
              </a:lnSpc>
            </a:pPr>
            <a:r>
              <a:rPr lang="en-US" altLang="ja-JP" b="1" dirty="0">
                <a:latin typeface="+mn-ea"/>
              </a:rPr>
              <a:t>【</a:t>
            </a:r>
            <a:r>
              <a:rPr lang="ja-JP" altLang="en-US" b="1" dirty="0">
                <a:latin typeface="+mn-ea"/>
              </a:rPr>
              <a:t>発注時の考え方</a:t>
            </a:r>
            <a:r>
              <a:rPr lang="en-US" altLang="ja-JP" b="1" dirty="0">
                <a:latin typeface="+mn-ea"/>
              </a:rPr>
              <a:t>】</a:t>
            </a:r>
          </a:p>
          <a:p>
            <a:pPr>
              <a:lnSpc>
                <a:spcPct val="125000"/>
              </a:lnSpc>
            </a:pPr>
            <a:r>
              <a:rPr lang="ja-JP" altLang="en-US" sz="1600" dirty="0">
                <a:latin typeface="+mj-ea"/>
              </a:rPr>
              <a:t>　　従前は、公務員が直営作業として実施していた業務であるため、</a:t>
            </a:r>
            <a:r>
              <a:rPr lang="ja-JP" altLang="en-US" sz="1600" b="1" u="sng" dirty="0">
                <a:latin typeface="+mj-ea"/>
              </a:rPr>
              <a:t> 「同一労働同一賃金」</a:t>
            </a:r>
            <a:r>
              <a:rPr lang="ja-JP" altLang="en-US" sz="1600" dirty="0">
                <a:latin typeface="+mj-ea"/>
              </a:rPr>
              <a:t>の考え方に基づき、</a:t>
            </a:r>
            <a:endParaRPr lang="en-US" altLang="ja-JP" sz="1600" dirty="0">
              <a:latin typeface="+mj-ea"/>
            </a:endParaRPr>
          </a:p>
          <a:p>
            <a:pPr>
              <a:lnSpc>
                <a:spcPct val="125000"/>
              </a:lnSpc>
            </a:pPr>
            <a:r>
              <a:rPr lang="ja-JP" altLang="en-US" sz="1600" b="1" dirty="0">
                <a:latin typeface="+mj-ea"/>
              </a:rPr>
              <a:t>　　</a:t>
            </a:r>
            <a:r>
              <a:rPr lang="ja-JP" altLang="en-US" sz="1600" b="1" u="sng" dirty="0">
                <a:latin typeface="+mj-ea"/>
              </a:rPr>
              <a:t>公務員給与の人事委員会勧告（改定率）を適用</a:t>
            </a:r>
            <a:endParaRPr lang="en-US" altLang="ja-JP" sz="1600" dirty="0">
              <a:latin typeface="+mj-ea"/>
            </a:endParaRPr>
          </a:p>
          <a:p>
            <a:pPr>
              <a:lnSpc>
                <a:spcPct val="125000"/>
              </a:lnSpc>
            </a:pPr>
            <a:endParaRPr lang="en-US" altLang="ja-JP" sz="400" b="1" dirty="0">
              <a:latin typeface="+mn-ea"/>
            </a:endParaRPr>
          </a:p>
          <a:p>
            <a:pPr>
              <a:lnSpc>
                <a:spcPct val="125000"/>
              </a:lnSpc>
            </a:pPr>
            <a:r>
              <a:rPr lang="en-US" altLang="ja-JP" b="1" dirty="0">
                <a:latin typeface="+mn-ea"/>
              </a:rPr>
              <a:t>【</a:t>
            </a:r>
            <a:r>
              <a:rPr lang="ja-JP" altLang="en-US" b="1" dirty="0">
                <a:latin typeface="+mn-ea"/>
              </a:rPr>
              <a:t>これまでの経過</a:t>
            </a:r>
            <a:r>
              <a:rPr lang="en-US" altLang="ja-JP" b="1" dirty="0">
                <a:latin typeface="+mn-ea"/>
              </a:rPr>
              <a:t>】</a:t>
            </a:r>
          </a:p>
          <a:p>
            <a:pPr>
              <a:lnSpc>
                <a:spcPct val="125000"/>
              </a:lnSpc>
            </a:pPr>
            <a:r>
              <a:rPr lang="en-US" altLang="ja-JP" sz="1600" dirty="0">
                <a:latin typeface="+mn-ea"/>
              </a:rPr>
              <a:t>R4</a:t>
            </a:r>
            <a:r>
              <a:rPr lang="ja-JP" altLang="en-US" sz="1600" dirty="0">
                <a:latin typeface="+mn-ea"/>
              </a:rPr>
              <a:t>年度　受注者からの物価高騰によるスライド請求無し</a:t>
            </a:r>
            <a:endParaRPr lang="en-US" altLang="ja-JP" sz="1600" dirty="0">
              <a:latin typeface="+mn-ea"/>
            </a:endParaRPr>
          </a:p>
          <a:p>
            <a:pPr>
              <a:lnSpc>
                <a:spcPct val="125000"/>
              </a:lnSpc>
            </a:pPr>
            <a:r>
              <a:rPr lang="en-US" altLang="ja-JP" sz="1600" dirty="0">
                <a:latin typeface="+mn-ea"/>
              </a:rPr>
              <a:t>R5</a:t>
            </a:r>
            <a:r>
              <a:rPr lang="ja-JP" altLang="en-US" sz="1600" dirty="0">
                <a:latin typeface="+mn-ea"/>
              </a:rPr>
              <a:t>年度　</a:t>
            </a:r>
            <a:r>
              <a:rPr lang="en-US" altLang="ja-JP" sz="1600" dirty="0">
                <a:latin typeface="+mn-ea"/>
              </a:rPr>
              <a:t>10</a:t>
            </a:r>
            <a:r>
              <a:rPr lang="ja-JP" altLang="en-US" sz="1600" dirty="0">
                <a:latin typeface="+mn-ea"/>
              </a:rPr>
              <a:t>月にスライド請求有り　</a:t>
            </a:r>
            <a:r>
              <a:rPr lang="en-US" altLang="ja-JP" sz="1600" dirty="0">
                <a:latin typeface="+mn-ea"/>
              </a:rPr>
              <a:t>※4</a:t>
            </a:r>
            <a:r>
              <a:rPr lang="ja-JP" altLang="en-US" sz="1600" dirty="0">
                <a:latin typeface="+mn-ea"/>
              </a:rPr>
              <a:t>月時点の請求無し</a:t>
            </a:r>
            <a:endParaRPr lang="en-US" altLang="ja-JP" sz="1600" dirty="0">
              <a:latin typeface="+mn-ea"/>
            </a:endParaRPr>
          </a:p>
          <a:p>
            <a:pPr>
              <a:lnSpc>
                <a:spcPct val="125000"/>
              </a:lnSpc>
            </a:pPr>
            <a:r>
              <a:rPr lang="ja-JP" altLang="en-US" sz="1600" dirty="0">
                <a:latin typeface="+mn-ea"/>
              </a:rPr>
              <a:t>　　　　　　　　⇒　</a:t>
            </a:r>
            <a:r>
              <a:rPr lang="ja-JP" altLang="en-US" sz="1600" b="1" u="sng" dirty="0">
                <a:latin typeface="+mn-ea"/>
              </a:rPr>
              <a:t>一般的なスライド条項と同様</a:t>
            </a:r>
            <a:r>
              <a:rPr lang="ja-JP" altLang="en-US" sz="1600" dirty="0">
                <a:latin typeface="+mn-ea"/>
              </a:rPr>
              <a:t>の考え方に基づき対応（</a:t>
            </a:r>
            <a:r>
              <a:rPr lang="ja-JP" altLang="en-US" sz="1600" b="1" u="sng" dirty="0">
                <a:solidFill>
                  <a:srgbClr val="0000FF"/>
                </a:solidFill>
                <a:latin typeface="+mn-ea"/>
              </a:rPr>
              <a:t>１％控除あり、４月遡及なし</a:t>
            </a:r>
            <a:r>
              <a:rPr lang="ja-JP" altLang="en-US" sz="1600" dirty="0">
                <a:latin typeface="+mn-ea"/>
              </a:rPr>
              <a:t>）</a:t>
            </a:r>
            <a:endParaRPr lang="en-US" altLang="ja-JP" sz="1600" dirty="0">
              <a:latin typeface="+mn-ea"/>
            </a:endParaRPr>
          </a:p>
          <a:p>
            <a:pPr>
              <a:lnSpc>
                <a:spcPct val="125000"/>
              </a:lnSpc>
            </a:pPr>
            <a:r>
              <a:rPr lang="en-US" altLang="ja-JP" sz="1600" dirty="0">
                <a:latin typeface="+mn-ea"/>
              </a:rPr>
              <a:t>R6</a:t>
            </a:r>
            <a:r>
              <a:rPr lang="ja-JP" altLang="en-US" sz="1600" dirty="0">
                <a:latin typeface="+mn-ea"/>
              </a:rPr>
              <a:t>年度　包括委託における人件費の考え方について整理</a:t>
            </a:r>
            <a:endParaRPr lang="en-US" altLang="ja-JP" sz="1600" dirty="0">
              <a:latin typeface="+mn-ea"/>
            </a:endParaRPr>
          </a:p>
          <a:p>
            <a:pPr>
              <a:lnSpc>
                <a:spcPct val="125000"/>
              </a:lnSpc>
            </a:pPr>
            <a:r>
              <a:rPr lang="ja-JP" altLang="en-US" sz="1600" dirty="0">
                <a:latin typeface="+mn-ea"/>
              </a:rPr>
              <a:t>　　　　　　一般的なスライド条項を適用するのではなく、</a:t>
            </a:r>
            <a:r>
              <a:rPr lang="ja-JP" altLang="en-US" sz="1600" u="sng" dirty="0">
                <a:latin typeface="+mn-ea"/>
              </a:rPr>
              <a:t>公務員給与と同じように取り扱うものとする</a:t>
            </a:r>
            <a:endParaRPr lang="en-US" altLang="ja-JP" sz="1600" u="sng" dirty="0">
              <a:latin typeface="+mn-ea"/>
            </a:endParaRPr>
          </a:p>
          <a:p>
            <a:pPr>
              <a:lnSpc>
                <a:spcPct val="125000"/>
              </a:lnSpc>
            </a:pPr>
            <a:r>
              <a:rPr lang="ja-JP" altLang="en-US" sz="1600" dirty="0">
                <a:latin typeface="+mn-ea"/>
              </a:rPr>
              <a:t>　　　　　　　　⇒　</a:t>
            </a:r>
            <a:r>
              <a:rPr lang="ja-JP" altLang="en-US" sz="1600" b="1" u="sng" dirty="0">
                <a:latin typeface="+mn-ea"/>
              </a:rPr>
              <a:t>公務員給与の改定と同様</a:t>
            </a:r>
            <a:r>
              <a:rPr lang="ja-JP" altLang="en-US" sz="1600" dirty="0">
                <a:latin typeface="+mn-ea"/>
              </a:rPr>
              <a:t>の考え方に基づき対応（</a:t>
            </a:r>
            <a:r>
              <a:rPr lang="ja-JP" altLang="en-US" sz="1600" b="1" u="sng" dirty="0">
                <a:solidFill>
                  <a:srgbClr val="FF0000"/>
                </a:solidFill>
                <a:latin typeface="+mn-ea"/>
              </a:rPr>
              <a:t>１％控除なし、</a:t>
            </a:r>
            <a:r>
              <a:rPr lang="en-US" altLang="ja-JP" sz="1600" b="1" u="sng" dirty="0">
                <a:solidFill>
                  <a:srgbClr val="FF0000"/>
                </a:solidFill>
                <a:latin typeface="+mn-ea"/>
              </a:rPr>
              <a:t>4</a:t>
            </a:r>
            <a:r>
              <a:rPr lang="ja-JP" altLang="en-US" sz="1600" b="1" u="sng" dirty="0">
                <a:solidFill>
                  <a:srgbClr val="FF0000"/>
                </a:solidFill>
                <a:latin typeface="+mn-ea"/>
              </a:rPr>
              <a:t>月遡及あり</a:t>
            </a:r>
            <a:r>
              <a:rPr lang="ja-JP" altLang="en-US" sz="1600" dirty="0">
                <a:latin typeface="+mn-ea"/>
              </a:rPr>
              <a:t>）</a:t>
            </a:r>
            <a:endParaRPr lang="en-US" altLang="ja-JP" sz="1600" dirty="0">
              <a:latin typeface="+mn-ea"/>
            </a:endParaRPr>
          </a:p>
          <a:p>
            <a:pPr>
              <a:lnSpc>
                <a:spcPct val="50000"/>
              </a:lnSpc>
            </a:pPr>
            <a:endParaRPr lang="en-US" altLang="ja-JP" sz="400" dirty="0">
              <a:latin typeface="+mn-ea"/>
            </a:endParaRPr>
          </a:p>
          <a:p>
            <a:pPr>
              <a:lnSpc>
                <a:spcPct val="125000"/>
              </a:lnSpc>
            </a:pPr>
            <a:r>
              <a:rPr lang="en-US" altLang="ja-JP" b="1" dirty="0">
                <a:latin typeface="+mn-ea"/>
              </a:rPr>
              <a:t>【</a:t>
            </a:r>
            <a:r>
              <a:rPr lang="ja-JP" altLang="en-US" b="1" dirty="0">
                <a:latin typeface="+mn-ea"/>
              </a:rPr>
              <a:t>受注者の課題認識</a:t>
            </a:r>
            <a:r>
              <a:rPr lang="en-US" altLang="ja-JP" b="1" dirty="0">
                <a:latin typeface="+mn-ea"/>
              </a:rPr>
              <a:t>】</a:t>
            </a:r>
          </a:p>
          <a:p>
            <a:pPr>
              <a:lnSpc>
                <a:spcPct val="125000"/>
              </a:lnSpc>
            </a:pPr>
            <a:r>
              <a:rPr lang="ja-JP" altLang="en-US" sz="1600" dirty="0">
                <a:latin typeface="+mj-ea"/>
              </a:rPr>
              <a:t>　　　民間事業者として業務を高度化し、非効率な運営の是正を図るにあたり、</a:t>
            </a:r>
            <a:r>
              <a:rPr lang="ja-JP" altLang="en-US" sz="1600" b="1" u="sng" dirty="0">
                <a:latin typeface="+mj-ea"/>
              </a:rPr>
              <a:t>公務員給与の人事</a:t>
            </a:r>
            <a:endParaRPr lang="en-US" altLang="ja-JP" sz="1600" b="1" u="sng" dirty="0">
              <a:latin typeface="+mj-ea"/>
            </a:endParaRPr>
          </a:p>
          <a:p>
            <a:pPr>
              <a:lnSpc>
                <a:spcPct val="125000"/>
              </a:lnSpc>
            </a:pPr>
            <a:r>
              <a:rPr lang="ja-JP" altLang="en-US" sz="1600" b="1" dirty="0">
                <a:latin typeface="+mj-ea"/>
              </a:rPr>
              <a:t>　　　</a:t>
            </a:r>
            <a:r>
              <a:rPr lang="ja-JP" altLang="en-US" sz="1600" b="1" u="sng" dirty="0">
                <a:latin typeface="+mj-ea"/>
              </a:rPr>
              <a:t>委員会勧告の適用は今後の受注者の業務体制や給与制度等の見直しに支障となる恐れがある</a:t>
            </a:r>
            <a:endParaRPr lang="en-US" altLang="ja-JP" sz="1600" b="1" u="sng" dirty="0">
              <a:latin typeface="+mj-ea"/>
            </a:endParaRPr>
          </a:p>
        </p:txBody>
      </p:sp>
      <p:sp>
        <p:nvSpPr>
          <p:cNvPr id="24" name="角丸四角形 17">
            <a:extLst>
              <a:ext uri="{FF2B5EF4-FFF2-40B4-BE49-F238E27FC236}">
                <a16:creationId xmlns:a16="http://schemas.microsoft.com/office/drawing/2014/main" id="{56F9E043-5241-EFF8-6724-8E2AEB2C10E8}"/>
              </a:ext>
            </a:extLst>
          </p:cNvPr>
          <p:cNvSpPr/>
          <p:nvPr/>
        </p:nvSpPr>
        <p:spPr>
          <a:xfrm>
            <a:off x="89935" y="9281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☆スライド条項の適用手法について　</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6919D360-3E68-152A-6E3D-8FA624CCEC57}"/>
              </a:ext>
            </a:extLst>
          </p:cNvPr>
          <p:cNvSpPr txBox="1"/>
          <p:nvPr/>
        </p:nvSpPr>
        <p:spPr>
          <a:xfrm>
            <a:off x="7488294" y="25571"/>
            <a:ext cx="1303281" cy="400110"/>
          </a:xfrm>
          <a:prstGeom prst="rect">
            <a:avLst/>
          </a:prstGeom>
          <a:noFill/>
          <a:ln w="6350">
            <a:solidFill>
              <a:schemeClr val="tx1"/>
            </a:solidFill>
          </a:ln>
        </p:spPr>
        <p:txBody>
          <a:bodyPr wrap="square" rtlCol="0">
            <a:spAutoFit/>
          </a:bodyPr>
          <a:lstStyle/>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第</a:t>
            </a:r>
            <a:r>
              <a:rPr kumimoji="1" lang="en-US" altLang="ja-JP" sz="1000" dirty="0">
                <a:solidFill>
                  <a:prstClr val="black"/>
                </a:solidFill>
                <a:latin typeface="Meiryo UI" panose="020B0604030504040204" pitchFamily="50" charset="-128"/>
                <a:ea typeface="Meiryo UI" panose="020B0604030504040204" pitchFamily="50" charset="-128"/>
              </a:rPr>
              <a:t>2</a:t>
            </a:r>
            <a:r>
              <a:rPr kumimoji="1" lang="ja-JP" altLang="en-US" sz="1000" dirty="0">
                <a:solidFill>
                  <a:prstClr val="black"/>
                </a:solidFill>
                <a:latin typeface="Meiryo UI" panose="020B0604030504040204" pitchFamily="50" charset="-128"/>
                <a:ea typeface="Meiryo UI" panose="020B0604030504040204" pitchFamily="50" charset="-128"/>
              </a:rPr>
              <a:t>回審議会資料</a:t>
            </a:r>
            <a:endParaRPr kumimoji="1" lang="en-US" altLang="ja-JP" sz="1000"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（再掲、一部加筆）</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2" name="角丸四角形 17">
            <a:extLst>
              <a:ext uri="{FF2B5EF4-FFF2-40B4-BE49-F238E27FC236}">
                <a16:creationId xmlns:a16="http://schemas.microsoft.com/office/drawing/2014/main" id="{643FBDEF-17E0-0C73-6595-163D1C7D2A77}"/>
              </a:ext>
            </a:extLst>
          </p:cNvPr>
          <p:cNvSpPr/>
          <p:nvPr/>
        </p:nvSpPr>
        <p:spPr>
          <a:xfrm>
            <a:off x="114000" y="74691"/>
            <a:ext cx="837557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角丸四角形 17">
            <a:extLst>
              <a:ext uri="{FF2B5EF4-FFF2-40B4-BE49-F238E27FC236}">
                <a16:creationId xmlns:a16="http://schemas.microsoft.com/office/drawing/2014/main" id="{17F2E207-F253-3275-AF33-111704D0A9C9}"/>
              </a:ext>
            </a:extLst>
          </p:cNvPr>
          <p:cNvSpPr/>
          <p:nvPr/>
        </p:nvSpPr>
        <p:spPr>
          <a:xfrm>
            <a:off x="10326" y="593708"/>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④コスト縮減の達成状況</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5" name="タイトル 1">
            <a:extLst>
              <a:ext uri="{FF2B5EF4-FFF2-40B4-BE49-F238E27FC236}">
                <a16:creationId xmlns:a16="http://schemas.microsoft.com/office/drawing/2014/main" id="{8F733A33-0752-B910-F0FF-9B7864940582}"/>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300204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39</a:t>
            </a:fld>
            <a:endParaRPr lang="ja-JP" altLang="en-US">
              <a:solidFill>
                <a:prstClr val="black"/>
              </a:solidFill>
              <a:latin typeface="Segoe UI"/>
              <a:ea typeface="Meiryo UI"/>
            </a:endParaRPr>
          </a:p>
        </p:txBody>
      </p:sp>
      <p:sp>
        <p:nvSpPr>
          <p:cNvPr id="6" name="タイトル 1">
            <a:extLst>
              <a:ext uri="{FF2B5EF4-FFF2-40B4-BE49-F238E27FC236}">
                <a16:creationId xmlns:a16="http://schemas.microsoft.com/office/drawing/2014/main" id="{98B0F768-D09D-E862-B3FC-38397EAE44F2}"/>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600" b="1" dirty="0">
                <a:latin typeface="+mn-ea"/>
                <a:ea typeface="+mn-ea"/>
              </a:rPr>
              <a:t>包括委託契約における課題等への対応</a:t>
            </a:r>
            <a:endParaRPr lang="ja-JP" altLang="en-US" sz="3200" b="1" dirty="0">
              <a:latin typeface="+mn-ea"/>
              <a:ea typeface="+mn-ea"/>
            </a:endParaRPr>
          </a:p>
        </p:txBody>
      </p:sp>
      <p:sp>
        <p:nvSpPr>
          <p:cNvPr id="7" name="字幕 2">
            <a:extLst>
              <a:ext uri="{FF2B5EF4-FFF2-40B4-BE49-F238E27FC236}">
                <a16:creationId xmlns:a16="http://schemas.microsoft.com/office/drawing/2014/main" id="{9C5DA248-11B3-A648-59A1-635A7A780D2D}"/>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議題２－２</a:t>
            </a:r>
            <a:r>
              <a:rPr lang="en-US" altLang="ja-JP" dirty="0"/>
              <a:t>】</a:t>
            </a:r>
          </a:p>
        </p:txBody>
      </p:sp>
    </p:spTree>
    <p:extLst>
      <p:ext uri="{BB962C8B-B14F-4D97-AF65-F5344CB8AC3E}">
        <p14:creationId xmlns:p14="http://schemas.microsoft.com/office/powerpoint/2010/main" val="363763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7E0926-C216-C602-D640-B7A41C112CBE}"/>
              </a:ext>
            </a:extLst>
          </p:cNvPr>
          <p:cNvSpPr txBox="1"/>
          <p:nvPr/>
        </p:nvSpPr>
        <p:spPr>
          <a:xfrm>
            <a:off x="-19916" y="996999"/>
            <a:ext cx="9905339" cy="498598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令和７年７月８日 　第１回大阪市下水道施設維持管理審議会　　→作業方針等の確認</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済</a:t>
            </a:r>
            <a:r>
              <a:rPr lang="en-US" altLang="ja-JP" sz="1600" b="1" u="sng" dirty="0">
                <a:latin typeface="Meiryo UI" panose="020B0604030504040204" pitchFamily="50" charset="-128"/>
                <a:ea typeface="Meiryo UI" panose="020B0604030504040204" pitchFamily="50" charset="-128"/>
              </a:rPr>
              <a:t>】</a:t>
            </a:r>
          </a:p>
          <a:p>
            <a:r>
              <a:rPr lang="ja-JP" altLang="en-US" sz="900" dirty="0">
                <a:latin typeface="+mj-ea"/>
                <a:ea typeface="+mj-ea"/>
              </a:rPr>
              <a:t>　</a:t>
            </a:r>
            <a:endParaRPr lang="en-US" altLang="ja-JP" sz="900" dirty="0">
              <a:latin typeface="+mj-ea"/>
              <a:ea typeface="+mj-ea"/>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令和７年</a:t>
            </a:r>
            <a:r>
              <a:rPr lang="en-US" altLang="ja-JP" sz="1600" b="1" u="sng" dirty="0">
                <a:latin typeface="Meiryo UI" panose="020B0604030504040204" pitchFamily="50" charset="-128"/>
                <a:ea typeface="Meiryo UI" panose="020B0604030504040204" pitchFamily="50" charset="-128"/>
              </a:rPr>
              <a:t>11</a:t>
            </a:r>
            <a:r>
              <a:rPr lang="ja-JP" altLang="en-US" sz="1600" b="1" u="sng" dirty="0">
                <a:latin typeface="Meiryo UI" panose="020B0604030504040204" pitchFamily="50" charset="-128"/>
                <a:ea typeface="Meiryo UI" panose="020B0604030504040204" pitchFamily="50" charset="-128"/>
              </a:rPr>
              <a:t>月</a:t>
            </a:r>
            <a:r>
              <a:rPr lang="en-US" altLang="ja-JP" sz="1600" b="1" u="sng" dirty="0">
                <a:latin typeface="Meiryo UI" panose="020B0604030504040204" pitchFamily="50" charset="-128"/>
                <a:ea typeface="Meiryo UI" panose="020B0604030504040204" pitchFamily="50" charset="-128"/>
              </a:rPr>
              <a:t>25</a:t>
            </a:r>
            <a:r>
              <a:rPr lang="ja-JP" altLang="en-US" sz="1600" b="1" u="sng" dirty="0">
                <a:latin typeface="Meiryo UI" panose="020B0604030504040204" pitchFamily="50" charset="-128"/>
                <a:ea typeface="Meiryo UI" panose="020B0604030504040204" pitchFamily="50" charset="-128"/>
              </a:rPr>
              <a:t>日　第２回大阪市下水道施設維持管理審議会　</a:t>
            </a:r>
            <a:r>
              <a:rPr lang="ja-JP" altLang="en-US" sz="1600" b="1" u="sng" dirty="0">
                <a:latin typeface="+mj-ea"/>
                <a:ea typeface="+mj-ea"/>
              </a:rPr>
              <a:t>　</a:t>
            </a:r>
            <a:r>
              <a:rPr lang="ja-JP" altLang="en-US" sz="1600" b="1" u="sng" dirty="0">
                <a:latin typeface="Meiryo UI" panose="020B0604030504040204" pitchFamily="50" charset="-128"/>
                <a:ea typeface="Meiryo UI" panose="020B0604030504040204" pitchFamily="50" charset="-128"/>
              </a:rPr>
              <a:t>→検討内容の確認</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済</a:t>
            </a:r>
            <a:r>
              <a:rPr lang="en-US" altLang="ja-JP" sz="1600" b="1" u="sng"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R7</a:t>
            </a:r>
            <a:r>
              <a:rPr lang="ja-JP" altLang="en-US" sz="1600" dirty="0">
                <a:latin typeface="Meiryo UI" panose="020B0604030504040204" pitchFamily="50" charset="-128"/>
                <a:ea typeface="Meiryo UI" panose="020B0604030504040204" pitchFamily="50" charset="-128"/>
              </a:rPr>
              <a:t>年度上半期実績の確認</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a:latin typeface="+mj-ea"/>
                <a:ea typeface="+mj-ea"/>
              </a:rPr>
              <a:t>・対応案の意見聴取（ユーティリティの評価基準値、管路施設の業務量設定、修繕費不足</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・課題報告（インセンティブ、人事委員会勧告）</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dirty="0">
                <a:highlight>
                  <a:srgbClr val="00FFFF"/>
                </a:highlight>
                <a:latin typeface="Meiryo UI" panose="020B0604030504040204" pitchFamily="50" charset="-128"/>
                <a:ea typeface="Meiryo UI" panose="020B0604030504040204" pitchFamily="50" charset="-128"/>
              </a:rPr>
              <a:t>評価基準の取扱いと、管路施設に対する評価基準値の見直し案について承認</a:t>
            </a:r>
            <a:endParaRPr lang="en-US" altLang="ja-JP" sz="1600" b="1" dirty="0">
              <a:highlight>
                <a:srgbClr val="00FFFF"/>
              </a:highlight>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solidFill>
                  <a:srgbClr val="0000FF"/>
                </a:solidFill>
                <a:latin typeface="Meiryo UI" panose="020B0604030504040204" pitchFamily="50" charset="-128"/>
                <a:ea typeface="Meiryo UI" panose="020B0604030504040204" pitchFamily="50" charset="-128"/>
              </a:rPr>
              <a:t>令和８年２月３日　第３回大阪市下水道施設維持管理審議会　</a:t>
            </a:r>
            <a:r>
              <a:rPr lang="ja-JP" altLang="en-US" sz="1600" b="1" u="sng" dirty="0">
                <a:solidFill>
                  <a:srgbClr val="0000FF"/>
                </a:solidFill>
                <a:latin typeface="+mj-ea"/>
                <a:ea typeface="+mj-ea"/>
              </a:rPr>
              <a:t>　</a:t>
            </a:r>
            <a:r>
              <a:rPr lang="ja-JP" altLang="en-US" sz="1600" b="1" u="sng" dirty="0">
                <a:solidFill>
                  <a:srgbClr val="0000FF"/>
                </a:solidFill>
                <a:latin typeface="Meiryo UI" panose="020B0604030504040204" pitchFamily="50" charset="-128"/>
                <a:ea typeface="Meiryo UI" panose="020B0604030504040204" pitchFamily="50" charset="-128"/>
              </a:rPr>
              <a:t>→検討内容の確認</a:t>
            </a:r>
            <a:endParaRPr lang="en-US" altLang="ja-JP" sz="1600" b="1" u="sng" dirty="0">
              <a:solidFill>
                <a:srgbClr val="0000FF"/>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・契約条件見直し案についての審議（業務数量、ユーティリティ評価基準　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VE</a:t>
            </a:r>
            <a:r>
              <a:rPr lang="ja-JP" altLang="en-US" sz="1600" dirty="0">
                <a:latin typeface="Meiryo UI" panose="020B0604030504040204" pitchFamily="50" charset="-128"/>
                <a:ea typeface="Meiryo UI" panose="020B0604030504040204" pitchFamily="50" charset="-128"/>
              </a:rPr>
              <a:t>検討案に対する意見聴取（ユーティリティ費）</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令和８年６月頃</a:t>
            </a:r>
            <a:r>
              <a:rPr lang="en-US" altLang="ja-JP" sz="1600" b="1" u="sng"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　 第４回大阪市下水道施設維持管理審議会　　</a:t>
            </a:r>
            <a:r>
              <a:rPr lang="ja-JP" altLang="en-US" sz="1600" b="1" u="sng" dirty="0">
                <a:latin typeface="+mj-ea"/>
                <a:ea typeface="+mj-ea"/>
              </a:rPr>
              <a:t>　</a:t>
            </a:r>
            <a:r>
              <a:rPr lang="ja-JP" altLang="en-US" sz="1600" b="1" u="sng" dirty="0">
                <a:latin typeface="Meiryo UI" panose="020B0604030504040204" pitchFamily="50" charset="-128"/>
                <a:ea typeface="Meiryo UI" panose="020B0604030504040204" pitchFamily="50" charset="-128"/>
              </a:rPr>
              <a:t>→方針決定（予定）</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j-ea"/>
              </a:rPr>
              <a:t>・</a:t>
            </a:r>
            <a:r>
              <a:rPr lang="en-US" altLang="ja-JP" sz="1600" dirty="0">
                <a:latin typeface="+mj-ea"/>
              </a:rPr>
              <a:t>R7</a:t>
            </a:r>
            <a:r>
              <a:rPr lang="ja-JP" altLang="en-US" sz="1600" dirty="0">
                <a:latin typeface="+mj-ea"/>
              </a:rPr>
              <a:t>年度通年実績の確認</a:t>
            </a:r>
            <a:endParaRPr lang="en-US" altLang="ja-JP" sz="1600" dirty="0">
              <a:latin typeface="+mj-ea"/>
            </a:endParaRPr>
          </a:p>
          <a:p>
            <a:r>
              <a:rPr lang="ja-JP" altLang="en-US" sz="1600" dirty="0">
                <a:latin typeface="Meiryo UI" panose="020B0604030504040204" pitchFamily="50" charset="-128"/>
                <a:ea typeface="Meiryo UI" panose="020B0604030504040204" pitchFamily="50" charset="-128"/>
              </a:rPr>
              <a:t>　　　　　　　　　　・契約条件見直し案の確定</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令和８年</a:t>
            </a:r>
            <a:r>
              <a:rPr lang="en-US" altLang="ja-JP" sz="1600" b="1" u="sng" dirty="0">
                <a:latin typeface="Meiryo UI" panose="020B0604030504040204" pitchFamily="50" charset="-128"/>
                <a:ea typeface="Meiryo UI" panose="020B0604030504040204" pitchFamily="50" charset="-128"/>
              </a:rPr>
              <a:t>1</a:t>
            </a:r>
            <a:r>
              <a:rPr lang="ja-JP" altLang="en-US" sz="1600" b="1" u="sng" dirty="0">
                <a:latin typeface="Meiryo UI" panose="020B0604030504040204" pitchFamily="50" charset="-128"/>
                <a:ea typeface="Meiryo UI" panose="020B0604030504040204" pitchFamily="50" charset="-128"/>
              </a:rPr>
              <a:t>１月頃　第５回大阪市下水道施設維持管理審議会</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j-ea"/>
              </a:rPr>
              <a:t>・</a:t>
            </a:r>
            <a:r>
              <a:rPr lang="en-US" altLang="ja-JP" sz="1600" dirty="0">
                <a:latin typeface="+mj-ea"/>
              </a:rPr>
              <a:t>R8</a:t>
            </a:r>
            <a:r>
              <a:rPr lang="ja-JP" altLang="en-US" sz="1600" dirty="0">
                <a:latin typeface="+mj-ea"/>
              </a:rPr>
              <a:t>年度上半期実績の確認</a:t>
            </a:r>
            <a:endParaRPr lang="en-US" altLang="ja-JP" sz="1600" dirty="0">
              <a:latin typeface="+mj-ea"/>
            </a:endParaRPr>
          </a:p>
          <a:p>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a:t>
            </a:r>
            <a:r>
              <a:rPr lang="en-US" altLang="ja-JP" sz="1600" b="1" u="sng" dirty="0">
                <a:latin typeface="Meiryo UI" panose="020B0604030504040204" pitchFamily="50" charset="-128"/>
                <a:ea typeface="Meiryo UI" panose="020B0604030504040204" pitchFamily="50" charset="-128"/>
              </a:rPr>
              <a:t>9</a:t>
            </a:r>
            <a:r>
              <a:rPr lang="ja-JP" altLang="en-US" sz="1600" b="1" u="sng" dirty="0">
                <a:latin typeface="Meiryo UI" panose="020B0604030504040204" pitchFamily="50" charset="-128"/>
                <a:ea typeface="Meiryo UI" panose="020B0604030504040204" pitchFamily="50" charset="-128"/>
              </a:rPr>
              <a:t>年</a:t>
            </a:r>
            <a:r>
              <a:rPr lang="en-US" altLang="ja-JP" sz="1600" b="1" u="sng" dirty="0">
                <a:latin typeface="Meiryo UI" panose="020B0604030504040204" pitchFamily="50" charset="-128"/>
                <a:ea typeface="Meiryo UI" panose="020B0604030504040204" pitchFamily="50" charset="-128"/>
              </a:rPr>
              <a:t>3</a:t>
            </a:r>
            <a:r>
              <a:rPr lang="ja-JP" altLang="en-US" sz="1600" b="1" u="sng" dirty="0">
                <a:latin typeface="Meiryo UI" panose="020B0604030504040204" pitchFamily="50" charset="-128"/>
                <a:ea typeface="Meiryo UI" panose="020B0604030504040204" pitchFamily="50" charset="-128"/>
              </a:rPr>
              <a:t>月</a:t>
            </a:r>
            <a:r>
              <a:rPr lang="en-US" altLang="ja-JP" sz="1600" b="1" u="sng"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2</a:t>
            </a:r>
            <a:r>
              <a:rPr lang="ja-JP" altLang="en-US" sz="1600" b="1" u="sng" dirty="0">
                <a:latin typeface="Meiryo UI" panose="020B0604030504040204" pitchFamily="50" charset="-128"/>
                <a:ea typeface="Meiryo UI" panose="020B0604030504040204" pitchFamily="50" charset="-128"/>
              </a:rPr>
              <a:t>月市会における補正予算承認を受け、</a:t>
            </a:r>
            <a:r>
              <a:rPr lang="ja-JP" altLang="en-US" sz="1600" b="1" u="sng" dirty="0">
                <a:solidFill>
                  <a:srgbClr val="FF0000"/>
                </a:solidFill>
                <a:latin typeface="Meiryo UI" panose="020B0604030504040204" pitchFamily="50" charset="-128"/>
                <a:ea typeface="Meiryo UI" panose="020B0604030504040204" pitchFamily="50" charset="-128"/>
              </a:rPr>
              <a:t>契約変更実施（契約５年毎の条件見直し）</a:t>
            </a:r>
            <a:endParaRPr lang="en-US" altLang="ja-JP" sz="1600" b="1" u="sng" dirty="0">
              <a:solidFill>
                <a:srgbClr val="FF0000"/>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586ECFE-E177-5D0E-0305-A99E700EB6FC}"/>
              </a:ext>
            </a:extLst>
          </p:cNvPr>
          <p:cNvSpPr/>
          <p:nvPr/>
        </p:nvSpPr>
        <p:spPr>
          <a:xfrm>
            <a:off x="225943" y="2730214"/>
            <a:ext cx="9430049" cy="886746"/>
          </a:xfrm>
          <a:prstGeom prst="rect">
            <a:avLst/>
          </a:prstGeom>
          <a:noFill/>
          <a:ln w="6985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17">
            <a:extLst>
              <a:ext uri="{FF2B5EF4-FFF2-40B4-BE49-F238E27FC236}">
                <a16:creationId xmlns:a16="http://schemas.microsoft.com/office/drawing/2014/main" id="{6A255F5D-1865-867A-2FE6-F34A488A0B09}"/>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400" dirty="0">
                <a:solidFill>
                  <a:schemeClr val="tx1"/>
                </a:solidFill>
                <a:latin typeface="HGPｺﾞｼｯｸE" panose="020B0900000000000000" pitchFamily="50" charset="-128"/>
                <a:ea typeface="HGPｺﾞｼｯｸE" panose="020B0900000000000000" pitchFamily="50" charset="-128"/>
              </a:rPr>
              <a:t>１．審議会のスケジュール</a:t>
            </a:r>
            <a:endParaRPr lang="en-US" altLang="ja-JP" sz="2400" dirty="0">
              <a:solidFill>
                <a:schemeClr val="tx1"/>
              </a:solidFill>
              <a:latin typeface="HGPｺﾞｼｯｸE" panose="020B0900000000000000" pitchFamily="50" charset="-128"/>
              <a:ea typeface="HGPｺﾞｼｯｸE" panose="020B0900000000000000" pitchFamily="50" charset="-128"/>
            </a:endParaRPr>
          </a:p>
        </p:txBody>
      </p:sp>
      <p:sp>
        <p:nvSpPr>
          <p:cNvPr id="3" name="角丸四角形 17">
            <a:extLst>
              <a:ext uri="{FF2B5EF4-FFF2-40B4-BE49-F238E27FC236}">
                <a16:creationId xmlns:a16="http://schemas.microsoft.com/office/drawing/2014/main" id="{CFFA81BB-604B-0B0F-A445-E34D0ABFB008}"/>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業務委託条件の見直しスケジュール</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　</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スライド番号プレースホルダー 4">
            <a:extLst>
              <a:ext uri="{FF2B5EF4-FFF2-40B4-BE49-F238E27FC236}">
                <a16:creationId xmlns:a16="http://schemas.microsoft.com/office/drawing/2014/main" id="{FA956EA2-41D0-E0F5-4316-065007F9F4D3}"/>
              </a:ext>
            </a:extLst>
          </p:cNvPr>
          <p:cNvSpPr>
            <a:spLocks noGrp="1"/>
          </p:cNvSpPr>
          <p:nvPr>
            <p:ph type="sldNum" sz="quarter" idx="12"/>
          </p:nvPr>
        </p:nvSpPr>
        <p:spPr>
          <a:xfrm>
            <a:off x="7677150" y="6462941"/>
            <a:ext cx="2228850" cy="365125"/>
          </a:xfrm>
        </p:spPr>
        <p:txBody>
          <a:bodyPr/>
          <a:lstStyle/>
          <a:p>
            <a:fld id="{36EC18DB-A5DF-4E0E-B815-FCD04A2C4B2C}" type="slidenum">
              <a:rPr kumimoji="1" lang="ja-JP" altLang="en-US" smtClean="0"/>
              <a:t>4</a:t>
            </a:fld>
            <a:endParaRPr kumimoji="1" lang="ja-JP" altLang="en-US" dirty="0"/>
          </a:p>
        </p:txBody>
      </p:sp>
    </p:spTree>
    <p:extLst>
      <p:ext uri="{BB962C8B-B14F-4D97-AF65-F5344CB8AC3E}">
        <p14:creationId xmlns:p14="http://schemas.microsoft.com/office/powerpoint/2010/main" val="3675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40</a:t>
            </a:fld>
            <a:endParaRPr lang="ja-JP" altLang="en-US">
              <a:solidFill>
                <a:prstClr val="black"/>
              </a:solidFill>
              <a:latin typeface="Segoe UI"/>
              <a:ea typeface="Meiryo UI"/>
            </a:endParaRPr>
          </a:p>
        </p:txBody>
      </p:sp>
      <p:sp>
        <p:nvSpPr>
          <p:cNvPr id="6" name="タイトル 1">
            <a:extLst>
              <a:ext uri="{FF2B5EF4-FFF2-40B4-BE49-F238E27FC236}">
                <a16:creationId xmlns:a16="http://schemas.microsoft.com/office/drawing/2014/main" id="{98B0F768-D09D-E862-B3FC-38397EAE44F2}"/>
              </a:ext>
            </a:extLst>
          </p:cNvPr>
          <p:cNvSpPr>
            <a:spLocks noGrp="1"/>
          </p:cNvSpPr>
          <p:nvPr>
            <p:ph type="ctrTitle"/>
          </p:nvPr>
        </p:nvSpPr>
        <p:spPr>
          <a:xfrm>
            <a:off x="815340" y="2031112"/>
            <a:ext cx="8275320" cy="927242"/>
          </a:xfrm>
        </p:spPr>
        <p:txBody>
          <a:bodyPr anchor="ctr">
            <a:normAutofit/>
          </a:bodyPr>
          <a:lstStyle/>
          <a:p>
            <a:pPr>
              <a:lnSpc>
                <a:spcPct val="100000"/>
              </a:lnSpc>
            </a:pPr>
            <a:r>
              <a:rPr lang="ja-JP" altLang="en-US" sz="3600" b="1" dirty="0">
                <a:latin typeface="+mn-ea"/>
                <a:ea typeface="+mn-ea"/>
              </a:rPr>
              <a:t>①受注者のインセンティブ</a:t>
            </a:r>
            <a:endParaRPr lang="ja-JP" altLang="en-US" sz="3200" dirty="0">
              <a:latin typeface="+mn-ea"/>
              <a:ea typeface="+mn-ea"/>
            </a:endParaRPr>
          </a:p>
        </p:txBody>
      </p:sp>
    </p:spTree>
    <p:extLst>
      <p:ext uri="{BB962C8B-B14F-4D97-AF65-F5344CB8AC3E}">
        <p14:creationId xmlns:p14="http://schemas.microsoft.com/office/powerpoint/2010/main" val="129893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a:extLst>
            <a:ext uri="{FF2B5EF4-FFF2-40B4-BE49-F238E27FC236}">
              <a16:creationId xmlns:a16="http://schemas.microsoft.com/office/drawing/2014/main" id="{81333B2F-65A2-E6DC-E3D3-77441596075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CE7EB40-BAA6-2239-A64F-7CB8AE2BDB74}"/>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41</a:t>
            </a:fld>
            <a:endParaRPr lang="ja-JP" altLang="en-US">
              <a:solidFill>
                <a:prstClr val="black"/>
              </a:solidFill>
              <a:latin typeface="Segoe UI"/>
              <a:ea typeface="Meiryo UI"/>
            </a:endParaRPr>
          </a:p>
        </p:txBody>
      </p:sp>
      <p:sp>
        <p:nvSpPr>
          <p:cNvPr id="16" name="タイトル 1">
            <a:extLst>
              <a:ext uri="{FF2B5EF4-FFF2-40B4-BE49-F238E27FC236}">
                <a16:creationId xmlns:a16="http://schemas.microsoft.com/office/drawing/2014/main" id="{6EB4ECEA-46F9-822C-1517-E19D9C2AE89E}"/>
              </a:ext>
            </a:extLst>
          </p:cNvPr>
          <p:cNvSpPr txBox="1">
            <a:spLocks/>
          </p:cNvSpPr>
          <p:nvPr/>
        </p:nvSpPr>
        <p:spPr>
          <a:xfrm>
            <a:off x="210728" y="395473"/>
            <a:ext cx="9479372" cy="1369827"/>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b="1" dirty="0">
                <a:latin typeface="+mn-ea"/>
                <a:ea typeface="+mn-ea"/>
              </a:rPr>
              <a:t>報告事項</a:t>
            </a:r>
            <a:endParaRPr lang="en-US" altLang="ja-JP" sz="3600" b="1" dirty="0">
              <a:latin typeface="+mn-ea"/>
              <a:ea typeface="+mn-ea"/>
            </a:endParaRPr>
          </a:p>
          <a:p>
            <a:pPr algn="l">
              <a:lnSpc>
                <a:spcPct val="100000"/>
              </a:lnSpc>
            </a:pPr>
            <a:r>
              <a:rPr lang="en-US" altLang="ja-JP" sz="2800" b="1" dirty="0">
                <a:latin typeface="+mn-ea"/>
                <a:ea typeface="+mn-ea"/>
              </a:rPr>
              <a:t>(</a:t>
            </a:r>
            <a:r>
              <a:rPr lang="ja-JP" altLang="en-US" sz="2800" b="1" dirty="0">
                <a:latin typeface="+mn-ea"/>
                <a:ea typeface="+mn-ea"/>
              </a:rPr>
              <a:t>受注者のインセンティブ）</a:t>
            </a:r>
          </a:p>
        </p:txBody>
      </p:sp>
      <p:sp>
        <p:nvSpPr>
          <p:cNvPr id="5" name="タイトル 1">
            <a:extLst>
              <a:ext uri="{FF2B5EF4-FFF2-40B4-BE49-F238E27FC236}">
                <a16:creationId xmlns:a16="http://schemas.microsoft.com/office/drawing/2014/main" id="{5DA3A628-8824-0872-6D56-F0EA15F78DCA}"/>
              </a:ext>
            </a:extLst>
          </p:cNvPr>
          <p:cNvSpPr txBox="1">
            <a:spLocks/>
          </p:cNvSpPr>
          <p:nvPr/>
        </p:nvSpPr>
        <p:spPr>
          <a:xfrm>
            <a:off x="430981" y="2478999"/>
            <a:ext cx="6516665" cy="34326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dirty="0">
                <a:latin typeface="+mn-ea"/>
                <a:ea typeface="+mn-ea"/>
              </a:rPr>
              <a:t>・管路施設　</a:t>
            </a:r>
            <a:r>
              <a:rPr lang="ja-JP" altLang="en-US" sz="2800" dirty="0">
                <a:latin typeface="+mn-ea"/>
                <a:ea typeface="+mn-ea"/>
              </a:rPr>
              <a:t>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現契約に規定された制度の活用</a:t>
            </a:r>
            <a:br>
              <a:rPr lang="en-US" altLang="ja-JP" sz="2800" dirty="0">
                <a:latin typeface="+mn-ea"/>
                <a:ea typeface="+mn-ea"/>
              </a:rPr>
            </a:br>
            <a:r>
              <a:rPr lang="ja-JP" altLang="en-US" sz="2800" dirty="0">
                <a:latin typeface="+mn-ea"/>
                <a:ea typeface="+mn-ea"/>
              </a:rPr>
              <a:t>　</a:t>
            </a:r>
            <a:br>
              <a:rPr lang="en-US" altLang="ja-JP" sz="2800" dirty="0">
                <a:latin typeface="+mn-ea"/>
                <a:ea typeface="+mn-ea"/>
              </a:rPr>
            </a:br>
            <a:br>
              <a:rPr lang="en-US" altLang="ja-JP" sz="2800" dirty="0">
                <a:latin typeface="+mn-ea"/>
                <a:ea typeface="+mn-ea"/>
              </a:rPr>
            </a:br>
            <a:r>
              <a:rPr lang="ja-JP" altLang="en-US" sz="2000" dirty="0">
                <a:latin typeface="+mn-ea"/>
                <a:ea typeface="+mn-ea"/>
              </a:rPr>
              <a:t>・処理場・抽水所施設　　　　　　　　　　</a:t>
            </a:r>
            <a:br>
              <a:rPr lang="en-US" altLang="ja-JP" sz="2800" dirty="0">
                <a:latin typeface="+mn-ea"/>
                <a:ea typeface="+mn-ea"/>
              </a:rPr>
            </a:br>
            <a:r>
              <a:rPr lang="ja-JP" altLang="en-US" sz="2800" dirty="0">
                <a:latin typeface="+mn-ea"/>
                <a:ea typeface="+mn-ea"/>
              </a:rPr>
              <a:t>　</a:t>
            </a:r>
            <a:r>
              <a:rPr lang="ja-JP" altLang="en-US" sz="2800" b="1" dirty="0">
                <a:latin typeface="+mn-ea"/>
                <a:ea typeface="+mn-ea"/>
              </a:rPr>
              <a:t>処理場施設の電気代削減に向けた提案</a:t>
            </a:r>
            <a:br>
              <a:rPr lang="ja-JP" altLang="en-US" sz="2800" dirty="0">
                <a:latin typeface="+mn-ea"/>
                <a:ea typeface="+mn-ea"/>
              </a:rPr>
            </a:br>
            <a:endParaRPr lang="ja-JP" altLang="en-US" sz="2800" b="1" dirty="0">
              <a:latin typeface="+mn-ea"/>
              <a:ea typeface="+mn-ea"/>
            </a:endParaRPr>
          </a:p>
        </p:txBody>
      </p:sp>
      <p:sp>
        <p:nvSpPr>
          <p:cNvPr id="6" name="タイトル 1">
            <a:extLst>
              <a:ext uri="{FF2B5EF4-FFF2-40B4-BE49-F238E27FC236}">
                <a16:creationId xmlns:a16="http://schemas.microsoft.com/office/drawing/2014/main" id="{69D1EE1C-07F0-EAF9-B90D-5E0C29C74C2A}"/>
              </a:ext>
            </a:extLst>
          </p:cNvPr>
          <p:cNvSpPr txBox="1">
            <a:spLocks/>
          </p:cNvSpPr>
          <p:nvPr/>
        </p:nvSpPr>
        <p:spPr>
          <a:xfrm>
            <a:off x="7074520" y="2861125"/>
            <a:ext cx="1643471"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報告</a:t>
            </a:r>
            <a:r>
              <a:rPr lang="en-US" altLang="ja-JP" sz="2800" dirty="0">
                <a:solidFill>
                  <a:srgbClr val="FF0000"/>
                </a:solidFill>
                <a:latin typeface="+mn-ea"/>
                <a:ea typeface="+mn-ea"/>
              </a:rPr>
              <a:t>】</a:t>
            </a:r>
          </a:p>
        </p:txBody>
      </p:sp>
      <p:sp>
        <p:nvSpPr>
          <p:cNvPr id="8" name="タイトル 1">
            <a:extLst>
              <a:ext uri="{FF2B5EF4-FFF2-40B4-BE49-F238E27FC236}">
                <a16:creationId xmlns:a16="http://schemas.microsoft.com/office/drawing/2014/main" id="{018989D2-5A65-66B0-5CF6-A0F560D163E6}"/>
              </a:ext>
            </a:extLst>
          </p:cNvPr>
          <p:cNvSpPr txBox="1">
            <a:spLocks/>
          </p:cNvSpPr>
          <p:nvPr/>
        </p:nvSpPr>
        <p:spPr>
          <a:xfrm>
            <a:off x="7074520" y="4543758"/>
            <a:ext cx="1863292"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FF0000"/>
                </a:solidFill>
                <a:latin typeface="+mn-ea"/>
                <a:ea typeface="+mn-ea"/>
              </a:rPr>
              <a:t>【</a:t>
            </a:r>
            <a:r>
              <a:rPr lang="ja-JP" altLang="en-US" sz="2800" dirty="0">
                <a:solidFill>
                  <a:srgbClr val="FF0000"/>
                </a:solidFill>
                <a:latin typeface="+mn-ea"/>
                <a:ea typeface="+mn-ea"/>
              </a:rPr>
              <a:t>報告</a:t>
            </a:r>
            <a:r>
              <a:rPr lang="en-US" altLang="ja-JP" sz="2800" dirty="0">
                <a:solidFill>
                  <a:srgbClr val="FF0000"/>
                </a:solidFill>
                <a:latin typeface="+mn-ea"/>
                <a:ea typeface="+mn-ea"/>
              </a:rPr>
              <a:t>】</a:t>
            </a:r>
          </a:p>
        </p:txBody>
      </p:sp>
      <p:sp>
        <p:nvSpPr>
          <p:cNvPr id="2" name="タイトル 1">
            <a:extLst>
              <a:ext uri="{FF2B5EF4-FFF2-40B4-BE49-F238E27FC236}">
                <a16:creationId xmlns:a16="http://schemas.microsoft.com/office/drawing/2014/main" id="{2C974DF4-05EF-EBCA-4D68-351F4F4A55BA}"/>
              </a:ext>
            </a:extLst>
          </p:cNvPr>
          <p:cNvSpPr txBox="1">
            <a:spLocks/>
          </p:cNvSpPr>
          <p:nvPr/>
        </p:nvSpPr>
        <p:spPr>
          <a:xfrm>
            <a:off x="170214" y="2333613"/>
            <a:ext cx="9654722" cy="5275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000" b="1" u="sng" dirty="0">
                <a:latin typeface="+mn-ea"/>
                <a:ea typeface="+mn-ea"/>
              </a:rPr>
              <a:t>対象箇所：第</a:t>
            </a:r>
            <a:r>
              <a:rPr lang="en-US" altLang="ja-JP" sz="2000" b="1" u="sng" dirty="0">
                <a:latin typeface="+mn-ea"/>
                <a:ea typeface="+mn-ea"/>
              </a:rPr>
              <a:t>38</a:t>
            </a:r>
            <a:r>
              <a:rPr lang="ja-JP" altLang="en-US" sz="2000" b="1" u="sng" dirty="0">
                <a:latin typeface="+mn-ea"/>
                <a:ea typeface="+mn-ea"/>
              </a:rPr>
              <a:t>条（業務等の改善提案）、第</a:t>
            </a:r>
            <a:r>
              <a:rPr lang="en-US" altLang="ja-JP" sz="2000" b="1" u="sng" dirty="0">
                <a:latin typeface="+mn-ea"/>
                <a:ea typeface="+mn-ea"/>
              </a:rPr>
              <a:t>72</a:t>
            </a:r>
            <a:r>
              <a:rPr lang="ja-JP" altLang="en-US" sz="2000" b="1" u="sng" dirty="0">
                <a:latin typeface="+mn-ea"/>
                <a:ea typeface="+mn-ea"/>
              </a:rPr>
              <a:t>条（業務計画書及び維持管理計画）</a:t>
            </a:r>
            <a:endParaRPr lang="en-US" altLang="ja-JP" sz="2000" b="1" u="sng" dirty="0">
              <a:latin typeface="+mn-ea"/>
              <a:ea typeface="+mn-ea"/>
            </a:endParaRPr>
          </a:p>
        </p:txBody>
      </p:sp>
      <p:sp>
        <p:nvSpPr>
          <p:cNvPr id="10" name="タイトル 1">
            <a:extLst>
              <a:ext uri="{FF2B5EF4-FFF2-40B4-BE49-F238E27FC236}">
                <a16:creationId xmlns:a16="http://schemas.microsoft.com/office/drawing/2014/main" id="{25503C50-85A8-07D2-EBBC-CAB035EB8E68}"/>
              </a:ext>
            </a:extLst>
          </p:cNvPr>
          <p:cNvSpPr txBox="1">
            <a:spLocks/>
          </p:cNvSpPr>
          <p:nvPr/>
        </p:nvSpPr>
        <p:spPr>
          <a:xfrm>
            <a:off x="170214" y="3948881"/>
            <a:ext cx="5398851" cy="5275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000" b="1" u="sng" dirty="0">
                <a:latin typeface="+mn-ea"/>
                <a:ea typeface="+mn-ea"/>
              </a:rPr>
              <a:t>対象箇所：第</a:t>
            </a:r>
            <a:r>
              <a:rPr lang="en-US" altLang="ja-JP" sz="2000" b="1" u="sng" dirty="0">
                <a:latin typeface="+mn-ea"/>
                <a:ea typeface="+mn-ea"/>
              </a:rPr>
              <a:t>38</a:t>
            </a:r>
            <a:r>
              <a:rPr lang="ja-JP" altLang="en-US" sz="2000" b="1" u="sng" dirty="0">
                <a:latin typeface="+mn-ea"/>
                <a:ea typeface="+mn-ea"/>
              </a:rPr>
              <a:t>条（業務等の改善提案）</a:t>
            </a:r>
            <a:endParaRPr lang="en-US" altLang="ja-JP" sz="2000" b="1" u="sng" dirty="0">
              <a:latin typeface="+mn-ea"/>
              <a:ea typeface="+mn-ea"/>
            </a:endParaRPr>
          </a:p>
        </p:txBody>
      </p:sp>
    </p:spTree>
    <p:extLst>
      <p:ext uri="{BB962C8B-B14F-4D97-AF65-F5344CB8AC3E}">
        <p14:creationId xmlns:p14="http://schemas.microsoft.com/office/powerpoint/2010/main" val="2427541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6071-0726-4BDC-4172-579C8FBA3330}"/>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47C9127-A4C3-B972-89F0-CA887095E573}"/>
              </a:ext>
            </a:extLst>
          </p:cNvPr>
          <p:cNvSpPr txBox="1"/>
          <p:nvPr/>
        </p:nvSpPr>
        <p:spPr>
          <a:xfrm>
            <a:off x="96188" y="1203835"/>
            <a:ext cx="9809811" cy="4264950"/>
          </a:xfrm>
          <a:prstGeom prst="rect">
            <a:avLst/>
          </a:prstGeom>
          <a:noFill/>
          <a:ln>
            <a:solidFill>
              <a:schemeClr val="accent1">
                <a:shade val="15000"/>
                <a:alpha val="0"/>
              </a:schemeClr>
            </a:solidFill>
          </a:ln>
        </p:spPr>
        <p:txBody>
          <a:bodyPr wrap="square" rtlCol="0">
            <a:spAutoFit/>
          </a:bodyPr>
          <a:lstStyle/>
          <a:p>
            <a:pPr>
              <a:lnSpc>
                <a:spcPct val="125000"/>
              </a:lnSpc>
            </a:pPr>
            <a:r>
              <a:rPr lang="ja-JP" altLang="en-US" b="1" dirty="0">
                <a:latin typeface="+mj-ea"/>
              </a:rPr>
              <a:t>○発注時の考え方</a:t>
            </a:r>
            <a:endParaRPr lang="en-US" altLang="ja-JP" b="1" dirty="0">
              <a:latin typeface="+mj-ea"/>
            </a:endParaRPr>
          </a:p>
          <a:p>
            <a:r>
              <a:rPr lang="ja-JP" altLang="en-US" sz="1600" dirty="0">
                <a:solidFill>
                  <a:prstClr val="black"/>
                </a:solidFill>
                <a:latin typeface="Meiryo UI" panose="020B0604030504040204" pitchFamily="50" charset="-128"/>
                <a:ea typeface="Meiryo UI" panose="020B0604030504040204" pitchFamily="50" charset="-128"/>
              </a:rPr>
              <a:t>・本市の下水道施設の維持管理については、</a:t>
            </a:r>
            <a:r>
              <a:rPr lang="ja-JP" altLang="en-US" sz="1600" dirty="0">
                <a:latin typeface="Meiryo UI" panose="020B0604030504040204" pitchFamily="50" charset="-128"/>
                <a:ea typeface="Meiryo UI" panose="020B0604030504040204" pitchFamily="50" charset="-128"/>
              </a:rPr>
              <a:t>性能発注により包括的に委託して</a:t>
            </a:r>
            <a:r>
              <a:rPr lang="ja-JP" altLang="en-US" sz="1600" dirty="0">
                <a:solidFill>
                  <a:prstClr val="black"/>
                </a:solidFill>
                <a:latin typeface="Meiryo UI" panose="020B0604030504040204" pitchFamily="50" charset="-128"/>
                <a:ea typeface="Meiryo UI" panose="020B0604030504040204" pitchFamily="50" charset="-128"/>
              </a:rPr>
              <a:t>いる</a:t>
            </a:r>
            <a:endParaRPr lang="en-US" altLang="ja-JP" sz="1600" dirty="0">
              <a:solidFill>
                <a:prstClr val="black"/>
              </a:solidFill>
              <a:latin typeface="Meiryo UI" panose="020B0604030504040204" pitchFamily="50" charset="-128"/>
              <a:ea typeface="Meiryo UI" panose="020B0604030504040204" pitchFamily="50" charset="-128"/>
            </a:endParaRPr>
          </a:p>
          <a:p>
            <a:endParaRPr lang="en-US" altLang="ja-JP" sz="4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・受注者の過失や重過失によって要求水準に達しない事項や一般規定に抵触する事項が発生した場合、「業務委託料の減額」「違約金相当額の支払い」「是正措置」などの</a:t>
            </a:r>
            <a:r>
              <a:rPr lang="ja-JP" altLang="en-US" sz="1600" b="1" dirty="0">
                <a:solidFill>
                  <a:srgbClr val="FF0000"/>
                </a:solidFill>
                <a:latin typeface="Meiryo UI" panose="020B0604030504040204" pitchFamily="50" charset="-128"/>
                <a:ea typeface="Meiryo UI" panose="020B0604030504040204" pitchFamily="50" charset="-128"/>
              </a:rPr>
              <a:t>ペナルティを規定</a:t>
            </a:r>
            <a:r>
              <a:rPr lang="ja-JP" altLang="en-US" sz="1600" dirty="0">
                <a:solidFill>
                  <a:prstClr val="black"/>
                </a:solidFill>
                <a:latin typeface="Meiryo UI" panose="020B0604030504040204" pitchFamily="50" charset="-128"/>
                <a:ea typeface="Meiryo UI" panose="020B0604030504040204" pitchFamily="50" charset="-128"/>
              </a:rPr>
              <a:t>している</a:t>
            </a:r>
            <a:endParaRPr lang="en-US" altLang="ja-JP" sz="1600" dirty="0">
              <a:solidFill>
                <a:prstClr val="black"/>
              </a:solidFill>
              <a:latin typeface="Meiryo UI" panose="020B0604030504040204" pitchFamily="50" charset="-128"/>
              <a:ea typeface="Meiryo UI" panose="020B0604030504040204" pitchFamily="50" charset="-128"/>
            </a:endParaRPr>
          </a:p>
          <a:p>
            <a:endParaRPr lang="en-US" altLang="ja-JP" sz="4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・契約上「</a:t>
            </a:r>
            <a:r>
              <a:rPr lang="en-US" altLang="ja-JP" sz="1600" dirty="0">
                <a:solidFill>
                  <a:prstClr val="black"/>
                </a:solidFill>
                <a:latin typeface="Meiryo UI" panose="020B0604030504040204" pitchFamily="50" charset="-128"/>
                <a:ea typeface="Meiryo UI" panose="020B0604030504040204" pitchFamily="50" charset="-128"/>
              </a:rPr>
              <a:t>VE(</a:t>
            </a:r>
            <a:r>
              <a:rPr lang="ja-JP" altLang="en-US" sz="1600" dirty="0">
                <a:solidFill>
                  <a:prstClr val="black"/>
                </a:solidFill>
                <a:latin typeface="Meiryo UI" panose="020B0604030504040204" pitchFamily="50" charset="-128"/>
                <a:ea typeface="Meiryo UI" panose="020B0604030504040204" pitchFamily="50" charset="-128"/>
              </a:rPr>
              <a:t>バリューエンジニアリング</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」を規定しているが、受注者の</a:t>
            </a:r>
            <a:r>
              <a:rPr lang="ja-JP" altLang="en-US" sz="1600" b="1" dirty="0">
                <a:solidFill>
                  <a:srgbClr val="FF0000"/>
                </a:solidFill>
                <a:latin typeface="Meiryo UI" panose="020B0604030504040204" pitchFamily="50" charset="-128"/>
                <a:ea typeface="Meiryo UI" panose="020B0604030504040204" pitchFamily="50" charset="-128"/>
              </a:rPr>
              <a:t>業務成果へのインセンティブは規定していない</a:t>
            </a:r>
            <a:endParaRPr lang="en-US" altLang="ja-JP" sz="16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○課題認識</a:t>
            </a:r>
            <a:endParaRPr lang="en-US" altLang="ja-JP" b="1"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・受注者のインセンティブが不明確であるため、業務履行に対する</a:t>
            </a:r>
            <a:r>
              <a:rPr lang="ja-JP" altLang="en-US" sz="1600" b="1" u="sng" dirty="0">
                <a:solidFill>
                  <a:srgbClr val="FF0101"/>
                </a:solidFill>
                <a:latin typeface="Meiryo UI" panose="020B0604030504040204" pitchFamily="50" charset="-128"/>
                <a:ea typeface="Meiryo UI" panose="020B0604030504040204" pitchFamily="50" charset="-128"/>
              </a:rPr>
              <a:t>モチベーション向上につながっていない</a:t>
            </a:r>
            <a:endParaRPr lang="en-US" altLang="ja-JP" sz="1600" b="1" u="sng" dirty="0">
              <a:solidFill>
                <a:srgbClr val="FF0101"/>
              </a:solidFill>
              <a:latin typeface="Meiryo UI" panose="020B0604030504040204" pitchFamily="50" charset="-128"/>
              <a:ea typeface="Meiryo UI" panose="020B0604030504040204" pitchFamily="50" charset="-128"/>
            </a:endParaRPr>
          </a:p>
          <a:p>
            <a:endParaRPr lang="en-US" altLang="ja-JP" sz="4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・ペナルティを回避することを重視するため、サービス向上に向けた</a:t>
            </a:r>
            <a:r>
              <a:rPr lang="ja-JP" altLang="en-US" sz="1600" b="1" u="sng" dirty="0">
                <a:solidFill>
                  <a:srgbClr val="FF0101"/>
                </a:solidFill>
                <a:latin typeface="Meiryo UI" panose="020B0604030504040204" pitchFamily="50" charset="-128"/>
                <a:ea typeface="Meiryo UI" panose="020B0604030504040204" pitchFamily="50" charset="-128"/>
              </a:rPr>
              <a:t>創意工夫・チャレンジを進める風土が育っていない</a:t>
            </a:r>
            <a:endParaRPr lang="en-US" altLang="ja-JP" sz="1600" b="1" u="sng" dirty="0">
              <a:solidFill>
                <a:srgbClr val="FF0101"/>
              </a:solidFill>
              <a:latin typeface="Meiryo UI" panose="020B0604030504040204" pitchFamily="50" charset="-128"/>
              <a:ea typeface="Meiryo UI" panose="020B0604030504040204" pitchFamily="50" charset="-128"/>
            </a:endParaRPr>
          </a:p>
          <a:p>
            <a:pPr>
              <a:lnSpc>
                <a:spcPct val="125000"/>
              </a:lnSpc>
            </a:pPr>
            <a:endParaRPr lang="en-US" altLang="ja-JP" sz="1000" dirty="0">
              <a:latin typeface="+mj-ea"/>
            </a:endParaRPr>
          </a:p>
          <a:p>
            <a:pPr>
              <a:lnSpc>
                <a:spcPct val="125000"/>
              </a:lnSpc>
            </a:pPr>
            <a:r>
              <a:rPr lang="ja-JP" altLang="en-US" b="1" dirty="0">
                <a:latin typeface="+mj-ea"/>
              </a:rPr>
              <a:t>○他都市の事例</a:t>
            </a:r>
            <a:endParaRPr lang="en-US" altLang="ja-JP" dirty="0">
              <a:latin typeface="+mj-ea"/>
            </a:endParaRPr>
          </a:p>
          <a:p>
            <a:pPr>
              <a:lnSpc>
                <a:spcPct val="125000"/>
              </a:lnSpc>
            </a:pPr>
            <a:r>
              <a:rPr lang="ja-JP" altLang="en-US" sz="1600" dirty="0">
                <a:latin typeface="+mj-ea"/>
              </a:rPr>
              <a:t>・受注者の業務履行状況（対応の迅速性、各種</a:t>
            </a:r>
            <a:r>
              <a:rPr lang="en-US" altLang="ja-JP" sz="1600" dirty="0">
                <a:latin typeface="+mj-ea"/>
              </a:rPr>
              <a:t>PR</a:t>
            </a:r>
            <a:r>
              <a:rPr lang="ja-JP" altLang="en-US" sz="1600" dirty="0">
                <a:latin typeface="+mj-ea"/>
              </a:rPr>
              <a:t>、自己評価による改善、課題解決への対応など）を評価して</a:t>
            </a:r>
            <a:endParaRPr lang="en-US" altLang="ja-JP" sz="1600" dirty="0">
              <a:latin typeface="+mj-ea"/>
            </a:endParaRPr>
          </a:p>
          <a:p>
            <a:pPr>
              <a:lnSpc>
                <a:spcPct val="125000"/>
              </a:lnSpc>
            </a:pPr>
            <a:r>
              <a:rPr lang="ja-JP" altLang="en-US" sz="1600" b="1" dirty="0">
                <a:latin typeface="+mj-ea"/>
              </a:rPr>
              <a:t>　インセンティブを付与　→ペナルティ発生時に相殺</a:t>
            </a:r>
            <a:r>
              <a:rPr lang="ja-JP" altLang="en-US" sz="1600" dirty="0">
                <a:latin typeface="+mj-ea"/>
              </a:rPr>
              <a:t>できる仕組み</a:t>
            </a:r>
            <a:r>
              <a:rPr lang="en-US" altLang="ja-JP" sz="1600" dirty="0">
                <a:latin typeface="+mj-ea"/>
              </a:rPr>
              <a:t>(</a:t>
            </a:r>
            <a:r>
              <a:rPr lang="ja-JP" altLang="en-US" sz="1600" dirty="0">
                <a:latin typeface="+mj-ea"/>
              </a:rPr>
              <a:t>千葉県柏市</a:t>
            </a:r>
            <a:r>
              <a:rPr lang="en-US" altLang="ja-JP" sz="1600" dirty="0">
                <a:latin typeface="+mj-ea"/>
              </a:rPr>
              <a:t>)</a:t>
            </a:r>
          </a:p>
          <a:p>
            <a:pPr>
              <a:lnSpc>
                <a:spcPct val="125000"/>
              </a:lnSpc>
            </a:pPr>
            <a:r>
              <a:rPr lang="ja-JP" altLang="en-US" sz="1600" dirty="0">
                <a:latin typeface="+mj-ea"/>
              </a:rPr>
              <a:t>・電気料金を定額で支払い、</a:t>
            </a:r>
            <a:r>
              <a:rPr lang="ja-JP" altLang="en-US" sz="1600" b="1" dirty="0">
                <a:latin typeface="+mj-ea"/>
              </a:rPr>
              <a:t>運転管理の工夫で節約できた電気料金については受注者のものとなる</a:t>
            </a:r>
            <a:r>
              <a:rPr lang="ja-JP" altLang="en-US" sz="1600" dirty="0">
                <a:latin typeface="+mj-ea"/>
              </a:rPr>
              <a:t>（東京都）</a:t>
            </a:r>
            <a:endParaRPr lang="en-US" altLang="ja-JP" sz="1600" b="1" dirty="0">
              <a:latin typeface="+mj-ea"/>
            </a:endParaRPr>
          </a:p>
          <a:p>
            <a:pPr>
              <a:lnSpc>
                <a:spcPct val="125000"/>
              </a:lnSpc>
            </a:pPr>
            <a:endParaRPr lang="en-US" altLang="ja-JP" sz="1600" dirty="0">
              <a:latin typeface="+mj-ea"/>
            </a:endParaRPr>
          </a:p>
        </p:txBody>
      </p:sp>
      <p:sp>
        <p:nvSpPr>
          <p:cNvPr id="3" name="テキスト ボックス 2">
            <a:extLst>
              <a:ext uri="{FF2B5EF4-FFF2-40B4-BE49-F238E27FC236}">
                <a16:creationId xmlns:a16="http://schemas.microsoft.com/office/drawing/2014/main" id="{C6155EE5-EA0E-13EC-F3AF-57A4F3189F4E}"/>
              </a:ext>
            </a:extLst>
          </p:cNvPr>
          <p:cNvSpPr txBox="1"/>
          <p:nvPr/>
        </p:nvSpPr>
        <p:spPr>
          <a:xfrm>
            <a:off x="204243" y="5215484"/>
            <a:ext cx="9497514" cy="1090298"/>
          </a:xfrm>
          <a:prstGeom prst="rect">
            <a:avLst/>
          </a:prstGeom>
          <a:solidFill>
            <a:srgbClr val="00FFFF"/>
          </a:solidFill>
          <a:ln>
            <a:solidFill>
              <a:schemeClr val="accent1">
                <a:shade val="15000"/>
                <a:alpha val="0"/>
              </a:schemeClr>
            </a:solidFill>
          </a:ln>
        </p:spPr>
        <p:txBody>
          <a:bodyPr wrap="square" rtlCol="0">
            <a:spAutoFit/>
          </a:bodyPr>
          <a:lstStyle/>
          <a:p>
            <a:pPr>
              <a:lnSpc>
                <a:spcPct val="125000"/>
              </a:lnSpc>
            </a:pPr>
            <a:r>
              <a:rPr lang="en-US" altLang="ja-JP" b="1" dirty="0">
                <a:latin typeface="+mj-ea"/>
              </a:rPr>
              <a:t>【</a:t>
            </a:r>
            <a:r>
              <a:rPr lang="ja-JP" altLang="en-US" b="1" dirty="0">
                <a:latin typeface="+mj-ea"/>
              </a:rPr>
              <a:t>今後の対応について</a:t>
            </a:r>
            <a:r>
              <a:rPr lang="en-US" altLang="ja-JP" b="1" dirty="0">
                <a:latin typeface="+mj-ea"/>
              </a:rPr>
              <a:t>】</a:t>
            </a:r>
          </a:p>
          <a:p>
            <a:pPr>
              <a:lnSpc>
                <a:spcPct val="125000"/>
              </a:lnSpc>
            </a:pPr>
            <a:r>
              <a:rPr lang="ja-JP" altLang="en-US" b="1" dirty="0">
                <a:latin typeface="+mj-ea"/>
              </a:rPr>
              <a:t>　　</a:t>
            </a:r>
            <a:r>
              <a:rPr lang="ja-JP" altLang="en-US" b="1" dirty="0">
                <a:solidFill>
                  <a:prstClr val="black"/>
                </a:solidFill>
                <a:latin typeface="Meiryo UI" panose="020B0604030504040204" pitchFamily="50" charset="-128"/>
                <a:ea typeface="Meiryo UI" panose="020B0604030504040204" pitchFamily="50" charset="-128"/>
              </a:rPr>
              <a:t>　包括的委託の効果を最大限発揮するための</a:t>
            </a:r>
            <a:r>
              <a:rPr lang="ja-JP" altLang="en-US" b="1" dirty="0">
                <a:solidFill>
                  <a:srgbClr val="FF0000"/>
                </a:solidFill>
                <a:latin typeface="Meiryo UI" panose="020B0604030504040204" pitchFamily="50" charset="-128"/>
                <a:ea typeface="Meiryo UI" panose="020B0604030504040204" pitchFamily="50" charset="-128"/>
              </a:rPr>
              <a:t>インセンティブのあり方</a:t>
            </a:r>
            <a:r>
              <a:rPr lang="ja-JP" altLang="en-US" b="1" dirty="0">
                <a:latin typeface="Meiryo UI" panose="020B0604030504040204" pitchFamily="50" charset="-128"/>
                <a:ea typeface="Meiryo UI" panose="020B0604030504040204" pitchFamily="50" charset="-128"/>
              </a:rPr>
              <a:t>について検討</a:t>
            </a:r>
            <a:r>
              <a:rPr lang="ja-JP" altLang="en-US" b="1" dirty="0">
                <a:latin typeface="+mj-ea"/>
                <a:ea typeface="Meiryo UI" panose="020B0604030504040204" pitchFamily="50" charset="-128"/>
              </a:rPr>
              <a:t>を進めていく</a:t>
            </a:r>
            <a:endParaRPr lang="en-US" altLang="ja-JP" b="1" dirty="0">
              <a:latin typeface="+mj-ea"/>
              <a:ea typeface="Meiryo UI" panose="020B0604030504040204" pitchFamily="50" charset="-128"/>
            </a:endParaRPr>
          </a:p>
          <a:p>
            <a:pPr>
              <a:lnSpc>
                <a:spcPct val="125000"/>
              </a:lnSpc>
            </a:pPr>
            <a:r>
              <a:rPr lang="ja-JP" altLang="en-US" b="1" dirty="0">
                <a:latin typeface="+mj-ea"/>
                <a:ea typeface="Meiryo UI" panose="020B0604030504040204" pitchFamily="50" charset="-128"/>
              </a:rPr>
              <a:t>　　　　　　　　　</a:t>
            </a:r>
            <a:r>
              <a:rPr lang="en-US" altLang="ja-JP" sz="1600" b="1" dirty="0">
                <a:latin typeface="+mj-ea"/>
                <a:ea typeface="Meiryo UI" panose="020B0604030504040204" pitchFamily="50" charset="-128"/>
              </a:rPr>
              <a:t>※</a:t>
            </a:r>
            <a:r>
              <a:rPr lang="ja-JP" altLang="en-US" sz="1600" b="1" dirty="0">
                <a:latin typeface="+mj-ea"/>
                <a:ea typeface="Meiryo UI" panose="020B0604030504040204" pitchFamily="50" charset="-128"/>
              </a:rPr>
              <a:t>ユーティリティ費の削減、第三者事故の削減などに対する付与を想定</a:t>
            </a:r>
            <a:endParaRPr lang="en-US" altLang="ja-JP"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3BB7C99-9DEC-83AE-F187-443D75FB9F83}"/>
              </a:ext>
            </a:extLst>
          </p:cNvPr>
          <p:cNvSpPr txBox="1"/>
          <p:nvPr/>
        </p:nvSpPr>
        <p:spPr>
          <a:xfrm>
            <a:off x="0" y="953404"/>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検討の趣旨</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46B40168-1FCB-E3AF-CDCE-235562B1B6CC}"/>
              </a:ext>
            </a:extLst>
          </p:cNvPr>
          <p:cNvSpPr>
            <a:spLocks noGrp="1"/>
          </p:cNvSpPr>
          <p:nvPr>
            <p:ph type="sldNum" sz="quarter" idx="12"/>
          </p:nvPr>
        </p:nvSpPr>
        <p:spPr/>
        <p:txBody>
          <a:bodyPr/>
          <a:lstStyle/>
          <a:p>
            <a:fld id="{36EC18DB-A5DF-4E0E-B815-FCD04A2C4B2C}" type="slidenum">
              <a:rPr kumimoji="1" lang="ja-JP" altLang="en-US" smtClean="0"/>
              <a:t>42</a:t>
            </a:fld>
            <a:endParaRPr kumimoji="1" lang="ja-JP" altLang="en-US" dirty="0"/>
          </a:p>
        </p:txBody>
      </p:sp>
      <p:sp>
        <p:nvSpPr>
          <p:cNvPr id="10" name="角丸四角形 17">
            <a:extLst>
              <a:ext uri="{FF2B5EF4-FFF2-40B4-BE49-F238E27FC236}">
                <a16:creationId xmlns:a16="http://schemas.microsoft.com/office/drawing/2014/main" id="{87BFABA6-BAB1-BA57-52D8-B48D47772BEA}"/>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２．包括委託契約における課題等への対応</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1" name="角丸四角形 17">
            <a:extLst>
              <a:ext uri="{FF2B5EF4-FFF2-40B4-BE49-F238E27FC236}">
                <a16:creationId xmlns:a16="http://schemas.microsoft.com/office/drawing/2014/main" id="{7C7F1A41-9018-EC8D-1793-BC0252A52EE2}"/>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１受注者の動機付け</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6508B3FB-5CE9-16B2-EFB6-49A6B8687881}"/>
              </a:ext>
            </a:extLst>
          </p:cNvPr>
          <p:cNvSpPr txBox="1"/>
          <p:nvPr/>
        </p:nvSpPr>
        <p:spPr>
          <a:xfrm>
            <a:off x="8270240" y="25571"/>
            <a:ext cx="1611695" cy="400110"/>
          </a:xfrm>
          <a:prstGeom prst="rect">
            <a:avLst/>
          </a:prstGeom>
          <a:noFill/>
          <a:ln w="6350">
            <a:solidFill>
              <a:schemeClr val="tx1"/>
            </a:solidFill>
          </a:ln>
        </p:spPr>
        <p:txBody>
          <a:bodyPr wrap="square" rtlCol="0">
            <a:spAutoFit/>
          </a:bodyPr>
          <a:lstStyle/>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第</a:t>
            </a:r>
            <a:r>
              <a:rPr kumimoji="1" lang="en-US" altLang="ja-JP" sz="1000" dirty="0">
                <a:solidFill>
                  <a:prstClr val="black"/>
                </a:solidFill>
                <a:latin typeface="Meiryo UI" panose="020B0604030504040204" pitchFamily="50" charset="-128"/>
                <a:ea typeface="Meiryo UI" panose="020B0604030504040204" pitchFamily="50" charset="-128"/>
              </a:rPr>
              <a:t>2</a:t>
            </a:r>
            <a:r>
              <a:rPr kumimoji="1" lang="ja-JP" altLang="en-US" sz="1000" dirty="0">
                <a:solidFill>
                  <a:prstClr val="black"/>
                </a:solidFill>
                <a:latin typeface="Meiryo UI" panose="020B0604030504040204" pitchFamily="50" charset="-128"/>
                <a:ea typeface="Meiryo UI" panose="020B0604030504040204" pitchFamily="50" charset="-128"/>
              </a:rPr>
              <a:t>回審議会資料</a:t>
            </a:r>
            <a:endParaRPr kumimoji="1" lang="en-US" altLang="ja-JP" sz="1000"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（再掲一部修正）</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0131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E776EB-7E4B-4E05-4A70-D36B35304557}"/>
              </a:ext>
            </a:extLst>
          </p:cNvPr>
          <p:cNvSpPr txBox="1"/>
          <p:nvPr/>
        </p:nvSpPr>
        <p:spPr>
          <a:xfrm>
            <a:off x="134006" y="6166476"/>
            <a:ext cx="9637987" cy="369332"/>
          </a:xfrm>
          <a:prstGeom prst="rect">
            <a:avLst/>
          </a:prstGeom>
          <a:solidFill>
            <a:srgbClr val="CCFFFF"/>
          </a:solidFill>
          <a:ln>
            <a:solidFill>
              <a:schemeClr val="tx1">
                <a:alpha val="0"/>
              </a:schemeClr>
            </a:solidFill>
          </a:ln>
        </p:spPr>
        <p:txBody>
          <a:bodyPr wrap="square" rtlCol="0">
            <a:spAutoFit/>
          </a:bodyPr>
          <a:lstStyle/>
          <a:p>
            <a:pPr lvl="0" algn="ctr"/>
            <a:r>
              <a:rPr lang="ja-JP" altLang="en-US" b="1" dirty="0">
                <a:latin typeface="BIZ UDPゴシック" panose="020B0400000000000000" pitchFamily="50" charset="-128"/>
                <a:ea typeface="BIZ UDPゴシック" panose="020B0400000000000000" pitchFamily="50" charset="-128"/>
              </a:rPr>
              <a:t>　管路施設に対しては、</a:t>
            </a:r>
            <a:r>
              <a:rPr lang="ja-JP" altLang="en-US" b="1" dirty="0">
                <a:solidFill>
                  <a:srgbClr val="FF0000"/>
                </a:solidFill>
                <a:latin typeface="BIZ UDPゴシック" panose="020B0400000000000000" pitchFamily="50" charset="-128"/>
                <a:ea typeface="BIZ UDPゴシック" panose="020B0400000000000000" pitchFamily="50" charset="-128"/>
              </a:rPr>
              <a:t>現契約で規定している制度</a:t>
            </a:r>
            <a:r>
              <a:rPr lang="ja-JP" altLang="en-US" b="1" dirty="0">
                <a:latin typeface="BIZ UDPゴシック" panose="020B0400000000000000" pitchFamily="50" charset="-128"/>
                <a:ea typeface="BIZ UDPゴシック" panose="020B0400000000000000" pitchFamily="50" charset="-128"/>
              </a:rPr>
              <a:t>に基づきインセンティブ獲得を検討</a:t>
            </a:r>
            <a:endParaRPr lang="en-US" altLang="ja-JP" b="1"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43</a:t>
            </a:fld>
            <a:endParaRPr kumimoji="1" lang="ja-JP" altLang="en-US"/>
          </a:p>
        </p:txBody>
      </p:sp>
      <p:sp>
        <p:nvSpPr>
          <p:cNvPr id="7" name="テキスト ボックス 6">
            <a:extLst>
              <a:ext uri="{FF2B5EF4-FFF2-40B4-BE49-F238E27FC236}">
                <a16:creationId xmlns:a16="http://schemas.microsoft.com/office/drawing/2014/main" id="{E864057E-3989-19F5-FBA6-837A64709E31}"/>
              </a:ext>
            </a:extLst>
          </p:cNvPr>
          <p:cNvSpPr txBox="1"/>
          <p:nvPr/>
        </p:nvSpPr>
        <p:spPr>
          <a:xfrm>
            <a:off x="0" y="968499"/>
            <a:ext cx="9788447" cy="348813"/>
          </a:xfrm>
          <a:prstGeom prst="rect">
            <a:avLst/>
          </a:prstGeom>
          <a:noFill/>
          <a:ln>
            <a:solidFill>
              <a:schemeClr val="accent1">
                <a:shade val="15000"/>
                <a:alpha val="0"/>
              </a:schemeClr>
            </a:solidFill>
          </a:ln>
        </p:spPr>
        <p:txBody>
          <a:bodyPr wrap="square" rtlCol="0">
            <a:spAutoFit/>
          </a:bodyPr>
          <a:lstStyle/>
          <a:p>
            <a:pPr lvl="0">
              <a:lnSpc>
                <a:spcPts val="2000"/>
              </a:lnSpc>
            </a:pP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インセンティブの考え方</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AD1E7BF-4884-A334-7A31-97F7DB3407BD}"/>
              </a:ext>
            </a:extLst>
          </p:cNvPr>
          <p:cNvSpPr txBox="1"/>
          <p:nvPr/>
        </p:nvSpPr>
        <p:spPr>
          <a:xfrm>
            <a:off x="36028" y="1209728"/>
            <a:ext cx="9740353" cy="1492716"/>
          </a:xfrm>
          <a:prstGeom prst="rect">
            <a:avLst/>
          </a:prstGeom>
          <a:noFill/>
          <a:ln>
            <a:solidFill>
              <a:schemeClr val="accent1">
                <a:shade val="15000"/>
                <a:alpha val="0"/>
              </a:schemeClr>
            </a:solidFill>
          </a:ln>
        </p:spPr>
        <p:txBody>
          <a:bodyPr wrap="square" rtlCol="0">
            <a:spAutoFit/>
          </a:bodyPr>
          <a:lstStyle/>
          <a:p>
            <a:pPr>
              <a:lnSpc>
                <a:spcPct val="150000"/>
              </a:lnSpc>
            </a:pPr>
            <a:r>
              <a:rPr lang="ja-JP" altLang="en-US" b="1" u="sng" dirty="0">
                <a:latin typeface="+mj-ea"/>
              </a:rPr>
              <a:t>○下水道分野におけるウォーター</a:t>
            </a:r>
            <a:r>
              <a:rPr lang="en-US" altLang="ja-JP" b="1" u="sng" dirty="0">
                <a:latin typeface="+mj-ea"/>
              </a:rPr>
              <a:t>PPP</a:t>
            </a:r>
            <a:r>
              <a:rPr lang="ja-JP" altLang="en-US" b="1" u="sng" dirty="0">
                <a:latin typeface="+mj-ea"/>
              </a:rPr>
              <a:t>ガイドライン第</a:t>
            </a:r>
            <a:r>
              <a:rPr lang="en-US" altLang="ja-JP" b="1" u="sng" dirty="0">
                <a:latin typeface="+mj-ea"/>
              </a:rPr>
              <a:t>2.0</a:t>
            </a:r>
            <a:r>
              <a:rPr lang="ja-JP" altLang="en-US" b="1" u="sng" dirty="0">
                <a:latin typeface="+mj-ea"/>
              </a:rPr>
              <a:t>版</a:t>
            </a:r>
            <a:r>
              <a:rPr lang="en-US" altLang="ja-JP" b="1" u="sng" dirty="0">
                <a:latin typeface="+mj-ea"/>
              </a:rPr>
              <a:t>【</a:t>
            </a:r>
            <a:r>
              <a:rPr lang="ja-JP" altLang="en-US" b="1" u="sng" dirty="0">
                <a:latin typeface="+mj-ea"/>
              </a:rPr>
              <a:t>実施編</a:t>
            </a:r>
            <a:r>
              <a:rPr lang="en-US" altLang="ja-JP" b="1" u="sng" dirty="0">
                <a:latin typeface="+mj-ea"/>
              </a:rPr>
              <a:t>】</a:t>
            </a:r>
            <a:endParaRPr lang="en-US" altLang="ja-JP" sz="600" b="1" u="sng" dirty="0">
              <a:latin typeface="+mj-ea"/>
            </a:endParaRPr>
          </a:p>
          <a:p>
            <a:pPr marL="285750" indent="-285750">
              <a:buFont typeface="Wingdings" panose="05000000000000000000" pitchFamily="2" charset="2"/>
              <a:buChar char="ü"/>
            </a:pPr>
            <a:r>
              <a:rPr lang="ja-JP" altLang="en-US" sz="1600" dirty="0">
                <a:latin typeface="+mj-ea"/>
              </a:rPr>
              <a:t>コスト縮減分（プロフィット）の全額について、管理者側で委託費を減額すると、受託者の創意工夫のインセンティブが失われ、技術の発展が阻害される</a:t>
            </a:r>
            <a:endParaRPr lang="en-US" altLang="ja-JP" sz="1600" dirty="0">
              <a:latin typeface="+mj-ea"/>
            </a:endParaRPr>
          </a:p>
          <a:p>
            <a:pPr marL="285750" indent="-285750">
              <a:buFont typeface="Wingdings" panose="05000000000000000000" pitchFamily="2" charset="2"/>
              <a:buChar char="ü"/>
            </a:pPr>
            <a:r>
              <a:rPr lang="ja-JP" altLang="en-US" sz="1600" dirty="0">
                <a:latin typeface="+mj-ea"/>
              </a:rPr>
              <a:t>受託者が、技術を陳腐化させず、新技術導入や創意工夫による効率化、これらによりもたらされる</a:t>
            </a:r>
            <a:r>
              <a:rPr lang="ja-JP" altLang="en-US" sz="1600" b="1" u="sng" dirty="0">
                <a:solidFill>
                  <a:srgbClr val="FF0000"/>
                </a:solidFill>
                <a:latin typeface="+mj-ea"/>
              </a:rPr>
              <a:t>付加価値向上に継続的に取り組むインセンティブ（全額を減額しない）</a:t>
            </a:r>
            <a:r>
              <a:rPr lang="ja-JP" altLang="en-US" sz="1600" dirty="0">
                <a:latin typeface="+mj-ea"/>
              </a:rPr>
              <a:t>を与えることを目的とするもの</a:t>
            </a:r>
            <a:endParaRPr lang="en-US" altLang="ja-JP" sz="1600" dirty="0">
              <a:latin typeface="+mj-ea"/>
            </a:endParaRPr>
          </a:p>
        </p:txBody>
      </p:sp>
      <p:sp>
        <p:nvSpPr>
          <p:cNvPr id="11" name="テキスト ボックス 10">
            <a:extLst>
              <a:ext uri="{FF2B5EF4-FFF2-40B4-BE49-F238E27FC236}">
                <a16:creationId xmlns:a16="http://schemas.microsoft.com/office/drawing/2014/main" id="{5C827E91-A5F0-F45A-4685-57622D5192A3}"/>
              </a:ext>
            </a:extLst>
          </p:cNvPr>
          <p:cNvSpPr txBox="1"/>
          <p:nvPr/>
        </p:nvSpPr>
        <p:spPr>
          <a:xfrm>
            <a:off x="-2" y="2878700"/>
            <a:ext cx="9788447" cy="348813"/>
          </a:xfrm>
          <a:prstGeom prst="rect">
            <a:avLst/>
          </a:prstGeom>
          <a:noFill/>
        </p:spPr>
        <p:txBody>
          <a:bodyPr wrap="square" rtlCol="0">
            <a:spAutoFit/>
          </a:bodyPr>
          <a:lstStyle/>
          <a:p>
            <a:pPr lvl="0">
              <a:lnSpc>
                <a:spcPts val="2000"/>
              </a:lnSpc>
            </a:pP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インセンティブの獲得方法</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E66F8D0-C1DE-0130-FFA9-5EF8769920F2}"/>
              </a:ext>
            </a:extLst>
          </p:cNvPr>
          <p:cNvSpPr txBox="1"/>
          <p:nvPr/>
        </p:nvSpPr>
        <p:spPr>
          <a:xfrm>
            <a:off x="36028" y="3138433"/>
            <a:ext cx="9906000" cy="1000274"/>
          </a:xfrm>
          <a:prstGeom prst="rect">
            <a:avLst/>
          </a:prstGeom>
          <a:noFill/>
          <a:ln>
            <a:solidFill>
              <a:schemeClr val="accent1">
                <a:shade val="15000"/>
                <a:alpha val="0"/>
              </a:schemeClr>
            </a:solidFill>
          </a:ln>
        </p:spPr>
        <p:txBody>
          <a:bodyPr wrap="square" rtlCol="0">
            <a:spAutoFit/>
          </a:bodyPr>
          <a:lstStyle/>
          <a:p>
            <a:pPr>
              <a:lnSpc>
                <a:spcPct val="150000"/>
              </a:lnSpc>
            </a:pPr>
            <a:r>
              <a:rPr lang="ja-JP" altLang="en-US" b="1" u="sng" dirty="0">
                <a:latin typeface="+mj-ea"/>
                <a:ea typeface="+mj-ea"/>
              </a:rPr>
              <a:t>◎</a:t>
            </a:r>
            <a:r>
              <a:rPr lang="en-US" altLang="ja-JP" b="1" u="sng" dirty="0">
                <a:latin typeface="+mj-ea"/>
                <a:ea typeface="+mj-ea"/>
              </a:rPr>
              <a:t>VE</a:t>
            </a:r>
            <a:r>
              <a:rPr lang="ja-JP" altLang="en-US" b="1" u="sng" dirty="0">
                <a:latin typeface="+mj-ea"/>
                <a:ea typeface="+mj-ea"/>
              </a:rPr>
              <a:t>（バリューエンジニアリング）</a:t>
            </a:r>
            <a:r>
              <a:rPr lang="ja-JP" altLang="en-US" sz="1600" b="1" dirty="0">
                <a:latin typeface="+mj-ea"/>
                <a:ea typeface="+mj-ea"/>
              </a:rPr>
              <a:t>　　</a:t>
            </a:r>
            <a:r>
              <a:rPr lang="ja-JP" altLang="en-US" sz="1600" dirty="0">
                <a:latin typeface="+mj-ea"/>
                <a:ea typeface="+mj-ea"/>
              </a:rPr>
              <a:t>➡特記仕様書　第</a:t>
            </a:r>
            <a:r>
              <a:rPr lang="en-US" altLang="ja-JP" sz="1600" dirty="0">
                <a:latin typeface="+mj-ea"/>
                <a:ea typeface="+mj-ea"/>
              </a:rPr>
              <a:t>38</a:t>
            </a:r>
            <a:r>
              <a:rPr lang="ja-JP" altLang="en-US" sz="1600" dirty="0">
                <a:latin typeface="+mj-ea"/>
                <a:ea typeface="+mj-ea"/>
              </a:rPr>
              <a:t>条（業務等の改善提案）</a:t>
            </a:r>
            <a:endParaRPr lang="en-US" altLang="ja-JP" sz="500" dirty="0">
              <a:latin typeface="+mj-ea"/>
              <a:ea typeface="+mj-ea"/>
            </a:endParaRPr>
          </a:p>
          <a:p>
            <a:pPr marL="285750" indent="-285750">
              <a:buFont typeface="Wingdings" panose="05000000000000000000" pitchFamily="2" charset="2"/>
              <a:buChar char="ü"/>
            </a:pPr>
            <a:r>
              <a:rPr lang="ja-JP" altLang="en-US" sz="1600" dirty="0">
                <a:latin typeface="+mj-ea"/>
                <a:ea typeface="+mj-ea"/>
              </a:rPr>
              <a:t>改善提案により低減すると見込まれる業務委託料の額の２分の１に相当する額を当該改善提案に要した経費と　　みなし、業務委託料の変更に反映しないことができることを規定</a:t>
            </a:r>
          </a:p>
        </p:txBody>
      </p:sp>
      <p:sp>
        <p:nvSpPr>
          <p:cNvPr id="13" name="テキスト ボックス 12">
            <a:extLst>
              <a:ext uri="{FF2B5EF4-FFF2-40B4-BE49-F238E27FC236}">
                <a16:creationId xmlns:a16="http://schemas.microsoft.com/office/drawing/2014/main" id="{179CA84C-2472-A842-36A5-9D01F0676480}"/>
              </a:ext>
            </a:extLst>
          </p:cNvPr>
          <p:cNvSpPr txBox="1"/>
          <p:nvPr/>
        </p:nvSpPr>
        <p:spPr>
          <a:xfrm>
            <a:off x="57393" y="4605863"/>
            <a:ext cx="9906000" cy="1000274"/>
          </a:xfrm>
          <a:prstGeom prst="rect">
            <a:avLst/>
          </a:prstGeom>
          <a:noFill/>
          <a:ln>
            <a:solidFill>
              <a:schemeClr val="accent1">
                <a:shade val="15000"/>
                <a:alpha val="0"/>
              </a:schemeClr>
            </a:solidFill>
          </a:ln>
        </p:spPr>
        <p:txBody>
          <a:bodyPr wrap="square" rtlCol="0">
            <a:spAutoFit/>
          </a:bodyPr>
          <a:lstStyle/>
          <a:p>
            <a:pPr>
              <a:lnSpc>
                <a:spcPct val="150000"/>
              </a:lnSpc>
            </a:pPr>
            <a:r>
              <a:rPr lang="ja-JP" altLang="en-US" b="1" u="sng" dirty="0">
                <a:latin typeface="+mj-ea"/>
                <a:ea typeface="+mj-ea"/>
              </a:rPr>
              <a:t>◎業務提案によるインセンティブ</a:t>
            </a:r>
            <a:r>
              <a:rPr lang="ja-JP" altLang="en-US" sz="1600" b="1" dirty="0">
                <a:latin typeface="+mj-ea"/>
                <a:ea typeface="+mj-ea"/>
              </a:rPr>
              <a:t>　　</a:t>
            </a:r>
            <a:r>
              <a:rPr lang="ja-JP" altLang="en-US" sz="1600" dirty="0">
                <a:latin typeface="+mj-ea"/>
                <a:ea typeface="+mj-ea"/>
              </a:rPr>
              <a:t>➡特記仕様書　第</a:t>
            </a:r>
            <a:r>
              <a:rPr lang="en-US" altLang="ja-JP" sz="1600" dirty="0">
                <a:latin typeface="+mj-ea"/>
                <a:ea typeface="+mj-ea"/>
              </a:rPr>
              <a:t>72</a:t>
            </a:r>
            <a:r>
              <a:rPr lang="ja-JP" altLang="en-US" sz="1600" dirty="0">
                <a:latin typeface="+mj-ea"/>
                <a:ea typeface="+mj-ea"/>
              </a:rPr>
              <a:t>条（業務計画書及び維持管理計画）</a:t>
            </a:r>
            <a:endParaRPr lang="en-US" altLang="ja-JP" sz="1600" dirty="0">
              <a:latin typeface="+mj-ea"/>
              <a:ea typeface="+mj-ea"/>
            </a:endParaRPr>
          </a:p>
          <a:p>
            <a:pPr marL="285750" indent="-285750">
              <a:buFont typeface="Wingdings" panose="05000000000000000000" pitchFamily="2" charset="2"/>
              <a:buChar char="ü"/>
            </a:pPr>
            <a:r>
              <a:rPr lang="ja-JP" altLang="en-US" sz="1600" dirty="0">
                <a:latin typeface="+mj-ea"/>
                <a:ea typeface="+mj-ea"/>
              </a:rPr>
              <a:t>受注者は、他の業務手法等により</a:t>
            </a:r>
            <a:r>
              <a:rPr lang="ja-JP" altLang="en-US" sz="1600" b="1" dirty="0">
                <a:solidFill>
                  <a:srgbClr val="FF0101"/>
                </a:solidFill>
                <a:latin typeface="+mj-ea"/>
                <a:ea typeface="+mj-ea"/>
              </a:rPr>
              <a:t>同等以上の効果が見込まれるものについて</a:t>
            </a:r>
            <a:r>
              <a:rPr lang="ja-JP" altLang="en-US" sz="1600" dirty="0">
                <a:latin typeface="+mj-ea"/>
                <a:ea typeface="+mj-ea"/>
              </a:rPr>
              <a:t>は、発注者に承諾を得たうえで、業務　手法を変更することができることを規定　　</a:t>
            </a:r>
            <a:r>
              <a:rPr lang="en-US" altLang="ja-JP" sz="1600" dirty="0">
                <a:latin typeface="+mj-ea"/>
                <a:ea typeface="+mj-ea"/>
              </a:rPr>
              <a:t>※</a:t>
            </a:r>
            <a:r>
              <a:rPr lang="ja-JP" altLang="en-US" sz="1600" dirty="0">
                <a:latin typeface="+mj-ea"/>
                <a:ea typeface="+mj-ea"/>
              </a:rPr>
              <a:t>管路施設に対してのみ</a:t>
            </a:r>
            <a:endParaRPr lang="en-US" altLang="ja-JP" sz="1600" dirty="0">
              <a:latin typeface="+mj-ea"/>
              <a:ea typeface="+mj-ea"/>
            </a:endParaRPr>
          </a:p>
        </p:txBody>
      </p:sp>
      <p:sp>
        <p:nvSpPr>
          <p:cNvPr id="2" name="角丸四角形 17">
            <a:extLst>
              <a:ext uri="{FF2B5EF4-FFF2-40B4-BE49-F238E27FC236}">
                <a16:creationId xmlns:a16="http://schemas.microsoft.com/office/drawing/2014/main" id="{3A32F350-251C-F2A4-82F0-6FFA69CE7D5D}"/>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２ 管路施設（現契約に規定された制度の活用）</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9FF55CF8-98B0-5BDC-6949-C8578F484962}"/>
              </a:ext>
            </a:extLst>
          </p:cNvPr>
          <p:cNvSpPr txBox="1"/>
          <p:nvPr/>
        </p:nvSpPr>
        <p:spPr>
          <a:xfrm>
            <a:off x="498188" y="4122805"/>
            <a:ext cx="8831246" cy="338554"/>
          </a:xfrm>
          <a:prstGeom prst="rect">
            <a:avLst/>
          </a:prstGeom>
          <a:noFill/>
          <a:ln>
            <a:solidFill>
              <a:schemeClr val="accent1">
                <a:shade val="15000"/>
              </a:schemeClr>
            </a:solidFill>
          </a:ln>
        </p:spPr>
        <p:txBody>
          <a:bodyPr wrap="square" rtlCol="0" anchor="ctr">
            <a:spAutoFit/>
          </a:bodyPr>
          <a:lstStyle/>
          <a:p>
            <a:pPr algn="ctr"/>
            <a:r>
              <a:rPr lang="ja-JP" altLang="en-US" sz="1600" dirty="0">
                <a:latin typeface="+mj-ea"/>
              </a:rPr>
              <a:t>一般的な規程であり、適用に際しての課題は無い</a:t>
            </a:r>
            <a:endParaRPr lang="en-US" altLang="ja-JP" sz="1600" dirty="0">
              <a:latin typeface="+mj-ea"/>
            </a:endParaRPr>
          </a:p>
        </p:txBody>
      </p:sp>
      <p:sp>
        <p:nvSpPr>
          <p:cNvPr id="8" name="テキスト ボックス 7">
            <a:extLst>
              <a:ext uri="{FF2B5EF4-FFF2-40B4-BE49-F238E27FC236}">
                <a16:creationId xmlns:a16="http://schemas.microsoft.com/office/drawing/2014/main" id="{3685B0E3-ED6A-D1B2-CA9C-2EA40D4A37C7}"/>
              </a:ext>
            </a:extLst>
          </p:cNvPr>
          <p:cNvSpPr txBox="1"/>
          <p:nvPr/>
        </p:nvSpPr>
        <p:spPr>
          <a:xfrm>
            <a:off x="498188" y="5626189"/>
            <a:ext cx="8831246" cy="338554"/>
          </a:xfrm>
          <a:prstGeom prst="rect">
            <a:avLst/>
          </a:prstGeom>
          <a:noFill/>
          <a:ln>
            <a:solidFill>
              <a:schemeClr val="accent1">
                <a:shade val="15000"/>
              </a:schemeClr>
            </a:solidFill>
          </a:ln>
        </p:spPr>
        <p:txBody>
          <a:bodyPr wrap="square" rtlCol="0" anchor="ctr">
            <a:spAutoFit/>
          </a:bodyPr>
          <a:lstStyle/>
          <a:p>
            <a:pPr algn="ctr"/>
            <a:r>
              <a:rPr lang="ja-JP" altLang="en-US" sz="1600" dirty="0">
                <a:latin typeface="+mj-ea"/>
              </a:rPr>
              <a:t>本契約だけの規定であり、適用に際して課題がある場合は受発注者協議により解決</a:t>
            </a:r>
            <a:endParaRPr lang="en-US" altLang="ja-JP" sz="1600" dirty="0">
              <a:latin typeface="+mj-ea"/>
            </a:endParaRPr>
          </a:p>
        </p:txBody>
      </p:sp>
      <p:sp>
        <p:nvSpPr>
          <p:cNvPr id="9" name="角丸四角形 17">
            <a:extLst>
              <a:ext uri="{FF2B5EF4-FFF2-40B4-BE49-F238E27FC236}">
                <a16:creationId xmlns:a16="http://schemas.microsoft.com/office/drawing/2014/main" id="{198C8FE4-D502-60A2-B7B1-FD3A8372E16E}"/>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２．包括委託契約における課題等への対応</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0840EA80-4EB0-981D-AFD8-760FED210745}"/>
              </a:ext>
            </a:extLst>
          </p:cNvPr>
          <p:cNvSpPr txBox="1"/>
          <p:nvPr/>
        </p:nvSpPr>
        <p:spPr>
          <a:xfrm>
            <a:off x="2649336" y="6526223"/>
            <a:ext cx="6270548" cy="338554"/>
          </a:xfrm>
          <a:prstGeom prst="rect">
            <a:avLst/>
          </a:prstGeom>
          <a:noFill/>
        </p:spPr>
        <p:txBody>
          <a:bodyPr wrap="square">
            <a:spAutoFit/>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今後、具体的な提案が</a:t>
            </a:r>
            <a:r>
              <a:rPr lang="ja-JP" altLang="en-US" sz="1600" dirty="0">
                <a:solidFill>
                  <a:srgbClr val="000000"/>
                </a:solidFill>
                <a:latin typeface="Meiryo UI" panose="020B0604030504040204" pitchFamily="50" charset="-128"/>
                <a:ea typeface="Meiryo UI" panose="020B0604030504040204" pitchFamily="50" charset="-128"/>
              </a:rPr>
              <a:t>受注者</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より提示される見込み</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4F114BC5-1D77-350B-EECC-C9327B132391}"/>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Tree>
    <p:extLst>
      <p:ext uri="{BB962C8B-B14F-4D97-AF65-F5344CB8AC3E}">
        <p14:creationId xmlns:p14="http://schemas.microsoft.com/office/powerpoint/2010/main" val="1964603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1FCA-F93F-6BFB-3F79-4294BBFF2B8A}"/>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1CA56521-FDEB-2E7B-7363-007D1DCFD129}"/>
              </a:ext>
            </a:extLst>
          </p:cNvPr>
          <p:cNvGrpSpPr/>
          <p:nvPr/>
        </p:nvGrpSpPr>
        <p:grpSpPr>
          <a:xfrm>
            <a:off x="-185750" y="1520853"/>
            <a:ext cx="5325742" cy="4443405"/>
            <a:chOff x="-185750" y="1445537"/>
            <a:chExt cx="5325742" cy="4443405"/>
          </a:xfrm>
        </p:grpSpPr>
        <p:graphicFrame>
          <p:nvGraphicFramePr>
            <p:cNvPr id="31" name="グラフ 30">
              <a:extLst>
                <a:ext uri="{FF2B5EF4-FFF2-40B4-BE49-F238E27FC236}">
                  <a16:creationId xmlns:a16="http://schemas.microsoft.com/office/drawing/2014/main" id="{2BF0FA89-EEF6-4353-03D1-97D37E1E5370}"/>
                </a:ext>
              </a:extLst>
            </p:cNvPr>
            <p:cNvGraphicFramePr>
              <a:graphicFrameLocks/>
            </p:cNvGraphicFramePr>
            <p:nvPr/>
          </p:nvGraphicFramePr>
          <p:xfrm>
            <a:off x="-180864" y="1953741"/>
            <a:ext cx="5320856" cy="3126003"/>
          </p:xfrm>
          <a:graphic>
            <a:graphicData uri="http://schemas.openxmlformats.org/drawingml/2006/chart">
              <c:chart xmlns:c="http://schemas.openxmlformats.org/drawingml/2006/chart" xmlns:r="http://schemas.openxmlformats.org/officeDocument/2006/relationships" r:id="rId3"/>
            </a:graphicData>
          </a:graphic>
        </p:graphicFrame>
        <p:sp>
          <p:nvSpPr>
            <p:cNvPr id="33" name="楕円 32">
              <a:extLst>
                <a:ext uri="{FF2B5EF4-FFF2-40B4-BE49-F238E27FC236}">
                  <a16:creationId xmlns:a16="http://schemas.microsoft.com/office/drawing/2014/main" id="{E936BC95-A299-CE04-26A7-D4A5A646FE30}"/>
                </a:ext>
              </a:extLst>
            </p:cNvPr>
            <p:cNvSpPr/>
            <p:nvPr/>
          </p:nvSpPr>
          <p:spPr>
            <a:xfrm>
              <a:off x="1387253" y="2843940"/>
              <a:ext cx="77943" cy="779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cxnSp>
          <p:nvCxnSpPr>
            <p:cNvPr id="34" name="直線コネクタ 33">
              <a:extLst>
                <a:ext uri="{FF2B5EF4-FFF2-40B4-BE49-F238E27FC236}">
                  <a16:creationId xmlns:a16="http://schemas.microsoft.com/office/drawing/2014/main" id="{EFA224A2-BCBA-3C68-F9D2-2F41032E1BB4}"/>
                </a:ext>
              </a:extLst>
            </p:cNvPr>
            <p:cNvCxnSpPr>
              <a:cxnSpLocks/>
            </p:cNvCxnSpPr>
            <p:nvPr/>
          </p:nvCxnSpPr>
          <p:spPr>
            <a:xfrm flipH="1" flipV="1">
              <a:off x="873412" y="2606168"/>
              <a:ext cx="514157" cy="239774"/>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67C98A0D-5B31-BD06-B8F7-306E1B32C802}"/>
                </a:ext>
              </a:extLst>
            </p:cNvPr>
            <p:cNvSpPr txBox="1"/>
            <p:nvPr/>
          </p:nvSpPr>
          <p:spPr>
            <a:xfrm>
              <a:off x="-98493" y="1999582"/>
              <a:ext cx="1120342" cy="646331"/>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環境局</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(3.3)</a:t>
              </a:r>
            </a:p>
            <a:p>
              <a:pPr algn="ctr"/>
              <a:r>
                <a:rPr kumimoji="1" lang="en-US" altLang="ja-JP" sz="1200" dirty="0">
                  <a:latin typeface="BIZ UDPゴシック" panose="020B0400000000000000" pitchFamily="50" charset="-128"/>
                  <a:ea typeface="BIZ UDPゴシック" panose="020B0400000000000000" pitchFamily="50" charset="-128"/>
                </a:rPr>
                <a:t>6%</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36" name="直線コネクタ 35">
              <a:extLst>
                <a:ext uri="{FF2B5EF4-FFF2-40B4-BE49-F238E27FC236}">
                  <a16:creationId xmlns:a16="http://schemas.microsoft.com/office/drawing/2014/main" id="{F10216B2-7F05-B6E4-D7D2-47B42900E1E7}"/>
                </a:ext>
              </a:extLst>
            </p:cNvPr>
            <p:cNvCxnSpPr>
              <a:cxnSpLocks/>
            </p:cNvCxnSpPr>
            <p:nvPr/>
          </p:nvCxnSpPr>
          <p:spPr>
            <a:xfrm flipH="1" flipV="1">
              <a:off x="1765392" y="2037062"/>
              <a:ext cx="212969" cy="440506"/>
            </a:xfrm>
            <a:prstGeom prst="line">
              <a:avLst/>
            </a:prstGeom>
          </p:spPr>
          <p:style>
            <a:lnRef idx="1">
              <a:schemeClr val="dk1"/>
            </a:lnRef>
            <a:fillRef idx="0">
              <a:schemeClr val="dk1"/>
            </a:fillRef>
            <a:effectRef idx="0">
              <a:schemeClr val="dk1"/>
            </a:effectRef>
            <a:fontRef idx="minor">
              <a:schemeClr val="tx1"/>
            </a:fontRef>
          </p:style>
        </p:cxnSp>
        <p:sp>
          <p:nvSpPr>
            <p:cNvPr id="37" name="楕円 36">
              <a:extLst>
                <a:ext uri="{FF2B5EF4-FFF2-40B4-BE49-F238E27FC236}">
                  <a16:creationId xmlns:a16="http://schemas.microsoft.com/office/drawing/2014/main" id="{1EAEB179-C04E-9011-E8E6-E170BD36A82E}"/>
                </a:ext>
              </a:extLst>
            </p:cNvPr>
            <p:cNvSpPr/>
            <p:nvPr/>
          </p:nvSpPr>
          <p:spPr>
            <a:xfrm>
              <a:off x="1937115" y="2452345"/>
              <a:ext cx="77944" cy="77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679BA7FD-82B2-7094-72AD-E1CD6AE449B7}"/>
                </a:ext>
              </a:extLst>
            </p:cNvPr>
            <p:cNvSpPr txBox="1"/>
            <p:nvPr/>
          </p:nvSpPr>
          <p:spPr>
            <a:xfrm>
              <a:off x="980546" y="1445537"/>
              <a:ext cx="1120342" cy="646331"/>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その他</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(7.2)</a:t>
              </a:r>
            </a:p>
            <a:p>
              <a:pPr algn="ctr"/>
              <a:r>
                <a:rPr kumimoji="1" lang="en-US" altLang="ja-JP" sz="1200" dirty="0">
                  <a:latin typeface="BIZ UDPゴシック" panose="020B0400000000000000" pitchFamily="50" charset="-128"/>
                  <a:ea typeface="BIZ UDPゴシック" panose="020B0400000000000000" pitchFamily="50" charset="-128"/>
                </a:rPr>
                <a:t>13%</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9" name="楕円 38">
              <a:extLst>
                <a:ext uri="{FF2B5EF4-FFF2-40B4-BE49-F238E27FC236}">
                  <a16:creationId xmlns:a16="http://schemas.microsoft.com/office/drawing/2014/main" id="{FEC8D63D-D4CA-3873-DCDD-816E1151CCD4}"/>
                </a:ext>
              </a:extLst>
            </p:cNvPr>
            <p:cNvSpPr/>
            <p:nvPr/>
          </p:nvSpPr>
          <p:spPr>
            <a:xfrm>
              <a:off x="3174038" y="2611649"/>
              <a:ext cx="77943" cy="779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9C20DA47-72F7-17CD-F7F8-7B48BE6EEA72}"/>
                </a:ext>
              </a:extLst>
            </p:cNvPr>
            <p:cNvCxnSpPr>
              <a:cxnSpLocks/>
            </p:cNvCxnSpPr>
            <p:nvPr/>
          </p:nvCxnSpPr>
          <p:spPr>
            <a:xfrm flipV="1">
              <a:off x="3199803" y="2210388"/>
              <a:ext cx="278848" cy="448059"/>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5C674177-AF85-3DB4-81CE-E394D8A5DF03}"/>
                </a:ext>
              </a:extLst>
            </p:cNvPr>
            <p:cNvSpPr txBox="1"/>
            <p:nvPr/>
          </p:nvSpPr>
          <p:spPr>
            <a:xfrm>
              <a:off x="3121775" y="1511609"/>
              <a:ext cx="1120342" cy="646331"/>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下水道事業</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rgbClr val="FF0000"/>
                  </a:solidFill>
                  <a:latin typeface="BIZ UDPゴシック" panose="020B0400000000000000" pitchFamily="50" charset="-128"/>
                  <a:ea typeface="BIZ UDPゴシック" panose="020B0400000000000000" pitchFamily="50" charset="-128"/>
                </a:rPr>
                <a:t>(20.4)</a:t>
              </a:r>
            </a:p>
            <a:p>
              <a:pPr algn="ctr"/>
              <a:r>
                <a:rPr kumimoji="1" lang="en-US" altLang="ja-JP" sz="1200" b="1" dirty="0">
                  <a:solidFill>
                    <a:srgbClr val="FF0000"/>
                  </a:solidFill>
                  <a:latin typeface="BIZ UDPゴシック" panose="020B0400000000000000" pitchFamily="50" charset="-128"/>
                  <a:ea typeface="BIZ UDPゴシック" panose="020B0400000000000000" pitchFamily="50" charset="-128"/>
                </a:rPr>
                <a:t>38%</a:t>
              </a:r>
              <a:endParaRPr kumimoji="1" lang="ja-JP" altLang="en-US" sz="1200" b="1" dirty="0">
                <a:solidFill>
                  <a:srgbClr val="FF0000"/>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4D0CE7BD-7B74-C11F-C3EE-3BB39BDD581B}"/>
                </a:ext>
              </a:extLst>
            </p:cNvPr>
            <p:cNvSpPr txBox="1"/>
            <p:nvPr/>
          </p:nvSpPr>
          <p:spPr>
            <a:xfrm>
              <a:off x="4184675" y="3988254"/>
              <a:ext cx="846556" cy="646331"/>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建設局</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(24.5)</a:t>
              </a:r>
            </a:p>
            <a:p>
              <a:pPr algn="ctr"/>
              <a:r>
                <a:rPr kumimoji="1" lang="en-US" altLang="ja-JP" sz="1200" dirty="0">
                  <a:latin typeface="BIZ UDPゴシック" panose="020B0400000000000000" pitchFamily="50" charset="-128"/>
                  <a:ea typeface="BIZ UDPゴシック" panose="020B0400000000000000" pitchFamily="50" charset="-128"/>
                </a:rPr>
                <a:t>46%</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3" name="楕円 42">
              <a:extLst>
                <a:ext uri="{FF2B5EF4-FFF2-40B4-BE49-F238E27FC236}">
                  <a16:creationId xmlns:a16="http://schemas.microsoft.com/office/drawing/2014/main" id="{1CC01FE2-EF54-09E0-6278-5EE5D2A3ACE0}"/>
                </a:ext>
              </a:extLst>
            </p:cNvPr>
            <p:cNvSpPr/>
            <p:nvPr/>
          </p:nvSpPr>
          <p:spPr>
            <a:xfrm>
              <a:off x="1398897" y="3271486"/>
              <a:ext cx="77943" cy="779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4" name="楕円 43">
              <a:extLst>
                <a:ext uri="{FF2B5EF4-FFF2-40B4-BE49-F238E27FC236}">
                  <a16:creationId xmlns:a16="http://schemas.microsoft.com/office/drawing/2014/main" id="{BA90BD14-5A38-BB94-5FC0-909BAA57F787}"/>
                </a:ext>
              </a:extLst>
            </p:cNvPr>
            <p:cNvSpPr/>
            <p:nvPr/>
          </p:nvSpPr>
          <p:spPr>
            <a:xfrm>
              <a:off x="1329896" y="3709176"/>
              <a:ext cx="77943" cy="779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5" name="楕円 44">
              <a:extLst>
                <a:ext uri="{FF2B5EF4-FFF2-40B4-BE49-F238E27FC236}">
                  <a16:creationId xmlns:a16="http://schemas.microsoft.com/office/drawing/2014/main" id="{CD80C06A-50D9-9B91-5A63-B0AA320216FD}"/>
                </a:ext>
              </a:extLst>
            </p:cNvPr>
            <p:cNvSpPr/>
            <p:nvPr/>
          </p:nvSpPr>
          <p:spPr>
            <a:xfrm>
              <a:off x="2113779" y="4496015"/>
              <a:ext cx="77943" cy="779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cxnSp>
          <p:nvCxnSpPr>
            <p:cNvPr id="46" name="直線コネクタ 45">
              <a:extLst>
                <a:ext uri="{FF2B5EF4-FFF2-40B4-BE49-F238E27FC236}">
                  <a16:creationId xmlns:a16="http://schemas.microsoft.com/office/drawing/2014/main" id="{AE4F573D-7559-03CA-62AB-57A79B394EDA}"/>
                </a:ext>
              </a:extLst>
            </p:cNvPr>
            <p:cNvCxnSpPr>
              <a:cxnSpLocks/>
            </p:cNvCxnSpPr>
            <p:nvPr/>
          </p:nvCxnSpPr>
          <p:spPr>
            <a:xfrm flipH="1" flipV="1">
              <a:off x="760708" y="3256810"/>
              <a:ext cx="631656" cy="57443"/>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a:extLst>
                <a:ext uri="{FF2B5EF4-FFF2-40B4-BE49-F238E27FC236}">
                  <a16:creationId xmlns:a16="http://schemas.microsoft.com/office/drawing/2014/main" id="{8E30A4D3-B513-205E-9B91-4714008C2FEB}"/>
                </a:ext>
              </a:extLst>
            </p:cNvPr>
            <p:cNvSpPr txBox="1"/>
            <p:nvPr/>
          </p:nvSpPr>
          <p:spPr>
            <a:xfrm>
              <a:off x="-118087" y="2869422"/>
              <a:ext cx="1120342" cy="646331"/>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経済戦略局</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(3.6)</a:t>
              </a:r>
            </a:p>
            <a:p>
              <a:pPr algn="ctr"/>
              <a:r>
                <a:rPr kumimoji="1" lang="en-US" altLang="ja-JP" sz="1200" dirty="0">
                  <a:latin typeface="BIZ UDPゴシック" panose="020B0400000000000000" pitchFamily="50" charset="-128"/>
                  <a:ea typeface="BIZ UDPゴシック" panose="020B0400000000000000" pitchFamily="50" charset="-128"/>
                </a:rPr>
                <a:t>7%</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48" name="直線コネクタ 47">
              <a:extLst>
                <a:ext uri="{FF2B5EF4-FFF2-40B4-BE49-F238E27FC236}">
                  <a16:creationId xmlns:a16="http://schemas.microsoft.com/office/drawing/2014/main" id="{9694DF3B-B1D3-1361-95E3-F5277879EF20}"/>
                </a:ext>
              </a:extLst>
            </p:cNvPr>
            <p:cNvCxnSpPr>
              <a:cxnSpLocks/>
            </p:cNvCxnSpPr>
            <p:nvPr/>
          </p:nvCxnSpPr>
          <p:spPr>
            <a:xfrm flipH="1">
              <a:off x="598401" y="3749811"/>
              <a:ext cx="744149" cy="486190"/>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347559F7-2AB0-00BF-807D-AC2699837908}"/>
                </a:ext>
              </a:extLst>
            </p:cNvPr>
            <p:cNvSpPr txBox="1"/>
            <p:nvPr/>
          </p:nvSpPr>
          <p:spPr>
            <a:xfrm>
              <a:off x="-185750" y="4241392"/>
              <a:ext cx="1653616" cy="646331"/>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教育委員会事務局</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(5.1)</a:t>
              </a:r>
            </a:p>
            <a:p>
              <a:pPr algn="ctr"/>
              <a:r>
                <a:rPr kumimoji="1" lang="en-US" altLang="ja-JP" sz="1200" dirty="0">
                  <a:latin typeface="BIZ UDPゴシック" panose="020B0400000000000000" pitchFamily="50" charset="-128"/>
                  <a:ea typeface="BIZ UDPゴシック" panose="020B0400000000000000" pitchFamily="50" charset="-128"/>
                </a:rPr>
                <a:t>10%</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50" name="直線コネクタ 49">
              <a:extLst>
                <a:ext uri="{FF2B5EF4-FFF2-40B4-BE49-F238E27FC236}">
                  <a16:creationId xmlns:a16="http://schemas.microsoft.com/office/drawing/2014/main" id="{57070489-C7C4-B074-8EDF-626316BE4C40}"/>
                </a:ext>
              </a:extLst>
            </p:cNvPr>
            <p:cNvCxnSpPr>
              <a:cxnSpLocks/>
            </p:cNvCxnSpPr>
            <p:nvPr/>
          </p:nvCxnSpPr>
          <p:spPr>
            <a:xfrm flipH="1">
              <a:off x="1680457" y="4534986"/>
              <a:ext cx="477414" cy="438142"/>
            </a:xfrm>
            <a:prstGeom prst="line">
              <a:avLst/>
            </a:prstGeom>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9F8BD354-FEBB-A246-E6FD-391EFAC47E83}"/>
                </a:ext>
              </a:extLst>
            </p:cNvPr>
            <p:cNvSpPr txBox="1"/>
            <p:nvPr/>
          </p:nvSpPr>
          <p:spPr>
            <a:xfrm>
              <a:off x="835047" y="4967031"/>
              <a:ext cx="1120342" cy="646331"/>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水道局</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(9.9)</a:t>
              </a:r>
            </a:p>
            <a:p>
              <a:pPr algn="ctr"/>
              <a:r>
                <a:rPr kumimoji="1" lang="en-US" altLang="ja-JP" sz="1200" dirty="0">
                  <a:latin typeface="BIZ UDPゴシック" panose="020B0400000000000000" pitchFamily="50" charset="-128"/>
                  <a:ea typeface="BIZ UDPゴシック" panose="020B0400000000000000" pitchFamily="50" charset="-128"/>
                </a:rPr>
                <a:t>18%</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FD675831-1F28-9E4B-941F-08BD10B3FCE3}"/>
                </a:ext>
              </a:extLst>
            </p:cNvPr>
            <p:cNvSpPr txBox="1"/>
            <p:nvPr/>
          </p:nvSpPr>
          <p:spPr>
            <a:xfrm>
              <a:off x="1619269" y="3056260"/>
              <a:ext cx="1678117" cy="76084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総排出量</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2013</a:t>
              </a:r>
              <a:r>
                <a:rPr kumimoji="1" lang="ja-JP" altLang="en-US" sz="1200" dirty="0">
                  <a:latin typeface="BIZ UDPゴシック" panose="020B0400000000000000" pitchFamily="50" charset="-128"/>
                  <a:ea typeface="BIZ UDPゴシック" panose="020B0400000000000000" pitchFamily="50" charset="-128"/>
                </a:rPr>
                <a:t>年度実績</a:t>
              </a:r>
              <a:endParaRPr kumimoji="1" lang="en-US" altLang="ja-JP" sz="1200" dirty="0">
                <a:latin typeface="BIZ UDPゴシック" panose="020B0400000000000000" pitchFamily="50" charset="-128"/>
                <a:ea typeface="BIZ UDPゴシック" panose="020B0400000000000000" pitchFamily="50" charset="-128"/>
              </a:endParaRPr>
            </a:p>
            <a:p>
              <a:pPr algn="ctr">
                <a:lnSpc>
                  <a:spcPct val="200000"/>
                </a:lnSpc>
              </a:pPr>
              <a:r>
                <a:rPr kumimoji="1" lang="en-US" altLang="ja-JP" sz="1200" b="1" dirty="0">
                  <a:latin typeface="BIZ UDPゴシック" panose="020B0400000000000000" pitchFamily="50" charset="-128"/>
                  <a:ea typeface="BIZ UDPゴシック" panose="020B0400000000000000" pitchFamily="50" charset="-128"/>
                </a:rPr>
                <a:t>53.5</a:t>
              </a:r>
              <a:r>
                <a:rPr kumimoji="1" lang="ja-JP" altLang="en-US" sz="1200" b="1" dirty="0">
                  <a:latin typeface="BIZ UDPゴシック" panose="020B0400000000000000" pitchFamily="50" charset="-128"/>
                  <a:ea typeface="BIZ UDPゴシック" panose="020B0400000000000000" pitchFamily="50" charset="-128"/>
                </a:rPr>
                <a:t>万</a:t>
              </a:r>
              <a:r>
                <a:rPr kumimoji="1" lang="en-US" altLang="ja-JP" sz="1200" b="1" dirty="0">
                  <a:latin typeface="BIZ UDPゴシック" panose="020B0400000000000000" pitchFamily="50" charset="-128"/>
                  <a:ea typeface="BIZ UDPゴシック" panose="020B0400000000000000" pitchFamily="50" charset="-128"/>
                </a:rPr>
                <a:t>t-CO</a:t>
              </a:r>
              <a:r>
                <a:rPr kumimoji="1" lang="en-US" altLang="ja-JP" sz="1200" b="1" baseline="-25000" dirty="0">
                  <a:latin typeface="BIZ UDPゴシック" panose="020B0400000000000000" pitchFamily="50" charset="-128"/>
                  <a:ea typeface="BIZ UDPゴシック" panose="020B0400000000000000" pitchFamily="50" charset="-128"/>
                </a:rPr>
                <a:t>2</a:t>
              </a:r>
              <a:endParaRPr kumimoji="1" lang="ja-JP" altLang="en-US" sz="1200" baseline="-25000"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3FE06BAB-27D0-9F58-2A78-AD6F98457F3A}"/>
                </a:ext>
              </a:extLst>
            </p:cNvPr>
            <p:cNvSpPr txBox="1"/>
            <p:nvPr/>
          </p:nvSpPr>
          <p:spPr>
            <a:xfrm>
              <a:off x="2374038" y="5012676"/>
              <a:ext cx="2427052" cy="876266"/>
            </a:xfrm>
            <a:prstGeom prst="rect">
              <a:avLst/>
            </a:prstGeom>
            <a:noFill/>
          </p:spPr>
          <p:txBody>
            <a:bodyPr wrap="square" rtlCol="0">
              <a:spAutoFit/>
            </a:bodyPr>
            <a:lstStyle/>
            <a:p>
              <a:pPr>
                <a:lnSpc>
                  <a:spcPct val="1500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排出量</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単位</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万</a:t>
              </a:r>
              <a:r>
                <a:rPr kumimoji="1" lang="en-US" altLang="ja-JP" sz="1200" dirty="0">
                  <a:latin typeface="BIZ UDPゴシック" panose="020B0400000000000000" pitchFamily="50" charset="-128"/>
                  <a:ea typeface="BIZ UDPゴシック" panose="020B0400000000000000" pitchFamily="50" charset="-128"/>
                </a:rPr>
                <a:t>t-CO</a:t>
              </a:r>
              <a:r>
                <a:rPr kumimoji="1" lang="en-US" altLang="ja-JP" sz="1200" baseline="-25000" dirty="0">
                  <a:latin typeface="BIZ UDPゴシック" panose="020B0400000000000000" pitchFamily="50" charset="-128"/>
                  <a:ea typeface="BIZ UDPゴシック" panose="020B0400000000000000" pitchFamily="50" charset="-128"/>
                </a:rPr>
                <a:t>2</a:t>
              </a:r>
            </a:p>
            <a:p>
              <a:pPr>
                <a:lnSpc>
                  <a:spcPct val="1500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下水道事業は建設局の一部</a:t>
              </a:r>
              <a:endParaRPr kumimoji="1" lang="ja-JP" altLang="en-US" sz="1200" baseline="-250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大阪広域環境施設組合を除く</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7" name="右中かっこ 56">
              <a:extLst>
                <a:ext uri="{FF2B5EF4-FFF2-40B4-BE49-F238E27FC236}">
                  <a16:creationId xmlns:a16="http://schemas.microsoft.com/office/drawing/2014/main" id="{54047120-BB09-ACD9-6806-B9F94E2C4230}"/>
                </a:ext>
              </a:extLst>
            </p:cNvPr>
            <p:cNvSpPr/>
            <p:nvPr/>
          </p:nvSpPr>
          <p:spPr>
            <a:xfrm>
              <a:off x="3895918" y="2865998"/>
              <a:ext cx="375731" cy="1778043"/>
            </a:xfrm>
            <a:prstGeom prst="rightBrace">
              <a:avLst>
                <a:gd name="adj1" fmla="val 8333"/>
                <a:gd name="adj2" fmla="val 7929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3600">
                <a:latin typeface="BIZ UDPゴシック" panose="020B0400000000000000" pitchFamily="50" charset="-128"/>
                <a:ea typeface="BIZ UDPゴシック" panose="020B0400000000000000" pitchFamily="50" charset="-128"/>
              </a:endParaRPr>
            </a:p>
          </p:txBody>
        </p:sp>
      </p:grpSp>
      <p:sp>
        <p:nvSpPr>
          <p:cNvPr id="60" name="テキスト ボックス 1">
            <a:extLst>
              <a:ext uri="{FF2B5EF4-FFF2-40B4-BE49-F238E27FC236}">
                <a16:creationId xmlns:a16="http://schemas.microsoft.com/office/drawing/2014/main" id="{A261C81B-AA0F-6FB1-FA7A-43337C5AED87}"/>
              </a:ext>
            </a:extLst>
          </p:cNvPr>
          <p:cNvSpPr txBox="1"/>
          <p:nvPr/>
        </p:nvSpPr>
        <p:spPr>
          <a:xfrm>
            <a:off x="974790" y="867831"/>
            <a:ext cx="7956421" cy="341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a:latin typeface="BIZ UDPゴシック" panose="020B0400000000000000" pitchFamily="50" charset="-128"/>
                <a:ea typeface="BIZ UDPゴシック" panose="020B0400000000000000" pitchFamily="50" charset="-128"/>
              </a:rPr>
              <a:t>大阪市・下水道事業で排出されている温室効果ガスの内訳</a:t>
            </a:r>
          </a:p>
        </p:txBody>
      </p:sp>
      <p:cxnSp>
        <p:nvCxnSpPr>
          <p:cNvPr id="158" name="直線コネクタ 157">
            <a:extLst>
              <a:ext uri="{FF2B5EF4-FFF2-40B4-BE49-F238E27FC236}">
                <a16:creationId xmlns:a16="http://schemas.microsoft.com/office/drawing/2014/main" id="{68549939-85AE-552C-BD95-3FF1FC6D45F0}"/>
              </a:ext>
            </a:extLst>
          </p:cNvPr>
          <p:cNvCxnSpPr>
            <a:cxnSpLocks/>
          </p:cNvCxnSpPr>
          <p:nvPr/>
        </p:nvCxnSpPr>
        <p:spPr>
          <a:xfrm>
            <a:off x="4953000" y="1492767"/>
            <a:ext cx="0" cy="50015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
            <a:extLst>
              <a:ext uri="{FF2B5EF4-FFF2-40B4-BE49-F238E27FC236}">
                <a16:creationId xmlns:a16="http://schemas.microsoft.com/office/drawing/2014/main" id="{14F48327-6F8F-F5B0-1E67-FB9320BE4A29}"/>
              </a:ext>
            </a:extLst>
          </p:cNvPr>
          <p:cNvSpPr txBox="1"/>
          <p:nvPr/>
        </p:nvSpPr>
        <p:spPr>
          <a:xfrm>
            <a:off x="886924" y="1179716"/>
            <a:ext cx="3167933" cy="34164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a:latin typeface="BIZ UDPゴシック" panose="020B0400000000000000" pitchFamily="50" charset="-128"/>
                <a:ea typeface="BIZ UDPゴシック" panose="020B0400000000000000" pitchFamily="50" charset="-128"/>
              </a:rPr>
              <a:t>大阪市事務事業の排出量内訳</a:t>
            </a:r>
          </a:p>
        </p:txBody>
      </p:sp>
      <p:sp>
        <p:nvSpPr>
          <p:cNvPr id="161" name="テキスト ボックス 1">
            <a:extLst>
              <a:ext uri="{FF2B5EF4-FFF2-40B4-BE49-F238E27FC236}">
                <a16:creationId xmlns:a16="http://schemas.microsoft.com/office/drawing/2014/main" id="{1CDD0D17-E43A-8D1C-9945-B6FDD70574E3}"/>
              </a:ext>
            </a:extLst>
          </p:cNvPr>
          <p:cNvSpPr txBox="1"/>
          <p:nvPr/>
        </p:nvSpPr>
        <p:spPr>
          <a:xfrm>
            <a:off x="6055794" y="1179716"/>
            <a:ext cx="2750412" cy="34164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a:latin typeface="BIZ UDPゴシック" panose="020B0400000000000000" pitchFamily="50" charset="-128"/>
                <a:ea typeface="BIZ UDPゴシック" panose="020B0400000000000000" pitchFamily="50" charset="-128"/>
              </a:rPr>
              <a:t>下水道事業の排出量内訳</a:t>
            </a:r>
          </a:p>
        </p:txBody>
      </p:sp>
      <p:cxnSp>
        <p:nvCxnSpPr>
          <p:cNvPr id="163" name="直線コネクタ 162">
            <a:extLst>
              <a:ext uri="{FF2B5EF4-FFF2-40B4-BE49-F238E27FC236}">
                <a16:creationId xmlns:a16="http://schemas.microsoft.com/office/drawing/2014/main" id="{3F8DCA7A-FAAE-7C39-B4CE-0C1F07D76C8B}"/>
              </a:ext>
            </a:extLst>
          </p:cNvPr>
          <p:cNvCxnSpPr>
            <a:cxnSpLocks/>
          </p:cNvCxnSpPr>
          <p:nvPr/>
        </p:nvCxnSpPr>
        <p:spPr>
          <a:xfrm>
            <a:off x="886924" y="1521357"/>
            <a:ext cx="316793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B85655E-9321-FB29-4A80-A4395CE39201}"/>
              </a:ext>
            </a:extLst>
          </p:cNvPr>
          <p:cNvSpPr txBox="1"/>
          <p:nvPr/>
        </p:nvSpPr>
        <p:spPr>
          <a:xfrm>
            <a:off x="191161" y="5944568"/>
            <a:ext cx="4559458" cy="554493"/>
          </a:xfrm>
          <a:prstGeom prst="rect">
            <a:avLst/>
          </a:prstGeom>
          <a:noFill/>
          <a:ln w="25400">
            <a:solidFill>
              <a:srgbClr val="FF0000"/>
            </a:solidFill>
          </a:ln>
        </p:spPr>
        <p:txBody>
          <a:bodyPr wrap="square" anchor="ctr">
            <a:noAutofit/>
          </a:bodyPr>
          <a:lstStyle/>
          <a:p>
            <a:pPr algn="ctr"/>
            <a:r>
              <a:rPr lang="ja-JP" altLang="en-US" sz="1400" dirty="0">
                <a:solidFill>
                  <a:srgbClr val="000000"/>
                </a:solidFill>
                <a:latin typeface="BIZ UDPゴシック" panose="020B0400000000000000" pitchFamily="50" charset="-128"/>
                <a:ea typeface="BIZ UDPゴシック" panose="020B0400000000000000" pitchFamily="50" charset="-128"/>
              </a:rPr>
              <a:t>大阪市全体の約</a:t>
            </a:r>
            <a:r>
              <a:rPr lang="en-US" altLang="ja-JP" sz="1400" dirty="0">
                <a:solidFill>
                  <a:srgbClr val="000000"/>
                </a:solidFill>
                <a:latin typeface="BIZ UDPゴシック" panose="020B0400000000000000" pitchFamily="50" charset="-128"/>
                <a:ea typeface="BIZ UDPゴシック" panose="020B0400000000000000" pitchFamily="50" charset="-128"/>
              </a:rPr>
              <a:t>46%</a:t>
            </a:r>
            <a:r>
              <a:rPr lang="ja-JP" altLang="en-US" sz="1400" dirty="0">
                <a:solidFill>
                  <a:srgbClr val="000000"/>
                </a:solidFill>
                <a:latin typeface="BIZ UDPゴシック" panose="020B0400000000000000" pitchFamily="50" charset="-128"/>
                <a:ea typeface="BIZ UDPゴシック" panose="020B0400000000000000" pitchFamily="50" charset="-128"/>
              </a:rPr>
              <a:t>の温室効果ガスを建設局が排出</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000000"/>
                </a:solidFill>
                <a:latin typeface="BIZ UDPゴシック" panose="020B0400000000000000" pitchFamily="50" charset="-128"/>
                <a:ea typeface="BIZ UDPゴシック" panose="020B0400000000000000" pitchFamily="50" charset="-128"/>
              </a:rPr>
              <a:t>建設局の排出量の約</a:t>
            </a:r>
            <a:r>
              <a:rPr lang="en-US" altLang="ja-JP" sz="1400" dirty="0">
                <a:solidFill>
                  <a:srgbClr val="000000"/>
                </a:solidFill>
                <a:latin typeface="BIZ UDPゴシック" panose="020B0400000000000000" pitchFamily="50" charset="-128"/>
                <a:ea typeface="BIZ UDPゴシック" panose="020B0400000000000000" pitchFamily="50" charset="-128"/>
              </a:rPr>
              <a:t>80%</a:t>
            </a:r>
            <a:r>
              <a:rPr lang="ja-JP" altLang="en-US" sz="1400" dirty="0">
                <a:solidFill>
                  <a:srgbClr val="000000"/>
                </a:solidFill>
                <a:latin typeface="BIZ UDPゴシック" panose="020B0400000000000000" pitchFamily="50" charset="-128"/>
                <a:ea typeface="BIZ UDPゴシック" panose="020B0400000000000000" pitchFamily="50" charset="-128"/>
              </a:rPr>
              <a:t>が下水道事業によるもの</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7C00C87-624B-ADD6-0D2D-8D215FCE53F8}"/>
              </a:ext>
            </a:extLst>
          </p:cNvPr>
          <p:cNvSpPr txBox="1"/>
          <p:nvPr/>
        </p:nvSpPr>
        <p:spPr>
          <a:xfrm>
            <a:off x="5047997" y="5944568"/>
            <a:ext cx="4766006" cy="554493"/>
          </a:xfrm>
          <a:prstGeom prst="rect">
            <a:avLst/>
          </a:prstGeom>
          <a:noFill/>
          <a:ln w="25400">
            <a:solidFill>
              <a:srgbClr val="FF0000"/>
            </a:solidFill>
          </a:ln>
        </p:spPr>
        <p:txBody>
          <a:bodyPr wrap="square" anchor="ctr">
            <a:noAutofit/>
          </a:bodyPr>
          <a:lstStyle/>
          <a:p>
            <a:pPr algn="ctr"/>
            <a:r>
              <a:rPr lang="ja-JP" altLang="en-US" sz="1400" dirty="0">
                <a:solidFill>
                  <a:srgbClr val="000000"/>
                </a:solidFill>
                <a:latin typeface="BIZ UDPゴシック" panose="020B0400000000000000" pitchFamily="50" charset="-128"/>
                <a:ea typeface="BIZ UDPゴシック" panose="020B0400000000000000" pitchFamily="50" charset="-128"/>
              </a:rPr>
              <a:t>下水道事業の排出量のうち</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algn="ctr"/>
            <a:r>
              <a:rPr lang="ja-JP" altLang="en-US" sz="1400" b="1" u="sng" dirty="0">
                <a:solidFill>
                  <a:srgbClr val="FF0000"/>
                </a:solidFill>
                <a:latin typeface="BIZ UDPゴシック" panose="020B0400000000000000" pitchFamily="50" charset="-128"/>
                <a:ea typeface="BIZ UDPゴシック" panose="020B0400000000000000" pitchFamily="50" charset="-128"/>
              </a:rPr>
              <a:t>約</a:t>
            </a:r>
            <a:r>
              <a:rPr lang="en-US" altLang="ja-JP" sz="1400" b="1" u="sng" dirty="0">
                <a:solidFill>
                  <a:srgbClr val="FF0000"/>
                </a:solidFill>
                <a:latin typeface="BIZ UDPゴシック" panose="020B0400000000000000" pitchFamily="50" charset="-128"/>
                <a:ea typeface="BIZ UDPゴシック" panose="020B0400000000000000" pitchFamily="50" charset="-128"/>
              </a:rPr>
              <a:t>57%</a:t>
            </a:r>
            <a:r>
              <a:rPr lang="ja-JP" altLang="en-US" sz="1400" b="1" u="sng" dirty="0">
                <a:solidFill>
                  <a:srgbClr val="FF0000"/>
                </a:solidFill>
                <a:latin typeface="BIZ UDPゴシック" panose="020B0400000000000000" pitchFamily="50" charset="-128"/>
                <a:ea typeface="BIZ UDPゴシック" panose="020B0400000000000000" pitchFamily="50" charset="-128"/>
              </a:rPr>
              <a:t>が下水処理場・抽水所のエネルギー使用によるもの</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p:txBody>
      </p:sp>
      <p:cxnSp>
        <p:nvCxnSpPr>
          <p:cNvPr id="166" name="直線コネクタ 165">
            <a:extLst>
              <a:ext uri="{FF2B5EF4-FFF2-40B4-BE49-F238E27FC236}">
                <a16:creationId xmlns:a16="http://schemas.microsoft.com/office/drawing/2014/main" id="{E77DECC6-361D-96B0-E370-C74742E33AA1}"/>
              </a:ext>
            </a:extLst>
          </p:cNvPr>
          <p:cNvCxnSpPr>
            <a:cxnSpLocks/>
          </p:cNvCxnSpPr>
          <p:nvPr/>
        </p:nvCxnSpPr>
        <p:spPr>
          <a:xfrm>
            <a:off x="6055794" y="1521357"/>
            <a:ext cx="275041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25710549-D979-17CB-7BE5-06ED8C60E03B}"/>
              </a:ext>
            </a:extLst>
          </p:cNvPr>
          <p:cNvGrpSpPr/>
          <p:nvPr/>
        </p:nvGrpSpPr>
        <p:grpSpPr>
          <a:xfrm>
            <a:off x="4953000" y="1520853"/>
            <a:ext cx="4962015" cy="4400664"/>
            <a:chOff x="4953000" y="1758978"/>
            <a:chExt cx="4962015" cy="4400664"/>
          </a:xfrm>
        </p:grpSpPr>
        <p:sp>
          <p:nvSpPr>
            <p:cNvPr id="117" name="テキスト ボックス 116">
              <a:extLst>
                <a:ext uri="{FF2B5EF4-FFF2-40B4-BE49-F238E27FC236}">
                  <a16:creationId xmlns:a16="http://schemas.microsoft.com/office/drawing/2014/main" id="{CB6E4FEF-8520-590A-278B-A8CAA4A42650}"/>
                </a:ext>
              </a:extLst>
            </p:cNvPr>
            <p:cNvSpPr txBox="1"/>
            <p:nvPr/>
          </p:nvSpPr>
          <p:spPr>
            <a:xfrm>
              <a:off x="6979295" y="5882643"/>
              <a:ext cx="2542074" cy="276999"/>
            </a:xfrm>
            <a:prstGeom prst="rect">
              <a:avLst/>
            </a:prstGeom>
            <a:noFill/>
          </p:spPr>
          <p:txBody>
            <a:bodyPr wrap="square" rtlCol="0">
              <a:spAutoFit/>
            </a:bodyPr>
            <a:lstStyle/>
            <a:p>
              <a:pPr marL="0" lvl="0" indent="0" algn="ctr">
                <a:buFont typeface="Wingdings" panose="05000000000000000000" pitchFamily="2" charset="2"/>
                <a:buNone/>
              </a:pPr>
              <a:r>
                <a:rPr lang="ja-JP" altLang="en-US" sz="12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抽水所の</a:t>
              </a:r>
              <a:r>
                <a:rPr lang="ja-JP" altLang="en-US" sz="1200" b="1" kern="1200" dirty="0">
                  <a:solidFill>
                    <a:srgbClr val="FF0000"/>
                  </a:solidFill>
                  <a:effectLst/>
                  <a:latin typeface="BIZ UDPゴシック" panose="020B0400000000000000" pitchFamily="50" charset="-128"/>
                  <a:ea typeface="BIZ UDPゴシック" panose="020B0400000000000000" pitchFamily="50" charset="-128"/>
                  <a:cs typeface="Arial" panose="020B0604020202020204" pitchFamily="34" charset="0"/>
                </a:rPr>
                <a:t>電力・</a:t>
              </a:r>
              <a:r>
                <a:rPr lang="ja-JP" altLang="en-US" sz="12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燃料</a:t>
              </a:r>
              <a:r>
                <a:rPr lang="ja-JP" altLang="ja-JP" sz="1200" b="1" kern="1200" dirty="0">
                  <a:solidFill>
                    <a:srgbClr val="FF0000"/>
                  </a:solidFill>
                  <a:effectLst/>
                  <a:latin typeface="BIZ UDPゴシック" panose="020B0400000000000000" pitchFamily="50" charset="-128"/>
                  <a:ea typeface="BIZ UDPゴシック" panose="020B0400000000000000" pitchFamily="50" charset="-128"/>
                  <a:cs typeface="Arial" panose="020B0604020202020204" pitchFamily="34" charset="0"/>
                </a:rPr>
                <a:t>使用</a:t>
              </a:r>
              <a:r>
                <a:rPr lang="en-US" altLang="ja-JP" sz="12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(6.4%)</a:t>
              </a:r>
              <a:endParaRPr lang="ja-JP" altLang="ja-JP" sz="12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10" name="グラフ 9">
              <a:extLst>
                <a:ext uri="{FF2B5EF4-FFF2-40B4-BE49-F238E27FC236}">
                  <a16:creationId xmlns:a16="http://schemas.microsoft.com/office/drawing/2014/main" id="{4BE69871-2673-EFED-BE85-663DDAA02F38}"/>
                </a:ext>
              </a:extLst>
            </p:cNvPr>
            <p:cNvGraphicFramePr>
              <a:graphicFrameLocks/>
            </p:cNvGraphicFramePr>
            <p:nvPr>
              <p:extLst>
                <p:ext uri="{D42A27DB-BD31-4B8C-83A1-F6EECF244321}">
                  <p14:modId xmlns:p14="http://schemas.microsoft.com/office/powerpoint/2010/main" val="3815553495"/>
                </p:ext>
              </p:extLst>
            </p:nvPr>
          </p:nvGraphicFramePr>
          <p:xfrm>
            <a:off x="5692228" y="2257273"/>
            <a:ext cx="3715336" cy="3317794"/>
          </p:xfrm>
          <a:graphic>
            <a:graphicData uri="http://schemas.openxmlformats.org/drawingml/2006/chart">
              <c:chart xmlns:c="http://schemas.openxmlformats.org/drawingml/2006/chart" xmlns:r="http://schemas.openxmlformats.org/officeDocument/2006/relationships" r:id="rId4"/>
            </a:graphicData>
          </a:graphic>
        </p:graphicFrame>
        <p:sp>
          <p:nvSpPr>
            <p:cNvPr id="97" name="テキスト ボックス 96">
              <a:extLst>
                <a:ext uri="{FF2B5EF4-FFF2-40B4-BE49-F238E27FC236}">
                  <a16:creationId xmlns:a16="http://schemas.microsoft.com/office/drawing/2014/main" id="{8A4C8E55-021E-63E9-6384-01965759D9E6}"/>
                </a:ext>
              </a:extLst>
            </p:cNvPr>
            <p:cNvSpPr txBox="1"/>
            <p:nvPr/>
          </p:nvSpPr>
          <p:spPr>
            <a:xfrm>
              <a:off x="6525954" y="2648229"/>
              <a:ext cx="1130040" cy="293478"/>
            </a:xfrm>
            <a:prstGeom prst="rect">
              <a:avLst/>
            </a:prstGeom>
            <a:noFill/>
          </p:spPr>
          <p:txBody>
            <a:bodyPr wrap="square" rtlCol="0" anchor="ctr">
              <a:spAutoFit/>
            </a:bodyPr>
            <a:lstStyle/>
            <a:p>
              <a:pPr algn="ctr">
                <a:lnSpc>
                  <a:spcPct val="150000"/>
                </a:lnSpc>
              </a:pPr>
              <a:r>
                <a:rPr kumimoji="1" lang="ja-JP" altLang="en-US" sz="1050" b="1" dirty="0">
                  <a:latin typeface="BIZ UDPゴシック" panose="020B0400000000000000" pitchFamily="50" charset="-128"/>
                  <a:ea typeface="BIZ UDPゴシック" panose="020B0400000000000000" pitchFamily="50" charset="-128"/>
                </a:rPr>
                <a:t>約</a:t>
              </a:r>
              <a:r>
                <a:rPr kumimoji="1" lang="en-US" altLang="ja-JP" sz="1050" b="1" dirty="0">
                  <a:latin typeface="BIZ UDPゴシック" panose="020B0400000000000000" pitchFamily="50" charset="-128"/>
                  <a:ea typeface="BIZ UDPゴシック" panose="020B0400000000000000" pitchFamily="50" charset="-128"/>
                </a:rPr>
                <a:t>2.3</a:t>
              </a:r>
              <a:r>
                <a:rPr kumimoji="1" lang="ja-JP" altLang="en-US" sz="1050" b="1" dirty="0">
                  <a:latin typeface="BIZ UDPゴシック" panose="020B0400000000000000" pitchFamily="50" charset="-128"/>
                  <a:ea typeface="BIZ UDPゴシック" panose="020B0400000000000000" pitchFamily="50" charset="-128"/>
                </a:rPr>
                <a:t>万トン</a:t>
              </a:r>
            </a:p>
          </p:txBody>
        </p:sp>
        <p:sp>
          <p:nvSpPr>
            <p:cNvPr id="98" name="テキスト ボックス 97">
              <a:extLst>
                <a:ext uri="{FF2B5EF4-FFF2-40B4-BE49-F238E27FC236}">
                  <a16:creationId xmlns:a16="http://schemas.microsoft.com/office/drawing/2014/main" id="{C7DF4646-35A8-593E-22C3-E4DFB213CB9B}"/>
                </a:ext>
              </a:extLst>
            </p:cNvPr>
            <p:cNvSpPr txBox="1"/>
            <p:nvPr/>
          </p:nvSpPr>
          <p:spPr>
            <a:xfrm>
              <a:off x="5881414" y="4018924"/>
              <a:ext cx="1114648" cy="293478"/>
            </a:xfrm>
            <a:prstGeom prst="rect">
              <a:avLst/>
            </a:prstGeom>
            <a:noFill/>
          </p:spPr>
          <p:txBody>
            <a:bodyPr wrap="square" rtlCol="0" anchor="ctr">
              <a:spAutoFit/>
            </a:bodyPr>
            <a:lstStyle/>
            <a:p>
              <a:pPr algn="ctr">
                <a:lnSpc>
                  <a:spcPct val="150000"/>
                </a:lnSpc>
              </a:pPr>
              <a:r>
                <a:rPr kumimoji="1" lang="ja-JP" altLang="en-US" sz="1050" b="1" dirty="0">
                  <a:latin typeface="BIZ UDPゴシック" panose="020B0400000000000000" pitchFamily="50" charset="-128"/>
                  <a:ea typeface="BIZ UDPゴシック" panose="020B0400000000000000" pitchFamily="50" charset="-128"/>
                </a:rPr>
                <a:t>約</a:t>
              </a:r>
              <a:r>
                <a:rPr kumimoji="1" lang="en-US" altLang="ja-JP" sz="1050" b="1" dirty="0">
                  <a:latin typeface="BIZ UDPゴシック" panose="020B0400000000000000" pitchFamily="50" charset="-128"/>
                  <a:ea typeface="BIZ UDPゴシック" panose="020B0400000000000000" pitchFamily="50" charset="-128"/>
                </a:rPr>
                <a:t>6.6</a:t>
              </a:r>
              <a:r>
                <a:rPr kumimoji="1" lang="ja-JP" altLang="en-US" sz="1050" b="1" dirty="0">
                  <a:latin typeface="BIZ UDPゴシック" panose="020B0400000000000000" pitchFamily="50" charset="-128"/>
                  <a:ea typeface="BIZ UDPゴシック" panose="020B0400000000000000" pitchFamily="50" charset="-128"/>
                </a:rPr>
                <a:t>万トン</a:t>
              </a:r>
            </a:p>
          </p:txBody>
        </p:sp>
        <p:sp>
          <p:nvSpPr>
            <p:cNvPr id="101" name="テキスト ボックス 100">
              <a:extLst>
                <a:ext uri="{FF2B5EF4-FFF2-40B4-BE49-F238E27FC236}">
                  <a16:creationId xmlns:a16="http://schemas.microsoft.com/office/drawing/2014/main" id="{13E875EE-4B4A-2248-2834-0D5EDDB75774}"/>
                </a:ext>
              </a:extLst>
            </p:cNvPr>
            <p:cNvSpPr txBox="1"/>
            <p:nvPr/>
          </p:nvSpPr>
          <p:spPr>
            <a:xfrm>
              <a:off x="7801278" y="5403702"/>
              <a:ext cx="2113737" cy="461665"/>
            </a:xfrm>
            <a:prstGeom prst="rect">
              <a:avLst/>
            </a:prstGeom>
            <a:noFill/>
          </p:spPr>
          <p:txBody>
            <a:bodyPr wrap="square" rtlCol="0">
              <a:spAutoFit/>
            </a:bodyPr>
            <a:lstStyle/>
            <a:p>
              <a:pPr marL="0" lvl="0" indent="0" algn="ctr">
                <a:buFont typeface="Wingdings" panose="05000000000000000000" pitchFamily="2" charset="2"/>
                <a:buNone/>
              </a:pPr>
              <a:r>
                <a:rPr lang="ja-JP" altLang="ja-JP" sz="1200" b="1" kern="1200" dirty="0">
                  <a:solidFill>
                    <a:srgbClr val="FF0000"/>
                  </a:solidFill>
                  <a:effectLst/>
                  <a:latin typeface="BIZ UDPゴシック" panose="020B0400000000000000" pitchFamily="50" charset="-128"/>
                  <a:ea typeface="BIZ UDPゴシック" panose="020B0400000000000000" pitchFamily="50" charset="-128"/>
                  <a:cs typeface="Arial" panose="020B0604020202020204" pitchFamily="34" charset="0"/>
                </a:rPr>
                <a:t>下水処理場の電力</a:t>
              </a:r>
              <a:r>
                <a:rPr lang="ja-JP" altLang="en-US" sz="1200" b="1" kern="1200" dirty="0">
                  <a:solidFill>
                    <a:srgbClr val="FF0000"/>
                  </a:solidFill>
                  <a:effectLst/>
                  <a:latin typeface="BIZ UDPゴシック" panose="020B0400000000000000" pitchFamily="50" charset="-128"/>
                  <a:ea typeface="BIZ UDPゴシック" panose="020B0400000000000000" pitchFamily="50" charset="-128"/>
                  <a:cs typeface="Arial" panose="020B0604020202020204" pitchFamily="34" charset="0"/>
                </a:rPr>
                <a:t>・燃料</a:t>
              </a:r>
              <a:r>
                <a:rPr lang="ja-JP" altLang="ja-JP" sz="1200" b="1" kern="1200" dirty="0">
                  <a:solidFill>
                    <a:srgbClr val="FF0000"/>
                  </a:solidFill>
                  <a:effectLst/>
                  <a:latin typeface="BIZ UDPゴシック" panose="020B0400000000000000" pitchFamily="50" charset="-128"/>
                  <a:ea typeface="BIZ UDPゴシック" panose="020B0400000000000000" pitchFamily="50" charset="-128"/>
                  <a:cs typeface="Arial" panose="020B0604020202020204" pitchFamily="34" charset="0"/>
                </a:rPr>
                <a:t>使用</a:t>
              </a:r>
              <a:r>
                <a:rPr lang="ja-JP" altLang="en-US" sz="1200" b="1" kern="1200" dirty="0">
                  <a:solidFill>
                    <a:srgbClr val="FF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2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(50.2%)</a:t>
              </a:r>
              <a:endParaRPr lang="ja-JP" altLang="ja-JP" sz="12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4493B734-D488-F1DF-E0AD-2C53653D3964}"/>
                </a:ext>
              </a:extLst>
            </p:cNvPr>
            <p:cNvSpPr txBox="1"/>
            <p:nvPr/>
          </p:nvSpPr>
          <p:spPr>
            <a:xfrm>
              <a:off x="4953000" y="5437824"/>
              <a:ext cx="2506399" cy="577081"/>
            </a:xfrm>
            <a:prstGeom prst="rect">
              <a:avLst/>
            </a:prstGeom>
            <a:noFill/>
          </p:spPr>
          <p:txBody>
            <a:bodyPr wrap="square" rtlCol="0">
              <a:spAutoFit/>
            </a:bodyPr>
            <a:lstStyle/>
            <a:p>
              <a:pPr marL="0" lvl="0" indent="0" algn="l">
                <a:buFont typeface="Wingdings" panose="05000000000000000000" pitchFamily="2" charset="2"/>
                <a:buNone/>
              </a:pPr>
              <a:r>
                <a:rPr lang="ja-JP" altLang="en-US" sz="1050" kern="1200" dirty="0">
                  <a:effectLst/>
                  <a:latin typeface="BIZ UDPゴシック" panose="020B0400000000000000" pitchFamily="50" charset="-128"/>
                  <a:ea typeface="BIZ UDPゴシック" panose="020B0400000000000000" pitchFamily="50" charset="-128"/>
                  <a:cs typeface="Arial" panose="020B0604020202020204" pitchFamily="34" charset="0"/>
                </a:rPr>
                <a:t>水処理･汚泥処理･焼却処理過程で発生</a:t>
              </a:r>
            </a:p>
            <a:p>
              <a:pPr marL="0" lvl="0" indent="0" algn="l">
                <a:buFont typeface="Wingdings" panose="05000000000000000000" pitchFamily="2" charset="2"/>
                <a:buNone/>
              </a:pPr>
              <a:r>
                <a:rPr lang="ja-JP" altLang="en-US" sz="1050" kern="1200" dirty="0">
                  <a:effectLst/>
                  <a:latin typeface="BIZ UDPゴシック" panose="020B0400000000000000" pitchFamily="50" charset="-128"/>
                  <a:ea typeface="BIZ UDPゴシック" panose="020B0400000000000000" pitchFamily="50" charset="-128"/>
                  <a:cs typeface="Arial" panose="020B0604020202020204" pitchFamily="34" charset="0"/>
                </a:rPr>
                <a:t>（非エネルギー起源温室効果ガス）　　　</a:t>
              </a:r>
              <a:r>
                <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(32</a:t>
              </a:r>
              <a: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7" name="テキスト ボックス 106">
              <a:extLst>
                <a:ext uri="{FF2B5EF4-FFF2-40B4-BE49-F238E27FC236}">
                  <a16:creationId xmlns:a16="http://schemas.microsoft.com/office/drawing/2014/main" id="{0F2EC8F8-0371-B8E5-FBB1-A0F859016282}"/>
                </a:ext>
              </a:extLst>
            </p:cNvPr>
            <p:cNvSpPr txBox="1"/>
            <p:nvPr/>
          </p:nvSpPr>
          <p:spPr>
            <a:xfrm>
              <a:off x="5283250" y="1860784"/>
              <a:ext cx="1786869" cy="415498"/>
            </a:xfrm>
            <a:prstGeom prst="rect">
              <a:avLst/>
            </a:prstGeom>
            <a:noFill/>
          </p:spPr>
          <p:txBody>
            <a:bodyPr wrap="square" rtlCol="0">
              <a:spAutoFit/>
            </a:bodyPr>
            <a:lstStyle/>
            <a:p>
              <a:pPr marL="0" lvl="0" indent="0" algn="ctr">
                <a:buFont typeface="Wingdings" panose="05000000000000000000" pitchFamily="2" charset="2"/>
                <a:buNone/>
              </a:pPr>
              <a:r>
                <a:rPr lang="ja-JP" altLang="en-US" sz="1050" dirty="0">
                  <a:latin typeface="BIZ UDPゴシック" panose="020B0400000000000000" pitchFamily="50" charset="-128"/>
                  <a:ea typeface="BIZ UDPゴシック" panose="020B0400000000000000" pitchFamily="50" charset="-128"/>
                  <a:cs typeface="Arial" panose="020B0604020202020204" pitchFamily="34" charset="0"/>
                </a:rPr>
                <a:t>舞洲スラッジセンター</a:t>
              </a:r>
              <a:r>
                <a:rPr lang="ja-JP" altLang="ja-JP" sz="1050" kern="1200" dirty="0">
                  <a:effectLst/>
                  <a:latin typeface="BIZ UDPゴシック" panose="020B0400000000000000" pitchFamily="50" charset="-128"/>
                  <a:ea typeface="BIZ UDPゴシック" panose="020B0400000000000000" pitchFamily="50" charset="-128"/>
                  <a:cs typeface="Arial" panose="020B0604020202020204" pitchFamily="34" charset="0"/>
                </a:rPr>
                <a:t>の</a:t>
              </a:r>
              <a:endParaRPr lang="en-US" altLang="ja-JP" sz="105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lvl="0" indent="0" algn="ctr">
                <a:buFont typeface="Wingdings" panose="05000000000000000000" pitchFamily="2" charset="2"/>
                <a:buNone/>
              </a:pPr>
              <a:r>
                <a:rPr lang="ja-JP" altLang="en-US" sz="1050" kern="1200" dirty="0">
                  <a:effectLst/>
                  <a:latin typeface="BIZ UDPゴシック" panose="020B0400000000000000" pitchFamily="50" charset="-128"/>
                  <a:ea typeface="BIZ UDPゴシック" panose="020B0400000000000000" pitchFamily="50" charset="-128"/>
                  <a:cs typeface="Arial" panose="020B0604020202020204" pitchFamily="34" charset="0"/>
                </a:rPr>
                <a:t>電力・</a:t>
              </a:r>
              <a:r>
                <a:rPr lang="ja-JP" altLang="en-US" sz="1050" dirty="0">
                  <a:latin typeface="BIZ UDPゴシック" panose="020B0400000000000000" pitchFamily="50" charset="-128"/>
                  <a:ea typeface="BIZ UDPゴシック" panose="020B0400000000000000" pitchFamily="50" charset="-128"/>
                  <a:cs typeface="Arial" panose="020B0604020202020204" pitchFamily="34" charset="0"/>
                </a:rPr>
                <a:t>燃料</a:t>
              </a:r>
              <a:r>
                <a:rPr lang="ja-JP" altLang="ja-JP" sz="1050" kern="1200" dirty="0">
                  <a:effectLst/>
                  <a:latin typeface="BIZ UDPゴシック" panose="020B0400000000000000" pitchFamily="50" charset="-128"/>
                  <a:ea typeface="BIZ UDPゴシック" panose="020B0400000000000000" pitchFamily="50" charset="-128"/>
                  <a:cs typeface="Arial" panose="020B0604020202020204" pitchFamily="34" charset="0"/>
                </a:rPr>
                <a:t>使用</a:t>
              </a:r>
              <a:r>
                <a:rPr lang="ja-JP" altLang="en-US" sz="1050" kern="1200" dirty="0">
                  <a:effectLst/>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(11.2%)</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0" name="テキスト ボックス 109">
              <a:extLst>
                <a:ext uri="{FF2B5EF4-FFF2-40B4-BE49-F238E27FC236}">
                  <a16:creationId xmlns:a16="http://schemas.microsoft.com/office/drawing/2014/main" id="{2212C303-5BF3-5325-22C3-3A93277848C9}"/>
                </a:ext>
              </a:extLst>
            </p:cNvPr>
            <p:cNvSpPr txBox="1"/>
            <p:nvPr/>
          </p:nvSpPr>
          <p:spPr>
            <a:xfrm>
              <a:off x="7329634" y="1758978"/>
              <a:ext cx="2585381" cy="415498"/>
            </a:xfrm>
            <a:prstGeom prst="rect">
              <a:avLst/>
            </a:prstGeom>
            <a:noFill/>
          </p:spPr>
          <p:txBody>
            <a:bodyPr wrap="square" lIns="0" rIns="0" rtlCol="0">
              <a:spAutoFit/>
            </a:bodyPr>
            <a:lstStyle/>
            <a:p>
              <a:pPr marL="0" lvl="0" indent="0" algn="ctr">
                <a:buFont typeface="Wingdings" panose="05000000000000000000" pitchFamily="2" charset="2"/>
                <a:buNone/>
              </a:pPr>
              <a:r>
                <a:rPr lang="ja-JP" altLang="en-US" sz="105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その他</a:t>
              </a:r>
              <a:r>
                <a:rPr lang="en-US" altLang="ja-JP" sz="105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ja-JP" sz="105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事務室の電力</a:t>
              </a:r>
              <a:r>
                <a:rPr lang="ja-JP" altLang="en-US" sz="105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・公用車燃料</a:t>
              </a:r>
              <a:r>
                <a:rPr lang="ja-JP" altLang="en-US" sz="105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等</a:t>
              </a:r>
              <a:r>
                <a:rPr lang="en-US" altLang="ja-JP" sz="105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p>
            <a:p>
              <a:pPr marL="0" lvl="0" indent="0" algn="ctr">
                <a:buFont typeface="Wingdings" panose="05000000000000000000" pitchFamily="2" charset="2"/>
                <a:buNone/>
              </a:pPr>
              <a:r>
                <a:rPr lang="ja-JP" altLang="en-US" sz="105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約</a:t>
              </a:r>
              <a:r>
                <a:rPr lang="en-US" altLang="ja-JP" sz="105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500 t</a:t>
              </a:r>
              <a:r>
                <a:rPr lang="ja-JP" altLang="en-US" sz="105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(0.2%)</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4" name="テキスト ボックス 113">
              <a:extLst>
                <a:ext uri="{FF2B5EF4-FFF2-40B4-BE49-F238E27FC236}">
                  <a16:creationId xmlns:a16="http://schemas.microsoft.com/office/drawing/2014/main" id="{C72E6978-E98C-193D-7A54-7F7D83CFD37B}"/>
                </a:ext>
              </a:extLst>
            </p:cNvPr>
            <p:cNvSpPr txBox="1"/>
            <p:nvPr/>
          </p:nvSpPr>
          <p:spPr>
            <a:xfrm>
              <a:off x="7023166" y="4868472"/>
              <a:ext cx="874841" cy="283924"/>
            </a:xfrm>
            <a:prstGeom prst="rect">
              <a:avLst/>
            </a:prstGeom>
            <a:noFill/>
          </p:spPr>
          <p:txBody>
            <a:bodyPr wrap="square" rtlCol="0" anchor="ctr">
              <a:spAutoFit/>
            </a:bodyPr>
            <a:lstStyle/>
            <a:p>
              <a:pPr algn="ctr">
                <a:lnSpc>
                  <a:spcPct val="150000"/>
                </a:lnSpc>
              </a:pPr>
              <a:r>
                <a:rPr kumimoji="1" lang="ja-JP" altLang="en-US" sz="1000" b="1" dirty="0">
                  <a:latin typeface="BIZ UDPゴシック" panose="020B0400000000000000" pitchFamily="50" charset="-128"/>
                  <a:ea typeface="BIZ UDPゴシック" panose="020B0400000000000000" pitchFamily="50" charset="-128"/>
                </a:rPr>
                <a:t>約</a:t>
              </a:r>
              <a:r>
                <a:rPr kumimoji="1" lang="en-US" altLang="ja-JP" sz="1000" b="1" dirty="0">
                  <a:latin typeface="BIZ UDPゴシック" panose="020B0400000000000000" pitchFamily="50" charset="-128"/>
                  <a:ea typeface="BIZ UDPゴシック" panose="020B0400000000000000" pitchFamily="50" charset="-128"/>
                </a:rPr>
                <a:t>1.3</a:t>
              </a:r>
              <a:r>
                <a:rPr kumimoji="1" lang="ja-JP" altLang="en-US" sz="1000" b="1" dirty="0">
                  <a:latin typeface="BIZ UDPゴシック" panose="020B0400000000000000" pitchFamily="50" charset="-128"/>
                  <a:ea typeface="BIZ UDPゴシック" panose="020B0400000000000000" pitchFamily="50" charset="-128"/>
                </a:rPr>
                <a:t>万トン</a:t>
              </a:r>
            </a:p>
          </p:txBody>
        </p:sp>
        <p:sp>
          <p:nvSpPr>
            <p:cNvPr id="118" name="テキスト ボックス 117">
              <a:extLst>
                <a:ext uri="{FF2B5EF4-FFF2-40B4-BE49-F238E27FC236}">
                  <a16:creationId xmlns:a16="http://schemas.microsoft.com/office/drawing/2014/main" id="{4CB061B7-3EF0-CE13-9623-DEA18EEF6D19}"/>
                </a:ext>
              </a:extLst>
            </p:cNvPr>
            <p:cNvSpPr txBox="1"/>
            <p:nvPr/>
          </p:nvSpPr>
          <p:spPr>
            <a:xfrm>
              <a:off x="6701048" y="3605539"/>
              <a:ext cx="1685950" cy="430887"/>
            </a:xfrm>
            <a:prstGeom prst="rect">
              <a:avLst/>
            </a:prstGeom>
            <a:noFill/>
          </p:spPr>
          <p:txBody>
            <a:bodyPr wrap="square" rtlCol="0">
              <a:spAutoFit/>
            </a:bodyPr>
            <a:lstStyle/>
            <a:p>
              <a:pPr algn="ctr"/>
              <a:r>
                <a:rPr kumimoji="1" lang="ja-JP" altLang="en-US" sz="1100" spc="-20" dirty="0">
                  <a:latin typeface="BIZ UDPゴシック" panose="020B0400000000000000" pitchFamily="50" charset="-128"/>
                  <a:ea typeface="BIZ UDPゴシック" panose="020B0400000000000000" pitchFamily="50" charset="-128"/>
                </a:rPr>
                <a:t>総排出量</a:t>
              </a:r>
              <a:r>
                <a:rPr kumimoji="1" lang="en-US" altLang="ja-JP" sz="1100" spc="-20" dirty="0">
                  <a:latin typeface="BIZ UDPゴシック" panose="020B0400000000000000" pitchFamily="50" charset="-128"/>
                  <a:ea typeface="BIZ UDPゴシック" panose="020B0400000000000000" pitchFamily="50" charset="-128"/>
                </a:rPr>
                <a:t>(</a:t>
              </a:r>
              <a:r>
                <a:rPr kumimoji="1" lang="ja-JP" altLang="en-US" sz="1100" spc="-20" dirty="0">
                  <a:latin typeface="BIZ UDPゴシック" panose="020B0400000000000000" pitchFamily="50" charset="-128"/>
                  <a:ea typeface="BIZ UDPゴシック" panose="020B0400000000000000" pitchFamily="50" charset="-128"/>
                </a:rPr>
                <a:t>下水道事業</a:t>
              </a:r>
              <a:r>
                <a:rPr kumimoji="1" lang="en-US" altLang="ja-JP" sz="1100" spc="-20" dirty="0">
                  <a:latin typeface="BIZ UDPゴシック" panose="020B0400000000000000" pitchFamily="50" charset="-128"/>
                  <a:ea typeface="BIZ UDPゴシック" panose="020B0400000000000000" pitchFamily="50" charset="-128"/>
                </a:rPr>
                <a:t>)</a:t>
              </a:r>
            </a:p>
            <a:p>
              <a:pPr algn="ctr"/>
              <a:r>
                <a:rPr kumimoji="1" lang="en-US" altLang="ja-JP" sz="1100" spc="-20" dirty="0">
                  <a:latin typeface="BIZ UDPゴシック" panose="020B0400000000000000" pitchFamily="50" charset="-128"/>
                  <a:ea typeface="BIZ UDPゴシック" panose="020B0400000000000000" pitchFamily="50" charset="-128"/>
                </a:rPr>
                <a:t>2013</a:t>
              </a:r>
              <a:r>
                <a:rPr kumimoji="1" lang="ja-JP" altLang="en-US" sz="1100" spc="-20" dirty="0">
                  <a:latin typeface="BIZ UDPゴシック" panose="020B0400000000000000" pitchFamily="50" charset="-128"/>
                  <a:ea typeface="BIZ UDPゴシック" panose="020B0400000000000000" pitchFamily="50" charset="-128"/>
                </a:rPr>
                <a:t>年度実績</a:t>
              </a:r>
              <a:endParaRPr kumimoji="1" lang="en-US" altLang="ja-JP" sz="1100" spc="-20" dirty="0">
                <a:latin typeface="BIZ UDPゴシック" panose="020B0400000000000000" pitchFamily="50" charset="-128"/>
                <a:ea typeface="BIZ UDPゴシック" panose="020B0400000000000000" pitchFamily="50" charset="-128"/>
              </a:endParaRPr>
            </a:p>
          </p:txBody>
        </p:sp>
        <p:sp>
          <p:nvSpPr>
            <p:cNvPr id="119" name="テキスト ボックス 118">
              <a:extLst>
                <a:ext uri="{FF2B5EF4-FFF2-40B4-BE49-F238E27FC236}">
                  <a16:creationId xmlns:a16="http://schemas.microsoft.com/office/drawing/2014/main" id="{C3DC8B70-4694-8264-BD98-89BF8BF6A24E}"/>
                </a:ext>
              </a:extLst>
            </p:cNvPr>
            <p:cNvSpPr txBox="1"/>
            <p:nvPr/>
          </p:nvSpPr>
          <p:spPr>
            <a:xfrm>
              <a:off x="6944913" y="4019230"/>
              <a:ext cx="1226761" cy="261610"/>
            </a:xfrm>
            <a:prstGeom prst="rect">
              <a:avLst/>
            </a:prstGeom>
            <a:noFill/>
          </p:spPr>
          <p:txBody>
            <a:bodyPr wrap="square" rtlCol="0">
              <a:spAutoFit/>
            </a:bodyPr>
            <a:lstStyle/>
            <a:p>
              <a:pPr algn="ctr"/>
              <a:r>
                <a:rPr kumimoji="1" lang="en-US" altLang="ja-JP" sz="1100" b="1" dirty="0">
                  <a:latin typeface="BIZ UDPゴシック" panose="020B0400000000000000" pitchFamily="50" charset="-128"/>
                  <a:ea typeface="BIZ UDPゴシック" panose="020B0400000000000000" pitchFamily="50" charset="-128"/>
                </a:rPr>
                <a:t>20.4</a:t>
              </a:r>
              <a:r>
                <a:rPr kumimoji="1" lang="ja-JP" altLang="en-US" sz="1100" b="1" dirty="0">
                  <a:latin typeface="BIZ UDPゴシック" panose="020B0400000000000000" pitchFamily="50" charset="-128"/>
                  <a:ea typeface="BIZ UDPゴシック" panose="020B0400000000000000" pitchFamily="50" charset="-128"/>
                </a:rPr>
                <a:t>万 </a:t>
              </a:r>
              <a:r>
                <a:rPr kumimoji="1" lang="en-US" altLang="ja-JP" sz="1100" b="1" dirty="0">
                  <a:latin typeface="BIZ UDPゴシック" panose="020B0400000000000000" pitchFamily="50" charset="-128"/>
                  <a:ea typeface="BIZ UDPゴシック" panose="020B0400000000000000" pitchFamily="50" charset="-128"/>
                </a:rPr>
                <a:t>t-CO</a:t>
              </a:r>
              <a:r>
                <a:rPr kumimoji="1" lang="en-US" altLang="ja-JP" sz="1100" b="1" baseline="-25000" dirty="0">
                  <a:latin typeface="BIZ UDPゴシック" panose="020B0400000000000000" pitchFamily="50" charset="-128"/>
                  <a:ea typeface="BIZ UDPゴシック" panose="020B0400000000000000" pitchFamily="50" charset="-128"/>
                </a:rPr>
                <a:t>2</a:t>
              </a:r>
              <a:endParaRPr kumimoji="1" lang="ja-JP" altLang="en-US" sz="1100" baseline="-25000" dirty="0">
                <a:latin typeface="BIZ UDPゴシック" panose="020B0400000000000000" pitchFamily="50" charset="-128"/>
                <a:ea typeface="BIZ UDPゴシック" panose="020B0400000000000000" pitchFamily="50" charset="-128"/>
              </a:endParaRPr>
            </a:p>
          </p:txBody>
        </p:sp>
        <p:grpSp>
          <p:nvGrpSpPr>
            <p:cNvPr id="135" name="グループ化 134">
              <a:extLst>
                <a:ext uri="{FF2B5EF4-FFF2-40B4-BE49-F238E27FC236}">
                  <a16:creationId xmlns:a16="http://schemas.microsoft.com/office/drawing/2014/main" id="{53FF8848-F112-849A-23D3-DD0E5DB138DC}"/>
                </a:ext>
              </a:extLst>
            </p:cNvPr>
            <p:cNvGrpSpPr/>
            <p:nvPr/>
          </p:nvGrpSpPr>
          <p:grpSpPr>
            <a:xfrm rot="13205578">
              <a:off x="6183400" y="4768657"/>
              <a:ext cx="468000" cy="620527"/>
              <a:chOff x="7536018" y="916903"/>
              <a:chExt cx="468000" cy="620527"/>
            </a:xfrm>
          </p:grpSpPr>
          <p:cxnSp>
            <p:nvCxnSpPr>
              <p:cNvPr id="133" name="直線コネクタ 132">
                <a:extLst>
                  <a:ext uri="{FF2B5EF4-FFF2-40B4-BE49-F238E27FC236}">
                    <a16:creationId xmlns:a16="http://schemas.microsoft.com/office/drawing/2014/main" id="{0F7A788C-4DFC-0B53-219C-0FB7E3B568F5}"/>
                  </a:ext>
                </a:extLst>
              </p:cNvPr>
              <p:cNvCxnSpPr>
                <a:cxnSpLocks/>
              </p:cNvCxnSpPr>
              <p:nvPr/>
            </p:nvCxnSpPr>
            <p:spPr>
              <a:xfrm rot="7775542" flipH="1">
                <a:off x="7500018" y="952903"/>
                <a:ext cx="540000" cy="468000"/>
              </a:xfrm>
              <a:prstGeom prst="line">
                <a:avLst/>
              </a:prstGeom>
            </p:spPr>
            <p:style>
              <a:lnRef idx="1">
                <a:schemeClr val="dk1"/>
              </a:lnRef>
              <a:fillRef idx="0">
                <a:schemeClr val="dk1"/>
              </a:fillRef>
              <a:effectRef idx="0">
                <a:schemeClr val="dk1"/>
              </a:effectRef>
              <a:fontRef idx="minor">
                <a:schemeClr val="tx1"/>
              </a:fontRef>
            </p:style>
          </p:cxnSp>
          <p:sp>
            <p:nvSpPr>
              <p:cNvPr id="134" name="楕円 133">
                <a:extLst>
                  <a:ext uri="{FF2B5EF4-FFF2-40B4-BE49-F238E27FC236}">
                    <a16:creationId xmlns:a16="http://schemas.microsoft.com/office/drawing/2014/main" id="{4C9743FB-541B-216C-CC5D-92AC54AA9E09}"/>
                  </a:ext>
                </a:extLst>
              </p:cNvPr>
              <p:cNvSpPr/>
              <p:nvPr/>
            </p:nvSpPr>
            <p:spPr>
              <a:xfrm>
                <a:off x="7737814" y="1459486"/>
                <a:ext cx="77944" cy="77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grpSp>
          <p:nvGrpSpPr>
            <p:cNvPr id="139" name="グループ化 138">
              <a:extLst>
                <a:ext uri="{FF2B5EF4-FFF2-40B4-BE49-F238E27FC236}">
                  <a16:creationId xmlns:a16="http://schemas.microsoft.com/office/drawing/2014/main" id="{FA1CFEAF-EC25-EF75-3CD8-83EC525F39EA}"/>
                </a:ext>
              </a:extLst>
            </p:cNvPr>
            <p:cNvGrpSpPr/>
            <p:nvPr/>
          </p:nvGrpSpPr>
          <p:grpSpPr>
            <a:xfrm rot="18777000">
              <a:off x="6455030" y="2247162"/>
              <a:ext cx="409967" cy="521047"/>
              <a:chOff x="7655812" y="945657"/>
              <a:chExt cx="409967" cy="521047"/>
            </a:xfrm>
          </p:grpSpPr>
          <p:cxnSp>
            <p:nvCxnSpPr>
              <p:cNvPr id="140" name="直線コネクタ 139">
                <a:extLst>
                  <a:ext uri="{FF2B5EF4-FFF2-40B4-BE49-F238E27FC236}">
                    <a16:creationId xmlns:a16="http://schemas.microsoft.com/office/drawing/2014/main" id="{87122B95-6A6C-0FC2-2AAC-C5D906233793}"/>
                  </a:ext>
                </a:extLst>
              </p:cNvPr>
              <p:cNvCxnSpPr>
                <a:cxnSpLocks/>
              </p:cNvCxnSpPr>
              <p:nvPr/>
            </p:nvCxnSpPr>
            <p:spPr>
              <a:xfrm rot="2823000" flipH="1" flipV="1">
                <a:off x="7640593" y="960876"/>
                <a:ext cx="440405" cy="409967"/>
              </a:xfrm>
              <a:prstGeom prst="line">
                <a:avLst/>
              </a:prstGeom>
            </p:spPr>
            <p:style>
              <a:lnRef idx="1">
                <a:schemeClr val="dk1"/>
              </a:lnRef>
              <a:fillRef idx="0">
                <a:schemeClr val="dk1"/>
              </a:fillRef>
              <a:effectRef idx="0">
                <a:schemeClr val="dk1"/>
              </a:effectRef>
              <a:fontRef idx="minor">
                <a:schemeClr val="tx1"/>
              </a:fontRef>
            </p:style>
          </p:cxnSp>
          <p:sp>
            <p:nvSpPr>
              <p:cNvPr id="141" name="楕円 140">
                <a:extLst>
                  <a:ext uri="{FF2B5EF4-FFF2-40B4-BE49-F238E27FC236}">
                    <a16:creationId xmlns:a16="http://schemas.microsoft.com/office/drawing/2014/main" id="{94AF751F-204B-6D1E-00F6-C197493CD950}"/>
                  </a:ext>
                </a:extLst>
              </p:cNvPr>
              <p:cNvSpPr/>
              <p:nvPr/>
            </p:nvSpPr>
            <p:spPr>
              <a:xfrm>
                <a:off x="7821824" y="1388760"/>
                <a:ext cx="77944" cy="77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sp>
          <p:nvSpPr>
            <p:cNvPr id="13" name="アーチ 12">
              <a:extLst>
                <a:ext uri="{FF2B5EF4-FFF2-40B4-BE49-F238E27FC236}">
                  <a16:creationId xmlns:a16="http://schemas.microsoft.com/office/drawing/2014/main" id="{DE4246D1-2D87-EDFE-AC2F-F35521CE38FB}"/>
                </a:ext>
              </a:extLst>
            </p:cNvPr>
            <p:cNvSpPr/>
            <p:nvPr/>
          </p:nvSpPr>
          <p:spPr>
            <a:xfrm rot="5400000">
              <a:off x="6025873" y="2389733"/>
              <a:ext cx="3040425" cy="3049157"/>
            </a:xfrm>
            <a:prstGeom prst="blockArc">
              <a:avLst>
                <a:gd name="adj1" fmla="val 10841407"/>
                <a:gd name="adj2" fmla="val 1340978"/>
                <a:gd name="adj3" fmla="val 25022"/>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47" name="グループ化 146">
              <a:extLst>
                <a:ext uri="{FF2B5EF4-FFF2-40B4-BE49-F238E27FC236}">
                  <a16:creationId xmlns:a16="http://schemas.microsoft.com/office/drawing/2014/main" id="{AF1F8551-EE83-4827-052E-3FAB890A3EEB}"/>
                </a:ext>
              </a:extLst>
            </p:cNvPr>
            <p:cNvGrpSpPr/>
            <p:nvPr/>
          </p:nvGrpSpPr>
          <p:grpSpPr>
            <a:xfrm rot="2766472">
              <a:off x="7497077" y="2109249"/>
              <a:ext cx="348073" cy="431926"/>
              <a:chOff x="7686759" y="1034778"/>
              <a:chExt cx="348073" cy="431926"/>
            </a:xfrm>
          </p:grpSpPr>
          <p:cxnSp>
            <p:nvCxnSpPr>
              <p:cNvPr id="148" name="直線コネクタ 147">
                <a:extLst>
                  <a:ext uri="{FF2B5EF4-FFF2-40B4-BE49-F238E27FC236}">
                    <a16:creationId xmlns:a16="http://schemas.microsoft.com/office/drawing/2014/main" id="{59CE232F-DB3B-0709-D970-8309C25FDBFC}"/>
                  </a:ext>
                </a:extLst>
              </p:cNvPr>
              <p:cNvCxnSpPr>
                <a:cxnSpLocks/>
              </p:cNvCxnSpPr>
              <p:nvPr/>
            </p:nvCxnSpPr>
            <p:spPr>
              <a:xfrm rot="18833528" flipV="1">
                <a:off x="7679895" y="1041642"/>
                <a:ext cx="361801" cy="348073"/>
              </a:xfrm>
              <a:prstGeom prst="line">
                <a:avLst/>
              </a:prstGeom>
            </p:spPr>
            <p:style>
              <a:lnRef idx="1">
                <a:schemeClr val="dk1"/>
              </a:lnRef>
              <a:fillRef idx="0">
                <a:schemeClr val="dk1"/>
              </a:fillRef>
              <a:effectRef idx="0">
                <a:schemeClr val="dk1"/>
              </a:effectRef>
              <a:fontRef idx="minor">
                <a:schemeClr val="tx1"/>
              </a:fontRef>
            </p:style>
          </p:cxnSp>
          <p:sp>
            <p:nvSpPr>
              <p:cNvPr id="149" name="楕円 148">
                <a:extLst>
                  <a:ext uri="{FF2B5EF4-FFF2-40B4-BE49-F238E27FC236}">
                    <a16:creationId xmlns:a16="http://schemas.microsoft.com/office/drawing/2014/main" id="{CF7D6444-D690-2120-0FF0-D322ADA12A62}"/>
                  </a:ext>
                </a:extLst>
              </p:cNvPr>
              <p:cNvSpPr/>
              <p:nvPr/>
            </p:nvSpPr>
            <p:spPr>
              <a:xfrm>
                <a:off x="7821824" y="1388760"/>
                <a:ext cx="77944" cy="77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grpSp>
          <p:nvGrpSpPr>
            <p:cNvPr id="136" name="グループ化 135">
              <a:extLst>
                <a:ext uri="{FF2B5EF4-FFF2-40B4-BE49-F238E27FC236}">
                  <a16:creationId xmlns:a16="http://schemas.microsoft.com/office/drawing/2014/main" id="{E182F338-B5E4-1ED8-577B-2C6C7E4A1324}"/>
                </a:ext>
              </a:extLst>
            </p:cNvPr>
            <p:cNvGrpSpPr/>
            <p:nvPr/>
          </p:nvGrpSpPr>
          <p:grpSpPr>
            <a:xfrm rot="20805719" flipH="1" flipV="1">
              <a:off x="7356758" y="5188359"/>
              <a:ext cx="157149" cy="677129"/>
              <a:chOff x="7782220" y="789575"/>
              <a:chExt cx="157149" cy="677129"/>
            </a:xfrm>
          </p:grpSpPr>
          <p:cxnSp>
            <p:nvCxnSpPr>
              <p:cNvPr id="137" name="直線コネクタ 136">
                <a:extLst>
                  <a:ext uri="{FF2B5EF4-FFF2-40B4-BE49-F238E27FC236}">
                    <a16:creationId xmlns:a16="http://schemas.microsoft.com/office/drawing/2014/main" id="{465F0EC0-3C06-9E5A-7751-B004CAC20951}"/>
                  </a:ext>
                </a:extLst>
              </p:cNvPr>
              <p:cNvCxnSpPr>
                <a:cxnSpLocks/>
              </p:cNvCxnSpPr>
              <p:nvPr/>
            </p:nvCxnSpPr>
            <p:spPr>
              <a:xfrm rot="794281" flipH="1" flipV="1">
                <a:off x="7782220" y="789575"/>
                <a:ext cx="157149" cy="668013"/>
              </a:xfrm>
              <a:prstGeom prst="line">
                <a:avLst/>
              </a:prstGeom>
            </p:spPr>
            <p:style>
              <a:lnRef idx="1">
                <a:schemeClr val="dk1"/>
              </a:lnRef>
              <a:fillRef idx="0">
                <a:schemeClr val="dk1"/>
              </a:fillRef>
              <a:effectRef idx="0">
                <a:schemeClr val="dk1"/>
              </a:effectRef>
              <a:fontRef idx="minor">
                <a:schemeClr val="tx1"/>
              </a:fontRef>
            </p:style>
          </p:cxnSp>
          <p:sp>
            <p:nvSpPr>
              <p:cNvPr id="138" name="楕円 137">
                <a:extLst>
                  <a:ext uri="{FF2B5EF4-FFF2-40B4-BE49-F238E27FC236}">
                    <a16:creationId xmlns:a16="http://schemas.microsoft.com/office/drawing/2014/main" id="{894EEC22-D5F2-D4F5-3A18-79636DEC40A0}"/>
                  </a:ext>
                </a:extLst>
              </p:cNvPr>
              <p:cNvSpPr/>
              <p:nvPr/>
            </p:nvSpPr>
            <p:spPr>
              <a:xfrm>
                <a:off x="7821824" y="1388760"/>
                <a:ext cx="77944" cy="77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grpSp>
          <p:nvGrpSpPr>
            <p:cNvPr id="143" name="グループ化 142">
              <a:extLst>
                <a:ext uri="{FF2B5EF4-FFF2-40B4-BE49-F238E27FC236}">
                  <a16:creationId xmlns:a16="http://schemas.microsoft.com/office/drawing/2014/main" id="{30AD3D6E-CB6E-17B2-831E-B51CDDE1DDFC}"/>
                </a:ext>
              </a:extLst>
            </p:cNvPr>
            <p:cNvGrpSpPr/>
            <p:nvPr/>
          </p:nvGrpSpPr>
          <p:grpSpPr>
            <a:xfrm rot="9530281">
              <a:off x="8342414" y="4692853"/>
              <a:ext cx="371869" cy="660365"/>
              <a:chOff x="7674862" y="806339"/>
              <a:chExt cx="371869" cy="660365"/>
            </a:xfrm>
          </p:grpSpPr>
          <p:cxnSp>
            <p:nvCxnSpPr>
              <p:cNvPr id="144" name="直線コネクタ 143">
                <a:extLst>
                  <a:ext uri="{FF2B5EF4-FFF2-40B4-BE49-F238E27FC236}">
                    <a16:creationId xmlns:a16="http://schemas.microsoft.com/office/drawing/2014/main" id="{E6AF279A-D934-4308-E3AC-D4AAE3D11DF5}"/>
                  </a:ext>
                </a:extLst>
              </p:cNvPr>
              <p:cNvCxnSpPr>
                <a:cxnSpLocks/>
              </p:cNvCxnSpPr>
              <p:nvPr/>
            </p:nvCxnSpPr>
            <p:spPr>
              <a:xfrm rot="12687033">
                <a:off x="7674862" y="806339"/>
                <a:ext cx="371869" cy="608013"/>
              </a:xfrm>
              <a:prstGeom prst="line">
                <a:avLst/>
              </a:prstGeom>
            </p:spPr>
            <p:style>
              <a:lnRef idx="1">
                <a:schemeClr val="dk1"/>
              </a:lnRef>
              <a:fillRef idx="0">
                <a:schemeClr val="dk1"/>
              </a:fillRef>
              <a:effectRef idx="0">
                <a:schemeClr val="dk1"/>
              </a:effectRef>
              <a:fontRef idx="minor">
                <a:schemeClr val="tx1"/>
              </a:fontRef>
            </p:style>
          </p:cxnSp>
          <p:sp>
            <p:nvSpPr>
              <p:cNvPr id="145" name="楕円 144">
                <a:extLst>
                  <a:ext uri="{FF2B5EF4-FFF2-40B4-BE49-F238E27FC236}">
                    <a16:creationId xmlns:a16="http://schemas.microsoft.com/office/drawing/2014/main" id="{4FDFE51F-E3A1-8552-1760-779881DA0D8E}"/>
                  </a:ext>
                </a:extLst>
              </p:cNvPr>
              <p:cNvSpPr/>
              <p:nvPr/>
            </p:nvSpPr>
            <p:spPr>
              <a:xfrm>
                <a:off x="7821824" y="1388760"/>
                <a:ext cx="77944" cy="77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sp>
          <p:nvSpPr>
            <p:cNvPr id="96" name="テキスト ボックス 95">
              <a:extLst>
                <a:ext uri="{FF2B5EF4-FFF2-40B4-BE49-F238E27FC236}">
                  <a16:creationId xmlns:a16="http://schemas.microsoft.com/office/drawing/2014/main" id="{D59EBD7D-48E0-2852-AF61-C4EA131BD144}"/>
                </a:ext>
              </a:extLst>
            </p:cNvPr>
            <p:cNvSpPr txBox="1"/>
            <p:nvPr/>
          </p:nvSpPr>
          <p:spPr>
            <a:xfrm>
              <a:off x="7992104" y="4339115"/>
              <a:ext cx="1032510" cy="293478"/>
            </a:xfrm>
            <a:prstGeom prst="rect">
              <a:avLst/>
            </a:prstGeom>
            <a:noFill/>
          </p:spPr>
          <p:txBody>
            <a:bodyPr wrap="square" rtlCol="0" anchor="ctr">
              <a:spAutoFit/>
            </a:bodyPr>
            <a:lstStyle/>
            <a:p>
              <a:pPr algn="ctr">
                <a:lnSpc>
                  <a:spcPct val="150000"/>
                </a:lnSpc>
              </a:pPr>
              <a:r>
                <a:rPr kumimoji="1" lang="ja-JP" altLang="en-US" sz="1050" b="1" dirty="0">
                  <a:latin typeface="BIZ UDPゴシック" panose="020B0400000000000000" pitchFamily="50" charset="-128"/>
                  <a:ea typeface="BIZ UDPゴシック" panose="020B0400000000000000" pitchFamily="50" charset="-128"/>
                </a:rPr>
                <a:t>約</a:t>
              </a:r>
              <a:r>
                <a:rPr kumimoji="1" lang="en-US" altLang="ja-JP" sz="1050" b="1" dirty="0">
                  <a:latin typeface="BIZ UDPゴシック" panose="020B0400000000000000" pitchFamily="50" charset="-128"/>
                  <a:ea typeface="BIZ UDPゴシック" panose="020B0400000000000000" pitchFamily="50" charset="-128"/>
                </a:rPr>
                <a:t>10.2</a:t>
              </a:r>
              <a:r>
                <a:rPr kumimoji="1" lang="ja-JP" altLang="en-US" sz="1050" b="1" dirty="0">
                  <a:latin typeface="BIZ UDPゴシック" panose="020B0400000000000000" pitchFamily="50" charset="-128"/>
                  <a:ea typeface="BIZ UDPゴシック" panose="020B0400000000000000" pitchFamily="50" charset="-128"/>
                </a:rPr>
                <a:t>万トン</a:t>
              </a:r>
            </a:p>
          </p:txBody>
        </p:sp>
      </p:grpSp>
      <p:sp>
        <p:nvSpPr>
          <p:cNvPr id="6" name="スライド番号プレースホルダー 4">
            <a:extLst>
              <a:ext uri="{FF2B5EF4-FFF2-40B4-BE49-F238E27FC236}">
                <a16:creationId xmlns:a16="http://schemas.microsoft.com/office/drawing/2014/main" id="{B332A48D-D45C-CA31-7660-2780072E6F81}"/>
              </a:ext>
            </a:extLst>
          </p:cNvPr>
          <p:cNvSpPr>
            <a:spLocks noGrp="1"/>
          </p:cNvSpPr>
          <p:nvPr>
            <p:ph type="sldNum" sz="quarter" idx="12"/>
          </p:nvPr>
        </p:nvSpPr>
        <p:spPr>
          <a:xfrm>
            <a:off x="7677150" y="6462941"/>
            <a:ext cx="2228850" cy="365125"/>
          </a:xfrm>
        </p:spPr>
        <p:txBody>
          <a:bodyPr/>
          <a:lstStyle/>
          <a:p>
            <a:fld id="{36EC18DB-A5DF-4E0E-B815-FCD04A2C4B2C}" type="slidenum">
              <a:rPr kumimoji="1" lang="ja-JP" altLang="en-US" smtClean="0"/>
              <a:t>44</a:t>
            </a:fld>
            <a:endParaRPr kumimoji="1" lang="ja-JP" altLang="en-US"/>
          </a:p>
        </p:txBody>
      </p:sp>
      <p:sp>
        <p:nvSpPr>
          <p:cNvPr id="9" name="角丸四角形 17">
            <a:extLst>
              <a:ext uri="{FF2B5EF4-FFF2-40B4-BE49-F238E27FC236}">
                <a16:creationId xmlns:a16="http://schemas.microsoft.com/office/drawing/2014/main" id="{0177954B-ADF1-9897-0139-CE4F3D0EC3CD}"/>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２．包括委託契約における課題等への対応</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1" name="角丸四角形 17">
            <a:extLst>
              <a:ext uri="{FF2B5EF4-FFF2-40B4-BE49-F238E27FC236}">
                <a16:creationId xmlns:a16="http://schemas.microsoft.com/office/drawing/2014/main" id="{32032974-B11B-FB30-D32A-337D6D739E32}"/>
              </a:ext>
            </a:extLst>
          </p:cNvPr>
          <p:cNvSpPr/>
          <p:nvPr/>
        </p:nvSpPr>
        <p:spPr>
          <a:xfrm>
            <a:off x="17811" y="579152"/>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３ 処理場・抽水所施設（処理場施設の電気代削減に向けた提案）</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9444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EAA6-8F8D-1BB2-9FD5-8853399A2282}"/>
            </a:ext>
          </a:extLst>
        </p:cNvPr>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F3A0D448-42D4-394B-A275-CDF1D05171F9}"/>
              </a:ext>
            </a:extLst>
          </p:cNvPr>
          <p:cNvSpPr>
            <a:spLocks noGrp="1"/>
          </p:cNvSpPr>
          <p:nvPr>
            <p:ph type="sldNum" sz="quarter" idx="12"/>
          </p:nvPr>
        </p:nvSpPr>
        <p:spPr>
          <a:xfrm>
            <a:off x="7677150" y="6462941"/>
            <a:ext cx="2228850" cy="365125"/>
          </a:xfrm>
        </p:spPr>
        <p:txBody>
          <a:bodyPr/>
          <a:lstStyle/>
          <a:p>
            <a:fld id="{36EC18DB-A5DF-4E0E-B815-FCD04A2C4B2C}" type="slidenum">
              <a:rPr kumimoji="1" lang="ja-JP" altLang="en-US" smtClean="0"/>
              <a:t>45</a:t>
            </a:fld>
            <a:endParaRPr kumimoji="1" lang="ja-JP" altLang="en-US"/>
          </a:p>
        </p:txBody>
      </p:sp>
      <p:graphicFrame>
        <p:nvGraphicFramePr>
          <p:cNvPr id="22" name="表 21">
            <a:extLst>
              <a:ext uri="{FF2B5EF4-FFF2-40B4-BE49-F238E27FC236}">
                <a16:creationId xmlns:a16="http://schemas.microsoft.com/office/drawing/2014/main" id="{727245A4-F945-E454-587D-618D6D6E25F0}"/>
              </a:ext>
            </a:extLst>
          </p:cNvPr>
          <p:cNvGraphicFramePr>
            <a:graphicFrameLocks noGrp="1"/>
          </p:cNvGraphicFramePr>
          <p:nvPr>
            <p:extLst>
              <p:ext uri="{D42A27DB-BD31-4B8C-83A1-F6EECF244321}">
                <p14:modId xmlns:p14="http://schemas.microsoft.com/office/powerpoint/2010/main" val="39699472"/>
              </p:ext>
            </p:extLst>
          </p:nvPr>
        </p:nvGraphicFramePr>
        <p:xfrm>
          <a:off x="5392261" y="2631224"/>
          <a:ext cx="3365377" cy="4011469"/>
        </p:xfrm>
        <a:graphic>
          <a:graphicData uri="http://schemas.openxmlformats.org/drawingml/2006/table">
            <a:tbl>
              <a:tblPr firstRow="1" bandRow="1">
                <a:tableStyleId>{5C22544A-7EE6-4342-B048-85BDC9FD1C3A}</a:tableStyleId>
              </a:tblPr>
              <a:tblGrid>
                <a:gridCol w="3365377">
                  <a:extLst>
                    <a:ext uri="{9D8B030D-6E8A-4147-A177-3AD203B41FA5}">
                      <a16:colId xmlns:a16="http://schemas.microsoft.com/office/drawing/2014/main" val="930812832"/>
                    </a:ext>
                  </a:extLst>
                </a:gridCol>
              </a:tblGrid>
              <a:tr h="994739">
                <a:tc>
                  <a:txBody>
                    <a:bodyPr/>
                    <a:lstStyle/>
                    <a:p>
                      <a:pPr algn="l"/>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c) N</a:t>
                      </a:r>
                      <a:r>
                        <a:rPr kumimoji="1" lang="en-US" altLang="ja-JP" sz="1300" b="1" u="sng" baseline="-25000" dirty="0">
                          <a:solidFill>
                            <a:schemeClr val="tx1"/>
                          </a:solidFill>
                          <a:latin typeface="BIZ UDPゴシック" panose="020B0400000000000000" pitchFamily="50" charset="-128"/>
                          <a:ea typeface="BIZ UDPゴシック" panose="020B0400000000000000" pitchFamily="50" charset="-128"/>
                        </a:rPr>
                        <a:t>2</a:t>
                      </a:r>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O</a:t>
                      </a: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排出量の低減対策</a:t>
                      </a:r>
                      <a:endParaRPr kumimoji="1" lang="en-US" altLang="ja-JP" sz="1300" b="1" u="sng" dirty="0">
                        <a:solidFill>
                          <a:schemeClr val="tx1"/>
                        </a:solidFill>
                        <a:latin typeface="BIZ UDPゴシック" panose="020B0400000000000000" pitchFamily="50" charset="-128"/>
                        <a:ea typeface="BIZ UDPゴシック" panose="020B0400000000000000" pitchFamily="50" charset="-128"/>
                      </a:endParaRPr>
                    </a:p>
                    <a:p>
                      <a:pPr algn="ctr">
                        <a:lnSpc>
                          <a:spcPts val="300"/>
                        </a:lnSpc>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約</a:t>
                      </a:r>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1</a:t>
                      </a: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１</a:t>
                      </a:r>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０</a:t>
                      </a:r>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00 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32249" marR="32249" marT="32249" marB="32249" anchor="ctr">
                    <a:lnL w="38100" cap="flat" cmpd="sng" algn="ctr">
                      <a:solidFill>
                        <a:srgbClr val="FF3399"/>
                      </a:solidFill>
                      <a:prstDash val="solid"/>
                      <a:round/>
                      <a:headEnd type="none" w="med" len="med"/>
                      <a:tailEnd type="none" w="med" len="med"/>
                    </a:lnL>
                    <a:lnR w="38100" cap="flat" cmpd="sng" algn="ctr">
                      <a:solidFill>
                        <a:srgbClr val="FF3399"/>
                      </a:solidFill>
                      <a:prstDash val="solid"/>
                      <a:round/>
                      <a:headEnd type="none" w="med" len="med"/>
                      <a:tailEnd type="none" w="med" len="med"/>
                    </a:lnR>
                    <a:lnT w="38100" cap="flat" cmpd="sng" algn="ctr">
                      <a:solidFill>
                        <a:srgbClr val="FF006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567662062"/>
                  </a:ext>
                </a:extLst>
              </a:tr>
              <a:tr h="473913">
                <a:tc>
                  <a:txBody>
                    <a:bodyPr/>
                    <a:lstStyle/>
                    <a:p>
                      <a:pPr algn="l"/>
                      <a:r>
                        <a:rPr kumimoji="1" lang="en-US" altLang="ja-JP" sz="1300" b="1" u="sng" dirty="0">
                          <a:solidFill>
                            <a:srgbClr val="FFFF00"/>
                          </a:solidFill>
                          <a:latin typeface="BIZ UDPゴシック" panose="020B0400000000000000" pitchFamily="50" charset="-128"/>
                          <a:ea typeface="BIZ UDPゴシック" panose="020B0400000000000000" pitchFamily="50" charset="-128"/>
                        </a:rPr>
                        <a:t>b) </a:t>
                      </a:r>
                      <a:r>
                        <a:rPr kumimoji="1" lang="ja-JP" altLang="en-US" sz="1300" b="1" u="sng" dirty="0">
                          <a:solidFill>
                            <a:srgbClr val="FFFF00"/>
                          </a:solidFill>
                          <a:latin typeface="BIZ UDPゴシック" panose="020B0400000000000000" pitchFamily="50" charset="-128"/>
                          <a:ea typeface="BIZ UDPゴシック" panose="020B0400000000000000" pitchFamily="50" charset="-128"/>
                        </a:rPr>
                        <a:t>維持管理の工夫による省エネルギー対策</a:t>
                      </a:r>
                      <a:endParaRPr kumimoji="1" lang="en-US" altLang="ja-JP" sz="1300" b="1" u="sng" dirty="0">
                        <a:solidFill>
                          <a:srgbClr val="FFFF00"/>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dirty="0">
                          <a:solidFill>
                            <a:srgbClr val="FFFF00"/>
                          </a:solidFill>
                          <a:latin typeface="BIZ UDPゴシック" panose="020B0400000000000000" pitchFamily="50" charset="-128"/>
                          <a:ea typeface="BIZ UDPゴシック" panose="020B0400000000000000" pitchFamily="50" charset="-128"/>
                        </a:rPr>
                        <a:t>約</a:t>
                      </a:r>
                      <a:r>
                        <a:rPr kumimoji="1" lang="en-US" altLang="ja-JP" sz="1300" b="1" u="sng" dirty="0">
                          <a:solidFill>
                            <a:srgbClr val="FFFF00"/>
                          </a:solidFill>
                          <a:latin typeface="BIZ UDPゴシック" panose="020B0400000000000000" pitchFamily="50" charset="-128"/>
                          <a:ea typeface="BIZ UDPゴシック" panose="020B0400000000000000" pitchFamily="50" charset="-128"/>
                        </a:rPr>
                        <a:t>1,800 t</a:t>
                      </a:r>
                      <a:endParaRPr kumimoji="1" lang="en-US" altLang="ja-JP" sz="1300" dirty="0">
                        <a:solidFill>
                          <a:srgbClr val="FFFF00"/>
                        </a:solidFill>
                        <a:latin typeface="BIZ UDPゴシック" panose="020B0400000000000000" pitchFamily="50" charset="-128"/>
                        <a:ea typeface="BIZ UDPゴシック" panose="020B0400000000000000" pitchFamily="50" charset="-128"/>
                      </a:endParaRPr>
                    </a:p>
                  </a:txBody>
                  <a:tcPr marL="32249" marR="32249" marT="32249" marB="32249" anchor="ctr">
                    <a:lnL w="38100" cap="flat" cmpd="sng" algn="ctr">
                      <a:solidFill>
                        <a:srgbClr val="FF3399"/>
                      </a:solidFill>
                      <a:prstDash val="solid"/>
                      <a:round/>
                      <a:headEnd type="none" w="med" len="med"/>
                      <a:tailEnd type="none" w="med" len="med"/>
                    </a:lnL>
                    <a:lnR w="38100"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50000"/>
                      </a:srgbClr>
                    </a:solidFill>
                  </a:tcPr>
                </a:tc>
                <a:extLst>
                  <a:ext uri="{0D108BD9-81ED-4DB2-BD59-A6C34878D82A}">
                    <a16:rowId xmlns:a16="http://schemas.microsoft.com/office/drawing/2014/main" val="3755345375"/>
                  </a:ext>
                </a:extLst>
              </a:tr>
              <a:tr h="1043232">
                <a:tc>
                  <a:txBody>
                    <a:bodyPr/>
                    <a:lstStyle/>
                    <a:p>
                      <a:pPr algn="l"/>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a)</a:t>
                      </a: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 設備更新による省エネルギー対策</a:t>
                      </a:r>
                      <a:endParaRPr kumimoji="1" lang="en-US" altLang="ja-JP" sz="1300" b="1" u="sng" dirty="0">
                        <a:solidFill>
                          <a:schemeClr val="tx1"/>
                        </a:solidFill>
                        <a:latin typeface="BIZ UDPゴシック" panose="020B0400000000000000" pitchFamily="50" charset="-128"/>
                        <a:ea typeface="BIZ UDPゴシック" panose="020B0400000000000000" pitchFamily="50" charset="-128"/>
                      </a:endParaRPr>
                    </a:p>
                    <a:p>
                      <a:pPr algn="ctr">
                        <a:lnSpc>
                          <a:spcPts val="300"/>
                        </a:lnSpc>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約</a:t>
                      </a:r>
                      <a:r>
                        <a:rPr kumimoji="1" lang="en-US" altLang="ja-JP" sz="1300" b="1" u="sng" dirty="0">
                          <a:solidFill>
                            <a:schemeClr val="tx1"/>
                          </a:solidFill>
                          <a:latin typeface="BIZ UDPゴシック" panose="020B0400000000000000" pitchFamily="50" charset="-128"/>
                          <a:ea typeface="BIZ UDPゴシック" panose="020B0400000000000000" pitchFamily="50" charset="-128"/>
                        </a:rPr>
                        <a:t>17,640 t</a:t>
                      </a:r>
                    </a:p>
                    <a:p>
                      <a:pPr algn="ctr">
                        <a:lnSpc>
                          <a:spcPts val="300"/>
                        </a:lnSpc>
                      </a:pPr>
                      <a:endParaRPr kumimoji="1" lang="en-US" altLang="ja-JP" sz="1300" b="1" u="sng"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 電力削減量：約</a:t>
                      </a:r>
                      <a:r>
                        <a:rPr kumimoji="1" lang="en-US" altLang="ja-JP" sz="900" dirty="0">
                          <a:solidFill>
                            <a:schemeClr val="tx1"/>
                          </a:solidFill>
                          <a:latin typeface="BIZ UDPゴシック" panose="020B0400000000000000" pitchFamily="50" charset="-128"/>
                          <a:ea typeface="BIZ UDPゴシック" panose="020B0400000000000000" pitchFamily="50" charset="-128"/>
                        </a:rPr>
                        <a:t>3,967</a:t>
                      </a:r>
                      <a:r>
                        <a:rPr kumimoji="1" lang="ja-JP" altLang="en-US" sz="900" dirty="0">
                          <a:solidFill>
                            <a:schemeClr val="tx1"/>
                          </a:solidFill>
                          <a:latin typeface="BIZ UDPゴシック" panose="020B0400000000000000" pitchFamily="50" charset="-128"/>
                          <a:ea typeface="BIZ UDPゴシック" panose="020B0400000000000000" pitchFamily="50" charset="-128"/>
                        </a:rPr>
                        <a:t>万 </a:t>
                      </a:r>
                      <a:r>
                        <a:rPr kumimoji="1" lang="en-US" altLang="ja-JP" sz="900" dirty="0">
                          <a:solidFill>
                            <a:schemeClr val="tx1"/>
                          </a:solidFill>
                          <a:latin typeface="BIZ UDPゴシック" panose="020B0400000000000000" pitchFamily="50" charset="-128"/>
                          <a:ea typeface="BIZ UDPゴシック" panose="020B0400000000000000" pitchFamily="50" charset="-128"/>
                        </a:rPr>
                        <a:t>[kWh]</a:t>
                      </a: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　　　　　　　　　　　　　　都市ガス削減量：約</a:t>
                      </a:r>
                      <a:r>
                        <a:rPr kumimoji="1" lang="en-US" altLang="ja-JP" sz="900" dirty="0">
                          <a:solidFill>
                            <a:schemeClr val="tx1"/>
                          </a:solidFill>
                          <a:latin typeface="BIZ UDPゴシック" panose="020B0400000000000000" pitchFamily="50" charset="-128"/>
                          <a:ea typeface="BIZ UDPゴシック" panose="020B0400000000000000" pitchFamily="50" charset="-128"/>
                        </a:rPr>
                        <a:t>295</a:t>
                      </a:r>
                      <a:r>
                        <a:rPr kumimoji="1" lang="ja-JP" altLang="en-US" sz="900" dirty="0">
                          <a:solidFill>
                            <a:schemeClr val="tx1"/>
                          </a:solidFill>
                          <a:latin typeface="BIZ UDPゴシック" panose="020B0400000000000000" pitchFamily="50" charset="-128"/>
                          <a:ea typeface="BIZ UDPゴシック" panose="020B0400000000000000" pitchFamily="50" charset="-128"/>
                        </a:rPr>
                        <a:t>万</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p>
                  </a:txBody>
                  <a:tcPr marL="32249" marR="32249" marT="32249" marB="32249" anchor="ctr">
                    <a:lnL w="38100" cap="flat" cmpd="sng" algn="ctr">
                      <a:solidFill>
                        <a:srgbClr val="FF3399"/>
                      </a:solidFill>
                      <a:prstDash val="solid"/>
                      <a:round/>
                      <a:headEnd type="none" w="med" len="med"/>
                      <a:tailEnd type="none" w="med" len="med"/>
                    </a:lnL>
                    <a:lnR w="38100"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alpha val="50000"/>
                      </a:srgbClr>
                    </a:solidFill>
                  </a:tcPr>
                </a:tc>
                <a:extLst>
                  <a:ext uri="{0D108BD9-81ED-4DB2-BD59-A6C34878D82A}">
                    <a16:rowId xmlns:a16="http://schemas.microsoft.com/office/drawing/2014/main" val="243070717"/>
                  </a:ext>
                </a:extLst>
              </a:tr>
              <a:tr h="1499585">
                <a:tc>
                  <a:txBody>
                    <a:bodyPr/>
                    <a:lstStyle/>
                    <a:p>
                      <a:pPr algn="ctr"/>
                      <a:r>
                        <a:rPr kumimoji="1" lang="ja-JP" altLang="en-US" sz="1300" dirty="0">
                          <a:solidFill>
                            <a:schemeClr val="tx1"/>
                          </a:solidFill>
                          <a:latin typeface="BIZ UDPゴシック" panose="020B0400000000000000" pitchFamily="50" charset="-128"/>
                          <a:ea typeface="BIZ UDPゴシック" panose="020B0400000000000000" pitchFamily="50" charset="-128"/>
                        </a:rPr>
                        <a:t>電力・都市ガスの排出係数の</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300" dirty="0">
                          <a:solidFill>
                            <a:schemeClr val="tx1"/>
                          </a:solidFill>
                          <a:latin typeface="BIZ UDPゴシック" panose="020B0400000000000000" pitchFamily="50" charset="-128"/>
                          <a:ea typeface="BIZ UDPゴシック" panose="020B0400000000000000" pitchFamily="50" charset="-128"/>
                        </a:rPr>
                        <a:t>減少による削減効果</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gn="ctr">
                        <a:lnSpc>
                          <a:spcPts val="600"/>
                        </a:lnSpc>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300" b="0" u="sng" dirty="0">
                          <a:solidFill>
                            <a:schemeClr val="tx1"/>
                          </a:solidFill>
                          <a:latin typeface="BIZ UDPゴシック" panose="020B0400000000000000" pitchFamily="50" charset="-128"/>
                          <a:ea typeface="BIZ UDPゴシック" panose="020B0400000000000000" pitchFamily="50" charset="-128"/>
                        </a:rPr>
                        <a:t>約</a:t>
                      </a:r>
                      <a:r>
                        <a:rPr kumimoji="1" lang="en-US" altLang="ja-JP" sz="1300" b="0" u="sng" dirty="0">
                          <a:solidFill>
                            <a:schemeClr val="tx1"/>
                          </a:solidFill>
                          <a:latin typeface="BIZ UDPゴシック" panose="020B0400000000000000" pitchFamily="50" charset="-128"/>
                          <a:ea typeface="BIZ UDPゴシック" panose="020B0400000000000000" pitchFamily="50" charset="-128"/>
                        </a:rPr>
                        <a:t>44,000 t</a:t>
                      </a:r>
                      <a:endParaRPr kumimoji="1" lang="ja-JP" altLang="en-US" sz="1300" b="0" u="sng" dirty="0">
                        <a:solidFill>
                          <a:schemeClr val="tx1"/>
                        </a:solidFill>
                        <a:latin typeface="BIZ UDPゴシック" panose="020B0400000000000000" pitchFamily="50" charset="-128"/>
                        <a:ea typeface="BIZ UDPゴシック" panose="020B0400000000000000" pitchFamily="50" charset="-128"/>
                      </a:endParaRPr>
                    </a:p>
                  </a:txBody>
                  <a:tcPr marL="32249" marR="32249" marT="32249" marB="32249" anchor="ctr">
                    <a:lnL w="38100" cap="flat" cmpd="sng" algn="ctr">
                      <a:solidFill>
                        <a:srgbClr val="FF3399"/>
                      </a:solidFill>
                      <a:prstDash val="solid"/>
                      <a:round/>
                      <a:headEnd type="none" w="med" len="med"/>
                      <a:tailEnd type="none" w="med" len="med"/>
                    </a:lnL>
                    <a:lnR w="38100"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339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0891932"/>
                  </a:ext>
                </a:extLst>
              </a:tr>
            </a:tbl>
          </a:graphicData>
        </a:graphic>
      </p:graphicFrame>
      <p:grpSp>
        <p:nvGrpSpPr>
          <p:cNvPr id="23" name="グループ化 22">
            <a:extLst>
              <a:ext uri="{FF2B5EF4-FFF2-40B4-BE49-F238E27FC236}">
                <a16:creationId xmlns:a16="http://schemas.microsoft.com/office/drawing/2014/main" id="{9FE36F70-0628-0DF7-A806-4325DE837368}"/>
              </a:ext>
            </a:extLst>
          </p:cNvPr>
          <p:cNvGrpSpPr/>
          <p:nvPr/>
        </p:nvGrpSpPr>
        <p:grpSpPr>
          <a:xfrm>
            <a:off x="0" y="2543135"/>
            <a:ext cx="5355771" cy="4144537"/>
            <a:chOff x="0" y="2073462"/>
            <a:chExt cx="5962705" cy="4614210"/>
          </a:xfrm>
        </p:grpSpPr>
        <p:pic>
          <p:nvPicPr>
            <p:cNvPr id="25" name="図 24">
              <a:extLst>
                <a:ext uri="{FF2B5EF4-FFF2-40B4-BE49-F238E27FC236}">
                  <a16:creationId xmlns:a16="http://schemas.microsoft.com/office/drawing/2014/main" id="{F6BDC22C-363E-9D94-B486-9ED09687DE52}"/>
                </a:ext>
              </a:extLst>
            </p:cNvPr>
            <p:cNvPicPr>
              <a:picLocks noChangeAspect="1"/>
            </p:cNvPicPr>
            <p:nvPr/>
          </p:nvPicPr>
          <p:blipFill>
            <a:blip r:embed="rId3"/>
            <a:stretch>
              <a:fillRect/>
            </a:stretch>
          </p:blipFill>
          <p:spPr>
            <a:xfrm>
              <a:off x="0" y="2073462"/>
              <a:ext cx="5438358" cy="4569232"/>
            </a:xfrm>
            <a:prstGeom prst="rect">
              <a:avLst/>
            </a:prstGeom>
          </p:spPr>
        </p:pic>
        <p:sp>
          <p:nvSpPr>
            <p:cNvPr id="26" name="テキスト ボックス 25">
              <a:extLst>
                <a:ext uri="{FF2B5EF4-FFF2-40B4-BE49-F238E27FC236}">
                  <a16:creationId xmlns:a16="http://schemas.microsoft.com/office/drawing/2014/main" id="{FD00DB7F-BBDB-DA74-4F37-1E8114077BFF}"/>
                </a:ext>
              </a:extLst>
            </p:cNvPr>
            <p:cNvSpPr txBox="1"/>
            <p:nvPr/>
          </p:nvSpPr>
          <p:spPr>
            <a:xfrm>
              <a:off x="1654583" y="2520494"/>
              <a:ext cx="7624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p>
          </p:txBody>
        </p:sp>
        <p:sp>
          <p:nvSpPr>
            <p:cNvPr id="27" name="テキスト ボックス 26">
              <a:extLst>
                <a:ext uri="{FF2B5EF4-FFF2-40B4-BE49-F238E27FC236}">
                  <a16:creationId xmlns:a16="http://schemas.microsoft.com/office/drawing/2014/main" id="{70CBDE2C-7277-DF71-903E-50ECEB8E2074}"/>
                </a:ext>
              </a:extLst>
            </p:cNvPr>
            <p:cNvSpPr txBox="1"/>
            <p:nvPr/>
          </p:nvSpPr>
          <p:spPr>
            <a:xfrm>
              <a:off x="2687545" y="3224459"/>
              <a:ext cx="7624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16.0</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p>
          </p:txBody>
        </p:sp>
        <p:sp>
          <p:nvSpPr>
            <p:cNvPr id="28" name="テキスト ボックス 27">
              <a:extLst>
                <a:ext uri="{FF2B5EF4-FFF2-40B4-BE49-F238E27FC236}">
                  <a16:creationId xmlns:a16="http://schemas.microsoft.com/office/drawing/2014/main" id="{1E1425A3-2E24-22C0-E3D2-75155A4417A6}"/>
                </a:ext>
              </a:extLst>
            </p:cNvPr>
            <p:cNvSpPr txBox="1"/>
            <p:nvPr/>
          </p:nvSpPr>
          <p:spPr>
            <a:xfrm>
              <a:off x="3665993" y="2799385"/>
              <a:ext cx="7624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18.3</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p>
          </p:txBody>
        </p:sp>
        <p:sp>
          <p:nvSpPr>
            <p:cNvPr id="29" name="矢印: 下 28">
              <a:extLst>
                <a:ext uri="{FF2B5EF4-FFF2-40B4-BE49-F238E27FC236}">
                  <a16:creationId xmlns:a16="http://schemas.microsoft.com/office/drawing/2014/main" id="{886A18DA-43D1-B1B3-0A3E-ACFD2923979D}"/>
                </a:ext>
              </a:extLst>
            </p:cNvPr>
            <p:cNvSpPr/>
            <p:nvPr/>
          </p:nvSpPr>
          <p:spPr>
            <a:xfrm>
              <a:off x="4407789" y="3010210"/>
              <a:ext cx="228600" cy="1223899"/>
            </a:xfrm>
            <a:prstGeom prst="downArrow">
              <a:avLst/>
            </a:prstGeom>
            <a:solidFill>
              <a:srgbClr val="FF99FF"/>
            </a:solid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30" name="直線コネクタ 29">
              <a:extLst>
                <a:ext uri="{FF2B5EF4-FFF2-40B4-BE49-F238E27FC236}">
                  <a16:creationId xmlns:a16="http://schemas.microsoft.com/office/drawing/2014/main" id="{7E850A20-1B85-C7C6-8DF1-3372BCA071B2}"/>
                </a:ext>
              </a:extLst>
            </p:cNvPr>
            <p:cNvCxnSpPr>
              <a:cxnSpLocks/>
            </p:cNvCxnSpPr>
            <p:nvPr/>
          </p:nvCxnSpPr>
          <p:spPr>
            <a:xfrm flipV="1">
              <a:off x="4788990" y="2161311"/>
              <a:ext cx="1137518" cy="842587"/>
            </a:xfrm>
            <a:prstGeom prst="line">
              <a:avLst/>
            </a:prstGeom>
            <a:ln w="19050">
              <a:solidFill>
                <a:srgbClr val="FF3399"/>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D32DEDD-B147-5BF6-BBD4-B39CC264624E}"/>
                </a:ext>
              </a:extLst>
            </p:cNvPr>
            <p:cNvCxnSpPr>
              <a:cxnSpLocks/>
            </p:cNvCxnSpPr>
            <p:nvPr/>
          </p:nvCxnSpPr>
          <p:spPr>
            <a:xfrm>
              <a:off x="4729163" y="4311650"/>
              <a:ext cx="1197345" cy="2331044"/>
            </a:xfrm>
            <a:prstGeom prst="line">
              <a:avLst/>
            </a:prstGeom>
            <a:ln w="19050">
              <a:solidFill>
                <a:srgbClr val="FF3399"/>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B5A505F3-702B-D820-2F84-0D4C8DA16E5A}"/>
                </a:ext>
              </a:extLst>
            </p:cNvPr>
            <p:cNvSpPr txBox="1"/>
            <p:nvPr/>
          </p:nvSpPr>
          <p:spPr>
            <a:xfrm>
              <a:off x="4916228" y="3893132"/>
              <a:ext cx="1046477" cy="646331"/>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年度目標</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年度比</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46.5%</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９万</a:t>
              </a:r>
              <a:endPar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52B3EF0F-F470-A494-9D80-52FD6AD792DC}"/>
                </a:ext>
              </a:extLst>
            </p:cNvPr>
            <p:cNvSpPr txBox="1"/>
            <p:nvPr/>
          </p:nvSpPr>
          <p:spPr>
            <a:xfrm>
              <a:off x="4047193" y="3245725"/>
              <a:ext cx="1046477" cy="557451"/>
            </a:xfrm>
            <a:prstGeom prst="rect">
              <a:avLst/>
            </a:prstGeom>
            <a:solidFill>
              <a:srgbClr val="FFCCFF"/>
            </a:solidFill>
          </p:spPr>
          <p:txBody>
            <a:bodyPr wrap="square" lIns="0" tIns="36000" rIns="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目標達成に</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必要な削減量</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lang="en-US" altLang="ja-JP" sz="1050" b="1" dirty="0">
                  <a:solidFill>
                    <a:prstClr val="black"/>
                  </a:solidFill>
                  <a:latin typeface="BIZ UDPゴシック" panose="020B0400000000000000" pitchFamily="50" charset="-128"/>
                  <a:ea typeface="BIZ UDPゴシック" panose="020B0400000000000000" pitchFamily="50" charset="-128"/>
                </a:rPr>
                <a:t>4</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p>
          </p:txBody>
        </p:sp>
        <p:pic>
          <p:nvPicPr>
            <p:cNvPr id="56" name="図 55">
              <a:extLst>
                <a:ext uri="{FF2B5EF4-FFF2-40B4-BE49-F238E27FC236}">
                  <a16:creationId xmlns:a16="http://schemas.microsoft.com/office/drawing/2014/main" id="{9312D630-7B90-2D5C-B263-670C226AF8C4}"/>
                </a:ext>
              </a:extLst>
            </p:cNvPr>
            <p:cNvPicPr>
              <a:picLocks noChangeAspect="1"/>
            </p:cNvPicPr>
            <p:nvPr/>
          </p:nvPicPr>
          <p:blipFill>
            <a:blip r:embed="rId4"/>
            <a:srcRect l="33523" t="95863" r="23372" b="-500"/>
            <a:stretch/>
          </p:blipFill>
          <p:spPr>
            <a:xfrm>
              <a:off x="1366303" y="6399672"/>
              <a:ext cx="3450896" cy="288000"/>
            </a:xfrm>
            <a:prstGeom prst="rect">
              <a:avLst/>
            </a:prstGeom>
          </p:spPr>
        </p:pic>
      </p:grpSp>
      <p:sp>
        <p:nvSpPr>
          <p:cNvPr id="61" name="テキスト ボックス 1">
            <a:extLst>
              <a:ext uri="{FF2B5EF4-FFF2-40B4-BE49-F238E27FC236}">
                <a16:creationId xmlns:a16="http://schemas.microsoft.com/office/drawing/2014/main" id="{4BEF403B-848A-84CC-B2D3-7602647AED1F}"/>
              </a:ext>
            </a:extLst>
          </p:cNvPr>
          <p:cNvSpPr txBox="1"/>
          <p:nvPr/>
        </p:nvSpPr>
        <p:spPr>
          <a:xfrm>
            <a:off x="2025140" y="917115"/>
            <a:ext cx="5855720" cy="341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latin typeface="BIZ UDPゴシック" panose="020B0400000000000000" pitchFamily="50" charset="-128"/>
                <a:ea typeface="BIZ UDPゴシック" panose="020B0400000000000000" pitchFamily="50" charset="-128"/>
              </a:rPr>
              <a:t>2030</a:t>
            </a:r>
            <a:r>
              <a:rPr lang="ja-JP" altLang="en-US" sz="1800" b="1" dirty="0">
                <a:latin typeface="BIZ UDPゴシック" panose="020B0400000000000000" pitchFamily="50" charset="-128"/>
                <a:ea typeface="BIZ UDPゴシック" panose="020B0400000000000000" pitchFamily="50" charset="-128"/>
              </a:rPr>
              <a:t>年度目標の達成に必要な各種対策と削減量</a:t>
            </a:r>
          </a:p>
        </p:txBody>
      </p:sp>
      <p:grpSp>
        <p:nvGrpSpPr>
          <p:cNvPr id="62" name="グループ化 61">
            <a:extLst>
              <a:ext uri="{FF2B5EF4-FFF2-40B4-BE49-F238E27FC236}">
                <a16:creationId xmlns:a16="http://schemas.microsoft.com/office/drawing/2014/main" id="{1174B257-FB68-8248-6A08-9FE605E15620}"/>
              </a:ext>
            </a:extLst>
          </p:cNvPr>
          <p:cNvGrpSpPr/>
          <p:nvPr/>
        </p:nvGrpSpPr>
        <p:grpSpPr>
          <a:xfrm>
            <a:off x="259911" y="1279937"/>
            <a:ext cx="8100318" cy="1265682"/>
            <a:chOff x="402896" y="478195"/>
            <a:chExt cx="9051224" cy="1572434"/>
          </a:xfrm>
        </p:grpSpPr>
        <p:sp>
          <p:nvSpPr>
            <p:cNvPr id="63" name="正方形/長方形 62">
              <a:extLst>
                <a:ext uri="{FF2B5EF4-FFF2-40B4-BE49-F238E27FC236}">
                  <a16:creationId xmlns:a16="http://schemas.microsoft.com/office/drawing/2014/main" id="{2552AF11-360D-6913-85EC-7D6A28EA5E01}"/>
                </a:ext>
              </a:extLst>
            </p:cNvPr>
            <p:cNvSpPr/>
            <p:nvPr/>
          </p:nvSpPr>
          <p:spPr>
            <a:xfrm>
              <a:off x="402896" y="478195"/>
              <a:ext cx="9051224" cy="1572434"/>
            </a:xfrm>
            <a:prstGeom prst="rect">
              <a:avLst/>
            </a:prstGeom>
            <a:solidFill>
              <a:srgbClr val="FFFFCC"/>
            </a:solid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lIns="288000" tIns="108000" rIns="180000" bIns="108000" rtlCol="0" anchor="ctr"/>
            <a:lstStyle/>
            <a:p>
              <a:pPr marL="293688" indent="-293688">
                <a:buFont typeface="Wingdings" panose="05000000000000000000" pitchFamily="2" charset="2"/>
                <a:buChar char="Ø"/>
              </a:pPr>
              <a:r>
                <a:rPr kumimoji="1" lang="ja-JP" altLang="en-US" sz="1400" dirty="0">
                  <a:solidFill>
                    <a:srgbClr val="000066"/>
                  </a:solidFill>
                  <a:latin typeface="BIZ UDPゴシック" panose="020B0400000000000000" pitchFamily="50" charset="-128"/>
                  <a:ea typeface="BIZ UDPゴシック" panose="020B0400000000000000" pitchFamily="50" charset="-128"/>
                </a:rPr>
                <a:t>電力会社から購入の電力･都市ガスの排出係数の減少による削減に加えて、</a:t>
              </a:r>
              <a:endParaRPr kumimoji="1" lang="en-US" altLang="ja-JP" sz="1400" dirty="0">
                <a:solidFill>
                  <a:srgbClr val="000066"/>
                </a:solidFill>
                <a:latin typeface="BIZ UDPゴシック" panose="020B0400000000000000" pitchFamily="50" charset="-128"/>
                <a:ea typeface="BIZ UDPゴシック" panose="020B0400000000000000" pitchFamily="50" charset="-128"/>
              </a:endParaRPr>
            </a:p>
            <a:p>
              <a:r>
                <a:rPr kumimoji="1" lang="ja-JP" altLang="en-US" sz="1400" dirty="0">
                  <a:solidFill>
                    <a:srgbClr val="000066"/>
                  </a:solidFill>
                  <a:latin typeface="BIZ UDPゴシック" panose="020B0400000000000000" pitchFamily="50" charset="-128"/>
                  <a:ea typeface="BIZ UDPゴシック" panose="020B0400000000000000" pitchFamily="50" charset="-128"/>
                </a:rPr>
                <a:t>　　</a:t>
              </a:r>
              <a:r>
                <a:rPr kumimoji="1" lang="en-US" altLang="ja-JP" sz="1400" dirty="0">
                  <a:solidFill>
                    <a:srgbClr val="000066"/>
                  </a:solidFill>
                  <a:latin typeface="BIZ UDPゴシック" panose="020B0400000000000000" pitchFamily="50" charset="-128"/>
                  <a:ea typeface="BIZ UDPゴシック" panose="020B0400000000000000" pitchFamily="50" charset="-128"/>
                </a:rPr>
                <a:t>｢</a:t>
              </a:r>
              <a:r>
                <a:rPr kumimoji="1" lang="ja-JP" altLang="en-US" sz="1400" dirty="0">
                  <a:solidFill>
                    <a:srgbClr val="000066"/>
                  </a:solidFill>
                  <a:latin typeface="BIZ UDPゴシック" panose="020B0400000000000000" pitchFamily="50" charset="-128"/>
                  <a:ea typeface="BIZ UDPゴシック" panose="020B0400000000000000" pitchFamily="50" charset="-128"/>
                </a:rPr>
                <a:t>省エネ化</a:t>
              </a:r>
              <a:r>
                <a:rPr kumimoji="1" lang="en-US" altLang="ja-JP" sz="1400" dirty="0">
                  <a:solidFill>
                    <a:srgbClr val="000066"/>
                  </a:solidFill>
                  <a:latin typeface="BIZ UDPゴシック" panose="020B0400000000000000" pitchFamily="50" charset="-128"/>
                  <a:ea typeface="BIZ UDPゴシック" panose="020B0400000000000000" pitchFamily="50" charset="-128"/>
                </a:rPr>
                <a:t>｣</a:t>
              </a:r>
              <a:r>
                <a:rPr kumimoji="1" lang="ja-JP" altLang="en-US" sz="1400" dirty="0">
                  <a:solidFill>
                    <a:srgbClr val="000066"/>
                  </a:solidFill>
                  <a:latin typeface="BIZ UDPゴシック" panose="020B0400000000000000" pitchFamily="50" charset="-128"/>
                  <a:ea typeface="BIZ UDPゴシック" panose="020B0400000000000000" pitchFamily="50" charset="-128"/>
                </a:rPr>
                <a:t>と</a:t>
              </a:r>
              <a:r>
                <a:rPr kumimoji="1" lang="en-US" altLang="ja-JP" sz="1400" dirty="0">
                  <a:solidFill>
                    <a:srgbClr val="000066"/>
                  </a:solidFill>
                  <a:latin typeface="BIZ UDPゴシック" panose="020B0400000000000000" pitchFamily="50" charset="-128"/>
                  <a:ea typeface="BIZ UDPゴシック" panose="020B0400000000000000" pitchFamily="50" charset="-128"/>
                </a:rPr>
                <a:t>｢N2O</a:t>
              </a:r>
              <a:r>
                <a:rPr kumimoji="1" lang="ja-JP" altLang="en-US" sz="1400" dirty="0">
                  <a:solidFill>
                    <a:srgbClr val="000066"/>
                  </a:solidFill>
                  <a:latin typeface="BIZ UDPゴシック" panose="020B0400000000000000" pitchFamily="50" charset="-128"/>
                  <a:ea typeface="BIZ UDPゴシック" panose="020B0400000000000000" pitchFamily="50" charset="-128"/>
                </a:rPr>
                <a:t>対策</a:t>
              </a:r>
              <a:r>
                <a:rPr kumimoji="1" lang="en-US" altLang="ja-JP" sz="1400" dirty="0">
                  <a:solidFill>
                    <a:srgbClr val="000066"/>
                  </a:solidFill>
                  <a:latin typeface="BIZ UDPゴシック" panose="020B0400000000000000" pitchFamily="50" charset="-128"/>
                  <a:ea typeface="BIZ UDPゴシック" panose="020B0400000000000000" pitchFamily="50" charset="-128"/>
                </a:rPr>
                <a:t>｣</a:t>
              </a:r>
              <a:r>
                <a:rPr kumimoji="1" lang="ja-JP" altLang="en-US" sz="1400" dirty="0">
                  <a:solidFill>
                    <a:srgbClr val="000066"/>
                  </a:solidFill>
                  <a:latin typeface="BIZ UDPゴシック" panose="020B0400000000000000" pitchFamily="50" charset="-128"/>
                  <a:ea typeface="BIZ UDPゴシック" panose="020B0400000000000000" pitchFamily="50" charset="-128"/>
                </a:rPr>
                <a:t>からなる以下の３つの取組みを進め</a:t>
              </a:r>
              <a:r>
                <a:rPr kumimoji="1" lang="en-US" altLang="ja-JP" sz="1400" dirty="0">
                  <a:solidFill>
                    <a:srgbClr val="000066"/>
                  </a:solidFill>
                  <a:latin typeface="BIZ UDPゴシック" panose="020B0400000000000000" pitchFamily="50" charset="-128"/>
                  <a:ea typeface="BIZ UDPゴシック" panose="020B0400000000000000" pitchFamily="50" charset="-128"/>
                </a:rPr>
                <a:t>､</a:t>
              </a:r>
              <a:r>
                <a:rPr kumimoji="1" lang="ja-JP" altLang="en-US" sz="1400" dirty="0">
                  <a:solidFill>
                    <a:srgbClr val="000066"/>
                  </a:solidFill>
                  <a:latin typeface="BIZ UDPゴシック" panose="020B0400000000000000" pitchFamily="50" charset="-128"/>
                  <a:ea typeface="BIZ UDPゴシック" panose="020B0400000000000000" pitchFamily="50" charset="-128"/>
                </a:rPr>
                <a:t>温室効果ガスの削減を進める。</a:t>
              </a:r>
              <a:endParaRPr kumimoji="1" lang="en-US" altLang="ja-JP" sz="1400" dirty="0">
                <a:solidFill>
                  <a:srgbClr val="000066"/>
                </a:solidFill>
                <a:latin typeface="BIZ UDPゴシック" panose="020B0400000000000000" pitchFamily="50" charset="-128"/>
                <a:ea typeface="BIZ UDPゴシック" panose="020B0400000000000000" pitchFamily="50" charset="-128"/>
              </a:endParaRPr>
            </a:p>
            <a:p>
              <a:pPr>
                <a:lnSpc>
                  <a:spcPts val="300"/>
                </a:lnSpc>
              </a:pPr>
              <a:endParaRPr kumimoji="1" lang="en-US" altLang="ja-JP" sz="1400" dirty="0">
                <a:solidFill>
                  <a:srgbClr val="000066"/>
                </a:solidFill>
                <a:latin typeface="BIZ UDPゴシック" panose="020B0400000000000000" pitchFamily="50" charset="-128"/>
                <a:ea typeface="BIZ UDPゴシック" panose="020B0400000000000000" pitchFamily="50" charset="-128"/>
              </a:endParaRPr>
            </a:p>
            <a:p>
              <a:pPr>
                <a:lnSpc>
                  <a:spcPts val="300"/>
                </a:lnSpc>
              </a:pPr>
              <a:endParaRPr kumimoji="1" lang="en-US" altLang="ja-JP" sz="1400" dirty="0">
                <a:solidFill>
                  <a:srgbClr val="000066"/>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1">
                      <a:lumMod val="50000"/>
                    </a:schemeClr>
                  </a:solidFill>
                  <a:latin typeface="BIZ UDPゴシック" panose="020B0400000000000000" pitchFamily="50" charset="-128"/>
                  <a:ea typeface="BIZ UDPゴシック" panose="020B0400000000000000" pitchFamily="50" charset="-128"/>
                </a:rPr>
                <a:t>a)</a:t>
              </a: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 設備更新による省エネルギー対策</a:t>
              </a:r>
            </a:p>
            <a:p>
              <a:pPr>
                <a:lnSpc>
                  <a:spcPct val="120000"/>
                </a:lnSpc>
              </a:pP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1">
                      <a:lumMod val="50000"/>
                    </a:schemeClr>
                  </a:solidFill>
                  <a:latin typeface="BIZ UDPゴシック" panose="020B0400000000000000" pitchFamily="50" charset="-128"/>
                  <a:ea typeface="BIZ UDPゴシック" panose="020B0400000000000000" pitchFamily="50" charset="-128"/>
                </a:rPr>
                <a:t>b)</a:t>
              </a: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 維持管理の工夫による省エネルギー対策</a:t>
              </a:r>
              <a:endParaRPr kumimoji="1" lang="en-US" altLang="ja-JP" sz="1400" dirty="0">
                <a:solidFill>
                  <a:schemeClr val="accent1">
                    <a:lumMod val="50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1">
                      <a:lumMod val="50000"/>
                    </a:schemeClr>
                  </a:solidFill>
                  <a:latin typeface="BIZ UDPゴシック" panose="020B0400000000000000" pitchFamily="50" charset="-128"/>
                  <a:ea typeface="BIZ UDPゴシック" panose="020B0400000000000000" pitchFamily="50" charset="-128"/>
                </a:rPr>
                <a:t>c)</a:t>
              </a: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1">
                      <a:lumMod val="50000"/>
                    </a:schemeClr>
                  </a:solidFill>
                  <a:latin typeface="BIZ UDPゴシック" panose="020B0400000000000000" pitchFamily="50" charset="-128"/>
                  <a:ea typeface="BIZ UDPゴシック" panose="020B0400000000000000" pitchFamily="50" charset="-128"/>
                </a:rPr>
                <a:t>N2O</a:t>
              </a:r>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排出量の低減対策</a:t>
              </a:r>
            </a:p>
          </p:txBody>
        </p:sp>
        <p:sp>
          <p:nvSpPr>
            <p:cNvPr id="99" name="右中かっこ 98">
              <a:extLst>
                <a:ext uri="{FF2B5EF4-FFF2-40B4-BE49-F238E27FC236}">
                  <a16:creationId xmlns:a16="http://schemas.microsoft.com/office/drawing/2014/main" id="{0B7873BF-26B5-F4BB-94E4-8DFD4D3013F7}"/>
                </a:ext>
              </a:extLst>
            </p:cNvPr>
            <p:cNvSpPr/>
            <p:nvPr/>
          </p:nvSpPr>
          <p:spPr>
            <a:xfrm>
              <a:off x="5114755" y="1104839"/>
              <a:ext cx="163163" cy="574465"/>
            </a:xfrm>
            <a:prstGeom prst="rightBrace">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solidFill>
                  <a:schemeClr val="accent1">
                    <a:lumMod val="50000"/>
                  </a:schemeClr>
                </a:solidFill>
              </a:endParaRPr>
            </a:p>
          </p:txBody>
        </p:sp>
        <p:sp>
          <p:nvSpPr>
            <p:cNvPr id="100" name="テキスト ボックス 99">
              <a:extLst>
                <a:ext uri="{FF2B5EF4-FFF2-40B4-BE49-F238E27FC236}">
                  <a16:creationId xmlns:a16="http://schemas.microsoft.com/office/drawing/2014/main" id="{40AAB51B-3AC8-4D70-55DC-67F0FC617EDB}"/>
                </a:ext>
              </a:extLst>
            </p:cNvPr>
            <p:cNvSpPr txBox="1"/>
            <p:nvPr/>
          </p:nvSpPr>
          <p:spPr>
            <a:xfrm>
              <a:off x="5320388" y="1104839"/>
              <a:ext cx="900001" cy="574465"/>
            </a:xfrm>
            <a:prstGeom prst="rect">
              <a:avLst/>
            </a:prstGeom>
            <a:solidFill>
              <a:schemeClr val="accent5">
                <a:lumMod val="40000"/>
                <a:lumOff val="60000"/>
              </a:schemeClr>
            </a:solidFill>
            <a:ln w="31750">
              <a:solidFill>
                <a:schemeClr val="accent5"/>
              </a:solidFill>
            </a:ln>
          </p:spPr>
          <p:txBody>
            <a:bodyPr wrap="square" lIns="36000" tIns="36000" rIns="36000" bIns="0" rtlCol="0" anchor="ctr" anchorCtr="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省エネ化</a:t>
              </a:r>
            </a:p>
          </p:txBody>
        </p:sp>
        <p:sp>
          <p:nvSpPr>
            <p:cNvPr id="102" name="テキスト ボックス 101">
              <a:extLst>
                <a:ext uri="{FF2B5EF4-FFF2-40B4-BE49-F238E27FC236}">
                  <a16:creationId xmlns:a16="http://schemas.microsoft.com/office/drawing/2014/main" id="{8C8EF80B-1B09-BF7D-84F0-49860AD866A4}"/>
                </a:ext>
              </a:extLst>
            </p:cNvPr>
            <p:cNvSpPr txBox="1"/>
            <p:nvPr/>
          </p:nvSpPr>
          <p:spPr>
            <a:xfrm>
              <a:off x="3781972" y="1733647"/>
              <a:ext cx="1088510" cy="284143"/>
            </a:xfrm>
            <a:prstGeom prst="rect">
              <a:avLst/>
            </a:prstGeom>
            <a:solidFill>
              <a:schemeClr val="accent4">
                <a:lumMod val="40000"/>
                <a:lumOff val="60000"/>
              </a:schemeClr>
            </a:solidFill>
            <a:ln w="31750">
              <a:solidFill>
                <a:schemeClr val="accent4"/>
              </a:solidFill>
            </a:ln>
          </p:spPr>
          <p:txBody>
            <a:bodyPr wrap="square" lIns="36000" tIns="36000" rIns="36000" bIns="0" rtlCol="0" anchor="ctr" anchorCtr="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a:t>
              </a:r>
              <a:r>
                <a:rPr kumimoji="1" lang="en-US" altLang="ja-JP" sz="1400" b="0" i="0" u="none" strike="noStrike" kern="1200" cap="none" spc="0" normalizeH="0" baseline="-25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対策</a:t>
              </a:r>
            </a:p>
          </p:txBody>
        </p:sp>
      </p:grpSp>
      <p:sp>
        <p:nvSpPr>
          <p:cNvPr id="3" name="角丸四角形 17">
            <a:extLst>
              <a:ext uri="{FF2B5EF4-FFF2-40B4-BE49-F238E27FC236}">
                <a16:creationId xmlns:a16="http://schemas.microsoft.com/office/drawing/2014/main" id="{2CC303FE-A017-26A3-D72B-BA333D0451EA}"/>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２．包括委託契約における課題等への対応</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6835B1E4-427B-7995-BD39-0E73EBFD16C2}"/>
              </a:ext>
            </a:extLst>
          </p:cNvPr>
          <p:cNvSpPr/>
          <p:nvPr/>
        </p:nvSpPr>
        <p:spPr>
          <a:xfrm>
            <a:off x="5212022" y="3576974"/>
            <a:ext cx="3799247" cy="60061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6F1524B-515A-4615-939D-C8FF88D5DA01}"/>
              </a:ext>
            </a:extLst>
          </p:cNvPr>
          <p:cNvSpPr/>
          <p:nvPr/>
        </p:nvSpPr>
        <p:spPr>
          <a:xfrm>
            <a:off x="5392261" y="2631224"/>
            <a:ext cx="3365377" cy="4011469"/>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吹き出し: 角を丸めた四角形 104">
            <a:extLst>
              <a:ext uri="{FF2B5EF4-FFF2-40B4-BE49-F238E27FC236}">
                <a16:creationId xmlns:a16="http://schemas.microsoft.com/office/drawing/2014/main" id="{039602E8-AC83-E5AA-A76C-DEB5FE1206F4}"/>
              </a:ext>
            </a:extLst>
          </p:cNvPr>
          <p:cNvSpPr/>
          <p:nvPr/>
        </p:nvSpPr>
        <p:spPr>
          <a:xfrm>
            <a:off x="6664246" y="1759314"/>
            <a:ext cx="3163246" cy="798070"/>
          </a:xfrm>
          <a:prstGeom prst="wedgeRoundRectCallout">
            <a:avLst>
              <a:gd name="adj1" fmla="val -19909"/>
              <a:gd name="adj2" fmla="val 19135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a:solidFill>
                  <a:srgbClr val="0000FF"/>
                </a:solidFill>
              </a:rPr>
              <a:t>主に受注者の所掌範囲</a:t>
            </a:r>
            <a:endParaRPr kumimoji="1" lang="en-US" altLang="ja-JP" b="1" u="sng" dirty="0">
              <a:solidFill>
                <a:srgbClr val="0000FF"/>
              </a:solidFill>
            </a:endParaRPr>
          </a:p>
          <a:p>
            <a:pPr algn="ctr"/>
            <a:r>
              <a:rPr kumimoji="1" lang="ja-JP" altLang="en-US" b="1" u="sng" dirty="0">
                <a:solidFill>
                  <a:srgbClr val="0000FF"/>
                </a:solidFill>
              </a:rPr>
              <a:t>例：送風機運転の適正化</a:t>
            </a:r>
          </a:p>
        </p:txBody>
      </p:sp>
      <p:sp>
        <p:nvSpPr>
          <p:cNvPr id="2" name="角丸四角形 17">
            <a:extLst>
              <a:ext uri="{FF2B5EF4-FFF2-40B4-BE49-F238E27FC236}">
                <a16:creationId xmlns:a16="http://schemas.microsoft.com/office/drawing/2014/main" id="{1871DE11-302D-E167-6A09-F5B66A7B8CF5}"/>
              </a:ext>
            </a:extLst>
          </p:cNvPr>
          <p:cNvSpPr/>
          <p:nvPr/>
        </p:nvSpPr>
        <p:spPr>
          <a:xfrm>
            <a:off x="17811" y="579152"/>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３ 処理場・抽水所施設（処理場施設の電気代削減に向けた提案）</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88223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14D4-6275-011B-EF4A-D80544A6C4F7}"/>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C37050F-E260-2D19-362C-E45844CD462C}"/>
              </a:ext>
            </a:extLst>
          </p:cNvPr>
          <p:cNvSpPr>
            <a:spLocks noGrp="1"/>
          </p:cNvSpPr>
          <p:nvPr>
            <p:ph type="sldNum" sz="quarter" idx="12"/>
          </p:nvPr>
        </p:nvSpPr>
        <p:spPr/>
        <p:txBody>
          <a:bodyPr/>
          <a:lstStyle/>
          <a:p>
            <a:fld id="{36EC18DB-A5DF-4E0E-B815-FCD04A2C4B2C}" type="slidenum">
              <a:rPr kumimoji="1" lang="ja-JP" altLang="en-US" smtClean="0"/>
              <a:t>46</a:t>
            </a:fld>
            <a:endParaRPr kumimoji="1" lang="ja-JP" altLang="en-US" dirty="0"/>
          </a:p>
        </p:txBody>
      </p:sp>
      <p:sp>
        <p:nvSpPr>
          <p:cNvPr id="6" name="テキスト ボックス 5">
            <a:extLst>
              <a:ext uri="{FF2B5EF4-FFF2-40B4-BE49-F238E27FC236}">
                <a16:creationId xmlns:a16="http://schemas.microsoft.com/office/drawing/2014/main" id="{8245B154-3BBE-F586-8DB0-7B62A316DAAD}"/>
              </a:ext>
            </a:extLst>
          </p:cNvPr>
          <p:cNvSpPr txBox="1"/>
          <p:nvPr/>
        </p:nvSpPr>
        <p:spPr>
          <a:xfrm>
            <a:off x="0" y="2062474"/>
            <a:ext cx="10194072" cy="2129044"/>
          </a:xfrm>
          <a:prstGeom prst="rect">
            <a:avLst/>
          </a:prstGeom>
          <a:noFill/>
        </p:spPr>
        <p:txBody>
          <a:bodyPr wrap="square" rtlCol="0">
            <a:spAutoFit/>
          </a:bodyPr>
          <a:lstStyle/>
          <a:p>
            <a:pPr>
              <a:lnSpc>
                <a:spcPct val="125000"/>
              </a:lnSpc>
            </a:pPr>
            <a:r>
              <a:rPr lang="en-US" altLang="ja-JP" b="1" dirty="0">
                <a:latin typeface="+mj-ea"/>
              </a:rPr>
              <a:t>【</a:t>
            </a:r>
            <a:r>
              <a:rPr lang="ja-JP" altLang="en-US" b="1" dirty="0">
                <a:latin typeface="+mj-ea"/>
              </a:rPr>
              <a:t>他都市の事例</a:t>
            </a:r>
            <a:r>
              <a:rPr lang="en-US" altLang="ja-JP" b="1" dirty="0">
                <a:latin typeface="+mj-ea"/>
              </a:rPr>
              <a:t>】</a:t>
            </a:r>
            <a:r>
              <a:rPr lang="ja-JP" altLang="en-US" b="1" dirty="0">
                <a:latin typeface="+mj-ea"/>
              </a:rPr>
              <a:t>　</a:t>
            </a:r>
            <a:endParaRPr lang="en-US" altLang="ja-JP" dirty="0">
              <a:latin typeface="+mj-ea"/>
            </a:endParaRPr>
          </a:p>
          <a:p>
            <a:pPr>
              <a:lnSpc>
                <a:spcPct val="125000"/>
              </a:lnSpc>
            </a:pPr>
            <a:r>
              <a:rPr lang="en-US" altLang="ja-JP" dirty="0">
                <a:latin typeface="+mj-ea"/>
              </a:rPr>
              <a:t>『</a:t>
            </a:r>
            <a:r>
              <a:rPr lang="ja-JP" altLang="en-US" dirty="0">
                <a:latin typeface="+mj-ea"/>
              </a:rPr>
              <a:t>東京都</a:t>
            </a:r>
            <a:r>
              <a:rPr lang="en-US" altLang="ja-JP" dirty="0">
                <a:latin typeface="+mj-ea"/>
              </a:rPr>
              <a:t>』</a:t>
            </a:r>
            <a:r>
              <a:rPr lang="ja-JP" altLang="en-US" dirty="0">
                <a:latin typeface="+mj-ea"/>
              </a:rPr>
              <a:t>（流域部 分流式）</a:t>
            </a:r>
            <a:endParaRPr lang="en-US" altLang="ja-JP" dirty="0">
              <a:latin typeface="+mj-ea"/>
            </a:endParaRPr>
          </a:p>
          <a:p>
            <a:pPr>
              <a:lnSpc>
                <a:spcPct val="125000"/>
              </a:lnSpc>
            </a:pPr>
            <a:r>
              <a:rPr lang="ja-JP" altLang="en-US" dirty="0">
                <a:latin typeface="+mj-ea"/>
              </a:rPr>
              <a:t>電気料金について定額で支払い、</a:t>
            </a:r>
            <a:r>
              <a:rPr lang="ja-JP" altLang="en-US" b="1" dirty="0">
                <a:latin typeface="+mj-ea"/>
              </a:rPr>
              <a:t>運転管理の工夫で節約できた電気料金については受注者のものとなる。</a:t>
            </a:r>
            <a:endParaRPr lang="en-US" altLang="ja-JP" b="1" dirty="0">
              <a:latin typeface="+mj-ea"/>
            </a:endParaRPr>
          </a:p>
          <a:p>
            <a:pPr>
              <a:lnSpc>
                <a:spcPct val="125000"/>
              </a:lnSpc>
            </a:pPr>
            <a:r>
              <a:rPr lang="en-US" altLang="ja-JP" b="1" dirty="0">
                <a:solidFill>
                  <a:srgbClr val="0000FF"/>
                </a:solidFill>
                <a:latin typeface="+mj-ea"/>
              </a:rPr>
              <a:t>【</a:t>
            </a:r>
            <a:r>
              <a:rPr lang="ja-JP" altLang="en-US" b="1" dirty="0">
                <a:solidFill>
                  <a:srgbClr val="0000FF"/>
                </a:solidFill>
                <a:latin typeface="+mj-ea"/>
              </a:rPr>
              <a:t>大阪市の場合</a:t>
            </a:r>
            <a:r>
              <a:rPr lang="en-US" altLang="ja-JP" b="1" dirty="0">
                <a:solidFill>
                  <a:srgbClr val="0000FF"/>
                </a:solidFill>
                <a:latin typeface="+mj-ea"/>
              </a:rPr>
              <a:t>】</a:t>
            </a:r>
          </a:p>
          <a:p>
            <a:pPr>
              <a:lnSpc>
                <a:spcPct val="125000"/>
              </a:lnSpc>
            </a:pPr>
            <a:r>
              <a:rPr lang="ja-JP" altLang="en-US" b="1" dirty="0">
                <a:solidFill>
                  <a:srgbClr val="0000FF"/>
                </a:solidFill>
                <a:latin typeface="+mj-ea"/>
              </a:rPr>
              <a:t>　雨の影響が大きく、受注者の持ち出しリスクが大きい。（大阪市はほとんどの地域が合流式）</a:t>
            </a:r>
            <a:endParaRPr lang="en-US" altLang="ja-JP" b="1" dirty="0">
              <a:solidFill>
                <a:srgbClr val="0000FF"/>
              </a:solidFill>
              <a:latin typeface="+mj-ea"/>
            </a:endParaRPr>
          </a:p>
          <a:p>
            <a:pPr>
              <a:lnSpc>
                <a:spcPct val="125000"/>
              </a:lnSpc>
            </a:pPr>
            <a:r>
              <a:rPr lang="ja-JP" altLang="en-US" b="1" dirty="0">
                <a:solidFill>
                  <a:srgbClr val="0000FF"/>
                </a:solidFill>
                <a:latin typeface="+mj-ea"/>
              </a:rPr>
              <a:t>　インセンティブの対象として、降雨の影響が比較的小さい送風機の消費電力を選定</a:t>
            </a:r>
            <a:endParaRPr lang="en-US" altLang="ja-JP" sz="500" dirty="0">
              <a:latin typeface="+mj-ea"/>
            </a:endParaRPr>
          </a:p>
        </p:txBody>
      </p:sp>
      <p:sp>
        <p:nvSpPr>
          <p:cNvPr id="4" name="角丸四角形 17">
            <a:extLst>
              <a:ext uri="{FF2B5EF4-FFF2-40B4-BE49-F238E27FC236}">
                <a16:creationId xmlns:a16="http://schemas.microsoft.com/office/drawing/2014/main" id="{5678512F-88E8-70BD-E052-5D017E52FE58}"/>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２．包括委託契約における課題等への対応</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0F1455FE-1352-7A08-008E-86734583C8F7}"/>
              </a:ext>
            </a:extLst>
          </p:cNvPr>
          <p:cNvSpPr txBox="1"/>
          <p:nvPr/>
        </p:nvSpPr>
        <p:spPr>
          <a:xfrm>
            <a:off x="207560" y="1248532"/>
            <a:ext cx="8884188" cy="830997"/>
          </a:xfrm>
          <a:prstGeom prst="rect">
            <a:avLst/>
          </a:prstGeom>
          <a:solidFill>
            <a:srgbClr val="FFFF99"/>
          </a:solidFill>
          <a:ln>
            <a:solidFill>
              <a:schemeClr val="tx1"/>
            </a:solidFill>
          </a:ln>
        </p:spPr>
        <p:txBody>
          <a:bodyPr wrap="square">
            <a:spAutoFit/>
          </a:bodyPr>
          <a:lstStyle/>
          <a:p>
            <a:pPr algn="ctr"/>
            <a:r>
              <a:rPr lang="ja-JP" altLang="en-US" sz="1600" b="1" i="0" u="none" strike="noStrike" dirty="0">
                <a:effectLst/>
                <a:latin typeface="HG丸ｺﾞｼｯｸM-PRO" panose="020F0600000000000000" pitchFamily="50" charset="-128"/>
                <a:ea typeface="HG丸ｺﾞｼｯｸM-PRO" panose="020F0600000000000000" pitchFamily="50" charset="-128"/>
              </a:rPr>
              <a:t>従来は使用量の増減に関わらず精算</a:t>
            </a:r>
            <a:endParaRPr lang="en-US" altLang="ja-JP" sz="1600" b="1" i="0" u="none" strike="noStrike" dirty="0">
              <a:effectLst/>
              <a:latin typeface="HG丸ｺﾞｼｯｸM-PRO" panose="020F0600000000000000" pitchFamily="50" charset="-128"/>
              <a:ea typeface="HG丸ｺﾞｼｯｸM-PRO" panose="020F0600000000000000" pitchFamily="50" charset="-128"/>
            </a:endParaRPr>
          </a:p>
          <a:p>
            <a:pPr algn="ctr"/>
            <a:r>
              <a:rPr lang="ja-JP" altLang="en-US" sz="1600" b="1" i="0" u="none" strike="noStrike" dirty="0">
                <a:effectLst/>
                <a:latin typeface="HG丸ｺﾞｼｯｸM-PRO" panose="020F0600000000000000" pitchFamily="50" charset="-128"/>
                <a:ea typeface="HG丸ｺﾞｼｯｸM-PRO" panose="020F0600000000000000" pitchFamily="50" charset="-128"/>
              </a:rPr>
              <a:t>↓</a:t>
            </a:r>
            <a:endParaRPr lang="en-US" altLang="ja-JP" sz="1600" b="1" i="0" u="none" strike="noStrike" dirty="0">
              <a:effectLst/>
              <a:latin typeface="HG丸ｺﾞｼｯｸM-PRO" panose="020F0600000000000000" pitchFamily="50" charset="-128"/>
              <a:ea typeface="HG丸ｺﾞｼｯｸM-PRO" panose="020F0600000000000000" pitchFamily="50" charset="-128"/>
            </a:endParaRPr>
          </a:p>
          <a:p>
            <a:pPr algn="ctr"/>
            <a:r>
              <a:rPr lang="en-US" altLang="ja-JP" sz="1600" b="1" i="0" strike="noStrike" dirty="0">
                <a:solidFill>
                  <a:srgbClr val="FF0000"/>
                </a:solidFill>
                <a:effectLst/>
                <a:latin typeface="HG丸ｺﾞｼｯｸM-PRO" panose="020F0600000000000000" pitchFamily="50" charset="-128"/>
                <a:ea typeface="HG丸ｺﾞｼｯｸM-PRO" panose="020F0600000000000000" pitchFamily="50" charset="-128"/>
              </a:rPr>
              <a:t>CN</a:t>
            </a:r>
            <a:r>
              <a:rPr lang="ja-JP" altLang="en-US" sz="1600" b="1" i="0" strike="noStrike" dirty="0">
                <a:solidFill>
                  <a:srgbClr val="FF0000"/>
                </a:solidFill>
                <a:effectLst/>
                <a:latin typeface="HG丸ｺﾞｼｯｸM-PRO" panose="020F0600000000000000" pitchFamily="50" charset="-128"/>
                <a:ea typeface="HG丸ｺﾞｼｯｸM-PRO" panose="020F0600000000000000" pitchFamily="50" charset="-128"/>
              </a:rPr>
              <a:t>（２０３０年度目標）達成のため、電力使用量削減に</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受注者の動機付けを行う必要がある</a:t>
            </a:r>
          </a:p>
        </p:txBody>
      </p:sp>
      <p:sp>
        <p:nvSpPr>
          <p:cNvPr id="9" name="テキスト ボックス 8">
            <a:extLst>
              <a:ext uri="{FF2B5EF4-FFF2-40B4-BE49-F238E27FC236}">
                <a16:creationId xmlns:a16="http://schemas.microsoft.com/office/drawing/2014/main" id="{EFD5AA89-42F0-2665-87C7-C7DAE1931892}"/>
              </a:ext>
            </a:extLst>
          </p:cNvPr>
          <p:cNvSpPr txBox="1"/>
          <p:nvPr/>
        </p:nvSpPr>
        <p:spPr>
          <a:xfrm>
            <a:off x="194528" y="923244"/>
            <a:ext cx="2823209" cy="369332"/>
          </a:xfrm>
          <a:prstGeom prst="rect">
            <a:avLst/>
          </a:prstGeom>
          <a:noFill/>
        </p:spPr>
        <p:txBody>
          <a:bodyPr wrap="none" rtlCol="0">
            <a:spAutoFit/>
          </a:bodyPr>
          <a:lstStyle/>
          <a:p>
            <a:r>
              <a:rPr kumimoji="1" lang="ja-JP" altLang="en-US" dirty="0"/>
              <a:t>処理場で使用する電気料金</a:t>
            </a:r>
          </a:p>
        </p:txBody>
      </p:sp>
      <p:grpSp>
        <p:nvGrpSpPr>
          <p:cNvPr id="3" name="グループ化 2">
            <a:extLst>
              <a:ext uri="{FF2B5EF4-FFF2-40B4-BE49-F238E27FC236}">
                <a16:creationId xmlns:a16="http://schemas.microsoft.com/office/drawing/2014/main" id="{5355391F-4BD6-345B-1259-C3DE2DC64D2D}"/>
              </a:ext>
            </a:extLst>
          </p:cNvPr>
          <p:cNvGrpSpPr/>
          <p:nvPr/>
        </p:nvGrpSpPr>
        <p:grpSpPr>
          <a:xfrm>
            <a:off x="249591" y="4194401"/>
            <a:ext cx="9155666" cy="819933"/>
            <a:chOff x="249591" y="633520"/>
            <a:chExt cx="9155666" cy="819933"/>
          </a:xfrm>
        </p:grpSpPr>
        <p:sp>
          <p:nvSpPr>
            <p:cNvPr id="11" name="テキスト ボックス 10">
              <a:extLst>
                <a:ext uri="{FF2B5EF4-FFF2-40B4-BE49-F238E27FC236}">
                  <a16:creationId xmlns:a16="http://schemas.microsoft.com/office/drawing/2014/main" id="{7CE5A00F-29A4-69C6-E78D-C73BF0C68CCF}"/>
                </a:ext>
              </a:extLst>
            </p:cNvPr>
            <p:cNvSpPr txBox="1"/>
            <p:nvPr/>
          </p:nvSpPr>
          <p:spPr>
            <a:xfrm>
              <a:off x="249591" y="633520"/>
              <a:ext cx="8842157" cy="369332"/>
            </a:xfrm>
            <a:prstGeom prst="rect">
              <a:avLst/>
            </a:prstGeom>
            <a:noFill/>
          </p:spPr>
          <p:txBody>
            <a:bodyPr wrap="square">
              <a:spAutoFit/>
            </a:bodyPr>
            <a:lstStyle/>
            <a:p>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VE</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（インセンティブ）対象：</a:t>
              </a:r>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下水処理場　</a:t>
              </a:r>
              <a:r>
                <a:rPr lang="ja-JP" altLang="en-US" sz="1800" i="0" u="none" strike="noStrike" dirty="0">
                  <a:solidFill>
                    <a:srgbClr val="000000"/>
                  </a:solidFill>
                  <a:effectLst/>
                  <a:latin typeface="HG丸ｺﾞｼｯｸM-PRO" panose="020F0600000000000000" pitchFamily="50" charset="-128"/>
                  <a:ea typeface="HG丸ｺﾞｼｯｸM-PRO" panose="020F0600000000000000" pitchFamily="50" charset="-128"/>
                </a:rPr>
                <a:t>機械棟（送風機設備）の電力使用量</a:t>
              </a:r>
              <a:endParaRPr lang="ja-JP" altLang="en-US" dirty="0"/>
            </a:p>
          </p:txBody>
        </p:sp>
        <p:sp>
          <p:nvSpPr>
            <p:cNvPr id="12" name="テキスト ボックス 11">
              <a:extLst>
                <a:ext uri="{FF2B5EF4-FFF2-40B4-BE49-F238E27FC236}">
                  <a16:creationId xmlns:a16="http://schemas.microsoft.com/office/drawing/2014/main" id="{905E9D70-9AAF-9823-C168-6EE068B1AF62}"/>
                </a:ext>
              </a:extLst>
            </p:cNvPr>
            <p:cNvSpPr txBox="1"/>
            <p:nvPr/>
          </p:nvSpPr>
          <p:spPr>
            <a:xfrm>
              <a:off x="249591" y="1031515"/>
              <a:ext cx="9062360" cy="369332"/>
            </a:xfrm>
            <a:prstGeom prst="rect">
              <a:avLst/>
            </a:prstGeom>
            <a:noFill/>
          </p:spPr>
          <p:txBody>
            <a:bodyPr wrap="square">
              <a:spAutoFit/>
            </a:bodyPr>
            <a:lstStyle/>
            <a:p>
              <a:pPr algn="l" fontAlgn="ctr"/>
              <a:r>
                <a:rPr lang="en-US" altLang="ja-JP" dirty="0">
                  <a:solidFill>
                    <a:srgbClr val="000000"/>
                  </a:solidFill>
                  <a:latin typeface="HG丸ｺﾞｼｯｸM-PRO" panose="020F0600000000000000" pitchFamily="50" charset="-128"/>
                  <a:ea typeface="HG丸ｺﾞｼｯｸM-PRO" panose="020F0600000000000000" pitchFamily="50" charset="-128"/>
                </a:rPr>
                <a:t>VE</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（インセンティブ）額の算定　＝</a:t>
              </a:r>
              <a:r>
                <a:rPr lang="ja-JP" altLang="en-US" sz="1800" b="1" i="0" u="sng" strike="noStrike" dirty="0">
                  <a:solidFill>
                    <a:srgbClr val="FF0000"/>
                  </a:solidFill>
                  <a:effectLst/>
                  <a:latin typeface="HG丸ｺﾞｼｯｸM-PRO" panose="020F0600000000000000" pitchFamily="50" charset="-128"/>
                  <a:ea typeface="HG丸ｺﾞｼｯｸM-PRO" panose="020F0600000000000000" pitchFamily="50" charset="-128"/>
                </a:rPr>
                <a:t>削減した機械棟電力量</a:t>
              </a:r>
              <a:r>
                <a:rPr lang="en-US" altLang="ja-JP" sz="1800" b="1" i="0" u="sng" strike="noStrike" dirty="0">
                  <a:solidFill>
                    <a:srgbClr val="FF0000"/>
                  </a:solidFill>
                  <a:effectLst/>
                  <a:latin typeface="HG丸ｺﾞｼｯｸM-PRO" panose="020F0600000000000000" pitchFamily="50" charset="-128"/>
                  <a:ea typeface="HG丸ｺﾞｼｯｸM-PRO" panose="020F0600000000000000" pitchFamily="50" charset="-128"/>
                </a:rPr>
                <a:t>(kWh)×</a:t>
              </a:r>
              <a:r>
                <a:rPr lang="ja-JP" altLang="en-US" sz="1800" b="1" i="0" u="sng" strike="noStrike" dirty="0">
                  <a:solidFill>
                    <a:srgbClr val="FF0000"/>
                  </a:solidFill>
                  <a:effectLst/>
                  <a:latin typeface="HG丸ｺﾞｼｯｸM-PRO" panose="020F0600000000000000" pitchFamily="50" charset="-128"/>
                  <a:ea typeface="HG丸ｺﾞｼｯｸM-PRO" panose="020F0600000000000000" pitchFamily="50" charset="-128"/>
                </a:rPr>
                <a:t>最新単価の半分</a:t>
              </a:r>
            </a:p>
          </p:txBody>
        </p:sp>
        <p:sp>
          <p:nvSpPr>
            <p:cNvPr id="13" name="四角形: 角を丸くする 12">
              <a:extLst>
                <a:ext uri="{FF2B5EF4-FFF2-40B4-BE49-F238E27FC236}">
                  <a16:creationId xmlns:a16="http://schemas.microsoft.com/office/drawing/2014/main" id="{D571DFDC-AAB9-A6A8-499D-584E00CD6ACE}"/>
                </a:ext>
              </a:extLst>
            </p:cNvPr>
            <p:cNvSpPr/>
            <p:nvPr/>
          </p:nvSpPr>
          <p:spPr>
            <a:xfrm>
              <a:off x="249591" y="645989"/>
              <a:ext cx="9155666" cy="80746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05171B6A-EBD7-9F3D-7B10-FCA418B2BF94}"/>
              </a:ext>
            </a:extLst>
          </p:cNvPr>
          <p:cNvSpPr txBox="1"/>
          <p:nvPr/>
        </p:nvSpPr>
        <p:spPr>
          <a:xfrm>
            <a:off x="2236958" y="6580013"/>
            <a:ext cx="3902807" cy="307777"/>
          </a:xfrm>
          <a:prstGeom prst="rect">
            <a:avLst/>
          </a:prstGeom>
          <a:noFill/>
        </p:spPr>
        <p:txBody>
          <a:bodyPr wrap="square">
            <a:spAutoFit/>
          </a:bodyPr>
          <a:lstStyle/>
          <a:p>
            <a:pPr algn="l"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基本</a:t>
            </a:r>
            <a:r>
              <a:rPr lang="ja-JP" altLang="en-US" sz="1400" dirty="0">
                <a:solidFill>
                  <a:srgbClr val="000000"/>
                </a:solidFill>
                <a:latin typeface="HG丸ｺﾞｼｯｸM-PRO" panose="020F0600000000000000" pitchFamily="50" charset="-128"/>
                <a:ea typeface="HG丸ｺﾞｼｯｸM-PRO" panose="020F0600000000000000" pitchFamily="50" charset="-128"/>
              </a:rPr>
              <a:t>料金</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は固定額のため対象外</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4A6117B6-4996-3CA3-B6C3-110CEE7FF595}"/>
              </a:ext>
            </a:extLst>
          </p:cNvPr>
          <p:cNvSpPr txBox="1"/>
          <p:nvPr/>
        </p:nvSpPr>
        <p:spPr>
          <a:xfrm>
            <a:off x="3186070" y="5214565"/>
            <a:ext cx="3381200" cy="584775"/>
          </a:xfrm>
          <a:prstGeom prst="rect">
            <a:avLst/>
          </a:prstGeom>
          <a:noFill/>
        </p:spPr>
        <p:txBody>
          <a:bodyPr wrap="square" rtlCol="0">
            <a:spAutoFit/>
          </a:bodyPr>
          <a:lstStyle/>
          <a:p>
            <a:r>
              <a:rPr kumimoji="1" lang="ja-JP" altLang="en-US" sz="1600" dirty="0">
                <a:highlight>
                  <a:srgbClr val="00FF00"/>
                </a:highlight>
              </a:rPr>
              <a:t>②　電気量料金</a:t>
            </a:r>
            <a:endParaRPr kumimoji="1" lang="en-US" altLang="ja-JP" sz="1600" dirty="0">
              <a:highlight>
                <a:srgbClr val="00FF00"/>
              </a:highlight>
            </a:endParaRPr>
          </a:p>
          <a:p>
            <a:r>
              <a:rPr kumimoji="1" lang="ja-JP" altLang="en-US" sz="1600" dirty="0"/>
              <a:t>電力量料金単価</a:t>
            </a:r>
            <a:r>
              <a:rPr kumimoji="1" lang="en-US" altLang="ja-JP" sz="1600" dirty="0"/>
              <a:t>×</a:t>
            </a:r>
            <a:r>
              <a:rPr kumimoji="1" lang="ja-JP" altLang="en-US" sz="1600" dirty="0"/>
              <a:t>使用量</a:t>
            </a:r>
            <a:r>
              <a:rPr kumimoji="1" lang="en-US" altLang="ja-JP" sz="1600" dirty="0"/>
              <a:t>(kwh)</a:t>
            </a:r>
            <a:endParaRPr kumimoji="1" lang="ja-JP" altLang="en-US" sz="1600" dirty="0"/>
          </a:p>
        </p:txBody>
      </p:sp>
      <p:sp>
        <p:nvSpPr>
          <p:cNvPr id="16" name="テキスト ボックス 15">
            <a:extLst>
              <a:ext uri="{FF2B5EF4-FFF2-40B4-BE49-F238E27FC236}">
                <a16:creationId xmlns:a16="http://schemas.microsoft.com/office/drawing/2014/main" id="{2612781B-DC92-6CBE-8D21-429B134F560A}"/>
              </a:ext>
            </a:extLst>
          </p:cNvPr>
          <p:cNvSpPr txBox="1"/>
          <p:nvPr/>
        </p:nvSpPr>
        <p:spPr>
          <a:xfrm>
            <a:off x="6095280" y="5443454"/>
            <a:ext cx="3559722" cy="584775"/>
          </a:xfrm>
          <a:prstGeom prst="rect">
            <a:avLst/>
          </a:prstGeom>
          <a:noFill/>
        </p:spPr>
        <p:txBody>
          <a:bodyPr wrap="square" rtlCol="0">
            <a:spAutoFit/>
          </a:bodyPr>
          <a:lstStyle/>
          <a:p>
            <a:r>
              <a:rPr kumimoji="1" lang="ja-JP" altLang="en-US" sz="1600" dirty="0">
                <a:highlight>
                  <a:srgbClr val="00FF00"/>
                </a:highlight>
              </a:rPr>
              <a:t>④　燃料費調整額</a:t>
            </a:r>
            <a:endParaRPr kumimoji="1" lang="en-US" altLang="ja-JP" sz="1600" dirty="0">
              <a:highlight>
                <a:srgbClr val="00FF00"/>
              </a:highlight>
            </a:endParaRPr>
          </a:p>
          <a:p>
            <a:r>
              <a:rPr kumimoji="1" lang="ja-JP" altLang="en-US" sz="1600" dirty="0"/>
              <a:t>燃料費調整単価</a:t>
            </a:r>
            <a:r>
              <a:rPr kumimoji="1" lang="en-US" altLang="ja-JP" sz="1600" dirty="0"/>
              <a:t>×</a:t>
            </a:r>
            <a:r>
              <a:rPr kumimoji="1" lang="ja-JP" altLang="en-US" sz="1600" dirty="0"/>
              <a:t>使用量</a:t>
            </a:r>
            <a:r>
              <a:rPr kumimoji="1" lang="en-US" altLang="ja-JP" sz="1600" dirty="0"/>
              <a:t>(kwh)</a:t>
            </a:r>
            <a:endParaRPr kumimoji="1" lang="ja-JP" altLang="en-US" sz="1600" dirty="0"/>
          </a:p>
        </p:txBody>
      </p:sp>
      <p:sp>
        <p:nvSpPr>
          <p:cNvPr id="17" name="テキスト ボックス 16">
            <a:extLst>
              <a:ext uri="{FF2B5EF4-FFF2-40B4-BE49-F238E27FC236}">
                <a16:creationId xmlns:a16="http://schemas.microsoft.com/office/drawing/2014/main" id="{E88FC506-9CD0-DF1A-2A65-370703DAB967}"/>
              </a:ext>
            </a:extLst>
          </p:cNvPr>
          <p:cNvSpPr txBox="1"/>
          <p:nvPr/>
        </p:nvSpPr>
        <p:spPr>
          <a:xfrm>
            <a:off x="3183592" y="6001477"/>
            <a:ext cx="2965678" cy="584775"/>
          </a:xfrm>
          <a:prstGeom prst="rect">
            <a:avLst/>
          </a:prstGeom>
          <a:noFill/>
        </p:spPr>
        <p:txBody>
          <a:bodyPr wrap="square" rtlCol="0">
            <a:spAutoFit/>
          </a:bodyPr>
          <a:lstStyle/>
          <a:p>
            <a:r>
              <a:rPr kumimoji="1" lang="ja-JP" altLang="en-US" sz="1600" dirty="0">
                <a:highlight>
                  <a:srgbClr val="00FF00"/>
                </a:highlight>
              </a:rPr>
              <a:t>③　再生可能エネルギー賦課金</a:t>
            </a:r>
            <a:endParaRPr kumimoji="1" lang="en-US" altLang="ja-JP" sz="1600" dirty="0">
              <a:highlight>
                <a:srgbClr val="00FF00"/>
              </a:highlight>
            </a:endParaRPr>
          </a:p>
          <a:p>
            <a:r>
              <a:rPr kumimoji="1" lang="ja-JP" altLang="en-US" sz="1600" dirty="0"/>
              <a:t>再エネ単価</a:t>
            </a:r>
            <a:r>
              <a:rPr kumimoji="1" lang="en-US" altLang="ja-JP" sz="1600" dirty="0"/>
              <a:t>×</a:t>
            </a:r>
            <a:r>
              <a:rPr kumimoji="1" lang="ja-JP" altLang="en-US" sz="1600" dirty="0"/>
              <a:t>使用量</a:t>
            </a:r>
            <a:r>
              <a:rPr kumimoji="1" lang="en-US" altLang="ja-JP" sz="1600" dirty="0"/>
              <a:t>(kwh)</a:t>
            </a:r>
            <a:endParaRPr kumimoji="1" lang="ja-JP" altLang="en-US" sz="1600" dirty="0"/>
          </a:p>
        </p:txBody>
      </p:sp>
      <p:sp>
        <p:nvSpPr>
          <p:cNvPr id="18" name="テキスト ボックス 17">
            <a:extLst>
              <a:ext uri="{FF2B5EF4-FFF2-40B4-BE49-F238E27FC236}">
                <a16:creationId xmlns:a16="http://schemas.microsoft.com/office/drawing/2014/main" id="{F8072AF2-8E6F-99FC-84E2-F1AE859AED5A}"/>
              </a:ext>
            </a:extLst>
          </p:cNvPr>
          <p:cNvSpPr txBox="1"/>
          <p:nvPr/>
        </p:nvSpPr>
        <p:spPr>
          <a:xfrm>
            <a:off x="2474232" y="5734700"/>
            <a:ext cx="469640" cy="400110"/>
          </a:xfrm>
          <a:prstGeom prst="rect">
            <a:avLst/>
          </a:prstGeom>
          <a:noFill/>
        </p:spPr>
        <p:txBody>
          <a:bodyPr wrap="square" rtlCol="0">
            <a:spAutoFit/>
          </a:bodyPr>
          <a:lstStyle/>
          <a:p>
            <a:r>
              <a:rPr kumimoji="1" lang="ja-JP" altLang="en-US" sz="2000" dirty="0"/>
              <a:t>＋</a:t>
            </a:r>
          </a:p>
        </p:txBody>
      </p:sp>
      <p:sp>
        <p:nvSpPr>
          <p:cNvPr id="19" name="テキスト ボックス 18">
            <a:extLst>
              <a:ext uri="{FF2B5EF4-FFF2-40B4-BE49-F238E27FC236}">
                <a16:creationId xmlns:a16="http://schemas.microsoft.com/office/drawing/2014/main" id="{1777FD69-F5C8-5237-EFDD-75C16879047B}"/>
              </a:ext>
            </a:extLst>
          </p:cNvPr>
          <p:cNvSpPr txBox="1"/>
          <p:nvPr/>
        </p:nvSpPr>
        <p:spPr>
          <a:xfrm>
            <a:off x="1164449" y="5734700"/>
            <a:ext cx="469640" cy="400110"/>
          </a:xfrm>
          <a:prstGeom prst="rect">
            <a:avLst/>
          </a:prstGeom>
          <a:noFill/>
        </p:spPr>
        <p:txBody>
          <a:bodyPr wrap="square" rtlCol="0">
            <a:spAutoFit/>
          </a:bodyPr>
          <a:lstStyle/>
          <a:p>
            <a:r>
              <a:rPr kumimoji="1" lang="ja-JP" altLang="en-US" sz="2000" dirty="0"/>
              <a:t>＝</a:t>
            </a:r>
          </a:p>
        </p:txBody>
      </p:sp>
      <p:sp>
        <p:nvSpPr>
          <p:cNvPr id="20" name="四角形: 角を丸くする 19">
            <a:extLst>
              <a:ext uri="{FF2B5EF4-FFF2-40B4-BE49-F238E27FC236}">
                <a16:creationId xmlns:a16="http://schemas.microsoft.com/office/drawing/2014/main" id="{E831AE68-1ADB-2EBB-CE04-EB80690A209A}"/>
              </a:ext>
            </a:extLst>
          </p:cNvPr>
          <p:cNvSpPr/>
          <p:nvPr/>
        </p:nvSpPr>
        <p:spPr>
          <a:xfrm>
            <a:off x="350469" y="5158011"/>
            <a:ext cx="660424" cy="15534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電気料金</a:t>
            </a:r>
          </a:p>
        </p:txBody>
      </p:sp>
      <p:sp>
        <p:nvSpPr>
          <p:cNvPr id="21" name="四角形: 角を丸くする 20">
            <a:extLst>
              <a:ext uri="{FF2B5EF4-FFF2-40B4-BE49-F238E27FC236}">
                <a16:creationId xmlns:a16="http://schemas.microsoft.com/office/drawing/2014/main" id="{C2B970BE-C1C0-12BF-A0DE-027820CF5C72}"/>
              </a:ext>
            </a:extLst>
          </p:cNvPr>
          <p:cNvSpPr/>
          <p:nvPr/>
        </p:nvSpPr>
        <p:spPr>
          <a:xfrm>
            <a:off x="3097430" y="5073946"/>
            <a:ext cx="6084670" cy="150179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a:extLst>
              <a:ext uri="{FF2B5EF4-FFF2-40B4-BE49-F238E27FC236}">
                <a16:creationId xmlns:a16="http://schemas.microsoft.com/office/drawing/2014/main" id="{411E3251-048C-84AC-006D-48FB1177985D}"/>
              </a:ext>
            </a:extLst>
          </p:cNvPr>
          <p:cNvSpPr txBox="1"/>
          <p:nvPr/>
        </p:nvSpPr>
        <p:spPr>
          <a:xfrm>
            <a:off x="4827424" y="5045288"/>
            <a:ext cx="2924656" cy="338554"/>
          </a:xfrm>
          <a:prstGeom prst="rect">
            <a:avLst/>
          </a:prstGeom>
          <a:solidFill>
            <a:srgbClr val="FFC000"/>
          </a:solidFill>
        </p:spPr>
        <p:txBody>
          <a:bodyPr wrap="square">
            <a:spAutoFit/>
          </a:bodyPr>
          <a:lstStyle/>
          <a:p>
            <a:pPr 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インセンティブ対象（案）</a:t>
            </a:r>
            <a:endParaRPr lang="ja-JP" altLang="en-US" sz="1600" dirty="0"/>
          </a:p>
        </p:txBody>
      </p:sp>
      <p:sp>
        <p:nvSpPr>
          <p:cNvPr id="23" name="四角形: 角を丸くする 22">
            <a:extLst>
              <a:ext uri="{FF2B5EF4-FFF2-40B4-BE49-F238E27FC236}">
                <a16:creationId xmlns:a16="http://schemas.microsoft.com/office/drawing/2014/main" id="{8095559A-8624-40EC-F0BE-C48303150B45}"/>
              </a:ext>
            </a:extLst>
          </p:cNvPr>
          <p:cNvSpPr/>
          <p:nvPr/>
        </p:nvSpPr>
        <p:spPr>
          <a:xfrm>
            <a:off x="1787645" y="5183858"/>
            <a:ext cx="533031" cy="15017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①基本料金</a:t>
            </a:r>
          </a:p>
        </p:txBody>
      </p:sp>
      <p:sp>
        <p:nvSpPr>
          <p:cNvPr id="2" name="タイトル 1">
            <a:extLst>
              <a:ext uri="{FF2B5EF4-FFF2-40B4-BE49-F238E27FC236}">
                <a16:creationId xmlns:a16="http://schemas.microsoft.com/office/drawing/2014/main" id="{6348C781-983F-37E8-0F41-70CF59023AE9}"/>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
        <p:nvSpPr>
          <p:cNvPr id="7" name="角丸四角形 17">
            <a:extLst>
              <a:ext uri="{FF2B5EF4-FFF2-40B4-BE49-F238E27FC236}">
                <a16:creationId xmlns:a16="http://schemas.microsoft.com/office/drawing/2014/main" id="{388A4C75-EC3B-1844-B740-BA91D1CE7E17}"/>
              </a:ext>
            </a:extLst>
          </p:cNvPr>
          <p:cNvSpPr/>
          <p:nvPr/>
        </p:nvSpPr>
        <p:spPr>
          <a:xfrm>
            <a:off x="17811" y="579152"/>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３ 処理場・抽水所施設（処理場施設の電気代削減に向けた提案）</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48395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BD8A-B586-818E-A856-F369D2C0FE05}"/>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0335493-9C4F-D45A-510A-E67D8D136274}"/>
              </a:ext>
            </a:extLst>
          </p:cNvPr>
          <p:cNvSpPr/>
          <p:nvPr/>
        </p:nvSpPr>
        <p:spPr>
          <a:xfrm>
            <a:off x="236578" y="2099648"/>
            <a:ext cx="9461882" cy="286720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3AF61740-7667-CBC5-76A2-0E82004AFF6C}"/>
              </a:ext>
            </a:extLst>
          </p:cNvPr>
          <p:cNvSpPr/>
          <p:nvPr/>
        </p:nvSpPr>
        <p:spPr>
          <a:xfrm>
            <a:off x="3317350" y="3673368"/>
            <a:ext cx="197938" cy="211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12E8CB11-2832-84CA-0A8A-41789A7798BF}"/>
              </a:ext>
            </a:extLst>
          </p:cNvPr>
          <p:cNvSpPr/>
          <p:nvPr/>
        </p:nvSpPr>
        <p:spPr>
          <a:xfrm>
            <a:off x="3469750" y="3668332"/>
            <a:ext cx="197938"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2A66E3F-0170-6DD8-8F31-8FF2C29173ED}"/>
              </a:ext>
            </a:extLst>
          </p:cNvPr>
          <p:cNvSpPr/>
          <p:nvPr/>
        </p:nvSpPr>
        <p:spPr>
          <a:xfrm>
            <a:off x="3622150" y="3673368"/>
            <a:ext cx="197938" cy="5166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BB4FC1A8-3CBB-CCE3-155E-AE88EE30C6C4}"/>
              </a:ext>
            </a:extLst>
          </p:cNvPr>
          <p:cNvSpPr/>
          <p:nvPr/>
        </p:nvSpPr>
        <p:spPr>
          <a:xfrm>
            <a:off x="3774550" y="3668332"/>
            <a:ext cx="186003" cy="6741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73CC13FE-1F7D-1D0D-60DB-44316B280FB1}"/>
              </a:ext>
            </a:extLst>
          </p:cNvPr>
          <p:cNvSpPr/>
          <p:nvPr/>
        </p:nvSpPr>
        <p:spPr>
          <a:xfrm>
            <a:off x="3926950" y="3668332"/>
            <a:ext cx="186003" cy="826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BF0A70BA-FBD8-981A-2194-E91DB50875DC}"/>
              </a:ext>
            </a:extLst>
          </p:cNvPr>
          <p:cNvSpPr/>
          <p:nvPr/>
        </p:nvSpPr>
        <p:spPr>
          <a:xfrm>
            <a:off x="4079350" y="3668332"/>
            <a:ext cx="186003" cy="9789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C0945753-426A-263C-594D-850EEDE8A7DB}"/>
              </a:ext>
            </a:extLst>
          </p:cNvPr>
          <p:cNvSpPr/>
          <p:nvPr/>
        </p:nvSpPr>
        <p:spPr>
          <a:xfrm rot="5400000">
            <a:off x="4078859" y="3992784"/>
            <a:ext cx="1060317" cy="405446"/>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5AC2BF57-808C-C672-9CA7-CFE1DC768884}"/>
              </a:ext>
            </a:extLst>
          </p:cNvPr>
          <p:cNvSpPr txBox="1"/>
          <p:nvPr/>
        </p:nvSpPr>
        <p:spPr>
          <a:xfrm>
            <a:off x="4851559" y="3643414"/>
            <a:ext cx="4619393" cy="1323439"/>
          </a:xfrm>
          <a:prstGeom prst="rect">
            <a:avLst/>
          </a:prstGeom>
          <a:noFill/>
        </p:spPr>
        <p:txBody>
          <a:bodyPr wrap="square">
            <a:spAutoFit/>
          </a:bodyPr>
          <a:lstStyle/>
          <a:p>
            <a:r>
              <a:rPr lang="ja-JP" altLang="en-US" sz="1600" b="1" i="0" u="none" strike="noStrike" dirty="0">
                <a:solidFill>
                  <a:srgbClr val="FF0000"/>
                </a:solidFill>
                <a:effectLst/>
                <a:latin typeface="HG丸ｺﾞｼｯｸM-PRO" panose="020F0600000000000000" pitchFamily="50" charset="-128"/>
                <a:ea typeface="HG丸ｺﾞｼｯｸM-PRO" panose="020F0600000000000000" pitchFamily="50" charset="-128"/>
              </a:rPr>
              <a:t>引き下げ分が対象</a:t>
            </a:r>
            <a:endParaRPr lang="en-US" altLang="ja-JP" sz="16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p>
            <a:r>
              <a:rPr lang="ja-JP" altLang="en-US" sz="1600" b="1" i="0" strike="noStrike" dirty="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600" b="1" i="0" u="sng" strike="noStrike" dirty="0">
                <a:solidFill>
                  <a:srgbClr val="FF0000"/>
                </a:solidFill>
                <a:effectLst/>
                <a:latin typeface="HG丸ｺﾞｼｯｸM-PRO" panose="020F0600000000000000" pitchFamily="50" charset="-128"/>
                <a:ea typeface="HG丸ｺﾞｼｯｸM-PRO" panose="020F0600000000000000" pitchFamily="50" charset="-128"/>
              </a:rPr>
              <a:t>市と受注者で折半</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VE</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lang="en-US" altLang="ja-JP" sz="1600" u="sng" dirty="0">
                <a:latin typeface="HG丸ｺﾞｼｯｸM-PRO" panose="020F0600000000000000" pitchFamily="50" charset="-128"/>
                <a:ea typeface="HG丸ｺﾞｼｯｸM-PRO" panose="020F0600000000000000" pitchFamily="50" charset="-128"/>
              </a:rPr>
              <a:t>※</a:t>
            </a:r>
            <a:r>
              <a:rPr lang="ja-JP" altLang="en-US" sz="1600" u="sng" dirty="0">
                <a:latin typeface="HG丸ｺﾞｼｯｸM-PRO" panose="020F0600000000000000" pitchFamily="50" charset="-128"/>
                <a:ea typeface="HG丸ｺﾞｼｯｸM-PRO" panose="020F0600000000000000" pitchFamily="50" charset="-128"/>
              </a:rPr>
              <a:t>インセンティブ取組み時であっても</a:t>
            </a:r>
            <a:endParaRPr lang="en-US" altLang="ja-JP" sz="1600" u="sng" dirty="0">
              <a:latin typeface="HG丸ｺﾞｼｯｸM-PRO" panose="020F0600000000000000" pitchFamily="50" charset="-128"/>
              <a:ea typeface="HG丸ｺﾞｼｯｸM-PRO" panose="020F0600000000000000" pitchFamily="50" charset="-128"/>
            </a:endParaRPr>
          </a:p>
          <a:p>
            <a:r>
              <a:rPr lang="ja-JP" altLang="en-US" sz="1600" u="sng" dirty="0">
                <a:latin typeface="HG丸ｺﾞｼｯｸM-PRO" panose="020F0600000000000000" pitchFamily="50" charset="-128"/>
                <a:ea typeface="HG丸ｺﾞｼｯｸM-PRO" panose="020F0600000000000000" pitchFamily="50" charset="-128"/>
              </a:rPr>
              <a:t>　要求水準値（水質）は遵守する必要がある</a:t>
            </a:r>
            <a:endParaRPr lang="en-US" altLang="ja-JP" sz="1600" u="sng" dirty="0">
              <a:latin typeface="HG丸ｺﾞｼｯｸM-PRO" panose="020F0600000000000000" pitchFamily="50" charset="-128"/>
              <a:ea typeface="HG丸ｺﾞｼｯｸM-PRO" panose="020F0600000000000000" pitchFamily="50" charset="-128"/>
            </a:endParaRPr>
          </a:p>
        </p:txBody>
      </p:sp>
      <p:cxnSp>
        <p:nvCxnSpPr>
          <p:cNvPr id="45" name="直線コネクタ 44">
            <a:extLst>
              <a:ext uri="{FF2B5EF4-FFF2-40B4-BE49-F238E27FC236}">
                <a16:creationId xmlns:a16="http://schemas.microsoft.com/office/drawing/2014/main" id="{4FA47DEC-A728-E621-32FE-03C117304E6D}"/>
              </a:ext>
            </a:extLst>
          </p:cNvPr>
          <p:cNvCxnSpPr>
            <a:cxnSpLocks/>
          </p:cNvCxnSpPr>
          <p:nvPr/>
        </p:nvCxnSpPr>
        <p:spPr>
          <a:xfrm>
            <a:off x="1021950" y="3655167"/>
            <a:ext cx="8136294" cy="0"/>
          </a:xfrm>
          <a:prstGeom prst="line">
            <a:avLst/>
          </a:prstGeom>
          <a:ln w="63500">
            <a:solidFill>
              <a:srgbClr val="00FF0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0D10299F-E191-1C11-F48C-A96DDF90B174}"/>
              </a:ext>
            </a:extLst>
          </p:cNvPr>
          <p:cNvSpPr txBox="1"/>
          <p:nvPr/>
        </p:nvSpPr>
        <p:spPr>
          <a:xfrm>
            <a:off x="1025486" y="3652376"/>
            <a:ext cx="2535181" cy="923330"/>
          </a:xfrm>
          <a:prstGeom prst="rect">
            <a:avLst/>
          </a:prstGeom>
          <a:noFill/>
        </p:spPr>
        <p:txBody>
          <a:bodyPr wrap="square">
            <a:spAutoFit/>
          </a:bodyPr>
          <a:lstStyle/>
          <a:p>
            <a:pPr fontAlgn="ctr"/>
            <a:r>
              <a:rPr lang="ja-JP" altLang="en-US" b="1" i="0" u="sng" strike="noStrike" dirty="0">
                <a:effectLst/>
                <a:latin typeface="HG丸ｺﾞｼｯｸM-PRO" panose="020F0600000000000000" pitchFamily="50" charset="-128"/>
                <a:ea typeface="HG丸ｺﾞｼｯｸM-PRO" panose="020F0600000000000000" pitchFamily="50" charset="-128"/>
              </a:rPr>
              <a:t>直近５年間</a:t>
            </a:r>
            <a:endParaRPr lang="en-US" altLang="ja-JP" b="1" i="0" u="sng" strike="noStrike" dirty="0">
              <a:effectLst/>
              <a:latin typeface="HG丸ｺﾞｼｯｸM-PRO" panose="020F0600000000000000" pitchFamily="50" charset="-128"/>
              <a:ea typeface="HG丸ｺﾞｼｯｸM-PRO" panose="020F0600000000000000" pitchFamily="50" charset="-128"/>
            </a:endParaRPr>
          </a:p>
          <a:p>
            <a:pPr fontAlgn="ctr"/>
            <a:r>
              <a:rPr lang="ja-JP" altLang="en-US" b="1" u="sng" dirty="0">
                <a:latin typeface="HG丸ｺﾞｼｯｸM-PRO" panose="020F0600000000000000" pitchFamily="50" charset="-128"/>
                <a:ea typeface="HG丸ｺﾞｼｯｸM-PRO" panose="020F0600000000000000" pitchFamily="50" charset="-128"/>
              </a:rPr>
              <a:t>（</a:t>
            </a:r>
            <a:r>
              <a:rPr lang="en-US" altLang="ja-JP" b="1" u="sng" dirty="0">
                <a:latin typeface="HG丸ｺﾞｼｯｸM-PRO" panose="020F0600000000000000" pitchFamily="50" charset="-128"/>
                <a:ea typeface="HG丸ｺﾞｼｯｸM-PRO" panose="020F0600000000000000" pitchFamily="50" charset="-128"/>
              </a:rPr>
              <a:t>R</a:t>
            </a:r>
            <a:r>
              <a:rPr lang="ja-JP" altLang="en-US" b="1" u="sng" dirty="0">
                <a:latin typeface="HG丸ｺﾞｼｯｸM-PRO" panose="020F0600000000000000" pitchFamily="50" charset="-128"/>
                <a:ea typeface="HG丸ｺﾞｼｯｸM-PRO" panose="020F0600000000000000" pitchFamily="50" charset="-128"/>
              </a:rPr>
              <a:t>３～</a:t>
            </a:r>
            <a:r>
              <a:rPr lang="en-US" altLang="ja-JP" b="1" u="sng" dirty="0">
                <a:latin typeface="HG丸ｺﾞｼｯｸM-PRO" panose="020F0600000000000000" pitchFamily="50" charset="-128"/>
                <a:ea typeface="HG丸ｺﾞｼｯｸM-PRO" panose="020F0600000000000000" pitchFamily="50" charset="-128"/>
              </a:rPr>
              <a:t>R7</a:t>
            </a:r>
            <a:r>
              <a:rPr lang="ja-JP" altLang="en-US" b="1" u="sng" dirty="0">
                <a:latin typeface="HG丸ｺﾞｼｯｸM-PRO" panose="020F0600000000000000" pitchFamily="50" charset="-128"/>
                <a:ea typeface="HG丸ｺﾞｼｯｸM-PRO" panose="020F0600000000000000" pitchFamily="50" charset="-128"/>
              </a:rPr>
              <a:t>）</a:t>
            </a:r>
            <a:r>
              <a:rPr lang="ja-JP" altLang="en-US" b="1" i="0" u="sng" strike="noStrike" dirty="0">
                <a:effectLst/>
                <a:latin typeface="HG丸ｺﾞｼｯｸM-PRO" panose="020F0600000000000000" pitchFamily="50" charset="-128"/>
                <a:ea typeface="HG丸ｺﾞｼｯｸM-PRO" panose="020F0600000000000000" pitchFamily="50" charset="-128"/>
              </a:rPr>
              <a:t>の</a:t>
            </a:r>
            <a:endParaRPr lang="en-US" altLang="ja-JP" b="1" i="0" u="sng" strike="noStrike" dirty="0">
              <a:effectLst/>
              <a:latin typeface="HG丸ｺﾞｼｯｸM-PRO" panose="020F0600000000000000" pitchFamily="50" charset="-128"/>
              <a:ea typeface="HG丸ｺﾞｼｯｸM-PRO" panose="020F0600000000000000" pitchFamily="50" charset="-128"/>
            </a:endParaRPr>
          </a:p>
          <a:p>
            <a:pPr fontAlgn="ctr"/>
            <a:r>
              <a:rPr lang="ja-JP" altLang="en-US" b="1" i="0" u="sng" strike="noStrike" dirty="0">
                <a:effectLst/>
                <a:latin typeface="HG丸ｺﾞｼｯｸM-PRO" panose="020F0600000000000000" pitchFamily="50" charset="-128"/>
                <a:ea typeface="HG丸ｺﾞｼｯｸM-PRO" panose="020F0600000000000000" pitchFamily="50" charset="-128"/>
              </a:rPr>
              <a:t>水量原単位の平均値</a:t>
            </a:r>
            <a:endParaRPr lang="en-US" altLang="ja-JP" b="1" i="0" u="sng" strike="noStrike" dirty="0">
              <a:effectLst/>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168CB424-C997-DB72-84C3-FE589F1C4489}"/>
              </a:ext>
            </a:extLst>
          </p:cNvPr>
          <p:cNvSpPr txBox="1"/>
          <p:nvPr/>
        </p:nvSpPr>
        <p:spPr>
          <a:xfrm>
            <a:off x="483114" y="3290488"/>
            <a:ext cx="3470440" cy="369332"/>
          </a:xfrm>
          <a:prstGeom prst="rect">
            <a:avLst/>
          </a:prstGeom>
          <a:noFill/>
        </p:spPr>
        <p:txBody>
          <a:bodyPr wrap="square">
            <a:spAutoFit/>
          </a:bodyPr>
          <a:lstStyle/>
          <a:p>
            <a:r>
              <a:rPr lang="ja-JP" altLang="en-US" sz="1800" b="1" dirty="0">
                <a:solidFill>
                  <a:srgbClr val="000000"/>
                </a:solidFill>
                <a:latin typeface="HG丸ｺﾞｼｯｸM-PRO" panose="020F0600000000000000" pitchFamily="50" charset="-128"/>
                <a:ea typeface="HG丸ｺﾞｼｯｸM-PRO" panose="020F0600000000000000" pitchFamily="50" charset="-128"/>
              </a:rPr>
              <a:t>基準電力原単位</a:t>
            </a:r>
            <a:endParaRPr lang="ja-JP" altLang="en-US" b="1" dirty="0"/>
          </a:p>
        </p:txBody>
      </p:sp>
      <p:sp>
        <p:nvSpPr>
          <p:cNvPr id="2" name="テキスト ボックス 1">
            <a:extLst>
              <a:ext uri="{FF2B5EF4-FFF2-40B4-BE49-F238E27FC236}">
                <a16:creationId xmlns:a16="http://schemas.microsoft.com/office/drawing/2014/main" id="{46C26AA3-A1D4-846A-2820-3862CC91EF66}"/>
              </a:ext>
            </a:extLst>
          </p:cNvPr>
          <p:cNvSpPr txBox="1"/>
          <p:nvPr/>
        </p:nvSpPr>
        <p:spPr>
          <a:xfrm>
            <a:off x="372169" y="2226502"/>
            <a:ext cx="5307606" cy="923330"/>
          </a:xfrm>
          <a:prstGeom prst="rect">
            <a:avLst/>
          </a:prstGeom>
          <a:noFill/>
        </p:spPr>
        <p:txBody>
          <a:bodyPr wrap="square">
            <a:spAutoFit/>
          </a:bodyPr>
          <a:lstStyle/>
          <a:p>
            <a:pPr fontAlgn="ctr"/>
            <a:r>
              <a:rPr lang="ja-JP" altLang="en-US" b="1" u="sng" dirty="0">
                <a:solidFill>
                  <a:srgbClr val="FF0000"/>
                </a:solidFill>
                <a:latin typeface="HG丸ｺﾞｼｯｸM-PRO" panose="020F0600000000000000" pitchFamily="50" charset="-128"/>
                <a:ea typeface="HG丸ｺﾞｼｯｸM-PRO" panose="020F0600000000000000" pitchFamily="50" charset="-128"/>
              </a:rPr>
              <a:t>・通年の原単位が下がっていることが必須</a:t>
            </a:r>
          </a:p>
          <a:p>
            <a:pPr algn="l" fontAlgn="ctr"/>
            <a:r>
              <a:rPr lang="ja-JP" altLang="en-US" sz="1800" b="1" i="0" strike="noStrike" dirty="0">
                <a:solidFill>
                  <a:srgbClr val="FF0000"/>
                </a:solidFill>
                <a:effectLst/>
                <a:latin typeface="HG丸ｺﾞｼｯｸM-PRO" panose="020F0600000000000000" pitchFamily="50" charset="-128"/>
                <a:ea typeface="HG丸ｺﾞｼｯｸM-PRO" panose="020F0600000000000000" pitchFamily="50" charset="-128"/>
              </a:rPr>
              <a:t>　</a:t>
            </a:r>
            <a:r>
              <a:rPr lang="ja-JP" altLang="en-US" sz="1800" b="1" i="0" u="sng" strike="noStrike" dirty="0">
                <a:effectLst/>
                <a:latin typeface="HG丸ｺﾞｼｯｸM-PRO" panose="020F0600000000000000" pitchFamily="50" charset="-128"/>
                <a:ea typeface="HG丸ｺﾞｼｯｸM-PRO" panose="020F0600000000000000" pitchFamily="50" charset="-128"/>
              </a:rPr>
              <a:t>（インセンティブ達成の判定は処理場毎）</a:t>
            </a:r>
            <a:endParaRPr lang="en-US" altLang="ja-JP" b="1" u="sng" dirty="0">
              <a:latin typeface="HG丸ｺﾞｼｯｸM-PRO" panose="020F0600000000000000" pitchFamily="50" charset="-128"/>
              <a:ea typeface="HG丸ｺﾞｼｯｸM-PRO" panose="020F0600000000000000" pitchFamily="50" charset="-128"/>
            </a:endParaRPr>
          </a:p>
          <a:p>
            <a:pPr algn="l" fontAlgn="ctr"/>
            <a:r>
              <a:rPr lang="ja-JP" altLang="en-US" sz="1800" b="1" i="0" u="sng" strike="noStrike" dirty="0">
                <a:effectLst/>
                <a:latin typeface="HG丸ｺﾞｼｯｸM-PRO" panose="020F0600000000000000" pitchFamily="50" charset="-128"/>
                <a:ea typeface="HG丸ｺﾞｼｯｸM-PRO" panose="020F0600000000000000" pitchFamily="50" charset="-128"/>
              </a:rPr>
              <a:t>・インセンティブ額算定は月毎</a:t>
            </a:r>
            <a:endParaRPr lang="en-US" altLang="ja-JP" sz="1800" b="1" i="0" u="sng" strike="sngStrike" dirty="0">
              <a:effectLst/>
              <a:highlight>
                <a:srgbClr val="FFFF00"/>
              </a:highlight>
              <a:latin typeface="HG丸ｺﾞｼｯｸM-PRO" panose="020F0600000000000000" pitchFamily="50" charset="-128"/>
              <a:ea typeface="HG丸ｺﾞｼｯｸM-PRO" panose="020F0600000000000000" pitchFamily="50" charset="-128"/>
            </a:endParaRPr>
          </a:p>
        </p:txBody>
      </p:sp>
      <p:sp>
        <p:nvSpPr>
          <p:cNvPr id="14" name="角丸四角形 17">
            <a:extLst>
              <a:ext uri="{FF2B5EF4-FFF2-40B4-BE49-F238E27FC236}">
                <a16:creationId xmlns:a16="http://schemas.microsoft.com/office/drawing/2014/main" id="{84E24590-695B-D919-64F9-C70D48E4CB6F}"/>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２．包括委託契約における課題等への対応</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3F603B12-C11B-3A76-D5BF-FD3A3ED8FD07}"/>
              </a:ext>
            </a:extLst>
          </p:cNvPr>
          <p:cNvSpPr txBox="1"/>
          <p:nvPr/>
        </p:nvSpPr>
        <p:spPr>
          <a:xfrm>
            <a:off x="194528" y="923244"/>
            <a:ext cx="3029997" cy="369332"/>
          </a:xfrm>
          <a:prstGeom prst="rect">
            <a:avLst/>
          </a:prstGeom>
          <a:noFill/>
        </p:spPr>
        <p:txBody>
          <a:bodyPr wrap="none" rtlCol="0">
            <a:spAutoFit/>
          </a:bodyPr>
          <a:lstStyle/>
          <a:p>
            <a:r>
              <a:rPr kumimoji="1" lang="ja-JP" altLang="en-US" dirty="0"/>
              <a:t>インセンティブの判定等について</a:t>
            </a:r>
          </a:p>
        </p:txBody>
      </p:sp>
      <p:sp>
        <p:nvSpPr>
          <p:cNvPr id="66" name="テキスト ボックス 65">
            <a:extLst>
              <a:ext uri="{FF2B5EF4-FFF2-40B4-BE49-F238E27FC236}">
                <a16:creationId xmlns:a16="http://schemas.microsoft.com/office/drawing/2014/main" id="{AC3A2278-1154-4055-ECD1-3DF2B3FC96D7}"/>
              </a:ext>
            </a:extLst>
          </p:cNvPr>
          <p:cNvSpPr txBox="1"/>
          <p:nvPr/>
        </p:nvSpPr>
        <p:spPr>
          <a:xfrm>
            <a:off x="581266" y="1924797"/>
            <a:ext cx="1107996" cy="369332"/>
          </a:xfrm>
          <a:prstGeom prst="rect">
            <a:avLst/>
          </a:prstGeom>
          <a:solidFill>
            <a:schemeClr val="bg1"/>
          </a:solidFill>
        </p:spPr>
        <p:txBody>
          <a:bodyPr wrap="none" rtlCol="0">
            <a:spAutoFit/>
          </a:bodyPr>
          <a:lstStyle/>
          <a:p>
            <a:r>
              <a:rPr kumimoji="1" lang="en-US" altLang="ja-JP" dirty="0"/>
              <a:t>【</a:t>
            </a:r>
            <a:r>
              <a:rPr kumimoji="1" lang="ja-JP" altLang="en-US" dirty="0"/>
              <a:t>検討案</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D193C712-D610-A326-8A3E-72D7F742F797}"/>
              </a:ext>
            </a:extLst>
          </p:cNvPr>
          <p:cNvSpPr txBox="1"/>
          <p:nvPr/>
        </p:nvSpPr>
        <p:spPr>
          <a:xfrm>
            <a:off x="562484" y="1328915"/>
            <a:ext cx="8503360" cy="369332"/>
          </a:xfrm>
          <a:prstGeom prst="rect">
            <a:avLst/>
          </a:prstGeom>
          <a:noFill/>
        </p:spPr>
        <p:txBody>
          <a:bodyPr wrap="square">
            <a:spAutoFit/>
          </a:bodyPr>
          <a:lstStyle/>
          <a:p>
            <a:r>
              <a:rPr lang="ja-JP" altLang="en-US" sz="1800" b="1" dirty="0">
                <a:solidFill>
                  <a:srgbClr val="000000"/>
                </a:solidFill>
                <a:latin typeface="HG丸ｺﾞｼｯｸM-PRO" panose="020F0600000000000000" pitchFamily="50" charset="-128"/>
                <a:ea typeface="HG丸ｺﾞｼｯｸM-PRO" panose="020F0600000000000000" pitchFamily="50" charset="-128"/>
              </a:rPr>
              <a:t>電力原単位</a:t>
            </a:r>
            <a:r>
              <a:rPr lang="ja-JP" altLang="en-US" b="1" dirty="0">
                <a:solidFill>
                  <a:srgbClr val="000000"/>
                </a:solidFill>
                <a:latin typeface="HG丸ｺﾞｼｯｸM-PRO" panose="020F0600000000000000" pitchFamily="50" charset="-128"/>
                <a:ea typeface="HG丸ｺﾞｼｯｸM-PRO" panose="020F0600000000000000" pitchFamily="50" charset="-128"/>
              </a:rPr>
              <a:t>（ｋ</a:t>
            </a:r>
            <a:r>
              <a:rPr lang="en-US" altLang="ja-JP" b="1" dirty="0" err="1">
                <a:solidFill>
                  <a:srgbClr val="000000"/>
                </a:solidFill>
                <a:latin typeface="HG丸ｺﾞｼｯｸM-PRO" panose="020F0600000000000000" pitchFamily="50" charset="-128"/>
                <a:ea typeface="HG丸ｺﾞｼｯｸM-PRO" panose="020F0600000000000000" pitchFamily="50" charset="-128"/>
              </a:rPr>
              <a:t>Wh</a:t>
            </a:r>
            <a:r>
              <a:rPr lang="ja-JP" altLang="en-US" b="1" dirty="0">
                <a:solidFill>
                  <a:srgbClr val="000000"/>
                </a:solidFill>
                <a:latin typeface="HG丸ｺﾞｼｯｸM-PRO" panose="020F0600000000000000" pitchFamily="50" charset="-128"/>
                <a:ea typeface="HG丸ｺﾞｼｯｸM-PRO" panose="020F0600000000000000" pitchFamily="50" charset="-128"/>
              </a:rPr>
              <a:t>／ｍ３）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　使用電力量（ｋ</a:t>
            </a:r>
            <a:r>
              <a:rPr lang="en-US" altLang="ja-JP" sz="1800" b="1" dirty="0" err="1">
                <a:solidFill>
                  <a:srgbClr val="000000"/>
                </a:solidFill>
                <a:latin typeface="HG丸ｺﾞｼｯｸM-PRO" panose="020F0600000000000000" pitchFamily="50" charset="-128"/>
                <a:ea typeface="HG丸ｺﾞｼｯｸM-PRO" panose="020F0600000000000000" pitchFamily="50" charset="-128"/>
              </a:rPr>
              <a:t>Wh</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　処理水量（ｍ３）</a:t>
            </a:r>
            <a:endParaRPr lang="ja-JP" altLang="en-US" b="1" dirty="0"/>
          </a:p>
        </p:txBody>
      </p:sp>
      <p:sp>
        <p:nvSpPr>
          <p:cNvPr id="4" name="四角形: 角を丸くする 3">
            <a:extLst>
              <a:ext uri="{FF2B5EF4-FFF2-40B4-BE49-F238E27FC236}">
                <a16:creationId xmlns:a16="http://schemas.microsoft.com/office/drawing/2014/main" id="{188BE0D0-5576-86DD-FE9D-6FDACA13D222}"/>
              </a:ext>
            </a:extLst>
          </p:cNvPr>
          <p:cNvSpPr/>
          <p:nvPr/>
        </p:nvSpPr>
        <p:spPr>
          <a:xfrm>
            <a:off x="355600" y="1242309"/>
            <a:ext cx="8973407" cy="57602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7AFA5E6-16E4-919F-E3EC-01BC356D384D}"/>
              </a:ext>
            </a:extLst>
          </p:cNvPr>
          <p:cNvSpPr txBox="1"/>
          <p:nvPr/>
        </p:nvSpPr>
        <p:spPr>
          <a:xfrm>
            <a:off x="236578" y="5620001"/>
            <a:ext cx="9461882" cy="830997"/>
          </a:xfrm>
          <a:prstGeom prst="rect">
            <a:avLst/>
          </a:prstGeom>
          <a:noFill/>
        </p:spPr>
        <p:txBody>
          <a:bodyPr wrap="square">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期待する効果</a:t>
            </a:r>
            <a:r>
              <a:rPr lang="en-US" altLang="ja-JP" sz="1600" dirty="0">
                <a:latin typeface="HG丸ｺﾞｼｯｸM-PRO" panose="020F0600000000000000" pitchFamily="50" charset="-128"/>
                <a:ea typeface="HG丸ｺﾞｼｯｸM-PRO" panose="020F0600000000000000" pitchFamily="50" charset="-128"/>
              </a:rPr>
              <a:t>】</a:t>
            </a:r>
          </a:p>
          <a:p>
            <a:r>
              <a:rPr lang="ja-JP" altLang="en-US" sz="1600" dirty="0">
                <a:latin typeface="HG丸ｺﾞｼｯｸM-PRO" panose="020F0600000000000000" pitchFamily="50" charset="-128"/>
                <a:ea typeface="HG丸ｺﾞｼｯｸM-PRO" panose="020F0600000000000000" pitchFamily="50" charset="-128"/>
              </a:rPr>
              <a:t>　・インセンティブ達成のため、送気管修繕、こまめな散気板清掃等、能動的な設備保全の実現</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・カーボンニュートラル達成への貢献</a:t>
            </a:r>
            <a:endParaRPr lang="ja-JP" altLang="en-US" sz="1600" dirty="0"/>
          </a:p>
        </p:txBody>
      </p:sp>
      <p:sp>
        <p:nvSpPr>
          <p:cNvPr id="12" name="テキスト ボックス 11">
            <a:extLst>
              <a:ext uri="{FF2B5EF4-FFF2-40B4-BE49-F238E27FC236}">
                <a16:creationId xmlns:a16="http://schemas.microsoft.com/office/drawing/2014/main" id="{A096068D-9C46-ABEA-E854-9407933CA78C}"/>
              </a:ext>
            </a:extLst>
          </p:cNvPr>
          <p:cNvSpPr txBox="1"/>
          <p:nvPr/>
        </p:nvSpPr>
        <p:spPr>
          <a:xfrm>
            <a:off x="5241267" y="2828993"/>
            <a:ext cx="4428155" cy="646331"/>
          </a:xfrm>
          <a:prstGeom prst="rect">
            <a:avLst/>
          </a:prstGeom>
          <a:noFill/>
        </p:spPr>
        <p:txBody>
          <a:bodyPr wrap="square">
            <a:spAutoFit/>
          </a:bodyPr>
          <a:lstStyle/>
          <a:p>
            <a:r>
              <a:rPr lang="en-US" altLang="ja-JP" sz="1800" i="0" u="sng" strike="noStrike" dirty="0">
                <a:solidFill>
                  <a:srgbClr val="FF0101"/>
                </a:solidFill>
                <a:effectLst/>
                <a:latin typeface="HG丸ｺﾞｼｯｸM-PRO" panose="020F0600000000000000" pitchFamily="50" charset="-128"/>
                <a:ea typeface="HG丸ｺﾞｼｯｸM-PRO" panose="020F0600000000000000" pitchFamily="50" charset="-128"/>
              </a:rPr>
              <a:t>※</a:t>
            </a:r>
            <a:r>
              <a:rPr lang="ja-JP" altLang="en-US" u="sng" dirty="0">
                <a:solidFill>
                  <a:srgbClr val="FF0101"/>
                </a:solidFill>
                <a:latin typeface="HG丸ｺﾞｼｯｸM-PRO" panose="020F0600000000000000" pitchFamily="50" charset="-128"/>
                <a:ea typeface="HG丸ｺﾞｼｯｸM-PRO" panose="020F0600000000000000" pitchFamily="50" charset="-128"/>
              </a:rPr>
              <a:t>受注者に過失により</a:t>
            </a:r>
            <a:r>
              <a:rPr lang="ja-JP" altLang="en-US" sz="1800" i="0" u="sng" strike="noStrike" dirty="0">
                <a:solidFill>
                  <a:srgbClr val="FF0101"/>
                </a:solidFill>
                <a:effectLst/>
                <a:latin typeface="HG丸ｺﾞｼｯｸM-PRO" panose="020F0600000000000000" pitchFamily="50" charset="-128"/>
                <a:ea typeface="HG丸ｺﾞｼｯｸM-PRO" panose="020F0600000000000000" pitchFamily="50" charset="-128"/>
              </a:rPr>
              <a:t>超過した場合は、</a:t>
            </a:r>
            <a:endParaRPr lang="en-US" altLang="ja-JP" sz="1800" i="0" u="sng" strike="noStrike" dirty="0">
              <a:solidFill>
                <a:srgbClr val="FF0101"/>
              </a:solidFill>
              <a:effectLst/>
              <a:latin typeface="HG丸ｺﾞｼｯｸM-PRO" panose="020F0600000000000000" pitchFamily="50" charset="-128"/>
              <a:ea typeface="HG丸ｺﾞｼｯｸM-PRO" panose="020F0600000000000000" pitchFamily="50" charset="-128"/>
            </a:endParaRPr>
          </a:p>
          <a:p>
            <a:r>
              <a:rPr lang="ja-JP" altLang="en-US" sz="1800" i="0" strike="noStrike" dirty="0">
                <a:solidFill>
                  <a:srgbClr val="FF0101"/>
                </a:solidFill>
                <a:effectLst/>
                <a:latin typeface="HG丸ｺﾞｼｯｸM-PRO" panose="020F0600000000000000" pitchFamily="50" charset="-128"/>
                <a:ea typeface="HG丸ｺﾞｼｯｸM-PRO" panose="020F0600000000000000" pitchFamily="50" charset="-128"/>
              </a:rPr>
              <a:t>　</a:t>
            </a:r>
            <a:r>
              <a:rPr lang="ja-JP" altLang="en-US" sz="1800" i="0" u="sng" strike="noStrike" dirty="0">
                <a:solidFill>
                  <a:srgbClr val="FF0101"/>
                </a:solidFill>
                <a:effectLst/>
                <a:latin typeface="HG丸ｺﾞｼｯｸM-PRO" panose="020F0600000000000000" pitchFamily="50" charset="-128"/>
                <a:ea typeface="HG丸ｺﾞｼｯｸM-PRO" panose="020F0600000000000000" pitchFamily="50" charset="-128"/>
              </a:rPr>
              <a:t>受注者に費用負担を求める</a:t>
            </a:r>
            <a:endParaRPr lang="en-US" altLang="ja-JP" sz="1800" i="0" u="sng" strike="noStrike" dirty="0">
              <a:solidFill>
                <a:srgbClr val="FF0101"/>
              </a:solidFill>
              <a:effectLst/>
              <a:latin typeface="HG丸ｺﾞｼｯｸM-PRO" panose="020F0600000000000000" pitchFamily="50" charset="-128"/>
              <a:ea typeface="HG丸ｺﾞｼｯｸM-PRO" panose="020F0600000000000000" pitchFamily="50" charset="-128"/>
            </a:endParaRPr>
          </a:p>
        </p:txBody>
      </p:sp>
      <p:sp>
        <p:nvSpPr>
          <p:cNvPr id="8" name="スライド番号プレースホルダー 4">
            <a:extLst>
              <a:ext uri="{FF2B5EF4-FFF2-40B4-BE49-F238E27FC236}">
                <a16:creationId xmlns:a16="http://schemas.microsoft.com/office/drawing/2014/main" id="{024E5E7E-C7C2-0002-B175-BF623C4572D4}"/>
              </a:ext>
            </a:extLst>
          </p:cNvPr>
          <p:cNvSpPr>
            <a:spLocks noGrp="1"/>
          </p:cNvSpPr>
          <p:nvPr>
            <p:ph type="sldNum" sz="quarter" idx="12"/>
          </p:nvPr>
        </p:nvSpPr>
        <p:spPr>
          <a:xfrm>
            <a:off x="7677150" y="6462941"/>
            <a:ext cx="2228850" cy="365125"/>
          </a:xfrm>
        </p:spPr>
        <p:txBody>
          <a:bodyPr/>
          <a:lstStyle/>
          <a:p>
            <a:fld id="{36EC18DB-A5DF-4E0E-B815-FCD04A2C4B2C}" type="slidenum">
              <a:rPr kumimoji="1" lang="ja-JP" altLang="en-US" smtClean="0"/>
              <a:t>47</a:t>
            </a:fld>
            <a:endParaRPr kumimoji="1" lang="ja-JP" altLang="en-US" dirty="0"/>
          </a:p>
        </p:txBody>
      </p:sp>
      <p:sp>
        <p:nvSpPr>
          <p:cNvPr id="5" name="タイトル 1">
            <a:extLst>
              <a:ext uri="{FF2B5EF4-FFF2-40B4-BE49-F238E27FC236}">
                <a16:creationId xmlns:a16="http://schemas.microsoft.com/office/drawing/2014/main" id="{E2F0B484-B694-E770-C03E-31DCA73C065B}"/>
              </a:ext>
            </a:extLst>
          </p:cNvPr>
          <p:cNvSpPr txBox="1">
            <a:spLocks/>
          </p:cNvSpPr>
          <p:nvPr/>
        </p:nvSpPr>
        <p:spPr>
          <a:xfrm>
            <a:off x="8991599" y="11137"/>
            <a:ext cx="914401" cy="4301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800" dirty="0">
                <a:solidFill>
                  <a:srgbClr val="FF0000"/>
                </a:solidFill>
                <a:latin typeface="+mn-ea"/>
                <a:ea typeface="+mn-ea"/>
              </a:rPr>
              <a:t>【</a:t>
            </a:r>
            <a:r>
              <a:rPr lang="ja-JP" altLang="en-US" sz="1800" dirty="0">
                <a:solidFill>
                  <a:srgbClr val="FF0000"/>
                </a:solidFill>
                <a:latin typeface="+mn-ea"/>
                <a:ea typeface="+mn-ea"/>
              </a:rPr>
              <a:t>報告</a:t>
            </a:r>
            <a:r>
              <a:rPr lang="en-US" altLang="ja-JP" sz="1800" dirty="0">
                <a:solidFill>
                  <a:srgbClr val="FF0000"/>
                </a:solidFill>
                <a:latin typeface="+mn-ea"/>
                <a:ea typeface="+mn-ea"/>
              </a:rPr>
              <a:t>】</a:t>
            </a:r>
          </a:p>
        </p:txBody>
      </p:sp>
      <p:sp>
        <p:nvSpPr>
          <p:cNvPr id="10" name="角丸四角形 17">
            <a:extLst>
              <a:ext uri="{FF2B5EF4-FFF2-40B4-BE49-F238E27FC236}">
                <a16:creationId xmlns:a16="http://schemas.microsoft.com/office/drawing/2014/main" id="{DCB39326-895F-A9C0-ED42-D2D9C8373869}"/>
              </a:ext>
            </a:extLst>
          </p:cNvPr>
          <p:cNvSpPr/>
          <p:nvPr/>
        </p:nvSpPr>
        <p:spPr>
          <a:xfrm>
            <a:off x="17811" y="579152"/>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３ 処理場・抽水所施設（処理場施設の電気代削減に向けた提案）</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1859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600" b="1" dirty="0">
                <a:latin typeface="+mn-ea"/>
                <a:ea typeface="+mn-ea"/>
              </a:rPr>
              <a:t>５年毎の業務委託条件の見直し</a:t>
            </a:r>
            <a:endParaRPr lang="ja-JP" altLang="en-US" sz="32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5</a:t>
            </a:fld>
            <a:endParaRPr lang="ja-JP" altLang="en-US">
              <a:solidFill>
                <a:prstClr val="black"/>
              </a:solidFill>
              <a:latin typeface="Segoe UI"/>
              <a:ea typeface="Meiryo UI"/>
            </a:endParaRPr>
          </a:p>
        </p:txBody>
      </p:sp>
      <p:sp>
        <p:nvSpPr>
          <p:cNvPr id="5" name="字幕 2">
            <a:extLst>
              <a:ext uri="{FF2B5EF4-FFF2-40B4-BE49-F238E27FC236}">
                <a16:creationId xmlns:a16="http://schemas.microsoft.com/office/drawing/2014/main" id="{3F3E6C43-D605-BBE3-81A9-B26716DC13C0}"/>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議題２－１</a:t>
            </a:r>
            <a:r>
              <a:rPr lang="en-US" altLang="ja-JP" dirty="0"/>
              <a:t>】</a:t>
            </a:r>
          </a:p>
        </p:txBody>
      </p:sp>
    </p:spTree>
    <p:extLst>
      <p:ext uri="{BB962C8B-B14F-4D97-AF65-F5344CB8AC3E}">
        <p14:creationId xmlns:p14="http://schemas.microsoft.com/office/powerpoint/2010/main" val="410480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D348F-727F-9E52-2793-DEB744C357F1}"/>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4B52A37-9724-F568-0F76-F9D8D0B591F8}"/>
              </a:ext>
            </a:extLst>
          </p:cNvPr>
          <p:cNvSpPr>
            <a:spLocks noGrp="1"/>
          </p:cNvSpPr>
          <p:nvPr>
            <p:ph type="sldNum" sz="quarter" idx="12"/>
          </p:nvPr>
        </p:nvSpPr>
        <p:spPr/>
        <p:txBody>
          <a:bodyPr/>
          <a:lstStyle/>
          <a:p>
            <a:fld id="{36EC18DB-A5DF-4E0E-B815-FCD04A2C4B2C}" type="slidenum">
              <a:rPr kumimoji="1" lang="ja-JP" altLang="en-US" smtClean="0"/>
              <a:t>6</a:t>
            </a:fld>
            <a:endParaRPr kumimoji="1" lang="ja-JP" altLang="en-US" dirty="0"/>
          </a:p>
        </p:txBody>
      </p:sp>
      <p:sp>
        <p:nvSpPr>
          <p:cNvPr id="3" name="テキスト ボックス 2">
            <a:extLst>
              <a:ext uri="{FF2B5EF4-FFF2-40B4-BE49-F238E27FC236}">
                <a16:creationId xmlns:a16="http://schemas.microsoft.com/office/drawing/2014/main" id="{1E7A04F1-4149-4F4E-4142-E3EB0E0441B3}"/>
              </a:ext>
            </a:extLst>
          </p:cNvPr>
          <p:cNvSpPr txBox="1"/>
          <p:nvPr/>
        </p:nvSpPr>
        <p:spPr>
          <a:xfrm>
            <a:off x="0" y="659951"/>
            <a:ext cx="5256000" cy="378000"/>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クリアウォーター</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㈱設立時の基本方針</a:t>
            </a:r>
            <a:r>
              <a:rPr lang="en-US" altLang="ja-JP"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p:txBody>
      </p:sp>
      <p:sp>
        <p:nvSpPr>
          <p:cNvPr id="64" name="角丸四角形 17">
            <a:extLst>
              <a:ext uri="{FF2B5EF4-FFF2-40B4-BE49-F238E27FC236}">
                <a16:creationId xmlns:a16="http://schemas.microsoft.com/office/drawing/2014/main" id="{7FFE7FB3-57F2-075F-0434-7BDB507F5FA0}"/>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45EBE87A-19F1-3BEE-ABEF-A6D57366A4E3}"/>
              </a:ext>
            </a:extLst>
          </p:cNvPr>
          <p:cNvSpPr txBox="1"/>
          <p:nvPr/>
        </p:nvSpPr>
        <p:spPr>
          <a:xfrm>
            <a:off x="0" y="1036800"/>
            <a:ext cx="7007192"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ja-JP" altLang="en-US" b="1" dirty="0">
                <a:solidFill>
                  <a:srgbClr val="FF0000"/>
                </a:solidFill>
                <a:latin typeface="Meiryo UI" panose="020B0604030504040204" pitchFamily="50" charset="-128"/>
                <a:ea typeface="Meiryo UI" panose="020B0604030504040204" pitchFamily="50" charset="-128"/>
              </a:rPr>
              <a:t>大阪市の下水道事業</a:t>
            </a:r>
            <a:r>
              <a:rPr lang="ja-JP" altLang="en-US" dirty="0">
                <a:latin typeface="Meiryo UI" panose="020B0604030504040204" pitchFamily="50" charset="-128"/>
                <a:ea typeface="Meiryo UI" panose="020B0604030504040204" pitchFamily="50" charset="-128"/>
              </a:rPr>
              <a:t>の安定的かつ、</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b="1"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効率的な</a:t>
            </a:r>
            <a:r>
              <a:rPr lang="ja-JP" altLang="en-US" b="1" dirty="0">
                <a:solidFill>
                  <a:srgbClr val="FF0000"/>
                </a:solidFill>
                <a:latin typeface="Meiryo UI" panose="020B0604030504040204" pitchFamily="50" charset="-128"/>
                <a:ea typeface="Meiryo UI" panose="020B0604030504040204" pitchFamily="50" charset="-128"/>
              </a:rPr>
              <a:t>事業運営を支える</a:t>
            </a:r>
            <a:endParaRPr lang="en-US" altLang="ja-JP" b="1" dirty="0">
              <a:solidFill>
                <a:srgbClr val="FF0000"/>
              </a:solidFill>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b="1" dirty="0">
                <a:solidFill>
                  <a:srgbClr val="FF0000"/>
                </a:solidFill>
                <a:latin typeface="Meiryo UI" panose="020B0604030504040204" pitchFamily="50" charset="-128"/>
                <a:ea typeface="Meiryo UI" panose="020B0604030504040204" pitchFamily="50" charset="-128"/>
              </a:rPr>
              <a:t>民間の経営手法導入によるコスト縮減</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収益性向上</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専門性を持った</a:t>
            </a:r>
            <a:r>
              <a:rPr lang="ja-JP" altLang="en-US" b="1" dirty="0">
                <a:solidFill>
                  <a:srgbClr val="FF0000"/>
                </a:solidFill>
                <a:latin typeface="Meiryo UI" panose="020B0604030504040204" pitchFamily="50" charset="-128"/>
                <a:ea typeface="Meiryo UI" panose="020B0604030504040204" pitchFamily="50" charset="-128"/>
              </a:rPr>
              <a:t>人材を育成</a:t>
            </a:r>
            <a:endParaRPr lang="en-US" altLang="ja-JP" b="1" dirty="0">
              <a:solidFill>
                <a:srgbClr val="FF0000"/>
              </a:solidFill>
              <a:latin typeface="Meiryo UI" panose="020B0604030504040204" pitchFamily="50" charset="-128"/>
              <a:ea typeface="Meiryo UI" panose="020B0604030504040204" pitchFamily="50" charset="-128"/>
            </a:endParaRPr>
          </a:p>
          <a:p>
            <a:pPr>
              <a:spcBef>
                <a:spcPts val="600"/>
              </a:spcBef>
            </a:pPr>
            <a:endParaRPr lang="en-US" altLang="ja-JP" sz="700" b="1" u="sng"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C331ABD-FB93-C4AC-917F-DFE99F9FDCA3}"/>
              </a:ext>
            </a:extLst>
          </p:cNvPr>
          <p:cNvSpPr txBox="1"/>
          <p:nvPr/>
        </p:nvSpPr>
        <p:spPr>
          <a:xfrm>
            <a:off x="-1" y="4164613"/>
            <a:ext cx="5256000"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発注当初の理念</a:t>
            </a:r>
            <a:r>
              <a:rPr lang="en-US" altLang="ja-JP"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6E5F82CA-ACAB-8A5C-83C0-DF64297C9F3A}"/>
              </a:ext>
            </a:extLst>
          </p:cNvPr>
          <p:cNvSpPr txBox="1"/>
          <p:nvPr/>
        </p:nvSpPr>
        <p:spPr>
          <a:xfrm>
            <a:off x="0" y="4542613"/>
            <a:ext cx="9792000" cy="190821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直営、都市技術センター、包括委託（５年）を経て、適正な維持管理遂行のため、過去の実績数量を現包括委託の業務数量や、評価基準値に設定。</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中長期的な視点にたった人材育成による技術力の向上、民間事業者との連携による技術開発の促進、これまでの多様な雇用形態の活用等による効率化に加えて新技術導入による効率化等も期待し、事業期間を</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年と設定</a:t>
            </a:r>
          </a:p>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２０年の長期契約であるため、特記仕様書別紙４０に条件見直しの条項を設定。</a:t>
            </a:r>
          </a:p>
        </p:txBody>
      </p:sp>
      <p:sp>
        <p:nvSpPr>
          <p:cNvPr id="30" name="テキスト ボックス 29">
            <a:extLst>
              <a:ext uri="{FF2B5EF4-FFF2-40B4-BE49-F238E27FC236}">
                <a16:creationId xmlns:a16="http://schemas.microsoft.com/office/drawing/2014/main" id="{57BD1159-9CF0-E65C-F183-5ED37A8F016D}"/>
              </a:ext>
            </a:extLst>
          </p:cNvPr>
          <p:cNvSpPr txBox="1"/>
          <p:nvPr/>
        </p:nvSpPr>
        <p:spPr>
          <a:xfrm>
            <a:off x="6540500" y="4080622"/>
            <a:ext cx="3365500" cy="261610"/>
          </a:xfrm>
          <a:prstGeom prst="rect">
            <a:avLst/>
          </a:prstGeom>
          <a:noFill/>
        </p:spPr>
        <p:txBody>
          <a:bodyPr wrap="square" rtlCol="0">
            <a:spAutoFit/>
          </a:bodyPr>
          <a:lstStyle/>
          <a:p>
            <a:pPr>
              <a:spcBef>
                <a:spcPts val="600"/>
              </a:spcBef>
            </a:pPr>
            <a:r>
              <a:rPr lang="ja-JP" altLang="en-US" sz="1100" dirty="0">
                <a:latin typeface="Meiryo UI" panose="020B0604030504040204" pitchFamily="50" charset="-128"/>
                <a:ea typeface="Meiryo UI" panose="020B0604030504040204" pitchFamily="50" charset="-128"/>
              </a:rPr>
              <a:t>新会社事業計画書（案）（</a:t>
            </a:r>
            <a:r>
              <a:rPr lang="en-US" altLang="ja-JP" sz="1100" dirty="0">
                <a:latin typeface="Meiryo UI" panose="020B0604030504040204" pitchFamily="50" charset="-128"/>
                <a:ea typeface="Meiryo UI" panose="020B0604030504040204" pitchFamily="50" charset="-128"/>
              </a:rPr>
              <a:t>H28.5</a:t>
            </a:r>
            <a:r>
              <a:rPr lang="ja-JP" altLang="en-US" sz="1100" dirty="0">
                <a:latin typeface="Meiryo UI" panose="020B0604030504040204" pitchFamily="50" charset="-128"/>
                <a:ea typeface="Meiryo UI" panose="020B0604030504040204" pitchFamily="50" charset="-128"/>
              </a:rPr>
              <a:t>）より抜粋</a:t>
            </a:r>
            <a:endParaRPr lang="en-US" altLang="ja-JP" sz="1100" dirty="0">
              <a:latin typeface="Meiryo UI" panose="020B0604030504040204" pitchFamily="50" charset="-128"/>
              <a:ea typeface="Meiryo UI" panose="020B0604030504040204" pitchFamily="50" charset="-128"/>
            </a:endParaRPr>
          </a:p>
        </p:txBody>
      </p:sp>
      <p:grpSp>
        <p:nvGrpSpPr>
          <p:cNvPr id="22" name="グループ化 21">
            <a:extLst>
              <a:ext uri="{FF2B5EF4-FFF2-40B4-BE49-F238E27FC236}">
                <a16:creationId xmlns:a16="http://schemas.microsoft.com/office/drawing/2014/main" id="{34396A71-5D4E-DAB5-9547-BAC7A63F6445}"/>
              </a:ext>
            </a:extLst>
          </p:cNvPr>
          <p:cNvGrpSpPr/>
          <p:nvPr/>
        </p:nvGrpSpPr>
        <p:grpSpPr>
          <a:xfrm>
            <a:off x="4083212" y="1005735"/>
            <a:ext cx="5654168" cy="3132000"/>
            <a:chOff x="4083212" y="1381120"/>
            <a:chExt cx="5654168" cy="3132000"/>
          </a:xfrm>
        </p:grpSpPr>
        <p:grpSp>
          <p:nvGrpSpPr>
            <p:cNvPr id="8" name="グループ化 7">
              <a:extLst>
                <a:ext uri="{FF2B5EF4-FFF2-40B4-BE49-F238E27FC236}">
                  <a16:creationId xmlns:a16="http://schemas.microsoft.com/office/drawing/2014/main" id="{FBD8E428-2813-6821-5EC4-D21008886F7E}"/>
                </a:ext>
              </a:extLst>
            </p:cNvPr>
            <p:cNvGrpSpPr>
              <a:grpSpLocks noChangeAspect="1"/>
            </p:cNvGrpSpPr>
            <p:nvPr/>
          </p:nvGrpSpPr>
          <p:grpSpPr>
            <a:xfrm>
              <a:off x="4083212" y="1381120"/>
              <a:ext cx="5654168" cy="3132000"/>
              <a:chOff x="711842" y="1124711"/>
              <a:chExt cx="8430768" cy="4670033"/>
            </a:xfrm>
          </p:grpSpPr>
          <p:pic>
            <p:nvPicPr>
              <p:cNvPr id="9" name="図 8">
                <a:extLst>
                  <a:ext uri="{FF2B5EF4-FFF2-40B4-BE49-F238E27FC236}">
                    <a16:creationId xmlns:a16="http://schemas.microsoft.com/office/drawing/2014/main" id="{079D25E2-D2A8-EFB9-32C4-FB968D494AA8}"/>
                  </a:ext>
                </a:extLst>
              </p:cNvPr>
              <p:cNvPicPr>
                <a:picLocks noChangeAspect="1"/>
              </p:cNvPicPr>
              <p:nvPr/>
            </p:nvPicPr>
            <p:blipFill>
              <a:blip r:embed="rId3"/>
              <a:srcRect l="2634" t="16766" r="1165" b="7872"/>
              <a:stretch/>
            </p:blipFill>
            <p:spPr>
              <a:xfrm>
                <a:off x="711842" y="1124711"/>
                <a:ext cx="8430768" cy="4670033"/>
              </a:xfrm>
              <a:prstGeom prst="rect">
                <a:avLst/>
              </a:prstGeom>
            </p:spPr>
          </p:pic>
          <p:cxnSp>
            <p:nvCxnSpPr>
              <p:cNvPr id="11" name="直線コネクタ 10">
                <a:extLst>
                  <a:ext uri="{FF2B5EF4-FFF2-40B4-BE49-F238E27FC236}">
                    <a16:creationId xmlns:a16="http://schemas.microsoft.com/office/drawing/2014/main" id="{E24AB7FE-37FD-7636-6FC7-2CBC867F278F}"/>
                  </a:ext>
                </a:extLst>
              </p:cNvPr>
              <p:cNvCxnSpPr>
                <a:cxnSpLocks/>
              </p:cNvCxnSpPr>
              <p:nvPr/>
            </p:nvCxnSpPr>
            <p:spPr>
              <a:xfrm>
                <a:off x="8191002" y="4203904"/>
                <a:ext cx="604377"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B4434DDD-2FC1-24C0-25D8-B907F73FA29C}"/>
                  </a:ext>
                </a:extLst>
              </p:cNvPr>
              <p:cNvCxnSpPr>
                <a:cxnSpLocks/>
              </p:cNvCxnSpPr>
              <p:nvPr/>
            </p:nvCxnSpPr>
            <p:spPr>
              <a:xfrm>
                <a:off x="1210131" y="4532402"/>
                <a:ext cx="5053331"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20FAF8E8-BD16-9DE2-5B1D-C37C4F2BA2EE}"/>
                  </a:ext>
                </a:extLst>
              </p:cNvPr>
              <p:cNvCxnSpPr>
                <a:cxnSpLocks/>
              </p:cNvCxnSpPr>
              <p:nvPr/>
            </p:nvCxnSpPr>
            <p:spPr>
              <a:xfrm>
                <a:off x="1068406" y="5228360"/>
                <a:ext cx="6608203"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cxnSp>
          <p:nvCxnSpPr>
            <p:cNvPr id="20" name="直線コネクタ 19">
              <a:extLst>
                <a:ext uri="{FF2B5EF4-FFF2-40B4-BE49-F238E27FC236}">
                  <a16:creationId xmlns:a16="http://schemas.microsoft.com/office/drawing/2014/main" id="{17864C77-959F-F6EC-BF67-B7DFA90F82B6}"/>
                </a:ext>
              </a:extLst>
            </p:cNvPr>
            <p:cNvCxnSpPr>
              <a:cxnSpLocks/>
            </p:cNvCxnSpPr>
            <p:nvPr/>
          </p:nvCxnSpPr>
          <p:spPr>
            <a:xfrm>
              <a:off x="4378495" y="4381924"/>
              <a:ext cx="4431849"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3858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A61E-E14C-4417-56E8-710A7D759FC1}"/>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B817886-8989-F5C2-ED1F-13A238C02807}"/>
              </a:ext>
            </a:extLst>
          </p:cNvPr>
          <p:cNvSpPr>
            <a:spLocks noGrp="1"/>
          </p:cNvSpPr>
          <p:nvPr>
            <p:ph type="sldNum" sz="quarter" idx="12"/>
          </p:nvPr>
        </p:nvSpPr>
        <p:spPr/>
        <p:txBody>
          <a:bodyPr/>
          <a:lstStyle/>
          <a:p>
            <a:fld id="{36EC18DB-A5DF-4E0E-B815-FCD04A2C4B2C}" type="slidenum">
              <a:rPr kumimoji="1" lang="ja-JP" altLang="en-US" smtClean="0"/>
              <a:t>7</a:t>
            </a:fld>
            <a:endParaRPr kumimoji="1" lang="ja-JP" altLang="en-US" dirty="0"/>
          </a:p>
        </p:txBody>
      </p:sp>
      <p:sp>
        <p:nvSpPr>
          <p:cNvPr id="3" name="テキスト ボックス 2">
            <a:extLst>
              <a:ext uri="{FF2B5EF4-FFF2-40B4-BE49-F238E27FC236}">
                <a16:creationId xmlns:a16="http://schemas.microsoft.com/office/drawing/2014/main" id="{6FB62BEA-0A33-6F78-7869-84956BCF0E11}"/>
              </a:ext>
            </a:extLst>
          </p:cNvPr>
          <p:cNvSpPr txBox="1"/>
          <p:nvPr/>
        </p:nvSpPr>
        <p:spPr>
          <a:xfrm>
            <a:off x="0" y="659951"/>
            <a:ext cx="5256000"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特記仕様書　別紙４０</a:t>
            </a:r>
            <a:r>
              <a:rPr lang="ja-JP" altLang="en-US" b="1" dirty="0">
                <a:latin typeface="Meiryo UI" panose="020B0604030504040204" pitchFamily="50" charset="-128"/>
                <a:ea typeface="Meiryo UI" panose="020B0604030504040204" pitchFamily="50" charset="-128"/>
              </a:rPr>
              <a:t>の記載内容</a:t>
            </a:r>
            <a:r>
              <a:rPr lang="en-US" altLang="zh-TW" b="1" dirty="0">
                <a:latin typeface="Meiryo UI" panose="020B0604030504040204" pitchFamily="50" charset="-128"/>
                <a:ea typeface="Meiryo UI" panose="020B0604030504040204" pitchFamily="50" charset="-128"/>
              </a:rPr>
              <a:t>】</a:t>
            </a:r>
            <a:endParaRPr lang="en-US" altLang="ja-JP" sz="700" b="1" u="sng" dirty="0">
              <a:latin typeface="Meiryo UI" panose="020B0604030504040204" pitchFamily="50" charset="-128"/>
              <a:ea typeface="Meiryo UI" panose="020B0604030504040204" pitchFamily="50" charset="-128"/>
            </a:endParaRPr>
          </a:p>
        </p:txBody>
      </p:sp>
      <p:sp>
        <p:nvSpPr>
          <p:cNvPr id="64" name="角丸四角形 17">
            <a:extLst>
              <a:ext uri="{FF2B5EF4-FFF2-40B4-BE49-F238E27FC236}">
                <a16:creationId xmlns:a16="http://schemas.microsoft.com/office/drawing/2014/main" id="{E099A64F-3CFA-282D-672A-5EB6BC1B1012}"/>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53C944EE-C1E7-DF31-A33A-320DD7564F59}"/>
              </a:ext>
            </a:extLst>
          </p:cNvPr>
          <p:cNvSpPr txBox="1"/>
          <p:nvPr/>
        </p:nvSpPr>
        <p:spPr>
          <a:xfrm>
            <a:off x="-1" y="971483"/>
            <a:ext cx="9792000" cy="2015936"/>
          </a:xfrm>
          <a:prstGeom prst="rect">
            <a:avLst/>
          </a:prstGeom>
          <a:noFill/>
        </p:spPr>
        <p:txBody>
          <a:bodyPr wrap="square" rtlCol="0">
            <a:spAutoFit/>
          </a:bodyPr>
          <a:lstStyle/>
          <a:p>
            <a:pPr marL="285750" indent="-285750" defTabSz="914400">
              <a:buFont typeface="Arial" panose="020B0604020202020204" pitchFamily="34" charset="0"/>
              <a:buChar char="•"/>
            </a:pPr>
            <a:r>
              <a:rPr kumimoji="1" lang="en-US" altLang="ja-JP" dirty="0">
                <a:latin typeface="Meiryo UI" panose="020B0604030504040204" pitchFamily="50" charset="-128"/>
                <a:ea typeface="Meiryo UI" panose="020B0604030504040204" pitchFamily="50" charset="-128"/>
              </a:rPr>
              <a:t>PDCA</a:t>
            </a:r>
            <a:r>
              <a:rPr kumimoji="1" lang="ja-JP" altLang="en-US" dirty="0">
                <a:latin typeface="Meiryo UI" panose="020B0604030504040204" pitchFamily="50" charset="-128"/>
                <a:ea typeface="Meiryo UI" panose="020B0604030504040204" pitchFamily="50" charset="-128"/>
              </a:rPr>
              <a:t>サイクルを円滑に継続して実施することを目的に、年度ごとの業務履行状況を踏まえた改善点の抽出と業務計画書の変更、業務委託条件の見直しに関する必要な事項等が定められている</a:t>
            </a:r>
            <a:endParaRPr kumimoji="1" lang="en-US" altLang="ja-JP" dirty="0">
              <a:latin typeface="Meiryo UI" panose="020B0604030504040204" pitchFamily="50" charset="-128"/>
              <a:ea typeface="Meiryo UI" panose="020B0604030504040204" pitchFamily="50" charset="-128"/>
            </a:endParaRPr>
          </a:p>
          <a:p>
            <a:pPr marL="285750" indent="-285750" defTabSz="91440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基本的に</a:t>
            </a:r>
            <a:r>
              <a:rPr kumimoji="1" lang="ja-JP" altLang="en-US" b="1" dirty="0">
                <a:solidFill>
                  <a:srgbClr val="FF0000"/>
                </a:solidFill>
                <a:latin typeface="Meiryo UI" panose="020B0604030504040204" pitchFamily="50" charset="-128"/>
                <a:ea typeface="Meiryo UI" panose="020B0604030504040204" pitchFamily="50" charset="-128"/>
              </a:rPr>
              <a:t>５年ごとに業務委託条件を見直し</a:t>
            </a:r>
            <a:endParaRPr kumimoji="1" lang="en-US" altLang="ja-JP" b="1" dirty="0">
              <a:solidFill>
                <a:srgbClr val="FF0000"/>
              </a:solidFill>
              <a:latin typeface="Meiryo UI" panose="020B0604030504040204" pitchFamily="50" charset="-128"/>
              <a:ea typeface="Meiryo UI" panose="020B0604030504040204" pitchFamily="50" charset="-128"/>
            </a:endParaRPr>
          </a:p>
          <a:p>
            <a:pPr marL="742950" lvl="1" indent="-285750" defTabSz="914400">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業務委託条件に関する見直し</a:t>
            </a:r>
            <a:endParaRPr kumimoji="1" lang="en-US" altLang="ja-JP" dirty="0">
              <a:latin typeface="Meiryo UI" panose="020B0604030504040204" pitchFamily="50" charset="-128"/>
              <a:ea typeface="Meiryo UI" panose="020B0604030504040204" pitchFamily="50" charset="-128"/>
            </a:endParaRPr>
          </a:p>
          <a:p>
            <a:pPr marL="1257300" lvl="2" indent="-342900" defTabSz="914400">
              <a:buFont typeface="+mj-ea"/>
              <a:buAutoNum type="circleNumDbPlain"/>
            </a:pPr>
            <a:r>
              <a:rPr kumimoji="1" lang="ja-JP" altLang="en-US" u="sng" dirty="0">
                <a:latin typeface="Meiryo UI" panose="020B0604030504040204" pitchFamily="50" charset="-128"/>
                <a:ea typeface="Meiryo UI" panose="020B0604030504040204" pitchFamily="50" charset="-128"/>
              </a:rPr>
              <a:t>業務履行実績の評価</a:t>
            </a:r>
            <a:r>
              <a:rPr kumimoji="1" lang="ja-JP" altLang="en-US" dirty="0">
                <a:latin typeface="Meiryo UI" panose="020B0604030504040204" pitchFamily="50" charset="-128"/>
                <a:ea typeface="Meiryo UI" panose="020B0604030504040204" pitchFamily="50" charset="-128"/>
              </a:rPr>
              <a:t>、業務期間内の</a:t>
            </a:r>
            <a:r>
              <a:rPr kumimoji="1" lang="ja-JP" altLang="en-US" u="sng" dirty="0">
                <a:latin typeface="Meiryo UI" panose="020B0604030504040204" pitchFamily="50" charset="-128"/>
                <a:ea typeface="Meiryo UI" panose="020B0604030504040204" pitchFamily="50" charset="-128"/>
              </a:rPr>
              <a:t>技術革新</a:t>
            </a:r>
            <a:r>
              <a:rPr kumimoji="1" lang="ja-JP" altLang="en-US" dirty="0">
                <a:latin typeface="Meiryo UI" panose="020B0604030504040204" pitchFamily="50" charset="-128"/>
                <a:ea typeface="Meiryo UI" panose="020B0604030504040204" pitchFamily="50" charset="-128"/>
              </a:rPr>
              <a:t>、制度改正等の</a:t>
            </a:r>
            <a:r>
              <a:rPr kumimoji="1" lang="ja-JP" altLang="en-US" b="1" u="sng" dirty="0">
                <a:solidFill>
                  <a:srgbClr val="FF0000"/>
                </a:solidFill>
                <a:latin typeface="Meiryo UI" panose="020B0604030504040204" pitchFamily="50" charset="-128"/>
                <a:ea typeface="Meiryo UI" panose="020B0604030504040204" pitchFamily="50" charset="-128"/>
              </a:rPr>
              <a:t>社会情勢の変動</a:t>
            </a:r>
            <a:r>
              <a:rPr kumimoji="1" lang="ja-JP" altLang="en-US" u="sng" dirty="0">
                <a:latin typeface="Meiryo UI" panose="020B0604030504040204" pitchFamily="50" charset="-128"/>
                <a:ea typeface="Meiryo UI" panose="020B0604030504040204" pitchFamily="50" charset="-128"/>
              </a:rPr>
              <a:t>に対応</a:t>
            </a:r>
            <a:endParaRPr kumimoji="1" lang="en-US" altLang="ja-JP" u="sng" dirty="0">
              <a:latin typeface="Meiryo UI" panose="020B0604030504040204" pitchFamily="50" charset="-128"/>
              <a:ea typeface="Meiryo UI" panose="020B0604030504040204" pitchFamily="50" charset="-128"/>
            </a:endParaRPr>
          </a:p>
          <a:p>
            <a:pPr marL="1257300" lvl="2" indent="-342900" defTabSz="914400">
              <a:spcBef>
                <a:spcPts val="600"/>
              </a:spcBef>
              <a:buFont typeface="+mj-ea"/>
              <a:buAutoNum type="circleNumDbPlain"/>
            </a:pPr>
            <a:r>
              <a:rPr kumimoji="1" lang="ja-JP" altLang="en-US" dirty="0">
                <a:latin typeface="Meiryo UI" panose="020B0604030504040204" pitchFamily="50" charset="-128"/>
                <a:ea typeface="Meiryo UI" panose="020B0604030504040204" pitchFamily="50" charset="-128"/>
              </a:rPr>
              <a:t>新技術導入等に伴うコスト削減効果評価を実施</a:t>
            </a:r>
            <a:endParaRPr kumimoji="1" lang="en-US" altLang="ja-JP" dirty="0">
              <a:latin typeface="Meiryo UI" panose="020B0604030504040204" pitchFamily="50" charset="-128"/>
              <a:ea typeface="Meiryo UI" panose="020B0604030504040204" pitchFamily="50" charset="-128"/>
            </a:endParaRPr>
          </a:p>
          <a:p>
            <a:pPr>
              <a:spcBef>
                <a:spcPts val="600"/>
              </a:spcBef>
            </a:pPr>
            <a:endParaRPr lang="en-US" altLang="ja-JP" sz="700" b="1" u="sng"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1F6E829-C51A-54CA-670F-3BBDB73AF82F}"/>
              </a:ext>
            </a:extLst>
          </p:cNvPr>
          <p:cNvSpPr txBox="1"/>
          <p:nvPr/>
        </p:nvSpPr>
        <p:spPr>
          <a:xfrm>
            <a:off x="1" y="2857420"/>
            <a:ext cx="5256000"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社会情勢の変動（包括委託開始（</a:t>
            </a:r>
            <a:r>
              <a:rPr lang="en-US" altLang="ja-JP" b="1" dirty="0">
                <a:latin typeface="Meiryo UI" panose="020B0604030504040204" pitchFamily="50" charset="-128"/>
                <a:ea typeface="Meiryo UI" panose="020B0604030504040204" pitchFamily="50" charset="-128"/>
              </a:rPr>
              <a:t>R4</a:t>
            </a:r>
            <a:r>
              <a:rPr lang="ja-JP" altLang="en-US" b="1" dirty="0">
                <a:latin typeface="Meiryo UI" panose="020B0604030504040204" pitchFamily="50" charset="-128"/>
                <a:ea typeface="Meiryo UI" panose="020B0604030504040204" pitchFamily="50" charset="-128"/>
              </a:rPr>
              <a:t>）以降）</a:t>
            </a:r>
            <a:r>
              <a:rPr lang="en-US" altLang="zh-TW" b="1" dirty="0">
                <a:latin typeface="Meiryo UI" panose="020B0604030504040204" pitchFamily="50" charset="-128"/>
                <a:ea typeface="Meiryo UI" panose="020B0604030504040204" pitchFamily="50" charset="-128"/>
              </a:rPr>
              <a:t>】</a:t>
            </a:r>
            <a:endParaRPr lang="en-US" altLang="ja-JP" sz="700" b="1" u="sng"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911C4B9-AC31-5150-1DAC-DA1AC3AD3E17}"/>
              </a:ext>
            </a:extLst>
          </p:cNvPr>
          <p:cNvSpPr txBox="1"/>
          <p:nvPr/>
        </p:nvSpPr>
        <p:spPr>
          <a:xfrm>
            <a:off x="0" y="3225827"/>
            <a:ext cx="9792000" cy="2031325"/>
          </a:xfrm>
          <a:prstGeom prst="rect">
            <a:avLst/>
          </a:prstGeom>
          <a:noFill/>
        </p:spPr>
        <p:txBody>
          <a:bodyPr wrap="square" rtlCol="0">
            <a:spAutoFit/>
          </a:bodyPr>
          <a:lstStyle/>
          <a:p>
            <a:pPr marL="285750" indent="-285750" defTabSz="914400">
              <a:buFont typeface="Arial" panose="020B0604020202020204" pitchFamily="34" charset="0"/>
              <a:buChar char="•"/>
            </a:pPr>
            <a:r>
              <a:rPr kumimoji="1" lang="ja-JP" altLang="en-US" dirty="0">
                <a:solidFill>
                  <a:prstClr val="black"/>
                </a:solidFill>
                <a:latin typeface="Meiryo UI" panose="020B0604030504040204" pitchFamily="50" charset="-128"/>
                <a:ea typeface="Meiryo UI" panose="020B0604030504040204" pitchFamily="50" charset="-128"/>
              </a:rPr>
              <a:t>令和７年３月に本市下水道事業経営戦略改定</a:t>
            </a:r>
            <a:endParaRPr kumimoji="1" lang="en-US" altLang="ja-JP" dirty="0">
              <a:solidFill>
                <a:prstClr val="black"/>
              </a:solidFill>
              <a:latin typeface="Meiryo UI" panose="020B0604030504040204" pitchFamily="50" charset="-128"/>
              <a:ea typeface="Meiryo UI" panose="020B0604030504040204" pitchFamily="50" charset="-128"/>
            </a:endParaRPr>
          </a:p>
          <a:p>
            <a:pPr marL="742950" lvl="1" indent="-285750" defTabSz="914400">
              <a:buFont typeface="Wingdings" panose="05000000000000000000" pitchFamily="2" charset="2"/>
              <a:buChar char="Ø"/>
            </a:pPr>
            <a:r>
              <a:rPr kumimoji="1" lang="ja-JP" altLang="en-US" dirty="0">
                <a:solidFill>
                  <a:prstClr val="black"/>
                </a:solidFill>
                <a:latin typeface="Meiryo UI" panose="020B0604030504040204" pitchFamily="50" charset="-128"/>
                <a:ea typeface="Meiryo UI" panose="020B0604030504040204" pitchFamily="50" charset="-128"/>
              </a:rPr>
              <a:t>機能維持</a:t>
            </a:r>
            <a:r>
              <a:rPr kumimoji="1" lang="ja-JP" altLang="en-US" sz="1200" dirty="0">
                <a:solidFill>
                  <a:prstClr val="black"/>
                </a:solidFill>
                <a:latin typeface="Meiryo UI" panose="020B0604030504040204" pitchFamily="50" charset="-128"/>
                <a:ea typeface="Meiryo UI" panose="020B0604030504040204" pitchFamily="50" charset="-128"/>
              </a:rPr>
              <a:t>（管渠改築</a:t>
            </a:r>
            <a:r>
              <a:rPr kumimoji="1" lang="en-US" altLang="ja-JP" sz="1200" dirty="0">
                <a:solidFill>
                  <a:prstClr val="black"/>
                </a:solidFill>
                <a:latin typeface="Meiryo UI" panose="020B0604030504040204" pitchFamily="50" charset="-128"/>
                <a:ea typeface="Meiryo UI" panose="020B0604030504040204" pitchFamily="50" charset="-128"/>
              </a:rPr>
              <a:t>539km/</a:t>
            </a:r>
            <a:r>
              <a:rPr kumimoji="1" lang="ja-JP" altLang="en-US" sz="1200" dirty="0">
                <a:solidFill>
                  <a:prstClr val="black"/>
                </a:solidFill>
                <a:latin typeface="Meiryo UI" panose="020B0604030504040204" pitchFamily="50" charset="-128"/>
                <a:ea typeface="Meiryo UI" panose="020B0604030504040204" pitchFamily="50" charset="-128"/>
              </a:rPr>
              <a:t>年、設備改築</a:t>
            </a:r>
            <a:r>
              <a:rPr kumimoji="1" lang="en-US" altLang="ja-JP" sz="1200" dirty="0">
                <a:solidFill>
                  <a:prstClr val="black"/>
                </a:solidFill>
                <a:latin typeface="Meiryo UI" panose="020B0604030504040204" pitchFamily="50" charset="-128"/>
                <a:ea typeface="Meiryo UI" panose="020B0604030504040204" pitchFamily="50" charset="-128"/>
              </a:rPr>
              <a:t>1,380</a:t>
            </a:r>
            <a:r>
              <a:rPr kumimoji="1" lang="ja-JP" altLang="en-US" sz="1200" dirty="0">
                <a:solidFill>
                  <a:prstClr val="black"/>
                </a:solidFill>
                <a:latin typeface="Meiryo UI" panose="020B0604030504040204" pitchFamily="50" charset="-128"/>
                <a:ea typeface="Meiryo UI" panose="020B0604030504040204" pitchFamily="50" charset="-128"/>
              </a:rPr>
              <a:t>装置</a:t>
            </a:r>
            <a:r>
              <a:rPr kumimoji="1" lang="en-US" altLang="ja-JP" sz="1200" dirty="0">
                <a:solidFill>
                  <a:prstClr val="black"/>
                </a:solidFill>
                <a:latin typeface="Meiryo UI" panose="020B0604030504040204" pitchFamily="50" charset="-128"/>
                <a:ea typeface="Meiryo UI" panose="020B0604030504040204" pitchFamily="50" charset="-128"/>
              </a:rPr>
              <a:t>/10</a:t>
            </a:r>
            <a:r>
              <a:rPr kumimoji="1" lang="ja-JP" altLang="en-US" sz="1200" dirty="0">
                <a:solidFill>
                  <a:prstClr val="black"/>
                </a:solidFill>
                <a:latin typeface="Meiryo UI" panose="020B0604030504040204" pitchFamily="50" charset="-128"/>
                <a:ea typeface="Meiryo UI" panose="020B0604030504040204" pitchFamily="50" charset="-128"/>
              </a:rPr>
              <a:t>年）</a:t>
            </a:r>
            <a:r>
              <a:rPr kumimoji="1" lang="ja-JP" altLang="en-US" dirty="0">
                <a:solidFill>
                  <a:prstClr val="black"/>
                </a:solidFill>
                <a:latin typeface="Meiryo UI" panose="020B0604030504040204" pitchFamily="50" charset="-128"/>
                <a:ea typeface="Meiryo UI" panose="020B0604030504040204" pitchFamily="50" charset="-128"/>
              </a:rPr>
              <a:t>、浸水対策</a:t>
            </a:r>
            <a:r>
              <a:rPr kumimoji="1" lang="ja-JP" altLang="en-US" sz="1200" dirty="0">
                <a:solidFill>
                  <a:prstClr val="black"/>
                </a:solidFill>
                <a:latin typeface="Meiryo UI" panose="020B0604030504040204" pitchFamily="50" charset="-128"/>
                <a:ea typeface="Meiryo UI" panose="020B0604030504040204" pitchFamily="50" charset="-128"/>
              </a:rPr>
              <a:t>（気候変動を踏まえた浸水対策の取組）</a:t>
            </a:r>
            <a:r>
              <a:rPr kumimoji="1" lang="ja-JP" altLang="en-US" dirty="0">
                <a:solidFill>
                  <a:prstClr val="black"/>
                </a:solidFill>
                <a:latin typeface="Meiryo UI" panose="020B0604030504040204" pitchFamily="50" charset="-128"/>
                <a:ea typeface="Meiryo UI" panose="020B0604030504040204" pitchFamily="50" charset="-128"/>
              </a:rPr>
              <a:t>、　　　地震対策</a:t>
            </a:r>
            <a:r>
              <a:rPr kumimoji="1" lang="ja-JP" altLang="en-US" sz="1200" dirty="0">
                <a:solidFill>
                  <a:prstClr val="black"/>
                </a:solidFill>
                <a:latin typeface="Meiryo UI" panose="020B0604030504040204" pitchFamily="50" charset="-128"/>
                <a:ea typeface="Meiryo UI" panose="020B0604030504040204" pitchFamily="50" charset="-128"/>
              </a:rPr>
              <a:t>（上下水道耐震化計画に基づく耐震化）</a:t>
            </a:r>
            <a:r>
              <a:rPr kumimoji="1" lang="ja-JP" altLang="en-US" dirty="0">
                <a:solidFill>
                  <a:prstClr val="black"/>
                </a:solidFill>
                <a:latin typeface="Meiryo UI" panose="020B0604030504040204" pitchFamily="50" charset="-128"/>
                <a:ea typeface="Meiryo UI" panose="020B0604030504040204" pitchFamily="50" charset="-128"/>
              </a:rPr>
              <a:t>、都市環境対策</a:t>
            </a:r>
            <a:r>
              <a:rPr kumimoji="1" lang="ja-JP" altLang="en-US" sz="1200" dirty="0">
                <a:solidFill>
                  <a:prstClr val="black"/>
                </a:solidFill>
                <a:latin typeface="Meiryo UI" panose="020B0604030504040204" pitchFamily="50" charset="-128"/>
                <a:ea typeface="Meiryo UI" panose="020B0604030504040204" pitchFamily="50" charset="-128"/>
              </a:rPr>
              <a:t>（カーボンニュートラルへの取組）</a:t>
            </a:r>
            <a:r>
              <a:rPr kumimoji="1" lang="ja-JP" altLang="en-US" dirty="0">
                <a:solidFill>
                  <a:prstClr val="black"/>
                </a:solidFill>
                <a:latin typeface="Meiryo UI" panose="020B0604030504040204" pitchFamily="50" charset="-128"/>
                <a:ea typeface="Meiryo UI" panose="020B0604030504040204" pitchFamily="50" charset="-128"/>
              </a:rPr>
              <a:t>への取組みを推進する必要あり</a:t>
            </a:r>
            <a:endParaRPr kumimoji="1" lang="en-US" altLang="ja-JP" dirty="0">
              <a:solidFill>
                <a:prstClr val="black"/>
              </a:solidFill>
              <a:latin typeface="Meiryo UI" panose="020B0604030504040204" pitchFamily="50" charset="-128"/>
              <a:ea typeface="Meiryo UI" panose="020B0604030504040204" pitchFamily="50" charset="-128"/>
            </a:endParaRPr>
          </a:p>
          <a:p>
            <a:pPr marL="742950" lvl="1" indent="-285750" defTabSz="914400">
              <a:buFont typeface="Wingdings" panose="05000000000000000000" pitchFamily="2" charset="2"/>
              <a:buChar char="Ø"/>
            </a:pPr>
            <a:r>
              <a:rPr kumimoji="1" lang="ja-JP" altLang="en-US" dirty="0">
                <a:solidFill>
                  <a:prstClr val="black"/>
                </a:solidFill>
                <a:latin typeface="Meiryo UI" panose="020B0604030504040204" pitchFamily="50" charset="-128"/>
                <a:ea typeface="Meiryo UI" panose="020B0604030504040204" pitchFamily="50" charset="-128"/>
              </a:rPr>
              <a:t>経常損益について、令和</a:t>
            </a:r>
            <a:r>
              <a:rPr kumimoji="1" lang="en-US" altLang="ja-JP" dirty="0">
                <a:solidFill>
                  <a:prstClr val="black"/>
                </a:solidFill>
                <a:latin typeface="Meiryo UI" panose="020B0604030504040204" pitchFamily="50" charset="-128"/>
                <a:ea typeface="Meiryo UI" panose="020B0604030504040204" pitchFamily="50" charset="-128"/>
              </a:rPr>
              <a:t>14</a:t>
            </a:r>
            <a:r>
              <a:rPr kumimoji="1" lang="ja-JP" altLang="en-US" dirty="0">
                <a:solidFill>
                  <a:prstClr val="black"/>
                </a:solidFill>
                <a:latin typeface="Meiryo UI" panose="020B0604030504040204" pitchFamily="50" charset="-128"/>
                <a:ea typeface="Meiryo UI" panose="020B0604030504040204" pitchFamily="50" charset="-128"/>
              </a:rPr>
              <a:t>年度に赤字発生見込み</a:t>
            </a:r>
            <a:endParaRPr kumimoji="1" lang="en-US" altLang="ja-JP" dirty="0">
              <a:solidFill>
                <a:prstClr val="black"/>
              </a:solidFill>
              <a:latin typeface="Meiryo UI" panose="020B0604030504040204" pitchFamily="50" charset="-128"/>
              <a:ea typeface="Meiryo UI" panose="020B0604030504040204" pitchFamily="50" charset="-128"/>
            </a:endParaRPr>
          </a:p>
          <a:p>
            <a:pPr marL="285750" indent="-285750" defTabSz="914400">
              <a:buFont typeface="Arial" panose="020B0604020202020204" pitchFamily="34" charset="0"/>
              <a:buChar char="•"/>
            </a:pPr>
            <a:r>
              <a:rPr kumimoji="1" lang="ja-JP" altLang="en-US" dirty="0">
                <a:solidFill>
                  <a:prstClr val="black"/>
                </a:solidFill>
                <a:latin typeface="Meiryo UI" panose="020B0604030504040204" pitchFamily="50" charset="-128"/>
                <a:ea typeface="Meiryo UI" panose="020B0604030504040204" pitchFamily="50" charset="-128"/>
              </a:rPr>
              <a:t>近年の物価高騰への対応</a:t>
            </a:r>
            <a:endParaRPr kumimoji="1" lang="en-US" altLang="ja-JP" dirty="0">
              <a:solidFill>
                <a:prstClr val="black"/>
              </a:solidFill>
              <a:latin typeface="Meiryo UI" panose="020B0604030504040204" pitchFamily="50" charset="-128"/>
              <a:ea typeface="Meiryo UI" panose="020B0604030504040204" pitchFamily="50" charset="-128"/>
            </a:endParaRPr>
          </a:p>
          <a:p>
            <a:pPr marL="285750" indent="-285750" defTabSz="914400">
              <a:buFont typeface="Arial" panose="020B0604020202020204" pitchFamily="34" charset="0"/>
              <a:buChar char="•"/>
            </a:pPr>
            <a:r>
              <a:rPr kumimoji="1" lang="ja-JP" altLang="en-US" dirty="0">
                <a:solidFill>
                  <a:prstClr val="black"/>
                </a:solidFill>
                <a:latin typeface="Meiryo UI" panose="020B0604030504040204" pitchFamily="50" charset="-128"/>
                <a:ea typeface="Meiryo UI" panose="020B0604030504040204" pitchFamily="50" charset="-128"/>
              </a:rPr>
              <a:t>埼玉県八潮市で発生した道路陥没事故を受けての対応</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8" name="二等辺三角形 7">
            <a:extLst>
              <a:ext uri="{FF2B5EF4-FFF2-40B4-BE49-F238E27FC236}">
                <a16:creationId xmlns:a16="http://schemas.microsoft.com/office/drawing/2014/main" id="{A4165BD1-BFEA-C210-E325-652F30FA7755}"/>
              </a:ext>
            </a:extLst>
          </p:cNvPr>
          <p:cNvSpPr/>
          <p:nvPr/>
        </p:nvSpPr>
        <p:spPr>
          <a:xfrm flipV="1">
            <a:off x="3705804" y="5323611"/>
            <a:ext cx="2376000" cy="18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21A97E2-39F9-D22B-BF6E-73B7D97C3C06}"/>
              </a:ext>
            </a:extLst>
          </p:cNvPr>
          <p:cNvSpPr txBox="1"/>
          <p:nvPr/>
        </p:nvSpPr>
        <p:spPr>
          <a:xfrm>
            <a:off x="114000" y="5609553"/>
            <a:ext cx="9637987" cy="923330"/>
          </a:xfrm>
          <a:prstGeom prst="rect">
            <a:avLst/>
          </a:prstGeom>
          <a:solidFill>
            <a:srgbClr val="CCFFFF"/>
          </a:solidFill>
          <a:ln>
            <a:solidFill>
              <a:schemeClr val="tx1">
                <a:alpha val="0"/>
              </a:schemeClr>
            </a:solidFill>
          </a:ln>
        </p:spPr>
        <p:txBody>
          <a:bodyPr wrap="square" rtlCol="0">
            <a:spAutoFit/>
          </a:bodyPr>
          <a:lstStyle/>
          <a:p>
            <a:pPr marL="285750" lvl="0" indent="-285750">
              <a:buFont typeface="Wingdings" panose="05000000000000000000" pitchFamily="2" charset="2"/>
              <a:buChar char="l"/>
            </a:pPr>
            <a:r>
              <a:rPr lang="ja-JP" altLang="en-US" dirty="0">
                <a:latin typeface="+mj-ea"/>
                <a:ea typeface="+mj-ea"/>
              </a:rPr>
              <a:t>包括委託開始以降の社会情勢の変動を踏まえて、契約内容（特記仕様書　別紙４０）に基づき、</a:t>
            </a:r>
            <a:r>
              <a:rPr lang="en-US" altLang="ja-JP" dirty="0">
                <a:latin typeface="+mj-ea"/>
                <a:ea typeface="+mj-ea"/>
              </a:rPr>
              <a:t>R9</a:t>
            </a:r>
            <a:r>
              <a:rPr lang="ja-JP" altLang="en-US" dirty="0">
                <a:latin typeface="+mj-ea"/>
                <a:ea typeface="+mj-ea"/>
              </a:rPr>
              <a:t>の委託条件見直しに向けた検討を進める</a:t>
            </a:r>
            <a:endParaRPr lang="en-US" altLang="ja-JP" dirty="0">
              <a:latin typeface="+mj-ea"/>
              <a:ea typeface="+mj-ea"/>
            </a:endParaRPr>
          </a:p>
          <a:p>
            <a:pPr marL="285750" lvl="0" indent="-285750">
              <a:buFont typeface="Wingdings" panose="05000000000000000000" pitchFamily="2" charset="2"/>
              <a:buChar char="l"/>
            </a:pPr>
            <a:r>
              <a:rPr lang="ja-JP" altLang="en-US" dirty="0">
                <a:latin typeface="+mj-ea"/>
                <a:ea typeface="+mj-ea"/>
              </a:rPr>
              <a:t>本包括業務委託を</a:t>
            </a:r>
            <a:r>
              <a:rPr lang="ja-JP" altLang="en-US" b="1" dirty="0">
                <a:solidFill>
                  <a:srgbClr val="FF0000"/>
                </a:solidFill>
                <a:latin typeface="+mj-ea"/>
                <a:ea typeface="+mj-ea"/>
              </a:rPr>
              <a:t>適切かつ円滑に遂行できるよう、必要に応じて契約条件に見直す</a:t>
            </a:r>
            <a:endParaRPr lang="en-US" altLang="ja-JP" b="1" dirty="0">
              <a:solidFill>
                <a:srgbClr val="FF0000"/>
              </a:solidFill>
              <a:latin typeface="+mj-ea"/>
              <a:ea typeface="+mj-ea"/>
            </a:endParaRPr>
          </a:p>
        </p:txBody>
      </p:sp>
    </p:spTree>
    <p:extLst>
      <p:ext uri="{BB962C8B-B14F-4D97-AF65-F5344CB8AC3E}">
        <p14:creationId xmlns:p14="http://schemas.microsoft.com/office/powerpoint/2010/main" val="415953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A388-9F4F-DF78-F521-82E667CB4274}"/>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0655721-A7C7-A881-1E01-C6532F52F64F}"/>
              </a:ext>
            </a:extLst>
          </p:cNvPr>
          <p:cNvSpPr>
            <a:spLocks noGrp="1"/>
          </p:cNvSpPr>
          <p:nvPr>
            <p:ph type="sldNum" sz="quarter" idx="12"/>
          </p:nvPr>
        </p:nvSpPr>
        <p:spPr/>
        <p:txBody>
          <a:bodyPr/>
          <a:lstStyle/>
          <a:p>
            <a:fld id="{36EC18DB-A5DF-4E0E-B815-FCD04A2C4B2C}" type="slidenum">
              <a:rPr kumimoji="1" lang="ja-JP" altLang="en-US" smtClean="0"/>
              <a:t>8</a:t>
            </a:fld>
            <a:endParaRPr kumimoji="1" lang="ja-JP" altLang="en-US" dirty="0"/>
          </a:p>
        </p:txBody>
      </p:sp>
      <p:sp>
        <p:nvSpPr>
          <p:cNvPr id="3" name="テキスト ボックス 2">
            <a:extLst>
              <a:ext uri="{FF2B5EF4-FFF2-40B4-BE49-F238E27FC236}">
                <a16:creationId xmlns:a16="http://schemas.microsoft.com/office/drawing/2014/main" id="{F9E1834B-B2E3-C453-83B7-148084450728}"/>
              </a:ext>
            </a:extLst>
          </p:cNvPr>
          <p:cNvSpPr txBox="1"/>
          <p:nvPr/>
        </p:nvSpPr>
        <p:spPr>
          <a:xfrm>
            <a:off x="0" y="643434"/>
            <a:ext cx="9905999" cy="369332"/>
          </a:xfrm>
          <a:prstGeom prst="rect">
            <a:avLst/>
          </a:prstGeom>
          <a:noFill/>
        </p:spPr>
        <p:txBody>
          <a:bodyPr wrap="square" rtlCol="0">
            <a:spAutoFit/>
          </a:bodyPr>
          <a:lstStyle/>
          <a:p>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検討項目</a:t>
            </a:r>
            <a:r>
              <a:rPr lang="en-US" altLang="ja-JP" b="1" u="sng"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64" name="角丸四角形 17">
            <a:extLst>
              <a:ext uri="{FF2B5EF4-FFF2-40B4-BE49-F238E27FC236}">
                <a16:creationId xmlns:a16="http://schemas.microsoft.com/office/drawing/2014/main" id="{548B807E-7F85-51E3-9D11-1C7CC0716DA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9" name="表 8">
            <a:extLst>
              <a:ext uri="{FF2B5EF4-FFF2-40B4-BE49-F238E27FC236}">
                <a16:creationId xmlns:a16="http://schemas.microsoft.com/office/drawing/2014/main" id="{45E698D6-0D5F-427B-5B76-552EDE716CC2}"/>
              </a:ext>
            </a:extLst>
          </p:cNvPr>
          <p:cNvGraphicFramePr>
            <a:graphicFrameLocks noGrp="1"/>
          </p:cNvGraphicFramePr>
          <p:nvPr>
            <p:extLst>
              <p:ext uri="{D42A27DB-BD31-4B8C-83A1-F6EECF244321}">
                <p14:modId xmlns:p14="http://schemas.microsoft.com/office/powerpoint/2010/main" val="12449651"/>
              </p:ext>
            </p:extLst>
          </p:nvPr>
        </p:nvGraphicFramePr>
        <p:xfrm>
          <a:off x="83019" y="1012763"/>
          <a:ext cx="9739959" cy="2585720"/>
        </p:xfrm>
        <a:graphic>
          <a:graphicData uri="http://schemas.openxmlformats.org/drawingml/2006/table">
            <a:tbl>
              <a:tblPr firstRow="1" bandRow="1">
                <a:tableStyleId>{5C22544A-7EE6-4342-B048-85BDC9FD1C3A}</a:tableStyleId>
              </a:tblPr>
              <a:tblGrid>
                <a:gridCol w="332964">
                  <a:extLst>
                    <a:ext uri="{9D8B030D-6E8A-4147-A177-3AD203B41FA5}">
                      <a16:colId xmlns:a16="http://schemas.microsoft.com/office/drawing/2014/main" val="1960277365"/>
                    </a:ext>
                  </a:extLst>
                </a:gridCol>
                <a:gridCol w="4309533">
                  <a:extLst>
                    <a:ext uri="{9D8B030D-6E8A-4147-A177-3AD203B41FA5}">
                      <a16:colId xmlns:a16="http://schemas.microsoft.com/office/drawing/2014/main" val="2759241299"/>
                    </a:ext>
                  </a:extLst>
                </a:gridCol>
                <a:gridCol w="5097462">
                  <a:extLst>
                    <a:ext uri="{9D8B030D-6E8A-4147-A177-3AD203B41FA5}">
                      <a16:colId xmlns:a16="http://schemas.microsoft.com/office/drawing/2014/main" val="825844914"/>
                    </a:ext>
                  </a:extLst>
                </a:gridCol>
              </a:tblGrid>
              <a:tr h="370840">
                <a:tc>
                  <a:txBody>
                    <a:bodyPr/>
                    <a:lstStyle/>
                    <a:p>
                      <a:endParaRPr kumimoji="1" lang="ja-JP" altLang="en-US" sz="1400" dirty="0"/>
                    </a:p>
                  </a:txBody>
                  <a:tcPr anchor="ctr"/>
                </a:tc>
                <a:tc>
                  <a:txBody>
                    <a:bodyPr/>
                    <a:lstStyle/>
                    <a:p>
                      <a:pPr algn="ctr"/>
                      <a:r>
                        <a:rPr kumimoji="1" lang="ja-JP" altLang="en-US" sz="1400" dirty="0"/>
                        <a:t>検討項目</a:t>
                      </a:r>
                    </a:p>
                  </a:txBody>
                  <a:tcPr anchor="ctr"/>
                </a:tc>
                <a:tc>
                  <a:txBody>
                    <a:bodyPr/>
                    <a:lstStyle/>
                    <a:p>
                      <a:pPr algn="ctr"/>
                      <a:r>
                        <a:rPr kumimoji="1" lang="ja-JP" altLang="en-US" sz="1400" dirty="0"/>
                        <a:t>主な整理内容</a:t>
                      </a:r>
                    </a:p>
                  </a:txBody>
                  <a:tcPr anchor="ctr"/>
                </a:tc>
                <a:extLst>
                  <a:ext uri="{0D108BD9-81ED-4DB2-BD59-A6C34878D82A}">
                    <a16:rowId xmlns:a16="http://schemas.microsoft.com/office/drawing/2014/main" val="1899970388"/>
                  </a:ext>
                </a:extLst>
              </a:tr>
              <a:tr h="370840">
                <a:tc>
                  <a:txBody>
                    <a:bodyPr/>
                    <a:lstStyle/>
                    <a:p>
                      <a:pPr algn="ctr"/>
                      <a:r>
                        <a:rPr kumimoji="1" lang="ja-JP" altLang="en-US" sz="1600" dirty="0"/>
                        <a:t>①</a:t>
                      </a:r>
                    </a:p>
                  </a:txBody>
                  <a:tcPr anchor="ctr"/>
                </a:tc>
                <a:tc>
                  <a:txBody>
                    <a:bodyPr/>
                    <a:lstStyle/>
                    <a:p>
                      <a:r>
                        <a:rPr kumimoji="1" lang="ja-JP" altLang="en-US" sz="1400" dirty="0"/>
                        <a:t>「</a:t>
                      </a:r>
                      <a:r>
                        <a:rPr kumimoji="1" lang="ja-JP" altLang="en-US" sz="1400" dirty="0">
                          <a:solidFill>
                            <a:srgbClr val="FF0000"/>
                          </a:solidFill>
                        </a:rPr>
                        <a:t>業務数量</a:t>
                      </a:r>
                      <a:r>
                        <a:rPr kumimoji="1" lang="ja-JP" altLang="en-US" sz="1400" dirty="0"/>
                        <a:t>」は適切か？　</a:t>
                      </a:r>
                      <a:r>
                        <a:rPr kumimoji="1" lang="en-US" altLang="ja-JP" sz="1100" dirty="0"/>
                        <a:t>※</a:t>
                      </a:r>
                      <a:r>
                        <a:rPr kumimoji="1" lang="ja-JP" altLang="en-US" sz="1100" dirty="0"/>
                        <a:t>主に管路施設</a:t>
                      </a:r>
                      <a:endParaRPr kumimoji="1" lang="ja-JP" altLang="en-US" sz="1400" dirty="0"/>
                    </a:p>
                  </a:txBody>
                  <a:tcPr anchor="ctr"/>
                </a:tc>
                <a:tc>
                  <a:txBody>
                    <a:bodyPr/>
                    <a:lstStyle/>
                    <a:p>
                      <a:r>
                        <a:rPr kumimoji="1" lang="ja-JP" altLang="en-US" sz="1400" dirty="0"/>
                        <a:t>履行実績と契約数量の対比、　要求水準等の達成状況</a:t>
                      </a:r>
                    </a:p>
                  </a:txBody>
                  <a:tcPr anchor="ctr"/>
                </a:tc>
                <a:extLst>
                  <a:ext uri="{0D108BD9-81ED-4DB2-BD59-A6C34878D82A}">
                    <a16:rowId xmlns:a16="http://schemas.microsoft.com/office/drawing/2014/main" val="38244373"/>
                  </a:ext>
                </a:extLst>
              </a:tr>
              <a:tr h="370840">
                <a:tc>
                  <a:txBody>
                    <a:bodyPr/>
                    <a:lstStyle/>
                    <a:p>
                      <a:pPr algn="ctr"/>
                      <a:r>
                        <a:rPr kumimoji="1" lang="ja-JP" altLang="en-US" sz="1600" dirty="0"/>
                        <a:t>②</a:t>
                      </a:r>
                    </a:p>
                  </a:txBody>
                  <a:tcPr anchor="ctr"/>
                </a:tc>
                <a:tc>
                  <a:txBody>
                    <a:bodyPr/>
                    <a:lstStyle/>
                    <a:p>
                      <a:r>
                        <a:rPr kumimoji="1" lang="ja-JP" altLang="en-US" sz="1400" dirty="0"/>
                        <a:t>「</a:t>
                      </a:r>
                      <a:r>
                        <a:rPr kumimoji="1" lang="ja-JP" altLang="en-US" sz="1400" dirty="0">
                          <a:solidFill>
                            <a:srgbClr val="FF0000"/>
                          </a:solidFill>
                        </a:rPr>
                        <a:t>上限金額の設定</a:t>
                      </a:r>
                      <a:r>
                        <a:rPr kumimoji="1" lang="ja-JP" altLang="en-US" sz="1400" dirty="0"/>
                        <a:t>」は適切か？　</a:t>
                      </a:r>
                      <a:r>
                        <a:rPr kumimoji="1" lang="en-US" altLang="ja-JP" sz="1100" dirty="0"/>
                        <a:t>※</a:t>
                      </a:r>
                      <a:r>
                        <a:rPr kumimoji="1" lang="ja-JP" altLang="en-US" sz="1100" dirty="0"/>
                        <a:t>設備修繕、緊急対応ほか</a:t>
                      </a:r>
                      <a:endParaRPr kumimoji="1" lang="ja-JP" altLang="en-US" sz="1400" dirty="0"/>
                    </a:p>
                  </a:txBody>
                  <a:tcPr anchor="ctr"/>
                </a:tc>
                <a:tc>
                  <a:txBody>
                    <a:bodyPr/>
                    <a:lstStyle/>
                    <a:p>
                      <a:r>
                        <a:rPr kumimoji="1" lang="ja-JP" altLang="en-US" sz="1400" dirty="0"/>
                        <a:t>修繕計画と契約条件の対比、　緊急対応の遅れ</a:t>
                      </a:r>
                    </a:p>
                  </a:txBody>
                  <a:tcPr anchor="ctr"/>
                </a:tc>
                <a:extLst>
                  <a:ext uri="{0D108BD9-81ED-4DB2-BD59-A6C34878D82A}">
                    <a16:rowId xmlns:a16="http://schemas.microsoft.com/office/drawing/2014/main" val="1101218835"/>
                  </a:ext>
                </a:extLst>
              </a:tr>
              <a:tr h="370840">
                <a:tc>
                  <a:txBody>
                    <a:bodyPr/>
                    <a:lstStyle/>
                    <a:p>
                      <a:pPr algn="ctr"/>
                      <a:r>
                        <a:rPr kumimoji="1" lang="ja-JP" altLang="en-US" sz="1600" dirty="0"/>
                        <a:t>③</a:t>
                      </a:r>
                    </a:p>
                  </a:txBody>
                  <a:tcPr anchor="ctr"/>
                </a:tc>
                <a:tc>
                  <a:txBody>
                    <a:bodyPr/>
                    <a:lstStyle/>
                    <a:p>
                      <a:r>
                        <a:rPr kumimoji="1" lang="ja-JP" altLang="en-US" sz="1400" dirty="0"/>
                        <a:t>「</a:t>
                      </a:r>
                      <a:r>
                        <a:rPr kumimoji="1" lang="ja-JP" altLang="en-US" sz="1400" dirty="0">
                          <a:solidFill>
                            <a:srgbClr val="FF0000"/>
                          </a:solidFill>
                        </a:rPr>
                        <a:t>要求水準・評価基準の項目・基準値</a:t>
                      </a:r>
                      <a:r>
                        <a:rPr kumimoji="1" lang="ja-JP" altLang="en-US" sz="1400" dirty="0"/>
                        <a:t>」は適切か？</a:t>
                      </a:r>
                    </a:p>
                  </a:txBody>
                  <a:tcPr anchor="ctr"/>
                </a:tc>
                <a:tc>
                  <a:txBody>
                    <a:bodyPr/>
                    <a:lstStyle/>
                    <a:p>
                      <a:r>
                        <a:rPr kumimoji="1" lang="ja-JP" altLang="en-US" sz="1400" dirty="0"/>
                        <a:t>項目追加・削除の要否、　実績値の時点修正、　基準値の見直し</a:t>
                      </a:r>
                    </a:p>
                  </a:txBody>
                  <a:tcPr anchor="ctr"/>
                </a:tc>
                <a:extLst>
                  <a:ext uri="{0D108BD9-81ED-4DB2-BD59-A6C34878D82A}">
                    <a16:rowId xmlns:a16="http://schemas.microsoft.com/office/drawing/2014/main" val="270898009"/>
                  </a:ext>
                </a:extLst>
              </a:tr>
              <a:tr h="370840">
                <a:tc>
                  <a:txBody>
                    <a:bodyPr/>
                    <a:lstStyle/>
                    <a:p>
                      <a:pPr algn="ctr"/>
                      <a:r>
                        <a:rPr kumimoji="1" lang="ja-JP" altLang="en-US" sz="1600" dirty="0"/>
                        <a:t>④</a:t>
                      </a:r>
                    </a:p>
                  </a:txBody>
                  <a:tcPr anchor="ctr"/>
                </a:tc>
                <a:tc>
                  <a:txBody>
                    <a:bodyPr/>
                    <a:lstStyle/>
                    <a:p>
                      <a:r>
                        <a:rPr kumimoji="1" lang="ja-JP" altLang="en-US" sz="1400" dirty="0"/>
                        <a:t>「</a:t>
                      </a:r>
                      <a:r>
                        <a:rPr kumimoji="1" lang="ja-JP" altLang="en-US" sz="1400" dirty="0">
                          <a:solidFill>
                            <a:srgbClr val="FF0000"/>
                          </a:solidFill>
                        </a:rPr>
                        <a:t>社会情勢の変化</a:t>
                      </a:r>
                      <a:r>
                        <a:rPr kumimoji="1" lang="ja-JP" altLang="en-US" sz="1400" dirty="0"/>
                        <a:t>」に対応できているか？</a:t>
                      </a:r>
                    </a:p>
                  </a:txBody>
                  <a:tcPr anchor="ctr"/>
                </a:tc>
                <a:tc>
                  <a:txBody>
                    <a:bodyPr/>
                    <a:lstStyle/>
                    <a:p>
                      <a:r>
                        <a:rPr kumimoji="1" lang="ja-JP" altLang="en-US" sz="1400" dirty="0"/>
                        <a:t>対象施設の変化、　市ストマネの見直し、　法律等の改正</a:t>
                      </a:r>
                    </a:p>
                  </a:txBody>
                  <a:tcPr anchor="ctr"/>
                </a:tc>
                <a:extLst>
                  <a:ext uri="{0D108BD9-81ED-4DB2-BD59-A6C34878D82A}">
                    <a16:rowId xmlns:a16="http://schemas.microsoft.com/office/drawing/2014/main" val="1799307170"/>
                  </a:ext>
                </a:extLst>
              </a:tr>
              <a:tr h="370840">
                <a:tc>
                  <a:txBody>
                    <a:bodyPr/>
                    <a:lstStyle/>
                    <a:p>
                      <a:pPr algn="ctr"/>
                      <a:r>
                        <a:rPr kumimoji="1" lang="ja-JP" altLang="en-US" sz="1600" dirty="0"/>
                        <a:t>⑤</a:t>
                      </a:r>
                    </a:p>
                  </a:txBody>
                  <a:tcPr anchor="ctr"/>
                </a:tc>
                <a:tc>
                  <a:txBody>
                    <a:bodyPr/>
                    <a:lstStyle/>
                    <a:p>
                      <a:r>
                        <a:rPr kumimoji="1" lang="ja-JP" altLang="en-US" sz="1400" dirty="0"/>
                        <a:t>「</a:t>
                      </a:r>
                      <a:r>
                        <a:rPr kumimoji="1" lang="ja-JP" altLang="en-US" sz="1400" dirty="0">
                          <a:solidFill>
                            <a:srgbClr val="FF0000"/>
                          </a:solidFill>
                        </a:rPr>
                        <a:t>コスト縮減</a:t>
                      </a:r>
                      <a:r>
                        <a:rPr kumimoji="1" lang="ja-JP" altLang="en-US" sz="1400" dirty="0"/>
                        <a:t>」は予定通り達成しているか？</a:t>
                      </a:r>
                    </a:p>
                  </a:txBody>
                  <a:tcPr anchor="ctr"/>
                </a:tc>
                <a:tc>
                  <a:txBody>
                    <a:bodyPr/>
                    <a:lstStyle/>
                    <a:p>
                      <a:r>
                        <a:rPr kumimoji="1" lang="ja-JP" altLang="en-US" sz="1400" dirty="0"/>
                        <a:t>人件費</a:t>
                      </a:r>
                      <a:r>
                        <a:rPr kumimoji="1" lang="ja-JP" altLang="en-US" sz="1400" dirty="0">
                          <a:solidFill>
                            <a:schemeClr val="tx1"/>
                          </a:solidFill>
                        </a:rPr>
                        <a:t>削減状況、　社会経済状況の変化によるコスト縮減目標への影響、契約によるコスト縮減要求による業務品質への影響、新技術導入の検討状況</a:t>
                      </a:r>
                    </a:p>
                  </a:txBody>
                  <a:tcPr anchor="ctr"/>
                </a:tc>
                <a:extLst>
                  <a:ext uri="{0D108BD9-81ED-4DB2-BD59-A6C34878D82A}">
                    <a16:rowId xmlns:a16="http://schemas.microsoft.com/office/drawing/2014/main" val="1861209083"/>
                  </a:ext>
                </a:extLst>
              </a:tr>
            </a:tbl>
          </a:graphicData>
        </a:graphic>
      </p:graphicFrame>
      <p:sp>
        <p:nvSpPr>
          <p:cNvPr id="13" name="テキスト ボックス 12">
            <a:extLst>
              <a:ext uri="{FF2B5EF4-FFF2-40B4-BE49-F238E27FC236}">
                <a16:creationId xmlns:a16="http://schemas.microsoft.com/office/drawing/2014/main" id="{CAA5D5B3-075C-E419-6065-919F1A7862C3}"/>
              </a:ext>
            </a:extLst>
          </p:cNvPr>
          <p:cNvSpPr txBox="1"/>
          <p:nvPr/>
        </p:nvSpPr>
        <p:spPr>
          <a:xfrm>
            <a:off x="3210" y="3718463"/>
            <a:ext cx="9905999"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④社会情勢の変化</a:t>
            </a:r>
            <a:r>
              <a:rPr lang="en-US" altLang="ja-JP" sz="1600" dirty="0">
                <a:latin typeface="Meiryo UI" panose="020B0604030504040204" pitchFamily="50" charset="-128"/>
                <a:ea typeface="Meiryo UI" panose="020B0604030504040204" pitchFamily="50" charset="-128"/>
              </a:rPr>
              <a:t>】</a:t>
            </a:r>
          </a:p>
        </p:txBody>
      </p:sp>
      <p:sp>
        <p:nvSpPr>
          <p:cNvPr id="2" name="テキスト ボックス 1">
            <a:extLst>
              <a:ext uri="{FF2B5EF4-FFF2-40B4-BE49-F238E27FC236}">
                <a16:creationId xmlns:a16="http://schemas.microsoft.com/office/drawing/2014/main" id="{222C1359-A241-C8D2-EDEE-F0777F6379FD}"/>
              </a:ext>
            </a:extLst>
          </p:cNvPr>
          <p:cNvSpPr txBox="1"/>
          <p:nvPr/>
        </p:nvSpPr>
        <p:spPr>
          <a:xfrm>
            <a:off x="8714872" y="25571"/>
            <a:ext cx="1167063" cy="400110"/>
          </a:xfrm>
          <a:prstGeom prst="rect">
            <a:avLst/>
          </a:prstGeom>
          <a:noFill/>
          <a:ln w="6350">
            <a:solidFill>
              <a:schemeClr val="tx1"/>
            </a:solidFill>
          </a:ln>
        </p:spPr>
        <p:txBody>
          <a:bodyPr wrap="square" rtlCol="0">
            <a:spAutoFit/>
          </a:bodyPr>
          <a:lstStyle/>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第</a:t>
            </a:r>
            <a:r>
              <a:rPr kumimoji="1" lang="en-US" altLang="ja-JP" sz="1000" dirty="0">
                <a:solidFill>
                  <a:prstClr val="black"/>
                </a:solidFill>
                <a:latin typeface="Meiryo UI" panose="020B0604030504040204" pitchFamily="50" charset="-128"/>
                <a:ea typeface="Meiryo UI" panose="020B0604030504040204" pitchFamily="50" charset="-128"/>
              </a:rPr>
              <a:t>1</a:t>
            </a:r>
            <a:r>
              <a:rPr kumimoji="1" lang="ja-JP" altLang="en-US" sz="1000" dirty="0">
                <a:solidFill>
                  <a:prstClr val="black"/>
                </a:solidFill>
                <a:latin typeface="Meiryo UI" panose="020B0604030504040204" pitchFamily="50" charset="-128"/>
                <a:ea typeface="Meiryo UI" panose="020B0604030504040204" pitchFamily="50" charset="-128"/>
              </a:rPr>
              <a:t>回審議会資料</a:t>
            </a:r>
            <a:endParaRPr kumimoji="1" lang="en-US" altLang="ja-JP" sz="1000"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1000" dirty="0">
                <a:solidFill>
                  <a:prstClr val="black"/>
                </a:solidFill>
                <a:latin typeface="Meiryo UI" panose="020B0604030504040204" pitchFamily="50" charset="-128"/>
                <a:ea typeface="Meiryo UI" panose="020B0604030504040204" pitchFamily="50" charset="-128"/>
              </a:rPr>
              <a:t>（一部抜粋）</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FA99C78-A2C7-A5FA-4A88-F5189B05C3EE}"/>
              </a:ext>
            </a:extLst>
          </p:cNvPr>
          <p:cNvPicPr>
            <a:picLocks noChangeAspect="1"/>
          </p:cNvPicPr>
          <p:nvPr/>
        </p:nvPicPr>
        <p:blipFill>
          <a:blip r:embed="rId3"/>
          <a:stretch>
            <a:fillRect/>
          </a:stretch>
        </p:blipFill>
        <p:spPr>
          <a:xfrm>
            <a:off x="165030" y="4057017"/>
            <a:ext cx="4677221" cy="2636642"/>
          </a:xfrm>
          <a:prstGeom prst="rect">
            <a:avLst/>
          </a:prstGeom>
        </p:spPr>
      </p:pic>
      <p:pic>
        <p:nvPicPr>
          <p:cNvPr id="8" name="図 7">
            <a:extLst>
              <a:ext uri="{FF2B5EF4-FFF2-40B4-BE49-F238E27FC236}">
                <a16:creationId xmlns:a16="http://schemas.microsoft.com/office/drawing/2014/main" id="{0DE3548C-6B89-ED4D-2FB2-31EA049DA71F}"/>
              </a:ext>
            </a:extLst>
          </p:cNvPr>
          <p:cNvPicPr>
            <a:picLocks noChangeAspect="1"/>
          </p:cNvPicPr>
          <p:nvPr/>
        </p:nvPicPr>
        <p:blipFill>
          <a:blip r:embed="rId4"/>
          <a:stretch>
            <a:fillRect/>
          </a:stretch>
        </p:blipFill>
        <p:spPr>
          <a:xfrm>
            <a:off x="4962155" y="4057017"/>
            <a:ext cx="4742813" cy="2508009"/>
          </a:xfrm>
          <a:prstGeom prst="rect">
            <a:avLst/>
          </a:prstGeom>
        </p:spPr>
      </p:pic>
      <p:sp>
        <p:nvSpPr>
          <p:cNvPr id="10" name="テキスト ボックス 9">
            <a:extLst>
              <a:ext uri="{FF2B5EF4-FFF2-40B4-BE49-F238E27FC236}">
                <a16:creationId xmlns:a16="http://schemas.microsoft.com/office/drawing/2014/main" id="{4CFBB57B-454F-7024-B5FB-A95BC656D908}"/>
              </a:ext>
            </a:extLst>
          </p:cNvPr>
          <p:cNvSpPr txBox="1"/>
          <p:nvPr/>
        </p:nvSpPr>
        <p:spPr>
          <a:xfrm>
            <a:off x="4106979" y="3810016"/>
            <a:ext cx="5553307" cy="261610"/>
          </a:xfrm>
          <a:prstGeom prst="rect">
            <a:avLst/>
          </a:prstGeom>
          <a:noFill/>
        </p:spPr>
        <p:txBody>
          <a:bodyPr wrap="square" rtlCol="0">
            <a:spAutoFit/>
          </a:bodyPr>
          <a:lstStyle/>
          <a:p>
            <a:pPr lvl="0" algn="r"/>
            <a:r>
              <a:rPr lang="ja-JP" altLang="en-US" sz="1050" dirty="0">
                <a:solidFill>
                  <a:srgbClr val="FF0000"/>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　条件見直しに合わせて対応を検討　</a:t>
            </a:r>
            <a:endParaRPr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150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①　業務数量の見直しについて</a:t>
            </a:r>
            <a:br>
              <a:rPr lang="en-US" altLang="ja-JP" sz="3200" b="1" dirty="0">
                <a:latin typeface="+mn-ea"/>
                <a:ea typeface="+mn-ea"/>
              </a:rPr>
            </a:br>
            <a:r>
              <a:rPr lang="en-US" altLang="ja-JP" sz="3200" b="1" dirty="0">
                <a:latin typeface="+mn-ea"/>
                <a:ea typeface="+mn-ea"/>
              </a:rPr>
              <a:t>【</a:t>
            </a:r>
            <a:r>
              <a:rPr lang="ja-JP" altLang="en-US" sz="3200" b="1" dirty="0">
                <a:latin typeface="+mn-ea"/>
                <a:ea typeface="+mn-ea"/>
              </a:rPr>
              <a:t>管路施設</a:t>
            </a:r>
            <a:r>
              <a:rPr lang="en-US" altLang="ja-JP" sz="3200" b="1" dirty="0">
                <a:latin typeface="+mn-ea"/>
                <a:ea typeface="+mn-ea"/>
              </a:rPr>
              <a:t>】</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9</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2593651950"/>
      </p:ext>
    </p:extLst>
  </p:cSld>
  <p:clrMapOvr>
    <a:masterClrMapping/>
  </p:clrMapOvr>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テーマ1</Template>
  <TotalTime>0</TotalTime>
  <Words>7828</Words>
  <Application>Microsoft Office PowerPoint</Application>
  <PresentationFormat>A4 210 x 297 mm</PresentationFormat>
  <Paragraphs>1141</Paragraphs>
  <Slides>47</Slides>
  <Notes>46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47</vt:i4>
      </vt:variant>
    </vt:vector>
  </HeadingPairs>
  <TitlesOfParts>
    <vt:vector size="59" baseType="lpstr">
      <vt:lpstr>BIZ UDPゴシック</vt:lpstr>
      <vt:lpstr>BIZ UDP明朝 Medium</vt:lpstr>
      <vt:lpstr>BIZ UD明朝 Medium</vt:lpstr>
      <vt:lpstr>HGPｺﾞｼｯｸE</vt:lpstr>
      <vt:lpstr>HG丸ｺﾞｼｯｸM-PRO</vt:lpstr>
      <vt:lpstr>Meiryo UI</vt:lpstr>
      <vt:lpstr>游ゴシック</vt:lpstr>
      <vt:lpstr>Arial</vt:lpstr>
      <vt:lpstr>Avenir Next LT Pro</vt:lpstr>
      <vt:lpstr>Segoe UI</vt:lpstr>
      <vt:lpstr>Wingdings</vt:lpstr>
      <vt:lpstr>テーマ1</vt:lpstr>
      <vt:lpstr>PowerPoint プレゼンテーション</vt:lpstr>
      <vt:lpstr>説明資料目次</vt:lpstr>
      <vt:lpstr>大阪市下水道施設維持管理審議会  のスケジュールについて</vt:lpstr>
      <vt:lpstr>PowerPoint プレゼンテーション</vt:lpstr>
      <vt:lpstr>５年毎の業務委託条件の見直し</vt:lpstr>
      <vt:lpstr>PowerPoint プレゼンテーション</vt:lpstr>
      <vt:lpstr>PowerPoint プレゼンテーション</vt:lpstr>
      <vt:lpstr>PowerPoint プレゼンテーション</vt:lpstr>
      <vt:lpstr>①　業務数量の見直しについて 【管路施設】</vt:lpstr>
      <vt:lpstr>・計画的業務　　　 　ストックマネジメントの見直し時期を延期 　履行実績を踏まえ業務数量を設定 　事故の未然防止に向けた調査の拡充  ・住民対応等対応業務　　　　　　　　　　 　当初の契約条件を据え置き  ・仕様発注化の検討結果（下水管きょ調査）　　　　　　　　　　 　モニタリングの強化により対応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②　維持管理と一体的な更新に向けて  【処理場・抽水所施設】</vt:lpstr>
      <vt:lpstr>PowerPoint プレゼンテーション</vt:lpstr>
      <vt:lpstr>PowerPoint プレゼンテーション</vt:lpstr>
      <vt:lpstr>PowerPoint プレゼンテーション</vt:lpstr>
      <vt:lpstr>PowerPoint プレゼンテーション</vt:lpstr>
      <vt:lpstr>③　評価基準値の見直しについて 【処理場・抽水所施設】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④　その他項目の見直しについて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包括委託契約における課題等への対応</vt:lpstr>
      <vt:lpstr>①受注者のインセンティブ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2026-04-13T04:41:57Z</dcterms:created>
  <dcterms:modified xsi:type="dcterms:W3CDTF">2026-04-13T05:07:11Z</dcterms:modified>
</cp:coreProperties>
</file>