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0"/>
  </p:notesMasterIdLst>
  <p:sldIdLst>
    <p:sldId id="295" r:id="rId5"/>
    <p:sldId id="1597" r:id="rId6"/>
    <p:sldId id="1357" r:id="rId7"/>
    <p:sldId id="1337" r:id="rId8"/>
    <p:sldId id="1110" r:id="rId9"/>
    <p:sldId id="1459" r:id="rId10"/>
    <p:sldId id="274" r:id="rId11"/>
    <p:sldId id="1525" r:id="rId12"/>
    <p:sldId id="1526" r:id="rId13"/>
    <p:sldId id="1606" r:id="rId14"/>
    <p:sldId id="1338" r:id="rId15"/>
    <p:sldId id="1574" r:id="rId16"/>
    <p:sldId id="1575" r:id="rId17"/>
    <p:sldId id="1607" r:id="rId18"/>
    <p:sldId id="1112" r:id="rId19"/>
    <p:sldId id="1618" r:id="rId20"/>
    <p:sldId id="1497" r:id="rId21"/>
    <p:sldId id="1619" r:id="rId22"/>
    <p:sldId id="1359" r:id="rId23"/>
    <p:sldId id="1367" r:id="rId24"/>
    <p:sldId id="1368" r:id="rId25"/>
    <p:sldId id="1371" r:id="rId26"/>
    <p:sldId id="1608" r:id="rId27"/>
    <p:sldId id="1620" r:id="rId28"/>
    <p:sldId id="1515" r:id="rId29"/>
    <p:sldId id="1588" r:id="rId30"/>
    <p:sldId id="1517" r:id="rId31"/>
    <p:sldId id="1601" r:id="rId32"/>
    <p:sldId id="1622" r:id="rId33"/>
    <p:sldId id="1215" r:id="rId34"/>
    <p:sldId id="1202" r:id="rId35"/>
    <p:sldId id="1426" r:id="rId36"/>
    <p:sldId id="1373" r:id="rId37"/>
    <p:sldId id="1600" r:id="rId38"/>
    <p:sldId id="1372" r:id="rId39"/>
    <p:sldId id="1504" r:id="rId40"/>
    <p:sldId id="1621" r:id="rId41"/>
    <p:sldId id="1506" r:id="rId42"/>
    <p:sldId id="1507" r:id="rId43"/>
    <p:sldId id="1458" r:id="rId44"/>
    <p:sldId id="1593" r:id="rId45"/>
    <p:sldId id="1433" r:id="rId46"/>
    <p:sldId id="1614" r:id="rId47"/>
    <p:sldId id="1615" r:id="rId48"/>
    <p:sldId id="1279" r:id="rId49"/>
    <p:sldId id="1436" r:id="rId50"/>
    <p:sldId id="1398" r:id="rId51"/>
    <p:sldId id="1446" r:id="rId52"/>
    <p:sldId id="1465" r:id="rId53"/>
    <p:sldId id="1466" r:id="rId54"/>
    <p:sldId id="1589" r:id="rId55"/>
    <p:sldId id="1590" r:id="rId56"/>
    <p:sldId id="1616" r:id="rId57"/>
    <p:sldId id="1609" r:id="rId58"/>
    <p:sldId id="1617" r:id="rId59"/>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31A676-A976-93E6-B45A-365E5B05EC4C}" name="大野　敏仁" initials="敏大" userId="S::to-oono@city.osaka.lg.jp::d286d4b3-7378-4bb8-ad76-516d901ffb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森川　公一朗" initials="森川　公一朗" lastIdx="1" clrIdx="0">
    <p:extLst>
      <p:ext uri="{19B8F6BF-5375-455C-9EA6-DF929625EA0E}">
        <p15:presenceInfo xmlns:p15="http://schemas.microsoft.com/office/powerpoint/2012/main" userId="森川　公一朗"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FF66"/>
    <a:srgbClr val="FFCCFF"/>
    <a:srgbClr val="00FF00"/>
    <a:srgbClr val="00FFFF"/>
    <a:srgbClr val="5B9BD5"/>
    <a:srgbClr val="FF0000"/>
    <a:srgbClr val="FFFF00"/>
    <a:srgbClr val="FF0101"/>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832" autoAdjust="0"/>
    <p:restoredTop sz="95026" autoAdjust="0"/>
  </p:normalViewPr>
  <p:slideViewPr>
    <p:cSldViewPr snapToGrid="0">
      <p:cViewPr varScale="1">
        <p:scale>
          <a:sx n="82" d="100"/>
          <a:sy n="82" d="100"/>
        </p:scale>
        <p:origin x="946" y="72"/>
      </p:cViewPr>
      <p:guideLst/>
    </p:cSldViewPr>
  </p:slideViewPr>
  <p:outlineViewPr>
    <p:cViewPr>
      <p:scale>
        <a:sx n="33" d="100"/>
        <a:sy n="33" d="100"/>
      </p:scale>
      <p:origin x="0" y="-4356"/>
    </p:cViewPr>
  </p:outlineViewPr>
  <p:notesTextViewPr>
    <p:cViewPr>
      <p:scale>
        <a:sx n="100" d="100"/>
        <a:sy n="100" d="100"/>
      </p:scale>
      <p:origin x="0" y="0"/>
    </p:cViewPr>
  </p:notesTextViewPr>
  <p:sorterViewPr>
    <p:cViewPr>
      <p:scale>
        <a:sx n="100" d="100"/>
        <a:sy n="100" d="100"/>
      </p:scale>
      <p:origin x="0" y="-19349"/>
    </p:cViewPr>
  </p:sorterViewPr>
  <p:notesViewPr>
    <p:cSldViewPr snapToGrid="0">
      <p:cViewPr varScale="1">
        <p:scale>
          <a:sx n="44" d="100"/>
          <a:sy n="44" d="100"/>
        </p:scale>
        <p:origin x="2988"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harts/_rels/chart1.xml.rels><?xml version="1.0" encoding="UTF-8" standalone="yes"?>
<Relationships xmlns="http://schemas.openxmlformats.org/package/2006/relationships"><Relationship Id="rId3" Type="http://schemas.openxmlformats.org/officeDocument/2006/relationships/oleObject" Target="file:///\\APIF102C\OA-la0046$\&#12518;&#12540;&#12470;&#20316;&#26989;&#29992;&#12501;&#12457;&#12523;&#12480;\&#9679;&#12288;R4-R8&#24180;&#24230;&#21253;&#25324;&#22996;&#35351;&#65288;&#20840;&#20307;&#65289;\&#65328;&#65316;&#65315;&#65313;&#65288;R4&#24180;&#24230;&#20197;&#38477;&#65289;\&#26377;&#35672;&#32773;&#20250;&#35696;\10_&#31532;&#65304;&#22238;&#26377;&#35672;&#32773;&#20250;&#35696;&#36039;&#26009;\&#35373;&#20633;&#20316;&#26989;&#20013;\&#35413;&#20385;&#22522;&#28310;&#20516;&#27161;&#28310;&#20559;&#24046;&#12398;&#35500;&#26126;&#2999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PIF102C\OA-la0046$\&#12518;&#12540;&#12470;&#20316;&#26989;&#29992;&#12501;&#12457;&#12523;&#12480;\&#9679;&#12288;R4-R8&#24180;&#24230;&#21253;&#25324;&#22996;&#35351;&#65288;&#20840;&#20307;&#65289;\&#65328;&#65316;&#65315;&#65313;&#65288;R4&#24180;&#24230;&#20197;&#38477;&#65289;\&#26377;&#35672;&#32773;&#20250;&#35696;\10_&#31532;&#65304;&#22238;&#26377;&#35672;&#32773;&#20250;&#35696;&#36039;&#26009;\&#35373;&#20633;&#20316;&#26989;&#20013;\&#35413;&#20385;&#22522;&#28310;&#20516;&#27161;&#28310;&#20559;&#24046;&#12398;&#35500;&#26126;&#2999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38100" cap="rnd">
              <a:noFill/>
              <a:round/>
            </a:ln>
            <a:effectLst/>
          </c:spPr>
          <c:marker>
            <c:symbol val="circle"/>
            <c:size val="10"/>
            <c:spPr>
              <a:solidFill>
                <a:srgbClr val="FF0000"/>
              </a:solidFill>
              <a:ln w="9525">
                <a:solidFill>
                  <a:srgbClr val="FF0000"/>
                </a:solidFill>
              </a:ln>
              <a:effectLst/>
            </c:spPr>
          </c:marker>
          <c:xVal>
            <c:numRef>
              <c:f>Sheet2!$E$5:$E$9</c:f>
              <c:numCache>
                <c:formatCode>General</c:formatCode>
                <c:ptCount val="5"/>
                <c:pt idx="0">
                  <c:v>2</c:v>
                </c:pt>
                <c:pt idx="1">
                  <c:v>3</c:v>
                </c:pt>
                <c:pt idx="2">
                  <c:v>4</c:v>
                </c:pt>
                <c:pt idx="3">
                  <c:v>5</c:v>
                </c:pt>
                <c:pt idx="4">
                  <c:v>6</c:v>
                </c:pt>
              </c:numCache>
            </c:numRef>
          </c:xVal>
          <c:yVal>
            <c:numRef>
              <c:f>Sheet2!$F$5:$F$9</c:f>
              <c:numCache>
                <c:formatCode>General</c:formatCode>
                <c:ptCount val="5"/>
                <c:pt idx="0">
                  <c:v>5</c:v>
                </c:pt>
                <c:pt idx="1">
                  <c:v>7</c:v>
                </c:pt>
                <c:pt idx="2">
                  <c:v>10</c:v>
                </c:pt>
                <c:pt idx="3">
                  <c:v>6</c:v>
                </c:pt>
                <c:pt idx="4">
                  <c:v>9</c:v>
                </c:pt>
              </c:numCache>
            </c:numRef>
          </c:yVal>
          <c:smooth val="0"/>
          <c:extLst>
            <c:ext xmlns:c16="http://schemas.microsoft.com/office/drawing/2014/chart" uri="{C3380CC4-5D6E-409C-BE32-E72D297353CC}">
              <c16:uniqueId val="{00000000-A140-4647-9BA9-4078E03EAD77}"/>
            </c:ext>
          </c:extLst>
        </c:ser>
        <c:ser>
          <c:idx val="1"/>
          <c:order val="1"/>
          <c:spPr>
            <a:ln w="38100" cap="rnd">
              <a:solidFill>
                <a:srgbClr val="00FF00"/>
              </a:solidFill>
              <a:round/>
            </a:ln>
            <a:effectLst/>
          </c:spPr>
          <c:marker>
            <c:symbol val="none"/>
          </c:marker>
          <c:xVal>
            <c:numRef>
              <c:f>Sheet2!$E$13:$E$14</c:f>
              <c:numCache>
                <c:formatCode>General</c:formatCode>
                <c:ptCount val="2"/>
                <c:pt idx="0">
                  <c:v>-1</c:v>
                </c:pt>
                <c:pt idx="1">
                  <c:v>9</c:v>
                </c:pt>
              </c:numCache>
            </c:numRef>
          </c:xVal>
          <c:yVal>
            <c:numRef>
              <c:f>Sheet2!$F$13:$F$14</c:f>
              <c:numCache>
                <c:formatCode>General</c:formatCode>
                <c:ptCount val="2"/>
                <c:pt idx="0">
                  <c:v>7.4</c:v>
                </c:pt>
                <c:pt idx="1">
                  <c:v>7.4</c:v>
                </c:pt>
              </c:numCache>
            </c:numRef>
          </c:yVal>
          <c:smooth val="0"/>
          <c:extLst>
            <c:ext xmlns:c16="http://schemas.microsoft.com/office/drawing/2014/chart" uri="{C3380CC4-5D6E-409C-BE32-E72D297353CC}">
              <c16:uniqueId val="{00000001-A140-4647-9BA9-4078E03EAD77}"/>
            </c:ext>
          </c:extLst>
        </c:ser>
        <c:dLbls>
          <c:showLegendKey val="0"/>
          <c:showVal val="0"/>
          <c:showCatName val="0"/>
          <c:showSerName val="0"/>
          <c:showPercent val="0"/>
          <c:showBubbleSize val="0"/>
        </c:dLbls>
        <c:axId val="983045528"/>
        <c:axId val="983045888"/>
      </c:scatterChart>
      <c:valAx>
        <c:axId val="983045528"/>
        <c:scaling>
          <c:orientation val="minMax"/>
          <c:max val="8"/>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83045888"/>
        <c:crosses val="autoZero"/>
        <c:crossBetween val="midCat"/>
      </c:valAx>
      <c:valAx>
        <c:axId val="983045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8304552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38100" cap="rnd">
              <a:noFill/>
              <a:round/>
            </a:ln>
            <a:effectLst/>
          </c:spPr>
          <c:marker>
            <c:symbol val="circle"/>
            <c:size val="10"/>
            <c:spPr>
              <a:solidFill>
                <a:srgbClr val="FF0000"/>
              </a:solidFill>
              <a:ln w="9525">
                <a:solidFill>
                  <a:srgbClr val="FF0000"/>
                </a:solidFill>
              </a:ln>
              <a:effectLst/>
            </c:spPr>
          </c:marker>
          <c:xVal>
            <c:numRef>
              <c:f>Sheet2!$E$5:$E$9</c:f>
              <c:numCache>
                <c:formatCode>General</c:formatCode>
                <c:ptCount val="5"/>
                <c:pt idx="0">
                  <c:v>2</c:v>
                </c:pt>
                <c:pt idx="1">
                  <c:v>3</c:v>
                </c:pt>
                <c:pt idx="2">
                  <c:v>4</c:v>
                </c:pt>
                <c:pt idx="3">
                  <c:v>5</c:v>
                </c:pt>
                <c:pt idx="4">
                  <c:v>6</c:v>
                </c:pt>
              </c:numCache>
            </c:numRef>
          </c:xVal>
          <c:yVal>
            <c:numRef>
              <c:f>Sheet2!$F$5:$F$9</c:f>
              <c:numCache>
                <c:formatCode>General</c:formatCode>
                <c:ptCount val="5"/>
                <c:pt idx="0">
                  <c:v>5</c:v>
                </c:pt>
                <c:pt idx="1">
                  <c:v>7</c:v>
                </c:pt>
                <c:pt idx="2">
                  <c:v>10</c:v>
                </c:pt>
                <c:pt idx="3">
                  <c:v>6</c:v>
                </c:pt>
                <c:pt idx="4">
                  <c:v>9</c:v>
                </c:pt>
              </c:numCache>
            </c:numRef>
          </c:yVal>
          <c:smooth val="0"/>
          <c:extLst>
            <c:ext xmlns:c16="http://schemas.microsoft.com/office/drawing/2014/chart" uri="{C3380CC4-5D6E-409C-BE32-E72D297353CC}">
              <c16:uniqueId val="{00000000-2B79-4B30-AD72-C477EB8B5FEC}"/>
            </c:ext>
          </c:extLst>
        </c:ser>
        <c:ser>
          <c:idx val="1"/>
          <c:order val="1"/>
          <c:spPr>
            <a:ln w="38100" cap="rnd">
              <a:solidFill>
                <a:srgbClr val="00FF00"/>
              </a:solidFill>
              <a:round/>
            </a:ln>
            <a:effectLst/>
          </c:spPr>
          <c:marker>
            <c:symbol val="none"/>
          </c:marker>
          <c:xVal>
            <c:numRef>
              <c:f>Sheet2!$E$13:$E$14</c:f>
              <c:numCache>
                <c:formatCode>General</c:formatCode>
                <c:ptCount val="2"/>
                <c:pt idx="0">
                  <c:v>-1</c:v>
                </c:pt>
                <c:pt idx="1">
                  <c:v>9</c:v>
                </c:pt>
              </c:numCache>
            </c:numRef>
          </c:xVal>
          <c:yVal>
            <c:numRef>
              <c:f>Sheet2!$F$13:$F$14</c:f>
              <c:numCache>
                <c:formatCode>General</c:formatCode>
                <c:ptCount val="2"/>
                <c:pt idx="0">
                  <c:v>7.4</c:v>
                </c:pt>
                <c:pt idx="1">
                  <c:v>7.4</c:v>
                </c:pt>
              </c:numCache>
            </c:numRef>
          </c:yVal>
          <c:smooth val="0"/>
          <c:extLst>
            <c:ext xmlns:c16="http://schemas.microsoft.com/office/drawing/2014/chart" uri="{C3380CC4-5D6E-409C-BE32-E72D297353CC}">
              <c16:uniqueId val="{00000001-2B79-4B30-AD72-C477EB8B5FEC}"/>
            </c:ext>
          </c:extLst>
        </c:ser>
        <c:ser>
          <c:idx val="2"/>
          <c:order val="2"/>
          <c:spPr>
            <a:ln w="38100" cap="rnd">
              <a:solidFill>
                <a:srgbClr val="0000FF"/>
              </a:solidFill>
              <a:round/>
            </a:ln>
            <a:effectLst/>
          </c:spPr>
          <c:marker>
            <c:symbol val="none"/>
          </c:marker>
          <c:xVal>
            <c:numRef>
              <c:f>Sheet2!$E$13:$E$14</c:f>
              <c:numCache>
                <c:formatCode>General</c:formatCode>
                <c:ptCount val="2"/>
                <c:pt idx="0">
                  <c:v>-1</c:v>
                </c:pt>
                <c:pt idx="1">
                  <c:v>9</c:v>
                </c:pt>
              </c:numCache>
            </c:numRef>
          </c:xVal>
          <c:yVal>
            <c:numRef>
              <c:f>Sheet2!$G$13:$G$14</c:f>
              <c:numCache>
                <c:formatCode>General</c:formatCode>
                <c:ptCount val="2"/>
                <c:pt idx="0">
                  <c:v>9.4736441353327727</c:v>
                </c:pt>
                <c:pt idx="1">
                  <c:v>9.4736441353327727</c:v>
                </c:pt>
              </c:numCache>
            </c:numRef>
          </c:yVal>
          <c:smooth val="0"/>
          <c:extLst>
            <c:ext xmlns:c16="http://schemas.microsoft.com/office/drawing/2014/chart" uri="{C3380CC4-5D6E-409C-BE32-E72D297353CC}">
              <c16:uniqueId val="{00000002-2B79-4B30-AD72-C477EB8B5FEC}"/>
            </c:ext>
          </c:extLst>
        </c:ser>
        <c:dLbls>
          <c:showLegendKey val="0"/>
          <c:showVal val="0"/>
          <c:showCatName val="0"/>
          <c:showSerName val="0"/>
          <c:showPercent val="0"/>
          <c:showBubbleSize val="0"/>
        </c:dLbls>
        <c:axId val="983045528"/>
        <c:axId val="983045888"/>
      </c:scatterChart>
      <c:valAx>
        <c:axId val="983045528"/>
        <c:scaling>
          <c:orientation val="minMax"/>
          <c:max val="8"/>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83045888"/>
        <c:crosses val="autoZero"/>
        <c:crossBetween val="midCat"/>
      </c:valAx>
      <c:valAx>
        <c:axId val="983045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83045528"/>
        <c:crosses val="autoZero"/>
        <c:crossBetween val="midCat"/>
      </c:valAx>
      <c:spPr>
        <a:noFill/>
        <a:ln>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DEA64D-6638-4349-8C86-26453B24A5D7}" type="doc">
      <dgm:prSet loTypeId="urn:microsoft.com/office/officeart/2009/3/layout/HorizontalOrganizationChart" loCatId="hierarchy" qsTypeId="urn:microsoft.com/office/officeart/2005/8/quickstyle/simple1" qsCatId="simple" csTypeId="urn:microsoft.com/office/officeart/2005/8/colors/accent2_3" csCatId="accent2" phldr="1"/>
      <dgm:spPr/>
      <dgm:t>
        <a:bodyPr/>
        <a:lstStyle/>
        <a:p>
          <a:endParaRPr kumimoji="1" lang="ja-JP" altLang="en-US"/>
        </a:p>
      </dgm:t>
    </dgm:pt>
    <dgm:pt modelId="{2A06A1B1-BCEE-42AF-8247-D44D8228E826}">
      <dgm:prSet phldrT="[テキスト]" custT="1"/>
      <dgm:spPr>
        <a:solidFill>
          <a:schemeClr val="accent1"/>
        </a:solidFill>
      </dgm:spPr>
      <dgm:t>
        <a:bodyPr vert="horz"/>
        <a:lstStyle/>
        <a:p>
          <a:r>
            <a:rPr kumimoji="1" lang="ja-JP" altLang="en-US" sz="2000" b="1" dirty="0"/>
            <a:t>新技術等</a:t>
          </a:r>
        </a:p>
      </dgm:t>
    </dgm:pt>
    <dgm:pt modelId="{3E8664B2-0A7F-412E-AB6E-3B46020A98A5}" type="parTrans" cxnId="{E93AB003-3159-4316-89B5-B5F3AA4A399B}">
      <dgm:prSet/>
      <dgm:spPr/>
      <dgm:t>
        <a:bodyPr/>
        <a:lstStyle/>
        <a:p>
          <a:endParaRPr kumimoji="1" lang="ja-JP" altLang="en-US" sz="1600"/>
        </a:p>
      </dgm:t>
    </dgm:pt>
    <dgm:pt modelId="{578B550E-5C53-41E5-B656-37DCD90CB612}" type="sibTrans" cxnId="{E93AB003-3159-4316-89B5-B5F3AA4A399B}">
      <dgm:prSet/>
      <dgm:spPr/>
      <dgm:t>
        <a:bodyPr/>
        <a:lstStyle/>
        <a:p>
          <a:endParaRPr kumimoji="1" lang="ja-JP" altLang="en-US" sz="1600"/>
        </a:p>
      </dgm:t>
    </dgm:pt>
    <dgm:pt modelId="{752BA21A-FF32-4381-8EA3-CFC25DA7F0A4}">
      <dgm:prSet phldrT="[テキスト]" custT="1"/>
      <dgm:spPr>
        <a:solidFill>
          <a:schemeClr val="accent1">
            <a:lumMod val="20000"/>
            <a:lumOff val="80000"/>
          </a:schemeClr>
        </a:solidFill>
      </dgm:spPr>
      <dgm:t>
        <a:bodyPr/>
        <a:lstStyle/>
        <a:p>
          <a:r>
            <a:rPr kumimoji="1" lang="ja-JP" altLang="en-US" sz="1600" dirty="0">
              <a:solidFill>
                <a:schemeClr val="accent1">
                  <a:lumMod val="75000"/>
                </a:schemeClr>
              </a:solidFill>
            </a:rPr>
            <a:t>取り入れていない現存する技術</a:t>
          </a:r>
        </a:p>
      </dgm:t>
    </dgm:pt>
    <dgm:pt modelId="{154645AD-40DD-4D46-BEEE-7DE866CE1BEA}" type="parTrans" cxnId="{6457F0FC-81A9-4AAE-A845-E9C050E5AF08}">
      <dgm:prSet custT="1"/>
      <dgm:spPr>
        <a:solidFill>
          <a:schemeClr val="accent1"/>
        </a:solidFill>
        <a:ln>
          <a:solidFill>
            <a:schemeClr val="accent1"/>
          </a:solidFill>
        </a:ln>
      </dgm:spPr>
      <dgm:t>
        <a:bodyPr/>
        <a:lstStyle/>
        <a:p>
          <a:endParaRPr kumimoji="1" lang="ja-JP" altLang="en-US" sz="1600"/>
        </a:p>
      </dgm:t>
    </dgm:pt>
    <dgm:pt modelId="{CA29288C-30DF-43B2-84CD-88F987894483}" type="sibTrans" cxnId="{6457F0FC-81A9-4AAE-A845-E9C050E5AF08}">
      <dgm:prSet/>
      <dgm:spPr/>
      <dgm:t>
        <a:bodyPr/>
        <a:lstStyle/>
        <a:p>
          <a:endParaRPr kumimoji="1" lang="ja-JP" altLang="en-US" sz="1600"/>
        </a:p>
      </dgm:t>
    </dgm:pt>
    <dgm:pt modelId="{8FD4DDBF-62CB-4EAA-BA6B-5DDD0682F837}">
      <dgm:prSet phldrT="[テキスト]" custT="1"/>
      <dgm:spPr>
        <a:solidFill>
          <a:schemeClr val="accent1">
            <a:lumMod val="20000"/>
            <a:lumOff val="80000"/>
          </a:schemeClr>
        </a:solidFill>
      </dgm:spPr>
      <dgm:t>
        <a:bodyPr/>
        <a:lstStyle/>
        <a:p>
          <a:r>
            <a:rPr kumimoji="1" lang="ja-JP" altLang="en-US" sz="1600" dirty="0">
              <a:solidFill>
                <a:schemeClr val="accent1">
                  <a:lumMod val="75000"/>
                </a:schemeClr>
              </a:solidFill>
            </a:rPr>
            <a:t>将来的に出てくる新技術</a:t>
          </a:r>
          <a:br>
            <a:rPr kumimoji="1" lang="en-US" altLang="ja-JP" sz="1600" dirty="0">
              <a:solidFill>
                <a:schemeClr val="accent1">
                  <a:lumMod val="75000"/>
                </a:schemeClr>
              </a:solidFill>
            </a:rPr>
          </a:br>
          <a:r>
            <a:rPr kumimoji="1" lang="ja-JP" altLang="en-US" sz="1400" dirty="0">
              <a:solidFill>
                <a:schemeClr val="accent1">
                  <a:lumMod val="75000"/>
                </a:schemeClr>
              </a:solidFill>
            </a:rPr>
            <a:t>（通信、映像、設備、</a:t>
          </a:r>
          <a:r>
            <a:rPr kumimoji="1" lang="en-US" altLang="ja-JP" sz="1400" dirty="0">
              <a:solidFill>
                <a:schemeClr val="accent1">
                  <a:lumMod val="75000"/>
                </a:schemeClr>
              </a:solidFill>
            </a:rPr>
            <a:t>AI</a:t>
          </a:r>
          <a:r>
            <a:rPr kumimoji="1" lang="ja-JP" altLang="en-US" sz="1400" dirty="0">
              <a:solidFill>
                <a:schemeClr val="accent1">
                  <a:lumMod val="75000"/>
                </a:schemeClr>
              </a:solidFill>
            </a:rPr>
            <a:t>等の技術進歩）</a:t>
          </a:r>
          <a:endParaRPr kumimoji="1" lang="ja-JP" altLang="en-US" sz="1600" dirty="0">
            <a:solidFill>
              <a:schemeClr val="accent1">
                <a:lumMod val="75000"/>
              </a:schemeClr>
            </a:solidFill>
          </a:endParaRPr>
        </a:p>
      </dgm:t>
    </dgm:pt>
    <dgm:pt modelId="{B8462589-0765-4C38-8131-0BBC001B6730}" type="parTrans" cxnId="{F48B5D74-8688-4319-8D9E-D389FC2B9731}">
      <dgm:prSet custT="1"/>
      <dgm:spPr>
        <a:solidFill>
          <a:schemeClr val="accent1"/>
        </a:solidFill>
        <a:ln>
          <a:solidFill>
            <a:schemeClr val="accent1"/>
          </a:solidFill>
        </a:ln>
      </dgm:spPr>
      <dgm:t>
        <a:bodyPr/>
        <a:lstStyle/>
        <a:p>
          <a:endParaRPr kumimoji="1" lang="ja-JP" altLang="en-US" sz="1600"/>
        </a:p>
      </dgm:t>
    </dgm:pt>
    <dgm:pt modelId="{2D7523A9-9863-46B1-B473-03DB24B61764}" type="sibTrans" cxnId="{F48B5D74-8688-4319-8D9E-D389FC2B9731}">
      <dgm:prSet/>
      <dgm:spPr/>
      <dgm:t>
        <a:bodyPr/>
        <a:lstStyle/>
        <a:p>
          <a:endParaRPr kumimoji="1" lang="ja-JP" altLang="en-US" sz="1600"/>
        </a:p>
      </dgm:t>
    </dgm:pt>
    <dgm:pt modelId="{9DE12F2F-07D6-466B-AD28-3E67DE859DE2}">
      <dgm:prSet phldrT="[テキスト]" custT="1"/>
      <dgm:spPr>
        <a:solidFill>
          <a:schemeClr val="accent1">
            <a:lumMod val="20000"/>
            <a:lumOff val="80000"/>
          </a:schemeClr>
        </a:solidFill>
      </dgm:spPr>
      <dgm:t>
        <a:bodyPr/>
        <a:lstStyle/>
        <a:p>
          <a:r>
            <a:rPr kumimoji="1" lang="en-US" altLang="ja-JP" sz="1600" dirty="0">
              <a:solidFill>
                <a:schemeClr val="accent1">
                  <a:lumMod val="75000"/>
                </a:schemeClr>
              </a:solidFill>
            </a:rPr>
            <a:t>CWO</a:t>
          </a:r>
          <a:r>
            <a:rPr kumimoji="1" lang="ja-JP" altLang="en-US" sz="1600" dirty="0">
              <a:solidFill>
                <a:schemeClr val="accent1">
                  <a:lumMod val="75000"/>
                </a:schemeClr>
              </a:solidFill>
            </a:rPr>
            <a:t>で開発した技術</a:t>
          </a:r>
          <a:br>
            <a:rPr kumimoji="1" lang="en-US" altLang="ja-JP" sz="1600" dirty="0">
              <a:solidFill>
                <a:schemeClr val="accent1">
                  <a:lumMod val="75000"/>
                </a:schemeClr>
              </a:solidFill>
            </a:rPr>
          </a:br>
          <a:r>
            <a:rPr kumimoji="1" lang="ja-JP" altLang="en-US" sz="1400" dirty="0">
              <a:solidFill>
                <a:schemeClr val="accent1">
                  <a:lumMod val="75000"/>
                </a:schemeClr>
              </a:solidFill>
            </a:rPr>
            <a:t>（民間企業との共同開発も含む）</a:t>
          </a:r>
          <a:endParaRPr kumimoji="1" lang="ja-JP" altLang="en-US" sz="1600" dirty="0">
            <a:solidFill>
              <a:schemeClr val="accent1">
                <a:lumMod val="75000"/>
              </a:schemeClr>
            </a:solidFill>
          </a:endParaRPr>
        </a:p>
      </dgm:t>
    </dgm:pt>
    <dgm:pt modelId="{91338BA1-37F4-430E-B0E6-190D3B562C4C}" type="parTrans" cxnId="{544E7BA4-3A2A-4BA8-8332-66B22DE1FF6B}">
      <dgm:prSet custT="1"/>
      <dgm:spPr>
        <a:ln>
          <a:solidFill>
            <a:schemeClr val="accent1"/>
          </a:solidFill>
        </a:ln>
      </dgm:spPr>
      <dgm:t>
        <a:bodyPr/>
        <a:lstStyle/>
        <a:p>
          <a:endParaRPr kumimoji="1" lang="ja-JP" altLang="en-US" sz="1600"/>
        </a:p>
      </dgm:t>
    </dgm:pt>
    <dgm:pt modelId="{F59BAC8D-D950-4ADA-8936-862B07C0A0FE}" type="sibTrans" cxnId="{544E7BA4-3A2A-4BA8-8332-66B22DE1FF6B}">
      <dgm:prSet/>
      <dgm:spPr/>
      <dgm:t>
        <a:bodyPr/>
        <a:lstStyle/>
        <a:p>
          <a:endParaRPr kumimoji="1" lang="ja-JP" altLang="en-US" sz="1600"/>
        </a:p>
      </dgm:t>
    </dgm:pt>
    <dgm:pt modelId="{17D02B71-651E-44EC-8B87-E5EB87CA2128}">
      <dgm:prSet phldrT="[テキスト]" custT="1"/>
      <dgm:spPr>
        <a:solidFill>
          <a:schemeClr val="accent1">
            <a:lumMod val="20000"/>
            <a:lumOff val="80000"/>
          </a:schemeClr>
        </a:solidFill>
      </dgm:spPr>
      <dgm:t>
        <a:bodyPr/>
        <a:lstStyle/>
        <a:p>
          <a:r>
            <a:rPr kumimoji="1" lang="ja-JP" altLang="en-US" sz="1600" dirty="0">
              <a:solidFill>
                <a:schemeClr val="accent1">
                  <a:lumMod val="75000"/>
                </a:schemeClr>
              </a:solidFill>
            </a:rPr>
            <a:t>業務プロセスの見直し、効率化に資するデータ分析、業務システム等の活用</a:t>
          </a:r>
        </a:p>
      </dgm:t>
    </dgm:pt>
    <dgm:pt modelId="{D342A68E-B25E-4D73-B29C-ACF4884F3DF2}" type="sibTrans" cxnId="{0CB8BEA0-8C46-4133-B7FB-3BD1FBF62028}">
      <dgm:prSet/>
      <dgm:spPr/>
      <dgm:t>
        <a:bodyPr/>
        <a:lstStyle/>
        <a:p>
          <a:endParaRPr kumimoji="1" lang="ja-JP" altLang="en-US" sz="1600"/>
        </a:p>
      </dgm:t>
    </dgm:pt>
    <dgm:pt modelId="{037456F3-7AA1-4FE1-B236-67010817C5FC}" type="parTrans" cxnId="{0CB8BEA0-8C46-4133-B7FB-3BD1FBF62028}">
      <dgm:prSet custT="1"/>
      <dgm:spPr>
        <a:solidFill>
          <a:schemeClr val="accent1"/>
        </a:solidFill>
        <a:ln>
          <a:solidFill>
            <a:schemeClr val="accent1"/>
          </a:solidFill>
        </a:ln>
      </dgm:spPr>
      <dgm:t>
        <a:bodyPr/>
        <a:lstStyle/>
        <a:p>
          <a:endParaRPr kumimoji="1" lang="ja-JP" altLang="en-US" sz="1600"/>
        </a:p>
      </dgm:t>
    </dgm:pt>
    <dgm:pt modelId="{D51ECDCC-7AED-4448-97AB-94A2EAA78DB1}">
      <dgm:prSet phldrT="[テキスト]" custT="1"/>
      <dgm:spPr>
        <a:solidFill>
          <a:schemeClr val="accent1">
            <a:lumMod val="20000"/>
            <a:lumOff val="80000"/>
          </a:schemeClr>
        </a:solidFill>
      </dgm:spPr>
      <dgm:t>
        <a:bodyPr/>
        <a:lstStyle/>
        <a:p>
          <a:r>
            <a:rPr kumimoji="1" lang="ja-JP" altLang="en-US" sz="1600" dirty="0">
              <a:solidFill>
                <a:schemeClr val="accent1">
                  <a:lumMod val="75000"/>
                </a:schemeClr>
              </a:solidFill>
            </a:rPr>
            <a:t>その他、受注者が提案したうえで</a:t>
          </a:r>
          <a:br>
            <a:rPr kumimoji="1" lang="en-US" altLang="ja-JP" sz="1600" dirty="0">
              <a:solidFill>
                <a:schemeClr val="accent1">
                  <a:lumMod val="75000"/>
                </a:schemeClr>
              </a:solidFill>
            </a:rPr>
          </a:br>
          <a:r>
            <a:rPr kumimoji="1" lang="ja-JP" altLang="en-US" sz="1600" dirty="0">
              <a:solidFill>
                <a:schemeClr val="accent1">
                  <a:lumMod val="75000"/>
                </a:schemeClr>
              </a:solidFill>
            </a:rPr>
            <a:t>発注者が認めた技術</a:t>
          </a:r>
        </a:p>
      </dgm:t>
    </dgm:pt>
    <dgm:pt modelId="{A5B6F42B-4C15-4C81-9316-CA1FA44554E6}" type="parTrans" cxnId="{80C016B9-D66B-4B5A-B0DF-FD415A50797C}">
      <dgm:prSet custT="1"/>
      <dgm:spPr>
        <a:solidFill>
          <a:schemeClr val="accent1"/>
        </a:solidFill>
        <a:ln>
          <a:solidFill>
            <a:schemeClr val="accent1"/>
          </a:solidFill>
        </a:ln>
      </dgm:spPr>
      <dgm:t>
        <a:bodyPr/>
        <a:lstStyle/>
        <a:p>
          <a:endParaRPr kumimoji="1" lang="ja-JP" altLang="en-US" sz="1600"/>
        </a:p>
      </dgm:t>
    </dgm:pt>
    <dgm:pt modelId="{4550E432-658E-4E47-9E61-CBFAC144A223}" type="sibTrans" cxnId="{80C016B9-D66B-4B5A-B0DF-FD415A50797C}">
      <dgm:prSet/>
      <dgm:spPr/>
      <dgm:t>
        <a:bodyPr/>
        <a:lstStyle/>
        <a:p>
          <a:endParaRPr kumimoji="1" lang="ja-JP" altLang="en-US" sz="1600"/>
        </a:p>
      </dgm:t>
    </dgm:pt>
    <dgm:pt modelId="{0ABD0A20-5207-4EA7-AB1D-C24D0C247FC2}" type="pres">
      <dgm:prSet presAssocID="{2BDEA64D-6638-4349-8C86-26453B24A5D7}" presName="hierChild1" presStyleCnt="0">
        <dgm:presLayoutVars>
          <dgm:orgChart val="1"/>
          <dgm:chPref val="1"/>
          <dgm:dir/>
          <dgm:animOne val="branch"/>
          <dgm:animLvl val="lvl"/>
          <dgm:resizeHandles/>
        </dgm:presLayoutVars>
      </dgm:prSet>
      <dgm:spPr/>
    </dgm:pt>
    <dgm:pt modelId="{468D8324-3638-4859-A02A-28408B6E1A1D}" type="pres">
      <dgm:prSet presAssocID="{2A06A1B1-BCEE-42AF-8247-D44D8228E826}" presName="hierRoot1" presStyleCnt="0">
        <dgm:presLayoutVars>
          <dgm:hierBranch val="init"/>
        </dgm:presLayoutVars>
      </dgm:prSet>
      <dgm:spPr/>
    </dgm:pt>
    <dgm:pt modelId="{6231A56C-E302-4426-A37C-64F642552788}" type="pres">
      <dgm:prSet presAssocID="{2A06A1B1-BCEE-42AF-8247-D44D8228E826}" presName="rootComposite1" presStyleCnt="0"/>
      <dgm:spPr/>
    </dgm:pt>
    <dgm:pt modelId="{978BF603-2B51-486A-A10B-A396575D05DD}" type="pres">
      <dgm:prSet presAssocID="{2A06A1B1-BCEE-42AF-8247-D44D8228E826}" presName="rootText1" presStyleLbl="node0" presStyleIdx="0" presStyleCnt="1">
        <dgm:presLayoutVars>
          <dgm:chPref val="3"/>
        </dgm:presLayoutVars>
      </dgm:prSet>
      <dgm:spPr/>
    </dgm:pt>
    <dgm:pt modelId="{35991404-203D-42CE-A1CD-0EB0DAE4ECDB}" type="pres">
      <dgm:prSet presAssocID="{2A06A1B1-BCEE-42AF-8247-D44D8228E826}" presName="rootConnector1" presStyleLbl="node1" presStyleIdx="0" presStyleCnt="0"/>
      <dgm:spPr/>
    </dgm:pt>
    <dgm:pt modelId="{E2972B14-EBCE-4E9E-B7B1-A262D69CF983}" type="pres">
      <dgm:prSet presAssocID="{2A06A1B1-BCEE-42AF-8247-D44D8228E826}" presName="hierChild2" presStyleCnt="0"/>
      <dgm:spPr/>
    </dgm:pt>
    <dgm:pt modelId="{166453DE-2256-4AFD-B060-4DC009472982}" type="pres">
      <dgm:prSet presAssocID="{154645AD-40DD-4D46-BEEE-7DE866CE1BEA}" presName="Name64" presStyleLbl="parChTrans1D2" presStyleIdx="0" presStyleCnt="5"/>
      <dgm:spPr/>
    </dgm:pt>
    <dgm:pt modelId="{C4AD2832-59A6-4684-AA99-B5DA8AAB31BE}" type="pres">
      <dgm:prSet presAssocID="{752BA21A-FF32-4381-8EA3-CFC25DA7F0A4}" presName="hierRoot2" presStyleCnt="0">
        <dgm:presLayoutVars>
          <dgm:hierBranch val="init"/>
        </dgm:presLayoutVars>
      </dgm:prSet>
      <dgm:spPr/>
    </dgm:pt>
    <dgm:pt modelId="{D9550ACA-31B4-4285-A68F-7ABCAC995C3E}" type="pres">
      <dgm:prSet presAssocID="{752BA21A-FF32-4381-8EA3-CFC25DA7F0A4}" presName="rootComposite" presStyleCnt="0"/>
      <dgm:spPr/>
    </dgm:pt>
    <dgm:pt modelId="{B9DDCDE7-0313-4FDC-9F07-F3F9607208D9}" type="pres">
      <dgm:prSet presAssocID="{752BA21A-FF32-4381-8EA3-CFC25DA7F0A4}" presName="rootText" presStyleLbl="node2" presStyleIdx="0" presStyleCnt="5" custScaleX="170673">
        <dgm:presLayoutVars>
          <dgm:chPref val="3"/>
        </dgm:presLayoutVars>
      </dgm:prSet>
      <dgm:spPr/>
    </dgm:pt>
    <dgm:pt modelId="{F9EBE238-0C28-4583-ABC5-4F21EF9B3DDD}" type="pres">
      <dgm:prSet presAssocID="{752BA21A-FF32-4381-8EA3-CFC25DA7F0A4}" presName="rootConnector" presStyleLbl="node2" presStyleIdx="0" presStyleCnt="5"/>
      <dgm:spPr/>
    </dgm:pt>
    <dgm:pt modelId="{E02FFF81-5C5A-45E5-9E0A-5877A52D58F2}" type="pres">
      <dgm:prSet presAssocID="{752BA21A-FF32-4381-8EA3-CFC25DA7F0A4}" presName="hierChild4" presStyleCnt="0"/>
      <dgm:spPr/>
    </dgm:pt>
    <dgm:pt modelId="{EA90C63C-08E5-4BE0-BDE1-DB66F57B3EC3}" type="pres">
      <dgm:prSet presAssocID="{752BA21A-FF32-4381-8EA3-CFC25DA7F0A4}" presName="hierChild5" presStyleCnt="0"/>
      <dgm:spPr/>
    </dgm:pt>
    <dgm:pt modelId="{B8C19204-7308-4851-9D6D-0375FF19783B}" type="pres">
      <dgm:prSet presAssocID="{B8462589-0765-4C38-8131-0BBC001B6730}" presName="Name64" presStyleLbl="parChTrans1D2" presStyleIdx="1" presStyleCnt="5"/>
      <dgm:spPr/>
    </dgm:pt>
    <dgm:pt modelId="{7713476E-9452-4493-8292-5576BF479B5E}" type="pres">
      <dgm:prSet presAssocID="{8FD4DDBF-62CB-4EAA-BA6B-5DDD0682F837}" presName="hierRoot2" presStyleCnt="0">
        <dgm:presLayoutVars>
          <dgm:hierBranch val="init"/>
        </dgm:presLayoutVars>
      </dgm:prSet>
      <dgm:spPr/>
    </dgm:pt>
    <dgm:pt modelId="{D70F630A-1B91-43AF-B360-DF05EDC5DAFF}" type="pres">
      <dgm:prSet presAssocID="{8FD4DDBF-62CB-4EAA-BA6B-5DDD0682F837}" presName="rootComposite" presStyleCnt="0"/>
      <dgm:spPr/>
    </dgm:pt>
    <dgm:pt modelId="{E2DA329F-7978-46F0-A17C-D15130C19D2E}" type="pres">
      <dgm:prSet presAssocID="{8FD4DDBF-62CB-4EAA-BA6B-5DDD0682F837}" presName="rootText" presStyleLbl="node2" presStyleIdx="1" presStyleCnt="5" custScaleX="170673">
        <dgm:presLayoutVars>
          <dgm:chPref val="3"/>
        </dgm:presLayoutVars>
      </dgm:prSet>
      <dgm:spPr/>
    </dgm:pt>
    <dgm:pt modelId="{17FCBF25-09C0-4668-8127-86A95747EAE8}" type="pres">
      <dgm:prSet presAssocID="{8FD4DDBF-62CB-4EAA-BA6B-5DDD0682F837}" presName="rootConnector" presStyleLbl="node2" presStyleIdx="1" presStyleCnt="5"/>
      <dgm:spPr/>
    </dgm:pt>
    <dgm:pt modelId="{80DE42DA-28D2-4A52-A560-0DF9836EDACD}" type="pres">
      <dgm:prSet presAssocID="{8FD4DDBF-62CB-4EAA-BA6B-5DDD0682F837}" presName="hierChild4" presStyleCnt="0"/>
      <dgm:spPr/>
    </dgm:pt>
    <dgm:pt modelId="{AF446E1A-1B4C-4C10-ADF3-9CAA10064B3F}" type="pres">
      <dgm:prSet presAssocID="{8FD4DDBF-62CB-4EAA-BA6B-5DDD0682F837}" presName="hierChild5" presStyleCnt="0"/>
      <dgm:spPr/>
    </dgm:pt>
    <dgm:pt modelId="{41BA7795-219F-45AB-921B-8EBDA61DD440}" type="pres">
      <dgm:prSet presAssocID="{91338BA1-37F4-430E-B0E6-190D3B562C4C}" presName="Name64" presStyleLbl="parChTrans1D2" presStyleIdx="2" presStyleCnt="5"/>
      <dgm:spPr/>
    </dgm:pt>
    <dgm:pt modelId="{4F1C201C-F376-41DC-88D8-A18D7F62502F}" type="pres">
      <dgm:prSet presAssocID="{9DE12F2F-07D6-466B-AD28-3E67DE859DE2}" presName="hierRoot2" presStyleCnt="0">
        <dgm:presLayoutVars>
          <dgm:hierBranch val="init"/>
        </dgm:presLayoutVars>
      </dgm:prSet>
      <dgm:spPr/>
    </dgm:pt>
    <dgm:pt modelId="{7516906D-F516-4478-B6A1-126D94DE1BC6}" type="pres">
      <dgm:prSet presAssocID="{9DE12F2F-07D6-466B-AD28-3E67DE859DE2}" presName="rootComposite" presStyleCnt="0"/>
      <dgm:spPr/>
    </dgm:pt>
    <dgm:pt modelId="{375030A3-215F-4397-8947-5129A05DF910}" type="pres">
      <dgm:prSet presAssocID="{9DE12F2F-07D6-466B-AD28-3E67DE859DE2}" presName="rootText" presStyleLbl="node2" presStyleIdx="2" presStyleCnt="5" custScaleX="170673">
        <dgm:presLayoutVars>
          <dgm:chPref val="3"/>
        </dgm:presLayoutVars>
      </dgm:prSet>
      <dgm:spPr/>
    </dgm:pt>
    <dgm:pt modelId="{8039D86A-A9D3-4A8B-82BE-8CCBD6E935E7}" type="pres">
      <dgm:prSet presAssocID="{9DE12F2F-07D6-466B-AD28-3E67DE859DE2}" presName="rootConnector" presStyleLbl="node2" presStyleIdx="2" presStyleCnt="5"/>
      <dgm:spPr/>
    </dgm:pt>
    <dgm:pt modelId="{876E74D1-30FD-4152-A0AA-75BCF07DA4AF}" type="pres">
      <dgm:prSet presAssocID="{9DE12F2F-07D6-466B-AD28-3E67DE859DE2}" presName="hierChild4" presStyleCnt="0"/>
      <dgm:spPr/>
    </dgm:pt>
    <dgm:pt modelId="{469E9151-013B-405C-8413-DEFA0B23516F}" type="pres">
      <dgm:prSet presAssocID="{9DE12F2F-07D6-466B-AD28-3E67DE859DE2}" presName="hierChild5" presStyleCnt="0"/>
      <dgm:spPr/>
    </dgm:pt>
    <dgm:pt modelId="{116EA9F1-586F-45AC-A999-F33710438A8A}" type="pres">
      <dgm:prSet presAssocID="{037456F3-7AA1-4FE1-B236-67010817C5FC}" presName="Name64" presStyleLbl="parChTrans1D2" presStyleIdx="3" presStyleCnt="5"/>
      <dgm:spPr/>
    </dgm:pt>
    <dgm:pt modelId="{9568E81C-56FD-4E45-B429-35819B38361C}" type="pres">
      <dgm:prSet presAssocID="{17D02B71-651E-44EC-8B87-E5EB87CA2128}" presName="hierRoot2" presStyleCnt="0">
        <dgm:presLayoutVars>
          <dgm:hierBranch val="init"/>
        </dgm:presLayoutVars>
      </dgm:prSet>
      <dgm:spPr/>
    </dgm:pt>
    <dgm:pt modelId="{60D22C52-ED9F-4F65-B127-467B72316F08}" type="pres">
      <dgm:prSet presAssocID="{17D02B71-651E-44EC-8B87-E5EB87CA2128}" presName="rootComposite" presStyleCnt="0"/>
      <dgm:spPr/>
    </dgm:pt>
    <dgm:pt modelId="{AE930C0C-C7CC-4C75-A816-33649C27A0B9}" type="pres">
      <dgm:prSet presAssocID="{17D02B71-651E-44EC-8B87-E5EB87CA2128}" presName="rootText" presStyleLbl="node2" presStyleIdx="3" presStyleCnt="5" custScaleX="170673">
        <dgm:presLayoutVars>
          <dgm:chPref val="3"/>
        </dgm:presLayoutVars>
      </dgm:prSet>
      <dgm:spPr/>
    </dgm:pt>
    <dgm:pt modelId="{9CAED5E1-0701-4363-8F05-7042ECAFB730}" type="pres">
      <dgm:prSet presAssocID="{17D02B71-651E-44EC-8B87-E5EB87CA2128}" presName="rootConnector" presStyleLbl="node2" presStyleIdx="3" presStyleCnt="5"/>
      <dgm:spPr/>
    </dgm:pt>
    <dgm:pt modelId="{2AB80520-4024-4140-9B1E-BBC50DA0D33B}" type="pres">
      <dgm:prSet presAssocID="{17D02B71-651E-44EC-8B87-E5EB87CA2128}" presName="hierChild4" presStyleCnt="0"/>
      <dgm:spPr/>
    </dgm:pt>
    <dgm:pt modelId="{B7DBE8E6-367C-40C4-B67E-05162D2AC018}" type="pres">
      <dgm:prSet presAssocID="{17D02B71-651E-44EC-8B87-E5EB87CA2128}" presName="hierChild5" presStyleCnt="0"/>
      <dgm:spPr/>
    </dgm:pt>
    <dgm:pt modelId="{23C0D895-CD1A-4AD8-8DB7-606337492E12}" type="pres">
      <dgm:prSet presAssocID="{A5B6F42B-4C15-4C81-9316-CA1FA44554E6}" presName="Name64" presStyleLbl="parChTrans1D2" presStyleIdx="4" presStyleCnt="5"/>
      <dgm:spPr/>
    </dgm:pt>
    <dgm:pt modelId="{F3CDCECD-2C2E-47EC-A229-4AE876C2F14D}" type="pres">
      <dgm:prSet presAssocID="{D51ECDCC-7AED-4448-97AB-94A2EAA78DB1}" presName="hierRoot2" presStyleCnt="0">
        <dgm:presLayoutVars>
          <dgm:hierBranch val="init"/>
        </dgm:presLayoutVars>
      </dgm:prSet>
      <dgm:spPr/>
    </dgm:pt>
    <dgm:pt modelId="{B703D368-5AFF-49F6-B359-156D9C7D8952}" type="pres">
      <dgm:prSet presAssocID="{D51ECDCC-7AED-4448-97AB-94A2EAA78DB1}" presName="rootComposite" presStyleCnt="0"/>
      <dgm:spPr/>
    </dgm:pt>
    <dgm:pt modelId="{9FD4820D-B297-4EB9-A0E6-76C6B11A5F9E}" type="pres">
      <dgm:prSet presAssocID="{D51ECDCC-7AED-4448-97AB-94A2EAA78DB1}" presName="rootText" presStyleLbl="node2" presStyleIdx="4" presStyleCnt="5" custScaleX="170673">
        <dgm:presLayoutVars>
          <dgm:chPref val="3"/>
        </dgm:presLayoutVars>
      </dgm:prSet>
      <dgm:spPr/>
    </dgm:pt>
    <dgm:pt modelId="{CC709EAD-3E3E-44BA-8732-44DBFD2F2D79}" type="pres">
      <dgm:prSet presAssocID="{D51ECDCC-7AED-4448-97AB-94A2EAA78DB1}" presName="rootConnector" presStyleLbl="node2" presStyleIdx="4" presStyleCnt="5"/>
      <dgm:spPr/>
    </dgm:pt>
    <dgm:pt modelId="{596FD58B-F0E4-44F3-8F44-5EB1A2003F9F}" type="pres">
      <dgm:prSet presAssocID="{D51ECDCC-7AED-4448-97AB-94A2EAA78DB1}" presName="hierChild4" presStyleCnt="0"/>
      <dgm:spPr/>
    </dgm:pt>
    <dgm:pt modelId="{2C221CCD-3531-4C0C-BA7E-535A509BD9E4}" type="pres">
      <dgm:prSet presAssocID="{D51ECDCC-7AED-4448-97AB-94A2EAA78DB1}" presName="hierChild5" presStyleCnt="0"/>
      <dgm:spPr/>
    </dgm:pt>
    <dgm:pt modelId="{258D791F-0B53-45C0-9792-B094E1AE6D55}" type="pres">
      <dgm:prSet presAssocID="{2A06A1B1-BCEE-42AF-8247-D44D8228E826}" presName="hierChild3" presStyleCnt="0"/>
      <dgm:spPr/>
    </dgm:pt>
  </dgm:ptLst>
  <dgm:cxnLst>
    <dgm:cxn modelId="{E93AB003-3159-4316-89B5-B5F3AA4A399B}" srcId="{2BDEA64D-6638-4349-8C86-26453B24A5D7}" destId="{2A06A1B1-BCEE-42AF-8247-D44D8228E826}" srcOrd="0" destOrd="0" parTransId="{3E8664B2-0A7F-412E-AB6E-3B46020A98A5}" sibTransId="{578B550E-5C53-41E5-B656-37DCD90CB612}"/>
    <dgm:cxn modelId="{7D01FC03-7C36-4BDB-82AD-FC40DE584EC4}" type="presOf" srcId="{2A06A1B1-BCEE-42AF-8247-D44D8228E826}" destId="{35991404-203D-42CE-A1CD-0EB0DAE4ECDB}" srcOrd="1" destOrd="0" presId="urn:microsoft.com/office/officeart/2009/3/layout/HorizontalOrganizationChart"/>
    <dgm:cxn modelId="{72F0300F-E5F0-43FB-93C8-F7D302AABA3A}" type="presOf" srcId="{D51ECDCC-7AED-4448-97AB-94A2EAA78DB1}" destId="{9FD4820D-B297-4EB9-A0E6-76C6B11A5F9E}" srcOrd="0" destOrd="0" presId="urn:microsoft.com/office/officeart/2009/3/layout/HorizontalOrganizationChart"/>
    <dgm:cxn modelId="{FA292915-248F-4C6C-88C3-34A906153BB7}" type="presOf" srcId="{91338BA1-37F4-430E-B0E6-190D3B562C4C}" destId="{41BA7795-219F-45AB-921B-8EBDA61DD440}" srcOrd="0" destOrd="0" presId="urn:microsoft.com/office/officeart/2009/3/layout/HorizontalOrganizationChart"/>
    <dgm:cxn modelId="{908DAE1B-FCB8-42C6-8781-681727262269}" type="presOf" srcId="{17D02B71-651E-44EC-8B87-E5EB87CA2128}" destId="{AE930C0C-C7CC-4C75-A816-33649C27A0B9}" srcOrd="0" destOrd="0" presId="urn:microsoft.com/office/officeart/2009/3/layout/HorizontalOrganizationChart"/>
    <dgm:cxn modelId="{DCE6C31D-8E37-4DCE-95A8-9C22EA066B3C}" type="presOf" srcId="{D51ECDCC-7AED-4448-97AB-94A2EAA78DB1}" destId="{CC709EAD-3E3E-44BA-8732-44DBFD2F2D79}" srcOrd="1" destOrd="0" presId="urn:microsoft.com/office/officeart/2009/3/layout/HorizontalOrganizationChart"/>
    <dgm:cxn modelId="{34839B23-AE80-4BD4-8C60-49F6D6354101}" type="presOf" srcId="{9DE12F2F-07D6-466B-AD28-3E67DE859DE2}" destId="{8039D86A-A9D3-4A8B-82BE-8CCBD6E935E7}" srcOrd="1" destOrd="0" presId="urn:microsoft.com/office/officeart/2009/3/layout/HorizontalOrganizationChart"/>
    <dgm:cxn modelId="{FB736124-3A5F-46FB-BDDD-9C85C952B49F}" type="presOf" srcId="{752BA21A-FF32-4381-8EA3-CFC25DA7F0A4}" destId="{B9DDCDE7-0313-4FDC-9F07-F3F9607208D9}" srcOrd="0" destOrd="0" presId="urn:microsoft.com/office/officeart/2009/3/layout/HorizontalOrganizationChart"/>
    <dgm:cxn modelId="{3615E850-9904-4174-91B2-D9C8860D717B}" type="presOf" srcId="{9DE12F2F-07D6-466B-AD28-3E67DE859DE2}" destId="{375030A3-215F-4397-8947-5129A05DF910}" srcOrd="0" destOrd="0" presId="urn:microsoft.com/office/officeart/2009/3/layout/HorizontalOrganizationChart"/>
    <dgm:cxn modelId="{F48B5D74-8688-4319-8D9E-D389FC2B9731}" srcId="{2A06A1B1-BCEE-42AF-8247-D44D8228E826}" destId="{8FD4DDBF-62CB-4EAA-BA6B-5DDD0682F837}" srcOrd="1" destOrd="0" parTransId="{B8462589-0765-4C38-8131-0BBC001B6730}" sibTransId="{2D7523A9-9863-46B1-B473-03DB24B61764}"/>
    <dgm:cxn modelId="{DF3A1A59-EDDA-49C8-B2B4-B8DD12CF4DAF}" type="presOf" srcId="{2BDEA64D-6638-4349-8C86-26453B24A5D7}" destId="{0ABD0A20-5207-4EA7-AB1D-C24D0C247FC2}" srcOrd="0" destOrd="0" presId="urn:microsoft.com/office/officeart/2009/3/layout/HorizontalOrganizationChart"/>
    <dgm:cxn modelId="{4E5FA783-6069-4694-A893-FC0329498B5B}" type="presOf" srcId="{752BA21A-FF32-4381-8EA3-CFC25DA7F0A4}" destId="{F9EBE238-0C28-4583-ABC5-4F21EF9B3DDD}" srcOrd="1" destOrd="0" presId="urn:microsoft.com/office/officeart/2009/3/layout/HorizontalOrganizationChart"/>
    <dgm:cxn modelId="{0CB8BEA0-8C46-4133-B7FB-3BD1FBF62028}" srcId="{2A06A1B1-BCEE-42AF-8247-D44D8228E826}" destId="{17D02B71-651E-44EC-8B87-E5EB87CA2128}" srcOrd="3" destOrd="0" parTransId="{037456F3-7AA1-4FE1-B236-67010817C5FC}" sibTransId="{D342A68E-B25E-4D73-B29C-ACF4884F3DF2}"/>
    <dgm:cxn modelId="{544E7BA4-3A2A-4BA8-8332-66B22DE1FF6B}" srcId="{2A06A1B1-BCEE-42AF-8247-D44D8228E826}" destId="{9DE12F2F-07D6-466B-AD28-3E67DE859DE2}" srcOrd="2" destOrd="0" parTransId="{91338BA1-37F4-430E-B0E6-190D3B562C4C}" sibTransId="{F59BAC8D-D950-4ADA-8936-862B07C0A0FE}"/>
    <dgm:cxn modelId="{DA2BF6A8-6C4C-4D49-9B7E-4E40D271F5C5}" type="presOf" srcId="{154645AD-40DD-4D46-BEEE-7DE866CE1BEA}" destId="{166453DE-2256-4AFD-B060-4DC009472982}" srcOrd="0" destOrd="0" presId="urn:microsoft.com/office/officeart/2009/3/layout/HorizontalOrganizationChart"/>
    <dgm:cxn modelId="{BA76D9AD-D88E-4FE8-849A-ADFC9CF88EF7}" type="presOf" srcId="{B8462589-0765-4C38-8131-0BBC001B6730}" destId="{B8C19204-7308-4851-9D6D-0375FF19783B}" srcOrd="0" destOrd="0" presId="urn:microsoft.com/office/officeart/2009/3/layout/HorizontalOrganizationChart"/>
    <dgm:cxn modelId="{80C016B9-D66B-4B5A-B0DF-FD415A50797C}" srcId="{2A06A1B1-BCEE-42AF-8247-D44D8228E826}" destId="{D51ECDCC-7AED-4448-97AB-94A2EAA78DB1}" srcOrd="4" destOrd="0" parTransId="{A5B6F42B-4C15-4C81-9316-CA1FA44554E6}" sibTransId="{4550E432-658E-4E47-9E61-CBFAC144A223}"/>
    <dgm:cxn modelId="{25B02FBC-3D8D-45FC-8E1E-63BA2C0C4AAA}" type="presOf" srcId="{17D02B71-651E-44EC-8B87-E5EB87CA2128}" destId="{9CAED5E1-0701-4363-8F05-7042ECAFB730}" srcOrd="1" destOrd="0" presId="urn:microsoft.com/office/officeart/2009/3/layout/HorizontalOrganizationChart"/>
    <dgm:cxn modelId="{1B92B9C5-34BB-4872-B09A-E28B2F6BECA7}" type="presOf" srcId="{8FD4DDBF-62CB-4EAA-BA6B-5DDD0682F837}" destId="{17FCBF25-09C0-4668-8127-86A95747EAE8}" srcOrd="1" destOrd="0" presId="urn:microsoft.com/office/officeart/2009/3/layout/HorizontalOrganizationChart"/>
    <dgm:cxn modelId="{B4E0BEC7-F109-4ED2-8D4F-E2066580DAEF}" type="presOf" srcId="{037456F3-7AA1-4FE1-B236-67010817C5FC}" destId="{116EA9F1-586F-45AC-A999-F33710438A8A}" srcOrd="0" destOrd="0" presId="urn:microsoft.com/office/officeart/2009/3/layout/HorizontalOrganizationChart"/>
    <dgm:cxn modelId="{A7C09CDE-D913-4D43-977A-955B1410338E}" type="presOf" srcId="{8FD4DDBF-62CB-4EAA-BA6B-5DDD0682F837}" destId="{E2DA329F-7978-46F0-A17C-D15130C19D2E}" srcOrd="0" destOrd="0" presId="urn:microsoft.com/office/officeart/2009/3/layout/HorizontalOrganizationChart"/>
    <dgm:cxn modelId="{F4CCD2E8-5591-48D3-93BD-BFF39112FDD1}" type="presOf" srcId="{2A06A1B1-BCEE-42AF-8247-D44D8228E826}" destId="{978BF603-2B51-486A-A10B-A396575D05DD}" srcOrd="0" destOrd="0" presId="urn:microsoft.com/office/officeart/2009/3/layout/HorizontalOrganizationChart"/>
    <dgm:cxn modelId="{6457F0FC-81A9-4AAE-A845-E9C050E5AF08}" srcId="{2A06A1B1-BCEE-42AF-8247-D44D8228E826}" destId="{752BA21A-FF32-4381-8EA3-CFC25DA7F0A4}" srcOrd="0" destOrd="0" parTransId="{154645AD-40DD-4D46-BEEE-7DE866CE1BEA}" sibTransId="{CA29288C-30DF-43B2-84CD-88F987894483}"/>
    <dgm:cxn modelId="{B74221FD-49C2-4058-A225-BB13E635A226}" type="presOf" srcId="{A5B6F42B-4C15-4C81-9316-CA1FA44554E6}" destId="{23C0D895-CD1A-4AD8-8DB7-606337492E12}" srcOrd="0" destOrd="0" presId="urn:microsoft.com/office/officeart/2009/3/layout/HorizontalOrganizationChart"/>
    <dgm:cxn modelId="{CF60ABE3-A7FF-47A2-8CD7-6ADE2FB16956}" type="presParOf" srcId="{0ABD0A20-5207-4EA7-AB1D-C24D0C247FC2}" destId="{468D8324-3638-4859-A02A-28408B6E1A1D}" srcOrd="0" destOrd="0" presId="urn:microsoft.com/office/officeart/2009/3/layout/HorizontalOrganizationChart"/>
    <dgm:cxn modelId="{1E94EEC3-DFE7-4D83-B608-C8826603CC47}" type="presParOf" srcId="{468D8324-3638-4859-A02A-28408B6E1A1D}" destId="{6231A56C-E302-4426-A37C-64F642552788}" srcOrd="0" destOrd="0" presId="urn:microsoft.com/office/officeart/2009/3/layout/HorizontalOrganizationChart"/>
    <dgm:cxn modelId="{049F48E7-1639-4949-B078-4C6B257A3EAC}" type="presParOf" srcId="{6231A56C-E302-4426-A37C-64F642552788}" destId="{978BF603-2B51-486A-A10B-A396575D05DD}" srcOrd="0" destOrd="0" presId="urn:microsoft.com/office/officeart/2009/3/layout/HorizontalOrganizationChart"/>
    <dgm:cxn modelId="{242F6F1D-7E18-474D-B028-9A37C238F47C}" type="presParOf" srcId="{6231A56C-E302-4426-A37C-64F642552788}" destId="{35991404-203D-42CE-A1CD-0EB0DAE4ECDB}" srcOrd="1" destOrd="0" presId="urn:microsoft.com/office/officeart/2009/3/layout/HorizontalOrganizationChart"/>
    <dgm:cxn modelId="{91A7B79F-4ABA-4B0C-94C0-37C0CFB3BDB8}" type="presParOf" srcId="{468D8324-3638-4859-A02A-28408B6E1A1D}" destId="{E2972B14-EBCE-4E9E-B7B1-A262D69CF983}" srcOrd="1" destOrd="0" presId="urn:microsoft.com/office/officeart/2009/3/layout/HorizontalOrganizationChart"/>
    <dgm:cxn modelId="{42D71D31-002B-47CA-906A-D96FBE274999}" type="presParOf" srcId="{E2972B14-EBCE-4E9E-B7B1-A262D69CF983}" destId="{166453DE-2256-4AFD-B060-4DC009472982}" srcOrd="0" destOrd="0" presId="urn:microsoft.com/office/officeart/2009/3/layout/HorizontalOrganizationChart"/>
    <dgm:cxn modelId="{4668F5CE-E634-4A07-9F71-2B3CC2933048}" type="presParOf" srcId="{E2972B14-EBCE-4E9E-B7B1-A262D69CF983}" destId="{C4AD2832-59A6-4684-AA99-B5DA8AAB31BE}" srcOrd="1" destOrd="0" presId="urn:microsoft.com/office/officeart/2009/3/layout/HorizontalOrganizationChart"/>
    <dgm:cxn modelId="{A009332E-66D1-415B-9DD2-3D6334EF16E7}" type="presParOf" srcId="{C4AD2832-59A6-4684-AA99-B5DA8AAB31BE}" destId="{D9550ACA-31B4-4285-A68F-7ABCAC995C3E}" srcOrd="0" destOrd="0" presId="urn:microsoft.com/office/officeart/2009/3/layout/HorizontalOrganizationChart"/>
    <dgm:cxn modelId="{BA67F117-711D-415E-8077-8218EE9FD2BD}" type="presParOf" srcId="{D9550ACA-31B4-4285-A68F-7ABCAC995C3E}" destId="{B9DDCDE7-0313-4FDC-9F07-F3F9607208D9}" srcOrd="0" destOrd="0" presId="urn:microsoft.com/office/officeart/2009/3/layout/HorizontalOrganizationChart"/>
    <dgm:cxn modelId="{8A1583D6-39C7-4104-905F-39AC73F1333A}" type="presParOf" srcId="{D9550ACA-31B4-4285-A68F-7ABCAC995C3E}" destId="{F9EBE238-0C28-4583-ABC5-4F21EF9B3DDD}" srcOrd="1" destOrd="0" presId="urn:microsoft.com/office/officeart/2009/3/layout/HorizontalOrganizationChart"/>
    <dgm:cxn modelId="{4A4E7174-2F09-4D8F-B4BA-0EDF6DAFA9FA}" type="presParOf" srcId="{C4AD2832-59A6-4684-AA99-B5DA8AAB31BE}" destId="{E02FFF81-5C5A-45E5-9E0A-5877A52D58F2}" srcOrd="1" destOrd="0" presId="urn:microsoft.com/office/officeart/2009/3/layout/HorizontalOrganizationChart"/>
    <dgm:cxn modelId="{E6B02CDA-F1BE-4D94-8EA3-04FA3E26D949}" type="presParOf" srcId="{C4AD2832-59A6-4684-AA99-B5DA8AAB31BE}" destId="{EA90C63C-08E5-4BE0-BDE1-DB66F57B3EC3}" srcOrd="2" destOrd="0" presId="urn:microsoft.com/office/officeart/2009/3/layout/HorizontalOrganizationChart"/>
    <dgm:cxn modelId="{A0528D85-2ADC-4675-B3B2-E03CDC74DAF7}" type="presParOf" srcId="{E2972B14-EBCE-4E9E-B7B1-A262D69CF983}" destId="{B8C19204-7308-4851-9D6D-0375FF19783B}" srcOrd="2" destOrd="0" presId="urn:microsoft.com/office/officeart/2009/3/layout/HorizontalOrganizationChart"/>
    <dgm:cxn modelId="{E14CD94F-A138-4969-AC8B-7CC71A10D7A3}" type="presParOf" srcId="{E2972B14-EBCE-4E9E-B7B1-A262D69CF983}" destId="{7713476E-9452-4493-8292-5576BF479B5E}" srcOrd="3" destOrd="0" presId="urn:microsoft.com/office/officeart/2009/3/layout/HorizontalOrganizationChart"/>
    <dgm:cxn modelId="{2127DC18-8D22-47D7-9411-20EEC3683129}" type="presParOf" srcId="{7713476E-9452-4493-8292-5576BF479B5E}" destId="{D70F630A-1B91-43AF-B360-DF05EDC5DAFF}" srcOrd="0" destOrd="0" presId="urn:microsoft.com/office/officeart/2009/3/layout/HorizontalOrganizationChart"/>
    <dgm:cxn modelId="{801CE776-12E9-4EFF-AB27-FE7C5639A3B1}" type="presParOf" srcId="{D70F630A-1B91-43AF-B360-DF05EDC5DAFF}" destId="{E2DA329F-7978-46F0-A17C-D15130C19D2E}" srcOrd="0" destOrd="0" presId="urn:microsoft.com/office/officeart/2009/3/layout/HorizontalOrganizationChart"/>
    <dgm:cxn modelId="{2042402F-0E4F-490F-A840-85B21922B016}" type="presParOf" srcId="{D70F630A-1B91-43AF-B360-DF05EDC5DAFF}" destId="{17FCBF25-09C0-4668-8127-86A95747EAE8}" srcOrd="1" destOrd="0" presId="urn:microsoft.com/office/officeart/2009/3/layout/HorizontalOrganizationChart"/>
    <dgm:cxn modelId="{8CE2BC3D-7283-4194-BF3B-FA414FAAC8DD}" type="presParOf" srcId="{7713476E-9452-4493-8292-5576BF479B5E}" destId="{80DE42DA-28D2-4A52-A560-0DF9836EDACD}" srcOrd="1" destOrd="0" presId="urn:microsoft.com/office/officeart/2009/3/layout/HorizontalOrganizationChart"/>
    <dgm:cxn modelId="{25A70672-0701-4811-864F-B8ECB8465B0B}" type="presParOf" srcId="{7713476E-9452-4493-8292-5576BF479B5E}" destId="{AF446E1A-1B4C-4C10-ADF3-9CAA10064B3F}" srcOrd="2" destOrd="0" presId="urn:microsoft.com/office/officeart/2009/3/layout/HorizontalOrganizationChart"/>
    <dgm:cxn modelId="{EE936782-8C0D-461D-8092-0DBA0D726087}" type="presParOf" srcId="{E2972B14-EBCE-4E9E-B7B1-A262D69CF983}" destId="{41BA7795-219F-45AB-921B-8EBDA61DD440}" srcOrd="4" destOrd="0" presId="urn:microsoft.com/office/officeart/2009/3/layout/HorizontalOrganizationChart"/>
    <dgm:cxn modelId="{67B57171-3283-477C-B841-02E4CB052ED3}" type="presParOf" srcId="{E2972B14-EBCE-4E9E-B7B1-A262D69CF983}" destId="{4F1C201C-F376-41DC-88D8-A18D7F62502F}" srcOrd="5" destOrd="0" presId="urn:microsoft.com/office/officeart/2009/3/layout/HorizontalOrganizationChart"/>
    <dgm:cxn modelId="{F95F0806-5ECC-4C6F-9EAB-9DE3510838BA}" type="presParOf" srcId="{4F1C201C-F376-41DC-88D8-A18D7F62502F}" destId="{7516906D-F516-4478-B6A1-126D94DE1BC6}" srcOrd="0" destOrd="0" presId="urn:microsoft.com/office/officeart/2009/3/layout/HorizontalOrganizationChart"/>
    <dgm:cxn modelId="{3D6AF6AB-C57F-49B8-9310-466F5B8593BC}" type="presParOf" srcId="{7516906D-F516-4478-B6A1-126D94DE1BC6}" destId="{375030A3-215F-4397-8947-5129A05DF910}" srcOrd="0" destOrd="0" presId="urn:microsoft.com/office/officeart/2009/3/layout/HorizontalOrganizationChart"/>
    <dgm:cxn modelId="{1E5DFF3F-8626-41DA-840D-1FE154B842A6}" type="presParOf" srcId="{7516906D-F516-4478-B6A1-126D94DE1BC6}" destId="{8039D86A-A9D3-4A8B-82BE-8CCBD6E935E7}" srcOrd="1" destOrd="0" presId="urn:microsoft.com/office/officeart/2009/3/layout/HorizontalOrganizationChart"/>
    <dgm:cxn modelId="{48660473-2714-468F-80B2-F9B423462DB2}" type="presParOf" srcId="{4F1C201C-F376-41DC-88D8-A18D7F62502F}" destId="{876E74D1-30FD-4152-A0AA-75BCF07DA4AF}" srcOrd="1" destOrd="0" presId="urn:microsoft.com/office/officeart/2009/3/layout/HorizontalOrganizationChart"/>
    <dgm:cxn modelId="{5D43DB15-5D20-4CE4-A493-86786290BF35}" type="presParOf" srcId="{4F1C201C-F376-41DC-88D8-A18D7F62502F}" destId="{469E9151-013B-405C-8413-DEFA0B23516F}" srcOrd="2" destOrd="0" presId="urn:microsoft.com/office/officeart/2009/3/layout/HorizontalOrganizationChart"/>
    <dgm:cxn modelId="{9437AB0D-7378-484E-881D-52A4B26E17F3}" type="presParOf" srcId="{E2972B14-EBCE-4E9E-B7B1-A262D69CF983}" destId="{116EA9F1-586F-45AC-A999-F33710438A8A}" srcOrd="6" destOrd="0" presId="urn:microsoft.com/office/officeart/2009/3/layout/HorizontalOrganizationChart"/>
    <dgm:cxn modelId="{C868B670-998A-4056-8C34-FD421185D0E6}" type="presParOf" srcId="{E2972B14-EBCE-4E9E-B7B1-A262D69CF983}" destId="{9568E81C-56FD-4E45-B429-35819B38361C}" srcOrd="7" destOrd="0" presId="urn:microsoft.com/office/officeart/2009/3/layout/HorizontalOrganizationChart"/>
    <dgm:cxn modelId="{311C5CC8-E027-4F61-A88C-7AE5215042E9}" type="presParOf" srcId="{9568E81C-56FD-4E45-B429-35819B38361C}" destId="{60D22C52-ED9F-4F65-B127-467B72316F08}" srcOrd="0" destOrd="0" presId="urn:microsoft.com/office/officeart/2009/3/layout/HorizontalOrganizationChart"/>
    <dgm:cxn modelId="{FF5CFAE9-8FE5-4382-ABB2-D2CDC82A725E}" type="presParOf" srcId="{60D22C52-ED9F-4F65-B127-467B72316F08}" destId="{AE930C0C-C7CC-4C75-A816-33649C27A0B9}" srcOrd="0" destOrd="0" presId="urn:microsoft.com/office/officeart/2009/3/layout/HorizontalOrganizationChart"/>
    <dgm:cxn modelId="{33BE6F5B-83FB-40AF-9156-B2F053680324}" type="presParOf" srcId="{60D22C52-ED9F-4F65-B127-467B72316F08}" destId="{9CAED5E1-0701-4363-8F05-7042ECAFB730}" srcOrd="1" destOrd="0" presId="urn:microsoft.com/office/officeart/2009/3/layout/HorizontalOrganizationChart"/>
    <dgm:cxn modelId="{AEE2F8FD-5792-458E-839D-BBCD6C02A7CA}" type="presParOf" srcId="{9568E81C-56FD-4E45-B429-35819B38361C}" destId="{2AB80520-4024-4140-9B1E-BBC50DA0D33B}" srcOrd="1" destOrd="0" presId="urn:microsoft.com/office/officeart/2009/3/layout/HorizontalOrganizationChart"/>
    <dgm:cxn modelId="{ACE5F855-360E-48E1-A20B-6263272D50C3}" type="presParOf" srcId="{9568E81C-56FD-4E45-B429-35819B38361C}" destId="{B7DBE8E6-367C-40C4-B67E-05162D2AC018}" srcOrd="2" destOrd="0" presId="urn:microsoft.com/office/officeart/2009/3/layout/HorizontalOrganizationChart"/>
    <dgm:cxn modelId="{86533192-ED37-485C-BE35-210635E8C392}" type="presParOf" srcId="{E2972B14-EBCE-4E9E-B7B1-A262D69CF983}" destId="{23C0D895-CD1A-4AD8-8DB7-606337492E12}" srcOrd="8" destOrd="0" presId="urn:microsoft.com/office/officeart/2009/3/layout/HorizontalOrganizationChart"/>
    <dgm:cxn modelId="{5BAC6EB9-2B0C-4092-BDF6-578F9EDCDCAE}" type="presParOf" srcId="{E2972B14-EBCE-4E9E-B7B1-A262D69CF983}" destId="{F3CDCECD-2C2E-47EC-A229-4AE876C2F14D}" srcOrd="9" destOrd="0" presId="urn:microsoft.com/office/officeart/2009/3/layout/HorizontalOrganizationChart"/>
    <dgm:cxn modelId="{DAE9CB7B-09F0-40CD-8542-07707A44018F}" type="presParOf" srcId="{F3CDCECD-2C2E-47EC-A229-4AE876C2F14D}" destId="{B703D368-5AFF-49F6-B359-156D9C7D8952}" srcOrd="0" destOrd="0" presId="urn:microsoft.com/office/officeart/2009/3/layout/HorizontalOrganizationChart"/>
    <dgm:cxn modelId="{728740AB-442B-4AC1-AA5D-2E238FE9DDE4}" type="presParOf" srcId="{B703D368-5AFF-49F6-B359-156D9C7D8952}" destId="{9FD4820D-B297-4EB9-A0E6-76C6B11A5F9E}" srcOrd="0" destOrd="0" presId="urn:microsoft.com/office/officeart/2009/3/layout/HorizontalOrganizationChart"/>
    <dgm:cxn modelId="{867C1DAF-0609-4A8B-AB7C-31FA488D3042}" type="presParOf" srcId="{B703D368-5AFF-49F6-B359-156D9C7D8952}" destId="{CC709EAD-3E3E-44BA-8732-44DBFD2F2D79}" srcOrd="1" destOrd="0" presId="urn:microsoft.com/office/officeart/2009/3/layout/HorizontalOrganizationChart"/>
    <dgm:cxn modelId="{707F6FB1-0933-48C9-BEC8-76C5860A7F63}" type="presParOf" srcId="{F3CDCECD-2C2E-47EC-A229-4AE876C2F14D}" destId="{596FD58B-F0E4-44F3-8F44-5EB1A2003F9F}" srcOrd="1" destOrd="0" presId="urn:microsoft.com/office/officeart/2009/3/layout/HorizontalOrganizationChart"/>
    <dgm:cxn modelId="{A7054A2D-3CA3-4E17-80A2-8916B3A1B89C}" type="presParOf" srcId="{F3CDCECD-2C2E-47EC-A229-4AE876C2F14D}" destId="{2C221CCD-3531-4C0C-BA7E-535A509BD9E4}" srcOrd="2" destOrd="0" presId="urn:microsoft.com/office/officeart/2009/3/layout/HorizontalOrganizationChart"/>
    <dgm:cxn modelId="{0BC00388-5100-4AB5-8903-3224DC0D72B3}" type="presParOf" srcId="{468D8324-3638-4859-A02A-28408B6E1A1D}" destId="{258D791F-0B53-45C0-9792-B094E1AE6D55}"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0D895-CD1A-4AD8-8DB7-606337492E12}">
      <dsp:nvSpPr>
        <dsp:cNvPr id="0" name=""/>
        <dsp:cNvSpPr/>
      </dsp:nvSpPr>
      <dsp:spPr>
        <a:xfrm>
          <a:off x="2237840" y="2074532"/>
          <a:ext cx="409750" cy="1761925"/>
        </a:xfrm>
        <a:custGeom>
          <a:avLst/>
          <a:gdLst/>
          <a:ahLst/>
          <a:cxnLst/>
          <a:rect l="0" t="0" r="0" b="0"/>
          <a:pathLst>
            <a:path>
              <a:moveTo>
                <a:pt x="0" y="0"/>
              </a:moveTo>
              <a:lnTo>
                <a:pt x="204875" y="0"/>
              </a:lnTo>
              <a:lnTo>
                <a:pt x="204875" y="1761925"/>
              </a:lnTo>
              <a:lnTo>
                <a:pt x="409750" y="1761925"/>
              </a:lnTo>
            </a:path>
          </a:pathLst>
        </a:custGeom>
        <a:noFill/>
        <a:ln w="127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116EA9F1-586F-45AC-A999-F33710438A8A}">
      <dsp:nvSpPr>
        <dsp:cNvPr id="0" name=""/>
        <dsp:cNvSpPr/>
      </dsp:nvSpPr>
      <dsp:spPr>
        <a:xfrm>
          <a:off x="2237840" y="2074532"/>
          <a:ext cx="409750" cy="880962"/>
        </a:xfrm>
        <a:custGeom>
          <a:avLst/>
          <a:gdLst/>
          <a:ahLst/>
          <a:cxnLst/>
          <a:rect l="0" t="0" r="0" b="0"/>
          <a:pathLst>
            <a:path>
              <a:moveTo>
                <a:pt x="0" y="0"/>
              </a:moveTo>
              <a:lnTo>
                <a:pt x="204875" y="0"/>
              </a:lnTo>
              <a:lnTo>
                <a:pt x="204875" y="880962"/>
              </a:lnTo>
              <a:lnTo>
                <a:pt x="409750" y="880962"/>
              </a:lnTo>
            </a:path>
          </a:pathLst>
        </a:custGeom>
        <a:noFill/>
        <a:ln w="127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41BA7795-219F-45AB-921B-8EBDA61DD440}">
      <dsp:nvSpPr>
        <dsp:cNvPr id="0" name=""/>
        <dsp:cNvSpPr/>
      </dsp:nvSpPr>
      <dsp:spPr>
        <a:xfrm>
          <a:off x="2237840" y="2028812"/>
          <a:ext cx="409750" cy="91440"/>
        </a:xfrm>
        <a:custGeom>
          <a:avLst/>
          <a:gdLst/>
          <a:ahLst/>
          <a:cxnLst/>
          <a:rect l="0" t="0" r="0" b="0"/>
          <a:pathLst>
            <a:path>
              <a:moveTo>
                <a:pt x="0" y="45720"/>
              </a:moveTo>
              <a:lnTo>
                <a:pt x="409750" y="45720"/>
              </a:lnTo>
            </a:path>
          </a:pathLst>
        </a:custGeom>
        <a:noFill/>
        <a:ln w="127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B8C19204-7308-4851-9D6D-0375FF19783B}">
      <dsp:nvSpPr>
        <dsp:cNvPr id="0" name=""/>
        <dsp:cNvSpPr/>
      </dsp:nvSpPr>
      <dsp:spPr>
        <a:xfrm>
          <a:off x="2237840" y="1193569"/>
          <a:ext cx="409750" cy="880962"/>
        </a:xfrm>
        <a:custGeom>
          <a:avLst/>
          <a:gdLst/>
          <a:ahLst/>
          <a:cxnLst/>
          <a:rect l="0" t="0" r="0" b="0"/>
          <a:pathLst>
            <a:path>
              <a:moveTo>
                <a:pt x="0" y="880962"/>
              </a:moveTo>
              <a:lnTo>
                <a:pt x="204875" y="880962"/>
              </a:lnTo>
              <a:lnTo>
                <a:pt x="204875" y="0"/>
              </a:lnTo>
              <a:lnTo>
                <a:pt x="409750" y="0"/>
              </a:lnTo>
            </a:path>
          </a:pathLst>
        </a:custGeom>
        <a:noFill/>
        <a:ln w="127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166453DE-2256-4AFD-B060-4DC009472982}">
      <dsp:nvSpPr>
        <dsp:cNvPr id="0" name=""/>
        <dsp:cNvSpPr/>
      </dsp:nvSpPr>
      <dsp:spPr>
        <a:xfrm>
          <a:off x="2237840" y="312607"/>
          <a:ext cx="409750" cy="1761925"/>
        </a:xfrm>
        <a:custGeom>
          <a:avLst/>
          <a:gdLst/>
          <a:ahLst/>
          <a:cxnLst/>
          <a:rect l="0" t="0" r="0" b="0"/>
          <a:pathLst>
            <a:path>
              <a:moveTo>
                <a:pt x="0" y="1761925"/>
              </a:moveTo>
              <a:lnTo>
                <a:pt x="204875" y="1761925"/>
              </a:lnTo>
              <a:lnTo>
                <a:pt x="204875" y="0"/>
              </a:lnTo>
              <a:lnTo>
                <a:pt x="409750" y="0"/>
              </a:lnTo>
            </a:path>
          </a:pathLst>
        </a:custGeom>
        <a:noFill/>
        <a:ln w="127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978BF603-2B51-486A-A10B-A396575D05DD}">
      <dsp:nvSpPr>
        <dsp:cNvPr id="0" name=""/>
        <dsp:cNvSpPr/>
      </dsp:nvSpPr>
      <dsp:spPr>
        <a:xfrm>
          <a:off x="189090" y="1762098"/>
          <a:ext cx="2048750" cy="624868"/>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新技術等</a:t>
          </a:r>
        </a:p>
      </dsp:txBody>
      <dsp:txXfrm>
        <a:off x="189090" y="1762098"/>
        <a:ext cx="2048750" cy="624868"/>
      </dsp:txXfrm>
    </dsp:sp>
    <dsp:sp modelId="{B9DDCDE7-0313-4FDC-9F07-F3F9607208D9}">
      <dsp:nvSpPr>
        <dsp:cNvPr id="0" name=""/>
        <dsp:cNvSpPr/>
      </dsp:nvSpPr>
      <dsp:spPr>
        <a:xfrm>
          <a:off x="2647590" y="172"/>
          <a:ext cx="3496663" cy="624868"/>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solidFill>
                <a:schemeClr val="accent1">
                  <a:lumMod val="75000"/>
                </a:schemeClr>
              </a:solidFill>
            </a:rPr>
            <a:t>取り入れていない現存する技術</a:t>
          </a:r>
        </a:p>
      </dsp:txBody>
      <dsp:txXfrm>
        <a:off x="2647590" y="172"/>
        <a:ext cx="3496663" cy="624868"/>
      </dsp:txXfrm>
    </dsp:sp>
    <dsp:sp modelId="{E2DA329F-7978-46F0-A17C-D15130C19D2E}">
      <dsp:nvSpPr>
        <dsp:cNvPr id="0" name=""/>
        <dsp:cNvSpPr/>
      </dsp:nvSpPr>
      <dsp:spPr>
        <a:xfrm>
          <a:off x="2647590" y="881135"/>
          <a:ext cx="3496663" cy="624868"/>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solidFill>
                <a:schemeClr val="accent1">
                  <a:lumMod val="75000"/>
                </a:schemeClr>
              </a:solidFill>
            </a:rPr>
            <a:t>将来的に出てくる新技術</a:t>
          </a:r>
          <a:br>
            <a:rPr kumimoji="1" lang="en-US" altLang="ja-JP" sz="1600" kern="1200" dirty="0">
              <a:solidFill>
                <a:schemeClr val="accent1">
                  <a:lumMod val="75000"/>
                </a:schemeClr>
              </a:solidFill>
            </a:rPr>
          </a:br>
          <a:r>
            <a:rPr kumimoji="1" lang="ja-JP" altLang="en-US" sz="1400" kern="1200" dirty="0">
              <a:solidFill>
                <a:schemeClr val="accent1">
                  <a:lumMod val="75000"/>
                </a:schemeClr>
              </a:solidFill>
            </a:rPr>
            <a:t>（通信、映像、設備、</a:t>
          </a:r>
          <a:r>
            <a:rPr kumimoji="1" lang="en-US" altLang="ja-JP" sz="1400" kern="1200" dirty="0">
              <a:solidFill>
                <a:schemeClr val="accent1">
                  <a:lumMod val="75000"/>
                </a:schemeClr>
              </a:solidFill>
            </a:rPr>
            <a:t>AI</a:t>
          </a:r>
          <a:r>
            <a:rPr kumimoji="1" lang="ja-JP" altLang="en-US" sz="1400" kern="1200" dirty="0">
              <a:solidFill>
                <a:schemeClr val="accent1">
                  <a:lumMod val="75000"/>
                </a:schemeClr>
              </a:solidFill>
            </a:rPr>
            <a:t>等の技術進歩）</a:t>
          </a:r>
          <a:endParaRPr kumimoji="1" lang="ja-JP" altLang="en-US" sz="1600" kern="1200" dirty="0">
            <a:solidFill>
              <a:schemeClr val="accent1">
                <a:lumMod val="75000"/>
              </a:schemeClr>
            </a:solidFill>
          </a:endParaRPr>
        </a:p>
      </dsp:txBody>
      <dsp:txXfrm>
        <a:off x="2647590" y="881135"/>
        <a:ext cx="3496663" cy="624868"/>
      </dsp:txXfrm>
    </dsp:sp>
    <dsp:sp modelId="{375030A3-215F-4397-8947-5129A05DF910}">
      <dsp:nvSpPr>
        <dsp:cNvPr id="0" name=""/>
        <dsp:cNvSpPr/>
      </dsp:nvSpPr>
      <dsp:spPr>
        <a:xfrm>
          <a:off x="2647590" y="1762098"/>
          <a:ext cx="3496663" cy="624868"/>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1" lang="en-US" altLang="ja-JP" sz="1600" kern="1200" dirty="0">
              <a:solidFill>
                <a:schemeClr val="accent1">
                  <a:lumMod val="75000"/>
                </a:schemeClr>
              </a:solidFill>
            </a:rPr>
            <a:t>CWO</a:t>
          </a:r>
          <a:r>
            <a:rPr kumimoji="1" lang="ja-JP" altLang="en-US" sz="1600" kern="1200" dirty="0">
              <a:solidFill>
                <a:schemeClr val="accent1">
                  <a:lumMod val="75000"/>
                </a:schemeClr>
              </a:solidFill>
            </a:rPr>
            <a:t>で開発した技術</a:t>
          </a:r>
          <a:br>
            <a:rPr kumimoji="1" lang="en-US" altLang="ja-JP" sz="1600" kern="1200" dirty="0">
              <a:solidFill>
                <a:schemeClr val="accent1">
                  <a:lumMod val="75000"/>
                </a:schemeClr>
              </a:solidFill>
            </a:rPr>
          </a:br>
          <a:r>
            <a:rPr kumimoji="1" lang="ja-JP" altLang="en-US" sz="1400" kern="1200" dirty="0">
              <a:solidFill>
                <a:schemeClr val="accent1">
                  <a:lumMod val="75000"/>
                </a:schemeClr>
              </a:solidFill>
            </a:rPr>
            <a:t>（民間企業との共同開発も含む）</a:t>
          </a:r>
          <a:endParaRPr kumimoji="1" lang="ja-JP" altLang="en-US" sz="1600" kern="1200" dirty="0">
            <a:solidFill>
              <a:schemeClr val="accent1">
                <a:lumMod val="75000"/>
              </a:schemeClr>
            </a:solidFill>
          </a:endParaRPr>
        </a:p>
      </dsp:txBody>
      <dsp:txXfrm>
        <a:off x="2647590" y="1762098"/>
        <a:ext cx="3496663" cy="624868"/>
      </dsp:txXfrm>
    </dsp:sp>
    <dsp:sp modelId="{AE930C0C-C7CC-4C75-A816-33649C27A0B9}">
      <dsp:nvSpPr>
        <dsp:cNvPr id="0" name=""/>
        <dsp:cNvSpPr/>
      </dsp:nvSpPr>
      <dsp:spPr>
        <a:xfrm>
          <a:off x="2647590" y="2643060"/>
          <a:ext cx="3496663" cy="624868"/>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solidFill>
                <a:schemeClr val="accent1">
                  <a:lumMod val="75000"/>
                </a:schemeClr>
              </a:solidFill>
            </a:rPr>
            <a:t>業務プロセスの見直し、効率化に資するデータ分析、業務システム等の活用</a:t>
          </a:r>
        </a:p>
      </dsp:txBody>
      <dsp:txXfrm>
        <a:off x="2647590" y="2643060"/>
        <a:ext cx="3496663" cy="624868"/>
      </dsp:txXfrm>
    </dsp:sp>
    <dsp:sp modelId="{9FD4820D-B297-4EB9-A0E6-76C6B11A5F9E}">
      <dsp:nvSpPr>
        <dsp:cNvPr id="0" name=""/>
        <dsp:cNvSpPr/>
      </dsp:nvSpPr>
      <dsp:spPr>
        <a:xfrm>
          <a:off x="2647590" y="3524023"/>
          <a:ext cx="3496663" cy="624868"/>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solidFill>
                <a:schemeClr val="accent1">
                  <a:lumMod val="75000"/>
                </a:schemeClr>
              </a:solidFill>
            </a:rPr>
            <a:t>その他、受注者が提案したうえで</a:t>
          </a:r>
          <a:br>
            <a:rPr kumimoji="1" lang="en-US" altLang="ja-JP" sz="1600" kern="1200" dirty="0">
              <a:solidFill>
                <a:schemeClr val="accent1">
                  <a:lumMod val="75000"/>
                </a:schemeClr>
              </a:solidFill>
            </a:rPr>
          </a:br>
          <a:r>
            <a:rPr kumimoji="1" lang="ja-JP" altLang="en-US" sz="1600" kern="1200" dirty="0">
              <a:solidFill>
                <a:schemeClr val="accent1">
                  <a:lumMod val="75000"/>
                </a:schemeClr>
              </a:solidFill>
            </a:rPr>
            <a:t>発注者が認めた技術</a:t>
          </a:r>
        </a:p>
      </dsp:txBody>
      <dsp:txXfrm>
        <a:off x="2647590" y="3524023"/>
        <a:ext cx="3496663" cy="624868"/>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0"/>
            <a:ext cx="2946401" cy="248444"/>
          </a:xfrm>
          <a:prstGeom prst="rect">
            <a:avLst/>
          </a:prstGeom>
        </p:spPr>
        <p:txBody>
          <a:bodyPr vert="horz" lIns="91236" tIns="45610" rIns="91236" bIns="4561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703" y="0"/>
            <a:ext cx="2946401" cy="248444"/>
          </a:xfrm>
          <a:prstGeom prst="rect">
            <a:avLst/>
          </a:prstGeom>
        </p:spPr>
        <p:txBody>
          <a:bodyPr vert="horz" lIns="91236" tIns="45610" rIns="91236" bIns="45610" rtlCol="0"/>
          <a:lstStyle>
            <a:lvl1pPr algn="r">
              <a:defRPr sz="1200"/>
            </a:lvl1pPr>
          </a:lstStyle>
          <a:p>
            <a:fld id="{68D9C83F-E5FB-4E0E-B7EE-655761F3C553}"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969963" y="249238"/>
            <a:ext cx="5151437" cy="3567112"/>
          </a:xfrm>
          <a:prstGeom prst="rect">
            <a:avLst/>
          </a:prstGeom>
          <a:noFill/>
          <a:ln w="12700">
            <a:solidFill>
              <a:prstClr val="black"/>
            </a:solidFill>
          </a:ln>
        </p:spPr>
        <p:txBody>
          <a:bodyPr vert="horz" lIns="91236" tIns="45610" rIns="91236" bIns="45610" rtlCol="0" anchor="ctr"/>
          <a:lstStyle/>
          <a:p>
            <a:endParaRPr lang="ja-JP" altLang="en-US"/>
          </a:p>
        </p:txBody>
      </p:sp>
      <p:sp>
        <p:nvSpPr>
          <p:cNvPr id="5" name="ノート プレースホルダー 4"/>
          <p:cNvSpPr>
            <a:spLocks noGrp="1"/>
          </p:cNvSpPr>
          <p:nvPr>
            <p:ph type="body" sz="quarter" idx="3"/>
          </p:nvPr>
        </p:nvSpPr>
        <p:spPr>
          <a:xfrm>
            <a:off x="646796" y="4062951"/>
            <a:ext cx="5954308" cy="5615257"/>
          </a:xfrm>
          <a:prstGeom prst="rect">
            <a:avLst/>
          </a:prstGeom>
        </p:spPr>
        <p:txBody>
          <a:bodyPr vert="horz" lIns="91236" tIns="45610" rIns="91236" bIns="4561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4" y="9678194"/>
            <a:ext cx="2946401" cy="248444"/>
          </a:xfrm>
          <a:prstGeom prst="rect">
            <a:avLst/>
          </a:prstGeom>
        </p:spPr>
        <p:txBody>
          <a:bodyPr vert="horz" lIns="91236" tIns="45610" rIns="91236" bIns="4561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703" y="9678194"/>
            <a:ext cx="2946401" cy="248444"/>
          </a:xfrm>
          <a:prstGeom prst="rect">
            <a:avLst/>
          </a:prstGeom>
        </p:spPr>
        <p:txBody>
          <a:bodyPr vert="horz" lIns="91236" tIns="45610" rIns="91236" bIns="45610" rtlCol="0" anchor="b"/>
          <a:lstStyle>
            <a:lvl1pPr algn="r">
              <a:defRPr sz="1200"/>
            </a:lvl1pPr>
          </a:lstStyle>
          <a:p>
            <a:fld id="{FDB4C390-704E-47FD-86C2-9A046C79CF26}" type="slidenum">
              <a:rPr kumimoji="1" lang="ja-JP" altLang="en-US" smtClean="0"/>
              <a:t>‹#›</a:t>
            </a:fld>
            <a:endParaRPr kumimoji="1" lang="ja-JP" altLang="en-US"/>
          </a:p>
        </p:txBody>
      </p:sp>
    </p:spTree>
    <p:extLst>
      <p:ext uri="{BB962C8B-B14F-4D97-AF65-F5344CB8AC3E}">
        <p14:creationId xmlns:p14="http://schemas.microsoft.com/office/powerpoint/2010/main" val="37606801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4375" y="746125"/>
            <a:ext cx="5375275" cy="3722688"/>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4F6DD2ED-2D0F-4113-8EF2-C95DE39AD346}" type="slidenum">
              <a:rPr kumimoji="1" lang="ja-JP" altLang="en-US" smtClean="0"/>
              <a:pPr/>
              <a:t>1</a:t>
            </a:fld>
            <a:endParaRPr kumimoji="1" lang="ja-JP" altLang="en-US"/>
          </a:p>
        </p:txBody>
      </p:sp>
    </p:spTree>
    <p:extLst>
      <p:ext uri="{BB962C8B-B14F-4D97-AF65-F5344CB8AC3E}">
        <p14:creationId xmlns:p14="http://schemas.microsoft.com/office/powerpoint/2010/main" val="4280764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69950" y="257175"/>
            <a:ext cx="5670550" cy="3927475"/>
          </a:xfrm>
        </p:spPr>
      </p:sp>
      <p:sp>
        <p:nvSpPr>
          <p:cNvPr id="3" name="ノート プレースホルダー 2"/>
          <p:cNvSpPr>
            <a:spLocks noGrp="1"/>
          </p:cNvSpPr>
          <p:nvPr>
            <p:ph type="body" idx="1"/>
          </p:nvPr>
        </p:nvSpPr>
        <p:spPr/>
        <p:txBody>
          <a:bodyPr/>
          <a:lstStyle/>
          <a:p>
            <a:pPr defTabSz="944743">
              <a:defRPr/>
            </a:pPr>
            <a:endParaRPr lang="en-US" altLang="ja-JP" dirty="0"/>
          </a:p>
        </p:txBody>
      </p:sp>
      <p:sp>
        <p:nvSpPr>
          <p:cNvPr id="4" name="スライド番号プレースホルダー 3"/>
          <p:cNvSpPr>
            <a:spLocks noGrp="1"/>
          </p:cNvSpPr>
          <p:nvPr>
            <p:ph type="sldNum" sz="quarter" idx="10"/>
          </p:nvPr>
        </p:nvSpPr>
        <p:spPr/>
        <p:txBody>
          <a:bodyPr/>
          <a:lstStyle/>
          <a:p>
            <a:fld id="{FDB4C390-704E-47FD-86C2-9A046C79CF26}" type="slidenum">
              <a:rPr kumimoji="1" lang="ja-JP" altLang="en-US" smtClean="0"/>
              <a:t>11</a:t>
            </a:fld>
            <a:endParaRPr kumimoji="1" lang="ja-JP" altLang="en-US"/>
          </a:p>
        </p:txBody>
      </p:sp>
    </p:spTree>
    <p:extLst>
      <p:ext uri="{BB962C8B-B14F-4D97-AF65-F5344CB8AC3E}">
        <p14:creationId xmlns:p14="http://schemas.microsoft.com/office/powerpoint/2010/main" val="3518351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6BA40-D7BC-4590-501F-AC37403F85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226A953-CE18-9357-97E5-BA71C573F033}"/>
              </a:ext>
            </a:extLst>
          </p:cNvPr>
          <p:cNvSpPr>
            <a:spLocks noGrp="1" noRot="1" noChangeAspect="1"/>
          </p:cNvSpPr>
          <p:nvPr>
            <p:ph type="sldImg"/>
          </p:nvPr>
        </p:nvSpPr>
        <p:spPr>
          <a:xfrm>
            <a:off x="796925" y="249238"/>
            <a:ext cx="5502275" cy="3810000"/>
          </a:xfrm>
        </p:spPr>
      </p:sp>
      <p:sp>
        <p:nvSpPr>
          <p:cNvPr id="3" name="ノート プレースホルダー 2">
            <a:extLst>
              <a:ext uri="{FF2B5EF4-FFF2-40B4-BE49-F238E27FC236}">
                <a16:creationId xmlns:a16="http://schemas.microsoft.com/office/drawing/2014/main" id="{D7F3DF7E-45ED-A2FD-40D2-315D0E664C9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89E6731-6200-2C5B-0486-B0AF003A332D}"/>
              </a:ext>
            </a:extLst>
          </p:cNvPr>
          <p:cNvSpPr>
            <a:spLocks noGrp="1"/>
          </p:cNvSpPr>
          <p:nvPr>
            <p:ph type="sldNum" sz="quarter" idx="10"/>
          </p:nvPr>
        </p:nvSpPr>
        <p:spPr/>
        <p:txBody>
          <a:bodyPr/>
          <a:lstStyle/>
          <a:p>
            <a:fld id="{FDB4C390-704E-47FD-86C2-9A046C79CF26}" type="slidenum">
              <a:rPr kumimoji="1" lang="ja-JP" altLang="en-US" smtClean="0"/>
              <a:t>12</a:t>
            </a:fld>
            <a:endParaRPr kumimoji="1" lang="ja-JP" altLang="en-US"/>
          </a:p>
        </p:txBody>
      </p:sp>
    </p:spTree>
    <p:extLst>
      <p:ext uri="{BB962C8B-B14F-4D97-AF65-F5344CB8AC3E}">
        <p14:creationId xmlns:p14="http://schemas.microsoft.com/office/powerpoint/2010/main" val="3848431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pPr defTabSz="911464">
              <a:defRPr/>
            </a:pP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13</a:t>
            </a:fld>
            <a:endParaRPr kumimoji="1" lang="ja-JP" altLang="en-US"/>
          </a:p>
        </p:txBody>
      </p:sp>
    </p:spTree>
    <p:extLst>
      <p:ext uri="{BB962C8B-B14F-4D97-AF65-F5344CB8AC3E}">
        <p14:creationId xmlns:p14="http://schemas.microsoft.com/office/powerpoint/2010/main" val="724471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07082">
              <a:defRPr/>
            </a:pPr>
            <a:endParaRPr lang="ja-JP" altLang="ja-JP"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14</a:t>
            </a:fld>
            <a:endParaRPr kumimoji="1" lang="ja-JP" altLang="en-US"/>
          </a:p>
        </p:txBody>
      </p:sp>
    </p:spTree>
    <p:extLst>
      <p:ext uri="{BB962C8B-B14F-4D97-AF65-F5344CB8AC3E}">
        <p14:creationId xmlns:p14="http://schemas.microsoft.com/office/powerpoint/2010/main" val="3105589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5488" y="241300"/>
            <a:ext cx="5338762" cy="3695700"/>
          </a:xfrm>
        </p:spPr>
      </p:sp>
      <p:sp>
        <p:nvSpPr>
          <p:cNvPr id="3" name="ノート プレースホルダー 2"/>
          <p:cNvSpPr>
            <a:spLocks noGrp="1"/>
          </p:cNvSpPr>
          <p:nvPr>
            <p:ph type="body" idx="1"/>
          </p:nvPr>
        </p:nvSpPr>
        <p:spPr/>
        <p:txBody>
          <a:bodyPr/>
          <a:lstStyle/>
          <a:p>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39350">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39350">
                <a:defRPr/>
              </a:pPr>
              <a:t>15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854425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8513" y="249238"/>
            <a:ext cx="5510212" cy="3814762"/>
          </a:xfrm>
        </p:spPr>
      </p:sp>
      <p:sp>
        <p:nvSpPr>
          <p:cNvPr id="3" name="ノート プレースホルダー 2"/>
          <p:cNvSpPr>
            <a:spLocks noGrp="1"/>
          </p:cNvSpPr>
          <p:nvPr>
            <p:ph type="body" idx="1"/>
          </p:nvPr>
        </p:nvSpPr>
        <p:spPr/>
        <p:txBody>
          <a:bodyPr/>
          <a:lstStyle/>
          <a:p>
            <a:pPr defTabSz="908354">
              <a:defRPr/>
            </a:pPr>
            <a:endParaRPr lang="en-US" altLang="ja-JP"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16</a:t>
            </a:fld>
            <a:endParaRPr kumimoji="1" lang="ja-JP" altLang="en-US"/>
          </a:p>
        </p:txBody>
      </p:sp>
    </p:spTree>
    <p:extLst>
      <p:ext uri="{BB962C8B-B14F-4D97-AF65-F5344CB8AC3E}">
        <p14:creationId xmlns:p14="http://schemas.microsoft.com/office/powerpoint/2010/main" val="4142581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17</a:t>
            </a:fld>
            <a:endParaRPr kumimoji="1" lang="ja-JP" altLang="en-US"/>
          </a:p>
        </p:txBody>
      </p:sp>
    </p:spTree>
    <p:extLst>
      <p:ext uri="{BB962C8B-B14F-4D97-AF65-F5344CB8AC3E}">
        <p14:creationId xmlns:p14="http://schemas.microsoft.com/office/powerpoint/2010/main" val="4128998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8513" y="249238"/>
            <a:ext cx="5510212" cy="3814762"/>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18</a:t>
            </a:fld>
            <a:endParaRPr kumimoji="1" lang="ja-JP" altLang="en-US"/>
          </a:p>
        </p:txBody>
      </p:sp>
    </p:spTree>
    <p:extLst>
      <p:ext uri="{BB962C8B-B14F-4D97-AF65-F5344CB8AC3E}">
        <p14:creationId xmlns:p14="http://schemas.microsoft.com/office/powerpoint/2010/main" val="589655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C372-B53F-19CC-58D9-B52363074E3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3BA3152-9F19-9977-3609-9E179274D3F6}"/>
              </a:ext>
            </a:extLst>
          </p:cNvPr>
          <p:cNvSpPr>
            <a:spLocks noGrp="1" noRot="1" noChangeAspect="1"/>
          </p:cNvSpPr>
          <p:nvPr>
            <p:ph type="sldImg"/>
          </p:nvPr>
        </p:nvSpPr>
        <p:spPr>
          <a:xfrm>
            <a:off x="798513" y="249238"/>
            <a:ext cx="5510212" cy="3814762"/>
          </a:xfrm>
        </p:spPr>
      </p:sp>
      <p:sp>
        <p:nvSpPr>
          <p:cNvPr id="3" name="ノート プレースホルダー 2">
            <a:extLst>
              <a:ext uri="{FF2B5EF4-FFF2-40B4-BE49-F238E27FC236}">
                <a16:creationId xmlns:a16="http://schemas.microsoft.com/office/drawing/2014/main" id="{D78D9326-7150-9295-D033-567F301DF30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1276AE7-06FD-B821-7273-EBDF88A86B08}"/>
              </a:ext>
            </a:extLst>
          </p:cNvPr>
          <p:cNvSpPr>
            <a:spLocks noGrp="1"/>
          </p:cNvSpPr>
          <p:nvPr>
            <p:ph type="sldNum" sz="quarter" idx="10"/>
          </p:nvPr>
        </p:nvSpPr>
        <p:spPr/>
        <p:txBody>
          <a:bodyPr/>
          <a:lstStyle/>
          <a:p>
            <a:fld id="{D99FE50C-2332-474A-B68A-521316CFC10A}" type="slidenum">
              <a:rPr kumimoji="1" lang="ja-JP" altLang="en-US" smtClean="0"/>
              <a:t>19</a:t>
            </a:fld>
            <a:endParaRPr kumimoji="1" lang="ja-JP" altLang="en-US"/>
          </a:p>
        </p:txBody>
      </p:sp>
    </p:spTree>
    <p:extLst>
      <p:ext uri="{BB962C8B-B14F-4D97-AF65-F5344CB8AC3E}">
        <p14:creationId xmlns:p14="http://schemas.microsoft.com/office/powerpoint/2010/main" val="1361776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906F2-1455-60E0-1652-846BA0AA571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D2060A-D9E6-EFA9-B1CE-7C913F16B3DB}"/>
              </a:ext>
            </a:extLst>
          </p:cNvPr>
          <p:cNvSpPr>
            <a:spLocks noGrp="1" noRot="1" noChangeAspect="1"/>
          </p:cNvSpPr>
          <p:nvPr>
            <p:ph type="sldImg"/>
          </p:nvPr>
        </p:nvSpPr>
        <p:spPr>
          <a:xfrm>
            <a:off x="798513" y="249238"/>
            <a:ext cx="5510212" cy="3814762"/>
          </a:xfrm>
        </p:spPr>
      </p:sp>
      <p:sp>
        <p:nvSpPr>
          <p:cNvPr id="3" name="ノート プレースホルダー 2">
            <a:extLst>
              <a:ext uri="{FF2B5EF4-FFF2-40B4-BE49-F238E27FC236}">
                <a16:creationId xmlns:a16="http://schemas.microsoft.com/office/drawing/2014/main" id="{34979142-7D85-04B3-3669-6F3868BD28C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8EBF107-1825-FA2B-F254-1CFC7A70E7E7}"/>
              </a:ext>
            </a:extLst>
          </p:cNvPr>
          <p:cNvSpPr>
            <a:spLocks noGrp="1"/>
          </p:cNvSpPr>
          <p:nvPr>
            <p:ph type="sldNum" sz="quarter" idx="10"/>
          </p:nvPr>
        </p:nvSpPr>
        <p:spPr/>
        <p:txBody>
          <a:bodyPr/>
          <a:lstStyle/>
          <a:p>
            <a:fld id="{D99FE50C-2332-474A-B68A-521316CFC10A}" type="slidenum">
              <a:rPr kumimoji="1" lang="ja-JP" altLang="en-US" smtClean="0"/>
              <a:t>20</a:t>
            </a:fld>
            <a:endParaRPr kumimoji="1" lang="ja-JP" altLang="en-US"/>
          </a:p>
        </p:txBody>
      </p:sp>
    </p:spTree>
    <p:extLst>
      <p:ext uri="{BB962C8B-B14F-4D97-AF65-F5344CB8AC3E}">
        <p14:creationId xmlns:p14="http://schemas.microsoft.com/office/powerpoint/2010/main" val="460409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10"/>
          </p:nvPr>
        </p:nvSpPr>
        <p:spPr/>
        <p:txBody>
          <a:bodyPr/>
          <a:lstStyle/>
          <a:p>
            <a:fld id="{FDB4C390-704E-47FD-86C2-9A046C79CF26}" type="slidenum">
              <a:rPr kumimoji="1" lang="ja-JP" altLang="en-US" smtClean="0"/>
              <a:t>2</a:t>
            </a:fld>
            <a:endParaRPr kumimoji="1" lang="ja-JP" altLang="en-US"/>
          </a:p>
        </p:txBody>
      </p:sp>
    </p:spTree>
    <p:extLst>
      <p:ext uri="{BB962C8B-B14F-4D97-AF65-F5344CB8AC3E}">
        <p14:creationId xmlns:p14="http://schemas.microsoft.com/office/powerpoint/2010/main" val="4276897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61EFF-484E-41C7-2A68-4784E846FDF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5AA3795-70E6-CA5E-80C9-8AA4D362036C}"/>
              </a:ext>
            </a:extLst>
          </p:cNvPr>
          <p:cNvSpPr>
            <a:spLocks noGrp="1" noRot="1" noChangeAspect="1"/>
          </p:cNvSpPr>
          <p:nvPr>
            <p:ph type="sldImg"/>
          </p:nvPr>
        </p:nvSpPr>
        <p:spPr>
          <a:xfrm>
            <a:off x="798513" y="249238"/>
            <a:ext cx="5510212" cy="3814762"/>
          </a:xfrm>
        </p:spPr>
      </p:sp>
      <p:sp>
        <p:nvSpPr>
          <p:cNvPr id="3" name="ノート プレースホルダー 2">
            <a:extLst>
              <a:ext uri="{FF2B5EF4-FFF2-40B4-BE49-F238E27FC236}">
                <a16:creationId xmlns:a16="http://schemas.microsoft.com/office/drawing/2014/main" id="{4B9442A9-6F96-61F0-6BEE-9447DF1A987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B2209B2-6046-4967-D8AE-D8066DC3638D}"/>
              </a:ext>
            </a:extLst>
          </p:cNvPr>
          <p:cNvSpPr>
            <a:spLocks noGrp="1"/>
          </p:cNvSpPr>
          <p:nvPr>
            <p:ph type="sldNum" sz="quarter" idx="10"/>
          </p:nvPr>
        </p:nvSpPr>
        <p:spPr/>
        <p:txBody>
          <a:bodyPr/>
          <a:lstStyle/>
          <a:p>
            <a:fld id="{D99FE50C-2332-474A-B68A-521316CFC10A}" type="slidenum">
              <a:rPr kumimoji="1" lang="ja-JP" altLang="en-US" smtClean="0"/>
              <a:t>21</a:t>
            </a:fld>
            <a:endParaRPr kumimoji="1" lang="ja-JP" altLang="en-US"/>
          </a:p>
        </p:txBody>
      </p:sp>
    </p:spTree>
    <p:extLst>
      <p:ext uri="{BB962C8B-B14F-4D97-AF65-F5344CB8AC3E}">
        <p14:creationId xmlns:p14="http://schemas.microsoft.com/office/powerpoint/2010/main" val="2628848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70EF9-EAB1-B84D-EC26-00EAD7AB609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1E60C40-5E7D-E31D-B259-F021718F71E3}"/>
              </a:ext>
            </a:extLst>
          </p:cNvPr>
          <p:cNvSpPr>
            <a:spLocks noGrp="1" noRot="1" noChangeAspect="1"/>
          </p:cNvSpPr>
          <p:nvPr>
            <p:ph type="sldImg"/>
          </p:nvPr>
        </p:nvSpPr>
        <p:spPr>
          <a:xfrm>
            <a:off x="798513" y="249238"/>
            <a:ext cx="5510212" cy="3814762"/>
          </a:xfrm>
        </p:spPr>
      </p:sp>
      <p:sp>
        <p:nvSpPr>
          <p:cNvPr id="3" name="ノート プレースホルダー 2">
            <a:extLst>
              <a:ext uri="{FF2B5EF4-FFF2-40B4-BE49-F238E27FC236}">
                <a16:creationId xmlns:a16="http://schemas.microsoft.com/office/drawing/2014/main" id="{98C1F17E-ACAF-C141-9634-186B9C576B9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E103A54-9E2F-73CD-C5FE-18DF239A0B32}"/>
              </a:ext>
            </a:extLst>
          </p:cNvPr>
          <p:cNvSpPr>
            <a:spLocks noGrp="1"/>
          </p:cNvSpPr>
          <p:nvPr>
            <p:ph type="sldNum" sz="quarter" idx="10"/>
          </p:nvPr>
        </p:nvSpPr>
        <p:spPr/>
        <p:txBody>
          <a:bodyPr/>
          <a:lstStyle/>
          <a:p>
            <a:fld id="{D99FE50C-2332-474A-B68A-521316CFC10A}" type="slidenum">
              <a:rPr kumimoji="1" lang="ja-JP" altLang="en-US" smtClean="0"/>
              <a:t>22</a:t>
            </a:fld>
            <a:endParaRPr kumimoji="1" lang="ja-JP" altLang="en-US"/>
          </a:p>
        </p:txBody>
      </p:sp>
    </p:spTree>
    <p:extLst>
      <p:ext uri="{BB962C8B-B14F-4D97-AF65-F5344CB8AC3E}">
        <p14:creationId xmlns:p14="http://schemas.microsoft.com/office/powerpoint/2010/main" val="3014291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35439-632B-8DEB-ECE7-B1427933B95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CCC33AA-52C5-588A-C144-52AED7D84182}"/>
              </a:ext>
            </a:extLst>
          </p:cNvPr>
          <p:cNvSpPr>
            <a:spLocks noGrp="1" noRot="1" noChangeAspect="1"/>
          </p:cNvSpPr>
          <p:nvPr>
            <p:ph type="sldImg"/>
          </p:nvPr>
        </p:nvSpPr>
        <p:spPr>
          <a:xfrm>
            <a:off x="798513" y="249238"/>
            <a:ext cx="5510212" cy="3814762"/>
          </a:xfrm>
        </p:spPr>
      </p:sp>
      <p:sp>
        <p:nvSpPr>
          <p:cNvPr id="3" name="ノート プレースホルダー 2">
            <a:extLst>
              <a:ext uri="{FF2B5EF4-FFF2-40B4-BE49-F238E27FC236}">
                <a16:creationId xmlns:a16="http://schemas.microsoft.com/office/drawing/2014/main" id="{3846CDFA-BEF3-2984-9757-1331B1D4D5D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247AD63-57D1-B936-46D7-45CBDF63561B}"/>
              </a:ext>
            </a:extLst>
          </p:cNvPr>
          <p:cNvSpPr>
            <a:spLocks noGrp="1"/>
          </p:cNvSpPr>
          <p:nvPr>
            <p:ph type="sldNum" sz="quarter" idx="10"/>
          </p:nvPr>
        </p:nvSpPr>
        <p:spPr/>
        <p:txBody>
          <a:bodyPr/>
          <a:lstStyle/>
          <a:p>
            <a:fld id="{D99FE50C-2332-474A-B68A-521316CFC10A}" type="slidenum">
              <a:rPr kumimoji="1" lang="ja-JP" altLang="en-US" smtClean="0"/>
              <a:t>23</a:t>
            </a:fld>
            <a:endParaRPr kumimoji="1" lang="ja-JP" altLang="en-US"/>
          </a:p>
        </p:txBody>
      </p:sp>
    </p:spTree>
    <p:extLst>
      <p:ext uri="{BB962C8B-B14F-4D97-AF65-F5344CB8AC3E}">
        <p14:creationId xmlns:p14="http://schemas.microsoft.com/office/powerpoint/2010/main" val="261253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8513" y="249238"/>
            <a:ext cx="5510212" cy="3814762"/>
          </a:xfrm>
        </p:spPr>
      </p:sp>
      <p:sp>
        <p:nvSpPr>
          <p:cNvPr id="3" name="ノート プレースホルダー 2"/>
          <p:cNvSpPr>
            <a:spLocks noGrp="1"/>
          </p:cNvSpPr>
          <p:nvPr>
            <p:ph type="body" idx="1"/>
          </p:nvPr>
        </p:nvSpPr>
        <p:spPr/>
        <p:txBody>
          <a:bodyPr/>
          <a:lstStyle/>
          <a:p>
            <a:pPr defTabSz="908354">
              <a:defRPr/>
            </a:pPr>
            <a:endParaRPr lang="en-US" altLang="ja-JP"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24</a:t>
            </a:fld>
            <a:endParaRPr kumimoji="1" lang="ja-JP" altLang="en-US"/>
          </a:p>
        </p:txBody>
      </p:sp>
    </p:spTree>
    <p:extLst>
      <p:ext uri="{BB962C8B-B14F-4D97-AF65-F5344CB8AC3E}">
        <p14:creationId xmlns:p14="http://schemas.microsoft.com/office/powerpoint/2010/main" val="18647395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89510-757D-2A35-6864-84239FE11D2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4763CE-E6B8-4A0A-7146-77B584D390C7}"/>
              </a:ext>
            </a:extLst>
          </p:cNvPr>
          <p:cNvSpPr>
            <a:spLocks noGrp="1" noRot="1" noChangeAspect="1"/>
          </p:cNvSpPr>
          <p:nvPr>
            <p:ph type="sldImg"/>
          </p:nvPr>
        </p:nvSpPr>
        <p:spPr>
          <a:xfrm>
            <a:off x="725488" y="241300"/>
            <a:ext cx="5338762" cy="3695700"/>
          </a:xfrm>
        </p:spPr>
      </p:sp>
      <p:sp>
        <p:nvSpPr>
          <p:cNvPr id="3" name="ノート プレースホルダー 2">
            <a:extLst>
              <a:ext uri="{FF2B5EF4-FFF2-40B4-BE49-F238E27FC236}">
                <a16:creationId xmlns:a16="http://schemas.microsoft.com/office/drawing/2014/main" id="{E79C864C-A25F-5DD3-8844-831285899E49}"/>
              </a:ext>
            </a:extLst>
          </p:cNvPr>
          <p:cNvSpPr>
            <a:spLocks noGrp="1"/>
          </p:cNvSpPr>
          <p:nvPr>
            <p:ph type="body" idx="1"/>
          </p:nvPr>
        </p:nvSpPr>
        <p:spPr/>
        <p:txBody>
          <a:bodyPr/>
          <a:lstStyle/>
          <a:p>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3A9128E9-047F-C14E-FF49-284A980F579A}"/>
              </a:ext>
            </a:extLst>
          </p:cNvPr>
          <p:cNvSpPr>
            <a:spLocks noGrp="1"/>
          </p:cNvSpPr>
          <p:nvPr>
            <p:ph type="sldNum" sz="quarter" idx="5"/>
          </p:nvPr>
        </p:nvSpPr>
        <p:spPr/>
        <p:txBody>
          <a:bodyPr/>
          <a:lstStyle/>
          <a:p>
            <a:pPr defTabSz="439350">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39350">
                <a:defRPr/>
              </a:pPr>
              <a:t>25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888011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93D61-1F8E-2B32-CC61-2A63B57F64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7791DA-F593-2E68-4B60-A19ED7B232D9}"/>
              </a:ext>
            </a:extLst>
          </p:cNvPr>
          <p:cNvSpPr>
            <a:spLocks noGrp="1" noRot="1" noChangeAspect="1"/>
          </p:cNvSpPr>
          <p:nvPr>
            <p:ph type="sldImg"/>
          </p:nvPr>
        </p:nvSpPr>
        <p:spPr>
          <a:xfrm>
            <a:off x="730250" y="241300"/>
            <a:ext cx="5351463" cy="3705225"/>
          </a:xfrm>
        </p:spPr>
      </p:sp>
      <p:sp>
        <p:nvSpPr>
          <p:cNvPr id="3" name="ノート プレースホルダー 2">
            <a:extLst>
              <a:ext uri="{FF2B5EF4-FFF2-40B4-BE49-F238E27FC236}">
                <a16:creationId xmlns:a16="http://schemas.microsoft.com/office/drawing/2014/main" id="{2453368C-F071-9F39-C3B7-18AE223CAAE1}"/>
              </a:ext>
            </a:extLst>
          </p:cNvPr>
          <p:cNvSpPr>
            <a:spLocks noGrp="1"/>
          </p:cNvSpPr>
          <p:nvPr>
            <p:ph type="body" idx="1"/>
          </p:nvPr>
        </p:nvSpPr>
        <p:spPr/>
        <p:txBody>
          <a:bodyPr/>
          <a:lstStyle/>
          <a:p>
            <a:pPr defTabSz="877383">
              <a:defRPr/>
            </a:pPr>
            <a:endParaRPr lang="en-US" altLang="ja-JP" dirty="0"/>
          </a:p>
        </p:txBody>
      </p:sp>
      <p:sp>
        <p:nvSpPr>
          <p:cNvPr id="4" name="スライド番号プレースホルダー 3">
            <a:extLst>
              <a:ext uri="{FF2B5EF4-FFF2-40B4-BE49-F238E27FC236}">
                <a16:creationId xmlns:a16="http://schemas.microsoft.com/office/drawing/2014/main" id="{BE8AA72F-7478-3195-77AB-E1EECF2AAD0E}"/>
              </a:ext>
            </a:extLst>
          </p:cNvPr>
          <p:cNvSpPr>
            <a:spLocks noGrp="1"/>
          </p:cNvSpPr>
          <p:nvPr>
            <p:ph type="sldNum" sz="quarter" idx="10"/>
          </p:nvPr>
        </p:nvSpPr>
        <p:spPr/>
        <p:txBody>
          <a:bodyPr/>
          <a:lstStyle/>
          <a:p>
            <a:fld id="{D99FE50C-2332-474A-B68A-521316CFC10A}" type="slidenum">
              <a:rPr kumimoji="1" lang="ja-JP" altLang="en-US" smtClean="0"/>
              <a:t>26</a:t>
            </a:fld>
            <a:endParaRPr kumimoji="1" lang="ja-JP" altLang="en-US"/>
          </a:p>
        </p:txBody>
      </p:sp>
    </p:spTree>
    <p:extLst>
      <p:ext uri="{BB962C8B-B14F-4D97-AF65-F5344CB8AC3E}">
        <p14:creationId xmlns:p14="http://schemas.microsoft.com/office/powerpoint/2010/main" val="34832130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5FEF4-3B69-4947-7E67-AAE1ED7C499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F9068DF-6337-4DFE-4736-0562DF96AB07}"/>
              </a:ext>
            </a:extLst>
          </p:cNvPr>
          <p:cNvSpPr>
            <a:spLocks noGrp="1" noRot="1" noChangeAspect="1"/>
          </p:cNvSpPr>
          <p:nvPr>
            <p:ph type="sldImg"/>
          </p:nvPr>
        </p:nvSpPr>
        <p:spPr>
          <a:xfrm>
            <a:off x="730250" y="241300"/>
            <a:ext cx="5351463" cy="3705225"/>
          </a:xfrm>
        </p:spPr>
      </p:sp>
      <p:sp>
        <p:nvSpPr>
          <p:cNvPr id="3" name="ノート プレースホルダー 2">
            <a:extLst>
              <a:ext uri="{FF2B5EF4-FFF2-40B4-BE49-F238E27FC236}">
                <a16:creationId xmlns:a16="http://schemas.microsoft.com/office/drawing/2014/main" id="{AFDCDE77-5043-8878-4800-D6C7318F1864}"/>
              </a:ext>
            </a:extLst>
          </p:cNvPr>
          <p:cNvSpPr>
            <a:spLocks noGrp="1"/>
          </p:cNvSpPr>
          <p:nvPr>
            <p:ph type="body" idx="1"/>
          </p:nvPr>
        </p:nvSpPr>
        <p:spPr/>
        <p:txBody>
          <a:bodyPr/>
          <a:lstStyle/>
          <a:p>
            <a:pPr defTabSz="877383">
              <a:defRPr/>
            </a:pPr>
            <a:endParaRPr lang="en-US" altLang="ja-JP" b="0" dirty="0"/>
          </a:p>
        </p:txBody>
      </p:sp>
      <p:sp>
        <p:nvSpPr>
          <p:cNvPr id="4" name="スライド番号プレースホルダー 3">
            <a:extLst>
              <a:ext uri="{FF2B5EF4-FFF2-40B4-BE49-F238E27FC236}">
                <a16:creationId xmlns:a16="http://schemas.microsoft.com/office/drawing/2014/main" id="{8599BAFF-F7AA-C67B-1B30-352D420AA418}"/>
              </a:ext>
            </a:extLst>
          </p:cNvPr>
          <p:cNvSpPr>
            <a:spLocks noGrp="1"/>
          </p:cNvSpPr>
          <p:nvPr>
            <p:ph type="sldNum" sz="quarter" idx="10"/>
          </p:nvPr>
        </p:nvSpPr>
        <p:spPr/>
        <p:txBody>
          <a:bodyPr/>
          <a:lstStyle/>
          <a:p>
            <a:fld id="{D99FE50C-2332-474A-B68A-521316CFC10A}" type="slidenum">
              <a:rPr kumimoji="1" lang="ja-JP" altLang="en-US" smtClean="0"/>
              <a:t>27</a:t>
            </a:fld>
            <a:endParaRPr kumimoji="1" lang="ja-JP" altLang="en-US"/>
          </a:p>
        </p:txBody>
      </p:sp>
    </p:spTree>
    <p:extLst>
      <p:ext uri="{BB962C8B-B14F-4D97-AF65-F5344CB8AC3E}">
        <p14:creationId xmlns:p14="http://schemas.microsoft.com/office/powerpoint/2010/main" val="601663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EFAD6-5BC7-6B28-5F15-C5039314000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B608D93-6AEA-C7A9-1685-2286BD44E9A1}"/>
              </a:ext>
            </a:extLst>
          </p:cNvPr>
          <p:cNvSpPr>
            <a:spLocks noGrp="1" noRot="1" noChangeAspect="1"/>
          </p:cNvSpPr>
          <p:nvPr>
            <p:ph type="sldImg"/>
          </p:nvPr>
        </p:nvSpPr>
        <p:spPr>
          <a:xfrm>
            <a:off x="730250" y="241300"/>
            <a:ext cx="5351463" cy="3705225"/>
          </a:xfrm>
        </p:spPr>
      </p:sp>
      <p:sp>
        <p:nvSpPr>
          <p:cNvPr id="3" name="ノート プレースホルダー 2">
            <a:extLst>
              <a:ext uri="{FF2B5EF4-FFF2-40B4-BE49-F238E27FC236}">
                <a16:creationId xmlns:a16="http://schemas.microsoft.com/office/drawing/2014/main" id="{3AF2A22D-B78F-DEF0-ED95-473D85F67F22}"/>
              </a:ext>
            </a:extLst>
          </p:cNvPr>
          <p:cNvSpPr>
            <a:spLocks noGrp="1"/>
          </p:cNvSpPr>
          <p:nvPr>
            <p:ph type="body" idx="1"/>
          </p:nvPr>
        </p:nvSpPr>
        <p:spPr/>
        <p:txBody>
          <a:bodyPr/>
          <a:lstStyle/>
          <a:p>
            <a:pPr defTabSz="877383">
              <a:defRPr/>
            </a:pPr>
            <a:endParaRPr lang="en-US" altLang="ja-JP" b="0" dirty="0"/>
          </a:p>
        </p:txBody>
      </p:sp>
      <p:sp>
        <p:nvSpPr>
          <p:cNvPr id="4" name="スライド番号プレースホルダー 3">
            <a:extLst>
              <a:ext uri="{FF2B5EF4-FFF2-40B4-BE49-F238E27FC236}">
                <a16:creationId xmlns:a16="http://schemas.microsoft.com/office/drawing/2014/main" id="{F0CF29AF-665A-4B9F-B6E8-AC1BEB368D58}"/>
              </a:ext>
            </a:extLst>
          </p:cNvPr>
          <p:cNvSpPr>
            <a:spLocks noGrp="1"/>
          </p:cNvSpPr>
          <p:nvPr>
            <p:ph type="sldNum" sz="quarter" idx="10"/>
          </p:nvPr>
        </p:nvSpPr>
        <p:spPr/>
        <p:txBody>
          <a:bodyPr/>
          <a:lstStyle/>
          <a:p>
            <a:fld id="{D99FE50C-2332-474A-B68A-521316CFC10A}" type="slidenum">
              <a:rPr kumimoji="1" lang="ja-JP" altLang="en-US" smtClean="0"/>
              <a:t>28</a:t>
            </a:fld>
            <a:endParaRPr kumimoji="1" lang="ja-JP" altLang="en-US"/>
          </a:p>
        </p:txBody>
      </p:sp>
    </p:spTree>
    <p:extLst>
      <p:ext uri="{BB962C8B-B14F-4D97-AF65-F5344CB8AC3E}">
        <p14:creationId xmlns:p14="http://schemas.microsoft.com/office/powerpoint/2010/main" val="36415928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3900" y="241300"/>
            <a:ext cx="5332413" cy="3690938"/>
          </a:xfrm>
        </p:spPr>
      </p:sp>
      <p:sp>
        <p:nvSpPr>
          <p:cNvPr id="3" name="ノート プレースホルダー 2"/>
          <p:cNvSpPr>
            <a:spLocks noGrp="1"/>
          </p:cNvSpPr>
          <p:nvPr>
            <p:ph type="body" idx="1"/>
          </p:nvPr>
        </p:nvSpPr>
        <p:spPr/>
        <p:txBody>
          <a:bodyPr/>
          <a:lstStyle/>
          <a:p>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38780">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38780">
                <a:defRPr/>
              </a:pPr>
              <a:t>29</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854425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B4C390-704E-47FD-86C2-9A046C79CF26}" type="slidenum">
              <a:rPr kumimoji="1" lang="ja-JP" altLang="en-US" smtClean="0"/>
              <a:t>30</a:t>
            </a:fld>
            <a:endParaRPr kumimoji="1" lang="ja-JP" altLang="en-US"/>
          </a:p>
        </p:txBody>
      </p:sp>
    </p:spTree>
    <p:extLst>
      <p:ext uri="{BB962C8B-B14F-4D97-AF65-F5344CB8AC3E}">
        <p14:creationId xmlns:p14="http://schemas.microsoft.com/office/powerpoint/2010/main" val="181130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4988" y="271463"/>
            <a:ext cx="5983287" cy="4143375"/>
          </a:xfrm>
        </p:spPr>
      </p:sp>
      <p:sp>
        <p:nvSpPr>
          <p:cNvPr id="3" name="ノート プレースホルダー 2"/>
          <p:cNvSpPr>
            <a:spLocks noGrp="1"/>
          </p:cNvSpPr>
          <p:nvPr>
            <p:ph type="body" idx="1"/>
          </p:nvPr>
        </p:nvSpPr>
        <p:spPr/>
        <p:txBody>
          <a:bodyPr/>
          <a:lstStyle/>
          <a:p>
            <a:endParaRPr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56158">
              <a:defRPr/>
            </a:pPr>
            <a:fld id="{FDB4C390-704E-47FD-86C2-9A046C79CF26}" type="slidenum">
              <a:rPr lang="ja-JP" altLang="en-US">
                <a:solidFill>
                  <a:prstClr val="black"/>
                </a:solidFill>
                <a:latin typeface="游ゴシック" panose="020F0502020204030204"/>
                <a:ea typeface="游ゴシック" panose="020B0400000000000000" pitchFamily="50" charset="-128"/>
              </a:rPr>
              <a:pPr defTabSz="456158">
                <a:defRPr/>
              </a:pPr>
              <a:t>4</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6563881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31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6852555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CBE74-4911-5E18-75B1-76BCA50AEA8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81A2CC-BD28-32E3-7385-A482E0FFB731}"/>
              </a:ext>
            </a:extLst>
          </p:cNvPr>
          <p:cNvSpPr>
            <a:spLocks noGrp="1" noRot="1" noChangeAspect="1"/>
          </p:cNvSpPr>
          <p:nvPr>
            <p:ph type="sldImg"/>
          </p:nvPr>
        </p:nvSpPr>
        <p:spPr>
          <a:xfrm>
            <a:off x="796925" y="249238"/>
            <a:ext cx="5502275" cy="3810000"/>
          </a:xfrm>
        </p:spPr>
      </p:sp>
      <p:sp>
        <p:nvSpPr>
          <p:cNvPr id="3" name="ノート プレースホルダー 2">
            <a:extLst>
              <a:ext uri="{FF2B5EF4-FFF2-40B4-BE49-F238E27FC236}">
                <a16:creationId xmlns:a16="http://schemas.microsoft.com/office/drawing/2014/main" id="{65089277-36EF-652B-A3A8-ACB0C931BF5F}"/>
              </a:ext>
            </a:extLst>
          </p:cNvPr>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101EE9BB-62A4-21AC-B055-84B7634CEC1D}"/>
              </a:ext>
            </a:extLst>
          </p:cNvPr>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32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1887593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33</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896344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B4C390-704E-47FD-86C2-9A046C79CF26}" type="slidenum">
              <a:rPr kumimoji="1" lang="ja-JP" altLang="en-US" smtClean="0"/>
              <a:t>34</a:t>
            </a:fld>
            <a:endParaRPr kumimoji="1" lang="ja-JP" altLang="en-US"/>
          </a:p>
        </p:txBody>
      </p:sp>
    </p:spTree>
    <p:extLst>
      <p:ext uri="{BB962C8B-B14F-4D97-AF65-F5344CB8AC3E}">
        <p14:creationId xmlns:p14="http://schemas.microsoft.com/office/powerpoint/2010/main" val="30672958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35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294198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E4CF3-2536-7233-D8EB-E54759FC5A5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58F497D-0012-BDDC-127D-CDFFBAF74B8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2C82839-254D-531E-D36A-1A8C41E37F5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F56294F-E333-5370-4B38-70121BD8F14B}"/>
              </a:ext>
            </a:extLst>
          </p:cNvPr>
          <p:cNvSpPr>
            <a:spLocks noGrp="1"/>
          </p:cNvSpPr>
          <p:nvPr>
            <p:ph type="sldNum" sz="quarter" idx="5"/>
          </p:nvPr>
        </p:nvSpPr>
        <p:spPr/>
        <p:txBody>
          <a:bodyPr/>
          <a:lstStyle/>
          <a:p>
            <a:fld id="{FDB4C390-704E-47FD-86C2-9A046C79CF26}" type="slidenum">
              <a:rPr kumimoji="1" lang="ja-JP" altLang="en-US" smtClean="0"/>
              <a:t>36</a:t>
            </a:fld>
            <a:endParaRPr kumimoji="1" lang="ja-JP" altLang="en-US"/>
          </a:p>
        </p:txBody>
      </p:sp>
    </p:spTree>
    <p:extLst>
      <p:ext uri="{BB962C8B-B14F-4D97-AF65-F5344CB8AC3E}">
        <p14:creationId xmlns:p14="http://schemas.microsoft.com/office/powerpoint/2010/main" val="12464219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84FA9-7A00-293B-CBCC-67F6C169099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6D8B3FF-665E-3F86-50CA-D7FE4F3D78B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D4299A-0BD6-0717-CF7D-7B296280350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D45CCC7-D1B2-7E19-9C5A-0C1979C75B47}"/>
              </a:ext>
            </a:extLst>
          </p:cNvPr>
          <p:cNvSpPr>
            <a:spLocks noGrp="1"/>
          </p:cNvSpPr>
          <p:nvPr>
            <p:ph type="sldNum" sz="quarter" idx="10"/>
          </p:nvPr>
        </p:nvSpPr>
        <p:spPr/>
        <p:txBody>
          <a:bodyPr/>
          <a:lstStyle/>
          <a:p>
            <a:fld id="{FDB4C390-704E-47FD-86C2-9A046C79CF26}" type="slidenum">
              <a:rPr kumimoji="1" lang="ja-JP" altLang="en-US" smtClean="0"/>
              <a:t>37</a:t>
            </a:fld>
            <a:endParaRPr kumimoji="1" lang="ja-JP" altLang="en-US"/>
          </a:p>
        </p:txBody>
      </p:sp>
    </p:spTree>
    <p:extLst>
      <p:ext uri="{BB962C8B-B14F-4D97-AF65-F5344CB8AC3E}">
        <p14:creationId xmlns:p14="http://schemas.microsoft.com/office/powerpoint/2010/main" val="21201240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6E076-CE14-C508-7F95-6D9CB0F7F5C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419C90F-9AD1-98A7-E1DD-658A887CDCE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9538028-D3D9-E519-44AB-920723D5577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B94047C-0DF1-3348-F126-E64BDD25B626}"/>
              </a:ext>
            </a:extLst>
          </p:cNvPr>
          <p:cNvSpPr>
            <a:spLocks noGrp="1"/>
          </p:cNvSpPr>
          <p:nvPr>
            <p:ph type="sldNum" sz="quarter" idx="10"/>
          </p:nvPr>
        </p:nvSpPr>
        <p:spPr/>
        <p:txBody>
          <a:bodyPr/>
          <a:lstStyle/>
          <a:p>
            <a:fld id="{FDB4C390-704E-47FD-86C2-9A046C79CF26}" type="slidenum">
              <a:rPr kumimoji="1" lang="ja-JP" altLang="en-US" smtClean="0"/>
              <a:t>38</a:t>
            </a:fld>
            <a:endParaRPr kumimoji="1" lang="ja-JP" altLang="en-US"/>
          </a:p>
        </p:txBody>
      </p:sp>
    </p:spTree>
    <p:extLst>
      <p:ext uri="{BB962C8B-B14F-4D97-AF65-F5344CB8AC3E}">
        <p14:creationId xmlns:p14="http://schemas.microsoft.com/office/powerpoint/2010/main" val="24823411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89BFA-22CB-2175-1DE9-48EC886678E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48BBE65-8309-C797-4377-9D58DB7A110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CE1D561-BD7C-799C-242C-4E415017D24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2AE08BD-2BDE-1644-CF28-47AE4E2FA765}"/>
              </a:ext>
            </a:extLst>
          </p:cNvPr>
          <p:cNvSpPr>
            <a:spLocks noGrp="1"/>
          </p:cNvSpPr>
          <p:nvPr>
            <p:ph type="sldNum" sz="quarter" idx="10"/>
          </p:nvPr>
        </p:nvSpPr>
        <p:spPr/>
        <p:txBody>
          <a:bodyPr/>
          <a:lstStyle/>
          <a:p>
            <a:fld id="{FDB4C390-704E-47FD-86C2-9A046C79CF26}" type="slidenum">
              <a:rPr kumimoji="1" lang="ja-JP" altLang="en-US" smtClean="0"/>
              <a:t>39</a:t>
            </a:fld>
            <a:endParaRPr kumimoji="1" lang="ja-JP" altLang="en-US"/>
          </a:p>
        </p:txBody>
      </p:sp>
    </p:spTree>
    <p:extLst>
      <p:ext uri="{BB962C8B-B14F-4D97-AF65-F5344CB8AC3E}">
        <p14:creationId xmlns:p14="http://schemas.microsoft.com/office/powerpoint/2010/main" val="875020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B4C390-704E-47FD-86C2-9A046C79CF26}" type="slidenum">
              <a:rPr kumimoji="1" lang="ja-JP" altLang="en-US" smtClean="0"/>
              <a:t>40</a:t>
            </a:fld>
            <a:endParaRPr kumimoji="1" lang="ja-JP" altLang="en-US"/>
          </a:p>
        </p:txBody>
      </p:sp>
    </p:spTree>
    <p:extLst>
      <p:ext uri="{BB962C8B-B14F-4D97-AF65-F5344CB8AC3E}">
        <p14:creationId xmlns:p14="http://schemas.microsoft.com/office/powerpoint/2010/main" val="2812081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5488" y="241300"/>
            <a:ext cx="5338762" cy="3695700"/>
          </a:xfrm>
        </p:spPr>
      </p:sp>
      <p:sp>
        <p:nvSpPr>
          <p:cNvPr id="3" name="ノート プレースホルダー 2"/>
          <p:cNvSpPr>
            <a:spLocks noGrp="1"/>
          </p:cNvSpPr>
          <p:nvPr>
            <p:ph type="body" idx="1"/>
          </p:nvPr>
        </p:nvSpPr>
        <p:spPr/>
        <p:txBody>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説明骨子</a:t>
            </a:r>
            <a:r>
              <a:rPr kumimoji="1" lang="en-US" altLang="ja-JP" dirty="0">
                <a:latin typeface="HG丸ｺﾞｼｯｸM-PRO" panose="020F0600000000000000" pitchFamily="50" charset="-128"/>
                <a:ea typeface="HG丸ｺﾞｼｯｸM-PRO" panose="020F0600000000000000" pitchFamily="50" charset="-128"/>
              </a:rPr>
              <a:t>】</a:t>
            </a:r>
          </a:p>
          <a:p>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39350">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39350">
                <a:defRPr/>
              </a:pPr>
              <a:t>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8578837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4F996-422D-8097-6B26-E2FD0BF897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DB9F01-3D24-29DF-4215-C71D6681157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BE1975E-3003-ED90-A58B-FE115F8A484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6429F25-3ECA-691D-0BD9-164FF156C209}"/>
              </a:ext>
            </a:extLst>
          </p:cNvPr>
          <p:cNvSpPr>
            <a:spLocks noGrp="1"/>
          </p:cNvSpPr>
          <p:nvPr>
            <p:ph type="sldNum" sz="quarter" idx="10"/>
          </p:nvPr>
        </p:nvSpPr>
        <p:spPr/>
        <p:txBody>
          <a:bodyPr/>
          <a:lstStyle/>
          <a:p>
            <a:fld id="{FDB4C390-704E-47FD-86C2-9A046C79CF26}" type="slidenum">
              <a:rPr kumimoji="1" lang="ja-JP" altLang="en-US" smtClean="0"/>
              <a:t>41</a:t>
            </a:fld>
            <a:endParaRPr kumimoji="1" lang="ja-JP" altLang="en-US"/>
          </a:p>
        </p:txBody>
      </p:sp>
    </p:spTree>
    <p:extLst>
      <p:ext uri="{BB962C8B-B14F-4D97-AF65-F5344CB8AC3E}">
        <p14:creationId xmlns:p14="http://schemas.microsoft.com/office/powerpoint/2010/main" val="10007290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42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337261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D8762-C193-E73C-B98A-290E80CDF6B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945C380-ABC5-1AC7-3370-267EBAD2856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D6B07A1-A2F0-E1FC-A070-037E89393BE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F97052B-F585-1A9E-0463-D750BA3C3C68}"/>
              </a:ext>
            </a:extLst>
          </p:cNvPr>
          <p:cNvSpPr>
            <a:spLocks noGrp="1"/>
          </p:cNvSpPr>
          <p:nvPr>
            <p:ph type="sldNum" sz="quarter" idx="5"/>
          </p:nvPr>
        </p:nvSpPr>
        <p:spPr/>
        <p:txBody>
          <a:bodyPr/>
          <a:lstStyle/>
          <a:p>
            <a:fld id="{FDB4C390-704E-47FD-86C2-9A046C79CF26}" type="slidenum">
              <a:rPr kumimoji="1" lang="ja-JP" altLang="en-US" smtClean="0"/>
              <a:t>44</a:t>
            </a:fld>
            <a:endParaRPr kumimoji="1" lang="ja-JP" altLang="en-US"/>
          </a:p>
        </p:txBody>
      </p:sp>
    </p:spTree>
    <p:extLst>
      <p:ext uri="{BB962C8B-B14F-4D97-AF65-F5344CB8AC3E}">
        <p14:creationId xmlns:p14="http://schemas.microsoft.com/office/powerpoint/2010/main" val="18891226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45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40634879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0ED63-1533-DE01-AFBE-25E51B300DF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6B7D83B-CDA7-000C-A8FA-0304D3C3E26B}"/>
              </a:ext>
            </a:extLst>
          </p:cNvPr>
          <p:cNvSpPr>
            <a:spLocks noGrp="1" noRot="1" noChangeAspect="1"/>
          </p:cNvSpPr>
          <p:nvPr>
            <p:ph type="sldImg"/>
          </p:nvPr>
        </p:nvSpPr>
        <p:spPr>
          <a:xfrm>
            <a:off x="796925" y="249238"/>
            <a:ext cx="5502275" cy="3810000"/>
          </a:xfrm>
        </p:spPr>
      </p:sp>
      <p:sp>
        <p:nvSpPr>
          <p:cNvPr id="3" name="ノート プレースホルダー 2">
            <a:extLst>
              <a:ext uri="{FF2B5EF4-FFF2-40B4-BE49-F238E27FC236}">
                <a16:creationId xmlns:a16="http://schemas.microsoft.com/office/drawing/2014/main" id="{3341597F-00A1-7CBD-5741-7BA66CFBFDCC}"/>
              </a:ext>
            </a:extLst>
          </p:cNvPr>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650FFF1E-E1A3-775A-497F-473F514E4777}"/>
              </a:ext>
            </a:extLst>
          </p:cNvPr>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46</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015516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6925" y="249238"/>
            <a:ext cx="5502275" cy="3810000"/>
          </a:xfrm>
        </p:spPr>
      </p:sp>
      <p:sp>
        <p:nvSpPr>
          <p:cNvPr id="3" name="ノート プレースホルダー 2"/>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47</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2333230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F32C1-3C83-9FC5-963B-D7A9AABC41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F07FF86-3BE9-842A-4B08-B10DE2AF983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EB239B-6756-E9DA-0257-549A8417C92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8C6783A-16A3-83D3-49C3-525D5043AB77}"/>
              </a:ext>
            </a:extLst>
          </p:cNvPr>
          <p:cNvSpPr>
            <a:spLocks noGrp="1"/>
          </p:cNvSpPr>
          <p:nvPr>
            <p:ph type="sldNum" sz="quarter" idx="5"/>
          </p:nvPr>
        </p:nvSpPr>
        <p:spPr/>
        <p:txBody>
          <a:bodyPr/>
          <a:lstStyle/>
          <a:p>
            <a:fld id="{B6B31BB2-FDA5-48CD-B5F3-B32FFE977CED}" type="slidenum">
              <a:rPr kumimoji="1" lang="ja-JP" altLang="en-US" smtClean="0"/>
              <a:t>48</a:t>
            </a:fld>
            <a:endParaRPr kumimoji="1" lang="ja-JP" altLang="en-US"/>
          </a:p>
        </p:txBody>
      </p:sp>
    </p:spTree>
    <p:extLst>
      <p:ext uri="{BB962C8B-B14F-4D97-AF65-F5344CB8AC3E}">
        <p14:creationId xmlns:p14="http://schemas.microsoft.com/office/powerpoint/2010/main" val="33447699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EE812-06AF-D623-607F-1AFE2A80EF9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F1B30BD-0C6A-76B7-016B-F8449BF0B6BA}"/>
              </a:ext>
            </a:extLst>
          </p:cNvPr>
          <p:cNvSpPr>
            <a:spLocks noGrp="1" noRot="1" noChangeAspect="1"/>
          </p:cNvSpPr>
          <p:nvPr>
            <p:ph type="sldImg"/>
          </p:nvPr>
        </p:nvSpPr>
        <p:spPr>
          <a:xfrm>
            <a:off x="730250" y="241300"/>
            <a:ext cx="5351463" cy="3705225"/>
          </a:xfrm>
        </p:spPr>
      </p:sp>
      <p:sp>
        <p:nvSpPr>
          <p:cNvPr id="3" name="ノート プレースホルダー 2">
            <a:extLst>
              <a:ext uri="{FF2B5EF4-FFF2-40B4-BE49-F238E27FC236}">
                <a16:creationId xmlns:a16="http://schemas.microsoft.com/office/drawing/2014/main" id="{BF62AF87-B024-B26B-7C9B-408B696E5B5C}"/>
              </a:ext>
            </a:extLst>
          </p:cNvPr>
          <p:cNvSpPr>
            <a:spLocks noGrp="1"/>
          </p:cNvSpPr>
          <p:nvPr>
            <p:ph type="body" idx="1"/>
          </p:nvPr>
        </p:nvSpPr>
        <p:spPr/>
        <p:txBody>
          <a:bodyPr/>
          <a:lstStyle/>
          <a:p>
            <a:endParaRPr lang="en-US" altLang="ja-JP" dirty="0"/>
          </a:p>
        </p:txBody>
      </p:sp>
      <p:sp>
        <p:nvSpPr>
          <p:cNvPr id="4" name="スライド番号プレースホルダー 3">
            <a:extLst>
              <a:ext uri="{FF2B5EF4-FFF2-40B4-BE49-F238E27FC236}">
                <a16:creationId xmlns:a16="http://schemas.microsoft.com/office/drawing/2014/main" id="{3F4CADE1-5BBD-4AB8-5301-F6CC5D9C891F}"/>
              </a:ext>
            </a:extLst>
          </p:cNvPr>
          <p:cNvSpPr>
            <a:spLocks noGrp="1"/>
          </p:cNvSpPr>
          <p:nvPr>
            <p:ph type="sldNum" sz="quarter" idx="10"/>
          </p:nvPr>
        </p:nvSpPr>
        <p:spPr/>
        <p:txBody>
          <a:bodyPr/>
          <a:lstStyle/>
          <a:p>
            <a:fld id="{D99FE50C-2332-474A-B68A-521316CFC10A}" type="slidenum">
              <a:rPr kumimoji="1" lang="ja-JP" altLang="en-US" smtClean="0"/>
              <a:t>49</a:t>
            </a:fld>
            <a:endParaRPr kumimoji="1" lang="ja-JP" altLang="en-US"/>
          </a:p>
        </p:txBody>
      </p:sp>
    </p:spTree>
    <p:extLst>
      <p:ext uri="{BB962C8B-B14F-4D97-AF65-F5344CB8AC3E}">
        <p14:creationId xmlns:p14="http://schemas.microsoft.com/office/powerpoint/2010/main" val="37837776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7B065-9E0B-CFCD-7F69-CDB1C25A48B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4B52B92-224B-2501-8614-489DC006C483}"/>
              </a:ext>
            </a:extLst>
          </p:cNvPr>
          <p:cNvSpPr>
            <a:spLocks noGrp="1" noRot="1" noChangeAspect="1"/>
          </p:cNvSpPr>
          <p:nvPr>
            <p:ph type="sldImg"/>
          </p:nvPr>
        </p:nvSpPr>
        <p:spPr>
          <a:xfrm>
            <a:off x="730250" y="241300"/>
            <a:ext cx="5351463" cy="3705225"/>
          </a:xfrm>
        </p:spPr>
      </p:sp>
      <p:sp>
        <p:nvSpPr>
          <p:cNvPr id="3" name="ノート プレースホルダー 2">
            <a:extLst>
              <a:ext uri="{FF2B5EF4-FFF2-40B4-BE49-F238E27FC236}">
                <a16:creationId xmlns:a16="http://schemas.microsoft.com/office/drawing/2014/main" id="{083F57F2-0056-4C96-C1F6-325DA89BB6AD}"/>
              </a:ext>
            </a:extLst>
          </p:cNvPr>
          <p:cNvSpPr>
            <a:spLocks noGrp="1"/>
          </p:cNvSpPr>
          <p:nvPr>
            <p:ph type="body" idx="1"/>
          </p:nvPr>
        </p:nvSpPr>
        <p:spPr/>
        <p:txBody>
          <a:bodyPr/>
          <a:lstStyle/>
          <a:p>
            <a:endParaRPr lang="en-US" altLang="ja-JP" dirty="0"/>
          </a:p>
        </p:txBody>
      </p:sp>
      <p:sp>
        <p:nvSpPr>
          <p:cNvPr id="4" name="スライド番号プレースホルダー 3">
            <a:extLst>
              <a:ext uri="{FF2B5EF4-FFF2-40B4-BE49-F238E27FC236}">
                <a16:creationId xmlns:a16="http://schemas.microsoft.com/office/drawing/2014/main" id="{8974F4B7-90D9-F676-8799-86C973E8A37A}"/>
              </a:ext>
            </a:extLst>
          </p:cNvPr>
          <p:cNvSpPr>
            <a:spLocks noGrp="1"/>
          </p:cNvSpPr>
          <p:nvPr>
            <p:ph type="sldNum" sz="quarter" idx="10"/>
          </p:nvPr>
        </p:nvSpPr>
        <p:spPr/>
        <p:txBody>
          <a:bodyPr/>
          <a:lstStyle/>
          <a:p>
            <a:fld id="{D99FE50C-2332-474A-B68A-521316CFC10A}" type="slidenum">
              <a:rPr kumimoji="1" lang="ja-JP" altLang="en-US" smtClean="0"/>
              <a:t>50</a:t>
            </a:fld>
            <a:endParaRPr kumimoji="1" lang="ja-JP" altLang="en-US"/>
          </a:p>
        </p:txBody>
      </p:sp>
    </p:spTree>
    <p:extLst>
      <p:ext uri="{BB962C8B-B14F-4D97-AF65-F5344CB8AC3E}">
        <p14:creationId xmlns:p14="http://schemas.microsoft.com/office/powerpoint/2010/main" val="23314541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A3AB7-3AFE-111E-F3B1-0C3960D3839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4013A32-03A1-AE83-228B-352485C421FE}"/>
              </a:ext>
            </a:extLst>
          </p:cNvPr>
          <p:cNvSpPr>
            <a:spLocks noGrp="1" noRot="1" noChangeAspect="1"/>
          </p:cNvSpPr>
          <p:nvPr>
            <p:ph type="sldImg"/>
          </p:nvPr>
        </p:nvSpPr>
        <p:spPr>
          <a:xfrm>
            <a:off x="725488" y="241300"/>
            <a:ext cx="5338762" cy="3695700"/>
          </a:xfrm>
        </p:spPr>
      </p:sp>
      <p:sp>
        <p:nvSpPr>
          <p:cNvPr id="3" name="ノート プレースホルダー 2">
            <a:extLst>
              <a:ext uri="{FF2B5EF4-FFF2-40B4-BE49-F238E27FC236}">
                <a16:creationId xmlns:a16="http://schemas.microsoft.com/office/drawing/2014/main" id="{93FFEB7D-1238-FA38-6E6E-15AABE7A1327}"/>
              </a:ext>
            </a:extLst>
          </p:cNvPr>
          <p:cNvSpPr>
            <a:spLocks noGrp="1"/>
          </p:cNvSpPr>
          <p:nvPr>
            <p:ph type="body" idx="1"/>
          </p:nvPr>
        </p:nvSpPr>
        <p:spPr/>
        <p:txBody>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説明骨子</a:t>
            </a:r>
            <a:r>
              <a:rPr kumimoji="1" lang="en-US" altLang="ja-JP" dirty="0">
                <a:latin typeface="HG丸ｺﾞｼｯｸM-PRO" panose="020F0600000000000000" pitchFamily="50" charset="-128"/>
                <a:ea typeface="HG丸ｺﾞｼｯｸM-PRO" panose="020F0600000000000000" pitchFamily="50" charset="-128"/>
              </a:rPr>
              <a:t>】</a:t>
            </a:r>
          </a:p>
          <a:p>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BDEF8E6F-8190-6E60-B90D-5AAD1D5B88D6}"/>
              </a:ext>
            </a:extLst>
          </p:cNvPr>
          <p:cNvSpPr>
            <a:spLocks noGrp="1"/>
          </p:cNvSpPr>
          <p:nvPr>
            <p:ph type="sldNum" sz="quarter" idx="5"/>
          </p:nvPr>
        </p:nvSpPr>
        <p:spPr/>
        <p:txBody>
          <a:bodyPr/>
          <a:lstStyle/>
          <a:p>
            <a:pPr defTabSz="439350">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39350">
                <a:defRPr/>
              </a:pPr>
              <a:t>51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469191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F0FBB-8300-CCC9-B5EC-105C9BE7E56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9B1B81-2AD8-EFE2-8A3B-1E60B6E1811D}"/>
              </a:ext>
            </a:extLst>
          </p:cNvPr>
          <p:cNvSpPr>
            <a:spLocks noGrp="1" noRot="1" noChangeAspect="1"/>
          </p:cNvSpPr>
          <p:nvPr>
            <p:ph type="sldImg"/>
          </p:nvPr>
        </p:nvSpPr>
        <p:spPr>
          <a:xfrm>
            <a:off x="796925" y="249238"/>
            <a:ext cx="5502275" cy="3810000"/>
          </a:xfrm>
        </p:spPr>
      </p:sp>
      <p:sp>
        <p:nvSpPr>
          <p:cNvPr id="3" name="ノート プレースホルダー 2">
            <a:extLst>
              <a:ext uri="{FF2B5EF4-FFF2-40B4-BE49-F238E27FC236}">
                <a16:creationId xmlns:a16="http://schemas.microsoft.com/office/drawing/2014/main" id="{9A65BE3D-C310-BB8A-CE6B-59163CF75C9D}"/>
              </a:ext>
            </a:extLst>
          </p:cNvPr>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4BD0688B-90BE-60CF-2CE6-D9A1864A8857}"/>
              </a:ext>
            </a:extLst>
          </p:cNvPr>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6</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7300346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8A905-518A-6294-3B1B-C4F40AE925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64160C5-FC8B-2461-9A07-B25A68874DDF}"/>
              </a:ext>
            </a:extLst>
          </p:cNvPr>
          <p:cNvSpPr>
            <a:spLocks noGrp="1" noRot="1" noChangeAspect="1"/>
          </p:cNvSpPr>
          <p:nvPr>
            <p:ph type="sldImg"/>
          </p:nvPr>
        </p:nvSpPr>
        <p:spPr>
          <a:xfrm>
            <a:off x="796925" y="249238"/>
            <a:ext cx="5502275" cy="3810000"/>
          </a:xfrm>
        </p:spPr>
      </p:sp>
      <p:sp>
        <p:nvSpPr>
          <p:cNvPr id="3" name="ノート プレースホルダー 2">
            <a:extLst>
              <a:ext uri="{FF2B5EF4-FFF2-40B4-BE49-F238E27FC236}">
                <a16:creationId xmlns:a16="http://schemas.microsoft.com/office/drawing/2014/main" id="{1D2AA697-D711-77F0-3A7B-91DD39CDC163}"/>
              </a:ext>
            </a:extLst>
          </p:cNvPr>
          <p:cNvSpPr>
            <a:spLocks noGrp="1"/>
          </p:cNvSpPr>
          <p:nvPr>
            <p:ph type="body" idx="1"/>
          </p:nvPr>
        </p:nvSpPr>
        <p:spPr/>
        <p:txBody>
          <a:bodyPr/>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129F1A6E-CFDF-5F61-1865-E0845C63A103}"/>
              </a:ext>
            </a:extLst>
          </p:cNvPr>
          <p:cNvSpPr>
            <a:spLocks noGrp="1"/>
          </p:cNvSpPr>
          <p:nvPr>
            <p:ph type="sldNum" sz="quarter" idx="5"/>
          </p:nvPr>
        </p:nvSpPr>
        <p:spPr/>
        <p:txBody>
          <a:bodyPr/>
          <a:lstStyle/>
          <a:p>
            <a:pPr defTabSz="455428">
              <a:defRPr/>
            </a:pPr>
            <a:fld id="{FDB4C390-704E-47FD-86C2-9A046C79CF26}" type="slidenum">
              <a:rPr kumimoji="1" lang="ja-JP" altLang="en-US">
                <a:solidFill>
                  <a:prstClr val="black"/>
                </a:solidFill>
                <a:latin typeface="游ゴシック" panose="020F0502020204030204"/>
                <a:ea typeface="游ゴシック" panose="020B0400000000000000" pitchFamily="50" charset="-128"/>
              </a:rPr>
              <a:pPr defTabSz="455428">
                <a:defRPr/>
              </a:pPr>
              <a:t>52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184934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10"/>
          </p:nvPr>
        </p:nvSpPr>
        <p:spPr/>
        <p:txBody>
          <a:bodyPr/>
          <a:lstStyle/>
          <a:p>
            <a:fld id="{FDB4C390-704E-47FD-86C2-9A046C79CF26}" type="slidenum">
              <a:rPr kumimoji="1" lang="ja-JP" altLang="en-US" smtClean="0"/>
              <a:t>7</a:t>
            </a:fld>
            <a:endParaRPr kumimoji="1" lang="ja-JP" altLang="en-US"/>
          </a:p>
        </p:txBody>
      </p:sp>
    </p:spTree>
    <p:extLst>
      <p:ext uri="{BB962C8B-B14F-4D97-AF65-F5344CB8AC3E}">
        <p14:creationId xmlns:p14="http://schemas.microsoft.com/office/powerpoint/2010/main" val="2825782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8</a:t>
            </a:fld>
            <a:endParaRPr kumimoji="1" lang="ja-JP" altLang="en-US"/>
          </a:p>
        </p:txBody>
      </p:sp>
    </p:spTree>
    <p:extLst>
      <p:ext uri="{BB962C8B-B14F-4D97-AF65-F5344CB8AC3E}">
        <p14:creationId xmlns:p14="http://schemas.microsoft.com/office/powerpoint/2010/main" val="2109889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1562">
              <a:defRPr/>
            </a:pPr>
            <a:endParaRPr lang="ja-JP" altLang="en-US"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9</a:t>
            </a:fld>
            <a:endParaRPr kumimoji="1" lang="ja-JP" altLang="en-US"/>
          </a:p>
        </p:txBody>
      </p:sp>
    </p:spTree>
    <p:extLst>
      <p:ext uri="{BB962C8B-B14F-4D97-AF65-F5344CB8AC3E}">
        <p14:creationId xmlns:p14="http://schemas.microsoft.com/office/powerpoint/2010/main" val="2265974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69963" y="249238"/>
            <a:ext cx="5141912" cy="3560762"/>
          </a:xfrm>
        </p:spPr>
      </p:sp>
      <p:sp>
        <p:nvSpPr>
          <p:cNvPr id="3" name="ノート プレースホルダー 2"/>
          <p:cNvSpPr>
            <a:spLocks noGrp="1"/>
          </p:cNvSpPr>
          <p:nvPr>
            <p:ph type="body" idx="1"/>
          </p:nvPr>
        </p:nvSpPr>
        <p:spPr/>
        <p:txBody>
          <a:bodyPr/>
          <a:lstStyle/>
          <a:p>
            <a:pPr defTabSz="911464">
              <a:defRPr/>
            </a:pPr>
            <a:endParaRPr lang="ja-JP" altLang="en-US" dirty="0"/>
          </a:p>
        </p:txBody>
      </p:sp>
      <p:sp>
        <p:nvSpPr>
          <p:cNvPr id="4" name="スライド番号プレースホルダー 3"/>
          <p:cNvSpPr>
            <a:spLocks noGrp="1"/>
          </p:cNvSpPr>
          <p:nvPr>
            <p:ph type="sldNum" sz="quarter" idx="10"/>
          </p:nvPr>
        </p:nvSpPr>
        <p:spPr/>
        <p:txBody>
          <a:bodyPr/>
          <a:lstStyle/>
          <a:p>
            <a:fld id="{D99FE50C-2332-474A-B68A-521316CFC10A}" type="slidenum">
              <a:rPr kumimoji="1" lang="ja-JP" altLang="en-US" smtClean="0"/>
              <a:t>10</a:t>
            </a:fld>
            <a:endParaRPr kumimoji="1" lang="ja-JP" altLang="en-US"/>
          </a:p>
        </p:txBody>
      </p:sp>
    </p:spTree>
    <p:extLst>
      <p:ext uri="{BB962C8B-B14F-4D97-AF65-F5344CB8AC3E}">
        <p14:creationId xmlns:p14="http://schemas.microsoft.com/office/powerpoint/2010/main" val="851423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84917F9-2EED-4C78-9326-BE8027C33945}" type="datetime1">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r>
              <a:rPr kumimoji="1" lang="en-US" altLang="ja-JP" dirty="0"/>
              <a:t>1</a:t>
            </a:r>
            <a:endParaRPr kumimoji="1" lang="ja-JP" altLang="en-US"/>
          </a:p>
        </p:txBody>
      </p:sp>
      <p:sp>
        <p:nvSpPr>
          <p:cNvPr id="6" name="Slide Number Placeholder 5"/>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
        <p:nvSpPr>
          <p:cNvPr id="7" name="正方形/長方形 6"/>
          <p:cNvSpPr/>
          <p:nvPr/>
        </p:nvSpPr>
        <p:spPr>
          <a:xfrm rot="10800000">
            <a:off x="0" y="4011275"/>
            <a:ext cx="9906000" cy="202516"/>
          </a:xfrm>
          <a:prstGeom prst="rect">
            <a:avLst/>
          </a:prstGeom>
          <a:gradFill flip="none" rotWithShape="1">
            <a:gsLst>
              <a:gs pos="0">
                <a:schemeClr val="accent1">
                  <a:lumMod val="5000"/>
                  <a:lumOff val="95000"/>
                </a:schemeClr>
              </a:gs>
              <a:gs pos="74000">
                <a:schemeClr val="accent1">
                  <a:lumMod val="45000"/>
                  <a:lumOff val="55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30146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E5A776-3398-4C42-86FC-62C9A22A9CA4}" type="datetime1">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r>
              <a:rPr kumimoji="1" lang="en-US" altLang="ja-JP" dirty="0"/>
              <a:t>1</a:t>
            </a:r>
            <a:endParaRPr kumimoji="1" lang="ja-JP" altLang="en-US"/>
          </a:p>
        </p:txBody>
      </p:sp>
      <p:sp>
        <p:nvSpPr>
          <p:cNvPr id="6" name="Slide Number Placeholder 5"/>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Tree>
    <p:extLst>
      <p:ext uri="{BB962C8B-B14F-4D97-AF65-F5344CB8AC3E}">
        <p14:creationId xmlns:p14="http://schemas.microsoft.com/office/powerpoint/2010/main" val="154578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32DB89-2E09-409C-B8B0-1CAE6E9B52F3}" type="datetime1">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r>
              <a:rPr kumimoji="1" lang="en-US" altLang="ja-JP" dirty="0"/>
              <a:t>1</a:t>
            </a:r>
            <a:endParaRPr kumimoji="1" lang="ja-JP" altLang="en-US"/>
          </a:p>
        </p:txBody>
      </p:sp>
      <p:sp>
        <p:nvSpPr>
          <p:cNvPr id="6" name="Slide Number Placeholder 5"/>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Tree>
    <p:extLst>
      <p:ext uri="{BB962C8B-B14F-4D97-AF65-F5344CB8AC3E}">
        <p14:creationId xmlns:p14="http://schemas.microsoft.com/office/powerpoint/2010/main" val="129487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23F65F2-11ED-47D6-9961-9E59A92C2D72}" type="datetime1">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r>
              <a:rPr kumimoji="1" lang="en-US" altLang="ja-JP" dirty="0"/>
              <a:t>1</a:t>
            </a:r>
            <a:endParaRPr kumimoji="1" lang="ja-JP" altLang="en-US"/>
          </a:p>
        </p:txBody>
      </p:sp>
      <p:sp>
        <p:nvSpPr>
          <p:cNvPr id="6" name="Slide Number Placeholder 5"/>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
        <p:nvSpPr>
          <p:cNvPr id="7" name="正方形/長方形 6"/>
          <p:cNvSpPr/>
          <p:nvPr/>
        </p:nvSpPr>
        <p:spPr>
          <a:xfrm rot="10800000">
            <a:off x="0" y="495756"/>
            <a:ext cx="9906000" cy="104319"/>
          </a:xfrm>
          <a:prstGeom prst="rect">
            <a:avLst/>
          </a:prstGeom>
          <a:gradFill flip="none" rotWithShape="1">
            <a:gsLst>
              <a:gs pos="0">
                <a:schemeClr val="accent1">
                  <a:lumMod val="5000"/>
                  <a:lumOff val="95000"/>
                </a:schemeClr>
              </a:gs>
              <a:gs pos="74000">
                <a:schemeClr val="accent1">
                  <a:lumMod val="45000"/>
                  <a:lumOff val="55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5860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042B838-F57D-4312-92AE-21A1633312B4}" type="datetime1">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r>
              <a:rPr kumimoji="1" lang="en-US" altLang="ja-JP" dirty="0"/>
              <a:t>1</a:t>
            </a:r>
            <a:endParaRPr kumimoji="1" lang="ja-JP" altLang="en-US"/>
          </a:p>
        </p:txBody>
      </p:sp>
      <p:sp>
        <p:nvSpPr>
          <p:cNvPr id="6" name="Slide Number Placeholder 5"/>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
        <p:nvSpPr>
          <p:cNvPr id="7" name="正方形/長方形 6"/>
          <p:cNvSpPr/>
          <p:nvPr/>
        </p:nvSpPr>
        <p:spPr>
          <a:xfrm rot="10800000">
            <a:off x="0" y="495756"/>
            <a:ext cx="9906000" cy="104319"/>
          </a:xfrm>
          <a:prstGeom prst="rect">
            <a:avLst/>
          </a:prstGeom>
          <a:gradFill flip="none" rotWithShape="1">
            <a:gsLst>
              <a:gs pos="0">
                <a:schemeClr val="accent1">
                  <a:lumMod val="5000"/>
                  <a:lumOff val="95000"/>
                </a:schemeClr>
              </a:gs>
              <a:gs pos="74000">
                <a:schemeClr val="accent1">
                  <a:lumMod val="45000"/>
                  <a:lumOff val="55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524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BC6900F-8AC1-4703-AD85-DE9D6D005FED}" type="datetime1">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r>
              <a:rPr kumimoji="1" lang="en-US" altLang="ja-JP" dirty="0"/>
              <a:t>1</a:t>
            </a:r>
            <a:endParaRPr kumimoji="1" lang="ja-JP" altLang="en-US"/>
          </a:p>
        </p:txBody>
      </p:sp>
      <p:sp>
        <p:nvSpPr>
          <p:cNvPr id="7" name="Slide Number Placeholder 6"/>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
        <p:nvSpPr>
          <p:cNvPr id="8" name="正方形/長方形 7"/>
          <p:cNvSpPr/>
          <p:nvPr/>
        </p:nvSpPr>
        <p:spPr>
          <a:xfrm rot="10800000">
            <a:off x="0" y="495756"/>
            <a:ext cx="9906000" cy="104319"/>
          </a:xfrm>
          <a:prstGeom prst="rect">
            <a:avLst/>
          </a:prstGeom>
          <a:gradFill flip="none" rotWithShape="1">
            <a:gsLst>
              <a:gs pos="0">
                <a:schemeClr val="accent1">
                  <a:lumMod val="5000"/>
                  <a:lumOff val="95000"/>
                </a:schemeClr>
              </a:gs>
              <a:gs pos="74000">
                <a:schemeClr val="accent1">
                  <a:lumMod val="45000"/>
                  <a:lumOff val="55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39398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2D2F48F-E5D4-4293-B625-9F68D1DA60CA}" type="datetime1">
              <a:rPr kumimoji="1" lang="ja-JP" altLang="en-US" smtClean="0"/>
              <a:t>2026/7/24</a:t>
            </a:fld>
            <a:endParaRPr kumimoji="1" lang="ja-JP" altLang="en-US"/>
          </a:p>
        </p:txBody>
      </p:sp>
      <p:sp>
        <p:nvSpPr>
          <p:cNvPr id="8" name="Footer Placeholder 7"/>
          <p:cNvSpPr>
            <a:spLocks noGrp="1"/>
          </p:cNvSpPr>
          <p:nvPr>
            <p:ph type="ftr" sz="quarter" idx="11"/>
          </p:nvPr>
        </p:nvSpPr>
        <p:spPr/>
        <p:txBody>
          <a:bodyPr/>
          <a:lstStyle/>
          <a:p>
            <a:r>
              <a:rPr kumimoji="1" lang="en-US" altLang="ja-JP" dirty="0"/>
              <a:t>1</a:t>
            </a:r>
            <a:endParaRPr kumimoji="1" lang="ja-JP" altLang="en-US"/>
          </a:p>
        </p:txBody>
      </p:sp>
      <p:sp>
        <p:nvSpPr>
          <p:cNvPr id="9" name="Slide Number Placeholder 8"/>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Tree>
    <p:extLst>
      <p:ext uri="{BB962C8B-B14F-4D97-AF65-F5344CB8AC3E}">
        <p14:creationId xmlns:p14="http://schemas.microsoft.com/office/powerpoint/2010/main" val="3212047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B6EDFBA-D541-4636-B285-6FFAC833A6B8}" type="datetime1">
              <a:rPr kumimoji="1" lang="ja-JP" altLang="en-US" smtClean="0"/>
              <a:t>2026/7/24</a:t>
            </a:fld>
            <a:endParaRPr kumimoji="1" lang="ja-JP" altLang="en-US"/>
          </a:p>
        </p:txBody>
      </p:sp>
      <p:sp>
        <p:nvSpPr>
          <p:cNvPr id="4" name="Footer Placeholder 3"/>
          <p:cNvSpPr>
            <a:spLocks noGrp="1"/>
          </p:cNvSpPr>
          <p:nvPr>
            <p:ph type="ftr" sz="quarter" idx="11"/>
          </p:nvPr>
        </p:nvSpPr>
        <p:spPr/>
        <p:txBody>
          <a:bodyPr/>
          <a:lstStyle/>
          <a:p>
            <a:r>
              <a:rPr kumimoji="1" lang="en-US" altLang="ja-JP" dirty="0"/>
              <a:t>1</a:t>
            </a:r>
            <a:endParaRPr kumimoji="1" lang="ja-JP" altLang="en-US"/>
          </a:p>
        </p:txBody>
      </p:sp>
      <p:sp>
        <p:nvSpPr>
          <p:cNvPr id="5" name="Slide Number Placeholder 4"/>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
        <p:nvSpPr>
          <p:cNvPr id="6" name="正方形/長方形 5"/>
          <p:cNvSpPr/>
          <p:nvPr/>
        </p:nvSpPr>
        <p:spPr>
          <a:xfrm rot="10800000">
            <a:off x="0" y="495756"/>
            <a:ext cx="9906000" cy="104319"/>
          </a:xfrm>
          <a:prstGeom prst="rect">
            <a:avLst/>
          </a:prstGeom>
          <a:gradFill flip="none" rotWithShape="1">
            <a:gsLst>
              <a:gs pos="0">
                <a:schemeClr val="accent1">
                  <a:lumMod val="5000"/>
                  <a:lumOff val="95000"/>
                </a:schemeClr>
              </a:gs>
              <a:gs pos="74000">
                <a:schemeClr val="accent1">
                  <a:lumMod val="45000"/>
                  <a:lumOff val="55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44420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913058-F670-4AAE-9411-17A37975CEE6}" type="datetime1">
              <a:rPr kumimoji="1" lang="ja-JP" altLang="en-US" smtClean="0"/>
              <a:t>2026/7/24</a:t>
            </a:fld>
            <a:endParaRPr kumimoji="1" lang="ja-JP" altLang="en-US"/>
          </a:p>
        </p:txBody>
      </p:sp>
      <p:sp>
        <p:nvSpPr>
          <p:cNvPr id="3" name="Footer Placeholder 2"/>
          <p:cNvSpPr>
            <a:spLocks noGrp="1"/>
          </p:cNvSpPr>
          <p:nvPr>
            <p:ph type="ftr" sz="quarter" idx="11"/>
          </p:nvPr>
        </p:nvSpPr>
        <p:spPr/>
        <p:txBody>
          <a:bodyPr/>
          <a:lstStyle/>
          <a:p>
            <a:r>
              <a:rPr kumimoji="1" lang="en-US" altLang="ja-JP" dirty="0"/>
              <a:t>1</a:t>
            </a:r>
            <a:endParaRPr kumimoji="1" lang="ja-JP" altLang="en-US"/>
          </a:p>
        </p:txBody>
      </p:sp>
      <p:sp>
        <p:nvSpPr>
          <p:cNvPr id="4" name="Slide Number Placeholder 3"/>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
        <p:nvSpPr>
          <p:cNvPr id="5" name="正方形/長方形 4"/>
          <p:cNvSpPr/>
          <p:nvPr/>
        </p:nvSpPr>
        <p:spPr>
          <a:xfrm rot="10800000">
            <a:off x="0" y="495756"/>
            <a:ext cx="9906000" cy="104319"/>
          </a:xfrm>
          <a:prstGeom prst="rect">
            <a:avLst/>
          </a:prstGeom>
          <a:gradFill flip="none" rotWithShape="1">
            <a:gsLst>
              <a:gs pos="0">
                <a:schemeClr val="accent1">
                  <a:lumMod val="5000"/>
                  <a:lumOff val="95000"/>
                </a:schemeClr>
              </a:gs>
              <a:gs pos="74000">
                <a:schemeClr val="accent1">
                  <a:lumMod val="45000"/>
                  <a:lumOff val="55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003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7FF873-D241-42F8-843D-019499177D9E}" type="datetime1">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r>
              <a:rPr kumimoji="1" lang="en-US" altLang="ja-JP" dirty="0"/>
              <a:t>1</a:t>
            </a:r>
            <a:endParaRPr kumimoji="1" lang="ja-JP" altLang="en-US"/>
          </a:p>
        </p:txBody>
      </p:sp>
      <p:sp>
        <p:nvSpPr>
          <p:cNvPr id="7" name="Slide Number Placeholder 6"/>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Tree>
    <p:extLst>
      <p:ext uri="{BB962C8B-B14F-4D97-AF65-F5344CB8AC3E}">
        <p14:creationId xmlns:p14="http://schemas.microsoft.com/office/powerpoint/2010/main" val="15353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007C461-7FB6-46B3-B625-63A6392AB974}" type="datetime1">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r>
              <a:rPr kumimoji="1" lang="en-US" altLang="ja-JP" dirty="0"/>
              <a:t>1</a:t>
            </a:r>
            <a:endParaRPr kumimoji="1" lang="ja-JP" altLang="en-US"/>
          </a:p>
        </p:txBody>
      </p:sp>
      <p:sp>
        <p:nvSpPr>
          <p:cNvPr id="7" name="Slide Number Placeholder 6"/>
          <p:cNvSpPr>
            <a:spLocks noGrp="1"/>
          </p:cNvSpPr>
          <p:nvPr>
            <p:ph type="sldNum" sz="quarter" idx="12"/>
          </p:nvPr>
        </p:nvSpPr>
        <p:spPr/>
        <p:txBody>
          <a:bodyPr/>
          <a:lstStyle/>
          <a:p>
            <a:fld id="{36EC18DB-A5DF-4E0E-B815-FCD04A2C4B2C}" type="slidenum">
              <a:rPr kumimoji="1" lang="ja-JP" altLang="en-US" smtClean="0"/>
              <a:t>‹#›</a:t>
            </a:fld>
            <a:endParaRPr kumimoji="1" lang="ja-JP" altLang="en-US"/>
          </a:p>
        </p:txBody>
      </p:sp>
    </p:spTree>
    <p:extLst>
      <p:ext uri="{BB962C8B-B14F-4D97-AF65-F5344CB8AC3E}">
        <p14:creationId xmlns:p14="http://schemas.microsoft.com/office/powerpoint/2010/main" val="1145429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135B6-3F7A-4700-9534-C58F4EBB7F61}" type="datetime1">
              <a:rPr kumimoji="1" lang="ja-JP" altLang="en-US" smtClean="0"/>
              <a:t>2026/7/24</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1</a:t>
            </a:r>
            <a:endParaRPr kumimoji="1" lang="ja-JP" altLang="en-US"/>
          </a:p>
        </p:txBody>
      </p:sp>
      <p:sp>
        <p:nvSpPr>
          <p:cNvPr id="6" name="Slide Number Placeholder 5"/>
          <p:cNvSpPr>
            <a:spLocks noGrp="1"/>
          </p:cNvSpPr>
          <p:nvPr>
            <p:ph type="sldNum" sz="quarter" idx="4"/>
          </p:nvPr>
        </p:nvSpPr>
        <p:spPr>
          <a:xfrm>
            <a:off x="7677150" y="6462941"/>
            <a:ext cx="2228850" cy="365125"/>
          </a:xfrm>
          <a:prstGeom prst="rect">
            <a:avLst/>
          </a:prstGeom>
        </p:spPr>
        <p:txBody>
          <a:bodyPr vert="horz" lIns="91440" tIns="45720" rIns="91440" bIns="45720" rtlCol="0" anchor="ctr"/>
          <a:lstStyle>
            <a:lvl1pPr algn="r">
              <a:defRPr sz="1600">
                <a:solidFill>
                  <a:schemeClr val="tx1"/>
                </a:solidFill>
              </a:defRPr>
            </a:lvl1pPr>
          </a:lstStyle>
          <a:p>
            <a:fld id="{36EC18DB-A5DF-4E0E-B815-FCD04A2C4B2C}" type="slidenum">
              <a:rPr kumimoji="1" lang="ja-JP" altLang="en-US" smtClean="0"/>
              <a:t>‹#›</a:t>
            </a:fld>
            <a:endParaRPr kumimoji="1" lang="ja-JP" altLang="en-US"/>
          </a:p>
        </p:txBody>
      </p:sp>
    </p:spTree>
    <p:extLst>
      <p:ext uri="{BB962C8B-B14F-4D97-AF65-F5344CB8AC3E}">
        <p14:creationId xmlns:p14="http://schemas.microsoft.com/office/powerpoint/2010/main" val="3542719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p:cNvSpPr txBox="1"/>
          <p:nvPr/>
        </p:nvSpPr>
        <p:spPr>
          <a:xfrm>
            <a:off x="616326" y="1861180"/>
            <a:ext cx="8673347" cy="1384962"/>
          </a:xfrm>
          <a:prstGeom prst="rect">
            <a:avLst/>
          </a:prstGeom>
          <a:noFill/>
        </p:spPr>
        <p:txBody>
          <a:bodyPr vert="horz" wrap="square" lIns="91407" tIns="45704" rIns="91407" bIns="45704" rtlCol="0" anchor="ctr">
            <a:spAutoFit/>
          </a:bodyPr>
          <a:lstStyle/>
          <a:p>
            <a:pPr algn="ctr"/>
            <a:r>
              <a:rPr lang="ja-JP" altLang="ja-JP" sz="2800" b="1" dirty="0"/>
              <a:t>第</a:t>
            </a:r>
            <a:r>
              <a:rPr lang="ja-JP" altLang="en-US" sz="2800" b="1" dirty="0"/>
              <a:t>４</a:t>
            </a:r>
            <a:r>
              <a:rPr lang="ja-JP" altLang="ja-JP" sz="2800" b="1" dirty="0"/>
              <a:t>回　</a:t>
            </a:r>
            <a:r>
              <a:rPr lang="ja-JP" altLang="en-US" sz="2800" b="1" dirty="0"/>
              <a:t>大阪市</a:t>
            </a:r>
            <a:r>
              <a:rPr lang="ja-JP" altLang="ja-JP" sz="2800" b="1" dirty="0"/>
              <a:t>下水道施設</a:t>
            </a:r>
            <a:r>
              <a:rPr lang="ja-JP" altLang="en-US" sz="2800" b="1" dirty="0"/>
              <a:t>維持管理審議会</a:t>
            </a:r>
            <a:endParaRPr lang="en-US" altLang="ja-JP" sz="2800" b="1" dirty="0"/>
          </a:p>
          <a:p>
            <a:endParaRPr lang="en-US" altLang="ja-JP" sz="2800" b="1" dirty="0"/>
          </a:p>
          <a:p>
            <a:pPr algn="ctr"/>
            <a:r>
              <a:rPr lang="ja-JP" altLang="en-US" sz="2800" b="1" dirty="0"/>
              <a:t>議事説明資料</a:t>
            </a:r>
            <a:endParaRPr lang="en-US" altLang="ja-JP" sz="2800" b="1" dirty="0"/>
          </a:p>
        </p:txBody>
      </p:sp>
      <p:sp>
        <p:nvSpPr>
          <p:cNvPr id="13" name="テキスト ボックス 12"/>
          <p:cNvSpPr txBox="1"/>
          <p:nvPr/>
        </p:nvSpPr>
        <p:spPr>
          <a:xfrm>
            <a:off x="8354595" y="297540"/>
            <a:ext cx="906969" cy="369300"/>
          </a:xfrm>
          <a:prstGeom prst="rect">
            <a:avLst/>
          </a:prstGeom>
          <a:noFill/>
          <a:ln>
            <a:solidFill>
              <a:schemeClr val="tx1"/>
            </a:solidFill>
          </a:ln>
        </p:spPr>
        <p:txBody>
          <a:bodyPr vert="horz" wrap="square" lIns="91407" tIns="45704" rIns="91407" bIns="45704" rtlCol="0" anchor="ctr">
            <a:spAutoFit/>
          </a:bodyPr>
          <a:lstStyle/>
          <a:p>
            <a:pPr algn="ctr"/>
            <a:r>
              <a:rPr lang="ja-JP" altLang="en-US" b="1" dirty="0"/>
              <a:t>資料３</a:t>
            </a:r>
            <a:endParaRPr lang="ja-JP" altLang="en-US" sz="1600" b="1" dirty="0">
              <a:latin typeface="HG丸ｺﾞｼｯｸM-PRO" panose="020F0600000000000000" pitchFamily="50" charset="-128"/>
              <a:ea typeface="HG丸ｺﾞｼｯｸM-PRO" panose="020F0600000000000000" pitchFamily="50" charset="-128"/>
            </a:endParaRPr>
          </a:p>
        </p:txBody>
      </p:sp>
      <p:sp>
        <p:nvSpPr>
          <p:cNvPr id="14" name="テキスト ボックス 13"/>
          <p:cNvSpPr txBox="1"/>
          <p:nvPr/>
        </p:nvSpPr>
        <p:spPr>
          <a:xfrm>
            <a:off x="819312" y="5058192"/>
            <a:ext cx="8470361" cy="369300"/>
          </a:xfrm>
          <a:prstGeom prst="rect">
            <a:avLst/>
          </a:prstGeom>
          <a:noFill/>
        </p:spPr>
        <p:txBody>
          <a:bodyPr vert="horz" wrap="square" lIns="91407" tIns="45704" rIns="91407" bIns="45704" rtlCol="0" anchor="ctr">
            <a:spAutoFit/>
          </a:bodyPr>
          <a:lstStyle/>
          <a:p>
            <a:pPr algn="ctr"/>
            <a:r>
              <a:rPr lang="ja-JP" altLang="en-US" b="1" dirty="0"/>
              <a:t>令和８年</a:t>
            </a:r>
            <a:r>
              <a:rPr lang="ja-JP" altLang="en-US" b="1" dirty="0">
                <a:latin typeface="+mn-ea"/>
              </a:rPr>
              <a:t>７月</a:t>
            </a:r>
            <a:r>
              <a:rPr lang="en-US" altLang="ja-JP" b="1" dirty="0">
                <a:latin typeface="+mn-ea"/>
              </a:rPr>
              <a:t>13</a:t>
            </a:r>
            <a:r>
              <a:rPr lang="ja-JP" altLang="en-US" b="1" dirty="0">
                <a:latin typeface="+mn-ea"/>
              </a:rPr>
              <a:t>日</a:t>
            </a:r>
            <a:endParaRPr lang="ja-JP" altLang="en-US" sz="1600" b="1" dirty="0">
              <a:latin typeface="+mn-ea"/>
            </a:endParaRPr>
          </a:p>
        </p:txBody>
      </p:sp>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1</a:t>
            </a:fld>
            <a:endParaRPr kumimoji="1" lang="ja-JP" altLang="en-US"/>
          </a:p>
        </p:txBody>
      </p:sp>
    </p:spTree>
    <p:extLst>
      <p:ext uri="{BB962C8B-B14F-4D97-AF65-F5344CB8AC3E}">
        <p14:creationId xmlns:p14="http://schemas.microsoft.com/office/powerpoint/2010/main" val="599082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評価基準</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業務モニタリング結果</a:t>
            </a:r>
            <a:r>
              <a:rPr lang="ja-JP" altLang="en-US" sz="2925" dirty="0">
                <a:solidFill>
                  <a:schemeClr val="bg1"/>
                </a:solidFill>
                <a:latin typeface="HGP創英角ｺﾞｼｯｸUB" panose="020B0900000000000000" pitchFamily="50" charset="-128"/>
                <a:ea typeface="HGP創英角ｺﾞｼｯｸUB" panose="020B0900000000000000" pitchFamily="50" charset="-128"/>
              </a:rPr>
              <a:t>　</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10</a:t>
            </a:fld>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1975418966"/>
              </p:ext>
            </p:extLst>
          </p:nvPr>
        </p:nvGraphicFramePr>
        <p:xfrm>
          <a:off x="337643" y="1261897"/>
          <a:ext cx="9327057" cy="4695006"/>
        </p:xfrm>
        <a:graphic>
          <a:graphicData uri="http://schemas.openxmlformats.org/drawingml/2006/table">
            <a:tbl>
              <a:tblPr firstRow="1" bandRow="1">
                <a:tableStyleId>{5C22544A-7EE6-4342-B048-85BDC9FD1C3A}</a:tableStyleId>
              </a:tblPr>
              <a:tblGrid>
                <a:gridCol w="322757">
                  <a:extLst>
                    <a:ext uri="{9D8B030D-6E8A-4147-A177-3AD203B41FA5}">
                      <a16:colId xmlns:a16="http://schemas.microsoft.com/office/drawing/2014/main" val="4133302652"/>
                    </a:ext>
                  </a:extLst>
                </a:gridCol>
                <a:gridCol w="1333500">
                  <a:extLst>
                    <a:ext uri="{9D8B030D-6E8A-4147-A177-3AD203B41FA5}">
                      <a16:colId xmlns:a16="http://schemas.microsoft.com/office/drawing/2014/main" val="706894114"/>
                    </a:ext>
                  </a:extLst>
                </a:gridCol>
                <a:gridCol w="4343400">
                  <a:extLst>
                    <a:ext uri="{9D8B030D-6E8A-4147-A177-3AD203B41FA5}">
                      <a16:colId xmlns:a16="http://schemas.microsoft.com/office/drawing/2014/main" val="530703205"/>
                    </a:ext>
                  </a:extLst>
                </a:gridCol>
                <a:gridCol w="2844800">
                  <a:extLst>
                    <a:ext uri="{9D8B030D-6E8A-4147-A177-3AD203B41FA5}">
                      <a16:colId xmlns:a16="http://schemas.microsoft.com/office/drawing/2014/main" val="1903299644"/>
                    </a:ext>
                  </a:extLst>
                </a:gridCol>
                <a:gridCol w="482600">
                  <a:extLst>
                    <a:ext uri="{9D8B030D-6E8A-4147-A177-3AD203B41FA5}">
                      <a16:colId xmlns:a16="http://schemas.microsoft.com/office/drawing/2014/main" val="3624731599"/>
                    </a:ext>
                  </a:extLst>
                </a:gridCol>
              </a:tblGrid>
              <a:tr h="579750">
                <a:tc gridSpan="2">
                  <a:txBody>
                    <a:bodyPr/>
                    <a:lstStyle/>
                    <a:p>
                      <a:pPr>
                        <a:lnSpc>
                          <a:spcPct val="100000"/>
                        </a:lnSpc>
                      </a:pPr>
                      <a:endParaRPr kumimoji="1" lang="ja-JP" altLang="en-US" sz="1500" dirty="0">
                        <a:solidFill>
                          <a:schemeClr val="tx1"/>
                        </a:solidFill>
                        <a:latin typeface="ＭＳ ゴシック" panose="020B0609070205080204" pitchFamily="49" charset="-128"/>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500" dirty="0">
                          <a:solidFill>
                            <a:schemeClr val="tx1"/>
                          </a:solidFill>
                          <a:latin typeface="ＭＳ ゴシック" panose="020B0609070205080204" pitchFamily="49" charset="-128"/>
                          <a:ea typeface="ＭＳ ゴシック" panose="020B0609070205080204" pitchFamily="49" charset="-128"/>
                        </a:rPr>
                        <a:t>評価基準</a:t>
                      </a:r>
                      <a:endParaRPr kumimoji="1" lang="en-US" altLang="ja-JP" sz="1500" dirty="0">
                        <a:solidFill>
                          <a:schemeClr val="tx1"/>
                        </a:solidFill>
                        <a:latin typeface="ＭＳ ゴシック" panose="020B0609070205080204" pitchFamily="49" charset="-128"/>
                        <a:ea typeface="ＭＳ ゴシック" panose="020B0609070205080204" pitchFamily="49" charset="-128"/>
                      </a:endParaRPr>
                    </a:p>
                  </a:txBody>
                  <a:tcPr marL="98529" marR="98529" marT="49264" marB="49264"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500" dirty="0">
                          <a:solidFill>
                            <a:schemeClr val="tx1"/>
                          </a:solidFill>
                          <a:latin typeface="ＭＳ ゴシック" panose="020B0609070205080204" pitchFamily="49" charset="-128"/>
                          <a:ea typeface="ＭＳ ゴシック" panose="020B0609070205080204" pitchFamily="49" charset="-128"/>
                        </a:rPr>
                        <a:t>発生数</a:t>
                      </a:r>
                      <a:endParaRPr kumimoji="1" lang="en-US" altLang="ja-JP" sz="1500" dirty="0">
                        <a:solidFill>
                          <a:schemeClr val="tx1"/>
                        </a:solidFill>
                        <a:latin typeface="ＭＳ ゴシック" panose="020B0609070205080204" pitchFamily="49" charset="-128"/>
                        <a:ea typeface="ＭＳ ゴシック" panose="020B0609070205080204" pitchFamily="49" charset="-128"/>
                      </a:endParaRPr>
                    </a:p>
                  </a:txBody>
                  <a:tcPr marL="98529" marR="98529" marT="49264" marB="49264"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500" dirty="0">
                          <a:solidFill>
                            <a:schemeClr val="tx1"/>
                          </a:solidFill>
                          <a:latin typeface="ＭＳ ゴシック" panose="020B0609070205080204" pitchFamily="49" charset="-128"/>
                          <a:ea typeface="ＭＳ ゴシック" panose="020B0609070205080204" pitchFamily="49" charset="-128"/>
                        </a:rPr>
                        <a:t>評価</a:t>
                      </a:r>
                    </a:p>
                  </a:txBody>
                  <a:tcPr marL="98529" marR="98529" marT="49264" marB="49264"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064719659"/>
                  </a:ext>
                </a:extLst>
              </a:tr>
              <a:tr h="1790383">
                <a:tc gridSpan="2">
                  <a:txBody>
                    <a:bodyPr/>
                    <a:lstStyle/>
                    <a:p>
                      <a:pPr algn="ctr">
                        <a:lnSpc>
                          <a:spcPct val="100000"/>
                        </a:lnSpc>
                      </a:pPr>
                      <a:r>
                        <a:rPr kumimoji="1" lang="ja-JP" altLang="en-US" sz="1500" b="1" dirty="0">
                          <a:solidFill>
                            <a:schemeClr val="tx1"/>
                          </a:solidFill>
                          <a:latin typeface="ＭＳ ゴシック" panose="020B0609070205080204" pitchFamily="49" charset="-128"/>
                          <a:ea typeface="ＭＳ ゴシック" panose="020B0609070205080204" pitchFamily="49" charset="-128"/>
                        </a:rPr>
                        <a:t>管路</a:t>
                      </a:r>
                    </a:p>
                  </a:txBody>
                  <a:tcPr marL="98529" marR="98529" marT="49264" marB="49264"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a:endParaRPr kumimoji="1" lang="ja-JP" altLang="en-US" sz="1400" b="1" dirty="0">
                        <a:solidFill>
                          <a:schemeClr val="tx1"/>
                        </a:solidFill>
                        <a:latin typeface="ＭＳ ゴシック" panose="020B0609070205080204" pitchFamily="49" charset="-128"/>
                        <a:ea typeface="ＭＳ ゴシック" panose="020B0609070205080204" pitchFamily="49" charset="-128"/>
                      </a:endParaRPr>
                    </a:p>
                  </a:txBody>
                  <a:tcPr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285750" indent="-285750">
                        <a:lnSpc>
                          <a:spcPct val="100000"/>
                        </a:lnSpc>
                        <a:buFont typeface="Wingdings" panose="05000000000000000000" pitchFamily="2" charset="2"/>
                        <a:buChar char="Ø"/>
                      </a:pPr>
                      <a:r>
                        <a:rPr kumimoji="1" lang="ja-JP" altLang="en-US" sz="1500" dirty="0">
                          <a:solidFill>
                            <a:schemeClr val="tx1"/>
                          </a:solidFill>
                          <a:latin typeface="ＭＳ ゴシック" panose="020B0609070205080204" pitchFamily="49" charset="-128"/>
                          <a:ea typeface="ＭＳ ゴシック" panose="020B0609070205080204" pitchFamily="49" charset="-128"/>
                        </a:rPr>
                        <a:t>道路陥没、下水つまりの発生件数。</a:t>
                      </a:r>
                      <a:endParaRPr kumimoji="1" lang="en-US" altLang="ja-JP" sz="1500" dirty="0">
                        <a:solidFill>
                          <a:schemeClr val="tx1"/>
                        </a:solidFill>
                        <a:latin typeface="ＭＳ ゴシック" panose="020B0609070205080204" pitchFamily="49" charset="-128"/>
                        <a:ea typeface="ＭＳ ゴシック" panose="020B0609070205080204" pitchFamily="49" charset="-128"/>
                      </a:endParaRPr>
                    </a:p>
                    <a:p>
                      <a:pPr marL="0" indent="0">
                        <a:lnSpc>
                          <a:spcPct val="100000"/>
                        </a:lnSpc>
                        <a:buFont typeface="Wingdings" panose="05000000000000000000" pitchFamily="2" charset="2"/>
                        <a:buNone/>
                      </a:pPr>
                      <a:r>
                        <a:rPr kumimoji="1" lang="ja-JP" altLang="en-US" sz="1500" u="none" baseline="0" dirty="0">
                          <a:solidFill>
                            <a:schemeClr val="tx1"/>
                          </a:solidFill>
                          <a:latin typeface="ＭＳ ゴシック" panose="020B0609070205080204" pitchFamily="49" charset="-128"/>
                          <a:ea typeface="ＭＳ ゴシック" panose="020B0609070205080204" pitchFamily="49" charset="-128"/>
                        </a:rPr>
                        <a:t>・</a:t>
                      </a:r>
                      <a:r>
                        <a:rPr kumimoji="1" lang="ja-JP" altLang="en-US" sz="1500" u="sng" dirty="0">
                          <a:solidFill>
                            <a:schemeClr val="tx1"/>
                          </a:solidFill>
                          <a:latin typeface="Century" panose="02040604050505020304" pitchFamily="18" charset="0"/>
                          <a:ea typeface="ＭＳ ゴシック" panose="020B0609070205080204" pitchFamily="49" charset="-128"/>
                        </a:rPr>
                        <a:t>道路陥没</a:t>
                      </a:r>
                      <a:r>
                        <a:rPr kumimoji="1" lang="en-US" altLang="ja-JP" sz="1500" u="sng" dirty="0">
                          <a:solidFill>
                            <a:schemeClr val="tx1"/>
                          </a:solidFill>
                          <a:latin typeface="Century" panose="02040604050505020304" pitchFamily="18" charset="0"/>
                          <a:ea typeface="ＭＳ ゴシック" panose="020B0609070205080204" pitchFamily="49" charset="-128"/>
                        </a:rPr>
                        <a:t>:</a:t>
                      </a:r>
                      <a:r>
                        <a:rPr kumimoji="1" lang="ja-JP" altLang="en-US" sz="1500" u="sng" dirty="0">
                          <a:solidFill>
                            <a:schemeClr val="tx1"/>
                          </a:solidFill>
                          <a:latin typeface="Century" panose="02040604050505020304" pitchFamily="18" charset="0"/>
                          <a:ea typeface="ＭＳ ゴシック" panose="020B0609070205080204" pitchFamily="49" charset="-128"/>
                        </a:rPr>
                        <a:t> 年間 </a:t>
                      </a:r>
                      <a:r>
                        <a:rPr kumimoji="1" lang="en-US" altLang="ja-JP" sz="1500" u="sng" dirty="0">
                          <a:solidFill>
                            <a:schemeClr val="tx1"/>
                          </a:solidFill>
                          <a:latin typeface="Century" panose="02040604050505020304" pitchFamily="18" charset="0"/>
                          <a:ea typeface="ＭＳ ゴシック" panose="020B0609070205080204" pitchFamily="49" charset="-128"/>
                        </a:rPr>
                        <a:t>265</a:t>
                      </a:r>
                      <a:r>
                        <a:rPr kumimoji="1" lang="ja-JP" altLang="en-US" sz="1500" u="sng" baseline="0" dirty="0">
                          <a:solidFill>
                            <a:schemeClr val="tx1"/>
                          </a:solidFill>
                          <a:latin typeface="Century" panose="02040604050505020304" pitchFamily="18" charset="0"/>
                          <a:ea typeface="ＭＳ ゴシック" panose="020B0609070205080204" pitchFamily="49" charset="-128"/>
                        </a:rPr>
                        <a:t> </a:t>
                      </a:r>
                      <a:r>
                        <a:rPr kumimoji="1" lang="ja-JP" altLang="en-US" sz="1500" u="sng" dirty="0">
                          <a:solidFill>
                            <a:schemeClr val="tx1"/>
                          </a:solidFill>
                          <a:latin typeface="Century" panose="02040604050505020304" pitchFamily="18" charset="0"/>
                          <a:ea typeface="ＭＳ ゴシック" panose="020B0609070205080204" pitchFamily="49" charset="-128"/>
                        </a:rPr>
                        <a:t>件以内</a:t>
                      </a:r>
                      <a:endParaRPr kumimoji="1" lang="en-US" altLang="ja-JP" sz="1500" u="sng" dirty="0">
                        <a:solidFill>
                          <a:schemeClr val="tx1"/>
                        </a:solidFill>
                        <a:latin typeface="Century" panose="02040604050505020304" pitchFamily="18" charset="0"/>
                        <a:ea typeface="ＭＳ ゴシック" panose="020B0609070205080204" pitchFamily="49" charset="-128"/>
                      </a:endParaRPr>
                    </a:p>
                    <a:p>
                      <a:pPr marL="0" indent="0">
                        <a:lnSpc>
                          <a:spcPct val="100000"/>
                        </a:lnSpc>
                        <a:buFont typeface="Wingdings" panose="05000000000000000000" pitchFamily="2" charset="2"/>
                        <a:buNone/>
                      </a:pPr>
                      <a:r>
                        <a:rPr kumimoji="1" lang="ja-JP" altLang="en-US" sz="1500" dirty="0">
                          <a:solidFill>
                            <a:schemeClr val="tx1"/>
                          </a:solidFill>
                          <a:latin typeface="Century" panose="02040604050505020304" pitchFamily="18" charset="0"/>
                          <a:ea typeface="ＭＳ ゴシック" panose="020B0609070205080204" pitchFamily="49" charset="-128"/>
                        </a:rPr>
                        <a:t>・</a:t>
                      </a:r>
                      <a:r>
                        <a:rPr kumimoji="1" lang="ja-JP" altLang="en-US" sz="1500" u="sng" dirty="0">
                          <a:solidFill>
                            <a:schemeClr val="tx1"/>
                          </a:solidFill>
                          <a:latin typeface="Century" panose="02040604050505020304" pitchFamily="18" charset="0"/>
                          <a:ea typeface="ＭＳ ゴシック" panose="020B0609070205080204" pitchFamily="49" charset="-128"/>
                        </a:rPr>
                        <a:t>下水つまり</a:t>
                      </a:r>
                      <a:r>
                        <a:rPr kumimoji="1" lang="en-US" altLang="ja-JP" sz="1500" u="sng" dirty="0">
                          <a:solidFill>
                            <a:schemeClr val="tx1"/>
                          </a:solidFill>
                          <a:latin typeface="Century" panose="02040604050505020304" pitchFamily="18" charset="0"/>
                          <a:ea typeface="ＭＳ ゴシック" panose="020B0609070205080204" pitchFamily="49" charset="-128"/>
                        </a:rPr>
                        <a:t>:</a:t>
                      </a:r>
                      <a:r>
                        <a:rPr kumimoji="1" lang="ja-JP" altLang="en-US" sz="1500" u="sng" dirty="0">
                          <a:solidFill>
                            <a:schemeClr val="tx1"/>
                          </a:solidFill>
                          <a:latin typeface="Century" panose="02040604050505020304" pitchFamily="18" charset="0"/>
                          <a:ea typeface="ＭＳ ゴシック" panose="020B0609070205080204" pitchFamily="49" charset="-128"/>
                        </a:rPr>
                        <a:t> 年間 </a:t>
                      </a:r>
                      <a:r>
                        <a:rPr kumimoji="1" lang="en-US" altLang="ja-JP" sz="1500" u="sng" dirty="0">
                          <a:solidFill>
                            <a:schemeClr val="tx1"/>
                          </a:solidFill>
                          <a:latin typeface="Century" panose="02040604050505020304" pitchFamily="18" charset="0"/>
                          <a:ea typeface="ＭＳ ゴシック" panose="020B0609070205080204" pitchFamily="49" charset="-128"/>
                        </a:rPr>
                        <a:t>935 </a:t>
                      </a:r>
                      <a:r>
                        <a:rPr kumimoji="1" lang="ja-JP" altLang="en-US" sz="1500" u="sng" dirty="0">
                          <a:solidFill>
                            <a:schemeClr val="tx1"/>
                          </a:solidFill>
                          <a:latin typeface="Century" panose="02040604050505020304" pitchFamily="18" charset="0"/>
                          <a:ea typeface="ＭＳ ゴシック" panose="020B0609070205080204" pitchFamily="49" charset="-128"/>
                        </a:rPr>
                        <a:t>件以内</a:t>
                      </a:r>
                      <a:endParaRPr kumimoji="1" lang="en-US" altLang="ja-JP" sz="1200" u="sng" dirty="0">
                        <a:solidFill>
                          <a:schemeClr val="tx1"/>
                        </a:solidFill>
                        <a:latin typeface="Century" panose="02040604050505020304" pitchFamily="18" charset="0"/>
                        <a:ea typeface="ＭＳ ゴシック" panose="020B0609070205080204" pitchFamily="49" charset="-128"/>
                      </a:endParaRPr>
                    </a:p>
                    <a:p>
                      <a:pPr marL="0" indent="0">
                        <a:lnSpc>
                          <a:spcPct val="100000"/>
                        </a:lnSpc>
                        <a:buFont typeface="Wingdings" panose="05000000000000000000" pitchFamily="2" charset="2"/>
                        <a:buNone/>
                      </a:pPr>
                      <a:endParaRPr kumimoji="1" lang="en-US" altLang="ja-JP" sz="1200" u="sng" dirty="0">
                        <a:solidFill>
                          <a:schemeClr val="tx1"/>
                        </a:solidFill>
                        <a:latin typeface="Century" panose="02040604050505020304" pitchFamily="18" charset="0"/>
                        <a:ea typeface="ＭＳ ゴシック" panose="020B0609070205080204" pitchFamily="49" charset="-128"/>
                      </a:endParaRPr>
                    </a:p>
                    <a:p>
                      <a:pPr marL="285750" indent="-285750">
                        <a:lnSpc>
                          <a:spcPct val="100000"/>
                        </a:lnSpc>
                        <a:buFont typeface="Wingdings" panose="05000000000000000000" pitchFamily="2" charset="2"/>
                        <a:buChar char="Ø"/>
                      </a:pPr>
                      <a:r>
                        <a:rPr kumimoji="1" lang="ja-JP" altLang="en-US" sz="1500" dirty="0">
                          <a:solidFill>
                            <a:schemeClr val="tx1"/>
                          </a:solidFill>
                          <a:latin typeface="Century" panose="02040604050505020304" pitchFamily="18" charset="0"/>
                          <a:ea typeface="ＭＳ ゴシック" panose="020B0609070205080204" pitchFamily="49" charset="-128"/>
                        </a:rPr>
                        <a:t>開庁時間内における道路陥没、下水つまりの申告対応時間。 　</a:t>
                      </a:r>
                      <a:endParaRPr kumimoji="1" lang="en-US" altLang="ja-JP" sz="1500"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dirty="0">
                          <a:solidFill>
                            <a:schemeClr val="tx1"/>
                          </a:solidFill>
                          <a:latin typeface="Century" panose="02040604050505020304" pitchFamily="18" charset="0"/>
                          <a:ea typeface="ＭＳ ゴシック" panose="020B0609070205080204" pitchFamily="49" charset="-128"/>
                        </a:rPr>
                        <a:t>・</a:t>
                      </a:r>
                      <a:r>
                        <a:rPr kumimoji="1" lang="ja-JP" altLang="en-US" sz="1500" u="sng" dirty="0">
                          <a:solidFill>
                            <a:schemeClr val="tx1"/>
                          </a:solidFill>
                          <a:latin typeface="Century" panose="02040604050505020304" pitchFamily="18" charset="0"/>
                          <a:ea typeface="ＭＳ ゴシック" panose="020B0609070205080204" pitchFamily="49" charset="-128"/>
                        </a:rPr>
                        <a:t>現場到着時間 ： </a:t>
                      </a:r>
                      <a:r>
                        <a:rPr kumimoji="1" lang="en-US" altLang="ja-JP" sz="1500" u="sng" dirty="0">
                          <a:solidFill>
                            <a:schemeClr val="tx1"/>
                          </a:solidFill>
                          <a:latin typeface="Century" panose="02040604050505020304" pitchFamily="18" charset="0"/>
                          <a:ea typeface="ＭＳ ゴシック" panose="020B0609070205080204" pitchFamily="49" charset="-128"/>
                        </a:rPr>
                        <a:t>2</a:t>
                      </a:r>
                      <a:r>
                        <a:rPr kumimoji="1" lang="ja-JP" altLang="en-US" sz="1500" u="sng" dirty="0">
                          <a:solidFill>
                            <a:schemeClr val="tx1"/>
                          </a:solidFill>
                          <a:latin typeface="Century" panose="02040604050505020304" pitchFamily="18" charset="0"/>
                          <a:ea typeface="ＭＳ ゴシック" panose="020B0609070205080204" pitchFamily="49" charset="-128"/>
                        </a:rPr>
                        <a:t>時間</a:t>
                      </a:r>
                      <a:r>
                        <a:rPr kumimoji="1" lang="en-US" altLang="ja-JP" sz="1500" u="sng" dirty="0">
                          <a:solidFill>
                            <a:schemeClr val="tx1"/>
                          </a:solidFill>
                          <a:latin typeface="Century" panose="02040604050505020304" pitchFamily="18" charset="0"/>
                          <a:ea typeface="ＭＳ ゴシック" panose="020B0609070205080204" pitchFamily="49" charset="-128"/>
                        </a:rPr>
                        <a:t>45</a:t>
                      </a:r>
                      <a:r>
                        <a:rPr kumimoji="1" lang="ja-JP" altLang="en-US" sz="1500" u="sng" dirty="0">
                          <a:solidFill>
                            <a:schemeClr val="tx1"/>
                          </a:solidFill>
                          <a:latin typeface="Century" panose="02040604050505020304" pitchFamily="18" charset="0"/>
                          <a:ea typeface="ＭＳ ゴシック" panose="020B0609070205080204" pitchFamily="49" charset="-128"/>
                        </a:rPr>
                        <a:t>分以内</a:t>
                      </a:r>
                      <a:endParaRPr kumimoji="1" lang="en-US" altLang="ja-JP" sz="1300" u="sng"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500" u="none"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u="none" dirty="0">
                          <a:solidFill>
                            <a:schemeClr val="tx1"/>
                          </a:solidFill>
                          <a:latin typeface="Century" panose="02040604050505020304" pitchFamily="18" charset="0"/>
                          <a:ea typeface="ＭＳ ゴシック" panose="020B0609070205080204" pitchFamily="49" charset="-128"/>
                        </a:rPr>
                        <a:t>道路陥没　：</a:t>
                      </a:r>
                      <a:r>
                        <a:rPr kumimoji="1" lang="en-US" altLang="ja-JP" sz="1500" u="none" dirty="0">
                          <a:solidFill>
                            <a:schemeClr val="tx1"/>
                          </a:solidFill>
                          <a:latin typeface="Century" panose="02040604050505020304" pitchFamily="18" charset="0"/>
                          <a:ea typeface="ＭＳ ゴシック" panose="020B0609070205080204" pitchFamily="49" charset="-128"/>
                        </a:rPr>
                        <a:t> </a:t>
                      </a:r>
                      <a:r>
                        <a:rPr kumimoji="1" lang="en-US" altLang="ja-JP" sz="1500" u="sng" dirty="0">
                          <a:solidFill>
                            <a:schemeClr val="tx1"/>
                          </a:solidFill>
                          <a:latin typeface="Century" panose="02040604050505020304" pitchFamily="18" charset="0"/>
                          <a:ea typeface="ＭＳ ゴシック" panose="020B0609070205080204" pitchFamily="49" charset="-128"/>
                        </a:rPr>
                        <a:t>136</a:t>
                      </a:r>
                      <a:r>
                        <a:rPr kumimoji="1" lang="ja-JP" altLang="en-US" sz="1500" u="sng" dirty="0">
                          <a:solidFill>
                            <a:schemeClr val="tx1"/>
                          </a:solidFill>
                          <a:latin typeface="Century" panose="02040604050505020304" pitchFamily="18" charset="0"/>
                          <a:ea typeface="ＭＳ ゴシック" panose="020B0609070205080204" pitchFamily="49" charset="-128"/>
                        </a:rPr>
                        <a:t>件（</a:t>
                      </a:r>
                      <a:r>
                        <a:rPr kumimoji="1" lang="en-US" altLang="ja-JP" sz="1500" u="sng" dirty="0">
                          <a:solidFill>
                            <a:schemeClr val="tx1"/>
                          </a:solidFill>
                          <a:latin typeface="Century" panose="02040604050505020304" pitchFamily="18" charset="0"/>
                          <a:ea typeface="ＭＳ ゴシック" panose="020B0609070205080204" pitchFamily="49" charset="-128"/>
                        </a:rPr>
                        <a:t>65</a:t>
                      </a:r>
                      <a:r>
                        <a:rPr kumimoji="1" lang="ja-JP" altLang="en-US" sz="1500" u="sng" dirty="0">
                          <a:solidFill>
                            <a:schemeClr val="tx1"/>
                          </a:solidFill>
                          <a:latin typeface="Century" panose="02040604050505020304" pitchFamily="18" charset="0"/>
                          <a:ea typeface="ＭＳ ゴシック" panose="020B0609070205080204" pitchFamily="49" charset="-128"/>
                        </a:rPr>
                        <a:t>％）</a:t>
                      </a:r>
                      <a:endParaRPr kumimoji="1" lang="en-US" altLang="ja-JP" sz="1500" u="sng"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u="none" dirty="0">
                          <a:solidFill>
                            <a:schemeClr val="tx1"/>
                          </a:solidFill>
                          <a:latin typeface="Century" panose="02040604050505020304" pitchFamily="18" charset="0"/>
                          <a:ea typeface="ＭＳ ゴシック" panose="020B0609070205080204" pitchFamily="49" charset="-128"/>
                        </a:rPr>
                        <a:t>下水つまり： </a:t>
                      </a:r>
                      <a:r>
                        <a:rPr kumimoji="1" lang="en-US" altLang="ja-JP" sz="1500" u="sng" dirty="0">
                          <a:solidFill>
                            <a:schemeClr val="tx1"/>
                          </a:solidFill>
                          <a:latin typeface="Century" panose="02040604050505020304" pitchFamily="18" charset="0"/>
                          <a:ea typeface="ＭＳ ゴシック" panose="020B0609070205080204" pitchFamily="49" charset="-128"/>
                        </a:rPr>
                        <a:t>483</a:t>
                      </a:r>
                      <a:r>
                        <a:rPr kumimoji="1" lang="ja-JP" altLang="en-US" sz="1500" u="sng" dirty="0">
                          <a:solidFill>
                            <a:schemeClr val="tx1"/>
                          </a:solidFill>
                          <a:latin typeface="Century" panose="02040604050505020304" pitchFamily="18" charset="0"/>
                          <a:ea typeface="ＭＳ ゴシック" panose="020B0609070205080204" pitchFamily="49" charset="-128"/>
                        </a:rPr>
                        <a:t>件（</a:t>
                      </a:r>
                      <a:r>
                        <a:rPr kumimoji="1" lang="en-US" altLang="ja-JP" sz="1500" u="sng" dirty="0">
                          <a:solidFill>
                            <a:schemeClr val="tx1"/>
                          </a:solidFill>
                          <a:latin typeface="Century" panose="02040604050505020304" pitchFamily="18" charset="0"/>
                          <a:ea typeface="ＭＳ ゴシック" panose="020B0609070205080204" pitchFamily="49" charset="-128"/>
                        </a:rPr>
                        <a:t>52</a:t>
                      </a:r>
                      <a:r>
                        <a:rPr kumimoji="1" lang="ja-JP" altLang="en-US" sz="1500" u="sng" dirty="0">
                          <a:solidFill>
                            <a:schemeClr val="tx1"/>
                          </a:solidFill>
                          <a:latin typeface="Century" panose="02040604050505020304" pitchFamily="18" charset="0"/>
                          <a:ea typeface="ＭＳ ゴシック" panose="020B0609070205080204" pitchFamily="49" charset="-128"/>
                        </a:rPr>
                        <a:t>％）</a:t>
                      </a:r>
                      <a:r>
                        <a:rPr kumimoji="1" lang="ja-JP" altLang="en-US" sz="1500" u="none" dirty="0">
                          <a:solidFill>
                            <a:schemeClr val="tx1"/>
                          </a:solidFill>
                          <a:latin typeface="Century" panose="02040604050505020304" pitchFamily="18" charset="0"/>
                          <a:ea typeface="ＭＳ ゴシック" panose="020B0609070205080204" pitchFamily="49" charset="-128"/>
                        </a:rPr>
                        <a:t>　</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500" u="none"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u="none" dirty="0">
                          <a:solidFill>
                            <a:schemeClr val="tx1"/>
                          </a:solidFill>
                          <a:latin typeface="Century" panose="02040604050505020304" pitchFamily="18" charset="0"/>
                          <a:ea typeface="ＭＳ ゴシック" panose="020B0609070205080204" pitchFamily="49" charset="-128"/>
                        </a:rPr>
                        <a:t>現場到着件数：全件超過なし</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u="none" dirty="0">
                          <a:solidFill>
                            <a:schemeClr val="tx1"/>
                          </a:solidFill>
                          <a:latin typeface="Century" panose="02040604050505020304" pitchFamily="18" charset="0"/>
                          <a:ea typeface="ＭＳ ゴシック" panose="020B0609070205080204" pitchFamily="49" charset="-128"/>
                        </a:rPr>
                        <a:t>→発生　</a:t>
                      </a:r>
                      <a:r>
                        <a:rPr kumimoji="1" lang="en-US" altLang="ja-JP" sz="1500" u="sng" dirty="0">
                          <a:solidFill>
                            <a:schemeClr val="tx1"/>
                          </a:solidFill>
                          <a:latin typeface="Century" panose="02040604050505020304" pitchFamily="18" charset="0"/>
                          <a:ea typeface="ＭＳ ゴシック" panose="020B0609070205080204" pitchFamily="49" charset="-128"/>
                        </a:rPr>
                        <a:t>523</a:t>
                      </a:r>
                      <a:r>
                        <a:rPr kumimoji="1" lang="ja-JP" altLang="en-US" sz="1500" u="sng" dirty="0">
                          <a:solidFill>
                            <a:schemeClr val="tx1"/>
                          </a:solidFill>
                          <a:latin typeface="Century" panose="02040604050505020304" pitchFamily="18" charset="0"/>
                          <a:ea typeface="ＭＳ ゴシック" panose="020B0609070205080204" pitchFamily="49" charset="-128"/>
                        </a:rPr>
                        <a:t>件</a:t>
                      </a:r>
                      <a:endParaRPr kumimoji="1" lang="en-US" altLang="ja-JP" sz="1500" u="sng"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u="none" dirty="0">
                          <a:solidFill>
                            <a:schemeClr val="tx1"/>
                          </a:solidFill>
                          <a:latin typeface="Century" panose="02040604050505020304" pitchFamily="18" charset="0"/>
                          <a:ea typeface="ＭＳ ゴシック" panose="020B0609070205080204" pitchFamily="49" charset="-128"/>
                        </a:rPr>
                        <a:t>→最遅到達時間   </a:t>
                      </a:r>
                      <a:r>
                        <a:rPr kumimoji="1" lang="en-US" altLang="ja-JP" sz="1500" u="sng" dirty="0">
                          <a:solidFill>
                            <a:schemeClr val="tx1"/>
                          </a:solidFill>
                          <a:latin typeface="Century" panose="02040604050505020304" pitchFamily="18" charset="0"/>
                          <a:ea typeface="ＭＳ ゴシック" panose="020B0609070205080204" pitchFamily="49" charset="-128"/>
                        </a:rPr>
                        <a:t>2</a:t>
                      </a:r>
                      <a:r>
                        <a:rPr kumimoji="1" lang="ja-JP" altLang="en-US" sz="1500" u="sng" dirty="0">
                          <a:solidFill>
                            <a:schemeClr val="tx1"/>
                          </a:solidFill>
                          <a:latin typeface="Century" panose="02040604050505020304" pitchFamily="18" charset="0"/>
                          <a:ea typeface="ＭＳ ゴシック" panose="020B0609070205080204" pitchFamily="49" charset="-128"/>
                        </a:rPr>
                        <a:t>時間</a:t>
                      </a:r>
                      <a:r>
                        <a:rPr kumimoji="1" lang="en-US" altLang="ja-JP" sz="1500" u="sng" dirty="0">
                          <a:solidFill>
                            <a:schemeClr val="tx1"/>
                          </a:solidFill>
                          <a:latin typeface="Century" panose="02040604050505020304" pitchFamily="18" charset="0"/>
                          <a:ea typeface="ＭＳ ゴシック" panose="020B0609070205080204" pitchFamily="49" charset="-128"/>
                        </a:rPr>
                        <a:t>10</a:t>
                      </a:r>
                      <a:r>
                        <a:rPr kumimoji="1" lang="ja-JP" altLang="en-US" sz="1500" u="sng" dirty="0">
                          <a:solidFill>
                            <a:schemeClr val="tx1"/>
                          </a:solidFill>
                          <a:latin typeface="Century" panose="02040604050505020304" pitchFamily="18" charset="0"/>
                          <a:ea typeface="ＭＳ ゴシック" panose="020B0609070205080204" pitchFamily="49" charset="-128"/>
                        </a:rPr>
                        <a:t>分</a:t>
                      </a:r>
                      <a:endParaRPr kumimoji="1" lang="en-US" altLang="ja-JP" sz="1500" u="sng"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u="none" dirty="0">
                          <a:solidFill>
                            <a:schemeClr val="tx1"/>
                          </a:solidFill>
                          <a:latin typeface="Century" panose="02040604050505020304" pitchFamily="18" charset="0"/>
                          <a:ea typeface="ＭＳ ゴシック" panose="020B0609070205080204" pitchFamily="49" charset="-128"/>
                        </a:rPr>
                        <a:t>〇</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8434449"/>
                  </a:ext>
                </a:extLst>
              </a:tr>
              <a:tr h="503595">
                <a:tc rowSpan="3">
                  <a:txBody>
                    <a:bodyPr/>
                    <a:lstStyle/>
                    <a:p>
                      <a:pPr algn="ctr"/>
                      <a:r>
                        <a:rPr kumimoji="1" lang="ja-JP" altLang="en-US" sz="1500" b="1" dirty="0">
                          <a:solidFill>
                            <a:schemeClr val="tx1"/>
                          </a:solidFill>
                          <a:latin typeface="ＭＳ ゴシック" panose="020B0609070205080204" pitchFamily="49" charset="-128"/>
                          <a:ea typeface="ＭＳ ゴシック" panose="020B0609070205080204" pitchFamily="49" charset="-128"/>
                        </a:rPr>
                        <a:t>下水処理場・抽水所</a:t>
                      </a:r>
                    </a:p>
                  </a:txBody>
                  <a:tcPr marL="98529" marR="98529" marT="49264" marB="49264" vert="eaVert"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kumimoji="1" lang="ja-JP" altLang="en-US" sz="1500" b="1" dirty="0">
                          <a:solidFill>
                            <a:schemeClr val="tx1"/>
                          </a:solidFill>
                          <a:latin typeface="ＭＳ ゴシック" panose="020B0609070205080204" pitchFamily="49" charset="-128"/>
                          <a:ea typeface="ＭＳ ゴシック" panose="020B0609070205080204" pitchFamily="49" charset="-128"/>
                        </a:rPr>
                        <a:t>ポンプ運転</a:t>
                      </a:r>
                    </a:p>
                  </a:txBody>
                  <a:tcPr marL="98529" marR="98529" marT="49264" marB="49264"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285750" indent="-285750">
                        <a:lnSpc>
                          <a:spcPct val="100000"/>
                        </a:lnSpc>
                        <a:buFont typeface="Wingdings" panose="05000000000000000000" pitchFamily="2" charset="2"/>
                        <a:buChar char="Ø"/>
                      </a:pPr>
                      <a:r>
                        <a:rPr kumimoji="1" lang="ja-JP" altLang="en-US" sz="1500" dirty="0">
                          <a:solidFill>
                            <a:schemeClr val="tx1"/>
                          </a:solidFill>
                          <a:latin typeface="ＭＳ ゴシック" panose="020B0609070205080204" pitchFamily="49" charset="-128"/>
                          <a:ea typeface="ＭＳ ゴシック" panose="020B0609070205080204" pitchFamily="49" charset="-128"/>
                        </a:rPr>
                        <a:t>「危険水位」を超過しない。</a:t>
                      </a: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dirty="0">
                          <a:solidFill>
                            <a:schemeClr val="tx1"/>
                          </a:solidFill>
                          <a:latin typeface="ＭＳ ゴシック" panose="020B0609070205080204" pitchFamily="49" charset="-128"/>
                          <a:ea typeface="ＭＳ ゴシック" panose="020B0609070205080204" pitchFamily="49" charset="-128"/>
                        </a:rPr>
                        <a:t>１件</a:t>
                      </a:r>
                      <a:endParaRPr kumimoji="1" lang="ja-JP" altLang="en-US" sz="1500" u="none"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en-US" altLang="ja-JP" sz="1500" dirty="0">
                          <a:solidFill>
                            <a:schemeClr val="tx1"/>
                          </a:solidFill>
                          <a:latin typeface="ＭＳ ゴシック" panose="020B0609070205080204" pitchFamily="49" charset="-128"/>
                          <a:ea typeface="ＭＳ ゴシック" panose="020B0609070205080204" pitchFamily="49" charset="-128"/>
                        </a:rPr>
                        <a:t>×</a:t>
                      </a:r>
                      <a:endParaRPr kumimoji="1" lang="ja-JP" altLang="en-US" sz="1500" dirty="0">
                        <a:solidFill>
                          <a:schemeClr val="tx1"/>
                        </a:solidFill>
                        <a:latin typeface="ＭＳ ゴシック" panose="020B0609070205080204" pitchFamily="49" charset="-128"/>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471355"/>
                  </a:ext>
                </a:extLst>
              </a:tr>
              <a:tr h="912236">
                <a:tc vMerge="1">
                  <a:txBody>
                    <a:bodyPr/>
                    <a:lstStyle/>
                    <a:p>
                      <a:pPr algn="ctr"/>
                      <a:endParaRPr kumimoji="1" lang="ja-JP" altLang="en-US" sz="1400" b="1" dirty="0">
                        <a:solidFill>
                          <a:schemeClr val="tx1"/>
                        </a:solidFill>
                        <a:latin typeface="ＭＳ ゴシック" panose="020B0609070205080204" pitchFamily="49" charset="-128"/>
                        <a:ea typeface="ＭＳ ゴシック" panose="020B0609070205080204" pitchFamily="49" charset="-128"/>
                      </a:endParaRPr>
                    </a:p>
                  </a:txBody>
                  <a:tcPr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kumimoji="1" lang="ja-JP" altLang="en-US" sz="1500" b="1" dirty="0">
                          <a:solidFill>
                            <a:schemeClr val="tx1"/>
                          </a:solidFill>
                          <a:latin typeface="ＭＳ ゴシック" panose="020B0609070205080204" pitchFamily="49" charset="-128"/>
                          <a:ea typeface="ＭＳ ゴシック" panose="020B0609070205080204" pitchFamily="49" charset="-128"/>
                        </a:rPr>
                        <a:t>放流水質</a:t>
                      </a:r>
                    </a:p>
                  </a:txBody>
                  <a:tcPr marL="98529" marR="98529" marT="49264" marB="49264"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285750" indent="-285750" algn="l">
                        <a:lnSpc>
                          <a:spcPct val="100000"/>
                        </a:lnSpc>
                        <a:buFont typeface="Wingdings" panose="05000000000000000000" pitchFamily="2" charset="2"/>
                        <a:buChar char="Ø"/>
                      </a:pPr>
                      <a:r>
                        <a:rPr kumimoji="1" lang="ja-JP" altLang="en-US" sz="1500" dirty="0">
                          <a:solidFill>
                            <a:schemeClr val="tx1"/>
                          </a:solidFill>
                          <a:latin typeface="ＭＳ ゴシック" panose="020B0609070205080204" pitchFamily="49" charset="-128"/>
                          <a:ea typeface="ＭＳ ゴシック" panose="020B0609070205080204" pitchFamily="49" charset="-128"/>
                        </a:rPr>
                        <a:t>混合水質試験の各回測定値が基準を超過しない。　</a:t>
                      </a:r>
                      <a:r>
                        <a:rPr kumimoji="1" lang="en-US" altLang="ja-JP" sz="1500" u="sng" dirty="0">
                          <a:solidFill>
                            <a:schemeClr val="tx1"/>
                          </a:solidFill>
                          <a:latin typeface="ＭＳ ゴシック" panose="020B0609070205080204" pitchFamily="49" charset="-128"/>
                          <a:ea typeface="ＭＳ ゴシック" panose="020B0609070205080204" pitchFamily="49" charset="-128"/>
                        </a:rPr>
                        <a:t>【</a:t>
                      </a:r>
                      <a:r>
                        <a:rPr kumimoji="1" lang="ja-JP" altLang="en-US" sz="1500" u="sng" dirty="0">
                          <a:solidFill>
                            <a:schemeClr val="tx1"/>
                          </a:solidFill>
                          <a:latin typeface="ＭＳ ゴシック" panose="020B0609070205080204" pitchFamily="49" charset="-128"/>
                          <a:ea typeface="ＭＳ ゴシック" panose="020B0609070205080204" pitchFamily="49" charset="-128"/>
                        </a:rPr>
                        <a:t>項目</a:t>
                      </a:r>
                      <a:r>
                        <a:rPr kumimoji="1" lang="en-US" altLang="ja-JP" sz="1500" u="sng" dirty="0">
                          <a:solidFill>
                            <a:schemeClr val="tx1"/>
                          </a:solidFill>
                          <a:latin typeface="ＭＳ ゴシック" panose="020B0609070205080204" pitchFamily="49" charset="-128"/>
                          <a:ea typeface="ＭＳ ゴシック" panose="020B0609070205080204" pitchFamily="49" charset="-128"/>
                        </a:rPr>
                        <a:t>】</a:t>
                      </a:r>
                      <a:r>
                        <a:rPr kumimoji="1" lang="en-US" altLang="ja-JP" sz="1500" u="sng" dirty="0">
                          <a:solidFill>
                            <a:schemeClr val="tx1"/>
                          </a:solidFill>
                          <a:latin typeface="Century" panose="02040604050505020304" pitchFamily="18" charset="0"/>
                          <a:ea typeface="ＭＳ ゴシック" panose="020B0609070205080204" pitchFamily="49" charset="-128"/>
                        </a:rPr>
                        <a:t>SS</a:t>
                      </a:r>
                      <a:r>
                        <a:rPr kumimoji="1" lang="ja-JP" altLang="en-US" sz="1500" u="sng" dirty="0">
                          <a:solidFill>
                            <a:schemeClr val="tx1"/>
                          </a:solidFill>
                          <a:latin typeface="Century" panose="02040604050505020304" pitchFamily="18" charset="0"/>
                          <a:ea typeface="ＭＳ ゴシック" panose="020B0609070205080204" pitchFamily="49" charset="-128"/>
                        </a:rPr>
                        <a:t>、</a:t>
                      </a:r>
                      <a:r>
                        <a:rPr kumimoji="1" lang="en-US" altLang="ja-JP" sz="1500" u="sng" dirty="0">
                          <a:solidFill>
                            <a:schemeClr val="tx1"/>
                          </a:solidFill>
                          <a:latin typeface="Century" panose="02040604050505020304" pitchFamily="18" charset="0"/>
                          <a:ea typeface="ＭＳ ゴシック" panose="020B0609070205080204" pitchFamily="49" charset="-128"/>
                        </a:rPr>
                        <a:t>BOD</a:t>
                      </a:r>
                    </a:p>
                    <a:p>
                      <a:pPr marL="285750" indent="-285750" algn="l">
                        <a:lnSpc>
                          <a:spcPct val="100000"/>
                        </a:lnSpc>
                        <a:buFont typeface="Wingdings" panose="05000000000000000000" pitchFamily="2" charset="2"/>
                        <a:buChar char="Ø"/>
                      </a:pPr>
                      <a:r>
                        <a:rPr kumimoji="1" lang="ja-JP" altLang="en-US" sz="1500" dirty="0">
                          <a:solidFill>
                            <a:schemeClr val="tx1"/>
                          </a:solidFill>
                          <a:latin typeface="Century" panose="02040604050505020304" pitchFamily="18" charset="0"/>
                          <a:ea typeface="ＭＳ ゴシック" panose="020B0609070205080204" pitchFamily="49" charset="-128"/>
                        </a:rPr>
                        <a:t>自動観測局における日間荷重平均値が基準を超過しない。</a:t>
                      </a:r>
                      <a:endParaRPr kumimoji="1" lang="en-US" altLang="ja-JP" sz="1500" dirty="0">
                        <a:solidFill>
                          <a:schemeClr val="tx1"/>
                        </a:solidFill>
                        <a:latin typeface="Century" panose="02040604050505020304" pitchFamily="18" charset="0"/>
                        <a:ea typeface="ＭＳ ゴシック" panose="020B0609070205080204" pitchFamily="49" charset="-128"/>
                      </a:endParaRPr>
                    </a:p>
                    <a:p>
                      <a:pPr marL="0" indent="0" algn="l">
                        <a:lnSpc>
                          <a:spcPct val="100000"/>
                        </a:lnSpc>
                        <a:buFont typeface="Wingdings" panose="05000000000000000000" pitchFamily="2" charset="2"/>
                        <a:buNone/>
                      </a:pPr>
                      <a:r>
                        <a:rPr kumimoji="1" lang="ja-JP" altLang="en-US" sz="1500" dirty="0">
                          <a:solidFill>
                            <a:schemeClr val="tx1"/>
                          </a:solidFill>
                          <a:latin typeface="ＭＳ ゴシック" panose="020B0609070205080204" pitchFamily="49" charset="-128"/>
                          <a:ea typeface="ＭＳ ゴシック" panose="020B0609070205080204" pitchFamily="49" charset="-128"/>
                        </a:rPr>
                        <a:t>　</a:t>
                      </a:r>
                      <a:r>
                        <a:rPr kumimoji="1" lang="en-US" altLang="ja-JP" sz="1500" u="sng" dirty="0">
                          <a:solidFill>
                            <a:schemeClr val="tx1"/>
                          </a:solidFill>
                          <a:latin typeface="ＭＳ ゴシック" panose="020B0609070205080204" pitchFamily="49" charset="-128"/>
                          <a:ea typeface="ＭＳ ゴシック" panose="020B0609070205080204" pitchFamily="49" charset="-128"/>
                        </a:rPr>
                        <a:t>【</a:t>
                      </a:r>
                      <a:r>
                        <a:rPr kumimoji="1" lang="ja-JP" altLang="en-US" sz="1500" u="sng" dirty="0">
                          <a:solidFill>
                            <a:schemeClr val="tx1"/>
                          </a:solidFill>
                          <a:latin typeface="ＭＳ ゴシック" panose="020B0609070205080204" pitchFamily="49" charset="-128"/>
                          <a:ea typeface="ＭＳ ゴシック" panose="020B0609070205080204" pitchFamily="49" charset="-128"/>
                        </a:rPr>
                        <a:t>項目</a:t>
                      </a:r>
                      <a:r>
                        <a:rPr kumimoji="1" lang="en-US" altLang="ja-JP" sz="1500" u="sng" dirty="0">
                          <a:solidFill>
                            <a:schemeClr val="tx1"/>
                          </a:solidFill>
                          <a:latin typeface="ＭＳ ゴシック" panose="020B0609070205080204" pitchFamily="49" charset="-128"/>
                          <a:ea typeface="ＭＳ ゴシック" panose="020B0609070205080204" pitchFamily="49" charset="-128"/>
                        </a:rPr>
                        <a:t>】</a:t>
                      </a:r>
                      <a:r>
                        <a:rPr kumimoji="1" lang="en-US" altLang="ja-JP" sz="1500" u="sng" dirty="0">
                          <a:solidFill>
                            <a:schemeClr val="tx1"/>
                          </a:solidFill>
                          <a:latin typeface="Century" panose="02040604050505020304" pitchFamily="18" charset="0"/>
                          <a:ea typeface="ＭＳ ゴシック" panose="020B0609070205080204" pitchFamily="49" charset="-128"/>
                        </a:rPr>
                        <a:t>COD</a:t>
                      </a:r>
                      <a:r>
                        <a:rPr kumimoji="1" lang="ja-JP" altLang="en-US" sz="1500" u="sng" dirty="0">
                          <a:solidFill>
                            <a:schemeClr val="tx1"/>
                          </a:solidFill>
                          <a:latin typeface="Century" panose="02040604050505020304" pitchFamily="18" charset="0"/>
                          <a:ea typeface="ＭＳ ゴシック" panose="020B0609070205080204" pitchFamily="49" charset="-128"/>
                        </a:rPr>
                        <a:t>、全窒素、全りん</a:t>
                      </a:r>
                      <a:endParaRPr kumimoji="1" lang="en-US" altLang="ja-JP" sz="1500" u="sng"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u="none" dirty="0">
                          <a:solidFill>
                            <a:schemeClr val="tx1"/>
                          </a:solidFill>
                          <a:latin typeface="Century" panose="02040604050505020304" pitchFamily="18" charset="0"/>
                          <a:ea typeface="ＭＳ ゴシック" panose="020B0609070205080204" pitchFamily="49" charset="-128"/>
                        </a:rPr>
                        <a:t>超過なし</a:t>
                      </a: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u="none" dirty="0">
                          <a:solidFill>
                            <a:schemeClr val="tx1"/>
                          </a:solidFill>
                          <a:latin typeface="Century" panose="02040604050505020304" pitchFamily="18" charset="0"/>
                          <a:ea typeface="ＭＳ ゴシック" panose="020B0609070205080204" pitchFamily="49" charset="-128"/>
                        </a:rPr>
                        <a:t>〇</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072116"/>
                  </a:ext>
                </a:extLst>
              </a:tr>
              <a:tr h="579750">
                <a:tc vMerge="1">
                  <a:txBody>
                    <a:bodyPr/>
                    <a:lstStyle/>
                    <a:p>
                      <a:pPr algn="ctr"/>
                      <a:endParaRPr kumimoji="1" lang="ja-JP" altLang="en-US" sz="1200" b="1" u="none" dirty="0">
                        <a:solidFill>
                          <a:schemeClr val="tx1"/>
                        </a:solidFill>
                        <a:latin typeface="ＭＳ ゴシック" panose="020B0609070205080204" pitchFamily="49" charset="-128"/>
                        <a:ea typeface="ＭＳ ゴシック" panose="020B0609070205080204" pitchFamily="49" charset="-128"/>
                      </a:endParaRPr>
                    </a:p>
                  </a:txBody>
                  <a:tcPr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kumimoji="1" lang="ja-JP" altLang="en-US" sz="1100" b="1" u="none" dirty="0">
                          <a:solidFill>
                            <a:schemeClr val="tx1"/>
                          </a:solidFill>
                          <a:latin typeface="ＭＳ ゴシック" panose="020B0609070205080204" pitchFamily="49" charset="-128"/>
                          <a:ea typeface="ＭＳ ゴシック" panose="020B0609070205080204" pitchFamily="49" charset="-128"/>
                        </a:rPr>
                        <a:t>ユーティリティ等</a:t>
                      </a:r>
                    </a:p>
                  </a:txBody>
                  <a:tcPr marL="98529" marR="98529" marT="49264" marB="49264"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dirty="0">
                          <a:solidFill>
                            <a:schemeClr val="tx1"/>
                          </a:solidFill>
                          <a:latin typeface="Century" panose="02040604050505020304" pitchFamily="18" charset="0"/>
                          <a:ea typeface="ＭＳ ゴシック" panose="020B0609070205080204" pitchFamily="49" charset="-128"/>
                        </a:rPr>
                        <a:t>電力・薬品等の原単位もしくは年間使用予定量を超過しない。</a:t>
                      </a:r>
                      <a:endParaRPr kumimoji="1" lang="en-US" altLang="ja-JP" sz="1500"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dirty="0">
                          <a:solidFill>
                            <a:schemeClr val="tx1"/>
                          </a:solidFill>
                          <a:latin typeface="ＭＳ ゴシック" panose="020B0609070205080204" pitchFamily="49" charset="-128"/>
                          <a:ea typeface="ＭＳ ゴシック" panose="020B0609070205080204" pitchFamily="49" charset="-128"/>
                        </a:rPr>
                        <a:t>超過あり（</a:t>
                      </a:r>
                      <a:r>
                        <a:rPr kumimoji="1" lang="en-US" altLang="ja-JP" sz="1500" u="none" dirty="0">
                          <a:solidFill>
                            <a:schemeClr val="tx1"/>
                          </a:solidFill>
                          <a:latin typeface="Century" panose="02040604050505020304" pitchFamily="18" charset="0"/>
                          <a:ea typeface="ＭＳ ゴシック" panose="020B0609070205080204" pitchFamily="49" charset="-128"/>
                        </a:rPr>
                        <a:t>13</a:t>
                      </a:r>
                      <a:r>
                        <a:rPr kumimoji="1" lang="ja-JP" altLang="en-US" sz="1500" dirty="0">
                          <a:solidFill>
                            <a:schemeClr val="tx1"/>
                          </a:solidFill>
                          <a:latin typeface="ＭＳ ゴシック" panose="020B0609070205080204" pitchFamily="49" charset="-128"/>
                          <a:ea typeface="ＭＳ ゴシック" panose="020B0609070205080204" pitchFamily="49" charset="-128"/>
                        </a:rPr>
                        <a:t>件）</a:t>
                      </a:r>
                      <a:endParaRPr kumimoji="1" lang="en-US" altLang="ja-JP" sz="1500" dirty="0">
                        <a:solidFill>
                          <a:schemeClr val="tx1"/>
                        </a:solidFill>
                        <a:latin typeface="ＭＳ ゴシック" panose="020B0609070205080204" pitchFamily="49" charset="-128"/>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dirty="0">
                          <a:solidFill>
                            <a:schemeClr val="tx1"/>
                          </a:solidFill>
                          <a:latin typeface="Century" panose="02040604050505020304" pitchFamily="18" charset="0"/>
                          <a:ea typeface="ＭＳ ゴシック" panose="020B0609070205080204" pitchFamily="49" charset="-128"/>
                        </a:rPr>
                        <a:t>〇</a:t>
                      </a:r>
                      <a:endParaRPr kumimoji="1" lang="en-US" altLang="ja-JP" sz="1500" dirty="0">
                        <a:solidFill>
                          <a:schemeClr val="tx1"/>
                        </a:solidFill>
                        <a:latin typeface="Century" panose="02040604050505020304" pitchFamily="18" charset="0"/>
                        <a:ea typeface="ＭＳ ゴシック" panose="020B0609070205080204" pitchFamily="49" charset="-128"/>
                      </a:endParaRPr>
                    </a:p>
                  </a:txBody>
                  <a:tcPr marL="98529" marR="98529" marT="49264" marB="49264"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6889829"/>
                  </a:ext>
                </a:extLst>
              </a:tr>
            </a:tbl>
          </a:graphicData>
        </a:graphic>
      </p:graphicFrame>
      <p:sp>
        <p:nvSpPr>
          <p:cNvPr id="11" name="角丸四角形 18">
            <a:extLst>
              <a:ext uri="{FF2B5EF4-FFF2-40B4-BE49-F238E27FC236}">
                <a16:creationId xmlns:a16="http://schemas.microsoft.com/office/drawing/2014/main" id="{DE0CE03B-C5F5-E7D7-D2FE-D8566504584B}"/>
              </a:ext>
            </a:extLst>
          </p:cNvPr>
          <p:cNvSpPr/>
          <p:nvPr/>
        </p:nvSpPr>
        <p:spPr>
          <a:xfrm>
            <a:off x="72908" y="96839"/>
            <a:ext cx="7236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
        <p:nvSpPr>
          <p:cNvPr id="17" name="テキスト ボックス 16">
            <a:extLst>
              <a:ext uri="{FF2B5EF4-FFF2-40B4-BE49-F238E27FC236}">
                <a16:creationId xmlns:a16="http://schemas.microsoft.com/office/drawing/2014/main" id="{4F4E0197-5BA0-589C-241F-97A9A01EAAD7}"/>
              </a:ext>
            </a:extLst>
          </p:cNvPr>
          <p:cNvSpPr txBox="1"/>
          <p:nvPr/>
        </p:nvSpPr>
        <p:spPr>
          <a:xfrm>
            <a:off x="207920" y="6061836"/>
            <a:ext cx="9686831" cy="307777"/>
          </a:xfrm>
          <a:prstGeom prst="rect">
            <a:avLst/>
          </a:prstGeom>
          <a:noFill/>
        </p:spPr>
        <p:txBody>
          <a:bodyPr wrap="square" rtlCol="0">
            <a:spAutoFit/>
          </a:bodyPr>
          <a:lstStyle/>
          <a:p>
            <a:r>
              <a:rPr lang="en-US" altLang="ja-JP" sz="1400" dirty="0">
                <a:latin typeface="ＭＳ ゴシック" panose="020B0609070205080204" pitchFamily="49" charset="-128"/>
                <a:ea typeface="ＭＳ ゴシック" panose="020B0609070205080204" pitchFamily="49" charset="-128"/>
              </a:rPr>
              <a:t>※ </a:t>
            </a:r>
            <a:r>
              <a:rPr lang="ja-JP" altLang="en-US" sz="1400" dirty="0">
                <a:latin typeface="ＭＳ ゴシック" panose="020B0609070205080204" pitchFamily="49" charset="-128"/>
                <a:ea typeface="ＭＳ ゴシック" panose="020B0609070205080204" pitchFamily="49" charset="-128"/>
              </a:rPr>
              <a:t>ユーティリティの超過は、降雨等によるもので</a:t>
            </a:r>
            <a:r>
              <a:rPr lang="en-US" altLang="ja-JP" sz="1400" dirty="0">
                <a:latin typeface="ＭＳ ゴシック" panose="020B0609070205080204" pitchFamily="49" charset="-128"/>
                <a:ea typeface="ＭＳ ゴシック" panose="020B0609070205080204" pitchFamily="49" charset="-128"/>
              </a:rPr>
              <a:t>CWO</a:t>
            </a:r>
            <a:r>
              <a:rPr lang="ja-JP" altLang="en-US" sz="1400" dirty="0">
                <a:latin typeface="ＭＳ ゴシック" panose="020B0609070205080204" pitchFamily="49" charset="-128"/>
                <a:ea typeface="ＭＳ ゴシック" panose="020B0609070205080204" pitchFamily="49" charset="-128"/>
              </a:rPr>
              <a:t>の過失によらないため、評価基準は満足した。</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AEE75F67-C38A-E3C1-6E35-F546666A8C3C}"/>
              </a:ext>
            </a:extLst>
          </p:cNvPr>
          <p:cNvSpPr txBox="1"/>
          <p:nvPr/>
        </p:nvSpPr>
        <p:spPr>
          <a:xfrm>
            <a:off x="9359541" y="5344862"/>
            <a:ext cx="509452" cy="276999"/>
          </a:xfrm>
          <a:prstGeom prst="rect">
            <a:avLst/>
          </a:prstGeom>
          <a:noFill/>
        </p:spPr>
        <p:txBody>
          <a:bodyPr wrap="square" rtlCol="0">
            <a:spAutoFit/>
          </a:bodyPr>
          <a:lstStyle/>
          <a:p>
            <a:r>
              <a:rPr kumimoji="1" lang="en-US" altLang="ja-JP" sz="1200" dirty="0">
                <a:latin typeface="Century" panose="02040604050505020304" pitchFamily="18" charset="0"/>
              </a:rPr>
              <a:t>※</a:t>
            </a:r>
            <a:endParaRPr kumimoji="1" lang="ja-JP" altLang="en-US" sz="1200" dirty="0">
              <a:latin typeface="Century" panose="02040604050505020304" pitchFamily="18" charset="0"/>
            </a:endParaRPr>
          </a:p>
        </p:txBody>
      </p:sp>
    </p:spTree>
    <p:extLst>
      <p:ext uri="{BB962C8B-B14F-4D97-AF65-F5344CB8AC3E}">
        <p14:creationId xmlns:p14="http://schemas.microsoft.com/office/powerpoint/2010/main" val="4094770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7432671C-C9E4-B50D-7C84-502A124D7A8D}"/>
              </a:ext>
            </a:extLst>
          </p:cNvPr>
          <p:cNvSpPr/>
          <p:nvPr/>
        </p:nvSpPr>
        <p:spPr>
          <a:xfrm>
            <a:off x="94513" y="1108593"/>
            <a:ext cx="3971931" cy="369332"/>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en-US" altLang="ja-JP" kern="0" dirty="0">
                <a:latin typeface="Meiryo UI" panose="020B0604030504040204" pitchFamily="50" charset="-128"/>
                <a:ea typeface="Meiryo UI" panose="020B0604030504040204" pitchFamily="50" charset="-128"/>
              </a:rPr>
              <a:t>【</a:t>
            </a:r>
            <a:r>
              <a:rPr kumimoji="1" lang="ja-JP" altLang="en-US"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管路施設</a:t>
            </a:r>
            <a:r>
              <a:rPr kumimoji="1" lang="en-US" altLang="ja-JP"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a:t>
            </a:r>
            <a:endParaRPr kumimoji="0" lang="en-US" altLang="ja-JP" b="0" i="0" u="none" strike="noStrike" kern="0" cap="none" spc="0" normalizeH="0" baseline="0" noProof="0" dirty="0">
              <a:ln w="0"/>
              <a:solidFill>
                <a:prstClr val="black"/>
              </a:solidFill>
              <a:effectLst/>
              <a:uLnTx/>
              <a:uFillTx/>
              <a:latin typeface="Segoe UI"/>
              <a:ea typeface="Meiryo UI"/>
              <a:cs typeface="+mn-cs"/>
            </a:endParaRPr>
          </a:p>
        </p:txBody>
      </p:sp>
      <p:graphicFrame>
        <p:nvGraphicFramePr>
          <p:cNvPr id="10" name="表 9">
            <a:extLst>
              <a:ext uri="{FF2B5EF4-FFF2-40B4-BE49-F238E27FC236}">
                <a16:creationId xmlns:a16="http://schemas.microsoft.com/office/drawing/2014/main" id="{E91A1E91-4AF8-DB74-D463-6461BC36975F}"/>
              </a:ext>
            </a:extLst>
          </p:cNvPr>
          <p:cNvGraphicFramePr>
            <a:graphicFrameLocks noGrp="1"/>
          </p:cNvGraphicFramePr>
          <p:nvPr>
            <p:extLst>
              <p:ext uri="{D42A27DB-BD31-4B8C-83A1-F6EECF244321}">
                <p14:modId xmlns:p14="http://schemas.microsoft.com/office/powerpoint/2010/main" val="319960790"/>
              </p:ext>
            </p:extLst>
          </p:nvPr>
        </p:nvGraphicFramePr>
        <p:xfrm>
          <a:off x="94513" y="1516597"/>
          <a:ext cx="9716975" cy="1676400"/>
        </p:xfrm>
        <a:graphic>
          <a:graphicData uri="http://schemas.openxmlformats.org/drawingml/2006/table">
            <a:tbl>
              <a:tblPr firstRow="1" bandRow="1">
                <a:tableStyleId>{5C22544A-7EE6-4342-B048-85BDC9FD1C3A}</a:tableStyleId>
              </a:tblPr>
              <a:tblGrid>
                <a:gridCol w="1426963">
                  <a:extLst>
                    <a:ext uri="{9D8B030D-6E8A-4147-A177-3AD203B41FA5}">
                      <a16:colId xmlns:a16="http://schemas.microsoft.com/office/drawing/2014/main" val="2757673519"/>
                    </a:ext>
                  </a:extLst>
                </a:gridCol>
                <a:gridCol w="2072503">
                  <a:extLst>
                    <a:ext uri="{9D8B030D-6E8A-4147-A177-3AD203B41FA5}">
                      <a16:colId xmlns:a16="http://schemas.microsoft.com/office/drawing/2014/main" val="2158946185"/>
                    </a:ext>
                  </a:extLst>
                </a:gridCol>
                <a:gridCol w="2072503">
                  <a:extLst>
                    <a:ext uri="{9D8B030D-6E8A-4147-A177-3AD203B41FA5}">
                      <a16:colId xmlns:a16="http://schemas.microsoft.com/office/drawing/2014/main" val="437299313"/>
                    </a:ext>
                  </a:extLst>
                </a:gridCol>
                <a:gridCol w="2072503">
                  <a:extLst>
                    <a:ext uri="{9D8B030D-6E8A-4147-A177-3AD203B41FA5}">
                      <a16:colId xmlns:a16="http://schemas.microsoft.com/office/drawing/2014/main" val="2162764744"/>
                    </a:ext>
                  </a:extLst>
                </a:gridCol>
                <a:gridCol w="2072503">
                  <a:extLst>
                    <a:ext uri="{9D8B030D-6E8A-4147-A177-3AD203B41FA5}">
                      <a16:colId xmlns:a16="http://schemas.microsoft.com/office/drawing/2014/main" val="3344813203"/>
                    </a:ext>
                  </a:extLst>
                </a:gridCol>
              </a:tblGrid>
              <a:tr h="237506">
                <a:tc>
                  <a:txBody>
                    <a:bodyPr/>
                    <a:lstStyle/>
                    <a:p>
                      <a:endParaRPr kumimoji="1" lang="ja-JP" altLang="en-US" sz="1600" dirty="0"/>
                    </a:p>
                  </a:txBody>
                  <a:tcPr anchor="ctr"/>
                </a:tc>
                <a:tc>
                  <a:txBody>
                    <a:bodyPr/>
                    <a:lstStyle/>
                    <a:p>
                      <a:pPr algn="ctr"/>
                      <a:r>
                        <a:rPr kumimoji="1" lang="ja-JP" altLang="en-US" sz="1600" dirty="0"/>
                        <a:t>東部</a:t>
                      </a:r>
                    </a:p>
                  </a:txBody>
                  <a:tcPr anchor="ctr"/>
                </a:tc>
                <a:tc>
                  <a:txBody>
                    <a:bodyPr/>
                    <a:lstStyle/>
                    <a:p>
                      <a:pPr algn="ctr"/>
                      <a:r>
                        <a:rPr kumimoji="1" lang="ja-JP" altLang="en-US" sz="1600" dirty="0"/>
                        <a:t>西部</a:t>
                      </a:r>
                    </a:p>
                  </a:txBody>
                  <a:tcPr anchor="ctr"/>
                </a:tc>
                <a:tc>
                  <a:txBody>
                    <a:bodyPr/>
                    <a:lstStyle/>
                    <a:p>
                      <a:pPr algn="ctr"/>
                      <a:r>
                        <a:rPr kumimoji="1" lang="ja-JP" altLang="en-US" sz="1600" dirty="0"/>
                        <a:t>南部</a:t>
                      </a:r>
                    </a:p>
                  </a:txBody>
                  <a:tcPr anchor="ctr"/>
                </a:tc>
                <a:tc>
                  <a:txBody>
                    <a:bodyPr/>
                    <a:lstStyle/>
                    <a:p>
                      <a:pPr algn="ctr"/>
                      <a:r>
                        <a:rPr kumimoji="1" lang="ja-JP" altLang="en-US" sz="1600" dirty="0"/>
                        <a:t>北部</a:t>
                      </a:r>
                    </a:p>
                  </a:txBody>
                  <a:tcPr anchor="ctr"/>
                </a:tc>
                <a:extLst>
                  <a:ext uri="{0D108BD9-81ED-4DB2-BD59-A6C34878D82A}">
                    <a16:rowId xmlns:a16="http://schemas.microsoft.com/office/drawing/2014/main" val="835336845"/>
                  </a:ext>
                </a:extLst>
              </a:tr>
              <a:tr h="237506">
                <a:tc>
                  <a:txBody>
                    <a:bodyPr/>
                    <a:lstStyle/>
                    <a:p>
                      <a:pPr algn="l"/>
                      <a:r>
                        <a:rPr kumimoji="1" lang="ja-JP" altLang="en-US" sz="1600" dirty="0"/>
                        <a:t>○：問題なし</a:t>
                      </a:r>
                    </a:p>
                  </a:txBody>
                  <a:tcPr anchor="ctr"/>
                </a:tc>
                <a:tc>
                  <a:txBody>
                    <a:bodyPr/>
                    <a:lstStyle/>
                    <a:p>
                      <a:pPr algn="ctr"/>
                      <a:r>
                        <a:rPr kumimoji="1" lang="en-US" altLang="ja-JP" sz="1600" dirty="0"/>
                        <a:t>36</a:t>
                      </a:r>
                      <a:r>
                        <a:rPr kumimoji="1" lang="ja-JP" altLang="en-US" sz="1600" dirty="0"/>
                        <a:t>項目／</a:t>
                      </a:r>
                      <a:r>
                        <a:rPr kumimoji="1" lang="en-US" altLang="ja-JP" sz="1600" dirty="0"/>
                        <a:t>36</a:t>
                      </a:r>
                      <a:r>
                        <a:rPr kumimoji="1" lang="ja-JP" altLang="en-US" sz="1600" dirty="0"/>
                        <a:t>項目</a:t>
                      </a:r>
                    </a:p>
                  </a:txBody>
                  <a:tcPr anchor="ctr"/>
                </a:tc>
                <a:tc>
                  <a:txBody>
                    <a:bodyPr/>
                    <a:lstStyle/>
                    <a:p>
                      <a:pPr algn="ctr"/>
                      <a:r>
                        <a:rPr kumimoji="1" lang="en-US" altLang="ja-JP" sz="1600" dirty="0"/>
                        <a:t>40</a:t>
                      </a:r>
                      <a:r>
                        <a:rPr kumimoji="1" lang="ja-JP" altLang="en-US" sz="1600" dirty="0"/>
                        <a:t>項目／</a:t>
                      </a:r>
                      <a:r>
                        <a:rPr kumimoji="1" lang="en-US" altLang="ja-JP" sz="1600" dirty="0"/>
                        <a:t>40</a:t>
                      </a:r>
                      <a:r>
                        <a:rPr kumimoji="1" lang="ja-JP" altLang="en-US" sz="1600" dirty="0"/>
                        <a:t>項目</a:t>
                      </a:r>
                    </a:p>
                  </a:txBody>
                  <a:tcPr anchor="ctr"/>
                </a:tc>
                <a:tc>
                  <a:txBody>
                    <a:bodyPr/>
                    <a:lstStyle/>
                    <a:p>
                      <a:pPr algn="ctr"/>
                      <a:r>
                        <a:rPr kumimoji="1" lang="en-US" altLang="ja-JP" sz="1600" dirty="0"/>
                        <a:t>36</a:t>
                      </a:r>
                      <a:r>
                        <a:rPr kumimoji="1" lang="ja-JP" altLang="en-US" sz="1600" dirty="0"/>
                        <a:t>項目／</a:t>
                      </a:r>
                      <a:r>
                        <a:rPr kumimoji="1" lang="en-US" altLang="ja-JP" sz="1600" dirty="0"/>
                        <a:t>37</a:t>
                      </a:r>
                      <a:r>
                        <a:rPr kumimoji="1" lang="ja-JP" altLang="en-US" sz="1600" dirty="0"/>
                        <a:t>項目</a:t>
                      </a:r>
                    </a:p>
                  </a:txBody>
                  <a:tcPr anchor="ctr"/>
                </a:tc>
                <a:tc>
                  <a:txBody>
                    <a:bodyPr/>
                    <a:lstStyle/>
                    <a:p>
                      <a:pPr algn="ctr"/>
                      <a:r>
                        <a:rPr kumimoji="1" lang="en-US" altLang="ja-JP" sz="1600" dirty="0"/>
                        <a:t>40</a:t>
                      </a:r>
                      <a:r>
                        <a:rPr kumimoji="1" lang="ja-JP" altLang="en-US" sz="1600" dirty="0"/>
                        <a:t>項目／</a:t>
                      </a:r>
                      <a:r>
                        <a:rPr kumimoji="1" lang="en-US" altLang="ja-JP" sz="1600" dirty="0"/>
                        <a:t>40</a:t>
                      </a:r>
                      <a:r>
                        <a:rPr kumimoji="1" lang="ja-JP" altLang="en-US" sz="1600" dirty="0"/>
                        <a:t>項目</a:t>
                      </a:r>
                    </a:p>
                  </a:txBody>
                  <a:tcPr anchor="ctr"/>
                </a:tc>
                <a:extLst>
                  <a:ext uri="{0D108BD9-81ED-4DB2-BD59-A6C34878D82A}">
                    <a16:rowId xmlns:a16="http://schemas.microsoft.com/office/drawing/2014/main" val="2400124223"/>
                  </a:ext>
                </a:extLst>
              </a:tr>
              <a:tr h="237506">
                <a:tc>
                  <a:txBody>
                    <a:bodyPr/>
                    <a:lstStyle/>
                    <a:p>
                      <a:pPr algn="l"/>
                      <a:r>
                        <a:rPr kumimoji="1" lang="ja-JP" altLang="en-US" sz="1600" dirty="0"/>
                        <a:t>△：改善要</a:t>
                      </a:r>
                    </a:p>
                  </a:txBody>
                  <a:tcPr anchor="ctr"/>
                </a:tc>
                <a:tc>
                  <a:txBody>
                    <a:bodyPr/>
                    <a:lstStyle/>
                    <a:p>
                      <a:pPr algn="ctr"/>
                      <a:r>
                        <a:rPr kumimoji="1" lang="ja-JP" altLang="en-US" sz="1600" dirty="0">
                          <a:solidFill>
                            <a:schemeClr val="tx1"/>
                          </a:solidFill>
                        </a:rPr>
                        <a:t>０項目</a:t>
                      </a:r>
                      <a:r>
                        <a:rPr kumimoji="1" lang="ja-JP" altLang="en-US" sz="1600" dirty="0"/>
                        <a:t>／</a:t>
                      </a:r>
                      <a:r>
                        <a:rPr kumimoji="1" lang="en-US" altLang="ja-JP" sz="1600" dirty="0"/>
                        <a:t>36</a:t>
                      </a:r>
                      <a:r>
                        <a:rPr kumimoji="1" lang="ja-JP" altLang="en-US" sz="1600" dirty="0"/>
                        <a:t>項目</a:t>
                      </a:r>
                    </a:p>
                  </a:txBody>
                  <a:tcPr anchor="ctr"/>
                </a:tc>
                <a:tc>
                  <a:txBody>
                    <a:bodyPr/>
                    <a:lstStyle/>
                    <a:p>
                      <a:pPr algn="ctr"/>
                      <a:r>
                        <a:rPr kumimoji="1" lang="ja-JP" altLang="en-US" sz="1600" dirty="0"/>
                        <a:t>０項目／</a:t>
                      </a:r>
                      <a:r>
                        <a:rPr kumimoji="1" lang="en-US" altLang="ja-JP" sz="1600" dirty="0"/>
                        <a:t>40</a:t>
                      </a:r>
                      <a:r>
                        <a:rPr kumimoji="1" lang="ja-JP" altLang="en-US" sz="1600" dirty="0"/>
                        <a:t>項目</a:t>
                      </a:r>
                    </a:p>
                  </a:txBody>
                  <a:tcPr anchor="ctr"/>
                </a:tc>
                <a:tc>
                  <a:txBody>
                    <a:bodyPr/>
                    <a:lstStyle/>
                    <a:p>
                      <a:pPr algn="ctr"/>
                      <a:r>
                        <a:rPr kumimoji="1" lang="en-US" altLang="ja-JP" sz="1600" b="1" dirty="0">
                          <a:solidFill>
                            <a:srgbClr val="FF0000"/>
                          </a:solidFill>
                        </a:rPr>
                        <a:t>1</a:t>
                      </a:r>
                      <a:r>
                        <a:rPr kumimoji="1" lang="ja-JP" altLang="en-US" sz="1600" b="1" dirty="0">
                          <a:solidFill>
                            <a:srgbClr val="FF0000"/>
                          </a:solidFill>
                        </a:rPr>
                        <a:t>項目</a:t>
                      </a:r>
                      <a:r>
                        <a:rPr kumimoji="1" lang="ja-JP" altLang="en-US" sz="1600" dirty="0"/>
                        <a:t>／</a:t>
                      </a:r>
                      <a:r>
                        <a:rPr kumimoji="1" lang="en-US" altLang="ja-JP" sz="1600" dirty="0"/>
                        <a:t>37</a:t>
                      </a:r>
                      <a:r>
                        <a:rPr kumimoji="1" lang="ja-JP" altLang="en-US" sz="1600" dirty="0"/>
                        <a:t>項目</a:t>
                      </a:r>
                    </a:p>
                  </a:txBody>
                  <a:tcPr anchor="ctr"/>
                </a:tc>
                <a:tc>
                  <a:txBody>
                    <a:bodyPr/>
                    <a:lstStyle/>
                    <a:p>
                      <a:pPr algn="ctr"/>
                      <a:r>
                        <a:rPr kumimoji="1" lang="en-US" altLang="ja-JP" sz="1600" dirty="0"/>
                        <a:t>0</a:t>
                      </a:r>
                      <a:r>
                        <a:rPr kumimoji="1" lang="ja-JP" altLang="en-US" sz="1600" dirty="0"/>
                        <a:t>項目／</a:t>
                      </a:r>
                      <a:r>
                        <a:rPr kumimoji="1" lang="en-US" altLang="ja-JP" sz="1600" dirty="0"/>
                        <a:t>40</a:t>
                      </a:r>
                      <a:r>
                        <a:rPr kumimoji="1" lang="ja-JP" altLang="en-US" sz="1600" dirty="0"/>
                        <a:t>項目</a:t>
                      </a:r>
                    </a:p>
                  </a:txBody>
                  <a:tcPr anchor="ctr"/>
                </a:tc>
                <a:extLst>
                  <a:ext uri="{0D108BD9-81ED-4DB2-BD59-A6C34878D82A}">
                    <a16:rowId xmlns:a16="http://schemas.microsoft.com/office/drawing/2014/main" val="3857537624"/>
                  </a:ext>
                </a:extLst>
              </a:tr>
              <a:tr h="237506">
                <a:tc>
                  <a:txBody>
                    <a:bodyPr/>
                    <a:lstStyle/>
                    <a:p>
                      <a:pPr algn="l"/>
                      <a:r>
                        <a:rPr kumimoji="1" lang="en-US" altLang="ja-JP" sz="1600" dirty="0"/>
                        <a:t>×</a:t>
                      </a:r>
                      <a:r>
                        <a:rPr kumimoji="1" lang="ja-JP" altLang="en-US" sz="1600" dirty="0"/>
                        <a:t>：問題あり</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36</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40</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37</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40</a:t>
                      </a:r>
                      <a:r>
                        <a:rPr kumimoji="1" lang="ja-JP" altLang="en-US" sz="1600" dirty="0"/>
                        <a:t>項目</a:t>
                      </a:r>
                    </a:p>
                  </a:txBody>
                  <a:tcPr anchor="ctr"/>
                </a:tc>
                <a:extLst>
                  <a:ext uri="{0D108BD9-81ED-4DB2-BD59-A6C34878D82A}">
                    <a16:rowId xmlns:a16="http://schemas.microsoft.com/office/drawing/2014/main" val="1952381308"/>
                  </a:ext>
                </a:extLst>
              </a:tr>
              <a:tr h="237506">
                <a:tc>
                  <a:txBody>
                    <a:bodyPr/>
                    <a:lstStyle/>
                    <a:p>
                      <a:pPr algn="ctr"/>
                      <a:r>
                        <a:rPr kumimoji="1" lang="en-US" altLang="ja-JP" sz="1400" dirty="0"/>
                        <a:t>7</a:t>
                      </a:r>
                      <a:r>
                        <a:rPr kumimoji="1" lang="ja-JP" altLang="en-US" sz="1400" dirty="0"/>
                        <a:t>年度実績無</a:t>
                      </a:r>
                      <a:endParaRPr kumimoji="1" lang="ja-JP" altLang="en-US" sz="2000" dirty="0"/>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1600" dirty="0"/>
                        <a:t>4</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1600" dirty="0"/>
                        <a:t>3</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a:t>
                      </a:r>
                    </a:p>
                  </a:txBody>
                  <a:tcPr anchor="ctr"/>
                </a:tc>
                <a:extLst>
                  <a:ext uri="{0D108BD9-81ED-4DB2-BD59-A6C34878D82A}">
                    <a16:rowId xmlns:a16="http://schemas.microsoft.com/office/drawing/2014/main" val="1092580164"/>
                  </a:ext>
                </a:extLst>
              </a:tr>
            </a:tbl>
          </a:graphicData>
        </a:graphic>
      </p:graphicFrame>
      <p:sp>
        <p:nvSpPr>
          <p:cNvPr id="11" name="正方形/長方形 10">
            <a:extLst>
              <a:ext uri="{FF2B5EF4-FFF2-40B4-BE49-F238E27FC236}">
                <a16:creationId xmlns:a16="http://schemas.microsoft.com/office/drawing/2014/main" id="{7DC20CB5-1C6E-4E97-3E8F-6E89CA73065F}"/>
              </a:ext>
            </a:extLst>
          </p:cNvPr>
          <p:cNvSpPr/>
          <p:nvPr/>
        </p:nvSpPr>
        <p:spPr>
          <a:xfrm>
            <a:off x="267511" y="3210719"/>
            <a:ext cx="9370977" cy="338554"/>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総評：　一部改善を必要とする項目が確認されたが、全般的には特に問題はなかった。</a:t>
            </a:r>
            <a:endParaRPr lang="en-US" altLang="ja-JP" sz="1600" kern="0" dirty="0">
              <a:solidFill>
                <a:prstClr val="black"/>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389BD6E5-EF4C-5A30-CC35-86478E3ED8C1}"/>
              </a:ext>
            </a:extLst>
          </p:cNvPr>
          <p:cNvSpPr/>
          <p:nvPr/>
        </p:nvSpPr>
        <p:spPr>
          <a:xfrm>
            <a:off x="94513" y="639696"/>
            <a:ext cx="9370977" cy="461665"/>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sz="2400" b="0" i="0" u="sng"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モニタリング結果総括表</a:t>
            </a:r>
            <a:endParaRPr lang="en-US" altLang="ja-JP" sz="2400" u="sng" kern="0" dirty="0">
              <a:solidFill>
                <a:prstClr val="black"/>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6065351C-8A9E-3489-17AA-7642812BACF1}"/>
              </a:ext>
            </a:extLst>
          </p:cNvPr>
          <p:cNvSpPr/>
          <p:nvPr/>
        </p:nvSpPr>
        <p:spPr>
          <a:xfrm>
            <a:off x="3301372" y="741768"/>
            <a:ext cx="6510115" cy="346238"/>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en-US" altLang="ja-JP" sz="1600" kern="0" dirty="0">
                <a:latin typeface="Meiryo UI" panose="020B0604030504040204" pitchFamily="50" charset="-128"/>
                <a:ea typeface="Meiryo UI" panose="020B0604030504040204" pitchFamily="50" charset="-128"/>
              </a:rPr>
              <a:t>※</a:t>
            </a:r>
            <a:r>
              <a:rPr kumimoji="1" lang="ja-JP" altLang="en-US" sz="1600" kern="0" dirty="0">
                <a:latin typeface="Meiryo UI" panose="020B0604030504040204" pitchFamily="50" charset="-128"/>
                <a:ea typeface="Meiryo UI" panose="020B0604030504040204" pitchFamily="50" charset="-128"/>
              </a:rPr>
              <a:t>項目ごとのモニタリング結果については、別添資料を参照</a:t>
            </a:r>
            <a:endParaRPr lang="en-US" altLang="ja-JP" sz="1600" kern="0" dirty="0">
              <a:solidFill>
                <a:prstClr val="black"/>
              </a:solidFill>
              <a:latin typeface="Meiryo UI" panose="020B0604030504040204" pitchFamily="50" charset="-128"/>
              <a:ea typeface="Meiryo UI" panose="020B0604030504040204" pitchFamily="50" charset="-128"/>
            </a:endParaRPr>
          </a:p>
        </p:txBody>
      </p:sp>
      <p:sp>
        <p:nvSpPr>
          <p:cNvPr id="3" name="角丸四角形 18">
            <a:extLst>
              <a:ext uri="{FF2B5EF4-FFF2-40B4-BE49-F238E27FC236}">
                <a16:creationId xmlns:a16="http://schemas.microsoft.com/office/drawing/2014/main" id="{D69516D5-0E13-5410-CFDA-C4C4CB12DA12}"/>
              </a:ext>
            </a:extLst>
          </p:cNvPr>
          <p:cNvSpPr/>
          <p:nvPr/>
        </p:nvSpPr>
        <p:spPr>
          <a:xfrm>
            <a:off x="72908" y="96839"/>
            <a:ext cx="817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
        <p:nvSpPr>
          <p:cNvPr id="9" name="正方形/長方形 8">
            <a:extLst>
              <a:ext uri="{FF2B5EF4-FFF2-40B4-BE49-F238E27FC236}">
                <a16:creationId xmlns:a16="http://schemas.microsoft.com/office/drawing/2014/main" id="{AB788875-C49F-DEE0-8B84-17949CA72AB3}"/>
              </a:ext>
            </a:extLst>
          </p:cNvPr>
          <p:cNvSpPr/>
          <p:nvPr/>
        </p:nvSpPr>
        <p:spPr>
          <a:xfrm>
            <a:off x="1471778" y="3612655"/>
            <a:ext cx="7425479" cy="584775"/>
          </a:xfrm>
          <a:prstGeom prst="rect">
            <a:avLst/>
          </a:prstGeom>
          <a:solidFill>
            <a:srgbClr val="FFFF00"/>
          </a:solid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改善項目：工事完成後に道路管理者への</a:t>
            </a:r>
            <a:r>
              <a:rPr kumimoji="1" lang="ja-JP" altLang="en-US" sz="1600" kern="0" dirty="0">
                <a:solidFill>
                  <a:srgbClr val="FF0000"/>
                </a:solidFill>
                <a:latin typeface="Meiryo UI" panose="020B0604030504040204" pitchFamily="50" charset="-128"/>
                <a:ea typeface="Meiryo UI" panose="020B0604030504040204" pitchFamily="50" charset="-128"/>
              </a:rPr>
              <a:t>竣工届提出が適切に行われていなかった</a:t>
            </a:r>
            <a:endParaRPr kumimoji="1" lang="en-US" altLang="ja-JP" sz="1600" kern="0" dirty="0">
              <a:solidFill>
                <a:srgbClr val="FF0000"/>
              </a:solidFill>
              <a:latin typeface="Meiryo UI" panose="020B0604030504040204" pitchFamily="50" charset="-128"/>
              <a:ea typeface="Meiryo UI" panose="020B0604030504040204" pitchFamily="50" charset="-128"/>
            </a:endParaRPr>
          </a:p>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a:t>
            </a:r>
            <a:r>
              <a:rPr kumimoji="1" lang="ja-JP" altLang="en-US" sz="1600" u="sng" kern="0" dirty="0">
                <a:latin typeface="Meiryo UI" panose="020B0604030504040204" pitchFamily="50" charset="-128"/>
                <a:ea typeface="Meiryo UI" panose="020B0604030504040204" pitchFamily="50" charset="-128"/>
              </a:rPr>
              <a:t>第２回審議会において、改善内容報告済み</a:t>
            </a:r>
            <a:endParaRPr lang="en-US" altLang="ja-JP" sz="1600" u="sng" kern="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E2747FA5-0526-9C47-53EF-E94AF90C42F2}"/>
              </a:ext>
            </a:extLst>
          </p:cNvPr>
          <p:cNvSpPr/>
          <p:nvPr/>
        </p:nvSpPr>
        <p:spPr>
          <a:xfrm>
            <a:off x="94513" y="4480485"/>
            <a:ext cx="8802744" cy="369332"/>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kern="0" dirty="0">
                <a:latin typeface="Meiryo UI" panose="020B0604030504040204" pitchFamily="50" charset="-128"/>
                <a:ea typeface="Meiryo UI" panose="020B0604030504040204" pitchFamily="50" charset="-128"/>
              </a:rPr>
              <a:t>（</a:t>
            </a:r>
            <a:r>
              <a:rPr kumimoji="1" lang="ja-JP" altLang="en-US"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取付管・マンホール蓋の改築更新、舗装積み残し）</a:t>
            </a:r>
            <a:endParaRPr kumimoji="0" lang="en-US" altLang="ja-JP" b="0" i="0" u="none" strike="noStrike" kern="0" cap="none" spc="0" normalizeH="0" baseline="0" noProof="0" dirty="0">
              <a:ln w="0"/>
              <a:solidFill>
                <a:prstClr val="black"/>
              </a:solidFill>
              <a:effectLst/>
              <a:uLnTx/>
              <a:uFillTx/>
              <a:latin typeface="Segoe UI"/>
              <a:ea typeface="Meiryo UI"/>
              <a:cs typeface="+mn-cs"/>
            </a:endParaRPr>
          </a:p>
        </p:txBody>
      </p:sp>
      <p:sp>
        <p:nvSpPr>
          <p:cNvPr id="18" name="正方形/長方形 17">
            <a:extLst>
              <a:ext uri="{FF2B5EF4-FFF2-40B4-BE49-F238E27FC236}">
                <a16:creationId xmlns:a16="http://schemas.microsoft.com/office/drawing/2014/main" id="{BF82CE97-1DE8-6209-12D3-7135F79E157D}"/>
              </a:ext>
            </a:extLst>
          </p:cNvPr>
          <p:cNvSpPr/>
          <p:nvPr/>
        </p:nvSpPr>
        <p:spPr>
          <a:xfrm>
            <a:off x="4578803" y="4849817"/>
            <a:ext cx="5037913" cy="584775"/>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総評：　</a:t>
            </a:r>
            <a:r>
              <a:rPr kumimoji="1" lang="en-US" altLang="ja-JP"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R7</a:t>
            </a:r>
            <a:r>
              <a:rPr kumimoji="1" lang="ja-JP" altLang="en-US"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年度より開始したモニタリングでもあり、全体的に</a:t>
            </a:r>
            <a:endParaRPr kumimoji="1" lang="en-US" altLang="ja-JP"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　　　　　 </a:t>
            </a:r>
            <a:r>
              <a:rPr kumimoji="1" lang="ja-JP" altLang="en-US"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改善を要する点が多かった。</a:t>
            </a:r>
            <a:endParaRPr lang="en-US" altLang="ja-JP" sz="1600" kern="0" dirty="0">
              <a:solidFill>
                <a:prstClr val="black"/>
              </a:solidFill>
              <a:latin typeface="Meiryo UI" panose="020B0604030504040204" pitchFamily="50" charset="-128"/>
              <a:ea typeface="Meiryo UI" panose="020B0604030504040204" pitchFamily="50" charset="-128"/>
            </a:endParaRPr>
          </a:p>
        </p:txBody>
      </p:sp>
      <p:graphicFrame>
        <p:nvGraphicFramePr>
          <p:cNvPr id="19" name="表 18">
            <a:extLst>
              <a:ext uri="{FF2B5EF4-FFF2-40B4-BE49-F238E27FC236}">
                <a16:creationId xmlns:a16="http://schemas.microsoft.com/office/drawing/2014/main" id="{0BE3DDB0-6755-25B1-19C0-EDD126439E52}"/>
              </a:ext>
            </a:extLst>
          </p:cNvPr>
          <p:cNvGraphicFramePr>
            <a:graphicFrameLocks noGrp="1"/>
          </p:cNvGraphicFramePr>
          <p:nvPr>
            <p:extLst>
              <p:ext uri="{D42A27DB-BD31-4B8C-83A1-F6EECF244321}">
                <p14:modId xmlns:p14="http://schemas.microsoft.com/office/powerpoint/2010/main" val="1494245065"/>
              </p:ext>
            </p:extLst>
          </p:nvPr>
        </p:nvGraphicFramePr>
        <p:xfrm>
          <a:off x="105586" y="4849817"/>
          <a:ext cx="4380605" cy="1676400"/>
        </p:xfrm>
        <a:graphic>
          <a:graphicData uri="http://schemas.openxmlformats.org/drawingml/2006/table">
            <a:tbl>
              <a:tblPr firstRow="1" bandRow="1">
                <a:tableStyleId>{5C22544A-7EE6-4342-B048-85BDC9FD1C3A}</a:tableStyleId>
              </a:tblPr>
              <a:tblGrid>
                <a:gridCol w="2173105">
                  <a:extLst>
                    <a:ext uri="{9D8B030D-6E8A-4147-A177-3AD203B41FA5}">
                      <a16:colId xmlns:a16="http://schemas.microsoft.com/office/drawing/2014/main" val="2757673519"/>
                    </a:ext>
                  </a:extLst>
                </a:gridCol>
                <a:gridCol w="2207500">
                  <a:extLst>
                    <a:ext uri="{9D8B030D-6E8A-4147-A177-3AD203B41FA5}">
                      <a16:colId xmlns:a16="http://schemas.microsoft.com/office/drawing/2014/main" val="2158946185"/>
                    </a:ext>
                  </a:extLst>
                </a:gridCol>
              </a:tblGrid>
              <a:tr h="237506">
                <a:tc>
                  <a:txBody>
                    <a:bodyPr/>
                    <a:lstStyle/>
                    <a:p>
                      <a:pPr algn="l"/>
                      <a:endParaRPr kumimoji="1" lang="ja-JP" altLang="en-US" sz="1600" dirty="0"/>
                    </a:p>
                  </a:txBody>
                  <a:tcPr anchor="ctr"/>
                </a:tc>
                <a:tc>
                  <a:txBody>
                    <a:bodyPr/>
                    <a:lstStyle/>
                    <a:p>
                      <a:pPr algn="ctr"/>
                      <a:r>
                        <a:rPr kumimoji="1" lang="ja-JP" altLang="en-US" sz="1600" dirty="0"/>
                        <a:t>施設管理課</a:t>
                      </a:r>
                    </a:p>
                  </a:txBody>
                  <a:tcPr anchor="ctr"/>
                </a:tc>
                <a:extLst>
                  <a:ext uri="{0D108BD9-81ED-4DB2-BD59-A6C34878D82A}">
                    <a16:rowId xmlns:a16="http://schemas.microsoft.com/office/drawing/2014/main" val="2400124223"/>
                  </a:ext>
                </a:extLst>
              </a:tr>
              <a:tr h="237506">
                <a:tc>
                  <a:txBody>
                    <a:bodyPr/>
                    <a:lstStyle/>
                    <a:p>
                      <a:pPr algn="l"/>
                      <a:r>
                        <a:rPr kumimoji="1" lang="ja-JP" altLang="en-US" sz="1600" dirty="0"/>
                        <a:t>○：問題なし</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solidFill>
                            <a:schemeClr val="tx1"/>
                          </a:solidFill>
                        </a:rPr>
                        <a:t>5</a:t>
                      </a:r>
                      <a:r>
                        <a:rPr kumimoji="1" lang="ja-JP" altLang="en-US" sz="1600" dirty="0">
                          <a:solidFill>
                            <a:schemeClr val="tx1"/>
                          </a:solidFill>
                        </a:rPr>
                        <a:t>項目</a:t>
                      </a:r>
                      <a:r>
                        <a:rPr kumimoji="1" lang="ja-JP" altLang="en-US" sz="1600" dirty="0"/>
                        <a:t>／</a:t>
                      </a:r>
                      <a:r>
                        <a:rPr kumimoji="1" lang="en-US" altLang="ja-JP" sz="1600" dirty="0"/>
                        <a:t>8</a:t>
                      </a:r>
                      <a:r>
                        <a:rPr kumimoji="1" lang="ja-JP" altLang="en-US" sz="1600" dirty="0"/>
                        <a:t>項目</a:t>
                      </a:r>
                    </a:p>
                  </a:txBody>
                  <a:tcPr anchor="ctr"/>
                </a:tc>
                <a:extLst>
                  <a:ext uri="{0D108BD9-81ED-4DB2-BD59-A6C34878D82A}">
                    <a16:rowId xmlns:a16="http://schemas.microsoft.com/office/drawing/2014/main" val="3857537624"/>
                  </a:ext>
                </a:extLst>
              </a:tr>
              <a:tr h="237506">
                <a:tc>
                  <a:txBody>
                    <a:bodyPr/>
                    <a:lstStyle/>
                    <a:p>
                      <a:pPr algn="l"/>
                      <a:r>
                        <a:rPr kumimoji="1" lang="ja-JP" altLang="en-US" sz="1600" dirty="0"/>
                        <a:t>△：改善要</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dirty="0">
                          <a:solidFill>
                            <a:srgbClr val="FF0000"/>
                          </a:solidFill>
                        </a:rPr>
                        <a:t>3</a:t>
                      </a:r>
                      <a:r>
                        <a:rPr kumimoji="1" lang="ja-JP" altLang="en-US" sz="1600" b="1" dirty="0">
                          <a:solidFill>
                            <a:srgbClr val="FF0000"/>
                          </a:solidFill>
                        </a:rPr>
                        <a:t>項目</a:t>
                      </a:r>
                      <a:r>
                        <a:rPr kumimoji="1" lang="ja-JP" altLang="en-US" sz="1600" dirty="0"/>
                        <a:t>／</a:t>
                      </a:r>
                      <a:r>
                        <a:rPr kumimoji="1" lang="en-US" altLang="ja-JP" sz="1600" dirty="0"/>
                        <a:t>8</a:t>
                      </a:r>
                      <a:r>
                        <a:rPr kumimoji="1" lang="ja-JP" altLang="en-US" sz="1600" dirty="0"/>
                        <a:t>項目</a:t>
                      </a:r>
                    </a:p>
                  </a:txBody>
                  <a:tcPr anchor="ctr"/>
                </a:tc>
                <a:extLst>
                  <a:ext uri="{0D108BD9-81ED-4DB2-BD59-A6C34878D82A}">
                    <a16:rowId xmlns:a16="http://schemas.microsoft.com/office/drawing/2014/main" val="1849096716"/>
                  </a:ext>
                </a:extLst>
              </a:tr>
              <a:tr h="237506">
                <a:tc>
                  <a:txBody>
                    <a:bodyPr/>
                    <a:lstStyle/>
                    <a:p>
                      <a:pPr algn="l"/>
                      <a:r>
                        <a:rPr kumimoji="1" lang="en-US" altLang="ja-JP" sz="1600" dirty="0"/>
                        <a:t>×</a:t>
                      </a:r>
                      <a:r>
                        <a:rPr kumimoji="1" lang="ja-JP" altLang="en-US" sz="1600" dirty="0"/>
                        <a:t>：問題あり</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8</a:t>
                      </a:r>
                      <a:r>
                        <a:rPr kumimoji="1" lang="ja-JP" altLang="en-US" sz="1600" dirty="0"/>
                        <a:t>項目</a:t>
                      </a:r>
                    </a:p>
                  </a:txBody>
                  <a:tcPr anchor="ctr"/>
                </a:tc>
                <a:extLst>
                  <a:ext uri="{0D108BD9-81ED-4DB2-BD59-A6C34878D82A}">
                    <a16:rowId xmlns:a16="http://schemas.microsoft.com/office/drawing/2014/main" val="1952381308"/>
                  </a:ext>
                </a:extLst>
              </a:tr>
              <a:tr h="237506">
                <a:tc>
                  <a:txBody>
                    <a:bodyPr/>
                    <a:lstStyle/>
                    <a:p>
                      <a:pPr algn="l"/>
                      <a:r>
                        <a:rPr kumimoji="1" lang="en-US" altLang="ja-JP" sz="1600" dirty="0"/>
                        <a:t>7</a:t>
                      </a:r>
                      <a:r>
                        <a:rPr kumimoji="1" lang="ja-JP" altLang="en-US" sz="1600" dirty="0"/>
                        <a:t>年度実績なし</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1600" dirty="0"/>
                        <a:t>0</a:t>
                      </a:r>
                      <a:r>
                        <a:rPr kumimoji="1" lang="ja-JP" altLang="en-US" sz="1600" dirty="0"/>
                        <a:t>項目／</a:t>
                      </a:r>
                      <a:r>
                        <a:rPr kumimoji="1" lang="en-US" altLang="ja-JP" sz="1600" dirty="0"/>
                        <a:t>8</a:t>
                      </a:r>
                      <a:r>
                        <a:rPr kumimoji="1" lang="ja-JP" altLang="en-US" sz="1600" dirty="0"/>
                        <a:t>項目</a:t>
                      </a:r>
                    </a:p>
                  </a:txBody>
                  <a:tcPr anchor="ctr"/>
                </a:tc>
                <a:extLst>
                  <a:ext uri="{0D108BD9-81ED-4DB2-BD59-A6C34878D82A}">
                    <a16:rowId xmlns:a16="http://schemas.microsoft.com/office/drawing/2014/main" val="1879421834"/>
                  </a:ext>
                </a:extLst>
              </a:tr>
            </a:tbl>
          </a:graphicData>
        </a:graphic>
      </p:graphicFrame>
      <p:sp>
        <p:nvSpPr>
          <p:cNvPr id="6" name="正方形/長方形 5">
            <a:extLst>
              <a:ext uri="{FF2B5EF4-FFF2-40B4-BE49-F238E27FC236}">
                <a16:creationId xmlns:a16="http://schemas.microsoft.com/office/drawing/2014/main" id="{FA1F0872-438E-45AE-DE81-A0F002C25977}"/>
              </a:ext>
            </a:extLst>
          </p:cNvPr>
          <p:cNvSpPr/>
          <p:nvPr/>
        </p:nvSpPr>
        <p:spPr>
          <a:xfrm>
            <a:off x="4600575" y="5434592"/>
            <a:ext cx="5037913" cy="1323439"/>
          </a:xfrm>
          <a:prstGeom prst="rect">
            <a:avLst/>
          </a:prstGeom>
          <a:solidFill>
            <a:srgbClr val="FFFF00"/>
          </a:solid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改善項目</a:t>
            </a:r>
            <a:r>
              <a:rPr kumimoji="1" lang="ja-JP" altLang="en-US" sz="160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：舗装路面２次復旧</a:t>
            </a:r>
            <a:endParaRPr kumimoji="1" lang="en-US" altLang="ja-JP" sz="160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　　　　　　　 ⇒進捗</a:t>
            </a:r>
            <a:r>
              <a:rPr kumimoji="1" lang="ja-JP" altLang="en-US" sz="1600" kern="0" dirty="0">
                <a:solidFill>
                  <a:srgbClr val="FF0000"/>
                </a:solidFill>
                <a:latin typeface="Meiryo UI" panose="020B0604030504040204" pitchFamily="50" charset="-128"/>
                <a:ea typeface="Meiryo UI" panose="020B0604030504040204" pitchFamily="50" charset="-128"/>
              </a:rPr>
              <a:t>管理表に施工年次の欄を設ける</a:t>
            </a:r>
            <a:endParaRPr kumimoji="1" lang="en-US" altLang="ja-JP" sz="1600" kern="0" dirty="0">
              <a:solidFill>
                <a:srgbClr val="FF0000"/>
              </a:solidFill>
              <a:latin typeface="Meiryo UI" panose="020B0604030504040204" pitchFamily="50" charset="-128"/>
              <a:ea typeface="Meiryo UI" panose="020B0604030504040204" pitchFamily="50" charset="-128"/>
            </a:endParaRPr>
          </a:p>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　　　　　　　 マンホール蓋改築</a:t>
            </a:r>
            <a:endParaRPr kumimoji="1" lang="en-US" altLang="ja-JP" sz="1600" kern="0" dirty="0">
              <a:latin typeface="Meiryo UI" panose="020B0604030504040204" pitchFamily="50" charset="-128"/>
              <a:ea typeface="Meiryo UI" panose="020B0604030504040204" pitchFamily="50" charset="-128"/>
            </a:endParaRPr>
          </a:p>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　　　　　　　 ⇒進捗管理方法及び</a:t>
            </a:r>
            <a:r>
              <a:rPr kumimoji="1" lang="ja-JP" altLang="en-US" sz="1600" kern="0" dirty="0">
                <a:solidFill>
                  <a:srgbClr val="FF0000"/>
                </a:solidFill>
                <a:latin typeface="Meiryo UI" panose="020B0604030504040204" pitchFamily="50" charset="-128"/>
                <a:ea typeface="Meiryo UI" panose="020B0604030504040204" pitchFamily="50" charset="-128"/>
              </a:rPr>
              <a:t>進捗改善方法の強化　</a:t>
            </a:r>
            <a:r>
              <a:rPr kumimoji="1" lang="ja-JP" altLang="en-US" sz="1600" kern="0" dirty="0">
                <a:latin typeface="Meiryo UI" panose="020B0604030504040204" pitchFamily="50" charset="-128"/>
                <a:ea typeface="Meiryo UI" panose="020B0604030504040204" pitchFamily="50" charset="-128"/>
              </a:rPr>
              <a:t>➡</a:t>
            </a:r>
            <a:r>
              <a:rPr kumimoji="1" lang="ja-JP" altLang="en-US" sz="1600" u="sng" kern="0" dirty="0">
                <a:latin typeface="Meiryo UI" panose="020B0604030504040204" pitchFamily="50" charset="-128"/>
                <a:ea typeface="Meiryo UI" panose="020B0604030504040204" pitchFamily="50" charset="-128"/>
              </a:rPr>
              <a:t>第２回審議会において、改善内容報告済み</a:t>
            </a:r>
            <a:endParaRPr lang="en-US" altLang="ja-JP" sz="1600" kern="0" dirty="0">
              <a:solidFill>
                <a:srgbClr val="FF0000"/>
              </a:solidFill>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p:txBody>
          <a:bodyPr/>
          <a:lstStyle/>
          <a:p>
            <a:fld id="{36EC18DB-A5DF-4E0E-B815-FCD04A2C4B2C}" type="slidenum">
              <a:rPr kumimoji="1" lang="ja-JP" altLang="en-US" smtClean="0"/>
              <a:t>11</a:t>
            </a:fld>
            <a:endParaRPr kumimoji="1" lang="ja-JP" altLang="en-US" dirty="0"/>
          </a:p>
        </p:txBody>
      </p:sp>
    </p:spTree>
    <p:extLst>
      <p:ext uri="{BB962C8B-B14F-4D97-AF65-F5344CB8AC3E}">
        <p14:creationId xmlns:p14="http://schemas.microsoft.com/office/powerpoint/2010/main" val="3297368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686A4-FF85-C98D-FB0F-D7C73BD1052F}"/>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BC338BB7-92D4-7B78-8E71-E53C36867212}"/>
              </a:ext>
            </a:extLst>
          </p:cNvPr>
          <p:cNvSpPr>
            <a:spLocks noGrp="1"/>
          </p:cNvSpPr>
          <p:nvPr>
            <p:ph type="sldNum" sz="quarter" idx="12"/>
          </p:nvPr>
        </p:nvSpPr>
        <p:spPr/>
        <p:txBody>
          <a:bodyPr/>
          <a:lstStyle/>
          <a:p>
            <a:fld id="{36EC18DB-A5DF-4E0E-B815-FCD04A2C4B2C}" type="slidenum">
              <a:rPr kumimoji="1" lang="ja-JP" altLang="en-US" smtClean="0"/>
              <a:t>12</a:t>
            </a:fld>
            <a:endParaRPr kumimoji="1" lang="ja-JP" altLang="en-US"/>
          </a:p>
        </p:txBody>
      </p:sp>
      <p:sp>
        <p:nvSpPr>
          <p:cNvPr id="12" name="正方形/長方形 11">
            <a:extLst>
              <a:ext uri="{FF2B5EF4-FFF2-40B4-BE49-F238E27FC236}">
                <a16:creationId xmlns:a16="http://schemas.microsoft.com/office/drawing/2014/main" id="{07110EF3-4889-2B84-8A46-A7A3EF99F060}"/>
              </a:ext>
            </a:extLst>
          </p:cNvPr>
          <p:cNvSpPr/>
          <p:nvPr/>
        </p:nvSpPr>
        <p:spPr>
          <a:xfrm>
            <a:off x="94513" y="795571"/>
            <a:ext cx="9370977" cy="461665"/>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sz="2400" b="0" i="0" u="sng"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モニタリング結果総括表</a:t>
            </a:r>
            <a:endParaRPr lang="en-US" altLang="ja-JP" sz="2400" u="sng" kern="0" dirty="0">
              <a:solidFill>
                <a:prstClr val="black"/>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E96D545A-DE96-52A8-294A-4F96E4A1FF4A}"/>
              </a:ext>
            </a:extLst>
          </p:cNvPr>
          <p:cNvSpPr/>
          <p:nvPr/>
        </p:nvSpPr>
        <p:spPr>
          <a:xfrm>
            <a:off x="94513" y="1466087"/>
            <a:ext cx="3971931" cy="369332"/>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en-US" altLang="ja-JP" kern="0" dirty="0">
                <a:latin typeface="Meiryo UI" panose="020B0604030504040204" pitchFamily="50" charset="-128"/>
                <a:ea typeface="Meiryo UI" panose="020B0604030504040204" pitchFamily="50" charset="-128"/>
              </a:rPr>
              <a:t>【</a:t>
            </a:r>
            <a:r>
              <a:rPr kumimoji="1" lang="ja-JP" altLang="en-US" kern="0" dirty="0">
                <a:latin typeface="Meiryo UI" panose="020B0604030504040204" pitchFamily="50" charset="-128"/>
                <a:ea typeface="Meiryo UI" panose="020B0604030504040204" pitchFamily="50" charset="-128"/>
              </a:rPr>
              <a:t>下水処理場・抽水所</a:t>
            </a:r>
            <a:r>
              <a:rPr kumimoji="1" lang="ja-JP" altLang="en-US"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施設</a:t>
            </a:r>
            <a:r>
              <a:rPr kumimoji="1" lang="en-US" altLang="ja-JP"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a:t>
            </a:r>
            <a:endParaRPr kumimoji="0" lang="en-US" altLang="ja-JP" b="0" i="0" u="none" strike="noStrike" kern="0" cap="none" spc="0" normalizeH="0" baseline="0" noProof="0" dirty="0">
              <a:ln w="0"/>
              <a:solidFill>
                <a:prstClr val="black"/>
              </a:solidFill>
              <a:effectLst/>
              <a:uLnTx/>
              <a:uFillTx/>
              <a:latin typeface="Segoe UI"/>
              <a:ea typeface="Meiryo UI"/>
              <a:cs typeface="+mn-cs"/>
            </a:endParaRPr>
          </a:p>
        </p:txBody>
      </p:sp>
      <p:graphicFrame>
        <p:nvGraphicFramePr>
          <p:cNvPr id="14" name="表 13">
            <a:extLst>
              <a:ext uri="{FF2B5EF4-FFF2-40B4-BE49-F238E27FC236}">
                <a16:creationId xmlns:a16="http://schemas.microsoft.com/office/drawing/2014/main" id="{DB8C42BF-A559-C54C-AD87-D65AADD5476E}"/>
              </a:ext>
            </a:extLst>
          </p:cNvPr>
          <p:cNvGraphicFramePr>
            <a:graphicFrameLocks noGrp="1"/>
          </p:cNvGraphicFramePr>
          <p:nvPr/>
        </p:nvGraphicFramePr>
        <p:xfrm>
          <a:off x="94513" y="1835419"/>
          <a:ext cx="9716975" cy="1341120"/>
        </p:xfrm>
        <a:graphic>
          <a:graphicData uri="http://schemas.openxmlformats.org/drawingml/2006/table">
            <a:tbl>
              <a:tblPr firstRow="1" bandRow="1">
                <a:tableStyleId>{5C22544A-7EE6-4342-B048-85BDC9FD1C3A}</a:tableStyleId>
              </a:tblPr>
              <a:tblGrid>
                <a:gridCol w="1426963">
                  <a:extLst>
                    <a:ext uri="{9D8B030D-6E8A-4147-A177-3AD203B41FA5}">
                      <a16:colId xmlns:a16="http://schemas.microsoft.com/office/drawing/2014/main" val="2757673519"/>
                    </a:ext>
                  </a:extLst>
                </a:gridCol>
                <a:gridCol w="2072503">
                  <a:extLst>
                    <a:ext uri="{9D8B030D-6E8A-4147-A177-3AD203B41FA5}">
                      <a16:colId xmlns:a16="http://schemas.microsoft.com/office/drawing/2014/main" val="2158946185"/>
                    </a:ext>
                  </a:extLst>
                </a:gridCol>
                <a:gridCol w="2072503">
                  <a:extLst>
                    <a:ext uri="{9D8B030D-6E8A-4147-A177-3AD203B41FA5}">
                      <a16:colId xmlns:a16="http://schemas.microsoft.com/office/drawing/2014/main" val="437299313"/>
                    </a:ext>
                  </a:extLst>
                </a:gridCol>
                <a:gridCol w="2072503">
                  <a:extLst>
                    <a:ext uri="{9D8B030D-6E8A-4147-A177-3AD203B41FA5}">
                      <a16:colId xmlns:a16="http://schemas.microsoft.com/office/drawing/2014/main" val="2162764744"/>
                    </a:ext>
                  </a:extLst>
                </a:gridCol>
                <a:gridCol w="2072503">
                  <a:extLst>
                    <a:ext uri="{9D8B030D-6E8A-4147-A177-3AD203B41FA5}">
                      <a16:colId xmlns:a16="http://schemas.microsoft.com/office/drawing/2014/main" val="3344813203"/>
                    </a:ext>
                  </a:extLst>
                </a:gridCol>
              </a:tblGrid>
              <a:tr h="237506">
                <a:tc>
                  <a:txBody>
                    <a:bodyPr/>
                    <a:lstStyle/>
                    <a:p>
                      <a:endParaRPr kumimoji="1" lang="ja-JP" altLang="en-US" sz="1600" dirty="0"/>
                    </a:p>
                  </a:txBody>
                  <a:tcPr anchor="ctr"/>
                </a:tc>
                <a:tc>
                  <a:txBody>
                    <a:bodyPr/>
                    <a:lstStyle/>
                    <a:p>
                      <a:pPr algn="ctr"/>
                      <a:r>
                        <a:rPr kumimoji="1" lang="ja-JP" altLang="en-US" sz="1600" dirty="0"/>
                        <a:t>東部</a:t>
                      </a:r>
                    </a:p>
                  </a:txBody>
                  <a:tcPr anchor="ctr"/>
                </a:tc>
                <a:tc>
                  <a:txBody>
                    <a:bodyPr/>
                    <a:lstStyle/>
                    <a:p>
                      <a:pPr algn="ctr"/>
                      <a:r>
                        <a:rPr kumimoji="1" lang="ja-JP" altLang="en-US" sz="1600" dirty="0"/>
                        <a:t>西部</a:t>
                      </a:r>
                    </a:p>
                  </a:txBody>
                  <a:tcPr anchor="ctr"/>
                </a:tc>
                <a:tc>
                  <a:txBody>
                    <a:bodyPr/>
                    <a:lstStyle/>
                    <a:p>
                      <a:pPr algn="ctr"/>
                      <a:r>
                        <a:rPr kumimoji="1" lang="ja-JP" altLang="en-US" sz="1600" dirty="0"/>
                        <a:t>南部</a:t>
                      </a:r>
                    </a:p>
                  </a:txBody>
                  <a:tcPr anchor="ctr"/>
                </a:tc>
                <a:tc>
                  <a:txBody>
                    <a:bodyPr/>
                    <a:lstStyle/>
                    <a:p>
                      <a:pPr algn="ctr"/>
                      <a:r>
                        <a:rPr kumimoji="1" lang="ja-JP" altLang="en-US" sz="1600" dirty="0"/>
                        <a:t>北部</a:t>
                      </a:r>
                    </a:p>
                  </a:txBody>
                  <a:tcPr anchor="ctr"/>
                </a:tc>
                <a:extLst>
                  <a:ext uri="{0D108BD9-81ED-4DB2-BD59-A6C34878D82A}">
                    <a16:rowId xmlns:a16="http://schemas.microsoft.com/office/drawing/2014/main" val="835336845"/>
                  </a:ext>
                </a:extLst>
              </a:tr>
              <a:tr h="237506">
                <a:tc>
                  <a:txBody>
                    <a:bodyPr/>
                    <a:lstStyle/>
                    <a:p>
                      <a:pPr algn="l"/>
                      <a:r>
                        <a:rPr kumimoji="1" lang="ja-JP" altLang="en-US" sz="1600" dirty="0"/>
                        <a:t>○：問題なし</a:t>
                      </a:r>
                    </a:p>
                  </a:txBody>
                  <a:tcPr anchor="ctr"/>
                </a:tc>
                <a:tc>
                  <a:txBody>
                    <a:bodyPr/>
                    <a:lstStyle/>
                    <a:p>
                      <a:pPr algn="ctr"/>
                      <a:r>
                        <a:rPr kumimoji="1" lang="en-US" altLang="ja-JP" sz="1600" dirty="0"/>
                        <a:t>46</a:t>
                      </a:r>
                      <a:r>
                        <a:rPr kumimoji="1" lang="ja-JP" altLang="en-US" sz="1600" dirty="0"/>
                        <a:t>項目／</a:t>
                      </a:r>
                      <a:r>
                        <a:rPr kumimoji="1" lang="en-US" altLang="ja-JP" sz="1600" dirty="0"/>
                        <a:t>46</a:t>
                      </a:r>
                      <a:r>
                        <a:rPr kumimoji="1" lang="ja-JP" altLang="en-US" sz="1600" dirty="0"/>
                        <a:t>項目</a:t>
                      </a:r>
                    </a:p>
                  </a:txBody>
                  <a:tcPr anchor="ctr"/>
                </a:tc>
                <a:tc>
                  <a:txBody>
                    <a:bodyPr/>
                    <a:lstStyle/>
                    <a:p>
                      <a:pPr algn="ctr"/>
                      <a:r>
                        <a:rPr kumimoji="1" lang="en-US" altLang="ja-JP" sz="1600" dirty="0">
                          <a:solidFill>
                            <a:srgbClr val="FF0000"/>
                          </a:solidFill>
                        </a:rPr>
                        <a:t>45</a:t>
                      </a:r>
                      <a:r>
                        <a:rPr kumimoji="1" lang="ja-JP" altLang="en-US" sz="1600" dirty="0">
                          <a:solidFill>
                            <a:srgbClr val="FF0000"/>
                          </a:solidFill>
                        </a:rPr>
                        <a:t>項目／</a:t>
                      </a:r>
                      <a:r>
                        <a:rPr kumimoji="1" lang="en-US" altLang="ja-JP" sz="1600" dirty="0">
                          <a:solidFill>
                            <a:srgbClr val="FF0000"/>
                          </a:solidFill>
                        </a:rPr>
                        <a:t>46</a:t>
                      </a:r>
                      <a:r>
                        <a:rPr kumimoji="1" lang="ja-JP" altLang="en-US" sz="1600" dirty="0">
                          <a:solidFill>
                            <a:srgbClr val="FF0000"/>
                          </a:solidFill>
                        </a:rPr>
                        <a:t>項目</a:t>
                      </a:r>
                    </a:p>
                  </a:txBody>
                  <a:tcPr anchor="ctr"/>
                </a:tc>
                <a:tc>
                  <a:txBody>
                    <a:bodyPr/>
                    <a:lstStyle/>
                    <a:p>
                      <a:pPr algn="ctr"/>
                      <a:r>
                        <a:rPr kumimoji="1" lang="en-US" altLang="ja-JP" sz="1600" dirty="0"/>
                        <a:t>46</a:t>
                      </a:r>
                      <a:r>
                        <a:rPr kumimoji="1" lang="ja-JP" altLang="en-US" sz="1600" dirty="0"/>
                        <a:t>項目／</a:t>
                      </a:r>
                      <a:r>
                        <a:rPr kumimoji="1" lang="en-US" altLang="ja-JP" sz="1600" dirty="0"/>
                        <a:t>46</a:t>
                      </a:r>
                      <a:r>
                        <a:rPr kumimoji="1" lang="ja-JP" altLang="en-US" sz="1600" dirty="0"/>
                        <a:t>項目</a:t>
                      </a:r>
                    </a:p>
                  </a:txBody>
                  <a:tcPr anchor="ctr"/>
                </a:tc>
                <a:tc>
                  <a:txBody>
                    <a:bodyPr/>
                    <a:lstStyle/>
                    <a:p>
                      <a:pPr algn="ctr"/>
                      <a:r>
                        <a:rPr kumimoji="1" lang="en-US" altLang="ja-JP" sz="1600" dirty="0"/>
                        <a:t>46</a:t>
                      </a:r>
                      <a:r>
                        <a:rPr kumimoji="1" lang="ja-JP" altLang="en-US" sz="1600" dirty="0"/>
                        <a:t>項目／</a:t>
                      </a:r>
                      <a:r>
                        <a:rPr kumimoji="1" lang="en-US" altLang="ja-JP" sz="1600" dirty="0"/>
                        <a:t>46</a:t>
                      </a:r>
                      <a:r>
                        <a:rPr kumimoji="1" lang="ja-JP" altLang="en-US" sz="1600" dirty="0"/>
                        <a:t>項目</a:t>
                      </a:r>
                    </a:p>
                  </a:txBody>
                  <a:tcPr anchor="ctr"/>
                </a:tc>
                <a:extLst>
                  <a:ext uri="{0D108BD9-81ED-4DB2-BD59-A6C34878D82A}">
                    <a16:rowId xmlns:a16="http://schemas.microsoft.com/office/drawing/2014/main" val="2400124223"/>
                  </a:ext>
                </a:extLst>
              </a:tr>
              <a:tr h="237506">
                <a:tc>
                  <a:txBody>
                    <a:bodyPr/>
                    <a:lstStyle/>
                    <a:p>
                      <a:pPr algn="l"/>
                      <a:r>
                        <a:rPr kumimoji="1" lang="ja-JP" altLang="en-US" sz="1600" dirty="0"/>
                        <a:t>△：改善要</a:t>
                      </a:r>
                    </a:p>
                  </a:txBody>
                  <a:tcPr anchor="ctr"/>
                </a:tc>
                <a:tc>
                  <a:txBody>
                    <a:bodyPr/>
                    <a:lstStyle/>
                    <a:p>
                      <a:pPr algn="ctr"/>
                      <a:r>
                        <a:rPr kumimoji="1" lang="ja-JP" altLang="en-US" sz="1600" dirty="0">
                          <a:solidFill>
                            <a:schemeClr val="tx1"/>
                          </a:solidFill>
                        </a:rPr>
                        <a:t>０項目</a:t>
                      </a:r>
                      <a:r>
                        <a:rPr kumimoji="1" lang="ja-JP" altLang="en-US" sz="1600" dirty="0"/>
                        <a:t>／</a:t>
                      </a:r>
                      <a:r>
                        <a:rPr kumimoji="1" lang="en-US" altLang="ja-JP" sz="1600" dirty="0"/>
                        <a:t>46</a:t>
                      </a:r>
                      <a:r>
                        <a:rPr kumimoji="1" lang="ja-JP" altLang="en-US" sz="1600" dirty="0"/>
                        <a:t>項目</a:t>
                      </a:r>
                    </a:p>
                  </a:txBody>
                  <a:tcPr anchor="ctr"/>
                </a:tc>
                <a:tc>
                  <a:txBody>
                    <a:bodyPr/>
                    <a:lstStyle/>
                    <a:p>
                      <a:pPr algn="ctr"/>
                      <a:r>
                        <a:rPr kumimoji="1" lang="en-US" altLang="ja-JP" sz="1600" dirty="0">
                          <a:solidFill>
                            <a:srgbClr val="FF0000"/>
                          </a:solidFill>
                        </a:rPr>
                        <a:t>1</a:t>
                      </a:r>
                      <a:r>
                        <a:rPr kumimoji="1" lang="ja-JP" altLang="en-US" sz="1600" dirty="0">
                          <a:solidFill>
                            <a:srgbClr val="FF0000"/>
                          </a:solidFill>
                        </a:rPr>
                        <a:t>項目／</a:t>
                      </a:r>
                      <a:r>
                        <a:rPr kumimoji="1" lang="en-US" altLang="ja-JP" sz="1600" dirty="0">
                          <a:solidFill>
                            <a:srgbClr val="FF0000"/>
                          </a:solidFill>
                        </a:rPr>
                        <a:t>46</a:t>
                      </a:r>
                      <a:r>
                        <a:rPr kumimoji="1" lang="ja-JP" altLang="en-US" sz="1600" dirty="0">
                          <a:solidFill>
                            <a:srgbClr val="FF0000"/>
                          </a:solidFill>
                        </a:rPr>
                        <a:t>項目</a:t>
                      </a:r>
                    </a:p>
                  </a:txBody>
                  <a:tcPr anchor="ctr"/>
                </a:tc>
                <a:tc>
                  <a:txBody>
                    <a:bodyPr/>
                    <a:lstStyle/>
                    <a:p>
                      <a:pPr algn="ctr"/>
                      <a:r>
                        <a:rPr kumimoji="1" lang="en-US" altLang="ja-JP" sz="1600" dirty="0"/>
                        <a:t>0</a:t>
                      </a:r>
                      <a:r>
                        <a:rPr kumimoji="1" lang="ja-JP" altLang="en-US" sz="1600" dirty="0"/>
                        <a:t>項目／</a:t>
                      </a:r>
                      <a:r>
                        <a:rPr kumimoji="1" lang="en-US" altLang="ja-JP" sz="1600" dirty="0"/>
                        <a:t>46</a:t>
                      </a:r>
                      <a:r>
                        <a:rPr kumimoji="1" lang="ja-JP" altLang="en-US" sz="1600" dirty="0"/>
                        <a:t>項目</a:t>
                      </a:r>
                    </a:p>
                  </a:txBody>
                  <a:tcPr anchor="ctr"/>
                </a:tc>
                <a:tc>
                  <a:txBody>
                    <a:bodyPr/>
                    <a:lstStyle/>
                    <a:p>
                      <a:pPr algn="ctr"/>
                      <a:r>
                        <a:rPr kumimoji="1" lang="en-US" altLang="ja-JP" sz="1600" dirty="0"/>
                        <a:t>0</a:t>
                      </a:r>
                      <a:r>
                        <a:rPr kumimoji="1" lang="ja-JP" altLang="en-US" sz="1600" dirty="0"/>
                        <a:t>項目／</a:t>
                      </a:r>
                      <a:r>
                        <a:rPr kumimoji="1" lang="en-US" altLang="ja-JP" sz="1600" dirty="0"/>
                        <a:t>46</a:t>
                      </a:r>
                      <a:r>
                        <a:rPr kumimoji="1" lang="ja-JP" altLang="en-US" sz="1600" dirty="0"/>
                        <a:t>項目</a:t>
                      </a:r>
                    </a:p>
                  </a:txBody>
                  <a:tcPr anchor="ctr"/>
                </a:tc>
                <a:extLst>
                  <a:ext uri="{0D108BD9-81ED-4DB2-BD59-A6C34878D82A}">
                    <a16:rowId xmlns:a16="http://schemas.microsoft.com/office/drawing/2014/main" val="3857537624"/>
                  </a:ext>
                </a:extLst>
              </a:tr>
              <a:tr h="237506">
                <a:tc>
                  <a:txBody>
                    <a:bodyPr/>
                    <a:lstStyle/>
                    <a:p>
                      <a:pPr algn="l"/>
                      <a:r>
                        <a:rPr kumimoji="1" lang="en-US" altLang="ja-JP" sz="1600" dirty="0"/>
                        <a:t>×</a:t>
                      </a:r>
                      <a:r>
                        <a:rPr kumimoji="1" lang="ja-JP" altLang="en-US" sz="1600" dirty="0"/>
                        <a:t>：問題あり</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46</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46</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46</a:t>
                      </a:r>
                      <a:r>
                        <a:rPr kumimoji="1" lang="ja-JP" altLang="en-US" sz="1600" dirty="0"/>
                        <a:t>項目</a:t>
                      </a:r>
                    </a:p>
                  </a:txBody>
                  <a:tcPr anchor="ctr"/>
                </a:tc>
                <a:tc>
                  <a:txBody>
                    <a:bodyP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1600" dirty="0"/>
                        <a:t>０項目／</a:t>
                      </a:r>
                      <a:r>
                        <a:rPr kumimoji="1" lang="en-US" altLang="ja-JP" sz="1600" dirty="0"/>
                        <a:t>46</a:t>
                      </a:r>
                      <a:r>
                        <a:rPr kumimoji="1" lang="ja-JP" altLang="en-US" sz="1600" dirty="0"/>
                        <a:t>項目</a:t>
                      </a:r>
                    </a:p>
                  </a:txBody>
                  <a:tcPr anchor="ctr"/>
                </a:tc>
                <a:extLst>
                  <a:ext uri="{0D108BD9-81ED-4DB2-BD59-A6C34878D82A}">
                    <a16:rowId xmlns:a16="http://schemas.microsoft.com/office/drawing/2014/main" val="1952381308"/>
                  </a:ext>
                </a:extLst>
              </a:tr>
            </a:tbl>
          </a:graphicData>
        </a:graphic>
      </p:graphicFrame>
      <p:sp>
        <p:nvSpPr>
          <p:cNvPr id="16" name="正方形/長方形 15">
            <a:extLst>
              <a:ext uri="{FF2B5EF4-FFF2-40B4-BE49-F238E27FC236}">
                <a16:creationId xmlns:a16="http://schemas.microsoft.com/office/drawing/2014/main" id="{23477996-56F3-563E-DCAC-CA7AF9EB02E3}"/>
              </a:ext>
            </a:extLst>
          </p:cNvPr>
          <p:cNvSpPr/>
          <p:nvPr/>
        </p:nvSpPr>
        <p:spPr>
          <a:xfrm>
            <a:off x="3301372" y="918909"/>
            <a:ext cx="6510115" cy="346238"/>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en-US" altLang="ja-JP" sz="1600" kern="0" dirty="0">
                <a:latin typeface="Meiryo UI" panose="020B0604030504040204" pitchFamily="50" charset="-128"/>
                <a:ea typeface="Meiryo UI" panose="020B0604030504040204" pitchFamily="50" charset="-128"/>
              </a:rPr>
              <a:t>※</a:t>
            </a:r>
            <a:r>
              <a:rPr kumimoji="1" lang="ja-JP" altLang="en-US" sz="1600" kern="0" dirty="0">
                <a:latin typeface="Meiryo UI" panose="020B0604030504040204" pitchFamily="50" charset="-128"/>
                <a:ea typeface="Meiryo UI" panose="020B0604030504040204" pitchFamily="50" charset="-128"/>
              </a:rPr>
              <a:t>項目ごとのモニタリング結果については、別添資料を参照</a:t>
            </a:r>
            <a:endParaRPr lang="en-US" altLang="ja-JP" sz="1600" kern="0" dirty="0">
              <a:solidFill>
                <a:prstClr val="black"/>
              </a:solidFill>
              <a:latin typeface="Meiryo UI" panose="020B0604030504040204" pitchFamily="50" charset="-128"/>
              <a:ea typeface="Meiryo UI" panose="020B0604030504040204" pitchFamily="50" charset="-128"/>
            </a:endParaRPr>
          </a:p>
        </p:txBody>
      </p:sp>
      <p:sp>
        <p:nvSpPr>
          <p:cNvPr id="6" name="角丸四角形 18">
            <a:extLst>
              <a:ext uri="{FF2B5EF4-FFF2-40B4-BE49-F238E27FC236}">
                <a16:creationId xmlns:a16="http://schemas.microsoft.com/office/drawing/2014/main" id="{142A36E1-BD1F-6BA0-6A1B-A30797307298}"/>
              </a:ext>
            </a:extLst>
          </p:cNvPr>
          <p:cNvSpPr/>
          <p:nvPr/>
        </p:nvSpPr>
        <p:spPr>
          <a:xfrm>
            <a:off x="72908" y="96839"/>
            <a:ext cx="7236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
        <p:nvSpPr>
          <p:cNvPr id="7" name="正方形/長方形 6">
            <a:extLst>
              <a:ext uri="{FF2B5EF4-FFF2-40B4-BE49-F238E27FC236}">
                <a16:creationId xmlns:a16="http://schemas.microsoft.com/office/drawing/2014/main" id="{D1B31F47-4E0F-3758-13BA-4A65425D411E}"/>
              </a:ext>
            </a:extLst>
          </p:cNvPr>
          <p:cNvSpPr/>
          <p:nvPr/>
        </p:nvSpPr>
        <p:spPr>
          <a:xfrm>
            <a:off x="267511" y="3232033"/>
            <a:ext cx="9829800" cy="584775"/>
          </a:xfrm>
          <a:prstGeom prst="rect">
            <a:avLst/>
          </a:prstGeom>
          <a:noFill/>
          <a:ln w="12700" cap="flat" cmpd="sng" algn="ctr">
            <a:noFill/>
            <a:prstDash val="solid"/>
            <a:miter lim="800000"/>
          </a:ln>
          <a:effectLst/>
        </p:spPr>
        <p:txBody>
          <a:bodyPr wrap="square" rtlCol="0" anchor="t">
            <a:spAutoFit/>
          </a:bodyPr>
          <a:lstStyle/>
          <a:p>
            <a:pPr marR="0" lvl="0" defTabSz="457200" eaLnBrk="1" fontAlgn="auto" latinLnBrk="0" hangingPunct="1">
              <a:lnSpc>
                <a:spcPct val="100000"/>
              </a:lnSpc>
              <a:spcBef>
                <a:spcPts val="0"/>
              </a:spcBef>
              <a:spcAft>
                <a:spcPts val="0"/>
              </a:spcAft>
              <a:buClrTx/>
              <a:buSzTx/>
              <a:tabLst/>
              <a:defRPr/>
            </a:pPr>
            <a:r>
              <a:rPr kumimoji="1" lang="ja-JP" altLang="en-US"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総評：　西部の改善要項目は、中之島抽水所の危険水位超過案件で、ヒューマンエラーによる単発案件であるが、</a:t>
            </a:r>
            <a:endParaRPr kumimoji="1" lang="en-US" altLang="ja-JP"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457200" eaLnBrk="1" fontAlgn="auto" latinLnBrk="0" hangingPunct="1">
              <a:lnSpc>
                <a:spcPct val="100000"/>
              </a:lnSpc>
              <a:spcBef>
                <a:spcPts val="0"/>
              </a:spcBef>
              <a:spcAft>
                <a:spcPts val="0"/>
              </a:spcAft>
              <a:buClrTx/>
              <a:buSzTx/>
              <a:tabLst/>
              <a:defRPr/>
            </a:pPr>
            <a:r>
              <a:rPr kumimoji="1" lang="ja-JP" altLang="en-US" sz="1600" kern="0" dirty="0">
                <a:latin typeface="Meiryo UI" panose="020B0604030504040204" pitchFamily="50" charset="-128"/>
                <a:ea typeface="Meiryo UI" panose="020B0604030504040204" pitchFamily="50" charset="-128"/>
              </a:rPr>
              <a:t>　　　　　　</a:t>
            </a:r>
            <a:r>
              <a:rPr kumimoji="1" lang="ja-JP" altLang="en-US"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改善策について水平展開した。</a:t>
            </a:r>
            <a:endParaRPr kumimoji="1" lang="en-US" altLang="ja-JP" sz="16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58702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評価基準</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ポンプ運転　危険水位超過について</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13</a:t>
            </a:fld>
            <a:endParaRPr kumimoji="1" lang="ja-JP" altLang="en-US" dirty="0"/>
          </a:p>
        </p:txBody>
      </p:sp>
      <p:graphicFrame>
        <p:nvGraphicFramePr>
          <p:cNvPr id="12" name="表 11">
            <a:extLst>
              <a:ext uri="{FF2B5EF4-FFF2-40B4-BE49-F238E27FC236}">
                <a16:creationId xmlns:a16="http://schemas.microsoft.com/office/drawing/2014/main" id="{6339FE66-36AA-7412-14EC-7826964CB72A}"/>
              </a:ext>
            </a:extLst>
          </p:cNvPr>
          <p:cNvGraphicFramePr>
            <a:graphicFrameLocks noGrp="1"/>
          </p:cNvGraphicFramePr>
          <p:nvPr>
            <p:extLst>
              <p:ext uri="{D42A27DB-BD31-4B8C-83A1-F6EECF244321}">
                <p14:modId xmlns:p14="http://schemas.microsoft.com/office/powerpoint/2010/main" val="2812270776"/>
              </p:ext>
            </p:extLst>
          </p:nvPr>
        </p:nvGraphicFramePr>
        <p:xfrm>
          <a:off x="195732" y="2207000"/>
          <a:ext cx="4162908" cy="3826546"/>
        </p:xfrm>
        <a:graphic>
          <a:graphicData uri="http://schemas.openxmlformats.org/drawingml/2006/table">
            <a:tbl>
              <a:tblPr>
                <a:tableStyleId>{5C22544A-7EE6-4342-B048-85BDC9FD1C3A}</a:tableStyleId>
              </a:tblPr>
              <a:tblGrid>
                <a:gridCol w="1033742">
                  <a:extLst>
                    <a:ext uri="{9D8B030D-6E8A-4147-A177-3AD203B41FA5}">
                      <a16:colId xmlns:a16="http://schemas.microsoft.com/office/drawing/2014/main" val="3232403254"/>
                    </a:ext>
                  </a:extLst>
                </a:gridCol>
                <a:gridCol w="1371486">
                  <a:extLst>
                    <a:ext uri="{9D8B030D-6E8A-4147-A177-3AD203B41FA5}">
                      <a16:colId xmlns:a16="http://schemas.microsoft.com/office/drawing/2014/main" val="2748173476"/>
                    </a:ext>
                  </a:extLst>
                </a:gridCol>
                <a:gridCol w="762000">
                  <a:extLst>
                    <a:ext uri="{9D8B030D-6E8A-4147-A177-3AD203B41FA5}">
                      <a16:colId xmlns:a16="http://schemas.microsoft.com/office/drawing/2014/main" val="3896383658"/>
                    </a:ext>
                  </a:extLst>
                </a:gridCol>
                <a:gridCol w="995680">
                  <a:extLst>
                    <a:ext uri="{9D8B030D-6E8A-4147-A177-3AD203B41FA5}">
                      <a16:colId xmlns:a16="http://schemas.microsoft.com/office/drawing/2014/main" val="2137386060"/>
                    </a:ext>
                  </a:extLst>
                </a:gridCol>
              </a:tblGrid>
              <a:tr h="504000">
                <a:tc>
                  <a:txBody>
                    <a:bodyPr/>
                    <a:lstStyle/>
                    <a:p>
                      <a:pPr algn="ctr" fontAlgn="ctr"/>
                      <a:r>
                        <a:rPr lang="ja-JP" sz="1400" u="none" strike="noStrike" dirty="0">
                          <a:effectLst/>
                        </a:rPr>
                        <a:t>月日</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ja-JP" sz="1400" u="none" strike="noStrike" dirty="0">
                          <a:effectLst/>
                        </a:rPr>
                        <a:t>下水処理場</a:t>
                      </a:r>
                      <a:br>
                        <a:rPr lang="ja-JP" sz="1400" u="none" strike="noStrike" dirty="0">
                          <a:effectLst/>
                        </a:rPr>
                      </a:br>
                      <a:r>
                        <a:rPr lang="ja-JP" sz="1400" u="none" strike="noStrike" dirty="0">
                          <a:effectLst/>
                        </a:rPr>
                        <a:t>抽水所名</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AEFF7"/>
                    </a:solidFill>
                  </a:tcPr>
                </a:tc>
                <a:tc>
                  <a:txBody>
                    <a:bodyPr/>
                    <a:lstStyle/>
                    <a:p>
                      <a:pPr algn="ctr" fontAlgn="ctr"/>
                      <a:r>
                        <a:rPr lang="ja-JP" sz="1400" u="none" strike="noStrike" dirty="0">
                          <a:effectLst/>
                        </a:rPr>
                        <a:t>超過高さ</a:t>
                      </a:r>
                      <a:br>
                        <a:rPr lang="ja-JP" sz="1400" u="none" strike="noStrike" dirty="0">
                          <a:effectLst/>
                        </a:rPr>
                      </a:br>
                      <a:r>
                        <a:rPr lang="ja-JP" sz="1400" u="none" strike="noStrike" dirty="0">
                          <a:effectLst/>
                        </a:rPr>
                        <a:t>（m）</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AEFF7"/>
                    </a:solidFill>
                  </a:tcPr>
                </a:tc>
                <a:tc>
                  <a:txBody>
                    <a:bodyPr/>
                    <a:lstStyle/>
                    <a:p>
                      <a:pPr algn="ctr" fontAlgn="ctr"/>
                      <a:r>
                        <a:rPr lang="ja-JP" sz="1400" u="none" strike="noStrike" dirty="0">
                          <a:effectLst/>
                        </a:rPr>
                        <a:t>超過時間</a:t>
                      </a:r>
                      <a:br>
                        <a:rPr lang="ja-JP" sz="1400" u="none" strike="noStrike" dirty="0">
                          <a:effectLst/>
                        </a:rPr>
                      </a:br>
                      <a:r>
                        <a:rPr lang="ja-JP" sz="1400" u="none" strike="noStrike" dirty="0">
                          <a:effectLst/>
                        </a:rPr>
                        <a:t>（分）</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2420441150"/>
                  </a:ext>
                </a:extLst>
              </a:tr>
              <a:tr h="280262">
                <a:tc>
                  <a:txBody>
                    <a:bodyPr/>
                    <a:lstStyle/>
                    <a:p>
                      <a:pPr algn="ctr" fontAlgn="ctr"/>
                      <a:r>
                        <a:rPr lang="en-US" sz="1400" u="none" strike="noStrike" dirty="0">
                          <a:effectLst/>
                        </a:rPr>
                        <a:t>R</a:t>
                      </a:r>
                      <a:r>
                        <a:rPr lang="en-US" altLang="ja-JP" sz="1400" u="none" strike="noStrike" dirty="0">
                          <a:effectLst/>
                        </a:rPr>
                        <a:t>7</a:t>
                      </a:r>
                      <a:r>
                        <a:rPr lang="en-US" sz="1400" u="none" strike="noStrike" dirty="0">
                          <a:effectLst/>
                        </a:rPr>
                        <a:t>.</a:t>
                      </a:r>
                      <a:r>
                        <a:rPr lang="en-US" altLang="ja-JP" sz="1400" u="none" strike="noStrike" dirty="0">
                          <a:effectLst/>
                        </a:rPr>
                        <a:t>5</a:t>
                      </a:r>
                      <a:r>
                        <a:rPr lang="en-US" sz="1400" u="none" strike="noStrike" dirty="0">
                          <a:effectLst/>
                        </a:rPr>
                        <a:t>.</a:t>
                      </a:r>
                      <a:r>
                        <a:rPr lang="en-US" altLang="ja-JP" sz="1400" u="none" strike="noStrike" dirty="0">
                          <a:effectLst/>
                        </a:rPr>
                        <a:t>24</a:t>
                      </a:r>
                      <a:r>
                        <a:rPr lang="en-US" sz="1400" u="none" strike="noStrike" dirty="0">
                          <a:effectLst/>
                        </a:rPr>
                        <a:t> (</a:t>
                      </a:r>
                      <a:r>
                        <a:rPr lang="ja-JP" altLang="en-US" sz="1400" u="none" strike="noStrike" dirty="0">
                          <a:effectLst/>
                        </a:rPr>
                        <a:t>土</a:t>
                      </a:r>
                      <a:r>
                        <a:rPr lang="en-US" sz="1400" u="none" strike="noStrike" dirty="0">
                          <a:effectLst/>
                        </a:rPr>
                        <a:t>)</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深江</a:t>
                      </a:r>
                      <a:r>
                        <a:rPr lang="ja-JP" sz="1400" u="none" strike="noStrike" dirty="0">
                          <a:effectLst/>
                          <a:latin typeface="+mn-ea"/>
                          <a:ea typeface="+mn-ea"/>
                        </a:rPr>
                        <a:t>抽水所</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u="none" strike="noStrike" dirty="0">
                          <a:effectLst/>
                          <a:latin typeface="+mn-ea"/>
                          <a:ea typeface="+mn-ea"/>
                        </a:rPr>
                        <a:t>0.51</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u="none" strike="noStrike" dirty="0">
                          <a:effectLst/>
                          <a:latin typeface="+mn-ea"/>
                          <a:ea typeface="+mn-ea"/>
                        </a:rPr>
                        <a:t>17</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548708514"/>
                  </a:ext>
                </a:extLst>
              </a:tr>
              <a:tr h="280262">
                <a:tc>
                  <a:txBody>
                    <a:bodyPr/>
                    <a:lstStyle/>
                    <a:p>
                      <a:pPr algn="ctr" fontAlgn="ctr"/>
                      <a:r>
                        <a:rPr lang="en-US" sz="1400" u="none" strike="noStrike" dirty="0">
                          <a:effectLst/>
                        </a:rPr>
                        <a:t>R</a:t>
                      </a:r>
                      <a:r>
                        <a:rPr lang="en-US" altLang="ja-JP" sz="1400" u="none" strike="noStrike" dirty="0">
                          <a:effectLst/>
                        </a:rPr>
                        <a:t>7</a:t>
                      </a:r>
                      <a:r>
                        <a:rPr lang="en-US" sz="1400" u="none" strike="noStrike" dirty="0">
                          <a:effectLst/>
                        </a:rPr>
                        <a:t>.6.2</a:t>
                      </a:r>
                      <a:r>
                        <a:rPr lang="en-US" altLang="ja-JP" sz="1400" u="none" strike="noStrike" dirty="0">
                          <a:effectLst/>
                        </a:rPr>
                        <a:t>3</a:t>
                      </a:r>
                      <a:r>
                        <a:rPr lang="en-US" sz="1400" u="none" strike="noStrike" dirty="0">
                          <a:effectLst/>
                        </a:rPr>
                        <a:t> (</a:t>
                      </a:r>
                      <a:r>
                        <a:rPr lang="ja-JP" altLang="en-US" sz="1400" u="none" strike="noStrike" dirty="0">
                          <a:effectLst/>
                        </a:rPr>
                        <a:t>月</a:t>
                      </a:r>
                      <a:r>
                        <a:rPr lang="en-US" sz="1400" u="none" strike="noStrike" dirty="0">
                          <a:effectLst/>
                        </a:rPr>
                        <a:t>)</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南港第</a:t>
                      </a:r>
                      <a:r>
                        <a:rPr lang="en-US" altLang="ja-JP" sz="1400" u="none" strike="noStrike" dirty="0">
                          <a:effectLst/>
                          <a:latin typeface="+mn-ea"/>
                          <a:ea typeface="+mn-ea"/>
                        </a:rPr>
                        <a:t>1</a:t>
                      </a:r>
                      <a:r>
                        <a:rPr lang="ja-JP" sz="1400" u="none" strike="noStrike" dirty="0">
                          <a:effectLst/>
                          <a:latin typeface="+mn-ea"/>
                          <a:ea typeface="+mn-ea"/>
                        </a:rPr>
                        <a:t>抽水所</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0.68</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22</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1758273566"/>
                  </a:ext>
                </a:extLst>
              </a:tr>
              <a:tr h="280262">
                <a:tc>
                  <a:txBody>
                    <a:bodyPr/>
                    <a:lstStyle/>
                    <a:p>
                      <a:pPr algn="ctr" fontAlgn="ctr"/>
                      <a:r>
                        <a:rPr lang="en-US" sz="1400" u="none" strike="noStrike" dirty="0">
                          <a:effectLst/>
                        </a:rPr>
                        <a:t>R</a:t>
                      </a:r>
                      <a:r>
                        <a:rPr lang="en-US" altLang="ja-JP" sz="1400" u="none" strike="noStrike" dirty="0">
                          <a:effectLst/>
                        </a:rPr>
                        <a:t>7</a:t>
                      </a:r>
                      <a:r>
                        <a:rPr lang="en-US" sz="1400" u="none" strike="noStrike" dirty="0">
                          <a:effectLst/>
                        </a:rPr>
                        <a:t>.</a:t>
                      </a:r>
                      <a:r>
                        <a:rPr lang="en-US" altLang="ja-JP" sz="1400" u="none" strike="noStrike" dirty="0">
                          <a:effectLst/>
                        </a:rPr>
                        <a:t>7</a:t>
                      </a:r>
                      <a:r>
                        <a:rPr lang="en-US" sz="1400" u="none" strike="noStrike" dirty="0">
                          <a:effectLst/>
                        </a:rPr>
                        <a:t>.</a:t>
                      </a:r>
                      <a:r>
                        <a:rPr lang="en-US" altLang="ja-JP" sz="1400" u="none" strike="noStrike" dirty="0">
                          <a:effectLst/>
                        </a:rPr>
                        <a:t>10</a:t>
                      </a:r>
                      <a:r>
                        <a:rPr lang="en-US" sz="1400" u="none" strike="noStrike" dirty="0">
                          <a:effectLst/>
                        </a:rPr>
                        <a:t> (</a:t>
                      </a:r>
                      <a:r>
                        <a:rPr lang="ja-JP" altLang="en-US" sz="1400" u="none" strike="noStrike" dirty="0">
                          <a:effectLst/>
                        </a:rPr>
                        <a:t>木</a:t>
                      </a:r>
                      <a:r>
                        <a:rPr lang="en-US" sz="1400" u="none" strike="noStrike" dirty="0">
                          <a:effectLst/>
                        </a:rPr>
                        <a:t>)</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ja-JP" sz="1400" u="none" strike="noStrike" dirty="0">
                          <a:effectLst/>
                          <a:latin typeface="+mn-ea"/>
                          <a:ea typeface="+mn-ea"/>
                        </a:rPr>
                        <a:t>南港第1抽水所</a:t>
                      </a:r>
                      <a:endParaRPr lang="ja-JP" alt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1.94</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26</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1658719988"/>
                  </a:ext>
                </a:extLst>
              </a:tr>
              <a:tr h="280262">
                <a:tc>
                  <a:txBody>
                    <a:bodyPr/>
                    <a:lstStyle/>
                    <a:p>
                      <a:pPr algn="ctr" fontAlgn="ctr"/>
                      <a:r>
                        <a:rPr lang="en-US" sz="1400" u="none" strike="noStrike" dirty="0">
                          <a:effectLst/>
                        </a:rPr>
                        <a:t>R</a:t>
                      </a:r>
                      <a:r>
                        <a:rPr lang="en-US" altLang="ja-JP" sz="1400" u="none" strike="noStrike" dirty="0">
                          <a:effectLst/>
                        </a:rPr>
                        <a:t>7</a:t>
                      </a:r>
                      <a:r>
                        <a:rPr lang="en-US" sz="1400" u="none" strike="noStrike" dirty="0">
                          <a:effectLst/>
                        </a:rPr>
                        <a:t>.</a:t>
                      </a:r>
                      <a:r>
                        <a:rPr lang="en-US" altLang="ja-JP" sz="1400" u="none" strike="noStrike" dirty="0">
                          <a:effectLst/>
                        </a:rPr>
                        <a:t>7</a:t>
                      </a:r>
                      <a:r>
                        <a:rPr lang="en-US" sz="1400" u="none" strike="noStrike" dirty="0">
                          <a:effectLst/>
                        </a:rPr>
                        <a:t>.</a:t>
                      </a:r>
                      <a:r>
                        <a:rPr lang="en-US" altLang="ja-JP" sz="1400" u="none" strike="noStrike" dirty="0">
                          <a:effectLst/>
                        </a:rPr>
                        <a:t>10</a:t>
                      </a:r>
                      <a:r>
                        <a:rPr lang="en-US" sz="1400" u="none" strike="noStrike" dirty="0">
                          <a:effectLst/>
                        </a:rPr>
                        <a:t> (</a:t>
                      </a:r>
                      <a:r>
                        <a:rPr lang="ja-JP" altLang="en-US" sz="1400" u="none" strike="noStrike" dirty="0">
                          <a:effectLst/>
                        </a:rPr>
                        <a:t>木</a:t>
                      </a:r>
                      <a:r>
                        <a:rPr lang="en-US" sz="1400" u="none" strike="noStrike" dirty="0">
                          <a:effectLst/>
                        </a:rPr>
                        <a:t>)</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南港第</a:t>
                      </a:r>
                      <a:r>
                        <a:rPr lang="en-US" altLang="ja-JP" sz="1400" u="none" strike="noStrike" dirty="0">
                          <a:effectLst/>
                          <a:latin typeface="+mn-ea"/>
                          <a:ea typeface="+mn-ea"/>
                        </a:rPr>
                        <a:t>2</a:t>
                      </a:r>
                      <a:r>
                        <a:rPr lang="ja-JP" sz="1400" u="none" strike="noStrike" dirty="0">
                          <a:effectLst/>
                          <a:latin typeface="+mn-ea"/>
                          <a:ea typeface="+mn-ea"/>
                        </a:rPr>
                        <a:t>抽水所</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0.21</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11</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633782427"/>
                  </a:ext>
                </a:extLst>
              </a:tr>
              <a:tr h="280262">
                <a:tc>
                  <a:txBody>
                    <a:bodyPr/>
                    <a:lstStyle/>
                    <a:p>
                      <a:pPr algn="ctr" fontAlgn="ctr"/>
                      <a:r>
                        <a:rPr lang="en-US" altLang="ja-JP" sz="1400" u="none" strike="noStrike" dirty="0">
                          <a:effectLst/>
                        </a:rPr>
                        <a:t>R7.7.11 (</a:t>
                      </a:r>
                      <a:r>
                        <a:rPr lang="ja-JP" altLang="en-US" sz="1400" u="none" strike="noStrike" dirty="0">
                          <a:effectLst/>
                        </a:rPr>
                        <a:t>金</a:t>
                      </a:r>
                      <a:r>
                        <a:rPr lang="en-US" altLang="ja-JP" sz="1400" u="none" strike="noStrike" dirty="0">
                          <a:effectLst/>
                        </a:rPr>
                        <a:t>)</a:t>
                      </a:r>
                      <a:endParaRPr lang="ja-JP"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九条</a:t>
                      </a:r>
                      <a:r>
                        <a:rPr lang="ja-JP" sz="1400" u="none" strike="noStrike" dirty="0">
                          <a:effectLst/>
                          <a:latin typeface="+mn-ea"/>
                          <a:ea typeface="+mn-ea"/>
                        </a:rPr>
                        <a:t>抽水所</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0.1</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6</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3662280527"/>
                  </a:ext>
                </a:extLst>
              </a:tr>
              <a:tr h="28026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400" u="none" strike="noStrike" dirty="0">
                          <a:effectLst/>
                        </a:rPr>
                        <a:t>R7.7.11 (</a:t>
                      </a:r>
                      <a:r>
                        <a:rPr lang="ja-JP" altLang="en-US" sz="1400" u="none" strike="noStrike" dirty="0">
                          <a:effectLst/>
                        </a:rPr>
                        <a:t>金</a:t>
                      </a:r>
                      <a:r>
                        <a:rPr lang="en-US" altLang="ja-JP" sz="1400" u="none" strike="noStrike" dirty="0">
                          <a:effectLst/>
                        </a:rPr>
                        <a:t>)</a:t>
                      </a:r>
                      <a:endParaRPr lang="ja-JP"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梅町</a:t>
                      </a:r>
                      <a:r>
                        <a:rPr lang="ja-JP" altLang="ja-JP" sz="1400" u="none" strike="noStrike" dirty="0">
                          <a:effectLst/>
                          <a:latin typeface="+mn-ea"/>
                          <a:ea typeface="+mn-ea"/>
                        </a:rPr>
                        <a:t>抽水所</a:t>
                      </a:r>
                      <a:endParaRPr lang="ja-JP" alt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0.08</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1</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722664149"/>
                  </a:ext>
                </a:extLst>
              </a:tr>
              <a:tr h="28026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400" u="none" strike="noStrike" dirty="0">
                          <a:effectLst/>
                        </a:rPr>
                        <a:t>R7.7.17 (</a:t>
                      </a:r>
                      <a:r>
                        <a:rPr lang="ja-JP" altLang="en-US" sz="1400" u="none" strike="noStrike" dirty="0">
                          <a:effectLst/>
                        </a:rPr>
                        <a:t>木</a:t>
                      </a:r>
                      <a:r>
                        <a:rPr lang="en-US" altLang="ja-JP" sz="1400" u="none" strike="noStrike" dirty="0">
                          <a:effectLst/>
                        </a:rPr>
                        <a:t>)</a:t>
                      </a:r>
                      <a:endParaRPr lang="ja-JP"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鶴町</a:t>
                      </a:r>
                      <a:r>
                        <a:rPr lang="ja-JP" altLang="ja-JP" sz="1400" u="none" strike="noStrike" dirty="0">
                          <a:effectLst/>
                          <a:latin typeface="+mn-ea"/>
                          <a:ea typeface="+mn-ea"/>
                        </a:rPr>
                        <a:t>抽水所</a:t>
                      </a:r>
                      <a:endParaRPr lang="ja-JP" alt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0.41</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16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4246249638"/>
                  </a:ext>
                </a:extLst>
              </a:tr>
              <a:tr h="28026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400" u="none" strike="noStrike" dirty="0">
                          <a:effectLst/>
                        </a:rPr>
                        <a:t>R7.7.17 (</a:t>
                      </a:r>
                      <a:r>
                        <a:rPr lang="ja-JP" altLang="en-US" sz="1400" u="none" strike="noStrike" dirty="0">
                          <a:effectLst/>
                        </a:rPr>
                        <a:t>木</a:t>
                      </a:r>
                      <a:r>
                        <a:rPr lang="en-US" altLang="ja-JP" sz="1400" u="none" strike="noStrike" dirty="0">
                          <a:effectLst/>
                        </a:rPr>
                        <a:t>)</a:t>
                      </a:r>
                      <a:endParaRPr lang="ja-JP"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南港第</a:t>
                      </a:r>
                      <a:r>
                        <a:rPr lang="en-US" altLang="ja-JP" sz="1400" u="none" strike="noStrike" dirty="0">
                          <a:effectLst/>
                          <a:latin typeface="+mn-ea"/>
                          <a:ea typeface="+mn-ea"/>
                        </a:rPr>
                        <a:t>1</a:t>
                      </a:r>
                      <a:r>
                        <a:rPr lang="ja-JP" altLang="ja-JP" sz="1400" u="none" strike="noStrike" dirty="0">
                          <a:effectLst/>
                          <a:latin typeface="+mn-ea"/>
                          <a:ea typeface="+mn-ea"/>
                        </a:rPr>
                        <a:t>抽</a:t>
                      </a:r>
                      <a:r>
                        <a:rPr lang="ja-JP" sz="1400" u="none" strike="noStrike" dirty="0">
                          <a:effectLst/>
                          <a:latin typeface="+mn-ea"/>
                          <a:ea typeface="+mn-ea"/>
                        </a:rPr>
                        <a:t>水所</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0.9</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22</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933394899"/>
                  </a:ext>
                </a:extLst>
              </a:tr>
              <a:tr h="28026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400" u="none" strike="noStrike" dirty="0">
                          <a:effectLst/>
                        </a:rPr>
                        <a:t>R7.7.17 (</a:t>
                      </a:r>
                      <a:r>
                        <a:rPr lang="ja-JP" altLang="en-US" sz="1400" u="none" strike="noStrike" dirty="0">
                          <a:effectLst/>
                        </a:rPr>
                        <a:t>木</a:t>
                      </a:r>
                      <a:r>
                        <a:rPr lang="en-US" altLang="ja-JP" sz="1400" u="none" strike="noStrike" dirty="0">
                          <a:effectLst/>
                        </a:rPr>
                        <a:t>)</a:t>
                      </a:r>
                      <a:endParaRPr lang="ja-JP"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南港第</a:t>
                      </a:r>
                      <a:r>
                        <a:rPr lang="en-US" altLang="ja-JP" sz="1400" u="none" strike="noStrike" dirty="0">
                          <a:effectLst/>
                          <a:latin typeface="+mn-ea"/>
                          <a:ea typeface="+mn-ea"/>
                        </a:rPr>
                        <a:t>2</a:t>
                      </a:r>
                      <a:r>
                        <a:rPr lang="ja-JP" altLang="ja-JP" sz="1400" u="none" strike="noStrike" dirty="0">
                          <a:effectLst/>
                          <a:latin typeface="+mn-ea"/>
                          <a:ea typeface="+mn-ea"/>
                        </a:rPr>
                        <a:t>抽水所</a:t>
                      </a:r>
                      <a:endParaRPr lang="ja-JP" alt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0.05</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4</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1001559306"/>
                  </a:ext>
                </a:extLst>
              </a:tr>
              <a:tr h="0">
                <a:tc>
                  <a:txBody>
                    <a:bodyPr/>
                    <a:lstStyle/>
                    <a:p>
                      <a:pPr algn="ctr" fontAlgn="ctr"/>
                      <a:r>
                        <a:rPr lang="en-US" sz="1400" u="none" strike="noStrike" dirty="0">
                          <a:effectLst/>
                        </a:rPr>
                        <a:t>R7.</a:t>
                      </a:r>
                      <a:r>
                        <a:rPr lang="en-US" altLang="ja-JP" sz="1400" u="none" strike="noStrike" dirty="0">
                          <a:effectLst/>
                        </a:rPr>
                        <a:t>7</a:t>
                      </a:r>
                      <a:r>
                        <a:rPr lang="en-US" sz="1400" u="none" strike="noStrike" dirty="0">
                          <a:effectLst/>
                        </a:rPr>
                        <a:t>.</a:t>
                      </a:r>
                      <a:r>
                        <a:rPr lang="en-US" altLang="ja-JP" sz="1400" u="none" strike="noStrike" dirty="0">
                          <a:effectLst/>
                        </a:rPr>
                        <a:t>17</a:t>
                      </a:r>
                      <a:r>
                        <a:rPr lang="en-US" sz="1400" u="none" strike="noStrike" dirty="0">
                          <a:effectLst/>
                        </a:rPr>
                        <a:t> (</a:t>
                      </a:r>
                      <a:r>
                        <a:rPr lang="ja-JP" altLang="en-US" sz="1400" u="none" strike="noStrike" dirty="0">
                          <a:effectLst/>
                        </a:rPr>
                        <a:t>木</a:t>
                      </a:r>
                      <a:r>
                        <a:rPr lang="en-US" sz="1400" u="none" strike="noStrike" dirty="0">
                          <a:effectLst/>
                        </a:rPr>
                        <a:t>)</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mn-ea"/>
                          <a:ea typeface="+mn-ea"/>
                        </a:rPr>
                        <a:t>平林抽水所</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0.1</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6</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4123192896"/>
                  </a:ext>
                </a:extLst>
              </a:tr>
              <a:tr h="289604">
                <a:tc>
                  <a:txBody>
                    <a:bodyPr/>
                    <a:lstStyle/>
                    <a:p>
                      <a:pPr algn="ctr" fontAlgn="ctr"/>
                      <a:r>
                        <a:rPr lang="en-US" sz="1400" b="0" u="none" strike="noStrike" dirty="0">
                          <a:solidFill>
                            <a:srgbClr val="FF0000"/>
                          </a:solidFill>
                          <a:effectLst/>
                        </a:rPr>
                        <a:t>R7.</a:t>
                      </a:r>
                      <a:r>
                        <a:rPr lang="en-US" altLang="ja-JP" sz="1400" b="0" u="none" strike="noStrike" dirty="0">
                          <a:solidFill>
                            <a:srgbClr val="FF0000"/>
                          </a:solidFill>
                          <a:effectLst/>
                        </a:rPr>
                        <a:t>9</a:t>
                      </a:r>
                      <a:r>
                        <a:rPr lang="en-US" sz="1400" b="0" u="none" strike="noStrike" dirty="0">
                          <a:solidFill>
                            <a:srgbClr val="FF0000"/>
                          </a:solidFill>
                          <a:effectLst/>
                        </a:rPr>
                        <a:t>.</a:t>
                      </a:r>
                      <a:r>
                        <a:rPr lang="en-US" altLang="ja-JP" sz="1400" b="0" u="none" strike="noStrike" dirty="0">
                          <a:solidFill>
                            <a:srgbClr val="FF0000"/>
                          </a:solidFill>
                          <a:effectLst/>
                        </a:rPr>
                        <a:t>12</a:t>
                      </a:r>
                      <a:r>
                        <a:rPr lang="en-US" sz="1400" b="0" u="none" strike="noStrike" dirty="0">
                          <a:solidFill>
                            <a:srgbClr val="FF0000"/>
                          </a:solidFill>
                          <a:effectLst/>
                        </a:rPr>
                        <a:t> (</a:t>
                      </a:r>
                      <a:r>
                        <a:rPr lang="ja-JP" altLang="en-US" sz="1400" b="0" u="none" strike="noStrike" dirty="0">
                          <a:solidFill>
                            <a:srgbClr val="FF0000"/>
                          </a:solidFill>
                          <a:effectLst/>
                        </a:rPr>
                        <a:t>金</a:t>
                      </a:r>
                      <a:r>
                        <a:rPr lang="en-US" sz="1400" b="0" u="none" strike="noStrike" dirty="0">
                          <a:solidFill>
                            <a:srgbClr val="FF0000"/>
                          </a:solidFill>
                          <a:effectLst/>
                        </a:rPr>
                        <a:t>)</a:t>
                      </a:r>
                      <a:endParaRPr lang="ja-JP" sz="1400" b="0" i="0" u="none" strike="noStrike" dirty="0">
                        <a:solidFill>
                          <a:srgbClr val="FF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400" b="0" i="0" u="none" strike="noStrike" dirty="0">
                          <a:solidFill>
                            <a:srgbClr val="FF0000"/>
                          </a:solidFill>
                          <a:effectLst/>
                          <a:latin typeface="+mn-ea"/>
                          <a:ea typeface="+mn-ea"/>
                        </a:rPr>
                        <a:t>中之島抽水所</a:t>
                      </a:r>
                      <a:endParaRPr lang="ja-JP" sz="1400" b="0" i="0" u="none" strike="noStrike" dirty="0">
                        <a:solidFill>
                          <a:srgbClr val="FF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FF0000"/>
                          </a:solidFill>
                          <a:effectLst/>
                          <a:latin typeface="+mn-ea"/>
                          <a:ea typeface="+mn-ea"/>
                        </a:rPr>
                        <a:t>0.35</a:t>
                      </a:r>
                      <a:endParaRPr lang="ja-JP" sz="1400" b="0" i="0" u="none" strike="noStrike" dirty="0">
                        <a:solidFill>
                          <a:srgbClr val="FF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FF0000"/>
                          </a:solidFill>
                          <a:effectLst/>
                          <a:latin typeface="+mn-ea"/>
                          <a:ea typeface="+mn-ea"/>
                        </a:rPr>
                        <a:t>2</a:t>
                      </a:r>
                      <a:endParaRPr lang="ja-JP" sz="1400" b="0" i="0" u="none" strike="noStrike" dirty="0">
                        <a:solidFill>
                          <a:srgbClr val="FF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8338583"/>
                  </a:ext>
                </a:extLst>
              </a:tr>
              <a:tr h="289604">
                <a:tc>
                  <a:txBody>
                    <a:bodyPr/>
                    <a:lstStyle/>
                    <a:p>
                      <a:pPr algn="ctr" fontAlgn="ctr"/>
                      <a:r>
                        <a:rPr lang="en-US" altLang="ja-JP" sz="1400" u="none" strike="noStrike" dirty="0">
                          <a:effectLst/>
                        </a:rPr>
                        <a:t>R7.9.12 (</a:t>
                      </a:r>
                      <a:r>
                        <a:rPr lang="ja-JP" altLang="en-US" sz="1400" u="none" strike="noStrike" dirty="0">
                          <a:effectLst/>
                        </a:rPr>
                        <a:t>金</a:t>
                      </a:r>
                      <a:r>
                        <a:rPr lang="en-US" altLang="ja-JP" sz="1400" u="none" strike="noStrike" dirty="0">
                          <a:effectLst/>
                        </a:rPr>
                        <a:t>)</a:t>
                      </a:r>
                      <a:endParaRPr lang="ja-JP"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ja-JP" altLang="en-US" sz="1400" u="none" strike="noStrike" dirty="0">
                          <a:effectLst/>
                          <a:latin typeface="+mn-ea"/>
                          <a:ea typeface="+mn-ea"/>
                        </a:rPr>
                        <a:t>鶴町</a:t>
                      </a:r>
                      <a:r>
                        <a:rPr lang="ja-JP" sz="1400" u="none" strike="noStrike" dirty="0">
                          <a:effectLst/>
                          <a:latin typeface="+mn-ea"/>
                          <a:ea typeface="+mn-ea"/>
                        </a:rPr>
                        <a:t>抽水所</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0.55</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AEFF7"/>
                    </a:solidFill>
                  </a:tcPr>
                </a:tc>
                <a:tc>
                  <a:txBody>
                    <a:bodyPr/>
                    <a:lstStyle/>
                    <a:p>
                      <a:pPr algn="ctr" fontAlgn="ctr"/>
                      <a:r>
                        <a:rPr lang="en-US" altLang="ja-JP" sz="1400" b="0" i="0" u="none" strike="noStrike" dirty="0">
                          <a:solidFill>
                            <a:srgbClr val="000000"/>
                          </a:solidFill>
                          <a:effectLst/>
                          <a:latin typeface="+mn-ea"/>
                          <a:ea typeface="+mn-ea"/>
                        </a:rPr>
                        <a:t>8</a:t>
                      </a:r>
                      <a:endParaRPr lang="ja-JP" sz="1400" b="0" i="0" u="none" strike="noStrike" dirty="0">
                        <a:solidFill>
                          <a:srgbClr val="000000"/>
                        </a:solidFill>
                        <a:effectLst/>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AEFF7"/>
                    </a:solidFill>
                  </a:tcPr>
                </a:tc>
                <a:extLst>
                  <a:ext uri="{0D108BD9-81ED-4DB2-BD59-A6C34878D82A}">
                    <a16:rowId xmlns:a16="http://schemas.microsoft.com/office/drawing/2014/main" val="1310409170"/>
                  </a:ext>
                </a:extLst>
              </a:tr>
            </a:tbl>
          </a:graphicData>
        </a:graphic>
      </p:graphicFrame>
      <p:sp>
        <p:nvSpPr>
          <p:cNvPr id="4" name="テキスト ボックス 3">
            <a:extLst>
              <a:ext uri="{FF2B5EF4-FFF2-40B4-BE49-F238E27FC236}">
                <a16:creationId xmlns:a16="http://schemas.microsoft.com/office/drawing/2014/main" id="{EADE76B5-292D-91BB-6F7F-050748118BE8}"/>
              </a:ext>
            </a:extLst>
          </p:cNvPr>
          <p:cNvSpPr txBox="1"/>
          <p:nvPr/>
        </p:nvSpPr>
        <p:spPr>
          <a:xfrm>
            <a:off x="195732" y="1174730"/>
            <a:ext cx="9710267" cy="1032270"/>
          </a:xfrm>
          <a:prstGeom prst="rect">
            <a:avLst/>
          </a:prstGeom>
          <a:noFill/>
        </p:spPr>
        <p:txBody>
          <a:bodyPr wrap="square" rtlCol="0">
            <a:spAutoFit/>
          </a:bodyPr>
          <a:lstStyle/>
          <a:p>
            <a:pPr marL="263776" indent="-263776">
              <a:lnSpc>
                <a:spcPct val="130000"/>
              </a:lnSpc>
              <a:buFont typeface="Wingdings" panose="05000000000000000000" pitchFamily="2" charset="2"/>
              <a:buChar char="l"/>
            </a:pPr>
            <a:r>
              <a:rPr lang="ja-JP" altLang="en-US" sz="1662" b="1" dirty="0">
                <a:latin typeface="Century" panose="02040604050505020304" pitchFamily="18" charset="0"/>
              </a:rPr>
              <a:t>ポンプ運転</a:t>
            </a:r>
            <a:endParaRPr lang="en-US" altLang="ja-JP" sz="1662" b="1" dirty="0">
              <a:latin typeface="Century" panose="02040604050505020304" pitchFamily="18" charset="0"/>
            </a:endParaRPr>
          </a:p>
          <a:p>
            <a:pPr>
              <a:lnSpc>
                <a:spcPct val="130000"/>
              </a:lnSpc>
            </a:pPr>
            <a:r>
              <a:rPr lang="ja-JP" altLang="en-US" sz="1800" dirty="0">
                <a:latin typeface="Century" panose="02040604050505020304" pitchFamily="18" charset="0"/>
                <a:ea typeface="ＭＳ 明朝" panose="02020609040205080304" pitchFamily="17" charset="-128"/>
                <a:cs typeface="Times New Roman" panose="02020603050405020304" pitchFamily="18" charset="0"/>
              </a:rPr>
              <a:t>　</a:t>
            </a:r>
            <a:r>
              <a:rPr lang="ja-JP" altLang="en-US" sz="1400" dirty="0">
                <a:latin typeface="ＭＳ 明朝" panose="02020609040205080304" pitchFamily="17" charset="-128"/>
                <a:ea typeface="ＭＳ 明朝" panose="02020609040205080304" pitchFamily="17" charset="-128"/>
                <a:cs typeface="Times New Roman" panose="02020603050405020304" pitchFamily="18" charset="0"/>
              </a:rPr>
              <a:t>令和７年度については、６降雨（５月２４日、６月２３日、７月１０日、７月１１日、７月１７日、９月１２日）に</a:t>
            </a:r>
            <a:endParaRPr lang="en-US" altLang="ja-JP" sz="1400" dirty="0">
              <a:latin typeface="ＭＳ 明朝" panose="02020609040205080304" pitchFamily="17" charset="-128"/>
              <a:ea typeface="ＭＳ 明朝" panose="02020609040205080304" pitchFamily="17" charset="-128"/>
              <a:cs typeface="Times New Roman" panose="02020603050405020304" pitchFamily="18" charset="0"/>
            </a:endParaRPr>
          </a:p>
          <a:p>
            <a:pPr>
              <a:lnSpc>
                <a:spcPct val="130000"/>
              </a:lnSpc>
            </a:pPr>
            <a:r>
              <a:rPr lang="ja-JP" altLang="en-US" sz="1400" dirty="0">
                <a:latin typeface="ＭＳ 明朝" panose="02020609040205080304" pitchFamily="17" charset="-128"/>
                <a:ea typeface="ＭＳ 明朝" panose="02020609040205080304" pitchFamily="17" charset="-128"/>
                <a:cs typeface="Times New Roman" panose="02020603050405020304" pitchFamily="18" charset="0"/>
              </a:rPr>
              <a:t>８機場にて延べ１２回危険水位を超過。</a:t>
            </a:r>
            <a:endParaRPr lang="en-US" altLang="ja-JP" sz="1662" dirty="0">
              <a:latin typeface="Century" panose="02040604050505020304" pitchFamily="18" charset="0"/>
            </a:endParaRPr>
          </a:p>
        </p:txBody>
      </p:sp>
      <p:sp>
        <p:nvSpPr>
          <p:cNvPr id="11" name="角丸四角形 18">
            <a:extLst>
              <a:ext uri="{FF2B5EF4-FFF2-40B4-BE49-F238E27FC236}">
                <a16:creationId xmlns:a16="http://schemas.microsoft.com/office/drawing/2014/main" id="{C607F44E-511A-A841-D49E-01DA500B8F61}"/>
              </a:ext>
            </a:extLst>
          </p:cNvPr>
          <p:cNvSpPr/>
          <p:nvPr/>
        </p:nvSpPr>
        <p:spPr>
          <a:xfrm>
            <a:off x="72908" y="96839"/>
            <a:ext cx="7236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
        <p:nvSpPr>
          <p:cNvPr id="6" name="テキスト ボックス 5">
            <a:extLst>
              <a:ext uri="{FF2B5EF4-FFF2-40B4-BE49-F238E27FC236}">
                <a16:creationId xmlns:a16="http://schemas.microsoft.com/office/drawing/2014/main" id="{349E7BF5-F0DE-D09F-640F-769EE7A5885D}"/>
              </a:ext>
            </a:extLst>
          </p:cNvPr>
          <p:cNvSpPr txBox="1"/>
          <p:nvPr/>
        </p:nvSpPr>
        <p:spPr>
          <a:xfrm>
            <a:off x="345592" y="6230550"/>
            <a:ext cx="7331558" cy="339645"/>
          </a:xfrm>
          <a:prstGeom prst="rect">
            <a:avLst/>
          </a:prstGeom>
          <a:noFill/>
        </p:spPr>
        <p:txBody>
          <a:bodyPr wrap="square">
            <a:spAutoFit/>
          </a:bodyPr>
          <a:lstStyle/>
          <a:p>
            <a:pPr>
              <a:lnSpc>
                <a:spcPct val="130000"/>
              </a:lnSpc>
            </a:pPr>
            <a:r>
              <a:rPr lang="en-US" altLang="ja-JP" sz="1400" dirty="0">
                <a:latin typeface="ＭＳ 明朝" panose="02020609040205080304" pitchFamily="17" charset="-128"/>
                <a:ea typeface="ＭＳ 明朝" panose="02020609040205080304" pitchFamily="17" charset="-128"/>
                <a:cs typeface="Times New Roman" panose="02020603050405020304" pitchFamily="18" charset="0"/>
              </a:rPr>
              <a:t>※ </a:t>
            </a:r>
            <a:r>
              <a:rPr lang="ja-JP" altLang="en-US" sz="1400" dirty="0">
                <a:latin typeface="ＭＳ 明朝" panose="02020609040205080304" pitchFamily="17" charset="-128"/>
                <a:ea typeface="ＭＳ 明朝" panose="02020609040205080304" pitchFamily="17" charset="-128"/>
                <a:cs typeface="Times New Roman" panose="02020603050405020304" pitchFamily="18" charset="0"/>
              </a:rPr>
              <a:t>危険水位超過のあった機場でポンプの掛け遅れによる浸水は発生していない。</a:t>
            </a:r>
            <a:endParaRPr lang="en-US" altLang="ja-JP" sz="1400" dirty="0">
              <a:latin typeface="Century" panose="02040604050505020304" pitchFamily="18" charset="0"/>
            </a:endParaRPr>
          </a:p>
        </p:txBody>
      </p:sp>
      <p:sp>
        <p:nvSpPr>
          <p:cNvPr id="8" name="テキスト ボックス 7">
            <a:extLst>
              <a:ext uri="{FF2B5EF4-FFF2-40B4-BE49-F238E27FC236}">
                <a16:creationId xmlns:a16="http://schemas.microsoft.com/office/drawing/2014/main" id="{A917E229-AAAE-97F8-C94A-38790B5C721D}"/>
              </a:ext>
            </a:extLst>
          </p:cNvPr>
          <p:cNvSpPr txBox="1"/>
          <p:nvPr/>
        </p:nvSpPr>
        <p:spPr>
          <a:xfrm>
            <a:off x="4775125" y="5430670"/>
            <a:ext cx="4909417" cy="339645"/>
          </a:xfrm>
          <a:prstGeom prst="rect">
            <a:avLst/>
          </a:prstGeom>
          <a:noFill/>
        </p:spPr>
        <p:txBody>
          <a:bodyPr wrap="square">
            <a:spAutoFit/>
          </a:bodyPr>
          <a:lstStyle/>
          <a:p>
            <a:pPr>
              <a:lnSpc>
                <a:spcPct val="130000"/>
              </a:lnSpc>
            </a:pPr>
            <a:r>
              <a:rPr lang="ja-JP" altLang="en-US" sz="1400" b="1" dirty="0">
                <a:solidFill>
                  <a:srgbClr val="FF0000"/>
                </a:solidFill>
                <a:latin typeface="ＭＳ 明朝" panose="02020609040205080304" pitchFamily="17" charset="-128"/>
                <a:ea typeface="ＭＳ 明朝" panose="02020609040205080304" pitchFamily="17" charset="-128"/>
                <a:cs typeface="Times New Roman" panose="02020603050405020304" pitchFamily="18" charset="0"/>
              </a:rPr>
              <a:t>ヒューマンエラーによるもの</a:t>
            </a:r>
            <a:endParaRPr lang="en-US" altLang="ja-JP" sz="1400" b="1" dirty="0">
              <a:solidFill>
                <a:srgbClr val="FF0000"/>
              </a:solidFill>
              <a:latin typeface="Century" panose="02040604050505020304" pitchFamily="18" charset="0"/>
            </a:endParaRPr>
          </a:p>
        </p:txBody>
      </p:sp>
      <p:sp>
        <p:nvSpPr>
          <p:cNvPr id="2" name="矢印: 右 1">
            <a:extLst>
              <a:ext uri="{FF2B5EF4-FFF2-40B4-BE49-F238E27FC236}">
                <a16:creationId xmlns:a16="http://schemas.microsoft.com/office/drawing/2014/main" id="{A5BCAA56-D821-7CDD-19A4-6AAE28AB5EC9}"/>
              </a:ext>
            </a:extLst>
          </p:cNvPr>
          <p:cNvSpPr/>
          <p:nvPr/>
        </p:nvSpPr>
        <p:spPr>
          <a:xfrm>
            <a:off x="4406265" y="5430671"/>
            <a:ext cx="416485" cy="3396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7242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評価基準</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ユーティリティ使用量の超過について（１）</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14</a:t>
            </a:fld>
            <a:endParaRPr kumimoji="1" lang="ja-JP" altLang="en-US" dirty="0"/>
          </a:p>
        </p:txBody>
      </p:sp>
      <p:sp>
        <p:nvSpPr>
          <p:cNvPr id="4" name="テキスト ボックス 3">
            <a:extLst>
              <a:ext uri="{FF2B5EF4-FFF2-40B4-BE49-F238E27FC236}">
                <a16:creationId xmlns:a16="http://schemas.microsoft.com/office/drawing/2014/main" id="{77334B27-9685-E2FA-1468-99750856A8D7}"/>
              </a:ext>
            </a:extLst>
          </p:cNvPr>
          <p:cNvSpPr txBox="1"/>
          <p:nvPr/>
        </p:nvSpPr>
        <p:spPr>
          <a:xfrm>
            <a:off x="72907" y="1107360"/>
            <a:ext cx="9894750" cy="975652"/>
          </a:xfrm>
          <a:prstGeom prst="rect">
            <a:avLst/>
          </a:prstGeom>
          <a:noFill/>
          <a:ln>
            <a:solidFill>
              <a:schemeClr val="accent1"/>
            </a:solidFill>
          </a:ln>
        </p:spPr>
        <p:txBody>
          <a:bodyPr wrap="square" rtlCol="0">
            <a:spAutoFit/>
          </a:bodyPr>
          <a:lstStyle/>
          <a:p>
            <a:pPr marL="285750" indent="-285750">
              <a:lnSpc>
                <a:spcPct val="130000"/>
              </a:lnSpc>
              <a:buFont typeface="Wingdings" panose="05000000000000000000" pitchFamily="2" charset="2"/>
              <a:buChar char="l"/>
            </a:pPr>
            <a:r>
              <a:rPr lang="ja-JP" altLang="en-US" b="1" dirty="0">
                <a:latin typeface="Century" panose="02040604050505020304" pitchFamily="18" charset="0"/>
              </a:rPr>
              <a:t>ユーティリティ</a:t>
            </a:r>
            <a:endParaRPr lang="en-US" altLang="ja-JP" b="1" dirty="0">
              <a:latin typeface="Century" panose="02040604050505020304" pitchFamily="18" charset="0"/>
            </a:endParaRPr>
          </a:p>
          <a:p>
            <a:r>
              <a:rPr lang="ja-JP" altLang="en-US" dirty="0">
                <a:latin typeface="Century" panose="02040604050505020304" pitchFamily="18" charset="0"/>
              </a:rPr>
              <a:t>・</a:t>
            </a:r>
            <a:r>
              <a:rPr lang="ja-JP" altLang="en-US" sz="1600" dirty="0">
                <a:latin typeface="ＭＳ Ｐ明朝" panose="02020600040205080304" pitchFamily="18" charset="-128"/>
                <a:ea typeface="ＭＳ Ｐ明朝" panose="02020600040205080304" pitchFamily="18" charset="-128"/>
              </a:rPr>
              <a:t>ユーティリティの評価基準は、年間の原単位及び使用量であり、抽水所を含めた処理区単位で集計</a:t>
            </a:r>
            <a:endParaRPr lang="en-US" altLang="ja-JP" sz="1600" dirty="0">
              <a:latin typeface="ＭＳ Ｐ明朝" panose="02020600040205080304" pitchFamily="18" charset="-128"/>
              <a:ea typeface="ＭＳ Ｐ明朝" panose="02020600040205080304" pitchFamily="18" charset="-128"/>
            </a:endParaRPr>
          </a:p>
          <a:p>
            <a:r>
              <a:rPr lang="ja-JP" altLang="en-US" sz="1600" dirty="0">
                <a:solidFill>
                  <a:srgbClr val="FF0000"/>
                </a:solidFill>
                <a:highlight>
                  <a:srgbClr val="FFFF00"/>
                </a:highlight>
                <a:latin typeface="ＭＳ Ｐ明朝" panose="02020600040205080304" pitchFamily="18" charset="-128"/>
                <a:ea typeface="ＭＳ Ｐ明朝" panose="02020600040205080304" pitchFamily="18" charset="-128"/>
              </a:rPr>
              <a:t>・赤文字黄色着色</a:t>
            </a:r>
            <a:r>
              <a:rPr lang="ja-JP" altLang="en-US" sz="1600" dirty="0">
                <a:latin typeface="ＭＳ Ｐ明朝" panose="02020600040205080304" pitchFamily="18" charset="-128"/>
                <a:ea typeface="ＭＳ Ｐ明朝" panose="02020600040205080304" pitchFamily="18" charset="-128"/>
              </a:rPr>
              <a:t>している項目は、達成率が低かった項目</a:t>
            </a:r>
            <a:endParaRPr lang="en-US" altLang="ja-JP" sz="1600" dirty="0">
              <a:latin typeface="ＭＳ Ｐ明朝" panose="02020600040205080304" pitchFamily="18" charset="-128"/>
              <a:ea typeface="ＭＳ Ｐ明朝" panose="02020600040205080304" pitchFamily="18" charset="-128"/>
            </a:endParaRPr>
          </a:p>
        </p:txBody>
      </p:sp>
      <p:sp>
        <p:nvSpPr>
          <p:cNvPr id="7" name="テキスト ボックス 6">
            <a:extLst>
              <a:ext uri="{FF2B5EF4-FFF2-40B4-BE49-F238E27FC236}">
                <a16:creationId xmlns:a16="http://schemas.microsoft.com/office/drawing/2014/main" id="{F9EE8FEA-40BD-5AB3-12BA-35B3869345EF}"/>
              </a:ext>
            </a:extLst>
          </p:cNvPr>
          <p:cNvSpPr txBox="1"/>
          <p:nvPr/>
        </p:nvSpPr>
        <p:spPr>
          <a:xfrm>
            <a:off x="285542" y="5519594"/>
            <a:ext cx="9894750" cy="451406"/>
          </a:xfrm>
          <a:prstGeom prst="rect">
            <a:avLst/>
          </a:prstGeom>
          <a:noFill/>
        </p:spPr>
        <p:txBody>
          <a:bodyPr wrap="square" rtlCol="0">
            <a:spAutoFit/>
          </a:bodyPr>
          <a:lstStyle/>
          <a:p>
            <a:pPr>
              <a:lnSpc>
                <a:spcPts val="1440"/>
              </a:lnSpc>
            </a:pPr>
            <a:r>
              <a:rPr kumimoji="1" lang="ja-JP" altLang="en-US" sz="1200" dirty="0">
                <a:latin typeface="Century" panose="02040604050505020304" pitchFamily="18" charset="0"/>
                <a:ea typeface="ＭＳ 明朝" panose="02020609040205080304" pitchFamily="17" charset="-128"/>
                <a:cs typeface="Times New Roman" panose="02020603050405020304" pitchFamily="18" charset="0"/>
              </a:rPr>
              <a:t>Ａ：評価基準を満たしている。　　　　　　　　　　　　　　Ｂ：評価基準未達であるが、速やかに是正措置・報告が行えている。</a:t>
            </a:r>
            <a:endParaRPr kumimoji="1" lang="en-US" altLang="ja-JP" sz="1200" dirty="0">
              <a:latin typeface="Century" panose="02040604050505020304" pitchFamily="18" charset="0"/>
              <a:ea typeface="ＭＳ 明朝" panose="02020609040205080304" pitchFamily="17" charset="-128"/>
              <a:cs typeface="Times New Roman" panose="02020603050405020304" pitchFamily="18" charset="0"/>
            </a:endParaRPr>
          </a:p>
          <a:p>
            <a:pPr>
              <a:lnSpc>
                <a:spcPts val="1440"/>
              </a:lnSpc>
            </a:pPr>
            <a:r>
              <a:rPr kumimoji="1" lang="ja-JP" altLang="en-US" sz="1200" dirty="0">
                <a:latin typeface="Century" panose="02040604050505020304" pitchFamily="18" charset="0"/>
                <a:ea typeface="ＭＳ 明朝" panose="02020609040205080304" pitchFamily="17" charset="-128"/>
                <a:cs typeface="Times New Roman" panose="02020603050405020304" pitchFamily="18" charset="0"/>
              </a:rPr>
              <a:t>Ｃ：評価基準未達があり、是正措置・報告が行えていない。　Ｄ：評価基準未達があり、その原因が維持管理上の過失によるものである。</a:t>
            </a:r>
            <a:endParaRPr kumimoji="1" lang="ja-JP" altLang="en-US" sz="1200" dirty="0">
              <a:latin typeface="Century" panose="02040604050505020304" pitchFamily="18" charset="0"/>
            </a:endParaRPr>
          </a:p>
        </p:txBody>
      </p:sp>
      <p:graphicFrame>
        <p:nvGraphicFramePr>
          <p:cNvPr id="6" name="表 9">
            <a:extLst>
              <a:ext uri="{FF2B5EF4-FFF2-40B4-BE49-F238E27FC236}">
                <a16:creationId xmlns:a16="http://schemas.microsoft.com/office/drawing/2014/main" id="{A5310B96-A7EE-A575-9E0D-92DC4DD6A4E4}"/>
              </a:ext>
            </a:extLst>
          </p:cNvPr>
          <p:cNvGraphicFramePr>
            <a:graphicFrameLocks noGrp="1"/>
          </p:cNvGraphicFramePr>
          <p:nvPr/>
        </p:nvGraphicFramePr>
        <p:xfrm>
          <a:off x="337057" y="2233869"/>
          <a:ext cx="9238624" cy="3278188"/>
        </p:xfrm>
        <a:graphic>
          <a:graphicData uri="http://schemas.openxmlformats.org/drawingml/2006/table">
            <a:tbl>
              <a:tblPr firstRow="1" bandRow="1">
                <a:tableStyleId>{5C22544A-7EE6-4342-B048-85BDC9FD1C3A}</a:tableStyleId>
              </a:tblPr>
              <a:tblGrid>
                <a:gridCol w="1303655">
                  <a:extLst>
                    <a:ext uri="{9D8B030D-6E8A-4147-A177-3AD203B41FA5}">
                      <a16:colId xmlns:a16="http://schemas.microsoft.com/office/drawing/2014/main" val="105062881"/>
                    </a:ext>
                  </a:extLst>
                </a:gridCol>
                <a:gridCol w="681355">
                  <a:extLst>
                    <a:ext uri="{9D8B030D-6E8A-4147-A177-3AD203B41FA5}">
                      <a16:colId xmlns:a16="http://schemas.microsoft.com/office/drawing/2014/main" val="3142190749"/>
                    </a:ext>
                  </a:extLst>
                </a:gridCol>
                <a:gridCol w="532961">
                  <a:extLst>
                    <a:ext uri="{9D8B030D-6E8A-4147-A177-3AD203B41FA5}">
                      <a16:colId xmlns:a16="http://schemas.microsoft.com/office/drawing/2014/main" val="3132827034"/>
                    </a:ext>
                  </a:extLst>
                </a:gridCol>
                <a:gridCol w="759176">
                  <a:extLst>
                    <a:ext uri="{9D8B030D-6E8A-4147-A177-3AD203B41FA5}">
                      <a16:colId xmlns:a16="http://schemas.microsoft.com/office/drawing/2014/main" val="674745554"/>
                    </a:ext>
                  </a:extLst>
                </a:gridCol>
                <a:gridCol w="1540968">
                  <a:extLst>
                    <a:ext uri="{9D8B030D-6E8A-4147-A177-3AD203B41FA5}">
                      <a16:colId xmlns:a16="http://schemas.microsoft.com/office/drawing/2014/main" val="732899083"/>
                    </a:ext>
                  </a:extLst>
                </a:gridCol>
                <a:gridCol w="575037">
                  <a:extLst>
                    <a:ext uri="{9D8B030D-6E8A-4147-A177-3AD203B41FA5}">
                      <a16:colId xmlns:a16="http://schemas.microsoft.com/office/drawing/2014/main" val="2369176826"/>
                    </a:ext>
                  </a:extLst>
                </a:gridCol>
                <a:gridCol w="841516">
                  <a:extLst>
                    <a:ext uri="{9D8B030D-6E8A-4147-A177-3AD203B41FA5}">
                      <a16:colId xmlns:a16="http://schemas.microsoft.com/office/drawing/2014/main" val="2272441643"/>
                    </a:ext>
                  </a:extLst>
                </a:gridCol>
                <a:gridCol w="1584857">
                  <a:extLst>
                    <a:ext uri="{9D8B030D-6E8A-4147-A177-3AD203B41FA5}">
                      <a16:colId xmlns:a16="http://schemas.microsoft.com/office/drawing/2014/main" val="664272850"/>
                    </a:ext>
                  </a:extLst>
                </a:gridCol>
                <a:gridCol w="589060">
                  <a:extLst>
                    <a:ext uri="{9D8B030D-6E8A-4147-A177-3AD203B41FA5}">
                      <a16:colId xmlns:a16="http://schemas.microsoft.com/office/drawing/2014/main" val="3002874000"/>
                    </a:ext>
                  </a:extLst>
                </a:gridCol>
                <a:gridCol w="830039">
                  <a:extLst>
                    <a:ext uri="{9D8B030D-6E8A-4147-A177-3AD203B41FA5}">
                      <a16:colId xmlns:a16="http://schemas.microsoft.com/office/drawing/2014/main" val="2491250267"/>
                    </a:ext>
                  </a:extLst>
                </a:gridCol>
              </a:tblGrid>
              <a:tr h="347900">
                <a:tc gridSpan="2">
                  <a:txBody>
                    <a:bodyPr/>
                    <a:lstStyle/>
                    <a:p>
                      <a:pPr algn="ctr"/>
                      <a:r>
                        <a:rPr kumimoji="1" lang="ja-JP" altLang="en-US" sz="1200" dirty="0"/>
                        <a:t>評価項目</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dirty="0"/>
                    </a:p>
                  </a:txBody>
                  <a:tcPr/>
                </a:tc>
                <a:tc>
                  <a:txBody>
                    <a:bodyPr/>
                    <a:lstStyle/>
                    <a:p>
                      <a:pPr algn="ctr"/>
                      <a:r>
                        <a:rPr kumimoji="1" lang="ja-JP" altLang="en-US" sz="1200" dirty="0"/>
                        <a:t>評価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100" dirty="0"/>
                        <a:t>A</a:t>
                      </a:r>
                      <a:r>
                        <a:rPr kumimoji="1" lang="ja-JP" altLang="en-US" sz="1100" dirty="0"/>
                        <a:t>達成数</a:t>
                      </a: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t>評価項目</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t>評価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100" dirty="0"/>
                        <a:t>A</a:t>
                      </a:r>
                      <a:r>
                        <a:rPr kumimoji="1" lang="ja-JP" altLang="en-US" sz="1100" dirty="0"/>
                        <a:t>達成数</a:t>
                      </a: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t>評価項目</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t>評価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100" dirty="0"/>
                        <a:t>A</a:t>
                      </a:r>
                      <a:r>
                        <a:rPr kumimoji="1" lang="ja-JP" altLang="en-US" sz="1100" dirty="0"/>
                        <a:t>達成数</a:t>
                      </a: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38100" cap="flat" cmpd="sng" algn="ctr">
                      <a:solidFill>
                        <a:srgbClr val="FF010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4289847"/>
                  </a:ext>
                </a:extLst>
              </a:tr>
              <a:tr h="358941">
                <a:tc rowSpan="2">
                  <a:txBody>
                    <a:bodyPr/>
                    <a:lstStyle/>
                    <a:p>
                      <a:pPr algn="ctr"/>
                      <a:r>
                        <a:rPr kumimoji="1" lang="ja-JP" altLang="en-US" sz="1200" b="0" dirty="0">
                          <a:solidFill>
                            <a:schemeClr val="tx1"/>
                          </a:solidFill>
                        </a:rPr>
                        <a:t>電力 </a:t>
                      </a:r>
                      <a:r>
                        <a:rPr kumimoji="1" lang="en-US" altLang="ja-JP" sz="1200" b="0" dirty="0">
                          <a:solidFill>
                            <a:schemeClr val="tx1"/>
                          </a:solidFill>
                        </a:rPr>
                        <a:t>(</a:t>
                      </a:r>
                      <a:r>
                        <a:rPr kumimoji="1" lang="ja-JP" altLang="en-US" sz="1200" b="0" dirty="0">
                          <a:solidFill>
                            <a:schemeClr val="tx1"/>
                          </a:solidFill>
                        </a:rPr>
                        <a:t>処理場</a:t>
                      </a:r>
                      <a:r>
                        <a:rPr kumimoji="1" lang="en-US" altLang="ja-JP" sz="1200" b="0" dirty="0">
                          <a:solidFill>
                            <a:schemeClr val="tx1"/>
                          </a:solidFill>
                        </a:rPr>
                        <a:t>)</a:t>
                      </a:r>
                      <a:endParaRPr kumimoji="1" lang="ja-JP" altLang="en-US" sz="1200" b="0" dirty="0">
                        <a:solidFill>
                          <a:schemeClr val="tx1"/>
                        </a:solidFill>
                      </a:endParaRP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1" dirty="0">
                          <a:solidFill>
                            <a:srgbClr val="FF0000"/>
                          </a:solidFill>
                        </a:rPr>
                        <a:t>原単位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B</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5/12</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ポリ塩化アルミニウム</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endParaRPr kumimoji="1" lang="en-US" altLang="ja-JP" sz="12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0/2</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上水</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11/13</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754182792"/>
                  </a:ext>
                </a:extLst>
              </a:tr>
              <a:tr h="279454">
                <a:tc vMerge="1">
                  <a:txBody>
                    <a:bodyPr/>
                    <a:lstStyle/>
                    <a:p>
                      <a:endParaRPr kumimoji="1" lang="ja-JP" altLang="en-US"/>
                    </a:p>
                  </a:txBody>
                  <a:tcPr/>
                </a:tc>
                <a:tc>
                  <a:txBody>
                    <a:bodyPr/>
                    <a:lstStyle/>
                    <a:p>
                      <a:pPr algn="ctr"/>
                      <a:r>
                        <a:rPr kumimoji="1" lang="ja-JP" altLang="en-US" sz="1200" b="1" dirty="0">
                          <a:solidFill>
                            <a:srgbClr val="FF0000"/>
                          </a:solidFill>
                        </a:rPr>
                        <a:t>使用量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B</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4/12</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安定化第</a:t>
                      </a:r>
                      <a:r>
                        <a:rPr kumimoji="1" lang="en-US" altLang="ja-JP" sz="1200" b="1" dirty="0">
                          <a:solidFill>
                            <a:srgbClr val="FF0000"/>
                          </a:solidFill>
                        </a:rPr>
                        <a:t>1</a:t>
                      </a:r>
                      <a:r>
                        <a:rPr kumimoji="1" lang="ja-JP" altLang="en-US" sz="1200" b="1" dirty="0">
                          <a:solidFill>
                            <a:srgbClr val="FF0000"/>
                          </a:solidFill>
                        </a:rPr>
                        <a:t>鉄</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2/4</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工業用水</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10/13</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38491500"/>
                  </a:ext>
                </a:extLst>
              </a:tr>
              <a:tr h="337558">
                <a:tc gridSpan="2">
                  <a:txBody>
                    <a:bodyPr/>
                    <a:lstStyle/>
                    <a:p>
                      <a:pPr algn="ctr"/>
                      <a:r>
                        <a:rPr kumimoji="1" lang="ja-JP" altLang="en-US" sz="1200" b="1" dirty="0">
                          <a:solidFill>
                            <a:srgbClr val="FF0000"/>
                          </a:solidFill>
                        </a:rPr>
                        <a:t>電力（抽水所）</a:t>
                      </a:r>
                      <a:endParaRPr kumimoji="1" lang="en-US" altLang="ja-JP" sz="1200" b="1" dirty="0">
                        <a:solidFill>
                          <a:srgbClr val="FF0000"/>
                        </a:solidFill>
                      </a:endParaRP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algn="ctr"/>
                      <a:endParaRPr kumimoji="1" lang="ja-JP" altLang="en-US" sz="1400" dirty="0"/>
                    </a:p>
                  </a:txBody>
                  <a:tcPr anchor="ct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26/36</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鉄アルミ混合薬剤</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endParaRPr kumimoji="1" lang="en-US" altLang="ja-JP" sz="12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3/4</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0" dirty="0">
                          <a:solidFill>
                            <a:schemeClr val="tx1"/>
                          </a:solidFill>
                        </a:rPr>
                        <a:t>炭酸ナトリウム</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ja-JP" altLang="en-US" sz="1200" b="0" dirty="0">
                          <a:solidFill>
                            <a:schemeClr val="tx1"/>
                          </a:solidFill>
                        </a:rPr>
                        <a:t>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23118639"/>
                  </a:ext>
                </a:extLst>
              </a:tr>
              <a:tr h="338142">
                <a:tc rowSpan="2">
                  <a:txBody>
                    <a:bodyPr/>
                    <a:lstStyle/>
                    <a:p>
                      <a:pPr algn="ctr"/>
                      <a:r>
                        <a:rPr kumimoji="1" lang="ja-JP" altLang="en-US" sz="1100" b="0" dirty="0">
                          <a:solidFill>
                            <a:schemeClr val="tx1"/>
                          </a:solidFill>
                        </a:rPr>
                        <a:t>次亜塩素酸</a:t>
                      </a:r>
                      <a:endParaRPr kumimoji="1" lang="en-US" altLang="ja-JP" sz="1100" b="0" dirty="0">
                        <a:solidFill>
                          <a:schemeClr val="tx1"/>
                        </a:solidFill>
                      </a:endParaRPr>
                    </a:p>
                    <a:p>
                      <a:pPr algn="ctr"/>
                      <a:r>
                        <a:rPr kumimoji="1" lang="ja-JP" altLang="en-US" sz="1100" b="0" dirty="0">
                          <a:solidFill>
                            <a:schemeClr val="tx1"/>
                          </a:solidFill>
                        </a:rPr>
                        <a:t>ナトリウム</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原単位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A</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13/13</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1" dirty="0">
                          <a:solidFill>
                            <a:srgbClr val="FF0000"/>
                          </a:solidFill>
                        </a:rPr>
                        <a:t>ポリ硫酸第</a:t>
                      </a:r>
                      <a:r>
                        <a:rPr kumimoji="1" lang="en-US" altLang="ja-JP" sz="1200" b="1" dirty="0">
                          <a:solidFill>
                            <a:srgbClr val="FF0000"/>
                          </a:solidFill>
                        </a:rPr>
                        <a:t>2</a:t>
                      </a:r>
                      <a:r>
                        <a:rPr kumimoji="1" lang="ja-JP" altLang="en-US" sz="1200" b="1" dirty="0">
                          <a:solidFill>
                            <a:srgbClr val="FF0000"/>
                          </a:solidFill>
                        </a:rPr>
                        <a:t>鉄</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5/8</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0" dirty="0">
                          <a:solidFill>
                            <a:schemeClr val="tx1"/>
                          </a:solidFill>
                        </a:rPr>
                        <a:t>硫酸</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ja-JP" altLang="en-US" sz="1200" b="0" dirty="0">
                          <a:solidFill>
                            <a:schemeClr val="tx1"/>
                          </a:solidFill>
                        </a:rPr>
                        <a:t>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21642560"/>
                  </a:ext>
                </a:extLst>
              </a:tr>
              <a:tr h="324055">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200" b="1" dirty="0">
                          <a:solidFill>
                            <a:srgbClr val="FF0000"/>
                          </a:solidFill>
                        </a:rPr>
                        <a:t>使用量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10/13</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0" dirty="0">
                          <a:solidFill>
                            <a:schemeClr val="tx1"/>
                          </a:solidFill>
                        </a:rPr>
                        <a:t>水酸化ナトリウム</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A</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4/4</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消泡剤</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solidFill>
                            <a:schemeClr val="tx1"/>
                          </a:solidFill>
                        </a:rPr>
                        <a:t>A</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06751038"/>
                  </a:ext>
                </a:extLst>
              </a:tr>
              <a:tr h="279454">
                <a:tc rowSpan="2">
                  <a:txBody>
                    <a:bodyPr/>
                    <a:lstStyle/>
                    <a:p>
                      <a:pPr algn="ctr"/>
                      <a:r>
                        <a:rPr kumimoji="1" lang="ja-JP" altLang="en-US" sz="1200" b="0" dirty="0">
                          <a:solidFill>
                            <a:schemeClr val="tx1"/>
                          </a:solidFill>
                        </a:rPr>
                        <a:t>高分子</a:t>
                      </a:r>
                      <a:endParaRPr kumimoji="1" lang="en-US" altLang="ja-JP" sz="1200" b="0" dirty="0">
                        <a:solidFill>
                          <a:schemeClr val="tx1"/>
                        </a:solidFill>
                      </a:endParaRPr>
                    </a:p>
                    <a:p>
                      <a:pPr algn="ctr"/>
                      <a:r>
                        <a:rPr kumimoji="1" lang="ja-JP" altLang="en-US" sz="1200" b="0" dirty="0">
                          <a:solidFill>
                            <a:schemeClr val="tx1"/>
                          </a:solidFill>
                        </a:rPr>
                        <a:t>凝集剤</a:t>
                      </a:r>
                      <a:endParaRPr kumimoji="1" lang="en-US" altLang="ja-JP" sz="1200" b="0" dirty="0">
                        <a:solidFill>
                          <a:schemeClr val="tx1"/>
                        </a:solidFill>
                      </a:endParaRPr>
                    </a:p>
                    <a:p>
                      <a:pPr algn="ctr"/>
                      <a:r>
                        <a:rPr kumimoji="1" lang="ja-JP" altLang="en-US" sz="1200" b="0" dirty="0">
                          <a:solidFill>
                            <a:schemeClr val="tx1"/>
                          </a:solidFill>
                        </a:rPr>
                        <a:t>（機械濃縮）</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1">
                          <a:solidFill>
                            <a:srgbClr val="FF0000"/>
                          </a:solidFill>
                        </a:rPr>
                        <a:t>原単位</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i="0" dirty="0">
                          <a:solidFill>
                            <a:srgbClr val="FF0000"/>
                          </a:solidFill>
                        </a:rPr>
                        <a:t>B</a:t>
                      </a:r>
                      <a:endParaRPr kumimoji="1" lang="ja-JP" altLang="en-US" sz="1200" b="1" i="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5/6</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臭化ナトリウム</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活性促進剤</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ja-JP" altLang="en-US" sz="1200" b="0" dirty="0">
                          <a:solidFill>
                            <a:schemeClr val="tx1"/>
                          </a:solidFill>
                        </a:rPr>
                        <a:t>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65832826"/>
                  </a:ext>
                </a:extLst>
              </a:tr>
              <a:tr h="304155">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a:r>
                        <a:rPr kumimoji="1" lang="ja-JP" altLang="en-US" sz="1200" b="1" dirty="0">
                          <a:solidFill>
                            <a:srgbClr val="FF0000"/>
                          </a:solidFill>
                        </a:rPr>
                        <a:t>使用量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5/6</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Ａ重油</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1" dirty="0">
                          <a:solidFill>
                            <a:srgbClr val="FF0000"/>
                          </a:solidFill>
                        </a:rPr>
                        <a:t>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en-US" altLang="ja-JP" sz="1200" b="1" dirty="0">
                          <a:solidFill>
                            <a:srgbClr val="FF0000"/>
                          </a:solidFill>
                        </a:rPr>
                        <a:t>11/12</a:t>
                      </a:r>
                      <a:endParaRPr kumimoji="1" lang="ja-JP" altLang="en-US" sz="1200" b="1" dirty="0">
                        <a:solidFill>
                          <a:srgbClr val="FF0000"/>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1200" b="0" dirty="0">
                          <a:solidFill>
                            <a:schemeClr val="tx1"/>
                          </a:solidFill>
                        </a:rPr>
                        <a:t>工業用並塩</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solidFill>
                            <a:schemeClr val="tx1"/>
                          </a:solidFill>
                        </a:rPr>
                        <a:t>A</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19884130"/>
                  </a:ext>
                </a:extLst>
              </a:tr>
              <a:tr h="304155">
                <a:tc rowSpan="2">
                  <a:txBody>
                    <a:bodyPr/>
                    <a:lstStyle/>
                    <a:p>
                      <a:pPr algn="ctr"/>
                      <a:r>
                        <a:rPr kumimoji="1" lang="ja-JP" altLang="en-US" sz="1200" b="0" dirty="0">
                          <a:solidFill>
                            <a:schemeClr val="tx1"/>
                          </a:solidFill>
                        </a:rPr>
                        <a:t>高分子</a:t>
                      </a:r>
                      <a:endParaRPr kumimoji="1" lang="en-US" altLang="ja-JP" sz="1200" b="0" dirty="0">
                        <a:solidFill>
                          <a:schemeClr val="tx1"/>
                        </a:solidFill>
                      </a:endParaRPr>
                    </a:p>
                    <a:p>
                      <a:pPr algn="ctr"/>
                      <a:r>
                        <a:rPr kumimoji="1" lang="ja-JP" altLang="en-US" sz="1200" b="0" dirty="0">
                          <a:solidFill>
                            <a:schemeClr val="tx1"/>
                          </a:solidFill>
                        </a:rPr>
                        <a:t>凝集剤</a:t>
                      </a:r>
                    </a:p>
                    <a:p>
                      <a:pPr algn="ctr"/>
                      <a:r>
                        <a:rPr kumimoji="1" lang="ja-JP" altLang="en-US" sz="1200" b="0" dirty="0">
                          <a:solidFill>
                            <a:schemeClr val="tx1"/>
                          </a:solidFill>
                        </a:rPr>
                        <a:t>（遠心脱水機）</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原単位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i="0" dirty="0">
                          <a:solidFill>
                            <a:schemeClr val="tx1"/>
                          </a:solidFill>
                        </a:rPr>
                        <a:t>A</a:t>
                      </a:r>
                      <a:endParaRPr kumimoji="1" lang="ja-JP" altLang="en-US" sz="1200" b="0"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灯油</a:t>
                      </a:r>
                      <a:endParaRPr kumimoji="1" lang="en-US" altLang="ja-JP" sz="1200" b="0" dirty="0">
                        <a:solidFill>
                          <a:schemeClr val="tx1"/>
                        </a:solidFill>
                      </a:endParaRP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A</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7/7</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41761361"/>
                  </a:ext>
                </a:extLst>
              </a:tr>
              <a:tr h="347903">
                <a:tc vMerge="1">
                  <a:txBody>
                    <a:bodyPr/>
                    <a:lstStyle/>
                    <a:p>
                      <a:pPr algn="ctr"/>
                      <a:endParaRPr kumimoji="1" lang="ja-JP" altLang="en-US" sz="1200" b="0" dirty="0">
                        <a:solidFill>
                          <a:schemeClr val="tx1"/>
                        </a:solidFill>
                      </a:endParaRP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使用量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1/1</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rPr>
                        <a:t>都市ガス</a:t>
                      </a: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A</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solidFill>
                            <a:schemeClr val="tx1"/>
                          </a:solidFill>
                        </a:rPr>
                        <a:t>2/2</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38100" cap="flat" cmpd="sng" algn="ctr">
                      <a:solidFill>
                        <a:srgbClr val="FF010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38100" cap="flat" cmpd="sng" algn="ctr">
                      <a:solidFill>
                        <a:srgbClr val="FF010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6467793"/>
                  </a:ext>
                </a:extLst>
              </a:tr>
            </a:tbl>
          </a:graphicData>
        </a:graphic>
      </p:graphicFrame>
      <p:sp>
        <p:nvSpPr>
          <p:cNvPr id="10" name="角丸四角形 18">
            <a:extLst>
              <a:ext uri="{FF2B5EF4-FFF2-40B4-BE49-F238E27FC236}">
                <a16:creationId xmlns:a16="http://schemas.microsoft.com/office/drawing/2014/main" id="{8EBB44AC-3980-676A-9569-EAE81D441551}"/>
              </a:ext>
            </a:extLst>
          </p:cNvPr>
          <p:cNvSpPr/>
          <p:nvPr/>
        </p:nvSpPr>
        <p:spPr>
          <a:xfrm>
            <a:off x="72908" y="96839"/>
            <a:ext cx="7236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b="1" dirty="0">
                <a:solidFill>
                  <a:schemeClr val="tx1"/>
                </a:solidFill>
                <a:latin typeface="HGPｺﾞｼｯｸE" panose="020B0900000000000000" pitchFamily="50" charset="-128"/>
                <a:ea typeface="HGPｺﾞｼｯｸE" panose="020B0900000000000000" pitchFamily="50" charset="-128"/>
              </a:rPr>
              <a:t>２</a:t>
            </a:r>
            <a:r>
              <a:rPr lang="en-US" altLang="ja-JP" sz="2275" b="1" dirty="0">
                <a:solidFill>
                  <a:schemeClr val="tx1"/>
                </a:solidFill>
                <a:latin typeface="HGPｺﾞｼｯｸE" panose="020B0900000000000000" pitchFamily="50" charset="-128"/>
                <a:ea typeface="HGPｺﾞｼｯｸE" panose="020B0900000000000000" pitchFamily="50" charset="-128"/>
              </a:rPr>
              <a:t>-</a:t>
            </a:r>
            <a:r>
              <a:rPr lang="ja-JP" altLang="en-US" sz="2275" b="1" dirty="0">
                <a:solidFill>
                  <a:schemeClr val="tx1"/>
                </a:solidFill>
                <a:latin typeface="HGPｺﾞｼｯｸE" panose="020B0900000000000000" pitchFamily="50" charset="-128"/>
                <a:ea typeface="HGPｺﾞｼｯｸE" panose="020B0900000000000000" pitchFamily="50" charset="-128"/>
              </a:rPr>
              <a:t>１　</a:t>
            </a:r>
            <a:r>
              <a:rPr lang="ja-JP" altLang="en-US" sz="2275" dirty="0">
                <a:solidFill>
                  <a:schemeClr val="tx1"/>
                </a:solidFill>
                <a:latin typeface="HGPｺﾞｼｯｸE" panose="020B0900000000000000" pitchFamily="50" charset="-128"/>
                <a:ea typeface="HGPｺﾞｼｯｸE" panose="020B0900000000000000" pitchFamily="50" charset="-128"/>
              </a:rPr>
              <a:t>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
        <p:nvSpPr>
          <p:cNvPr id="8" name="テキスト ボックス 7">
            <a:extLst>
              <a:ext uri="{FF2B5EF4-FFF2-40B4-BE49-F238E27FC236}">
                <a16:creationId xmlns:a16="http://schemas.microsoft.com/office/drawing/2014/main" id="{ABA13227-640C-BBCC-739E-86FABF6AE5FB}"/>
              </a:ext>
            </a:extLst>
          </p:cNvPr>
          <p:cNvSpPr txBox="1"/>
          <p:nvPr/>
        </p:nvSpPr>
        <p:spPr>
          <a:xfrm>
            <a:off x="337056" y="6011535"/>
            <a:ext cx="9124185" cy="646331"/>
          </a:xfrm>
          <a:prstGeom prst="rect">
            <a:avLst/>
          </a:prstGeom>
          <a:noFill/>
        </p:spPr>
        <p:txBody>
          <a:bodyPr wrap="square">
            <a:spAutoFit/>
          </a:bodyPr>
          <a:lstStyle/>
          <a:p>
            <a:r>
              <a:rPr lang="ja-JP" altLang="en-US" sz="1800" dirty="0">
                <a:solidFill>
                  <a:srgbClr val="FF0000"/>
                </a:solidFill>
                <a:highlight>
                  <a:srgbClr val="FFFF00"/>
                </a:highlight>
                <a:latin typeface="ＭＳ Ｐ明朝" panose="02020600040205080304" pitchFamily="18" charset="-128"/>
                <a:ea typeface="ＭＳ Ｐ明朝" panose="02020600040205080304" pitchFamily="18" charset="-128"/>
              </a:rPr>
              <a:t>赤文字黄色着色</a:t>
            </a:r>
            <a:r>
              <a:rPr lang="ja-JP" altLang="en-US" sz="1800" dirty="0">
                <a:solidFill>
                  <a:srgbClr val="FF0000"/>
                </a:solidFill>
                <a:latin typeface="ＭＳ Ｐ明朝" panose="02020600040205080304" pitchFamily="18" charset="-128"/>
                <a:ea typeface="ＭＳ Ｐ明朝" panose="02020600040205080304" pitchFamily="18" charset="-128"/>
              </a:rPr>
              <a:t>している項目は、</a:t>
            </a:r>
            <a:endParaRPr lang="en-US" altLang="ja-JP" sz="1800" dirty="0">
              <a:solidFill>
                <a:srgbClr val="FF0000"/>
              </a:solidFill>
              <a:latin typeface="ＭＳ Ｐ明朝" panose="02020600040205080304" pitchFamily="18" charset="-128"/>
              <a:ea typeface="ＭＳ Ｐ明朝" panose="02020600040205080304" pitchFamily="18" charset="-128"/>
            </a:endParaRPr>
          </a:p>
          <a:p>
            <a:r>
              <a:rPr lang="ja-JP" altLang="en-US" sz="1800" dirty="0">
                <a:solidFill>
                  <a:srgbClr val="FF0000"/>
                </a:solidFill>
                <a:latin typeface="ＭＳ Ｐ明朝" panose="02020600040205080304" pitchFamily="18" charset="-128"/>
                <a:ea typeface="ＭＳ Ｐ明朝" panose="02020600040205080304" pitchFamily="18" charset="-128"/>
              </a:rPr>
              <a:t>降雨の影響</a:t>
            </a:r>
            <a:r>
              <a:rPr lang="ja-JP" altLang="en-US" dirty="0">
                <a:solidFill>
                  <a:srgbClr val="FF0000"/>
                </a:solidFill>
                <a:latin typeface="ＭＳ Ｐ明朝" panose="02020600040205080304" pitchFamily="18" charset="-128"/>
                <a:ea typeface="ＭＳ Ｐ明朝" panose="02020600040205080304" pitchFamily="18" charset="-128"/>
              </a:rPr>
              <a:t>など</a:t>
            </a:r>
            <a:r>
              <a:rPr lang="ja-JP" altLang="en-US" sz="1800" dirty="0">
                <a:solidFill>
                  <a:srgbClr val="FF0000"/>
                </a:solidFill>
                <a:latin typeface="ＭＳ Ｐ明朝" panose="02020600040205080304" pitchFamily="18" charset="-128"/>
                <a:ea typeface="ＭＳ Ｐ明朝" panose="02020600040205080304" pitchFamily="18" charset="-128"/>
              </a:rPr>
              <a:t>外的要因によるものが多いため、基本的に</a:t>
            </a:r>
            <a:r>
              <a:rPr lang="en-US" altLang="ja-JP" sz="1800" dirty="0">
                <a:solidFill>
                  <a:srgbClr val="FF0000"/>
                </a:solidFill>
                <a:latin typeface="ＭＳ Ｐ明朝" panose="02020600040205080304" pitchFamily="18" charset="-128"/>
                <a:ea typeface="ＭＳ Ｐ明朝" panose="02020600040205080304" pitchFamily="18" charset="-128"/>
              </a:rPr>
              <a:t>5</a:t>
            </a:r>
            <a:r>
              <a:rPr lang="ja-JP" altLang="en-US" sz="1800" dirty="0">
                <a:solidFill>
                  <a:srgbClr val="FF0000"/>
                </a:solidFill>
                <a:latin typeface="ＭＳ Ｐ明朝" panose="02020600040205080304" pitchFamily="18" charset="-128"/>
                <a:ea typeface="ＭＳ Ｐ明朝" panose="02020600040205080304" pitchFamily="18" charset="-128"/>
              </a:rPr>
              <a:t>年毎の見直しで変更を行う予定</a:t>
            </a:r>
            <a:endParaRPr lang="ja-JP" altLang="en-US" dirty="0">
              <a:solidFill>
                <a:srgbClr val="FF0000"/>
              </a:solidFill>
            </a:endParaRPr>
          </a:p>
        </p:txBody>
      </p:sp>
    </p:spTree>
    <p:extLst>
      <p:ext uri="{BB962C8B-B14F-4D97-AF65-F5344CB8AC3E}">
        <p14:creationId xmlns:p14="http://schemas.microsoft.com/office/powerpoint/2010/main" val="1687366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E5BB85-F7AE-693E-7AF5-24306F626297}"/>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600" b="1" dirty="0">
                <a:latin typeface="+mn-ea"/>
                <a:ea typeface="+mn-ea"/>
              </a:rPr>
              <a:t>包括委託に関連する第三者事故発生状況</a:t>
            </a:r>
            <a:br>
              <a:rPr lang="en-US" altLang="ja-JP" sz="3600" b="1" dirty="0">
                <a:latin typeface="+mn-ea"/>
                <a:ea typeface="+mn-ea"/>
              </a:rPr>
            </a:br>
            <a:r>
              <a:rPr lang="ja-JP" altLang="en-US" sz="3600" b="1" dirty="0">
                <a:latin typeface="+mn-ea"/>
                <a:ea typeface="+mn-ea"/>
              </a:rPr>
              <a:t>（令和７年度）</a:t>
            </a:r>
            <a:endParaRPr lang="ja-JP" altLang="en-US" sz="3200" b="1" dirty="0">
              <a:latin typeface="+mn-ea"/>
              <a:ea typeface="+mn-ea"/>
            </a:endParaRPr>
          </a:p>
        </p:txBody>
      </p:sp>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15</a:t>
            </a:fld>
            <a:endParaRPr lang="ja-JP" altLang="en-US">
              <a:solidFill>
                <a:prstClr val="black"/>
              </a:solidFill>
              <a:latin typeface="Segoe UI"/>
              <a:ea typeface="Meiryo UI"/>
            </a:endParaRPr>
          </a:p>
        </p:txBody>
      </p:sp>
      <p:sp>
        <p:nvSpPr>
          <p:cNvPr id="6" name="字幕 2">
            <a:extLst>
              <a:ext uri="{FF2B5EF4-FFF2-40B4-BE49-F238E27FC236}">
                <a16:creationId xmlns:a16="http://schemas.microsoft.com/office/drawing/2014/main" id="{96270C89-EC2F-B404-17F1-7ED2E0291307}"/>
              </a:ext>
            </a:extLst>
          </p:cNvPr>
          <p:cNvSpPr txBox="1">
            <a:spLocks/>
          </p:cNvSpPr>
          <p:nvPr/>
        </p:nvSpPr>
        <p:spPr>
          <a:xfrm>
            <a:off x="261170" y="353233"/>
            <a:ext cx="4988562" cy="895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dirty="0"/>
              <a:t>【</a:t>
            </a:r>
            <a:r>
              <a:rPr lang="ja-JP" altLang="en-US" dirty="0"/>
              <a:t>議題２</a:t>
            </a:r>
            <a:r>
              <a:rPr lang="en-US" altLang="ja-JP" dirty="0"/>
              <a:t>-</a:t>
            </a:r>
            <a:r>
              <a:rPr lang="ja-JP" altLang="en-US" dirty="0"/>
              <a:t>２</a:t>
            </a:r>
            <a:r>
              <a:rPr lang="en-US" altLang="ja-JP" dirty="0"/>
              <a:t>】</a:t>
            </a:r>
          </a:p>
        </p:txBody>
      </p:sp>
    </p:spTree>
    <p:extLst>
      <p:ext uri="{BB962C8B-B14F-4D97-AF65-F5344CB8AC3E}">
        <p14:creationId xmlns:p14="http://schemas.microsoft.com/office/powerpoint/2010/main" val="2997261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09752410"/>
              </p:ext>
            </p:extLst>
          </p:nvPr>
        </p:nvGraphicFramePr>
        <p:xfrm>
          <a:off x="84180" y="3801842"/>
          <a:ext cx="9726389" cy="2725163"/>
        </p:xfrm>
        <a:graphic>
          <a:graphicData uri="http://schemas.openxmlformats.org/drawingml/2006/table">
            <a:tbl>
              <a:tblPr firstRow="1" bandRow="1">
                <a:tableStyleId>{5C22544A-7EE6-4342-B048-85BDC9FD1C3A}</a:tableStyleId>
              </a:tblPr>
              <a:tblGrid>
                <a:gridCol w="3731373">
                  <a:extLst>
                    <a:ext uri="{9D8B030D-6E8A-4147-A177-3AD203B41FA5}">
                      <a16:colId xmlns:a16="http://schemas.microsoft.com/office/drawing/2014/main" val="3223534367"/>
                    </a:ext>
                  </a:extLst>
                </a:gridCol>
                <a:gridCol w="981036">
                  <a:extLst>
                    <a:ext uri="{9D8B030D-6E8A-4147-A177-3AD203B41FA5}">
                      <a16:colId xmlns:a16="http://schemas.microsoft.com/office/drawing/2014/main" val="4268151992"/>
                    </a:ext>
                  </a:extLst>
                </a:gridCol>
                <a:gridCol w="1540043">
                  <a:extLst>
                    <a:ext uri="{9D8B030D-6E8A-4147-A177-3AD203B41FA5}">
                      <a16:colId xmlns:a16="http://schemas.microsoft.com/office/drawing/2014/main" val="2405107700"/>
                    </a:ext>
                  </a:extLst>
                </a:gridCol>
                <a:gridCol w="3473937">
                  <a:extLst>
                    <a:ext uri="{9D8B030D-6E8A-4147-A177-3AD203B41FA5}">
                      <a16:colId xmlns:a16="http://schemas.microsoft.com/office/drawing/2014/main" val="2823719571"/>
                    </a:ext>
                  </a:extLst>
                </a:gridCol>
              </a:tblGrid>
              <a:tr h="616406">
                <a:tc>
                  <a:txBody>
                    <a:bodyPr/>
                    <a:lstStyle/>
                    <a:p>
                      <a:pPr algn="ctr"/>
                      <a:r>
                        <a:rPr kumimoji="1" lang="ja-JP" altLang="en-US" sz="1600" dirty="0">
                          <a:solidFill>
                            <a:schemeClr val="bg1"/>
                          </a:solidFill>
                        </a:rPr>
                        <a:t>事故の程度判定</a:t>
                      </a:r>
                    </a:p>
                  </a:txBody>
                  <a:tcPr anchor="ctr"/>
                </a:tc>
                <a:tc>
                  <a:txBody>
                    <a:bodyPr/>
                    <a:lstStyle/>
                    <a:p>
                      <a:pPr algn="ctr"/>
                      <a:r>
                        <a:rPr kumimoji="1" lang="ja-JP" altLang="en-US" sz="1600" dirty="0">
                          <a:solidFill>
                            <a:schemeClr val="bg1"/>
                          </a:solidFill>
                        </a:rPr>
                        <a:t>事故の</a:t>
                      </a:r>
                      <a:endParaRPr kumimoji="1" lang="en-US" altLang="ja-JP" sz="1600" dirty="0">
                        <a:solidFill>
                          <a:schemeClr val="bg1"/>
                        </a:solidFill>
                      </a:endParaRPr>
                    </a:p>
                    <a:p>
                      <a:pPr algn="ctr"/>
                      <a:r>
                        <a:rPr kumimoji="1" lang="ja-JP" altLang="en-US" sz="1600" dirty="0">
                          <a:solidFill>
                            <a:schemeClr val="bg1"/>
                          </a:solidFill>
                        </a:rPr>
                        <a:t>程度</a:t>
                      </a:r>
                    </a:p>
                  </a:txBody>
                  <a:tcPr anchor="ctr"/>
                </a:tc>
                <a:tc>
                  <a:txBody>
                    <a:bodyPr/>
                    <a:lstStyle/>
                    <a:p>
                      <a:pPr algn="ctr"/>
                      <a:r>
                        <a:rPr kumimoji="1" lang="en-US" altLang="ja-JP" sz="1600" dirty="0">
                          <a:solidFill>
                            <a:schemeClr val="bg1"/>
                          </a:solidFill>
                        </a:rPr>
                        <a:t>R7</a:t>
                      </a:r>
                      <a:r>
                        <a:rPr kumimoji="1" lang="ja-JP" altLang="en-US" sz="1600" dirty="0">
                          <a:solidFill>
                            <a:schemeClr val="bg1"/>
                          </a:solidFill>
                        </a:rPr>
                        <a:t>年度件数</a:t>
                      </a:r>
                    </a:p>
                  </a:txBody>
                  <a:tcPr anchor="ctr"/>
                </a:tc>
                <a:tc>
                  <a:txBody>
                    <a:bodyPr/>
                    <a:lstStyle/>
                    <a:p>
                      <a:pPr algn="ctr"/>
                      <a:r>
                        <a:rPr kumimoji="1" lang="ja-JP" altLang="en-US" sz="1600" dirty="0">
                          <a:solidFill>
                            <a:schemeClr val="bg1"/>
                          </a:solidFill>
                        </a:rPr>
                        <a:t>措置内容</a:t>
                      </a:r>
                    </a:p>
                  </a:txBody>
                  <a:tcPr anchor="ctr"/>
                </a:tc>
                <a:extLst>
                  <a:ext uri="{0D108BD9-81ED-4DB2-BD59-A6C34878D82A}">
                    <a16:rowId xmlns:a16="http://schemas.microsoft.com/office/drawing/2014/main" val="2338681098"/>
                  </a:ext>
                </a:extLst>
              </a:tr>
              <a:tr h="616406">
                <a:tc>
                  <a:txBody>
                    <a:bodyPr/>
                    <a:lstStyle/>
                    <a:p>
                      <a:r>
                        <a:rPr kumimoji="1" lang="ja-JP" altLang="en-US" sz="1600" dirty="0"/>
                        <a:t>要求水準未達</a:t>
                      </a:r>
                    </a:p>
                  </a:txBody>
                  <a:tcPr/>
                </a:tc>
                <a:tc>
                  <a:txBody>
                    <a:bodyPr/>
                    <a:lstStyle/>
                    <a:p>
                      <a:pPr algn="ctr"/>
                      <a:r>
                        <a:rPr kumimoji="1" lang="ja-JP" altLang="en-US" sz="1600" dirty="0"/>
                        <a:t>大</a:t>
                      </a:r>
                    </a:p>
                  </a:txBody>
                  <a:tcPr anchor="ctr"/>
                </a:tc>
                <a:tc>
                  <a:txBody>
                    <a:bodyPr/>
                    <a:lstStyle/>
                    <a:p>
                      <a:pPr algn="ctr"/>
                      <a:r>
                        <a:rPr kumimoji="1" lang="ja-JP" altLang="en-US" sz="1600" dirty="0"/>
                        <a:t>０件</a:t>
                      </a:r>
                    </a:p>
                  </a:txBody>
                  <a:tcPr anchor="ctr"/>
                </a:tc>
                <a:tc>
                  <a:txBody>
                    <a:bodyPr/>
                    <a:lstStyle/>
                    <a:p>
                      <a:pPr algn="l"/>
                      <a:r>
                        <a:rPr kumimoji="1" lang="ja-JP" altLang="en-US" sz="1600" dirty="0"/>
                        <a:t>損害金・違約金の請求や、当該事象に対する是正を求める。</a:t>
                      </a:r>
                    </a:p>
                  </a:txBody>
                  <a:tcPr anchor="ctr"/>
                </a:tc>
                <a:extLst>
                  <a:ext uri="{0D108BD9-81ED-4DB2-BD59-A6C34878D82A}">
                    <a16:rowId xmlns:a16="http://schemas.microsoft.com/office/drawing/2014/main" val="1515162389"/>
                  </a:ext>
                </a:extLst>
              </a:tr>
              <a:tr h="875945">
                <a:tc>
                  <a:txBody>
                    <a:bodyPr/>
                    <a:lstStyle/>
                    <a:p>
                      <a:r>
                        <a:rPr kumimoji="1" lang="ja-JP" altLang="en-US" sz="1600" dirty="0"/>
                        <a:t>一般規定に抵触（ペナルティーポイント有）</a:t>
                      </a:r>
                      <a:endParaRPr kumimoji="1" lang="en-US" altLang="ja-JP" sz="1600" dirty="0"/>
                    </a:p>
                  </a:txBody>
                  <a:tcPr/>
                </a:tc>
                <a:tc>
                  <a:txBody>
                    <a:bodyPr/>
                    <a:lstStyle/>
                    <a:p>
                      <a:pPr algn="ctr"/>
                      <a:r>
                        <a:rPr kumimoji="1" lang="ja-JP" altLang="en-US" sz="1600" dirty="0"/>
                        <a:t>中</a:t>
                      </a:r>
                    </a:p>
                  </a:txBody>
                  <a:tcPr anchor="ctr"/>
                </a:tc>
                <a:tc>
                  <a:txBody>
                    <a:bodyPr/>
                    <a:lstStyle/>
                    <a:p>
                      <a:pPr algn="ctr"/>
                      <a:r>
                        <a:rPr kumimoji="1" lang="ja-JP" altLang="en-US" sz="1600" dirty="0"/>
                        <a:t>０件</a:t>
                      </a:r>
                    </a:p>
                  </a:txBody>
                  <a:tcPr anchor="ctr"/>
                </a:tc>
                <a:tc>
                  <a:txBody>
                    <a:bodyPr/>
                    <a:lstStyle/>
                    <a:p>
                      <a:pPr algn="l"/>
                      <a:r>
                        <a:rPr kumimoji="1" lang="ja-JP" altLang="en-US" sz="1600" b="0" kern="100" dirty="0">
                          <a:solidFill>
                            <a:schemeClr val="tx1"/>
                          </a:solidFill>
                          <a:effectLst/>
                          <a:latin typeface="+mn-lt"/>
                          <a:ea typeface="+mn-ea"/>
                          <a:cs typeface="+mn-cs"/>
                        </a:rPr>
                        <a:t>是正計画書の提出や、第三者委員会設置による調査・検討と外部講師等を招いた社内研修の実施を求める。</a:t>
                      </a:r>
                      <a:endParaRPr kumimoji="1" lang="en-US" altLang="ja-JP" sz="1600" b="0" kern="100" dirty="0">
                        <a:solidFill>
                          <a:schemeClr val="tx1"/>
                        </a:solidFill>
                        <a:effectLst/>
                        <a:latin typeface="+mn-lt"/>
                        <a:ea typeface="+mn-ea"/>
                        <a:cs typeface="+mn-cs"/>
                      </a:endParaRPr>
                    </a:p>
                  </a:txBody>
                  <a:tcPr anchor="ctr"/>
                </a:tc>
                <a:extLst>
                  <a:ext uri="{0D108BD9-81ED-4DB2-BD59-A6C34878D82A}">
                    <a16:rowId xmlns:a16="http://schemas.microsoft.com/office/drawing/2014/main" val="2620783881"/>
                  </a:ext>
                </a:extLst>
              </a:tr>
              <a:tr h="616406">
                <a:tc>
                  <a:txBody>
                    <a:bodyPr/>
                    <a:lstStyle/>
                    <a:p>
                      <a:r>
                        <a:rPr kumimoji="1" lang="ja-JP" altLang="en-US" sz="1600" dirty="0"/>
                        <a:t>一般規定に抵触（ペナルティーポイント無）</a:t>
                      </a:r>
                      <a:endParaRPr kumimoji="1" lang="en-US" altLang="ja-JP" sz="1600" dirty="0"/>
                    </a:p>
                    <a:p>
                      <a:r>
                        <a:rPr kumimoji="1" lang="ja-JP" altLang="en-US" sz="1600" dirty="0"/>
                        <a:t>一般規定に抵触なし</a:t>
                      </a:r>
                    </a:p>
                  </a:txBody>
                  <a:tcPr/>
                </a:tc>
                <a:tc>
                  <a:txBody>
                    <a:bodyPr/>
                    <a:lstStyle/>
                    <a:p>
                      <a:pPr algn="ctr"/>
                      <a:r>
                        <a:rPr kumimoji="1" lang="ja-JP" altLang="en-US" sz="1600" dirty="0"/>
                        <a:t>小</a:t>
                      </a:r>
                    </a:p>
                  </a:txBody>
                  <a:tcPr anchor="ctr"/>
                </a:tc>
                <a:tc>
                  <a:txBody>
                    <a:bodyPr/>
                    <a:lstStyle/>
                    <a:p>
                      <a:pPr algn="ctr"/>
                      <a:r>
                        <a:rPr kumimoji="1" lang="en-US" altLang="ja-JP" sz="1600" dirty="0"/>
                        <a:t>16</a:t>
                      </a:r>
                      <a:r>
                        <a:rPr kumimoji="1" lang="ja-JP" altLang="en-US" sz="1600" dirty="0"/>
                        <a:t>件 </a:t>
                      </a:r>
                      <a:r>
                        <a:rPr kumimoji="1" lang="en-US" altLang="ja-JP" sz="1600" dirty="0"/>
                        <a:t>※</a:t>
                      </a:r>
                    </a:p>
                    <a:p>
                      <a:pPr algn="ctr"/>
                      <a:r>
                        <a:rPr kumimoji="1" lang="ja-JP" altLang="en-US" sz="1600" dirty="0"/>
                        <a:t>（</a:t>
                      </a:r>
                      <a:r>
                        <a:rPr kumimoji="1" lang="en-US" altLang="ja-JP" sz="1600" dirty="0"/>
                        <a:t>R6</a:t>
                      </a:r>
                      <a:r>
                        <a:rPr kumimoji="1" lang="ja-JP" altLang="en-US" sz="1600" dirty="0"/>
                        <a:t>：</a:t>
                      </a:r>
                      <a:r>
                        <a:rPr kumimoji="1" lang="en-US" altLang="ja-JP" sz="1600" dirty="0"/>
                        <a:t>5</a:t>
                      </a:r>
                      <a:r>
                        <a:rPr kumimoji="1" lang="ja-JP" altLang="en-US" sz="1600" dirty="0"/>
                        <a:t>件）</a:t>
                      </a:r>
                    </a:p>
                  </a:txBody>
                  <a:tcPr anchor="ctr"/>
                </a:tc>
                <a:tc>
                  <a:txBody>
                    <a:bodyPr/>
                    <a:lstStyle/>
                    <a:p>
                      <a:pPr algn="l"/>
                      <a:r>
                        <a:rPr kumimoji="1" lang="ja-JP" altLang="en-US" sz="1600" dirty="0"/>
                        <a:t>必要に応じて自主改善する。</a:t>
                      </a:r>
                    </a:p>
                  </a:txBody>
                  <a:tcPr anchor="ctr"/>
                </a:tc>
                <a:extLst>
                  <a:ext uri="{0D108BD9-81ED-4DB2-BD59-A6C34878D82A}">
                    <a16:rowId xmlns:a16="http://schemas.microsoft.com/office/drawing/2014/main" val="3481660169"/>
                  </a:ext>
                </a:extLst>
              </a:tr>
            </a:tbl>
          </a:graphicData>
        </a:graphic>
      </p:graphicFrame>
      <p:sp>
        <p:nvSpPr>
          <p:cNvPr id="5"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事故の程度</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の考え方</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16</a:t>
            </a:fld>
            <a:endParaRPr kumimoji="1" lang="ja-JP" altLang="en-US"/>
          </a:p>
        </p:txBody>
      </p:sp>
      <p:sp>
        <p:nvSpPr>
          <p:cNvPr id="7" name="角丸四角形 6"/>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graphicFrame>
        <p:nvGraphicFramePr>
          <p:cNvPr id="2" name="表 1"/>
          <p:cNvGraphicFramePr>
            <a:graphicFrameLocks noGrp="1"/>
          </p:cNvGraphicFramePr>
          <p:nvPr/>
        </p:nvGraphicFramePr>
        <p:xfrm>
          <a:off x="134301" y="1227979"/>
          <a:ext cx="9632795" cy="703021"/>
        </p:xfrm>
        <a:graphic>
          <a:graphicData uri="http://schemas.openxmlformats.org/drawingml/2006/table">
            <a:tbl>
              <a:tblPr firstRow="1" firstCol="1" bandRow="1">
                <a:tableStyleId>{5C22544A-7EE6-4342-B048-85BDC9FD1C3A}</a:tableStyleId>
              </a:tblPr>
              <a:tblGrid>
                <a:gridCol w="9632795">
                  <a:extLst>
                    <a:ext uri="{9D8B030D-6E8A-4147-A177-3AD203B41FA5}">
                      <a16:colId xmlns:a16="http://schemas.microsoft.com/office/drawing/2014/main" val="1856965544"/>
                    </a:ext>
                  </a:extLst>
                </a:gridCol>
              </a:tblGrid>
              <a:tr h="703021">
                <a:tc>
                  <a:txBody>
                    <a:bodyPr/>
                    <a:lstStyle/>
                    <a:p>
                      <a:pPr algn="just">
                        <a:spcAft>
                          <a:spcPts val="0"/>
                        </a:spcAft>
                      </a:pPr>
                      <a:r>
                        <a:rPr lang="ja-JP" altLang="en-US" sz="2000" kern="100" dirty="0">
                          <a:solidFill>
                            <a:schemeClr val="tx1"/>
                          </a:solidFill>
                          <a:effectLst/>
                        </a:rPr>
                        <a:t>業務委託契約書（第</a:t>
                      </a:r>
                      <a:r>
                        <a:rPr lang="en-US" altLang="ja-JP" sz="2000" kern="100" dirty="0">
                          <a:solidFill>
                            <a:schemeClr val="tx1"/>
                          </a:solidFill>
                          <a:effectLst/>
                        </a:rPr>
                        <a:t>39</a:t>
                      </a:r>
                      <a:r>
                        <a:rPr lang="ja-JP" altLang="en-US" sz="2000" kern="100" dirty="0">
                          <a:solidFill>
                            <a:schemeClr val="tx1"/>
                          </a:solidFill>
                          <a:effectLst/>
                        </a:rPr>
                        <a:t>条の４、第</a:t>
                      </a:r>
                      <a:r>
                        <a:rPr lang="en-US" altLang="ja-JP" sz="2000" kern="100" dirty="0">
                          <a:solidFill>
                            <a:schemeClr val="tx1"/>
                          </a:solidFill>
                          <a:effectLst/>
                        </a:rPr>
                        <a:t>41</a:t>
                      </a:r>
                      <a:r>
                        <a:rPr lang="ja-JP" altLang="en-US" sz="2000" kern="100" dirty="0">
                          <a:solidFill>
                            <a:schemeClr val="tx1"/>
                          </a:solidFill>
                          <a:effectLst/>
                        </a:rPr>
                        <a:t>条の２第</a:t>
                      </a:r>
                      <a:r>
                        <a:rPr lang="en-US" altLang="ja-JP" sz="2000" kern="100" dirty="0">
                          <a:solidFill>
                            <a:schemeClr val="tx1"/>
                          </a:solidFill>
                          <a:effectLst/>
                        </a:rPr>
                        <a:t>5</a:t>
                      </a:r>
                      <a:r>
                        <a:rPr lang="ja-JP" altLang="en-US" sz="2000" kern="100" dirty="0">
                          <a:solidFill>
                            <a:schemeClr val="tx1"/>
                          </a:solidFill>
                          <a:effectLst/>
                        </a:rPr>
                        <a:t>項）に定める別紙１に準じ、事故の程度の判定を行う</a:t>
                      </a:r>
                      <a:r>
                        <a:rPr kumimoji="1" lang="ja-JP" altLang="en-US" sz="2000" b="1" kern="1200" dirty="0">
                          <a:solidFill>
                            <a:schemeClr val="tx1"/>
                          </a:solidFill>
                          <a:effectLst/>
                          <a:latin typeface="+mn-lt"/>
                          <a:ea typeface="+mn-ea"/>
                          <a:cs typeface="+mn-cs"/>
                        </a:rPr>
                        <a:t>　　　　　　　　</a:t>
                      </a:r>
                      <a:endParaRPr lang="ja-JP" sz="200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oFill/>
                  </a:tcPr>
                </a:tc>
                <a:extLst>
                  <a:ext uri="{0D108BD9-81ED-4DB2-BD59-A6C34878D82A}">
                    <a16:rowId xmlns:a16="http://schemas.microsoft.com/office/drawing/2014/main" val="2746907367"/>
                  </a:ext>
                </a:extLst>
              </a:tr>
            </a:tbl>
          </a:graphicData>
        </a:graphic>
      </p:graphicFrame>
      <p:graphicFrame>
        <p:nvGraphicFramePr>
          <p:cNvPr id="8" name="表 7"/>
          <p:cNvGraphicFramePr>
            <a:graphicFrameLocks noGrp="1"/>
          </p:cNvGraphicFramePr>
          <p:nvPr/>
        </p:nvGraphicFramePr>
        <p:xfrm>
          <a:off x="182902" y="1877605"/>
          <a:ext cx="9528947" cy="1902863"/>
        </p:xfrm>
        <a:graphic>
          <a:graphicData uri="http://schemas.openxmlformats.org/drawingml/2006/table">
            <a:tbl>
              <a:tblPr firstRow="1" firstCol="1" bandRow="1">
                <a:tableStyleId>{5C22544A-7EE6-4342-B048-85BDC9FD1C3A}</a:tableStyleId>
              </a:tblPr>
              <a:tblGrid>
                <a:gridCol w="9528947">
                  <a:extLst>
                    <a:ext uri="{9D8B030D-6E8A-4147-A177-3AD203B41FA5}">
                      <a16:colId xmlns:a16="http://schemas.microsoft.com/office/drawing/2014/main" val="1856965544"/>
                    </a:ext>
                  </a:extLst>
                </a:gridCol>
              </a:tblGrid>
              <a:tr h="1902863">
                <a:tc>
                  <a:txBody>
                    <a:bodyPr/>
                    <a:lstStyle/>
                    <a:p>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a:t>
                      </a:r>
                      <a:r>
                        <a:rPr kumimoji="1" lang="ja-JP" altLang="ja-JP" sz="1600" b="1" kern="1200" dirty="0">
                          <a:solidFill>
                            <a:schemeClr val="tx1"/>
                          </a:solidFill>
                          <a:effectLst/>
                          <a:latin typeface="ＭＳ 明朝" panose="02020609040205080304" pitchFamily="17" charset="-128"/>
                          <a:ea typeface="ＭＳ 明朝" panose="02020609040205080304" pitchFamily="17" charset="-128"/>
                          <a:cs typeface="+mn-cs"/>
                        </a:rPr>
                        <a:t>要求水準未達の事項の定義</a:t>
                      </a: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（業務委託契約書第</a:t>
                      </a:r>
                      <a:r>
                        <a:rPr kumimoji="1" lang="en-US" altLang="ja-JP" sz="1600" b="1" kern="1200" dirty="0">
                          <a:solidFill>
                            <a:schemeClr val="tx1"/>
                          </a:solidFill>
                          <a:effectLst/>
                          <a:latin typeface="ＭＳ 明朝" panose="02020609040205080304" pitchFamily="17" charset="-128"/>
                          <a:ea typeface="ＭＳ 明朝" panose="02020609040205080304" pitchFamily="17" charset="-128"/>
                          <a:cs typeface="+mn-cs"/>
                        </a:rPr>
                        <a:t>39</a:t>
                      </a: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条の</a:t>
                      </a:r>
                      <a:r>
                        <a:rPr kumimoji="1" lang="en-US" altLang="ja-JP" sz="1600" b="1" kern="1200" dirty="0">
                          <a:solidFill>
                            <a:schemeClr val="tx1"/>
                          </a:solidFill>
                          <a:effectLst/>
                          <a:latin typeface="ＭＳ 明朝" panose="02020609040205080304" pitchFamily="17" charset="-128"/>
                          <a:ea typeface="ＭＳ 明朝" panose="02020609040205080304" pitchFamily="17" charset="-128"/>
                          <a:cs typeface="+mn-cs"/>
                        </a:rPr>
                        <a:t>4</a:t>
                      </a: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a:t>
                      </a:r>
                      <a:endParaRPr kumimoji="1" lang="ja-JP" altLang="ja-JP" sz="1600" b="1" kern="1200" dirty="0">
                        <a:solidFill>
                          <a:schemeClr val="tx1"/>
                        </a:solidFill>
                        <a:effectLst/>
                        <a:latin typeface="ＭＳ 明朝" panose="02020609040205080304" pitchFamily="17" charset="-128"/>
                        <a:ea typeface="ＭＳ 明朝" panose="02020609040205080304" pitchFamily="17" charset="-128"/>
                        <a:cs typeface="+mn-cs"/>
                      </a:endParaRPr>
                    </a:p>
                    <a:p>
                      <a:r>
                        <a:rPr kumimoji="1" lang="ja-JP" altLang="ja-JP" sz="1600" b="0" kern="1200" dirty="0">
                          <a:solidFill>
                            <a:schemeClr val="tx1"/>
                          </a:solidFill>
                          <a:effectLst/>
                          <a:latin typeface="ＭＳ 明朝" panose="02020609040205080304" pitchFamily="17" charset="-128"/>
                          <a:ea typeface="ＭＳ 明朝" panose="02020609040205080304" pitchFamily="17" charset="-128"/>
                          <a:cs typeface="+mn-cs"/>
                        </a:rPr>
                        <a:t>設計図書に定める要求水準に満たない事項とは、受注者の業務の履行によって、特記仕様書共通編第</a:t>
                      </a:r>
                      <a:r>
                        <a:rPr kumimoji="1" lang="en-US" altLang="ja-JP" sz="1600" b="0" kern="1200" dirty="0">
                          <a:solidFill>
                            <a:schemeClr val="tx1"/>
                          </a:solidFill>
                          <a:effectLst/>
                          <a:latin typeface="ＭＳ 明朝" panose="02020609040205080304" pitchFamily="17" charset="-128"/>
                          <a:ea typeface="ＭＳ 明朝" panose="02020609040205080304" pitchFamily="17" charset="-128"/>
                          <a:cs typeface="+mn-cs"/>
                        </a:rPr>
                        <a:t>49</a:t>
                      </a:r>
                      <a:r>
                        <a:rPr kumimoji="1" lang="ja-JP" altLang="ja-JP" sz="1600" b="0" kern="1200" dirty="0">
                          <a:solidFill>
                            <a:schemeClr val="tx1"/>
                          </a:solidFill>
                          <a:effectLst/>
                          <a:latin typeface="ＭＳ 明朝" panose="02020609040205080304" pitchFamily="17" charset="-128"/>
                          <a:ea typeface="ＭＳ 明朝" panose="02020609040205080304" pitchFamily="17" charset="-128"/>
                          <a:cs typeface="+mn-cs"/>
                        </a:rPr>
                        <a:t>条に定める要求水準を満たしていない事象が生じた場合において、</a:t>
                      </a:r>
                      <a:r>
                        <a:rPr kumimoji="1" lang="ja-JP" altLang="ja-JP" sz="1600" b="0" u="sng" kern="1200" dirty="0">
                          <a:solidFill>
                            <a:schemeClr val="tx1"/>
                          </a:solidFill>
                          <a:effectLst/>
                          <a:latin typeface="ＭＳ 明朝" panose="02020609040205080304" pitchFamily="17" charset="-128"/>
                          <a:ea typeface="ＭＳ 明朝" panose="02020609040205080304" pitchFamily="17" charset="-128"/>
                          <a:cs typeface="+mn-cs"/>
                        </a:rPr>
                        <a:t>受注者に過失があり生じたものと発注者が認める場合</a:t>
                      </a:r>
                      <a:r>
                        <a:rPr kumimoji="1" lang="ja-JP" altLang="ja-JP" sz="1600" b="0" kern="1200" dirty="0">
                          <a:solidFill>
                            <a:schemeClr val="tx1"/>
                          </a:solidFill>
                          <a:effectLst/>
                          <a:latin typeface="ＭＳ 明朝" panose="02020609040205080304" pitchFamily="17" charset="-128"/>
                          <a:ea typeface="ＭＳ 明朝" panose="02020609040205080304" pitchFamily="17" charset="-128"/>
                          <a:cs typeface="+mn-cs"/>
                        </a:rPr>
                        <a:t>を示すものとする。</a:t>
                      </a:r>
                    </a:p>
                    <a:p>
                      <a:r>
                        <a:rPr kumimoji="1" lang="en-US" altLang="ja-JP" sz="1100" b="1" kern="1200" dirty="0">
                          <a:solidFill>
                            <a:schemeClr val="tx1"/>
                          </a:solidFill>
                          <a:effectLst/>
                          <a:latin typeface="ＭＳ 明朝" panose="02020609040205080304" pitchFamily="17" charset="-128"/>
                          <a:ea typeface="ＭＳ 明朝" panose="02020609040205080304" pitchFamily="17" charset="-128"/>
                          <a:cs typeface="+mn-cs"/>
                        </a:rPr>
                        <a:t> </a:t>
                      </a:r>
                      <a:endParaRPr kumimoji="1" lang="ja-JP" altLang="ja-JP" sz="1100" b="1" kern="1200" dirty="0">
                        <a:solidFill>
                          <a:schemeClr val="tx1"/>
                        </a:solidFill>
                        <a:effectLst/>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a:t>
                      </a:r>
                      <a:r>
                        <a:rPr kumimoji="1" lang="ja-JP" altLang="ja-JP" sz="1600" b="1" kern="1200" dirty="0">
                          <a:solidFill>
                            <a:schemeClr val="tx1"/>
                          </a:solidFill>
                          <a:effectLst/>
                          <a:latin typeface="ＭＳ 明朝" panose="02020609040205080304" pitchFamily="17" charset="-128"/>
                          <a:ea typeface="ＭＳ 明朝" panose="02020609040205080304" pitchFamily="17" charset="-128"/>
                          <a:cs typeface="+mn-cs"/>
                        </a:rPr>
                        <a:t>一般規定に抵触する事項の定義</a:t>
                      </a: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（業務委託契約書第</a:t>
                      </a:r>
                      <a:r>
                        <a:rPr kumimoji="1" lang="en-US" altLang="ja-JP" sz="1600" b="1" kern="1200" dirty="0">
                          <a:solidFill>
                            <a:schemeClr val="tx1"/>
                          </a:solidFill>
                          <a:effectLst/>
                          <a:latin typeface="ＭＳ 明朝" panose="02020609040205080304" pitchFamily="17" charset="-128"/>
                          <a:ea typeface="ＭＳ 明朝" panose="02020609040205080304" pitchFamily="17" charset="-128"/>
                          <a:cs typeface="+mn-cs"/>
                        </a:rPr>
                        <a:t>41</a:t>
                      </a: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条</a:t>
                      </a:r>
                      <a:r>
                        <a:rPr kumimoji="1" lang="en-US" altLang="ja-JP" sz="1600" b="1" kern="1200" dirty="0">
                          <a:solidFill>
                            <a:schemeClr val="tx1"/>
                          </a:solidFill>
                          <a:effectLst/>
                          <a:latin typeface="ＭＳ 明朝" panose="02020609040205080304" pitchFamily="17" charset="-128"/>
                          <a:ea typeface="ＭＳ 明朝" panose="02020609040205080304" pitchFamily="17" charset="-128"/>
                          <a:cs typeface="+mn-cs"/>
                        </a:rPr>
                        <a:t>2</a:t>
                      </a: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第</a:t>
                      </a:r>
                      <a:r>
                        <a:rPr kumimoji="1" lang="en-US" altLang="ja-JP" sz="1600" b="1" kern="1200" dirty="0">
                          <a:solidFill>
                            <a:schemeClr val="tx1"/>
                          </a:solidFill>
                          <a:effectLst/>
                          <a:latin typeface="ＭＳ 明朝" panose="02020609040205080304" pitchFamily="17" charset="-128"/>
                          <a:ea typeface="ＭＳ 明朝" panose="02020609040205080304" pitchFamily="17" charset="-128"/>
                          <a:cs typeface="+mn-cs"/>
                        </a:rPr>
                        <a:t>5</a:t>
                      </a:r>
                      <a:r>
                        <a:rPr kumimoji="1" lang="ja-JP" altLang="en-US" sz="1600" b="1" kern="1200" dirty="0">
                          <a:solidFill>
                            <a:schemeClr val="tx1"/>
                          </a:solidFill>
                          <a:effectLst/>
                          <a:latin typeface="ＭＳ 明朝" panose="02020609040205080304" pitchFamily="17" charset="-128"/>
                          <a:ea typeface="ＭＳ 明朝" panose="02020609040205080304" pitchFamily="17" charset="-128"/>
                          <a:cs typeface="+mn-cs"/>
                        </a:rPr>
                        <a:t>項）</a:t>
                      </a:r>
                      <a:endParaRPr kumimoji="1" lang="ja-JP" altLang="ja-JP" sz="1600" b="1" kern="1200" dirty="0">
                        <a:solidFill>
                          <a:schemeClr val="tx1"/>
                        </a:solidFill>
                        <a:effectLst/>
                        <a:latin typeface="ＭＳ 明朝" panose="02020609040205080304" pitchFamily="17" charset="-128"/>
                        <a:ea typeface="ＭＳ 明朝" panose="02020609040205080304" pitchFamily="17" charset="-128"/>
                        <a:cs typeface="+mn-cs"/>
                      </a:endParaRPr>
                    </a:p>
                    <a:p>
                      <a:r>
                        <a:rPr kumimoji="1" lang="ja-JP" altLang="ja-JP" sz="1600" b="0" kern="1200" dirty="0">
                          <a:solidFill>
                            <a:schemeClr val="tx1"/>
                          </a:solidFill>
                          <a:effectLst/>
                          <a:latin typeface="ＭＳ 明朝" panose="02020609040205080304" pitchFamily="17" charset="-128"/>
                          <a:ea typeface="ＭＳ 明朝" panose="02020609040205080304" pitchFamily="17" charset="-128"/>
                          <a:cs typeface="+mn-cs"/>
                        </a:rPr>
                        <a:t>設計図書に定める一般規定に抵触する事項とは、受注者が</a:t>
                      </a:r>
                      <a:r>
                        <a:rPr kumimoji="1" lang="ja-JP" altLang="ja-JP" sz="1600" b="0" u="sng" kern="1200" dirty="0">
                          <a:solidFill>
                            <a:schemeClr val="tx1"/>
                          </a:solidFill>
                          <a:effectLst/>
                          <a:latin typeface="ＭＳ 明朝" panose="02020609040205080304" pitchFamily="17" charset="-128"/>
                          <a:ea typeface="ＭＳ 明朝" panose="02020609040205080304" pitchFamily="17" charset="-128"/>
                          <a:cs typeface="+mn-cs"/>
                        </a:rPr>
                        <a:t>大阪市競争入札参加停止措置要綱の別表</a:t>
                      </a:r>
                      <a:r>
                        <a:rPr kumimoji="1" lang="ja-JP" altLang="ja-JP" sz="1600" b="0" kern="1200" dirty="0">
                          <a:solidFill>
                            <a:schemeClr val="tx1"/>
                          </a:solidFill>
                          <a:effectLst/>
                          <a:latin typeface="ＭＳ 明朝" panose="02020609040205080304" pitchFamily="17" charset="-128"/>
                          <a:ea typeface="ＭＳ 明朝" panose="02020609040205080304" pitchFamily="17" charset="-128"/>
                          <a:cs typeface="+mn-cs"/>
                        </a:rPr>
                        <a:t>の各項に掲げる措置要件のいずれかに該当すると発注者が認める場合を示すものとする。</a:t>
                      </a:r>
                      <a:endParaRPr kumimoji="1" lang="en-US" altLang="ja-JP" sz="1600" b="0" kern="1200" dirty="0">
                        <a:solidFill>
                          <a:schemeClr val="tx1"/>
                        </a:solidFill>
                        <a:effectLst/>
                        <a:latin typeface="ＭＳ 明朝" panose="02020609040205080304" pitchFamily="17" charset="-128"/>
                        <a:ea typeface="ＭＳ 明朝" panose="02020609040205080304" pitchFamily="17" charset="-128"/>
                        <a:cs typeface="+mn-cs"/>
                      </a:endParaRPr>
                    </a:p>
                  </a:txBody>
                  <a:tcPr marL="68580" marR="68580" marT="0" marB="0" anchor="ctr">
                    <a:noFill/>
                  </a:tcPr>
                </a:tc>
                <a:extLst>
                  <a:ext uri="{0D108BD9-81ED-4DB2-BD59-A6C34878D82A}">
                    <a16:rowId xmlns:a16="http://schemas.microsoft.com/office/drawing/2014/main" val="2746907367"/>
                  </a:ext>
                </a:extLst>
              </a:tr>
            </a:tbl>
          </a:graphicData>
        </a:graphic>
      </p:graphicFrame>
      <p:sp>
        <p:nvSpPr>
          <p:cNvPr id="6" name="テキスト ボックス 5">
            <a:extLst>
              <a:ext uri="{FF2B5EF4-FFF2-40B4-BE49-F238E27FC236}">
                <a16:creationId xmlns:a16="http://schemas.microsoft.com/office/drawing/2014/main" id="{9422AE2F-3A16-E47C-0456-2B4C076AB066}"/>
              </a:ext>
            </a:extLst>
          </p:cNvPr>
          <p:cNvSpPr txBox="1"/>
          <p:nvPr/>
        </p:nvSpPr>
        <p:spPr>
          <a:xfrm>
            <a:off x="4947374" y="6492870"/>
            <a:ext cx="2985113" cy="307777"/>
          </a:xfrm>
          <a:prstGeom prst="rect">
            <a:avLst/>
          </a:prstGeom>
          <a:noFill/>
        </p:spPr>
        <p:txBody>
          <a:bodyPr wrap="none" rtlCol="0">
            <a:spAutoFit/>
          </a:bodyPr>
          <a:lstStyle/>
          <a:p>
            <a:r>
              <a:rPr kumimoji="1" lang="en-US" altLang="ja-JP" sz="1400" dirty="0"/>
              <a:t>※</a:t>
            </a:r>
            <a:r>
              <a:rPr kumimoji="1" lang="ja-JP" altLang="en-US" sz="1400" dirty="0"/>
              <a:t>建設局で審議中の案件（</a:t>
            </a:r>
            <a:r>
              <a:rPr kumimoji="1" lang="en-US" altLang="ja-JP" sz="1400" dirty="0"/>
              <a:t>8</a:t>
            </a:r>
            <a:r>
              <a:rPr kumimoji="1" lang="ja-JP" altLang="en-US" sz="1400" dirty="0"/>
              <a:t>件）あり</a:t>
            </a:r>
          </a:p>
        </p:txBody>
      </p:sp>
    </p:spTree>
    <p:extLst>
      <p:ext uri="{BB962C8B-B14F-4D97-AF65-F5344CB8AC3E}">
        <p14:creationId xmlns:p14="http://schemas.microsoft.com/office/powerpoint/2010/main" val="2265729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29BA838-A24F-BDAC-E8B2-7D9751657076}"/>
              </a:ext>
            </a:extLst>
          </p:cNvPr>
          <p:cNvPicPr>
            <a:picLocks noChangeAspect="1"/>
          </p:cNvPicPr>
          <p:nvPr/>
        </p:nvPicPr>
        <p:blipFill>
          <a:blip r:embed="rId3"/>
          <a:stretch>
            <a:fillRect/>
          </a:stretch>
        </p:blipFill>
        <p:spPr>
          <a:xfrm>
            <a:off x="4428436" y="1723840"/>
            <a:ext cx="5117356" cy="5020575"/>
          </a:xfrm>
          <a:prstGeom prst="rect">
            <a:avLst/>
          </a:prstGeom>
          <a:solidFill>
            <a:schemeClr val="bg1"/>
          </a:solidFill>
        </p:spPr>
      </p:pic>
      <p:sp>
        <p:nvSpPr>
          <p:cNvPr id="5"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事故の程度</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の考え方</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17</a:t>
            </a:fld>
            <a:endParaRPr kumimoji="1" lang="ja-JP" altLang="en-US"/>
          </a:p>
        </p:txBody>
      </p:sp>
      <p:graphicFrame>
        <p:nvGraphicFramePr>
          <p:cNvPr id="2" name="表 1"/>
          <p:cNvGraphicFramePr>
            <a:graphicFrameLocks noGrp="1"/>
          </p:cNvGraphicFramePr>
          <p:nvPr/>
        </p:nvGraphicFramePr>
        <p:xfrm>
          <a:off x="147835" y="1712159"/>
          <a:ext cx="4185857" cy="5020575"/>
        </p:xfrm>
        <a:graphic>
          <a:graphicData uri="http://schemas.openxmlformats.org/drawingml/2006/table">
            <a:tbl>
              <a:tblPr firstRow="1" firstCol="1" bandRow="1">
                <a:tableStyleId>{5C22544A-7EE6-4342-B048-85BDC9FD1C3A}</a:tableStyleId>
              </a:tblPr>
              <a:tblGrid>
                <a:gridCol w="4185857">
                  <a:extLst>
                    <a:ext uri="{9D8B030D-6E8A-4147-A177-3AD203B41FA5}">
                      <a16:colId xmlns:a16="http://schemas.microsoft.com/office/drawing/2014/main" val="1856965544"/>
                    </a:ext>
                  </a:extLst>
                </a:gridCol>
              </a:tblGrid>
              <a:tr h="5020575">
                <a:tc>
                  <a:txBody>
                    <a:bodyPr/>
                    <a:lstStyle/>
                    <a:p>
                      <a:pPr algn="just">
                        <a:spcAft>
                          <a:spcPts val="0"/>
                        </a:spcAft>
                      </a:pPr>
                      <a:endParaRPr lang="en-US" altLang="ja-JP" sz="1600" kern="100" dirty="0">
                        <a:solidFill>
                          <a:schemeClr val="bg1"/>
                        </a:solidFill>
                        <a:effectLst/>
                      </a:endParaRPr>
                    </a:p>
                    <a:p>
                      <a:pPr algn="l">
                        <a:spcAft>
                          <a:spcPts val="0"/>
                        </a:spcAft>
                      </a:pPr>
                      <a:r>
                        <a:rPr lang="ja-JP" sz="1600" kern="100" dirty="0">
                          <a:solidFill>
                            <a:schemeClr val="bg1"/>
                          </a:solidFill>
                          <a:effectLst/>
                        </a:rPr>
                        <a:t>【一般規定に抵触する事項の定義</a:t>
                      </a:r>
                      <a:r>
                        <a:rPr lang="en-US" altLang="ja-JP" sz="1600" kern="100" dirty="0">
                          <a:solidFill>
                            <a:schemeClr val="bg1"/>
                          </a:solidFill>
                          <a:effectLst/>
                        </a:rPr>
                        <a:t>】</a:t>
                      </a:r>
                    </a:p>
                    <a:p>
                      <a:pPr algn="r">
                        <a:spcAft>
                          <a:spcPts val="0"/>
                        </a:spcAft>
                      </a:pPr>
                      <a:r>
                        <a:rPr lang="ja-JP" sz="1600" kern="100" dirty="0">
                          <a:solidFill>
                            <a:schemeClr val="bg1"/>
                          </a:solidFill>
                          <a:effectLst/>
                        </a:rPr>
                        <a:t>（包括業務委託　契約書　別紙</a:t>
                      </a:r>
                      <a:r>
                        <a:rPr lang="en-US" sz="1600" kern="100" dirty="0">
                          <a:solidFill>
                            <a:schemeClr val="bg1"/>
                          </a:solidFill>
                          <a:effectLst/>
                        </a:rPr>
                        <a:t>1</a:t>
                      </a:r>
                      <a:r>
                        <a:rPr lang="ja-JP" sz="1600" kern="100" dirty="0">
                          <a:solidFill>
                            <a:schemeClr val="bg1"/>
                          </a:solidFill>
                          <a:effectLst/>
                        </a:rPr>
                        <a:t>）</a:t>
                      </a:r>
                      <a:endParaRPr lang="en-US" altLang="ja-JP" sz="1600" kern="100" dirty="0">
                        <a:solidFill>
                          <a:schemeClr val="bg1"/>
                        </a:solidFill>
                        <a:effectLst/>
                      </a:endParaRPr>
                    </a:p>
                    <a:p>
                      <a:pPr algn="l">
                        <a:spcAft>
                          <a:spcPts val="0"/>
                        </a:spcAft>
                      </a:pPr>
                      <a:r>
                        <a:rPr lang="ja-JP" altLang="en-US" sz="1600" kern="100" dirty="0">
                          <a:solidFill>
                            <a:schemeClr val="bg1"/>
                          </a:solidFill>
                          <a:effectLst/>
                        </a:rPr>
                        <a:t>　　　　　　　　　</a:t>
                      </a:r>
                      <a:endParaRPr lang="en-US" altLang="ja-JP" sz="1600" kern="100" dirty="0">
                        <a:solidFill>
                          <a:schemeClr val="bg1"/>
                        </a:solidFill>
                        <a:effectLst/>
                      </a:endParaRPr>
                    </a:p>
                    <a:p>
                      <a:pPr algn="ctr">
                        <a:spcAft>
                          <a:spcPts val="0"/>
                        </a:spcAft>
                      </a:pPr>
                      <a:r>
                        <a:rPr lang="en-US" sz="1600" kern="100" dirty="0">
                          <a:solidFill>
                            <a:srgbClr val="FFFF00"/>
                          </a:solidFill>
                          <a:effectLst/>
                        </a:rPr>
                        <a:t>&lt;</a:t>
                      </a:r>
                      <a:r>
                        <a:rPr lang="ja-JP" sz="1600" kern="100" dirty="0">
                          <a:solidFill>
                            <a:srgbClr val="FFFF00"/>
                          </a:solidFill>
                          <a:effectLst/>
                        </a:rPr>
                        <a:t>大阪市競争入札参加停止措置要綱　別表</a:t>
                      </a:r>
                      <a:r>
                        <a:rPr lang="en-US" altLang="ja-JP" sz="1600" kern="100" dirty="0">
                          <a:solidFill>
                            <a:srgbClr val="FFFF00"/>
                          </a:solidFill>
                          <a:effectLst/>
                        </a:rPr>
                        <a:t>&gt;</a:t>
                      </a:r>
                      <a:endParaRPr lang="en-US" altLang="ja-JP" sz="1600" kern="100" dirty="0">
                        <a:solidFill>
                          <a:schemeClr val="bg1"/>
                        </a:solidFill>
                        <a:effectLst/>
                      </a:endParaRPr>
                    </a:p>
                    <a:p>
                      <a:r>
                        <a:rPr kumimoji="1" lang="ja-JP" altLang="en-US" sz="1400" b="1" kern="1200" dirty="0">
                          <a:solidFill>
                            <a:schemeClr val="bg1"/>
                          </a:solidFill>
                          <a:effectLst/>
                          <a:latin typeface="+mn-lt"/>
                          <a:ea typeface="+mn-ea"/>
                          <a:cs typeface="+mn-cs"/>
                        </a:rPr>
                        <a:t>　　</a:t>
                      </a:r>
                      <a:r>
                        <a:rPr kumimoji="1" lang="ja-JP" altLang="ja-JP" sz="1400" b="1" u="sng" kern="1200" dirty="0">
                          <a:solidFill>
                            <a:schemeClr val="bg1"/>
                          </a:solidFill>
                          <a:effectLst/>
                          <a:latin typeface="+mn-lt"/>
                          <a:ea typeface="+mn-ea"/>
                          <a:cs typeface="+mn-cs"/>
                        </a:rPr>
                        <a:t>１．粗雑な契約の履行</a:t>
                      </a:r>
                      <a:r>
                        <a:rPr kumimoji="1" lang="ja-JP" altLang="ja-JP" sz="1400" b="1" kern="1200" dirty="0">
                          <a:solidFill>
                            <a:schemeClr val="bg1"/>
                          </a:solidFill>
                          <a:effectLst/>
                          <a:latin typeface="+mn-lt"/>
                          <a:ea typeface="+mn-ea"/>
                          <a:cs typeface="+mn-cs"/>
                        </a:rPr>
                        <a:t>　　　　　　　</a:t>
                      </a:r>
                    </a:p>
                    <a:p>
                      <a:r>
                        <a:rPr kumimoji="1" lang="ja-JP" altLang="en-US" sz="1400" b="1" kern="1200" dirty="0">
                          <a:solidFill>
                            <a:schemeClr val="bg1"/>
                          </a:solidFill>
                          <a:effectLst/>
                          <a:latin typeface="+mn-lt"/>
                          <a:ea typeface="+mn-ea"/>
                          <a:cs typeface="+mn-cs"/>
                        </a:rPr>
                        <a:t>　　</a:t>
                      </a:r>
                      <a:r>
                        <a:rPr kumimoji="1" lang="ja-JP" altLang="ja-JP" sz="1400" b="1" kern="1200" dirty="0">
                          <a:solidFill>
                            <a:schemeClr val="bg1"/>
                          </a:solidFill>
                          <a:effectLst/>
                          <a:latin typeface="+mn-lt"/>
                          <a:ea typeface="+mn-ea"/>
                          <a:cs typeface="+mn-cs"/>
                        </a:rPr>
                        <a:t>２．契約違反等　　　　　　　　</a:t>
                      </a:r>
                      <a:r>
                        <a:rPr kumimoji="1" lang="ja-JP" altLang="en-US" sz="1400" b="1" kern="1200" dirty="0">
                          <a:solidFill>
                            <a:schemeClr val="bg1"/>
                          </a:solidFill>
                          <a:effectLst/>
                          <a:latin typeface="+mn-lt"/>
                          <a:ea typeface="+mn-ea"/>
                          <a:cs typeface="+mn-cs"/>
                        </a:rPr>
                        <a:t>　 </a:t>
                      </a:r>
                      <a:r>
                        <a:rPr kumimoji="1" lang="ja-JP" altLang="ja-JP" sz="1400" b="1" kern="1200" dirty="0">
                          <a:solidFill>
                            <a:schemeClr val="bg1"/>
                          </a:solidFill>
                          <a:effectLst/>
                          <a:latin typeface="+mn-lt"/>
                          <a:ea typeface="+mn-ea"/>
                          <a:cs typeface="+mn-cs"/>
                        </a:rPr>
                        <a:t>　　</a:t>
                      </a:r>
                    </a:p>
                    <a:p>
                      <a:r>
                        <a:rPr kumimoji="1" lang="en-US" altLang="ja-JP" sz="1400" b="1" kern="1200" dirty="0">
                          <a:solidFill>
                            <a:schemeClr val="bg1"/>
                          </a:solidFill>
                          <a:effectLst/>
                          <a:latin typeface="+mn-lt"/>
                          <a:ea typeface="+mn-ea"/>
                          <a:cs typeface="+mn-cs"/>
                        </a:rPr>
                        <a:t> </a:t>
                      </a:r>
                      <a:r>
                        <a:rPr kumimoji="1" lang="ja-JP" altLang="en-US" sz="1400" b="1" kern="1200" dirty="0">
                          <a:solidFill>
                            <a:schemeClr val="bg1"/>
                          </a:solidFill>
                          <a:effectLst/>
                          <a:latin typeface="+mn-lt"/>
                          <a:ea typeface="+mn-ea"/>
                          <a:cs typeface="+mn-cs"/>
                        </a:rPr>
                        <a:t>　</a:t>
                      </a:r>
                      <a:r>
                        <a:rPr kumimoji="1" lang="en-US" altLang="ja-JP" sz="1400" b="1" kern="1200" dirty="0">
                          <a:solidFill>
                            <a:schemeClr val="bg1"/>
                          </a:solidFill>
                          <a:effectLst/>
                          <a:latin typeface="+mn-lt"/>
                          <a:ea typeface="+mn-ea"/>
                          <a:cs typeface="+mn-cs"/>
                        </a:rPr>
                        <a:t> </a:t>
                      </a:r>
                      <a:r>
                        <a:rPr kumimoji="1" lang="ja-JP" altLang="ja-JP" sz="1400" b="1" u="sng" kern="1200" dirty="0">
                          <a:solidFill>
                            <a:schemeClr val="bg1"/>
                          </a:solidFill>
                          <a:effectLst/>
                          <a:latin typeface="+mn-lt"/>
                          <a:ea typeface="+mn-ea"/>
                          <a:cs typeface="+mn-cs"/>
                        </a:rPr>
                        <a:t>３．公衆災害事故</a:t>
                      </a:r>
                      <a:r>
                        <a:rPr kumimoji="1" lang="ja-JP" altLang="ja-JP" sz="1400" b="1" kern="1200" dirty="0">
                          <a:solidFill>
                            <a:schemeClr val="bg1"/>
                          </a:solidFill>
                          <a:effectLst/>
                          <a:latin typeface="+mn-lt"/>
                          <a:ea typeface="+mn-ea"/>
                          <a:cs typeface="+mn-cs"/>
                        </a:rPr>
                        <a:t>　　　　　　　　</a:t>
                      </a:r>
                      <a:r>
                        <a:rPr kumimoji="1" lang="ja-JP" altLang="en-US" sz="1400" b="1" kern="1200" dirty="0">
                          <a:solidFill>
                            <a:schemeClr val="bg1"/>
                          </a:solidFill>
                          <a:effectLst/>
                          <a:latin typeface="+mn-lt"/>
                          <a:ea typeface="+mn-ea"/>
                          <a:cs typeface="+mn-cs"/>
                        </a:rPr>
                        <a:t>　</a:t>
                      </a:r>
                      <a:r>
                        <a:rPr kumimoji="1" lang="en-US" altLang="ja-JP" sz="1400" b="1" kern="1200" dirty="0">
                          <a:solidFill>
                            <a:schemeClr val="bg1"/>
                          </a:solidFill>
                          <a:effectLst/>
                          <a:latin typeface="+mn-lt"/>
                          <a:ea typeface="+mn-ea"/>
                          <a:cs typeface="+mn-cs"/>
                        </a:rPr>
                        <a:t> </a:t>
                      </a:r>
                    </a:p>
                    <a:p>
                      <a:r>
                        <a:rPr kumimoji="1" lang="ja-JP" altLang="en-US" sz="1400" b="1" kern="1200" dirty="0">
                          <a:solidFill>
                            <a:schemeClr val="bg1"/>
                          </a:solidFill>
                          <a:effectLst/>
                          <a:latin typeface="+mn-lt"/>
                          <a:ea typeface="+mn-ea"/>
                          <a:cs typeface="+mn-cs"/>
                        </a:rPr>
                        <a:t>　　</a:t>
                      </a:r>
                      <a:r>
                        <a:rPr kumimoji="1" lang="ja-JP" altLang="ja-JP" sz="1400" b="1" kern="1200" dirty="0">
                          <a:solidFill>
                            <a:schemeClr val="bg1"/>
                          </a:solidFill>
                          <a:effectLst/>
                          <a:latin typeface="+mn-lt"/>
                          <a:ea typeface="+mn-ea"/>
                          <a:cs typeface="+mn-cs"/>
                        </a:rPr>
                        <a:t>４．工事等関係者事故</a:t>
                      </a:r>
                      <a:r>
                        <a:rPr kumimoji="1" lang="en-US" altLang="ja-JP" sz="1400" b="1" kern="1200" dirty="0">
                          <a:solidFill>
                            <a:schemeClr val="bg1"/>
                          </a:solidFill>
                          <a:effectLst/>
                          <a:latin typeface="+mn-lt"/>
                          <a:ea typeface="+mn-ea"/>
                          <a:cs typeface="+mn-cs"/>
                        </a:rPr>
                        <a:t>            </a:t>
                      </a:r>
                    </a:p>
                    <a:p>
                      <a:r>
                        <a:rPr kumimoji="1" lang="ja-JP" altLang="en-US" sz="1400" b="1" kern="1200" dirty="0">
                          <a:solidFill>
                            <a:schemeClr val="bg1"/>
                          </a:solidFill>
                          <a:effectLst/>
                          <a:latin typeface="+mn-lt"/>
                          <a:ea typeface="+mn-ea"/>
                          <a:cs typeface="+mn-cs"/>
                        </a:rPr>
                        <a:t>　　</a:t>
                      </a:r>
                      <a:r>
                        <a:rPr kumimoji="1" lang="ja-JP" altLang="ja-JP" sz="1400" b="1" kern="1200" dirty="0">
                          <a:solidFill>
                            <a:schemeClr val="bg1"/>
                          </a:solidFill>
                          <a:effectLst/>
                          <a:latin typeface="+mn-lt"/>
                          <a:ea typeface="+mn-ea"/>
                          <a:cs typeface="+mn-cs"/>
                        </a:rPr>
                        <a:t>５．贈賄</a:t>
                      </a:r>
                      <a:r>
                        <a:rPr kumimoji="1" lang="en-US" altLang="ja-JP" sz="1400" b="1" kern="1200" dirty="0">
                          <a:solidFill>
                            <a:schemeClr val="bg1"/>
                          </a:solidFill>
                          <a:effectLst/>
                          <a:latin typeface="+mn-lt"/>
                          <a:ea typeface="+mn-ea"/>
                          <a:cs typeface="+mn-cs"/>
                        </a:rPr>
                        <a:t>                         </a:t>
                      </a:r>
                      <a:r>
                        <a:rPr kumimoji="1" lang="ja-JP" altLang="en-US" sz="1400" b="1" kern="1200" dirty="0">
                          <a:solidFill>
                            <a:schemeClr val="bg1"/>
                          </a:solidFill>
                          <a:effectLst/>
                          <a:latin typeface="+mn-lt"/>
                          <a:ea typeface="+mn-ea"/>
                          <a:cs typeface="+mn-cs"/>
                        </a:rPr>
                        <a:t>　　　　</a:t>
                      </a:r>
                      <a:endParaRPr kumimoji="1" lang="en-US" altLang="ja-JP" sz="1400" b="1" kern="1200" dirty="0">
                        <a:solidFill>
                          <a:schemeClr val="bg1"/>
                        </a:solidFill>
                        <a:effectLst/>
                        <a:latin typeface="+mn-lt"/>
                        <a:ea typeface="+mn-ea"/>
                        <a:cs typeface="+mn-cs"/>
                      </a:endParaRPr>
                    </a:p>
                    <a:p>
                      <a:r>
                        <a:rPr kumimoji="1" lang="ja-JP" altLang="en-US" sz="1400" b="1" kern="1200" dirty="0">
                          <a:solidFill>
                            <a:schemeClr val="bg1"/>
                          </a:solidFill>
                          <a:effectLst/>
                          <a:latin typeface="+mn-lt"/>
                          <a:ea typeface="+mn-ea"/>
                          <a:cs typeface="+mn-cs"/>
                        </a:rPr>
                        <a:t>　　</a:t>
                      </a:r>
                      <a:r>
                        <a:rPr kumimoji="1" lang="ja-JP" altLang="ja-JP" sz="1400" b="1" kern="1200" dirty="0">
                          <a:solidFill>
                            <a:schemeClr val="bg1"/>
                          </a:solidFill>
                          <a:effectLst/>
                          <a:latin typeface="+mn-lt"/>
                          <a:ea typeface="+mn-ea"/>
                          <a:cs typeface="+mn-cs"/>
                        </a:rPr>
                        <a:t>６．独占禁止法違反行為　　　　</a:t>
                      </a:r>
                      <a:endParaRPr kumimoji="1" lang="en-US" altLang="ja-JP" sz="1400" b="1" kern="1200" dirty="0">
                        <a:solidFill>
                          <a:schemeClr val="bg1"/>
                        </a:solidFill>
                        <a:effectLst/>
                        <a:latin typeface="+mn-lt"/>
                        <a:ea typeface="+mn-ea"/>
                        <a:cs typeface="+mn-cs"/>
                      </a:endParaRPr>
                    </a:p>
                    <a:p>
                      <a:r>
                        <a:rPr kumimoji="1" lang="ja-JP" altLang="ja-JP" sz="1400" b="1" kern="1200" dirty="0">
                          <a:solidFill>
                            <a:schemeClr val="bg1"/>
                          </a:solidFill>
                          <a:effectLst/>
                          <a:latin typeface="+mn-lt"/>
                          <a:ea typeface="+mn-ea"/>
                          <a:cs typeface="+mn-cs"/>
                        </a:rPr>
                        <a:t>　</a:t>
                      </a:r>
                      <a:r>
                        <a:rPr kumimoji="1" lang="ja-JP" altLang="en-US" sz="1400" b="1" kern="1200" dirty="0">
                          <a:solidFill>
                            <a:schemeClr val="bg1"/>
                          </a:solidFill>
                          <a:effectLst/>
                          <a:latin typeface="+mn-lt"/>
                          <a:ea typeface="+mn-ea"/>
                          <a:cs typeface="+mn-cs"/>
                        </a:rPr>
                        <a:t>　</a:t>
                      </a:r>
                      <a:r>
                        <a:rPr kumimoji="1" lang="ja-JP" altLang="ja-JP" sz="1400" b="1" kern="1200" dirty="0">
                          <a:solidFill>
                            <a:schemeClr val="bg1"/>
                          </a:solidFill>
                          <a:effectLst/>
                          <a:latin typeface="+mn-lt"/>
                          <a:ea typeface="+mn-ea"/>
                          <a:cs typeface="+mn-cs"/>
                        </a:rPr>
                        <a:t>７．刑法上の談合等　　　　　　　</a:t>
                      </a:r>
                      <a:r>
                        <a:rPr kumimoji="1" lang="en-US" altLang="ja-JP" sz="1400" b="1" kern="1200" dirty="0">
                          <a:solidFill>
                            <a:schemeClr val="bg1"/>
                          </a:solidFill>
                          <a:effectLst/>
                          <a:latin typeface="+mn-lt"/>
                          <a:ea typeface="+mn-ea"/>
                          <a:cs typeface="+mn-cs"/>
                        </a:rPr>
                        <a:t> </a:t>
                      </a:r>
                    </a:p>
                    <a:p>
                      <a:r>
                        <a:rPr kumimoji="1" lang="ja-JP" altLang="en-US" sz="1400" b="1" kern="1200" dirty="0">
                          <a:solidFill>
                            <a:schemeClr val="bg1"/>
                          </a:solidFill>
                          <a:effectLst/>
                          <a:latin typeface="+mn-lt"/>
                          <a:ea typeface="+mn-ea"/>
                          <a:cs typeface="+mn-cs"/>
                        </a:rPr>
                        <a:t>　　８．あっせん利得処罰法違反行為</a:t>
                      </a:r>
                      <a:endParaRPr kumimoji="1" lang="en-US" altLang="ja-JP" sz="1400" b="1" kern="1200" dirty="0">
                        <a:solidFill>
                          <a:schemeClr val="bg1"/>
                        </a:solidFill>
                        <a:effectLst/>
                        <a:latin typeface="+mn-lt"/>
                        <a:ea typeface="+mn-ea"/>
                        <a:cs typeface="+mn-cs"/>
                      </a:endParaRPr>
                    </a:p>
                    <a:p>
                      <a:r>
                        <a:rPr kumimoji="1" lang="ja-JP" altLang="en-US" sz="1400" b="1" kern="1200" dirty="0">
                          <a:solidFill>
                            <a:schemeClr val="bg1"/>
                          </a:solidFill>
                          <a:effectLst/>
                          <a:latin typeface="+mn-lt"/>
                          <a:ea typeface="+mn-ea"/>
                          <a:cs typeface="+mn-cs"/>
                        </a:rPr>
                        <a:t>　　９．虚偽記載</a:t>
                      </a:r>
                      <a:endParaRPr kumimoji="1" lang="en-US" altLang="ja-JP" sz="1400" b="1" kern="1200" dirty="0">
                        <a:solidFill>
                          <a:schemeClr val="bg1"/>
                        </a:solidFill>
                        <a:effectLst/>
                        <a:latin typeface="+mn-lt"/>
                        <a:ea typeface="+mn-ea"/>
                        <a:cs typeface="+mn-cs"/>
                      </a:endParaRPr>
                    </a:p>
                    <a:p>
                      <a:r>
                        <a:rPr kumimoji="1" lang="ja-JP" altLang="en-US" sz="1400" b="1" kern="1200" dirty="0">
                          <a:solidFill>
                            <a:schemeClr val="bg1"/>
                          </a:solidFill>
                          <a:effectLst/>
                          <a:latin typeface="+mn-lt"/>
                          <a:ea typeface="+mn-ea"/>
                          <a:cs typeface="+mn-cs"/>
                        </a:rPr>
                        <a:t>　　</a:t>
                      </a:r>
                      <a:r>
                        <a:rPr kumimoji="1" lang="en-US" altLang="ja-JP" sz="1400" b="1" kern="1200" dirty="0">
                          <a:solidFill>
                            <a:schemeClr val="bg1"/>
                          </a:solidFill>
                          <a:effectLst/>
                          <a:latin typeface="+mn-lt"/>
                          <a:ea typeface="+mn-ea"/>
                          <a:cs typeface="+mn-cs"/>
                        </a:rPr>
                        <a:t>10. </a:t>
                      </a:r>
                      <a:r>
                        <a:rPr kumimoji="1" lang="ja-JP" altLang="en-US" sz="1400" b="1" kern="1200" dirty="0">
                          <a:solidFill>
                            <a:schemeClr val="bg1"/>
                          </a:solidFill>
                          <a:effectLst/>
                          <a:latin typeface="+mn-lt"/>
                          <a:ea typeface="+mn-ea"/>
                          <a:cs typeface="+mn-cs"/>
                        </a:rPr>
                        <a:t>暴力行為等</a:t>
                      </a:r>
                    </a:p>
                    <a:p>
                      <a:r>
                        <a:rPr kumimoji="1" lang="zh-TW" altLang="en-US" sz="1400" b="1" kern="1200" dirty="0">
                          <a:solidFill>
                            <a:schemeClr val="bg1"/>
                          </a:solidFill>
                          <a:effectLst/>
                          <a:latin typeface="+mn-lt"/>
                          <a:ea typeface="+mn-ea"/>
                          <a:cs typeface="+mn-cs"/>
                        </a:rPr>
                        <a:t>　</a:t>
                      </a:r>
                      <a:r>
                        <a:rPr kumimoji="1" lang="ja-JP" altLang="en-US" sz="1400" b="1" kern="1200" dirty="0">
                          <a:solidFill>
                            <a:schemeClr val="bg1"/>
                          </a:solidFill>
                          <a:effectLst/>
                          <a:latin typeface="+mn-lt"/>
                          <a:ea typeface="+mn-ea"/>
                          <a:cs typeface="+mn-cs"/>
                        </a:rPr>
                        <a:t>　</a:t>
                      </a:r>
                      <a:r>
                        <a:rPr kumimoji="1" lang="en-US" altLang="zh-TW" sz="1400" b="1" kern="1200" dirty="0">
                          <a:solidFill>
                            <a:schemeClr val="bg1"/>
                          </a:solidFill>
                          <a:effectLst/>
                          <a:latin typeface="+mn-lt"/>
                          <a:ea typeface="+mn-ea"/>
                          <a:cs typeface="+mn-cs"/>
                        </a:rPr>
                        <a:t>11. </a:t>
                      </a:r>
                      <a:r>
                        <a:rPr kumimoji="1" lang="zh-TW" altLang="en-US" sz="1400" b="1" kern="1200" dirty="0">
                          <a:solidFill>
                            <a:schemeClr val="bg1"/>
                          </a:solidFill>
                          <a:effectLst/>
                          <a:latin typeface="+mn-lt"/>
                          <a:ea typeface="+mn-ea"/>
                          <a:cs typeface="+mn-cs"/>
                        </a:rPr>
                        <a:t>建設業法違反</a:t>
                      </a:r>
                    </a:p>
                    <a:p>
                      <a:r>
                        <a:rPr kumimoji="1" lang="ja-JP" altLang="en-US" sz="1400" b="1" kern="1200" dirty="0">
                          <a:solidFill>
                            <a:schemeClr val="bg1"/>
                          </a:solidFill>
                          <a:effectLst/>
                          <a:latin typeface="+mn-lt"/>
                          <a:ea typeface="+mn-ea"/>
                          <a:cs typeface="+mn-cs"/>
                        </a:rPr>
                        <a:t>　　</a:t>
                      </a:r>
                      <a:r>
                        <a:rPr kumimoji="1" lang="en-US" altLang="ja-JP" sz="1400" b="1" kern="1200" dirty="0">
                          <a:solidFill>
                            <a:schemeClr val="bg1"/>
                          </a:solidFill>
                          <a:effectLst/>
                          <a:latin typeface="+mn-lt"/>
                          <a:ea typeface="+mn-ea"/>
                          <a:cs typeface="+mn-cs"/>
                        </a:rPr>
                        <a:t>12. </a:t>
                      </a:r>
                      <a:r>
                        <a:rPr kumimoji="1" lang="ja-JP" altLang="en-US" sz="1400" b="1" kern="1200" dirty="0">
                          <a:solidFill>
                            <a:schemeClr val="bg1"/>
                          </a:solidFill>
                          <a:effectLst/>
                          <a:latin typeface="+mn-lt"/>
                          <a:ea typeface="+mn-ea"/>
                          <a:cs typeface="+mn-cs"/>
                        </a:rPr>
                        <a:t>その他の法令違反</a:t>
                      </a:r>
                    </a:p>
                    <a:p>
                      <a:r>
                        <a:rPr kumimoji="1" lang="ja-JP" altLang="en-US" sz="1400" b="1" kern="1200" dirty="0">
                          <a:solidFill>
                            <a:schemeClr val="bg1"/>
                          </a:solidFill>
                          <a:effectLst/>
                          <a:latin typeface="+mn-lt"/>
                          <a:ea typeface="+mn-ea"/>
                          <a:cs typeface="+mn-cs"/>
                        </a:rPr>
                        <a:t>　　</a:t>
                      </a:r>
                      <a:r>
                        <a:rPr kumimoji="1" lang="en-US" altLang="ja-JP" sz="1400" b="1" kern="1200" dirty="0">
                          <a:solidFill>
                            <a:schemeClr val="bg1"/>
                          </a:solidFill>
                          <a:effectLst/>
                          <a:latin typeface="+mn-lt"/>
                          <a:ea typeface="+mn-ea"/>
                          <a:cs typeface="+mn-cs"/>
                        </a:rPr>
                        <a:t>13. </a:t>
                      </a:r>
                      <a:r>
                        <a:rPr kumimoji="1" lang="ja-JP" altLang="en-US" sz="1400" b="1" kern="1200" dirty="0">
                          <a:solidFill>
                            <a:schemeClr val="bg1"/>
                          </a:solidFill>
                          <a:effectLst/>
                          <a:latin typeface="+mn-lt"/>
                          <a:ea typeface="+mn-ea"/>
                          <a:cs typeface="+mn-cs"/>
                        </a:rPr>
                        <a:t>不正又は不誠実な行為</a:t>
                      </a:r>
                    </a:p>
                    <a:p>
                      <a:r>
                        <a:rPr kumimoji="1" lang="ja-JP" altLang="en-US" sz="1400" b="1" kern="1200" dirty="0">
                          <a:solidFill>
                            <a:schemeClr val="bg1"/>
                          </a:solidFill>
                          <a:effectLst/>
                          <a:latin typeface="+mn-lt"/>
                          <a:ea typeface="+mn-ea"/>
                          <a:cs typeface="+mn-cs"/>
                        </a:rPr>
                        <a:t>　　</a:t>
                      </a:r>
                      <a:r>
                        <a:rPr kumimoji="1" lang="en-US" altLang="ja-JP" sz="1400" b="1" kern="1200" dirty="0">
                          <a:solidFill>
                            <a:schemeClr val="bg1"/>
                          </a:solidFill>
                          <a:effectLst/>
                          <a:latin typeface="+mn-lt"/>
                          <a:ea typeface="+mn-ea"/>
                          <a:cs typeface="+mn-cs"/>
                        </a:rPr>
                        <a:t>14. </a:t>
                      </a:r>
                      <a:r>
                        <a:rPr kumimoji="1" lang="ja-JP" altLang="en-US" sz="1400" b="1" kern="1200" dirty="0">
                          <a:solidFill>
                            <a:schemeClr val="bg1"/>
                          </a:solidFill>
                          <a:effectLst/>
                          <a:latin typeface="+mn-lt"/>
                          <a:ea typeface="+mn-ea"/>
                          <a:cs typeface="+mn-cs"/>
                        </a:rPr>
                        <a:t>その他</a:t>
                      </a:r>
                      <a:endParaRPr kumimoji="1" lang="en-US" altLang="ja-JP" sz="1400" b="1" kern="1200" dirty="0">
                        <a:solidFill>
                          <a:schemeClr val="bg1"/>
                        </a:solidFill>
                        <a:effectLst/>
                        <a:latin typeface="+mn-lt"/>
                        <a:ea typeface="+mn-ea"/>
                        <a:cs typeface="+mn-cs"/>
                      </a:endParaRPr>
                    </a:p>
                    <a:p>
                      <a:r>
                        <a:rPr kumimoji="1" lang="ja-JP" altLang="en-US" sz="1400" b="1" kern="1200" dirty="0">
                          <a:solidFill>
                            <a:schemeClr val="bg1"/>
                          </a:solidFill>
                          <a:effectLst/>
                          <a:latin typeface="+mn-lt"/>
                          <a:ea typeface="+mn-ea"/>
                          <a:cs typeface="+mn-cs"/>
                        </a:rPr>
                        <a:t>　</a:t>
                      </a:r>
                      <a:endParaRPr kumimoji="1" lang="en-US" altLang="ja-JP" sz="1400" b="1" kern="1200" dirty="0">
                        <a:solidFill>
                          <a:schemeClr val="bg1"/>
                        </a:solidFill>
                        <a:effectLst/>
                        <a:latin typeface="+mn-lt"/>
                        <a:ea typeface="+mn-ea"/>
                        <a:cs typeface="+mn-cs"/>
                      </a:endParaRPr>
                    </a:p>
                    <a:p>
                      <a:pPr algn="r"/>
                      <a:r>
                        <a:rPr kumimoji="1" lang="en-US" altLang="ja-JP" sz="1400" b="1" kern="1200" dirty="0">
                          <a:solidFill>
                            <a:schemeClr val="bg1"/>
                          </a:solidFill>
                          <a:effectLst/>
                          <a:latin typeface="+mn-lt"/>
                          <a:ea typeface="+mn-ea"/>
                          <a:cs typeface="+mn-cs"/>
                        </a:rPr>
                        <a:t>※</a:t>
                      </a:r>
                      <a:r>
                        <a:rPr kumimoji="1" lang="ja-JP" altLang="en-US" sz="1400" b="1" kern="1200" dirty="0">
                          <a:solidFill>
                            <a:schemeClr val="bg1"/>
                          </a:solidFill>
                          <a:effectLst/>
                          <a:latin typeface="+mn-lt"/>
                          <a:ea typeface="+mn-ea"/>
                          <a:cs typeface="+mn-cs"/>
                        </a:rPr>
                        <a:t>本契約にて主な対象となる項目は</a:t>
                      </a:r>
                      <a:r>
                        <a:rPr kumimoji="1" lang="ja-JP" altLang="en-US" sz="1400" b="1" u="none" kern="1200" dirty="0">
                          <a:solidFill>
                            <a:schemeClr val="bg1"/>
                          </a:solidFill>
                          <a:effectLst/>
                          <a:latin typeface="+mn-lt"/>
                          <a:ea typeface="+mn-ea"/>
                          <a:cs typeface="+mn-cs"/>
                        </a:rPr>
                        <a:t>１．３．</a:t>
                      </a:r>
                      <a:r>
                        <a:rPr kumimoji="1" lang="ja-JP" altLang="en-US" sz="1400" b="1" kern="1200" dirty="0">
                          <a:solidFill>
                            <a:schemeClr val="bg1"/>
                          </a:solidFill>
                          <a:effectLst/>
                          <a:latin typeface="+mn-lt"/>
                          <a:ea typeface="+mn-ea"/>
                          <a:cs typeface="+mn-cs"/>
                        </a:rPr>
                        <a:t>となる。</a:t>
                      </a:r>
                      <a:endParaRPr kumimoji="1" lang="ja-JP" altLang="ja-JP" sz="1400" b="1" kern="1200" dirty="0">
                        <a:solidFill>
                          <a:schemeClr val="bg1"/>
                        </a:solidFill>
                        <a:effectLst/>
                        <a:latin typeface="+mn-lt"/>
                        <a:ea typeface="+mn-ea"/>
                        <a:cs typeface="+mn-cs"/>
                      </a:endParaRPr>
                    </a:p>
                    <a:p>
                      <a:pPr algn="just">
                        <a:spcAft>
                          <a:spcPts val="0"/>
                        </a:spcAft>
                      </a:pP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746907367"/>
                  </a:ext>
                </a:extLst>
              </a:tr>
            </a:tbl>
          </a:graphicData>
        </a:graphic>
      </p:graphicFrame>
      <p:graphicFrame>
        <p:nvGraphicFramePr>
          <p:cNvPr id="8" name="表 7">
            <a:extLst>
              <a:ext uri="{FF2B5EF4-FFF2-40B4-BE49-F238E27FC236}">
                <a16:creationId xmlns:a16="http://schemas.microsoft.com/office/drawing/2014/main" id="{84798A89-F804-B1A5-AF86-B92D00EA0414}"/>
              </a:ext>
            </a:extLst>
          </p:cNvPr>
          <p:cNvGraphicFramePr>
            <a:graphicFrameLocks noGrp="1"/>
          </p:cNvGraphicFramePr>
          <p:nvPr/>
        </p:nvGraphicFramePr>
        <p:xfrm>
          <a:off x="134301" y="1227980"/>
          <a:ext cx="9632795" cy="365126"/>
        </p:xfrm>
        <a:graphic>
          <a:graphicData uri="http://schemas.openxmlformats.org/drawingml/2006/table">
            <a:tbl>
              <a:tblPr firstRow="1" firstCol="1" bandRow="1">
                <a:tableStyleId>{5C22544A-7EE6-4342-B048-85BDC9FD1C3A}</a:tableStyleId>
              </a:tblPr>
              <a:tblGrid>
                <a:gridCol w="9632795">
                  <a:extLst>
                    <a:ext uri="{9D8B030D-6E8A-4147-A177-3AD203B41FA5}">
                      <a16:colId xmlns:a16="http://schemas.microsoft.com/office/drawing/2014/main" val="1856965544"/>
                    </a:ext>
                  </a:extLst>
                </a:gridCol>
              </a:tblGrid>
              <a:tr h="365126">
                <a:tc>
                  <a:txBody>
                    <a:bodyPr/>
                    <a:lstStyle/>
                    <a:p>
                      <a:pPr algn="just">
                        <a:spcAft>
                          <a:spcPts val="0"/>
                        </a:spcAft>
                      </a:pPr>
                      <a:r>
                        <a:rPr lang="ja-JP" altLang="en-US" sz="1800" b="0" kern="100" dirty="0">
                          <a:solidFill>
                            <a:schemeClr val="tx1"/>
                          </a:solidFill>
                          <a:effectLst/>
                        </a:rPr>
                        <a:t>一般規定に抵触する事項については、事故の程度によりペナルティポイントを付している</a:t>
                      </a:r>
                      <a:r>
                        <a:rPr kumimoji="1" lang="ja-JP" altLang="en-US" sz="1800" b="0" kern="1200" dirty="0">
                          <a:solidFill>
                            <a:schemeClr val="tx1"/>
                          </a:solidFill>
                          <a:effectLst/>
                          <a:latin typeface="+mn-lt"/>
                          <a:ea typeface="+mn-ea"/>
                          <a:cs typeface="+mn-cs"/>
                        </a:rPr>
                        <a:t>　　　　　　　</a:t>
                      </a:r>
                      <a:endParaRPr lang="ja-JP" sz="1800" b="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oFill/>
                  </a:tcPr>
                </a:tc>
                <a:extLst>
                  <a:ext uri="{0D108BD9-81ED-4DB2-BD59-A6C34878D82A}">
                    <a16:rowId xmlns:a16="http://schemas.microsoft.com/office/drawing/2014/main" val="2746907367"/>
                  </a:ext>
                </a:extLst>
              </a:tr>
            </a:tbl>
          </a:graphicData>
        </a:graphic>
      </p:graphicFrame>
      <p:sp>
        <p:nvSpPr>
          <p:cNvPr id="6" name="角丸四角形 6">
            <a:extLst>
              <a:ext uri="{FF2B5EF4-FFF2-40B4-BE49-F238E27FC236}">
                <a16:creationId xmlns:a16="http://schemas.microsoft.com/office/drawing/2014/main" id="{51E6982C-38C8-1C4D-7413-69227C04D187}"/>
              </a:ext>
            </a:extLst>
          </p:cNvPr>
          <p:cNvSpPr/>
          <p:nvPr/>
        </p:nvSpPr>
        <p:spPr>
          <a:xfrm>
            <a:off x="21516" y="9310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9" name="テキスト ボックス 8">
            <a:extLst>
              <a:ext uri="{FF2B5EF4-FFF2-40B4-BE49-F238E27FC236}">
                <a16:creationId xmlns:a16="http://schemas.microsoft.com/office/drawing/2014/main" id="{E1D82A8F-578B-355B-4005-42F6B9B4EBC7}"/>
              </a:ext>
            </a:extLst>
          </p:cNvPr>
          <p:cNvSpPr txBox="1"/>
          <p:nvPr/>
        </p:nvSpPr>
        <p:spPr>
          <a:xfrm>
            <a:off x="8448931" y="60810"/>
            <a:ext cx="1407549" cy="461665"/>
          </a:xfrm>
          <a:prstGeom prst="rect">
            <a:avLst/>
          </a:prstGeom>
          <a:noFill/>
          <a:ln>
            <a:solidFill>
              <a:schemeClr val="tx1"/>
            </a:solidFill>
          </a:ln>
        </p:spPr>
        <p:txBody>
          <a:bodyPr wrap="square" rtlCol="0" anchor="ctr">
            <a:spAutoFit/>
          </a:bodyPr>
          <a:lstStyle/>
          <a:p>
            <a:pPr algn="ctr"/>
            <a:r>
              <a:rPr kumimoji="1" lang="ja-JP" altLang="en-US" sz="1200" dirty="0"/>
              <a:t>第１回審議会資料</a:t>
            </a:r>
            <a:endParaRPr kumimoji="1" lang="en-US" altLang="ja-JP" sz="1200" dirty="0"/>
          </a:p>
          <a:p>
            <a:pPr algn="ctr"/>
            <a:r>
              <a:rPr kumimoji="1" lang="ja-JP" altLang="en-US" sz="1200" dirty="0"/>
              <a:t>（再掲）</a:t>
            </a:r>
          </a:p>
        </p:txBody>
      </p:sp>
    </p:spTree>
    <p:extLst>
      <p:ext uri="{BB962C8B-B14F-4D97-AF65-F5344CB8AC3E}">
        <p14:creationId xmlns:p14="http://schemas.microsoft.com/office/powerpoint/2010/main" val="187804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発生事故まとめ</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スライド番号プレースホルダー 4"/>
          <p:cNvSpPr>
            <a:spLocks noGrp="1"/>
          </p:cNvSpPr>
          <p:nvPr>
            <p:ph type="sldNum" sz="quarter" idx="12"/>
          </p:nvPr>
        </p:nvSpPr>
        <p:spPr/>
        <p:txBody>
          <a:bodyPr/>
          <a:lstStyle/>
          <a:p>
            <a:fld id="{36EC18DB-A5DF-4E0E-B815-FCD04A2C4B2C}" type="slidenum">
              <a:rPr kumimoji="1" lang="ja-JP" altLang="en-US" smtClean="0"/>
              <a:t>18</a:t>
            </a:fld>
            <a:endParaRPr kumimoji="1" lang="ja-JP" altLang="en-US"/>
          </a:p>
        </p:txBody>
      </p:sp>
      <p:sp>
        <p:nvSpPr>
          <p:cNvPr id="8" name="テキスト ボックス 7">
            <a:extLst>
              <a:ext uri="{FF2B5EF4-FFF2-40B4-BE49-F238E27FC236}">
                <a16:creationId xmlns:a16="http://schemas.microsoft.com/office/drawing/2014/main" id="{A53F2EFC-87E6-0417-B514-8AE689788160}"/>
              </a:ext>
            </a:extLst>
          </p:cNvPr>
          <p:cNvSpPr txBox="1"/>
          <p:nvPr/>
        </p:nvSpPr>
        <p:spPr>
          <a:xfrm>
            <a:off x="303110" y="6341058"/>
            <a:ext cx="9288532" cy="400110"/>
          </a:xfrm>
          <a:prstGeom prst="rect">
            <a:avLst/>
          </a:prstGeom>
          <a:noFill/>
        </p:spPr>
        <p:txBody>
          <a:bodyPr wrap="square" rtlCol="0">
            <a:spAutoFit/>
          </a:bodyPr>
          <a:lstStyle/>
          <a:p>
            <a:r>
              <a:rPr kumimoji="1" lang="en-US" altLang="ja-JP" sz="2000" dirty="0"/>
              <a:t>※</a:t>
            </a:r>
            <a:r>
              <a:rPr kumimoji="1" lang="ja-JP" altLang="en-US" sz="2000" dirty="0"/>
              <a:t>次ページに１件別の事故発生状況詳細を記載</a:t>
            </a:r>
          </a:p>
        </p:txBody>
      </p:sp>
      <p:sp>
        <p:nvSpPr>
          <p:cNvPr id="4" name="角丸四角形 6">
            <a:extLst>
              <a:ext uri="{FF2B5EF4-FFF2-40B4-BE49-F238E27FC236}">
                <a16:creationId xmlns:a16="http://schemas.microsoft.com/office/drawing/2014/main" id="{B2B6D90B-7125-6367-F5E3-FA349F38CCB2}"/>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0" name="正方形/長方形 9">
            <a:extLst>
              <a:ext uri="{FF2B5EF4-FFF2-40B4-BE49-F238E27FC236}">
                <a16:creationId xmlns:a16="http://schemas.microsoft.com/office/drawing/2014/main" id="{B7B73AFB-1DB2-964D-6419-1CDB64C5A8B2}"/>
              </a:ext>
            </a:extLst>
          </p:cNvPr>
          <p:cNvSpPr/>
          <p:nvPr/>
        </p:nvSpPr>
        <p:spPr>
          <a:xfrm>
            <a:off x="3383853" y="1250335"/>
            <a:ext cx="565295" cy="509072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3" name="オブジェクト 2">
            <a:extLst>
              <a:ext uri="{FF2B5EF4-FFF2-40B4-BE49-F238E27FC236}">
                <a16:creationId xmlns:a16="http://schemas.microsoft.com/office/drawing/2014/main" id="{F54803F8-FB2F-19CD-B46F-403A2967D93A}"/>
              </a:ext>
            </a:extLst>
          </p:cNvPr>
          <p:cNvGraphicFramePr>
            <a:graphicFrameLocks noChangeAspect="1"/>
          </p:cNvGraphicFramePr>
          <p:nvPr/>
        </p:nvGraphicFramePr>
        <p:xfrm>
          <a:off x="1301694" y="1250335"/>
          <a:ext cx="7086600" cy="5127625"/>
        </p:xfrm>
        <a:graphic>
          <a:graphicData uri="http://schemas.openxmlformats.org/presentationml/2006/ole">
            <mc:AlternateContent xmlns:mc="http://schemas.openxmlformats.org/markup-compatibility/2006">
              <mc:Choice xmlns:v="urn:schemas-microsoft-com:vml" Requires="v">
                <p:oleObj name="Worksheet" r:id="rId3" imgW="7086813" imgH="5128363" progId="Excel.Sheet.12">
                  <p:embed/>
                </p:oleObj>
              </mc:Choice>
              <mc:Fallback>
                <p:oleObj name="Worksheet" r:id="rId3" imgW="7086813" imgH="5128363" progId="Excel.Sheet.12">
                  <p:embed/>
                  <p:pic>
                    <p:nvPicPr>
                      <p:cNvPr id="3" name="オブジェクト 2">
                        <a:extLst>
                          <a:ext uri="{FF2B5EF4-FFF2-40B4-BE49-F238E27FC236}">
                            <a16:creationId xmlns:a16="http://schemas.microsoft.com/office/drawing/2014/main" id="{F54803F8-FB2F-19CD-B46F-403A2967D93A}"/>
                          </a:ext>
                        </a:extLst>
                      </p:cNvPr>
                      <p:cNvPicPr/>
                      <p:nvPr/>
                    </p:nvPicPr>
                    <p:blipFill>
                      <a:blip r:embed="rId4"/>
                      <a:stretch>
                        <a:fillRect/>
                      </a:stretch>
                    </p:blipFill>
                    <p:spPr>
                      <a:xfrm>
                        <a:off x="1301694" y="1250335"/>
                        <a:ext cx="7086600" cy="5127625"/>
                      </a:xfrm>
                      <a:prstGeom prst="rect">
                        <a:avLst/>
                      </a:prstGeom>
                    </p:spPr>
                  </p:pic>
                </p:oleObj>
              </mc:Fallback>
            </mc:AlternateContent>
          </a:graphicData>
        </a:graphic>
      </p:graphicFrame>
    </p:spTree>
    <p:extLst>
      <p:ext uri="{BB962C8B-B14F-4D97-AF65-F5344CB8AC3E}">
        <p14:creationId xmlns:p14="http://schemas.microsoft.com/office/powerpoint/2010/main" val="3917676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EEE78-CA6F-9BF3-5F4A-ACD845C5A56F}"/>
            </a:ext>
          </a:extLst>
        </p:cNvPr>
        <p:cNvGrpSpPr/>
        <p:nvPr/>
      </p:nvGrpSpPr>
      <p:grpSpPr>
        <a:xfrm>
          <a:off x="0" y="0"/>
          <a:ext cx="0" cy="0"/>
          <a:chOff x="0" y="0"/>
          <a:chExt cx="0" cy="0"/>
        </a:xfrm>
      </p:grpSpPr>
      <p:graphicFrame>
        <p:nvGraphicFramePr>
          <p:cNvPr id="4" name="表 6">
            <a:extLst>
              <a:ext uri="{FF2B5EF4-FFF2-40B4-BE49-F238E27FC236}">
                <a16:creationId xmlns:a16="http://schemas.microsoft.com/office/drawing/2014/main" id="{FAEC52F0-256B-904A-0F23-894D627EC769}"/>
              </a:ext>
            </a:extLst>
          </p:cNvPr>
          <p:cNvGraphicFramePr>
            <a:graphicFrameLocks noGrp="1"/>
          </p:cNvGraphicFramePr>
          <p:nvPr/>
        </p:nvGraphicFramePr>
        <p:xfrm>
          <a:off x="134300" y="1227663"/>
          <a:ext cx="9487682" cy="2997095"/>
        </p:xfrm>
        <a:graphic>
          <a:graphicData uri="http://schemas.openxmlformats.org/drawingml/2006/table">
            <a:tbl>
              <a:tblPr firstRow="1" bandRow="1">
                <a:tableStyleId>{5C22544A-7EE6-4342-B048-85BDC9FD1C3A}</a:tableStyleId>
              </a:tblPr>
              <a:tblGrid>
                <a:gridCol w="1042493">
                  <a:extLst>
                    <a:ext uri="{9D8B030D-6E8A-4147-A177-3AD203B41FA5}">
                      <a16:colId xmlns:a16="http://schemas.microsoft.com/office/drawing/2014/main" val="133840368"/>
                    </a:ext>
                  </a:extLst>
                </a:gridCol>
                <a:gridCol w="1247093">
                  <a:extLst>
                    <a:ext uri="{9D8B030D-6E8A-4147-A177-3AD203B41FA5}">
                      <a16:colId xmlns:a16="http://schemas.microsoft.com/office/drawing/2014/main" val="3065394941"/>
                    </a:ext>
                  </a:extLst>
                </a:gridCol>
                <a:gridCol w="1103085">
                  <a:extLst>
                    <a:ext uri="{9D8B030D-6E8A-4147-A177-3AD203B41FA5}">
                      <a16:colId xmlns:a16="http://schemas.microsoft.com/office/drawing/2014/main" val="4233643009"/>
                    </a:ext>
                  </a:extLst>
                </a:gridCol>
                <a:gridCol w="2162629">
                  <a:extLst>
                    <a:ext uri="{9D8B030D-6E8A-4147-A177-3AD203B41FA5}">
                      <a16:colId xmlns:a16="http://schemas.microsoft.com/office/drawing/2014/main" val="2213254914"/>
                    </a:ext>
                  </a:extLst>
                </a:gridCol>
                <a:gridCol w="3038764">
                  <a:extLst>
                    <a:ext uri="{9D8B030D-6E8A-4147-A177-3AD203B41FA5}">
                      <a16:colId xmlns:a16="http://schemas.microsoft.com/office/drawing/2014/main" val="3773627977"/>
                    </a:ext>
                  </a:extLst>
                </a:gridCol>
                <a:gridCol w="893618">
                  <a:extLst>
                    <a:ext uri="{9D8B030D-6E8A-4147-A177-3AD203B41FA5}">
                      <a16:colId xmlns:a16="http://schemas.microsoft.com/office/drawing/2014/main" val="4022312560"/>
                    </a:ext>
                  </a:extLst>
                </a:gridCol>
              </a:tblGrid>
              <a:tr h="691109">
                <a:tc>
                  <a:txBody>
                    <a:bodyPr/>
                    <a:lstStyle/>
                    <a:p>
                      <a:pPr algn="ctr"/>
                      <a:r>
                        <a:rPr kumimoji="1" lang="ja-JP" altLang="en-US" sz="1600" dirty="0"/>
                        <a:t>発生日</a:t>
                      </a:r>
                    </a:p>
                  </a:txBody>
                  <a:tcPr anchor="ctr"/>
                </a:tc>
                <a:tc>
                  <a:txBody>
                    <a:bodyPr/>
                    <a:lstStyle/>
                    <a:p>
                      <a:pPr algn="ctr"/>
                      <a:r>
                        <a:rPr kumimoji="1" lang="ja-JP" altLang="en-US" sz="1600" dirty="0"/>
                        <a:t>概要</a:t>
                      </a:r>
                    </a:p>
                  </a:txBody>
                  <a:tcPr anchor="ctr"/>
                </a:tc>
                <a:tc>
                  <a:txBody>
                    <a:bodyPr/>
                    <a:lstStyle/>
                    <a:p>
                      <a:pPr algn="ctr"/>
                      <a:r>
                        <a:rPr kumimoji="1" lang="ja-JP" altLang="en-US" sz="1600" dirty="0"/>
                        <a:t>原因</a:t>
                      </a:r>
                    </a:p>
                  </a:txBody>
                  <a:tcPr anchor="ctr"/>
                </a:tc>
                <a:tc>
                  <a:txBody>
                    <a:bodyPr/>
                    <a:lstStyle/>
                    <a:p>
                      <a:pPr algn="ctr"/>
                      <a:r>
                        <a:rPr kumimoji="1" lang="ja-JP" altLang="en-US" sz="1600" dirty="0"/>
                        <a:t>これまでの維持管理</a:t>
                      </a:r>
                    </a:p>
                  </a:txBody>
                  <a:tcPr anchor="ctr"/>
                </a:tc>
                <a:tc>
                  <a:txBody>
                    <a:bodyPr/>
                    <a:lstStyle/>
                    <a:p>
                      <a:pPr algn="ctr"/>
                      <a:r>
                        <a:rPr kumimoji="1" lang="ja-JP" altLang="en-US" sz="1600" dirty="0"/>
                        <a:t>再発防止策</a:t>
                      </a:r>
                    </a:p>
                  </a:txBody>
                  <a:tcPr anchor="ctr"/>
                </a:tc>
                <a:tc>
                  <a:txBody>
                    <a:bodyPr/>
                    <a:lstStyle/>
                    <a:p>
                      <a:pPr algn="ctr"/>
                      <a:r>
                        <a:rPr kumimoji="1" lang="ja-JP" altLang="en-US" dirty="0"/>
                        <a:t>事故の程度</a:t>
                      </a:r>
                    </a:p>
                  </a:txBody>
                  <a:tcPr anchor="ctr"/>
                </a:tc>
                <a:extLst>
                  <a:ext uri="{0D108BD9-81ED-4DB2-BD59-A6C34878D82A}">
                    <a16:rowId xmlns:a16="http://schemas.microsoft.com/office/drawing/2014/main" val="2218233948"/>
                  </a:ext>
                </a:extLst>
              </a:tr>
              <a:tr h="1152993">
                <a:tc>
                  <a:txBody>
                    <a:bodyPr/>
                    <a:lstStyle/>
                    <a:p>
                      <a:pPr algn="ctr"/>
                      <a:r>
                        <a:rPr kumimoji="1" lang="en-US" altLang="ja-JP" sz="1600" dirty="0"/>
                        <a:t>5</a:t>
                      </a:r>
                      <a:r>
                        <a:rPr kumimoji="1" lang="ja-JP" altLang="en-US" sz="1600" dirty="0"/>
                        <a:t>月</a:t>
                      </a:r>
                      <a:r>
                        <a:rPr kumimoji="1" lang="en-US" altLang="ja-JP" sz="1600" dirty="0"/>
                        <a:t>27</a:t>
                      </a:r>
                      <a:r>
                        <a:rPr kumimoji="1" lang="ja-JP" altLang="en-US" sz="1600" dirty="0"/>
                        <a:t>日</a:t>
                      </a:r>
                    </a:p>
                  </a:txBody>
                  <a:tcPr anchor="ctr"/>
                </a:tc>
                <a:tc>
                  <a:txBody>
                    <a:bodyPr/>
                    <a:lstStyle/>
                    <a:p>
                      <a:r>
                        <a:rPr kumimoji="1" lang="ja-JP" altLang="en-US" sz="1600" dirty="0"/>
                        <a:t>陥没による車両落輪</a:t>
                      </a:r>
                    </a:p>
                  </a:txBody>
                  <a:tcPr anchor="ctr"/>
                </a:tc>
                <a:tc>
                  <a:txBody>
                    <a:bodyPr/>
                    <a:lstStyle/>
                    <a:p>
                      <a:pPr algn="ctr"/>
                      <a:r>
                        <a:rPr kumimoji="1" lang="ja-JP" altLang="en-US" sz="1600" dirty="0"/>
                        <a:t>取付管の劣化</a:t>
                      </a:r>
                      <a:endParaRPr kumimoji="1" lang="en-US" altLang="ja-JP" sz="1100" dirty="0"/>
                    </a:p>
                    <a:p>
                      <a:pPr algn="ctr"/>
                      <a:r>
                        <a:rPr kumimoji="1" lang="ja-JP" altLang="en-US" sz="1200" dirty="0"/>
                        <a:t>（老朽化）</a:t>
                      </a:r>
                      <a:endParaRPr kumimoji="1" lang="ja-JP" altLang="en-US" sz="1800" dirty="0"/>
                    </a:p>
                  </a:txBody>
                  <a:tcPr anchor="ctr"/>
                </a:tc>
                <a:tc>
                  <a:txBody>
                    <a:bodyPr/>
                    <a:lstStyle/>
                    <a:p>
                      <a:r>
                        <a:rPr kumimoji="1" lang="ja-JP" altLang="en-US" sz="1600" dirty="0"/>
                        <a:t>計画に基づいた巡視</a:t>
                      </a:r>
                    </a:p>
                  </a:txBody>
                  <a:tcPr anchor="ctr"/>
                </a:tc>
                <a:tc>
                  <a:txBody>
                    <a:bodyPr/>
                    <a:lstStyle/>
                    <a:p>
                      <a:pPr algn="l"/>
                      <a:r>
                        <a:rPr kumimoji="1" lang="ja-JP" altLang="en-US" sz="1600" dirty="0"/>
                        <a:t>同一区間において取付管について点検。</a:t>
                      </a:r>
                    </a:p>
                  </a:txBody>
                  <a:tcPr anchor="ctr"/>
                </a:tc>
                <a:tc>
                  <a:txBody>
                    <a:bodyPr/>
                    <a:lstStyle/>
                    <a:p>
                      <a:pPr algn="ctr"/>
                      <a:r>
                        <a:rPr kumimoji="1" lang="ja-JP" altLang="en-US" dirty="0"/>
                        <a:t>小</a:t>
                      </a:r>
                      <a:endParaRPr kumimoji="1" lang="en-US" altLang="ja-JP" dirty="0"/>
                    </a:p>
                  </a:txBody>
                  <a:tcPr anchor="ctr"/>
                </a:tc>
                <a:extLst>
                  <a:ext uri="{0D108BD9-81ED-4DB2-BD59-A6C34878D82A}">
                    <a16:rowId xmlns:a16="http://schemas.microsoft.com/office/drawing/2014/main" val="1386955638"/>
                  </a:ext>
                </a:extLst>
              </a:tr>
              <a:tr h="1152993">
                <a:tc>
                  <a:txBody>
                    <a:bodyPr/>
                    <a:lstStyle/>
                    <a:p>
                      <a:pPr algn="ctr"/>
                      <a:r>
                        <a:rPr kumimoji="1" lang="en-US" altLang="ja-JP" sz="1600" dirty="0"/>
                        <a:t>7</a:t>
                      </a:r>
                      <a:r>
                        <a:rPr kumimoji="1" lang="ja-JP" altLang="en-US" sz="1600" dirty="0"/>
                        <a:t>月</a:t>
                      </a:r>
                      <a:r>
                        <a:rPr kumimoji="1" lang="en-US" altLang="ja-JP" sz="1600" dirty="0"/>
                        <a:t>19</a:t>
                      </a:r>
                      <a:r>
                        <a:rPr kumimoji="1" lang="ja-JP" altLang="en-US" sz="1600" dirty="0"/>
                        <a:t>日</a:t>
                      </a:r>
                    </a:p>
                  </a:txBody>
                  <a:tcPr anchor="ctr"/>
                </a:tc>
                <a:tc>
                  <a:txBody>
                    <a:bodyPr/>
                    <a:lstStyle/>
                    <a:p>
                      <a:r>
                        <a:rPr kumimoji="1" lang="ja-JP" altLang="en-US" sz="1600" dirty="0"/>
                        <a:t>陥没による車両落輪</a:t>
                      </a:r>
                    </a:p>
                  </a:txBody>
                  <a:tcPr anchor="ctr"/>
                </a:tc>
                <a:tc>
                  <a:txBody>
                    <a:bodyPr/>
                    <a:lstStyle/>
                    <a:p>
                      <a:pPr algn="ctr"/>
                      <a:r>
                        <a:rPr kumimoji="1" lang="ja-JP" altLang="en-US" sz="1600" dirty="0"/>
                        <a:t>車両への重量物積込み</a:t>
                      </a:r>
                    </a:p>
                  </a:txBody>
                  <a:tcPr anchor="ctr"/>
                </a:tc>
                <a:tc>
                  <a:txBody>
                    <a:bodyPr/>
                    <a:lstStyle/>
                    <a:p>
                      <a:r>
                        <a:rPr kumimoji="1" lang="ja-JP" altLang="en-US" sz="1600" dirty="0"/>
                        <a:t>計画に基づいた巡視</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同一区間において取付管について調査。</a:t>
                      </a:r>
                    </a:p>
                  </a:txBody>
                  <a:tcPr anchor="ctr"/>
                </a:tc>
                <a:tc>
                  <a:txBody>
                    <a:bodyPr/>
                    <a:lstStyle/>
                    <a:p>
                      <a:pPr algn="ctr"/>
                      <a:r>
                        <a:rPr kumimoji="1" lang="ja-JP" altLang="en-US" dirty="0"/>
                        <a:t>小</a:t>
                      </a:r>
                    </a:p>
                  </a:txBody>
                  <a:tcPr anchor="ctr"/>
                </a:tc>
                <a:extLst>
                  <a:ext uri="{0D108BD9-81ED-4DB2-BD59-A6C34878D82A}">
                    <a16:rowId xmlns:a16="http://schemas.microsoft.com/office/drawing/2014/main" val="3928938425"/>
                  </a:ext>
                </a:extLst>
              </a:tr>
            </a:tbl>
          </a:graphicData>
        </a:graphic>
      </p:graphicFrame>
      <p:sp>
        <p:nvSpPr>
          <p:cNvPr id="2" name="Text Box 64">
            <a:extLst>
              <a:ext uri="{FF2B5EF4-FFF2-40B4-BE49-F238E27FC236}">
                <a16:creationId xmlns:a16="http://schemas.microsoft.com/office/drawing/2014/main" id="{9969A790-609C-B009-CFB5-79F03FB7FB9E}"/>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管路（道路陥没：</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2</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件）</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スライド番号プレースホルダー 4">
            <a:extLst>
              <a:ext uri="{FF2B5EF4-FFF2-40B4-BE49-F238E27FC236}">
                <a16:creationId xmlns:a16="http://schemas.microsoft.com/office/drawing/2014/main" id="{3A8A1D6B-1A02-0A62-783C-A530D6CF9A1E}"/>
              </a:ext>
            </a:extLst>
          </p:cNvPr>
          <p:cNvSpPr>
            <a:spLocks noGrp="1"/>
          </p:cNvSpPr>
          <p:nvPr>
            <p:ph type="sldNum" sz="quarter" idx="12"/>
          </p:nvPr>
        </p:nvSpPr>
        <p:spPr/>
        <p:txBody>
          <a:bodyPr/>
          <a:lstStyle/>
          <a:p>
            <a:fld id="{36EC18DB-A5DF-4E0E-B815-FCD04A2C4B2C}" type="slidenum">
              <a:rPr kumimoji="1" lang="ja-JP" altLang="en-US" smtClean="0"/>
              <a:t>19</a:t>
            </a:fld>
            <a:endParaRPr kumimoji="1" lang="ja-JP" altLang="en-US" dirty="0"/>
          </a:p>
        </p:txBody>
      </p:sp>
      <p:sp>
        <p:nvSpPr>
          <p:cNvPr id="6" name="角丸四角形 6">
            <a:extLst>
              <a:ext uri="{FF2B5EF4-FFF2-40B4-BE49-F238E27FC236}">
                <a16:creationId xmlns:a16="http://schemas.microsoft.com/office/drawing/2014/main" id="{B0D72F0A-E223-4566-D018-D06A78740FD9}"/>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7" name="テキスト ボックス 6">
            <a:extLst>
              <a:ext uri="{FF2B5EF4-FFF2-40B4-BE49-F238E27FC236}">
                <a16:creationId xmlns:a16="http://schemas.microsoft.com/office/drawing/2014/main" id="{618552FA-888C-7244-FD7F-EAB9E513CDF9}"/>
              </a:ext>
            </a:extLst>
          </p:cNvPr>
          <p:cNvSpPr txBox="1"/>
          <p:nvPr/>
        </p:nvSpPr>
        <p:spPr>
          <a:xfrm>
            <a:off x="134301" y="2005073"/>
            <a:ext cx="1046318" cy="338554"/>
          </a:xfrm>
          <a:prstGeom prst="rect">
            <a:avLst/>
          </a:prstGeom>
          <a:solidFill>
            <a:schemeClr val="bg1"/>
          </a:solidFill>
          <a:ln>
            <a:solidFill>
              <a:schemeClr val="tx1"/>
            </a:solidFill>
          </a:ln>
        </p:spPr>
        <p:txBody>
          <a:bodyPr wrap="square" rtlCol="0" anchor="ctr">
            <a:spAutoFit/>
          </a:bodyPr>
          <a:lstStyle/>
          <a:p>
            <a:pPr algn="ctr"/>
            <a:r>
              <a:rPr kumimoji="1" lang="ja-JP" altLang="en-US" sz="800" dirty="0"/>
              <a:t>第２回審議会資料</a:t>
            </a:r>
            <a:endParaRPr kumimoji="1" lang="en-US" altLang="ja-JP" sz="800" dirty="0"/>
          </a:p>
          <a:p>
            <a:pPr algn="ctr"/>
            <a:r>
              <a:rPr kumimoji="1" lang="ja-JP" altLang="en-US" sz="800" dirty="0"/>
              <a:t>（再掲）</a:t>
            </a:r>
          </a:p>
        </p:txBody>
      </p:sp>
      <p:pic>
        <p:nvPicPr>
          <p:cNvPr id="9" name="図 8">
            <a:extLst>
              <a:ext uri="{FF2B5EF4-FFF2-40B4-BE49-F238E27FC236}">
                <a16:creationId xmlns:a16="http://schemas.microsoft.com/office/drawing/2014/main" id="{307F4C15-A6F0-42A6-23D7-975DB7F908BC}"/>
              </a:ext>
            </a:extLst>
          </p:cNvPr>
          <p:cNvPicPr>
            <a:picLocks noChangeAspect="1"/>
          </p:cNvPicPr>
          <p:nvPr/>
        </p:nvPicPr>
        <p:blipFill>
          <a:blip r:embed="rId3"/>
          <a:srcRect l="7299" t="12373" r="17988"/>
          <a:stretch>
            <a:fillRect/>
          </a:stretch>
        </p:blipFill>
        <p:spPr>
          <a:xfrm>
            <a:off x="970327" y="4378542"/>
            <a:ext cx="2374755" cy="1900371"/>
          </a:xfrm>
          <a:prstGeom prst="rect">
            <a:avLst/>
          </a:prstGeom>
        </p:spPr>
      </p:pic>
      <p:sp>
        <p:nvSpPr>
          <p:cNvPr id="10" name="テキスト ボックス 9">
            <a:extLst>
              <a:ext uri="{FF2B5EF4-FFF2-40B4-BE49-F238E27FC236}">
                <a16:creationId xmlns:a16="http://schemas.microsoft.com/office/drawing/2014/main" id="{5536155B-2A54-3AB9-0C8F-8C3E881DFB68}"/>
              </a:ext>
            </a:extLst>
          </p:cNvPr>
          <p:cNvSpPr txBox="1"/>
          <p:nvPr/>
        </p:nvSpPr>
        <p:spPr>
          <a:xfrm>
            <a:off x="1323132" y="6278913"/>
            <a:ext cx="1669143" cy="369332"/>
          </a:xfrm>
          <a:prstGeom prst="rect">
            <a:avLst/>
          </a:prstGeom>
          <a:noFill/>
        </p:spPr>
        <p:txBody>
          <a:bodyPr wrap="square" rtlCol="0">
            <a:spAutoFit/>
          </a:bodyPr>
          <a:lstStyle/>
          <a:p>
            <a:r>
              <a:rPr kumimoji="1" lang="ja-JP" altLang="en-US" u="sng" dirty="0"/>
              <a:t>車両落輪状況</a:t>
            </a:r>
          </a:p>
        </p:txBody>
      </p:sp>
      <p:pic>
        <p:nvPicPr>
          <p:cNvPr id="14" name="図 13">
            <a:extLst>
              <a:ext uri="{FF2B5EF4-FFF2-40B4-BE49-F238E27FC236}">
                <a16:creationId xmlns:a16="http://schemas.microsoft.com/office/drawing/2014/main" id="{5CBB6328-D66C-4147-3408-E53E3EA32172}"/>
              </a:ext>
            </a:extLst>
          </p:cNvPr>
          <p:cNvPicPr>
            <a:picLocks noChangeAspect="1"/>
          </p:cNvPicPr>
          <p:nvPr/>
        </p:nvPicPr>
        <p:blipFill>
          <a:blip r:embed="rId4"/>
          <a:srcRect l="10587" r="3108"/>
          <a:stretch>
            <a:fillRect/>
          </a:stretch>
        </p:blipFill>
        <p:spPr>
          <a:xfrm>
            <a:off x="3886745" y="4386585"/>
            <a:ext cx="2374755" cy="1891690"/>
          </a:xfrm>
          <a:prstGeom prst="rect">
            <a:avLst/>
          </a:prstGeom>
        </p:spPr>
      </p:pic>
      <p:sp>
        <p:nvSpPr>
          <p:cNvPr id="15" name="テキスト ボックス 14">
            <a:extLst>
              <a:ext uri="{FF2B5EF4-FFF2-40B4-BE49-F238E27FC236}">
                <a16:creationId xmlns:a16="http://schemas.microsoft.com/office/drawing/2014/main" id="{BD3AE0EF-1A0B-F8E1-B56C-6011264D5763}"/>
              </a:ext>
            </a:extLst>
          </p:cNvPr>
          <p:cNvSpPr txBox="1"/>
          <p:nvPr/>
        </p:nvSpPr>
        <p:spPr>
          <a:xfrm>
            <a:off x="4478454" y="6278275"/>
            <a:ext cx="1669143" cy="369332"/>
          </a:xfrm>
          <a:prstGeom prst="rect">
            <a:avLst/>
          </a:prstGeom>
          <a:noFill/>
        </p:spPr>
        <p:txBody>
          <a:bodyPr wrap="square" rtlCol="0">
            <a:spAutoFit/>
          </a:bodyPr>
          <a:lstStyle/>
          <a:p>
            <a:r>
              <a:rPr kumimoji="1" lang="ja-JP" altLang="en-US" u="sng" dirty="0"/>
              <a:t>陥没状況</a:t>
            </a:r>
          </a:p>
        </p:txBody>
      </p:sp>
      <p:pic>
        <p:nvPicPr>
          <p:cNvPr id="17" name="図 16">
            <a:extLst>
              <a:ext uri="{FF2B5EF4-FFF2-40B4-BE49-F238E27FC236}">
                <a16:creationId xmlns:a16="http://schemas.microsoft.com/office/drawing/2014/main" id="{9E74E311-E892-5979-F541-EAECC86548DB}"/>
              </a:ext>
            </a:extLst>
          </p:cNvPr>
          <p:cNvPicPr>
            <a:picLocks noChangeAspect="1"/>
          </p:cNvPicPr>
          <p:nvPr/>
        </p:nvPicPr>
        <p:blipFill>
          <a:blip r:embed="rId5"/>
          <a:srcRect r="13775"/>
          <a:stretch>
            <a:fillRect/>
          </a:stretch>
        </p:blipFill>
        <p:spPr>
          <a:xfrm>
            <a:off x="6803163" y="4412188"/>
            <a:ext cx="2374755" cy="1866087"/>
          </a:xfrm>
          <a:prstGeom prst="rect">
            <a:avLst/>
          </a:prstGeom>
        </p:spPr>
      </p:pic>
      <p:sp>
        <p:nvSpPr>
          <p:cNvPr id="19" name="テキスト ボックス 18">
            <a:extLst>
              <a:ext uri="{FF2B5EF4-FFF2-40B4-BE49-F238E27FC236}">
                <a16:creationId xmlns:a16="http://schemas.microsoft.com/office/drawing/2014/main" id="{33679B81-E4BE-E693-C0F5-E16715B3C27F}"/>
              </a:ext>
            </a:extLst>
          </p:cNvPr>
          <p:cNvSpPr txBox="1"/>
          <p:nvPr/>
        </p:nvSpPr>
        <p:spPr>
          <a:xfrm>
            <a:off x="7266530" y="6276171"/>
            <a:ext cx="1669143" cy="369332"/>
          </a:xfrm>
          <a:prstGeom prst="rect">
            <a:avLst/>
          </a:prstGeom>
          <a:noFill/>
        </p:spPr>
        <p:txBody>
          <a:bodyPr wrap="square" rtlCol="0">
            <a:spAutoFit/>
          </a:bodyPr>
          <a:lstStyle/>
          <a:p>
            <a:r>
              <a:rPr kumimoji="1" lang="ja-JP" altLang="en-US" u="sng" dirty="0"/>
              <a:t>応急処置完了</a:t>
            </a:r>
          </a:p>
        </p:txBody>
      </p:sp>
      <p:sp>
        <p:nvSpPr>
          <p:cNvPr id="20" name="テキスト ボックス 19">
            <a:extLst>
              <a:ext uri="{FF2B5EF4-FFF2-40B4-BE49-F238E27FC236}">
                <a16:creationId xmlns:a16="http://schemas.microsoft.com/office/drawing/2014/main" id="{FB80A331-F356-8BC4-0396-F40FBCAC9473}"/>
              </a:ext>
            </a:extLst>
          </p:cNvPr>
          <p:cNvSpPr txBox="1"/>
          <p:nvPr/>
        </p:nvSpPr>
        <p:spPr>
          <a:xfrm>
            <a:off x="6913727" y="6582896"/>
            <a:ext cx="2942251" cy="307777"/>
          </a:xfrm>
          <a:prstGeom prst="rect">
            <a:avLst/>
          </a:prstGeom>
          <a:noFill/>
        </p:spPr>
        <p:txBody>
          <a:bodyPr wrap="square" rtlCol="0">
            <a:spAutoFit/>
          </a:bodyPr>
          <a:lstStyle/>
          <a:p>
            <a:pPr algn="ctr"/>
            <a:r>
              <a:rPr kumimoji="1" lang="en-US" altLang="ja-JP" sz="1400" dirty="0"/>
              <a:t>※</a:t>
            </a:r>
            <a:r>
              <a:rPr kumimoji="1" lang="ja-JP" altLang="en-US" sz="1400" dirty="0"/>
              <a:t>後日、取付管を取替え済</a:t>
            </a:r>
          </a:p>
        </p:txBody>
      </p:sp>
    </p:spTree>
    <p:extLst>
      <p:ext uri="{BB962C8B-B14F-4D97-AF65-F5344CB8AC3E}">
        <p14:creationId xmlns:p14="http://schemas.microsoft.com/office/powerpoint/2010/main" val="2210249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7" y="-356529"/>
            <a:ext cx="8543925" cy="1325563"/>
          </a:xfrm>
        </p:spPr>
        <p:txBody>
          <a:bodyPr>
            <a:normAutofit/>
          </a:bodyPr>
          <a:lstStyle/>
          <a:p>
            <a:r>
              <a:rPr kumimoji="1" lang="ja-JP" altLang="en-US" sz="2800" dirty="0"/>
              <a:t>説明資料  目次</a:t>
            </a:r>
          </a:p>
        </p:txBody>
      </p:sp>
      <p:sp>
        <p:nvSpPr>
          <p:cNvPr id="5" name="スライド番号プレースホルダー 4"/>
          <p:cNvSpPr>
            <a:spLocks noGrp="1"/>
          </p:cNvSpPr>
          <p:nvPr>
            <p:ph type="sldNum" sz="quarter" idx="12"/>
          </p:nvPr>
        </p:nvSpPr>
        <p:spPr/>
        <p:txBody>
          <a:bodyPr/>
          <a:lstStyle/>
          <a:p>
            <a:fld id="{36EC18DB-A5DF-4E0E-B815-FCD04A2C4B2C}" type="slidenum">
              <a:rPr kumimoji="1" lang="ja-JP" altLang="en-US" smtClean="0"/>
              <a:t>2</a:t>
            </a:fld>
            <a:endParaRPr kumimoji="1" lang="ja-JP" altLang="en-US"/>
          </a:p>
        </p:txBody>
      </p:sp>
      <p:sp>
        <p:nvSpPr>
          <p:cNvPr id="3" name="テキスト ボックス 2">
            <a:extLst>
              <a:ext uri="{FF2B5EF4-FFF2-40B4-BE49-F238E27FC236}">
                <a16:creationId xmlns:a16="http://schemas.microsoft.com/office/drawing/2014/main" id="{9A763DFA-B116-C845-00F0-54220D8D7682}"/>
              </a:ext>
            </a:extLst>
          </p:cNvPr>
          <p:cNvSpPr txBox="1"/>
          <p:nvPr/>
        </p:nvSpPr>
        <p:spPr>
          <a:xfrm>
            <a:off x="42226" y="802121"/>
            <a:ext cx="9828000" cy="5847722"/>
          </a:xfrm>
          <a:prstGeom prst="rect">
            <a:avLst/>
          </a:prstGeom>
          <a:noFill/>
        </p:spPr>
        <p:txBody>
          <a:bodyPr vert="horz" wrap="square" lIns="91407" tIns="45704" rIns="91407" bIns="45704" rtlCol="0" anchor="t">
            <a:spAutoFit/>
          </a:bodyPr>
          <a:lstStyle/>
          <a:p>
            <a:r>
              <a:rPr lang="ja-JP" altLang="en-US" sz="2400" b="1" dirty="0"/>
              <a:t>１　審議会のスケジュール</a:t>
            </a:r>
            <a:r>
              <a:rPr lang="en-US" altLang="ja-JP" b="1" dirty="0"/>
              <a:t>										</a:t>
            </a:r>
            <a:r>
              <a:rPr lang="ja-JP" altLang="en-US" b="1" dirty="0"/>
              <a:t>　　　・・・・・　Ｐ３－４</a:t>
            </a:r>
            <a:endParaRPr lang="en-US" altLang="ja-JP" sz="1050" b="1" dirty="0"/>
          </a:p>
          <a:p>
            <a:endParaRPr lang="en-US" altLang="ja-JP" sz="800" b="1" dirty="0"/>
          </a:p>
          <a:p>
            <a:r>
              <a:rPr lang="ja-JP" altLang="en-US" sz="2400" b="1" dirty="0"/>
              <a:t>２　報告事項</a:t>
            </a:r>
            <a:endParaRPr lang="en-US" altLang="ja-JP" sz="2400" b="1" dirty="0"/>
          </a:p>
          <a:p>
            <a:r>
              <a:rPr lang="ja-JP" altLang="en-US" b="1" dirty="0"/>
              <a:t> 　２</a:t>
            </a:r>
            <a:r>
              <a:rPr lang="en-US" altLang="ja-JP" b="1" dirty="0"/>
              <a:t>‐</a:t>
            </a:r>
            <a:r>
              <a:rPr lang="ja-JP" altLang="en-US" b="1" dirty="0"/>
              <a:t>１　要求水準・評価基準の達成状況（令和７年度）　　		　　　　　　　　　・・・・・　Ｐ５－</a:t>
            </a:r>
            <a:r>
              <a:rPr lang="en-US" altLang="ja-JP" b="1" dirty="0"/>
              <a:t>14</a:t>
            </a:r>
            <a:endParaRPr lang="ja-JP" altLang="en-US" b="1" dirty="0"/>
          </a:p>
          <a:p>
            <a:r>
              <a:rPr lang="ja-JP" altLang="en-US" b="1" dirty="0"/>
              <a:t>　 ２</a:t>
            </a:r>
            <a:r>
              <a:rPr lang="en-US" altLang="ja-JP" b="1" dirty="0"/>
              <a:t>‐</a:t>
            </a:r>
            <a:r>
              <a:rPr lang="ja-JP" altLang="en-US" b="1" dirty="0"/>
              <a:t>２　包括委託に関連する第三者事故発生状況（令和７年度）	　　　　　　・・・・・　Ｐ</a:t>
            </a:r>
            <a:r>
              <a:rPr lang="en-US" altLang="ja-JP" b="1" dirty="0"/>
              <a:t>15</a:t>
            </a:r>
            <a:r>
              <a:rPr lang="ja-JP" altLang="en-US" b="1" dirty="0"/>
              <a:t>－</a:t>
            </a:r>
            <a:r>
              <a:rPr lang="en-US" altLang="ja-JP" b="1" dirty="0"/>
              <a:t>24</a:t>
            </a:r>
            <a:endParaRPr lang="ja-JP" altLang="en-US" b="1" dirty="0"/>
          </a:p>
          <a:p>
            <a:r>
              <a:rPr lang="ja-JP" altLang="en-US" b="1" dirty="0"/>
              <a:t>　 ２</a:t>
            </a:r>
            <a:r>
              <a:rPr lang="en-US" altLang="ja-JP" b="1" dirty="0"/>
              <a:t>‐</a:t>
            </a:r>
            <a:r>
              <a:rPr lang="ja-JP" altLang="en-US" b="1" dirty="0"/>
              <a:t>３　新技術導入の状況</a:t>
            </a:r>
            <a:r>
              <a:rPr lang="en-US" altLang="ja-JP" b="1" dirty="0"/>
              <a:t>						</a:t>
            </a:r>
            <a:r>
              <a:rPr lang="ja-JP" altLang="en-US" b="1" dirty="0"/>
              <a:t>　　　</a:t>
            </a:r>
            <a:r>
              <a:rPr lang="en-US" altLang="ja-JP" b="1" dirty="0"/>
              <a:t>					</a:t>
            </a:r>
            <a:r>
              <a:rPr lang="ja-JP" altLang="en-US" b="1" dirty="0"/>
              <a:t>・・・・・　Ｐ</a:t>
            </a:r>
            <a:r>
              <a:rPr lang="en-US" altLang="ja-JP" b="1" dirty="0"/>
              <a:t>25</a:t>
            </a:r>
            <a:r>
              <a:rPr lang="ja-JP" altLang="en-US" b="1" dirty="0"/>
              <a:t>－</a:t>
            </a:r>
            <a:r>
              <a:rPr lang="en-US" altLang="ja-JP" b="1" dirty="0"/>
              <a:t>28</a:t>
            </a:r>
            <a:endParaRPr lang="ja-JP" altLang="en-US" b="1" dirty="0"/>
          </a:p>
          <a:p>
            <a:r>
              <a:rPr lang="ja-JP" altLang="en-US" b="1" dirty="0"/>
              <a:t>　 ２</a:t>
            </a:r>
            <a:r>
              <a:rPr lang="en-US" altLang="ja-JP" b="1" dirty="0"/>
              <a:t>‐</a:t>
            </a:r>
            <a:r>
              <a:rPr lang="ja-JP" altLang="en-US" b="1" dirty="0"/>
              <a:t>４　コスト削減の達成状況</a:t>
            </a:r>
            <a:r>
              <a:rPr lang="en-US" altLang="ja-JP" b="1" dirty="0"/>
              <a:t>	</a:t>
            </a:r>
            <a:r>
              <a:rPr lang="ja-JP" altLang="en-US" b="1" dirty="0"/>
              <a:t>　　</a:t>
            </a:r>
            <a:r>
              <a:rPr lang="en-US" altLang="ja-JP" b="1" dirty="0"/>
              <a:t>			</a:t>
            </a:r>
            <a:r>
              <a:rPr lang="ja-JP" altLang="en-US" b="1" dirty="0"/>
              <a:t>　　　</a:t>
            </a:r>
            <a:r>
              <a:rPr lang="en-US" altLang="ja-JP" b="1" dirty="0"/>
              <a:t>					</a:t>
            </a:r>
            <a:r>
              <a:rPr lang="ja-JP" altLang="en-US" b="1" dirty="0"/>
              <a:t>　　　・・・・・　Ｐ</a:t>
            </a:r>
            <a:r>
              <a:rPr lang="en-US" altLang="ja-JP" b="1" dirty="0"/>
              <a:t>29</a:t>
            </a:r>
            <a:r>
              <a:rPr lang="ja-JP" altLang="en-US" b="1" dirty="0"/>
              <a:t>－</a:t>
            </a:r>
            <a:r>
              <a:rPr lang="en-US" altLang="ja-JP" b="1" dirty="0"/>
              <a:t>30</a:t>
            </a:r>
          </a:p>
          <a:p>
            <a:endParaRPr lang="en-US" altLang="ja-JP" b="1" dirty="0"/>
          </a:p>
          <a:p>
            <a:r>
              <a:rPr lang="ja-JP" altLang="en-US" sz="2400" b="1" dirty="0"/>
              <a:t>３　審議事項</a:t>
            </a:r>
            <a:endParaRPr lang="en-US" altLang="ja-JP" sz="2400" b="1" dirty="0"/>
          </a:p>
          <a:p>
            <a:r>
              <a:rPr lang="ja-JP" altLang="en-US" b="1" dirty="0"/>
              <a:t>　 ３</a:t>
            </a:r>
            <a:r>
              <a:rPr lang="en-US" altLang="ja-JP" b="1" dirty="0"/>
              <a:t>‐</a:t>
            </a:r>
            <a:r>
              <a:rPr lang="ja-JP" altLang="en-US" b="1" dirty="0"/>
              <a:t>１　５年毎の業務委託条件の見直し</a:t>
            </a:r>
            <a:r>
              <a:rPr lang="en-US" altLang="ja-JP" b="1" dirty="0"/>
              <a:t>								</a:t>
            </a:r>
            <a:r>
              <a:rPr lang="ja-JP" altLang="en-US" b="1" dirty="0"/>
              <a:t>　　　・・・・・　Ｐ</a:t>
            </a:r>
            <a:r>
              <a:rPr lang="en-US" altLang="ja-JP" b="1" dirty="0"/>
              <a:t>31</a:t>
            </a:r>
            <a:r>
              <a:rPr lang="ja-JP" altLang="en-US" b="1" dirty="0"/>
              <a:t>－</a:t>
            </a:r>
            <a:r>
              <a:rPr lang="en-US" altLang="ja-JP" b="1" dirty="0"/>
              <a:t>32</a:t>
            </a:r>
          </a:p>
          <a:p>
            <a:r>
              <a:rPr lang="ja-JP" altLang="en-US" b="1" dirty="0"/>
              <a:t>　　　①　管路施設の事故の未然防止に向けた調査（取付管・マンホール）の拡充について</a:t>
            </a:r>
            <a:r>
              <a:rPr lang="en-US" altLang="ja-JP" b="1" dirty="0"/>
              <a:t>						</a:t>
            </a:r>
            <a:r>
              <a:rPr lang="ja-JP" altLang="en-US" b="1" dirty="0"/>
              <a:t>　　　　　　　　　　　　　　　　　　　　　　　　　　　　　　　　　　　　　　　　　　・・・・・　Ｐ</a:t>
            </a:r>
            <a:r>
              <a:rPr lang="en-US" altLang="ja-JP" b="1" dirty="0"/>
              <a:t>33</a:t>
            </a:r>
            <a:r>
              <a:rPr lang="ja-JP" altLang="en-US" b="1" dirty="0"/>
              <a:t>－</a:t>
            </a:r>
            <a:r>
              <a:rPr lang="en-US" altLang="ja-JP" b="1" dirty="0"/>
              <a:t>34</a:t>
            </a:r>
          </a:p>
          <a:p>
            <a:r>
              <a:rPr lang="ja-JP" altLang="en-US" b="1" dirty="0"/>
              <a:t>　　　②　評価基準値の見直しについて（処理場・抽水所施設）</a:t>
            </a:r>
            <a:r>
              <a:rPr lang="en-US" altLang="ja-JP" b="1" dirty="0"/>
              <a:t>			</a:t>
            </a:r>
            <a:r>
              <a:rPr lang="ja-JP" altLang="en-US" b="1" dirty="0"/>
              <a:t>　　　・・・・・　Ｐ</a:t>
            </a:r>
            <a:r>
              <a:rPr lang="en-US" altLang="ja-JP" b="1" dirty="0"/>
              <a:t>35</a:t>
            </a:r>
            <a:r>
              <a:rPr lang="ja-JP" altLang="en-US" b="1" dirty="0"/>
              <a:t>－</a:t>
            </a:r>
            <a:r>
              <a:rPr lang="en-US" altLang="ja-JP" b="1" dirty="0"/>
              <a:t>41</a:t>
            </a:r>
          </a:p>
          <a:p>
            <a:r>
              <a:rPr lang="ja-JP" altLang="en-US" b="1" dirty="0"/>
              <a:t>　　　③　その他項目の見直しについて</a:t>
            </a:r>
            <a:r>
              <a:rPr lang="en-US" altLang="ja-JP" b="1" dirty="0"/>
              <a:t>	</a:t>
            </a:r>
            <a:r>
              <a:rPr lang="ja-JP" altLang="en-US" b="1" dirty="0"/>
              <a:t> </a:t>
            </a:r>
            <a:r>
              <a:rPr lang="en-US" altLang="ja-JP" b="1" dirty="0"/>
              <a:t>									</a:t>
            </a:r>
            <a:r>
              <a:rPr lang="ja-JP" altLang="en-US" b="1" dirty="0"/>
              <a:t>・・・・・　Ｐ</a:t>
            </a:r>
            <a:r>
              <a:rPr lang="en-US" altLang="ja-JP" b="1" dirty="0"/>
              <a:t>42</a:t>
            </a:r>
            <a:r>
              <a:rPr lang="ja-JP" altLang="en-US" b="1" dirty="0"/>
              <a:t>－</a:t>
            </a:r>
            <a:r>
              <a:rPr lang="en-US" altLang="ja-JP" b="1" dirty="0"/>
              <a:t>44</a:t>
            </a:r>
            <a:r>
              <a:rPr lang="ja-JP" altLang="en-US" b="1" dirty="0"/>
              <a:t> </a:t>
            </a:r>
            <a:r>
              <a:rPr lang="en-US" altLang="ja-JP" b="1" dirty="0"/>
              <a:t>	</a:t>
            </a:r>
            <a:endParaRPr lang="ja-JP" altLang="en-US" b="1" dirty="0"/>
          </a:p>
          <a:p>
            <a:endParaRPr lang="en-US" altLang="ja-JP" b="1" dirty="0"/>
          </a:p>
          <a:p>
            <a:r>
              <a:rPr lang="ja-JP" altLang="en-US" b="1" dirty="0"/>
              <a:t>　 ３</a:t>
            </a:r>
            <a:r>
              <a:rPr lang="en-US" altLang="ja-JP" b="1" dirty="0"/>
              <a:t>‐</a:t>
            </a:r>
            <a:r>
              <a:rPr lang="ja-JP" altLang="en-US" b="1" dirty="0"/>
              <a:t>２　包括委託契約における課題等への対応</a:t>
            </a:r>
            <a:endParaRPr lang="en-US" altLang="ja-JP" b="1" dirty="0"/>
          </a:p>
          <a:p>
            <a:r>
              <a:rPr lang="ja-JP" altLang="en-US" b="1" dirty="0"/>
              <a:t>　　　 ①　処理場施設（処理場施設の電気使用量削減に向けた提案）　 　　　　　  ・・・・・　</a:t>
            </a:r>
            <a:r>
              <a:rPr lang="en-US" altLang="ja-JP" b="1" dirty="0"/>
              <a:t>P45</a:t>
            </a:r>
            <a:r>
              <a:rPr lang="ja-JP" altLang="en-US" b="1" dirty="0"/>
              <a:t>－</a:t>
            </a:r>
            <a:r>
              <a:rPr lang="en-US" altLang="ja-JP" b="1" dirty="0"/>
              <a:t>50</a:t>
            </a:r>
          </a:p>
          <a:p>
            <a:endParaRPr lang="en-US" altLang="ja-JP" b="1" dirty="0"/>
          </a:p>
          <a:p>
            <a:r>
              <a:rPr lang="ja-JP" altLang="en-US" sz="2400" b="1" dirty="0"/>
              <a:t>４　意見聴取事項</a:t>
            </a:r>
            <a:endParaRPr lang="en-US" altLang="ja-JP" sz="2400" b="1" dirty="0"/>
          </a:p>
          <a:p>
            <a:r>
              <a:rPr lang="ja-JP" altLang="en-US" b="1" dirty="0"/>
              <a:t>　 ４</a:t>
            </a:r>
            <a:r>
              <a:rPr lang="en-US" altLang="ja-JP" b="1" dirty="0"/>
              <a:t>‐</a:t>
            </a:r>
            <a:r>
              <a:rPr lang="ja-JP" altLang="en-US" b="1" dirty="0"/>
              <a:t>１　ウォーター</a:t>
            </a:r>
            <a:r>
              <a:rPr lang="en-US" altLang="ja-JP" b="1" dirty="0"/>
              <a:t>PPP</a:t>
            </a:r>
            <a:r>
              <a:rPr lang="ja-JP" altLang="en-US" b="1" dirty="0"/>
              <a:t>業務領域の拡大　　　　　　　　			　　　　　　　　　・・・・・　Ｐ</a:t>
            </a:r>
            <a:r>
              <a:rPr lang="en-US" altLang="ja-JP" b="1" dirty="0"/>
              <a:t>51</a:t>
            </a:r>
            <a:r>
              <a:rPr lang="ja-JP" altLang="en-US" b="1" dirty="0"/>
              <a:t>－</a:t>
            </a:r>
            <a:r>
              <a:rPr lang="en-US" altLang="ja-JP" b="1" dirty="0"/>
              <a:t>55</a:t>
            </a:r>
          </a:p>
        </p:txBody>
      </p:sp>
    </p:spTree>
    <p:extLst>
      <p:ext uri="{BB962C8B-B14F-4D97-AF65-F5344CB8AC3E}">
        <p14:creationId xmlns:p14="http://schemas.microsoft.com/office/powerpoint/2010/main" val="715155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6624A-E06F-6558-AE83-2ABA0158B5BF}"/>
            </a:ext>
          </a:extLst>
        </p:cNvPr>
        <p:cNvGrpSpPr/>
        <p:nvPr/>
      </p:nvGrpSpPr>
      <p:grpSpPr>
        <a:xfrm>
          <a:off x="0" y="0"/>
          <a:ext cx="0" cy="0"/>
          <a:chOff x="0" y="0"/>
          <a:chExt cx="0" cy="0"/>
        </a:xfrm>
      </p:grpSpPr>
      <p:sp>
        <p:nvSpPr>
          <p:cNvPr id="2" name="Text Box 64">
            <a:extLst>
              <a:ext uri="{FF2B5EF4-FFF2-40B4-BE49-F238E27FC236}">
                <a16:creationId xmlns:a16="http://schemas.microsoft.com/office/drawing/2014/main" id="{07B93F42-B77F-D3FB-8BF1-CC3E0623F5D8}"/>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管路（マンホール蓋ズレ：</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2</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件）</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スライド番号プレースホルダー 4">
            <a:extLst>
              <a:ext uri="{FF2B5EF4-FFF2-40B4-BE49-F238E27FC236}">
                <a16:creationId xmlns:a16="http://schemas.microsoft.com/office/drawing/2014/main" id="{842E3434-627D-CD3A-1629-7BE223C5563E}"/>
              </a:ext>
            </a:extLst>
          </p:cNvPr>
          <p:cNvSpPr>
            <a:spLocks noGrp="1"/>
          </p:cNvSpPr>
          <p:nvPr>
            <p:ph type="sldNum" sz="quarter" idx="12"/>
          </p:nvPr>
        </p:nvSpPr>
        <p:spPr/>
        <p:txBody>
          <a:bodyPr/>
          <a:lstStyle/>
          <a:p>
            <a:fld id="{36EC18DB-A5DF-4E0E-B815-FCD04A2C4B2C}" type="slidenum">
              <a:rPr kumimoji="1" lang="ja-JP" altLang="en-US" smtClean="0"/>
              <a:t>20</a:t>
            </a:fld>
            <a:endParaRPr kumimoji="1" lang="ja-JP" altLang="en-US" dirty="0"/>
          </a:p>
        </p:txBody>
      </p:sp>
      <p:sp>
        <p:nvSpPr>
          <p:cNvPr id="6" name="角丸四角形 6">
            <a:extLst>
              <a:ext uri="{FF2B5EF4-FFF2-40B4-BE49-F238E27FC236}">
                <a16:creationId xmlns:a16="http://schemas.microsoft.com/office/drawing/2014/main" id="{226F3BCC-C6FE-4339-42C7-863487EB448E}"/>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graphicFrame>
        <p:nvGraphicFramePr>
          <p:cNvPr id="8" name="表 6">
            <a:extLst>
              <a:ext uri="{FF2B5EF4-FFF2-40B4-BE49-F238E27FC236}">
                <a16:creationId xmlns:a16="http://schemas.microsoft.com/office/drawing/2014/main" id="{BE45F30C-D04B-B793-92A3-9EC2A98DF583}"/>
              </a:ext>
            </a:extLst>
          </p:cNvPr>
          <p:cNvGraphicFramePr>
            <a:graphicFrameLocks noGrp="1"/>
          </p:cNvGraphicFramePr>
          <p:nvPr/>
        </p:nvGraphicFramePr>
        <p:xfrm>
          <a:off x="134300" y="1227663"/>
          <a:ext cx="9487682" cy="2997095"/>
        </p:xfrm>
        <a:graphic>
          <a:graphicData uri="http://schemas.openxmlformats.org/drawingml/2006/table">
            <a:tbl>
              <a:tblPr firstRow="1" bandRow="1">
                <a:tableStyleId>{5C22544A-7EE6-4342-B048-85BDC9FD1C3A}</a:tableStyleId>
              </a:tblPr>
              <a:tblGrid>
                <a:gridCol w="1042493">
                  <a:extLst>
                    <a:ext uri="{9D8B030D-6E8A-4147-A177-3AD203B41FA5}">
                      <a16:colId xmlns:a16="http://schemas.microsoft.com/office/drawing/2014/main" val="133840368"/>
                    </a:ext>
                  </a:extLst>
                </a:gridCol>
                <a:gridCol w="1247093">
                  <a:extLst>
                    <a:ext uri="{9D8B030D-6E8A-4147-A177-3AD203B41FA5}">
                      <a16:colId xmlns:a16="http://schemas.microsoft.com/office/drawing/2014/main" val="3065394941"/>
                    </a:ext>
                  </a:extLst>
                </a:gridCol>
                <a:gridCol w="1103085">
                  <a:extLst>
                    <a:ext uri="{9D8B030D-6E8A-4147-A177-3AD203B41FA5}">
                      <a16:colId xmlns:a16="http://schemas.microsoft.com/office/drawing/2014/main" val="4233643009"/>
                    </a:ext>
                  </a:extLst>
                </a:gridCol>
                <a:gridCol w="2162629">
                  <a:extLst>
                    <a:ext uri="{9D8B030D-6E8A-4147-A177-3AD203B41FA5}">
                      <a16:colId xmlns:a16="http://schemas.microsoft.com/office/drawing/2014/main" val="2213254914"/>
                    </a:ext>
                  </a:extLst>
                </a:gridCol>
                <a:gridCol w="3038764">
                  <a:extLst>
                    <a:ext uri="{9D8B030D-6E8A-4147-A177-3AD203B41FA5}">
                      <a16:colId xmlns:a16="http://schemas.microsoft.com/office/drawing/2014/main" val="3773627977"/>
                    </a:ext>
                  </a:extLst>
                </a:gridCol>
                <a:gridCol w="893618">
                  <a:extLst>
                    <a:ext uri="{9D8B030D-6E8A-4147-A177-3AD203B41FA5}">
                      <a16:colId xmlns:a16="http://schemas.microsoft.com/office/drawing/2014/main" val="4022312560"/>
                    </a:ext>
                  </a:extLst>
                </a:gridCol>
              </a:tblGrid>
              <a:tr h="691109">
                <a:tc>
                  <a:txBody>
                    <a:bodyPr/>
                    <a:lstStyle/>
                    <a:p>
                      <a:pPr algn="ctr"/>
                      <a:r>
                        <a:rPr kumimoji="1" lang="ja-JP" altLang="en-US" sz="1600" dirty="0"/>
                        <a:t>発生日</a:t>
                      </a:r>
                    </a:p>
                  </a:txBody>
                  <a:tcPr anchor="ctr"/>
                </a:tc>
                <a:tc>
                  <a:txBody>
                    <a:bodyPr/>
                    <a:lstStyle/>
                    <a:p>
                      <a:pPr algn="ctr"/>
                      <a:r>
                        <a:rPr kumimoji="1" lang="ja-JP" altLang="en-US" sz="1600" dirty="0"/>
                        <a:t>概要</a:t>
                      </a:r>
                    </a:p>
                  </a:txBody>
                  <a:tcPr anchor="ctr"/>
                </a:tc>
                <a:tc>
                  <a:txBody>
                    <a:bodyPr/>
                    <a:lstStyle/>
                    <a:p>
                      <a:pPr algn="ctr"/>
                      <a:r>
                        <a:rPr kumimoji="1" lang="ja-JP" altLang="en-US" sz="1600" dirty="0"/>
                        <a:t>原因</a:t>
                      </a:r>
                    </a:p>
                  </a:txBody>
                  <a:tcPr anchor="ctr"/>
                </a:tc>
                <a:tc>
                  <a:txBody>
                    <a:bodyPr/>
                    <a:lstStyle/>
                    <a:p>
                      <a:pPr algn="ctr"/>
                      <a:r>
                        <a:rPr kumimoji="1" lang="ja-JP" altLang="en-US" sz="1600" dirty="0"/>
                        <a:t>これまでの維持管理</a:t>
                      </a:r>
                    </a:p>
                  </a:txBody>
                  <a:tcPr anchor="ctr"/>
                </a:tc>
                <a:tc>
                  <a:txBody>
                    <a:bodyPr/>
                    <a:lstStyle/>
                    <a:p>
                      <a:pPr algn="ctr"/>
                      <a:r>
                        <a:rPr kumimoji="1" lang="ja-JP" altLang="en-US" sz="1600" dirty="0"/>
                        <a:t>再発防止策</a:t>
                      </a:r>
                    </a:p>
                  </a:txBody>
                  <a:tcPr anchor="ctr"/>
                </a:tc>
                <a:tc>
                  <a:txBody>
                    <a:bodyPr/>
                    <a:lstStyle/>
                    <a:p>
                      <a:pPr algn="ctr"/>
                      <a:r>
                        <a:rPr kumimoji="1" lang="ja-JP" altLang="en-US" dirty="0"/>
                        <a:t>事故の程度</a:t>
                      </a:r>
                    </a:p>
                  </a:txBody>
                  <a:tcPr anchor="ctr"/>
                </a:tc>
                <a:extLst>
                  <a:ext uri="{0D108BD9-81ED-4DB2-BD59-A6C34878D82A}">
                    <a16:rowId xmlns:a16="http://schemas.microsoft.com/office/drawing/2014/main" val="2218233948"/>
                  </a:ext>
                </a:extLst>
              </a:tr>
              <a:tr h="1152993">
                <a:tc>
                  <a:txBody>
                    <a:bodyPr/>
                    <a:lstStyle/>
                    <a:p>
                      <a:pPr algn="ctr"/>
                      <a:r>
                        <a:rPr kumimoji="1" lang="en-US" altLang="ja-JP" sz="1600" dirty="0"/>
                        <a:t>5</a:t>
                      </a:r>
                      <a:r>
                        <a:rPr kumimoji="1" lang="ja-JP" altLang="en-US" sz="1600" dirty="0"/>
                        <a:t>月</a:t>
                      </a:r>
                      <a:r>
                        <a:rPr kumimoji="1" lang="en-US" altLang="ja-JP" sz="1600" dirty="0"/>
                        <a:t>8</a:t>
                      </a:r>
                      <a:r>
                        <a:rPr kumimoji="1" lang="ja-JP" altLang="en-US" sz="1600" dirty="0"/>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マンホール蓋ズレ上がりによる車両損傷</a:t>
                      </a:r>
                    </a:p>
                  </a:txBody>
                  <a:tcPr anchor="ctr"/>
                </a:tc>
                <a:tc>
                  <a:txBody>
                    <a:bodyPr/>
                    <a:lstStyle/>
                    <a:p>
                      <a:pPr algn="ctr"/>
                      <a:r>
                        <a:rPr kumimoji="1" lang="ja-JP" altLang="en-US" sz="1600" dirty="0"/>
                        <a:t>確認不足</a:t>
                      </a:r>
                      <a:endParaRPr kumimoji="1" lang="en-US" altLang="ja-JP" sz="1600" dirty="0"/>
                    </a:p>
                    <a:p>
                      <a:pPr algn="ctr"/>
                      <a:endParaRPr kumimoji="1" lang="en-US" altLang="ja-JP" sz="1200" dirty="0"/>
                    </a:p>
                    <a:p>
                      <a:pPr algn="ctr"/>
                      <a:r>
                        <a:rPr kumimoji="1" lang="ja-JP" altLang="en-US" sz="1200" dirty="0"/>
                        <a:t>（請負業者）</a:t>
                      </a:r>
                      <a:endParaRPr kumimoji="1" lang="ja-JP" altLang="en-US" sz="1800" dirty="0"/>
                    </a:p>
                  </a:txBody>
                  <a:tcPr anchor="ctr"/>
                </a:tc>
                <a:tc>
                  <a:txBody>
                    <a:bodyPr/>
                    <a:lstStyle/>
                    <a:p>
                      <a:r>
                        <a:rPr kumimoji="1" lang="ja-JP" altLang="en-US" sz="1600" dirty="0"/>
                        <a:t>計画に基づいた点検</a:t>
                      </a:r>
                    </a:p>
                  </a:txBody>
                  <a:tcPr anchor="ctr"/>
                </a:tc>
                <a:tc>
                  <a:txBody>
                    <a:bodyPr/>
                    <a:lstStyle/>
                    <a:p>
                      <a:pPr algn="l"/>
                      <a:r>
                        <a:rPr kumimoji="1" lang="ja-JP" altLang="en-US" sz="1600" dirty="0"/>
                        <a:t>・同一区間においてマンホール蓋について調査。</a:t>
                      </a:r>
                      <a:endParaRPr kumimoji="1" lang="en-US" altLang="ja-JP" sz="1600" dirty="0"/>
                    </a:p>
                    <a:p>
                      <a:pPr algn="l"/>
                      <a:r>
                        <a:rPr kumimoji="1" lang="ja-JP" altLang="en-US" sz="1600" dirty="0"/>
                        <a:t>・請負業者への指導徹底。</a:t>
                      </a:r>
                    </a:p>
                  </a:txBody>
                  <a:tcPr anchor="ctr"/>
                </a:tc>
                <a:tc>
                  <a:txBody>
                    <a:bodyPr/>
                    <a:lstStyle/>
                    <a:p>
                      <a:pPr algn="ctr"/>
                      <a:r>
                        <a:rPr kumimoji="1" lang="ja-JP" altLang="en-US" dirty="0"/>
                        <a:t>小</a:t>
                      </a:r>
                      <a:endParaRPr kumimoji="1" lang="en-US" altLang="ja-JP" dirty="0"/>
                    </a:p>
                  </a:txBody>
                  <a:tcPr anchor="ctr"/>
                </a:tc>
                <a:extLst>
                  <a:ext uri="{0D108BD9-81ED-4DB2-BD59-A6C34878D82A}">
                    <a16:rowId xmlns:a16="http://schemas.microsoft.com/office/drawing/2014/main" val="1386955638"/>
                  </a:ext>
                </a:extLst>
              </a:tr>
              <a:tr h="1152993">
                <a:tc>
                  <a:txBody>
                    <a:bodyPr/>
                    <a:lstStyle/>
                    <a:p>
                      <a:pPr algn="ctr"/>
                      <a:r>
                        <a:rPr kumimoji="1" lang="en-US" altLang="ja-JP" sz="1600" dirty="0"/>
                        <a:t>8</a:t>
                      </a:r>
                      <a:r>
                        <a:rPr kumimoji="1" lang="ja-JP" altLang="en-US" sz="1600" dirty="0"/>
                        <a:t>月</a:t>
                      </a:r>
                      <a:r>
                        <a:rPr kumimoji="1" lang="en-US" altLang="ja-JP" sz="1600" dirty="0"/>
                        <a:t>1</a:t>
                      </a:r>
                      <a:r>
                        <a:rPr kumimoji="1" lang="ja-JP" altLang="en-US" sz="1600" dirty="0"/>
                        <a:t>日</a:t>
                      </a:r>
                    </a:p>
                  </a:txBody>
                  <a:tcPr anchor="ctr"/>
                </a:tc>
                <a:tc>
                  <a:txBody>
                    <a:bodyPr/>
                    <a:lstStyle/>
                    <a:p>
                      <a:r>
                        <a:rPr kumimoji="1" lang="ja-JP" altLang="en-US" sz="1600" dirty="0"/>
                        <a:t>マンホール蓋ズレ上がりによる車両損傷</a:t>
                      </a:r>
                    </a:p>
                  </a:txBody>
                  <a:tcPr anchor="ctr"/>
                </a:tc>
                <a:tc>
                  <a:txBody>
                    <a:bodyPr/>
                    <a:lstStyle/>
                    <a:p>
                      <a:pPr algn="ctr"/>
                      <a:r>
                        <a:rPr kumimoji="1" lang="ja-JP" altLang="en-US" sz="1600" dirty="0"/>
                        <a:t>蝶番欠落</a:t>
                      </a:r>
                      <a:endParaRPr kumimoji="1" lang="en-US" altLang="ja-JP" sz="1600" dirty="0"/>
                    </a:p>
                    <a:p>
                      <a:pPr algn="ctr"/>
                      <a:endParaRPr kumimoji="1" lang="en-US" altLang="ja-JP" sz="1200" dirty="0"/>
                    </a:p>
                    <a:p>
                      <a:pPr algn="ctr"/>
                      <a:r>
                        <a:rPr kumimoji="1" lang="ja-JP" altLang="en-US" sz="1400" dirty="0"/>
                        <a:t>（老朽化）</a:t>
                      </a:r>
                      <a:endParaRPr kumimoji="1" lang="ja-JP" altLang="en-US" sz="2000" dirty="0"/>
                    </a:p>
                  </a:txBody>
                  <a:tcPr anchor="ctr"/>
                </a:tc>
                <a:tc>
                  <a:txBody>
                    <a:bodyPr/>
                    <a:lstStyle/>
                    <a:p>
                      <a:r>
                        <a:rPr kumimoji="1" lang="ja-JP" altLang="en-US" sz="1600" dirty="0"/>
                        <a:t>計画に基づいた巡視</a:t>
                      </a:r>
                    </a:p>
                  </a:txBody>
                  <a:tcPr anchor="ctr"/>
                </a:tc>
                <a:tc>
                  <a:txBody>
                    <a:bodyPr/>
                    <a:lstStyle/>
                    <a:p>
                      <a:pPr algn="l"/>
                      <a:r>
                        <a:rPr kumimoji="1" lang="ja-JP" altLang="en-US" sz="1600" dirty="0"/>
                        <a:t>同一区間においてマンホール蓋について点検。</a:t>
                      </a:r>
                    </a:p>
                  </a:txBody>
                  <a:tcPr anchor="ctr"/>
                </a:tc>
                <a:tc>
                  <a:txBody>
                    <a:bodyPr/>
                    <a:lstStyle/>
                    <a:p>
                      <a:pPr algn="ctr"/>
                      <a:r>
                        <a:rPr kumimoji="1" lang="ja-JP" altLang="en-US" dirty="0"/>
                        <a:t>小</a:t>
                      </a:r>
                    </a:p>
                  </a:txBody>
                  <a:tcPr anchor="ctr"/>
                </a:tc>
                <a:extLst>
                  <a:ext uri="{0D108BD9-81ED-4DB2-BD59-A6C34878D82A}">
                    <a16:rowId xmlns:a16="http://schemas.microsoft.com/office/drawing/2014/main" val="3928938425"/>
                  </a:ext>
                </a:extLst>
              </a:tr>
            </a:tbl>
          </a:graphicData>
        </a:graphic>
      </p:graphicFrame>
      <p:pic>
        <p:nvPicPr>
          <p:cNvPr id="16" name="図 15">
            <a:extLst>
              <a:ext uri="{FF2B5EF4-FFF2-40B4-BE49-F238E27FC236}">
                <a16:creationId xmlns:a16="http://schemas.microsoft.com/office/drawing/2014/main" id="{3BA27E90-544D-1F14-7E95-F9FEF2068D60}"/>
              </a:ext>
            </a:extLst>
          </p:cNvPr>
          <p:cNvPicPr>
            <a:picLocks noChangeAspect="1"/>
          </p:cNvPicPr>
          <p:nvPr/>
        </p:nvPicPr>
        <p:blipFill>
          <a:blip r:embed="rId3"/>
          <a:srcRect l="9974" t="8970" r="39697" b="64522"/>
          <a:stretch>
            <a:fillRect/>
          </a:stretch>
        </p:blipFill>
        <p:spPr>
          <a:xfrm>
            <a:off x="1041917" y="4460999"/>
            <a:ext cx="2231572" cy="1817914"/>
          </a:xfrm>
          <a:prstGeom prst="rect">
            <a:avLst/>
          </a:prstGeom>
        </p:spPr>
      </p:pic>
      <p:pic>
        <p:nvPicPr>
          <p:cNvPr id="17" name="図 16">
            <a:extLst>
              <a:ext uri="{FF2B5EF4-FFF2-40B4-BE49-F238E27FC236}">
                <a16:creationId xmlns:a16="http://schemas.microsoft.com/office/drawing/2014/main" id="{95F5D887-C7F6-4950-2FED-DE1D167EF178}"/>
              </a:ext>
            </a:extLst>
          </p:cNvPr>
          <p:cNvPicPr>
            <a:picLocks noChangeAspect="1"/>
          </p:cNvPicPr>
          <p:nvPr/>
        </p:nvPicPr>
        <p:blipFill>
          <a:blip r:embed="rId3"/>
          <a:srcRect l="11017" t="38176" r="38715" b="34998"/>
          <a:stretch>
            <a:fillRect/>
          </a:stretch>
        </p:blipFill>
        <p:spPr>
          <a:xfrm>
            <a:off x="3872265" y="4424006"/>
            <a:ext cx="2228850" cy="1839687"/>
          </a:xfrm>
          <a:prstGeom prst="rect">
            <a:avLst/>
          </a:prstGeom>
        </p:spPr>
      </p:pic>
      <p:sp>
        <p:nvSpPr>
          <p:cNvPr id="18" name="テキスト ボックス 17">
            <a:extLst>
              <a:ext uri="{FF2B5EF4-FFF2-40B4-BE49-F238E27FC236}">
                <a16:creationId xmlns:a16="http://schemas.microsoft.com/office/drawing/2014/main" id="{876D70F6-75D7-940C-6C7B-6488FD1CD6B3}"/>
              </a:ext>
            </a:extLst>
          </p:cNvPr>
          <p:cNvSpPr txBox="1"/>
          <p:nvPr/>
        </p:nvSpPr>
        <p:spPr>
          <a:xfrm>
            <a:off x="1323132" y="6278913"/>
            <a:ext cx="1594239" cy="369332"/>
          </a:xfrm>
          <a:prstGeom prst="rect">
            <a:avLst/>
          </a:prstGeom>
          <a:noFill/>
        </p:spPr>
        <p:txBody>
          <a:bodyPr wrap="square" rtlCol="0">
            <a:spAutoFit/>
          </a:bodyPr>
          <a:lstStyle/>
          <a:p>
            <a:r>
              <a:rPr kumimoji="1" lang="ja-JP" altLang="en-US" u="sng" dirty="0"/>
              <a:t>車両損傷状況</a:t>
            </a:r>
          </a:p>
        </p:txBody>
      </p:sp>
      <p:sp>
        <p:nvSpPr>
          <p:cNvPr id="19" name="テキスト ボックス 18">
            <a:extLst>
              <a:ext uri="{FF2B5EF4-FFF2-40B4-BE49-F238E27FC236}">
                <a16:creationId xmlns:a16="http://schemas.microsoft.com/office/drawing/2014/main" id="{E036C258-7BE8-5F6D-F151-12C4B4B19CA8}"/>
              </a:ext>
            </a:extLst>
          </p:cNvPr>
          <p:cNvSpPr txBox="1"/>
          <p:nvPr/>
        </p:nvSpPr>
        <p:spPr>
          <a:xfrm>
            <a:off x="4154589" y="6278913"/>
            <a:ext cx="1594239" cy="369332"/>
          </a:xfrm>
          <a:prstGeom prst="rect">
            <a:avLst/>
          </a:prstGeom>
          <a:noFill/>
        </p:spPr>
        <p:txBody>
          <a:bodyPr wrap="square" rtlCol="0">
            <a:spAutoFit/>
          </a:bodyPr>
          <a:lstStyle/>
          <a:p>
            <a:r>
              <a:rPr kumimoji="1" lang="ja-JP" altLang="en-US" u="sng" dirty="0"/>
              <a:t>車両損傷状況</a:t>
            </a:r>
          </a:p>
        </p:txBody>
      </p:sp>
      <p:pic>
        <p:nvPicPr>
          <p:cNvPr id="21" name="図 20">
            <a:extLst>
              <a:ext uri="{FF2B5EF4-FFF2-40B4-BE49-F238E27FC236}">
                <a16:creationId xmlns:a16="http://schemas.microsoft.com/office/drawing/2014/main" id="{B42BAA8E-D459-791C-0F6F-E22B5879B293}"/>
              </a:ext>
            </a:extLst>
          </p:cNvPr>
          <p:cNvPicPr>
            <a:picLocks noChangeAspect="1"/>
          </p:cNvPicPr>
          <p:nvPr/>
        </p:nvPicPr>
        <p:blipFill>
          <a:blip r:embed="rId4"/>
          <a:stretch>
            <a:fillRect/>
          </a:stretch>
        </p:blipFill>
        <p:spPr>
          <a:xfrm>
            <a:off x="6699891" y="4424005"/>
            <a:ext cx="2228849" cy="1844565"/>
          </a:xfrm>
          <a:prstGeom prst="rect">
            <a:avLst/>
          </a:prstGeom>
        </p:spPr>
      </p:pic>
      <p:sp>
        <p:nvSpPr>
          <p:cNvPr id="22" name="テキスト ボックス 21">
            <a:extLst>
              <a:ext uri="{FF2B5EF4-FFF2-40B4-BE49-F238E27FC236}">
                <a16:creationId xmlns:a16="http://schemas.microsoft.com/office/drawing/2014/main" id="{46A99ECB-ED72-61E8-6B73-3B26E04B3F93}"/>
              </a:ext>
            </a:extLst>
          </p:cNvPr>
          <p:cNvSpPr txBox="1"/>
          <p:nvPr/>
        </p:nvSpPr>
        <p:spPr>
          <a:xfrm>
            <a:off x="7086858" y="6278913"/>
            <a:ext cx="1594239" cy="369332"/>
          </a:xfrm>
          <a:prstGeom prst="rect">
            <a:avLst/>
          </a:prstGeom>
          <a:noFill/>
        </p:spPr>
        <p:txBody>
          <a:bodyPr wrap="square" rtlCol="0">
            <a:spAutoFit/>
          </a:bodyPr>
          <a:lstStyle/>
          <a:p>
            <a:r>
              <a:rPr kumimoji="1" lang="ja-JP" altLang="en-US" u="sng" dirty="0"/>
              <a:t>蓋取替え後</a:t>
            </a:r>
          </a:p>
        </p:txBody>
      </p:sp>
    </p:spTree>
    <p:extLst>
      <p:ext uri="{BB962C8B-B14F-4D97-AF65-F5344CB8AC3E}">
        <p14:creationId xmlns:p14="http://schemas.microsoft.com/office/powerpoint/2010/main" val="1936872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ACAE8-275D-E967-9955-C278A17F2BD2}"/>
            </a:ext>
          </a:extLst>
        </p:cNvPr>
        <p:cNvGrpSpPr/>
        <p:nvPr/>
      </p:nvGrpSpPr>
      <p:grpSpPr>
        <a:xfrm>
          <a:off x="0" y="0"/>
          <a:ext cx="0" cy="0"/>
          <a:chOff x="0" y="0"/>
          <a:chExt cx="0" cy="0"/>
        </a:xfrm>
      </p:grpSpPr>
      <p:sp>
        <p:nvSpPr>
          <p:cNvPr id="2" name="Text Box 64">
            <a:extLst>
              <a:ext uri="{FF2B5EF4-FFF2-40B4-BE49-F238E27FC236}">
                <a16:creationId xmlns:a16="http://schemas.microsoft.com/office/drawing/2014/main" id="{70A925E7-1721-B8D2-6C5B-D1D768F7502D}"/>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管路（危険ます：</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2</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件）</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スライド番号プレースホルダー 4">
            <a:extLst>
              <a:ext uri="{FF2B5EF4-FFF2-40B4-BE49-F238E27FC236}">
                <a16:creationId xmlns:a16="http://schemas.microsoft.com/office/drawing/2014/main" id="{1136DCC6-7724-F604-DE36-F39EAA64EC2A}"/>
              </a:ext>
            </a:extLst>
          </p:cNvPr>
          <p:cNvSpPr>
            <a:spLocks noGrp="1"/>
          </p:cNvSpPr>
          <p:nvPr>
            <p:ph type="sldNum" sz="quarter" idx="12"/>
          </p:nvPr>
        </p:nvSpPr>
        <p:spPr/>
        <p:txBody>
          <a:bodyPr/>
          <a:lstStyle/>
          <a:p>
            <a:fld id="{36EC18DB-A5DF-4E0E-B815-FCD04A2C4B2C}" type="slidenum">
              <a:rPr kumimoji="1" lang="ja-JP" altLang="en-US" smtClean="0"/>
              <a:t>21</a:t>
            </a:fld>
            <a:endParaRPr kumimoji="1" lang="ja-JP" altLang="en-US" dirty="0"/>
          </a:p>
        </p:txBody>
      </p:sp>
      <p:sp>
        <p:nvSpPr>
          <p:cNvPr id="6" name="角丸四角形 6">
            <a:extLst>
              <a:ext uri="{FF2B5EF4-FFF2-40B4-BE49-F238E27FC236}">
                <a16:creationId xmlns:a16="http://schemas.microsoft.com/office/drawing/2014/main" id="{1E9B1459-48B2-20FF-0391-E64DC270BDA4}"/>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graphicFrame>
        <p:nvGraphicFramePr>
          <p:cNvPr id="7" name="表 6">
            <a:extLst>
              <a:ext uri="{FF2B5EF4-FFF2-40B4-BE49-F238E27FC236}">
                <a16:creationId xmlns:a16="http://schemas.microsoft.com/office/drawing/2014/main" id="{76D30D3F-A7EC-DE08-2F14-EDBDF95E2697}"/>
              </a:ext>
            </a:extLst>
          </p:cNvPr>
          <p:cNvGraphicFramePr>
            <a:graphicFrameLocks noGrp="1"/>
          </p:cNvGraphicFramePr>
          <p:nvPr/>
        </p:nvGraphicFramePr>
        <p:xfrm>
          <a:off x="134300" y="1227663"/>
          <a:ext cx="9487682" cy="2997095"/>
        </p:xfrm>
        <a:graphic>
          <a:graphicData uri="http://schemas.openxmlformats.org/drawingml/2006/table">
            <a:tbl>
              <a:tblPr firstRow="1" bandRow="1">
                <a:tableStyleId>{5C22544A-7EE6-4342-B048-85BDC9FD1C3A}</a:tableStyleId>
              </a:tblPr>
              <a:tblGrid>
                <a:gridCol w="1042493">
                  <a:extLst>
                    <a:ext uri="{9D8B030D-6E8A-4147-A177-3AD203B41FA5}">
                      <a16:colId xmlns:a16="http://schemas.microsoft.com/office/drawing/2014/main" val="133840368"/>
                    </a:ext>
                  </a:extLst>
                </a:gridCol>
                <a:gridCol w="1247093">
                  <a:extLst>
                    <a:ext uri="{9D8B030D-6E8A-4147-A177-3AD203B41FA5}">
                      <a16:colId xmlns:a16="http://schemas.microsoft.com/office/drawing/2014/main" val="3065394941"/>
                    </a:ext>
                  </a:extLst>
                </a:gridCol>
                <a:gridCol w="1103085">
                  <a:extLst>
                    <a:ext uri="{9D8B030D-6E8A-4147-A177-3AD203B41FA5}">
                      <a16:colId xmlns:a16="http://schemas.microsoft.com/office/drawing/2014/main" val="4233643009"/>
                    </a:ext>
                  </a:extLst>
                </a:gridCol>
                <a:gridCol w="2162629">
                  <a:extLst>
                    <a:ext uri="{9D8B030D-6E8A-4147-A177-3AD203B41FA5}">
                      <a16:colId xmlns:a16="http://schemas.microsoft.com/office/drawing/2014/main" val="2213254914"/>
                    </a:ext>
                  </a:extLst>
                </a:gridCol>
                <a:gridCol w="3038764">
                  <a:extLst>
                    <a:ext uri="{9D8B030D-6E8A-4147-A177-3AD203B41FA5}">
                      <a16:colId xmlns:a16="http://schemas.microsoft.com/office/drawing/2014/main" val="3773627977"/>
                    </a:ext>
                  </a:extLst>
                </a:gridCol>
                <a:gridCol w="893618">
                  <a:extLst>
                    <a:ext uri="{9D8B030D-6E8A-4147-A177-3AD203B41FA5}">
                      <a16:colId xmlns:a16="http://schemas.microsoft.com/office/drawing/2014/main" val="4022312560"/>
                    </a:ext>
                  </a:extLst>
                </a:gridCol>
              </a:tblGrid>
              <a:tr h="691109">
                <a:tc>
                  <a:txBody>
                    <a:bodyPr/>
                    <a:lstStyle/>
                    <a:p>
                      <a:pPr algn="ctr"/>
                      <a:r>
                        <a:rPr kumimoji="1" lang="ja-JP" altLang="en-US" sz="1600" dirty="0"/>
                        <a:t>発生日</a:t>
                      </a:r>
                    </a:p>
                  </a:txBody>
                  <a:tcPr anchor="ctr"/>
                </a:tc>
                <a:tc>
                  <a:txBody>
                    <a:bodyPr/>
                    <a:lstStyle/>
                    <a:p>
                      <a:pPr algn="ctr"/>
                      <a:r>
                        <a:rPr kumimoji="1" lang="ja-JP" altLang="en-US" sz="1600" dirty="0"/>
                        <a:t>概要</a:t>
                      </a:r>
                    </a:p>
                  </a:txBody>
                  <a:tcPr anchor="ctr"/>
                </a:tc>
                <a:tc>
                  <a:txBody>
                    <a:bodyPr/>
                    <a:lstStyle/>
                    <a:p>
                      <a:pPr algn="ctr"/>
                      <a:r>
                        <a:rPr kumimoji="1" lang="ja-JP" altLang="en-US" sz="1600" dirty="0"/>
                        <a:t>原因</a:t>
                      </a:r>
                    </a:p>
                  </a:txBody>
                  <a:tcPr anchor="ctr"/>
                </a:tc>
                <a:tc>
                  <a:txBody>
                    <a:bodyPr/>
                    <a:lstStyle/>
                    <a:p>
                      <a:pPr algn="ctr"/>
                      <a:r>
                        <a:rPr kumimoji="1" lang="ja-JP" altLang="en-US" sz="1600" dirty="0"/>
                        <a:t>これまでの維持管理</a:t>
                      </a:r>
                    </a:p>
                  </a:txBody>
                  <a:tcPr anchor="ctr"/>
                </a:tc>
                <a:tc>
                  <a:txBody>
                    <a:bodyPr/>
                    <a:lstStyle/>
                    <a:p>
                      <a:pPr algn="ctr"/>
                      <a:r>
                        <a:rPr kumimoji="1" lang="ja-JP" altLang="en-US" sz="1600" dirty="0"/>
                        <a:t>再発防止策</a:t>
                      </a:r>
                    </a:p>
                  </a:txBody>
                  <a:tcPr anchor="ctr"/>
                </a:tc>
                <a:tc>
                  <a:txBody>
                    <a:bodyPr/>
                    <a:lstStyle/>
                    <a:p>
                      <a:pPr algn="ctr"/>
                      <a:r>
                        <a:rPr kumimoji="1" lang="ja-JP" altLang="en-US" dirty="0"/>
                        <a:t>事故の程度</a:t>
                      </a:r>
                    </a:p>
                  </a:txBody>
                  <a:tcPr anchor="ctr"/>
                </a:tc>
                <a:extLst>
                  <a:ext uri="{0D108BD9-81ED-4DB2-BD59-A6C34878D82A}">
                    <a16:rowId xmlns:a16="http://schemas.microsoft.com/office/drawing/2014/main" val="2218233948"/>
                  </a:ext>
                </a:extLst>
              </a:tr>
              <a:tr h="1152993">
                <a:tc>
                  <a:txBody>
                    <a:bodyPr/>
                    <a:lstStyle/>
                    <a:p>
                      <a:pPr algn="ctr"/>
                      <a:r>
                        <a:rPr kumimoji="1" lang="en-US" altLang="ja-JP" sz="1600" dirty="0"/>
                        <a:t>4</a:t>
                      </a:r>
                      <a:r>
                        <a:rPr kumimoji="1" lang="ja-JP" altLang="en-US" sz="1600" dirty="0"/>
                        <a:t>月</a:t>
                      </a:r>
                      <a:r>
                        <a:rPr kumimoji="1" lang="en-US" altLang="ja-JP" sz="1600" dirty="0"/>
                        <a:t>21</a:t>
                      </a:r>
                      <a:r>
                        <a:rPr kumimoji="1" lang="ja-JP" altLang="en-US" sz="1600" dirty="0"/>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集水ます鉄蓋ズレ上がりによる車両損傷</a:t>
                      </a:r>
                    </a:p>
                  </a:txBody>
                  <a:tcPr anchor="ctr"/>
                </a:tc>
                <a:tc>
                  <a:txBody>
                    <a:bodyPr/>
                    <a:lstStyle/>
                    <a:p>
                      <a:pPr algn="ctr"/>
                      <a:r>
                        <a:rPr kumimoji="1" lang="ja-JP" altLang="en-US" sz="1600" dirty="0"/>
                        <a:t>確認不足</a:t>
                      </a:r>
                    </a:p>
                  </a:txBody>
                  <a:tcPr anchor="ctr"/>
                </a:tc>
                <a:tc>
                  <a:txBody>
                    <a:bodyPr/>
                    <a:lstStyle/>
                    <a:p>
                      <a:r>
                        <a:rPr kumimoji="1" lang="ja-JP" altLang="en-US" sz="1600" dirty="0"/>
                        <a:t>計画に基づいた巡視</a:t>
                      </a:r>
                    </a:p>
                  </a:txBody>
                  <a:tcPr anchor="ctr"/>
                </a:tc>
                <a:tc>
                  <a:txBody>
                    <a:bodyPr/>
                    <a:lstStyle/>
                    <a:p>
                      <a:pPr algn="l"/>
                      <a:r>
                        <a:rPr kumimoji="1" lang="ja-JP" altLang="en-US" sz="1600" dirty="0"/>
                        <a:t>・同一区間において集水ます鉄蓋について点検。</a:t>
                      </a:r>
                      <a:endParaRPr kumimoji="1" lang="en-US" altLang="ja-JP" sz="1600" dirty="0"/>
                    </a:p>
                    <a:p>
                      <a:pPr algn="l"/>
                      <a:r>
                        <a:rPr kumimoji="1" lang="ja-JP" altLang="en-US" sz="1600" dirty="0"/>
                        <a:t>・現地確認方法の見直し。</a:t>
                      </a:r>
                      <a:endParaRPr kumimoji="1" lang="en-US" altLang="ja-JP" sz="1600" dirty="0"/>
                    </a:p>
                    <a:p>
                      <a:pPr algn="l"/>
                      <a:r>
                        <a:rPr kumimoji="1" lang="ja-JP" altLang="en-US" sz="1600" dirty="0"/>
                        <a:t>・</a:t>
                      </a:r>
                      <a:r>
                        <a:rPr lang="ja-JP" altLang="en-US" sz="1600" dirty="0"/>
                        <a:t>請負業者に対しての指導。</a:t>
                      </a:r>
                      <a:endParaRPr kumimoji="1" lang="ja-JP" altLang="en-US" sz="1600" dirty="0"/>
                    </a:p>
                  </a:txBody>
                  <a:tcPr anchor="ctr"/>
                </a:tc>
                <a:tc>
                  <a:txBody>
                    <a:bodyPr/>
                    <a:lstStyle/>
                    <a:p>
                      <a:pPr algn="ctr"/>
                      <a:r>
                        <a:rPr kumimoji="1" lang="ja-JP" altLang="en-US" dirty="0"/>
                        <a:t>小</a:t>
                      </a:r>
                      <a:endParaRPr kumimoji="1" lang="en-US" altLang="ja-JP" dirty="0"/>
                    </a:p>
                  </a:txBody>
                  <a:tcPr anchor="ctr"/>
                </a:tc>
                <a:extLst>
                  <a:ext uri="{0D108BD9-81ED-4DB2-BD59-A6C34878D82A}">
                    <a16:rowId xmlns:a16="http://schemas.microsoft.com/office/drawing/2014/main" val="1386955638"/>
                  </a:ext>
                </a:extLst>
              </a:tr>
              <a:tr h="1152993">
                <a:tc>
                  <a:txBody>
                    <a:bodyPr/>
                    <a:lstStyle/>
                    <a:p>
                      <a:pPr algn="ctr"/>
                      <a:r>
                        <a:rPr kumimoji="1" lang="en-US" altLang="ja-JP" sz="1600" dirty="0"/>
                        <a:t>6</a:t>
                      </a:r>
                      <a:r>
                        <a:rPr kumimoji="1" lang="ja-JP" altLang="en-US" sz="1600" dirty="0"/>
                        <a:t>月</a:t>
                      </a:r>
                      <a:r>
                        <a:rPr kumimoji="1" lang="en-US" altLang="ja-JP" sz="1600" dirty="0"/>
                        <a:t>28</a:t>
                      </a:r>
                      <a:r>
                        <a:rPr kumimoji="1" lang="ja-JP" altLang="en-US" sz="1600" dirty="0"/>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集水ます鉄蓋ズレ上がりによる車両損傷</a:t>
                      </a:r>
                    </a:p>
                  </a:txBody>
                  <a:tcPr anchor="ctr"/>
                </a:tc>
                <a:tc>
                  <a:txBody>
                    <a:bodyPr/>
                    <a:lstStyle/>
                    <a:p>
                      <a:pPr algn="ctr"/>
                      <a:r>
                        <a:rPr kumimoji="1" lang="ja-JP" altLang="en-US" sz="1600" dirty="0"/>
                        <a:t>確認不足</a:t>
                      </a:r>
                    </a:p>
                  </a:txBody>
                  <a:tcPr anchor="ctr"/>
                </a:tc>
                <a:tc>
                  <a:txBody>
                    <a:bodyPr/>
                    <a:lstStyle/>
                    <a:p>
                      <a:r>
                        <a:rPr kumimoji="1" lang="ja-JP" altLang="en-US" sz="1600" dirty="0"/>
                        <a:t>計画に基づいた巡視</a:t>
                      </a:r>
                    </a:p>
                  </a:txBody>
                  <a:tcPr anchor="ctr"/>
                </a:tc>
                <a:tc>
                  <a:txBody>
                    <a:bodyPr/>
                    <a:lstStyle/>
                    <a:p>
                      <a:pPr algn="l"/>
                      <a:r>
                        <a:rPr kumimoji="1" lang="ja-JP" altLang="en-US" sz="1600" dirty="0"/>
                        <a:t>・全社員への事故事案周知。</a:t>
                      </a:r>
                      <a:endParaRPr kumimoji="1" lang="en-US" altLang="ja-JP" sz="1600" dirty="0"/>
                    </a:p>
                    <a:p>
                      <a:pPr algn="l"/>
                      <a:r>
                        <a:rPr kumimoji="1" lang="ja-JP" altLang="en-US" sz="1600" dirty="0"/>
                        <a:t>・危険マス対応の徹底</a:t>
                      </a:r>
                      <a:endParaRPr kumimoji="1" lang="en-US" altLang="ja-JP" sz="1600" dirty="0"/>
                    </a:p>
                    <a:p>
                      <a:pPr algn="l"/>
                      <a:r>
                        <a:rPr kumimoji="1" lang="ja-JP" altLang="en-US" sz="1600" dirty="0"/>
                        <a:t>・危険ます対応記録書の作成・報告</a:t>
                      </a:r>
                    </a:p>
                  </a:txBody>
                  <a:tcPr anchor="ctr"/>
                </a:tc>
                <a:tc>
                  <a:txBody>
                    <a:bodyPr/>
                    <a:lstStyle/>
                    <a:p>
                      <a:pPr algn="ctr"/>
                      <a:r>
                        <a:rPr kumimoji="1" lang="ja-JP" altLang="en-US" dirty="0"/>
                        <a:t>小</a:t>
                      </a:r>
                    </a:p>
                  </a:txBody>
                  <a:tcPr anchor="ctr"/>
                </a:tc>
                <a:extLst>
                  <a:ext uri="{0D108BD9-81ED-4DB2-BD59-A6C34878D82A}">
                    <a16:rowId xmlns:a16="http://schemas.microsoft.com/office/drawing/2014/main" val="3928938425"/>
                  </a:ext>
                </a:extLst>
              </a:tr>
            </a:tbl>
          </a:graphicData>
        </a:graphic>
      </p:graphicFrame>
      <p:pic>
        <p:nvPicPr>
          <p:cNvPr id="23" name="図 22">
            <a:extLst>
              <a:ext uri="{FF2B5EF4-FFF2-40B4-BE49-F238E27FC236}">
                <a16:creationId xmlns:a16="http://schemas.microsoft.com/office/drawing/2014/main" id="{F88B3FBE-9904-3D95-4259-3936F4FAA7BB}"/>
              </a:ext>
            </a:extLst>
          </p:cNvPr>
          <p:cNvPicPr>
            <a:picLocks noChangeAspect="1"/>
          </p:cNvPicPr>
          <p:nvPr/>
        </p:nvPicPr>
        <p:blipFill>
          <a:blip r:embed="rId3"/>
          <a:stretch>
            <a:fillRect/>
          </a:stretch>
        </p:blipFill>
        <p:spPr>
          <a:xfrm>
            <a:off x="1041917" y="4460999"/>
            <a:ext cx="2231572" cy="1829104"/>
          </a:xfrm>
          <a:prstGeom prst="rect">
            <a:avLst/>
          </a:prstGeom>
        </p:spPr>
      </p:pic>
      <p:sp>
        <p:nvSpPr>
          <p:cNvPr id="10" name="テキスト ボックス 9">
            <a:extLst>
              <a:ext uri="{FF2B5EF4-FFF2-40B4-BE49-F238E27FC236}">
                <a16:creationId xmlns:a16="http://schemas.microsoft.com/office/drawing/2014/main" id="{E1F98663-2B89-FCD6-9F2B-24E2482859C3}"/>
              </a:ext>
            </a:extLst>
          </p:cNvPr>
          <p:cNvSpPr txBox="1"/>
          <p:nvPr/>
        </p:nvSpPr>
        <p:spPr>
          <a:xfrm>
            <a:off x="618282" y="6278913"/>
            <a:ext cx="3391743" cy="369332"/>
          </a:xfrm>
          <a:prstGeom prst="rect">
            <a:avLst/>
          </a:prstGeom>
          <a:noFill/>
        </p:spPr>
        <p:txBody>
          <a:bodyPr wrap="square" rtlCol="0">
            <a:spAutoFit/>
          </a:bodyPr>
          <a:lstStyle/>
          <a:p>
            <a:r>
              <a:rPr kumimoji="1" lang="ja-JP" altLang="en-US" u="sng" dirty="0"/>
              <a:t>集水ます上部に設置された鉄板</a:t>
            </a:r>
          </a:p>
        </p:txBody>
      </p:sp>
      <p:pic>
        <p:nvPicPr>
          <p:cNvPr id="11" name="図 10">
            <a:extLst>
              <a:ext uri="{FF2B5EF4-FFF2-40B4-BE49-F238E27FC236}">
                <a16:creationId xmlns:a16="http://schemas.microsoft.com/office/drawing/2014/main" id="{A058DBF9-4EE2-C017-8675-50C2B722E869}"/>
              </a:ext>
            </a:extLst>
          </p:cNvPr>
          <p:cNvPicPr>
            <a:picLocks noChangeAspect="1"/>
          </p:cNvPicPr>
          <p:nvPr/>
        </p:nvPicPr>
        <p:blipFill>
          <a:blip r:embed="rId4"/>
          <a:stretch>
            <a:fillRect/>
          </a:stretch>
        </p:blipFill>
        <p:spPr>
          <a:xfrm>
            <a:off x="3831590" y="4460999"/>
            <a:ext cx="2231572" cy="1836431"/>
          </a:xfrm>
          <a:prstGeom prst="rect">
            <a:avLst/>
          </a:prstGeom>
        </p:spPr>
      </p:pic>
      <p:sp>
        <p:nvSpPr>
          <p:cNvPr id="12" name="テキスト ボックス 11">
            <a:extLst>
              <a:ext uri="{FF2B5EF4-FFF2-40B4-BE49-F238E27FC236}">
                <a16:creationId xmlns:a16="http://schemas.microsoft.com/office/drawing/2014/main" id="{B16405CD-06C0-2124-C71F-D0E218270519}"/>
              </a:ext>
            </a:extLst>
          </p:cNvPr>
          <p:cNvSpPr txBox="1"/>
          <p:nvPr/>
        </p:nvSpPr>
        <p:spPr>
          <a:xfrm>
            <a:off x="4089620" y="6278913"/>
            <a:ext cx="1893946" cy="369332"/>
          </a:xfrm>
          <a:prstGeom prst="rect">
            <a:avLst/>
          </a:prstGeom>
          <a:noFill/>
        </p:spPr>
        <p:txBody>
          <a:bodyPr wrap="square" rtlCol="0">
            <a:spAutoFit/>
          </a:bodyPr>
          <a:lstStyle/>
          <a:p>
            <a:r>
              <a:rPr kumimoji="1" lang="ja-JP" altLang="en-US" u="sng" dirty="0"/>
              <a:t>鉄板撤去状況</a:t>
            </a:r>
          </a:p>
        </p:txBody>
      </p:sp>
      <p:pic>
        <p:nvPicPr>
          <p:cNvPr id="13" name="図 12">
            <a:extLst>
              <a:ext uri="{FF2B5EF4-FFF2-40B4-BE49-F238E27FC236}">
                <a16:creationId xmlns:a16="http://schemas.microsoft.com/office/drawing/2014/main" id="{64C288AD-F03D-0D83-AD35-6ADDCB6735EA}"/>
              </a:ext>
            </a:extLst>
          </p:cNvPr>
          <p:cNvPicPr>
            <a:picLocks noChangeAspect="1"/>
          </p:cNvPicPr>
          <p:nvPr/>
        </p:nvPicPr>
        <p:blipFill>
          <a:blip r:embed="rId5"/>
          <a:stretch>
            <a:fillRect/>
          </a:stretch>
        </p:blipFill>
        <p:spPr>
          <a:xfrm>
            <a:off x="6905625" y="4461000"/>
            <a:ext cx="2199451" cy="1817914"/>
          </a:xfrm>
          <a:prstGeom prst="rect">
            <a:avLst/>
          </a:prstGeom>
        </p:spPr>
      </p:pic>
      <p:sp>
        <p:nvSpPr>
          <p:cNvPr id="14" name="テキスト ボックス 13">
            <a:extLst>
              <a:ext uri="{FF2B5EF4-FFF2-40B4-BE49-F238E27FC236}">
                <a16:creationId xmlns:a16="http://schemas.microsoft.com/office/drawing/2014/main" id="{C7DB6479-C2F2-0AD1-F87E-CEF36F6779BE}"/>
              </a:ext>
            </a:extLst>
          </p:cNvPr>
          <p:cNvSpPr txBox="1"/>
          <p:nvPr/>
        </p:nvSpPr>
        <p:spPr>
          <a:xfrm>
            <a:off x="7363474" y="6278913"/>
            <a:ext cx="1893946" cy="369332"/>
          </a:xfrm>
          <a:prstGeom prst="rect">
            <a:avLst/>
          </a:prstGeom>
          <a:noFill/>
        </p:spPr>
        <p:txBody>
          <a:bodyPr wrap="square" rtlCol="0">
            <a:spAutoFit/>
          </a:bodyPr>
          <a:lstStyle/>
          <a:p>
            <a:r>
              <a:rPr kumimoji="1" lang="ja-JP" altLang="en-US" u="sng" dirty="0"/>
              <a:t>仮復旧状況</a:t>
            </a:r>
          </a:p>
        </p:txBody>
      </p:sp>
      <p:sp>
        <p:nvSpPr>
          <p:cNvPr id="15" name="テキスト ボックス 14">
            <a:extLst>
              <a:ext uri="{FF2B5EF4-FFF2-40B4-BE49-F238E27FC236}">
                <a16:creationId xmlns:a16="http://schemas.microsoft.com/office/drawing/2014/main" id="{A6B7D7BE-651E-9883-C7E6-2AE487780B59}"/>
              </a:ext>
            </a:extLst>
          </p:cNvPr>
          <p:cNvSpPr txBox="1"/>
          <p:nvPr/>
        </p:nvSpPr>
        <p:spPr>
          <a:xfrm>
            <a:off x="6913727" y="6582896"/>
            <a:ext cx="2942251" cy="307777"/>
          </a:xfrm>
          <a:prstGeom prst="rect">
            <a:avLst/>
          </a:prstGeom>
          <a:noFill/>
        </p:spPr>
        <p:txBody>
          <a:bodyPr wrap="square" rtlCol="0">
            <a:spAutoFit/>
          </a:bodyPr>
          <a:lstStyle/>
          <a:p>
            <a:pPr algn="ctr"/>
            <a:r>
              <a:rPr kumimoji="1" lang="en-US" altLang="ja-JP" sz="1400" dirty="0"/>
              <a:t>※</a:t>
            </a:r>
            <a:r>
              <a:rPr kumimoji="1" lang="ja-JP" altLang="en-US" sz="1400" dirty="0"/>
              <a:t>後日、ます上部改良済</a:t>
            </a:r>
          </a:p>
        </p:txBody>
      </p:sp>
    </p:spTree>
    <p:extLst>
      <p:ext uri="{BB962C8B-B14F-4D97-AF65-F5344CB8AC3E}">
        <p14:creationId xmlns:p14="http://schemas.microsoft.com/office/powerpoint/2010/main" val="4027694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CF910-78FE-D7F8-2DD0-270A2BDC067D}"/>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95D7C879-29A0-BE73-6F08-C0BD8BF43683}"/>
              </a:ext>
            </a:extLst>
          </p:cNvPr>
          <p:cNvSpPr>
            <a:spLocks noGrp="1"/>
          </p:cNvSpPr>
          <p:nvPr>
            <p:ph type="sldNum" sz="quarter" idx="12"/>
          </p:nvPr>
        </p:nvSpPr>
        <p:spPr/>
        <p:txBody>
          <a:bodyPr/>
          <a:lstStyle/>
          <a:p>
            <a:fld id="{36EC18DB-A5DF-4E0E-B815-FCD04A2C4B2C}" type="slidenum">
              <a:rPr kumimoji="1" lang="ja-JP" altLang="en-US" smtClean="0"/>
              <a:t>22</a:t>
            </a:fld>
            <a:endParaRPr kumimoji="1" lang="ja-JP" altLang="en-US" dirty="0"/>
          </a:p>
        </p:txBody>
      </p:sp>
      <p:sp>
        <p:nvSpPr>
          <p:cNvPr id="6" name="角丸四角形 6">
            <a:extLst>
              <a:ext uri="{FF2B5EF4-FFF2-40B4-BE49-F238E27FC236}">
                <a16:creationId xmlns:a16="http://schemas.microsoft.com/office/drawing/2014/main" id="{CFB5FCB3-A761-202A-B7D4-8A3435C96D0A}"/>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9" name="Text Box 64">
            <a:extLst>
              <a:ext uri="{FF2B5EF4-FFF2-40B4-BE49-F238E27FC236}">
                <a16:creationId xmlns:a16="http://schemas.microsoft.com/office/drawing/2014/main" id="{C4881F04-7162-7CEE-89F3-0950F77EDFE4}"/>
              </a:ext>
            </a:extLst>
          </p:cNvPr>
          <p:cNvSpPr txBox="1">
            <a:spLocks noChangeArrowheads="1"/>
          </p:cNvSpPr>
          <p:nvPr/>
        </p:nvSpPr>
        <p:spPr bwMode="auto">
          <a:xfrm>
            <a:off x="11250" y="689707"/>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管路（下水管詰まり：</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1</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件）</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graphicFrame>
        <p:nvGraphicFramePr>
          <p:cNvPr id="20" name="表 19">
            <a:extLst>
              <a:ext uri="{FF2B5EF4-FFF2-40B4-BE49-F238E27FC236}">
                <a16:creationId xmlns:a16="http://schemas.microsoft.com/office/drawing/2014/main" id="{822563DC-BB35-E5DD-74E2-9FBF1BFD8BE6}"/>
              </a:ext>
            </a:extLst>
          </p:cNvPr>
          <p:cNvGraphicFramePr>
            <a:graphicFrameLocks noGrp="1"/>
          </p:cNvGraphicFramePr>
          <p:nvPr>
            <p:extLst>
              <p:ext uri="{D42A27DB-BD31-4B8C-83A1-F6EECF244321}">
                <p14:modId xmlns:p14="http://schemas.microsoft.com/office/powerpoint/2010/main" val="209170642"/>
              </p:ext>
            </p:extLst>
          </p:nvPr>
        </p:nvGraphicFramePr>
        <p:xfrm>
          <a:off x="134300" y="1299298"/>
          <a:ext cx="9496854" cy="2243463"/>
        </p:xfrm>
        <a:graphic>
          <a:graphicData uri="http://schemas.openxmlformats.org/drawingml/2006/table">
            <a:tbl>
              <a:tblPr firstRow="1" bandRow="1">
                <a:tableStyleId>{5C22544A-7EE6-4342-B048-85BDC9FD1C3A}</a:tableStyleId>
              </a:tblPr>
              <a:tblGrid>
                <a:gridCol w="1040450">
                  <a:extLst>
                    <a:ext uri="{9D8B030D-6E8A-4147-A177-3AD203B41FA5}">
                      <a16:colId xmlns:a16="http://schemas.microsoft.com/office/drawing/2014/main" val="2358387421"/>
                    </a:ext>
                  </a:extLst>
                </a:gridCol>
                <a:gridCol w="1250950">
                  <a:extLst>
                    <a:ext uri="{9D8B030D-6E8A-4147-A177-3AD203B41FA5}">
                      <a16:colId xmlns:a16="http://schemas.microsoft.com/office/drawing/2014/main" val="2462215476"/>
                    </a:ext>
                  </a:extLst>
                </a:gridCol>
                <a:gridCol w="1092200">
                  <a:extLst>
                    <a:ext uri="{9D8B030D-6E8A-4147-A177-3AD203B41FA5}">
                      <a16:colId xmlns:a16="http://schemas.microsoft.com/office/drawing/2014/main" val="1247259057"/>
                    </a:ext>
                  </a:extLst>
                </a:gridCol>
                <a:gridCol w="2171700">
                  <a:extLst>
                    <a:ext uri="{9D8B030D-6E8A-4147-A177-3AD203B41FA5}">
                      <a16:colId xmlns:a16="http://schemas.microsoft.com/office/drawing/2014/main" val="3842215305"/>
                    </a:ext>
                  </a:extLst>
                </a:gridCol>
                <a:gridCol w="3022600">
                  <a:extLst>
                    <a:ext uri="{9D8B030D-6E8A-4147-A177-3AD203B41FA5}">
                      <a16:colId xmlns:a16="http://schemas.microsoft.com/office/drawing/2014/main" val="2459705149"/>
                    </a:ext>
                  </a:extLst>
                </a:gridCol>
                <a:gridCol w="918954">
                  <a:extLst>
                    <a:ext uri="{9D8B030D-6E8A-4147-A177-3AD203B41FA5}">
                      <a16:colId xmlns:a16="http://schemas.microsoft.com/office/drawing/2014/main" val="1159439398"/>
                    </a:ext>
                  </a:extLst>
                </a:gridCol>
              </a:tblGrid>
              <a:tr h="560804">
                <a:tc>
                  <a:txBody>
                    <a:bodyPr/>
                    <a:lstStyle/>
                    <a:p>
                      <a:pPr algn="ctr"/>
                      <a:r>
                        <a:rPr kumimoji="1" lang="ja-JP" altLang="en-US" sz="1600" dirty="0"/>
                        <a:t>発生日</a:t>
                      </a:r>
                    </a:p>
                  </a:txBody>
                  <a:tcPr anchor="ctr"/>
                </a:tc>
                <a:tc>
                  <a:txBody>
                    <a:bodyPr/>
                    <a:lstStyle/>
                    <a:p>
                      <a:pPr algn="ctr"/>
                      <a:r>
                        <a:rPr kumimoji="1" lang="ja-JP" altLang="en-US" sz="1600" dirty="0"/>
                        <a:t>概要</a:t>
                      </a:r>
                    </a:p>
                  </a:txBody>
                  <a:tcPr anchor="ctr"/>
                </a:tc>
                <a:tc>
                  <a:txBody>
                    <a:bodyPr/>
                    <a:lstStyle/>
                    <a:p>
                      <a:pPr algn="ctr"/>
                      <a:r>
                        <a:rPr kumimoji="1" lang="ja-JP" altLang="en-US" sz="1600" dirty="0"/>
                        <a:t>原因</a:t>
                      </a:r>
                    </a:p>
                  </a:txBody>
                  <a:tcPr anchor="ctr"/>
                </a:tc>
                <a:tc>
                  <a:txBody>
                    <a:bodyPr/>
                    <a:lstStyle/>
                    <a:p>
                      <a:pPr algn="ctr"/>
                      <a:r>
                        <a:rPr kumimoji="1" lang="ja-JP" altLang="en-US" sz="1600" dirty="0"/>
                        <a:t>これまでの維持管理</a:t>
                      </a:r>
                    </a:p>
                  </a:txBody>
                  <a:tcPr anchor="ctr"/>
                </a:tc>
                <a:tc>
                  <a:txBody>
                    <a:bodyPr/>
                    <a:lstStyle/>
                    <a:p>
                      <a:pPr algn="ctr"/>
                      <a:r>
                        <a:rPr kumimoji="1" lang="ja-JP" altLang="en-US" sz="1600" dirty="0"/>
                        <a:t>再発防止策</a:t>
                      </a:r>
                    </a:p>
                  </a:txBody>
                  <a:tcPr anchor="ctr"/>
                </a:tc>
                <a:tc>
                  <a:txBody>
                    <a:bodyPr/>
                    <a:lstStyle/>
                    <a:p>
                      <a:pPr algn="ctr"/>
                      <a:r>
                        <a:rPr kumimoji="1" lang="ja-JP" altLang="en-US" dirty="0"/>
                        <a:t>事故の程度</a:t>
                      </a:r>
                    </a:p>
                  </a:txBody>
                  <a:tcPr anchor="ctr"/>
                </a:tc>
                <a:extLst>
                  <a:ext uri="{0D108BD9-81ED-4DB2-BD59-A6C34878D82A}">
                    <a16:rowId xmlns:a16="http://schemas.microsoft.com/office/drawing/2014/main" val="3936140674"/>
                  </a:ext>
                </a:extLst>
              </a:tr>
              <a:tr h="1603383">
                <a:tc>
                  <a:txBody>
                    <a:bodyPr/>
                    <a:lstStyle/>
                    <a:p>
                      <a:pPr algn="ctr"/>
                      <a:r>
                        <a:rPr kumimoji="1" lang="en-US" altLang="ja-JP" sz="1600" dirty="0"/>
                        <a:t>6</a:t>
                      </a:r>
                      <a:r>
                        <a:rPr kumimoji="1" lang="ja-JP" altLang="en-US" sz="1600" dirty="0"/>
                        <a:t>月</a:t>
                      </a:r>
                      <a:r>
                        <a:rPr kumimoji="1" lang="en-US" altLang="ja-JP" sz="1600" dirty="0"/>
                        <a:t>2</a:t>
                      </a:r>
                      <a:r>
                        <a:rPr kumimoji="1" lang="ja-JP" altLang="en-US" sz="1600" dirty="0"/>
                        <a:t>日</a:t>
                      </a:r>
                    </a:p>
                  </a:txBody>
                  <a:tcPr anchor="ctr"/>
                </a:tc>
                <a:tc>
                  <a:txBody>
                    <a:bodyPr/>
                    <a:lstStyle/>
                    <a:p>
                      <a:r>
                        <a:rPr kumimoji="1" lang="ja-JP" altLang="en-US" sz="1600" dirty="0"/>
                        <a:t>取付管詰まりによる敷地内汚損</a:t>
                      </a:r>
                    </a:p>
                  </a:txBody>
                  <a:tcPr anchor="ctr"/>
                </a:tc>
                <a:tc>
                  <a:txBody>
                    <a:bodyPr/>
                    <a:lstStyle/>
                    <a:p>
                      <a:pPr algn="ctr"/>
                      <a:r>
                        <a:rPr kumimoji="1" lang="ja-JP" altLang="en-US" sz="1600" dirty="0"/>
                        <a:t>油脂類付着による排水阻害</a:t>
                      </a:r>
                      <a:endParaRPr kumimoji="1" lang="en-US" altLang="ja-JP" sz="1600" dirty="0"/>
                    </a:p>
                    <a:p>
                      <a:pPr algn="ctr"/>
                      <a:r>
                        <a:rPr kumimoji="1" lang="ja-JP" altLang="en-US" sz="1000" dirty="0"/>
                        <a:t>（構造的問題）</a:t>
                      </a:r>
                    </a:p>
                  </a:txBody>
                  <a:tcPr anchor="ctr"/>
                </a:tc>
                <a:tc>
                  <a:txBody>
                    <a:bodyPr/>
                    <a:lstStyle/>
                    <a:p>
                      <a:r>
                        <a:rPr kumimoji="1" lang="ja-JP" altLang="en-US" sz="1600" dirty="0"/>
                        <a:t>計画に基づいた点検</a:t>
                      </a:r>
                    </a:p>
                  </a:txBody>
                  <a:tcPr anchor="ctr"/>
                </a:tc>
                <a:tc>
                  <a:txBody>
                    <a:bodyPr/>
                    <a:lstStyle/>
                    <a:p>
                      <a:pPr algn="l"/>
                      <a:r>
                        <a:rPr kumimoji="1" lang="ja-JP" altLang="en-US" sz="1600" dirty="0"/>
                        <a:t>同一区間において取付管について点検。</a:t>
                      </a:r>
                      <a:endParaRPr kumimoji="1" lang="en-US" altLang="ja-JP" sz="1600" dirty="0"/>
                    </a:p>
                  </a:txBody>
                  <a:tcPr anchor="ctr"/>
                </a:tc>
                <a:tc>
                  <a:txBody>
                    <a:bodyPr/>
                    <a:lstStyle/>
                    <a:p>
                      <a:pPr algn="ctr"/>
                      <a:r>
                        <a:rPr kumimoji="1" lang="ja-JP" altLang="en-US" dirty="0"/>
                        <a:t>小</a:t>
                      </a:r>
                    </a:p>
                  </a:txBody>
                  <a:tcPr anchor="ctr"/>
                </a:tc>
                <a:extLst>
                  <a:ext uri="{0D108BD9-81ED-4DB2-BD59-A6C34878D82A}">
                    <a16:rowId xmlns:a16="http://schemas.microsoft.com/office/drawing/2014/main" val="2328556252"/>
                  </a:ext>
                </a:extLst>
              </a:tr>
            </a:tbl>
          </a:graphicData>
        </a:graphic>
      </p:graphicFrame>
      <p:sp>
        <p:nvSpPr>
          <p:cNvPr id="4" name="テキスト ボックス 3">
            <a:extLst>
              <a:ext uri="{FF2B5EF4-FFF2-40B4-BE49-F238E27FC236}">
                <a16:creationId xmlns:a16="http://schemas.microsoft.com/office/drawing/2014/main" id="{41B5F6D5-E149-95E0-6699-B7EFC57E3683}"/>
              </a:ext>
            </a:extLst>
          </p:cNvPr>
          <p:cNvSpPr txBox="1"/>
          <p:nvPr/>
        </p:nvSpPr>
        <p:spPr>
          <a:xfrm>
            <a:off x="134301" y="2005073"/>
            <a:ext cx="1046318" cy="338554"/>
          </a:xfrm>
          <a:prstGeom prst="rect">
            <a:avLst/>
          </a:prstGeom>
          <a:solidFill>
            <a:schemeClr val="bg1"/>
          </a:solidFill>
          <a:ln>
            <a:solidFill>
              <a:schemeClr val="tx1"/>
            </a:solidFill>
          </a:ln>
        </p:spPr>
        <p:txBody>
          <a:bodyPr wrap="square" rtlCol="0" anchor="ctr">
            <a:spAutoFit/>
          </a:bodyPr>
          <a:lstStyle/>
          <a:p>
            <a:pPr algn="ctr"/>
            <a:r>
              <a:rPr kumimoji="1" lang="ja-JP" altLang="en-US" sz="800" dirty="0"/>
              <a:t>第２回審議会資料</a:t>
            </a:r>
            <a:endParaRPr kumimoji="1" lang="en-US" altLang="ja-JP" sz="800" dirty="0"/>
          </a:p>
          <a:p>
            <a:pPr algn="ctr"/>
            <a:r>
              <a:rPr kumimoji="1" lang="ja-JP" altLang="en-US" sz="800" dirty="0"/>
              <a:t>（再掲）</a:t>
            </a:r>
          </a:p>
        </p:txBody>
      </p:sp>
    </p:spTree>
    <p:extLst>
      <p:ext uri="{BB962C8B-B14F-4D97-AF65-F5344CB8AC3E}">
        <p14:creationId xmlns:p14="http://schemas.microsoft.com/office/powerpoint/2010/main" val="3266403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CE7BC-B778-7317-1F50-2FA98304E468}"/>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F3CA7775-A546-B9C0-294C-41CE8119258D}"/>
              </a:ext>
            </a:extLst>
          </p:cNvPr>
          <p:cNvSpPr>
            <a:spLocks noGrp="1"/>
          </p:cNvSpPr>
          <p:nvPr>
            <p:ph type="sldNum" sz="quarter" idx="12"/>
          </p:nvPr>
        </p:nvSpPr>
        <p:spPr/>
        <p:txBody>
          <a:bodyPr/>
          <a:lstStyle/>
          <a:p>
            <a:fld id="{36EC18DB-A5DF-4E0E-B815-FCD04A2C4B2C}" type="slidenum">
              <a:rPr kumimoji="1" lang="ja-JP" altLang="en-US" smtClean="0"/>
              <a:t>23</a:t>
            </a:fld>
            <a:endParaRPr kumimoji="1" lang="ja-JP" altLang="en-US" dirty="0"/>
          </a:p>
        </p:txBody>
      </p:sp>
      <p:sp>
        <p:nvSpPr>
          <p:cNvPr id="6" name="角丸四角形 6">
            <a:extLst>
              <a:ext uri="{FF2B5EF4-FFF2-40B4-BE49-F238E27FC236}">
                <a16:creationId xmlns:a16="http://schemas.microsoft.com/office/drawing/2014/main" id="{F9924F08-16B8-8DE5-E113-65B376ACB094}"/>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9" name="Text Box 64">
            <a:extLst>
              <a:ext uri="{FF2B5EF4-FFF2-40B4-BE49-F238E27FC236}">
                <a16:creationId xmlns:a16="http://schemas.microsoft.com/office/drawing/2014/main" id="{4817DF43-C5C2-E50F-0315-05DF09D739ED}"/>
              </a:ext>
            </a:extLst>
          </p:cNvPr>
          <p:cNvSpPr txBox="1">
            <a:spLocks noChangeArrowheads="1"/>
          </p:cNvSpPr>
          <p:nvPr/>
        </p:nvSpPr>
        <p:spPr bwMode="auto">
          <a:xfrm>
            <a:off x="11250" y="689707"/>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中之島抽水所</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（ヒューマンエラー：</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1</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件）</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graphicFrame>
        <p:nvGraphicFramePr>
          <p:cNvPr id="20" name="表 19">
            <a:extLst>
              <a:ext uri="{FF2B5EF4-FFF2-40B4-BE49-F238E27FC236}">
                <a16:creationId xmlns:a16="http://schemas.microsoft.com/office/drawing/2014/main" id="{E81D6399-4D65-05DB-B8F1-0C200A2ADEA4}"/>
              </a:ext>
            </a:extLst>
          </p:cNvPr>
          <p:cNvGraphicFramePr>
            <a:graphicFrameLocks noGrp="1" noChangeAspect="1"/>
          </p:cNvGraphicFramePr>
          <p:nvPr>
            <p:extLst>
              <p:ext uri="{D42A27DB-BD31-4B8C-83A1-F6EECF244321}">
                <p14:modId xmlns:p14="http://schemas.microsoft.com/office/powerpoint/2010/main" val="19248079"/>
              </p:ext>
            </p:extLst>
          </p:nvPr>
        </p:nvGraphicFramePr>
        <p:xfrm>
          <a:off x="276225" y="1459951"/>
          <a:ext cx="9163050" cy="4433532"/>
        </p:xfrm>
        <a:graphic>
          <a:graphicData uri="http://schemas.openxmlformats.org/drawingml/2006/table">
            <a:tbl>
              <a:tblPr firstRow="1" bandRow="1">
                <a:tableStyleId>{5C22544A-7EE6-4342-B048-85BDC9FD1C3A}</a:tableStyleId>
              </a:tblPr>
              <a:tblGrid>
                <a:gridCol w="1020087">
                  <a:extLst>
                    <a:ext uri="{9D8B030D-6E8A-4147-A177-3AD203B41FA5}">
                      <a16:colId xmlns:a16="http://schemas.microsoft.com/office/drawing/2014/main" val="2358387421"/>
                    </a:ext>
                  </a:extLst>
                </a:gridCol>
                <a:gridCol w="1531180">
                  <a:extLst>
                    <a:ext uri="{9D8B030D-6E8A-4147-A177-3AD203B41FA5}">
                      <a16:colId xmlns:a16="http://schemas.microsoft.com/office/drawing/2014/main" val="2462215476"/>
                    </a:ext>
                  </a:extLst>
                </a:gridCol>
                <a:gridCol w="2500283">
                  <a:extLst>
                    <a:ext uri="{9D8B030D-6E8A-4147-A177-3AD203B41FA5}">
                      <a16:colId xmlns:a16="http://schemas.microsoft.com/office/drawing/2014/main" val="1247259057"/>
                    </a:ext>
                  </a:extLst>
                </a:gridCol>
                <a:gridCol w="3257656">
                  <a:extLst>
                    <a:ext uri="{9D8B030D-6E8A-4147-A177-3AD203B41FA5}">
                      <a16:colId xmlns:a16="http://schemas.microsoft.com/office/drawing/2014/main" val="2459705149"/>
                    </a:ext>
                  </a:extLst>
                </a:gridCol>
                <a:gridCol w="853844">
                  <a:extLst>
                    <a:ext uri="{9D8B030D-6E8A-4147-A177-3AD203B41FA5}">
                      <a16:colId xmlns:a16="http://schemas.microsoft.com/office/drawing/2014/main" val="1159439398"/>
                    </a:ext>
                  </a:extLst>
                </a:gridCol>
              </a:tblGrid>
              <a:tr h="1202652">
                <a:tc>
                  <a:txBody>
                    <a:bodyPr/>
                    <a:lstStyle/>
                    <a:p>
                      <a:pPr algn="ctr"/>
                      <a:r>
                        <a:rPr kumimoji="1" lang="ja-JP" altLang="en-US" sz="1600" dirty="0"/>
                        <a:t>発生日</a:t>
                      </a:r>
                    </a:p>
                  </a:txBody>
                  <a:tcPr anchor="ctr"/>
                </a:tc>
                <a:tc>
                  <a:txBody>
                    <a:bodyPr/>
                    <a:lstStyle/>
                    <a:p>
                      <a:pPr algn="ctr"/>
                      <a:r>
                        <a:rPr kumimoji="1" lang="ja-JP" altLang="en-US" sz="1600" dirty="0"/>
                        <a:t>概要</a:t>
                      </a:r>
                    </a:p>
                  </a:txBody>
                  <a:tcPr anchor="ctr"/>
                </a:tc>
                <a:tc>
                  <a:txBody>
                    <a:bodyPr/>
                    <a:lstStyle/>
                    <a:p>
                      <a:pPr algn="ctr"/>
                      <a:r>
                        <a:rPr kumimoji="1" lang="ja-JP" altLang="en-US" sz="1600" dirty="0"/>
                        <a:t>原因</a:t>
                      </a:r>
                    </a:p>
                  </a:txBody>
                  <a:tcPr anchor="ctr"/>
                </a:tc>
                <a:tc>
                  <a:txBody>
                    <a:bodyPr/>
                    <a:lstStyle/>
                    <a:p>
                      <a:pPr algn="ctr"/>
                      <a:r>
                        <a:rPr kumimoji="1" lang="ja-JP" altLang="en-US" sz="1600" dirty="0"/>
                        <a:t>再発防止策</a:t>
                      </a:r>
                    </a:p>
                  </a:txBody>
                  <a:tcPr anchor="ctr"/>
                </a:tc>
                <a:tc>
                  <a:txBody>
                    <a:bodyPr/>
                    <a:lstStyle/>
                    <a:p>
                      <a:pPr algn="ctr"/>
                      <a:r>
                        <a:rPr kumimoji="1" lang="ja-JP" altLang="en-US" dirty="0"/>
                        <a:t>事故の</a:t>
                      </a:r>
                      <a:endParaRPr kumimoji="1" lang="en-US" altLang="ja-JP" dirty="0"/>
                    </a:p>
                    <a:p>
                      <a:pPr algn="ctr"/>
                      <a:r>
                        <a:rPr kumimoji="1" lang="ja-JP" altLang="en-US" dirty="0"/>
                        <a:t>程度</a:t>
                      </a:r>
                    </a:p>
                  </a:txBody>
                  <a:tcPr anchor="ctr"/>
                </a:tc>
                <a:extLst>
                  <a:ext uri="{0D108BD9-81ED-4DB2-BD59-A6C34878D82A}">
                    <a16:rowId xmlns:a16="http://schemas.microsoft.com/office/drawing/2014/main" val="3936140674"/>
                  </a:ext>
                </a:extLst>
              </a:tr>
              <a:tr h="3138122">
                <a:tc>
                  <a:txBody>
                    <a:bodyPr/>
                    <a:lstStyle/>
                    <a:p>
                      <a:pPr algn="ctr"/>
                      <a:r>
                        <a:rPr kumimoji="1" lang="en-US" altLang="ja-JP" sz="1600" dirty="0"/>
                        <a:t>9/12</a:t>
                      </a:r>
                      <a:endParaRPr kumimoji="1" lang="ja-JP" altLang="en-US" sz="1600" dirty="0"/>
                    </a:p>
                  </a:txBody>
                  <a:tcPr anchor="ctr"/>
                </a:tc>
                <a:tc>
                  <a:txBody>
                    <a:bodyPr/>
                    <a:lstStyle/>
                    <a:p>
                      <a:r>
                        <a:rPr lang="ja-JP" altLang="en-US" sz="1400" dirty="0"/>
                        <a:t>ヒューマンエラーによりポンプが自動で運転せず、危険水位を超過した。</a:t>
                      </a:r>
                      <a:endParaRPr kumimoji="1" lang="ja-JP" altLang="en-US" sz="1400" dirty="0"/>
                    </a:p>
                  </a:txBody>
                  <a:tcPr anchor="ctr"/>
                </a:tc>
                <a:tc>
                  <a:txBody>
                    <a:bodyPr/>
                    <a:lstStyle/>
                    <a:p>
                      <a:pPr algn="l"/>
                      <a:r>
                        <a:rPr kumimoji="1" lang="ja-JP" altLang="en-US" sz="1400" dirty="0">
                          <a:latin typeface="+mn-ea"/>
                          <a:ea typeface="+mn-ea"/>
                        </a:rPr>
                        <a:t>本来は、ポンプ吐出弁のモード設定を</a:t>
                      </a:r>
                      <a:r>
                        <a:rPr kumimoji="1" lang="en-US" altLang="ja-JP" sz="1400" dirty="0">
                          <a:latin typeface="+mn-ea"/>
                          <a:ea typeface="+mn-ea"/>
                        </a:rPr>
                        <a:t>『</a:t>
                      </a:r>
                      <a:r>
                        <a:rPr kumimoji="1" lang="ja-JP" altLang="en-US" sz="1400" dirty="0">
                          <a:latin typeface="+mn-ea"/>
                          <a:ea typeface="+mn-ea"/>
                        </a:rPr>
                        <a:t>自動</a:t>
                      </a:r>
                      <a:r>
                        <a:rPr kumimoji="1" lang="en-US" altLang="ja-JP" sz="1400" dirty="0">
                          <a:latin typeface="+mn-ea"/>
                          <a:ea typeface="+mn-ea"/>
                        </a:rPr>
                        <a:t>』</a:t>
                      </a:r>
                      <a:r>
                        <a:rPr kumimoji="1" lang="ja-JP" altLang="en-US" sz="1400" dirty="0">
                          <a:latin typeface="+mn-ea"/>
                          <a:ea typeface="+mn-ea"/>
                        </a:rPr>
                        <a:t>にすべきところ、他機場と同様</a:t>
                      </a:r>
                      <a:r>
                        <a:rPr kumimoji="1" lang="en-US" altLang="ja-JP" sz="1400" dirty="0">
                          <a:latin typeface="+mn-ea"/>
                          <a:ea typeface="+mn-ea"/>
                        </a:rPr>
                        <a:t>『</a:t>
                      </a:r>
                      <a:r>
                        <a:rPr kumimoji="1" lang="ja-JP" altLang="en-US" sz="1400" dirty="0">
                          <a:latin typeface="+mn-ea"/>
                          <a:ea typeface="+mn-ea"/>
                        </a:rPr>
                        <a:t>連動</a:t>
                      </a:r>
                      <a:r>
                        <a:rPr kumimoji="1" lang="en-US" altLang="ja-JP" sz="1400" dirty="0">
                          <a:latin typeface="+mn-ea"/>
                          <a:ea typeface="+mn-ea"/>
                        </a:rPr>
                        <a:t>』</a:t>
                      </a:r>
                      <a:r>
                        <a:rPr kumimoji="1" lang="ja-JP" altLang="en-US" sz="1400" dirty="0">
                          <a:latin typeface="+mn-ea"/>
                          <a:ea typeface="+mn-ea"/>
                        </a:rPr>
                        <a:t>でも良いと思い込み、設定をまちがえていた。</a:t>
                      </a:r>
                      <a:endParaRPr kumimoji="1" lang="en-US" altLang="ja-JP" sz="1400" dirty="0">
                        <a:latin typeface="+mn-ea"/>
                        <a:ea typeface="+mn-ea"/>
                      </a:endParaRPr>
                    </a:p>
                    <a:p>
                      <a:pPr algn="l"/>
                      <a:endParaRPr kumimoji="1" lang="en-US" altLang="ja-JP" sz="1400" dirty="0">
                        <a:latin typeface="+mn-ea"/>
                        <a:ea typeface="+mn-ea"/>
                      </a:endParaRPr>
                    </a:p>
                    <a:p>
                      <a:pPr algn="l"/>
                      <a:r>
                        <a:rPr kumimoji="1" lang="en-US" altLang="ja-JP" sz="1400" dirty="0">
                          <a:latin typeface="+mn-ea"/>
                          <a:ea typeface="+mn-ea"/>
                        </a:rPr>
                        <a:t>※</a:t>
                      </a:r>
                      <a:r>
                        <a:rPr kumimoji="1" lang="ja-JP" altLang="en-US" sz="1400" dirty="0">
                          <a:latin typeface="+mn-ea"/>
                          <a:ea typeface="+mn-ea"/>
                        </a:rPr>
                        <a:t>他機場は、通常「連動」</a:t>
                      </a:r>
                      <a:endParaRPr kumimoji="1" lang="en-US" altLang="ja-JP" sz="1400" dirty="0">
                        <a:latin typeface="+mn-ea"/>
                        <a:ea typeface="+mn-ea"/>
                      </a:endParaRPr>
                    </a:p>
                    <a:p>
                      <a:pPr algn="l"/>
                      <a:endParaRPr kumimoji="1" lang="en-US" altLang="ja-JP" sz="1400" dirty="0">
                        <a:latin typeface="+mn-ea"/>
                        <a:ea typeface="+mn-ea"/>
                      </a:endParaRPr>
                    </a:p>
                    <a:p>
                      <a:pPr algn="l"/>
                      <a:r>
                        <a:rPr kumimoji="1" lang="en-US" altLang="ja-JP" sz="1400" dirty="0">
                          <a:latin typeface="+mn-ea"/>
                          <a:ea typeface="+mn-ea"/>
                        </a:rPr>
                        <a:t>※</a:t>
                      </a:r>
                      <a:r>
                        <a:rPr kumimoji="1" lang="ja-JP" altLang="en-US" sz="1400" dirty="0">
                          <a:latin typeface="+mn-ea"/>
                          <a:ea typeface="+mn-ea"/>
                        </a:rPr>
                        <a:t>「自動」は設定水位になるよう</a:t>
                      </a:r>
                      <a:endParaRPr kumimoji="1" lang="en-US" altLang="ja-JP" sz="1400" dirty="0">
                        <a:latin typeface="+mn-ea"/>
                        <a:ea typeface="+mn-ea"/>
                      </a:endParaRPr>
                    </a:p>
                    <a:p>
                      <a:pPr algn="l"/>
                      <a:r>
                        <a:rPr kumimoji="1" lang="ja-JP" altLang="en-US" sz="1400" dirty="0">
                          <a:latin typeface="+mn-ea"/>
                          <a:ea typeface="+mn-ea"/>
                        </a:rPr>
                        <a:t>　　に弁を自動で開閉する。</a:t>
                      </a:r>
                      <a:endParaRPr kumimoji="1" lang="en-US" altLang="ja-JP" sz="1400" dirty="0">
                        <a:latin typeface="+mn-ea"/>
                        <a:ea typeface="+mn-ea"/>
                      </a:endParaRPr>
                    </a:p>
                    <a:p>
                      <a:pPr algn="l"/>
                      <a:r>
                        <a:rPr kumimoji="1" lang="en-US" altLang="ja-JP" sz="1400" dirty="0">
                          <a:latin typeface="+mn-ea"/>
                          <a:ea typeface="+mn-ea"/>
                        </a:rPr>
                        <a:t>※</a:t>
                      </a:r>
                      <a:r>
                        <a:rPr kumimoji="1" lang="ja-JP" altLang="en-US" sz="1400" dirty="0">
                          <a:latin typeface="+mn-ea"/>
                          <a:ea typeface="+mn-ea"/>
                        </a:rPr>
                        <a:t>「連動」は設定した開度になる。</a:t>
                      </a:r>
                      <a:endParaRPr kumimoji="1" lang="en-US" altLang="ja-JP" sz="1400" dirty="0">
                        <a:latin typeface="+mn-ea"/>
                        <a:ea typeface="+mn-ea"/>
                      </a:endParaRPr>
                    </a:p>
                  </a:txBody>
                  <a:tcPr anchor="ctr"/>
                </a:tc>
                <a:tc>
                  <a:txBody>
                    <a:bodyPr/>
                    <a:lstStyle/>
                    <a:p>
                      <a:pPr algn="l"/>
                      <a:endParaRPr kumimoji="1" lang="en-US" altLang="ja-JP" sz="1600" dirty="0"/>
                    </a:p>
                    <a:p>
                      <a:pPr algn="l"/>
                      <a:r>
                        <a:rPr kumimoji="1" lang="ja-JP" altLang="en-US" sz="1600" b="1" u="sng" dirty="0">
                          <a:latin typeface="+mn-ea"/>
                          <a:ea typeface="+mn-ea"/>
                        </a:rPr>
                        <a:t>★見える化による確認</a:t>
                      </a:r>
                      <a:endParaRPr kumimoji="1" lang="en-US" altLang="ja-JP" sz="1600" b="1" u="sng" dirty="0">
                        <a:latin typeface="+mn-ea"/>
                        <a:ea typeface="+mn-ea"/>
                      </a:endParaRPr>
                    </a:p>
                    <a:p>
                      <a:pPr algn="l"/>
                      <a:r>
                        <a:rPr kumimoji="1" lang="ja-JP" altLang="en-US" sz="1400" b="0" u="none" dirty="0">
                          <a:latin typeface="+mn-ea"/>
                          <a:ea typeface="+mn-ea"/>
                        </a:rPr>
                        <a:t>・</a:t>
                      </a:r>
                      <a:r>
                        <a:rPr kumimoji="1" lang="en-US" altLang="ja-JP" sz="1400" b="0" u="none" dirty="0">
                          <a:latin typeface="+mn-ea"/>
                          <a:ea typeface="+mn-ea"/>
                        </a:rPr>
                        <a:t>『</a:t>
                      </a:r>
                      <a:r>
                        <a:rPr kumimoji="1" lang="ja-JP" altLang="en-US" sz="1400" b="0" u="none" dirty="0">
                          <a:latin typeface="+mn-ea"/>
                          <a:ea typeface="+mn-ea"/>
                        </a:rPr>
                        <a:t>水位自動運転は吐出弁→自動</a:t>
                      </a:r>
                      <a:r>
                        <a:rPr kumimoji="1" lang="en-US" altLang="ja-JP" sz="1400" b="0" u="none" dirty="0">
                          <a:latin typeface="+mn-ea"/>
                          <a:ea typeface="+mn-ea"/>
                        </a:rPr>
                        <a:t>』</a:t>
                      </a:r>
                    </a:p>
                    <a:p>
                      <a:pPr algn="l"/>
                      <a:r>
                        <a:rPr kumimoji="1" lang="ja-JP" altLang="en-US" sz="1400" b="0" u="none" dirty="0">
                          <a:latin typeface="+mn-ea"/>
                          <a:ea typeface="+mn-ea"/>
                        </a:rPr>
                        <a:t>・注意喚起として</a:t>
                      </a:r>
                      <a:r>
                        <a:rPr kumimoji="1" lang="ja-JP" altLang="en-US" sz="1400" b="0" u="none" dirty="0">
                          <a:solidFill>
                            <a:srgbClr val="FF0000"/>
                          </a:solidFill>
                          <a:latin typeface="+mn-ea"/>
                          <a:ea typeface="+mn-ea"/>
                        </a:rPr>
                        <a:t>監視画面</a:t>
                      </a:r>
                      <a:r>
                        <a:rPr kumimoji="1" lang="ja-JP" altLang="en-US" sz="1400" b="0" u="none" dirty="0">
                          <a:latin typeface="+mn-ea"/>
                          <a:ea typeface="+mn-ea"/>
                        </a:rPr>
                        <a:t>に上記の注意点　を記載した</a:t>
                      </a:r>
                      <a:r>
                        <a:rPr kumimoji="1" lang="ja-JP" altLang="en-US" sz="1400" b="0" u="none" dirty="0">
                          <a:solidFill>
                            <a:srgbClr val="FF0000"/>
                          </a:solidFill>
                          <a:latin typeface="+mn-ea"/>
                          <a:ea typeface="+mn-ea"/>
                        </a:rPr>
                        <a:t>付箋を表示</a:t>
                      </a:r>
                      <a:endParaRPr kumimoji="1" lang="en-US" altLang="ja-JP" sz="1400" b="0" u="none" dirty="0">
                        <a:solidFill>
                          <a:srgbClr val="FF0000"/>
                        </a:solidFill>
                        <a:latin typeface="+mn-ea"/>
                        <a:ea typeface="+mn-ea"/>
                      </a:endParaRPr>
                    </a:p>
                    <a:p>
                      <a:pPr algn="l"/>
                      <a:endParaRPr kumimoji="1" lang="en-US" altLang="ja-JP" sz="1600" b="0" u="none" dirty="0"/>
                    </a:p>
                    <a:p>
                      <a:pPr algn="l"/>
                      <a:r>
                        <a:rPr kumimoji="1" lang="ja-JP" altLang="en-US" sz="1600" b="1" u="sng" dirty="0">
                          <a:latin typeface="+mn-ea"/>
                          <a:ea typeface="+mn-ea"/>
                        </a:rPr>
                        <a:t>★行動による対策</a:t>
                      </a:r>
                      <a:endParaRPr kumimoji="1" lang="en-US" altLang="ja-JP" sz="1600" b="1" u="sng" dirty="0">
                        <a:latin typeface="+mn-ea"/>
                        <a:ea typeface="+mn-ea"/>
                      </a:endParaRPr>
                    </a:p>
                    <a:p>
                      <a:pPr algn="l"/>
                      <a:r>
                        <a:rPr kumimoji="1" lang="ja-JP" altLang="en-US" sz="1400" b="0" u="none" dirty="0">
                          <a:latin typeface="+mn-ea"/>
                          <a:ea typeface="+mn-ea"/>
                        </a:rPr>
                        <a:t>・指差呼</a:t>
                      </a:r>
                      <a:endParaRPr kumimoji="1" lang="en-US" altLang="ja-JP" sz="1400" b="0" u="none" dirty="0">
                        <a:latin typeface="+mn-ea"/>
                        <a:ea typeface="+mn-ea"/>
                      </a:endParaRPr>
                    </a:p>
                    <a:p>
                      <a:pPr algn="l"/>
                      <a:r>
                        <a:rPr kumimoji="1" lang="ja-JP" altLang="en-US" sz="1400" b="0" u="none" dirty="0">
                          <a:latin typeface="+mn-ea"/>
                          <a:ea typeface="+mn-ea"/>
                        </a:rPr>
                        <a:t>称による操作確認の徹底</a:t>
                      </a:r>
                      <a:endParaRPr kumimoji="1" lang="en-US" altLang="ja-JP" sz="1400" b="0" u="none" dirty="0">
                        <a:latin typeface="+mn-ea"/>
                        <a:ea typeface="+mn-ea"/>
                      </a:endParaRPr>
                    </a:p>
                    <a:p>
                      <a:pPr algn="l"/>
                      <a:r>
                        <a:rPr kumimoji="1" lang="ja-JP" altLang="en-US" sz="1400" b="0" u="none" dirty="0">
                          <a:latin typeface="+mn-ea"/>
                          <a:ea typeface="+mn-ea"/>
                        </a:rPr>
                        <a:t>・操作注意点の復唱による再確認の徹底</a:t>
                      </a:r>
                      <a:endParaRPr kumimoji="1" lang="en-US" altLang="ja-JP" sz="1400" b="0" u="none" dirty="0">
                        <a:latin typeface="+mn-ea"/>
                        <a:ea typeface="+mn-ea"/>
                      </a:endParaRPr>
                    </a:p>
                    <a:p>
                      <a:pPr algn="l"/>
                      <a:r>
                        <a:rPr kumimoji="1" lang="ja-JP" altLang="en-US" sz="1400" b="0" u="none" dirty="0"/>
                        <a:t>・社内教育の実施</a:t>
                      </a:r>
                      <a:endParaRPr kumimoji="1" lang="en-US" altLang="ja-JP" sz="1400" b="0" u="none" dirty="0"/>
                    </a:p>
                    <a:p>
                      <a:pPr algn="l"/>
                      <a:endParaRPr kumimoji="1" lang="en-US" altLang="ja-JP" sz="1600" b="0" u="none" dirty="0"/>
                    </a:p>
                    <a:p>
                      <a:pPr algn="l"/>
                      <a:r>
                        <a:rPr kumimoji="1" lang="en-US" altLang="ja-JP" sz="1400" b="0" u="none" dirty="0"/>
                        <a:t>※</a:t>
                      </a:r>
                      <a:r>
                        <a:rPr kumimoji="1" lang="ja-JP" altLang="en-US" sz="1400" b="0" u="none" dirty="0"/>
                        <a:t>今後、設備更新等において設定内容の見直しを検討</a:t>
                      </a:r>
                      <a:endParaRPr kumimoji="1" lang="en-US" altLang="ja-JP" sz="1400" b="0" u="none" dirty="0"/>
                    </a:p>
                  </a:txBody>
                  <a:tcPr anchor="ctr"/>
                </a:tc>
                <a:tc>
                  <a:txBody>
                    <a:bodyPr/>
                    <a:lstStyle/>
                    <a:p>
                      <a:pPr algn="ctr"/>
                      <a:r>
                        <a:rPr kumimoji="1" lang="ja-JP" altLang="en-US" dirty="0"/>
                        <a:t>小</a:t>
                      </a:r>
                    </a:p>
                  </a:txBody>
                  <a:tcPr anchor="ctr"/>
                </a:tc>
                <a:extLst>
                  <a:ext uri="{0D108BD9-81ED-4DB2-BD59-A6C34878D82A}">
                    <a16:rowId xmlns:a16="http://schemas.microsoft.com/office/drawing/2014/main" val="2328556252"/>
                  </a:ext>
                </a:extLst>
              </a:tr>
            </a:tbl>
          </a:graphicData>
        </a:graphic>
      </p:graphicFrame>
    </p:spTree>
    <p:extLst>
      <p:ext uri="{BB962C8B-B14F-4D97-AF65-F5344CB8AC3E}">
        <p14:creationId xmlns:p14="http://schemas.microsoft.com/office/powerpoint/2010/main" val="1784708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a:t>
            </a:r>
            <a:r>
              <a:rPr lang="en-US" altLang="ja-JP" sz="2275" dirty="0">
                <a:solidFill>
                  <a:schemeClr val="bg1"/>
                </a:solidFill>
                <a:latin typeface="HGP創英角ｺﾞｼｯｸUB" panose="020B0900000000000000" pitchFamily="50" charset="-128"/>
                <a:ea typeface="HGP創英角ｺﾞｼｯｸUB" panose="020B0900000000000000" pitchFamily="50" charset="-128"/>
              </a:rPr>
              <a:t>H29-R7</a:t>
            </a: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　事故発生件数　（過年度比較）</a:t>
            </a:r>
          </a:p>
        </p:txBody>
      </p:sp>
      <p:sp>
        <p:nvSpPr>
          <p:cNvPr id="6" name="スライド番号プレースホルダー 5"/>
          <p:cNvSpPr>
            <a:spLocks noGrp="1"/>
          </p:cNvSpPr>
          <p:nvPr>
            <p:ph type="sldNum" sz="quarter" idx="12"/>
          </p:nvPr>
        </p:nvSpPr>
        <p:spPr/>
        <p:txBody>
          <a:bodyPr/>
          <a:lstStyle/>
          <a:p>
            <a:fld id="{36EC18DB-A5DF-4E0E-B815-FCD04A2C4B2C}" type="slidenum">
              <a:rPr kumimoji="1" lang="ja-JP" altLang="en-US" smtClean="0"/>
              <a:t>24</a:t>
            </a:fld>
            <a:endParaRPr kumimoji="1" lang="ja-JP" altLang="en-US"/>
          </a:p>
        </p:txBody>
      </p:sp>
      <p:graphicFrame>
        <p:nvGraphicFramePr>
          <p:cNvPr id="15" name="表 14"/>
          <p:cNvGraphicFramePr>
            <a:graphicFrameLocks noGrp="1"/>
          </p:cNvGraphicFramePr>
          <p:nvPr/>
        </p:nvGraphicFramePr>
        <p:xfrm>
          <a:off x="188973" y="1316644"/>
          <a:ext cx="9491742" cy="4817246"/>
        </p:xfrm>
        <a:graphic>
          <a:graphicData uri="http://schemas.openxmlformats.org/drawingml/2006/table">
            <a:tbl>
              <a:tblPr firstRow="1" bandRow="1">
                <a:tableStyleId>{5C22544A-7EE6-4342-B048-85BDC9FD1C3A}</a:tableStyleId>
              </a:tblPr>
              <a:tblGrid>
                <a:gridCol w="1010075">
                  <a:extLst>
                    <a:ext uri="{9D8B030D-6E8A-4147-A177-3AD203B41FA5}">
                      <a16:colId xmlns:a16="http://schemas.microsoft.com/office/drawing/2014/main" val="1716734234"/>
                    </a:ext>
                  </a:extLst>
                </a:gridCol>
                <a:gridCol w="536044">
                  <a:extLst>
                    <a:ext uri="{9D8B030D-6E8A-4147-A177-3AD203B41FA5}">
                      <a16:colId xmlns:a16="http://schemas.microsoft.com/office/drawing/2014/main" val="2051590404"/>
                    </a:ext>
                  </a:extLst>
                </a:gridCol>
                <a:gridCol w="882847">
                  <a:extLst>
                    <a:ext uri="{9D8B030D-6E8A-4147-A177-3AD203B41FA5}">
                      <a16:colId xmlns:a16="http://schemas.microsoft.com/office/drawing/2014/main" val="3868781665"/>
                    </a:ext>
                  </a:extLst>
                </a:gridCol>
                <a:gridCol w="882847">
                  <a:extLst>
                    <a:ext uri="{9D8B030D-6E8A-4147-A177-3AD203B41FA5}">
                      <a16:colId xmlns:a16="http://schemas.microsoft.com/office/drawing/2014/main" val="3511961762"/>
                    </a:ext>
                  </a:extLst>
                </a:gridCol>
                <a:gridCol w="882847">
                  <a:extLst>
                    <a:ext uri="{9D8B030D-6E8A-4147-A177-3AD203B41FA5}">
                      <a16:colId xmlns:a16="http://schemas.microsoft.com/office/drawing/2014/main" val="504868622"/>
                    </a:ext>
                  </a:extLst>
                </a:gridCol>
                <a:gridCol w="882847">
                  <a:extLst>
                    <a:ext uri="{9D8B030D-6E8A-4147-A177-3AD203B41FA5}">
                      <a16:colId xmlns:a16="http://schemas.microsoft.com/office/drawing/2014/main" val="2982441979"/>
                    </a:ext>
                  </a:extLst>
                </a:gridCol>
                <a:gridCol w="882847">
                  <a:extLst>
                    <a:ext uri="{9D8B030D-6E8A-4147-A177-3AD203B41FA5}">
                      <a16:colId xmlns:a16="http://schemas.microsoft.com/office/drawing/2014/main" val="3548261750"/>
                    </a:ext>
                  </a:extLst>
                </a:gridCol>
                <a:gridCol w="882847">
                  <a:extLst>
                    <a:ext uri="{9D8B030D-6E8A-4147-A177-3AD203B41FA5}">
                      <a16:colId xmlns:a16="http://schemas.microsoft.com/office/drawing/2014/main" val="577235993"/>
                    </a:ext>
                  </a:extLst>
                </a:gridCol>
                <a:gridCol w="882847">
                  <a:extLst>
                    <a:ext uri="{9D8B030D-6E8A-4147-A177-3AD203B41FA5}">
                      <a16:colId xmlns:a16="http://schemas.microsoft.com/office/drawing/2014/main" val="1701486977"/>
                    </a:ext>
                  </a:extLst>
                </a:gridCol>
                <a:gridCol w="882847">
                  <a:extLst>
                    <a:ext uri="{9D8B030D-6E8A-4147-A177-3AD203B41FA5}">
                      <a16:colId xmlns:a16="http://schemas.microsoft.com/office/drawing/2014/main" val="227871228"/>
                    </a:ext>
                  </a:extLst>
                </a:gridCol>
                <a:gridCol w="882847">
                  <a:extLst>
                    <a:ext uri="{9D8B030D-6E8A-4147-A177-3AD203B41FA5}">
                      <a16:colId xmlns:a16="http://schemas.microsoft.com/office/drawing/2014/main" val="3172896845"/>
                    </a:ext>
                  </a:extLst>
                </a:gridCol>
              </a:tblGrid>
              <a:tr h="555594">
                <a:tc>
                  <a:txBody>
                    <a:bodyPr/>
                    <a:lstStyle/>
                    <a:p>
                      <a:pPr algn="ctr"/>
                      <a:endParaRPr kumimoji="1" lang="ja-JP" altLang="en-US" sz="1600" dirty="0"/>
                    </a:p>
                  </a:txBody>
                  <a:tcPr anchor="ctr"/>
                </a:tc>
                <a:tc>
                  <a:txBody>
                    <a:bodyPr/>
                    <a:lstStyle/>
                    <a:p>
                      <a:pPr algn="ctr"/>
                      <a:endParaRPr kumimoji="1" lang="ja-JP" altLang="en-US" sz="1600" dirty="0"/>
                    </a:p>
                  </a:txBody>
                  <a:tcPr anchor="ctr"/>
                </a:tc>
                <a:tc>
                  <a:txBody>
                    <a:bodyPr/>
                    <a:lstStyle/>
                    <a:p>
                      <a:pPr algn="ctr"/>
                      <a:r>
                        <a:rPr kumimoji="1" lang="en-US" altLang="ja-JP" sz="1600" dirty="0"/>
                        <a:t>H29</a:t>
                      </a:r>
                      <a:endParaRPr kumimoji="1" lang="ja-JP" altLang="en-US" sz="1600" dirty="0"/>
                    </a:p>
                  </a:txBody>
                  <a:tcPr anchor="ctr"/>
                </a:tc>
                <a:tc>
                  <a:txBody>
                    <a:bodyPr/>
                    <a:lstStyle/>
                    <a:p>
                      <a:pPr algn="ctr"/>
                      <a:r>
                        <a:rPr kumimoji="1" lang="en-US" altLang="ja-JP" sz="1600" dirty="0"/>
                        <a:t>H30</a:t>
                      </a:r>
                      <a:endParaRPr kumimoji="1" lang="ja-JP" altLang="en-US" sz="16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R1</a:t>
                      </a:r>
                      <a:endParaRPr kumimoji="1" lang="ja-JP" altLang="en-US" sz="16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R2</a:t>
                      </a:r>
                      <a:endParaRPr kumimoji="1" lang="ja-JP" altLang="en-US" sz="1600" dirty="0"/>
                    </a:p>
                  </a:txBody>
                  <a:tcPr anchor="ctr"/>
                </a:tc>
                <a:tc>
                  <a:txBody>
                    <a:bodyPr/>
                    <a:lstStyle/>
                    <a:p>
                      <a:pPr algn="ctr"/>
                      <a:r>
                        <a:rPr kumimoji="1" lang="en-US" altLang="ja-JP" sz="1600" dirty="0"/>
                        <a:t>R3</a:t>
                      </a:r>
                      <a:endParaRPr kumimoji="1" lang="ja-JP" altLang="en-US" sz="1600" dirty="0"/>
                    </a:p>
                  </a:txBody>
                  <a:tcPr anchor="ctr">
                    <a:lnR w="38100" cap="flat" cmpd="sng" algn="ctr">
                      <a:solidFill>
                        <a:schemeClr val="bg1"/>
                      </a:solidFill>
                      <a:prstDash val="solid"/>
                      <a:round/>
                      <a:headEnd type="none" w="med" len="med"/>
                      <a:tailEnd type="none" w="med" len="med"/>
                    </a:lnR>
                  </a:tcPr>
                </a:tc>
                <a:tc>
                  <a:txBody>
                    <a:bodyPr/>
                    <a:lstStyle/>
                    <a:p>
                      <a:pPr algn="ctr"/>
                      <a:r>
                        <a:rPr kumimoji="1" lang="en-US" altLang="ja-JP" sz="1600" dirty="0"/>
                        <a:t>R4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R5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R6</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R7</a:t>
                      </a: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7308062"/>
                  </a:ext>
                </a:extLst>
              </a:tr>
              <a:tr h="471740">
                <a:tc rowSpan="3">
                  <a:txBody>
                    <a:bodyPr/>
                    <a:lstStyle/>
                    <a:p>
                      <a:pPr algn="ctr"/>
                      <a:r>
                        <a:rPr kumimoji="1" lang="ja-JP" altLang="en-US" sz="1600" dirty="0"/>
                        <a:t>管路</a:t>
                      </a:r>
                    </a:p>
                  </a:txBody>
                  <a:tcPr anchor="ctr">
                    <a:lnB w="38100" cap="flat" cmpd="sng" algn="ctr">
                      <a:solidFill>
                        <a:schemeClr val="bg1"/>
                      </a:solidFill>
                      <a:prstDash val="solid"/>
                      <a:round/>
                      <a:headEnd type="none" w="med" len="med"/>
                      <a:tailEnd type="none" w="med" len="med"/>
                    </a:lnB>
                  </a:tcPr>
                </a:tc>
                <a:tc>
                  <a:txBody>
                    <a:bodyPr/>
                    <a:lstStyle/>
                    <a:p>
                      <a:pPr algn="ctr"/>
                      <a:r>
                        <a:rPr kumimoji="1" lang="ja-JP" altLang="en-US" sz="1600" dirty="0"/>
                        <a:t>大</a:t>
                      </a:r>
                    </a:p>
                  </a:txBody>
                  <a:tcPr anchor="ctr">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r>
                        <a:rPr kumimoji="1" lang="ja-JP" altLang="en-US" sz="1800" dirty="0"/>
                        <a:t>０</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rowSpan="3">
                  <a:txBody>
                    <a:bodyPr/>
                    <a:lstStyle/>
                    <a:p>
                      <a:pPr algn="ctr"/>
                      <a:r>
                        <a:rPr kumimoji="1" lang="en-US" altLang="ja-JP" sz="1800" dirty="0"/>
                        <a:t>15※</a:t>
                      </a:r>
                      <a:endParaRPr kumimoji="1" lang="ja-JP" altLang="en-US" sz="1800" dirty="0"/>
                    </a:p>
                  </a:txBody>
                  <a:tcPr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06528898"/>
                  </a:ext>
                </a:extLst>
              </a:tr>
              <a:tr h="474405">
                <a:tc vMerge="1">
                  <a:txBody>
                    <a:bodyPr/>
                    <a:lstStyle/>
                    <a:p>
                      <a:endParaRPr kumimoji="1" lang="ja-JP" altLang="en-US"/>
                    </a:p>
                  </a:txBody>
                  <a:tcPr/>
                </a:tc>
                <a:tc>
                  <a:txBody>
                    <a:bodyPr/>
                    <a:lstStyle/>
                    <a:p>
                      <a:pPr algn="ctr"/>
                      <a:r>
                        <a:rPr kumimoji="1" lang="ja-JP" altLang="en-US" sz="1600" dirty="0"/>
                        <a:t>中</a:t>
                      </a: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ja-JP" altLang="en-US" sz="1800" dirty="0"/>
                        <a:t>０</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a:p>
                  </a:txBody>
                  <a:tcPr anchor="ctr">
                    <a:lnL w="381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38134801"/>
                  </a:ext>
                </a:extLst>
              </a:tr>
              <a:tr h="474405">
                <a:tc vMerge="1">
                  <a:txBody>
                    <a:bodyPr/>
                    <a:lstStyle/>
                    <a:p>
                      <a:endParaRPr kumimoji="1" lang="ja-JP" altLang="en-US"/>
                    </a:p>
                  </a:txBody>
                  <a:tcPr/>
                </a:tc>
                <a:tc>
                  <a:txBody>
                    <a:bodyPr/>
                    <a:lstStyle/>
                    <a:p>
                      <a:pPr algn="ctr"/>
                      <a:r>
                        <a:rPr kumimoji="1" lang="ja-JP" altLang="en-US" sz="1600" dirty="0"/>
                        <a:t>小</a:t>
                      </a:r>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13</a:t>
                      </a:r>
                      <a:endParaRPr kumimoji="1" lang="ja-JP" altLang="en-US" sz="1800" dirty="0"/>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5</a:t>
                      </a:r>
                      <a:endParaRPr kumimoji="1" lang="ja-JP" altLang="en-US" sz="1800" dirty="0"/>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2</a:t>
                      </a:r>
                      <a:endParaRPr kumimoji="1" lang="ja-JP" altLang="en-US" sz="1800" dirty="0"/>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6</a:t>
                      </a:r>
                      <a:endParaRPr kumimoji="1" lang="ja-JP" altLang="en-US" sz="1800" dirty="0"/>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2</a:t>
                      </a:r>
                      <a:endParaRPr kumimoji="1" lang="ja-JP" altLang="en-US" sz="1800" dirty="0"/>
                    </a:p>
                  </a:txBody>
                  <a:tcPr anchor="ctr">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12</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19</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t>4</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vMerge="1">
                  <a:txBody>
                    <a:bodyPr/>
                    <a:lstStyle/>
                    <a:p>
                      <a:endParaRPr dirty="0"/>
                    </a:p>
                  </a:txBody>
                  <a:tcPr anchor="ctr">
                    <a:lnL w="381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67079468"/>
                  </a:ext>
                </a:extLst>
              </a:tr>
              <a:tr h="517133">
                <a:tc rowSpan="3">
                  <a:txBody>
                    <a:bodyPr/>
                    <a:lstStyle/>
                    <a:p>
                      <a:pPr algn="ctr"/>
                      <a:r>
                        <a:rPr kumimoji="1" lang="ja-JP" altLang="en-US" sz="1600" dirty="0"/>
                        <a:t>処理場</a:t>
                      </a:r>
                      <a:endParaRPr kumimoji="1" lang="en-US" altLang="ja-JP" sz="1600" dirty="0"/>
                    </a:p>
                    <a:p>
                      <a:pPr algn="ctr"/>
                      <a:r>
                        <a:rPr kumimoji="1" lang="ja-JP" altLang="en-US" sz="1600" dirty="0"/>
                        <a:t>・抽水所</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ja-JP" altLang="en-US" sz="1600" dirty="0"/>
                        <a:t>大</a:t>
                      </a:r>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ja-JP" altLang="en-US" sz="1800" dirty="0"/>
                        <a:t>０</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3">
                  <a:txBody>
                    <a:bodyPr/>
                    <a:lstStyle/>
                    <a:p>
                      <a:pPr algn="ctr"/>
                      <a:r>
                        <a:rPr kumimoji="1" lang="en-US" altLang="ja-JP" sz="1800" dirty="0"/>
                        <a:t>1※</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63939902"/>
                  </a:ext>
                </a:extLst>
              </a:tr>
              <a:tr h="451709">
                <a:tc vMerge="1">
                  <a:txBody>
                    <a:bodyPr/>
                    <a:lstStyle/>
                    <a:p>
                      <a:endParaRPr kumimoji="1" lang="ja-JP" altLang="en-US"/>
                    </a:p>
                  </a:txBody>
                  <a:tcPr/>
                </a:tc>
                <a:tc>
                  <a:txBody>
                    <a:bodyPr/>
                    <a:lstStyle/>
                    <a:p>
                      <a:pPr algn="ctr"/>
                      <a:r>
                        <a:rPr kumimoji="1" lang="ja-JP" altLang="en-US" sz="1600" dirty="0"/>
                        <a:t>中</a:t>
                      </a: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1</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1</a:t>
                      </a: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2</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４</a:t>
                      </a: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１</a:t>
                      </a:r>
                    </a:p>
                  </a:txBody>
                  <a:tcPr anchor="ctr">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２</a:t>
                      </a:r>
                      <a:endParaRPr kumimoji="1" lang="en-US" altLang="ja-JP" sz="1800"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０</a:t>
                      </a:r>
                      <a:endParaRPr kumimoji="1" lang="en-US" altLang="ja-JP" sz="1800"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solidFill>
                            <a:schemeClr val="tx1"/>
                          </a:solidFill>
                        </a:rPr>
                        <a:t>0</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a:p>
                  </a:txBody>
                  <a:tcPr anchor="ctr">
                    <a:lnL w="381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73847249"/>
                  </a:ext>
                </a:extLst>
              </a:tr>
              <a:tr h="451709">
                <a:tc vMerge="1">
                  <a:txBody>
                    <a:bodyPr/>
                    <a:lstStyle/>
                    <a:p>
                      <a:endParaRPr kumimoji="1" lang="ja-JP" altLang="en-US"/>
                    </a:p>
                  </a:txBody>
                  <a:tcPr/>
                </a:tc>
                <a:tc>
                  <a:txBody>
                    <a:bodyPr/>
                    <a:lstStyle/>
                    <a:p>
                      <a:pPr algn="ctr"/>
                      <a:r>
                        <a:rPr kumimoji="1" lang="ja-JP" altLang="en-US" sz="1600" dirty="0"/>
                        <a:t>小</a:t>
                      </a:r>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ja-JP" altLang="en-US" sz="1800" dirty="0">
                          <a:solidFill>
                            <a:schemeClr val="tx1"/>
                          </a:solidFill>
                        </a:rPr>
                        <a:t>２</a:t>
                      </a:r>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3</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3</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0</a:t>
                      </a:r>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0</a:t>
                      </a:r>
                      <a:endParaRPr kumimoji="1" lang="ja-JP" altLang="en-US" sz="1800" dirty="0">
                        <a:solidFill>
                          <a:schemeClr val="tx1"/>
                        </a:solidFill>
                      </a:endParaRPr>
                    </a:p>
                  </a:txBody>
                  <a:tcPr anchor="ctr">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0</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vMerge="1">
                  <a:txBody>
                    <a:bodyPr/>
                    <a:lstStyle/>
                    <a:p>
                      <a:endParaRPr dirty="0"/>
                    </a:p>
                  </a:txBody>
                  <a:tcPr anchor="ctr">
                    <a:lnL w="381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50210358"/>
                  </a:ext>
                </a:extLst>
              </a:tr>
              <a:tr h="388353">
                <a:tc rowSpan="3">
                  <a:txBody>
                    <a:bodyPr/>
                    <a:lstStyle/>
                    <a:p>
                      <a:pPr algn="ctr"/>
                      <a:r>
                        <a:rPr kumimoji="1" lang="ja-JP" altLang="en-US" sz="1600" dirty="0"/>
                        <a:t>合計</a:t>
                      </a:r>
                    </a:p>
                  </a:txBody>
                  <a:tcPr anchor="ctr">
                    <a:lnT w="38100" cap="flat" cmpd="sng" algn="ctr">
                      <a:solidFill>
                        <a:schemeClr val="bg1"/>
                      </a:solidFill>
                      <a:prstDash val="solid"/>
                      <a:round/>
                      <a:headEnd type="none" w="med" len="med"/>
                      <a:tailEnd type="none" w="med" len="med"/>
                    </a:lnT>
                  </a:tcPr>
                </a:tc>
                <a:tc>
                  <a:txBody>
                    <a:bodyPr/>
                    <a:lstStyle/>
                    <a:p>
                      <a:pPr algn="ctr"/>
                      <a:r>
                        <a:rPr kumimoji="1" lang="ja-JP" altLang="en-US" sz="1600" dirty="0"/>
                        <a:t>大</a:t>
                      </a:r>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ja-JP" altLang="en-US" sz="1800" dirty="0"/>
                        <a:t>０</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t>0</a:t>
                      </a:r>
                      <a:endParaRPr kumimoji="1" lang="ja-JP" altLang="en-US" sz="1800" dirty="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3">
                  <a:txBody>
                    <a:bodyPr/>
                    <a:lstStyle/>
                    <a:p>
                      <a:pPr algn="ctr"/>
                      <a:r>
                        <a:rPr kumimoji="1" lang="en-US" altLang="ja-JP" sz="1800" dirty="0">
                          <a:solidFill>
                            <a:schemeClr val="tx1"/>
                          </a:solidFill>
                        </a:rPr>
                        <a:t>16※</a:t>
                      </a:r>
                      <a:endParaRPr kumimoji="1" lang="ja-JP" altLang="en-US" sz="1800" dirty="0">
                        <a:solidFill>
                          <a:schemeClr val="tx1"/>
                        </a:solidFill>
                      </a:endParaRP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22191655"/>
                  </a:ext>
                </a:extLst>
              </a:tr>
              <a:tr h="516099">
                <a:tc vMerge="1">
                  <a:txBody>
                    <a:bodyPr/>
                    <a:lstStyle/>
                    <a:p>
                      <a:endParaRPr kumimoji="1" lang="ja-JP" altLang="en-US"/>
                    </a:p>
                  </a:txBody>
                  <a:tcPr/>
                </a:tc>
                <a:tc>
                  <a:txBody>
                    <a:bodyPr/>
                    <a:lstStyle/>
                    <a:p>
                      <a:pPr algn="ctr"/>
                      <a:r>
                        <a:rPr kumimoji="1" lang="ja-JP" altLang="en-US" sz="1600" dirty="0"/>
                        <a:t>中</a:t>
                      </a: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1</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1</a:t>
                      </a: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kumimoji="1" lang="en-US" altLang="ja-JP" sz="1800" dirty="0">
                          <a:solidFill>
                            <a:schemeClr val="tx1"/>
                          </a:solidFill>
                        </a:rPr>
                        <a:t>2</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４</a:t>
                      </a: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１</a:t>
                      </a:r>
                    </a:p>
                  </a:txBody>
                  <a:tcPr anchor="ctr">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２</a:t>
                      </a:r>
                      <a:endParaRPr kumimoji="1" lang="en-US" altLang="ja-JP" sz="1800"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０</a:t>
                      </a:r>
                      <a:endParaRPr kumimoji="1" lang="en-US" altLang="ja-JP" sz="1800"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solidFill>
                            <a:schemeClr val="tx1"/>
                          </a:solidFill>
                        </a:rPr>
                        <a:t>0</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a:p>
                  </a:txBody>
                  <a:tcPr anchor="ctr">
                    <a:lnL w="381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89618560"/>
                  </a:ext>
                </a:extLst>
              </a:tr>
              <a:tr h="516099">
                <a:tc vMerge="1">
                  <a:txBody>
                    <a:bodyPr/>
                    <a:lstStyle/>
                    <a:p>
                      <a:endParaRPr kumimoji="1" lang="ja-JP" altLang="en-US"/>
                    </a:p>
                  </a:txBody>
                  <a:tcPr/>
                </a:tc>
                <a:tc>
                  <a:txBody>
                    <a:bodyPr/>
                    <a:lstStyle/>
                    <a:p>
                      <a:pPr algn="ctr"/>
                      <a:r>
                        <a:rPr kumimoji="1" lang="ja-JP" altLang="en-US" sz="1600" dirty="0"/>
                        <a:t>小</a:t>
                      </a:r>
                    </a:p>
                  </a:txBody>
                  <a:tcPr anchor="ct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15</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8</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5</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6</a:t>
                      </a:r>
                      <a:endParaRPr kumimoji="1" lang="ja-JP" altLang="en-US" sz="1800" dirty="0">
                        <a:solidFill>
                          <a:schemeClr val="tx1"/>
                        </a:solidFill>
                      </a:endParaRPr>
                    </a:p>
                  </a:txBody>
                  <a:tcPr anchor="ct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2</a:t>
                      </a:r>
                      <a:endParaRPr kumimoji="1" lang="ja-JP" altLang="en-US" sz="1800" dirty="0">
                        <a:solidFill>
                          <a:schemeClr val="tx1"/>
                        </a:solidFill>
                      </a:endParaRPr>
                    </a:p>
                  </a:txBody>
                  <a:tcPr anchor="ctr">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12</a:t>
                      </a:r>
                      <a:endParaRPr kumimoji="1" lang="ja-JP" altLang="en-US" sz="1800"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20</a:t>
                      </a:r>
                      <a:endParaRPr kumimoji="1" lang="ja-JP" altLang="en-US" sz="1800"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r>
                        <a:rPr kumimoji="1" lang="en-US" altLang="ja-JP" sz="1800" dirty="0">
                          <a:solidFill>
                            <a:schemeClr val="tx1"/>
                          </a:solidFill>
                        </a:rPr>
                        <a:t>5</a:t>
                      </a:r>
                      <a:endParaRPr kumimoji="1" lang="ja-JP" altLang="en-US" sz="1800"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vMerge="1">
                  <a:txBody>
                    <a:bodyPr/>
                    <a:lstStyle/>
                    <a:p>
                      <a:endParaRPr dirty="0"/>
                    </a:p>
                  </a:txBody>
                  <a:tcPr anchor="ctr">
                    <a:lnL w="381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726328302"/>
                  </a:ext>
                </a:extLst>
              </a:tr>
            </a:tbl>
          </a:graphicData>
        </a:graphic>
      </p:graphicFrame>
      <p:sp>
        <p:nvSpPr>
          <p:cNvPr id="4" name="正方形/長方形 3">
            <a:extLst>
              <a:ext uri="{FF2B5EF4-FFF2-40B4-BE49-F238E27FC236}">
                <a16:creationId xmlns:a16="http://schemas.microsoft.com/office/drawing/2014/main" id="{CB1C8A26-206D-3EF1-A786-E538DE8B736D}"/>
              </a:ext>
            </a:extLst>
          </p:cNvPr>
          <p:cNvSpPr/>
          <p:nvPr/>
        </p:nvSpPr>
        <p:spPr>
          <a:xfrm>
            <a:off x="8808097" y="1302654"/>
            <a:ext cx="889919" cy="481724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B158E464-0183-E782-AD7A-6D7C4AC4A2D5}"/>
              </a:ext>
            </a:extLst>
          </p:cNvPr>
          <p:cNvSpPr txBox="1"/>
          <p:nvPr/>
        </p:nvSpPr>
        <p:spPr>
          <a:xfrm>
            <a:off x="6475473" y="6110397"/>
            <a:ext cx="3874148" cy="307777"/>
          </a:xfrm>
          <a:prstGeom prst="rect">
            <a:avLst/>
          </a:prstGeom>
          <a:noFill/>
        </p:spPr>
        <p:txBody>
          <a:bodyPr wrap="square">
            <a:spAutoFit/>
          </a:bodyPr>
          <a:lstStyle/>
          <a:p>
            <a:r>
              <a:rPr kumimoji="1" lang="en-US" altLang="ja-JP" sz="1400" dirty="0"/>
              <a:t>※</a:t>
            </a:r>
            <a:r>
              <a:rPr kumimoji="1" lang="ja-JP" altLang="en-US" sz="1400" dirty="0"/>
              <a:t>建設局内で審議中の案件（８件）あり</a:t>
            </a:r>
            <a:endParaRPr lang="ja-JP" altLang="en-US" sz="1400" dirty="0"/>
          </a:p>
        </p:txBody>
      </p:sp>
      <p:sp>
        <p:nvSpPr>
          <p:cNvPr id="7" name="角丸四角形 6">
            <a:extLst>
              <a:ext uri="{FF2B5EF4-FFF2-40B4-BE49-F238E27FC236}">
                <a16:creationId xmlns:a16="http://schemas.microsoft.com/office/drawing/2014/main" id="{B5480B91-31CF-C18F-63AD-AF171282662C}"/>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包括委託に関連する第三者事故発生状況（令和７年度）</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Tree>
    <p:extLst>
      <p:ext uri="{BB962C8B-B14F-4D97-AF65-F5344CB8AC3E}">
        <p14:creationId xmlns:p14="http://schemas.microsoft.com/office/powerpoint/2010/main" val="316002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80518-B269-7801-2733-5C5FB520C6D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7C9DA1D-F49D-9719-AA14-DA8A562CCAA1}"/>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600" b="1" dirty="0">
                <a:latin typeface="+mn-ea"/>
                <a:ea typeface="+mn-ea"/>
              </a:rPr>
              <a:t>新技術導入の状況（令和７年度） 　　　　　　　　　　　　　　　　　　　　　　</a:t>
            </a:r>
            <a:endParaRPr lang="ja-JP" altLang="en-US" sz="3200" b="1" dirty="0">
              <a:latin typeface="+mn-ea"/>
              <a:ea typeface="+mn-ea"/>
            </a:endParaRPr>
          </a:p>
        </p:txBody>
      </p:sp>
      <p:sp>
        <p:nvSpPr>
          <p:cNvPr id="4" name="スライド番号プレースホルダー 3">
            <a:extLst>
              <a:ext uri="{FF2B5EF4-FFF2-40B4-BE49-F238E27FC236}">
                <a16:creationId xmlns:a16="http://schemas.microsoft.com/office/drawing/2014/main" id="{CC57BCF2-A492-16E6-22D9-43D4AA4C4681}"/>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25</a:t>
            </a:fld>
            <a:endParaRPr lang="ja-JP" altLang="en-US">
              <a:solidFill>
                <a:prstClr val="black"/>
              </a:solidFill>
              <a:latin typeface="Segoe UI"/>
              <a:ea typeface="Meiryo UI"/>
            </a:endParaRPr>
          </a:p>
        </p:txBody>
      </p:sp>
      <p:sp>
        <p:nvSpPr>
          <p:cNvPr id="6" name="字幕 2">
            <a:extLst>
              <a:ext uri="{FF2B5EF4-FFF2-40B4-BE49-F238E27FC236}">
                <a16:creationId xmlns:a16="http://schemas.microsoft.com/office/drawing/2014/main" id="{E2B8CCFD-6F1D-93BA-3DFF-CECF6DA3F415}"/>
              </a:ext>
            </a:extLst>
          </p:cNvPr>
          <p:cNvSpPr txBox="1">
            <a:spLocks/>
          </p:cNvSpPr>
          <p:nvPr/>
        </p:nvSpPr>
        <p:spPr>
          <a:xfrm>
            <a:off x="261170" y="353233"/>
            <a:ext cx="4988562" cy="895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dirty="0"/>
              <a:t>【</a:t>
            </a:r>
            <a:r>
              <a:rPr lang="ja-JP" altLang="en-US" dirty="0"/>
              <a:t>議題２</a:t>
            </a:r>
            <a:r>
              <a:rPr lang="en-US" altLang="ja-JP" dirty="0"/>
              <a:t>–</a:t>
            </a:r>
            <a:r>
              <a:rPr lang="ja-JP" altLang="en-US" dirty="0"/>
              <a:t>３</a:t>
            </a:r>
            <a:r>
              <a:rPr lang="en-US" altLang="ja-JP" dirty="0"/>
              <a:t>】</a:t>
            </a:r>
          </a:p>
        </p:txBody>
      </p:sp>
    </p:spTree>
    <p:extLst>
      <p:ext uri="{BB962C8B-B14F-4D97-AF65-F5344CB8AC3E}">
        <p14:creationId xmlns:p14="http://schemas.microsoft.com/office/powerpoint/2010/main" val="3669672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20E10-6712-CFDE-B941-7F35D250F760}"/>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4B05ED2C-DE2F-C417-500E-ED3AE1BF8371}"/>
              </a:ext>
            </a:extLst>
          </p:cNvPr>
          <p:cNvSpPr>
            <a:spLocks noGrp="1"/>
          </p:cNvSpPr>
          <p:nvPr>
            <p:ph type="sldNum" sz="quarter" idx="12"/>
          </p:nvPr>
        </p:nvSpPr>
        <p:spPr/>
        <p:txBody>
          <a:bodyPr/>
          <a:lstStyle/>
          <a:p>
            <a:fld id="{36EC18DB-A5DF-4E0E-B815-FCD04A2C4B2C}" type="slidenum">
              <a:rPr kumimoji="1" lang="ja-JP" altLang="en-US" smtClean="0"/>
              <a:t>26</a:t>
            </a:fld>
            <a:endParaRPr kumimoji="1" lang="ja-JP" altLang="en-US"/>
          </a:p>
        </p:txBody>
      </p:sp>
      <p:sp>
        <p:nvSpPr>
          <p:cNvPr id="7" name="角丸四角形 6">
            <a:extLst>
              <a:ext uri="{FF2B5EF4-FFF2-40B4-BE49-F238E27FC236}">
                <a16:creationId xmlns:a16="http://schemas.microsoft.com/office/drawing/2014/main" id="{2BA4F347-BF2A-3B38-C78B-7571468DB400}"/>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３　新技術導入の状況（令和７年度） 　　　　　　　　　　　　　　　　　　　　　　</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2" name="Text Box 64">
            <a:extLst>
              <a:ext uri="{FF2B5EF4-FFF2-40B4-BE49-F238E27FC236}">
                <a16:creationId xmlns:a16="http://schemas.microsoft.com/office/drawing/2014/main" id="{C54DC5C7-36EB-8EEC-2B6F-B5501BE03CBE}"/>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000" b="1" dirty="0">
                <a:solidFill>
                  <a:srgbClr val="FF0000"/>
                </a:solidFill>
                <a:latin typeface="+mn-ea"/>
              </a:rPr>
              <a:t>　</a:t>
            </a:r>
            <a:r>
              <a:rPr lang="ja-JP" altLang="en-US" sz="2000" b="1" dirty="0">
                <a:solidFill>
                  <a:schemeClr val="bg1"/>
                </a:solidFill>
              </a:rPr>
              <a:t>新技術導入等の定義について</a:t>
            </a:r>
            <a:endParaRPr lang="ja-JP" altLang="en-US" sz="2275" b="1" dirty="0">
              <a:solidFill>
                <a:srgbClr val="FF0000"/>
              </a:solidFill>
              <a:latin typeface="HGP創英角ｺﾞｼｯｸUB" panose="020B0900000000000000" pitchFamily="50" charset="-128"/>
              <a:ea typeface="HGP創英角ｺﾞｼｯｸUB" panose="020B0900000000000000" pitchFamily="50" charset="-128"/>
            </a:endParaRPr>
          </a:p>
        </p:txBody>
      </p:sp>
      <p:sp>
        <p:nvSpPr>
          <p:cNvPr id="9" name="テキスト ボックス 8">
            <a:extLst>
              <a:ext uri="{FF2B5EF4-FFF2-40B4-BE49-F238E27FC236}">
                <a16:creationId xmlns:a16="http://schemas.microsoft.com/office/drawing/2014/main" id="{555256CF-59E2-A046-4504-563BEB1AA95A}"/>
              </a:ext>
            </a:extLst>
          </p:cNvPr>
          <p:cNvSpPr txBox="1"/>
          <p:nvPr/>
        </p:nvSpPr>
        <p:spPr>
          <a:xfrm>
            <a:off x="0" y="1739277"/>
            <a:ext cx="9906000" cy="677108"/>
          </a:xfrm>
          <a:prstGeom prst="rect">
            <a:avLst/>
          </a:prstGeom>
          <a:noFill/>
        </p:spPr>
        <p:txBody>
          <a:bodyPr wrap="square">
            <a:spAutoFit/>
          </a:bodyPr>
          <a:lstStyle/>
          <a:p>
            <a:pPr lvl="1"/>
            <a:r>
              <a:rPr lang="ja-JP" altLang="en-US" sz="1900" dirty="0"/>
              <a:t>業務効率化が可能となり、コスト削減に寄与できる以下の技術を導入することを</a:t>
            </a:r>
            <a:r>
              <a:rPr lang="ja-JP" altLang="en-US" sz="1900" b="1" u="sng" dirty="0"/>
              <a:t>「</a:t>
            </a:r>
            <a:r>
              <a:rPr lang="ja-JP" altLang="en-US" sz="1900" b="1" u="sng" dirty="0">
                <a:solidFill>
                  <a:srgbClr val="FF0000"/>
                </a:solidFill>
              </a:rPr>
              <a:t>新技術導入等</a:t>
            </a:r>
            <a:r>
              <a:rPr lang="ja-JP" altLang="en-US" sz="1900" b="1" u="sng" dirty="0"/>
              <a:t>」として定める</a:t>
            </a:r>
            <a:r>
              <a:rPr lang="ja-JP" altLang="en-US" sz="1900" dirty="0"/>
              <a:t>。</a:t>
            </a:r>
            <a:endParaRPr lang="en-US" altLang="ja-JP" sz="1900" dirty="0"/>
          </a:p>
        </p:txBody>
      </p:sp>
      <p:graphicFrame>
        <p:nvGraphicFramePr>
          <p:cNvPr id="10" name="図表 9">
            <a:extLst>
              <a:ext uri="{FF2B5EF4-FFF2-40B4-BE49-F238E27FC236}">
                <a16:creationId xmlns:a16="http://schemas.microsoft.com/office/drawing/2014/main" id="{9CF91538-BF96-6867-E20C-21F4EF9F0A84}"/>
              </a:ext>
            </a:extLst>
          </p:cNvPr>
          <p:cNvGraphicFramePr/>
          <p:nvPr>
            <p:extLst>
              <p:ext uri="{D42A27DB-BD31-4B8C-83A1-F6EECF244321}">
                <p14:modId xmlns:p14="http://schemas.microsoft.com/office/powerpoint/2010/main" val="3453852608"/>
              </p:ext>
            </p:extLst>
          </p:nvPr>
        </p:nvGraphicFramePr>
        <p:xfrm>
          <a:off x="352413" y="2392197"/>
          <a:ext cx="6333344" cy="41490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二等辺三角形 10">
            <a:extLst>
              <a:ext uri="{FF2B5EF4-FFF2-40B4-BE49-F238E27FC236}">
                <a16:creationId xmlns:a16="http://schemas.microsoft.com/office/drawing/2014/main" id="{2911863D-E615-8C1A-835C-2D20719D952A}"/>
              </a:ext>
            </a:extLst>
          </p:cNvPr>
          <p:cNvSpPr/>
          <p:nvPr/>
        </p:nvSpPr>
        <p:spPr>
          <a:xfrm rot="5400000">
            <a:off x="5459711" y="4389448"/>
            <a:ext cx="3377977" cy="2016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14169D5-5F15-E754-8478-0FBE71D15021}"/>
              </a:ext>
            </a:extLst>
          </p:cNvPr>
          <p:cNvSpPr txBox="1"/>
          <p:nvPr/>
        </p:nvSpPr>
        <p:spPr>
          <a:xfrm>
            <a:off x="7366515" y="4239587"/>
            <a:ext cx="2400581" cy="707886"/>
          </a:xfrm>
          <a:prstGeom prst="rect">
            <a:avLst/>
          </a:prstGeom>
          <a:noFill/>
          <a:ln>
            <a:noFill/>
            <a:prstDash val="sysDash"/>
          </a:ln>
        </p:spPr>
        <p:txBody>
          <a:bodyPr wrap="square">
            <a:spAutoFit/>
          </a:bodyPr>
          <a:lstStyle/>
          <a:p>
            <a:r>
              <a:rPr lang="ja-JP" altLang="en-US" sz="2000" b="1" dirty="0">
                <a:solidFill>
                  <a:schemeClr val="accent1"/>
                </a:solidFill>
              </a:rPr>
              <a:t>業務効率化を図り、</a:t>
            </a:r>
            <a:endParaRPr lang="en-US" altLang="ja-JP" sz="2000" b="1" dirty="0">
              <a:solidFill>
                <a:schemeClr val="accent1"/>
              </a:solidFill>
            </a:endParaRPr>
          </a:p>
          <a:p>
            <a:r>
              <a:rPr lang="ja-JP" altLang="en-US" sz="2000" b="1" dirty="0">
                <a:solidFill>
                  <a:schemeClr val="accent1"/>
                </a:solidFill>
              </a:rPr>
              <a:t>コスト削減に寄与</a:t>
            </a:r>
          </a:p>
        </p:txBody>
      </p:sp>
      <p:sp>
        <p:nvSpPr>
          <p:cNvPr id="3" name="角丸四角形 56">
            <a:extLst>
              <a:ext uri="{FF2B5EF4-FFF2-40B4-BE49-F238E27FC236}">
                <a16:creationId xmlns:a16="http://schemas.microsoft.com/office/drawing/2014/main" id="{0686D98B-477E-7C21-EBBE-BE5B36CDD7BA}"/>
              </a:ext>
            </a:extLst>
          </p:cNvPr>
          <p:cNvSpPr/>
          <p:nvPr/>
        </p:nvSpPr>
        <p:spPr>
          <a:xfrm>
            <a:off x="1" y="1202951"/>
            <a:ext cx="9894750" cy="544603"/>
          </a:xfrm>
          <a:prstGeom prst="roundRect">
            <a:avLst>
              <a:gd name="adj" fmla="val 5527"/>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Segoe UI"/>
                <a:ea typeface="Meiryo UI"/>
                <a:cs typeface="+mn-cs"/>
              </a:rPr>
              <a:t>　</a:t>
            </a:r>
            <a:r>
              <a:rPr kumimoji="1" lang="ja-JP" altLang="en-US" sz="1600" b="0" i="0" u="none" strike="noStrike" kern="1200" cap="none" spc="0" normalizeH="0" baseline="0" noProof="0" dirty="0">
                <a:ln>
                  <a:noFill/>
                </a:ln>
                <a:solidFill>
                  <a:prstClr val="black"/>
                </a:solidFill>
                <a:effectLst/>
                <a:uLnTx/>
                <a:uFillTx/>
                <a:latin typeface="Segoe UI"/>
                <a:ea typeface="Meiryo UI"/>
              </a:rPr>
              <a:t>・</a:t>
            </a:r>
            <a:r>
              <a:rPr kumimoji="1" lang="ja-JP" altLang="en-US" sz="1600" dirty="0">
                <a:solidFill>
                  <a:prstClr val="black"/>
                </a:solidFill>
                <a:latin typeface="Segoe UI"/>
                <a:ea typeface="Meiryo UI"/>
              </a:rPr>
              <a:t>長期委託によるコスト削減効果　➡　</a:t>
            </a:r>
            <a:r>
              <a:rPr kumimoji="1" lang="ja-JP" altLang="en-US" sz="1600" b="1" u="sng" dirty="0">
                <a:solidFill>
                  <a:prstClr val="black"/>
                </a:solidFill>
                <a:latin typeface="Segoe UI"/>
                <a:ea typeface="Meiryo UI"/>
              </a:rPr>
              <a:t>新技術の導入</a:t>
            </a:r>
            <a:r>
              <a:rPr kumimoji="1" lang="ja-JP" altLang="en-US" sz="1600" dirty="0">
                <a:solidFill>
                  <a:prstClr val="black"/>
                </a:solidFill>
                <a:latin typeface="Segoe UI"/>
                <a:ea typeface="Meiryo UI"/>
              </a:rPr>
              <a:t>により２０億円のコスト削減を見込む（第</a:t>
            </a:r>
            <a:r>
              <a:rPr kumimoji="1" lang="en-US" altLang="ja-JP" sz="1600" dirty="0">
                <a:solidFill>
                  <a:prstClr val="black"/>
                </a:solidFill>
                <a:latin typeface="Segoe UI"/>
                <a:ea typeface="Meiryo UI"/>
              </a:rPr>
              <a:t>15</a:t>
            </a:r>
            <a:r>
              <a:rPr kumimoji="1" lang="ja-JP" altLang="en-US" sz="1600" dirty="0">
                <a:solidFill>
                  <a:prstClr val="black"/>
                </a:solidFill>
                <a:latin typeface="Segoe UI"/>
                <a:ea typeface="Meiryo UI"/>
              </a:rPr>
              <a:t>条、第</a:t>
            </a:r>
            <a:r>
              <a:rPr kumimoji="1" lang="en-US" altLang="ja-JP" sz="1600" dirty="0">
                <a:solidFill>
                  <a:prstClr val="black"/>
                </a:solidFill>
                <a:latin typeface="Segoe UI"/>
                <a:ea typeface="Meiryo UI"/>
              </a:rPr>
              <a:t>44</a:t>
            </a:r>
            <a:r>
              <a:rPr kumimoji="1" lang="ja-JP" altLang="en-US" sz="1600" dirty="0">
                <a:solidFill>
                  <a:prstClr val="black"/>
                </a:solidFill>
                <a:latin typeface="Segoe UI"/>
                <a:ea typeface="Meiryo UI"/>
              </a:rPr>
              <a:t>条関連）</a:t>
            </a:r>
            <a:endParaRPr kumimoji="1" lang="en-US" altLang="ja-JP" sz="1600" dirty="0">
              <a:solidFill>
                <a:prstClr val="black"/>
              </a:solidFill>
              <a:latin typeface="Segoe UI"/>
              <a:ea typeface="Meiryo UI"/>
            </a:endParaRPr>
          </a:p>
        </p:txBody>
      </p:sp>
    </p:spTree>
    <p:extLst>
      <p:ext uri="{BB962C8B-B14F-4D97-AF65-F5344CB8AC3E}">
        <p14:creationId xmlns:p14="http://schemas.microsoft.com/office/powerpoint/2010/main" val="1134989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44BF2-D67F-8097-D14D-61B5D67B6BA3}"/>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9345ADC9-9A4A-05B9-348C-DD34A4E16585}"/>
              </a:ext>
            </a:extLst>
          </p:cNvPr>
          <p:cNvSpPr>
            <a:spLocks noGrp="1"/>
          </p:cNvSpPr>
          <p:nvPr>
            <p:ph type="sldNum" sz="quarter" idx="12"/>
          </p:nvPr>
        </p:nvSpPr>
        <p:spPr/>
        <p:txBody>
          <a:bodyPr/>
          <a:lstStyle/>
          <a:p>
            <a:fld id="{36EC18DB-A5DF-4E0E-B815-FCD04A2C4B2C}" type="slidenum">
              <a:rPr kumimoji="1" lang="ja-JP" altLang="en-US" smtClean="0"/>
              <a:t>27</a:t>
            </a:fld>
            <a:endParaRPr kumimoji="1" lang="ja-JP" altLang="en-US"/>
          </a:p>
        </p:txBody>
      </p:sp>
      <p:sp>
        <p:nvSpPr>
          <p:cNvPr id="7" name="角丸四角形 6">
            <a:extLst>
              <a:ext uri="{FF2B5EF4-FFF2-40B4-BE49-F238E27FC236}">
                <a16:creationId xmlns:a16="http://schemas.microsoft.com/office/drawing/2014/main" id="{DE2027BE-0FCB-147B-985D-2BA3428B2B8B}"/>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３　新技術導入の状況（令和７年度） 　　　　　　　　　　　　　　　　　　　　　　</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2" name="Text Box 64">
            <a:extLst>
              <a:ext uri="{FF2B5EF4-FFF2-40B4-BE49-F238E27FC236}">
                <a16:creationId xmlns:a16="http://schemas.microsoft.com/office/drawing/2014/main" id="{28C8FBE2-9200-2609-C6D8-7DC87C9DFE91}"/>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000" b="1" dirty="0">
                <a:solidFill>
                  <a:schemeClr val="bg1"/>
                </a:solidFill>
                <a:latin typeface="+mn-ea"/>
              </a:rPr>
              <a:t>　</a:t>
            </a:r>
            <a:r>
              <a:rPr lang="ja-JP" altLang="en-US" sz="2000" b="1" dirty="0">
                <a:solidFill>
                  <a:schemeClr val="bg1"/>
                </a:solidFill>
              </a:rPr>
              <a:t>新技術導入等の削減効果（</a:t>
            </a:r>
            <a:r>
              <a:rPr lang="en-US" altLang="ja-JP" sz="2000" b="1" dirty="0">
                <a:solidFill>
                  <a:schemeClr val="bg1"/>
                </a:solidFill>
              </a:rPr>
              <a:t>※</a:t>
            </a:r>
            <a:r>
              <a:rPr lang="ja-JP" altLang="en-US" sz="2000" b="1" dirty="0">
                <a:solidFill>
                  <a:schemeClr val="bg1"/>
                </a:solidFill>
              </a:rPr>
              <a:t>イメージ）</a:t>
            </a:r>
            <a:endParaRPr lang="ja-JP" altLang="en-US" sz="2275" b="1"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タイトル 1">
            <a:extLst>
              <a:ext uri="{FF2B5EF4-FFF2-40B4-BE49-F238E27FC236}">
                <a16:creationId xmlns:a16="http://schemas.microsoft.com/office/drawing/2014/main" id="{00D7222D-7FE8-FA65-2E7D-2C5D7138F1BA}"/>
              </a:ext>
            </a:extLst>
          </p:cNvPr>
          <p:cNvSpPr txBox="1">
            <a:spLocks/>
          </p:cNvSpPr>
          <p:nvPr/>
        </p:nvSpPr>
        <p:spPr>
          <a:xfrm>
            <a:off x="2043711" y="6235505"/>
            <a:ext cx="6516665" cy="5517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000" dirty="0">
                <a:latin typeface="+mn-ea"/>
                <a:ea typeface="+mn-ea"/>
              </a:rPr>
              <a:t>・新技術導入等により、</a:t>
            </a:r>
            <a:r>
              <a:rPr lang="en-US" altLang="ja-JP" sz="2000" b="1" dirty="0">
                <a:solidFill>
                  <a:srgbClr val="FF0000"/>
                </a:solidFill>
                <a:latin typeface="+mn-ea"/>
                <a:ea typeface="+mn-ea"/>
              </a:rPr>
              <a:t>20</a:t>
            </a:r>
            <a:r>
              <a:rPr lang="ja-JP" altLang="en-US" sz="2000" b="1" dirty="0">
                <a:solidFill>
                  <a:srgbClr val="FF0000"/>
                </a:solidFill>
                <a:latin typeface="+mn-ea"/>
                <a:ea typeface="+mn-ea"/>
              </a:rPr>
              <a:t>億円のコスト削減を見込む</a:t>
            </a:r>
            <a:endParaRPr lang="ja-JP" altLang="en-US" sz="2800" b="1" dirty="0">
              <a:solidFill>
                <a:srgbClr val="FF0000"/>
              </a:solidFill>
              <a:latin typeface="+mn-ea"/>
              <a:ea typeface="+mn-ea"/>
            </a:endParaRPr>
          </a:p>
        </p:txBody>
      </p:sp>
      <p:sp>
        <p:nvSpPr>
          <p:cNvPr id="11" name="タイトル 1">
            <a:extLst>
              <a:ext uri="{FF2B5EF4-FFF2-40B4-BE49-F238E27FC236}">
                <a16:creationId xmlns:a16="http://schemas.microsoft.com/office/drawing/2014/main" id="{5F79845C-53F3-BCF2-F0C9-13275C4981BA}"/>
              </a:ext>
            </a:extLst>
          </p:cNvPr>
          <p:cNvSpPr txBox="1">
            <a:spLocks/>
          </p:cNvSpPr>
          <p:nvPr/>
        </p:nvSpPr>
        <p:spPr>
          <a:xfrm>
            <a:off x="524215" y="1257021"/>
            <a:ext cx="4082075" cy="468909"/>
          </a:xfrm>
          <a:prstGeom prst="rect">
            <a:avLst/>
          </a:prstGeom>
          <a:solidFill>
            <a:schemeClr val="bg1"/>
          </a:solidFill>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ja-JP" altLang="en-US" sz="2800" b="1" dirty="0">
              <a:latin typeface="+mn-ea"/>
              <a:ea typeface="+mn-ea"/>
            </a:endParaRPr>
          </a:p>
        </p:txBody>
      </p:sp>
      <p:sp>
        <p:nvSpPr>
          <p:cNvPr id="12" name="タイトル 1">
            <a:extLst>
              <a:ext uri="{FF2B5EF4-FFF2-40B4-BE49-F238E27FC236}">
                <a16:creationId xmlns:a16="http://schemas.microsoft.com/office/drawing/2014/main" id="{CD6F5322-0335-DF22-A217-13EA33763B0C}"/>
              </a:ext>
            </a:extLst>
          </p:cNvPr>
          <p:cNvSpPr txBox="1">
            <a:spLocks/>
          </p:cNvSpPr>
          <p:nvPr/>
        </p:nvSpPr>
        <p:spPr>
          <a:xfrm>
            <a:off x="264237" y="1215608"/>
            <a:ext cx="3362696" cy="5517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2000" b="1" dirty="0">
                <a:latin typeface="+mn-ea"/>
                <a:ea typeface="+mn-ea"/>
              </a:rPr>
              <a:t>【</a:t>
            </a:r>
            <a:r>
              <a:rPr lang="ja-JP" altLang="en-US" sz="2000" b="1" dirty="0">
                <a:latin typeface="+mn-ea"/>
                <a:ea typeface="+mn-ea"/>
              </a:rPr>
              <a:t>新技術導入等の状況</a:t>
            </a:r>
            <a:r>
              <a:rPr lang="en-US" altLang="ja-JP" sz="2000" b="1" dirty="0">
                <a:latin typeface="+mn-ea"/>
                <a:ea typeface="+mn-ea"/>
              </a:rPr>
              <a:t>】</a:t>
            </a:r>
            <a:endParaRPr lang="ja-JP" altLang="en-US" sz="2000" b="1" dirty="0">
              <a:latin typeface="+mn-ea"/>
              <a:ea typeface="+mn-ea"/>
            </a:endParaRPr>
          </a:p>
        </p:txBody>
      </p:sp>
      <p:sp>
        <p:nvSpPr>
          <p:cNvPr id="5" name="テキスト ボックス 4">
            <a:extLst>
              <a:ext uri="{FF2B5EF4-FFF2-40B4-BE49-F238E27FC236}">
                <a16:creationId xmlns:a16="http://schemas.microsoft.com/office/drawing/2014/main" id="{5B0F536F-8692-C4A7-E343-E842EEFD0BD8}"/>
              </a:ext>
            </a:extLst>
          </p:cNvPr>
          <p:cNvSpPr txBox="1"/>
          <p:nvPr/>
        </p:nvSpPr>
        <p:spPr>
          <a:xfrm>
            <a:off x="264237" y="5588042"/>
            <a:ext cx="9495431" cy="923330"/>
          </a:xfrm>
          <a:prstGeom prst="rect">
            <a:avLst/>
          </a:prstGeom>
          <a:noFill/>
        </p:spPr>
        <p:txBody>
          <a:bodyPr wrap="square">
            <a:spAutoFit/>
          </a:bodyPr>
          <a:lstStyle/>
          <a:p>
            <a:pPr algn="l"/>
            <a:r>
              <a:rPr lang="ja-JP" altLang="en-US" sz="1800" b="1" dirty="0">
                <a:latin typeface="Yu Gothic" panose="020B0400000000000000" pitchFamily="34" charset="-128"/>
                <a:ea typeface="Yu Gothic" panose="020B0400000000000000" pitchFamily="34" charset="-128"/>
              </a:rPr>
              <a:t>コスト削減の考え方</a:t>
            </a:r>
            <a:endParaRPr lang="en-US" altLang="ja-JP" sz="1800" b="1" dirty="0">
              <a:latin typeface="Yu Gothic" panose="020B0400000000000000" pitchFamily="34" charset="-128"/>
              <a:ea typeface="Yu Gothic" panose="020B0400000000000000" pitchFamily="34" charset="-128"/>
            </a:endParaRPr>
          </a:p>
          <a:p>
            <a:pPr algn="l"/>
            <a:r>
              <a:rPr lang="ja-JP" altLang="en-US" b="1"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新技術導入に伴い、巡視・作業時間及び頻度の削減等により、業務効率を改善して人件費に係るコスト</a:t>
            </a:r>
            <a:r>
              <a:rPr lang="ja-JP" altLang="en-US" dirty="0">
                <a:latin typeface="Meiryo UI" panose="020B0604030504040204" pitchFamily="50" charset="-128"/>
                <a:ea typeface="Meiryo UI" panose="020B0604030504040204" pitchFamily="50" charset="-128"/>
              </a:rPr>
              <a:t>を削減</a:t>
            </a:r>
            <a:r>
              <a:rPr lang="ja-JP" altLang="en-US" sz="1800" dirty="0">
                <a:latin typeface="Meiryo UI" panose="020B0604030504040204" pitchFamily="50" charset="-128"/>
                <a:ea typeface="Meiryo UI" panose="020B0604030504040204" pitchFamily="50" charset="-128"/>
              </a:rPr>
              <a:t>する</a:t>
            </a:r>
            <a:endParaRPr lang="en-US" altLang="ja-JP" sz="1800" dirty="0">
              <a:latin typeface="Meiryo UI" panose="020B0604030504040204" pitchFamily="50" charset="-128"/>
              <a:ea typeface="Meiryo UI" panose="020B0604030504040204" pitchFamily="50" charset="-128"/>
            </a:endParaRPr>
          </a:p>
        </p:txBody>
      </p:sp>
      <p:pic>
        <p:nvPicPr>
          <p:cNvPr id="34" name="図 33">
            <a:extLst>
              <a:ext uri="{FF2B5EF4-FFF2-40B4-BE49-F238E27FC236}">
                <a16:creationId xmlns:a16="http://schemas.microsoft.com/office/drawing/2014/main" id="{ECD02A95-C3D9-E132-40A5-DCE8E9E301C8}"/>
              </a:ext>
            </a:extLst>
          </p:cNvPr>
          <p:cNvPicPr>
            <a:picLocks noChangeAspect="1"/>
          </p:cNvPicPr>
          <p:nvPr/>
        </p:nvPicPr>
        <p:blipFill>
          <a:blip r:embed="rId3"/>
          <a:stretch>
            <a:fillRect/>
          </a:stretch>
        </p:blipFill>
        <p:spPr>
          <a:xfrm>
            <a:off x="884906" y="1683872"/>
            <a:ext cx="8124939" cy="3862759"/>
          </a:xfrm>
          <a:prstGeom prst="rect">
            <a:avLst/>
          </a:prstGeom>
        </p:spPr>
      </p:pic>
    </p:spTree>
    <p:extLst>
      <p:ext uri="{BB962C8B-B14F-4D97-AF65-F5344CB8AC3E}">
        <p14:creationId xmlns:p14="http://schemas.microsoft.com/office/powerpoint/2010/main" val="2952827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F7B25-CD57-4F70-DE21-FAF1B995324C}"/>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EF15BF0A-F37D-A24B-27A9-8E573A53DAC6}"/>
              </a:ext>
            </a:extLst>
          </p:cNvPr>
          <p:cNvSpPr>
            <a:spLocks noGrp="1"/>
          </p:cNvSpPr>
          <p:nvPr>
            <p:ph type="sldNum" sz="quarter" idx="12"/>
          </p:nvPr>
        </p:nvSpPr>
        <p:spPr/>
        <p:txBody>
          <a:bodyPr/>
          <a:lstStyle/>
          <a:p>
            <a:fld id="{36EC18DB-A5DF-4E0E-B815-FCD04A2C4B2C}" type="slidenum">
              <a:rPr kumimoji="1" lang="ja-JP" altLang="en-US" smtClean="0"/>
              <a:t>28</a:t>
            </a:fld>
            <a:endParaRPr kumimoji="1" lang="ja-JP" altLang="en-US"/>
          </a:p>
        </p:txBody>
      </p:sp>
      <p:sp>
        <p:nvSpPr>
          <p:cNvPr id="7" name="角丸四角形 6">
            <a:extLst>
              <a:ext uri="{FF2B5EF4-FFF2-40B4-BE49-F238E27FC236}">
                <a16:creationId xmlns:a16="http://schemas.microsoft.com/office/drawing/2014/main" id="{5E3D8167-9DAE-28A5-D16C-480E5AED6DFF}"/>
              </a:ext>
            </a:extLst>
          </p:cNvPr>
          <p:cNvSpPr/>
          <p:nvPr/>
        </p:nvSpPr>
        <p:spPr>
          <a:xfrm>
            <a:off x="134301" y="116832"/>
            <a:ext cx="9632795"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３　新技術導入の状況（令和７年度） 　　　　　　　　　　　　　　　　　　　　　　</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2" name="Text Box 64">
            <a:extLst>
              <a:ext uri="{FF2B5EF4-FFF2-40B4-BE49-F238E27FC236}">
                <a16:creationId xmlns:a16="http://schemas.microsoft.com/office/drawing/2014/main" id="{B136445A-B806-CB43-AB24-2DD8772D8D2E}"/>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000" b="1" dirty="0">
                <a:solidFill>
                  <a:schemeClr val="bg1"/>
                </a:solidFill>
                <a:latin typeface="+mn-ea"/>
              </a:rPr>
              <a:t>　</a:t>
            </a:r>
            <a:r>
              <a:rPr lang="ja-JP" altLang="en-US" sz="2000" b="1" dirty="0">
                <a:solidFill>
                  <a:schemeClr val="bg1"/>
                </a:solidFill>
              </a:rPr>
              <a:t>新技術導入項目の概要</a:t>
            </a:r>
            <a:endParaRPr lang="ja-JP" altLang="en-US" sz="2275" b="1"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2" name="タイトル 1">
            <a:extLst>
              <a:ext uri="{FF2B5EF4-FFF2-40B4-BE49-F238E27FC236}">
                <a16:creationId xmlns:a16="http://schemas.microsoft.com/office/drawing/2014/main" id="{9B801186-D8D9-B66E-B186-89D0400893E7}"/>
              </a:ext>
            </a:extLst>
          </p:cNvPr>
          <p:cNvSpPr txBox="1">
            <a:spLocks/>
          </p:cNvSpPr>
          <p:nvPr/>
        </p:nvSpPr>
        <p:spPr>
          <a:xfrm>
            <a:off x="188200" y="1142871"/>
            <a:ext cx="8436253" cy="5517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2000" b="1" dirty="0"/>
              <a:t> 【</a:t>
            </a:r>
            <a:r>
              <a:rPr lang="ja-JP" altLang="en-US" sz="2000" b="1" dirty="0"/>
              <a:t>遠隔監視</a:t>
            </a:r>
            <a:r>
              <a:rPr lang="en-US" altLang="ja-JP" sz="2000" b="1" dirty="0"/>
              <a:t>】</a:t>
            </a:r>
            <a:r>
              <a:rPr lang="ja-JP" altLang="en-US" sz="2000" b="1" dirty="0"/>
              <a:t>　</a:t>
            </a:r>
            <a:r>
              <a:rPr lang="ja-JP" altLang="en-US" sz="2000" b="1" dirty="0">
                <a:latin typeface="+mn-ea"/>
              </a:rPr>
              <a:t>中浜下水処理場消化タンク内部常時監視</a:t>
            </a:r>
            <a:endParaRPr lang="ja-JP" altLang="en-US" sz="2000" b="1" dirty="0">
              <a:latin typeface="+mn-ea"/>
              <a:ea typeface="+mn-ea"/>
            </a:endParaRPr>
          </a:p>
        </p:txBody>
      </p:sp>
      <p:sp>
        <p:nvSpPr>
          <p:cNvPr id="8" name="テキスト ボックス 7">
            <a:extLst>
              <a:ext uri="{FF2B5EF4-FFF2-40B4-BE49-F238E27FC236}">
                <a16:creationId xmlns:a16="http://schemas.microsoft.com/office/drawing/2014/main" id="{4DE18984-A1C7-0799-4630-C86E813F5A68}"/>
              </a:ext>
            </a:extLst>
          </p:cNvPr>
          <p:cNvSpPr txBox="1"/>
          <p:nvPr/>
        </p:nvSpPr>
        <p:spPr>
          <a:xfrm>
            <a:off x="429495" y="2022429"/>
            <a:ext cx="9178636" cy="584775"/>
          </a:xfrm>
          <a:prstGeom prst="rect">
            <a:avLst/>
          </a:prstGeom>
          <a:noFill/>
          <a:ln>
            <a:solidFill>
              <a:schemeClr val="tx2">
                <a:lumMod val="75000"/>
              </a:schemeClr>
            </a:solidFill>
            <a:prstDash val="solid"/>
          </a:ln>
        </p:spPr>
        <p:txBody>
          <a:bodyPr wrap="square">
            <a:spAutoFit/>
          </a:bodyPr>
          <a:lstStyle/>
          <a:p>
            <a:r>
              <a:rPr lang="ja-JP" altLang="en-US" sz="1600" b="0" i="0" dirty="0">
                <a:effectLst/>
                <a:latin typeface="Kosugi Maru"/>
              </a:rPr>
              <a:t>・中浜下水処理場では、</a:t>
            </a:r>
            <a:r>
              <a:rPr lang="en-US" altLang="ja-JP" sz="1600" b="0" i="0" dirty="0">
                <a:effectLst/>
                <a:latin typeface="Kosugi Maru"/>
              </a:rPr>
              <a:t>MBR</a:t>
            </a:r>
            <a:r>
              <a:rPr lang="ja-JP" altLang="en-US" sz="1600" b="0" i="0" dirty="0">
                <a:effectLst/>
                <a:latin typeface="Kosugi Maru"/>
              </a:rPr>
              <a:t>運転開始より消化タンクの発泡が発生したため、消泡剤を添加しながら消化タンク内部の確認を毎日頻繁に行う必要があった。</a:t>
            </a:r>
            <a:endParaRPr lang="ja-JP" altLang="en-US" sz="1600" dirty="0"/>
          </a:p>
        </p:txBody>
      </p:sp>
      <p:sp>
        <p:nvSpPr>
          <p:cNvPr id="9" name="テキスト ボックス 8">
            <a:extLst>
              <a:ext uri="{FF2B5EF4-FFF2-40B4-BE49-F238E27FC236}">
                <a16:creationId xmlns:a16="http://schemas.microsoft.com/office/drawing/2014/main" id="{DEB60CE0-9711-4767-7BD8-00D6D60693D8}"/>
              </a:ext>
            </a:extLst>
          </p:cNvPr>
          <p:cNvSpPr txBox="1"/>
          <p:nvPr/>
        </p:nvSpPr>
        <p:spPr>
          <a:xfrm>
            <a:off x="460923" y="2738360"/>
            <a:ext cx="708888" cy="369332"/>
          </a:xfrm>
          <a:prstGeom prst="rect">
            <a:avLst/>
          </a:prstGeom>
          <a:solidFill>
            <a:schemeClr val="tx2">
              <a:lumMod val="60000"/>
              <a:lumOff val="40000"/>
            </a:schemeClr>
          </a:solidFill>
          <a:ln>
            <a:noFill/>
            <a:prstDash val="sysDash"/>
          </a:ln>
        </p:spPr>
        <p:txBody>
          <a:bodyPr wrap="square">
            <a:spAutoFit/>
          </a:bodyPr>
          <a:lstStyle/>
          <a:p>
            <a:pPr algn="l"/>
            <a:r>
              <a:rPr lang="ja-JP" altLang="en-US" b="0" i="0" dirty="0">
                <a:solidFill>
                  <a:schemeClr val="bg1"/>
                </a:solidFill>
                <a:effectLst/>
                <a:latin typeface="Kosugi Maru"/>
              </a:rPr>
              <a:t>内容</a:t>
            </a:r>
          </a:p>
        </p:txBody>
      </p:sp>
      <p:sp>
        <p:nvSpPr>
          <p:cNvPr id="13" name="テキスト ボックス 12">
            <a:extLst>
              <a:ext uri="{FF2B5EF4-FFF2-40B4-BE49-F238E27FC236}">
                <a16:creationId xmlns:a16="http://schemas.microsoft.com/office/drawing/2014/main" id="{7921167F-9A23-AFA1-EC12-62FADB5F6EEF}"/>
              </a:ext>
            </a:extLst>
          </p:cNvPr>
          <p:cNvSpPr txBox="1"/>
          <p:nvPr/>
        </p:nvSpPr>
        <p:spPr>
          <a:xfrm>
            <a:off x="453738" y="3107692"/>
            <a:ext cx="9154393" cy="830997"/>
          </a:xfrm>
          <a:prstGeom prst="rect">
            <a:avLst/>
          </a:prstGeom>
          <a:noFill/>
          <a:ln>
            <a:solidFill>
              <a:schemeClr val="tx2">
                <a:lumMod val="75000"/>
              </a:schemeClr>
            </a:solidFill>
            <a:prstDash val="solid"/>
          </a:ln>
        </p:spPr>
        <p:txBody>
          <a:bodyPr wrap="square">
            <a:spAutoFit/>
          </a:bodyPr>
          <a:lstStyle/>
          <a:p>
            <a:r>
              <a:rPr lang="ja-JP" altLang="en-US" sz="1600" dirty="0"/>
              <a:t>・監視室から長距離無線通信による イントラネット</a:t>
            </a:r>
            <a:r>
              <a:rPr lang="en-US" altLang="ja-JP" sz="1600" dirty="0"/>
              <a:t> </a:t>
            </a:r>
            <a:r>
              <a:rPr lang="ja-JP" altLang="en-US" sz="1600" dirty="0"/>
              <a:t>と防爆ネットワークカメラにより消化タンク内部の状況の常時監視を行う。また、長距離無線通信によりポンプ棟と事務所のイントラネットを構築し、事務所側でも確認できる環境を構築し、現地での消化タンク内部の確認の軽減を図った。</a:t>
            </a:r>
          </a:p>
        </p:txBody>
      </p:sp>
      <p:sp>
        <p:nvSpPr>
          <p:cNvPr id="14" name="AutoShape 2">
            <a:extLst>
              <a:ext uri="{FF2B5EF4-FFF2-40B4-BE49-F238E27FC236}">
                <a16:creationId xmlns:a16="http://schemas.microsoft.com/office/drawing/2014/main" id="{795BBAB3-F876-9695-DAEF-805CC6F92E52}"/>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AutoShape 4">
            <a:extLst>
              <a:ext uri="{FF2B5EF4-FFF2-40B4-BE49-F238E27FC236}">
                <a16:creationId xmlns:a16="http://schemas.microsoft.com/office/drawing/2014/main" id="{31BD4032-3B40-FEDA-325D-9F6FCA0CC85E}"/>
              </a:ext>
            </a:extLst>
          </p:cNvPr>
          <p:cNvSpPr>
            <a:spLocks noChangeAspect="1" noChangeArrowheads="1"/>
          </p:cNvSpPr>
          <p:nvPr/>
        </p:nvSpPr>
        <p:spPr bwMode="auto">
          <a:xfrm>
            <a:off x="4953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6" name="図 15">
            <a:extLst>
              <a:ext uri="{FF2B5EF4-FFF2-40B4-BE49-F238E27FC236}">
                <a16:creationId xmlns:a16="http://schemas.microsoft.com/office/drawing/2014/main" id="{29E06635-6223-BAC5-3AFB-FC4E7017FCC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16613" y="4046882"/>
            <a:ext cx="3474962" cy="2367318"/>
          </a:xfrm>
          <a:prstGeom prst="rect">
            <a:avLst/>
          </a:prstGeom>
        </p:spPr>
      </p:pic>
      <p:sp>
        <p:nvSpPr>
          <p:cNvPr id="17" name="テキスト ボックス 16">
            <a:extLst>
              <a:ext uri="{FF2B5EF4-FFF2-40B4-BE49-F238E27FC236}">
                <a16:creationId xmlns:a16="http://schemas.microsoft.com/office/drawing/2014/main" id="{121B2651-A4E9-CE33-DC5D-5F9A13206A6E}"/>
              </a:ext>
            </a:extLst>
          </p:cNvPr>
          <p:cNvSpPr txBox="1"/>
          <p:nvPr/>
        </p:nvSpPr>
        <p:spPr>
          <a:xfrm>
            <a:off x="419358" y="1678175"/>
            <a:ext cx="708888" cy="369332"/>
          </a:xfrm>
          <a:prstGeom prst="rect">
            <a:avLst/>
          </a:prstGeom>
          <a:solidFill>
            <a:schemeClr val="tx2">
              <a:lumMod val="60000"/>
              <a:lumOff val="40000"/>
            </a:schemeClr>
          </a:solidFill>
          <a:ln>
            <a:noFill/>
            <a:prstDash val="sysDash"/>
          </a:ln>
        </p:spPr>
        <p:txBody>
          <a:bodyPr wrap="square">
            <a:spAutoFit/>
          </a:bodyPr>
          <a:lstStyle/>
          <a:p>
            <a:pPr algn="l"/>
            <a:r>
              <a:rPr lang="ja-JP" altLang="en-US" b="0" i="0" dirty="0">
                <a:solidFill>
                  <a:schemeClr val="bg1"/>
                </a:solidFill>
                <a:effectLst/>
                <a:latin typeface="Kosugi Maru"/>
              </a:rPr>
              <a:t>課題</a:t>
            </a:r>
          </a:p>
        </p:txBody>
      </p:sp>
      <p:pic>
        <p:nvPicPr>
          <p:cNvPr id="18" name="図 17">
            <a:extLst>
              <a:ext uri="{FF2B5EF4-FFF2-40B4-BE49-F238E27FC236}">
                <a16:creationId xmlns:a16="http://schemas.microsoft.com/office/drawing/2014/main" id="{C70DE0C0-3296-42BB-8AF1-3C7F22BD77F5}"/>
              </a:ext>
            </a:extLst>
          </p:cNvPr>
          <p:cNvPicPr>
            <a:picLocks noChangeAspect="1"/>
          </p:cNvPicPr>
          <p:nvPr/>
        </p:nvPicPr>
        <p:blipFill>
          <a:blip r:embed="rId4"/>
          <a:stretch>
            <a:fillRect/>
          </a:stretch>
        </p:blipFill>
        <p:spPr>
          <a:xfrm>
            <a:off x="886691" y="3994559"/>
            <a:ext cx="3678384" cy="2491677"/>
          </a:xfrm>
          <a:prstGeom prst="rect">
            <a:avLst/>
          </a:prstGeom>
        </p:spPr>
      </p:pic>
    </p:spTree>
    <p:extLst>
      <p:ext uri="{BB962C8B-B14F-4D97-AF65-F5344CB8AC3E}">
        <p14:creationId xmlns:p14="http://schemas.microsoft.com/office/powerpoint/2010/main" val="2047339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E5BB85-F7AE-693E-7AF5-24306F626297}"/>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600" b="1" dirty="0">
                <a:latin typeface="+mn-ea"/>
                <a:ea typeface="+mn-ea"/>
              </a:rPr>
              <a:t>コスト削減の達成状況</a:t>
            </a:r>
            <a:endParaRPr lang="ja-JP" altLang="en-US" sz="3200" b="1" dirty="0">
              <a:latin typeface="+mn-ea"/>
              <a:ea typeface="+mn-ea"/>
            </a:endParaRPr>
          </a:p>
        </p:txBody>
      </p:sp>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29</a:t>
            </a:fld>
            <a:endParaRPr lang="ja-JP" altLang="en-US">
              <a:solidFill>
                <a:prstClr val="black"/>
              </a:solidFill>
              <a:latin typeface="Segoe UI"/>
              <a:ea typeface="Meiryo UI"/>
            </a:endParaRPr>
          </a:p>
        </p:txBody>
      </p:sp>
      <p:sp>
        <p:nvSpPr>
          <p:cNvPr id="6" name="字幕 2">
            <a:extLst>
              <a:ext uri="{FF2B5EF4-FFF2-40B4-BE49-F238E27FC236}">
                <a16:creationId xmlns:a16="http://schemas.microsoft.com/office/drawing/2014/main" id="{96270C89-EC2F-B404-17F1-7ED2E0291307}"/>
              </a:ext>
            </a:extLst>
          </p:cNvPr>
          <p:cNvSpPr txBox="1">
            <a:spLocks/>
          </p:cNvSpPr>
          <p:nvPr/>
        </p:nvSpPr>
        <p:spPr>
          <a:xfrm>
            <a:off x="261170" y="353233"/>
            <a:ext cx="4988562" cy="895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dirty="0"/>
              <a:t>【</a:t>
            </a:r>
            <a:r>
              <a:rPr lang="ja-JP" altLang="en-US" dirty="0"/>
              <a:t>議題２</a:t>
            </a:r>
            <a:r>
              <a:rPr lang="en-US" altLang="ja-JP" dirty="0"/>
              <a:t>-</a:t>
            </a:r>
            <a:r>
              <a:rPr lang="ja-JP" altLang="en-US" dirty="0"/>
              <a:t>４</a:t>
            </a:r>
            <a:r>
              <a:rPr lang="en-US" altLang="ja-JP" dirty="0"/>
              <a:t>】</a:t>
            </a:r>
          </a:p>
        </p:txBody>
      </p:sp>
    </p:spTree>
    <p:extLst>
      <p:ext uri="{BB962C8B-B14F-4D97-AF65-F5344CB8AC3E}">
        <p14:creationId xmlns:p14="http://schemas.microsoft.com/office/powerpoint/2010/main" val="3557164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2D35BA-3597-C82A-A70A-893A1CA9CD49}"/>
              </a:ext>
            </a:extLst>
          </p:cNvPr>
          <p:cNvSpPr>
            <a:spLocks noGrp="1"/>
          </p:cNvSpPr>
          <p:nvPr>
            <p:ph type="ctrTitle"/>
          </p:nvPr>
        </p:nvSpPr>
        <p:spPr>
          <a:xfrm>
            <a:off x="742950" y="1828800"/>
            <a:ext cx="8420100" cy="1720617"/>
          </a:xfrm>
        </p:spPr>
        <p:txBody>
          <a:bodyPr>
            <a:noAutofit/>
          </a:bodyPr>
          <a:lstStyle/>
          <a:p>
            <a:pPr>
              <a:lnSpc>
                <a:spcPct val="100000"/>
              </a:lnSpc>
            </a:pPr>
            <a:r>
              <a:rPr kumimoji="1" lang="ja-JP" altLang="en-US" sz="3200" b="1" dirty="0"/>
              <a:t>大阪市下水道施設維持管理審議会</a:t>
            </a:r>
            <a:br>
              <a:rPr kumimoji="1" lang="en-US" altLang="ja-JP" sz="3200" b="1" dirty="0"/>
            </a:br>
            <a:br>
              <a:rPr kumimoji="1" lang="en-US" altLang="ja-JP" sz="3200" b="1" dirty="0"/>
            </a:br>
            <a:r>
              <a:rPr kumimoji="1" lang="ja-JP" altLang="en-US" sz="3200" b="1" dirty="0"/>
              <a:t>のスケジュール</a:t>
            </a:r>
          </a:p>
        </p:txBody>
      </p:sp>
      <p:sp>
        <p:nvSpPr>
          <p:cNvPr id="5" name="スライド番号プレースホルダー 4">
            <a:extLst>
              <a:ext uri="{FF2B5EF4-FFF2-40B4-BE49-F238E27FC236}">
                <a16:creationId xmlns:a16="http://schemas.microsoft.com/office/drawing/2014/main" id="{D88015CF-A9F8-EF8B-B82A-50FE39CCBE52}"/>
              </a:ext>
            </a:extLst>
          </p:cNvPr>
          <p:cNvSpPr>
            <a:spLocks noGrp="1"/>
          </p:cNvSpPr>
          <p:nvPr>
            <p:ph type="sldNum" sz="quarter" idx="12"/>
          </p:nvPr>
        </p:nvSpPr>
        <p:spPr/>
        <p:txBody>
          <a:bodyPr/>
          <a:lstStyle/>
          <a:p>
            <a:fld id="{36EC18DB-A5DF-4E0E-B815-FCD04A2C4B2C}" type="slidenum">
              <a:rPr kumimoji="1" lang="ja-JP" altLang="en-US" smtClean="0"/>
              <a:t>3</a:t>
            </a:fld>
            <a:endParaRPr kumimoji="1" lang="ja-JP" altLang="en-US" dirty="0"/>
          </a:p>
        </p:txBody>
      </p:sp>
      <p:sp>
        <p:nvSpPr>
          <p:cNvPr id="4" name="字幕 2">
            <a:extLst>
              <a:ext uri="{FF2B5EF4-FFF2-40B4-BE49-F238E27FC236}">
                <a16:creationId xmlns:a16="http://schemas.microsoft.com/office/drawing/2014/main" id="{56D61EF7-6D64-92F0-4B32-DBCF89B723C4}"/>
              </a:ext>
            </a:extLst>
          </p:cNvPr>
          <p:cNvSpPr txBox="1">
            <a:spLocks/>
          </p:cNvSpPr>
          <p:nvPr/>
        </p:nvSpPr>
        <p:spPr>
          <a:xfrm>
            <a:off x="99806" y="395059"/>
            <a:ext cx="2007290" cy="39414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dirty="0"/>
              <a:t>【</a:t>
            </a:r>
            <a:r>
              <a:rPr lang="ja-JP" altLang="en-US" dirty="0"/>
              <a:t>議題１</a:t>
            </a:r>
            <a:r>
              <a:rPr lang="en-US" altLang="ja-JP" dirty="0"/>
              <a:t>】</a:t>
            </a:r>
          </a:p>
        </p:txBody>
      </p:sp>
    </p:spTree>
    <p:extLst>
      <p:ext uri="{BB962C8B-B14F-4D97-AF65-F5344CB8AC3E}">
        <p14:creationId xmlns:p14="http://schemas.microsoft.com/office/powerpoint/2010/main" val="3668612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CF0B7D60-5515-433C-2201-F6210F72FA1A}"/>
              </a:ext>
            </a:extLst>
          </p:cNvPr>
          <p:cNvSpPr>
            <a:spLocks noGrp="1"/>
          </p:cNvSpPr>
          <p:nvPr>
            <p:ph type="sldNum" sz="quarter" idx="12"/>
          </p:nvPr>
        </p:nvSpPr>
        <p:spPr>
          <a:xfrm>
            <a:off x="7693478" y="6544581"/>
            <a:ext cx="2228850" cy="365125"/>
          </a:xfrm>
        </p:spPr>
        <p:txBody>
          <a:bodyPr/>
          <a:lstStyle/>
          <a:p>
            <a:fld id="{36EC18DB-A5DF-4E0E-B815-FCD04A2C4B2C}" type="slidenum">
              <a:rPr kumimoji="1" lang="ja-JP" altLang="en-US" smtClean="0"/>
              <a:t>30</a:t>
            </a:fld>
            <a:endParaRPr kumimoji="1" lang="ja-JP" altLang="en-US"/>
          </a:p>
        </p:txBody>
      </p:sp>
      <p:sp>
        <p:nvSpPr>
          <p:cNvPr id="11" name="タイトル 1">
            <a:extLst>
              <a:ext uri="{FF2B5EF4-FFF2-40B4-BE49-F238E27FC236}">
                <a16:creationId xmlns:a16="http://schemas.microsoft.com/office/drawing/2014/main" id="{CCD0E809-D4D5-8032-0A5D-6A53DD567DA5}"/>
              </a:ext>
            </a:extLst>
          </p:cNvPr>
          <p:cNvSpPr txBox="1">
            <a:spLocks/>
          </p:cNvSpPr>
          <p:nvPr/>
        </p:nvSpPr>
        <p:spPr>
          <a:xfrm>
            <a:off x="114000" y="1556762"/>
            <a:ext cx="9576652" cy="1121585"/>
          </a:xfrm>
          <a:prstGeom prst="rect">
            <a:avLst/>
          </a:prstGeom>
          <a:noFill/>
          <a:ln>
            <a:solidFill>
              <a:schemeClr val="accent1">
                <a:alpha val="0"/>
              </a:schemeClr>
            </a:solidFill>
          </a:ln>
        </p:spPr>
        <p:txBody>
          <a:bodyPr vert="horz" lIns="91440" tIns="45720" rIns="91440" bIns="45720" rtlCol="0" anchor="t">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marL="285750" indent="-285750">
              <a:buFont typeface="Wingdings" panose="05000000000000000000" pitchFamily="2" charset="2"/>
              <a:buChar char="ü"/>
            </a:pPr>
            <a:r>
              <a:rPr lang="ja-JP" altLang="en-US" sz="1800" dirty="0">
                <a:solidFill>
                  <a:prstClr val="black"/>
                </a:solidFill>
                <a:latin typeface="Meiryo UI" panose="020B0604030504040204" pitchFamily="50" charset="-128"/>
                <a:ea typeface="Meiryo UI" panose="020B0604030504040204" pitchFamily="50" charset="-128"/>
              </a:rPr>
              <a:t>多様な雇用形態の活用をはじめとした効率化等により、前契約（</a:t>
            </a:r>
            <a:r>
              <a:rPr lang="en-US" altLang="ja-JP" sz="1800" dirty="0">
                <a:solidFill>
                  <a:prstClr val="black"/>
                </a:solidFill>
                <a:latin typeface="Meiryo UI" panose="020B0604030504040204" pitchFamily="50" charset="-128"/>
                <a:ea typeface="Meiryo UI" panose="020B0604030504040204" pitchFamily="50" charset="-128"/>
              </a:rPr>
              <a:t>H29</a:t>
            </a:r>
            <a:r>
              <a:rPr lang="ja-JP" altLang="en-US" sz="1800" dirty="0">
                <a:solidFill>
                  <a:prstClr val="black"/>
                </a:solidFill>
                <a:latin typeface="Meiryo UI" panose="020B0604030504040204" pitchFamily="50" charset="-128"/>
                <a:ea typeface="Meiryo UI" panose="020B0604030504040204" pitchFamily="50" charset="-128"/>
              </a:rPr>
              <a:t>～</a:t>
            </a:r>
            <a:r>
              <a:rPr lang="en-US" altLang="ja-JP" sz="1800" dirty="0">
                <a:solidFill>
                  <a:prstClr val="black"/>
                </a:solidFill>
                <a:latin typeface="Meiryo UI" panose="020B0604030504040204" pitchFamily="50" charset="-128"/>
                <a:ea typeface="Meiryo UI" panose="020B0604030504040204" pitchFamily="50" charset="-128"/>
              </a:rPr>
              <a:t>R3</a:t>
            </a:r>
            <a:r>
              <a:rPr lang="ja-JP" altLang="en-US" sz="1800" dirty="0">
                <a:solidFill>
                  <a:prstClr val="black"/>
                </a:solidFill>
                <a:latin typeface="Meiryo UI" panose="020B0604030504040204" pitchFamily="50" charset="-128"/>
                <a:ea typeface="Meiryo UI" panose="020B0604030504040204" pitchFamily="50" charset="-128"/>
              </a:rPr>
              <a:t>）において</a:t>
            </a:r>
            <a:br>
              <a:rPr lang="en-US" altLang="ja-JP" sz="1800" dirty="0">
                <a:solidFill>
                  <a:prstClr val="black"/>
                </a:solidFill>
                <a:latin typeface="Meiryo UI" panose="020B0604030504040204" pitchFamily="50" charset="-128"/>
                <a:ea typeface="Meiryo UI" panose="020B0604030504040204" pitchFamily="50" charset="-128"/>
              </a:rPr>
            </a:br>
            <a:r>
              <a:rPr lang="en-US" altLang="ja-JP" sz="1800" dirty="0">
                <a:solidFill>
                  <a:prstClr val="black"/>
                </a:solidFill>
                <a:latin typeface="Meiryo UI" panose="020B0604030504040204" pitchFamily="50" charset="-128"/>
                <a:ea typeface="Meiryo UI" panose="020B0604030504040204" pitchFamily="50" charset="-128"/>
              </a:rPr>
              <a:t>5</a:t>
            </a:r>
            <a:r>
              <a:rPr lang="ja-JP" altLang="en-US" sz="1800" dirty="0">
                <a:solidFill>
                  <a:prstClr val="black"/>
                </a:solidFill>
                <a:latin typeface="Meiryo UI" panose="020B0604030504040204" pitchFamily="50" charset="-128"/>
                <a:ea typeface="Meiryo UI" panose="020B0604030504040204" pitchFamily="50" charset="-128"/>
              </a:rPr>
              <a:t>年間で</a:t>
            </a:r>
            <a:r>
              <a:rPr lang="en-US" altLang="ja-JP" sz="1800" dirty="0">
                <a:solidFill>
                  <a:prstClr val="black"/>
                </a:solidFill>
                <a:latin typeface="Meiryo UI" panose="020B0604030504040204" pitchFamily="50" charset="-128"/>
                <a:ea typeface="Meiryo UI" panose="020B0604030504040204" pitchFamily="50" charset="-128"/>
              </a:rPr>
              <a:t>55</a:t>
            </a:r>
            <a:r>
              <a:rPr lang="ja-JP" altLang="en-US" sz="1800" dirty="0">
                <a:solidFill>
                  <a:prstClr val="black"/>
                </a:solidFill>
                <a:latin typeface="Meiryo UI" panose="020B0604030504040204" pitchFamily="50" charset="-128"/>
                <a:ea typeface="Meiryo UI" panose="020B0604030504040204" pitchFamily="50" charset="-128"/>
              </a:rPr>
              <a:t>億円のコスト削減効果を発現</a:t>
            </a:r>
            <a:endParaRPr lang="en-US" altLang="ja-JP" sz="1800" dirty="0">
              <a:solidFill>
                <a:prstClr val="black"/>
              </a:solidFill>
              <a:latin typeface="Meiryo UI" panose="020B0604030504040204" pitchFamily="50" charset="-128"/>
              <a:ea typeface="Meiryo UI" panose="020B0604030504040204" pitchFamily="50" charset="-128"/>
            </a:endParaRPr>
          </a:p>
          <a:p>
            <a:pPr marL="285750" indent="-285750">
              <a:spcBef>
                <a:spcPts val="600"/>
              </a:spcBef>
              <a:buFont typeface="Wingdings" panose="05000000000000000000" pitchFamily="2" charset="2"/>
              <a:buChar char="ü"/>
            </a:pPr>
            <a:r>
              <a:rPr lang="ja-JP" altLang="en-US" sz="1800" dirty="0">
                <a:solidFill>
                  <a:prstClr val="black"/>
                </a:solidFill>
                <a:latin typeface="Meiryo UI" panose="020B0604030504040204" pitchFamily="50" charset="-128"/>
                <a:ea typeface="Meiryo UI" panose="020B0604030504040204" pitchFamily="50" charset="-128"/>
              </a:rPr>
              <a:t>現契約（</a:t>
            </a:r>
            <a:r>
              <a:rPr lang="en-US" altLang="ja-JP" sz="1800" dirty="0">
                <a:solidFill>
                  <a:prstClr val="black"/>
                </a:solidFill>
                <a:latin typeface="Meiryo UI" panose="020B0604030504040204" pitchFamily="50" charset="-128"/>
                <a:ea typeface="Meiryo UI" panose="020B0604030504040204" pitchFamily="50" charset="-128"/>
              </a:rPr>
              <a:t>R4</a:t>
            </a:r>
            <a:r>
              <a:rPr lang="ja-JP" altLang="en-US" sz="1800" dirty="0">
                <a:solidFill>
                  <a:prstClr val="black"/>
                </a:solidFill>
                <a:latin typeface="Meiryo UI" panose="020B0604030504040204" pitchFamily="50" charset="-128"/>
                <a:ea typeface="Meiryo UI" panose="020B0604030504040204" pitchFamily="50" charset="-128"/>
              </a:rPr>
              <a:t>～</a:t>
            </a:r>
            <a:r>
              <a:rPr lang="en-US" altLang="ja-JP" sz="1800" dirty="0">
                <a:solidFill>
                  <a:prstClr val="black"/>
                </a:solidFill>
                <a:latin typeface="Meiryo UI" panose="020B0604030504040204" pitchFamily="50" charset="-128"/>
                <a:ea typeface="Meiryo UI" panose="020B0604030504040204" pitchFamily="50" charset="-128"/>
              </a:rPr>
              <a:t>R23</a:t>
            </a:r>
            <a:r>
              <a:rPr lang="ja-JP" altLang="en-US" sz="1800" dirty="0">
                <a:solidFill>
                  <a:prstClr val="black"/>
                </a:solidFill>
                <a:latin typeface="Meiryo UI" panose="020B0604030504040204" pitchFamily="50" charset="-128"/>
                <a:ea typeface="Meiryo UI" panose="020B0604030504040204" pitchFamily="50" charset="-128"/>
              </a:rPr>
              <a:t>）においては、それに加えて新技術導入等により、</a:t>
            </a:r>
            <a:br>
              <a:rPr lang="en-US" altLang="ja-JP" sz="1800" dirty="0">
                <a:solidFill>
                  <a:prstClr val="black"/>
                </a:solidFill>
                <a:latin typeface="Meiryo UI" panose="020B0604030504040204" pitchFamily="50" charset="-128"/>
                <a:ea typeface="Meiryo UI" panose="020B0604030504040204" pitchFamily="50" charset="-128"/>
              </a:rPr>
            </a:br>
            <a:r>
              <a:rPr lang="en-US" altLang="ja-JP" sz="1800" dirty="0">
                <a:solidFill>
                  <a:prstClr val="black"/>
                </a:solidFill>
                <a:latin typeface="Meiryo UI" panose="020B0604030504040204" pitchFamily="50" charset="-128"/>
                <a:ea typeface="Meiryo UI" panose="020B0604030504040204" pitchFamily="50" charset="-128"/>
              </a:rPr>
              <a:t>20</a:t>
            </a:r>
            <a:r>
              <a:rPr lang="ja-JP" altLang="en-US" sz="1800" dirty="0">
                <a:solidFill>
                  <a:prstClr val="black"/>
                </a:solidFill>
                <a:latin typeface="Meiryo UI" panose="020B0604030504040204" pitchFamily="50" charset="-128"/>
                <a:ea typeface="Meiryo UI" panose="020B0604030504040204" pitchFamily="50" charset="-128"/>
              </a:rPr>
              <a:t>年間で</a:t>
            </a:r>
            <a:r>
              <a:rPr lang="en-US" altLang="ja-JP" sz="1800" dirty="0">
                <a:solidFill>
                  <a:prstClr val="black"/>
                </a:solidFill>
                <a:latin typeface="Meiryo UI" panose="020B0604030504040204" pitchFamily="50" charset="-128"/>
                <a:ea typeface="Meiryo UI" panose="020B0604030504040204" pitchFamily="50" charset="-128"/>
              </a:rPr>
              <a:t>320</a:t>
            </a:r>
            <a:r>
              <a:rPr lang="ja-JP" altLang="en-US" sz="1800" dirty="0">
                <a:solidFill>
                  <a:prstClr val="black"/>
                </a:solidFill>
                <a:latin typeface="Meiryo UI" panose="020B0604030504040204" pitchFamily="50" charset="-128"/>
                <a:ea typeface="Meiryo UI" panose="020B0604030504040204" pitchFamily="50" charset="-128"/>
              </a:rPr>
              <a:t>億円のコスト削減を見込む（コスト削減効果を見込んで契約済）</a:t>
            </a:r>
            <a:endParaRPr lang="en-US" altLang="ja-JP" sz="1800" dirty="0">
              <a:solidFill>
                <a:prstClr val="black"/>
              </a:solidFill>
              <a:latin typeface="Meiryo UI" panose="020B0604030504040204" pitchFamily="50" charset="-128"/>
              <a:ea typeface="Meiryo UI" panose="020B0604030504040204" pitchFamily="50" charset="-128"/>
            </a:endParaRPr>
          </a:p>
        </p:txBody>
      </p:sp>
      <p:sp>
        <p:nvSpPr>
          <p:cNvPr id="15" name="タイトル 1">
            <a:extLst>
              <a:ext uri="{FF2B5EF4-FFF2-40B4-BE49-F238E27FC236}">
                <a16:creationId xmlns:a16="http://schemas.microsoft.com/office/drawing/2014/main" id="{B26BD1BF-B414-32E1-9D39-97E481FFCDF8}"/>
              </a:ext>
            </a:extLst>
          </p:cNvPr>
          <p:cNvSpPr txBox="1">
            <a:spLocks/>
          </p:cNvSpPr>
          <p:nvPr/>
        </p:nvSpPr>
        <p:spPr>
          <a:xfrm>
            <a:off x="3425272" y="5821565"/>
            <a:ext cx="5556949" cy="299825"/>
          </a:xfrm>
          <a:prstGeom prst="rect">
            <a:avLst/>
          </a:prstGeom>
          <a:noFill/>
          <a:ln>
            <a:solidFill>
              <a:schemeClr val="accent1">
                <a:alpha val="0"/>
              </a:schemeClr>
            </a:solidFill>
          </a:ln>
        </p:spPr>
        <p:txBody>
          <a:bodyPr vert="horz" lIns="91440" tIns="45720" rIns="91440" bIns="45720" rtlCol="0" anchor="t">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en-US" altLang="ja-JP" sz="1200" dirty="0">
                <a:solidFill>
                  <a:prstClr val="black"/>
                </a:solidFill>
                <a:latin typeface="Meiryo UI" panose="020B0604030504040204" pitchFamily="50" charset="-128"/>
                <a:ea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rPr>
              <a:t>コスト削減効果は、物価上昇による増加や追加業務等の影響を除いて評価を実施</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6" name="角丸四角形 17">
            <a:extLst>
              <a:ext uri="{FF2B5EF4-FFF2-40B4-BE49-F238E27FC236}">
                <a16:creationId xmlns:a16="http://schemas.microsoft.com/office/drawing/2014/main" id="{4A708884-A985-4CBA-95C0-47F4B951CA9D}"/>
              </a:ext>
            </a:extLst>
          </p:cNvPr>
          <p:cNvSpPr/>
          <p:nvPr/>
        </p:nvSpPr>
        <p:spPr>
          <a:xfrm>
            <a:off x="114000"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３ コスト削減等の達成状況</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2" name="Text Box 64">
            <a:extLst>
              <a:ext uri="{FF2B5EF4-FFF2-40B4-BE49-F238E27FC236}">
                <a16:creationId xmlns:a16="http://schemas.microsoft.com/office/drawing/2014/main" id="{FE0F574C-17E6-632C-8B0B-1A1506EEEE2F}"/>
              </a:ext>
            </a:extLst>
          </p:cNvPr>
          <p:cNvSpPr txBox="1">
            <a:spLocks noChangeArrowheads="1"/>
          </p:cNvSpPr>
          <p:nvPr/>
        </p:nvSpPr>
        <p:spPr bwMode="auto">
          <a:xfrm>
            <a:off x="1" y="642938"/>
            <a:ext cx="9894750" cy="42097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ja-JP" altLang="en-US" sz="2275" dirty="0">
                <a:solidFill>
                  <a:schemeClr val="bg1"/>
                </a:solidFill>
                <a:latin typeface="HGP創英角ｺﾞｼｯｸUB" panose="020B0900000000000000" pitchFamily="50" charset="-128"/>
                <a:ea typeface="HGP創英角ｺﾞｼｯｸUB" panose="020B0900000000000000" pitchFamily="50" charset="-128"/>
              </a:rPr>
              <a:t>包括委託におけるコスト削減の達成状況</a:t>
            </a:r>
          </a:p>
        </p:txBody>
      </p:sp>
      <p:sp>
        <p:nvSpPr>
          <p:cNvPr id="9" name="タイトル 1">
            <a:extLst>
              <a:ext uri="{FF2B5EF4-FFF2-40B4-BE49-F238E27FC236}">
                <a16:creationId xmlns:a16="http://schemas.microsoft.com/office/drawing/2014/main" id="{C2D5710F-6C7E-C434-7F74-8A4880E2F9C3}"/>
              </a:ext>
            </a:extLst>
          </p:cNvPr>
          <p:cNvSpPr txBox="1">
            <a:spLocks/>
          </p:cNvSpPr>
          <p:nvPr/>
        </p:nvSpPr>
        <p:spPr>
          <a:xfrm>
            <a:off x="42653" y="1190784"/>
            <a:ext cx="3068294" cy="338638"/>
          </a:xfrm>
          <a:prstGeom prst="rect">
            <a:avLst/>
          </a:prstGeom>
          <a:solidFill>
            <a:schemeClr val="bg1"/>
          </a:solidFill>
          <a:ln>
            <a:solidFill>
              <a:schemeClr val="accent1">
                <a:alpha val="0"/>
              </a:schemeClr>
            </a:solidFill>
          </a:ln>
        </p:spPr>
        <p:txBody>
          <a:bodyPr vert="horz" lIns="91440" tIns="45720" rIns="91440" bIns="45720" rtlCol="0" anchor="t">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1800" b="1" dirty="0">
                <a:solidFill>
                  <a:prstClr val="black"/>
                </a:solidFill>
                <a:highlight>
                  <a:srgbClr val="C0C0C0"/>
                </a:highlight>
                <a:latin typeface="Meiryo UI" panose="020B0604030504040204" pitchFamily="50" charset="-128"/>
                <a:ea typeface="Meiryo UI" panose="020B0604030504040204" pitchFamily="50" charset="-128"/>
              </a:rPr>
              <a:t>包括委託におけるコスト削減</a:t>
            </a:r>
            <a:endParaRPr lang="en-US" altLang="ja-JP" sz="1800" b="1" dirty="0">
              <a:solidFill>
                <a:prstClr val="black"/>
              </a:solidFill>
              <a:highlight>
                <a:srgbClr val="C0C0C0"/>
              </a:highlight>
              <a:latin typeface="Meiryo UI" panose="020B0604030504040204" pitchFamily="50" charset="-128"/>
              <a:ea typeface="Meiryo UI" panose="020B0604030504040204" pitchFamily="50" charset="-128"/>
            </a:endParaRPr>
          </a:p>
        </p:txBody>
      </p:sp>
      <p:grpSp>
        <p:nvGrpSpPr>
          <p:cNvPr id="47" name="グループ化 46">
            <a:extLst>
              <a:ext uri="{FF2B5EF4-FFF2-40B4-BE49-F238E27FC236}">
                <a16:creationId xmlns:a16="http://schemas.microsoft.com/office/drawing/2014/main" id="{EAAD67B9-711C-0670-6C5C-DC7742368434}"/>
              </a:ext>
            </a:extLst>
          </p:cNvPr>
          <p:cNvGrpSpPr/>
          <p:nvPr/>
        </p:nvGrpSpPr>
        <p:grpSpPr>
          <a:xfrm>
            <a:off x="1428450" y="2800454"/>
            <a:ext cx="6734328" cy="2076606"/>
            <a:chOff x="854375" y="2885642"/>
            <a:chExt cx="5998540" cy="1849719"/>
          </a:xfrm>
        </p:grpSpPr>
        <p:grpSp>
          <p:nvGrpSpPr>
            <p:cNvPr id="29" name="グループ化 28">
              <a:extLst>
                <a:ext uri="{FF2B5EF4-FFF2-40B4-BE49-F238E27FC236}">
                  <a16:creationId xmlns:a16="http://schemas.microsoft.com/office/drawing/2014/main" id="{BCA30AD9-E804-04B9-7DD5-8A8B20E50B10}"/>
                </a:ext>
              </a:extLst>
            </p:cNvPr>
            <p:cNvGrpSpPr/>
            <p:nvPr/>
          </p:nvGrpSpPr>
          <p:grpSpPr>
            <a:xfrm flipV="1">
              <a:off x="854375" y="2885642"/>
              <a:ext cx="5998540" cy="1849719"/>
              <a:chOff x="-163650" y="781914"/>
              <a:chExt cx="8595613" cy="2650559"/>
            </a:xfrm>
          </p:grpSpPr>
          <p:cxnSp>
            <p:nvCxnSpPr>
              <p:cNvPr id="13" name="直線矢印コネクタ 12">
                <a:extLst>
                  <a:ext uri="{FF2B5EF4-FFF2-40B4-BE49-F238E27FC236}">
                    <a16:creationId xmlns:a16="http://schemas.microsoft.com/office/drawing/2014/main" id="{9C346E03-EB14-FA9B-AE51-C135D0116135}"/>
                  </a:ext>
                </a:extLst>
              </p:cNvPr>
              <p:cNvCxnSpPr>
                <a:cxnSpLocks/>
              </p:cNvCxnSpPr>
              <p:nvPr/>
            </p:nvCxnSpPr>
            <p:spPr>
              <a:xfrm>
                <a:off x="393700" y="1016000"/>
                <a:ext cx="0" cy="24019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テキスト ボックス 15">
                <a:extLst>
                  <a:ext uri="{FF2B5EF4-FFF2-40B4-BE49-F238E27FC236}">
                    <a16:creationId xmlns:a16="http://schemas.microsoft.com/office/drawing/2014/main" id="{864463AD-6DE1-4E37-41C3-0CB8723F4F34}"/>
                  </a:ext>
                </a:extLst>
              </p:cNvPr>
              <p:cNvSpPr txBox="1"/>
              <p:nvPr/>
            </p:nvSpPr>
            <p:spPr>
              <a:xfrm rot="10800000">
                <a:off x="-163650" y="994161"/>
                <a:ext cx="573338" cy="1567822"/>
              </a:xfrm>
              <a:prstGeom prst="rect">
                <a:avLst/>
              </a:prstGeom>
              <a:noFill/>
            </p:spPr>
            <p:txBody>
              <a:bodyPr vert="eaVert" wrap="square" rtlCol="0">
                <a:spAutoFit/>
              </a:bodyPr>
              <a:lstStyle/>
              <a:p>
                <a:r>
                  <a:rPr kumimoji="1" lang="ja-JP" altLang="en-US" sz="1400" dirty="0"/>
                  <a:t>削減効果</a:t>
                </a:r>
              </a:p>
            </p:txBody>
          </p:sp>
          <p:cxnSp>
            <p:nvCxnSpPr>
              <p:cNvPr id="17" name="直線コネクタ 16">
                <a:extLst>
                  <a:ext uri="{FF2B5EF4-FFF2-40B4-BE49-F238E27FC236}">
                    <a16:creationId xmlns:a16="http://schemas.microsoft.com/office/drawing/2014/main" id="{6DA7BC43-A2C6-4616-B955-7C712FBA3930}"/>
                  </a:ext>
                </a:extLst>
              </p:cNvPr>
              <p:cNvCxnSpPr>
                <a:cxnSpLocks/>
              </p:cNvCxnSpPr>
              <p:nvPr/>
            </p:nvCxnSpPr>
            <p:spPr>
              <a:xfrm flipV="1">
                <a:off x="393700" y="1641764"/>
                <a:ext cx="7827168" cy="0"/>
              </a:xfrm>
              <a:prstGeom prst="line">
                <a:avLst/>
              </a:prstGeom>
            </p:spPr>
            <p:style>
              <a:lnRef idx="1">
                <a:schemeClr val="dk1"/>
              </a:lnRef>
              <a:fillRef idx="0">
                <a:schemeClr val="dk1"/>
              </a:fillRef>
              <a:effectRef idx="0">
                <a:schemeClr val="dk1"/>
              </a:effectRef>
              <a:fontRef idx="minor">
                <a:schemeClr val="tx1"/>
              </a:fontRef>
            </p:style>
          </p:cxnSp>
          <p:sp>
            <p:nvSpPr>
              <p:cNvPr id="20" name="フリーフォーム 17">
                <a:extLst>
                  <a:ext uri="{FF2B5EF4-FFF2-40B4-BE49-F238E27FC236}">
                    <a16:creationId xmlns:a16="http://schemas.microsoft.com/office/drawing/2014/main" id="{33563021-99FB-29BB-C527-41DC87ED6FC9}"/>
                  </a:ext>
                </a:extLst>
              </p:cNvPr>
              <p:cNvSpPr/>
              <p:nvPr/>
            </p:nvSpPr>
            <p:spPr>
              <a:xfrm>
                <a:off x="1532927" y="1716642"/>
                <a:ext cx="1189064" cy="777609"/>
              </a:xfrm>
              <a:custGeom>
                <a:avLst/>
                <a:gdLst>
                  <a:gd name="connsiteX0" fmla="*/ 0 w 2295525"/>
                  <a:gd name="connsiteY0" fmla="*/ 476250 h 866775"/>
                  <a:gd name="connsiteX1" fmla="*/ 0 w 2295525"/>
                  <a:gd name="connsiteY1" fmla="*/ 0 h 866775"/>
                  <a:gd name="connsiteX2" fmla="*/ 2295525 w 2295525"/>
                  <a:gd name="connsiteY2" fmla="*/ 0 h 866775"/>
                  <a:gd name="connsiteX3" fmla="*/ 2295525 w 2295525"/>
                  <a:gd name="connsiteY3" fmla="*/ 866775 h 866775"/>
                  <a:gd name="connsiteX4" fmla="*/ 0 w 2295525"/>
                  <a:gd name="connsiteY4" fmla="*/ 476250 h 866775"/>
                  <a:gd name="connsiteX0" fmla="*/ 0 w 2295525"/>
                  <a:gd name="connsiteY0" fmla="*/ 579310 h 866775"/>
                  <a:gd name="connsiteX1" fmla="*/ 0 w 2295525"/>
                  <a:gd name="connsiteY1" fmla="*/ 0 h 866775"/>
                  <a:gd name="connsiteX2" fmla="*/ 2295525 w 2295525"/>
                  <a:gd name="connsiteY2" fmla="*/ 0 h 866775"/>
                  <a:gd name="connsiteX3" fmla="*/ 2295525 w 2295525"/>
                  <a:gd name="connsiteY3" fmla="*/ 866775 h 866775"/>
                  <a:gd name="connsiteX4" fmla="*/ 0 w 2295525"/>
                  <a:gd name="connsiteY4" fmla="*/ 579310 h 866775"/>
                  <a:gd name="connsiteX0" fmla="*/ 0 w 2295525"/>
                  <a:gd name="connsiteY0" fmla="*/ 649995 h 866775"/>
                  <a:gd name="connsiteX1" fmla="*/ 0 w 2295525"/>
                  <a:gd name="connsiteY1" fmla="*/ 0 h 866775"/>
                  <a:gd name="connsiteX2" fmla="*/ 2295525 w 2295525"/>
                  <a:gd name="connsiteY2" fmla="*/ 0 h 866775"/>
                  <a:gd name="connsiteX3" fmla="*/ 2295525 w 2295525"/>
                  <a:gd name="connsiteY3" fmla="*/ 866775 h 866775"/>
                  <a:gd name="connsiteX4" fmla="*/ 0 w 2295525"/>
                  <a:gd name="connsiteY4" fmla="*/ 649995 h 866775"/>
                  <a:gd name="connsiteX0" fmla="*/ 0 w 2295525"/>
                  <a:gd name="connsiteY0" fmla="*/ 685338 h 866775"/>
                  <a:gd name="connsiteX1" fmla="*/ 0 w 2295525"/>
                  <a:gd name="connsiteY1" fmla="*/ 0 h 866775"/>
                  <a:gd name="connsiteX2" fmla="*/ 2295525 w 2295525"/>
                  <a:gd name="connsiteY2" fmla="*/ 0 h 866775"/>
                  <a:gd name="connsiteX3" fmla="*/ 2295525 w 2295525"/>
                  <a:gd name="connsiteY3" fmla="*/ 866775 h 866775"/>
                  <a:gd name="connsiteX4" fmla="*/ 0 w 2295525"/>
                  <a:gd name="connsiteY4" fmla="*/ 685338 h 866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525" h="866775">
                    <a:moveTo>
                      <a:pt x="0" y="685338"/>
                    </a:moveTo>
                    <a:lnTo>
                      <a:pt x="0" y="0"/>
                    </a:lnTo>
                    <a:lnTo>
                      <a:pt x="2295525" y="0"/>
                    </a:lnTo>
                    <a:lnTo>
                      <a:pt x="2295525" y="866775"/>
                    </a:lnTo>
                    <a:lnTo>
                      <a:pt x="0" y="685338"/>
                    </a:lnTo>
                    <a:close/>
                  </a:path>
                </a:pathLst>
              </a:cu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22" name="フリーフォーム 27">
                <a:extLst>
                  <a:ext uri="{FF2B5EF4-FFF2-40B4-BE49-F238E27FC236}">
                    <a16:creationId xmlns:a16="http://schemas.microsoft.com/office/drawing/2014/main" id="{23415E3C-AFED-C289-6DC6-342292167E9E}"/>
                  </a:ext>
                </a:extLst>
              </p:cNvPr>
              <p:cNvSpPr/>
              <p:nvPr/>
            </p:nvSpPr>
            <p:spPr>
              <a:xfrm>
                <a:off x="2820757" y="1692280"/>
                <a:ext cx="4960620" cy="891541"/>
              </a:xfrm>
              <a:custGeom>
                <a:avLst/>
                <a:gdLst>
                  <a:gd name="connsiteX0" fmla="*/ 0 w 4960620"/>
                  <a:gd name="connsiteY0" fmla="*/ 30480 h 891540"/>
                  <a:gd name="connsiteX1" fmla="*/ 0 w 4960620"/>
                  <a:gd name="connsiteY1" fmla="*/ 815340 h 891540"/>
                  <a:gd name="connsiteX2" fmla="*/ 624840 w 4960620"/>
                  <a:gd name="connsiteY2" fmla="*/ 891540 h 891540"/>
                  <a:gd name="connsiteX3" fmla="*/ 4960620 w 4960620"/>
                  <a:gd name="connsiteY3" fmla="*/ 891540 h 891540"/>
                  <a:gd name="connsiteX4" fmla="*/ 4960620 w 4960620"/>
                  <a:gd name="connsiteY4" fmla="*/ 0 h 891540"/>
                  <a:gd name="connsiteX5" fmla="*/ 0 w 4960620"/>
                  <a:gd name="connsiteY5" fmla="*/ 30480 h 89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0620" h="891540">
                    <a:moveTo>
                      <a:pt x="0" y="30480"/>
                    </a:moveTo>
                    <a:lnTo>
                      <a:pt x="0" y="815340"/>
                    </a:lnTo>
                    <a:lnTo>
                      <a:pt x="624840" y="891540"/>
                    </a:lnTo>
                    <a:lnTo>
                      <a:pt x="4960620" y="891540"/>
                    </a:lnTo>
                    <a:lnTo>
                      <a:pt x="4960620" y="0"/>
                    </a:lnTo>
                    <a:lnTo>
                      <a:pt x="0" y="30480"/>
                    </a:lnTo>
                    <a:close/>
                  </a:path>
                </a:pathLst>
              </a:cu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38333145-AC5F-E917-C458-F47E2C944C3A}"/>
                  </a:ext>
                </a:extLst>
              </p:cNvPr>
              <p:cNvSpPr txBox="1"/>
              <p:nvPr/>
            </p:nvSpPr>
            <p:spPr>
              <a:xfrm rot="10800000">
                <a:off x="3428485" y="1782950"/>
                <a:ext cx="3706453" cy="61744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en-US" altLang="ja-JP" sz="1100" dirty="0"/>
                  <a:t>【</a:t>
                </a:r>
                <a:r>
                  <a:rPr kumimoji="1" lang="ja-JP" altLang="en-US" sz="1100" dirty="0"/>
                  <a:t>前契約から継続して実施するコスト削減</a:t>
                </a:r>
                <a:r>
                  <a:rPr kumimoji="1" lang="en-US" altLang="ja-JP" sz="1100" dirty="0"/>
                  <a:t>】</a:t>
                </a:r>
              </a:p>
              <a:p>
                <a:pPr algn="ctr"/>
                <a:r>
                  <a:rPr kumimoji="1" lang="ja-JP" altLang="en-US" sz="1100" dirty="0"/>
                  <a:t>約</a:t>
                </a:r>
                <a:r>
                  <a:rPr kumimoji="1" lang="en-US" altLang="ja-JP" sz="1100" dirty="0"/>
                  <a:t>300</a:t>
                </a:r>
                <a:r>
                  <a:rPr kumimoji="1" lang="ja-JP" altLang="en-US" sz="1100" dirty="0"/>
                  <a:t>億円</a:t>
                </a:r>
                <a:endParaRPr kumimoji="1" lang="en-US" altLang="ja-JP" sz="1100" dirty="0"/>
              </a:p>
            </p:txBody>
          </p:sp>
          <p:sp>
            <p:nvSpPr>
              <p:cNvPr id="26" name="テキスト ボックス 25">
                <a:extLst>
                  <a:ext uri="{FF2B5EF4-FFF2-40B4-BE49-F238E27FC236}">
                    <a16:creationId xmlns:a16="http://schemas.microsoft.com/office/drawing/2014/main" id="{F9D720DA-1686-F1AD-0DC1-993AD45B2A86}"/>
                  </a:ext>
                </a:extLst>
              </p:cNvPr>
              <p:cNvSpPr txBox="1"/>
              <p:nvPr/>
            </p:nvSpPr>
            <p:spPr>
              <a:xfrm rot="10800000">
                <a:off x="688553" y="2450987"/>
                <a:ext cx="2350336" cy="82497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en-US" altLang="ja-JP" sz="1200" dirty="0"/>
                  <a:t>【</a:t>
                </a:r>
                <a:r>
                  <a:rPr kumimoji="1" lang="ja-JP" altLang="en-US" sz="1200" dirty="0"/>
                  <a:t>コスト削減効果額実績</a:t>
                </a:r>
                <a:r>
                  <a:rPr kumimoji="1" lang="en-US" altLang="ja-JP" sz="1200" dirty="0"/>
                  <a:t>】</a:t>
                </a:r>
              </a:p>
              <a:p>
                <a:pPr algn="ctr"/>
                <a:r>
                  <a:rPr kumimoji="1" lang="ja-JP" altLang="en-US" sz="1200" dirty="0"/>
                  <a:t>約</a:t>
                </a:r>
                <a:r>
                  <a:rPr kumimoji="1" lang="en-US" altLang="ja-JP" sz="1200" dirty="0"/>
                  <a:t>55</a:t>
                </a:r>
                <a:r>
                  <a:rPr kumimoji="1" lang="ja-JP" altLang="en-US" sz="1200" dirty="0"/>
                  <a:t>億円</a:t>
                </a:r>
                <a:endParaRPr kumimoji="1" lang="en-US" altLang="ja-JP" sz="1200" dirty="0"/>
              </a:p>
              <a:p>
                <a:pPr algn="ctr"/>
                <a:r>
                  <a:rPr kumimoji="1" lang="ja-JP" altLang="en-US" sz="1200" dirty="0"/>
                  <a:t>（平均</a:t>
                </a:r>
                <a:r>
                  <a:rPr kumimoji="1" lang="en-US" altLang="ja-JP" sz="1200" dirty="0"/>
                  <a:t>11</a:t>
                </a:r>
                <a:r>
                  <a:rPr kumimoji="1" lang="ja-JP" altLang="en-US" sz="1200" dirty="0"/>
                  <a:t>億円</a:t>
                </a:r>
                <a:r>
                  <a:rPr kumimoji="1" lang="en-US" altLang="ja-JP" sz="1200" dirty="0"/>
                  <a:t>/</a:t>
                </a:r>
                <a:r>
                  <a:rPr kumimoji="1" lang="ja-JP" altLang="en-US" sz="1200" dirty="0"/>
                  <a:t>年）</a:t>
                </a:r>
              </a:p>
            </p:txBody>
          </p:sp>
          <p:sp>
            <p:nvSpPr>
              <p:cNvPr id="32" name="テキスト ボックス 31">
                <a:extLst>
                  <a:ext uri="{FF2B5EF4-FFF2-40B4-BE49-F238E27FC236}">
                    <a16:creationId xmlns:a16="http://schemas.microsoft.com/office/drawing/2014/main" id="{EFFABCB7-AD53-5E4A-B705-168A592057ED}"/>
                  </a:ext>
                </a:extLst>
              </p:cNvPr>
              <p:cNvSpPr txBox="1"/>
              <p:nvPr/>
            </p:nvSpPr>
            <p:spPr>
              <a:xfrm rot="10800000">
                <a:off x="4725510" y="2815033"/>
                <a:ext cx="3706453" cy="61744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en-US" altLang="ja-JP" sz="1100" dirty="0"/>
                  <a:t>【</a:t>
                </a:r>
                <a:r>
                  <a:rPr kumimoji="1" lang="ja-JP" altLang="en-US" sz="1100" dirty="0"/>
                  <a:t>新技術等によるコスト削減</a:t>
                </a:r>
                <a:r>
                  <a:rPr kumimoji="1" lang="en-US" altLang="ja-JP" sz="1100" dirty="0"/>
                  <a:t>】</a:t>
                </a:r>
              </a:p>
              <a:p>
                <a:pPr algn="ctr"/>
                <a:r>
                  <a:rPr kumimoji="1" lang="ja-JP" altLang="en-US" sz="1100" dirty="0"/>
                  <a:t>約</a:t>
                </a:r>
                <a:r>
                  <a:rPr kumimoji="1" lang="en-US" altLang="ja-JP" sz="1100" dirty="0"/>
                  <a:t>20</a:t>
                </a:r>
                <a:r>
                  <a:rPr kumimoji="1" lang="ja-JP" altLang="en-US" sz="1100" dirty="0"/>
                  <a:t>億円</a:t>
                </a:r>
                <a:endParaRPr kumimoji="1" lang="en-US" altLang="ja-JP" sz="1100" dirty="0"/>
              </a:p>
            </p:txBody>
          </p:sp>
          <p:cxnSp>
            <p:nvCxnSpPr>
              <p:cNvPr id="25" name="直線矢印コネクタ 24">
                <a:extLst>
                  <a:ext uri="{FF2B5EF4-FFF2-40B4-BE49-F238E27FC236}">
                    <a16:creationId xmlns:a16="http://schemas.microsoft.com/office/drawing/2014/main" id="{39A1B7D9-9DAA-F77B-314E-5AD03CF0C575}"/>
                  </a:ext>
                </a:extLst>
              </p:cNvPr>
              <p:cNvCxnSpPr>
                <a:cxnSpLocks/>
              </p:cNvCxnSpPr>
              <p:nvPr/>
            </p:nvCxnSpPr>
            <p:spPr>
              <a:xfrm flipV="1">
                <a:off x="5564129" y="2728977"/>
                <a:ext cx="0" cy="38911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6" name="直線矢印コネクタ 35">
                <a:extLst>
                  <a:ext uri="{FF2B5EF4-FFF2-40B4-BE49-F238E27FC236}">
                    <a16:creationId xmlns:a16="http://schemas.microsoft.com/office/drawing/2014/main" id="{44BD3D57-E7AC-3AE9-3804-E936AC77B521}"/>
                  </a:ext>
                </a:extLst>
              </p:cNvPr>
              <p:cNvCxnSpPr>
                <a:cxnSpLocks/>
              </p:cNvCxnSpPr>
              <p:nvPr/>
            </p:nvCxnSpPr>
            <p:spPr>
              <a:xfrm>
                <a:off x="2759336" y="1227561"/>
                <a:ext cx="0" cy="1570152"/>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8" name="直線矢印コネクタ 37">
                <a:extLst>
                  <a:ext uri="{FF2B5EF4-FFF2-40B4-BE49-F238E27FC236}">
                    <a16:creationId xmlns:a16="http://schemas.microsoft.com/office/drawing/2014/main" id="{2CFB355E-AB54-FFA0-479F-E72426FC5B76}"/>
                  </a:ext>
                </a:extLst>
              </p:cNvPr>
              <p:cNvCxnSpPr>
                <a:cxnSpLocks/>
              </p:cNvCxnSpPr>
              <p:nvPr/>
            </p:nvCxnSpPr>
            <p:spPr>
              <a:xfrm>
                <a:off x="1537761" y="1227561"/>
                <a:ext cx="0" cy="382694"/>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0" name="直線矢印コネクタ 39">
                <a:extLst>
                  <a:ext uri="{FF2B5EF4-FFF2-40B4-BE49-F238E27FC236}">
                    <a16:creationId xmlns:a16="http://schemas.microsoft.com/office/drawing/2014/main" id="{4C3D6242-24B7-47CB-A580-575237A3E8CA}"/>
                  </a:ext>
                </a:extLst>
              </p:cNvPr>
              <p:cNvCxnSpPr>
                <a:cxnSpLocks/>
              </p:cNvCxnSpPr>
              <p:nvPr/>
            </p:nvCxnSpPr>
            <p:spPr>
              <a:xfrm>
                <a:off x="7781376" y="1213910"/>
                <a:ext cx="0" cy="382694"/>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1" name="直線矢印コネクタ 40">
                <a:extLst>
                  <a:ext uri="{FF2B5EF4-FFF2-40B4-BE49-F238E27FC236}">
                    <a16:creationId xmlns:a16="http://schemas.microsoft.com/office/drawing/2014/main" id="{3CFE642A-6725-43B7-D4DE-E68042FDD11B}"/>
                  </a:ext>
                </a:extLst>
              </p:cNvPr>
              <p:cNvCxnSpPr>
                <a:cxnSpLocks/>
              </p:cNvCxnSpPr>
              <p:nvPr/>
            </p:nvCxnSpPr>
            <p:spPr>
              <a:xfrm flipV="1">
                <a:off x="1532597" y="1499828"/>
                <a:ext cx="1226742" cy="1"/>
              </a:xfrm>
              <a:prstGeom prst="straightConnector1">
                <a:avLst/>
              </a:prstGeom>
              <a:ln>
                <a:headEnd type="arrow" w="med" len="med"/>
                <a:tailEnd type="arrow" w="med" len="med"/>
              </a:ln>
            </p:spPr>
            <p:style>
              <a:lnRef idx="1">
                <a:schemeClr val="dk1"/>
              </a:lnRef>
              <a:fillRef idx="0">
                <a:schemeClr val="dk1"/>
              </a:fillRef>
              <a:effectRef idx="0">
                <a:schemeClr val="dk1"/>
              </a:effectRef>
              <a:fontRef idx="minor">
                <a:schemeClr val="tx1"/>
              </a:fontRef>
            </p:style>
          </p:cxnSp>
          <p:cxnSp>
            <p:nvCxnSpPr>
              <p:cNvPr id="43" name="直線矢印コネクタ 42">
                <a:extLst>
                  <a:ext uri="{FF2B5EF4-FFF2-40B4-BE49-F238E27FC236}">
                    <a16:creationId xmlns:a16="http://schemas.microsoft.com/office/drawing/2014/main" id="{FF5A98B4-358F-8124-735F-17839B7C1E37}"/>
                  </a:ext>
                </a:extLst>
              </p:cNvPr>
              <p:cNvCxnSpPr>
                <a:cxnSpLocks/>
              </p:cNvCxnSpPr>
              <p:nvPr/>
            </p:nvCxnSpPr>
            <p:spPr>
              <a:xfrm flipV="1">
                <a:off x="2759336" y="1495199"/>
                <a:ext cx="5022038" cy="0"/>
              </a:xfrm>
              <a:prstGeom prst="straightConnector1">
                <a:avLst/>
              </a:prstGeom>
              <a:ln>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45" name="テキスト ボックス 44">
                <a:extLst>
                  <a:ext uri="{FF2B5EF4-FFF2-40B4-BE49-F238E27FC236}">
                    <a16:creationId xmlns:a16="http://schemas.microsoft.com/office/drawing/2014/main" id="{345F1978-73F0-CF76-AA1B-4FD6F0BD9EC9}"/>
                  </a:ext>
                </a:extLst>
              </p:cNvPr>
              <p:cNvSpPr txBox="1"/>
              <p:nvPr/>
            </p:nvSpPr>
            <p:spPr>
              <a:xfrm rot="10800000">
                <a:off x="1180867" y="790279"/>
                <a:ext cx="1944454" cy="5303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kumimoji="1" lang="ja-JP" altLang="en-US" sz="1050" dirty="0"/>
                  <a:t>包括委託　前契約</a:t>
                </a:r>
                <a:endParaRPr kumimoji="1" lang="en-US" altLang="ja-JP" sz="1050" dirty="0"/>
              </a:p>
              <a:p>
                <a:pPr algn="ctr"/>
                <a:r>
                  <a:rPr kumimoji="1" lang="ja-JP" altLang="en-US" sz="1050" dirty="0"/>
                  <a:t>（</a:t>
                </a:r>
                <a:r>
                  <a:rPr kumimoji="1" lang="en-US" altLang="ja-JP" sz="1050" dirty="0"/>
                  <a:t>H29</a:t>
                </a:r>
                <a:r>
                  <a:rPr kumimoji="1" lang="ja-JP" altLang="en-US" sz="1050" dirty="0"/>
                  <a:t>～</a:t>
                </a:r>
                <a:r>
                  <a:rPr kumimoji="1" lang="en-US" altLang="ja-JP" sz="1050" dirty="0"/>
                  <a:t>R3</a:t>
                </a:r>
                <a:r>
                  <a:rPr kumimoji="1" lang="ja-JP" altLang="en-US" sz="1050" dirty="0"/>
                  <a:t>）</a:t>
                </a:r>
                <a:endParaRPr kumimoji="1" lang="en-US" altLang="ja-JP" sz="1050" dirty="0"/>
              </a:p>
            </p:txBody>
          </p:sp>
          <p:sp>
            <p:nvSpPr>
              <p:cNvPr id="46" name="テキスト ボックス 45">
                <a:extLst>
                  <a:ext uri="{FF2B5EF4-FFF2-40B4-BE49-F238E27FC236}">
                    <a16:creationId xmlns:a16="http://schemas.microsoft.com/office/drawing/2014/main" id="{5C13F833-07D7-C692-1B29-BDA3781F2D76}"/>
                  </a:ext>
                </a:extLst>
              </p:cNvPr>
              <p:cNvSpPr txBox="1"/>
              <p:nvPr/>
            </p:nvSpPr>
            <p:spPr>
              <a:xfrm rot="10800000">
                <a:off x="4201005" y="781914"/>
                <a:ext cx="1944451" cy="5303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kumimoji="1" lang="ja-JP" altLang="en-US" sz="1050" dirty="0"/>
                  <a:t>包括委託　現契約</a:t>
                </a:r>
                <a:endParaRPr kumimoji="1" lang="en-US" altLang="ja-JP" sz="1050" dirty="0"/>
              </a:p>
              <a:p>
                <a:pPr algn="ctr"/>
                <a:r>
                  <a:rPr kumimoji="1" lang="ja-JP" altLang="en-US" sz="1050" dirty="0"/>
                  <a:t>（</a:t>
                </a:r>
                <a:r>
                  <a:rPr kumimoji="1" lang="en-US" altLang="ja-JP" sz="1050" dirty="0"/>
                  <a:t>R4</a:t>
                </a:r>
                <a:r>
                  <a:rPr kumimoji="1" lang="ja-JP" altLang="en-US" sz="1050" dirty="0"/>
                  <a:t>～</a:t>
                </a:r>
                <a:r>
                  <a:rPr kumimoji="1" lang="en-US" altLang="ja-JP" sz="1050" dirty="0"/>
                  <a:t>R23</a:t>
                </a:r>
                <a:r>
                  <a:rPr kumimoji="1" lang="ja-JP" altLang="en-US" sz="1050" dirty="0"/>
                  <a:t>）</a:t>
                </a:r>
                <a:endParaRPr kumimoji="1" lang="en-US" altLang="ja-JP" sz="1050" dirty="0"/>
              </a:p>
            </p:txBody>
          </p:sp>
        </p:grpSp>
        <p:sp>
          <p:nvSpPr>
            <p:cNvPr id="31" name="正方形/長方形 30">
              <a:extLst>
                <a:ext uri="{FF2B5EF4-FFF2-40B4-BE49-F238E27FC236}">
                  <a16:creationId xmlns:a16="http://schemas.microsoft.com/office/drawing/2014/main" id="{33A19973-BA96-A9A4-5ED0-04034A92AFFB}"/>
                </a:ext>
              </a:extLst>
            </p:cNvPr>
            <p:cNvSpPr/>
            <p:nvPr/>
          </p:nvSpPr>
          <p:spPr>
            <a:xfrm>
              <a:off x="4553777" y="3287907"/>
              <a:ext cx="1845120" cy="164249"/>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grpSp>
      <p:graphicFrame>
        <p:nvGraphicFramePr>
          <p:cNvPr id="48" name="表 47">
            <a:extLst>
              <a:ext uri="{FF2B5EF4-FFF2-40B4-BE49-F238E27FC236}">
                <a16:creationId xmlns:a16="http://schemas.microsoft.com/office/drawing/2014/main" id="{CC441C54-30B2-9157-2B1F-A7E4B9DC853A}"/>
              </a:ext>
            </a:extLst>
          </p:cNvPr>
          <p:cNvGraphicFramePr>
            <a:graphicFrameLocks noGrp="1"/>
          </p:cNvGraphicFramePr>
          <p:nvPr>
            <p:extLst>
              <p:ext uri="{D42A27DB-BD31-4B8C-83A1-F6EECF244321}">
                <p14:modId xmlns:p14="http://schemas.microsoft.com/office/powerpoint/2010/main" val="3724074667"/>
              </p:ext>
            </p:extLst>
          </p:nvPr>
        </p:nvGraphicFramePr>
        <p:xfrm>
          <a:off x="628495" y="4997348"/>
          <a:ext cx="8039401" cy="822960"/>
        </p:xfrm>
        <a:graphic>
          <a:graphicData uri="http://schemas.openxmlformats.org/drawingml/2006/table">
            <a:tbl>
              <a:tblPr firstRow="1" bandRow="1">
                <a:tableStyleId>{5940675A-B579-460E-94D1-54222C63F5DA}</a:tableStyleId>
              </a:tblPr>
              <a:tblGrid>
                <a:gridCol w="1752901">
                  <a:extLst>
                    <a:ext uri="{9D8B030D-6E8A-4147-A177-3AD203B41FA5}">
                      <a16:colId xmlns:a16="http://schemas.microsoft.com/office/drawing/2014/main" val="1805807513"/>
                    </a:ext>
                  </a:extLst>
                </a:gridCol>
                <a:gridCol w="1047750">
                  <a:extLst>
                    <a:ext uri="{9D8B030D-6E8A-4147-A177-3AD203B41FA5}">
                      <a16:colId xmlns:a16="http://schemas.microsoft.com/office/drawing/2014/main" val="3904291657"/>
                    </a:ext>
                  </a:extLst>
                </a:gridCol>
                <a:gridCol w="1047750">
                  <a:extLst>
                    <a:ext uri="{9D8B030D-6E8A-4147-A177-3AD203B41FA5}">
                      <a16:colId xmlns:a16="http://schemas.microsoft.com/office/drawing/2014/main" val="312069404"/>
                    </a:ext>
                  </a:extLst>
                </a:gridCol>
                <a:gridCol w="1047750">
                  <a:extLst>
                    <a:ext uri="{9D8B030D-6E8A-4147-A177-3AD203B41FA5}">
                      <a16:colId xmlns:a16="http://schemas.microsoft.com/office/drawing/2014/main" val="525373223"/>
                    </a:ext>
                  </a:extLst>
                </a:gridCol>
                <a:gridCol w="1047750">
                  <a:extLst>
                    <a:ext uri="{9D8B030D-6E8A-4147-A177-3AD203B41FA5}">
                      <a16:colId xmlns:a16="http://schemas.microsoft.com/office/drawing/2014/main" val="3328213884"/>
                    </a:ext>
                  </a:extLst>
                </a:gridCol>
                <a:gridCol w="1047750">
                  <a:extLst>
                    <a:ext uri="{9D8B030D-6E8A-4147-A177-3AD203B41FA5}">
                      <a16:colId xmlns:a16="http://schemas.microsoft.com/office/drawing/2014/main" val="173972211"/>
                    </a:ext>
                  </a:extLst>
                </a:gridCol>
                <a:gridCol w="1047750">
                  <a:extLst>
                    <a:ext uri="{9D8B030D-6E8A-4147-A177-3AD203B41FA5}">
                      <a16:colId xmlns:a16="http://schemas.microsoft.com/office/drawing/2014/main" val="1252160245"/>
                    </a:ext>
                  </a:extLst>
                </a:gridCol>
              </a:tblGrid>
              <a:tr h="238754">
                <a:tc>
                  <a:txBody>
                    <a:bodyPr/>
                    <a:lstStyle/>
                    <a:p>
                      <a:pPr algn="ctr"/>
                      <a:endParaRPr kumimoji="1" lang="ja-JP" altLang="en-US" sz="1200" dirty="0"/>
                    </a:p>
                  </a:txBody>
                  <a:tcPr anchor="ctr">
                    <a:solidFill>
                      <a:schemeClr val="bg1">
                        <a:lumMod val="85000"/>
                      </a:schemeClr>
                    </a:solidFill>
                  </a:tcPr>
                </a:tc>
                <a:tc>
                  <a:txBody>
                    <a:bodyPr/>
                    <a:lstStyle/>
                    <a:p>
                      <a:pPr algn="ctr"/>
                      <a:r>
                        <a:rPr kumimoji="1" lang="en-US" altLang="ja-JP" sz="1200" dirty="0"/>
                        <a:t>R4</a:t>
                      </a:r>
                      <a:endParaRPr kumimoji="1" lang="ja-JP" altLang="en-US" sz="1200" dirty="0"/>
                    </a:p>
                  </a:txBody>
                  <a:tcPr anchor="ctr">
                    <a:solidFill>
                      <a:schemeClr val="bg1">
                        <a:lumMod val="85000"/>
                      </a:schemeClr>
                    </a:solidFill>
                  </a:tcPr>
                </a:tc>
                <a:tc>
                  <a:txBody>
                    <a:bodyPr/>
                    <a:lstStyle/>
                    <a:p>
                      <a:pPr algn="ctr"/>
                      <a:r>
                        <a:rPr kumimoji="1" lang="en-US" altLang="ja-JP" sz="1200" dirty="0"/>
                        <a:t>R5</a:t>
                      </a:r>
                      <a:endParaRPr kumimoji="1" lang="ja-JP" altLang="en-US" sz="1200" dirty="0"/>
                    </a:p>
                  </a:txBody>
                  <a:tcPr anchor="ctr">
                    <a:solidFill>
                      <a:schemeClr val="bg1">
                        <a:lumMod val="85000"/>
                      </a:schemeClr>
                    </a:solidFill>
                  </a:tcPr>
                </a:tc>
                <a:tc>
                  <a:txBody>
                    <a:bodyPr/>
                    <a:lstStyle/>
                    <a:p>
                      <a:pPr algn="ctr"/>
                      <a:r>
                        <a:rPr kumimoji="1" lang="en-US" altLang="ja-JP" sz="1200" dirty="0"/>
                        <a:t>R6</a:t>
                      </a:r>
                      <a:endParaRPr kumimoji="1" lang="ja-JP" altLang="en-US" sz="1200" dirty="0"/>
                    </a:p>
                  </a:txBody>
                  <a:tcPr anchor="ctr">
                    <a:solidFill>
                      <a:schemeClr val="bg1">
                        <a:lumMod val="85000"/>
                      </a:schemeClr>
                    </a:solidFill>
                  </a:tcPr>
                </a:tc>
                <a:tc>
                  <a:txBody>
                    <a:bodyPr/>
                    <a:lstStyle/>
                    <a:p>
                      <a:pPr algn="ctr"/>
                      <a:r>
                        <a:rPr kumimoji="1" lang="en-US" altLang="ja-JP" sz="1200" dirty="0"/>
                        <a:t>R7</a:t>
                      </a:r>
                      <a:endParaRPr kumimoji="1" lang="ja-JP" altLang="en-US" sz="1200" dirty="0"/>
                    </a:p>
                  </a:txBody>
                  <a:tcPr anchor="ctr">
                    <a:solidFill>
                      <a:schemeClr val="bg1">
                        <a:lumMod val="85000"/>
                      </a:schemeClr>
                    </a:solidFill>
                  </a:tcPr>
                </a:tc>
                <a:tc>
                  <a:txBody>
                    <a:bodyPr/>
                    <a:lstStyle/>
                    <a:p>
                      <a:pPr algn="ctr"/>
                      <a:r>
                        <a:rPr kumimoji="1" lang="en-US" altLang="ja-JP" sz="1200" dirty="0"/>
                        <a:t>R8</a:t>
                      </a:r>
                      <a:r>
                        <a:rPr kumimoji="1" lang="ja-JP" altLang="en-US" sz="1200" dirty="0"/>
                        <a:t>～</a:t>
                      </a:r>
                      <a:r>
                        <a:rPr kumimoji="1" lang="en-US" altLang="ja-JP" sz="1200" dirty="0"/>
                        <a:t>R23</a:t>
                      </a:r>
                    </a:p>
                  </a:txBody>
                  <a:tcPr anchor="ctr">
                    <a:solidFill>
                      <a:schemeClr val="bg1">
                        <a:lumMod val="85000"/>
                      </a:schemeClr>
                    </a:solidFill>
                  </a:tcPr>
                </a:tc>
                <a:tc>
                  <a:txBody>
                    <a:bodyPr/>
                    <a:lstStyle/>
                    <a:p>
                      <a:pPr algn="ctr"/>
                      <a:r>
                        <a:rPr kumimoji="1" lang="ja-JP" altLang="en-US" sz="1200" dirty="0"/>
                        <a:t>合　計</a:t>
                      </a:r>
                    </a:p>
                  </a:txBody>
                  <a:tcPr anchor="ctr">
                    <a:solidFill>
                      <a:schemeClr val="bg1">
                        <a:lumMod val="85000"/>
                      </a:schemeClr>
                    </a:solidFill>
                  </a:tcPr>
                </a:tc>
                <a:extLst>
                  <a:ext uri="{0D108BD9-81ED-4DB2-BD59-A6C34878D82A}">
                    <a16:rowId xmlns:a16="http://schemas.microsoft.com/office/drawing/2014/main" val="165835309"/>
                  </a:ext>
                </a:extLst>
              </a:tr>
              <a:tr h="269234">
                <a:tc>
                  <a:txBody>
                    <a:bodyPr/>
                    <a:lstStyle/>
                    <a:p>
                      <a:pPr algn="ctr"/>
                      <a:r>
                        <a:rPr kumimoji="1" lang="ja-JP" altLang="en-US" sz="1200" dirty="0"/>
                        <a:t>コスト削減額（予定）</a:t>
                      </a:r>
                    </a:p>
                  </a:txBody>
                  <a:tcPr anchor="ctr"/>
                </a:tc>
                <a:tc>
                  <a:txBody>
                    <a:bodyPr/>
                    <a:lstStyle/>
                    <a:p>
                      <a:pPr algn="r"/>
                      <a:r>
                        <a:rPr kumimoji="1" lang="en-US" altLang="ja-JP" sz="1200" dirty="0"/>
                        <a:t>13.5</a:t>
                      </a:r>
                      <a:endParaRPr kumimoji="1" lang="ja-JP" altLang="en-US" sz="1200" dirty="0"/>
                    </a:p>
                  </a:txBody>
                  <a:tcPr anchor="ctr"/>
                </a:tc>
                <a:tc>
                  <a:txBody>
                    <a:bodyPr/>
                    <a:lstStyle/>
                    <a:p>
                      <a:pPr algn="r"/>
                      <a:r>
                        <a:rPr kumimoji="1" lang="en-US" altLang="ja-JP" sz="1200" dirty="0"/>
                        <a:t>14.5</a:t>
                      </a:r>
                      <a:endParaRPr kumimoji="1" lang="ja-JP" altLang="en-US" sz="1200" dirty="0"/>
                    </a:p>
                  </a:txBody>
                  <a:tcPr anchor="ctr"/>
                </a:tc>
                <a:tc>
                  <a:txBody>
                    <a:bodyPr/>
                    <a:lstStyle/>
                    <a:p>
                      <a:pPr algn="r"/>
                      <a:r>
                        <a:rPr kumimoji="1" lang="en-US" altLang="ja-JP" sz="1200" dirty="0"/>
                        <a:t>15.5</a:t>
                      </a:r>
                      <a:endParaRPr kumimoji="1" lang="ja-JP" altLang="en-US" sz="1200" dirty="0"/>
                    </a:p>
                  </a:txBody>
                  <a:tcPr anchor="ctr"/>
                </a:tc>
                <a:tc>
                  <a:txBody>
                    <a:bodyPr/>
                    <a:lstStyle/>
                    <a:p>
                      <a:pPr algn="r"/>
                      <a:r>
                        <a:rPr kumimoji="1" lang="en-US" altLang="ja-JP" sz="1200" dirty="0"/>
                        <a:t>15.0</a:t>
                      </a:r>
                      <a:endParaRPr kumimoji="1" lang="ja-JP" altLang="en-US" sz="1200" dirty="0"/>
                    </a:p>
                  </a:txBody>
                  <a:tcPr anchor="ctr"/>
                </a:tc>
                <a:tc>
                  <a:txBody>
                    <a:bodyPr/>
                    <a:lstStyle/>
                    <a:p>
                      <a:pPr algn="r"/>
                      <a:r>
                        <a:rPr kumimoji="1" lang="en-US" altLang="ja-JP" sz="1200" dirty="0"/>
                        <a:t>261.5</a:t>
                      </a:r>
                      <a:endParaRPr kumimoji="1" lang="ja-JP" altLang="en-US" sz="1200" dirty="0"/>
                    </a:p>
                  </a:txBody>
                  <a:tcPr anchor="ctr"/>
                </a:tc>
                <a:tc>
                  <a:txBody>
                    <a:bodyPr/>
                    <a:lstStyle/>
                    <a:p>
                      <a:pPr algn="r"/>
                      <a:r>
                        <a:rPr kumimoji="1" lang="en-US" altLang="ja-JP" sz="1200" dirty="0"/>
                        <a:t>320.0</a:t>
                      </a:r>
                      <a:endParaRPr kumimoji="1" lang="ja-JP" altLang="en-US" sz="1200" dirty="0"/>
                    </a:p>
                  </a:txBody>
                  <a:tcPr anchor="ctr"/>
                </a:tc>
                <a:extLst>
                  <a:ext uri="{0D108BD9-81ED-4DB2-BD59-A6C34878D82A}">
                    <a16:rowId xmlns:a16="http://schemas.microsoft.com/office/drawing/2014/main" val="2593111122"/>
                  </a:ext>
                </a:extLst>
              </a:tr>
              <a:tr h="246005">
                <a:tc>
                  <a:txBody>
                    <a:bodyPr/>
                    <a:lstStyle/>
                    <a:p>
                      <a:pPr algn="ctr"/>
                      <a:r>
                        <a:rPr kumimoji="1" lang="ja-JP" altLang="en-US" sz="1200" dirty="0"/>
                        <a:t>コスト削減額（実績）</a:t>
                      </a:r>
                    </a:p>
                  </a:txBody>
                  <a:tcPr anchor="ctr"/>
                </a:tc>
                <a:tc>
                  <a:txBody>
                    <a:bodyPr/>
                    <a:lstStyle/>
                    <a:p>
                      <a:pPr algn="r"/>
                      <a:r>
                        <a:rPr kumimoji="1" lang="en-US" altLang="ja-JP" sz="1200" dirty="0"/>
                        <a:t>13.7</a:t>
                      </a:r>
                      <a:endParaRPr kumimoji="1" lang="ja-JP" altLang="en-US" sz="1200" dirty="0"/>
                    </a:p>
                  </a:txBody>
                  <a:tcPr anchor="ctr"/>
                </a:tc>
                <a:tc>
                  <a:txBody>
                    <a:bodyPr/>
                    <a:lstStyle/>
                    <a:p>
                      <a:pPr algn="r"/>
                      <a:r>
                        <a:rPr kumimoji="1" lang="en-US" altLang="ja-JP" sz="1200" dirty="0"/>
                        <a:t>14.5</a:t>
                      </a:r>
                      <a:endParaRPr kumimoji="1" lang="ja-JP" altLang="en-US" sz="1200" dirty="0"/>
                    </a:p>
                  </a:txBody>
                  <a:tcPr anchor="ctr"/>
                </a:tc>
                <a:tc>
                  <a:txBody>
                    <a:bodyPr/>
                    <a:lstStyle/>
                    <a:p>
                      <a:pPr algn="r"/>
                      <a:r>
                        <a:rPr kumimoji="1" lang="en-US" altLang="ja-JP" sz="1200" dirty="0"/>
                        <a:t>15.5</a:t>
                      </a:r>
                      <a:endParaRPr kumimoji="1" lang="ja-JP" altLang="en-US" sz="1200" dirty="0"/>
                    </a:p>
                  </a:txBody>
                  <a:tcPr anchor="ctr"/>
                </a:tc>
                <a:tc>
                  <a:txBody>
                    <a:bodyPr/>
                    <a:lstStyle/>
                    <a:p>
                      <a:pPr algn="r"/>
                      <a:r>
                        <a:rPr kumimoji="1" lang="ja-JP" altLang="en-US" sz="1200" dirty="0"/>
                        <a:t>整理中</a:t>
                      </a:r>
                    </a:p>
                  </a:txBody>
                  <a:tcPr anchor="ctr"/>
                </a:tc>
                <a:tc>
                  <a:txBody>
                    <a:bodyPr/>
                    <a:lstStyle/>
                    <a:p>
                      <a:pPr algn="r"/>
                      <a:endParaRPr kumimoji="1" lang="ja-JP" altLang="en-US" sz="1200" dirty="0"/>
                    </a:p>
                  </a:txBody>
                  <a:tcPr anchor="ctr"/>
                </a:tc>
                <a:tc>
                  <a:txBody>
                    <a:bodyPr/>
                    <a:lstStyle/>
                    <a:p>
                      <a:pPr algn="r"/>
                      <a:endParaRPr kumimoji="1" lang="ja-JP" altLang="en-US" sz="1200" dirty="0"/>
                    </a:p>
                  </a:txBody>
                  <a:tcPr anchor="ctr"/>
                </a:tc>
                <a:extLst>
                  <a:ext uri="{0D108BD9-81ED-4DB2-BD59-A6C34878D82A}">
                    <a16:rowId xmlns:a16="http://schemas.microsoft.com/office/drawing/2014/main" val="2717756507"/>
                  </a:ext>
                </a:extLst>
              </a:tr>
            </a:tbl>
          </a:graphicData>
        </a:graphic>
      </p:graphicFrame>
      <p:sp>
        <p:nvSpPr>
          <p:cNvPr id="49" name="タイトル 1">
            <a:extLst>
              <a:ext uri="{FF2B5EF4-FFF2-40B4-BE49-F238E27FC236}">
                <a16:creationId xmlns:a16="http://schemas.microsoft.com/office/drawing/2014/main" id="{90903561-7F3C-F5D3-4812-BE2D0A8BBB68}"/>
              </a:ext>
            </a:extLst>
          </p:cNvPr>
          <p:cNvSpPr txBox="1">
            <a:spLocks/>
          </p:cNvSpPr>
          <p:nvPr/>
        </p:nvSpPr>
        <p:spPr>
          <a:xfrm>
            <a:off x="88656" y="6344920"/>
            <a:ext cx="9042504" cy="299825"/>
          </a:xfrm>
          <a:prstGeom prst="rect">
            <a:avLst/>
          </a:prstGeom>
          <a:noFill/>
          <a:ln>
            <a:solidFill>
              <a:schemeClr val="accent1">
                <a:alpha val="0"/>
              </a:schemeClr>
            </a:solidFill>
          </a:ln>
        </p:spPr>
        <p:txBody>
          <a:bodyPr vert="horz" lIns="91440" tIns="45720" rIns="91440" bIns="45720" rtlCol="0" anchor="t">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marL="171450" indent="-171450">
              <a:buFont typeface="Wingdings" panose="05000000000000000000" pitchFamily="2" charset="2"/>
              <a:buChar char="ü"/>
            </a:pPr>
            <a:r>
              <a:rPr lang="ja-JP" altLang="en-US" sz="1800" dirty="0">
                <a:solidFill>
                  <a:prstClr val="black"/>
                </a:solidFill>
                <a:latin typeface="Meiryo UI" panose="020B0604030504040204" pitchFamily="50" charset="-128"/>
                <a:ea typeface="Meiryo UI" panose="020B0604030504040204" pitchFamily="50" charset="-128"/>
              </a:rPr>
              <a:t>コスト削減効果はこれまで着実に発現しており、</a:t>
            </a:r>
            <a:r>
              <a:rPr lang="en-US" altLang="ja-JP" sz="1800" dirty="0">
                <a:solidFill>
                  <a:prstClr val="black"/>
                </a:solidFill>
                <a:latin typeface="Meiryo UI" panose="020B0604030504040204" pitchFamily="50" charset="-128"/>
                <a:ea typeface="Meiryo UI" panose="020B0604030504040204" pitchFamily="50" charset="-128"/>
              </a:rPr>
              <a:t>R7</a:t>
            </a:r>
            <a:r>
              <a:rPr lang="ja-JP" altLang="en-US" sz="1800" dirty="0">
                <a:solidFill>
                  <a:prstClr val="black"/>
                </a:solidFill>
                <a:latin typeface="Meiryo UI" panose="020B0604030504040204" pitchFamily="50" charset="-128"/>
                <a:ea typeface="Meiryo UI" panose="020B0604030504040204" pitchFamily="50" charset="-128"/>
              </a:rPr>
              <a:t>年度も予定通り発現できる見込み（予定）</a:t>
            </a:r>
            <a:endParaRPr lang="en-US" altLang="ja-JP" sz="1800" dirty="0">
              <a:solidFill>
                <a:prstClr val="black"/>
              </a:solidFill>
              <a:latin typeface="Meiryo UI" panose="020B0604030504040204" pitchFamily="50" charset="-128"/>
              <a:ea typeface="Meiryo UI" panose="020B0604030504040204" pitchFamily="50" charset="-128"/>
            </a:endParaRPr>
          </a:p>
        </p:txBody>
      </p:sp>
      <p:sp>
        <p:nvSpPr>
          <p:cNvPr id="50" name="タイトル 1">
            <a:extLst>
              <a:ext uri="{FF2B5EF4-FFF2-40B4-BE49-F238E27FC236}">
                <a16:creationId xmlns:a16="http://schemas.microsoft.com/office/drawing/2014/main" id="{20E5AD78-3A0B-9D97-2C01-49965FA1F1AF}"/>
              </a:ext>
            </a:extLst>
          </p:cNvPr>
          <p:cNvSpPr txBox="1">
            <a:spLocks/>
          </p:cNvSpPr>
          <p:nvPr/>
        </p:nvSpPr>
        <p:spPr>
          <a:xfrm>
            <a:off x="7537350" y="4748652"/>
            <a:ext cx="1280078" cy="299825"/>
          </a:xfrm>
          <a:prstGeom prst="rect">
            <a:avLst/>
          </a:prstGeom>
          <a:noFill/>
          <a:ln>
            <a:solidFill>
              <a:schemeClr val="accent1">
                <a:alpha val="0"/>
              </a:schemeClr>
            </a:solidFill>
          </a:ln>
        </p:spPr>
        <p:txBody>
          <a:bodyPr vert="horz" lIns="91440" tIns="45720" rIns="91440" bIns="45720" rtlCol="0" anchor="t">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r"/>
            <a:r>
              <a:rPr lang="ja-JP" altLang="en-US" sz="1200" dirty="0">
                <a:solidFill>
                  <a:prstClr val="black"/>
                </a:solidFill>
                <a:latin typeface="Meiryo UI" panose="020B0604030504040204" pitchFamily="50" charset="-128"/>
                <a:ea typeface="Meiryo UI" panose="020B0604030504040204" pitchFamily="50" charset="-128"/>
              </a:rPr>
              <a:t>（単位：億円）</a:t>
            </a:r>
            <a:endParaRPr lang="en-US" altLang="ja-JP" sz="12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6425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E5BB85-F7AE-693E-7AF5-24306F626297}"/>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600" b="1" dirty="0">
                <a:latin typeface="+mn-ea"/>
                <a:ea typeface="+mn-ea"/>
              </a:rPr>
              <a:t>５年毎の業務委託条件の見直し</a:t>
            </a:r>
            <a:endParaRPr lang="ja-JP" altLang="en-US" sz="3200" b="1" dirty="0">
              <a:latin typeface="+mn-ea"/>
              <a:ea typeface="+mn-ea"/>
            </a:endParaRPr>
          </a:p>
        </p:txBody>
      </p:sp>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31</a:t>
            </a:fld>
            <a:endParaRPr lang="ja-JP" altLang="en-US">
              <a:solidFill>
                <a:prstClr val="black"/>
              </a:solidFill>
              <a:latin typeface="Segoe UI"/>
              <a:ea typeface="Meiryo UI"/>
            </a:endParaRPr>
          </a:p>
        </p:txBody>
      </p:sp>
      <p:sp>
        <p:nvSpPr>
          <p:cNvPr id="5" name="字幕 2">
            <a:extLst>
              <a:ext uri="{FF2B5EF4-FFF2-40B4-BE49-F238E27FC236}">
                <a16:creationId xmlns:a16="http://schemas.microsoft.com/office/drawing/2014/main" id="{3F3E6C43-D605-BBE3-81A9-B26716DC13C0}"/>
              </a:ext>
            </a:extLst>
          </p:cNvPr>
          <p:cNvSpPr txBox="1">
            <a:spLocks/>
          </p:cNvSpPr>
          <p:nvPr/>
        </p:nvSpPr>
        <p:spPr>
          <a:xfrm>
            <a:off x="261170" y="353233"/>
            <a:ext cx="4988562" cy="895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dirty="0"/>
              <a:t>【</a:t>
            </a:r>
            <a:r>
              <a:rPr lang="ja-JP" altLang="en-US" dirty="0"/>
              <a:t>議題３ｰ１</a:t>
            </a:r>
            <a:r>
              <a:rPr lang="en-US" altLang="ja-JP" dirty="0"/>
              <a:t>】</a:t>
            </a:r>
          </a:p>
        </p:txBody>
      </p:sp>
    </p:spTree>
    <p:extLst>
      <p:ext uri="{BB962C8B-B14F-4D97-AF65-F5344CB8AC3E}">
        <p14:creationId xmlns:p14="http://schemas.microsoft.com/office/powerpoint/2010/main" val="4104806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CCFF">
            <a:alpha val="30000"/>
          </a:srgbClr>
        </a:solidFill>
        <a:effectLst/>
      </p:bgPr>
    </p:bg>
    <p:spTree>
      <p:nvGrpSpPr>
        <p:cNvPr id="1" name="">
          <a:extLst>
            <a:ext uri="{FF2B5EF4-FFF2-40B4-BE49-F238E27FC236}">
              <a16:creationId xmlns:a16="http://schemas.microsoft.com/office/drawing/2014/main" id="{000C7CA9-BCB3-EC7C-F9DB-DB1C91557CA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87CC330-24EA-D210-64B1-0BACDAFA207B}"/>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32</a:t>
            </a:fld>
            <a:endParaRPr lang="ja-JP" altLang="en-US">
              <a:solidFill>
                <a:prstClr val="black"/>
              </a:solidFill>
              <a:latin typeface="Segoe UI"/>
              <a:ea typeface="Meiryo UI"/>
            </a:endParaRPr>
          </a:p>
        </p:txBody>
      </p:sp>
      <p:sp>
        <p:nvSpPr>
          <p:cNvPr id="16" name="タイトル 1">
            <a:extLst>
              <a:ext uri="{FF2B5EF4-FFF2-40B4-BE49-F238E27FC236}">
                <a16:creationId xmlns:a16="http://schemas.microsoft.com/office/drawing/2014/main" id="{4BD62773-D71E-834B-E50B-10A74C40864A}"/>
              </a:ext>
            </a:extLst>
          </p:cNvPr>
          <p:cNvSpPr txBox="1">
            <a:spLocks/>
          </p:cNvSpPr>
          <p:nvPr/>
        </p:nvSpPr>
        <p:spPr>
          <a:xfrm>
            <a:off x="210728" y="395473"/>
            <a:ext cx="9479372" cy="1369827"/>
          </a:xfrm>
          <a:prstGeom prst="rect">
            <a:avLst/>
          </a:prstGeom>
          <a:ln w="38100">
            <a:solidFill>
              <a:schemeClr val="tx1"/>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3600" b="1" dirty="0">
                <a:latin typeface="+mn-ea"/>
                <a:ea typeface="+mn-ea"/>
              </a:rPr>
              <a:t>審議事項</a:t>
            </a:r>
            <a:endParaRPr lang="en-US" altLang="ja-JP" sz="3600" b="1" dirty="0">
              <a:latin typeface="+mn-ea"/>
              <a:ea typeface="+mn-ea"/>
            </a:endParaRPr>
          </a:p>
          <a:p>
            <a:pPr algn="l">
              <a:lnSpc>
                <a:spcPct val="100000"/>
              </a:lnSpc>
            </a:pPr>
            <a:r>
              <a:rPr lang="en-US" altLang="ja-JP" sz="3200" b="1" dirty="0">
                <a:latin typeface="+mn-ea"/>
                <a:ea typeface="+mn-ea"/>
              </a:rPr>
              <a:t>(</a:t>
            </a:r>
            <a:r>
              <a:rPr lang="ja-JP" altLang="en-US" sz="3200" b="1" dirty="0">
                <a:latin typeface="+mn-ea"/>
              </a:rPr>
              <a:t>５年毎の業務委託条件の見直し</a:t>
            </a:r>
            <a:r>
              <a:rPr lang="en-US" altLang="ja-JP" sz="3200" b="1" dirty="0">
                <a:latin typeface="+mn-ea"/>
                <a:ea typeface="+mn-ea"/>
              </a:rPr>
              <a:t>)</a:t>
            </a:r>
            <a:endParaRPr lang="ja-JP" altLang="en-US" sz="3200" b="1" dirty="0">
              <a:latin typeface="+mn-ea"/>
              <a:ea typeface="+mn-ea"/>
            </a:endParaRPr>
          </a:p>
        </p:txBody>
      </p:sp>
      <p:sp>
        <p:nvSpPr>
          <p:cNvPr id="18" name="タイトル 1">
            <a:extLst>
              <a:ext uri="{FF2B5EF4-FFF2-40B4-BE49-F238E27FC236}">
                <a16:creationId xmlns:a16="http://schemas.microsoft.com/office/drawing/2014/main" id="{F2B81655-1A4A-4800-B2B0-FB77E69CE878}"/>
              </a:ext>
            </a:extLst>
          </p:cNvPr>
          <p:cNvSpPr txBox="1">
            <a:spLocks/>
          </p:cNvSpPr>
          <p:nvPr/>
        </p:nvSpPr>
        <p:spPr>
          <a:xfrm>
            <a:off x="209721" y="3646361"/>
            <a:ext cx="9251576" cy="762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2000" b="1" u="sng" dirty="0">
                <a:latin typeface="+mn-ea"/>
                <a:ea typeface="+mn-ea"/>
              </a:rPr>
              <a:t>対象箇所：　特記仕様書第</a:t>
            </a:r>
            <a:r>
              <a:rPr lang="en-US" altLang="ja-JP" sz="2000" b="1" u="sng" dirty="0">
                <a:latin typeface="+mn-ea"/>
                <a:ea typeface="+mn-ea"/>
              </a:rPr>
              <a:t>51</a:t>
            </a:r>
            <a:r>
              <a:rPr lang="ja-JP" altLang="en-US" sz="2000" b="1" u="sng" dirty="0">
                <a:latin typeface="+mn-ea"/>
                <a:ea typeface="+mn-ea"/>
              </a:rPr>
              <a:t>条（評価基準値未達時の対応）</a:t>
            </a:r>
            <a:endParaRPr lang="en-US" altLang="ja-JP" sz="2000" b="1" u="sng" dirty="0">
              <a:latin typeface="+mn-ea"/>
              <a:ea typeface="+mn-ea"/>
            </a:endParaRPr>
          </a:p>
          <a:p>
            <a:pPr algn="l">
              <a:lnSpc>
                <a:spcPct val="100000"/>
              </a:lnSpc>
            </a:pPr>
            <a:r>
              <a:rPr lang="ja-JP" altLang="en-US" sz="2000" b="1" dirty="0">
                <a:latin typeface="+mn-ea"/>
                <a:ea typeface="+mn-ea"/>
              </a:rPr>
              <a:t>　　　　　　　　</a:t>
            </a:r>
            <a:r>
              <a:rPr lang="en-US" altLang="ja-JP" sz="2000" b="1" u="sng" dirty="0">
                <a:latin typeface="+mn-ea"/>
                <a:ea typeface="+mn-ea"/>
              </a:rPr>
              <a:t>【</a:t>
            </a:r>
            <a:r>
              <a:rPr lang="ja-JP" altLang="en-US" sz="2000" b="1" u="sng" dirty="0">
                <a:latin typeface="+mn-ea"/>
                <a:ea typeface="+mn-ea"/>
              </a:rPr>
              <a:t>別紙</a:t>
            </a:r>
            <a:r>
              <a:rPr lang="en-US" altLang="ja-JP" sz="2000" b="1" u="sng" dirty="0">
                <a:latin typeface="+mn-ea"/>
                <a:ea typeface="+mn-ea"/>
              </a:rPr>
              <a:t>-25</a:t>
            </a:r>
            <a:r>
              <a:rPr lang="ja-JP" altLang="en-US" sz="2000" b="1" u="sng" dirty="0">
                <a:latin typeface="+mn-ea"/>
                <a:ea typeface="+mn-ea"/>
              </a:rPr>
              <a:t>～</a:t>
            </a:r>
            <a:r>
              <a:rPr lang="en-US" altLang="ja-JP" sz="2000" b="1" u="sng" dirty="0">
                <a:latin typeface="+mn-ea"/>
                <a:ea typeface="+mn-ea"/>
              </a:rPr>
              <a:t>28】</a:t>
            </a:r>
            <a:r>
              <a:rPr lang="ja-JP" altLang="en-US" sz="2000" b="1" u="sng" dirty="0">
                <a:latin typeface="+mn-ea"/>
                <a:ea typeface="+mn-ea"/>
              </a:rPr>
              <a:t>原単位及び年間予定使用量（各方面管理事務所）</a:t>
            </a:r>
            <a:endParaRPr lang="en-US" altLang="ja-JP" sz="2000" b="1" u="sng" dirty="0">
              <a:latin typeface="+mn-ea"/>
              <a:ea typeface="+mn-ea"/>
            </a:endParaRPr>
          </a:p>
        </p:txBody>
      </p:sp>
      <p:sp>
        <p:nvSpPr>
          <p:cNvPr id="23" name="タイトル 1">
            <a:extLst>
              <a:ext uri="{FF2B5EF4-FFF2-40B4-BE49-F238E27FC236}">
                <a16:creationId xmlns:a16="http://schemas.microsoft.com/office/drawing/2014/main" id="{AD7A7D42-3914-9A7A-DC95-EF4ACE548170}"/>
              </a:ext>
            </a:extLst>
          </p:cNvPr>
          <p:cNvSpPr txBox="1">
            <a:spLocks/>
          </p:cNvSpPr>
          <p:nvPr/>
        </p:nvSpPr>
        <p:spPr>
          <a:xfrm>
            <a:off x="444703" y="4334607"/>
            <a:ext cx="7601926" cy="12129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800" b="1" dirty="0">
                <a:latin typeface="+mn-ea"/>
                <a:ea typeface="+mn-ea"/>
              </a:rPr>
              <a:t>・②原単位、使用量の評価基準値の見直しに</a:t>
            </a:r>
            <a:endParaRPr lang="en-US" altLang="ja-JP" sz="2800" b="1" dirty="0">
              <a:latin typeface="+mn-ea"/>
              <a:ea typeface="+mn-ea"/>
            </a:endParaRPr>
          </a:p>
          <a:p>
            <a:pPr>
              <a:lnSpc>
                <a:spcPct val="100000"/>
              </a:lnSpc>
            </a:pPr>
            <a:r>
              <a:rPr lang="ja-JP" altLang="en-US" sz="2800" b="1" dirty="0">
                <a:latin typeface="+mn-ea"/>
                <a:ea typeface="+mn-ea"/>
              </a:rPr>
              <a:t>　　過去実績の平均値＋１</a:t>
            </a:r>
            <a:r>
              <a:rPr lang="en-US" altLang="ja-JP" sz="2800" b="1" dirty="0">
                <a:latin typeface="+mn-ea"/>
                <a:ea typeface="+mn-ea"/>
              </a:rPr>
              <a:t>σ</a:t>
            </a:r>
            <a:r>
              <a:rPr lang="ja-JP" altLang="en-US" sz="2800" b="1" dirty="0">
                <a:latin typeface="+mn-ea"/>
                <a:ea typeface="+mn-ea"/>
              </a:rPr>
              <a:t>を採用した値</a:t>
            </a:r>
            <a:endParaRPr lang="en-US" altLang="ja-JP" sz="2800" b="1" dirty="0">
              <a:latin typeface="+mn-ea"/>
              <a:ea typeface="+mn-ea"/>
            </a:endParaRPr>
          </a:p>
        </p:txBody>
      </p:sp>
      <p:sp>
        <p:nvSpPr>
          <p:cNvPr id="24" name="タイトル 1">
            <a:extLst>
              <a:ext uri="{FF2B5EF4-FFF2-40B4-BE49-F238E27FC236}">
                <a16:creationId xmlns:a16="http://schemas.microsoft.com/office/drawing/2014/main" id="{5E4FA9D1-955C-BF0C-D29C-D25ABF9A553E}"/>
              </a:ext>
            </a:extLst>
          </p:cNvPr>
          <p:cNvSpPr txBox="1">
            <a:spLocks/>
          </p:cNvSpPr>
          <p:nvPr/>
        </p:nvSpPr>
        <p:spPr>
          <a:xfrm>
            <a:off x="8090158" y="4321194"/>
            <a:ext cx="1643471" cy="762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審議</a:t>
            </a:r>
            <a:r>
              <a:rPr lang="en-US" altLang="ja-JP" sz="2800" dirty="0">
                <a:solidFill>
                  <a:srgbClr val="FF0000"/>
                </a:solidFill>
                <a:latin typeface="+mn-ea"/>
                <a:ea typeface="+mn-ea"/>
              </a:rPr>
              <a:t>】</a:t>
            </a:r>
          </a:p>
        </p:txBody>
      </p:sp>
      <p:sp>
        <p:nvSpPr>
          <p:cNvPr id="2" name="タイトル 1">
            <a:extLst>
              <a:ext uri="{FF2B5EF4-FFF2-40B4-BE49-F238E27FC236}">
                <a16:creationId xmlns:a16="http://schemas.microsoft.com/office/drawing/2014/main" id="{C4CB1204-A495-8E18-4374-A1901049C919}"/>
              </a:ext>
            </a:extLst>
          </p:cNvPr>
          <p:cNvSpPr txBox="1">
            <a:spLocks/>
          </p:cNvSpPr>
          <p:nvPr/>
        </p:nvSpPr>
        <p:spPr>
          <a:xfrm>
            <a:off x="444703" y="2489265"/>
            <a:ext cx="7766236" cy="12468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000" dirty="0">
                <a:latin typeface="+mn-ea"/>
                <a:ea typeface="+mn-ea"/>
              </a:rPr>
              <a:t>計画的業務　</a:t>
            </a:r>
            <a:r>
              <a:rPr lang="ja-JP" altLang="en-US" sz="2800" dirty="0">
                <a:latin typeface="+mn-ea"/>
                <a:ea typeface="+mn-ea"/>
              </a:rPr>
              <a:t>　　</a:t>
            </a:r>
            <a:br>
              <a:rPr lang="en-US" altLang="ja-JP" sz="2800" dirty="0">
                <a:latin typeface="+mn-ea"/>
                <a:ea typeface="+mn-ea"/>
              </a:rPr>
            </a:br>
            <a:r>
              <a:rPr lang="ja-JP" altLang="en-US" sz="2800" dirty="0">
                <a:latin typeface="+mn-ea"/>
                <a:ea typeface="+mn-ea"/>
              </a:rPr>
              <a:t>・①</a:t>
            </a:r>
            <a:r>
              <a:rPr lang="ja-JP" altLang="en-US" sz="2800" b="1" dirty="0">
                <a:latin typeface="+mn-ea"/>
                <a:ea typeface="+mn-ea"/>
              </a:rPr>
              <a:t>事故の未然防止に向けた調査（取付管・マン</a:t>
            </a:r>
            <a:endParaRPr lang="en-US" altLang="ja-JP" sz="2800" b="1" dirty="0">
              <a:latin typeface="+mn-ea"/>
              <a:ea typeface="+mn-ea"/>
            </a:endParaRPr>
          </a:p>
          <a:p>
            <a:pPr>
              <a:lnSpc>
                <a:spcPct val="100000"/>
              </a:lnSpc>
            </a:pPr>
            <a:r>
              <a:rPr lang="ja-JP" altLang="en-US" sz="2800" b="1" dirty="0">
                <a:latin typeface="+mn-ea"/>
                <a:ea typeface="+mn-ea"/>
              </a:rPr>
              <a:t>　　ホール）の拡充について</a:t>
            </a:r>
            <a:br>
              <a:rPr lang="en-US" altLang="ja-JP" sz="2800" dirty="0">
                <a:latin typeface="+mn-ea"/>
                <a:ea typeface="+mn-ea"/>
              </a:rPr>
            </a:br>
            <a:endParaRPr lang="ja-JP" altLang="en-US" sz="2800" b="1" dirty="0">
              <a:latin typeface="+mn-ea"/>
              <a:ea typeface="+mn-ea"/>
            </a:endParaRPr>
          </a:p>
        </p:txBody>
      </p:sp>
      <p:sp>
        <p:nvSpPr>
          <p:cNvPr id="3" name="タイトル 1">
            <a:extLst>
              <a:ext uri="{FF2B5EF4-FFF2-40B4-BE49-F238E27FC236}">
                <a16:creationId xmlns:a16="http://schemas.microsoft.com/office/drawing/2014/main" id="{5BCB1767-BBBD-C9BA-FBAA-4BA13D7A7007}"/>
              </a:ext>
            </a:extLst>
          </p:cNvPr>
          <p:cNvSpPr txBox="1">
            <a:spLocks/>
          </p:cNvSpPr>
          <p:nvPr/>
        </p:nvSpPr>
        <p:spPr>
          <a:xfrm>
            <a:off x="8058989" y="2557959"/>
            <a:ext cx="1643471" cy="762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報告</a:t>
            </a:r>
            <a:r>
              <a:rPr lang="en-US" altLang="ja-JP" sz="2800" dirty="0">
                <a:solidFill>
                  <a:srgbClr val="FF0000"/>
                </a:solidFill>
                <a:latin typeface="+mn-ea"/>
                <a:ea typeface="+mn-ea"/>
              </a:rPr>
              <a:t>】</a:t>
            </a:r>
          </a:p>
        </p:txBody>
      </p:sp>
      <p:sp>
        <p:nvSpPr>
          <p:cNvPr id="5" name="タイトル 1">
            <a:extLst>
              <a:ext uri="{FF2B5EF4-FFF2-40B4-BE49-F238E27FC236}">
                <a16:creationId xmlns:a16="http://schemas.microsoft.com/office/drawing/2014/main" id="{0729DC9B-C213-2E94-E86A-AD110036785E}"/>
              </a:ext>
            </a:extLst>
          </p:cNvPr>
          <p:cNvSpPr txBox="1">
            <a:spLocks/>
          </p:cNvSpPr>
          <p:nvPr/>
        </p:nvSpPr>
        <p:spPr>
          <a:xfrm>
            <a:off x="210728" y="1881182"/>
            <a:ext cx="9251576" cy="56568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2000" b="1" u="sng" dirty="0">
                <a:latin typeface="+mn-ea"/>
                <a:ea typeface="+mn-ea"/>
              </a:rPr>
              <a:t>対象箇所：　特記仕様書</a:t>
            </a:r>
            <a:r>
              <a:rPr lang="en-US" altLang="ja-JP" sz="2000" b="1" u="sng" dirty="0">
                <a:latin typeface="+mn-ea"/>
                <a:ea typeface="+mn-ea"/>
              </a:rPr>
              <a:t>【</a:t>
            </a:r>
            <a:r>
              <a:rPr lang="ja-JP" altLang="en-US" sz="2000" b="1" u="sng" dirty="0">
                <a:latin typeface="+mn-ea"/>
                <a:ea typeface="+mn-ea"/>
              </a:rPr>
              <a:t>別紙</a:t>
            </a:r>
            <a:r>
              <a:rPr lang="en-US" altLang="ja-JP" sz="2000" b="1" u="sng" dirty="0">
                <a:latin typeface="+mn-ea"/>
                <a:ea typeface="+mn-ea"/>
              </a:rPr>
              <a:t>-12】</a:t>
            </a:r>
            <a:r>
              <a:rPr lang="ja-JP" altLang="en-US" sz="2000" b="1" u="sng" dirty="0">
                <a:latin typeface="+mn-ea"/>
                <a:ea typeface="+mn-ea"/>
              </a:rPr>
              <a:t>　管路施設等の維持管理業務の履行実績等　</a:t>
            </a:r>
            <a:endParaRPr lang="en-US" altLang="ja-JP" sz="2000" b="1" u="sng" dirty="0">
              <a:latin typeface="+mn-ea"/>
              <a:ea typeface="+mn-ea"/>
            </a:endParaRPr>
          </a:p>
        </p:txBody>
      </p:sp>
      <p:sp>
        <p:nvSpPr>
          <p:cNvPr id="6" name="タイトル 1">
            <a:extLst>
              <a:ext uri="{FF2B5EF4-FFF2-40B4-BE49-F238E27FC236}">
                <a16:creationId xmlns:a16="http://schemas.microsoft.com/office/drawing/2014/main" id="{8F467B91-3C28-BC22-23DC-D32F72160C2D}"/>
              </a:ext>
            </a:extLst>
          </p:cNvPr>
          <p:cNvSpPr txBox="1">
            <a:spLocks/>
          </p:cNvSpPr>
          <p:nvPr/>
        </p:nvSpPr>
        <p:spPr>
          <a:xfrm>
            <a:off x="444703" y="5685105"/>
            <a:ext cx="7366942" cy="10969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800" dirty="0">
                <a:latin typeface="+mn-ea"/>
                <a:ea typeface="+mn-ea"/>
              </a:rPr>
              <a:t>・③</a:t>
            </a:r>
            <a:r>
              <a:rPr lang="ja-JP" altLang="en-US" sz="2800" b="1" dirty="0">
                <a:latin typeface="+mn-ea"/>
                <a:ea typeface="+mn-ea"/>
              </a:rPr>
              <a:t>検証作業の継続実施</a:t>
            </a:r>
            <a:endParaRPr lang="en-US" altLang="ja-JP" sz="2800" b="1" dirty="0">
              <a:latin typeface="+mn-ea"/>
              <a:ea typeface="+mn-ea"/>
            </a:endParaRPr>
          </a:p>
          <a:p>
            <a:pPr>
              <a:lnSpc>
                <a:spcPct val="100000"/>
              </a:lnSpc>
            </a:pPr>
            <a:r>
              <a:rPr lang="ja-JP" altLang="en-US" sz="2800" dirty="0">
                <a:latin typeface="+mn-ea"/>
                <a:ea typeface="+mn-ea"/>
              </a:rPr>
              <a:t>　（スライド条項の適用手法）</a:t>
            </a:r>
            <a:endParaRPr lang="ja-JP" altLang="en-US" sz="2800" b="1" dirty="0">
              <a:latin typeface="+mn-ea"/>
              <a:ea typeface="+mn-ea"/>
            </a:endParaRPr>
          </a:p>
        </p:txBody>
      </p:sp>
      <p:sp>
        <p:nvSpPr>
          <p:cNvPr id="7" name="タイトル 1">
            <a:extLst>
              <a:ext uri="{FF2B5EF4-FFF2-40B4-BE49-F238E27FC236}">
                <a16:creationId xmlns:a16="http://schemas.microsoft.com/office/drawing/2014/main" id="{509816AA-2CD8-C01E-B424-8F76E46D05A1}"/>
              </a:ext>
            </a:extLst>
          </p:cNvPr>
          <p:cNvSpPr txBox="1">
            <a:spLocks/>
          </p:cNvSpPr>
          <p:nvPr/>
        </p:nvSpPr>
        <p:spPr>
          <a:xfrm>
            <a:off x="8046629" y="5628183"/>
            <a:ext cx="1643471" cy="762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報告</a:t>
            </a:r>
            <a:r>
              <a:rPr lang="en-US" altLang="ja-JP" sz="2800" dirty="0">
                <a:solidFill>
                  <a:srgbClr val="FF0000"/>
                </a:solidFill>
                <a:latin typeface="+mn-ea"/>
                <a:ea typeface="+mn-ea"/>
              </a:rPr>
              <a:t>】</a:t>
            </a:r>
          </a:p>
        </p:txBody>
      </p:sp>
      <p:sp>
        <p:nvSpPr>
          <p:cNvPr id="8" name="タイトル 1">
            <a:extLst>
              <a:ext uri="{FF2B5EF4-FFF2-40B4-BE49-F238E27FC236}">
                <a16:creationId xmlns:a16="http://schemas.microsoft.com/office/drawing/2014/main" id="{C661592F-8BC6-F4FF-213C-2D395ECD3C05}"/>
              </a:ext>
            </a:extLst>
          </p:cNvPr>
          <p:cNvSpPr txBox="1">
            <a:spLocks/>
          </p:cNvSpPr>
          <p:nvPr/>
        </p:nvSpPr>
        <p:spPr>
          <a:xfrm>
            <a:off x="203540" y="5334350"/>
            <a:ext cx="9251576" cy="52751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2000" b="1" u="sng" dirty="0">
                <a:latin typeface="+mn-ea"/>
                <a:ea typeface="+mn-ea"/>
              </a:rPr>
              <a:t>対象箇所：　特記仕様書</a:t>
            </a:r>
            <a:r>
              <a:rPr lang="en-US" altLang="ja-JP" sz="2000" b="1" u="sng" dirty="0">
                <a:latin typeface="+mn-ea"/>
                <a:ea typeface="+mn-ea"/>
              </a:rPr>
              <a:t>【</a:t>
            </a:r>
            <a:r>
              <a:rPr lang="ja-JP" altLang="en-US" sz="2000" b="1" u="sng" dirty="0">
                <a:latin typeface="+mn-ea"/>
                <a:ea typeface="+mn-ea"/>
              </a:rPr>
              <a:t>別紙</a:t>
            </a:r>
            <a:r>
              <a:rPr lang="en-US" altLang="ja-JP" sz="2000" b="1" u="sng" dirty="0">
                <a:latin typeface="+mn-ea"/>
                <a:ea typeface="+mn-ea"/>
              </a:rPr>
              <a:t>40】</a:t>
            </a:r>
            <a:r>
              <a:rPr lang="ja-JP" altLang="en-US" sz="2000" b="1" u="sng" dirty="0">
                <a:latin typeface="+mn-ea"/>
                <a:ea typeface="+mn-ea"/>
              </a:rPr>
              <a:t>　包括委託の</a:t>
            </a:r>
            <a:r>
              <a:rPr lang="en-US" altLang="ja-JP" sz="2000" b="1" u="sng" dirty="0">
                <a:latin typeface="+mn-ea"/>
                <a:ea typeface="+mn-ea"/>
              </a:rPr>
              <a:t>PDCA</a:t>
            </a:r>
            <a:r>
              <a:rPr lang="ja-JP" altLang="en-US" sz="2000" b="1" u="sng" dirty="0">
                <a:latin typeface="+mn-ea"/>
                <a:ea typeface="+mn-ea"/>
              </a:rPr>
              <a:t>サイクル</a:t>
            </a:r>
            <a:endParaRPr lang="en-US" altLang="ja-JP" sz="2000" b="1" u="sng" dirty="0">
              <a:latin typeface="+mn-ea"/>
              <a:ea typeface="+mn-ea"/>
            </a:endParaRPr>
          </a:p>
        </p:txBody>
      </p:sp>
    </p:spTree>
    <p:extLst>
      <p:ext uri="{BB962C8B-B14F-4D97-AF65-F5344CB8AC3E}">
        <p14:creationId xmlns:p14="http://schemas.microsoft.com/office/powerpoint/2010/main" val="865293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E5BB85-F7AE-693E-7AF5-24306F626297}"/>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200" b="1" dirty="0">
                <a:latin typeface="+mn-ea"/>
                <a:ea typeface="+mn-ea"/>
              </a:rPr>
              <a:t>①　</a:t>
            </a:r>
            <a:r>
              <a:rPr lang="ja-JP" altLang="en-US" sz="3200" b="1" dirty="0"/>
              <a:t>管路施設の事故の未然防止に向けた調査（取付管・マンホール）の拡充について</a:t>
            </a:r>
            <a:endParaRPr lang="ja-JP" altLang="en-US" sz="2800" b="1" dirty="0">
              <a:latin typeface="+mn-ea"/>
              <a:ea typeface="+mn-ea"/>
            </a:endParaRPr>
          </a:p>
        </p:txBody>
      </p:sp>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33</a:t>
            </a:fld>
            <a:endParaRPr lang="ja-JP" altLang="en-US">
              <a:solidFill>
                <a:prstClr val="black"/>
              </a:solidFill>
              <a:latin typeface="Segoe UI"/>
              <a:ea typeface="Meiryo UI"/>
            </a:endParaRPr>
          </a:p>
        </p:txBody>
      </p:sp>
    </p:spTree>
    <p:extLst>
      <p:ext uri="{BB962C8B-B14F-4D97-AF65-F5344CB8AC3E}">
        <p14:creationId xmlns:p14="http://schemas.microsoft.com/office/powerpoint/2010/main" val="2593651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7">
            <a:extLst>
              <a:ext uri="{FF2B5EF4-FFF2-40B4-BE49-F238E27FC236}">
                <a16:creationId xmlns:a16="http://schemas.microsoft.com/office/drawing/2014/main" id="{ADF86E62-B8D3-A745-26B1-7970CF3F6FE7}"/>
              </a:ext>
            </a:extLst>
          </p:cNvPr>
          <p:cNvSpPr/>
          <p:nvPr/>
        </p:nvSpPr>
        <p:spPr>
          <a:xfrm>
            <a:off x="114000"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5" name="角丸四角形 17">
            <a:extLst>
              <a:ext uri="{FF2B5EF4-FFF2-40B4-BE49-F238E27FC236}">
                <a16:creationId xmlns:a16="http://schemas.microsoft.com/office/drawing/2014/main" id="{F890E978-FE08-5694-D49E-C34C4899A662}"/>
              </a:ext>
            </a:extLst>
          </p:cNvPr>
          <p:cNvSpPr/>
          <p:nvPr/>
        </p:nvSpPr>
        <p:spPr>
          <a:xfrm>
            <a:off x="17811" y="599267"/>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①業務数量の見直しについて（管路施設）</a:t>
            </a:r>
            <a:endParaRPr lang="en-US" altLang="ja-JP" sz="2275" u="sng" dirty="0">
              <a:solidFill>
                <a:schemeClr val="tx1"/>
              </a:solidFill>
              <a:latin typeface="HGPｺﾞｼｯｸE" panose="020B0900000000000000" pitchFamily="50" charset="-128"/>
              <a:ea typeface="HGPｺﾞｼｯｸE" panose="020B0900000000000000" pitchFamily="50" charset="-128"/>
            </a:endParaRPr>
          </a:p>
        </p:txBody>
      </p:sp>
      <p:sp>
        <p:nvSpPr>
          <p:cNvPr id="8" name="テキスト ボックス 7">
            <a:extLst>
              <a:ext uri="{FF2B5EF4-FFF2-40B4-BE49-F238E27FC236}">
                <a16:creationId xmlns:a16="http://schemas.microsoft.com/office/drawing/2014/main" id="{406CE07B-3F5E-B0FA-6287-14F9056A84CE}"/>
              </a:ext>
            </a:extLst>
          </p:cNvPr>
          <p:cNvSpPr txBox="1"/>
          <p:nvPr/>
        </p:nvSpPr>
        <p:spPr>
          <a:xfrm>
            <a:off x="346390" y="1402480"/>
            <a:ext cx="9382125" cy="677108"/>
          </a:xfrm>
          <a:prstGeom prst="rect">
            <a:avLst/>
          </a:prstGeom>
          <a:solidFill>
            <a:srgbClr val="CCFFFF"/>
          </a:solidFill>
          <a:ln>
            <a:solidFill>
              <a:schemeClr val="tx1">
                <a:alpha val="0"/>
              </a:schemeClr>
            </a:solidFill>
          </a:ln>
        </p:spPr>
        <p:txBody>
          <a:bodyPr wrap="square" rtlCol="0">
            <a:spAutoFit/>
          </a:bodyPr>
          <a:lstStyle/>
          <a:p>
            <a:pPr lvl="0"/>
            <a:r>
              <a:rPr lang="ja-JP" altLang="en-US" b="1" dirty="0">
                <a:solidFill>
                  <a:srgbClr val="FF0000"/>
                </a:solidFill>
                <a:latin typeface="+mj-ea"/>
                <a:ea typeface="+mj-ea"/>
              </a:rPr>
              <a:t>　</a:t>
            </a:r>
            <a:r>
              <a:rPr lang="ja-JP" altLang="en-US" b="1" dirty="0">
                <a:latin typeface="+mj-ea"/>
                <a:ea typeface="+mj-ea"/>
              </a:rPr>
              <a:t>今回の条件見直しでは、事故の未然防止に向けた</a:t>
            </a:r>
            <a:r>
              <a:rPr lang="ja-JP" altLang="en-US" b="1" u="sng" dirty="0">
                <a:latin typeface="+mj-ea"/>
                <a:ea typeface="+mj-ea"/>
              </a:rPr>
              <a:t>取付管・マンホールに対する調査を拡充</a:t>
            </a:r>
            <a:r>
              <a:rPr lang="ja-JP" altLang="en-US" b="1" dirty="0">
                <a:latin typeface="+mj-ea"/>
                <a:ea typeface="+mj-ea"/>
              </a:rPr>
              <a:t>する。</a:t>
            </a:r>
            <a:endParaRPr lang="en-US" altLang="ja-JP" b="1" dirty="0">
              <a:latin typeface="+mj-ea"/>
              <a:ea typeface="+mj-ea"/>
            </a:endParaRPr>
          </a:p>
          <a:p>
            <a:pPr lvl="0"/>
            <a:endParaRPr lang="en-US" altLang="ja-JP" sz="200" b="1" dirty="0">
              <a:solidFill>
                <a:srgbClr val="FF0000"/>
              </a:solidFill>
              <a:latin typeface="+mj-ea"/>
              <a:ea typeface="+mj-ea"/>
            </a:endParaRPr>
          </a:p>
          <a:p>
            <a:pPr lvl="0"/>
            <a:r>
              <a:rPr lang="ja-JP" altLang="en-US" b="1" dirty="0">
                <a:solidFill>
                  <a:srgbClr val="FF0000"/>
                </a:solidFill>
                <a:latin typeface="+mj-ea"/>
                <a:ea typeface="+mj-ea"/>
              </a:rPr>
              <a:t>　　　　　　　　　　</a:t>
            </a:r>
            <a:r>
              <a:rPr lang="en-US" altLang="ja-JP" sz="1600" b="1" dirty="0">
                <a:latin typeface="+mj-ea"/>
                <a:ea typeface="+mj-ea"/>
              </a:rPr>
              <a:t>※</a:t>
            </a:r>
            <a:r>
              <a:rPr lang="ja-JP" altLang="en-US" sz="1600" b="1" dirty="0">
                <a:latin typeface="+mj-ea"/>
                <a:ea typeface="+mj-ea"/>
              </a:rPr>
              <a:t>現契約から増加する業務量については、</a:t>
            </a:r>
            <a:r>
              <a:rPr lang="ja-JP" altLang="en-US" sz="1600" b="1" u="sng" dirty="0">
                <a:latin typeface="+mj-ea"/>
                <a:ea typeface="+mj-ea"/>
              </a:rPr>
              <a:t>受発注者間で協議して定める。</a:t>
            </a:r>
            <a:endParaRPr lang="en-US" altLang="ja-JP" sz="1600" b="1" u="sng" dirty="0">
              <a:latin typeface="+mj-ea"/>
              <a:ea typeface="+mj-ea"/>
            </a:endParaRPr>
          </a:p>
        </p:txBody>
      </p:sp>
      <p:sp>
        <p:nvSpPr>
          <p:cNvPr id="9" name="テキスト ボックス 8">
            <a:extLst>
              <a:ext uri="{FF2B5EF4-FFF2-40B4-BE49-F238E27FC236}">
                <a16:creationId xmlns:a16="http://schemas.microsoft.com/office/drawing/2014/main" id="{76432513-DEC4-AB0A-08FD-0A6373032A89}"/>
              </a:ext>
            </a:extLst>
          </p:cNvPr>
          <p:cNvSpPr txBox="1"/>
          <p:nvPr/>
        </p:nvSpPr>
        <p:spPr>
          <a:xfrm>
            <a:off x="114000" y="1062005"/>
            <a:ext cx="2589315" cy="348813"/>
          </a:xfrm>
          <a:prstGeom prst="rect">
            <a:avLst/>
          </a:prstGeom>
          <a:noFill/>
          <a:ln>
            <a:solidFill>
              <a:schemeClr val="accent1">
                <a:shade val="15000"/>
                <a:alpha val="0"/>
              </a:schemeClr>
            </a:solidFill>
          </a:ln>
        </p:spPr>
        <p:txBody>
          <a:bodyPr wrap="square" rtlCol="0">
            <a:spAutoFit/>
          </a:bodyPr>
          <a:lstStyle/>
          <a:p>
            <a:pPr lvl="0">
              <a:lnSpc>
                <a:spcPts val="2000"/>
              </a:lnSpc>
            </a:pPr>
            <a:r>
              <a:rPr lang="en-US" altLang="ja-JP" b="1" dirty="0">
                <a:latin typeface="+mj-ea"/>
                <a:ea typeface="+mj-ea"/>
              </a:rPr>
              <a:t>【</a:t>
            </a:r>
            <a:r>
              <a:rPr lang="ja-JP" altLang="en-US" b="1" dirty="0">
                <a:latin typeface="+mj-ea"/>
                <a:ea typeface="+mj-ea"/>
              </a:rPr>
              <a:t>第</a:t>
            </a:r>
            <a:r>
              <a:rPr lang="en-US" altLang="ja-JP" b="1" dirty="0">
                <a:latin typeface="+mj-ea"/>
                <a:ea typeface="+mj-ea"/>
              </a:rPr>
              <a:t>3</a:t>
            </a:r>
            <a:r>
              <a:rPr lang="ja-JP" altLang="en-US" b="1" dirty="0">
                <a:latin typeface="+mj-ea"/>
                <a:ea typeface="+mj-ea"/>
              </a:rPr>
              <a:t>回審議会</a:t>
            </a:r>
            <a:r>
              <a:rPr lang="en-US" altLang="ja-JP" b="1" dirty="0">
                <a:latin typeface="+mj-ea"/>
                <a:ea typeface="+mj-ea"/>
              </a:rPr>
              <a:t>】</a:t>
            </a:r>
            <a:r>
              <a:rPr lang="ja-JP" altLang="en-US" b="1" dirty="0">
                <a:latin typeface="+mj-ea"/>
                <a:ea typeface="+mj-ea"/>
              </a:rPr>
              <a:t>　</a:t>
            </a:r>
            <a:endParaRPr lang="en-US" altLang="ja-JP" b="1" dirty="0">
              <a:latin typeface="+mj-ea"/>
              <a:ea typeface="+mj-ea"/>
            </a:endParaRPr>
          </a:p>
        </p:txBody>
      </p:sp>
      <p:sp>
        <p:nvSpPr>
          <p:cNvPr id="5" name="スライド番号プレースホルダー 4">
            <a:extLst>
              <a:ext uri="{FF2B5EF4-FFF2-40B4-BE49-F238E27FC236}">
                <a16:creationId xmlns:a16="http://schemas.microsoft.com/office/drawing/2014/main" id="{243DF9EC-ED53-EBB1-C8C6-29B520DA6575}"/>
              </a:ext>
            </a:extLst>
          </p:cNvPr>
          <p:cNvSpPr>
            <a:spLocks noGrp="1"/>
          </p:cNvSpPr>
          <p:nvPr>
            <p:ph type="sldNum" sz="quarter" idx="12"/>
          </p:nvPr>
        </p:nvSpPr>
        <p:spPr/>
        <p:txBody>
          <a:bodyPr/>
          <a:lstStyle/>
          <a:p>
            <a:fld id="{36EC18DB-A5DF-4E0E-B815-FCD04A2C4B2C}" type="slidenum">
              <a:rPr kumimoji="1" lang="ja-JP" altLang="en-US" smtClean="0"/>
              <a:t>34</a:t>
            </a:fld>
            <a:endParaRPr kumimoji="1" lang="ja-JP" altLang="en-US" dirty="0"/>
          </a:p>
        </p:txBody>
      </p:sp>
      <p:sp>
        <p:nvSpPr>
          <p:cNvPr id="12" name="二等辺三角形 11">
            <a:extLst>
              <a:ext uri="{FF2B5EF4-FFF2-40B4-BE49-F238E27FC236}">
                <a16:creationId xmlns:a16="http://schemas.microsoft.com/office/drawing/2014/main" id="{18471B8A-5704-A45C-F190-FC60E72139F7}"/>
              </a:ext>
            </a:extLst>
          </p:cNvPr>
          <p:cNvSpPr/>
          <p:nvPr/>
        </p:nvSpPr>
        <p:spPr>
          <a:xfrm rot="10800000">
            <a:off x="1153768" y="2277482"/>
            <a:ext cx="330786" cy="285161"/>
          </a:xfrm>
          <a:prstGeom prst="triangl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0B86C93E-5813-17EC-4810-981168C67795}"/>
              </a:ext>
            </a:extLst>
          </p:cNvPr>
          <p:cNvSpPr txBox="1"/>
          <p:nvPr/>
        </p:nvSpPr>
        <p:spPr>
          <a:xfrm>
            <a:off x="415638" y="2802200"/>
            <a:ext cx="9004588" cy="203741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ts val="2200"/>
              </a:lnSpc>
            </a:pPr>
            <a:r>
              <a:rPr lang="ja-JP" altLang="en-US" sz="1600" dirty="0">
                <a:latin typeface="+mn-ea"/>
              </a:rPr>
              <a:t>○対象施設［取付管（約</a:t>
            </a:r>
            <a:r>
              <a:rPr lang="en-US" altLang="ja-JP" sz="1600" dirty="0">
                <a:latin typeface="+mn-ea"/>
              </a:rPr>
              <a:t>600,000</a:t>
            </a:r>
            <a:r>
              <a:rPr lang="ja-JP" altLang="en-US" sz="1600" dirty="0">
                <a:latin typeface="+mn-ea"/>
              </a:rPr>
              <a:t>箇所）、マンホール（約</a:t>
            </a:r>
            <a:r>
              <a:rPr lang="en-US" altLang="ja-JP" sz="1600" dirty="0">
                <a:latin typeface="+mn-ea"/>
              </a:rPr>
              <a:t>180,000</a:t>
            </a:r>
            <a:r>
              <a:rPr lang="ja-JP" altLang="en-US" sz="1600" dirty="0">
                <a:latin typeface="+mn-ea"/>
              </a:rPr>
              <a:t>箇所）］が膨大であり、</a:t>
            </a:r>
            <a:endParaRPr lang="en-US" altLang="ja-JP" sz="1600" dirty="0">
              <a:latin typeface="+mn-ea"/>
            </a:endParaRPr>
          </a:p>
          <a:p>
            <a:pPr>
              <a:lnSpc>
                <a:spcPts val="2200"/>
              </a:lnSpc>
            </a:pPr>
            <a:r>
              <a:rPr lang="ja-JP" altLang="en-US" sz="1600" dirty="0">
                <a:latin typeface="+mn-ea"/>
              </a:rPr>
              <a:t>　 不具合箇所を効果的に発見するための調査計画立案が重要</a:t>
            </a:r>
            <a:endParaRPr lang="en-US" altLang="ja-JP" sz="1600" dirty="0">
              <a:latin typeface="+mn-ea"/>
            </a:endParaRPr>
          </a:p>
          <a:p>
            <a:pPr>
              <a:lnSpc>
                <a:spcPts val="2200"/>
              </a:lnSpc>
            </a:pPr>
            <a:endParaRPr lang="en-US" altLang="ja-JP" sz="1600" dirty="0">
              <a:latin typeface="+mn-ea"/>
            </a:endParaRPr>
          </a:p>
          <a:p>
            <a:pPr>
              <a:lnSpc>
                <a:spcPts val="2200"/>
              </a:lnSpc>
            </a:pPr>
            <a:r>
              <a:rPr lang="ja-JP" altLang="en-US" sz="1600" dirty="0">
                <a:latin typeface="+mn-ea"/>
              </a:rPr>
              <a:t>　・過年度実績（点検・調査結果、陥没箇所等）の分析を踏まえた対象施設の絞り込み</a:t>
            </a:r>
            <a:endParaRPr lang="en-US" altLang="ja-JP" sz="1600" dirty="0">
              <a:latin typeface="+mn-ea"/>
            </a:endParaRPr>
          </a:p>
          <a:p>
            <a:pPr>
              <a:lnSpc>
                <a:spcPts val="2200"/>
              </a:lnSpc>
            </a:pPr>
            <a:r>
              <a:rPr lang="ja-JP" altLang="en-US" sz="1600" dirty="0">
                <a:latin typeface="+mn-ea"/>
              </a:rPr>
              <a:t>　・共同研究</a:t>
            </a:r>
            <a:r>
              <a:rPr lang="en-US" altLang="ja-JP" sz="1600" baseline="30000" dirty="0">
                <a:latin typeface="+mn-ea"/>
              </a:rPr>
              <a:t>※</a:t>
            </a:r>
            <a:r>
              <a:rPr lang="ja-JP" altLang="en-US" sz="1600" dirty="0">
                <a:latin typeface="+mn-ea"/>
              </a:rPr>
              <a:t>の評価を踏まえた対象施設の絞り込み</a:t>
            </a:r>
            <a:endParaRPr lang="en-US" altLang="ja-JP" sz="1600" dirty="0">
              <a:latin typeface="+mn-ea"/>
            </a:endParaRPr>
          </a:p>
          <a:p>
            <a:pPr>
              <a:lnSpc>
                <a:spcPts val="2200"/>
              </a:lnSpc>
            </a:pPr>
            <a:r>
              <a:rPr lang="ja-JP" altLang="en-US" sz="1600" dirty="0">
                <a:latin typeface="+mn-ea"/>
              </a:rPr>
              <a:t>　・現在実施している、取付管・ますの点検業務、また、本管点検時のマンホール点検業務等との役割分担</a:t>
            </a:r>
            <a:endParaRPr lang="en-US" altLang="ja-JP" sz="1600" dirty="0">
              <a:latin typeface="+mn-ea"/>
            </a:endParaRPr>
          </a:p>
          <a:p>
            <a:pPr>
              <a:lnSpc>
                <a:spcPts val="2200"/>
              </a:lnSpc>
            </a:pPr>
            <a:r>
              <a:rPr lang="ja-JP" altLang="en-US" sz="1600" dirty="0">
                <a:latin typeface="+mn-ea"/>
              </a:rPr>
              <a:t>　　（無駄なく効果的に実施できるよう）</a:t>
            </a:r>
            <a:endParaRPr lang="en-US" altLang="ja-JP" sz="1600" dirty="0">
              <a:latin typeface="+mn-ea"/>
            </a:endParaRPr>
          </a:p>
        </p:txBody>
      </p:sp>
      <p:sp>
        <p:nvSpPr>
          <p:cNvPr id="33" name="二等辺三角形 32">
            <a:extLst>
              <a:ext uri="{FF2B5EF4-FFF2-40B4-BE49-F238E27FC236}">
                <a16:creationId xmlns:a16="http://schemas.microsoft.com/office/drawing/2014/main" id="{3D12DFA5-4394-2EA3-B687-F1CB4534F87A}"/>
              </a:ext>
            </a:extLst>
          </p:cNvPr>
          <p:cNvSpPr/>
          <p:nvPr/>
        </p:nvSpPr>
        <p:spPr>
          <a:xfrm rot="10800000">
            <a:off x="1153768" y="5104691"/>
            <a:ext cx="330786" cy="285161"/>
          </a:xfrm>
          <a:prstGeom prst="triangl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34" name="四角形: 角を丸くする 33">
            <a:extLst>
              <a:ext uri="{FF2B5EF4-FFF2-40B4-BE49-F238E27FC236}">
                <a16:creationId xmlns:a16="http://schemas.microsoft.com/office/drawing/2014/main" id="{0189CD88-300E-6993-251A-68F974611607}"/>
              </a:ext>
            </a:extLst>
          </p:cNvPr>
          <p:cNvSpPr/>
          <p:nvPr/>
        </p:nvSpPr>
        <p:spPr>
          <a:xfrm>
            <a:off x="415638" y="5654926"/>
            <a:ext cx="9004588" cy="938215"/>
          </a:xfrm>
          <a:prstGeom prst="roundRect">
            <a:avLst>
              <a:gd name="adj" fmla="val 7602"/>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39B3D439-8399-A971-8884-E4BA27D9DC81}"/>
              </a:ext>
            </a:extLst>
          </p:cNvPr>
          <p:cNvSpPr txBox="1"/>
          <p:nvPr/>
        </p:nvSpPr>
        <p:spPr>
          <a:xfrm>
            <a:off x="642300" y="5816610"/>
            <a:ext cx="8543022" cy="646331"/>
          </a:xfrm>
          <a:prstGeom prst="rect">
            <a:avLst/>
          </a:prstGeom>
          <a:noFill/>
        </p:spPr>
        <p:txBody>
          <a:bodyPr wrap="square" rtlCol="0">
            <a:spAutoFit/>
          </a:bodyPr>
          <a:lstStyle/>
          <a:p>
            <a:r>
              <a:rPr lang="ja-JP" altLang="en-US" dirty="0">
                <a:effectLst>
                  <a:outerShdw blurRad="38100" dist="38100" dir="2700000" algn="tl">
                    <a:srgbClr val="000000">
                      <a:alpha val="43137"/>
                    </a:srgbClr>
                  </a:outerShdw>
                </a:effectLst>
              </a:rPr>
              <a:t>・計画的業務量全体も含め</a:t>
            </a:r>
            <a:r>
              <a:rPr lang="ja-JP" altLang="en-US" b="1" u="sng" dirty="0">
                <a:effectLst>
                  <a:outerShdw blurRad="38100" dist="38100" dir="2700000" algn="tl">
                    <a:srgbClr val="000000">
                      <a:alpha val="43137"/>
                    </a:srgbClr>
                  </a:outerShdw>
                </a:effectLst>
              </a:rPr>
              <a:t>改めて整理</a:t>
            </a:r>
            <a:r>
              <a:rPr lang="ja-JP" altLang="en-US" dirty="0">
                <a:effectLst>
                  <a:outerShdw blurRad="38100" dist="38100" dir="2700000" algn="tl">
                    <a:srgbClr val="000000">
                      <a:alpha val="43137"/>
                    </a:srgbClr>
                  </a:outerShdw>
                </a:effectLst>
              </a:rPr>
              <a:t>し、第</a:t>
            </a:r>
            <a:r>
              <a:rPr lang="en-US" altLang="ja-JP" dirty="0">
                <a:effectLst>
                  <a:outerShdw blurRad="38100" dist="38100" dir="2700000" algn="tl">
                    <a:srgbClr val="000000">
                      <a:alpha val="43137"/>
                    </a:srgbClr>
                  </a:outerShdw>
                </a:effectLst>
              </a:rPr>
              <a:t>5</a:t>
            </a:r>
            <a:r>
              <a:rPr lang="ja-JP" altLang="en-US" dirty="0">
                <a:effectLst>
                  <a:outerShdw blurRad="38100" dist="38100" dir="2700000" algn="tl">
                    <a:srgbClr val="000000">
                      <a:alpha val="43137"/>
                    </a:srgbClr>
                  </a:outerShdw>
                </a:effectLst>
              </a:rPr>
              <a:t>回以降の審議会で</a:t>
            </a:r>
            <a:r>
              <a:rPr lang="ja-JP" altLang="en-US" b="1" u="sng" dirty="0">
                <a:effectLst>
                  <a:outerShdw blurRad="38100" dist="38100" dir="2700000" algn="tl">
                    <a:srgbClr val="000000">
                      <a:alpha val="43137"/>
                    </a:srgbClr>
                  </a:outerShdw>
                </a:effectLst>
              </a:rPr>
              <a:t>考え方を提示</a:t>
            </a:r>
            <a:endParaRPr lang="en-US" altLang="ja-JP" b="1" u="sng" dirty="0">
              <a:effectLst>
                <a:outerShdw blurRad="38100" dist="38100" dir="2700000" algn="tl">
                  <a:srgbClr val="000000">
                    <a:alpha val="43137"/>
                  </a:srgbClr>
                </a:outerShdw>
              </a:effectLst>
            </a:endParaRPr>
          </a:p>
          <a:p>
            <a:r>
              <a:rPr lang="ja-JP" altLang="en-US" dirty="0"/>
              <a:t>・５年毎の見直しによらず、法改正や社会情勢等必要に応じて対応</a:t>
            </a:r>
            <a:endParaRPr lang="en-US" altLang="ja-JP" b="1" dirty="0"/>
          </a:p>
        </p:txBody>
      </p:sp>
      <p:sp>
        <p:nvSpPr>
          <p:cNvPr id="41" name="テキスト ボックス 40">
            <a:extLst>
              <a:ext uri="{FF2B5EF4-FFF2-40B4-BE49-F238E27FC236}">
                <a16:creationId xmlns:a16="http://schemas.microsoft.com/office/drawing/2014/main" id="{653F6002-CF87-78E5-9882-6F363184CD68}"/>
              </a:ext>
            </a:extLst>
          </p:cNvPr>
          <p:cNvSpPr txBox="1"/>
          <p:nvPr/>
        </p:nvSpPr>
        <p:spPr>
          <a:xfrm>
            <a:off x="1657748" y="4840972"/>
            <a:ext cx="7741222" cy="307777"/>
          </a:xfrm>
          <a:prstGeom prst="rect">
            <a:avLst/>
          </a:prstGeom>
          <a:noFill/>
        </p:spPr>
        <p:txBody>
          <a:bodyPr wrap="none" rtlCol="0">
            <a:spAutoFit/>
          </a:bodyPr>
          <a:lstStyle/>
          <a:p>
            <a:r>
              <a:rPr lang="en-US" altLang="ja-JP" sz="1400" dirty="0">
                <a:latin typeface="+mn-ea"/>
              </a:rPr>
              <a:t>※</a:t>
            </a:r>
            <a:r>
              <a:rPr lang="ja-JP" altLang="en-US" sz="1400" dirty="0">
                <a:latin typeface="+mn-ea"/>
              </a:rPr>
              <a:t>過年度共同研究や現在実施中の共同研究（劣化予測技術や機械学習による要因分析等）の援用</a:t>
            </a:r>
            <a:endParaRPr kumimoji="1" lang="ja-JP" altLang="en-US" sz="1400" dirty="0">
              <a:latin typeface="+mn-ea"/>
            </a:endParaRPr>
          </a:p>
        </p:txBody>
      </p:sp>
    </p:spTree>
    <p:extLst>
      <p:ext uri="{BB962C8B-B14F-4D97-AF65-F5344CB8AC3E}">
        <p14:creationId xmlns:p14="http://schemas.microsoft.com/office/powerpoint/2010/main" val="4165446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E5BB85-F7AE-693E-7AF5-24306F626297}"/>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200" b="1" dirty="0">
                <a:latin typeface="+mn-ea"/>
                <a:ea typeface="+mn-ea"/>
              </a:rPr>
              <a:t>②　評価基準値の見直しについて</a:t>
            </a:r>
            <a:br>
              <a:rPr lang="en-US" altLang="ja-JP" sz="3200" b="1" dirty="0">
                <a:latin typeface="+mn-ea"/>
                <a:ea typeface="+mn-ea"/>
              </a:rPr>
            </a:br>
            <a:r>
              <a:rPr lang="en-US" altLang="ja-JP" sz="3200" b="1" dirty="0">
                <a:latin typeface="+mn-ea"/>
                <a:ea typeface="+mn-ea"/>
              </a:rPr>
              <a:t>【</a:t>
            </a:r>
            <a:r>
              <a:rPr lang="ja-JP" altLang="en-US" sz="3200" b="1" dirty="0">
                <a:latin typeface="+mn-ea"/>
                <a:ea typeface="+mn-ea"/>
              </a:rPr>
              <a:t>処理場・抽水所施設</a:t>
            </a:r>
            <a:r>
              <a:rPr lang="en-US" altLang="ja-JP" sz="3200" b="1" dirty="0">
                <a:latin typeface="+mn-ea"/>
                <a:ea typeface="+mn-ea"/>
              </a:rPr>
              <a:t>】</a:t>
            </a:r>
            <a:endParaRPr lang="ja-JP" altLang="en-US" sz="2800" b="1" dirty="0">
              <a:latin typeface="+mn-ea"/>
              <a:ea typeface="+mn-ea"/>
            </a:endParaRPr>
          </a:p>
        </p:txBody>
      </p:sp>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35</a:t>
            </a:fld>
            <a:endParaRPr lang="ja-JP" altLang="en-US">
              <a:solidFill>
                <a:prstClr val="black"/>
              </a:solidFill>
              <a:latin typeface="Segoe UI"/>
              <a:ea typeface="Meiryo UI"/>
            </a:endParaRPr>
          </a:p>
        </p:txBody>
      </p:sp>
    </p:spTree>
    <p:extLst>
      <p:ext uri="{BB962C8B-B14F-4D97-AF65-F5344CB8AC3E}">
        <p14:creationId xmlns:p14="http://schemas.microsoft.com/office/powerpoint/2010/main" val="2855959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28592-2ED0-14B8-B8D7-81868B171C6B}"/>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3FB4717A-4B8A-F5A3-0ABD-792C8CAA4F35}"/>
              </a:ext>
            </a:extLst>
          </p:cNvPr>
          <p:cNvSpPr>
            <a:spLocks noGrp="1"/>
          </p:cNvSpPr>
          <p:nvPr>
            <p:ph type="sldNum" sz="quarter" idx="12"/>
          </p:nvPr>
        </p:nvSpPr>
        <p:spPr/>
        <p:txBody>
          <a:bodyPr/>
          <a:lstStyle/>
          <a:p>
            <a:fld id="{36EC18DB-A5DF-4E0E-B815-FCD04A2C4B2C}" type="slidenum">
              <a:rPr kumimoji="1" lang="ja-JP" altLang="en-US" smtClean="0"/>
              <a:t>36</a:t>
            </a:fld>
            <a:endParaRPr kumimoji="1" lang="ja-JP" altLang="en-US" dirty="0"/>
          </a:p>
        </p:txBody>
      </p:sp>
      <p:sp>
        <p:nvSpPr>
          <p:cNvPr id="8" name="角丸四角形 17">
            <a:extLst>
              <a:ext uri="{FF2B5EF4-FFF2-40B4-BE49-F238E27FC236}">
                <a16:creationId xmlns:a16="http://schemas.microsoft.com/office/drawing/2014/main" id="{82753555-3A93-BBB7-F135-515676A59101}"/>
              </a:ext>
            </a:extLst>
          </p:cNvPr>
          <p:cNvSpPr/>
          <p:nvPr/>
        </p:nvSpPr>
        <p:spPr>
          <a:xfrm>
            <a:off x="17811" y="956706"/>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各種基準値の定義について</a:t>
            </a:r>
            <a:endParaRPr lang="en-US" altLang="ja-JP" sz="2275" u="sng" dirty="0">
              <a:solidFill>
                <a:schemeClr val="tx1"/>
              </a:solidFill>
              <a:latin typeface="HGPｺﾞｼｯｸE" panose="020B0900000000000000" pitchFamily="50" charset="-128"/>
              <a:ea typeface="HGPｺﾞｼｯｸE" panose="020B0900000000000000" pitchFamily="50" charset="-128"/>
            </a:endParaRPr>
          </a:p>
        </p:txBody>
      </p:sp>
      <p:grpSp>
        <p:nvGrpSpPr>
          <p:cNvPr id="12" name="グループ化 11">
            <a:extLst>
              <a:ext uri="{FF2B5EF4-FFF2-40B4-BE49-F238E27FC236}">
                <a16:creationId xmlns:a16="http://schemas.microsoft.com/office/drawing/2014/main" id="{747B743C-5C1D-F48E-CC1A-964226E31D97}"/>
              </a:ext>
            </a:extLst>
          </p:cNvPr>
          <p:cNvGrpSpPr/>
          <p:nvPr/>
        </p:nvGrpSpPr>
        <p:grpSpPr>
          <a:xfrm>
            <a:off x="609159" y="1344657"/>
            <a:ext cx="2248268" cy="4860000"/>
            <a:chOff x="482298" y="1466953"/>
            <a:chExt cx="2248268" cy="4860000"/>
          </a:xfrm>
        </p:grpSpPr>
        <p:grpSp>
          <p:nvGrpSpPr>
            <p:cNvPr id="13" name="グループ化 12">
              <a:extLst>
                <a:ext uri="{FF2B5EF4-FFF2-40B4-BE49-F238E27FC236}">
                  <a16:creationId xmlns:a16="http://schemas.microsoft.com/office/drawing/2014/main" id="{076C7336-7156-2871-8A24-8937EE8E0FC1}"/>
                </a:ext>
              </a:extLst>
            </p:cNvPr>
            <p:cNvGrpSpPr/>
            <p:nvPr/>
          </p:nvGrpSpPr>
          <p:grpSpPr>
            <a:xfrm>
              <a:off x="526432" y="1466953"/>
              <a:ext cx="2160000" cy="4860000"/>
              <a:chOff x="426832" y="1466953"/>
              <a:chExt cx="2160000" cy="4860000"/>
            </a:xfrm>
          </p:grpSpPr>
          <p:sp>
            <p:nvSpPr>
              <p:cNvPr id="18" name="二等辺三角形 17">
                <a:extLst>
                  <a:ext uri="{FF2B5EF4-FFF2-40B4-BE49-F238E27FC236}">
                    <a16:creationId xmlns:a16="http://schemas.microsoft.com/office/drawing/2014/main" id="{91407BC4-E636-7EC2-C4DD-AF4760D948EB}"/>
                  </a:ext>
                </a:extLst>
              </p:cNvPr>
              <p:cNvSpPr/>
              <p:nvPr/>
            </p:nvSpPr>
            <p:spPr>
              <a:xfrm>
                <a:off x="426832" y="1466953"/>
                <a:ext cx="2160000" cy="4860000"/>
              </a:xfrm>
              <a:prstGeom prst="triangle">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二等辺三角形 18">
                <a:extLst>
                  <a:ext uri="{FF2B5EF4-FFF2-40B4-BE49-F238E27FC236}">
                    <a16:creationId xmlns:a16="http://schemas.microsoft.com/office/drawing/2014/main" id="{FC665D27-F0D9-97D7-C00B-82A9B6A08DF6}"/>
                  </a:ext>
                </a:extLst>
              </p:cNvPr>
              <p:cNvSpPr/>
              <p:nvPr/>
            </p:nvSpPr>
            <p:spPr>
              <a:xfrm>
                <a:off x="786832" y="1466953"/>
                <a:ext cx="1440000" cy="3240000"/>
              </a:xfrm>
              <a:prstGeom prst="triangl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二等辺三角形 19">
                <a:extLst>
                  <a:ext uri="{FF2B5EF4-FFF2-40B4-BE49-F238E27FC236}">
                    <a16:creationId xmlns:a16="http://schemas.microsoft.com/office/drawing/2014/main" id="{9B8A4693-03CD-CED8-5863-EBE6C89A46EF}"/>
                  </a:ext>
                </a:extLst>
              </p:cNvPr>
              <p:cNvSpPr/>
              <p:nvPr/>
            </p:nvSpPr>
            <p:spPr>
              <a:xfrm>
                <a:off x="1146832" y="1466953"/>
                <a:ext cx="720000" cy="1620000"/>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a:extLst>
                <a:ext uri="{FF2B5EF4-FFF2-40B4-BE49-F238E27FC236}">
                  <a16:creationId xmlns:a16="http://schemas.microsoft.com/office/drawing/2014/main" id="{DD846946-2189-EB60-9B61-CE995189211B}"/>
                </a:ext>
              </a:extLst>
            </p:cNvPr>
            <p:cNvGrpSpPr/>
            <p:nvPr/>
          </p:nvGrpSpPr>
          <p:grpSpPr>
            <a:xfrm>
              <a:off x="482298" y="2190263"/>
              <a:ext cx="2248268" cy="3677210"/>
              <a:chOff x="482298" y="2190263"/>
              <a:chExt cx="2248268" cy="3677210"/>
            </a:xfrm>
          </p:grpSpPr>
          <p:sp>
            <p:nvSpPr>
              <p:cNvPr id="15" name="四角形: 角を丸くする 14">
                <a:extLst>
                  <a:ext uri="{FF2B5EF4-FFF2-40B4-BE49-F238E27FC236}">
                    <a16:creationId xmlns:a16="http://schemas.microsoft.com/office/drawing/2014/main" id="{8D89C19C-BBE4-0773-8FC4-D2DA36D21B2B}"/>
                  </a:ext>
                </a:extLst>
              </p:cNvPr>
              <p:cNvSpPr/>
              <p:nvPr/>
            </p:nvSpPr>
            <p:spPr>
              <a:xfrm>
                <a:off x="482298" y="2190263"/>
                <a:ext cx="2248268" cy="701040"/>
              </a:xfrm>
              <a:prstGeom prst="roundRect">
                <a:avLst>
                  <a:gd name="adj" fmla="val 297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HG丸ｺﾞｼｯｸM-PRO" panose="020F0600000000000000" pitchFamily="50" charset="-128"/>
                    <a:ea typeface="HG丸ｺﾞｼｯｸM-PRO" panose="020F0600000000000000" pitchFamily="50" charset="-128"/>
                  </a:rPr>
                  <a:t>要求水準</a:t>
                </a:r>
              </a:p>
            </p:txBody>
          </p:sp>
          <p:sp>
            <p:nvSpPr>
              <p:cNvPr id="16" name="四角形: 角を丸くする 15">
                <a:extLst>
                  <a:ext uri="{FF2B5EF4-FFF2-40B4-BE49-F238E27FC236}">
                    <a16:creationId xmlns:a16="http://schemas.microsoft.com/office/drawing/2014/main" id="{B632BDEE-2D89-DE03-5D68-16B24BB4125C}"/>
                  </a:ext>
                </a:extLst>
              </p:cNvPr>
              <p:cNvSpPr/>
              <p:nvPr/>
            </p:nvSpPr>
            <p:spPr>
              <a:xfrm>
                <a:off x="482298" y="3616002"/>
                <a:ext cx="2248268" cy="701040"/>
              </a:xfrm>
              <a:prstGeom prst="roundRect">
                <a:avLst>
                  <a:gd name="adj" fmla="val 297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HG丸ｺﾞｼｯｸM-PRO" panose="020F0600000000000000" pitchFamily="50" charset="-128"/>
                    <a:ea typeface="HG丸ｺﾞｼｯｸM-PRO" panose="020F0600000000000000" pitchFamily="50" charset="-128"/>
                  </a:rPr>
                  <a:t>評価基準</a:t>
                </a:r>
              </a:p>
            </p:txBody>
          </p:sp>
          <p:sp>
            <p:nvSpPr>
              <p:cNvPr id="17" name="四角形: 角を丸くする 16">
                <a:extLst>
                  <a:ext uri="{FF2B5EF4-FFF2-40B4-BE49-F238E27FC236}">
                    <a16:creationId xmlns:a16="http://schemas.microsoft.com/office/drawing/2014/main" id="{F7AD7256-55AA-873E-AEAF-38E03AFBD725}"/>
                  </a:ext>
                </a:extLst>
              </p:cNvPr>
              <p:cNvSpPr/>
              <p:nvPr/>
            </p:nvSpPr>
            <p:spPr>
              <a:xfrm>
                <a:off x="482298" y="5166433"/>
                <a:ext cx="2248268" cy="701040"/>
              </a:xfrm>
              <a:prstGeom prst="roundRect">
                <a:avLst>
                  <a:gd name="adj" fmla="val 297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HG丸ｺﾞｼｯｸM-PRO" panose="020F0600000000000000" pitchFamily="50" charset="-128"/>
                    <a:ea typeface="HG丸ｺﾞｼｯｸM-PRO" panose="020F0600000000000000" pitchFamily="50" charset="-128"/>
                  </a:rPr>
                  <a:t>自主管理値</a:t>
                </a:r>
              </a:p>
            </p:txBody>
          </p:sp>
        </p:grpSp>
      </p:grpSp>
      <p:sp>
        <p:nvSpPr>
          <p:cNvPr id="21" name="スライド番号プレースホルダー 2">
            <a:extLst>
              <a:ext uri="{FF2B5EF4-FFF2-40B4-BE49-F238E27FC236}">
                <a16:creationId xmlns:a16="http://schemas.microsoft.com/office/drawing/2014/main" id="{AB1D3385-3AD6-9E06-CB42-93DC1635B55C}"/>
              </a:ext>
            </a:extLst>
          </p:cNvPr>
          <p:cNvSpPr txBox="1">
            <a:spLocks/>
          </p:cNvSpPr>
          <p:nvPr/>
        </p:nvSpPr>
        <p:spPr>
          <a:xfrm>
            <a:off x="7677150" y="6462941"/>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6EC18DB-A5DF-4E0E-B815-FCD04A2C4B2C}" type="slidenum">
              <a:rPr kumimoji="1" lang="ja-JP" altLang="en-US" smtClean="0"/>
              <a:pPr/>
              <a:t>36</a:t>
            </a:fld>
            <a:endParaRPr kumimoji="1" lang="ja-JP" altLang="en-US"/>
          </a:p>
        </p:txBody>
      </p:sp>
      <p:sp>
        <p:nvSpPr>
          <p:cNvPr id="26" name="テキスト ボックス 25">
            <a:extLst>
              <a:ext uri="{FF2B5EF4-FFF2-40B4-BE49-F238E27FC236}">
                <a16:creationId xmlns:a16="http://schemas.microsoft.com/office/drawing/2014/main" id="{AC24D75A-1480-B139-468A-8E29C48F3791}"/>
              </a:ext>
            </a:extLst>
          </p:cNvPr>
          <p:cNvSpPr txBox="1"/>
          <p:nvPr/>
        </p:nvSpPr>
        <p:spPr>
          <a:xfrm>
            <a:off x="1654317" y="2777285"/>
            <a:ext cx="1203110" cy="314253"/>
          </a:xfrm>
          <a:prstGeom prst="rect">
            <a:avLst/>
          </a:prstGeom>
          <a:solidFill>
            <a:schemeClr val="bg1"/>
          </a:solidFill>
        </p:spPr>
        <p:txBody>
          <a:bodyPr wrap="square" rtlCol="0">
            <a:spAutoFit/>
          </a:bodyPr>
          <a:lstStyle/>
          <a:p>
            <a:pPr lvl="0" algn="ctr">
              <a:lnSpc>
                <a:spcPts val="2000"/>
              </a:lnSpc>
            </a:pPr>
            <a:r>
              <a:rPr lang="ja-JP" altLang="en-US" sz="1600" b="1" u="sng" dirty="0">
                <a:solidFill>
                  <a:srgbClr val="0000FF"/>
                </a:solidFill>
                <a:latin typeface="BIZ UDPゴシック" panose="020B0400000000000000" pitchFamily="50" charset="-128"/>
                <a:ea typeface="BIZ UDPゴシック" panose="020B0400000000000000" pitchFamily="50" charset="-128"/>
              </a:rPr>
              <a:t>ペナルティ　</a:t>
            </a:r>
            <a:endParaRPr lang="en-US" altLang="ja-JP" sz="1600" b="1" u="sng" dirty="0">
              <a:solidFill>
                <a:srgbClr val="0000FF"/>
              </a:solidFill>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0E637330-0122-C03A-0742-DA0A390B40EA}"/>
              </a:ext>
            </a:extLst>
          </p:cNvPr>
          <p:cNvSpPr txBox="1"/>
          <p:nvPr/>
        </p:nvSpPr>
        <p:spPr>
          <a:xfrm>
            <a:off x="1886514" y="5761466"/>
            <a:ext cx="1053323" cy="314253"/>
          </a:xfrm>
          <a:prstGeom prst="rect">
            <a:avLst/>
          </a:prstGeom>
          <a:solidFill>
            <a:schemeClr val="bg1"/>
          </a:solidFill>
        </p:spPr>
        <p:txBody>
          <a:bodyPr wrap="square" rtlCol="0">
            <a:spAutoFit/>
          </a:bodyPr>
          <a:lstStyle/>
          <a:p>
            <a:pPr lvl="0" algn="ctr">
              <a:lnSpc>
                <a:spcPts val="2000"/>
              </a:lnSpc>
            </a:pPr>
            <a:r>
              <a:rPr lang="ja-JP" altLang="en-US" sz="1600" b="1" u="sng" dirty="0">
                <a:solidFill>
                  <a:srgbClr val="0000FF"/>
                </a:solidFill>
                <a:latin typeface="BIZ UDPゴシック" panose="020B0400000000000000" pitchFamily="50" charset="-128"/>
                <a:ea typeface="BIZ UDPゴシック" panose="020B0400000000000000" pitchFamily="50" charset="-128"/>
              </a:rPr>
              <a:t>自主改善　</a:t>
            </a:r>
            <a:endParaRPr lang="en-US" altLang="ja-JP" sz="1600" b="1" u="sng" dirty="0">
              <a:solidFill>
                <a:srgbClr val="0000FF"/>
              </a:solidFill>
              <a:latin typeface="BIZ UDPゴシック" panose="020B0400000000000000" pitchFamily="50" charset="-128"/>
              <a:ea typeface="BIZ UDPゴシック" panose="020B0400000000000000" pitchFamily="50" charset="-128"/>
            </a:endParaRPr>
          </a:p>
        </p:txBody>
      </p:sp>
      <p:sp>
        <p:nvSpPr>
          <p:cNvPr id="45" name="四角形: 角を丸くする 44">
            <a:extLst>
              <a:ext uri="{FF2B5EF4-FFF2-40B4-BE49-F238E27FC236}">
                <a16:creationId xmlns:a16="http://schemas.microsoft.com/office/drawing/2014/main" id="{9BB0BD78-95A5-8933-DBD4-2B7C0A5A67BB}"/>
              </a:ext>
            </a:extLst>
          </p:cNvPr>
          <p:cNvSpPr/>
          <p:nvPr/>
        </p:nvSpPr>
        <p:spPr>
          <a:xfrm>
            <a:off x="526129" y="3229751"/>
            <a:ext cx="8726578" cy="137119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7E22BD24-1F84-93C7-3ED7-9FCC2FCECE22}"/>
              </a:ext>
            </a:extLst>
          </p:cNvPr>
          <p:cNvSpPr txBox="1"/>
          <p:nvPr/>
        </p:nvSpPr>
        <p:spPr>
          <a:xfrm>
            <a:off x="5034845" y="1433447"/>
            <a:ext cx="2596186" cy="348813"/>
          </a:xfrm>
          <a:prstGeom prst="rect">
            <a:avLst/>
          </a:prstGeom>
          <a:solidFill>
            <a:schemeClr val="bg1"/>
          </a:solidFill>
        </p:spPr>
        <p:txBody>
          <a:bodyPr wrap="square" rtlCol="0">
            <a:spAutoFit/>
          </a:bodyPr>
          <a:lstStyle/>
          <a:p>
            <a:pPr lvl="0" algn="ctr">
              <a:lnSpc>
                <a:spcPts val="2000"/>
              </a:lnSpc>
            </a:pPr>
            <a:r>
              <a:rPr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ユーティリティ</a:t>
            </a:r>
            <a:r>
              <a:rPr lang="en-US" altLang="ja-JP" sz="2000" b="1" dirty="0">
                <a:latin typeface="HG丸ｺﾞｼｯｸM-PRO" panose="020F0600000000000000" pitchFamily="50" charset="-128"/>
                <a:ea typeface="HG丸ｺﾞｼｯｸM-PRO" panose="020F0600000000000000" pitchFamily="50" charset="-128"/>
              </a:rPr>
              <a:t>】</a:t>
            </a:r>
          </a:p>
        </p:txBody>
      </p:sp>
      <p:sp>
        <p:nvSpPr>
          <p:cNvPr id="25" name="四角形: 角を丸くする 24">
            <a:extLst>
              <a:ext uri="{FF2B5EF4-FFF2-40B4-BE49-F238E27FC236}">
                <a16:creationId xmlns:a16="http://schemas.microsoft.com/office/drawing/2014/main" id="{EC317C45-C49C-DD93-C310-DD3EABFAEAB2}"/>
              </a:ext>
            </a:extLst>
          </p:cNvPr>
          <p:cNvSpPr/>
          <p:nvPr/>
        </p:nvSpPr>
        <p:spPr>
          <a:xfrm>
            <a:off x="481962" y="1484622"/>
            <a:ext cx="3455345" cy="34519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000"/>
              </a:lnSpc>
            </a:pPr>
            <a:r>
              <a:rPr lang="ja-JP" altLang="en-US" dirty="0">
                <a:solidFill>
                  <a:schemeClr val="tx1"/>
                </a:solidFill>
                <a:latin typeface="BIZ UDPゴシック" panose="020B0400000000000000" pitchFamily="50" charset="-128"/>
                <a:ea typeface="BIZ UDPゴシック" panose="020B0400000000000000" pitchFamily="50" charset="-128"/>
              </a:rPr>
              <a:t>契約上の規定（超過時の対応）　</a:t>
            </a:r>
            <a:endParaRPr lang="en-US" altLang="ja-JP" dirty="0">
              <a:solidFill>
                <a:schemeClr val="tx1"/>
              </a:solidFill>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920BDB5D-7C2F-8096-2AE2-B2600C2CB6FD}"/>
              </a:ext>
            </a:extLst>
          </p:cNvPr>
          <p:cNvSpPr txBox="1"/>
          <p:nvPr/>
        </p:nvSpPr>
        <p:spPr>
          <a:xfrm>
            <a:off x="1579147" y="4211103"/>
            <a:ext cx="1668055" cy="314253"/>
          </a:xfrm>
          <a:prstGeom prst="rect">
            <a:avLst/>
          </a:prstGeom>
          <a:solidFill>
            <a:schemeClr val="bg1"/>
          </a:solidFill>
        </p:spPr>
        <p:txBody>
          <a:bodyPr wrap="square" rtlCol="0">
            <a:spAutoFit/>
          </a:bodyPr>
          <a:lstStyle/>
          <a:p>
            <a:pPr lvl="0" algn="ctr">
              <a:lnSpc>
                <a:spcPts val="2000"/>
              </a:lnSpc>
            </a:pPr>
            <a:r>
              <a:rPr lang="ja-JP" altLang="en-US" sz="1600" b="1" u="sng" dirty="0">
                <a:solidFill>
                  <a:srgbClr val="0000FF"/>
                </a:solidFill>
                <a:latin typeface="BIZ UDPゴシック" panose="020B0400000000000000" pitchFamily="50" charset="-128"/>
                <a:ea typeface="BIZ UDPゴシック" panose="020B0400000000000000" pitchFamily="50" charset="-128"/>
              </a:rPr>
              <a:t>報告・是正措置　</a:t>
            </a:r>
            <a:endParaRPr lang="en-US" altLang="ja-JP" sz="1600" b="1" u="sng" dirty="0">
              <a:solidFill>
                <a:srgbClr val="0000FF"/>
              </a:solidFill>
              <a:latin typeface="BIZ UDPゴシック" panose="020B0400000000000000" pitchFamily="50" charset="-128"/>
              <a:ea typeface="BIZ UDPゴシック" panose="020B0400000000000000" pitchFamily="50" charset="-128"/>
            </a:endParaRPr>
          </a:p>
        </p:txBody>
      </p:sp>
      <p:sp>
        <p:nvSpPr>
          <p:cNvPr id="2" name="角丸四角形 17">
            <a:extLst>
              <a:ext uri="{FF2B5EF4-FFF2-40B4-BE49-F238E27FC236}">
                <a16:creationId xmlns:a16="http://schemas.microsoft.com/office/drawing/2014/main" id="{62DE4AF2-8C9B-BF1D-AB7D-CA0766D905F7}"/>
              </a:ext>
            </a:extLst>
          </p:cNvPr>
          <p:cNvSpPr/>
          <p:nvPr/>
        </p:nvSpPr>
        <p:spPr>
          <a:xfrm>
            <a:off x="114000" y="109399"/>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3" name="角丸四角形 17">
            <a:extLst>
              <a:ext uri="{FF2B5EF4-FFF2-40B4-BE49-F238E27FC236}">
                <a16:creationId xmlns:a16="http://schemas.microsoft.com/office/drawing/2014/main" id="{5DA8A6E9-9F2D-0901-FAB4-0D21DBF96030}"/>
              </a:ext>
            </a:extLst>
          </p:cNvPr>
          <p:cNvSpPr/>
          <p:nvPr/>
        </p:nvSpPr>
        <p:spPr>
          <a:xfrm>
            <a:off x="36265" y="612478"/>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②　評価基準値（ユーティリティ）の見直し</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処理場・抽水所施設</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sp>
        <p:nvSpPr>
          <p:cNvPr id="9" name="テキスト ボックス 8">
            <a:extLst>
              <a:ext uri="{FF2B5EF4-FFF2-40B4-BE49-F238E27FC236}">
                <a16:creationId xmlns:a16="http://schemas.microsoft.com/office/drawing/2014/main" id="{CD280AAB-771C-47F0-9FEB-AFD9855ADFC1}"/>
              </a:ext>
            </a:extLst>
          </p:cNvPr>
          <p:cNvSpPr txBox="1"/>
          <p:nvPr/>
        </p:nvSpPr>
        <p:spPr>
          <a:xfrm>
            <a:off x="8458722" y="80108"/>
            <a:ext cx="1329606" cy="400110"/>
          </a:xfrm>
          <a:prstGeom prst="rect">
            <a:avLst/>
          </a:prstGeom>
          <a:noFill/>
          <a:ln w="6350">
            <a:solidFill>
              <a:schemeClr val="tx1"/>
            </a:solidFill>
          </a:ln>
        </p:spPr>
        <p:txBody>
          <a:bodyPr wrap="square" rtlCol="0">
            <a:spAutoFit/>
          </a:bodyPr>
          <a:lstStyle/>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第３回審議会資料</a:t>
            </a:r>
            <a:endParaRPr kumimoji="1" lang="en-US" altLang="ja-JP" sz="1000" dirty="0">
              <a:solidFill>
                <a:prstClr val="black"/>
              </a:solidFill>
              <a:latin typeface="Meiryo UI" panose="020B0604030504040204" pitchFamily="50" charset="-128"/>
              <a:ea typeface="Meiryo UI" panose="020B0604030504040204" pitchFamily="50" charset="-128"/>
            </a:endParaRPr>
          </a:p>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（再掲、一部加筆）</a:t>
            </a:r>
            <a:endParaRPr kumimoji="1" lang="en-US" altLang="ja-JP" sz="1000" dirty="0">
              <a:solidFill>
                <a:prstClr val="black"/>
              </a:solidFill>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89DC07C2-B3A5-7890-11F2-92E9336F68BA}"/>
              </a:ext>
            </a:extLst>
          </p:cNvPr>
          <p:cNvSpPr/>
          <p:nvPr/>
        </p:nvSpPr>
        <p:spPr>
          <a:xfrm>
            <a:off x="3163525" y="3364617"/>
            <a:ext cx="5825934" cy="1149148"/>
          </a:xfrm>
          <a:prstGeom prst="roundRect">
            <a:avLst>
              <a:gd name="adj" fmla="val 29710"/>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rgbClr val="FF0000"/>
                </a:solidFill>
                <a:latin typeface="+mn-ea"/>
              </a:rPr>
              <a:t>原単位　</a:t>
            </a:r>
            <a:r>
              <a:rPr lang="en-US" altLang="ja-JP" sz="1600" b="1" dirty="0">
                <a:solidFill>
                  <a:srgbClr val="FF0000"/>
                </a:solidFill>
                <a:latin typeface="+mn-ea"/>
              </a:rPr>
              <a:t> 『</a:t>
            </a:r>
            <a:r>
              <a:rPr kumimoji="1" lang="ja-JP" altLang="en-US" sz="1600" b="1" dirty="0">
                <a:solidFill>
                  <a:srgbClr val="FF0000"/>
                </a:solidFill>
                <a:latin typeface="+mn-ea"/>
              </a:rPr>
              <a:t>電力</a:t>
            </a:r>
            <a:r>
              <a:rPr lang="en-US" altLang="ja-JP" sz="1600" b="1" dirty="0">
                <a:solidFill>
                  <a:srgbClr val="FF0000"/>
                </a:solidFill>
                <a:latin typeface="+mn-ea"/>
              </a:rPr>
              <a:t>』『</a:t>
            </a:r>
            <a:r>
              <a:rPr kumimoji="1" lang="ja-JP" altLang="en-US" sz="1600" b="1" dirty="0">
                <a:solidFill>
                  <a:srgbClr val="FF0000"/>
                </a:solidFill>
                <a:latin typeface="+mn-ea"/>
              </a:rPr>
              <a:t>次亜塩素酸ナトリウム</a:t>
            </a:r>
            <a:r>
              <a:rPr lang="en-US" altLang="ja-JP" sz="1600" b="1" dirty="0">
                <a:solidFill>
                  <a:srgbClr val="FF0000"/>
                </a:solidFill>
                <a:latin typeface="+mn-ea"/>
              </a:rPr>
              <a:t>』『</a:t>
            </a:r>
            <a:r>
              <a:rPr kumimoji="1" lang="ja-JP" altLang="en-US" sz="1600" b="1" dirty="0">
                <a:solidFill>
                  <a:srgbClr val="FF0000"/>
                </a:solidFill>
                <a:latin typeface="+mn-ea"/>
              </a:rPr>
              <a:t>高分子凝集剤</a:t>
            </a:r>
            <a:r>
              <a:rPr lang="en-US" altLang="ja-JP" sz="1600" b="1" dirty="0">
                <a:solidFill>
                  <a:srgbClr val="FF0000"/>
                </a:solidFill>
                <a:latin typeface="+mn-ea"/>
              </a:rPr>
              <a:t>』</a:t>
            </a:r>
            <a:endParaRPr kumimoji="1" lang="en-US" altLang="ja-JP" sz="1600" b="1" dirty="0">
              <a:solidFill>
                <a:srgbClr val="FF0000"/>
              </a:solidFill>
              <a:latin typeface="+mn-ea"/>
            </a:endParaRPr>
          </a:p>
          <a:p>
            <a:endParaRPr kumimoji="1"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a:lnSpc>
                <a:spcPct val="125000"/>
              </a:lnSpc>
            </a:pPr>
            <a:r>
              <a:rPr kumimoji="1" lang="ja-JP" altLang="en-US" sz="1600" b="1" dirty="0">
                <a:solidFill>
                  <a:srgbClr val="FF0000"/>
                </a:solidFill>
                <a:latin typeface="HG丸ｺﾞｼｯｸM-PRO" panose="020F0600000000000000" pitchFamily="50" charset="-128"/>
                <a:ea typeface="HG丸ｺﾞｼｯｸM-PRO" panose="020F0600000000000000" pitchFamily="50" charset="-128"/>
              </a:rPr>
              <a:t>使用量　</a:t>
            </a:r>
            <a:r>
              <a:rPr lang="en-US" altLang="ja-JP" sz="1600" b="1" dirty="0">
                <a:solidFill>
                  <a:srgbClr val="FF0000"/>
                </a:solidFill>
                <a:latin typeface="+mn-ea"/>
              </a:rPr>
              <a:t>『</a:t>
            </a:r>
            <a:r>
              <a:rPr lang="ja-JP" altLang="en-US" sz="1600" b="1" dirty="0">
                <a:solidFill>
                  <a:srgbClr val="FF0000"/>
                </a:solidFill>
                <a:latin typeface="+mn-ea"/>
              </a:rPr>
              <a:t>電気</a:t>
            </a:r>
            <a:r>
              <a:rPr lang="en-US" altLang="ja-JP" sz="1600" b="1" dirty="0">
                <a:solidFill>
                  <a:srgbClr val="FF0000"/>
                </a:solidFill>
                <a:latin typeface="+mn-ea"/>
              </a:rPr>
              <a:t>』『</a:t>
            </a:r>
            <a:r>
              <a:rPr lang="ja-JP" altLang="en-US" sz="1600" b="1" dirty="0">
                <a:solidFill>
                  <a:srgbClr val="FF0000"/>
                </a:solidFill>
                <a:latin typeface="+mn-ea"/>
              </a:rPr>
              <a:t>次亜塩素酸ナトリウム</a:t>
            </a:r>
            <a:r>
              <a:rPr lang="en-US" altLang="ja-JP" sz="1600" b="1" dirty="0">
                <a:solidFill>
                  <a:srgbClr val="FF0000"/>
                </a:solidFill>
                <a:latin typeface="+mn-ea"/>
              </a:rPr>
              <a:t>』『</a:t>
            </a:r>
            <a:r>
              <a:rPr lang="ja-JP" altLang="en-US" sz="1600" b="1" dirty="0">
                <a:solidFill>
                  <a:srgbClr val="FF0000"/>
                </a:solidFill>
                <a:latin typeface="+mn-ea"/>
              </a:rPr>
              <a:t>高分子凝集剤</a:t>
            </a:r>
            <a:r>
              <a:rPr lang="en-US" altLang="ja-JP" sz="1600" b="1" dirty="0">
                <a:solidFill>
                  <a:srgbClr val="FF0000"/>
                </a:solidFill>
                <a:latin typeface="+mn-ea"/>
              </a:rPr>
              <a:t>』</a:t>
            </a:r>
            <a:r>
              <a:rPr lang="ja-JP" altLang="en-US" sz="1600" b="1" dirty="0">
                <a:solidFill>
                  <a:srgbClr val="FF0000"/>
                </a:solidFill>
                <a:latin typeface="+mn-ea"/>
              </a:rPr>
              <a:t>　　　　　</a:t>
            </a:r>
            <a:r>
              <a:rPr lang="en-US" altLang="ja-JP" sz="1600" b="1" dirty="0">
                <a:latin typeface="HG丸ｺﾞｼｯｸM-PRO" panose="020F0600000000000000" pitchFamily="50" charset="-128"/>
                <a:ea typeface="HG丸ｺﾞｼｯｸM-PRO" panose="020F0600000000000000" pitchFamily="50" charset="-128"/>
              </a:rPr>
              <a:t> </a:t>
            </a:r>
            <a:r>
              <a:rPr lang="ja-JP" altLang="en-US" sz="1600" b="1" dirty="0">
                <a:latin typeface="HG丸ｺﾞｼｯｸM-PRO" panose="020F0600000000000000" pitchFamily="50" charset="-128"/>
                <a:ea typeface="HG丸ｺﾞｼｯｸM-PRO" panose="020F0600000000000000" pitchFamily="50" charset="-128"/>
              </a:rPr>
              <a:t>　　　</a:t>
            </a:r>
            <a:endParaRPr lang="en-US" altLang="ja-JP" sz="1600" b="1" dirty="0">
              <a:latin typeface="HG丸ｺﾞｼｯｸM-PRO" panose="020F0600000000000000" pitchFamily="50" charset="-128"/>
              <a:ea typeface="HG丸ｺﾞｼｯｸM-PRO" panose="020F0600000000000000" pitchFamily="50" charset="-128"/>
            </a:endParaRPr>
          </a:p>
          <a:p>
            <a:pPr>
              <a:lnSpc>
                <a:spcPct val="125000"/>
              </a:lnSpc>
            </a:pPr>
            <a:r>
              <a:rPr lang="ja-JP" altLang="en-US" sz="1600" b="1" dirty="0">
                <a:solidFill>
                  <a:srgbClr val="FF0000"/>
                </a:solidFill>
                <a:latin typeface="HG丸ｺﾞｼｯｸM-PRO" panose="020F0600000000000000" pitchFamily="50" charset="-128"/>
                <a:ea typeface="HG丸ｺﾞｼｯｸM-PRO" panose="020F0600000000000000" pitchFamily="50" charset="-128"/>
              </a:rPr>
              <a:t>　　　　</a:t>
            </a:r>
            <a:r>
              <a:rPr lang="en-US" altLang="ja-JP" sz="1600" b="1" dirty="0">
                <a:solidFill>
                  <a:srgbClr val="FF0000"/>
                </a:solidFill>
                <a:latin typeface="+mn-ea"/>
              </a:rPr>
              <a:t>『</a:t>
            </a:r>
            <a:r>
              <a:rPr lang="ja-JP" altLang="en-US" sz="1600" b="1" dirty="0">
                <a:solidFill>
                  <a:srgbClr val="FF0000"/>
                </a:solidFill>
                <a:latin typeface="+mn-ea"/>
              </a:rPr>
              <a:t>重油</a:t>
            </a:r>
            <a:r>
              <a:rPr lang="en-US" altLang="ja-JP" sz="1600" b="1" dirty="0">
                <a:solidFill>
                  <a:srgbClr val="FF0000"/>
                </a:solidFill>
                <a:latin typeface="+mn-ea"/>
              </a:rPr>
              <a:t>』『</a:t>
            </a:r>
            <a:r>
              <a:rPr lang="ja-JP" altLang="en-US" sz="1600" b="1" dirty="0">
                <a:solidFill>
                  <a:srgbClr val="FF0000"/>
                </a:solidFill>
                <a:latin typeface="+mn-ea"/>
              </a:rPr>
              <a:t>灯油</a:t>
            </a:r>
            <a:r>
              <a:rPr lang="en-US" altLang="ja-JP" sz="1600" b="1" dirty="0">
                <a:solidFill>
                  <a:srgbClr val="FF0000"/>
                </a:solidFill>
                <a:latin typeface="+mn-ea"/>
              </a:rPr>
              <a:t>』『</a:t>
            </a:r>
            <a:r>
              <a:rPr lang="ja-JP" altLang="en-US" sz="1600" b="1" dirty="0">
                <a:solidFill>
                  <a:srgbClr val="FF0000"/>
                </a:solidFill>
                <a:latin typeface="+mn-ea"/>
              </a:rPr>
              <a:t>上水</a:t>
            </a:r>
            <a:r>
              <a:rPr lang="en-US" altLang="ja-JP" sz="1600" b="1" dirty="0">
                <a:solidFill>
                  <a:srgbClr val="FF0000"/>
                </a:solidFill>
                <a:latin typeface="+mn-ea"/>
              </a:rPr>
              <a:t>』</a:t>
            </a:r>
            <a:r>
              <a:rPr lang="ja-JP" altLang="en-US" sz="1600" b="1" dirty="0">
                <a:solidFill>
                  <a:srgbClr val="FF0000"/>
                </a:solidFill>
                <a:latin typeface="+mn-ea"/>
              </a:rPr>
              <a:t>等</a:t>
            </a:r>
            <a:endParaRPr kumimoji="1"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981D9D8D-E3B4-D66C-B0B5-ED41EDF54B8A}"/>
              </a:ext>
            </a:extLst>
          </p:cNvPr>
          <p:cNvSpPr txBox="1"/>
          <p:nvPr/>
        </p:nvSpPr>
        <p:spPr>
          <a:xfrm>
            <a:off x="5532793" y="2343986"/>
            <a:ext cx="1203110" cy="314253"/>
          </a:xfrm>
          <a:prstGeom prst="rect">
            <a:avLst/>
          </a:prstGeom>
          <a:solidFill>
            <a:schemeClr val="bg1"/>
          </a:solidFill>
        </p:spPr>
        <p:txBody>
          <a:bodyPr wrap="square" rtlCol="0">
            <a:spAutoFit/>
          </a:bodyPr>
          <a:lstStyle/>
          <a:p>
            <a:pPr lvl="0" algn="ctr">
              <a:lnSpc>
                <a:spcPts val="2000"/>
              </a:lnSpc>
            </a:pPr>
            <a:r>
              <a:rPr lang="ja-JP" altLang="en-US" sz="1600" b="1" dirty="0">
                <a:latin typeface="BIZ UDPゴシック" panose="020B0400000000000000" pitchFamily="50" charset="-128"/>
                <a:ea typeface="BIZ UDPゴシック" panose="020B0400000000000000" pitchFamily="50" charset="-128"/>
              </a:rPr>
              <a:t>ーーー</a:t>
            </a:r>
            <a:r>
              <a:rPr lang="ja-JP" altLang="en-US" sz="1600" b="1" u="sng" dirty="0">
                <a:solidFill>
                  <a:srgbClr val="0000FF"/>
                </a:solidFill>
                <a:latin typeface="BIZ UDPゴシック" panose="020B0400000000000000" pitchFamily="50" charset="-128"/>
                <a:ea typeface="BIZ UDPゴシック" panose="020B0400000000000000" pitchFamily="50" charset="-128"/>
              </a:rPr>
              <a:t>　</a:t>
            </a:r>
            <a:endParaRPr lang="en-US" altLang="ja-JP" sz="1600" b="1" u="sng" dirty="0">
              <a:solidFill>
                <a:srgbClr val="0000FF"/>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36360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32690-F4FF-54C0-35F5-D894641F25A9}"/>
            </a:ext>
          </a:extLst>
        </p:cNvPr>
        <p:cNvGrpSpPr/>
        <p:nvPr/>
      </p:nvGrpSpPr>
      <p:grpSpPr>
        <a:xfrm>
          <a:off x="0" y="0"/>
          <a:ext cx="0" cy="0"/>
          <a:chOff x="0" y="0"/>
          <a:chExt cx="0" cy="0"/>
        </a:xfrm>
      </p:grpSpPr>
      <p:graphicFrame>
        <p:nvGraphicFramePr>
          <p:cNvPr id="14" name="グラフ 13">
            <a:extLst>
              <a:ext uri="{FF2B5EF4-FFF2-40B4-BE49-F238E27FC236}">
                <a16:creationId xmlns:a16="http://schemas.microsoft.com/office/drawing/2014/main" id="{C8F55072-6F10-8BA8-27CA-295B71FBC2F3}"/>
              </a:ext>
            </a:extLst>
          </p:cNvPr>
          <p:cNvGraphicFramePr>
            <a:graphicFrameLocks/>
          </p:cNvGraphicFramePr>
          <p:nvPr>
            <p:extLst>
              <p:ext uri="{D42A27DB-BD31-4B8C-83A1-F6EECF244321}">
                <p14:modId xmlns:p14="http://schemas.microsoft.com/office/powerpoint/2010/main" val="397913431"/>
              </p:ext>
            </p:extLst>
          </p:nvPr>
        </p:nvGraphicFramePr>
        <p:xfrm>
          <a:off x="40971" y="3742360"/>
          <a:ext cx="4584550" cy="2796989"/>
        </p:xfrm>
        <a:graphic>
          <a:graphicData uri="http://schemas.openxmlformats.org/drawingml/2006/chart">
            <c:chart xmlns:c="http://schemas.openxmlformats.org/drawingml/2006/chart" xmlns:r="http://schemas.openxmlformats.org/officeDocument/2006/relationships" r:id="rId3"/>
          </a:graphicData>
        </a:graphic>
      </p:graphicFrame>
      <p:sp>
        <p:nvSpPr>
          <p:cNvPr id="5" name="スライド番号プレースホルダー 4">
            <a:extLst>
              <a:ext uri="{FF2B5EF4-FFF2-40B4-BE49-F238E27FC236}">
                <a16:creationId xmlns:a16="http://schemas.microsoft.com/office/drawing/2014/main" id="{72E46926-C04F-4876-B5EC-9B3D4D22C5FA}"/>
              </a:ext>
            </a:extLst>
          </p:cNvPr>
          <p:cNvSpPr>
            <a:spLocks noGrp="1"/>
          </p:cNvSpPr>
          <p:nvPr>
            <p:ph type="sldNum" sz="quarter" idx="12"/>
          </p:nvPr>
        </p:nvSpPr>
        <p:spPr/>
        <p:txBody>
          <a:bodyPr/>
          <a:lstStyle/>
          <a:p>
            <a:fld id="{36EC18DB-A5DF-4E0E-B815-FCD04A2C4B2C}" type="slidenum">
              <a:rPr kumimoji="1" lang="ja-JP" altLang="en-US" smtClean="0"/>
              <a:t>37</a:t>
            </a:fld>
            <a:endParaRPr kumimoji="1" lang="ja-JP" altLang="en-US" dirty="0"/>
          </a:p>
        </p:txBody>
      </p:sp>
      <p:sp>
        <p:nvSpPr>
          <p:cNvPr id="6" name="テキスト ボックス 5">
            <a:extLst>
              <a:ext uri="{FF2B5EF4-FFF2-40B4-BE49-F238E27FC236}">
                <a16:creationId xmlns:a16="http://schemas.microsoft.com/office/drawing/2014/main" id="{DF47A29E-AE11-61B9-ED24-B3ECF7BAC7B9}"/>
              </a:ext>
            </a:extLst>
          </p:cNvPr>
          <p:cNvSpPr txBox="1"/>
          <p:nvPr/>
        </p:nvSpPr>
        <p:spPr>
          <a:xfrm>
            <a:off x="6537" y="2182037"/>
            <a:ext cx="10007037" cy="1692771"/>
          </a:xfrm>
          <a:prstGeom prst="rect">
            <a:avLst/>
          </a:prstGeom>
          <a:noFill/>
        </p:spPr>
        <p:txBody>
          <a:bodyPr wrap="square" rtlCol="0">
            <a:spAutoFit/>
          </a:bodyPr>
          <a:lstStyle/>
          <a:p>
            <a:pPr>
              <a:lnSpc>
                <a:spcPct val="125000"/>
              </a:lnSpc>
            </a:pPr>
            <a:r>
              <a:rPr lang="ja-JP" altLang="en-US" sz="1600" dirty="0">
                <a:latin typeface="HG丸ｺﾞｼｯｸM-PRO" panose="020F0600000000000000" pitchFamily="50" charset="-128"/>
                <a:ea typeface="HG丸ｺﾞｼｯｸM-PRO" panose="020F0600000000000000" pitchFamily="50" charset="-128"/>
              </a:rPr>
              <a:t>評価基準値の算定および評価手順について</a:t>
            </a:r>
            <a:endParaRPr lang="en-US" altLang="ja-JP" sz="1600" dirty="0">
              <a:latin typeface="HG丸ｺﾞｼｯｸM-PRO" panose="020F0600000000000000" pitchFamily="50" charset="-128"/>
              <a:ea typeface="HG丸ｺﾞｼｯｸM-PRO" panose="020F0600000000000000" pitchFamily="50" charset="-128"/>
            </a:endParaRPr>
          </a:p>
          <a:p>
            <a:pPr fontAlgn="ctr"/>
            <a:r>
              <a:rPr lang="ja-JP" altLang="en-US" sz="1600" dirty="0">
                <a:latin typeface="HG丸ｺﾞｼｯｸM-PRO" panose="020F0600000000000000" pitchFamily="50" charset="-128"/>
                <a:ea typeface="HG丸ｺﾞｼｯｸM-PRO" panose="020F0600000000000000" pitchFamily="50" charset="-128"/>
              </a:rPr>
              <a:t>・水量補正するため以下３項目については、原単位を設定し、使用量も設定する</a:t>
            </a:r>
            <a:endParaRPr lang="en-US" altLang="ja-JP" sz="1600" dirty="0">
              <a:latin typeface="HG丸ｺﾞｼｯｸM-PRO" panose="020F0600000000000000" pitchFamily="50" charset="-128"/>
              <a:ea typeface="HG丸ｺﾞｼｯｸM-PRO" panose="020F0600000000000000" pitchFamily="50" charset="-128"/>
            </a:endParaRPr>
          </a:p>
          <a:p>
            <a:pPr fontAlgn="ctr"/>
            <a:r>
              <a:rPr lang="ja-JP" altLang="en-US" sz="1600" dirty="0">
                <a:latin typeface="HG丸ｺﾞｼｯｸM-PRO" panose="020F0600000000000000" pitchFamily="50" charset="-128"/>
                <a:ea typeface="HG丸ｺﾞｼｯｸM-PRO" panose="020F0600000000000000" pitchFamily="50" charset="-128"/>
              </a:rPr>
              <a:t>　それ以外については、使用量のみを設定（現状どおり）</a:t>
            </a:r>
            <a:endParaRPr lang="en-US" altLang="ja-JP" sz="1600" dirty="0">
              <a:latin typeface="HG丸ｺﾞｼｯｸM-PRO" panose="020F0600000000000000" pitchFamily="50" charset="-128"/>
              <a:ea typeface="HG丸ｺﾞｼｯｸM-PRO" panose="020F0600000000000000" pitchFamily="50" charset="-128"/>
            </a:endParaRPr>
          </a:p>
          <a:p>
            <a:pPr fontAlgn="ctr"/>
            <a:r>
              <a:rPr lang="ja-JP" altLang="en-US" sz="1600" dirty="0">
                <a:latin typeface="HG丸ｺﾞｼｯｸM-PRO" panose="020F0600000000000000" pitchFamily="50" charset="-128"/>
                <a:ea typeface="HG丸ｺﾞｼｯｸM-PRO" panose="020F0600000000000000" pitchFamily="50" charset="-128"/>
              </a:rPr>
              <a:t>　　</a:t>
            </a:r>
            <a:r>
              <a:rPr lang="en-US" altLang="ja-JP" sz="1600" dirty="0">
                <a:latin typeface="HG丸ｺﾞｼｯｸM-PRO" panose="020F0600000000000000" pitchFamily="50" charset="-128"/>
                <a:ea typeface="HG丸ｺﾞｼｯｸM-PRO" panose="020F0600000000000000" pitchFamily="50" charset="-128"/>
              </a:rPr>
              <a:t> 『</a:t>
            </a:r>
            <a:r>
              <a:rPr lang="ja-JP" altLang="en-US" sz="1600" dirty="0">
                <a:latin typeface="HG丸ｺﾞｼｯｸM-PRO" panose="020F0600000000000000" pitchFamily="50" charset="-128"/>
                <a:ea typeface="HG丸ｺﾞｼｯｸM-PRO" panose="020F0600000000000000" pitchFamily="50" charset="-128"/>
              </a:rPr>
              <a:t>電気</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次亜塩素酸ナトリウム</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高分子凝集剤</a:t>
            </a:r>
            <a:r>
              <a:rPr lang="en-US" altLang="ja-JP" sz="1600" dirty="0">
                <a:latin typeface="HG丸ｺﾞｼｯｸM-PRO" panose="020F0600000000000000" pitchFamily="50" charset="-128"/>
                <a:ea typeface="HG丸ｺﾞｼｯｸM-PRO" panose="020F0600000000000000" pitchFamily="50" charset="-128"/>
              </a:rPr>
              <a:t>』</a:t>
            </a:r>
            <a:endParaRPr lang="en-US" altLang="ja-JP" dirty="0">
              <a:latin typeface="HG丸ｺﾞｼｯｸM-PRO" panose="020F0600000000000000" pitchFamily="50" charset="-128"/>
              <a:ea typeface="HG丸ｺﾞｼｯｸM-PRO" panose="020F0600000000000000" pitchFamily="50" charset="-128"/>
            </a:endParaRPr>
          </a:p>
          <a:p>
            <a:pPr fontAlgn="ctr"/>
            <a:r>
              <a:rPr lang="ja-JP" altLang="en-US" dirty="0">
                <a:latin typeface="HG丸ｺﾞｼｯｸM-PRO" panose="020F0600000000000000" pitchFamily="50" charset="-128"/>
                <a:ea typeface="HG丸ｺﾞｼｯｸM-PRO" panose="020F0600000000000000" pitchFamily="50" charset="-128"/>
              </a:rPr>
              <a:t>・</a:t>
            </a:r>
            <a:r>
              <a:rPr lang="ja-JP" altLang="en-US" b="1" u="sng" dirty="0">
                <a:solidFill>
                  <a:srgbClr val="FF0000"/>
                </a:solidFill>
                <a:latin typeface="HG丸ｺﾞｼｯｸM-PRO" panose="020F0600000000000000" pitchFamily="50" charset="-128"/>
                <a:ea typeface="HG丸ｺﾞｼｯｸM-PRO" panose="020F0600000000000000" pitchFamily="50" charset="-128"/>
              </a:rPr>
              <a:t>直近５年間（</a:t>
            </a:r>
            <a:r>
              <a:rPr lang="en-US" altLang="ja-JP" b="1" u="sng" dirty="0">
                <a:solidFill>
                  <a:srgbClr val="FF0000"/>
                </a:solidFill>
                <a:latin typeface="HG丸ｺﾞｼｯｸM-PRO" panose="020F0600000000000000" pitchFamily="50" charset="-128"/>
                <a:ea typeface="HG丸ｺﾞｼｯｸM-PRO" panose="020F0600000000000000" pitchFamily="50" charset="-128"/>
              </a:rPr>
              <a:t>R</a:t>
            </a:r>
            <a:r>
              <a:rPr lang="ja-JP" altLang="en-US" b="1" u="sng" dirty="0">
                <a:solidFill>
                  <a:srgbClr val="FF0000"/>
                </a:solidFill>
                <a:latin typeface="HG丸ｺﾞｼｯｸM-PRO" panose="020F0600000000000000" pitchFamily="50" charset="-128"/>
                <a:ea typeface="HG丸ｺﾞｼｯｸM-PRO" panose="020F0600000000000000" pitchFamily="50" charset="-128"/>
              </a:rPr>
              <a:t>３～</a:t>
            </a:r>
            <a:r>
              <a:rPr lang="en-US" altLang="ja-JP" b="1" u="sng" dirty="0">
                <a:solidFill>
                  <a:srgbClr val="FF0000"/>
                </a:solidFill>
                <a:latin typeface="HG丸ｺﾞｼｯｸM-PRO" panose="020F0600000000000000" pitchFamily="50" charset="-128"/>
                <a:ea typeface="HG丸ｺﾞｼｯｸM-PRO" panose="020F0600000000000000" pitchFamily="50" charset="-128"/>
              </a:rPr>
              <a:t>R7</a:t>
            </a:r>
            <a:r>
              <a:rPr lang="ja-JP" altLang="en-US" b="1" u="sng" dirty="0">
                <a:solidFill>
                  <a:srgbClr val="FF0000"/>
                </a:solidFill>
                <a:latin typeface="HG丸ｺﾞｼｯｸM-PRO" panose="020F0600000000000000" pitchFamily="50" charset="-128"/>
                <a:ea typeface="HG丸ｺﾞｼｯｸM-PRO" panose="020F0600000000000000" pitchFamily="50" charset="-128"/>
              </a:rPr>
              <a:t>）の平均値＋１</a:t>
            </a:r>
            <a:r>
              <a:rPr lang="en-US" altLang="ja-JP" b="1" u="sng" dirty="0">
                <a:solidFill>
                  <a:srgbClr val="FF0000"/>
                </a:solidFill>
                <a:latin typeface="HG丸ｺﾞｼｯｸM-PRO" panose="020F0600000000000000" pitchFamily="50" charset="-128"/>
                <a:ea typeface="HG丸ｺﾞｼｯｸM-PRO" panose="020F0600000000000000" pitchFamily="50" charset="-128"/>
              </a:rPr>
              <a:t>σ</a:t>
            </a:r>
            <a:r>
              <a:rPr lang="ja-JP" altLang="en-US" b="1" u="sng" dirty="0">
                <a:solidFill>
                  <a:srgbClr val="FF0000"/>
                </a:solidFill>
                <a:latin typeface="HG丸ｺﾞｼｯｸM-PRO" panose="020F0600000000000000" pitchFamily="50" charset="-128"/>
                <a:ea typeface="HG丸ｺﾞｼｯｸM-PRO" panose="020F0600000000000000" pitchFamily="50" charset="-128"/>
              </a:rPr>
              <a:t>（原単位、使用量とも）</a:t>
            </a:r>
            <a:endParaRPr lang="en-US" altLang="ja-JP" b="1" u="sng" dirty="0">
              <a:solidFill>
                <a:srgbClr val="FF0000"/>
              </a:solidFill>
              <a:latin typeface="HG丸ｺﾞｼｯｸM-PRO" panose="020F0600000000000000" pitchFamily="50" charset="-128"/>
              <a:ea typeface="HG丸ｺﾞｼｯｸM-PRO" panose="020F0600000000000000" pitchFamily="50" charset="-128"/>
            </a:endParaRPr>
          </a:p>
          <a:p>
            <a:pPr fontAlgn="ctr"/>
            <a:r>
              <a:rPr lang="ja-JP" altLang="en-US" b="1" dirty="0">
                <a:latin typeface="HG丸ｺﾞｼｯｸM-PRO" panose="020F0600000000000000" pitchFamily="50" charset="-128"/>
                <a:ea typeface="HG丸ｺﾞｼｯｸM-PRO" panose="020F0600000000000000" pitchFamily="50" charset="-128"/>
              </a:rPr>
              <a:t>　（現状は、「</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１</a:t>
            </a:r>
            <a:r>
              <a:rPr lang="en-US" altLang="ja-JP" b="1" dirty="0">
                <a:latin typeface="HG丸ｺﾞｼｯｸM-PRO" panose="020F0600000000000000" pitchFamily="50" charset="-128"/>
                <a:ea typeface="HG丸ｺﾞｼｯｸM-PRO" panose="020F0600000000000000" pitchFamily="50" charset="-128"/>
              </a:rPr>
              <a:t>σ</a:t>
            </a:r>
            <a:r>
              <a:rPr lang="ja-JP" altLang="en-US" b="1" dirty="0">
                <a:latin typeface="HG丸ｺﾞｼｯｸM-PRO" panose="020F0600000000000000" pitchFamily="50" charset="-128"/>
                <a:ea typeface="HG丸ｺﾞｼｯｸM-PRO" panose="020F0600000000000000" pitchFamily="50" charset="-128"/>
              </a:rPr>
              <a:t>」無し）</a:t>
            </a:r>
            <a:endParaRPr lang="en-US" altLang="ja-JP" b="1" dirty="0">
              <a:latin typeface="HG丸ｺﾞｼｯｸM-PRO" panose="020F0600000000000000" pitchFamily="50" charset="-128"/>
              <a:ea typeface="HG丸ｺﾞｼｯｸM-PRO" panose="020F0600000000000000" pitchFamily="50" charset="-128"/>
            </a:endParaRPr>
          </a:p>
        </p:txBody>
      </p:sp>
      <p:sp>
        <p:nvSpPr>
          <p:cNvPr id="7" name="角丸四角形 17">
            <a:extLst>
              <a:ext uri="{FF2B5EF4-FFF2-40B4-BE49-F238E27FC236}">
                <a16:creationId xmlns:a16="http://schemas.microsoft.com/office/drawing/2014/main" id="{69BD3F7F-80D5-E615-70B7-7DEA41C1E286}"/>
              </a:ext>
            </a:extLst>
          </p:cNvPr>
          <p:cNvSpPr/>
          <p:nvPr/>
        </p:nvSpPr>
        <p:spPr>
          <a:xfrm>
            <a:off x="114000" y="109399"/>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9" name="角丸四角形 17">
            <a:extLst>
              <a:ext uri="{FF2B5EF4-FFF2-40B4-BE49-F238E27FC236}">
                <a16:creationId xmlns:a16="http://schemas.microsoft.com/office/drawing/2014/main" id="{8332A2D6-ECB1-8AB9-5401-7B543F8ADC3C}"/>
              </a:ext>
            </a:extLst>
          </p:cNvPr>
          <p:cNvSpPr/>
          <p:nvPr/>
        </p:nvSpPr>
        <p:spPr>
          <a:xfrm>
            <a:off x="36265" y="612478"/>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②　評価基準値（ユーティリティ）の見直しについて　</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処理場・抽水所施設</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graphicFrame>
        <p:nvGraphicFramePr>
          <p:cNvPr id="10" name="グラフ 9">
            <a:extLst>
              <a:ext uri="{FF2B5EF4-FFF2-40B4-BE49-F238E27FC236}">
                <a16:creationId xmlns:a16="http://schemas.microsoft.com/office/drawing/2014/main" id="{AA6154D3-A31D-F083-0C84-69C68BFB1F0A}"/>
              </a:ext>
            </a:extLst>
          </p:cNvPr>
          <p:cNvGraphicFramePr>
            <a:graphicFrameLocks/>
          </p:cNvGraphicFramePr>
          <p:nvPr>
            <p:extLst>
              <p:ext uri="{D42A27DB-BD31-4B8C-83A1-F6EECF244321}">
                <p14:modId xmlns:p14="http://schemas.microsoft.com/office/powerpoint/2010/main" val="312339027"/>
              </p:ext>
            </p:extLst>
          </p:nvPr>
        </p:nvGraphicFramePr>
        <p:xfrm>
          <a:off x="5193629" y="3742360"/>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1" name="テキスト ボックス 10">
            <a:extLst>
              <a:ext uri="{FF2B5EF4-FFF2-40B4-BE49-F238E27FC236}">
                <a16:creationId xmlns:a16="http://schemas.microsoft.com/office/drawing/2014/main" id="{13E7B925-5246-CBC0-4F24-E84AC8C47AAC}"/>
              </a:ext>
            </a:extLst>
          </p:cNvPr>
          <p:cNvSpPr txBox="1"/>
          <p:nvPr/>
        </p:nvSpPr>
        <p:spPr>
          <a:xfrm>
            <a:off x="380100" y="4508425"/>
            <a:ext cx="1394934" cy="323165"/>
          </a:xfrm>
          <a:prstGeom prst="rect">
            <a:avLst/>
          </a:prstGeom>
          <a:noFill/>
        </p:spPr>
        <p:txBody>
          <a:bodyPr wrap="square" rtlCol="0">
            <a:spAutoFit/>
          </a:bodyPr>
          <a:lstStyle/>
          <a:p>
            <a:r>
              <a:rPr kumimoji="1" lang="ja-JP" altLang="en-US" sz="1500" dirty="0"/>
              <a:t>↓過去の平均値</a:t>
            </a:r>
          </a:p>
        </p:txBody>
      </p:sp>
      <p:sp>
        <p:nvSpPr>
          <p:cNvPr id="12" name="テキスト ボックス 11">
            <a:extLst>
              <a:ext uri="{FF2B5EF4-FFF2-40B4-BE49-F238E27FC236}">
                <a16:creationId xmlns:a16="http://schemas.microsoft.com/office/drawing/2014/main" id="{D5276231-E9A6-A8F8-8CD5-0CC2ECE4151D}"/>
              </a:ext>
            </a:extLst>
          </p:cNvPr>
          <p:cNvSpPr txBox="1"/>
          <p:nvPr/>
        </p:nvSpPr>
        <p:spPr>
          <a:xfrm>
            <a:off x="5654076" y="4078428"/>
            <a:ext cx="1199367" cy="323165"/>
          </a:xfrm>
          <a:prstGeom prst="rect">
            <a:avLst/>
          </a:prstGeom>
          <a:noFill/>
        </p:spPr>
        <p:txBody>
          <a:bodyPr wrap="square" rtlCol="0">
            <a:spAutoFit/>
          </a:bodyPr>
          <a:lstStyle/>
          <a:p>
            <a:r>
              <a:rPr kumimoji="1" lang="ja-JP" altLang="en-US" sz="1500" dirty="0"/>
              <a:t>↓平均値</a:t>
            </a:r>
            <a:r>
              <a:rPr kumimoji="1" lang="en-US" altLang="ja-JP" sz="1500" dirty="0"/>
              <a:t>+1σ</a:t>
            </a:r>
          </a:p>
        </p:txBody>
      </p:sp>
      <p:sp>
        <p:nvSpPr>
          <p:cNvPr id="15" name="テキスト ボックス 14">
            <a:extLst>
              <a:ext uri="{FF2B5EF4-FFF2-40B4-BE49-F238E27FC236}">
                <a16:creationId xmlns:a16="http://schemas.microsoft.com/office/drawing/2014/main" id="{6D917F2B-1027-AA64-F7B5-0DC3F405682B}"/>
              </a:ext>
            </a:extLst>
          </p:cNvPr>
          <p:cNvSpPr txBox="1"/>
          <p:nvPr/>
        </p:nvSpPr>
        <p:spPr>
          <a:xfrm>
            <a:off x="1332600" y="6482199"/>
            <a:ext cx="2509020" cy="323165"/>
          </a:xfrm>
          <a:prstGeom prst="rect">
            <a:avLst/>
          </a:prstGeom>
          <a:noFill/>
        </p:spPr>
        <p:txBody>
          <a:bodyPr wrap="square" rtlCol="0">
            <a:spAutoFit/>
          </a:bodyPr>
          <a:lstStyle/>
          <a:p>
            <a:r>
              <a:rPr kumimoji="1" lang="ja-JP" altLang="en-US" sz="1500" dirty="0"/>
              <a:t>現状の評価基準値のイメージ</a:t>
            </a:r>
            <a:endParaRPr kumimoji="1" lang="en-US" altLang="ja-JP" sz="1500" dirty="0"/>
          </a:p>
        </p:txBody>
      </p:sp>
      <p:sp>
        <p:nvSpPr>
          <p:cNvPr id="22" name="楕円 21">
            <a:extLst>
              <a:ext uri="{FF2B5EF4-FFF2-40B4-BE49-F238E27FC236}">
                <a16:creationId xmlns:a16="http://schemas.microsoft.com/office/drawing/2014/main" id="{1E91B91D-9239-CD7E-99BD-71FB35B7C27F}"/>
              </a:ext>
            </a:extLst>
          </p:cNvPr>
          <p:cNvSpPr/>
          <p:nvPr/>
        </p:nvSpPr>
        <p:spPr>
          <a:xfrm>
            <a:off x="2018921" y="4026160"/>
            <a:ext cx="1822699" cy="643848"/>
          </a:xfrm>
          <a:prstGeom prst="ellipse">
            <a:avLst/>
          </a:prstGeom>
          <a:no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06E16BEC-7B7C-F90C-0E09-699E97523299}"/>
              </a:ext>
            </a:extLst>
          </p:cNvPr>
          <p:cNvSpPr txBox="1"/>
          <p:nvPr/>
        </p:nvSpPr>
        <p:spPr>
          <a:xfrm>
            <a:off x="523496" y="5547719"/>
            <a:ext cx="3850734" cy="553998"/>
          </a:xfrm>
          <a:prstGeom prst="rect">
            <a:avLst/>
          </a:prstGeom>
          <a:solidFill>
            <a:schemeClr val="bg1"/>
          </a:solidFill>
        </p:spPr>
        <p:txBody>
          <a:bodyPr wrap="square" rtlCol="0">
            <a:spAutoFit/>
          </a:bodyPr>
          <a:lstStyle/>
          <a:p>
            <a:r>
              <a:rPr kumimoji="1" lang="ja-JP" altLang="en-US" sz="1500" b="1" dirty="0"/>
              <a:t>１</a:t>
            </a:r>
            <a:r>
              <a:rPr kumimoji="1" lang="en-US" altLang="ja-JP" sz="1500" b="1" dirty="0"/>
              <a:t>/</a:t>
            </a:r>
            <a:r>
              <a:rPr kumimoji="1" lang="ja-JP" altLang="en-US" sz="1500" b="1" dirty="0"/>
              <a:t>２の確率で評価基準値（平均値）を超過</a:t>
            </a:r>
            <a:endParaRPr kumimoji="1" lang="en-US" altLang="ja-JP" sz="1500" b="1" dirty="0"/>
          </a:p>
          <a:p>
            <a:r>
              <a:rPr kumimoji="1" lang="ja-JP" altLang="en-US" sz="1500" b="1" dirty="0"/>
              <a:t>⇒都度、是正報告書を提出</a:t>
            </a:r>
            <a:endParaRPr kumimoji="1" lang="en-US" altLang="ja-JP" sz="1500" b="1" dirty="0"/>
          </a:p>
        </p:txBody>
      </p:sp>
      <p:cxnSp>
        <p:nvCxnSpPr>
          <p:cNvPr id="36" name="直線コネクタ 35">
            <a:extLst>
              <a:ext uri="{FF2B5EF4-FFF2-40B4-BE49-F238E27FC236}">
                <a16:creationId xmlns:a16="http://schemas.microsoft.com/office/drawing/2014/main" id="{5377C3E6-B287-3B2E-2FE0-AB5F4A2BF350}"/>
              </a:ext>
            </a:extLst>
          </p:cNvPr>
          <p:cNvCxnSpPr>
            <a:stCxn id="22" idx="4"/>
            <a:endCxn id="24" idx="0"/>
          </p:cNvCxnSpPr>
          <p:nvPr/>
        </p:nvCxnSpPr>
        <p:spPr>
          <a:xfrm flipH="1">
            <a:off x="2448863" y="4670008"/>
            <a:ext cx="481408" cy="877711"/>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077CE598-C3B0-274B-AEEC-F3EAEAAED9C2}"/>
              </a:ext>
            </a:extLst>
          </p:cNvPr>
          <p:cNvSpPr txBox="1"/>
          <p:nvPr/>
        </p:nvSpPr>
        <p:spPr>
          <a:xfrm>
            <a:off x="6225119" y="6482199"/>
            <a:ext cx="2417650" cy="323165"/>
          </a:xfrm>
          <a:prstGeom prst="rect">
            <a:avLst/>
          </a:prstGeom>
          <a:noFill/>
        </p:spPr>
        <p:txBody>
          <a:bodyPr wrap="square" rtlCol="0">
            <a:spAutoFit/>
          </a:bodyPr>
          <a:lstStyle/>
          <a:p>
            <a:r>
              <a:rPr kumimoji="1" lang="ja-JP" altLang="en-US" sz="1500" dirty="0"/>
              <a:t>評価基準値</a:t>
            </a:r>
            <a:r>
              <a:rPr kumimoji="1" lang="ja-JP" altLang="en-US" sz="1500" b="1" dirty="0"/>
              <a:t>見直し</a:t>
            </a:r>
            <a:r>
              <a:rPr kumimoji="1" lang="ja-JP" altLang="en-US" sz="1500" dirty="0"/>
              <a:t>のイメージ</a:t>
            </a:r>
            <a:endParaRPr kumimoji="1" lang="en-US" altLang="ja-JP" sz="1500" dirty="0"/>
          </a:p>
        </p:txBody>
      </p:sp>
      <p:cxnSp>
        <p:nvCxnSpPr>
          <p:cNvPr id="42" name="直線コネクタ 41">
            <a:extLst>
              <a:ext uri="{FF2B5EF4-FFF2-40B4-BE49-F238E27FC236}">
                <a16:creationId xmlns:a16="http://schemas.microsoft.com/office/drawing/2014/main" id="{F39DFFA5-F938-CF9B-298C-E91C33E3756C}"/>
              </a:ext>
            </a:extLst>
          </p:cNvPr>
          <p:cNvCxnSpPr>
            <a:cxnSpLocks/>
          </p:cNvCxnSpPr>
          <p:nvPr/>
        </p:nvCxnSpPr>
        <p:spPr>
          <a:xfrm>
            <a:off x="7351682" y="4333165"/>
            <a:ext cx="0" cy="449580"/>
          </a:xfrm>
          <a:prstGeom prst="line">
            <a:avLst/>
          </a:prstGeom>
          <a:ln w="38100">
            <a:solidFill>
              <a:srgbClr val="0000F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7E8F4446-ECFE-91EB-C4D1-49FC763E51E1}"/>
              </a:ext>
            </a:extLst>
          </p:cNvPr>
          <p:cNvSpPr txBox="1"/>
          <p:nvPr/>
        </p:nvSpPr>
        <p:spPr>
          <a:xfrm>
            <a:off x="5418554" y="4389852"/>
            <a:ext cx="1768433" cy="323165"/>
          </a:xfrm>
          <a:prstGeom prst="rect">
            <a:avLst/>
          </a:prstGeom>
          <a:solidFill>
            <a:schemeClr val="bg1"/>
          </a:solidFill>
        </p:spPr>
        <p:txBody>
          <a:bodyPr wrap="square" rtlCol="0">
            <a:spAutoFit/>
          </a:bodyPr>
          <a:lstStyle/>
          <a:p>
            <a:r>
              <a:rPr kumimoji="1" lang="ja-JP" altLang="en-US" sz="1500" b="1" dirty="0"/>
              <a:t>データの変動を吸収</a:t>
            </a:r>
            <a:endParaRPr kumimoji="1" lang="en-US" altLang="ja-JP" sz="1500" b="1" dirty="0"/>
          </a:p>
        </p:txBody>
      </p:sp>
      <p:sp>
        <p:nvSpPr>
          <p:cNvPr id="48" name="矢印: 右 47">
            <a:extLst>
              <a:ext uri="{FF2B5EF4-FFF2-40B4-BE49-F238E27FC236}">
                <a16:creationId xmlns:a16="http://schemas.microsoft.com/office/drawing/2014/main" id="{043F67AA-B652-EFAC-9A40-2DE1FC720896}"/>
              </a:ext>
            </a:extLst>
          </p:cNvPr>
          <p:cNvSpPr/>
          <p:nvPr/>
        </p:nvSpPr>
        <p:spPr>
          <a:xfrm>
            <a:off x="4668305" y="4646514"/>
            <a:ext cx="320163" cy="9886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四角形: 角を丸くする 49">
            <a:extLst>
              <a:ext uri="{FF2B5EF4-FFF2-40B4-BE49-F238E27FC236}">
                <a16:creationId xmlns:a16="http://schemas.microsoft.com/office/drawing/2014/main" id="{E3720BBF-B0E2-65BA-C3C0-28194EBF2770}"/>
              </a:ext>
            </a:extLst>
          </p:cNvPr>
          <p:cNvSpPr/>
          <p:nvPr/>
        </p:nvSpPr>
        <p:spPr>
          <a:xfrm>
            <a:off x="3841620" y="3265341"/>
            <a:ext cx="698980" cy="335848"/>
          </a:xfrm>
          <a:prstGeom prst="roundRect">
            <a:avLst/>
          </a:prstGeom>
          <a:no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55FE2A54-B8A4-11B0-8753-5BE110D6DB10}"/>
              </a:ext>
            </a:extLst>
          </p:cNvPr>
          <p:cNvSpPr txBox="1"/>
          <p:nvPr/>
        </p:nvSpPr>
        <p:spPr>
          <a:xfrm>
            <a:off x="7567127" y="2447580"/>
            <a:ext cx="2198502" cy="1132554"/>
          </a:xfrm>
          <a:prstGeom prst="rect">
            <a:avLst/>
          </a:prstGeom>
          <a:noFill/>
          <a:ln>
            <a:solidFill>
              <a:schemeClr val="tx1"/>
            </a:solidFill>
          </a:ln>
        </p:spPr>
        <p:txBody>
          <a:bodyPr wrap="square" rtlCol="0">
            <a:spAutoFit/>
          </a:bodyPr>
          <a:lstStyle/>
          <a:p>
            <a:pPr>
              <a:lnSpc>
                <a:spcPct val="125000"/>
              </a:lnSpc>
            </a:pPr>
            <a:r>
              <a:rPr lang="en-US" altLang="ja-JP" sz="1400" b="1" dirty="0">
                <a:latin typeface="HG丸ｺﾞｼｯｸM-PRO" panose="020F0600000000000000" pitchFamily="50" charset="-128"/>
                <a:ea typeface="HG丸ｺﾞｼｯｸM-PRO" panose="020F0600000000000000" pitchFamily="50" charset="-128"/>
              </a:rPr>
              <a:t>σ</a:t>
            </a:r>
            <a:r>
              <a:rPr lang="ja-JP" altLang="en-US" sz="1400" b="1" dirty="0">
                <a:latin typeface="HG丸ｺﾞｼｯｸM-PRO" panose="020F0600000000000000" pitchFamily="50" charset="-128"/>
                <a:ea typeface="HG丸ｺﾞｼｯｸM-PRO" panose="020F0600000000000000" pitchFamily="50" charset="-128"/>
              </a:rPr>
              <a:t>：標準偏差</a:t>
            </a:r>
            <a:endParaRPr lang="en-US" altLang="ja-JP" sz="1400" b="1" dirty="0">
              <a:latin typeface="HG丸ｺﾞｼｯｸM-PRO" panose="020F0600000000000000" pitchFamily="50" charset="-128"/>
              <a:ea typeface="HG丸ｺﾞｼｯｸM-PRO" panose="020F0600000000000000" pitchFamily="50" charset="-128"/>
            </a:endParaRPr>
          </a:p>
          <a:p>
            <a:pPr>
              <a:lnSpc>
                <a:spcPct val="125000"/>
              </a:lnSpc>
            </a:pPr>
            <a:r>
              <a:rPr lang="ja-JP" altLang="en-US" sz="1400" b="1" dirty="0">
                <a:latin typeface="HG丸ｺﾞｼｯｸM-PRO" panose="020F0600000000000000" pitchFamily="50" charset="-128"/>
                <a:ea typeface="HG丸ｺﾞｼｯｸM-PRO" panose="020F0600000000000000" pitchFamily="50" charset="-128"/>
              </a:rPr>
              <a:t>　　正規分布に従う場合、</a:t>
            </a:r>
            <a:endParaRPr lang="en-US" altLang="ja-JP" sz="1400" b="1" dirty="0">
              <a:latin typeface="HG丸ｺﾞｼｯｸM-PRO" panose="020F0600000000000000" pitchFamily="50" charset="-128"/>
              <a:ea typeface="HG丸ｺﾞｼｯｸM-PRO" panose="020F0600000000000000" pitchFamily="50" charset="-128"/>
            </a:endParaRPr>
          </a:p>
          <a:p>
            <a:pPr>
              <a:lnSpc>
                <a:spcPct val="125000"/>
              </a:lnSpc>
            </a:pPr>
            <a:r>
              <a:rPr lang="ja-JP" altLang="en-US" sz="1400" b="1" dirty="0">
                <a:latin typeface="HG丸ｺﾞｼｯｸM-PRO" panose="020F0600000000000000" pitchFamily="50" charset="-128"/>
                <a:ea typeface="HG丸ｺﾞｼｯｸM-PRO" panose="020F0600000000000000" pitchFamily="50" charset="-128"/>
              </a:rPr>
              <a:t>　　データの約６８％が</a:t>
            </a:r>
            <a:endParaRPr lang="en-US" altLang="ja-JP" sz="1400" b="1" dirty="0">
              <a:latin typeface="HG丸ｺﾞｼｯｸM-PRO" panose="020F0600000000000000" pitchFamily="50" charset="-128"/>
              <a:ea typeface="HG丸ｺﾞｼｯｸM-PRO" panose="020F0600000000000000" pitchFamily="50" charset="-128"/>
            </a:endParaRPr>
          </a:p>
          <a:p>
            <a:pPr>
              <a:lnSpc>
                <a:spcPct val="125000"/>
              </a:lnSpc>
            </a:pPr>
            <a:r>
              <a:rPr lang="ja-JP" altLang="en-US" sz="1400" b="1" dirty="0">
                <a:latin typeface="HG丸ｺﾞｼｯｸM-PRO" panose="020F0600000000000000" pitchFamily="50" charset="-128"/>
                <a:ea typeface="HG丸ｺﾞｼｯｸM-PRO" panose="020F0600000000000000" pitchFamily="50" charset="-128"/>
              </a:rPr>
              <a:t>　　収まる範囲</a:t>
            </a:r>
            <a:endParaRPr lang="en-US" altLang="ja-JP" sz="1400" b="1" dirty="0">
              <a:latin typeface="HG丸ｺﾞｼｯｸM-PRO" panose="020F0600000000000000" pitchFamily="50" charset="-128"/>
              <a:ea typeface="HG丸ｺﾞｼｯｸM-PRO" panose="020F0600000000000000" pitchFamily="50" charset="-128"/>
            </a:endParaRPr>
          </a:p>
        </p:txBody>
      </p:sp>
      <p:sp>
        <p:nvSpPr>
          <p:cNvPr id="3" name="テキスト ボックス 2">
            <a:extLst>
              <a:ext uri="{FF2B5EF4-FFF2-40B4-BE49-F238E27FC236}">
                <a16:creationId xmlns:a16="http://schemas.microsoft.com/office/drawing/2014/main" id="{39A35259-3B59-9857-86FE-5FF7F645C9C3}"/>
              </a:ext>
            </a:extLst>
          </p:cNvPr>
          <p:cNvSpPr txBox="1"/>
          <p:nvPr/>
        </p:nvSpPr>
        <p:spPr>
          <a:xfrm>
            <a:off x="8458722" y="80108"/>
            <a:ext cx="1329606" cy="400110"/>
          </a:xfrm>
          <a:prstGeom prst="rect">
            <a:avLst/>
          </a:prstGeom>
          <a:noFill/>
          <a:ln w="6350">
            <a:solidFill>
              <a:schemeClr val="tx1"/>
            </a:solidFill>
          </a:ln>
        </p:spPr>
        <p:txBody>
          <a:bodyPr wrap="square" rtlCol="0">
            <a:spAutoFit/>
          </a:bodyPr>
          <a:lstStyle/>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第３回審議会資料</a:t>
            </a:r>
            <a:endParaRPr kumimoji="1" lang="en-US" altLang="ja-JP" sz="1000" dirty="0">
              <a:solidFill>
                <a:prstClr val="black"/>
              </a:solidFill>
              <a:latin typeface="Meiryo UI" panose="020B0604030504040204" pitchFamily="50" charset="-128"/>
              <a:ea typeface="Meiryo UI" panose="020B0604030504040204" pitchFamily="50" charset="-128"/>
            </a:endParaRPr>
          </a:p>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（再掲、一部加筆）</a:t>
            </a:r>
            <a:endParaRPr kumimoji="1" lang="en-US" altLang="ja-JP" sz="1000" dirty="0">
              <a:solidFill>
                <a:prstClr val="black"/>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E5B25CFF-646F-E0E1-A325-F7202B6CC9F6}"/>
              </a:ext>
            </a:extLst>
          </p:cNvPr>
          <p:cNvSpPr txBox="1"/>
          <p:nvPr/>
        </p:nvSpPr>
        <p:spPr>
          <a:xfrm>
            <a:off x="114000" y="990518"/>
            <a:ext cx="9674328" cy="1231106"/>
          </a:xfrm>
          <a:prstGeom prst="rect">
            <a:avLst/>
          </a:prstGeom>
          <a:noFill/>
        </p:spPr>
        <p:txBody>
          <a:bodyPr wrap="square" rtlCol="0">
            <a:spAutoFit/>
          </a:bodyPr>
          <a:lstStyle/>
          <a:p>
            <a:r>
              <a:rPr lang="en-US" altLang="ja-JP" sz="2000" b="1" dirty="0"/>
              <a:t>【</a:t>
            </a:r>
            <a:r>
              <a:rPr lang="ja-JP" altLang="en-US" sz="2000" b="1" dirty="0"/>
              <a:t>目的</a:t>
            </a:r>
            <a:r>
              <a:rPr lang="en-US" altLang="ja-JP" sz="2000" b="1" dirty="0"/>
              <a:t>】</a:t>
            </a:r>
          </a:p>
          <a:p>
            <a:r>
              <a:rPr lang="ja-JP" altLang="ja-JP" b="1" dirty="0"/>
              <a:t>・評価基準値が平均値で設定されることにより、通常の運転管理においても評価基準超過＝是正報告が必要となるなど、是正報告が多数行われることとなり、重大な超過事案の埋没</a:t>
            </a:r>
            <a:r>
              <a:rPr lang="ja-JP" altLang="en-US" b="1" dirty="0"/>
              <a:t>等</a:t>
            </a:r>
            <a:r>
              <a:rPr lang="ja-JP" altLang="ja-JP" b="1" dirty="0"/>
              <a:t>が懸念されていたことを解消する</a:t>
            </a:r>
            <a:endParaRPr lang="en-US" altLang="ja-JP" b="1" dirty="0"/>
          </a:p>
        </p:txBody>
      </p:sp>
    </p:spTree>
    <p:extLst>
      <p:ext uri="{BB962C8B-B14F-4D97-AF65-F5344CB8AC3E}">
        <p14:creationId xmlns:p14="http://schemas.microsoft.com/office/powerpoint/2010/main" val="731594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48DE-0A22-ABF2-EC8F-3A030D0F0AB3}"/>
            </a:ext>
          </a:extLst>
        </p:cNvPr>
        <p:cNvGrpSpPr/>
        <p:nvPr/>
      </p:nvGrpSpPr>
      <p:grpSpPr>
        <a:xfrm>
          <a:off x="0" y="0"/>
          <a:ext cx="0" cy="0"/>
          <a:chOff x="0" y="0"/>
          <a:chExt cx="0" cy="0"/>
        </a:xfrm>
      </p:grpSpPr>
      <p:sp>
        <p:nvSpPr>
          <p:cNvPr id="22" name="四角形: 角を丸くする 21">
            <a:extLst>
              <a:ext uri="{FF2B5EF4-FFF2-40B4-BE49-F238E27FC236}">
                <a16:creationId xmlns:a16="http://schemas.microsoft.com/office/drawing/2014/main" id="{6006D380-80DD-4DA1-4913-BF221D4ED504}"/>
              </a:ext>
            </a:extLst>
          </p:cNvPr>
          <p:cNvSpPr/>
          <p:nvPr/>
        </p:nvSpPr>
        <p:spPr>
          <a:xfrm>
            <a:off x="5246935" y="1605975"/>
            <a:ext cx="4562876" cy="854217"/>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4">
            <a:extLst>
              <a:ext uri="{FF2B5EF4-FFF2-40B4-BE49-F238E27FC236}">
                <a16:creationId xmlns:a16="http://schemas.microsoft.com/office/drawing/2014/main" id="{71FA3DA3-E6EA-6411-EB9A-CD7D9058A9C0}"/>
              </a:ext>
            </a:extLst>
          </p:cNvPr>
          <p:cNvSpPr>
            <a:spLocks noGrp="1"/>
          </p:cNvSpPr>
          <p:nvPr>
            <p:ph type="sldNum" sz="quarter" idx="12"/>
          </p:nvPr>
        </p:nvSpPr>
        <p:spPr/>
        <p:txBody>
          <a:bodyPr/>
          <a:lstStyle/>
          <a:p>
            <a:fld id="{36EC18DB-A5DF-4E0E-B815-FCD04A2C4B2C}" type="slidenum">
              <a:rPr kumimoji="1" lang="ja-JP" altLang="en-US" smtClean="0"/>
              <a:t>38</a:t>
            </a:fld>
            <a:endParaRPr kumimoji="1" lang="ja-JP" altLang="en-US" dirty="0"/>
          </a:p>
        </p:txBody>
      </p:sp>
      <p:sp>
        <p:nvSpPr>
          <p:cNvPr id="6" name="テキスト ボックス 5">
            <a:extLst>
              <a:ext uri="{FF2B5EF4-FFF2-40B4-BE49-F238E27FC236}">
                <a16:creationId xmlns:a16="http://schemas.microsoft.com/office/drawing/2014/main" id="{BFC0FF84-28E7-B147-7449-8EECBF8B8D65}"/>
              </a:ext>
            </a:extLst>
          </p:cNvPr>
          <p:cNvSpPr txBox="1"/>
          <p:nvPr/>
        </p:nvSpPr>
        <p:spPr>
          <a:xfrm>
            <a:off x="96189" y="1017853"/>
            <a:ext cx="9375485" cy="737189"/>
          </a:xfrm>
          <a:prstGeom prst="rect">
            <a:avLst/>
          </a:prstGeom>
          <a:noFill/>
        </p:spPr>
        <p:txBody>
          <a:bodyPr wrap="square" rtlCol="0">
            <a:spAutoFit/>
          </a:bodyPr>
          <a:lstStyle/>
          <a:p>
            <a:pPr>
              <a:lnSpc>
                <a:spcPct val="125000"/>
              </a:lnSpc>
            </a:pPr>
            <a:r>
              <a:rPr lang="ja-JP" altLang="en-US" b="1" dirty="0">
                <a:latin typeface="HG丸ｺﾞｼｯｸM-PRO" panose="020F0600000000000000" pitchFamily="50" charset="-128"/>
                <a:ea typeface="HG丸ｺﾞｼｯｸM-PRO" panose="020F0600000000000000" pitchFamily="50" charset="-128"/>
              </a:rPr>
              <a:t>（３）評価基準値の算定について（原単位）　</a:t>
            </a:r>
            <a:endParaRPr lang="en-US" altLang="ja-JP" b="1" dirty="0">
              <a:solidFill>
                <a:srgbClr val="FF0101"/>
              </a:solidFill>
              <a:latin typeface="+mn-ea"/>
              <a:ea typeface="HG丸ｺﾞｼｯｸM-PRO" panose="020F0600000000000000" pitchFamily="50" charset="-128"/>
            </a:endParaRPr>
          </a:p>
          <a:p>
            <a:pPr>
              <a:lnSpc>
                <a:spcPct val="125000"/>
              </a:lnSpc>
            </a:pPr>
            <a:r>
              <a:rPr lang="ja-JP" altLang="en-US" b="1" dirty="0">
                <a:solidFill>
                  <a:srgbClr val="FF0101"/>
                </a:solidFill>
                <a:latin typeface="HG丸ｺﾞｼｯｸM-PRO" panose="020F0600000000000000" pitchFamily="50" charset="-128"/>
                <a:ea typeface="HG丸ｺﾞｼｯｸM-PRO" panose="020F0600000000000000" pitchFamily="50" charset="-128"/>
              </a:rPr>
              <a:t>　・</a:t>
            </a:r>
            <a:r>
              <a:rPr lang="ja-JP" altLang="en-US" b="1" u="sng" dirty="0">
                <a:solidFill>
                  <a:srgbClr val="FF0101"/>
                </a:solidFill>
                <a:latin typeface="HG丸ｺﾞｼｯｸM-PRO" panose="020F0600000000000000" pitchFamily="50" charset="-128"/>
                <a:ea typeface="HG丸ｺﾞｼｯｸM-PRO" panose="020F0600000000000000" pitchFamily="50" charset="-128"/>
              </a:rPr>
              <a:t>原単位の評価基準値は、処理場毎に定める</a:t>
            </a:r>
            <a:endParaRPr lang="en-US" altLang="ja-JP" b="1" u="sng" dirty="0">
              <a:solidFill>
                <a:srgbClr val="FF0101"/>
              </a:solidFill>
              <a:latin typeface="HG丸ｺﾞｼｯｸM-PRO" panose="020F0600000000000000" pitchFamily="50" charset="-128"/>
              <a:ea typeface="HG丸ｺﾞｼｯｸM-PRO" panose="020F0600000000000000" pitchFamily="50" charset="-128"/>
            </a:endParaRPr>
          </a:p>
        </p:txBody>
      </p:sp>
      <p:graphicFrame>
        <p:nvGraphicFramePr>
          <p:cNvPr id="9" name="表 8">
            <a:extLst>
              <a:ext uri="{FF2B5EF4-FFF2-40B4-BE49-F238E27FC236}">
                <a16:creationId xmlns:a16="http://schemas.microsoft.com/office/drawing/2014/main" id="{6585FEF7-B17D-8DC9-55B7-E2918E48BC60}"/>
              </a:ext>
            </a:extLst>
          </p:cNvPr>
          <p:cNvGraphicFramePr>
            <a:graphicFrameLocks noGrp="1"/>
          </p:cNvGraphicFramePr>
          <p:nvPr/>
        </p:nvGraphicFramePr>
        <p:xfrm>
          <a:off x="595135" y="2033083"/>
          <a:ext cx="2304000" cy="3962400"/>
        </p:xfrm>
        <a:graphic>
          <a:graphicData uri="http://schemas.openxmlformats.org/drawingml/2006/table">
            <a:tbl>
              <a:tblPr firstRow="1" bandRow="1">
                <a:tableStyleId>{5C22544A-7EE6-4342-B048-85BDC9FD1C3A}</a:tableStyleId>
              </a:tblPr>
              <a:tblGrid>
                <a:gridCol w="720000">
                  <a:extLst>
                    <a:ext uri="{9D8B030D-6E8A-4147-A177-3AD203B41FA5}">
                      <a16:colId xmlns:a16="http://schemas.microsoft.com/office/drawing/2014/main" val="3537969644"/>
                    </a:ext>
                  </a:extLst>
                </a:gridCol>
                <a:gridCol w="1584000">
                  <a:extLst>
                    <a:ext uri="{9D8B030D-6E8A-4147-A177-3AD203B41FA5}">
                      <a16:colId xmlns:a16="http://schemas.microsoft.com/office/drawing/2014/main" val="1017776593"/>
                    </a:ext>
                  </a:extLst>
                </a:gridCol>
              </a:tblGrid>
              <a:tr h="297949">
                <a:tc>
                  <a:txBody>
                    <a:bodyPr/>
                    <a:lstStyle/>
                    <a:p>
                      <a:pPr algn="ctr"/>
                      <a:r>
                        <a:rPr kumimoji="1" lang="ja-JP" altLang="en-US" sz="1400" b="0" dirty="0">
                          <a:solidFill>
                            <a:sysClr val="windowText" lastClr="000000"/>
                          </a:solidFill>
                        </a:rPr>
                        <a:t>処理場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ysClr val="windowText" lastClr="000000"/>
                          </a:solidFill>
                          <a:latin typeface="HG丸ｺﾞｼｯｸM-PRO" panose="020F0600000000000000" pitchFamily="50" charset="-128"/>
                          <a:ea typeface="HG丸ｺﾞｼｯｸM-PRO" panose="020F0600000000000000" pitchFamily="50" charset="-128"/>
                        </a:rPr>
                        <a:t>内訳</a:t>
                      </a:r>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a:t>
                      </a:r>
                      <a:r>
                        <a:rPr kumimoji="1" lang="en-US" altLang="ja-JP" sz="1400" b="0" dirty="0">
                          <a:solidFill>
                            <a:schemeClr val="tx1"/>
                          </a:solidFill>
                          <a:latin typeface="HG丸ｺﾞｼｯｸM-PRO" panose="020F0600000000000000" pitchFamily="50" charset="-128"/>
                          <a:ea typeface="HG丸ｺﾞｼｯｸM-PRO" panose="020F0600000000000000" pitchFamily="50" charset="-128"/>
                        </a:rPr>
                        <a:t>kWh/m3)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76751651"/>
                  </a:ext>
                </a:extLst>
              </a:tr>
              <a:tr h="297949">
                <a:tc>
                  <a:txBody>
                    <a:bodyPr/>
                    <a:lstStyle/>
                    <a:p>
                      <a:pPr algn="ctr"/>
                      <a:r>
                        <a:rPr kumimoji="1" lang="ja-JP" altLang="en-US" sz="1400" b="0" dirty="0">
                          <a:solidFill>
                            <a:sysClr val="windowText" lastClr="000000"/>
                          </a:solidFill>
                        </a:rPr>
                        <a:t>中浜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0.4470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97838342"/>
                  </a:ext>
                </a:extLst>
              </a:tr>
              <a:tr h="297949">
                <a:tc>
                  <a:txBody>
                    <a:bodyPr/>
                    <a:lstStyle/>
                    <a:p>
                      <a:pPr algn="ctr"/>
                      <a:r>
                        <a:rPr kumimoji="1" lang="ja-JP" altLang="en-US" sz="1400" b="0" dirty="0">
                          <a:solidFill>
                            <a:sysClr val="windowText" lastClr="000000"/>
                          </a:solidFill>
                        </a:rPr>
                        <a:t>今福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0.2260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9900379"/>
                  </a:ext>
                </a:extLst>
              </a:tr>
              <a:tr h="297949">
                <a:tc>
                  <a:txBody>
                    <a:bodyPr/>
                    <a:lstStyle/>
                    <a:p>
                      <a:pPr algn="ctr"/>
                      <a:r>
                        <a:rPr kumimoji="1" lang="ja-JP" altLang="en-US" sz="1400" b="0" dirty="0">
                          <a:solidFill>
                            <a:sysClr val="windowText" lastClr="000000"/>
                          </a:solidFill>
                        </a:rPr>
                        <a:t>放出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0.4900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5558459"/>
                  </a:ext>
                </a:extLst>
              </a:tr>
              <a:tr h="297949">
                <a:tc>
                  <a:txBody>
                    <a:bodyPr/>
                    <a:lstStyle/>
                    <a:p>
                      <a:pPr algn="ctr"/>
                      <a:r>
                        <a:rPr kumimoji="1" lang="ja-JP" altLang="en-US" sz="1400" b="0" dirty="0">
                          <a:solidFill>
                            <a:sysClr val="windowText" lastClr="000000"/>
                          </a:solidFill>
                        </a:rPr>
                        <a:t>津守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0.3740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6400598"/>
                  </a:ext>
                </a:extLst>
              </a:tr>
              <a:tr h="297949">
                <a:tc>
                  <a:txBody>
                    <a:bodyPr/>
                    <a:lstStyle/>
                    <a:p>
                      <a:pPr algn="ctr"/>
                      <a:r>
                        <a:rPr kumimoji="1" lang="ja-JP" altLang="en-US" sz="1400" b="0" dirty="0">
                          <a:solidFill>
                            <a:sysClr val="windowText" lastClr="000000"/>
                          </a:solidFill>
                        </a:rPr>
                        <a:t>市岡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0.2870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368193"/>
                  </a:ext>
                </a:extLst>
              </a:tr>
              <a:tr h="297949">
                <a:tc>
                  <a:txBody>
                    <a:bodyPr/>
                    <a:lstStyle/>
                    <a:p>
                      <a:pPr algn="ctr"/>
                      <a:r>
                        <a:rPr kumimoji="1" lang="ja-JP" altLang="en-US" sz="1400" b="0" dirty="0">
                          <a:solidFill>
                            <a:sysClr val="windowText" lastClr="000000"/>
                          </a:solidFill>
                        </a:rPr>
                        <a:t>千島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0.3510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1868270"/>
                  </a:ext>
                </a:extLst>
              </a:tr>
              <a:tr h="297949">
                <a:tc>
                  <a:txBody>
                    <a:bodyPr/>
                    <a:lstStyle/>
                    <a:p>
                      <a:pPr algn="ctr"/>
                      <a:r>
                        <a:rPr kumimoji="1" lang="ja-JP" altLang="en-US" sz="1400" b="0" dirty="0">
                          <a:solidFill>
                            <a:sysClr val="windowText" lastClr="000000"/>
                          </a:solidFill>
                        </a:rPr>
                        <a:t>住之江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0.3010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6698349"/>
                  </a:ext>
                </a:extLst>
              </a:tr>
              <a:tr h="297949">
                <a:tc>
                  <a:txBody>
                    <a:bodyPr/>
                    <a:lstStyle/>
                    <a:p>
                      <a:pPr algn="ctr"/>
                      <a:r>
                        <a:rPr kumimoji="1" lang="ja-JP" altLang="en-US" sz="1400" b="0" dirty="0">
                          <a:solidFill>
                            <a:sysClr val="windowText" lastClr="000000"/>
                          </a:solidFill>
                        </a:rPr>
                        <a:t>平野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0.4560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9568021"/>
                  </a:ext>
                </a:extLst>
              </a:tr>
              <a:tr h="297949">
                <a:tc>
                  <a:txBody>
                    <a:bodyPr/>
                    <a:lstStyle/>
                    <a:p>
                      <a:pPr algn="ctr"/>
                      <a:r>
                        <a:rPr kumimoji="1" lang="ja-JP" altLang="en-US" sz="1400" b="0" dirty="0">
                          <a:solidFill>
                            <a:sysClr val="windowText" lastClr="000000"/>
                          </a:solidFill>
                        </a:rPr>
                        <a:t>海老江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0.2360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8068269"/>
                  </a:ext>
                </a:extLst>
              </a:tr>
              <a:tr h="297949">
                <a:tc>
                  <a:txBody>
                    <a:bodyPr/>
                    <a:lstStyle/>
                    <a:p>
                      <a:pPr algn="ctr"/>
                      <a:r>
                        <a:rPr kumimoji="1" lang="ja-JP" altLang="en-US" sz="1400" b="0" dirty="0">
                          <a:solidFill>
                            <a:sysClr val="windowText" lastClr="000000"/>
                          </a:solidFill>
                        </a:rPr>
                        <a:t>大野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0.2860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5263037"/>
                  </a:ext>
                </a:extLst>
              </a:tr>
              <a:tr h="297949">
                <a:tc>
                  <a:txBody>
                    <a:bodyPr/>
                    <a:lstStyle/>
                    <a:p>
                      <a:pPr algn="ctr"/>
                      <a:r>
                        <a:rPr kumimoji="1" lang="ja-JP" altLang="en-US" sz="1400" b="0" dirty="0">
                          <a:solidFill>
                            <a:sysClr val="windowText" lastClr="000000"/>
                          </a:solidFill>
                        </a:rPr>
                        <a:t>此花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0.4980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307562"/>
                  </a:ext>
                </a:extLst>
              </a:tr>
              <a:tr h="297949">
                <a:tc>
                  <a:txBody>
                    <a:bodyPr/>
                    <a:lstStyle/>
                    <a:p>
                      <a:pPr algn="ctr"/>
                      <a:r>
                        <a:rPr kumimoji="1" lang="ja-JP" altLang="en-US" sz="1400" b="0" dirty="0">
                          <a:solidFill>
                            <a:sysClr val="windowText" lastClr="000000"/>
                          </a:solidFill>
                        </a:rPr>
                        <a:t>十八条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0.1420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29203"/>
                  </a:ext>
                </a:extLst>
              </a:tr>
            </a:tbl>
          </a:graphicData>
        </a:graphic>
      </p:graphicFrame>
      <p:sp>
        <p:nvSpPr>
          <p:cNvPr id="11" name="矢印: 下 10">
            <a:extLst>
              <a:ext uri="{FF2B5EF4-FFF2-40B4-BE49-F238E27FC236}">
                <a16:creationId xmlns:a16="http://schemas.microsoft.com/office/drawing/2014/main" id="{5A9197BF-D509-B4C8-8318-71E61957211A}"/>
              </a:ext>
            </a:extLst>
          </p:cNvPr>
          <p:cNvSpPr/>
          <p:nvPr/>
        </p:nvSpPr>
        <p:spPr>
          <a:xfrm rot="10800000">
            <a:off x="1871766" y="6021238"/>
            <a:ext cx="385483" cy="1981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F08273F-60CA-6F79-6526-C40DA454B241}"/>
              </a:ext>
            </a:extLst>
          </p:cNvPr>
          <p:cNvSpPr txBox="1"/>
          <p:nvPr/>
        </p:nvSpPr>
        <p:spPr>
          <a:xfrm>
            <a:off x="679231" y="6176100"/>
            <a:ext cx="2769930" cy="523220"/>
          </a:xfrm>
          <a:prstGeom prst="rect">
            <a:avLst/>
          </a:prstGeom>
          <a:noFill/>
        </p:spPr>
        <p:txBody>
          <a:bodyPr wrap="square">
            <a:spAutoFit/>
          </a:bodyPr>
          <a:lstStyle/>
          <a:p>
            <a:pPr algn="ctr" fontAlgn="ctr"/>
            <a:r>
              <a:rPr lang="ja-JP" altLang="en-US" sz="1400" b="1" dirty="0">
                <a:solidFill>
                  <a:srgbClr val="000000"/>
                </a:solidFill>
                <a:latin typeface="HG丸ｺﾞｼｯｸM-PRO" panose="020F0600000000000000" pitchFamily="50" charset="-128"/>
                <a:ea typeface="HG丸ｺﾞｼｯｸM-PRO" panose="020F0600000000000000" pitchFamily="50" charset="-128"/>
              </a:rPr>
              <a:t>評価基準値</a:t>
            </a:r>
            <a:endParaRPr lang="en-US" altLang="ja-JP" sz="1400" b="1" dirty="0">
              <a:solidFill>
                <a:srgbClr val="000000"/>
              </a:solidFill>
              <a:latin typeface="HG丸ｺﾞｼｯｸM-PRO" panose="020F0600000000000000" pitchFamily="50" charset="-128"/>
              <a:ea typeface="HG丸ｺﾞｼｯｸM-PRO" panose="020F0600000000000000" pitchFamily="50" charset="-128"/>
            </a:endParaRPr>
          </a:p>
          <a:p>
            <a:pPr algn="ctr" fontAlgn="ctr"/>
            <a:r>
              <a:rPr lang="ja-JP" altLang="en-US" sz="1400" b="1" i="0" strike="noStrike" dirty="0">
                <a:solidFill>
                  <a:srgbClr val="000000"/>
                </a:solidFill>
                <a:effectLst/>
                <a:latin typeface="HG丸ｺﾞｼｯｸM-PRO" panose="020F0600000000000000" pitchFamily="50" charset="-128"/>
                <a:ea typeface="HG丸ｺﾞｼｯｸM-PRO" panose="020F0600000000000000" pitchFamily="50" charset="-128"/>
              </a:rPr>
              <a:t>（各処理場の平均値</a:t>
            </a:r>
            <a:r>
              <a:rPr lang="ja-JP" altLang="en-US" sz="1400" b="1" i="0" u="sng" strike="noStrike" dirty="0">
                <a:solidFill>
                  <a:srgbClr val="FF0000"/>
                </a:solidFill>
                <a:effectLst/>
                <a:latin typeface="HG丸ｺﾞｼｯｸM-PRO" panose="020F0600000000000000" pitchFamily="50" charset="-128"/>
                <a:ea typeface="HG丸ｺﾞｼｯｸM-PRO" panose="020F0600000000000000" pitchFamily="50" charset="-128"/>
              </a:rPr>
              <a:t>＋１</a:t>
            </a:r>
            <a:r>
              <a:rPr lang="en-US" altLang="ja-JP" sz="1400" b="1" i="0" u="sng" strike="noStrike" dirty="0">
                <a:solidFill>
                  <a:srgbClr val="FF0000"/>
                </a:solidFill>
                <a:effectLst/>
                <a:latin typeface="HG丸ｺﾞｼｯｸM-PRO" panose="020F0600000000000000" pitchFamily="50" charset="-128"/>
                <a:ea typeface="HG丸ｺﾞｼｯｸM-PRO" panose="020F0600000000000000" pitchFamily="50" charset="-128"/>
              </a:rPr>
              <a:t>σ</a:t>
            </a:r>
            <a:r>
              <a:rPr lang="ja-JP" altLang="en-US" sz="1400" b="1" i="0" strike="noStrike" dirty="0">
                <a:solidFill>
                  <a:srgbClr val="000000"/>
                </a:solidFill>
                <a:effectLst/>
                <a:latin typeface="HG丸ｺﾞｼｯｸM-PRO" panose="020F0600000000000000" pitchFamily="50" charset="-128"/>
                <a:ea typeface="HG丸ｺﾞｼｯｸM-PRO" panose="020F0600000000000000" pitchFamily="50" charset="-128"/>
              </a:rPr>
              <a:t>）</a:t>
            </a:r>
            <a:endParaRPr lang="en-US" altLang="ja-JP" sz="1400" b="1" i="0" strike="noStrike" dirty="0">
              <a:effectLst/>
              <a:latin typeface="HG丸ｺﾞｼｯｸM-PRO" panose="020F0600000000000000" pitchFamily="50" charset="-128"/>
              <a:ea typeface="HG丸ｺﾞｼｯｸM-PRO" panose="020F0600000000000000" pitchFamily="50" charset="-128"/>
            </a:endParaRPr>
          </a:p>
        </p:txBody>
      </p:sp>
      <p:sp>
        <p:nvSpPr>
          <p:cNvPr id="8" name="四角形: 角を丸くする 7">
            <a:extLst>
              <a:ext uri="{FF2B5EF4-FFF2-40B4-BE49-F238E27FC236}">
                <a16:creationId xmlns:a16="http://schemas.microsoft.com/office/drawing/2014/main" id="{D8076252-DF83-4C25-9AE3-F62C2382530A}"/>
              </a:ext>
            </a:extLst>
          </p:cNvPr>
          <p:cNvSpPr/>
          <p:nvPr/>
        </p:nvSpPr>
        <p:spPr>
          <a:xfrm>
            <a:off x="1335741" y="2352430"/>
            <a:ext cx="1563394" cy="3643053"/>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 name="表 1">
            <a:extLst>
              <a:ext uri="{FF2B5EF4-FFF2-40B4-BE49-F238E27FC236}">
                <a16:creationId xmlns:a16="http://schemas.microsoft.com/office/drawing/2014/main" id="{BA5F520E-D439-173F-991B-254E034FEB51}"/>
              </a:ext>
            </a:extLst>
          </p:cNvPr>
          <p:cNvGraphicFramePr>
            <a:graphicFrameLocks noGrp="1"/>
          </p:cNvGraphicFramePr>
          <p:nvPr/>
        </p:nvGraphicFramePr>
        <p:xfrm>
          <a:off x="3409948" y="4260719"/>
          <a:ext cx="6061726" cy="1802064"/>
        </p:xfrm>
        <a:graphic>
          <a:graphicData uri="http://schemas.openxmlformats.org/drawingml/2006/table">
            <a:tbl>
              <a:tblPr firstRow="1" bandRow="1">
                <a:tableStyleId>{93296810-A885-4BE3-A3E7-6D5BEEA58F35}</a:tableStyleId>
              </a:tblPr>
              <a:tblGrid>
                <a:gridCol w="1080000">
                  <a:extLst>
                    <a:ext uri="{9D8B030D-6E8A-4147-A177-3AD203B41FA5}">
                      <a16:colId xmlns:a16="http://schemas.microsoft.com/office/drawing/2014/main" val="3056356421"/>
                    </a:ext>
                  </a:extLst>
                </a:gridCol>
                <a:gridCol w="568556">
                  <a:extLst>
                    <a:ext uri="{9D8B030D-6E8A-4147-A177-3AD203B41FA5}">
                      <a16:colId xmlns:a16="http://schemas.microsoft.com/office/drawing/2014/main" val="3164474369"/>
                    </a:ext>
                  </a:extLst>
                </a:gridCol>
                <a:gridCol w="562894">
                  <a:extLst>
                    <a:ext uri="{9D8B030D-6E8A-4147-A177-3AD203B41FA5}">
                      <a16:colId xmlns:a16="http://schemas.microsoft.com/office/drawing/2014/main" val="4117702368"/>
                    </a:ext>
                  </a:extLst>
                </a:gridCol>
                <a:gridCol w="562894">
                  <a:extLst>
                    <a:ext uri="{9D8B030D-6E8A-4147-A177-3AD203B41FA5}">
                      <a16:colId xmlns:a16="http://schemas.microsoft.com/office/drawing/2014/main" val="2185430912"/>
                    </a:ext>
                  </a:extLst>
                </a:gridCol>
                <a:gridCol w="842600">
                  <a:extLst>
                    <a:ext uri="{9D8B030D-6E8A-4147-A177-3AD203B41FA5}">
                      <a16:colId xmlns:a16="http://schemas.microsoft.com/office/drawing/2014/main" val="347176148"/>
                    </a:ext>
                  </a:extLst>
                </a:gridCol>
                <a:gridCol w="562894">
                  <a:extLst>
                    <a:ext uri="{9D8B030D-6E8A-4147-A177-3AD203B41FA5}">
                      <a16:colId xmlns:a16="http://schemas.microsoft.com/office/drawing/2014/main" val="2876891467"/>
                    </a:ext>
                  </a:extLst>
                </a:gridCol>
                <a:gridCol w="562894">
                  <a:extLst>
                    <a:ext uri="{9D8B030D-6E8A-4147-A177-3AD203B41FA5}">
                      <a16:colId xmlns:a16="http://schemas.microsoft.com/office/drawing/2014/main" val="612514101"/>
                    </a:ext>
                  </a:extLst>
                </a:gridCol>
                <a:gridCol w="562894">
                  <a:extLst>
                    <a:ext uri="{9D8B030D-6E8A-4147-A177-3AD203B41FA5}">
                      <a16:colId xmlns:a16="http://schemas.microsoft.com/office/drawing/2014/main" val="1175309737"/>
                    </a:ext>
                  </a:extLst>
                </a:gridCol>
                <a:gridCol w="756100">
                  <a:extLst>
                    <a:ext uri="{9D8B030D-6E8A-4147-A177-3AD203B41FA5}">
                      <a16:colId xmlns:a16="http://schemas.microsoft.com/office/drawing/2014/main" val="3931922136"/>
                    </a:ext>
                  </a:extLst>
                </a:gridCol>
              </a:tblGrid>
              <a:tr h="423781">
                <a:tc>
                  <a:txBody>
                    <a:bodyPr/>
                    <a:lstStyle/>
                    <a:p>
                      <a:pPr algn="ctr"/>
                      <a:endParaRPr kumimoji="1" lang="ja-JP" altLang="en-US" sz="8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200" b="1" dirty="0">
                          <a:solidFill>
                            <a:schemeClr val="tx1"/>
                          </a:solidFill>
                          <a:latin typeface="HG丸ｺﾞｼｯｸM-PRO" panose="020F0600000000000000" pitchFamily="50" charset="-128"/>
                          <a:ea typeface="HG丸ｺﾞｼｯｸM-PRO" panose="020F0600000000000000" pitchFamily="50" charset="-128"/>
                        </a:rPr>
                        <a:t>4</a:t>
                      </a: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月</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９月</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上半期</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計</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200" b="1" dirty="0">
                          <a:solidFill>
                            <a:schemeClr val="tx1"/>
                          </a:solidFill>
                          <a:latin typeface="HG丸ｺﾞｼｯｸM-PRO" panose="020F0600000000000000" pitchFamily="50" charset="-128"/>
                          <a:ea typeface="HG丸ｺﾞｼｯｸM-PRO" panose="020F0600000000000000" pitchFamily="50" charset="-128"/>
                        </a:rPr>
                        <a:t>10</a:t>
                      </a: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月</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200" b="1" dirty="0">
                          <a:solidFill>
                            <a:schemeClr val="tx1"/>
                          </a:solidFill>
                          <a:latin typeface="HG丸ｺﾞｼｯｸM-PRO" panose="020F0600000000000000" pitchFamily="50" charset="-128"/>
                          <a:ea typeface="HG丸ｺﾞｼｯｸM-PRO" panose="020F0600000000000000" pitchFamily="50" charset="-128"/>
                        </a:rPr>
                        <a:t>3</a:t>
                      </a: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月</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通年</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計</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941672193"/>
                  </a:ext>
                </a:extLst>
              </a:tr>
              <a:tr h="386111">
                <a:tc>
                  <a:txBody>
                    <a:bodyP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使用量</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en-US" altLang="ja-JP" sz="1200" b="1" dirty="0">
                          <a:solidFill>
                            <a:schemeClr val="tx1"/>
                          </a:solidFill>
                          <a:latin typeface="HG丸ｺﾞｼｯｸM-PRO" panose="020F0600000000000000" pitchFamily="50" charset="-128"/>
                          <a:ea typeface="HG丸ｺﾞｼｯｸM-PRO" panose="020F0600000000000000" pitchFamily="50" charset="-128"/>
                        </a:rPr>
                        <a:t>(kWh)</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1,100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1,100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6,600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1,100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1,100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13,200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9184870"/>
                  </a:ext>
                </a:extLst>
              </a:tr>
              <a:tr h="367277">
                <a:tc>
                  <a:txBody>
                    <a:bodyP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水量</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en-US" altLang="ja-JP" sz="1200" b="1" dirty="0">
                          <a:solidFill>
                            <a:schemeClr val="tx1"/>
                          </a:solidFill>
                          <a:latin typeface="HG丸ｺﾞｼｯｸM-PRO" panose="020F0600000000000000" pitchFamily="50" charset="-128"/>
                          <a:ea typeface="HG丸ｺﾞｼｯｸM-PRO" panose="020F0600000000000000" pitchFamily="50" charset="-128"/>
                        </a:rPr>
                        <a:t>(m3)</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550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550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3,300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550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550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6,600</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3480677"/>
                  </a:ext>
                </a:extLst>
              </a:tr>
              <a:tr h="386111">
                <a:tc>
                  <a:txBody>
                    <a:bodyP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水量原単位</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a:t>
                      </a:r>
                      <a:r>
                        <a:rPr kumimoji="1" lang="en-US" altLang="ja-JP" sz="1200" b="1" dirty="0">
                          <a:solidFill>
                            <a:schemeClr val="tx1"/>
                          </a:solidFill>
                          <a:latin typeface="HG丸ｺﾞｼｯｸM-PRO" panose="020F0600000000000000" pitchFamily="50" charset="-128"/>
                          <a:ea typeface="HG丸ｺﾞｼｯｸM-PRO" panose="020F0600000000000000" pitchFamily="50" charset="-128"/>
                        </a:rPr>
                        <a:t>kWh/m3)</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2.00</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3000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2.00</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4782432"/>
                  </a:ext>
                </a:extLst>
              </a:tr>
            </a:tbl>
          </a:graphicData>
        </a:graphic>
      </p:graphicFrame>
      <p:sp>
        <p:nvSpPr>
          <p:cNvPr id="3" name="四角形: 角を丸くする 2">
            <a:extLst>
              <a:ext uri="{FF2B5EF4-FFF2-40B4-BE49-F238E27FC236}">
                <a16:creationId xmlns:a16="http://schemas.microsoft.com/office/drawing/2014/main" id="{1065D0FD-B0EA-F47B-E4A6-14CE20B3B166}"/>
              </a:ext>
            </a:extLst>
          </p:cNvPr>
          <p:cNvSpPr/>
          <p:nvPr/>
        </p:nvSpPr>
        <p:spPr>
          <a:xfrm>
            <a:off x="6182360" y="5623053"/>
            <a:ext cx="848360" cy="43973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16040D6E-0DBF-B0AA-88C5-2CF244C1CA17}"/>
              </a:ext>
            </a:extLst>
          </p:cNvPr>
          <p:cNvSpPr/>
          <p:nvPr/>
        </p:nvSpPr>
        <p:spPr>
          <a:xfrm>
            <a:off x="8730077" y="5623053"/>
            <a:ext cx="741597" cy="43973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B03FF76A-CA88-DAC1-130F-B96C4A6D96DF}"/>
              </a:ext>
            </a:extLst>
          </p:cNvPr>
          <p:cNvSpPr txBox="1"/>
          <p:nvPr/>
        </p:nvSpPr>
        <p:spPr>
          <a:xfrm>
            <a:off x="4463732" y="6212430"/>
            <a:ext cx="5133975" cy="584775"/>
          </a:xfrm>
          <a:prstGeom prst="rect">
            <a:avLst/>
          </a:prstGeom>
          <a:noFill/>
        </p:spPr>
        <p:txBody>
          <a:bodyPr wrap="square">
            <a:spAutoFit/>
          </a:bodyPr>
          <a:lstStyle/>
          <a:p>
            <a:pPr fontAlgn="ctr"/>
            <a:r>
              <a:rPr lang="ja-JP" altLang="en-US" sz="1600" dirty="0">
                <a:solidFill>
                  <a:srgbClr val="000000"/>
                </a:solidFill>
                <a:latin typeface="HG丸ｺﾞｼｯｸM-PRO" panose="020F0600000000000000" pitchFamily="50" charset="-128"/>
                <a:ea typeface="HG丸ｺﾞｼｯｸM-PRO" panose="020F0600000000000000" pitchFamily="50" charset="-128"/>
              </a:rPr>
              <a:t>上半期の実績を元に、水量原単位を算出（時点確認）</a:t>
            </a:r>
            <a:endParaRPr lang="en-US" altLang="ja-JP" sz="1600" dirty="0">
              <a:solidFill>
                <a:srgbClr val="000000"/>
              </a:solidFill>
              <a:latin typeface="HG丸ｺﾞｼｯｸM-PRO" panose="020F0600000000000000" pitchFamily="50" charset="-128"/>
              <a:ea typeface="HG丸ｺﾞｼｯｸM-PRO" panose="020F0600000000000000" pitchFamily="50" charset="-128"/>
            </a:endParaRPr>
          </a:p>
          <a:p>
            <a:pPr fontAlgn="ctr"/>
            <a:r>
              <a:rPr lang="ja-JP" altLang="en-US" sz="1600" dirty="0">
                <a:solidFill>
                  <a:srgbClr val="000000"/>
                </a:solidFill>
                <a:latin typeface="HG丸ｺﾞｼｯｸM-PRO" panose="020F0600000000000000" pitchFamily="50" charset="-128"/>
                <a:ea typeface="HG丸ｺﾞｼｯｸM-PRO" panose="020F0600000000000000" pitchFamily="50" charset="-128"/>
              </a:rPr>
              <a:t>翌年度当初に</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通年の原単位を評価する</a:t>
            </a:r>
            <a:endParaRPr lang="en-US" altLang="ja-JP" sz="1600" b="1" u="sng" dirty="0">
              <a:solidFill>
                <a:srgbClr val="FF0000"/>
              </a:solidFill>
              <a:latin typeface="HG丸ｺﾞｼｯｸM-PRO" panose="020F0600000000000000" pitchFamily="50" charset="-128"/>
              <a:ea typeface="HG丸ｺﾞｼｯｸM-PRO" panose="020F0600000000000000" pitchFamily="50" charset="-128"/>
            </a:endParaRPr>
          </a:p>
        </p:txBody>
      </p:sp>
      <p:cxnSp>
        <p:nvCxnSpPr>
          <p:cNvPr id="14" name="直線コネクタ 13">
            <a:extLst>
              <a:ext uri="{FF2B5EF4-FFF2-40B4-BE49-F238E27FC236}">
                <a16:creationId xmlns:a16="http://schemas.microsoft.com/office/drawing/2014/main" id="{6C297B04-DF1A-FDA6-E81D-B787ECF72144}"/>
              </a:ext>
            </a:extLst>
          </p:cNvPr>
          <p:cNvCxnSpPr>
            <a:cxnSpLocks/>
            <a:stCxn id="13" idx="0"/>
            <a:endCxn id="3" idx="2"/>
          </p:cNvCxnSpPr>
          <p:nvPr/>
        </p:nvCxnSpPr>
        <p:spPr>
          <a:xfrm flipH="1" flipV="1">
            <a:off x="6606540" y="6062783"/>
            <a:ext cx="424180" cy="1496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5A5BBA55-8DB3-6A4D-7BEA-29771AE303CE}"/>
              </a:ext>
            </a:extLst>
          </p:cNvPr>
          <p:cNvCxnSpPr>
            <a:cxnSpLocks/>
            <a:stCxn id="13" idx="0"/>
            <a:endCxn id="7" idx="2"/>
          </p:cNvCxnSpPr>
          <p:nvPr/>
        </p:nvCxnSpPr>
        <p:spPr>
          <a:xfrm flipV="1">
            <a:off x="7030720" y="6062783"/>
            <a:ext cx="2070156" cy="1496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角丸四角形 17">
            <a:extLst>
              <a:ext uri="{FF2B5EF4-FFF2-40B4-BE49-F238E27FC236}">
                <a16:creationId xmlns:a16="http://schemas.microsoft.com/office/drawing/2014/main" id="{F1F2E14F-64FA-21C9-1697-6A9BC981C11A}"/>
              </a:ext>
            </a:extLst>
          </p:cNvPr>
          <p:cNvSpPr/>
          <p:nvPr/>
        </p:nvSpPr>
        <p:spPr>
          <a:xfrm>
            <a:off x="114000" y="109399"/>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5" name="角丸四角形 17">
            <a:extLst>
              <a:ext uri="{FF2B5EF4-FFF2-40B4-BE49-F238E27FC236}">
                <a16:creationId xmlns:a16="http://schemas.microsoft.com/office/drawing/2014/main" id="{B8E1688B-A466-825C-77DD-0D47E767BDB1}"/>
              </a:ext>
            </a:extLst>
          </p:cNvPr>
          <p:cNvSpPr/>
          <p:nvPr/>
        </p:nvSpPr>
        <p:spPr>
          <a:xfrm>
            <a:off x="36265" y="612478"/>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②　評価基準値（ユーティリティ）の見直し　</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処理場・抽水所施設</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graphicFrame>
        <p:nvGraphicFramePr>
          <p:cNvPr id="18" name="表 17">
            <a:extLst>
              <a:ext uri="{FF2B5EF4-FFF2-40B4-BE49-F238E27FC236}">
                <a16:creationId xmlns:a16="http://schemas.microsoft.com/office/drawing/2014/main" id="{F7FFA8BF-11F7-B0CB-5A39-6E3CE297464D}"/>
              </a:ext>
            </a:extLst>
          </p:cNvPr>
          <p:cNvGraphicFramePr>
            <a:graphicFrameLocks noGrp="1"/>
          </p:cNvGraphicFramePr>
          <p:nvPr/>
        </p:nvGraphicFramePr>
        <p:xfrm>
          <a:off x="3409948" y="2985276"/>
          <a:ext cx="5760000" cy="1150188"/>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3056356421"/>
                    </a:ext>
                  </a:extLst>
                </a:gridCol>
                <a:gridCol w="1080000">
                  <a:extLst>
                    <a:ext uri="{9D8B030D-6E8A-4147-A177-3AD203B41FA5}">
                      <a16:colId xmlns:a16="http://schemas.microsoft.com/office/drawing/2014/main" val="3164474369"/>
                    </a:ext>
                  </a:extLst>
                </a:gridCol>
                <a:gridCol w="2160000">
                  <a:extLst>
                    <a:ext uri="{9D8B030D-6E8A-4147-A177-3AD203B41FA5}">
                      <a16:colId xmlns:a16="http://schemas.microsoft.com/office/drawing/2014/main" val="4117702368"/>
                    </a:ext>
                  </a:extLst>
                </a:gridCol>
                <a:gridCol w="1440000">
                  <a:extLst>
                    <a:ext uri="{9D8B030D-6E8A-4147-A177-3AD203B41FA5}">
                      <a16:colId xmlns:a16="http://schemas.microsoft.com/office/drawing/2014/main" val="3619472261"/>
                    </a:ext>
                  </a:extLst>
                </a:gridCol>
              </a:tblGrid>
              <a:tr h="396800">
                <a:tc>
                  <a:txBody>
                    <a:bodyPr/>
                    <a:lstStyle/>
                    <a:p>
                      <a:pPr algn="ctr"/>
                      <a:endParaRPr kumimoji="1" lang="ja-JP" altLang="en-US" sz="14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400" b="1" baseline="0" dirty="0">
                          <a:solidFill>
                            <a:schemeClr val="tx1"/>
                          </a:solidFill>
                        </a:rPr>
                        <a:t>設定範囲</a:t>
                      </a:r>
                      <a:endParaRPr kumimoji="1" lang="ja-JP" altLang="en-US" sz="1400" b="1" baseline="0"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400" b="1" baseline="0" dirty="0">
                          <a:solidFill>
                            <a:schemeClr val="tx1"/>
                          </a:solidFill>
                        </a:rPr>
                        <a:t>算出方法</a:t>
                      </a:r>
                      <a:endParaRPr kumimoji="1" lang="ja-JP" altLang="en-US" sz="1400" b="1" baseline="0"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400" b="1" baseline="0" dirty="0">
                          <a:solidFill>
                            <a:schemeClr val="tx1"/>
                          </a:solidFill>
                          <a:latin typeface="HG丸ｺﾞｼｯｸM-PRO" panose="020F0600000000000000" pitchFamily="50" charset="-128"/>
                          <a:ea typeface="HG丸ｺﾞｼｯｸM-PRO" panose="020F0600000000000000" pitchFamily="50" charset="-128"/>
                        </a:rPr>
                        <a:t>自主管理値</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41672193"/>
                  </a:ext>
                </a:extLst>
              </a:tr>
              <a:tr h="386111">
                <a:tc>
                  <a:txBody>
                    <a:bodyPr/>
                    <a:lstStyle/>
                    <a:p>
                      <a:pPr algn="ctr"/>
                      <a:r>
                        <a:rPr kumimoji="1" lang="ja-JP" altLang="en-US" sz="1400" b="1" dirty="0">
                          <a:solidFill>
                            <a:schemeClr val="tx1"/>
                          </a:solidFill>
                        </a:rPr>
                        <a:t>現状</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u="none" strike="noStrike" kern="1200" cap="none" spc="0" normalizeH="0" baseline="0" noProof="0" dirty="0">
                          <a:ln>
                            <a:noFill/>
                          </a:ln>
                          <a:solidFill>
                            <a:schemeClr val="tx1"/>
                          </a:solidFill>
                          <a:effectLst/>
                          <a:uLnTx/>
                          <a:uFillTx/>
                        </a:rPr>
                        <a:t>処理場毎</a:t>
                      </a:r>
                      <a:endPar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schemeClr val="tx1"/>
                          </a:solidFill>
                          <a:effectLst/>
                          <a:uLnTx/>
                          <a:uFillTx/>
                        </a:rPr>
                        <a:t>H29</a:t>
                      </a:r>
                      <a:r>
                        <a:rPr kumimoji="1" lang="ja-JP" altLang="en-US" sz="1400" b="0" u="none" strike="noStrike" kern="1200" cap="none" spc="0" normalizeH="0" baseline="0" noProof="0" dirty="0">
                          <a:ln>
                            <a:noFill/>
                          </a:ln>
                          <a:solidFill>
                            <a:schemeClr val="tx1"/>
                          </a:solidFill>
                          <a:effectLst/>
                          <a:uLnTx/>
                          <a:uFillTx/>
                        </a:rPr>
                        <a:t>～</a:t>
                      </a:r>
                      <a:r>
                        <a:rPr kumimoji="1" lang="en-US" altLang="ja-JP" sz="1400" b="0" u="none" strike="noStrike" kern="1200" cap="none" spc="0" normalizeH="0" baseline="0" noProof="0" dirty="0">
                          <a:ln>
                            <a:noFill/>
                          </a:ln>
                          <a:solidFill>
                            <a:schemeClr val="tx1"/>
                          </a:solidFill>
                          <a:effectLst/>
                          <a:uLnTx/>
                          <a:uFillTx/>
                        </a:rPr>
                        <a:t>R1</a:t>
                      </a:r>
                      <a:r>
                        <a:rPr kumimoji="1" lang="ja-JP" altLang="en-US" sz="1400" b="0" u="none" strike="noStrike" kern="1200" cap="none" spc="0" normalizeH="0" baseline="0" noProof="0" dirty="0">
                          <a:ln>
                            <a:noFill/>
                          </a:ln>
                          <a:solidFill>
                            <a:schemeClr val="tx1"/>
                          </a:solidFill>
                          <a:effectLst/>
                          <a:uLnTx/>
                          <a:uFillTx/>
                        </a:rPr>
                        <a:t>の平均値</a:t>
                      </a:r>
                      <a:endPar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設定無し</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9184870"/>
                  </a:ext>
                </a:extLst>
              </a:tr>
              <a:tr h="367277">
                <a:tc>
                  <a:txBody>
                    <a:bodyPr/>
                    <a:lstStyle/>
                    <a:p>
                      <a:pPr algn="ctr"/>
                      <a:r>
                        <a:rPr kumimoji="1" lang="ja-JP" altLang="en-US" sz="1400" b="1" dirty="0">
                          <a:solidFill>
                            <a:schemeClr val="tx1"/>
                          </a:solidFill>
                        </a:rPr>
                        <a:t>見直し</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u="none" strike="noStrike" kern="1200" cap="none" spc="0" normalizeH="0" baseline="0" noProof="0" dirty="0">
                          <a:ln>
                            <a:noFill/>
                          </a:ln>
                          <a:solidFill>
                            <a:schemeClr val="tx1"/>
                          </a:solidFill>
                          <a:effectLst/>
                          <a:uLnTx/>
                          <a:uFillTx/>
                        </a:rPr>
                        <a:t>処理場毎</a:t>
                      </a:r>
                      <a:endPar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schemeClr val="tx1"/>
                          </a:solidFill>
                          <a:effectLst/>
                          <a:uLnTx/>
                          <a:uFillTx/>
                        </a:rPr>
                        <a:t>R3</a:t>
                      </a:r>
                      <a:r>
                        <a:rPr kumimoji="1" lang="ja-JP" altLang="en-US" sz="1400" b="0" u="none" strike="noStrike" kern="1200" cap="none" spc="0" normalizeH="0" baseline="0" noProof="0" dirty="0">
                          <a:ln>
                            <a:noFill/>
                          </a:ln>
                          <a:solidFill>
                            <a:schemeClr val="tx1"/>
                          </a:solidFill>
                          <a:effectLst/>
                          <a:uLnTx/>
                          <a:uFillTx/>
                        </a:rPr>
                        <a:t>～</a:t>
                      </a:r>
                      <a:r>
                        <a:rPr kumimoji="1" lang="en-US" altLang="ja-JP" sz="1400" b="0" u="none" strike="noStrike" kern="1200" cap="none" spc="0" normalizeH="0" baseline="0" noProof="0" dirty="0">
                          <a:ln>
                            <a:noFill/>
                          </a:ln>
                          <a:solidFill>
                            <a:schemeClr val="tx1"/>
                          </a:solidFill>
                          <a:effectLst/>
                          <a:uLnTx/>
                          <a:uFillTx/>
                        </a:rPr>
                        <a:t>R7</a:t>
                      </a:r>
                      <a:r>
                        <a:rPr kumimoji="1" lang="ja-JP" altLang="en-US" sz="1400" b="0" u="none" strike="noStrike" kern="1200" cap="none" spc="0" normalizeH="0" baseline="0" noProof="0" dirty="0">
                          <a:ln>
                            <a:noFill/>
                          </a:ln>
                          <a:solidFill>
                            <a:schemeClr val="tx1"/>
                          </a:solidFill>
                          <a:effectLst/>
                          <a:uLnTx/>
                          <a:uFillTx/>
                        </a:rPr>
                        <a:t>の平均値</a:t>
                      </a:r>
                      <a:r>
                        <a:rPr kumimoji="1" lang="en-US" altLang="ja-JP" sz="1400" b="1" u="sng" strike="noStrike" kern="1200" cap="none" spc="0" normalizeH="0" baseline="0" noProof="0" dirty="0">
                          <a:ln>
                            <a:noFill/>
                          </a:ln>
                          <a:solidFill>
                            <a:srgbClr val="FF0000"/>
                          </a:solidFill>
                          <a:effectLst/>
                          <a:uLnTx/>
                          <a:uFillTx/>
                        </a:rPr>
                        <a:t>+</a:t>
                      </a:r>
                      <a:r>
                        <a:rPr kumimoji="1" lang="ja-JP" altLang="en-US" sz="1400" b="1" u="sng" strike="noStrike" kern="1200" cap="none" spc="0" normalizeH="0" baseline="0" noProof="0" dirty="0">
                          <a:ln>
                            <a:noFill/>
                          </a:ln>
                          <a:solidFill>
                            <a:srgbClr val="FF0000"/>
                          </a:solidFill>
                          <a:effectLst/>
                          <a:uLnTx/>
                          <a:uFillTx/>
                        </a:rPr>
                        <a:t>１</a:t>
                      </a:r>
                      <a:r>
                        <a:rPr kumimoji="1" lang="en-US" altLang="ja-JP" sz="1400" b="1" u="sng" strike="noStrike" kern="1200" cap="none" spc="0" normalizeH="0" baseline="0" noProof="0" dirty="0">
                          <a:ln>
                            <a:noFill/>
                          </a:ln>
                          <a:solidFill>
                            <a:srgbClr val="FF0000"/>
                          </a:solidFill>
                          <a:effectLst/>
                          <a:uLnTx/>
                          <a:uFillTx/>
                        </a:rPr>
                        <a:t>σ</a:t>
                      </a:r>
                      <a:endParaRPr kumimoji="1" lang="ja-JP" altLang="en-US" sz="1400" b="1" i="0" u="sng"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設定無し</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480677"/>
                  </a:ext>
                </a:extLst>
              </a:tr>
            </a:tbl>
          </a:graphicData>
        </a:graphic>
      </p:graphicFrame>
      <p:sp>
        <p:nvSpPr>
          <p:cNvPr id="20" name="テキスト ボックス 19">
            <a:extLst>
              <a:ext uri="{FF2B5EF4-FFF2-40B4-BE49-F238E27FC236}">
                <a16:creationId xmlns:a16="http://schemas.microsoft.com/office/drawing/2014/main" id="{E63FD06B-2B50-9C0F-0651-0C95E33D82A3}"/>
              </a:ext>
            </a:extLst>
          </p:cNvPr>
          <p:cNvSpPr txBox="1"/>
          <p:nvPr/>
        </p:nvSpPr>
        <p:spPr>
          <a:xfrm>
            <a:off x="5453818" y="1067323"/>
            <a:ext cx="3991587" cy="369332"/>
          </a:xfrm>
          <a:prstGeom prst="rect">
            <a:avLst/>
          </a:prstGeom>
          <a:noFill/>
        </p:spPr>
        <p:txBody>
          <a:bodyPr wrap="square">
            <a:spAutoFit/>
          </a:bodyPr>
          <a:lstStyle/>
          <a:p>
            <a:r>
              <a:rPr lang="ja-JP" altLang="en-US" b="1" dirty="0">
                <a:solidFill>
                  <a:srgbClr val="000000"/>
                </a:solidFill>
                <a:latin typeface="HG丸ｺﾞｼｯｸM-PRO" panose="020F0600000000000000" pitchFamily="50" charset="-128"/>
                <a:ea typeface="HG丸ｺﾞｼｯｸM-PRO" panose="020F0600000000000000" pitchFamily="50" charset="-128"/>
              </a:rPr>
              <a:t>水量原単位 </a:t>
            </a:r>
            <a:r>
              <a:rPr lang="ja-JP" altLang="en-US" sz="1800" b="1" dirty="0">
                <a:solidFill>
                  <a:srgbClr val="000000"/>
                </a:solidFill>
                <a:latin typeface="HG丸ｺﾞｼｯｸM-PRO" panose="020F0600000000000000" pitchFamily="50" charset="-128"/>
                <a:ea typeface="HG丸ｺﾞｼｯｸM-PRO" panose="020F0600000000000000" pitchFamily="50" charset="-128"/>
              </a:rPr>
              <a:t>＝ 使用量 ／ 処理水量</a:t>
            </a:r>
            <a:endParaRPr lang="ja-JP" altLang="en-US" b="1" dirty="0"/>
          </a:p>
        </p:txBody>
      </p:sp>
      <p:sp>
        <p:nvSpPr>
          <p:cNvPr id="21" name="四角形: 角を丸くする 20">
            <a:extLst>
              <a:ext uri="{FF2B5EF4-FFF2-40B4-BE49-F238E27FC236}">
                <a16:creationId xmlns:a16="http://schemas.microsoft.com/office/drawing/2014/main" id="{DB5937B7-E9F4-6F18-30C5-DE1D942D7F87}"/>
              </a:ext>
            </a:extLst>
          </p:cNvPr>
          <p:cNvSpPr/>
          <p:nvPr/>
        </p:nvSpPr>
        <p:spPr>
          <a:xfrm>
            <a:off x="5246935" y="980717"/>
            <a:ext cx="4027292" cy="57602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40E126C-56FD-A614-EE20-DFC623349460}"/>
              </a:ext>
            </a:extLst>
          </p:cNvPr>
          <p:cNvSpPr txBox="1"/>
          <p:nvPr/>
        </p:nvSpPr>
        <p:spPr>
          <a:xfrm>
            <a:off x="5246936" y="1670946"/>
            <a:ext cx="4562875" cy="737189"/>
          </a:xfrm>
          <a:prstGeom prst="rect">
            <a:avLst/>
          </a:prstGeom>
          <a:noFill/>
        </p:spPr>
        <p:txBody>
          <a:bodyPr wrap="square" rtlCol="0">
            <a:spAutoFit/>
          </a:bodyPr>
          <a:lstStyle/>
          <a:p>
            <a:pPr>
              <a:lnSpc>
                <a:spcPct val="125000"/>
              </a:lnSpc>
            </a:pPr>
            <a:r>
              <a:rPr lang="ja-JP" altLang="en-US" b="1" dirty="0">
                <a:latin typeface="HG丸ｺﾞｼｯｸM-PRO" panose="020F0600000000000000" pitchFamily="50" charset="-128"/>
                <a:ea typeface="HG丸ｺﾞｼｯｸM-PRO" panose="020F0600000000000000" pitchFamily="50" charset="-128"/>
              </a:rPr>
              <a:t>対象：</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電気</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次亜塩素酸ナトリウム</a:t>
            </a:r>
            <a:r>
              <a:rPr lang="en-US" altLang="ja-JP" b="1" dirty="0">
                <a:latin typeface="HG丸ｺﾞｼｯｸM-PRO" panose="020F0600000000000000" pitchFamily="50" charset="-128"/>
                <a:ea typeface="HG丸ｺﾞｼｯｸM-PRO" panose="020F0600000000000000" pitchFamily="50" charset="-128"/>
              </a:rPr>
              <a:t>』</a:t>
            </a:r>
          </a:p>
          <a:p>
            <a:pPr>
              <a:lnSpc>
                <a:spcPct val="125000"/>
              </a:lnSpc>
            </a:pPr>
            <a:r>
              <a:rPr lang="ja-JP" altLang="en-US" b="1" dirty="0">
                <a:latin typeface="HG丸ｺﾞｼｯｸM-PRO" panose="020F0600000000000000" pitchFamily="50" charset="-128"/>
                <a:ea typeface="HG丸ｺﾞｼｯｸM-PRO" panose="020F0600000000000000" pitchFamily="50" charset="-128"/>
              </a:rPr>
              <a:t>　　　</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高分子凝集剤</a:t>
            </a:r>
            <a:r>
              <a:rPr lang="en-US" altLang="ja-JP" b="1" dirty="0">
                <a:latin typeface="HG丸ｺﾞｼｯｸM-PRO" panose="020F0600000000000000" pitchFamily="50" charset="-128"/>
                <a:ea typeface="HG丸ｺﾞｼｯｸM-PRO" panose="020F0600000000000000" pitchFamily="50" charset="-128"/>
              </a:rPr>
              <a:t>』</a:t>
            </a:r>
            <a:endParaRPr lang="en-US" altLang="ja-JP" b="1" u="sng" dirty="0">
              <a:solidFill>
                <a:srgbClr val="FF0101"/>
              </a:solidFill>
              <a:latin typeface="HG丸ｺﾞｼｯｸM-PRO" panose="020F0600000000000000" pitchFamily="50" charset="-128"/>
              <a:ea typeface="HG丸ｺﾞｼｯｸM-PRO" panose="020F0600000000000000" pitchFamily="50" charset="-128"/>
            </a:endParaRPr>
          </a:p>
        </p:txBody>
      </p:sp>
      <p:sp>
        <p:nvSpPr>
          <p:cNvPr id="17" name="テキスト ボックス 16">
            <a:extLst>
              <a:ext uri="{FF2B5EF4-FFF2-40B4-BE49-F238E27FC236}">
                <a16:creationId xmlns:a16="http://schemas.microsoft.com/office/drawing/2014/main" id="{DCA62C0E-CB2D-3FAA-A457-85EF1AD688E1}"/>
              </a:ext>
            </a:extLst>
          </p:cNvPr>
          <p:cNvSpPr txBox="1"/>
          <p:nvPr/>
        </p:nvSpPr>
        <p:spPr>
          <a:xfrm>
            <a:off x="3105403" y="2501235"/>
            <a:ext cx="6670815" cy="390941"/>
          </a:xfrm>
          <a:prstGeom prst="rect">
            <a:avLst/>
          </a:prstGeom>
          <a:noFill/>
        </p:spPr>
        <p:txBody>
          <a:bodyPr wrap="square" rtlCol="0">
            <a:spAutoFit/>
          </a:bodyPr>
          <a:lstStyle/>
          <a:p>
            <a:pPr>
              <a:lnSpc>
                <a:spcPct val="125000"/>
              </a:lnSpc>
            </a:pPr>
            <a:r>
              <a:rPr lang="ja-JP" altLang="en-US" b="1" u="sng" dirty="0">
                <a:latin typeface="HG丸ｺﾞｼｯｸM-PRO" panose="020F0600000000000000" pitchFamily="50" charset="-128"/>
                <a:ea typeface="HG丸ｺﾞｼｯｸM-PRO" panose="020F0600000000000000" pitchFamily="50" charset="-128"/>
              </a:rPr>
              <a:t>原単位超過時、使用量が評価基準以内であれば未達としない</a:t>
            </a:r>
            <a:endParaRPr lang="en-US" altLang="ja-JP" b="1" u="sng" dirty="0">
              <a:solidFill>
                <a:srgbClr val="FF0101"/>
              </a:solidFill>
              <a:latin typeface="HG丸ｺﾞｼｯｸM-PRO" panose="020F0600000000000000" pitchFamily="50" charset="-128"/>
              <a:ea typeface="HG丸ｺﾞｼｯｸM-PRO" panose="020F0600000000000000" pitchFamily="50" charset="-128"/>
            </a:endParaRPr>
          </a:p>
        </p:txBody>
      </p:sp>
      <p:sp>
        <p:nvSpPr>
          <p:cNvPr id="24" name="テキスト ボックス 23">
            <a:extLst>
              <a:ext uri="{FF2B5EF4-FFF2-40B4-BE49-F238E27FC236}">
                <a16:creationId xmlns:a16="http://schemas.microsoft.com/office/drawing/2014/main" id="{6A5BB51C-1AFA-A479-5E62-FDDC4388E81C}"/>
              </a:ext>
            </a:extLst>
          </p:cNvPr>
          <p:cNvSpPr txBox="1"/>
          <p:nvPr/>
        </p:nvSpPr>
        <p:spPr>
          <a:xfrm>
            <a:off x="595136" y="1808701"/>
            <a:ext cx="3144257" cy="253916"/>
          </a:xfrm>
          <a:prstGeom prst="rect">
            <a:avLst/>
          </a:prstGeom>
          <a:noFill/>
        </p:spPr>
        <p:txBody>
          <a:bodyPr wrap="square">
            <a:spAutoFit/>
          </a:bodyPr>
          <a:lstStyle/>
          <a:p>
            <a:pPr algn="ctr" fontAlgn="ctr"/>
            <a:r>
              <a:rPr lang="en-US" altLang="ja-JP" sz="1050" dirty="0">
                <a:solidFill>
                  <a:srgbClr val="000000"/>
                </a:solidFill>
                <a:latin typeface="HG丸ｺﾞｼｯｸM-PRO" panose="020F0600000000000000" pitchFamily="50" charset="-128"/>
                <a:ea typeface="HG丸ｺﾞｼｯｸM-PRO" panose="020F0600000000000000" pitchFamily="50" charset="-128"/>
              </a:rPr>
              <a:t>※ R3</a:t>
            </a:r>
            <a:r>
              <a:rPr lang="ja-JP" altLang="en-US" sz="1050" dirty="0">
                <a:solidFill>
                  <a:srgbClr val="000000"/>
                </a:solidFill>
                <a:latin typeface="HG丸ｺﾞｼｯｸM-PRO" panose="020F0600000000000000" pitchFamily="50" charset="-128"/>
                <a:ea typeface="HG丸ｺﾞｼｯｸM-PRO" panose="020F0600000000000000" pitchFamily="50" charset="-128"/>
              </a:rPr>
              <a:t>～</a:t>
            </a:r>
            <a:r>
              <a:rPr lang="en-US" altLang="ja-JP" sz="1050" dirty="0">
                <a:solidFill>
                  <a:srgbClr val="000000"/>
                </a:solidFill>
                <a:latin typeface="HG丸ｺﾞｼｯｸM-PRO" panose="020F0600000000000000" pitchFamily="50" charset="-128"/>
                <a:ea typeface="HG丸ｺﾞｼｯｸM-PRO" panose="020F0600000000000000" pitchFamily="50" charset="-128"/>
              </a:rPr>
              <a:t>R6</a:t>
            </a:r>
            <a:r>
              <a:rPr lang="ja-JP" altLang="en-US" sz="1050" dirty="0">
                <a:solidFill>
                  <a:srgbClr val="000000"/>
                </a:solidFill>
                <a:latin typeface="HG丸ｺﾞｼｯｸM-PRO" panose="020F0600000000000000" pitchFamily="50" charset="-128"/>
                <a:ea typeface="HG丸ｺﾞｼｯｸM-PRO" panose="020F0600000000000000" pitchFamily="50" charset="-128"/>
              </a:rPr>
              <a:t>の実績を用いて算出した仮の値</a:t>
            </a:r>
            <a:endParaRPr lang="en-US" altLang="ja-JP" sz="1050" i="0" strike="noStrike" dirty="0">
              <a:effectLst/>
              <a:latin typeface="HG丸ｺﾞｼｯｸM-PRO" panose="020F0600000000000000" pitchFamily="50" charset="-128"/>
              <a:ea typeface="HG丸ｺﾞｼｯｸM-PRO" panose="020F0600000000000000" pitchFamily="50" charset="-128"/>
            </a:endParaRPr>
          </a:p>
        </p:txBody>
      </p:sp>
      <p:sp>
        <p:nvSpPr>
          <p:cNvPr id="4" name="テキスト ボックス 3">
            <a:extLst>
              <a:ext uri="{FF2B5EF4-FFF2-40B4-BE49-F238E27FC236}">
                <a16:creationId xmlns:a16="http://schemas.microsoft.com/office/drawing/2014/main" id="{E5D4ECB4-FE36-AF06-B2FE-E913CA74B466}"/>
              </a:ext>
            </a:extLst>
          </p:cNvPr>
          <p:cNvSpPr txBox="1"/>
          <p:nvPr/>
        </p:nvSpPr>
        <p:spPr>
          <a:xfrm>
            <a:off x="8538497" y="58303"/>
            <a:ext cx="1329606" cy="400110"/>
          </a:xfrm>
          <a:prstGeom prst="rect">
            <a:avLst/>
          </a:prstGeom>
          <a:noFill/>
          <a:ln w="6350">
            <a:solidFill>
              <a:schemeClr val="tx1"/>
            </a:solidFill>
          </a:ln>
        </p:spPr>
        <p:txBody>
          <a:bodyPr wrap="square" rtlCol="0">
            <a:spAutoFit/>
          </a:bodyPr>
          <a:lstStyle/>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第３回審議会資料</a:t>
            </a:r>
            <a:endParaRPr kumimoji="1" lang="en-US" altLang="ja-JP" sz="1000" dirty="0">
              <a:solidFill>
                <a:prstClr val="black"/>
              </a:solidFill>
              <a:latin typeface="Meiryo UI" panose="020B0604030504040204" pitchFamily="50" charset="-128"/>
              <a:ea typeface="Meiryo UI" panose="020B0604030504040204" pitchFamily="50" charset="-128"/>
            </a:endParaRPr>
          </a:p>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（再掲、一部加筆）</a:t>
            </a:r>
            <a:endParaRPr kumimoji="1" lang="en-US" altLang="ja-JP" sz="10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0265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6BCA2-2EF2-8CE6-0AEF-78F8284066E1}"/>
            </a:ext>
          </a:extLst>
        </p:cNvPr>
        <p:cNvGrpSpPr/>
        <p:nvPr/>
      </p:nvGrpSpPr>
      <p:grpSpPr>
        <a:xfrm>
          <a:off x="0" y="0"/>
          <a:ext cx="0" cy="0"/>
          <a:chOff x="0" y="0"/>
          <a:chExt cx="0" cy="0"/>
        </a:xfrm>
      </p:grpSpPr>
      <p:sp>
        <p:nvSpPr>
          <p:cNvPr id="14" name="四角形: 角を丸くする 13">
            <a:extLst>
              <a:ext uri="{FF2B5EF4-FFF2-40B4-BE49-F238E27FC236}">
                <a16:creationId xmlns:a16="http://schemas.microsoft.com/office/drawing/2014/main" id="{1C8378FE-0452-4313-B625-5809FF8F1555}"/>
              </a:ext>
            </a:extLst>
          </p:cNvPr>
          <p:cNvSpPr/>
          <p:nvPr/>
        </p:nvSpPr>
        <p:spPr>
          <a:xfrm>
            <a:off x="4228700" y="2289928"/>
            <a:ext cx="5309938" cy="1083438"/>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4">
            <a:extLst>
              <a:ext uri="{FF2B5EF4-FFF2-40B4-BE49-F238E27FC236}">
                <a16:creationId xmlns:a16="http://schemas.microsoft.com/office/drawing/2014/main" id="{1CAFDFE4-0A4E-B066-D90F-88B54F79E136}"/>
              </a:ext>
            </a:extLst>
          </p:cNvPr>
          <p:cNvSpPr>
            <a:spLocks noGrp="1"/>
          </p:cNvSpPr>
          <p:nvPr>
            <p:ph type="sldNum" sz="quarter" idx="12"/>
          </p:nvPr>
        </p:nvSpPr>
        <p:spPr/>
        <p:txBody>
          <a:bodyPr/>
          <a:lstStyle/>
          <a:p>
            <a:fld id="{36EC18DB-A5DF-4E0E-B815-FCD04A2C4B2C}" type="slidenum">
              <a:rPr kumimoji="1" lang="ja-JP" altLang="en-US" smtClean="0"/>
              <a:t>39</a:t>
            </a:fld>
            <a:endParaRPr kumimoji="1" lang="ja-JP" altLang="en-US" dirty="0"/>
          </a:p>
        </p:txBody>
      </p:sp>
      <p:sp>
        <p:nvSpPr>
          <p:cNvPr id="6" name="テキスト ボックス 5">
            <a:extLst>
              <a:ext uri="{FF2B5EF4-FFF2-40B4-BE49-F238E27FC236}">
                <a16:creationId xmlns:a16="http://schemas.microsoft.com/office/drawing/2014/main" id="{D9015D41-67BD-0B0D-29A3-284122C5D647}"/>
              </a:ext>
            </a:extLst>
          </p:cNvPr>
          <p:cNvSpPr txBox="1"/>
          <p:nvPr/>
        </p:nvSpPr>
        <p:spPr>
          <a:xfrm>
            <a:off x="96189" y="850591"/>
            <a:ext cx="7508259" cy="1615827"/>
          </a:xfrm>
          <a:prstGeom prst="rect">
            <a:avLst/>
          </a:prstGeom>
          <a:noFill/>
        </p:spPr>
        <p:txBody>
          <a:bodyPr wrap="square" rtlCol="0">
            <a:spAutoFit/>
          </a:bodyPr>
          <a:lstStyle/>
          <a:p>
            <a:pPr>
              <a:lnSpc>
                <a:spcPct val="125000"/>
              </a:lnSpc>
            </a:pPr>
            <a:r>
              <a:rPr lang="ja-JP" altLang="en-US" b="1" dirty="0">
                <a:latin typeface="HG丸ｺﾞｼｯｸM-PRO" panose="020F0600000000000000" pitchFamily="50" charset="-128"/>
                <a:ea typeface="HG丸ｺﾞｼｯｸM-PRO" panose="020F0600000000000000" pitchFamily="50" charset="-128"/>
              </a:rPr>
              <a:t>（４）評価基準値の算定について（使用量）</a:t>
            </a:r>
            <a:endParaRPr lang="en-US" altLang="ja-JP" b="1" dirty="0">
              <a:solidFill>
                <a:srgbClr val="FF0101"/>
              </a:solidFill>
              <a:latin typeface="+mn-ea"/>
              <a:ea typeface="HG丸ｺﾞｼｯｸM-PRO" panose="020F0600000000000000" pitchFamily="50" charset="-128"/>
            </a:endParaRPr>
          </a:p>
          <a:p>
            <a:pPr>
              <a:lnSpc>
                <a:spcPct val="125000"/>
              </a:lnSpc>
            </a:pPr>
            <a:r>
              <a:rPr lang="ja-JP" altLang="en-US" dirty="0">
                <a:latin typeface="HG丸ｺﾞｼｯｸM-PRO" panose="020F0600000000000000" pitchFamily="50" charset="-128"/>
                <a:ea typeface="HG丸ｺﾞｼｯｸM-PRO" panose="020F0600000000000000" pitchFamily="50" charset="-128"/>
              </a:rPr>
              <a:t>・</a:t>
            </a:r>
            <a:r>
              <a:rPr lang="ja-JP" altLang="en-US" b="1" u="sng" dirty="0">
                <a:solidFill>
                  <a:srgbClr val="FF0000"/>
                </a:solidFill>
                <a:latin typeface="HG丸ｺﾞｼｯｸM-PRO" panose="020F0600000000000000" pitchFamily="50" charset="-128"/>
                <a:ea typeface="HG丸ｺﾞｼｯｸM-PRO" panose="020F0600000000000000" pitchFamily="50" charset="-128"/>
              </a:rPr>
              <a:t>使用量の評価基準値は、１２処理場 </a:t>
            </a:r>
            <a:r>
              <a:rPr lang="en-US" altLang="ja-JP" b="1" u="sng" dirty="0">
                <a:solidFill>
                  <a:srgbClr val="FF0000"/>
                </a:solidFill>
                <a:latin typeface="HG丸ｺﾞｼｯｸM-PRO" panose="020F0600000000000000" pitchFamily="50" charset="-128"/>
                <a:ea typeface="HG丸ｺﾞｼｯｸM-PRO" panose="020F0600000000000000" pitchFamily="50" charset="-128"/>
              </a:rPr>
              <a:t>+ </a:t>
            </a:r>
            <a:r>
              <a:rPr lang="ja-JP" altLang="en-US" b="1" u="sng" dirty="0">
                <a:solidFill>
                  <a:srgbClr val="FF0000"/>
                </a:solidFill>
                <a:latin typeface="HG丸ｺﾞｼｯｸM-PRO" panose="020F0600000000000000" pitchFamily="50" charset="-128"/>
                <a:ea typeface="HG丸ｺﾞｼｯｸM-PRO" panose="020F0600000000000000" pitchFamily="50" charset="-128"/>
              </a:rPr>
              <a:t>対象抽水所の合計値</a:t>
            </a:r>
            <a:r>
              <a:rPr lang="ja-JP" altLang="en-US" dirty="0">
                <a:latin typeface="HG丸ｺﾞｼｯｸM-PRO" panose="020F0600000000000000" pitchFamily="50" charset="-128"/>
                <a:ea typeface="HG丸ｺﾞｼｯｸM-PRO" panose="020F0600000000000000" pitchFamily="50" charset="-128"/>
              </a:rPr>
              <a:t>とする</a:t>
            </a:r>
            <a:endParaRPr lang="en-US" altLang="ja-JP" dirty="0">
              <a:latin typeface="HG丸ｺﾞｼｯｸM-PRO" panose="020F0600000000000000" pitchFamily="50" charset="-128"/>
              <a:ea typeface="HG丸ｺﾞｼｯｸM-PRO" panose="020F0600000000000000" pitchFamily="50" charset="-128"/>
            </a:endParaRPr>
          </a:p>
          <a:p>
            <a:pPr fontAlgn="ctr"/>
            <a:r>
              <a:rPr lang="ja-JP" altLang="en-US" dirty="0">
                <a:latin typeface="HG丸ｺﾞｼｯｸM-PRO" panose="020F0600000000000000" pitchFamily="50" charset="-128"/>
                <a:ea typeface="HG丸ｺﾞｼｯｸM-PRO" panose="020F0600000000000000" pitchFamily="50" charset="-128"/>
              </a:rPr>
              <a:t>　（処理場間で相互補完できるようにする）</a:t>
            </a:r>
            <a:endParaRPr lang="en-US" altLang="ja-JP" dirty="0">
              <a:latin typeface="HG丸ｺﾞｼｯｸM-PRO" panose="020F0600000000000000" pitchFamily="50" charset="-128"/>
              <a:ea typeface="HG丸ｺﾞｼｯｸM-PRO" panose="020F0600000000000000" pitchFamily="50" charset="-128"/>
            </a:endParaRPr>
          </a:p>
          <a:p>
            <a:pPr fontAlgn="ctr"/>
            <a:r>
              <a:rPr lang="ja-JP" altLang="en-US" dirty="0">
                <a:latin typeface="HG丸ｺﾞｼｯｸM-PRO" panose="020F0600000000000000" pitchFamily="50" charset="-128"/>
                <a:ea typeface="HG丸ｺﾞｼｯｸM-PRO" panose="020F0600000000000000" pitchFamily="50" charset="-128"/>
              </a:rPr>
              <a:t>・自主管理値は、処理場毎、抽水所毎で評価する</a:t>
            </a:r>
            <a:r>
              <a:rPr kumimoji="1" lang="ja-JP" altLang="en-US" dirty="0">
                <a:solidFill>
                  <a:sysClr val="windowText" lastClr="000000"/>
                </a:solidFill>
              </a:rPr>
              <a:t>（平均値</a:t>
            </a:r>
            <a:r>
              <a:rPr kumimoji="1" lang="en-US" altLang="ja-JP" dirty="0">
                <a:solidFill>
                  <a:sysClr val="windowText" lastClr="000000"/>
                </a:solidFill>
              </a:rPr>
              <a:t>+</a:t>
            </a:r>
            <a:r>
              <a:rPr kumimoji="1" lang="ja-JP" altLang="en-US" dirty="0">
                <a:solidFill>
                  <a:sysClr val="windowText" lastClr="000000"/>
                </a:solidFill>
              </a:rPr>
              <a:t>１</a:t>
            </a:r>
            <a:r>
              <a:rPr kumimoji="1" lang="en-US" altLang="ja-JP" dirty="0">
                <a:solidFill>
                  <a:sysClr val="windowText" lastClr="000000"/>
                </a:solidFill>
              </a:rPr>
              <a:t>σ</a:t>
            </a:r>
            <a:r>
              <a:rPr kumimoji="1" lang="ja-JP" altLang="en-US" dirty="0">
                <a:solidFill>
                  <a:sysClr val="windowText" lastClr="000000"/>
                </a:solidFill>
              </a:rPr>
              <a:t>）</a:t>
            </a:r>
            <a:endParaRPr kumimoji="1" lang="en-US" altLang="ja-JP" dirty="0">
              <a:solidFill>
                <a:sysClr val="windowText" lastClr="000000"/>
              </a:solidFill>
            </a:endParaRPr>
          </a:p>
          <a:p>
            <a:pPr fontAlgn="ctr"/>
            <a:endParaRPr lang="en-US" altLang="ja-JP" dirty="0">
              <a:latin typeface="HG丸ｺﾞｼｯｸM-PRO" panose="020F0600000000000000" pitchFamily="50" charset="-128"/>
              <a:ea typeface="HG丸ｺﾞｼｯｸM-PRO" panose="020F0600000000000000" pitchFamily="50" charset="-128"/>
            </a:endParaRPr>
          </a:p>
        </p:txBody>
      </p:sp>
      <p:graphicFrame>
        <p:nvGraphicFramePr>
          <p:cNvPr id="9" name="表 8">
            <a:extLst>
              <a:ext uri="{FF2B5EF4-FFF2-40B4-BE49-F238E27FC236}">
                <a16:creationId xmlns:a16="http://schemas.microsoft.com/office/drawing/2014/main" id="{19F83CC5-D342-3A17-476E-686E062CDD0D}"/>
              </a:ext>
            </a:extLst>
          </p:cNvPr>
          <p:cNvGraphicFramePr>
            <a:graphicFrameLocks noGrp="1"/>
          </p:cNvGraphicFramePr>
          <p:nvPr>
            <p:extLst>
              <p:ext uri="{D42A27DB-BD31-4B8C-83A1-F6EECF244321}">
                <p14:modId xmlns:p14="http://schemas.microsoft.com/office/powerpoint/2010/main" val="2764071274"/>
              </p:ext>
            </p:extLst>
          </p:nvPr>
        </p:nvGraphicFramePr>
        <p:xfrm>
          <a:off x="207769" y="2149166"/>
          <a:ext cx="3713059" cy="4267200"/>
        </p:xfrm>
        <a:graphic>
          <a:graphicData uri="http://schemas.openxmlformats.org/drawingml/2006/table">
            <a:tbl>
              <a:tblPr firstRow="1" bandRow="1">
                <a:tableStyleId>{5C22544A-7EE6-4342-B048-85BDC9FD1C3A}</a:tableStyleId>
              </a:tblPr>
              <a:tblGrid>
                <a:gridCol w="936000">
                  <a:extLst>
                    <a:ext uri="{9D8B030D-6E8A-4147-A177-3AD203B41FA5}">
                      <a16:colId xmlns:a16="http://schemas.microsoft.com/office/drawing/2014/main" val="3537969644"/>
                    </a:ext>
                  </a:extLst>
                </a:gridCol>
                <a:gridCol w="1229059">
                  <a:extLst>
                    <a:ext uri="{9D8B030D-6E8A-4147-A177-3AD203B41FA5}">
                      <a16:colId xmlns:a16="http://schemas.microsoft.com/office/drawing/2014/main" val="1017776593"/>
                    </a:ext>
                  </a:extLst>
                </a:gridCol>
                <a:gridCol w="1548000">
                  <a:extLst>
                    <a:ext uri="{9D8B030D-6E8A-4147-A177-3AD203B41FA5}">
                      <a16:colId xmlns:a16="http://schemas.microsoft.com/office/drawing/2014/main" val="559428022"/>
                    </a:ext>
                  </a:extLst>
                </a:gridCol>
              </a:tblGrid>
              <a:tr h="297537">
                <a:tc>
                  <a:txBody>
                    <a:bodyPr/>
                    <a:lstStyle/>
                    <a:p>
                      <a:pPr algn="ctr"/>
                      <a:r>
                        <a:rPr kumimoji="1" lang="ja-JP" altLang="en-US" sz="1400" b="0" dirty="0">
                          <a:solidFill>
                            <a:sysClr val="windowText" lastClr="000000"/>
                          </a:solidFill>
                        </a:rPr>
                        <a:t>機場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ysClr val="windowText" lastClr="000000"/>
                          </a:solidFill>
                        </a:rPr>
                        <a:t>内訳</a:t>
                      </a:r>
                      <a:r>
                        <a:rPr kumimoji="1" lang="en-US" altLang="ja-JP" sz="1400" b="0" dirty="0">
                          <a:solidFill>
                            <a:sysClr val="windowText" lastClr="000000"/>
                          </a:solidFill>
                        </a:rPr>
                        <a:t>(kWh)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400" b="0" dirty="0">
                          <a:solidFill>
                            <a:sysClr val="windowText" lastClr="000000"/>
                          </a:solidFill>
                        </a:rPr>
                        <a:t>合計値</a:t>
                      </a:r>
                      <a:r>
                        <a:rPr kumimoji="1" lang="en-US" altLang="ja-JP" sz="1400" b="0" dirty="0">
                          <a:solidFill>
                            <a:sysClr val="windowText" lastClr="000000"/>
                          </a:solidFill>
                        </a:rPr>
                        <a:t>(kWh)</a:t>
                      </a:r>
                      <a:endParaRPr kumimoji="1" lang="ja-JP" altLang="en-US" sz="1400" b="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76751651"/>
                  </a:ext>
                </a:extLst>
              </a:tr>
              <a:tr h="297537">
                <a:tc>
                  <a:txBody>
                    <a:bodyPr/>
                    <a:lstStyle/>
                    <a:p>
                      <a:pPr algn="ctr"/>
                      <a:r>
                        <a:rPr kumimoji="1" lang="ja-JP" altLang="en-US" sz="1400" b="0" dirty="0">
                          <a:solidFill>
                            <a:sysClr val="windowText" lastClr="000000"/>
                          </a:solidFill>
                        </a:rPr>
                        <a:t>中浜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22,911,561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1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solidFill>
                            <a:sysClr val="windowText" lastClr="000000"/>
                          </a:solidFill>
                        </a:rPr>
                        <a:t>214,130,789</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400" b="0" dirty="0">
                        <a:solidFill>
                          <a:sysClr val="windowText" lastClr="000000"/>
                        </a:solidFill>
                      </a:endParaRPr>
                    </a:p>
                    <a:p>
                      <a:pPr algn="ctr"/>
                      <a:r>
                        <a:rPr kumimoji="1" lang="ja-JP" altLang="en-US" sz="1400" b="0" dirty="0">
                          <a:solidFill>
                            <a:sysClr val="windowText" lastClr="000000"/>
                          </a:solidFill>
                        </a:rPr>
                        <a:t>１２処理場</a:t>
                      </a:r>
                      <a:endParaRPr kumimoji="1" lang="en-US" altLang="ja-JP" sz="1400" b="0" dirty="0">
                        <a:solidFill>
                          <a:sysClr val="windowText" lastClr="000000"/>
                        </a:solidFill>
                      </a:endParaRPr>
                    </a:p>
                    <a:p>
                      <a:pPr algn="ctr"/>
                      <a:r>
                        <a:rPr kumimoji="1" lang="ja-JP" altLang="en-US" sz="1400" b="0" dirty="0">
                          <a:solidFill>
                            <a:sysClr val="windowText" lastClr="000000"/>
                          </a:solidFill>
                        </a:rPr>
                        <a:t>＋３６抽水所の</a:t>
                      </a:r>
                      <a:endParaRPr kumimoji="1" lang="en-US" altLang="ja-JP" sz="1400" b="0" dirty="0">
                        <a:solidFill>
                          <a:sysClr val="windowText" lastClr="000000"/>
                        </a:solidFill>
                      </a:endParaRPr>
                    </a:p>
                    <a:p>
                      <a:pPr algn="ctr"/>
                      <a:r>
                        <a:rPr kumimoji="1" lang="ja-JP" altLang="en-US" sz="1400" b="0" dirty="0">
                          <a:solidFill>
                            <a:sysClr val="windowText" lastClr="000000"/>
                          </a:solidFill>
                        </a:rPr>
                        <a:t>合計値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397838342"/>
                  </a:ext>
                </a:extLst>
              </a:tr>
              <a:tr h="297537">
                <a:tc>
                  <a:txBody>
                    <a:bodyPr/>
                    <a:lstStyle/>
                    <a:p>
                      <a:pPr algn="ctr"/>
                      <a:r>
                        <a:rPr kumimoji="1" lang="ja-JP" altLang="en-US" sz="1400" b="0" dirty="0">
                          <a:solidFill>
                            <a:sysClr val="windowText" lastClr="000000"/>
                          </a:solidFill>
                        </a:rPr>
                        <a:t>今福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12,011,981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4089900379"/>
                  </a:ext>
                </a:extLst>
              </a:tr>
              <a:tr h="297537">
                <a:tc>
                  <a:txBody>
                    <a:bodyPr/>
                    <a:lstStyle/>
                    <a:p>
                      <a:pPr algn="ctr"/>
                      <a:r>
                        <a:rPr kumimoji="1" lang="ja-JP" altLang="en-US" sz="1400" b="0" dirty="0">
                          <a:solidFill>
                            <a:sysClr val="windowText" lastClr="000000"/>
                          </a:solidFill>
                        </a:rPr>
                        <a:t>放出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14,100,451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1535558459"/>
                  </a:ext>
                </a:extLst>
              </a:tr>
              <a:tr h="297537">
                <a:tc>
                  <a:txBody>
                    <a:bodyPr/>
                    <a:lstStyle/>
                    <a:p>
                      <a:pPr algn="ctr"/>
                      <a:r>
                        <a:rPr kumimoji="1" lang="ja-JP" altLang="en-US" sz="1400" b="0" dirty="0">
                          <a:solidFill>
                            <a:sysClr val="windowText" lastClr="000000"/>
                          </a:solidFill>
                        </a:rPr>
                        <a:t>津守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33,724,053</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4006400598"/>
                  </a:ext>
                </a:extLst>
              </a:tr>
              <a:tr h="297537">
                <a:tc>
                  <a:txBody>
                    <a:bodyPr/>
                    <a:lstStyle/>
                    <a:p>
                      <a:pPr algn="ctr"/>
                      <a:r>
                        <a:rPr kumimoji="1" lang="ja-JP" altLang="en-US" sz="1400" b="0" dirty="0">
                          <a:solidFill>
                            <a:sysClr val="windowText" lastClr="000000"/>
                          </a:solidFill>
                        </a:rPr>
                        <a:t>市岡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7,609,037</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3993368193"/>
                  </a:ext>
                </a:extLst>
              </a:tr>
              <a:tr h="297537">
                <a:tc>
                  <a:txBody>
                    <a:bodyPr/>
                    <a:lstStyle/>
                    <a:p>
                      <a:pPr algn="ctr"/>
                      <a:r>
                        <a:rPr kumimoji="1" lang="ja-JP" altLang="en-US" sz="1400" b="0" dirty="0">
                          <a:solidFill>
                            <a:sysClr val="windowText" lastClr="000000"/>
                          </a:solidFill>
                        </a:rPr>
                        <a:t>千島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7,543,669</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1381868270"/>
                  </a:ext>
                </a:extLst>
              </a:tr>
              <a:tr h="297537">
                <a:tc>
                  <a:txBody>
                    <a:bodyPr/>
                    <a:lstStyle/>
                    <a:p>
                      <a:pPr algn="ctr"/>
                      <a:r>
                        <a:rPr kumimoji="1" lang="ja-JP" altLang="en-US" sz="1400" b="0" dirty="0">
                          <a:solidFill>
                            <a:sysClr val="windowText" lastClr="000000"/>
                          </a:solidFill>
                        </a:rPr>
                        <a:t>住之江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21,368,139</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3136698349"/>
                  </a:ext>
                </a:extLst>
              </a:tr>
              <a:tr h="297537">
                <a:tc>
                  <a:txBody>
                    <a:bodyPr/>
                    <a:lstStyle/>
                    <a:p>
                      <a:pPr algn="ctr"/>
                      <a:r>
                        <a:rPr kumimoji="1" lang="ja-JP" altLang="en-US" sz="1400" b="0" dirty="0">
                          <a:solidFill>
                            <a:sysClr val="windowText" lastClr="000000"/>
                          </a:solidFill>
                        </a:rPr>
                        <a:t>平野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33,832,435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3649568021"/>
                  </a:ext>
                </a:extLst>
              </a:tr>
              <a:tr h="297537">
                <a:tc>
                  <a:txBody>
                    <a:bodyPr/>
                    <a:lstStyle/>
                    <a:p>
                      <a:pPr algn="ctr"/>
                      <a:r>
                        <a:rPr kumimoji="1" lang="ja-JP" altLang="en-US" sz="1400" b="0" dirty="0">
                          <a:solidFill>
                            <a:sysClr val="windowText" lastClr="000000"/>
                          </a:solidFill>
                        </a:rPr>
                        <a:t>海老江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12,617,386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3578068269"/>
                  </a:ext>
                </a:extLst>
              </a:tr>
              <a:tr h="297537">
                <a:tc>
                  <a:txBody>
                    <a:bodyPr/>
                    <a:lstStyle/>
                    <a:p>
                      <a:pPr algn="ctr"/>
                      <a:r>
                        <a:rPr kumimoji="1" lang="ja-JP" altLang="en-US" sz="1400" b="0" dirty="0">
                          <a:solidFill>
                            <a:sysClr val="windowText" lastClr="000000"/>
                          </a:solidFill>
                        </a:rPr>
                        <a:t>大野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14,841,325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4105263037"/>
                  </a:ext>
                </a:extLst>
              </a:tr>
              <a:tr h="297537">
                <a:tc>
                  <a:txBody>
                    <a:bodyPr/>
                    <a:lstStyle/>
                    <a:p>
                      <a:pPr algn="ctr"/>
                      <a:r>
                        <a:rPr kumimoji="1" lang="ja-JP" altLang="en-US" sz="1400" b="0" dirty="0">
                          <a:solidFill>
                            <a:sysClr val="windowText" lastClr="000000"/>
                          </a:solidFill>
                        </a:rPr>
                        <a:t>此花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8,138,492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1119307562"/>
                  </a:ext>
                </a:extLst>
              </a:tr>
              <a:tr h="297537">
                <a:tc>
                  <a:txBody>
                    <a:bodyPr/>
                    <a:lstStyle/>
                    <a:p>
                      <a:pPr algn="ctr"/>
                      <a:r>
                        <a:rPr kumimoji="1" lang="ja-JP" altLang="en-US" sz="1400" b="0" dirty="0">
                          <a:solidFill>
                            <a:sysClr val="windowText" lastClr="000000"/>
                          </a:solidFill>
                        </a:rPr>
                        <a:t>十八条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6,198,490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ja-JP" altLang="en-US" dirty="0"/>
                    </a:p>
                  </a:txBody>
                  <a:tcPr anchor="ctr"/>
                </a:tc>
                <a:extLst>
                  <a:ext uri="{0D108BD9-81ED-4DB2-BD59-A6C34878D82A}">
                    <a16:rowId xmlns:a16="http://schemas.microsoft.com/office/drawing/2014/main" val="2059129203"/>
                  </a:ext>
                </a:extLst>
              </a:tr>
              <a:tr h="297537">
                <a:tc>
                  <a:txBody>
                    <a:bodyPr/>
                    <a:lstStyle/>
                    <a:p>
                      <a:pPr algn="ctr"/>
                      <a:r>
                        <a:rPr kumimoji="1" lang="en-US" altLang="ja-JP" sz="1400" b="0" dirty="0">
                          <a:solidFill>
                            <a:sysClr val="windowText" lastClr="000000"/>
                          </a:solidFill>
                        </a:rPr>
                        <a:t>36</a:t>
                      </a:r>
                      <a:r>
                        <a:rPr kumimoji="1" lang="ja-JP" altLang="en-US" sz="1400" b="0" dirty="0">
                          <a:solidFill>
                            <a:sysClr val="windowText" lastClr="000000"/>
                          </a:solidFill>
                        </a:rPr>
                        <a:t>抽水所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ja-JP" altLang="en-US" sz="1400" dirty="0"/>
                        <a:t>19,233,770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kumimoji="1" lang="en-US" altLang="ja-JP" sz="1400" b="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960300"/>
                  </a:ext>
                </a:extLst>
              </a:tr>
            </a:tbl>
          </a:graphicData>
        </a:graphic>
      </p:graphicFrame>
      <p:sp>
        <p:nvSpPr>
          <p:cNvPr id="11" name="矢印: 下 10">
            <a:extLst>
              <a:ext uri="{FF2B5EF4-FFF2-40B4-BE49-F238E27FC236}">
                <a16:creationId xmlns:a16="http://schemas.microsoft.com/office/drawing/2014/main" id="{FEBE3AD1-9443-9D28-1928-5D140178DD97}"/>
              </a:ext>
            </a:extLst>
          </p:cNvPr>
          <p:cNvSpPr/>
          <p:nvPr/>
        </p:nvSpPr>
        <p:spPr>
          <a:xfrm rot="10800000">
            <a:off x="1573344" y="6420555"/>
            <a:ext cx="385483" cy="1384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31A76D21-2A39-266E-A647-A3A208212546}"/>
              </a:ext>
            </a:extLst>
          </p:cNvPr>
          <p:cNvSpPr txBox="1"/>
          <p:nvPr/>
        </p:nvSpPr>
        <p:spPr>
          <a:xfrm>
            <a:off x="983979" y="6506852"/>
            <a:ext cx="1503682" cy="307777"/>
          </a:xfrm>
          <a:prstGeom prst="rect">
            <a:avLst/>
          </a:prstGeom>
          <a:noFill/>
        </p:spPr>
        <p:txBody>
          <a:bodyPr wrap="square">
            <a:spAutoFit/>
          </a:bodyPr>
          <a:lstStyle/>
          <a:p>
            <a:pPr algn="ctr" fontAlgn="ctr"/>
            <a:r>
              <a:rPr lang="ja-JP" altLang="en-US" sz="1400" b="1" dirty="0">
                <a:solidFill>
                  <a:srgbClr val="000000"/>
                </a:solidFill>
                <a:latin typeface="HG丸ｺﾞｼｯｸM-PRO" panose="020F0600000000000000" pitchFamily="50" charset="-128"/>
                <a:ea typeface="HG丸ｺﾞｼｯｸM-PRO" panose="020F0600000000000000" pitchFamily="50" charset="-128"/>
              </a:rPr>
              <a:t>自主管理値</a:t>
            </a:r>
            <a:endParaRPr lang="en-US" altLang="ja-JP" sz="1400" b="1" i="0" strike="noStrike" dirty="0">
              <a:effectLst/>
              <a:latin typeface="HG丸ｺﾞｼｯｸM-PRO" panose="020F0600000000000000" pitchFamily="50" charset="-128"/>
              <a:ea typeface="HG丸ｺﾞｼｯｸM-PRO" panose="020F0600000000000000" pitchFamily="50" charset="-128"/>
            </a:endParaRPr>
          </a:p>
        </p:txBody>
      </p:sp>
      <p:sp>
        <p:nvSpPr>
          <p:cNvPr id="8" name="四角形: 角を丸くする 7">
            <a:extLst>
              <a:ext uri="{FF2B5EF4-FFF2-40B4-BE49-F238E27FC236}">
                <a16:creationId xmlns:a16="http://schemas.microsoft.com/office/drawing/2014/main" id="{58A3CBEC-A42E-1052-A6D5-74A6D26D61BD}"/>
              </a:ext>
            </a:extLst>
          </p:cNvPr>
          <p:cNvSpPr/>
          <p:nvPr/>
        </p:nvSpPr>
        <p:spPr>
          <a:xfrm>
            <a:off x="2387628" y="2468513"/>
            <a:ext cx="1503682" cy="3958063"/>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矢印: 下 1">
            <a:extLst>
              <a:ext uri="{FF2B5EF4-FFF2-40B4-BE49-F238E27FC236}">
                <a16:creationId xmlns:a16="http://schemas.microsoft.com/office/drawing/2014/main" id="{342F7A45-1C73-AF0E-890B-94B07ECA262F}"/>
              </a:ext>
            </a:extLst>
          </p:cNvPr>
          <p:cNvSpPr/>
          <p:nvPr/>
        </p:nvSpPr>
        <p:spPr>
          <a:xfrm rot="10800000">
            <a:off x="2938921" y="6420555"/>
            <a:ext cx="385483" cy="1384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844F15FF-F50B-3169-EE32-970552804DB1}"/>
              </a:ext>
            </a:extLst>
          </p:cNvPr>
          <p:cNvSpPr txBox="1"/>
          <p:nvPr/>
        </p:nvSpPr>
        <p:spPr>
          <a:xfrm>
            <a:off x="2387628" y="6506852"/>
            <a:ext cx="1503682" cy="307777"/>
          </a:xfrm>
          <a:prstGeom prst="rect">
            <a:avLst/>
          </a:prstGeom>
          <a:noFill/>
        </p:spPr>
        <p:txBody>
          <a:bodyPr wrap="square">
            <a:spAutoFit/>
          </a:bodyPr>
          <a:lstStyle/>
          <a:p>
            <a:pPr algn="ctr" fontAlgn="ctr"/>
            <a:r>
              <a:rPr lang="ja-JP" altLang="en-US" sz="1400" b="1" dirty="0">
                <a:solidFill>
                  <a:srgbClr val="000000"/>
                </a:solidFill>
                <a:latin typeface="HG丸ｺﾞｼｯｸM-PRO" panose="020F0600000000000000" pitchFamily="50" charset="-128"/>
                <a:ea typeface="HG丸ｺﾞｼｯｸM-PRO" panose="020F0600000000000000" pitchFamily="50" charset="-128"/>
              </a:rPr>
              <a:t>評価基準値　</a:t>
            </a:r>
            <a:endParaRPr lang="en-US" altLang="ja-JP" sz="1400" b="1" i="0" strike="noStrike" dirty="0">
              <a:effectLst/>
              <a:latin typeface="HG丸ｺﾞｼｯｸM-PRO" panose="020F0600000000000000" pitchFamily="50" charset="-128"/>
              <a:ea typeface="HG丸ｺﾞｼｯｸM-PRO" panose="020F0600000000000000" pitchFamily="50" charset="-128"/>
            </a:endParaRPr>
          </a:p>
        </p:txBody>
      </p:sp>
      <p:sp>
        <p:nvSpPr>
          <p:cNvPr id="15" name="角丸四角形 17">
            <a:extLst>
              <a:ext uri="{FF2B5EF4-FFF2-40B4-BE49-F238E27FC236}">
                <a16:creationId xmlns:a16="http://schemas.microsoft.com/office/drawing/2014/main" id="{47B1E4F6-A74B-8124-49F8-2AC3443DEC9F}"/>
              </a:ext>
            </a:extLst>
          </p:cNvPr>
          <p:cNvSpPr/>
          <p:nvPr/>
        </p:nvSpPr>
        <p:spPr>
          <a:xfrm>
            <a:off x="114000" y="109399"/>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6" name="角丸四角形 17">
            <a:extLst>
              <a:ext uri="{FF2B5EF4-FFF2-40B4-BE49-F238E27FC236}">
                <a16:creationId xmlns:a16="http://schemas.microsoft.com/office/drawing/2014/main" id="{7463D120-7A5A-F00D-272B-219EE4B190C2}"/>
              </a:ext>
            </a:extLst>
          </p:cNvPr>
          <p:cNvSpPr/>
          <p:nvPr/>
        </p:nvSpPr>
        <p:spPr>
          <a:xfrm>
            <a:off x="36265" y="612478"/>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②　評価基準値の見直し（ユーティリティ）について</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処理場・抽水所施設</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graphicFrame>
        <p:nvGraphicFramePr>
          <p:cNvPr id="18" name="表 17">
            <a:extLst>
              <a:ext uri="{FF2B5EF4-FFF2-40B4-BE49-F238E27FC236}">
                <a16:creationId xmlns:a16="http://schemas.microsoft.com/office/drawing/2014/main" id="{2E6CF5D3-58D9-9D28-C78B-BA1C259F0F1F}"/>
              </a:ext>
            </a:extLst>
          </p:cNvPr>
          <p:cNvGraphicFramePr>
            <a:graphicFrameLocks noGrp="1"/>
          </p:cNvGraphicFramePr>
          <p:nvPr/>
        </p:nvGraphicFramePr>
        <p:xfrm>
          <a:off x="4349628" y="3560898"/>
          <a:ext cx="5309938" cy="1150188"/>
        </p:xfrm>
        <a:graphic>
          <a:graphicData uri="http://schemas.openxmlformats.org/drawingml/2006/table">
            <a:tbl>
              <a:tblPr firstRow="1" bandRow="1">
                <a:tableStyleId>{5C22544A-7EE6-4342-B048-85BDC9FD1C3A}</a:tableStyleId>
              </a:tblPr>
              <a:tblGrid>
                <a:gridCol w="880193">
                  <a:extLst>
                    <a:ext uri="{9D8B030D-6E8A-4147-A177-3AD203B41FA5}">
                      <a16:colId xmlns:a16="http://schemas.microsoft.com/office/drawing/2014/main" val="3056356421"/>
                    </a:ext>
                  </a:extLst>
                </a:gridCol>
                <a:gridCol w="937515">
                  <a:extLst>
                    <a:ext uri="{9D8B030D-6E8A-4147-A177-3AD203B41FA5}">
                      <a16:colId xmlns:a16="http://schemas.microsoft.com/office/drawing/2014/main" val="3164474369"/>
                    </a:ext>
                  </a:extLst>
                </a:gridCol>
                <a:gridCol w="1877438">
                  <a:extLst>
                    <a:ext uri="{9D8B030D-6E8A-4147-A177-3AD203B41FA5}">
                      <a16:colId xmlns:a16="http://schemas.microsoft.com/office/drawing/2014/main" val="4117702368"/>
                    </a:ext>
                  </a:extLst>
                </a:gridCol>
                <a:gridCol w="1614792">
                  <a:extLst>
                    <a:ext uri="{9D8B030D-6E8A-4147-A177-3AD203B41FA5}">
                      <a16:colId xmlns:a16="http://schemas.microsoft.com/office/drawing/2014/main" val="2847135017"/>
                    </a:ext>
                  </a:extLst>
                </a:gridCol>
              </a:tblGrid>
              <a:tr h="396800">
                <a:tc>
                  <a:txBody>
                    <a:bodyPr/>
                    <a:lstStyle/>
                    <a:p>
                      <a:pPr algn="ctr"/>
                      <a:endParaRPr kumimoji="1" lang="ja-JP" altLang="en-US" sz="14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400" b="1" baseline="0" dirty="0">
                          <a:solidFill>
                            <a:schemeClr val="tx1"/>
                          </a:solidFill>
                        </a:rPr>
                        <a:t>設定範囲</a:t>
                      </a:r>
                      <a:endParaRPr kumimoji="1" lang="ja-JP" altLang="en-US" sz="1400" b="1" baseline="0"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400" b="1" baseline="0" dirty="0">
                          <a:solidFill>
                            <a:schemeClr val="tx1"/>
                          </a:solidFill>
                        </a:rPr>
                        <a:t>算出方法</a:t>
                      </a:r>
                      <a:endParaRPr kumimoji="1" lang="ja-JP" altLang="en-US" sz="1400" b="1" baseline="0"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400" b="1" baseline="0" dirty="0">
                          <a:solidFill>
                            <a:schemeClr val="tx1"/>
                          </a:solidFill>
                          <a:latin typeface="HG丸ｺﾞｼｯｸM-PRO" panose="020F0600000000000000" pitchFamily="50" charset="-128"/>
                          <a:ea typeface="HG丸ｺﾞｼｯｸM-PRO" panose="020F0600000000000000" pitchFamily="50" charset="-128"/>
                        </a:rPr>
                        <a:t>モニタリング部署</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41672193"/>
                  </a:ext>
                </a:extLst>
              </a:tr>
              <a:tr h="386111">
                <a:tc>
                  <a:txBody>
                    <a:bodyPr/>
                    <a:lstStyle/>
                    <a:p>
                      <a:pPr algn="ctr"/>
                      <a:r>
                        <a:rPr kumimoji="1" lang="ja-JP" altLang="en-US" sz="1400" b="1" dirty="0">
                          <a:solidFill>
                            <a:schemeClr val="tx1"/>
                          </a:solidFill>
                        </a:rPr>
                        <a:t>現状</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u="none" strike="noStrike" kern="1200" cap="none" spc="0" normalizeH="0" baseline="0" noProof="0" dirty="0">
                          <a:ln>
                            <a:noFill/>
                          </a:ln>
                          <a:solidFill>
                            <a:schemeClr val="tx1"/>
                          </a:solidFill>
                          <a:effectLst/>
                          <a:uLnTx/>
                          <a:uFillTx/>
                        </a:rPr>
                        <a:t>処理場毎</a:t>
                      </a:r>
                      <a:endPar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schemeClr val="tx1"/>
                          </a:solidFill>
                          <a:effectLst/>
                          <a:uLnTx/>
                          <a:uFillTx/>
                        </a:rPr>
                        <a:t>H29</a:t>
                      </a:r>
                      <a:r>
                        <a:rPr kumimoji="1" lang="ja-JP" altLang="en-US" sz="1400" b="0" u="none" strike="noStrike" kern="1200" cap="none" spc="0" normalizeH="0" baseline="0" noProof="0" dirty="0">
                          <a:ln>
                            <a:noFill/>
                          </a:ln>
                          <a:solidFill>
                            <a:schemeClr val="tx1"/>
                          </a:solidFill>
                          <a:effectLst/>
                          <a:uLnTx/>
                          <a:uFillTx/>
                        </a:rPr>
                        <a:t>～</a:t>
                      </a:r>
                      <a:r>
                        <a:rPr kumimoji="1" lang="en-US" altLang="ja-JP" sz="1400" b="0" u="none" strike="noStrike" kern="1200" cap="none" spc="0" normalizeH="0" baseline="0" noProof="0" dirty="0">
                          <a:ln>
                            <a:noFill/>
                          </a:ln>
                          <a:solidFill>
                            <a:schemeClr val="tx1"/>
                          </a:solidFill>
                          <a:effectLst/>
                          <a:uLnTx/>
                          <a:uFillTx/>
                        </a:rPr>
                        <a:t>R1</a:t>
                      </a:r>
                      <a:r>
                        <a:rPr kumimoji="1" lang="ja-JP" altLang="en-US" sz="1400" b="0" u="none" strike="noStrike" kern="1200" cap="none" spc="0" normalizeH="0" baseline="0" noProof="0" dirty="0">
                          <a:ln>
                            <a:noFill/>
                          </a:ln>
                          <a:solidFill>
                            <a:schemeClr val="tx1"/>
                          </a:solidFill>
                          <a:effectLst/>
                          <a:uLnTx/>
                          <a:uFillTx/>
                        </a:rPr>
                        <a:t>の平均値</a:t>
                      </a:r>
                      <a:endPar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現場（４方面）</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9184870"/>
                  </a:ext>
                </a:extLst>
              </a:tr>
              <a:tr h="367277">
                <a:tc>
                  <a:txBody>
                    <a:bodyPr/>
                    <a:lstStyle/>
                    <a:p>
                      <a:pPr algn="ctr"/>
                      <a:r>
                        <a:rPr kumimoji="1" lang="ja-JP" altLang="en-US" sz="1400" b="1" dirty="0">
                          <a:solidFill>
                            <a:schemeClr val="tx1"/>
                          </a:solidFill>
                        </a:rPr>
                        <a:t>見直し</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mn-cs"/>
                        </a:rPr>
                        <a:t>市全体</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schemeClr val="tx1"/>
                          </a:solidFill>
                          <a:effectLst/>
                          <a:uLnTx/>
                          <a:uFillTx/>
                        </a:rPr>
                        <a:t>R3</a:t>
                      </a:r>
                      <a:r>
                        <a:rPr kumimoji="1" lang="ja-JP" altLang="en-US" sz="1400" b="0" u="none" strike="noStrike" kern="1200" cap="none" spc="0" normalizeH="0" baseline="0" noProof="0" dirty="0">
                          <a:ln>
                            <a:noFill/>
                          </a:ln>
                          <a:solidFill>
                            <a:schemeClr val="tx1"/>
                          </a:solidFill>
                          <a:effectLst/>
                          <a:uLnTx/>
                          <a:uFillTx/>
                        </a:rPr>
                        <a:t>～</a:t>
                      </a:r>
                      <a:r>
                        <a:rPr kumimoji="1" lang="en-US" altLang="ja-JP" sz="1400" b="0" u="none" strike="noStrike" kern="1200" cap="none" spc="0" normalizeH="0" baseline="0" noProof="0" dirty="0">
                          <a:ln>
                            <a:noFill/>
                          </a:ln>
                          <a:solidFill>
                            <a:schemeClr val="tx1"/>
                          </a:solidFill>
                          <a:effectLst/>
                          <a:uLnTx/>
                          <a:uFillTx/>
                        </a:rPr>
                        <a:t>R7</a:t>
                      </a:r>
                      <a:r>
                        <a:rPr kumimoji="1" lang="ja-JP" altLang="en-US" sz="1400" b="0" u="none" strike="noStrike" kern="1200" cap="none" spc="0" normalizeH="0" baseline="0" noProof="0" dirty="0">
                          <a:ln>
                            <a:noFill/>
                          </a:ln>
                          <a:solidFill>
                            <a:schemeClr val="tx1"/>
                          </a:solidFill>
                          <a:effectLst/>
                          <a:uLnTx/>
                          <a:uFillTx/>
                        </a:rPr>
                        <a:t>の平均値</a:t>
                      </a:r>
                      <a:r>
                        <a:rPr kumimoji="1" lang="en-US" altLang="ja-JP" sz="1400" b="1" u="sng" strike="noStrike" kern="1200" cap="none" spc="0" normalizeH="0" baseline="0" noProof="0" dirty="0">
                          <a:ln>
                            <a:noFill/>
                          </a:ln>
                          <a:solidFill>
                            <a:srgbClr val="FF0000"/>
                          </a:solidFill>
                          <a:effectLst/>
                          <a:uLnTx/>
                          <a:uFillTx/>
                        </a:rPr>
                        <a:t>+</a:t>
                      </a:r>
                      <a:r>
                        <a:rPr kumimoji="1" lang="ja-JP" altLang="en-US" sz="1400" b="1" u="sng" strike="noStrike" kern="1200" cap="none" spc="0" normalizeH="0" baseline="0" noProof="0" dirty="0">
                          <a:ln>
                            <a:noFill/>
                          </a:ln>
                          <a:solidFill>
                            <a:srgbClr val="FF0000"/>
                          </a:solidFill>
                          <a:effectLst/>
                          <a:uLnTx/>
                          <a:uFillTx/>
                        </a:rPr>
                        <a:t>１</a:t>
                      </a:r>
                      <a:r>
                        <a:rPr kumimoji="1" lang="en-US" altLang="ja-JP" sz="1400" b="1" u="sng" strike="noStrike" kern="1200" cap="none" spc="0" normalizeH="0" baseline="0" noProof="0" dirty="0">
                          <a:ln>
                            <a:noFill/>
                          </a:ln>
                          <a:solidFill>
                            <a:srgbClr val="FF0000"/>
                          </a:solidFill>
                          <a:effectLst/>
                          <a:uLnTx/>
                          <a:uFillTx/>
                        </a:rPr>
                        <a:t>σ</a:t>
                      </a:r>
                      <a:endParaRPr kumimoji="1" lang="ja-JP" altLang="en-US" sz="1400" b="1" i="0" u="sng"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とりまとめ部署</a:t>
                      </a:r>
                    </a:p>
                  </a:txBody>
                  <a:tcPr marL="84756" marR="84756" marT="42378" marB="423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480677"/>
                  </a:ext>
                </a:extLst>
              </a:tr>
            </a:tbl>
          </a:graphicData>
        </a:graphic>
      </p:graphicFrame>
      <p:sp>
        <p:nvSpPr>
          <p:cNvPr id="19" name="テキスト ボックス 18">
            <a:extLst>
              <a:ext uri="{FF2B5EF4-FFF2-40B4-BE49-F238E27FC236}">
                <a16:creationId xmlns:a16="http://schemas.microsoft.com/office/drawing/2014/main" id="{9CA89870-4A48-34EF-3606-B27340095DAA}"/>
              </a:ext>
            </a:extLst>
          </p:cNvPr>
          <p:cNvSpPr txBox="1"/>
          <p:nvPr/>
        </p:nvSpPr>
        <p:spPr>
          <a:xfrm>
            <a:off x="4584570" y="5095295"/>
            <a:ext cx="4320000" cy="584775"/>
          </a:xfrm>
          <a:prstGeom prst="rect">
            <a:avLst/>
          </a:prstGeom>
          <a:noFill/>
        </p:spPr>
        <p:txBody>
          <a:bodyPr wrap="square">
            <a:spAutoFit/>
          </a:bodyPr>
          <a:lstStyle/>
          <a:p>
            <a:pPr fontAlgn="ctr"/>
            <a:r>
              <a:rPr lang="ja-JP" altLang="en-US" sz="1600" b="1" u="sng" dirty="0">
                <a:solidFill>
                  <a:srgbClr val="000000"/>
                </a:solidFill>
                <a:latin typeface="HG丸ｺﾞｼｯｸM-PRO" panose="020F0600000000000000" pitchFamily="50" charset="-128"/>
                <a:ea typeface="HG丸ｺﾞｼｯｸM-PRO" panose="020F0600000000000000" pitchFamily="50" charset="-128"/>
              </a:rPr>
              <a:t>現状、機場毎に設定している評価基準値を</a:t>
            </a:r>
            <a:endParaRPr lang="en-US" altLang="ja-JP" sz="1600" b="1" u="sng" dirty="0">
              <a:solidFill>
                <a:srgbClr val="000000"/>
              </a:solidFill>
              <a:latin typeface="HG丸ｺﾞｼｯｸM-PRO" panose="020F0600000000000000" pitchFamily="50" charset="-128"/>
              <a:ea typeface="HG丸ｺﾞｼｯｸM-PRO" panose="020F0600000000000000" pitchFamily="50" charset="-128"/>
            </a:endParaRPr>
          </a:p>
          <a:p>
            <a:pPr fontAlgn="ctr"/>
            <a:r>
              <a:rPr lang="ja-JP" altLang="en-US" sz="1600" b="1" u="sng" dirty="0">
                <a:solidFill>
                  <a:srgbClr val="000000"/>
                </a:solidFill>
                <a:latin typeface="HG丸ｺﾞｼｯｸM-PRO" panose="020F0600000000000000" pitchFamily="50" charset="-128"/>
                <a:ea typeface="HG丸ｺﾞｼｯｸM-PRO" panose="020F0600000000000000" pitchFamily="50" charset="-128"/>
              </a:rPr>
              <a:t>自主管理値とし、合計値を評価基準値とする</a:t>
            </a:r>
            <a:endParaRPr lang="en-US" altLang="ja-JP" sz="1600" b="1" u="sng" dirty="0">
              <a:solidFill>
                <a:srgbClr val="FF0000"/>
              </a:solidFill>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4D783A7A-6528-1716-8A97-0CAAA25C5F91}"/>
              </a:ext>
            </a:extLst>
          </p:cNvPr>
          <p:cNvSpPr txBox="1"/>
          <p:nvPr/>
        </p:nvSpPr>
        <p:spPr>
          <a:xfrm>
            <a:off x="4228700" y="2289928"/>
            <a:ext cx="5309938" cy="1083438"/>
          </a:xfrm>
          <a:prstGeom prst="rect">
            <a:avLst/>
          </a:prstGeom>
          <a:noFill/>
        </p:spPr>
        <p:txBody>
          <a:bodyPr wrap="square" rtlCol="0">
            <a:spAutoFit/>
          </a:bodyPr>
          <a:lstStyle/>
          <a:p>
            <a:pPr>
              <a:lnSpc>
                <a:spcPct val="125000"/>
              </a:lnSpc>
            </a:pPr>
            <a:r>
              <a:rPr lang="ja-JP" altLang="en-US" b="1" dirty="0">
                <a:latin typeface="HG丸ｺﾞｼｯｸM-PRO" panose="020F0600000000000000" pitchFamily="50" charset="-128"/>
                <a:ea typeface="HG丸ｺﾞｼｯｸM-PRO" panose="020F0600000000000000" pitchFamily="50" charset="-128"/>
              </a:rPr>
              <a:t>対象：</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電気</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次亜塩素酸ナトリウム</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a:t>
            </a:r>
            <a:endParaRPr lang="en-US" altLang="ja-JP" b="1" dirty="0">
              <a:latin typeface="HG丸ｺﾞｼｯｸM-PRO" panose="020F0600000000000000" pitchFamily="50" charset="-128"/>
              <a:ea typeface="HG丸ｺﾞｼｯｸM-PRO" panose="020F0600000000000000" pitchFamily="50" charset="-128"/>
            </a:endParaRPr>
          </a:p>
          <a:p>
            <a:pPr>
              <a:lnSpc>
                <a:spcPct val="125000"/>
              </a:lnSpc>
            </a:pPr>
            <a:r>
              <a:rPr lang="ja-JP" altLang="en-US" b="1" dirty="0">
                <a:latin typeface="HG丸ｺﾞｼｯｸM-PRO" panose="020F0600000000000000" pitchFamily="50" charset="-128"/>
                <a:ea typeface="HG丸ｺﾞｼｯｸM-PRO" panose="020F0600000000000000" pitchFamily="50" charset="-128"/>
              </a:rPr>
              <a:t>　　　</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高分子凝集剤</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重油</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灯油</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a:t>
            </a:r>
            <a:endParaRPr lang="en-US" altLang="ja-JP" b="1" dirty="0">
              <a:latin typeface="HG丸ｺﾞｼｯｸM-PRO" panose="020F0600000000000000" pitchFamily="50" charset="-128"/>
              <a:ea typeface="HG丸ｺﾞｼｯｸM-PRO" panose="020F0600000000000000" pitchFamily="50" charset="-128"/>
            </a:endParaRPr>
          </a:p>
          <a:p>
            <a:pPr>
              <a:lnSpc>
                <a:spcPct val="125000"/>
              </a:lnSpc>
            </a:pPr>
            <a:r>
              <a:rPr lang="ja-JP" altLang="en-US" b="1" dirty="0">
                <a:latin typeface="HG丸ｺﾞｼｯｸM-PRO" panose="020F0600000000000000" pitchFamily="50" charset="-128"/>
                <a:ea typeface="HG丸ｺﾞｼｯｸM-PRO" panose="020F0600000000000000" pitchFamily="50" charset="-128"/>
              </a:rPr>
              <a:t>　　　</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上水</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等、各種ユーティリティ</a:t>
            </a:r>
            <a:endParaRPr lang="en-US" altLang="ja-JP" b="1" u="sng" dirty="0">
              <a:solidFill>
                <a:srgbClr val="FF0101"/>
              </a:solidFill>
              <a:latin typeface="HG丸ｺﾞｼｯｸM-PRO" panose="020F0600000000000000" pitchFamily="50" charset="-128"/>
              <a:ea typeface="HG丸ｺﾞｼｯｸM-PRO" panose="020F0600000000000000" pitchFamily="50" charset="-128"/>
            </a:endParaRPr>
          </a:p>
        </p:txBody>
      </p:sp>
      <p:sp>
        <p:nvSpPr>
          <p:cNvPr id="13" name="テキスト ボックス 12">
            <a:extLst>
              <a:ext uri="{FF2B5EF4-FFF2-40B4-BE49-F238E27FC236}">
                <a16:creationId xmlns:a16="http://schemas.microsoft.com/office/drawing/2014/main" id="{3104BC17-F8B4-56EC-2CFB-F193AEB8193A}"/>
              </a:ext>
            </a:extLst>
          </p:cNvPr>
          <p:cNvSpPr txBox="1"/>
          <p:nvPr/>
        </p:nvSpPr>
        <p:spPr>
          <a:xfrm>
            <a:off x="5068957" y="4678321"/>
            <a:ext cx="4837043" cy="323165"/>
          </a:xfrm>
          <a:prstGeom prst="rect">
            <a:avLst/>
          </a:prstGeom>
          <a:noFill/>
        </p:spPr>
        <p:txBody>
          <a:bodyPr wrap="square" rtlCol="0">
            <a:spAutoFit/>
          </a:bodyPr>
          <a:lstStyle/>
          <a:p>
            <a:r>
              <a:rPr kumimoji="1" lang="en-US" altLang="ja-JP" sz="1500" dirty="0"/>
              <a:t>※</a:t>
            </a:r>
            <a:r>
              <a:rPr kumimoji="1" lang="ja-JP" altLang="en-US" sz="1500" dirty="0"/>
              <a:t>見直し後も、各方面で機場毎のモニタリングは実施する</a:t>
            </a:r>
            <a:endParaRPr kumimoji="1" lang="en-US" altLang="ja-JP" sz="1500" dirty="0"/>
          </a:p>
        </p:txBody>
      </p:sp>
      <p:sp>
        <p:nvSpPr>
          <p:cNvPr id="17" name="テキスト ボックス 16">
            <a:extLst>
              <a:ext uri="{FF2B5EF4-FFF2-40B4-BE49-F238E27FC236}">
                <a16:creationId xmlns:a16="http://schemas.microsoft.com/office/drawing/2014/main" id="{9886DC2D-5C21-442F-555E-F6D50FDD592B}"/>
              </a:ext>
            </a:extLst>
          </p:cNvPr>
          <p:cNvSpPr txBox="1"/>
          <p:nvPr/>
        </p:nvSpPr>
        <p:spPr>
          <a:xfrm>
            <a:off x="3360136" y="6584198"/>
            <a:ext cx="3144257" cy="253916"/>
          </a:xfrm>
          <a:prstGeom prst="rect">
            <a:avLst/>
          </a:prstGeom>
          <a:noFill/>
        </p:spPr>
        <p:txBody>
          <a:bodyPr wrap="square">
            <a:spAutoFit/>
          </a:bodyPr>
          <a:lstStyle/>
          <a:p>
            <a:pPr algn="ctr" fontAlgn="ctr"/>
            <a:r>
              <a:rPr lang="en-US" altLang="ja-JP" sz="1050" dirty="0">
                <a:solidFill>
                  <a:srgbClr val="000000"/>
                </a:solidFill>
                <a:latin typeface="HG丸ｺﾞｼｯｸM-PRO" panose="020F0600000000000000" pitchFamily="50" charset="-128"/>
                <a:ea typeface="HG丸ｺﾞｼｯｸM-PRO" panose="020F0600000000000000" pitchFamily="50" charset="-128"/>
              </a:rPr>
              <a:t>※ R3</a:t>
            </a:r>
            <a:r>
              <a:rPr lang="ja-JP" altLang="en-US" sz="1050" dirty="0">
                <a:solidFill>
                  <a:srgbClr val="000000"/>
                </a:solidFill>
                <a:latin typeface="HG丸ｺﾞｼｯｸM-PRO" panose="020F0600000000000000" pitchFamily="50" charset="-128"/>
                <a:ea typeface="HG丸ｺﾞｼｯｸM-PRO" panose="020F0600000000000000" pitchFamily="50" charset="-128"/>
              </a:rPr>
              <a:t>～</a:t>
            </a:r>
            <a:r>
              <a:rPr lang="en-US" altLang="ja-JP" sz="1050" dirty="0">
                <a:solidFill>
                  <a:srgbClr val="000000"/>
                </a:solidFill>
                <a:latin typeface="HG丸ｺﾞｼｯｸM-PRO" panose="020F0600000000000000" pitchFamily="50" charset="-128"/>
                <a:ea typeface="HG丸ｺﾞｼｯｸM-PRO" panose="020F0600000000000000" pitchFamily="50" charset="-128"/>
              </a:rPr>
              <a:t>R6</a:t>
            </a:r>
            <a:r>
              <a:rPr lang="ja-JP" altLang="en-US" sz="1050" dirty="0">
                <a:solidFill>
                  <a:srgbClr val="000000"/>
                </a:solidFill>
                <a:latin typeface="HG丸ｺﾞｼｯｸM-PRO" panose="020F0600000000000000" pitchFamily="50" charset="-128"/>
                <a:ea typeface="HG丸ｺﾞｼｯｸM-PRO" panose="020F0600000000000000" pitchFamily="50" charset="-128"/>
              </a:rPr>
              <a:t>の実績を用いて算出した仮の値</a:t>
            </a:r>
            <a:endParaRPr lang="en-US" altLang="ja-JP" sz="1050" i="0" strike="noStrike" dirty="0">
              <a:effectLst/>
              <a:latin typeface="HG丸ｺﾞｼｯｸM-PRO" panose="020F0600000000000000" pitchFamily="50" charset="-128"/>
              <a:ea typeface="HG丸ｺﾞｼｯｸM-PRO" panose="020F0600000000000000" pitchFamily="50" charset="-128"/>
            </a:endParaRPr>
          </a:p>
        </p:txBody>
      </p:sp>
      <p:sp>
        <p:nvSpPr>
          <p:cNvPr id="4" name="テキスト ボックス 3">
            <a:extLst>
              <a:ext uri="{FF2B5EF4-FFF2-40B4-BE49-F238E27FC236}">
                <a16:creationId xmlns:a16="http://schemas.microsoft.com/office/drawing/2014/main" id="{6DBF3228-6014-A242-92EE-1D310D55385F}"/>
              </a:ext>
            </a:extLst>
          </p:cNvPr>
          <p:cNvSpPr txBox="1"/>
          <p:nvPr/>
        </p:nvSpPr>
        <p:spPr>
          <a:xfrm>
            <a:off x="8458722" y="80108"/>
            <a:ext cx="1329606" cy="400110"/>
          </a:xfrm>
          <a:prstGeom prst="rect">
            <a:avLst/>
          </a:prstGeom>
          <a:noFill/>
          <a:ln w="6350">
            <a:solidFill>
              <a:schemeClr val="tx1"/>
            </a:solidFill>
          </a:ln>
        </p:spPr>
        <p:txBody>
          <a:bodyPr wrap="square" rtlCol="0">
            <a:spAutoFit/>
          </a:bodyPr>
          <a:lstStyle/>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第３回審議会資料</a:t>
            </a:r>
            <a:endParaRPr kumimoji="1" lang="en-US" altLang="ja-JP" sz="1000" dirty="0">
              <a:solidFill>
                <a:prstClr val="black"/>
              </a:solidFill>
              <a:latin typeface="Meiryo UI" panose="020B0604030504040204" pitchFamily="50" charset="-128"/>
              <a:ea typeface="Meiryo UI" panose="020B0604030504040204" pitchFamily="50" charset="-128"/>
            </a:endParaRPr>
          </a:p>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（再掲、一部加筆）</a:t>
            </a:r>
            <a:endParaRPr kumimoji="1" lang="en-US" altLang="ja-JP" sz="1000" dirty="0">
              <a:solidFill>
                <a:prstClr val="black"/>
              </a:solidFill>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B6DDF749-D0B3-1699-9CEE-3D99DF0D524E}"/>
              </a:ext>
            </a:extLst>
          </p:cNvPr>
          <p:cNvSpPr txBox="1"/>
          <p:nvPr/>
        </p:nvSpPr>
        <p:spPr>
          <a:xfrm>
            <a:off x="4100448" y="5987363"/>
            <a:ext cx="5687880" cy="369332"/>
          </a:xfrm>
          <a:prstGeom prst="rect">
            <a:avLst/>
          </a:prstGeom>
          <a:noFill/>
        </p:spPr>
        <p:txBody>
          <a:bodyPr wrap="square">
            <a:spAutoFit/>
          </a:bodyPr>
          <a:lstStyle/>
          <a:p>
            <a:pPr>
              <a:lnSpc>
                <a:spcPct val="100000"/>
              </a:lnSpc>
            </a:pPr>
            <a:r>
              <a:rPr lang="en-US" altLang="ja-JP" dirty="0">
                <a:latin typeface="+mn-ea"/>
              </a:rPr>
              <a:t>※36</a:t>
            </a:r>
            <a:r>
              <a:rPr lang="ja-JP" altLang="en-US" dirty="0">
                <a:latin typeface="+mn-ea"/>
              </a:rPr>
              <a:t>抽水所：雨水の影響が大きい抽水所を除いた機場数</a:t>
            </a:r>
            <a:endParaRPr lang="en-US" altLang="ja-JP" dirty="0">
              <a:latin typeface="+mn-ea"/>
            </a:endParaRPr>
          </a:p>
        </p:txBody>
      </p:sp>
    </p:spTree>
    <p:extLst>
      <p:ext uri="{BB962C8B-B14F-4D97-AF65-F5344CB8AC3E}">
        <p14:creationId xmlns:p14="http://schemas.microsoft.com/office/powerpoint/2010/main" val="1998244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D7E0926-C216-C602-D640-B7A41C112CBE}"/>
              </a:ext>
            </a:extLst>
          </p:cNvPr>
          <p:cNvSpPr txBox="1"/>
          <p:nvPr/>
        </p:nvSpPr>
        <p:spPr>
          <a:xfrm>
            <a:off x="72908" y="1340468"/>
            <a:ext cx="9905339" cy="4739759"/>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　　</a:t>
            </a:r>
            <a:r>
              <a:rPr lang="ja-JP" altLang="en-US" sz="1600" b="1" u="sng" dirty="0">
                <a:latin typeface="Meiryo UI" panose="020B0604030504040204" pitchFamily="50" charset="-128"/>
                <a:ea typeface="Meiryo UI" panose="020B0604030504040204" pitchFamily="50" charset="-128"/>
              </a:rPr>
              <a:t>令和７年７月８日 　第１回大阪市下水道施設維持管理審議会　　→作業方針等の確認</a:t>
            </a:r>
            <a:r>
              <a:rPr lang="en-US" altLang="ja-JP" sz="1600" b="1" u="sng" dirty="0">
                <a:latin typeface="Meiryo UI" panose="020B0604030504040204" pitchFamily="50" charset="-128"/>
                <a:ea typeface="Meiryo UI" panose="020B0604030504040204" pitchFamily="50" charset="-128"/>
              </a:rPr>
              <a:t>【</a:t>
            </a:r>
            <a:r>
              <a:rPr lang="ja-JP" altLang="en-US" sz="1600" b="1" u="sng" dirty="0">
                <a:latin typeface="Meiryo UI" panose="020B0604030504040204" pitchFamily="50" charset="-128"/>
                <a:ea typeface="Meiryo UI" panose="020B0604030504040204" pitchFamily="50" charset="-128"/>
              </a:rPr>
              <a:t>済</a:t>
            </a:r>
            <a:r>
              <a:rPr lang="en-US" altLang="ja-JP" sz="1600" b="1" u="sng" dirty="0">
                <a:latin typeface="Meiryo UI" panose="020B0604030504040204" pitchFamily="50" charset="-128"/>
                <a:ea typeface="Meiryo UI" panose="020B0604030504040204" pitchFamily="50" charset="-128"/>
              </a:rPr>
              <a:t>】</a:t>
            </a:r>
          </a:p>
          <a:p>
            <a:r>
              <a:rPr lang="ja-JP" altLang="en-US" sz="900" dirty="0">
                <a:latin typeface="+mj-ea"/>
                <a:ea typeface="+mj-ea"/>
              </a:rPr>
              <a:t>　</a:t>
            </a:r>
            <a:endParaRPr lang="en-US" altLang="ja-JP" sz="900" dirty="0">
              <a:latin typeface="+mj-ea"/>
              <a:ea typeface="+mj-ea"/>
            </a:endParaRPr>
          </a:p>
          <a:p>
            <a:r>
              <a:rPr lang="ja-JP" altLang="en-US" sz="1600" dirty="0">
                <a:latin typeface="Meiryo UI" panose="020B0604030504040204" pitchFamily="50" charset="-128"/>
                <a:ea typeface="Meiryo UI" panose="020B0604030504040204" pitchFamily="50" charset="-128"/>
              </a:rPr>
              <a:t>　　</a:t>
            </a:r>
            <a:r>
              <a:rPr lang="ja-JP" altLang="en-US" sz="1600" b="1" u="sng" dirty="0">
                <a:latin typeface="Meiryo UI" panose="020B0604030504040204" pitchFamily="50" charset="-128"/>
                <a:ea typeface="Meiryo UI" panose="020B0604030504040204" pitchFamily="50" charset="-128"/>
              </a:rPr>
              <a:t>令和７年</a:t>
            </a:r>
            <a:r>
              <a:rPr lang="en-US" altLang="ja-JP" sz="1600" b="1" u="sng" dirty="0">
                <a:latin typeface="Meiryo UI" panose="020B0604030504040204" pitchFamily="50" charset="-128"/>
                <a:ea typeface="Meiryo UI" panose="020B0604030504040204" pitchFamily="50" charset="-128"/>
              </a:rPr>
              <a:t>11</a:t>
            </a:r>
            <a:r>
              <a:rPr lang="ja-JP" altLang="en-US" sz="1600" b="1" u="sng" dirty="0">
                <a:latin typeface="Meiryo UI" panose="020B0604030504040204" pitchFamily="50" charset="-128"/>
                <a:ea typeface="Meiryo UI" panose="020B0604030504040204" pitchFamily="50" charset="-128"/>
              </a:rPr>
              <a:t>月</a:t>
            </a:r>
            <a:r>
              <a:rPr lang="en-US" altLang="ja-JP" sz="1600" b="1" u="sng" dirty="0">
                <a:latin typeface="Meiryo UI" panose="020B0604030504040204" pitchFamily="50" charset="-128"/>
                <a:ea typeface="Meiryo UI" panose="020B0604030504040204" pitchFamily="50" charset="-128"/>
              </a:rPr>
              <a:t>25</a:t>
            </a:r>
            <a:r>
              <a:rPr lang="ja-JP" altLang="en-US" sz="1600" b="1" u="sng" dirty="0">
                <a:latin typeface="Meiryo UI" panose="020B0604030504040204" pitchFamily="50" charset="-128"/>
                <a:ea typeface="Meiryo UI" panose="020B0604030504040204" pitchFamily="50" charset="-128"/>
              </a:rPr>
              <a:t>日　第２回大阪市下水道施設維持管理審議会　</a:t>
            </a:r>
            <a:r>
              <a:rPr lang="ja-JP" altLang="en-US" sz="1600" b="1" u="sng" dirty="0">
                <a:latin typeface="+mj-ea"/>
                <a:ea typeface="+mj-ea"/>
              </a:rPr>
              <a:t>　</a:t>
            </a:r>
            <a:r>
              <a:rPr lang="ja-JP" altLang="en-US" sz="1600" b="1" u="sng" dirty="0">
                <a:latin typeface="Meiryo UI" panose="020B0604030504040204" pitchFamily="50" charset="-128"/>
                <a:ea typeface="Meiryo UI" panose="020B0604030504040204" pitchFamily="50" charset="-128"/>
              </a:rPr>
              <a:t>→検討内容の確認</a:t>
            </a:r>
            <a:r>
              <a:rPr lang="en-US" altLang="ja-JP" sz="1600" b="1" u="sng" dirty="0">
                <a:latin typeface="Meiryo UI" panose="020B0604030504040204" pitchFamily="50" charset="-128"/>
                <a:ea typeface="Meiryo UI" panose="020B0604030504040204" pitchFamily="50" charset="-128"/>
              </a:rPr>
              <a:t>【</a:t>
            </a:r>
            <a:r>
              <a:rPr lang="ja-JP" altLang="en-US" sz="1600" b="1" u="sng" dirty="0">
                <a:latin typeface="Meiryo UI" panose="020B0604030504040204" pitchFamily="50" charset="-128"/>
                <a:ea typeface="Meiryo UI" panose="020B0604030504040204" pitchFamily="50" charset="-128"/>
              </a:rPr>
              <a:t>済</a:t>
            </a:r>
            <a:r>
              <a:rPr lang="en-US" altLang="ja-JP" sz="1600" b="1" u="sng"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R7</a:t>
            </a:r>
            <a:r>
              <a:rPr lang="ja-JP" altLang="en-US" sz="1600" dirty="0">
                <a:latin typeface="Meiryo UI" panose="020B0604030504040204" pitchFamily="50" charset="-128"/>
                <a:ea typeface="Meiryo UI" panose="020B0604030504040204" pitchFamily="50" charset="-128"/>
              </a:rPr>
              <a:t>年度上半期実績の確認</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en-US" sz="1600" dirty="0">
                <a:latin typeface="+mj-ea"/>
                <a:ea typeface="+mj-ea"/>
              </a:rPr>
              <a:t>・対応案の意見聴取（評価基準値、業務数量、修繕費不足</a:t>
            </a:r>
            <a:r>
              <a:rPr lang="ja-JP" altLang="en-US" sz="1600" dirty="0">
                <a:latin typeface="Meiryo UI" panose="020B0604030504040204" pitchFamily="50" charset="-128"/>
                <a:ea typeface="Meiryo UI" panose="020B0604030504040204" pitchFamily="50" charset="-128"/>
              </a:rPr>
              <a:t>）、課題報告（インセンティブ等）</a:t>
            </a:r>
            <a:endParaRPr lang="en-US" altLang="ja-JP" sz="16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en-US" sz="1600" b="1" u="sng" dirty="0">
                <a:latin typeface="Meiryo UI" panose="020B0604030504040204" pitchFamily="50" charset="-128"/>
                <a:ea typeface="Meiryo UI" panose="020B0604030504040204" pitchFamily="50" charset="-128"/>
              </a:rPr>
              <a:t>令和８年２月３日　第３回大阪市下水道施設維持管理審議会　</a:t>
            </a:r>
            <a:r>
              <a:rPr lang="ja-JP" altLang="en-US" sz="1600" b="1" u="sng" dirty="0">
                <a:latin typeface="+mj-ea"/>
                <a:ea typeface="+mj-ea"/>
              </a:rPr>
              <a:t>　</a:t>
            </a:r>
            <a:r>
              <a:rPr lang="ja-JP" altLang="en-US" sz="1600" b="1" u="sng" dirty="0">
                <a:latin typeface="Meiryo UI" panose="020B0604030504040204" pitchFamily="50" charset="-128"/>
                <a:ea typeface="Meiryo UI" panose="020B0604030504040204" pitchFamily="50" charset="-128"/>
              </a:rPr>
              <a:t>→検討内容の確認</a:t>
            </a:r>
            <a:r>
              <a:rPr lang="en-US" altLang="ja-JP" sz="1600" b="1" u="sng" dirty="0">
                <a:latin typeface="Meiryo UI" panose="020B0604030504040204" pitchFamily="50" charset="-128"/>
                <a:ea typeface="Meiryo UI" panose="020B0604030504040204" pitchFamily="50" charset="-128"/>
              </a:rPr>
              <a:t>【</a:t>
            </a:r>
            <a:r>
              <a:rPr lang="ja-JP" altLang="en-US" sz="1600" b="1" u="sng" dirty="0">
                <a:latin typeface="Meiryo UI" panose="020B0604030504040204" pitchFamily="50" charset="-128"/>
                <a:ea typeface="Meiryo UI" panose="020B0604030504040204" pitchFamily="50" charset="-128"/>
              </a:rPr>
              <a:t>済</a:t>
            </a:r>
            <a:r>
              <a:rPr lang="en-US" altLang="ja-JP" sz="1600" b="1" u="sng"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　　　　　　　　　　・契約条件見直し案についての審議（業務数量、ユーティリティ評価基準等）</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VE</a:t>
            </a:r>
            <a:r>
              <a:rPr lang="ja-JP" altLang="en-US" sz="1600" dirty="0">
                <a:latin typeface="Meiryo UI" panose="020B0604030504040204" pitchFamily="50" charset="-128"/>
                <a:ea typeface="Meiryo UI" panose="020B0604030504040204" pitchFamily="50" charset="-128"/>
              </a:rPr>
              <a:t>検討案に対する意見聴取（ユーティリティ費）</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r>
              <a:rPr lang="en-US" altLang="ja-JP" sz="1600" b="1" dirty="0">
                <a:latin typeface="Meiryo UI" panose="020B0604030504040204" pitchFamily="50" charset="-128"/>
                <a:ea typeface="Meiryo UI" panose="020B0604030504040204" pitchFamily="50" charset="-128"/>
              </a:rPr>
              <a:t>    </a:t>
            </a:r>
            <a:r>
              <a:rPr lang="ja-JP" altLang="en-US" sz="1600" b="1" u="sng" dirty="0">
                <a:solidFill>
                  <a:srgbClr val="0000FF"/>
                </a:solidFill>
                <a:latin typeface="Meiryo UI" panose="020B0604030504040204" pitchFamily="50" charset="-128"/>
                <a:ea typeface="Meiryo UI" panose="020B0604030504040204" pitchFamily="50" charset="-128"/>
              </a:rPr>
              <a:t>令和８年</a:t>
            </a:r>
            <a:r>
              <a:rPr lang="en-US" altLang="ja-JP" sz="1600" b="1" u="sng" dirty="0">
                <a:solidFill>
                  <a:srgbClr val="0000FF"/>
                </a:solidFill>
                <a:latin typeface="Meiryo UI" panose="020B0604030504040204" pitchFamily="50" charset="-128"/>
                <a:ea typeface="Meiryo UI" panose="020B0604030504040204" pitchFamily="50" charset="-128"/>
              </a:rPr>
              <a:t>7</a:t>
            </a:r>
            <a:r>
              <a:rPr lang="ja-JP" altLang="en-US" sz="1600" b="1" u="sng" dirty="0">
                <a:solidFill>
                  <a:srgbClr val="0000FF"/>
                </a:solidFill>
                <a:latin typeface="Meiryo UI" panose="020B0604030504040204" pitchFamily="50" charset="-128"/>
                <a:ea typeface="Meiryo UI" panose="020B0604030504040204" pitchFamily="50" charset="-128"/>
              </a:rPr>
              <a:t>月</a:t>
            </a:r>
            <a:r>
              <a:rPr lang="en-US" altLang="ja-JP" sz="1600" b="1" u="sng" dirty="0">
                <a:solidFill>
                  <a:srgbClr val="0000FF"/>
                </a:solidFill>
                <a:latin typeface="Meiryo UI" panose="020B0604030504040204" pitchFamily="50" charset="-128"/>
                <a:ea typeface="Meiryo UI" panose="020B0604030504040204" pitchFamily="50" charset="-128"/>
              </a:rPr>
              <a:t>13</a:t>
            </a:r>
            <a:r>
              <a:rPr lang="ja-JP" altLang="en-US" sz="1600" b="1" u="sng" dirty="0">
                <a:solidFill>
                  <a:srgbClr val="0000FF"/>
                </a:solidFill>
                <a:latin typeface="Meiryo UI" panose="020B0604030504040204" pitchFamily="50" charset="-128"/>
                <a:ea typeface="Meiryo UI" panose="020B0604030504040204" pitchFamily="50" charset="-128"/>
              </a:rPr>
              <a:t>日  第４回大阪市下水道施設維持管理審議会</a:t>
            </a:r>
            <a:endParaRPr lang="en-US" altLang="ja-JP" sz="1600" b="1" u="sng" dirty="0">
              <a:solidFill>
                <a:srgbClr val="0000FF"/>
              </a:solidFill>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t>
            </a:r>
            <a:r>
              <a:rPr lang="ja-JP" altLang="en-US" sz="1600" dirty="0">
                <a:latin typeface="+mj-ea"/>
              </a:rPr>
              <a:t>・</a:t>
            </a:r>
            <a:r>
              <a:rPr lang="en-US" altLang="ja-JP" sz="1600" dirty="0">
                <a:latin typeface="+mj-ea"/>
              </a:rPr>
              <a:t>R7</a:t>
            </a:r>
            <a:r>
              <a:rPr lang="ja-JP" altLang="en-US" sz="1600" dirty="0">
                <a:latin typeface="+mj-ea"/>
              </a:rPr>
              <a:t>年度通年実績の報告</a:t>
            </a:r>
            <a:endParaRPr lang="en-US" altLang="ja-JP" sz="1600" dirty="0">
              <a:latin typeface="+mj-ea"/>
            </a:endParaRPr>
          </a:p>
          <a:p>
            <a:r>
              <a:rPr lang="ja-JP" altLang="en-US" sz="1600" dirty="0">
                <a:latin typeface="Meiryo UI" panose="020B0604030504040204" pitchFamily="50" charset="-128"/>
                <a:ea typeface="Meiryo UI" panose="020B0604030504040204" pitchFamily="50" charset="-128"/>
              </a:rPr>
              <a:t>　　　　　　　　　　・契約条件見直し案の審議</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endParaRPr lang="en-US" altLang="ja-JP" sz="9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en-US" sz="1600" b="1" u="sng" dirty="0">
                <a:latin typeface="Meiryo UI" panose="020B0604030504040204" pitchFamily="50" charset="-128"/>
                <a:ea typeface="Meiryo UI" panose="020B0604030504040204" pitchFamily="50" charset="-128"/>
              </a:rPr>
              <a:t>令和８年</a:t>
            </a:r>
            <a:r>
              <a:rPr lang="en-US" altLang="ja-JP" sz="1600" b="1" u="sng" dirty="0">
                <a:latin typeface="Meiryo UI" panose="020B0604030504040204" pitchFamily="50" charset="-128"/>
                <a:ea typeface="Meiryo UI" panose="020B0604030504040204" pitchFamily="50" charset="-128"/>
              </a:rPr>
              <a:t>1</a:t>
            </a:r>
            <a:r>
              <a:rPr lang="ja-JP" altLang="en-US" sz="1600" b="1" u="sng" dirty="0">
                <a:latin typeface="Meiryo UI" panose="020B0604030504040204" pitchFamily="50" charset="-128"/>
                <a:ea typeface="Meiryo UI" panose="020B0604030504040204" pitchFamily="50" charset="-128"/>
              </a:rPr>
              <a:t>１月頃　第５回大阪市下水道施設維持管理審議会（前倒し可能性有）</a:t>
            </a:r>
            <a:endParaRPr lang="en-US" altLang="ja-JP" sz="1600" b="1" u="sng"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t>
            </a:r>
            <a:r>
              <a:rPr lang="ja-JP" altLang="en-US" sz="1600" dirty="0">
                <a:latin typeface="+mj-ea"/>
              </a:rPr>
              <a:t>・</a:t>
            </a:r>
            <a:r>
              <a:rPr lang="en-US" altLang="ja-JP" sz="1600" dirty="0">
                <a:latin typeface="+mj-ea"/>
              </a:rPr>
              <a:t>R8</a:t>
            </a:r>
            <a:r>
              <a:rPr lang="ja-JP" altLang="en-US" sz="1600" dirty="0">
                <a:latin typeface="+mj-ea"/>
              </a:rPr>
              <a:t>年度上半期実績の確認</a:t>
            </a:r>
            <a:endParaRPr lang="en-US" altLang="ja-JP" sz="1600" dirty="0">
              <a:latin typeface="+mj-ea"/>
            </a:endParaRPr>
          </a:p>
          <a:p>
            <a:r>
              <a:rPr lang="ja-JP" altLang="en-US" sz="1600" dirty="0">
                <a:latin typeface="+mj-ea"/>
              </a:rPr>
              <a:t>　　　　　　　　　　</a:t>
            </a:r>
            <a:r>
              <a:rPr lang="ja-JP" altLang="en-US" sz="1600" dirty="0">
                <a:latin typeface="Meiryo UI" panose="020B0604030504040204" pitchFamily="50" charset="-128"/>
                <a:ea typeface="Meiryo UI" panose="020B0604030504040204" pitchFamily="50" charset="-128"/>
              </a:rPr>
              <a:t> ・契約条件見直し案の審議</a:t>
            </a:r>
            <a:endParaRPr lang="en-US" altLang="ja-JP" sz="1600" dirty="0">
              <a:latin typeface="+mj-ea"/>
            </a:endParaRPr>
          </a:p>
          <a:p>
            <a:r>
              <a:rPr lang="ja-JP" altLang="en-US" sz="900" dirty="0">
                <a:latin typeface="Meiryo UI" panose="020B0604030504040204" pitchFamily="50" charset="-128"/>
                <a:ea typeface="Meiryo UI" panose="020B0604030504040204" pitchFamily="50" charset="-128"/>
              </a:rPr>
              <a:t>　　</a:t>
            </a:r>
            <a:endParaRPr lang="en-US" altLang="ja-JP" sz="9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en-US" sz="1600" b="1" u="sng" dirty="0">
                <a:latin typeface="Meiryo UI" panose="020B0604030504040204" pitchFamily="50" charset="-128"/>
                <a:ea typeface="Meiryo UI" panose="020B0604030504040204" pitchFamily="50" charset="-128"/>
              </a:rPr>
              <a:t>令和</a:t>
            </a:r>
            <a:r>
              <a:rPr lang="en-US" altLang="ja-JP" sz="1600" b="1" u="sng" dirty="0">
                <a:latin typeface="Meiryo UI" panose="020B0604030504040204" pitchFamily="50" charset="-128"/>
                <a:ea typeface="Meiryo UI" panose="020B0604030504040204" pitchFamily="50" charset="-128"/>
              </a:rPr>
              <a:t>9</a:t>
            </a:r>
            <a:r>
              <a:rPr lang="ja-JP" altLang="en-US" sz="1600" b="1" u="sng" dirty="0">
                <a:latin typeface="Meiryo UI" panose="020B0604030504040204" pitchFamily="50" charset="-128"/>
                <a:ea typeface="Meiryo UI" panose="020B0604030504040204" pitchFamily="50" charset="-128"/>
              </a:rPr>
              <a:t>年</a:t>
            </a:r>
            <a:r>
              <a:rPr lang="en-US" altLang="ja-JP" sz="1600" b="1" u="sng" dirty="0">
                <a:latin typeface="Meiryo UI" panose="020B0604030504040204" pitchFamily="50" charset="-128"/>
                <a:ea typeface="Meiryo UI" panose="020B0604030504040204" pitchFamily="50" charset="-128"/>
              </a:rPr>
              <a:t>3</a:t>
            </a:r>
            <a:r>
              <a:rPr lang="ja-JP" altLang="en-US" sz="1600" b="1" u="sng" dirty="0">
                <a:latin typeface="Meiryo UI" panose="020B0604030504040204" pitchFamily="50" charset="-128"/>
                <a:ea typeface="Meiryo UI" panose="020B0604030504040204" pitchFamily="50" charset="-128"/>
              </a:rPr>
              <a:t>月</a:t>
            </a:r>
            <a:r>
              <a:rPr lang="en-US" altLang="ja-JP" sz="1600" b="1" u="sng" dirty="0">
                <a:latin typeface="Meiryo UI" panose="020B0604030504040204" pitchFamily="50" charset="-128"/>
                <a:ea typeface="Meiryo UI" panose="020B0604030504040204" pitchFamily="50" charset="-128"/>
              </a:rPr>
              <a:t>	</a:t>
            </a:r>
            <a:r>
              <a:rPr lang="ja-JP" altLang="en-US" sz="1600" b="1" u="sng" dirty="0">
                <a:latin typeface="Meiryo UI" panose="020B0604030504040204" pitchFamily="50" charset="-128"/>
                <a:ea typeface="Meiryo UI" panose="020B0604030504040204" pitchFamily="50" charset="-128"/>
              </a:rPr>
              <a:t>　　</a:t>
            </a:r>
            <a:r>
              <a:rPr lang="en-US" altLang="ja-JP" sz="1600" b="1" u="sng" dirty="0">
                <a:latin typeface="Meiryo UI" panose="020B0604030504040204" pitchFamily="50" charset="-128"/>
                <a:ea typeface="Meiryo UI" panose="020B0604030504040204" pitchFamily="50" charset="-128"/>
              </a:rPr>
              <a:t>2</a:t>
            </a:r>
            <a:r>
              <a:rPr lang="ja-JP" altLang="en-US" sz="1600" b="1" u="sng" dirty="0">
                <a:latin typeface="Meiryo UI" panose="020B0604030504040204" pitchFamily="50" charset="-128"/>
                <a:ea typeface="Meiryo UI" panose="020B0604030504040204" pitchFamily="50" charset="-128"/>
              </a:rPr>
              <a:t>月市会における補正予算承認を受け、</a:t>
            </a:r>
            <a:r>
              <a:rPr lang="ja-JP" altLang="en-US" sz="1600" b="1" u="sng" dirty="0">
                <a:solidFill>
                  <a:srgbClr val="FF0000"/>
                </a:solidFill>
                <a:latin typeface="Meiryo UI" panose="020B0604030504040204" pitchFamily="50" charset="-128"/>
                <a:ea typeface="Meiryo UI" panose="020B0604030504040204" pitchFamily="50" charset="-128"/>
              </a:rPr>
              <a:t>契約変更実施（契約５年毎の条件見直し）</a:t>
            </a:r>
            <a:endParaRPr lang="en-US" altLang="ja-JP" sz="1600" b="1" u="sng" dirty="0">
              <a:solidFill>
                <a:srgbClr val="FF0000"/>
              </a:solidFill>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8586ECFE-E177-5D0E-0305-A99E700EB6FC}"/>
              </a:ext>
            </a:extLst>
          </p:cNvPr>
          <p:cNvSpPr/>
          <p:nvPr/>
        </p:nvSpPr>
        <p:spPr>
          <a:xfrm>
            <a:off x="198786" y="3571779"/>
            <a:ext cx="9430049" cy="886746"/>
          </a:xfrm>
          <a:prstGeom prst="rect">
            <a:avLst/>
          </a:prstGeom>
          <a:noFill/>
          <a:ln w="69850" cmpd="dbl">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角丸四角形 17">
            <a:extLst>
              <a:ext uri="{FF2B5EF4-FFF2-40B4-BE49-F238E27FC236}">
                <a16:creationId xmlns:a16="http://schemas.microsoft.com/office/drawing/2014/main" id="{6A255F5D-1865-867A-2FE6-F34A488A0B09}"/>
              </a:ext>
            </a:extLst>
          </p:cNvPr>
          <p:cNvSpPr/>
          <p:nvPr/>
        </p:nvSpPr>
        <p:spPr>
          <a:xfrm>
            <a:off x="72908" y="96839"/>
            <a:ext cx="9528292"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400" dirty="0">
                <a:solidFill>
                  <a:schemeClr val="tx1"/>
                </a:solidFill>
                <a:latin typeface="HGPｺﾞｼｯｸE" panose="020B0900000000000000" pitchFamily="50" charset="-128"/>
                <a:ea typeface="HGPｺﾞｼｯｸE" panose="020B0900000000000000" pitchFamily="50" charset="-128"/>
              </a:rPr>
              <a:t>１　審議会のスケジュール</a:t>
            </a:r>
            <a:endParaRPr lang="en-US" altLang="ja-JP" sz="2400" dirty="0">
              <a:solidFill>
                <a:schemeClr val="tx1"/>
              </a:solidFill>
              <a:latin typeface="HGPｺﾞｼｯｸE" panose="020B0900000000000000" pitchFamily="50" charset="-128"/>
              <a:ea typeface="HGPｺﾞｼｯｸE" panose="020B0900000000000000" pitchFamily="50" charset="-128"/>
            </a:endParaRPr>
          </a:p>
        </p:txBody>
      </p:sp>
      <p:sp>
        <p:nvSpPr>
          <p:cNvPr id="3" name="角丸四角形 17">
            <a:extLst>
              <a:ext uri="{FF2B5EF4-FFF2-40B4-BE49-F238E27FC236}">
                <a16:creationId xmlns:a16="http://schemas.microsoft.com/office/drawing/2014/main" id="{CFFA81BB-604B-0B0F-A445-E34D0ABFB008}"/>
              </a:ext>
            </a:extLst>
          </p:cNvPr>
          <p:cNvSpPr/>
          <p:nvPr/>
        </p:nvSpPr>
        <p:spPr>
          <a:xfrm>
            <a:off x="17811" y="62333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業務委託条件の見直しスケジュール</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　</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8" name="スライド番号プレースホルダー 4">
            <a:extLst>
              <a:ext uri="{FF2B5EF4-FFF2-40B4-BE49-F238E27FC236}">
                <a16:creationId xmlns:a16="http://schemas.microsoft.com/office/drawing/2014/main" id="{FA956EA2-41D0-E0F5-4316-065007F9F4D3}"/>
              </a:ext>
            </a:extLst>
          </p:cNvPr>
          <p:cNvSpPr>
            <a:spLocks noGrp="1"/>
          </p:cNvSpPr>
          <p:nvPr>
            <p:ph type="sldNum" sz="quarter" idx="12"/>
          </p:nvPr>
        </p:nvSpPr>
        <p:spPr>
          <a:xfrm>
            <a:off x="7677150" y="6462941"/>
            <a:ext cx="2228850" cy="365125"/>
          </a:xfrm>
        </p:spPr>
        <p:txBody>
          <a:bodyPr/>
          <a:lstStyle/>
          <a:p>
            <a:fld id="{36EC18DB-A5DF-4E0E-B815-FCD04A2C4B2C}" type="slidenum">
              <a:rPr kumimoji="1" lang="ja-JP" altLang="en-US" smtClean="0"/>
              <a:t>4</a:t>
            </a:fld>
            <a:endParaRPr kumimoji="1" lang="ja-JP" altLang="en-US" dirty="0"/>
          </a:p>
        </p:txBody>
      </p:sp>
    </p:spTree>
    <p:extLst>
      <p:ext uri="{BB962C8B-B14F-4D97-AF65-F5344CB8AC3E}">
        <p14:creationId xmlns:p14="http://schemas.microsoft.com/office/powerpoint/2010/main" val="36757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43FC444B-4DF0-9BC1-B51D-244C6BD12A08}"/>
              </a:ext>
            </a:extLst>
          </p:cNvPr>
          <p:cNvSpPr>
            <a:spLocks noGrp="1"/>
          </p:cNvSpPr>
          <p:nvPr>
            <p:ph type="ftr" sz="quarter" idx="11"/>
          </p:nvPr>
        </p:nvSpPr>
        <p:spPr>
          <a:xfrm>
            <a:off x="3289341" y="6413700"/>
            <a:ext cx="3343275" cy="365125"/>
          </a:xfrm>
        </p:spPr>
        <p:txBody>
          <a:bodyPr/>
          <a:lstStyle/>
          <a:p>
            <a:r>
              <a:rPr kumimoji="1" lang="en-US" altLang="ja-JP"/>
              <a:t>1</a:t>
            </a:r>
            <a:endParaRPr kumimoji="1" lang="ja-JP" altLang="en-US"/>
          </a:p>
        </p:txBody>
      </p:sp>
      <p:sp>
        <p:nvSpPr>
          <p:cNvPr id="3" name="スライド番号プレースホルダー 2">
            <a:extLst>
              <a:ext uri="{FF2B5EF4-FFF2-40B4-BE49-F238E27FC236}">
                <a16:creationId xmlns:a16="http://schemas.microsoft.com/office/drawing/2014/main" id="{E1607EB3-23D8-645E-34D7-2EEA12E1DA5F}"/>
              </a:ext>
            </a:extLst>
          </p:cNvPr>
          <p:cNvSpPr>
            <a:spLocks noGrp="1"/>
          </p:cNvSpPr>
          <p:nvPr>
            <p:ph type="sldNum" sz="quarter" idx="12"/>
          </p:nvPr>
        </p:nvSpPr>
        <p:spPr>
          <a:xfrm>
            <a:off x="7677150" y="6469956"/>
            <a:ext cx="2228850" cy="365125"/>
          </a:xfrm>
        </p:spPr>
        <p:txBody>
          <a:bodyPr/>
          <a:lstStyle/>
          <a:p>
            <a:fld id="{36EC18DB-A5DF-4E0E-B815-FCD04A2C4B2C}" type="slidenum">
              <a:rPr kumimoji="1" lang="ja-JP" altLang="en-US" smtClean="0"/>
              <a:t>40</a:t>
            </a:fld>
            <a:endParaRPr kumimoji="1" lang="ja-JP" altLang="en-US" dirty="0"/>
          </a:p>
        </p:txBody>
      </p:sp>
      <p:graphicFrame>
        <p:nvGraphicFramePr>
          <p:cNvPr id="4" name="表 3">
            <a:extLst>
              <a:ext uri="{FF2B5EF4-FFF2-40B4-BE49-F238E27FC236}">
                <a16:creationId xmlns:a16="http://schemas.microsoft.com/office/drawing/2014/main" id="{0678E853-777F-10C6-0364-BAEA6CE701E7}"/>
              </a:ext>
            </a:extLst>
          </p:cNvPr>
          <p:cNvGraphicFramePr>
            <a:graphicFrameLocks noGrp="1"/>
          </p:cNvGraphicFramePr>
          <p:nvPr>
            <p:extLst>
              <p:ext uri="{D42A27DB-BD31-4B8C-83A1-F6EECF244321}">
                <p14:modId xmlns:p14="http://schemas.microsoft.com/office/powerpoint/2010/main" val="3124542289"/>
              </p:ext>
            </p:extLst>
          </p:nvPr>
        </p:nvGraphicFramePr>
        <p:xfrm>
          <a:off x="295275" y="1347788"/>
          <a:ext cx="8402411" cy="457200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537969644"/>
                    </a:ext>
                  </a:extLst>
                </a:gridCol>
                <a:gridCol w="1457325">
                  <a:extLst>
                    <a:ext uri="{9D8B030D-6E8A-4147-A177-3AD203B41FA5}">
                      <a16:colId xmlns:a16="http://schemas.microsoft.com/office/drawing/2014/main" val="1017776593"/>
                    </a:ext>
                  </a:extLst>
                </a:gridCol>
                <a:gridCol w="1527954">
                  <a:extLst>
                    <a:ext uri="{9D8B030D-6E8A-4147-A177-3AD203B41FA5}">
                      <a16:colId xmlns:a16="http://schemas.microsoft.com/office/drawing/2014/main" val="3386239405"/>
                    </a:ext>
                  </a:extLst>
                </a:gridCol>
                <a:gridCol w="2232315">
                  <a:extLst>
                    <a:ext uri="{9D8B030D-6E8A-4147-A177-3AD203B41FA5}">
                      <a16:colId xmlns:a16="http://schemas.microsoft.com/office/drawing/2014/main" val="176316552"/>
                    </a:ext>
                  </a:extLst>
                </a:gridCol>
                <a:gridCol w="2194217">
                  <a:extLst>
                    <a:ext uri="{9D8B030D-6E8A-4147-A177-3AD203B41FA5}">
                      <a16:colId xmlns:a16="http://schemas.microsoft.com/office/drawing/2014/main" val="2334017548"/>
                    </a:ext>
                  </a:extLst>
                </a:gridCol>
              </a:tblGrid>
              <a:tr h="297949">
                <a:tc>
                  <a:txBody>
                    <a:bodyPr/>
                    <a:lstStyle/>
                    <a:p>
                      <a:pPr algn="ctr"/>
                      <a:r>
                        <a:rPr kumimoji="1" lang="ja-JP" altLang="en-US" sz="1400" b="0" dirty="0">
                          <a:solidFill>
                            <a:sysClr val="windowText" lastClr="000000"/>
                          </a:solidFill>
                        </a:rPr>
                        <a:t>処理場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ysClr val="windowText" lastClr="000000"/>
                          </a:solidFill>
                          <a:latin typeface="HG丸ｺﾞｼｯｸM-PRO" panose="020F0600000000000000" pitchFamily="50" charset="-128"/>
                          <a:ea typeface="HG丸ｺﾞｼｯｸM-PRO" panose="020F0600000000000000" pitchFamily="50" charset="-128"/>
                        </a:rPr>
                        <a:t>旧</a:t>
                      </a:r>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a:t>
                      </a:r>
                      <a:r>
                        <a:rPr kumimoji="1" lang="en-US" altLang="ja-JP" sz="1400" b="0" dirty="0">
                          <a:solidFill>
                            <a:schemeClr val="tx1"/>
                          </a:solidFill>
                          <a:latin typeface="HG丸ｺﾞｼｯｸM-PRO" panose="020F0600000000000000" pitchFamily="50" charset="-128"/>
                          <a:ea typeface="HG丸ｺﾞｼｯｸM-PRO" panose="020F0600000000000000" pitchFamily="50" charset="-128"/>
                        </a:rPr>
                        <a:t>kWh/m3)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ysClr val="windowText" lastClr="000000"/>
                          </a:solidFill>
                          <a:latin typeface="HG丸ｺﾞｼｯｸM-PRO" panose="020F0600000000000000" pitchFamily="50" charset="-128"/>
                          <a:ea typeface="HG丸ｺﾞｼｯｸM-PRO" panose="020F0600000000000000" pitchFamily="50" charset="-128"/>
                        </a:rPr>
                        <a:t>新</a:t>
                      </a:r>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a:t>
                      </a:r>
                      <a:r>
                        <a:rPr kumimoji="1" lang="en-US" altLang="ja-JP" sz="1400" b="0" dirty="0">
                          <a:solidFill>
                            <a:schemeClr val="tx1"/>
                          </a:solidFill>
                          <a:latin typeface="HG丸ｺﾞｼｯｸM-PRO" panose="020F0600000000000000" pitchFamily="50" charset="-128"/>
                          <a:ea typeface="HG丸ｺﾞｼｯｸM-PRO" panose="020F0600000000000000" pitchFamily="50" charset="-128"/>
                        </a:rPr>
                        <a:t>kWh/m3)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ysClr val="windowText" lastClr="000000"/>
                          </a:solidFill>
                        </a:rPr>
                        <a:t>旧（</a:t>
                      </a:r>
                      <a:r>
                        <a:rPr kumimoji="1" lang="en-US" altLang="ja-JP" sz="1400" b="0" dirty="0">
                          <a:solidFill>
                            <a:sysClr val="windowText" lastClr="000000"/>
                          </a:solidFill>
                        </a:rPr>
                        <a:t>kWh</a:t>
                      </a:r>
                      <a:r>
                        <a:rPr kumimoji="1" lang="ja-JP" altLang="en-US" sz="1400" b="0" dirty="0">
                          <a:solidFill>
                            <a:sysClr val="windowText" lastClr="000000"/>
                          </a:solidFill>
                        </a:rPr>
                        <a:t>）</a:t>
                      </a:r>
                      <a:endParaRPr kumimoji="1" lang="en-US" altLang="ja-JP" sz="1400" b="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ysClr val="windowText" lastClr="000000"/>
                          </a:solidFill>
                        </a:rPr>
                        <a:t>新（</a:t>
                      </a:r>
                      <a:r>
                        <a:rPr kumimoji="1" lang="en-US" altLang="ja-JP" sz="1400" b="0" dirty="0">
                          <a:solidFill>
                            <a:sysClr val="windowText" lastClr="000000"/>
                          </a:solidFill>
                        </a:rPr>
                        <a:t>kWh</a:t>
                      </a:r>
                      <a:r>
                        <a:rPr kumimoji="1" lang="ja-JP" altLang="en-US" sz="1400" b="0" dirty="0">
                          <a:solidFill>
                            <a:sysClr val="windowText" lastClr="000000"/>
                          </a:solidFill>
                        </a:rPr>
                        <a:t>）</a:t>
                      </a:r>
                      <a:endParaRPr kumimoji="1" lang="en-US" altLang="ja-JP" sz="1400" b="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76751651"/>
                  </a:ext>
                </a:extLst>
              </a:tr>
              <a:tr h="297949">
                <a:tc>
                  <a:txBody>
                    <a:bodyPr/>
                    <a:lstStyle/>
                    <a:p>
                      <a:pPr algn="ctr"/>
                      <a:r>
                        <a:rPr kumimoji="1" lang="ja-JP" altLang="en-US" sz="1400" b="0" dirty="0">
                          <a:solidFill>
                            <a:sysClr val="windowText" lastClr="000000"/>
                          </a:solidFill>
                        </a:rPr>
                        <a:t>中浜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0.350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solidFill>
                            <a:schemeClr val="tx1"/>
                          </a:solidFill>
                          <a:effectLst/>
                        </a:rPr>
                        <a:t>0.505</a:t>
                      </a:r>
                      <a:endParaRPr lang="en-US" altLang="ja-JP" sz="14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20,241,047</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22,798,628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97838342"/>
                  </a:ext>
                </a:extLst>
              </a:tr>
              <a:tr h="297949">
                <a:tc>
                  <a:txBody>
                    <a:bodyPr/>
                    <a:lstStyle/>
                    <a:p>
                      <a:pPr algn="ctr"/>
                      <a:r>
                        <a:rPr kumimoji="1" lang="ja-JP" altLang="en-US" sz="1400" b="0" dirty="0">
                          <a:solidFill>
                            <a:sysClr val="windowText" lastClr="000000"/>
                          </a:solidFill>
                        </a:rPr>
                        <a:t>今福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0.206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0.226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11,750,742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11,710,496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9900379"/>
                  </a:ext>
                </a:extLst>
              </a:tr>
              <a:tr h="297949">
                <a:tc>
                  <a:txBody>
                    <a:bodyPr/>
                    <a:lstStyle/>
                    <a:p>
                      <a:pPr algn="ctr"/>
                      <a:r>
                        <a:rPr kumimoji="1" lang="ja-JP" altLang="en-US" sz="1400" b="0" dirty="0">
                          <a:solidFill>
                            <a:sysClr val="windowText" lastClr="000000"/>
                          </a:solidFill>
                        </a:rPr>
                        <a:t>放出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0.402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0.489</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13,532,983</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13,814,594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5558459"/>
                  </a:ext>
                </a:extLst>
              </a:tr>
              <a:tr h="297949">
                <a:tc>
                  <a:txBody>
                    <a:bodyPr/>
                    <a:lstStyle/>
                    <a:p>
                      <a:pPr algn="ctr"/>
                      <a:r>
                        <a:rPr kumimoji="1" lang="ja-JP" altLang="en-US" sz="1400" b="0" dirty="0">
                          <a:solidFill>
                            <a:sysClr val="windowText" lastClr="000000"/>
                          </a:solidFill>
                        </a:rPr>
                        <a:t>津守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0.234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solidFill>
                            <a:schemeClr val="tx1"/>
                          </a:solidFill>
                          <a:effectLst/>
                        </a:rPr>
                        <a:t>0.385</a:t>
                      </a:r>
                      <a:endParaRPr lang="en-US" altLang="ja-JP" sz="14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b="0" i="0" u="none" strike="noStrike" dirty="0">
                          <a:solidFill>
                            <a:schemeClr val="tx1"/>
                          </a:solidFill>
                          <a:effectLst/>
                          <a:latin typeface="+mn-lt"/>
                          <a:ea typeface="游ゴシック" panose="020B0400000000000000" pitchFamily="50" charset="-128"/>
                        </a:rPr>
                        <a:t>19,405,433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33,273,565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6400598"/>
                  </a:ext>
                </a:extLst>
              </a:tr>
              <a:tr h="297949">
                <a:tc>
                  <a:txBody>
                    <a:bodyPr/>
                    <a:lstStyle/>
                    <a:p>
                      <a:pPr algn="ctr"/>
                      <a:r>
                        <a:rPr kumimoji="1" lang="ja-JP" altLang="en-US" sz="1400" b="0" dirty="0">
                          <a:solidFill>
                            <a:sysClr val="windowText" lastClr="000000"/>
                          </a:solidFill>
                        </a:rPr>
                        <a:t>市岡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0.254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0.274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6,927,097</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7,299,527</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368193"/>
                  </a:ext>
                </a:extLst>
              </a:tr>
              <a:tr h="297949">
                <a:tc>
                  <a:txBody>
                    <a:bodyPr/>
                    <a:lstStyle/>
                    <a:p>
                      <a:pPr algn="ctr"/>
                      <a:r>
                        <a:rPr kumimoji="1" lang="ja-JP" altLang="en-US" sz="1400" b="0" dirty="0">
                          <a:solidFill>
                            <a:sysClr val="windowText" lastClr="000000"/>
                          </a:solidFill>
                        </a:rPr>
                        <a:t>千島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0.314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0.368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7,317,210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7,648,402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1868270"/>
                  </a:ext>
                </a:extLst>
              </a:tr>
              <a:tr h="297949">
                <a:tc>
                  <a:txBody>
                    <a:bodyPr/>
                    <a:lstStyle/>
                    <a:p>
                      <a:pPr algn="ctr"/>
                      <a:r>
                        <a:rPr kumimoji="1" lang="ja-JP" altLang="en-US" sz="1400" b="0" dirty="0">
                          <a:solidFill>
                            <a:sysClr val="windowText" lastClr="000000"/>
                          </a:solidFill>
                        </a:rPr>
                        <a:t>住之江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0.286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0.311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20,796,130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21,100,930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6698349"/>
                  </a:ext>
                </a:extLst>
              </a:tr>
              <a:tr h="297949">
                <a:tc>
                  <a:txBody>
                    <a:bodyPr/>
                    <a:lstStyle/>
                    <a:p>
                      <a:pPr algn="ctr"/>
                      <a:r>
                        <a:rPr kumimoji="1" lang="ja-JP" altLang="en-US" sz="1400" b="0" dirty="0">
                          <a:solidFill>
                            <a:sysClr val="windowText" lastClr="000000"/>
                          </a:solidFill>
                        </a:rPr>
                        <a:t>平野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0.300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0.363</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26,695,076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solidFill>
                            <a:schemeClr val="tx1"/>
                          </a:solidFill>
                          <a:effectLst/>
                        </a:rPr>
                        <a:t>27,492,231</a:t>
                      </a:r>
                      <a:endParaRPr lang="en-US" altLang="ja-JP" sz="14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9568021"/>
                  </a:ext>
                </a:extLst>
              </a:tr>
              <a:tr h="297949">
                <a:tc>
                  <a:txBody>
                    <a:bodyPr/>
                    <a:lstStyle/>
                    <a:p>
                      <a:pPr algn="ctr"/>
                      <a:r>
                        <a:rPr kumimoji="1" lang="ja-JP" altLang="en-US" sz="1400" b="0" dirty="0">
                          <a:solidFill>
                            <a:sysClr val="windowText" lastClr="000000"/>
                          </a:solidFill>
                        </a:rPr>
                        <a:t>海老江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0.414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0.480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24,658,454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25,953,830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8068269"/>
                  </a:ext>
                </a:extLst>
              </a:tr>
              <a:tr h="297949">
                <a:tc>
                  <a:txBody>
                    <a:bodyPr/>
                    <a:lstStyle/>
                    <a:p>
                      <a:pPr algn="ctr"/>
                      <a:r>
                        <a:rPr kumimoji="1" lang="ja-JP" altLang="en-US" sz="1400" b="0" dirty="0">
                          <a:solidFill>
                            <a:sysClr val="windowText" lastClr="000000"/>
                          </a:solidFill>
                        </a:rPr>
                        <a:t>大野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0.278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0.295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14,718,421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14,685,805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5263037"/>
                  </a:ext>
                </a:extLst>
              </a:tr>
              <a:tr h="297949">
                <a:tc>
                  <a:txBody>
                    <a:bodyPr/>
                    <a:lstStyle/>
                    <a:p>
                      <a:pPr algn="ctr"/>
                      <a:r>
                        <a:rPr kumimoji="1" lang="ja-JP" altLang="en-US" sz="1400" b="0" dirty="0">
                          <a:solidFill>
                            <a:sysClr val="windowText" lastClr="000000"/>
                          </a:solidFill>
                        </a:rPr>
                        <a:t>此花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0.610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0.640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12,618,090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11,744,094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307562"/>
                  </a:ext>
                </a:extLst>
              </a:tr>
              <a:tr h="297949">
                <a:tc>
                  <a:txBody>
                    <a:bodyPr/>
                    <a:lstStyle/>
                    <a:p>
                      <a:pPr algn="ctr"/>
                      <a:r>
                        <a:rPr kumimoji="1" lang="ja-JP" altLang="en-US" sz="1400" b="0" dirty="0">
                          <a:solidFill>
                            <a:sysClr val="windowText" lastClr="000000"/>
                          </a:solidFill>
                        </a:rPr>
                        <a:t>十八条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0.252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0.278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11,094,073</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u="none" strike="noStrike" dirty="0">
                          <a:effectLst/>
                        </a:rPr>
                        <a:t>11,684,582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29203"/>
                  </a:ext>
                </a:extLst>
              </a:tr>
              <a:tr h="2979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solidFill>
                            <a:sysClr val="windowText" lastClr="000000"/>
                          </a:solidFill>
                          <a:latin typeface="+mn-ea"/>
                          <a:ea typeface="+mn-ea"/>
                        </a:rPr>
                        <a:t>36</a:t>
                      </a:r>
                      <a:r>
                        <a:rPr kumimoji="1" lang="ja-JP" altLang="en-US" sz="1400" b="0" dirty="0">
                          <a:solidFill>
                            <a:sysClr val="windowText" lastClr="000000"/>
                          </a:solidFill>
                          <a:latin typeface="+mn-ea"/>
                          <a:ea typeface="+mn-ea"/>
                        </a:rPr>
                        <a:t>抽水所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dirty="0"/>
                        <a:t>18,452,448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400" dirty="0"/>
                        <a:t>19,383,868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2342171"/>
                  </a:ext>
                </a:extLst>
              </a:tr>
              <a:tr h="2979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ysClr val="windowText" lastClr="000000"/>
                          </a:solidFill>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mn-lt"/>
                          <a:ea typeface="游ゴシック" panose="020B0400000000000000" pitchFamily="50" charset="-128"/>
                        </a:rPr>
                        <a:t>208,207,204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400" b="0" i="0" u="none" strike="noStrike" dirty="0">
                          <a:solidFill>
                            <a:srgbClr val="000000"/>
                          </a:solidFill>
                          <a:effectLst/>
                          <a:latin typeface="+mn-lt"/>
                          <a:ea typeface="游ゴシック" panose="020B0400000000000000" pitchFamily="50" charset="-128"/>
                        </a:rPr>
                        <a:t>234,300,498</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4141340"/>
                  </a:ext>
                </a:extLst>
              </a:tr>
            </a:tbl>
          </a:graphicData>
        </a:graphic>
      </p:graphicFrame>
      <p:sp>
        <p:nvSpPr>
          <p:cNvPr id="9" name="テキスト ボックス 8">
            <a:extLst>
              <a:ext uri="{FF2B5EF4-FFF2-40B4-BE49-F238E27FC236}">
                <a16:creationId xmlns:a16="http://schemas.microsoft.com/office/drawing/2014/main" id="{7F690A5D-6A97-D523-BCB2-DEED526A07A2}"/>
              </a:ext>
            </a:extLst>
          </p:cNvPr>
          <p:cNvSpPr txBox="1"/>
          <p:nvPr/>
        </p:nvSpPr>
        <p:spPr>
          <a:xfrm>
            <a:off x="43641" y="136523"/>
            <a:ext cx="4968550" cy="374461"/>
          </a:xfrm>
          <a:prstGeom prst="rect">
            <a:avLst/>
          </a:prstGeom>
          <a:noFill/>
        </p:spPr>
        <p:txBody>
          <a:bodyPr wrap="square">
            <a:spAutoFit/>
          </a:bodyPr>
          <a:lstStyle/>
          <a:p>
            <a:pPr>
              <a:lnSpc>
                <a:spcPts val="2194"/>
              </a:lnSpc>
            </a:pPr>
            <a:r>
              <a:rPr lang="ja-JP" altLang="en-US" sz="2280" dirty="0">
                <a:latin typeface="HGPｺﾞｼｯｸE" panose="020B0900000000000000" pitchFamily="50" charset="-128"/>
                <a:ea typeface="HGPｺﾞｼｯｸE" panose="020B0900000000000000" pitchFamily="50" charset="-128"/>
              </a:rPr>
              <a:t>３</a:t>
            </a:r>
            <a:r>
              <a:rPr lang="en-US" altLang="ja-JP" sz="2280" dirty="0">
                <a:solidFill>
                  <a:schemeClr val="tx1"/>
                </a:solidFill>
                <a:latin typeface="HGPｺﾞｼｯｸE" panose="020B0900000000000000" pitchFamily="50" charset="-128"/>
                <a:ea typeface="HGPｺﾞｼｯｸE" panose="020B0900000000000000" pitchFamily="50" charset="-128"/>
              </a:rPr>
              <a:t>‐</a:t>
            </a:r>
            <a:r>
              <a:rPr lang="ja-JP" altLang="en-US" sz="2280"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80" dirty="0">
              <a:solidFill>
                <a:schemeClr val="tx1"/>
              </a:solidFill>
              <a:latin typeface="HGPｺﾞｼｯｸE" panose="020B0900000000000000" pitchFamily="50" charset="-128"/>
              <a:ea typeface="HGPｺﾞｼｯｸE" panose="020B0900000000000000" pitchFamily="50" charset="-128"/>
            </a:endParaRPr>
          </a:p>
        </p:txBody>
      </p:sp>
      <p:sp>
        <p:nvSpPr>
          <p:cNvPr id="12" name="角丸四角形 17">
            <a:extLst>
              <a:ext uri="{FF2B5EF4-FFF2-40B4-BE49-F238E27FC236}">
                <a16:creationId xmlns:a16="http://schemas.microsoft.com/office/drawing/2014/main" id="{07EC8BC5-FCEF-65E8-B698-C09D095289EC}"/>
              </a:ext>
            </a:extLst>
          </p:cNvPr>
          <p:cNvSpPr/>
          <p:nvPr/>
        </p:nvSpPr>
        <p:spPr>
          <a:xfrm>
            <a:off x="36265" y="612478"/>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②　評価基準値（ユーティリティ）の見直し</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処理場・抽水所施設</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sp>
        <p:nvSpPr>
          <p:cNvPr id="13" name="テキスト ボックス 12">
            <a:extLst>
              <a:ext uri="{FF2B5EF4-FFF2-40B4-BE49-F238E27FC236}">
                <a16:creationId xmlns:a16="http://schemas.microsoft.com/office/drawing/2014/main" id="{9FACFE06-5228-7D77-B05F-74E940C51090}"/>
              </a:ext>
            </a:extLst>
          </p:cNvPr>
          <p:cNvSpPr txBox="1"/>
          <p:nvPr/>
        </p:nvSpPr>
        <p:spPr>
          <a:xfrm>
            <a:off x="1428365" y="980517"/>
            <a:ext cx="2031325" cy="369332"/>
          </a:xfrm>
          <a:prstGeom prst="rect">
            <a:avLst/>
          </a:prstGeom>
          <a:noFill/>
        </p:spPr>
        <p:txBody>
          <a:bodyPr wrap="none" rtlCol="0">
            <a:spAutoFit/>
          </a:bodyPr>
          <a:lstStyle/>
          <a:p>
            <a:r>
              <a:rPr kumimoji="1" lang="ja-JP" altLang="en-US" b="1" dirty="0"/>
              <a:t>電力量（原単位）</a:t>
            </a:r>
          </a:p>
        </p:txBody>
      </p:sp>
      <p:sp>
        <p:nvSpPr>
          <p:cNvPr id="11" name="テキスト ボックス 10">
            <a:extLst>
              <a:ext uri="{FF2B5EF4-FFF2-40B4-BE49-F238E27FC236}">
                <a16:creationId xmlns:a16="http://schemas.microsoft.com/office/drawing/2014/main" id="{75ACD420-4157-EB5F-678C-3A4ECA1FDCCF}"/>
              </a:ext>
            </a:extLst>
          </p:cNvPr>
          <p:cNvSpPr txBox="1"/>
          <p:nvPr/>
        </p:nvSpPr>
        <p:spPr>
          <a:xfrm>
            <a:off x="2138713" y="6129616"/>
            <a:ext cx="2873477" cy="646331"/>
          </a:xfrm>
          <a:prstGeom prst="rect">
            <a:avLst/>
          </a:prstGeom>
          <a:noFill/>
        </p:spPr>
        <p:txBody>
          <a:bodyPr wrap="square">
            <a:spAutoFit/>
          </a:bodyPr>
          <a:lstStyle/>
          <a:p>
            <a:pPr algn="ctr" fontAlgn="ctr"/>
            <a:r>
              <a:rPr lang="ja-JP" altLang="en-US" sz="2000" b="1" dirty="0">
                <a:solidFill>
                  <a:srgbClr val="FF0000"/>
                </a:solidFill>
                <a:latin typeface="HG丸ｺﾞｼｯｸM-PRO" panose="020F0600000000000000" pitchFamily="50" charset="-128"/>
                <a:ea typeface="HG丸ｺﾞｼｯｸM-PRO" panose="020F0600000000000000" pitchFamily="50" charset="-128"/>
              </a:rPr>
              <a:t>評価基準値</a:t>
            </a:r>
            <a:endParaRPr lang="en-US" altLang="ja-JP" sz="2000" b="1" dirty="0">
              <a:solidFill>
                <a:srgbClr val="FF0000"/>
              </a:solidFill>
              <a:latin typeface="HG丸ｺﾞｼｯｸM-PRO" panose="020F0600000000000000" pitchFamily="50" charset="-128"/>
              <a:ea typeface="HG丸ｺﾞｼｯｸM-PRO" panose="020F0600000000000000" pitchFamily="50" charset="-128"/>
            </a:endParaRPr>
          </a:p>
          <a:p>
            <a:pPr algn="ctr" fontAlgn="ctr"/>
            <a:r>
              <a:rPr lang="ja-JP" altLang="en-US" sz="1600" b="1" i="0" strike="noStrike" dirty="0">
                <a:solidFill>
                  <a:srgbClr val="000000"/>
                </a:solidFill>
                <a:effectLst/>
                <a:latin typeface="HG丸ｺﾞｼｯｸM-PRO" panose="020F0600000000000000" pitchFamily="50" charset="-128"/>
                <a:ea typeface="HG丸ｺﾞｼｯｸM-PRO" panose="020F0600000000000000" pitchFamily="50" charset="-128"/>
              </a:rPr>
              <a:t>（各処理場の平均値</a:t>
            </a:r>
            <a:r>
              <a:rPr lang="ja-JP" altLang="en-US" sz="1600" b="1" i="0" u="sng" strike="noStrike" dirty="0">
                <a:solidFill>
                  <a:srgbClr val="FF0000"/>
                </a:solidFill>
                <a:effectLst/>
                <a:latin typeface="HG丸ｺﾞｼｯｸM-PRO" panose="020F0600000000000000" pitchFamily="50" charset="-128"/>
                <a:ea typeface="HG丸ｺﾞｼｯｸM-PRO" panose="020F0600000000000000" pitchFamily="50" charset="-128"/>
              </a:rPr>
              <a:t>＋１</a:t>
            </a:r>
            <a:r>
              <a:rPr lang="en-US" altLang="ja-JP" sz="1600" b="1" i="0" u="sng" strike="noStrike" dirty="0">
                <a:solidFill>
                  <a:srgbClr val="FF0000"/>
                </a:solidFill>
                <a:effectLst/>
                <a:latin typeface="HG丸ｺﾞｼｯｸM-PRO" panose="020F0600000000000000" pitchFamily="50" charset="-128"/>
                <a:ea typeface="HG丸ｺﾞｼｯｸM-PRO" panose="020F0600000000000000" pitchFamily="50" charset="-128"/>
              </a:rPr>
              <a:t>σ</a:t>
            </a:r>
            <a:r>
              <a:rPr lang="ja-JP" altLang="en-US" sz="1600" b="1" i="0" strike="noStrike" dirty="0">
                <a:solidFill>
                  <a:srgbClr val="000000"/>
                </a:solidFill>
                <a:effectLst/>
                <a:latin typeface="HG丸ｺﾞｼｯｸM-PRO" panose="020F0600000000000000" pitchFamily="50" charset="-128"/>
                <a:ea typeface="HG丸ｺﾞｼｯｸM-PRO" panose="020F0600000000000000" pitchFamily="50" charset="-128"/>
              </a:rPr>
              <a:t>）</a:t>
            </a:r>
            <a:endParaRPr lang="en-US" altLang="ja-JP" sz="1600" b="1" i="0" strike="noStrike" dirty="0">
              <a:effectLst/>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C9A142E0-197F-16B8-2B0A-8BA4FE1BD4ED}"/>
              </a:ext>
            </a:extLst>
          </p:cNvPr>
          <p:cNvSpPr txBox="1"/>
          <p:nvPr/>
        </p:nvSpPr>
        <p:spPr>
          <a:xfrm>
            <a:off x="5518553" y="995024"/>
            <a:ext cx="2031325" cy="369332"/>
          </a:xfrm>
          <a:prstGeom prst="rect">
            <a:avLst/>
          </a:prstGeom>
          <a:noFill/>
        </p:spPr>
        <p:txBody>
          <a:bodyPr wrap="none" rtlCol="0">
            <a:spAutoFit/>
          </a:bodyPr>
          <a:lstStyle/>
          <a:p>
            <a:r>
              <a:rPr kumimoji="1" lang="ja-JP" altLang="en-US" b="1" dirty="0"/>
              <a:t>電力量（使用量）</a:t>
            </a:r>
          </a:p>
        </p:txBody>
      </p:sp>
      <p:sp>
        <p:nvSpPr>
          <p:cNvPr id="8" name="正方形/長方形 7">
            <a:extLst>
              <a:ext uri="{FF2B5EF4-FFF2-40B4-BE49-F238E27FC236}">
                <a16:creationId xmlns:a16="http://schemas.microsoft.com/office/drawing/2014/main" id="{E94050D2-5217-C7AF-700D-0F7758EF1B33}"/>
              </a:ext>
            </a:extLst>
          </p:cNvPr>
          <p:cNvSpPr/>
          <p:nvPr/>
        </p:nvSpPr>
        <p:spPr>
          <a:xfrm>
            <a:off x="6535311" y="1638314"/>
            <a:ext cx="2133800" cy="3956147"/>
          </a:xfrm>
          <a:prstGeom prst="rect">
            <a:avLst/>
          </a:prstGeom>
          <a:noFill/>
          <a:ln w="635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CA58A105-412B-8EC6-0F82-BEF4885DF3EA}"/>
              </a:ext>
            </a:extLst>
          </p:cNvPr>
          <p:cNvSpPr txBox="1"/>
          <p:nvPr/>
        </p:nvSpPr>
        <p:spPr>
          <a:xfrm>
            <a:off x="7790857" y="887469"/>
            <a:ext cx="1429344" cy="307777"/>
          </a:xfrm>
          <a:prstGeom prst="rect">
            <a:avLst/>
          </a:prstGeom>
          <a:noFill/>
        </p:spPr>
        <p:txBody>
          <a:bodyPr wrap="square" rtlCol="0">
            <a:spAutoFit/>
          </a:bodyPr>
          <a:lstStyle/>
          <a:p>
            <a:r>
              <a:rPr kumimoji="1" lang="ja-JP" altLang="en-US" sz="1400" b="1" dirty="0">
                <a:latin typeface="+mn-ea"/>
              </a:rPr>
              <a:t>自主管理値</a:t>
            </a:r>
            <a:endParaRPr kumimoji="1" lang="en-US" altLang="ja-JP" sz="1400" b="1" dirty="0">
              <a:latin typeface="+mn-ea"/>
            </a:endParaRPr>
          </a:p>
        </p:txBody>
      </p:sp>
      <p:sp>
        <p:nvSpPr>
          <p:cNvPr id="16" name="矢印: 右 15">
            <a:extLst>
              <a:ext uri="{FF2B5EF4-FFF2-40B4-BE49-F238E27FC236}">
                <a16:creationId xmlns:a16="http://schemas.microsoft.com/office/drawing/2014/main" id="{52456C44-281E-8C0B-7748-423C0A35EC5C}"/>
              </a:ext>
            </a:extLst>
          </p:cNvPr>
          <p:cNvSpPr/>
          <p:nvPr/>
        </p:nvSpPr>
        <p:spPr>
          <a:xfrm rot="5400000">
            <a:off x="8111283" y="1170223"/>
            <a:ext cx="450167"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矢印: 右 18">
            <a:extLst>
              <a:ext uri="{FF2B5EF4-FFF2-40B4-BE49-F238E27FC236}">
                <a16:creationId xmlns:a16="http://schemas.microsoft.com/office/drawing/2014/main" id="{DDA7337C-5F0F-92DD-50F1-B6EA15047849}"/>
              </a:ext>
            </a:extLst>
          </p:cNvPr>
          <p:cNvSpPr/>
          <p:nvPr/>
        </p:nvSpPr>
        <p:spPr>
          <a:xfrm rot="16200000">
            <a:off x="7405703" y="5900064"/>
            <a:ext cx="450167"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テキスト ボックス 19">
            <a:extLst>
              <a:ext uri="{FF2B5EF4-FFF2-40B4-BE49-F238E27FC236}">
                <a16:creationId xmlns:a16="http://schemas.microsoft.com/office/drawing/2014/main" id="{B3D9EB81-7858-838D-A2B5-F6F2051C528F}"/>
              </a:ext>
            </a:extLst>
          </p:cNvPr>
          <p:cNvSpPr txBox="1"/>
          <p:nvPr/>
        </p:nvSpPr>
        <p:spPr>
          <a:xfrm>
            <a:off x="6255346" y="6393547"/>
            <a:ext cx="2769930" cy="400110"/>
          </a:xfrm>
          <a:prstGeom prst="rect">
            <a:avLst/>
          </a:prstGeom>
          <a:noFill/>
        </p:spPr>
        <p:txBody>
          <a:bodyPr wrap="square">
            <a:spAutoFit/>
          </a:bodyPr>
          <a:lstStyle/>
          <a:p>
            <a:pPr algn="ctr" fontAlgn="ctr"/>
            <a:r>
              <a:rPr lang="ja-JP" altLang="en-US" sz="2000" b="1" dirty="0">
                <a:solidFill>
                  <a:srgbClr val="FF0000"/>
                </a:solidFill>
                <a:latin typeface="HG丸ｺﾞｼｯｸM-PRO" panose="020F0600000000000000" pitchFamily="50" charset="-128"/>
                <a:ea typeface="HG丸ｺﾞｼｯｸM-PRO" panose="020F0600000000000000" pitchFamily="50" charset="-128"/>
              </a:rPr>
              <a:t>評価基準値</a:t>
            </a:r>
            <a:endParaRPr lang="en-US" altLang="ja-JP"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21" name="矢印: 右 20">
            <a:extLst>
              <a:ext uri="{FF2B5EF4-FFF2-40B4-BE49-F238E27FC236}">
                <a16:creationId xmlns:a16="http://schemas.microsoft.com/office/drawing/2014/main" id="{B85E5191-FD15-029A-ABB4-B2141F684B57}"/>
              </a:ext>
            </a:extLst>
          </p:cNvPr>
          <p:cNvSpPr/>
          <p:nvPr/>
        </p:nvSpPr>
        <p:spPr>
          <a:xfrm rot="16200000">
            <a:off x="3591203" y="5458019"/>
            <a:ext cx="706201"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正方形/長方形 21">
            <a:extLst>
              <a:ext uri="{FF2B5EF4-FFF2-40B4-BE49-F238E27FC236}">
                <a16:creationId xmlns:a16="http://schemas.microsoft.com/office/drawing/2014/main" id="{F2210970-D78C-1AD0-FF11-02AED5E207B9}"/>
              </a:ext>
            </a:extLst>
          </p:cNvPr>
          <p:cNvSpPr/>
          <p:nvPr/>
        </p:nvSpPr>
        <p:spPr>
          <a:xfrm>
            <a:off x="6535311" y="5650768"/>
            <a:ext cx="2133800" cy="267606"/>
          </a:xfrm>
          <a:prstGeom prst="rect">
            <a:avLst/>
          </a:prstGeom>
          <a:noFill/>
          <a:ln w="635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5" name="正方形/長方形 4">
            <a:extLst>
              <a:ext uri="{FF2B5EF4-FFF2-40B4-BE49-F238E27FC236}">
                <a16:creationId xmlns:a16="http://schemas.microsoft.com/office/drawing/2014/main" id="{533EEC8F-637B-66B6-9396-AFC8A777BF7F}"/>
              </a:ext>
            </a:extLst>
          </p:cNvPr>
          <p:cNvSpPr/>
          <p:nvPr/>
        </p:nvSpPr>
        <p:spPr>
          <a:xfrm>
            <a:off x="2699096" y="1653522"/>
            <a:ext cx="1525432" cy="3657137"/>
          </a:xfrm>
          <a:prstGeom prst="rect">
            <a:avLst/>
          </a:prstGeom>
          <a:noFill/>
          <a:ln w="635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cxnSp>
        <p:nvCxnSpPr>
          <p:cNvPr id="10" name="直線コネクタ 9">
            <a:extLst>
              <a:ext uri="{FF2B5EF4-FFF2-40B4-BE49-F238E27FC236}">
                <a16:creationId xmlns:a16="http://schemas.microsoft.com/office/drawing/2014/main" id="{7480EABB-7A3D-64B8-C753-82A1E92B634E}"/>
              </a:ext>
            </a:extLst>
          </p:cNvPr>
          <p:cNvCxnSpPr/>
          <p:nvPr/>
        </p:nvCxnSpPr>
        <p:spPr>
          <a:xfrm>
            <a:off x="4297680" y="1347788"/>
            <a:ext cx="0" cy="45695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6744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2861C-B90A-0C81-CD4C-A511DB997D5E}"/>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1646DCE0-04C4-3965-1219-32A828986A3B}"/>
              </a:ext>
            </a:extLst>
          </p:cNvPr>
          <p:cNvSpPr>
            <a:spLocks noGrp="1"/>
          </p:cNvSpPr>
          <p:nvPr>
            <p:ph type="sldNum" sz="quarter" idx="12"/>
          </p:nvPr>
        </p:nvSpPr>
        <p:spPr/>
        <p:txBody>
          <a:bodyPr/>
          <a:lstStyle/>
          <a:p>
            <a:fld id="{36EC18DB-A5DF-4E0E-B815-FCD04A2C4B2C}" type="slidenum">
              <a:rPr kumimoji="1" lang="ja-JP" altLang="en-US" smtClean="0"/>
              <a:t>41</a:t>
            </a:fld>
            <a:endParaRPr kumimoji="1" lang="ja-JP" altLang="en-US" dirty="0"/>
          </a:p>
        </p:txBody>
      </p:sp>
      <p:sp>
        <p:nvSpPr>
          <p:cNvPr id="15" name="角丸四角形 17">
            <a:extLst>
              <a:ext uri="{FF2B5EF4-FFF2-40B4-BE49-F238E27FC236}">
                <a16:creationId xmlns:a16="http://schemas.microsoft.com/office/drawing/2014/main" id="{0D5B9115-C116-75C5-5137-C02EE3368ECD}"/>
              </a:ext>
            </a:extLst>
          </p:cNvPr>
          <p:cNvSpPr/>
          <p:nvPr/>
        </p:nvSpPr>
        <p:spPr>
          <a:xfrm>
            <a:off x="114000" y="109399"/>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6" name="角丸四角形 17">
            <a:extLst>
              <a:ext uri="{FF2B5EF4-FFF2-40B4-BE49-F238E27FC236}">
                <a16:creationId xmlns:a16="http://schemas.microsoft.com/office/drawing/2014/main" id="{2AD347AC-72A9-04A7-DD7C-9DF213EBFD36}"/>
              </a:ext>
            </a:extLst>
          </p:cNvPr>
          <p:cNvSpPr/>
          <p:nvPr/>
        </p:nvSpPr>
        <p:spPr>
          <a:xfrm>
            <a:off x="57000" y="644175"/>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②　評価基準値（ユーティリティ）の見直しについて </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処理場・抽水所施設</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sp>
        <p:nvSpPr>
          <p:cNvPr id="3" name="テキスト ボックス 2">
            <a:extLst>
              <a:ext uri="{FF2B5EF4-FFF2-40B4-BE49-F238E27FC236}">
                <a16:creationId xmlns:a16="http://schemas.microsoft.com/office/drawing/2014/main" id="{1A59648B-3D81-AC12-C3D5-E1B61E512273}"/>
              </a:ext>
            </a:extLst>
          </p:cNvPr>
          <p:cNvSpPr txBox="1"/>
          <p:nvPr/>
        </p:nvSpPr>
        <p:spPr>
          <a:xfrm>
            <a:off x="-1" y="1553723"/>
            <a:ext cx="8465127" cy="424155"/>
          </a:xfrm>
          <a:prstGeom prst="rect">
            <a:avLst/>
          </a:prstGeom>
          <a:noFill/>
        </p:spPr>
        <p:txBody>
          <a:bodyPr wrap="square" rtlCol="0">
            <a:spAutoFit/>
          </a:bodyPr>
          <a:lstStyle/>
          <a:p>
            <a:pPr>
              <a:lnSpc>
                <a:spcPct val="125000"/>
              </a:lnSpc>
            </a:pPr>
            <a:r>
              <a:rPr lang="ja-JP" altLang="en-US" b="1"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原単位</a:t>
            </a:r>
            <a:r>
              <a:rPr lang="ja-JP" altLang="en-US" b="1" dirty="0">
                <a:latin typeface="HG丸ｺﾞｼｯｸM-PRO" panose="020F0600000000000000" pitchFamily="50" charset="-128"/>
                <a:ea typeface="HG丸ｺﾞｼｯｸM-PRO" panose="020F0600000000000000" pitchFamily="50" charset="-128"/>
              </a:rPr>
              <a:t>）</a:t>
            </a:r>
            <a:r>
              <a:rPr lang="ja-JP" altLang="en-US" sz="1400" dirty="0">
                <a:latin typeface="HG丸ｺﾞｼｯｸM-PRO" panose="020F0600000000000000" pitchFamily="50" charset="-128"/>
                <a:ea typeface="HG丸ｺﾞｼｯｸM-PRO" panose="020F0600000000000000" pitchFamily="50" charset="-128"/>
              </a:rPr>
              <a:t>原単位の評価基準値は処理場毎に定める</a:t>
            </a:r>
            <a:endParaRPr lang="en-US" altLang="ja-JP" sz="1200" dirty="0">
              <a:solidFill>
                <a:srgbClr val="FF0101"/>
              </a:solidFill>
              <a:latin typeface="+mn-ea"/>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38B1A2F9-7AD8-6D0B-CA51-87309D84B627}"/>
              </a:ext>
            </a:extLst>
          </p:cNvPr>
          <p:cNvSpPr txBox="1"/>
          <p:nvPr/>
        </p:nvSpPr>
        <p:spPr>
          <a:xfrm>
            <a:off x="0" y="2419089"/>
            <a:ext cx="8326582" cy="424155"/>
          </a:xfrm>
          <a:prstGeom prst="rect">
            <a:avLst/>
          </a:prstGeom>
          <a:noFill/>
        </p:spPr>
        <p:txBody>
          <a:bodyPr wrap="square" rtlCol="0">
            <a:spAutoFit/>
          </a:bodyPr>
          <a:lstStyle/>
          <a:p>
            <a:pPr>
              <a:lnSpc>
                <a:spcPct val="125000"/>
              </a:lnSpc>
            </a:pPr>
            <a:r>
              <a:rPr lang="ja-JP" altLang="en-US" b="1"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使用量</a:t>
            </a:r>
            <a:r>
              <a:rPr lang="ja-JP" altLang="en-US" b="1" dirty="0">
                <a:latin typeface="HG丸ｺﾞｼｯｸM-PRO" panose="020F0600000000000000" pitchFamily="50" charset="-128"/>
                <a:ea typeface="HG丸ｺﾞｼｯｸM-PRO" panose="020F0600000000000000" pitchFamily="50" charset="-128"/>
              </a:rPr>
              <a:t>）</a:t>
            </a:r>
            <a:r>
              <a:rPr lang="en-US" altLang="ja-JP" b="1" dirty="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使用量の評価基準値は</a:t>
            </a:r>
            <a:r>
              <a:rPr lang="en-US" altLang="ja-JP" sz="1400" dirty="0">
                <a:latin typeface="HG丸ｺﾞｼｯｸM-PRO" panose="020F0600000000000000" pitchFamily="50" charset="-128"/>
                <a:ea typeface="HG丸ｺﾞｼｯｸM-PRO" panose="020F0600000000000000" pitchFamily="50" charset="-128"/>
              </a:rPr>
              <a:t>12</a:t>
            </a:r>
            <a:r>
              <a:rPr lang="ja-JP" altLang="en-US" sz="1400" dirty="0">
                <a:latin typeface="HG丸ｺﾞｼｯｸM-PRO" panose="020F0600000000000000" pitchFamily="50" charset="-128"/>
                <a:ea typeface="HG丸ｺﾞｼｯｸM-PRO" panose="020F0600000000000000" pitchFamily="50" charset="-128"/>
              </a:rPr>
              <a:t>処理場＋</a:t>
            </a:r>
            <a:r>
              <a:rPr lang="en-US" altLang="ja-JP" sz="1400" dirty="0">
                <a:latin typeface="HG丸ｺﾞｼｯｸM-PRO" panose="020F0600000000000000" pitchFamily="50" charset="-128"/>
                <a:ea typeface="HG丸ｺﾞｼｯｸM-PRO" panose="020F0600000000000000" pitchFamily="50" charset="-128"/>
              </a:rPr>
              <a:t>36</a:t>
            </a:r>
            <a:r>
              <a:rPr lang="ja-JP" altLang="en-US" sz="1400" dirty="0">
                <a:latin typeface="HG丸ｺﾞｼｯｸM-PRO" panose="020F0600000000000000" pitchFamily="50" charset="-128"/>
                <a:ea typeface="HG丸ｺﾞｼｯｸM-PRO" panose="020F0600000000000000" pitchFamily="50" charset="-128"/>
              </a:rPr>
              <a:t>抽水所</a:t>
            </a:r>
            <a:endParaRPr lang="en-US" altLang="ja-JP" sz="1200" dirty="0">
              <a:solidFill>
                <a:srgbClr val="FF0101"/>
              </a:solidFill>
              <a:latin typeface="+mn-ea"/>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A80ECC4C-F19F-1F23-E20D-466939103911}"/>
              </a:ext>
            </a:extLst>
          </p:cNvPr>
          <p:cNvSpPr txBox="1"/>
          <p:nvPr/>
        </p:nvSpPr>
        <p:spPr>
          <a:xfrm>
            <a:off x="207726" y="1064082"/>
            <a:ext cx="7568097" cy="369332"/>
          </a:xfrm>
          <a:prstGeom prst="rect">
            <a:avLst/>
          </a:prstGeom>
          <a:noFill/>
        </p:spPr>
        <p:txBody>
          <a:bodyPr wrap="none" rtlCol="0">
            <a:spAutoFit/>
          </a:bodyPr>
          <a:lstStyle/>
          <a:p>
            <a:r>
              <a:rPr lang="ja-JP" altLang="en-US" dirty="0">
                <a:latin typeface="+mn-ea"/>
              </a:rPr>
              <a:t>今回、評価基準値を見直し、令和</a:t>
            </a:r>
            <a:r>
              <a:rPr lang="en-US" altLang="ja-JP" dirty="0">
                <a:latin typeface="+mn-ea"/>
              </a:rPr>
              <a:t>7</a:t>
            </a:r>
            <a:r>
              <a:rPr lang="ja-JP" altLang="en-US" dirty="0">
                <a:latin typeface="+mn-ea"/>
              </a:rPr>
              <a:t>年度実績との比較により妥当性を確認した。</a:t>
            </a:r>
            <a:endParaRPr kumimoji="1" lang="ja-JP" altLang="en-US" dirty="0">
              <a:latin typeface="+mn-ea"/>
            </a:endParaRPr>
          </a:p>
        </p:txBody>
      </p:sp>
      <p:sp>
        <p:nvSpPr>
          <p:cNvPr id="12" name="テキスト ボックス 11">
            <a:extLst>
              <a:ext uri="{FF2B5EF4-FFF2-40B4-BE49-F238E27FC236}">
                <a16:creationId xmlns:a16="http://schemas.microsoft.com/office/drawing/2014/main" id="{AEADC5B2-4C99-DFD5-382F-B567ECC915F1}"/>
              </a:ext>
            </a:extLst>
          </p:cNvPr>
          <p:cNvSpPr txBox="1"/>
          <p:nvPr/>
        </p:nvSpPr>
        <p:spPr>
          <a:xfrm>
            <a:off x="720437" y="1951392"/>
            <a:ext cx="7318029" cy="369332"/>
          </a:xfrm>
          <a:prstGeom prst="rect">
            <a:avLst/>
          </a:prstGeom>
          <a:noFill/>
        </p:spPr>
        <p:txBody>
          <a:bodyPr wrap="none" rtlCol="0">
            <a:spAutoFit/>
          </a:bodyPr>
          <a:lstStyle/>
          <a:p>
            <a:r>
              <a:rPr lang="ja-JP" altLang="en-US" b="1" dirty="0">
                <a:latin typeface="+mn-ea"/>
              </a:rPr>
              <a:t>・電力量</a:t>
            </a:r>
            <a:r>
              <a:rPr lang="ja-JP" altLang="en-US" dirty="0">
                <a:latin typeface="+mn-ea"/>
              </a:rPr>
              <a:t>：旧基準では</a:t>
            </a:r>
            <a:r>
              <a:rPr lang="en-US" altLang="ja-JP" b="1" dirty="0">
                <a:latin typeface="+mn-ea"/>
              </a:rPr>
              <a:t>11</a:t>
            </a:r>
            <a:r>
              <a:rPr lang="ja-JP" altLang="en-US" b="1" dirty="0">
                <a:latin typeface="+mn-ea"/>
              </a:rPr>
              <a:t>処理場</a:t>
            </a:r>
            <a:r>
              <a:rPr lang="ja-JP" altLang="en-US" dirty="0">
                <a:latin typeface="+mn-ea"/>
              </a:rPr>
              <a:t>が超過 → 新基準では</a:t>
            </a:r>
            <a:r>
              <a:rPr lang="en-US" altLang="ja-JP" b="1" dirty="0">
                <a:latin typeface="+mn-ea"/>
              </a:rPr>
              <a:t>6</a:t>
            </a:r>
            <a:r>
              <a:rPr lang="ja-JP" altLang="en-US" b="1" dirty="0">
                <a:latin typeface="+mn-ea"/>
              </a:rPr>
              <a:t>処理場</a:t>
            </a:r>
            <a:r>
              <a:rPr lang="ja-JP" altLang="en-US" dirty="0">
                <a:latin typeface="+mn-ea"/>
              </a:rPr>
              <a:t>が超過</a:t>
            </a:r>
            <a:r>
              <a:rPr lang="en-US" altLang="ja-JP" dirty="0">
                <a:latin typeface="+mn-ea"/>
              </a:rPr>
              <a:t>※</a:t>
            </a:r>
            <a:endParaRPr lang="ja-JP" altLang="en-US" dirty="0">
              <a:latin typeface="+mn-ea"/>
            </a:endParaRPr>
          </a:p>
        </p:txBody>
      </p:sp>
      <p:sp>
        <p:nvSpPr>
          <p:cNvPr id="13" name="テキスト ボックス 12">
            <a:extLst>
              <a:ext uri="{FF2B5EF4-FFF2-40B4-BE49-F238E27FC236}">
                <a16:creationId xmlns:a16="http://schemas.microsoft.com/office/drawing/2014/main" id="{9D926AF9-1CAC-1C40-81CC-84FE33A831B9}"/>
              </a:ext>
            </a:extLst>
          </p:cNvPr>
          <p:cNvSpPr txBox="1"/>
          <p:nvPr/>
        </p:nvSpPr>
        <p:spPr>
          <a:xfrm>
            <a:off x="720437" y="2817015"/>
            <a:ext cx="7005444" cy="369332"/>
          </a:xfrm>
          <a:prstGeom prst="rect">
            <a:avLst/>
          </a:prstGeom>
          <a:noFill/>
        </p:spPr>
        <p:txBody>
          <a:bodyPr wrap="none" rtlCol="0">
            <a:spAutoFit/>
          </a:bodyPr>
          <a:lstStyle/>
          <a:p>
            <a:r>
              <a:rPr lang="ja-JP" altLang="en-US" b="1" dirty="0">
                <a:latin typeface="+mn-ea"/>
              </a:rPr>
              <a:t>・電力量</a:t>
            </a:r>
            <a:r>
              <a:rPr lang="ja-JP" altLang="en-US" dirty="0">
                <a:latin typeface="+mn-ea"/>
              </a:rPr>
              <a:t>：旧基準では</a:t>
            </a:r>
            <a:r>
              <a:rPr lang="en-US" altLang="ja-JP" b="1" dirty="0">
                <a:latin typeface="+mn-ea"/>
              </a:rPr>
              <a:t>8</a:t>
            </a:r>
            <a:r>
              <a:rPr lang="ja-JP" altLang="en-US" b="1" dirty="0">
                <a:latin typeface="+mn-ea"/>
              </a:rPr>
              <a:t>処理場</a:t>
            </a:r>
            <a:r>
              <a:rPr lang="ja-JP" altLang="en-US" dirty="0">
                <a:latin typeface="+mn-ea"/>
              </a:rPr>
              <a:t>が超過→新基準では</a:t>
            </a:r>
            <a:r>
              <a:rPr lang="en-US" altLang="ja-JP" b="1" dirty="0">
                <a:latin typeface="+mn-ea"/>
              </a:rPr>
              <a:t>3</a:t>
            </a:r>
            <a:r>
              <a:rPr lang="ja-JP" altLang="en-US" b="1" dirty="0">
                <a:latin typeface="+mn-ea"/>
              </a:rPr>
              <a:t>処理場</a:t>
            </a:r>
            <a:r>
              <a:rPr lang="ja-JP" altLang="en-US" dirty="0">
                <a:latin typeface="+mn-ea"/>
              </a:rPr>
              <a:t>が超過</a:t>
            </a:r>
            <a:r>
              <a:rPr lang="en-US" altLang="ja-JP" dirty="0">
                <a:latin typeface="+mn-ea"/>
              </a:rPr>
              <a:t>※</a:t>
            </a:r>
          </a:p>
        </p:txBody>
      </p:sp>
      <p:sp>
        <p:nvSpPr>
          <p:cNvPr id="14" name="テキスト ボックス 13">
            <a:extLst>
              <a:ext uri="{FF2B5EF4-FFF2-40B4-BE49-F238E27FC236}">
                <a16:creationId xmlns:a16="http://schemas.microsoft.com/office/drawing/2014/main" id="{476C10DC-790E-7806-81DE-3CDBD37DCF04}"/>
              </a:ext>
            </a:extLst>
          </p:cNvPr>
          <p:cNvSpPr txBox="1"/>
          <p:nvPr/>
        </p:nvSpPr>
        <p:spPr>
          <a:xfrm>
            <a:off x="57000" y="4125864"/>
            <a:ext cx="4708183" cy="498150"/>
          </a:xfrm>
          <a:prstGeom prst="rect">
            <a:avLst/>
          </a:prstGeom>
          <a:noFill/>
        </p:spPr>
        <p:txBody>
          <a:bodyPr wrap="square" rtlCol="0">
            <a:spAutoFit/>
          </a:bodyPr>
          <a:lstStyle/>
          <a:p>
            <a:pPr>
              <a:lnSpc>
                <a:spcPct val="125000"/>
              </a:lnSpc>
            </a:pPr>
            <a:r>
              <a:rPr lang="ja-JP" altLang="en-US" b="1" dirty="0">
                <a:latin typeface="HG丸ｺﾞｼｯｸM-PRO" panose="020F0600000000000000" pitchFamily="50" charset="-128"/>
                <a:ea typeface="HG丸ｺﾞｼｯｸM-PRO" panose="020F0600000000000000" pitchFamily="50" charset="-128"/>
              </a:rPr>
              <a:t>　</a:t>
            </a:r>
            <a:r>
              <a:rPr lang="ja-JP" altLang="en-US" sz="2400" b="1" dirty="0">
                <a:solidFill>
                  <a:srgbClr val="0000FF"/>
                </a:solidFill>
                <a:latin typeface="HG丸ｺﾞｼｯｸM-PRO" panose="020F0600000000000000" pitchFamily="50" charset="-128"/>
                <a:ea typeface="HG丸ｺﾞｼｯｸM-PRO" panose="020F0600000000000000" pitchFamily="50" charset="-128"/>
              </a:rPr>
              <a:t>見直し後の評価基準値</a:t>
            </a:r>
            <a:endParaRPr lang="en-US" altLang="ja-JP" sz="2400" b="1" dirty="0">
              <a:solidFill>
                <a:srgbClr val="0000FF"/>
              </a:solidFill>
              <a:latin typeface="+mn-ea"/>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1AB39F04-FFED-16C3-6B13-1250321048F7}"/>
              </a:ext>
            </a:extLst>
          </p:cNvPr>
          <p:cNvSpPr txBox="1"/>
          <p:nvPr/>
        </p:nvSpPr>
        <p:spPr>
          <a:xfrm>
            <a:off x="403671" y="4688987"/>
            <a:ext cx="9445329" cy="1477328"/>
          </a:xfrm>
          <a:prstGeom prst="rect">
            <a:avLst/>
          </a:prstGeom>
          <a:noFill/>
        </p:spPr>
        <p:txBody>
          <a:bodyPr wrap="square" rtlCol="0">
            <a:spAutoFit/>
          </a:bodyPr>
          <a:lstStyle/>
          <a:p>
            <a:r>
              <a:rPr lang="ja-JP" altLang="en-US" sz="2400" dirty="0">
                <a:solidFill>
                  <a:srgbClr val="FF0000"/>
                </a:solidFill>
              </a:rPr>
              <a:t>✓</a:t>
            </a:r>
            <a:r>
              <a:rPr lang="ja-JP" altLang="ja-JP" sz="2400" dirty="0">
                <a:solidFill>
                  <a:srgbClr val="FF0000"/>
                </a:solidFill>
              </a:rPr>
              <a:t>過失のない通常の運転管理において、</a:t>
            </a:r>
            <a:r>
              <a:rPr lang="ja-JP" altLang="en-US" sz="2400" dirty="0">
                <a:solidFill>
                  <a:srgbClr val="FF0000"/>
                </a:solidFill>
              </a:rPr>
              <a:t>是正</a:t>
            </a:r>
            <a:r>
              <a:rPr lang="ja-JP" altLang="ja-JP" sz="2400" dirty="0">
                <a:solidFill>
                  <a:srgbClr val="FF0000"/>
                </a:solidFill>
              </a:rPr>
              <a:t>報告</a:t>
            </a:r>
            <a:r>
              <a:rPr lang="ja-JP" altLang="en-US" sz="2400" dirty="0">
                <a:solidFill>
                  <a:srgbClr val="FF0000"/>
                </a:solidFill>
              </a:rPr>
              <a:t>書</a:t>
            </a:r>
            <a:r>
              <a:rPr lang="ja-JP" altLang="ja-JP" sz="2400" dirty="0">
                <a:solidFill>
                  <a:srgbClr val="FF0000"/>
                </a:solidFill>
              </a:rPr>
              <a:t>が必要な超過回数は</a:t>
            </a:r>
            <a:r>
              <a:rPr lang="ja-JP" altLang="en-US" sz="2400" dirty="0">
                <a:solidFill>
                  <a:srgbClr val="FF0000"/>
                </a:solidFill>
              </a:rPr>
              <a:t>、</a:t>
            </a:r>
            <a:endParaRPr lang="en-US" altLang="ja-JP" sz="2400" dirty="0">
              <a:solidFill>
                <a:srgbClr val="FF0000"/>
              </a:solidFill>
            </a:endParaRPr>
          </a:p>
          <a:p>
            <a:r>
              <a:rPr lang="ja-JP" altLang="en-US" sz="2400" dirty="0">
                <a:solidFill>
                  <a:srgbClr val="FF0000"/>
                </a:solidFill>
              </a:rPr>
              <a:t>　 </a:t>
            </a:r>
            <a:r>
              <a:rPr lang="ja-JP" altLang="ja-JP" sz="2400" dirty="0">
                <a:solidFill>
                  <a:srgbClr val="FF0000"/>
                </a:solidFill>
              </a:rPr>
              <a:t>低減</a:t>
            </a:r>
            <a:r>
              <a:rPr lang="ja-JP" altLang="en-US" sz="2400" dirty="0">
                <a:solidFill>
                  <a:srgbClr val="FF0000"/>
                </a:solidFill>
              </a:rPr>
              <a:t>しており、</a:t>
            </a:r>
            <a:r>
              <a:rPr lang="ja-JP" altLang="ja-JP" sz="2400" dirty="0">
                <a:solidFill>
                  <a:srgbClr val="FF0000"/>
                </a:solidFill>
              </a:rPr>
              <a:t>重大な超過事案の埋没</a:t>
            </a:r>
            <a:r>
              <a:rPr lang="ja-JP" altLang="en-US" sz="2400" dirty="0">
                <a:solidFill>
                  <a:srgbClr val="FF0000"/>
                </a:solidFill>
              </a:rPr>
              <a:t>等</a:t>
            </a:r>
            <a:r>
              <a:rPr lang="ja-JP" altLang="ja-JP" sz="2400" dirty="0">
                <a:solidFill>
                  <a:srgbClr val="FF0000"/>
                </a:solidFill>
              </a:rPr>
              <a:t>が懸念されていたことを解消</a:t>
            </a:r>
            <a:r>
              <a:rPr lang="ja-JP" altLang="en-US" sz="2400" dirty="0">
                <a:solidFill>
                  <a:srgbClr val="FF0000"/>
                </a:solidFill>
              </a:rPr>
              <a:t>でき</a:t>
            </a:r>
            <a:endParaRPr lang="en-US" altLang="ja-JP" sz="2400" dirty="0">
              <a:solidFill>
                <a:srgbClr val="FF0000"/>
              </a:solidFill>
            </a:endParaRPr>
          </a:p>
          <a:p>
            <a:r>
              <a:rPr lang="ja-JP" altLang="en-US" sz="2400" dirty="0">
                <a:solidFill>
                  <a:srgbClr val="FF0000"/>
                </a:solidFill>
              </a:rPr>
              <a:t>　 る見込みであるものと</a:t>
            </a:r>
            <a:r>
              <a:rPr lang="ja-JP" altLang="ja-JP" sz="2400" dirty="0">
                <a:solidFill>
                  <a:srgbClr val="FF0000"/>
                </a:solidFill>
              </a:rPr>
              <a:t>判断する</a:t>
            </a:r>
          </a:p>
          <a:p>
            <a:endParaRPr lang="en-US" altLang="ja-JP" dirty="0"/>
          </a:p>
        </p:txBody>
      </p:sp>
      <p:sp>
        <p:nvSpPr>
          <p:cNvPr id="4" name="テキスト ボックス 3">
            <a:extLst>
              <a:ext uri="{FF2B5EF4-FFF2-40B4-BE49-F238E27FC236}">
                <a16:creationId xmlns:a16="http://schemas.microsoft.com/office/drawing/2014/main" id="{3A4B2526-DCF9-BD04-A5F8-E12E719488B6}"/>
              </a:ext>
            </a:extLst>
          </p:cNvPr>
          <p:cNvSpPr txBox="1"/>
          <p:nvPr/>
        </p:nvSpPr>
        <p:spPr>
          <a:xfrm>
            <a:off x="1462453" y="3190658"/>
            <a:ext cx="7415813" cy="369332"/>
          </a:xfrm>
          <a:prstGeom prst="rect">
            <a:avLst/>
          </a:prstGeom>
          <a:noFill/>
        </p:spPr>
        <p:txBody>
          <a:bodyPr wrap="none" rtlCol="0">
            <a:spAutoFit/>
          </a:bodyPr>
          <a:lstStyle/>
          <a:p>
            <a:r>
              <a:rPr lang="en-US" altLang="ja-JP" dirty="0">
                <a:latin typeface="+mn-ea"/>
              </a:rPr>
              <a:t>※</a:t>
            </a:r>
            <a:r>
              <a:rPr lang="ja-JP" altLang="en-US" dirty="0">
                <a:latin typeface="+mn-ea"/>
              </a:rPr>
              <a:t>新基準を超過する処理場はあるが、その影響による要求水準の超過はない</a:t>
            </a:r>
            <a:endParaRPr lang="en-US" altLang="ja-JP" dirty="0">
              <a:latin typeface="+mn-ea"/>
            </a:endParaRPr>
          </a:p>
        </p:txBody>
      </p:sp>
      <p:sp>
        <p:nvSpPr>
          <p:cNvPr id="6" name="テキスト ボックス 5">
            <a:extLst>
              <a:ext uri="{FF2B5EF4-FFF2-40B4-BE49-F238E27FC236}">
                <a16:creationId xmlns:a16="http://schemas.microsoft.com/office/drawing/2014/main" id="{7DDF5D96-36EE-7744-7010-4892BEDB4812}"/>
              </a:ext>
            </a:extLst>
          </p:cNvPr>
          <p:cNvSpPr txBox="1"/>
          <p:nvPr/>
        </p:nvSpPr>
        <p:spPr>
          <a:xfrm>
            <a:off x="403671" y="5982992"/>
            <a:ext cx="9090950" cy="461665"/>
          </a:xfrm>
          <a:prstGeom prst="rect">
            <a:avLst/>
          </a:prstGeom>
          <a:noFill/>
        </p:spPr>
        <p:txBody>
          <a:bodyPr wrap="none" rtlCol="0">
            <a:spAutoFit/>
          </a:bodyPr>
          <a:lstStyle/>
          <a:p>
            <a:r>
              <a:rPr lang="ja-JP" altLang="en-US" sz="2400" dirty="0">
                <a:solidFill>
                  <a:srgbClr val="FF0000"/>
                </a:solidFill>
                <a:latin typeface="+mn-ea"/>
              </a:rPr>
              <a:t>✓評価基準値の変更による運転管理への影響は、モニタリングを実施する</a:t>
            </a:r>
            <a:endParaRPr lang="en-US" altLang="ja-JP" sz="2400" dirty="0">
              <a:solidFill>
                <a:srgbClr val="FF0000"/>
              </a:solidFill>
              <a:latin typeface="+mn-ea"/>
            </a:endParaRPr>
          </a:p>
        </p:txBody>
      </p:sp>
    </p:spTree>
    <p:extLst>
      <p:ext uri="{BB962C8B-B14F-4D97-AF65-F5344CB8AC3E}">
        <p14:creationId xmlns:p14="http://schemas.microsoft.com/office/powerpoint/2010/main" val="3549682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E5BB85-F7AE-693E-7AF5-24306F626297}"/>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200" b="1" dirty="0">
                <a:latin typeface="+mn-ea"/>
                <a:ea typeface="+mn-ea"/>
              </a:rPr>
              <a:t>③　その他項目の見直しについて</a:t>
            </a:r>
            <a:br>
              <a:rPr lang="en-US" altLang="ja-JP" sz="3200" b="1" dirty="0">
                <a:latin typeface="+mn-ea"/>
                <a:ea typeface="+mn-ea"/>
              </a:rPr>
            </a:br>
            <a:endParaRPr lang="ja-JP" altLang="en-US" sz="2800" b="1" dirty="0">
              <a:latin typeface="+mn-ea"/>
              <a:ea typeface="+mn-ea"/>
            </a:endParaRPr>
          </a:p>
        </p:txBody>
      </p:sp>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42</a:t>
            </a:fld>
            <a:endParaRPr lang="ja-JP" altLang="en-US">
              <a:solidFill>
                <a:prstClr val="black"/>
              </a:solidFill>
              <a:latin typeface="Segoe UI"/>
              <a:ea typeface="Meiryo UI"/>
            </a:endParaRPr>
          </a:p>
        </p:txBody>
      </p:sp>
    </p:spTree>
    <p:extLst>
      <p:ext uri="{BB962C8B-B14F-4D97-AF65-F5344CB8AC3E}">
        <p14:creationId xmlns:p14="http://schemas.microsoft.com/office/powerpoint/2010/main" val="3170725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3AE0496D-C5BB-A00C-2811-CAFC53A75259}"/>
              </a:ext>
            </a:extLst>
          </p:cNvPr>
          <p:cNvSpPr>
            <a:spLocks noGrp="1"/>
          </p:cNvSpPr>
          <p:nvPr>
            <p:ph type="sldNum" sz="quarter" idx="12"/>
          </p:nvPr>
        </p:nvSpPr>
        <p:spPr/>
        <p:txBody>
          <a:bodyPr/>
          <a:lstStyle/>
          <a:p>
            <a:fld id="{36EC18DB-A5DF-4E0E-B815-FCD04A2C4B2C}" type="slidenum">
              <a:rPr kumimoji="1" lang="ja-JP" altLang="en-US" smtClean="0"/>
              <a:t>43</a:t>
            </a:fld>
            <a:endParaRPr kumimoji="1" lang="ja-JP" altLang="en-US" dirty="0"/>
          </a:p>
        </p:txBody>
      </p:sp>
      <p:sp>
        <p:nvSpPr>
          <p:cNvPr id="6" name="角丸四角形 17">
            <a:extLst>
              <a:ext uri="{FF2B5EF4-FFF2-40B4-BE49-F238E27FC236}">
                <a16:creationId xmlns:a16="http://schemas.microsoft.com/office/drawing/2014/main" id="{6CA03E31-2475-6792-611A-57E06300DA19}"/>
              </a:ext>
            </a:extLst>
          </p:cNvPr>
          <p:cNvSpPr/>
          <p:nvPr/>
        </p:nvSpPr>
        <p:spPr>
          <a:xfrm>
            <a:off x="114000" y="74691"/>
            <a:ext cx="8348682"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7" name="角丸四角形 17">
            <a:extLst>
              <a:ext uri="{FF2B5EF4-FFF2-40B4-BE49-F238E27FC236}">
                <a16:creationId xmlns:a16="http://schemas.microsoft.com/office/drawing/2014/main" id="{FF419DF1-A5EF-4C3F-6A80-C9074E839CCD}"/>
              </a:ext>
            </a:extLst>
          </p:cNvPr>
          <p:cNvSpPr/>
          <p:nvPr/>
        </p:nvSpPr>
        <p:spPr>
          <a:xfrm>
            <a:off x="17810" y="647759"/>
            <a:ext cx="10091389"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③その他項目の見直し</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スライド条項の適用手法について</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sp>
        <p:nvSpPr>
          <p:cNvPr id="8" name="タイトル 1">
            <a:extLst>
              <a:ext uri="{FF2B5EF4-FFF2-40B4-BE49-F238E27FC236}">
                <a16:creationId xmlns:a16="http://schemas.microsoft.com/office/drawing/2014/main" id="{807859BD-DECA-A09C-05F7-51EA5CD62B3C}"/>
              </a:ext>
            </a:extLst>
          </p:cNvPr>
          <p:cNvSpPr txBox="1">
            <a:spLocks/>
          </p:cNvSpPr>
          <p:nvPr/>
        </p:nvSpPr>
        <p:spPr>
          <a:xfrm>
            <a:off x="0" y="1028431"/>
            <a:ext cx="2626659" cy="4592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800" b="1" dirty="0">
                <a:highlight>
                  <a:srgbClr val="C0C0C0"/>
                </a:highlight>
                <a:latin typeface="+mn-ea"/>
                <a:ea typeface="+mn-ea"/>
              </a:rPr>
              <a:t>【</a:t>
            </a:r>
            <a:r>
              <a:rPr lang="ja-JP" altLang="en-US" sz="1800" b="1" dirty="0">
                <a:highlight>
                  <a:srgbClr val="C0C0C0"/>
                </a:highlight>
                <a:latin typeface="+mn-ea"/>
                <a:ea typeface="+mn-ea"/>
              </a:rPr>
              <a:t>スライド条項とは</a:t>
            </a:r>
            <a:r>
              <a:rPr lang="en-US" altLang="ja-JP" sz="1800" b="1" dirty="0">
                <a:highlight>
                  <a:srgbClr val="C0C0C0"/>
                </a:highlight>
                <a:latin typeface="+mn-ea"/>
                <a:ea typeface="+mn-ea"/>
              </a:rPr>
              <a:t>】</a:t>
            </a:r>
            <a:endParaRPr lang="ja-JP" altLang="en-US" sz="1800" b="1" dirty="0">
              <a:highlight>
                <a:srgbClr val="C0C0C0"/>
              </a:highlight>
              <a:latin typeface="+mn-ea"/>
              <a:ea typeface="+mn-ea"/>
            </a:endParaRPr>
          </a:p>
        </p:txBody>
      </p:sp>
      <p:sp>
        <p:nvSpPr>
          <p:cNvPr id="9" name="テキスト ボックス 8">
            <a:extLst>
              <a:ext uri="{FF2B5EF4-FFF2-40B4-BE49-F238E27FC236}">
                <a16:creationId xmlns:a16="http://schemas.microsoft.com/office/drawing/2014/main" id="{8D57BE1B-C3C0-52B9-AF08-6C13C08884CA}"/>
              </a:ext>
            </a:extLst>
          </p:cNvPr>
          <p:cNvSpPr txBox="1"/>
          <p:nvPr/>
        </p:nvSpPr>
        <p:spPr>
          <a:xfrm>
            <a:off x="333492" y="2270540"/>
            <a:ext cx="9093512" cy="338554"/>
          </a:xfrm>
          <a:prstGeom prst="rect">
            <a:avLst/>
          </a:prstGeom>
          <a:noFill/>
        </p:spPr>
        <p:txBody>
          <a:bodyPr wrap="square" rtlCol="0">
            <a:spAutoFit/>
          </a:bodyPr>
          <a:lstStyle/>
          <a:p>
            <a:r>
              <a:rPr kumimoji="1" lang="ja-JP" altLang="en-US" sz="1600" u="sng" dirty="0"/>
              <a:t>・</a:t>
            </a:r>
            <a:r>
              <a:rPr kumimoji="1" lang="en-US" altLang="ja-JP" sz="1600" u="sng" dirty="0"/>
              <a:t>『</a:t>
            </a:r>
            <a:r>
              <a:rPr kumimoji="1" lang="ja-JP" altLang="en-US" sz="1600" u="sng" dirty="0"/>
              <a:t>一部の業務</a:t>
            </a:r>
            <a:r>
              <a:rPr kumimoji="1" lang="en-US" altLang="ja-JP" sz="1600" u="sng" dirty="0"/>
              <a:t>』</a:t>
            </a:r>
            <a:r>
              <a:rPr kumimoji="1" lang="en-US" altLang="ja-JP" sz="1600" u="sng" baseline="30000" dirty="0"/>
              <a:t>※</a:t>
            </a:r>
            <a:r>
              <a:rPr kumimoji="1" lang="ja-JP" altLang="en-US" sz="1600" dirty="0"/>
              <a:t>において、市場単価を用いずに</a:t>
            </a:r>
            <a:r>
              <a:rPr kumimoji="1" lang="ja-JP" altLang="en-US" sz="1600" b="1" u="sng" dirty="0"/>
              <a:t>大阪市人事委員会勧告の変動率を用いる</a:t>
            </a:r>
            <a:r>
              <a:rPr kumimoji="1" lang="ja-JP" altLang="en-US" sz="1600" dirty="0"/>
              <a:t>こととしている</a:t>
            </a:r>
            <a:endParaRPr kumimoji="1" lang="en-US" altLang="ja-JP" sz="1600" dirty="0"/>
          </a:p>
        </p:txBody>
      </p:sp>
      <p:sp>
        <p:nvSpPr>
          <p:cNvPr id="10" name="テキスト ボックス 9">
            <a:extLst>
              <a:ext uri="{FF2B5EF4-FFF2-40B4-BE49-F238E27FC236}">
                <a16:creationId xmlns:a16="http://schemas.microsoft.com/office/drawing/2014/main" id="{A6D0AE2C-49E4-8758-39B5-9E3BEB90CDFA}"/>
              </a:ext>
            </a:extLst>
          </p:cNvPr>
          <p:cNvSpPr txBox="1"/>
          <p:nvPr/>
        </p:nvSpPr>
        <p:spPr>
          <a:xfrm>
            <a:off x="2009892" y="1152026"/>
            <a:ext cx="7368524" cy="584775"/>
          </a:xfrm>
          <a:prstGeom prst="rect">
            <a:avLst/>
          </a:prstGeom>
          <a:noFill/>
        </p:spPr>
        <p:txBody>
          <a:bodyPr wrap="square" rtlCol="0">
            <a:spAutoFit/>
          </a:bodyPr>
          <a:lstStyle/>
          <a:p>
            <a:r>
              <a:rPr kumimoji="1" lang="ja-JP" altLang="en-US" sz="1600" dirty="0"/>
              <a:t>・契約後に</a:t>
            </a:r>
            <a:r>
              <a:rPr kumimoji="1" lang="ja-JP" altLang="en-US" sz="1600" u="sng" dirty="0"/>
              <a:t>物価が変動</a:t>
            </a:r>
            <a:r>
              <a:rPr kumimoji="1" lang="ja-JP" altLang="en-US" sz="1600" dirty="0"/>
              <a:t>した際に、</a:t>
            </a:r>
            <a:r>
              <a:rPr kumimoji="1" lang="ja-JP" altLang="en-US" sz="1600" u="sng" dirty="0"/>
              <a:t>適正な契約額に変更できる</a:t>
            </a:r>
            <a:r>
              <a:rPr kumimoji="1" lang="ja-JP" altLang="en-US" sz="1600" dirty="0"/>
              <a:t>契約上の仕組み</a:t>
            </a:r>
            <a:endParaRPr kumimoji="1" lang="en-US" altLang="ja-JP" sz="1600" dirty="0"/>
          </a:p>
          <a:p>
            <a:r>
              <a:rPr kumimoji="1" lang="ja-JP" altLang="en-US" sz="1600" dirty="0"/>
              <a:t>・契約時に用いた市場単価を（変動した）</a:t>
            </a:r>
            <a:r>
              <a:rPr kumimoji="1" lang="ja-JP" altLang="en-US" sz="1600" u="sng" dirty="0"/>
              <a:t>新しい市場単価</a:t>
            </a:r>
            <a:r>
              <a:rPr kumimoji="1" lang="ja-JP" altLang="en-US" sz="1600" dirty="0"/>
              <a:t>を用いて算出する</a:t>
            </a:r>
            <a:endParaRPr kumimoji="1" lang="en-US" altLang="ja-JP" sz="1600" dirty="0"/>
          </a:p>
        </p:txBody>
      </p:sp>
      <p:sp>
        <p:nvSpPr>
          <p:cNvPr id="11" name="タイトル 1">
            <a:extLst>
              <a:ext uri="{FF2B5EF4-FFF2-40B4-BE49-F238E27FC236}">
                <a16:creationId xmlns:a16="http://schemas.microsoft.com/office/drawing/2014/main" id="{A6AE1103-6CA7-47E0-EBE0-56689BCCF016}"/>
              </a:ext>
            </a:extLst>
          </p:cNvPr>
          <p:cNvSpPr txBox="1">
            <a:spLocks/>
          </p:cNvSpPr>
          <p:nvPr/>
        </p:nvSpPr>
        <p:spPr>
          <a:xfrm>
            <a:off x="17810" y="1860396"/>
            <a:ext cx="3487390" cy="4592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800" b="1" dirty="0">
                <a:highlight>
                  <a:srgbClr val="C0C0C0"/>
                </a:highlight>
                <a:latin typeface="+mn-ea"/>
                <a:ea typeface="+mn-ea"/>
              </a:rPr>
              <a:t>【</a:t>
            </a:r>
            <a:r>
              <a:rPr lang="ja-JP" altLang="en-US" sz="1800" b="1" dirty="0">
                <a:highlight>
                  <a:srgbClr val="C0C0C0"/>
                </a:highlight>
                <a:latin typeface="+mn-ea"/>
                <a:ea typeface="+mn-ea"/>
              </a:rPr>
              <a:t>包括委託におけるスライド条項</a:t>
            </a:r>
            <a:r>
              <a:rPr lang="en-US" altLang="ja-JP" sz="1800" b="1" dirty="0">
                <a:highlight>
                  <a:srgbClr val="C0C0C0"/>
                </a:highlight>
                <a:latin typeface="+mn-ea"/>
                <a:ea typeface="+mn-ea"/>
              </a:rPr>
              <a:t>】</a:t>
            </a:r>
            <a:endParaRPr lang="ja-JP" altLang="en-US" sz="1800" b="1" dirty="0">
              <a:highlight>
                <a:srgbClr val="C0C0C0"/>
              </a:highlight>
              <a:latin typeface="+mn-ea"/>
              <a:ea typeface="+mn-ea"/>
            </a:endParaRPr>
          </a:p>
        </p:txBody>
      </p:sp>
      <p:sp>
        <p:nvSpPr>
          <p:cNvPr id="12" name="テキスト ボックス 11">
            <a:extLst>
              <a:ext uri="{FF2B5EF4-FFF2-40B4-BE49-F238E27FC236}">
                <a16:creationId xmlns:a16="http://schemas.microsoft.com/office/drawing/2014/main" id="{D44EF9AF-E912-4EBB-37E0-303F702EF925}"/>
              </a:ext>
            </a:extLst>
          </p:cNvPr>
          <p:cNvSpPr txBox="1"/>
          <p:nvPr/>
        </p:nvSpPr>
        <p:spPr>
          <a:xfrm>
            <a:off x="275776" y="2625934"/>
            <a:ext cx="5729573" cy="1077218"/>
          </a:xfrm>
          <a:prstGeom prst="rect">
            <a:avLst/>
          </a:prstGeom>
          <a:gradFill>
            <a:gsLst>
              <a:gs pos="35000">
                <a:schemeClr val="accent1">
                  <a:lumMod val="40000"/>
                  <a:lumOff val="60000"/>
                  <a:alpha val="58000"/>
                </a:schemeClr>
              </a:gs>
              <a:gs pos="0">
                <a:schemeClr val="accent1">
                  <a:lumMod val="40000"/>
                  <a:lumOff val="60000"/>
                </a:schemeClr>
              </a:gs>
              <a:gs pos="100000">
                <a:prstClr val="white"/>
              </a:gs>
            </a:gsLst>
          </a:gradFill>
          <a:ln>
            <a:noFill/>
          </a:ln>
        </p:spPr>
        <p:txBody>
          <a:bodyPr wrap="square" rtlCol="0">
            <a:spAutoFit/>
          </a:bodyPr>
          <a:lstStyle/>
          <a:p>
            <a:r>
              <a:rPr kumimoji="1" lang="ja-JP" altLang="en-US" sz="1600" dirty="0"/>
              <a:t>当初の考え方</a:t>
            </a:r>
            <a:endParaRPr kumimoji="1" lang="en-US" altLang="ja-JP" sz="1600" dirty="0"/>
          </a:p>
          <a:p>
            <a:r>
              <a:rPr kumimoji="1" lang="ja-JP" altLang="en-US" sz="1600" dirty="0"/>
              <a:t>　・受注者は</a:t>
            </a:r>
            <a:r>
              <a:rPr kumimoji="1" lang="en-US" altLang="ja-JP" sz="1600" dirty="0"/>
              <a:t>CWO</a:t>
            </a:r>
            <a:r>
              <a:rPr kumimoji="1" lang="ja-JP" altLang="en-US" sz="1600" dirty="0"/>
              <a:t>（随意契約、</a:t>
            </a:r>
            <a:r>
              <a:rPr kumimoji="1" lang="en-US" altLang="ja-JP" sz="1600" dirty="0"/>
              <a:t>CWO</a:t>
            </a:r>
            <a:r>
              <a:rPr kumimoji="1" lang="ja-JP" altLang="en-US" sz="1600" dirty="0"/>
              <a:t>が有する技術ノウハウ活用）　　</a:t>
            </a:r>
            <a:endParaRPr kumimoji="1" lang="en-US" altLang="ja-JP" sz="1600" dirty="0"/>
          </a:p>
          <a:p>
            <a:r>
              <a:rPr kumimoji="1" lang="ja-JP" altLang="en-US" sz="1600" dirty="0"/>
              <a:t>　・</a:t>
            </a:r>
            <a:r>
              <a:rPr kumimoji="1" lang="en-US" altLang="ja-JP" sz="1600" dirty="0"/>
              <a:t>『</a:t>
            </a:r>
            <a:r>
              <a:rPr kumimoji="1" lang="ja-JP" altLang="en-US" sz="1600" dirty="0"/>
              <a:t>一部の業務</a:t>
            </a:r>
            <a:r>
              <a:rPr kumimoji="1" lang="en-US" altLang="ja-JP" sz="1600" dirty="0"/>
              <a:t>』</a:t>
            </a:r>
            <a:r>
              <a:rPr kumimoji="1" lang="ja-JP" altLang="en-US" sz="1600" dirty="0"/>
              <a:t>は技術ノウハウが必要で再委託しない想定</a:t>
            </a:r>
            <a:endParaRPr kumimoji="1" lang="en-US" altLang="ja-JP" sz="1600" dirty="0"/>
          </a:p>
          <a:p>
            <a:r>
              <a:rPr kumimoji="1" lang="ja-JP" altLang="en-US" sz="1600" dirty="0"/>
              <a:t>　・</a:t>
            </a:r>
            <a:r>
              <a:rPr kumimoji="1" lang="en-US" altLang="ja-JP" sz="1600" dirty="0"/>
              <a:t>『</a:t>
            </a:r>
            <a:r>
              <a:rPr kumimoji="1" lang="ja-JP" altLang="en-US" sz="1600" dirty="0"/>
              <a:t>一部の業務</a:t>
            </a:r>
            <a:r>
              <a:rPr kumimoji="1" lang="en-US" altLang="ja-JP" sz="1600" dirty="0"/>
              <a:t>』</a:t>
            </a:r>
            <a:r>
              <a:rPr kumimoji="1" lang="ja-JP" altLang="en-US" sz="1600" dirty="0"/>
              <a:t>の報酬は市職員相当であるべき</a:t>
            </a:r>
            <a:endParaRPr kumimoji="1" lang="en-US" altLang="ja-JP" sz="1600" dirty="0"/>
          </a:p>
        </p:txBody>
      </p:sp>
      <p:sp>
        <p:nvSpPr>
          <p:cNvPr id="13" name="タイトル 1">
            <a:extLst>
              <a:ext uri="{FF2B5EF4-FFF2-40B4-BE49-F238E27FC236}">
                <a16:creationId xmlns:a16="http://schemas.microsoft.com/office/drawing/2014/main" id="{25384FC9-CC26-097B-056F-0675D6FFB1B2}"/>
              </a:ext>
            </a:extLst>
          </p:cNvPr>
          <p:cNvSpPr txBox="1">
            <a:spLocks/>
          </p:cNvSpPr>
          <p:nvPr/>
        </p:nvSpPr>
        <p:spPr>
          <a:xfrm>
            <a:off x="17810" y="4134082"/>
            <a:ext cx="3487390" cy="4592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800" b="1" dirty="0">
                <a:highlight>
                  <a:srgbClr val="C0C0C0"/>
                </a:highlight>
                <a:latin typeface="+mn-ea"/>
                <a:ea typeface="+mn-ea"/>
              </a:rPr>
              <a:t>【</a:t>
            </a:r>
            <a:r>
              <a:rPr lang="ja-JP" altLang="en-US" sz="1800" b="1" dirty="0">
                <a:highlight>
                  <a:srgbClr val="C0C0C0"/>
                </a:highlight>
                <a:latin typeface="+mn-ea"/>
                <a:ea typeface="+mn-ea"/>
              </a:rPr>
              <a:t>受注者の課題認識</a:t>
            </a:r>
            <a:r>
              <a:rPr lang="en-US" altLang="ja-JP" sz="1800" b="1" dirty="0">
                <a:highlight>
                  <a:srgbClr val="C0C0C0"/>
                </a:highlight>
                <a:latin typeface="+mn-ea"/>
                <a:ea typeface="+mn-ea"/>
              </a:rPr>
              <a:t>】</a:t>
            </a:r>
            <a:endParaRPr lang="ja-JP" altLang="en-US" sz="1800" b="1" dirty="0">
              <a:highlight>
                <a:srgbClr val="C0C0C0"/>
              </a:highlight>
              <a:latin typeface="+mn-ea"/>
              <a:ea typeface="+mn-ea"/>
            </a:endParaRPr>
          </a:p>
        </p:txBody>
      </p:sp>
      <p:grpSp>
        <p:nvGrpSpPr>
          <p:cNvPr id="17" name="グループ化 16">
            <a:extLst>
              <a:ext uri="{FF2B5EF4-FFF2-40B4-BE49-F238E27FC236}">
                <a16:creationId xmlns:a16="http://schemas.microsoft.com/office/drawing/2014/main" id="{1D5FBCF6-40F3-0F4D-0316-F84DA2BB2794}"/>
              </a:ext>
            </a:extLst>
          </p:cNvPr>
          <p:cNvGrpSpPr/>
          <p:nvPr/>
        </p:nvGrpSpPr>
        <p:grpSpPr>
          <a:xfrm>
            <a:off x="114000" y="4528518"/>
            <a:ext cx="6017859" cy="1077218"/>
            <a:chOff x="396245" y="4567555"/>
            <a:chExt cx="7833356" cy="1077218"/>
          </a:xfrm>
        </p:grpSpPr>
        <p:sp>
          <p:nvSpPr>
            <p:cNvPr id="14" name="テキスト ボックス 13">
              <a:extLst>
                <a:ext uri="{FF2B5EF4-FFF2-40B4-BE49-F238E27FC236}">
                  <a16:creationId xmlns:a16="http://schemas.microsoft.com/office/drawing/2014/main" id="{D491C70C-E98D-F39A-8307-139A1D47E259}"/>
                </a:ext>
              </a:extLst>
            </p:cNvPr>
            <p:cNvSpPr txBox="1"/>
            <p:nvPr/>
          </p:nvSpPr>
          <p:spPr>
            <a:xfrm>
              <a:off x="396245" y="4567555"/>
              <a:ext cx="7833356" cy="1077218"/>
            </a:xfrm>
            <a:prstGeom prst="rect">
              <a:avLst/>
            </a:prstGeom>
            <a:noFill/>
          </p:spPr>
          <p:txBody>
            <a:bodyPr wrap="square" rtlCol="0">
              <a:spAutoFit/>
            </a:bodyPr>
            <a:lstStyle/>
            <a:p>
              <a:r>
                <a:rPr kumimoji="1" lang="ja-JP" altLang="en-US" sz="1600" u="sng" dirty="0"/>
                <a:t>○当初契約時点からの状況の変化</a:t>
              </a:r>
              <a:endParaRPr kumimoji="1" lang="en-US" altLang="ja-JP" sz="1600" u="sng" dirty="0"/>
            </a:p>
            <a:p>
              <a:r>
                <a:rPr kumimoji="1" lang="ja-JP" altLang="en-US" sz="1600" dirty="0"/>
                <a:t>　・</a:t>
              </a:r>
              <a:r>
                <a:rPr kumimoji="1" lang="en-US" altLang="ja-JP" sz="1600" dirty="0"/>
                <a:t>『</a:t>
              </a:r>
              <a:r>
                <a:rPr kumimoji="1" lang="ja-JP" altLang="en-US" sz="1600" dirty="0"/>
                <a:t>一部の業務</a:t>
              </a:r>
              <a:r>
                <a:rPr kumimoji="1" lang="en-US" altLang="ja-JP" sz="1600" dirty="0"/>
                <a:t>』</a:t>
              </a:r>
              <a:r>
                <a:rPr kumimoji="1" lang="ja-JP" altLang="en-US" sz="1600" dirty="0"/>
                <a:t>においても業務の標準化による外注が可能に</a:t>
              </a:r>
              <a:endParaRPr kumimoji="1" lang="en-US" altLang="ja-JP" sz="1600" dirty="0"/>
            </a:p>
            <a:p>
              <a:r>
                <a:rPr kumimoji="1" lang="ja-JP" altLang="en-US" sz="1600" dirty="0"/>
                <a:t>　・再委託化、</a:t>
              </a:r>
              <a:r>
                <a:rPr kumimoji="1" lang="en-US" altLang="ja-JP" sz="1600" dirty="0"/>
                <a:t>DX</a:t>
              </a:r>
              <a:r>
                <a:rPr kumimoji="1" lang="ja-JP" altLang="en-US" sz="1600" dirty="0"/>
                <a:t>活用、他企業連携により人的ソースをコア業務に集中</a:t>
              </a:r>
              <a:endParaRPr kumimoji="1" lang="en-US" altLang="ja-JP" sz="1600" dirty="0"/>
            </a:p>
            <a:p>
              <a:r>
                <a:rPr kumimoji="1" lang="ja-JP" altLang="en-US" sz="1600" dirty="0"/>
                <a:t>　・コア業務の技術継承とナレッジの蓄積</a:t>
              </a:r>
              <a:endParaRPr kumimoji="1" lang="en-US" altLang="ja-JP" sz="1600" dirty="0"/>
            </a:p>
          </p:txBody>
        </p:sp>
        <p:sp>
          <p:nvSpPr>
            <p:cNvPr id="15" name="四角形: 角を丸くする 14">
              <a:extLst>
                <a:ext uri="{FF2B5EF4-FFF2-40B4-BE49-F238E27FC236}">
                  <a16:creationId xmlns:a16="http://schemas.microsoft.com/office/drawing/2014/main" id="{E2D51E51-4990-D271-D446-4CF4A2CA1ABC}"/>
                </a:ext>
              </a:extLst>
            </p:cNvPr>
            <p:cNvSpPr/>
            <p:nvPr/>
          </p:nvSpPr>
          <p:spPr>
            <a:xfrm>
              <a:off x="698499" y="5106164"/>
              <a:ext cx="1229721" cy="236801"/>
            </a:xfrm>
            <a:prstGeom prst="roundRect">
              <a:avLst/>
            </a:prstGeom>
            <a:noFill/>
            <a:ln w="1905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テキスト ボックス 15">
            <a:extLst>
              <a:ext uri="{FF2B5EF4-FFF2-40B4-BE49-F238E27FC236}">
                <a16:creationId xmlns:a16="http://schemas.microsoft.com/office/drawing/2014/main" id="{80ADD2AA-6D72-2C80-17AC-2BE8E6B28BF5}"/>
              </a:ext>
            </a:extLst>
          </p:cNvPr>
          <p:cNvSpPr txBox="1"/>
          <p:nvPr/>
        </p:nvSpPr>
        <p:spPr>
          <a:xfrm>
            <a:off x="333492" y="5741951"/>
            <a:ext cx="5502532" cy="584775"/>
          </a:xfrm>
          <a:prstGeom prst="rect">
            <a:avLst/>
          </a:prstGeom>
          <a:gradFill>
            <a:gsLst>
              <a:gs pos="77000">
                <a:srgbClr val="F2F7FC"/>
              </a:gs>
              <a:gs pos="31000">
                <a:schemeClr val="accent1">
                  <a:lumMod val="40000"/>
                  <a:lumOff val="60000"/>
                  <a:alpha val="69000"/>
                </a:schemeClr>
              </a:gs>
              <a:gs pos="0">
                <a:schemeClr val="accent1">
                  <a:lumMod val="40000"/>
                  <a:lumOff val="60000"/>
                </a:schemeClr>
              </a:gs>
              <a:gs pos="100000">
                <a:prstClr val="white"/>
              </a:gs>
            </a:gsLst>
          </a:gradFill>
          <a:ln>
            <a:noFill/>
          </a:ln>
        </p:spPr>
        <p:txBody>
          <a:bodyPr wrap="square" rtlCol="0">
            <a:spAutoFit/>
          </a:bodyPr>
          <a:lstStyle/>
          <a:p>
            <a:r>
              <a:rPr kumimoji="1" lang="ja-JP" altLang="en-US" sz="1600" dirty="0"/>
              <a:t>・市場単価と人事委員会勧告との差が生じている現状において</a:t>
            </a:r>
            <a:endParaRPr kumimoji="1" lang="en-US" altLang="ja-JP" sz="1600" dirty="0"/>
          </a:p>
          <a:p>
            <a:r>
              <a:rPr kumimoji="1" lang="ja-JP" altLang="en-US" sz="1600" dirty="0"/>
              <a:t>　</a:t>
            </a:r>
            <a:r>
              <a:rPr kumimoji="1" lang="ja-JP" altLang="en-US" sz="1600" b="1" u="sng" dirty="0"/>
              <a:t>柔軟な再委託化（＝内外製）の検討に支障</a:t>
            </a:r>
            <a:endParaRPr kumimoji="1" lang="en-US" altLang="ja-JP" sz="1600" b="1" u="sng" dirty="0"/>
          </a:p>
        </p:txBody>
      </p:sp>
      <p:grpSp>
        <p:nvGrpSpPr>
          <p:cNvPr id="25" name="グループ化 24">
            <a:extLst>
              <a:ext uri="{FF2B5EF4-FFF2-40B4-BE49-F238E27FC236}">
                <a16:creationId xmlns:a16="http://schemas.microsoft.com/office/drawing/2014/main" id="{1054AE6B-EF08-5882-E709-E138225CC731}"/>
              </a:ext>
            </a:extLst>
          </p:cNvPr>
          <p:cNvGrpSpPr/>
          <p:nvPr/>
        </p:nvGrpSpPr>
        <p:grpSpPr>
          <a:xfrm>
            <a:off x="6005350" y="3110753"/>
            <a:ext cx="3822674" cy="3075835"/>
            <a:chOff x="147858" y="2814500"/>
            <a:chExt cx="4518938" cy="3636070"/>
          </a:xfrm>
        </p:grpSpPr>
        <p:pic>
          <p:nvPicPr>
            <p:cNvPr id="26" name="図 25">
              <a:extLst>
                <a:ext uri="{FF2B5EF4-FFF2-40B4-BE49-F238E27FC236}">
                  <a16:creationId xmlns:a16="http://schemas.microsoft.com/office/drawing/2014/main" id="{4051FB3C-986C-A215-C21F-B88B4676F2C5}"/>
                </a:ext>
              </a:extLst>
            </p:cNvPr>
            <p:cNvPicPr>
              <a:picLocks noChangeAspect="1"/>
            </p:cNvPicPr>
            <p:nvPr/>
          </p:nvPicPr>
          <p:blipFill>
            <a:blip r:embed="rId2"/>
            <a:srcRect l="5303" t="13582" r="28402" b="7372"/>
            <a:stretch>
              <a:fillRect/>
            </a:stretch>
          </p:blipFill>
          <p:spPr>
            <a:xfrm>
              <a:off x="147858" y="2814500"/>
              <a:ext cx="3657969" cy="2546330"/>
            </a:xfrm>
            <a:prstGeom prst="rect">
              <a:avLst/>
            </a:prstGeom>
          </p:spPr>
        </p:pic>
        <p:sp>
          <p:nvSpPr>
            <p:cNvPr id="27" name="テキスト ボックス 26">
              <a:extLst>
                <a:ext uri="{FF2B5EF4-FFF2-40B4-BE49-F238E27FC236}">
                  <a16:creationId xmlns:a16="http://schemas.microsoft.com/office/drawing/2014/main" id="{72EDA12F-8911-9FF0-48C5-4193DFEEE124}"/>
                </a:ext>
              </a:extLst>
            </p:cNvPr>
            <p:cNvSpPr txBox="1"/>
            <p:nvPr/>
          </p:nvSpPr>
          <p:spPr>
            <a:xfrm>
              <a:off x="261896" y="5759285"/>
              <a:ext cx="3983967" cy="691285"/>
            </a:xfrm>
            <a:prstGeom prst="rect">
              <a:avLst/>
            </a:prstGeom>
            <a:noFill/>
          </p:spPr>
          <p:txBody>
            <a:bodyPr wrap="square" rtlCol="0">
              <a:spAutoFit/>
            </a:bodyPr>
            <a:lstStyle/>
            <a:p>
              <a:r>
                <a:rPr kumimoji="1" lang="ja-JP" altLang="en-US" sz="1600" dirty="0"/>
                <a:t>大阪市人勧と市場価格に</a:t>
              </a:r>
              <a:r>
                <a:rPr kumimoji="1" lang="ja-JP" altLang="en-US" sz="1600" b="1" u="sng" dirty="0"/>
                <a:t>差異が発生</a:t>
              </a:r>
              <a:endParaRPr kumimoji="1" lang="en-US" altLang="ja-JP" sz="1600" b="1" u="sng" dirty="0"/>
            </a:p>
            <a:p>
              <a:r>
                <a:rPr kumimoji="1" lang="ja-JP" altLang="en-US" sz="1600" b="1" dirty="0"/>
                <a:t>　</a:t>
              </a:r>
              <a:r>
                <a:rPr kumimoji="1" lang="ja-JP" altLang="en-US" sz="1600" dirty="0"/>
                <a:t>⇒</a:t>
              </a:r>
              <a:r>
                <a:rPr kumimoji="1" lang="ja-JP" altLang="en-US" sz="1600" u="sng" dirty="0"/>
                <a:t>左記の課題</a:t>
              </a:r>
              <a:r>
                <a:rPr kumimoji="1" lang="ja-JP" altLang="en-US" sz="1600" dirty="0"/>
                <a:t>が生じている</a:t>
              </a:r>
              <a:endParaRPr kumimoji="1" lang="en-US" altLang="ja-JP" sz="1600" dirty="0"/>
            </a:p>
          </p:txBody>
        </p:sp>
        <p:sp>
          <p:nvSpPr>
            <p:cNvPr id="28" name="テキスト ボックス 27">
              <a:extLst>
                <a:ext uri="{FF2B5EF4-FFF2-40B4-BE49-F238E27FC236}">
                  <a16:creationId xmlns:a16="http://schemas.microsoft.com/office/drawing/2014/main" id="{F83C54AD-5E70-84DB-85D9-CD8A9775A6DA}"/>
                </a:ext>
              </a:extLst>
            </p:cNvPr>
            <p:cNvSpPr txBox="1"/>
            <p:nvPr/>
          </p:nvSpPr>
          <p:spPr>
            <a:xfrm>
              <a:off x="3606739" y="3076088"/>
              <a:ext cx="826229" cy="294304"/>
            </a:xfrm>
            <a:prstGeom prst="rect">
              <a:avLst/>
            </a:prstGeom>
            <a:noFill/>
          </p:spPr>
          <p:txBody>
            <a:bodyPr wrap="square" rtlCol="0">
              <a:spAutoFit/>
            </a:bodyPr>
            <a:lstStyle/>
            <a:p>
              <a:r>
                <a:rPr kumimoji="1" lang="ja-JP" altLang="en-US" sz="1100" dirty="0"/>
                <a:t>電工</a:t>
              </a:r>
            </a:p>
          </p:txBody>
        </p:sp>
        <p:sp>
          <p:nvSpPr>
            <p:cNvPr id="29" name="テキスト ボックス 28">
              <a:extLst>
                <a:ext uri="{FF2B5EF4-FFF2-40B4-BE49-F238E27FC236}">
                  <a16:creationId xmlns:a16="http://schemas.microsoft.com/office/drawing/2014/main" id="{C95F1826-30B3-FB01-F778-5178F8434DB0}"/>
                </a:ext>
              </a:extLst>
            </p:cNvPr>
            <p:cNvSpPr txBox="1"/>
            <p:nvPr/>
          </p:nvSpPr>
          <p:spPr>
            <a:xfrm>
              <a:off x="3589370" y="3522518"/>
              <a:ext cx="1060057" cy="294304"/>
            </a:xfrm>
            <a:prstGeom prst="rect">
              <a:avLst/>
            </a:prstGeom>
            <a:noFill/>
          </p:spPr>
          <p:txBody>
            <a:bodyPr wrap="square" rtlCol="0">
              <a:spAutoFit/>
            </a:bodyPr>
            <a:lstStyle/>
            <a:p>
              <a:r>
                <a:rPr kumimoji="1" lang="ja-JP" altLang="en-US" sz="1100" dirty="0"/>
                <a:t>普通作業員</a:t>
              </a:r>
            </a:p>
          </p:txBody>
        </p:sp>
        <p:sp>
          <p:nvSpPr>
            <p:cNvPr id="30" name="テキスト ボックス 29">
              <a:extLst>
                <a:ext uri="{FF2B5EF4-FFF2-40B4-BE49-F238E27FC236}">
                  <a16:creationId xmlns:a16="http://schemas.microsoft.com/office/drawing/2014/main" id="{85139C54-CF1E-87E5-8D60-043240FE7CF5}"/>
                </a:ext>
              </a:extLst>
            </p:cNvPr>
            <p:cNvSpPr txBox="1"/>
            <p:nvPr/>
          </p:nvSpPr>
          <p:spPr>
            <a:xfrm>
              <a:off x="3606739" y="3759374"/>
              <a:ext cx="1060057" cy="294304"/>
            </a:xfrm>
            <a:prstGeom prst="rect">
              <a:avLst/>
            </a:prstGeom>
            <a:noFill/>
          </p:spPr>
          <p:txBody>
            <a:bodyPr wrap="square" rtlCol="0">
              <a:spAutoFit/>
            </a:bodyPr>
            <a:lstStyle/>
            <a:p>
              <a:r>
                <a:rPr kumimoji="1" lang="ja-JP" altLang="en-US" sz="1100" dirty="0"/>
                <a:t>特殊作業員</a:t>
              </a:r>
            </a:p>
          </p:txBody>
        </p:sp>
        <p:sp>
          <p:nvSpPr>
            <p:cNvPr id="31" name="テキスト ボックス 30">
              <a:extLst>
                <a:ext uri="{FF2B5EF4-FFF2-40B4-BE49-F238E27FC236}">
                  <a16:creationId xmlns:a16="http://schemas.microsoft.com/office/drawing/2014/main" id="{530C8A9D-32F5-6A0A-799B-A1B086157E59}"/>
                </a:ext>
              </a:extLst>
            </p:cNvPr>
            <p:cNvSpPr txBox="1"/>
            <p:nvPr/>
          </p:nvSpPr>
          <p:spPr>
            <a:xfrm>
              <a:off x="3606739" y="4492904"/>
              <a:ext cx="1060057" cy="294304"/>
            </a:xfrm>
            <a:prstGeom prst="rect">
              <a:avLst/>
            </a:prstGeom>
            <a:noFill/>
          </p:spPr>
          <p:txBody>
            <a:bodyPr wrap="square" rtlCol="0">
              <a:spAutoFit/>
            </a:bodyPr>
            <a:lstStyle/>
            <a:p>
              <a:r>
                <a:rPr kumimoji="1" lang="ja-JP" altLang="en-US" sz="1100" dirty="0"/>
                <a:t>大阪市人勧</a:t>
              </a:r>
            </a:p>
          </p:txBody>
        </p:sp>
      </p:grpSp>
      <p:cxnSp>
        <p:nvCxnSpPr>
          <p:cNvPr id="33" name="コネクタ: カギ線 32">
            <a:extLst>
              <a:ext uri="{FF2B5EF4-FFF2-40B4-BE49-F238E27FC236}">
                <a16:creationId xmlns:a16="http://schemas.microsoft.com/office/drawing/2014/main" id="{E56B058A-603D-FB92-CBCE-2AAB2FAA1097}"/>
              </a:ext>
            </a:extLst>
          </p:cNvPr>
          <p:cNvCxnSpPr>
            <a:cxnSpLocks/>
            <a:stCxn id="15" idx="1"/>
            <a:endCxn id="16" idx="1"/>
          </p:cNvCxnSpPr>
          <p:nvPr/>
        </p:nvCxnSpPr>
        <p:spPr>
          <a:xfrm rot="10800000" flipV="1">
            <a:off x="333492" y="5185527"/>
            <a:ext cx="12710" cy="848811"/>
          </a:xfrm>
          <a:prstGeom prst="bentConnector3">
            <a:avLst>
              <a:gd name="adj1" fmla="val 1898584"/>
            </a:avLst>
          </a:prstGeom>
          <a:ln>
            <a:tailEnd type="triangle"/>
          </a:ln>
        </p:spPr>
        <p:style>
          <a:lnRef idx="1">
            <a:schemeClr val="dk1"/>
          </a:lnRef>
          <a:fillRef idx="0">
            <a:schemeClr val="dk1"/>
          </a:fillRef>
          <a:effectRef idx="0">
            <a:schemeClr val="dk1"/>
          </a:effectRef>
          <a:fontRef idx="minor">
            <a:schemeClr val="tx1"/>
          </a:fontRef>
        </p:style>
      </p:cxnSp>
      <p:sp>
        <p:nvSpPr>
          <p:cNvPr id="35" name="タイトル 1">
            <a:extLst>
              <a:ext uri="{FF2B5EF4-FFF2-40B4-BE49-F238E27FC236}">
                <a16:creationId xmlns:a16="http://schemas.microsoft.com/office/drawing/2014/main" id="{98EDC398-5A2C-57B7-D75D-35B1735003A7}"/>
              </a:ext>
            </a:extLst>
          </p:cNvPr>
          <p:cNvSpPr txBox="1">
            <a:spLocks/>
          </p:cNvSpPr>
          <p:nvPr/>
        </p:nvSpPr>
        <p:spPr>
          <a:xfrm>
            <a:off x="6800854" y="2772648"/>
            <a:ext cx="2313550" cy="4592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600" b="1" dirty="0">
                <a:latin typeface="+mn-ea"/>
                <a:ea typeface="+mn-ea"/>
              </a:rPr>
              <a:t>【</a:t>
            </a:r>
            <a:r>
              <a:rPr lang="ja-JP" altLang="en-US" sz="1600" b="1" dirty="0">
                <a:latin typeface="+mn-ea"/>
                <a:ea typeface="+mn-ea"/>
              </a:rPr>
              <a:t>賃金上昇率の推移</a:t>
            </a:r>
            <a:r>
              <a:rPr lang="en-US" altLang="ja-JP" sz="1600" b="1" dirty="0">
                <a:latin typeface="+mn-ea"/>
                <a:ea typeface="+mn-ea"/>
              </a:rPr>
              <a:t>】</a:t>
            </a:r>
            <a:r>
              <a:rPr lang="ja-JP" altLang="en-US" sz="1600" b="1" dirty="0">
                <a:latin typeface="+mn-ea"/>
                <a:ea typeface="+mn-ea"/>
              </a:rPr>
              <a:t>　　　　　　　　　　 　　　　　　　　　　　　　　　　　　　　　</a:t>
            </a:r>
          </a:p>
        </p:txBody>
      </p:sp>
      <p:sp>
        <p:nvSpPr>
          <p:cNvPr id="2" name="テキスト ボックス 1">
            <a:extLst>
              <a:ext uri="{FF2B5EF4-FFF2-40B4-BE49-F238E27FC236}">
                <a16:creationId xmlns:a16="http://schemas.microsoft.com/office/drawing/2014/main" id="{0D2EAD92-5FA5-800E-5317-12A3C5A2CB59}"/>
              </a:ext>
            </a:extLst>
          </p:cNvPr>
          <p:cNvSpPr txBox="1"/>
          <p:nvPr/>
        </p:nvSpPr>
        <p:spPr>
          <a:xfrm>
            <a:off x="154569" y="3694600"/>
            <a:ext cx="5836087" cy="261610"/>
          </a:xfrm>
          <a:prstGeom prst="rect">
            <a:avLst/>
          </a:prstGeom>
          <a:noFill/>
        </p:spPr>
        <p:txBody>
          <a:bodyPr wrap="square" rtlCol="0">
            <a:spAutoFit/>
          </a:bodyPr>
          <a:lstStyle/>
          <a:p>
            <a:r>
              <a:rPr kumimoji="1" lang="en-US" altLang="ja-JP" sz="1100" dirty="0"/>
              <a:t>※</a:t>
            </a:r>
            <a:r>
              <a:rPr kumimoji="1" lang="ja-JP" altLang="en-US" sz="1100" dirty="0"/>
              <a:t>従前より市職員</a:t>
            </a:r>
            <a:r>
              <a:rPr kumimoji="1" lang="en-US" altLang="ja-JP" sz="1100" dirty="0"/>
              <a:t>/CWO</a:t>
            </a:r>
            <a:r>
              <a:rPr kumimoji="1" lang="ja-JP" altLang="en-US" sz="1100" dirty="0"/>
              <a:t>社員が直営で行っている業務（住民対応、運転管理、許認可業務など）</a:t>
            </a:r>
            <a:endParaRPr kumimoji="1" lang="en-US" altLang="ja-JP" sz="1100" dirty="0"/>
          </a:p>
        </p:txBody>
      </p:sp>
    </p:spTree>
    <p:extLst>
      <p:ext uri="{BB962C8B-B14F-4D97-AF65-F5344CB8AC3E}">
        <p14:creationId xmlns:p14="http://schemas.microsoft.com/office/powerpoint/2010/main" val="1307699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5B628-3FEE-D432-0599-F28F1A24B966}"/>
            </a:ext>
          </a:extLst>
        </p:cNvPr>
        <p:cNvGrpSpPr/>
        <p:nvPr/>
      </p:nvGrpSpPr>
      <p:grpSpPr>
        <a:xfrm>
          <a:off x="0" y="0"/>
          <a:ext cx="0" cy="0"/>
          <a:chOff x="0" y="0"/>
          <a:chExt cx="0" cy="0"/>
        </a:xfrm>
      </p:grpSpPr>
      <p:sp>
        <p:nvSpPr>
          <p:cNvPr id="3" name="角丸四角形 17">
            <a:extLst>
              <a:ext uri="{FF2B5EF4-FFF2-40B4-BE49-F238E27FC236}">
                <a16:creationId xmlns:a16="http://schemas.microsoft.com/office/drawing/2014/main" id="{9E7A7810-C1AB-8314-C4AE-0E866BD05912}"/>
              </a:ext>
            </a:extLst>
          </p:cNvPr>
          <p:cNvSpPr/>
          <p:nvPr/>
        </p:nvSpPr>
        <p:spPr>
          <a:xfrm>
            <a:off x="114000" y="74691"/>
            <a:ext cx="8348682"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５年毎の業務委託条件の見直し</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4" name="角丸四角形 17">
            <a:extLst>
              <a:ext uri="{FF2B5EF4-FFF2-40B4-BE49-F238E27FC236}">
                <a16:creationId xmlns:a16="http://schemas.microsoft.com/office/drawing/2014/main" id="{2D29946F-EA17-BFF9-98A2-4CDEAADA9BA3}"/>
              </a:ext>
            </a:extLst>
          </p:cNvPr>
          <p:cNvSpPr/>
          <p:nvPr/>
        </p:nvSpPr>
        <p:spPr>
          <a:xfrm>
            <a:off x="17810" y="647759"/>
            <a:ext cx="10091389"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③その他項目の見直し</a:t>
            </a:r>
            <a:r>
              <a:rPr lang="en-US" altLang="ja-JP" sz="2275" u="sng" dirty="0">
                <a:solidFill>
                  <a:schemeClr val="tx1"/>
                </a:solidFill>
                <a:latin typeface="HGPｺﾞｼｯｸE" panose="020B0900000000000000" pitchFamily="50" charset="-128"/>
                <a:ea typeface="HGPｺﾞｼｯｸE" panose="020B0900000000000000" pitchFamily="50" charset="-128"/>
              </a:rPr>
              <a:t>【</a:t>
            </a:r>
            <a:r>
              <a:rPr lang="ja-JP" altLang="en-US" sz="2275" u="sng" dirty="0">
                <a:solidFill>
                  <a:schemeClr val="tx1"/>
                </a:solidFill>
                <a:latin typeface="HGPｺﾞｼｯｸE" panose="020B0900000000000000" pitchFamily="50" charset="-128"/>
                <a:ea typeface="HGPｺﾞｼｯｸE" panose="020B0900000000000000" pitchFamily="50" charset="-128"/>
              </a:rPr>
              <a:t>スライド条項の適用手法について</a:t>
            </a:r>
            <a:r>
              <a:rPr lang="en-US" altLang="ja-JP" sz="2275" u="sng" dirty="0">
                <a:solidFill>
                  <a:schemeClr val="tx1"/>
                </a:solidFill>
                <a:latin typeface="HGPｺﾞｼｯｸE" panose="020B0900000000000000" pitchFamily="50" charset="-128"/>
                <a:ea typeface="HGPｺﾞｼｯｸE" panose="020B0900000000000000" pitchFamily="50" charset="-128"/>
              </a:rPr>
              <a:t>】</a:t>
            </a:r>
          </a:p>
        </p:txBody>
      </p:sp>
      <p:sp>
        <p:nvSpPr>
          <p:cNvPr id="31" name="二等辺三角形 30">
            <a:extLst>
              <a:ext uri="{FF2B5EF4-FFF2-40B4-BE49-F238E27FC236}">
                <a16:creationId xmlns:a16="http://schemas.microsoft.com/office/drawing/2014/main" id="{3FE3EBFC-08C6-9592-BD20-1675AB62CCA7}"/>
              </a:ext>
            </a:extLst>
          </p:cNvPr>
          <p:cNvSpPr/>
          <p:nvPr/>
        </p:nvSpPr>
        <p:spPr>
          <a:xfrm rot="10800000">
            <a:off x="5454769" y="6035907"/>
            <a:ext cx="259260" cy="223500"/>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C4D5B8D9-BD45-BF65-9636-5D8EDEE2BCFE}"/>
              </a:ext>
            </a:extLst>
          </p:cNvPr>
          <p:cNvSpPr txBox="1"/>
          <p:nvPr/>
        </p:nvSpPr>
        <p:spPr>
          <a:xfrm>
            <a:off x="5171772" y="6370143"/>
            <a:ext cx="4575476" cy="369332"/>
          </a:xfrm>
          <a:prstGeom prst="rect">
            <a:avLst/>
          </a:prstGeom>
          <a:noFill/>
        </p:spPr>
        <p:txBody>
          <a:bodyPr wrap="square" rtlCol="0">
            <a:spAutoFit/>
          </a:bodyPr>
          <a:lstStyle/>
          <a:p>
            <a:r>
              <a:rPr lang="ja-JP" altLang="en-US" b="1" u="sng" dirty="0">
                <a:effectLst>
                  <a:outerShdw blurRad="38100" dist="38100" dir="2700000" algn="tl">
                    <a:srgbClr val="000000">
                      <a:alpha val="43137"/>
                    </a:srgbClr>
                  </a:outerShdw>
                </a:effectLst>
              </a:rPr>
              <a:t>再委託（外製業務）の市場単価適用を実施</a:t>
            </a:r>
            <a:endParaRPr lang="en-US" altLang="ja-JP" b="1" u="sng" dirty="0">
              <a:effectLst>
                <a:outerShdw blurRad="38100" dist="38100" dir="2700000" algn="tl">
                  <a:srgbClr val="000000">
                    <a:alpha val="43137"/>
                  </a:srgbClr>
                </a:outerShdw>
              </a:effectLst>
            </a:endParaRPr>
          </a:p>
        </p:txBody>
      </p:sp>
      <p:sp>
        <p:nvSpPr>
          <p:cNvPr id="5" name="タイトル 1">
            <a:extLst>
              <a:ext uri="{FF2B5EF4-FFF2-40B4-BE49-F238E27FC236}">
                <a16:creationId xmlns:a16="http://schemas.microsoft.com/office/drawing/2014/main" id="{21BC9B34-91BF-44C6-7A2D-0D5FFF722FB6}"/>
              </a:ext>
            </a:extLst>
          </p:cNvPr>
          <p:cNvSpPr txBox="1">
            <a:spLocks/>
          </p:cNvSpPr>
          <p:nvPr/>
        </p:nvSpPr>
        <p:spPr>
          <a:xfrm>
            <a:off x="207239" y="1159089"/>
            <a:ext cx="3487390" cy="4592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800" b="1" dirty="0">
                <a:highlight>
                  <a:srgbClr val="C0C0C0"/>
                </a:highlight>
                <a:latin typeface="+mn-ea"/>
                <a:ea typeface="+mn-ea"/>
              </a:rPr>
              <a:t>【</a:t>
            </a:r>
            <a:r>
              <a:rPr lang="ja-JP" altLang="en-US" sz="1800" b="1" dirty="0">
                <a:highlight>
                  <a:srgbClr val="C0C0C0"/>
                </a:highlight>
                <a:latin typeface="+mn-ea"/>
                <a:ea typeface="+mn-ea"/>
              </a:rPr>
              <a:t>対応方針</a:t>
            </a:r>
            <a:r>
              <a:rPr lang="en-US" altLang="ja-JP" sz="1800" b="1" dirty="0">
                <a:highlight>
                  <a:srgbClr val="C0C0C0"/>
                </a:highlight>
                <a:latin typeface="+mn-ea"/>
                <a:ea typeface="+mn-ea"/>
              </a:rPr>
              <a:t>】</a:t>
            </a:r>
            <a:endParaRPr lang="ja-JP" altLang="en-US" sz="1800" b="1" dirty="0">
              <a:highlight>
                <a:srgbClr val="C0C0C0"/>
              </a:highlight>
              <a:latin typeface="+mn-ea"/>
              <a:ea typeface="+mn-ea"/>
            </a:endParaRPr>
          </a:p>
        </p:txBody>
      </p:sp>
      <p:sp>
        <p:nvSpPr>
          <p:cNvPr id="16" name="テキスト ボックス 15">
            <a:extLst>
              <a:ext uri="{FF2B5EF4-FFF2-40B4-BE49-F238E27FC236}">
                <a16:creationId xmlns:a16="http://schemas.microsoft.com/office/drawing/2014/main" id="{B6665848-5FC1-943B-FE0F-BC01E3E75E7F}"/>
              </a:ext>
            </a:extLst>
          </p:cNvPr>
          <p:cNvSpPr txBox="1"/>
          <p:nvPr/>
        </p:nvSpPr>
        <p:spPr>
          <a:xfrm>
            <a:off x="566574" y="1535998"/>
            <a:ext cx="9003253"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600" dirty="0"/>
              <a:t>当初契約からの業務実績・社会情勢を踏まえ、将来の</a:t>
            </a:r>
            <a:r>
              <a:rPr kumimoji="1" lang="en-US" altLang="ja-JP" sz="1600" dirty="0"/>
              <a:t>CWO</a:t>
            </a:r>
            <a:r>
              <a:rPr kumimoji="1" lang="ja-JP" altLang="en-US" sz="1600" dirty="0"/>
              <a:t>のあり方を踏まえた</a:t>
            </a:r>
            <a:r>
              <a:rPr kumimoji="1" lang="en-US" altLang="ja-JP" sz="1600" dirty="0"/>
              <a:t>CWO</a:t>
            </a:r>
            <a:r>
              <a:rPr kumimoji="1" lang="ja-JP" altLang="en-US" sz="1600" dirty="0"/>
              <a:t>コア業務の整理</a:t>
            </a:r>
            <a:endParaRPr kumimoji="1" lang="en-US" altLang="ja-JP" sz="1600" dirty="0"/>
          </a:p>
          <a:p>
            <a:pPr>
              <a:spcBef>
                <a:spcPts val="600"/>
              </a:spcBef>
            </a:pPr>
            <a:r>
              <a:rPr kumimoji="1" lang="ja-JP" altLang="en-US" sz="1400" dirty="0"/>
              <a:t>　＜整理のイメージ例＞</a:t>
            </a:r>
            <a:endParaRPr kumimoji="1" lang="en-US" altLang="ja-JP" sz="1400" dirty="0"/>
          </a:p>
          <a:p>
            <a:pPr>
              <a:spcBef>
                <a:spcPts val="600"/>
              </a:spcBef>
            </a:pPr>
            <a:r>
              <a:rPr kumimoji="1" lang="ja-JP" altLang="en-US" sz="1400" dirty="0"/>
              <a:t>　（業務実績による業務の標準化）</a:t>
            </a:r>
            <a:endParaRPr kumimoji="1" lang="en-US" altLang="ja-JP" sz="1400" dirty="0"/>
          </a:p>
          <a:p>
            <a:r>
              <a:rPr kumimoji="1" lang="ja-JP" altLang="en-US" sz="1400" dirty="0"/>
              <a:t>　　　　・</a:t>
            </a:r>
            <a:r>
              <a:rPr kumimoji="1" lang="en-US" altLang="ja-JP" sz="1400" dirty="0"/>
              <a:t>『</a:t>
            </a:r>
            <a:r>
              <a:rPr kumimoji="1" lang="ja-JP" altLang="en-US" sz="1400" dirty="0"/>
              <a:t>一部の業務</a:t>
            </a:r>
            <a:r>
              <a:rPr kumimoji="1" lang="en-US" altLang="ja-JP" sz="1400" dirty="0"/>
              <a:t>』</a:t>
            </a:r>
            <a:r>
              <a:rPr kumimoji="1" lang="ja-JP" altLang="en-US" sz="1400" dirty="0"/>
              <a:t>においてもこれまでの業務実績を踏まえた標準化が整理された</a:t>
            </a:r>
            <a:endParaRPr kumimoji="1" lang="en-US" altLang="ja-JP" sz="1400" dirty="0"/>
          </a:p>
          <a:p>
            <a:r>
              <a:rPr kumimoji="1" lang="ja-JP" altLang="en-US" sz="1400" dirty="0"/>
              <a:t>　（社会情勢の変化）</a:t>
            </a:r>
            <a:endParaRPr kumimoji="1" lang="en-US" altLang="ja-JP" sz="1400" dirty="0"/>
          </a:p>
          <a:p>
            <a:r>
              <a:rPr kumimoji="1" lang="ja-JP" altLang="en-US" sz="1400" dirty="0"/>
              <a:t>　　　　・</a:t>
            </a:r>
            <a:r>
              <a:rPr kumimoji="1" lang="en-US" altLang="ja-JP" sz="1400" dirty="0"/>
              <a:t>『</a:t>
            </a:r>
            <a:r>
              <a:rPr kumimoji="1" lang="ja-JP" altLang="en-US" sz="1400" dirty="0"/>
              <a:t>一部の業務</a:t>
            </a:r>
            <a:r>
              <a:rPr kumimoji="1" lang="en-US" altLang="ja-JP" sz="1400" dirty="0"/>
              <a:t>』</a:t>
            </a:r>
            <a:r>
              <a:rPr kumimoji="1" lang="ja-JP" altLang="en-US" sz="1400" dirty="0"/>
              <a:t>も実施できる等の市場の変化</a:t>
            </a:r>
            <a:endParaRPr kumimoji="1" lang="en-US" altLang="ja-JP" sz="1400" dirty="0"/>
          </a:p>
          <a:p>
            <a:r>
              <a:rPr kumimoji="1" lang="ja-JP" altLang="en-US" sz="1400" dirty="0"/>
              <a:t>　（上記を踏まえた将来の</a:t>
            </a:r>
            <a:r>
              <a:rPr kumimoji="1" lang="en-US" altLang="ja-JP" sz="1400" dirty="0"/>
              <a:t>CWO</a:t>
            </a:r>
            <a:r>
              <a:rPr kumimoji="1" lang="ja-JP" altLang="en-US" sz="1400" dirty="0"/>
              <a:t>のあり方）</a:t>
            </a:r>
            <a:endParaRPr kumimoji="1" lang="en-US" altLang="ja-JP" sz="1400" dirty="0"/>
          </a:p>
          <a:p>
            <a:r>
              <a:rPr kumimoji="1" lang="ja-JP" altLang="en-US" sz="1400" dirty="0"/>
              <a:t>　　　　・</a:t>
            </a:r>
            <a:r>
              <a:rPr kumimoji="1" lang="en-US" altLang="ja-JP" sz="1400" dirty="0"/>
              <a:t>CWO</a:t>
            </a:r>
            <a:r>
              <a:rPr kumimoji="1" lang="ja-JP" altLang="en-US" sz="1400" dirty="0"/>
              <a:t>として</a:t>
            </a:r>
            <a:r>
              <a:rPr kumimoji="1" lang="ja-JP" altLang="en-US" sz="1400" u="sng" dirty="0"/>
              <a:t>下水道の技術ノウハウが必要な業務に資源を集中</a:t>
            </a:r>
            <a:r>
              <a:rPr kumimoji="1" lang="ja-JP" altLang="en-US" sz="1400" dirty="0"/>
              <a:t>し技術継承していく</a:t>
            </a:r>
            <a:endParaRPr kumimoji="1" lang="en-US" altLang="ja-JP" sz="1400" dirty="0"/>
          </a:p>
          <a:p>
            <a:r>
              <a:rPr kumimoji="1" lang="ja-JP" altLang="en-US" sz="1400" dirty="0"/>
              <a:t>　　　　・単純作業等の下水道の技術ノウハウが少ない業務は可能な限り</a:t>
            </a:r>
            <a:r>
              <a:rPr kumimoji="1" lang="ja-JP" altLang="en-US" sz="1400" u="sng" dirty="0"/>
              <a:t>再委託化しスリム化</a:t>
            </a:r>
            <a:r>
              <a:rPr kumimoji="1" lang="ja-JP" altLang="en-US" sz="1400" dirty="0"/>
              <a:t>を図る</a:t>
            </a:r>
            <a:endParaRPr kumimoji="1" lang="en-US" altLang="ja-JP" sz="1400" dirty="0"/>
          </a:p>
        </p:txBody>
      </p:sp>
      <p:sp>
        <p:nvSpPr>
          <p:cNvPr id="17" name="テキスト ボックス 16">
            <a:extLst>
              <a:ext uri="{FF2B5EF4-FFF2-40B4-BE49-F238E27FC236}">
                <a16:creationId xmlns:a16="http://schemas.microsoft.com/office/drawing/2014/main" id="{AFFE11C1-B03C-C282-FB22-1A32CD1D674A}"/>
              </a:ext>
            </a:extLst>
          </p:cNvPr>
          <p:cNvSpPr txBox="1"/>
          <p:nvPr/>
        </p:nvSpPr>
        <p:spPr>
          <a:xfrm>
            <a:off x="584307" y="4990797"/>
            <a:ext cx="4312023" cy="90794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600" dirty="0"/>
              <a:t>＜</a:t>
            </a:r>
            <a:r>
              <a:rPr kumimoji="1" lang="en-US" altLang="ja-JP" sz="1600" dirty="0"/>
              <a:t>CWO</a:t>
            </a:r>
            <a:r>
              <a:rPr kumimoji="1" lang="ja-JP" altLang="en-US" sz="1600" dirty="0"/>
              <a:t>コア業務とするもの＞</a:t>
            </a:r>
            <a:endParaRPr kumimoji="1" lang="en-US" altLang="ja-JP" sz="1600" dirty="0"/>
          </a:p>
          <a:p>
            <a:pPr>
              <a:spcBef>
                <a:spcPts val="600"/>
              </a:spcBef>
            </a:pPr>
            <a:r>
              <a:rPr kumimoji="1" lang="ja-JP" altLang="en-US" sz="1600" dirty="0"/>
              <a:t>　・</a:t>
            </a:r>
            <a:r>
              <a:rPr kumimoji="1" lang="en-US" altLang="ja-JP" sz="1600" dirty="0"/>
              <a:t>CWO</a:t>
            </a:r>
            <a:r>
              <a:rPr kumimoji="1" lang="ja-JP" altLang="en-US" sz="1600" dirty="0"/>
              <a:t>として技術ノウハウを蓄積・発揮するもの</a:t>
            </a:r>
            <a:endParaRPr kumimoji="1" lang="en-US" altLang="ja-JP" sz="1600" dirty="0"/>
          </a:p>
          <a:p>
            <a:r>
              <a:rPr kumimoji="1" lang="ja-JP" altLang="en-US" sz="1600" dirty="0"/>
              <a:t>　・コア業務にリソースを集中</a:t>
            </a:r>
            <a:endParaRPr kumimoji="1" lang="en-US" altLang="ja-JP" sz="1600" dirty="0"/>
          </a:p>
        </p:txBody>
      </p:sp>
      <p:sp>
        <p:nvSpPr>
          <p:cNvPr id="45" name="テキスト ボックス 44">
            <a:extLst>
              <a:ext uri="{FF2B5EF4-FFF2-40B4-BE49-F238E27FC236}">
                <a16:creationId xmlns:a16="http://schemas.microsoft.com/office/drawing/2014/main" id="{DDC9E450-A107-00C2-2FAA-49F45AE8132F}"/>
              </a:ext>
            </a:extLst>
          </p:cNvPr>
          <p:cNvSpPr txBox="1"/>
          <p:nvPr/>
        </p:nvSpPr>
        <p:spPr>
          <a:xfrm>
            <a:off x="5075223" y="4981834"/>
            <a:ext cx="4502017" cy="90794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600" dirty="0"/>
              <a:t>＜</a:t>
            </a:r>
            <a:r>
              <a:rPr kumimoji="1" lang="en-US" altLang="ja-JP" sz="1600" dirty="0"/>
              <a:t>CWO</a:t>
            </a:r>
            <a:r>
              <a:rPr kumimoji="1" lang="ja-JP" altLang="en-US" sz="1600" dirty="0"/>
              <a:t>コア業務としないもの＞</a:t>
            </a:r>
            <a:endParaRPr kumimoji="1" lang="en-US" altLang="ja-JP" sz="1600" dirty="0"/>
          </a:p>
          <a:p>
            <a:pPr>
              <a:spcBef>
                <a:spcPts val="600"/>
              </a:spcBef>
            </a:pPr>
            <a:r>
              <a:rPr kumimoji="1" lang="ja-JP" altLang="en-US" sz="1600" dirty="0"/>
              <a:t>　・</a:t>
            </a:r>
            <a:r>
              <a:rPr kumimoji="1" lang="en-US" altLang="ja-JP" sz="1600" dirty="0"/>
              <a:t>CWO</a:t>
            </a:r>
            <a:r>
              <a:rPr kumimoji="1" lang="ja-JP" altLang="en-US" sz="1600" dirty="0"/>
              <a:t>として技術ノウハウが少ない業務は再委託</a:t>
            </a:r>
            <a:endParaRPr kumimoji="1" lang="en-US" altLang="ja-JP" sz="1600" dirty="0"/>
          </a:p>
          <a:p>
            <a:r>
              <a:rPr kumimoji="1" lang="ja-JP" altLang="en-US" sz="1600" dirty="0"/>
              <a:t>　・社内のスリム化・効率化を図る</a:t>
            </a:r>
            <a:endParaRPr kumimoji="1" lang="en-US" altLang="ja-JP" sz="1600" dirty="0"/>
          </a:p>
        </p:txBody>
      </p:sp>
      <p:sp>
        <p:nvSpPr>
          <p:cNvPr id="47" name="テキスト ボックス 46">
            <a:extLst>
              <a:ext uri="{FF2B5EF4-FFF2-40B4-BE49-F238E27FC236}">
                <a16:creationId xmlns:a16="http://schemas.microsoft.com/office/drawing/2014/main" id="{81C5391F-D8DA-51D5-A3F3-DA818FAE1E34}"/>
              </a:ext>
            </a:extLst>
          </p:cNvPr>
          <p:cNvSpPr txBox="1"/>
          <p:nvPr/>
        </p:nvSpPr>
        <p:spPr>
          <a:xfrm>
            <a:off x="746162" y="6381973"/>
            <a:ext cx="3108616" cy="369332"/>
          </a:xfrm>
          <a:prstGeom prst="rect">
            <a:avLst/>
          </a:prstGeom>
          <a:noFill/>
        </p:spPr>
        <p:txBody>
          <a:bodyPr wrap="square" rtlCol="0">
            <a:spAutoFit/>
          </a:bodyPr>
          <a:lstStyle/>
          <a:p>
            <a:r>
              <a:rPr lang="ja-JP" altLang="en-US" u="sng" dirty="0">
                <a:effectLst>
                  <a:outerShdw blurRad="38100" dist="38100" dir="2700000" algn="tl">
                    <a:srgbClr val="000000">
                      <a:alpha val="43137"/>
                    </a:srgbClr>
                  </a:outerShdw>
                </a:effectLst>
              </a:rPr>
              <a:t>引き続き人事委員会勧告適用</a:t>
            </a:r>
            <a:endParaRPr lang="en-US" altLang="ja-JP" u="sng" dirty="0">
              <a:effectLst>
                <a:outerShdw blurRad="38100" dist="38100" dir="2700000" algn="tl">
                  <a:srgbClr val="000000">
                    <a:alpha val="43137"/>
                  </a:srgbClr>
                </a:outerShdw>
              </a:effectLst>
            </a:endParaRPr>
          </a:p>
        </p:txBody>
      </p:sp>
      <p:sp>
        <p:nvSpPr>
          <p:cNvPr id="48" name="二等辺三角形 47">
            <a:extLst>
              <a:ext uri="{FF2B5EF4-FFF2-40B4-BE49-F238E27FC236}">
                <a16:creationId xmlns:a16="http://schemas.microsoft.com/office/drawing/2014/main" id="{0DA7F8A4-853C-2275-1F46-96B0F2E3F6F0}"/>
              </a:ext>
            </a:extLst>
          </p:cNvPr>
          <p:cNvSpPr/>
          <p:nvPr/>
        </p:nvSpPr>
        <p:spPr>
          <a:xfrm rot="10800000">
            <a:off x="915522" y="6055278"/>
            <a:ext cx="259260" cy="223500"/>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C47BEAB8-C959-56E5-91EE-8C05E69BE668}"/>
              </a:ext>
            </a:extLst>
          </p:cNvPr>
          <p:cNvSpPr txBox="1"/>
          <p:nvPr/>
        </p:nvSpPr>
        <p:spPr>
          <a:xfrm>
            <a:off x="557181" y="4202323"/>
            <a:ext cx="9012646"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600" dirty="0"/>
              <a:t>大阪市と</a:t>
            </a:r>
            <a:r>
              <a:rPr kumimoji="1" lang="en-US" altLang="ja-JP" sz="1600" dirty="0"/>
              <a:t>CWO</a:t>
            </a:r>
            <a:r>
              <a:rPr kumimoji="1" lang="ja-JP" altLang="en-US" sz="1600" dirty="0"/>
              <a:t>の協議においてコア業務の範囲（人事委員会勧告適用範囲）を確認</a:t>
            </a:r>
            <a:endParaRPr kumimoji="1" lang="en-US" altLang="ja-JP" sz="1600" dirty="0"/>
          </a:p>
        </p:txBody>
      </p:sp>
      <p:sp>
        <p:nvSpPr>
          <p:cNvPr id="52" name="二等辺三角形 51">
            <a:extLst>
              <a:ext uri="{FF2B5EF4-FFF2-40B4-BE49-F238E27FC236}">
                <a16:creationId xmlns:a16="http://schemas.microsoft.com/office/drawing/2014/main" id="{501A24F1-89E6-643F-E27D-13C5F6CC4FB6}"/>
              </a:ext>
            </a:extLst>
          </p:cNvPr>
          <p:cNvSpPr/>
          <p:nvPr/>
        </p:nvSpPr>
        <p:spPr>
          <a:xfrm rot="10800000">
            <a:off x="915522" y="3859387"/>
            <a:ext cx="259260" cy="223500"/>
          </a:xfrm>
          <a:prstGeom prst="triangl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3" name="二等辺三角形 52">
            <a:extLst>
              <a:ext uri="{FF2B5EF4-FFF2-40B4-BE49-F238E27FC236}">
                <a16:creationId xmlns:a16="http://schemas.microsoft.com/office/drawing/2014/main" id="{D66EBB13-B83B-3721-37DF-C9C1B8E2FCCE}"/>
              </a:ext>
            </a:extLst>
          </p:cNvPr>
          <p:cNvSpPr/>
          <p:nvPr/>
        </p:nvSpPr>
        <p:spPr>
          <a:xfrm rot="10800000">
            <a:off x="915522" y="4646801"/>
            <a:ext cx="259260" cy="223500"/>
          </a:xfrm>
          <a:prstGeom prst="triangl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2" name="スライド番号プレースホルダー 4">
            <a:extLst>
              <a:ext uri="{FF2B5EF4-FFF2-40B4-BE49-F238E27FC236}">
                <a16:creationId xmlns:a16="http://schemas.microsoft.com/office/drawing/2014/main" id="{4B234891-7381-8B8D-B8AD-923C5348F94B}"/>
              </a:ext>
            </a:extLst>
          </p:cNvPr>
          <p:cNvSpPr>
            <a:spLocks noGrp="1"/>
          </p:cNvSpPr>
          <p:nvPr>
            <p:ph type="sldNum" sz="quarter" idx="12"/>
          </p:nvPr>
        </p:nvSpPr>
        <p:spPr>
          <a:xfrm>
            <a:off x="7677150" y="6462941"/>
            <a:ext cx="2228850" cy="365125"/>
          </a:xfrm>
        </p:spPr>
        <p:txBody>
          <a:bodyPr/>
          <a:lstStyle/>
          <a:p>
            <a:fld id="{36EC18DB-A5DF-4E0E-B815-FCD04A2C4B2C}" type="slidenum">
              <a:rPr kumimoji="1" lang="ja-JP" altLang="en-US" smtClean="0"/>
              <a:t>44</a:t>
            </a:fld>
            <a:endParaRPr kumimoji="1" lang="ja-JP" altLang="en-US" dirty="0"/>
          </a:p>
        </p:txBody>
      </p:sp>
    </p:spTree>
    <p:extLst>
      <p:ext uri="{BB962C8B-B14F-4D97-AF65-F5344CB8AC3E}">
        <p14:creationId xmlns:p14="http://schemas.microsoft.com/office/powerpoint/2010/main" val="3331556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45</a:t>
            </a:fld>
            <a:endParaRPr lang="ja-JP" altLang="en-US">
              <a:solidFill>
                <a:prstClr val="black"/>
              </a:solidFill>
              <a:latin typeface="Segoe UI"/>
              <a:ea typeface="Meiryo UI"/>
            </a:endParaRPr>
          </a:p>
        </p:txBody>
      </p:sp>
      <p:sp>
        <p:nvSpPr>
          <p:cNvPr id="6" name="タイトル 1">
            <a:extLst>
              <a:ext uri="{FF2B5EF4-FFF2-40B4-BE49-F238E27FC236}">
                <a16:creationId xmlns:a16="http://schemas.microsoft.com/office/drawing/2014/main" id="{98B0F768-D09D-E862-B3FC-38397EAE44F2}"/>
              </a:ext>
            </a:extLst>
          </p:cNvPr>
          <p:cNvSpPr>
            <a:spLocks noGrp="1"/>
          </p:cNvSpPr>
          <p:nvPr>
            <p:ph type="ctrTitle"/>
          </p:nvPr>
        </p:nvSpPr>
        <p:spPr>
          <a:xfrm>
            <a:off x="815340" y="1660736"/>
            <a:ext cx="8275320" cy="2275823"/>
          </a:xfrm>
        </p:spPr>
        <p:txBody>
          <a:bodyPr anchor="ctr">
            <a:normAutofit/>
          </a:bodyPr>
          <a:lstStyle/>
          <a:p>
            <a:pPr>
              <a:lnSpc>
                <a:spcPct val="100000"/>
              </a:lnSpc>
            </a:pPr>
            <a:r>
              <a:rPr lang="ja-JP" altLang="en-US" sz="3600" b="1" dirty="0">
                <a:latin typeface="+mn-ea"/>
                <a:ea typeface="+mn-ea"/>
              </a:rPr>
              <a:t>包括委託契約における課題等への対応</a:t>
            </a:r>
            <a:endParaRPr lang="ja-JP" altLang="en-US" sz="3200" b="1" dirty="0">
              <a:latin typeface="+mn-ea"/>
              <a:ea typeface="+mn-ea"/>
            </a:endParaRPr>
          </a:p>
        </p:txBody>
      </p:sp>
      <p:sp>
        <p:nvSpPr>
          <p:cNvPr id="7" name="字幕 2">
            <a:extLst>
              <a:ext uri="{FF2B5EF4-FFF2-40B4-BE49-F238E27FC236}">
                <a16:creationId xmlns:a16="http://schemas.microsoft.com/office/drawing/2014/main" id="{9C5DA248-11B3-A648-59A1-635A7A780D2D}"/>
              </a:ext>
            </a:extLst>
          </p:cNvPr>
          <p:cNvSpPr txBox="1">
            <a:spLocks/>
          </p:cNvSpPr>
          <p:nvPr/>
        </p:nvSpPr>
        <p:spPr>
          <a:xfrm>
            <a:off x="261170" y="353233"/>
            <a:ext cx="4988562" cy="895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dirty="0"/>
              <a:t>【</a:t>
            </a:r>
            <a:r>
              <a:rPr lang="ja-JP" altLang="en-US" dirty="0"/>
              <a:t>議題３</a:t>
            </a:r>
            <a:r>
              <a:rPr lang="en-US" altLang="ja-JP" dirty="0"/>
              <a:t>-</a:t>
            </a:r>
            <a:r>
              <a:rPr lang="ja-JP" altLang="en-US" dirty="0"/>
              <a:t>２</a:t>
            </a:r>
            <a:r>
              <a:rPr lang="en-US" altLang="ja-JP" dirty="0"/>
              <a:t>】</a:t>
            </a:r>
          </a:p>
        </p:txBody>
      </p:sp>
    </p:spTree>
    <p:extLst>
      <p:ext uri="{BB962C8B-B14F-4D97-AF65-F5344CB8AC3E}">
        <p14:creationId xmlns:p14="http://schemas.microsoft.com/office/powerpoint/2010/main" val="3637639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CCFF">
            <a:alpha val="30000"/>
          </a:srgbClr>
        </a:solidFill>
        <a:effectLst/>
      </p:bgPr>
    </p:bg>
    <p:spTree>
      <p:nvGrpSpPr>
        <p:cNvPr id="1" name="">
          <a:extLst>
            <a:ext uri="{FF2B5EF4-FFF2-40B4-BE49-F238E27FC236}">
              <a16:creationId xmlns:a16="http://schemas.microsoft.com/office/drawing/2014/main" id="{81333B2F-65A2-E6DC-E3D3-774415960752}"/>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CE7EB40-BAA6-2239-A64F-7CB8AE2BDB74}"/>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46</a:t>
            </a:fld>
            <a:endParaRPr lang="ja-JP" altLang="en-US">
              <a:solidFill>
                <a:prstClr val="black"/>
              </a:solidFill>
              <a:latin typeface="Segoe UI"/>
              <a:ea typeface="Meiryo UI"/>
            </a:endParaRPr>
          </a:p>
        </p:txBody>
      </p:sp>
      <p:sp>
        <p:nvSpPr>
          <p:cNvPr id="16" name="タイトル 1">
            <a:extLst>
              <a:ext uri="{FF2B5EF4-FFF2-40B4-BE49-F238E27FC236}">
                <a16:creationId xmlns:a16="http://schemas.microsoft.com/office/drawing/2014/main" id="{6EB4ECEA-46F9-822C-1517-E19D9C2AE89E}"/>
              </a:ext>
            </a:extLst>
          </p:cNvPr>
          <p:cNvSpPr txBox="1">
            <a:spLocks/>
          </p:cNvSpPr>
          <p:nvPr/>
        </p:nvSpPr>
        <p:spPr>
          <a:xfrm>
            <a:off x="210728" y="395473"/>
            <a:ext cx="9479372" cy="1369827"/>
          </a:xfrm>
          <a:prstGeom prst="rect">
            <a:avLst/>
          </a:prstGeom>
          <a:ln w="38100">
            <a:solidFill>
              <a:schemeClr val="tx1"/>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3600" b="1" dirty="0">
                <a:latin typeface="+mn-ea"/>
              </a:rPr>
              <a:t>審議・報告事項</a:t>
            </a:r>
            <a:endParaRPr lang="en-US" altLang="ja-JP" sz="3600" b="1" dirty="0">
              <a:latin typeface="+mn-ea"/>
            </a:endParaRPr>
          </a:p>
          <a:p>
            <a:pPr algn="l">
              <a:lnSpc>
                <a:spcPct val="100000"/>
              </a:lnSpc>
            </a:pPr>
            <a:r>
              <a:rPr lang="en-US" altLang="ja-JP" sz="2800" b="1" dirty="0">
                <a:latin typeface="+mn-ea"/>
                <a:ea typeface="+mn-ea"/>
              </a:rPr>
              <a:t>(</a:t>
            </a:r>
            <a:r>
              <a:rPr lang="ja-JP" altLang="en-US" sz="2800" b="1" dirty="0"/>
              <a:t>包括委託契約における課題等への対応</a:t>
            </a:r>
            <a:r>
              <a:rPr lang="ja-JP" altLang="en-US" sz="2800" b="1" dirty="0">
                <a:latin typeface="+mn-ea"/>
                <a:ea typeface="+mn-ea"/>
              </a:rPr>
              <a:t>）</a:t>
            </a:r>
          </a:p>
        </p:txBody>
      </p:sp>
      <p:sp>
        <p:nvSpPr>
          <p:cNvPr id="5" name="タイトル 1">
            <a:extLst>
              <a:ext uri="{FF2B5EF4-FFF2-40B4-BE49-F238E27FC236}">
                <a16:creationId xmlns:a16="http://schemas.microsoft.com/office/drawing/2014/main" id="{5DA3A628-8824-0872-6D56-F0EA15F78DCA}"/>
              </a:ext>
            </a:extLst>
          </p:cNvPr>
          <p:cNvSpPr txBox="1">
            <a:spLocks/>
          </p:cNvSpPr>
          <p:nvPr/>
        </p:nvSpPr>
        <p:spPr>
          <a:xfrm>
            <a:off x="726255" y="3155182"/>
            <a:ext cx="7307401" cy="1132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000" dirty="0">
                <a:latin typeface="+mn-ea"/>
                <a:ea typeface="+mn-ea"/>
              </a:rPr>
              <a:t>処理場・抽水所施設</a:t>
            </a:r>
            <a:endParaRPr lang="en-US" altLang="ja-JP" sz="2000" dirty="0">
              <a:latin typeface="+mn-ea"/>
              <a:ea typeface="+mn-ea"/>
            </a:endParaRPr>
          </a:p>
          <a:p>
            <a:pPr>
              <a:lnSpc>
                <a:spcPct val="100000"/>
              </a:lnSpc>
            </a:pPr>
            <a:r>
              <a:rPr lang="ja-JP" altLang="en-US" sz="2800" dirty="0">
                <a:latin typeface="+mn-ea"/>
                <a:ea typeface="+mn-ea"/>
              </a:rPr>
              <a:t>・①</a:t>
            </a:r>
            <a:r>
              <a:rPr lang="ja-JP" altLang="en-US" sz="2800" b="1" dirty="0">
                <a:latin typeface="+mn-ea"/>
                <a:ea typeface="+mn-ea"/>
              </a:rPr>
              <a:t>処理場施設の電気使用量削減に向けた提案</a:t>
            </a:r>
          </a:p>
        </p:txBody>
      </p:sp>
      <p:sp>
        <p:nvSpPr>
          <p:cNvPr id="6" name="タイトル 1">
            <a:extLst>
              <a:ext uri="{FF2B5EF4-FFF2-40B4-BE49-F238E27FC236}">
                <a16:creationId xmlns:a16="http://schemas.microsoft.com/office/drawing/2014/main" id="{69D1EE1C-07F0-EAF9-B90D-5E0C29C74C2A}"/>
              </a:ext>
            </a:extLst>
          </p:cNvPr>
          <p:cNvSpPr txBox="1">
            <a:spLocks/>
          </p:cNvSpPr>
          <p:nvPr/>
        </p:nvSpPr>
        <p:spPr>
          <a:xfrm>
            <a:off x="8059507" y="3483790"/>
            <a:ext cx="1464136" cy="762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報告</a:t>
            </a:r>
            <a:r>
              <a:rPr lang="en-US" altLang="ja-JP" sz="2800" dirty="0">
                <a:solidFill>
                  <a:srgbClr val="FF0000"/>
                </a:solidFill>
                <a:latin typeface="+mn-ea"/>
                <a:ea typeface="+mn-ea"/>
              </a:rPr>
              <a:t>】</a:t>
            </a:r>
          </a:p>
        </p:txBody>
      </p:sp>
      <p:sp>
        <p:nvSpPr>
          <p:cNvPr id="10" name="タイトル 1">
            <a:extLst>
              <a:ext uri="{FF2B5EF4-FFF2-40B4-BE49-F238E27FC236}">
                <a16:creationId xmlns:a16="http://schemas.microsoft.com/office/drawing/2014/main" id="{25503C50-85A8-07D2-EBBC-CAB035EB8E68}"/>
              </a:ext>
            </a:extLst>
          </p:cNvPr>
          <p:cNvSpPr txBox="1">
            <a:spLocks/>
          </p:cNvSpPr>
          <p:nvPr/>
        </p:nvSpPr>
        <p:spPr>
          <a:xfrm>
            <a:off x="441988" y="2738806"/>
            <a:ext cx="5398851" cy="52751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2000" b="1" u="sng" dirty="0">
                <a:latin typeface="+mn-ea"/>
                <a:ea typeface="+mn-ea"/>
              </a:rPr>
              <a:t>対象箇所：第</a:t>
            </a:r>
            <a:r>
              <a:rPr lang="en-US" altLang="ja-JP" sz="2000" b="1" u="sng" dirty="0">
                <a:latin typeface="+mn-ea"/>
                <a:ea typeface="+mn-ea"/>
              </a:rPr>
              <a:t>38</a:t>
            </a:r>
            <a:r>
              <a:rPr lang="ja-JP" altLang="en-US" sz="2000" b="1" u="sng" dirty="0">
                <a:latin typeface="+mn-ea"/>
                <a:ea typeface="+mn-ea"/>
              </a:rPr>
              <a:t>条（業務等の改善提案）</a:t>
            </a:r>
            <a:endParaRPr lang="en-US" altLang="ja-JP" sz="2000" b="1" u="sng" dirty="0">
              <a:latin typeface="+mn-ea"/>
              <a:ea typeface="+mn-ea"/>
            </a:endParaRPr>
          </a:p>
        </p:txBody>
      </p:sp>
    </p:spTree>
    <p:extLst>
      <p:ext uri="{BB962C8B-B14F-4D97-AF65-F5344CB8AC3E}">
        <p14:creationId xmlns:p14="http://schemas.microsoft.com/office/powerpoint/2010/main" val="24275419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47</a:t>
            </a:fld>
            <a:endParaRPr lang="ja-JP" altLang="en-US">
              <a:solidFill>
                <a:prstClr val="black"/>
              </a:solidFill>
              <a:latin typeface="Segoe UI"/>
              <a:ea typeface="Meiryo UI"/>
            </a:endParaRPr>
          </a:p>
        </p:txBody>
      </p:sp>
      <p:sp>
        <p:nvSpPr>
          <p:cNvPr id="6" name="タイトル 1">
            <a:extLst>
              <a:ext uri="{FF2B5EF4-FFF2-40B4-BE49-F238E27FC236}">
                <a16:creationId xmlns:a16="http://schemas.microsoft.com/office/drawing/2014/main" id="{98B0F768-D09D-E862-B3FC-38397EAE44F2}"/>
              </a:ext>
            </a:extLst>
          </p:cNvPr>
          <p:cNvSpPr>
            <a:spLocks noGrp="1"/>
          </p:cNvSpPr>
          <p:nvPr>
            <p:ph type="ctrTitle"/>
          </p:nvPr>
        </p:nvSpPr>
        <p:spPr>
          <a:xfrm>
            <a:off x="815340" y="2346800"/>
            <a:ext cx="8275320" cy="927242"/>
          </a:xfrm>
        </p:spPr>
        <p:txBody>
          <a:bodyPr anchor="ctr">
            <a:normAutofit/>
          </a:bodyPr>
          <a:lstStyle/>
          <a:p>
            <a:pPr>
              <a:lnSpc>
                <a:spcPct val="100000"/>
              </a:lnSpc>
            </a:pPr>
            <a:r>
              <a:rPr lang="ja-JP" altLang="en-US" sz="3200" b="1" dirty="0">
                <a:latin typeface="+mn-ea"/>
                <a:ea typeface="+mn-ea"/>
              </a:rPr>
              <a:t>①</a:t>
            </a:r>
            <a:r>
              <a:rPr lang="ja-JP" altLang="en-US" sz="3200" b="1" dirty="0">
                <a:latin typeface="+mn-ea"/>
              </a:rPr>
              <a:t>処理場施設の電気使用量削減に向けた提案</a:t>
            </a:r>
            <a:endParaRPr lang="ja-JP" altLang="en-US" sz="2800" dirty="0">
              <a:latin typeface="+mn-ea"/>
              <a:ea typeface="+mn-ea"/>
            </a:endParaRPr>
          </a:p>
        </p:txBody>
      </p:sp>
    </p:spTree>
    <p:extLst>
      <p:ext uri="{BB962C8B-B14F-4D97-AF65-F5344CB8AC3E}">
        <p14:creationId xmlns:p14="http://schemas.microsoft.com/office/powerpoint/2010/main" val="1298935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CEAA6-8F8D-1BB2-9FD5-8853399A2282}"/>
            </a:ext>
          </a:extLst>
        </p:cNvPr>
        <p:cNvGrpSpPr/>
        <p:nvPr/>
      </p:nvGrpSpPr>
      <p:grpSpPr>
        <a:xfrm>
          <a:off x="0" y="0"/>
          <a:ext cx="0" cy="0"/>
          <a:chOff x="0" y="0"/>
          <a:chExt cx="0" cy="0"/>
        </a:xfrm>
      </p:grpSpPr>
      <p:sp>
        <p:nvSpPr>
          <p:cNvPr id="6" name="スライド番号プレースホルダー 4">
            <a:extLst>
              <a:ext uri="{FF2B5EF4-FFF2-40B4-BE49-F238E27FC236}">
                <a16:creationId xmlns:a16="http://schemas.microsoft.com/office/drawing/2014/main" id="{F3A0D448-42D4-394B-A275-CDF1D05171F9}"/>
              </a:ext>
            </a:extLst>
          </p:cNvPr>
          <p:cNvSpPr>
            <a:spLocks noGrp="1"/>
          </p:cNvSpPr>
          <p:nvPr>
            <p:ph type="sldNum" sz="quarter" idx="12"/>
          </p:nvPr>
        </p:nvSpPr>
        <p:spPr>
          <a:xfrm>
            <a:off x="7677150" y="6462941"/>
            <a:ext cx="2228850" cy="365125"/>
          </a:xfrm>
        </p:spPr>
        <p:txBody>
          <a:bodyPr/>
          <a:lstStyle/>
          <a:p>
            <a:fld id="{36EC18DB-A5DF-4E0E-B815-FCD04A2C4B2C}" type="slidenum">
              <a:rPr kumimoji="1" lang="ja-JP" altLang="en-US" smtClean="0"/>
              <a:t>48</a:t>
            </a:fld>
            <a:endParaRPr kumimoji="1" lang="ja-JP" altLang="en-US"/>
          </a:p>
        </p:txBody>
      </p:sp>
      <p:graphicFrame>
        <p:nvGraphicFramePr>
          <p:cNvPr id="22" name="表 21">
            <a:extLst>
              <a:ext uri="{FF2B5EF4-FFF2-40B4-BE49-F238E27FC236}">
                <a16:creationId xmlns:a16="http://schemas.microsoft.com/office/drawing/2014/main" id="{727245A4-F945-E454-587D-618D6D6E25F0}"/>
              </a:ext>
            </a:extLst>
          </p:cNvPr>
          <p:cNvGraphicFramePr>
            <a:graphicFrameLocks noGrp="1"/>
          </p:cNvGraphicFramePr>
          <p:nvPr>
            <p:extLst>
              <p:ext uri="{D42A27DB-BD31-4B8C-83A1-F6EECF244321}">
                <p14:modId xmlns:p14="http://schemas.microsoft.com/office/powerpoint/2010/main" val="39699472"/>
              </p:ext>
            </p:extLst>
          </p:nvPr>
        </p:nvGraphicFramePr>
        <p:xfrm>
          <a:off x="5392261" y="2631224"/>
          <a:ext cx="3365377" cy="4011469"/>
        </p:xfrm>
        <a:graphic>
          <a:graphicData uri="http://schemas.openxmlformats.org/drawingml/2006/table">
            <a:tbl>
              <a:tblPr firstRow="1" bandRow="1">
                <a:tableStyleId>{5C22544A-7EE6-4342-B048-85BDC9FD1C3A}</a:tableStyleId>
              </a:tblPr>
              <a:tblGrid>
                <a:gridCol w="3365377">
                  <a:extLst>
                    <a:ext uri="{9D8B030D-6E8A-4147-A177-3AD203B41FA5}">
                      <a16:colId xmlns:a16="http://schemas.microsoft.com/office/drawing/2014/main" val="930812832"/>
                    </a:ext>
                  </a:extLst>
                </a:gridCol>
              </a:tblGrid>
              <a:tr h="994739">
                <a:tc>
                  <a:txBody>
                    <a:bodyPr/>
                    <a:lstStyle/>
                    <a:p>
                      <a:pPr algn="l"/>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c) N</a:t>
                      </a:r>
                      <a:r>
                        <a:rPr kumimoji="1" lang="en-US" altLang="ja-JP" sz="1300" b="1" u="sng" baseline="-25000" dirty="0">
                          <a:solidFill>
                            <a:schemeClr val="tx1"/>
                          </a:solidFill>
                          <a:latin typeface="BIZ UDPゴシック" panose="020B0400000000000000" pitchFamily="50" charset="-128"/>
                          <a:ea typeface="BIZ UDPゴシック" panose="020B0400000000000000" pitchFamily="50" charset="-128"/>
                        </a:rPr>
                        <a:t>2</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O</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排出量の低減対策</a:t>
                      </a:r>
                      <a:endParaRPr kumimoji="1" lang="en-US" altLang="ja-JP" sz="1300" b="1" u="sng" dirty="0">
                        <a:solidFill>
                          <a:schemeClr val="tx1"/>
                        </a:solidFill>
                        <a:latin typeface="BIZ UDPゴシック" panose="020B0400000000000000" pitchFamily="50" charset="-128"/>
                        <a:ea typeface="BIZ UDPゴシック" panose="020B0400000000000000" pitchFamily="50" charset="-128"/>
                      </a:endParaRPr>
                    </a:p>
                    <a:p>
                      <a:pPr algn="ctr">
                        <a:lnSpc>
                          <a:spcPts val="300"/>
                        </a:lnSpc>
                      </a:pPr>
                      <a:endParaRPr kumimoji="1" lang="en-US" altLang="ja-JP" sz="13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約</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1</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１</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０</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00 t</a:t>
                      </a:r>
                      <a:endParaRPr kumimoji="1" lang="en-US" altLang="ja-JP" sz="1300" b="1" dirty="0">
                        <a:solidFill>
                          <a:schemeClr val="tx1"/>
                        </a:solidFill>
                        <a:latin typeface="BIZ UDPゴシック" panose="020B0400000000000000" pitchFamily="50" charset="-128"/>
                        <a:ea typeface="BIZ UDPゴシック" panose="020B0400000000000000" pitchFamily="50" charset="-128"/>
                      </a:endParaRPr>
                    </a:p>
                  </a:txBody>
                  <a:tcPr marL="32249" marR="32249" marT="32249" marB="32249" anchor="ctr">
                    <a:lnL w="38100" cap="flat" cmpd="sng" algn="ctr">
                      <a:solidFill>
                        <a:srgbClr val="FF3399"/>
                      </a:solidFill>
                      <a:prstDash val="solid"/>
                      <a:round/>
                      <a:headEnd type="none" w="med" len="med"/>
                      <a:tailEnd type="none" w="med" len="med"/>
                    </a:lnL>
                    <a:lnR w="38100" cap="flat" cmpd="sng" algn="ctr">
                      <a:solidFill>
                        <a:srgbClr val="FF3399"/>
                      </a:solidFill>
                      <a:prstDash val="solid"/>
                      <a:round/>
                      <a:headEnd type="none" w="med" len="med"/>
                      <a:tailEnd type="none" w="med" len="med"/>
                    </a:lnR>
                    <a:lnT w="38100" cap="flat" cmpd="sng" algn="ctr">
                      <a:solidFill>
                        <a:srgbClr val="FF006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567662062"/>
                  </a:ext>
                </a:extLst>
              </a:tr>
              <a:tr h="473913">
                <a:tc>
                  <a:txBody>
                    <a:bodyPr/>
                    <a:lstStyle/>
                    <a:p>
                      <a:pPr algn="l"/>
                      <a:r>
                        <a:rPr kumimoji="1" lang="en-US" altLang="ja-JP" sz="1300" b="1" u="sng" dirty="0">
                          <a:solidFill>
                            <a:srgbClr val="FFFF00"/>
                          </a:solidFill>
                          <a:latin typeface="BIZ UDPゴシック" panose="020B0400000000000000" pitchFamily="50" charset="-128"/>
                          <a:ea typeface="BIZ UDPゴシック" panose="020B0400000000000000" pitchFamily="50" charset="-128"/>
                        </a:rPr>
                        <a:t>b) </a:t>
                      </a:r>
                      <a:r>
                        <a:rPr kumimoji="1" lang="ja-JP" altLang="en-US" sz="1300" b="1" u="sng" dirty="0">
                          <a:solidFill>
                            <a:srgbClr val="FFFF00"/>
                          </a:solidFill>
                          <a:latin typeface="BIZ UDPゴシック" panose="020B0400000000000000" pitchFamily="50" charset="-128"/>
                          <a:ea typeface="BIZ UDPゴシック" panose="020B0400000000000000" pitchFamily="50" charset="-128"/>
                        </a:rPr>
                        <a:t>維持管理の工夫による省エネルギー対策</a:t>
                      </a:r>
                      <a:endParaRPr kumimoji="1" lang="en-US" altLang="ja-JP" sz="1300" b="1" u="sng" dirty="0">
                        <a:solidFill>
                          <a:srgbClr val="FFFF00"/>
                        </a:solidFill>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u="sng" dirty="0">
                          <a:solidFill>
                            <a:srgbClr val="FFFF00"/>
                          </a:solidFill>
                          <a:latin typeface="BIZ UDPゴシック" panose="020B0400000000000000" pitchFamily="50" charset="-128"/>
                          <a:ea typeface="BIZ UDPゴシック" panose="020B0400000000000000" pitchFamily="50" charset="-128"/>
                        </a:rPr>
                        <a:t>約</a:t>
                      </a:r>
                      <a:r>
                        <a:rPr kumimoji="1" lang="en-US" altLang="ja-JP" sz="1300" b="1" u="sng" dirty="0">
                          <a:solidFill>
                            <a:srgbClr val="FFFF00"/>
                          </a:solidFill>
                          <a:latin typeface="BIZ UDPゴシック" panose="020B0400000000000000" pitchFamily="50" charset="-128"/>
                          <a:ea typeface="BIZ UDPゴシック" panose="020B0400000000000000" pitchFamily="50" charset="-128"/>
                        </a:rPr>
                        <a:t>1,800 t</a:t>
                      </a:r>
                      <a:endParaRPr kumimoji="1" lang="en-US" altLang="ja-JP" sz="1300" dirty="0">
                        <a:solidFill>
                          <a:srgbClr val="FFFF00"/>
                        </a:solidFill>
                        <a:latin typeface="BIZ UDPゴシック" panose="020B0400000000000000" pitchFamily="50" charset="-128"/>
                        <a:ea typeface="BIZ UDPゴシック" panose="020B0400000000000000" pitchFamily="50" charset="-128"/>
                      </a:endParaRPr>
                    </a:p>
                  </a:txBody>
                  <a:tcPr marL="32249" marR="32249" marT="32249" marB="32249" anchor="ctr">
                    <a:lnL w="38100" cap="flat" cmpd="sng" algn="ctr">
                      <a:solidFill>
                        <a:srgbClr val="FF3399"/>
                      </a:solidFill>
                      <a:prstDash val="solid"/>
                      <a:round/>
                      <a:headEnd type="none" w="med" len="med"/>
                      <a:tailEnd type="none" w="med" len="med"/>
                    </a:lnL>
                    <a:lnR w="38100" cap="flat" cmpd="sng" algn="ctr">
                      <a:solidFill>
                        <a:srgbClr val="FF339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alpha val="50000"/>
                      </a:srgbClr>
                    </a:solidFill>
                  </a:tcPr>
                </a:tc>
                <a:extLst>
                  <a:ext uri="{0D108BD9-81ED-4DB2-BD59-A6C34878D82A}">
                    <a16:rowId xmlns:a16="http://schemas.microsoft.com/office/drawing/2014/main" val="3755345375"/>
                  </a:ext>
                </a:extLst>
              </a:tr>
              <a:tr h="1043232">
                <a:tc>
                  <a:txBody>
                    <a:bodyPr/>
                    <a:lstStyle/>
                    <a:p>
                      <a:pPr algn="l"/>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a)</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 設備更新による省エネルギー対策</a:t>
                      </a:r>
                      <a:endParaRPr kumimoji="1" lang="en-US" altLang="ja-JP" sz="1300" b="1" u="sng" dirty="0">
                        <a:solidFill>
                          <a:schemeClr val="tx1"/>
                        </a:solidFill>
                        <a:latin typeface="BIZ UDPゴシック" panose="020B0400000000000000" pitchFamily="50" charset="-128"/>
                        <a:ea typeface="BIZ UDPゴシック" panose="020B0400000000000000" pitchFamily="50" charset="-128"/>
                      </a:endParaRPr>
                    </a:p>
                    <a:p>
                      <a:pPr algn="ctr">
                        <a:lnSpc>
                          <a:spcPts val="3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約</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17,640 t</a:t>
                      </a:r>
                    </a:p>
                    <a:p>
                      <a:pPr algn="ctr">
                        <a:lnSpc>
                          <a:spcPts val="300"/>
                        </a:lnSpc>
                      </a:pPr>
                      <a:endParaRPr kumimoji="1" lang="en-US" altLang="ja-JP" sz="1300" b="1" u="sng"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en-US" altLang="ja-JP" sz="900" dirty="0">
                          <a:solidFill>
                            <a:schemeClr val="tx1"/>
                          </a:solidFill>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 電力削減量：約</a:t>
                      </a:r>
                      <a:r>
                        <a:rPr kumimoji="1" lang="en-US" altLang="ja-JP" sz="900" dirty="0">
                          <a:solidFill>
                            <a:schemeClr val="tx1"/>
                          </a:solidFill>
                          <a:latin typeface="BIZ UDPゴシック" panose="020B0400000000000000" pitchFamily="50" charset="-128"/>
                          <a:ea typeface="BIZ UDPゴシック" panose="020B0400000000000000" pitchFamily="50" charset="-128"/>
                        </a:rPr>
                        <a:t>3,967</a:t>
                      </a:r>
                      <a:r>
                        <a:rPr kumimoji="1" lang="ja-JP" altLang="en-US" sz="900" dirty="0">
                          <a:solidFill>
                            <a:schemeClr val="tx1"/>
                          </a:solidFill>
                          <a:latin typeface="BIZ UDPゴシック" panose="020B0400000000000000" pitchFamily="50" charset="-128"/>
                          <a:ea typeface="BIZ UDPゴシック" panose="020B0400000000000000" pitchFamily="50" charset="-128"/>
                        </a:rPr>
                        <a:t>万 </a:t>
                      </a:r>
                      <a:r>
                        <a:rPr kumimoji="1" lang="en-US" altLang="ja-JP" sz="900" dirty="0">
                          <a:solidFill>
                            <a:schemeClr val="tx1"/>
                          </a:solidFill>
                          <a:latin typeface="BIZ UDPゴシック" panose="020B0400000000000000" pitchFamily="50" charset="-128"/>
                          <a:ea typeface="BIZ UDPゴシック" panose="020B0400000000000000" pitchFamily="50" charset="-128"/>
                        </a:rPr>
                        <a:t>[kWh]</a:t>
                      </a:r>
                      <a:r>
                        <a:rPr kumimoji="1" lang="ja-JP" altLang="en-US" sz="9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900" dirty="0">
                          <a:solidFill>
                            <a:schemeClr val="tx1"/>
                          </a:solidFill>
                          <a:latin typeface="BIZ UDPゴシック" panose="020B0400000000000000" pitchFamily="50" charset="-128"/>
                          <a:ea typeface="BIZ UDPゴシック" panose="020B0400000000000000" pitchFamily="50" charset="-128"/>
                        </a:rPr>
                        <a:t>　　　　　　　　　　　　　　都市ガス削減量：約</a:t>
                      </a:r>
                      <a:r>
                        <a:rPr kumimoji="1" lang="en-US" altLang="ja-JP" sz="900" dirty="0">
                          <a:solidFill>
                            <a:schemeClr val="tx1"/>
                          </a:solidFill>
                          <a:latin typeface="BIZ UDPゴシック" panose="020B0400000000000000" pitchFamily="50" charset="-128"/>
                          <a:ea typeface="BIZ UDPゴシック" panose="020B0400000000000000" pitchFamily="50" charset="-128"/>
                        </a:rPr>
                        <a:t>295</a:t>
                      </a:r>
                      <a:r>
                        <a:rPr kumimoji="1" lang="ja-JP" altLang="en-US" sz="900" dirty="0">
                          <a:solidFill>
                            <a:schemeClr val="tx1"/>
                          </a:solidFill>
                          <a:latin typeface="BIZ UDPゴシック" panose="020B0400000000000000" pitchFamily="50" charset="-128"/>
                          <a:ea typeface="BIZ UDPゴシック" panose="020B0400000000000000" pitchFamily="50" charset="-128"/>
                        </a:rPr>
                        <a:t>万</a:t>
                      </a:r>
                      <a:r>
                        <a:rPr kumimoji="1" lang="en-US" altLang="ja-JP" sz="900" dirty="0">
                          <a:solidFill>
                            <a:schemeClr val="tx1"/>
                          </a:solidFill>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a:t>
                      </a:r>
                    </a:p>
                  </a:txBody>
                  <a:tcPr marL="32249" marR="32249" marT="32249" marB="32249" anchor="ctr">
                    <a:lnL w="38100" cap="flat" cmpd="sng" algn="ctr">
                      <a:solidFill>
                        <a:srgbClr val="FF3399"/>
                      </a:solidFill>
                      <a:prstDash val="solid"/>
                      <a:round/>
                      <a:headEnd type="none" w="med" len="med"/>
                      <a:tailEnd type="none" w="med" len="med"/>
                    </a:lnL>
                    <a:lnR w="38100" cap="flat" cmpd="sng" algn="ctr">
                      <a:solidFill>
                        <a:srgbClr val="FF339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B9BD5">
                        <a:alpha val="50000"/>
                      </a:srgbClr>
                    </a:solidFill>
                  </a:tcPr>
                </a:tc>
                <a:extLst>
                  <a:ext uri="{0D108BD9-81ED-4DB2-BD59-A6C34878D82A}">
                    <a16:rowId xmlns:a16="http://schemas.microsoft.com/office/drawing/2014/main" val="243070717"/>
                  </a:ext>
                </a:extLst>
              </a:tr>
              <a:tr h="1499585">
                <a:tc>
                  <a:txBody>
                    <a:bodyPr/>
                    <a:lstStyle/>
                    <a:p>
                      <a:pPr algn="ctr"/>
                      <a:r>
                        <a:rPr kumimoji="1" lang="ja-JP" altLang="en-US" sz="1300" dirty="0">
                          <a:solidFill>
                            <a:schemeClr val="tx1"/>
                          </a:solidFill>
                          <a:latin typeface="BIZ UDPゴシック" panose="020B0400000000000000" pitchFamily="50" charset="-128"/>
                          <a:ea typeface="BIZ UDPゴシック" panose="020B0400000000000000" pitchFamily="50" charset="-128"/>
                        </a:rPr>
                        <a:t>電力・都市ガスの排出係数の</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300" dirty="0">
                          <a:solidFill>
                            <a:schemeClr val="tx1"/>
                          </a:solidFill>
                          <a:latin typeface="BIZ UDPゴシック" panose="020B0400000000000000" pitchFamily="50" charset="-128"/>
                          <a:ea typeface="BIZ UDPゴシック" panose="020B0400000000000000" pitchFamily="50" charset="-128"/>
                        </a:rPr>
                        <a:t>減少による削減効果</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pPr algn="ctr">
                        <a:lnSpc>
                          <a:spcPts val="600"/>
                        </a:lnSpc>
                      </a:pP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300" b="0" u="sng" dirty="0">
                          <a:solidFill>
                            <a:schemeClr val="tx1"/>
                          </a:solidFill>
                          <a:latin typeface="BIZ UDPゴシック" panose="020B0400000000000000" pitchFamily="50" charset="-128"/>
                          <a:ea typeface="BIZ UDPゴシック" panose="020B0400000000000000" pitchFamily="50" charset="-128"/>
                        </a:rPr>
                        <a:t>約</a:t>
                      </a:r>
                      <a:r>
                        <a:rPr kumimoji="1" lang="en-US" altLang="ja-JP" sz="1300" b="0" u="sng" dirty="0">
                          <a:solidFill>
                            <a:schemeClr val="tx1"/>
                          </a:solidFill>
                          <a:latin typeface="BIZ UDPゴシック" panose="020B0400000000000000" pitchFamily="50" charset="-128"/>
                          <a:ea typeface="BIZ UDPゴシック" panose="020B0400000000000000" pitchFamily="50" charset="-128"/>
                        </a:rPr>
                        <a:t>44,000 t</a:t>
                      </a:r>
                      <a:endParaRPr kumimoji="1" lang="ja-JP" altLang="en-US" sz="1300" b="0" u="sng" dirty="0">
                        <a:solidFill>
                          <a:schemeClr val="tx1"/>
                        </a:solidFill>
                        <a:latin typeface="BIZ UDPゴシック" panose="020B0400000000000000" pitchFamily="50" charset="-128"/>
                        <a:ea typeface="BIZ UDPゴシック" panose="020B0400000000000000" pitchFamily="50" charset="-128"/>
                      </a:endParaRPr>
                    </a:p>
                  </a:txBody>
                  <a:tcPr marL="32249" marR="32249" marT="32249" marB="32249" anchor="ctr">
                    <a:lnL w="38100" cap="flat" cmpd="sng" algn="ctr">
                      <a:solidFill>
                        <a:srgbClr val="FF3399"/>
                      </a:solidFill>
                      <a:prstDash val="solid"/>
                      <a:round/>
                      <a:headEnd type="none" w="med" len="med"/>
                      <a:tailEnd type="none" w="med" len="med"/>
                    </a:lnL>
                    <a:lnR w="38100" cap="flat" cmpd="sng" algn="ctr">
                      <a:solidFill>
                        <a:srgbClr val="FF3399"/>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3399"/>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20891932"/>
                  </a:ext>
                </a:extLst>
              </a:tr>
            </a:tbl>
          </a:graphicData>
        </a:graphic>
      </p:graphicFrame>
      <p:grpSp>
        <p:nvGrpSpPr>
          <p:cNvPr id="23" name="グループ化 22">
            <a:extLst>
              <a:ext uri="{FF2B5EF4-FFF2-40B4-BE49-F238E27FC236}">
                <a16:creationId xmlns:a16="http://schemas.microsoft.com/office/drawing/2014/main" id="{9FE36F70-0628-0DF7-A806-4325DE837368}"/>
              </a:ext>
            </a:extLst>
          </p:cNvPr>
          <p:cNvGrpSpPr/>
          <p:nvPr/>
        </p:nvGrpSpPr>
        <p:grpSpPr>
          <a:xfrm>
            <a:off x="0" y="2543135"/>
            <a:ext cx="5355771" cy="4144537"/>
            <a:chOff x="0" y="2073462"/>
            <a:chExt cx="5962705" cy="4614210"/>
          </a:xfrm>
        </p:grpSpPr>
        <p:pic>
          <p:nvPicPr>
            <p:cNvPr id="25" name="図 24">
              <a:extLst>
                <a:ext uri="{FF2B5EF4-FFF2-40B4-BE49-F238E27FC236}">
                  <a16:creationId xmlns:a16="http://schemas.microsoft.com/office/drawing/2014/main" id="{F6BDC22C-363E-9D94-B486-9ED09687DE52}"/>
                </a:ext>
              </a:extLst>
            </p:cNvPr>
            <p:cNvPicPr>
              <a:picLocks noChangeAspect="1"/>
            </p:cNvPicPr>
            <p:nvPr/>
          </p:nvPicPr>
          <p:blipFill>
            <a:blip r:embed="rId3"/>
            <a:stretch>
              <a:fillRect/>
            </a:stretch>
          </p:blipFill>
          <p:spPr>
            <a:xfrm>
              <a:off x="0" y="2073462"/>
              <a:ext cx="5438358" cy="4569232"/>
            </a:xfrm>
            <a:prstGeom prst="rect">
              <a:avLst/>
            </a:prstGeom>
          </p:spPr>
        </p:pic>
        <p:sp>
          <p:nvSpPr>
            <p:cNvPr id="26" name="テキスト ボックス 25">
              <a:extLst>
                <a:ext uri="{FF2B5EF4-FFF2-40B4-BE49-F238E27FC236}">
                  <a16:creationId xmlns:a16="http://schemas.microsoft.com/office/drawing/2014/main" id="{FD00DB7F-BBDB-DA74-4F37-1E8114077BFF}"/>
                </a:ext>
              </a:extLst>
            </p:cNvPr>
            <p:cNvSpPr txBox="1"/>
            <p:nvPr/>
          </p:nvSpPr>
          <p:spPr>
            <a:xfrm>
              <a:off x="1654583" y="2520494"/>
              <a:ext cx="762401"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20.4</a:t>
              </a:r>
              <a:r>
                <a:rPr kumimoji="0" lang="ja-JP" altLang="en-US"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a:t>
              </a:r>
            </a:p>
          </p:txBody>
        </p:sp>
        <p:sp>
          <p:nvSpPr>
            <p:cNvPr id="27" name="テキスト ボックス 26">
              <a:extLst>
                <a:ext uri="{FF2B5EF4-FFF2-40B4-BE49-F238E27FC236}">
                  <a16:creationId xmlns:a16="http://schemas.microsoft.com/office/drawing/2014/main" id="{70CBDE2C-7277-DF71-903E-50ECEB8E2074}"/>
                </a:ext>
              </a:extLst>
            </p:cNvPr>
            <p:cNvSpPr txBox="1"/>
            <p:nvPr/>
          </p:nvSpPr>
          <p:spPr>
            <a:xfrm>
              <a:off x="2687545" y="3224459"/>
              <a:ext cx="762401"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16.0</a:t>
              </a:r>
              <a:r>
                <a:rPr kumimoji="0" lang="ja-JP" altLang="en-US"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a:t>
              </a:r>
            </a:p>
          </p:txBody>
        </p:sp>
        <p:sp>
          <p:nvSpPr>
            <p:cNvPr id="28" name="テキスト ボックス 27">
              <a:extLst>
                <a:ext uri="{FF2B5EF4-FFF2-40B4-BE49-F238E27FC236}">
                  <a16:creationId xmlns:a16="http://schemas.microsoft.com/office/drawing/2014/main" id="{1E1425A3-2E24-22C0-E3D2-75155A4417A6}"/>
                </a:ext>
              </a:extLst>
            </p:cNvPr>
            <p:cNvSpPr txBox="1"/>
            <p:nvPr/>
          </p:nvSpPr>
          <p:spPr>
            <a:xfrm>
              <a:off x="3665993" y="2799385"/>
              <a:ext cx="762401"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18.3</a:t>
              </a:r>
              <a:r>
                <a:rPr kumimoji="0" lang="ja-JP" altLang="en-US"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a:t>
              </a:r>
            </a:p>
          </p:txBody>
        </p:sp>
        <p:sp>
          <p:nvSpPr>
            <p:cNvPr id="29" name="矢印: 下 28">
              <a:extLst>
                <a:ext uri="{FF2B5EF4-FFF2-40B4-BE49-F238E27FC236}">
                  <a16:creationId xmlns:a16="http://schemas.microsoft.com/office/drawing/2014/main" id="{886A18DA-43D1-B1B3-0A3E-ACFD2923979D}"/>
                </a:ext>
              </a:extLst>
            </p:cNvPr>
            <p:cNvSpPr/>
            <p:nvPr/>
          </p:nvSpPr>
          <p:spPr>
            <a:xfrm>
              <a:off x="4407789" y="3010210"/>
              <a:ext cx="228600" cy="1223899"/>
            </a:xfrm>
            <a:prstGeom prst="downArrow">
              <a:avLst/>
            </a:prstGeom>
            <a:solidFill>
              <a:srgbClr val="FF99FF"/>
            </a:solidFill>
            <a:ln>
              <a:solidFill>
                <a:srgbClr val="FF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cxnSp>
          <p:nvCxnSpPr>
            <p:cNvPr id="30" name="直線コネクタ 29">
              <a:extLst>
                <a:ext uri="{FF2B5EF4-FFF2-40B4-BE49-F238E27FC236}">
                  <a16:creationId xmlns:a16="http://schemas.microsoft.com/office/drawing/2014/main" id="{7E850A20-1B85-C7C6-8DF1-3372BCA071B2}"/>
                </a:ext>
              </a:extLst>
            </p:cNvPr>
            <p:cNvCxnSpPr>
              <a:cxnSpLocks/>
            </p:cNvCxnSpPr>
            <p:nvPr/>
          </p:nvCxnSpPr>
          <p:spPr>
            <a:xfrm flipV="1">
              <a:off x="4788990" y="2161311"/>
              <a:ext cx="1137518" cy="842587"/>
            </a:xfrm>
            <a:prstGeom prst="line">
              <a:avLst/>
            </a:prstGeom>
            <a:ln w="19050">
              <a:solidFill>
                <a:srgbClr val="FF3399"/>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4D32DEDD-B147-5BF6-BBD4-B39CC264624E}"/>
                </a:ext>
              </a:extLst>
            </p:cNvPr>
            <p:cNvCxnSpPr>
              <a:cxnSpLocks/>
            </p:cNvCxnSpPr>
            <p:nvPr/>
          </p:nvCxnSpPr>
          <p:spPr>
            <a:xfrm>
              <a:off x="4729163" y="4311650"/>
              <a:ext cx="1197345" cy="2331044"/>
            </a:xfrm>
            <a:prstGeom prst="line">
              <a:avLst/>
            </a:prstGeom>
            <a:ln w="19050">
              <a:solidFill>
                <a:srgbClr val="FF3399"/>
              </a:solidFill>
              <a:prstDash val="sysDash"/>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B5A505F3-702B-D820-2F84-0D4C8DA16E5A}"/>
                </a:ext>
              </a:extLst>
            </p:cNvPr>
            <p:cNvSpPr txBox="1"/>
            <p:nvPr/>
          </p:nvSpPr>
          <p:spPr>
            <a:xfrm>
              <a:off x="4916228" y="3893132"/>
              <a:ext cx="1046477" cy="646331"/>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2030</a:t>
              </a:r>
              <a:r>
                <a:rPr kumimoji="0" lang="ja-JP" altLang="en-US"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年度目標</a:t>
              </a:r>
              <a:endParaRPr kumimoji="0" lang="en-US" altLang="ja-JP"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2013</a:t>
              </a:r>
              <a:r>
                <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年度比</a:t>
              </a:r>
              <a:endParaRPr kumimoji="0" lang="en-US" altLang="ja-JP"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46.5%</a:t>
              </a:r>
              <a:r>
                <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削減）</a:t>
              </a:r>
              <a:endParaRPr kumimoji="0" lang="en-US" altLang="ja-JP"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a:t>
              </a:r>
              <a:r>
                <a:rPr kumimoji="0" lang="ja-JP" altLang="en-US"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０</a:t>
              </a:r>
              <a:r>
                <a:rPr kumimoji="0" lang="en-US" altLang="ja-JP"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05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９万</a:t>
              </a:r>
              <a:endPar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54" name="テキスト ボックス 53">
              <a:extLst>
                <a:ext uri="{FF2B5EF4-FFF2-40B4-BE49-F238E27FC236}">
                  <a16:creationId xmlns:a16="http://schemas.microsoft.com/office/drawing/2014/main" id="{52B3EF0F-F470-A494-9D80-52FD6AD792DC}"/>
                </a:ext>
              </a:extLst>
            </p:cNvPr>
            <p:cNvSpPr txBox="1"/>
            <p:nvPr/>
          </p:nvSpPr>
          <p:spPr>
            <a:xfrm>
              <a:off x="4047193" y="3245725"/>
              <a:ext cx="1046477" cy="557451"/>
            </a:xfrm>
            <a:prstGeom prst="rect">
              <a:avLst/>
            </a:prstGeom>
            <a:solidFill>
              <a:srgbClr val="FFCCFF"/>
            </a:solidFill>
          </p:spPr>
          <p:txBody>
            <a:bodyPr wrap="square" lIns="0" tIns="36000" rIns="0" bIns="36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目標達成に</a:t>
              </a:r>
              <a:endParaRPr kumimoji="0" lang="en-US" altLang="ja-JP"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必要な削減量</a:t>
              </a:r>
              <a:endParaRPr kumimoji="0" lang="en-US" altLang="ja-JP"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約</a:t>
              </a:r>
              <a:r>
                <a:rPr kumimoji="0" lang="en-US" altLang="ja-JP"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7.</a:t>
              </a:r>
              <a:r>
                <a:rPr lang="en-US" altLang="ja-JP" sz="1050" b="1" dirty="0">
                  <a:solidFill>
                    <a:prstClr val="black"/>
                  </a:solidFill>
                  <a:latin typeface="BIZ UDPゴシック" panose="020B0400000000000000" pitchFamily="50" charset="-128"/>
                  <a:ea typeface="BIZ UDPゴシック" panose="020B0400000000000000" pitchFamily="50" charset="-128"/>
                </a:rPr>
                <a:t>4</a:t>
              </a:r>
              <a:r>
                <a:rPr kumimoji="0" lang="ja-JP" altLang="en-US" sz="105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a:t>
              </a:r>
            </a:p>
          </p:txBody>
        </p:sp>
        <p:pic>
          <p:nvPicPr>
            <p:cNvPr id="56" name="図 55">
              <a:extLst>
                <a:ext uri="{FF2B5EF4-FFF2-40B4-BE49-F238E27FC236}">
                  <a16:creationId xmlns:a16="http://schemas.microsoft.com/office/drawing/2014/main" id="{9312D630-7B90-2D5C-B263-670C226AF8C4}"/>
                </a:ext>
              </a:extLst>
            </p:cNvPr>
            <p:cNvPicPr>
              <a:picLocks noChangeAspect="1"/>
            </p:cNvPicPr>
            <p:nvPr/>
          </p:nvPicPr>
          <p:blipFill>
            <a:blip r:embed="rId4"/>
            <a:srcRect l="33523" t="95863" r="23372" b="-500"/>
            <a:stretch/>
          </p:blipFill>
          <p:spPr>
            <a:xfrm>
              <a:off x="1366303" y="6399672"/>
              <a:ext cx="3450896" cy="288000"/>
            </a:xfrm>
            <a:prstGeom prst="rect">
              <a:avLst/>
            </a:prstGeom>
          </p:spPr>
        </p:pic>
      </p:grpSp>
      <p:sp>
        <p:nvSpPr>
          <p:cNvPr id="61" name="テキスト ボックス 1">
            <a:extLst>
              <a:ext uri="{FF2B5EF4-FFF2-40B4-BE49-F238E27FC236}">
                <a16:creationId xmlns:a16="http://schemas.microsoft.com/office/drawing/2014/main" id="{4BEF403B-848A-84CC-B2D3-7602647AED1F}"/>
              </a:ext>
            </a:extLst>
          </p:cNvPr>
          <p:cNvSpPr txBox="1"/>
          <p:nvPr/>
        </p:nvSpPr>
        <p:spPr>
          <a:xfrm>
            <a:off x="2025140" y="917115"/>
            <a:ext cx="5855720" cy="3416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1800" b="1" dirty="0">
                <a:latin typeface="BIZ UDPゴシック" panose="020B0400000000000000" pitchFamily="50" charset="-128"/>
                <a:ea typeface="BIZ UDPゴシック" panose="020B0400000000000000" pitchFamily="50" charset="-128"/>
              </a:rPr>
              <a:t>2030</a:t>
            </a:r>
            <a:r>
              <a:rPr lang="ja-JP" altLang="en-US" sz="1800" b="1" dirty="0">
                <a:latin typeface="BIZ UDPゴシック" panose="020B0400000000000000" pitchFamily="50" charset="-128"/>
                <a:ea typeface="BIZ UDPゴシック" panose="020B0400000000000000" pitchFamily="50" charset="-128"/>
              </a:rPr>
              <a:t>年度目標の達成に必要な各種対策と削減量</a:t>
            </a:r>
          </a:p>
        </p:txBody>
      </p:sp>
      <p:grpSp>
        <p:nvGrpSpPr>
          <p:cNvPr id="62" name="グループ化 61">
            <a:extLst>
              <a:ext uri="{FF2B5EF4-FFF2-40B4-BE49-F238E27FC236}">
                <a16:creationId xmlns:a16="http://schemas.microsoft.com/office/drawing/2014/main" id="{1174B257-FB68-8248-6A08-9FE605E15620}"/>
              </a:ext>
            </a:extLst>
          </p:cNvPr>
          <p:cNvGrpSpPr/>
          <p:nvPr/>
        </p:nvGrpSpPr>
        <p:grpSpPr>
          <a:xfrm>
            <a:off x="259911" y="1279937"/>
            <a:ext cx="8100318" cy="1265682"/>
            <a:chOff x="402896" y="478195"/>
            <a:chExt cx="9051224" cy="1572434"/>
          </a:xfrm>
        </p:grpSpPr>
        <p:sp>
          <p:nvSpPr>
            <p:cNvPr id="63" name="正方形/長方形 62">
              <a:extLst>
                <a:ext uri="{FF2B5EF4-FFF2-40B4-BE49-F238E27FC236}">
                  <a16:creationId xmlns:a16="http://schemas.microsoft.com/office/drawing/2014/main" id="{2552AF11-360D-6913-85EC-7D6A28EA5E01}"/>
                </a:ext>
              </a:extLst>
            </p:cNvPr>
            <p:cNvSpPr/>
            <p:nvPr/>
          </p:nvSpPr>
          <p:spPr>
            <a:xfrm>
              <a:off x="402896" y="478195"/>
              <a:ext cx="9051224" cy="1572434"/>
            </a:xfrm>
            <a:prstGeom prst="rect">
              <a:avLst/>
            </a:prstGeom>
            <a:solidFill>
              <a:srgbClr val="FFFFCC"/>
            </a:solidFill>
            <a:ln w="12700">
              <a:prstDash val="dash"/>
            </a:ln>
          </p:spPr>
          <p:style>
            <a:lnRef idx="2">
              <a:schemeClr val="accent1">
                <a:shade val="15000"/>
              </a:schemeClr>
            </a:lnRef>
            <a:fillRef idx="1">
              <a:schemeClr val="accent1"/>
            </a:fillRef>
            <a:effectRef idx="0">
              <a:schemeClr val="accent1"/>
            </a:effectRef>
            <a:fontRef idx="minor">
              <a:schemeClr val="lt1"/>
            </a:fontRef>
          </p:style>
          <p:txBody>
            <a:bodyPr lIns="288000" tIns="108000" rIns="180000" bIns="108000" rtlCol="0" anchor="ctr"/>
            <a:lstStyle/>
            <a:p>
              <a:pPr marL="293688" indent="-293688">
                <a:buFont typeface="Wingdings" panose="05000000000000000000" pitchFamily="2" charset="2"/>
                <a:buChar char="Ø"/>
              </a:pPr>
              <a:r>
                <a:rPr kumimoji="1" lang="ja-JP" altLang="en-US" sz="1400" dirty="0">
                  <a:solidFill>
                    <a:srgbClr val="000066"/>
                  </a:solidFill>
                  <a:latin typeface="BIZ UDPゴシック" panose="020B0400000000000000" pitchFamily="50" charset="-128"/>
                  <a:ea typeface="BIZ UDPゴシック" panose="020B0400000000000000" pitchFamily="50" charset="-128"/>
                </a:rPr>
                <a:t>電力会社から購入の電力･都市ガスの排出係数の減少による削減に加えて、</a:t>
              </a:r>
              <a:endParaRPr kumimoji="1" lang="en-US" altLang="ja-JP" sz="1400" dirty="0">
                <a:solidFill>
                  <a:srgbClr val="000066"/>
                </a:solidFill>
                <a:latin typeface="BIZ UDPゴシック" panose="020B0400000000000000" pitchFamily="50" charset="-128"/>
                <a:ea typeface="BIZ UDPゴシック" panose="020B0400000000000000" pitchFamily="50" charset="-128"/>
              </a:endParaRPr>
            </a:p>
            <a:p>
              <a:r>
                <a:rPr kumimoji="1" lang="ja-JP" altLang="en-US" sz="1400" dirty="0">
                  <a:solidFill>
                    <a:srgbClr val="000066"/>
                  </a:solidFill>
                  <a:latin typeface="BIZ UDPゴシック" panose="020B0400000000000000" pitchFamily="50" charset="-128"/>
                  <a:ea typeface="BIZ UDPゴシック" panose="020B0400000000000000" pitchFamily="50" charset="-128"/>
                </a:rPr>
                <a:t>　　</a:t>
              </a:r>
              <a:r>
                <a:rPr kumimoji="1" lang="en-US" altLang="ja-JP" sz="1400" dirty="0">
                  <a:solidFill>
                    <a:srgbClr val="000066"/>
                  </a:solidFill>
                  <a:latin typeface="BIZ UDPゴシック" panose="020B0400000000000000" pitchFamily="50" charset="-128"/>
                  <a:ea typeface="BIZ UDPゴシック" panose="020B0400000000000000" pitchFamily="50" charset="-128"/>
                </a:rPr>
                <a:t>｢</a:t>
              </a:r>
              <a:r>
                <a:rPr kumimoji="1" lang="ja-JP" altLang="en-US" sz="1400" dirty="0">
                  <a:solidFill>
                    <a:srgbClr val="000066"/>
                  </a:solidFill>
                  <a:latin typeface="BIZ UDPゴシック" panose="020B0400000000000000" pitchFamily="50" charset="-128"/>
                  <a:ea typeface="BIZ UDPゴシック" panose="020B0400000000000000" pitchFamily="50" charset="-128"/>
                </a:rPr>
                <a:t>省エネ化</a:t>
              </a:r>
              <a:r>
                <a:rPr kumimoji="1" lang="en-US" altLang="ja-JP" sz="1400" dirty="0">
                  <a:solidFill>
                    <a:srgbClr val="000066"/>
                  </a:solidFill>
                  <a:latin typeface="BIZ UDPゴシック" panose="020B0400000000000000" pitchFamily="50" charset="-128"/>
                  <a:ea typeface="BIZ UDPゴシック" panose="020B0400000000000000" pitchFamily="50" charset="-128"/>
                </a:rPr>
                <a:t>｣</a:t>
              </a:r>
              <a:r>
                <a:rPr kumimoji="1" lang="ja-JP" altLang="en-US" sz="1400" dirty="0">
                  <a:solidFill>
                    <a:srgbClr val="000066"/>
                  </a:solidFill>
                  <a:latin typeface="BIZ UDPゴシック" panose="020B0400000000000000" pitchFamily="50" charset="-128"/>
                  <a:ea typeface="BIZ UDPゴシック" panose="020B0400000000000000" pitchFamily="50" charset="-128"/>
                </a:rPr>
                <a:t>と</a:t>
              </a:r>
              <a:r>
                <a:rPr kumimoji="1" lang="en-US" altLang="ja-JP" sz="1400" dirty="0">
                  <a:solidFill>
                    <a:srgbClr val="000066"/>
                  </a:solidFill>
                  <a:latin typeface="BIZ UDPゴシック" panose="020B0400000000000000" pitchFamily="50" charset="-128"/>
                  <a:ea typeface="BIZ UDPゴシック" panose="020B0400000000000000" pitchFamily="50" charset="-128"/>
                </a:rPr>
                <a:t>｢N2O</a:t>
              </a:r>
              <a:r>
                <a:rPr kumimoji="1" lang="ja-JP" altLang="en-US" sz="1400" dirty="0">
                  <a:solidFill>
                    <a:srgbClr val="000066"/>
                  </a:solidFill>
                  <a:latin typeface="BIZ UDPゴシック" panose="020B0400000000000000" pitchFamily="50" charset="-128"/>
                  <a:ea typeface="BIZ UDPゴシック" panose="020B0400000000000000" pitchFamily="50" charset="-128"/>
                </a:rPr>
                <a:t>対策</a:t>
              </a:r>
              <a:r>
                <a:rPr kumimoji="1" lang="en-US" altLang="ja-JP" sz="1400" dirty="0">
                  <a:solidFill>
                    <a:srgbClr val="000066"/>
                  </a:solidFill>
                  <a:latin typeface="BIZ UDPゴシック" panose="020B0400000000000000" pitchFamily="50" charset="-128"/>
                  <a:ea typeface="BIZ UDPゴシック" panose="020B0400000000000000" pitchFamily="50" charset="-128"/>
                </a:rPr>
                <a:t>｣</a:t>
              </a:r>
              <a:r>
                <a:rPr kumimoji="1" lang="ja-JP" altLang="en-US" sz="1400" dirty="0">
                  <a:solidFill>
                    <a:srgbClr val="000066"/>
                  </a:solidFill>
                  <a:latin typeface="BIZ UDPゴシック" panose="020B0400000000000000" pitchFamily="50" charset="-128"/>
                  <a:ea typeface="BIZ UDPゴシック" panose="020B0400000000000000" pitchFamily="50" charset="-128"/>
                </a:rPr>
                <a:t>からなる以下の３つの取組みを進め</a:t>
              </a:r>
              <a:r>
                <a:rPr kumimoji="1" lang="en-US" altLang="ja-JP" sz="1400" dirty="0">
                  <a:solidFill>
                    <a:srgbClr val="000066"/>
                  </a:solidFill>
                  <a:latin typeface="BIZ UDPゴシック" panose="020B0400000000000000" pitchFamily="50" charset="-128"/>
                  <a:ea typeface="BIZ UDPゴシック" panose="020B0400000000000000" pitchFamily="50" charset="-128"/>
                </a:rPr>
                <a:t>､</a:t>
              </a:r>
              <a:r>
                <a:rPr kumimoji="1" lang="ja-JP" altLang="en-US" sz="1400" dirty="0">
                  <a:solidFill>
                    <a:srgbClr val="000066"/>
                  </a:solidFill>
                  <a:latin typeface="BIZ UDPゴシック" panose="020B0400000000000000" pitchFamily="50" charset="-128"/>
                  <a:ea typeface="BIZ UDPゴシック" panose="020B0400000000000000" pitchFamily="50" charset="-128"/>
                </a:rPr>
                <a:t>温室効果ガスの削減を進める。</a:t>
              </a:r>
              <a:endParaRPr kumimoji="1" lang="en-US" altLang="ja-JP" sz="1400" dirty="0">
                <a:solidFill>
                  <a:srgbClr val="000066"/>
                </a:solidFill>
                <a:latin typeface="BIZ UDPゴシック" panose="020B0400000000000000" pitchFamily="50" charset="-128"/>
                <a:ea typeface="BIZ UDPゴシック" panose="020B0400000000000000" pitchFamily="50" charset="-128"/>
              </a:endParaRPr>
            </a:p>
            <a:p>
              <a:pPr>
                <a:lnSpc>
                  <a:spcPts val="300"/>
                </a:lnSpc>
              </a:pPr>
              <a:endParaRPr kumimoji="1" lang="en-US" altLang="ja-JP" sz="1400" dirty="0">
                <a:solidFill>
                  <a:srgbClr val="000066"/>
                </a:solidFill>
                <a:latin typeface="BIZ UDPゴシック" panose="020B0400000000000000" pitchFamily="50" charset="-128"/>
                <a:ea typeface="BIZ UDPゴシック" panose="020B0400000000000000" pitchFamily="50" charset="-128"/>
              </a:endParaRPr>
            </a:p>
            <a:p>
              <a:pPr>
                <a:lnSpc>
                  <a:spcPts val="300"/>
                </a:lnSpc>
              </a:pPr>
              <a:endParaRPr kumimoji="1" lang="en-US" altLang="ja-JP" sz="1400" dirty="0">
                <a:solidFill>
                  <a:srgbClr val="000066"/>
                </a:solidFill>
                <a:latin typeface="BIZ UDPゴシック" panose="020B0400000000000000" pitchFamily="50" charset="-128"/>
                <a:ea typeface="BIZ UDPゴシック" panose="020B0400000000000000" pitchFamily="50" charset="-128"/>
              </a:endParaRPr>
            </a:p>
            <a:p>
              <a:pPr>
                <a:lnSpc>
                  <a:spcPct val="120000"/>
                </a:lnSpc>
              </a:pPr>
              <a:r>
                <a:rPr kumimoji="1" lang="ja-JP" altLang="en-US" sz="1400" dirty="0">
                  <a:solidFill>
                    <a:schemeClr val="accent1">
                      <a:lumMod val="50000"/>
                    </a:schemeClr>
                  </a:solidFill>
                  <a:latin typeface="BIZ UDPゴシック" panose="020B0400000000000000" pitchFamily="50" charset="-128"/>
                  <a:ea typeface="BIZ UDPゴシック" panose="020B0400000000000000" pitchFamily="50" charset="-128"/>
                </a:rPr>
                <a:t>　　    </a:t>
              </a:r>
              <a:r>
                <a:rPr kumimoji="1" lang="en-US" altLang="ja-JP" sz="1400" dirty="0">
                  <a:solidFill>
                    <a:schemeClr val="accent1">
                      <a:lumMod val="50000"/>
                    </a:schemeClr>
                  </a:solidFill>
                  <a:latin typeface="BIZ UDPゴシック" panose="020B0400000000000000" pitchFamily="50" charset="-128"/>
                  <a:ea typeface="BIZ UDPゴシック" panose="020B0400000000000000" pitchFamily="50" charset="-128"/>
                </a:rPr>
                <a:t>a)</a:t>
              </a:r>
              <a:r>
                <a:rPr kumimoji="1" lang="ja-JP" altLang="en-US" sz="1400" dirty="0">
                  <a:solidFill>
                    <a:schemeClr val="accent1">
                      <a:lumMod val="50000"/>
                    </a:schemeClr>
                  </a:solidFill>
                  <a:latin typeface="BIZ UDPゴシック" panose="020B0400000000000000" pitchFamily="50" charset="-128"/>
                  <a:ea typeface="BIZ UDPゴシック" panose="020B0400000000000000" pitchFamily="50" charset="-128"/>
                </a:rPr>
                <a:t> 設備更新による省エネルギー対策</a:t>
              </a:r>
            </a:p>
            <a:p>
              <a:pPr>
                <a:lnSpc>
                  <a:spcPct val="120000"/>
                </a:lnSpc>
              </a:pPr>
              <a:r>
                <a:rPr kumimoji="1" lang="ja-JP" altLang="en-US" sz="1400" dirty="0">
                  <a:solidFill>
                    <a:schemeClr val="accent1">
                      <a:lumMod val="50000"/>
                    </a:schemeClr>
                  </a:solidFill>
                  <a:latin typeface="BIZ UDPゴシック" panose="020B0400000000000000" pitchFamily="50" charset="-128"/>
                  <a:ea typeface="BIZ UDPゴシック" panose="020B0400000000000000" pitchFamily="50" charset="-128"/>
                </a:rPr>
                <a:t>　　　  </a:t>
              </a:r>
              <a:r>
                <a:rPr kumimoji="1" lang="en-US" altLang="ja-JP" sz="1400" dirty="0">
                  <a:solidFill>
                    <a:schemeClr val="accent1">
                      <a:lumMod val="50000"/>
                    </a:schemeClr>
                  </a:solidFill>
                  <a:latin typeface="BIZ UDPゴシック" panose="020B0400000000000000" pitchFamily="50" charset="-128"/>
                  <a:ea typeface="BIZ UDPゴシック" panose="020B0400000000000000" pitchFamily="50" charset="-128"/>
                </a:rPr>
                <a:t>b)</a:t>
              </a:r>
              <a:r>
                <a:rPr kumimoji="1" lang="ja-JP" altLang="en-US" sz="1400" dirty="0">
                  <a:solidFill>
                    <a:schemeClr val="accent1">
                      <a:lumMod val="50000"/>
                    </a:schemeClr>
                  </a:solidFill>
                  <a:latin typeface="BIZ UDPゴシック" panose="020B0400000000000000" pitchFamily="50" charset="-128"/>
                  <a:ea typeface="BIZ UDPゴシック" panose="020B0400000000000000" pitchFamily="50" charset="-128"/>
                </a:rPr>
                <a:t> 維持管理の工夫による省エネルギー対策</a:t>
              </a:r>
              <a:endParaRPr kumimoji="1" lang="en-US" altLang="ja-JP" sz="1400" dirty="0">
                <a:solidFill>
                  <a:schemeClr val="accent1">
                    <a:lumMod val="50000"/>
                  </a:schemeClr>
                </a:solidFill>
                <a:latin typeface="BIZ UDPゴシック" panose="020B0400000000000000" pitchFamily="50" charset="-128"/>
                <a:ea typeface="BIZ UDPゴシック" panose="020B0400000000000000" pitchFamily="50" charset="-128"/>
              </a:endParaRPr>
            </a:p>
            <a:p>
              <a:pPr>
                <a:lnSpc>
                  <a:spcPct val="120000"/>
                </a:lnSpc>
              </a:pPr>
              <a:r>
                <a:rPr kumimoji="1" lang="ja-JP" altLang="en-US" sz="1400" dirty="0">
                  <a:solidFill>
                    <a:schemeClr val="accent1">
                      <a:lumMod val="50000"/>
                    </a:schemeClr>
                  </a:solidFill>
                  <a:latin typeface="BIZ UDPゴシック" panose="020B0400000000000000" pitchFamily="50" charset="-128"/>
                  <a:ea typeface="BIZ UDPゴシック" panose="020B0400000000000000" pitchFamily="50" charset="-128"/>
                </a:rPr>
                <a:t>　　　  </a:t>
              </a:r>
              <a:r>
                <a:rPr kumimoji="1" lang="en-US" altLang="ja-JP" sz="1400" dirty="0">
                  <a:solidFill>
                    <a:schemeClr val="accent1">
                      <a:lumMod val="50000"/>
                    </a:schemeClr>
                  </a:solidFill>
                  <a:latin typeface="BIZ UDPゴシック" panose="020B0400000000000000" pitchFamily="50" charset="-128"/>
                  <a:ea typeface="BIZ UDPゴシック" panose="020B0400000000000000" pitchFamily="50" charset="-128"/>
                </a:rPr>
                <a:t>c)</a:t>
              </a:r>
              <a:r>
                <a:rPr kumimoji="1" lang="ja-JP" altLang="en-US" sz="1400" dirty="0">
                  <a:solidFill>
                    <a:schemeClr val="accent1">
                      <a:lumMod val="50000"/>
                    </a:schemeClr>
                  </a:solidFill>
                  <a:latin typeface="BIZ UDPゴシック" panose="020B0400000000000000" pitchFamily="50" charset="-128"/>
                  <a:ea typeface="BIZ UDPゴシック" panose="020B0400000000000000" pitchFamily="50" charset="-128"/>
                </a:rPr>
                <a:t> </a:t>
              </a:r>
              <a:r>
                <a:rPr kumimoji="1" lang="en-US" altLang="ja-JP" sz="1400" dirty="0">
                  <a:solidFill>
                    <a:schemeClr val="accent1">
                      <a:lumMod val="50000"/>
                    </a:schemeClr>
                  </a:solidFill>
                  <a:latin typeface="BIZ UDPゴシック" panose="020B0400000000000000" pitchFamily="50" charset="-128"/>
                  <a:ea typeface="BIZ UDPゴシック" panose="020B0400000000000000" pitchFamily="50" charset="-128"/>
                </a:rPr>
                <a:t>N2O</a:t>
              </a:r>
              <a:r>
                <a:rPr kumimoji="1" lang="ja-JP" altLang="en-US" sz="1400" dirty="0">
                  <a:solidFill>
                    <a:schemeClr val="accent1">
                      <a:lumMod val="50000"/>
                    </a:schemeClr>
                  </a:solidFill>
                  <a:latin typeface="BIZ UDPゴシック" panose="020B0400000000000000" pitchFamily="50" charset="-128"/>
                  <a:ea typeface="BIZ UDPゴシック" panose="020B0400000000000000" pitchFamily="50" charset="-128"/>
                </a:rPr>
                <a:t>排出量の低減対策</a:t>
              </a:r>
            </a:p>
          </p:txBody>
        </p:sp>
        <p:sp>
          <p:nvSpPr>
            <p:cNvPr id="99" name="右中かっこ 98">
              <a:extLst>
                <a:ext uri="{FF2B5EF4-FFF2-40B4-BE49-F238E27FC236}">
                  <a16:creationId xmlns:a16="http://schemas.microsoft.com/office/drawing/2014/main" id="{0B7873BF-26B5-F4BB-94E4-8DFD4D3013F7}"/>
                </a:ext>
              </a:extLst>
            </p:cNvPr>
            <p:cNvSpPr/>
            <p:nvPr/>
          </p:nvSpPr>
          <p:spPr>
            <a:xfrm>
              <a:off x="5114755" y="1104839"/>
              <a:ext cx="163163" cy="574465"/>
            </a:xfrm>
            <a:prstGeom prst="rightBrace">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600">
                <a:solidFill>
                  <a:schemeClr val="accent1">
                    <a:lumMod val="50000"/>
                  </a:schemeClr>
                </a:solidFill>
              </a:endParaRPr>
            </a:p>
          </p:txBody>
        </p:sp>
        <p:sp>
          <p:nvSpPr>
            <p:cNvPr id="100" name="テキスト ボックス 99">
              <a:extLst>
                <a:ext uri="{FF2B5EF4-FFF2-40B4-BE49-F238E27FC236}">
                  <a16:creationId xmlns:a16="http://schemas.microsoft.com/office/drawing/2014/main" id="{40AAB51B-3AC8-4D70-55DC-67F0FC617EDB}"/>
                </a:ext>
              </a:extLst>
            </p:cNvPr>
            <p:cNvSpPr txBox="1"/>
            <p:nvPr/>
          </p:nvSpPr>
          <p:spPr>
            <a:xfrm>
              <a:off x="5320388" y="1104839"/>
              <a:ext cx="900001" cy="574465"/>
            </a:xfrm>
            <a:prstGeom prst="rect">
              <a:avLst/>
            </a:prstGeom>
            <a:solidFill>
              <a:schemeClr val="accent5">
                <a:lumMod val="40000"/>
                <a:lumOff val="60000"/>
              </a:schemeClr>
            </a:solidFill>
            <a:ln w="31750">
              <a:solidFill>
                <a:schemeClr val="accent5"/>
              </a:solidFill>
            </a:ln>
          </p:spPr>
          <p:txBody>
            <a:bodyPr wrap="square" lIns="36000" tIns="36000" rIns="36000" bIns="0" rtlCol="0" anchor="ctr" anchorCtr="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省エネ化</a:t>
              </a:r>
            </a:p>
          </p:txBody>
        </p:sp>
        <p:sp>
          <p:nvSpPr>
            <p:cNvPr id="102" name="テキスト ボックス 101">
              <a:extLst>
                <a:ext uri="{FF2B5EF4-FFF2-40B4-BE49-F238E27FC236}">
                  <a16:creationId xmlns:a16="http://schemas.microsoft.com/office/drawing/2014/main" id="{8C8EF80B-1B09-BF7D-84F0-49860AD866A4}"/>
                </a:ext>
              </a:extLst>
            </p:cNvPr>
            <p:cNvSpPr txBox="1"/>
            <p:nvPr/>
          </p:nvSpPr>
          <p:spPr>
            <a:xfrm>
              <a:off x="3781972" y="1733647"/>
              <a:ext cx="1088510" cy="284143"/>
            </a:xfrm>
            <a:prstGeom prst="rect">
              <a:avLst/>
            </a:prstGeom>
            <a:solidFill>
              <a:schemeClr val="accent4">
                <a:lumMod val="40000"/>
                <a:lumOff val="60000"/>
              </a:schemeClr>
            </a:solidFill>
            <a:ln w="31750">
              <a:solidFill>
                <a:schemeClr val="accent4"/>
              </a:solidFill>
            </a:ln>
          </p:spPr>
          <p:txBody>
            <a:bodyPr wrap="square" lIns="36000" tIns="36000" rIns="36000" bIns="0" rtlCol="0" anchor="ctr" anchorCtr="0">
              <a:spAutoFit/>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N</a:t>
              </a:r>
              <a:r>
                <a:rPr kumimoji="1" lang="en-US" altLang="ja-JP" sz="1400" b="0" i="0" u="none" strike="noStrike" kern="1200" cap="none" spc="0" normalizeH="0" baseline="-2500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a:t>
              </a: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O</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対策</a:t>
              </a:r>
            </a:p>
          </p:txBody>
        </p:sp>
      </p:grpSp>
      <p:sp>
        <p:nvSpPr>
          <p:cNvPr id="3" name="角丸四角形 17">
            <a:extLst>
              <a:ext uri="{FF2B5EF4-FFF2-40B4-BE49-F238E27FC236}">
                <a16:creationId xmlns:a16="http://schemas.microsoft.com/office/drawing/2014/main" id="{2CC303FE-A017-26A3-D72B-BA333D0451EA}"/>
              </a:ext>
            </a:extLst>
          </p:cNvPr>
          <p:cNvSpPr/>
          <p:nvPr/>
        </p:nvSpPr>
        <p:spPr>
          <a:xfrm>
            <a:off x="104475"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包括委託契約における課題等への対応</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5" name="四角形: 角を丸くする 4">
            <a:extLst>
              <a:ext uri="{FF2B5EF4-FFF2-40B4-BE49-F238E27FC236}">
                <a16:creationId xmlns:a16="http://schemas.microsoft.com/office/drawing/2014/main" id="{6835B1E4-427B-7995-BD39-0E73EBFD16C2}"/>
              </a:ext>
            </a:extLst>
          </p:cNvPr>
          <p:cNvSpPr/>
          <p:nvPr/>
        </p:nvSpPr>
        <p:spPr>
          <a:xfrm>
            <a:off x="5212022" y="3576974"/>
            <a:ext cx="3799247" cy="60061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26F1524B-515A-4615-939D-C8FF88D5DA01}"/>
              </a:ext>
            </a:extLst>
          </p:cNvPr>
          <p:cNvSpPr/>
          <p:nvPr/>
        </p:nvSpPr>
        <p:spPr>
          <a:xfrm>
            <a:off x="5392261" y="2631224"/>
            <a:ext cx="3365377" cy="4011469"/>
          </a:xfrm>
          <a:prstGeom prst="rect">
            <a:avLst/>
          </a:prstGeom>
          <a:no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吹き出し: 角を丸めた四角形 104">
            <a:extLst>
              <a:ext uri="{FF2B5EF4-FFF2-40B4-BE49-F238E27FC236}">
                <a16:creationId xmlns:a16="http://schemas.microsoft.com/office/drawing/2014/main" id="{039602E8-AC83-E5AA-A76C-DEB5FE1206F4}"/>
              </a:ext>
            </a:extLst>
          </p:cNvPr>
          <p:cNvSpPr/>
          <p:nvPr/>
        </p:nvSpPr>
        <p:spPr>
          <a:xfrm>
            <a:off x="6690004" y="1759314"/>
            <a:ext cx="3163246" cy="798070"/>
          </a:xfrm>
          <a:prstGeom prst="wedgeRoundRectCallout">
            <a:avLst>
              <a:gd name="adj1" fmla="val -13802"/>
              <a:gd name="adj2" fmla="val 186509"/>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a:solidFill>
                  <a:srgbClr val="0000FF"/>
                </a:solidFill>
              </a:rPr>
              <a:t>主に受注者の所掌範囲</a:t>
            </a:r>
            <a:endParaRPr kumimoji="1" lang="en-US" altLang="ja-JP" b="1" u="sng" dirty="0">
              <a:solidFill>
                <a:srgbClr val="0000FF"/>
              </a:solidFill>
            </a:endParaRPr>
          </a:p>
          <a:p>
            <a:pPr algn="ctr"/>
            <a:r>
              <a:rPr kumimoji="1" lang="ja-JP" altLang="en-US" b="1" u="sng" dirty="0">
                <a:solidFill>
                  <a:srgbClr val="0000FF"/>
                </a:solidFill>
              </a:rPr>
              <a:t>例：送風機運転の適正化</a:t>
            </a:r>
          </a:p>
        </p:txBody>
      </p:sp>
      <p:sp>
        <p:nvSpPr>
          <p:cNvPr id="2" name="角丸四角形 17">
            <a:extLst>
              <a:ext uri="{FF2B5EF4-FFF2-40B4-BE49-F238E27FC236}">
                <a16:creationId xmlns:a16="http://schemas.microsoft.com/office/drawing/2014/main" id="{1871DE11-302D-E167-6A09-F5B66A7B8CF5}"/>
              </a:ext>
            </a:extLst>
          </p:cNvPr>
          <p:cNvSpPr/>
          <p:nvPr/>
        </p:nvSpPr>
        <p:spPr>
          <a:xfrm>
            <a:off x="17811" y="579152"/>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① 処理場・抽水所施設（処理場施設の電気使用量削減に向けた提案）</a:t>
            </a:r>
            <a:endParaRPr lang="en-US" altLang="ja-JP" sz="2275" u="sng" dirty="0">
              <a:solidFill>
                <a:schemeClr val="tx1"/>
              </a:solidFill>
              <a:latin typeface="HGPｺﾞｼｯｸE" panose="020B0900000000000000" pitchFamily="50" charset="-128"/>
              <a:ea typeface="HGPｺﾞｼｯｸE" panose="020B0900000000000000" pitchFamily="50" charset="-128"/>
            </a:endParaRPr>
          </a:p>
        </p:txBody>
      </p:sp>
      <p:sp>
        <p:nvSpPr>
          <p:cNvPr id="4" name="テキスト ボックス 3">
            <a:extLst>
              <a:ext uri="{FF2B5EF4-FFF2-40B4-BE49-F238E27FC236}">
                <a16:creationId xmlns:a16="http://schemas.microsoft.com/office/drawing/2014/main" id="{ABF750A4-ED93-47D4-5B2B-60F13AFB8C23}"/>
              </a:ext>
            </a:extLst>
          </p:cNvPr>
          <p:cNvSpPr txBox="1"/>
          <p:nvPr/>
        </p:nvSpPr>
        <p:spPr>
          <a:xfrm>
            <a:off x="8714872" y="25571"/>
            <a:ext cx="1167063" cy="400110"/>
          </a:xfrm>
          <a:prstGeom prst="rect">
            <a:avLst/>
          </a:prstGeom>
          <a:noFill/>
          <a:ln w="6350">
            <a:solidFill>
              <a:schemeClr val="tx1"/>
            </a:solidFill>
          </a:ln>
        </p:spPr>
        <p:txBody>
          <a:bodyPr wrap="square" rtlCol="0">
            <a:spAutoFit/>
          </a:bodyPr>
          <a:lstStyle/>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第</a:t>
            </a:r>
            <a:r>
              <a:rPr kumimoji="1" lang="en-US" altLang="ja-JP" sz="1000" dirty="0">
                <a:solidFill>
                  <a:prstClr val="black"/>
                </a:solidFill>
                <a:latin typeface="Meiryo UI" panose="020B0604030504040204" pitchFamily="50" charset="-128"/>
                <a:ea typeface="Meiryo UI" panose="020B0604030504040204" pitchFamily="50" charset="-128"/>
              </a:rPr>
              <a:t>3</a:t>
            </a:r>
            <a:r>
              <a:rPr kumimoji="1" lang="ja-JP" altLang="en-US" sz="1000" dirty="0">
                <a:solidFill>
                  <a:prstClr val="black"/>
                </a:solidFill>
                <a:latin typeface="Meiryo UI" panose="020B0604030504040204" pitchFamily="50" charset="-128"/>
                <a:ea typeface="Meiryo UI" panose="020B0604030504040204" pitchFamily="50" charset="-128"/>
              </a:rPr>
              <a:t>回審議会資料</a:t>
            </a:r>
            <a:endParaRPr kumimoji="1" lang="en-US" altLang="ja-JP" sz="1000" dirty="0">
              <a:solidFill>
                <a:prstClr val="black"/>
              </a:solidFill>
              <a:latin typeface="Meiryo UI" panose="020B0604030504040204" pitchFamily="50" charset="-128"/>
              <a:ea typeface="Meiryo UI" panose="020B0604030504040204" pitchFamily="50" charset="-128"/>
            </a:endParaRPr>
          </a:p>
          <a:p>
            <a:pPr algn="ctr" defTabSz="914400"/>
            <a:r>
              <a:rPr kumimoji="1" lang="ja-JP" altLang="en-US" sz="1000" dirty="0">
                <a:solidFill>
                  <a:prstClr val="black"/>
                </a:solidFill>
                <a:latin typeface="Meiryo UI" panose="020B0604030504040204" pitchFamily="50" charset="-128"/>
                <a:ea typeface="Meiryo UI" panose="020B0604030504040204" pitchFamily="50" charset="-128"/>
              </a:rPr>
              <a:t>（再掲）</a:t>
            </a:r>
            <a:endParaRPr kumimoji="1" lang="en-US" altLang="ja-JP" sz="10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88223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36607-7A2C-4EDF-D23D-FF767CB5D5E7}"/>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97B5B93B-78A1-D52F-7280-0A8BA314FFC0}"/>
              </a:ext>
            </a:extLst>
          </p:cNvPr>
          <p:cNvSpPr>
            <a:spLocks noGrp="1"/>
          </p:cNvSpPr>
          <p:nvPr>
            <p:ph type="sldNum" sz="quarter" idx="12"/>
          </p:nvPr>
        </p:nvSpPr>
        <p:spPr/>
        <p:txBody>
          <a:bodyPr/>
          <a:lstStyle/>
          <a:p>
            <a:fld id="{36EC18DB-A5DF-4E0E-B815-FCD04A2C4B2C}" type="slidenum">
              <a:rPr kumimoji="1" lang="ja-JP" altLang="en-US" smtClean="0"/>
              <a:t>49</a:t>
            </a:fld>
            <a:endParaRPr kumimoji="1" lang="ja-JP" altLang="en-US"/>
          </a:p>
        </p:txBody>
      </p:sp>
      <p:sp>
        <p:nvSpPr>
          <p:cNvPr id="2" name="タイトル 1">
            <a:extLst>
              <a:ext uri="{FF2B5EF4-FFF2-40B4-BE49-F238E27FC236}">
                <a16:creationId xmlns:a16="http://schemas.microsoft.com/office/drawing/2014/main" id="{0252CCDB-D53B-267A-FDC1-2081E2D157B8}"/>
              </a:ext>
            </a:extLst>
          </p:cNvPr>
          <p:cNvSpPr txBox="1">
            <a:spLocks/>
          </p:cNvSpPr>
          <p:nvPr/>
        </p:nvSpPr>
        <p:spPr>
          <a:xfrm>
            <a:off x="454115" y="3317934"/>
            <a:ext cx="9271218" cy="31936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400" dirty="0">
                <a:latin typeface="+mn-ea"/>
                <a:ea typeface="+mn-ea"/>
              </a:rPr>
              <a:t>　●取組が可能な処理場</a:t>
            </a:r>
            <a:r>
              <a:rPr lang="en-US" altLang="ja-JP" sz="2400" dirty="0">
                <a:latin typeface="+mn-ea"/>
                <a:ea typeface="+mn-ea"/>
              </a:rPr>
              <a:t>※</a:t>
            </a:r>
            <a:r>
              <a:rPr lang="ja-JP" altLang="en-US" sz="2400" dirty="0">
                <a:latin typeface="+mn-ea"/>
                <a:ea typeface="+mn-ea"/>
              </a:rPr>
              <a:t>、試行運用方法を精査</a:t>
            </a:r>
            <a:endParaRPr lang="en-US" altLang="ja-JP" sz="2400" dirty="0">
              <a:latin typeface="+mn-ea"/>
              <a:ea typeface="+mn-ea"/>
            </a:endParaRPr>
          </a:p>
          <a:p>
            <a:pPr>
              <a:lnSpc>
                <a:spcPct val="100000"/>
              </a:lnSpc>
            </a:pPr>
            <a:r>
              <a:rPr lang="ja-JP" altLang="en-US" sz="2400" dirty="0">
                <a:latin typeface="+mn-ea"/>
                <a:ea typeface="+mn-ea"/>
              </a:rPr>
              <a:t>　</a:t>
            </a:r>
            <a:r>
              <a:rPr lang="en-US" altLang="ja-JP" sz="2000" dirty="0">
                <a:latin typeface="+mn-ea"/>
                <a:ea typeface="+mn-ea"/>
              </a:rPr>
              <a:t>※</a:t>
            </a:r>
            <a:r>
              <a:rPr lang="ja-JP" altLang="en-US" sz="2000" dirty="0">
                <a:latin typeface="+mn-ea"/>
                <a:ea typeface="+mn-ea"/>
              </a:rPr>
              <a:t>通常運転において、送風機２台運転しており削減効果が期待できる処理場</a:t>
            </a:r>
            <a:br>
              <a:rPr lang="en-US" altLang="ja-JP" sz="2400" dirty="0">
                <a:latin typeface="+mn-ea"/>
                <a:ea typeface="+mn-ea"/>
              </a:rPr>
            </a:br>
            <a:r>
              <a:rPr lang="ja-JP" altLang="en-US" sz="2400" dirty="0">
                <a:latin typeface="+mn-ea"/>
                <a:ea typeface="+mn-ea"/>
              </a:rPr>
              <a:t> →取組可能な処理場</a:t>
            </a:r>
            <a:endParaRPr lang="en-US" altLang="ja-JP" sz="2400" dirty="0">
              <a:latin typeface="+mn-ea"/>
              <a:ea typeface="+mn-ea"/>
            </a:endParaRPr>
          </a:p>
          <a:p>
            <a:pPr>
              <a:lnSpc>
                <a:spcPct val="100000"/>
              </a:lnSpc>
            </a:pPr>
            <a:r>
              <a:rPr lang="ja-JP" altLang="en-US" sz="2400" dirty="0">
                <a:latin typeface="+mn-ea"/>
                <a:ea typeface="+mn-ea"/>
              </a:rPr>
              <a:t>　　　</a:t>
            </a:r>
            <a:r>
              <a:rPr lang="ja-JP" altLang="en-US" sz="2000" dirty="0">
                <a:latin typeface="+mn-ea"/>
                <a:ea typeface="+mn-ea"/>
              </a:rPr>
              <a:t>・</a:t>
            </a:r>
            <a:r>
              <a:rPr lang="en-US" altLang="ja-JP" sz="2000" dirty="0">
                <a:latin typeface="+mn-ea"/>
                <a:ea typeface="+mn-ea"/>
              </a:rPr>
              <a:t>12</a:t>
            </a:r>
            <a:r>
              <a:rPr lang="ja-JP" altLang="en-US" sz="2000" dirty="0">
                <a:latin typeface="+mn-ea"/>
                <a:ea typeface="+mn-ea"/>
              </a:rPr>
              <a:t>処理場の内、取組可能箇所は</a:t>
            </a:r>
            <a:r>
              <a:rPr lang="en-US" altLang="ja-JP" sz="2000" b="1" dirty="0">
                <a:solidFill>
                  <a:srgbClr val="FF0000"/>
                </a:solidFill>
                <a:latin typeface="+mn-ea"/>
                <a:ea typeface="+mn-ea"/>
              </a:rPr>
              <a:t>2</a:t>
            </a:r>
            <a:r>
              <a:rPr lang="ja-JP" altLang="en-US" sz="2000" b="1" dirty="0">
                <a:solidFill>
                  <a:srgbClr val="FF0000"/>
                </a:solidFill>
                <a:latin typeface="+mn-ea"/>
                <a:ea typeface="+mn-ea"/>
              </a:rPr>
              <a:t>箇所</a:t>
            </a:r>
            <a:r>
              <a:rPr lang="ja-JP" altLang="en-US" sz="2000" dirty="0">
                <a:latin typeface="+mn-ea"/>
                <a:ea typeface="+mn-ea"/>
              </a:rPr>
              <a:t>（住之江・平野下水処理場）</a:t>
            </a:r>
            <a:br>
              <a:rPr lang="ja-JP" altLang="en-US" sz="2000" dirty="0">
                <a:latin typeface="+mn-ea"/>
                <a:ea typeface="+mn-ea"/>
              </a:rPr>
            </a:br>
            <a:r>
              <a:rPr lang="ja-JP" altLang="en-US" sz="2000" dirty="0">
                <a:latin typeface="+mn-ea"/>
                <a:ea typeface="+mn-ea"/>
              </a:rPr>
              <a:t> </a:t>
            </a:r>
            <a:r>
              <a:rPr lang="ja-JP" altLang="en-US" sz="2400" dirty="0">
                <a:latin typeface="+mn-ea"/>
              </a:rPr>
              <a:t>→試行運用方法</a:t>
            </a:r>
            <a:endParaRPr lang="en-US" altLang="ja-JP" sz="2000" dirty="0">
              <a:latin typeface="+mn-ea"/>
            </a:endParaRPr>
          </a:p>
          <a:p>
            <a:pPr>
              <a:lnSpc>
                <a:spcPct val="100000"/>
              </a:lnSpc>
            </a:pPr>
            <a:r>
              <a:rPr lang="ja-JP" altLang="en-US" sz="2000" dirty="0">
                <a:latin typeface="+mn-ea"/>
                <a:ea typeface="+mn-ea"/>
              </a:rPr>
              <a:t>　 　　・汚水量の少ない時間帯に、処理状況を鑑みながら</a:t>
            </a:r>
            <a:r>
              <a:rPr lang="ja-JP" altLang="en-US" sz="2000" b="1" dirty="0">
                <a:solidFill>
                  <a:srgbClr val="FF0000"/>
                </a:solidFill>
                <a:latin typeface="+mn-ea"/>
                <a:ea typeface="+mn-ea"/>
              </a:rPr>
              <a:t>送風機運転を</a:t>
            </a:r>
            <a:r>
              <a:rPr lang="en-US" altLang="ja-JP" sz="2000" b="1" dirty="0">
                <a:solidFill>
                  <a:srgbClr val="FF0000"/>
                </a:solidFill>
                <a:latin typeface="+mn-ea"/>
                <a:ea typeface="+mn-ea"/>
              </a:rPr>
              <a:t>2</a:t>
            </a:r>
            <a:r>
              <a:rPr lang="ja-JP" altLang="en-US" sz="2000" b="1" dirty="0">
                <a:solidFill>
                  <a:srgbClr val="FF0000"/>
                </a:solidFill>
                <a:latin typeface="+mn-ea"/>
                <a:ea typeface="+mn-ea"/>
              </a:rPr>
              <a:t>台→</a:t>
            </a:r>
            <a:r>
              <a:rPr lang="en-US" altLang="ja-JP" sz="2000" b="1" dirty="0">
                <a:solidFill>
                  <a:srgbClr val="FF0000"/>
                </a:solidFill>
                <a:latin typeface="+mn-ea"/>
                <a:ea typeface="+mn-ea"/>
              </a:rPr>
              <a:t>1</a:t>
            </a:r>
            <a:r>
              <a:rPr lang="ja-JP" altLang="en-US" sz="2000" b="1" dirty="0">
                <a:solidFill>
                  <a:srgbClr val="FF0000"/>
                </a:solidFill>
                <a:latin typeface="+mn-ea"/>
                <a:ea typeface="+mn-ea"/>
              </a:rPr>
              <a:t>台</a:t>
            </a:r>
            <a:endParaRPr lang="en-US" altLang="ja-JP" sz="2000" b="1" dirty="0">
              <a:solidFill>
                <a:srgbClr val="FF0000"/>
              </a:solidFill>
              <a:latin typeface="+mn-ea"/>
              <a:ea typeface="+mn-ea"/>
            </a:endParaRPr>
          </a:p>
          <a:p>
            <a:pPr>
              <a:lnSpc>
                <a:spcPct val="100000"/>
              </a:lnSpc>
            </a:pPr>
            <a:r>
              <a:rPr lang="ja-JP" altLang="en-US" sz="2000" dirty="0">
                <a:latin typeface="+mn-ea"/>
                <a:ea typeface="+mn-ea"/>
              </a:rPr>
              <a:t>　　　 </a:t>
            </a:r>
            <a:r>
              <a:rPr lang="ja-JP" altLang="en-US" sz="2000" dirty="0">
                <a:latin typeface="+mn-ea"/>
              </a:rPr>
              <a:t>・管理指標の</a:t>
            </a:r>
            <a:r>
              <a:rPr lang="ja-JP" altLang="en-US" sz="2000" b="1" dirty="0">
                <a:solidFill>
                  <a:srgbClr val="FF0000"/>
                </a:solidFill>
                <a:latin typeface="+mn-ea"/>
              </a:rPr>
              <a:t>段階的変更</a:t>
            </a:r>
            <a:r>
              <a:rPr lang="ja-JP" altLang="en-US" sz="2000" dirty="0">
                <a:latin typeface="+mn-ea"/>
              </a:rPr>
              <a:t>（反応槽の溶存酸素量）</a:t>
            </a:r>
            <a:endParaRPr lang="en-US" altLang="ja-JP" sz="2000" dirty="0">
              <a:latin typeface="+mn-ea"/>
            </a:endParaRPr>
          </a:p>
          <a:p>
            <a:pPr>
              <a:lnSpc>
                <a:spcPct val="100000"/>
              </a:lnSpc>
            </a:pPr>
            <a:r>
              <a:rPr lang="ja-JP" altLang="en-US" sz="2000" dirty="0">
                <a:latin typeface="+mn-ea"/>
                <a:ea typeface="+mn-ea"/>
              </a:rPr>
              <a:t>　　　 ・</a:t>
            </a:r>
            <a:r>
              <a:rPr lang="ja-JP" altLang="en-US" sz="2000" b="1" dirty="0">
                <a:solidFill>
                  <a:srgbClr val="FF0000"/>
                </a:solidFill>
                <a:latin typeface="+mn-ea"/>
                <a:ea typeface="+mn-ea"/>
              </a:rPr>
              <a:t>放流水質</a:t>
            </a:r>
            <a:r>
              <a:rPr lang="ja-JP" altLang="en-US" sz="2000" dirty="0">
                <a:latin typeface="+mn-ea"/>
                <a:ea typeface="+mn-ea"/>
              </a:rPr>
              <a:t>の要求水準及び評価基準の超過が生じない範囲で試行</a:t>
            </a:r>
            <a:endParaRPr lang="en-US" altLang="ja-JP" sz="2000" dirty="0">
              <a:latin typeface="+mn-ea"/>
              <a:ea typeface="+mn-ea"/>
            </a:endParaRPr>
          </a:p>
        </p:txBody>
      </p:sp>
      <p:sp>
        <p:nvSpPr>
          <p:cNvPr id="8" name="タイトル 1">
            <a:extLst>
              <a:ext uri="{FF2B5EF4-FFF2-40B4-BE49-F238E27FC236}">
                <a16:creationId xmlns:a16="http://schemas.microsoft.com/office/drawing/2014/main" id="{FF1C09BD-ACC6-4E10-E12B-3B6A02F40036}"/>
              </a:ext>
            </a:extLst>
          </p:cNvPr>
          <p:cNvSpPr txBox="1">
            <a:spLocks/>
          </p:cNvSpPr>
          <p:nvPr/>
        </p:nvSpPr>
        <p:spPr>
          <a:xfrm>
            <a:off x="273448" y="3083756"/>
            <a:ext cx="2932749" cy="604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2400" b="1" dirty="0">
                <a:latin typeface="+mn-ea"/>
                <a:ea typeface="+mn-ea"/>
              </a:rPr>
              <a:t>【</a:t>
            </a:r>
            <a:r>
              <a:rPr lang="ja-JP" altLang="en-US" sz="2400" b="1" dirty="0">
                <a:latin typeface="+mn-ea"/>
                <a:ea typeface="+mn-ea"/>
              </a:rPr>
              <a:t>令和７年度の取組</a:t>
            </a:r>
            <a:r>
              <a:rPr lang="en-US" altLang="ja-JP" sz="2400" b="1" dirty="0">
                <a:latin typeface="+mn-ea"/>
                <a:ea typeface="+mn-ea"/>
              </a:rPr>
              <a:t>】</a:t>
            </a:r>
            <a:r>
              <a:rPr lang="ja-JP" altLang="en-US" sz="2400" b="1" dirty="0">
                <a:latin typeface="+mn-ea"/>
                <a:ea typeface="+mn-ea"/>
              </a:rPr>
              <a:t>　　　　　　　　　　 　　　　　　　　　　　　　　　　　　　　　</a:t>
            </a:r>
          </a:p>
        </p:txBody>
      </p:sp>
      <p:sp>
        <p:nvSpPr>
          <p:cNvPr id="9" name="角丸四角形 17">
            <a:extLst>
              <a:ext uri="{FF2B5EF4-FFF2-40B4-BE49-F238E27FC236}">
                <a16:creationId xmlns:a16="http://schemas.microsoft.com/office/drawing/2014/main" id="{C93556CC-27A6-AEED-6E97-8D318F1BE04C}"/>
              </a:ext>
            </a:extLst>
          </p:cNvPr>
          <p:cNvSpPr/>
          <p:nvPr/>
        </p:nvSpPr>
        <p:spPr>
          <a:xfrm>
            <a:off x="104475"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包括委託契約における課題等への対応</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0" name="角丸四角形 17">
            <a:extLst>
              <a:ext uri="{FF2B5EF4-FFF2-40B4-BE49-F238E27FC236}">
                <a16:creationId xmlns:a16="http://schemas.microsoft.com/office/drawing/2014/main" id="{AC32C149-4E80-3A8D-9680-52C7BDA2E29F}"/>
              </a:ext>
            </a:extLst>
          </p:cNvPr>
          <p:cNvSpPr/>
          <p:nvPr/>
        </p:nvSpPr>
        <p:spPr>
          <a:xfrm>
            <a:off x="17811" y="579152"/>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　① 処理場・抽水所施設（処理場施設の電気使用量削減に向けた取組）</a:t>
            </a:r>
            <a:endParaRPr lang="en-US" altLang="ja-JP" sz="2275" u="sng" dirty="0">
              <a:solidFill>
                <a:schemeClr val="tx1"/>
              </a:solidFill>
              <a:latin typeface="HGPｺﾞｼｯｸE" panose="020B0900000000000000" pitchFamily="50" charset="-128"/>
              <a:ea typeface="HGPｺﾞｼｯｸE" panose="020B0900000000000000" pitchFamily="50" charset="-128"/>
            </a:endParaRPr>
          </a:p>
        </p:txBody>
      </p:sp>
      <p:sp>
        <p:nvSpPr>
          <p:cNvPr id="5" name="テキスト ボックス 4">
            <a:extLst>
              <a:ext uri="{FF2B5EF4-FFF2-40B4-BE49-F238E27FC236}">
                <a16:creationId xmlns:a16="http://schemas.microsoft.com/office/drawing/2014/main" id="{9699FF6E-DE3A-22DC-782D-2AA562515F7C}"/>
              </a:ext>
            </a:extLst>
          </p:cNvPr>
          <p:cNvSpPr txBox="1"/>
          <p:nvPr/>
        </p:nvSpPr>
        <p:spPr>
          <a:xfrm>
            <a:off x="525174" y="1438086"/>
            <a:ext cx="9129100" cy="830997"/>
          </a:xfrm>
          <a:prstGeom prst="rect">
            <a:avLst/>
          </a:prstGeom>
          <a:noFill/>
        </p:spPr>
        <p:txBody>
          <a:bodyPr wrap="square">
            <a:spAutoFit/>
          </a:bodyPr>
          <a:lstStyle/>
          <a:p>
            <a:r>
              <a:rPr lang="ja-JP" altLang="en-US" sz="2400" u="sng" dirty="0">
                <a:latin typeface="HGPｺﾞｼｯｸE" panose="020B0900000000000000" pitchFamily="50" charset="-128"/>
                <a:ea typeface="HGPｺﾞｼｯｸE" panose="020B0900000000000000" pitchFamily="50" charset="-128"/>
              </a:rPr>
              <a:t>送風機の電気使用量削減をどこで、どれだけできるか、水質への影響があるか不明確</a:t>
            </a:r>
            <a:endParaRPr lang="ja-JP" altLang="en-US" sz="2400" u="sng" dirty="0"/>
          </a:p>
        </p:txBody>
      </p:sp>
      <p:sp>
        <p:nvSpPr>
          <p:cNvPr id="3" name="テキスト ボックス 2">
            <a:extLst>
              <a:ext uri="{FF2B5EF4-FFF2-40B4-BE49-F238E27FC236}">
                <a16:creationId xmlns:a16="http://schemas.microsoft.com/office/drawing/2014/main" id="{1967A1A0-BAC4-83D4-D275-8320BBFF8B2F}"/>
              </a:ext>
            </a:extLst>
          </p:cNvPr>
          <p:cNvSpPr txBox="1"/>
          <p:nvPr/>
        </p:nvSpPr>
        <p:spPr>
          <a:xfrm>
            <a:off x="525174" y="2601562"/>
            <a:ext cx="7475424" cy="461665"/>
          </a:xfrm>
          <a:prstGeom prst="rect">
            <a:avLst/>
          </a:prstGeom>
          <a:noFill/>
        </p:spPr>
        <p:txBody>
          <a:bodyPr wrap="square">
            <a:spAutoFit/>
          </a:bodyPr>
          <a:lstStyle/>
          <a:p>
            <a:r>
              <a:rPr kumimoji="1" lang="ja-JP" altLang="en-US" sz="2400" b="1" u="sng" dirty="0">
                <a:solidFill>
                  <a:srgbClr val="0000FF"/>
                </a:solidFill>
              </a:rPr>
              <a:t>送風機運転の省エネルギー対策に向けた試行が必要</a:t>
            </a:r>
            <a:endParaRPr lang="ja-JP" altLang="en-US" sz="2400" dirty="0"/>
          </a:p>
        </p:txBody>
      </p:sp>
      <p:sp>
        <p:nvSpPr>
          <p:cNvPr id="4" name="タイトル 1">
            <a:extLst>
              <a:ext uri="{FF2B5EF4-FFF2-40B4-BE49-F238E27FC236}">
                <a16:creationId xmlns:a16="http://schemas.microsoft.com/office/drawing/2014/main" id="{E83A72C7-BCAE-C909-1CF5-BACCD2465204}"/>
              </a:ext>
            </a:extLst>
          </p:cNvPr>
          <p:cNvSpPr txBox="1">
            <a:spLocks/>
          </p:cNvSpPr>
          <p:nvPr/>
        </p:nvSpPr>
        <p:spPr>
          <a:xfrm>
            <a:off x="251726" y="944576"/>
            <a:ext cx="1558414" cy="604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2800" b="1" dirty="0">
                <a:latin typeface="+mn-ea"/>
                <a:ea typeface="+mn-ea"/>
              </a:rPr>
              <a:t>【</a:t>
            </a:r>
            <a:r>
              <a:rPr lang="ja-JP" altLang="en-US" sz="2800" b="1" dirty="0">
                <a:latin typeface="+mn-ea"/>
                <a:ea typeface="+mn-ea"/>
              </a:rPr>
              <a:t>課題</a:t>
            </a:r>
            <a:r>
              <a:rPr lang="en-US" altLang="ja-JP" sz="2800" b="1" dirty="0">
                <a:latin typeface="+mn-ea"/>
                <a:ea typeface="+mn-ea"/>
              </a:rPr>
              <a:t>】</a:t>
            </a:r>
            <a:r>
              <a:rPr lang="ja-JP" altLang="en-US" sz="2800" b="1" dirty="0">
                <a:latin typeface="+mn-ea"/>
                <a:ea typeface="+mn-ea"/>
              </a:rPr>
              <a:t>　　　　　　　　　　 　　　　　　　　　　　　　　　　　　　　　</a:t>
            </a:r>
          </a:p>
        </p:txBody>
      </p:sp>
      <p:sp>
        <p:nvSpPr>
          <p:cNvPr id="7" name="テキスト ボックス 6">
            <a:extLst>
              <a:ext uri="{FF2B5EF4-FFF2-40B4-BE49-F238E27FC236}">
                <a16:creationId xmlns:a16="http://schemas.microsoft.com/office/drawing/2014/main" id="{6A3D6786-FB2E-5645-9B99-109469FA81B4}"/>
              </a:ext>
            </a:extLst>
          </p:cNvPr>
          <p:cNvSpPr txBox="1"/>
          <p:nvPr/>
        </p:nvSpPr>
        <p:spPr>
          <a:xfrm>
            <a:off x="3769566" y="1924764"/>
            <a:ext cx="5987344" cy="615553"/>
          </a:xfrm>
          <a:prstGeom prst="rect">
            <a:avLst/>
          </a:prstGeom>
          <a:noFill/>
        </p:spPr>
        <p:txBody>
          <a:bodyPr wrap="square" rtlCol="0">
            <a:spAutoFit/>
          </a:bodyPr>
          <a:lstStyle/>
          <a:p>
            <a:r>
              <a:rPr lang="ja-JP" altLang="en-US" b="1" dirty="0">
                <a:latin typeface="HG丸ｺﾞｼｯｸM-PRO" panose="020F0600000000000000" pitchFamily="50" charset="-128"/>
                <a:ea typeface="HG丸ｺﾞｼｯｸM-PRO" panose="020F0600000000000000" pitchFamily="50" charset="-128"/>
              </a:rPr>
              <a:t>　</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送風機とは　</a:t>
            </a:r>
            <a:r>
              <a:rPr lang="ja-JP" altLang="en-US" sz="1600" dirty="0"/>
              <a:t>汚水中の有機物を微生物によって吸収・分解する</a:t>
            </a:r>
            <a:endParaRPr lang="en-US" altLang="ja-JP" sz="1600" dirty="0"/>
          </a:p>
          <a:p>
            <a:r>
              <a:rPr lang="ja-JP" altLang="en-US" sz="1600" dirty="0"/>
              <a:t>　　　　　　　　　　　　ために必要な空気を反応槽へ吹き込む装置</a:t>
            </a:r>
            <a:r>
              <a:rPr lang="ja-JP" altLang="en-US" sz="1600" b="1" dirty="0">
                <a:solidFill>
                  <a:srgbClr val="FF0101"/>
                </a:solidFill>
                <a:latin typeface="HG丸ｺﾞｼｯｸM-PRO" panose="020F0600000000000000" pitchFamily="50" charset="-128"/>
                <a:ea typeface="HG丸ｺﾞｼｯｸM-PRO" panose="020F0600000000000000" pitchFamily="50" charset="-128"/>
              </a:rPr>
              <a:t>　</a:t>
            </a:r>
            <a:endParaRPr lang="en-US" altLang="ja-JP" sz="1600" dirty="0">
              <a:solidFill>
                <a:srgbClr val="FF0101"/>
              </a:solidFill>
              <a:latin typeface="+mn-ea"/>
              <a:ea typeface="HG丸ｺﾞｼｯｸM-PRO" panose="020F0600000000000000" pitchFamily="50" charset="-128"/>
            </a:endParaRPr>
          </a:p>
        </p:txBody>
      </p:sp>
      <p:sp>
        <p:nvSpPr>
          <p:cNvPr id="11" name="矢印: 下 10">
            <a:extLst>
              <a:ext uri="{FF2B5EF4-FFF2-40B4-BE49-F238E27FC236}">
                <a16:creationId xmlns:a16="http://schemas.microsoft.com/office/drawing/2014/main" id="{28ADECEB-38EF-A55C-3EB8-6CB23E5856C2}"/>
              </a:ext>
            </a:extLst>
          </p:cNvPr>
          <p:cNvSpPr/>
          <p:nvPr/>
        </p:nvSpPr>
        <p:spPr>
          <a:xfrm>
            <a:off x="3321697" y="2214755"/>
            <a:ext cx="447869" cy="46166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09170303-DA1E-E4B6-C426-9DABE7C5EC71}"/>
              </a:ext>
            </a:extLst>
          </p:cNvPr>
          <p:cNvSpPr txBox="1"/>
          <p:nvPr/>
        </p:nvSpPr>
        <p:spPr>
          <a:xfrm>
            <a:off x="900850" y="6365123"/>
            <a:ext cx="7012538" cy="461665"/>
          </a:xfrm>
          <a:prstGeom prst="rect">
            <a:avLst/>
          </a:prstGeom>
          <a:noFill/>
        </p:spPr>
        <p:txBody>
          <a:bodyPr wrap="square">
            <a:spAutoFit/>
          </a:bodyPr>
          <a:lstStyle/>
          <a:p>
            <a:r>
              <a:rPr lang="ja-JP" altLang="en-US" sz="2400" u="sng" dirty="0">
                <a:solidFill>
                  <a:srgbClr val="FF0000"/>
                </a:solidFill>
              </a:rPr>
              <a:t>放流水質への影響は、引き続き検証必要</a:t>
            </a:r>
          </a:p>
        </p:txBody>
      </p:sp>
      <p:sp>
        <p:nvSpPr>
          <p:cNvPr id="14" name="矢印: 下 13">
            <a:extLst>
              <a:ext uri="{FF2B5EF4-FFF2-40B4-BE49-F238E27FC236}">
                <a16:creationId xmlns:a16="http://schemas.microsoft.com/office/drawing/2014/main" id="{4BBBB7A2-83EB-3A5F-0F3F-8C6E433A954E}"/>
              </a:ext>
            </a:extLst>
          </p:cNvPr>
          <p:cNvSpPr/>
          <p:nvPr/>
        </p:nvSpPr>
        <p:spPr>
          <a:xfrm rot="16200000">
            <a:off x="545245" y="6361446"/>
            <a:ext cx="254111" cy="457100"/>
          </a:xfrm>
          <a:prstGeom prst="downArrow">
            <a:avLst>
              <a:gd name="adj1" fmla="val 50000"/>
              <a:gd name="adj2" fmla="val 4791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4582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E5BB85-F7AE-693E-7AF5-24306F626297}"/>
              </a:ext>
            </a:extLst>
          </p:cNvPr>
          <p:cNvSpPr>
            <a:spLocks noGrp="1"/>
          </p:cNvSpPr>
          <p:nvPr>
            <p:ph type="ctrTitle"/>
          </p:nvPr>
        </p:nvSpPr>
        <p:spPr>
          <a:xfrm>
            <a:off x="0" y="1477857"/>
            <a:ext cx="9880600" cy="2257564"/>
          </a:xfrm>
        </p:spPr>
        <p:txBody>
          <a:bodyPr>
            <a:noAutofit/>
          </a:bodyPr>
          <a:lstStyle/>
          <a:p>
            <a:pPr>
              <a:lnSpc>
                <a:spcPct val="100000"/>
              </a:lnSpc>
            </a:pPr>
            <a:r>
              <a:rPr lang="ja-JP" altLang="en-US" sz="3200" b="1" dirty="0">
                <a:solidFill>
                  <a:schemeClr val="tx1"/>
                </a:solidFill>
                <a:latin typeface="+mn-ea"/>
                <a:ea typeface="+mn-ea"/>
              </a:rPr>
              <a:t>要求水準・評価基準の達成状況 </a:t>
            </a:r>
            <a:br>
              <a:rPr lang="en-US" altLang="ja-JP" sz="3200" b="1" dirty="0">
                <a:solidFill>
                  <a:schemeClr val="tx1"/>
                </a:solidFill>
                <a:latin typeface="+mn-ea"/>
                <a:ea typeface="+mn-ea"/>
              </a:rPr>
            </a:br>
            <a:r>
              <a:rPr lang="ja-JP" altLang="en-US" sz="3200" b="1" dirty="0">
                <a:solidFill>
                  <a:schemeClr val="tx1"/>
                </a:solidFill>
                <a:latin typeface="+mn-ea"/>
                <a:ea typeface="+mn-ea"/>
              </a:rPr>
              <a:t>（令和７年度）</a:t>
            </a:r>
            <a:br>
              <a:rPr lang="en-US" altLang="ja-JP" sz="3200" b="1" dirty="0">
                <a:solidFill>
                  <a:schemeClr val="tx1"/>
                </a:solidFill>
                <a:latin typeface="+mn-ea"/>
                <a:ea typeface="+mn-ea"/>
              </a:rPr>
            </a:br>
            <a:r>
              <a:rPr lang="ja-JP" altLang="en-US" sz="1600" dirty="0">
                <a:solidFill>
                  <a:schemeClr val="tx1"/>
                </a:solidFill>
                <a:latin typeface="+mn-ea"/>
                <a:ea typeface="+mn-ea"/>
              </a:rPr>
              <a:t>　</a:t>
            </a:r>
            <a:br>
              <a:rPr lang="en-US" altLang="ja-JP" sz="3200" dirty="0">
                <a:solidFill>
                  <a:schemeClr val="tx1"/>
                </a:solidFill>
                <a:latin typeface="+mn-ea"/>
                <a:ea typeface="+mn-ea"/>
              </a:rPr>
            </a:br>
            <a:r>
              <a:rPr lang="en-US" altLang="ja-JP" sz="2400" dirty="0">
                <a:solidFill>
                  <a:schemeClr val="tx1"/>
                </a:solidFill>
                <a:latin typeface="+mn-ea"/>
                <a:ea typeface="+mn-ea"/>
              </a:rPr>
              <a:t>※</a:t>
            </a:r>
            <a:r>
              <a:rPr lang="ja-JP" altLang="en-US" sz="2400" dirty="0">
                <a:solidFill>
                  <a:schemeClr val="tx1"/>
                </a:solidFill>
                <a:latin typeface="+mn-ea"/>
                <a:ea typeface="+mn-ea"/>
              </a:rPr>
              <a:t>モニタリング実施状況を含む</a:t>
            </a:r>
            <a:br>
              <a:rPr lang="en-US" altLang="ja-JP" sz="3600" dirty="0">
                <a:latin typeface="+mn-ea"/>
                <a:ea typeface="+mn-ea"/>
              </a:rPr>
            </a:br>
            <a:r>
              <a:rPr lang="ja-JP" altLang="en-US" sz="1600" dirty="0"/>
              <a:t>　</a:t>
            </a:r>
            <a:endParaRPr lang="ja-JP" altLang="en-US" sz="3600" dirty="0"/>
          </a:p>
        </p:txBody>
      </p:sp>
      <p:sp>
        <p:nvSpPr>
          <p:cNvPr id="4" name="スライド番号プレースホルダー 3">
            <a:extLst>
              <a:ext uri="{FF2B5EF4-FFF2-40B4-BE49-F238E27FC236}">
                <a16:creationId xmlns:a16="http://schemas.microsoft.com/office/drawing/2014/main" id="{B7D9E987-737F-1AC1-765B-7F5893106147}"/>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5</a:t>
            </a:fld>
            <a:endParaRPr lang="ja-JP" altLang="en-US">
              <a:solidFill>
                <a:prstClr val="black"/>
              </a:solidFill>
              <a:latin typeface="Segoe UI"/>
              <a:ea typeface="Meiryo UI"/>
            </a:endParaRPr>
          </a:p>
        </p:txBody>
      </p:sp>
      <p:sp>
        <p:nvSpPr>
          <p:cNvPr id="3" name="字幕 2">
            <a:extLst>
              <a:ext uri="{FF2B5EF4-FFF2-40B4-BE49-F238E27FC236}">
                <a16:creationId xmlns:a16="http://schemas.microsoft.com/office/drawing/2014/main" id="{6C4279D7-33C3-21C5-F02E-AAF4610EC785}"/>
              </a:ext>
            </a:extLst>
          </p:cNvPr>
          <p:cNvSpPr txBox="1">
            <a:spLocks/>
          </p:cNvSpPr>
          <p:nvPr/>
        </p:nvSpPr>
        <p:spPr>
          <a:xfrm>
            <a:off x="261170" y="353233"/>
            <a:ext cx="4988562" cy="895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dirty="0"/>
              <a:t>【</a:t>
            </a:r>
            <a:r>
              <a:rPr lang="ja-JP" altLang="en-US" dirty="0"/>
              <a:t>議題２</a:t>
            </a:r>
            <a:r>
              <a:rPr lang="en-US" altLang="ja-JP" dirty="0"/>
              <a:t>-</a:t>
            </a:r>
            <a:r>
              <a:rPr lang="ja-JP" altLang="en-US" dirty="0"/>
              <a:t>１</a:t>
            </a:r>
            <a:r>
              <a:rPr lang="en-US" altLang="ja-JP" dirty="0"/>
              <a:t>】</a:t>
            </a:r>
          </a:p>
        </p:txBody>
      </p:sp>
    </p:spTree>
    <p:extLst>
      <p:ext uri="{BB962C8B-B14F-4D97-AF65-F5344CB8AC3E}">
        <p14:creationId xmlns:p14="http://schemas.microsoft.com/office/powerpoint/2010/main" val="37462251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CF71-DCEA-2F2A-92AA-91A8AC0BCF18}"/>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1BC5A66A-3433-1793-6DBC-D7BC5DB87F3D}"/>
              </a:ext>
            </a:extLst>
          </p:cNvPr>
          <p:cNvSpPr>
            <a:spLocks noGrp="1"/>
          </p:cNvSpPr>
          <p:nvPr>
            <p:ph type="sldNum" sz="quarter" idx="12"/>
          </p:nvPr>
        </p:nvSpPr>
        <p:spPr/>
        <p:txBody>
          <a:bodyPr/>
          <a:lstStyle/>
          <a:p>
            <a:fld id="{36EC18DB-A5DF-4E0E-B815-FCD04A2C4B2C}" type="slidenum">
              <a:rPr kumimoji="1" lang="ja-JP" altLang="en-US" smtClean="0"/>
              <a:t>50</a:t>
            </a:fld>
            <a:endParaRPr kumimoji="1" lang="ja-JP" altLang="en-US"/>
          </a:p>
        </p:txBody>
      </p:sp>
      <p:sp>
        <p:nvSpPr>
          <p:cNvPr id="9" name="角丸四角形 17">
            <a:extLst>
              <a:ext uri="{FF2B5EF4-FFF2-40B4-BE49-F238E27FC236}">
                <a16:creationId xmlns:a16="http://schemas.microsoft.com/office/drawing/2014/main" id="{205B7B2A-E1E9-739D-D0F8-B0DC8DB3DF94}"/>
              </a:ext>
            </a:extLst>
          </p:cNvPr>
          <p:cNvSpPr/>
          <p:nvPr/>
        </p:nvSpPr>
        <p:spPr>
          <a:xfrm>
            <a:off x="104475"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３</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２　包括委託契約における課題等への対応</a:t>
            </a:r>
            <a:endParaRPr lang="en-US" altLang="ja-JP" sz="2275" dirty="0">
              <a:solidFill>
                <a:schemeClr val="tx1"/>
              </a:solidFill>
              <a:latin typeface="HGPｺﾞｼｯｸE" panose="020B0900000000000000" pitchFamily="50" charset="-128"/>
              <a:ea typeface="HGPｺﾞｼｯｸE" panose="020B0900000000000000" pitchFamily="50" charset="-128"/>
            </a:endParaRPr>
          </a:p>
        </p:txBody>
      </p:sp>
      <p:sp>
        <p:nvSpPr>
          <p:cNvPr id="10" name="角丸四角形 17">
            <a:extLst>
              <a:ext uri="{FF2B5EF4-FFF2-40B4-BE49-F238E27FC236}">
                <a16:creationId xmlns:a16="http://schemas.microsoft.com/office/drawing/2014/main" id="{C85282B9-7046-1F09-2719-7712BA904CBF}"/>
              </a:ext>
            </a:extLst>
          </p:cNvPr>
          <p:cNvSpPr/>
          <p:nvPr/>
        </p:nvSpPr>
        <p:spPr>
          <a:xfrm>
            <a:off x="17811" y="579152"/>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u="sng" dirty="0">
                <a:solidFill>
                  <a:schemeClr val="tx1"/>
                </a:solidFill>
                <a:latin typeface="HGPｺﾞｼｯｸE" panose="020B0900000000000000" pitchFamily="50" charset="-128"/>
                <a:ea typeface="HGPｺﾞｼｯｸE" panose="020B0900000000000000" pitchFamily="50" charset="-128"/>
              </a:rPr>
              <a:t>　① 処理場・抽水所施設（処理場施設の電気使用量削減に向けた取組）</a:t>
            </a:r>
            <a:endParaRPr lang="en-US" altLang="ja-JP" sz="2275" u="sng" dirty="0">
              <a:solidFill>
                <a:schemeClr val="tx1"/>
              </a:solidFill>
              <a:latin typeface="HGPｺﾞｼｯｸE" panose="020B0900000000000000" pitchFamily="50" charset="-128"/>
              <a:ea typeface="HGPｺﾞｼｯｸE" panose="020B0900000000000000" pitchFamily="50" charset="-128"/>
            </a:endParaRPr>
          </a:p>
        </p:txBody>
      </p:sp>
      <p:sp>
        <p:nvSpPr>
          <p:cNvPr id="7" name="テキスト ボックス 6">
            <a:extLst>
              <a:ext uri="{FF2B5EF4-FFF2-40B4-BE49-F238E27FC236}">
                <a16:creationId xmlns:a16="http://schemas.microsoft.com/office/drawing/2014/main" id="{9115D778-5B53-7E8A-F0E5-16399798ED05}"/>
              </a:ext>
            </a:extLst>
          </p:cNvPr>
          <p:cNvSpPr txBox="1"/>
          <p:nvPr/>
        </p:nvSpPr>
        <p:spPr>
          <a:xfrm>
            <a:off x="417714" y="1093674"/>
            <a:ext cx="5256000" cy="461665"/>
          </a:xfrm>
          <a:prstGeom prst="rect">
            <a:avLst/>
          </a:prstGeom>
          <a:noFill/>
        </p:spPr>
        <p:txBody>
          <a:bodyPr wrap="square" rtlCol="0">
            <a:spAutoFit/>
          </a:bodyPr>
          <a:lstStyle/>
          <a:p>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今後のスケジュール</a:t>
            </a:r>
            <a:r>
              <a:rPr lang="en-US" altLang="ja-JP" sz="2400" b="1" dirty="0">
                <a:latin typeface="Meiryo UI" panose="020B0604030504040204" pitchFamily="50" charset="-128"/>
                <a:ea typeface="Meiryo UI" panose="020B0604030504040204" pitchFamily="50" charset="-128"/>
              </a:rPr>
              <a:t>】</a:t>
            </a:r>
            <a:endParaRPr lang="en-US" altLang="ja-JP" sz="900" b="1"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EBD14408-1FAD-C7FF-8521-C665F53BB3C0}"/>
              </a:ext>
            </a:extLst>
          </p:cNvPr>
          <p:cNvSpPr txBox="1"/>
          <p:nvPr/>
        </p:nvSpPr>
        <p:spPr>
          <a:xfrm>
            <a:off x="563186" y="1887765"/>
            <a:ext cx="9165522" cy="4278094"/>
          </a:xfrm>
          <a:prstGeom prst="rect">
            <a:avLst/>
          </a:prstGeom>
          <a:noFill/>
        </p:spPr>
        <p:txBody>
          <a:bodyPr wrap="square">
            <a:spAutoFit/>
          </a:bodyPr>
          <a:lstStyle/>
          <a:p>
            <a:r>
              <a:rPr lang="en-US" altLang="ja-JP" sz="2400" b="1"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2400" b="1" dirty="0">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2400" b="1" dirty="0">
                <a:latin typeface="Meiryo UI" panose="020B0604030504040204" pitchFamily="50" charset="-128"/>
                <a:ea typeface="Meiryo UI" panose="020B0604030504040204" pitchFamily="50" charset="-128"/>
                <a:cs typeface="Times New Roman" panose="02020603050405020304" pitchFamily="18" charset="0"/>
              </a:rPr>
              <a:t>8</a:t>
            </a:r>
            <a:r>
              <a:rPr lang="ja-JP" altLang="en-US" sz="2400" b="1" dirty="0">
                <a:latin typeface="Meiryo UI" panose="020B0604030504040204" pitchFamily="50" charset="-128"/>
                <a:ea typeface="Meiryo UI" panose="020B0604030504040204" pitchFamily="50" charset="-128"/>
                <a:cs typeface="Times New Roman" panose="02020603050405020304" pitchFamily="18" charset="0"/>
              </a:rPr>
              <a:t>年度</a:t>
            </a:r>
            <a:r>
              <a:rPr lang="en-US" altLang="ja-JP" sz="2400" b="1"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2400" dirty="0">
                <a:latin typeface="Meiryo UI" panose="020B0604030504040204" pitchFamily="50" charset="-128"/>
                <a:ea typeface="Meiryo UI" panose="020B0604030504040204" pitchFamily="50" charset="-128"/>
                <a:cs typeface="Times New Roman" panose="02020603050405020304" pitchFamily="18" charset="0"/>
              </a:rPr>
              <a:t>　　・一旦、インセンティブ制度ではなく通常業務として</a:t>
            </a:r>
            <a:r>
              <a:rPr lang="ja-JP" altLang="ja-JP" sz="2400" b="1" u="sng"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試行運用</a:t>
            </a:r>
            <a:endParaRPr lang="en-US" altLang="ja-JP" sz="2400" b="1" u="sng"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dirty="0"/>
              <a:t>　　</a:t>
            </a:r>
            <a:r>
              <a:rPr lang="ja-JP" altLang="en-US" sz="2400" dirty="0">
                <a:solidFill>
                  <a:prstClr val="black"/>
                </a:solidFill>
                <a:latin typeface="Meiryo UI"/>
              </a:rPr>
              <a:t> ・市と受注者の双方で放流水質悪化などリスクを分担</a:t>
            </a:r>
            <a:endParaRPr lang="en-US" altLang="ja-JP" sz="2400" dirty="0">
              <a:solidFill>
                <a:prstClr val="black"/>
              </a:solidFill>
              <a:latin typeface="Meiryo UI"/>
            </a:endParaRPr>
          </a:p>
          <a:p>
            <a:endParaRPr lang="en-US" altLang="ja-JP" sz="2400" dirty="0">
              <a:solidFill>
                <a:prstClr val="black"/>
              </a:solidFill>
              <a:latin typeface="Meiryo UI"/>
            </a:endParaRPr>
          </a:p>
          <a:p>
            <a:r>
              <a:rPr lang="ja-JP" altLang="en-US" sz="2400" dirty="0">
                <a:latin typeface="Meiryo UI" panose="020B0604030504040204" pitchFamily="50" charset="-128"/>
                <a:ea typeface="Meiryo UI" panose="020B0604030504040204" pitchFamily="50" charset="-128"/>
                <a:cs typeface="Times New Roman" panose="02020603050405020304" pitchFamily="18" charset="0"/>
              </a:rPr>
              <a:t>　●インセンティブ制度の導入に向けた</a:t>
            </a:r>
            <a:r>
              <a:rPr lang="ja-JP" altLang="en-US" sz="2400" dirty="0">
                <a:latin typeface="Meiryo UI" panose="020B0604030504040204" pitchFamily="50" charset="-128"/>
                <a:ea typeface="Meiryo UI" panose="020B0604030504040204" pitchFamily="50" charset="-128"/>
              </a:rPr>
              <a:t>検証</a:t>
            </a:r>
          </a:p>
          <a:p>
            <a:r>
              <a:rPr lang="ja-JP" altLang="en-US" sz="24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✓降雨や処理状況等どのような場合に放流水質が悪化し、そのリスク負担を</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受注者とすることができるか</a:t>
            </a:r>
          </a:p>
          <a:p>
            <a:r>
              <a:rPr lang="ja-JP" altLang="en-US" sz="2000" dirty="0">
                <a:latin typeface="Meiryo UI" panose="020B0604030504040204" pitchFamily="50" charset="-128"/>
                <a:ea typeface="Meiryo UI" panose="020B0604030504040204" pitchFamily="50" charset="-128"/>
              </a:rPr>
              <a:t> 　✓「取組による電気使用量削減」と「それ以外」とを明確にできるか</a:t>
            </a:r>
            <a:endParaRPr lang="en-US" altLang="ja-JP" sz="2000" dirty="0"/>
          </a:p>
          <a:p>
            <a:r>
              <a:rPr lang="ja-JP" altLang="en-US" sz="2000" dirty="0">
                <a:latin typeface="Meiryo UI" panose="020B0604030504040204" pitchFamily="50" charset="-128"/>
                <a:ea typeface="Meiryo UI" panose="020B0604030504040204" pitchFamily="50" charset="-128"/>
              </a:rPr>
              <a:t> 　✓リスクに見合ったインセンティブとなるか</a:t>
            </a:r>
            <a:endParaRPr lang="en-US" altLang="ja-JP" sz="2000" dirty="0">
              <a:latin typeface="Meiryo UI" panose="020B0604030504040204" pitchFamily="50" charset="-128"/>
              <a:ea typeface="Meiryo UI" panose="020B0604030504040204" pitchFamily="50" charset="-128"/>
            </a:endParaRPr>
          </a:p>
          <a:p>
            <a:endParaRPr lang="en-US" altLang="ja-JP" sz="2000" dirty="0">
              <a:latin typeface="Meiryo UI" panose="020B0604030504040204" pitchFamily="50" charset="-128"/>
              <a:ea typeface="Meiryo UI" panose="020B0604030504040204" pitchFamily="50" charset="-128"/>
            </a:endParaRPr>
          </a:p>
          <a:p>
            <a:r>
              <a:rPr kumimoji="1"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●上記を整理し、</a:t>
            </a:r>
            <a:r>
              <a:rPr kumimoji="1" lang="ja-JP" altLang="en-US" sz="24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令和</a:t>
            </a:r>
            <a:r>
              <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9</a:t>
            </a:r>
            <a:r>
              <a:rPr kumimoji="1"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年度以降のインセンティブ制度創設を目指す</a:t>
            </a:r>
            <a:endParaRPr lang="ja-JP" altLang="en-US" sz="2000" dirty="0"/>
          </a:p>
          <a:p>
            <a:endParaRPr lang="ja-JP" altLang="en-US" sz="24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0195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E016-F3B7-C4A0-E31E-2F8F8A2983B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85D5B35-8FEA-CB87-E9B4-AFF26C3DFEF1}"/>
              </a:ext>
            </a:extLst>
          </p:cNvPr>
          <p:cNvSpPr>
            <a:spLocks noGrp="1"/>
          </p:cNvSpPr>
          <p:nvPr>
            <p:ph type="ctrTitle"/>
          </p:nvPr>
        </p:nvSpPr>
        <p:spPr>
          <a:xfrm>
            <a:off x="0" y="2023840"/>
            <a:ext cx="9880600" cy="1303720"/>
          </a:xfrm>
        </p:spPr>
        <p:txBody>
          <a:bodyPr>
            <a:noAutofit/>
          </a:bodyPr>
          <a:lstStyle/>
          <a:p>
            <a:pPr>
              <a:lnSpc>
                <a:spcPct val="100000"/>
              </a:lnSpc>
            </a:pPr>
            <a:r>
              <a:rPr lang="ja-JP" altLang="en-US" sz="3200" b="1" dirty="0"/>
              <a:t>ウォーター</a:t>
            </a:r>
            <a:r>
              <a:rPr lang="en-US" altLang="ja-JP" sz="3200" b="1" dirty="0"/>
              <a:t>PPP</a:t>
            </a:r>
            <a:r>
              <a:rPr lang="ja-JP" altLang="en-US" sz="3200" b="1" dirty="0"/>
              <a:t>業務領域の拡大　　　　　</a:t>
            </a:r>
            <a:endParaRPr lang="ja-JP" altLang="en-US" sz="3600" dirty="0"/>
          </a:p>
        </p:txBody>
      </p:sp>
      <p:sp>
        <p:nvSpPr>
          <p:cNvPr id="4" name="スライド番号プレースホルダー 3">
            <a:extLst>
              <a:ext uri="{FF2B5EF4-FFF2-40B4-BE49-F238E27FC236}">
                <a16:creationId xmlns:a16="http://schemas.microsoft.com/office/drawing/2014/main" id="{62559C0F-6A48-0431-0048-2FEECB61CE5B}"/>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51</a:t>
            </a:fld>
            <a:endParaRPr lang="ja-JP" altLang="en-US">
              <a:solidFill>
                <a:prstClr val="black"/>
              </a:solidFill>
              <a:latin typeface="Segoe UI"/>
              <a:ea typeface="Meiryo UI"/>
            </a:endParaRPr>
          </a:p>
        </p:txBody>
      </p:sp>
      <p:sp>
        <p:nvSpPr>
          <p:cNvPr id="3" name="字幕 2">
            <a:extLst>
              <a:ext uri="{FF2B5EF4-FFF2-40B4-BE49-F238E27FC236}">
                <a16:creationId xmlns:a16="http://schemas.microsoft.com/office/drawing/2014/main" id="{AB6EC531-E56E-7A5E-5E45-7657F1FA6B65}"/>
              </a:ext>
            </a:extLst>
          </p:cNvPr>
          <p:cNvSpPr txBox="1">
            <a:spLocks/>
          </p:cNvSpPr>
          <p:nvPr/>
        </p:nvSpPr>
        <p:spPr>
          <a:xfrm>
            <a:off x="261170" y="353233"/>
            <a:ext cx="4988562" cy="895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dirty="0"/>
              <a:t>【</a:t>
            </a:r>
            <a:r>
              <a:rPr lang="ja-JP" altLang="en-US" dirty="0"/>
              <a:t>議題４</a:t>
            </a:r>
            <a:r>
              <a:rPr lang="en-US" altLang="ja-JP" dirty="0"/>
              <a:t>-</a:t>
            </a:r>
            <a:r>
              <a:rPr lang="ja-JP" altLang="en-US" dirty="0"/>
              <a:t>１</a:t>
            </a:r>
            <a:r>
              <a:rPr lang="en-US" altLang="ja-JP" dirty="0"/>
              <a:t>】</a:t>
            </a:r>
          </a:p>
        </p:txBody>
      </p:sp>
    </p:spTree>
    <p:extLst>
      <p:ext uri="{BB962C8B-B14F-4D97-AF65-F5344CB8AC3E}">
        <p14:creationId xmlns:p14="http://schemas.microsoft.com/office/powerpoint/2010/main" val="26986933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CCFF">
            <a:alpha val="30000"/>
          </a:srgbClr>
        </a:solidFill>
        <a:effectLst/>
      </p:bgPr>
    </p:bg>
    <p:spTree>
      <p:nvGrpSpPr>
        <p:cNvPr id="1" name="">
          <a:extLst>
            <a:ext uri="{FF2B5EF4-FFF2-40B4-BE49-F238E27FC236}">
              <a16:creationId xmlns:a16="http://schemas.microsoft.com/office/drawing/2014/main" id="{BA3CC95D-CBDF-4222-2A6E-AB6D020EA4FD}"/>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1E1AF75-18BD-FE82-F1E7-C331FD1C9611}"/>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52</a:t>
            </a:fld>
            <a:endParaRPr lang="ja-JP" altLang="en-US">
              <a:solidFill>
                <a:prstClr val="black"/>
              </a:solidFill>
              <a:latin typeface="Segoe UI"/>
              <a:ea typeface="Meiryo UI"/>
            </a:endParaRPr>
          </a:p>
        </p:txBody>
      </p:sp>
      <p:sp>
        <p:nvSpPr>
          <p:cNvPr id="7" name="タイトル 1">
            <a:extLst>
              <a:ext uri="{FF2B5EF4-FFF2-40B4-BE49-F238E27FC236}">
                <a16:creationId xmlns:a16="http://schemas.microsoft.com/office/drawing/2014/main" id="{EC8B63EA-958A-B491-C253-A84B8736858D}"/>
              </a:ext>
            </a:extLst>
          </p:cNvPr>
          <p:cNvSpPr txBox="1">
            <a:spLocks/>
          </p:cNvSpPr>
          <p:nvPr/>
        </p:nvSpPr>
        <p:spPr>
          <a:xfrm>
            <a:off x="210728" y="366598"/>
            <a:ext cx="9479372" cy="1369827"/>
          </a:xfrm>
          <a:prstGeom prst="rect">
            <a:avLst/>
          </a:prstGeom>
          <a:ln w="38100">
            <a:solidFill>
              <a:schemeClr val="tx1"/>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3600" b="1" dirty="0">
                <a:latin typeface="+mn-ea"/>
                <a:ea typeface="+mn-ea"/>
              </a:rPr>
              <a:t>意見聴取事項</a:t>
            </a:r>
            <a:endParaRPr lang="en-US" altLang="ja-JP" sz="3600" b="1" dirty="0">
              <a:latin typeface="+mn-ea"/>
              <a:ea typeface="+mn-ea"/>
            </a:endParaRPr>
          </a:p>
          <a:p>
            <a:pPr algn="l">
              <a:lnSpc>
                <a:spcPct val="100000"/>
              </a:lnSpc>
            </a:pPr>
            <a:r>
              <a:rPr lang="ja-JP" altLang="en-US" sz="3200" b="1" dirty="0">
                <a:latin typeface="+mn-ea"/>
                <a:ea typeface="+mn-ea"/>
              </a:rPr>
              <a:t>（</a:t>
            </a:r>
            <a:r>
              <a:rPr lang="ja-JP" altLang="en-US" sz="3200" b="1" dirty="0"/>
              <a:t>ウォーター</a:t>
            </a:r>
            <a:r>
              <a:rPr lang="en-US" altLang="ja-JP" sz="3200" b="1" dirty="0"/>
              <a:t>PPP</a:t>
            </a:r>
            <a:r>
              <a:rPr lang="ja-JP" altLang="en-US" sz="3200" b="1" dirty="0"/>
              <a:t>業務領域の拡大について）</a:t>
            </a:r>
            <a:endParaRPr lang="ja-JP" altLang="en-US" sz="3200" b="1" dirty="0">
              <a:latin typeface="+mn-ea"/>
              <a:ea typeface="+mn-ea"/>
            </a:endParaRPr>
          </a:p>
        </p:txBody>
      </p:sp>
      <p:sp>
        <p:nvSpPr>
          <p:cNvPr id="8" name="タイトル 1">
            <a:extLst>
              <a:ext uri="{FF2B5EF4-FFF2-40B4-BE49-F238E27FC236}">
                <a16:creationId xmlns:a16="http://schemas.microsoft.com/office/drawing/2014/main" id="{18204FD4-5AB6-62E1-D49F-0AB22D46D391}"/>
              </a:ext>
            </a:extLst>
          </p:cNvPr>
          <p:cNvSpPr txBox="1">
            <a:spLocks/>
          </p:cNvSpPr>
          <p:nvPr/>
        </p:nvSpPr>
        <p:spPr>
          <a:xfrm>
            <a:off x="7777424" y="2813011"/>
            <a:ext cx="2128576" cy="56568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意見聴取</a:t>
            </a:r>
            <a:r>
              <a:rPr lang="en-US" altLang="ja-JP" sz="2800" dirty="0">
                <a:solidFill>
                  <a:srgbClr val="FF0000"/>
                </a:solidFill>
                <a:latin typeface="+mn-ea"/>
                <a:ea typeface="+mn-ea"/>
              </a:rPr>
              <a:t>】</a:t>
            </a:r>
          </a:p>
        </p:txBody>
      </p:sp>
      <p:sp>
        <p:nvSpPr>
          <p:cNvPr id="14" name="タイトル 1">
            <a:extLst>
              <a:ext uri="{FF2B5EF4-FFF2-40B4-BE49-F238E27FC236}">
                <a16:creationId xmlns:a16="http://schemas.microsoft.com/office/drawing/2014/main" id="{5E9E4C2F-F6DB-A7A4-82C7-4A9B9993F27A}"/>
              </a:ext>
            </a:extLst>
          </p:cNvPr>
          <p:cNvSpPr txBox="1">
            <a:spLocks/>
          </p:cNvSpPr>
          <p:nvPr/>
        </p:nvSpPr>
        <p:spPr>
          <a:xfrm>
            <a:off x="620942" y="2813011"/>
            <a:ext cx="6725599" cy="6015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br>
              <a:rPr lang="en-US" altLang="ja-JP" sz="2800" dirty="0">
                <a:latin typeface="+mn-ea"/>
                <a:ea typeface="+mn-ea"/>
              </a:rPr>
            </a:br>
            <a:r>
              <a:rPr lang="ja-JP" altLang="en-US" sz="2800" dirty="0">
                <a:latin typeface="+mn-ea"/>
                <a:ea typeface="+mn-ea"/>
              </a:rPr>
              <a:t>・</a:t>
            </a:r>
            <a:r>
              <a:rPr lang="ja-JP" altLang="en-US" sz="2800" b="1" dirty="0"/>
              <a:t>ウォーター</a:t>
            </a:r>
            <a:r>
              <a:rPr lang="en-US" altLang="ja-JP" sz="2800" b="1" dirty="0"/>
              <a:t>PPP</a:t>
            </a:r>
            <a:r>
              <a:rPr lang="ja-JP" altLang="en-US" sz="2800" b="1" dirty="0"/>
              <a:t>業務領域の拡大について</a:t>
            </a:r>
            <a:r>
              <a:rPr lang="ja-JP" altLang="en-US" sz="2800" b="1" dirty="0">
                <a:solidFill>
                  <a:srgbClr val="FF0000"/>
                </a:solidFill>
                <a:highlight>
                  <a:srgbClr val="FFFF00"/>
                </a:highlight>
              </a:rPr>
              <a:t>　</a:t>
            </a:r>
            <a:br>
              <a:rPr lang="en-US" altLang="ja-JP" sz="2800" dirty="0">
                <a:latin typeface="+mn-ea"/>
                <a:ea typeface="+mn-ea"/>
              </a:rPr>
            </a:br>
            <a:endParaRPr lang="ja-JP" altLang="en-US" sz="2800" b="1" dirty="0">
              <a:latin typeface="+mn-ea"/>
              <a:ea typeface="+mn-ea"/>
            </a:endParaRPr>
          </a:p>
        </p:txBody>
      </p:sp>
    </p:spTree>
    <p:extLst>
      <p:ext uri="{BB962C8B-B14F-4D97-AF65-F5344CB8AC3E}">
        <p14:creationId xmlns:p14="http://schemas.microsoft.com/office/powerpoint/2010/main" val="26522060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FE1CA-ECF3-5EA5-99AC-DD474F51BF1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977E98B7-F579-CB02-331F-DF79E49A117E}"/>
              </a:ext>
            </a:extLst>
          </p:cNvPr>
          <p:cNvPicPr>
            <a:picLocks noChangeAspect="1"/>
          </p:cNvPicPr>
          <p:nvPr/>
        </p:nvPicPr>
        <p:blipFill>
          <a:blip r:embed="rId2"/>
          <a:stretch>
            <a:fillRect/>
          </a:stretch>
        </p:blipFill>
        <p:spPr>
          <a:xfrm>
            <a:off x="925291" y="967841"/>
            <a:ext cx="7357382" cy="4670068"/>
          </a:xfrm>
          <a:prstGeom prst="rect">
            <a:avLst/>
          </a:prstGeom>
          <a:ln>
            <a:solidFill>
              <a:schemeClr val="tx1"/>
            </a:solidFill>
          </a:ln>
        </p:spPr>
      </p:pic>
      <p:sp>
        <p:nvSpPr>
          <p:cNvPr id="5" name="スライド番号プレースホルダー 4">
            <a:extLst>
              <a:ext uri="{FF2B5EF4-FFF2-40B4-BE49-F238E27FC236}">
                <a16:creationId xmlns:a16="http://schemas.microsoft.com/office/drawing/2014/main" id="{998F3D48-CCFD-0266-D518-0CF82AE072D0}"/>
              </a:ext>
            </a:extLst>
          </p:cNvPr>
          <p:cNvSpPr>
            <a:spLocks noGrp="1"/>
          </p:cNvSpPr>
          <p:nvPr>
            <p:ph type="sldNum" sz="quarter" idx="12"/>
          </p:nvPr>
        </p:nvSpPr>
        <p:spPr/>
        <p:txBody>
          <a:bodyPr/>
          <a:lstStyle/>
          <a:p>
            <a:fld id="{36EC18DB-A5DF-4E0E-B815-FCD04A2C4B2C}" type="slidenum">
              <a:rPr kumimoji="1" lang="ja-JP" altLang="en-US" smtClean="0"/>
              <a:t>53</a:t>
            </a:fld>
            <a:endParaRPr kumimoji="1" lang="ja-JP" altLang="en-US"/>
          </a:p>
        </p:txBody>
      </p:sp>
      <p:sp>
        <p:nvSpPr>
          <p:cNvPr id="9" name="角丸四角形 18">
            <a:extLst>
              <a:ext uri="{FF2B5EF4-FFF2-40B4-BE49-F238E27FC236}">
                <a16:creationId xmlns:a16="http://schemas.microsoft.com/office/drawing/2014/main" id="{CB49F09E-F581-2C27-AFF1-16173C237227}"/>
              </a:ext>
            </a:extLst>
          </p:cNvPr>
          <p:cNvSpPr/>
          <p:nvPr/>
        </p:nvSpPr>
        <p:spPr>
          <a:xfrm>
            <a:off x="848588" y="5918089"/>
            <a:ext cx="7510787" cy="652024"/>
          </a:xfrm>
          <a:prstGeom prst="roundRect">
            <a:avLst>
              <a:gd name="adj" fmla="val 3701"/>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p:spPr>
        <p:style>
          <a:lnRef idx="1">
            <a:schemeClr val="accent1"/>
          </a:lnRef>
          <a:fillRef idx="2">
            <a:schemeClr val="accent1"/>
          </a:fillRef>
          <a:effectRef idx="1">
            <a:schemeClr val="accent1"/>
          </a:effectRef>
          <a:fontRef idx="minor">
            <a:schemeClr val="dk1"/>
          </a:fontRef>
        </p:style>
        <p:txBody>
          <a:bodyPr wrap="square" lIns="29250" tIns="29250" rIns="29250" bIns="29250" rtlCol="0" anchor="t" anchorCtr="0">
            <a:noAutofit/>
          </a:bodyPr>
          <a:lstStyle/>
          <a:p>
            <a:pPr>
              <a:lnSpc>
                <a:spcPts val="2194"/>
              </a:lnSpc>
            </a:pPr>
            <a:r>
              <a:rPr lang="ja-JP" altLang="en-US" sz="1600" dirty="0">
                <a:solidFill>
                  <a:schemeClr val="tx1"/>
                </a:solidFill>
                <a:latin typeface="+mn-ea"/>
              </a:rPr>
              <a:t>➔➔　基本方針において、業務領域</a:t>
            </a:r>
            <a:r>
              <a:rPr lang="en-US" altLang="ja-JP" sz="1600" dirty="0">
                <a:solidFill>
                  <a:schemeClr val="tx1"/>
                </a:solidFill>
                <a:latin typeface="+mn-ea"/>
              </a:rPr>
              <a:t>B</a:t>
            </a:r>
            <a:r>
              <a:rPr lang="ja-JP" altLang="en-US" sz="1600" dirty="0">
                <a:solidFill>
                  <a:schemeClr val="tx1"/>
                </a:solidFill>
                <a:latin typeface="+mn-ea"/>
              </a:rPr>
              <a:t>の一部と業務領域</a:t>
            </a:r>
            <a:r>
              <a:rPr lang="en-US" altLang="ja-JP" sz="1600" dirty="0">
                <a:solidFill>
                  <a:schemeClr val="tx1"/>
                </a:solidFill>
                <a:latin typeface="+mn-ea"/>
              </a:rPr>
              <a:t>C</a:t>
            </a:r>
            <a:r>
              <a:rPr lang="ja-JP" altLang="en-US" sz="1600" dirty="0">
                <a:solidFill>
                  <a:schemeClr val="tx1"/>
                </a:solidFill>
                <a:latin typeface="+mn-ea"/>
              </a:rPr>
              <a:t>を、</a:t>
            </a:r>
            <a:br>
              <a:rPr lang="en-US" altLang="ja-JP" sz="1600" dirty="0">
                <a:solidFill>
                  <a:schemeClr val="tx1"/>
                </a:solidFill>
                <a:latin typeface="+mn-ea"/>
              </a:rPr>
            </a:br>
            <a:r>
              <a:rPr lang="ja-JP" altLang="en-US" sz="1600" dirty="0">
                <a:solidFill>
                  <a:schemeClr val="tx1"/>
                </a:solidFill>
                <a:latin typeface="+mn-ea"/>
              </a:rPr>
              <a:t>　　　　</a:t>
            </a:r>
            <a:r>
              <a:rPr lang="ja-JP" altLang="en-US" sz="1600" b="1" u="sng" dirty="0">
                <a:solidFill>
                  <a:schemeClr val="tx1"/>
                </a:solidFill>
                <a:latin typeface="+mn-ea"/>
              </a:rPr>
              <a:t>混合型公共施設等運営権（コンセッション）の導入を目指す</a:t>
            </a:r>
            <a:r>
              <a:rPr lang="ja-JP" altLang="en-US" sz="1600" dirty="0">
                <a:solidFill>
                  <a:schemeClr val="tx1"/>
                </a:solidFill>
                <a:latin typeface="+mn-ea"/>
              </a:rPr>
              <a:t>としている</a:t>
            </a:r>
            <a:endParaRPr lang="en-US" altLang="ja-JP" sz="1600" dirty="0">
              <a:solidFill>
                <a:schemeClr val="tx1"/>
              </a:solidFill>
              <a:latin typeface="+mn-ea"/>
            </a:endParaRPr>
          </a:p>
        </p:txBody>
      </p:sp>
      <p:sp>
        <p:nvSpPr>
          <p:cNvPr id="10" name="四角形: 角を丸くする 9">
            <a:extLst>
              <a:ext uri="{FF2B5EF4-FFF2-40B4-BE49-F238E27FC236}">
                <a16:creationId xmlns:a16="http://schemas.microsoft.com/office/drawing/2014/main" id="{88D0A77D-B475-8A29-7A45-D00C4B68DB6E}"/>
              </a:ext>
            </a:extLst>
          </p:cNvPr>
          <p:cNvSpPr/>
          <p:nvPr/>
        </p:nvSpPr>
        <p:spPr>
          <a:xfrm>
            <a:off x="5475842" y="2647328"/>
            <a:ext cx="1877671" cy="430987"/>
          </a:xfrm>
          <a:prstGeom prst="round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345CC9CE-73F6-045B-DCB7-2309E8365F13}"/>
              </a:ext>
            </a:extLst>
          </p:cNvPr>
          <p:cNvSpPr txBox="1"/>
          <p:nvPr/>
        </p:nvSpPr>
        <p:spPr>
          <a:xfrm>
            <a:off x="35144" y="613899"/>
            <a:ext cx="8247528" cy="353941"/>
          </a:xfrm>
          <a:prstGeom prst="rect">
            <a:avLst/>
          </a:prstGeom>
        </p:spPr>
        <p:txBody>
          <a:bodyPr vert="horz" lIns="91440" tIns="45720" rIns="91440" bIns="45720" rtlCol="0" anchor="b" anchorCtr="0">
            <a:noAutofit/>
          </a:bodyPr>
          <a:lstStyle>
            <a:defPPr>
              <a:defRPr lang="ja-JP"/>
            </a:defPPr>
            <a:lvl1pPr indent="0">
              <a:lnSpc>
                <a:spcPct val="90000"/>
              </a:lnSpc>
              <a:spcBef>
                <a:spcPts val="1000"/>
              </a:spcBef>
              <a:buFont typeface="Arial" panose="020B0604020202020204" pitchFamily="34" charset="0"/>
              <a:buNone/>
              <a:defRPr>
                <a:latin typeface="BIZ UDPゴシック" panose="020B0400000000000000" pitchFamily="50" charset="-128"/>
                <a:ea typeface="BIZ UDPゴシック" panose="020B0400000000000000" pitchFamily="50" charset="-128"/>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ja-JP" altLang="en-US" b="1" dirty="0">
                <a:latin typeface="Meiryo UI" panose="020B0604030504040204" pitchFamily="50" charset="-128"/>
                <a:ea typeface="Meiryo UI" panose="020B0604030504040204" pitchFamily="50" charset="-128"/>
              </a:rPr>
              <a:t>○経営形態見直しロードマップ（</a:t>
            </a:r>
            <a:r>
              <a:rPr lang="en-US" altLang="ja-JP" b="1" dirty="0">
                <a:latin typeface="Meiryo UI" panose="020B0604030504040204" pitchFamily="50" charset="-128"/>
                <a:ea typeface="Meiryo UI" panose="020B0604030504040204" pitchFamily="50" charset="-128"/>
              </a:rPr>
              <a:t>H27.2</a:t>
            </a:r>
            <a:r>
              <a:rPr lang="ja-JP" altLang="en-US" b="1" dirty="0">
                <a:latin typeface="Meiryo UI" panose="020B0604030504040204" pitchFamily="50" charset="-128"/>
                <a:ea typeface="Meiryo UI" panose="020B0604030504040204" pitchFamily="50" charset="-128"/>
              </a:rPr>
              <a:t>基本方針より抜粋）</a:t>
            </a:r>
            <a:endParaRPr lang="en-US" altLang="ja-JP" b="1" dirty="0">
              <a:latin typeface="Meiryo UI" panose="020B0604030504040204" pitchFamily="50" charset="-128"/>
              <a:ea typeface="Meiryo UI" panose="020B0604030504040204" pitchFamily="50" charset="-128"/>
            </a:endParaRPr>
          </a:p>
        </p:txBody>
      </p:sp>
      <p:sp>
        <p:nvSpPr>
          <p:cNvPr id="4" name="角丸四角形 17">
            <a:extLst>
              <a:ext uri="{FF2B5EF4-FFF2-40B4-BE49-F238E27FC236}">
                <a16:creationId xmlns:a16="http://schemas.microsoft.com/office/drawing/2014/main" id="{3F317608-ECB0-EB3C-1A33-C502D4DCDF89}"/>
              </a:ext>
            </a:extLst>
          </p:cNvPr>
          <p:cNvSpPr/>
          <p:nvPr/>
        </p:nvSpPr>
        <p:spPr>
          <a:xfrm>
            <a:off x="104475"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80" dirty="0">
                <a:solidFill>
                  <a:schemeClr val="tx1"/>
                </a:solidFill>
                <a:latin typeface="HGPｺﾞｼｯｸE" panose="020B0900000000000000" pitchFamily="50" charset="-128"/>
                <a:ea typeface="HGPｺﾞｼｯｸE" panose="020B0900000000000000" pitchFamily="50" charset="-128"/>
              </a:rPr>
              <a:t>４ｰ１　</a:t>
            </a:r>
            <a:r>
              <a:rPr lang="ja-JP" altLang="en-US" sz="2280" b="1" dirty="0">
                <a:solidFill>
                  <a:schemeClr val="tx1"/>
                </a:solidFill>
              </a:rPr>
              <a:t>ウォーター</a:t>
            </a:r>
            <a:r>
              <a:rPr lang="en-US" altLang="ja-JP" sz="2280" b="1" dirty="0">
                <a:solidFill>
                  <a:schemeClr val="tx1"/>
                </a:solidFill>
              </a:rPr>
              <a:t>PPP</a:t>
            </a:r>
            <a:r>
              <a:rPr lang="ja-JP" altLang="en-US" sz="2280" b="1" dirty="0">
                <a:solidFill>
                  <a:schemeClr val="tx1"/>
                </a:solidFill>
              </a:rPr>
              <a:t>業務領域の拡大について</a:t>
            </a:r>
            <a:endParaRPr lang="en-US" altLang="ja-JP" sz="2280" dirty="0">
              <a:solidFill>
                <a:schemeClr val="tx1"/>
              </a:solidFill>
              <a:latin typeface="HGPｺﾞｼｯｸE" panose="020B0900000000000000" pitchFamily="50" charset="-128"/>
              <a:ea typeface="HGPｺﾞｼｯｸE" panose="020B0900000000000000" pitchFamily="50" charset="-128"/>
            </a:endParaRPr>
          </a:p>
        </p:txBody>
      </p:sp>
    </p:spTree>
    <p:extLst>
      <p:ext uri="{BB962C8B-B14F-4D97-AF65-F5344CB8AC3E}">
        <p14:creationId xmlns:p14="http://schemas.microsoft.com/office/powerpoint/2010/main" val="30184563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ECF77829-A5C9-979B-A8B4-D30F9E8A64AB}"/>
              </a:ext>
            </a:extLst>
          </p:cNvPr>
          <p:cNvSpPr>
            <a:spLocks noGrp="1"/>
          </p:cNvSpPr>
          <p:nvPr>
            <p:ph type="sldNum" sz="quarter" idx="12"/>
          </p:nvPr>
        </p:nvSpPr>
        <p:spPr/>
        <p:txBody>
          <a:bodyPr/>
          <a:lstStyle/>
          <a:p>
            <a:fld id="{36EC18DB-A5DF-4E0E-B815-FCD04A2C4B2C}" type="slidenum">
              <a:rPr kumimoji="1" lang="ja-JP" altLang="en-US" smtClean="0"/>
              <a:t>54</a:t>
            </a:fld>
            <a:endParaRPr kumimoji="1" lang="ja-JP" altLang="en-US"/>
          </a:p>
        </p:txBody>
      </p:sp>
      <p:pic>
        <p:nvPicPr>
          <p:cNvPr id="8" name="図 7">
            <a:extLst>
              <a:ext uri="{FF2B5EF4-FFF2-40B4-BE49-F238E27FC236}">
                <a16:creationId xmlns:a16="http://schemas.microsoft.com/office/drawing/2014/main" id="{113E70FA-DD37-07CC-1794-0506C7F3CE76}"/>
              </a:ext>
            </a:extLst>
          </p:cNvPr>
          <p:cNvPicPr>
            <a:picLocks noChangeAspect="1"/>
          </p:cNvPicPr>
          <p:nvPr/>
        </p:nvPicPr>
        <p:blipFill>
          <a:blip r:embed="rId2"/>
          <a:srcRect t="34685"/>
          <a:stretch>
            <a:fillRect/>
          </a:stretch>
        </p:blipFill>
        <p:spPr>
          <a:xfrm>
            <a:off x="598380" y="1913533"/>
            <a:ext cx="7646528" cy="3656838"/>
          </a:xfrm>
          <a:prstGeom prst="rect">
            <a:avLst/>
          </a:prstGeom>
        </p:spPr>
      </p:pic>
      <p:sp>
        <p:nvSpPr>
          <p:cNvPr id="9" name="角丸四角形 18">
            <a:extLst>
              <a:ext uri="{FF2B5EF4-FFF2-40B4-BE49-F238E27FC236}">
                <a16:creationId xmlns:a16="http://schemas.microsoft.com/office/drawing/2014/main" id="{B6E8F405-5B6D-7DF7-B690-BA0AAC326BC6}"/>
              </a:ext>
            </a:extLst>
          </p:cNvPr>
          <p:cNvSpPr/>
          <p:nvPr/>
        </p:nvSpPr>
        <p:spPr>
          <a:xfrm>
            <a:off x="735499" y="5530942"/>
            <a:ext cx="7509409" cy="298220"/>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1100" dirty="0">
                <a:solidFill>
                  <a:schemeClr val="tx1"/>
                </a:solidFill>
              </a:rPr>
              <a:t>第</a:t>
            </a:r>
            <a:r>
              <a:rPr lang="en-US" altLang="ja-JP" sz="1100" dirty="0">
                <a:solidFill>
                  <a:schemeClr val="tx1"/>
                </a:solidFill>
              </a:rPr>
              <a:t>33</a:t>
            </a:r>
            <a:r>
              <a:rPr lang="ja-JP" altLang="en-US" sz="1100" dirty="0">
                <a:solidFill>
                  <a:schemeClr val="tx1"/>
                </a:solidFill>
              </a:rPr>
              <a:t>回 下水道における新たな</a:t>
            </a:r>
            <a:r>
              <a:rPr lang="en-US" altLang="ja-JP" sz="1100" dirty="0">
                <a:solidFill>
                  <a:schemeClr val="tx1"/>
                </a:solidFill>
              </a:rPr>
              <a:t>PPP/PFI</a:t>
            </a:r>
            <a:r>
              <a:rPr lang="ja-JP" altLang="en-US" sz="1100" dirty="0">
                <a:solidFill>
                  <a:schemeClr val="tx1"/>
                </a:solidFill>
              </a:rPr>
              <a:t>事業の促進に向けた検討会（</a:t>
            </a:r>
            <a:r>
              <a:rPr lang="en-US" altLang="ja-JP" sz="1100" dirty="0">
                <a:solidFill>
                  <a:schemeClr val="tx1"/>
                </a:solidFill>
              </a:rPr>
              <a:t>PPP/PFI</a:t>
            </a:r>
            <a:r>
              <a:rPr lang="ja-JP" altLang="en-US" sz="1100" dirty="0">
                <a:solidFill>
                  <a:schemeClr val="tx1"/>
                </a:solidFill>
              </a:rPr>
              <a:t>検討会）（国土交通省）より抜粋・追記</a:t>
            </a:r>
            <a:endParaRPr lang="en-US" altLang="ja-JP" sz="1100" dirty="0">
              <a:solidFill>
                <a:schemeClr val="tx1"/>
              </a:solidFill>
              <a:latin typeface="HGPｺﾞｼｯｸE" panose="020B0900000000000000" pitchFamily="50" charset="-128"/>
              <a:ea typeface="HGPｺﾞｼｯｸE" panose="020B0900000000000000" pitchFamily="50" charset="-128"/>
            </a:endParaRPr>
          </a:p>
        </p:txBody>
      </p:sp>
      <p:sp>
        <p:nvSpPr>
          <p:cNvPr id="10" name="四角形: 角を丸くする 9">
            <a:extLst>
              <a:ext uri="{FF2B5EF4-FFF2-40B4-BE49-F238E27FC236}">
                <a16:creationId xmlns:a16="http://schemas.microsoft.com/office/drawing/2014/main" id="{2E40E87B-71AF-2B1B-7784-EE4235EAE27F}"/>
              </a:ext>
            </a:extLst>
          </p:cNvPr>
          <p:cNvSpPr/>
          <p:nvPr/>
        </p:nvSpPr>
        <p:spPr>
          <a:xfrm>
            <a:off x="3234088" y="3946358"/>
            <a:ext cx="2425567" cy="394636"/>
          </a:xfrm>
          <a:prstGeom prst="roundRect">
            <a:avLst/>
          </a:prstGeom>
          <a:solidFill>
            <a:schemeClr val="accent2">
              <a:lumMod val="40000"/>
              <a:lumOff val="60000"/>
              <a:alpha val="21000"/>
            </a:schemeClr>
          </a:solid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8">
            <a:extLst>
              <a:ext uri="{FF2B5EF4-FFF2-40B4-BE49-F238E27FC236}">
                <a16:creationId xmlns:a16="http://schemas.microsoft.com/office/drawing/2014/main" id="{19B51222-F601-9BAD-1C28-CF17AFB75A87}"/>
              </a:ext>
            </a:extLst>
          </p:cNvPr>
          <p:cNvSpPr/>
          <p:nvPr/>
        </p:nvSpPr>
        <p:spPr>
          <a:xfrm>
            <a:off x="104474" y="960040"/>
            <a:ext cx="9801525" cy="927254"/>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1600" dirty="0">
                <a:solidFill>
                  <a:schemeClr val="tx1"/>
                </a:solidFill>
                <a:latin typeface="+mn-ea"/>
              </a:rPr>
              <a:t>・令和５年度に国が</a:t>
            </a:r>
            <a:r>
              <a:rPr lang="ja-JP" altLang="en-US" sz="1600" u="sng" dirty="0">
                <a:solidFill>
                  <a:schemeClr val="tx1"/>
                </a:solidFill>
                <a:latin typeface="+mn-ea"/>
              </a:rPr>
              <a:t>コンセッション方式もしくはこれに準じる効果が期待できる官民連携方式</a:t>
            </a:r>
            <a:r>
              <a:rPr lang="ja-JP" altLang="en-US" sz="1600" dirty="0">
                <a:solidFill>
                  <a:schemeClr val="tx1"/>
                </a:solidFill>
                <a:latin typeface="+mn-ea"/>
              </a:rPr>
              <a:t>を定めた　➔</a:t>
            </a:r>
            <a:r>
              <a:rPr lang="ja-JP" altLang="en-US" sz="1600" b="1" u="sng" dirty="0">
                <a:solidFill>
                  <a:schemeClr val="tx1"/>
                </a:solidFill>
                <a:latin typeface="+mn-ea"/>
              </a:rPr>
              <a:t>ウォーター</a:t>
            </a:r>
            <a:r>
              <a:rPr lang="en-US" altLang="ja-JP" sz="1600" b="1" u="sng" dirty="0">
                <a:solidFill>
                  <a:schemeClr val="tx1"/>
                </a:solidFill>
                <a:latin typeface="+mn-ea"/>
              </a:rPr>
              <a:t>PPP</a:t>
            </a:r>
          </a:p>
          <a:p>
            <a:pPr>
              <a:lnSpc>
                <a:spcPts val="2194"/>
              </a:lnSpc>
            </a:pPr>
            <a:r>
              <a:rPr lang="ja-JP" altLang="en-US" sz="1600" dirty="0">
                <a:solidFill>
                  <a:schemeClr val="tx1"/>
                </a:solidFill>
                <a:latin typeface="+mn-ea"/>
              </a:rPr>
              <a:t>・</a:t>
            </a:r>
            <a:r>
              <a:rPr lang="ja-JP" altLang="en-US" sz="1600" u="sng" dirty="0">
                <a:solidFill>
                  <a:schemeClr val="tx1"/>
                </a:solidFill>
                <a:latin typeface="+mn-ea"/>
              </a:rPr>
              <a:t>維持管理に加え、更新計画案作成、または更新工事の実施</a:t>
            </a:r>
            <a:r>
              <a:rPr lang="ja-JP" altLang="en-US" sz="1600" dirty="0">
                <a:solidFill>
                  <a:schemeClr val="tx1"/>
                </a:solidFill>
                <a:latin typeface="+mn-ea"/>
              </a:rPr>
              <a:t>までを行う</a:t>
            </a:r>
            <a:endParaRPr lang="en-US" altLang="ja-JP" sz="1600" dirty="0">
              <a:solidFill>
                <a:schemeClr val="tx1"/>
              </a:solidFill>
              <a:latin typeface="+mn-ea"/>
            </a:endParaRPr>
          </a:p>
          <a:p>
            <a:pPr>
              <a:lnSpc>
                <a:spcPts val="2194"/>
              </a:lnSpc>
            </a:pPr>
            <a:r>
              <a:rPr lang="ja-JP" altLang="en-US" sz="1600" dirty="0">
                <a:solidFill>
                  <a:schemeClr val="tx1"/>
                </a:solidFill>
                <a:latin typeface="+mn-ea"/>
              </a:rPr>
              <a:t>　　➔</a:t>
            </a:r>
            <a:r>
              <a:rPr lang="ja-JP" altLang="en-US" sz="1600" u="sng" dirty="0">
                <a:solidFill>
                  <a:schemeClr val="tx1"/>
                </a:solidFill>
                <a:latin typeface="+mn-ea"/>
              </a:rPr>
              <a:t>管理・更新を一体</a:t>
            </a:r>
            <a:r>
              <a:rPr lang="ja-JP" altLang="en-US" sz="1600" dirty="0">
                <a:solidFill>
                  <a:schemeClr val="tx1"/>
                </a:solidFill>
                <a:latin typeface="+mn-ea"/>
              </a:rPr>
              <a:t>とすることで、より効率的・効果的な維持管理が可能</a:t>
            </a:r>
            <a:endParaRPr lang="en-US" altLang="ja-JP" sz="1600" dirty="0">
              <a:solidFill>
                <a:schemeClr val="tx1"/>
              </a:solidFill>
              <a:latin typeface="+mn-ea"/>
            </a:endParaRPr>
          </a:p>
        </p:txBody>
      </p:sp>
      <p:sp>
        <p:nvSpPr>
          <p:cNvPr id="4" name="四角形: 角を丸くする 3">
            <a:extLst>
              <a:ext uri="{FF2B5EF4-FFF2-40B4-BE49-F238E27FC236}">
                <a16:creationId xmlns:a16="http://schemas.microsoft.com/office/drawing/2014/main" id="{99359212-0BF7-5F53-6787-DD31D0C73A8D}"/>
              </a:ext>
            </a:extLst>
          </p:cNvPr>
          <p:cNvSpPr/>
          <p:nvPr/>
        </p:nvSpPr>
        <p:spPr>
          <a:xfrm>
            <a:off x="5819341" y="2541880"/>
            <a:ext cx="2425567" cy="1115720"/>
          </a:xfrm>
          <a:prstGeom prst="roundRect">
            <a:avLst>
              <a:gd name="adj" fmla="val 6418"/>
            </a:avLst>
          </a:prstGeom>
          <a:solidFill>
            <a:schemeClr val="accent5">
              <a:lumMod val="40000"/>
              <a:lumOff val="60000"/>
              <a:alpha val="30000"/>
            </a:schemeClr>
          </a:solidFill>
          <a:ln w="28575">
            <a:solidFill>
              <a:srgbClr val="0000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吹き出し: 四角形 6">
            <a:extLst>
              <a:ext uri="{FF2B5EF4-FFF2-40B4-BE49-F238E27FC236}">
                <a16:creationId xmlns:a16="http://schemas.microsoft.com/office/drawing/2014/main" id="{AD3DD092-3A25-F362-84F2-014A8337B8E1}"/>
              </a:ext>
            </a:extLst>
          </p:cNvPr>
          <p:cNvSpPr/>
          <p:nvPr/>
        </p:nvSpPr>
        <p:spPr>
          <a:xfrm>
            <a:off x="7894520" y="1515672"/>
            <a:ext cx="1794109" cy="579923"/>
          </a:xfrm>
          <a:prstGeom prst="wedgeRectCallout">
            <a:avLst>
              <a:gd name="adj1" fmla="val -47523"/>
              <a:gd name="adj2" fmla="val 108855"/>
            </a:avLst>
          </a:prstGeom>
          <a:solidFill>
            <a:schemeClr val="accent5">
              <a:lumMod val="40000"/>
              <a:lumOff val="60000"/>
              <a:alpha val="30000"/>
            </a:schemeClr>
          </a:solidFill>
          <a:ln w="28575">
            <a:solidFill>
              <a:srgbClr val="0000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これまでの包括委託</a:t>
            </a:r>
            <a:endParaRPr kumimoji="1" lang="en-US" altLang="ja-JP" sz="1400" dirty="0">
              <a:solidFill>
                <a:schemeClr val="tx1"/>
              </a:solidFill>
            </a:endParaRPr>
          </a:p>
          <a:p>
            <a:pPr algn="ctr"/>
            <a:r>
              <a:rPr kumimoji="1" lang="ja-JP" altLang="en-US" sz="1400" dirty="0">
                <a:solidFill>
                  <a:schemeClr val="tx1"/>
                </a:solidFill>
              </a:rPr>
              <a:t>⇒ </a:t>
            </a:r>
            <a:r>
              <a:rPr kumimoji="1" lang="ja-JP" altLang="en-US" sz="1400" u="sng" dirty="0">
                <a:solidFill>
                  <a:schemeClr val="tx1"/>
                </a:solidFill>
              </a:rPr>
              <a:t>レベル</a:t>
            </a:r>
            <a:r>
              <a:rPr kumimoji="1" lang="en-US" altLang="ja-JP" sz="1400" u="sng" dirty="0">
                <a:solidFill>
                  <a:schemeClr val="tx1"/>
                </a:solidFill>
              </a:rPr>
              <a:t>3.0</a:t>
            </a:r>
            <a:endParaRPr kumimoji="1" lang="ja-JP" altLang="en-US" sz="1400" u="sng" dirty="0">
              <a:solidFill>
                <a:schemeClr val="tx1"/>
              </a:solidFill>
            </a:endParaRPr>
          </a:p>
        </p:txBody>
      </p:sp>
      <p:sp>
        <p:nvSpPr>
          <p:cNvPr id="12" name="吹き出し: 四角形 11">
            <a:extLst>
              <a:ext uri="{FF2B5EF4-FFF2-40B4-BE49-F238E27FC236}">
                <a16:creationId xmlns:a16="http://schemas.microsoft.com/office/drawing/2014/main" id="{CF528570-8784-58B3-8EE7-572C7E334923}"/>
              </a:ext>
            </a:extLst>
          </p:cNvPr>
          <p:cNvSpPr/>
          <p:nvPr/>
        </p:nvSpPr>
        <p:spPr>
          <a:xfrm>
            <a:off x="6044665" y="4285947"/>
            <a:ext cx="3449855" cy="468622"/>
          </a:xfrm>
          <a:prstGeom prst="wedgeRectCallout">
            <a:avLst>
              <a:gd name="adj1" fmla="val -63690"/>
              <a:gd name="adj2" fmla="val -81402"/>
            </a:avLst>
          </a:prstGeom>
          <a:solidFill>
            <a:schemeClr val="accent2">
              <a:lumMod val="40000"/>
              <a:lumOff val="60000"/>
              <a:alpha val="21000"/>
            </a:schemeClr>
          </a:solid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更新計画案作成・</a:t>
            </a:r>
            <a:r>
              <a:rPr kumimoji="1" lang="en-US" altLang="ja-JP" sz="1400" dirty="0">
                <a:solidFill>
                  <a:schemeClr val="tx1"/>
                </a:solidFill>
              </a:rPr>
              <a:t>CM</a:t>
            </a:r>
            <a:r>
              <a:rPr kumimoji="1" lang="ja-JP" altLang="en-US" sz="1400" dirty="0">
                <a:solidFill>
                  <a:schemeClr val="tx1"/>
                </a:solidFill>
              </a:rPr>
              <a:t>業務（試行）を追加</a:t>
            </a:r>
            <a:endParaRPr kumimoji="1" lang="en-US" altLang="ja-JP" sz="1400" dirty="0">
              <a:solidFill>
                <a:schemeClr val="tx1"/>
              </a:solidFill>
            </a:endParaRPr>
          </a:p>
          <a:p>
            <a:pPr algn="ctr"/>
            <a:r>
              <a:rPr kumimoji="1" lang="ja-JP" altLang="en-US" sz="1400" dirty="0">
                <a:solidFill>
                  <a:schemeClr val="tx1"/>
                </a:solidFill>
              </a:rPr>
              <a:t>（</a:t>
            </a:r>
            <a:r>
              <a:rPr kumimoji="1" lang="en-US" altLang="ja-JP" sz="1400" dirty="0">
                <a:solidFill>
                  <a:schemeClr val="tx1"/>
                </a:solidFill>
              </a:rPr>
              <a:t>R7.9</a:t>
            </a:r>
            <a:r>
              <a:rPr kumimoji="1" lang="ja-JP" altLang="en-US" sz="1400" dirty="0">
                <a:solidFill>
                  <a:schemeClr val="tx1"/>
                </a:solidFill>
              </a:rPr>
              <a:t>契約変更）⇒ </a:t>
            </a:r>
            <a:r>
              <a:rPr kumimoji="1" lang="ja-JP" altLang="en-US" sz="1400" u="sng" dirty="0">
                <a:solidFill>
                  <a:schemeClr val="tx1"/>
                </a:solidFill>
              </a:rPr>
              <a:t>レベル</a:t>
            </a:r>
            <a:r>
              <a:rPr kumimoji="1" lang="en-US" altLang="ja-JP" sz="1400" u="sng" dirty="0">
                <a:solidFill>
                  <a:schemeClr val="tx1"/>
                </a:solidFill>
              </a:rPr>
              <a:t>3.5</a:t>
            </a:r>
            <a:endParaRPr kumimoji="1" lang="ja-JP" altLang="en-US" sz="1400" u="sng" dirty="0">
              <a:solidFill>
                <a:schemeClr val="tx1"/>
              </a:solidFill>
            </a:endParaRPr>
          </a:p>
        </p:txBody>
      </p:sp>
      <p:sp>
        <p:nvSpPr>
          <p:cNvPr id="3" name="角丸四角形 18">
            <a:extLst>
              <a:ext uri="{FF2B5EF4-FFF2-40B4-BE49-F238E27FC236}">
                <a16:creationId xmlns:a16="http://schemas.microsoft.com/office/drawing/2014/main" id="{229FC6E0-30B0-350F-2539-F0DEBF6485BD}"/>
              </a:ext>
            </a:extLst>
          </p:cNvPr>
          <p:cNvSpPr/>
          <p:nvPr/>
        </p:nvSpPr>
        <p:spPr>
          <a:xfrm>
            <a:off x="632623" y="5952290"/>
            <a:ext cx="7612285" cy="614122"/>
          </a:xfrm>
          <a:prstGeom prst="roundRect">
            <a:avLst>
              <a:gd name="adj" fmla="val 3701"/>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p:spPr>
        <p:style>
          <a:lnRef idx="1">
            <a:schemeClr val="accent1"/>
          </a:lnRef>
          <a:fillRef idx="2">
            <a:schemeClr val="accent1"/>
          </a:fillRef>
          <a:effectRef idx="1">
            <a:schemeClr val="accent1"/>
          </a:effectRef>
          <a:fontRef idx="minor">
            <a:schemeClr val="dk1"/>
          </a:fontRef>
        </p:style>
        <p:txBody>
          <a:bodyPr wrap="square" lIns="29250" tIns="29250" rIns="29250" bIns="29250" rtlCol="0" anchor="t" anchorCtr="0">
            <a:noAutofit/>
          </a:bodyPr>
          <a:lstStyle/>
          <a:p>
            <a:pPr marL="87313" indent="-87313">
              <a:lnSpc>
                <a:spcPts val="2194"/>
              </a:lnSpc>
            </a:pPr>
            <a:r>
              <a:rPr lang="ja-JP" altLang="en-US" sz="1600" dirty="0">
                <a:solidFill>
                  <a:schemeClr val="tx1"/>
                </a:solidFill>
                <a:latin typeface="+mn-ea"/>
              </a:rPr>
              <a:t>・現包括委託契約に、</a:t>
            </a:r>
            <a:r>
              <a:rPr lang="ja-JP" altLang="en-US" sz="1600" u="sng" dirty="0">
                <a:solidFill>
                  <a:schemeClr val="tx1"/>
                </a:solidFill>
                <a:latin typeface="+mn-ea"/>
              </a:rPr>
              <a:t>更新計画案作成業務とｺﾝｽﾄﾗｸｼｮﾝﾏﾈｼﾞﾒﾝﾄ業務（試行）</a:t>
            </a:r>
            <a:r>
              <a:rPr lang="ja-JP" altLang="en-US" sz="1600" dirty="0">
                <a:solidFill>
                  <a:schemeClr val="tx1"/>
                </a:solidFill>
                <a:latin typeface="+mn-ea"/>
              </a:rPr>
              <a:t>を</a:t>
            </a:r>
            <a:br>
              <a:rPr lang="en-US" altLang="ja-JP" sz="1600" dirty="0">
                <a:solidFill>
                  <a:schemeClr val="tx1"/>
                </a:solidFill>
                <a:latin typeface="+mn-ea"/>
              </a:rPr>
            </a:br>
            <a:r>
              <a:rPr lang="ja-JP" altLang="en-US" sz="1600" dirty="0">
                <a:solidFill>
                  <a:schemeClr val="tx1"/>
                </a:solidFill>
                <a:latin typeface="+mn-ea"/>
              </a:rPr>
              <a:t>契約変更で</a:t>
            </a:r>
            <a:r>
              <a:rPr lang="ja-JP" altLang="en-US" sz="1600" u="sng" dirty="0">
                <a:solidFill>
                  <a:schemeClr val="tx1"/>
                </a:solidFill>
                <a:latin typeface="+mn-ea"/>
              </a:rPr>
              <a:t>追加</a:t>
            </a:r>
            <a:r>
              <a:rPr lang="ja-JP" altLang="en-US" sz="1600" dirty="0">
                <a:solidFill>
                  <a:schemeClr val="tx1"/>
                </a:solidFill>
                <a:latin typeface="+mn-ea"/>
              </a:rPr>
              <a:t>し、レベル</a:t>
            </a:r>
            <a:r>
              <a:rPr lang="en-US" altLang="ja-JP" sz="1600" dirty="0">
                <a:solidFill>
                  <a:schemeClr val="tx1"/>
                </a:solidFill>
                <a:latin typeface="+mn-ea"/>
              </a:rPr>
              <a:t>3.5</a:t>
            </a:r>
            <a:r>
              <a:rPr lang="ja-JP" altLang="en-US" sz="1600" dirty="0">
                <a:solidFill>
                  <a:schemeClr val="tx1"/>
                </a:solidFill>
                <a:latin typeface="+mn-ea"/>
              </a:rPr>
              <a:t>へ移行（</a:t>
            </a:r>
            <a:r>
              <a:rPr lang="en-US" altLang="ja-JP" sz="1600" dirty="0">
                <a:solidFill>
                  <a:schemeClr val="tx1"/>
                </a:solidFill>
                <a:latin typeface="+mn-ea"/>
              </a:rPr>
              <a:t>R7.9</a:t>
            </a:r>
            <a:r>
              <a:rPr lang="ja-JP" altLang="en-US" sz="1600" dirty="0">
                <a:solidFill>
                  <a:schemeClr val="tx1"/>
                </a:solidFill>
                <a:latin typeface="+mn-ea"/>
              </a:rPr>
              <a:t>）</a:t>
            </a:r>
            <a:endParaRPr lang="en-US" altLang="ja-JP" sz="1600" dirty="0">
              <a:solidFill>
                <a:schemeClr val="tx1"/>
              </a:solidFill>
              <a:latin typeface="+mn-ea"/>
            </a:endParaRPr>
          </a:p>
        </p:txBody>
      </p:sp>
      <p:sp>
        <p:nvSpPr>
          <p:cNvPr id="11" name="角丸四角形 17">
            <a:extLst>
              <a:ext uri="{FF2B5EF4-FFF2-40B4-BE49-F238E27FC236}">
                <a16:creationId xmlns:a16="http://schemas.microsoft.com/office/drawing/2014/main" id="{957463F0-BC92-B1C8-7FB0-B9F4768C0BFB}"/>
              </a:ext>
            </a:extLst>
          </p:cNvPr>
          <p:cNvSpPr/>
          <p:nvPr/>
        </p:nvSpPr>
        <p:spPr>
          <a:xfrm>
            <a:off x="104475"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80" dirty="0">
                <a:solidFill>
                  <a:schemeClr val="tx1"/>
                </a:solidFill>
                <a:latin typeface="HGPｺﾞｼｯｸE" panose="020B0900000000000000" pitchFamily="50" charset="-128"/>
                <a:ea typeface="HGPｺﾞｼｯｸE" panose="020B0900000000000000" pitchFamily="50" charset="-128"/>
              </a:rPr>
              <a:t>４ｰ１　</a:t>
            </a:r>
            <a:r>
              <a:rPr lang="ja-JP" altLang="en-US" sz="2280" b="1" dirty="0">
                <a:solidFill>
                  <a:schemeClr val="tx1"/>
                </a:solidFill>
              </a:rPr>
              <a:t>ウォーター</a:t>
            </a:r>
            <a:r>
              <a:rPr lang="en-US" altLang="ja-JP" sz="2280" b="1" dirty="0">
                <a:solidFill>
                  <a:schemeClr val="tx1"/>
                </a:solidFill>
              </a:rPr>
              <a:t>PPP</a:t>
            </a:r>
            <a:r>
              <a:rPr lang="ja-JP" altLang="en-US" sz="2280" b="1" dirty="0">
                <a:solidFill>
                  <a:schemeClr val="tx1"/>
                </a:solidFill>
              </a:rPr>
              <a:t>業務領域の拡大について</a:t>
            </a:r>
            <a:endParaRPr lang="en-US" altLang="ja-JP" sz="2280" dirty="0">
              <a:solidFill>
                <a:schemeClr val="tx1"/>
              </a:solidFill>
              <a:latin typeface="HGPｺﾞｼｯｸE" panose="020B0900000000000000" pitchFamily="50" charset="-128"/>
              <a:ea typeface="HGPｺﾞｼｯｸE" panose="020B0900000000000000" pitchFamily="50" charset="-128"/>
            </a:endParaRPr>
          </a:p>
        </p:txBody>
      </p:sp>
      <p:sp>
        <p:nvSpPr>
          <p:cNvPr id="13" name="テキスト ボックス 12">
            <a:extLst>
              <a:ext uri="{FF2B5EF4-FFF2-40B4-BE49-F238E27FC236}">
                <a16:creationId xmlns:a16="http://schemas.microsoft.com/office/drawing/2014/main" id="{EDD13A0C-E97C-4913-E98E-1560A9A62012}"/>
              </a:ext>
            </a:extLst>
          </p:cNvPr>
          <p:cNvSpPr txBox="1"/>
          <p:nvPr/>
        </p:nvSpPr>
        <p:spPr>
          <a:xfrm>
            <a:off x="35144" y="613899"/>
            <a:ext cx="8247528" cy="353941"/>
          </a:xfrm>
          <a:prstGeom prst="rect">
            <a:avLst/>
          </a:prstGeom>
        </p:spPr>
        <p:txBody>
          <a:bodyPr vert="horz" lIns="91440" tIns="45720" rIns="91440" bIns="45720" rtlCol="0" anchor="b" anchorCtr="0">
            <a:noAutofit/>
          </a:bodyPr>
          <a:lstStyle>
            <a:defPPr>
              <a:defRPr lang="ja-JP"/>
            </a:defPPr>
            <a:lvl1pPr indent="0">
              <a:lnSpc>
                <a:spcPct val="90000"/>
              </a:lnSpc>
              <a:spcBef>
                <a:spcPts val="1000"/>
              </a:spcBef>
              <a:buFont typeface="Arial" panose="020B0604020202020204" pitchFamily="34" charset="0"/>
              <a:buNone/>
              <a:defRPr>
                <a:latin typeface="BIZ UDPゴシック" panose="020B0400000000000000" pitchFamily="50" charset="-128"/>
                <a:ea typeface="BIZ UDPゴシック" panose="020B0400000000000000" pitchFamily="50" charset="-128"/>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ja-JP" altLang="en-US" b="1" dirty="0">
                <a:latin typeface="Meiryo UI" panose="020B0604030504040204" pitchFamily="50" charset="-128"/>
                <a:ea typeface="Meiryo UI" panose="020B0604030504040204" pitchFamily="50" charset="-128"/>
              </a:rPr>
              <a:t>○ウォーター</a:t>
            </a:r>
            <a:r>
              <a:rPr lang="en-US" altLang="ja-JP" b="1" dirty="0">
                <a:latin typeface="Meiryo UI" panose="020B0604030504040204" pitchFamily="50" charset="-128"/>
                <a:ea typeface="Meiryo UI" panose="020B0604030504040204" pitchFamily="50" charset="-128"/>
              </a:rPr>
              <a:t>PPP</a:t>
            </a:r>
            <a:r>
              <a:rPr lang="ja-JP" altLang="en-US" b="1" dirty="0">
                <a:latin typeface="Meiryo UI" panose="020B0604030504040204" pitchFamily="50" charset="-128"/>
                <a:ea typeface="Meiryo UI" panose="020B0604030504040204" pitchFamily="50" charset="-128"/>
              </a:rPr>
              <a:t>の概要について</a:t>
            </a:r>
            <a:endParaRPr lang="en-US" altLang="ja-JP"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94323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グループ化 28">
            <a:extLst>
              <a:ext uri="{FF2B5EF4-FFF2-40B4-BE49-F238E27FC236}">
                <a16:creationId xmlns:a16="http://schemas.microsoft.com/office/drawing/2014/main" id="{91C8DDB7-1FAB-114B-1E24-B273A9D35721}"/>
              </a:ext>
            </a:extLst>
          </p:cNvPr>
          <p:cNvGrpSpPr/>
          <p:nvPr/>
        </p:nvGrpSpPr>
        <p:grpSpPr>
          <a:xfrm>
            <a:off x="219075" y="908398"/>
            <a:ext cx="4930441" cy="3812010"/>
            <a:chOff x="188454" y="967840"/>
            <a:chExt cx="5471201" cy="4230103"/>
          </a:xfrm>
        </p:grpSpPr>
        <p:pic>
          <p:nvPicPr>
            <p:cNvPr id="8" name="図 7">
              <a:extLst>
                <a:ext uri="{FF2B5EF4-FFF2-40B4-BE49-F238E27FC236}">
                  <a16:creationId xmlns:a16="http://schemas.microsoft.com/office/drawing/2014/main" id="{83F55450-855F-3373-82DB-BE8F6AB56F96}"/>
                </a:ext>
              </a:extLst>
            </p:cNvPr>
            <p:cNvPicPr>
              <a:picLocks noChangeAspect="1"/>
            </p:cNvPicPr>
            <p:nvPr/>
          </p:nvPicPr>
          <p:blipFill>
            <a:blip r:embed="rId2"/>
            <a:srcRect l="26059" t="20059" r="6448" b="4670"/>
            <a:stretch>
              <a:fillRect/>
            </a:stretch>
          </p:blipFill>
          <p:spPr>
            <a:xfrm>
              <a:off x="188454" y="967840"/>
              <a:ext cx="5471201" cy="4230103"/>
            </a:xfrm>
            <a:prstGeom prst="rect">
              <a:avLst/>
            </a:prstGeom>
            <a:ln>
              <a:noFill/>
            </a:ln>
          </p:spPr>
        </p:pic>
        <p:cxnSp>
          <p:nvCxnSpPr>
            <p:cNvPr id="15" name="直線コネクタ 14">
              <a:extLst>
                <a:ext uri="{FF2B5EF4-FFF2-40B4-BE49-F238E27FC236}">
                  <a16:creationId xmlns:a16="http://schemas.microsoft.com/office/drawing/2014/main" id="{3C6AA51B-5003-DB36-C948-7EEFCE85D212}"/>
                </a:ext>
              </a:extLst>
            </p:cNvPr>
            <p:cNvCxnSpPr>
              <a:cxnSpLocks/>
            </p:cNvCxnSpPr>
            <p:nvPr/>
          </p:nvCxnSpPr>
          <p:spPr>
            <a:xfrm>
              <a:off x="2049780" y="3779520"/>
              <a:ext cx="723900"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6" name="直線コネクタ 15">
              <a:extLst>
                <a:ext uri="{FF2B5EF4-FFF2-40B4-BE49-F238E27FC236}">
                  <a16:creationId xmlns:a16="http://schemas.microsoft.com/office/drawing/2014/main" id="{D1A2476B-AA29-CFFC-EE8E-256EBACB0FBE}"/>
                </a:ext>
              </a:extLst>
            </p:cNvPr>
            <p:cNvCxnSpPr>
              <a:cxnSpLocks/>
            </p:cNvCxnSpPr>
            <p:nvPr/>
          </p:nvCxnSpPr>
          <p:spPr>
            <a:xfrm>
              <a:off x="2049780" y="3429000"/>
              <a:ext cx="1409700"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直線コネクタ 17">
              <a:extLst>
                <a:ext uri="{FF2B5EF4-FFF2-40B4-BE49-F238E27FC236}">
                  <a16:creationId xmlns:a16="http://schemas.microsoft.com/office/drawing/2014/main" id="{A18F1B74-38B1-FCA2-EECB-BD52747DCDE9}"/>
                </a:ext>
              </a:extLst>
            </p:cNvPr>
            <p:cNvCxnSpPr>
              <a:cxnSpLocks/>
            </p:cNvCxnSpPr>
            <p:nvPr/>
          </p:nvCxnSpPr>
          <p:spPr>
            <a:xfrm>
              <a:off x="2049780" y="3082891"/>
              <a:ext cx="2283974"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20" name="直線コネクタ 19">
              <a:extLst>
                <a:ext uri="{FF2B5EF4-FFF2-40B4-BE49-F238E27FC236}">
                  <a16:creationId xmlns:a16="http://schemas.microsoft.com/office/drawing/2014/main" id="{2C4F4763-CBAE-B18D-7069-9CF61036B492}"/>
                </a:ext>
              </a:extLst>
            </p:cNvPr>
            <p:cNvCxnSpPr>
              <a:cxnSpLocks/>
            </p:cNvCxnSpPr>
            <p:nvPr/>
          </p:nvCxnSpPr>
          <p:spPr>
            <a:xfrm>
              <a:off x="2049780" y="2727608"/>
              <a:ext cx="3007874" cy="0"/>
            </a:xfrm>
            <a:prstGeom prst="line">
              <a:avLst/>
            </a:prstGeom>
          </p:spPr>
          <p:style>
            <a:lnRef idx="1">
              <a:schemeClr val="accent3"/>
            </a:lnRef>
            <a:fillRef idx="0">
              <a:schemeClr val="accent3"/>
            </a:fillRef>
            <a:effectRef idx="0">
              <a:schemeClr val="accent3"/>
            </a:effectRef>
            <a:fontRef idx="minor">
              <a:schemeClr val="tx1"/>
            </a:fontRef>
          </p:style>
        </p:cxnSp>
        <p:sp>
          <p:nvSpPr>
            <p:cNvPr id="23" name="テキスト ボックス 22">
              <a:extLst>
                <a:ext uri="{FF2B5EF4-FFF2-40B4-BE49-F238E27FC236}">
                  <a16:creationId xmlns:a16="http://schemas.microsoft.com/office/drawing/2014/main" id="{999D4B5A-B3B6-3106-E998-E806628171E9}"/>
                </a:ext>
              </a:extLst>
            </p:cNvPr>
            <p:cNvSpPr txBox="1"/>
            <p:nvPr/>
          </p:nvSpPr>
          <p:spPr>
            <a:xfrm>
              <a:off x="2301509" y="1576245"/>
              <a:ext cx="1900541" cy="30738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1200" dirty="0"/>
                <a:t>計画案作成業務を追加</a:t>
              </a:r>
            </a:p>
          </p:txBody>
        </p:sp>
        <p:sp>
          <p:nvSpPr>
            <p:cNvPr id="24" name="テキスト ボックス 23">
              <a:extLst>
                <a:ext uri="{FF2B5EF4-FFF2-40B4-BE49-F238E27FC236}">
                  <a16:creationId xmlns:a16="http://schemas.microsoft.com/office/drawing/2014/main" id="{76DD11DD-D9C1-8D59-F1C5-53AF14B33C29}"/>
                </a:ext>
              </a:extLst>
            </p:cNvPr>
            <p:cNvSpPr txBox="1"/>
            <p:nvPr/>
          </p:nvSpPr>
          <p:spPr>
            <a:xfrm>
              <a:off x="3346446" y="2016644"/>
              <a:ext cx="1711208" cy="29897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200" dirty="0"/>
                <a:t>一部業務で試行実施</a:t>
              </a:r>
            </a:p>
          </p:txBody>
        </p:sp>
        <p:cxnSp>
          <p:nvCxnSpPr>
            <p:cNvPr id="26" name="直線コネクタ 25">
              <a:extLst>
                <a:ext uri="{FF2B5EF4-FFF2-40B4-BE49-F238E27FC236}">
                  <a16:creationId xmlns:a16="http://schemas.microsoft.com/office/drawing/2014/main" id="{CA6F81B0-872A-06FF-6714-5D901A186DEC}"/>
                </a:ext>
              </a:extLst>
            </p:cNvPr>
            <p:cNvCxnSpPr>
              <a:cxnSpLocks/>
              <a:endCxn id="24" idx="2"/>
            </p:cNvCxnSpPr>
            <p:nvPr/>
          </p:nvCxnSpPr>
          <p:spPr>
            <a:xfrm flipV="1">
              <a:off x="3663584" y="2315615"/>
              <a:ext cx="538466" cy="1606033"/>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4C4EBB61-3735-7B39-F293-11CE8F0516EC}"/>
                </a:ext>
              </a:extLst>
            </p:cNvPr>
            <p:cNvCxnSpPr>
              <a:cxnSpLocks/>
              <a:endCxn id="23" idx="2"/>
            </p:cNvCxnSpPr>
            <p:nvPr/>
          </p:nvCxnSpPr>
          <p:spPr>
            <a:xfrm flipV="1">
              <a:off x="2723039" y="1883625"/>
              <a:ext cx="528740" cy="2348562"/>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4">
            <a:extLst>
              <a:ext uri="{FF2B5EF4-FFF2-40B4-BE49-F238E27FC236}">
                <a16:creationId xmlns:a16="http://schemas.microsoft.com/office/drawing/2014/main" id="{3E1AD3AA-ECCD-837C-806F-5FC43925F13C}"/>
              </a:ext>
            </a:extLst>
          </p:cNvPr>
          <p:cNvSpPr>
            <a:spLocks noGrp="1"/>
          </p:cNvSpPr>
          <p:nvPr>
            <p:ph type="sldNum" sz="quarter" idx="12"/>
          </p:nvPr>
        </p:nvSpPr>
        <p:spPr/>
        <p:txBody>
          <a:bodyPr/>
          <a:lstStyle/>
          <a:p>
            <a:fld id="{36EC18DB-A5DF-4E0E-B815-FCD04A2C4B2C}" type="slidenum">
              <a:rPr kumimoji="1" lang="ja-JP" altLang="en-US" smtClean="0"/>
              <a:t>55</a:t>
            </a:fld>
            <a:endParaRPr kumimoji="1" lang="ja-JP" altLang="en-US"/>
          </a:p>
        </p:txBody>
      </p:sp>
      <p:sp>
        <p:nvSpPr>
          <p:cNvPr id="6" name="角丸四角形 17">
            <a:extLst>
              <a:ext uri="{FF2B5EF4-FFF2-40B4-BE49-F238E27FC236}">
                <a16:creationId xmlns:a16="http://schemas.microsoft.com/office/drawing/2014/main" id="{2C36AB21-3FCB-A105-E56E-E3BB7C051FBC}"/>
              </a:ext>
            </a:extLst>
          </p:cNvPr>
          <p:cNvSpPr/>
          <p:nvPr/>
        </p:nvSpPr>
        <p:spPr>
          <a:xfrm>
            <a:off x="104475" y="74691"/>
            <a:ext cx="979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80" dirty="0">
                <a:solidFill>
                  <a:schemeClr val="tx1"/>
                </a:solidFill>
                <a:latin typeface="HGPｺﾞｼｯｸE" panose="020B0900000000000000" pitchFamily="50" charset="-128"/>
                <a:ea typeface="HGPｺﾞｼｯｸE" panose="020B0900000000000000" pitchFamily="50" charset="-128"/>
              </a:rPr>
              <a:t>４ｰ１　</a:t>
            </a:r>
            <a:r>
              <a:rPr lang="ja-JP" altLang="en-US" sz="2280" b="1" dirty="0">
                <a:solidFill>
                  <a:schemeClr val="tx1"/>
                </a:solidFill>
              </a:rPr>
              <a:t>ウォーター</a:t>
            </a:r>
            <a:r>
              <a:rPr lang="en-US" altLang="ja-JP" sz="2280" b="1" dirty="0">
                <a:solidFill>
                  <a:schemeClr val="tx1"/>
                </a:solidFill>
              </a:rPr>
              <a:t>PPP</a:t>
            </a:r>
            <a:r>
              <a:rPr lang="ja-JP" altLang="en-US" sz="2280" b="1" dirty="0">
                <a:solidFill>
                  <a:schemeClr val="tx1"/>
                </a:solidFill>
              </a:rPr>
              <a:t>業務領域の拡大について</a:t>
            </a:r>
            <a:endParaRPr lang="en-US" altLang="ja-JP" sz="2280" dirty="0">
              <a:solidFill>
                <a:schemeClr val="tx1"/>
              </a:solidFill>
              <a:latin typeface="HGPｺﾞｼｯｸE" panose="020B0900000000000000" pitchFamily="50" charset="-128"/>
              <a:ea typeface="HGPｺﾞｼｯｸE" panose="020B0900000000000000" pitchFamily="50" charset="-128"/>
            </a:endParaRPr>
          </a:p>
        </p:txBody>
      </p:sp>
      <p:sp>
        <p:nvSpPr>
          <p:cNvPr id="13" name="テキスト ボックス 12">
            <a:extLst>
              <a:ext uri="{FF2B5EF4-FFF2-40B4-BE49-F238E27FC236}">
                <a16:creationId xmlns:a16="http://schemas.microsoft.com/office/drawing/2014/main" id="{63ECFFFD-1612-D198-0C4F-518C1E7A1C6D}"/>
              </a:ext>
            </a:extLst>
          </p:cNvPr>
          <p:cNvSpPr txBox="1"/>
          <p:nvPr/>
        </p:nvSpPr>
        <p:spPr>
          <a:xfrm>
            <a:off x="35144" y="613899"/>
            <a:ext cx="8247528" cy="353941"/>
          </a:xfrm>
          <a:prstGeom prst="rect">
            <a:avLst/>
          </a:prstGeom>
        </p:spPr>
        <p:txBody>
          <a:bodyPr vert="horz" lIns="91440" tIns="45720" rIns="91440" bIns="45720" rtlCol="0" anchor="b" anchorCtr="0">
            <a:noAutofit/>
          </a:bodyPr>
          <a:lstStyle>
            <a:defPPr>
              <a:defRPr lang="ja-JP"/>
            </a:defPPr>
            <a:lvl1pPr indent="0">
              <a:lnSpc>
                <a:spcPct val="90000"/>
              </a:lnSpc>
              <a:spcBef>
                <a:spcPts val="1000"/>
              </a:spcBef>
              <a:buFont typeface="Arial" panose="020B0604020202020204" pitchFamily="34" charset="0"/>
              <a:buNone/>
              <a:defRPr>
                <a:latin typeface="BIZ UDPゴシック" panose="020B0400000000000000" pitchFamily="50" charset="-128"/>
                <a:ea typeface="BIZ UDPゴシック" panose="020B0400000000000000" pitchFamily="50" charset="-128"/>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ja-JP" altLang="en-US" b="1" dirty="0">
                <a:latin typeface="Meiryo UI" panose="020B0604030504040204" pitchFamily="50" charset="-128"/>
                <a:ea typeface="Meiryo UI" panose="020B0604030504040204" pitchFamily="50" charset="-128"/>
              </a:rPr>
              <a:t>○各手法における業務範囲について（イメージ）</a:t>
            </a:r>
            <a:endParaRPr lang="en-US" altLang="ja-JP" b="1"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2773C8AE-BD89-DCCD-783D-05DB1333195D}"/>
              </a:ext>
            </a:extLst>
          </p:cNvPr>
          <p:cNvSpPr txBox="1"/>
          <p:nvPr/>
        </p:nvSpPr>
        <p:spPr>
          <a:xfrm>
            <a:off x="4953000" y="954006"/>
            <a:ext cx="4733925" cy="1831271"/>
          </a:xfrm>
          <a:prstGeom prst="rect">
            <a:avLst/>
          </a:prstGeom>
          <a:noFill/>
        </p:spPr>
        <p:txBody>
          <a:bodyPr wrap="square">
            <a:spAutoFit/>
          </a:bodyPr>
          <a:lstStyle/>
          <a:p>
            <a:r>
              <a:rPr lang="ja-JP" altLang="en-US" b="1" u="sng" dirty="0"/>
              <a:t>○ウォーター</a:t>
            </a:r>
            <a:r>
              <a:rPr lang="en-US" altLang="ja-JP" b="1" u="sng" dirty="0"/>
              <a:t>PPP</a:t>
            </a:r>
            <a:r>
              <a:rPr lang="ja-JP" altLang="en-US" b="1" u="sng" dirty="0"/>
              <a:t>の業務領域拡大</a:t>
            </a:r>
            <a:endParaRPr lang="en-US" altLang="ja-JP" b="1" u="sng" dirty="0"/>
          </a:p>
          <a:p>
            <a:pPr marL="263525" indent="-263525">
              <a:spcBef>
                <a:spcPts val="600"/>
              </a:spcBef>
            </a:pPr>
            <a:r>
              <a:rPr lang="ja-JP" altLang="en-US" dirty="0"/>
              <a:t>　・本市下水道事業の持続性確保の観点から、</a:t>
            </a:r>
            <a:br>
              <a:rPr lang="en-US" altLang="ja-JP" dirty="0"/>
            </a:br>
            <a:r>
              <a:rPr lang="ja-JP" altLang="en-US" u="sng" dirty="0"/>
              <a:t>さらなる官民連携</a:t>
            </a:r>
            <a:r>
              <a:rPr lang="ja-JP" altLang="en-US" dirty="0"/>
              <a:t>が必要</a:t>
            </a:r>
            <a:endParaRPr lang="en-US" altLang="ja-JP" dirty="0"/>
          </a:p>
          <a:p>
            <a:pPr marL="263525" indent="-263525"/>
            <a:r>
              <a:rPr lang="ja-JP" altLang="en-US" dirty="0"/>
              <a:t>　・老朽化施設の単純な改築更新事業は、</a:t>
            </a:r>
            <a:br>
              <a:rPr lang="en-US" altLang="ja-JP" dirty="0"/>
            </a:br>
            <a:r>
              <a:rPr lang="ja-JP" altLang="en-US" dirty="0"/>
              <a:t>ウォーター</a:t>
            </a:r>
            <a:r>
              <a:rPr lang="en-US" altLang="ja-JP" dirty="0"/>
              <a:t>PPP</a:t>
            </a:r>
            <a:r>
              <a:rPr lang="ja-JP" altLang="en-US" dirty="0"/>
              <a:t>制度を活用して、</a:t>
            </a:r>
            <a:r>
              <a:rPr lang="ja-JP" altLang="en-US" u="sng" dirty="0"/>
              <a:t>更新実施型やコンセッション方式の適用を検討</a:t>
            </a:r>
            <a:endParaRPr lang="en-US" altLang="ja-JP" u="sng" dirty="0"/>
          </a:p>
        </p:txBody>
      </p:sp>
      <p:sp>
        <p:nvSpPr>
          <p:cNvPr id="32" name="テキスト ボックス 31">
            <a:extLst>
              <a:ext uri="{FF2B5EF4-FFF2-40B4-BE49-F238E27FC236}">
                <a16:creationId xmlns:a16="http://schemas.microsoft.com/office/drawing/2014/main" id="{6C9928FA-3F35-BD6D-5F24-D19FE541A66D}"/>
              </a:ext>
            </a:extLst>
          </p:cNvPr>
          <p:cNvSpPr txBox="1"/>
          <p:nvPr/>
        </p:nvSpPr>
        <p:spPr>
          <a:xfrm>
            <a:off x="5263702" y="3625113"/>
            <a:ext cx="4293282"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ja-JP" altLang="en-US" dirty="0"/>
              <a:t>（導入可能性調査を実施中）</a:t>
            </a:r>
            <a:endParaRPr lang="en-US" altLang="ja-JP" dirty="0"/>
          </a:p>
          <a:p>
            <a:pPr marL="87313" indent="-87313"/>
            <a:r>
              <a:rPr lang="ja-JP" altLang="en-US" dirty="0"/>
              <a:t>・市場調査を踏まえ、</a:t>
            </a:r>
            <a:r>
              <a:rPr lang="ja-JP" altLang="en-US" b="1" u="sng" dirty="0"/>
              <a:t>事業範囲・リスク分担・事業スキーム等の整理</a:t>
            </a:r>
            <a:r>
              <a:rPr lang="ja-JP" altLang="en-US" dirty="0"/>
              <a:t>を進めていく。</a:t>
            </a:r>
            <a:endParaRPr lang="en-US" altLang="ja-JP" dirty="0"/>
          </a:p>
        </p:txBody>
      </p:sp>
      <p:sp>
        <p:nvSpPr>
          <p:cNvPr id="33" name="二等辺三角形 32">
            <a:extLst>
              <a:ext uri="{FF2B5EF4-FFF2-40B4-BE49-F238E27FC236}">
                <a16:creationId xmlns:a16="http://schemas.microsoft.com/office/drawing/2014/main" id="{21660BCB-FA9E-4795-2E54-EF27F1C8E87E}"/>
              </a:ext>
            </a:extLst>
          </p:cNvPr>
          <p:cNvSpPr/>
          <p:nvPr/>
        </p:nvSpPr>
        <p:spPr>
          <a:xfrm rot="10800000">
            <a:off x="5997100" y="3020227"/>
            <a:ext cx="310318" cy="267515"/>
          </a:xfrm>
          <a:prstGeom prst="triangle">
            <a:avLst/>
          </a:prstGeom>
          <a:solidFill>
            <a:schemeClr val="accent1">
              <a:lumMod val="60000"/>
              <a:lumOff val="4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40" name="四角形: 角を丸くする 39">
            <a:extLst>
              <a:ext uri="{FF2B5EF4-FFF2-40B4-BE49-F238E27FC236}">
                <a16:creationId xmlns:a16="http://schemas.microsoft.com/office/drawing/2014/main" id="{51C046DA-AD35-5F5F-F429-958957E121DF}"/>
              </a:ext>
            </a:extLst>
          </p:cNvPr>
          <p:cNvSpPr/>
          <p:nvPr/>
        </p:nvSpPr>
        <p:spPr>
          <a:xfrm>
            <a:off x="515355" y="4955358"/>
            <a:ext cx="8875290" cy="1333545"/>
          </a:xfrm>
          <a:prstGeom prst="roundRect">
            <a:avLst>
              <a:gd name="adj" fmla="val 7602"/>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u="sng" dirty="0">
                <a:solidFill>
                  <a:schemeClr val="tx1"/>
                </a:solidFill>
              </a:rPr>
              <a:t>【</a:t>
            </a:r>
            <a:r>
              <a:rPr kumimoji="1" lang="ja-JP" altLang="en-US" u="sng" dirty="0">
                <a:solidFill>
                  <a:schemeClr val="tx1"/>
                </a:solidFill>
              </a:rPr>
              <a:t>想定される論点</a:t>
            </a:r>
            <a:r>
              <a:rPr kumimoji="1" lang="en-US" altLang="ja-JP" u="sng" dirty="0">
                <a:solidFill>
                  <a:schemeClr val="tx1"/>
                </a:solidFill>
              </a:rPr>
              <a:t>】</a:t>
            </a:r>
          </a:p>
          <a:p>
            <a:r>
              <a:rPr kumimoji="1" lang="ja-JP" altLang="en-US" dirty="0">
                <a:solidFill>
                  <a:schemeClr val="tx1"/>
                </a:solidFill>
              </a:rPr>
              <a:t>　・</a:t>
            </a:r>
            <a:r>
              <a:rPr kumimoji="1" lang="ja-JP" altLang="en-US" b="1" dirty="0">
                <a:solidFill>
                  <a:schemeClr val="tx1"/>
                </a:solidFill>
              </a:rPr>
              <a:t>官民リスク分担</a:t>
            </a:r>
            <a:r>
              <a:rPr kumimoji="1" lang="ja-JP" altLang="en-US" dirty="0">
                <a:solidFill>
                  <a:schemeClr val="tx1"/>
                </a:solidFill>
              </a:rPr>
              <a:t>（特に浸水リスクや老朽化リスクの範囲・分担手法等）</a:t>
            </a:r>
            <a:endParaRPr kumimoji="1" lang="en-US" altLang="ja-JP" dirty="0">
              <a:solidFill>
                <a:schemeClr val="tx1"/>
              </a:solidFill>
            </a:endParaRPr>
          </a:p>
          <a:p>
            <a:r>
              <a:rPr kumimoji="1" lang="ja-JP" altLang="en-US" dirty="0">
                <a:solidFill>
                  <a:schemeClr val="tx1"/>
                </a:solidFill>
              </a:rPr>
              <a:t>　・</a:t>
            </a:r>
            <a:r>
              <a:rPr kumimoji="1" lang="ja-JP" altLang="en-US" b="1" dirty="0">
                <a:solidFill>
                  <a:schemeClr val="tx1"/>
                </a:solidFill>
              </a:rPr>
              <a:t>現契約の包括委託契約の対応</a:t>
            </a:r>
            <a:endParaRPr kumimoji="1" lang="en-US" altLang="ja-JP" b="1" dirty="0">
              <a:solidFill>
                <a:schemeClr val="tx1"/>
              </a:solidFill>
            </a:endParaRPr>
          </a:p>
          <a:p>
            <a:r>
              <a:rPr kumimoji="1" lang="ja-JP" altLang="en-US" dirty="0">
                <a:solidFill>
                  <a:schemeClr val="tx1"/>
                </a:solidFill>
              </a:rPr>
              <a:t>　・</a:t>
            </a:r>
            <a:r>
              <a:rPr kumimoji="1" lang="ja-JP" altLang="en-US" b="1" dirty="0">
                <a:solidFill>
                  <a:schemeClr val="tx1"/>
                </a:solidFill>
              </a:rPr>
              <a:t>本市職員の技術力確保</a:t>
            </a:r>
            <a:r>
              <a:rPr kumimoji="1" lang="ja-JP" altLang="en-US" dirty="0">
                <a:solidFill>
                  <a:schemeClr val="tx1"/>
                </a:solidFill>
              </a:rPr>
              <a:t>をどのように行うのか（適正なモニタリング継続のため）</a:t>
            </a:r>
          </a:p>
        </p:txBody>
      </p:sp>
      <p:sp>
        <p:nvSpPr>
          <p:cNvPr id="42" name="テキスト ボックス 41">
            <a:extLst>
              <a:ext uri="{FF2B5EF4-FFF2-40B4-BE49-F238E27FC236}">
                <a16:creationId xmlns:a16="http://schemas.microsoft.com/office/drawing/2014/main" id="{8EBD5140-22CF-B5AC-060D-409104B09D06}"/>
              </a:ext>
            </a:extLst>
          </p:cNvPr>
          <p:cNvSpPr txBox="1"/>
          <p:nvPr/>
        </p:nvSpPr>
        <p:spPr>
          <a:xfrm>
            <a:off x="971075" y="6413977"/>
            <a:ext cx="3764554" cy="369332"/>
          </a:xfrm>
          <a:prstGeom prst="rect">
            <a:avLst/>
          </a:prstGeom>
          <a:noFill/>
        </p:spPr>
        <p:txBody>
          <a:bodyPr wrap="square">
            <a:spAutoFit/>
          </a:bodyPr>
          <a:lstStyle/>
          <a:p>
            <a:r>
              <a:rPr lang="ja-JP" altLang="en-US" dirty="0"/>
              <a:t>➔ 　</a:t>
            </a:r>
            <a:r>
              <a:rPr lang="ja-JP" altLang="en-US" b="1" dirty="0"/>
              <a:t>次回以降の審議会にて報告</a:t>
            </a:r>
          </a:p>
        </p:txBody>
      </p:sp>
      <p:sp>
        <p:nvSpPr>
          <p:cNvPr id="2" name="正方形/長方形 1">
            <a:extLst>
              <a:ext uri="{FF2B5EF4-FFF2-40B4-BE49-F238E27FC236}">
                <a16:creationId xmlns:a16="http://schemas.microsoft.com/office/drawing/2014/main" id="{15DBA60F-F67C-86EE-F648-A656DC2BADBF}"/>
              </a:ext>
            </a:extLst>
          </p:cNvPr>
          <p:cNvSpPr/>
          <p:nvPr/>
        </p:nvSpPr>
        <p:spPr>
          <a:xfrm>
            <a:off x="3064939" y="3911600"/>
            <a:ext cx="638381" cy="325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4D668CA5-25C5-1736-30FA-C3BD585D8E4B}"/>
              </a:ext>
            </a:extLst>
          </p:cNvPr>
          <p:cNvSpPr txBox="1"/>
          <p:nvPr/>
        </p:nvSpPr>
        <p:spPr>
          <a:xfrm>
            <a:off x="2979629" y="3898383"/>
            <a:ext cx="929640" cy="246221"/>
          </a:xfrm>
          <a:prstGeom prst="rect">
            <a:avLst/>
          </a:prstGeom>
          <a:noFill/>
        </p:spPr>
        <p:txBody>
          <a:bodyPr wrap="square" rtlCol="0">
            <a:spAutoFit/>
          </a:bodyPr>
          <a:lstStyle/>
          <a:p>
            <a:r>
              <a:rPr kumimoji="1" lang="ja-JP" altLang="en-US" sz="1000" dirty="0">
                <a:solidFill>
                  <a:schemeClr val="tx1">
                    <a:lumMod val="65000"/>
                    <a:lumOff val="35000"/>
                  </a:schemeClr>
                </a:solidFill>
              </a:rPr>
              <a:t>（</a:t>
            </a:r>
            <a:r>
              <a:rPr kumimoji="1" lang="en-US" altLang="ja-JP" sz="1000" dirty="0">
                <a:solidFill>
                  <a:schemeClr val="tx1">
                    <a:lumMod val="65000"/>
                    <a:lumOff val="35000"/>
                  </a:schemeClr>
                </a:solidFill>
              </a:rPr>
              <a:t>CM</a:t>
            </a:r>
            <a:r>
              <a:rPr kumimoji="1" lang="ja-JP" altLang="en-US" sz="1000" dirty="0">
                <a:solidFill>
                  <a:schemeClr val="tx1">
                    <a:lumMod val="65000"/>
                    <a:lumOff val="35000"/>
                  </a:schemeClr>
                </a:solidFill>
              </a:rPr>
              <a:t>業務）</a:t>
            </a:r>
          </a:p>
        </p:txBody>
      </p:sp>
    </p:spTree>
    <p:extLst>
      <p:ext uri="{BB962C8B-B14F-4D97-AF65-F5344CB8AC3E}">
        <p14:creationId xmlns:p14="http://schemas.microsoft.com/office/powerpoint/2010/main" val="1955664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CCFF">
            <a:alpha val="30000"/>
          </a:srgbClr>
        </a:solidFill>
        <a:effectLst/>
      </p:bgPr>
    </p:bg>
    <p:spTree>
      <p:nvGrpSpPr>
        <p:cNvPr id="1" name="">
          <a:extLst>
            <a:ext uri="{FF2B5EF4-FFF2-40B4-BE49-F238E27FC236}">
              <a16:creationId xmlns:a16="http://schemas.microsoft.com/office/drawing/2014/main" id="{91A9D28D-BBB9-DEFD-FBAA-6F519E67F883}"/>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F7E67EB-E013-EFDE-AD72-7F72239D7AF2}"/>
              </a:ext>
            </a:extLst>
          </p:cNvPr>
          <p:cNvSpPr>
            <a:spLocks noGrp="1"/>
          </p:cNvSpPr>
          <p:nvPr>
            <p:ph type="sldNum" sz="quarter" idx="12"/>
          </p:nvPr>
        </p:nvSpPr>
        <p:spPr/>
        <p:txBody>
          <a:bodyPr/>
          <a:lstStyle/>
          <a:p>
            <a:pPr defTabSz="422041"/>
            <a:fld id="{36EC18DB-A5DF-4E0E-B815-FCD04A2C4B2C}" type="slidenum">
              <a:rPr lang="ja-JP" altLang="en-US">
                <a:solidFill>
                  <a:prstClr val="black"/>
                </a:solidFill>
                <a:latin typeface="Segoe UI"/>
                <a:ea typeface="Meiryo UI"/>
              </a:rPr>
              <a:pPr defTabSz="422041"/>
              <a:t>6</a:t>
            </a:fld>
            <a:endParaRPr lang="ja-JP" altLang="en-US">
              <a:solidFill>
                <a:prstClr val="black"/>
              </a:solidFill>
              <a:latin typeface="Segoe UI"/>
              <a:ea typeface="Meiryo UI"/>
            </a:endParaRPr>
          </a:p>
        </p:txBody>
      </p:sp>
      <p:sp>
        <p:nvSpPr>
          <p:cNvPr id="7" name="タイトル 1">
            <a:extLst>
              <a:ext uri="{FF2B5EF4-FFF2-40B4-BE49-F238E27FC236}">
                <a16:creationId xmlns:a16="http://schemas.microsoft.com/office/drawing/2014/main" id="{66FE2D07-6B7A-1837-14DD-E55A1CDF3552}"/>
              </a:ext>
            </a:extLst>
          </p:cNvPr>
          <p:cNvSpPr txBox="1">
            <a:spLocks/>
          </p:cNvSpPr>
          <p:nvPr/>
        </p:nvSpPr>
        <p:spPr>
          <a:xfrm>
            <a:off x="210728" y="366598"/>
            <a:ext cx="9479372" cy="1369827"/>
          </a:xfrm>
          <a:prstGeom prst="rect">
            <a:avLst/>
          </a:prstGeom>
          <a:ln w="38100">
            <a:solidFill>
              <a:schemeClr val="tx1"/>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3600" b="1" dirty="0">
                <a:latin typeface="+mn-ea"/>
                <a:ea typeface="+mn-ea"/>
              </a:rPr>
              <a:t>報告事項</a:t>
            </a:r>
            <a:endParaRPr lang="en-US" altLang="ja-JP" sz="3600" b="1" dirty="0">
              <a:latin typeface="+mn-ea"/>
              <a:ea typeface="+mn-ea"/>
            </a:endParaRPr>
          </a:p>
          <a:p>
            <a:pPr algn="l">
              <a:lnSpc>
                <a:spcPct val="100000"/>
              </a:lnSpc>
            </a:pPr>
            <a:r>
              <a:rPr lang="ja-JP" altLang="en-US" sz="3200" b="1" dirty="0">
                <a:latin typeface="+mn-ea"/>
                <a:ea typeface="+mn-ea"/>
              </a:rPr>
              <a:t>（令和</a:t>
            </a:r>
            <a:r>
              <a:rPr lang="en-US" altLang="ja-JP" sz="3200" b="1" dirty="0">
                <a:latin typeface="+mn-ea"/>
                <a:ea typeface="+mn-ea"/>
              </a:rPr>
              <a:t>7</a:t>
            </a:r>
            <a:r>
              <a:rPr lang="ja-JP" altLang="en-US" sz="3200" b="1" dirty="0">
                <a:latin typeface="+mn-ea"/>
                <a:ea typeface="+mn-ea"/>
              </a:rPr>
              <a:t>年度実績報告）</a:t>
            </a:r>
          </a:p>
        </p:txBody>
      </p:sp>
      <p:sp>
        <p:nvSpPr>
          <p:cNvPr id="8" name="タイトル 1">
            <a:extLst>
              <a:ext uri="{FF2B5EF4-FFF2-40B4-BE49-F238E27FC236}">
                <a16:creationId xmlns:a16="http://schemas.microsoft.com/office/drawing/2014/main" id="{15A911B9-59F3-8B22-D948-1E847EA0967A}"/>
              </a:ext>
            </a:extLst>
          </p:cNvPr>
          <p:cNvSpPr txBox="1">
            <a:spLocks/>
          </p:cNvSpPr>
          <p:nvPr/>
        </p:nvSpPr>
        <p:spPr>
          <a:xfrm>
            <a:off x="7966010" y="2542305"/>
            <a:ext cx="1398010" cy="56568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報告</a:t>
            </a:r>
            <a:r>
              <a:rPr lang="en-US" altLang="ja-JP" sz="2800" dirty="0">
                <a:solidFill>
                  <a:srgbClr val="FF0000"/>
                </a:solidFill>
                <a:latin typeface="+mn-ea"/>
                <a:ea typeface="+mn-ea"/>
              </a:rPr>
              <a:t>】</a:t>
            </a:r>
          </a:p>
        </p:txBody>
      </p:sp>
      <p:sp>
        <p:nvSpPr>
          <p:cNvPr id="5" name="タイトル 1">
            <a:extLst>
              <a:ext uri="{FF2B5EF4-FFF2-40B4-BE49-F238E27FC236}">
                <a16:creationId xmlns:a16="http://schemas.microsoft.com/office/drawing/2014/main" id="{187A5BB0-D5F8-93B9-DAB7-3715909F0A1F}"/>
              </a:ext>
            </a:extLst>
          </p:cNvPr>
          <p:cNvSpPr txBox="1">
            <a:spLocks/>
          </p:cNvSpPr>
          <p:nvPr/>
        </p:nvSpPr>
        <p:spPr>
          <a:xfrm>
            <a:off x="210728" y="3302628"/>
            <a:ext cx="9251576" cy="56568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800" b="1" u="sng" dirty="0">
                <a:latin typeface="+mn-ea"/>
                <a:ea typeface="+mn-ea"/>
              </a:rPr>
              <a:t>対象箇所：　特記仕様書</a:t>
            </a:r>
            <a:r>
              <a:rPr lang="en-US" altLang="ja-JP" sz="1800" b="1" u="sng" dirty="0">
                <a:latin typeface="+mn-ea"/>
                <a:ea typeface="+mn-ea"/>
              </a:rPr>
              <a:t>【</a:t>
            </a:r>
            <a:r>
              <a:rPr lang="ja-JP" altLang="en-US" sz="1800" b="1" u="sng" dirty="0">
                <a:latin typeface="+mn-ea"/>
                <a:ea typeface="+mn-ea"/>
              </a:rPr>
              <a:t>別紙</a:t>
            </a:r>
            <a:r>
              <a:rPr lang="en-US" altLang="ja-JP" sz="1800" b="1" u="sng" dirty="0">
                <a:latin typeface="+mn-ea"/>
                <a:ea typeface="+mn-ea"/>
              </a:rPr>
              <a:t>-12】</a:t>
            </a:r>
            <a:r>
              <a:rPr lang="ja-JP" altLang="en-US" sz="1800" b="1" u="sng" dirty="0">
                <a:latin typeface="+mn-ea"/>
                <a:ea typeface="+mn-ea"/>
              </a:rPr>
              <a:t>　管路施設等の維持管理業務の履行実績等　</a:t>
            </a:r>
            <a:endParaRPr lang="en-US" altLang="ja-JP" sz="1800" b="1" u="sng" dirty="0">
              <a:latin typeface="+mn-ea"/>
              <a:ea typeface="+mn-ea"/>
            </a:endParaRPr>
          </a:p>
        </p:txBody>
      </p:sp>
      <p:sp>
        <p:nvSpPr>
          <p:cNvPr id="12" name="タイトル 1">
            <a:extLst>
              <a:ext uri="{FF2B5EF4-FFF2-40B4-BE49-F238E27FC236}">
                <a16:creationId xmlns:a16="http://schemas.microsoft.com/office/drawing/2014/main" id="{96FB7074-53C3-6AFF-9C82-11E276F16FB2}"/>
              </a:ext>
            </a:extLst>
          </p:cNvPr>
          <p:cNvSpPr txBox="1">
            <a:spLocks/>
          </p:cNvSpPr>
          <p:nvPr/>
        </p:nvSpPr>
        <p:spPr>
          <a:xfrm>
            <a:off x="7966010" y="3618833"/>
            <a:ext cx="1481985" cy="76156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報告</a:t>
            </a:r>
            <a:r>
              <a:rPr lang="en-US" altLang="ja-JP" sz="2800" dirty="0">
                <a:solidFill>
                  <a:srgbClr val="FF0000"/>
                </a:solidFill>
                <a:latin typeface="+mn-ea"/>
                <a:ea typeface="+mn-ea"/>
              </a:rPr>
              <a:t>】</a:t>
            </a:r>
          </a:p>
        </p:txBody>
      </p:sp>
      <p:sp>
        <p:nvSpPr>
          <p:cNvPr id="14" name="タイトル 1">
            <a:extLst>
              <a:ext uri="{FF2B5EF4-FFF2-40B4-BE49-F238E27FC236}">
                <a16:creationId xmlns:a16="http://schemas.microsoft.com/office/drawing/2014/main" id="{A583D9B0-47AB-2DF9-91DA-A658A4AC695F}"/>
              </a:ext>
            </a:extLst>
          </p:cNvPr>
          <p:cNvSpPr txBox="1">
            <a:spLocks/>
          </p:cNvSpPr>
          <p:nvPr/>
        </p:nvSpPr>
        <p:spPr>
          <a:xfrm>
            <a:off x="530507" y="2533813"/>
            <a:ext cx="6725599" cy="6015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br>
              <a:rPr lang="en-US" altLang="ja-JP" sz="2800" dirty="0">
                <a:latin typeface="+mn-ea"/>
                <a:ea typeface="+mn-ea"/>
              </a:rPr>
            </a:br>
            <a:r>
              <a:rPr lang="ja-JP" altLang="en-US" sz="2800" dirty="0">
                <a:latin typeface="+mn-ea"/>
                <a:ea typeface="+mn-ea"/>
              </a:rPr>
              <a:t>・</a:t>
            </a:r>
            <a:r>
              <a:rPr lang="ja-JP" altLang="en-US" sz="2800" b="1" dirty="0"/>
              <a:t>要求水準・評価基準の達成状況</a:t>
            </a:r>
            <a:r>
              <a:rPr lang="ja-JP" altLang="en-US" sz="2800" b="1" dirty="0">
                <a:solidFill>
                  <a:srgbClr val="FF0000"/>
                </a:solidFill>
                <a:highlight>
                  <a:srgbClr val="FFFF00"/>
                </a:highlight>
              </a:rPr>
              <a:t>　　　　　　　　　</a:t>
            </a:r>
            <a:br>
              <a:rPr lang="en-US" altLang="ja-JP" sz="2800" dirty="0">
                <a:latin typeface="+mn-ea"/>
                <a:ea typeface="+mn-ea"/>
              </a:rPr>
            </a:br>
            <a:endParaRPr lang="ja-JP" altLang="en-US" sz="2800" b="1" dirty="0">
              <a:latin typeface="+mn-ea"/>
              <a:ea typeface="+mn-ea"/>
            </a:endParaRPr>
          </a:p>
        </p:txBody>
      </p:sp>
      <p:sp>
        <p:nvSpPr>
          <p:cNvPr id="17" name="タイトル 1">
            <a:extLst>
              <a:ext uri="{FF2B5EF4-FFF2-40B4-BE49-F238E27FC236}">
                <a16:creationId xmlns:a16="http://schemas.microsoft.com/office/drawing/2014/main" id="{C178BD9B-A60B-020B-2FBC-FEC09C7A008E}"/>
              </a:ext>
            </a:extLst>
          </p:cNvPr>
          <p:cNvSpPr txBox="1">
            <a:spLocks/>
          </p:cNvSpPr>
          <p:nvPr/>
        </p:nvSpPr>
        <p:spPr>
          <a:xfrm>
            <a:off x="530507" y="3621448"/>
            <a:ext cx="6725599" cy="76156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br>
              <a:rPr lang="en-US" altLang="ja-JP" sz="2800" dirty="0">
                <a:latin typeface="+mn-ea"/>
                <a:ea typeface="+mn-ea"/>
              </a:rPr>
            </a:br>
            <a:r>
              <a:rPr lang="ja-JP" altLang="en-US" sz="2800" b="1" dirty="0">
                <a:latin typeface="+mn-ea"/>
                <a:ea typeface="+mn-ea"/>
              </a:rPr>
              <a:t>・</a:t>
            </a:r>
            <a:r>
              <a:rPr lang="ja-JP" altLang="en-US" sz="2800" b="1" dirty="0"/>
              <a:t>包括委託に関連する第三者事故発生状況</a:t>
            </a:r>
            <a:br>
              <a:rPr lang="en-US" altLang="ja-JP" sz="2800" b="1" dirty="0"/>
            </a:br>
            <a:endParaRPr lang="ja-JP" altLang="en-US" sz="2800" b="1" dirty="0">
              <a:latin typeface="+mn-ea"/>
              <a:ea typeface="+mn-ea"/>
            </a:endParaRPr>
          </a:p>
        </p:txBody>
      </p:sp>
      <p:sp>
        <p:nvSpPr>
          <p:cNvPr id="19" name="タイトル 1">
            <a:extLst>
              <a:ext uri="{FF2B5EF4-FFF2-40B4-BE49-F238E27FC236}">
                <a16:creationId xmlns:a16="http://schemas.microsoft.com/office/drawing/2014/main" id="{B390C54B-86BA-0E94-0096-E17EEE9586B4}"/>
              </a:ext>
            </a:extLst>
          </p:cNvPr>
          <p:cNvSpPr txBox="1">
            <a:spLocks/>
          </p:cNvSpPr>
          <p:nvPr/>
        </p:nvSpPr>
        <p:spPr>
          <a:xfrm>
            <a:off x="210728" y="1923189"/>
            <a:ext cx="9251576" cy="79879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800" b="1" u="sng" dirty="0">
                <a:latin typeface="+mn-ea"/>
                <a:ea typeface="+mn-ea"/>
              </a:rPr>
              <a:t>対象箇所：　特記仕様書</a:t>
            </a:r>
            <a:r>
              <a:rPr lang="en-US" altLang="ja-JP" sz="1800" b="1" u="sng" dirty="0">
                <a:latin typeface="+mn-ea"/>
                <a:ea typeface="+mn-ea"/>
              </a:rPr>
              <a:t>【</a:t>
            </a:r>
            <a:r>
              <a:rPr lang="ja-JP" altLang="en-US" sz="1800" b="1" u="sng" dirty="0">
                <a:latin typeface="+mn-ea"/>
                <a:ea typeface="+mn-ea"/>
              </a:rPr>
              <a:t>別紙</a:t>
            </a:r>
            <a:r>
              <a:rPr lang="en-US" altLang="ja-JP" sz="1800" b="1" u="sng" dirty="0">
                <a:latin typeface="+mn-ea"/>
                <a:ea typeface="+mn-ea"/>
              </a:rPr>
              <a:t>-</a:t>
            </a:r>
            <a:r>
              <a:rPr lang="ja-JP" altLang="en-US" sz="1800" b="1" u="sng" dirty="0">
                <a:latin typeface="+mn-ea"/>
                <a:ea typeface="+mn-ea"/>
              </a:rPr>
              <a:t>７ｰ１</a:t>
            </a:r>
            <a:r>
              <a:rPr lang="en-US" altLang="ja-JP" sz="1800" b="1" u="sng" dirty="0">
                <a:latin typeface="+mn-ea"/>
                <a:ea typeface="+mn-ea"/>
              </a:rPr>
              <a:t>】</a:t>
            </a:r>
            <a:r>
              <a:rPr lang="ja-JP" altLang="en-US" sz="1800" b="1" u="sng" dirty="0">
                <a:latin typeface="+mn-ea"/>
                <a:ea typeface="+mn-ea"/>
              </a:rPr>
              <a:t>　要求水準及び評価基準（管路施設編）</a:t>
            </a:r>
            <a:endParaRPr lang="en-US" altLang="ja-JP" sz="1800" b="1" u="sng" dirty="0">
              <a:latin typeface="+mn-ea"/>
              <a:ea typeface="+mn-ea"/>
            </a:endParaRPr>
          </a:p>
          <a:p>
            <a:pPr algn="l">
              <a:lnSpc>
                <a:spcPct val="100000"/>
              </a:lnSpc>
            </a:pPr>
            <a:r>
              <a:rPr lang="ja-JP" altLang="en-US" sz="1800" b="1" dirty="0">
                <a:latin typeface="+mn-ea"/>
                <a:ea typeface="+mn-ea"/>
              </a:rPr>
              <a:t>　　　　　　　　 </a:t>
            </a:r>
            <a:r>
              <a:rPr lang="ja-JP" altLang="en-US" sz="1800" b="1" u="sng" dirty="0">
                <a:latin typeface="+mn-ea"/>
              </a:rPr>
              <a:t>特記仕様書</a:t>
            </a:r>
            <a:r>
              <a:rPr lang="en-US" altLang="ja-JP" sz="1800" b="1" u="sng" dirty="0">
                <a:latin typeface="+mn-ea"/>
              </a:rPr>
              <a:t>【</a:t>
            </a:r>
            <a:r>
              <a:rPr lang="ja-JP" altLang="en-US" sz="1800" b="1" u="sng" dirty="0">
                <a:latin typeface="+mn-ea"/>
              </a:rPr>
              <a:t>別紙</a:t>
            </a:r>
            <a:r>
              <a:rPr lang="en-US" altLang="ja-JP" sz="1800" b="1" u="sng" dirty="0">
                <a:latin typeface="+mn-ea"/>
              </a:rPr>
              <a:t>-</a:t>
            </a:r>
            <a:r>
              <a:rPr lang="ja-JP" altLang="en-US" sz="1800" b="1" u="sng" dirty="0">
                <a:latin typeface="+mn-ea"/>
              </a:rPr>
              <a:t>７ｰ２</a:t>
            </a:r>
            <a:r>
              <a:rPr lang="en-US" altLang="ja-JP" sz="1800" b="1" u="sng" dirty="0">
                <a:latin typeface="+mn-ea"/>
              </a:rPr>
              <a:t>】</a:t>
            </a:r>
            <a:r>
              <a:rPr lang="ja-JP" altLang="en-US" sz="1800" b="1" u="sng" dirty="0">
                <a:latin typeface="+mn-ea"/>
              </a:rPr>
              <a:t>　要求水準及び評価基準</a:t>
            </a:r>
            <a:r>
              <a:rPr lang="ja-JP" altLang="en-US" sz="1200" b="1" u="sng" dirty="0">
                <a:latin typeface="+mn-ea"/>
              </a:rPr>
              <a:t>（下水処理場・抽水所編）</a:t>
            </a:r>
            <a:r>
              <a:rPr lang="ja-JP" altLang="en-US" sz="1800" b="1" u="sng" dirty="0">
                <a:latin typeface="+mn-ea"/>
                <a:ea typeface="+mn-ea"/>
              </a:rPr>
              <a:t>　　　　　　</a:t>
            </a:r>
            <a:endParaRPr lang="en-US" altLang="ja-JP" sz="1800" b="1" u="sng" dirty="0">
              <a:latin typeface="+mn-ea"/>
              <a:ea typeface="+mn-ea"/>
            </a:endParaRPr>
          </a:p>
        </p:txBody>
      </p:sp>
      <p:sp>
        <p:nvSpPr>
          <p:cNvPr id="6" name="タイトル 1">
            <a:extLst>
              <a:ext uri="{FF2B5EF4-FFF2-40B4-BE49-F238E27FC236}">
                <a16:creationId xmlns:a16="http://schemas.microsoft.com/office/drawing/2014/main" id="{0F57DC6B-9CF5-C447-330C-3A8F840E150E}"/>
              </a:ext>
            </a:extLst>
          </p:cNvPr>
          <p:cNvSpPr txBox="1">
            <a:spLocks/>
          </p:cNvSpPr>
          <p:nvPr/>
        </p:nvSpPr>
        <p:spPr>
          <a:xfrm>
            <a:off x="196419" y="4526740"/>
            <a:ext cx="9251576" cy="56568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800" b="1" u="sng" dirty="0">
                <a:latin typeface="+mn-ea"/>
                <a:ea typeface="+mn-ea"/>
              </a:rPr>
              <a:t>対象箇所：　特記仕様書共通</a:t>
            </a:r>
            <a:r>
              <a:rPr lang="zh-TW" altLang="en-US" sz="1800" b="1" u="sng" dirty="0">
                <a:latin typeface="+mn-ea"/>
                <a:ea typeface="+mn-ea"/>
              </a:rPr>
              <a:t>編</a:t>
            </a:r>
            <a:r>
              <a:rPr lang="ja-JP" altLang="en-US" sz="1800" b="1" u="sng" dirty="0">
                <a:latin typeface="+mn-ea"/>
                <a:ea typeface="+mn-ea"/>
              </a:rPr>
              <a:t>　下水道サービスの維持・向上の義務　</a:t>
            </a:r>
            <a:endParaRPr lang="en-US" altLang="ja-JP" sz="1800" b="1" u="sng" dirty="0">
              <a:latin typeface="+mn-ea"/>
              <a:ea typeface="+mn-ea"/>
            </a:endParaRPr>
          </a:p>
        </p:txBody>
      </p:sp>
      <p:sp>
        <p:nvSpPr>
          <p:cNvPr id="10" name="タイトル 1">
            <a:extLst>
              <a:ext uri="{FF2B5EF4-FFF2-40B4-BE49-F238E27FC236}">
                <a16:creationId xmlns:a16="http://schemas.microsoft.com/office/drawing/2014/main" id="{16069565-1AA4-CFAF-B0EA-229A5AE48317}"/>
              </a:ext>
            </a:extLst>
          </p:cNvPr>
          <p:cNvSpPr txBox="1">
            <a:spLocks/>
          </p:cNvSpPr>
          <p:nvPr/>
        </p:nvSpPr>
        <p:spPr>
          <a:xfrm>
            <a:off x="516198" y="4918092"/>
            <a:ext cx="6725599" cy="61037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2800" b="1" dirty="0">
                <a:latin typeface="+mj-ea"/>
              </a:rPr>
              <a:t>・新技術導入の状況 </a:t>
            </a:r>
          </a:p>
        </p:txBody>
      </p:sp>
      <p:sp>
        <p:nvSpPr>
          <p:cNvPr id="16" name="タイトル 1">
            <a:extLst>
              <a:ext uri="{FF2B5EF4-FFF2-40B4-BE49-F238E27FC236}">
                <a16:creationId xmlns:a16="http://schemas.microsoft.com/office/drawing/2014/main" id="{3CD08AF1-0BD6-6E7B-4BA9-AED2A41D1CB6}"/>
              </a:ext>
            </a:extLst>
          </p:cNvPr>
          <p:cNvSpPr txBox="1">
            <a:spLocks/>
          </p:cNvSpPr>
          <p:nvPr/>
        </p:nvSpPr>
        <p:spPr>
          <a:xfrm>
            <a:off x="7951700" y="4864596"/>
            <a:ext cx="1643471" cy="762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報告</a:t>
            </a:r>
            <a:r>
              <a:rPr lang="en-US" altLang="ja-JP" sz="2800" dirty="0">
                <a:solidFill>
                  <a:srgbClr val="FF0000"/>
                </a:solidFill>
                <a:latin typeface="+mn-ea"/>
                <a:ea typeface="+mn-ea"/>
              </a:rPr>
              <a:t>】</a:t>
            </a:r>
          </a:p>
        </p:txBody>
      </p:sp>
      <p:sp>
        <p:nvSpPr>
          <p:cNvPr id="9" name="タイトル 1">
            <a:extLst>
              <a:ext uri="{FF2B5EF4-FFF2-40B4-BE49-F238E27FC236}">
                <a16:creationId xmlns:a16="http://schemas.microsoft.com/office/drawing/2014/main" id="{C0954E82-8773-E6D4-EA3A-AC0BFE2490E4}"/>
              </a:ext>
            </a:extLst>
          </p:cNvPr>
          <p:cNvSpPr txBox="1">
            <a:spLocks/>
          </p:cNvSpPr>
          <p:nvPr/>
        </p:nvSpPr>
        <p:spPr>
          <a:xfrm>
            <a:off x="196419" y="5562939"/>
            <a:ext cx="9251576" cy="56568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800" b="1" u="sng" dirty="0">
                <a:latin typeface="+mn-ea"/>
                <a:ea typeface="+mn-ea"/>
              </a:rPr>
              <a:t>対象箇所：　特記仕様書第</a:t>
            </a:r>
            <a:r>
              <a:rPr lang="en-US" altLang="ja-JP" sz="1800" b="1" u="sng" dirty="0">
                <a:latin typeface="+mn-ea"/>
                <a:ea typeface="+mn-ea"/>
              </a:rPr>
              <a:t>44</a:t>
            </a:r>
            <a:r>
              <a:rPr lang="ja-JP" altLang="en-US" sz="1800" b="1" u="sng" dirty="0">
                <a:latin typeface="+mn-ea"/>
                <a:ea typeface="+mn-ea"/>
              </a:rPr>
              <a:t>条（業務委託料の逓減）</a:t>
            </a:r>
            <a:endParaRPr lang="en-US" altLang="ja-JP" sz="1800" b="1" u="sng" dirty="0">
              <a:latin typeface="+mn-ea"/>
              <a:ea typeface="+mn-ea"/>
            </a:endParaRPr>
          </a:p>
        </p:txBody>
      </p:sp>
      <p:sp>
        <p:nvSpPr>
          <p:cNvPr id="11" name="タイトル 1">
            <a:extLst>
              <a:ext uri="{FF2B5EF4-FFF2-40B4-BE49-F238E27FC236}">
                <a16:creationId xmlns:a16="http://schemas.microsoft.com/office/drawing/2014/main" id="{46377DED-BB3B-AED5-FD35-CA34A38DDFE4}"/>
              </a:ext>
            </a:extLst>
          </p:cNvPr>
          <p:cNvSpPr txBox="1">
            <a:spLocks/>
          </p:cNvSpPr>
          <p:nvPr/>
        </p:nvSpPr>
        <p:spPr>
          <a:xfrm>
            <a:off x="516198" y="5954291"/>
            <a:ext cx="6725599" cy="61037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2800" b="1" dirty="0">
                <a:latin typeface="+mj-ea"/>
              </a:rPr>
              <a:t>・コスト削減の達成状況 </a:t>
            </a:r>
          </a:p>
        </p:txBody>
      </p:sp>
      <p:sp>
        <p:nvSpPr>
          <p:cNvPr id="13" name="タイトル 1">
            <a:extLst>
              <a:ext uri="{FF2B5EF4-FFF2-40B4-BE49-F238E27FC236}">
                <a16:creationId xmlns:a16="http://schemas.microsoft.com/office/drawing/2014/main" id="{DFD387D3-6E4A-AD72-0B30-79A96ACA3221}"/>
              </a:ext>
            </a:extLst>
          </p:cNvPr>
          <p:cNvSpPr txBox="1">
            <a:spLocks/>
          </p:cNvSpPr>
          <p:nvPr/>
        </p:nvSpPr>
        <p:spPr>
          <a:xfrm>
            <a:off x="7951700" y="5900795"/>
            <a:ext cx="1643471" cy="762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2800" dirty="0">
                <a:solidFill>
                  <a:srgbClr val="FF0000"/>
                </a:solidFill>
                <a:latin typeface="+mn-ea"/>
                <a:ea typeface="+mn-ea"/>
              </a:rPr>
              <a:t>【</a:t>
            </a:r>
            <a:r>
              <a:rPr lang="ja-JP" altLang="en-US" sz="2800" dirty="0">
                <a:solidFill>
                  <a:srgbClr val="FF0000"/>
                </a:solidFill>
                <a:latin typeface="+mn-ea"/>
                <a:ea typeface="+mn-ea"/>
              </a:rPr>
              <a:t>報告</a:t>
            </a:r>
            <a:r>
              <a:rPr lang="en-US" altLang="ja-JP" sz="2800" dirty="0">
                <a:solidFill>
                  <a:srgbClr val="FF0000"/>
                </a:solidFill>
                <a:latin typeface="+mn-ea"/>
                <a:ea typeface="+mn-ea"/>
              </a:rPr>
              <a:t>】</a:t>
            </a:r>
          </a:p>
        </p:txBody>
      </p:sp>
    </p:spTree>
    <p:extLst>
      <p:ext uri="{BB962C8B-B14F-4D97-AF65-F5344CB8AC3E}">
        <p14:creationId xmlns:p14="http://schemas.microsoft.com/office/powerpoint/2010/main" val="1251691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81643" y="1120982"/>
            <a:ext cx="4824289" cy="10770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81643" y="2281704"/>
            <a:ext cx="4824289" cy="107703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5029710" y="2281704"/>
            <a:ext cx="4824289" cy="10770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5018955" y="1121141"/>
            <a:ext cx="4824289" cy="107703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4"/>
          <p:cNvSpPr>
            <a:spLocks noGrp="1"/>
          </p:cNvSpPr>
          <p:nvPr>
            <p:ph type="sldNum" sz="quarter" idx="12"/>
          </p:nvPr>
        </p:nvSpPr>
        <p:spPr>
          <a:xfrm>
            <a:off x="7625149" y="6511514"/>
            <a:ext cx="2228850" cy="365125"/>
          </a:xfrm>
        </p:spPr>
        <p:txBody>
          <a:bodyPr/>
          <a:lstStyle/>
          <a:p>
            <a:fld id="{36EC18DB-A5DF-4E0E-B815-FCD04A2C4B2C}" type="slidenum">
              <a:rPr kumimoji="1" lang="ja-JP" altLang="en-US" smtClean="0"/>
              <a:t>7</a:t>
            </a:fld>
            <a:endParaRPr kumimoji="1" lang="ja-JP" altLang="en-US" dirty="0"/>
          </a:p>
        </p:txBody>
      </p:sp>
      <p:graphicFrame>
        <p:nvGraphicFramePr>
          <p:cNvPr id="2" name="表 1"/>
          <p:cNvGraphicFramePr>
            <a:graphicFrameLocks noGrp="1"/>
          </p:cNvGraphicFramePr>
          <p:nvPr/>
        </p:nvGraphicFramePr>
        <p:xfrm>
          <a:off x="111450" y="3889688"/>
          <a:ext cx="9731794" cy="2226032"/>
        </p:xfrm>
        <a:graphic>
          <a:graphicData uri="http://schemas.openxmlformats.org/drawingml/2006/table">
            <a:tbl>
              <a:tblPr firstRow="1" bandRow="1">
                <a:tableStyleId>{5940675A-B579-460E-94D1-54222C63F5DA}</a:tableStyleId>
              </a:tblPr>
              <a:tblGrid>
                <a:gridCol w="1135167">
                  <a:extLst>
                    <a:ext uri="{9D8B030D-6E8A-4147-A177-3AD203B41FA5}">
                      <a16:colId xmlns:a16="http://schemas.microsoft.com/office/drawing/2014/main" val="3741062982"/>
                    </a:ext>
                  </a:extLst>
                </a:gridCol>
                <a:gridCol w="2087133">
                  <a:extLst>
                    <a:ext uri="{9D8B030D-6E8A-4147-A177-3AD203B41FA5}">
                      <a16:colId xmlns:a16="http://schemas.microsoft.com/office/drawing/2014/main" val="3657842705"/>
                    </a:ext>
                  </a:extLst>
                </a:gridCol>
                <a:gridCol w="6509494">
                  <a:extLst>
                    <a:ext uri="{9D8B030D-6E8A-4147-A177-3AD203B41FA5}">
                      <a16:colId xmlns:a16="http://schemas.microsoft.com/office/drawing/2014/main" val="576581708"/>
                    </a:ext>
                  </a:extLst>
                </a:gridCol>
              </a:tblGrid>
              <a:tr h="605222">
                <a:tc>
                  <a:txBody>
                    <a:bodyPr/>
                    <a:lstStyle/>
                    <a:p>
                      <a:pPr algn="ctr">
                        <a:lnSpc>
                          <a:spcPts val="2400"/>
                        </a:lnSpc>
                      </a:pPr>
                      <a:r>
                        <a:rPr kumimoji="1" lang="en-US" altLang="ja-JP" sz="1200" dirty="0"/>
                        <a:t>PDCA</a:t>
                      </a:r>
                      <a:r>
                        <a:rPr kumimoji="1" lang="ja-JP" altLang="en-US" sz="1200" dirty="0"/>
                        <a:t>の実施頻度</a:t>
                      </a:r>
                      <a:endParaRPr kumimoji="1" lang="en-US" altLang="ja-JP" sz="1200" dirty="0"/>
                    </a:p>
                  </a:txBody>
                  <a:tcPr anchor="ctr">
                    <a:solidFill>
                      <a:schemeClr val="accent1">
                        <a:lumMod val="40000"/>
                        <a:lumOff val="60000"/>
                      </a:schemeClr>
                    </a:solidFill>
                  </a:tcPr>
                </a:tc>
                <a:tc>
                  <a:txBody>
                    <a:bodyPr/>
                    <a:lstStyle/>
                    <a:p>
                      <a:pPr algn="ctr">
                        <a:lnSpc>
                          <a:spcPts val="2400"/>
                        </a:lnSpc>
                      </a:pPr>
                      <a:r>
                        <a:rPr kumimoji="1" lang="ja-JP" altLang="en-US" sz="1400" dirty="0"/>
                        <a:t>目的</a:t>
                      </a:r>
                      <a:endParaRPr kumimoji="1" lang="en-US" altLang="ja-JP" sz="1400" dirty="0"/>
                    </a:p>
                  </a:txBody>
                  <a:tcPr anchor="ctr">
                    <a:solidFill>
                      <a:schemeClr val="accent1">
                        <a:lumMod val="40000"/>
                        <a:lumOff val="60000"/>
                      </a:schemeClr>
                    </a:solidFill>
                  </a:tcPr>
                </a:tc>
                <a:tc>
                  <a:txBody>
                    <a:bodyPr/>
                    <a:lstStyle/>
                    <a:p>
                      <a:pPr algn="ctr">
                        <a:lnSpc>
                          <a:spcPts val="2400"/>
                        </a:lnSpc>
                      </a:pPr>
                      <a:r>
                        <a:rPr kumimoji="1" lang="ja-JP" altLang="en-US" sz="1400" dirty="0"/>
                        <a:t>頂きたい意見</a:t>
                      </a:r>
                      <a:endParaRPr kumimoji="1" lang="en-US" altLang="ja-JP" sz="1400" dirty="0"/>
                    </a:p>
                  </a:txBody>
                  <a:tcPr anchor="ctr">
                    <a:solidFill>
                      <a:schemeClr val="accent1">
                        <a:lumMod val="40000"/>
                        <a:lumOff val="60000"/>
                      </a:schemeClr>
                    </a:solidFill>
                  </a:tcPr>
                </a:tc>
                <a:extLst>
                  <a:ext uri="{0D108BD9-81ED-4DB2-BD59-A6C34878D82A}">
                    <a16:rowId xmlns:a16="http://schemas.microsoft.com/office/drawing/2014/main" val="1487391756"/>
                  </a:ext>
                </a:extLst>
              </a:tr>
              <a:tr h="724778">
                <a:tc>
                  <a:txBody>
                    <a:bodyPr/>
                    <a:lstStyle/>
                    <a:p>
                      <a:pPr algn="ctr">
                        <a:lnSpc>
                          <a:spcPts val="2400"/>
                        </a:lnSpc>
                      </a:pPr>
                      <a:r>
                        <a:rPr kumimoji="1" lang="ja-JP" altLang="en-US" sz="1600" dirty="0"/>
                        <a:t>毎年</a:t>
                      </a:r>
                    </a:p>
                  </a:txBody>
                  <a:tcPr anchor="ctr"/>
                </a:tc>
                <a:tc>
                  <a:txBody>
                    <a:bodyPr/>
                    <a:lstStyle/>
                    <a:p>
                      <a:pPr>
                        <a:lnSpc>
                          <a:spcPts val="2400"/>
                        </a:lnSpc>
                        <a:spcBef>
                          <a:spcPts val="600"/>
                        </a:spcBef>
                      </a:pPr>
                      <a:r>
                        <a:rPr kumimoji="1" lang="ja-JP" altLang="en-US" sz="1200" dirty="0"/>
                        <a:t>・業務改善による</a:t>
                      </a:r>
                      <a:r>
                        <a:rPr kumimoji="1" lang="ja-JP" altLang="en-US" sz="1200" u="sng" dirty="0"/>
                        <a:t>品質確保</a:t>
                      </a:r>
                      <a:endParaRPr kumimoji="1" lang="en-US" altLang="ja-JP" sz="1200" u="sng" dirty="0"/>
                    </a:p>
                    <a:p>
                      <a:pPr>
                        <a:lnSpc>
                          <a:spcPts val="2400"/>
                        </a:lnSpc>
                        <a:spcBef>
                          <a:spcPts val="600"/>
                        </a:spcBef>
                      </a:pPr>
                      <a:r>
                        <a:rPr kumimoji="1" lang="ja-JP" altLang="en-US" sz="1200" dirty="0"/>
                        <a:t>・コスト削減の着実な</a:t>
                      </a:r>
                      <a:r>
                        <a:rPr kumimoji="1" lang="ja-JP" altLang="en-US" sz="1200" u="sng" dirty="0"/>
                        <a:t>進捗確保</a:t>
                      </a:r>
                      <a:endParaRPr kumimoji="1" lang="en-US" altLang="ja-JP" sz="1200" u="sng" dirty="0"/>
                    </a:p>
                  </a:txBody>
                  <a:tcPr anchor="ctr"/>
                </a:tc>
                <a:tc>
                  <a:txBody>
                    <a:bodyPr/>
                    <a:lstStyle/>
                    <a:p>
                      <a:pPr>
                        <a:lnSpc>
                          <a:spcPts val="2400"/>
                        </a:lnSpc>
                        <a:spcBef>
                          <a:spcPts val="600"/>
                        </a:spcBef>
                      </a:pPr>
                      <a:r>
                        <a:rPr kumimoji="1" lang="ja-JP" altLang="en-US" sz="1200" dirty="0"/>
                        <a:t>要求水準・評価基準に対する評価・ご意見、各基準値の適正性、確認された課題↔改善策に対する評価・ご意見、契約上の課題、維持管理業務に係る事故に対する再発防止策の有効性・問題点　等</a:t>
                      </a:r>
                      <a:endParaRPr kumimoji="1" lang="en-US" altLang="ja-JP" sz="1200" dirty="0"/>
                    </a:p>
                  </a:txBody>
                  <a:tcPr anchor="ctr"/>
                </a:tc>
                <a:extLst>
                  <a:ext uri="{0D108BD9-81ED-4DB2-BD59-A6C34878D82A}">
                    <a16:rowId xmlns:a16="http://schemas.microsoft.com/office/drawing/2014/main" val="1206667863"/>
                  </a:ext>
                </a:extLst>
              </a:tr>
              <a:tr h="832714">
                <a:tc>
                  <a:txBody>
                    <a:bodyPr/>
                    <a:lstStyle/>
                    <a:p>
                      <a:pPr algn="ctr">
                        <a:lnSpc>
                          <a:spcPts val="2400"/>
                        </a:lnSpc>
                      </a:pPr>
                      <a:r>
                        <a:rPr kumimoji="1" lang="ja-JP" altLang="en-US" sz="1600" dirty="0"/>
                        <a:t>５年ごと</a:t>
                      </a:r>
                    </a:p>
                  </a:txBody>
                  <a:tcPr anchor="ctr"/>
                </a:tc>
                <a:tc>
                  <a:txBody>
                    <a:bodyPr/>
                    <a:lstStyle/>
                    <a:p>
                      <a:pPr>
                        <a:lnSpc>
                          <a:spcPts val="2400"/>
                        </a:lnSpc>
                      </a:pPr>
                      <a:r>
                        <a:rPr kumimoji="1" lang="ja-JP" altLang="en-US" sz="1200" dirty="0"/>
                        <a:t>・時代の流れに対応した</a:t>
                      </a:r>
                      <a:r>
                        <a:rPr kumimoji="1" lang="ja-JP" altLang="en-US" sz="1200" u="sng" dirty="0"/>
                        <a:t>契約内容の確保</a:t>
                      </a:r>
                      <a:endParaRPr kumimoji="1" lang="en-US" altLang="ja-JP" sz="1200" u="sng" dirty="0"/>
                    </a:p>
                  </a:txBody>
                  <a:tcPr anchor="ctr"/>
                </a:tc>
                <a:tc>
                  <a:txBody>
                    <a:bodyPr/>
                    <a:lstStyle/>
                    <a:p>
                      <a:pPr>
                        <a:lnSpc>
                          <a:spcPts val="2400"/>
                        </a:lnSpc>
                      </a:pPr>
                      <a:r>
                        <a:rPr kumimoji="1" lang="ja-JP" altLang="en-US" sz="1200" dirty="0"/>
                        <a:t>契約見直しの必要性に関する確認、社会情勢等を鑑みた業務体制・履行状況に対する課題、確認された課題↔改善策に対する評価・ご意見</a:t>
                      </a:r>
                      <a:endParaRPr kumimoji="1" lang="en-US" altLang="ja-JP" sz="1200" dirty="0"/>
                    </a:p>
                  </a:txBody>
                  <a:tcPr anchor="ctr"/>
                </a:tc>
                <a:extLst>
                  <a:ext uri="{0D108BD9-81ED-4DB2-BD59-A6C34878D82A}">
                    <a16:rowId xmlns:a16="http://schemas.microsoft.com/office/drawing/2014/main" val="666198790"/>
                  </a:ext>
                </a:extLst>
              </a:tr>
            </a:tbl>
          </a:graphicData>
        </a:graphic>
      </p:graphicFrame>
      <p:sp>
        <p:nvSpPr>
          <p:cNvPr id="4" name="円 3"/>
          <p:cNvSpPr/>
          <p:nvPr/>
        </p:nvSpPr>
        <p:spPr>
          <a:xfrm>
            <a:off x="3921384" y="1214894"/>
            <a:ext cx="1982198" cy="1982198"/>
          </a:xfrm>
          <a:prstGeom prst="pie">
            <a:avLst>
              <a:gd name="adj1" fmla="val 10782415"/>
              <a:gd name="adj2" fmla="val 1620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円 8"/>
          <p:cNvSpPr/>
          <p:nvPr/>
        </p:nvSpPr>
        <p:spPr>
          <a:xfrm rot="5400000">
            <a:off x="4035280" y="1205184"/>
            <a:ext cx="1982198" cy="1982198"/>
          </a:xfrm>
          <a:prstGeom prst="pie">
            <a:avLst>
              <a:gd name="adj1" fmla="val 10782415"/>
              <a:gd name="adj2" fmla="val 1620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円 9"/>
          <p:cNvSpPr/>
          <p:nvPr/>
        </p:nvSpPr>
        <p:spPr>
          <a:xfrm rot="10800000">
            <a:off x="4043447" y="1292759"/>
            <a:ext cx="1982198" cy="1982198"/>
          </a:xfrm>
          <a:prstGeom prst="pie">
            <a:avLst>
              <a:gd name="adj1" fmla="val 10782415"/>
              <a:gd name="adj2" fmla="val 1620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円 10"/>
          <p:cNvSpPr/>
          <p:nvPr/>
        </p:nvSpPr>
        <p:spPr>
          <a:xfrm rot="16200000">
            <a:off x="3910735" y="1297571"/>
            <a:ext cx="1982198" cy="1982198"/>
          </a:xfrm>
          <a:prstGeom prst="pie">
            <a:avLst>
              <a:gd name="adj1" fmla="val 10782415"/>
              <a:gd name="adj2" fmla="val 1620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7" name="テキスト ボックス 16"/>
          <p:cNvSpPr txBox="1"/>
          <p:nvPr/>
        </p:nvSpPr>
        <p:spPr>
          <a:xfrm>
            <a:off x="5167363" y="2253859"/>
            <a:ext cx="1406083" cy="923330"/>
          </a:xfrm>
          <a:prstGeom prst="rect">
            <a:avLst/>
          </a:prstGeom>
          <a:noFill/>
        </p:spPr>
        <p:txBody>
          <a:bodyPr wrap="square" rtlCol="0">
            <a:spAutoFit/>
          </a:bodyPr>
          <a:lstStyle/>
          <a:p>
            <a:pPr algn="ctr"/>
            <a:r>
              <a:rPr kumimoji="1" lang="en-US" altLang="ja-JP" sz="5400" b="1" dirty="0">
                <a:solidFill>
                  <a:schemeClr val="bg1">
                    <a:lumMod val="50000"/>
                  </a:schemeClr>
                </a:solidFill>
                <a:effectLst>
                  <a:outerShdw blurRad="38100" dist="38100" dir="2700000" algn="tl">
                    <a:srgbClr val="000000">
                      <a:alpha val="43137"/>
                    </a:srgbClr>
                  </a:outerShdw>
                </a:effectLst>
              </a:rPr>
              <a:t>D</a:t>
            </a:r>
            <a:r>
              <a:rPr kumimoji="1" lang="en-US" altLang="ja-JP" sz="5400" dirty="0">
                <a:solidFill>
                  <a:schemeClr val="bg1">
                    <a:lumMod val="50000"/>
                  </a:schemeClr>
                </a:solidFill>
              </a:rPr>
              <a:t>o</a:t>
            </a:r>
            <a:endParaRPr kumimoji="1" lang="ja-JP" altLang="en-US" sz="5400" dirty="0">
              <a:solidFill>
                <a:schemeClr val="bg1">
                  <a:lumMod val="50000"/>
                </a:schemeClr>
              </a:solidFill>
            </a:endParaRPr>
          </a:p>
        </p:txBody>
      </p:sp>
      <p:sp>
        <p:nvSpPr>
          <p:cNvPr id="18" name="テキスト ボックス 17"/>
          <p:cNvSpPr txBox="1"/>
          <p:nvPr/>
        </p:nvSpPr>
        <p:spPr>
          <a:xfrm>
            <a:off x="1962865" y="2218661"/>
            <a:ext cx="3689246" cy="923330"/>
          </a:xfrm>
          <a:prstGeom prst="rect">
            <a:avLst/>
          </a:prstGeom>
          <a:noFill/>
        </p:spPr>
        <p:txBody>
          <a:bodyPr wrap="square" rtlCol="0">
            <a:spAutoFit/>
          </a:bodyPr>
          <a:lstStyle/>
          <a:p>
            <a:pPr algn="ctr"/>
            <a:r>
              <a:rPr kumimoji="1" lang="en-US" altLang="ja-JP" sz="5400" b="1" dirty="0">
                <a:solidFill>
                  <a:schemeClr val="bg1">
                    <a:lumMod val="50000"/>
                  </a:schemeClr>
                </a:solidFill>
                <a:effectLst>
                  <a:outerShdw blurRad="38100" dist="38100" dir="2700000" algn="tl">
                    <a:srgbClr val="000000">
                      <a:alpha val="43137"/>
                    </a:srgbClr>
                  </a:outerShdw>
                </a:effectLst>
              </a:rPr>
              <a:t>C</a:t>
            </a:r>
            <a:r>
              <a:rPr kumimoji="1" lang="en-US" altLang="ja-JP" sz="5400" dirty="0">
                <a:solidFill>
                  <a:schemeClr val="bg1">
                    <a:lumMod val="50000"/>
                  </a:schemeClr>
                </a:solidFill>
              </a:rPr>
              <a:t>heck</a:t>
            </a:r>
            <a:endParaRPr kumimoji="1" lang="ja-JP" altLang="en-US" sz="5400" dirty="0">
              <a:solidFill>
                <a:schemeClr val="bg1">
                  <a:lumMod val="50000"/>
                </a:schemeClr>
              </a:solidFill>
            </a:endParaRPr>
          </a:p>
        </p:txBody>
      </p:sp>
      <p:sp>
        <p:nvSpPr>
          <p:cNvPr id="19" name="テキスト ボックス 18"/>
          <p:cNvSpPr txBox="1"/>
          <p:nvPr/>
        </p:nvSpPr>
        <p:spPr>
          <a:xfrm>
            <a:off x="1158554" y="1223881"/>
            <a:ext cx="5270464" cy="923330"/>
          </a:xfrm>
          <a:prstGeom prst="rect">
            <a:avLst/>
          </a:prstGeom>
          <a:noFill/>
        </p:spPr>
        <p:txBody>
          <a:bodyPr wrap="square" rtlCol="0">
            <a:spAutoFit/>
          </a:bodyPr>
          <a:lstStyle/>
          <a:p>
            <a:pPr algn="ctr"/>
            <a:r>
              <a:rPr kumimoji="1" lang="en-US" altLang="ja-JP" sz="5400" b="1" dirty="0">
                <a:solidFill>
                  <a:schemeClr val="bg1">
                    <a:lumMod val="50000"/>
                  </a:schemeClr>
                </a:solidFill>
                <a:effectLst>
                  <a:outerShdw blurRad="38100" dist="38100" dir="2700000" algn="tl">
                    <a:srgbClr val="000000">
                      <a:alpha val="43137"/>
                    </a:srgbClr>
                  </a:outerShdw>
                </a:effectLst>
              </a:rPr>
              <a:t>A</a:t>
            </a:r>
            <a:r>
              <a:rPr kumimoji="1" lang="en-US" altLang="ja-JP" sz="5400" dirty="0">
                <a:solidFill>
                  <a:schemeClr val="bg1">
                    <a:lumMod val="50000"/>
                  </a:schemeClr>
                </a:solidFill>
              </a:rPr>
              <a:t>ction</a:t>
            </a:r>
            <a:endParaRPr kumimoji="1" lang="ja-JP" altLang="en-US" sz="5400" dirty="0">
              <a:solidFill>
                <a:schemeClr val="bg1">
                  <a:lumMod val="50000"/>
                </a:schemeClr>
              </a:solidFill>
            </a:endParaRPr>
          </a:p>
        </p:txBody>
      </p:sp>
      <p:sp>
        <p:nvSpPr>
          <p:cNvPr id="20" name="テキスト ボックス 19"/>
          <p:cNvSpPr txBox="1"/>
          <p:nvPr/>
        </p:nvSpPr>
        <p:spPr>
          <a:xfrm>
            <a:off x="6461264" y="1075353"/>
            <a:ext cx="3257435" cy="1138773"/>
          </a:xfrm>
          <a:prstGeom prst="rect">
            <a:avLst/>
          </a:prstGeom>
          <a:noFill/>
        </p:spPr>
        <p:txBody>
          <a:bodyPr wrap="square" rtlCol="0">
            <a:spAutoFit/>
          </a:bodyPr>
          <a:lstStyle/>
          <a:p>
            <a:pPr marL="85725" indent="-85725"/>
            <a:r>
              <a:rPr kumimoji="1" lang="ja-JP" altLang="en-US" sz="1700" dirty="0">
                <a:solidFill>
                  <a:schemeClr val="accent4">
                    <a:lumMod val="75000"/>
                  </a:schemeClr>
                </a:solidFill>
              </a:rPr>
              <a:t>●</a:t>
            </a:r>
            <a:r>
              <a:rPr kumimoji="1" lang="ja-JP" altLang="en-US" sz="1700" dirty="0"/>
              <a:t>包括委託契約に基づく、業務計</a:t>
            </a:r>
            <a:endParaRPr kumimoji="1" lang="en-US" altLang="ja-JP" sz="1700" dirty="0"/>
          </a:p>
          <a:p>
            <a:pPr marL="85725" indent="-85725"/>
            <a:r>
              <a:rPr kumimoji="1" lang="ja-JP" altLang="en-US" sz="1700" dirty="0"/>
              <a:t>　画書の作成</a:t>
            </a:r>
            <a:endParaRPr kumimoji="1" lang="en-US" altLang="ja-JP" sz="1700" dirty="0"/>
          </a:p>
          <a:p>
            <a:pPr marL="85725" indent="-85725"/>
            <a:r>
              <a:rPr kumimoji="1" lang="ja-JP" altLang="en-US" sz="1700" dirty="0">
                <a:solidFill>
                  <a:schemeClr val="accent4">
                    <a:lumMod val="75000"/>
                  </a:schemeClr>
                </a:solidFill>
              </a:rPr>
              <a:t>●</a:t>
            </a:r>
            <a:r>
              <a:rPr kumimoji="1" lang="ja-JP" altLang="en-US" sz="1700" dirty="0"/>
              <a:t>要求水準・評価基準値の遵守を目指した、取り組み内容の整理</a:t>
            </a:r>
          </a:p>
        </p:txBody>
      </p:sp>
      <p:sp>
        <p:nvSpPr>
          <p:cNvPr id="22" name="テキスト ボックス 21"/>
          <p:cNvSpPr txBox="1"/>
          <p:nvPr/>
        </p:nvSpPr>
        <p:spPr>
          <a:xfrm>
            <a:off x="6546793" y="2480967"/>
            <a:ext cx="3257435" cy="615553"/>
          </a:xfrm>
          <a:prstGeom prst="rect">
            <a:avLst/>
          </a:prstGeom>
          <a:noFill/>
        </p:spPr>
        <p:txBody>
          <a:bodyPr wrap="square" rtlCol="0">
            <a:spAutoFit/>
          </a:bodyPr>
          <a:lstStyle/>
          <a:p>
            <a:pPr marL="85725" indent="-85725"/>
            <a:r>
              <a:rPr kumimoji="1" lang="ja-JP" altLang="en-US" sz="1700" dirty="0">
                <a:solidFill>
                  <a:schemeClr val="accent2">
                    <a:lumMod val="75000"/>
                  </a:schemeClr>
                </a:solidFill>
              </a:rPr>
              <a:t>●</a:t>
            </a:r>
            <a:r>
              <a:rPr kumimoji="1" lang="ja-JP" altLang="en-US" sz="1700" dirty="0"/>
              <a:t>業務計画書に基づく業務の実施</a:t>
            </a:r>
            <a:endParaRPr kumimoji="1" lang="en-US" altLang="ja-JP" sz="1700" dirty="0"/>
          </a:p>
          <a:p>
            <a:pPr marL="85725" indent="-85725"/>
            <a:r>
              <a:rPr kumimoji="1" lang="ja-JP" altLang="en-US" sz="1700" dirty="0">
                <a:solidFill>
                  <a:schemeClr val="accent2">
                    <a:lumMod val="75000"/>
                  </a:schemeClr>
                </a:solidFill>
              </a:rPr>
              <a:t>●</a:t>
            </a:r>
            <a:r>
              <a:rPr kumimoji="1" lang="ja-JP" altLang="en-US" sz="1700" dirty="0"/>
              <a:t>業務実績の記録</a:t>
            </a:r>
            <a:endParaRPr kumimoji="1" lang="en-US" altLang="ja-JP" sz="1700" dirty="0"/>
          </a:p>
        </p:txBody>
      </p:sp>
      <p:sp>
        <p:nvSpPr>
          <p:cNvPr id="23" name="テキスト ボックス 22"/>
          <p:cNvSpPr txBox="1"/>
          <p:nvPr/>
        </p:nvSpPr>
        <p:spPr>
          <a:xfrm>
            <a:off x="18697" y="2419369"/>
            <a:ext cx="3257435" cy="830997"/>
          </a:xfrm>
          <a:prstGeom prst="rect">
            <a:avLst/>
          </a:prstGeom>
          <a:noFill/>
        </p:spPr>
        <p:txBody>
          <a:bodyPr wrap="square" rtlCol="0">
            <a:spAutoFit/>
          </a:bodyPr>
          <a:lstStyle/>
          <a:p>
            <a:pPr marL="85725" indent="-85725"/>
            <a:r>
              <a:rPr kumimoji="1" lang="ja-JP" altLang="en-US" sz="1600" dirty="0">
                <a:solidFill>
                  <a:schemeClr val="accent1">
                    <a:lumMod val="75000"/>
                  </a:schemeClr>
                </a:solidFill>
              </a:rPr>
              <a:t>●</a:t>
            </a:r>
            <a:r>
              <a:rPr kumimoji="1" lang="ja-JP" altLang="en-US" sz="1600" dirty="0"/>
              <a:t>セルフモニタリング、発注者実施</a:t>
            </a:r>
            <a:endParaRPr kumimoji="1" lang="en-US" altLang="ja-JP" sz="1600" dirty="0"/>
          </a:p>
          <a:p>
            <a:pPr marL="85725" indent="-85725"/>
            <a:r>
              <a:rPr kumimoji="1" lang="ja-JP" altLang="en-US" sz="1600" dirty="0"/>
              <a:t>　モニタリングによる履行状況確認</a:t>
            </a:r>
            <a:endParaRPr kumimoji="1" lang="en-US" altLang="ja-JP" sz="1600" dirty="0"/>
          </a:p>
          <a:p>
            <a:pPr marL="85725" indent="-85725"/>
            <a:r>
              <a:rPr kumimoji="1" lang="ja-JP" altLang="en-US" sz="1600" dirty="0">
                <a:solidFill>
                  <a:schemeClr val="accent1">
                    <a:lumMod val="75000"/>
                  </a:schemeClr>
                </a:solidFill>
              </a:rPr>
              <a:t>●</a:t>
            </a:r>
            <a:r>
              <a:rPr kumimoji="1" lang="ja-JP" altLang="en-US" sz="1600" dirty="0"/>
              <a:t>改善点抽出</a:t>
            </a:r>
          </a:p>
        </p:txBody>
      </p:sp>
      <p:sp>
        <p:nvSpPr>
          <p:cNvPr id="24" name="テキスト ボックス 23"/>
          <p:cNvSpPr txBox="1"/>
          <p:nvPr/>
        </p:nvSpPr>
        <p:spPr>
          <a:xfrm>
            <a:off x="0" y="1287647"/>
            <a:ext cx="4281768" cy="877163"/>
          </a:xfrm>
          <a:prstGeom prst="rect">
            <a:avLst/>
          </a:prstGeom>
          <a:noFill/>
        </p:spPr>
        <p:txBody>
          <a:bodyPr wrap="square" rtlCol="0">
            <a:spAutoFit/>
          </a:bodyPr>
          <a:lstStyle/>
          <a:p>
            <a:pPr marL="85725" indent="-85725"/>
            <a:r>
              <a:rPr kumimoji="1" lang="ja-JP" altLang="en-US" sz="1700" dirty="0">
                <a:solidFill>
                  <a:schemeClr val="accent6">
                    <a:lumMod val="75000"/>
                  </a:schemeClr>
                </a:solidFill>
              </a:rPr>
              <a:t>●</a:t>
            </a:r>
            <a:r>
              <a:rPr kumimoji="1" lang="ja-JP" altLang="en-US" sz="1700" dirty="0"/>
              <a:t>業務計画書の改善等による</a:t>
            </a:r>
            <a:endParaRPr kumimoji="1" lang="en-US" altLang="ja-JP" sz="1700" dirty="0"/>
          </a:p>
          <a:p>
            <a:pPr marL="85725" indent="-85725"/>
            <a:r>
              <a:rPr kumimoji="1" lang="ja-JP" altLang="en-US" sz="1700" dirty="0"/>
              <a:t>　　業務改善</a:t>
            </a:r>
            <a:endParaRPr kumimoji="1" lang="en-US" altLang="ja-JP" sz="1700" dirty="0"/>
          </a:p>
          <a:p>
            <a:pPr marL="85725" indent="-85725"/>
            <a:endParaRPr kumimoji="1" lang="ja-JP" altLang="en-US" sz="1700" dirty="0"/>
          </a:p>
        </p:txBody>
      </p:sp>
      <p:sp>
        <p:nvSpPr>
          <p:cNvPr id="16" name="テキスト ボックス 15"/>
          <p:cNvSpPr txBox="1"/>
          <p:nvPr/>
        </p:nvSpPr>
        <p:spPr>
          <a:xfrm>
            <a:off x="4877841" y="1223672"/>
            <a:ext cx="1849278" cy="923330"/>
          </a:xfrm>
          <a:prstGeom prst="rect">
            <a:avLst/>
          </a:prstGeom>
          <a:noFill/>
        </p:spPr>
        <p:txBody>
          <a:bodyPr wrap="square" rtlCol="0">
            <a:spAutoFit/>
          </a:bodyPr>
          <a:lstStyle/>
          <a:p>
            <a:pPr algn="ctr"/>
            <a:r>
              <a:rPr kumimoji="1" lang="en-US" altLang="ja-JP" sz="5400" b="1" dirty="0">
                <a:solidFill>
                  <a:schemeClr val="bg1">
                    <a:lumMod val="50000"/>
                  </a:schemeClr>
                </a:solidFill>
                <a:effectLst>
                  <a:outerShdw blurRad="38100" dist="38100" dir="2700000" algn="tl">
                    <a:srgbClr val="000000">
                      <a:alpha val="43137"/>
                    </a:srgbClr>
                  </a:outerShdw>
                </a:effectLst>
              </a:rPr>
              <a:t>P</a:t>
            </a:r>
            <a:r>
              <a:rPr kumimoji="1" lang="en-US" altLang="ja-JP" sz="5400" dirty="0">
                <a:solidFill>
                  <a:schemeClr val="bg1">
                    <a:lumMod val="50000"/>
                  </a:schemeClr>
                </a:solidFill>
              </a:rPr>
              <a:t>lan</a:t>
            </a:r>
            <a:endParaRPr kumimoji="1" lang="ja-JP" altLang="en-US" sz="5400" dirty="0">
              <a:solidFill>
                <a:schemeClr val="bg1">
                  <a:lumMod val="50000"/>
                </a:schemeClr>
              </a:solidFill>
            </a:endParaRPr>
          </a:p>
        </p:txBody>
      </p:sp>
      <p:sp>
        <p:nvSpPr>
          <p:cNvPr id="25" name="右矢印 24"/>
          <p:cNvSpPr/>
          <p:nvPr/>
        </p:nvSpPr>
        <p:spPr>
          <a:xfrm>
            <a:off x="4877841" y="1599460"/>
            <a:ext cx="178245" cy="402615"/>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右矢印 25"/>
          <p:cNvSpPr/>
          <p:nvPr/>
        </p:nvSpPr>
        <p:spPr>
          <a:xfrm rot="5400000">
            <a:off x="5459035" y="2030571"/>
            <a:ext cx="178245" cy="402615"/>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右矢印 26"/>
          <p:cNvSpPr/>
          <p:nvPr/>
        </p:nvSpPr>
        <p:spPr>
          <a:xfrm rot="10800000">
            <a:off x="4865340" y="2638271"/>
            <a:ext cx="178245" cy="402615"/>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右矢印 28"/>
          <p:cNvSpPr/>
          <p:nvPr/>
        </p:nvSpPr>
        <p:spPr>
          <a:xfrm rot="16200000">
            <a:off x="4339347" y="2047212"/>
            <a:ext cx="178245" cy="402615"/>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タイトル 1"/>
          <p:cNvSpPr txBox="1">
            <a:spLocks/>
          </p:cNvSpPr>
          <p:nvPr/>
        </p:nvSpPr>
        <p:spPr>
          <a:xfrm>
            <a:off x="0" y="644830"/>
            <a:ext cx="3632020" cy="382615"/>
          </a:xfrm>
          <a:prstGeom prst="rect">
            <a:avLst/>
          </a:prstGeom>
          <a:gradFill>
            <a:gsLst>
              <a:gs pos="49000">
                <a:srgbClr val="00B0F0"/>
              </a:gs>
              <a:gs pos="100000">
                <a:schemeClr val="bg1"/>
              </a:gs>
            </a:gsLst>
            <a:lin ang="0" scaled="1"/>
          </a:gradFill>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en-US" altLang="ja-JP" sz="2000" b="1" dirty="0">
                <a:solidFill>
                  <a:schemeClr val="bg1"/>
                </a:solidFill>
                <a:latin typeface="ＭＳ ゴシック" panose="020B0609070205080204" pitchFamily="49" charset="-128"/>
                <a:ea typeface="ＭＳ ゴシック" panose="020B0609070205080204" pitchFamily="49" charset="-128"/>
              </a:rPr>
              <a:t>PDCA</a:t>
            </a:r>
            <a:r>
              <a:rPr lang="ja-JP" altLang="en-US" sz="2000" b="1" dirty="0">
                <a:solidFill>
                  <a:schemeClr val="bg1"/>
                </a:solidFill>
                <a:latin typeface="ＭＳ ゴシック" panose="020B0609070205080204" pitchFamily="49" charset="-128"/>
                <a:ea typeface="ＭＳ ゴシック" panose="020B0609070205080204" pitchFamily="49" charset="-128"/>
              </a:rPr>
              <a:t>の基本的な考え方</a:t>
            </a:r>
          </a:p>
        </p:txBody>
      </p:sp>
      <p:sp>
        <p:nvSpPr>
          <p:cNvPr id="31" name="タイトル 1"/>
          <p:cNvSpPr txBox="1">
            <a:spLocks/>
          </p:cNvSpPr>
          <p:nvPr/>
        </p:nvSpPr>
        <p:spPr>
          <a:xfrm>
            <a:off x="18697" y="3453710"/>
            <a:ext cx="3632020" cy="382615"/>
          </a:xfrm>
          <a:prstGeom prst="rect">
            <a:avLst/>
          </a:prstGeom>
          <a:gradFill>
            <a:gsLst>
              <a:gs pos="49000">
                <a:srgbClr val="00B0F0"/>
              </a:gs>
              <a:gs pos="100000">
                <a:schemeClr val="bg1"/>
              </a:gs>
            </a:gsLst>
            <a:lin ang="0" scaled="1"/>
          </a:gradFill>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000" b="1" dirty="0">
                <a:solidFill>
                  <a:schemeClr val="bg1"/>
                </a:solidFill>
                <a:latin typeface="ＭＳ ゴシック" panose="020B0609070205080204" pitchFamily="49" charset="-128"/>
                <a:ea typeface="ＭＳ ゴシック" panose="020B0609070205080204" pitchFamily="49" charset="-128"/>
              </a:rPr>
              <a:t>審議会での確認事項</a:t>
            </a:r>
          </a:p>
        </p:txBody>
      </p:sp>
      <p:sp>
        <p:nvSpPr>
          <p:cNvPr id="38" name="下矢印 37"/>
          <p:cNvSpPr/>
          <p:nvPr/>
        </p:nvSpPr>
        <p:spPr>
          <a:xfrm rot="16200000">
            <a:off x="666793" y="6234056"/>
            <a:ext cx="525886" cy="457636"/>
          </a:xfrm>
          <a:prstGeom prst="downArrow">
            <a:avLst>
              <a:gd name="adj1" fmla="val 50000"/>
              <a:gd name="adj2" fmla="val 4609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p:cNvSpPr txBox="1"/>
          <p:nvPr/>
        </p:nvSpPr>
        <p:spPr>
          <a:xfrm>
            <a:off x="1203938" y="6127375"/>
            <a:ext cx="8290246" cy="646331"/>
          </a:xfrm>
          <a:prstGeom prst="rect">
            <a:avLst/>
          </a:prstGeom>
          <a:noFill/>
        </p:spPr>
        <p:txBody>
          <a:bodyPr wrap="square" rtlCol="0">
            <a:spAutoFit/>
          </a:bodyPr>
          <a:lstStyle/>
          <a:p>
            <a:r>
              <a:rPr kumimoji="1" lang="en-US" altLang="ja-JP" u="sng" dirty="0"/>
              <a:t>CWO</a:t>
            </a:r>
            <a:r>
              <a:rPr kumimoji="1" lang="ja-JP" altLang="en-US" u="sng" dirty="0"/>
              <a:t>の業務履行状況を踏まえた課題・改善策、検討内容や方向性について、専門的なご意見を頂き、包括委託業務全体のベースアップを図る。</a:t>
            </a:r>
            <a:endParaRPr kumimoji="1" lang="en-US" altLang="ja-JP" u="sng" dirty="0"/>
          </a:p>
        </p:txBody>
      </p:sp>
      <p:sp>
        <p:nvSpPr>
          <p:cNvPr id="3" name="テキスト ボックス 2">
            <a:extLst>
              <a:ext uri="{FF2B5EF4-FFF2-40B4-BE49-F238E27FC236}">
                <a16:creationId xmlns:a16="http://schemas.microsoft.com/office/drawing/2014/main" id="{B214B5DA-7078-09E4-F3BD-5991161199D3}"/>
              </a:ext>
            </a:extLst>
          </p:cNvPr>
          <p:cNvSpPr txBox="1"/>
          <p:nvPr/>
        </p:nvSpPr>
        <p:spPr>
          <a:xfrm>
            <a:off x="8396679" y="60810"/>
            <a:ext cx="1509321" cy="461665"/>
          </a:xfrm>
          <a:prstGeom prst="rect">
            <a:avLst/>
          </a:prstGeom>
          <a:noFill/>
          <a:ln>
            <a:solidFill>
              <a:schemeClr val="tx1"/>
            </a:solidFill>
          </a:ln>
        </p:spPr>
        <p:txBody>
          <a:bodyPr wrap="square" rtlCol="0" anchor="ctr">
            <a:spAutoFit/>
          </a:bodyPr>
          <a:lstStyle/>
          <a:p>
            <a:pPr algn="ctr"/>
            <a:r>
              <a:rPr kumimoji="1" lang="ja-JP" altLang="en-US" sz="1200" dirty="0"/>
              <a:t>第１回審議会資料</a:t>
            </a:r>
            <a:endParaRPr kumimoji="1" lang="en-US" altLang="ja-JP" sz="1200" dirty="0"/>
          </a:p>
          <a:p>
            <a:pPr algn="ctr"/>
            <a:r>
              <a:rPr kumimoji="1" lang="ja-JP" altLang="en-US" sz="1200" dirty="0"/>
              <a:t>（再掲、一部加筆）</a:t>
            </a:r>
          </a:p>
        </p:txBody>
      </p:sp>
      <p:sp>
        <p:nvSpPr>
          <p:cNvPr id="21" name="角丸四角形 18">
            <a:extLst>
              <a:ext uri="{FF2B5EF4-FFF2-40B4-BE49-F238E27FC236}">
                <a16:creationId xmlns:a16="http://schemas.microsoft.com/office/drawing/2014/main" id="{5A7318E1-4C6E-D8F1-2F28-F519ABFCBB97}"/>
              </a:ext>
            </a:extLst>
          </p:cNvPr>
          <p:cNvSpPr/>
          <p:nvPr/>
        </p:nvSpPr>
        <p:spPr>
          <a:xfrm>
            <a:off x="72908" y="96839"/>
            <a:ext cx="817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Tree>
    <p:extLst>
      <p:ext uri="{BB962C8B-B14F-4D97-AF65-F5344CB8AC3E}">
        <p14:creationId xmlns:p14="http://schemas.microsoft.com/office/powerpoint/2010/main" val="1176238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3031473947"/>
              </p:ext>
            </p:extLst>
          </p:nvPr>
        </p:nvGraphicFramePr>
        <p:xfrm>
          <a:off x="186372" y="1219746"/>
          <a:ext cx="9549909" cy="4595821"/>
        </p:xfrm>
        <a:graphic>
          <a:graphicData uri="http://schemas.openxmlformats.org/drawingml/2006/table">
            <a:tbl>
              <a:tblPr firstRow="1" bandRow="1">
                <a:tableStyleId>{00A15C55-8517-42AA-B614-E9B94910E393}</a:tableStyleId>
              </a:tblPr>
              <a:tblGrid>
                <a:gridCol w="1251884">
                  <a:extLst>
                    <a:ext uri="{9D8B030D-6E8A-4147-A177-3AD203B41FA5}">
                      <a16:colId xmlns:a16="http://schemas.microsoft.com/office/drawing/2014/main" val="1716734234"/>
                    </a:ext>
                  </a:extLst>
                </a:gridCol>
                <a:gridCol w="4127177">
                  <a:extLst>
                    <a:ext uri="{9D8B030D-6E8A-4147-A177-3AD203B41FA5}">
                      <a16:colId xmlns:a16="http://schemas.microsoft.com/office/drawing/2014/main" val="1965644980"/>
                    </a:ext>
                  </a:extLst>
                </a:gridCol>
                <a:gridCol w="4170848">
                  <a:extLst>
                    <a:ext uri="{9D8B030D-6E8A-4147-A177-3AD203B41FA5}">
                      <a16:colId xmlns:a16="http://schemas.microsoft.com/office/drawing/2014/main" val="3868781665"/>
                    </a:ext>
                  </a:extLst>
                </a:gridCol>
              </a:tblGrid>
              <a:tr h="696386">
                <a:tc>
                  <a:txBody>
                    <a:bodyPr/>
                    <a:lstStyle/>
                    <a:p>
                      <a:pPr algn="ctr"/>
                      <a:endParaRPr kumimoji="1" lang="ja-JP" altLang="en-US" sz="1600" dirty="0"/>
                    </a:p>
                  </a:txBody>
                  <a:tcPr anchor="ctr"/>
                </a:tc>
                <a:tc>
                  <a:txBody>
                    <a:bodyPr/>
                    <a:lstStyle/>
                    <a:p>
                      <a:pPr algn="ctr"/>
                      <a:r>
                        <a:rPr kumimoji="1" lang="ja-JP" altLang="en-US" sz="1800" dirty="0">
                          <a:solidFill>
                            <a:schemeClr val="tx1"/>
                          </a:solidFill>
                        </a:rPr>
                        <a:t>モニタリング項目</a:t>
                      </a:r>
                      <a:endParaRPr kumimoji="1" lang="en-US" altLang="ja-JP" sz="1800" dirty="0">
                        <a:solidFill>
                          <a:schemeClr val="tx1"/>
                        </a:solidFill>
                      </a:endParaRPr>
                    </a:p>
                    <a:p>
                      <a:pPr algn="ctr"/>
                      <a:r>
                        <a:rPr kumimoji="1" lang="ja-JP" altLang="en-US" sz="1400" dirty="0">
                          <a:solidFill>
                            <a:schemeClr val="tx1"/>
                          </a:solidFill>
                        </a:rPr>
                        <a:t>（アウトプット項目中心）</a:t>
                      </a:r>
                      <a:endParaRPr kumimoji="1" lang="en-US" altLang="ja-JP" sz="1400" dirty="0">
                        <a:solidFill>
                          <a:schemeClr val="tx1"/>
                        </a:solidFill>
                      </a:endParaRPr>
                    </a:p>
                    <a:p>
                      <a:pPr algn="ctr"/>
                      <a:r>
                        <a:rPr kumimoji="1" lang="ja-JP" altLang="en-US" sz="1400" dirty="0">
                          <a:solidFill>
                            <a:schemeClr val="tx1"/>
                          </a:solidFill>
                        </a:rPr>
                        <a:t>モニタリングマニュアルで規定</a:t>
                      </a:r>
                    </a:p>
                  </a:txBody>
                  <a:tcPr anchor="ctr"/>
                </a:tc>
                <a:tc>
                  <a:txBody>
                    <a:bodyPr/>
                    <a:lstStyle/>
                    <a:p>
                      <a:pPr algn="ctr"/>
                      <a:r>
                        <a:rPr kumimoji="1" lang="ja-JP" altLang="en-US" sz="1800" dirty="0">
                          <a:solidFill>
                            <a:schemeClr val="tx1"/>
                          </a:solidFill>
                        </a:rPr>
                        <a:t>要求水準・評価基準</a:t>
                      </a:r>
                      <a:endParaRPr kumimoji="1" lang="en-US" altLang="ja-JP" sz="1800" dirty="0">
                        <a:solidFill>
                          <a:schemeClr val="tx1"/>
                        </a:solidFill>
                      </a:endParaRPr>
                    </a:p>
                    <a:p>
                      <a:pPr algn="ctr"/>
                      <a:r>
                        <a:rPr kumimoji="1" lang="ja-JP" altLang="en-US" sz="1400" dirty="0">
                          <a:solidFill>
                            <a:schemeClr val="tx1"/>
                          </a:solidFill>
                        </a:rPr>
                        <a:t>（アウトカム）</a:t>
                      </a:r>
                      <a:endParaRPr kumimoji="1" lang="en-US" altLang="ja-JP" sz="1400" dirty="0">
                        <a:solidFill>
                          <a:schemeClr val="tx1"/>
                        </a:solidFill>
                      </a:endParaRPr>
                    </a:p>
                    <a:p>
                      <a:pPr algn="ctr"/>
                      <a:r>
                        <a:rPr kumimoji="1" lang="ja-JP" altLang="en-US" sz="1400" dirty="0">
                          <a:solidFill>
                            <a:schemeClr val="tx1"/>
                          </a:solidFill>
                        </a:rPr>
                        <a:t>特記仕様書で規定</a:t>
                      </a:r>
                    </a:p>
                  </a:txBody>
                  <a:tcPr anchor="ctr"/>
                </a:tc>
                <a:extLst>
                  <a:ext uri="{0D108BD9-81ED-4DB2-BD59-A6C34878D82A}">
                    <a16:rowId xmlns:a16="http://schemas.microsoft.com/office/drawing/2014/main" val="1167308062"/>
                  </a:ext>
                </a:extLst>
              </a:tr>
              <a:tr h="1473125">
                <a:tc>
                  <a:txBody>
                    <a:bodyPr/>
                    <a:lstStyle/>
                    <a:p>
                      <a:pPr marL="0" indent="180975" algn="l"/>
                      <a:r>
                        <a:rPr kumimoji="1" lang="ja-JP" altLang="en-US" sz="1600" dirty="0"/>
                        <a:t>管路施設</a:t>
                      </a:r>
                    </a:p>
                  </a:txBody>
                  <a:tcPr anchor="ctr"/>
                </a:tc>
                <a:tc>
                  <a:txBody>
                    <a:bodyPr/>
                    <a:lstStyle/>
                    <a:p>
                      <a:pPr marL="0" indent="180975" algn="l"/>
                      <a:r>
                        <a:rPr kumimoji="1" lang="en-US" altLang="ja-JP" sz="2000" u="sng" dirty="0"/>
                        <a:t>40</a:t>
                      </a:r>
                      <a:r>
                        <a:rPr kumimoji="1" lang="ja-JP" altLang="en-US" sz="2000" u="sng" dirty="0"/>
                        <a:t>項目</a:t>
                      </a:r>
                      <a:endParaRPr kumimoji="1" lang="en-US" altLang="ja-JP" sz="2000" u="sng" dirty="0"/>
                    </a:p>
                    <a:p>
                      <a:pPr marL="0" indent="180975" algn="l"/>
                      <a:r>
                        <a:rPr kumimoji="1" lang="ja-JP" altLang="en-US" sz="1400" dirty="0"/>
                        <a:t>　・巡視・点検・調査数量</a:t>
                      </a:r>
                      <a:endParaRPr kumimoji="1" lang="en-US" altLang="ja-JP" sz="1400" dirty="0"/>
                    </a:p>
                    <a:p>
                      <a:pPr marL="0" indent="180975" algn="l"/>
                      <a:r>
                        <a:rPr kumimoji="1" lang="ja-JP" altLang="en-US" sz="1400" dirty="0"/>
                        <a:t>　・つまり・清掃数量</a:t>
                      </a:r>
                      <a:endParaRPr kumimoji="1" lang="en-US" altLang="ja-JP" sz="1400" dirty="0"/>
                    </a:p>
                    <a:p>
                      <a:pPr marL="0" indent="180975" algn="l"/>
                      <a:r>
                        <a:rPr kumimoji="1" lang="ja-JP" altLang="en-US" sz="1400" dirty="0"/>
                        <a:t>　・市民対応状況　など</a:t>
                      </a:r>
                      <a:endParaRPr kumimoji="1" lang="en-US" altLang="ja-JP" sz="1400" dirty="0"/>
                    </a:p>
                    <a:p>
                      <a:pPr marL="0" indent="180975" algn="l"/>
                      <a:r>
                        <a:rPr kumimoji="1" lang="ja-JP" altLang="en-US" sz="1400" dirty="0"/>
                        <a:t>（頻度）毎月報告・監視</a:t>
                      </a:r>
                      <a:endParaRPr kumimoji="1" lang="en-US" altLang="ja-JP" sz="1400" dirty="0"/>
                    </a:p>
                    <a:p>
                      <a:pPr marL="0" indent="180975" algn="l"/>
                      <a:r>
                        <a:rPr kumimoji="1" lang="ja-JP" altLang="en-US" sz="1400" dirty="0"/>
                        <a:t>　　　　　　</a:t>
                      </a:r>
                      <a:endParaRPr kumimoji="1" lang="ja-JP" altLang="en-US" sz="1400" dirty="0">
                        <a:solidFill>
                          <a:schemeClr val="tx1"/>
                        </a:solidFill>
                      </a:endParaRPr>
                    </a:p>
                  </a:txBody>
                  <a:tcPr anchor="ctr"/>
                </a:tc>
                <a:tc>
                  <a:txBody>
                    <a:bodyPr/>
                    <a:lstStyle/>
                    <a:p>
                      <a:pPr marL="0" indent="180975" algn="l"/>
                      <a:r>
                        <a:rPr kumimoji="1" lang="en-US" altLang="ja-JP" sz="2000" u="sng" dirty="0">
                          <a:solidFill>
                            <a:schemeClr val="tx1"/>
                          </a:solidFill>
                        </a:rPr>
                        <a:t>3</a:t>
                      </a:r>
                      <a:r>
                        <a:rPr kumimoji="1" lang="ja-JP" altLang="en-US" sz="2000" u="sng" dirty="0">
                          <a:solidFill>
                            <a:schemeClr val="tx1"/>
                          </a:solidFill>
                        </a:rPr>
                        <a:t>項目</a:t>
                      </a:r>
                      <a:endParaRPr kumimoji="1" lang="en-US" altLang="ja-JP" sz="2000" u="sng" dirty="0">
                        <a:solidFill>
                          <a:schemeClr val="tx1"/>
                        </a:solidFill>
                      </a:endParaRPr>
                    </a:p>
                    <a:p>
                      <a:pPr marL="0" indent="180975" algn="l"/>
                      <a:r>
                        <a:rPr kumimoji="1" lang="ja-JP" altLang="en-US" sz="1400" dirty="0">
                          <a:solidFill>
                            <a:schemeClr val="tx1"/>
                          </a:solidFill>
                        </a:rPr>
                        <a:t>　・道路陥没件数</a:t>
                      </a:r>
                      <a:endParaRPr kumimoji="1" lang="en-US" altLang="ja-JP" sz="1400" dirty="0">
                        <a:solidFill>
                          <a:schemeClr val="tx1"/>
                        </a:solidFill>
                      </a:endParaRPr>
                    </a:p>
                    <a:p>
                      <a:pPr marL="0" indent="180975" algn="l"/>
                      <a:r>
                        <a:rPr kumimoji="1" lang="ja-JP" altLang="en-US" sz="1400" dirty="0">
                          <a:solidFill>
                            <a:schemeClr val="tx1"/>
                          </a:solidFill>
                        </a:rPr>
                        <a:t>　・下水つまり件数</a:t>
                      </a:r>
                      <a:endParaRPr kumimoji="1" lang="en-US" altLang="ja-JP" sz="1400" dirty="0">
                        <a:solidFill>
                          <a:schemeClr val="tx1"/>
                        </a:solidFill>
                      </a:endParaRPr>
                    </a:p>
                    <a:p>
                      <a:pPr marL="0" indent="180975" algn="l"/>
                      <a:r>
                        <a:rPr kumimoji="1" lang="ja-JP" altLang="en-US" sz="1400" dirty="0">
                          <a:solidFill>
                            <a:schemeClr val="tx1"/>
                          </a:solidFill>
                        </a:rPr>
                        <a:t>　・申告対応時間　</a:t>
                      </a:r>
                      <a:endParaRPr kumimoji="1" lang="en-US" altLang="ja-JP" sz="1400" dirty="0">
                        <a:solidFill>
                          <a:schemeClr val="tx1"/>
                        </a:solidFill>
                      </a:endParaRPr>
                    </a:p>
                    <a:p>
                      <a:pPr marL="0" indent="180975" algn="l"/>
                      <a:r>
                        <a:rPr kumimoji="1" lang="ja-JP" altLang="en-US" sz="1400" dirty="0">
                          <a:solidFill>
                            <a:schemeClr val="tx1"/>
                          </a:solidFill>
                        </a:rPr>
                        <a:t>（頻度）毎月報告・監視</a:t>
                      </a:r>
                      <a:endParaRPr kumimoji="1" lang="en-US" altLang="ja-JP" sz="1400" dirty="0">
                        <a:solidFill>
                          <a:schemeClr val="tx1"/>
                        </a:solidFill>
                      </a:endParaRPr>
                    </a:p>
                  </a:txBody>
                  <a:tcPr anchor="ctr"/>
                </a:tc>
                <a:extLst>
                  <a:ext uri="{0D108BD9-81ED-4DB2-BD59-A6C34878D82A}">
                    <a16:rowId xmlns:a16="http://schemas.microsoft.com/office/drawing/2014/main" val="1147447405"/>
                  </a:ext>
                </a:extLst>
              </a:tr>
              <a:tr h="2330216">
                <a:tc>
                  <a:txBody>
                    <a:bodyPr/>
                    <a:lstStyle/>
                    <a:p>
                      <a:pPr algn="ctr"/>
                      <a:r>
                        <a:rPr kumimoji="1" lang="ja-JP" altLang="en-US" sz="1600" dirty="0"/>
                        <a:t>処理場・</a:t>
                      </a:r>
                      <a:endParaRPr kumimoji="1" lang="en-US" altLang="ja-JP" sz="1600" dirty="0"/>
                    </a:p>
                    <a:p>
                      <a:pPr algn="ctr"/>
                      <a:r>
                        <a:rPr kumimoji="1" lang="ja-JP" altLang="en-US" sz="1600" dirty="0"/>
                        <a:t>抽水所施設</a:t>
                      </a:r>
                    </a:p>
                  </a:txBody>
                  <a:tcPr anchor="ctr"/>
                </a:tc>
                <a:tc>
                  <a:txBody>
                    <a:bodyPr/>
                    <a:lstStyle/>
                    <a:p>
                      <a:pPr marL="0" indent="180975" algn="l"/>
                      <a:r>
                        <a:rPr kumimoji="1" lang="en-US" altLang="ja-JP" sz="2000" u="sng" dirty="0"/>
                        <a:t>46</a:t>
                      </a:r>
                      <a:r>
                        <a:rPr kumimoji="1" lang="ja-JP" altLang="en-US" sz="2000" u="sng" dirty="0"/>
                        <a:t>項目</a:t>
                      </a:r>
                      <a:endParaRPr kumimoji="1" lang="en-US" altLang="ja-JP" sz="2000" u="sng" dirty="0">
                        <a:solidFill>
                          <a:srgbClr val="FF0000"/>
                        </a:solidFill>
                      </a:endParaRPr>
                    </a:p>
                    <a:p>
                      <a:pPr marL="0" indent="180975" algn="l"/>
                      <a:r>
                        <a:rPr kumimoji="1" lang="ja-JP" altLang="en-US" sz="1400" dirty="0"/>
                        <a:t>・放流水質</a:t>
                      </a:r>
                      <a:endParaRPr kumimoji="1" lang="en-US" altLang="ja-JP" sz="1400" dirty="0"/>
                    </a:p>
                    <a:p>
                      <a:pPr marL="0" indent="180975" algn="l"/>
                      <a:r>
                        <a:rPr kumimoji="1" lang="ja-JP" altLang="en-US" sz="1400" dirty="0"/>
                        <a:t>・エネルギー、薬品等使用量</a:t>
                      </a:r>
                      <a:endParaRPr kumimoji="1" lang="en-US" altLang="ja-JP" sz="1400" dirty="0"/>
                    </a:p>
                    <a:p>
                      <a:pPr marL="0" indent="180975" algn="l"/>
                      <a:r>
                        <a:rPr kumimoji="1" lang="ja-JP" altLang="en-US" sz="1400" dirty="0"/>
                        <a:t>・雨水ポンプの運転</a:t>
                      </a:r>
                      <a:endParaRPr kumimoji="1" lang="en-US" altLang="ja-JP" sz="1400" dirty="0"/>
                    </a:p>
                    <a:p>
                      <a:pPr marL="0" indent="180975" algn="l"/>
                      <a:r>
                        <a:rPr kumimoji="1" lang="ja-JP" altLang="en-US" sz="1400" dirty="0"/>
                        <a:t>・水処理、汚泥処理施設の状況</a:t>
                      </a:r>
                      <a:endParaRPr kumimoji="1" lang="en-US" altLang="ja-JP" sz="1400" dirty="0"/>
                    </a:p>
                    <a:p>
                      <a:pPr marL="0" indent="180975" algn="l"/>
                      <a:r>
                        <a:rPr kumimoji="1" lang="ja-JP" altLang="en-US" sz="1400" dirty="0"/>
                        <a:t>・点検、修繕実施</a:t>
                      </a:r>
                      <a:endParaRPr kumimoji="1" lang="en-US" altLang="ja-JP" sz="1400" dirty="0"/>
                    </a:p>
                    <a:p>
                      <a:pPr marL="0" indent="180975" algn="l"/>
                      <a:r>
                        <a:rPr kumimoji="1" lang="ja-JP" altLang="en-US" sz="1400" dirty="0"/>
                        <a:t>・災害対応要員の確保状況</a:t>
                      </a:r>
                      <a:endParaRPr kumimoji="1" lang="en-US" altLang="ja-JP" sz="1400" dirty="0"/>
                    </a:p>
                    <a:p>
                      <a:pPr marL="0" indent="180975" algn="l"/>
                      <a:r>
                        <a:rPr kumimoji="1" lang="ja-JP" altLang="en-US" sz="1400" dirty="0"/>
                        <a:t>　　　　　　　　　　　　　　　など</a:t>
                      </a:r>
                      <a:endParaRPr kumimoji="1" lang="en-US" altLang="ja-JP" sz="1400" dirty="0"/>
                    </a:p>
                    <a:p>
                      <a:pPr marL="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400" dirty="0"/>
                        <a:t>（頻度）毎月、四半期、年</a:t>
                      </a:r>
                      <a:r>
                        <a:rPr kumimoji="1" lang="en-US" altLang="ja-JP" sz="1400" dirty="0"/>
                        <a:t>1</a:t>
                      </a:r>
                      <a:r>
                        <a:rPr kumimoji="1" lang="ja-JP" altLang="en-US" sz="1400" dirty="0"/>
                        <a:t>回の報告・監視</a:t>
                      </a:r>
                    </a:p>
                  </a:txBody>
                  <a:tcPr anchor="ctr"/>
                </a:tc>
                <a:tc>
                  <a:txBody>
                    <a:bodyPr/>
                    <a:lstStyle/>
                    <a:p>
                      <a:pPr marL="0" indent="180975" algn="l"/>
                      <a:r>
                        <a:rPr kumimoji="1" lang="en-US" altLang="ja-JP" sz="2000" u="sng" dirty="0"/>
                        <a:t>3</a:t>
                      </a:r>
                      <a:r>
                        <a:rPr kumimoji="1" lang="ja-JP" altLang="en-US" sz="2000" u="sng" dirty="0"/>
                        <a:t>項目</a:t>
                      </a:r>
                      <a:endParaRPr kumimoji="1" lang="en-US" altLang="ja-JP" sz="2000" u="sng" dirty="0"/>
                    </a:p>
                    <a:p>
                      <a:pPr marL="0" indent="180975" algn="l"/>
                      <a:r>
                        <a:rPr kumimoji="1" lang="ja-JP" altLang="en-US" sz="1400" dirty="0"/>
                        <a:t>・ポンプ運転に関する事項</a:t>
                      </a:r>
                      <a:endParaRPr kumimoji="1" lang="en-US" altLang="ja-JP" sz="1400" dirty="0"/>
                    </a:p>
                    <a:p>
                      <a:pPr marL="0" indent="180975" algn="l"/>
                      <a:r>
                        <a:rPr kumimoji="1" lang="ja-JP" altLang="en-US" sz="1400" dirty="0"/>
                        <a:t>（浸水発生、危険水位超過）</a:t>
                      </a:r>
                      <a:endParaRPr kumimoji="1" lang="en-US" altLang="ja-JP" sz="1400" dirty="0"/>
                    </a:p>
                    <a:p>
                      <a:pPr marL="0" indent="180975" algn="l"/>
                      <a:r>
                        <a:rPr kumimoji="1" lang="ja-JP" altLang="en-US" sz="1400" dirty="0"/>
                        <a:t>・放流水質</a:t>
                      </a:r>
                      <a:endParaRPr kumimoji="1" lang="en-US" altLang="ja-JP" sz="1400" dirty="0"/>
                    </a:p>
                    <a:p>
                      <a:pPr marL="0" indent="180975" algn="just"/>
                      <a:r>
                        <a:rPr kumimoji="1" lang="ja-JP" altLang="en-US" sz="1400" dirty="0"/>
                        <a:t>（</a:t>
                      </a:r>
                      <a:r>
                        <a:rPr kumimoji="1" lang="en-US" altLang="ja-JP" sz="1400" dirty="0"/>
                        <a:t>pH</a:t>
                      </a:r>
                      <a:r>
                        <a:rPr kumimoji="1" lang="ja-JP" altLang="en-US" sz="1400" dirty="0" err="1"/>
                        <a:t>、</a:t>
                      </a:r>
                      <a:r>
                        <a:rPr kumimoji="1" lang="en-US" altLang="ja-JP" sz="1400" dirty="0"/>
                        <a:t>SS</a:t>
                      </a:r>
                      <a:r>
                        <a:rPr kumimoji="1" lang="ja-JP" altLang="en-US" sz="1400" dirty="0" err="1"/>
                        <a:t>、</a:t>
                      </a:r>
                      <a:r>
                        <a:rPr kumimoji="1" lang="en-US" altLang="ja-JP" sz="1400" dirty="0"/>
                        <a:t>BOD</a:t>
                      </a:r>
                      <a:r>
                        <a:rPr kumimoji="1" lang="ja-JP" altLang="en-US" sz="1400" dirty="0" err="1"/>
                        <a:t>、</a:t>
                      </a:r>
                      <a:r>
                        <a:rPr kumimoji="1" lang="en-US" altLang="ja-JP" sz="1400" dirty="0"/>
                        <a:t>COD</a:t>
                      </a:r>
                      <a:r>
                        <a:rPr kumimoji="1" lang="ja-JP" altLang="en-US" sz="1400" dirty="0" err="1"/>
                        <a:t>、</a:t>
                      </a:r>
                      <a:r>
                        <a:rPr kumimoji="1" lang="ja-JP" altLang="en-US" sz="1400" dirty="0"/>
                        <a:t>全窒素、　</a:t>
                      </a:r>
                      <a:endParaRPr kumimoji="1" lang="en-US" altLang="ja-JP" sz="1400" dirty="0"/>
                    </a:p>
                    <a:p>
                      <a:pPr marL="0" indent="180975" algn="just"/>
                      <a:r>
                        <a:rPr kumimoji="1" lang="ja-JP" altLang="en-US" sz="1400" dirty="0"/>
                        <a:t>　 全りん、大腸菌数）</a:t>
                      </a:r>
                      <a:endParaRPr kumimoji="1" lang="en-US" altLang="ja-JP" sz="1400" dirty="0"/>
                    </a:p>
                    <a:p>
                      <a:pPr marL="0" indent="180975" algn="l"/>
                      <a:r>
                        <a:rPr kumimoji="1" lang="ja-JP" altLang="en-US" sz="1400" dirty="0"/>
                        <a:t>・ユーティリティ等に関する事項</a:t>
                      </a:r>
                      <a:endParaRPr kumimoji="1" lang="en-US" altLang="ja-JP" sz="1400" dirty="0"/>
                    </a:p>
                    <a:p>
                      <a:pPr marL="0" indent="180975" algn="just"/>
                      <a:r>
                        <a:rPr kumimoji="1" lang="ja-JP" altLang="en-US" sz="1400" dirty="0"/>
                        <a:t>（電力量、燃料、薬品等）</a:t>
                      </a:r>
                      <a:endParaRPr kumimoji="1" lang="en-US" altLang="ja-JP" sz="1400" dirty="0"/>
                    </a:p>
                    <a:p>
                      <a:pPr marL="0" marR="0" lvl="0" indent="180975" algn="just" defTabSz="914400" rtl="0" eaLnBrk="1" fontAlgn="auto" latinLnBrk="0" hangingPunct="1">
                        <a:lnSpc>
                          <a:spcPct val="100000"/>
                        </a:lnSpc>
                        <a:spcBef>
                          <a:spcPts val="0"/>
                        </a:spcBef>
                        <a:spcAft>
                          <a:spcPts val="0"/>
                        </a:spcAft>
                        <a:buClrTx/>
                        <a:buSzTx/>
                        <a:buFontTx/>
                        <a:buNone/>
                        <a:tabLst/>
                        <a:defRPr/>
                      </a:pPr>
                      <a:r>
                        <a:rPr kumimoji="1" lang="ja-JP" altLang="en-US" sz="1400" dirty="0"/>
                        <a:t>（頻度）毎月報告・監視</a:t>
                      </a:r>
                      <a:endParaRPr kumimoji="1" lang="en-US" altLang="ja-JP" sz="1400" dirty="0"/>
                    </a:p>
                  </a:txBody>
                  <a:tcPr anchor="ctr"/>
                </a:tc>
                <a:extLst>
                  <a:ext uri="{0D108BD9-81ED-4DB2-BD59-A6C34878D82A}">
                    <a16:rowId xmlns:a16="http://schemas.microsoft.com/office/drawing/2014/main" val="2889943566"/>
                  </a:ext>
                </a:extLst>
              </a:tr>
            </a:tbl>
          </a:graphicData>
        </a:graphic>
      </p:graphicFrame>
      <p:sp>
        <p:nvSpPr>
          <p:cNvPr id="14"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要求水準</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業務モニタリング結果</a:t>
            </a:r>
            <a:r>
              <a:rPr lang="ja-JP" altLang="en-US" sz="2925" dirty="0">
                <a:solidFill>
                  <a:schemeClr val="bg1"/>
                </a:solidFill>
                <a:latin typeface="HGP創英角ｺﾞｼｯｸUB" panose="020B0900000000000000" pitchFamily="50" charset="-128"/>
                <a:ea typeface="HGP創英角ｺﾞｼｯｸUB" panose="020B0900000000000000" pitchFamily="50" charset="-128"/>
              </a:rPr>
              <a:t>　</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9" name="角丸四角形 18"/>
          <p:cNvSpPr/>
          <p:nvPr/>
        </p:nvSpPr>
        <p:spPr>
          <a:xfrm>
            <a:off x="72908" y="96839"/>
            <a:ext cx="7236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8</a:t>
            </a:fld>
            <a:endParaRPr kumimoji="1" lang="ja-JP" altLang="en-US"/>
          </a:p>
        </p:txBody>
      </p:sp>
      <p:sp>
        <p:nvSpPr>
          <p:cNvPr id="4" name="テキスト ボックス 3">
            <a:extLst>
              <a:ext uri="{FF2B5EF4-FFF2-40B4-BE49-F238E27FC236}">
                <a16:creationId xmlns:a16="http://schemas.microsoft.com/office/drawing/2014/main" id="{C9A49905-B148-1D53-CEEA-88949F2766D2}"/>
              </a:ext>
            </a:extLst>
          </p:cNvPr>
          <p:cNvSpPr txBox="1"/>
          <p:nvPr/>
        </p:nvSpPr>
        <p:spPr>
          <a:xfrm>
            <a:off x="1118563" y="6031950"/>
            <a:ext cx="7311105" cy="646331"/>
          </a:xfrm>
          <a:prstGeom prst="rect">
            <a:avLst/>
          </a:prstGeom>
          <a:noFill/>
        </p:spPr>
        <p:txBody>
          <a:bodyPr wrap="square">
            <a:spAutoFit/>
          </a:bodyPr>
          <a:lstStyle/>
          <a:p>
            <a:pPr indent="180975" algn="just"/>
            <a:r>
              <a:rPr kumimoji="1" lang="ja-JP" altLang="en-US" dirty="0"/>
              <a:t>　</a:t>
            </a:r>
            <a:r>
              <a:rPr kumimoji="1" lang="en-US" altLang="ja-JP" sz="1800" dirty="0"/>
              <a:t>【</a:t>
            </a:r>
            <a:r>
              <a:rPr kumimoji="1" lang="ja-JP" altLang="en-US" sz="1800" dirty="0"/>
              <a:t>要求水準</a:t>
            </a:r>
            <a:r>
              <a:rPr kumimoji="1" lang="en-US" altLang="ja-JP" dirty="0"/>
              <a:t>】</a:t>
            </a:r>
            <a:r>
              <a:rPr kumimoji="1" lang="ja-JP" altLang="en-US" dirty="0"/>
              <a:t>　</a:t>
            </a:r>
            <a:r>
              <a:rPr kumimoji="1" lang="ja-JP" altLang="en-US" u="sng" dirty="0"/>
              <a:t>未達事項なし</a:t>
            </a:r>
            <a:endParaRPr kumimoji="1" lang="en-US" altLang="ja-JP" u="sng" dirty="0"/>
          </a:p>
          <a:p>
            <a:pPr indent="180975" algn="just"/>
            <a:r>
              <a:rPr kumimoji="1" lang="ja-JP" altLang="en-US" sz="1800" dirty="0"/>
              <a:t>　</a:t>
            </a:r>
            <a:r>
              <a:rPr kumimoji="1" lang="en-US" altLang="ja-JP" sz="1800" dirty="0"/>
              <a:t>【</a:t>
            </a:r>
            <a:r>
              <a:rPr kumimoji="1" lang="ja-JP" altLang="en-US" sz="1800" dirty="0"/>
              <a:t>評価基準</a:t>
            </a:r>
            <a:r>
              <a:rPr kumimoji="1" lang="en-US" altLang="ja-JP" sz="1800" dirty="0"/>
              <a:t>】</a:t>
            </a:r>
            <a:r>
              <a:rPr kumimoji="1" lang="ja-JP" altLang="en-US" sz="1800" dirty="0"/>
              <a:t>　</a:t>
            </a:r>
            <a:r>
              <a:rPr kumimoji="1" lang="ja-JP" altLang="en-US" sz="1800" u="sng" dirty="0"/>
              <a:t>ポンプ運転に関する事項で改善要項目</a:t>
            </a:r>
            <a:r>
              <a:rPr kumimoji="1" lang="ja-JP" altLang="en-US" u="sng" dirty="0"/>
              <a:t>が</a:t>
            </a:r>
            <a:r>
              <a:rPr kumimoji="1" lang="ja-JP" altLang="en-US" sz="1800" u="sng" dirty="0"/>
              <a:t>あった。</a:t>
            </a:r>
            <a:endParaRPr kumimoji="1" lang="en-US" altLang="ja-JP" sz="1800" u="sng" dirty="0"/>
          </a:p>
        </p:txBody>
      </p:sp>
      <p:sp>
        <p:nvSpPr>
          <p:cNvPr id="5" name="正方形/長方形 4">
            <a:extLst>
              <a:ext uri="{FF2B5EF4-FFF2-40B4-BE49-F238E27FC236}">
                <a16:creationId xmlns:a16="http://schemas.microsoft.com/office/drawing/2014/main" id="{A4A2A895-25F9-59E0-2127-134A769DF8D6}"/>
              </a:ext>
            </a:extLst>
          </p:cNvPr>
          <p:cNvSpPr/>
          <p:nvPr/>
        </p:nvSpPr>
        <p:spPr>
          <a:xfrm>
            <a:off x="231820" y="5996919"/>
            <a:ext cx="1176356" cy="64633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結果</a:t>
            </a:r>
          </a:p>
        </p:txBody>
      </p:sp>
    </p:spTree>
    <p:extLst>
      <p:ext uri="{BB962C8B-B14F-4D97-AF65-F5344CB8AC3E}">
        <p14:creationId xmlns:p14="http://schemas.microsoft.com/office/powerpoint/2010/main" val="2950356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4">
            <a:extLst>
              <a:ext uri="{FF2B5EF4-FFF2-40B4-BE49-F238E27FC236}">
                <a16:creationId xmlns:a16="http://schemas.microsoft.com/office/drawing/2014/main" id="{F19ACF70-B6E4-40D1-8D43-5DF6BE1BDD00}"/>
              </a:ext>
            </a:extLst>
          </p:cNvPr>
          <p:cNvSpPr txBox="1">
            <a:spLocks noChangeArrowheads="1"/>
          </p:cNvSpPr>
          <p:nvPr/>
        </p:nvSpPr>
        <p:spPr bwMode="auto">
          <a:xfrm>
            <a:off x="1" y="642938"/>
            <a:ext cx="9894750" cy="531792"/>
          </a:xfrm>
          <a:prstGeom prst="rect">
            <a:avLst/>
          </a:prstGeom>
          <a:solidFill>
            <a:schemeClr val="accent1">
              <a:lumMod val="50000"/>
            </a:schemeClr>
          </a:solidFill>
          <a:ln>
            <a:noFill/>
          </a:ln>
        </p:spPr>
        <p:txBody>
          <a:bodyPr lIns="79399" tIns="87750" rIns="79399" bIns="146250" anchor="ctr"/>
          <a:lstStyle>
            <a:lvl1pPr marL="195263" indent="-195263" defTabSz="1366838">
              <a:spcBef>
                <a:spcPct val="20000"/>
              </a:spcBef>
              <a:buFont typeface="Arial" panose="020B0604020202020204" pitchFamily="34" charset="0"/>
              <a:buChar char="•"/>
              <a:defRPr kumimoji="1" sz="3200">
                <a:solidFill>
                  <a:schemeClr val="tx1"/>
                </a:solidFill>
                <a:latin typeface="Calibri" panose="020F0502020204030204" pitchFamily="34" charset="0"/>
              </a:defRPr>
            </a:lvl1pPr>
            <a:lvl2pPr marL="742950" indent="-285750" defTabSz="1366838">
              <a:spcBef>
                <a:spcPct val="20000"/>
              </a:spcBef>
              <a:buFont typeface="Arial" panose="020B0604020202020204" pitchFamily="34" charset="0"/>
              <a:buChar char="–"/>
              <a:defRPr kumimoji="1" sz="2800">
                <a:solidFill>
                  <a:schemeClr val="tx1"/>
                </a:solidFill>
                <a:latin typeface="Calibri" panose="020F0502020204030204" pitchFamily="34" charset="0"/>
              </a:defRPr>
            </a:lvl2pPr>
            <a:lvl3pPr marL="1143000" indent="-228600" defTabSz="1366838">
              <a:spcBef>
                <a:spcPct val="20000"/>
              </a:spcBef>
              <a:buFont typeface="Arial" panose="020B0604020202020204" pitchFamily="34" charset="0"/>
              <a:buChar char="•"/>
              <a:defRPr kumimoji="1" sz="2400">
                <a:solidFill>
                  <a:schemeClr val="tx1"/>
                </a:solidFill>
                <a:latin typeface="Calibri" panose="020F0502020204030204" pitchFamily="34" charset="0"/>
              </a:defRPr>
            </a:lvl3pPr>
            <a:lvl4pPr marL="16002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4pPr>
            <a:lvl5pPr marL="2057400" indent="-228600" defTabSz="1366838">
              <a:spcBef>
                <a:spcPct val="20000"/>
              </a:spcBef>
              <a:buFont typeface="Arial" panose="020B0604020202020204" pitchFamily="34" charset="0"/>
              <a:buChar char="»"/>
              <a:defRPr kumimoji="1" sz="2000">
                <a:solidFill>
                  <a:schemeClr val="tx1"/>
                </a:solidFill>
                <a:latin typeface="Calibri" panose="020F0502020204030204" pitchFamily="34" charset="0"/>
              </a:defRPr>
            </a:lvl5pPr>
            <a:lvl6pPr marL="25146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6pPr>
            <a:lvl7pPr marL="29718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7pPr>
            <a:lvl8pPr marL="34290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8pPr>
            <a:lvl9pPr marL="3886200" indent="-228600" defTabSz="13668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defRPr>
            </a:lvl9pPr>
          </a:lstStyle>
          <a:p>
            <a:pPr>
              <a:spcBef>
                <a:spcPct val="0"/>
              </a:spcBef>
              <a:buNone/>
            </a:pP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要求水準</a:t>
            </a:r>
            <a:r>
              <a:rPr lang="en-US" altLang="ja-JP" sz="195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950" dirty="0">
                <a:solidFill>
                  <a:schemeClr val="bg1"/>
                </a:solidFill>
                <a:latin typeface="HGP創英角ｺﾞｼｯｸUB" panose="020B0900000000000000" pitchFamily="50" charset="-128"/>
                <a:ea typeface="HGP創英角ｺﾞｼｯｸUB" panose="020B0900000000000000" pitchFamily="50" charset="-128"/>
              </a:rPr>
              <a:t>業務モニタリング結果</a:t>
            </a:r>
            <a:r>
              <a:rPr lang="ja-JP" altLang="en-US" sz="2925" dirty="0">
                <a:solidFill>
                  <a:schemeClr val="bg1"/>
                </a:solidFill>
                <a:latin typeface="HGP創英角ｺﾞｼｯｸUB" panose="020B0900000000000000" pitchFamily="50" charset="-128"/>
                <a:ea typeface="HGP創英角ｺﾞｼｯｸUB" panose="020B0900000000000000" pitchFamily="50" charset="-128"/>
              </a:rPr>
              <a:t>　</a:t>
            </a:r>
            <a:endParaRPr lang="ja-JP" altLang="en-US" sz="2275" dirty="0">
              <a:solidFill>
                <a:schemeClr val="bg1"/>
              </a:solidFill>
              <a:latin typeface="HGP創英角ｺﾞｼｯｸUB" panose="020B0900000000000000" pitchFamily="50" charset="-128"/>
              <a:ea typeface="HGP創英角ｺﾞｼｯｸUB" panose="020B0900000000000000" pitchFamily="50" charset="-128"/>
            </a:endParaRPr>
          </a:p>
        </p:txBody>
      </p:sp>
      <p:graphicFrame>
        <p:nvGraphicFramePr>
          <p:cNvPr id="18" name="表 17"/>
          <p:cNvGraphicFramePr>
            <a:graphicFrameLocks noGrp="1"/>
          </p:cNvGraphicFramePr>
          <p:nvPr>
            <p:extLst>
              <p:ext uri="{D42A27DB-BD31-4B8C-83A1-F6EECF244321}">
                <p14:modId xmlns:p14="http://schemas.microsoft.com/office/powerpoint/2010/main" val="2215776086"/>
              </p:ext>
            </p:extLst>
          </p:nvPr>
        </p:nvGraphicFramePr>
        <p:xfrm>
          <a:off x="229550" y="1258836"/>
          <a:ext cx="9460142" cy="4227679"/>
        </p:xfrm>
        <a:graphic>
          <a:graphicData uri="http://schemas.openxmlformats.org/drawingml/2006/table">
            <a:tbl>
              <a:tblPr firstRow="1" bandRow="1">
                <a:tableStyleId>{5C22544A-7EE6-4342-B048-85BDC9FD1C3A}</a:tableStyleId>
              </a:tblPr>
              <a:tblGrid>
                <a:gridCol w="341950">
                  <a:extLst>
                    <a:ext uri="{9D8B030D-6E8A-4147-A177-3AD203B41FA5}">
                      <a16:colId xmlns:a16="http://schemas.microsoft.com/office/drawing/2014/main" val="4133302652"/>
                    </a:ext>
                  </a:extLst>
                </a:gridCol>
                <a:gridCol w="871538">
                  <a:extLst>
                    <a:ext uri="{9D8B030D-6E8A-4147-A177-3AD203B41FA5}">
                      <a16:colId xmlns:a16="http://schemas.microsoft.com/office/drawing/2014/main" val="706894114"/>
                    </a:ext>
                  </a:extLst>
                </a:gridCol>
                <a:gridCol w="6757987">
                  <a:extLst>
                    <a:ext uri="{9D8B030D-6E8A-4147-A177-3AD203B41FA5}">
                      <a16:colId xmlns:a16="http://schemas.microsoft.com/office/drawing/2014/main" val="3454032297"/>
                    </a:ext>
                  </a:extLst>
                </a:gridCol>
                <a:gridCol w="831545">
                  <a:extLst>
                    <a:ext uri="{9D8B030D-6E8A-4147-A177-3AD203B41FA5}">
                      <a16:colId xmlns:a16="http://schemas.microsoft.com/office/drawing/2014/main" val="87249116"/>
                    </a:ext>
                  </a:extLst>
                </a:gridCol>
                <a:gridCol w="657122">
                  <a:extLst>
                    <a:ext uri="{9D8B030D-6E8A-4147-A177-3AD203B41FA5}">
                      <a16:colId xmlns:a16="http://schemas.microsoft.com/office/drawing/2014/main" val="530703205"/>
                    </a:ext>
                  </a:extLst>
                </a:gridCol>
              </a:tblGrid>
              <a:tr h="460285">
                <a:tc gridSpan="2">
                  <a:txBody>
                    <a:bodyPr/>
                    <a:lstStyle/>
                    <a:p>
                      <a:pPr>
                        <a:lnSpc>
                          <a:spcPct val="100000"/>
                        </a:lnSpc>
                      </a:pPr>
                      <a:endParaRPr kumimoji="1" lang="ja-JP" altLang="en-US" sz="1500" dirty="0">
                        <a:solidFill>
                          <a:schemeClr val="tx1"/>
                        </a:solidFill>
                        <a:latin typeface="Century" panose="02040604050505020304" pitchFamily="18" charset="0"/>
                        <a:ea typeface="ＭＳ ゴシック" panose="020B0609070205080204" pitchFamily="49" charset="-128"/>
                      </a:endParaRPr>
                    </a:p>
                  </a:txBody>
                  <a:tcPr marL="100680" marR="100680" marT="50340" marB="5034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pPr>
                      <a:r>
                        <a:rPr kumimoji="1" lang="ja-JP" altLang="en-US" sz="1500" dirty="0">
                          <a:solidFill>
                            <a:schemeClr val="tx1"/>
                          </a:solidFill>
                          <a:latin typeface="Century" panose="02040604050505020304" pitchFamily="18" charset="0"/>
                          <a:ea typeface="ＭＳ ゴシック" panose="020B0609070205080204" pitchFamily="49" charset="-128"/>
                        </a:rPr>
                        <a:t>要求水準</a:t>
                      </a:r>
                    </a:p>
                  </a:txBody>
                  <a:tcPr marL="100680" marR="100680" marT="50340" marB="50340" anchor="ctr" anchorCtr="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pPr>
                      <a:r>
                        <a:rPr kumimoji="1" lang="ja-JP" altLang="en-US" sz="1500" dirty="0">
                          <a:solidFill>
                            <a:schemeClr val="tx1"/>
                          </a:solidFill>
                          <a:latin typeface="Century" panose="02040604050505020304" pitchFamily="18" charset="0"/>
                          <a:ea typeface="ＭＳ ゴシック" panose="020B0609070205080204" pitchFamily="49" charset="-128"/>
                        </a:rPr>
                        <a:t>発生数</a:t>
                      </a:r>
                      <a:endParaRPr kumimoji="1" lang="en-US" altLang="ja-JP" sz="1500" dirty="0">
                        <a:solidFill>
                          <a:schemeClr val="tx1"/>
                        </a:solidFill>
                        <a:latin typeface="Century" panose="02040604050505020304" pitchFamily="18" charset="0"/>
                        <a:ea typeface="ＭＳ ゴシック" panose="020B0609070205080204" pitchFamily="49" charset="-128"/>
                      </a:endParaRPr>
                    </a:p>
                  </a:txBody>
                  <a:tcPr marL="100680" marR="100680" marT="50340" marB="5034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500" dirty="0">
                          <a:solidFill>
                            <a:schemeClr val="tx1"/>
                          </a:solidFill>
                          <a:latin typeface="Century" panose="02040604050505020304" pitchFamily="18" charset="0"/>
                          <a:ea typeface="ＭＳ ゴシック" panose="020B0609070205080204" pitchFamily="49" charset="-128"/>
                        </a:rPr>
                        <a:t>評価</a:t>
                      </a:r>
                    </a:p>
                  </a:txBody>
                  <a:tcPr marL="100680" marR="100680" marT="50340" marB="50340" anchor="ctr" anchorCtr="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064719659"/>
                  </a:ext>
                </a:extLst>
              </a:tr>
              <a:tr h="832187">
                <a:tc gridSpan="2">
                  <a:txBody>
                    <a:bodyPr/>
                    <a:lstStyle/>
                    <a:p>
                      <a:pPr algn="ctr">
                        <a:lnSpc>
                          <a:spcPct val="100000"/>
                        </a:lnSpc>
                      </a:pPr>
                      <a:r>
                        <a:rPr kumimoji="1" lang="ja-JP" altLang="en-US" sz="1500" b="1" dirty="0">
                          <a:solidFill>
                            <a:schemeClr val="tx1"/>
                          </a:solidFill>
                          <a:latin typeface="Century" panose="02040604050505020304" pitchFamily="18" charset="0"/>
                          <a:ea typeface="ＭＳ ゴシック" panose="020B0609070205080204" pitchFamily="49" charset="-128"/>
                        </a:rPr>
                        <a:t>管路</a:t>
                      </a:r>
                    </a:p>
                  </a:txBody>
                  <a:tcPr marL="100680" marR="100680" marT="50340" marB="50340"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a:endParaRPr kumimoji="1" lang="ja-JP" altLang="en-US" sz="1400" b="1" dirty="0">
                        <a:solidFill>
                          <a:schemeClr val="tx1"/>
                        </a:solidFill>
                        <a:latin typeface="ＭＳ ゴシック" panose="020B0609070205080204" pitchFamily="49" charset="-128"/>
                        <a:ea typeface="ＭＳ ゴシック" panose="020B0609070205080204" pitchFamily="49" charset="-128"/>
                      </a:endParaRPr>
                    </a:p>
                  </a:txBody>
                  <a:tcPr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285750" indent="-285750">
                        <a:lnSpc>
                          <a:spcPct val="100000"/>
                        </a:lnSpc>
                        <a:buFont typeface="Wingdings" panose="05000000000000000000" pitchFamily="2" charset="2"/>
                        <a:buChar char="Ø"/>
                      </a:pPr>
                      <a:r>
                        <a:rPr kumimoji="1" lang="ja-JP" altLang="en-US" sz="1500" dirty="0">
                          <a:solidFill>
                            <a:schemeClr val="tx1"/>
                          </a:solidFill>
                          <a:latin typeface="Century" panose="02040604050505020304" pitchFamily="18" charset="0"/>
                          <a:ea typeface="ＭＳ ゴシック" panose="020B0609070205080204" pitchFamily="49" charset="-128"/>
                        </a:rPr>
                        <a:t>道路陥没、下水つまりによる第三者被害　</a:t>
                      </a:r>
                      <a:r>
                        <a:rPr kumimoji="1" lang="en-US" altLang="ja-JP" sz="1500" dirty="0">
                          <a:solidFill>
                            <a:schemeClr val="tx1"/>
                          </a:solidFill>
                          <a:latin typeface="Century" panose="02040604050505020304" pitchFamily="18" charset="0"/>
                          <a:ea typeface="ＭＳ ゴシック" panose="020B0609070205080204" pitchFamily="49" charset="-128"/>
                        </a:rPr>
                        <a:t>0</a:t>
                      </a:r>
                      <a:r>
                        <a:rPr kumimoji="1" lang="ja-JP" altLang="en-US" sz="1500" dirty="0">
                          <a:solidFill>
                            <a:schemeClr val="tx1"/>
                          </a:solidFill>
                          <a:latin typeface="Century" panose="02040604050505020304" pitchFamily="18" charset="0"/>
                          <a:ea typeface="ＭＳ ゴシック" panose="020B0609070205080204" pitchFamily="49" charset="-128"/>
                        </a:rPr>
                        <a:t>件。</a:t>
                      </a:r>
                      <a:endParaRPr kumimoji="1" lang="en-US" altLang="ja-JP" sz="1500" dirty="0">
                        <a:solidFill>
                          <a:schemeClr val="tx1"/>
                        </a:solidFill>
                        <a:latin typeface="Century" panose="02040604050505020304" pitchFamily="18" charset="0"/>
                        <a:ea typeface="ＭＳ ゴシック" panose="020B0609070205080204" pitchFamily="49" charset="-128"/>
                      </a:endParaRPr>
                    </a:p>
                    <a:p>
                      <a:pPr marL="0" indent="0">
                        <a:lnSpc>
                          <a:spcPct val="100000"/>
                        </a:lnSpc>
                        <a:buFont typeface="Wingdings" panose="05000000000000000000" pitchFamily="2" charset="2"/>
                        <a:buNone/>
                      </a:pPr>
                      <a:r>
                        <a:rPr kumimoji="1" lang="ja-JP" altLang="en-US" sz="1500" dirty="0">
                          <a:solidFill>
                            <a:schemeClr val="tx1"/>
                          </a:solidFill>
                          <a:latin typeface="Century" panose="02040604050505020304" pitchFamily="18" charset="0"/>
                          <a:ea typeface="ＭＳ ゴシック" panose="020B0609070205080204" pitchFamily="49" charset="-128"/>
                        </a:rPr>
                        <a:t>　ただし、その原因が本市の管理施設に起因しない場合や受注者の過失によらない場合を除く</a:t>
                      </a:r>
                      <a:r>
                        <a:rPr kumimoji="1" lang="ja-JP" altLang="en-US" sz="1400" dirty="0">
                          <a:solidFill>
                            <a:schemeClr val="tx1"/>
                          </a:solidFill>
                          <a:latin typeface="Century" panose="02040604050505020304" pitchFamily="18" charset="0"/>
                          <a:ea typeface="ＭＳ ゴシック" panose="020B0609070205080204" pitchFamily="49" charset="-128"/>
                        </a:rPr>
                        <a:t>（令和</a:t>
                      </a:r>
                      <a:r>
                        <a:rPr kumimoji="1" lang="en-US" altLang="ja-JP" sz="1400" dirty="0">
                          <a:solidFill>
                            <a:schemeClr val="tx1"/>
                          </a:solidFill>
                          <a:latin typeface="Century" panose="02040604050505020304" pitchFamily="18" charset="0"/>
                          <a:ea typeface="ＭＳ ゴシック" panose="020B0609070205080204" pitchFamily="49" charset="-128"/>
                        </a:rPr>
                        <a:t>7</a:t>
                      </a:r>
                      <a:r>
                        <a:rPr kumimoji="1" lang="ja-JP" altLang="en-US" sz="1400" dirty="0">
                          <a:solidFill>
                            <a:schemeClr val="tx1"/>
                          </a:solidFill>
                          <a:latin typeface="Century" panose="02040604050505020304" pitchFamily="18" charset="0"/>
                          <a:ea typeface="ＭＳ ゴシック" panose="020B0609070205080204" pitchFamily="49" charset="-128"/>
                        </a:rPr>
                        <a:t>年度における第三者被害の事故発生：</a:t>
                      </a:r>
                      <a:r>
                        <a:rPr kumimoji="1" lang="en-US" altLang="ja-JP" sz="1400" dirty="0">
                          <a:solidFill>
                            <a:schemeClr val="tx1"/>
                          </a:solidFill>
                          <a:latin typeface="Century" panose="02040604050505020304" pitchFamily="18" charset="0"/>
                          <a:ea typeface="ＭＳ ゴシック" panose="020B0609070205080204" pitchFamily="49" charset="-128"/>
                        </a:rPr>
                        <a:t>15</a:t>
                      </a:r>
                      <a:r>
                        <a:rPr kumimoji="1" lang="ja-JP" altLang="en-US" sz="1400" dirty="0">
                          <a:solidFill>
                            <a:schemeClr val="tx1"/>
                          </a:solidFill>
                          <a:latin typeface="Century" panose="02040604050505020304" pitchFamily="18" charset="0"/>
                          <a:ea typeface="ＭＳ ゴシック" panose="020B0609070205080204" pitchFamily="49" charset="-128"/>
                        </a:rPr>
                        <a:t>件）</a:t>
                      </a:r>
                      <a:endParaRPr kumimoji="1" lang="ja-JP" altLang="en-US" sz="1500" dirty="0">
                        <a:solidFill>
                          <a:schemeClr val="tx1"/>
                        </a:solidFill>
                        <a:latin typeface="Century" panose="02040604050505020304" pitchFamily="18" charset="0"/>
                        <a:ea typeface="ＭＳ ゴシック" panose="020B0609070205080204" pitchFamily="49" charset="-128"/>
                      </a:endParaRPr>
                    </a:p>
                  </a:txBody>
                  <a:tcPr marL="100680" marR="100680" marT="50340" marB="5034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en-US" altLang="ja-JP" sz="1500" dirty="0">
                          <a:solidFill>
                            <a:schemeClr val="tx1"/>
                          </a:solidFill>
                          <a:latin typeface="Century" panose="02040604050505020304" pitchFamily="18" charset="0"/>
                          <a:ea typeface="ＭＳ ゴシック" panose="020B0609070205080204" pitchFamily="49" charset="-128"/>
                        </a:rPr>
                        <a:t>0</a:t>
                      </a:r>
                      <a:r>
                        <a:rPr kumimoji="1" lang="ja-JP" altLang="en-US" sz="1500" dirty="0">
                          <a:solidFill>
                            <a:schemeClr val="tx1"/>
                          </a:solidFill>
                          <a:latin typeface="Century" panose="02040604050505020304" pitchFamily="18" charset="0"/>
                          <a:ea typeface="ＭＳ ゴシック" panose="020B0609070205080204" pitchFamily="49" charset="-128"/>
                        </a:rPr>
                        <a:t>件</a:t>
                      </a:r>
                    </a:p>
                  </a:txBody>
                  <a:tcPr marL="100680" marR="100680" marT="50340" marB="503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u="none" dirty="0">
                          <a:solidFill>
                            <a:schemeClr val="tx1"/>
                          </a:solidFill>
                          <a:latin typeface="Century" panose="02040604050505020304" pitchFamily="18" charset="0"/>
                          <a:ea typeface="ＭＳ ゴシック" panose="020B0609070205080204" pitchFamily="49" charset="-128"/>
                        </a:rPr>
                        <a:t>〇</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txBody>
                  <a:tcPr marL="100680" marR="100680" marT="50340" marB="5034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8434449"/>
                  </a:ext>
                </a:extLst>
              </a:tr>
              <a:tr h="632713">
                <a:tc rowSpan="2">
                  <a:txBody>
                    <a:bodyPr/>
                    <a:lstStyle/>
                    <a:p>
                      <a:pPr algn="ctr"/>
                      <a:r>
                        <a:rPr kumimoji="1" lang="ja-JP" altLang="en-US" sz="1500" b="1" dirty="0">
                          <a:solidFill>
                            <a:schemeClr val="tx1"/>
                          </a:solidFill>
                          <a:latin typeface="Century" panose="02040604050505020304" pitchFamily="18" charset="0"/>
                          <a:ea typeface="ＭＳ ゴシック" panose="020B0609070205080204" pitchFamily="49" charset="-128"/>
                        </a:rPr>
                        <a:t>下水処理場・抽水所</a:t>
                      </a:r>
                    </a:p>
                  </a:txBody>
                  <a:tcPr marL="100680" marR="100680" marT="50340" marB="50340" vert="eaVert"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kumimoji="1" lang="ja-JP" altLang="en-US" sz="1500" b="1" dirty="0">
                          <a:solidFill>
                            <a:schemeClr val="tx1"/>
                          </a:solidFill>
                          <a:latin typeface="Century" panose="02040604050505020304" pitchFamily="18" charset="0"/>
                          <a:ea typeface="ＭＳ ゴシック" panose="020B0609070205080204" pitchFamily="49" charset="-128"/>
                        </a:rPr>
                        <a:t>ポンプ</a:t>
                      </a:r>
                      <a:endParaRPr kumimoji="1" lang="en-US" altLang="ja-JP" sz="1500" b="1" dirty="0">
                        <a:solidFill>
                          <a:schemeClr val="tx1"/>
                        </a:solidFill>
                        <a:latin typeface="Century" panose="02040604050505020304" pitchFamily="18" charset="0"/>
                        <a:ea typeface="ＭＳ ゴシック" panose="020B0609070205080204" pitchFamily="49" charset="-128"/>
                      </a:endParaRPr>
                    </a:p>
                    <a:p>
                      <a:pPr algn="ctr">
                        <a:lnSpc>
                          <a:spcPct val="100000"/>
                        </a:lnSpc>
                      </a:pPr>
                      <a:r>
                        <a:rPr kumimoji="1" lang="ja-JP" altLang="en-US" sz="1500" b="1" dirty="0">
                          <a:solidFill>
                            <a:schemeClr val="tx1"/>
                          </a:solidFill>
                          <a:latin typeface="Century" panose="02040604050505020304" pitchFamily="18" charset="0"/>
                          <a:ea typeface="ＭＳ ゴシック" panose="020B0609070205080204" pitchFamily="49" charset="-128"/>
                        </a:rPr>
                        <a:t>運転</a:t>
                      </a:r>
                    </a:p>
                  </a:txBody>
                  <a:tcPr marL="100680" marR="100680" marT="50340" marB="50340"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285750" indent="-285750">
                        <a:lnSpc>
                          <a:spcPct val="100000"/>
                        </a:lnSpc>
                        <a:buFont typeface="Wingdings" panose="05000000000000000000" pitchFamily="2" charset="2"/>
                        <a:buChar char="Ø"/>
                      </a:pPr>
                      <a:r>
                        <a:rPr kumimoji="1" lang="ja-JP" altLang="en-US" sz="1400" b="0" dirty="0">
                          <a:solidFill>
                            <a:schemeClr val="tx1"/>
                          </a:solidFill>
                          <a:latin typeface="Century" panose="02040604050505020304" pitchFamily="18" charset="0"/>
                          <a:ea typeface="ＭＳ ゴシック" panose="020B0609070205080204" pitchFamily="49" charset="-128"/>
                        </a:rPr>
                        <a:t>ポンプ運転に起因する</a:t>
                      </a:r>
                      <a:r>
                        <a:rPr kumimoji="1" lang="ja-JP" altLang="en-US" sz="1500" dirty="0">
                          <a:solidFill>
                            <a:schemeClr val="tx1"/>
                          </a:solidFill>
                          <a:latin typeface="Century" panose="02040604050505020304" pitchFamily="18" charset="0"/>
                          <a:ea typeface="ＭＳ ゴシック" panose="020B0609070205080204" pitchFamily="49" charset="-128"/>
                        </a:rPr>
                        <a:t>「浸水」を発生させない。</a:t>
                      </a:r>
                      <a:endParaRPr kumimoji="1" lang="en-US" altLang="ja-JP" sz="1500" dirty="0">
                        <a:solidFill>
                          <a:schemeClr val="tx1"/>
                        </a:solidFill>
                        <a:latin typeface="Century" panose="02040604050505020304" pitchFamily="18" charset="0"/>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dirty="0">
                          <a:solidFill>
                            <a:schemeClr val="tx1"/>
                          </a:solidFill>
                          <a:latin typeface="Century" panose="02040604050505020304" pitchFamily="18" charset="0"/>
                          <a:ea typeface="ＭＳ ゴシック" panose="020B0609070205080204" pitchFamily="49" charset="-128"/>
                        </a:rPr>
                        <a:t>　ただし、受注者の過失によらない場合を除く</a:t>
                      </a:r>
                    </a:p>
                  </a:txBody>
                  <a:tcPr marL="100680" marR="100680" marT="50340" marB="5034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en-US" altLang="ja-JP" sz="1500" dirty="0">
                          <a:solidFill>
                            <a:schemeClr val="tx1"/>
                          </a:solidFill>
                          <a:latin typeface="Century" panose="02040604050505020304" pitchFamily="18" charset="0"/>
                          <a:ea typeface="ＭＳ ゴシック" panose="020B0609070205080204" pitchFamily="49" charset="-128"/>
                        </a:rPr>
                        <a:t>0</a:t>
                      </a:r>
                      <a:r>
                        <a:rPr kumimoji="1" lang="ja-JP" altLang="en-US" sz="1500" dirty="0">
                          <a:solidFill>
                            <a:schemeClr val="tx1"/>
                          </a:solidFill>
                          <a:latin typeface="Century" panose="02040604050505020304" pitchFamily="18" charset="0"/>
                          <a:ea typeface="ＭＳ ゴシック" panose="020B0609070205080204" pitchFamily="49" charset="-128"/>
                        </a:rPr>
                        <a:t>回</a:t>
                      </a:r>
                    </a:p>
                  </a:txBody>
                  <a:tcPr marL="100680" marR="100680" marT="50340" marB="503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dirty="0">
                          <a:solidFill>
                            <a:schemeClr val="tx1"/>
                          </a:solidFill>
                          <a:latin typeface="Century" panose="02040604050505020304" pitchFamily="18" charset="0"/>
                          <a:ea typeface="ＭＳ ゴシック" panose="020B0609070205080204" pitchFamily="49" charset="-128"/>
                        </a:rPr>
                        <a:t>〇</a:t>
                      </a:r>
                    </a:p>
                  </a:txBody>
                  <a:tcPr marL="100680" marR="100680" marT="50340" marB="5034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471355"/>
                  </a:ext>
                </a:extLst>
              </a:tr>
              <a:tr h="2302494">
                <a:tc vMerge="1">
                  <a:txBody>
                    <a:bodyPr/>
                    <a:lstStyle/>
                    <a:p>
                      <a:pPr algn="ctr"/>
                      <a:endParaRPr kumimoji="1" lang="ja-JP" altLang="en-US" sz="1400" b="1" dirty="0">
                        <a:solidFill>
                          <a:schemeClr val="tx1"/>
                        </a:solidFill>
                        <a:latin typeface="ＭＳ ゴシック" panose="020B0609070205080204" pitchFamily="49" charset="-128"/>
                        <a:ea typeface="ＭＳ ゴシック" panose="020B0609070205080204" pitchFamily="49" charset="-128"/>
                      </a:endParaRPr>
                    </a:p>
                  </a:txBody>
                  <a:tcPr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kumimoji="1" lang="ja-JP" altLang="en-US" sz="1500" b="1" dirty="0">
                          <a:solidFill>
                            <a:schemeClr val="tx1"/>
                          </a:solidFill>
                          <a:latin typeface="Century" panose="02040604050505020304" pitchFamily="18" charset="0"/>
                          <a:ea typeface="ＭＳ ゴシック" panose="020B0609070205080204" pitchFamily="49" charset="-128"/>
                        </a:rPr>
                        <a:t>放流</a:t>
                      </a:r>
                      <a:endParaRPr kumimoji="1" lang="en-US" altLang="ja-JP" sz="1500" b="1" dirty="0">
                        <a:solidFill>
                          <a:schemeClr val="tx1"/>
                        </a:solidFill>
                        <a:latin typeface="Century" panose="02040604050505020304" pitchFamily="18" charset="0"/>
                        <a:ea typeface="ＭＳ ゴシック" panose="020B0609070205080204" pitchFamily="49" charset="-128"/>
                      </a:endParaRPr>
                    </a:p>
                    <a:p>
                      <a:pPr algn="ctr">
                        <a:lnSpc>
                          <a:spcPct val="100000"/>
                        </a:lnSpc>
                      </a:pPr>
                      <a:r>
                        <a:rPr kumimoji="1" lang="ja-JP" altLang="en-US" sz="1500" b="1" dirty="0">
                          <a:solidFill>
                            <a:schemeClr val="tx1"/>
                          </a:solidFill>
                          <a:latin typeface="Century" panose="02040604050505020304" pitchFamily="18" charset="0"/>
                          <a:ea typeface="ＭＳ ゴシック" panose="020B0609070205080204" pitchFamily="49" charset="-128"/>
                        </a:rPr>
                        <a:t>水質</a:t>
                      </a:r>
                    </a:p>
                  </a:txBody>
                  <a:tcPr marL="100680" marR="100680" marT="50340" marB="50340" anchor="ctr" anchorCtr="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285750" indent="-285750" algn="l">
                        <a:lnSpc>
                          <a:spcPct val="100000"/>
                        </a:lnSpc>
                        <a:buFont typeface="Wingdings" panose="05000000000000000000" pitchFamily="2" charset="2"/>
                        <a:buChar char="Ø"/>
                      </a:pPr>
                      <a:r>
                        <a:rPr kumimoji="1" lang="ja-JP" altLang="en-US" sz="1500" dirty="0">
                          <a:solidFill>
                            <a:schemeClr val="tx1"/>
                          </a:solidFill>
                          <a:latin typeface="Century" panose="02040604050505020304" pitchFamily="18" charset="0"/>
                          <a:ea typeface="ＭＳ ゴシック" panose="020B0609070205080204" pitchFamily="49" charset="-128"/>
                        </a:rPr>
                        <a:t>水質試験の各回測定値が水質汚濁防止法及び下水道法に定める基準を超過しない。</a:t>
                      </a:r>
                      <a:endParaRPr kumimoji="1" lang="en-US" altLang="ja-JP" sz="1500" dirty="0">
                        <a:solidFill>
                          <a:schemeClr val="tx1"/>
                        </a:solidFill>
                        <a:latin typeface="Century" panose="02040604050505020304" pitchFamily="18" charset="0"/>
                        <a:ea typeface="ＭＳ ゴシック" panose="020B0609070205080204" pitchFamily="49" charset="-128"/>
                      </a:endParaRPr>
                    </a:p>
                    <a:p>
                      <a:pPr marL="0" indent="0" algn="l">
                        <a:lnSpc>
                          <a:spcPct val="100000"/>
                        </a:lnSpc>
                        <a:buFont typeface="Wingdings" panose="05000000000000000000" pitchFamily="2" charset="2"/>
                        <a:buNone/>
                      </a:pPr>
                      <a:r>
                        <a:rPr kumimoji="1" lang="ja-JP" altLang="en-US" sz="1500" dirty="0">
                          <a:solidFill>
                            <a:schemeClr val="tx1"/>
                          </a:solidFill>
                          <a:latin typeface="Century" panose="02040604050505020304" pitchFamily="18" charset="0"/>
                          <a:ea typeface="ＭＳ ゴシック" panose="020B0609070205080204" pitchFamily="49" charset="-128"/>
                        </a:rPr>
                        <a:t>　</a:t>
                      </a:r>
                      <a:r>
                        <a:rPr kumimoji="1" lang="en-US" altLang="ja-JP" sz="1500" u="sng" dirty="0">
                          <a:solidFill>
                            <a:schemeClr val="tx1"/>
                          </a:solidFill>
                          <a:latin typeface="Century" panose="02040604050505020304" pitchFamily="18" charset="0"/>
                          <a:ea typeface="ＭＳ ゴシック" panose="020B0609070205080204" pitchFamily="49" charset="-128"/>
                        </a:rPr>
                        <a:t>【</a:t>
                      </a:r>
                      <a:r>
                        <a:rPr kumimoji="1" lang="ja-JP" altLang="en-US" sz="1500" u="sng" dirty="0">
                          <a:solidFill>
                            <a:schemeClr val="tx1"/>
                          </a:solidFill>
                          <a:latin typeface="Century" panose="02040604050505020304" pitchFamily="18" charset="0"/>
                          <a:ea typeface="ＭＳ ゴシック" panose="020B0609070205080204" pitchFamily="49" charset="-128"/>
                        </a:rPr>
                        <a:t>項目</a:t>
                      </a:r>
                      <a:r>
                        <a:rPr kumimoji="1" lang="en-US" altLang="ja-JP" sz="1500" u="sng" dirty="0">
                          <a:solidFill>
                            <a:schemeClr val="tx1"/>
                          </a:solidFill>
                          <a:latin typeface="Century" panose="02040604050505020304" pitchFamily="18" charset="0"/>
                          <a:ea typeface="ＭＳ ゴシック" panose="020B0609070205080204" pitchFamily="49" charset="-128"/>
                        </a:rPr>
                        <a:t>】pH</a:t>
                      </a:r>
                      <a:r>
                        <a:rPr kumimoji="1" lang="ja-JP" altLang="en-US" sz="1500" u="sng" dirty="0">
                          <a:solidFill>
                            <a:schemeClr val="tx1"/>
                          </a:solidFill>
                          <a:latin typeface="Century" panose="02040604050505020304" pitchFamily="18" charset="0"/>
                          <a:ea typeface="ＭＳ ゴシック" panose="020B0609070205080204" pitchFamily="49" charset="-128"/>
                        </a:rPr>
                        <a:t>、</a:t>
                      </a:r>
                      <a:r>
                        <a:rPr kumimoji="1" lang="en-US" altLang="ja-JP" sz="1500" u="sng" dirty="0">
                          <a:solidFill>
                            <a:schemeClr val="tx1"/>
                          </a:solidFill>
                          <a:latin typeface="Century" panose="02040604050505020304" pitchFamily="18" charset="0"/>
                          <a:ea typeface="ＭＳ ゴシック" panose="020B0609070205080204" pitchFamily="49" charset="-128"/>
                        </a:rPr>
                        <a:t>SS</a:t>
                      </a:r>
                      <a:r>
                        <a:rPr kumimoji="1" lang="ja-JP" altLang="en-US" sz="1500" u="sng" dirty="0">
                          <a:solidFill>
                            <a:schemeClr val="tx1"/>
                          </a:solidFill>
                          <a:latin typeface="Century" panose="02040604050505020304" pitchFamily="18" charset="0"/>
                          <a:ea typeface="ＭＳ ゴシック" panose="020B0609070205080204" pitchFamily="49" charset="-128"/>
                        </a:rPr>
                        <a:t>、</a:t>
                      </a:r>
                      <a:r>
                        <a:rPr kumimoji="1" lang="en-US" altLang="ja-JP" sz="1500" u="sng" dirty="0">
                          <a:solidFill>
                            <a:schemeClr val="tx1"/>
                          </a:solidFill>
                          <a:latin typeface="Century" panose="02040604050505020304" pitchFamily="18" charset="0"/>
                          <a:ea typeface="ＭＳ ゴシック" panose="020B0609070205080204" pitchFamily="49" charset="-128"/>
                        </a:rPr>
                        <a:t>BOD</a:t>
                      </a:r>
                      <a:r>
                        <a:rPr kumimoji="1" lang="ja-JP" altLang="en-US" sz="1500" u="sng" dirty="0">
                          <a:solidFill>
                            <a:schemeClr val="tx1"/>
                          </a:solidFill>
                          <a:latin typeface="Century" panose="02040604050505020304" pitchFamily="18" charset="0"/>
                          <a:ea typeface="ＭＳ ゴシック" panose="020B0609070205080204" pitchFamily="49" charset="-128"/>
                        </a:rPr>
                        <a:t>、全窒素、全りん、大腸菌数</a:t>
                      </a:r>
                      <a:endParaRPr kumimoji="1" lang="en-US" altLang="ja-JP" sz="1500" u="sng" dirty="0">
                        <a:solidFill>
                          <a:schemeClr val="tx1"/>
                        </a:solidFill>
                        <a:latin typeface="Century" panose="02040604050505020304" pitchFamily="18" charset="0"/>
                        <a:ea typeface="ＭＳ ゴシック" panose="020B0609070205080204" pitchFamily="49" charset="-128"/>
                      </a:endParaRPr>
                    </a:p>
                    <a:p>
                      <a:pPr marL="285750" indent="-285750" algn="l">
                        <a:lnSpc>
                          <a:spcPct val="100000"/>
                        </a:lnSpc>
                        <a:buFont typeface="Wingdings" panose="05000000000000000000" pitchFamily="2" charset="2"/>
                        <a:buChar char="Ø"/>
                      </a:pPr>
                      <a:r>
                        <a:rPr kumimoji="1" lang="ja-JP" altLang="en-US" sz="1500" dirty="0">
                          <a:solidFill>
                            <a:schemeClr val="tx1"/>
                          </a:solidFill>
                          <a:latin typeface="Century" panose="02040604050505020304" pitchFamily="18" charset="0"/>
                          <a:ea typeface="ＭＳ ゴシック" panose="020B0609070205080204" pitchFamily="49" charset="-128"/>
                        </a:rPr>
                        <a:t>自動観測局の測定値から算出した値が総量規制基準（</a:t>
                      </a:r>
                      <a:r>
                        <a:rPr kumimoji="1" lang="en-US" altLang="ja-JP" sz="1500" dirty="0">
                          <a:solidFill>
                            <a:schemeClr val="tx1"/>
                          </a:solidFill>
                          <a:latin typeface="Century" panose="02040604050505020304" pitchFamily="18" charset="0"/>
                          <a:ea typeface="ＭＳ ゴシック" panose="020B0609070205080204" pitchFamily="49" charset="-128"/>
                        </a:rPr>
                        <a:t>L</a:t>
                      </a:r>
                      <a:r>
                        <a:rPr kumimoji="1" lang="ja-JP" altLang="en-US" sz="1500" dirty="0">
                          <a:solidFill>
                            <a:schemeClr val="tx1"/>
                          </a:solidFill>
                          <a:latin typeface="Century" panose="02040604050505020304" pitchFamily="18" charset="0"/>
                          <a:ea typeface="ＭＳ ゴシック" panose="020B0609070205080204" pitchFamily="49" charset="-128"/>
                        </a:rPr>
                        <a:t>値）を超過しない。</a:t>
                      </a:r>
                      <a:endParaRPr kumimoji="1" lang="en-US" altLang="ja-JP" sz="1500"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dirty="0">
                          <a:solidFill>
                            <a:schemeClr val="tx1"/>
                          </a:solidFill>
                          <a:latin typeface="Century" panose="02040604050505020304" pitchFamily="18" charset="0"/>
                          <a:ea typeface="ＭＳ ゴシック" panose="020B0609070205080204" pitchFamily="49" charset="-128"/>
                        </a:rPr>
                        <a:t>　</a:t>
                      </a:r>
                      <a:r>
                        <a:rPr kumimoji="1" lang="en-US" altLang="ja-JP" sz="1500" u="sng" dirty="0">
                          <a:solidFill>
                            <a:schemeClr val="tx1"/>
                          </a:solidFill>
                          <a:latin typeface="Century" panose="02040604050505020304" pitchFamily="18" charset="0"/>
                          <a:ea typeface="ＭＳ ゴシック" panose="020B0609070205080204" pitchFamily="49" charset="-128"/>
                        </a:rPr>
                        <a:t>【</a:t>
                      </a:r>
                      <a:r>
                        <a:rPr kumimoji="1" lang="ja-JP" altLang="en-US" sz="1500" u="sng" dirty="0">
                          <a:solidFill>
                            <a:schemeClr val="tx1"/>
                          </a:solidFill>
                          <a:latin typeface="Century" panose="02040604050505020304" pitchFamily="18" charset="0"/>
                          <a:ea typeface="ＭＳ ゴシック" panose="020B0609070205080204" pitchFamily="49" charset="-128"/>
                        </a:rPr>
                        <a:t>項目</a:t>
                      </a:r>
                      <a:r>
                        <a:rPr kumimoji="1" lang="en-US" altLang="ja-JP" sz="1500" u="sng" dirty="0">
                          <a:solidFill>
                            <a:schemeClr val="tx1"/>
                          </a:solidFill>
                          <a:latin typeface="Century" panose="02040604050505020304" pitchFamily="18" charset="0"/>
                          <a:ea typeface="ＭＳ ゴシック" panose="020B0609070205080204" pitchFamily="49" charset="-128"/>
                        </a:rPr>
                        <a:t>】COD</a:t>
                      </a:r>
                      <a:r>
                        <a:rPr kumimoji="1" lang="ja-JP" altLang="en-US" sz="1500" u="sng" dirty="0">
                          <a:solidFill>
                            <a:schemeClr val="tx1"/>
                          </a:solidFill>
                          <a:latin typeface="Century" panose="02040604050505020304" pitchFamily="18" charset="0"/>
                          <a:ea typeface="ＭＳ ゴシック" panose="020B0609070205080204" pitchFamily="49" charset="-128"/>
                        </a:rPr>
                        <a:t>、全窒素、全りん</a:t>
                      </a:r>
                      <a:endParaRPr kumimoji="1" lang="en-US" altLang="ja-JP" sz="1500" u="sng"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500" u="sng" dirty="0">
                        <a:solidFill>
                          <a:schemeClr val="tx1"/>
                        </a:solidFill>
                        <a:latin typeface="Century" panose="02040604050505020304" pitchFamily="18" charset="0"/>
                        <a:ea typeface="ＭＳ ゴシック" panose="020B0609070205080204" pitchFamily="49" charset="-128"/>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500" dirty="0">
                          <a:solidFill>
                            <a:schemeClr val="tx1"/>
                          </a:solidFill>
                          <a:latin typeface="Century" panose="02040604050505020304" pitchFamily="18" charset="0"/>
                          <a:ea typeface="ＭＳ ゴシック" panose="020B0609070205080204" pitchFamily="49" charset="-128"/>
                        </a:rPr>
                        <a:t>　停電及び設備の故障等やむを得ない理由がある場合、有害物質等の流入や汚泥処理炉系（包括業務外）の事故等による脱水分離液処理水の悪化が生じた場合、降雨の状況により放流水質に影響を及ぼす場合などを除く。</a:t>
                      </a:r>
                      <a:endParaRPr kumimoji="1" lang="en-US" altLang="ja-JP" sz="1500" dirty="0">
                        <a:solidFill>
                          <a:schemeClr val="tx1"/>
                        </a:solidFill>
                        <a:latin typeface="ＭＳ ゴシック" panose="020B0609070205080204" pitchFamily="49" charset="-128"/>
                        <a:ea typeface="ＭＳ ゴシック" panose="020B0609070205080204" pitchFamily="49" charset="-128"/>
                      </a:endParaRPr>
                    </a:p>
                  </a:txBody>
                  <a:tcPr marL="100680" marR="100680" marT="50340" marB="5034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u="none" dirty="0">
                          <a:solidFill>
                            <a:schemeClr val="tx1"/>
                          </a:solidFill>
                          <a:latin typeface="Century" panose="02040604050505020304" pitchFamily="18" charset="0"/>
                          <a:ea typeface="ＭＳ ゴシック" panose="020B0609070205080204" pitchFamily="49" charset="-128"/>
                        </a:rPr>
                        <a:t>全項目</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p>
                      <a:pPr marL="0" indent="0" algn="ctr">
                        <a:lnSpc>
                          <a:spcPct val="100000"/>
                        </a:lnSpc>
                        <a:buFont typeface="Wingdings" panose="05000000000000000000" pitchFamily="2" charset="2"/>
                        <a:buNone/>
                      </a:pPr>
                      <a:r>
                        <a:rPr kumimoji="1" lang="ja-JP" altLang="en-US" sz="1500" u="none" dirty="0">
                          <a:solidFill>
                            <a:schemeClr val="tx1"/>
                          </a:solidFill>
                          <a:latin typeface="Century" panose="02040604050505020304" pitchFamily="18" charset="0"/>
                          <a:ea typeface="ＭＳ ゴシック" panose="020B0609070205080204" pitchFamily="49" charset="-128"/>
                        </a:rPr>
                        <a:t>超過</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p>
                      <a:pPr marL="0" indent="0" algn="ctr">
                        <a:lnSpc>
                          <a:spcPct val="100000"/>
                        </a:lnSpc>
                        <a:buFont typeface="Wingdings" panose="05000000000000000000" pitchFamily="2" charset="2"/>
                        <a:buNone/>
                      </a:pPr>
                      <a:r>
                        <a:rPr kumimoji="1" lang="ja-JP" altLang="en-US" sz="1500" u="none" dirty="0">
                          <a:solidFill>
                            <a:schemeClr val="tx1"/>
                          </a:solidFill>
                          <a:latin typeface="Century" panose="02040604050505020304" pitchFamily="18" charset="0"/>
                          <a:ea typeface="ＭＳ ゴシック" panose="020B0609070205080204" pitchFamily="49" charset="-128"/>
                        </a:rPr>
                        <a:t>なし</a:t>
                      </a:r>
                      <a:endParaRPr kumimoji="1" lang="en-US" altLang="ja-JP" sz="1500" u="none" dirty="0">
                        <a:solidFill>
                          <a:schemeClr val="tx1"/>
                        </a:solidFill>
                        <a:latin typeface="ＭＳ ゴシック" panose="020B0609070205080204" pitchFamily="49" charset="-128"/>
                        <a:ea typeface="ＭＳ ゴシック" panose="020B0609070205080204" pitchFamily="49" charset="-128"/>
                      </a:endParaRPr>
                    </a:p>
                  </a:txBody>
                  <a:tcPr marL="100680" marR="100680" marT="50340" marB="503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indent="0" algn="ctr">
                        <a:lnSpc>
                          <a:spcPct val="100000"/>
                        </a:lnSpc>
                        <a:buFont typeface="Wingdings" panose="05000000000000000000" pitchFamily="2" charset="2"/>
                        <a:buNone/>
                      </a:pPr>
                      <a:r>
                        <a:rPr kumimoji="1" lang="ja-JP" altLang="en-US" sz="1500" u="none" dirty="0">
                          <a:solidFill>
                            <a:schemeClr val="tx1"/>
                          </a:solidFill>
                          <a:latin typeface="Century" panose="02040604050505020304" pitchFamily="18" charset="0"/>
                          <a:ea typeface="ＭＳ ゴシック" panose="020B0609070205080204" pitchFamily="49" charset="-128"/>
                        </a:rPr>
                        <a:t>〇</a:t>
                      </a:r>
                      <a:endParaRPr kumimoji="1" lang="en-US" altLang="ja-JP" sz="1500" u="none" dirty="0">
                        <a:solidFill>
                          <a:schemeClr val="tx1"/>
                        </a:solidFill>
                        <a:latin typeface="Century" panose="02040604050505020304" pitchFamily="18" charset="0"/>
                        <a:ea typeface="ＭＳ ゴシック" panose="020B0609070205080204" pitchFamily="49" charset="-128"/>
                      </a:endParaRPr>
                    </a:p>
                  </a:txBody>
                  <a:tcPr marL="100680" marR="100680" marT="50340" marB="5034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072116"/>
                  </a:ext>
                </a:extLst>
              </a:tr>
            </a:tbl>
          </a:graphicData>
        </a:graphic>
      </p:graphicFrame>
      <p:sp>
        <p:nvSpPr>
          <p:cNvPr id="3" name="スライド番号プレースホルダー 2"/>
          <p:cNvSpPr>
            <a:spLocks noGrp="1"/>
          </p:cNvSpPr>
          <p:nvPr>
            <p:ph type="sldNum" sz="quarter" idx="12"/>
          </p:nvPr>
        </p:nvSpPr>
        <p:spPr/>
        <p:txBody>
          <a:bodyPr/>
          <a:lstStyle/>
          <a:p>
            <a:fld id="{36EC18DB-A5DF-4E0E-B815-FCD04A2C4B2C}" type="slidenum">
              <a:rPr kumimoji="1" lang="ja-JP" altLang="en-US" smtClean="0"/>
              <a:t>9</a:t>
            </a:fld>
            <a:endParaRPr kumimoji="1" lang="ja-JP" altLang="en-US" dirty="0"/>
          </a:p>
        </p:txBody>
      </p:sp>
      <p:sp>
        <p:nvSpPr>
          <p:cNvPr id="6" name="テキスト ボックス 5">
            <a:extLst>
              <a:ext uri="{FF2B5EF4-FFF2-40B4-BE49-F238E27FC236}">
                <a16:creationId xmlns:a16="http://schemas.microsoft.com/office/drawing/2014/main" id="{5A45561A-9159-2F32-7D6E-2F3B6A8E2E0A}"/>
              </a:ext>
            </a:extLst>
          </p:cNvPr>
          <p:cNvSpPr txBox="1"/>
          <p:nvPr/>
        </p:nvSpPr>
        <p:spPr>
          <a:xfrm>
            <a:off x="150589" y="5601322"/>
            <a:ext cx="9288532" cy="523220"/>
          </a:xfrm>
          <a:prstGeom prst="rect">
            <a:avLst/>
          </a:prstGeom>
          <a:noFill/>
        </p:spPr>
        <p:txBody>
          <a:bodyPr wrap="square" rtlCol="0">
            <a:spAutoFit/>
          </a:bodyPr>
          <a:lstStyle/>
          <a:p>
            <a:pPr algn="l"/>
            <a:r>
              <a:rPr lang="en-US" altLang="ja-JP" sz="1400" b="0" i="0" u="none" strike="noStrike" baseline="0" dirty="0">
                <a:latin typeface="ＭＳ ゴシック" panose="020B0609070205080204" pitchFamily="49" charset="-128"/>
                <a:ea typeface="ＭＳ ゴシック" panose="020B0609070205080204" pitchFamily="49" charset="-128"/>
              </a:rPr>
              <a:t>※ </a:t>
            </a:r>
            <a:r>
              <a:rPr lang="ja-JP" altLang="en-US" sz="1400" b="0" i="0" u="none" strike="noStrike" baseline="0" dirty="0">
                <a:latin typeface="ＭＳ ゴシック" panose="020B0609070205080204" pitchFamily="49" charset="-128"/>
                <a:ea typeface="ＭＳ ゴシック" panose="020B0609070205080204" pitchFamily="49" charset="-128"/>
              </a:rPr>
              <a:t>令和</a:t>
            </a:r>
            <a:r>
              <a:rPr lang="en-US" altLang="ja-JP" sz="1400" dirty="0">
                <a:latin typeface="ＭＳ ゴシック" panose="020B0609070205080204" pitchFamily="49" charset="-128"/>
                <a:ea typeface="ＭＳ ゴシック" panose="020B0609070205080204" pitchFamily="49" charset="-128"/>
              </a:rPr>
              <a:t>7</a:t>
            </a:r>
            <a:r>
              <a:rPr lang="ja-JP" altLang="en-US" sz="1400" b="0" i="0" u="none" strike="noStrike" baseline="0" dirty="0">
                <a:latin typeface="ＭＳ ゴシック" panose="020B0609070205080204" pitchFamily="49" charset="-128"/>
                <a:ea typeface="ＭＳ ゴシック" panose="020B0609070205080204" pitchFamily="49" charset="-128"/>
              </a:rPr>
              <a:t>年</a:t>
            </a:r>
            <a:r>
              <a:rPr lang="en-US" altLang="ja-JP" sz="1400" b="0" i="0" u="none" strike="noStrike" baseline="0" dirty="0">
                <a:latin typeface="ＭＳ ゴシック" panose="020B0609070205080204" pitchFamily="49" charset="-128"/>
                <a:ea typeface="ＭＳ ゴシック" panose="020B0609070205080204" pitchFamily="49" charset="-128"/>
              </a:rPr>
              <a:t>4</a:t>
            </a:r>
            <a:r>
              <a:rPr lang="ja-JP" altLang="en-US" sz="1400" b="0" i="0" u="none" strike="noStrike" baseline="0" dirty="0">
                <a:latin typeface="ＭＳ ゴシック" panose="020B0609070205080204" pitchFamily="49" charset="-128"/>
                <a:ea typeface="ＭＳ ゴシック" panose="020B0609070205080204" pitchFamily="49" charset="-128"/>
              </a:rPr>
              <a:t>⽉以降、包括委託に関連する事故</a:t>
            </a:r>
            <a:r>
              <a:rPr lang="en-US" altLang="ja-JP" sz="1400" b="0" i="0" u="none" strike="noStrike" baseline="0" dirty="0">
                <a:latin typeface="ＭＳ ゴシック" panose="020B0609070205080204" pitchFamily="49" charset="-128"/>
                <a:ea typeface="ＭＳ ゴシック" panose="020B0609070205080204" pitchFamily="49" charset="-128"/>
              </a:rPr>
              <a:t>(4.</a:t>
            </a:r>
            <a:r>
              <a:rPr lang="ja-JP" altLang="en-US" sz="1400" b="0" i="0" u="none" strike="noStrike" baseline="0" dirty="0">
                <a:latin typeface="ＭＳ ゴシック" panose="020B0609070205080204" pitchFamily="49" charset="-128"/>
                <a:ea typeface="ＭＳ ゴシック" panose="020B0609070205080204" pitchFamily="49" charset="-128"/>
              </a:rPr>
              <a:t>包括委託に関連する事故発生状況にて事案紹介</a:t>
            </a:r>
            <a:r>
              <a:rPr lang="en-US" altLang="ja-JP" sz="1400" b="0" i="0" u="none" strike="noStrike" baseline="0" dirty="0">
                <a:latin typeface="ＭＳ ゴシック" panose="020B0609070205080204" pitchFamily="49" charset="-128"/>
                <a:ea typeface="ＭＳ ゴシック" panose="020B0609070205080204" pitchFamily="49" charset="-128"/>
              </a:rPr>
              <a:t>) </a:t>
            </a:r>
            <a:r>
              <a:rPr lang="ja-JP" altLang="en-US" sz="1400" b="0" i="0" u="none" strike="noStrike" baseline="0" dirty="0">
                <a:latin typeface="ＭＳ ゴシック" panose="020B0609070205080204" pitchFamily="49" charset="-128"/>
                <a:ea typeface="ＭＳ ゴシック" panose="020B0609070205080204" pitchFamily="49" charset="-128"/>
              </a:rPr>
              <a:t>は発⽣しているが、</a:t>
            </a:r>
            <a:r>
              <a:rPr lang="en-US" altLang="ja-JP" sz="1400" b="0" i="0" u="none" strike="noStrike" baseline="0" dirty="0">
                <a:latin typeface="ＭＳ ゴシック" panose="020B0609070205080204" pitchFamily="49" charset="-128"/>
                <a:ea typeface="ＭＳ ゴシック" panose="020B0609070205080204" pitchFamily="49" charset="-128"/>
              </a:rPr>
              <a:t>CWO</a:t>
            </a:r>
            <a:r>
              <a:rPr lang="ja-JP" altLang="en-US" sz="1400" b="0" i="0" u="none" strike="noStrike" baseline="0" dirty="0">
                <a:latin typeface="ＭＳ ゴシック" panose="020B0609070205080204" pitchFamily="49" charset="-128"/>
                <a:ea typeface="ＭＳ ゴシック" panose="020B0609070205080204" pitchFamily="49" charset="-128"/>
              </a:rPr>
              <a:t>の過失等により要求水準未達となる事案は発⽣していないため、</a:t>
            </a:r>
            <a:r>
              <a:rPr lang="en-US" altLang="ja-JP" sz="1400" b="0" i="0" u="none" strike="noStrike" baseline="0" dirty="0">
                <a:latin typeface="ＭＳ ゴシック" panose="020B0609070205080204" pitchFamily="49" charset="-128"/>
                <a:ea typeface="ＭＳ ゴシック" panose="020B0609070205080204" pitchFamily="49" charset="-128"/>
              </a:rPr>
              <a:t>0</a:t>
            </a:r>
            <a:r>
              <a:rPr lang="ja-JP" altLang="en-US" sz="1400" b="0" i="0" u="none" strike="noStrike" baseline="0" dirty="0">
                <a:latin typeface="ＭＳ ゴシック" panose="020B0609070205080204" pitchFamily="49" charset="-128"/>
                <a:ea typeface="ＭＳ ゴシック" panose="020B0609070205080204" pitchFamily="49" charset="-128"/>
              </a:rPr>
              <a:t>件である。</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7" name="テキスト ボックス 6">
            <a:extLst>
              <a:ext uri="{FF2B5EF4-FFF2-40B4-BE49-F238E27FC236}">
                <a16:creationId xmlns:a16="http://schemas.microsoft.com/office/drawing/2014/main" id="{A3E1E14C-11BC-7DD1-A439-DB0A3A0B59A3}"/>
              </a:ext>
            </a:extLst>
          </p:cNvPr>
          <p:cNvSpPr txBox="1"/>
          <p:nvPr/>
        </p:nvSpPr>
        <p:spPr>
          <a:xfrm>
            <a:off x="8606766" y="1805360"/>
            <a:ext cx="701430" cy="261610"/>
          </a:xfrm>
          <a:prstGeom prst="rect">
            <a:avLst/>
          </a:prstGeom>
          <a:noFill/>
        </p:spPr>
        <p:txBody>
          <a:bodyPr wrap="square" rtlCol="0">
            <a:spAutoFit/>
          </a:bodyPr>
          <a:lstStyle/>
          <a:p>
            <a:pPr algn="l"/>
            <a:r>
              <a:rPr lang="en-US" altLang="ja-JP" sz="1100" b="0" i="0" u="none" strike="noStrike" baseline="0" dirty="0">
                <a:latin typeface="ＭＳ ゴシック" panose="020B0609070205080204" pitchFamily="49" charset="-128"/>
                <a:ea typeface="ＭＳ ゴシック" panose="020B0609070205080204" pitchFamily="49" charset="-128"/>
              </a:rPr>
              <a:t>※</a:t>
            </a:r>
            <a:endParaRPr kumimoji="1" lang="ja-JP" altLang="en-US" sz="1100" dirty="0">
              <a:latin typeface="ＭＳ ゴシック" panose="020B0609070205080204" pitchFamily="49" charset="-128"/>
              <a:ea typeface="ＭＳ ゴシック" panose="020B0609070205080204" pitchFamily="49" charset="-128"/>
            </a:endParaRPr>
          </a:p>
        </p:txBody>
      </p:sp>
      <p:sp>
        <p:nvSpPr>
          <p:cNvPr id="2" name="角丸四角形 18">
            <a:extLst>
              <a:ext uri="{FF2B5EF4-FFF2-40B4-BE49-F238E27FC236}">
                <a16:creationId xmlns:a16="http://schemas.microsoft.com/office/drawing/2014/main" id="{E019A947-3FAB-A917-3898-05E91437E72E}"/>
              </a:ext>
            </a:extLst>
          </p:cNvPr>
          <p:cNvSpPr/>
          <p:nvPr/>
        </p:nvSpPr>
        <p:spPr>
          <a:xfrm>
            <a:off x="72908" y="96839"/>
            <a:ext cx="8172000" cy="334423"/>
          </a:xfrm>
          <a:prstGeom prst="roundRect">
            <a:avLst>
              <a:gd name="adj" fmla="val 3701"/>
            </a:avLst>
          </a:prstGeom>
          <a:noFill/>
          <a:ln w="15875">
            <a:noFill/>
          </a:ln>
          <a:effectLst>
            <a:outerShdw blurRad="63500" dist="25400" dir="2700000" sx="101000" sy="101000" algn="tl" rotWithShape="0">
              <a:srgbClr val="00B0F0">
                <a:alpha val="49000"/>
              </a:srgb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lIns="29250" tIns="29250" rIns="29250" bIns="29250" rtlCol="0" anchor="t" anchorCtr="0">
            <a:noAutofit/>
          </a:bodyPr>
          <a:lstStyle/>
          <a:p>
            <a:pPr>
              <a:lnSpc>
                <a:spcPts val="2194"/>
              </a:lnSpc>
            </a:pPr>
            <a:r>
              <a:rPr lang="ja-JP" altLang="en-US" sz="2275" dirty="0">
                <a:solidFill>
                  <a:schemeClr val="tx1"/>
                </a:solidFill>
                <a:latin typeface="HGPｺﾞｼｯｸE" panose="020B0900000000000000" pitchFamily="50" charset="-128"/>
                <a:ea typeface="HGPｺﾞｼｯｸE" panose="020B0900000000000000" pitchFamily="50" charset="-128"/>
              </a:rPr>
              <a:t>２</a:t>
            </a:r>
            <a:r>
              <a:rPr lang="en-US" altLang="ja-JP" sz="2275" dirty="0">
                <a:solidFill>
                  <a:schemeClr val="tx1"/>
                </a:solidFill>
                <a:latin typeface="HGPｺﾞｼｯｸE" panose="020B0900000000000000" pitchFamily="50" charset="-128"/>
                <a:ea typeface="HGPｺﾞｼｯｸE" panose="020B0900000000000000" pitchFamily="50" charset="-128"/>
              </a:rPr>
              <a:t>-</a:t>
            </a:r>
            <a:r>
              <a:rPr lang="ja-JP" altLang="en-US" sz="2275" dirty="0">
                <a:solidFill>
                  <a:schemeClr val="tx1"/>
                </a:solidFill>
                <a:latin typeface="HGPｺﾞｼｯｸE" panose="020B0900000000000000" pitchFamily="50" charset="-128"/>
                <a:ea typeface="HGPｺﾞｼｯｸE" panose="020B0900000000000000" pitchFamily="50" charset="-128"/>
              </a:rPr>
              <a:t>１　要求水準・評価基準の達成状況（令和７年度）</a:t>
            </a:r>
            <a:endParaRPr lang="en-US" altLang="ja-JP" sz="2275" dirty="0">
              <a:solidFill>
                <a:srgbClr val="FF0000"/>
              </a:solidFill>
              <a:latin typeface="HGPｺﾞｼｯｸE" panose="020B0900000000000000" pitchFamily="50" charset="-128"/>
              <a:ea typeface="HGPｺﾞｼｯｸE" panose="020B0900000000000000" pitchFamily="50" charset="-128"/>
            </a:endParaRPr>
          </a:p>
        </p:txBody>
      </p:sp>
    </p:spTree>
    <p:extLst>
      <p:ext uri="{BB962C8B-B14F-4D97-AF65-F5344CB8AC3E}">
        <p14:creationId xmlns:p14="http://schemas.microsoft.com/office/powerpoint/2010/main" val="4089358303"/>
      </p:ext>
    </p:extLst>
  </p:cSld>
  <p:clrMapOvr>
    <a:masterClrMapping/>
  </p:clrMapOvr>
</p:sld>
</file>

<file path=ppt/theme/theme1.xml><?xml version="1.0" encoding="utf-8"?>
<a:theme xmlns:a="http://schemas.openxmlformats.org/drawingml/2006/main" name="テーマ1">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メイリオ中心">
      <a:majorFont>
        <a:latin typeface="Segoe UI"/>
        <a:ea typeface="Meiryo UI"/>
        <a:cs typeface=""/>
      </a:majorFont>
      <a:minorFont>
        <a:latin typeface="Segoe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テーマ1" id="{56A56964-9638-4B1E-AE6C-A3D192840C6D}" vid="{480E88D5-7D79-4461-B68A-B034BBD280C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BC9830D8656F014F90682C541F9A5A8D" ma:contentTypeVersion="9" ma:contentTypeDescription="新しいドキュメントを作成します。" ma:contentTypeScope="" ma:versionID="fee78452001b6094fff27b309d25ea80">
  <xsd:schema xmlns:xsd="http://www.w3.org/2001/XMLSchema" xmlns:xs="http://www.w3.org/2001/XMLSchema" xmlns:p="http://schemas.microsoft.com/office/2006/metadata/properties" xmlns:ns3="c7c3d9dd-afd5-402a-a115-34134997beef" xmlns:ns4="42d73117-6c04-40c2-89db-0b34f52a52c8" targetNamespace="http://schemas.microsoft.com/office/2006/metadata/properties" ma:root="true" ma:fieldsID="e99382b2b01554b30cd4d4afc05803c9" ns3:_="" ns4:_="">
    <xsd:import namespace="c7c3d9dd-afd5-402a-a115-34134997beef"/>
    <xsd:import namespace="42d73117-6c04-40c2-89db-0b34f52a52c8"/>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DateTake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c3d9dd-afd5-402a-a115-34134997be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d73117-6c04-40c2-89db-0b34f52a52c8"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7c3d9dd-afd5-402a-a115-34134997beef" xsi:nil="true"/>
  </documentManagement>
</p:properties>
</file>

<file path=customXml/itemProps1.xml><?xml version="1.0" encoding="utf-8"?>
<ds:datastoreItem xmlns:ds="http://schemas.openxmlformats.org/officeDocument/2006/customXml" ds:itemID="{10EB4792-B9F3-422F-9E73-83BA9B0A564F}">
  <ds:schemaRefs>
    <ds:schemaRef ds:uri="http://schemas.microsoft.com/sharepoint/v3/contenttype/forms"/>
  </ds:schemaRefs>
</ds:datastoreItem>
</file>

<file path=customXml/itemProps2.xml><?xml version="1.0" encoding="utf-8"?>
<ds:datastoreItem xmlns:ds="http://schemas.openxmlformats.org/officeDocument/2006/customXml" ds:itemID="{584CDC04-5FEE-4993-A2D7-07E43F56CB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c3d9dd-afd5-402a-a115-34134997beef"/>
    <ds:schemaRef ds:uri="42d73117-6c04-40c2-89db-0b34f52a52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88DD4F-0782-477C-949A-87393A96CF0A}">
  <ds:schemaRefs>
    <ds:schemaRef ds:uri="http://schemas.microsoft.com/office/2006/documentManagement/types"/>
    <ds:schemaRef ds:uri="http://www.w3.org/XML/1998/namespace"/>
    <ds:schemaRef ds:uri="http://schemas.microsoft.com/office/2006/metadata/properties"/>
    <ds:schemaRef ds:uri="http://purl.org/dc/elements/1.1/"/>
    <ds:schemaRef ds:uri="42d73117-6c04-40c2-89db-0b34f52a52c8"/>
    <ds:schemaRef ds:uri="http://schemas.openxmlformats.org/package/2006/metadata/core-properties"/>
    <ds:schemaRef ds:uri="http://purl.org/dc/terms/"/>
    <ds:schemaRef ds:uri="http://schemas.microsoft.com/office/infopath/2007/PartnerControls"/>
    <ds:schemaRef ds:uri="c7c3d9dd-afd5-402a-a115-34134997beef"/>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テーマ1</Template>
  <TotalTime>39530</TotalTime>
  <Words>8262</Words>
  <PresentationFormat>A4 210 x 297 mm</PresentationFormat>
  <Paragraphs>1394</Paragraphs>
  <Slides>55</Slides>
  <Notes>50</Notes>
  <HiddenSlides>0</HiddenSlides>
  <MMClips>0</MMClips>
  <ScaleCrop>false</ScaleCrop>
  <HeadingPairs>
    <vt:vector size="8" baseType="variant">
      <vt:variant>
        <vt:lpstr>使用されているフォント</vt:lpstr>
      </vt:variant>
      <vt:variant>
        <vt:i4>17</vt:i4>
      </vt:variant>
      <vt:variant>
        <vt:lpstr>テーマ</vt:lpstr>
      </vt:variant>
      <vt:variant>
        <vt:i4>1</vt:i4>
      </vt:variant>
      <vt:variant>
        <vt:lpstr>埋め込まれた OLE サーバー</vt:lpstr>
      </vt:variant>
      <vt:variant>
        <vt:i4>1</vt:i4>
      </vt:variant>
      <vt:variant>
        <vt:lpstr>スライド タイトル</vt:lpstr>
      </vt:variant>
      <vt:variant>
        <vt:i4>55</vt:i4>
      </vt:variant>
    </vt:vector>
  </HeadingPairs>
  <TitlesOfParts>
    <vt:vector size="74" baseType="lpstr">
      <vt:lpstr>BIZ UDPゴシック</vt:lpstr>
      <vt:lpstr>HGPｺﾞｼｯｸE</vt:lpstr>
      <vt:lpstr>HGP創英角ｺﾞｼｯｸUB</vt:lpstr>
      <vt:lpstr>HG丸ｺﾞｼｯｸM-PRO</vt:lpstr>
      <vt:lpstr>Kosugi Maru</vt:lpstr>
      <vt:lpstr>Meiryo UI</vt:lpstr>
      <vt:lpstr>ＭＳ Ｐ明朝</vt:lpstr>
      <vt:lpstr>ＭＳ ゴシック</vt:lpstr>
      <vt:lpstr>ＭＳ 明朝</vt:lpstr>
      <vt:lpstr>Yu Gothic</vt:lpstr>
      <vt:lpstr>Yu Gothic</vt:lpstr>
      <vt:lpstr>游明朝</vt:lpstr>
      <vt:lpstr>Arial</vt:lpstr>
      <vt:lpstr>Avenir Next LT Pro</vt:lpstr>
      <vt:lpstr>Century</vt:lpstr>
      <vt:lpstr>Segoe UI</vt:lpstr>
      <vt:lpstr>Wingdings</vt:lpstr>
      <vt:lpstr>テーマ1</vt:lpstr>
      <vt:lpstr>Worksheet</vt:lpstr>
      <vt:lpstr>PowerPoint プレゼンテーション</vt:lpstr>
      <vt:lpstr>説明資料  目次</vt:lpstr>
      <vt:lpstr>大阪市下水道施設維持管理審議会  のスケジュール</vt:lpstr>
      <vt:lpstr>PowerPoint プレゼンテーション</vt:lpstr>
      <vt:lpstr>要求水準・評価基準の達成状況  （令和７年度） 　 ※モニタリング実施状況を含む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包括委託に関連する第三者事故発生状況 （令和７年度）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新技術導入の状況（令和７年度） 　　　　　　　　　　　　　　　　　　　　　　</vt:lpstr>
      <vt:lpstr>PowerPoint プレゼンテーション</vt:lpstr>
      <vt:lpstr>PowerPoint プレゼンテーション</vt:lpstr>
      <vt:lpstr>PowerPoint プレゼンテーション</vt:lpstr>
      <vt:lpstr>コスト削減の達成状況</vt:lpstr>
      <vt:lpstr>PowerPoint プレゼンテーション</vt:lpstr>
      <vt:lpstr>５年毎の業務委託条件の見直し</vt:lpstr>
      <vt:lpstr>PowerPoint プレゼンテーション</vt:lpstr>
      <vt:lpstr>①　管路施設の事故の未然防止に向けた調査（取付管・マンホール）の拡充について</vt:lpstr>
      <vt:lpstr>PowerPoint プレゼンテーション</vt:lpstr>
      <vt:lpstr>②　評価基準値の見直しについて 【処理場・抽水所施設】</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③　その他項目の見直しについて </vt:lpstr>
      <vt:lpstr>PowerPoint プレゼンテーション</vt:lpstr>
      <vt:lpstr>PowerPoint プレゼンテーション</vt:lpstr>
      <vt:lpstr>包括委託契約における課題等への対応</vt:lpstr>
      <vt:lpstr>PowerPoint プレゼンテーション</vt:lpstr>
      <vt:lpstr>①処理場施設の電気使用量削減に向けた提案</vt:lpstr>
      <vt:lpstr>PowerPoint プレゼンテーション</vt:lpstr>
      <vt:lpstr>PowerPoint プレゼンテーション</vt:lpstr>
      <vt:lpstr>PowerPoint プレゼンテーション</vt:lpstr>
      <vt:lpstr>ウォーターPPP業務領域の拡大　　　　　</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2026-07-08T05:49:52Z</cp:lastPrinted>
  <dcterms:created xsi:type="dcterms:W3CDTF">2021-08-03T04:56:31Z</dcterms:created>
  <dcterms:modified xsi:type="dcterms:W3CDTF">2026-07-24T04:58:51Z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0x010100BC9830D8656F014F90682C541F9A5A8D</vt:lpwstr>
  </property>
</Properties>
</file>