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8" r:id="rId2"/>
    <p:sldId id="259" r:id="rId3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A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1361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79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491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5569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48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981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081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56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69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533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495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7115F-976C-4791-AC60-623FDEA8F18F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61EA21-D165-4B92-9219-BBC48D73C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02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D600F-BC85-A672-EEE7-AB9FDFFF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2A2996-1EE0-FBD4-471D-D4F41B3D3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93" y="532322"/>
            <a:ext cx="8818598" cy="311243"/>
          </a:xfrm>
        </p:spPr>
        <p:txBody>
          <a:bodyPr>
            <a:noAutofit/>
          </a:bodyPr>
          <a:lstStyle/>
          <a:p>
            <a:pPr algn="l"/>
            <a:r>
              <a:rPr lang="ja-JP" altLang="en-US" sz="1800" b="1" dirty="0">
                <a:latin typeface="+mn-ea"/>
                <a:ea typeface="+mn-ea"/>
              </a:rPr>
              <a:t>発表テーマ名：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4512043-9219-2C36-A7D8-A6FB2651A6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108" y="1033653"/>
            <a:ext cx="8749783" cy="754902"/>
          </a:xfrm>
          <a:ln w="28575" cap="sq">
            <a:solidFill>
              <a:schemeClr val="accent1">
                <a:alpha val="95000"/>
              </a:schemeClr>
            </a:solidFill>
            <a:round/>
          </a:ln>
        </p:spPr>
        <p:txBody>
          <a:bodyPr>
            <a:noAutofit/>
          </a:bodyPr>
          <a:lstStyle/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発表者</a:t>
            </a:r>
            <a:r>
              <a:rPr lang="en-US" altLang="ja-JP" sz="1350" b="1" dirty="0">
                <a:latin typeface="游ゴシック 本文"/>
              </a:rPr>
              <a:t>】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概　要</a:t>
            </a:r>
            <a:r>
              <a:rPr lang="en-US" altLang="ja-JP" sz="1350" b="1" dirty="0">
                <a:latin typeface="游ゴシック 本文"/>
              </a:rPr>
              <a:t>】</a:t>
            </a:r>
            <a:endParaRPr lang="ja-JP" altLang="en-US" sz="1350" b="1" dirty="0">
              <a:latin typeface="游ゴシック 本文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981BD14-05AA-2641-BCFE-533CF457A5F9}"/>
              </a:ext>
            </a:extLst>
          </p:cNvPr>
          <p:cNvCxnSpPr>
            <a:cxnSpLocks/>
          </p:cNvCxnSpPr>
          <p:nvPr/>
        </p:nvCxnSpPr>
        <p:spPr>
          <a:xfrm>
            <a:off x="197108" y="938892"/>
            <a:ext cx="8749783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字幕 2">
            <a:extLst>
              <a:ext uri="{FF2B5EF4-FFF2-40B4-BE49-F238E27FC236}">
                <a16:creationId xmlns:a16="http://schemas.microsoft.com/office/drawing/2014/main" id="{2C1DEF9E-A00B-BFB8-DF72-2A701888F10D}"/>
              </a:ext>
            </a:extLst>
          </p:cNvPr>
          <p:cNvSpPr txBox="1">
            <a:spLocks/>
          </p:cNvSpPr>
          <p:nvPr/>
        </p:nvSpPr>
        <p:spPr>
          <a:xfrm>
            <a:off x="146956" y="187052"/>
            <a:ext cx="8670474" cy="18222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800" b="1" dirty="0">
                <a:latin typeface="游ゴシック 本文"/>
              </a:rPr>
              <a:t>発表概要資料</a:t>
            </a:r>
            <a:r>
              <a:rPr lang="ja-JP" altLang="en-US" sz="1400" b="1" dirty="0">
                <a:latin typeface="游ゴシック 本文"/>
              </a:rPr>
              <a:t>（令和</a:t>
            </a:r>
            <a:r>
              <a:rPr lang="en-US" altLang="ja-JP" sz="1400" b="1" dirty="0">
                <a:latin typeface="游ゴシック 本文"/>
              </a:rPr>
              <a:t>8</a:t>
            </a:r>
            <a:r>
              <a:rPr lang="ja-JP" altLang="en-US" sz="1400" b="1" dirty="0">
                <a:latin typeface="游ゴシック 本文"/>
              </a:rPr>
              <a:t>年度下水道における技術開発推進に向けたシーズ発表会）</a:t>
            </a:r>
          </a:p>
        </p:txBody>
      </p:sp>
      <p:sp>
        <p:nvSpPr>
          <p:cNvPr id="10" name="字幕 2">
            <a:extLst>
              <a:ext uri="{FF2B5EF4-FFF2-40B4-BE49-F238E27FC236}">
                <a16:creationId xmlns:a16="http://schemas.microsoft.com/office/drawing/2014/main" id="{330D3E75-67AA-99E8-2068-721447D292B0}"/>
              </a:ext>
            </a:extLst>
          </p:cNvPr>
          <p:cNvSpPr txBox="1">
            <a:spLocks/>
          </p:cNvSpPr>
          <p:nvPr/>
        </p:nvSpPr>
        <p:spPr>
          <a:xfrm>
            <a:off x="197108" y="1883315"/>
            <a:ext cx="5110698" cy="478387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技術の概要</a:t>
            </a:r>
            <a:r>
              <a:rPr lang="en-US" altLang="ja-JP" sz="1350" b="1" dirty="0">
                <a:latin typeface="游ゴシック 本文"/>
              </a:rPr>
              <a:t>】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350" b="1" dirty="0">
                <a:latin typeface="游ゴシック 本文"/>
              </a:rPr>
              <a:t>・背景</a:t>
            </a: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　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10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350" b="1" dirty="0">
                <a:latin typeface="游ゴシック 本文"/>
              </a:rPr>
              <a:t>・目的</a:t>
            </a: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　</a:t>
            </a:r>
            <a:endParaRPr lang="en-US" altLang="ja-JP" sz="110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350" b="1" dirty="0">
                <a:latin typeface="游ゴシック 本文"/>
              </a:rPr>
              <a:t>・内容</a:t>
            </a:r>
          </a:p>
        </p:txBody>
      </p:sp>
      <p:sp>
        <p:nvSpPr>
          <p:cNvPr id="11" name="字幕 2">
            <a:extLst>
              <a:ext uri="{FF2B5EF4-FFF2-40B4-BE49-F238E27FC236}">
                <a16:creationId xmlns:a16="http://schemas.microsoft.com/office/drawing/2014/main" id="{A7E1DA89-FFB1-529C-B015-7EEB583C3744}"/>
              </a:ext>
            </a:extLst>
          </p:cNvPr>
          <p:cNvSpPr txBox="1">
            <a:spLocks/>
          </p:cNvSpPr>
          <p:nvPr/>
        </p:nvSpPr>
        <p:spPr>
          <a:xfrm>
            <a:off x="5364956" y="1883315"/>
            <a:ext cx="3581935" cy="2129196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技術の革新性・独創性のポイント</a:t>
            </a:r>
            <a:r>
              <a:rPr lang="en-US" altLang="ja-JP" sz="1350" b="1" dirty="0">
                <a:latin typeface="游ゴシック 本文"/>
              </a:rPr>
              <a:t>】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7408CE93-7C96-0336-CBBC-8A35A3257514}"/>
              </a:ext>
            </a:extLst>
          </p:cNvPr>
          <p:cNvSpPr txBox="1">
            <a:spLocks/>
          </p:cNvSpPr>
          <p:nvPr/>
        </p:nvSpPr>
        <p:spPr>
          <a:xfrm>
            <a:off x="5364956" y="4107272"/>
            <a:ext cx="3581935" cy="2559916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研究の実施体制</a:t>
            </a:r>
            <a:r>
              <a:rPr lang="en-US" altLang="ja-JP" sz="1350" b="1" dirty="0">
                <a:latin typeface="游ゴシック 本文"/>
              </a:rPr>
              <a:t>】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連携したいパートナー（分野）</a:t>
            </a:r>
            <a:r>
              <a:rPr lang="en-US" altLang="ja-JP" sz="1350" b="1" dirty="0">
                <a:latin typeface="游ゴシック 本文"/>
              </a:rPr>
              <a:t>】</a:t>
            </a:r>
            <a:endParaRPr lang="ja-JP" altLang="en-US" sz="1350" b="1" dirty="0">
              <a:latin typeface="游ゴシック 本文"/>
            </a:endParaRPr>
          </a:p>
        </p:txBody>
      </p:sp>
    </p:spTree>
    <p:extLst>
      <p:ext uri="{BB962C8B-B14F-4D97-AF65-F5344CB8AC3E}">
        <p14:creationId xmlns:p14="http://schemas.microsoft.com/office/powerpoint/2010/main" val="1793762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F5235-B1BC-F582-FD95-1D10BDDE8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16F135-AEBF-CA83-75FB-50811C5B2E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93" y="532322"/>
            <a:ext cx="8818598" cy="311243"/>
          </a:xfrm>
        </p:spPr>
        <p:txBody>
          <a:bodyPr>
            <a:noAutofit/>
          </a:bodyPr>
          <a:lstStyle/>
          <a:p>
            <a:pPr algn="l"/>
            <a:r>
              <a:rPr lang="ja-JP" altLang="en-US" sz="1800" b="1" dirty="0">
                <a:latin typeface="+mn-ea"/>
                <a:ea typeface="+mn-ea"/>
              </a:rPr>
              <a:t>発表テーマ名：●●●●●●●●●●●●●●●に関する研究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F2BC379-95F0-BC9D-EB21-8CFF0082C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108" y="1033653"/>
            <a:ext cx="8749783" cy="754902"/>
          </a:xfrm>
          <a:ln w="28575" cap="sq">
            <a:solidFill>
              <a:schemeClr val="accent1">
                <a:alpha val="95000"/>
              </a:schemeClr>
            </a:solidFill>
            <a:round/>
          </a:ln>
        </p:spPr>
        <p:txBody>
          <a:bodyPr>
            <a:noAutofit/>
          </a:bodyPr>
          <a:lstStyle/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発表者</a:t>
            </a:r>
            <a:r>
              <a:rPr lang="en-US" altLang="ja-JP" sz="1350" b="1" dirty="0">
                <a:latin typeface="游ゴシック 本文"/>
              </a:rPr>
              <a:t>】□□</a:t>
            </a:r>
            <a:r>
              <a:rPr lang="ja-JP" altLang="en-US" sz="1350" b="1" dirty="0">
                <a:latin typeface="游ゴシック 本文"/>
              </a:rPr>
              <a:t>大学院大学</a:t>
            </a:r>
            <a:r>
              <a:rPr lang="en-US" altLang="ja-JP" sz="1350" b="1" dirty="0">
                <a:latin typeface="游ゴシック 本文"/>
              </a:rPr>
              <a:t>□□</a:t>
            </a:r>
            <a:r>
              <a:rPr lang="ja-JP" altLang="en-US" sz="1350" b="1" dirty="0">
                <a:latin typeface="游ゴシック 本文"/>
              </a:rPr>
              <a:t>学科　</a:t>
            </a:r>
            <a:r>
              <a:rPr lang="en-US" altLang="ja-JP" sz="1350" b="1" dirty="0">
                <a:latin typeface="游ゴシック 本文"/>
              </a:rPr>
              <a:t>□□</a:t>
            </a:r>
            <a:r>
              <a:rPr lang="ja-JP" altLang="en-US" sz="1350" b="1" dirty="0">
                <a:latin typeface="游ゴシック 本文"/>
              </a:rPr>
              <a:t>　</a:t>
            </a:r>
            <a:r>
              <a:rPr lang="en-US" altLang="ja-JP" sz="1350" b="1" dirty="0">
                <a:latin typeface="游ゴシック 本文"/>
              </a:rPr>
              <a:t>□□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概　要</a:t>
            </a:r>
            <a:r>
              <a:rPr lang="en-US" altLang="ja-JP" sz="1350" b="1" dirty="0">
                <a:latin typeface="游ゴシック 本文"/>
              </a:rPr>
              <a:t>】□□□□□□□□□□□□□□□□□□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ja-JP" altLang="en-US" sz="1350" b="1" dirty="0">
              <a:latin typeface="游ゴシック 本文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B380E0C-9AE0-1FCE-3CBC-5E7F7094109E}"/>
              </a:ext>
            </a:extLst>
          </p:cNvPr>
          <p:cNvCxnSpPr>
            <a:cxnSpLocks/>
          </p:cNvCxnSpPr>
          <p:nvPr/>
        </p:nvCxnSpPr>
        <p:spPr>
          <a:xfrm>
            <a:off x="197108" y="938892"/>
            <a:ext cx="8749783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字幕 2">
            <a:extLst>
              <a:ext uri="{FF2B5EF4-FFF2-40B4-BE49-F238E27FC236}">
                <a16:creationId xmlns:a16="http://schemas.microsoft.com/office/drawing/2014/main" id="{49235BDD-7B76-201B-06BE-C1D57A722DE5}"/>
              </a:ext>
            </a:extLst>
          </p:cNvPr>
          <p:cNvSpPr txBox="1">
            <a:spLocks/>
          </p:cNvSpPr>
          <p:nvPr/>
        </p:nvSpPr>
        <p:spPr>
          <a:xfrm>
            <a:off x="146956" y="187052"/>
            <a:ext cx="8670474" cy="18222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800" b="1" dirty="0">
                <a:latin typeface="游ゴシック 本文"/>
              </a:rPr>
              <a:t>発表概要資料</a:t>
            </a:r>
            <a:r>
              <a:rPr lang="ja-JP" altLang="en-US" sz="1400" b="1" dirty="0">
                <a:latin typeface="游ゴシック 本文"/>
              </a:rPr>
              <a:t>（令和</a:t>
            </a:r>
            <a:r>
              <a:rPr lang="en-US" altLang="ja-JP" sz="1400" b="1" dirty="0">
                <a:latin typeface="游ゴシック 本文"/>
              </a:rPr>
              <a:t>8</a:t>
            </a:r>
            <a:r>
              <a:rPr lang="ja-JP" altLang="en-US" sz="1400" b="1" dirty="0">
                <a:latin typeface="游ゴシック 本文"/>
              </a:rPr>
              <a:t>年度下水道における技術開発推進に向けたシーズ発表会）</a:t>
            </a:r>
          </a:p>
        </p:txBody>
      </p:sp>
      <p:sp>
        <p:nvSpPr>
          <p:cNvPr id="10" name="字幕 2">
            <a:extLst>
              <a:ext uri="{FF2B5EF4-FFF2-40B4-BE49-F238E27FC236}">
                <a16:creationId xmlns:a16="http://schemas.microsoft.com/office/drawing/2014/main" id="{1C2365BC-3D75-D053-57E3-3CE58EB970AF}"/>
              </a:ext>
            </a:extLst>
          </p:cNvPr>
          <p:cNvSpPr txBox="1">
            <a:spLocks/>
          </p:cNvSpPr>
          <p:nvPr/>
        </p:nvSpPr>
        <p:spPr>
          <a:xfrm>
            <a:off x="197108" y="1883315"/>
            <a:ext cx="5110698" cy="478387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技術の概要</a:t>
            </a:r>
            <a:r>
              <a:rPr lang="en-US" altLang="ja-JP" sz="1350" b="1" dirty="0">
                <a:latin typeface="游ゴシック 本文"/>
              </a:rPr>
              <a:t>】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350" b="1" dirty="0">
                <a:latin typeface="游ゴシック 本文"/>
              </a:rPr>
              <a:t>・背景</a:t>
            </a: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　□□□□□□□□□□□□□□□□□□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10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350" b="1" dirty="0">
                <a:latin typeface="游ゴシック 本文"/>
              </a:rPr>
              <a:t>・目的</a:t>
            </a: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　□□□□□□□□□□□□□□□□□□</a:t>
            </a:r>
            <a:endParaRPr lang="en-US" altLang="ja-JP" sz="110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350" b="1" dirty="0">
                <a:latin typeface="游ゴシック 本文"/>
              </a:rPr>
              <a:t>・内容</a:t>
            </a:r>
          </a:p>
        </p:txBody>
      </p:sp>
      <p:sp>
        <p:nvSpPr>
          <p:cNvPr id="11" name="字幕 2">
            <a:extLst>
              <a:ext uri="{FF2B5EF4-FFF2-40B4-BE49-F238E27FC236}">
                <a16:creationId xmlns:a16="http://schemas.microsoft.com/office/drawing/2014/main" id="{618CE730-44DB-22B0-E780-2BFC178A3A39}"/>
              </a:ext>
            </a:extLst>
          </p:cNvPr>
          <p:cNvSpPr txBox="1">
            <a:spLocks/>
          </p:cNvSpPr>
          <p:nvPr/>
        </p:nvSpPr>
        <p:spPr>
          <a:xfrm>
            <a:off x="5364956" y="1883315"/>
            <a:ext cx="3581935" cy="2129196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技術の革新性・独創性のポイント</a:t>
            </a:r>
            <a:r>
              <a:rPr lang="en-US" altLang="ja-JP" sz="1350" b="1" dirty="0">
                <a:latin typeface="游ゴシック 本文"/>
              </a:rPr>
              <a:t>】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１）●●●●●●●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　・△△△△△△△△が見込める。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　→○○○○が削減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２）●●●●●●●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　☆☆☆☆☆☆☆☆☆☆の副次効果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　→○○○○○が不要になる。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B241C026-B73B-87ED-2C14-3B8BA9CD629C}"/>
              </a:ext>
            </a:extLst>
          </p:cNvPr>
          <p:cNvSpPr txBox="1">
            <a:spLocks/>
          </p:cNvSpPr>
          <p:nvPr/>
        </p:nvSpPr>
        <p:spPr>
          <a:xfrm>
            <a:off x="5364956" y="4107272"/>
            <a:ext cx="3581935" cy="2559916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研究の実施体制</a:t>
            </a:r>
            <a:r>
              <a:rPr lang="en-US" altLang="ja-JP" sz="1350" b="1" dirty="0">
                <a:latin typeface="游ゴシック 本文"/>
              </a:rPr>
              <a:t>】</a:t>
            </a: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endParaRPr lang="en-US" altLang="ja-JP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en-US" altLang="ja-JP" sz="1350" b="1" dirty="0">
                <a:latin typeface="游ゴシック 本文"/>
              </a:rPr>
              <a:t>【</a:t>
            </a:r>
            <a:r>
              <a:rPr lang="ja-JP" altLang="en-US" sz="1350" b="1" dirty="0">
                <a:latin typeface="游ゴシック 本文"/>
              </a:rPr>
              <a:t>連携したいパートナー（分野）</a:t>
            </a:r>
            <a:r>
              <a:rPr lang="en-US" altLang="ja-JP" sz="1350" b="1" dirty="0">
                <a:latin typeface="游ゴシック 本文"/>
              </a:rPr>
              <a:t>】</a:t>
            </a:r>
            <a:endParaRPr lang="ja-JP" altLang="en-US" sz="1350" b="1" dirty="0">
              <a:latin typeface="游ゴシック 本文"/>
            </a:endParaRPr>
          </a:p>
          <a:p>
            <a:pPr algn="l">
              <a:lnSpc>
                <a:spcPts val="1875"/>
              </a:lnSpc>
              <a:spcBef>
                <a:spcPts val="0"/>
              </a:spcBef>
            </a:pPr>
            <a:r>
              <a:rPr lang="ja-JP" altLang="en-US" sz="1100" b="1" dirty="0">
                <a:latin typeface="游ゴシック 本文"/>
              </a:rPr>
              <a:t>・プラントメーカー</a:t>
            </a:r>
            <a:endParaRPr lang="en-US" altLang="ja-JP" sz="1100" b="1" dirty="0">
              <a:latin typeface="游ゴシック 本文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140D2E2-9C06-7476-08BD-64C3559C15A5}"/>
              </a:ext>
            </a:extLst>
          </p:cNvPr>
          <p:cNvSpPr txBox="1"/>
          <p:nvPr/>
        </p:nvSpPr>
        <p:spPr>
          <a:xfrm>
            <a:off x="7416670" y="464077"/>
            <a:ext cx="1530221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>
                <a:latin typeface="游ゴシック 本文"/>
                <a:ea typeface="Meiryo UI" panose="020B0604030504040204" pitchFamily="50" charset="-128"/>
              </a:rPr>
              <a:t>記入例</a:t>
            </a:r>
          </a:p>
        </p:txBody>
      </p:sp>
      <p:sp>
        <p:nvSpPr>
          <p:cNvPr id="8" name="フローチャート: 代替処理 7">
            <a:extLst>
              <a:ext uri="{FF2B5EF4-FFF2-40B4-BE49-F238E27FC236}">
                <a16:creationId xmlns:a16="http://schemas.microsoft.com/office/drawing/2014/main" id="{06C6A950-2A1B-3F0E-EDF1-C36FB72A36CC}"/>
              </a:ext>
            </a:extLst>
          </p:cNvPr>
          <p:cNvSpPr/>
          <p:nvPr/>
        </p:nvSpPr>
        <p:spPr>
          <a:xfrm>
            <a:off x="1082332" y="4634986"/>
            <a:ext cx="829478" cy="6072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/>
              <a:t>○○</a:t>
            </a:r>
          </a:p>
        </p:txBody>
      </p:sp>
      <p:sp>
        <p:nvSpPr>
          <p:cNvPr id="9" name="フローチャート: 代替処理 8">
            <a:extLst>
              <a:ext uri="{FF2B5EF4-FFF2-40B4-BE49-F238E27FC236}">
                <a16:creationId xmlns:a16="http://schemas.microsoft.com/office/drawing/2014/main" id="{782CA3E9-BF77-69B4-B415-32C79D492AEE}"/>
              </a:ext>
            </a:extLst>
          </p:cNvPr>
          <p:cNvSpPr/>
          <p:nvPr/>
        </p:nvSpPr>
        <p:spPr>
          <a:xfrm>
            <a:off x="2419315" y="4634988"/>
            <a:ext cx="768608" cy="6072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/>
              <a:t>◎◎</a:t>
            </a: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D8E2F38-C15A-A6DA-62B7-2A0AA7AA916B}"/>
              </a:ext>
            </a:extLst>
          </p:cNvPr>
          <p:cNvSpPr/>
          <p:nvPr/>
        </p:nvSpPr>
        <p:spPr>
          <a:xfrm>
            <a:off x="1991851" y="4827869"/>
            <a:ext cx="371475" cy="25717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3" name="フローチャート: 代替処理 12">
            <a:extLst>
              <a:ext uri="{FF2B5EF4-FFF2-40B4-BE49-F238E27FC236}">
                <a16:creationId xmlns:a16="http://schemas.microsoft.com/office/drawing/2014/main" id="{06832EB4-9916-A8ED-07AE-C8DF0468409E}"/>
              </a:ext>
            </a:extLst>
          </p:cNvPr>
          <p:cNvSpPr/>
          <p:nvPr/>
        </p:nvSpPr>
        <p:spPr>
          <a:xfrm>
            <a:off x="3653879" y="4634988"/>
            <a:ext cx="768608" cy="607219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/>
              <a:t>○○</a:t>
            </a: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331072BA-4CF8-0098-EEB6-D9879EC2937F}"/>
              </a:ext>
            </a:extLst>
          </p:cNvPr>
          <p:cNvSpPr/>
          <p:nvPr/>
        </p:nvSpPr>
        <p:spPr>
          <a:xfrm>
            <a:off x="3235162" y="4835013"/>
            <a:ext cx="371475" cy="25717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5" name="矢印: 右 14">
            <a:extLst>
              <a:ext uri="{FF2B5EF4-FFF2-40B4-BE49-F238E27FC236}">
                <a16:creationId xmlns:a16="http://schemas.microsoft.com/office/drawing/2014/main" id="{BF1377E5-D11F-9676-6D59-88255A4E7E89}"/>
              </a:ext>
            </a:extLst>
          </p:cNvPr>
          <p:cNvSpPr/>
          <p:nvPr/>
        </p:nvSpPr>
        <p:spPr>
          <a:xfrm>
            <a:off x="680368" y="4835013"/>
            <a:ext cx="371475" cy="25717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6" name="フローチャート: 代替処理 15">
            <a:extLst>
              <a:ext uri="{FF2B5EF4-FFF2-40B4-BE49-F238E27FC236}">
                <a16:creationId xmlns:a16="http://schemas.microsoft.com/office/drawing/2014/main" id="{36B9D923-DEB8-53BA-CF8F-F6BB57ECDAD2}"/>
              </a:ext>
            </a:extLst>
          </p:cNvPr>
          <p:cNvSpPr/>
          <p:nvPr/>
        </p:nvSpPr>
        <p:spPr>
          <a:xfrm>
            <a:off x="2167823" y="4395671"/>
            <a:ext cx="1271588" cy="2139556"/>
          </a:xfrm>
          <a:prstGeom prst="flowChartAlternateProcess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7524EDD-1E13-D7EA-F50A-C57B69542972}"/>
              </a:ext>
            </a:extLst>
          </p:cNvPr>
          <p:cNvSpPr txBox="1"/>
          <p:nvPr/>
        </p:nvSpPr>
        <p:spPr>
          <a:xfrm>
            <a:off x="2080727" y="4118671"/>
            <a:ext cx="1360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当該技術部分</a:t>
            </a:r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A5426AC1-EB25-7366-E85F-11C49FACBDB4}"/>
              </a:ext>
            </a:extLst>
          </p:cNvPr>
          <p:cNvSpPr/>
          <p:nvPr/>
        </p:nvSpPr>
        <p:spPr>
          <a:xfrm>
            <a:off x="4488491" y="4842157"/>
            <a:ext cx="371475" cy="25717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9" name="フローチャート: 代替処理 18">
            <a:extLst>
              <a:ext uri="{FF2B5EF4-FFF2-40B4-BE49-F238E27FC236}">
                <a16:creationId xmlns:a16="http://schemas.microsoft.com/office/drawing/2014/main" id="{774E9803-1B53-4713-5696-EE1317967052}"/>
              </a:ext>
            </a:extLst>
          </p:cNvPr>
          <p:cNvSpPr/>
          <p:nvPr/>
        </p:nvSpPr>
        <p:spPr>
          <a:xfrm>
            <a:off x="2419315" y="5758521"/>
            <a:ext cx="768608" cy="607219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/>
              <a:t>□□</a:t>
            </a:r>
          </a:p>
        </p:txBody>
      </p:sp>
      <p:sp>
        <p:nvSpPr>
          <p:cNvPr id="20" name="矢印: 右 19">
            <a:extLst>
              <a:ext uri="{FF2B5EF4-FFF2-40B4-BE49-F238E27FC236}">
                <a16:creationId xmlns:a16="http://schemas.microsoft.com/office/drawing/2014/main" id="{CCBAC8C7-51F0-9EE4-D339-E8A6384FF3AF}"/>
              </a:ext>
            </a:extLst>
          </p:cNvPr>
          <p:cNvSpPr/>
          <p:nvPr/>
        </p:nvSpPr>
        <p:spPr>
          <a:xfrm rot="5400000">
            <a:off x="2617880" y="5357486"/>
            <a:ext cx="371475" cy="25717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F5CBF725-A7CB-03F2-91CB-B71C50152A30}"/>
              </a:ext>
            </a:extLst>
          </p:cNvPr>
          <p:cNvSpPr/>
          <p:nvPr/>
        </p:nvSpPr>
        <p:spPr>
          <a:xfrm>
            <a:off x="3235162" y="5933540"/>
            <a:ext cx="371475" cy="25717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FFF3A90-0223-EC66-8A7E-2C329327C607}"/>
              </a:ext>
            </a:extLst>
          </p:cNvPr>
          <p:cNvSpPr txBox="1"/>
          <p:nvPr/>
        </p:nvSpPr>
        <p:spPr>
          <a:xfrm>
            <a:off x="307181" y="4713570"/>
            <a:ext cx="37137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/>
              <a:t>◇◇◇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002FAEB-8E97-706B-3884-D12E8EDA7128}"/>
              </a:ext>
            </a:extLst>
          </p:cNvPr>
          <p:cNvSpPr txBox="1"/>
          <p:nvPr/>
        </p:nvSpPr>
        <p:spPr>
          <a:xfrm>
            <a:off x="4834353" y="4634986"/>
            <a:ext cx="37137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/>
              <a:t>◇◇◇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E660A67-FB8B-B7A2-C868-0C53D9A9FC89}"/>
              </a:ext>
            </a:extLst>
          </p:cNvPr>
          <p:cNvSpPr txBox="1"/>
          <p:nvPr/>
        </p:nvSpPr>
        <p:spPr>
          <a:xfrm>
            <a:off x="3615383" y="5736642"/>
            <a:ext cx="37137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/>
              <a:t>◇◇◇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F1FCFA8D-7809-ECE1-3B15-E7A54C9AD8CE}"/>
              </a:ext>
            </a:extLst>
          </p:cNvPr>
          <p:cNvSpPr/>
          <p:nvPr/>
        </p:nvSpPr>
        <p:spPr>
          <a:xfrm>
            <a:off x="6254908" y="4440130"/>
            <a:ext cx="1820143" cy="546879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○○大学</a:t>
            </a:r>
            <a:endParaRPr kumimoji="1" lang="en-US" altLang="ja-JP" sz="1000" dirty="0">
              <a:solidFill>
                <a:schemeClr val="tx1"/>
              </a:solidFill>
            </a:endParaRPr>
          </a:p>
          <a:p>
            <a:pPr algn="ctr"/>
            <a:r>
              <a:rPr lang="en-US" altLang="ja-JP" sz="1000" dirty="0">
                <a:solidFill>
                  <a:schemeClr val="tx1"/>
                </a:solidFill>
              </a:rPr>
              <a:t>(</a:t>
            </a:r>
            <a:r>
              <a:rPr lang="ja-JP" altLang="en-US" sz="1000" dirty="0">
                <a:solidFill>
                  <a:schemeClr val="tx1"/>
                </a:solidFill>
              </a:rPr>
              <a:t>データ収集・解析、</a:t>
            </a:r>
            <a:endParaRPr lang="en-US" altLang="ja-JP" sz="1000" dirty="0">
              <a:solidFill>
                <a:schemeClr val="tx1"/>
              </a:solidFill>
            </a:endParaRPr>
          </a:p>
          <a:p>
            <a:pPr algn="ctr"/>
            <a:r>
              <a:rPr lang="ja-JP" altLang="en-US" sz="1000" dirty="0">
                <a:solidFill>
                  <a:schemeClr val="tx1"/>
                </a:solidFill>
              </a:rPr>
              <a:t>機材設計、ラボ試験</a:t>
            </a:r>
            <a:r>
              <a:rPr lang="en-US" altLang="ja-JP" sz="1000" dirty="0">
                <a:solidFill>
                  <a:schemeClr val="tx1"/>
                </a:solidFill>
              </a:rPr>
              <a:t>)</a:t>
            </a:r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BE98D04B-C476-2789-019C-355649ECD053}"/>
              </a:ext>
            </a:extLst>
          </p:cNvPr>
          <p:cNvSpPr/>
          <p:nvPr/>
        </p:nvSpPr>
        <p:spPr>
          <a:xfrm>
            <a:off x="5488883" y="5447337"/>
            <a:ext cx="1415845" cy="3600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大阪市下水処理場</a:t>
            </a:r>
            <a:endParaRPr kumimoji="1" lang="en-US" altLang="ja-JP" sz="1000" dirty="0">
              <a:solidFill>
                <a:schemeClr val="tx1"/>
              </a:solidFill>
            </a:endParaRPr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1F354218-B4E5-893C-8EEF-AE61410B203D}"/>
              </a:ext>
            </a:extLst>
          </p:cNvPr>
          <p:cNvCxnSpPr>
            <a:cxnSpLocks/>
          </p:cNvCxnSpPr>
          <p:nvPr/>
        </p:nvCxnSpPr>
        <p:spPr>
          <a:xfrm flipV="1">
            <a:off x="5987274" y="5039949"/>
            <a:ext cx="355879" cy="345815"/>
          </a:xfrm>
          <a:prstGeom prst="straightConnector1">
            <a:avLst/>
          </a:prstGeom>
          <a:ln w="9525"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FF4A22AA-D1F6-421D-A218-B4BC9459C3C9}"/>
              </a:ext>
            </a:extLst>
          </p:cNvPr>
          <p:cNvCxnSpPr>
            <a:cxnSpLocks/>
          </p:cNvCxnSpPr>
          <p:nvPr/>
        </p:nvCxnSpPr>
        <p:spPr>
          <a:xfrm flipH="1" flipV="1">
            <a:off x="7941565" y="5081770"/>
            <a:ext cx="382762" cy="261519"/>
          </a:xfrm>
          <a:prstGeom prst="straightConnector1">
            <a:avLst/>
          </a:prstGeom>
          <a:ln w="9525">
            <a:headEnd w="lg" len="lg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C431B672-C9ED-7F5E-D5A3-8C415C61BF55}"/>
              </a:ext>
            </a:extLst>
          </p:cNvPr>
          <p:cNvCxnSpPr>
            <a:cxnSpLocks/>
          </p:cNvCxnSpPr>
          <p:nvPr/>
        </p:nvCxnSpPr>
        <p:spPr>
          <a:xfrm flipH="1" flipV="1">
            <a:off x="8181780" y="5081927"/>
            <a:ext cx="373392" cy="257564"/>
          </a:xfrm>
          <a:prstGeom prst="straightConnector1">
            <a:avLst/>
          </a:prstGeom>
          <a:ln w="9525">
            <a:headEnd type="triangle" w="lg" len="lg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2CB3A9BB-CCC7-502E-498F-94056DD638F2}"/>
              </a:ext>
            </a:extLst>
          </p:cNvPr>
          <p:cNvCxnSpPr>
            <a:cxnSpLocks/>
          </p:cNvCxnSpPr>
          <p:nvPr/>
        </p:nvCxnSpPr>
        <p:spPr>
          <a:xfrm flipV="1">
            <a:off x="5796553" y="5048085"/>
            <a:ext cx="343550" cy="325249"/>
          </a:xfrm>
          <a:prstGeom prst="straightConnector1">
            <a:avLst/>
          </a:prstGeom>
          <a:ln w="9525">
            <a:headEnd type="triangle" w="lg" len="lg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83B22A6-0686-1073-F494-F5872DAE44FD}"/>
              </a:ext>
            </a:extLst>
          </p:cNvPr>
          <p:cNvSpPr txBox="1"/>
          <p:nvPr/>
        </p:nvSpPr>
        <p:spPr>
          <a:xfrm>
            <a:off x="6236659" y="5121375"/>
            <a:ext cx="1180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試料や実験環境等の提供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2CC9EF2-287A-08CF-B80F-77DDBA1C83A0}"/>
              </a:ext>
            </a:extLst>
          </p:cNvPr>
          <p:cNvSpPr txBox="1"/>
          <p:nvPr/>
        </p:nvSpPr>
        <p:spPr>
          <a:xfrm>
            <a:off x="5372395" y="4908394"/>
            <a:ext cx="11095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データ共有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3C51673-A054-5CD1-9DEA-820A08F31ACB}"/>
              </a:ext>
            </a:extLst>
          </p:cNvPr>
          <p:cNvSpPr txBox="1"/>
          <p:nvPr/>
        </p:nvSpPr>
        <p:spPr>
          <a:xfrm>
            <a:off x="8237645" y="4945609"/>
            <a:ext cx="7464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製造依頼</a:t>
            </a:r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BA063C2C-0AF1-980E-8CA6-1E4C411B63BF}"/>
              </a:ext>
            </a:extLst>
          </p:cNvPr>
          <p:cNvSpPr/>
          <p:nvPr/>
        </p:nvSpPr>
        <p:spPr>
          <a:xfrm>
            <a:off x="7424416" y="5434251"/>
            <a:ext cx="1415845" cy="3600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プラントメーカー</a:t>
            </a:r>
            <a:endParaRPr kumimoji="1" lang="en-US" altLang="ja-JP" sz="1000" dirty="0">
              <a:solidFill>
                <a:schemeClr val="tx1"/>
              </a:solidFill>
            </a:endParaRPr>
          </a:p>
        </p:txBody>
      </p:sp>
      <p:sp>
        <p:nvSpPr>
          <p:cNvPr id="47" name="吹き出し: 四角形 46">
            <a:extLst>
              <a:ext uri="{FF2B5EF4-FFF2-40B4-BE49-F238E27FC236}">
                <a16:creationId xmlns:a16="http://schemas.microsoft.com/office/drawing/2014/main" id="{A78F9495-1DA0-2290-359B-B319ED5953DA}"/>
              </a:ext>
            </a:extLst>
          </p:cNvPr>
          <p:cNvSpPr/>
          <p:nvPr/>
        </p:nvSpPr>
        <p:spPr>
          <a:xfrm>
            <a:off x="9144000" y="4118671"/>
            <a:ext cx="2792361" cy="723486"/>
          </a:xfrm>
          <a:prstGeom prst="wedgeRectCallout">
            <a:avLst>
              <a:gd name="adj1" fmla="val -62895"/>
              <a:gd name="adj2" fmla="val 2327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875"/>
              </a:lnSpc>
            </a:pPr>
            <a:r>
              <a:rPr lang="ja-JP" altLang="en-US" sz="1200" dirty="0">
                <a:solidFill>
                  <a:sysClr val="windowText" lastClr="000000"/>
                </a:solidFill>
                <a:latin typeface="游ゴシック 本文"/>
              </a:rPr>
              <a:t>技術シーズの研究にあたり、想定する実施体制を記載してください。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D8E7A7E6-16B4-0DA0-665B-9F011E3EB3B0}"/>
              </a:ext>
            </a:extLst>
          </p:cNvPr>
          <p:cNvSpPr txBox="1"/>
          <p:nvPr/>
        </p:nvSpPr>
        <p:spPr>
          <a:xfrm>
            <a:off x="7296919" y="5209216"/>
            <a:ext cx="9627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/>
              <a:t>実験設備</a:t>
            </a:r>
            <a:r>
              <a:rPr kumimoji="1" lang="ja-JP" altLang="en-US" sz="900" dirty="0"/>
              <a:t>提供</a:t>
            </a:r>
          </a:p>
        </p:txBody>
      </p:sp>
      <p:sp>
        <p:nvSpPr>
          <p:cNvPr id="52" name="吹き出し: 四角形 51">
            <a:extLst>
              <a:ext uri="{FF2B5EF4-FFF2-40B4-BE49-F238E27FC236}">
                <a16:creationId xmlns:a16="http://schemas.microsoft.com/office/drawing/2014/main" id="{5282825C-75E2-1E6C-C144-5B427B4523DF}"/>
              </a:ext>
            </a:extLst>
          </p:cNvPr>
          <p:cNvSpPr/>
          <p:nvPr/>
        </p:nvSpPr>
        <p:spPr>
          <a:xfrm>
            <a:off x="9144000" y="5738800"/>
            <a:ext cx="2792361" cy="723486"/>
          </a:xfrm>
          <a:prstGeom prst="wedgeRectCallout">
            <a:avLst>
              <a:gd name="adj1" fmla="val -62895"/>
              <a:gd name="adj2" fmla="val 2327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875"/>
              </a:lnSpc>
            </a:pPr>
            <a:r>
              <a:rPr lang="ja-JP" altLang="en-US" sz="1200" dirty="0">
                <a:solidFill>
                  <a:sysClr val="windowText" lastClr="000000"/>
                </a:solidFill>
                <a:latin typeface="游ゴシック 本文"/>
              </a:rPr>
              <a:t>技術シーズの研究にあたり、連携したいパートナーを記載してください。</a:t>
            </a:r>
          </a:p>
        </p:txBody>
      </p:sp>
      <p:sp>
        <p:nvSpPr>
          <p:cNvPr id="53" name="吹き出し: 四角形 52">
            <a:extLst>
              <a:ext uri="{FF2B5EF4-FFF2-40B4-BE49-F238E27FC236}">
                <a16:creationId xmlns:a16="http://schemas.microsoft.com/office/drawing/2014/main" id="{9C8C8738-5AA5-B23C-13AA-B83714804585}"/>
              </a:ext>
            </a:extLst>
          </p:cNvPr>
          <p:cNvSpPr/>
          <p:nvPr/>
        </p:nvSpPr>
        <p:spPr>
          <a:xfrm>
            <a:off x="9144000" y="1671484"/>
            <a:ext cx="2792361" cy="935317"/>
          </a:xfrm>
          <a:prstGeom prst="wedgeRectCallout">
            <a:avLst>
              <a:gd name="adj1" fmla="val -62895"/>
              <a:gd name="adj2" fmla="val 2327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875"/>
              </a:lnSpc>
            </a:pPr>
            <a:r>
              <a:rPr lang="ja-JP" altLang="en-US" sz="1200" dirty="0">
                <a:solidFill>
                  <a:sysClr val="windowText" lastClr="000000"/>
                </a:solidFill>
                <a:latin typeface="游ゴシック 本文"/>
              </a:rPr>
              <a:t>類似する技術と比較した優位性（技術の革新性・独創性）について、記載してください。</a:t>
            </a:r>
          </a:p>
        </p:txBody>
      </p:sp>
      <p:sp>
        <p:nvSpPr>
          <p:cNvPr id="54" name="吹き出し: 四角形 53">
            <a:extLst>
              <a:ext uri="{FF2B5EF4-FFF2-40B4-BE49-F238E27FC236}">
                <a16:creationId xmlns:a16="http://schemas.microsoft.com/office/drawing/2014/main" id="{D84CF579-F1B4-CFF6-C4BF-B13DF8D66029}"/>
              </a:ext>
            </a:extLst>
          </p:cNvPr>
          <p:cNvSpPr/>
          <p:nvPr/>
        </p:nvSpPr>
        <p:spPr>
          <a:xfrm>
            <a:off x="-2792362" y="1883315"/>
            <a:ext cx="2792361" cy="723486"/>
          </a:xfrm>
          <a:prstGeom prst="wedgeRectCallout">
            <a:avLst>
              <a:gd name="adj1" fmla="val 59288"/>
              <a:gd name="adj2" fmla="val 2327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875"/>
              </a:lnSpc>
            </a:pPr>
            <a:r>
              <a:rPr lang="ja-JP" altLang="en-US" sz="1200" dirty="0">
                <a:solidFill>
                  <a:sysClr val="windowText" lastClr="000000"/>
                </a:solidFill>
                <a:latin typeface="游ゴシック 本文"/>
              </a:rPr>
              <a:t>技術シーズの背景・目的・内容について記載してください。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446151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369</Words>
  <Application>Microsoft Office PowerPoint</Application>
  <PresentationFormat>画面に合わせる (4:3)</PresentationFormat>
  <Paragraphs>75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 本文</vt:lpstr>
      <vt:lpstr>Aptos</vt:lpstr>
      <vt:lpstr>Aptos Display</vt:lpstr>
      <vt:lpstr>Arial</vt:lpstr>
      <vt:lpstr>Office テーマ</vt:lpstr>
      <vt:lpstr>発表テーマ名：</vt:lpstr>
      <vt:lpstr>発表テーマ名：●●●●●●●●●●●●●●●に関する研究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2025-06-19T10:11:53Z</dcterms:created>
  <dcterms:modified xsi:type="dcterms:W3CDTF">2026-08-17T10:55:00Z</dcterms:modified>
</cp:coreProperties>
</file>