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1" d="100"/>
          <a:sy n="61" d="100"/>
        </p:scale>
        <p:origin x="7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DC9161-002A-47B4-94DF-F86C79538F8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D90471B-3196-4583-B661-874136360F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FD4D450-7729-4856-A13B-E2800DFADA43}"/>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8636B7B1-5E6E-40AA-A350-D564FF2BF3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79625E-85FB-4377-B4AC-9A025B22AC92}"/>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159855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FA89CE-888C-4950-AF30-A0F26EC445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065375-A66D-4808-AD18-0DDF1C82541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37F6D2-9379-4A8C-B384-F2C61910A6F1}"/>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6286F7A0-9BAA-4A56-A3A1-8588A65BDF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952AA3-0883-4DBC-AD53-30179951C566}"/>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344951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38D97F2-07E7-4836-8650-4487EE64D97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94E4EDA-1E10-4A93-BB93-C12636F14A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2E3874-B4F3-4D43-AF3E-C7751F105D96}"/>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479AD313-44C0-4A23-8B2E-F3FF3F747B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8641D8-E78C-429B-8397-31128543891E}"/>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362541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942B5E-3BC2-41F3-97AF-B3480BFB95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4705E0B-92C5-44AC-8228-F8CC95BEA36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B118C1-7FC3-449E-AE54-9A105253C7D3}"/>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E67C046E-DBCC-4040-912E-415DA1D6CD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A2A56B-9CE1-42E5-A239-CD3B39C00CF5}"/>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3749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5F149E-A20E-463C-8477-9BC6F07F7BA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9023A1E-D360-4ED8-BBBD-C4A92156A8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6399636-3D9D-4104-8AE5-847043B776A3}"/>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493F38FC-7826-4460-A498-9EDB38EF4F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76111B-3E1D-4A1D-8118-53287CDB14D3}"/>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267133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500D6E-77E1-4FCD-BD30-FFD9466ADEC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7445FD-C37B-4DD9-8CDE-D4C47F886C5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85E18EB-8163-4833-9640-C9C28BBD87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58DD02C-E759-4E2C-8129-B706AA306EFB}"/>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6" name="フッター プレースホルダー 5">
            <a:extLst>
              <a:ext uri="{FF2B5EF4-FFF2-40B4-BE49-F238E27FC236}">
                <a16:creationId xmlns:a16="http://schemas.microsoft.com/office/drawing/2014/main" id="{4A4728BF-10E6-4B6D-A7C3-FC1563979C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0F4CF79-3FB6-4CB4-9DAA-AAE2E105AA14}"/>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47737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A8D280-86D4-430B-AE2E-A06A8DB3A26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F31D46-3D93-4B03-984F-FE7ACA8AC0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F07407B-B603-4192-9BDA-E5CE35333A0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AE9EAB-EC55-4C8B-916E-EC51BBCFA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9AD7DDC-87F8-42B3-A17E-DF7C8325C28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C9FCE6C-BD14-4AFA-AD5F-1DC00C60D2AF}"/>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8" name="フッター プレースホルダー 7">
            <a:extLst>
              <a:ext uri="{FF2B5EF4-FFF2-40B4-BE49-F238E27FC236}">
                <a16:creationId xmlns:a16="http://schemas.microsoft.com/office/drawing/2014/main" id="{F1367E5F-0A72-44D4-B33F-2280DA2BA44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7824002-AFDB-4770-9083-8AB2744ED0A8}"/>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341358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BFF7BC-F6CD-4C29-B2C8-725A58C7EA4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2D80632-7E74-4D2C-919B-FD3FA0F7D3B9}"/>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4" name="フッター プレースホルダー 3">
            <a:extLst>
              <a:ext uri="{FF2B5EF4-FFF2-40B4-BE49-F238E27FC236}">
                <a16:creationId xmlns:a16="http://schemas.microsoft.com/office/drawing/2014/main" id="{CBF1DB95-B014-477D-BE91-6A3541C9D75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6F7B11-B2B7-4F00-A4B9-9AB05E49A51E}"/>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3851325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5A69DE2-8494-41F4-A74E-A2E6F259A41B}"/>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3" name="フッター プレースホルダー 2">
            <a:extLst>
              <a:ext uri="{FF2B5EF4-FFF2-40B4-BE49-F238E27FC236}">
                <a16:creationId xmlns:a16="http://schemas.microsoft.com/office/drawing/2014/main" id="{F27365FC-A94C-4CDB-BCC6-8A6A0A8D528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0844559-EA1C-4CE4-A9FE-5CE6D77A5508}"/>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171663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92936F-6559-41A9-8A4F-3E08AD7FF30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77E5A6-645B-4EB6-BF04-7B980F581B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A553B61-C740-4E12-AE57-344C626D5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37FF6A-2F30-465D-A49E-1CA8F608BE21}"/>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6" name="フッター プレースホルダー 5">
            <a:extLst>
              <a:ext uri="{FF2B5EF4-FFF2-40B4-BE49-F238E27FC236}">
                <a16:creationId xmlns:a16="http://schemas.microsoft.com/office/drawing/2014/main" id="{6926B7A7-3C42-499B-8BFA-599AE8196D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99CE1B8-0B91-4C3B-B3A2-42023E7272D6}"/>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405065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88EAB-BE58-483B-BE28-B9B5DC3B655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DB0817C-ED0E-4572-9EBC-46A9AF0953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384E46C-C101-4CE5-9407-05B79D320C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34F2A2-1741-4D55-AB09-CF2A77B486A9}"/>
              </a:ext>
            </a:extLst>
          </p:cNvPr>
          <p:cNvSpPr>
            <a:spLocks noGrp="1"/>
          </p:cNvSpPr>
          <p:nvPr>
            <p:ph type="dt" sz="half" idx="10"/>
          </p:nvPr>
        </p:nvSpPr>
        <p:spPr/>
        <p:txBody>
          <a:bodyPr/>
          <a:lstStyle/>
          <a:p>
            <a:fld id="{F0C63241-8AE9-4E81-A8FD-FE5EE937419B}" type="datetimeFigureOut">
              <a:rPr kumimoji="1" lang="ja-JP" altLang="en-US" smtClean="0"/>
              <a:t>2022/1/25</a:t>
            </a:fld>
            <a:endParaRPr kumimoji="1" lang="ja-JP" altLang="en-US"/>
          </a:p>
        </p:txBody>
      </p:sp>
      <p:sp>
        <p:nvSpPr>
          <p:cNvPr id="6" name="フッター プレースホルダー 5">
            <a:extLst>
              <a:ext uri="{FF2B5EF4-FFF2-40B4-BE49-F238E27FC236}">
                <a16:creationId xmlns:a16="http://schemas.microsoft.com/office/drawing/2014/main" id="{44576ECC-0F51-46D3-A4DE-37C97E36D1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821D89A-8E47-4CDF-92F2-1E219AFCB926}"/>
              </a:ext>
            </a:extLst>
          </p:cNvPr>
          <p:cNvSpPr>
            <a:spLocks noGrp="1"/>
          </p:cNvSpPr>
          <p:nvPr>
            <p:ph type="sldNum" sz="quarter" idx="12"/>
          </p:nvPr>
        </p:nvSpPr>
        <p:spPr/>
        <p:txBody>
          <a:body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529870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3F1CA9E-4E10-4FD0-996F-BF37276FC5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B925B7F-DD95-42AF-ACEE-FCEF94E7B2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30CDA3-5633-4260-B2E6-370B48EC59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63241-8AE9-4E81-A8FD-FE5EE937419B}" type="datetimeFigureOut">
              <a:rPr kumimoji="1" lang="ja-JP" altLang="en-US" smtClean="0"/>
              <a:t>2022/1/25</a:t>
            </a:fld>
            <a:endParaRPr kumimoji="1" lang="ja-JP" altLang="en-US"/>
          </a:p>
        </p:txBody>
      </p:sp>
      <p:sp>
        <p:nvSpPr>
          <p:cNvPr id="5" name="フッター プレースホルダー 4">
            <a:extLst>
              <a:ext uri="{FF2B5EF4-FFF2-40B4-BE49-F238E27FC236}">
                <a16:creationId xmlns:a16="http://schemas.microsoft.com/office/drawing/2014/main" id="{D2FF9A55-9BFF-4959-800F-D6C6329EAC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E69607B-27DF-4196-97AC-46EB91A2E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38348-F1ED-4172-B45E-0C92EBF1660A}" type="slidenum">
              <a:rPr kumimoji="1" lang="ja-JP" altLang="en-US" smtClean="0"/>
              <a:t>‹#›</a:t>
            </a:fld>
            <a:endParaRPr kumimoji="1" lang="ja-JP" altLang="en-US"/>
          </a:p>
        </p:txBody>
      </p:sp>
    </p:spTree>
    <p:extLst>
      <p:ext uri="{BB962C8B-B14F-4D97-AF65-F5344CB8AC3E}">
        <p14:creationId xmlns:p14="http://schemas.microsoft.com/office/powerpoint/2010/main" val="912468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effectLst/>
      </p:bgPr>
    </p:bg>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77F98B3A-D921-43D9-9662-070039711471}"/>
              </a:ext>
            </a:extLst>
          </p:cNvPr>
          <p:cNvSpPr/>
          <p:nvPr/>
        </p:nvSpPr>
        <p:spPr>
          <a:xfrm>
            <a:off x="2766848" y="2587816"/>
            <a:ext cx="6658304" cy="2092271"/>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1500" b="1" dirty="0">
                <a:ln w="6600">
                  <a:solidFill>
                    <a:schemeClr val="accent6"/>
                  </a:solidFill>
                  <a:prstDash val="solid"/>
                </a:ln>
                <a:solidFill>
                  <a:srgbClr val="FFFFFF"/>
                </a:solidFill>
                <a:effectLst>
                  <a:outerShdw blurRad="50800" dist="38100" dir="2700000" algn="tl" rotWithShape="0">
                    <a:prstClr val="black">
                      <a:alpha val="40000"/>
                    </a:prstClr>
                  </a:outerShdw>
                </a:effectLst>
              </a:rPr>
              <a:t>中級</a:t>
            </a:r>
            <a:endParaRPr kumimoji="1" lang="en-US" altLang="ja-JP" sz="11500" b="1" dirty="0">
              <a:ln w="6600">
                <a:solidFill>
                  <a:schemeClr val="accent6"/>
                </a:solidFill>
                <a:prstDash val="solid"/>
              </a:ln>
              <a:solidFill>
                <a:srgbClr val="FFFFFF"/>
              </a:solidFill>
              <a:effectLst>
                <a:outerShdw blurRad="50800" dist="38100" dir="2700000" algn="tl" rotWithShape="0">
                  <a:prstClr val="black">
                    <a:alpha val="40000"/>
                  </a:prstClr>
                </a:outerShdw>
              </a:effectLst>
            </a:endParaRPr>
          </a:p>
          <a:p>
            <a:pPr algn="ctr"/>
            <a:endParaRPr kumimoji="1" lang="en-US" altLang="ja-JP" sz="6000" b="1" dirty="0">
              <a:ln w="6600">
                <a:solidFill>
                  <a:schemeClr val="accent6"/>
                </a:solidFill>
                <a:prstDash val="solid"/>
              </a:ln>
              <a:solidFill>
                <a:srgbClr val="FFFFFF"/>
              </a:solidFill>
              <a:effectLst>
                <a:outerShdw blurRad="50800" dist="38100" dir="2700000" algn="tl" rotWithShape="0">
                  <a:prstClr val="black">
                    <a:alpha val="40000"/>
                  </a:prstClr>
                </a:outerShdw>
              </a:effectLst>
            </a:endParaRPr>
          </a:p>
          <a:p>
            <a:pPr algn="ctr"/>
            <a:r>
              <a:rPr lang="ja-JP" altLang="en-US" sz="6000" b="1" dirty="0">
                <a:solidFill>
                  <a:schemeClr val="bg1"/>
                </a:solidFill>
              </a:rPr>
              <a:t>小学生高学年対象</a:t>
            </a:r>
            <a:endParaRPr kumimoji="1" lang="ja-JP" altLang="en-US" sz="6000" b="1" dirty="0">
              <a:solidFill>
                <a:schemeClr val="bg1"/>
              </a:solidFill>
            </a:endParaRPr>
          </a:p>
        </p:txBody>
      </p:sp>
    </p:spTree>
    <p:extLst>
      <p:ext uri="{BB962C8B-B14F-4D97-AF65-F5344CB8AC3E}">
        <p14:creationId xmlns:p14="http://schemas.microsoft.com/office/powerpoint/2010/main" val="231161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２０２１年、近き地方でゆれを感じる地しんはどれくらい起きたでしょう？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問題５</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１７回</a:t>
            </a: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１７５回</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１７５１回</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pic>
        <p:nvPicPr>
          <p:cNvPr id="8" name="図 7">
            <a:extLst>
              <a:ext uri="{FF2B5EF4-FFF2-40B4-BE49-F238E27FC236}">
                <a16:creationId xmlns:a16="http://schemas.microsoft.com/office/drawing/2014/main" id="{75F49C71-6CF0-4CC0-B6DC-4C9F0FBBC72A}"/>
              </a:ext>
            </a:extLst>
          </p:cNvPr>
          <p:cNvPicPr>
            <a:picLocks noChangeAspect="1"/>
          </p:cNvPicPr>
          <p:nvPr/>
        </p:nvPicPr>
        <p:blipFill>
          <a:blip r:embed="rId2">
            <a:biLevel thresh="25000"/>
          </a:blip>
          <a:stretch>
            <a:fillRect/>
          </a:stretch>
        </p:blipFill>
        <p:spPr>
          <a:xfrm>
            <a:off x="10597831"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29ABE99C-2E35-47A7-BE6D-979EDF735A2B}"/>
              </a:ext>
            </a:extLst>
          </p:cNvPr>
          <p:cNvSpPr/>
          <p:nvPr/>
        </p:nvSpPr>
        <p:spPr>
          <a:xfrm>
            <a:off x="5535384" y="4111309"/>
            <a:ext cx="5359925" cy="2332843"/>
          </a:xfrm>
          <a:prstGeom prst="wedgeEllipseCallout">
            <a:avLst>
              <a:gd name="adj1" fmla="val 48912"/>
              <a:gd name="adj2" fmla="val 25171"/>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2800" dirty="0"/>
              <a:t>しん度１でも、屋内で静かにしている人の中にはゆれをわずかに感じる人がいます</a:t>
            </a:r>
            <a:endParaRPr lang="en-US" altLang="ja-JP" sz="2800" dirty="0"/>
          </a:p>
        </p:txBody>
      </p:sp>
      <p:pic>
        <p:nvPicPr>
          <p:cNvPr id="11" name="グラフィックス 10" descr="メガホン 1 枠線">
            <a:extLst>
              <a:ext uri="{FF2B5EF4-FFF2-40B4-BE49-F238E27FC236}">
                <a16:creationId xmlns:a16="http://schemas.microsoft.com/office/drawing/2014/main" id="{DC8846D5-441E-41C1-863A-3D56AD5A14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96000" y="3498427"/>
            <a:ext cx="914400" cy="914400"/>
          </a:xfrm>
          <a:prstGeom prst="rect">
            <a:avLst/>
          </a:prstGeom>
        </p:spPr>
      </p:pic>
      <p:sp>
        <p:nvSpPr>
          <p:cNvPr id="12" name="テキスト ボックス 11">
            <a:extLst>
              <a:ext uri="{FF2B5EF4-FFF2-40B4-BE49-F238E27FC236}">
                <a16:creationId xmlns:a16="http://schemas.microsoft.com/office/drawing/2014/main" id="{0BF23172-A154-46F8-A6F3-7D5BA74CB976}"/>
              </a:ext>
            </a:extLst>
          </p:cNvPr>
          <p:cNvSpPr txBox="1"/>
          <p:nvPr/>
        </p:nvSpPr>
        <p:spPr>
          <a:xfrm>
            <a:off x="7010400" y="3574036"/>
            <a:ext cx="1312190" cy="523220"/>
          </a:xfrm>
          <a:prstGeom prst="rect">
            <a:avLst/>
          </a:prstGeom>
          <a:noFill/>
        </p:spPr>
        <p:txBody>
          <a:bodyPr wrap="square" rtlCol="0">
            <a:spAutoFit/>
          </a:bodyPr>
          <a:lstStyle/>
          <a:p>
            <a:r>
              <a:rPr kumimoji="1" lang="ja-JP" altLang="en-US" sz="2800" dirty="0"/>
              <a:t>ヒント</a:t>
            </a:r>
            <a:endParaRPr kumimoji="1" lang="ja-JP" altLang="en-US" sz="2400" dirty="0"/>
          </a:p>
        </p:txBody>
      </p:sp>
    </p:spTree>
    <p:extLst>
      <p:ext uri="{BB962C8B-B14F-4D97-AF65-F5344CB8AC3E}">
        <p14:creationId xmlns:p14="http://schemas.microsoft.com/office/powerpoint/2010/main" val="208199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２０２１年、近き地方でゆれを感じる地しんはどれくらい起きたでしょう？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こたえ</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１７回</a:t>
            </a: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１７５回</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１７５１回</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pic>
        <p:nvPicPr>
          <p:cNvPr id="8" name="図 7">
            <a:extLst>
              <a:ext uri="{FF2B5EF4-FFF2-40B4-BE49-F238E27FC236}">
                <a16:creationId xmlns:a16="http://schemas.microsoft.com/office/drawing/2014/main" id="{75F49C71-6CF0-4CC0-B6DC-4C9F0FBBC72A}"/>
              </a:ext>
            </a:extLst>
          </p:cNvPr>
          <p:cNvPicPr>
            <a:picLocks noChangeAspect="1"/>
          </p:cNvPicPr>
          <p:nvPr/>
        </p:nvPicPr>
        <p:blipFill>
          <a:blip r:embed="rId2">
            <a:biLevel thresh="25000"/>
          </a:blip>
          <a:stretch>
            <a:fillRect/>
          </a:stretch>
        </p:blipFill>
        <p:spPr>
          <a:xfrm>
            <a:off x="10597831"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29ABE99C-2E35-47A7-BE6D-979EDF735A2B}"/>
              </a:ext>
            </a:extLst>
          </p:cNvPr>
          <p:cNvSpPr/>
          <p:nvPr/>
        </p:nvSpPr>
        <p:spPr>
          <a:xfrm>
            <a:off x="5535384" y="3433258"/>
            <a:ext cx="5313430" cy="2502593"/>
          </a:xfrm>
          <a:prstGeom prst="wedgeEllipseCallout">
            <a:avLst>
              <a:gd name="adj1" fmla="val 39370"/>
              <a:gd name="adj2" fmla="val 43773"/>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2800" dirty="0"/>
              <a:t>ゆれを感じない、</a:t>
            </a:r>
            <a:endParaRPr lang="en-US" altLang="ja-JP" sz="2800" dirty="0"/>
          </a:p>
          <a:p>
            <a:pPr algn="ctr"/>
            <a:r>
              <a:rPr lang="ja-JP" altLang="en-US" sz="2800" dirty="0"/>
              <a:t>しん度０の地しんも</a:t>
            </a:r>
            <a:endParaRPr lang="en-US" altLang="ja-JP" sz="2800" dirty="0"/>
          </a:p>
          <a:p>
            <a:pPr algn="ctr"/>
            <a:r>
              <a:rPr lang="ja-JP" altLang="en-US" sz="2800" dirty="0"/>
              <a:t>たくさん起きています</a:t>
            </a:r>
            <a:endParaRPr lang="en-US" altLang="ja-JP" sz="2800" dirty="0"/>
          </a:p>
        </p:txBody>
      </p:sp>
    </p:spTree>
    <p:extLst>
      <p:ext uri="{BB962C8B-B14F-4D97-AF65-F5344CB8AC3E}">
        <p14:creationId xmlns:p14="http://schemas.microsoft.com/office/powerpoint/2010/main" val="220511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けがをしている人がいました。</a:t>
            </a:r>
            <a:br>
              <a:rPr lang="en-US" altLang="ja-JP" sz="4800" dirty="0">
                <a:latin typeface="HGS創英角ﾎﾟｯﾌﾟ体" panose="040B0A00000000000000" pitchFamily="50" charset="-128"/>
                <a:ea typeface="HGS創英角ﾎﾟｯﾌﾟ体" panose="040B0A00000000000000" pitchFamily="50" charset="-128"/>
              </a:rPr>
            </a:br>
            <a:r>
              <a:rPr lang="ja-JP" altLang="en-US" sz="4800" dirty="0">
                <a:latin typeface="HGS創英角ﾎﾟｯﾌﾟ体" panose="040B0A00000000000000" pitchFamily="50" charset="-128"/>
                <a:ea typeface="HGS創英角ﾎﾟｯﾌﾟ体" panose="040B0A00000000000000" pitchFamily="50" charset="-128"/>
              </a:rPr>
              <a:t>救急車をよぶのは何番？</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問題１</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１１０</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１１９</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１７１</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62127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けがをしている人がいました。</a:t>
            </a:r>
            <a:br>
              <a:rPr lang="en-US" altLang="ja-JP" sz="4800" dirty="0">
                <a:latin typeface="HGS創英角ﾎﾟｯﾌﾟ体" panose="040B0A00000000000000" pitchFamily="50" charset="-128"/>
                <a:ea typeface="HGS創英角ﾎﾟｯﾌﾟ体" panose="040B0A00000000000000" pitchFamily="50" charset="-128"/>
              </a:rPr>
            </a:br>
            <a:r>
              <a:rPr lang="ja-JP" altLang="en-US" sz="4800" dirty="0">
                <a:latin typeface="HGS創英角ﾎﾟｯﾌﾟ体" panose="040B0A00000000000000" pitchFamily="50" charset="-128"/>
                <a:ea typeface="HGS創英角ﾎﾟｯﾌﾟ体" panose="040B0A00000000000000" pitchFamily="50" charset="-128"/>
              </a:rPr>
              <a:t>救急車をよぶのは何番？</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こたえ</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１１０</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１１９</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１７１</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pic>
        <p:nvPicPr>
          <p:cNvPr id="8" name="図 7">
            <a:extLst>
              <a:ext uri="{FF2B5EF4-FFF2-40B4-BE49-F238E27FC236}">
                <a16:creationId xmlns:a16="http://schemas.microsoft.com/office/drawing/2014/main" id="{AC9E9B60-5B3D-4C2A-885A-169960B3B91B}"/>
              </a:ext>
            </a:extLst>
          </p:cNvPr>
          <p:cNvPicPr>
            <a:picLocks noChangeAspect="1"/>
          </p:cNvPicPr>
          <p:nvPr/>
        </p:nvPicPr>
        <p:blipFill>
          <a:blip r:embed="rId2">
            <a:biLevel thresh="25000"/>
          </a:blip>
          <a:stretch>
            <a:fillRect/>
          </a:stretch>
        </p:blipFill>
        <p:spPr>
          <a:xfrm>
            <a:off x="10721817"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64C504BA-B323-417C-B20B-EF8AA9C1313A}"/>
              </a:ext>
            </a:extLst>
          </p:cNvPr>
          <p:cNvSpPr/>
          <p:nvPr/>
        </p:nvSpPr>
        <p:spPr>
          <a:xfrm>
            <a:off x="4442396" y="3236780"/>
            <a:ext cx="6682054" cy="2467303"/>
          </a:xfrm>
          <a:prstGeom prst="wedgeEllipseCallout">
            <a:avLst>
              <a:gd name="adj1" fmla="val 35635"/>
              <a:gd name="adj2" fmla="val 54558"/>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3200" dirty="0"/>
              <a:t>１１０は警察、</a:t>
            </a:r>
            <a:r>
              <a:rPr lang="ja-JP" altLang="en-US" sz="3200" dirty="0"/>
              <a:t>１７１は</a:t>
            </a:r>
            <a:endParaRPr lang="en-US" altLang="ja-JP" sz="3200" dirty="0"/>
          </a:p>
          <a:p>
            <a:pPr algn="ctr"/>
            <a:r>
              <a:rPr lang="ja-JP" altLang="en-US" sz="3200" dirty="0"/>
              <a:t>災害用伝言ダイヤルに</a:t>
            </a:r>
            <a:endParaRPr lang="en-US" altLang="ja-JP" sz="3200" dirty="0"/>
          </a:p>
          <a:p>
            <a:pPr algn="ctr"/>
            <a:r>
              <a:rPr lang="ja-JP" altLang="en-US" sz="3200" dirty="0"/>
              <a:t>つながります</a:t>
            </a:r>
            <a:endParaRPr kumimoji="1" lang="ja-JP" altLang="en-US" sz="3200" dirty="0"/>
          </a:p>
        </p:txBody>
      </p:sp>
    </p:spTree>
    <p:extLst>
      <p:ext uri="{BB962C8B-B14F-4D97-AF65-F5344CB8AC3E}">
        <p14:creationId xmlns:p14="http://schemas.microsoft.com/office/powerpoint/2010/main" val="124166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災害備ちくの目安として、大人１人に必要とされている１日分の水は何</a:t>
            </a:r>
            <a:r>
              <a:rPr lang="en-US" altLang="ja-JP" sz="4800" dirty="0">
                <a:latin typeface="HGS創英角ﾎﾟｯﾌﾟ体" panose="040B0A00000000000000" pitchFamily="50" charset="-128"/>
                <a:ea typeface="HGS創英角ﾎﾟｯﾌﾟ体" panose="040B0A00000000000000" pitchFamily="50" charset="-128"/>
              </a:rPr>
              <a:t>ℓ</a:t>
            </a:r>
            <a:r>
              <a:rPr lang="ja-JP" altLang="en-US" sz="4800" dirty="0">
                <a:latin typeface="HGS創英角ﾎﾟｯﾌﾟ体" panose="040B0A00000000000000" pitchFamily="50" charset="-128"/>
                <a:ea typeface="HGS創英角ﾎﾟｯﾌﾟ体" panose="040B0A00000000000000" pitchFamily="50" charset="-128"/>
              </a:rPr>
              <a:t>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問題２</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１</a:t>
            </a:r>
            <a:r>
              <a:rPr lang="ja-JP" altLang="en-US" sz="2800" dirty="0">
                <a:latin typeface="HGS創英角ﾎﾟｯﾌﾟ体" panose="040B0A00000000000000" pitchFamily="50" charset="-128"/>
                <a:ea typeface="HGS創英角ﾎﾟｯﾌﾟ体" panose="040B0A00000000000000" pitchFamily="50" charset="-128"/>
              </a:rPr>
              <a:t>～２</a:t>
            </a:r>
            <a:r>
              <a:rPr lang="en-US" altLang="ja-JP" sz="2800" dirty="0">
                <a:latin typeface="HGS創英角ﾎﾟｯﾌﾟ体" panose="040B0A00000000000000" pitchFamily="50" charset="-128"/>
                <a:ea typeface="HGS創英角ﾎﾟｯﾌﾟ体" panose="040B0A00000000000000" pitchFamily="50" charset="-128"/>
              </a:rPr>
              <a:t>ℓ</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２～３</a:t>
            </a:r>
            <a:r>
              <a:rPr lang="en-US" altLang="ja-JP" sz="2800" dirty="0">
                <a:latin typeface="HGS創英角ﾎﾟｯﾌﾟ体" panose="040B0A00000000000000" pitchFamily="50" charset="-128"/>
                <a:ea typeface="HGS創英角ﾎﾟｯﾌﾟ体" panose="040B0A00000000000000" pitchFamily="50" charset="-128"/>
              </a:rPr>
              <a:t>ℓ</a:t>
            </a: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４～５</a:t>
            </a:r>
            <a:r>
              <a:rPr lang="en-US" altLang="ja-JP" sz="2800" dirty="0">
                <a:latin typeface="HGS創英角ﾎﾟｯﾌﾟ体" panose="040B0A00000000000000" pitchFamily="50" charset="-128"/>
                <a:ea typeface="HGS創英角ﾎﾟｯﾌﾟ体" panose="040B0A00000000000000" pitchFamily="50" charset="-128"/>
              </a:rPr>
              <a:t>ℓ</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98392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災害備ちくの目安として、大人１人に必要とされている１日分の水は何</a:t>
            </a:r>
            <a:r>
              <a:rPr lang="en-US" altLang="ja-JP" sz="4800" dirty="0">
                <a:latin typeface="HGS創英角ﾎﾟｯﾌﾟ体" panose="040B0A00000000000000" pitchFamily="50" charset="-128"/>
                <a:ea typeface="HGS創英角ﾎﾟｯﾌﾟ体" panose="040B0A00000000000000" pitchFamily="50" charset="-128"/>
              </a:rPr>
              <a:t>ℓ</a:t>
            </a:r>
            <a:r>
              <a:rPr lang="ja-JP" altLang="en-US" sz="4800" dirty="0">
                <a:latin typeface="HGS創英角ﾎﾟｯﾌﾟ体" panose="040B0A00000000000000" pitchFamily="50" charset="-128"/>
                <a:ea typeface="HGS創英角ﾎﾟｯﾌﾟ体" panose="040B0A00000000000000" pitchFamily="50" charset="-128"/>
              </a:rPr>
              <a:t>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177397"/>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こたえ</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１</a:t>
            </a:r>
            <a:r>
              <a:rPr lang="ja-JP" altLang="en-US" sz="2800" dirty="0">
                <a:latin typeface="HGS創英角ﾎﾟｯﾌﾟ体" panose="040B0A00000000000000" pitchFamily="50" charset="-128"/>
                <a:ea typeface="HGS創英角ﾎﾟｯﾌﾟ体" panose="040B0A00000000000000" pitchFamily="50" charset="-128"/>
              </a:rPr>
              <a:t>～２</a:t>
            </a:r>
            <a:r>
              <a:rPr lang="en-US" altLang="ja-JP" sz="2800" dirty="0">
                <a:latin typeface="HGS創英角ﾎﾟｯﾌﾟ体" panose="040B0A00000000000000" pitchFamily="50" charset="-128"/>
                <a:ea typeface="HGS創英角ﾎﾟｯﾌﾟ体" panose="040B0A00000000000000" pitchFamily="50" charset="-128"/>
              </a:rPr>
              <a:t>ℓ</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accent2">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２～３</a:t>
            </a:r>
            <a:r>
              <a:rPr lang="en-US" altLang="ja-JP" sz="2800" dirty="0">
                <a:latin typeface="HGS創英角ﾎﾟｯﾌﾟ体" panose="040B0A00000000000000" pitchFamily="50" charset="-128"/>
                <a:ea typeface="HGS創英角ﾎﾟｯﾌﾟ体" panose="040B0A00000000000000" pitchFamily="50" charset="-128"/>
              </a:rPr>
              <a:t>ℓ</a:t>
            </a: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４～５</a:t>
            </a:r>
            <a:r>
              <a:rPr lang="en-US" altLang="ja-JP" sz="2800" dirty="0">
                <a:latin typeface="HGS創英角ﾎﾟｯﾌﾟ体" panose="040B0A00000000000000" pitchFamily="50" charset="-128"/>
                <a:ea typeface="HGS創英角ﾎﾟｯﾌﾟ体" panose="040B0A00000000000000" pitchFamily="50" charset="-128"/>
              </a:rPr>
              <a:t>ℓ</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pic>
        <p:nvPicPr>
          <p:cNvPr id="8" name="図 7">
            <a:extLst>
              <a:ext uri="{FF2B5EF4-FFF2-40B4-BE49-F238E27FC236}">
                <a16:creationId xmlns:a16="http://schemas.microsoft.com/office/drawing/2014/main" id="{0317EE67-F7DB-4FD0-9C51-C3F25E6B62FF}"/>
              </a:ext>
            </a:extLst>
          </p:cNvPr>
          <p:cNvPicPr>
            <a:picLocks noChangeAspect="1"/>
          </p:cNvPicPr>
          <p:nvPr/>
        </p:nvPicPr>
        <p:blipFill>
          <a:blip r:embed="rId2">
            <a:biLevel thresh="25000"/>
          </a:blip>
          <a:stretch>
            <a:fillRect/>
          </a:stretch>
        </p:blipFill>
        <p:spPr>
          <a:xfrm>
            <a:off x="10721817"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38FC8690-0296-4F36-BE07-A14EE9D9453E}"/>
              </a:ext>
            </a:extLst>
          </p:cNvPr>
          <p:cNvSpPr/>
          <p:nvPr/>
        </p:nvSpPr>
        <p:spPr>
          <a:xfrm>
            <a:off x="5111431" y="3306840"/>
            <a:ext cx="5610386" cy="2792061"/>
          </a:xfrm>
          <a:prstGeom prst="wedgeEllipseCallout">
            <a:avLst>
              <a:gd name="adj1" fmla="val 43370"/>
              <a:gd name="adj2" fmla="val 44011"/>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3200" dirty="0"/>
              <a:t>飲み水だけじゃなく</a:t>
            </a:r>
            <a:endParaRPr lang="en-US" altLang="ja-JP" sz="3200" dirty="0"/>
          </a:p>
          <a:p>
            <a:pPr algn="ctr"/>
            <a:r>
              <a:rPr kumimoji="1" lang="ja-JP" altLang="en-US" sz="3200" dirty="0"/>
              <a:t>手や体を洗うのにも必要！</a:t>
            </a:r>
          </a:p>
        </p:txBody>
      </p:sp>
    </p:spTree>
    <p:extLst>
      <p:ext uri="{BB962C8B-B14F-4D97-AF65-F5344CB8AC3E}">
        <p14:creationId xmlns:p14="http://schemas.microsoft.com/office/powerpoint/2010/main" val="176637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エレベーターに乗っている時、大地しんが発生しました！</a:t>
            </a:r>
            <a:r>
              <a:rPr kumimoji="1" lang="ja-JP" altLang="en-US" sz="4800" dirty="0">
                <a:latin typeface="HGS創英角ﾎﾟｯﾌﾟ体" panose="040B0A00000000000000" pitchFamily="50" charset="-128"/>
                <a:ea typeface="HGS創英角ﾎﾟｯﾌﾟ体" panose="040B0A00000000000000" pitchFamily="50" charset="-128"/>
              </a:rPr>
              <a:t>どうしますか？</a:t>
            </a: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問題３</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49" y="3489029"/>
            <a:ext cx="9316313"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エレベーターを降りるため全ての階のボタンをおす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6"/>
            <a:ext cx="9316314"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外に出るため</a:t>
            </a:r>
            <a:r>
              <a:rPr lang="en-US" altLang="ja-JP" sz="2800" dirty="0">
                <a:latin typeface="HGS創英角ﾎﾟｯﾌﾟ体" panose="040B0A00000000000000" pitchFamily="50" charset="-128"/>
                <a:ea typeface="HGS創英角ﾎﾟｯﾌﾟ体" panose="040B0A00000000000000" pitchFamily="50" charset="-128"/>
              </a:rPr>
              <a:t>1</a:t>
            </a:r>
            <a:r>
              <a:rPr lang="ja-JP" altLang="en-US" sz="2800" dirty="0">
                <a:latin typeface="HGS創英角ﾎﾟｯﾌﾟ体" panose="040B0A00000000000000" pitchFamily="50" charset="-128"/>
                <a:ea typeface="HGS創英角ﾎﾟｯﾌﾟ体" panose="040B0A00000000000000" pitchFamily="50" charset="-128"/>
              </a:rPr>
              <a:t>階のボタンをおす</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931631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高いところへにげるため一番上の階のボタンをおす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112247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594156"/>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エレベーターに乗っている時、大地しんが発生しました！</a:t>
            </a:r>
            <a:r>
              <a:rPr kumimoji="1" lang="ja-JP" altLang="en-US" sz="4800" dirty="0">
                <a:latin typeface="HGS創英角ﾎﾟｯﾌﾟ体" panose="040B0A00000000000000" pitchFamily="50" charset="-128"/>
                <a:ea typeface="HGS創英角ﾎﾟｯﾌﾟ体" panose="040B0A00000000000000" pitchFamily="50" charset="-128"/>
              </a:rPr>
              <a:t>どうしますか？</a:t>
            </a: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こたえ</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263471" y="3198211"/>
            <a:ext cx="9316313" cy="740071"/>
          </a:xfrm>
          <a:prstGeom prst="round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エレベーターを降りるため全ての階のボタンをおす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263471" y="4305738"/>
            <a:ext cx="9316314"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外に出るため</a:t>
            </a:r>
            <a:r>
              <a:rPr lang="en-US" altLang="ja-JP" sz="2800" dirty="0">
                <a:latin typeface="HGS創英角ﾎﾟｯﾌﾟ体" panose="040B0A00000000000000" pitchFamily="50" charset="-128"/>
                <a:ea typeface="HGS創英角ﾎﾟｯﾌﾟ体" panose="040B0A00000000000000" pitchFamily="50" charset="-128"/>
              </a:rPr>
              <a:t>1</a:t>
            </a:r>
            <a:r>
              <a:rPr lang="ja-JP" altLang="en-US" sz="2800" dirty="0">
                <a:latin typeface="HGS創英角ﾎﾟｯﾌﾟ体" panose="040B0A00000000000000" pitchFamily="50" charset="-128"/>
                <a:ea typeface="HGS創英角ﾎﾟｯﾌﾟ体" panose="040B0A00000000000000" pitchFamily="50" charset="-128"/>
              </a:rPr>
              <a:t>階のボタンをおす</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263472" y="5413265"/>
            <a:ext cx="931631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高いところへにげるため一番上の階のボタンをおす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pic>
        <p:nvPicPr>
          <p:cNvPr id="8" name="図 7">
            <a:extLst>
              <a:ext uri="{FF2B5EF4-FFF2-40B4-BE49-F238E27FC236}">
                <a16:creationId xmlns:a16="http://schemas.microsoft.com/office/drawing/2014/main" id="{78A068A8-24EA-46C1-AEC9-2E52585F07ED}"/>
              </a:ext>
            </a:extLst>
          </p:cNvPr>
          <p:cNvPicPr>
            <a:picLocks noChangeAspect="1"/>
          </p:cNvPicPr>
          <p:nvPr/>
        </p:nvPicPr>
        <p:blipFill>
          <a:blip r:embed="rId2">
            <a:biLevel thresh="25000"/>
          </a:blip>
          <a:stretch>
            <a:fillRect/>
          </a:stretch>
        </p:blipFill>
        <p:spPr>
          <a:xfrm>
            <a:off x="10721817"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CFA5DD9E-B8B9-418A-AEE2-71E72A933095}"/>
              </a:ext>
            </a:extLst>
          </p:cNvPr>
          <p:cNvSpPr/>
          <p:nvPr/>
        </p:nvSpPr>
        <p:spPr>
          <a:xfrm>
            <a:off x="4819973" y="3963746"/>
            <a:ext cx="5330827" cy="2716014"/>
          </a:xfrm>
          <a:prstGeom prst="wedgeEllipseCallout">
            <a:avLst>
              <a:gd name="adj1" fmla="val 54348"/>
              <a:gd name="adj2" fmla="val 16812"/>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2800" dirty="0"/>
              <a:t>閉じこめられる危険があるため、災害時は</a:t>
            </a:r>
            <a:endParaRPr lang="en-US" altLang="ja-JP" sz="2800" dirty="0"/>
          </a:p>
          <a:p>
            <a:pPr algn="ctr"/>
            <a:r>
              <a:rPr lang="ja-JP" altLang="en-US" sz="2800" dirty="0"/>
              <a:t>エレベーターを使わない！</a:t>
            </a:r>
          </a:p>
        </p:txBody>
      </p:sp>
    </p:spTree>
    <p:extLst>
      <p:ext uri="{BB962C8B-B14F-4D97-AF65-F5344CB8AC3E}">
        <p14:creationId xmlns:p14="http://schemas.microsoft.com/office/powerpoint/2010/main" val="90217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大阪市内の災害時ひなん所の数はいくつでしょう？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問題</a:t>
            </a: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４</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９９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３４３</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５６２</a:t>
            </a:r>
          </a:p>
        </p:txBody>
      </p:sp>
    </p:spTree>
    <p:extLst>
      <p:ext uri="{BB962C8B-B14F-4D97-AF65-F5344CB8AC3E}">
        <p14:creationId xmlns:p14="http://schemas.microsoft.com/office/powerpoint/2010/main" val="2533395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491BA-A233-4FE1-A21A-8A7586CD50CD}"/>
              </a:ext>
            </a:extLst>
          </p:cNvPr>
          <p:cNvSpPr>
            <a:spLocks noGrp="1"/>
          </p:cNvSpPr>
          <p:nvPr>
            <p:ph type="title"/>
          </p:nvPr>
        </p:nvSpPr>
        <p:spPr>
          <a:xfrm>
            <a:off x="263471" y="1796009"/>
            <a:ext cx="11847786" cy="1325563"/>
          </a:xfrm>
        </p:spPr>
        <p:txBody>
          <a:bodyPr>
            <a:noAutofit/>
          </a:bodyPr>
          <a:lstStyle/>
          <a:p>
            <a:r>
              <a:rPr lang="ja-JP" altLang="en-US" sz="4800" dirty="0">
                <a:latin typeface="HGS創英角ﾎﾟｯﾌﾟ体" panose="040B0A00000000000000" pitchFamily="50" charset="-128"/>
                <a:ea typeface="HGS創英角ﾎﾟｯﾌﾟ体" panose="040B0A00000000000000" pitchFamily="50" charset="-128"/>
              </a:rPr>
              <a:t>大阪市内の災害時ひなん所の数はいくつでしょう？</a:t>
            </a:r>
            <a:endParaRPr kumimoji="1" lang="ja-JP" altLang="en-US" sz="4800" dirty="0">
              <a:latin typeface="HGS創英角ﾎﾟｯﾌﾟ体" panose="040B0A00000000000000" pitchFamily="50" charset="-128"/>
              <a:ea typeface="HGS創英角ﾎﾟｯﾌﾟ体" panose="040B0A00000000000000" pitchFamily="50" charset="-128"/>
            </a:endParaRPr>
          </a:p>
        </p:txBody>
      </p:sp>
      <p:sp>
        <p:nvSpPr>
          <p:cNvPr id="4" name="四角形: 角を丸くする 3">
            <a:extLst>
              <a:ext uri="{FF2B5EF4-FFF2-40B4-BE49-F238E27FC236}">
                <a16:creationId xmlns:a16="http://schemas.microsoft.com/office/drawing/2014/main" id="{D9502870-D9A8-4925-A03B-A39BF593A4D9}"/>
              </a:ext>
            </a:extLst>
          </p:cNvPr>
          <p:cNvSpPr/>
          <p:nvPr/>
        </p:nvSpPr>
        <p:spPr>
          <a:xfrm>
            <a:off x="263471" y="223892"/>
            <a:ext cx="2306308" cy="1325563"/>
          </a:xfrm>
          <a:prstGeom prst="roundRect">
            <a:avLst/>
          </a:prstGeom>
          <a:solidFill>
            <a:schemeClr val="bg1"/>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40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rPr>
              <a:t>こたえ</a:t>
            </a:r>
            <a:endParaRPr kumimoji="1" lang="ja-JP" altLang="en-US" sz="2800" b="1" dirty="0">
              <a:ln w="22225">
                <a:solidFill>
                  <a:schemeClr val="accent2"/>
                </a:solidFill>
                <a:prstDash val="solid"/>
              </a:ln>
              <a:solidFill>
                <a:schemeClr val="accent2">
                  <a:lumMod val="40000"/>
                  <a:lumOff val="60000"/>
                </a:schemeClr>
              </a:solidFill>
              <a:latin typeface="HGS創英角ﾎﾟｯﾌﾟ体" panose="040B0A00000000000000" pitchFamily="50" charset="-128"/>
              <a:ea typeface="HGS創英角ﾎﾟｯﾌﾟ体" panose="040B0A00000000000000" pitchFamily="50" charset="-128"/>
            </a:endParaRPr>
          </a:p>
        </p:txBody>
      </p:sp>
      <p:sp>
        <p:nvSpPr>
          <p:cNvPr id="5" name="四角形: 角を丸くする 4">
            <a:extLst>
              <a:ext uri="{FF2B5EF4-FFF2-40B4-BE49-F238E27FC236}">
                <a16:creationId xmlns:a16="http://schemas.microsoft.com/office/drawing/2014/main" id="{6BDB5B17-E002-44EA-9917-D3E00798D5DD}"/>
              </a:ext>
            </a:extLst>
          </p:cNvPr>
          <p:cNvSpPr/>
          <p:nvPr/>
        </p:nvSpPr>
        <p:spPr>
          <a:xfrm>
            <a:off x="1067550" y="3489029"/>
            <a:ext cx="4467836" cy="740071"/>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１</a:t>
            </a:r>
            <a:r>
              <a:rPr kumimoji="1" lang="ja-JP" altLang="en-US" sz="2800" dirty="0"/>
              <a:t>　</a:t>
            </a:r>
            <a:r>
              <a:rPr lang="ja-JP" altLang="en-US" sz="2800" dirty="0">
                <a:latin typeface="HGS創英角ﾎﾟｯﾌﾟ体" panose="040B0A00000000000000" pitchFamily="50" charset="-128"/>
                <a:ea typeface="HGS創英角ﾎﾟｯﾌﾟ体" panose="040B0A00000000000000" pitchFamily="50" charset="-128"/>
              </a:rPr>
              <a:t>９９</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四角形: 角を丸くする 5">
            <a:extLst>
              <a:ext uri="{FF2B5EF4-FFF2-40B4-BE49-F238E27FC236}">
                <a16:creationId xmlns:a16="http://schemas.microsoft.com/office/drawing/2014/main" id="{E9ACAE41-8150-4A40-B035-535A6FA9C4A9}"/>
              </a:ext>
            </a:extLst>
          </p:cNvPr>
          <p:cNvSpPr/>
          <p:nvPr/>
        </p:nvSpPr>
        <p:spPr>
          <a:xfrm>
            <a:off x="1067549" y="4596557"/>
            <a:ext cx="4467835" cy="740070"/>
          </a:xfrm>
          <a:prstGeom prst="round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２</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３４３</a:t>
            </a:r>
            <a:endParaRPr lang="en-US" altLang="ja-JP" sz="2800" dirty="0">
              <a:latin typeface="HGS創英角ﾎﾟｯﾌﾟ体" panose="040B0A00000000000000" pitchFamily="50" charset="-128"/>
              <a:ea typeface="HGS創英角ﾎﾟｯﾌﾟ体" panose="040B0A00000000000000" pitchFamily="50" charset="-128"/>
            </a:endParaRPr>
          </a:p>
        </p:txBody>
      </p:sp>
      <p:sp>
        <p:nvSpPr>
          <p:cNvPr id="7" name="四角形: 角を丸くする 6">
            <a:extLst>
              <a:ext uri="{FF2B5EF4-FFF2-40B4-BE49-F238E27FC236}">
                <a16:creationId xmlns:a16="http://schemas.microsoft.com/office/drawing/2014/main" id="{25B9EDE5-3730-41D1-B54A-97ADA86F973B}"/>
              </a:ext>
            </a:extLst>
          </p:cNvPr>
          <p:cNvSpPr/>
          <p:nvPr/>
        </p:nvSpPr>
        <p:spPr>
          <a:xfrm>
            <a:off x="1067550" y="5704083"/>
            <a:ext cx="4467834" cy="740069"/>
          </a:xfrm>
          <a:prstGeom prst="roundRect">
            <a:avLst/>
          </a:prstGeom>
          <a:solidFill>
            <a:schemeClr val="accent2">
              <a:lumMod val="20000"/>
              <a:lumOff val="80000"/>
            </a:schemeClr>
          </a:solidFill>
          <a:ln>
            <a:no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800" dirty="0">
                <a:ln>
                  <a:solidFill>
                    <a:schemeClr val="accent2"/>
                  </a:solidFill>
                </a:ln>
                <a:solidFill>
                  <a:schemeClr val="accent2"/>
                </a:solidFill>
                <a:effectLst>
                  <a:outerShdw blurRad="50800" dist="38100" dir="2700000" algn="t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３</a:t>
            </a:r>
            <a:r>
              <a:rPr kumimoji="1" lang="ja-JP" altLang="en-US" sz="2800" dirty="0"/>
              <a:t>　</a:t>
            </a:r>
            <a:r>
              <a:rPr kumimoji="1" lang="ja-JP" altLang="en-US" sz="2800" dirty="0">
                <a:latin typeface="HGS創英角ﾎﾟｯﾌﾟ体" panose="040B0A00000000000000" pitchFamily="50" charset="-128"/>
                <a:ea typeface="HGS創英角ﾎﾟｯﾌﾟ体" panose="040B0A00000000000000" pitchFamily="50" charset="-128"/>
              </a:rPr>
              <a:t>５６２</a:t>
            </a:r>
          </a:p>
        </p:txBody>
      </p:sp>
      <p:pic>
        <p:nvPicPr>
          <p:cNvPr id="8" name="図 7">
            <a:extLst>
              <a:ext uri="{FF2B5EF4-FFF2-40B4-BE49-F238E27FC236}">
                <a16:creationId xmlns:a16="http://schemas.microsoft.com/office/drawing/2014/main" id="{5D305CC3-68AA-4A0F-B8A6-7874BB49B41A}"/>
              </a:ext>
            </a:extLst>
          </p:cNvPr>
          <p:cNvPicPr>
            <a:picLocks noChangeAspect="1"/>
          </p:cNvPicPr>
          <p:nvPr/>
        </p:nvPicPr>
        <p:blipFill>
          <a:blip r:embed="rId2">
            <a:biLevel thresh="25000"/>
          </a:blip>
          <a:stretch>
            <a:fillRect/>
          </a:stretch>
        </p:blipFill>
        <p:spPr>
          <a:xfrm>
            <a:off x="10721817" y="5336627"/>
            <a:ext cx="1336138" cy="1343133"/>
          </a:xfrm>
          <a:prstGeom prst="rect">
            <a:avLst/>
          </a:prstGeom>
          <a:ln>
            <a:solidFill>
              <a:schemeClr val="accent3"/>
            </a:solidFill>
          </a:ln>
        </p:spPr>
      </p:pic>
      <p:sp>
        <p:nvSpPr>
          <p:cNvPr id="9" name="吹き出し: 円形 8">
            <a:extLst>
              <a:ext uri="{FF2B5EF4-FFF2-40B4-BE49-F238E27FC236}">
                <a16:creationId xmlns:a16="http://schemas.microsoft.com/office/drawing/2014/main" id="{679E92CC-096F-4801-AD6D-E507214C3979}"/>
              </a:ext>
            </a:extLst>
          </p:cNvPr>
          <p:cNvSpPr/>
          <p:nvPr/>
        </p:nvSpPr>
        <p:spPr>
          <a:xfrm>
            <a:off x="5900269" y="2804341"/>
            <a:ext cx="5869470" cy="2716014"/>
          </a:xfrm>
          <a:prstGeom prst="wedgeEllipseCallout">
            <a:avLst>
              <a:gd name="adj1" fmla="val 34263"/>
              <a:gd name="adj2" fmla="val 50479"/>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2800" dirty="0"/>
              <a:t>ひなん所には</a:t>
            </a:r>
            <a:endParaRPr lang="en-US" altLang="ja-JP" sz="2800" dirty="0"/>
          </a:p>
          <a:p>
            <a:pPr algn="ctr"/>
            <a:r>
              <a:rPr lang="ja-JP" altLang="en-US" sz="2800" dirty="0"/>
              <a:t>小学校・中学校などが</a:t>
            </a:r>
            <a:endParaRPr lang="en-US" altLang="ja-JP" sz="2800" dirty="0"/>
          </a:p>
          <a:p>
            <a:pPr algn="ctr"/>
            <a:r>
              <a:rPr lang="ja-JP" altLang="en-US" sz="2800" dirty="0"/>
              <a:t>指定されています</a:t>
            </a:r>
            <a:endParaRPr lang="en-US" altLang="ja-JP" sz="2800" dirty="0"/>
          </a:p>
        </p:txBody>
      </p:sp>
      <p:sp>
        <p:nvSpPr>
          <p:cNvPr id="10" name="テキスト ボックス 9">
            <a:extLst>
              <a:ext uri="{FF2B5EF4-FFF2-40B4-BE49-F238E27FC236}">
                <a16:creationId xmlns:a16="http://schemas.microsoft.com/office/drawing/2014/main" id="{7EF23935-13E6-40E3-AC01-E4D013BCFCAC}"/>
              </a:ext>
            </a:extLst>
          </p:cNvPr>
          <p:cNvSpPr txBox="1"/>
          <p:nvPr/>
        </p:nvSpPr>
        <p:spPr>
          <a:xfrm>
            <a:off x="5374038" y="6073180"/>
            <a:ext cx="6160576" cy="369332"/>
          </a:xfrm>
          <a:prstGeom prst="rect">
            <a:avLst/>
          </a:prstGeom>
          <a:noFill/>
        </p:spPr>
        <p:txBody>
          <a:bodyPr wrap="square">
            <a:spAutoFit/>
          </a:bodyPr>
          <a:lstStyle/>
          <a:p>
            <a:r>
              <a:rPr lang="ja-JP" altLang="en-US" dirty="0"/>
              <a:t>（令和３年９月30日時点）</a:t>
            </a:r>
          </a:p>
        </p:txBody>
      </p:sp>
    </p:spTree>
    <p:extLst>
      <p:ext uri="{BB962C8B-B14F-4D97-AF65-F5344CB8AC3E}">
        <p14:creationId xmlns:p14="http://schemas.microsoft.com/office/powerpoint/2010/main" val="40921798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421</Words>
  <Application>Microsoft Office PowerPoint</Application>
  <PresentationFormat>ワイド画面</PresentationFormat>
  <Paragraphs>69</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HGS創英角ﾎﾟｯﾌﾟ体</vt:lpstr>
      <vt:lpstr>游ゴシック</vt:lpstr>
      <vt:lpstr>游ゴシック Light</vt:lpstr>
      <vt:lpstr>Arial</vt:lpstr>
      <vt:lpstr>Office テーマ</vt:lpstr>
      <vt:lpstr>PowerPoint プレゼンテーション</vt:lpstr>
      <vt:lpstr>けがをしている人がいました。 救急車をよぶのは何番？</vt:lpstr>
      <vt:lpstr>けがをしている人がいました。 救急車をよぶのは何番？</vt:lpstr>
      <vt:lpstr>災害備ちくの目安として、大人１人に必要とされている１日分の水は何ℓでしょう？</vt:lpstr>
      <vt:lpstr>災害備ちくの目安として、大人１人に必要とされている１日分の水は何ℓでしょう？</vt:lpstr>
      <vt:lpstr>エレベーターに乗っている時、大地しんが発生しました！どうしますか？</vt:lpstr>
      <vt:lpstr>エレベーターに乗っている時、大地しんが発生しました！どうしますか？</vt:lpstr>
      <vt:lpstr>大阪市内の災害時ひなん所の数はいくつでしょう？</vt:lpstr>
      <vt:lpstr>大阪市内の災害時ひなん所の数はいくつでしょう？</vt:lpstr>
      <vt:lpstr>２０２１年、近き地方でゆれを感じる地しんはどれくらい起きたでしょう？</vt:lpstr>
      <vt:lpstr>２０２１年、近き地方でゆれを感じる地しんはどれくらい起きたでしょう？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林　蘭</cp:lastModifiedBy>
  <cp:revision>1</cp:revision>
  <dcterms:created xsi:type="dcterms:W3CDTF">2022-01-25T08:14:01Z</dcterms:created>
  <dcterms:modified xsi:type="dcterms:W3CDTF">2022-01-25T08:16:23Z</dcterms:modified>
</cp:coreProperties>
</file>