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66" r:id="rId5"/>
    <p:sldId id="267" r:id="rId6"/>
    <p:sldId id="262" r:id="rId7"/>
    <p:sldId id="263" r:id="rId8"/>
    <p:sldId id="264" r:id="rId9"/>
    <p:sldId id="265" r:id="rId10"/>
    <p:sldId id="268" r:id="rId11"/>
    <p:sldId id="26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72" y="8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CA443-6529-4DB2-9119-23E0BEE19089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6F790-41F8-4D5F-8252-CCC86AE03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27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6708EC-52AF-4B48-AC33-3FBC41446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7577DA-EFE1-49D8-8ADA-DE13660D2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2E5ABD-CDD9-48BF-AE1B-76D9A286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2BC07-14D4-4C10-80EB-3F2640B53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6E6CE2-BC6F-4390-AECA-83497211A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19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8F831A-B7B4-4816-8F75-6BDB38917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608EE0-537F-4766-AD60-9A7FD6FE0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5EDBAF-1C33-4E5B-899F-84B8D803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038906-5AEF-4B7E-9664-8FB217F2E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F69178-3DFC-44AB-A803-2C33BC1E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62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448D4BF-76B2-43C1-808F-EDD59EBD3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1358AA4-FD16-47E7-913A-8D46DD432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495005-A772-410B-BA5E-33EE4B98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3E6C32-1007-4599-80AC-28D68152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F9EBCC-7B8E-4FD2-9D3A-BA93A67B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20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9E8C8-9E1C-4D47-AEB9-DF5834B4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270D07-3B1B-4F85-BE1C-A68A0760B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2FE42E-F5A5-4FEA-8103-441860469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DDEF87-2627-4FFF-9EA3-6763C43F7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8D8FB2-77FC-4041-990F-30F2B681B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7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D6AB17-41CF-413D-A111-AA8752E6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556774-6A85-45EA-9DBD-624356426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27CBF1-7585-45B4-B3B7-912AAF75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91F9A-E93F-4C8F-85B9-3611B3E5B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069001-EC83-40A1-972F-B9A53776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82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2A0A4-2F56-4749-9931-906B17F9B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24CC20-30AF-4BE7-8465-CF8E30B94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5BEE2C-8F81-4364-B631-EC0ABC86E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5D65F4-9FB5-4F88-B493-DA90A9F8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0B84C6-6F26-4B4C-8BBE-C97E1E69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CEDFA6-B5DE-41B6-AC7D-6002DD15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54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8FE6BB-2044-4990-AE7F-D0508C3B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E9E136-6EAD-44FD-98E7-23266D187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0F4513-CAEA-4B42-8E20-7D3793ACF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A6F9B83-F2F4-4904-A9FD-9BBF8D99E0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FE4BA50-4F0D-4D0D-976E-C1A6033A0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48D4EB-7C6A-45B9-A925-E484AB76D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1006804-A95E-4484-B25F-6B05F3DEF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FEADAE-BE98-49B9-B9FD-F60035F1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02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9906E3-F31D-4E42-AB7F-41DC381E7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E654193-B0B9-40E6-A7F6-FF1CD0768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CCE6B8-EC9A-4ED1-B847-B6A7F1D5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861A3E-0E20-4076-B6ED-7E44F506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07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3CA31F-7A66-482C-875C-B27F59CC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98F540D-849A-416A-8FB9-88C8D729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9B6755-4E4E-46E8-955D-1F2A7A32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33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AB5D2C-140A-4832-A1EA-476538509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682CAD-EE9A-4F2A-832B-BBBAD1F7F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3471EE-5F67-405C-BC76-A0D241B48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3FEAF2-001F-4DB2-9C18-E99936CBD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8F33BC-0ADA-43FD-84F3-F56C5034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B6A010-A837-4F47-8C23-4D76DFBF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69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0F2C0-CA34-49CB-9F9E-72DB86707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0934AF2-AC11-4C1C-A722-125828C61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DF1DF3-658D-42C4-9A1B-CF0408F57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37FFF9-3C81-495D-A1D5-225EE0E2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709EA4-E448-42DC-8B98-807F15D6A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198FF6-67BE-44FB-8198-BF03317A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79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FC07BFE-F7E3-4D28-8DC5-D41DD1D10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3CC2C3-8E96-4894-8177-D9CC138DE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45CCA3-F1A3-4604-826E-FC444DB65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F42AC-2193-4D02-9593-7DFC93D54651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559139-CD17-46DD-83DA-7DA48733F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25C353-DAEA-4F05-B201-0725495FE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CCF90-38AB-4C8E-B333-AB66938A88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0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8000">
              <a:schemeClr val="accent1">
                <a:lumMod val="45000"/>
                <a:lumOff val="5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83B5E06-3B46-42D8-A1AC-C19F72274639}"/>
              </a:ext>
            </a:extLst>
          </p:cNvPr>
          <p:cNvSpPr/>
          <p:nvPr/>
        </p:nvSpPr>
        <p:spPr>
          <a:xfrm>
            <a:off x="2527827" y="2346352"/>
            <a:ext cx="7136346" cy="2092271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ln w="660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上級</a:t>
            </a:r>
            <a:endParaRPr lang="en-US" altLang="ja-JP" sz="9600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kumimoji="1" lang="en-US" altLang="ja-JP" sz="2400" b="1" dirty="0">
              <a:ln w="660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kumimoji="1" lang="ja-JP" altLang="en-US" sz="5400" b="1" dirty="0">
                <a:solidFill>
                  <a:schemeClr val="bg1"/>
                </a:solidFill>
              </a:rPr>
              <a:t>中学生以上対象</a:t>
            </a:r>
          </a:p>
        </p:txBody>
      </p:sp>
    </p:spTree>
    <p:extLst>
      <p:ext uri="{BB962C8B-B14F-4D97-AF65-F5344CB8AC3E}">
        <p14:creationId xmlns:p14="http://schemas.microsoft.com/office/powerpoint/2010/main" val="3126913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災害時、安全が確保できる場合は自宅避難、または親戚や知人宅、その他宿泊施設などへ避難することをなんという？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3"/>
            <a:ext cx="2306308" cy="109346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問題５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990058" y="3600224"/>
            <a:ext cx="4467836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分散避難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990057" y="4707752"/>
            <a:ext cx="4467835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選択避難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990058" y="5815278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リスク回避避難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1198094-5103-475C-9345-992039F8AADC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597831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A036F78B-72A8-42C6-B36E-2F12C4E421FB}"/>
              </a:ext>
            </a:extLst>
          </p:cNvPr>
          <p:cNvSpPr/>
          <p:nvPr/>
        </p:nvSpPr>
        <p:spPr>
          <a:xfrm>
            <a:off x="5535384" y="4111309"/>
            <a:ext cx="5359925" cy="2332843"/>
          </a:xfrm>
          <a:prstGeom prst="wedgeEllipseCallout">
            <a:avLst>
              <a:gd name="adj1" fmla="val 48912"/>
              <a:gd name="adj2" fmla="val 2517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新型コロナ禍で災害が起きた際は、できるだけ３密を避けましょう</a:t>
            </a:r>
            <a:endParaRPr lang="en-US" altLang="ja-JP" sz="2800" dirty="0"/>
          </a:p>
        </p:txBody>
      </p:sp>
      <p:pic>
        <p:nvPicPr>
          <p:cNvPr id="10" name="グラフィックス 9" descr="メガホン 1 枠線">
            <a:extLst>
              <a:ext uri="{FF2B5EF4-FFF2-40B4-BE49-F238E27FC236}">
                <a16:creationId xmlns:a16="http://schemas.microsoft.com/office/drawing/2014/main" id="{CCF09492-F68C-4896-BCBA-3D3094383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0" y="3498427"/>
            <a:ext cx="914400" cy="91440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5AA281-8BAC-4362-B9D2-86158442E2AF}"/>
              </a:ext>
            </a:extLst>
          </p:cNvPr>
          <p:cNvSpPr txBox="1"/>
          <p:nvPr/>
        </p:nvSpPr>
        <p:spPr>
          <a:xfrm>
            <a:off x="7010400" y="3574036"/>
            <a:ext cx="1312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ヒント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08833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災害時、安全が確保できる場合は自宅避難、または親戚や知人宅、その他宿泊施設などへ避難することをなんという？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3"/>
            <a:ext cx="2306308" cy="109346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990058" y="3600224"/>
            <a:ext cx="4467836" cy="7400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分散避難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990057" y="4707752"/>
            <a:ext cx="4467835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選択避難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990058" y="5815278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リスク回避避難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1198094-5103-475C-9345-992039F8AADC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597831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A036F78B-72A8-42C6-B36E-2F12C4E421FB}"/>
              </a:ext>
            </a:extLst>
          </p:cNvPr>
          <p:cNvSpPr/>
          <p:nvPr/>
        </p:nvSpPr>
        <p:spPr>
          <a:xfrm>
            <a:off x="5115425" y="3541330"/>
            <a:ext cx="5748887" cy="2332843"/>
          </a:xfrm>
          <a:prstGeom prst="wedgeEllipseCallout">
            <a:avLst>
              <a:gd name="adj1" fmla="val 42262"/>
              <a:gd name="adj2" fmla="val 43773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３密を避けるため</a:t>
            </a:r>
            <a:endParaRPr lang="en-US" altLang="ja-JP" sz="2800" dirty="0"/>
          </a:p>
          <a:p>
            <a:pPr algn="ctr"/>
            <a:r>
              <a:rPr lang="ja-JP" altLang="en-US" sz="2800" dirty="0"/>
              <a:t>安全が確保できる場合は自宅避難を最優先！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10156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</a:t>
            </a: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に備えて準備しておく水や食べ物は</a:t>
            </a:r>
            <a:br>
              <a:rPr kumimoji="1" lang="en-US" altLang="ja-JP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何日分？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問題１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50" y="3489029"/>
            <a:ext cx="4467836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１日分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4467835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日分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７日分</a:t>
            </a:r>
          </a:p>
        </p:txBody>
      </p:sp>
    </p:spTree>
    <p:extLst>
      <p:ext uri="{BB962C8B-B14F-4D97-AF65-F5344CB8AC3E}">
        <p14:creationId xmlns:p14="http://schemas.microsoft.com/office/powerpoint/2010/main" val="198913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</a:t>
            </a: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に備えて準備しておく水や食べ物は</a:t>
            </a:r>
            <a:br>
              <a:rPr kumimoji="1" lang="en-US" altLang="ja-JP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何日分？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50" y="3489029"/>
            <a:ext cx="4467836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１日分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4467835" cy="7400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日分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７日分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8ECBD76-EAB1-4BF5-A49B-0A1817048EF4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67A3A687-F436-43E3-B421-66B9D82C8156}"/>
              </a:ext>
            </a:extLst>
          </p:cNvPr>
          <p:cNvSpPr/>
          <p:nvPr/>
        </p:nvSpPr>
        <p:spPr>
          <a:xfrm>
            <a:off x="5053030" y="2645839"/>
            <a:ext cx="6151141" cy="3058244"/>
          </a:xfrm>
          <a:prstGeom prst="wedgeEllipseCallout">
            <a:avLst>
              <a:gd name="adj1" fmla="val 42545"/>
              <a:gd name="adj2" fmla="val 4524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インスタント食品などは</a:t>
            </a:r>
            <a:r>
              <a:rPr kumimoji="1" lang="ja-JP" altLang="en-US" sz="3200" dirty="0"/>
              <a:t>品薄状態になる恐れがあります。</a:t>
            </a:r>
            <a:endParaRPr kumimoji="1" lang="en-US" altLang="ja-JP" sz="3200" dirty="0"/>
          </a:p>
          <a:p>
            <a:pPr algn="ctr"/>
            <a:r>
              <a:rPr lang="ja-JP" altLang="en-US" sz="3200" dirty="0"/>
              <a:t>家庭でも備えておきましょう。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7864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普段使いの食糧を少し多めに買い置きし、期限までに消費してまた買い置きを繰り返す、食糧備蓄の方法を何と呼ぶ？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3"/>
            <a:ext cx="2306308" cy="12046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問題２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05555" y="3678984"/>
            <a:ext cx="5271257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サイクルストック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05555" y="4786510"/>
            <a:ext cx="5271258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サスティナブルストック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05556" y="5894038"/>
            <a:ext cx="5271256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ローリングストック</a:t>
            </a:r>
          </a:p>
        </p:txBody>
      </p:sp>
    </p:spTree>
    <p:extLst>
      <p:ext uri="{BB962C8B-B14F-4D97-AF65-F5344CB8AC3E}">
        <p14:creationId xmlns:p14="http://schemas.microsoft.com/office/powerpoint/2010/main" val="72740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普段使いの食糧を少し多めに買い置きし、期限までに消費してまた買い置きを繰り返す、食糧備蓄の方法を何と呼ぶ？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3"/>
            <a:ext cx="2306308" cy="12046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05555" y="3678984"/>
            <a:ext cx="5271257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サイクルストック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05555" y="4786510"/>
            <a:ext cx="5271258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サスティナブルストック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05556" y="5894038"/>
            <a:ext cx="5271256" cy="74006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ローリングストック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827E584-2216-441B-BB4D-0A94B4780CD3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5C55C08E-5396-4C22-A11A-B58D4D9C93CA}"/>
              </a:ext>
            </a:extLst>
          </p:cNvPr>
          <p:cNvSpPr/>
          <p:nvPr/>
        </p:nvSpPr>
        <p:spPr>
          <a:xfrm>
            <a:off x="5035303" y="3392488"/>
            <a:ext cx="6151141" cy="2728408"/>
          </a:xfrm>
          <a:prstGeom prst="wedgeEllipseCallout">
            <a:avLst>
              <a:gd name="adj1" fmla="val 42545"/>
              <a:gd name="adj2" fmla="val 4524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長期保存用の食糧をまとめて購入するよりも、手軽に始められることが利点です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4219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南海トラフ巨大地震で、大阪市に津波が到達するとされているのは発生して何分後？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問題３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50" y="3489029"/>
            <a:ext cx="4467836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４０分後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4467835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１時間５０分後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２時間３０分後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612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南海トラフ巨大地震で、大阪市に津波が到達するとされているのは発生して何分後？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50" y="3489029"/>
            <a:ext cx="4467836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４０分後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4467835" cy="7400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１時間５０分後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２時間３０分後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ED844C5-8CF8-4542-B5E0-74B89440CF79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95FD270A-3D50-49CF-BC3F-164D998648B3}"/>
              </a:ext>
            </a:extLst>
          </p:cNvPr>
          <p:cNvSpPr/>
          <p:nvPr/>
        </p:nvSpPr>
        <p:spPr>
          <a:xfrm>
            <a:off x="5160936" y="3385908"/>
            <a:ext cx="5717770" cy="2642933"/>
          </a:xfrm>
          <a:prstGeom prst="wedgeEllipseCallout">
            <a:avLst>
              <a:gd name="adj1" fmla="val 44702"/>
              <a:gd name="adj2" fmla="val 4393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時間</a:t>
            </a:r>
            <a:r>
              <a:rPr lang="en-US" altLang="ja-JP" sz="3200" dirty="0"/>
              <a:t>50</a:t>
            </a:r>
            <a:r>
              <a:rPr lang="ja-JP" altLang="en-US" sz="3200" dirty="0"/>
              <a:t>分で１ｍを超える津波が到達すると言われています。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5026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下水道から河川や海域に雨水を排除できないことにより、マンホールや雨水ますから雨水があふれる現象を何というでしょう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102989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問題４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50" y="3736429"/>
            <a:ext cx="4467836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河川氾濫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843957"/>
            <a:ext cx="4467835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内水氾濫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951483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外水氾濫</a:t>
            </a:r>
          </a:p>
        </p:txBody>
      </p:sp>
    </p:spTree>
    <p:extLst>
      <p:ext uri="{BB962C8B-B14F-4D97-AF65-F5344CB8AC3E}">
        <p14:creationId xmlns:p14="http://schemas.microsoft.com/office/powerpoint/2010/main" val="1264458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下水道から河川や海域に雨水を排除できないことにより、マンホールや雨水ますから雨水があふれる現象を何というでしょう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102989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50" y="3736429"/>
            <a:ext cx="4467836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河川氾濫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843957"/>
            <a:ext cx="4467835" cy="7400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内水氾濫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951483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外水氾濫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2FABA78-2658-466B-B0C9-82CAF9D04C94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135596CE-8F6D-4071-9952-D3271EEA5C96}"/>
              </a:ext>
            </a:extLst>
          </p:cNvPr>
          <p:cNvSpPr/>
          <p:nvPr/>
        </p:nvSpPr>
        <p:spPr>
          <a:xfrm>
            <a:off x="4788975" y="3489028"/>
            <a:ext cx="6106333" cy="2642933"/>
          </a:xfrm>
          <a:prstGeom prst="wedgeEllipseCallout">
            <a:avLst>
              <a:gd name="adj1" fmla="val 44702"/>
              <a:gd name="adj2" fmla="val 4393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大雨によって下水道の排水能力を上回ると</a:t>
            </a:r>
            <a:endParaRPr lang="en-US" altLang="ja-JP" sz="3200" dirty="0"/>
          </a:p>
          <a:p>
            <a:pPr algn="ctr"/>
            <a:r>
              <a:rPr lang="ja-JP" altLang="en-US" sz="3200" dirty="0"/>
              <a:t>内水氾濫が発生します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53161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441</Words>
  <Application>Microsoft Office PowerPoint</Application>
  <PresentationFormat>ワイド画面</PresentationFormat>
  <Paragraphs>63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災害に備えて準備しておく水や食べ物は 何日分？</vt:lpstr>
      <vt:lpstr>災害に備えて準備しておく水や食べ物は 何日分？</vt:lpstr>
      <vt:lpstr>普段使いの食糧を少し多めに買い置きし、期限までに消費してまた買い置きを繰り返す、食糧備蓄の方法を何と呼ぶ？</vt:lpstr>
      <vt:lpstr>普段使いの食糧を少し多めに買い置きし、期限までに消費してまた買い置きを繰り返す、食糧備蓄の方法を何と呼ぶ？</vt:lpstr>
      <vt:lpstr>南海トラフ巨大地震で、大阪市に津波が到達するとされているのは発生して何分後？</vt:lpstr>
      <vt:lpstr>南海トラフ巨大地震で、大阪市に津波が到達するとされているのは発生して何分後？</vt:lpstr>
      <vt:lpstr>下水道から河川や海域に雨水を排除できないことにより、マンホールや雨水ますから雨水があふれる現象を何というでしょう</vt:lpstr>
      <vt:lpstr>下水道から河川や海域に雨水を排除できないことにより、マンホールや雨水ますから雨水があふれる現象を何というでしょう</vt:lpstr>
      <vt:lpstr>災害時、安全が確保できる場合は自宅避難、または親戚や知人宅、その他宿泊施設などへ避難することをなんという？</vt:lpstr>
      <vt:lpstr>災害時、安全が確保できる場合は自宅避難、または親戚や知人宅、その他宿泊施設などへ避難することをなんという？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林　蘭</dc:creator>
  <cp:lastModifiedBy>林　蘭</cp:lastModifiedBy>
  <cp:revision>35</cp:revision>
  <dcterms:created xsi:type="dcterms:W3CDTF">2022-01-13T04:15:19Z</dcterms:created>
  <dcterms:modified xsi:type="dcterms:W3CDTF">2022-01-27T05:01:26Z</dcterms:modified>
</cp:coreProperties>
</file>