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73" r:id="rId3"/>
    <p:sldId id="274" r:id="rId4"/>
    <p:sldId id="265" r:id="rId5"/>
    <p:sldId id="267" r:id="rId6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31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459" y="62"/>
      </p:cViewPr>
      <p:guideLst>
        <p:guide orient="horz" pos="2069"/>
        <p:guide pos="31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E3AC-79A4-418E-A813-494C0DCF1C7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789F-4FAF-46B2-8B2C-F29F7DBCC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32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E3AC-79A4-418E-A813-494C0DCF1C7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789F-4FAF-46B2-8B2C-F29F7DBCC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978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E3AC-79A4-418E-A813-494C0DCF1C7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789F-4FAF-46B2-8B2C-F29F7DBCC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655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E3AC-79A4-418E-A813-494C0DCF1C7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789F-4FAF-46B2-8B2C-F29F7DBCC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666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E3AC-79A4-418E-A813-494C0DCF1C7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789F-4FAF-46B2-8B2C-F29F7DBCC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51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E3AC-79A4-418E-A813-494C0DCF1C7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789F-4FAF-46B2-8B2C-F29F7DBCC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8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E3AC-79A4-418E-A813-494C0DCF1C7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789F-4FAF-46B2-8B2C-F29F7DBCC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95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E3AC-79A4-418E-A813-494C0DCF1C7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789F-4FAF-46B2-8B2C-F29F7DBCC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209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E3AC-79A4-418E-A813-494C0DCF1C7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789F-4FAF-46B2-8B2C-F29F7DBCC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21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E3AC-79A4-418E-A813-494C0DCF1C7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789F-4FAF-46B2-8B2C-F29F7DBCC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831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E3AC-79A4-418E-A813-494C0DCF1C7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789F-4FAF-46B2-8B2C-F29F7DBCC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231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3E3AC-79A4-418E-A813-494C0DCF1C7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8789F-4FAF-46B2-8B2C-F29F7DBCC4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37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s-tsumura@city.osaka.ne.j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823891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dirty="0"/>
              <a:t>（記入シート）</a:t>
            </a:r>
            <a:br>
              <a:rPr lang="en-US" altLang="ja-JP" dirty="0"/>
            </a:b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北区中学校職業出前授業</a:t>
            </a:r>
            <a:b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協力企業・団体紹介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7032" y="2383418"/>
            <a:ext cx="9224962" cy="4183637"/>
          </a:xfrm>
        </p:spPr>
        <p:txBody>
          <a:bodyPr>
            <a:normAutofit/>
          </a:bodyPr>
          <a:lstStyle/>
          <a:p>
            <a:r>
              <a:rPr kumimoji="1" lang="ja-JP" altLang="en-US" sz="2400" dirty="0">
                <a:latin typeface="+mn-ea"/>
              </a:rPr>
              <a:t>この度は、本事業にご協力いただきありがとうございます。次のシートの各欄に、企業・団体の紹介文や情報、出前授業のテーマや説明などをご記入ください。</a:t>
            </a:r>
            <a:endParaRPr kumimoji="1" lang="en-US" altLang="ja-JP" sz="2400" dirty="0">
              <a:latin typeface="+mn-ea"/>
            </a:endParaRPr>
          </a:p>
          <a:p>
            <a:r>
              <a:rPr lang="ja-JP" altLang="en-US" sz="2400" dirty="0">
                <a:latin typeface="+mn-ea"/>
              </a:rPr>
              <a:t>２～３ページに各欄の説明がございますのでご確認ください。赤字の個所がご記入いただく個所となります。</a:t>
            </a:r>
            <a:endParaRPr lang="en-US" altLang="ja-JP" sz="2400" dirty="0">
              <a:latin typeface="+mn-ea"/>
            </a:endParaRPr>
          </a:p>
          <a:p>
            <a:r>
              <a:rPr kumimoji="1" lang="ja-JP" altLang="en-US" sz="2400" dirty="0">
                <a:latin typeface="+mn-ea"/>
              </a:rPr>
              <a:t>１テーマにつき「職業出前授業のテーマ」シートを</a:t>
            </a:r>
            <a:r>
              <a:rPr lang="ja-JP" altLang="en-US" sz="2400" dirty="0">
                <a:latin typeface="+mn-ea"/>
              </a:rPr>
              <a:t>１枚使用してください</a:t>
            </a:r>
            <a:endParaRPr kumimoji="1" lang="en-US" altLang="ja-JP" sz="2400" dirty="0">
              <a:latin typeface="+mn-ea"/>
            </a:endParaRPr>
          </a:p>
          <a:p>
            <a:r>
              <a:rPr lang="ja-JP" altLang="en-US" sz="2400" dirty="0">
                <a:latin typeface="+mn-ea"/>
              </a:rPr>
              <a:t>ご不明な点がございましたら、下記担当者までご連絡ください。</a:t>
            </a:r>
            <a:endParaRPr lang="en-US" altLang="ja-JP" sz="2400" dirty="0">
              <a:latin typeface="+mn-ea"/>
            </a:endParaRPr>
          </a:p>
          <a:p>
            <a:pPr marL="0" indent="0" algn="r">
              <a:buNone/>
            </a:pPr>
            <a:r>
              <a:rPr lang="ja-JP" altLang="en-US" sz="2400" dirty="0">
                <a:latin typeface="+mn-ea"/>
              </a:rPr>
              <a:t>大阪市北区役所子育て・教育課（教育担当）</a:t>
            </a:r>
            <a:endParaRPr lang="en-US" altLang="ja-JP" sz="2400" dirty="0">
              <a:latin typeface="+mn-ea"/>
            </a:endParaRPr>
          </a:p>
          <a:p>
            <a:pPr marL="0" indent="0" algn="r">
              <a:buNone/>
            </a:pPr>
            <a:r>
              <a:rPr lang="en-US" altLang="ja-JP" sz="2400" dirty="0">
                <a:latin typeface="+mn-ea"/>
              </a:rPr>
              <a:t>TEL:06-6313-9472</a:t>
            </a:r>
            <a:r>
              <a:rPr lang="ja-JP" altLang="en-US" sz="2400" dirty="0">
                <a:latin typeface="+mn-ea"/>
              </a:rPr>
              <a:t>　</a:t>
            </a:r>
            <a:r>
              <a:rPr lang="en-US" altLang="ja-JP" sz="2400" dirty="0">
                <a:latin typeface="+mn-ea"/>
              </a:rPr>
              <a:t>e-mail</a:t>
            </a:r>
            <a:r>
              <a:rPr lang="ja-JP" altLang="en-US" sz="2400" dirty="0">
                <a:latin typeface="+mn-ea"/>
              </a:rPr>
              <a:t>：</a:t>
            </a:r>
            <a:r>
              <a:rPr lang="en-US" altLang="ja-JP" sz="2400" dirty="0">
                <a:latin typeface="+mn-ea"/>
                <a:hlinkClick r:id="rId2"/>
              </a:rPr>
              <a:t>ta0011@city.osaka.lg.jp</a:t>
            </a:r>
            <a:endParaRPr lang="en-US" altLang="ja-JP" sz="2400" dirty="0">
              <a:latin typeface="+mn-ea"/>
            </a:endParaRPr>
          </a:p>
          <a:p>
            <a:endParaRPr lang="en-US" altLang="ja-JP" dirty="0">
              <a:latin typeface="+mn-ea"/>
            </a:endParaRPr>
          </a:p>
          <a:p>
            <a:endParaRPr kumimoji="1" lang="ja-JP" altLang="en-US" dirty="0">
              <a:latin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8312728" y="277091"/>
            <a:ext cx="1316182" cy="443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様式１</a:t>
            </a:r>
          </a:p>
        </p:txBody>
      </p:sp>
    </p:spTree>
    <p:extLst>
      <p:ext uri="{BB962C8B-B14F-4D97-AF65-F5344CB8AC3E}">
        <p14:creationId xmlns:p14="http://schemas.microsoft.com/office/powerpoint/2010/main" val="110002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49B4DE3-ACA1-1E91-8600-D53CAB6AE44F}"/>
              </a:ext>
            </a:extLst>
          </p:cNvPr>
          <p:cNvGrpSpPr/>
          <p:nvPr/>
        </p:nvGrpSpPr>
        <p:grpSpPr>
          <a:xfrm>
            <a:off x="640595" y="514226"/>
            <a:ext cx="8659091" cy="3341556"/>
            <a:chOff x="640595" y="514226"/>
            <a:chExt cx="8659091" cy="3341556"/>
          </a:xfrm>
        </p:grpSpPr>
        <p:sp>
          <p:nvSpPr>
            <p:cNvPr id="5" name="正方形/長方形 4"/>
            <p:cNvSpPr/>
            <p:nvPr/>
          </p:nvSpPr>
          <p:spPr>
            <a:xfrm>
              <a:off x="640599" y="871358"/>
              <a:ext cx="720433" cy="50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NO.</a:t>
              </a: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1361032" y="871358"/>
              <a:ext cx="7938654" cy="50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①　企業・団体名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40595" y="1383773"/>
              <a:ext cx="8659090" cy="4337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②　企業・団体を紹介している公式</a:t>
              </a:r>
              <a:r>
                <a:rPr kumimoji="1" lang="ja-JP" altLang="en-US" sz="1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ｗ</a:t>
              </a:r>
              <a:r>
                <a:rPr kumimoji="1" lang="en-US" altLang="ja-JP" sz="1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eb</a:t>
              </a: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ページの</a:t>
              </a:r>
              <a:r>
                <a:rPr kumimoji="1" lang="en-US" altLang="ja-JP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URL</a:t>
              </a: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7768596" y="1817480"/>
              <a:ext cx="1531089" cy="20383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企業・団体の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web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ページ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URL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の</a:t>
              </a:r>
              <a:r>
                <a: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QR</a:t>
              </a: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コードを張り付けます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640595" y="1817480"/>
              <a:ext cx="7127999" cy="20383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③　企業・団体の簡単な紹介文</a:t>
              </a:r>
              <a:endPara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　　　　　</a:t>
              </a:r>
              <a:endPara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　　　　　出前授業以外の</a:t>
              </a:r>
              <a:r>
                <a:rPr kumimoji="1" lang="en-US" altLang="ja-JP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CSR</a:t>
              </a: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連携が可能な取組みなどがあれば、</a:t>
              </a:r>
              <a:endPara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　　　　　ここでご紹介ください</a:t>
              </a:r>
              <a:endPara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640595" y="514226"/>
              <a:ext cx="57740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企業・団体紹介シート</a:t>
              </a:r>
            </a:p>
          </p:txBody>
        </p:sp>
      </p:grpSp>
      <p:sp>
        <p:nvSpPr>
          <p:cNvPr id="24" name="テキスト ボックス 23"/>
          <p:cNvSpPr txBox="1"/>
          <p:nvPr/>
        </p:nvSpPr>
        <p:spPr>
          <a:xfrm>
            <a:off x="640595" y="3974051"/>
            <a:ext cx="305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担当者連絡先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640595" y="4343383"/>
            <a:ext cx="8659091" cy="1734828"/>
            <a:chOff x="640595" y="4160499"/>
            <a:chExt cx="8659091" cy="1734828"/>
          </a:xfrm>
        </p:grpSpPr>
        <p:sp>
          <p:nvSpPr>
            <p:cNvPr id="25" name="正方形/長方形 24"/>
            <p:cNvSpPr/>
            <p:nvPr/>
          </p:nvSpPr>
          <p:spPr>
            <a:xfrm>
              <a:off x="640596" y="4160499"/>
              <a:ext cx="8659090" cy="4337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　　　　　　　　　　　　　　④　部署名と役職、氏名</a:t>
              </a:r>
              <a:endPara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640596" y="4594206"/>
              <a:ext cx="8659090" cy="4337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　</a:t>
              </a: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　　　　　　　　　　　　　⑤　依頼文書等郵便物の送付先</a:t>
              </a: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640595" y="5027913"/>
              <a:ext cx="8659090" cy="4337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　　　　　　　　　　　　　　　　</a:t>
              </a: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⑥　</a:t>
              </a: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電話連絡先と、</a:t>
              </a:r>
              <a:r>
                <a:rPr kumimoji="1" lang="en-US" altLang="ja-JP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FAX</a:t>
              </a: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番号（あれば）</a:t>
              </a: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640595" y="5461620"/>
              <a:ext cx="8659090" cy="4337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　　　　　　　　　　　　　　⑦　電子メールアドレス</a:t>
              </a:r>
            </a:p>
          </p:txBody>
        </p:sp>
      </p:grpSp>
      <p:sp>
        <p:nvSpPr>
          <p:cNvPr id="31" name="左中かっこ 30"/>
          <p:cNvSpPr/>
          <p:nvPr/>
        </p:nvSpPr>
        <p:spPr>
          <a:xfrm>
            <a:off x="2858712" y="4583873"/>
            <a:ext cx="332510" cy="1267063"/>
          </a:xfrm>
          <a:prstGeom prst="leftBrace">
            <a:avLst>
              <a:gd name="adj1" fmla="val 8333"/>
              <a:gd name="adj2" fmla="val 39309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115115" y="4748954"/>
            <a:ext cx="1743596" cy="738664"/>
          </a:xfrm>
          <a:prstGeom prst="rect">
            <a:avLst/>
          </a:prstGeom>
          <a:solidFill>
            <a:schemeClr val="accent2">
              <a:lumMod val="20000"/>
              <a:lumOff val="80000"/>
              <a:alpha val="66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学校からの連絡先窓口となっていただく担当者の方の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81890" y="184378"/>
            <a:ext cx="2050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（記載欄の説明）</a:t>
            </a:r>
          </a:p>
        </p:txBody>
      </p:sp>
    </p:spTree>
    <p:extLst>
      <p:ext uri="{BB962C8B-B14F-4D97-AF65-F5344CB8AC3E}">
        <p14:creationId xmlns:p14="http://schemas.microsoft.com/office/powerpoint/2010/main" val="1380679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/>
          <p:cNvSpPr/>
          <p:nvPr/>
        </p:nvSpPr>
        <p:spPr>
          <a:xfrm>
            <a:off x="606315" y="1698964"/>
            <a:ext cx="4366057" cy="34599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⑨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上記のテーマに関する概要などをご記入ください。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画像を貼り付けていただいても結構です。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テーマによって連絡先が異なる場合は、こちらに掲載してください。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362547" y="707026"/>
            <a:ext cx="7920000" cy="5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⑧　出前授業のテーマ（１テーマで１ページです）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24392" y="361690"/>
            <a:ext cx="305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職業出前授業シート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4972374" y="1698964"/>
            <a:ext cx="1952302" cy="34599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講演条件について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□土曜日実施不可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□日祝日実施不可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□繁忙期不可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□回数制限あり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□リモートのみ可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□その他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886647" y="1288329"/>
            <a:ext cx="305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講演時の条件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42114" y="1330495"/>
            <a:ext cx="305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テーマの内容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924677" y="1698964"/>
            <a:ext cx="2357870" cy="34599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使用機材等について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パソコン使用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□なし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□あり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□持込あり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持込パソコンのモニター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接続端子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□</a:t>
            </a:r>
            <a: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HDMI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□</a:t>
            </a:r>
            <a: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15pin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□持込なし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使用教室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□普通教室　　□理科室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□体育館　　　□格技室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□家庭科室　　□技術室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□音楽室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□その他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42114" y="710589"/>
            <a:ext cx="720000" cy="5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NO.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124772" y="4612387"/>
            <a:ext cx="4014062" cy="461665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当てはまる個所の□を■に変更し、必要に応じてコメントを追記してください。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289071" y="1697920"/>
            <a:ext cx="589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⑩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8692928" y="1698964"/>
            <a:ext cx="589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⑪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97747" y="5569527"/>
            <a:ext cx="8684800" cy="8637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⑫　その他の留意点があればご記入ください。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　中学校</a:t>
            </a:r>
            <a:r>
              <a:rPr kumimoji="1" lang="ja-JP" altLang="en-US" sz="14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で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の職業出前授業以外にも対応可能な取組み（例えば、小学校への出前授業）がありましたら、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　その旨をこちらに記載をお願いします。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97747" y="5187106"/>
            <a:ext cx="305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その他留意点</a:t>
            </a:r>
          </a:p>
        </p:txBody>
      </p:sp>
    </p:spTree>
    <p:extLst>
      <p:ext uri="{BB962C8B-B14F-4D97-AF65-F5344CB8AC3E}">
        <p14:creationId xmlns:p14="http://schemas.microsoft.com/office/powerpoint/2010/main" val="747367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40599" y="623221"/>
            <a:ext cx="720433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NO.</a:t>
            </a:r>
            <a:endParaRPr kumimoji="1" lang="ja-JP" altLang="en-US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61032" y="623221"/>
            <a:ext cx="7938654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40595" y="1121568"/>
            <a:ext cx="8659090" cy="4337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768596" y="1555275"/>
            <a:ext cx="1531089" cy="20383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640595" y="1555275"/>
            <a:ext cx="7127999" cy="20383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40597" y="190967"/>
            <a:ext cx="5774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企業・団体紹介シート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40595" y="3791167"/>
            <a:ext cx="305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担当者連絡先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640596" y="4160499"/>
            <a:ext cx="8659090" cy="4337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40596" y="4594206"/>
            <a:ext cx="8659090" cy="4337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40595" y="5027913"/>
            <a:ext cx="8659090" cy="4337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640595" y="5461620"/>
            <a:ext cx="8659090" cy="4337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531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/>
          <p:cNvSpPr/>
          <p:nvPr/>
        </p:nvSpPr>
        <p:spPr>
          <a:xfrm>
            <a:off x="606315" y="1698965"/>
            <a:ext cx="4366057" cy="3524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362547" y="707026"/>
            <a:ext cx="7920000" cy="5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24392" y="361690"/>
            <a:ext cx="305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職業出前授業シート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4972374" y="1698965"/>
            <a:ext cx="1952302" cy="3524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</a:rPr>
              <a:t>講演条件について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□土曜日実施不可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□日祝日実施不可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□繁忙期不可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□回数制限あり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□リモートのみ可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□その他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　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　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　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endParaRPr kumimoji="1" lang="en-US" altLang="ja-JP" sz="1100" dirty="0">
              <a:solidFill>
                <a:schemeClr val="tx1"/>
              </a:solidFill>
            </a:endParaRPr>
          </a:p>
          <a:p>
            <a:endParaRPr kumimoji="1" lang="en-US" altLang="ja-JP" sz="11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886647" y="1288329"/>
            <a:ext cx="305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講演時の条件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42114" y="1330495"/>
            <a:ext cx="305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テーマの内容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924677" y="1698965"/>
            <a:ext cx="2357870" cy="3524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</a:rPr>
              <a:t>使用機材等について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パソコン使用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　□なし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rgbClr val="0070C0"/>
                </a:solidFill>
              </a:rPr>
              <a:t>　</a:t>
            </a:r>
            <a:r>
              <a:rPr kumimoji="1" lang="ja-JP" altLang="en-US" sz="1100" b="1" dirty="0">
                <a:solidFill>
                  <a:schemeClr val="tx1"/>
                </a:solidFill>
              </a:rPr>
              <a:t>□あり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　　□持込あり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　　　持込パソコンのモニター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　　　接続端子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　　　　□</a:t>
            </a:r>
            <a:r>
              <a:rPr kumimoji="1" lang="en-US" altLang="ja-JP" sz="1100" b="1" dirty="0">
                <a:solidFill>
                  <a:schemeClr val="tx1"/>
                </a:solidFill>
              </a:rPr>
              <a:t>HDMI</a:t>
            </a:r>
            <a:r>
              <a:rPr kumimoji="1" lang="ja-JP" altLang="en-US" sz="1100" b="1" dirty="0">
                <a:solidFill>
                  <a:schemeClr val="tx1"/>
                </a:solidFill>
              </a:rPr>
              <a:t>　□</a:t>
            </a:r>
            <a:r>
              <a:rPr kumimoji="1" lang="en-US" altLang="ja-JP" sz="1100" b="1" dirty="0">
                <a:solidFill>
                  <a:schemeClr val="tx1"/>
                </a:solidFill>
              </a:rPr>
              <a:t>15pin</a:t>
            </a: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　　□持込なし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使用教室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　□普通教室　　□理科室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　□体育館　　　□格技室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　□家庭科室　　□技術室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　□音楽室</a:t>
            </a:r>
            <a:endParaRPr kumimoji="1" lang="en-US" altLang="ja-JP" sz="1100" b="1" dirty="0">
              <a:solidFill>
                <a:schemeClr val="tx1"/>
              </a:solidFill>
            </a:endParaRPr>
          </a:p>
          <a:p>
            <a:endParaRPr kumimoji="1" lang="en-US" altLang="ja-JP" sz="1100" b="1" dirty="0">
              <a:solidFill>
                <a:schemeClr val="tx1"/>
              </a:solidFill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</a:rPr>
              <a:t>□その他</a:t>
            </a:r>
            <a:endParaRPr kumimoji="1" lang="en-US" altLang="ja-JP" sz="1100" b="1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42114" y="710589"/>
            <a:ext cx="720000" cy="5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NO.</a:t>
            </a:r>
            <a:endParaRPr kumimoji="1" lang="ja-JP" altLang="en-US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97747" y="5187106"/>
            <a:ext cx="305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その他留意点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606315" y="5556438"/>
            <a:ext cx="8676232" cy="7750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142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573</Words>
  <Application>Microsoft Office PowerPoint</Application>
  <PresentationFormat>A4 210 x 297 mm</PresentationFormat>
  <Paragraphs>102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HGP創英角ｺﾞｼｯｸUB</vt:lpstr>
      <vt:lpstr>HGS創英角ﾎﾟｯﾌﾟ体</vt:lpstr>
      <vt:lpstr>ＭＳ ゴシック</vt:lpstr>
      <vt:lpstr>游ゴシック</vt:lpstr>
      <vt:lpstr>Arial</vt:lpstr>
      <vt:lpstr>Calibri</vt:lpstr>
      <vt:lpstr>Calibri Light</vt:lpstr>
      <vt:lpstr>Office テーマ</vt:lpstr>
      <vt:lpstr>（記入シート） 北区中学校職業出前授業 協力企業・団体紹介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2026-03-26T08:05:30Z</dcterms:created>
  <dcterms:modified xsi:type="dcterms:W3CDTF">2026-03-26T08:05:36Z</dcterms:modified>
</cp:coreProperties>
</file>