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5.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6.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7.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8.xml" ContentType="application/vnd.openxmlformats-officedocument.drawingml.chartshape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drawings/drawing9.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3">
  <p:sldMasterIdLst>
    <p:sldMasterId id="2147483660" r:id="rId1"/>
  </p:sldMasterIdLst>
  <p:notesMasterIdLst>
    <p:notesMasterId r:id="rId15"/>
  </p:notesMasterIdLst>
  <p:handoutMasterIdLst>
    <p:handoutMasterId r:id="rId16"/>
  </p:handoutMasterIdLst>
  <p:sldIdLst>
    <p:sldId id="289" r:id="rId2"/>
    <p:sldId id="290" r:id="rId3"/>
    <p:sldId id="291" r:id="rId4"/>
    <p:sldId id="311" r:id="rId5"/>
    <p:sldId id="312" r:id="rId6"/>
    <p:sldId id="313" r:id="rId7"/>
    <p:sldId id="314" r:id="rId8"/>
    <p:sldId id="315" r:id="rId9"/>
    <p:sldId id="318" r:id="rId10"/>
    <p:sldId id="321" r:id="rId11"/>
    <p:sldId id="322" r:id="rId12"/>
    <p:sldId id="319" r:id="rId13"/>
    <p:sldId id="320" r:id="rId1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3837" autoAdjust="0"/>
  </p:normalViewPr>
  <p:slideViewPr>
    <p:cSldViewPr snapToGrid="0">
      <p:cViewPr varScale="1">
        <p:scale>
          <a:sx n="73" d="100"/>
          <a:sy n="73" d="100"/>
        </p:scale>
        <p:origin x="1236" y="66"/>
      </p:cViewPr>
      <p:guideLst>
        <p:guide orient="horz" pos="2160"/>
        <p:guide pos="2880"/>
      </p:guideLst>
    </p:cSldViewPr>
  </p:slideViewPr>
  <p:notesTextViewPr>
    <p:cViewPr>
      <p:scale>
        <a:sx n="1" d="1"/>
        <a:sy n="1" d="1"/>
      </p:scale>
      <p:origin x="0" y="0"/>
    </p:cViewPr>
  </p:notesTextViewPr>
  <p:notesViewPr>
    <p:cSldViewPr snapToGrid="0">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6.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______10.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7.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______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______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______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______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______15.xlsx"/><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8.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______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______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______18.xlsx"/><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5.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3718625011264"/>
          <c:y val="0"/>
          <c:w val="0.47283114866597808"/>
          <c:h val="0.83003880026375565"/>
        </c:manualLayout>
      </c:layout>
      <c:barChart>
        <c:barDir val="bar"/>
        <c:grouping val="clustered"/>
        <c:varyColors val="0"/>
        <c:dLbls>
          <c:dLblPos val="outEnd"/>
          <c:showLegendKey val="0"/>
          <c:showVal val="1"/>
          <c:showCatName val="0"/>
          <c:showSerName val="0"/>
          <c:showPercent val="0"/>
          <c:showBubbleSize val="0"/>
        </c:dLbls>
        <c:gapWidth val="182"/>
        <c:axId val="375546384"/>
        <c:axId val="375543760"/>
      </c:barChart>
      <c:catAx>
        <c:axId val="3755463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375543760"/>
        <c:crosses val="autoZero"/>
        <c:auto val="1"/>
        <c:lblAlgn val="ctr"/>
        <c:lblOffset val="100"/>
        <c:noMultiLvlLbl val="0"/>
      </c:catAx>
      <c:valAx>
        <c:axId val="375543760"/>
        <c:scaling>
          <c:orientation val="minMax"/>
        </c:scaling>
        <c:delete val="0"/>
        <c:axPos val="b"/>
        <c:majorGridlines>
          <c:spPr>
            <a:ln w="9525" cap="flat" cmpd="sng" algn="ctr">
              <a:solidFill>
                <a:schemeClr val="tx1">
                  <a:lumMod val="15000"/>
                  <a:lumOff val="85000"/>
                </a:schemeClr>
              </a:solidFill>
              <a:round/>
            </a:ln>
            <a:effectLst/>
          </c:spPr>
        </c:majorGridlines>
        <c:numFmt formatCode="0_ " sourceLinked="0"/>
        <c:majorTickMark val="out"/>
        <c:minorTickMark val="none"/>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7554638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289121066923901E-2"/>
          <c:y val="7.3160873080032329E-2"/>
          <c:w val="0.92939554430696159"/>
          <c:h val="0.71300751747029245"/>
        </c:manualLayout>
      </c:layout>
      <c:barChart>
        <c:barDir val="col"/>
        <c:grouping val="clustered"/>
        <c:varyColors val="0"/>
        <c:ser>
          <c:idx val="0"/>
          <c:order val="0"/>
          <c:tx>
            <c:strRef>
              <c:f>Sheet1!$B$1</c:f>
              <c:strCache>
                <c:ptCount val="1"/>
                <c:pt idx="0">
                  <c:v>18～29歳（30人）</c:v>
                </c:pt>
              </c:strCache>
            </c:strRef>
          </c:tx>
          <c:spPr>
            <a:solidFill>
              <a:schemeClr val="accent1"/>
            </a:solidFill>
            <a:ln>
              <a:solidFill>
                <a:schemeClr val="tx1"/>
              </a:solidFill>
            </a:ln>
            <a:effectLst/>
          </c:spPr>
          <c:invertIfNegative val="0"/>
          <c:dLbls>
            <c:dLbl>
              <c:idx val="0"/>
              <c:layout>
                <c:manualLayout>
                  <c:x val="1.6644474034620505E-3"/>
                  <c:y val="1.659947365291019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ABE-43B4-A3F7-C03CF63654D8}"/>
                </c:ext>
              </c:extLst>
            </c:dLbl>
            <c:dLbl>
              <c:idx val="2"/>
              <c:layout>
                <c:manualLayout>
                  <c:x val="-2.8344671201814059E-3"/>
                  <c:y val="-1.0671197524033715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ABE-43B4-A3F7-C03CF63654D8}"/>
                </c:ext>
              </c:extLst>
            </c:dLbl>
            <c:dLbl>
              <c:idx val="3"/>
              <c:layout>
                <c:manualLayout>
                  <c:x val="-3.3288948069241011E-3"/>
                  <c:y val="1.659947365291023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941-4AF5-9FE8-AF1EE22B46A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自分に関係がないから</c:v>
                </c:pt>
                <c:pt idx="1">
                  <c:v>身近な問題ではないから</c:v>
                </c:pt>
                <c:pt idx="2">
                  <c:v>家庭の問題だと思うから</c:v>
                </c:pt>
                <c:pt idx="3">
                  <c:v>自己責任だと思うから</c:v>
                </c:pt>
                <c:pt idx="4">
                  <c:v>解決できないと思うから</c:v>
                </c:pt>
              </c:strCache>
            </c:strRef>
          </c:cat>
          <c:val>
            <c:numRef>
              <c:f>Sheet1!$B$2:$B$6</c:f>
              <c:numCache>
                <c:formatCode>0.0</c:formatCode>
                <c:ptCount val="5"/>
                <c:pt idx="0">
                  <c:v>46.7</c:v>
                </c:pt>
                <c:pt idx="1">
                  <c:v>20</c:v>
                </c:pt>
                <c:pt idx="2">
                  <c:v>6.7</c:v>
                </c:pt>
                <c:pt idx="3">
                  <c:v>10</c:v>
                </c:pt>
                <c:pt idx="4">
                  <c:v>16.7</c:v>
                </c:pt>
              </c:numCache>
            </c:numRef>
          </c:val>
          <c:extLst>
            <c:ext xmlns:c16="http://schemas.microsoft.com/office/drawing/2014/chart" uri="{C3380CC4-5D6E-409C-BE32-E72D297353CC}">
              <c16:uniqueId val="{00000003-6ABE-43B4-A3F7-C03CF63654D8}"/>
            </c:ext>
          </c:extLst>
        </c:ser>
        <c:ser>
          <c:idx val="1"/>
          <c:order val="1"/>
          <c:tx>
            <c:strRef>
              <c:f>Sheet1!$C$1</c:f>
              <c:strCache>
                <c:ptCount val="1"/>
                <c:pt idx="0">
                  <c:v>30～39歳（26人）</c:v>
                </c:pt>
              </c:strCache>
            </c:strRef>
          </c:tx>
          <c:spPr>
            <a:pattFill prst="ltHorz">
              <a:fgClr>
                <a:schemeClr val="accent1"/>
              </a:fgClr>
              <a:bgClr>
                <a:srgbClr val="FFFF00"/>
              </a:bgClr>
            </a:pattFill>
            <a:ln>
              <a:solidFill>
                <a:schemeClr val="tx1"/>
              </a:solidFill>
            </a:ln>
            <a:effectLst/>
          </c:spPr>
          <c:invertIfNegative val="0"/>
          <c:dLbls>
            <c:dLbl>
              <c:idx val="1"/>
              <c:layout>
                <c:manualLayout>
                  <c:x val="0"/>
                  <c:y val="1.778431009908055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ABE-43B4-A3F7-C03CF63654D8}"/>
                </c:ext>
              </c:extLst>
            </c:dLbl>
            <c:dLbl>
              <c:idx val="3"/>
              <c:layout>
                <c:manualLayout>
                  <c:x val="3.328894806924101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41-4AF5-9FE8-AF1EE22B46A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自分に関係がないから</c:v>
                </c:pt>
                <c:pt idx="1">
                  <c:v>身近な問題ではないから</c:v>
                </c:pt>
                <c:pt idx="2">
                  <c:v>家庭の問題だと思うから</c:v>
                </c:pt>
                <c:pt idx="3">
                  <c:v>自己責任だと思うから</c:v>
                </c:pt>
                <c:pt idx="4">
                  <c:v>解決できないと思うから</c:v>
                </c:pt>
              </c:strCache>
            </c:strRef>
          </c:cat>
          <c:val>
            <c:numRef>
              <c:f>Sheet1!$C$2:$C$6</c:f>
              <c:numCache>
                <c:formatCode>0.0</c:formatCode>
                <c:ptCount val="5"/>
                <c:pt idx="0">
                  <c:v>19.2</c:v>
                </c:pt>
                <c:pt idx="1">
                  <c:v>34.6</c:v>
                </c:pt>
                <c:pt idx="2">
                  <c:v>7.7</c:v>
                </c:pt>
                <c:pt idx="3">
                  <c:v>11.5</c:v>
                </c:pt>
                <c:pt idx="4">
                  <c:v>26.9</c:v>
                </c:pt>
              </c:numCache>
            </c:numRef>
          </c:val>
          <c:extLst>
            <c:ext xmlns:c16="http://schemas.microsoft.com/office/drawing/2014/chart" uri="{C3380CC4-5D6E-409C-BE32-E72D297353CC}">
              <c16:uniqueId val="{00000006-6ABE-43B4-A3F7-C03CF63654D8}"/>
            </c:ext>
          </c:extLst>
        </c:ser>
        <c:ser>
          <c:idx val="2"/>
          <c:order val="2"/>
          <c:tx>
            <c:strRef>
              <c:f>Sheet1!$D$1</c:f>
              <c:strCache>
                <c:ptCount val="1"/>
                <c:pt idx="0">
                  <c:v>40～49歳（39人）</c:v>
                </c:pt>
              </c:strCache>
            </c:strRef>
          </c:tx>
          <c:spPr>
            <a:pattFill prst="pct5">
              <a:fgClr>
                <a:schemeClr val="accent1"/>
              </a:fgClr>
              <a:bgClr>
                <a:schemeClr val="bg1"/>
              </a:bgClr>
            </a:pattFill>
            <a:ln>
              <a:solidFill>
                <a:schemeClr val="tx1"/>
              </a:solidFill>
            </a:ln>
            <a:effectLst/>
          </c:spPr>
          <c:invertIfNegative val="0"/>
          <c:dLbls>
            <c:dLbl>
              <c:idx val="0"/>
              <c:layout>
                <c:manualLayout>
                  <c:x val="-8.3222370173102536E-3"/>
                  <c:y val="-8.299736826455097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1F2-4968-A2BD-D7E4F1218DF3}"/>
                </c:ext>
              </c:extLst>
            </c:dLbl>
            <c:dLbl>
              <c:idx val="2"/>
              <c:layout>
                <c:manualLayout>
                  <c:x val="-3.3288948069241011E-3"/>
                  <c:y val="4.149868413227558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41-4AF5-9FE8-AF1EE22B46A5}"/>
                </c:ext>
              </c:extLst>
            </c:dLbl>
            <c:dLbl>
              <c:idx val="4"/>
              <c:layout>
                <c:manualLayout>
                  <c:x val="4.993342210386151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ABE-43B4-A3F7-C03CF63654D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自分に関係がないから</c:v>
                </c:pt>
                <c:pt idx="1">
                  <c:v>身近な問題ではないから</c:v>
                </c:pt>
                <c:pt idx="2">
                  <c:v>家庭の問題だと思うから</c:v>
                </c:pt>
                <c:pt idx="3">
                  <c:v>自己責任だと思うから</c:v>
                </c:pt>
                <c:pt idx="4">
                  <c:v>解決できないと思うから</c:v>
                </c:pt>
              </c:strCache>
            </c:strRef>
          </c:cat>
          <c:val>
            <c:numRef>
              <c:f>Sheet1!$D$2:$D$6</c:f>
              <c:numCache>
                <c:formatCode>0.0</c:formatCode>
                <c:ptCount val="5"/>
                <c:pt idx="0">
                  <c:v>38.5</c:v>
                </c:pt>
                <c:pt idx="1">
                  <c:v>28.2</c:v>
                </c:pt>
                <c:pt idx="2">
                  <c:v>12.8</c:v>
                </c:pt>
                <c:pt idx="3">
                  <c:v>5.0999999999999996</c:v>
                </c:pt>
                <c:pt idx="4">
                  <c:v>15.4</c:v>
                </c:pt>
              </c:numCache>
            </c:numRef>
          </c:val>
          <c:extLst>
            <c:ext xmlns:c16="http://schemas.microsoft.com/office/drawing/2014/chart" uri="{C3380CC4-5D6E-409C-BE32-E72D297353CC}">
              <c16:uniqueId val="{00000009-6ABE-43B4-A3F7-C03CF63654D8}"/>
            </c:ext>
          </c:extLst>
        </c:ser>
        <c:ser>
          <c:idx val="3"/>
          <c:order val="3"/>
          <c:tx>
            <c:strRef>
              <c:f>Sheet1!$E$1</c:f>
              <c:strCache>
                <c:ptCount val="1"/>
                <c:pt idx="0">
                  <c:v>50～59歳（29人）</c:v>
                </c:pt>
              </c:strCache>
            </c:strRef>
          </c:tx>
          <c:spPr>
            <a:pattFill prst="pct40">
              <a:fgClr>
                <a:schemeClr val="accent1"/>
              </a:fgClr>
              <a:bgClr>
                <a:schemeClr val="bg1"/>
              </a:bgClr>
            </a:pattFill>
            <a:ln>
              <a:solidFill>
                <a:schemeClr val="tx1"/>
              </a:solidFill>
            </a:ln>
            <a:effectLst/>
          </c:spPr>
          <c:invertIfNegative val="0"/>
          <c:dLbls>
            <c:dLbl>
              <c:idx val="0"/>
              <c:layout>
                <c:manualLayout>
                  <c:x val="6.6577896138482022E-3"/>
                  <c:y val="2.07493420661377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1F2-4968-A2BD-D7E4F1218DF3}"/>
                </c:ext>
              </c:extLst>
            </c:dLbl>
            <c:dLbl>
              <c:idx val="1"/>
              <c:layout>
                <c:manualLayout>
                  <c:x val="0"/>
                  <c:y val="-3.8040021013017131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ABE-43B4-A3F7-C03CF63654D8}"/>
                </c:ext>
              </c:extLst>
            </c:dLbl>
            <c:dLbl>
              <c:idx val="2"/>
              <c:layout>
                <c:manualLayout>
                  <c:x val="-9.9866844207723033E-3"/>
                  <c:y val="-2.904907889259290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941-4AF5-9FE8-AF1EE22B46A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自分に関係がないから</c:v>
                </c:pt>
                <c:pt idx="1">
                  <c:v>身近な問題ではないから</c:v>
                </c:pt>
                <c:pt idx="2">
                  <c:v>家庭の問題だと思うから</c:v>
                </c:pt>
                <c:pt idx="3">
                  <c:v>自己責任だと思うから</c:v>
                </c:pt>
                <c:pt idx="4">
                  <c:v>解決できないと思うから</c:v>
                </c:pt>
              </c:strCache>
            </c:strRef>
          </c:cat>
          <c:val>
            <c:numRef>
              <c:f>Sheet1!$E$2:$E$6</c:f>
              <c:numCache>
                <c:formatCode>0.0</c:formatCode>
                <c:ptCount val="5"/>
                <c:pt idx="0">
                  <c:v>37.9</c:v>
                </c:pt>
                <c:pt idx="1">
                  <c:v>31</c:v>
                </c:pt>
                <c:pt idx="2">
                  <c:v>13.8</c:v>
                </c:pt>
                <c:pt idx="3">
                  <c:v>6.9</c:v>
                </c:pt>
                <c:pt idx="4">
                  <c:v>10.3</c:v>
                </c:pt>
              </c:numCache>
            </c:numRef>
          </c:val>
          <c:extLst>
            <c:ext xmlns:c16="http://schemas.microsoft.com/office/drawing/2014/chart" uri="{C3380CC4-5D6E-409C-BE32-E72D297353CC}">
              <c16:uniqueId val="{0000000B-6ABE-43B4-A3F7-C03CF63654D8}"/>
            </c:ext>
          </c:extLst>
        </c:ser>
        <c:ser>
          <c:idx val="4"/>
          <c:order val="4"/>
          <c:tx>
            <c:strRef>
              <c:f>Sheet1!$F$1</c:f>
              <c:strCache>
                <c:ptCount val="1"/>
                <c:pt idx="0">
                  <c:v>60歳以上（20人）</c:v>
                </c:pt>
              </c:strCache>
            </c:strRef>
          </c:tx>
          <c:spPr>
            <a:pattFill prst="wdUpDiag">
              <a:fgClr>
                <a:schemeClr val="accent1"/>
              </a:fgClr>
              <a:bgClr>
                <a:schemeClr val="bg1"/>
              </a:bgClr>
            </a:pattFill>
            <a:ln>
              <a:solidFill>
                <a:schemeClr val="tx1"/>
              </a:solidFill>
            </a:ln>
            <a:effectLst/>
          </c:spPr>
          <c:invertIfNegative val="0"/>
          <c:dLbls>
            <c:dLbl>
              <c:idx val="1"/>
              <c:layout>
                <c:manualLayout>
                  <c:x val="9.9866844207723033E-3"/>
                  <c:y val="1.659947365291023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941-4AF5-9FE8-AF1EE22B46A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自分に関係がないから</c:v>
                </c:pt>
                <c:pt idx="1">
                  <c:v>身近な問題ではないから</c:v>
                </c:pt>
                <c:pt idx="2">
                  <c:v>家庭の問題だと思うから</c:v>
                </c:pt>
                <c:pt idx="3">
                  <c:v>自己責任だと思うから</c:v>
                </c:pt>
                <c:pt idx="4">
                  <c:v>解決できないと思うから</c:v>
                </c:pt>
              </c:strCache>
            </c:strRef>
          </c:cat>
          <c:val>
            <c:numRef>
              <c:f>Sheet1!$F$2:$F$6</c:f>
              <c:numCache>
                <c:formatCode>0.0</c:formatCode>
                <c:ptCount val="5"/>
                <c:pt idx="0">
                  <c:v>25</c:v>
                </c:pt>
                <c:pt idx="1">
                  <c:v>30</c:v>
                </c:pt>
                <c:pt idx="2">
                  <c:v>20</c:v>
                </c:pt>
                <c:pt idx="3">
                  <c:v>10</c:v>
                </c:pt>
                <c:pt idx="4">
                  <c:v>15</c:v>
                </c:pt>
              </c:numCache>
            </c:numRef>
          </c:val>
          <c:extLst>
            <c:ext xmlns:c16="http://schemas.microsoft.com/office/drawing/2014/chart" uri="{C3380CC4-5D6E-409C-BE32-E72D297353CC}">
              <c16:uniqueId val="{0000000C-6ABE-43B4-A3F7-C03CF63654D8}"/>
            </c:ext>
          </c:extLst>
        </c:ser>
        <c:dLbls>
          <c:dLblPos val="outEnd"/>
          <c:showLegendKey val="0"/>
          <c:showVal val="1"/>
          <c:showCatName val="0"/>
          <c:showSerName val="0"/>
          <c:showPercent val="0"/>
          <c:showBubbleSize val="0"/>
        </c:dLbls>
        <c:gapWidth val="219"/>
        <c:overlap val="-27"/>
        <c:axId val="480055832"/>
        <c:axId val="480056160"/>
      </c:barChart>
      <c:catAx>
        <c:axId val="480055832"/>
        <c:scaling>
          <c:orientation val="minMax"/>
        </c:scaling>
        <c:delete val="1"/>
        <c:axPos val="b"/>
        <c:numFmt formatCode="General" sourceLinked="1"/>
        <c:majorTickMark val="none"/>
        <c:minorTickMark val="none"/>
        <c:tickLblPos val="nextTo"/>
        <c:crossAx val="480056160"/>
        <c:crosses val="autoZero"/>
        <c:auto val="1"/>
        <c:lblAlgn val="ctr"/>
        <c:lblOffset val="100"/>
        <c:noMultiLvlLbl val="0"/>
      </c:catAx>
      <c:valAx>
        <c:axId val="480056160"/>
        <c:scaling>
          <c:orientation val="minMax"/>
        </c:scaling>
        <c:delete val="0"/>
        <c:axPos val="l"/>
        <c:majorGridlines>
          <c:spPr>
            <a:ln w="3175" cap="flat" cmpd="sng" algn="ctr">
              <a:solidFill>
                <a:schemeClr val="accent1">
                  <a:lumMod val="40000"/>
                  <a:lumOff val="60000"/>
                </a:schemeClr>
              </a:solidFill>
              <a:prstDash val="sysDot"/>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80055832"/>
        <c:crosses val="autoZero"/>
        <c:crossBetween val="between"/>
      </c:valAx>
      <c:spPr>
        <a:noFill/>
        <a:ln>
          <a:noFill/>
        </a:ln>
        <a:effectLst/>
      </c:spPr>
    </c:plotArea>
    <c:legend>
      <c:legendPos val="b"/>
      <c:layout>
        <c:manualLayout>
          <c:xMode val="edge"/>
          <c:yMode val="edge"/>
          <c:x val="1.739150948341843E-2"/>
          <c:y val="0.9150773542007451"/>
          <c:w val="0.96188795516738845"/>
          <c:h val="8.492264579925484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282463277310052E-2"/>
          <c:y val="3.5812057360984306E-2"/>
          <c:w val="0.92606668798557312"/>
          <c:h val="0.70885764905706494"/>
        </c:manualLayout>
      </c:layout>
      <c:barChart>
        <c:barDir val="col"/>
        <c:grouping val="clustered"/>
        <c:varyColors val="0"/>
        <c:ser>
          <c:idx val="0"/>
          <c:order val="0"/>
          <c:tx>
            <c:strRef>
              <c:f>Sheet1!$B$1</c:f>
              <c:strCache>
                <c:ptCount val="1"/>
                <c:pt idx="0">
                  <c:v>男性（83人）</c:v>
                </c:pt>
              </c:strCache>
            </c:strRef>
          </c:tx>
          <c:spPr>
            <a:solidFill>
              <a:schemeClr val="accent1"/>
            </a:solidFill>
            <a:ln>
              <a:solidFill>
                <a:schemeClr val="tx1"/>
              </a:solidFill>
            </a:ln>
            <a:effectLst/>
          </c:spPr>
          <c:invertIfNegative val="0"/>
          <c:dLbls>
            <c:dLbl>
              <c:idx val="2"/>
              <c:layout>
                <c:manualLayout>
                  <c:x val="-2.8344671201814059E-3"/>
                  <c:y val="-1.0671197524033715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C10-4B0D-94F9-ED7676B14F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自分に関係がないから</c:v>
                </c:pt>
                <c:pt idx="1">
                  <c:v>身近な問題ではないから</c:v>
                </c:pt>
                <c:pt idx="2">
                  <c:v>家庭の問題だと思うから</c:v>
                </c:pt>
                <c:pt idx="3">
                  <c:v>自己責任だと思うから</c:v>
                </c:pt>
                <c:pt idx="4">
                  <c:v>解決できないと思うから</c:v>
                </c:pt>
              </c:strCache>
            </c:strRef>
          </c:cat>
          <c:val>
            <c:numRef>
              <c:f>Sheet1!$B$2:$B$6</c:f>
              <c:numCache>
                <c:formatCode>0.0</c:formatCode>
                <c:ptCount val="5"/>
                <c:pt idx="0">
                  <c:v>37.299999999999997</c:v>
                </c:pt>
                <c:pt idx="1">
                  <c:v>27.7</c:v>
                </c:pt>
                <c:pt idx="2">
                  <c:v>7.2</c:v>
                </c:pt>
                <c:pt idx="3">
                  <c:v>10.8</c:v>
                </c:pt>
                <c:pt idx="4">
                  <c:v>16.899999999999999</c:v>
                </c:pt>
              </c:numCache>
            </c:numRef>
          </c:val>
          <c:extLst>
            <c:ext xmlns:c16="http://schemas.microsoft.com/office/drawing/2014/chart" uri="{C3380CC4-5D6E-409C-BE32-E72D297353CC}">
              <c16:uniqueId val="{00000002-BC10-4B0D-94F9-ED7676B14F4A}"/>
            </c:ext>
          </c:extLst>
        </c:ser>
        <c:ser>
          <c:idx val="1"/>
          <c:order val="1"/>
          <c:tx>
            <c:strRef>
              <c:f>Sheet1!$C$1</c:f>
              <c:strCache>
                <c:ptCount val="1"/>
                <c:pt idx="0">
                  <c:v>女性（61人）</c:v>
                </c:pt>
              </c:strCache>
            </c:strRef>
          </c:tx>
          <c:spPr>
            <a:pattFill prst="pct5">
              <a:fgClr>
                <a:schemeClr val="accent1"/>
              </a:fgClr>
              <a:bgClr>
                <a:schemeClr val="bg1"/>
              </a:bgClr>
            </a:pattFill>
            <a:ln>
              <a:solidFill>
                <a:schemeClr val="tx1"/>
              </a:solidFill>
            </a:ln>
            <a:effectLst/>
          </c:spPr>
          <c:invertIfNegative val="0"/>
          <c:dLbls>
            <c:dLbl>
              <c:idx val="1"/>
              <c:layout>
                <c:manualLayout>
                  <c:x val="-5.1964630236816299E-17"/>
                  <c:y val="-3.20139623958544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C10-4B0D-94F9-ED7676B14F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自分に関係がないから</c:v>
                </c:pt>
                <c:pt idx="1">
                  <c:v>身近な問題ではないから</c:v>
                </c:pt>
                <c:pt idx="2">
                  <c:v>家庭の問題だと思うから</c:v>
                </c:pt>
                <c:pt idx="3">
                  <c:v>自己責任だと思うから</c:v>
                </c:pt>
                <c:pt idx="4">
                  <c:v>解決できないと思うから</c:v>
                </c:pt>
              </c:strCache>
            </c:strRef>
          </c:cat>
          <c:val>
            <c:numRef>
              <c:f>Sheet1!$C$2:$C$6</c:f>
              <c:numCache>
                <c:formatCode>0.0</c:formatCode>
                <c:ptCount val="5"/>
                <c:pt idx="0">
                  <c:v>31.1</c:v>
                </c:pt>
                <c:pt idx="1">
                  <c:v>29.5</c:v>
                </c:pt>
                <c:pt idx="2">
                  <c:v>18</c:v>
                </c:pt>
                <c:pt idx="3">
                  <c:v>4.9000000000000004</c:v>
                </c:pt>
                <c:pt idx="4">
                  <c:v>16.399999999999999</c:v>
                </c:pt>
              </c:numCache>
            </c:numRef>
          </c:val>
          <c:extLst>
            <c:ext xmlns:c16="http://schemas.microsoft.com/office/drawing/2014/chart" uri="{C3380CC4-5D6E-409C-BE32-E72D297353CC}">
              <c16:uniqueId val="{00000005-BC10-4B0D-94F9-ED7676B14F4A}"/>
            </c:ext>
          </c:extLst>
        </c:ser>
        <c:dLbls>
          <c:dLblPos val="outEnd"/>
          <c:showLegendKey val="0"/>
          <c:showVal val="1"/>
          <c:showCatName val="0"/>
          <c:showSerName val="0"/>
          <c:showPercent val="0"/>
          <c:showBubbleSize val="0"/>
        </c:dLbls>
        <c:gapWidth val="219"/>
        <c:overlap val="-27"/>
        <c:axId val="480055832"/>
        <c:axId val="480056160"/>
      </c:barChart>
      <c:catAx>
        <c:axId val="480055832"/>
        <c:scaling>
          <c:orientation val="minMax"/>
        </c:scaling>
        <c:delete val="1"/>
        <c:axPos val="b"/>
        <c:numFmt formatCode="General" sourceLinked="1"/>
        <c:majorTickMark val="none"/>
        <c:minorTickMark val="none"/>
        <c:tickLblPos val="nextTo"/>
        <c:crossAx val="480056160"/>
        <c:crosses val="autoZero"/>
        <c:auto val="1"/>
        <c:lblAlgn val="ctr"/>
        <c:lblOffset val="100"/>
        <c:noMultiLvlLbl val="0"/>
      </c:catAx>
      <c:valAx>
        <c:axId val="480056160"/>
        <c:scaling>
          <c:orientation val="minMax"/>
        </c:scaling>
        <c:delete val="0"/>
        <c:axPos val="l"/>
        <c:majorGridlines>
          <c:spPr>
            <a:ln w="3175" cap="flat" cmpd="sng" algn="ctr">
              <a:solidFill>
                <a:schemeClr val="accent1">
                  <a:lumMod val="40000"/>
                  <a:lumOff val="60000"/>
                </a:schemeClr>
              </a:solidFill>
              <a:prstDash val="sysDot"/>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80055832"/>
        <c:crosses val="autoZero"/>
        <c:crossBetween val="between"/>
      </c:valAx>
      <c:spPr>
        <a:noFill/>
        <a:ln>
          <a:noFill/>
        </a:ln>
        <a:effectLst/>
      </c:spPr>
    </c:plotArea>
    <c:legend>
      <c:legendPos val="b"/>
      <c:layout>
        <c:manualLayout>
          <c:xMode val="edge"/>
          <c:yMode val="edge"/>
          <c:x val="0.32996857208761021"/>
          <c:y val="0.9150773542007451"/>
          <c:w val="0.34006272476592891"/>
          <c:h val="8.492264579925484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1" dirty="0"/>
              <a:t>こどもの見守りや居場所づくりなどのボランティア活動を行いたいと思う</a:t>
            </a:r>
            <a:r>
              <a:rPr lang="ja-JP" altLang="en-US" sz="1200" b="1" dirty="0" smtClean="0"/>
              <a:t>かについて（</a:t>
            </a:r>
            <a:r>
              <a:rPr lang="ja-JP" altLang="en-US" sz="1200" b="1" dirty="0"/>
              <a:t>全体）</a:t>
            </a:r>
            <a:r>
              <a:rPr lang="ja-JP" altLang="en-US" sz="1200" b="1" dirty="0" smtClean="0"/>
              <a:t>（</a:t>
            </a:r>
            <a:r>
              <a:rPr lang="en-US" altLang="ja-JP" sz="1200" b="1" dirty="0" smtClean="0"/>
              <a:t>500</a:t>
            </a:r>
            <a:r>
              <a:rPr lang="ja-JP" altLang="en-US" sz="1200" b="1" dirty="0" smtClean="0"/>
              <a:t>人</a:t>
            </a:r>
            <a:r>
              <a:rPr lang="ja-JP" altLang="en-US" sz="1200" b="1" dirty="0"/>
              <a:t>）</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こどもの見守りや居場所づくりなどのボランティア活動を行いたいと思うか（全体）（500人）</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919-47A3-91C3-CD841A6C8B6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675-4FA2-BB3C-AAA6D43AAE4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3919-47A3-91C3-CD841A6C8B6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3919-47A3-91C3-CD841A6C8B6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4-3919-47A3-91C3-CD841A6C8B6C}"/>
              </c:ext>
            </c:extLst>
          </c:dPt>
          <c:dLbls>
            <c:dLbl>
              <c:idx val="0"/>
              <c:layout>
                <c:manualLayout>
                  <c:x val="-9.0232976028551109E-3"/>
                  <c:y val="3.168473896245963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919-47A3-91C3-CD841A6C8B6C}"/>
                </c:ext>
              </c:extLst>
            </c:dLbl>
            <c:dLbl>
              <c:idx val="1"/>
              <c:layout>
                <c:manualLayout>
                  <c:x val="-9.1496437351036353E-2"/>
                  <c:y val="9.038373195937608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675-4FA2-BB3C-AAA6D43AAE40}"/>
                </c:ext>
              </c:extLst>
            </c:dLbl>
            <c:dLbl>
              <c:idx val="2"/>
              <c:layout>
                <c:manualLayout>
                  <c:x val="-6.6653148150459002E-2"/>
                  <c:y val="-0.11485453481877581"/>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3919-47A3-91C3-CD841A6C8B6C}"/>
                </c:ext>
              </c:extLst>
            </c:dLbl>
            <c:dLbl>
              <c:idx val="3"/>
              <c:layout>
                <c:manualLayout>
                  <c:x val="7.0331848376322212E-2"/>
                  <c:y val="-9.227777024994959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919-47A3-91C3-CD841A6C8B6C}"/>
                </c:ext>
              </c:extLst>
            </c:dLbl>
            <c:dLbl>
              <c:idx val="4"/>
              <c:layout>
                <c:manualLayout>
                  <c:x val="4.8648980287923596E-2"/>
                  <c:y val="9.761353158327852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3919-47A3-91C3-CD841A6C8B6C}"/>
                </c:ext>
              </c:extLst>
            </c:dLbl>
            <c:numFmt formatCode="0.0%" sourceLinked="0"/>
            <c:spPr>
              <a:solidFill>
                <a:schemeClr val="bg1"/>
              </a:solidFill>
              <a:ln w="3175">
                <a:solidFill>
                  <a:schemeClr val="tx1"/>
                </a:solidFill>
                <a:prstDash val="sysDot"/>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行いたい</c:v>
                </c:pt>
                <c:pt idx="1">
                  <c:v>要請があれば行いたい</c:v>
                </c:pt>
                <c:pt idx="2">
                  <c:v>あまり行いたいとは思わない</c:v>
                </c:pt>
                <c:pt idx="3">
                  <c:v>まったく行いたいとは思わない</c:v>
                </c:pt>
                <c:pt idx="4">
                  <c:v>わからない</c:v>
                </c:pt>
              </c:strCache>
            </c:strRef>
          </c:cat>
          <c:val>
            <c:numRef>
              <c:f>Sheet1!$B$2:$B$6</c:f>
              <c:numCache>
                <c:formatCode>0.0%</c:formatCode>
                <c:ptCount val="5"/>
                <c:pt idx="0">
                  <c:v>5.6000000000000001E-2</c:v>
                </c:pt>
                <c:pt idx="1">
                  <c:v>0.24</c:v>
                </c:pt>
                <c:pt idx="2">
                  <c:v>0.19800000000000001</c:v>
                </c:pt>
                <c:pt idx="3">
                  <c:v>0.25800000000000001</c:v>
                </c:pt>
                <c:pt idx="4">
                  <c:v>0.248</c:v>
                </c:pt>
              </c:numCache>
            </c:numRef>
          </c:val>
          <c:extLst>
            <c:ext xmlns:c16="http://schemas.microsoft.com/office/drawing/2014/chart" uri="{C3380CC4-5D6E-409C-BE32-E72D297353CC}">
              <c16:uniqueId val="{00000000-3919-47A3-91C3-CD841A6C8B6C}"/>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82649357961455"/>
          <c:y val="0.19103698011876835"/>
          <c:w val="0.79946458115775898"/>
          <c:h val="0.80896301988123165"/>
        </c:manualLayout>
      </c:layout>
      <c:barChart>
        <c:barDir val="bar"/>
        <c:grouping val="percentStacked"/>
        <c:varyColors val="0"/>
        <c:ser>
          <c:idx val="0"/>
          <c:order val="0"/>
          <c:tx>
            <c:strRef>
              <c:f>Sheet1!$B$1</c:f>
              <c:strCache>
                <c:ptCount val="1"/>
                <c:pt idx="0">
                  <c:v>行いたい</c:v>
                </c:pt>
              </c:strCache>
            </c:strRef>
          </c:tx>
          <c:spPr>
            <a:solidFill>
              <a:schemeClr val="accent1"/>
            </a:solidFill>
            <a:ln>
              <a:solidFill>
                <a:schemeClr val="tx1"/>
              </a:solidFill>
            </a:ln>
            <a:effectLst/>
          </c:spPr>
          <c:invertIfNegative val="0"/>
          <c:dLbls>
            <c:dLbl>
              <c:idx val="1"/>
              <c:layout>
                <c:manualLayout>
                  <c:x val="-1.2157050341901154E-2"/>
                  <c:y val="-8.258018679996624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606-4518-B705-7351B8C266A2}"/>
                </c:ext>
              </c:extLst>
            </c:dLbl>
            <c:dLbl>
              <c:idx val="2"/>
              <c:layout>
                <c:manualLayout>
                  <c:x val="-9.7684517978181735E-3"/>
                  <c:y val="-1.611602471813295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B82-4204-9447-0700C32674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関心がある（148人）</c:v>
                </c:pt>
                <c:pt idx="1">
                  <c:v>どちらともいえない（208人）</c:v>
                </c:pt>
                <c:pt idx="2">
                  <c:v>関心がない（144人）</c:v>
                </c:pt>
              </c:strCache>
            </c:strRef>
          </c:cat>
          <c:val>
            <c:numRef>
              <c:f>Sheet1!$B$2:$B$4</c:f>
              <c:numCache>
                <c:formatCode>General</c:formatCode>
                <c:ptCount val="3"/>
                <c:pt idx="0" formatCode="0.0">
                  <c:v>17.600000000000001</c:v>
                </c:pt>
                <c:pt idx="1">
                  <c:v>0.5</c:v>
                </c:pt>
                <c:pt idx="2" formatCode="0.0">
                  <c:v>0.7</c:v>
                </c:pt>
              </c:numCache>
            </c:numRef>
          </c:val>
          <c:extLst>
            <c:ext xmlns:c16="http://schemas.microsoft.com/office/drawing/2014/chart" uri="{C3380CC4-5D6E-409C-BE32-E72D297353CC}">
              <c16:uniqueId val="{00000001-E606-4518-B705-7351B8C266A2}"/>
            </c:ext>
          </c:extLst>
        </c:ser>
        <c:ser>
          <c:idx val="1"/>
          <c:order val="1"/>
          <c:tx>
            <c:strRef>
              <c:f>Sheet1!$C$1</c:f>
              <c:strCache>
                <c:ptCount val="1"/>
                <c:pt idx="0">
                  <c:v>要請があれば
行いたい</c:v>
                </c:pt>
              </c:strCache>
            </c:strRef>
          </c:tx>
          <c:spPr>
            <a:pattFill prst="pct5">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関心がある（148人）</c:v>
                </c:pt>
                <c:pt idx="1">
                  <c:v>どちらともいえない（208人）</c:v>
                </c:pt>
                <c:pt idx="2">
                  <c:v>関心がない（144人）</c:v>
                </c:pt>
              </c:strCache>
            </c:strRef>
          </c:cat>
          <c:val>
            <c:numRef>
              <c:f>Sheet1!$C$2:$C$4</c:f>
              <c:numCache>
                <c:formatCode>0.0</c:formatCode>
                <c:ptCount val="3"/>
                <c:pt idx="0">
                  <c:v>50.7</c:v>
                </c:pt>
                <c:pt idx="1">
                  <c:v>15.4</c:v>
                </c:pt>
                <c:pt idx="2">
                  <c:v>9</c:v>
                </c:pt>
              </c:numCache>
            </c:numRef>
          </c:val>
          <c:extLst>
            <c:ext xmlns:c16="http://schemas.microsoft.com/office/drawing/2014/chart" uri="{C3380CC4-5D6E-409C-BE32-E72D297353CC}">
              <c16:uniqueId val="{00000002-E606-4518-B705-7351B8C266A2}"/>
            </c:ext>
          </c:extLst>
        </c:ser>
        <c:ser>
          <c:idx val="2"/>
          <c:order val="2"/>
          <c:tx>
            <c:strRef>
              <c:f>Sheet1!$D$1</c:f>
              <c:strCache>
                <c:ptCount val="1"/>
                <c:pt idx="0">
                  <c:v>あまり行いたいと思わない</c:v>
                </c:pt>
              </c:strCache>
            </c:strRef>
          </c:tx>
          <c:spPr>
            <a:solidFill>
              <a:schemeClr val="accent3"/>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関心がある（148人）</c:v>
                </c:pt>
                <c:pt idx="1">
                  <c:v>どちらともいえない（208人）</c:v>
                </c:pt>
                <c:pt idx="2">
                  <c:v>関心がない（144人）</c:v>
                </c:pt>
              </c:strCache>
            </c:strRef>
          </c:cat>
          <c:val>
            <c:numRef>
              <c:f>Sheet1!$D$2:$D$4</c:f>
              <c:numCache>
                <c:formatCode>General</c:formatCode>
                <c:ptCount val="3"/>
                <c:pt idx="0" formatCode="0.0">
                  <c:v>6.8</c:v>
                </c:pt>
                <c:pt idx="1">
                  <c:v>28.8</c:v>
                </c:pt>
                <c:pt idx="2" formatCode="0.0">
                  <c:v>20.100000000000001</c:v>
                </c:pt>
              </c:numCache>
            </c:numRef>
          </c:val>
          <c:extLst>
            <c:ext xmlns:c16="http://schemas.microsoft.com/office/drawing/2014/chart" uri="{C3380CC4-5D6E-409C-BE32-E72D297353CC}">
              <c16:uniqueId val="{00000003-E606-4518-B705-7351B8C266A2}"/>
            </c:ext>
          </c:extLst>
        </c:ser>
        <c:ser>
          <c:idx val="3"/>
          <c:order val="3"/>
          <c:tx>
            <c:strRef>
              <c:f>Sheet1!$E$1</c:f>
              <c:strCache>
                <c:ptCount val="1"/>
                <c:pt idx="0">
                  <c:v>まったく行いたいと思わない</c:v>
                </c:pt>
              </c:strCache>
            </c:strRef>
          </c:tx>
          <c:spPr>
            <a:pattFill prst="pct30">
              <a:fgClr>
                <a:schemeClr val="accent1"/>
              </a:fgClr>
              <a:bgClr>
                <a:schemeClr val="bg1"/>
              </a:bgClr>
            </a:pattFill>
            <a:ln>
              <a:solidFill>
                <a:schemeClr val="tx1"/>
              </a:solidFill>
            </a:ln>
            <a:effectLst/>
          </c:spPr>
          <c:invertIfNegative val="0"/>
          <c:dLbls>
            <c:dLbl>
              <c:idx val="0"/>
              <c:layout>
                <c:manualLayout>
                  <c:x val="0"/>
                  <c:y val="-2.217341898105893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606-4518-B705-7351B8C266A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関心がある（148人）</c:v>
                </c:pt>
                <c:pt idx="1">
                  <c:v>どちらともいえない（208人）</c:v>
                </c:pt>
                <c:pt idx="2">
                  <c:v>関心がない（144人）</c:v>
                </c:pt>
              </c:strCache>
            </c:strRef>
          </c:cat>
          <c:val>
            <c:numRef>
              <c:f>Sheet1!$E$2:$E$4</c:f>
              <c:numCache>
                <c:formatCode>General</c:formatCode>
                <c:ptCount val="3"/>
                <c:pt idx="0" formatCode="0.0">
                  <c:v>6.1</c:v>
                </c:pt>
                <c:pt idx="1">
                  <c:v>18.3</c:v>
                </c:pt>
                <c:pt idx="2" formatCode="0.0">
                  <c:v>56.9</c:v>
                </c:pt>
              </c:numCache>
            </c:numRef>
          </c:val>
          <c:extLst>
            <c:ext xmlns:c16="http://schemas.microsoft.com/office/drawing/2014/chart" uri="{C3380CC4-5D6E-409C-BE32-E72D297353CC}">
              <c16:uniqueId val="{00000005-E606-4518-B705-7351B8C266A2}"/>
            </c:ext>
          </c:extLst>
        </c:ser>
        <c:ser>
          <c:idx val="4"/>
          <c:order val="4"/>
          <c:tx>
            <c:strRef>
              <c:f>Sheet1!$F$1</c:f>
              <c:strCache>
                <c:ptCount val="1"/>
                <c:pt idx="0">
                  <c:v>わからない</c:v>
                </c:pt>
              </c:strCache>
            </c:strRef>
          </c:tx>
          <c:spPr>
            <a:pattFill prst="wdUpDiag">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関心がある（148人）</c:v>
                </c:pt>
                <c:pt idx="1">
                  <c:v>どちらともいえない（208人）</c:v>
                </c:pt>
                <c:pt idx="2">
                  <c:v>関心がない（144人）</c:v>
                </c:pt>
              </c:strCache>
            </c:strRef>
          </c:cat>
          <c:val>
            <c:numRef>
              <c:f>Sheet1!$F$2:$F$4</c:f>
              <c:numCache>
                <c:formatCode>0.0</c:formatCode>
                <c:ptCount val="3"/>
                <c:pt idx="0">
                  <c:v>18.899999999999999</c:v>
                </c:pt>
                <c:pt idx="1">
                  <c:v>37</c:v>
                </c:pt>
                <c:pt idx="2">
                  <c:v>13.2</c:v>
                </c:pt>
              </c:numCache>
            </c:numRef>
          </c:val>
          <c:extLst>
            <c:ext xmlns:c16="http://schemas.microsoft.com/office/drawing/2014/chart" uri="{C3380CC4-5D6E-409C-BE32-E72D297353CC}">
              <c16:uniqueId val="{00000006-E606-4518-B705-7351B8C266A2}"/>
            </c:ext>
          </c:extLst>
        </c:ser>
        <c:dLbls>
          <c:dLblPos val="ctr"/>
          <c:showLegendKey val="0"/>
          <c:showVal val="1"/>
          <c:showCatName val="0"/>
          <c:showSerName val="0"/>
          <c:showPercent val="0"/>
          <c:showBubbleSize val="0"/>
        </c:dLbls>
        <c:gapWidth val="150"/>
        <c:overlap val="100"/>
        <c:serLines>
          <c:spPr>
            <a:ln w="9525" cap="flat" cmpd="sng" algn="ctr">
              <a:solidFill>
                <a:schemeClr val="tx1">
                  <a:lumMod val="35000"/>
                  <a:lumOff val="65000"/>
                </a:schemeClr>
              </a:solidFill>
              <a:round/>
            </a:ln>
            <a:effectLst/>
          </c:spPr>
        </c:serLines>
        <c:axId val="508483856"/>
        <c:axId val="508484184"/>
      </c:barChart>
      <c:catAx>
        <c:axId val="50848385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508484184"/>
        <c:crosses val="autoZero"/>
        <c:auto val="1"/>
        <c:lblAlgn val="ctr"/>
        <c:lblOffset val="100"/>
        <c:noMultiLvlLbl val="0"/>
      </c:catAx>
      <c:valAx>
        <c:axId val="508484184"/>
        <c:scaling>
          <c:orientation val="minMax"/>
        </c:scaling>
        <c:delete val="0"/>
        <c:axPos val="t"/>
        <c:majorGridlines>
          <c:spPr>
            <a:ln w="952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08483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050" b="1" dirty="0"/>
              <a:t>どのようなボランティア活動であれば参加したいと思うか（全体）</a:t>
            </a:r>
            <a:r>
              <a:rPr lang="ja-JP" altLang="en-US" sz="1050" b="1" dirty="0" smtClean="0"/>
              <a:t>（</a:t>
            </a:r>
            <a:r>
              <a:rPr lang="en-US" altLang="ja-JP" sz="1050" b="1" dirty="0" smtClean="0"/>
              <a:t>150</a:t>
            </a:r>
            <a:r>
              <a:rPr lang="ja-JP" altLang="en-US" sz="1050" b="1" dirty="0" smtClean="0"/>
              <a:t>人</a:t>
            </a:r>
            <a:r>
              <a:rPr lang="ja-JP" altLang="en-US" sz="1050" b="1" dirty="0"/>
              <a:t>）</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0573364982629366"/>
          <c:y val="0.12889467888354347"/>
          <c:w val="0.87499281247117611"/>
          <c:h val="0.82582026140199993"/>
        </c:manualLayout>
      </c:layout>
      <c:barChart>
        <c:barDir val="col"/>
        <c:grouping val="clustered"/>
        <c:varyColors val="0"/>
        <c:ser>
          <c:idx val="0"/>
          <c:order val="0"/>
          <c:tx>
            <c:strRef>
              <c:f>Sheet1!$B$1</c:f>
              <c:strCache>
                <c:ptCount val="1"/>
                <c:pt idx="0">
                  <c:v>どのようなボランティア活動であれば参加したいと思うか（全体）（148人）</c:v>
                </c:pt>
              </c:strCache>
            </c:strRef>
          </c:tx>
          <c:spPr>
            <a:solidFill>
              <a:schemeClr val="accent1"/>
            </a:solidFill>
            <a:ln w="19050">
              <a:solidFill>
                <a:schemeClr val="lt1"/>
              </a:solidFill>
            </a:ln>
            <a:effectLst/>
          </c:spPr>
          <c:invertIfNegative val="0"/>
          <c:dLbls>
            <c:dLbl>
              <c:idx val="0"/>
              <c:layout>
                <c:manualLayout>
                  <c:x val="-4.2219670778298503E-3"/>
                  <c:y val="0.29328410348987133"/>
                </c:manualLayout>
              </c:layout>
              <c:numFmt formatCode="0.0%" sourceLinked="0"/>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D35-43B6-8ADB-CC54CB52388F}"/>
                </c:ext>
              </c:extLst>
            </c:dLbl>
            <c:dLbl>
              <c:idx val="1"/>
              <c:layout>
                <c:manualLayout>
                  <c:x val="-1.5445809742360185E-4"/>
                  <c:y val="0.65178993289543896"/>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ACF7DBD9-5D3D-4F57-A1A4-558A4E7E58D5}" type="CATEGORYNAME">
                      <a:rPr lang="ja-JP" altLang="en-US"/>
                      <a:pPr>
                        <a:defRPr sz="900"/>
                      </a:pPr>
                      <a:t>[分類名]</a:t>
                    </a:fld>
                    <a:r>
                      <a:rPr lang="en-US" altLang="ja-JP" baseline="0" dirty="0"/>
                      <a:t>, </a:t>
                    </a:r>
                    <a:endParaRPr lang="ja-JP" altLang="en-US" baseline="0" dirty="0" smtClean="0"/>
                  </a:p>
                  <a:p>
                    <a:pPr>
                      <a:defRPr sz="900"/>
                    </a:pPr>
                    <a:fld id="{8D83CED3-0470-4939-B4F7-390371AAB756}" type="VALUE">
                      <a:rPr lang="en-US" altLang="ja-JP" baseline="0" smtClean="0"/>
                      <a:pPr>
                        <a:defRPr sz="900"/>
                      </a:pPr>
                      <a:t>[値]</a:t>
                    </a:fld>
                    <a:endParaRPr lang="ja-JP" altLang="en-US"/>
                  </a:p>
                </c:rich>
              </c:tx>
              <c:numFmt formatCode="0.0%" sourceLinked="0"/>
              <c:spPr>
                <a:solidFill>
                  <a:schemeClr val="bg1"/>
                </a:solidFill>
                <a:ln>
                  <a:solidFill>
                    <a:schemeClr val="tx1"/>
                  </a:solid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18631086445779221"/>
                      <c:h val="0.15020095992298743"/>
                    </c:manualLayout>
                  </c15:layout>
                  <c15:dlblFieldTable/>
                  <c15:showDataLabelsRange val="0"/>
                </c:ext>
                <c:ext xmlns:c16="http://schemas.microsoft.com/office/drawing/2014/chart" uri="{C3380CC4-5D6E-409C-BE32-E72D297353CC}">
                  <c16:uniqueId val="{00000003-ED35-43B6-8ADB-CC54CB52388F}"/>
                </c:ext>
              </c:extLst>
            </c:dLbl>
            <c:dLbl>
              <c:idx val="2"/>
              <c:layout>
                <c:manualLayout>
                  <c:x val="2.3514390486595281E-3"/>
                  <c:y val="0.52495282527112896"/>
                </c:manualLayout>
              </c:layout>
              <c:numFmt formatCode="0.0%" sourceLinked="0"/>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D35-43B6-8ADB-CC54CB52388F}"/>
                </c:ext>
              </c:extLst>
            </c:dLbl>
            <c:numFmt formatCode="0.0%" sourceLinked="0"/>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自分たちが主体となって行う活動</c:v>
                </c:pt>
                <c:pt idx="1">
                  <c:v>行政が主体となって行う活動</c:v>
                </c:pt>
                <c:pt idx="2">
                  <c:v>支援団体が主体となって行う活動</c:v>
                </c:pt>
              </c:strCache>
            </c:strRef>
          </c:cat>
          <c:val>
            <c:numRef>
              <c:f>Sheet1!$B$2:$B$4</c:f>
              <c:numCache>
                <c:formatCode>0.0%</c:formatCode>
                <c:ptCount val="3"/>
                <c:pt idx="0">
                  <c:v>0.27700000000000002</c:v>
                </c:pt>
                <c:pt idx="1">
                  <c:v>0.58099999999999996</c:v>
                </c:pt>
                <c:pt idx="2">
                  <c:v>0.48</c:v>
                </c:pt>
              </c:numCache>
            </c:numRef>
          </c:val>
          <c:extLst>
            <c:ext xmlns:c16="http://schemas.microsoft.com/office/drawing/2014/chart" uri="{C3380CC4-5D6E-409C-BE32-E72D297353CC}">
              <c16:uniqueId val="{00000000-ED35-43B6-8ADB-CC54CB52388F}"/>
            </c:ext>
          </c:extLst>
        </c:ser>
        <c:dLbls>
          <c:showLegendKey val="0"/>
          <c:showVal val="0"/>
          <c:showCatName val="0"/>
          <c:showSerName val="0"/>
          <c:showPercent val="0"/>
          <c:showBubbleSize val="0"/>
        </c:dLbls>
        <c:gapWidth val="150"/>
        <c:axId val="375635080"/>
        <c:axId val="375638360"/>
      </c:barChart>
      <c:catAx>
        <c:axId val="375635080"/>
        <c:scaling>
          <c:orientation val="minMax"/>
        </c:scaling>
        <c:delete val="1"/>
        <c:axPos val="b"/>
        <c:numFmt formatCode="General" sourceLinked="1"/>
        <c:majorTickMark val="out"/>
        <c:minorTickMark val="none"/>
        <c:tickLblPos val="nextTo"/>
        <c:crossAx val="375638360"/>
        <c:crosses val="autoZero"/>
        <c:auto val="1"/>
        <c:lblAlgn val="ctr"/>
        <c:lblOffset val="100"/>
        <c:noMultiLvlLbl val="0"/>
      </c:catAx>
      <c:valAx>
        <c:axId val="375638360"/>
        <c:scaling>
          <c:orientation val="minMax"/>
        </c:scaling>
        <c:delete val="0"/>
        <c:axPos val="l"/>
        <c:majorGridlines>
          <c:spPr>
            <a:ln w="0" cap="flat" cmpd="sng" algn="ctr">
              <a:solidFill>
                <a:schemeClr val="tx1">
                  <a:lumMod val="15000"/>
                  <a:lumOff val="85000"/>
                </a:schemeClr>
              </a:solidFill>
              <a:prstDash val="sysDot"/>
              <a:round/>
            </a:ln>
            <a:effectLst/>
          </c:spPr>
        </c:majorGridlines>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756350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1" dirty="0" smtClean="0"/>
              <a:t>こどもの居場所のひとつである、「こども食堂」を知っているかについて（全体）（</a:t>
            </a:r>
            <a:r>
              <a:rPr lang="en-US" altLang="ja-JP" sz="1200" b="1" dirty="0" smtClean="0"/>
              <a:t>500</a:t>
            </a:r>
            <a:r>
              <a:rPr lang="ja-JP" altLang="en-US" sz="1200" b="1" dirty="0" smtClean="0"/>
              <a:t>人）</a:t>
            </a:r>
            <a:endParaRPr lang="ja-JP" altLang="en-US" sz="1200" b="1" dirty="0"/>
          </a:p>
        </c:rich>
      </c:tx>
      <c:layout>
        <c:manualLayout>
          <c:xMode val="edge"/>
          <c:yMode val="edge"/>
          <c:x val="0.10908610670892763"/>
          <c:y val="7.9747241234578506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こどもの居場所のひとつである、「こども食堂」を知っているかについて（全体）（500人）</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93F-4B6A-A2BC-CB789711CFE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93F-4B6A-A2BC-CB789711CFE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93F-4B6A-A2BC-CB789711CFE0}"/>
              </c:ext>
            </c:extLst>
          </c:dPt>
          <c:dLbls>
            <c:dLbl>
              <c:idx val="0"/>
              <c:layout>
                <c:manualLayout>
                  <c:x val="-0.12788225164405964"/>
                  <c:y val="7.785419441405765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93F-4B6A-A2BC-CB789711CFE0}"/>
                </c:ext>
              </c:extLst>
            </c:dLbl>
            <c:dLbl>
              <c:idx val="1"/>
              <c:layout>
                <c:manualLayout>
                  <c:x val="0.14622147073137254"/>
                  <c:y val="-0.13221253152048551"/>
                </c:manualLayout>
              </c:layout>
              <c:numFmt formatCode="0.0%" sourceLinked="0"/>
              <c:spPr>
                <a:solidFill>
                  <a:schemeClr val="bg1"/>
                </a:solidFill>
                <a:ln w="3175">
                  <a:solidFill>
                    <a:schemeClr val="tx1"/>
                  </a:solidFill>
                  <a:prstDash val="sysDot"/>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6148969889064977"/>
                      <c:h val="0.18543332198650939"/>
                    </c:manualLayout>
                  </c15:layout>
                </c:ext>
                <c:ext xmlns:c16="http://schemas.microsoft.com/office/drawing/2014/chart" uri="{C3380CC4-5D6E-409C-BE32-E72D297353CC}">
                  <c16:uniqueId val="{00000003-E93F-4B6A-A2BC-CB789711CFE0}"/>
                </c:ext>
              </c:extLst>
            </c:dLbl>
            <c:dLbl>
              <c:idx val="2"/>
              <c:layout>
                <c:manualLayout>
                  <c:x val="7.5977596698986322E-2"/>
                  <c:y val="0.1537677514450676"/>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93F-4B6A-A2BC-CB789711CFE0}"/>
                </c:ext>
              </c:extLst>
            </c:dLbl>
            <c:numFmt formatCode="0.0%" sourceLinked="0"/>
            <c:spPr>
              <a:solidFill>
                <a:schemeClr val="bg1"/>
              </a:solidFill>
              <a:ln w="3175">
                <a:solidFill>
                  <a:schemeClr val="tx1"/>
                </a:solidFill>
                <a:prstDash val="sysDot"/>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知っている</c:v>
                </c:pt>
                <c:pt idx="1">
                  <c:v>聞いたことはあるが、あまり知らない</c:v>
                </c:pt>
                <c:pt idx="2">
                  <c:v>知らない</c:v>
                </c:pt>
              </c:strCache>
            </c:strRef>
          </c:cat>
          <c:val>
            <c:numRef>
              <c:f>Sheet1!$B$2:$B$4</c:f>
              <c:numCache>
                <c:formatCode>0.0%</c:formatCode>
                <c:ptCount val="3"/>
                <c:pt idx="0">
                  <c:v>0.38800000000000001</c:v>
                </c:pt>
                <c:pt idx="1">
                  <c:v>0.42199999999999999</c:v>
                </c:pt>
                <c:pt idx="2">
                  <c:v>0.19</c:v>
                </c:pt>
              </c:numCache>
            </c:numRef>
          </c:val>
          <c:extLst>
            <c:ext xmlns:c16="http://schemas.microsoft.com/office/drawing/2014/chart" uri="{C3380CC4-5D6E-409C-BE32-E72D297353CC}">
              <c16:uniqueId val="{0000000A-E93F-4B6A-A2BC-CB789711CFE0}"/>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82649357961455"/>
          <c:y val="0.19103698011876835"/>
          <c:w val="0.79946458115775898"/>
          <c:h val="0.80896301988123165"/>
        </c:manualLayout>
      </c:layout>
      <c:barChart>
        <c:barDir val="bar"/>
        <c:grouping val="percentStacked"/>
        <c:varyColors val="0"/>
        <c:ser>
          <c:idx val="0"/>
          <c:order val="0"/>
          <c:tx>
            <c:strRef>
              <c:f>Sheet1!$B$1</c:f>
              <c:strCache>
                <c:ptCount val="1"/>
                <c:pt idx="0">
                  <c:v>知っている</c:v>
                </c:pt>
              </c:strCache>
            </c:strRef>
          </c:tx>
          <c:spPr>
            <a:solidFill>
              <a:schemeClr val="accent1"/>
            </a:solidFill>
            <a:ln>
              <a:solidFill>
                <a:schemeClr val="tx1"/>
              </a:solidFill>
            </a:ln>
            <a:effectLst/>
          </c:spPr>
          <c:invertIfNegative val="0"/>
          <c:dLbls>
            <c:dLbl>
              <c:idx val="1"/>
              <c:layout>
                <c:manualLayout>
                  <c:x val="-1.2157050341901154E-2"/>
                  <c:y val="-8.258018679996624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2F8-46F0-A10D-C78C15E07846}"/>
                </c:ext>
              </c:extLst>
            </c:dLbl>
            <c:dLbl>
              <c:idx val="2"/>
              <c:layout>
                <c:manualLayout>
                  <c:x val="-9.7684517978181735E-3"/>
                  <c:y val="-1.611602471813295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2F8-46F0-A10D-C78C15E0784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関心がある（148人）</c:v>
                </c:pt>
                <c:pt idx="1">
                  <c:v>どちらともいえない（208人）</c:v>
                </c:pt>
                <c:pt idx="2">
                  <c:v>関心がない（144人）</c:v>
                </c:pt>
              </c:strCache>
            </c:strRef>
          </c:cat>
          <c:val>
            <c:numRef>
              <c:f>Sheet1!$B$2:$B$4</c:f>
              <c:numCache>
                <c:formatCode>General</c:formatCode>
                <c:ptCount val="3"/>
                <c:pt idx="0" formatCode="0.0">
                  <c:v>70.900000000000006</c:v>
                </c:pt>
                <c:pt idx="1">
                  <c:v>26.4</c:v>
                </c:pt>
                <c:pt idx="2" formatCode="0.0">
                  <c:v>23.6</c:v>
                </c:pt>
              </c:numCache>
            </c:numRef>
          </c:val>
          <c:extLst>
            <c:ext xmlns:c16="http://schemas.microsoft.com/office/drawing/2014/chart" uri="{C3380CC4-5D6E-409C-BE32-E72D297353CC}">
              <c16:uniqueId val="{00000002-62F8-46F0-A10D-C78C15E07846}"/>
            </c:ext>
          </c:extLst>
        </c:ser>
        <c:ser>
          <c:idx val="1"/>
          <c:order val="1"/>
          <c:tx>
            <c:strRef>
              <c:f>Sheet1!$C$1</c:f>
              <c:strCache>
                <c:ptCount val="1"/>
                <c:pt idx="0">
                  <c:v>聞いたこはあるが、あまり知らない</c:v>
                </c:pt>
              </c:strCache>
            </c:strRef>
          </c:tx>
          <c:spPr>
            <a:pattFill prst="pct5">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関心がある（148人）</c:v>
                </c:pt>
                <c:pt idx="1">
                  <c:v>どちらともいえない（208人）</c:v>
                </c:pt>
                <c:pt idx="2">
                  <c:v>関心がない（144人）</c:v>
                </c:pt>
              </c:strCache>
            </c:strRef>
          </c:cat>
          <c:val>
            <c:numRef>
              <c:f>Sheet1!$C$2:$C$4</c:f>
              <c:numCache>
                <c:formatCode>0.0</c:formatCode>
                <c:ptCount val="3"/>
                <c:pt idx="0">
                  <c:v>27.7</c:v>
                </c:pt>
                <c:pt idx="1">
                  <c:v>53.4</c:v>
                </c:pt>
                <c:pt idx="2">
                  <c:v>41</c:v>
                </c:pt>
              </c:numCache>
            </c:numRef>
          </c:val>
          <c:extLst>
            <c:ext xmlns:c16="http://schemas.microsoft.com/office/drawing/2014/chart" uri="{C3380CC4-5D6E-409C-BE32-E72D297353CC}">
              <c16:uniqueId val="{00000003-62F8-46F0-A10D-C78C15E07846}"/>
            </c:ext>
          </c:extLst>
        </c:ser>
        <c:ser>
          <c:idx val="2"/>
          <c:order val="2"/>
          <c:tx>
            <c:strRef>
              <c:f>Sheet1!$D$1</c:f>
              <c:strCache>
                <c:ptCount val="1"/>
                <c:pt idx="0">
                  <c:v>知らない</c:v>
                </c:pt>
              </c:strCache>
            </c:strRef>
          </c:tx>
          <c:spPr>
            <a:solidFill>
              <a:schemeClr val="accent3"/>
            </a:solidFill>
            <a:ln>
              <a:solidFill>
                <a:schemeClr val="tx1"/>
              </a:solidFill>
            </a:ln>
            <a:effectLst/>
          </c:spPr>
          <c:invertIfNegative val="0"/>
          <c:dLbls>
            <c:dLbl>
              <c:idx val="0"/>
              <c:layout>
                <c:manualLayout>
                  <c:x val="6.4562406683174988E-3"/>
                  <c:y val="-0.1163159179032661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2F8-46F0-A10D-C78C15E0784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関心がある（148人）</c:v>
                </c:pt>
                <c:pt idx="1">
                  <c:v>どちらともいえない（208人）</c:v>
                </c:pt>
                <c:pt idx="2">
                  <c:v>関心がない（144人）</c:v>
                </c:pt>
              </c:strCache>
            </c:strRef>
          </c:cat>
          <c:val>
            <c:numRef>
              <c:f>Sheet1!$D$2:$D$4</c:f>
              <c:numCache>
                <c:formatCode>General</c:formatCode>
                <c:ptCount val="3"/>
                <c:pt idx="0" formatCode="0.0">
                  <c:v>1.4</c:v>
                </c:pt>
                <c:pt idx="1">
                  <c:v>20.2</c:v>
                </c:pt>
                <c:pt idx="2" formatCode="0.0">
                  <c:v>35.4</c:v>
                </c:pt>
              </c:numCache>
            </c:numRef>
          </c:val>
          <c:extLst>
            <c:ext xmlns:c16="http://schemas.microsoft.com/office/drawing/2014/chart" uri="{C3380CC4-5D6E-409C-BE32-E72D297353CC}">
              <c16:uniqueId val="{00000004-62F8-46F0-A10D-C78C15E07846}"/>
            </c:ext>
          </c:extLst>
        </c:ser>
        <c:dLbls>
          <c:dLblPos val="ctr"/>
          <c:showLegendKey val="0"/>
          <c:showVal val="1"/>
          <c:showCatName val="0"/>
          <c:showSerName val="0"/>
          <c:showPercent val="0"/>
          <c:showBubbleSize val="0"/>
        </c:dLbls>
        <c:gapWidth val="150"/>
        <c:overlap val="100"/>
        <c:serLines>
          <c:spPr>
            <a:ln w="9525" cap="flat" cmpd="sng" algn="ctr">
              <a:solidFill>
                <a:schemeClr val="tx1">
                  <a:lumMod val="35000"/>
                  <a:lumOff val="65000"/>
                </a:schemeClr>
              </a:solidFill>
              <a:round/>
            </a:ln>
            <a:effectLst/>
          </c:spPr>
        </c:serLines>
        <c:axId val="508483856"/>
        <c:axId val="508484184"/>
      </c:barChart>
      <c:catAx>
        <c:axId val="50848385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508484184"/>
        <c:crosses val="autoZero"/>
        <c:auto val="1"/>
        <c:lblAlgn val="ctr"/>
        <c:lblOffset val="100"/>
        <c:noMultiLvlLbl val="0"/>
      </c:catAx>
      <c:valAx>
        <c:axId val="508484184"/>
        <c:scaling>
          <c:orientation val="minMax"/>
        </c:scaling>
        <c:delete val="0"/>
        <c:axPos val="t"/>
        <c:majorGridlines>
          <c:spPr>
            <a:ln w="952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08483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1" dirty="0" smtClean="0"/>
              <a:t>こども食堂はどういうところだと思うかについて（全体）（</a:t>
            </a:r>
            <a:r>
              <a:rPr lang="en-US" altLang="ja-JP" sz="1200" b="1" dirty="0" smtClean="0"/>
              <a:t>500</a:t>
            </a:r>
            <a:r>
              <a:rPr lang="ja-JP" altLang="en-US" sz="1200" b="1" dirty="0" smtClean="0"/>
              <a:t>人）</a:t>
            </a:r>
            <a:endParaRPr lang="ja-JP" altLang="en-US" sz="1200" b="1" dirty="0"/>
          </a:p>
        </c:rich>
      </c:tx>
      <c:layout>
        <c:manualLayout>
          <c:xMode val="edge"/>
          <c:yMode val="edge"/>
          <c:x val="8.7020572710858892E-4"/>
          <c:y val="2.282287666342772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こども食堂のイメージについて（全体）（500人）</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93F-4B6A-A2BC-CB789711CFE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93F-4B6A-A2BC-CB789711CFE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93F-4B6A-A2BC-CB789711CFE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93F-4B6A-A2BC-CB789711CFE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93F-4B6A-A2BC-CB789711CFE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0-98D0-47FE-99B5-CE2ADDA35076}"/>
              </c:ext>
            </c:extLst>
          </c:dPt>
          <c:dLbls>
            <c:dLbl>
              <c:idx val="0"/>
              <c:layout>
                <c:manualLayout>
                  <c:x val="3.5574023553299763E-2"/>
                  <c:y val="8.716689424657710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93F-4B6A-A2BC-CB789711CFE0}"/>
                </c:ext>
              </c:extLst>
            </c:dLbl>
            <c:dLbl>
              <c:idx val="1"/>
              <c:layout>
                <c:manualLayout>
                  <c:x val="-1.2738455114519407E-3"/>
                  <c:y val="-2.0416348002441055E-2"/>
                </c:manualLayout>
              </c:layout>
              <c:numFmt formatCode="0.0%" sourceLinked="0"/>
              <c:spPr>
                <a:solidFill>
                  <a:schemeClr val="bg1"/>
                </a:solidFill>
                <a:ln w="3175">
                  <a:solidFill>
                    <a:schemeClr val="tx1"/>
                  </a:solidFill>
                  <a:prstDash val="sysDot"/>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192520037642248"/>
                      <c:h val="0.23326704406353219"/>
                    </c:manualLayout>
                  </c15:layout>
                </c:ext>
                <c:ext xmlns:c16="http://schemas.microsoft.com/office/drawing/2014/chart" uri="{C3380CC4-5D6E-409C-BE32-E72D297353CC}">
                  <c16:uniqueId val="{00000003-E93F-4B6A-A2BC-CB789711CFE0}"/>
                </c:ext>
              </c:extLst>
            </c:dLbl>
            <c:dLbl>
              <c:idx val="2"/>
              <c:layout>
                <c:manualLayout>
                  <c:x val="7.5977655319300369E-2"/>
                  <c:y val="-4.879227903804948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93F-4B6A-A2BC-CB789711CFE0}"/>
                </c:ext>
              </c:extLst>
            </c:dLbl>
            <c:dLbl>
              <c:idx val="3"/>
              <c:layout>
                <c:manualLayout>
                  <c:x val="-3.0284410027842899E-3"/>
                  <c:y val="0.1645563326968055"/>
                </c:manualLayout>
              </c:layout>
              <c:showLegendKey val="0"/>
              <c:showVal val="0"/>
              <c:showCatName val="1"/>
              <c:showSerName val="0"/>
              <c:showPercent val="1"/>
              <c:showBubbleSize val="0"/>
              <c:extLst>
                <c:ext xmlns:c15="http://schemas.microsoft.com/office/drawing/2012/chart" uri="{CE6537A1-D6FC-4f65-9D91-7224C49458BB}">
                  <c15:layout>
                    <c:manualLayout>
                      <c:w val="0.21520860079555548"/>
                      <c:h val="0.2110187078865399"/>
                    </c:manualLayout>
                  </c15:layout>
                </c:ext>
                <c:ext xmlns:c16="http://schemas.microsoft.com/office/drawing/2014/chart" uri="{C3380CC4-5D6E-409C-BE32-E72D297353CC}">
                  <c16:uniqueId val="{00000007-E93F-4B6A-A2BC-CB789711CFE0}"/>
                </c:ext>
              </c:extLst>
            </c:dLbl>
            <c:dLbl>
              <c:idx val="4"/>
              <c:layout>
                <c:manualLayout>
                  <c:x val="-0.17853898855423764"/>
                  <c:y val="0.29344790830988726"/>
                </c:manualLayout>
              </c:layout>
              <c:numFmt formatCode="0.0%" sourceLinked="0"/>
              <c:spPr>
                <a:solidFill>
                  <a:schemeClr val="bg1"/>
                </a:solidFill>
                <a:ln w="3175">
                  <a:solidFill>
                    <a:schemeClr val="tx1"/>
                  </a:solidFill>
                  <a:prstDash val="sysDot"/>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465941255523434"/>
                      <c:h val="0.23198984568912592"/>
                    </c:manualLayout>
                  </c15:layout>
                </c:ext>
                <c:ext xmlns:c16="http://schemas.microsoft.com/office/drawing/2014/chart" uri="{C3380CC4-5D6E-409C-BE32-E72D297353CC}">
                  <c16:uniqueId val="{00000009-E93F-4B6A-A2BC-CB789711CFE0}"/>
                </c:ext>
              </c:extLst>
            </c:dLbl>
            <c:dLbl>
              <c:idx val="5"/>
              <c:layout>
                <c:manualLayout>
                  <c:x val="-0.15520976772837652"/>
                  <c:y val="0.11646271416895476"/>
                </c:manualLayout>
              </c:layout>
              <c:numFmt formatCode="0.0%" sourceLinked="0"/>
              <c:spPr>
                <a:solidFill>
                  <a:schemeClr val="bg1"/>
                </a:solidFill>
                <a:ln w="3175">
                  <a:solidFill>
                    <a:schemeClr val="tx1"/>
                  </a:solidFill>
                  <a:prstDash val="sysDot"/>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435188146735448"/>
                      <c:h val="0.22768593951857413"/>
                    </c:manualLayout>
                  </c15:layout>
                </c:ext>
                <c:ext xmlns:c16="http://schemas.microsoft.com/office/drawing/2014/chart" uri="{C3380CC4-5D6E-409C-BE32-E72D297353CC}">
                  <c16:uniqueId val="{00000000-98D0-47FE-99B5-CE2ADDA35076}"/>
                </c:ext>
              </c:extLst>
            </c:dLbl>
            <c:numFmt formatCode="0.0%" sourceLinked="0"/>
            <c:spPr>
              <a:solidFill>
                <a:schemeClr val="bg1"/>
              </a:solidFill>
              <a:ln w="3175">
                <a:solidFill>
                  <a:schemeClr val="tx1"/>
                </a:solidFill>
                <a:prstDash val="sysDot"/>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誰でも利用できるところ</c:v>
                </c:pt>
                <c:pt idx="1">
                  <c:v>こどもがひとりで利用できるところ</c:v>
                </c:pt>
                <c:pt idx="2">
                  <c:v>生活に困っている人が利用するところ</c:v>
                </c:pt>
                <c:pt idx="3">
                  <c:v>みんなで一緒に食事ができるところ</c:v>
                </c:pt>
                <c:pt idx="4">
                  <c:v>地域のコミュニケーションの場</c:v>
                </c:pt>
                <c:pt idx="5">
                  <c:v>わからない、イメージがない</c:v>
                </c:pt>
              </c:strCache>
            </c:strRef>
          </c:cat>
          <c:val>
            <c:numRef>
              <c:f>Sheet1!$B$2:$B$7</c:f>
              <c:numCache>
                <c:formatCode>0.0%</c:formatCode>
                <c:ptCount val="6"/>
                <c:pt idx="0">
                  <c:v>0.26400000000000001</c:v>
                </c:pt>
                <c:pt idx="1">
                  <c:v>0.60399999999999998</c:v>
                </c:pt>
                <c:pt idx="2">
                  <c:v>0.41399999999999998</c:v>
                </c:pt>
                <c:pt idx="3">
                  <c:v>0.34599999999999997</c:v>
                </c:pt>
                <c:pt idx="4">
                  <c:v>0.23</c:v>
                </c:pt>
                <c:pt idx="5">
                  <c:v>0.154</c:v>
                </c:pt>
              </c:numCache>
            </c:numRef>
          </c:val>
          <c:extLst>
            <c:ext xmlns:c16="http://schemas.microsoft.com/office/drawing/2014/chart" uri="{C3380CC4-5D6E-409C-BE32-E72D297353CC}">
              <c16:uniqueId val="{0000000A-E93F-4B6A-A2BC-CB789711CFE0}"/>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0392806986396"/>
          <c:y val="8.494052016801297E-2"/>
          <c:w val="0.79946458115775898"/>
          <c:h val="0.80896301988123165"/>
        </c:manualLayout>
      </c:layout>
      <c:barChart>
        <c:barDir val="col"/>
        <c:grouping val="clustered"/>
        <c:varyColors val="0"/>
        <c:ser>
          <c:idx val="0"/>
          <c:order val="0"/>
          <c:tx>
            <c:strRef>
              <c:f>Sheet1!$B$1</c:f>
              <c:strCache>
                <c:ptCount val="1"/>
                <c:pt idx="0">
                  <c:v>知っている（194人）</c:v>
                </c:pt>
              </c:strCache>
            </c:strRef>
          </c:tx>
          <c:spPr>
            <a:solidFill>
              <a:srgbClr val="FFFF00"/>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誰でも利用できるところ</c:v>
                </c:pt>
                <c:pt idx="1">
                  <c:v>こどもがひとりでも利用できるところ</c:v>
                </c:pt>
                <c:pt idx="2">
                  <c:v>生活に困っている人が利用するところ</c:v>
                </c:pt>
                <c:pt idx="3">
                  <c:v>みんなで一緒に食事ができるところ</c:v>
                </c:pt>
                <c:pt idx="4">
                  <c:v>地域のコミュニケーションの場</c:v>
                </c:pt>
                <c:pt idx="5">
                  <c:v>わからない、イメージがない</c:v>
                </c:pt>
              </c:strCache>
            </c:strRef>
          </c:cat>
          <c:val>
            <c:numRef>
              <c:f>Sheet1!$B$2:$B$7</c:f>
              <c:numCache>
                <c:formatCode>General</c:formatCode>
                <c:ptCount val="6"/>
                <c:pt idx="0">
                  <c:v>39.200000000000003</c:v>
                </c:pt>
                <c:pt idx="1">
                  <c:v>78.900000000000006</c:v>
                </c:pt>
                <c:pt idx="2">
                  <c:v>54.6</c:v>
                </c:pt>
                <c:pt idx="3">
                  <c:v>44.8</c:v>
                </c:pt>
                <c:pt idx="4">
                  <c:v>33.5</c:v>
                </c:pt>
                <c:pt idx="5" formatCode="0.0">
                  <c:v>1</c:v>
                </c:pt>
              </c:numCache>
            </c:numRef>
          </c:val>
          <c:extLst>
            <c:ext xmlns:c16="http://schemas.microsoft.com/office/drawing/2014/chart" uri="{C3380CC4-5D6E-409C-BE32-E72D297353CC}">
              <c16:uniqueId val="{00000002-62F8-46F0-A10D-C78C15E07846}"/>
            </c:ext>
          </c:extLst>
        </c:ser>
        <c:ser>
          <c:idx val="1"/>
          <c:order val="1"/>
          <c:tx>
            <c:strRef>
              <c:f>Sheet1!$C$1</c:f>
              <c:strCache>
                <c:ptCount val="1"/>
                <c:pt idx="0">
                  <c:v>聞いたこはあるが、あまり知らない（211人）</c:v>
                </c:pt>
              </c:strCache>
            </c:strRef>
          </c:tx>
          <c:spPr>
            <a:pattFill prst="pct5">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誰でも利用できるところ</c:v>
                </c:pt>
                <c:pt idx="1">
                  <c:v>こどもがひとりでも利用できるところ</c:v>
                </c:pt>
                <c:pt idx="2">
                  <c:v>生活に困っている人が利用するところ</c:v>
                </c:pt>
                <c:pt idx="3">
                  <c:v>みんなで一緒に食事ができるところ</c:v>
                </c:pt>
                <c:pt idx="4">
                  <c:v>地域のコミュニケーションの場</c:v>
                </c:pt>
                <c:pt idx="5">
                  <c:v>わからない、イメージがない</c:v>
                </c:pt>
              </c:strCache>
            </c:strRef>
          </c:cat>
          <c:val>
            <c:numRef>
              <c:f>Sheet1!$C$2:$C$7</c:f>
              <c:numCache>
                <c:formatCode>General</c:formatCode>
                <c:ptCount val="6"/>
                <c:pt idx="0">
                  <c:v>22.3</c:v>
                </c:pt>
                <c:pt idx="1">
                  <c:v>61.1</c:v>
                </c:pt>
                <c:pt idx="2">
                  <c:v>42.7</c:v>
                </c:pt>
                <c:pt idx="3">
                  <c:v>35.1</c:v>
                </c:pt>
                <c:pt idx="4">
                  <c:v>20.399999999999999</c:v>
                </c:pt>
                <c:pt idx="5" formatCode="0.00">
                  <c:v>9</c:v>
                </c:pt>
              </c:numCache>
            </c:numRef>
          </c:val>
          <c:extLst>
            <c:ext xmlns:c16="http://schemas.microsoft.com/office/drawing/2014/chart" uri="{C3380CC4-5D6E-409C-BE32-E72D297353CC}">
              <c16:uniqueId val="{00000003-62F8-46F0-A10D-C78C15E07846}"/>
            </c:ext>
          </c:extLst>
        </c:ser>
        <c:ser>
          <c:idx val="2"/>
          <c:order val="2"/>
          <c:tx>
            <c:strRef>
              <c:f>Sheet1!$D$1</c:f>
              <c:strCache>
                <c:ptCount val="1"/>
                <c:pt idx="0">
                  <c:v>知らない（95人）</c:v>
                </c:pt>
              </c:strCache>
            </c:strRef>
          </c:tx>
          <c:spPr>
            <a:solidFill>
              <a:schemeClr val="accent3"/>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誰でも利用できるところ</c:v>
                </c:pt>
                <c:pt idx="1">
                  <c:v>こどもがひとりでも利用できるところ</c:v>
                </c:pt>
                <c:pt idx="2">
                  <c:v>生活に困っている人が利用するところ</c:v>
                </c:pt>
                <c:pt idx="3">
                  <c:v>みんなで一緒に食事ができるところ</c:v>
                </c:pt>
                <c:pt idx="4">
                  <c:v>地域のコミュニケーションの場</c:v>
                </c:pt>
                <c:pt idx="5">
                  <c:v>わからない、イメージがない</c:v>
                </c:pt>
              </c:strCache>
            </c:strRef>
          </c:cat>
          <c:val>
            <c:numRef>
              <c:f>Sheet1!$D$2:$D$7</c:f>
              <c:numCache>
                <c:formatCode>General</c:formatCode>
                <c:ptCount val="6"/>
                <c:pt idx="0">
                  <c:v>9.5</c:v>
                </c:pt>
                <c:pt idx="1">
                  <c:v>21.1</c:v>
                </c:pt>
                <c:pt idx="2">
                  <c:v>11.6</c:v>
                </c:pt>
                <c:pt idx="3">
                  <c:v>12.6</c:v>
                </c:pt>
                <c:pt idx="4">
                  <c:v>7.4</c:v>
                </c:pt>
                <c:pt idx="5">
                  <c:v>58.9</c:v>
                </c:pt>
              </c:numCache>
            </c:numRef>
          </c:val>
          <c:extLst>
            <c:ext xmlns:c16="http://schemas.microsoft.com/office/drawing/2014/chart" uri="{C3380CC4-5D6E-409C-BE32-E72D297353CC}">
              <c16:uniqueId val="{00000004-62F8-46F0-A10D-C78C15E07846}"/>
            </c:ext>
          </c:extLst>
        </c:ser>
        <c:dLbls>
          <c:dLblPos val="ctr"/>
          <c:showLegendKey val="0"/>
          <c:showVal val="1"/>
          <c:showCatName val="0"/>
          <c:showSerName val="0"/>
          <c:showPercent val="0"/>
          <c:showBubbleSize val="0"/>
        </c:dLbls>
        <c:gapWidth val="150"/>
        <c:axId val="508483856"/>
        <c:axId val="508484184"/>
      </c:barChart>
      <c:catAx>
        <c:axId val="508483856"/>
        <c:scaling>
          <c:orientation val="minMax"/>
        </c:scaling>
        <c:delete val="1"/>
        <c:axPos val="b"/>
        <c:numFmt formatCode="General" sourceLinked="1"/>
        <c:majorTickMark val="out"/>
        <c:minorTickMark val="none"/>
        <c:tickLblPos val="nextTo"/>
        <c:crossAx val="508484184"/>
        <c:crosses val="autoZero"/>
        <c:auto val="1"/>
        <c:lblAlgn val="ctr"/>
        <c:lblOffset val="100"/>
        <c:noMultiLvlLbl val="0"/>
      </c:catAx>
      <c:valAx>
        <c:axId val="508484184"/>
        <c:scaling>
          <c:orientation val="minMax"/>
        </c:scaling>
        <c:delete val="0"/>
        <c:axPos val="l"/>
        <c:majorGridlines>
          <c:spPr>
            <a:ln w="9525" cap="flat" cmpd="sng" algn="ctr">
              <a:solidFill>
                <a:schemeClr val="tx1">
                  <a:lumMod val="15000"/>
                  <a:lumOff val="85000"/>
                </a:schemeClr>
              </a:solidFill>
              <a:prstDash val="sysDot"/>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08483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Sheet1!$C$1</c:f>
              <c:strCache>
                <c:ptCount val="1"/>
                <c:pt idx="0">
                  <c:v>関心がある</c:v>
                </c:pt>
              </c:strCache>
            </c:strRef>
          </c:tx>
          <c:spPr>
            <a:pattFill prst="pct5">
              <a:fgClr>
                <a:srgbClr val="FF0000"/>
              </a:fgClr>
              <a:bgClr>
                <a:srgbClr val="FFFF00"/>
              </a:bgClr>
            </a:pattFill>
            <a:ln>
              <a:solidFill>
                <a:schemeClr val="tx1"/>
              </a:solidFill>
            </a:ln>
            <a:effectLst/>
          </c:spPr>
          <c:invertIfNegative val="0"/>
          <c:dLbls>
            <c:dLbl>
              <c:idx val="5"/>
              <c:layout>
                <c:manualLayout>
                  <c:x val="-7.8848807411787888E-3"/>
                  <c:y val="-3.247507565341021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6A5-465D-866C-695CA21B68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ア</c:v>
                </c:pt>
                <c:pt idx="1">
                  <c:v>イ</c:v>
                </c:pt>
                <c:pt idx="2">
                  <c:v>ウ</c:v>
                </c:pt>
                <c:pt idx="3">
                  <c:v>エ</c:v>
                </c:pt>
                <c:pt idx="4">
                  <c:v>オ</c:v>
                </c:pt>
                <c:pt idx="5">
                  <c:v>カ</c:v>
                </c:pt>
              </c:strCache>
            </c:strRef>
          </c:cat>
          <c:val>
            <c:numRef>
              <c:f>Sheet1!$C$2:$C$7</c:f>
              <c:numCache>
                <c:formatCode>0.0%</c:formatCode>
                <c:ptCount val="6"/>
                <c:pt idx="0">
                  <c:v>0.70899999999999996</c:v>
                </c:pt>
                <c:pt idx="1">
                  <c:v>0.59499999999999997</c:v>
                </c:pt>
                <c:pt idx="2">
                  <c:v>0.64200000000000002</c:v>
                </c:pt>
                <c:pt idx="3">
                  <c:v>0.66200000000000003</c:v>
                </c:pt>
                <c:pt idx="4">
                  <c:v>0.51400000000000001</c:v>
                </c:pt>
                <c:pt idx="5">
                  <c:v>0.35099999999999998</c:v>
                </c:pt>
              </c:numCache>
            </c:numRef>
          </c:val>
          <c:extLst>
            <c:ext xmlns:c16="http://schemas.microsoft.com/office/drawing/2014/chart" uri="{C3380CC4-5D6E-409C-BE32-E72D297353CC}">
              <c16:uniqueId val="{00000001-76A5-465D-866C-695CA21B68BC}"/>
            </c:ext>
          </c:extLst>
        </c:ser>
        <c:ser>
          <c:idx val="3"/>
          <c:order val="1"/>
          <c:tx>
            <c:strRef>
              <c:f>Sheet1!$E$1</c:f>
              <c:strCache>
                <c:ptCount val="1"/>
                <c:pt idx="0">
                  <c:v>どちらともいえない</c:v>
                </c:pt>
              </c:strCache>
            </c:strRef>
          </c:tx>
          <c:spPr>
            <a:pattFill prst="pct25">
              <a:fgClr>
                <a:schemeClr val="accent1"/>
              </a:fgClr>
              <a:bgClr>
                <a:schemeClr val="bg1"/>
              </a:bgClr>
            </a:pattFill>
            <a:ln>
              <a:solidFill>
                <a:schemeClr val="tx1"/>
              </a:solidFill>
            </a:ln>
            <a:effectLst/>
          </c:spPr>
          <c:invertIfNegative val="0"/>
          <c:dLbls>
            <c:dLbl>
              <c:idx val="0"/>
              <c:layout>
                <c:manualLayout>
                  <c:x val="9.856100926473468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035-4F09-B60D-C25FACF77C62}"/>
                </c:ext>
              </c:extLst>
            </c:dLbl>
            <c:dLbl>
              <c:idx val="1"/>
              <c:layout>
                <c:manualLayout>
                  <c:x val="7.8848807411787888E-3"/>
                  <c:y val="-1.855718608766297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035-4F09-B60D-C25FACF77C62}"/>
                </c:ext>
              </c:extLst>
            </c:dLbl>
            <c:dLbl>
              <c:idx val="2"/>
              <c:layout>
                <c:manualLayout>
                  <c:x val="5.9136605558840925E-3"/>
                  <c:y val="-9.278593043831488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35-4F09-B60D-C25FACF77C62}"/>
                </c:ext>
              </c:extLst>
            </c:dLbl>
            <c:dLbl>
              <c:idx val="3"/>
              <c:layout>
                <c:manualLayout>
                  <c:x val="5.9136605558840196E-3"/>
                  <c:y val="-4.2526393515700848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35-4F09-B60D-C25FACF77C62}"/>
                </c:ext>
              </c:extLst>
            </c:dLbl>
            <c:dLbl>
              <c:idx val="4"/>
              <c:layout>
                <c:manualLayout>
                  <c:x val="9.8561009264733421E-3"/>
                  <c:y val="-9.278593043831488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35-4F09-B60D-C25FACF77C62}"/>
                </c:ext>
              </c:extLst>
            </c:dLbl>
            <c:dLbl>
              <c:idx val="5"/>
              <c:layout>
                <c:manualLayout>
                  <c:x val="3.9424403705893944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6A5-465D-866C-695CA21B68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ア</c:v>
                </c:pt>
                <c:pt idx="1">
                  <c:v>イ</c:v>
                </c:pt>
                <c:pt idx="2">
                  <c:v>ウ</c:v>
                </c:pt>
                <c:pt idx="3">
                  <c:v>エ</c:v>
                </c:pt>
                <c:pt idx="4">
                  <c:v>オ</c:v>
                </c:pt>
                <c:pt idx="5">
                  <c:v>カ</c:v>
                </c:pt>
              </c:strCache>
            </c:strRef>
          </c:cat>
          <c:val>
            <c:numRef>
              <c:f>Sheet1!$E$2:$E$7</c:f>
              <c:numCache>
                <c:formatCode>0.0%</c:formatCode>
                <c:ptCount val="6"/>
                <c:pt idx="0">
                  <c:v>0.47599999999999998</c:v>
                </c:pt>
                <c:pt idx="1">
                  <c:v>0.41299999999999998</c:v>
                </c:pt>
                <c:pt idx="2">
                  <c:v>0.438</c:v>
                </c:pt>
                <c:pt idx="3">
                  <c:v>0.51400000000000001</c:v>
                </c:pt>
                <c:pt idx="4">
                  <c:v>0.28799999999999998</c:v>
                </c:pt>
                <c:pt idx="5">
                  <c:v>0.30299999999999999</c:v>
                </c:pt>
              </c:numCache>
            </c:numRef>
          </c:val>
          <c:extLst>
            <c:ext xmlns:c16="http://schemas.microsoft.com/office/drawing/2014/chart" uri="{C3380CC4-5D6E-409C-BE32-E72D297353CC}">
              <c16:uniqueId val="{00000003-76A5-465D-866C-695CA21B68BC}"/>
            </c:ext>
          </c:extLst>
        </c:ser>
        <c:ser>
          <c:idx val="2"/>
          <c:order val="2"/>
          <c:tx>
            <c:strRef>
              <c:f>Sheet1!$D$1</c:f>
              <c:strCache>
                <c:ptCount val="1"/>
                <c:pt idx="0">
                  <c:v>関心がない</c:v>
                </c:pt>
              </c:strCache>
            </c:strRef>
          </c:tx>
          <c:spPr>
            <a:solidFill>
              <a:schemeClr val="accent3"/>
            </a:solidFill>
            <a:ln>
              <a:solidFill>
                <a:schemeClr val="tx1"/>
              </a:solidFill>
            </a:ln>
            <a:effectLst/>
          </c:spPr>
          <c:invertIfNegative val="0"/>
          <c:dLbls>
            <c:dLbl>
              <c:idx val="1"/>
              <c:layout>
                <c:manualLayout>
                  <c:x val="9.8561009264734514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035-4F09-B60D-C25FACF77C62}"/>
                </c:ext>
              </c:extLst>
            </c:dLbl>
            <c:dLbl>
              <c:idx val="3"/>
              <c:layout>
                <c:manualLayout>
                  <c:x val="1.1827321111768039E-2"/>
                  <c:y val="4.639296521915744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35-4F09-B60D-C25FACF77C62}"/>
                </c:ext>
              </c:extLst>
            </c:dLbl>
            <c:dLbl>
              <c:idx val="4"/>
              <c:layout>
                <c:manualLayout>
                  <c:x val="7.884880741178788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35-4F09-B60D-C25FACF77C62}"/>
                </c:ext>
              </c:extLst>
            </c:dLbl>
            <c:dLbl>
              <c:idx val="5"/>
              <c:layout>
                <c:manualLayout>
                  <c:x val="1.3798541297062738E-2"/>
                  <c:y val="-9.278593043831532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6A5-465D-866C-695CA21B68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ア</c:v>
                </c:pt>
                <c:pt idx="1">
                  <c:v>イ</c:v>
                </c:pt>
                <c:pt idx="2">
                  <c:v>ウ</c:v>
                </c:pt>
                <c:pt idx="3">
                  <c:v>エ</c:v>
                </c:pt>
                <c:pt idx="4">
                  <c:v>オ</c:v>
                </c:pt>
                <c:pt idx="5">
                  <c:v>カ</c:v>
                </c:pt>
              </c:strCache>
            </c:strRef>
          </c:cat>
          <c:val>
            <c:numRef>
              <c:f>Sheet1!$D$2:$D$7</c:f>
              <c:numCache>
                <c:formatCode>0.0%</c:formatCode>
                <c:ptCount val="6"/>
                <c:pt idx="0">
                  <c:v>0.39600000000000002</c:v>
                </c:pt>
                <c:pt idx="1">
                  <c:v>0.24299999999999999</c:v>
                </c:pt>
                <c:pt idx="2">
                  <c:v>0.36099999999999999</c:v>
                </c:pt>
                <c:pt idx="3">
                  <c:v>0.29899999999999999</c:v>
                </c:pt>
                <c:pt idx="4">
                  <c:v>0.222</c:v>
                </c:pt>
                <c:pt idx="5">
                  <c:v>0.26400000000000001</c:v>
                </c:pt>
              </c:numCache>
            </c:numRef>
          </c:val>
          <c:extLst>
            <c:ext xmlns:c16="http://schemas.microsoft.com/office/drawing/2014/chart" uri="{C3380CC4-5D6E-409C-BE32-E72D297353CC}">
              <c16:uniqueId val="{00000002-76A5-465D-866C-695CA21B68BC}"/>
            </c:ext>
          </c:extLst>
        </c:ser>
        <c:dLbls>
          <c:dLblPos val="outEnd"/>
          <c:showLegendKey val="0"/>
          <c:showVal val="1"/>
          <c:showCatName val="0"/>
          <c:showSerName val="0"/>
          <c:showPercent val="0"/>
          <c:showBubbleSize val="0"/>
        </c:dLbls>
        <c:gapWidth val="219"/>
        <c:overlap val="-27"/>
        <c:axId val="367940088"/>
        <c:axId val="367936808"/>
        <c:extLst>
          <c:ext xmlns:c15="http://schemas.microsoft.com/office/drawing/2012/chart" uri="{02D57815-91ED-43cb-92C2-25804820EDAC}">
            <c15:filteredBarSeries>
              <c15:ser>
                <c:idx val="0"/>
                <c:order val="3"/>
                <c:tx>
                  <c:strRef>
                    <c:extLst>
                      <c:ext uri="{02D57815-91ED-43cb-92C2-25804820EDAC}">
                        <c15:formulaRef>
                          <c15:sqref>Sheet1!$B$1</c15:sqref>
                        </c15:formulaRef>
                      </c:ext>
                    </c:extLst>
                    <c:strCache>
                      <c:ptCount val="1"/>
                      <c:pt idx="0">
                        <c:v>全体</c:v>
                      </c:pt>
                    </c:strCache>
                  </c:strRef>
                </c:tx>
                <c:spPr>
                  <a:solidFill>
                    <a:schemeClr val="accent1"/>
                  </a:solidFill>
                  <a:ln>
                    <a:solidFill>
                      <a:schemeClr val="tx1"/>
                    </a:solidFill>
                  </a:ln>
                  <a:effectLst/>
                </c:spPr>
                <c:invertIfNegative val="0"/>
                <c:dLbls>
                  <c:dLbl>
                    <c:idx val="5"/>
                    <c:layout>
                      <c:manualLayout>
                        <c:x val="2.5625862408830923E-2"/>
                        <c:y val="-4.6392965219157443E-3"/>
                      </c:manualLayout>
                    </c:layout>
                    <c:dLblPos val="outEnd"/>
                    <c:showLegendKey val="0"/>
                    <c:showVal val="1"/>
                    <c:showCatName val="0"/>
                    <c:showSerName val="0"/>
                    <c:showPercent val="0"/>
                    <c:showBubbleSize val="0"/>
                    <c:extLst>
                      <c:ext uri="{CE6537A1-D6FC-4f65-9D91-7224C49458BB}"/>
                      <c:ext xmlns:c16="http://schemas.microsoft.com/office/drawing/2014/chart" uri="{C3380CC4-5D6E-409C-BE32-E72D297353CC}">
                        <c16:uniqueId val="{00000005-76A5-465D-866C-695CA21B68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Sheet1!$A$2:$A$7</c15:sqref>
                        </c15:formulaRef>
                      </c:ext>
                    </c:extLst>
                    <c:strCache>
                      <c:ptCount val="6"/>
                      <c:pt idx="0">
                        <c:v>ア</c:v>
                      </c:pt>
                      <c:pt idx="1">
                        <c:v>イ</c:v>
                      </c:pt>
                      <c:pt idx="2">
                        <c:v>ウ</c:v>
                      </c:pt>
                      <c:pt idx="3">
                        <c:v>エ</c:v>
                      </c:pt>
                      <c:pt idx="4">
                        <c:v>オ</c:v>
                      </c:pt>
                      <c:pt idx="5">
                        <c:v>カ</c:v>
                      </c:pt>
                    </c:strCache>
                  </c:strRef>
                </c:cat>
                <c:val>
                  <c:numRef>
                    <c:extLst>
                      <c:ext uri="{02D57815-91ED-43cb-92C2-25804820EDAC}">
                        <c15:formulaRef>
                          <c15:sqref>Sheet1!$B$2:$B$7</c15:sqref>
                        </c15:formulaRef>
                      </c:ext>
                    </c:extLst>
                    <c:numCache>
                      <c:formatCode>0.0%</c:formatCode>
                      <c:ptCount val="6"/>
                      <c:pt idx="0" formatCode="0.0_ ">
                        <c:v>52.2</c:v>
                      </c:pt>
                      <c:pt idx="1">
                        <c:v>0.41799999999999998</c:v>
                      </c:pt>
                      <c:pt idx="2">
                        <c:v>0.47599999999999998</c:v>
                      </c:pt>
                      <c:pt idx="3">
                        <c:v>0.496</c:v>
                      </c:pt>
                      <c:pt idx="4">
                        <c:v>0.33600000000000002</c:v>
                      </c:pt>
                      <c:pt idx="5">
                        <c:v>0.30599999999999999</c:v>
                      </c:pt>
                    </c:numCache>
                  </c:numRef>
                </c:val>
                <c:extLst>
                  <c:ext xmlns:c16="http://schemas.microsoft.com/office/drawing/2014/chart" uri="{C3380CC4-5D6E-409C-BE32-E72D297353CC}">
                    <c16:uniqueId val="{00000000-76A5-465D-866C-695CA21B68BC}"/>
                  </c:ext>
                </c:extLst>
              </c15:ser>
            </c15:filteredBarSeries>
          </c:ext>
        </c:extLst>
      </c:barChart>
      <c:catAx>
        <c:axId val="367940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67936808"/>
        <c:crosses val="autoZero"/>
        <c:auto val="1"/>
        <c:lblAlgn val="ctr"/>
        <c:lblOffset val="100"/>
        <c:noMultiLvlLbl val="0"/>
      </c:catAx>
      <c:valAx>
        <c:axId val="367936808"/>
        <c:scaling>
          <c:orientation val="minMax"/>
        </c:scaling>
        <c:delete val="0"/>
        <c:axPos val="l"/>
        <c:majorGridlines>
          <c:spPr>
            <a:ln w="3175" cap="flat" cmpd="sng" algn="ctr">
              <a:solidFill>
                <a:schemeClr val="tx1">
                  <a:lumMod val="15000"/>
                  <a:lumOff val="85000"/>
                </a:schemeClr>
              </a:solidFill>
              <a:prstDash val="sysDot"/>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67940088"/>
        <c:crosses val="autoZero"/>
        <c:crossBetween val="between"/>
      </c:valAx>
      <c:spPr>
        <a:noFill/>
        <a:ln>
          <a:noFill/>
        </a:ln>
        <a:effectLst/>
      </c:spPr>
    </c:plotArea>
    <c:legend>
      <c:legendPos val="b"/>
      <c:layout>
        <c:manualLayout>
          <c:xMode val="edge"/>
          <c:yMode val="edge"/>
          <c:x val="0.22969107720198487"/>
          <c:y val="0.86140046845935903"/>
          <c:w val="0.54061769038184238"/>
          <c:h val="7.8288676755736294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526776794268305"/>
          <c:y val="5.9011803627979788E-2"/>
          <c:w val="0.74007514098789007"/>
          <c:h val="0.64501337586801633"/>
        </c:manualLayout>
      </c:layout>
      <c:barChart>
        <c:barDir val="bar"/>
        <c:grouping val="percentStacked"/>
        <c:varyColors val="0"/>
        <c:ser>
          <c:idx val="0"/>
          <c:order val="0"/>
          <c:tx>
            <c:strRef>
              <c:f>Sheet1!$B$1</c:f>
              <c:strCache>
                <c:ptCount val="1"/>
                <c:pt idx="0">
                  <c:v>いる</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全体</c:v>
                </c:pt>
                <c:pt idx="1">
                  <c:v>男性</c:v>
                </c:pt>
                <c:pt idx="2">
                  <c:v>女性</c:v>
                </c:pt>
              </c:strCache>
            </c:strRef>
          </c:cat>
          <c:val>
            <c:numRef>
              <c:f>Sheet1!$B$2:$B$4</c:f>
              <c:numCache>
                <c:formatCode>General</c:formatCode>
                <c:ptCount val="3"/>
                <c:pt idx="0">
                  <c:v>18.399999999999999</c:v>
                </c:pt>
                <c:pt idx="1">
                  <c:v>18.8</c:v>
                </c:pt>
                <c:pt idx="2" formatCode="0.0">
                  <c:v>18</c:v>
                </c:pt>
              </c:numCache>
            </c:numRef>
          </c:val>
          <c:extLst>
            <c:ext xmlns:c16="http://schemas.microsoft.com/office/drawing/2014/chart" uri="{C3380CC4-5D6E-409C-BE32-E72D297353CC}">
              <c16:uniqueId val="{00000000-D500-4250-B924-58DA810097B2}"/>
            </c:ext>
          </c:extLst>
        </c:ser>
        <c:ser>
          <c:idx val="1"/>
          <c:order val="1"/>
          <c:tx>
            <c:strRef>
              <c:f>Sheet1!$C$1</c:f>
              <c:strCache>
                <c:ptCount val="1"/>
                <c:pt idx="0">
                  <c:v>いない</c:v>
                </c:pt>
              </c:strCache>
            </c:strRef>
          </c:tx>
          <c:spPr>
            <a:pattFill prst="pct5">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全体</c:v>
                </c:pt>
                <c:pt idx="1">
                  <c:v>男性</c:v>
                </c:pt>
                <c:pt idx="2">
                  <c:v>女性</c:v>
                </c:pt>
              </c:strCache>
            </c:strRef>
          </c:cat>
          <c:val>
            <c:numRef>
              <c:f>Sheet1!$C$2:$C$4</c:f>
              <c:numCache>
                <c:formatCode>General</c:formatCode>
                <c:ptCount val="3"/>
                <c:pt idx="0">
                  <c:v>81.599999999999994</c:v>
                </c:pt>
                <c:pt idx="1">
                  <c:v>81.2</c:v>
                </c:pt>
                <c:pt idx="2" formatCode="0.0">
                  <c:v>82</c:v>
                </c:pt>
              </c:numCache>
            </c:numRef>
          </c:val>
          <c:extLst>
            <c:ext xmlns:c16="http://schemas.microsoft.com/office/drawing/2014/chart" uri="{C3380CC4-5D6E-409C-BE32-E72D297353CC}">
              <c16:uniqueId val="{00000001-D500-4250-B924-58DA810097B2}"/>
            </c:ext>
          </c:extLst>
        </c:ser>
        <c:dLbls>
          <c:dLblPos val="ctr"/>
          <c:showLegendKey val="0"/>
          <c:showVal val="1"/>
          <c:showCatName val="0"/>
          <c:showSerName val="0"/>
          <c:showPercent val="0"/>
          <c:showBubbleSize val="0"/>
        </c:dLbls>
        <c:gapWidth val="150"/>
        <c:overlap val="100"/>
        <c:axId val="416696992"/>
        <c:axId val="416699944"/>
      </c:barChart>
      <c:catAx>
        <c:axId val="41669699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16699944"/>
        <c:crosses val="autoZero"/>
        <c:auto val="1"/>
        <c:lblAlgn val="ctr"/>
        <c:lblOffset val="100"/>
        <c:noMultiLvlLbl val="0"/>
      </c:catAx>
      <c:valAx>
        <c:axId val="41669994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16696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1207803027728"/>
          <c:y val="0.17034068136272545"/>
          <c:w val="0.70518997120909099"/>
          <c:h val="0.55325296261814982"/>
        </c:manualLayout>
      </c:layout>
      <c:barChart>
        <c:barDir val="bar"/>
        <c:grouping val="percentStacked"/>
        <c:varyColors val="0"/>
        <c:ser>
          <c:idx val="0"/>
          <c:order val="0"/>
          <c:tx>
            <c:strRef>
              <c:f>Sheet1!$B$1</c:f>
              <c:strCache>
                <c:ptCount val="1"/>
                <c:pt idx="0">
                  <c:v>ある</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全体（500人）</c:v>
                </c:pt>
                <c:pt idx="1">
                  <c:v>男性（250人）</c:v>
                </c:pt>
                <c:pt idx="2">
                  <c:v>女性（250人）</c:v>
                </c:pt>
              </c:strCache>
            </c:strRef>
          </c:cat>
          <c:val>
            <c:numRef>
              <c:f>Sheet1!$B$2:$B$4</c:f>
              <c:numCache>
                <c:formatCode>0.0</c:formatCode>
                <c:ptCount val="3"/>
                <c:pt idx="0" formatCode="General">
                  <c:v>29.6</c:v>
                </c:pt>
                <c:pt idx="1">
                  <c:v>28.8</c:v>
                </c:pt>
                <c:pt idx="2" formatCode="General">
                  <c:v>30.4</c:v>
                </c:pt>
              </c:numCache>
            </c:numRef>
          </c:val>
          <c:extLst>
            <c:ext xmlns:c16="http://schemas.microsoft.com/office/drawing/2014/chart" uri="{C3380CC4-5D6E-409C-BE32-E72D297353CC}">
              <c16:uniqueId val="{00000000-0078-4E6B-8A2C-AB6570FA9A60}"/>
            </c:ext>
          </c:extLst>
        </c:ser>
        <c:ser>
          <c:idx val="1"/>
          <c:order val="1"/>
          <c:tx>
            <c:strRef>
              <c:f>Sheet1!$C$1</c:f>
              <c:strCache>
                <c:ptCount val="1"/>
                <c:pt idx="0">
                  <c:v>ない</c:v>
                </c:pt>
              </c:strCache>
            </c:strRef>
          </c:tx>
          <c:spPr>
            <a:pattFill prst="pct5">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全体（500人）</c:v>
                </c:pt>
                <c:pt idx="1">
                  <c:v>男性（250人）</c:v>
                </c:pt>
                <c:pt idx="2">
                  <c:v>女性（250人）</c:v>
                </c:pt>
              </c:strCache>
            </c:strRef>
          </c:cat>
          <c:val>
            <c:numRef>
              <c:f>Sheet1!$C$2:$C$4</c:f>
              <c:numCache>
                <c:formatCode>General</c:formatCode>
                <c:ptCount val="3"/>
                <c:pt idx="0">
                  <c:v>28.8</c:v>
                </c:pt>
                <c:pt idx="1">
                  <c:v>33.200000000000003</c:v>
                </c:pt>
                <c:pt idx="2" formatCode="0.0">
                  <c:v>24.4</c:v>
                </c:pt>
              </c:numCache>
            </c:numRef>
          </c:val>
          <c:extLst>
            <c:ext xmlns:c16="http://schemas.microsoft.com/office/drawing/2014/chart" uri="{C3380CC4-5D6E-409C-BE32-E72D297353CC}">
              <c16:uniqueId val="{00000001-0078-4E6B-8A2C-AB6570FA9A60}"/>
            </c:ext>
          </c:extLst>
        </c:ser>
        <c:ser>
          <c:idx val="2"/>
          <c:order val="2"/>
          <c:tx>
            <c:strRef>
              <c:f>Sheet1!$D$1</c:f>
              <c:strCache>
                <c:ptCount val="1"/>
                <c:pt idx="0">
                  <c:v>どちらともいえない</c:v>
                </c:pt>
              </c:strCache>
            </c:strRef>
          </c:tx>
          <c:spPr>
            <a:solidFill>
              <a:schemeClr val="accent3"/>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全体（500人）</c:v>
                </c:pt>
                <c:pt idx="1">
                  <c:v>男性（250人）</c:v>
                </c:pt>
                <c:pt idx="2">
                  <c:v>女性（250人）</c:v>
                </c:pt>
              </c:strCache>
            </c:strRef>
          </c:cat>
          <c:val>
            <c:numRef>
              <c:f>Sheet1!$D$2:$D$4</c:f>
              <c:numCache>
                <c:formatCode>0.0_ </c:formatCode>
                <c:ptCount val="3"/>
                <c:pt idx="0" formatCode="General">
                  <c:v>41.6</c:v>
                </c:pt>
                <c:pt idx="1">
                  <c:v>38</c:v>
                </c:pt>
                <c:pt idx="2" formatCode="General">
                  <c:v>45.2</c:v>
                </c:pt>
              </c:numCache>
            </c:numRef>
          </c:val>
          <c:extLst>
            <c:ext xmlns:c16="http://schemas.microsoft.com/office/drawing/2014/chart" uri="{C3380CC4-5D6E-409C-BE32-E72D297353CC}">
              <c16:uniqueId val="{00000002-0078-4E6B-8A2C-AB6570FA9A60}"/>
            </c:ext>
          </c:extLst>
        </c:ser>
        <c:dLbls>
          <c:dLblPos val="ctr"/>
          <c:showLegendKey val="0"/>
          <c:showVal val="1"/>
          <c:showCatName val="0"/>
          <c:showSerName val="0"/>
          <c:showPercent val="0"/>
          <c:showBubbleSize val="0"/>
        </c:dLbls>
        <c:gapWidth val="150"/>
        <c:overlap val="100"/>
        <c:axId val="515807688"/>
        <c:axId val="515808344"/>
      </c:barChart>
      <c:catAx>
        <c:axId val="5158076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15808344"/>
        <c:crosses val="autoZero"/>
        <c:auto val="1"/>
        <c:lblAlgn val="ctr"/>
        <c:lblOffset val="100"/>
        <c:noMultiLvlLbl val="0"/>
      </c:catAx>
      <c:valAx>
        <c:axId val="51580834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15807688"/>
        <c:crosses val="autoZero"/>
        <c:crossBetween val="between"/>
      </c:valAx>
      <c:spPr>
        <a:noFill/>
        <a:ln>
          <a:noFill/>
        </a:ln>
        <a:effectLst/>
      </c:spPr>
    </c:plotArea>
    <c:legend>
      <c:legendPos val="b"/>
      <c:layout>
        <c:manualLayout>
          <c:xMode val="edge"/>
          <c:yMode val="edge"/>
          <c:x val="0.23559916931602684"/>
          <c:y val="0.72427913739925487"/>
          <c:w val="0.68738173841039307"/>
          <c:h val="0.1214347024244233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ある</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18～29歳（100人）</c:v>
                </c:pt>
                <c:pt idx="1">
                  <c:v>30～39歳（100人）</c:v>
                </c:pt>
                <c:pt idx="2">
                  <c:v>40～49歳（100人）</c:v>
                </c:pt>
                <c:pt idx="3">
                  <c:v>50～59歳（100人）</c:v>
                </c:pt>
                <c:pt idx="4">
                  <c:v>60歳以上（100人）</c:v>
                </c:pt>
              </c:strCache>
            </c:strRef>
          </c:cat>
          <c:val>
            <c:numRef>
              <c:f>Sheet1!$B$2:$B$6</c:f>
              <c:numCache>
                <c:formatCode>0.0</c:formatCode>
                <c:ptCount val="5"/>
                <c:pt idx="0">
                  <c:v>39</c:v>
                </c:pt>
                <c:pt idx="1">
                  <c:v>33</c:v>
                </c:pt>
                <c:pt idx="2">
                  <c:v>21</c:v>
                </c:pt>
                <c:pt idx="3">
                  <c:v>32</c:v>
                </c:pt>
                <c:pt idx="4">
                  <c:v>23</c:v>
                </c:pt>
              </c:numCache>
            </c:numRef>
          </c:val>
          <c:extLst>
            <c:ext xmlns:c16="http://schemas.microsoft.com/office/drawing/2014/chart" uri="{C3380CC4-5D6E-409C-BE32-E72D297353CC}">
              <c16:uniqueId val="{00000000-9303-4038-BDE6-0EBAA8C3973A}"/>
            </c:ext>
          </c:extLst>
        </c:ser>
        <c:ser>
          <c:idx val="1"/>
          <c:order val="1"/>
          <c:tx>
            <c:strRef>
              <c:f>Sheet1!$C$1</c:f>
              <c:strCache>
                <c:ptCount val="1"/>
                <c:pt idx="0">
                  <c:v>ない</c:v>
                </c:pt>
              </c:strCache>
            </c:strRef>
          </c:tx>
          <c:spPr>
            <a:pattFill prst="pct5">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18～29歳（100人）</c:v>
                </c:pt>
                <c:pt idx="1">
                  <c:v>30～39歳（100人）</c:v>
                </c:pt>
                <c:pt idx="2">
                  <c:v>40～49歳（100人）</c:v>
                </c:pt>
                <c:pt idx="3">
                  <c:v>50～59歳（100人）</c:v>
                </c:pt>
                <c:pt idx="4">
                  <c:v>60歳以上（100人）</c:v>
                </c:pt>
              </c:strCache>
            </c:strRef>
          </c:cat>
          <c:val>
            <c:numRef>
              <c:f>Sheet1!$C$2:$C$6</c:f>
              <c:numCache>
                <c:formatCode>0.0</c:formatCode>
                <c:ptCount val="5"/>
                <c:pt idx="0">
                  <c:v>30</c:v>
                </c:pt>
                <c:pt idx="1">
                  <c:v>26</c:v>
                </c:pt>
                <c:pt idx="2">
                  <c:v>39</c:v>
                </c:pt>
                <c:pt idx="3">
                  <c:v>29</c:v>
                </c:pt>
                <c:pt idx="4">
                  <c:v>20</c:v>
                </c:pt>
              </c:numCache>
            </c:numRef>
          </c:val>
          <c:extLst>
            <c:ext xmlns:c16="http://schemas.microsoft.com/office/drawing/2014/chart" uri="{C3380CC4-5D6E-409C-BE32-E72D297353CC}">
              <c16:uniqueId val="{00000001-9303-4038-BDE6-0EBAA8C3973A}"/>
            </c:ext>
          </c:extLst>
        </c:ser>
        <c:ser>
          <c:idx val="2"/>
          <c:order val="2"/>
          <c:tx>
            <c:strRef>
              <c:f>Sheet1!$D$1</c:f>
              <c:strCache>
                <c:ptCount val="1"/>
                <c:pt idx="0">
                  <c:v>どちらともいえない</c:v>
                </c:pt>
              </c:strCache>
            </c:strRef>
          </c:tx>
          <c:spPr>
            <a:solidFill>
              <a:schemeClr val="accent3"/>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18～29歳（100人）</c:v>
                </c:pt>
                <c:pt idx="1">
                  <c:v>30～39歳（100人）</c:v>
                </c:pt>
                <c:pt idx="2">
                  <c:v>40～49歳（100人）</c:v>
                </c:pt>
                <c:pt idx="3">
                  <c:v>50～59歳（100人）</c:v>
                </c:pt>
                <c:pt idx="4">
                  <c:v>60歳以上（100人）</c:v>
                </c:pt>
              </c:strCache>
            </c:strRef>
          </c:cat>
          <c:val>
            <c:numRef>
              <c:f>Sheet1!$D$2:$D$6</c:f>
              <c:numCache>
                <c:formatCode>0.0</c:formatCode>
                <c:ptCount val="5"/>
                <c:pt idx="0">
                  <c:v>31</c:v>
                </c:pt>
                <c:pt idx="1">
                  <c:v>41</c:v>
                </c:pt>
                <c:pt idx="2">
                  <c:v>40</c:v>
                </c:pt>
                <c:pt idx="3">
                  <c:v>39</c:v>
                </c:pt>
                <c:pt idx="4">
                  <c:v>57</c:v>
                </c:pt>
              </c:numCache>
            </c:numRef>
          </c:val>
          <c:extLst>
            <c:ext xmlns:c16="http://schemas.microsoft.com/office/drawing/2014/chart" uri="{C3380CC4-5D6E-409C-BE32-E72D297353CC}">
              <c16:uniqueId val="{00000002-9303-4038-BDE6-0EBAA8C3973A}"/>
            </c:ext>
          </c:extLst>
        </c:ser>
        <c:dLbls>
          <c:dLblPos val="ctr"/>
          <c:showLegendKey val="0"/>
          <c:showVal val="1"/>
          <c:showCatName val="0"/>
          <c:showSerName val="0"/>
          <c:showPercent val="0"/>
          <c:showBubbleSize val="0"/>
        </c:dLbls>
        <c:gapWidth val="150"/>
        <c:overlap val="100"/>
        <c:axId val="485195048"/>
        <c:axId val="485195376"/>
      </c:barChart>
      <c:catAx>
        <c:axId val="4851950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85195376"/>
        <c:crosses val="autoZero"/>
        <c:auto val="1"/>
        <c:lblAlgn val="ctr"/>
        <c:lblOffset val="100"/>
        <c:noMultiLvlLbl val="0"/>
      </c:catAx>
      <c:valAx>
        <c:axId val="485195376"/>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85195048"/>
        <c:crosses val="autoZero"/>
        <c:crossBetween val="between"/>
      </c:valAx>
      <c:spPr>
        <a:noFill/>
        <a:ln>
          <a:noFill/>
        </a:ln>
        <a:effectLst/>
      </c:spPr>
    </c:plotArea>
    <c:legend>
      <c:legendPos val="b"/>
      <c:layout>
        <c:manualLayout>
          <c:xMode val="edge"/>
          <c:yMode val="edge"/>
          <c:x val="0.30931676634826377"/>
          <c:y val="0.78955405132000644"/>
          <c:w val="0.65603614534673682"/>
          <c:h val="0.1214347024244233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ある</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18歳以下の方が世帯にいる（92人）</c:v>
                </c:pt>
                <c:pt idx="1">
                  <c:v>18歳以下の方が世帯にいない（408人）</c:v>
                </c:pt>
                <c:pt idx="2">
                  <c:v>全体（500人）</c:v>
                </c:pt>
              </c:strCache>
            </c:strRef>
          </c:cat>
          <c:val>
            <c:numRef>
              <c:f>Sheet1!$B$2:$B$4</c:f>
              <c:numCache>
                <c:formatCode>0.0</c:formatCode>
                <c:ptCount val="3"/>
                <c:pt idx="0">
                  <c:v>47.8</c:v>
                </c:pt>
                <c:pt idx="1">
                  <c:v>25.5</c:v>
                </c:pt>
                <c:pt idx="2">
                  <c:v>29.6</c:v>
                </c:pt>
              </c:numCache>
            </c:numRef>
          </c:val>
          <c:extLst>
            <c:ext xmlns:c16="http://schemas.microsoft.com/office/drawing/2014/chart" uri="{C3380CC4-5D6E-409C-BE32-E72D297353CC}">
              <c16:uniqueId val="{00000000-2B1D-4D1E-A645-1A0DAF3E056F}"/>
            </c:ext>
          </c:extLst>
        </c:ser>
        <c:ser>
          <c:idx val="1"/>
          <c:order val="1"/>
          <c:tx>
            <c:strRef>
              <c:f>Sheet1!$C$1</c:f>
              <c:strCache>
                <c:ptCount val="1"/>
                <c:pt idx="0">
                  <c:v>ない</c:v>
                </c:pt>
              </c:strCache>
            </c:strRef>
          </c:tx>
          <c:spPr>
            <a:pattFill prst="pct5">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18歳以下の方が世帯にいる（92人）</c:v>
                </c:pt>
                <c:pt idx="1">
                  <c:v>18歳以下の方が世帯にいない（408人）</c:v>
                </c:pt>
                <c:pt idx="2">
                  <c:v>全体（500人）</c:v>
                </c:pt>
              </c:strCache>
            </c:strRef>
          </c:cat>
          <c:val>
            <c:numRef>
              <c:f>Sheet1!$C$2:$C$4</c:f>
              <c:numCache>
                <c:formatCode>0.0</c:formatCode>
                <c:ptCount val="3"/>
                <c:pt idx="0">
                  <c:v>18.5</c:v>
                </c:pt>
                <c:pt idx="1">
                  <c:v>31.1</c:v>
                </c:pt>
                <c:pt idx="2">
                  <c:v>28.8</c:v>
                </c:pt>
              </c:numCache>
            </c:numRef>
          </c:val>
          <c:extLst>
            <c:ext xmlns:c16="http://schemas.microsoft.com/office/drawing/2014/chart" uri="{C3380CC4-5D6E-409C-BE32-E72D297353CC}">
              <c16:uniqueId val="{00000001-2B1D-4D1E-A645-1A0DAF3E056F}"/>
            </c:ext>
          </c:extLst>
        </c:ser>
        <c:ser>
          <c:idx val="2"/>
          <c:order val="2"/>
          <c:tx>
            <c:strRef>
              <c:f>Sheet1!$D$1</c:f>
              <c:strCache>
                <c:ptCount val="1"/>
                <c:pt idx="0">
                  <c:v>どちらともいえない</c:v>
                </c:pt>
              </c:strCache>
            </c:strRef>
          </c:tx>
          <c:spPr>
            <a:solidFill>
              <a:schemeClr val="accent3"/>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18歳以下の方が世帯にいる（92人）</c:v>
                </c:pt>
                <c:pt idx="1">
                  <c:v>18歳以下の方が世帯にいない（408人）</c:v>
                </c:pt>
                <c:pt idx="2">
                  <c:v>全体（500人）</c:v>
                </c:pt>
              </c:strCache>
            </c:strRef>
          </c:cat>
          <c:val>
            <c:numRef>
              <c:f>Sheet1!$D$2:$D$4</c:f>
              <c:numCache>
                <c:formatCode>0.0</c:formatCode>
                <c:ptCount val="3"/>
                <c:pt idx="0">
                  <c:v>33.700000000000003</c:v>
                </c:pt>
                <c:pt idx="1">
                  <c:v>43.4</c:v>
                </c:pt>
                <c:pt idx="2">
                  <c:v>41.6</c:v>
                </c:pt>
              </c:numCache>
            </c:numRef>
          </c:val>
          <c:extLst>
            <c:ext xmlns:c16="http://schemas.microsoft.com/office/drawing/2014/chart" uri="{C3380CC4-5D6E-409C-BE32-E72D297353CC}">
              <c16:uniqueId val="{00000002-2B1D-4D1E-A645-1A0DAF3E056F}"/>
            </c:ext>
          </c:extLst>
        </c:ser>
        <c:dLbls>
          <c:dLblPos val="ctr"/>
          <c:showLegendKey val="0"/>
          <c:showVal val="1"/>
          <c:showCatName val="0"/>
          <c:showSerName val="0"/>
          <c:showPercent val="0"/>
          <c:showBubbleSize val="0"/>
        </c:dLbls>
        <c:gapWidth val="150"/>
        <c:overlap val="100"/>
        <c:axId val="517784384"/>
        <c:axId val="517792912"/>
      </c:barChart>
      <c:catAx>
        <c:axId val="517784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17792912"/>
        <c:crosses val="autoZero"/>
        <c:auto val="1"/>
        <c:lblAlgn val="ctr"/>
        <c:lblOffset val="100"/>
        <c:noMultiLvlLbl val="0"/>
      </c:catAx>
      <c:valAx>
        <c:axId val="517792912"/>
        <c:scaling>
          <c:orientation val="minMax"/>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17784384"/>
        <c:crosses val="autoZero"/>
        <c:crossBetween val="between"/>
      </c:valAx>
      <c:spPr>
        <a:noFill/>
        <a:ln>
          <a:noFill/>
        </a:ln>
        <a:effectLst/>
      </c:spPr>
    </c:plotArea>
    <c:legend>
      <c:legendPos val="b"/>
      <c:layout>
        <c:manualLayout>
          <c:xMode val="edge"/>
          <c:yMode val="edge"/>
          <c:x val="0.43951181102362213"/>
          <c:y val="0.78227681511110336"/>
          <c:w val="0.51817843173450706"/>
          <c:h val="0.1350754215974524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01488653204064E-2"/>
          <c:y val="3.5812097061200754E-2"/>
          <c:w val="0.93808964411529938"/>
          <c:h val="0.65294935764151685"/>
        </c:manualLayout>
      </c:layout>
      <c:barChart>
        <c:barDir val="col"/>
        <c:grouping val="clustered"/>
        <c:varyColors val="0"/>
        <c:ser>
          <c:idx val="0"/>
          <c:order val="0"/>
          <c:tx>
            <c:strRef>
              <c:f>Sheet1!$B$1</c:f>
              <c:strCache>
                <c:ptCount val="1"/>
                <c:pt idx="0">
                  <c:v>18～29歳（39人）</c:v>
                </c:pt>
              </c:strCache>
            </c:strRef>
          </c:tx>
          <c:spPr>
            <a:solidFill>
              <a:schemeClr val="accent1"/>
            </a:solidFill>
            <a:ln>
              <a:solidFill>
                <a:schemeClr val="tx1"/>
              </a:solidFill>
            </a:ln>
            <a:effectLst/>
          </c:spPr>
          <c:invertIfNegative val="0"/>
          <c:dLbls>
            <c:dLbl>
              <c:idx val="1"/>
              <c:layout>
                <c:manualLayout>
                  <c:x val="-3.3068783068783067E-3"/>
                  <c:y val="3.931259299982015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CAF-4BF7-80CD-89E3DCEB99D7}"/>
                </c:ext>
              </c:extLst>
            </c:dLbl>
            <c:dLbl>
              <c:idx val="2"/>
              <c:layout>
                <c:manualLayout>
                  <c:x val="-1.1101607090780318E-2"/>
                  <c:y val="-7.86251859996403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166-4705-9EEB-CB0C0BBD6510}"/>
                </c:ext>
              </c:extLst>
            </c:dLbl>
            <c:dLbl>
              <c:idx val="5"/>
              <c:layout>
                <c:manualLayout>
                  <c:x val="-1.4172335600907029E-3"/>
                  <c:y val="1.455180108902471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166-4705-9EEB-CB0C0BBD651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自分の問題だから</c:v>
                </c:pt>
                <c:pt idx="1">
                  <c:v>身近な問題だから</c:v>
                </c:pt>
                <c:pt idx="2">
                  <c:v>かわいそうだと思うから</c:v>
                </c:pt>
                <c:pt idx="3">
                  <c:v>こどもが好きだから</c:v>
                </c:pt>
                <c:pt idx="4">
                  <c:v>こどもたちのために何かをしないといけないと思うから</c:v>
                </c:pt>
                <c:pt idx="5">
                  <c:v>社会全体で解決する必要があると思うから</c:v>
                </c:pt>
              </c:strCache>
            </c:strRef>
          </c:cat>
          <c:val>
            <c:numRef>
              <c:f>Sheet1!$B$2:$B$7</c:f>
              <c:numCache>
                <c:formatCode>0.0</c:formatCode>
                <c:ptCount val="6"/>
                <c:pt idx="0">
                  <c:v>2.6</c:v>
                </c:pt>
                <c:pt idx="1">
                  <c:v>25.6</c:v>
                </c:pt>
                <c:pt idx="2">
                  <c:v>12.8</c:v>
                </c:pt>
                <c:pt idx="3">
                  <c:v>15.4</c:v>
                </c:pt>
                <c:pt idx="4">
                  <c:v>12.8</c:v>
                </c:pt>
                <c:pt idx="5">
                  <c:v>30.8</c:v>
                </c:pt>
              </c:numCache>
            </c:numRef>
          </c:val>
          <c:extLst>
            <c:ext xmlns:c16="http://schemas.microsoft.com/office/drawing/2014/chart" uri="{C3380CC4-5D6E-409C-BE32-E72D297353CC}">
              <c16:uniqueId val="{00000002-F166-4705-9EEB-CB0C0BBD6510}"/>
            </c:ext>
          </c:extLst>
        </c:ser>
        <c:ser>
          <c:idx val="1"/>
          <c:order val="1"/>
          <c:tx>
            <c:strRef>
              <c:f>Sheet1!$C$1</c:f>
              <c:strCache>
                <c:ptCount val="1"/>
                <c:pt idx="0">
                  <c:v>30～39歳（33人）</c:v>
                </c:pt>
              </c:strCache>
            </c:strRef>
          </c:tx>
          <c:spPr>
            <a:pattFill prst="ltHorz">
              <a:fgClr>
                <a:srgbClr val="00B0F0"/>
              </a:fgClr>
              <a:bgClr>
                <a:srgbClr val="FFFF00"/>
              </a:bgClr>
            </a:pattFill>
            <a:ln>
              <a:solidFill>
                <a:schemeClr val="tx1"/>
              </a:solidFill>
            </a:ln>
            <a:effectLst/>
          </c:spPr>
          <c:invertIfNegative val="0"/>
          <c:dLbls>
            <c:dLbl>
              <c:idx val="1"/>
              <c:layout>
                <c:manualLayout>
                  <c:x val="-5.1964630236816299E-17"/>
                  <c:y val="-3.20139623958544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166-4705-9EEB-CB0C0BBD6510}"/>
                </c:ext>
              </c:extLst>
            </c:dLbl>
            <c:dLbl>
              <c:idx val="2"/>
              <c:layout>
                <c:manualLayout>
                  <c:x val="0"/>
                  <c:y val="3.931259299981943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CAF-4BF7-80CD-89E3DCEB99D7}"/>
                </c:ext>
              </c:extLst>
            </c:dLbl>
            <c:dLbl>
              <c:idx val="5"/>
              <c:layout>
                <c:manualLayout>
                  <c:x val="-5.6689528392284295E-3"/>
                  <c:y val="2.194076056556891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166-4705-9EEB-CB0C0BBD651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自分の問題だから</c:v>
                </c:pt>
                <c:pt idx="1">
                  <c:v>身近な問題だから</c:v>
                </c:pt>
                <c:pt idx="2">
                  <c:v>かわいそうだと思うから</c:v>
                </c:pt>
                <c:pt idx="3">
                  <c:v>こどもが好きだから</c:v>
                </c:pt>
                <c:pt idx="4">
                  <c:v>こどもたちのために何かをしないといけないと思うから</c:v>
                </c:pt>
                <c:pt idx="5">
                  <c:v>社会全体で解決する必要があると思うから</c:v>
                </c:pt>
              </c:strCache>
            </c:strRef>
          </c:cat>
          <c:val>
            <c:numRef>
              <c:f>Sheet1!$C$2:$C$7</c:f>
              <c:numCache>
                <c:formatCode>0.0</c:formatCode>
                <c:ptCount val="6"/>
                <c:pt idx="0">
                  <c:v>9.1</c:v>
                </c:pt>
                <c:pt idx="1">
                  <c:v>24.2</c:v>
                </c:pt>
                <c:pt idx="2">
                  <c:v>12.1</c:v>
                </c:pt>
                <c:pt idx="3">
                  <c:v>3</c:v>
                </c:pt>
                <c:pt idx="4" formatCode="0">
                  <c:v>0</c:v>
                </c:pt>
                <c:pt idx="5">
                  <c:v>51.5</c:v>
                </c:pt>
              </c:numCache>
            </c:numRef>
          </c:val>
          <c:extLst>
            <c:ext xmlns:c16="http://schemas.microsoft.com/office/drawing/2014/chart" uri="{C3380CC4-5D6E-409C-BE32-E72D297353CC}">
              <c16:uniqueId val="{00000005-F166-4705-9EEB-CB0C0BBD6510}"/>
            </c:ext>
          </c:extLst>
        </c:ser>
        <c:ser>
          <c:idx val="2"/>
          <c:order val="2"/>
          <c:tx>
            <c:strRef>
              <c:f>Sheet1!$D$1</c:f>
              <c:strCache>
                <c:ptCount val="1"/>
                <c:pt idx="0">
                  <c:v>40～49歳（21人）</c:v>
                </c:pt>
              </c:strCache>
            </c:strRef>
          </c:tx>
          <c:spPr>
            <a:pattFill prst="pct5">
              <a:fgClr>
                <a:schemeClr val="accent1"/>
              </a:fgClr>
              <a:bgClr>
                <a:schemeClr val="bg1"/>
              </a:bgClr>
            </a:pattFill>
            <a:ln>
              <a:solidFill>
                <a:schemeClr val="tx1"/>
              </a:solidFill>
            </a:ln>
            <a:effectLst/>
          </c:spPr>
          <c:invertIfNegative val="0"/>
          <c:dLbls>
            <c:dLbl>
              <c:idx val="1"/>
              <c:layout>
                <c:manualLayout>
                  <c:x val="1.1574074074074073E-2"/>
                  <c:y val="1.572503719992806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CAF-4BF7-80CD-89E3DCEB99D7}"/>
                </c:ext>
              </c:extLst>
            </c:dLbl>
            <c:dLbl>
              <c:idx val="2"/>
              <c:layout>
                <c:manualLayout>
                  <c:x val="0"/>
                  <c:y val="-7.86251859996403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2D8-4B62-990C-EEE949C5B933}"/>
                </c:ext>
              </c:extLst>
            </c:dLbl>
            <c:dLbl>
              <c:idx val="5"/>
              <c:layout>
                <c:manualLayout>
                  <c:x val="-1.039292604736326E-16"/>
                  <c:y val="1.746216130682965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166-4705-9EEB-CB0C0BBD651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自分の問題だから</c:v>
                </c:pt>
                <c:pt idx="1">
                  <c:v>身近な問題だから</c:v>
                </c:pt>
                <c:pt idx="2">
                  <c:v>かわいそうだと思うから</c:v>
                </c:pt>
                <c:pt idx="3">
                  <c:v>こどもが好きだから</c:v>
                </c:pt>
                <c:pt idx="4">
                  <c:v>こどもたちのために何かをしないといけないと思うから</c:v>
                </c:pt>
                <c:pt idx="5">
                  <c:v>社会全体で解決する必要があると思うから</c:v>
                </c:pt>
              </c:strCache>
            </c:strRef>
          </c:cat>
          <c:val>
            <c:numRef>
              <c:f>Sheet1!$D$2:$D$7</c:f>
              <c:numCache>
                <c:formatCode>0.0</c:formatCode>
                <c:ptCount val="6"/>
                <c:pt idx="0" formatCode="0">
                  <c:v>0</c:v>
                </c:pt>
                <c:pt idx="1">
                  <c:v>19</c:v>
                </c:pt>
                <c:pt idx="2">
                  <c:v>14.3</c:v>
                </c:pt>
                <c:pt idx="3">
                  <c:v>4.8</c:v>
                </c:pt>
                <c:pt idx="4" formatCode="0">
                  <c:v>0</c:v>
                </c:pt>
                <c:pt idx="5">
                  <c:v>57.1</c:v>
                </c:pt>
              </c:numCache>
            </c:numRef>
          </c:val>
          <c:extLst>
            <c:ext xmlns:c16="http://schemas.microsoft.com/office/drawing/2014/chart" uri="{C3380CC4-5D6E-409C-BE32-E72D297353CC}">
              <c16:uniqueId val="{00000007-F166-4705-9EEB-CB0C0BBD6510}"/>
            </c:ext>
          </c:extLst>
        </c:ser>
        <c:ser>
          <c:idx val="3"/>
          <c:order val="3"/>
          <c:tx>
            <c:strRef>
              <c:f>Sheet1!$E$1</c:f>
              <c:strCache>
                <c:ptCount val="1"/>
                <c:pt idx="0">
                  <c:v>50～59歳（32人）</c:v>
                </c:pt>
              </c:strCache>
            </c:strRef>
          </c:tx>
          <c:spPr>
            <a:pattFill prst="pct40">
              <a:fgClr>
                <a:schemeClr val="accent1"/>
              </a:fgClr>
              <a:bgClr>
                <a:schemeClr val="bg1"/>
              </a:bgClr>
            </a:pattFill>
            <a:ln>
              <a:solidFill>
                <a:schemeClr val="tx1"/>
              </a:solidFill>
            </a:ln>
            <a:effectLst/>
          </c:spPr>
          <c:invertIfNegative val="0"/>
          <c:dLbls>
            <c:dLbl>
              <c:idx val="2"/>
              <c:layout>
                <c:manualLayout>
                  <c:x val="8.267195767195706E-3"/>
                  <c:y val="-3.931259299982022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2D8-4B62-990C-EEE949C5B93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自分の問題だから</c:v>
                </c:pt>
                <c:pt idx="1">
                  <c:v>身近な問題だから</c:v>
                </c:pt>
                <c:pt idx="2">
                  <c:v>かわいそうだと思うから</c:v>
                </c:pt>
                <c:pt idx="3">
                  <c:v>こどもが好きだから</c:v>
                </c:pt>
                <c:pt idx="4">
                  <c:v>こどもたちのために何かをしないといけないと思うから</c:v>
                </c:pt>
                <c:pt idx="5">
                  <c:v>社会全体で解決する必要があると思うから</c:v>
                </c:pt>
              </c:strCache>
            </c:strRef>
          </c:cat>
          <c:val>
            <c:numRef>
              <c:f>Sheet1!$E$2:$E$7</c:f>
              <c:numCache>
                <c:formatCode>0.0</c:formatCode>
                <c:ptCount val="6"/>
                <c:pt idx="0" formatCode="0">
                  <c:v>0</c:v>
                </c:pt>
                <c:pt idx="1">
                  <c:v>6.3</c:v>
                </c:pt>
                <c:pt idx="2">
                  <c:v>15.6</c:v>
                </c:pt>
                <c:pt idx="3">
                  <c:v>6.3</c:v>
                </c:pt>
                <c:pt idx="4">
                  <c:v>3.1</c:v>
                </c:pt>
                <c:pt idx="5">
                  <c:v>65.599999999999994</c:v>
                </c:pt>
              </c:numCache>
            </c:numRef>
          </c:val>
          <c:extLst>
            <c:ext xmlns:c16="http://schemas.microsoft.com/office/drawing/2014/chart" uri="{C3380CC4-5D6E-409C-BE32-E72D297353CC}">
              <c16:uniqueId val="{00000008-F166-4705-9EEB-CB0C0BBD6510}"/>
            </c:ext>
          </c:extLst>
        </c:ser>
        <c:ser>
          <c:idx val="4"/>
          <c:order val="4"/>
          <c:tx>
            <c:strRef>
              <c:f>Sheet1!$F$1</c:f>
              <c:strCache>
                <c:ptCount val="1"/>
                <c:pt idx="0">
                  <c:v>60歳以上（23人）</c:v>
                </c:pt>
              </c:strCache>
            </c:strRef>
          </c:tx>
          <c:spPr>
            <a:pattFill prst="wdUpDiag">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自分の問題だから</c:v>
                </c:pt>
                <c:pt idx="1">
                  <c:v>身近な問題だから</c:v>
                </c:pt>
                <c:pt idx="2">
                  <c:v>かわいそうだと思うから</c:v>
                </c:pt>
                <c:pt idx="3">
                  <c:v>こどもが好きだから</c:v>
                </c:pt>
                <c:pt idx="4">
                  <c:v>こどもたちのために何かをしないといけないと思うから</c:v>
                </c:pt>
                <c:pt idx="5">
                  <c:v>社会全体で解決する必要があると思うから</c:v>
                </c:pt>
              </c:strCache>
            </c:strRef>
          </c:cat>
          <c:val>
            <c:numRef>
              <c:f>Sheet1!$F$2:$F$7</c:f>
              <c:numCache>
                <c:formatCode>0.0</c:formatCode>
                <c:ptCount val="6"/>
                <c:pt idx="0" formatCode="0">
                  <c:v>0</c:v>
                </c:pt>
                <c:pt idx="1">
                  <c:v>8.6999999999999993</c:v>
                </c:pt>
                <c:pt idx="2">
                  <c:v>8.6999999999999993</c:v>
                </c:pt>
                <c:pt idx="3" formatCode="0">
                  <c:v>0</c:v>
                </c:pt>
                <c:pt idx="4" formatCode="0">
                  <c:v>0</c:v>
                </c:pt>
                <c:pt idx="5">
                  <c:v>78.3</c:v>
                </c:pt>
              </c:numCache>
            </c:numRef>
          </c:val>
          <c:extLst>
            <c:ext xmlns:c16="http://schemas.microsoft.com/office/drawing/2014/chart" uri="{C3380CC4-5D6E-409C-BE32-E72D297353CC}">
              <c16:uniqueId val="{00000009-F166-4705-9EEB-CB0C0BBD6510}"/>
            </c:ext>
          </c:extLst>
        </c:ser>
        <c:dLbls>
          <c:dLblPos val="outEnd"/>
          <c:showLegendKey val="0"/>
          <c:showVal val="1"/>
          <c:showCatName val="0"/>
          <c:showSerName val="0"/>
          <c:showPercent val="0"/>
          <c:showBubbleSize val="0"/>
        </c:dLbls>
        <c:gapWidth val="219"/>
        <c:overlap val="-27"/>
        <c:axId val="480055832"/>
        <c:axId val="480056160"/>
      </c:barChart>
      <c:catAx>
        <c:axId val="480055832"/>
        <c:scaling>
          <c:orientation val="minMax"/>
        </c:scaling>
        <c:delete val="1"/>
        <c:axPos val="b"/>
        <c:numFmt formatCode="General" sourceLinked="1"/>
        <c:majorTickMark val="none"/>
        <c:minorTickMark val="none"/>
        <c:tickLblPos val="nextTo"/>
        <c:crossAx val="480056160"/>
        <c:crosses val="autoZero"/>
        <c:auto val="1"/>
        <c:lblAlgn val="ctr"/>
        <c:lblOffset val="100"/>
        <c:noMultiLvlLbl val="0"/>
      </c:catAx>
      <c:valAx>
        <c:axId val="480056160"/>
        <c:scaling>
          <c:orientation val="minMax"/>
        </c:scaling>
        <c:delete val="0"/>
        <c:axPos val="l"/>
        <c:majorGridlines>
          <c:spPr>
            <a:ln w="3175" cap="flat" cmpd="sng" algn="ctr">
              <a:solidFill>
                <a:schemeClr val="accent1">
                  <a:lumMod val="40000"/>
                  <a:lumOff val="60000"/>
                </a:schemeClr>
              </a:solidFill>
              <a:prstDash val="sysDot"/>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80055832"/>
        <c:crosses val="autoZero"/>
        <c:crossBetween val="between"/>
      </c:valAx>
      <c:spPr>
        <a:noFill/>
        <a:ln>
          <a:noFill/>
        </a:ln>
        <a:effectLst/>
      </c:spPr>
    </c:plotArea>
    <c:legend>
      <c:legendPos val="b"/>
      <c:layout>
        <c:manualLayout>
          <c:xMode val="edge"/>
          <c:yMode val="edge"/>
          <c:x val="3.2031402960388954E-3"/>
          <c:y val="0.83096885111578112"/>
          <c:w val="0.98998517204128844"/>
          <c:h val="0.1674422928439414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ja-JP" altLang="en-US" sz="1200" b="1" dirty="0"/>
              <a:t>関心がある理由（全体</a:t>
            </a:r>
            <a:r>
              <a:rPr lang="ja-JP" altLang="en-US" sz="1200" b="1" dirty="0" smtClean="0"/>
              <a:t>）（</a:t>
            </a:r>
            <a:r>
              <a:rPr lang="en-US" altLang="ja-JP" sz="1200" b="1" dirty="0" smtClean="0"/>
              <a:t>148</a:t>
            </a:r>
            <a:r>
              <a:rPr lang="ja-JP" altLang="en-US" sz="1200" b="1" dirty="0" smtClean="0"/>
              <a:t>人）</a:t>
            </a:r>
            <a:endParaRPr lang="ja-JP" altLang="en-US" sz="1200" b="1" dirty="0"/>
          </a:p>
        </c:rich>
      </c:tx>
      <c:layout>
        <c:manualLayout>
          <c:xMode val="edge"/>
          <c:yMode val="edge"/>
          <c:x val="5.8531746031746039E-2"/>
          <c:y val="7.6250487353939231E-2"/>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6322373765779281"/>
          <c:y val="0.166397926226903"/>
          <c:w val="0.36151568093527403"/>
          <c:h val="0.72236009207934482"/>
        </c:manualLayout>
      </c:layout>
      <c:pieChart>
        <c:varyColors val="1"/>
        <c:ser>
          <c:idx val="0"/>
          <c:order val="0"/>
          <c:tx>
            <c:strRef>
              <c:f>Sheet1!$B$1</c:f>
              <c:strCache>
                <c:ptCount val="1"/>
                <c:pt idx="0">
                  <c:v>関心がある理由（全体）</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1281-458E-AEC6-D9EBE97B15B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BDD-409C-9746-BE6AF1F97AE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1281-458E-AEC6-D9EBE97B15B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1281-458E-AEC6-D9EBE97B15B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5-1281-458E-AEC6-D9EBE97B15B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1-1281-458E-AEC6-D9EBE97B15BD}"/>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952-4D7C-A624-EE37F23803C8}"/>
              </c:ext>
            </c:extLst>
          </c:dPt>
          <c:dLbls>
            <c:dLbl>
              <c:idx val="0"/>
              <c:layout>
                <c:manualLayout>
                  <c:x val="0.14510595029787943"/>
                  <c:y val="1.4296966378863605E-2"/>
                </c:manualLayout>
              </c:layout>
              <c:numFmt formatCode="0.0%" sourceLinked="0"/>
              <c:spPr>
                <a:solidFill>
                  <a:schemeClr val="bg1"/>
                </a:solidFill>
                <a:ln w="0">
                  <a:solidFill>
                    <a:schemeClr val="tx1"/>
                  </a:solidFill>
                  <a:prstDash val="sysDot"/>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14550264550264549"/>
                      <c:h val="0.16462975547684511"/>
                    </c:manualLayout>
                  </c15:layout>
                </c:ext>
                <c:ext xmlns:c16="http://schemas.microsoft.com/office/drawing/2014/chart" uri="{C3380CC4-5D6E-409C-BE32-E72D297353CC}">
                  <c16:uniqueId val="{00000002-1281-458E-AEC6-D9EBE97B15BD}"/>
                </c:ext>
              </c:extLst>
            </c:dLbl>
            <c:dLbl>
              <c:idx val="1"/>
              <c:layout>
                <c:manualLayout>
                  <c:x val="-2.0472961713119315E-2"/>
                  <c:y val="0.11739610589661675"/>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BDD-409C-9746-BE6AF1F97AED}"/>
                </c:ext>
              </c:extLst>
            </c:dLbl>
            <c:dLbl>
              <c:idx val="2"/>
              <c:layout>
                <c:manualLayout>
                  <c:x val="-3.9477291901012374E-2"/>
                  <c:y val="-1.6724448675579318E-2"/>
                </c:manualLayout>
              </c:layout>
              <c:numFmt formatCode="0.0%" sourceLinked="0"/>
              <c:spPr>
                <a:solidFill>
                  <a:schemeClr val="bg1"/>
                </a:solidFill>
                <a:ln w="0">
                  <a:solidFill>
                    <a:schemeClr val="tx1"/>
                  </a:solidFill>
                  <a:prstDash val="sysDot"/>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478950547848182"/>
                      <c:h val="0.14933800542684325"/>
                    </c:manualLayout>
                  </c15:layout>
                </c:ext>
                <c:ext xmlns:c16="http://schemas.microsoft.com/office/drawing/2014/chart" uri="{C3380CC4-5D6E-409C-BE32-E72D297353CC}">
                  <c16:uniqueId val="{00000003-1281-458E-AEC6-D9EBE97B15BD}"/>
                </c:ext>
              </c:extLst>
            </c:dLbl>
            <c:dLbl>
              <c:idx val="3"/>
              <c:layout>
                <c:manualLayout>
                  <c:x val="0.11285099779194255"/>
                  <c:y val="-4.7656742220442798E-2"/>
                </c:manualLayout>
              </c:layout>
              <c:showLegendKey val="0"/>
              <c:showVal val="0"/>
              <c:showCatName val="1"/>
              <c:showSerName val="0"/>
              <c:showPercent val="1"/>
              <c:showBubbleSize val="0"/>
              <c:extLst>
                <c:ext xmlns:c15="http://schemas.microsoft.com/office/drawing/2012/chart" uri="{CE6537A1-D6FC-4f65-9D91-7224C49458BB}">
                  <c15:layout>
                    <c:manualLayout>
                      <c:w val="0.1736111111111111"/>
                      <c:h val="0.13844229110199588"/>
                    </c:manualLayout>
                  </c15:layout>
                </c:ext>
                <c:ext xmlns:c16="http://schemas.microsoft.com/office/drawing/2014/chart" uri="{C3380CC4-5D6E-409C-BE32-E72D297353CC}">
                  <c16:uniqueId val="{00000004-1281-458E-AEC6-D9EBE97B15BD}"/>
                </c:ext>
              </c:extLst>
            </c:dLbl>
            <c:dLbl>
              <c:idx val="4"/>
              <c:layout>
                <c:manualLayout>
                  <c:x val="-0.20409336853726617"/>
                  <c:y val="-1.8762423078111743E-7"/>
                </c:manualLayout>
              </c:layout>
              <c:numFmt formatCode="0.0%" sourceLinked="0"/>
              <c:spPr>
                <a:solidFill>
                  <a:schemeClr val="bg1"/>
                </a:solidFill>
                <a:ln w="0">
                  <a:solidFill>
                    <a:schemeClr val="tx1"/>
                  </a:solidFill>
                  <a:prstDash val="sysDot"/>
                </a:ln>
                <a:effectLst/>
              </c:spPr>
              <c:txPr>
                <a:bodyPr rot="0" spcFirstLastPara="1" vertOverflow="ellipsis" vert="horz" wrap="square" lIns="38100" tIns="19050" rIns="38100" bIns="19050" anchor="ctr" anchorCtr="0">
                  <a:noAutofit/>
                </a:bodyPr>
                <a:lstStyle/>
                <a:p>
                  <a:pPr algn="ct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166005291005291"/>
                      <c:h val="0.24658702143156533"/>
                    </c:manualLayout>
                  </c15:layout>
                </c:ext>
                <c:ext xmlns:c16="http://schemas.microsoft.com/office/drawing/2014/chart" uri="{C3380CC4-5D6E-409C-BE32-E72D297353CC}">
                  <c16:uniqueId val="{00000005-1281-458E-AEC6-D9EBE97B15BD}"/>
                </c:ext>
              </c:extLst>
            </c:dLbl>
            <c:dLbl>
              <c:idx val="5"/>
              <c:layout>
                <c:manualLayout>
                  <c:x val="9.0863511852685083E-2"/>
                  <c:y val="-0.12305447744587886"/>
                </c:manualLayout>
              </c:layout>
              <c:tx>
                <c:rich>
                  <a:bodyPr rot="0" spcFirstLastPara="1" vertOverflow="ellipsis" vert="horz" wrap="square" lIns="38100" tIns="19050" rIns="38100" bIns="19050" anchor="ctr" anchorCtr="0">
                    <a:noAutofit/>
                  </a:bodyPr>
                  <a:lstStyle/>
                  <a:p>
                    <a:pPr algn="r">
                      <a:defRPr sz="900" b="0" i="0" u="none" strike="noStrike" kern="1200" baseline="0">
                        <a:solidFill>
                          <a:schemeClr val="tx1">
                            <a:lumMod val="75000"/>
                            <a:lumOff val="25000"/>
                          </a:schemeClr>
                        </a:solidFill>
                        <a:latin typeface="+mn-lt"/>
                        <a:ea typeface="+mn-ea"/>
                        <a:cs typeface="+mn-cs"/>
                      </a:defRPr>
                    </a:pPr>
                    <a:fld id="{8CAE2DAD-7437-4029-AF4B-173DECB5B103}" type="CATEGORYNAME">
                      <a:rPr lang="ja-JP" altLang="en-US"/>
                      <a:pPr algn="r">
                        <a:defRPr sz="900"/>
                      </a:pPr>
                      <a:t>[分類名]</a:t>
                    </a:fld>
                    <a:r>
                      <a:rPr lang="ja-JP" altLang="en-US" baseline="0" dirty="0"/>
                      <a:t>
</a:t>
                    </a:r>
                    <a:r>
                      <a:rPr lang="en-US" altLang="ja-JP" baseline="0" dirty="0" smtClean="0"/>
                      <a:t>54.1%</a:t>
                    </a:r>
                  </a:p>
                </c:rich>
              </c:tx>
              <c:numFmt formatCode="0.0%" sourceLinked="0"/>
              <c:spPr>
                <a:solidFill>
                  <a:schemeClr val="bg1"/>
                </a:solidFill>
                <a:ln w="0">
                  <a:solidFill>
                    <a:schemeClr val="tx1"/>
                  </a:solidFill>
                  <a:prstDash val="sysDot"/>
                </a:ln>
                <a:effectLst/>
              </c:spPr>
              <c:txPr>
                <a:bodyPr rot="0" spcFirstLastPara="1" vertOverflow="ellipsis" vert="horz" wrap="square" lIns="38100" tIns="19050" rIns="38100" bIns="19050" anchor="ctr" anchorCtr="0">
                  <a:noAutofit/>
                </a:bodyPr>
                <a:lstStyle/>
                <a:p>
                  <a:pPr algn="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18911932883389576"/>
                      <c:h val="0.22643467806121129"/>
                    </c:manualLayout>
                  </c15:layout>
                  <c15:dlblFieldTable/>
                  <c15:showDataLabelsRange val="0"/>
                </c:ext>
                <c:ext xmlns:c16="http://schemas.microsoft.com/office/drawing/2014/chart" uri="{C3380CC4-5D6E-409C-BE32-E72D297353CC}">
                  <c16:uniqueId val="{00000001-1281-458E-AEC6-D9EBE97B15BD}"/>
                </c:ext>
              </c:extLst>
            </c:dLbl>
            <c:dLbl>
              <c:idx val="6"/>
              <c:layout>
                <c:manualLayout>
                  <c:x val="-4.3669801691455297E-2"/>
                  <c:y val="6.146119499373523E-2"/>
                </c:manualLayout>
              </c:layout>
              <c:tx>
                <c:rich>
                  <a:bodyPr rot="0" spcFirstLastPara="1" vertOverflow="ellipsis" vert="horz" wrap="square" lIns="38100" tIns="19050" rIns="38100" bIns="19050" anchor="ctr" anchorCtr="0">
                    <a:spAutoFit/>
                  </a:bodyPr>
                  <a:lstStyle/>
                  <a:p>
                    <a:pPr algn="ctr">
                      <a:defRPr sz="900" b="0" i="0" u="none" strike="noStrike" kern="1200" baseline="0">
                        <a:solidFill>
                          <a:schemeClr val="tx1">
                            <a:lumMod val="75000"/>
                            <a:lumOff val="25000"/>
                          </a:schemeClr>
                        </a:solidFill>
                        <a:latin typeface="+mn-lt"/>
                        <a:ea typeface="+mn-ea"/>
                        <a:cs typeface="+mn-cs"/>
                      </a:defRPr>
                    </a:pPr>
                    <a:fld id="{B49AED47-1833-453E-8CF3-FD2C758293B8}" type="CATEGORYNAME">
                      <a:rPr lang="ja-JP" altLang="en-US"/>
                      <a:pPr algn="ctr">
                        <a:defRPr sz="900"/>
                      </a:pPr>
                      <a:t>[分類名]</a:t>
                    </a:fld>
                    <a:r>
                      <a:rPr lang="ja-JP" altLang="en-US" baseline="0" dirty="0"/>
                      <a:t>
</a:t>
                    </a:r>
                    <a:r>
                      <a:rPr lang="en-US" altLang="ja-JP" baseline="0" dirty="0" smtClean="0"/>
                      <a:t>2.0%</a:t>
                    </a:r>
                  </a:p>
                </c:rich>
              </c:tx>
              <c:numFmt formatCode="0.0%" sourceLinked="0"/>
              <c:spPr>
                <a:solidFill>
                  <a:schemeClr val="bg1"/>
                </a:solidFill>
                <a:ln w="0">
                  <a:solidFill>
                    <a:schemeClr val="tx1"/>
                  </a:solidFill>
                  <a:prstDash val="sysDot"/>
                </a:ln>
                <a:effectLst/>
              </c:spPr>
              <c:txPr>
                <a:bodyPr rot="0" spcFirstLastPara="1" vertOverflow="ellipsis" vert="horz" wrap="square" lIns="38100" tIns="19050" rIns="38100" bIns="19050" anchor="ctr" anchorCtr="0">
                  <a:spAutoFit/>
                </a:bodyPr>
                <a:lstStyle/>
                <a:p>
                  <a:pPr algn="ct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E952-4D7C-A624-EE37F23803C8}"/>
                </c:ext>
              </c:extLst>
            </c:dLbl>
            <c:numFmt formatCode="0.0%" sourceLinked="0"/>
            <c:spPr>
              <a:solidFill>
                <a:schemeClr val="bg1"/>
              </a:solidFill>
              <a:ln w="0">
                <a:solidFill>
                  <a:schemeClr val="tx1"/>
                </a:solidFill>
                <a:prstDash val="sysDot"/>
              </a:ln>
              <a:effectLst/>
            </c:spPr>
            <c:txPr>
              <a:bodyPr rot="0" spcFirstLastPara="1" vertOverflow="ellipsis" vert="horz" wrap="square" lIns="38100" tIns="19050" rIns="38100" bIns="19050" anchor="ctr" anchorCtr="0">
                <a:spAutoFit/>
              </a:bodyPr>
              <a:lstStyle/>
              <a:p>
                <a:pPr algn="l">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Sheet1!$A$2:$A$8</c:f>
              <c:strCache>
                <c:ptCount val="7"/>
                <c:pt idx="0">
                  <c:v>自分の問題だから</c:v>
                </c:pt>
                <c:pt idx="1">
                  <c:v>身近な問題だから</c:v>
                </c:pt>
                <c:pt idx="2">
                  <c:v>かわいそうだと思うから</c:v>
                </c:pt>
                <c:pt idx="3">
                  <c:v>こどもが好きだから</c:v>
                </c:pt>
                <c:pt idx="4">
                  <c:v>こどもたちのために何かをしないといけないと思うから</c:v>
                </c:pt>
                <c:pt idx="5">
                  <c:v>社会全体で解決する必要があると思うから</c:v>
                </c:pt>
                <c:pt idx="6">
                  <c:v>どれにもあてはまらない</c:v>
                </c:pt>
              </c:strCache>
            </c:strRef>
          </c:cat>
          <c:val>
            <c:numRef>
              <c:f>Sheet1!$B$2:$B$8</c:f>
              <c:numCache>
                <c:formatCode>0.0%</c:formatCode>
                <c:ptCount val="7"/>
                <c:pt idx="0">
                  <c:v>2.7E-2</c:v>
                </c:pt>
                <c:pt idx="1">
                  <c:v>0.17599999999999999</c:v>
                </c:pt>
                <c:pt idx="2">
                  <c:v>0.128</c:v>
                </c:pt>
                <c:pt idx="3">
                  <c:v>6.8000000000000005E-2</c:v>
                </c:pt>
                <c:pt idx="4">
                  <c:v>4.1000000000000002E-2</c:v>
                </c:pt>
                <c:pt idx="5">
                  <c:v>0.54100000000000004</c:v>
                </c:pt>
                <c:pt idx="6">
                  <c:v>2.1000000000000001E-2</c:v>
                </c:pt>
              </c:numCache>
            </c:numRef>
          </c:val>
          <c:extLst>
            <c:ext xmlns:c16="http://schemas.microsoft.com/office/drawing/2014/chart" uri="{C3380CC4-5D6E-409C-BE32-E72D297353CC}">
              <c16:uniqueId val="{00000000-1281-458E-AEC6-D9EBE97B15BD}"/>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75019567420993E-2"/>
          <c:y val="4.5608003595547592E-2"/>
          <c:w val="0.89430826850065792"/>
          <c:h val="0.67797501533551352"/>
        </c:manualLayout>
      </c:layout>
      <c:barChart>
        <c:barDir val="col"/>
        <c:grouping val="clustered"/>
        <c:varyColors val="0"/>
        <c:ser>
          <c:idx val="0"/>
          <c:order val="0"/>
          <c:tx>
            <c:strRef>
              <c:f>Sheet1!$B$1</c:f>
              <c:strCache>
                <c:ptCount val="1"/>
                <c:pt idx="0">
                  <c:v>18歳以下の方がいる（44人）</c:v>
                </c:pt>
              </c:strCache>
            </c:strRef>
          </c:tx>
          <c:spPr>
            <a:pattFill prst="pct5">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自分の問題だから</c:v>
                </c:pt>
                <c:pt idx="1">
                  <c:v>身近な問題だから</c:v>
                </c:pt>
                <c:pt idx="2">
                  <c:v>かわいそうだと思うから</c:v>
                </c:pt>
                <c:pt idx="3">
                  <c:v>こどもが好きだから</c:v>
                </c:pt>
                <c:pt idx="4">
                  <c:v>こどもたちのために何かをしないといけないと思うから</c:v>
                </c:pt>
                <c:pt idx="5">
                  <c:v>社会全体で解決する必要があると思うから</c:v>
                </c:pt>
                <c:pt idx="6">
                  <c:v>どれにもあてはまらない</c:v>
                </c:pt>
              </c:strCache>
            </c:strRef>
          </c:cat>
          <c:val>
            <c:numRef>
              <c:f>Sheet1!$B$2:$B$8</c:f>
              <c:numCache>
                <c:formatCode>0.0_ </c:formatCode>
                <c:ptCount val="7"/>
                <c:pt idx="0">
                  <c:v>6.8</c:v>
                </c:pt>
                <c:pt idx="1">
                  <c:v>34.1</c:v>
                </c:pt>
                <c:pt idx="2">
                  <c:v>11.4</c:v>
                </c:pt>
                <c:pt idx="3">
                  <c:v>2.2999999999999998</c:v>
                </c:pt>
                <c:pt idx="4">
                  <c:v>9.1</c:v>
                </c:pt>
                <c:pt idx="5">
                  <c:v>36.4</c:v>
                </c:pt>
                <c:pt idx="6">
                  <c:v>0</c:v>
                </c:pt>
              </c:numCache>
            </c:numRef>
          </c:val>
          <c:extLst>
            <c:ext xmlns:c16="http://schemas.microsoft.com/office/drawing/2014/chart" uri="{C3380CC4-5D6E-409C-BE32-E72D297353CC}">
              <c16:uniqueId val="{00000000-29B7-400A-BDDC-D1FB3D7A79B0}"/>
            </c:ext>
          </c:extLst>
        </c:ser>
        <c:ser>
          <c:idx val="1"/>
          <c:order val="1"/>
          <c:tx>
            <c:strRef>
              <c:f>Sheet1!$C$1</c:f>
              <c:strCache>
                <c:ptCount val="1"/>
                <c:pt idx="0">
                  <c:v>18歳以下の方がいない（104人）</c:v>
                </c:pt>
              </c:strCache>
            </c:strRef>
          </c:tx>
          <c:spPr>
            <a:solidFill>
              <a:srgbClr val="FFFF00"/>
            </a:solidFill>
            <a:ln>
              <a:solidFill>
                <a:schemeClr val="tx1"/>
              </a:solidFill>
            </a:ln>
            <a:effectLst/>
          </c:spPr>
          <c:invertIfNegative val="0"/>
          <c:dLbls>
            <c:dLbl>
              <c:idx val="6"/>
              <c:layout>
                <c:manualLayout>
                  <c:x val="1.4406915092363783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DEA-423B-A456-D6FD8D0EA7E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自分の問題だから</c:v>
                </c:pt>
                <c:pt idx="1">
                  <c:v>身近な問題だから</c:v>
                </c:pt>
                <c:pt idx="2">
                  <c:v>かわいそうだと思うから</c:v>
                </c:pt>
                <c:pt idx="3">
                  <c:v>こどもが好きだから</c:v>
                </c:pt>
                <c:pt idx="4">
                  <c:v>こどもたちのために何かをしないといけないと思うから</c:v>
                </c:pt>
                <c:pt idx="5">
                  <c:v>社会全体で解決する必要があると思うから</c:v>
                </c:pt>
                <c:pt idx="6">
                  <c:v>どれにもあてはまらない</c:v>
                </c:pt>
              </c:strCache>
            </c:strRef>
          </c:cat>
          <c:val>
            <c:numRef>
              <c:f>Sheet1!$C$2:$C$8</c:f>
              <c:numCache>
                <c:formatCode>0.0_ </c:formatCode>
                <c:ptCount val="7"/>
                <c:pt idx="0">
                  <c:v>1</c:v>
                </c:pt>
                <c:pt idx="1">
                  <c:v>10.6</c:v>
                </c:pt>
                <c:pt idx="2">
                  <c:v>13.5</c:v>
                </c:pt>
                <c:pt idx="3">
                  <c:v>8.6999999999999993</c:v>
                </c:pt>
                <c:pt idx="4">
                  <c:v>1.9</c:v>
                </c:pt>
                <c:pt idx="5">
                  <c:v>61.5</c:v>
                </c:pt>
                <c:pt idx="6">
                  <c:v>2.9</c:v>
                </c:pt>
              </c:numCache>
            </c:numRef>
          </c:val>
          <c:extLst>
            <c:ext xmlns:c16="http://schemas.microsoft.com/office/drawing/2014/chart" uri="{C3380CC4-5D6E-409C-BE32-E72D297353CC}">
              <c16:uniqueId val="{00000001-29B7-400A-BDDC-D1FB3D7A79B0}"/>
            </c:ext>
          </c:extLst>
        </c:ser>
        <c:dLbls>
          <c:dLblPos val="outEnd"/>
          <c:showLegendKey val="0"/>
          <c:showVal val="1"/>
          <c:showCatName val="0"/>
          <c:showSerName val="0"/>
          <c:showPercent val="0"/>
          <c:showBubbleSize val="0"/>
        </c:dLbls>
        <c:gapWidth val="219"/>
        <c:overlap val="-27"/>
        <c:axId val="693766888"/>
        <c:axId val="693770496"/>
      </c:barChart>
      <c:catAx>
        <c:axId val="693766888"/>
        <c:scaling>
          <c:orientation val="minMax"/>
        </c:scaling>
        <c:delete val="1"/>
        <c:axPos val="b"/>
        <c:numFmt formatCode="General" sourceLinked="1"/>
        <c:majorTickMark val="out"/>
        <c:minorTickMark val="none"/>
        <c:tickLblPos val="nextTo"/>
        <c:crossAx val="693770496"/>
        <c:crosses val="autoZero"/>
        <c:auto val="1"/>
        <c:lblAlgn val="ctr"/>
        <c:lblOffset val="100"/>
        <c:noMultiLvlLbl val="0"/>
      </c:catAx>
      <c:valAx>
        <c:axId val="693770496"/>
        <c:scaling>
          <c:orientation val="minMax"/>
        </c:scaling>
        <c:delete val="0"/>
        <c:axPos val="l"/>
        <c:majorGridlines>
          <c:spPr>
            <a:ln w="9525" cap="flat" cmpd="sng" algn="ctr">
              <a:solidFill>
                <a:schemeClr val="tx1">
                  <a:lumMod val="15000"/>
                  <a:lumOff val="85000"/>
                </a:schemeClr>
              </a:solidFill>
              <a:round/>
            </a:ln>
            <a:effectLst/>
          </c:spPr>
        </c:majorGridlines>
        <c:numFmt formatCode="0.0_ "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93766888"/>
        <c:crosses val="autoZero"/>
        <c:crossBetween val="between"/>
      </c:valAx>
      <c:spPr>
        <a:noFill/>
        <a:ln>
          <a:noFill/>
        </a:ln>
        <a:effectLst/>
      </c:spPr>
    </c:plotArea>
    <c:legend>
      <c:legendPos val="b"/>
      <c:layout>
        <c:manualLayout>
          <c:xMode val="edge"/>
          <c:yMode val="edge"/>
          <c:x val="8.7695264327700487E-2"/>
          <c:y val="0.92415145660535947"/>
          <c:w val="0.77391224385925139"/>
          <c:h val="7.584854339464053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1" dirty="0"/>
              <a:t>関心がない理由（全体</a:t>
            </a:r>
            <a:r>
              <a:rPr lang="ja-JP" altLang="en-US" sz="1200" b="1" dirty="0" smtClean="0"/>
              <a:t>）（</a:t>
            </a:r>
            <a:r>
              <a:rPr lang="en-US" altLang="ja-JP" sz="1200" b="1" dirty="0" smtClean="0"/>
              <a:t>144</a:t>
            </a:r>
            <a:r>
              <a:rPr lang="ja-JP" altLang="en-US" sz="1200" b="1" dirty="0" smtClean="0"/>
              <a:t>人）</a:t>
            </a:r>
            <a:endParaRPr lang="en-US" altLang="ja-JP" sz="1200" b="1" dirty="0" smtClean="0"/>
          </a:p>
        </c:rich>
      </c:tx>
      <c:layout>
        <c:manualLayout>
          <c:xMode val="edge"/>
          <c:yMode val="edge"/>
          <c:x val="1.8778625954198474E-2"/>
          <c:y val="3.6361345885155411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関心がない理由（全体）144人</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441-4C4B-AC94-B6EEC9DB335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798-408F-99A2-51F469FBCE6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D441-4C4B-AC94-B6EEC9DB335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D441-4C4B-AC94-B6EEC9DB335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3-D441-4C4B-AC94-B6EEC9DB335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798-408F-99A2-51F469FBCE6F}"/>
              </c:ext>
            </c:extLst>
          </c:dPt>
          <c:dLbls>
            <c:dLbl>
              <c:idx val="0"/>
              <c:layout>
                <c:manualLayout>
                  <c:x val="-8.5802127787461685E-2"/>
                  <c:y val="0.1210715112831515"/>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441-4C4B-AC94-B6EEC9DB3351}"/>
                </c:ext>
              </c:extLst>
            </c:dLbl>
            <c:dLbl>
              <c:idx val="1"/>
              <c:layout>
                <c:manualLayout>
                  <c:x val="-4.4593977279557703E-2"/>
                  <c:y val="-4.4146745866322584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798-408F-99A2-51F469FBCE6F}"/>
                </c:ext>
              </c:extLst>
            </c:dLbl>
            <c:dLbl>
              <c:idx val="2"/>
              <c:layout>
                <c:manualLayout>
                  <c:x val="5.9927871611468411E-2"/>
                  <c:y val="-3.1367148430640569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D441-4C4B-AC94-B6EEC9DB3351}"/>
                </c:ext>
              </c:extLst>
            </c:dLbl>
            <c:dLbl>
              <c:idx val="3"/>
              <c:layout>
                <c:manualLayout>
                  <c:x val="2.2373825409228415E-2"/>
                  <c:y val="2.612672453942295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D441-4C4B-AC94-B6EEC9DB3351}"/>
                </c:ext>
              </c:extLst>
            </c:dLbl>
            <c:dLbl>
              <c:idx val="4"/>
              <c:layout>
                <c:manualLayout>
                  <c:x val="6.7426218669231236E-2"/>
                  <c:y val="7.953781961718466E-2"/>
                </c:manualLayout>
              </c:layout>
              <c:numFmt formatCode="0.0%" sourceLinked="0"/>
              <c:spPr>
                <a:solidFill>
                  <a:schemeClr val="bg1"/>
                </a:solidFill>
                <a:ln w="3175">
                  <a:solidFill>
                    <a:schemeClr val="tx1"/>
                  </a:solidFill>
                  <a:prstDash val="sysDot"/>
                </a:ln>
                <a:effectLst/>
              </c:spPr>
              <c:txPr>
                <a:bodyPr rot="0" spcFirstLastPara="1" vertOverflow="ellipsis" vert="horz" wrap="square" lIns="38100" tIns="19050" rIns="38100" bIns="19050" anchor="ctr" anchorCtr="0">
                  <a:spAutoFit/>
                </a:bodyPr>
                <a:lstStyle/>
                <a:p>
                  <a:pPr algn="ct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19592875318066158"/>
                      <c:h val="0.17823135614140906"/>
                    </c:manualLayout>
                  </c15:layout>
                </c:ext>
                <c:ext xmlns:c16="http://schemas.microsoft.com/office/drawing/2014/chart" uri="{C3380CC4-5D6E-409C-BE32-E72D297353CC}">
                  <c16:uniqueId val="{00000003-D441-4C4B-AC94-B6EEC9DB3351}"/>
                </c:ext>
              </c:extLst>
            </c:dLbl>
            <c:dLbl>
              <c:idx val="5"/>
              <c:delete val="1"/>
              <c:extLst>
                <c:ext xmlns:c15="http://schemas.microsoft.com/office/drawing/2012/chart" uri="{CE6537A1-D6FC-4f65-9D91-7224C49458BB}"/>
                <c:ext xmlns:c16="http://schemas.microsoft.com/office/drawing/2014/chart" uri="{C3380CC4-5D6E-409C-BE32-E72D297353CC}">
                  <c16:uniqueId val="{0000000B-3798-408F-99A2-51F469FBCE6F}"/>
                </c:ext>
              </c:extLst>
            </c:dLbl>
            <c:numFmt formatCode="0.0%" sourceLinked="0"/>
            <c:spPr>
              <a:solidFill>
                <a:schemeClr val="bg1"/>
              </a:solidFill>
              <a:ln w="3175">
                <a:solidFill>
                  <a:schemeClr val="tx1"/>
                </a:solidFill>
                <a:prstDash val="sysDot"/>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自分に関係がないから</c:v>
                </c:pt>
                <c:pt idx="1">
                  <c:v>身近な問題ではないから</c:v>
                </c:pt>
                <c:pt idx="2">
                  <c:v>家庭の問題だと思うから</c:v>
                </c:pt>
                <c:pt idx="3">
                  <c:v>自己責任だと思うから</c:v>
                </c:pt>
                <c:pt idx="4">
                  <c:v>解決できないと思うから</c:v>
                </c:pt>
                <c:pt idx="5">
                  <c:v>どれにもあてはまらない</c:v>
                </c:pt>
              </c:strCache>
            </c:strRef>
          </c:cat>
          <c:val>
            <c:numRef>
              <c:f>Sheet1!$B$2:$B$7</c:f>
              <c:numCache>
                <c:formatCode>0.0%</c:formatCode>
                <c:ptCount val="6"/>
                <c:pt idx="0">
                  <c:v>0.34699999999999998</c:v>
                </c:pt>
                <c:pt idx="1">
                  <c:v>0.28499999999999998</c:v>
                </c:pt>
                <c:pt idx="2">
                  <c:v>0.11799999999999999</c:v>
                </c:pt>
                <c:pt idx="3">
                  <c:v>8.3000000000000004E-2</c:v>
                </c:pt>
                <c:pt idx="4">
                  <c:v>0.16700000000000001</c:v>
                </c:pt>
                <c:pt idx="5" formatCode="0%">
                  <c:v>0</c:v>
                </c:pt>
              </c:numCache>
            </c:numRef>
          </c:val>
          <c:extLst>
            <c:ext xmlns:c16="http://schemas.microsoft.com/office/drawing/2014/chart" uri="{C3380CC4-5D6E-409C-BE32-E72D297353CC}">
              <c16:uniqueId val="{00000000-D441-4C4B-AC94-B6EEC9DB3351}"/>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drawings/drawing1.xml><?xml version="1.0" encoding="utf-8"?>
<c:userShapes xmlns:c="http://schemas.openxmlformats.org/drawingml/2006/chart">
  <cdr:relSizeAnchor xmlns:cdr="http://schemas.openxmlformats.org/drawingml/2006/chartDrawing">
    <cdr:from>
      <cdr:x>0.83991</cdr:x>
      <cdr:y>0.12733</cdr:y>
    </cdr:from>
    <cdr:to>
      <cdr:x>1</cdr:x>
      <cdr:y>0.2494</cdr:y>
    </cdr:to>
    <cdr:sp macro="" textlink="">
      <cdr:nvSpPr>
        <cdr:cNvPr id="2" name="テキスト ボックス 4"/>
        <cdr:cNvSpPr txBox="1"/>
      </cdr:nvSpPr>
      <cdr:spPr>
        <a:xfrm xmlns:a="http://schemas.openxmlformats.org/drawingml/2006/main">
          <a:off x="3632297" y="272503"/>
          <a:ext cx="692332" cy="261257"/>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just">
            <a:spcAft>
              <a:spcPts val="0"/>
            </a:spcAft>
          </a:pPr>
          <a:r>
            <a:rPr kumimoji="1"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0.84179</cdr:x>
      <cdr:y>0.13031</cdr:y>
    </cdr:from>
    <cdr:to>
      <cdr:x>1</cdr:x>
      <cdr:y>0.25521</cdr:y>
    </cdr:to>
    <cdr:sp macro="" textlink="">
      <cdr:nvSpPr>
        <cdr:cNvPr id="2" name="テキスト ボックス 4"/>
        <cdr:cNvSpPr txBox="1"/>
      </cdr:nvSpPr>
      <cdr:spPr>
        <a:xfrm xmlns:a="http://schemas.openxmlformats.org/drawingml/2006/main">
          <a:off x="3683795" y="272577"/>
          <a:ext cx="692332" cy="261257"/>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kumimoji="1"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0.89125</cdr:x>
      <cdr:y>0.14311</cdr:y>
    </cdr:from>
    <cdr:to>
      <cdr:x>1</cdr:x>
      <cdr:y>0.29776</cdr:y>
    </cdr:to>
    <cdr:sp macro="" textlink="">
      <cdr:nvSpPr>
        <cdr:cNvPr id="2" name="テキスト ボックス 4"/>
        <cdr:cNvSpPr txBox="1"/>
      </cdr:nvSpPr>
      <cdr:spPr>
        <a:xfrm xmlns:a="http://schemas.openxmlformats.org/drawingml/2006/main">
          <a:off x="5674009" y="241775"/>
          <a:ext cx="692332" cy="261257"/>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kumimoji="1"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0.07499</cdr:x>
      <cdr:y>0.6935</cdr:y>
    </cdr:from>
    <cdr:to>
      <cdr:x>0.20473</cdr:x>
      <cdr:y>0.77731</cdr:y>
    </cdr:to>
    <cdr:sp macro="" textlink="">
      <cdr:nvSpPr>
        <cdr:cNvPr id="2" name="テキスト ボックス 1"/>
        <cdr:cNvSpPr txBox="1"/>
      </cdr:nvSpPr>
      <cdr:spPr>
        <a:xfrm xmlns:a="http://schemas.openxmlformats.org/drawingml/2006/main">
          <a:off x="547707" y="2240373"/>
          <a:ext cx="947591" cy="270749"/>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自分の問題だから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0.22939</cdr:x>
      <cdr:y>0.6935</cdr:y>
    </cdr:from>
    <cdr:to>
      <cdr:x>0.35913</cdr:x>
      <cdr:y>0.77731</cdr:y>
    </cdr:to>
    <cdr:sp macro="" textlink="">
      <cdr:nvSpPr>
        <cdr:cNvPr id="3" name="テキスト ボックス 2"/>
        <cdr:cNvSpPr txBox="1"/>
      </cdr:nvSpPr>
      <cdr:spPr>
        <a:xfrm xmlns:a="http://schemas.openxmlformats.org/drawingml/2006/main">
          <a:off x="1675446" y="2240373"/>
          <a:ext cx="947591" cy="270749"/>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身近な問題だから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0.37104</cdr:x>
      <cdr:y>0.695</cdr:y>
    </cdr:from>
    <cdr:to>
      <cdr:x>0.51487</cdr:x>
      <cdr:y>0.80186</cdr:y>
    </cdr:to>
    <cdr:sp macro="" textlink="">
      <cdr:nvSpPr>
        <cdr:cNvPr id="4" name="テキスト ボックス 3"/>
        <cdr:cNvSpPr txBox="1"/>
      </cdr:nvSpPr>
      <cdr:spPr>
        <a:xfrm xmlns:a="http://schemas.openxmlformats.org/drawingml/2006/main">
          <a:off x="2710009" y="2245203"/>
          <a:ext cx="1050461" cy="345234"/>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かわいそうだと思うから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0.53655</cdr:x>
      <cdr:y>0.695</cdr:y>
    </cdr:from>
    <cdr:to>
      <cdr:x>0.66628</cdr:x>
      <cdr:y>0.8054</cdr:y>
    </cdr:to>
    <cdr:sp macro="" textlink="">
      <cdr:nvSpPr>
        <cdr:cNvPr id="5" name="テキスト ボックス 4"/>
        <cdr:cNvSpPr txBox="1"/>
      </cdr:nvSpPr>
      <cdr:spPr>
        <a:xfrm xmlns:a="http://schemas.openxmlformats.org/drawingml/2006/main">
          <a:off x="3918874" y="2245203"/>
          <a:ext cx="947518" cy="356664"/>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こどもが好きだから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0.69171</cdr:x>
      <cdr:y>0.6971</cdr:y>
    </cdr:from>
    <cdr:to>
      <cdr:x>0.84194</cdr:x>
      <cdr:y>0.84078</cdr:y>
    </cdr:to>
    <cdr:sp macro="" textlink="">
      <cdr:nvSpPr>
        <cdr:cNvPr id="6" name="テキスト ボックス 5"/>
        <cdr:cNvSpPr txBox="1"/>
      </cdr:nvSpPr>
      <cdr:spPr>
        <a:xfrm xmlns:a="http://schemas.openxmlformats.org/drawingml/2006/main">
          <a:off x="5052060" y="2252004"/>
          <a:ext cx="1097280" cy="464164"/>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こどもたちのために何かをしないといけないと思うから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0.8529</cdr:x>
      <cdr:y>0.6971</cdr:y>
    </cdr:from>
    <cdr:to>
      <cdr:x>0.98324</cdr:x>
      <cdr:y>0.84913</cdr:y>
    </cdr:to>
    <cdr:sp macro="" textlink="">
      <cdr:nvSpPr>
        <cdr:cNvPr id="7" name="テキスト ボックス 6"/>
        <cdr:cNvSpPr txBox="1"/>
      </cdr:nvSpPr>
      <cdr:spPr>
        <a:xfrm xmlns:a="http://schemas.openxmlformats.org/drawingml/2006/main">
          <a:off x="6229350" y="2252005"/>
          <a:ext cx="951973" cy="491113"/>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社会全体で解決する必要があると思うから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0.22124</cdr:x>
      <cdr:y>0.74539</cdr:y>
    </cdr:from>
    <cdr:to>
      <cdr:x>0.34391</cdr:x>
      <cdr:y>0.86346</cdr:y>
    </cdr:to>
    <cdr:sp macro="" textlink="">
      <cdr:nvSpPr>
        <cdr:cNvPr id="3" name="テキスト ボックス 2"/>
        <cdr:cNvSpPr txBox="1"/>
      </cdr:nvSpPr>
      <cdr:spPr>
        <a:xfrm xmlns:a="http://schemas.openxmlformats.org/drawingml/2006/main">
          <a:off x="1560241" y="2759587"/>
          <a:ext cx="865068" cy="437101"/>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身近な問題だから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0.36358</cdr:x>
      <cdr:y>0.74953</cdr:y>
    </cdr:from>
    <cdr:to>
      <cdr:x>0.45018</cdr:x>
      <cdr:y>0.86977</cdr:y>
    </cdr:to>
    <cdr:sp macro="" textlink="">
      <cdr:nvSpPr>
        <cdr:cNvPr id="4" name="テキスト ボックス 3"/>
        <cdr:cNvSpPr txBox="1"/>
      </cdr:nvSpPr>
      <cdr:spPr>
        <a:xfrm xmlns:a="http://schemas.openxmlformats.org/drawingml/2006/main">
          <a:off x="2564034" y="2774916"/>
          <a:ext cx="610678" cy="445122"/>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かわいそうだと思うから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0.47812</cdr:x>
      <cdr:y>0.75287</cdr:y>
    </cdr:from>
    <cdr:to>
      <cdr:x>0.58857</cdr:x>
      <cdr:y>0.87302</cdr:y>
    </cdr:to>
    <cdr:sp macro="" textlink="">
      <cdr:nvSpPr>
        <cdr:cNvPr id="5" name="テキスト ボックス 4"/>
        <cdr:cNvSpPr txBox="1"/>
      </cdr:nvSpPr>
      <cdr:spPr>
        <a:xfrm xmlns:a="http://schemas.openxmlformats.org/drawingml/2006/main">
          <a:off x="3371770" y="2787281"/>
          <a:ext cx="778917" cy="444818"/>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こどもが好きだから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0.59621</cdr:x>
      <cdr:y>0.75323</cdr:y>
    </cdr:from>
    <cdr:to>
      <cdr:x>0.73747</cdr:x>
      <cdr:y>0.91157</cdr:y>
    </cdr:to>
    <cdr:sp macro="" textlink="">
      <cdr:nvSpPr>
        <cdr:cNvPr id="6" name="テキスト ボックス 5"/>
        <cdr:cNvSpPr txBox="1"/>
      </cdr:nvSpPr>
      <cdr:spPr>
        <a:xfrm xmlns:a="http://schemas.openxmlformats.org/drawingml/2006/main">
          <a:off x="4204559" y="2788586"/>
          <a:ext cx="996234" cy="586227"/>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こどもたちのために何かをしないといけないと思うから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0.74347</cdr:x>
      <cdr:y>0.7483</cdr:y>
    </cdr:from>
    <cdr:to>
      <cdr:x>0.85628</cdr:x>
      <cdr:y>0.90772</cdr:y>
    </cdr:to>
    <cdr:sp macro="" textlink="">
      <cdr:nvSpPr>
        <cdr:cNvPr id="7" name="テキスト ボックス 1"/>
        <cdr:cNvSpPr txBox="1"/>
      </cdr:nvSpPr>
      <cdr:spPr>
        <a:xfrm xmlns:a="http://schemas.openxmlformats.org/drawingml/2006/main">
          <a:off x="5243072" y="2770341"/>
          <a:ext cx="795567" cy="590204"/>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社会全体で解決する必要があると思うから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0.07146</cdr:x>
      <cdr:y>0.74539</cdr:y>
    </cdr:from>
    <cdr:to>
      <cdr:x>0.21354</cdr:x>
      <cdr:y>0.86346</cdr:y>
    </cdr:to>
    <cdr:sp macro="" textlink="">
      <cdr:nvSpPr>
        <cdr:cNvPr id="8" name="テキスト ボックス 7"/>
        <cdr:cNvSpPr txBox="1"/>
      </cdr:nvSpPr>
      <cdr:spPr>
        <a:xfrm xmlns:a="http://schemas.openxmlformats.org/drawingml/2006/main">
          <a:off x="503927" y="2759587"/>
          <a:ext cx="1001972" cy="437101"/>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自分の問題だから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0.87499</cdr:x>
      <cdr:y>0.75664</cdr:y>
    </cdr:from>
    <cdr:to>
      <cdr:x>0.96944</cdr:x>
      <cdr:y>0.87565</cdr:y>
    </cdr:to>
    <cdr:sp macro="" textlink="">
      <cdr:nvSpPr>
        <cdr:cNvPr id="9" name="テキスト ボックス 1"/>
        <cdr:cNvSpPr txBox="1"/>
      </cdr:nvSpPr>
      <cdr:spPr>
        <a:xfrm xmlns:a="http://schemas.openxmlformats.org/drawingml/2006/main">
          <a:off x="6170578" y="2801227"/>
          <a:ext cx="666044" cy="440598"/>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どれにもあてはまらない</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0.0415</cdr:x>
      <cdr:y>0.0021</cdr:y>
    </cdr:from>
    <cdr:to>
      <cdr:x>0.14153</cdr:x>
      <cdr:y>0.05835</cdr:y>
    </cdr:to>
    <cdr:sp macro="" textlink="">
      <cdr:nvSpPr>
        <cdr:cNvPr id="10" name="テキスト ボックス 10"/>
        <cdr:cNvSpPr txBox="1"/>
      </cdr:nvSpPr>
      <cdr:spPr>
        <a:xfrm xmlns:a="http://schemas.openxmlformats.org/drawingml/2006/main">
          <a:off x="292686" y="7761"/>
          <a:ext cx="705394" cy="208279"/>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just">
            <a:spcAft>
              <a:spcPts val="0"/>
            </a:spcAft>
          </a:pPr>
          <a:r>
            <a:rPr kumimoji="1"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0.08168</cdr:x>
      <cdr:y>0.79369</cdr:y>
    </cdr:from>
    <cdr:to>
      <cdr:x>0.21142</cdr:x>
      <cdr:y>0.91155</cdr:y>
    </cdr:to>
    <cdr:sp macro="" textlink="">
      <cdr:nvSpPr>
        <cdr:cNvPr id="2" name="テキスト ボックス 1"/>
        <cdr:cNvSpPr txBox="1"/>
      </cdr:nvSpPr>
      <cdr:spPr>
        <a:xfrm xmlns:a="http://schemas.openxmlformats.org/drawingml/2006/main">
          <a:off x="623258" y="2428960"/>
          <a:ext cx="989937" cy="360691"/>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自分に関係がないから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0.26881</cdr:x>
      <cdr:y>0.79843</cdr:y>
    </cdr:from>
    <cdr:to>
      <cdr:x>0.39855</cdr:x>
      <cdr:y>0.91629</cdr:y>
    </cdr:to>
    <cdr:sp macro="" textlink="">
      <cdr:nvSpPr>
        <cdr:cNvPr id="3" name="テキスト ボックス 2"/>
        <cdr:cNvSpPr txBox="1"/>
      </cdr:nvSpPr>
      <cdr:spPr>
        <a:xfrm xmlns:a="http://schemas.openxmlformats.org/drawingml/2006/main">
          <a:off x="2051078" y="2443466"/>
          <a:ext cx="989937" cy="360691"/>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身近な問題ではないから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0.44779</cdr:x>
      <cdr:y>0.80145</cdr:y>
    </cdr:from>
    <cdr:to>
      <cdr:x>0.57753</cdr:x>
      <cdr:y>0.92405</cdr:y>
    </cdr:to>
    <cdr:sp macro="" textlink="">
      <cdr:nvSpPr>
        <cdr:cNvPr id="4" name="テキスト ボックス 3"/>
        <cdr:cNvSpPr txBox="1"/>
      </cdr:nvSpPr>
      <cdr:spPr>
        <a:xfrm xmlns:a="http://schemas.openxmlformats.org/drawingml/2006/main">
          <a:off x="3416682" y="2452703"/>
          <a:ext cx="989937" cy="375197"/>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家庭の問題だと思うから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0.63909</cdr:x>
      <cdr:y>0.80259</cdr:y>
    </cdr:from>
    <cdr:to>
      <cdr:x>0.76882</cdr:x>
      <cdr:y>0.92045</cdr:y>
    </cdr:to>
    <cdr:sp macro="" textlink="">
      <cdr:nvSpPr>
        <cdr:cNvPr id="5" name="テキスト ボックス 4"/>
        <cdr:cNvSpPr txBox="1"/>
      </cdr:nvSpPr>
      <cdr:spPr>
        <a:xfrm xmlns:a="http://schemas.openxmlformats.org/drawingml/2006/main">
          <a:off x="4876386" y="2456184"/>
          <a:ext cx="989861" cy="360691"/>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自己責任だと思うから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0.82625</cdr:x>
      <cdr:y>0.8009</cdr:y>
    </cdr:from>
    <cdr:to>
      <cdr:x>0.95599</cdr:x>
      <cdr:y>0.91876</cdr:y>
    </cdr:to>
    <cdr:sp macro="" textlink="">
      <cdr:nvSpPr>
        <cdr:cNvPr id="6" name="テキスト ボックス 5"/>
        <cdr:cNvSpPr txBox="1"/>
      </cdr:nvSpPr>
      <cdr:spPr>
        <a:xfrm xmlns:a="http://schemas.openxmlformats.org/drawingml/2006/main">
          <a:off x="6304457" y="2451040"/>
          <a:ext cx="989937" cy="360691"/>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解決できないと思うから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0.09361</cdr:x>
      <cdr:y>0.75529</cdr:y>
    </cdr:from>
    <cdr:to>
      <cdr:x>0.22335</cdr:x>
      <cdr:y>0.90579</cdr:y>
    </cdr:to>
    <cdr:sp macro="" textlink="">
      <cdr:nvSpPr>
        <cdr:cNvPr id="2" name="テキスト ボックス 1"/>
        <cdr:cNvSpPr txBox="1"/>
      </cdr:nvSpPr>
      <cdr:spPr>
        <a:xfrm xmlns:a="http://schemas.openxmlformats.org/drawingml/2006/main">
          <a:off x="714261" y="2311437"/>
          <a:ext cx="989937" cy="460581"/>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自分に関係がないから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0.26193</cdr:x>
      <cdr:y>0.75227</cdr:y>
    </cdr:from>
    <cdr:to>
      <cdr:x>0.39167</cdr:x>
      <cdr:y>0.90752</cdr:y>
    </cdr:to>
    <cdr:sp macro="" textlink="">
      <cdr:nvSpPr>
        <cdr:cNvPr id="3" name="テキスト ボックス 2"/>
        <cdr:cNvSpPr txBox="1"/>
      </cdr:nvSpPr>
      <cdr:spPr>
        <a:xfrm xmlns:a="http://schemas.openxmlformats.org/drawingml/2006/main">
          <a:off x="1998561" y="2302200"/>
          <a:ext cx="989937" cy="475118"/>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effectLst/>
              <a:latin typeface="游明朝" panose="02020400000000000000" pitchFamily="18" charset="-128"/>
              <a:ea typeface="游明朝" panose="02020400000000000000" pitchFamily="18" charset="-128"/>
              <a:cs typeface="Times New Roman" panose="02020603050405020304" pitchFamily="18" charset="0"/>
            </a:rPr>
            <a:t>身近な問題ではないから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0.44537</cdr:x>
      <cdr:y>0.75101</cdr:y>
    </cdr:from>
    <cdr:to>
      <cdr:x>0.57511</cdr:x>
      <cdr:y>0.89822</cdr:y>
    </cdr:to>
    <cdr:sp macro="" textlink="">
      <cdr:nvSpPr>
        <cdr:cNvPr id="4" name="テキスト ボックス 3"/>
        <cdr:cNvSpPr txBox="1"/>
      </cdr:nvSpPr>
      <cdr:spPr>
        <a:xfrm xmlns:a="http://schemas.openxmlformats.org/drawingml/2006/main">
          <a:off x="3398209" y="2298344"/>
          <a:ext cx="989937" cy="450513"/>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家庭の問題だと思うから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0.64757</cdr:x>
      <cdr:y>0.76179</cdr:y>
    </cdr:from>
    <cdr:to>
      <cdr:x>0.7773</cdr:x>
      <cdr:y>0.90426</cdr:y>
    </cdr:to>
    <cdr:sp macro="" textlink="">
      <cdr:nvSpPr>
        <cdr:cNvPr id="5" name="テキスト ボックス 4"/>
        <cdr:cNvSpPr txBox="1"/>
      </cdr:nvSpPr>
      <cdr:spPr>
        <a:xfrm xmlns:a="http://schemas.openxmlformats.org/drawingml/2006/main">
          <a:off x="4941041" y="2331323"/>
          <a:ext cx="989861" cy="436007"/>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自己責任だと思うから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0.82128</cdr:x>
      <cdr:y>0.76179</cdr:y>
    </cdr:from>
    <cdr:to>
      <cdr:x>0.95102</cdr:x>
      <cdr:y>0.90127</cdr:y>
    </cdr:to>
    <cdr:sp macro="" textlink="">
      <cdr:nvSpPr>
        <cdr:cNvPr id="6" name="テキスト ボックス 5"/>
        <cdr:cNvSpPr txBox="1"/>
      </cdr:nvSpPr>
      <cdr:spPr>
        <a:xfrm xmlns:a="http://schemas.openxmlformats.org/drawingml/2006/main">
          <a:off x="6266511" y="2331323"/>
          <a:ext cx="989937" cy="426856"/>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800" kern="100" dirty="0" smtClean="0">
              <a:latin typeface="游明朝" panose="02020400000000000000" pitchFamily="18" charset="-128"/>
              <a:ea typeface="游明朝" panose="02020400000000000000" pitchFamily="18" charset="-128"/>
              <a:cs typeface="Times New Roman" panose="02020603050405020304" pitchFamily="18" charset="0"/>
            </a:rPr>
            <a:t>解決できないと思うから</a:t>
          </a:r>
          <a:endParaRPr lang="ja-JP" altLang="en-US" sz="80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0.01978</cdr:x>
      <cdr:y>0</cdr:y>
    </cdr:from>
    <cdr:to>
      <cdr:x>0.11223</cdr:x>
      <cdr:y>0.06806</cdr:y>
    </cdr:to>
    <cdr:sp macro="" textlink="">
      <cdr:nvSpPr>
        <cdr:cNvPr id="8" name="テキスト ボックス 4"/>
        <cdr:cNvSpPr txBox="1"/>
      </cdr:nvSpPr>
      <cdr:spPr>
        <a:xfrm xmlns:a="http://schemas.openxmlformats.org/drawingml/2006/main">
          <a:off x="150949" y="-3797662"/>
          <a:ext cx="705394" cy="208279"/>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just">
            <a:spcAft>
              <a:spcPts val="0"/>
            </a:spcAft>
          </a:pPr>
          <a:r>
            <a:rPr kumimoji="1"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0.3425</cdr:x>
      <cdr:y>0.04529</cdr:y>
    </cdr:from>
    <cdr:to>
      <cdr:x>0.6575</cdr:x>
      <cdr:y>0.15864</cdr:y>
    </cdr:to>
    <cdr:sp macro="" textlink="">
      <cdr:nvSpPr>
        <cdr:cNvPr id="9" name="テキスト ボックス 5"/>
        <cdr:cNvSpPr txBox="1"/>
      </cdr:nvSpPr>
      <cdr:spPr>
        <a:xfrm xmlns:a="http://schemas.openxmlformats.org/drawingml/2006/main">
          <a:off x="2613297" y="138614"/>
          <a:ext cx="2403566" cy="346893"/>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spcAft>
              <a:spcPts val="0"/>
            </a:spcAft>
          </a:pPr>
          <a:r>
            <a:rPr kumimoji="1" lang="ja-JP" altLang="en-US" sz="1050" b="1" kern="100" dirty="0" smtClean="0">
              <a:latin typeface="游明朝" panose="02020400000000000000" pitchFamily="18" charset="-128"/>
              <a:ea typeface="游明朝" panose="02020400000000000000" pitchFamily="18" charset="-128"/>
              <a:cs typeface="Times New Roman" panose="02020603050405020304" pitchFamily="18" charset="0"/>
            </a:rPr>
            <a:t>関心がない理由　男女別</a:t>
          </a:r>
          <a:r>
            <a:rPr kumimoji="1" lang="ja-JP" altLang="en-US" sz="1050" b="1" kern="100" dirty="0">
              <a:latin typeface="游明朝" panose="02020400000000000000" pitchFamily="18" charset="-128"/>
              <a:ea typeface="游明朝" panose="02020400000000000000" pitchFamily="18" charset="-128"/>
              <a:cs typeface="Times New Roman" panose="02020603050405020304" pitchFamily="18" charset="0"/>
            </a:rPr>
            <a:t>比較</a:t>
          </a:r>
          <a:endParaRPr kumimoji="1" lang="ja-JP" altLang="en-US"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0.41196</cdr:x>
      <cdr:y>0.13675</cdr:y>
    </cdr:from>
    <cdr:to>
      <cdr:x>0.52617</cdr:x>
      <cdr:y>0.26503</cdr:y>
    </cdr:to>
    <cdr:sp macro="" textlink="">
      <cdr:nvSpPr>
        <cdr:cNvPr id="2" name="テキスト ボックス 1"/>
        <cdr:cNvSpPr txBox="1"/>
      </cdr:nvSpPr>
      <cdr:spPr>
        <a:xfrm xmlns:a="http://schemas.openxmlformats.org/drawingml/2006/main">
          <a:off x="3278655" y="243156"/>
          <a:ext cx="908979" cy="228094"/>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知っている</a:t>
          </a:r>
          <a:endPar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0.62078</cdr:x>
      <cdr:y>0.12248</cdr:y>
    </cdr:from>
    <cdr:to>
      <cdr:x>0.95062</cdr:x>
      <cdr:y>0.39355</cdr:y>
    </cdr:to>
    <cdr:sp macro="" textlink="">
      <cdr:nvSpPr>
        <cdr:cNvPr id="3" name="テキスト ボックス 2"/>
        <cdr:cNvSpPr txBox="1"/>
      </cdr:nvSpPr>
      <cdr:spPr>
        <a:xfrm xmlns:a="http://schemas.openxmlformats.org/drawingml/2006/main">
          <a:off x="4940610" y="217780"/>
          <a:ext cx="2625092" cy="481994"/>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聞いたことはあるが、あまり知らない</a:t>
          </a:r>
          <a:endPar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dr:relSizeAnchor xmlns:cdr="http://schemas.openxmlformats.org/drawingml/2006/chartDrawing">
    <cdr:from>
      <cdr:x>0.909</cdr:x>
      <cdr:y>0.12973</cdr:y>
    </cdr:from>
    <cdr:to>
      <cdr:x>1</cdr:x>
      <cdr:y>0.25801</cdr:y>
    </cdr:to>
    <cdr:sp macro="" textlink="">
      <cdr:nvSpPr>
        <cdr:cNvPr id="4" name="テキスト ボックス 3"/>
        <cdr:cNvSpPr txBox="1"/>
      </cdr:nvSpPr>
      <cdr:spPr>
        <a:xfrm xmlns:a="http://schemas.openxmlformats.org/drawingml/2006/main">
          <a:off x="7234414" y="230683"/>
          <a:ext cx="724253" cy="228094"/>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Overflow="clip"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just">
            <a:spcAft>
              <a:spcPts val="0"/>
            </a:spcAft>
          </a:pPr>
          <a:r>
            <a:rPr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知らない</a:t>
          </a:r>
          <a:endPar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0.03131</cdr:x>
      <cdr:y>0.01856</cdr:y>
    </cdr:from>
    <cdr:to>
      <cdr:x>0.1408</cdr:x>
      <cdr:y>0.09464</cdr:y>
    </cdr:to>
    <cdr:sp macro="" textlink="">
      <cdr:nvSpPr>
        <cdr:cNvPr id="2" name="テキスト ボックス 4"/>
        <cdr:cNvSpPr txBox="1"/>
      </cdr:nvSpPr>
      <cdr:spPr>
        <a:xfrm xmlns:a="http://schemas.openxmlformats.org/drawingml/2006/main">
          <a:off x="201725" y="50800"/>
          <a:ext cx="705408" cy="208287"/>
        </a:xfrm>
        <a:prstGeom xmlns:a="http://schemas.openxmlformats.org/drawingml/2006/main" prst="rect">
          <a:avLst/>
        </a:prstGeom>
        <a:noFill xmlns:a="http://schemas.openxmlformats.org/drawingml/2006/main"/>
        <a:ln xmlns:a="http://schemas.openxmlformats.org/drawingml/2006/main" w="6350">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just">
            <a:spcAft>
              <a:spcPts val="0"/>
            </a:spcAft>
          </a:pPr>
          <a:r>
            <a:rPr kumimoji="1"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endParaRPr kumimoji="1" lang="ja-JP" altLang="en-US" dirty="0"/>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A96289D-EB0C-4E6B-A048-22ABFD9E3F6F}" type="slidenum">
              <a:rPr kumimoji="1" lang="ja-JP" altLang="en-US" smtClean="0"/>
              <a:t>‹#›</a:t>
            </a:fld>
            <a:endParaRPr kumimoji="1" lang="ja-JP" altLang="en-US"/>
          </a:p>
        </p:txBody>
      </p:sp>
    </p:spTree>
    <p:extLst>
      <p:ext uri="{BB962C8B-B14F-4D97-AF65-F5344CB8AC3E}">
        <p14:creationId xmlns:p14="http://schemas.microsoft.com/office/powerpoint/2010/main" val="21595438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448" cy="497838"/>
          </a:xfrm>
          <a:prstGeom prst="rect">
            <a:avLst/>
          </a:prstGeom>
        </p:spPr>
        <p:txBody>
          <a:bodyPr vert="horz" lIns="91302" tIns="45651" rIns="91302" bIns="4565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302" tIns="45651" rIns="91302" bIns="45651" rtlCol="0"/>
          <a:lstStyle>
            <a:lvl1pPr algn="r">
              <a:defRPr sz="1200"/>
            </a:lvl1pPr>
          </a:lstStyle>
          <a:p>
            <a:fld id="{65B3586B-0D82-4BFA-BD97-32CF76EF0181}" type="datetimeFigureOut">
              <a:rPr kumimoji="1" lang="ja-JP" altLang="en-US" smtClean="0"/>
              <a:t>2022/11/30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302" tIns="45651" rIns="91302" bIns="45651" rtlCol="0" anchor="ctr"/>
          <a:lstStyle/>
          <a:p>
            <a:endParaRPr lang="ja-JP" altLang="en-US"/>
          </a:p>
        </p:txBody>
      </p:sp>
      <p:sp>
        <p:nvSpPr>
          <p:cNvPr id="5" name="ノート プレースホルダー 4"/>
          <p:cNvSpPr>
            <a:spLocks noGrp="1"/>
          </p:cNvSpPr>
          <p:nvPr>
            <p:ph type="body" sz="quarter" idx="3"/>
          </p:nvPr>
        </p:nvSpPr>
        <p:spPr>
          <a:xfrm>
            <a:off x="680086" y="4777028"/>
            <a:ext cx="5437506" cy="3908187"/>
          </a:xfrm>
          <a:prstGeom prst="rect">
            <a:avLst/>
          </a:prstGeom>
        </p:spPr>
        <p:txBody>
          <a:bodyPr vert="horz" lIns="91302" tIns="45651" rIns="91302" bIns="4565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801"/>
            <a:ext cx="2945448" cy="497838"/>
          </a:xfrm>
          <a:prstGeom prst="rect">
            <a:avLst/>
          </a:prstGeom>
        </p:spPr>
        <p:txBody>
          <a:bodyPr vert="horz" lIns="91302" tIns="45651" rIns="91302" bIns="4565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1"/>
            <a:ext cx="2945448" cy="497838"/>
          </a:xfrm>
          <a:prstGeom prst="rect">
            <a:avLst/>
          </a:prstGeom>
        </p:spPr>
        <p:txBody>
          <a:bodyPr vert="horz" lIns="91302" tIns="45651" rIns="91302" bIns="45651" rtlCol="0" anchor="b"/>
          <a:lstStyle>
            <a:lvl1pPr algn="r">
              <a:defRPr sz="1200"/>
            </a:lvl1pPr>
          </a:lstStyle>
          <a:p>
            <a:fld id="{A300A592-E264-4CA5-B587-ACFA3F8D97ED}" type="slidenum">
              <a:rPr kumimoji="1" lang="ja-JP" altLang="en-US" smtClean="0"/>
              <a:t>‹#›</a:t>
            </a:fld>
            <a:endParaRPr kumimoji="1" lang="ja-JP" altLang="en-US"/>
          </a:p>
        </p:txBody>
      </p:sp>
    </p:spTree>
    <p:extLst>
      <p:ext uri="{BB962C8B-B14F-4D97-AF65-F5344CB8AC3E}">
        <p14:creationId xmlns:p14="http://schemas.microsoft.com/office/powerpoint/2010/main" val="375008188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1485447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218020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40830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372333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933350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960328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413499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360407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1556604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3222545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179854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8054D-9C70-4F0B-BA63-3B0A2C00C4E3}" type="slidenum">
              <a:rPr kumimoji="1" lang="ja-JP" altLang="en-US" smtClean="0"/>
              <a:t>‹#›</a:t>
            </a:fld>
            <a:endParaRPr kumimoji="1" lang="ja-JP" altLang="en-US"/>
          </a:p>
        </p:txBody>
      </p:sp>
    </p:spTree>
    <p:extLst>
      <p:ext uri="{BB962C8B-B14F-4D97-AF65-F5344CB8AC3E}">
        <p14:creationId xmlns:p14="http://schemas.microsoft.com/office/powerpoint/2010/main" val="4215800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chart" Target="../charts/chart16.xml"/><Relationship Id="rId5" Type="http://schemas.openxmlformats.org/officeDocument/2006/relationships/image" Target="../media/image11.emf"/><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7.xml"/><Relationship Id="rId4" Type="http://schemas.openxmlformats.org/officeDocument/2006/relationships/image" Target="../media/image12.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chart" Target="../charts/chart19.xml"/><Relationship Id="rId4" Type="http://schemas.openxmlformats.org/officeDocument/2006/relationships/image" Target="../media/image13.emf"/></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chart" Target="../charts/chart1.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emf"/><Relationship Id="rId10" Type="http://schemas.openxmlformats.org/officeDocument/2006/relationships/image" Target="../media/image4.emf"/><Relationship Id="rId4" Type="http://schemas.openxmlformats.org/officeDocument/2006/relationships/oleObject" Target="../embeddings/oleObject2.bin"/><Relationship Id="rId9"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chart" Target="../charts/chart3.xml"/><Relationship Id="rId7" Type="http://schemas.openxmlformats.org/officeDocument/2006/relationships/image" Target="../media/image5.e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chart" Target="../charts/chart5.xml"/><Relationship Id="rId4" Type="http://schemas.openxmlformats.org/officeDocument/2006/relationships/chart" Target="../charts/chart4.xml"/><Relationship Id="rId9"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chart" Target="../charts/chart8.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chart" Target="../charts/chart14.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74954" y="6466829"/>
            <a:ext cx="2057400" cy="365125"/>
          </a:xfrm>
        </p:spPr>
        <p:txBody>
          <a:bodyPr/>
          <a:lstStyle/>
          <a:p>
            <a:fld id="{BA78054D-9C70-4F0B-BA63-3B0A2C00C4E3}" type="slidenum">
              <a:rPr kumimoji="1" lang="ja-JP" altLang="en-US" smtClean="0"/>
              <a:t>1</a:t>
            </a:fld>
            <a:endParaRPr kumimoji="1" lang="ja-JP" altLang="en-US"/>
          </a:p>
        </p:txBody>
      </p:sp>
      <p:sp>
        <p:nvSpPr>
          <p:cNvPr id="4" name="テキスト ボックス 3"/>
          <p:cNvSpPr txBox="1"/>
          <p:nvPr/>
        </p:nvSpPr>
        <p:spPr>
          <a:xfrm>
            <a:off x="0" y="84121"/>
            <a:ext cx="8947052" cy="338554"/>
          </a:xfrm>
          <a:prstGeom prst="rect">
            <a:avLst/>
          </a:prstGeom>
          <a:noFill/>
        </p:spPr>
        <p:txBody>
          <a:bodyPr wrap="square" rtlCol="0">
            <a:spAutoFit/>
          </a:bodyPr>
          <a:lstStyle/>
          <a:p>
            <a:endParaRPr lang="ja-JP" altLang="en-US" sz="1600" b="1" dirty="0">
              <a:latin typeface="+mn-ea"/>
            </a:endParaRPr>
          </a:p>
        </p:txBody>
      </p:sp>
      <p:sp>
        <p:nvSpPr>
          <p:cNvPr id="3" name="テキスト ボックス 2"/>
          <p:cNvSpPr txBox="1"/>
          <p:nvPr/>
        </p:nvSpPr>
        <p:spPr>
          <a:xfrm>
            <a:off x="162783" y="279328"/>
            <a:ext cx="8563206" cy="400110"/>
          </a:xfrm>
          <a:prstGeom prst="rect">
            <a:avLst/>
          </a:prstGeom>
          <a:noFill/>
        </p:spPr>
        <p:txBody>
          <a:bodyPr wrap="square" rtlCol="0">
            <a:spAutoFit/>
          </a:bodyPr>
          <a:lstStyle/>
          <a:p>
            <a:pPr algn="ctr"/>
            <a:r>
              <a:rPr kumimoji="1" lang="ja-JP" altLang="en-US" sz="2000" b="1" dirty="0" smtClean="0">
                <a:latin typeface="+mn-ea"/>
              </a:rPr>
              <a:t>民間ネット調査「こどもの貧困対策について」に関する調査結果　　　　　　　　　　　</a:t>
            </a:r>
            <a:endParaRPr kumimoji="1" lang="ja-JP" altLang="en-US" sz="2000" b="1" dirty="0">
              <a:latin typeface="+mn-ea"/>
            </a:endParaRPr>
          </a:p>
        </p:txBody>
      </p:sp>
      <p:sp>
        <p:nvSpPr>
          <p:cNvPr id="18" name="テキスト ボックス 17"/>
          <p:cNvSpPr txBox="1"/>
          <p:nvPr/>
        </p:nvSpPr>
        <p:spPr>
          <a:xfrm>
            <a:off x="132354" y="1266072"/>
            <a:ext cx="8814698" cy="830997"/>
          </a:xfrm>
          <a:prstGeom prst="rect">
            <a:avLst/>
          </a:prstGeom>
          <a:noFill/>
        </p:spPr>
        <p:txBody>
          <a:bodyPr wrap="square" rtlCol="0">
            <a:spAutoFit/>
          </a:bodyPr>
          <a:lstStyle/>
          <a:p>
            <a:r>
              <a:rPr kumimoji="1" lang="ja-JP" altLang="en-US" sz="1200" b="1" dirty="0"/>
              <a:t>　</a:t>
            </a:r>
            <a:r>
              <a:rPr lang="ja-JP" altLang="ja-JP" sz="1200" dirty="0"/>
              <a:t>大阪市では、こどもたちの未来が生まれ育った環境によって左右されることなく、自らの可能性を追求できる社会の実現に向けたこどもの貧困対策の取組みを推進しています。</a:t>
            </a:r>
          </a:p>
          <a:p>
            <a:r>
              <a:rPr lang="ja-JP" altLang="ja-JP" sz="1200" dirty="0"/>
              <a:t>　今回</a:t>
            </a:r>
            <a:r>
              <a:rPr lang="ja-JP" altLang="ja-JP" sz="1200" dirty="0" smtClean="0"/>
              <a:t>の</a:t>
            </a:r>
            <a:r>
              <a:rPr lang="ja-JP" altLang="en-US" sz="1200" dirty="0" smtClean="0"/>
              <a:t>調査</a:t>
            </a:r>
            <a:r>
              <a:rPr lang="ja-JP" altLang="ja-JP" sz="1200" dirty="0" smtClean="0"/>
              <a:t>は</a:t>
            </a:r>
            <a:r>
              <a:rPr lang="ja-JP" altLang="ja-JP" sz="1200" dirty="0"/>
              <a:t>、市民の皆様の「こどもの貧困」に関する関心度についてお聞きし、今後のこどもの貧困対策の取組みの参考とさせて</a:t>
            </a:r>
            <a:r>
              <a:rPr lang="ja-JP" altLang="ja-JP" sz="1200" dirty="0" smtClean="0"/>
              <a:t>いただ</a:t>
            </a:r>
            <a:r>
              <a:rPr lang="ja-JP" altLang="en-US" sz="1200" dirty="0" smtClean="0"/>
              <a:t>くために実施しました</a:t>
            </a:r>
            <a:r>
              <a:rPr lang="ja-JP" altLang="ja-JP" sz="1200" dirty="0" smtClean="0"/>
              <a:t>。</a:t>
            </a:r>
            <a:endParaRPr lang="ja-JP" altLang="ja-JP" sz="1200" dirty="0"/>
          </a:p>
        </p:txBody>
      </p:sp>
      <p:sp>
        <p:nvSpPr>
          <p:cNvPr id="19" name="テキスト ボックス 18"/>
          <p:cNvSpPr txBox="1"/>
          <p:nvPr/>
        </p:nvSpPr>
        <p:spPr>
          <a:xfrm>
            <a:off x="0" y="927518"/>
            <a:ext cx="1830308" cy="338554"/>
          </a:xfrm>
          <a:prstGeom prst="rect">
            <a:avLst/>
          </a:prstGeom>
          <a:noFill/>
        </p:spPr>
        <p:txBody>
          <a:bodyPr wrap="square" rtlCol="0">
            <a:spAutoFit/>
          </a:bodyPr>
          <a:lstStyle/>
          <a:p>
            <a:r>
              <a:rPr kumimoji="1" lang="ja-JP" altLang="en-US" sz="1600" b="1" dirty="0" smtClean="0">
                <a:latin typeface="游明朝" panose="02020400000000000000" pitchFamily="18" charset="-128"/>
                <a:ea typeface="游明朝" panose="02020400000000000000" pitchFamily="18" charset="-128"/>
              </a:rPr>
              <a:t>◆</a:t>
            </a:r>
            <a:r>
              <a:rPr kumimoji="1" lang="ja-JP" altLang="en-US" sz="1600" b="1" dirty="0" smtClean="0">
                <a:latin typeface="+mn-ea"/>
              </a:rPr>
              <a:t>調査の目的</a:t>
            </a:r>
            <a:endParaRPr kumimoji="1" lang="ja-JP" altLang="en-US" sz="1600" b="1" dirty="0">
              <a:latin typeface="+mn-ea"/>
            </a:endParaRPr>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3334406963"/>
              </p:ext>
            </p:extLst>
          </p:nvPr>
        </p:nvGraphicFramePr>
        <p:xfrm>
          <a:off x="2470150" y="2317750"/>
          <a:ext cx="5870575" cy="3260725"/>
        </p:xfrm>
        <a:graphic>
          <a:graphicData uri="http://schemas.openxmlformats.org/presentationml/2006/ole">
            <mc:AlternateContent xmlns:mc="http://schemas.openxmlformats.org/markup-compatibility/2006">
              <mc:Choice xmlns:v="urn:schemas-microsoft-com:vml" Requires="v">
                <p:oleObj spid="_x0000_s2267" name="ワークシート" r:id="rId3" imgW="6153228" imgH="3949792" progId="Excel.Sheet.12">
                  <p:embed/>
                </p:oleObj>
              </mc:Choice>
              <mc:Fallback>
                <p:oleObj name="ワークシート" r:id="rId3" imgW="6153228" imgH="3949792" progId="Excel.Sheet.12">
                  <p:embed/>
                  <p:pic>
                    <p:nvPicPr>
                      <p:cNvPr id="7" name="オブジェクト 6"/>
                      <p:cNvPicPr/>
                      <p:nvPr/>
                    </p:nvPicPr>
                    <p:blipFill>
                      <a:blip r:embed="rId4"/>
                      <a:stretch>
                        <a:fillRect/>
                      </a:stretch>
                    </p:blipFill>
                    <p:spPr>
                      <a:xfrm>
                        <a:off x="2470150" y="2317750"/>
                        <a:ext cx="5870575" cy="3260725"/>
                      </a:xfrm>
                      <a:prstGeom prst="rect">
                        <a:avLst/>
                      </a:prstGeom>
                    </p:spPr>
                  </p:pic>
                </p:oleObj>
              </mc:Fallback>
            </mc:AlternateContent>
          </a:graphicData>
        </a:graphic>
      </p:graphicFrame>
      <p:sp>
        <p:nvSpPr>
          <p:cNvPr id="10" name="テキスト ボックス 9"/>
          <p:cNvSpPr txBox="1"/>
          <p:nvPr/>
        </p:nvSpPr>
        <p:spPr>
          <a:xfrm>
            <a:off x="0" y="2158047"/>
            <a:ext cx="3409406" cy="338554"/>
          </a:xfrm>
          <a:prstGeom prst="rect">
            <a:avLst/>
          </a:prstGeom>
          <a:noFill/>
        </p:spPr>
        <p:txBody>
          <a:bodyPr wrap="square" rtlCol="0">
            <a:spAutoFit/>
          </a:bodyPr>
          <a:lstStyle/>
          <a:p>
            <a:r>
              <a:rPr kumimoji="1" lang="ja-JP" altLang="en-US" sz="1600" b="1" dirty="0" smtClean="0">
                <a:latin typeface="游明朝" panose="02020400000000000000" pitchFamily="18" charset="-128"/>
                <a:ea typeface="游明朝" panose="02020400000000000000" pitchFamily="18" charset="-128"/>
              </a:rPr>
              <a:t>◆</a:t>
            </a:r>
            <a:r>
              <a:rPr kumimoji="1" lang="ja-JP" altLang="en-US" sz="1600" b="1" dirty="0" smtClean="0">
                <a:latin typeface="+mn-ea"/>
              </a:rPr>
              <a:t>調査方法と回収状況</a:t>
            </a:r>
            <a:endParaRPr kumimoji="1" lang="ja-JP" altLang="en-US" sz="1600" b="1" dirty="0">
              <a:latin typeface="+mn-ea"/>
            </a:endParaRPr>
          </a:p>
        </p:txBody>
      </p:sp>
      <p:sp>
        <p:nvSpPr>
          <p:cNvPr id="11" name="テキスト ボックス 10"/>
          <p:cNvSpPr txBox="1"/>
          <p:nvPr/>
        </p:nvSpPr>
        <p:spPr>
          <a:xfrm>
            <a:off x="-1" y="5654271"/>
            <a:ext cx="4219303" cy="338554"/>
          </a:xfrm>
          <a:prstGeom prst="rect">
            <a:avLst/>
          </a:prstGeom>
          <a:noFill/>
        </p:spPr>
        <p:txBody>
          <a:bodyPr wrap="square" rtlCol="0">
            <a:spAutoFit/>
          </a:bodyPr>
          <a:lstStyle/>
          <a:p>
            <a:r>
              <a:rPr kumimoji="1" lang="ja-JP" altLang="en-US" sz="1600" b="1" dirty="0" smtClean="0">
                <a:latin typeface="游明朝" panose="02020400000000000000" pitchFamily="18" charset="-128"/>
                <a:ea typeface="游明朝" panose="02020400000000000000" pitchFamily="18" charset="-128"/>
              </a:rPr>
              <a:t>◆</a:t>
            </a:r>
            <a:r>
              <a:rPr kumimoji="1" lang="ja-JP" altLang="en-US" sz="1600" b="1" dirty="0" smtClean="0">
                <a:latin typeface="+mn-ea"/>
              </a:rPr>
              <a:t>調査結果をご覧になる際の留意事項</a:t>
            </a:r>
            <a:endParaRPr kumimoji="1" lang="ja-JP" altLang="en-US" sz="1600" b="1" dirty="0">
              <a:latin typeface="+mn-ea"/>
            </a:endParaRPr>
          </a:p>
        </p:txBody>
      </p:sp>
      <p:sp>
        <p:nvSpPr>
          <p:cNvPr id="12" name="テキスト ボックス 11"/>
          <p:cNvSpPr txBox="1"/>
          <p:nvPr/>
        </p:nvSpPr>
        <p:spPr>
          <a:xfrm>
            <a:off x="132354" y="5919947"/>
            <a:ext cx="8814698" cy="646331"/>
          </a:xfrm>
          <a:prstGeom prst="rect">
            <a:avLst/>
          </a:prstGeom>
          <a:noFill/>
        </p:spPr>
        <p:txBody>
          <a:bodyPr wrap="square" rtlCol="0">
            <a:spAutoFit/>
          </a:bodyPr>
          <a:lstStyle/>
          <a:p>
            <a:r>
              <a:rPr kumimoji="1" lang="ja-JP" altLang="en-US" sz="1200" b="1" dirty="0"/>
              <a:t>　</a:t>
            </a:r>
            <a:r>
              <a:rPr kumimoji="1" lang="ja-JP" altLang="en-US" sz="1200" dirty="0" smtClean="0"/>
              <a:t>本アンケートの回答者は民間調査会社に登録するインターネットモニターであり、回答者の構成は無作為抽出サンプルのように「市民全体の縮図」ではありません。そのため、調査結果は、「市民全体の状況」を示すものではなく、あくまで本アンケートの回答者の状況にとどまります。</a:t>
            </a:r>
            <a:endParaRPr lang="ja-JP" altLang="ja-JP" sz="1200" dirty="0"/>
          </a:p>
        </p:txBody>
      </p:sp>
      <p:sp>
        <p:nvSpPr>
          <p:cNvPr id="5" name="日付プレースホルダー 4"/>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3883748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A78054D-9C70-4F0B-BA63-3B0A2C00C4E3}" type="slidenum">
              <a:rPr kumimoji="1" lang="ja-JP" altLang="en-US" smtClean="0"/>
              <a:t>10</a:t>
            </a:fld>
            <a:endParaRPr kumimoji="1" lang="ja-JP" altLang="en-US"/>
          </a:p>
        </p:txBody>
      </p:sp>
      <p:sp>
        <p:nvSpPr>
          <p:cNvPr id="3" name="テキスト ボックス 2"/>
          <p:cNvSpPr txBox="1"/>
          <p:nvPr/>
        </p:nvSpPr>
        <p:spPr>
          <a:xfrm>
            <a:off x="175733" y="0"/>
            <a:ext cx="8752253" cy="1015663"/>
          </a:xfrm>
          <a:prstGeom prst="rect">
            <a:avLst/>
          </a:prstGeom>
          <a:solidFill>
            <a:schemeClr val="bg1"/>
          </a:solidFill>
          <a:ln w="12700">
            <a:solidFill>
              <a:schemeClr val="accent1"/>
            </a:solidFill>
            <a:prstDash val="sysDash"/>
          </a:ln>
        </p:spPr>
        <p:txBody>
          <a:bodyPr wrap="square" rtlCol="0">
            <a:spAutoFit/>
          </a:bodyPr>
          <a:lstStyle/>
          <a:p>
            <a:r>
              <a:rPr lang="ja-JP" altLang="en-US" sz="1000" dirty="0" smtClean="0">
                <a:latin typeface="+mn-ea"/>
              </a:rPr>
              <a:t>問７　こどもの居場所のひとつである、「こども食堂」を知っていますか。</a:t>
            </a:r>
            <a:endParaRPr lang="en-US" altLang="ja-JP" sz="1000" dirty="0" smtClean="0">
              <a:latin typeface="+mn-ea"/>
            </a:endParaRPr>
          </a:p>
          <a:p>
            <a:pPr marL="214313" indent="-214313">
              <a:buFont typeface="Wingdings" panose="05000000000000000000" pitchFamily="2" charset="2"/>
              <a:buChar char="Ø"/>
            </a:pPr>
            <a:endParaRPr lang="en-US" altLang="ja-JP" sz="1000" dirty="0" smtClean="0">
              <a:latin typeface="+mn-ea"/>
            </a:endParaRPr>
          </a:p>
          <a:p>
            <a:pPr marL="214313" indent="-214313">
              <a:buFont typeface="Wingdings" panose="05000000000000000000" pitchFamily="2" charset="2"/>
              <a:buChar char="Ø"/>
            </a:pPr>
            <a:r>
              <a:rPr lang="ja-JP" altLang="en-US" sz="1000" dirty="0" smtClean="0">
                <a:latin typeface="+mn-ea"/>
              </a:rPr>
              <a:t>全体の傾向：「こども食堂」について、「聞いたことはあるがあまり知らない」の割合（</a:t>
            </a:r>
            <a:r>
              <a:rPr lang="en-US" altLang="ja-JP" sz="1000" dirty="0" smtClean="0">
                <a:latin typeface="+mn-ea"/>
              </a:rPr>
              <a:t>42.2%</a:t>
            </a:r>
            <a:r>
              <a:rPr lang="ja-JP" altLang="en-US" sz="1000" dirty="0" smtClean="0">
                <a:latin typeface="+mn-ea"/>
              </a:rPr>
              <a:t>）が最も高く、「知らない」の割合（</a:t>
            </a:r>
            <a:r>
              <a:rPr lang="en-US" altLang="ja-JP" sz="1000" dirty="0" smtClean="0">
                <a:latin typeface="+mn-ea"/>
              </a:rPr>
              <a:t>19.0</a:t>
            </a:r>
            <a:r>
              <a:rPr lang="ja-JP" altLang="en-US" sz="1000" dirty="0" smtClean="0">
                <a:latin typeface="+mn-ea"/>
              </a:rPr>
              <a:t>％）が最も低い。</a:t>
            </a:r>
            <a:endParaRPr lang="en-US" altLang="ja-JP" sz="1000" dirty="0">
              <a:latin typeface="+mn-ea"/>
            </a:endParaRPr>
          </a:p>
          <a:p>
            <a:pPr marL="214313" indent="-214313">
              <a:buFont typeface="Wingdings" panose="05000000000000000000" pitchFamily="2" charset="2"/>
              <a:buChar char="Ø"/>
            </a:pPr>
            <a:r>
              <a:rPr lang="ja-JP" altLang="en-US" sz="1000" dirty="0" smtClean="0">
                <a:latin typeface="+mn-ea"/>
              </a:rPr>
              <a:t>「こどもの貧困問題」の関心の有無別の傾向：「こどもの貧困」について「関心がある」では、「知っている」の割合が</a:t>
            </a:r>
            <a:r>
              <a:rPr lang="en-US" altLang="ja-JP" sz="1000" dirty="0" smtClean="0">
                <a:latin typeface="+mn-ea"/>
              </a:rPr>
              <a:t>70.9%</a:t>
            </a:r>
            <a:r>
              <a:rPr lang="ja-JP" altLang="en-US" sz="1000" dirty="0" smtClean="0">
                <a:latin typeface="+mn-ea"/>
              </a:rPr>
              <a:t>に対し、「関心がない」では、「知っている」の割合が</a:t>
            </a:r>
            <a:r>
              <a:rPr lang="en-US" altLang="ja-JP" sz="1000" dirty="0" smtClean="0">
                <a:latin typeface="+mn-ea"/>
              </a:rPr>
              <a:t>23.6%</a:t>
            </a:r>
            <a:r>
              <a:rPr lang="ja-JP" altLang="en-US" sz="1000" dirty="0" smtClean="0">
                <a:latin typeface="+mn-ea"/>
              </a:rPr>
              <a:t>と関心の有無別で顕著な差がみられる。</a:t>
            </a:r>
            <a:endParaRPr lang="en-US" altLang="ja-JP" sz="1000" dirty="0" smtClean="0">
              <a:latin typeface="+mn-ea"/>
            </a:endParaRPr>
          </a:p>
        </p:txBody>
      </p:sp>
      <p:graphicFrame>
        <p:nvGraphicFramePr>
          <p:cNvPr id="4" name="グラフ 3"/>
          <p:cNvGraphicFramePr/>
          <p:nvPr>
            <p:extLst>
              <p:ext uri="{D42A27DB-BD31-4B8C-83A1-F6EECF244321}">
                <p14:modId xmlns:p14="http://schemas.microsoft.com/office/powerpoint/2010/main" val="1295485409"/>
              </p:ext>
            </p:extLst>
          </p:nvPr>
        </p:nvGraphicFramePr>
        <p:xfrm>
          <a:off x="175733" y="1263828"/>
          <a:ext cx="4808220" cy="30258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159628006"/>
              </p:ext>
            </p:extLst>
          </p:nvPr>
        </p:nvGraphicFramePr>
        <p:xfrm>
          <a:off x="4513263" y="2559050"/>
          <a:ext cx="3311525" cy="1230313"/>
        </p:xfrm>
        <a:graphic>
          <a:graphicData uri="http://schemas.openxmlformats.org/presentationml/2006/ole">
            <mc:AlternateContent xmlns:mc="http://schemas.openxmlformats.org/markup-compatibility/2006">
              <mc:Choice xmlns:v="urn:schemas-microsoft-com:vml" Requires="v">
                <p:oleObj spid="_x0000_s16421" name="ワークシート" r:id="rId4" imgW="3238415" imgH="1200221" progId="Excel.Sheet.12">
                  <p:embed/>
                </p:oleObj>
              </mc:Choice>
              <mc:Fallback>
                <p:oleObj name="ワークシート" r:id="rId4" imgW="3238415" imgH="1200221" progId="Excel.Sheet.12">
                  <p:embed/>
                  <p:pic>
                    <p:nvPicPr>
                      <p:cNvPr id="3" name="オブジェクト 2"/>
                      <p:cNvPicPr/>
                      <p:nvPr/>
                    </p:nvPicPr>
                    <p:blipFill>
                      <a:blip r:embed="rId5"/>
                      <a:stretch>
                        <a:fillRect/>
                      </a:stretch>
                    </p:blipFill>
                    <p:spPr>
                      <a:xfrm>
                        <a:off x="4513263" y="2559050"/>
                        <a:ext cx="3311525" cy="1230313"/>
                      </a:xfrm>
                      <a:prstGeom prst="rect">
                        <a:avLst/>
                      </a:prstGeom>
                    </p:spPr>
                  </p:pic>
                </p:oleObj>
              </mc:Fallback>
            </mc:AlternateContent>
          </a:graphicData>
        </a:graphic>
      </p:graphicFrame>
      <p:graphicFrame>
        <p:nvGraphicFramePr>
          <p:cNvPr id="6" name="グラフ 5"/>
          <p:cNvGraphicFramePr/>
          <p:nvPr>
            <p:extLst>
              <p:ext uri="{D42A27DB-BD31-4B8C-83A1-F6EECF244321}">
                <p14:modId xmlns:p14="http://schemas.microsoft.com/office/powerpoint/2010/main" val="4150601435"/>
              </p:ext>
            </p:extLst>
          </p:nvPr>
        </p:nvGraphicFramePr>
        <p:xfrm>
          <a:off x="326350" y="4578226"/>
          <a:ext cx="7958667" cy="1778126"/>
        </p:xfrm>
        <a:graphic>
          <a:graphicData uri="http://schemas.openxmlformats.org/drawingml/2006/chart">
            <c:chart xmlns:c="http://schemas.openxmlformats.org/drawingml/2006/chart" xmlns:r="http://schemas.openxmlformats.org/officeDocument/2006/relationships" r:id="rId6"/>
          </a:graphicData>
        </a:graphic>
      </p:graphicFrame>
      <p:sp>
        <p:nvSpPr>
          <p:cNvPr id="7" name="テキスト ボックス 20"/>
          <p:cNvSpPr txBox="1"/>
          <p:nvPr/>
        </p:nvSpPr>
        <p:spPr>
          <a:xfrm>
            <a:off x="175733" y="4189605"/>
            <a:ext cx="7020016" cy="3886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200" b="0" i="0" u="none" strike="noStrike" kern="1200" spc="0" baseline="0">
                <a:solidFill>
                  <a:prstClr val="black">
                    <a:lumMod val="65000"/>
                    <a:lumOff val="35000"/>
                  </a:prstClr>
                </a:solidFill>
                <a:latin typeface="+mn-lt"/>
                <a:ea typeface="+mn-ea"/>
                <a:cs typeface="+mn-cs"/>
              </a:defRPr>
            </a:pPr>
            <a:r>
              <a:rPr lang="ja-JP" altLang="en-US" sz="1200" b="1" dirty="0"/>
              <a:t>こどもの居場所のひとつである、「こども食堂」を知っているかについて（全体）（</a:t>
            </a:r>
            <a:r>
              <a:rPr lang="en-US" altLang="ja-JP" sz="1200" b="1" dirty="0"/>
              <a:t>500</a:t>
            </a:r>
            <a:r>
              <a:rPr lang="ja-JP" altLang="en-US" sz="1200" b="1" dirty="0"/>
              <a:t>人）</a:t>
            </a:r>
          </a:p>
          <a:p>
            <a:pPr algn="ctr">
              <a:spcAft>
                <a:spcPts val="0"/>
              </a:spcAft>
            </a:pPr>
            <a:r>
              <a:rPr kumimoji="1" lang="ja-JP" altLang="en-US" sz="1200" b="1" kern="100" dirty="0" smtClean="0">
                <a:latin typeface="游明朝" panose="02020400000000000000" pitchFamily="18" charset="-128"/>
                <a:ea typeface="游明朝" panose="02020400000000000000" pitchFamily="18" charset="-128"/>
                <a:cs typeface="Times New Roman" panose="02020603050405020304" pitchFamily="18" charset="0"/>
              </a:rPr>
              <a:t>「こどもの貧困問題」の関心の有無別比較</a:t>
            </a:r>
            <a:endParaRPr kumimoji="1" lang="ja-JP" altLang="en-US"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8" name="日付プレースホルダー 7"/>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1050809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A78054D-9C70-4F0B-BA63-3B0A2C00C4E3}" type="slidenum">
              <a:rPr kumimoji="1" lang="ja-JP" altLang="en-US" smtClean="0"/>
              <a:t>11</a:t>
            </a:fld>
            <a:endParaRPr kumimoji="1" lang="ja-JP" altLang="en-US"/>
          </a:p>
        </p:txBody>
      </p:sp>
      <p:sp>
        <p:nvSpPr>
          <p:cNvPr id="3" name="テキスト ボックス 2"/>
          <p:cNvSpPr txBox="1"/>
          <p:nvPr/>
        </p:nvSpPr>
        <p:spPr>
          <a:xfrm>
            <a:off x="175733" y="0"/>
            <a:ext cx="8752253" cy="1015663"/>
          </a:xfrm>
          <a:prstGeom prst="rect">
            <a:avLst/>
          </a:prstGeom>
          <a:solidFill>
            <a:schemeClr val="bg1"/>
          </a:solidFill>
          <a:ln w="12700">
            <a:solidFill>
              <a:schemeClr val="accent1"/>
            </a:solidFill>
            <a:prstDash val="sysDash"/>
          </a:ln>
        </p:spPr>
        <p:txBody>
          <a:bodyPr wrap="square" rtlCol="0">
            <a:spAutoFit/>
          </a:bodyPr>
          <a:lstStyle/>
          <a:p>
            <a:r>
              <a:rPr lang="ja-JP" altLang="en-US" sz="1000" dirty="0" smtClean="0">
                <a:latin typeface="+mn-ea"/>
              </a:rPr>
              <a:t>問</a:t>
            </a:r>
            <a:r>
              <a:rPr lang="en-US" altLang="ja-JP" sz="1000" dirty="0" smtClean="0">
                <a:latin typeface="+mn-ea"/>
              </a:rPr>
              <a:t>8</a:t>
            </a:r>
            <a:r>
              <a:rPr lang="ja-JP" altLang="en-US" sz="1000" dirty="0" smtClean="0">
                <a:latin typeface="+mn-ea"/>
              </a:rPr>
              <a:t>　こども食堂はどういうところだと思いますか。あてはまるものをすべて選んでください。（個別のこども食堂ごとに対象者等は異なります。正解・不正解はありませんので、イメージをお答えください。）（複数回答）</a:t>
            </a:r>
            <a:endParaRPr lang="en-US" altLang="ja-JP" sz="1000" dirty="0" smtClean="0">
              <a:latin typeface="+mn-ea"/>
            </a:endParaRPr>
          </a:p>
          <a:p>
            <a:endParaRPr lang="en-US" altLang="ja-JP" sz="1000" dirty="0" smtClean="0">
              <a:latin typeface="+mn-ea"/>
            </a:endParaRPr>
          </a:p>
          <a:p>
            <a:r>
              <a:rPr lang="ja-JP" altLang="en-US" sz="1000" dirty="0" smtClean="0">
                <a:latin typeface="+mn-ea"/>
              </a:rPr>
              <a:t>➣全体の傾向：「こどもがひとりで利用できるところ」の割合</a:t>
            </a:r>
            <a:r>
              <a:rPr lang="en-US" altLang="ja-JP" sz="1000" dirty="0" smtClean="0">
                <a:latin typeface="+mn-ea"/>
              </a:rPr>
              <a:t>(30.0%</a:t>
            </a:r>
            <a:r>
              <a:rPr lang="ja-JP" altLang="en-US" sz="1000" dirty="0" smtClean="0">
                <a:latin typeface="+mn-ea"/>
              </a:rPr>
              <a:t>）が最も高く、「「わからない、イメージがない」の割合</a:t>
            </a:r>
            <a:r>
              <a:rPr lang="en-US" altLang="ja-JP" sz="1000" dirty="0" smtClean="0">
                <a:latin typeface="+mn-ea"/>
              </a:rPr>
              <a:t>(7.7%)</a:t>
            </a:r>
            <a:r>
              <a:rPr lang="ja-JP" altLang="en-US" sz="1000" dirty="0" smtClean="0">
                <a:latin typeface="+mn-ea"/>
              </a:rPr>
              <a:t>が最も低い。</a:t>
            </a:r>
            <a:endParaRPr lang="en-US" altLang="ja-JP" sz="1000" dirty="0" smtClean="0">
              <a:latin typeface="+mn-ea"/>
            </a:endParaRPr>
          </a:p>
          <a:p>
            <a:r>
              <a:rPr lang="ja-JP" altLang="en-US" sz="1000" dirty="0">
                <a:latin typeface="+mn-ea"/>
              </a:rPr>
              <a:t>➣</a:t>
            </a:r>
            <a:r>
              <a:rPr lang="ja-JP" altLang="en-US" sz="1000" dirty="0" smtClean="0">
                <a:latin typeface="+mn-ea"/>
              </a:rPr>
              <a:t>「こどもの貧困問題」の関心の有無別の傾向：「こどもの貧困問題」について「関心がある」方が、「関心が</a:t>
            </a:r>
            <a:r>
              <a:rPr lang="ja-JP" altLang="en-US" sz="1000" smtClean="0">
                <a:latin typeface="+mn-ea"/>
              </a:rPr>
              <a:t>ない」方に</a:t>
            </a:r>
            <a:r>
              <a:rPr lang="ja-JP" altLang="en-US" sz="1000" dirty="0" err="1" smtClean="0">
                <a:latin typeface="+mn-ea"/>
              </a:rPr>
              <a:t>比べて</a:t>
            </a:r>
            <a:r>
              <a:rPr lang="ja-JP" altLang="en-US" sz="1000" dirty="0" smtClean="0">
                <a:latin typeface="+mn-ea"/>
              </a:rPr>
              <a:t>「こども食堂」がどういうところかというイメージを持っている傾向がみられる。</a:t>
            </a:r>
            <a:endParaRPr lang="en-US" altLang="ja-JP" sz="1000" dirty="0" smtClean="0">
              <a:latin typeface="+mn-ea"/>
            </a:endParaRPr>
          </a:p>
        </p:txBody>
      </p:sp>
      <p:graphicFrame>
        <p:nvGraphicFramePr>
          <p:cNvPr id="4" name="グラフ 3"/>
          <p:cNvGraphicFramePr/>
          <p:nvPr>
            <p:extLst>
              <p:ext uri="{D42A27DB-BD31-4B8C-83A1-F6EECF244321}">
                <p14:modId xmlns:p14="http://schemas.microsoft.com/office/powerpoint/2010/main" val="352668734"/>
              </p:ext>
            </p:extLst>
          </p:nvPr>
        </p:nvGraphicFramePr>
        <p:xfrm>
          <a:off x="175733" y="1263828"/>
          <a:ext cx="5193101" cy="26550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p:nvPr>
            <p:extLst>
              <p:ext uri="{D42A27DB-BD31-4B8C-83A1-F6EECF244321}">
                <p14:modId xmlns:p14="http://schemas.microsoft.com/office/powerpoint/2010/main" val="93889739"/>
              </p:ext>
            </p:extLst>
          </p:nvPr>
        </p:nvGraphicFramePr>
        <p:xfrm>
          <a:off x="713701" y="4615302"/>
          <a:ext cx="7958667" cy="1951754"/>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20"/>
          <p:cNvSpPr txBox="1"/>
          <p:nvPr/>
        </p:nvSpPr>
        <p:spPr>
          <a:xfrm>
            <a:off x="0" y="4226682"/>
            <a:ext cx="7020016" cy="3886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kumimoji="1" lang="ja-JP" alt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こども食堂はどういうところだと思うかについて（全体）（</a:t>
            </a:r>
            <a:r>
              <a:rPr kumimoji="1" lang="en-US" altLang="ja-JP"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500</a:t>
            </a:r>
            <a:r>
              <a:rPr kumimoji="1" lang="ja-JP" alt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人）</a:t>
            </a:r>
            <a:endParaRPr kumimoji="1" lang="en-US" altLang="ja-JP" sz="1200" b="1"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kumimoji="1" lang="ja-JP" alt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こども食堂を知っているかの回答別比較</a:t>
            </a:r>
            <a:endParaRPr kumimoji="1" lang="ja-JP" altLang="en-US"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8" name="図 7"/>
          <p:cNvPicPr>
            <a:picLocks noChangeAspect="1"/>
          </p:cNvPicPr>
          <p:nvPr/>
        </p:nvPicPr>
        <p:blipFill>
          <a:blip r:embed="rId4"/>
          <a:stretch>
            <a:fillRect/>
          </a:stretch>
        </p:blipFill>
        <p:spPr>
          <a:xfrm>
            <a:off x="4963449" y="1834850"/>
            <a:ext cx="4113134" cy="1522304"/>
          </a:xfrm>
          <a:prstGeom prst="rect">
            <a:avLst/>
          </a:prstGeom>
        </p:spPr>
      </p:pic>
    </p:spTree>
    <p:extLst>
      <p:ext uri="{BB962C8B-B14F-4D97-AF65-F5344CB8AC3E}">
        <p14:creationId xmlns:p14="http://schemas.microsoft.com/office/powerpoint/2010/main" val="1467912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A78054D-9C70-4F0B-BA63-3B0A2C00C4E3}" type="slidenum">
              <a:rPr kumimoji="1" lang="ja-JP" altLang="en-US" smtClean="0"/>
              <a:t>12</a:t>
            </a:fld>
            <a:endParaRPr kumimoji="1" lang="ja-JP" altLang="en-US"/>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2497670953"/>
              </p:ext>
            </p:extLst>
          </p:nvPr>
        </p:nvGraphicFramePr>
        <p:xfrm>
          <a:off x="434975" y="892175"/>
          <a:ext cx="8442325" cy="3603625"/>
        </p:xfrm>
        <a:graphic>
          <a:graphicData uri="http://schemas.openxmlformats.org/presentationml/2006/ole">
            <mc:AlternateContent xmlns:mc="http://schemas.openxmlformats.org/markup-compatibility/2006">
              <mc:Choice xmlns:v="urn:schemas-microsoft-com:vml" Requires="v">
                <p:oleObj spid="_x0000_s13479" name="ワークシート" r:id="rId3" imgW="11934704" imgH="5086326" progId="Excel.Sheet.12">
                  <p:embed/>
                </p:oleObj>
              </mc:Choice>
              <mc:Fallback>
                <p:oleObj name="ワークシート" r:id="rId3" imgW="11934704" imgH="5086326" progId="Excel.Sheet.12">
                  <p:embed/>
                  <p:pic>
                    <p:nvPicPr>
                      <p:cNvPr id="5" name="オブジェクト 4"/>
                      <p:cNvPicPr/>
                      <p:nvPr/>
                    </p:nvPicPr>
                    <p:blipFill>
                      <a:blip r:embed="rId4"/>
                      <a:stretch>
                        <a:fillRect/>
                      </a:stretch>
                    </p:blipFill>
                    <p:spPr>
                      <a:xfrm>
                        <a:off x="434975" y="892175"/>
                        <a:ext cx="8442325" cy="3603625"/>
                      </a:xfrm>
                      <a:prstGeom prst="rect">
                        <a:avLst/>
                      </a:prstGeom>
                    </p:spPr>
                  </p:pic>
                </p:oleObj>
              </mc:Fallback>
            </mc:AlternateContent>
          </a:graphicData>
        </a:graphic>
      </p:graphicFrame>
      <p:sp>
        <p:nvSpPr>
          <p:cNvPr id="4" name="テキスト ボックス 3"/>
          <p:cNvSpPr txBox="1"/>
          <p:nvPr/>
        </p:nvSpPr>
        <p:spPr>
          <a:xfrm>
            <a:off x="175733" y="0"/>
            <a:ext cx="8752253" cy="1169551"/>
          </a:xfrm>
          <a:prstGeom prst="rect">
            <a:avLst/>
          </a:prstGeom>
          <a:solidFill>
            <a:schemeClr val="bg1"/>
          </a:solidFill>
          <a:ln w="12700">
            <a:solidFill>
              <a:schemeClr val="accent1"/>
            </a:solidFill>
            <a:prstDash val="sysDash"/>
          </a:ln>
        </p:spPr>
        <p:txBody>
          <a:bodyPr wrap="square" rtlCol="0">
            <a:spAutoFit/>
          </a:bodyPr>
          <a:lstStyle/>
          <a:p>
            <a:r>
              <a:rPr lang="ja-JP" altLang="en-US" sz="1000" dirty="0" smtClean="0">
                <a:latin typeface="+mn-ea"/>
              </a:rPr>
              <a:t>問</a:t>
            </a:r>
            <a:r>
              <a:rPr lang="en-US" altLang="ja-JP" sz="1000" dirty="0" smtClean="0">
                <a:latin typeface="+mn-ea"/>
              </a:rPr>
              <a:t>9</a:t>
            </a:r>
            <a:r>
              <a:rPr lang="ja-JP" altLang="en-US" sz="1000" dirty="0" smtClean="0">
                <a:latin typeface="+mn-ea"/>
              </a:rPr>
              <a:t>　あなたは、こどもの貧困に関連する次の事を知っていますか。（複数回答）</a:t>
            </a:r>
            <a:endParaRPr lang="en-US" altLang="ja-JP" sz="1000" dirty="0" smtClean="0">
              <a:latin typeface="+mn-ea"/>
            </a:endParaRPr>
          </a:p>
          <a:p>
            <a:pPr marL="214313" indent="-214313">
              <a:buFont typeface="Wingdings" panose="05000000000000000000" pitchFamily="2" charset="2"/>
              <a:buChar char="Ø"/>
            </a:pPr>
            <a:endParaRPr lang="en-US" altLang="ja-JP" sz="1000" dirty="0" smtClean="0">
              <a:latin typeface="+mn-ea"/>
            </a:endParaRPr>
          </a:p>
          <a:p>
            <a:pPr marL="214313" indent="-214313">
              <a:buFont typeface="Wingdings" panose="05000000000000000000" pitchFamily="2" charset="2"/>
              <a:buChar char="Ø"/>
            </a:pPr>
            <a:r>
              <a:rPr lang="ja-JP" altLang="en-US" sz="1000" dirty="0" smtClean="0">
                <a:latin typeface="+mn-ea"/>
              </a:rPr>
              <a:t>全体の傾向：「ア　家庭の資産や収入の状況が、こどもの学習時間や読書時間などに影響し、また学習理解度に影響する傾向があること」を知っている割合（</a:t>
            </a:r>
            <a:r>
              <a:rPr lang="en-US" altLang="ja-JP" sz="1000" dirty="0" smtClean="0">
                <a:latin typeface="+mn-ea"/>
              </a:rPr>
              <a:t>52.2</a:t>
            </a:r>
            <a:r>
              <a:rPr lang="ja-JP" altLang="en-US" sz="1000" dirty="0" smtClean="0">
                <a:latin typeface="+mn-ea"/>
              </a:rPr>
              <a:t>％）が最も高く、「カ　放課後にいつも一人でいるこどもは、放課後に一人でいることはないこどもよりも、自己効力感が低い傾向にあること」を知っている割合</a:t>
            </a:r>
            <a:r>
              <a:rPr lang="en-US" altLang="ja-JP" sz="1000" dirty="0" smtClean="0">
                <a:latin typeface="+mn-ea"/>
              </a:rPr>
              <a:t>(30.6</a:t>
            </a:r>
            <a:r>
              <a:rPr lang="ja-JP" altLang="en-US" sz="1000" dirty="0" smtClean="0">
                <a:latin typeface="+mn-ea"/>
              </a:rPr>
              <a:t>％）が最も低い。</a:t>
            </a:r>
            <a:endParaRPr lang="en-US" altLang="ja-JP" sz="1000" dirty="0">
              <a:latin typeface="+mn-ea"/>
            </a:endParaRPr>
          </a:p>
          <a:p>
            <a:pPr marL="214313" indent="-214313">
              <a:buFont typeface="Wingdings" panose="05000000000000000000" pitchFamily="2" charset="2"/>
              <a:buChar char="Ø"/>
            </a:pPr>
            <a:r>
              <a:rPr lang="ja-JP" altLang="en-US" sz="1000" dirty="0" smtClean="0">
                <a:latin typeface="+mn-ea"/>
              </a:rPr>
              <a:t>「こどもの貧困問題」の関心の有無別の傾向：「こどもの貧困問題」について「関心がある」から「関心がない」に回答が近づくにつれて「こども</a:t>
            </a:r>
            <a:r>
              <a:rPr lang="ja-JP" altLang="en-US" sz="1000" dirty="0">
                <a:latin typeface="+mn-ea"/>
              </a:rPr>
              <a:t>の貧困に関連</a:t>
            </a:r>
            <a:r>
              <a:rPr lang="ja-JP" altLang="en-US" sz="1000" dirty="0" smtClean="0">
                <a:latin typeface="+mn-ea"/>
              </a:rPr>
              <a:t>する各項目（ア～カ）」について知っている割合が低くなる傾向がみられる。</a:t>
            </a:r>
            <a:endParaRPr lang="en-US" altLang="ja-JP" sz="1000" dirty="0" smtClean="0">
              <a:latin typeface="+mn-ea"/>
            </a:endParaRPr>
          </a:p>
        </p:txBody>
      </p:sp>
      <p:graphicFrame>
        <p:nvGraphicFramePr>
          <p:cNvPr id="9" name="グラフ 8"/>
          <p:cNvGraphicFramePr/>
          <p:nvPr>
            <p:extLst>
              <p:ext uri="{D42A27DB-BD31-4B8C-83A1-F6EECF244321}">
                <p14:modId xmlns:p14="http://schemas.microsoft.com/office/powerpoint/2010/main" val="820909427"/>
              </p:ext>
            </p:extLst>
          </p:nvPr>
        </p:nvGraphicFramePr>
        <p:xfrm>
          <a:off x="1123950" y="4291907"/>
          <a:ext cx="6442710" cy="2737484"/>
        </p:xfrm>
        <a:graphic>
          <a:graphicData uri="http://schemas.openxmlformats.org/drawingml/2006/chart">
            <c:chart xmlns:c="http://schemas.openxmlformats.org/drawingml/2006/chart" xmlns:r="http://schemas.openxmlformats.org/officeDocument/2006/relationships" r:id="rId5"/>
          </a:graphicData>
        </a:graphic>
      </p:graphicFrame>
      <p:sp>
        <p:nvSpPr>
          <p:cNvPr id="6" name="日付プレースホルダー 5"/>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1078832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A78054D-9C70-4F0B-BA63-3B0A2C00C4E3}" type="slidenum">
              <a:rPr kumimoji="1" lang="ja-JP" altLang="en-US" smtClean="0"/>
              <a:t>13</a:t>
            </a:fld>
            <a:endParaRPr kumimoji="1" lang="ja-JP" altLang="en-US"/>
          </a:p>
        </p:txBody>
      </p:sp>
      <p:sp>
        <p:nvSpPr>
          <p:cNvPr id="3" name="テキスト ボックス 2"/>
          <p:cNvSpPr txBox="1"/>
          <p:nvPr/>
        </p:nvSpPr>
        <p:spPr>
          <a:xfrm>
            <a:off x="187163" y="250004"/>
            <a:ext cx="8752253" cy="553998"/>
          </a:xfrm>
          <a:prstGeom prst="rect">
            <a:avLst/>
          </a:prstGeom>
          <a:solidFill>
            <a:schemeClr val="bg1"/>
          </a:solidFill>
          <a:ln w="12700">
            <a:solidFill>
              <a:schemeClr val="accent1"/>
            </a:solidFill>
            <a:prstDash val="sysDash"/>
          </a:ln>
        </p:spPr>
        <p:txBody>
          <a:bodyPr wrap="square" rtlCol="0">
            <a:spAutoFit/>
          </a:bodyPr>
          <a:lstStyle/>
          <a:p>
            <a:r>
              <a:rPr lang="ja-JP" altLang="en-US" sz="1000" dirty="0" smtClean="0">
                <a:latin typeface="+mn-ea"/>
              </a:rPr>
              <a:t>問</a:t>
            </a:r>
            <a:r>
              <a:rPr lang="en-US" altLang="ja-JP" sz="1000" dirty="0" smtClean="0">
                <a:latin typeface="+mn-ea"/>
              </a:rPr>
              <a:t>10</a:t>
            </a:r>
            <a:r>
              <a:rPr lang="ja-JP" altLang="en-US" sz="1000" dirty="0" smtClean="0">
                <a:latin typeface="+mn-ea"/>
              </a:rPr>
              <a:t>　「こどもの貧困問題」について、ご意見がございましたらご自由にお書きください。（</a:t>
            </a:r>
            <a:r>
              <a:rPr lang="en-US" altLang="ja-JP" sz="1000" dirty="0" smtClean="0">
                <a:latin typeface="+mn-ea"/>
              </a:rPr>
              <a:t>200</a:t>
            </a:r>
            <a:r>
              <a:rPr lang="ja-JP" altLang="en-US" sz="1000" dirty="0" smtClean="0">
                <a:latin typeface="+mn-ea"/>
              </a:rPr>
              <a:t>字以内）</a:t>
            </a:r>
            <a:endParaRPr lang="en-US" altLang="ja-JP" sz="1000" dirty="0" smtClean="0">
              <a:latin typeface="+mn-ea"/>
            </a:endParaRPr>
          </a:p>
          <a:p>
            <a:endParaRPr lang="en-US" altLang="ja-JP" sz="1000" dirty="0">
              <a:latin typeface="+mn-ea"/>
            </a:endParaRPr>
          </a:p>
          <a:p>
            <a:pPr marL="171450" indent="-171450">
              <a:buFont typeface="Wingdings" panose="05000000000000000000" pitchFamily="2" charset="2"/>
              <a:buChar char="Ø"/>
            </a:pPr>
            <a:r>
              <a:rPr lang="ja-JP" altLang="en-US" sz="1000" dirty="0" smtClean="0">
                <a:latin typeface="+mn-ea"/>
              </a:rPr>
              <a:t>全体で</a:t>
            </a:r>
            <a:r>
              <a:rPr lang="en-US" altLang="ja-JP" sz="1000" dirty="0" smtClean="0">
                <a:latin typeface="+mn-ea"/>
              </a:rPr>
              <a:t>65</a:t>
            </a:r>
            <a:r>
              <a:rPr lang="ja-JP" altLang="en-US" sz="1000" dirty="0" smtClean="0">
                <a:latin typeface="+mn-ea"/>
              </a:rPr>
              <a:t>件のご意見をいただきました。</a:t>
            </a:r>
            <a:endParaRPr lang="en-US" altLang="ja-JP" sz="1000" dirty="0" smtClean="0">
              <a:latin typeface="+mn-ea"/>
            </a:endParaRPr>
          </a:p>
        </p:txBody>
      </p:sp>
      <p:pic>
        <p:nvPicPr>
          <p:cNvPr id="6" name="図 5"/>
          <p:cNvPicPr>
            <a:picLocks noChangeAspect="1"/>
          </p:cNvPicPr>
          <p:nvPr/>
        </p:nvPicPr>
        <p:blipFill>
          <a:blip r:embed="rId2"/>
          <a:stretch>
            <a:fillRect/>
          </a:stretch>
        </p:blipFill>
        <p:spPr>
          <a:xfrm>
            <a:off x="653377" y="1125292"/>
            <a:ext cx="3766242" cy="4504799"/>
          </a:xfrm>
          <a:prstGeom prst="rect">
            <a:avLst/>
          </a:prstGeom>
        </p:spPr>
      </p:pic>
      <p:pic>
        <p:nvPicPr>
          <p:cNvPr id="8" name="図 7"/>
          <p:cNvPicPr>
            <a:picLocks noChangeAspect="1"/>
          </p:cNvPicPr>
          <p:nvPr/>
        </p:nvPicPr>
        <p:blipFill>
          <a:blip r:embed="rId3"/>
          <a:stretch>
            <a:fillRect/>
          </a:stretch>
        </p:blipFill>
        <p:spPr>
          <a:xfrm>
            <a:off x="4563289" y="1171011"/>
            <a:ext cx="3629865" cy="4413359"/>
          </a:xfrm>
          <a:prstGeom prst="rect">
            <a:avLst/>
          </a:prstGeom>
        </p:spPr>
      </p:pic>
      <p:sp>
        <p:nvSpPr>
          <p:cNvPr id="4" name="日付プレースホルダー 3"/>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3748180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327005" y="6492875"/>
            <a:ext cx="2744995" cy="365125"/>
          </a:xfrm>
        </p:spPr>
        <p:txBody>
          <a:bodyPr/>
          <a:lstStyle/>
          <a:p>
            <a:fld id="{BA78054D-9C70-4F0B-BA63-3B0A2C00C4E3}" type="slidenum">
              <a:rPr kumimoji="1" lang="ja-JP" altLang="en-US" smtClean="0"/>
              <a:t>2</a:t>
            </a:fld>
            <a:endParaRPr kumimoji="1" lang="ja-JP" altLang="en-US" dirty="0"/>
          </a:p>
        </p:txBody>
      </p:sp>
      <p:sp>
        <p:nvSpPr>
          <p:cNvPr id="3" name="テキスト ボックス 2"/>
          <p:cNvSpPr txBox="1"/>
          <p:nvPr/>
        </p:nvSpPr>
        <p:spPr>
          <a:xfrm>
            <a:off x="424697" y="138811"/>
            <a:ext cx="7875270" cy="338554"/>
          </a:xfrm>
          <a:prstGeom prst="rect">
            <a:avLst/>
          </a:prstGeom>
          <a:noFill/>
        </p:spPr>
        <p:txBody>
          <a:bodyPr wrap="square" rtlCol="0">
            <a:spAutoFit/>
          </a:bodyPr>
          <a:lstStyle/>
          <a:p>
            <a:r>
              <a:rPr kumimoji="1" lang="ja-JP" altLang="en-US" sz="1600" b="1" dirty="0" smtClean="0"/>
              <a:t>回答者のプロフィール</a:t>
            </a:r>
            <a:endParaRPr kumimoji="1" lang="ja-JP" altLang="en-US" sz="1600" b="1" dirty="0"/>
          </a:p>
        </p:txBody>
      </p:sp>
      <p:sp>
        <p:nvSpPr>
          <p:cNvPr id="4" name="テキスト ボックス 3"/>
          <p:cNvSpPr txBox="1"/>
          <p:nvPr/>
        </p:nvSpPr>
        <p:spPr>
          <a:xfrm>
            <a:off x="84907" y="494878"/>
            <a:ext cx="8614956" cy="230832"/>
          </a:xfrm>
          <a:prstGeom prst="rect">
            <a:avLst/>
          </a:prstGeom>
          <a:noFill/>
          <a:ln>
            <a:solidFill>
              <a:schemeClr val="tx1"/>
            </a:solidFill>
            <a:prstDash val="sysDash"/>
          </a:ln>
        </p:spPr>
        <p:txBody>
          <a:bodyPr wrap="square" rtlCol="0">
            <a:spAutoFit/>
          </a:bodyPr>
          <a:lstStyle/>
          <a:p>
            <a:pPr marL="171450" indent="-171450">
              <a:buFont typeface="Wingdings" panose="05000000000000000000" pitchFamily="2" charset="2"/>
              <a:buChar char="Ø"/>
            </a:pPr>
            <a:r>
              <a:rPr kumimoji="1" lang="ja-JP" altLang="en-US" sz="900" dirty="0" smtClean="0">
                <a:latin typeface="+mn-ea"/>
              </a:rPr>
              <a:t>年代別、男女別の回答者は、万遍なく分布している。</a:t>
            </a:r>
            <a:endParaRPr kumimoji="1" lang="ja-JP" altLang="en-US" sz="900" dirty="0">
              <a:latin typeface="+mn-ea"/>
            </a:endParaRPr>
          </a:p>
        </p:txBody>
      </p:sp>
      <p:graphicFrame>
        <p:nvGraphicFramePr>
          <p:cNvPr id="23" name="グラフ 22"/>
          <p:cNvGraphicFramePr/>
          <p:nvPr>
            <p:extLst>
              <p:ext uri="{D42A27DB-BD31-4B8C-83A1-F6EECF244321}">
                <p14:modId xmlns:p14="http://schemas.microsoft.com/office/powerpoint/2010/main" val="2083656625"/>
              </p:ext>
            </p:extLst>
          </p:nvPr>
        </p:nvGraphicFramePr>
        <p:xfrm>
          <a:off x="0" y="4918651"/>
          <a:ext cx="4566755" cy="20014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3757848711"/>
              </p:ext>
            </p:extLst>
          </p:nvPr>
        </p:nvGraphicFramePr>
        <p:xfrm>
          <a:off x="204788" y="1095375"/>
          <a:ext cx="5495925" cy="1676400"/>
        </p:xfrm>
        <a:graphic>
          <a:graphicData uri="http://schemas.openxmlformats.org/presentationml/2006/ole">
            <mc:AlternateContent xmlns:mc="http://schemas.openxmlformats.org/markup-compatibility/2006">
              <mc:Choice xmlns:v="urn:schemas-microsoft-com:vml" Requires="v">
                <p:oleObj spid="_x0000_s3643" name="ワークシート" r:id="rId4" imgW="5496076" imgH="1676463" progId="Excel.Sheet.12">
                  <p:embed/>
                </p:oleObj>
              </mc:Choice>
              <mc:Fallback>
                <p:oleObj name="ワークシート" r:id="rId4" imgW="5496076" imgH="1676463" progId="Excel.Sheet.12">
                  <p:embed/>
                  <p:pic>
                    <p:nvPicPr>
                      <p:cNvPr id="0" name=""/>
                      <p:cNvPicPr/>
                      <p:nvPr/>
                    </p:nvPicPr>
                    <p:blipFill>
                      <a:blip r:embed="rId5"/>
                      <a:stretch>
                        <a:fillRect/>
                      </a:stretch>
                    </p:blipFill>
                    <p:spPr>
                      <a:xfrm>
                        <a:off x="204788" y="1095375"/>
                        <a:ext cx="5495925" cy="1676400"/>
                      </a:xfrm>
                      <a:prstGeom prst="rect">
                        <a:avLst/>
                      </a:prstGeom>
                    </p:spPr>
                  </p:pic>
                </p:oleObj>
              </mc:Fallback>
            </mc:AlternateContent>
          </a:graphicData>
        </a:graphic>
      </p:graphicFrame>
      <p:sp>
        <p:nvSpPr>
          <p:cNvPr id="11" name="テキスト ボックス 10"/>
          <p:cNvSpPr txBox="1"/>
          <p:nvPr/>
        </p:nvSpPr>
        <p:spPr>
          <a:xfrm>
            <a:off x="84907" y="3110546"/>
            <a:ext cx="8614956" cy="369332"/>
          </a:xfrm>
          <a:prstGeom prst="rect">
            <a:avLst/>
          </a:prstGeom>
          <a:noFill/>
          <a:ln>
            <a:solidFill>
              <a:schemeClr val="tx1"/>
            </a:solidFill>
            <a:prstDash val="sysDash"/>
          </a:ln>
        </p:spPr>
        <p:txBody>
          <a:bodyPr wrap="square" rtlCol="0">
            <a:spAutoFit/>
          </a:bodyPr>
          <a:lstStyle/>
          <a:p>
            <a:r>
              <a:rPr kumimoji="1" lang="ja-JP" altLang="en-US" sz="900" dirty="0" smtClean="0">
                <a:latin typeface="+mn-ea"/>
              </a:rPr>
              <a:t>問１　あなたの世帯に</a:t>
            </a:r>
            <a:r>
              <a:rPr kumimoji="1" lang="en-US" altLang="ja-JP" sz="900" dirty="0" smtClean="0">
                <a:latin typeface="+mn-ea"/>
              </a:rPr>
              <a:t>18</a:t>
            </a:r>
            <a:r>
              <a:rPr kumimoji="1" lang="ja-JP" altLang="en-US" sz="900" dirty="0" smtClean="0">
                <a:latin typeface="+mn-ea"/>
              </a:rPr>
              <a:t>歳以下の方はいますか</a:t>
            </a:r>
            <a:endParaRPr kumimoji="1" lang="en-US" altLang="ja-JP" sz="900" dirty="0" smtClean="0">
              <a:latin typeface="+mn-ea"/>
            </a:endParaRPr>
          </a:p>
          <a:p>
            <a:pPr marL="171450" indent="-171450">
              <a:buFont typeface="Wingdings" panose="05000000000000000000" pitchFamily="2" charset="2"/>
              <a:buChar char="Ø"/>
            </a:pPr>
            <a:r>
              <a:rPr kumimoji="1" lang="ja-JP" altLang="en-US" sz="900" dirty="0" smtClean="0">
                <a:latin typeface="+mn-ea"/>
              </a:rPr>
              <a:t>全回答者のうち、世帯内に</a:t>
            </a:r>
            <a:r>
              <a:rPr kumimoji="1" lang="en-US" altLang="ja-JP" sz="900" dirty="0" smtClean="0">
                <a:latin typeface="+mn-ea"/>
              </a:rPr>
              <a:t>18</a:t>
            </a:r>
            <a:r>
              <a:rPr kumimoji="1" lang="ja-JP" altLang="en-US" sz="900" dirty="0" smtClean="0">
                <a:latin typeface="+mn-ea"/>
              </a:rPr>
              <a:t>歳以下の方（本人含む）がいる方の割合は全体で</a:t>
            </a:r>
            <a:r>
              <a:rPr kumimoji="1" lang="en-US" altLang="ja-JP" sz="900" dirty="0" smtClean="0">
                <a:latin typeface="+mn-ea"/>
              </a:rPr>
              <a:t>18.4</a:t>
            </a:r>
            <a:r>
              <a:rPr kumimoji="1" lang="ja-JP" altLang="en-US" sz="900" dirty="0" smtClean="0">
                <a:latin typeface="+mn-ea"/>
              </a:rPr>
              <a:t>％であった。</a:t>
            </a:r>
            <a:endParaRPr kumimoji="1" lang="ja-JP" altLang="en-US" sz="900" dirty="0">
              <a:latin typeface="+mn-ea"/>
            </a:endParaRPr>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3392471929"/>
              </p:ext>
            </p:extLst>
          </p:nvPr>
        </p:nvGraphicFramePr>
        <p:xfrm>
          <a:off x="204788" y="3625850"/>
          <a:ext cx="4919662" cy="2474913"/>
        </p:xfrm>
        <a:graphic>
          <a:graphicData uri="http://schemas.openxmlformats.org/presentationml/2006/ole">
            <mc:AlternateContent xmlns:mc="http://schemas.openxmlformats.org/markup-compatibility/2006">
              <mc:Choice xmlns:v="urn:schemas-microsoft-com:vml" Requires="v">
                <p:oleObj spid="_x0000_s3644" name="ワークシート" r:id="rId6" imgW="5492620" imgH="2762319" progId="Excel.Sheet.12">
                  <p:embed/>
                </p:oleObj>
              </mc:Choice>
              <mc:Fallback>
                <p:oleObj name="ワークシート" r:id="rId6" imgW="5492620" imgH="2762319" progId="Excel.Sheet.12">
                  <p:embed/>
                  <p:pic>
                    <p:nvPicPr>
                      <p:cNvPr id="0" name=""/>
                      <p:cNvPicPr/>
                      <p:nvPr/>
                    </p:nvPicPr>
                    <p:blipFill>
                      <a:blip r:embed="rId7"/>
                      <a:stretch>
                        <a:fillRect/>
                      </a:stretch>
                    </p:blipFill>
                    <p:spPr>
                      <a:xfrm>
                        <a:off x="204788" y="3625850"/>
                        <a:ext cx="4919662" cy="2474913"/>
                      </a:xfrm>
                      <a:prstGeom prst="rect">
                        <a:avLst/>
                      </a:prstGeom>
                    </p:spPr>
                  </p:pic>
                </p:oleObj>
              </mc:Fallback>
            </mc:AlternateContent>
          </a:graphicData>
        </a:graphic>
      </p:graphicFrame>
      <p:graphicFrame>
        <p:nvGraphicFramePr>
          <p:cNvPr id="14" name="グラフ 13"/>
          <p:cNvGraphicFramePr/>
          <p:nvPr>
            <p:extLst>
              <p:ext uri="{D42A27DB-BD31-4B8C-83A1-F6EECF244321}">
                <p14:modId xmlns:p14="http://schemas.microsoft.com/office/powerpoint/2010/main" val="2430805631"/>
              </p:ext>
            </p:extLst>
          </p:nvPr>
        </p:nvGraphicFramePr>
        <p:xfrm>
          <a:off x="5332808" y="3676713"/>
          <a:ext cx="3113314" cy="1451149"/>
        </p:xfrm>
        <a:graphic>
          <a:graphicData uri="http://schemas.openxmlformats.org/drawingml/2006/chart">
            <c:chart xmlns:c="http://schemas.openxmlformats.org/drawingml/2006/chart" xmlns:r="http://schemas.openxmlformats.org/officeDocument/2006/relationships" r:id="rId8"/>
          </a:graphicData>
        </a:graphic>
      </p:graphicFrame>
      <p:sp>
        <p:nvSpPr>
          <p:cNvPr id="5" name="テキスト ボックス 4"/>
          <p:cNvSpPr txBox="1"/>
          <p:nvPr/>
        </p:nvSpPr>
        <p:spPr>
          <a:xfrm>
            <a:off x="8241334" y="4114800"/>
            <a:ext cx="692332" cy="26125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kumimoji="1"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755017307"/>
              </p:ext>
            </p:extLst>
          </p:nvPr>
        </p:nvGraphicFramePr>
        <p:xfrm>
          <a:off x="5332413" y="5221288"/>
          <a:ext cx="3530600" cy="1011237"/>
        </p:xfrm>
        <a:graphic>
          <a:graphicData uri="http://schemas.openxmlformats.org/presentationml/2006/ole">
            <mc:AlternateContent xmlns:mc="http://schemas.openxmlformats.org/markup-compatibility/2006">
              <mc:Choice xmlns:v="urn:schemas-microsoft-com:vml" Requires="v">
                <p:oleObj spid="_x0000_s3645" name="ワークシート" r:id="rId9" imgW="3816428" imgH="1092292" progId="Excel.Sheet.12">
                  <p:embed/>
                </p:oleObj>
              </mc:Choice>
              <mc:Fallback>
                <p:oleObj name="ワークシート" r:id="rId9" imgW="3816428" imgH="1092292" progId="Excel.Sheet.12">
                  <p:embed/>
                  <p:pic>
                    <p:nvPicPr>
                      <p:cNvPr id="0" name=""/>
                      <p:cNvPicPr/>
                      <p:nvPr/>
                    </p:nvPicPr>
                    <p:blipFill>
                      <a:blip r:embed="rId10"/>
                      <a:stretch>
                        <a:fillRect/>
                      </a:stretch>
                    </p:blipFill>
                    <p:spPr>
                      <a:xfrm>
                        <a:off x="5332413" y="5221288"/>
                        <a:ext cx="3530600" cy="1011237"/>
                      </a:xfrm>
                      <a:prstGeom prst="rect">
                        <a:avLst/>
                      </a:prstGeom>
                    </p:spPr>
                  </p:pic>
                </p:oleObj>
              </mc:Fallback>
            </mc:AlternateContent>
          </a:graphicData>
        </a:graphic>
      </p:graphicFrame>
      <p:sp>
        <p:nvSpPr>
          <p:cNvPr id="8" name="日付プレースホルダー 7"/>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4078062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84121"/>
            <a:ext cx="8947052" cy="338554"/>
          </a:xfrm>
          <a:prstGeom prst="rect">
            <a:avLst/>
          </a:prstGeom>
          <a:noFill/>
        </p:spPr>
        <p:txBody>
          <a:bodyPr wrap="square" rtlCol="0">
            <a:spAutoFit/>
          </a:bodyPr>
          <a:lstStyle/>
          <a:p>
            <a:r>
              <a:rPr lang="ja-JP" altLang="en-US" sz="1600" b="1" dirty="0" smtClean="0"/>
              <a:t>結果の概要</a:t>
            </a:r>
            <a:endParaRPr lang="ja-JP" altLang="en-US" sz="1600" b="1" dirty="0">
              <a:latin typeface="+mn-ea"/>
            </a:endParaRPr>
          </a:p>
        </p:txBody>
      </p:sp>
      <p:sp>
        <p:nvSpPr>
          <p:cNvPr id="10" name="テキスト ボックス 9"/>
          <p:cNvSpPr txBox="1"/>
          <p:nvPr/>
        </p:nvSpPr>
        <p:spPr>
          <a:xfrm>
            <a:off x="142982" y="465649"/>
            <a:ext cx="8752253" cy="707886"/>
          </a:xfrm>
          <a:prstGeom prst="rect">
            <a:avLst/>
          </a:prstGeom>
          <a:noFill/>
          <a:ln w="12700">
            <a:solidFill>
              <a:schemeClr val="accent1"/>
            </a:solidFill>
            <a:prstDash val="sysDash"/>
          </a:ln>
        </p:spPr>
        <p:txBody>
          <a:bodyPr wrap="square" rtlCol="0">
            <a:spAutoFit/>
          </a:bodyPr>
          <a:lstStyle/>
          <a:p>
            <a:r>
              <a:rPr lang="ja-JP" altLang="en-US" sz="1000" dirty="0" smtClean="0">
                <a:latin typeface="+mn-ea"/>
              </a:rPr>
              <a:t>問２　あなたは、「こどもの貧困問題」について関心がありますか</a:t>
            </a:r>
            <a:endParaRPr lang="en-US" altLang="ja-JP" sz="1000" dirty="0" smtClean="0">
              <a:latin typeface="+mn-ea"/>
            </a:endParaRPr>
          </a:p>
          <a:p>
            <a:r>
              <a:rPr lang="ja-JP" altLang="en-US" sz="1000" dirty="0">
                <a:latin typeface="+mn-ea"/>
              </a:rPr>
              <a:t>　</a:t>
            </a:r>
            <a:endParaRPr lang="en-US" altLang="ja-JP" sz="1000" dirty="0" smtClean="0">
              <a:latin typeface="+mn-ea"/>
            </a:endParaRPr>
          </a:p>
          <a:p>
            <a:pPr marL="171450" indent="-171450">
              <a:buFont typeface="Wingdings" panose="05000000000000000000" pitchFamily="2" charset="2"/>
              <a:buChar char="Ø"/>
            </a:pPr>
            <a:r>
              <a:rPr lang="ja-JP" altLang="en-US" sz="1000" dirty="0">
                <a:latin typeface="+mn-ea"/>
              </a:rPr>
              <a:t> </a:t>
            </a:r>
            <a:r>
              <a:rPr lang="ja-JP" altLang="en-US" sz="1000" dirty="0" smtClean="0">
                <a:latin typeface="+mn-ea"/>
              </a:rPr>
              <a:t>全体の傾向　：「関心のある」割合は、全体の</a:t>
            </a:r>
            <a:r>
              <a:rPr lang="en-US" altLang="ja-JP" sz="1000" dirty="0" smtClean="0">
                <a:latin typeface="+mn-ea"/>
              </a:rPr>
              <a:t>29.6</a:t>
            </a:r>
            <a:r>
              <a:rPr lang="ja-JP" altLang="en-US" sz="1000" dirty="0" smtClean="0">
                <a:latin typeface="+mn-ea"/>
              </a:rPr>
              <a:t>％。</a:t>
            </a:r>
            <a:endParaRPr lang="en-US" altLang="ja-JP" sz="1000" dirty="0" smtClean="0">
              <a:latin typeface="+mn-ea"/>
            </a:endParaRPr>
          </a:p>
          <a:p>
            <a:pPr marL="214313" indent="-214313">
              <a:buFont typeface="Wingdings" panose="05000000000000000000" pitchFamily="2" charset="2"/>
              <a:buChar char="Ø"/>
            </a:pPr>
            <a:r>
              <a:rPr lang="en-US" altLang="ja-JP" sz="1000" dirty="0" smtClean="0">
                <a:latin typeface="+mn-ea"/>
              </a:rPr>
              <a:t>18</a:t>
            </a:r>
            <a:r>
              <a:rPr lang="ja-JP" altLang="en-US" sz="1000" dirty="0" smtClean="0">
                <a:latin typeface="+mn-ea"/>
              </a:rPr>
              <a:t>歳以下の世帯員の有無による傾向：「関心のある割合」は、</a:t>
            </a:r>
            <a:r>
              <a:rPr lang="en-US" altLang="ja-JP" sz="1000" dirty="0" smtClean="0">
                <a:latin typeface="+mn-ea"/>
              </a:rPr>
              <a:t>18</a:t>
            </a:r>
            <a:r>
              <a:rPr lang="ja-JP" altLang="en-US" sz="1000" dirty="0" smtClean="0">
                <a:latin typeface="+mn-ea"/>
              </a:rPr>
              <a:t>歳以下の世帯員がいない（</a:t>
            </a:r>
            <a:r>
              <a:rPr lang="en-US" altLang="ja-JP" sz="1000" dirty="0" smtClean="0">
                <a:latin typeface="+mn-ea"/>
              </a:rPr>
              <a:t>25.5</a:t>
            </a:r>
            <a:r>
              <a:rPr lang="ja-JP" altLang="en-US" sz="1000" dirty="0" smtClean="0">
                <a:latin typeface="+mn-ea"/>
              </a:rPr>
              <a:t>％）より、いる（</a:t>
            </a:r>
            <a:r>
              <a:rPr lang="en-US" altLang="ja-JP" sz="1000" dirty="0" smtClean="0">
                <a:latin typeface="+mn-ea"/>
              </a:rPr>
              <a:t>47.8</a:t>
            </a:r>
            <a:r>
              <a:rPr lang="ja-JP" altLang="en-US" sz="1000" dirty="0" smtClean="0">
                <a:latin typeface="+mn-ea"/>
              </a:rPr>
              <a:t>％）方が高い。</a:t>
            </a:r>
            <a:endParaRPr lang="en-US" altLang="ja-JP" sz="1000" dirty="0" smtClean="0">
              <a:latin typeface="+mn-ea"/>
            </a:endParaRPr>
          </a:p>
        </p:txBody>
      </p:sp>
      <p:sp>
        <p:nvSpPr>
          <p:cNvPr id="2" name="スライド番号プレースホルダー 1"/>
          <p:cNvSpPr>
            <a:spLocks noGrp="1"/>
          </p:cNvSpPr>
          <p:nvPr>
            <p:ph type="sldNum" sz="quarter" idx="12"/>
          </p:nvPr>
        </p:nvSpPr>
        <p:spPr>
          <a:xfrm>
            <a:off x="6654898" y="6471100"/>
            <a:ext cx="2489102" cy="365125"/>
          </a:xfrm>
        </p:spPr>
        <p:txBody>
          <a:bodyPr/>
          <a:lstStyle/>
          <a:p>
            <a:fld id="{BA78054D-9C70-4F0B-BA63-3B0A2C00C4E3}" type="slidenum">
              <a:rPr kumimoji="1" lang="ja-JP" altLang="en-US" smtClean="0"/>
              <a:t>3</a:t>
            </a:fld>
            <a:endParaRPr kumimoji="1" lang="ja-JP" altLang="en-US" dirty="0"/>
          </a:p>
        </p:txBody>
      </p:sp>
      <p:graphicFrame>
        <p:nvGraphicFramePr>
          <p:cNvPr id="8" name="グラフ 7"/>
          <p:cNvGraphicFramePr/>
          <p:nvPr>
            <p:extLst>
              <p:ext uri="{D42A27DB-BD31-4B8C-83A1-F6EECF244321}">
                <p14:modId xmlns:p14="http://schemas.microsoft.com/office/powerpoint/2010/main" val="1581076622"/>
              </p:ext>
            </p:extLst>
          </p:nvPr>
        </p:nvGraphicFramePr>
        <p:xfrm>
          <a:off x="194479" y="1590009"/>
          <a:ext cx="4324629" cy="21401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p:nvPr>
            <p:extLst>
              <p:ext uri="{D42A27DB-BD31-4B8C-83A1-F6EECF244321}">
                <p14:modId xmlns:p14="http://schemas.microsoft.com/office/powerpoint/2010/main" val="3421452595"/>
              </p:ext>
            </p:extLst>
          </p:nvPr>
        </p:nvGraphicFramePr>
        <p:xfrm>
          <a:off x="4519108" y="1542965"/>
          <a:ext cx="4376127" cy="20917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グラフ 8"/>
          <p:cNvGraphicFramePr/>
          <p:nvPr>
            <p:extLst>
              <p:ext uri="{D42A27DB-BD31-4B8C-83A1-F6EECF244321}">
                <p14:modId xmlns:p14="http://schemas.microsoft.com/office/powerpoint/2010/main" val="834628050"/>
              </p:ext>
            </p:extLst>
          </p:nvPr>
        </p:nvGraphicFramePr>
        <p:xfrm>
          <a:off x="388789" y="3488413"/>
          <a:ext cx="6366341" cy="168937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オブジェクト 10"/>
          <p:cNvGraphicFramePr>
            <a:graphicFrameLocks noChangeAspect="1"/>
          </p:cNvGraphicFramePr>
          <p:nvPr>
            <p:extLst>
              <p:ext uri="{D42A27DB-BD31-4B8C-83A1-F6EECF244321}">
                <p14:modId xmlns:p14="http://schemas.microsoft.com/office/powerpoint/2010/main" val="3974899620"/>
              </p:ext>
            </p:extLst>
          </p:nvPr>
        </p:nvGraphicFramePr>
        <p:xfrm>
          <a:off x="388938" y="5157788"/>
          <a:ext cx="4611687" cy="1268412"/>
        </p:xfrm>
        <a:graphic>
          <a:graphicData uri="http://schemas.openxmlformats.org/presentationml/2006/ole">
            <mc:AlternateContent xmlns:mc="http://schemas.openxmlformats.org/markup-compatibility/2006">
              <mc:Choice xmlns:v="urn:schemas-microsoft-com:vml" Requires="v">
                <p:oleObj spid="_x0000_s4516" name="ワークシート" r:id="rId6" imgW="7188304" imgH="1987573" progId="Excel.Sheet.12">
                  <p:embed/>
                </p:oleObj>
              </mc:Choice>
              <mc:Fallback>
                <p:oleObj name="ワークシート" r:id="rId6" imgW="7188304" imgH="1987573" progId="Excel.Sheet.12">
                  <p:embed/>
                  <p:pic>
                    <p:nvPicPr>
                      <p:cNvPr id="4" name="オブジェクト 3"/>
                      <p:cNvPicPr/>
                      <p:nvPr/>
                    </p:nvPicPr>
                    <p:blipFill>
                      <a:blip r:embed="rId7"/>
                      <a:stretch>
                        <a:fillRect/>
                      </a:stretch>
                    </p:blipFill>
                    <p:spPr>
                      <a:xfrm>
                        <a:off x="388938" y="5157788"/>
                        <a:ext cx="4611687" cy="1268412"/>
                      </a:xfrm>
                      <a:prstGeom prst="rect">
                        <a:avLst/>
                      </a:prstGeom>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2556393525"/>
              </p:ext>
            </p:extLst>
          </p:nvPr>
        </p:nvGraphicFramePr>
        <p:xfrm>
          <a:off x="5002213" y="5157788"/>
          <a:ext cx="4183062" cy="1268412"/>
        </p:xfrm>
        <a:graphic>
          <a:graphicData uri="http://schemas.openxmlformats.org/presentationml/2006/ole">
            <mc:AlternateContent xmlns:mc="http://schemas.openxmlformats.org/markup-compatibility/2006">
              <mc:Choice xmlns:v="urn:schemas-microsoft-com:vml" Requires="v">
                <p:oleObj spid="_x0000_s4517" name="ワークシート" r:id="rId8" imgW="6521476" imgH="1987573" progId="Excel.Sheet.12">
                  <p:embed/>
                </p:oleObj>
              </mc:Choice>
              <mc:Fallback>
                <p:oleObj name="ワークシート" r:id="rId8" imgW="6521476" imgH="1987573" progId="Excel.Sheet.12">
                  <p:embed/>
                  <p:pic>
                    <p:nvPicPr>
                      <p:cNvPr id="7" name="オブジェクト 6"/>
                      <p:cNvPicPr/>
                      <p:nvPr/>
                    </p:nvPicPr>
                    <p:blipFill>
                      <a:blip r:embed="rId9"/>
                      <a:stretch>
                        <a:fillRect/>
                      </a:stretch>
                    </p:blipFill>
                    <p:spPr>
                      <a:xfrm>
                        <a:off x="5002213" y="5157788"/>
                        <a:ext cx="4183062" cy="1268412"/>
                      </a:xfrm>
                      <a:prstGeom prst="rect">
                        <a:avLst/>
                      </a:prstGeom>
                    </p:spPr>
                  </p:pic>
                </p:oleObj>
              </mc:Fallback>
            </mc:AlternateContent>
          </a:graphicData>
        </a:graphic>
      </p:graphicFrame>
      <p:sp>
        <p:nvSpPr>
          <p:cNvPr id="3" name="日付プレースホルダー 2"/>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1147016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A78054D-9C70-4F0B-BA63-3B0A2C00C4E3}" type="slidenum">
              <a:rPr kumimoji="1" lang="ja-JP" altLang="en-US" smtClean="0"/>
              <a:t>4</a:t>
            </a:fld>
            <a:endParaRPr kumimoji="1" lang="ja-JP" altLang="en-US"/>
          </a:p>
        </p:txBody>
      </p:sp>
      <p:sp>
        <p:nvSpPr>
          <p:cNvPr id="4" name="テキスト ボックス 3"/>
          <p:cNvSpPr txBox="1"/>
          <p:nvPr/>
        </p:nvSpPr>
        <p:spPr>
          <a:xfrm>
            <a:off x="0" y="0"/>
            <a:ext cx="8752253" cy="1015663"/>
          </a:xfrm>
          <a:prstGeom prst="rect">
            <a:avLst/>
          </a:prstGeom>
          <a:solidFill>
            <a:schemeClr val="bg1"/>
          </a:solidFill>
          <a:ln w="12700">
            <a:solidFill>
              <a:schemeClr val="accent1"/>
            </a:solidFill>
            <a:prstDash val="sysDash"/>
          </a:ln>
        </p:spPr>
        <p:txBody>
          <a:bodyPr wrap="square" rtlCol="0">
            <a:spAutoFit/>
          </a:bodyPr>
          <a:lstStyle/>
          <a:p>
            <a:r>
              <a:rPr lang="ja-JP" altLang="en-US" sz="1000" dirty="0" smtClean="0">
                <a:latin typeface="+mn-ea"/>
              </a:rPr>
              <a:t>問３　関心がある理由について一番近いものを選んでください。</a:t>
            </a:r>
            <a:endParaRPr lang="en-US" altLang="ja-JP" sz="1000" dirty="0" smtClean="0">
              <a:latin typeface="+mn-ea"/>
            </a:endParaRPr>
          </a:p>
          <a:p>
            <a:endParaRPr lang="en-US" altLang="ja-JP" sz="1000" dirty="0" smtClean="0">
              <a:latin typeface="+mn-ea"/>
            </a:endParaRPr>
          </a:p>
          <a:p>
            <a:pPr marL="171450" indent="-171450">
              <a:buFont typeface="Wingdings" panose="05000000000000000000" pitchFamily="2" charset="2"/>
              <a:buChar char="Ø"/>
            </a:pPr>
            <a:r>
              <a:rPr lang="ja-JP" altLang="en-US" sz="1000" dirty="0" smtClean="0">
                <a:latin typeface="+mn-ea"/>
              </a:rPr>
              <a:t> 全体の傾向　：最も多かった理由は「社会全体で解決する必要があると思うから（</a:t>
            </a:r>
            <a:r>
              <a:rPr lang="en-US" altLang="ja-JP" sz="1000" dirty="0" smtClean="0">
                <a:latin typeface="+mn-ea"/>
              </a:rPr>
              <a:t>54.1</a:t>
            </a:r>
            <a:r>
              <a:rPr lang="ja-JP" altLang="en-US" sz="1000" dirty="0" smtClean="0">
                <a:latin typeface="+mn-ea"/>
              </a:rPr>
              <a:t>％）」</a:t>
            </a:r>
            <a:endParaRPr lang="en-US" altLang="ja-JP" sz="1000" dirty="0" smtClean="0">
              <a:latin typeface="+mn-ea"/>
            </a:endParaRPr>
          </a:p>
          <a:p>
            <a:pPr marL="214313" indent="-214313">
              <a:buFont typeface="Wingdings" panose="05000000000000000000" pitchFamily="2" charset="2"/>
              <a:buChar char="Ø"/>
            </a:pPr>
            <a:r>
              <a:rPr lang="ja-JP" altLang="en-US" sz="1000" dirty="0" smtClean="0">
                <a:latin typeface="+mn-ea"/>
              </a:rPr>
              <a:t>年代別の傾向：年代が高くなるにつれ「社会全体で解決する必要があると思うから」の割合が高くなる傾向がある。</a:t>
            </a:r>
            <a:endParaRPr lang="en-US" altLang="ja-JP" sz="1000" dirty="0" smtClean="0">
              <a:latin typeface="+mn-ea"/>
            </a:endParaRPr>
          </a:p>
          <a:p>
            <a:pPr marL="214313" indent="-214313">
              <a:buFont typeface="Wingdings" panose="05000000000000000000" pitchFamily="2" charset="2"/>
              <a:buChar char="Ø"/>
            </a:pPr>
            <a:r>
              <a:rPr lang="en-US" altLang="ja-JP" sz="1000" dirty="0" smtClean="0">
                <a:latin typeface="+mn-ea"/>
              </a:rPr>
              <a:t>18</a:t>
            </a:r>
            <a:r>
              <a:rPr lang="ja-JP" altLang="en-US" sz="1000" dirty="0" smtClean="0">
                <a:latin typeface="+mn-ea"/>
              </a:rPr>
              <a:t>歳以下の世帯員の有無別の傾向：「身近な問題だから」の割合は、</a:t>
            </a:r>
            <a:r>
              <a:rPr lang="en-US" altLang="ja-JP" sz="1000" dirty="0" smtClean="0">
                <a:latin typeface="+mn-ea"/>
              </a:rPr>
              <a:t>18</a:t>
            </a:r>
            <a:r>
              <a:rPr lang="ja-JP" altLang="en-US" sz="1000" dirty="0" smtClean="0">
                <a:latin typeface="+mn-ea"/>
              </a:rPr>
              <a:t>歳以下の世帯員がいる（</a:t>
            </a:r>
            <a:r>
              <a:rPr lang="en-US" altLang="ja-JP" sz="1000" dirty="0" smtClean="0">
                <a:latin typeface="+mn-ea"/>
              </a:rPr>
              <a:t>34.1</a:t>
            </a:r>
            <a:r>
              <a:rPr lang="ja-JP" altLang="en-US" sz="1000" dirty="0" smtClean="0">
                <a:latin typeface="+mn-ea"/>
              </a:rPr>
              <a:t>％）方が、いない（</a:t>
            </a:r>
            <a:r>
              <a:rPr lang="en-US" altLang="ja-JP" sz="1000" dirty="0" smtClean="0">
                <a:latin typeface="+mn-ea"/>
              </a:rPr>
              <a:t>10.6</a:t>
            </a:r>
            <a:r>
              <a:rPr lang="ja-JP" altLang="en-US" sz="1000" dirty="0" smtClean="0">
                <a:latin typeface="+mn-ea"/>
              </a:rPr>
              <a:t>％）より高く、「社会全体で解決する必要があるから」の割合は、</a:t>
            </a:r>
            <a:r>
              <a:rPr lang="en-US" altLang="ja-JP" sz="1000" dirty="0" smtClean="0">
                <a:latin typeface="+mn-ea"/>
              </a:rPr>
              <a:t>18</a:t>
            </a:r>
            <a:r>
              <a:rPr lang="ja-JP" altLang="en-US" sz="1000" dirty="0" smtClean="0">
                <a:latin typeface="+mn-ea"/>
              </a:rPr>
              <a:t>歳以下の世帯員がいない（</a:t>
            </a:r>
            <a:r>
              <a:rPr lang="en-US" altLang="ja-JP" sz="1000" dirty="0" smtClean="0">
                <a:latin typeface="+mn-ea"/>
              </a:rPr>
              <a:t>61.5</a:t>
            </a:r>
            <a:r>
              <a:rPr lang="ja-JP" altLang="en-US" sz="1000" dirty="0" smtClean="0">
                <a:latin typeface="+mn-ea"/>
              </a:rPr>
              <a:t>％）方が、いる（</a:t>
            </a:r>
            <a:r>
              <a:rPr lang="en-US" altLang="ja-JP" sz="1000" dirty="0" smtClean="0">
                <a:latin typeface="+mn-ea"/>
              </a:rPr>
              <a:t>36.4</a:t>
            </a:r>
            <a:r>
              <a:rPr lang="ja-JP" altLang="en-US" sz="1000" dirty="0" smtClean="0">
                <a:latin typeface="+mn-ea"/>
              </a:rPr>
              <a:t>％）より高い。</a:t>
            </a:r>
            <a:endParaRPr lang="en-US" altLang="ja-JP" sz="1000" dirty="0" smtClean="0">
              <a:latin typeface="+mn-ea"/>
            </a:endParaRPr>
          </a:p>
        </p:txBody>
      </p:sp>
      <p:graphicFrame>
        <p:nvGraphicFramePr>
          <p:cNvPr id="5" name="グラフ 4"/>
          <p:cNvGraphicFramePr/>
          <p:nvPr>
            <p:extLst>
              <p:ext uri="{D42A27DB-BD31-4B8C-83A1-F6EECF244321}">
                <p14:modId xmlns:p14="http://schemas.microsoft.com/office/powerpoint/2010/main" val="3081356675"/>
              </p:ext>
            </p:extLst>
          </p:nvPr>
        </p:nvGraphicFramePr>
        <p:xfrm>
          <a:off x="535646" y="3627483"/>
          <a:ext cx="7680960" cy="3230517"/>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2925367" y="3798933"/>
            <a:ext cx="2901518" cy="32729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kumimoji="1" lang="ja-JP" alt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関心がある理由（年代別比較）</a:t>
            </a:r>
            <a:endParaRPr kumimoji="1" lang="ja-JP" altLang="en-US"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10" name="グラフ 9"/>
          <p:cNvGraphicFramePr/>
          <p:nvPr>
            <p:extLst>
              <p:ext uri="{D42A27DB-BD31-4B8C-83A1-F6EECF244321}">
                <p14:modId xmlns:p14="http://schemas.microsoft.com/office/powerpoint/2010/main" val="677168292"/>
              </p:ext>
            </p:extLst>
          </p:nvPr>
        </p:nvGraphicFramePr>
        <p:xfrm>
          <a:off x="627086" y="1130034"/>
          <a:ext cx="7680960" cy="2664901"/>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p:cNvSpPr txBox="1"/>
          <p:nvPr/>
        </p:nvSpPr>
        <p:spPr>
          <a:xfrm>
            <a:off x="718136" y="3658811"/>
            <a:ext cx="705394" cy="2082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kumimoji="1"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日付プレースホルダー 2"/>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3435486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624259" y="6501680"/>
            <a:ext cx="2057400" cy="365125"/>
          </a:xfrm>
        </p:spPr>
        <p:txBody>
          <a:bodyPr/>
          <a:lstStyle/>
          <a:p>
            <a:fld id="{BA78054D-9C70-4F0B-BA63-3B0A2C00C4E3}" type="slidenum">
              <a:rPr kumimoji="1" lang="ja-JP" altLang="en-US" smtClean="0"/>
              <a:t>5</a:t>
            </a:fld>
            <a:endParaRPr kumimoji="1" lang="ja-JP" altLang="en-US"/>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2424159888"/>
              </p:ext>
            </p:extLst>
          </p:nvPr>
        </p:nvGraphicFramePr>
        <p:xfrm>
          <a:off x="212104" y="4643620"/>
          <a:ext cx="8594059" cy="1928127"/>
        </p:xfrm>
        <a:graphic>
          <a:graphicData uri="http://schemas.openxmlformats.org/presentationml/2006/ole">
            <mc:AlternateContent xmlns:mc="http://schemas.openxmlformats.org/markup-compatibility/2006">
              <mc:Choice xmlns:v="urn:schemas-microsoft-com:vml" Requires="v">
                <p:oleObj spid="_x0000_s10413" name="ワークシート" r:id="rId3" imgW="11245669" imgH="2527485" progId="Excel.Sheet.12">
                  <p:embed/>
                </p:oleObj>
              </mc:Choice>
              <mc:Fallback>
                <p:oleObj name="ワークシート" r:id="rId3" imgW="11245669" imgH="2527485" progId="Excel.Sheet.12">
                  <p:embed/>
                  <p:pic>
                    <p:nvPicPr>
                      <p:cNvPr id="0" name=""/>
                      <p:cNvPicPr/>
                      <p:nvPr/>
                    </p:nvPicPr>
                    <p:blipFill>
                      <a:blip r:embed="rId4"/>
                      <a:stretch>
                        <a:fillRect/>
                      </a:stretch>
                    </p:blipFill>
                    <p:spPr>
                      <a:xfrm>
                        <a:off x="212104" y="4643620"/>
                        <a:ext cx="8594059" cy="1928127"/>
                      </a:xfrm>
                      <a:prstGeom prst="rect">
                        <a:avLst/>
                      </a:prstGeom>
                    </p:spPr>
                  </p:pic>
                </p:oleObj>
              </mc:Fallback>
            </mc:AlternateContent>
          </a:graphicData>
        </a:graphic>
      </p:graphicFrame>
      <p:graphicFrame>
        <p:nvGraphicFramePr>
          <p:cNvPr id="9" name="グラフ 8"/>
          <p:cNvGraphicFramePr/>
          <p:nvPr>
            <p:extLst>
              <p:ext uri="{D42A27DB-BD31-4B8C-83A1-F6EECF244321}">
                <p14:modId xmlns:p14="http://schemas.microsoft.com/office/powerpoint/2010/main" val="1131796610"/>
              </p:ext>
            </p:extLst>
          </p:nvPr>
        </p:nvGraphicFramePr>
        <p:xfrm>
          <a:off x="983050" y="726033"/>
          <a:ext cx="7052169" cy="3702191"/>
        </p:xfrm>
        <a:graphic>
          <a:graphicData uri="http://schemas.openxmlformats.org/drawingml/2006/chart">
            <c:chart xmlns:c="http://schemas.openxmlformats.org/drawingml/2006/chart" xmlns:r="http://schemas.openxmlformats.org/officeDocument/2006/relationships" r:id="rId5"/>
          </a:graphicData>
        </a:graphic>
      </p:graphicFrame>
      <p:sp>
        <p:nvSpPr>
          <p:cNvPr id="10" name="テキスト ボックス 9"/>
          <p:cNvSpPr txBox="1"/>
          <p:nvPr/>
        </p:nvSpPr>
        <p:spPr>
          <a:xfrm>
            <a:off x="2560320" y="510637"/>
            <a:ext cx="3897630" cy="32729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kumimoji="1" lang="ja-JP" alt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関心がある理由（</a:t>
            </a:r>
            <a:r>
              <a:rPr lang="en-US" altLang="ja-JP" sz="1200" b="1" dirty="0">
                <a:latin typeface="+mn-ea"/>
              </a:rPr>
              <a:t> 18</a:t>
            </a:r>
            <a:r>
              <a:rPr lang="ja-JP" altLang="en-US" sz="1200" b="1" dirty="0">
                <a:latin typeface="+mn-ea"/>
              </a:rPr>
              <a:t>歳以下の世帯員の有無</a:t>
            </a:r>
            <a:r>
              <a:rPr lang="ja-JP" altLang="en-US" sz="1200" b="1" dirty="0" smtClean="0">
                <a:latin typeface="+mn-ea"/>
              </a:rPr>
              <a:t>別比較</a:t>
            </a:r>
            <a:r>
              <a:rPr kumimoji="1" lang="ja-JP" alt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日付プレースホルダー 3"/>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996393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A78054D-9C70-4F0B-BA63-3B0A2C00C4E3}" type="slidenum">
              <a:rPr kumimoji="1" lang="ja-JP" altLang="en-US" smtClean="0"/>
              <a:t>6</a:t>
            </a:fld>
            <a:endParaRPr kumimoji="1" lang="ja-JP" altLang="en-US"/>
          </a:p>
        </p:txBody>
      </p:sp>
      <p:sp>
        <p:nvSpPr>
          <p:cNvPr id="4" name="テキスト ボックス 3"/>
          <p:cNvSpPr txBox="1"/>
          <p:nvPr/>
        </p:nvSpPr>
        <p:spPr>
          <a:xfrm>
            <a:off x="115933" y="69989"/>
            <a:ext cx="8752253" cy="1015663"/>
          </a:xfrm>
          <a:prstGeom prst="rect">
            <a:avLst/>
          </a:prstGeom>
          <a:solidFill>
            <a:schemeClr val="bg1"/>
          </a:solidFill>
          <a:ln w="12700">
            <a:solidFill>
              <a:schemeClr val="accent1"/>
            </a:solidFill>
            <a:prstDash val="sysDash"/>
          </a:ln>
        </p:spPr>
        <p:txBody>
          <a:bodyPr wrap="square" rtlCol="0">
            <a:spAutoFit/>
          </a:bodyPr>
          <a:lstStyle/>
          <a:p>
            <a:r>
              <a:rPr lang="ja-JP" altLang="en-US" sz="1000" dirty="0" smtClean="0">
                <a:latin typeface="+mn-ea"/>
              </a:rPr>
              <a:t>問４：関心がない理由について一番近いものを選んでください。</a:t>
            </a:r>
            <a:endParaRPr lang="en-US" altLang="ja-JP" sz="1000" dirty="0" smtClean="0">
              <a:latin typeface="+mn-ea"/>
            </a:endParaRPr>
          </a:p>
          <a:p>
            <a:endParaRPr lang="en-US" altLang="ja-JP" sz="1000" dirty="0" smtClean="0">
              <a:latin typeface="+mn-ea"/>
            </a:endParaRPr>
          </a:p>
          <a:p>
            <a:pPr marL="214313" indent="-214313">
              <a:buFont typeface="Wingdings" panose="05000000000000000000" pitchFamily="2" charset="2"/>
              <a:buChar char="Ø"/>
            </a:pPr>
            <a:r>
              <a:rPr lang="ja-JP" altLang="en-US" sz="1000" dirty="0" smtClean="0">
                <a:latin typeface="+mn-ea"/>
              </a:rPr>
              <a:t>全体の傾向　：関心がない理由について、全体では「自分に関係がないから（</a:t>
            </a:r>
            <a:r>
              <a:rPr lang="en-US" altLang="ja-JP" sz="1000" dirty="0" smtClean="0">
                <a:latin typeface="+mn-ea"/>
              </a:rPr>
              <a:t>34.7</a:t>
            </a:r>
            <a:r>
              <a:rPr lang="ja-JP" altLang="en-US" sz="1000" dirty="0" smtClean="0">
                <a:latin typeface="+mn-ea"/>
              </a:rPr>
              <a:t>％）」「身近な問題ではないから（</a:t>
            </a:r>
            <a:r>
              <a:rPr lang="en-US" altLang="ja-JP" sz="1000" dirty="0" smtClean="0">
                <a:latin typeface="+mn-ea"/>
              </a:rPr>
              <a:t>28.5</a:t>
            </a:r>
            <a:r>
              <a:rPr lang="ja-JP" altLang="en-US" sz="1000" dirty="0" smtClean="0">
                <a:latin typeface="+mn-ea"/>
              </a:rPr>
              <a:t>％）」の割合が高い。</a:t>
            </a:r>
            <a:endParaRPr lang="en-US" altLang="ja-JP" sz="1000" dirty="0" smtClean="0">
              <a:latin typeface="+mn-ea"/>
            </a:endParaRPr>
          </a:p>
          <a:p>
            <a:pPr marL="214313" indent="-214313">
              <a:buFont typeface="Wingdings" panose="05000000000000000000" pitchFamily="2" charset="2"/>
              <a:buChar char="Ø"/>
            </a:pPr>
            <a:r>
              <a:rPr lang="ja-JP" altLang="en-US" sz="1000" dirty="0">
                <a:latin typeface="+mn-ea"/>
              </a:rPr>
              <a:t>年代</a:t>
            </a:r>
            <a:r>
              <a:rPr lang="ja-JP" altLang="en-US" sz="1000" dirty="0" smtClean="0">
                <a:latin typeface="+mn-ea"/>
              </a:rPr>
              <a:t>別の傾向：「家庭の問題だと思うから」の割合は、年代が高くなるにつれ高くなる傾向がある。</a:t>
            </a:r>
            <a:endParaRPr lang="en-US" altLang="ja-JP" sz="1000" dirty="0" smtClean="0">
              <a:latin typeface="+mn-ea"/>
            </a:endParaRPr>
          </a:p>
          <a:p>
            <a:pPr marL="214313" indent="-214313">
              <a:buFont typeface="Wingdings" panose="05000000000000000000" pitchFamily="2" charset="2"/>
              <a:buChar char="Ø"/>
            </a:pPr>
            <a:r>
              <a:rPr lang="ja-JP" altLang="en-US" sz="1000" dirty="0" smtClean="0">
                <a:latin typeface="+mn-ea"/>
              </a:rPr>
              <a:t>男女別の傾向：「自分に関係ないから」の割合では</a:t>
            </a:r>
            <a:r>
              <a:rPr lang="ja-JP" altLang="en-US" sz="1000" dirty="0">
                <a:latin typeface="+mn-ea"/>
              </a:rPr>
              <a:t>、男性</a:t>
            </a:r>
            <a:r>
              <a:rPr lang="ja-JP" altLang="en-US" sz="1000" dirty="0" smtClean="0">
                <a:latin typeface="+mn-ea"/>
              </a:rPr>
              <a:t>（</a:t>
            </a:r>
            <a:r>
              <a:rPr lang="en-US" altLang="ja-JP" sz="1000" dirty="0" smtClean="0">
                <a:latin typeface="+mn-ea"/>
              </a:rPr>
              <a:t>37.3</a:t>
            </a:r>
            <a:r>
              <a:rPr lang="ja-JP" altLang="en-US" sz="1000" dirty="0" smtClean="0">
                <a:latin typeface="+mn-ea"/>
              </a:rPr>
              <a:t>％）の方が女性（</a:t>
            </a:r>
            <a:r>
              <a:rPr lang="en-US" altLang="ja-JP" sz="1000" dirty="0" smtClean="0">
                <a:latin typeface="+mn-ea"/>
              </a:rPr>
              <a:t>31.1</a:t>
            </a:r>
            <a:r>
              <a:rPr lang="ja-JP" altLang="en-US" sz="1000" dirty="0" smtClean="0">
                <a:latin typeface="+mn-ea"/>
              </a:rPr>
              <a:t>％）より高く、「自己責任だと思うから」の割合では、男性</a:t>
            </a:r>
            <a:r>
              <a:rPr lang="ja-JP" altLang="en-US" sz="1000" dirty="0">
                <a:latin typeface="+mn-ea"/>
              </a:rPr>
              <a:t>（</a:t>
            </a:r>
            <a:r>
              <a:rPr lang="en-US" altLang="ja-JP" sz="1000" dirty="0" smtClean="0">
                <a:latin typeface="+mn-ea"/>
              </a:rPr>
              <a:t>10.8</a:t>
            </a:r>
            <a:r>
              <a:rPr lang="ja-JP" altLang="en-US" sz="1000" dirty="0" smtClean="0">
                <a:latin typeface="+mn-ea"/>
              </a:rPr>
              <a:t>％）の方が、女性（</a:t>
            </a:r>
            <a:r>
              <a:rPr lang="en-US" altLang="ja-JP" sz="1000" dirty="0" smtClean="0">
                <a:latin typeface="+mn-ea"/>
              </a:rPr>
              <a:t>4.9</a:t>
            </a:r>
            <a:r>
              <a:rPr lang="ja-JP" altLang="en-US" sz="1000" dirty="0" smtClean="0">
                <a:latin typeface="+mn-ea"/>
              </a:rPr>
              <a:t>％）より高い。</a:t>
            </a:r>
            <a:endParaRPr lang="en-US" altLang="ja-JP" sz="1000" dirty="0" smtClean="0">
              <a:latin typeface="+mn-ea"/>
            </a:endParaRPr>
          </a:p>
        </p:txBody>
      </p:sp>
      <p:graphicFrame>
        <p:nvGraphicFramePr>
          <p:cNvPr id="7" name="グラフ 6"/>
          <p:cNvGraphicFramePr/>
          <p:nvPr>
            <p:extLst>
              <p:ext uri="{D42A27DB-BD31-4B8C-83A1-F6EECF244321}">
                <p14:modId xmlns:p14="http://schemas.microsoft.com/office/powerpoint/2010/main" val="3111484664"/>
              </p:ext>
            </p:extLst>
          </p:nvPr>
        </p:nvGraphicFramePr>
        <p:xfrm>
          <a:off x="1636171" y="1035939"/>
          <a:ext cx="4991100" cy="31434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p:cNvGraphicFramePr/>
          <p:nvPr>
            <p:extLst>
              <p:ext uri="{D42A27DB-BD31-4B8C-83A1-F6EECF244321}">
                <p14:modId xmlns:p14="http://schemas.microsoft.com/office/powerpoint/2010/main" val="3509304101"/>
              </p:ext>
            </p:extLst>
          </p:nvPr>
        </p:nvGraphicFramePr>
        <p:xfrm>
          <a:off x="375920" y="3797662"/>
          <a:ext cx="7630160" cy="3060338"/>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507275" y="3797662"/>
            <a:ext cx="705394" cy="2082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kumimoji="1"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テキスト ボックス 9"/>
          <p:cNvSpPr txBox="1"/>
          <p:nvPr/>
        </p:nvSpPr>
        <p:spPr>
          <a:xfrm>
            <a:off x="2723606" y="4005941"/>
            <a:ext cx="2403566" cy="34689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kumimoji="1" lang="ja-JP" altLang="en-US" sz="1050" b="1" kern="100" dirty="0" smtClean="0">
                <a:effectLst/>
                <a:latin typeface="游明朝" panose="02020400000000000000" pitchFamily="18" charset="-128"/>
                <a:ea typeface="游明朝" panose="02020400000000000000" pitchFamily="18" charset="-128"/>
                <a:cs typeface="Times New Roman" panose="02020603050405020304" pitchFamily="18" charset="0"/>
              </a:rPr>
              <a:t>関心がない理由　年代別比較</a:t>
            </a:r>
            <a:endParaRPr kumimoji="1" lang="ja-JP" altLang="en-US"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日付プレースホルダー 2"/>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940839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A78054D-9C70-4F0B-BA63-3B0A2C00C4E3}" type="slidenum">
              <a:rPr kumimoji="1" lang="ja-JP" altLang="en-US" smtClean="0"/>
              <a:t>7</a:t>
            </a:fld>
            <a:endParaRPr kumimoji="1" lang="ja-JP" altLang="en-US"/>
          </a:p>
        </p:txBody>
      </p:sp>
      <p:graphicFrame>
        <p:nvGraphicFramePr>
          <p:cNvPr id="4" name="グラフ 3"/>
          <p:cNvGraphicFramePr/>
          <p:nvPr>
            <p:extLst>
              <p:ext uri="{D42A27DB-BD31-4B8C-83A1-F6EECF244321}">
                <p14:modId xmlns:p14="http://schemas.microsoft.com/office/powerpoint/2010/main" val="1515228437"/>
              </p:ext>
            </p:extLst>
          </p:nvPr>
        </p:nvGraphicFramePr>
        <p:xfrm>
          <a:off x="725170" y="745852"/>
          <a:ext cx="7630160" cy="3060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1274848821"/>
              </p:ext>
            </p:extLst>
          </p:nvPr>
        </p:nvGraphicFramePr>
        <p:xfrm>
          <a:off x="565150" y="4433888"/>
          <a:ext cx="8320232" cy="1697327"/>
        </p:xfrm>
        <a:graphic>
          <a:graphicData uri="http://schemas.openxmlformats.org/presentationml/2006/ole">
            <mc:AlternateContent xmlns:mc="http://schemas.openxmlformats.org/markup-compatibility/2006">
              <mc:Choice xmlns:v="urn:schemas-microsoft-com:vml" Requires="v">
                <p:oleObj spid="_x0000_s15483" name="ワークシート" r:id="rId4" imgW="10128069" imgH="2070285" progId="Excel.Sheet.12">
                  <p:embed/>
                </p:oleObj>
              </mc:Choice>
              <mc:Fallback>
                <p:oleObj name="ワークシート" r:id="rId4" imgW="10128069" imgH="2070285" progId="Excel.Sheet.12">
                  <p:embed/>
                  <p:pic>
                    <p:nvPicPr>
                      <p:cNvPr id="3" name="オブジェクト 2"/>
                      <p:cNvPicPr/>
                      <p:nvPr/>
                    </p:nvPicPr>
                    <p:blipFill>
                      <a:blip r:embed="rId5"/>
                      <a:stretch>
                        <a:fillRect/>
                      </a:stretch>
                    </p:blipFill>
                    <p:spPr>
                      <a:xfrm>
                        <a:off x="565150" y="4433888"/>
                        <a:ext cx="8320232" cy="1697327"/>
                      </a:xfrm>
                      <a:prstGeom prst="rect">
                        <a:avLst/>
                      </a:prstGeom>
                    </p:spPr>
                  </p:pic>
                </p:oleObj>
              </mc:Fallback>
            </mc:AlternateContent>
          </a:graphicData>
        </a:graphic>
      </p:graphicFrame>
      <p:sp>
        <p:nvSpPr>
          <p:cNvPr id="3" name="日付プレースホルダー 2"/>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3597244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A78054D-9C70-4F0B-BA63-3B0A2C00C4E3}" type="slidenum">
              <a:rPr kumimoji="1" lang="ja-JP" altLang="en-US" smtClean="0"/>
              <a:t>8</a:t>
            </a:fld>
            <a:endParaRPr kumimoji="1" lang="ja-JP" altLang="en-US"/>
          </a:p>
        </p:txBody>
      </p:sp>
      <p:sp>
        <p:nvSpPr>
          <p:cNvPr id="4" name="テキスト ボックス 3"/>
          <p:cNvSpPr txBox="1"/>
          <p:nvPr/>
        </p:nvSpPr>
        <p:spPr>
          <a:xfrm>
            <a:off x="187163" y="250004"/>
            <a:ext cx="8752253" cy="1169551"/>
          </a:xfrm>
          <a:prstGeom prst="rect">
            <a:avLst/>
          </a:prstGeom>
          <a:solidFill>
            <a:schemeClr val="bg1"/>
          </a:solidFill>
          <a:ln w="12700">
            <a:solidFill>
              <a:schemeClr val="accent1"/>
            </a:solidFill>
            <a:prstDash val="sysDash"/>
          </a:ln>
        </p:spPr>
        <p:txBody>
          <a:bodyPr wrap="square" rtlCol="0">
            <a:spAutoFit/>
          </a:bodyPr>
          <a:lstStyle/>
          <a:p>
            <a:r>
              <a:rPr lang="ja-JP" altLang="en-US" sz="1000" dirty="0" smtClean="0">
                <a:latin typeface="+mn-ea"/>
              </a:rPr>
              <a:t>問５　あなたは、こどもの見守りや居場所づくりなどのボランティア活動を行いたいと思いますか。</a:t>
            </a:r>
            <a:endParaRPr lang="en-US" altLang="ja-JP" sz="1000" dirty="0" smtClean="0">
              <a:latin typeface="+mn-ea"/>
            </a:endParaRPr>
          </a:p>
          <a:p>
            <a:endParaRPr lang="en-US" altLang="ja-JP" sz="1000" dirty="0" smtClean="0">
              <a:latin typeface="+mn-ea"/>
            </a:endParaRPr>
          </a:p>
          <a:p>
            <a:pPr marL="214313" indent="-214313">
              <a:buFont typeface="Wingdings" panose="05000000000000000000" pitchFamily="2" charset="2"/>
              <a:buChar char="Ø"/>
            </a:pPr>
            <a:r>
              <a:rPr lang="ja-JP" altLang="en-US" sz="1000" dirty="0" smtClean="0">
                <a:latin typeface="+mn-ea"/>
              </a:rPr>
              <a:t>全体の傾向：「行いたい（</a:t>
            </a:r>
            <a:r>
              <a:rPr lang="en-US" altLang="ja-JP" sz="1000" dirty="0" smtClean="0">
                <a:latin typeface="+mn-ea"/>
              </a:rPr>
              <a:t>5.6</a:t>
            </a:r>
            <a:r>
              <a:rPr lang="ja-JP" altLang="en-US" sz="1000" dirty="0" smtClean="0">
                <a:latin typeface="+mn-ea"/>
              </a:rPr>
              <a:t>％）」「要請があれば行いたい</a:t>
            </a:r>
            <a:r>
              <a:rPr lang="en-US" altLang="ja-JP" sz="1000" dirty="0" smtClean="0">
                <a:latin typeface="+mn-ea"/>
              </a:rPr>
              <a:t>(24.0</a:t>
            </a:r>
            <a:r>
              <a:rPr lang="ja-JP" altLang="en-US" sz="1000" dirty="0" smtClean="0">
                <a:latin typeface="+mn-ea"/>
              </a:rPr>
              <a:t>％</a:t>
            </a:r>
            <a:r>
              <a:rPr lang="en-US" altLang="ja-JP" sz="1000" dirty="0" smtClean="0">
                <a:latin typeface="+mn-ea"/>
              </a:rPr>
              <a:t>)</a:t>
            </a:r>
            <a:r>
              <a:rPr lang="ja-JP" altLang="en-US" sz="1000" dirty="0" smtClean="0">
                <a:latin typeface="+mn-ea"/>
              </a:rPr>
              <a:t>」の割合の合計（</a:t>
            </a:r>
            <a:r>
              <a:rPr lang="en-US" altLang="ja-JP" sz="1000" dirty="0" smtClean="0">
                <a:latin typeface="+mn-ea"/>
              </a:rPr>
              <a:t>29.6</a:t>
            </a:r>
            <a:r>
              <a:rPr lang="ja-JP" altLang="en-US" sz="1000" dirty="0" smtClean="0">
                <a:latin typeface="+mn-ea"/>
              </a:rPr>
              <a:t>％）よりも、「まったく行いたいとは思わない（</a:t>
            </a:r>
            <a:r>
              <a:rPr lang="en-US" altLang="ja-JP" sz="1000" dirty="0" smtClean="0">
                <a:latin typeface="+mn-ea"/>
              </a:rPr>
              <a:t>25.8</a:t>
            </a:r>
            <a:r>
              <a:rPr lang="ja-JP" altLang="en-US" sz="1000" dirty="0" smtClean="0">
                <a:latin typeface="+mn-ea"/>
              </a:rPr>
              <a:t>％）」「あまり行いたいとは思わない（</a:t>
            </a:r>
            <a:r>
              <a:rPr lang="en-US" altLang="ja-JP" sz="1000" dirty="0" smtClean="0">
                <a:latin typeface="+mn-ea"/>
              </a:rPr>
              <a:t>19.8</a:t>
            </a:r>
            <a:r>
              <a:rPr lang="ja-JP" altLang="en-US" sz="1000" dirty="0" smtClean="0">
                <a:latin typeface="+mn-ea"/>
              </a:rPr>
              <a:t>％）」の割合の合計（</a:t>
            </a:r>
            <a:r>
              <a:rPr lang="en-US" altLang="ja-JP" sz="1000" dirty="0" smtClean="0">
                <a:latin typeface="+mn-ea"/>
              </a:rPr>
              <a:t>45.6</a:t>
            </a:r>
            <a:r>
              <a:rPr lang="ja-JP" altLang="en-US" sz="1000" dirty="0" smtClean="0">
                <a:latin typeface="+mn-ea"/>
              </a:rPr>
              <a:t>％）の方が高い。</a:t>
            </a:r>
            <a:endParaRPr lang="en-US" altLang="ja-JP" sz="1000" dirty="0" smtClean="0">
              <a:latin typeface="+mn-ea"/>
            </a:endParaRPr>
          </a:p>
          <a:p>
            <a:pPr marL="214313" indent="-214313">
              <a:buFont typeface="Wingdings" panose="05000000000000000000" pitchFamily="2" charset="2"/>
              <a:buChar char="Ø"/>
            </a:pPr>
            <a:r>
              <a:rPr lang="ja-JP" altLang="en-US" sz="1000" dirty="0" smtClean="0">
                <a:latin typeface="+mn-ea"/>
              </a:rPr>
              <a:t>「こどもの貧困問題」の関心の有無別の傾向：「関心がある」では「行いたい（</a:t>
            </a:r>
            <a:r>
              <a:rPr lang="en-US" altLang="ja-JP" sz="1000" dirty="0" smtClean="0">
                <a:latin typeface="+mn-ea"/>
              </a:rPr>
              <a:t>17.6</a:t>
            </a:r>
            <a:r>
              <a:rPr lang="ja-JP" altLang="en-US" sz="1000" dirty="0" smtClean="0">
                <a:latin typeface="+mn-ea"/>
              </a:rPr>
              <a:t>％）」「要請があれば行いたい（</a:t>
            </a:r>
            <a:r>
              <a:rPr lang="en-US" altLang="ja-JP" sz="1000" dirty="0" smtClean="0">
                <a:latin typeface="+mn-ea"/>
              </a:rPr>
              <a:t>50.7</a:t>
            </a:r>
            <a:r>
              <a:rPr lang="ja-JP" altLang="en-US" sz="1000" dirty="0" smtClean="0">
                <a:latin typeface="+mn-ea"/>
              </a:rPr>
              <a:t>％）」の割合の合計が</a:t>
            </a:r>
            <a:r>
              <a:rPr lang="en-US" altLang="ja-JP" sz="1000" dirty="0" smtClean="0">
                <a:latin typeface="+mn-ea"/>
              </a:rPr>
              <a:t>68.3%</a:t>
            </a:r>
            <a:r>
              <a:rPr lang="ja-JP" altLang="en-US" sz="1000" dirty="0" smtClean="0">
                <a:latin typeface="+mn-ea"/>
              </a:rPr>
              <a:t>であるのに対し、「関心がない」では「行いたい（</a:t>
            </a:r>
            <a:r>
              <a:rPr lang="en-US" altLang="ja-JP" sz="1000" dirty="0" smtClean="0">
                <a:latin typeface="+mn-ea"/>
              </a:rPr>
              <a:t>0.7</a:t>
            </a:r>
            <a:r>
              <a:rPr lang="ja-JP" altLang="en-US" sz="1000" dirty="0" smtClean="0">
                <a:latin typeface="+mn-ea"/>
              </a:rPr>
              <a:t>％）」「要請があれば行いたい（</a:t>
            </a:r>
            <a:r>
              <a:rPr lang="en-US" altLang="ja-JP" sz="1000" dirty="0" smtClean="0">
                <a:latin typeface="+mn-ea"/>
              </a:rPr>
              <a:t>9.0</a:t>
            </a:r>
            <a:r>
              <a:rPr lang="ja-JP" altLang="en-US" sz="1000" dirty="0" smtClean="0">
                <a:latin typeface="+mn-ea"/>
              </a:rPr>
              <a:t>％）」の割合の合計が</a:t>
            </a:r>
            <a:r>
              <a:rPr lang="en-US" altLang="ja-JP" sz="1000" dirty="0" smtClean="0">
                <a:latin typeface="+mn-ea"/>
              </a:rPr>
              <a:t>9.7</a:t>
            </a:r>
            <a:r>
              <a:rPr lang="ja-JP" altLang="en-US" sz="1000" dirty="0" smtClean="0">
                <a:latin typeface="+mn-ea"/>
              </a:rPr>
              <a:t>％となっており、関心の有無別で顕著な差がみられる。また、「関心がない」では「まったく行いたいとは思わない（</a:t>
            </a:r>
            <a:r>
              <a:rPr lang="en-US" altLang="ja-JP" sz="1000" dirty="0" smtClean="0">
                <a:latin typeface="+mn-ea"/>
              </a:rPr>
              <a:t>56.9</a:t>
            </a:r>
            <a:r>
              <a:rPr lang="ja-JP" altLang="en-US" sz="1000" dirty="0" smtClean="0">
                <a:latin typeface="+mn-ea"/>
              </a:rPr>
              <a:t>％）」の割合が最も高い。</a:t>
            </a:r>
            <a:endParaRPr lang="en-US" altLang="ja-JP" sz="1000" dirty="0" smtClean="0">
              <a:latin typeface="+mn-ea"/>
            </a:endParaRPr>
          </a:p>
        </p:txBody>
      </p:sp>
      <p:graphicFrame>
        <p:nvGraphicFramePr>
          <p:cNvPr id="7" name="グラフ 6"/>
          <p:cNvGraphicFramePr/>
          <p:nvPr>
            <p:extLst>
              <p:ext uri="{D42A27DB-BD31-4B8C-83A1-F6EECF244321}">
                <p14:modId xmlns:p14="http://schemas.microsoft.com/office/powerpoint/2010/main" val="3911680793"/>
              </p:ext>
            </p:extLst>
          </p:nvPr>
        </p:nvGraphicFramePr>
        <p:xfrm>
          <a:off x="-244931" y="1598251"/>
          <a:ext cx="4808220" cy="30258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p:nvPr>
            <p:extLst>
              <p:ext uri="{D42A27DB-BD31-4B8C-83A1-F6EECF244321}">
                <p14:modId xmlns:p14="http://schemas.microsoft.com/office/powerpoint/2010/main" val="2018035804"/>
              </p:ext>
            </p:extLst>
          </p:nvPr>
        </p:nvGraphicFramePr>
        <p:xfrm>
          <a:off x="270933" y="5192889"/>
          <a:ext cx="7868356" cy="1528587"/>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20"/>
          <p:cNvSpPr txBox="1"/>
          <p:nvPr/>
        </p:nvSpPr>
        <p:spPr>
          <a:xfrm>
            <a:off x="-461998" y="4714165"/>
            <a:ext cx="7020016" cy="3886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kumimoji="1" lang="ja-JP" altLang="en-US" sz="1200" b="1" kern="100" dirty="0">
                <a:latin typeface="游明朝" panose="02020400000000000000" pitchFamily="18" charset="-128"/>
                <a:ea typeface="游明朝" panose="02020400000000000000" pitchFamily="18" charset="-128"/>
                <a:cs typeface="Times New Roman" panose="02020603050405020304" pitchFamily="18" charset="0"/>
              </a:rPr>
              <a:t>こどもの見守りや居場所づくりなどのボランティア活動を行いたいと思うかに</a:t>
            </a:r>
            <a:r>
              <a:rPr kumimoji="1" lang="ja-JP" altLang="en-US" sz="1200" b="1" kern="100" dirty="0" smtClean="0">
                <a:latin typeface="游明朝" panose="02020400000000000000" pitchFamily="18" charset="-128"/>
                <a:ea typeface="游明朝" panose="02020400000000000000" pitchFamily="18" charset="-128"/>
                <a:cs typeface="Times New Roman" panose="02020603050405020304" pitchFamily="18" charset="0"/>
              </a:rPr>
              <a:t>ついて</a:t>
            </a:r>
            <a:endParaRPr kumimoji="1" lang="en-US" altLang="ja-JP" sz="1200" b="1" kern="100" dirty="0" smtClean="0">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kumimoji="1" lang="ja-JP" altLang="en-US" sz="1200" b="1" kern="100" dirty="0" smtClean="0">
                <a:latin typeface="游明朝" panose="02020400000000000000" pitchFamily="18" charset="-128"/>
                <a:ea typeface="游明朝" panose="02020400000000000000" pitchFamily="18" charset="-128"/>
                <a:cs typeface="Times New Roman" panose="02020603050405020304" pitchFamily="18" charset="0"/>
              </a:rPr>
              <a:t>「こどもの貧困問題」の関心の有無別比較</a:t>
            </a:r>
            <a:endParaRPr kumimoji="1" lang="ja-JP" altLang="en-US"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テキスト ボックス 9"/>
          <p:cNvSpPr txBox="1"/>
          <p:nvPr/>
        </p:nvSpPr>
        <p:spPr>
          <a:xfrm>
            <a:off x="1606252" y="5391300"/>
            <a:ext cx="838076" cy="1217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kumimoji="1" lang="ja-JP" altLang="en-US" sz="900" kern="100" dirty="0" smtClean="0">
                <a:effectLst/>
                <a:latin typeface="游明朝" panose="02020400000000000000" pitchFamily="18" charset="-128"/>
                <a:ea typeface="游明朝" panose="02020400000000000000" pitchFamily="18" charset="-128"/>
                <a:cs typeface="Times New Roman" panose="02020603050405020304" pitchFamily="18" charset="0"/>
              </a:rPr>
              <a:t>行いたい</a:t>
            </a:r>
            <a:endParaRPr kumimoji="1" lang="ja-JP" altLang="en-US"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テキスト ボックス 10"/>
          <p:cNvSpPr txBox="1"/>
          <p:nvPr/>
        </p:nvSpPr>
        <p:spPr>
          <a:xfrm>
            <a:off x="3031195" y="5402133"/>
            <a:ext cx="1575767" cy="20900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kumimoji="1" lang="ja-JP" altLang="en-US" sz="900" kern="100" dirty="0" smtClean="0">
                <a:effectLst/>
                <a:latin typeface="游明朝" panose="02020400000000000000" pitchFamily="18" charset="-128"/>
                <a:ea typeface="游明朝" panose="02020400000000000000" pitchFamily="18" charset="-128"/>
                <a:cs typeface="Times New Roman" panose="02020603050405020304" pitchFamily="18" charset="0"/>
              </a:rPr>
              <a:t>要請があれば行いたい</a:t>
            </a:r>
            <a:endParaRPr kumimoji="1" lang="ja-JP" altLang="en-US"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 name="テキスト ボックス 11"/>
          <p:cNvSpPr txBox="1"/>
          <p:nvPr/>
        </p:nvSpPr>
        <p:spPr>
          <a:xfrm>
            <a:off x="4838409" y="5408584"/>
            <a:ext cx="1575767" cy="20900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kumimoji="1" lang="ja-JP" altLang="en-US" sz="900" kern="100" dirty="0" smtClean="0">
                <a:effectLst/>
                <a:latin typeface="游明朝" panose="02020400000000000000" pitchFamily="18" charset="-128"/>
                <a:ea typeface="游明朝" panose="02020400000000000000" pitchFamily="18" charset="-128"/>
                <a:cs typeface="Times New Roman" panose="02020603050405020304" pitchFamily="18" charset="0"/>
              </a:rPr>
              <a:t>あまり行いたいと思わない</a:t>
            </a:r>
            <a:endParaRPr kumimoji="1" lang="ja-JP" altLang="en-US"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テキスト ボックス 12"/>
          <p:cNvSpPr txBox="1"/>
          <p:nvPr/>
        </p:nvSpPr>
        <p:spPr>
          <a:xfrm>
            <a:off x="5354764" y="5282825"/>
            <a:ext cx="1963553" cy="18453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kumimoji="1" lang="ja-JP" altLang="en-US" sz="900" kern="100" dirty="0" smtClean="0">
                <a:latin typeface="游明朝" panose="02020400000000000000" pitchFamily="18" charset="-128"/>
                <a:ea typeface="游明朝" panose="02020400000000000000" pitchFamily="18" charset="-128"/>
                <a:cs typeface="Times New Roman" panose="02020603050405020304" pitchFamily="18" charset="0"/>
              </a:rPr>
              <a:t>まった</a:t>
            </a:r>
            <a:r>
              <a:rPr kumimoji="1" lang="ja-JP" altLang="en-US" sz="900" kern="100" dirty="0">
                <a:latin typeface="游明朝" panose="02020400000000000000" pitchFamily="18" charset="-128"/>
                <a:ea typeface="游明朝" panose="02020400000000000000" pitchFamily="18" charset="-128"/>
                <a:cs typeface="Times New Roman" panose="02020603050405020304" pitchFamily="18" charset="0"/>
              </a:rPr>
              <a:t>く</a:t>
            </a:r>
            <a:r>
              <a:rPr kumimoji="1" lang="ja-JP" altLang="en-US" sz="900" kern="100" dirty="0" smtClean="0">
                <a:effectLst/>
                <a:latin typeface="游明朝" panose="02020400000000000000" pitchFamily="18" charset="-128"/>
                <a:ea typeface="游明朝" panose="02020400000000000000" pitchFamily="18" charset="-128"/>
                <a:cs typeface="Times New Roman" panose="02020603050405020304" pitchFamily="18" charset="0"/>
              </a:rPr>
              <a:t>行いたいとは思わない</a:t>
            </a:r>
            <a:endParaRPr kumimoji="1" lang="ja-JP" altLang="en-US"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4" name="テキスト ボックス 13"/>
          <p:cNvSpPr txBox="1"/>
          <p:nvPr/>
        </p:nvSpPr>
        <p:spPr>
          <a:xfrm>
            <a:off x="6670452" y="5402133"/>
            <a:ext cx="835896" cy="24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kumimoji="1" lang="ja-JP" altLang="en-US" sz="900" kern="100" dirty="0" smtClean="0">
                <a:latin typeface="游明朝" panose="02020400000000000000" pitchFamily="18" charset="-128"/>
                <a:ea typeface="游明朝" panose="02020400000000000000" pitchFamily="18" charset="-128"/>
                <a:cs typeface="Times New Roman" panose="02020603050405020304" pitchFamily="18" charset="0"/>
              </a:rPr>
              <a:t>わからな</a:t>
            </a:r>
            <a:r>
              <a:rPr kumimoji="1" lang="ja-JP" altLang="en-US" sz="900" kern="100" dirty="0">
                <a:latin typeface="游明朝" panose="02020400000000000000" pitchFamily="18" charset="-128"/>
                <a:ea typeface="游明朝" panose="02020400000000000000" pitchFamily="18" charset="-128"/>
                <a:cs typeface="Times New Roman" panose="02020603050405020304" pitchFamily="18" charset="0"/>
              </a:rPr>
              <a:t>い</a:t>
            </a:r>
            <a:endParaRPr kumimoji="1" lang="ja-JP" altLang="en-US"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15" name="直線コネクタ 14"/>
          <p:cNvCxnSpPr/>
          <p:nvPr/>
        </p:nvCxnSpPr>
        <p:spPr>
          <a:xfrm flipH="1" flipV="1">
            <a:off x="6446701" y="5402133"/>
            <a:ext cx="35720" cy="258285"/>
          </a:xfrm>
          <a:prstGeom prst="line">
            <a:avLst/>
          </a:prstGeom>
        </p:spPr>
        <p:style>
          <a:lnRef idx="1">
            <a:schemeClr val="accent1"/>
          </a:lnRef>
          <a:fillRef idx="0">
            <a:schemeClr val="accent1"/>
          </a:fillRef>
          <a:effectRef idx="0">
            <a:schemeClr val="accent1"/>
          </a:effectRef>
          <a:fontRef idx="minor">
            <a:schemeClr val="tx1"/>
          </a:fontRef>
        </p:style>
      </p:cxnSp>
      <p:pic>
        <p:nvPicPr>
          <p:cNvPr id="16" name="図 15"/>
          <p:cNvPicPr>
            <a:picLocks noChangeAspect="1"/>
          </p:cNvPicPr>
          <p:nvPr/>
        </p:nvPicPr>
        <p:blipFill>
          <a:blip r:embed="rId4"/>
          <a:stretch>
            <a:fillRect/>
          </a:stretch>
        </p:blipFill>
        <p:spPr>
          <a:xfrm>
            <a:off x="4138668" y="2092337"/>
            <a:ext cx="4288164" cy="2037000"/>
          </a:xfrm>
          <a:prstGeom prst="rect">
            <a:avLst/>
          </a:prstGeom>
        </p:spPr>
      </p:pic>
      <p:sp>
        <p:nvSpPr>
          <p:cNvPr id="17" name="日付プレースホルダー 16"/>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1774362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A78054D-9C70-4F0B-BA63-3B0A2C00C4E3}" type="slidenum">
              <a:rPr kumimoji="1" lang="ja-JP" altLang="en-US" smtClean="0"/>
              <a:t>9</a:t>
            </a:fld>
            <a:endParaRPr kumimoji="1" lang="ja-JP" altLang="en-US"/>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2341119643"/>
              </p:ext>
            </p:extLst>
          </p:nvPr>
        </p:nvGraphicFramePr>
        <p:xfrm>
          <a:off x="530225" y="4108450"/>
          <a:ext cx="7810500" cy="2162175"/>
        </p:xfrm>
        <a:graphic>
          <a:graphicData uri="http://schemas.openxmlformats.org/presentationml/2006/ole">
            <mc:AlternateContent xmlns:mc="http://schemas.openxmlformats.org/markup-compatibility/2006">
              <mc:Choice xmlns:v="urn:schemas-microsoft-com:vml" Requires="v">
                <p:oleObj spid="_x0000_s12451" name="ワークシート" r:id="rId3" imgW="6661228" imgH="1841685" progId="Excel.Sheet.12">
                  <p:embed/>
                </p:oleObj>
              </mc:Choice>
              <mc:Fallback>
                <p:oleObj name="ワークシート" r:id="rId3" imgW="6661228" imgH="1841685" progId="Excel.Sheet.12">
                  <p:embed/>
                  <p:pic>
                    <p:nvPicPr>
                      <p:cNvPr id="0" name=""/>
                      <p:cNvPicPr/>
                      <p:nvPr/>
                    </p:nvPicPr>
                    <p:blipFill>
                      <a:blip r:embed="rId4"/>
                      <a:stretch>
                        <a:fillRect/>
                      </a:stretch>
                    </p:blipFill>
                    <p:spPr>
                      <a:xfrm>
                        <a:off x="530225" y="4108450"/>
                        <a:ext cx="7810500" cy="2162175"/>
                      </a:xfrm>
                      <a:prstGeom prst="rect">
                        <a:avLst/>
                      </a:prstGeom>
                    </p:spPr>
                  </p:pic>
                </p:oleObj>
              </mc:Fallback>
            </mc:AlternateContent>
          </a:graphicData>
        </a:graphic>
      </p:graphicFrame>
      <p:sp>
        <p:nvSpPr>
          <p:cNvPr id="4" name="テキスト ボックス 3"/>
          <p:cNvSpPr txBox="1"/>
          <p:nvPr/>
        </p:nvSpPr>
        <p:spPr>
          <a:xfrm>
            <a:off x="187163" y="250004"/>
            <a:ext cx="8752253" cy="707886"/>
          </a:xfrm>
          <a:prstGeom prst="rect">
            <a:avLst/>
          </a:prstGeom>
          <a:noFill/>
          <a:ln w="12700">
            <a:solidFill>
              <a:schemeClr val="accent1"/>
            </a:solidFill>
            <a:prstDash val="sysDash"/>
          </a:ln>
        </p:spPr>
        <p:txBody>
          <a:bodyPr wrap="square" rtlCol="0">
            <a:spAutoFit/>
          </a:bodyPr>
          <a:lstStyle/>
          <a:p>
            <a:r>
              <a:rPr lang="ja-JP" altLang="en-US" sz="1000" dirty="0" smtClean="0">
                <a:latin typeface="+mn-ea"/>
              </a:rPr>
              <a:t>問６　問５で「ア．行いたい」または「イ．要請があれば行いたい」を選ばれた方にお聞きします。あなたは、どのようなボランティア活動であれば参加したいと思いますか。（複数回答）</a:t>
            </a:r>
            <a:endParaRPr lang="en-US" altLang="ja-JP" sz="1000" dirty="0" smtClean="0">
              <a:latin typeface="+mn-ea"/>
            </a:endParaRPr>
          </a:p>
          <a:p>
            <a:pPr marL="214313" indent="-214313">
              <a:buFont typeface="Wingdings" panose="05000000000000000000" pitchFamily="2" charset="2"/>
              <a:buChar char="Ø"/>
            </a:pPr>
            <a:endParaRPr lang="en-US" altLang="ja-JP" sz="1000" dirty="0">
              <a:latin typeface="+mn-ea"/>
            </a:endParaRPr>
          </a:p>
          <a:p>
            <a:pPr marL="214313" indent="-214313">
              <a:buFont typeface="Wingdings" panose="05000000000000000000" pitchFamily="2" charset="2"/>
              <a:buChar char="Ø"/>
            </a:pPr>
            <a:r>
              <a:rPr lang="ja-JP" altLang="en-US" sz="1000" dirty="0" smtClean="0">
                <a:latin typeface="+mn-ea"/>
              </a:rPr>
              <a:t>全体の傾向：「行政が主体となって行う活動（</a:t>
            </a:r>
            <a:r>
              <a:rPr lang="en-US" altLang="ja-JP" sz="1000" dirty="0" smtClean="0">
                <a:latin typeface="+mn-ea"/>
              </a:rPr>
              <a:t>58.1</a:t>
            </a:r>
            <a:r>
              <a:rPr lang="ja-JP" altLang="en-US" sz="1000" dirty="0" smtClean="0">
                <a:latin typeface="+mn-ea"/>
              </a:rPr>
              <a:t>％）」の割合が最も高い。</a:t>
            </a:r>
            <a:endParaRPr lang="en-US" altLang="ja-JP" sz="1000" dirty="0" smtClean="0">
              <a:latin typeface="+mn-ea"/>
            </a:endParaRPr>
          </a:p>
        </p:txBody>
      </p:sp>
      <p:graphicFrame>
        <p:nvGraphicFramePr>
          <p:cNvPr id="9" name="グラフ 8"/>
          <p:cNvGraphicFramePr/>
          <p:nvPr>
            <p:extLst>
              <p:ext uri="{D42A27DB-BD31-4B8C-83A1-F6EECF244321}">
                <p14:modId xmlns:p14="http://schemas.microsoft.com/office/powerpoint/2010/main" val="2248887465"/>
              </p:ext>
            </p:extLst>
          </p:nvPr>
        </p:nvGraphicFramePr>
        <p:xfrm>
          <a:off x="1148862" y="1168905"/>
          <a:ext cx="5930411" cy="3731341"/>
        </p:xfrm>
        <a:graphic>
          <a:graphicData uri="http://schemas.openxmlformats.org/drawingml/2006/chart">
            <c:chart xmlns:c="http://schemas.openxmlformats.org/drawingml/2006/chart" xmlns:r="http://schemas.openxmlformats.org/officeDocument/2006/relationships" r:id="rId5"/>
          </a:graphicData>
        </a:graphic>
      </p:graphicFrame>
      <p:sp>
        <p:nvSpPr>
          <p:cNvPr id="5" name="日付プレースホルダー 4"/>
          <p:cNvSpPr>
            <a:spLocks noGrp="1"/>
          </p:cNvSpPr>
          <p:nvPr>
            <p:ph type="dt" sz="half" idx="10"/>
          </p:nvPr>
        </p:nvSpPr>
        <p:spPr/>
        <p:txBody>
          <a:bodyPr/>
          <a:lstStyle/>
          <a:p>
            <a:endParaRPr kumimoji="1" lang="ja-JP" altLang="en-US"/>
          </a:p>
        </p:txBody>
      </p:sp>
    </p:spTree>
    <p:extLst>
      <p:ext uri="{BB962C8B-B14F-4D97-AF65-F5344CB8AC3E}">
        <p14:creationId xmlns:p14="http://schemas.microsoft.com/office/powerpoint/2010/main" val="233522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lt1"/>
        </a:solidFill>
        <a:ln w="6350">
          <a:solidFill>
            <a:prstClr val="black"/>
          </a:solidFill>
        </a:ln>
      </a:spPr>
      <a:bodyPr rot="0" spcFirstLastPara="0" vert="horz" wrap="square" lIns="91440" tIns="45720" rIns="91440" bIns="45720" numCol="1" spcCol="0" rtlCol="0" fromWordArt="0" anchor="t" anchorCtr="0" forceAA="0" compatLnSpc="1">
        <a:prstTxWarp prst="textNoShape">
          <a:avLst/>
        </a:prstTxWarp>
        <a:noAutofit/>
      </a:bodyPr>
      <a:lstStyle>
        <a:defPPr algn="just">
          <a:spcAft>
            <a:spcPts val="0"/>
          </a:spcAft>
          <a:defRPr sz="1050" kern="100">
            <a:effectLst/>
            <a:latin typeface="游明朝" panose="02020400000000000000" pitchFamily="18" charset="-128"/>
            <a:ea typeface="游明朝" panose="02020400000000000000" pitchFamily="18" charset="-128"/>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1901</Words>
  <Application>Microsoft Office PowerPoint</Application>
  <PresentationFormat>画面に合わせる (4:3)</PresentationFormat>
  <Paragraphs>121</Paragraphs>
  <Slides>13</Slides>
  <Notes>0</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23" baseType="lpstr">
      <vt:lpstr>游ゴシック</vt:lpstr>
      <vt:lpstr>游ゴシック Light</vt:lpstr>
      <vt:lpstr>游明朝</vt:lpstr>
      <vt:lpstr>Arial</vt:lpstr>
      <vt:lpstr>Calibri</vt:lpstr>
      <vt:lpstr>Calibri Light</vt:lpstr>
      <vt:lpstr>Times New Roman</vt:lpstr>
      <vt:lpstr>Wingdings</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2019-12-05T00:55:59Z</dcterms:created>
  <dcterms:modified xsi:type="dcterms:W3CDTF">2022-11-30T06:36:27Z</dcterms:modified>
</cp:coreProperties>
</file>