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72" r:id="rId4"/>
    <p:sldId id="265" r:id="rId5"/>
    <p:sldId id="267" r:id="rId6"/>
    <p:sldId id="270" r:id="rId7"/>
    <p:sldId id="271" r:id="rId8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9" userDrawn="1">
          <p15:clr>
            <a:srgbClr val="A4A3A4"/>
          </p15:clr>
        </p15:guide>
        <p15:guide id="2" pos="31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1296" y="66"/>
      </p:cViewPr>
      <p:guideLst>
        <p:guide orient="horz" pos="2069"/>
        <p:guide pos="31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E3AC-79A4-418E-A813-494C0DCF1C71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89F-4FAF-46B2-8B2C-F29F7DBCC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32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E3AC-79A4-418E-A813-494C0DCF1C71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89F-4FAF-46B2-8B2C-F29F7DBCC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978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E3AC-79A4-418E-A813-494C0DCF1C71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89F-4FAF-46B2-8B2C-F29F7DBCC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65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E3AC-79A4-418E-A813-494C0DCF1C71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89F-4FAF-46B2-8B2C-F29F7DBCC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666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E3AC-79A4-418E-A813-494C0DCF1C71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89F-4FAF-46B2-8B2C-F29F7DBCC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514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E3AC-79A4-418E-A813-494C0DCF1C71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89F-4FAF-46B2-8B2C-F29F7DBCC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847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E3AC-79A4-418E-A813-494C0DCF1C71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89F-4FAF-46B2-8B2C-F29F7DBCC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954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E3AC-79A4-418E-A813-494C0DCF1C71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89F-4FAF-46B2-8B2C-F29F7DBCC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209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E3AC-79A4-418E-A813-494C0DCF1C71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89F-4FAF-46B2-8B2C-F29F7DBCC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621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E3AC-79A4-418E-A813-494C0DCF1C71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89F-4FAF-46B2-8B2C-F29F7DBCC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831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E3AC-79A4-418E-A813-494C0DCF1C71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89F-4FAF-46B2-8B2C-F29F7DBCC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231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3E3AC-79A4-418E-A813-494C0DCF1C71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8789F-4FAF-46B2-8B2C-F29F7DBCC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370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b0006@city.osaka.lg.j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1038" y="720436"/>
            <a:ext cx="8543925" cy="1468582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都島区小・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中学校出前授業等</a:t>
            </a:r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協力企業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紹介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記入シート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7032" y="2383418"/>
            <a:ext cx="9224962" cy="4183637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>
                <a:latin typeface="+mn-ea"/>
              </a:rPr>
              <a:t>この度は、本事業にご協力いただきありがとうございます。次のシートの各欄に、企業・団体等の紹介文や情報、出前授業のテーマや説明などをご記入ください。</a:t>
            </a:r>
            <a:endParaRPr kumimoji="1" lang="en-US" altLang="ja-JP" sz="2400" dirty="0" smtClean="0">
              <a:latin typeface="+mn-ea"/>
            </a:endParaRPr>
          </a:p>
          <a:p>
            <a:r>
              <a:rPr lang="ja-JP" altLang="en-US" sz="2400" dirty="0" smtClean="0">
                <a:latin typeface="+mn-ea"/>
              </a:rPr>
              <a:t>２</a:t>
            </a:r>
            <a:r>
              <a:rPr lang="ja-JP" altLang="en-US" sz="2400" dirty="0" smtClean="0">
                <a:latin typeface="+mn-ea"/>
              </a:rPr>
              <a:t>～</a:t>
            </a:r>
            <a:r>
              <a:rPr lang="ja-JP" altLang="en-US" sz="2400" dirty="0">
                <a:latin typeface="+mn-ea"/>
              </a:rPr>
              <a:t>３</a:t>
            </a:r>
            <a:r>
              <a:rPr lang="ja-JP" altLang="en-US" sz="2400" dirty="0" smtClean="0">
                <a:latin typeface="+mn-ea"/>
              </a:rPr>
              <a:t>ページ</a:t>
            </a:r>
            <a:r>
              <a:rPr lang="ja-JP" altLang="en-US" sz="2400" dirty="0" smtClean="0">
                <a:latin typeface="+mn-ea"/>
              </a:rPr>
              <a:t>に各欄の説明がございますのでご確認ください。</a:t>
            </a:r>
            <a:r>
              <a:rPr lang="ja-JP" altLang="en-US" sz="2400" dirty="0">
                <a:latin typeface="+mn-ea"/>
              </a:rPr>
              <a:t>赤字</a:t>
            </a:r>
            <a:r>
              <a:rPr lang="ja-JP" altLang="en-US" sz="2400" dirty="0" smtClean="0">
                <a:latin typeface="+mn-ea"/>
              </a:rPr>
              <a:t>の</a:t>
            </a:r>
            <a:r>
              <a:rPr lang="ja-JP" altLang="en-US" sz="2400" dirty="0">
                <a:latin typeface="+mn-ea"/>
              </a:rPr>
              <a:t>個所</a:t>
            </a:r>
            <a:r>
              <a:rPr lang="ja-JP" altLang="en-US" sz="2400" dirty="0" smtClean="0">
                <a:latin typeface="+mn-ea"/>
              </a:rPr>
              <a:t>がご記入いただく個所となります。</a:t>
            </a:r>
            <a:endParaRPr lang="en-US" altLang="ja-JP" sz="2400" dirty="0" smtClean="0">
              <a:latin typeface="+mn-ea"/>
            </a:endParaRPr>
          </a:p>
          <a:p>
            <a:r>
              <a:rPr kumimoji="1" lang="ja-JP" altLang="en-US" sz="2400" dirty="0" smtClean="0">
                <a:latin typeface="+mn-ea"/>
              </a:rPr>
              <a:t>１テーマにつき「出前授業のテーマ」シートを</a:t>
            </a:r>
            <a:r>
              <a:rPr lang="ja-JP" altLang="en-US" sz="2400" dirty="0" smtClean="0">
                <a:latin typeface="+mn-ea"/>
              </a:rPr>
              <a:t>１枚使用してください</a:t>
            </a:r>
            <a:endParaRPr lang="en-US" altLang="ja-JP" sz="2400" dirty="0" smtClean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ご不明な点がございましたら、下記担当者までご連絡ください。</a:t>
            </a:r>
            <a:endParaRPr lang="en-US" altLang="ja-JP" sz="2400" dirty="0">
              <a:latin typeface="+mn-ea"/>
            </a:endParaRPr>
          </a:p>
          <a:p>
            <a:pPr marL="0" indent="0" algn="r">
              <a:buNone/>
            </a:pPr>
            <a:r>
              <a:rPr lang="ja-JP" altLang="en-US" sz="2400" dirty="0" smtClean="0">
                <a:latin typeface="+mn-ea"/>
              </a:rPr>
              <a:t>大阪市都島区役所保健福祉課（こども教育担当）</a:t>
            </a:r>
            <a:endParaRPr lang="en-US" altLang="ja-JP" sz="2400" dirty="0" smtClean="0">
              <a:latin typeface="+mn-ea"/>
            </a:endParaRPr>
          </a:p>
          <a:p>
            <a:pPr marL="0" indent="0" algn="r">
              <a:buNone/>
            </a:pPr>
            <a:r>
              <a:rPr lang="en-US" altLang="ja-JP" sz="2400" dirty="0" smtClean="0">
                <a:latin typeface="+mn-ea"/>
              </a:rPr>
              <a:t>TEL:06-6882-9944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e-mail</a:t>
            </a:r>
            <a:r>
              <a:rPr lang="ja-JP" altLang="en-US" sz="2400" dirty="0" smtClean="0">
                <a:latin typeface="+mn-ea"/>
              </a:rPr>
              <a:t>：</a:t>
            </a:r>
            <a:r>
              <a:rPr lang="en-US" altLang="ja-JP" sz="2400" dirty="0" smtClean="0">
                <a:latin typeface="+mn-ea"/>
                <a:hlinkClick r:id="rId2"/>
              </a:rPr>
              <a:t>tb0006@city.osaka.lg.jp</a:t>
            </a:r>
            <a:endParaRPr lang="en-US" altLang="ja-JP" sz="2400" dirty="0" smtClean="0">
              <a:latin typeface="+mn-ea"/>
            </a:endParaRPr>
          </a:p>
          <a:p>
            <a:endParaRPr lang="en-US" altLang="ja-JP" dirty="0" smtClean="0">
              <a:latin typeface="+mn-ea"/>
            </a:endParaRPr>
          </a:p>
          <a:p>
            <a:endParaRPr kumimoji="1" lang="ja-JP" altLang="en-US" dirty="0">
              <a:latin typeface="+mn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312728" y="277091"/>
            <a:ext cx="1316182" cy="4433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別　紙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02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640595" y="514226"/>
            <a:ext cx="8659091" cy="3341556"/>
            <a:chOff x="640595" y="252021"/>
            <a:chExt cx="8659091" cy="3341556"/>
          </a:xfrm>
        </p:grpSpPr>
        <p:sp>
          <p:nvSpPr>
            <p:cNvPr id="5" name="正方形/長方形 4"/>
            <p:cNvSpPr/>
            <p:nvPr/>
          </p:nvSpPr>
          <p:spPr>
            <a:xfrm>
              <a:off x="640599" y="623221"/>
              <a:ext cx="720433" cy="50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NO.</a:t>
              </a:r>
              <a:endParaRPr kumimoji="1" lang="ja-JP" altLang="en-US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1361032" y="623221"/>
              <a:ext cx="7938654" cy="50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rgbClr val="FF0000"/>
                  </a:solidFill>
                </a:rPr>
                <a:t>①　企業・</a:t>
              </a:r>
              <a:r>
                <a:rPr kumimoji="1" lang="ja-JP" altLang="en-US" dirty="0" smtClean="0">
                  <a:solidFill>
                    <a:srgbClr val="FF0000"/>
                  </a:solidFill>
                </a:rPr>
                <a:t>団体名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640595" y="1121568"/>
              <a:ext cx="8659090" cy="4337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rgbClr val="FF0000"/>
                  </a:solidFill>
                </a:rPr>
                <a:t>②</a:t>
              </a:r>
              <a:r>
                <a:rPr kumimoji="1" lang="ja-JP" altLang="en-US" sz="1400" dirty="0">
                  <a:solidFill>
                    <a:srgbClr val="FF0000"/>
                  </a:solidFill>
                </a:rPr>
                <a:t>　企業・団体を紹介している公式</a:t>
              </a:r>
              <a:r>
                <a:rPr kumimoji="1" lang="ja-JP" altLang="en-US" sz="1400" dirty="0" err="1">
                  <a:solidFill>
                    <a:srgbClr val="FF0000"/>
                  </a:solidFill>
                </a:rPr>
                <a:t>ｗ</a:t>
              </a:r>
              <a:r>
                <a:rPr kumimoji="1" lang="en-US" altLang="ja-JP" sz="1400" dirty="0" err="1">
                  <a:solidFill>
                    <a:srgbClr val="FF0000"/>
                  </a:solidFill>
                </a:rPr>
                <a:t>eb</a:t>
              </a:r>
              <a:r>
                <a:rPr kumimoji="1" lang="ja-JP" altLang="en-US" sz="1400" dirty="0">
                  <a:solidFill>
                    <a:srgbClr val="FF0000"/>
                  </a:solidFill>
                </a:rPr>
                <a:t>ページの</a:t>
              </a:r>
              <a:r>
                <a:rPr kumimoji="1" lang="en-US" altLang="ja-JP" sz="1400" dirty="0" smtClean="0">
                  <a:solidFill>
                    <a:srgbClr val="FF0000"/>
                  </a:solidFill>
                </a:rPr>
                <a:t>URL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7768596" y="1555275"/>
              <a:ext cx="1531089" cy="20383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rgbClr val="FF0000"/>
                  </a:solidFill>
                </a:rPr>
                <a:t>上</a:t>
              </a:r>
              <a:r>
                <a:rPr kumimoji="1" lang="ja-JP" altLang="en-US" sz="1400" dirty="0">
                  <a:solidFill>
                    <a:srgbClr val="FF0000"/>
                  </a:solidFill>
                </a:rPr>
                <a:t>の企業・団体</a:t>
              </a:r>
              <a:r>
                <a:rPr kumimoji="1" lang="en-US" altLang="ja-JP" sz="1400" dirty="0">
                  <a:solidFill>
                    <a:srgbClr val="FF0000"/>
                  </a:solidFill>
                </a:rPr>
                <a:t>web</a:t>
              </a:r>
              <a:r>
                <a:rPr kumimoji="1" lang="ja-JP" altLang="en-US" sz="1400" dirty="0">
                  <a:solidFill>
                    <a:srgbClr val="FF0000"/>
                  </a:solidFill>
                </a:rPr>
                <a:t>ページ</a:t>
              </a:r>
              <a:r>
                <a:rPr kumimoji="1" lang="en-US" altLang="ja-JP" sz="1400" dirty="0">
                  <a:solidFill>
                    <a:srgbClr val="FF0000"/>
                  </a:solidFill>
                </a:rPr>
                <a:t>URL</a:t>
              </a:r>
              <a:r>
                <a:rPr kumimoji="1" lang="ja-JP" altLang="en-US" sz="1400" dirty="0">
                  <a:solidFill>
                    <a:srgbClr val="FF0000"/>
                  </a:solidFill>
                </a:rPr>
                <a:t>の</a:t>
              </a:r>
              <a:r>
                <a:rPr kumimoji="1" lang="en-US" altLang="ja-JP" sz="1400" dirty="0">
                  <a:solidFill>
                    <a:srgbClr val="FF0000"/>
                  </a:solidFill>
                </a:rPr>
                <a:t>QR</a:t>
              </a:r>
              <a:r>
                <a:rPr kumimoji="1" lang="ja-JP" altLang="en-US" sz="1400" dirty="0">
                  <a:solidFill>
                    <a:srgbClr val="FF0000"/>
                  </a:solidFill>
                </a:rPr>
                <a:t>コードを張り付けます</a:t>
              </a:r>
            </a:p>
            <a:p>
              <a:pPr algn="ctr"/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640595" y="1555275"/>
              <a:ext cx="7127999" cy="20383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rgbClr val="FF0000"/>
                  </a:solidFill>
                </a:rPr>
                <a:t>③</a:t>
              </a:r>
              <a:r>
                <a:rPr kumimoji="1" lang="ja-JP" altLang="en-US" sz="1400" dirty="0">
                  <a:solidFill>
                    <a:srgbClr val="FF0000"/>
                  </a:solidFill>
                </a:rPr>
                <a:t>　企業・団体の簡単な紹介</a:t>
              </a:r>
              <a:r>
                <a:rPr kumimoji="1" lang="ja-JP" altLang="en-US" sz="1400" dirty="0" smtClean="0">
                  <a:solidFill>
                    <a:srgbClr val="FF0000"/>
                  </a:solidFill>
                </a:rPr>
                <a:t>文</a:t>
              </a:r>
              <a:endParaRPr kumimoji="1" lang="en-US" altLang="ja-JP" sz="1400" dirty="0" smtClean="0">
                <a:solidFill>
                  <a:srgbClr val="FF0000"/>
                </a:solidFill>
              </a:endParaRPr>
            </a:p>
            <a:p>
              <a:pPr algn="ctr"/>
              <a:endParaRPr kumimoji="1" lang="en-US" altLang="ja-JP" sz="1400" dirty="0">
                <a:solidFill>
                  <a:srgbClr val="FF0000"/>
                </a:solidFill>
              </a:endParaRPr>
            </a:p>
            <a:p>
              <a:pPr algn="ctr"/>
              <a:r>
                <a:rPr kumimoji="1" lang="ja-JP" altLang="en-US" sz="1400" dirty="0">
                  <a:solidFill>
                    <a:srgbClr val="FF0000"/>
                  </a:solidFill>
                </a:rPr>
                <a:t>出前授業以外の</a:t>
              </a:r>
              <a:r>
                <a:rPr kumimoji="1" lang="en-US" altLang="ja-JP" sz="1400" dirty="0">
                  <a:solidFill>
                    <a:srgbClr val="FF0000"/>
                  </a:solidFill>
                </a:rPr>
                <a:t>CSR</a:t>
              </a:r>
              <a:r>
                <a:rPr kumimoji="1" lang="ja-JP" altLang="en-US" sz="1400" dirty="0">
                  <a:solidFill>
                    <a:srgbClr val="FF0000"/>
                  </a:solidFill>
                </a:rPr>
                <a:t>連携が可能なものがあれば、ここでご紹介ください</a:t>
              </a:r>
              <a:endParaRPr kumimoji="1" lang="en-US" altLang="ja-JP" sz="1400" dirty="0">
                <a:solidFill>
                  <a:srgbClr val="FF0000"/>
                </a:solidFill>
              </a:endParaRPr>
            </a:p>
            <a:p>
              <a:endParaRPr kumimoji="1" lang="en-US" altLang="ja-JP" sz="1400" dirty="0">
                <a:solidFill>
                  <a:schemeClr val="tx1"/>
                </a:solidFill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640595" y="252021"/>
              <a:ext cx="57740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企業・団体紹介シート</a:t>
              </a:r>
              <a:endPara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24" name="テキスト ボックス 23"/>
          <p:cNvSpPr txBox="1"/>
          <p:nvPr/>
        </p:nvSpPr>
        <p:spPr>
          <a:xfrm>
            <a:off x="640595" y="3791167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担当者連絡先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640595" y="4160499"/>
            <a:ext cx="8659091" cy="1734828"/>
            <a:chOff x="640595" y="4160499"/>
            <a:chExt cx="8659091" cy="1734828"/>
          </a:xfrm>
        </p:grpSpPr>
        <p:sp>
          <p:nvSpPr>
            <p:cNvPr id="25" name="正方形/長方形 24"/>
            <p:cNvSpPr/>
            <p:nvPr/>
          </p:nvSpPr>
          <p:spPr>
            <a:xfrm>
              <a:off x="640596" y="4160499"/>
              <a:ext cx="8659090" cy="4337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rgbClr val="FF0000"/>
                  </a:solidFill>
                </a:rPr>
                <a:t>部署名と役職、氏名　</a:t>
              </a:r>
              <a:r>
                <a:rPr kumimoji="1" lang="ja-JP" altLang="en-US" sz="1400" dirty="0" smtClean="0">
                  <a:solidFill>
                    <a:srgbClr val="FF0000"/>
                  </a:solidFill>
                </a:rPr>
                <a:t>④</a:t>
              </a:r>
              <a:endParaRPr kumimoji="1" lang="en-US" altLang="ja-JP" sz="1400" dirty="0">
                <a:solidFill>
                  <a:srgbClr val="FF0000"/>
                </a:solidFill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640596" y="4594206"/>
              <a:ext cx="8659090" cy="4337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</a:rPr>
                <a:t>　　</a:t>
              </a:r>
              <a:r>
                <a:rPr kumimoji="1" lang="ja-JP" altLang="en-US" sz="1400" dirty="0">
                  <a:solidFill>
                    <a:srgbClr val="FF0000"/>
                  </a:solidFill>
                </a:rPr>
                <a:t>郵便物の送付先　</a:t>
              </a:r>
              <a:r>
                <a:rPr kumimoji="1" lang="ja-JP" altLang="en-US" sz="1400" dirty="0" smtClean="0">
                  <a:solidFill>
                    <a:srgbClr val="FF0000"/>
                  </a:solidFill>
                </a:rPr>
                <a:t>⑤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640595" y="5027913"/>
              <a:ext cx="8659090" cy="4337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</a:rPr>
                <a:t>　　</a:t>
              </a:r>
              <a:r>
                <a:rPr kumimoji="1" lang="ja-JP" altLang="en-US" sz="1400" dirty="0">
                  <a:solidFill>
                    <a:srgbClr val="FF0000"/>
                  </a:solidFill>
                </a:rPr>
                <a:t>　電話連絡先と、</a:t>
              </a:r>
              <a:r>
                <a:rPr kumimoji="1" lang="en-US" altLang="ja-JP" sz="1400" dirty="0">
                  <a:solidFill>
                    <a:srgbClr val="FF0000"/>
                  </a:solidFill>
                </a:rPr>
                <a:t>FAX</a:t>
              </a:r>
              <a:r>
                <a:rPr kumimoji="1" lang="ja-JP" altLang="en-US" sz="1400" dirty="0">
                  <a:solidFill>
                    <a:srgbClr val="FF0000"/>
                  </a:solidFill>
                </a:rPr>
                <a:t>番号（あれば）</a:t>
              </a:r>
              <a:r>
                <a:rPr kumimoji="1" lang="ja-JP" altLang="en-US" sz="1400" dirty="0" smtClean="0">
                  <a:solidFill>
                    <a:srgbClr val="FF0000"/>
                  </a:solidFill>
                </a:rPr>
                <a:t>⑥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640595" y="5461620"/>
              <a:ext cx="8659090" cy="4337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rgbClr val="FF0000"/>
                  </a:solidFill>
                </a:rPr>
                <a:t>　電子メールアドレス　</a:t>
              </a:r>
              <a:r>
                <a:rPr kumimoji="1" lang="ja-JP" altLang="en-US" sz="1400" dirty="0" smtClean="0">
                  <a:solidFill>
                    <a:srgbClr val="FF0000"/>
                  </a:solidFill>
                </a:rPr>
                <a:t>⑦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1" name="左中かっこ 30"/>
          <p:cNvSpPr/>
          <p:nvPr/>
        </p:nvSpPr>
        <p:spPr>
          <a:xfrm>
            <a:off x="2492952" y="4429125"/>
            <a:ext cx="332510" cy="1267063"/>
          </a:xfrm>
          <a:prstGeom prst="leftBrace">
            <a:avLst>
              <a:gd name="adj1" fmla="val 8333"/>
              <a:gd name="adj2" fmla="val 39309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49355" y="4594206"/>
            <a:ext cx="1743596" cy="738664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FF0000"/>
                </a:solidFill>
              </a:rPr>
              <a:t>学校からの連絡先窓口となっていただく担当者の方の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81890" y="184378"/>
            <a:ext cx="2050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i="1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（欄の説明）</a:t>
            </a:r>
            <a:endParaRPr kumimoji="1" lang="ja-JP" altLang="en-US" i="1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161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/>
          <p:cNvSpPr/>
          <p:nvPr/>
        </p:nvSpPr>
        <p:spPr>
          <a:xfrm>
            <a:off x="606315" y="1698964"/>
            <a:ext cx="4366057" cy="34599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 smtClean="0">
                <a:solidFill>
                  <a:schemeClr val="tx1"/>
                </a:solidFill>
              </a:rPr>
              <a:t>□職業講話　□職場見学　□職場体験　□その他</a:t>
            </a:r>
            <a:endParaRPr kumimoji="1" lang="en-US" altLang="ja-JP" sz="1400" dirty="0">
              <a:solidFill>
                <a:srgbClr val="FF0000"/>
              </a:solidFill>
            </a:endParaRPr>
          </a:p>
          <a:p>
            <a:r>
              <a:rPr kumimoji="1" lang="ja-JP" altLang="en-US" sz="1400" dirty="0" smtClean="0">
                <a:solidFill>
                  <a:srgbClr val="FF0000"/>
                </a:solidFill>
              </a:rPr>
              <a:t>⑨</a:t>
            </a:r>
            <a:endParaRPr kumimoji="1" lang="en-US" altLang="ja-JP" sz="1400" dirty="0">
              <a:solidFill>
                <a:srgbClr val="FF0000"/>
              </a:solidFill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</a:rPr>
              <a:t>上記のテーマに関する概要などをご記入ください。</a:t>
            </a:r>
            <a:endParaRPr kumimoji="1" lang="en-US" altLang="ja-JP" sz="1400" dirty="0">
              <a:solidFill>
                <a:srgbClr val="FF0000"/>
              </a:solidFill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</a:rPr>
              <a:t>画像なども掲載できます。</a:t>
            </a:r>
            <a:endParaRPr kumimoji="1" lang="en-US" altLang="ja-JP" sz="1400" dirty="0">
              <a:solidFill>
                <a:srgbClr val="FF0000"/>
              </a:solidFill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</a:rPr>
              <a:t>テーマによって連絡先が異なる場合は、こちらに掲載してください</a:t>
            </a:r>
            <a:r>
              <a:rPr kumimoji="1" lang="ja-JP" altLang="en-US" sz="1400" dirty="0" smtClean="0">
                <a:solidFill>
                  <a:srgbClr val="FF0000"/>
                </a:solidFill>
              </a:rPr>
              <a:t>。</a:t>
            </a:r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362547" y="707026"/>
            <a:ext cx="7920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⑧　出前授業のテーマ（１テーマで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１ページです）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24392" y="361690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職業出前授業シート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4972374" y="1698964"/>
            <a:ext cx="1952302" cy="34599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100" b="1" dirty="0" smtClean="0">
                <a:solidFill>
                  <a:schemeClr val="tx1"/>
                </a:solidFill>
              </a:rPr>
              <a:t>□繁忙期不可</a:t>
            </a:r>
            <a:endParaRPr kumimoji="1" lang="en-US" altLang="ja-JP" sz="1100" b="1" dirty="0" smtClean="0">
              <a:solidFill>
                <a:schemeClr val="tx1"/>
              </a:solidFill>
            </a:endParaRPr>
          </a:p>
          <a:p>
            <a:r>
              <a:rPr kumimoji="1" lang="en-US" altLang="ja-JP" sz="1100" b="1" dirty="0" smtClean="0">
                <a:solidFill>
                  <a:schemeClr val="tx1"/>
                </a:solidFill>
              </a:rPr>
              <a:t>(</a:t>
            </a:r>
            <a:r>
              <a:rPr kumimoji="1" lang="ja-JP" altLang="en-US" sz="1100" b="1" dirty="0" smtClean="0">
                <a:solidFill>
                  <a:schemeClr val="tx1"/>
                </a:solidFill>
              </a:rPr>
              <a:t>主な繁忙期：　　　　　　</a:t>
            </a:r>
            <a:r>
              <a:rPr kumimoji="1" lang="en-US" altLang="ja-JP" sz="1100" b="1" dirty="0" smtClean="0">
                <a:solidFill>
                  <a:schemeClr val="tx1"/>
                </a:solidFill>
              </a:rPr>
              <a:t>)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□回数制限あり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□リモート</a:t>
            </a:r>
            <a:r>
              <a:rPr kumimoji="1" lang="ja-JP" altLang="en-US" sz="1100" b="1" dirty="0" smtClean="0">
                <a:solidFill>
                  <a:schemeClr val="tx1"/>
                </a:solidFill>
              </a:rPr>
              <a:t>のみ可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□その他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　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　</a:t>
            </a:r>
            <a:endParaRPr kumimoji="1" lang="en-US" altLang="ja-JP" sz="1100" dirty="0" smtClean="0">
              <a:solidFill>
                <a:schemeClr val="tx1"/>
              </a:solidFill>
            </a:endParaRPr>
          </a:p>
          <a:p>
            <a:endParaRPr kumimoji="1" lang="en-US" altLang="ja-JP" sz="1100" dirty="0">
              <a:solidFill>
                <a:schemeClr val="tx1"/>
              </a:solidFill>
            </a:endParaRPr>
          </a:p>
          <a:p>
            <a:endParaRPr kumimoji="1"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886647" y="1288329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実施時の</a:t>
            </a:r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条件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42114" y="1330495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実施</a:t>
            </a:r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内容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924677" y="1698964"/>
            <a:ext cx="2357870" cy="34599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100" b="1" dirty="0" smtClean="0">
                <a:solidFill>
                  <a:schemeClr val="tx1"/>
                </a:solidFill>
              </a:rPr>
              <a:t>学校での使用</a:t>
            </a:r>
            <a:r>
              <a:rPr kumimoji="1" lang="ja-JP" altLang="en-US" sz="1100" b="1" dirty="0">
                <a:solidFill>
                  <a:schemeClr val="tx1"/>
                </a:solidFill>
              </a:rPr>
              <a:t>機材等について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パソコン使用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□なし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rgbClr val="0070C0"/>
                </a:solidFill>
              </a:rPr>
              <a:t>　</a:t>
            </a:r>
            <a:r>
              <a:rPr kumimoji="1" lang="ja-JP" altLang="en-US" sz="1100" b="1" dirty="0" smtClean="0">
                <a:solidFill>
                  <a:schemeClr val="tx1"/>
                </a:solidFill>
              </a:rPr>
              <a:t>□あり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　</a:t>
            </a:r>
            <a:r>
              <a:rPr kumimoji="1" lang="ja-JP" altLang="en-US" sz="1100" b="1" dirty="0" smtClean="0">
                <a:solidFill>
                  <a:schemeClr val="tx1"/>
                </a:solidFill>
              </a:rPr>
              <a:t>□持込</a:t>
            </a:r>
            <a:r>
              <a:rPr kumimoji="1" lang="ja-JP" altLang="en-US" sz="1100" b="1" dirty="0">
                <a:solidFill>
                  <a:schemeClr val="tx1"/>
                </a:solidFill>
              </a:rPr>
              <a:t>あり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　　持込パソコンのモニター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　　接続端子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　　　</a:t>
            </a:r>
            <a:r>
              <a:rPr kumimoji="1" lang="ja-JP" altLang="en-US" sz="1100" b="1" dirty="0" smtClean="0">
                <a:solidFill>
                  <a:schemeClr val="tx1"/>
                </a:solidFill>
              </a:rPr>
              <a:t>□</a:t>
            </a:r>
            <a:r>
              <a:rPr kumimoji="1" lang="en-US" altLang="ja-JP" sz="1100" b="1" dirty="0" smtClean="0">
                <a:solidFill>
                  <a:schemeClr val="tx1"/>
                </a:solidFill>
              </a:rPr>
              <a:t>HDMI</a:t>
            </a:r>
            <a:r>
              <a:rPr kumimoji="1" lang="ja-JP" altLang="en-US" sz="1100" b="1" dirty="0">
                <a:solidFill>
                  <a:schemeClr val="tx1"/>
                </a:solidFill>
              </a:rPr>
              <a:t>　□</a:t>
            </a:r>
            <a:r>
              <a:rPr kumimoji="1" lang="en-US" altLang="ja-JP" sz="1100" b="1" dirty="0">
                <a:solidFill>
                  <a:schemeClr val="tx1"/>
                </a:solidFill>
              </a:rPr>
              <a:t>15pin</a:t>
            </a: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　□持込なし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使用教室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</a:t>
            </a:r>
            <a:r>
              <a:rPr kumimoji="1" lang="ja-JP" altLang="en-US" sz="1100" b="1" dirty="0" smtClean="0">
                <a:solidFill>
                  <a:schemeClr val="tx1"/>
                </a:solidFill>
              </a:rPr>
              <a:t>□普通</a:t>
            </a:r>
            <a:r>
              <a:rPr kumimoji="1" lang="ja-JP" altLang="en-US" sz="1100" b="1" dirty="0">
                <a:solidFill>
                  <a:schemeClr val="tx1"/>
                </a:solidFill>
              </a:rPr>
              <a:t>教室　　□理科室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□体育館　　　□格技室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□家庭科室　　□技術室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□音楽室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 smtClean="0">
                <a:solidFill>
                  <a:schemeClr val="tx1"/>
                </a:solidFill>
              </a:rPr>
              <a:t>□その他</a:t>
            </a:r>
            <a:endParaRPr kumimoji="1" lang="en-US" altLang="ja-JP" sz="1100" b="1" dirty="0">
              <a:solidFill>
                <a:schemeClr val="tx1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642114" y="710589"/>
            <a:ext cx="720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NO.</a:t>
            </a:r>
            <a:endParaRPr kumimoji="1"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127520" y="4427444"/>
            <a:ext cx="4014062" cy="43088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rgbClr val="FF0000"/>
                </a:solidFill>
              </a:rPr>
              <a:t>当てはまる個所の□を■に変更し、必要に</a:t>
            </a:r>
            <a:r>
              <a:rPr kumimoji="1" lang="ja-JP" altLang="en-US" sz="1100" dirty="0" smtClean="0">
                <a:solidFill>
                  <a:srgbClr val="FF0000"/>
                </a:solidFill>
              </a:rPr>
              <a:t>応じて</a:t>
            </a:r>
            <a:r>
              <a:rPr kumimoji="1" lang="ja-JP" altLang="en-US" sz="1100" dirty="0">
                <a:solidFill>
                  <a:srgbClr val="FF0000"/>
                </a:solidFill>
              </a:rPr>
              <a:t>コメント</a:t>
            </a:r>
            <a:r>
              <a:rPr kumimoji="1" lang="ja-JP" altLang="en-US" sz="1100" dirty="0" smtClean="0">
                <a:solidFill>
                  <a:srgbClr val="FF0000"/>
                </a:solidFill>
              </a:rPr>
              <a:t>を追記してください。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289071" y="1697920"/>
            <a:ext cx="589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⑩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692928" y="1698964"/>
            <a:ext cx="589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⑪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597747" y="5569527"/>
            <a:ext cx="8684800" cy="8637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 smtClean="0">
                <a:solidFill>
                  <a:srgbClr val="FF0000"/>
                </a:solidFill>
              </a:rPr>
              <a:t>⑫</a:t>
            </a:r>
            <a:endParaRPr kumimoji="1" lang="en-US" altLang="ja-JP" sz="1400" dirty="0">
              <a:solidFill>
                <a:srgbClr val="FF0000"/>
              </a:solidFill>
            </a:endParaRPr>
          </a:p>
          <a:p>
            <a:r>
              <a:rPr kumimoji="1" lang="ja-JP" altLang="en-US" sz="1400" dirty="0" smtClean="0">
                <a:solidFill>
                  <a:srgbClr val="FF0000"/>
                </a:solidFill>
              </a:rPr>
              <a:t>その他の留意点があればご記入ください</a:t>
            </a:r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97747" y="5187106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その他留意点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5396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640599" y="623221"/>
            <a:ext cx="720433" cy="50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NO.</a:t>
            </a:r>
            <a:endParaRPr kumimoji="1"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61032" y="623221"/>
            <a:ext cx="7938654" cy="50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40595" y="1121568"/>
            <a:ext cx="8659090" cy="4337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768596" y="1555275"/>
            <a:ext cx="1531089" cy="20383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640595" y="1555275"/>
            <a:ext cx="7127999" cy="20383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40597" y="190967"/>
            <a:ext cx="5774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企業・団体紹介シート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40595" y="3791167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担当者連絡先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640596" y="4160499"/>
            <a:ext cx="8659090" cy="4337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640596" y="4594206"/>
            <a:ext cx="8659090" cy="4337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40595" y="5027913"/>
            <a:ext cx="8659090" cy="4337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640595" y="5461620"/>
            <a:ext cx="8659090" cy="4337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531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1362547" y="707026"/>
            <a:ext cx="7920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24392" y="361690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職業出前授業シート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886647" y="1288329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実施</a:t>
            </a:r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時の条件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42114" y="1330495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テーマの内容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924677" y="1698965"/>
            <a:ext cx="2357870" cy="3524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100" b="1" dirty="0" smtClean="0">
                <a:solidFill>
                  <a:schemeClr val="tx1"/>
                </a:solidFill>
              </a:rPr>
              <a:t>学校での使用</a:t>
            </a:r>
            <a:r>
              <a:rPr kumimoji="1" lang="ja-JP" altLang="en-US" sz="1100" b="1" dirty="0">
                <a:solidFill>
                  <a:schemeClr val="tx1"/>
                </a:solidFill>
              </a:rPr>
              <a:t>機材等について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パソコン使用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□なし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rgbClr val="0070C0"/>
                </a:solidFill>
              </a:rPr>
              <a:t>　</a:t>
            </a:r>
            <a:r>
              <a:rPr kumimoji="1" lang="ja-JP" altLang="en-US" sz="1100" b="1" dirty="0">
                <a:solidFill>
                  <a:schemeClr val="tx1"/>
                </a:solidFill>
              </a:rPr>
              <a:t>□あり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　□持込あり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　　持込パソコンのモニター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　　接続端子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　　　□</a:t>
            </a:r>
            <a:r>
              <a:rPr kumimoji="1" lang="en-US" altLang="ja-JP" sz="1100" b="1" dirty="0">
                <a:solidFill>
                  <a:schemeClr val="tx1"/>
                </a:solidFill>
              </a:rPr>
              <a:t>HDMI</a:t>
            </a:r>
            <a:r>
              <a:rPr kumimoji="1" lang="ja-JP" altLang="en-US" sz="1100" b="1" dirty="0">
                <a:solidFill>
                  <a:schemeClr val="tx1"/>
                </a:solidFill>
              </a:rPr>
              <a:t>　□</a:t>
            </a:r>
            <a:r>
              <a:rPr kumimoji="1" lang="en-US" altLang="ja-JP" sz="1100" b="1" dirty="0">
                <a:solidFill>
                  <a:schemeClr val="tx1"/>
                </a:solidFill>
              </a:rPr>
              <a:t>15pin</a:t>
            </a: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　□持込なし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使用教室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□普通教室　　□理科室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□体育館　　　□格技室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□家庭科室　　□技術室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□音楽室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□その他</a:t>
            </a:r>
            <a:endParaRPr kumimoji="1" lang="en-US" altLang="ja-JP" sz="1100" b="1" dirty="0">
              <a:solidFill>
                <a:schemeClr val="tx1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642114" y="710589"/>
            <a:ext cx="720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NO.</a:t>
            </a:r>
            <a:endParaRPr kumimoji="1"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97747" y="5187106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その他留意点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606315" y="5556438"/>
            <a:ext cx="8676232" cy="7750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972374" y="1698964"/>
            <a:ext cx="1952302" cy="3524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100" b="1" dirty="0" smtClean="0">
                <a:solidFill>
                  <a:schemeClr val="tx1"/>
                </a:solidFill>
              </a:rPr>
              <a:t>□繁忙期不可</a:t>
            </a:r>
            <a:endParaRPr kumimoji="1" lang="en-US" altLang="ja-JP" sz="1100" b="1" dirty="0" smtClean="0">
              <a:solidFill>
                <a:schemeClr val="tx1"/>
              </a:solidFill>
            </a:endParaRPr>
          </a:p>
          <a:p>
            <a:r>
              <a:rPr kumimoji="1" lang="en-US" altLang="ja-JP" sz="1100" b="1" dirty="0" smtClean="0">
                <a:solidFill>
                  <a:schemeClr val="tx1"/>
                </a:solidFill>
              </a:rPr>
              <a:t>(</a:t>
            </a:r>
            <a:r>
              <a:rPr kumimoji="1" lang="ja-JP" altLang="en-US" sz="1100" b="1" dirty="0" smtClean="0">
                <a:solidFill>
                  <a:schemeClr val="tx1"/>
                </a:solidFill>
              </a:rPr>
              <a:t>主な繁忙期：　　　　　　</a:t>
            </a:r>
            <a:r>
              <a:rPr kumimoji="1" lang="en-US" altLang="ja-JP" sz="1100" b="1" dirty="0" smtClean="0">
                <a:solidFill>
                  <a:schemeClr val="tx1"/>
                </a:solidFill>
              </a:rPr>
              <a:t>)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□回数制限あり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□リモート</a:t>
            </a:r>
            <a:r>
              <a:rPr kumimoji="1" lang="ja-JP" altLang="en-US" sz="1100" b="1" dirty="0" smtClean="0">
                <a:solidFill>
                  <a:schemeClr val="tx1"/>
                </a:solidFill>
              </a:rPr>
              <a:t>のみ可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□その他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　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　</a:t>
            </a:r>
            <a:endParaRPr kumimoji="1" lang="en-US" altLang="ja-JP" sz="1100" dirty="0" smtClean="0">
              <a:solidFill>
                <a:schemeClr val="tx1"/>
              </a:solidFill>
            </a:endParaRPr>
          </a:p>
          <a:p>
            <a:endParaRPr kumimoji="1" lang="en-US" altLang="ja-JP" sz="1100" dirty="0">
              <a:solidFill>
                <a:schemeClr val="tx1"/>
              </a:solidFill>
            </a:endParaRPr>
          </a:p>
          <a:p>
            <a:endParaRPr kumimoji="1"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06315" y="1698964"/>
            <a:ext cx="4366057" cy="3524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 smtClean="0">
                <a:solidFill>
                  <a:schemeClr val="tx1"/>
                </a:solidFill>
              </a:rPr>
              <a:t>□職業講話　□職場見学　□職場体験　□その他</a:t>
            </a:r>
            <a:endParaRPr kumimoji="1" lang="en-US" altLang="ja-JP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142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1362547" y="707026"/>
            <a:ext cx="7920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24392" y="361690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職業出前授業シート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886647" y="1288329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実施</a:t>
            </a:r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時の条件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42114" y="1330495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テーマの内容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924677" y="1698965"/>
            <a:ext cx="2357870" cy="3524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100" b="1" dirty="0" smtClean="0">
                <a:solidFill>
                  <a:schemeClr val="tx1"/>
                </a:solidFill>
              </a:rPr>
              <a:t>学校での使用</a:t>
            </a:r>
            <a:r>
              <a:rPr kumimoji="1" lang="ja-JP" altLang="en-US" sz="1100" b="1" dirty="0">
                <a:solidFill>
                  <a:schemeClr val="tx1"/>
                </a:solidFill>
              </a:rPr>
              <a:t>機材等について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パソコン使用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□なし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rgbClr val="0070C0"/>
                </a:solidFill>
              </a:rPr>
              <a:t>　</a:t>
            </a:r>
            <a:r>
              <a:rPr kumimoji="1" lang="ja-JP" altLang="en-US" sz="1100" b="1" dirty="0">
                <a:solidFill>
                  <a:schemeClr val="tx1"/>
                </a:solidFill>
              </a:rPr>
              <a:t>□あり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　□持込あり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　　持込パソコンのモニター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　　接続端子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　　　□</a:t>
            </a:r>
            <a:r>
              <a:rPr kumimoji="1" lang="en-US" altLang="ja-JP" sz="1100" b="1" dirty="0">
                <a:solidFill>
                  <a:schemeClr val="tx1"/>
                </a:solidFill>
              </a:rPr>
              <a:t>HDMI</a:t>
            </a:r>
            <a:r>
              <a:rPr kumimoji="1" lang="ja-JP" altLang="en-US" sz="1100" b="1" dirty="0">
                <a:solidFill>
                  <a:schemeClr val="tx1"/>
                </a:solidFill>
              </a:rPr>
              <a:t>　□</a:t>
            </a:r>
            <a:r>
              <a:rPr kumimoji="1" lang="en-US" altLang="ja-JP" sz="1100" b="1" dirty="0">
                <a:solidFill>
                  <a:schemeClr val="tx1"/>
                </a:solidFill>
              </a:rPr>
              <a:t>15pin</a:t>
            </a: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　□持込なし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使用教室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□普通教室　　□理科室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□体育館　　　□格技室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□家庭科室　　□技術室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□音楽室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□その他</a:t>
            </a:r>
            <a:endParaRPr kumimoji="1" lang="en-US" altLang="ja-JP" sz="1100" b="1" dirty="0">
              <a:solidFill>
                <a:schemeClr val="tx1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642114" y="710589"/>
            <a:ext cx="720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NO.</a:t>
            </a:r>
            <a:endParaRPr kumimoji="1"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97747" y="5187106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その他留意点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606315" y="5556438"/>
            <a:ext cx="8676232" cy="7750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972374" y="1698964"/>
            <a:ext cx="1952302" cy="3524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100" b="1" dirty="0" smtClean="0">
                <a:solidFill>
                  <a:schemeClr val="tx1"/>
                </a:solidFill>
              </a:rPr>
              <a:t>□繁忙期不可</a:t>
            </a:r>
            <a:endParaRPr kumimoji="1" lang="en-US" altLang="ja-JP" sz="1100" b="1" dirty="0" smtClean="0">
              <a:solidFill>
                <a:schemeClr val="tx1"/>
              </a:solidFill>
            </a:endParaRPr>
          </a:p>
          <a:p>
            <a:r>
              <a:rPr kumimoji="1" lang="en-US" altLang="ja-JP" sz="1100" b="1" dirty="0" smtClean="0">
                <a:solidFill>
                  <a:schemeClr val="tx1"/>
                </a:solidFill>
              </a:rPr>
              <a:t>(</a:t>
            </a:r>
            <a:r>
              <a:rPr kumimoji="1" lang="ja-JP" altLang="en-US" sz="1100" b="1" dirty="0" smtClean="0">
                <a:solidFill>
                  <a:schemeClr val="tx1"/>
                </a:solidFill>
              </a:rPr>
              <a:t>主な繁忙期：　　　　　　</a:t>
            </a:r>
            <a:r>
              <a:rPr kumimoji="1" lang="en-US" altLang="ja-JP" sz="1100" b="1" dirty="0" smtClean="0">
                <a:solidFill>
                  <a:schemeClr val="tx1"/>
                </a:solidFill>
              </a:rPr>
              <a:t>)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□回数制限あり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□リモート</a:t>
            </a:r>
            <a:r>
              <a:rPr kumimoji="1" lang="ja-JP" altLang="en-US" sz="1100" b="1" dirty="0" smtClean="0">
                <a:solidFill>
                  <a:schemeClr val="tx1"/>
                </a:solidFill>
              </a:rPr>
              <a:t>のみ可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□その他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　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　</a:t>
            </a:r>
            <a:endParaRPr kumimoji="1" lang="en-US" altLang="ja-JP" sz="1100" dirty="0" smtClean="0">
              <a:solidFill>
                <a:schemeClr val="tx1"/>
              </a:solidFill>
            </a:endParaRPr>
          </a:p>
          <a:p>
            <a:endParaRPr kumimoji="1" lang="en-US" altLang="ja-JP" sz="1100" dirty="0">
              <a:solidFill>
                <a:schemeClr val="tx1"/>
              </a:solidFill>
            </a:endParaRPr>
          </a:p>
          <a:p>
            <a:endParaRPr kumimoji="1"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06315" y="1698964"/>
            <a:ext cx="4366057" cy="3524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 smtClean="0">
                <a:solidFill>
                  <a:schemeClr val="tx1"/>
                </a:solidFill>
              </a:rPr>
              <a:t>□職業講話　□職場見学　□職場体験　□その他</a:t>
            </a:r>
            <a:endParaRPr kumimoji="1" lang="en-US" altLang="ja-JP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600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1362547" y="707026"/>
            <a:ext cx="7920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24392" y="361690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職業出前授業シート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886647" y="1288329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実施</a:t>
            </a:r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時の条件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42114" y="1330495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テーマの内容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924677" y="1698965"/>
            <a:ext cx="2357870" cy="3524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100" b="1" dirty="0" smtClean="0">
                <a:solidFill>
                  <a:schemeClr val="tx1"/>
                </a:solidFill>
              </a:rPr>
              <a:t>学校での使用</a:t>
            </a:r>
            <a:r>
              <a:rPr kumimoji="1" lang="ja-JP" altLang="en-US" sz="1100" b="1" dirty="0">
                <a:solidFill>
                  <a:schemeClr val="tx1"/>
                </a:solidFill>
              </a:rPr>
              <a:t>機材等について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パソコン使用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□なし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rgbClr val="0070C0"/>
                </a:solidFill>
              </a:rPr>
              <a:t>　</a:t>
            </a:r>
            <a:r>
              <a:rPr kumimoji="1" lang="ja-JP" altLang="en-US" sz="1100" b="1" dirty="0">
                <a:solidFill>
                  <a:schemeClr val="tx1"/>
                </a:solidFill>
              </a:rPr>
              <a:t>□あり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　□持込あり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　　持込パソコンのモニター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　　接続端子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　　　□</a:t>
            </a:r>
            <a:r>
              <a:rPr kumimoji="1" lang="en-US" altLang="ja-JP" sz="1100" b="1" dirty="0">
                <a:solidFill>
                  <a:schemeClr val="tx1"/>
                </a:solidFill>
              </a:rPr>
              <a:t>HDMI</a:t>
            </a:r>
            <a:r>
              <a:rPr kumimoji="1" lang="ja-JP" altLang="en-US" sz="1100" b="1" dirty="0">
                <a:solidFill>
                  <a:schemeClr val="tx1"/>
                </a:solidFill>
              </a:rPr>
              <a:t>　□</a:t>
            </a:r>
            <a:r>
              <a:rPr kumimoji="1" lang="en-US" altLang="ja-JP" sz="1100" b="1" dirty="0">
                <a:solidFill>
                  <a:schemeClr val="tx1"/>
                </a:solidFill>
              </a:rPr>
              <a:t>15pin</a:t>
            </a: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　□持込なし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使用教室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□普通教室　　□理科室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□体育館　　　□格技室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□家庭科室　　□技術室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□音楽室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□その他</a:t>
            </a:r>
            <a:endParaRPr kumimoji="1" lang="en-US" altLang="ja-JP" sz="1100" b="1" dirty="0">
              <a:solidFill>
                <a:schemeClr val="tx1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642114" y="710589"/>
            <a:ext cx="720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NO.</a:t>
            </a:r>
            <a:endParaRPr kumimoji="1"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97747" y="5187106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その他留意点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606315" y="5556438"/>
            <a:ext cx="8676232" cy="7750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972374" y="1698964"/>
            <a:ext cx="1952302" cy="3524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100" b="1" dirty="0" smtClean="0">
                <a:solidFill>
                  <a:schemeClr val="tx1"/>
                </a:solidFill>
              </a:rPr>
              <a:t>□繁忙期不可</a:t>
            </a:r>
            <a:endParaRPr kumimoji="1" lang="en-US" altLang="ja-JP" sz="1100" b="1" dirty="0" smtClean="0">
              <a:solidFill>
                <a:schemeClr val="tx1"/>
              </a:solidFill>
            </a:endParaRPr>
          </a:p>
          <a:p>
            <a:r>
              <a:rPr kumimoji="1" lang="en-US" altLang="ja-JP" sz="1100" b="1" dirty="0" smtClean="0">
                <a:solidFill>
                  <a:schemeClr val="tx1"/>
                </a:solidFill>
              </a:rPr>
              <a:t>(</a:t>
            </a:r>
            <a:r>
              <a:rPr kumimoji="1" lang="ja-JP" altLang="en-US" sz="1100" b="1" dirty="0" smtClean="0">
                <a:solidFill>
                  <a:schemeClr val="tx1"/>
                </a:solidFill>
              </a:rPr>
              <a:t>主な繁忙期：　　　　　　</a:t>
            </a:r>
            <a:r>
              <a:rPr kumimoji="1" lang="en-US" altLang="ja-JP" sz="1100" b="1" dirty="0" smtClean="0">
                <a:solidFill>
                  <a:schemeClr val="tx1"/>
                </a:solidFill>
              </a:rPr>
              <a:t>)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□回数制限あり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□リモート</a:t>
            </a:r>
            <a:r>
              <a:rPr kumimoji="1" lang="ja-JP" altLang="en-US" sz="1100" b="1" dirty="0" smtClean="0">
                <a:solidFill>
                  <a:schemeClr val="tx1"/>
                </a:solidFill>
              </a:rPr>
              <a:t>のみ可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□その他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　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　</a:t>
            </a:r>
            <a:endParaRPr kumimoji="1" lang="en-US" altLang="ja-JP" sz="1100" dirty="0" smtClean="0">
              <a:solidFill>
                <a:schemeClr val="tx1"/>
              </a:solidFill>
            </a:endParaRPr>
          </a:p>
          <a:p>
            <a:endParaRPr kumimoji="1" lang="en-US" altLang="ja-JP" sz="1100" dirty="0">
              <a:solidFill>
                <a:schemeClr val="tx1"/>
              </a:solidFill>
            </a:endParaRPr>
          </a:p>
          <a:p>
            <a:endParaRPr kumimoji="1"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06315" y="1698964"/>
            <a:ext cx="4366057" cy="3524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 smtClean="0">
                <a:solidFill>
                  <a:schemeClr val="tx1"/>
                </a:solidFill>
              </a:rPr>
              <a:t>□職業講話　□職場見学　□職場体験　□その他</a:t>
            </a:r>
            <a:endParaRPr kumimoji="1" lang="en-US" altLang="ja-JP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833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</TotalTime>
  <Words>858</Words>
  <PresentationFormat>A4 210 x 297 mm</PresentationFormat>
  <Paragraphs>152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6" baseType="lpstr">
      <vt:lpstr>HGP創英角ｺﾞｼｯｸUB</vt:lpstr>
      <vt:lpstr>HGS創英角ﾎﾟｯﾌﾟ体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都島区小・中学校出前授業等 協力企業等紹介(記入シート)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2020-10-13T07:32:14Z</cp:lastPrinted>
  <dcterms:created xsi:type="dcterms:W3CDTF">2020-10-12T06:17:31Z</dcterms:created>
  <dcterms:modified xsi:type="dcterms:W3CDTF">2022-09-29T00:31:18Z</dcterms:modified>
</cp:coreProperties>
</file>