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4" r:id="rId2"/>
  </p:sldIdLst>
  <p:sldSz cx="9906000" cy="6858000" type="A4"/>
  <p:notesSz cx="6797675" cy="9926638"/>
  <p:defaultTextStyle>
    <a:defPPr>
      <a:defRPr lang="ja-JP"/>
    </a:defPPr>
    <a:lvl1pPr marL="0" algn="l" defTabSz="91429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FF3399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7"/>
            <a:ext cx="74295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D850C-453B-4FF7-AEC7-27C65D8B36FF}" type="datetimeFigureOut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F99D9-D4B7-4F90-A07A-1130CBF24E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336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D850C-453B-4FF7-AEC7-27C65D8B36FF}" type="datetimeFigureOut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F99D9-D4B7-4F90-A07A-1130CBF24E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9432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3" y="365126"/>
            <a:ext cx="2135981" cy="581183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9" y="365126"/>
            <a:ext cx="6284119" cy="581183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D850C-453B-4FF7-AEC7-27C65D8B36FF}" type="datetimeFigureOut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F99D9-D4B7-4F90-A07A-1130CBF24E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534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D850C-453B-4FF7-AEC7-27C65D8B36FF}" type="datetimeFigureOut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F99D9-D4B7-4F90-A07A-1130CBF24E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218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80" y="1709741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80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D850C-453B-4FF7-AEC7-27C65D8B36FF}" type="datetimeFigureOut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F99D9-D4B7-4F90-A07A-1130CBF24E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2215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D850C-453B-4FF7-AEC7-27C65D8B36FF}" type="datetimeFigureOut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F99D9-D4B7-4F90-A07A-1130CBF24E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065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365128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D850C-453B-4FF7-AEC7-27C65D8B36FF}" type="datetimeFigureOut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F99D9-D4B7-4F90-A07A-1130CBF24E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6835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D850C-453B-4FF7-AEC7-27C65D8B36FF}" type="datetimeFigureOut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F99D9-D4B7-4F90-A07A-1130CBF24E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123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D850C-453B-4FF7-AEC7-27C65D8B36FF}" type="datetimeFigureOut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F99D9-D4B7-4F90-A07A-1130CBF24E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7331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9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9" y="2057401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D850C-453B-4FF7-AEC7-27C65D8B36FF}" type="datetimeFigureOut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F99D9-D4B7-4F90-A07A-1130CBF24E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3528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9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9" y="2057401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D850C-453B-4FF7-AEC7-27C65D8B36FF}" type="datetimeFigureOut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F99D9-D4B7-4F90-A07A-1130CBF24E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6196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9" y="365128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9" y="1825625"/>
            <a:ext cx="8543925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D850C-453B-4FF7-AEC7-27C65D8B36FF}" type="datetimeFigureOut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4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F99D9-D4B7-4F90-A07A-1130CBF24E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5844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47729" y="278633"/>
            <a:ext cx="8950463" cy="602952"/>
          </a:xfrm>
          <a:solidFill>
            <a:srgbClr val="002060"/>
          </a:solidFill>
        </p:spPr>
        <p:txBody>
          <a:bodyPr anchor="ctr">
            <a:normAutofit/>
          </a:bodyPr>
          <a:lstStyle/>
          <a:p>
            <a:r>
              <a:rPr lang="en-US" altLang="ja-JP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参考</a:t>
            </a:r>
            <a:r>
              <a:rPr lang="en-US" altLang="ja-JP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新今宮駅北側まちづくりビジョンの策定について</a:t>
            </a:r>
            <a:endParaRPr lang="ja-JP" altLang="en-US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5285018" y="2081116"/>
            <a:ext cx="4565055" cy="305869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正方形/長方形 5"/>
          <p:cNvSpPr/>
          <p:nvPr/>
        </p:nvSpPr>
        <p:spPr>
          <a:xfrm>
            <a:off x="347729" y="949042"/>
            <a:ext cx="93980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来街者が急増している新今宮駅北側エリアにおいて、観光・賑わいづくりの視点を踏まえた今後５～</a:t>
            </a:r>
            <a:r>
              <a:rPr lang="en-US" altLang="ja-JP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年のまちづくりについて、</a:t>
            </a:r>
            <a:endParaRPr lang="en-US" altLang="ja-JP" sz="12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その方向性や</a:t>
            </a:r>
            <a:r>
              <a:rPr lang="ja-JP" altLang="en-US" sz="1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将来</a:t>
            </a:r>
            <a:r>
              <a:rPr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像を共有し、関係者・事業者による取組推進や、周囲の開発に投資しやすい環境を創出するため策定するもの。</a:t>
            </a:r>
            <a:endParaRPr lang="ja-JP" altLang="en-US" sz="12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553793" y="1516765"/>
            <a:ext cx="8731876" cy="1052412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sz="114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5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4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◇新今宮駅北側エリアの開発進展に伴う環境整備（安全・快適な歩行者空間の確保、駐輪場の移転など）</a:t>
            </a:r>
            <a:endParaRPr lang="en-US" altLang="ja-JP" sz="13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◇中長期にわたる観光まちづくりの視点でのエリアの魅力・回遊性の向上など（駅バリアフリー化含む）</a:t>
            </a:r>
            <a:endParaRPr lang="en-US" altLang="ja-JP" sz="13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773605" y="1629435"/>
            <a:ext cx="1621866" cy="25934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主な検討事項</a:t>
            </a:r>
            <a:endParaRPr lang="ja-JP" altLang="en-US" sz="1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553793" y="2681847"/>
            <a:ext cx="3566655" cy="2025826"/>
          </a:xfrm>
          <a:prstGeom prst="roundRect">
            <a:avLst>
              <a:gd name="adj" fmla="val 12853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sz="5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5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5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endParaRPr lang="en-US" altLang="ja-JP" sz="5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en-US" altLang="ja-JP" sz="1100" u="sng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2020</a:t>
            </a:r>
            <a:r>
              <a:rPr lang="ja-JP" altLang="en-US" sz="1100" u="sng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年秋を目途に、ビジョンを策定</a:t>
            </a:r>
            <a:endParaRPr lang="en-US" altLang="ja-JP" sz="1100" u="sng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短期的課題：第１フェーズ（～</a:t>
            </a:r>
            <a:r>
              <a:rPr lang="en-US" altLang="ja-JP" sz="1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2021</a:t>
            </a:r>
            <a:r>
              <a:rPr lang="ja-JP" altLang="en-US" sz="1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年度）</a:t>
            </a:r>
            <a:endParaRPr lang="en-US" altLang="ja-JP" sz="11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中長期課題：第２フェーズ（</a:t>
            </a:r>
            <a:r>
              <a:rPr lang="en-US" altLang="ja-JP" sz="1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2022</a:t>
            </a:r>
            <a:r>
              <a:rPr lang="ja-JP" altLang="en-US" sz="1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年度～）</a:t>
            </a:r>
            <a:endParaRPr lang="en-US" altLang="ja-JP" sz="1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en-US" altLang="ja-JP" sz="1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en-US" altLang="ja-JP" sz="1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2019</a:t>
            </a:r>
            <a:r>
              <a:rPr lang="ja-JP" altLang="en-US" sz="1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年度末に「素案」を取りまとめたのち、</a:t>
            </a:r>
            <a:endParaRPr lang="en-US" altLang="ja-JP" sz="11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パブリック・コメントを実施</a:t>
            </a:r>
            <a:endParaRPr lang="en-US" altLang="ja-JP" sz="1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endParaRPr lang="en-US" altLang="ja-JP" sz="1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・並行してビジョン策定に必要な「交通量調査」</a:t>
            </a:r>
            <a:endParaRPr lang="en-US" altLang="ja-JP" sz="11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や「住民アンケート」等を実施</a:t>
            </a:r>
            <a:endParaRPr lang="en-US" altLang="ja-JP" sz="11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endParaRPr lang="en-US" altLang="ja-JP" sz="1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endParaRPr lang="ja-JP" altLang="en-US" sz="1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5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773605" y="2786667"/>
            <a:ext cx="2111263" cy="24541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まちづくりビジョン策定</a:t>
            </a:r>
            <a:endParaRPr lang="ja-JP" altLang="en-US" sz="1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553793" y="4832174"/>
            <a:ext cx="3566655" cy="1721638"/>
          </a:xfrm>
          <a:prstGeom prst="roundRect">
            <a:avLst>
              <a:gd name="adj" fmla="val 12853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sz="5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5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5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endParaRPr lang="en-US" altLang="ja-JP" sz="5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14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14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en-US" altLang="ja-JP" sz="1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YOLO BASE</a:t>
            </a:r>
            <a:r>
              <a:rPr lang="ja-JP" altLang="en-US" sz="1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の開業</a:t>
            </a:r>
            <a:r>
              <a:rPr lang="ja-JP" altLang="en-US" sz="1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1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2019</a:t>
            </a:r>
            <a:r>
              <a:rPr lang="ja-JP" altLang="en-US" sz="1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年９月開業済）</a:t>
            </a:r>
            <a:endParaRPr lang="en-US" altLang="ja-JP" sz="10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endParaRPr lang="en-US" altLang="ja-JP" sz="1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・星野リゾート</a:t>
            </a:r>
            <a:r>
              <a:rPr lang="en-US" altLang="ja-JP" sz="1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(OMO 7)</a:t>
            </a:r>
            <a:r>
              <a:rPr lang="ja-JP" altLang="en-US" sz="1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の開業</a:t>
            </a:r>
            <a:r>
              <a:rPr lang="ja-JP" altLang="en-US" sz="1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1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2022</a:t>
            </a:r>
            <a:r>
              <a:rPr lang="ja-JP" altLang="en-US" sz="1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年春予定）</a:t>
            </a:r>
            <a:endParaRPr lang="en-US" altLang="ja-JP" sz="10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endParaRPr lang="en-US" altLang="ja-JP" sz="1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・もと恵美小学校の都市公園化</a:t>
            </a:r>
            <a:endParaRPr lang="en-US" altLang="ja-JP" sz="11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（新たな恵美公園整備への民間活力の導入：検討中）</a:t>
            </a:r>
            <a:endParaRPr lang="en-US" altLang="ja-JP" sz="10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endParaRPr lang="en-US" altLang="ja-JP" sz="1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endParaRPr lang="ja-JP" altLang="en-US" sz="1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5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773605" y="4938852"/>
            <a:ext cx="3017810" cy="26876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参考</a:t>
            </a:r>
            <a:r>
              <a:rPr lang="en-US" altLang="ja-JP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新今宮駅北側の主な開発動向</a:t>
            </a:r>
            <a:endParaRPr lang="ja-JP" altLang="en-US" sz="1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0260" y="2675235"/>
            <a:ext cx="5144258" cy="4008853"/>
          </a:xfrm>
          <a:prstGeom prst="rect">
            <a:avLst/>
          </a:prstGeom>
        </p:spPr>
      </p:pic>
      <p:sp>
        <p:nvSpPr>
          <p:cNvPr id="17" name="フリーフォーム 16"/>
          <p:cNvSpPr/>
          <p:nvPr/>
        </p:nvSpPr>
        <p:spPr>
          <a:xfrm>
            <a:off x="6956334" y="3239586"/>
            <a:ext cx="1143000" cy="841375"/>
          </a:xfrm>
          <a:custGeom>
            <a:avLst/>
            <a:gdLst>
              <a:gd name="connsiteX0" fmla="*/ 209550 w 1377950"/>
              <a:gd name="connsiteY0" fmla="*/ 0 h 1050925"/>
              <a:gd name="connsiteX1" fmla="*/ 171450 w 1377950"/>
              <a:gd name="connsiteY1" fmla="*/ 38100 h 1050925"/>
              <a:gd name="connsiteX2" fmla="*/ 0 w 1377950"/>
              <a:gd name="connsiteY2" fmla="*/ 796925 h 1050925"/>
              <a:gd name="connsiteX3" fmla="*/ 15875 w 1377950"/>
              <a:gd name="connsiteY3" fmla="*/ 835025 h 1050925"/>
              <a:gd name="connsiteX4" fmla="*/ 1308100 w 1377950"/>
              <a:gd name="connsiteY4" fmla="*/ 1050925 h 1050925"/>
              <a:gd name="connsiteX5" fmla="*/ 1336675 w 1377950"/>
              <a:gd name="connsiteY5" fmla="*/ 1022350 h 1050925"/>
              <a:gd name="connsiteX6" fmla="*/ 1377950 w 1377950"/>
              <a:gd name="connsiteY6" fmla="*/ 688975 h 1050925"/>
              <a:gd name="connsiteX7" fmla="*/ 1263650 w 1377950"/>
              <a:gd name="connsiteY7" fmla="*/ 41275 h 1050925"/>
              <a:gd name="connsiteX8" fmla="*/ 1247775 w 1377950"/>
              <a:gd name="connsiteY8" fmla="*/ 22225 h 1050925"/>
              <a:gd name="connsiteX9" fmla="*/ 209550 w 1377950"/>
              <a:gd name="connsiteY9" fmla="*/ 0 h 1050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77950" h="1050925">
                <a:moveTo>
                  <a:pt x="209550" y="0"/>
                </a:moveTo>
                <a:lnTo>
                  <a:pt x="171450" y="38100"/>
                </a:lnTo>
                <a:lnTo>
                  <a:pt x="0" y="796925"/>
                </a:lnTo>
                <a:lnTo>
                  <a:pt x="15875" y="835025"/>
                </a:lnTo>
                <a:lnTo>
                  <a:pt x="1308100" y="1050925"/>
                </a:lnTo>
                <a:lnTo>
                  <a:pt x="1336675" y="1022350"/>
                </a:lnTo>
                <a:lnTo>
                  <a:pt x="1377950" y="688975"/>
                </a:lnTo>
                <a:lnTo>
                  <a:pt x="1263650" y="41275"/>
                </a:lnTo>
                <a:lnTo>
                  <a:pt x="1247775" y="22225"/>
                </a:lnTo>
                <a:lnTo>
                  <a:pt x="20955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/>
          </a:p>
        </p:txBody>
      </p:sp>
      <p:sp>
        <p:nvSpPr>
          <p:cNvPr id="18" name="フリーフォーム 17"/>
          <p:cNvSpPr/>
          <p:nvPr/>
        </p:nvSpPr>
        <p:spPr>
          <a:xfrm>
            <a:off x="6822533" y="4127681"/>
            <a:ext cx="520700" cy="650875"/>
          </a:xfrm>
          <a:custGeom>
            <a:avLst/>
            <a:gdLst>
              <a:gd name="connsiteX0" fmla="*/ 0 w 635000"/>
              <a:gd name="connsiteY0" fmla="*/ 425450 h 793750"/>
              <a:gd name="connsiteX1" fmla="*/ 114300 w 635000"/>
              <a:gd name="connsiteY1" fmla="*/ 431800 h 793750"/>
              <a:gd name="connsiteX2" fmla="*/ 104775 w 635000"/>
              <a:gd name="connsiteY2" fmla="*/ 622300 h 793750"/>
              <a:gd name="connsiteX3" fmla="*/ 139700 w 635000"/>
              <a:gd name="connsiteY3" fmla="*/ 625475 h 793750"/>
              <a:gd name="connsiteX4" fmla="*/ 139700 w 635000"/>
              <a:gd name="connsiteY4" fmla="*/ 723900 h 793750"/>
              <a:gd name="connsiteX5" fmla="*/ 339725 w 635000"/>
              <a:gd name="connsiteY5" fmla="*/ 704850 h 793750"/>
              <a:gd name="connsiteX6" fmla="*/ 342900 w 635000"/>
              <a:gd name="connsiteY6" fmla="*/ 793750 h 793750"/>
              <a:gd name="connsiteX7" fmla="*/ 606425 w 635000"/>
              <a:gd name="connsiteY7" fmla="*/ 784225 h 793750"/>
              <a:gd name="connsiteX8" fmla="*/ 635000 w 635000"/>
              <a:gd name="connsiteY8" fmla="*/ 752475 h 793750"/>
              <a:gd name="connsiteX9" fmla="*/ 622300 w 635000"/>
              <a:gd name="connsiteY9" fmla="*/ 0 h 793750"/>
              <a:gd name="connsiteX10" fmla="*/ 333375 w 635000"/>
              <a:gd name="connsiteY10" fmla="*/ 19050 h 793750"/>
              <a:gd name="connsiteX11" fmla="*/ 304800 w 635000"/>
              <a:gd name="connsiteY11" fmla="*/ 155575 h 793750"/>
              <a:gd name="connsiteX12" fmla="*/ 184150 w 635000"/>
              <a:gd name="connsiteY12" fmla="*/ 133350 h 793750"/>
              <a:gd name="connsiteX13" fmla="*/ 139700 w 635000"/>
              <a:gd name="connsiteY13" fmla="*/ 361950 h 793750"/>
              <a:gd name="connsiteX14" fmla="*/ 22225 w 635000"/>
              <a:gd name="connsiteY14" fmla="*/ 342900 h 793750"/>
              <a:gd name="connsiteX15" fmla="*/ 0 w 635000"/>
              <a:gd name="connsiteY15" fmla="*/ 425450 h 793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35000" h="793750">
                <a:moveTo>
                  <a:pt x="0" y="425450"/>
                </a:moveTo>
                <a:lnTo>
                  <a:pt x="114300" y="431800"/>
                </a:lnTo>
                <a:lnTo>
                  <a:pt x="104775" y="622300"/>
                </a:lnTo>
                <a:lnTo>
                  <a:pt x="139700" y="625475"/>
                </a:lnTo>
                <a:lnTo>
                  <a:pt x="139700" y="723900"/>
                </a:lnTo>
                <a:lnTo>
                  <a:pt x="339725" y="704850"/>
                </a:lnTo>
                <a:lnTo>
                  <a:pt x="342900" y="793750"/>
                </a:lnTo>
                <a:lnTo>
                  <a:pt x="606425" y="784225"/>
                </a:lnTo>
                <a:lnTo>
                  <a:pt x="635000" y="752475"/>
                </a:lnTo>
                <a:lnTo>
                  <a:pt x="622300" y="0"/>
                </a:lnTo>
                <a:lnTo>
                  <a:pt x="333375" y="19050"/>
                </a:lnTo>
                <a:lnTo>
                  <a:pt x="304800" y="155575"/>
                </a:lnTo>
                <a:lnTo>
                  <a:pt x="184150" y="133350"/>
                </a:lnTo>
                <a:lnTo>
                  <a:pt x="139700" y="361950"/>
                </a:lnTo>
                <a:lnTo>
                  <a:pt x="22225" y="342900"/>
                </a:lnTo>
                <a:lnTo>
                  <a:pt x="0" y="42545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/>
          </a:p>
        </p:txBody>
      </p:sp>
      <p:sp>
        <p:nvSpPr>
          <p:cNvPr id="19" name="フリーフォーム 18"/>
          <p:cNvSpPr/>
          <p:nvPr/>
        </p:nvSpPr>
        <p:spPr>
          <a:xfrm>
            <a:off x="6926113" y="4976194"/>
            <a:ext cx="1143000" cy="1114425"/>
          </a:xfrm>
          <a:custGeom>
            <a:avLst/>
            <a:gdLst>
              <a:gd name="connsiteX0" fmla="*/ 0 w 2689860"/>
              <a:gd name="connsiteY0" fmla="*/ 1912620 h 2606040"/>
              <a:gd name="connsiteX1" fmla="*/ 2339340 w 2689860"/>
              <a:gd name="connsiteY1" fmla="*/ 2606040 h 2606040"/>
              <a:gd name="connsiteX2" fmla="*/ 2689860 w 2689860"/>
              <a:gd name="connsiteY2" fmla="*/ 1188720 h 2606040"/>
              <a:gd name="connsiteX3" fmla="*/ 2293620 w 2689860"/>
              <a:gd name="connsiteY3" fmla="*/ 1150620 h 2606040"/>
              <a:gd name="connsiteX4" fmla="*/ 2278380 w 2689860"/>
              <a:gd name="connsiteY4" fmla="*/ 1104900 h 2606040"/>
              <a:gd name="connsiteX5" fmla="*/ 2118360 w 2689860"/>
              <a:gd name="connsiteY5" fmla="*/ 1013460 h 2606040"/>
              <a:gd name="connsiteX6" fmla="*/ 2011680 w 2689860"/>
              <a:gd name="connsiteY6" fmla="*/ 563880 h 2606040"/>
              <a:gd name="connsiteX7" fmla="*/ 2087880 w 2689860"/>
              <a:gd name="connsiteY7" fmla="*/ 571500 h 2606040"/>
              <a:gd name="connsiteX8" fmla="*/ 2400300 w 2689860"/>
              <a:gd name="connsiteY8" fmla="*/ 609600 h 2606040"/>
              <a:gd name="connsiteX9" fmla="*/ 2423160 w 2689860"/>
              <a:gd name="connsiteY9" fmla="*/ 426720 h 2606040"/>
              <a:gd name="connsiteX10" fmla="*/ 2468880 w 2689860"/>
              <a:gd name="connsiteY10" fmla="*/ 403860 h 2606040"/>
              <a:gd name="connsiteX11" fmla="*/ 2514600 w 2689860"/>
              <a:gd name="connsiteY11" fmla="*/ 281940 h 2606040"/>
              <a:gd name="connsiteX12" fmla="*/ 2423160 w 2689860"/>
              <a:gd name="connsiteY12" fmla="*/ 266700 h 2606040"/>
              <a:gd name="connsiteX13" fmla="*/ 2453640 w 2689860"/>
              <a:gd name="connsiteY13" fmla="*/ 30480 h 2606040"/>
              <a:gd name="connsiteX14" fmla="*/ 2438400 w 2689860"/>
              <a:gd name="connsiteY14" fmla="*/ 0 h 2606040"/>
              <a:gd name="connsiteX15" fmla="*/ 2118360 w 2689860"/>
              <a:gd name="connsiteY15" fmla="*/ 281940 h 2606040"/>
              <a:gd name="connsiteX16" fmla="*/ 1943100 w 2689860"/>
              <a:gd name="connsiteY16" fmla="*/ 381000 h 2606040"/>
              <a:gd name="connsiteX17" fmla="*/ 1996440 w 2689860"/>
              <a:gd name="connsiteY17" fmla="*/ 457200 h 2606040"/>
              <a:gd name="connsiteX18" fmla="*/ 952500 w 2689860"/>
              <a:gd name="connsiteY18" fmla="*/ 891540 h 2606040"/>
              <a:gd name="connsiteX19" fmla="*/ 403860 w 2689860"/>
              <a:gd name="connsiteY19" fmla="*/ 1120140 h 2606040"/>
              <a:gd name="connsiteX20" fmla="*/ 60960 w 2689860"/>
              <a:gd name="connsiteY20" fmla="*/ 1226820 h 2606040"/>
              <a:gd name="connsiteX21" fmla="*/ 152400 w 2689860"/>
              <a:gd name="connsiteY21" fmla="*/ 1950720 h 2606040"/>
              <a:gd name="connsiteX0" fmla="*/ 99060 w 2788920"/>
              <a:gd name="connsiteY0" fmla="*/ 1912620 h 2606040"/>
              <a:gd name="connsiteX1" fmla="*/ 2438400 w 2788920"/>
              <a:gd name="connsiteY1" fmla="*/ 2606040 h 2606040"/>
              <a:gd name="connsiteX2" fmla="*/ 2788920 w 2788920"/>
              <a:gd name="connsiteY2" fmla="*/ 1188720 h 2606040"/>
              <a:gd name="connsiteX3" fmla="*/ 2392680 w 2788920"/>
              <a:gd name="connsiteY3" fmla="*/ 1150620 h 2606040"/>
              <a:gd name="connsiteX4" fmla="*/ 2377440 w 2788920"/>
              <a:gd name="connsiteY4" fmla="*/ 1104900 h 2606040"/>
              <a:gd name="connsiteX5" fmla="*/ 2217420 w 2788920"/>
              <a:gd name="connsiteY5" fmla="*/ 1013460 h 2606040"/>
              <a:gd name="connsiteX6" fmla="*/ 2110740 w 2788920"/>
              <a:gd name="connsiteY6" fmla="*/ 563880 h 2606040"/>
              <a:gd name="connsiteX7" fmla="*/ 2186940 w 2788920"/>
              <a:gd name="connsiteY7" fmla="*/ 571500 h 2606040"/>
              <a:gd name="connsiteX8" fmla="*/ 2499360 w 2788920"/>
              <a:gd name="connsiteY8" fmla="*/ 609600 h 2606040"/>
              <a:gd name="connsiteX9" fmla="*/ 2522220 w 2788920"/>
              <a:gd name="connsiteY9" fmla="*/ 426720 h 2606040"/>
              <a:gd name="connsiteX10" fmla="*/ 2567940 w 2788920"/>
              <a:gd name="connsiteY10" fmla="*/ 403860 h 2606040"/>
              <a:gd name="connsiteX11" fmla="*/ 2613660 w 2788920"/>
              <a:gd name="connsiteY11" fmla="*/ 281940 h 2606040"/>
              <a:gd name="connsiteX12" fmla="*/ 2522220 w 2788920"/>
              <a:gd name="connsiteY12" fmla="*/ 266700 h 2606040"/>
              <a:gd name="connsiteX13" fmla="*/ 2552700 w 2788920"/>
              <a:gd name="connsiteY13" fmla="*/ 30480 h 2606040"/>
              <a:gd name="connsiteX14" fmla="*/ 2537460 w 2788920"/>
              <a:gd name="connsiteY14" fmla="*/ 0 h 2606040"/>
              <a:gd name="connsiteX15" fmla="*/ 2217420 w 2788920"/>
              <a:gd name="connsiteY15" fmla="*/ 281940 h 2606040"/>
              <a:gd name="connsiteX16" fmla="*/ 2042160 w 2788920"/>
              <a:gd name="connsiteY16" fmla="*/ 381000 h 2606040"/>
              <a:gd name="connsiteX17" fmla="*/ 2095500 w 2788920"/>
              <a:gd name="connsiteY17" fmla="*/ 457200 h 2606040"/>
              <a:gd name="connsiteX18" fmla="*/ 1051560 w 2788920"/>
              <a:gd name="connsiteY18" fmla="*/ 891540 h 2606040"/>
              <a:gd name="connsiteX19" fmla="*/ 502920 w 2788920"/>
              <a:gd name="connsiteY19" fmla="*/ 1120140 h 2606040"/>
              <a:gd name="connsiteX20" fmla="*/ 0 w 2788920"/>
              <a:gd name="connsiteY20" fmla="*/ 1280160 h 2606040"/>
              <a:gd name="connsiteX21" fmla="*/ 251460 w 2788920"/>
              <a:gd name="connsiteY21" fmla="*/ 1950720 h 2606040"/>
              <a:gd name="connsiteX0" fmla="*/ 99060 w 2788920"/>
              <a:gd name="connsiteY0" fmla="*/ 1912620 h 2606040"/>
              <a:gd name="connsiteX1" fmla="*/ 2438400 w 2788920"/>
              <a:gd name="connsiteY1" fmla="*/ 2606040 h 2606040"/>
              <a:gd name="connsiteX2" fmla="*/ 2788920 w 2788920"/>
              <a:gd name="connsiteY2" fmla="*/ 1188720 h 2606040"/>
              <a:gd name="connsiteX3" fmla="*/ 2392680 w 2788920"/>
              <a:gd name="connsiteY3" fmla="*/ 1150620 h 2606040"/>
              <a:gd name="connsiteX4" fmla="*/ 2377440 w 2788920"/>
              <a:gd name="connsiteY4" fmla="*/ 1104900 h 2606040"/>
              <a:gd name="connsiteX5" fmla="*/ 2217420 w 2788920"/>
              <a:gd name="connsiteY5" fmla="*/ 1013460 h 2606040"/>
              <a:gd name="connsiteX6" fmla="*/ 2110740 w 2788920"/>
              <a:gd name="connsiteY6" fmla="*/ 563880 h 2606040"/>
              <a:gd name="connsiteX7" fmla="*/ 2186940 w 2788920"/>
              <a:gd name="connsiteY7" fmla="*/ 571500 h 2606040"/>
              <a:gd name="connsiteX8" fmla="*/ 2499360 w 2788920"/>
              <a:gd name="connsiteY8" fmla="*/ 609600 h 2606040"/>
              <a:gd name="connsiteX9" fmla="*/ 2522220 w 2788920"/>
              <a:gd name="connsiteY9" fmla="*/ 426720 h 2606040"/>
              <a:gd name="connsiteX10" fmla="*/ 2567940 w 2788920"/>
              <a:gd name="connsiteY10" fmla="*/ 403860 h 2606040"/>
              <a:gd name="connsiteX11" fmla="*/ 2613660 w 2788920"/>
              <a:gd name="connsiteY11" fmla="*/ 281940 h 2606040"/>
              <a:gd name="connsiteX12" fmla="*/ 2522220 w 2788920"/>
              <a:gd name="connsiteY12" fmla="*/ 266700 h 2606040"/>
              <a:gd name="connsiteX13" fmla="*/ 2552700 w 2788920"/>
              <a:gd name="connsiteY13" fmla="*/ 30480 h 2606040"/>
              <a:gd name="connsiteX14" fmla="*/ 2537460 w 2788920"/>
              <a:gd name="connsiteY14" fmla="*/ 0 h 2606040"/>
              <a:gd name="connsiteX15" fmla="*/ 2217420 w 2788920"/>
              <a:gd name="connsiteY15" fmla="*/ 281940 h 2606040"/>
              <a:gd name="connsiteX16" fmla="*/ 2042160 w 2788920"/>
              <a:gd name="connsiteY16" fmla="*/ 381000 h 2606040"/>
              <a:gd name="connsiteX17" fmla="*/ 2095500 w 2788920"/>
              <a:gd name="connsiteY17" fmla="*/ 457200 h 2606040"/>
              <a:gd name="connsiteX18" fmla="*/ 1051560 w 2788920"/>
              <a:gd name="connsiteY18" fmla="*/ 891540 h 2606040"/>
              <a:gd name="connsiteX19" fmla="*/ 502920 w 2788920"/>
              <a:gd name="connsiteY19" fmla="*/ 1120140 h 2606040"/>
              <a:gd name="connsiteX20" fmla="*/ 0 w 2788920"/>
              <a:gd name="connsiteY20" fmla="*/ 1280160 h 2606040"/>
              <a:gd name="connsiteX21" fmla="*/ 251460 w 2788920"/>
              <a:gd name="connsiteY21" fmla="*/ 1958340 h 2606040"/>
              <a:gd name="connsiteX0" fmla="*/ 99060 w 2788920"/>
              <a:gd name="connsiteY0" fmla="*/ 1912620 h 2606040"/>
              <a:gd name="connsiteX1" fmla="*/ 2438400 w 2788920"/>
              <a:gd name="connsiteY1" fmla="*/ 2606040 h 2606040"/>
              <a:gd name="connsiteX2" fmla="*/ 2788920 w 2788920"/>
              <a:gd name="connsiteY2" fmla="*/ 1188720 h 2606040"/>
              <a:gd name="connsiteX3" fmla="*/ 2392680 w 2788920"/>
              <a:gd name="connsiteY3" fmla="*/ 1150620 h 2606040"/>
              <a:gd name="connsiteX4" fmla="*/ 2377440 w 2788920"/>
              <a:gd name="connsiteY4" fmla="*/ 1104900 h 2606040"/>
              <a:gd name="connsiteX5" fmla="*/ 2217420 w 2788920"/>
              <a:gd name="connsiteY5" fmla="*/ 1013460 h 2606040"/>
              <a:gd name="connsiteX6" fmla="*/ 2110740 w 2788920"/>
              <a:gd name="connsiteY6" fmla="*/ 563880 h 2606040"/>
              <a:gd name="connsiteX7" fmla="*/ 2186940 w 2788920"/>
              <a:gd name="connsiteY7" fmla="*/ 571500 h 2606040"/>
              <a:gd name="connsiteX8" fmla="*/ 2499360 w 2788920"/>
              <a:gd name="connsiteY8" fmla="*/ 609600 h 2606040"/>
              <a:gd name="connsiteX9" fmla="*/ 2522220 w 2788920"/>
              <a:gd name="connsiteY9" fmla="*/ 426720 h 2606040"/>
              <a:gd name="connsiteX10" fmla="*/ 2567940 w 2788920"/>
              <a:gd name="connsiteY10" fmla="*/ 403860 h 2606040"/>
              <a:gd name="connsiteX11" fmla="*/ 2613660 w 2788920"/>
              <a:gd name="connsiteY11" fmla="*/ 281940 h 2606040"/>
              <a:gd name="connsiteX12" fmla="*/ 2522220 w 2788920"/>
              <a:gd name="connsiteY12" fmla="*/ 266700 h 2606040"/>
              <a:gd name="connsiteX13" fmla="*/ 2552700 w 2788920"/>
              <a:gd name="connsiteY13" fmla="*/ 30480 h 2606040"/>
              <a:gd name="connsiteX14" fmla="*/ 2537460 w 2788920"/>
              <a:gd name="connsiteY14" fmla="*/ 0 h 2606040"/>
              <a:gd name="connsiteX15" fmla="*/ 2217420 w 2788920"/>
              <a:gd name="connsiteY15" fmla="*/ 281940 h 2606040"/>
              <a:gd name="connsiteX16" fmla="*/ 2042160 w 2788920"/>
              <a:gd name="connsiteY16" fmla="*/ 381000 h 2606040"/>
              <a:gd name="connsiteX17" fmla="*/ 2095500 w 2788920"/>
              <a:gd name="connsiteY17" fmla="*/ 457200 h 2606040"/>
              <a:gd name="connsiteX18" fmla="*/ 1051560 w 2788920"/>
              <a:gd name="connsiteY18" fmla="*/ 891540 h 2606040"/>
              <a:gd name="connsiteX19" fmla="*/ 502920 w 2788920"/>
              <a:gd name="connsiteY19" fmla="*/ 1120140 h 2606040"/>
              <a:gd name="connsiteX20" fmla="*/ 0 w 2788920"/>
              <a:gd name="connsiteY20" fmla="*/ 1280160 h 2606040"/>
              <a:gd name="connsiteX21" fmla="*/ 108585 w 2788920"/>
              <a:gd name="connsiteY21" fmla="*/ 1920240 h 2606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788920" h="2606040">
                <a:moveTo>
                  <a:pt x="99060" y="1912620"/>
                </a:moveTo>
                <a:lnTo>
                  <a:pt x="2438400" y="2606040"/>
                </a:lnTo>
                <a:lnTo>
                  <a:pt x="2788920" y="1188720"/>
                </a:lnTo>
                <a:lnTo>
                  <a:pt x="2392680" y="1150620"/>
                </a:lnTo>
                <a:lnTo>
                  <a:pt x="2377440" y="1104900"/>
                </a:lnTo>
                <a:lnTo>
                  <a:pt x="2217420" y="1013460"/>
                </a:lnTo>
                <a:lnTo>
                  <a:pt x="2110740" y="563880"/>
                </a:lnTo>
                <a:lnTo>
                  <a:pt x="2186940" y="571500"/>
                </a:lnTo>
                <a:lnTo>
                  <a:pt x="2499360" y="609600"/>
                </a:lnTo>
                <a:lnTo>
                  <a:pt x="2522220" y="426720"/>
                </a:lnTo>
                <a:lnTo>
                  <a:pt x="2567940" y="403860"/>
                </a:lnTo>
                <a:lnTo>
                  <a:pt x="2613660" y="281940"/>
                </a:lnTo>
                <a:lnTo>
                  <a:pt x="2522220" y="266700"/>
                </a:lnTo>
                <a:lnTo>
                  <a:pt x="2552700" y="30480"/>
                </a:lnTo>
                <a:lnTo>
                  <a:pt x="2537460" y="0"/>
                </a:lnTo>
                <a:lnTo>
                  <a:pt x="2217420" y="281940"/>
                </a:lnTo>
                <a:lnTo>
                  <a:pt x="2042160" y="381000"/>
                </a:lnTo>
                <a:lnTo>
                  <a:pt x="2095500" y="457200"/>
                </a:lnTo>
                <a:lnTo>
                  <a:pt x="1051560" y="891540"/>
                </a:lnTo>
                <a:lnTo>
                  <a:pt x="502920" y="1120140"/>
                </a:lnTo>
                <a:lnTo>
                  <a:pt x="0" y="1280160"/>
                </a:lnTo>
                <a:lnTo>
                  <a:pt x="108585" y="1920240"/>
                </a:lnTo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/>
          </a:p>
        </p:txBody>
      </p:sp>
      <p:sp>
        <p:nvSpPr>
          <p:cNvPr id="20" name="テキスト ボックス 36"/>
          <p:cNvSpPr txBox="1"/>
          <p:nvPr/>
        </p:nvSpPr>
        <p:spPr>
          <a:xfrm>
            <a:off x="6559486" y="3106711"/>
            <a:ext cx="1346835" cy="1009650"/>
          </a:xfrm>
          <a:prstGeom prst="rect">
            <a:avLst/>
          </a:prstGeom>
          <a:noFill/>
          <a:ln>
            <a:noFill/>
          </a:ln>
        </p:spPr>
        <p:txBody>
          <a:bodyPr wrap="none" lIns="0" tIns="36000" rIns="0" bIns="0" rtlCol="0" anchor="ctr" anchorCtr="0">
            <a:noAutofit/>
          </a:bodyPr>
          <a:lstStyle/>
          <a:p>
            <a:pPr marL="533400" algn="ctr">
              <a:spcAft>
                <a:spcPts val="0"/>
              </a:spcAft>
            </a:pPr>
            <a:r>
              <a:rPr lang="ja-JP" sz="1000" kern="12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HG丸ｺﾞｼｯｸM-PRO" panose="020F0600000000000000" pitchFamily="50" charset="-128"/>
              </a:rPr>
              <a:t>恵美公園整備</a:t>
            </a:r>
            <a:endParaRPr lang="ja-JP" sz="1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533400" algn="ctr"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HG丸ｺﾞｼｯｸM-PRO" panose="020F0600000000000000" pitchFamily="50" charset="-128"/>
              </a:rPr>
              <a:t>＊もと恵美小学校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533400" algn="ctr"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HG丸ｺﾞｼｯｸM-PRO" panose="020F0600000000000000" pitchFamily="50" charset="-128"/>
              </a:rPr>
              <a:t>敷地含む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1" name="テキスト ボックス 40"/>
          <p:cNvSpPr txBox="1"/>
          <p:nvPr/>
        </p:nvSpPr>
        <p:spPr>
          <a:xfrm>
            <a:off x="6926113" y="4245927"/>
            <a:ext cx="685800" cy="371475"/>
          </a:xfrm>
          <a:prstGeom prst="rect">
            <a:avLst/>
          </a:prstGeom>
          <a:noFill/>
          <a:ln>
            <a:noFill/>
          </a:ln>
        </p:spPr>
        <p:txBody>
          <a:bodyPr wrap="square" lIns="0" tIns="36000" rIns="0" bIns="0" rtlCol="0" anchor="ctr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800" kern="1200"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YOLO BASE</a:t>
            </a:r>
            <a:endParaRPr lang="ja-JP" sz="120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22" name="テキスト ボックス 36"/>
          <p:cNvSpPr txBox="1"/>
          <p:nvPr/>
        </p:nvSpPr>
        <p:spPr>
          <a:xfrm>
            <a:off x="7082883" y="5133564"/>
            <a:ext cx="847090" cy="1009650"/>
          </a:xfrm>
          <a:prstGeom prst="rect">
            <a:avLst/>
          </a:prstGeom>
          <a:noFill/>
          <a:ln>
            <a:noFill/>
          </a:ln>
        </p:spPr>
        <p:txBody>
          <a:bodyPr wrap="none" lIns="0" tIns="36000" rIns="0" bIns="0" rtlCol="0" anchor="ctr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HG丸ｺﾞｼｯｸM-PRO" panose="020F0600000000000000" pitchFamily="50" charset="-128"/>
              </a:rPr>
              <a:t>星野リゾート</a:t>
            </a:r>
            <a:endParaRPr lang="ja-JP" sz="11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algn="ctr">
              <a:spcAft>
                <a:spcPts val="0"/>
              </a:spcAft>
            </a:pPr>
            <a:r>
              <a:rPr lang="en-US" sz="800" kern="1200" dirty="0"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ＭＳ Ｐゴシック" panose="020B0600070205080204" pitchFamily="50" charset="-128"/>
                <a:cs typeface="+mn-cs"/>
              </a:rPr>
              <a:t>OMO7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HG丸ｺﾞｼｯｸM-PRO" panose="020F0600000000000000" pitchFamily="50" charset="-128"/>
                <a:cs typeface="+mn-cs"/>
              </a:rPr>
              <a:t>（建設中）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7" name="左右矢印 6"/>
          <p:cNvSpPr/>
          <p:nvPr/>
        </p:nvSpPr>
        <p:spPr>
          <a:xfrm rot="16982485">
            <a:off x="5117969" y="3943531"/>
            <a:ext cx="2681760" cy="457242"/>
          </a:xfrm>
          <a:prstGeom prst="left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左右矢印 26"/>
          <p:cNvSpPr/>
          <p:nvPr/>
        </p:nvSpPr>
        <p:spPr>
          <a:xfrm rot="965782">
            <a:off x="6750936" y="6068253"/>
            <a:ext cx="2096577" cy="457242"/>
          </a:xfrm>
          <a:prstGeom prst="left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円/楕円 7"/>
          <p:cNvSpPr/>
          <p:nvPr/>
        </p:nvSpPr>
        <p:spPr>
          <a:xfrm>
            <a:off x="6069098" y="5471302"/>
            <a:ext cx="618969" cy="664452"/>
          </a:xfrm>
          <a:prstGeom prst="ellipse">
            <a:avLst/>
          </a:prstGeom>
          <a:noFill/>
          <a:ln w="50800">
            <a:solidFill>
              <a:srgbClr val="FF339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 rot="771042">
            <a:off x="6268294" y="3106560"/>
            <a:ext cx="338554" cy="22883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なんば方面への回遊性向上検討</a:t>
            </a:r>
            <a:endParaRPr kumimoji="1" lang="ja-JP" altLang="en-US" sz="1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822960" y="5718825"/>
            <a:ext cx="1334765" cy="400110"/>
          </a:xfrm>
          <a:prstGeom prst="rect">
            <a:avLst/>
          </a:prstGeom>
          <a:solidFill>
            <a:srgbClr val="FF99FF">
              <a:alpha val="60000"/>
            </a:srgbClr>
          </a:solidFill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来街者への</a:t>
            </a:r>
            <a:endParaRPr lang="en-US" altLang="ja-JP" sz="1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おもてなし</a:t>
            </a:r>
            <a:r>
              <a:rPr kumimoji="1" lang="ja-JP" altLang="en-US" sz="1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環境</a:t>
            </a:r>
            <a:r>
              <a:rPr lang="ja-JP" altLang="en-US" sz="1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創出</a:t>
            </a:r>
            <a:endParaRPr kumimoji="1" lang="ja-JP" altLang="en-US" sz="1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28" name="直線コネクタ 27"/>
          <p:cNvCxnSpPr>
            <a:endCxn id="8" idx="7"/>
          </p:cNvCxnSpPr>
          <p:nvPr/>
        </p:nvCxnSpPr>
        <p:spPr>
          <a:xfrm flipH="1">
            <a:off x="6597421" y="2928671"/>
            <a:ext cx="525482" cy="2639938"/>
          </a:xfrm>
          <a:prstGeom prst="line">
            <a:avLst/>
          </a:prstGeom>
          <a:ln w="60325">
            <a:solidFill>
              <a:srgbClr val="00206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 flipH="1" flipV="1">
            <a:off x="6585239" y="5725485"/>
            <a:ext cx="1826147" cy="495487"/>
          </a:xfrm>
          <a:prstGeom prst="line">
            <a:avLst/>
          </a:prstGeom>
          <a:ln w="60325">
            <a:solidFill>
              <a:srgbClr val="00206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8225884" y="5798141"/>
            <a:ext cx="1197996" cy="400110"/>
          </a:xfrm>
          <a:prstGeom prst="rect">
            <a:avLst/>
          </a:prstGeom>
          <a:solidFill>
            <a:srgbClr val="0070C0">
              <a:alpha val="30000"/>
            </a:srgbClr>
          </a:solidFill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歩きやすい</a:t>
            </a:r>
            <a:endParaRPr lang="en-US" altLang="ja-JP" sz="1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歩道の整備検討</a:t>
            </a:r>
            <a:endParaRPr lang="en-US" altLang="ja-JP" sz="1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 rot="937486">
            <a:off x="6722845" y="6194789"/>
            <a:ext cx="24755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天王寺方面への回遊性向上検討</a:t>
            </a:r>
            <a:endParaRPr kumimoji="1" lang="ja-JP" altLang="en-US" sz="1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597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132</Words>
  <Application>Microsoft Office PowerPoint</Application>
  <PresentationFormat>A4 210 x 297 mm</PresentationFormat>
  <Paragraphs>50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HGPｺﾞｼｯｸE</vt:lpstr>
      <vt:lpstr>HG丸ｺﾞｼｯｸM-PRO</vt:lpstr>
      <vt:lpstr>ＭＳ Ｐゴシック</vt:lpstr>
      <vt:lpstr>ＭＳ 明朝</vt:lpstr>
      <vt:lpstr>メイリオ</vt:lpstr>
      <vt:lpstr>Arial</vt:lpstr>
      <vt:lpstr>Calibri</vt:lpstr>
      <vt:lpstr>Calibri Light</vt:lpstr>
      <vt:lpstr>Century</vt:lpstr>
      <vt:lpstr>Times New Roman</vt:lpstr>
      <vt:lpstr>Office テーマ</vt:lpstr>
      <vt:lpstr>【参考】新今宮駅北側まちづくりビジョンの策定について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2019-05-16T04:32:06Z</dcterms:created>
  <dcterms:modified xsi:type="dcterms:W3CDTF">2019-12-10T07:10:55Z</dcterms:modified>
</cp:coreProperties>
</file>