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6"/>
  </p:notesMasterIdLst>
  <p:sldIdLst>
    <p:sldId id="256" r:id="rId2"/>
    <p:sldId id="291" r:id="rId3"/>
    <p:sldId id="257" r:id="rId4"/>
    <p:sldId id="258" r:id="rId5"/>
    <p:sldId id="259" r:id="rId6"/>
    <p:sldId id="260" r:id="rId7"/>
    <p:sldId id="261" r:id="rId8"/>
    <p:sldId id="266" r:id="rId9"/>
    <p:sldId id="262" r:id="rId10"/>
    <p:sldId id="277" r:id="rId11"/>
    <p:sldId id="279" r:id="rId12"/>
    <p:sldId id="270" r:id="rId13"/>
    <p:sldId id="268" r:id="rId14"/>
    <p:sldId id="289" r:id="rId15"/>
    <p:sldId id="269" r:id="rId16"/>
    <p:sldId id="271" r:id="rId17"/>
    <p:sldId id="281" r:id="rId18"/>
    <p:sldId id="284" r:id="rId19"/>
    <p:sldId id="280" r:id="rId20"/>
    <p:sldId id="278" r:id="rId21"/>
    <p:sldId id="273" r:id="rId22"/>
    <p:sldId id="290" r:id="rId23"/>
    <p:sldId id="288" r:id="rId24"/>
    <p:sldId id="276" r:id="rId2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63" autoAdjust="0"/>
  </p:normalViewPr>
  <p:slideViewPr>
    <p:cSldViewPr snapToGrid="0" showGuides="1">
      <p:cViewPr varScale="1">
        <p:scale>
          <a:sx n="98" d="100"/>
          <a:sy n="98" d="100"/>
        </p:scale>
        <p:origin x="82" y="269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BA279-E6A8-4714-9E93-EF998ADE22DC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59466-263C-433B-861E-91EA5CD441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513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AD914A-72AE-9D66-E79D-F9E7F5408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5B33DE7-1724-0E40-501F-51FC94D24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74CF4F-7F4D-8FDC-0B11-17B485EA3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428B-0E87-4AD4-9A29-96F2D3B05808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CB47076-D093-E5B6-B662-DB4AAE72D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2B83C8-14CA-B2E0-5A88-451FD3A25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0393-228C-4B5A-AA19-51B6020A7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705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71341B-06A7-EAD0-B57A-ED305D79C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CCA43AC-3D83-8C8A-8CEC-335286542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186D3D0-AAC6-59F1-7F92-4BE1538D8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428B-0E87-4AD4-9A29-96F2D3B05808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00D825-D59E-BB18-22FA-4187301B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9AC2B71-06B9-7CC3-C032-A0D864846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0393-228C-4B5A-AA19-51B6020A7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970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2BA09E6-AA97-8502-6DC4-7725BBF3F2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D50F8D0-D8C3-DBDA-331F-3CCBFCE22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A425FB-3C31-9ED2-9925-FE90FE066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428B-0E87-4AD4-9A29-96F2D3B05808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C10E90-F584-B7F7-C0E3-045B6A850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167449-8B65-F0EE-5438-5EAA96792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0393-228C-4B5A-AA19-51B6020A7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77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B9B4D2-43B8-CC68-9476-24C58BBCF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21042C-C65D-2CFF-6E65-59AC25416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51CA4E-280B-B015-19D2-66FC249B6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428B-0E87-4AD4-9A29-96F2D3B05808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E84E68-56A2-99CC-F814-FDCF582CD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0A74B57-6BFC-D24E-D47F-673228AD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0393-228C-4B5A-AA19-51B6020A7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6641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C2F6C1-9A34-981E-D362-1EF95ECFE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4A8A37D-2097-4E8B-D766-271510370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C3EC4B-6405-87BF-71AC-5066B1308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428B-0E87-4AD4-9A29-96F2D3B05808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640AA7-01FB-C76B-F934-29C39EB7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9D620AB-516B-5ED2-8736-789B6568F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0393-228C-4B5A-AA19-51B6020A7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8910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73AB41-6B39-974D-43E0-C3D385D92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8F4E490-5760-5F4E-D69E-A5CBD9D46C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7959CC7-22BE-F2BF-ED0E-C59C92377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9BDBF19-6F5C-ABAA-7150-0E9670618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428B-0E87-4AD4-9A29-96F2D3B05808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40F616D-AFAE-4DDC-D225-9E03AAE54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3E13FB8-ED54-E2AD-AE05-CBFD094F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0393-228C-4B5A-AA19-51B6020A7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8035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EE0AF8-D763-8EAE-F22C-752D12B0E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C897FC3-A86F-7113-1FAB-DF9E14B47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71CC244-068C-A880-2361-124E6540C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A898014-B8C4-2121-919F-6DF7F6F082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503A933-A276-965E-114C-D211A08F95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CDAE87C-01FB-DDBB-A888-AF14A6B34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428B-0E87-4AD4-9A29-96F2D3B05808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C551568-1D2D-7CB2-0A47-DDE255B24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630C53A-A17A-4D6F-B331-CFD6FA043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0393-228C-4B5A-AA19-51B6020A7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9991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4F56CF-400A-0A90-2C58-8571773E6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96D5CB-2948-9D09-2DCA-374F3308A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428B-0E87-4AD4-9A29-96F2D3B05808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B2119F7-04FE-9BE6-4218-0F004B16C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88BAE4D-EA6D-E0A2-6CBF-09C5D3503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0393-228C-4B5A-AA19-51B6020A7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8730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F6554BF-4D31-A599-592C-516AE48F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428B-0E87-4AD4-9A29-96F2D3B05808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E24924B-5F14-AD5A-E1F5-6344192FB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7AAC15-7D75-9675-B26F-551CF1928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0393-228C-4B5A-AA19-51B6020A7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925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B6D0F3-E3D0-3FBC-068E-BD90A613F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1B59410-8606-463D-F1CA-9B1FA84F6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21DC563-F67A-40BB-D64A-763D5815E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F9296A1-160A-F3C5-C0EA-07E89552F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428B-0E87-4AD4-9A29-96F2D3B05808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CFF7F43-8C3F-7716-52DE-C84BCF92D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EBF9E67-6F61-A018-7B81-07F3CD5D7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0393-228C-4B5A-AA19-51B6020A7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530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4C020B-EDD4-C202-CAD2-9E2A3E602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F4DF2C6-7CB2-7535-E76D-9D3537FCDB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6F0CC6B-8E12-DB05-14D5-C2D9291E7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4A3631B-E2C1-DB12-2904-A58114BC8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5428B-0E87-4AD4-9A29-96F2D3B05808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B2D3F7E-CACE-B800-B7B9-419D7EB79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B99468-107E-9A14-E03B-8DD466A4E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0393-228C-4B5A-AA19-51B6020A7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658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1C5CB1C-2CB5-1796-E8AC-07065AA8E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516530-CC2C-A794-7E8A-04C926145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F1A0BA-3D58-AB38-261E-3269D690A6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5428B-0E87-4AD4-9A29-96F2D3B05808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9704E7-7EF8-82E4-10E4-F5E3ECC400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A3ECE0-F3B0-FA0F-600A-0D7B73554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90393-228C-4B5A-AA19-51B6020A7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151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D41CFC-BB80-4163-0B6A-76AEA9FE8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048308"/>
          </a:xfrm>
        </p:spPr>
        <p:txBody>
          <a:bodyPr/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地震・津波・高潮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B052423-5B0C-86DB-3463-E6C8D22FDE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768292"/>
            <a:ext cx="9144000" cy="1655762"/>
          </a:xfrm>
        </p:spPr>
        <p:txBody>
          <a:bodyPr>
            <a:normAutofit/>
          </a:bodyPr>
          <a:lstStyle/>
          <a:p>
            <a:r>
              <a:rPr kumimoji="1" lang="ja-JP" altLang="en-US" sz="2800" dirty="0"/>
              <a:t>～利用者の取るべき行動～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AB9FF85-5B63-61F7-D8B0-B21F01BED904}"/>
              </a:ext>
            </a:extLst>
          </p:cNvPr>
          <p:cNvSpPr txBox="1"/>
          <p:nvPr/>
        </p:nvSpPr>
        <p:spPr>
          <a:xfrm>
            <a:off x="3117305" y="1511556"/>
            <a:ext cx="13388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000" dirty="0"/>
              <a:t>じしん</a:t>
            </a:r>
            <a:endParaRPr kumimoji="1" lang="en-US" altLang="ja-JP" sz="30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C665F31-BB03-4326-A24E-03B4B0C101AA}"/>
              </a:ext>
            </a:extLst>
          </p:cNvPr>
          <p:cNvSpPr txBox="1"/>
          <p:nvPr/>
        </p:nvSpPr>
        <p:spPr>
          <a:xfrm>
            <a:off x="4324371" y="3516500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りようしゃ</a:t>
            </a:r>
            <a:endParaRPr kumimoji="1" lang="ja-JP" altLang="en-US" sz="1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ECC213E-4445-492F-7901-FDB7D8CC7A78}"/>
              </a:ext>
            </a:extLst>
          </p:cNvPr>
          <p:cNvSpPr txBox="1"/>
          <p:nvPr/>
        </p:nvSpPr>
        <p:spPr>
          <a:xfrm>
            <a:off x="5425080" y="1511556"/>
            <a:ext cx="13388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000" dirty="0"/>
              <a:t>つなみ</a:t>
            </a:r>
            <a:endParaRPr kumimoji="1" lang="en-US" altLang="ja-JP" sz="3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0A42719-96DD-5C0D-578B-4B6E0081AF6B}"/>
              </a:ext>
            </a:extLst>
          </p:cNvPr>
          <p:cNvSpPr txBox="1"/>
          <p:nvPr/>
        </p:nvSpPr>
        <p:spPr>
          <a:xfrm>
            <a:off x="7547466" y="1511556"/>
            <a:ext cx="17235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000" dirty="0"/>
              <a:t>たかしお</a:t>
            </a:r>
            <a:endParaRPr kumimoji="1" lang="en-US" altLang="ja-JP" sz="30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6698DC6-4A2A-4C7B-B12D-FF8DC3395507}"/>
              </a:ext>
            </a:extLst>
          </p:cNvPr>
          <p:cNvSpPr txBox="1"/>
          <p:nvPr/>
        </p:nvSpPr>
        <p:spPr>
          <a:xfrm>
            <a:off x="5727072" y="351650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と</a:t>
            </a:r>
            <a:endParaRPr kumimoji="1" lang="ja-JP" altLang="en-US" sz="1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15100F-0507-7B1E-2D2A-FE741D97051D}"/>
              </a:ext>
            </a:extLst>
          </p:cNvPr>
          <p:cNvSpPr txBox="1"/>
          <p:nvPr/>
        </p:nvSpPr>
        <p:spPr>
          <a:xfrm>
            <a:off x="7080429" y="351666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こうどう</a:t>
            </a:r>
            <a:endParaRPr kumimoji="1" lang="ja-JP" altLang="en-US" sz="1400" dirty="0"/>
          </a:p>
        </p:txBody>
      </p:sp>
      <p:sp>
        <p:nvSpPr>
          <p:cNvPr id="11" name="フッター プレースホルダー 3">
            <a:extLst>
              <a:ext uri="{FF2B5EF4-FFF2-40B4-BE49-F238E27FC236}">
                <a16:creationId xmlns:a16="http://schemas.microsoft.com/office/drawing/2014/main" id="{EE648E26-93FF-DF0F-B83F-3AE8EC510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05209" y="6356350"/>
            <a:ext cx="3116036" cy="365125"/>
          </a:xfrm>
        </p:spPr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大阪市西区地域自立支援協議会</a:t>
            </a:r>
          </a:p>
        </p:txBody>
      </p:sp>
    </p:spTree>
    <p:extLst>
      <p:ext uri="{BB962C8B-B14F-4D97-AF65-F5344CB8AC3E}">
        <p14:creationId xmlns:p14="http://schemas.microsoft.com/office/powerpoint/2010/main" val="4199454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E0BCF08-F423-77AE-B7D4-21147CE03C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3476" y="591128"/>
            <a:ext cx="3759200" cy="267255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D450B20-0DB5-E07E-8ACF-E6D19F3F39A0}"/>
              </a:ext>
            </a:extLst>
          </p:cNvPr>
          <p:cNvSpPr txBox="1"/>
          <p:nvPr/>
        </p:nvSpPr>
        <p:spPr>
          <a:xfrm>
            <a:off x="489526" y="523512"/>
            <a:ext cx="6918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「揺れ」を感じたら・・・</a:t>
            </a:r>
            <a:endParaRPr kumimoji="1" lang="en-US" altLang="ja-JP" sz="40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B6FA23F-B841-F1CD-2D78-F1D18CE126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607" y="1927406"/>
            <a:ext cx="3426733" cy="315259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33CDD75-64C0-50F2-6F04-F3FCE134FA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046" y="3429000"/>
            <a:ext cx="3810001" cy="331946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AB8E8E-0BD1-DA81-FDB8-50FDD13D2A77}"/>
              </a:ext>
            </a:extLst>
          </p:cNvPr>
          <p:cNvSpPr txBox="1"/>
          <p:nvPr/>
        </p:nvSpPr>
        <p:spPr>
          <a:xfrm>
            <a:off x="1121887" y="225117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ゆ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FCF4AD4-9654-39E2-9A05-7C88FFD0879D}"/>
              </a:ext>
            </a:extLst>
          </p:cNvPr>
          <p:cNvSpPr txBox="1"/>
          <p:nvPr/>
        </p:nvSpPr>
        <p:spPr>
          <a:xfrm>
            <a:off x="3031776" y="22511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かん</a:t>
            </a:r>
          </a:p>
        </p:txBody>
      </p:sp>
    </p:spTree>
    <p:extLst>
      <p:ext uri="{BB962C8B-B14F-4D97-AF65-F5344CB8AC3E}">
        <p14:creationId xmlns:p14="http://schemas.microsoft.com/office/powerpoint/2010/main" val="1499767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47C3BD0-D836-A40C-AC48-49BF34FA7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020" y="153034"/>
            <a:ext cx="4444915" cy="447252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E108D78-0588-73C1-0A64-17B573D3E6DD}"/>
              </a:ext>
            </a:extLst>
          </p:cNvPr>
          <p:cNvSpPr txBox="1"/>
          <p:nvPr/>
        </p:nvSpPr>
        <p:spPr>
          <a:xfrm>
            <a:off x="341744" y="785617"/>
            <a:ext cx="62760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まずは、</a:t>
            </a:r>
            <a:r>
              <a:rPr kumimoji="1"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「頭」を守りましょう</a:t>
            </a:r>
            <a:endParaRPr kumimoji="1" lang="en-US" altLang="ja-JP" sz="2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テーブルなどの下に隠れる。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頭を「座布団」「クッション」など</a:t>
            </a:r>
            <a:b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b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で守る。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4F416F9-A9FC-C3D0-508B-E7805B0A67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50" y="5116836"/>
            <a:ext cx="1246944" cy="130232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B29491F-BFEF-31A0-0689-2A6151829E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5310" y="5087222"/>
            <a:ext cx="1602509" cy="132207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C7DF31A-DE2F-365D-4CFE-91F05ED6322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298" y="5106964"/>
            <a:ext cx="1385455" cy="1302328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F252808-9E37-3220-9331-43CF00D54AC2}"/>
              </a:ext>
            </a:extLst>
          </p:cNvPr>
          <p:cNvSpPr txBox="1"/>
          <p:nvPr/>
        </p:nvSpPr>
        <p:spPr>
          <a:xfrm>
            <a:off x="672005" y="448115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あわてず、</a:t>
            </a:r>
            <a:endParaRPr kumimoji="1" lang="ja-JP" altLang="en-US" sz="28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60CB2DA-0ED2-5882-8111-F228EEB488DD}"/>
              </a:ext>
            </a:extLst>
          </p:cNvPr>
          <p:cNvSpPr txBox="1"/>
          <p:nvPr/>
        </p:nvSpPr>
        <p:spPr>
          <a:xfrm>
            <a:off x="1864607" y="609494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①</a:t>
            </a:r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D0605DA-37BE-227D-1515-94C2623653FA}"/>
              </a:ext>
            </a:extLst>
          </p:cNvPr>
          <p:cNvSpPr txBox="1"/>
          <p:nvPr/>
        </p:nvSpPr>
        <p:spPr>
          <a:xfrm>
            <a:off x="4889356" y="608163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②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9DC0919-5F68-6A60-A96B-D2EF07A8B9EF}"/>
              </a:ext>
            </a:extLst>
          </p:cNvPr>
          <p:cNvSpPr txBox="1"/>
          <p:nvPr/>
        </p:nvSpPr>
        <p:spPr>
          <a:xfrm>
            <a:off x="7989158" y="60775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③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B37478B-EF84-B03F-9D67-66B8AAC404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458" y="5502719"/>
            <a:ext cx="699088" cy="547112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7056F1EB-CF70-4EA6-D20A-30D547375D2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0669" y="5502719"/>
            <a:ext cx="699088" cy="54711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81D92-E42E-C27A-3EEC-2256EC271E8C}"/>
              </a:ext>
            </a:extLst>
          </p:cNvPr>
          <p:cNvSpPr txBox="1"/>
          <p:nvPr/>
        </p:nvSpPr>
        <p:spPr>
          <a:xfrm>
            <a:off x="2050907" y="554798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あたま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E3DBDD1-031E-6421-8EE5-8029C4B0D927}"/>
              </a:ext>
            </a:extLst>
          </p:cNvPr>
          <p:cNvSpPr txBox="1"/>
          <p:nvPr/>
        </p:nvSpPr>
        <p:spPr>
          <a:xfrm>
            <a:off x="3191249" y="538552"/>
            <a:ext cx="650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まも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35F357A-D937-FC78-6082-5C15088D48D6}"/>
              </a:ext>
            </a:extLst>
          </p:cNvPr>
          <p:cNvSpPr txBox="1"/>
          <p:nvPr/>
        </p:nvSpPr>
        <p:spPr>
          <a:xfrm>
            <a:off x="3177395" y="1423311"/>
            <a:ext cx="623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した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4CA2C0D-0CF0-CCB0-0FD1-487788EBE0F7}"/>
              </a:ext>
            </a:extLst>
          </p:cNvPr>
          <p:cNvSpPr txBox="1"/>
          <p:nvPr/>
        </p:nvSpPr>
        <p:spPr>
          <a:xfrm>
            <a:off x="3908090" y="1423311"/>
            <a:ext cx="650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かく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03E73B9-8D17-A1F8-E22B-AA6DAAC9197E}"/>
              </a:ext>
            </a:extLst>
          </p:cNvPr>
          <p:cNvSpPr txBox="1"/>
          <p:nvPr/>
        </p:nvSpPr>
        <p:spPr>
          <a:xfrm>
            <a:off x="621374" y="2253740"/>
            <a:ext cx="760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あたま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CE6720A-9BFA-43BA-7FB2-1876A18ECB61}"/>
              </a:ext>
            </a:extLst>
          </p:cNvPr>
          <p:cNvSpPr txBox="1"/>
          <p:nvPr/>
        </p:nvSpPr>
        <p:spPr>
          <a:xfrm>
            <a:off x="1920246" y="2253741"/>
            <a:ext cx="903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ざぶとん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239D855-E390-9597-5021-93F9D2A7CD12}"/>
              </a:ext>
            </a:extLst>
          </p:cNvPr>
          <p:cNvSpPr txBox="1"/>
          <p:nvPr/>
        </p:nvSpPr>
        <p:spPr>
          <a:xfrm>
            <a:off x="1064245" y="3111987"/>
            <a:ext cx="599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まも</a:t>
            </a:r>
          </a:p>
        </p:txBody>
      </p:sp>
    </p:spTree>
    <p:extLst>
      <p:ext uri="{BB962C8B-B14F-4D97-AF65-F5344CB8AC3E}">
        <p14:creationId xmlns:p14="http://schemas.microsoft.com/office/powerpoint/2010/main" val="396570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BAA0C1B-6E12-CC97-E76C-731648B596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578" y="325879"/>
            <a:ext cx="3143092" cy="270698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2ED96AA-4B6B-7A28-C494-4C34F5DC0E3F}"/>
              </a:ext>
            </a:extLst>
          </p:cNvPr>
          <p:cNvSpPr txBox="1"/>
          <p:nvPr/>
        </p:nvSpPr>
        <p:spPr>
          <a:xfrm>
            <a:off x="453640" y="683831"/>
            <a:ext cx="495520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火を使っている際は、</a:t>
            </a:r>
            <a:b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b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すぐに火を消し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ましょう。</a:t>
            </a:r>
            <a:br>
              <a:rPr lang="en-US" altLang="ja-JP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b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※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火災の原因となります。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91192BA-D6AF-50F8-0C59-F5CCC6D38C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4202" y="3334327"/>
            <a:ext cx="2465264" cy="253823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E5FDF16-FA24-B3A1-543C-DEB67C6326AF}"/>
              </a:ext>
            </a:extLst>
          </p:cNvPr>
          <p:cNvSpPr txBox="1"/>
          <p:nvPr/>
        </p:nvSpPr>
        <p:spPr>
          <a:xfrm>
            <a:off x="453640" y="4096007"/>
            <a:ext cx="962314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万一の場合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（家具などの下敷きになった）は、</a:t>
            </a:r>
            <a:b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b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すぐに助けを呼び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ましょう。</a:t>
            </a:r>
            <a:b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b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※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電話や警笛を、常に近くに置いて作業しましょう。</a:t>
            </a:r>
            <a:endParaRPr kumimoji="1" lang="ja-JP" altLang="en-US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4AA2A66-686A-9FF0-9908-E154BDC558BB}"/>
              </a:ext>
            </a:extLst>
          </p:cNvPr>
          <p:cNvSpPr txBox="1"/>
          <p:nvPr/>
        </p:nvSpPr>
        <p:spPr>
          <a:xfrm>
            <a:off x="997961" y="443961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ひ</a:t>
            </a:r>
            <a:endParaRPr kumimoji="1" lang="ja-JP" altLang="en-US" sz="1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FFEC6E6-5EF0-FC01-421C-15DA0F9F3953}"/>
              </a:ext>
            </a:extLst>
          </p:cNvPr>
          <p:cNvSpPr txBox="1"/>
          <p:nvPr/>
        </p:nvSpPr>
        <p:spPr>
          <a:xfrm>
            <a:off x="1641256" y="44396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つか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59EB687-73E4-5DC6-4494-A1019F397E9C}"/>
              </a:ext>
            </a:extLst>
          </p:cNvPr>
          <p:cNvSpPr txBox="1"/>
          <p:nvPr/>
        </p:nvSpPr>
        <p:spPr>
          <a:xfrm>
            <a:off x="3397793" y="44395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さい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B5EA0A9-F7FD-824B-59D9-7E8135CF1D43}"/>
              </a:ext>
            </a:extLst>
          </p:cNvPr>
          <p:cNvSpPr txBox="1"/>
          <p:nvPr/>
        </p:nvSpPr>
        <p:spPr>
          <a:xfrm>
            <a:off x="2063135" y="1341056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</a:rPr>
              <a:t>ひ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6A60D00-17EE-25EA-DFEC-6D720F4E9287}"/>
              </a:ext>
            </a:extLst>
          </p:cNvPr>
          <p:cNvSpPr txBox="1"/>
          <p:nvPr/>
        </p:nvSpPr>
        <p:spPr>
          <a:xfrm>
            <a:off x="2798858" y="1331819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</a:rPr>
              <a:t>け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4970105-3274-69B9-3033-8F47BD78A620}"/>
              </a:ext>
            </a:extLst>
          </p:cNvPr>
          <p:cNvSpPr txBox="1"/>
          <p:nvPr/>
        </p:nvSpPr>
        <p:spPr>
          <a:xfrm>
            <a:off x="1359051" y="2167711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かさい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3F3CED8-33EB-6E9D-9015-DC3867ED3339}"/>
              </a:ext>
            </a:extLst>
          </p:cNvPr>
          <p:cNvSpPr txBox="1"/>
          <p:nvPr/>
        </p:nvSpPr>
        <p:spPr>
          <a:xfrm>
            <a:off x="2348356" y="216467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げんいん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EC6FC1A-3E32-1F04-B3AC-99B5E9620B73}"/>
              </a:ext>
            </a:extLst>
          </p:cNvPr>
          <p:cNvSpPr txBox="1"/>
          <p:nvPr/>
        </p:nvSpPr>
        <p:spPr>
          <a:xfrm>
            <a:off x="1036950" y="3839851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</a:rPr>
              <a:t>まんいち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ED4A6B0-47BA-C604-0A5D-2C00B7306D78}"/>
              </a:ext>
            </a:extLst>
          </p:cNvPr>
          <p:cNvSpPr txBox="1"/>
          <p:nvPr/>
        </p:nvSpPr>
        <p:spPr>
          <a:xfrm>
            <a:off x="3361378" y="383985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かぐ</a:t>
            </a:r>
            <a:endParaRPr kumimoji="1" lang="ja-JP" altLang="en-US" sz="14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9D7661E-6CF9-291F-C130-310BD3C465E0}"/>
              </a:ext>
            </a:extLst>
          </p:cNvPr>
          <p:cNvSpPr txBox="1"/>
          <p:nvPr/>
        </p:nvSpPr>
        <p:spPr>
          <a:xfrm>
            <a:off x="5031741" y="3839851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したじ</a:t>
            </a:r>
            <a:endParaRPr kumimoji="1" lang="ja-JP" altLang="en-US" sz="1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8E00CF2-9827-E122-0874-396F5E852EC2}"/>
              </a:ext>
            </a:extLst>
          </p:cNvPr>
          <p:cNvSpPr txBox="1"/>
          <p:nvPr/>
        </p:nvSpPr>
        <p:spPr>
          <a:xfrm>
            <a:off x="2207171" y="3839850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ばあい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0114FA0-79EC-D2EA-D473-BA8CF6E3F70E}"/>
              </a:ext>
            </a:extLst>
          </p:cNvPr>
          <p:cNvSpPr txBox="1"/>
          <p:nvPr/>
        </p:nvSpPr>
        <p:spPr>
          <a:xfrm>
            <a:off x="1985962" y="473063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たす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F82B8DE-5221-09EC-B06A-ECC1E4251EE7}"/>
              </a:ext>
            </a:extLst>
          </p:cNvPr>
          <p:cNvSpPr txBox="1"/>
          <p:nvPr/>
        </p:nvSpPr>
        <p:spPr>
          <a:xfrm>
            <a:off x="3115625" y="4730629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</a:rPr>
              <a:t>よ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3D2F7D3-E1FA-FE80-314C-DD096226E2F4}"/>
              </a:ext>
            </a:extLst>
          </p:cNvPr>
          <p:cNvSpPr txBox="1"/>
          <p:nvPr/>
        </p:nvSpPr>
        <p:spPr>
          <a:xfrm>
            <a:off x="1378652" y="5564788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でんわ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9E68AAB-3F5D-3B07-3EF4-890FF92C070B}"/>
              </a:ext>
            </a:extLst>
          </p:cNvPr>
          <p:cNvSpPr txBox="1"/>
          <p:nvPr/>
        </p:nvSpPr>
        <p:spPr>
          <a:xfrm>
            <a:off x="2331010" y="553806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けいてき</a:t>
            </a:r>
            <a:endParaRPr kumimoji="1" lang="ja-JP" altLang="en-US" sz="14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CB44005-4BAB-A3F3-E455-2BD69996710B}"/>
              </a:ext>
            </a:extLst>
          </p:cNvPr>
          <p:cNvSpPr txBox="1"/>
          <p:nvPr/>
        </p:nvSpPr>
        <p:spPr>
          <a:xfrm>
            <a:off x="3762290" y="553806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つね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541685E-8319-E5CD-1D01-D3121BFC8035}"/>
              </a:ext>
            </a:extLst>
          </p:cNvPr>
          <p:cNvSpPr txBox="1"/>
          <p:nvPr/>
        </p:nvSpPr>
        <p:spPr>
          <a:xfrm>
            <a:off x="4457174" y="556478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ちか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7F49B42-B84D-6E64-AB3C-AFC934A2ED6B}"/>
              </a:ext>
            </a:extLst>
          </p:cNvPr>
          <p:cNvSpPr txBox="1"/>
          <p:nvPr/>
        </p:nvSpPr>
        <p:spPr>
          <a:xfrm>
            <a:off x="5612507" y="5564786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お</a:t>
            </a:r>
            <a:endParaRPr kumimoji="1" lang="ja-JP" altLang="en-US" sz="14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8AAE23C-3B1C-72DB-BDCE-5F1E13DC9C48}"/>
              </a:ext>
            </a:extLst>
          </p:cNvPr>
          <p:cNvSpPr txBox="1"/>
          <p:nvPr/>
        </p:nvSpPr>
        <p:spPr>
          <a:xfrm>
            <a:off x="6599249" y="556714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さぎょう</a:t>
            </a:r>
          </a:p>
        </p:txBody>
      </p:sp>
    </p:spTree>
    <p:extLst>
      <p:ext uri="{BB962C8B-B14F-4D97-AF65-F5344CB8AC3E}">
        <p14:creationId xmlns:p14="http://schemas.microsoft.com/office/powerpoint/2010/main" val="1643874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44005E3-BCDA-BBA9-96EF-FD9CA5C5E123}"/>
              </a:ext>
            </a:extLst>
          </p:cNvPr>
          <p:cNvSpPr txBox="1"/>
          <p:nvPr/>
        </p:nvSpPr>
        <p:spPr>
          <a:xfrm>
            <a:off x="452579" y="684016"/>
            <a:ext cx="818685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揺れが収まったら、</a:t>
            </a:r>
            <a:r>
              <a:rPr kumimoji="1"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周囲の状況を確認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します。</a:t>
            </a:r>
            <a:b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b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大きな（背の高い）家具には、</a:t>
            </a:r>
            <a:br>
              <a:rPr lang="en-US" altLang="ja-JP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b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近寄らない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ようにしましょう。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F3B2BF2B-D244-B4D6-8DCB-E6E8DB10810F}"/>
              </a:ext>
            </a:extLst>
          </p:cNvPr>
          <p:cNvGrpSpPr/>
          <p:nvPr/>
        </p:nvGrpSpPr>
        <p:grpSpPr>
          <a:xfrm>
            <a:off x="7664543" y="1282504"/>
            <a:ext cx="3917859" cy="2235628"/>
            <a:chOff x="6143135" y="599028"/>
            <a:chExt cx="4801030" cy="2739587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7B631E64-76E0-0556-586B-9DF2E6CD4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3135" y="676056"/>
              <a:ext cx="2637527" cy="2508948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3A1C347E-F42B-A5B7-F67E-30255D218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30542" y="599028"/>
              <a:ext cx="2213623" cy="2663005"/>
            </a:xfrm>
            <a:prstGeom prst="rect">
              <a:avLst/>
            </a:prstGeom>
          </p:spPr>
        </p:pic>
        <p:sp>
          <p:nvSpPr>
            <p:cNvPr id="11" name="十字形 10">
              <a:extLst>
                <a:ext uri="{FF2B5EF4-FFF2-40B4-BE49-F238E27FC236}">
                  <a16:creationId xmlns:a16="http://schemas.microsoft.com/office/drawing/2014/main" id="{440D0970-6B45-E025-A8B2-122D21019A42}"/>
                </a:ext>
              </a:extLst>
            </p:cNvPr>
            <p:cNvSpPr/>
            <p:nvPr/>
          </p:nvSpPr>
          <p:spPr>
            <a:xfrm rot="2700000">
              <a:off x="6186421" y="781244"/>
              <a:ext cx="2547971" cy="2566772"/>
            </a:xfrm>
            <a:prstGeom prst="plus">
              <a:avLst>
                <a:gd name="adj" fmla="val 44355"/>
              </a:avLst>
            </a:prstGeom>
            <a:solidFill>
              <a:srgbClr val="FF0000">
                <a:alpha val="30000"/>
              </a:srgbClr>
            </a:solidFill>
            <a:ln w="38100">
              <a:solidFill>
                <a:srgbClr val="FF0000">
                  <a:alpha val="70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8" name="図 17">
            <a:extLst>
              <a:ext uri="{FF2B5EF4-FFF2-40B4-BE49-F238E27FC236}">
                <a16:creationId xmlns:a16="http://schemas.microsoft.com/office/drawing/2014/main" id="{E354A83C-9506-2443-BDAA-CE4A556E9D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6246" y="3645861"/>
            <a:ext cx="1958861" cy="1958861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6A69FD9-D1A9-879F-F8BE-69551A0FE31A}"/>
              </a:ext>
            </a:extLst>
          </p:cNvPr>
          <p:cNvSpPr txBox="1"/>
          <p:nvPr/>
        </p:nvSpPr>
        <p:spPr>
          <a:xfrm>
            <a:off x="452579" y="3392778"/>
            <a:ext cx="818685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倒れた家具などにより、</a:t>
            </a:r>
            <a:b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b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ガラスが飛散していないか注意しましょう。</a:t>
            </a:r>
            <a:b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b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移動の際は、靴やスリッパを身に付け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b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b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無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い場合は、足に布やタオルを巻きましょう。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46EE72C-A639-8BFD-4CB8-439A5A1D055F}"/>
              </a:ext>
            </a:extLst>
          </p:cNvPr>
          <p:cNvSpPr txBox="1"/>
          <p:nvPr/>
        </p:nvSpPr>
        <p:spPr>
          <a:xfrm>
            <a:off x="997961" y="443961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ゆ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6557ECB-147C-11F5-0126-7A42355BBAB5}"/>
              </a:ext>
            </a:extLst>
          </p:cNvPr>
          <p:cNvSpPr txBox="1"/>
          <p:nvPr/>
        </p:nvSpPr>
        <p:spPr>
          <a:xfrm>
            <a:off x="1990872" y="44396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おさ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E664F4A-5E94-37E5-A814-0B8F39E89A79}"/>
              </a:ext>
            </a:extLst>
          </p:cNvPr>
          <p:cNvSpPr txBox="1"/>
          <p:nvPr/>
        </p:nvSpPr>
        <p:spPr>
          <a:xfrm>
            <a:off x="4100374" y="44396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しゅうい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F27BB0D-3410-135D-D9D0-AC38E744512F}"/>
              </a:ext>
            </a:extLst>
          </p:cNvPr>
          <p:cNvSpPr txBox="1"/>
          <p:nvPr/>
        </p:nvSpPr>
        <p:spPr>
          <a:xfrm>
            <a:off x="5002045" y="443960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</a:rPr>
              <a:t>じょうきょう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8E3B06F-D403-42D9-B9D4-976FDB4738A0}"/>
              </a:ext>
            </a:extLst>
          </p:cNvPr>
          <p:cNvSpPr txBox="1"/>
          <p:nvPr/>
        </p:nvSpPr>
        <p:spPr>
          <a:xfrm>
            <a:off x="6245214" y="45480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</a:rPr>
              <a:t>かくにん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21DC881-4B86-3F31-4085-65152E943804}"/>
              </a:ext>
            </a:extLst>
          </p:cNvPr>
          <p:cNvSpPr txBox="1"/>
          <p:nvPr/>
        </p:nvSpPr>
        <p:spPr>
          <a:xfrm>
            <a:off x="924073" y="132689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</a:rPr>
              <a:t>おお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AB36698-A3A3-BA80-4B89-7DD88C4EAB05}"/>
              </a:ext>
            </a:extLst>
          </p:cNvPr>
          <p:cNvSpPr txBox="1"/>
          <p:nvPr/>
        </p:nvSpPr>
        <p:spPr>
          <a:xfrm>
            <a:off x="2415618" y="132689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せ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C28C83B-4CB2-B8F4-EED0-84511C7C3504}"/>
              </a:ext>
            </a:extLst>
          </p:cNvPr>
          <p:cNvSpPr txBox="1"/>
          <p:nvPr/>
        </p:nvSpPr>
        <p:spPr>
          <a:xfrm>
            <a:off x="3062643" y="132689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</a:rPr>
              <a:t>たか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EDCCF64-D341-9C54-D59C-36264ACB95DF}"/>
              </a:ext>
            </a:extLst>
          </p:cNvPr>
          <p:cNvSpPr txBox="1"/>
          <p:nvPr/>
        </p:nvSpPr>
        <p:spPr>
          <a:xfrm>
            <a:off x="4329553" y="132689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かぐ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18EF614-90B2-947E-EF7A-C7977E4DC36F}"/>
              </a:ext>
            </a:extLst>
          </p:cNvPr>
          <p:cNvSpPr txBox="1"/>
          <p:nvPr/>
        </p:nvSpPr>
        <p:spPr>
          <a:xfrm>
            <a:off x="1007166" y="2155213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</a:rPr>
              <a:t>ちかよ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9CAAEC0-BF24-6134-BC13-7F8B0E4D6EB8}"/>
              </a:ext>
            </a:extLst>
          </p:cNvPr>
          <p:cNvSpPr txBox="1"/>
          <p:nvPr/>
        </p:nvSpPr>
        <p:spPr>
          <a:xfrm>
            <a:off x="914837" y="313969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たお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16362C2-4823-6AC4-00B5-257E64EE2292}"/>
              </a:ext>
            </a:extLst>
          </p:cNvPr>
          <p:cNvSpPr txBox="1"/>
          <p:nvPr/>
        </p:nvSpPr>
        <p:spPr>
          <a:xfrm>
            <a:off x="2167900" y="313831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かぐ</a:t>
            </a:r>
            <a:endParaRPr kumimoji="1" lang="ja-JP" altLang="en-US" sz="14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30F98FA-8CBF-540B-3560-FEEDBDAD2177}"/>
              </a:ext>
            </a:extLst>
          </p:cNvPr>
          <p:cNvSpPr txBox="1"/>
          <p:nvPr/>
        </p:nvSpPr>
        <p:spPr>
          <a:xfrm>
            <a:off x="2430533" y="4029629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ひさん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F18ABEE-808B-4267-4A12-31A18202CEFC}"/>
              </a:ext>
            </a:extLst>
          </p:cNvPr>
          <p:cNvSpPr txBox="1"/>
          <p:nvPr/>
        </p:nvSpPr>
        <p:spPr>
          <a:xfrm>
            <a:off x="5193189" y="401218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ちゅうい</a:t>
            </a:r>
            <a:endParaRPr kumimoji="1" lang="ja-JP" altLang="en-US" sz="14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73AEB0E-C4F3-513C-63C5-D8A55B5C14F7}"/>
              </a:ext>
            </a:extLst>
          </p:cNvPr>
          <p:cNvSpPr txBox="1"/>
          <p:nvPr/>
        </p:nvSpPr>
        <p:spPr>
          <a:xfrm>
            <a:off x="1007166" y="4866688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</a:rPr>
              <a:t>いどう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ECFEF12-AC67-AC9B-D873-85DC0670C191}"/>
              </a:ext>
            </a:extLst>
          </p:cNvPr>
          <p:cNvSpPr txBox="1"/>
          <p:nvPr/>
        </p:nvSpPr>
        <p:spPr>
          <a:xfrm>
            <a:off x="1990872" y="486668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さい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EFF5E08-0CC5-C922-1850-6B8F9D8D323A}"/>
              </a:ext>
            </a:extLst>
          </p:cNvPr>
          <p:cNvSpPr txBox="1"/>
          <p:nvPr/>
        </p:nvSpPr>
        <p:spPr>
          <a:xfrm>
            <a:off x="3026753" y="486668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くつ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5F707D9-E34E-EC9C-0E0B-7F214308D543}"/>
              </a:ext>
            </a:extLst>
          </p:cNvPr>
          <p:cNvSpPr txBox="1"/>
          <p:nvPr/>
        </p:nvSpPr>
        <p:spPr>
          <a:xfrm>
            <a:off x="5616913" y="4866686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</a:rPr>
              <a:t>み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9BDC687-A6A6-9007-CE85-802DE7E34D2A}"/>
              </a:ext>
            </a:extLst>
          </p:cNvPr>
          <p:cNvSpPr txBox="1"/>
          <p:nvPr/>
        </p:nvSpPr>
        <p:spPr>
          <a:xfrm>
            <a:off x="6337819" y="486267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つ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E89869E-533C-C9C5-F1F7-2D049D7296A9}"/>
              </a:ext>
            </a:extLst>
          </p:cNvPr>
          <p:cNvSpPr txBox="1"/>
          <p:nvPr/>
        </p:nvSpPr>
        <p:spPr>
          <a:xfrm>
            <a:off x="997961" y="568400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な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ABB73D5-240F-4DE6-53F5-158CE4227265}"/>
              </a:ext>
            </a:extLst>
          </p:cNvPr>
          <p:cNvSpPr txBox="1"/>
          <p:nvPr/>
        </p:nvSpPr>
        <p:spPr>
          <a:xfrm>
            <a:off x="1718262" y="5684003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ばあい</a:t>
            </a:r>
            <a:endParaRPr kumimoji="1" lang="ja-JP" altLang="en-US" sz="14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A79B3AB-0034-DBB5-DC9C-2EBF5024FDF0}"/>
              </a:ext>
            </a:extLst>
          </p:cNvPr>
          <p:cNvSpPr txBox="1"/>
          <p:nvPr/>
        </p:nvSpPr>
        <p:spPr>
          <a:xfrm>
            <a:off x="3067571" y="568400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あし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44292DB-DF26-EBBC-9F4D-36EB60D65AC2}"/>
              </a:ext>
            </a:extLst>
          </p:cNvPr>
          <p:cNvSpPr txBox="1"/>
          <p:nvPr/>
        </p:nvSpPr>
        <p:spPr>
          <a:xfrm>
            <a:off x="3767342" y="568400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ぬの</a:t>
            </a:r>
            <a:endParaRPr kumimoji="1" lang="ja-JP" altLang="en-US" sz="140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29BD8A9-8D11-6D81-980C-FC94CAED58B8}"/>
              </a:ext>
            </a:extLst>
          </p:cNvPr>
          <p:cNvSpPr txBox="1"/>
          <p:nvPr/>
        </p:nvSpPr>
        <p:spPr>
          <a:xfrm>
            <a:off x="5977699" y="568400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ま</a:t>
            </a: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FE0CD1AF-2921-AEAE-B87A-58F4DC6559E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5877" y="4677967"/>
            <a:ext cx="1716525" cy="179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48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C1BAFF1-9134-00D4-15A9-E25759B663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7550" y="191223"/>
            <a:ext cx="1833036" cy="183303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48FCABB-29D6-CE20-1FFF-9D222D8FB8AB}"/>
              </a:ext>
            </a:extLst>
          </p:cNvPr>
          <p:cNvSpPr txBox="1"/>
          <p:nvPr/>
        </p:nvSpPr>
        <p:spPr>
          <a:xfrm>
            <a:off x="773685" y="561979"/>
            <a:ext cx="1102953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津波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や</a:t>
            </a:r>
            <a:r>
              <a:rPr kumimoji="1"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河川氾濫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にも注意しましょう。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	</a:t>
            </a: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b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大阪市の場合、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津波到着まで</a:t>
            </a:r>
            <a:r>
              <a:rPr lang="en-US" altLang="ja-JP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分以上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の時間があります。</a:t>
            </a:r>
            <a:b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b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自宅が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階未満の場合、慌てず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近くの高台かビルに避難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しましょう。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67E3CF1-C07F-2B26-7160-77B25F18A8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4068" y="3670522"/>
            <a:ext cx="1997410" cy="20099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4C95490-9B4B-65B6-F7A0-D1546AFE5D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685" y="5126147"/>
            <a:ext cx="1603507" cy="160350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A0A9D40-F904-CB3A-FF79-A7E9DFCC5862}"/>
              </a:ext>
            </a:extLst>
          </p:cNvPr>
          <p:cNvSpPr txBox="1"/>
          <p:nvPr/>
        </p:nvSpPr>
        <p:spPr>
          <a:xfrm>
            <a:off x="2377192" y="5307417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【</a:t>
            </a:r>
            <a:r>
              <a:rPr kumimoji="1" lang="ja-JP" altLang="en-US" sz="2400" dirty="0"/>
              <a:t>津波避難標識</a:t>
            </a:r>
            <a:r>
              <a:rPr kumimoji="1" lang="en-US" altLang="ja-JP" sz="2400" dirty="0"/>
              <a:t>】</a:t>
            </a:r>
            <a:endParaRPr kumimoji="1" lang="ja-JP" altLang="en-US" sz="24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FDE9A57-1898-6388-01F5-02BD6AF90244}"/>
              </a:ext>
            </a:extLst>
          </p:cNvPr>
          <p:cNvSpPr txBox="1"/>
          <p:nvPr/>
        </p:nvSpPr>
        <p:spPr>
          <a:xfrm>
            <a:off x="2485597" y="5976202"/>
            <a:ext cx="9110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このマークが</a:t>
            </a:r>
            <a:r>
              <a:rPr lang="ja-JP" altLang="en-US" sz="2400" dirty="0"/>
              <a:t>あるビルは「津波避難ビル」に指定されています。</a:t>
            </a:r>
            <a:endParaRPr kumimoji="1" lang="ja-JP" altLang="en-US" sz="24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3FF863B-3F9C-42E8-24FD-1BC01BC7EE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92" y="4104891"/>
            <a:ext cx="2297060" cy="1358136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93C719C-693E-41A3-0BD9-D237102E77A6}"/>
              </a:ext>
            </a:extLst>
          </p:cNvPr>
          <p:cNvSpPr txBox="1"/>
          <p:nvPr/>
        </p:nvSpPr>
        <p:spPr>
          <a:xfrm>
            <a:off x="894983" y="347099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つなみ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76DBEF7-3557-E1EC-2188-809250A725E7}"/>
              </a:ext>
            </a:extLst>
          </p:cNvPr>
          <p:cNvSpPr txBox="1"/>
          <p:nvPr/>
        </p:nvSpPr>
        <p:spPr>
          <a:xfrm>
            <a:off x="1967819" y="347099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かせんはんらん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E178AB0-7A57-BD26-2E21-6F04BB1546E4}"/>
              </a:ext>
            </a:extLst>
          </p:cNvPr>
          <p:cNvSpPr txBox="1"/>
          <p:nvPr/>
        </p:nvSpPr>
        <p:spPr>
          <a:xfrm>
            <a:off x="3953680" y="34709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ちゅうい</a:t>
            </a:r>
            <a:endParaRPr kumimoji="1" lang="ja-JP" altLang="en-US" sz="14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4210E09-9DB4-6A42-AEE9-43A60D871209}"/>
              </a:ext>
            </a:extLst>
          </p:cNvPr>
          <p:cNvSpPr txBox="1"/>
          <p:nvPr/>
        </p:nvSpPr>
        <p:spPr>
          <a:xfrm>
            <a:off x="818038" y="2067080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おおさかし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6E0FAB6-DC88-51D9-03F2-657474983135}"/>
              </a:ext>
            </a:extLst>
          </p:cNvPr>
          <p:cNvSpPr txBox="1"/>
          <p:nvPr/>
        </p:nvSpPr>
        <p:spPr>
          <a:xfrm>
            <a:off x="2263967" y="2067080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ばあい</a:t>
            </a:r>
            <a:endParaRPr kumimoji="1" lang="ja-JP" altLang="en-US" sz="14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FACFCAF-4372-0BB4-241B-AECBB14C1570}"/>
              </a:ext>
            </a:extLst>
          </p:cNvPr>
          <p:cNvSpPr txBox="1"/>
          <p:nvPr/>
        </p:nvSpPr>
        <p:spPr>
          <a:xfrm>
            <a:off x="3248118" y="2067080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</a:rPr>
              <a:t>つなみとうちゃく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483F047-5DFD-DA1C-28CD-6711132CC609}"/>
              </a:ext>
            </a:extLst>
          </p:cNvPr>
          <p:cNvSpPr txBox="1"/>
          <p:nvPr/>
        </p:nvSpPr>
        <p:spPr>
          <a:xfrm>
            <a:off x="5957112" y="2067080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ぷんいじょう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D952B95-A5AF-02E0-2B16-1F0D6C6F041D}"/>
              </a:ext>
            </a:extLst>
          </p:cNvPr>
          <p:cNvSpPr txBox="1"/>
          <p:nvPr/>
        </p:nvSpPr>
        <p:spPr>
          <a:xfrm>
            <a:off x="7446034" y="2067080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じかん</a:t>
            </a:r>
            <a:endParaRPr kumimoji="1" lang="ja-JP" altLang="en-US" sz="14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F5C7F1C-147A-DD12-FFB6-9AFD4FB57058}"/>
              </a:ext>
            </a:extLst>
          </p:cNvPr>
          <p:cNvSpPr txBox="1"/>
          <p:nvPr/>
        </p:nvSpPr>
        <p:spPr>
          <a:xfrm>
            <a:off x="894982" y="2892705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じたく</a:t>
            </a:r>
            <a:endParaRPr kumimoji="1" lang="ja-JP" altLang="en-US" sz="14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8E90089-F930-9079-F7C0-D18B1D1DD229}"/>
              </a:ext>
            </a:extLst>
          </p:cNvPr>
          <p:cNvSpPr txBox="1"/>
          <p:nvPr/>
        </p:nvSpPr>
        <p:spPr>
          <a:xfrm>
            <a:off x="2146501" y="2892705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かいみまん</a:t>
            </a:r>
            <a:endParaRPr kumimoji="1" lang="ja-JP" altLang="en-US" sz="14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6996D1D-10B5-9BAC-4E47-9FF379486542}"/>
              </a:ext>
            </a:extLst>
          </p:cNvPr>
          <p:cNvSpPr txBox="1"/>
          <p:nvPr/>
        </p:nvSpPr>
        <p:spPr>
          <a:xfrm>
            <a:off x="3662215" y="2892705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ばあい</a:t>
            </a:r>
            <a:endParaRPr kumimoji="1" lang="ja-JP" altLang="en-US" sz="14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A179A44-B485-236E-C401-DA33A1F68475}"/>
              </a:ext>
            </a:extLst>
          </p:cNvPr>
          <p:cNvSpPr txBox="1"/>
          <p:nvPr/>
        </p:nvSpPr>
        <p:spPr>
          <a:xfrm>
            <a:off x="2716439" y="5074002"/>
            <a:ext cx="1877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つなみひなんひょうしき</a:t>
            </a:r>
            <a:endParaRPr kumimoji="1" lang="ja-JP" altLang="en-US" sz="12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D402A4C-82B3-3BA5-42A4-A89502667128}"/>
              </a:ext>
            </a:extLst>
          </p:cNvPr>
          <p:cNvSpPr txBox="1"/>
          <p:nvPr/>
        </p:nvSpPr>
        <p:spPr>
          <a:xfrm>
            <a:off x="6262823" y="5779241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つなみひなん</a:t>
            </a:r>
            <a:endParaRPr kumimoji="1" lang="ja-JP" altLang="en-US" sz="12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579342A-FDC7-4954-69F2-4D246AC2C3D9}"/>
              </a:ext>
            </a:extLst>
          </p:cNvPr>
          <p:cNvSpPr txBox="1"/>
          <p:nvPr/>
        </p:nvSpPr>
        <p:spPr>
          <a:xfrm>
            <a:off x="8625707" y="577924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してい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D30CBA0-4683-8DD2-F562-E79C1B823AFA}"/>
              </a:ext>
            </a:extLst>
          </p:cNvPr>
          <p:cNvSpPr txBox="1"/>
          <p:nvPr/>
        </p:nvSpPr>
        <p:spPr>
          <a:xfrm>
            <a:off x="4600934" y="289270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あわ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0927258-A7BD-BDC3-7A0C-9056A8085434}"/>
              </a:ext>
            </a:extLst>
          </p:cNvPr>
          <p:cNvSpPr txBox="1"/>
          <p:nvPr/>
        </p:nvSpPr>
        <p:spPr>
          <a:xfrm>
            <a:off x="5654592" y="289270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</a:rPr>
              <a:t>ちか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EB6FF98-53BF-C441-A437-F2AF026974EA}"/>
              </a:ext>
            </a:extLst>
          </p:cNvPr>
          <p:cNvSpPr txBox="1"/>
          <p:nvPr/>
        </p:nvSpPr>
        <p:spPr>
          <a:xfrm>
            <a:off x="6796966" y="289270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</a:rPr>
              <a:t>たかだい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266F3BE-F092-8EF5-3388-9EB44A1E644C}"/>
              </a:ext>
            </a:extLst>
          </p:cNvPr>
          <p:cNvSpPr txBox="1"/>
          <p:nvPr/>
        </p:nvSpPr>
        <p:spPr>
          <a:xfrm>
            <a:off x="9009681" y="2892705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</a:rPr>
              <a:t>ひなん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828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E252BF7-99CC-FDDF-5217-CEAE9892B5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890" y="334668"/>
            <a:ext cx="1336790" cy="194796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63A78D6-65AA-191A-169C-394ED7C092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7224" y="821771"/>
            <a:ext cx="2637261" cy="221529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3E6C9C2-C7B8-B549-06AF-C99BB577B4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417" y="2691060"/>
            <a:ext cx="2038616" cy="189282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A4278D0-F7D9-68E2-93FF-E005ADD6DA46}"/>
              </a:ext>
            </a:extLst>
          </p:cNvPr>
          <p:cNvSpPr txBox="1"/>
          <p:nvPr/>
        </p:nvSpPr>
        <p:spPr>
          <a:xfrm>
            <a:off x="764311" y="798886"/>
            <a:ext cx="818685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安全が確保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できたら、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2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事業所に連絡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しましょう。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固定電話（●●●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-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●●●●）</a:t>
            </a:r>
            <a:b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br>
              <a:rPr lang="en-US" altLang="ja-JP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社用携帯（●●●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-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●●●●）</a:t>
            </a:r>
            <a:b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endParaRPr lang="en-US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メール（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●●●●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@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●●●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.com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b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endParaRPr kumimoji="1" lang="en-US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チャット</a:t>
            </a:r>
            <a:b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endParaRPr kumimoji="1" lang="en-US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災害伝言ダイヤル（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171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番）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災害規模によっては、ネットが使えない場合もあります。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連絡手段は複数準備しましょう。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94CE8E2-F10C-AD52-63E4-D020BE351D52}"/>
              </a:ext>
            </a:extLst>
          </p:cNvPr>
          <p:cNvSpPr txBox="1"/>
          <p:nvPr/>
        </p:nvSpPr>
        <p:spPr>
          <a:xfrm>
            <a:off x="9545017" y="278347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メール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D99F5A2-00A5-A81D-E340-B7131B445D43}"/>
              </a:ext>
            </a:extLst>
          </p:cNvPr>
          <p:cNvSpPr txBox="1"/>
          <p:nvPr/>
        </p:nvSpPr>
        <p:spPr>
          <a:xfrm>
            <a:off x="6907565" y="4505643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チャットワーク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0FF4056-08D5-C014-A3AF-A3130FD614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2068" y="4353551"/>
            <a:ext cx="2391686" cy="221529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2942046-66F7-21CB-DB0D-788247E7903D}"/>
              </a:ext>
            </a:extLst>
          </p:cNvPr>
          <p:cNvSpPr txBox="1"/>
          <p:nvPr/>
        </p:nvSpPr>
        <p:spPr>
          <a:xfrm>
            <a:off x="764311" y="64870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あんぜん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3A84252-64FE-85CC-E7B1-9761299DD39B}"/>
              </a:ext>
            </a:extLst>
          </p:cNvPr>
          <p:cNvSpPr txBox="1"/>
          <p:nvPr/>
        </p:nvSpPr>
        <p:spPr>
          <a:xfrm>
            <a:off x="1747981" y="625469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solidFill>
                  <a:srgbClr val="FF0000"/>
                </a:solidFill>
              </a:rPr>
              <a:t>かくほ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8FC6D92-613F-C3FA-E91F-3F4D51C8A2D5}"/>
              </a:ext>
            </a:extLst>
          </p:cNvPr>
          <p:cNvSpPr txBox="1"/>
          <p:nvPr/>
        </p:nvSpPr>
        <p:spPr>
          <a:xfrm>
            <a:off x="763036" y="1345683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じぎょうしょ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C0B1BF5-EE2F-29C0-39BB-AAF46C900795}"/>
              </a:ext>
            </a:extLst>
          </p:cNvPr>
          <p:cNvSpPr txBox="1"/>
          <p:nvPr/>
        </p:nvSpPr>
        <p:spPr>
          <a:xfrm>
            <a:off x="1991420" y="1345683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solidFill>
                  <a:srgbClr val="FF0000"/>
                </a:solidFill>
              </a:rPr>
              <a:t>れんらく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D4A4837-DB54-8D10-8DA2-82DC537501F4}"/>
              </a:ext>
            </a:extLst>
          </p:cNvPr>
          <p:cNvSpPr txBox="1"/>
          <p:nvPr/>
        </p:nvSpPr>
        <p:spPr>
          <a:xfrm>
            <a:off x="1240090" y="2095713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こていでんわ</a:t>
            </a:r>
            <a:endParaRPr kumimoji="1" lang="ja-JP" altLang="en-US" sz="12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CC58E0D-6E43-F787-D0C6-538346181E48}"/>
              </a:ext>
            </a:extLst>
          </p:cNvPr>
          <p:cNvSpPr txBox="1"/>
          <p:nvPr/>
        </p:nvSpPr>
        <p:spPr>
          <a:xfrm>
            <a:off x="1096457" y="2653404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しゃようけいたい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10F3EBA-CF96-7454-9096-B7314F518B9B}"/>
              </a:ext>
            </a:extLst>
          </p:cNvPr>
          <p:cNvSpPr txBox="1"/>
          <p:nvPr/>
        </p:nvSpPr>
        <p:spPr>
          <a:xfrm>
            <a:off x="1096457" y="4293238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さいがいでんごん</a:t>
            </a:r>
            <a:endParaRPr kumimoji="1" lang="ja-JP" altLang="en-US" sz="12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523951F-5268-0A5F-8241-093FA95192A6}"/>
              </a:ext>
            </a:extLst>
          </p:cNvPr>
          <p:cNvSpPr txBox="1"/>
          <p:nvPr/>
        </p:nvSpPr>
        <p:spPr>
          <a:xfrm>
            <a:off x="4500985" y="4293238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ばん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64102DF-E1EB-0327-6F3D-7EF6FCC63D36}"/>
              </a:ext>
            </a:extLst>
          </p:cNvPr>
          <p:cNvSpPr txBox="1"/>
          <p:nvPr/>
        </p:nvSpPr>
        <p:spPr>
          <a:xfrm>
            <a:off x="903629" y="5015983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さいがいきぼ</a:t>
            </a:r>
            <a:endParaRPr kumimoji="1" lang="ja-JP" altLang="en-US" sz="12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F94C435-27CD-0C6E-BC37-2EDF658ED056}"/>
              </a:ext>
            </a:extLst>
          </p:cNvPr>
          <p:cNvSpPr txBox="1"/>
          <p:nvPr/>
        </p:nvSpPr>
        <p:spPr>
          <a:xfrm>
            <a:off x="5030551" y="501598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つか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6FDEF7F-67F3-7A6A-E6B3-377280C6275E}"/>
              </a:ext>
            </a:extLst>
          </p:cNvPr>
          <p:cNvSpPr txBox="1"/>
          <p:nvPr/>
        </p:nvSpPr>
        <p:spPr>
          <a:xfrm>
            <a:off x="6332378" y="501598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ばあい</a:t>
            </a:r>
            <a:endParaRPr kumimoji="1" lang="ja-JP" altLang="en-US" sz="12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4CC4182-B699-8580-1C61-C987EE6C851A}"/>
              </a:ext>
            </a:extLst>
          </p:cNvPr>
          <p:cNvSpPr txBox="1"/>
          <p:nvPr/>
        </p:nvSpPr>
        <p:spPr>
          <a:xfrm>
            <a:off x="772272" y="5751298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れんらくしゅだん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66F4444-1502-B242-709A-AA935E3D7100}"/>
              </a:ext>
            </a:extLst>
          </p:cNvPr>
          <p:cNvSpPr txBox="1"/>
          <p:nvPr/>
        </p:nvSpPr>
        <p:spPr>
          <a:xfrm>
            <a:off x="2282460" y="5751297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ふくすうじゅんび</a:t>
            </a:r>
            <a:endParaRPr kumimoji="1" lang="ja-JP" altLang="en-US" sz="1200" dirty="0"/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8F22C19E-0306-AB45-B7E6-72625FF0906C}"/>
              </a:ext>
            </a:extLst>
          </p:cNvPr>
          <p:cNvGrpSpPr/>
          <p:nvPr/>
        </p:nvGrpSpPr>
        <p:grpSpPr>
          <a:xfrm>
            <a:off x="7147083" y="2158923"/>
            <a:ext cx="646331" cy="489644"/>
            <a:chOff x="7119270" y="2187856"/>
            <a:chExt cx="646331" cy="489644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652AA7E4-7E5A-FD34-D697-38383F0F039B}"/>
                </a:ext>
              </a:extLst>
            </p:cNvPr>
            <p:cNvSpPr txBox="1"/>
            <p:nvPr/>
          </p:nvSpPr>
          <p:spPr>
            <a:xfrm>
              <a:off x="7119270" y="2308168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電話</a:t>
              </a:r>
              <a:endPara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8EAD6061-FA4A-C9F0-1414-18FD3F146875}"/>
                </a:ext>
              </a:extLst>
            </p:cNvPr>
            <p:cNvSpPr txBox="1"/>
            <p:nvPr/>
          </p:nvSpPr>
          <p:spPr>
            <a:xfrm>
              <a:off x="7171633" y="2187856"/>
              <a:ext cx="53091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900" dirty="0"/>
                <a:t>でんわ</a:t>
              </a:r>
              <a:endParaRPr kumimoji="1" lang="ja-JP" alt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55132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682A60A-562B-5C06-F392-4602AFE14D35}"/>
              </a:ext>
            </a:extLst>
          </p:cNvPr>
          <p:cNvSpPr txBox="1"/>
          <p:nvPr/>
        </p:nvSpPr>
        <p:spPr>
          <a:xfrm>
            <a:off x="609919" y="687124"/>
            <a:ext cx="8901796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自宅では、</a:t>
            </a:r>
            <a:r>
              <a:rPr kumimoji="1"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日頃の備え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が大切です。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家具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などは倒れないように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固定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しておきましょう。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災害情報をチェック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しましょう。</a:t>
            </a: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地域の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避難場所を確認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しておきましょう。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防災アイテムを準備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しておきましょう。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64AD2D1-0ED4-57E5-C775-392976B3F5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539" y="4944479"/>
            <a:ext cx="1847805" cy="184780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88040C5-2A83-F3B4-78F2-7379327C8F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9254" y="3663627"/>
            <a:ext cx="1894773" cy="1894773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53DDFED-FA8C-4D35-F824-405D7BD3D54D}"/>
              </a:ext>
            </a:extLst>
          </p:cNvPr>
          <p:cNvGrpSpPr/>
          <p:nvPr/>
        </p:nvGrpSpPr>
        <p:grpSpPr>
          <a:xfrm>
            <a:off x="9399505" y="1281276"/>
            <a:ext cx="2440537" cy="1559762"/>
            <a:chOff x="8786650" y="423437"/>
            <a:chExt cx="2440537" cy="1559762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E4EB1106-C480-EDD5-711A-6A324D134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38184" y="423437"/>
              <a:ext cx="1289003" cy="1548352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B07D570F-6466-234F-1BF7-1E7AE008B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86650" y="509162"/>
              <a:ext cx="1227136" cy="1474037"/>
            </a:xfrm>
            <a:prstGeom prst="rect">
              <a:avLst/>
            </a:prstGeom>
          </p:spPr>
        </p:pic>
      </p:grpSp>
      <p:pic>
        <p:nvPicPr>
          <p:cNvPr id="12" name="図 11">
            <a:extLst>
              <a:ext uri="{FF2B5EF4-FFF2-40B4-BE49-F238E27FC236}">
                <a16:creationId xmlns:a16="http://schemas.microsoft.com/office/drawing/2014/main" id="{BD748390-6E86-2F9F-1F80-A1C3F98FD49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0014" y="2554760"/>
            <a:ext cx="1769274" cy="184780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1ED8484-FDAC-6C5E-5E71-AE431EBFF858}"/>
              </a:ext>
            </a:extLst>
          </p:cNvPr>
          <p:cNvSpPr txBox="1"/>
          <p:nvPr/>
        </p:nvSpPr>
        <p:spPr>
          <a:xfrm>
            <a:off x="694762" y="477010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じたく</a:t>
            </a:r>
            <a:endParaRPr kumimoji="1" lang="ja-JP" altLang="en-US" sz="1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1E1F67B-779F-31C7-6137-D025B745D714}"/>
              </a:ext>
            </a:extLst>
          </p:cNvPr>
          <p:cNvSpPr txBox="1"/>
          <p:nvPr/>
        </p:nvSpPr>
        <p:spPr>
          <a:xfrm>
            <a:off x="2496853" y="477009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ひごろ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AA5253A-3AF7-C2A2-A6A7-517C690F6E10}"/>
              </a:ext>
            </a:extLst>
          </p:cNvPr>
          <p:cNvSpPr txBox="1"/>
          <p:nvPr/>
        </p:nvSpPr>
        <p:spPr>
          <a:xfrm>
            <a:off x="3472058" y="47700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</a:rPr>
              <a:t>そな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0C9A866-7C9D-AC50-748B-8A63B3AB5EA3}"/>
              </a:ext>
            </a:extLst>
          </p:cNvPr>
          <p:cNvSpPr txBox="1"/>
          <p:nvPr/>
        </p:nvSpPr>
        <p:spPr>
          <a:xfrm>
            <a:off x="4553306" y="47700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たいせつ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AC53E6B-6EFD-3AF8-A1E7-39727255B889}"/>
              </a:ext>
            </a:extLst>
          </p:cNvPr>
          <p:cNvSpPr txBox="1"/>
          <p:nvPr/>
        </p:nvSpPr>
        <p:spPr>
          <a:xfrm>
            <a:off x="1146167" y="174767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かぐ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A473FD3-8607-9EED-31C1-B75C005C289E}"/>
              </a:ext>
            </a:extLst>
          </p:cNvPr>
          <p:cNvSpPr txBox="1"/>
          <p:nvPr/>
        </p:nvSpPr>
        <p:spPr>
          <a:xfrm>
            <a:off x="2848992" y="174196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たお</a:t>
            </a:r>
            <a:endParaRPr kumimoji="1" lang="ja-JP" altLang="en-US" sz="14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969B2EF-DA64-2F37-221D-E92A423F05D1}"/>
              </a:ext>
            </a:extLst>
          </p:cNvPr>
          <p:cNvSpPr txBox="1"/>
          <p:nvPr/>
        </p:nvSpPr>
        <p:spPr>
          <a:xfrm>
            <a:off x="5395285" y="174196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こてい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7B57CDD-26CD-0415-BE38-BE9A8C6ED785}"/>
              </a:ext>
            </a:extLst>
          </p:cNvPr>
          <p:cNvSpPr txBox="1"/>
          <p:nvPr/>
        </p:nvSpPr>
        <p:spPr>
          <a:xfrm>
            <a:off x="1070587" y="560680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</a:rPr>
              <a:t>ぼうさい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271FAD3-8E8B-A66C-47C3-F31F0B7D2C00}"/>
              </a:ext>
            </a:extLst>
          </p:cNvPr>
          <p:cNvSpPr txBox="1"/>
          <p:nvPr/>
        </p:nvSpPr>
        <p:spPr>
          <a:xfrm>
            <a:off x="3514679" y="561012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じゅんび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29A927E-B254-4E9A-240B-8AACA20E9D60}"/>
              </a:ext>
            </a:extLst>
          </p:cNvPr>
          <p:cNvSpPr txBox="1"/>
          <p:nvPr/>
        </p:nvSpPr>
        <p:spPr>
          <a:xfrm>
            <a:off x="2326351" y="4320601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ひなんばしょ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CC2C755-FDAC-81C0-8AA9-F56C31820166}"/>
              </a:ext>
            </a:extLst>
          </p:cNvPr>
          <p:cNvSpPr txBox="1"/>
          <p:nvPr/>
        </p:nvSpPr>
        <p:spPr>
          <a:xfrm>
            <a:off x="1158346" y="4320600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ちいき</a:t>
            </a:r>
            <a:endParaRPr kumimoji="1" lang="ja-JP" altLang="en-US" sz="14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BFFE2DB-4F7E-FC57-F230-8B8DA4BCF97A}"/>
              </a:ext>
            </a:extLst>
          </p:cNvPr>
          <p:cNvSpPr txBox="1"/>
          <p:nvPr/>
        </p:nvSpPr>
        <p:spPr>
          <a:xfrm>
            <a:off x="3903240" y="432059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かくにん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9FC571C-481A-C8FB-952F-233FF4FBFDFD}"/>
              </a:ext>
            </a:extLst>
          </p:cNvPr>
          <p:cNvSpPr txBox="1"/>
          <p:nvPr/>
        </p:nvSpPr>
        <p:spPr>
          <a:xfrm>
            <a:off x="1014879" y="3049934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さいがいじょうほう</a:t>
            </a:r>
          </a:p>
        </p:txBody>
      </p:sp>
    </p:spTree>
    <p:extLst>
      <p:ext uri="{BB962C8B-B14F-4D97-AF65-F5344CB8AC3E}">
        <p14:creationId xmlns:p14="http://schemas.microsoft.com/office/powerpoint/2010/main" val="3525787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18C9BB-74DA-CB23-E252-623943444CDE}"/>
              </a:ext>
            </a:extLst>
          </p:cNvPr>
          <p:cNvSpPr txBox="1"/>
          <p:nvPr/>
        </p:nvSpPr>
        <p:spPr>
          <a:xfrm>
            <a:off x="471341" y="480773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防災アイテム①：非常時持ち出し品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248C14B-377A-003A-A70D-41B95DC00F96}"/>
              </a:ext>
            </a:extLst>
          </p:cNvPr>
          <p:cNvSpPr txBox="1"/>
          <p:nvPr/>
        </p:nvSpPr>
        <p:spPr>
          <a:xfrm>
            <a:off x="607386" y="1221374"/>
            <a:ext cx="11033790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【</a:t>
            </a:r>
            <a:r>
              <a:rPr lang="ja-JP" altLang="en-US" sz="2400" dirty="0"/>
              <a:t>自宅から避難する場合（</a:t>
            </a:r>
            <a:r>
              <a:rPr lang="en-US" altLang="ja-JP" sz="2400" dirty="0"/>
              <a:t>1</a:t>
            </a:r>
            <a:r>
              <a:rPr lang="ja-JP" altLang="en-US" sz="2400" dirty="0"/>
              <a:t>日分）</a:t>
            </a:r>
            <a:r>
              <a:rPr kumimoji="1" lang="en-US" altLang="ja-JP" sz="2400" dirty="0"/>
              <a:t>】</a:t>
            </a:r>
            <a:br>
              <a:rPr kumimoji="1" lang="en-US" altLang="ja-JP" sz="2400" dirty="0"/>
            </a:br>
            <a:endParaRPr kumimoji="1" lang="en-US" altLang="ja-JP" sz="12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sz="2400" dirty="0"/>
              <a:t>モバイルバッテリー</a:t>
            </a:r>
            <a:br>
              <a:rPr lang="en-US" altLang="ja-JP" sz="2400" dirty="0"/>
            </a:br>
            <a:endParaRPr lang="en-US" altLang="ja-JP" sz="12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2400" dirty="0"/>
              <a:t>ホイッスル・</a:t>
            </a:r>
            <a:r>
              <a:rPr lang="ja-JP" altLang="en-US" sz="2400" dirty="0"/>
              <a:t>懐中電灯・防災ラジオ</a:t>
            </a:r>
            <a:br>
              <a:rPr lang="en-US" altLang="ja-JP" sz="2400" dirty="0"/>
            </a:br>
            <a:endParaRPr kumimoji="1" lang="en-US" altLang="ja-JP" sz="12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2400" dirty="0"/>
              <a:t>免許証・保険証などの身分証明書のコピー</a:t>
            </a:r>
            <a:br>
              <a:rPr kumimoji="1" lang="en-US" altLang="ja-JP" sz="2400" dirty="0"/>
            </a:br>
            <a:endParaRPr kumimoji="1" lang="en-US" altLang="ja-JP" sz="12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sz="2400" dirty="0"/>
              <a:t>タオル・トイレットペーパー</a:t>
            </a:r>
            <a:br>
              <a:rPr lang="en-US" altLang="ja-JP" sz="2400" dirty="0"/>
            </a:br>
            <a:endParaRPr lang="en-US" altLang="ja-JP" sz="12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sz="2400" dirty="0"/>
              <a:t>携帯用食器（皿、コップ、スプーン、フォーク、箸 など）</a:t>
            </a:r>
            <a:br>
              <a:rPr lang="en-US" altLang="ja-JP" sz="2400" dirty="0"/>
            </a:br>
            <a:endParaRPr lang="en-US" altLang="ja-JP" sz="12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sz="2400" dirty="0"/>
              <a:t>携帯トイレ</a:t>
            </a:r>
            <a:r>
              <a:rPr lang="en-US" altLang="ja-JP" sz="2400" dirty="0"/>
              <a:t>(1</a:t>
            </a:r>
            <a:r>
              <a:rPr lang="ja-JP" altLang="en-US" sz="2400" dirty="0"/>
              <a:t>日分</a:t>
            </a:r>
            <a:r>
              <a:rPr lang="en-US" altLang="ja-JP" sz="2400" dirty="0"/>
              <a:t>)</a:t>
            </a:r>
            <a:r>
              <a:rPr lang="ja-JP" altLang="en-US" sz="2400" dirty="0"/>
              <a:t>：</a:t>
            </a:r>
            <a:r>
              <a:rPr lang="en-US" altLang="ja-JP" sz="2400" dirty="0"/>
              <a:t>7</a:t>
            </a:r>
            <a:r>
              <a:rPr lang="ja-JP" altLang="en-US" sz="2400" dirty="0"/>
              <a:t>回分</a:t>
            </a:r>
            <a:br>
              <a:rPr lang="en-US" altLang="ja-JP" sz="2400" dirty="0"/>
            </a:br>
            <a:endParaRPr lang="en-US" altLang="ja-JP" sz="12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2400" dirty="0"/>
              <a:t>飲み水</a:t>
            </a:r>
            <a:r>
              <a:rPr kumimoji="1" lang="en-US" altLang="ja-JP" sz="2400" dirty="0"/>
              <a:t>(1</a:t>
            </a:r>
            <a:r>
              <a:rPr kumimoji="1" lang="ja-JP" altLang="en-US" sz="2400" dirty="0"/>
              <a:t>日分</a:t>
            </a:r>
            <a:r>
              <a:rPr kumimoji="1" lang="en-US" altLang="ja-JP" sz="2400" dirty="0"/>
              <a:t>)</a:t>
            </a:r>
            <a:r>
              <a:rPr kumimoji="1" lang="ja-JP" altLang="en-US" sz="2400" dirty="0"/>
              <a:t>　　：</a:t>
            </a:r>
            <a:r>
              <a:rPr kumimoji="1" lang="en-US" altLang="ja-JP" sz="2400" dirty="0"/>
              <a:t>3</a:t>
            </a:r>
            <a:r>
              <a:rPr kumimoji="1" lang="ja-JP" altLang="en-US" sz="2400" dirty="0"/>
              <a:t>リットル</a:t>
            </a:r>
            <a:br>
              <a:rPr kumimoji="1" lang="en-US" altLang="ja-JP" sz="2400" dirty="0"/>
            </a:br>
            <a:endParaRPr kumimoji="1" lang="en-US" altLang="ja-JP" sz="12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sz="2400" dirty="0"/>
              <a:t>非常食</a:t>
            </a:r>
            <a:r>
              <a:rPr lang="en-US" altLang="ja-JP" sz="2400" dirty="0"/>
              <a:t>(1</a:t>
            </a:r>
            <a:r>
              <a:rPr lang="ja-JP" altLang="en-US" sz="2400" dirty="0"/>
              <a:t>日分</a:t>
            </a:r>
            <a:r>
              <a:rPr lang="en-US" altLang="ja-JP" sz="2400" dirty="0"/>
              <a:t>)</a:t>
            </a:r>
            <a:r>
              <a:rPr lang="ja-JP" altLang="en-US" sz="2400" dirty="0"/>
              <a:t>　　：</a:t>
            </a:r>
            <a:r>
              <a:rPr lang="en-US" altLang="ja-JP" sz="2400" dirty="0"/>
              <a:t>3</a:t>
            </a:r>
            <a:r>
              <a:rPr lang="ja-JP" altLang="en-US" sz="2400" dirty="0"/>
              <a:t>食分</a:t>
            </a:r>
            <a:r>
              <a:rPr lang="en-US" altLang="ja-JP" sz="2400" dirty="0"/>
              <a:t>(</a:t>
            </a:r>
            <a:r>
              <a:rPr lang="ja-JP" altLang="en-US" sz="2400" dirty="0"/>
              <a:t>開封するだけで食べられるモノ</a:t>
            </a:r>
            <a:r>
              <a:rPr lang="en-US" altLang="ja-JP" sz="2400" dirty="0"/>
              <a:t>)</a:t>
            </a:r>
            <a:br>
              <a:rPr lang="en-US" altLang="ja-JP" sz="2400" dirty="0"/>
            </a:br>
            <a:br>
              <a:rPr lang="en-US" altLang="ja-JP" sz="1200" dirty="0"/>
            </a:br>
            <a:r>
              <a:rPr lang="ja-JP" altLang="en-US" sz="2400" dirty="0"/>
              <a:t>　　　　　　　　　</a:t>
            </a:r>
            <a:r>
              <a:rPr lang="en-US" altLang="ja-JP" sz="2400" dirty="0"/>
              <a:t>※</a:t>
            </a:r>
            <a:r>
              <a:rPr lang="ja-JP" altLang="en-US" sz="2400" dirty="0"/>
              <a:t>缶詰、レトルト品、乾パン、チョコ・ビスケット など</a:t>
            </a:r>
            <a:endParaRPr lang="en-US" altLang="ja-JP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48CF9FB-D125-C2F9-DE7B-038AD200D326}"/>
              </a:ext>
            </a:extLst>
          </p:cNvPr>
          <p:cNvSpPr txBox="1"/>
          <p:nvPr/>
        </p:nvSpPr>
        <p:spPr>
          <a:xfrm>
            <a:off x="4256992" y="22613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ひじょうじ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196D07-3BCA-3E84-AC12-BDCA1B198F40}"/>
              </a:ext>
            </a:extLst>
          </p:cNvPr>
          <p:cNvSpPr txBox="1"/>
          <p:nvPr/>
        </p:nvSpPr>
        <p:spPr>
          <a:xfrm>
            <a:off x="471341" y="2221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ぼうさい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D624485-DD08-09DF-168D-0CB426F59EF6}"/>
              </a:ext>
            </a:extLst>
          </p:cNvPr>
          <p:cNvSpPr txBox="1"/>
          <p:nvPr/>
        </p:nvSpPr>
        <p:spPr>
          <a:xfrm>
            <a:off x="5595820" y="23158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D8073F7-CFA9-D675-C31B-AC19ECE20E77}"/>
              </a:ext>
            </a:extLst>
          </p:cNvPr>
          <p:cNvSpPr txBox="1"/>
          <p:nvPr/>
        </p:nvSpPr>
        <p:spPr>
          <a:xfrm>
            <a:off x="6519150" y="23158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だ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808A514-892D-C929-C94B-F2620CD00463}"/>
              </a:ext>
            </a:extLst>
          </p:cNvPr>
          <p:cNvSpPr txBox="1"/>
          <p:nvPr/>
        </p:nvSpPr>
        <p:spPr>
          <a:xfrm>
            <a:off x="7348210" y="23158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ひん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760FD90-C2F2-A49E-0ED0-B9607CD1DE61}"/>
              </a:ext>
            </a:extLst>
          </p:cNvPr>
          <p:cNvSpPr txBox="1"/>
          <p:nvPr/>
        </p:nvSpPr>
        <p:spPr>
          <a:xfrm>
            <a:off x="991386" y="106402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じたく</a:t>
            </a:r>
            <a:endParaRPr kumimoji="1" lang="ja-JP" altLang="en-US" sz="12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74C1148-B5E6-1ADC-8B5B-7745DE1450C4}"/>
              </a:ext>
            </a:extLst>
          </p:cNvPr>
          <p:cNvSpPr txBox="1"/>
          <p:nvPr/>
        </p:nvSpPr>
        <p:spPr>
          <a:xfrm>
            <a:off x="2209015" y="106402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ひなん</a:t>
            </a:r>
            <a:endParaRPr kumimoji="1" lang="ja-JP" altLang="en-US" sz="12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BB7257C-2BAA-FB8C-FB4F-86B9C5D280F2}"/>
              </a:ext>
            </a:extLst>
          </p:cNvPr>
          <p:cNvSpPr txBox="1"/>
          <p:nvPr/>
        </p:nvSpPr>
        <p:spPr>
          <a:xfrm>
            <a:off x="3436071" y="106402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ばあい</a:t>
            </a:r>
            <a:endParaRPr kumimoji="1" lang="ja-JP" altLang="en-US" sz="12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763BAE8-FC14-BFCF-CA45-3748CB12A914}"/>
              </a:ext>
            </a:extLst>
          </p:cNvPr>
          <p:cNvSpPr txBox="1"/>
          <p:nvPr/>
        </p:nvSpPr>
        <p:spPr>
          <a:xfrm>
            <a:off x="4507821" y="106402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にちぶん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8E591CC-E0CF-387A-63A3-DBC2EB14D28A}"/>
              </a:ext>
            </a:extLst>
          </p:cNvPr>
          <p:cNvSpPr txBox="1"/>
          <p:nvPr/>
        </p:nvSpPr>
        <p:spPr>
          <a:xfrm>
            <a:off x="2661499" y="2159101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かいちゅうでんとう</a:t>
            </a:r>
            <a:endParaRPr kumimoji="1" lang="ja-JP" altLang="en-US" sz="12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F50C3D0-2775-DA47-6111-E3C627B25894}"/>
              </a:ext>
            </a:extLst>
          </p:cNvPr>
          <p:cNvSpPr txBox="1"/>
          <p:nvPr/>
        </p:nvSpPr>
        <p:spPr>
          <a:xfrm>
            <a:off x="4243336" y="215656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ぼうさい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784FB61-5E8B-189D-0A46-961B9910B7E2}"/>
              </a:ext>
            </a:extLst>
          </p:cNvPr>
          <p:cNvSpPr txBox="1"/>
          <p:nvPr/>
        </p:nvSpPr>
        <p:spPr>
          <a:xfrm>
            <a:off x="887904" y="2704887"/>
            <a:ext cx="2339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めんきょしょう　ほけんしょう</a:t>
            </a:r>
            <a:endParaRPr kumimoji="1" lang="ja-JP" altLang="en-US" sz="12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8B402DC-65D9-2177-44EB-B4C527537A0C}"/>
              </a:ext>
            </a:extLst>
          </p:cNvPr>
          <p:cNvSpPr txBox="1"/>
          <p:nvPr/>
        </p:nvSpPr>
        <p:spPr>
          <a:xfrm>
            <a:off x="3953719" y="2702760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みぶんしょうめいしょ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8E74C70-029E-D723-9758-1884641E4FE0}"/>
              </a:ext>
            </a:extLst>
          </p:cNvPr>
          <p:cNvSpPr txBox="1"/>
          <p:nvPr/>
        </p:nvSpPr>
        <p:spPr>
          <a:xfrm>
            <a:off x="901549" y="3803604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けいたいようしょっき</a:t>
            </a:r>
            <a:endParaRPr kumimoji="1" lang="ja-JP" altLang="en-US" sz="12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418988A-B6AF-3CF0-4F66-4993A5093BB0}"/>
              </a:ext>
            </a:extLst>
          </p:cNvPr>
          <p:cNvSpPr txBox="1"/>
          <p:nvPr/>
        </p:nvSpPr>
        <p:spPr>
          <a:xfrm>
            <a:off x="2725385" y="3814154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さら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052A1A2-8F5B-3D80-68EF-F61239490B29}"/>
              </a:ext>
            </a:extLst>
          </p:cNvPr>
          <p:cNvSpPr txBox="1"/>
          <p:nvPr/>
        </p:nvSpPr>
        <p:spPr>
          <a:xfrm>
            <a:off x="7617853" y="379530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はし</a:t>
            </a:r>
            <a:endParaRPr kumimoji="1" lang="ja-JP" altLang="en-US" sz="12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144DDA4-3499-8154-BC9D-94BADCE59143}"/>
              </a:ext>
            </a:extLst>
          </p:cNvPr>
          <p:cNvSpPr txBox="1"/>
          <p:nvPr/>
        </p:nvSpPr>
        <p:spPr>
          <a:xfrm>
            <a:off x="890832" y="4345753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けいたい</a:t>
            </a:r>
            <a:endParaRPr kumimoji="1" lang="ja-JP" altLang="en-US" sz="12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7D34AFF-0909-215E-37B7-49D69ADFF7E4}"/>
              </a:ext>
            </a:extLst>
          </p:cNvPr>
          <p:cNvSpPr txBox="1"/>
          <p:nvPr/>
        </p:nvSpPr>
        <p:spPr>
          <a:xfrm>
            <a:off x="2817718" y="4367893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にちぶん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7808EEE-D43F-7F94-F115-5AA49B23DD70}"/>
              </a:ext>
            </a:extLst>
          </p:cNvPr>
          <p:cNvSpPr txBox="1"/>
          <p:nvPr/>
        </p:nvSpPr>
        <p:spPr>
          <a:xfrm>
            <a:off x="4060576" y="436779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かい</a:t>
            </a:r>
            <a:r>
              <a:rPr kumimoji="1" lang="ja-JP" altLang="en-US" sz="1200" dirty="0"/>
              <a:t>ぶん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B8F1B2A-5934-EA7F-DA50-D081D914A8E1}"/>
              </a:ext>
            </a:extLst>
          </p:cNvPr>
          <p:cNvSpPr txBox="1"/>
          <p:nvPr/>
        </p:nvSpPr>
        <p:spPr>
          <a:xfrm>
            <a:off x="966248" y="4916079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の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286C3E3-D6D7-70AB-65C6-98235A717FD0}"/>
              </a:ext>
            </a:extLst>
          </p:cNvPr>
          <p:cNvSpPr txBox="1"/>
          <p:nvPr/>
        </p:nvSpPr>
        <p:spPr>
          <a:xfrm>
            <a:off x="1513348" y="492550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みず</a:t>
            </a:r>
            <a:endParaRPr kumimoji="1" lang="en-US" altLang="ja-JP" sz="12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48348DE-B7A5-BB5F-F3F2-55F251451A10}"/>
              </a:ext>
            </a:extLst>
          </p:cNvPr>
          <p:cNvSpPr txBox="1"/>
          <p:nvPr/>
        </p:nvSpPr>
        <p:spPr>
          <a:xfrm>
            <a:off x="2152533" y="4916079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にちぶん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DA807A9-CB5C-C577-60EB-76DB04B3760B}"/>
              </a:ext>
            </a:extLst>
          </p:cNvPr>
          <p:cNvSpPr txBox="1"/>
          <p:nvPr/>
        </p:nvSpPr>
        <p:spPr>
          <a:xfrm>
            <a:off x="857557" y="5458124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ひじょうしょく</a:t>
            </a:r>
            <a:endParaRPr kumimoji="1" lang="ja-JP" altLang="en-US" sz="12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CA4F8C1-93CF-E2B3-EBBF-C2730FA72E98}"/>
              </a:ext>
            </a:extLst>
          </p:cNvPr>
          <p:cNvSpPr txBox="1"/>
          <p:nvPr/>
        </p:nvSpPr>
        <p:spPr>
          <a:xfrm>
            <a:off x="2171387" y="547716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にちぶん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D4E466-AF29-2900-39E6-E569AEBD528E}"/>
              </a:ext>
            </a:extLst>
          </p:cNvPr>
          <p:cNvSpPr txBox="1"/>
          <p:nvPr/>
        </p:nvSpPr>
        <p:spPr>
          <a:xfrm>
            <a:off x="3985159" y="5467733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しょくぶん</a:t>
            </a:r>
            <a:endParaRPr kumimoji="1" lang="ja-JP" altLang="en-US" sz="12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BA43D6F-CE19-B14D-744F-A3EA79F561E3}"/>
              </a:ext>
            </a:extLst>
          </p:cNvPr>
          <p:cNvSpPr txBox="1"/>
          <p:nvPr/>
        </p:nvSpPr>
        <p:spPr>
          <a:xfrm>
            <a:off x="4801885" y="546792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かいふう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B286F53-93F8-95CA-9CDF-FA1E4D89C668}"/>
              </a:ext>
            </a:extLst>
          </p:cNvPr>
          <p:cNvSpPr txBox="1"/>
          <p:nvPr/>
        </p:nvSpPr>
        <p:spPr>
          <a:xfrm>
            <a:off x="7015789" y="5455407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た</a:t>
            </a:r>
            <a:endParaRPr kumimoji="1" lang="ja-JP" altLang="en-US" sz="120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83F57B4-E96B-B5B5-6D98-A1AD26B04799}"/>
              </a:ext>
            </a:extLst>
          </p:cNvPr>
          <p:cNvSpPr txBox="1"/>
          <p:nvPr/>
        </p:nvSpPr>
        <p:spPr>
          <a:xfrm>
            <a:off x="3958638" y="600326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かんづめ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253B278-CE34-321D-00B7-24B4ABDD0A1C}"/>
              </a:ext>
            </a:extLst>
          </p:cNvPr>
          <p:cNvSpPr txBox="1"/>
          <p:nvPr/>
        </p:nvSpPr>
        <p:spPr>
          <a:xfrm>
            <a:off x="6086573" y="5993834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ひん</a:t>
            </a:r>
            <a:endParaRPr kumimoji="1" lang="ja-JP" altLang="en-US" sz="1200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E564645-4B59-872A-C364-1CEBECE3DC17}"/>
              </a:ext>
            </a:extLst>
          </p:cNvPr>
          <p:cNvSpPr txBox="1"/>
          <p:nvPr/>
        </p:nvSpPr>
        <p:spPr>
          <a:xfrm>
            <a:off x="6689191" y="599874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かん</a:t>
            </a: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9E25AF32-8682-47B5-3819-946DA8EF12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9199" y="724818"/>
            <a:ext cx="2624647" cy="270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34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18C9BB-74DA-CB23-E252-623943444CDE}"/>
              </a:ext>
            </a:extLst>
          </p:cNvPr>
          <p:cNvSpPr txBox="1"/>
          <p:nvPr/>
        </p:nvSpPr>
        <p:spPr>
          <a:xfrm>
            <a:off x="471341" y="480768"/>
            <a:ext cx="8004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/>
              <a:t>防災アイテム②：常時準備品</a:t>
            </a:r>
            <a:r>
              <a:rPr kumimoji="1" lang="en-US" altLang="ja-JP" sz="3600" dirty="0"/>
              <a:t>(</a:t>
            </a:r>
            <a:r>
              <a:rPr kumimoji="1" lang="ja-JP" altLang="en-US" sz="3600" dirty="0"/>
              <a:t>備蓄品</a:t>
            </a:r>
            <a:r>
              <a:rPr kumimoji="1" lang="en-US" altLang="ja-JP" sz="3600" dirty="0"/>
              <a:t>)</a:t>
            </a:r>
            <a:endParaRPr kumimoji="1" lang="ja-JP" altLang="en-US" sz="36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248C14B-377A-003A-A70D-41B95DC00F96}"/>
              </a:ext>
            </a:extLst>
          </p:cNvPr>
          <p:cNvSpPr txBox="1"/>
          <p:nvPr/>
        </p:nvSpPr>
        <p:spPr>
          <a:xfrm>
            <a:off x="612743" y="1216263"/>
            <a:ext cx="113027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【</a:t>
            </a:r>
            <a:r>
              <a:rPr kumimoji="1" lang="ja-JP" altLang="en-US" sz="2400" dirty="0"/>
              <a:t>自宅でライフラインの復旧まで</a:t>
            </a:r>
            <a:r>
              <a:rPr lang="ja-JP" altLang="en-US" sz="2400" dirty="0"/>
              <a:t>生活する</a:t>
            </a:r>
            <a:r>
              <a:rPr kumimoji="1" lang="ja-JP" altLang="en-US" sz="2400" dirty="0"/>
              <a:t>場合</a:t>
            </a:r>
            <a:r>
              <a:rPr kumimoji="1" lang="en-US" altLang="ja-JP" sz="2400" dirty="0"/>
              <a:t>(</a:t>
            </a:r>
            <a:r>
              <a:rPr kumimoji="1" lang="ja-JP" altLang="en-US" sz="2400" dirty="0"/>
              <a:t>約</a:t>
            </a:r>
            <a:r>
              <a:rPr kumimoji="1" lang="en-US" altLang="ja-JP" sz="2400" dirty="0"/>
              <a:t>1</a:t>
            </a:r>
            <a:r>
              <a:rPr kumimoji="1" lang="ja-JP" altLang="en-US" sz="2400" dirty="0"/>
              <a:t>週間</a:t>
            </a:r>
            <a:r>
              <a:rPr kumimoji="1" lang="en-US" altLang="ja-JP" sz="2400" dirty="0"/>
              <a:t>)】</a:t>
            </a:r>
            <a:br>
              <a:rPr kumimoji="1" lang="en-US" altLang="ja-JP" sz="2400" dirty="0"/>
            </a:br>
            <a:endParaRPr kumimoji="1" lang="en-US" altLang="ja-JP" sz="12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sz="2400" dirty="0"/>
              <a:t>電池・手動式充電器</a:t>
            </a:r>
            <a:br>
              <a:rPr lang="en-US" altLang="ja-JP" sz="2400" dirty="0"/>
            </a:br>
            <a:endParaRPr lang="en-US" altLang="ja-JP" sz="12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2400" dirty="0"/>
              <a:t>タオル</a:t>
            </a:r>
            <a:r>
              <a:rPr kumimoji="1" lang="en-US" altLang="ja-JP" sz="2400" dirty="0"/>
              <a:t>(</a:t>
            </a:r>
            <a:r>
              <a:rPr kumimoji="1" lang="ja-JP" altLang="en-US" sz="2400" dirty="0"/>
              <a:t>複数枚</a:t>
            </a:r>
            <a:r>
              <a:rPr kumimoji="1" lang="en-US" altLang="ja-JP" sz="2400" dirty="0"/>
              <a:t>)</a:t>
            </a:r>
            <a:br>
              <a:rPr kumimoji="1" lang="en-US" altLang="ja-JP" sz="2400" dirty="0"/>
            </a:br>
            <a:endParaRPr kumimoji="1" lang="en-US" altLang="ja-JP" sz="12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sz="2400" dirty="0"/>
              <a:t>懐中電灯・防災ラジオ</a:t>
            </a:r>
            <a:br>
              <a:rPr lang="en-US" altLang="ja-JP" sz="2400" dirty="0"/>
            </a:br>
            <a:endParaRPr lang="en-US" altLang="ja-JP" sz="12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sz="2400" dirty="0"/>
              <a:t>応急救護セット（傷薬、痛み止め、ガーゼ、包帯 など</a:t>
            </a:r>
            <a:r>
              <a:rPr lang="en-US" altLang="ja-JP" sz="2400" dirty="0"/>
              <a:t>)</a:t>
            </a:r>
            <a:br>
              <a:rPr lang="en-US" altLang="ja-JP" sz="2400" dirty="0"/>
            </a:br>
            <a:endParaRPr lang="en-US" altLang="ja-JP" sz="12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sz="2400" dirty="0"/>
              <a:t>携帯トイレ</a:t>
            </a:r>
            <a:r>
              <a:rPr lang="en-US" altLang="ja-JP" sz="2400" dirty="0"/>
              <a:t>(1</a:t>
            </a:r>
            <a:r>
              <a:rPr lang="ja-JP" altLang="en-US" sz="2400" dirty="0"/>
              <a:t>週間分</a:t>
            </a:r>
            <a:r>
              <a:rPr lang="en-US" altLang="ja-JP" sz="2400" dirty="0"/>
              <a:t>)</a:t>
            </a:r>
            <a:r>
              <a:rPr lang="ja-JP" altLang="en-US" sz="2400" dirty="0"/>
              <a:t>：</a:t>
            </a:r>
            <a:r>
              <a:rPr lang="en-US" altLang="ja-JP" sz="2400" dirty="0"/>
              <a:t>50</a:t>
            </a:r>
            <a:r>
              <a:rPr lang="ja-JP" altLang="en-US" sz="2400" dirty="0"/>
              <a:t>回分</a:t>
            </a:r>
            <a:br>
              <a:rPr lang="en-US" altLang="ja-JP" sz="2400" dirty="0"/>
            </a:br>
            <a:endParaRPr lang="en-US" altLang="ja-JP" sz="12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2400" dirty="0"/>
              <a:t>飲み水</a:t>
            </a:r>
            <a:r>
              <a:rPr lang="en-US" altLang="ja-JP" sz="2400" dirty="0"/>
              <a:t>(1</a:t>
            </a:r>
            <a:r>
              <a:rPr lang="ja-JP" altLang="en-US" sz="2400" dirty="0"/>
              <a:t>週間分</a:t>
            </a:r>
            <a:r>
              <a:rPr lang="en-US" altLang="ja-JP" sz="2400" dirty="0"/>
              <a:t>)</a:t>
            </a:r>
            <a:r>
              <a:rPr lang="ja-JP" altLang="en-US" sz="2400" dirty="0"/>
              <a:t>　　</a:t>
            </a:r>
            <a:r>
              <a:rPr kumimoji="1" lang="ja-JP" altLang="en-US" sz="2400" dirty="0"/>
              <a:t>：</a:t>
            </a:r>
            <a:r>
              <a:rPr kumimoji="1" lang="en-US" altLang="ja-JP" sz="2400" dirty="0"/>
              <a:t>20</a:t>
            </a:r>
            <a:r>
              <a:rPr kumimoji="1" lang="ja-JP" altLang="en-US" sz="2400" dirty="0"/>
              <a:t>～</a:t>
            </a:r>
            <a:r>
              <a:rPr lang="en-US" altLang="ja-JP" sz="2400" dirty="0"/>
              <a:t>25</a:t>
            </a:r>
            <a:r>
              <a:rPr kumimoji="1" lang="ja-JP" altLang="en-US" sz="2400" dirty="0"/>
              <a:t>リットル</a:t>
            </a:r>
            <a:r>
              <a:rPr kumimoji="1" lang="en-US" altLang="ja-JP" sz="2400" dirty="0"/>
              <a:t>(</a:t>
            </a:r>
            <a:r>
              <a:rPr lang="en-US" altLang="ja-JP" sz="2400" dirty="0"/>
              <a:t>2</a:t>
            </a:r>
            <a:r>
              <a:rPr lang="ja-JP" altLang="en-US" sz="2400" dirty="0"/>
              <a:t>リットルペットボトル</a:t>
            </a:r>
            <a:r>
              <a:rPr lang="en-US" altLang="ja-JP" sz="2400" dirty="0"/>
              <a:t>10</a:t>
            </a:r>
            <a:r>
              <a:rPr lang="ja-JP" altLang="en-US" sz="2400" dirty="0"/>
              <a:t>～</a:t>
            </a:r>
            <a:r>
              <a:rPr lang="en-US" altLang="ja-JP" sz="2400" dirty="0"/>
              <a:t>12</a:t>
            </a:r>
            <a:r>
              <a:rPr lang="ja-JP" altLang="en-US" sz="2400" dirty="0"/>
              <a:t>本</a:t>
            </a:r>
            <a:r>
              <a:rPr lang="en-US" altLang="ja-JP" sz="2400" dirty="0"/>
              <a:t>)</a:t>
            </a:r>
            <a:br>
              <a:rPr lang="en-US" altLang="ja-JP" sz="2400" dirty="0"/>
            </a:br>
            <a:endParaRPr kumimoji="1" lang="en-US" altLang="ja-JP" sz="12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sz="2400" dirty="0"/>
              <a:t>非常食</a:t>
            </a:r>
            <a:r>
              <a:rPr lang="en-US" altLang="ja-JP" sz="2400" dirty="0"/>
              <a:t>(1</a:t>
            </a:r>
            <a:r>
              <a:rPr lang="ja-JP" altLang="en-US" sz="2400" dirty="0"/>
              <a:t>週間分</a:t>
            </a:r>
            <a:r>
              <a:rPr lang="en-US" altLang="ja-JP" sz="2400" dirty="0"/>
              <a:t>)</a:t>
            </a:r>
            <a:r>
              <a:rPr lang="ja-JP" altLang="en-US" sz="2400" dirty="0"/>
              <a:t>　　</a:t>
            </a:r>
            <a:r>
              <a:rPr lang="ja-JP" altLang="en-US" sz="2400" dirty="0">
                <a:sym typeface="Wingdings" panose="05000000000000000000" pitchFamily="2" charset="2"/>
              </a:rPr>
              <a:t>：</a:t>
            </a:r>
            <a:r>
              <a:rPr lang="en-US" altLang="ja-JP" sz="2400" dirty="0">
                <a:sym typeface="Wingdings" panose="05000000000000000000" pitchFamily="2" charset="2"/>
              </a:rPr>
              <a:t>20</a:t>
            </a:r>
            <a:r>
              <a:rPr lang="ja-JP" altLang="en-US" sz="2400" dirty="0">
                <a:sym typeface="Wingdings" panose="05000000000000000000" pitchFamily="2" charset="2"/>
              </a:rPr>
              <a:t>～</a:t>
            </a:r>
            <a:r>
              <a:rPr lang="en-US" altLang="ja-JP" sz="2400" dirty="0">
                <a:sym typeface="Wingdings" panose="05000000000000000000" pitchFamily="2" charset="2"/>
              </a:rPr>
              <a:t>25</a:t>
            </a:r>
            <a:r>
              <a:rPr lang="ja-JP" altLang="en-US" sz="2400" dirty="0">
                <a:sym typeface="Wingdings" panose="05000000000000000000" pitchFamily="2" charset="2"/>
              </a:rPr>
              <a:t>食分</a:t>
            </a:r>
            <a:r>
              <a:rPr lang="en-US" altLang="ja-JP" sz="2400" dirty="0"/>
              <a:t>(</a:t>
            </a:r>
            <a:r>
              <a:rPr lang="ja-JP" altLang="en-US" sz="2400" dirty="0"/>
              <a:t>開封するだけで食べられるモノ</a:t>
            </a:r>
            <a:r>
              <a:rPr lang="en-US" altLang="ja-JP" sz="2400" dirty="0"/>
              <a:t>)</a:t>
            </a:r>
            <a:br>
              <a:rPr lang="en-US" altLang="ja-JP" sz="2400" dirty="0"/>
            </a:br>
            <a:br>
              <a:rPr lang="en-US" altLang="ja-JP" sz="1200" dirty="0"/>
            </a:br>
            <a:r>
              <a:rPr lang="ja-JP" altLang="en-US" sz="2400" dirty="0"/>
              <a:t>　　　　　　　　　　</a:t>
            </a:r>
            <a:r>
              <a:rPr lang="en-US" altLang="ja-JP" sz="2400" dirty="0"/>
              <a:t>※</a:t>
            </a:r>
            <a:r>
              <a:rPr lang="ja-JP" altLang="en-US" sz="2400" dirty="0"/>
              <a:t>缶詰、レトルト品、乾パン、チョコ・ビスケット など</a:t>
            </a:r>
            <a:endParaRPr lang="en-US" altLang="ja-JP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A873BB-8F4D-61EA-8579-72EAFF3B335A}"/>
              </a:ext>
            </a:extLst>
          </p:cNvPr>
          <p:cNvSpPr txBox="1"/>
          <p:nvPr/>
        </p:nvSpPr>
        <p:spPr>
          <a:xfrm>
            <a:off x="471341" y="2221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ぼうさい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4FFF4B2-878A-A486-469E-2216F04CA196}"/>
              </a:ext>
            </a:extLst>
          </p:cNvPr>
          <p:cNvSpPr txBox="1"/>
          <p:nvPr/>
        </p:nvSpPr>
        <p:spPr>
          <a:xfrm>
            <a:off x="4215356" y="250433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じょうじじゅんびひん　びちくひん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261E19B-9794-BDD1-1E04-CA06A764FF83}"/>
              </a:ext>
            </a:extLst>
          </p:cNvPr>
          <p:cNvSpPr txBox="1"/>
          <p:nvPr/>
        </p:nvSpPr>
        <p:spPr>
          <a:xfrm>
            <a:off x="991386" y="106402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じたく</a:t>
            </a:r>
            <a:endParaRPr kumimoji="1" lang="ja-JP" altLang="en-US" sz="1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191E8AA-9BDE-8034-C623-E34360C48200}"/>
              </a:ext>
            </a:extLst>
          </p:cNvPr>
          <p:cNvSpPr txBox="1"/>
          <p:nvPr/>
        </p:nvSpPr>
        <p:spPr>
          <a:xfrm>
            <a:off x="3898552" y="1061463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ふっきゅう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92F9525-95C0-25FE-DD70-7923BB879C17}"/>
              </a:ext>
            </a:extLst>
          </p:cNvPr>
          <p:cNvSpPr txBox="1"/>
          <p:nvPr/>
        </p:nvSpPr>
        <p:spPr>
          <a:xfrm>
            <a:off x="5185762" y="1061462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せいかつ</a:t>
            </a:r>
            <a:endParaRPr kumimoji="1" lang="ja-JP" altLang="en-US" sz="12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8A505F4-DB8B-8512-D7BF-83BDA6DA8198}"/>
              </a:ext>
            </a:extLst>
          </p:cNvPr>
          <p:cNvSpPr txBox="1"/>
          <p:nvPr/>
        </p:nvSpPr>
        <p:spPr>
          <a:xfrm>
            <a:off x="6499001" y="1061463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ばあい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DDFD571-FB77-BBD1-A559-CCB26F6EABF9}"/>
              </a:ext>
            </a:extLst>
          </p:cNvPr>
          <p:cNvSpPr txBox="1"/>
          <p:nvPr/>
        </p:nvSpPr>
        <p:spPr>
          <a:xfrm>
            <a:off x="7164186" y="1070984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やく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DAB2700-BAF8-21B1-AE98-F8E35A7491A6}"/>
              </a:ext>
            </a:extLst>
          </p:cNvPr>
          <p:cNvSpPr txBox="1"/>
          <p:nvPr/>
        </p:nvSpPr>
        <p:spPr>
          <a:xfrm>
            <a:off x="7639840" y="1061461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しゅうかん</a:t>
            </a:r>
            <a:endParaRPr kumimoji="1" lang="ja-JP" altLang="en-US" sz="12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5AA23DB-D12A-DB94-B2EA-DC973987F1B8}"/>
              </a:ext>
            </a:extLst>
          </p:cNvPr>
          <p:cNvSpPr txBox="1"/>
          <p:nvPr/>
        </p:nvSpPr>
        <p:spPr>
          <a:xfrm>
            <a:off x="1007693" y="1599636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でんち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98F315E-61EA-5184-4AFC-C06199D918A6}"/>
              </a:ext>
            </a:extLst>
          </p:cNvPr>
          <p:cNvSpPr txBox="1"/>
          <p:nvPr/>
        </p:nvSpPr>
        <p:spPr>
          <a:xfrm>
            <a:off x="1819968" y="1599636"/>
            <a:ext cx="2031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しゅどうしきじゅうでんき</a:t>
            </a:r>
            <a:endParaRPr kumimoji="1" lang="ja-JP" altLang="en-US" sz="12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958DDD5-32E3-E16D-CB4F-DBC385D2E0D4}"/>
              </a:ext>
            </a:extLst>
          </p:cNvPr>
          <p:cNvSpPr txBox="1"/>
          <p:nvPr/>
        </p:nvSpPr>
        <p:spPr>
          <a:xfrm>
            <a:off x="1953515" y="2159216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ふくすうまい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3D82668-B23E-B738-D7B3-708F5C49E989}"/>
              </a:ext>
            </a:extLst>
          </p:cNvPr>
          <p:cNvSpPr txBox="1"/>
          <p:nvPr/>
        </p:nvSpPr>
        <p:spPr>
          <a:xfrm>
            <a:off x="871599" y="2708592"/>
            <a:ext cx="2339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かいちゅうでんとう　ぼうさい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9D765EA-6B5A-2344-2C08-8F11A6B1C497}"/>
              </a:ext>
            </a:extLst>
          </p:cNvPr>
          <p:cNvSpPr txBox="1"/>
          <p:nvPr/>
        </p:nvSpPr>
        <p:spPr>
          <a:xfrm>
            <a:off x="888615" y="380982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けいたい</a:t>
            </a:r>
            <a:endParaRPr kumimoji="1" lang="ja-JP" altLang="en-US" sz="12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6669B1E-95B3-44D9-75B2-AFB71C32E848}"/>
              </a:ext>
            </a:extLst>
          </p:cNvPr>
          <p:cNvSpPr txBox="1"/>
          <p:nvPr/>
        </p:nvSpPr>
        <p:spPr>
          <a:xfrm>
            <a:off x="2735175" y="3799952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しゅうかんぶん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EA69CD9-08E0-C96E-1ED7-1C8146827D91}"/>
              </a:ext>
            </a:extLst>
          </p:cNvPr>
          <p:cNvSpPr txBox="1"/>
          <p:nvPr/>
        </p:nvSpPr>
        <p:spPr>
          <a:xfrm>
            <a:off x="2104233" y="4369405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しゅうかんぶん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3A7F82A-0895-6A5F-E2D7-B8C7F8E6FA91}"/>
              </a:ext>
            </a:extLst>
          </p:cNvPr>
          <p:cNvSpPr txBox="1"/>
          <p:nvPr/>
        </p:nvSpPr>
        <p:spPr>
          <a:xfrm>
            <a:off x="2104233" y="4918781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しゅうかんぶん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3EF76CF-2B5D-72F1-626C-44F9855DAD77}"/>
              </a:ext>
            </a:extLst>
          </p:cNvPr>
          <p:cNvSpPr txBox="1"/>
          <p:nvPr/>
        </p:nvSpPr>
        <p:spPr>
          <a:xfrm>
            <a:off x="4573674" y="3809378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かい</a:t>
            </a:r>
            <a:r>
              <a:rPr kumimoji="1" lang="ja-JP" altLang="en-US" sz="1200" dirty="0"/>
              <a:t>ぶん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4953027-9B32-67B2-527B-37EA0A86B37A}"/>
              </a:ext>
            </a:extLst>
          </p:cNvPr>
          <p:cNvSpPr txBox="1"/>
          <p:nvPr/>
        </p:nvSpPr>
        <p:spPr>
          <a:xfrm>
            <a:off x="958379" y="4382273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の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858EBCB-A59F-B173-3293-3823CB9A46D4}"/>
              </a:ext>
            </a:extLst>
          </p:cNvPr>
          <p:cNvSpPr txBox="1"/>
          <p:nvPr/>
        </p:nvSpPr>
        <p:spPr>
          <a:xfrm>
            <a:off x="1522775" y="4382273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みず</a:t>
            </a:r>
            <a:endParaRPr kumimoji="1" lang="ja-JP" altLang="en-US" sz="12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0AFAFB5-1345-FDDD-820E-33A0DDDB34CB}"/>
              </a:ext>
            </a:extLst>
          </p:cNvPr>
          <p:cNvSpPr txBox="1"/>
          <p:nvPr/>
        </p:nvSpPr>
        <p:spPr>
          <a:xfrm>
            <a:off x="835829" y="4923892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ひじょうしょく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0EA7EB0-0B35-DAA3-149A-0800B409A32E}"/>
              </a:ext>
            </a:extLst>
          </p:cNvPr>
          <p:cNvSpPr txBox="1"/>
          <p:nvPr/>
        </p:nvSpPr>
        <p:spPr>
          <a:xfrm>
            <a:off x="11091774" y="4369404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ほん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4CED32C-FE70-3886-6DD3-5E2C52BCA690}"/>
              </a:ext>
            </a:extLst>
          </p:cNvPr>
          <p:cNvSpPr txBox="1"/>
          <p:nvPr/>
        </p:nvSpPr>
        <p:spPr>
          <a:xfrm>
            <a:off x="5179390" y="4925175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しょくぶん　かいふう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CDFA1F1-D8DE-017E-13B7-848523926B4C}"/>
              </a:ext>
            </a:extLst>
          </p:cNvPr>
          <p:cNvSpPr txBox="1"/>
          <p:nvPr/>
        </p:nvSpPr>
        <p:spPr>
          <a:xfrm>
            <a:off x="4262491" y="546679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かんづめ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0BBBE4C-99F1-18F6-5C62-CDB475637167}"/>
              </a:ext>
            </a:extLst>
          </p:cNvPr>
          <p:cNvSpPr txBox="1"/>
          <p:nvPr/>
        </p:nvSpPr>
        <p:spPr>
          <a:xfrm>
            <a:off x="8260091" y="4925175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た</a:t>
            </a:r>
            <a:endParaRPr kumimoji="1" lang="ja-JP" altLang="en-US" sz="12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9080EE3-E378-CB5C-ACC0-E63767E3E094}"/>
              </a:ext>
            </a:extLst>
          </p:cNvPr>
          <p:cNvSpPr txBox="1"/>
          <p:nvPr/>
        </p:nvSpPr>
        <p:spPr>
          <a:xfrm>
            <a:off x="6395154" y="546679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ひん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912B3B3-9A49-1166-62D9-AD57846EBD62}"/>
              </a:ext>
            </a:extLst>
          </p:cNvPr>
          <p:cNvSpPr txBox="1"/>
          <p:nvPr/>
        </p:nvSpPr>
        <p:spPr>
          <a:xfrm>
            <a:off x="6990613" y="5466789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かん</a:t>
            </a:r>
            <a:endParaRPr kumimoji="1" lang="ja-JP" altLang="en-US" sz="1200" dirty="0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56686D05-4C13-9E4B-47C1-2D85B05099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0625" y="508365"/>
            <a:ext cx="3096508" cy="2736539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68D23B1-44A4-F71F-DA89-A63B5685E987}"/>
              </a:ext>
            </a:extLst>
          </p:cNvPr>
          <p:cNvSpPr txBox="1"/>
          <p:nvPr/>
        </p:nvSpPr>
        <p:spPr>
          <a:xfrm>
            <a:off x="879188" y="3246602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おうきゅうきゅうご</a:t>
            </a:r>
            <a:endParaRPr kumimoji="1" lang="ja-JP" altLang="en-US" sz="1200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30ECED2-6FD3-715A-FCFB-AC0D38D50572}"/>
              </a:ext>
            </a:extLst>
          </p:cNvPr>
          <p:cNvSpPr txBox="1"/>
          <p:nvPr/>
        </p:nvSpPr>
        <p:spPr>
          <a:xfrm>
            <a:off x="3245291" y="3230499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きずぐすり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D9EAD1E-12CC-D2CD-37AB-52FEB5C800D3}"/>
              </a:ext>
            </a:extLst>
          </p:cNvPr>
          <p:cNvSpPr txBox="1"/>
          <p:nvPr/>
        </p:nvSpPr>
        <p:spPr>
          <a:xfrm>
            <a:off x="4248607" y="3244904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いた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AC1B26C-F687-E6BE-FD24-B2115F416ABC}"/>
              </a:ext>
            </a:extLst>
          </p:cNvPr>
          <p:cNvSpPr txBox="1"/>
          <p:nvPr/>
        </p:nvSpPr>
        <p:spPr>
          <a:xfrm>
            <a:off x="4933717" y="3249161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ど</a:t>
            </a:r>
            <a:endParaRPr kumimoji="1" lang="ja-JP" altLang="en-US" sz="1200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769E95C-DE6C-DC74-7E5A-A9B5FD984D0D}"/>
              </a:ext>
            </a:extLst>
          </p:cNvPr>
          <p:cNvSpPr txBox="1"/>
          <p:nvPr/>
        </p:nvSpPr>
        <p:spPr>
          <a:xfrm>
            <a:off x="6984891" y="324051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ほうたい</a:t>
            </a:r>
          </a:p>
        </p:txBody>
      </p:sp>
    </p:spTree>
    <p:extLst>
      <p:ext uri="{BB962C8B-B14F-4D97-AF65-F5344CB8AC3E}">
        <p14:creationId xmlns:p14="http://schemas.microsoft.com/office/powerpoint/2010/main" val="1454156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56FE880F-EFE4-2109-9FDA-184FA104B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5070" y="1965136"/>
            <a:ext cx="10366309" cy="2048308"/>
          </a:xfrm>
        </p:spPr>
        <p:txBody>
          <a:bodyPr/>
          <a:lstStyle/>
          <a:p>
            <a:r>
              <a:rPr kumimoji="1" lang="ja-JP" altLang="en-US" sz="6000" dirty="0"/>
              <a:t>外出中（通所・帰宅中）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FF31E66-F7D7-D912-54D7-FBC39969353B}"/>
              </a:ext>
            </a:extLst>
          </p:cNvPr>
          <p:cNvSpPr txBox="1"/>
          <p:nvPr/>
        </p:nvSpPr>
        <p:spPr>
          <a:xfrm>
            <a:off x="1363148" y="2494372"/>
            <a:ext cx="32624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000" dirty="0"/>
              <a:t>がいしゅつちゅう</a:t>
            </a:r>
            <a:endParaRPr kumimoji="1" lang="ja-JP" altLang="en-US" sz="30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556626-3C2E-CD5A-7126-3B77CCBE3266}"/>
              </a:ext>
            </a:extLst>
          </p:cNvPr>
          <p:cNvSpPr txBox="1"/>
          <p:nvPr/>
        </p:nvSpPr>
        <p:spPr>
          <a:xfrm>
            <a:off x="4883900" y="2494372"/>
            <a:ext cx="17235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000" dirty="0"/>
              <a:t>つうしょ</a:t>
            </a:r>
            <a:endParaRPr kumimoji="1" lang="ja-JP" altLang="en-US" sz="3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ADFCA18-5E35-DDA6-0F78-686C25F74239}"/>
              </a:ext>
            </a:extLst>
          </p:cNvPr>
          <p:cNvSpPr txBox="1"/>
          <p:nvPr/>
        </p:nvSpPr>
        <p:spPr>
          <a:xfrm>
            <a:off x="7104586" y="2494372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000" dirty="0"/>
              <a:t>きたくちゅう</a:t>
            </a:r>
          </a:p>
        </p:txBody>
      </p:sp>
    </p:spTree>
    <p:extLst>
      <p:ext uri="{BB962C8B-B14F-4D97-AF65-F5344CB8AC3E}">
        <p14:creationId xmlns:p14="http://schemas.microsoft.com/office/powerpoint/2010/main" val="397729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D41CFC-BB80-4163-0B6A-76AEA9FE8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30898"/>
            <a:ext cx="9144000" cy="2048308"/>
          </a:xfrm>
        </p:spPr>
        <p:txBody>
          <a:bodyPr/>
          <a:lstStyle/>
          <a:p>
            <a:r>
              <a:rPr kumimoji="1" lang="ja-JP" altLang="en-US" sz="6000" dirty="0"/>
              <a:t>通所時（施設内）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AB9FF85-5B63-61F7-D8B0-B21F01BED904}"/>
              </a:ext>
            </a:extLst>
          </p:cNvPr>
          <p:cNvSpPr txBox="1"/>
          <p:nvPr/>
        </p:nvSpPr>
        <p:spPr>
          <a:xfrm>
            <a:off x="3167290" y="2401054"/>
            <a:ext cx="21082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000" dirty="0"/>
              <a:t>つうしょじ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DDD41BC-5685-90BE-D56C-388B2D7F8D2F}"/>
              </a:ext>
            </a:extLst>
          </p:cNvPr>
          <p:cNvSpPr txBox="1"/>
          <p:nvPr/>
        </p:nvSpPr>
        <p:spPr>
          <a:xfrm>
            <a:off x="6179975" y="2401054"/>
            <a:ext cx="21082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000" dirty="0"/>
              <a:t>しせつない</a:t>
            </a:r>
          </a:p>
        </p:txBody>
      </p:sp>
    </p:spTree>
    <p:extLst>
      <p:ext uri="{BB962C8B-B14F-4D97-AF65-F5344CB8AC3E}">
        <p14:creationId xmlns:p14="http://schemas.microsoft.com/office/powerpoint/2010/main" val="1445356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E0BCF08-F423-77AE-B7D4-21147CE03C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3476" y="591128"/>
            <a:ext cx="3759200" cy="267255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D450B20-0DB5-E07E-8ACF-E6D19F3F39A0}"/>
              </a:ext>
            </a:extLst>
          </p:cNvPr>
          <p:cNvSpPr txBox="1"/>
          <p:nvPr/>
        </p:nvSpPr>
        <p:spPr>
          <a:xfrm>
            <a:off x="489526" y="523512"/>
            <a:ext cx="6918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「揺れ」を感じたら・・・</a:t>
            </a:r>
            <a:endParaRPr kumimoji="1" lang="en-US" altLang="ja-JP" sz="40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B6FA23F-B841-F1CD-2D78-F1D18CE126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607" y="1927406"/>
            <a:ext cx="3426733" cy="315259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33CDD75-64C0-50F2-6F04-F3FCE134FA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046" y="3429000"/>
            <a:ext cx="3810001" cy="331946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AB8E8E-0BD1-DA81-FDB8-50FDD13D2A77}"/>
              </a:ext>
            </a:extLst>
          </p:cNvPr>
          <p:cNvSpPr txBox="1"/>
          <p:nvPr/>
        </p:nvSpPr>
        <p:spPr>
          <a:xfrm>
            <a:off x="1121887" y="225117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ゆ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FCF4AD4-9654-39E2-9A05-7C88FFD0879D}"/>
              </a:ext>
            </a:extLst>
          </p:cNvPr>
          <p:cNvSpPr txBox="1"/>
          <p:nvPr/>
        </p:nvSpPr>
        <p:spPr>
          <a:xfrm>
            <a:off x="3031776" y="22511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かん</a:t>
            </a:r>
          </a:p>
        </p:txBody>
      </p:sp>
    </p:spTree>
    <p:extLst>
      <p:ext uri="{BB962C8B-B14F-4D97-AF65-F5344CB8AC3E}">
        <p14:creationId xmlns:p14="http://schemas.microsoft.com/office/powerpoint/2010/main" val="1517776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1C997BE-91FF-BDB1-8833-140C4C47B8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770" y="1455265"/>
            <a:ext cx="1921014" cy="153625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60C104A-4E26-1DD8-8F5A-A92C9F7CDE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637" y="0"/>
            <a:ext cx="2897170" cy="289717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307E89F-77EB-A92C-ABE1-53EC46328E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764" y="0"/>
            <a:ext cx="2007020" cy="163885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9B54F1F-DB1E-3AED-0C40-435B888A9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6854" y="2876031"/>
            <a:ext cx="5049565" cy="1394943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926EEFD-8505-2199-CDC2-A14F8B670171}"/>
              </a:ext>
            </a:extLst>
          </p:cNvPr>
          <p:cNvSpPr txBox="1"/>
          <p:nvPr/>
        </p:nvSpPr>
        <p:spPr>
          <a:xfrm>
            <a:off x="769894" y="557299"/>
            <a:ext cx="4852610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頭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をカバンなどで</a:t>
            </a:r>
            <a:r>
              <a:rPr kumimoji="1"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守り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ガラス張りのビル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ひびの入った壁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ブロック塀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瓦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の一軒家　など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危険な場所の近くを避けて、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安全を確保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しましょう。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0A95A432-16A3-84ED-B9E1-0473CC9F40C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195" y="3945025"/>
            <a:ext cx="2711617" cy="271501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8DE85EC-60F3-2802-F508-F7C63C49AA9D}"/>
              </a:ext>
            </a:extLst>
          </p:cNvPr>
          <p:cNvSpPr txBox="1"/>
          <p:nvPr/>
        </p:nvSpPr>
        <p:spPr>
          <a:xfrm>
            <a:off x="687778" y="299058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あたま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16A9EC4-EF0B-584B-6388-6B27E2C807EF}"/>
              </a:ext>
            </a:extLst>
          </p:cNvPr>
          <p:cNvSpPr txBox="1"/>
          <p:nvPr/>
        </p:nvSpPr>
        <p:spPr>
          <a:xfrm>
            <a:off x="3606625" y="30865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</a:rPr>
              <a:t>まも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B7DCAE-AD37-E45B-7AD6-4C3A9A8027E5}"/>
              </a:ext>
            </a:extLst>
          </p:cNvPr>
          <p:cNvSpPr txBox="1"/>
          <p:nvPr/>
        </p:nvSpPr>
        <p:spPr>
          <a:xfrm>
            <a:off x="2262731" y="1175561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ば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338573F-E493-EB39-828A-07DD8A6CC074}"/>
              </a:ext>
            </a:extLst>
          </p:cNvPr>
          <p:cNvSpPr txBox="1"/>
          <p:nvPr/>
        </p:nvSpPr>
        <p:spPr>
          <a:xfrm>
            <a:off x="3248873" y="206026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かべ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19B7DF9-A638-C378-1FF4-8C092E78EDF7}"/>
              </a:ext>
            </a:extLst>
          </p:cNvPr>
          <p:cNvSpPr txBox="1"/>
          <p:nvPr/>
        </p:nvSpPr>
        <p:spPr>
          <a:xfrm>
            <a:off x="2161541" y="206950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はい</a:t>
            </a:r>
            <a:endParaRPr kumimoji="1" lang="ja-JP" altLang="en-US" sz="1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599CD4B-26E3-B040-4937-049E8910E9E4}"/>
              </a:ext>
            </a:extLst>
          </p:cNvPr>
          <p:cNvSpPr txBox="1"/>
          <p:nvPr/>
        </p:nvSpPr>
        <p:spPr>
          <a:xfrm>
            <a:off x="2554085" y="291297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べい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EA10B48-2CC9-37F5-E40C-728279D2C51C}"/>
              </a:ext>
            </a:extLst>
          </p:cNvPr>
          <p:cNvSpPr txBox="1"/>
          <p:nvPr/>
        </p:nvSpPr>
        <p:spPr>
          <a:xfrm>
            <a:off x="1049415" y="3772661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かわら</a:t>
            </a:r>
            <a:endParaRPr kumimoji="1" lang="ja-JP" altLang="en-US" sz="14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C0F59F4-DC31-F79C-692A-7B46B2B0647D}"/>
              </a:ext>
            </a:extLst>
          </p:cNvPr>
          <p:cNvSpPr txBox="1"/>
          <p:nvPr/>
        </p:nvSpPr>
        <p:spPr>
          <a:xfrm>
            <a:off x="1903658" y="3756447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いっけんや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233454F-2691-300F-4F0E-243DE683A783}"/>
              </a:ext>
            </a:extLst>
          </p:cNvPr>
          <p:cNvSpPr txBox="1"/>
          <p:nvPr/>
        </p:nvSpPr>
        <p:spPr>
          <a:xfrm>
            <a:off x="852064" y="4613153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きけん</a:t>
            </a:r>
            <a:endParaRPr kumimoji="1" lang="ja-JP" altLang="en-US" sz="14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A0902DF-6E6D-0430-EB4C-323960A485EC}"/>
              </a:ext>
            </a:extLst>
          </p:cNvPr>
          <p:cNvSpPr txBox="1"/>
          <p:nvPr/>
        </p:nvSpPr>
        <p:spPr>
          <a:xfrm>
            <a:off x="1903658" y="4621523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ばしょ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7AC2AAC-F9AD-4F38-1A2A-46A28975D7D4}"/>
              </a:ext>
            </a:extLst>
          </p:cNvPr>
          <p:cNvSpPr txBox="1"/>
          <p:nvPr/>
        </p:nvSpPr>
        <p:spPr>
          <a:xfrm>
            <a:off x="2914865" y="460412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ちか</a:t>
            </a:r>
            <a:endParaRPr kumimoji="1" lang="ja-JP" altLang="en-US" sz="14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6570CCF-6A30-B8F9-11A7-A8B30E36CFB6}"/>
              </a:ext>
            </a:extLst>
          </p:cNvPr>
          <p:cNvSpPr txBox="1"/>
          <p:nvPr/>
        </p:nvSpPr>
        <p:spPr>
          <a:xfrm>
            <a:off x="4042994" y="460412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さ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66C979D-3291-C93C-2464-33D31B1EF5FB}"/>
              </a:ext>
            </a:extLst>
          </p:cNvPr>
          <p:cNvSpPr txBox="1"/>
          <p:nvPr/>
        </p:nvSpPr>
        <p:spPr>
          <a:xfrm>
            <a:off x="779570" y="5478341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</a:rPr>
              <a:t>あんぜん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D065E59-666E-64B7-7CFE-46BACF1FADD9}"/>
              </a:ext>
            </a:extLst>
          </p:cNvPr>
          <p:cNvSpPr txBox="1"/>
          <p:nvPr/>
        </p:nvSpPr>
        <p:spPr>
          <a:xfrm>
            <a:off x="1914664" y="5469103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かくほ</a:t>
            </a:r>
          </a:p>
        </p:txBody>
      </p:sp>
    </p:spTree>
    <p:extLst>
      <p:ext uri="{BB962C8B-B14F-4D97-AF65-F5344CB8AC3E}">
        <p14:creationId xmlns:p14="http://schemas.microsoft.com/office/powerpoint/2010/main" val="4014579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C1BAFF1-9134-00D4-15A9-E25759B663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7550" y="191223"/>
            <a:ext cx="1833036" cy="183303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48FCABB-29D6-CE20-1FFF-9D222D8FB8AB}"/>
              </a:ext>
            </a:extLst>
          </p:cNvPr>
          <p:cNvSpPr txBox="1"/>
          <p:nvPr/>
        </p:nvSpPr>
        <p:spPr>
          <a:xfrm>
            <a:off x="773684" y="561979"/>
            <a:ext cx="967123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津波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や</a:t>
            </a:r>
            <a:r>
              <a:rPr kumimoji="1"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河川氾濫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にも注意しましょう。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	</a:t>
            </a: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b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大阪市の場合、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津波到着まで</a:t>
            </a:r>
            <a:r>
              <a:rPr lang="en-US" altLang="ja-JP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分以上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の時間があります。</a:t>
            </a:r>
            <a:b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b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慌てず、</a:t>
            </a:r>
            <a:r>
              <a:rPr lang="en-US" altLang="ja-JP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階以上に避難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しましょう。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67E3CF1-C07F-2B26-7160-77B25F18A8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233" y="2910263"/>
            <a:ext cx="2473664" cy="248922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4C95490-9B4B-65B6-F7A0-D1546AFE5D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60" y="4768716"/>
            <a:ext cx="1603507" cy="160350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A0A9D40-F904-CB3A-FF79-A7E9DFCC5862}"/>
              </a:ext>
            </a:extLst>
          </p:cNvPr>
          <p:cNvSpPr txBox="1"/>
          <p:nvPr/>
        </p:nvSpPr>
        <p:spPr>
          <a:xfrm>
            <a:off x="2338777" y="509438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【</a:t>
            </a:r>
            <a:r>
              <a:rPr kumimoji="1" lang="ja-JP" altLang="en-US" sz="2400" dirty="0"/>
              <a:t>津波避難標識</a:t>
            </a:r>
            <a:r>
              <a:rPr kumimoji="1" lang="en-US" altLang="ja-JP" sz="2400" dirty="0"/>
              <a:t>】</a:t>
            </a:r>
            <a:endParaRPr kumimoji="1" lang="ja-JP" altLang="en-US" sz="24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FDE9A57-1898-6388-01F5-02BD6AF90244}"/>
              </a:ext>
            </a:extLst>
          </p:cNvPr>
          <p:cNvSpPr txBox="1"/>
          <p:nvPr/>
        </p:nvSpPr>
        <p:spPr>
          <a:xfrm>
            <a:off x="2474432" y="5776907"/>
            <a:ext cx="9110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このマークが</a:t>
            </a:r>
            <a:r>
              <a:rPr lang="ja-JP" altLang="en-US" sz="2400" dirty="0"/>
              <a:t>あるビルは「津波避難ビル」に指定されています。</a:t>
            </a:r>
            <a:endParaRPr kumimoji="1" lang="ja-JP" altLang="en-US" sz="24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98AE88D-6384-A8CF-8C97-74C47C8EEB1C}"/>
              </a:ext>
            </a:extLst>
          </p:cNvPr>
          <p:cNvSpPr txBox="1"/>
          <p:nvPr/>
        </p:nvSpPr>
        <p:spPr>
          <a:xfrm>
            <a:off x="894983" y="347099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つなみ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5D3E547-36A6-C822-E6F5-1920B8A577C1}"/>
              </a:ext>
            </a:extLst>
          </p:cNvPr>
          <p:cNvSpPr txBox="1"/>
          <p:nvPr/>
        </p:nvSpPr>
        <p:spPr>
          <a:xfrm>
            <a:off x="2033135" y="347099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かせんはんらん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45344A7-D25F-81D1-CE07-246578575F63}"/>
              </a:ext>
            </a:extLst>
          </p:cNvPr>
          <p:cNvSpPr txBox="1"/>
          <p:nvPr/>
        </p:nvSpPr>
        <p:spPr>
          <a:xfrm>
            <a:off x="4009666" y="34709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ちゅうい</a:t>
            </a:r>
            <a:endParaRPr kumimoji="1" lang="ja-JP" altLang="en-US" sz="1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3F33630-7CCD-576D-581E-092B4E8210EB}"/>
              </a:ext>
            </a:extLst>
          </p:cNvPr>
          <p:cNvSpPr txBox="1"/>
          <p:nvPr/>
        </p:nvSpPr>
        <p:spPr>
          <a:xfrm>
            <a:off x="818038" y="2067080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おおさかし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BC39359-97F7-4B75-853F-1C68585442E6}"/>
              </a:ext>
            </a:extLst>
          </p:cNvPr>
          <p:cNvSpPr txBox="1"/>
          <p:nvPr/>
        </p:nvSpPr>
        <p:spPr>
          <a:xfrm>
            <a:off x="2263967" y="2067080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ばあい</a:t>
            </a:r>
            <a:endParaRPr kumimoji="1" lang="ja-JP" altLang="en-US" sz="1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76A4050-B430-5295-DFAA-59587C506A4D}"/>
              </a:ext>
            </a:extLst>
          </p:cNvPr>
          <p:cNvSpPr txBox="1"/>
          <p:nvPr/>
        </p:nvSpPr>
        <p:spPr>
          <a:xfrm>
            <a:off x="3378748" y="2067080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</a:rPr>
              <a:t>つなみとうちゃく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E7A9922-4E5B-AF12-6C8E-E12A0D2BF8F2}"/>
              </a:ext>
            </a:extLst>
          </p:cNvPr>
          <p:cNvSpPr txBox="1"/>
          <p:nvPr/>
        </p:nvSpPr>
        <p:spPr>
          <a:xfrm>
            <a:off x="5910457" y="2067080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</a:rPr>
              <a:t>ぷ</a:t>
            </a:r>
            <a:r>
              <a:rPr kumimoji="1" lang="ja-JP" altLang="en-US" sz="1400" dirty="0">
                <a:solidFill>
                  <a:srgbClr val="FF0000"/>
                </a:solidFill>
              </a:rPr>
              <a:t>んいじょう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E1AC4A4-27EB-F925-626D-724FA31BA3FE}"/>
              </a:ext>
            </a:extLst>
          </p:cNvPr>
          <p:cNvSpPr txBox="1"/>
          <p:nvPr/>
        </p:nvSpPr>
        <p:spPr>
          <a:xfrm>
            <a:off x="7446034" y="2067080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じかん</a:t>
            </a:r>
            <a:endParaRPr kumimoji="1" lang="ja-JP" altLang="en-US" sz="14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7D519AA-EBBF-0202-6CEC-125EA5B3F121}"/>
              </a:ext>
            </a:extLst>
          </p:cNvPr>
          <p:cNvSpPr txBox="1"/>
          <p:nvPr/>
        </p:nvSpPr>
        <p:spPr>
          <a:xfrm>
            <a:off x="792346" y="288237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あわ</a:t>
            </a:r>
            <a:endParaRPr kumimoji="1" lang="ja-JP" altLang="en-US" sz="14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0B5F1F8-07FC-FF7E-9B93-92600D8CB7EE}"/>
              </a:ext>
            </a:extLst>
          </p:cNvPr>
          <p:cNvSpPr txBox="1"/>
          <p:nvPr/>
        </p:nvSpPr>
        <p:spPr>
          <a:xfrm>
            <a:off x="2476781" y="2882379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</a:rPr>
              <a:t>かいいじょう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D124CDF-0122-E2AB-59EC-55C6BAF41964}"/>
              </a:ext>
            </a:extLst>
          </p:cNvPr>
          <p:cNvSpPr txBox="1"/>
          <p:nvPr/>
        </p:nvSpPr>
        <p:spPr>
          <a:xfrm>
            <a:off x="3980983" y="2882379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ひなん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7281853-83A3-ECF1-7F4A-0C166AEC69D6}"/>
              </a:ext>
            </a:extLst>
          </p:cNvPr>
          <p:cNvSpPr txBox="1"/>
          <p:nvPr/>
        </p:nvSpPr>
        <p:spPr>
          <a:xfrm>
            <a:off x="2723497" y="4896919"/>
            <a:ext cx="1877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つなみひなんひょうしき</a:t>
            </a:r>
            <a:endParaRPr kumimoji="1" lang="ja-JP" altLang="en-US" sz="12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D8CB040-537A-D914-6F31-B58D4A3F3C43}"/>
              </a:ext>
            </a:extLst>
          </p:cNvPr>
          <p:cNvSpPr txBox="1"/>
          <p:nvPr/>
        </p:nvSpPr>
        <p:spPr>
          <a:xfrm>
            <a:off x="6338038" y="5581469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つなみひなん</a:t>
            </a:r>
            <a:endParaRPr kumimoji="1" lang="ja-JP" altLang="en-US" sz="12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2C82FA8-3DDE-2D84-F246-21BB0891C5B4}"/>
              </a:ext>
            </a:extLst>
          </p:cNvPr>
          <p:cNvSpPr txBox="1"/>
          <p:nvPr/>
        </p:nvSpPr>
        <p:spPr>
          <a:xfrm>
            <a:off x="8609572" y="5581469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してい</a:t>
            </a:r>
          </a:p>
        </p:txBody>
      </p:sp>
    </p:spTree>
    <p:extLst>
      <p:ext uri="{BB962C8B-B14F-4D97-AF65-F5344CB8AC3E}">
        <p14:creationId xmlns:p14="http://schemas.microsoft.com/office/powerpoint/2010/main" val="3236444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48FCABB-29D6-CE20-1FFF-9D222D8FB8AB}"/>
              </a:ext>
            </a:extLst>
          </p:cNvPr>
          <p:cNvSpPr txBox="1"/>
          <p:nvPr/>
        </p:nvSpPr>
        <p:spPr>
          <a:xfrm>
            <a:off x="778088" y="424260"/>
            <a:ext cx="849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地震・津波・高潮による避難は、</a:t>
            </a:r>
            <a:r>
              <a:rPr lang="ja-JP" altLang="en-US" sz="2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車での移動は厳禁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です。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	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761E750-2132-7A16-C482-50C91D66AE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494" y="958171"/>
            <a:ext cx="1197240" cy="124289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2C6D927-0B53-0BB1-AF6D-1FA842074F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585" y="1428475"/>
            <a:ext cx="1751238" cy="138795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38257E6-5693-53A8-342A-4901EFF9A4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5478" y="1883680"/>
            <a:ext cx="1857987" cy="169773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30AC789-4819-3980-0EF8-EF8B7C1149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977" y="4042665"/>
            <a:ext cx="1340275" cy="134027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1233818-EAB7-80C8-DE4E-44E218E8E4E4}"/>
              </a:ext>
            </a:extLst>
          </p:cNvPr>
          <p:cNvSpPr txBox="1"/>
          <p:nvPr/>
        </p:nvSpPr>
        <p:spPr>
          <a:xfrm>
            <a:off x="1002023" y="1148655"/>
            <a:ext cx="43396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渋滞して動けなくなる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冠水して逃げられなくなる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緊急車両の妨げになる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B7726A-6BE9-09FC-DF86-3A165A3A8C41}"/>
              </a:ext>
            </a:extLst>
          </p:cNvPr>
          <p:cNvSpPr txBox="1"/>
          <p:nvPr/>
        </p:nvSpPr>
        <p:spPr>
          <a:xfrm>
            <a:off x="778088" y="3533619"/>
            <a:ext cx="787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運転中に災害が起きた場合、次の行動をとりましょう。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A5A9190-F47A-F680-FB8E-CF789180D222}"/>
              </a:ext>
            </a:extLst>
          </p:cNvPr>
          <p:cNvSpPr txBox="1"/>
          <p:nvPr/>
        </p:nvSpPr>
        <p:spPr>
          <a:xfrm>
            <a:off x="1002023" y="4346171"/>
            <a:ext cx="52629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路肩に寄せて停車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貴重品を持ち出して、鍵をかける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歩いて避難する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EAC3CF1C-883B-D2EF-9B27-2F25A26BA6B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5133" y="5117721"/>
            <a:ext cx="2031906" cy="167611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1D6AD90-4653-7758-049D-2680F847A58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339" y="4537834"/>
            <a:ext cx="2031906" cy="1556948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4A8DB4A-7CA2-D4A3-B87E-50692D1B0D20}"/>
              </a:ext>
            </a:extLst>
          </p:cNvPr>
          <p:cNvSpPr txBox="1"/>
          <p:nvPr/>
        </p:nvSpPr>
        <p:spPr>
          <a:xfrm>
            <a:off x="4216724" y="204573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ひなん</a:t>
            </a:r>
            <a:endParaRPr kumimoji="1" lang="ja-JP" altLang="en-US" sz="12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A513FC1-E056-CF84-146B-9FD5A0C91C06}"/>
              </a:ext>
            </a:extLst>
          </p:cNvPr>
          <p:cNvSpPr txBox="1"/>
          <p:nvPr/>
        </p:nvSpPr>
        <p:spPr>
          <a:xfrm>
            <a:off x="2623734" y="204572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たかしお</a:t>
            </a:r>
            <a:endParaRPr kumimoji="1" lang="ja-JP" altLang="en-US" sz="12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96A99F6-5EB0-565C-A942-A725A764C27A}"/>
              </a:ext>
            </a:extLst>
          </p:cNvPr>
          <p:cNvSpPr txBox="1"/>
          <p:nvPr/>
        </p:nvSpPr>
        <p:spPr>
          <a:xfrm>
            <a:off x="5279856" y="204573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くるま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A55A0EF-7278-F8EC-0839-E205B4024000}"/>
              </a:ext>
            </a:extLst>
          </p:cNvPr>
          <p:cNvSpPr txBox="1"/>
          <p:nvPr/>
        </p:nvSpPr>
        <p:spPr>
          <a:xfrm>
            <a:off x="6325998" y="204573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solidFill>
                  <a:srgbClr val="FF0000"/>
                </a:solidFill>
              </a:rPr>
              <a:t>いどう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11C3B73-5E22-E547-CD17-E0318E3074DF}"/>
              </a:ext>
            </a:extLst>
          </p:cNvPr>
          <p:cNvSpPr txBox="1"/>
          <p:nvPr/>
        </p:nvSpPr>
        <p:spPr>
          <a:xfrm>
            <a:off x="7179957" y="204573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げんきん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79E62B1-F808-52C7-98DF-6EDC5B1F3F6A}"/>
              </a:ext>
            </a:extLst>
          </p:cNvPr>
          <p:cNvSpPr txBox="1"/>
          <p:nvPr/>
        </p:nvSpPr>
        <p:spPr>
          <a:xfrm>
            <a:off x="1423098" y="958171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じゅうたい</a:t>
            </a:r>
            <a:endParaRPr kumimoji="1" lang="ja-JP" altLang="en-US" sz="12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D603817-AEC4-94BB-48E8-FA5BCC211C58}"/>
              </a:ext>
            </a:extLst>
          </p:cNvPr>
          <p:cNvSpPr txBox="1"/>
          <p:nvPr/>
        </p:nvSpPr>
        <p:spPr>
          <a:xfrm>
            <a:off x="2654478" y="95817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うご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2292594-4BE6-F5D2-839E-DF9BA2DDC5A2}"/>
              </a:ext>
            </a:extLst>
          </p:cNvPr>
          <p:cNvSpPr txBox="1"/>
          <p:nvPr/>
        </p:nvSpPr>
        <p:spPr>
          <a:xfrm>
            <a:off x="1435500" y="168815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かんすい</a:t>
            </a:r>
            <a:endParaRPr kumimoji="1" lang="ja-JP" altLang="en-US" sz="12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06CE90D-93D8-9794-8FBA-B82DC8E38430}"/>
              </a:ext>
            </a:extLst>
          </p:cNvPr>
          <p:cNvSpPr txBox="1"/>
          <p:nvPr/>
        </p:nvSpPr>
        <p:spPr>
          <a:xfrm>
            <a:off x="2668636" y="168815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にげ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48EDB02-B267-1403-F82F-E6946FDCC7E7}"/>
              </a:ext>
            </a:extLst>
          </p:cNvPr>
          <p:cNvSpPr txBox="1"/>
          <p:nvPr/>
        </p:nvSpPr>
        <p:spPr>
          <a:xfrm>
            <a:off x="1312390" y="2423905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きんきゅうしゃりょう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C30A355-BA29-121D-B586-7387733B2D8C}"/>
              </a:ext>
            </a:extLst>
          </p:cNvPr>
          <p:cNvSpPr txBox="1"/>
          <p:nvPr/>
        </p:nvSpPr>
        <p:spPr>
          <a:xfrm>
            <a:off x="2900699" y="2423905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/>
              <a:t>さまた</a:t>
            </a:r>
            <a:endParaRPr kumimoji="1" lang="ja-JP" altLang="en-US" sz="12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2D10FBD-D090-7962-F086-2DC3783E7130}"/>
              </a:ext>
            </a:extLst>
          </p:cNvPr>
          <p:cNvSpPr txBox="1"/>
          <p:nvPr/>
        </p:nvSpPr>
        <p:spPr>
          <a:xfrm>
            <a:off x="738455" y="3359189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うんてんちゅう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CB79AB2-947B-A55A-832A-11F26C995CFE}"/>
              </a:ext>
            </a:extLst>
          </p:cNvPr>
          <p:cNvSpPr txBox="1"/>
          <p:nvPr/>
        </p:nvSpPr>
        <p:spPr>
          <a:xfrm>
            <a:off x="1987765" y="3359189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さいがい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053AFD1-311A-0A1F-4A22-DED2320928FE}"/>
              </a:ext>
            </a:extLst>
          </p:cNvPr>
          <p:cNvSpPr txBox="1"/>
          <p:nvPr/>
        </p:nvSpPr>
        <p:spPr>
          <a:xfrm>
            <a:off x="2978439" y="3359189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お</a:t>
            </a:r>
            <a:endParaRPr kumimoji="1" lang="ja-JP" altLang="en-US" sz="12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AA299AC-0227-0973-0717-1C3D926938FA}"/>
              </a:ext>
            </a:extLst>
          </p:cNvPr>
          <p:cNvSpPr txBox="1"/>
          <p:nvPr/>
        </p:nvSpPr>
        <p:spPr>
          <a:xfrm>
            <a:off x="3871787" y="3359189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ばあい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E5015F8-C4A6-ECD7-3FBA-395FE80DD524}"/>
              </a:ext>
            </a:extLst>
          </p:cNvPr>
          <p:cNvSpPr txBox="1"/>
          <p:nvPr/>
        </p:nvSpPr>
        <p:spPr>
          <a:xfrm>
            <a:off x="4751352" y="3359189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つぎ</a:t>
            </a:r>
            <a:endParaRPr kumimoji="1" lang="ja-JP" altLang="en-US" sz="1200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EFD15F9-2C94-7AF0-6E12-64EAC9041E62}"/>
              </a:ext>
            </a:extLst>
          </p:cNvPr>
          <p:cNvSpPr txBox="1"/>
          <p:nvPr/>
        </p:nvSpPr>
        <p:spPr>
          <a:xfrm>
            <a:off x="5361441" y="3359189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こうどう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895CA2E-D9C9-6DDE-12F5-57112B392C38}"/>
              </a:ext>
            </a:extLst>
          </p:cNvPr>
          <p:cNvSpPr txBox="1"/>
          <p:nvPr/>
        </p:nvSpPr>
        <p:spPr>
          <a:xfrm>
            <a:off x="1512443" y="4146170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ろかた</a:t>
            </a:r>
            <a:endParaRPr kumimoji="1" lang="ja-JP" altLang="en-US" sz="1200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FEDCE61-6944-7CB4-DEE5-8E0E4E311DFF}"/>
              </a:ext>
            </a:extLst>
          </p:cNvPr>
          <p:cNvSpPr txBox="1"/>
          <p:nvPr/>
        </p:nvSpPr>
        <p:spPr>
          <a:xfrm>
            <a:off x="2449829" y="414617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よ</a:t>
            </a:r>
            <a:endParaRPr kumimoji="1" lang="ja-JP" altLang="en-US" sz="1200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E1EA1E6-AAEF-2D56-4273-882032D983D7}"/>
              </a:ext>
            </a:extLst>
          </p:cNvPr>
          <p:cNvSpPr txBox="1"/>
          <p:nvPr/>
        </p:nvSpPr>
        <p:spPr>
          <a:xfrm>
            <a:off x="3305263" y="414617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ていしゃ</a:t>
            </a:r>
            <a:endParaRPr kumimoji="1" lang="ja-JP" altLang="en-US" sz="12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3344495-9E9D-FFAA-6448-6E8B7079EFB8}"/>
              </a:ext>
            </a:extLst>
          </p:cNvPr>
          <p:cNvSpPr txBox="1"/>
          <p:nvPr/>
        </p:nvSpPr>
        <p:spPr>
          <a:xfrm>
            <a:off x="1502355" y="488552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きちょうひん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6A5496E-6147-5076-174B-9E3E75A7C0F5}"/>
              </a:ext>
            </a:extLst>
          </p:cNvPr>
          <p:cNvSpPr txBox="1"/>
          <p:nvPr/>
        </p:nvSpPr>
        <p:spPr>
          <a:xfrm>
            <a:off x="2751060" y="488552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も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CF38194-8E3E-0335-AB89-C31CE9365F83}"/>
              </a:ext>
            </a:extLst>
          </p:cNvPr>
          <p:cNvSpPr txBox="1"/>
          <p:nvPr/>
        </p:nvSpPr>
        <p:spPr>
          <a:xfrm>
            <a:off x="3363648" y="488552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だ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AB54B77-30C4-2F67-5E41-FB7ADD0B7E51}"/>
              </a:ext>
            </a:extLst>
          </p:cNvPr>
          <p:cNvSpPr txBox="1"/>
          <p:nvPr/>
        </p:nvSpPr>
        <p:spPr>
          <a:xfrm>
            <a:off x="4521577" y="488552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かぎ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0FB93F7-78BC-D969-C83F-A0BF8E29F02B}"/>
              </a:ext>
            </a:extLst>
          </p:cNvPr>
          <p:cNvSpPr txBox="1"/>
          <p:nvPr/>
        </p:nvSpPr>
        <p:spPr>
          <a:xfrm>
            <a:off x="1466710" y="5613559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ある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1FD7EAA9-86EF-6869-11F4-AF4A3FCE0B71}"/>
              </a:ext>
            </a:extLst>
          </p:cNvPr>
          <p:cNvSpPr txBox="1"/>
          <p:nvPr/>
        </p:nvSpPr>
        <p:spPr>
          <a:xfrm>
            <a:off x="2449830" y="5613559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ひなん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25150C3-7AC3-70CE-9905-3812136724FA}"/>
              </a:ext>
            </a:extLst>
          </p:cNvPr>
          <p:cNvSpPr txBox="1"/>
          <p:nvPr/>
        </p:nvSpPr>
        <p:spPr>
          <a:xfrm>
            <a:off x="1725180" y="21723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つなみ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76267BC-E3DC-684A-EBF5-9B8CCAEFC6D2}"/>
              </a:ext>
            </a:extLst>
          </p:cNvPr>
          <p:cNvSpPr txBox="1"/>
          <p:nvPr/>
        </p:nvSpPr>
        <p:spPr>
          <a:xfrm>
            <a:off x="864011" y="203992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じしん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36829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E252BF7-99CC-FDDF-5217-CEAE9892B5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1531" y="174394"/>
            <a:ext cx="1336790" cy="194796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63A78D6-65AA-191A-169C-394ED7C092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7159" y="1476372"/>
            <a:ext cx="2637261" cy="221529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3E6C9C2-C7B8-B549-06AF-C99BB577B4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543" y="2897881"/>
            <a:ext cx="2038616" cy="189282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A4278D0-F7D9-68E2-93FF-E005ADD6DA46}"/>
              </a:ext>
            </a:extLst>
          </p:cNvPr>
          <p:cNvSpPr txBox="1"/>
          <p:nvPr/>
        </p:nvSpPr>
        <p:spPr>
          <a:xfrm>
            <a:off x="297580" y="284260"/>
            <a:ext cx="8186857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安全が確保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できたら、</a:t>
            </a:r>
            <a:r>
              <a:rPr lang="ja-JP" altLang="en-US" sz="2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事業所に連絡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しましょう。</a:t>
            </a:r>
            <a:endParaRPr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固定電話（●●●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-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●●●●）</a:t>
            </a:r>
            <a:b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br>
              <a:rPr lang="en-US" altLang="ja-JP" sz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社用携帯（●●●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-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●●●●）</a:t>
            </a:r>
            <a:b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endParaRPr lang="en-US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メール（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●●●●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@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●●●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.com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b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endParaRPr kumimoji="1" lang="en-US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チャット</a:t>
            </a:r>
            <a:b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endParaRPr kumimoji="1" lang="en-US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災害伝言ダイヤル（</a:t>
            </a:r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171</a:t>
            </a: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番）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「今後どうするか？」を伝え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ましょう。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自宅に戻る（自宅で待機する）</a:t>
            </a:r>
            <a:b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endParaRPr kumimoji="1" lang="en-US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事業所に向かう</a:t>
            </a:r>
            <a:b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endParaRPr lang="en-US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地域の避難場所に向かう</a:t>
            </a:r>
            <a:b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endParaRPr kumimoji="1" lang="en-US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ja-JP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※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万一に備え、連絡手段は複数準備しておきましょう。</a:t>
            </a:r>
            <a:endParaRPr kumimoji="1" lang="en-US" altLang="ja-JP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94CE8E2-F10C-AD52-63E4-D020BE351D52}"/>
              </a:ext>
            </a:extLst>
          </p:cNvPr>
          <p:cNvSpPr txBox="1"/>
          <p:nvPr/>
        </p:nvSpPr>
        <p:spPr>
          <a:xfrm>
            <a:off x="10137207" y="346974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メール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D99F5A2-00A5-A81D-E340-B7131B445D43}"/>
              </a:ext>
            </a:extLst>
          </p:cNvPr>
          <p:cNvSpPr txBox="1"/>
          <p:nvPr/>
        </p:nvSpPr>
        <p:spPr>
          <a:xfrm>
            <a:off x="7275900" y="471454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チャットワーク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2B328B-23F8-1FF0-7AF4-8F769BA76AB5}"/>
              </a:ext>
            </a:extLst>
          </p:cNvPr>
          <p:cNvSpPr txBox="1"/>
          <p:nvPr/>
        </p:nvSpPr>
        <p:spPr>
          <a:xfrm>
            <a:off x="778271" y="663793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こていでんわ</a:t>
            </a:r>
            <a:endParaRPr kumimoji="1" lang="ja-JP" altLang="en-US" sz="12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39846DC-619B-6A6C-FC6B-CAF15FF717C5}"/>
              </a:ext>
            </a:extLst>
          </p:cNvPr>
          <p:cNvSpPr txBox="1"/>
          <p:nvPr/>
        </p:nvSpPr>
        <p:spPr>
          <a:xfrm>
            <a:off x="621254" y="1209818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しゃようけいたい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324D759-2F5A-1FA5-1986-24E18644EA1F}"/>
              </a:ext>
            </a:extLst>
          </p:cNvPr>
          <p:cNvSpPr txBox="1"/>
          <p:nvPr/>
        </p:nvSpPr>
        <p:spPr>
          <a:xfrm>
            <a:off x="297580" y="113782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あんぜん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E72FD29-4D5E-3685-F4B1-09DF2D6A57A1}"/>
              </a:ext>
            </a:extLst>
          </p:cNvPr>
          <p:cNvSpPr txBox="1"/>
          <p:nvPr/>
        </p:nvSpPr>
        <p:spPr>
          <a:xfrm>
            <a:off x="1277147" y="105736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solidFill>
                  <a:srgbClr val="FF0000"/>
                </a:solidFill>
              </a:rPr>
              <a:t>かくほ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DE3BE62-2D1C-F813-9689-C81B4D2718FA}"/>
              </a:ext>
            </a:extLst>
          </p:cNvPr>
          <p:cNvSpPr txBox="1"/>
          <p:nvPr/>
        </p:nvSpPr>
        <p:spPr>
          <a:xfrm>
            <a:off x="3353612" y="103576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solidFill>
                  <a:srgbClr val="FF0000"/>
                </a:solidFill>
              </a:rPr>
              <a:t>じぎょうしょ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A6635B2-6EDA-7448-E2E3-647D5E90C046}"/>
              </a:ext>
            </a:extLst>
          </p:cNvPr>
          <p:cNvSpPr txBox="1"/>
          <p:nvPr/>
        </p:nvSpPr>
        <p:spPr>
          <a:xfrm>
            <a:off x="4558957" y="99257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れんらく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F604057-7486-E83B-4C26-9E68F07A8759}"/>
              </a:ext>
            </a:extLst>
          </p:cNvPr>
          <p:cNvSpPr txBox="1"/>
          <p:nvPr/>
        </p:nvSpPr>
        <p:spPr>
          <a:xfrm>
            <a:off x="640582" y="2855735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さいがいでんごん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B69D028-50AE-9D6C-E797-20549AF3C7A1}"/>
              </a:ext>
            </a:extLst>
          </p:cNvPr>
          <p:cNvSpPr txBox="1"/>
          <p:nvPr/>
        </p:nvSpPr>
        <p:spPr>
          <a:xfrm>
            <a:off x="4028061" y="285476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ばん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A3A2081-5948-1F95-4AF2-F6A1CF1DF8FD}"/>
              </a:ext>
            </a:extLst>
          </p:cNvPr>
          <p:cNvSpPr txBox="1"/>
          <p:nvPr/>
        </p:nvSpPr>
        <p:spPr>
          <a:xfrm>
            <a:off x="673929" y="3587353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こんご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8A0CE5F-EE03-5430-C944-DFB6EE9C6B28}"/>
              </a:ext>
            </a:extLst>
          </p:cNvPr>
          <p:cNvSpPr txBox="1"/>
          <p:nvPr/>
        </p:nvSpPr>
        <p:spPr>
          <a:xfrm>
            <a:off x="3641542" y="3587353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solidFill>
                  <a:srgbClr val="FF0000"/>
                </a:solidFill>
              </a:rPr>
              <a:t>つた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2029EFC-D65A-2DDE-E77E-0BFD683EBB02}"/>
              </a:ext>
            </a:extLst>
          </p:cNvPr>
          <p:cNvSpPr txBox="1"/>
          <p:nvPr/>
        </p:nvSpPr>
        <p:spPr>
          <a:xfrm>
            <a:off x="729345" y="4126388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じたく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4361903-C77D-BA9A-AD2B-7B5F3BE9D572}"/>
              </a:ext>
            </a:extLst>
          </p:cNvPr>
          <p:cNvSpPr txBox="1"/>
          <p:nvPr/>
        </p:nvSpPr>
        <p:spPr>
          <a:xfrm>
            <a:off x="1538714" y="4126388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もど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10AC203-16A7-017C-0E90-2279DB114494}"/>
              </a:ext>
            </a:extLst>
          </p:cNvPr>
          <p:cNvSpPr txBox="1"/>
          <p:nvPr/>
        </p:nvSpPr>
        <p:spPr>
          <a:xfrm>
            <a:off x="2548839" y="4126388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じたく</a:t>
            </a:r>
            <a:endParaRPr kumimoji="1" lang="ja-JP" altLang="en-US" sz="12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B6DB1D0-3611-208F-D658-37360D97C81C}"/>
              </a:ext>
            </a:extLst>
          </p:cNvPr>
          <p:cNvSpPr txBox="1"/>
          <p:nvPr/>
        </p:nvSpPr>
        <p:spPr>
          <a:xfrm>
            <a:off x="3483330" y="4126387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たいき</a:t>
            </a:r>
            <a:endParaRPr kumimoji="1" lang="ja-JP" altLang="en-US" sz="12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5BC4417-7B7D-F8B6-0994-21A7292963B5}"/>
              </a:ext>
            </a:extLst>
          </p:cNvPr>
          <p:cNvSpPr txBox="1"/>
          <p:nvPr/>
        </p:nvSpPr>
        <p:spPr>
          <a:xfrm>
            <a:off x="652101" y="4683895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じぎょうしょ</a:t>
            </a:r>
            <a:endParaRPr kumimoji="1" lang="ja-JP" altLang="en-US" sz="12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3430F74-7D65-38C7-8DA2-C6B9512C275C}"/>
              </a:ext>
            </a:extLst>
          </p:cNvPr>
          <p:cNvSpPr txBox="1"/>
          <p:nvPr/>
        </p:nvSpPr>
        <p:spPr>
          <a:xfrm>
            <a:off x="1941683" y="469655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む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AB6E3E3-9C64-0B7D-7FE7-92A8E5C1932B}"/>
              </a:ext>
            </a:extLst>
          </p:cNvPr>
          <p:cNvSpPr txBox="1"/>
          <p:nvPr/>
        </p:nvSpPr>
        <p:spPr>
          <a:xfrm>
            <a:off x="719948" y="5242643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ちいき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26BBBA7-2E9E-7BD9-CC1F-BE574A62E4A4}"/>
              </a:ext>
            </a:extLst>
          </p:cNvPr>
          <p:cNvSpPr txBox="1"/>
          <p:nvPr/>
        </p:nvSpPr>
        <p:spPr>
          <a:xfrm>
            <a:off x="1748089" y="5241402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ひなんばしょ</a:t>
            </a:r>
            <a:endParaRPr kumimoji="1" lang="ja-JP" altLang="en-US" sz="12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82F9233-F664-625D-0F9E-46EEED876FFA}"/>
              </a:ext>
            </a:extLst>
          </p:cNvPr>
          <p:cNvSpPr txBox="1"/>
          <p:nvPr/>
        </p:nvSpPr>
        <p:spPr>
          <a:xfrm>
            <a:off x="3144776" y="522759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む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F374B6C-512A-402B-F592-A01CBB8677B2}"/>
              </a:ext>
            </a:extLst>
          </p:cNvPr>
          <p:cNvSpPr txBox="1"/>
          <p:nvPr/>
        </p:nvSpPr>
        <p:spPr>
          <a:xfrm>
            <a:off x="623087" y="5955253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まんいち</a:t>
            </a:r>
            <a:endParaRPr kumimoji="1" lang="ja-JP" altLang="en-US" sz="12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72607C0-801A-0B04-BB60-3888F9FD5EAA}"/>
              </a:ext>
            </a:extLst>
          </p:cNvPr>
          <p:cNvSpPr txBox="1"/>
          <p:nvPr/>
        </p:nvSpPr>
        <p:spPr>
          <a:xfrm>
            <a:off x="1527324" y="593477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そな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05786D0-462B-A125-15B5-404CD3EE1619}"/>
              </a:ext>
            </a:extLst>
          </p:cNvPr>
          <p:cNvSpPr txBox="1"/>
          <p:nvPr/>
        </p:nvSpPr>
        <p:spPr>
          <a:xfrm>
            <a:off x="2456863" y="5943878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れんらくしゅだん</a:t>
            </a:r>
            <a:endParaRPr kumimoji="1" lang="ja-JP" altLang="en-US" sz="12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E05A509-9D47-AAA0-13FC-A7087CF45855}"/>
              </a:ext>
            </a:extLst>
          </p:cNvPr>
          <p:cNvSpPr txBox="1"/>
          <p:nvPr/>
        </p:nvSpPr>
        <p:spPr>
          <a:xfrm>
            <a:off x="3964393" y="5936399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ふくすうじゅんび</a:t>
            </a: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BBA3ECB0-A689-7E09-AA8E-687823AC167A}"/>
              </a:ext>
            </a:extLst>
          </p:cNvPr>
          <p:cNvGrpSpPr/>
          <p:nvPr/>
        </p:nvGrpSpPr>
        <p:grpSpPr>
          <a:xfrm>
            <a:off x="7606760" y="2020020"/>
            <a:ext cx="646331" cy="489644"/>
            <a:chOff x="7119270" y="2187856"/>
            <a:chExt cx="646331" cy="489644"/>
          </a:xfrm>
        </p:grpSpPr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FA082CCA-0D61-5133-E915-E5B2BE02C8AE}"/>
                </a:ext>
              </a:extLst>
            </p:cNvPr>
            <p:cNvSpPr txBox="1"/>
            <p:nvPr/>
          </p:nvSpPr>
          <p:spPr>
            <a:xfrm>
              <a:off x="7119270" y="2308168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電話</a:t>
              </a:r>
              <a:endParaRPr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EBA3FFF9-9B69-B9F9-6144-632C168EB48B}"/>
                </a:ext>
              </a:extLst>
            </p:cNvPr>
            <p:cNvSpPr txBox="1"/>
            <p:nvPr/>
          </p:nvSpPr>
          <p:spPr>
            <a:xfrm>
              <a:off x="7171633" y="2187856"/>
              <a:ext cx="53091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900" dirty="0"/>
                <a:t>でんわ</a:t>
              </a:r>
              <a:endParaRPr kumimoji="1" lang="ja-JP" alt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57719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E0BCF08-F423-77AE-B7D4-21147CE03C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3476" y="591128"/>
            <a:ext cx="3759200" cy="267255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D450B20-0DB5-E07E-8ACF-E6D19F3F39A0}"/>
              </a:ext>
            </a:extLst>
          </p:cNvPr>
          <p:cNvSpPr txBox="1"/>
          <p:nvPr/>
        </p:nvSpPr>
        <p:spPr>
          <a:xfrm>
            <a:off x="489526" y="523512"/>
            <a:ext cx="6918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「揺れ」を感じたら・・・</a:t>
            </a:r>
            <a:endParaRPr kumimoji="1" lang="en-US" altLang="ja-JP" sz="40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B6FA23F-B841-F1CD-2D78-F1D18CE126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607" y="1927406"/>
            <a:ext cx="3426733" cy="3152594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33CDD75-64C0-50F2-6F04-F3FCE134FA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046" y="3429000"/>
            <a:ext cx="3810001" cy="331946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AB8E8E-0BD1-DA81-FDB8-50FDD13D2A77}"/>
              </a:ext>
            </a:extLst>
          </p:cNvPr>
          <p:cNvSpPr txBox="1"/>
          <p:nvPr/>
        </p:nvSpPr>
        <p:spPr>
          <a:xfrm>
            <a:off x="1121887" y="225117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ゆ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FCF4AD4-9654-39E2-9A05-7C88FFD0879D}"/>
              </a:ext>
            </a:extLst>
          </p:cNvPr>
          <p:cNvSpPr txBox="1"/>
          <p:nvPr/>
        </p:nvSpPr>
        <p:spPr>
          <a:xfrm>
            <a:off x="3031776" y="22511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かん</a:t>
            </a:r>
          </a:p>
        </p:txBody>
      </p:sp>
    </p:spTree>
    <p:extLst>
      <p:ext uri="{BB962C8B-B14F-4D97-AF65-F5344CB8AC3E}">
        <p14:creationId xmlns:p14="http://schemas.microsoft.com/office/powerpoint/2010/main" val="2079317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47C3BD0-D836-A40C-AC48-49BF34FA7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020" y="153034"/>
            <a:ext cx="4444915" cy="447252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E108D78-0588-73C1-0A64-17B573D3E6DD}"/>
              </a:ext>
            </a:extLst>
          </p:cNvPr>
          <p:cNvSpPr txBox="1"/>
          <p:nvPr/>
        </p:nvSpPr>
        <p:spPr>
          <a:xfrm>
            <a:off x="341744" y="785617"/>
            <a:ext cx="62760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まずは、</a:t>
            </a:r>
            <a:r>
              <a:rPr kumimoji="1" lang="ja-JP" altLang="en-US" sz="2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「頭」を守りましょう</a:t>
            </a:r>
            <a:endParaRPr kumimoji="1" lang="en-US" altLang="ja-JP" sz="2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テーブルなどの下に隠れる。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頭を「座布団」「クッション」など</a:t>
            </a:r>
            <a:b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b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で守る。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4F416F9-A9FC-C3D0-508B-E7805B0A67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50" y="5116836"/>
            <a:ext cx="1246944" cy="130232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B29491F-BFEF-31A0-0689-2A6151829E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5310" y="5087222"/>
            <a:ext cx="1602509" cy="132207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C7DF31A-DE2F-365D-4CFE-91F05ED6322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298" y="5106964"/>
            <a:ext cx="1385455" cy="1302328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F252808-9E37-3220-9331-43CF00D54AC2}"/>
              </a:ext>
            </a:extLst>
          </p:cNvPr>
          <p:cNvSpPr txBox="1"/>
          <p:nvPr/>
        </p:nvSpPr>
        <p:spPr>
          <a:xfrm>
            <a:off x="672005" y="448115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あわてず、</a:t>
            </a:r>
            <a:endParaRPr kumimoji="1" lang="ja-JP" altLang="en-US" sz="28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60CB2DA-0ED2-5882-8111-F228EEB488DD}"/>
              </a:ext>
            </a:extLst>
          </p:cNvPr>
          <p:cNvSpPr txBox="1"/>
          <p:nvPr/>
        </p:nvSpPr>
        <p:spPr>
          <a:xfrm>
            <a:off x="1864607" y="609494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①</a:t>
            </a:r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D0605DA-37BE-227D-1515-94C2623653FA}"/>
              </a:ext>
            </a:extLst>
          </p:cNvPr>
          <p:cNvSpPr txBox="1"/>
          <p:nvPr/>
        </p:nvSpPr>
        <p:spPr>
          <a:xfrm>
            <a:off x="4889356" y="608163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②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9DC0919-5F68-6A60-A96B-D2EF07A8B9EF}"/>
              </a:ext>
            </a:extLst>
          </p:cNvPr>
          <p:cNvSpPr txBox="1"/>
          <p:nvPr/>
        </p:nvSpPr>
        <p:spPr>
          <a:xfrm>
            <a:off x="7989158" y="60775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③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B37478B-EF84-B03F-9D67-66B8AAC404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5458" y="5502719"/>
            <a:ext cx="699088" cy="547112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7056F1EB-CF70-4EA6-D20A-30D547375D2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0669" y="5502719"/>
            <a:ext cx="699088" cy="54711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81D92-E42E-C27A-3EEC-2256EC271E8C}"/>
              </a:ext>
            </a:extLst>
          </p:cNvPr>
          <p:cNvSpPr txBox="1"/>
          <p:nvPr/>
        </p:nvSpPr>
        <p:spPr>
          <a:xfrm>
            <a:off x="2050907" y="554798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あたま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E3DBDD1-031E-6421-8EE5-8029C4B0D927}"/>
              </a:ext>
            </a:extLst>
          </p:cNvPr>
          <p:cNvSpPr txBox="1"/>
          <p:nvPr/>
        </p:nvSpPr>
        <p:spPr>
          <a:xfrm>
            <a:off x="3191249" y="538552"/>
            <a:ext cx="650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まも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35F357A-D937-FC78-6082-5C15088D48D6}"/>
              </a:ext>
            </a:extLst>
          </p:cNvPr>
          <p:cNvSpPr txBox="1"/>
          <p:nvPr/>
        </p:nvSpPr>
        <p:spPr>
          <a:xfrm>
            <a:off x="3177395" y="1423311"/>
            <a:ext cx="623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した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4CA2C0D-0CF0-CCB0-0FD1-487788EBE0F7}"/>
              </a:ext>
            </a:extLst>
          </p:cNvPr>
          <p:cNvSpPr txBox="1"/>
          <p:nvPr/>
        </p:nvSpPr>
        <p:spPr>
          <a:xfrm>
            <a:off x="3908090" y="1423311"/>
            <a:ext cx="650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かく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03E73B9-8D17-A1F8-E22B-AA6DAAC9197E}"/>
              </a:ext>
            </a:extLst>
          </p:cNvPr>
          <p:cNvSpPr txBox="1"/>
          <p:nvPr/>
        </p:nvSpPr>
        <p:spPr>
          <a:xfrm>
            <a:off x="621374" y="2253740"/>
            <a:ext cx="760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あたま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CE6720A-9BFA-43BA-7FB2-1876A18ECB61}"/>
              </a:ext>
            </a:extLst>
          </p:cNvPr>
          <p:cNvSpPr txBox="1"/>
          <p:nvPr/>
        </p:nvSpPr>
        <p:spPr>
          <a:xfrm>
            <a:off x="1920246" y="2253741"/>
            <a:ext cx="903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ざぶとん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239D855-E390-9597-5021-93F9D2A7CD12}"/>
              </a:ext>
            </a:extLst>
          </p:cNvPr>
          <p:cNvSpPr txBox="1"/>
          <p:nvPr/>
        </p:nvSpPr>
        <p:spPr>
          <a:xfrm>
            <a:off x="1064245" y="3111987"/>
            <a:ext cx="599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まも</a:t>
            </a:r>
          </a:p>
        </p:txBody>
      </p:sp>
    </p:spTree>
    <p:extLst>
      <p:ext uri="{BB962C8B-B14F-4D97-AF65-F5344CB8AC3E}">
        <p14:creationId xmlns:p14="http://schemas.microsoft.com/office/powerpoint/2010/main" val="1794052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C5D487F-82EE-7B23-4591-5CFDE4A6173B}"/>
              </a:ext>
            </a:extLst>
          </p:cNvPr>
          <p:cNvSpPr txBox="1"/>
          <p:nvPr/>
        </p:nvSpPr>
        <p:spPr>
          <a:xfrm>
            <a:off x="458531" y="674455"/>
            <a:ext cx="710643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800" dirty="0"/>
              <a:t> </a:t>
            </a:r>
            <a:r>
              <a:rPr lang="ja-JP" altLang="en-US" sz="2800" dirty="0">
                <a:solidFill>
                  <a:srgbClr val="FF0000"/>
                </a:solidFill>
              </a:rPr>
              <a:t>「揺れ」が収まったら、</a:t>
            </a:r>
            <a:br>
              <a:rPr lang="en-US" altLang="ja-JP" sz="2800" dirty="0">
                <a:solidFill>
                  <a:srgbClr val="FF0000"/>
                </a:solidFill>
              </a:rPr>
            </a:br>
            <a:br>
              <a:rPr lang="en-US" altLang="ja-JP" sz="2800" dirty="0"/>
            </a:br>
            <a:r>
              <a:rPr lang="ja-JP" altLang="en-US" sz="2800" dirty="0"/>
              <a:t>まずは</a:t>
            </a:r>
            <a:r>
              <a:rPr kumimoji="1" lang="ja-JP" altLang="en-US" sz="2800" dirty="0">
                <a:solidFill>
                  <a:srgbClr val="FF0000"/>
                </a:solidFill>
              </a:rPr>
              <a:t>一か所に集まり</a:t>
            </a:r>
            <a:r>
              <a:rPr kumimoji="1" lang="ja-JP" altLang="en-US" sz="2800" dirty="0"/>
              <a:t>ましょう。</a:t>
            </a:r>
            <a:endParaRPr kumimoji="1" lang="en-US" altLang="ja-JP" sz="2800" dirty="0"/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ja-JP" sz="2800" dirty="0"/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ja-JP" sz="2800" dirty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sz="2800" dirty="0"/>
              <a:t> </a:t>
            </a:r>
            <a:r>
              <a:rPr kumimoji="1" lang="ja-JP" altLang="en-US" sz="2800" dirty="0">
                <a:solidFill>
                  <a:srgbClr val="FF0000"/>
                </a:solidFill>
              </a:rPr>
              <a:t>頭を守れる、カバン、大きめのタオル</a:t>
            </a:r>
            <a:r>
              <a:rPr kumimoji="1" lang="ja-JP" altLang="en-US" sz="2800" dirty="0"/>
              <a:t>等</a:t>
            </a:r>
            <a:br>
              <a:rPr kumimoji="1" lang="en-US" altLang="ja-JP" sz="2800" dirty="0"/>
            </a:br>
            <a:br>
              <a:rPr kumimoji="1" lang="en-US" altLang="ja-JP" sz="2800" dirty="0"/>
            </a:br>
            <a:r>
              <a:rPr kumimoji="1" lang="ja-JP" altLang="en-US" sz="2800" dirty="0"/>
              <a:t>があるとよいです。</a:t>
            </a:r>
            <a:endParaRPr kumimoji="1" lang="en-US" altLang="ja-JP" sz="2800" dirty="0"/>
          </a:p>
          <a:p>
            <a:endParaRPr lang="en-US" altLang="ja-JP" sz="28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BFCE716-428F-D88A-D1D0-93EE39E72F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55057" y="612254"/>
            <a:ext cx="4189497" cy="406904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D98E091-18E5-B354-4807-2FA16C1CFF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5239" y="3583595"/>
            <a:ext cx="2390562" cy="239056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165E837-19B5-DE16-6798-EB2863D581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701" y="4390479"/>
            <a:ext cx="1699767" cy="170487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477BEFF-ED86-6FC5-49A8-3BE211A743C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5537" y="4390479"/>
            <a:ext cx="1534391" cy="1704879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738EC75-272C-1DB2-9437-5E425642E934}"/>
              </a:ext>
            </a:extLst>
          </p:cNvPr>
          <p:cNvSpPr txBox="1"/>
          <p:nvPr/>
        </p:nvSpPr>
        <p:spPr>
          <a:xfrm>
            <a:off x="310751" y="6294607"/>
            <a:ext cx="6955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「防災頭巾」「ヘルメット」があるとベスト！！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F355B21-8E1F-E12D-A5B9-D7B53D7B476B}"/>
              </a:ext>
            </a:extLst>
          </p:cNvPr>
          <p:cNvSpPr txBox="1"/>
          <p:nvPr/>
        </p:nvSpPr>
        <p:spPr>
          <a:xfrm>
            <a:off x="1346544" y="45836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ゆ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1F5D80B-0E3D-7B82-2BAF-B005F2453845}"/>
              </a:ext>
            </a:extLst>
          </p:cNvPr>
          <p:cNvSpPr txBox="1"/>
          <p:nvPr/>
        </p:nvSpPr>
        <p:spPr>
          <a:xfrm>
            <a:off x="2684096" y="45836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</a:rPr>
              <a:t>おさ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B06061C-13D7-261B-BE00-B5EB97C2307E}"/>
              </a:ext>
            </a:extLst>
          </p:cNvPr>
          <p:cNvSpPr txBox="1"/>
          <p:nvPr/>
        </p:nvSpPr>
        <p:spPr>
          <a:xfrm>
            <a:off x="1941310" y="1331201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いっかしょ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1524900-2942-DB7F-16D5-E974DD190F59}"/>
              </a:ext>
            </a:extLst>
          </p:cNvPr>
          <p:cNvSpPr txBox="1"/>
          <p:nvPr/>
        </p:nvSpPr>
        <p:spPr>
          <a:xfrm>
            <a:off x="833651" y="2576153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</a:rPr>
              <a:t>あたま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EF1F13A-BA17-7F48-812C-B428DCDBEA22}"/>
              </a:ext>
            </a:extLst>
          </p:cNvPr>
          <p:cNvSpPr txBox="1"/>
          <p:nvPr/>
        </p:nvSpPr>
        <p:spPr>
          <a:xfrm>
            <a:off x="1630816" y="257615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まも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6FE6483-820D-2838-C90F-3F8098DF4427}"/>
              </a:ext>
            </a:extLst>
          </p:cNvPr>
          <p:cNvSpPr txBox="1"/>
          <p:nvPr/>
        </p:nvSpPr>
        <p:spPr>
          <a:xfrm>
            <a:off x="4470996" y="261364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おお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4EBB970-5087-6334-6724-3E8A70C24A87}"/>
              </a:ext>
            </a:extLst>
          </p:cNvPr>
          <p:cNvSpPr txBox="1"/>
          <p:nvPr/>
        </p:nvSpPr>
        <p:spPr>
          <a:xfrm>
            <a:off x="6952327" y="257277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など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3F83CCA-F4B4-AB19-4067-B2A5DF46AC1D}"/>
              </a:ext>
            </a:extLst>
          </p:cNvPr>
          <p:cNvSpPr txBox="1"/>
          <p:nvPr/>
        </p:nvSpPr>
        <p:spPr>
          <a:xfrm>
            <a:off x="676939" y="6099346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ぼうさいずきん</a:t>
            </a:r>
            <a:endParaRPr kumimoji="1" lang="ja-JP" altLang="en-US" sz="12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E52BA41-30D7-6305-CD21-634894C963EE}"/>
              </a:ext>
            </a:extLst>
          </p:cNvPr>
          <p:cNvSpPr txBox="1"/>
          <p:nvPr/>
        </p:nvSpPr>
        <p:spPr>
          <a:xfrm>
            <a:off x="3273168" y="133120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あつ</a:t>
            </a:r>
          </a:p>
        </p:txBody>
      </p:sp>
    </p:spTree>
    <p:extLst>
      <p:ext uri="{BB962C8B-B14F-4D97-AF65-F5344CB8AC3E}">
        <p14:creationId xmlns:p14="http://schemas.microsoft.com/office/powerpoint/2010/main" val="3708811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3969B1A-F9E9-939A-E90C-4D3073425048}"/>
              </a:ext>
            </a:extLst>
          </p:cNvPr>
          <p:cNvSpPr txBox="1"/>
          <p:nvPr/>
        </p:nvSpPr>
        <p:spPr>
          <a:xfrm>
            <a:off x="460862" y="678253"/>
            <a:ext cx="1094402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800" dirty="0"/>
              <a:t>避難する際は、</a:t>
            </a:r>
            <a:r>
              <a:rPr lang="ja-JP" altLang="en-US" sz="2800" dirty="0">
                <a:solidFill>
                  <a:srgbClr val="FF0000"/>
                </a:solidFill>
              </a:rPr>
              <a:t>「安全な間隔」</a:t>
            </a:r>
            <a:br>
              <a:rPr lang="en-US" altLang="ja-JP" sz="2800" dirty="0">
                <a:solidFill>
                  <a:srgbClr val="FF0000"/>
                </a:solidFill>
              </a:rPr>
            </a:br>
            <a:br>
              <a:rPr lang="en-US" altLang="ja-JP" sz="2800" dirty="0"/>
            </a:br>
            <a:r>
              <a:rPr lang="ja-JP" altLang="en-US" sz="2800" dirty="0"/>
              <a:t>を取りましょう。</a:t>
            </a:r>
            <a:endParaRPr lang="en-US" altLang="ja-JP" sz="2800" dirty="0"/>
          </a:p>
          <a:p>
            <a:br>
              <a:rPr lang="en-US" altLang="ja-JP" sz="2800" dirty="0"/>
            </a:br>
            <a:endParaRPr lang="en-US" altLang="ja-JP" sz="2800" dirty="0"/>
          </a:p>
          <a:p>
            <a:endParaRPr lang="en-US" altLang="ja-JP" sz="2800" dirty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sz="2800" dirty="0"/>
              <a:t>避難中は</a:t>
            </a:r>
            <a:r>
              <a:rPr kumimoji="1" lang="ja-JP" altLang="en-US" sz="2800" dirty="0">
                <a:solidFill>
                  <a:srgbClr val="FF0000"/>
                </a:solidFill>
              </a:rPr>
              <a:t>「お菓子餅（お・か・し・も・ち）」</a:t>
            </a:r>
            <a:r>
              <a:rPr kumimoji="1" lang="ja-JP" altLang="en-US" sz="2800" dirty="0"/>
              <a:t>を守りましょう。</a:t>
            </a:r>
            <a:br>
              <a:rPr kumimoji="1" lang="en-US" altLang="ja-JP" sz="2800" dirty="0"/>
            </a:br>
            <a:endParaRPr kumimoji="1" lang="ja-JP" altLang="en-US" sz="28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BD66E77-A344-A36C-D823-F0E910DF69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809" y="4083323"/>
            <a:ext cx="1901733" cy="230863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28F37B3-B799-B263-2067-D1D4D65383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519" y="4081354"/>
            <a:ext cx="1904875" cy="231948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8120D54-6AD7-530D-08C7-BB5C924DF1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371" y="4072541"/>
            <a:ext cx="2214914" cy="232842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1F8AF81-6026-D888-4276-6A033031D4F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9262" y="4069124"/>
            <a:ext cx="1951176" cy="232282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83B6B219-778C-DC35-8E27-B5D7D5A6CEA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3417" y="4073856"/>
            <a:ext cx="2408407" cy="229099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A7ABD996-6B73-9985-FB48-8EA338A0552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804" y="175488"/>
            <a:ext cx="3420171" cy="2804541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E170F0-9C09-06CA-95B6-3341C138296B}"/>
              </a:ext>
            </a:extLst>
          </p:cNvPr>
          <p:cNvSpPr txBox="1"/>
          <p:nvPr/>
        </p:nvSpPr>
        <p:spPr>
          <a:xfrm>
            <a:off x="897951" y="441505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ひなん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332DE81-22ED-0D96-A7D2-2A55DF54805F}"/>
              </a:ext>
            </a:extLst>
          </p:cNvPr>
          <p:cNvSpPr txBox="1"/>
          <p:nvPr/>
        </p:nvSpPr>
        <p:spPr>
          <a:xfrm>
            <a:off x="2223368" y="43796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さい</a:t>
            </a:r>
            <a:endParaRPr kumimoji="1" lang="ja-JP" altLang="en-US" sz="1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0B2B4F9-E2C7-8A0E-943F-FFA5C164C70C}"/>
              </a:ext>
            </a:extLst>
          </p:cNvPr>
          <p:cNvSpPr txBox="1"/>
          <p:nvPr/>
        </p:nvSpPr>
        <p:spPr>
          <a:xfrm>
            <a:off x="3635775" y="45716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</a:rPr>
              <a:t>あんぜん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96421C8-C843-6D36-97F6-EE7D64FCB6AA}"/>
              </a:ext>
            </a:extLst>
          </p:cNvPr>
          <p:cNvSpPr txBox="1"/>
          <p:nvPr/>
        </p:nvSpPr>
        <p:spPr>
          <a:xfrm>
            <a:off x="4719871" y="43941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かんかく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6E583EF-F201-6DAF-2614-46B044C8C1C7}"/>
              </a:ext>
            </a:extLst>
          </p:cNvPr>
          <p:cNvSpPr txBox="1"/>
          <p:nvPr/>
        </p:nvSpPr>
        <p:spPr>
          <a:xfrm>
            <a:off x="1242048" y="130692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と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4465663-1D6E-11FD-FC9C-72D696247653}"/>
              </a:ext>
            </a:extLst>
          </p:cNvPr>
          <p:cNvSpPr txBox="1"/>
          <p:nvPr/>
        </p:nvSpPr>
        <p:spPr>
          <a:xfrm>
            <a:off x="823185" y="2989265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ひなんちゅう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507B959-BBC2-BB95-98D8-AD2FBC80EA21}"/>
              </a:ext>
            </a:extLst>
          </p:cNvPr>
          <p:cNvSpPr txBox="1"/>
          <p:nvPr/>
        </p:nvSpPr>
        <p:spPr>
          <a:xfrm>
            <a:off x="3109179" y="299205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</a:rPr>
              <a:t>かしもち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11D7BA4-0368-191A-EDAD-B12412C8AE19}"/>
              </a:ext>
            </a:extLst>
          </p:cNvPr>
          <p:cNvSpPr txBox="1"/>
          <p:nvPr/>
        </p:nvSpPr>
        <p:spPr>
          <a:xfrm>
            <a:off x="8627907" y="298595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まも</a:t>
            </a:r>
          </a:p>
        </p:txBody>
      </p:sp>
    </p:spTree>
    <p:extLst>
      <p:ext uri="{BB962C8B-B14F-4D97-AF65-F5344CB8AC3E}">
        <p14:creationId xmlns:p14="http://schemas.microsoft.com/office/powerpoint/2010/main" val="3950448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1EDA702-21F2-3353-0914-5526DE99E4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45186"/>
            <a:ext cx="4131338" cy="311915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995A5FC-9213-A176-C2A7-73B43D58EC4A}"/>
              </a:ext>
            </a:extLst>
          </p:cNvPr>
          <p:cNvSpPr txBox="1"/>
          <p:nvPr/>
        </p:nvSpPr>
        <p:spPr>
          <a:xfrm>
            <a:off x="458226" y="674254"/>
            <a:ext cx="406393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2800" dirty="0"/>
              <a:t>誘導員の</a:t>
            </a:r>
            <a:r>
              <a:rPr kumimoji="1" lang="ja-JP" altLang="en-US" sz="2800" dirty="0">
                <a:solidFill>
                  <a:srgbClr val="FF0000"/>
                </a:solidFill>
              </a:rPr>
              <a:t>指示に従い</a:t>
            </a:r>
            <a:r>
              <a:rPr kumimoji="1" lang="ja-JP" altLang="en-US" sz="2800" dirty="0"/>
              <a:t>、</a:t>
            </a:r>
            <a:br>
              <a:rPr kumimoji="1" lang="en-US" altLang="ja-JP" sz="2800" dirty="0"/>
            </a:br>
            <a:br>
              <a:rPr kumimoji="1" lang="en-US" altLang="ja-JP" sz="2800" dirty="0"/>
            </a:br>
            <a:r>
              <a:rPr kumimoji="1" lang="ja-JP" altLang="en-US" sz="2800" dirty="0"/>
              <a:t>避難します。</a:t>
            </a:r>
            <a:endParaRPr kumimoji="1" lang="en-US" altLang="ja-JP" sz="28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F62529D-FA3A-CD90-04B9-6CF7B4731E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2725" y="4847917"/>
            <a:ext cx="2179417" cy="168632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0A68DE5-D5DA-92D0-1282-2DC2CDDCA873}"/>
              </a:ext>
            </a:extLst>
          </p:cNvPr>
          <p:cNvSpPr txBox="1"/>
          <p:nvPr/>
        </p:nvSpPr>
        <p:spPr>
          <a:xfrm>
            <a:off x="458225" y="3235040"/>
            <a:ext cx="76328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sz="2800" dirty="0"/>
              <a:t>「火災」の発生があるときは、</a:t>
            </a:r>
            <a:br>
              <a:rPr lang="en-US" altLang="ja-JP" sz="2800" dirty="0"/>
            </a:br>
            <a:br>
              <a:rPr lang="en-US" altLang="ja-JP" sz="2800" dirty="0"/>
            </a:br>
            <a:r>
              <a:rPr lang="ja-JP" altLang="en-US" sz="2800" dirty="0">
                <a:solidFill>
                  <a:srgbClr val="FF0000"/>
                </a:solidFill>
              </a:rPr>
              <a:t>ハンカチなどで口を覆い、煙を避ける</a:t>
            </a:r>
            <a:r>
              <a:rPr lang="ja-JP" altLang="en-US" sz="2800" dirty="0"/>
              <a:t>ように</a:t>
            </a:r>
            <a:br>
              <a:rPr lang="en-US" altLang="ja-JP" sz="2800" dirty="0"/>
            </a:br>
            <a:br>
              <a:rPr lang="en-US" altLang="ja-JP" sz="2800" dirty="0"/>
            </a:br>
            <a:r>
              <a:rPr lang="ja-JP" altLang="en-US" sz="2800" dirty="0"/>
              <a:t>移動します。</a:t>
            </a:r>
            <a:endParaRPr lang="en-US" altLang="ja-JP" sz="2800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AB804C8-1924-0756-CA14-88CE84D950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4022" y="4142981"/>
            <a:ext cx="2010451" cy="2188874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175CF1-BF18-D5AE-CA88-C99AC66A09B6}"/>
              </a:ext>
            </a:extLst>
          </p:cNvPr>
          <p:cNvSpPr txBox="1"/>
          <p:nvPr/>
        </p:nvSpPr>
        <p:spPr>
          <a:xfrm>
            <a:off x="731698" y="423033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ゆうどういん</a:t>
            </a:r>
            <a:endParaRPr kumimoji="1" lang="ja-JP" altLang="en-US" sz="1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61F470E-016D-9EC6-6904-51471D98952C}"/>
              </a:ext>
            </a:extLst>
          </p:cNvPr>
          <p:cNvSpPr txBox="1"/>
          <p:nvPr/>
        </p:nvSpPr>
        <p:spPr>
          <a:xfrm>
            <a:off x="2362926" y="42303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しじ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6B523A8-C30D-051B-8B5E-327E0D6CFBD3}"/>
              </a:ext>
            </a:extLst>
          </p:cNvPr>
          <p:cNvSpPr txBox="1"/>
          <p:nvPr/>
        </p:nvSpPr>
        <p:spPr>
          <a:xfrm>
            <a:off x="3162385" y="426731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したが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390EE7F-831C-04C8-0A11-3901D9F53F59}"/>
              </a:ext>
            </a:extLst>
          </p:cNvPr>
          <p:cNvSpPr txBox="1"/>
          <p:nvPr/>
        </p:nvSpPr>
        <p:spPr>
          <a:xfrm>
            <a:off x="833298" y="1296920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ひなん</a:t>
            </a:r>
            <a:endParaRPr kumimoji="1" lang="ja-JP" altLang="en-US" sz="14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5F4E84D-CA0E-BD88-19D4-4787426B4459}"/>
              </a:ext>
            </a:extLst>
          </p:cNvPr>
          <p:cNvSpPr txBox="1"/>
          <p:nvPr/>
        </p:nvSpPr>
        <p:spPr>
          <a:xfrm>
            <a:off x="1199798" y="2995590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かさい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2D4FD18-5982-E175-F237-EE4BF934613D}"/>
              </a:ext>
            </a:extLst>
          </p:cNvPr>
          <p:cNvSpPr txBox="1"/>
          <p:nvPr/>
        </p:nvSpPr>
        <p:spPr>
          <a:xfrm>
            <a:off x="2508045" y="298936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はっせい</a:t>
            </a:r>
            <a:endParaRPr kumimoji="1" lang="ja-JP" altLang="en-US" sz="14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DB1A917-9926-A604-93B0-5FBF98D856D2}"/>
              </a:ext>
            </a:extLst>
          </p:cNvPr>
          <p:cNvSpPr txBox="1"/>
          <p:nvPr/>
        </p:nvSpPr>
        <p:spPr>
          <a:xfrm>
            <a:off x="3229676" y="382607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くち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ECAE1DD-7C9D-CB20-7414-99EDEDB54102}"/>
              </a:ext>
            </a:extLst>
          </p:cNvPr>
          <p:cNvSpPr txBox="1"/>
          <p:nvPr/>
        </p:nvSpPr>
        <p:spPr>
          <a:xfrm>
            <a:off x="3978420" y="382607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</a:rPr>
              <a:t>おお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8A0082E-962D-2261-F6FD-687CE56FB512}"/>
              </a:ext>
            </a:extLst>
          </p:cNvPr>
          <p:cNvSpPr txBox="1"/>
          <p:nvPr/>
        </p:nvSpPr>
        <p:spPr>
          <a:xfrm>
            <a:off x="4944833" y="382607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</a:rPr>
              <a:t>けむり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6615B69-A0CB-2E8D-8757-BFFDDD17B1E6}"/>
              </a:ext>
            </a:extLst>
          </p:cNvPr>
          <p:cNvSpPr txBox="1"/>
          <p:nvPr/>
        </p:nvSpPr>
        <p:spPr>
          <a:xfrm>
            <a:off x="5827227" y="382607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さ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10010B1-4253-B39F-28AC-218B22D38984}"/>
              </a:ext>
            </a:extLst>
          </p:cNvPr>
          <p:cNvSpPr txBox="1"/>
          <p:nvPr/>
        </p:nvSpPr>
        <p:spPr>
          <a:xfrm>
            <a:off x="850901" y="470794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いどう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4843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211265E-0CA0-F37C-10E0-A488FF7D4EC8}"/>
              </a:ext>
            </a:extLst>
          </p:cNvPr>
          <p:cNvSpPr txBox="1"/>
          <p:nvPr/>
        </p:nvSpPr>
        <p:spPr>
          <a:xfrm>
            <a:off x="667175" y="1103640"/>
            <a:ext cx="72955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sz="2800" dirty="0"/>
              <a:t> </a:t>
            </a:r>
            <a:r>
              <a:rPr lang="ja-JP" altLang="en-US" sz="2800" dirty="0">
                <a:solidFill>
                  <a:srgbClr val="FF0000"/>
                </a:solidFill>
              </a:rPr>
              <a:t>避難場所に着いたら、「点呼」</a:t>
            </a:r>
            <a:r>
              <a:rPr lang="ja-JP" altLang="en-US" sz="2800" dirty="0"/>
              <a:t>します。</a:t>
            </a:r>
            <a:br>
              <a:rPr lang="en-US" altLang="ja-JP" sz="2800" dirty="0">
                <a:solidFill>
                  <a:srgbClr val="FF0000"/>
                </a:solidFill>
              </a:rPr>
            </a:br>
            <a:br>
              <a:rPr lang="en-US" altLang="ja-JP" sz="2800" dirty="0"/>
            </a:br>
            <a:r>
              <a:rPr lang="ja-JP" altLang="en-US" sz="2800" dirty="0"/>
              <a:t>一か所に集まり、</a:t>
            </a:r>
            <a:r>
              <a:rPr lang="ja-JP" altLang="en-US" sz="2800" dirty="0">
                <a:solidFill>
                  <a:srgbClr val="FF0000"/>
                </a:solidFill>
              </a:rPr>
              <a:t>勝手に行動しない</a:t>
            </a:r>
            <a:r>
              <a:rPr lang="ja-JP" altLang="en-US" sz="2800" dirty="0"/>
              <a:t>ように</a:t>
            </a:r>
            <a:br>
              <a:rPr lang="en-US" altLang="ja-JP" sz="2800" dirty="0"/>
            </a:br>
            <a:br>
              <a:rPr lang="en-US" altLang="ja-JP" sz="2800" dirty="0"/>
            </a:br>
            <a:r>
              <a:rPr lang="ja-JP" altLang="en-US" sz="2800" dirty="0"/>
              <a:t>しましょう。</a:t>
            </a:r>
            <a:endParaRPr kumimoji="1" lang="en-US" altLang="ja-JP" sz="2800" dirty="0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D56DD501-556C-07E0-B883-A03BABE6BC6C}"/>
              </a:ext>
            </a:extLst>
          </p:cNvPr>
          <p:cNvGrpSpPr/>
          <p:nvPr/>
        </p:nvGrpSpPr>
        <p:grpSpPr>
          <a:xfrm>
            <a:off x="7988285" y="960894"/>
            <a:ext cx="4269927" cy="2968810"/>
            <a:chOff x="5651485" y="3378106"/>
            <a:chExt cx="4269927" cy="2968810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C9C9A215-CDB2-D3E5-2BB0-41015905C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1485" y="3378106"/>
              <a:ext cx="1954725" cy="1774143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92514AE3-F48F-66DC-1213-429296AAB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9821" y="3424154"/>
              <a:ext cx="1903990" cy="1728095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7CE27619-759F-02D7-610A-3C57554E3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9086" y="4572773"/>
              <a:ext cx="1954725" cy="1774143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226BB050-AD04-8D4A-C036-28D114178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422" y="3937639"/>
              <a:ext cx="1903990" cy="1728095"/>
            </a:xfrm>
            <a:prstGeom prst="rect">
              <a:avLst/>
            </a:prstGeom>
          </p:spPr>
        </p:pic>
      </p:grpSp>
      <p:pic>
        <p:nvPicPr>
          <p:cNvPr id="14" name="図 13">
            <a:extLst>
              <a:ext uri="{FF2B5EF4-FFF2-40B4-BE49-F238E27FC236}">
                <a16:creationId xmlns:a16="http://schemas.microsoft.com/office/drawing/2014/main" id="{785DC75D-B7C3-433E-9F23-13D9BE77EC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08" y="3967504"/>
            <a:ext cx="2567132" cy="2567132"/>
          </a:xfrm>
          <a:prstGeom prst="rect">
            <a:avLst/>
          </a:prstGeom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FA50B669-79C2-FB14-26B1-78E7ED054F51}"/>
              </a:ext>
            </a:extLst>
          </p:cNvPr>
          <p:cNvGrpSpPr/>
          <p:nvPr/>
        </p:nvGrpSpPr>
        <p:grpSpPr>
          <a:xfrm>
            <a:off x="7492769" y="3080433"/>
            <a:ext cx="4269927" cy="2968810"/>
            <a:chOff x="5651485" y="3378106"/>
            <a:chExt cx="4269927" cy="2968810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EFCD7047-4361-FF16-88A2-4B4462CDE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1485" y="3378106"/>
              <a:ext cx="1954725" cy="1774143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63000CAB-F122-6AB1-7AA4-271BC21BE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9821" y="3424154"/>
              <a:ext cx="1903990" cy="1728095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AB2D5FA5-F5BB-C17D-C53F-8C6C6DB08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9086" y="4572773"/>
              <a:ext cx="1954725" cy="1774143"/>
            </a:xfrm>
            <a:prstGeom prst="rect">
              <a:avLst/>
            </a:prstGeom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05068612-F0B6-C0A3-78AE-025569EF6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422" y="3937639"/>
              <a:ext cx="1903990" cy="1728095"/>
            </a:xfrm>
            <a:prstGeom prst="rect">
              <a:avLst/>
            </a:prstGeom>
          </p:spPr>
        </p:pic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67DA9AE-B8FF-3802-7CA2-468DF58B1558}"/>
              </a:ext>
            </a:extLst>
          </p:cNvPr>
          <p:cNvSpPr txBox="1"/>
          <p:nvPr/>
        </p:nvSpPr>
        <p:spPr>
          <a:xfrm>
            <a:off x="1227498" y="853053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</a:rPr>
              <a:t>ひなんばしょ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CBF9AEE-24A9-4B99-86F7-739275C0C294}"/>
              </a:ext>
            </a:extLst>
          </p:cNvPr>
          <p:cNvSpPr txBox="1"/>
          <p:nvPr/>
        </p:nvSpPr>
        <p:spPr>
          <a:xfrm>
            <a:off x="2922370" y="844129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つ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0513D0B-E050-4ED0-01E8-F2BDD996E02C}"/>
              </a:ext>
            </a:extLst>
          </p:cNvPr>
          <p:cNvSpPr txBox="1"/>
          <p:nvPr/>
        </p:nvSpPr>
        <p:spPr>
          <a:xfrm>
            <a:off x="5065167" y="862289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</a:rPr>
              <a:t>てんこ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A43D0B9-1682-2FED-6046-0C22FD27079A}"/>
              </a:ext>
            </a:extLst>
          </p:cNvPr>
          <p:cNvSpPr txBox="1"/>
          <p:nvPr/>
        </p:nvSpPr>
        <p:spPr>
          <a:xfrm>
            <a:off x="1091389" y="1735572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いっかしょ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AE8505B-091F-14B1-4891-C0ADD94EDB50}"/>
              </a:ext>
            </a:extLst>
          </p:cNvPr>
          <p:cNvSpPr txBox="1"/>
          <p:nvPr/>
        </p:nvSpPr>
        <p:spPr>
          <a:xfrm>
            <a:off x="2369314" y="172633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あつ</a:t>
            </a:r>
            <a:endParaRPr kumimoji="1" lang="ja-JP" altLang="en-US" sz="1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2ED1972-D94A-C400-7AEA-21ED183C76DA}"/>
              </a:ext>
            </a:extLst>
          </p:cNvPr>
          <p:cNvSpPr txBox="1"/>
          <p:nvPr/>
        </p:nvSpPr>
        <p:spPr>
          <a:xfrm>
            <a:off x="3864876" y="1722342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かって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856D4DA-3FCC-0928-5FCC-A42138045C07}"/>
              </a:ext>
            </a:extLst>
          </p:cNvPr>
          <p:cNvSpPr txBox="1"/>
          <p:nvPr/>
        </p:nvSpPr>
        <p:spPr>
          <a:xfrm>
            <a:off x="4866750" y="172178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</a:rPr>
              <a:t>こうどう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43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AB14EAC1-7E17-DF57-2352-EF1E547C0459}"/>
              </a:ext>
            </a:extLst>
          </p:cNvPr>
          <p:cNvSpPr txBox="1">
            <a:spLocks/>
          </p:cNvSpPr>
          <p:nvPr/>
        </p:nvSpPr>
        <p:spPr>
          <a:xfrm>
            <a:off x="1524000" y="1871826"/>
            <a:ext cx="9144000" cy="2048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在宅就労時（自宅内）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089AF86-DAC4-6046-F06C-A16A0405C466}"/>
              </a:ext>
            </a:extLst>
          </p:cNvPr>
          <p:cNvSpPr txBox="1"/>
          <p:nvPr/>
        </p:nvSpPr>
        <p:spPr>
          <a:xfrm>
            <a:off x="2184242" y="2401062"/>
            <a:ext cx="40318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000" dirty="0"/>
              <a:t>ざいたくしゅうろうじ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454DD98-D906-F962-CD77-C31EFD1518BC}"/>
              </a:ext>
            </a:extLst>
          </p:cNvPr>
          <p:cNvSpPr txBox="1"/>
          <p:nvPr/>
        </p:nvSpPr>
        <p:spPr>
          <a:xfrm>
            <a:off x="7001948" y="2394825"/>
            <a:ext cx="21082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000" dirty="0"/>
              <a:t>じたくない</a:t>
            </a:r>
            <a:endParaRPr kumimoji="1" lang="ja-JP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380481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UD デジタル 教科書体 NP-B"/>
        <a:ea typeface="UD デジタル 教科書体 NP-B"/>
        <a:cs typeface=""/>
      </a:majorFont>
      <a:minorFont>
        <a:latin typeface="UD デジタル 教科書体 NP-B"/>
        <a:ea typeface="UD デジタル 教科書体 NP-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1527</Words>
  <Application>Microsoft Office PowerPoint</Application>
  <PresentationFormat>ワイド画面</PresentationFormat>
  <Paragraphs>442</Paragraphs>
  <Slides>24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9" baseType="lpstr">
      <vt:lpstr>UD デジタル 教科書体 NP-B</vt:lpstr>
      <vt:lpstr>游ゴシック</vt:lpstr>
      <vt:lpstr>Arial</vt:lpstr>
      <vt:lpstr>Wingdings</vt:lpstr>
      <vt:lpstr>Office テーマ</vt:lpstr>
      <vt:lpstr>地震・津波・高潮</vt:lpstr>
      <vt:lpstr>通所時（施設内）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外出中（通所・帰宅中）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2025-02-14T09:47:21Z</dcterms:created>
  <dcterms:modified xsi:type="dcterms:W3CDTF">2025-02-14T09:47:29Z</dcterms:modified>
</cp:coreProperties>
</file>