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0" r:id="rId1"/>
  </p:sldMasterIdLst>
  <p:notesMasterIdLst>
    <p:notesMasterId r:id="rId4"/>
  </p:notesMasterIdLst>
  <p:sldIdLst>
    <p:sldId id="273" r:id="rId2"/>
    <p:sldId id="275" r:id="rId3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99FF"/>
    <a:srgbClr val="99FFCC"/>
    <a:srgbClr val="E8F1F9"/>
    <a:srgbClr val="AEC5E7"/>
    <a:srgbClr val="2F528F"/>
    <a:srgbClr val="F0F1F8"/>
    <a:srgbClr val="3399FF"/>
    <a:srgbClr val="99CCFF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5029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5029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r">
              <a:defRPr sz="1200"/>
            </a:lvl1pPr>
          </a:lstStyle>
          <a:p>
            <a:fld id="{185E516B-107F-4161-BEE1-5A2C2CED1BF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49" tIns="45375" rIns="90749" bIns="4537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0749" tIns="45375" rIns="90749" bIns="4537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0" cy="495028"/>
          </a:xfrm>
          <a:prstGeom prst="rect">
            <a:avLst/>
          </a:prstGeom>
        </p:spPr>
        <p:txBody>
          <a:bodyPr vert="horz" lIns="90749" tIns="45375" rIns="90749" bIns="453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6"/>
            <a:ext cx="2918830" cy="495028"/>
          </a:xfrm>
          <a:prstGeom prst="rect">
            <a:avLst/>
          </a:prstGeom>
        </p:spPr>
        <p:txBody>
          <a:bodyPr vert="horz" lIns="90749" tIns="45375" rIns="90749" bIns="45375" rtlCol="0" anchor="b"/>
          <a:lstStyle>
            <a:lvl1pPr algn="r">
              <a:defRPr sz="1200"/>
            </a:lvl1pPr>
          </a:lstStyle>
          <a:p>
            <a:fld id="{6C32293E-E4A2-45A0-BEC1-8BE7FC38D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961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9808" rtl="0" eaLnBrk="1" latinLnBrk="0" hangingPunct="1">
      <a:defRPr kumimoji="1" sz="1259" kern="1200">
        <a:solidFill>
          <a:schemeClr val="tx1"/>
        </a:solidFill>
        <a:latin typeface="+mn-lt"/>
        <a:ea typeface="+mn-ea"/>
        <a:cs typeface="+mn-cs"/>
      </a:defRPr>
    </a:lvl1pPr>
    <a:lvl2pPr marL="479904" algn="l" defTabSz="959808" rtl="0" eaLnBrk="1" latinLnBrk="0" hangingPunct="1">
      <a:defRPr kumimoji="1" sz="1259" kern="1200">
        <a:solidFill>
          <a:schemeClr val="tx1"/>
        </a:solidFill>
        <a:latin typeface="+mn-lt"/>
        <a:ea typeface="+mn-ea"/>
        <a:cs typeface="+mn-cs"/>
      </a:defRPr>
    </a:lvl2pPr>
    <a:lvl3pPr marL="959808" algn="l" defTabSz="959808" rtl="0" eaLnBrk="1" latinLnBrk="0" hangingPunct="1">
      <a:defRPr kumimoji="1" sz="1259" kern="1200">
        <a:solidFill>
          <a:schemeClr val="tx1"/>
        </a:solidFill>
        <a:latin typeface="+mn-lt"/>
        <a:ea typeface="+mn-ea"/>
        <a:cs typeface="+mn-cs"/>
      </a:defRPr>
    </a:lvl3pPr>
    <a:lvl4pPr marL="1439712" algn="l" defTabSz="959808" rtl="0" eaLnBrk="1" latinLnBrk="0" hangingPunct="1">
      <a:defRPr kumimoji="1" sz="1259" kern="1200">
        <a:solidFill>
          <a:schemeClr val="tx1"/>
        </a:solidFill>
        <a:latin typeface="+mn-lt"/>
        <a:ea typeface="+mn-ea"/>
        <a:cs typeface="+mn-cs"/>
      </a:defRPr>
    </a:lvl4pPr>
    <a:lvl5pPr marL="1919616" algn="l" defTabSz="959808" rtl="0" eaLnBrk="1" latinLnBrk="0" hangingPunct="1">
      <a:defRPr kumimoji="1" sz="1259" kern="1200">
        <a:solidFill>
          <a:schemeClr val="tx1"/>
        </a:solidFill>
        <a:latin typeface="+mn-lt"/>
        <a:ea typeface="+mn-ea"/>
        <a:cs typeface="+mn-cs"/>
      </a:defRPr>
    </a:lvl5pPr>
    <a:lvl6pPr marL="2399520" algn="l" defTabSz="959808" rtl="0" eaLnBrk="1" latinLnBrk="0" hangingPunct="1">
      <a:defRPr kumimoji="1" sz="1259" kern="1200">
        <a:solidFill>
          <a:schemeClr val="tx1"/>
        </a:solidFill>
        <a:latin typeface="+mn-lt"/>
        <a:ea typeface="+mn-ea"/>
        <a:cs typeface="+mn-cs"/>
      </a:defRPr>
    </a:lvl6pPr>
    <a:lvl7pPr marL="2879423" algn="l" defTabSz="959808" rtl="0" eaLnBrk="1" latinLnBrk="0" hangingPunct="1">
      <a:defRPr kumimoji="1" sz="1259" kern="1200">
        <a:solidFill>
          <a:schemeClr val="tx1"/>
        </a:solidFill>
        <a:latin typeface="+mn-lt"/>
        <a:ea typeface="+mn-ea"/>
        <a:cs typeface="+mn-cs"/>
      </a:defRPr>
    </a:lvl7pPr>
    <a:lvl8pPr marL="3359327" algn="l" defTabSz="959808" rtl="0" eaLnBrk="1" latinLnBrk="0" hangingPunct="1">
      <a:defRPr kumimoji="1" sz="1259" kern="1200">
        <a:solidFill>
          <a:schemeClr val="tx1"/>
        </a:solidFill>
        <a:latin typeface="+mn-lt"/>
        <a:ea typeface="+mn-ea"/>
        <a:cs typeface="+mn-cs"/>
      </a:defRPr>
    </a:lvl8pPr>
    <a:lvl9pPr marL="3839230" algn="l" defTabSz="959808" rtl="0" eaLnBrk="1" latinLnBrk="0" hangingPunct="1">
      <a:defRPr kumimoji="1" sz="125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54DF-B563-4FDE-8A36-985FD100984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7E3E-26B7-45AF-B722-FFDA8D1C8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790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54DF-B563-4FDE-8A36-985FD100984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7E3E-26B7-45AF-B722-FFDA8D1C8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28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54DF-B563-4FDE-8A36-985FD100984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7E3E-26B7-45AF-B722-FFDA8D1C8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47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54DF-B563-4FDE-8A36-985FD100984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7E3E-26B7-45AF-B722-FFDA8D1C8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7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54DF-B563-4FDE-8A36-985FD100984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7E3E-26B7-45AF-B722-FFDA8D1C8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917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54DF-B563-4FDE-8A36-985FD100984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7E3E-26B7-45AF-B722-FFDA8D1C8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179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54DF-B563-4FDE-8A36-985FD100984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7E3E-26B7-45AF-B722-FFDA8D1C8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48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54DF-B563-4FDE-8A36-985FD100984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7E3E-26B7-45AF-B722-FFDA8D1C8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79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54DF-B563-4FDE-8A36-985FD100984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7E3E-26B7-45AF-B722-FFDA8D1C8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40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54DF-B563-4FDE-8A36-985FD100984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7E3E-26B7-45AF-B722-FFDA8D1C8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028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54DF-B563-4FDE-8A36-985FD100984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7E3E-26B7-45AF-B722-FFDA8D1C8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878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654DF-B563-4FDE-8A36-985FD100984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C7E3E-26B7-45AF-B722-FFDA8D1C8D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2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jpeg"/><Relationship Id="rId18" Type="http://schemas.openxmlformats.org/officeDocument/2006/relationships/image" Target="../media/image31.png"/><Relationship Id="rId3" Type="http://schemas.openxmlformats.org/officeDocument/2006/relationships/image" Target="../media/image18.png"/><Relationship Id="rId21" Type="http://schemas.openxmlformats.org/officeDocument/2006/relationships/image" Target="../media/image13.png"/><Relationship Id="rId7" Type="http://schemas.openxmlformats.org/officeDocument/2006/relationships/image" Target="../media/image22.png"/><Relationship Id="rId12" Type="http://schemas.openxmlformats.org/officeDocument/2006/relationships/image" Target="../media/image27.jpeg"/><Relationship Id="rId17" Type="http://schemas.openxmlformats.org/officeDocument/2006/relationships/image" Target="../media/image30.png"/><Relationship Id="rId2" Type="http://schemas.openxmlformats.org/officeDocument/2006/relationships/image" Target="../media/image17.png"/><Relationship Id="rId16" Type="http://schemas.openxmlformats.org/officeDocument/2006/relationships/image" Target="../media/image15.jpeg"/><Relationship Id="rId20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jpeg"/><Relationship Id="rId5" Type="http://schemas.openxmlformats.org/officeDocument/2006/relationships/image" Target="../media/image20.png"/><Relationship Id="rId15" Type="http://schemas.openxmlformats.org/officeDocument/2006/relationships/image" Target="../media/image14.png"/><Relationship Id="rId10" Type="http://schemas.openxmlformats.org/officeDocument/2006/relationships/image" Target="../media/image25.jpeg"/><Relationship Id="rId19" Type="http://schemas.openxmlformats.org/officeDocument/2006/relationships/image" Target="../media/image32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Relationship Id="rId22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タイトル 1">
            <a:extLst>
              <a:ext uri="{FF2B5EF4-FFF2-40B4-BE49-F238E27FC236}">
                <a16:creationId xmlns:a16="http://schemas.microsoft.com/office/drawing/2014/main" id="{F8F686B5-A559-5EC2-CF68-A201AAE80E92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9906000" cy="640080"/>
          </a:xfrm>
          <a:prstGeom prst="rect">
            <a:avLst/>
          </a:prstGeom>
          <a:solidFill>
            <a:srgbClr val="00B050"/>
          </a:solidFill>
          <a:effectLst/>
        </p:spPr>
        <p:txBody>
          <a:bodyPr vert="horz" lIns="91440" tIns="0" rIns="91440" bIns="36000" rtlCol="0" anchor="b" anchorCtr="0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コミュニケーション支援ボード</a:t>
            </a:r>
          </a:p>
        </p:txBody>
      </p:sp>
      <p:sp>
        <p:nvSpPr>
          <p:cNvPr id="1064" name="四角形: 角を丸くする 1063">
            <a:extLst>
              <a:ext uri="{FF2B5EF4-FFF2-40B4-BE49-F238E27FC236}">
                <a16:creationId xmlns:a16="http://schemas.microsoft.com/office/drawing/2014/main" id="{7D63D03C-23F1-7DA7-BCE0-76D502487B75}"/>
              </a:ext>
            </a:extLst>
          </p:cNvPr>
          <p:cNvSpPr/>
          <p:nvPr/>
        </p:nvSpPr>
        <p:spPr>
          <a:xfrm>
            <a:off x="6425824" y="2660400"/>
            <a:ext cx="3354125" cy="1980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65" name="テキスト ボックス 1064">
            <a:extLst>
              <a:ext uri="{FF2B5EF4-FFF2-40B4-BE49-F238E27FC236}">
                <a16:creationId xmlns:a16="http://schemas.microsoft.com/office/drawing/2014/main" id="{6FCF41A3-C9CC-5040-D4D3-17ADF6577ABD}"/>
              </a:ext>
            </a:extLst>
          </p:cNvPr>
          <p:cNvSpPr txBox="1"/>
          <p:nvPr/>
        </p:nvSpPr>
        <p:spPr>
          <a:xfrm>
            <a:off x="8040226" y="3757228"/>
            <a:ext cx="17385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イートイン利用</a:t>
            </a:r>
            <a:endParaRPr kumimoji="1"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      　ぜいりつ</a:t>
            </a:r>
            <a:endParaRPr kumimoji="1"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税率</a:t>
            </a:r>
            <a:r>
              <a:rPr kumimoji="1" lang="en-US" altLang="ja-JP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</a:t>
            </a:r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kumimoji="1"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1068" name="Picture 14" descr="イートイン脱税」は消費税法違反？ばれた場合はどうなる？ | 消費税法一問一答アプリ公式HP">
            <a:extLst>
              <a:ext uri="{FF2B5EF4-FFF2-40B4-BE49-F238E27FC236}">
                <a16:creationId xmlns:a16="http://schemas.microsoft.com/office/drawing/2014/main" id="{7CEDF45C-53E0-3E35-2846-812E8BA90A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283192" y="2687615"/>
            <a:ext cx="1243300" cy="95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0" name="四角形: 角を丸くする 1069">
            <a:extLst>
              <a:ext uri="{FF2B5EF4-FFF2-40B4-BE49-F238E27FC236}">
                <a16:creationId xmlns:a16="http://schemas.microsoft.com/office/drawing/2014/main" id="{5BCB4DE0-D837-EFDC-FB07-269F5D2DFF46}"/>
              </a:ext>
            </a:extLst>
          </p:cNvPr>
          <p:cNvSpPr/>
          <p:nvPr/>
        </p:nvSpPr>
        <p:spPr>
          <a:xfrm>
            <a:off x="8193888" y="2753606"/>
            <a:ext cx="772474" cy="37759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71" name="四角形: 角を丸くする 1070">
            <a:extLst>
              <a:ext uri="{FF2B5EF4-FFF2-40B4-BE49-F238E27FC236}">
                <a16:creationId xmlns:a16="http://schemas.microsoft.com/office/drawing/2014/main" id="{6BEC7155-8728-7241-C48D-5002CDEC17E3}"/>
              </a:ext>
            </a:extLst>
          </p:cNvPr>
          <p:cNvSpPr/>
          <p:nvPr/>
        </p:nvSpPr>
        <p:spPr>
          <a:xfrm>
            <a:off x="8226654" y="3031064"/>
            <a:ext cx="699079" cy="39329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86" name="四角形: 角を丸くする 1085">
            <a:extLst>
              <a:ext uri="{FF2B5EF4-FFF2-40B4-BE49-F238E27FC236}">
                <a16:creationId xmlns:a16="http://schemas.microsoft.com/office/drawing/2014/main" id="{CA3B3270-C005-FA78-04AE-302C6B7FA462}"/>
              </a:ext>
            </a:extLst>
          </p:cNvPr>
          <p:cNvSpPr/>
          <p:nvPr/>
        </p:nvSpPr>
        <p:spPr>
          <a:xfrm>
            <a:off x="130712" y="2659815"/>
            <a:ext cx="6198891" cy="1980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1092" name="直線コネクタ 1091">
            <a:extLst>
              <a:ext uri="{FF2B5EF4-FFF2-40B4-BE49-F238E27FC236}">
                <a16:creationId xmlns:a16="http://schemas.microsoft.com/office/drawing/2014/main" id="{2DD51224-A2EC-72AE-95E0-5BF1F43DF9C8}"/>
              </a:ext>
            </a:extLst>
          </p:cNvPr>
          <p:cNvCxnSpPr>
            <a:cxnSpLocks/>
          </p:cNvCxnSpPr>
          <p:nvPr/>
        </p:nvCxnSpPr>
        <p:spPr>
          <a:xfrm>
            <a:off x="2615769" y="2880000"/>
            <a:ext cx="0" cy="16200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93" name="直線コネクタ 1092">
            <a:extLst>
              <a:ext uri="{FF2B5EF4-FFF2-40B4-BE49-F238E27FC236}">
                <a16:creationId xmlns:a16="http://schemas.microsoft.com/office/drawing/2014/main" id="{5F5F70D7-B9D7-025B-28AE-45A6836C8C21}"/>
              </a:ext>
            </a:extLst>
          </p:cNvPr>
          <p:cNvCxnSpPr>
            <a:cxnSpLocks/>
          </p:cNvCxnSpPr>
          <p:nvPr/>
        </p:nvCxnSpPr>
        <p:spPr>
          <a:xfrm flipV="1">
            <a:off x="5098515" y="2880000"/>
            <a:ext cx="0" cy="16200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096" name="図 1095">
            <a:extLst>
              <a:ext uri="{FF2B5EF4-FFF2-40B4-BE49-F238E27FC236}">
                <a16:creationId xmlns:a16="http://schemas.microsoft.com/office/drawing/2014/main" id="{A11A941D-B356-046C-523B-FE85C415EE7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1934" y="3069780"/>
            <a:ext cx="1065328" cy="822022"/>
          </a:xfrm>
          <a:prstGeom prst="rect">
            <a:avLst/>
          </a:prstGeom>
        </p:spPr>
      </p:pic>
      <p:sp>
        <p:nvSpPr>
          <p:cNvPr id="1097" name="テキスト ボックス 1096">
            <a:extLst>
              <a:ext uri="{FF2B5EF4-FFF2-40B4-BE49-F238E27FC236}">
                <a16:creationId xmlns:a16="http://schemas.microsoft.com/office/drawing/2014/main" id="{88C7BAD0-AAF1-54F6-3112-B348B8E6C0B4}"/>
              </a:ext>
            </a:extLst>
          </p:cNvPr>
          <p:cNvSpPr txBox="1"/>
          <p:nvPr/>
        </p:nvSpPr>
        <p:spPr>
          <a:xfrm>
            <a:off x="5091612" y="4111200"/>
            <a:ext cx="1237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ストロー</a:t>
            </a:r>
          </a:p>
        </p:txBody>
      </p:sp>
      <p:pic>
        <p:nvPicPr>
          <p:cNvPr id="1098" name="Picture 16" descr="コンビニの割り箸イラスト - No: 1723108／無料イラスト/フリー素材なら「イラストAC」">
            <a:extLst>
              <a:ext uri="{FF2B5EF4-FFF2-40B4-BE49-F238E27FC236}">
                <a16:creationId xmlns:a16="http://schemas.microsoft.com/office/drawing/2014/main" id="{F19A0B80-2C11-C601-07AF-27FC377C4F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7668870">
            <a:off x="2631316" y="3322759"/>
            <a:ext cx="1240847" cy="214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3" name="テキスト ボックス 1102">
            <a:extLst>
              <a:ext uri="{FF2B5EF4-FFF2-40B4-BE49-F238E27FC236}">
                <a16:creationId xmlns:a16="http://schemas.microsoft.com/office/drawing/2014/main" id="{9BF79816-A479-28A9-D2D8-4D217E5D8955}"/>
              </a:ext>
            </a:extLst>
          </p:cNvPr>
          <p:cNvSpPr txBox="1"/>
          <p:nvPr/>
        </p:nvSpPr>
        <p:spPr>
          <a:xfrm>
            <a:off x="2614382" y="3950064"/>
            <a:ext cx="1231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はし</a:t>
            </a:r>
          </a:p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お箸</a:t>
            </a:r>
          </a:p>
        </p:txBody>
      </p:sp>
      <p:pic>
        <p:nvPicPr>
          <p:cNvPr id="1104" name="図プレースホルダー 114">
            <a:extLst>
              <a:ext uri="{FF2B5EF4-FFF2-40B4-BE49-F238E27FC236}">
                <a16:creationId xmlns:a16="http://schemas.microsoft.com/office/drawing/2014/main" id="{B35DF42B-0D70-BE46-8AC5-B850E85F0C0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65" b="-1995"/>
          <a:stretch/>
        </p:blipFill>
        <p:spPr>
          <a:xfrm>
            <a:off x="498769" y="2730407"/>
            <a:ext cx="522815" cy="1261054"/>
          </a:xfrm>
          <a:prstGeom prst="rect">
            <a:avLst/>
          </a:prstGeom>
        </p:spPr>
      </p:pic>
      <p:cxnSp>
        <p:nvCxnSpPr>
          <p:cNvPr id="1106" name="直線コネクタ 1105">
            <a:extLst>
              <a:ext uri="{FF2B5EF4-FFF2-40B4-BE49-F238E27FC236}">
                <a16:creationId xmlns:a16="http://schemas.microsoft.com/office/drawing/2014/main" id="{5D2D02A9-7569-0710-BF00-D71649347AC6}"/>
              </a:ext>
            </a:extLst>
          </p:cNvPr>
          <p:cNvCxnSpPr>
            <a:cxnSpLocks/>
          </p:cNvCxnSpPr>
          <p:nvPr/>
        </p:nvCxnSpPr>
        <p:spPr>
          <a:xfrm flipH="1">
            <a:off x="1377616" y="2880000"/>
            <a:ext cx="1" cy="16200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07" name="直線コネクタ 1106">
            <a:extLst>
              <a:ext uri="{FF2B5EF4-FFF2-40B4-BE49-F238E27FC236}">
                <a16:creationId xmlns:a16="http://schemas.microsoft.com/office/drawing/2014/main" id="{8878B3C2-B516-5B1E-597D-979F21EFE239}"/>
              </a:ext>
            </a:extLst>
          </p:cNvPr>
          <p:cNvCxnSpPr>
            <a:cxnSpLocks/>
          </p:cNvCxnSpPr>
          <p:nvPr/>
        </p:nvCxnSpPr>
        <p:spPr>
          <a:xfrm flipH="1">
            <a:off x="3845910" y="2880000"/>
            <a:ext cx="1388" cy="16200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108" name="図プレースホルダー 110">
            <a:extLst>
              <a:ext uri="{FF2B5EF4-FFF2-40B4-BE49-F238E27FC236}">
                <a16:creationId xmlns:a16="http://schemas.microsoft.com/office/drawing/2014/main" id="{9E832A3E-8E1A-AB00-8A37-66C971717DE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2" r="-4712" b="-9885"/>
          <a:stretch/>
        </p:blipFill>
        <p:spPr>
          <a:xfrm>
            <a:off x="1733427" y="2715526"/>
            <a:ext cx="564530" cy="1376804"/>
          </a:xfrm>
          <a:prstGeom prst="rect">
            <a:avLst/>
          </a:prstGeom>
        </p:spPr>
      </p:pic>
      <p:sp>
        <p:nvSpPr>
          <p:cNvPr id="1109" name="テキスト ボックス 1108">
            <a:extLst>
              <a:ext uri="{FF2B5EF4-FFF2-40B4-BE49-F238E27FC236}">
                <a16:creationId xmlns:a16="http://schemas.microsoft.com/office/drawing/2014/main" id="{49A106DB-FFA8-D9BF-F75A-8B464FB044E0}"/>
              </a:ext>
            </a:extLst>
          </p:cNvPr>
          <p:cNvSpPr txBox="1"/>
          <p:nvPr/>
        </p:nvSpPr>
        <p:spPr>
          <a:xfrm>
            <a:off x="128810" y="4111200"/>
            <a:ext cx="1250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スプーン</a:t>
            </a:r>
          </a:p>
        </p:txBody>
      </p:sp>
      <p:sp>
        <p:nvSpPr>
          <p:cNvPr id="1110" name="テキスト ボックス 1109">
            <a:extLst>
              <a:ext uri="{FF2B5EF4-FFF2-40B4-BE49-F238E27FC236}">
                <a16:creationId xmlns:a16="http://schemas.microsoft.com/office/drawing/2014/main" id="{202A9DF2-E009-11E5-7308-F5E44A398C3E}"/>
              </a:ext>
            </a:extLst>
          </p:cNvPr>
          <p:cNvSpPr txBox="1"/>
          <p:nvPr/>
        </p:nvSpPr>
        <p:spPr>
          <a:xfrm>
            <a:off x="1376301" y="4111200"/>
            <a:ext cx="1238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フォーク</a:t>
            </a:r>
          </a:p>
        </p:txBody>
      </p:sp>
      <p:pic>
        <p:nvPicPr>
          <p:cNvPr id="1112" name="図 1111">
            <a:extLst>
              <a:ext uri="{FF2B5EF4-FFF2-40B4-BE49-F238E27FC236}">
                <a16:creationId xmlns:a16="http://schemas.microsoft.com/office/drawing/2014/main" id="{4CEEC07B-8DA5-6ED3-655F-FEEF97FE90C1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810382">
            <a:off x="3904395" y="2877254"/>
            <a:ext cx="1133930" cy="1133930"/>
          </a:xfrm>
          <a:prstGeom prst="rect">
            <a:avLst/>
          </a:prstGeom>
        </p:spPr>
      </p:pic>
      <p:sp>
        <p:nvSpPr>
          <p:cNvPr id="1113" name="テキスト ボックス 1112">
            <a:extLst>
              <a:ext uri="{FF2B5EF4-FFF2-40B4-BE49-F238E27FC236}">
                <a16:creationId xmlns:a16="http://schemas.microsoft.com/office/drawing/2014/main" id="{443A7FD6-853D-72DF-D039-21027567B5A9}"/>
              </a:ext>
            </a:extLst>
          </p:cNvPr>
          <p:cNvSpPr txBox="1"/>
          <p:nvPr/>
        </p:nvSpPr>
        <p:spPr>
          <a:xfrm>
            <a:off x="3845910" y="4111200"/>
            <a:ext cx="1245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おしぼり</a:t>
            </a:r>
            <a:endParaRPr kumimoji="1"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6B7D0DB-2BB5-86C2-DF60-F4B19F98F874}"/>
              </a:ext>
            </a:extLst>
          </p:cNvPr>
          <p:cNvGrpSpPr/>
          <p:nvPr/>
        </p:nvGrpSpPr>
        <p:grpSpPr>
          <a:xfrm>
            <a:off x="78378" y="774000"/>
            <a:ext cx="2272937" cy="1728000"/>
            <a:chOff x="348347" y="743125"/>
            <a:chExt cx="2272937" cy="1733135"/>
          </a:xfrm>
        </p:grpSpPr>
        <p:sp>
          <p:nvSpPr>
            <p:cNvPr id="1036" name="四角形: 角を丸くする 1035">
              <a:extLst>
                <a:ext uri="{FF2B5EF4-FFF2-40B4-BE49-F238E27FC236}">
                  <a16:creationId xmlns:a16="http://schemas.microsoft.com/office/drawing/2014/main" id="{78CDBC4B-B265-B958-2923-678077A9117F}"/>
                </a:ext>
              </a:extLst>
            </p:cNvPr>
            <p:cNvSpPr/>
            <p:nvPr/>
          </p:nvSpPr>
          <p:spPr>
            <a:xfrm>
              <a:off x="403982" y="743125"/>
              <a:ext cx="2120400" cy="1733135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037" name="テキスト ボックス 1036">
              <a:extLst>
                <a:ext uri="{FF2B5EF4-FFF2-40B4-BE49-F238E27FC236}">
                  <a16:creationId xmlns:a16="http://schemas.microsoft.com/office/drawing/2014/main" id="{63096083-0A7D-5A74-5062-A6012C630351}"/>
                </a:ext>
              </a:extLst>
            </p:cNvPr>
            <p:cNvSpPr txBox="1"/>
            <p:nvPr/>
          </p:nvSpPr>
          <p:spPr>
            <a:xfrm>
              <a:off x="394665" y="1769873"/>
              <a:ext cx="2120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    　　　 あたた</a:t>
              </a:r>
              <a:endParaRPr kumimoji="1" lang="en-US" altLang="ja-JP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pPr algn="ctr"/>
              <a:r>
                <a:rPr kumimoji="1" lang="ja-JP" altLang="en-US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レンジで温める</a:t>
              </a:r>
            </a:p>
          </p:txBody>
        </p:sp>
        <p:pic>
          <p:nvPicPr>
            <p:cNvPr id="1039" name="Picture 4" descr="電子レンジのイラスト（コンビニ弁当） - イラストくん">
              <a:extLst>
                <a:ext uri="{FF2B5EF4-FFF2-40B4-BE49-F238E27FC236}">
                  <a16:creationId xmlns:a16="http://schemas.microsoft.com/office/drawing/2014/main" id="{0C6B2162-E25A-D4A2-29CD-9A638833A72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90128" y="826823"/>
              <a:ext cx="1539685" cy="9331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18" name="テキスト ボックス 1117">
              <a:extLst>
                <a:ext uri="{FF2B5EF4-FFF2-40B4-BE49-F238E27FC236}">
                  <a16:creationId xmlns:a16="http://schemas.microsoft.com/office/drawing/2014/main" id="{E7937AF7-11FF-1E0A-8EB8-0D70950593AF}"/>
                </a:ext>
              </a:extLst>
            </p:cNvPr>
            <p:cNvSpPr txBox="1"/>
            <p:nvPr/>
          </p:nvSpPr>
          <p:spPr>
            <a:xfrm>
              <a:off x="348347" y="2205458"/>
              <a:ext cx="2272937" cy="235407"/>
            </a:xfrm>
            <a:prstGeom prst="rect">
              <a:avLst/>
            </a:prstGeom>
            <a:noFill/>
          </p:spPr>
          <p:txBody>
            <a:bodyPr wrap="square" tIns="32400" bIns="32400">
              <a:spAutoFit/>
            </a:bodyPr>
            <a:lstStyle/>
            <a:p>
              <a:pPr algn="ctr"/>
              <a:r>
                <a:rPr lang="ja-JP" altLang="en-US" sz="1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（</a:t>
              </a:r>
              <a:r>
                <a:rPr lang="en-US" altLang="ja-JP" sz="1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Warm up in</a:t>
              </a:r>
              <a:r>
                <a:rPr lang="ja-JP" altLang="en-US" sz="1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</a:t>
              </a:r>
              <a:r>
                <a:rPr lang="en-US" altLang="ja-JP" sz="1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microwave</a:t>
              </a:r>
              <a:r>
                <a:rPr lang="ja-JP" altLang="en-US" sz="1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）</a:t>
              </a:r>
              <a:endPara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1069" name="四角形: 角を丸くする 1068">
            <a:extLst>
              <a:ext uri="{FF2B5EF4-FFF2-40B4-BE49-F238E27FC236}">
                <a16:creationId xmlns:a16="http://schemas.microsoft.com/office/drawing/2014/main" id="{36CD4F0E-3D50-D1E1-3BA3-7903CE771D63}"/>
              </a:ext>
            </a:extLst>
          </p:cNvPr>
          <p:cNvSpPr/>
          <p:nvPr/>
        </p:nvSpPr>
        <p:spPr>
          <a:xfrm>
            <a:off x="7661947" y="773799"/>
            <a:ext cx="2121399" cy="1728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72" name="テキスト ボックス 1071">
            <a:extLst>
              <a:ext uri="{FF2B5EF4-FFF2-40B4-BE49-F238E27FC236}">
                <a16:creationId xmlns:a16="http://schemas.microsoft.com/office/drawing/2014/main" id="{F0176465-84CE-B5E2-AF2A-D0BE002F05E7}"/>
              </a:ext>
            </a:extLst>
          </p:cNvPr>
          <p:cNvSpPr txBox="1"/>
          <p:nvPr/>
        </p:nvSpPr>
        <p:spPr>
          <a:xfrm>
            <a:off x="7661948" y="1813687"/>
            <a:ext cx="2121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　　　ぶくろ</a:t>
            </a:r>
          </a:p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レジ袋　いらない</a:t>
            </a:r>
          </a:p>
        </p:txBody>
      </p:sp>
      <p:pic>
        <p:nvPicPr>
          <p:cNvPr id="1073" name="図 1072">
            <a:extLst>
              <a:ext uri="{FF2B5EF4-FFF2-40B4-BE49-F238E27FC236}">
                <a16:creationId xmlns:a16="http://schemas.microsoft.com/office/drawing/2014/main" id="{259BD37C-0DAD-B55B-B483-BF4AAA48DDD5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5537" y="859519"/>
            <a:ext cx="715031" cy="959118"/>
          </a:xfrm>
          <a:prstGeom prst="rect">
            <a:avLst/>
          </a:prstGeom>
        </p:spPr>
      </p:pic>
      <p:sp>
        <p:nvSpPr>
          <p:cNvPr id="1074" name="乗算記号 1073">
            <a:extLst>
              <a:ext uri="{FF2B5EF4-FFF2-40B4-BE49-F238E27FC236}">
                <a16:creationId xmlns:a16="http://schemas.microsoft.com/office/drawing/2014/main" id="{69ADF6D9-27BF-BBA3-9EE9-FFDE474B3A2F}"/>
              </a:ext>
            </a:extLst>
          </p:cNvPr>
          <p:cNvSpPr/>
          <p:nvPr/>
        </p:nvSpPr>
        <p:spPr>
          <a:xfrm>
            <a:off x="7909661" y="528727"/>
            <a:ext cx="1620000" cy="1620000"/>
          </a:xfrm>
          <a:prstGeom prst="mathMultiply">
            <a:avLst>
              <a:gd name="adj1" fmla="val 9234"/>
            </a:avLst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20" name="テキスト ボックス 1119">
            <a:extLst>
              <a:ext uri="{FF2B5EF4-FFF2-40B4-BE49-F238E27FC236}">
                <a16:creationId xmlns:a16="http://schemas.microsoft.com/office/drawing/2014/main" id="{FFD5FB15-A829-FC11-7C68-BA39E3C82200}"/>
              </a:ext>
            </a:extLst>
          </p:cNvPr>
          <p:cNvSpPr txBox="1"/>
          <p:nvPr/>
        </p:nvSpPr>
        <p:spPr>
          <a:xfrm>
            <a:off x="7488016" y="2232000"/>
            <a:ext cx="2486904" cy="234710"/>
          </a:xfrm>
          <a:prstGeom prst="rect">
            <a:avLst/>
          </a:prstGeom>
          <a:noFill/>
        </p:spPr>
        <p:txBody>
          <a:bodyPr wrap="square" tIns="32400" bIns="32400">
            <a:spAutoFit/>
          </a:bodyPr>
          <a:lstStyle/>
          <a:p>
            <a:pPr algn="ctr"/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I don’t need shopping bag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33" name="正方形/長方形 1132">
            <a:extLst>
              <a:ext uri="{FF2B5EF4-FFF2-40B4-BE49-F238E27FC236}">
                <a16:creationId xmlns:a16="http://schemas.microsoft.com/office/drawing/2014/main" id="{37AA805E-5B0B-9761-F0C5-FC1E5F2621FD}"/>
              </a:ext>
            </a:extLst>
          </p:cNvPr>
          <p:cNvSpPr/>
          <p:nvPr/>
        </p:nvSpPr>
        <p:spPr>
          <a:xfrm>
            <a:off x="133207" y="4374000"/>
            <a:ext cx="1245651" cy="237131"/>
          </a:xfrm>
          <a:prstGeom prst="rect">
            <a:avLst/>
          </a:prstGeom>
          <a:noFill/>
        </p:spPr>
        <p:txBody>
          <a:bodyPr wrap="square" lIns="67197" tIns="33599" rIns="67197" bIns="33599">
            <a:spAutoFit/>
          </a:bodyPr>
          <a:lstStyle/>
          <a:p>
            <a:pPr algn="ctr"/>
            <a:r>
              <a:rPr lang="en-US" altLang="ja-JP" sz="1100" dirty="0">
                <a:ln w="12700">
                  <a:noFill/>
                  <a:prstDash val="solid"/>
                </a:ln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(Spoon)</a:t>
            </a:r>
            <a:endParaRPr lang="ja-JP" altLang="en-US" sz="1100" dirty="0">
              <a:ln w="12700">
                <a:noFill/>
                <a:prstDash val="solid"/>
              </a:ln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35" name="正方形/長方形 1134">
            <a:extLst>
              <a:ext uri="{FF2B5EF4-FFF2-40B4-BE49-F238E27FC236}">
                <a16:creationId xmlns:a16="http://schemas.microsoft.com/office/drawing/2014/main" id="{8050DB6C-28CB-D670-228B-A2A4B121190D}"/>
              </a:ext>
            </a:extLst>
          </p:cNvPr>
          <p:cNvSpPr/>
          <p:nvPr/>
        </p:nvSpPr>
        <p:spPr>
          <a:xfrm>
            <a:off x="5096941" y="4374000"/>
            <a:ext cx="1245465" cy="237131"/>
          </a:xfrm>
          <a:prstGeom prst="rect">
            <a:avLst/>
          </a:prstGeom>
          <a:noFill/>
        </p:spPr>
        <p:txBody>
          <a:bodyPr wrap="square" lIns="67197" tIns="33599" rIns="67197" bIns="33599">
            <a:spAutoFit/>
          </a:bodyPr>
          <a:lstStyle/>
          <a:p>
            <a:pPr algn="ctr"/>
            <a:r>
              <a:rPr lang="en-US" altLang="ja-JP" sz="1100" dirty="0">
                <a:ln w="12700">
                  <a:noFill/>
                  <a:prstDash val="solid"/>
                </a:ln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(S</a:t>
            </a:r>
            <a:r>
              <a:rPr lang="ja-JP" altLang="en-US" sz="1100" dirty="0">
                <a:ln w="12700">
                  <a:noFill/>
                  <a:prstDash val="solid"/>
                </a:ln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ｔｒａｗ</a:t>
            </a:r>
            <a:r>
              <a:rPr lang="en-US" altLang="ja-JP" sz="1100" dirty="0">
                <a:ln w="12700">
                  <a:noFill/>
                  <a:prstDash val="solid"/>
                </a:ln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endParaRPr lang="ja-JP" altLang="en-US" sz="1100" dirty="0">
              <a:ln w="12700">
                <a:noFill/>
                <a:prstDash val="solid"/>
              </a:ln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36" name="正方形/長方形 1135">
            <a:extLst>
              <a:ext uri="{FF2B5EF4-FFF2-40B4-BE49-F238E27FC236}">
                <a16:creationId xmlns:a16="http://schemas.microsoft.com/office/drawing/2014/main" id="{72EDB949-6132-ABBC-93F7-6438A1C67551}"/>
              </a:ext>
            </a:extLst>
          </p:cNvPr>
          <p:cNvSpPr/>
          <p:nvPr/>
        </p:nvSpPr>
        <p:spPr>
          <a:xfrm>
            <a:off x="1377615" y="4374000"/>
            <a:ext cx="1238080" cy="237131"/>
          </a:xfrm>
          <a:prstGeom prst="rect">
            <a:avLst/>
          </a:prstGeom>
          <a:noFill/>
        </p:spPr>
        <p:txBody>
          <a:bodyPr wrap="square" lIns="67197" tIns="33599" rIns="67197" bIns="33599">
            <a:spAutoFit/>
          </a:bodyPr>
          <a:lstStyle/>
          <a:p>
            <a:pPr algn="ctr"/>
            <a:r>
              <a:rPr lang="en-US" altLang="ja-JP" sz="1100" dirty="0">
                <a:ln w="12700">
                  <a:noFill/>
                  <a:prstDash val="solid"/>
                </a:ln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100" dirty="0">
                <a:ln w="12700">
                  <a:noFill/>
                  <a:prstDash val="solid"/>
                </a:ln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Ｆｏｒｋ</a:t>
            </a:r>
            <a:r>
              <a:rPr lang="en-US" altLang="ja-JP" sz="1100" dirty="0">
                <a:ln w="12700">
                  <a:noFill/>
                  <a:prstDash val="solid"/>
                </a:ln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endParaRPr lang="ja-JP" altLang="en-US" sz="1100" dirty="0">
              <a:ln w="12700">
                <a:noFill/>
                <a:prstDash val="solid"/>
              </a:ln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37" name="正方形/長方形 1136">
            <a:extLst>
              <a:ext uri="{FF2B5EF4-FFF2-40B4-BE49-F238E27FC236}">
                <a16:creationId xmlns:a16="http://schemas.microsoft.com/office/drawing/2014/main" id="{8D2FD9B0-FE75-9D19-BD25-3D372B263020}"/>
              </a:ext>
            </a:extLst>
          </p:cNvPr>
          <p:cNvSpPr/>
          <p:nvPr/>
        </p:nvSpPr>
        <p:spPr>
          <a:xfrm>
            <a:off x="3860104" y="4374000"/>
            <a:ext cx="1231508" cy="237131"/>
          </a:xfrm>
          <a:prstGeom prst="rect">
            <a:avLst/>
          </a:prstGeom>
          <a:noFill/>
        </p:spPr>
        <p:txBody>
          <a:bodyPr wrap="square" lIns="67197" tIns="33599" rIns="67197" bIns="33599">
            <a:spAutoFit/>
          </a:bodyPr>
          <a:lstStyle/>
          <a:p>
            <a:pPr algn="ctr"/>
            <a:r>
              <a:rPr lang="en-US" altLang="ja-JP" sz="1100" dirty="0">
                <a:ln w="12700">
                  <a:noFill/>
                  <a:prstDash val="solid"/>
                </a:ln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100" dirty="0">
                <a:ln w="12700">
                  <a:noFill/>
                  <a:prstDash val="solid"/>
                </a:ln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Ｗｅｔ　ｔｏｗｅｌ</a:t>
            </a:r>
            <a:r>
              <a:rPr lang="en-US" altLang="ja-JP" sz="1100" dirty="0">
                <a:ln w="12700">
                  <a:noFill/>
                  <a:prstDash val="solid"/>
                </a:ln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endParaRPr lang="ja-JP" altLang="en-US" sz="1100" dirty="0">
              <a:ln w="12700">
                <a:noFill/>
                <a:prstDash val="solid"/>
              </a:ln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38" name="正方形/長方形 1137">
            <a:extLst>
              <a:ext uri="{FF2B5EF4-FFF2-40B4-BE49-F238E27FC236}">
                <a16:creationId xmlns:a16="http://schemas.microsoft.com/office/drawing/2014/main" id="{0C04A41B-16A1-B7F7-59DB-B51558A2C224}"/>
              </a:ext>
            </a:extLst>
          </p:cNvPr>
          <p:cNvSpPr/>
          <p:nvPr/>
        </p:nvSpPr>
        <p:spPr>
          <a:xfrm>
            <a:off x="2614381" y="4374000"/>
            <a:ext cx="1231732" cy="237131"/>
          </a:xfrm>
          <a:prstGeom prst="rect">
            <a:avLst/>
          </a:prstGeom>
          <a:noFill/>
        </p:spPr>
        <p:txBody>
          <a:bodyPr wrap="square" lIns="67197" tIns="33599" rIns="67197" bIns="33599">
            <a:spAutoFit/>
          </a:bodyPr>
          <a:lstStyle/>
          <a:p>
            <a:pPr algn="ctr"/>
            <a:r>
              <a:rPr lang="en-US" altLang="ja-JP" sz="1100" dirty="0">
                <a:ln w="12700">
                  <a:noFill/>
                  <a:prstDash val="solid"/>
                </a:ln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(C</a:t>
            </a:r>
            <a:r>
              <a:rPr lang="ja-JP" altLang="en-US" sz="1100" dirty="0">
                <a:ln w="12700">
                  <a:noFill/>
                  <a:prstDash val="solid"/>
                </a:ln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ｈｏｐｓｔｉｃｋｓ</a:t>
            </a:r>
            <a:r>
              <a:rPr lang="en-US" altLang="ja-JP" sz="1100" dirty="0">
                <a:ln w="12700">
                  <a:noFill/>
                  <a:prstDash val="solid"/>
                </a:ln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endParaRPr lang="ja-JP" altLang="en-US" sz="1100" dirty="0">
              <a:ln w="12700">
                <a:noFill/>
                <a:prstDash val="solid"/>
              </a:ln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207C837E-362D-BFB8-740D-2D8634AFD3A6}"/>
              </a:ext>
            </a:extLst>
          </p:cNvPr>
          <p:cNvGrpSpPr/>
          <p:nvPr/>
        </p:nvGrpSpPr>
        <p:grpSpPr>
          <a:xfrm>
            <a:off x="2647231" y="774000"/>
            <a:ext cx="2120400" cy="1728415"/>
            <a:chOff x="2708182" y="770791"/>
            <a:chExt cx="2120400" cy="1733135"/>
          </a:xfrm>
        </p:grpSpPr>
        <p:sp>
          <p:nvSpPr>
            <p:cNvPr id="1044" name="四角形: 角を丸くする 1043">
              <a:extLst>
                <a:ext uri="{FF2B5EF4-FFF2-40B4-BE49-F238E27FC236}">
                  <a16:creationId xmlns:a16="http://schemas.microsoft.com/office/drawing/2014/main" id="{C4D5115D-11AF-7D07-888C-F81A9164AE6D}"/>
                </a:ext>
              </a:extLst>
            </p:cNvPr>
            <p:cNvSpPr/>
            <p:nvPr/>
          </p:nvSpPr>
          <p:spPr>
            <a:xfrm>
              <a:off x="2708182" y="770791"/>
              <a:ext cx="2120400" cy="1733135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041" name="テキスト ボックス 1040">
              <a:extLst>
                <a:ext uri="{FF2B5EF4-FFF2-40B4-BE49-F238E27FC236}">
                  <a16:creationId xmlns:a16="http://schemas.microsoft.com/office/drawing/2014/main" id="{B5967F14-FE18-A961-DE5D-3A61EC4D58DC}"/>
                </a:ext>
              </a:extLst>
            </p:cNvPr>
            <p:cNvSpPr txBox="1"/>
            <p:nvPr/>
          </p:nvSpPr>
          <p:spPr>
            <a:xfrm>
              <a:off x="2708183" y="1809301"/>
              <a:ext cx="21203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　　　　　　　    ぶくろ</a:t>
              </a:r>
            </a:p>
            <a:p>
              <a:pPr algn="ctr"/>
              <a:r>
                <a:rPr kumimoji="1" lang="ja-JP" altLang="en-US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レジ袋　いる</a:t>
              </a:r>
            </a:p>
          </p:txBody>
        </p:sp>
        <p:sp>
          <p:nvSpPr>
            <p:cNvPr id="1119" name="テキスト ボックス 1118">
              <a:extLst>
                <a:ext uri="{FF2B5EF4-FFF2-40B4-BE49-F238E27FC236}">
                  <a16:creationId xmlns:a16="http://schemas.microsoft.com/office/drawing/2014/main" id="{5D024C69-C78C-7422-F620-E9661BBD55B9}"/>
                </a:ext>
              </a:extLst>
            </p:cNvPr>
            <p:cNvSpPr txBox="1"/>
            <p:nvPr/>
          </p:nvSpPr>
          <p:spPr>
            <a:xfrm>
              <a:off x="2708182" y="2232773"/>
              <a:ext cx="2120399" cy="235351"/>
            </a:xfrm>
            <a:prstGeom prst="rect">
              <a:avLst/>
            </a:prstGeom>
            <a:noFill/>
          </p:spPr>
          <p:txBody>
            <a:bodyPr wrap="square" tIns="32400" bIns="32400">
              <a:spAutoFit/>
            </a:bodyPr>
            <a:lstStyle/>
            <a:p>
              <a:pPr algn="ctr"/>
              <a:r>
                <a:rPr lang="ja-JP" altLang="en-US" sz="1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（</a:t>
              </a:r>
              <a:r>
                <a:rPr lang="en-US" altLang="ja-JP" sz="1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I need shopping bag</a:t>
              </a:r>
              <a:r>
                <a:rPr lang="ja-JP" altLang="en-US" sz="1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）</a:t>
              </a:r>
              <a:endPara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C23F980B-E6DC-B63D-397D-27193AD5E96D}"/>
                </a:ext>
              </a:extLst>
            </p:cNvPr>
            <p:cNvGrpSpPr/>
            <p:nvPr/>
          </p:nvGrpSpPr>
          <p:grpSpPr>
            <a:xfrm>
              <a:off x="3322836" y="856598"/>
              <a:ext cx="900000" cy="959118"/>
              <a:chOff x="3322836" y="856598"/>
              <a:chExt cx="900000" cy="959118"/>
            </a:xfrm>
          </p:grpSpPr>
          <p:pic>
            <p:nvPicPr>
              <p:cNvPr id="5" name="図 4">
                <a:extLst>
                  <a:ext uri="{FF2B5EF4-FFF2-40B4-BE49-F238E27FC236}">
                    <a16:creationId xmlns:a16="http://schemas.microsoft.com/office/drawing/2014/main" id="{E9E87616-B74B-306F-8C4E-E51FFD5D51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418480" y="856598"/>
                <a:ext cx="715031" cy="959118"/>
              </a:xfrm>
              <a:prstGeom prst="rect">
                <a:avLst/>
              </a:prstGeom>
            </p:spPr>
          </p:pic>
          <p:sp>
            <p:nvSpPr>
              <p:cNvPr id="1075" name="円: 塗りつぶしなし 1074">
                <a:extLst>
                  <a:ext uri="{FF2B5EF4-FFF2-40B4-BE49-F238E27FC236}">
                    <a16:creationId xmlns:a16="http://schemas.microsoft.com/office/drawing/2014/main" id="{49084F58-4300-47A1-60A6-566DD14843DF}"/>
                  </a:ext>
                </a:extLst>
              </p:cNvPr>
              <p:cNvSpPr/>
              <p:nvPr/>
            </p:nvSpPr>
            <p:spPr>
              <a:xfrm>
                <a:off x="3322836" y="889662"/>
                <a:ext cx="900000" cy="900000"/>
              </a:xfrm>
              <a:prstGeom prst="donut">
                <a:avLst>
                  <a:gd name="adj" fmla="val 15666"/>
                </a:avLst>
              </a:prstGeom>
              <a:solidFill>
                <a:schemeClr val="accent1">
                  <a:alpha val="7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endParaRPr>
              </a:p>
            </p:txBody>
          </p:sp>
        </p:grp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30490F03-2D09-3BDB-CF2F-7345CDE9E1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0786" y="2725217"/>
            <a:ext cx="998394" cy="98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5243254-9480-EF52-E70C-F82E2C9D4ECB}"/>
              </a:ext>
            </a:extLst>
          </p:cNvPr>
          <p:cNvSpPr txBox="1"/>
          <p:nvPr/>
        </p:nvSpPr>
        <p:spPr>
          <a:xfrm>
            <a:off x="6589475" y="3758400"/>
            <a:ext cx="14426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テイクアウト</a:t>
            </a:r>
            <a:endParaRPr kumimoji="1"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 ぜいりつ</a:t>
            </a:r>
            <a:endParaRPr kumimoji="1"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税率</a:t>
            </a:r>
            <a:r>
              <a:rPr kumimoji="1" lang="en-US" altLang="ja-JP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</a:t>
            </a:r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kumimoji="1"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3BD3E60-BE0B-7F46-8674-F4E8EF609912}"/>
              </a:ext>
            </a:extLst>
          </p:cNvPr>
          <p:cNvSpPr txBox="1"/>
          <p:nvPr/>
        </p:nvSpPr>
        <p:spPr>
          <a:xfrm>
            <a:off x="6363567" y="4374000"/>
            <a:ext cx="1922896" cy="234710"/>
          </a:xfrm>
          <a:prstGeom prst="rect">
            <a:avLst/>
          </a:prstGeom>
          <a:noFill/>
        </p:spPr>
        <p:txBody>
          <a:bodyPr wrap="square" tIns="32400" bIns="32400">
            <a:spAutoFit/>
          </a:bodyPr>
          <a:lstStyle/>
          <a:p>
            <a:pPr algn="ctr"/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Take out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8% tax rate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45" name="四角形: 角を丸くする 1044">
            <a:extLst>
              <a:ext uri="{FF2B5EF4-FFF2-40B4-BE49-F238E27FC236}">
                <a16:creationId xmlns:a16="http://schemas.microsoft.com/office/drawing/2014/main" id="{ED62D053-855B-DE3A-1EE9-8F8234682DB9}"/>
              </a:ext>
            </a:extLst>
          </p:cNvPr>
          <p:cNvSpPr/>
          <p:nvPr/>
        </p:nvSpPr>
        <p:spPr>
          <a:xfrm>
            <a:off x="5145544" y="774578"/>
            <a:ext cx="2120400" cy="1728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22" name="テキスト ボックス 1121">
            <a:extLst>
              <a:ext uri="{FF2B5EF4-FFF2-40B4-BE49-F238E27FC236}">
                <a16:creationId xmlns:a16="http://schemas.microsoft.com/office/drawing/2014/main" id="{3E6BBAA1-4DED-5C16-1B35-FC4C316B0240}"/>
              </a:ext>
            </a:extLst>
          </p:cNvPr>
          <p:cNvSpPr txBox="1"/>
          <p:nvPr/>
        </p:nvSpPr>
        <p:spPr>
          <a:xfrm>
            <a:off x="5054143" y="2230647"/>
            <a:ext cx="2316306" cy="234710"/>
          </a:xfrm>
          <a:prstGeom prst="rect">
            <a:avLst/>
          </a:prstGeom>
          <a:noFill/>
        </p:spPr>
        <p:txBody>
          <a:bodyPr wrap="square" tIns="32400" bIns="32400">
            <a:spAutoFit/>
          </a:bodyPr>
          <a:lstStyle/>
          <a:p>
            <a:pPr algn="ctr"/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Separate shopping bags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46" name="Picture 6" descr="コンビニ弁当のイラスト | イラスト本舗">
            <a:extLst>
              <a:ext uri="{FF2B5EF4-FFF2-40B4-BE49-F238E27FC236}">
                <a16:creationId xmlns:a16="http://schemas.microsoft.com/office/drawing/2014/main" id="{440EC720-4987-BAAF-78C7-7D369630DE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169" r="7986"/>
          <a:stretch/>
        </p:blipFill>
        <p:spPr bwMode="auto">
          <a:xfrm>
            <a:off x="6072732" y="758000"/>
            <a:ext cx="822371" cy="694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974FF5A4-2AAF-5696-6A25-B889AB7A5D34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6517" y="1222125"/>
            <a:ext cx="454508" cy="609661"/>
          </a:xfrm>
          <a:prstGeom prst="rect">
            <a:avLst/>
          </a:prstGeom>
        </p:spPr>
      </p:pic>
      <p:sp>
        <p:nvSpPr>
          <p:cNvPr id="50" name="矢印: 左カーブ 49">
            <a:extLst>
              <a:ext uri="{FF2B5EF4-FFF2-40B4-BE49-F238E27FC236}">
                <a16:creationId xmlns:a16="http://schemas.microsoft.com/office/drawing/2014/main" id="{A94F5D91-C8AB-2B96-B8BF-4B7EBB0596F2}"/>
              </a:ext>
            </a:extLst>
          </p:cNvPr>
          <p:cNvSpPr/>
          <p:nvPr/>
        </p:nvSpPr>
        <p:spPr>
          <a:xfrm rot="20094561">
            <a:off x="6921232" y="942768"/>
            <a:ext cx="164523" cy="533543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47" name="Picture 8" descr="ペットボトルに入った、オレンジジュースの無料イラスト / イラストセンター">
            <a:extLst>
              <a:ext uri="{FF2B5EF4-FFF2-40B4-BE49-F238E27FC236}">
                <a16:creationId xmlns:a16="http://schemas.microsoft.com/office/drawing/2014/main" id="{23BD00BD-9CDB-9DD4-F493-10CA20CF45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836477" y="785629"/>
            <a:ext cx="280254" cy="657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2D10F877-3412-69EF-E4D6-98650966817D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1810" y="1219388"/>
            <a:ext cx="454508" cy="609661"/>
          </a:xfrm>
          <a:prstGeom prst="rect">
            <a:avLst/>
          </a:prstGeom>
        </p:spPr>
      </p:pic>
      <p:sp>
        <p:nvSpPr>
          <p:cNvPr id="51" name="矢印: 左カーブ 50">
            <a:extLst>
              <a:ext uri="{FF2B5EF4-FFF2-40B4-BE49-F238E27FC236}">
                <a16:creationId xmlns:a16="http://schemas.microsoft.com/office/drawing/2014/main" id="{502BB103-7744-432F-9E6D-52EE1E2E3A8A}"/>
              </a:ext>
            </a:extLst>
          </p:cNvPr>
          <p:cNvSpPr/>
          <p:nvPr/>
        </p:nvSpPr>
        <p:spPr>
          <a:xfrm rot="2001192" flipH="1">
            <a:off x="5409444" y="930797"/>
            <a:ext cx="166567" cy="513270"/>
          </a:xfrm>
          <a:prstGeom prst="curvedLef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C206FEF-6859-BCA5-C5A9-8F889A078881}"/>
              </a:ext>
            </a:extLst>
          </p:cNvPr>
          <p:cNvSpPr txBox="1"/>
          <p:nvPr/>
        </p:nvSpPr>
        <p:spPr>
          <a:xfrm>
            <a:off x="5145545" y="1813577"/>
            <a:ext cx="2112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    ぶくろ</a:t>
            </a:r>
          </a:p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レジ袋をわける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D6E4876-F77E-1A99-DA2A-C79BA2776D6F}"/>
              </a:ext>
            </a:extLst>
          </p:cNvPr>
          <p:cNvSpPr txBox="1"/>
          <p:nvPr/>
        </p:nvSpPr>
        <p:spPr>
          <a:xfrm>
            <a:off x="8072511" y="4374000"/>
            <a:ext cx="1745413" cy="234710"/>
          </a:xfrm>
          <a:prstGeom prst="rect">
            <a:avLst/>
          </a:prstGeom>
          <a:noFill/>
        </p:spPr>
        <p:txBody>
          <a:bodyPr wrap="square" tIns="32400" bIns="32400">
            <a:spAutoFit/>
          </a:bodyPr>
          <a:lstStyle/>
          <a:p>
            <a:pPr algn="ctr"/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Eat in10% tax rate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89169AB1-2477-DC8E-DD86-60DF0BBD01D2}"/>
              </a:ext>
            </a:extLst>
          </p:cNvPr>
          <p:cNvSpPr/>
          <p:nvPr/>
        </p:nvSpPr>
        <p:spPr>
          <a:xfrm>
            <a:off x="8151621" y="3317201"/>
            <a:ext cx="797322" cy="11514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271BB198-D712-E0E6-EAD8-A472B393AC27}"/>
              </a:ext>
            </a:extLst>
          </p:cNvPr>
          <p:cNvCxnSpPr>
            <a:cxnSpLocks/>
          </p:cNvCxnSpPr>
          <p:nvPr/>
        </p:nvCxnSpPr>
        <p:spPr>
          <a:xfrm>
            <a:off x="8163952" y="2874102"/>
            <a:ext cx="0" cy="162589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E04D81B-46ED-7AE2-0C40-4AEA0845799E}"/>
              </a:ext>
            </a:extLst>
          </p:cNvPr>
          <p:cNvSpPr/>
          <p:nvPr/>
        </p:nvSpPr>
        <p:spPr>
          <a:xfrm>
            <a:off x="1936800" y="4818042"/>
            <a:ext cx="2958662" cy="7653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4D9C966A-D02D-8513-E209-B4542D4132B5}"/>
              </a:ext>
            </a:extLst>
          </p:cNvPr>
          <p:cNvSpPr/>
          <p:nvPr/>
        </p:nvSpPr>
        <p:spPr>
          <a:xfrm>
            <a:off x="8299670" y="4818041"/>
            <a:ext cx="1480167" cy="18970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77986787-30E1-334B-5A9E-8D95B5A83889}"/>
              </a:ext>
            </a:extLst>
          </p:cNvPr>
          <p:cNvSpPr/>
          <p:nvPr/>
        </p:nvSpPr>
        <p:spPr>
          <a:xfrm>
            <a:off x="5014800" y="4818042"/>
            <a:ext cx="2958660" cy="76538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14" name="Picture 10">
            <a:extLst>
              <a:ext uri="{FF2B5EF4-FFF2-40B4-BE49-F238E27FC236}">
                <a16:creationId xmlns:a16="http://schemas.microsoft.com/office/drawing/2014/main" id="{060FDA3B-ABB5-0DB6-89B7-31D2183900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17650" y="4881376"/>
            <a:ext cx="391556" cy="61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FC7BEFFD-9538-C69B-3841-99241D8A8192}"/>
              </a:ext>
            </a:extLst>
          </p:cNvPr>
          <p:cNvSpPr/>
          <p:nvPr/>
        </p:nvSpPr>
        <p:spPr>
          <a:xfrm>
            <a:off x="129024" y="4818041"/>
            <a:ext cx="1480167" cy="18970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0" name="円: 塗りつぶしなし 19">
            <a:extLst>
              <a:ext uri="{FF2B5EF4-FFF2-40B4-BE49-F238E27FC236}">
                <a16:creationId xmlns:a16="http://schemas.microsoft.com/office/drawing/2014/main" id="{FE2A6635-2952-B8C3-54A3-685BF6CC7AB1}"/>
              </a:ext>
            </a:extLst>
          </p:cNvPr>
          <p:cNvSpPr/>
          <p:nvPr/>
        </p:nvSpPr>
        <p:spPr>
          <a:xfrm>
            <a:off x="452874" y="5176265"/>
            <a:ext cx="833378" cy="835311"/>
          </a:xfrm>
          <a:prstGeom prst="don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21" name="テキスト ボックス 1120">
            <a:extLst>
              <a:ext uri="{FF2B5EF4-FFF2-40B4-BE49-F238E27FC236}">
                <a16:creationId xmlns:a16="http://schemas.microsoft.com/office/drawing/2014/main" id="{95500C93-9EC4-8433-CE22-47EF96C3BE9B}"/>
              </a:ext>
            </a:extLst>
          </p:cNvPr>
          <p:cNvSpPr txBox="1"/>
          <p:nvPr/>
        </p:nvSpPr>
        <p:spPr>
          <a:xfrm>
            <a:off x="142125" y="6162336"/>
            <a:ext cx="1467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はい</a:t>
            </a:r>
          </a:p>
        </p:txBody>
      </p:sp>
      <p:sp>
        <p:nvSpPr>
          <p:cNvPr id="1123" name="乗算記号 1122">
            <a:extLst>
              <a:ext uri="{FF2B5EF4-FFF2-40B4-BE49-F238E27FC236}">
                <a16:creationId xmlns:a16="http://schemas.microsoft.com/office/drawing/2014/main" id="{696132BF-7851-2BA6-F259-40C9EC50C44C}"/>
              </a:ext>
            </a:extLst>
          </p:cNvPr>
          <p:cNvSpPr/>
          <p:nvPr/>
        </p:nvSpPr>
        <p:spPr>
          <a:xfrm>
            <a:off x="8452428" y="5033256"/>
            <a:ext cx="1226165" cy="1121525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27" name="テキスト ボックス 1126">
            <a:extLst>
              <a:ext uri="{FF2B5EF4-FFF2-40B4-BE49-F238E27FC236}">
                <a16:creationId xmlns:a16="http://schemas.microsoft.com/office/drawing/2014/main" id="{09C2511F-8307-4BE0-4BE6-C26BA856254A}"/>
              </a:ext>
            </a:extLst>
          </p:cNvPr>
          <p:cNvSpPr txBox="1"/>
          <p:nvPr/>
        </p:nvSpPr>
        <p:spPr>
          <a:xfrm>
            <a:off x="8299669" y="6163200"/>
            <a:ext cx="1487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いいえ</a:t>
            </a:r>
          </a:p>
        </p:txBody>
      </p:sp>
      <p:sp>
        <p:nvSpPr>
          <p:cNvPr id="1128" name="四角形: 角を丸くする 1127">
            <a:extLst>
              <a:ext uri="{FF2B5EF4-FFF2-40B4-BE49-F238E27FC236}">
                <a16:creationId xmlns:a16="http://schemas.microsoft.com/office/drawing/2014/main" id="{053FD62E-3D01-90A7-DA87-AB31A725FCAB}"/>
              </a:ext>
            </a:extLst>
          </p:cNvPr>
          <p:cNvSpPr/>
          <p:nvPr/>
        </p:nvSpPr>
        <p:spPr>
          <a:xfrm>
            <a:off x="1936800" y="5741999"/>
            <a:ext cx="496981" cy="9720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29" name="四角形: 角を丸くする 1128">
            <a:extLst>
              <a:ext uri="{FF2B5EF4-FFF2-40B4-BE49-F238E27FC236}">
                <a16:creationId xmlns:a16="http://schemas.microsoft.com/office/drawing/2014/main" id="{27E71D7E-C699-D8F5-2256-C4FF631D7C9B}"/>
              </a:ext>
            </a:extLst>
          </p:cNvPr>
          <p:cNvSpPr/>
          <p:nvPr/>
        </p:nvSpPr>
        <p:spPr>
          <a:xfrm>
            <a:off x="2552400" y="5741999"/>
            <a:ext cx="496981" cy="9720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30" name="四角形: 角を丸くする 1129">
            <a:extLst>
              <a:ext uri="{FF2B5EF4-FFF2-40B4-BE49-F238E27FC236}">
                <a16:creationId xmlns:a16="http://schemas.microsoft.com/office/drawing/2014/main" id="{BC8F57E1-3D38-2672-D681-C49536794F0F}"/>
              </a:ext>
            </a:extLst>
          </p:cNvPr>
          <p:cNvSpPr/>
          <p:nvPr/>
        </p:nvSpPr>
        <p:spPr>
          <a:xfrm>
            <a:off x="3168000" y="5741999"/>
            <a:ext cx="496981" cy="9720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31" name="四角形: 角を丸くする 1130">
            <a:extLst>
              <a:ext uri="{FF2B5EF4-FFF2-40B4-BE49-F238E27FC236}">
                <a16:creationId xmlns:a16="http://schemas.microsoft.com/office/drawing/2014/main" id="{C301F1D4-702D-26EE-5A69-9F724B33152C}"/>
              </a:ext>
            </a:extLst>
          </p:cNvPr>
          <p:cNvSpPr/>
          <p:nvPr/>
        </p:nvSpPr>
        <p:spPr>
          <a:xfrm>
            <a:off x="3783600" y="5741999"/>
            <a:ext cx="496981" cy="9720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32" name="四角形: 角を丸くする 1131">
            <a:extLst>
              <a:ext uri="{FF2B5EF4-FFF2-40B4-BE49-F238E27FC236}">
                <a16:creationId xmlns:a16="http://schemas.microsoft.com/office/drawing/2014/main" id="{FC189879-484B-079B-E22A-81C798655C69}"/>
              </a:ext>
            </a:extLst>
          </p:cNvPr>
          <p:cNvSpPr/>
          <p:nvPr/>
        </p:nvSpPr>
        <p:spPr>
          <a:xfrm>
            <a:off x="4398916" y="5741999"/>
            <a:ext cx="496981" cy="9720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34" name="四角形: 角を丸くする 1133">
            <a:extLst>
              <a:ext uri="{FF2B5EF4-FFF2-40B4-BE49-F238E27FC236}">
                <a16:creationId xmlns:a16="http://schemas.microsoft.com/office/drawing/2014/main" id="{A446EE84-D299-D47D-BA04-E829E4EC7331}"/>
              </a:ext>
            </a:extLst>
          </p:cNvPr>
          <p:cNvSpPr/>
          <p:nvPr/>
        </p:nvSpPr>
        <p:spPr>
          <a:xfrm>
            <a:off x="5014102" y="5742000"/>
            <a:ext cx="496981" cy="9720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39" name="四角形: 角を丸くする 1138">
            <a:extLst>
              <a:ext uri="{FF2B5EF4-FFF2-40B4-BE49-F238E27FC236}">
                <a16:creationId xmlns:a16="http://schemas.microsoft.com/office/drawing/2014/main" id="{726EC4D8-5C65-93C8-BE59-E600D9BCA779}"/>
              </a:ext>
            </a:extLst>
          </p:cNvPr>
          <p:cNvSpPr/>
          <p:nvPr/>
        </p:nvSpPr>
        <p:spPr>
          <a:xfrm>
            <a:off x="5630400" y="5741999"/>
            <a:ext cx="496981" cy="9720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40" name="四角形: 角を丸くする 1139">
            <a:extLst>
              <a:ext uri="{FF2B5EF4-FFF2-40B4-BE49-F238E27FC236}">
                <a16:creationId xmlns:a16="http://schemas.microsoft.com/office/drawing/2014/main" id="{5AB27240-BA81-CA3C-64F3-DD8B54AC33C6}"/>
              </a:ext>
            </a:extLst>
          </p:cNvPr>
          <p:cNvSpPr/>
          <p:nvPr/>
        </p:nvSpPr>
        <p:spPr>
          <a:xfrm>
            <a:off x="6246000" y="5741999"/>
            <a:ext cx="496981" cy="9720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41" name="四角形: 角を丸くする 1140">
            <a:extLst>
              <a:ext uri="{FF2B5EF4-FFF2-40B4-BE49-F238E27FC236}">
                <a16:creationId xmlns:a16="http://schemas.microsoft.com/office/drawing/2014/main" id="{97CE8E90-F44D-51D1-EC6B-BCA8092F7617}"/>
              </a:ext>
            </a:extLst>
          </p:cNvPr>
          <p:cNvSpPr/>
          <p:nvPr/>
        </p:nvSpPr>
        <p:spPr>
          <a:xfrm>
            <a:off x="6861600" y="5742000"/>
            <a:ext cx="496981" cy="9720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42" name="四角形: 角を丸くする 1141">
            <a:extLst>
              <a:ext uri="{FF2B5EF4-FFF2-40B4-BE49-F238E27FC236}">
                <a16:creationId xmlns:a16="http://schemas.microsoft.com/office/drawing/2014/main" id="{7E023868-3E26-FE79-A4F1-5B71E9A15095}"/>
              </a:ext>
            </a:extLst>
          </p:cNvPr>
          <p:cNvSpPr/>
          <p:nvPr/>
        </p:nvSpPr>
        <p:spPr>
          <a:xfrm>
            <a:off x="7477200" y="5742000"/>
            <a:ext cx="496981" cy="9720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43" name="テキスト ボックス 1142">
            <a:extLst>
              <a:ext uri="{FF2B5EF4-FFF2-40B4-BE49-F238E27FC236}">
                <a16:creationId xmlns:a16="http://schemas.microsoft.com/office/drawing/2014/main" id="{EAE9114A-46BD-6030-09CE-1A448F4D0F97}"/>
              </a:ext>
            </a:extLst>
          </p:cNvPr>
          <p:cNvSpPr txBox="1"/>
          <p:nvPr/>
        </p:nvSpPr>
        <p:spPr>
          <a:xfrm>
            <a:off x="1936800" y="4894204"/>
            <a:ext cx="2958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                       こすう</a:t>
            </a:r>
            <a:endParaRPr kumimoji="1"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個数</a:t>
            </a:r>
          </a:p>
        </p:txBody>
      </p:sp>
      <p:sp>
        <p:nvSpPr>
          <p:cNvPr id="1144" name="テキスト ボックス 1143">
            <a:extLst>
              <a:ext uri="{FF2B5EF4-FFF2-40B4-BE49-F238E27FC236}">
                <a16:creationId xmlns:a16="http://schemas.microsoft.com/office/drawing/2014/main" id="{6FB431BA-6C43-29EB-19CE-B8995DEAC3C2}"/>
              </a:ext>
            </a:extLst>
          </p:cNvPr>
          <p:cNvSpPr txBox="1"/>
          <p:nvPr/>
        </p:nvSpPr>
        <p:spPr>
          <a:xfrm>
            <a:off x="8299669" y="6437342"/>
            <a:ext cx="1480167" cy="234710"/>
          </a:xfrm>
          <a:prstGeom prst="rect">
            <a:avLst/>
          </a:prstGeom>
          <a:noFill/>
        </p:spPr>
        <p:txBody>
          <a:bodyPr wrap="square" tIns="32400" bIns="32400">
            <a:spAutoFit/>
          </a:bodyPr>
          <a:lstStyle/>
          <a:p>
            <a:pPr algn="ctr"/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No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45" name="テキスト ボックス 1144">
            <a:extLst>
              <a:ext uri="{FF2B5EF4-FFF2-40B4-BE49-F238E27FC236}">
                <a16:creationId xmlns:a16="http://schemas.microsoft.com/office/drawing/2014/main" id="{EEE4B25F-F61B-FCC8-9B85-AB05A9AD2185}"/>
              </a:ext>
            </a:extLst>
          </p:cNvPr>
          <p:cNvSpPr txBox="1"/>
          <p:nvPr/>
        </p:nvSpPr>
        <p:spPr>
          <a:xfrm>
            <a:off x="134012" y="6436175"/>
            <a:ext cx="1475179" cy="234710"/>
          </a:xfrm>
          <a:prstGeom prst="rect">
            <a:avLst/>
          </a:prstGeom>
          <a:noFill/>
        </p:spPr>
        <p:txBody>
          <a:bodyPr wrap="square" tIns="32400" bIns="32400">
            <a:spAutoFit/>
          </a:bodyPr>
          <a:lstStyle/>
          <a:p>
            <a:pPr algn="ctr"/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Yes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46" name="テキスト ボックス 1145">
            <a:extLst>
              <a:ext uri="{FF2B5EF4-FFF2-40B4-BE49-F238E27FC236}">
                <a16:creationId xmlns:a16="http://schemas.microsoft.com/office/drawing/2014/main" id="{982FBCA2-783F-D37C-D0D9-D53D3794AD6E}"/>
              </a:ext>
            </a:extLst>
          </p:cNvPr>
          <p:cNvSpPr txBox="1"/>
          <p:nvPr/>
        </p:nvSpPr>
        <p:spPr>
          <a:xfrm>
            <a:off x="1936800" y="5306155"/>
            <a:ext cx="2958661" cy="234710"/>
          </a:xfrm>
          <a:prstGeom prst="rect">
            <a:avLst/>
          </a:prstGeom>
          <a:noFill/>
        </p:spPr>
        <p:txBody>
          <a:bodyPr wrap="square" tIns="32400" bIns="32400">
            <a:spAutoFit/>
          </a:bodyPr>
          <a:lstStyle/>
          <a:p>
            <a:pPr algn="ctr"/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Quantity)</a:t>
            </a:r>
          </a:p>
        </p:txBody>
      </p:sp>
      <p:sp>
        <p:nvSpPr>
          <p:cNvPr id="1147" name="テキスト ボックス 1146">
            <a:extLst>
              <a:ext uri="{FF2B5EF4-FFF2-40B4-BE49-F238E27FC236}">
                <a16:creationId xmlns:a16="http://schemas.microsoft.com/office/drawing/2014/main" id="{A3D0AA05-F739-303E-2517-3B72FDC8A8FB}"/>
              </a:ext>
            </a:extLst>
          </p:cNvPr>
          <p:cNvSpPr txBox="1"/>
          <p:nvPr/>
        </p:nvSpPr>
        <p:spPr>
          <a:xfrm>
            <a:off x="5877370" y="4992797"/>
            <a:ext cx="2289948" cy="280876"/>
          </a:xfrm>
          <a:prstGeom prst="rect">
            <a:avLst/>
          </a:prstGeom>
          <a:noFill/>
        </p:spPr>
        <p:txBody>
          <a:bodyPr wrap="square" tIns="32400" bIns="32400" rtlCol="0">
            <a:spAutoFit/>
          </a:bodyPr>
          <a:lstStyle/>
          <a:p>
            <a:r>
              <a:rPr kumimoji="1" lang="ja-JP" altLang="en-US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タバコ</a:t>
            </a:r>
            <a:r>
              <a:rPr kumimoji="1"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kumimoji="1" lang="en-US" altLang="ja-JP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Tobacco)</a:t>
            </a:r>
          </a:p>
        </p:txBody>
      </p:sp>
      <p:sp>
        <p:nvSpPr>
          <p:cNvPr id="1148" name="テキスト ボックス 1147">
            <a:extLst>
              <a:ext uri="{FF2B5EF4-FFF2-40B4-BE49-F238E27FC236}">
                <a16:creationId xmlns:a16="http://schemas.microsoft.com/office/drawing/2014/main" id="{C3295CD2-EC93-3DF5-869B-6890CB67627F}"/>
              </a:ext>
            </a:extLst>
          </p:cNvPr>
          <p:cNvSpPr txBox="1"/>
          <p:nvPr/>
        </p:nvSpPr>
        <p:spPr>
          <a:xfrm>
            <a:off x="2422386" y="5871600"/>
            <a:ext cx="677108" cy="72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1149" name="テキスト ボックス 1148">
            <a:extLst>
              <a:ext uri="{FF2B5EF4-FFF2-40B4-BE49-F238E27FC236}">
                <a16:creationId xmlns:a16="http://schemas.microsoft.com/office/drawing/2014/main" id="{04F81F37-8A64-1F87-335A-9A303C8AEAE9}"/>
              </a:ext>
            </a:extLst>
          </p:cNvPr>
          <p:cNvSpPr txBox="1"/>
          <p:nvPr/>
        </p:nvSpPr>
        <p:spPr>
          <a:xfrm>
            <a:off x="1809169" y="5871600"/>
            <a:ext cx="677108" cy="72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０</a:t>
            </a:r>
          </a:p>
        </p:txBody>
      </p:sp>
      <p:sp>
        <p:nvSpPr>
          <p:cNvPr id="1150" name="テキスト ボックス 1149">
            <a:extLst>
              <a:ext uri="{FF2B5EF4-FFF2-40B4-BE49-F238E27FC236}">
                <a16:creationId xmlns:a16="http://schemas.microsoft.com/office/drawing/2014/main" id="{D20855BC-5267-0BE7-774C-B65AA1C9C30B}"/>
              </a:ext>
            </a:extLst>
          </p:cNvPr>
          <p:cNvSpPr txBox="1"/>
          <p:nvPr/>
        </p:nvSpPr>
        <p:spPr>
          <a:xfrm>
            <a:off x="3045861" y="5871600"/>
            <a:ext cx="677108" cy="72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1151" name="テキスト ボックス 1150">
            <a:extLst>
              <a:ext uri="{FF2B5EF4-FFF2-40B4-BE49-F238E27FC236}">
                <a16:creationId xmlns:a16="http://schemas.microsoft.com/office/drawing/2014/main" id="{6CF3D6E8-D146-4932-2AB4-A7D4C8445071}"/>
              </a:ext>
            </a:extLst>
          </p:cNvPr>
          <p:cNvSpPr txBox="1"/>
          <p:nvPr/>
        </p:nvSpPr>
        <p:spPr>
          <a:xfrm>
            <a:off x="3666535" y="5871600"/>
            <a:ext cx="677108" cy="72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1DBCEA7-5085-16FD-45E7-F8924A482116}"/>
              </a:ext>
            </a:extLst>
          </p:cNvPr>
          <p:cNvSpPr txBox="1"/>
          <p:nvPr/>
        </p:nvSpPr>
        <p:spPr>
          <a:xfrm>
            <a:off x="4272531" y="5871600"/>
            <a:ext cx="677108" cy="72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B44D46-F518-6596-CEC4-EC151C76AA0E}"/>
              </a:ext>
            </a:extLst>
          </p:cNvPr>
          <p:cNvSpPr txBox="1"/>
          <p:nvPr/>
        </p:nvSpPr>
        <p:spPr>
          <a:xfrm>
            <a:off x="4892037" y="5871600"/>
            <a:ext cx="677108" cy="72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9C5315AB-AA27-70F7-9B83-F3D9BF12FEE1}"/>
              </a:ext>
            </a:extLst>
          </p:cNvPr>
          <p:cNvSpPr txBox="1"/>
          <p:nvPr/>
        </p:nvSpPr>
        <p:spPr>
          <a:xfrm>
            <a:off x="6120258" y="5871600"/>
            <a:ext cx="677108" cy="72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0D789B-243C-04D1-48EA-64492521411D}"/>
              </a:ext>
            </a:extLst>
          </p:cNvPr>
          <p:cNvSpPr txBox="1"/>
          <p:nvPr/>
        </p:nvSpPr>
        <p:spPr>
          <a:xfrm>
            <a:off x="5506935" y="5871600"/>
            <a:ext cx="677108" cy="72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6522777-71F3-D60F-CEF7-B9D83FCCA8B6}"/>
              </a:ext>
            </a:extLst>
          </p:cNvPr>
          <p:cNvSpPr txBox="1"/>
          <p:nvPr/>
        </p:nvSpPr>
        <p:spPr>
          <a:xfrm>
            <a:off x="6738574" y="5871600"/>
            <a:ext cx="677108" cy="72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5F5E0B39-2AB4-5522-5C37-728A1604A0DB}"/>
              </a:ext>
            </a:extLst>
          </p:cNvPr>
          <p:cNvSpPr txBox="1"/>
          <p:nvPr/>
        </p:nvSpPr>
        <p:spPr>
          <a:xfrm>
            <a:off x="7352979" y="5871600"/>
            <a:ext cx="677108" cy="72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3E8E530-933D-273A-C5B4-A13BB74D7CA6}"/>
              </a:ext>
            </a:extLst>
          </p:cNvPr>
          <p:cNvSpPr txBox="1"/>
          <p:nvPr/>
        </p:nvSpPr>
        <p:spPr>
          <a:xfrm>
            <a:off x="5816888" y="5298780"/>
            <a:ext cx="2150129" cy="250099"/>
          </a:xfrm>
          <a:prstGeom prst="rect">
            <a:avLst/>
          </a:prstGeom>
          <a:noFill/>
        </p:spPr>
        <p:txBody>
          <a:bodyPr wrap="square" tIns="32400" bIns="32400">
            <a:spAutoFit/>
          </a:bodyPr>
          <a:lstStyle/>
          <a:p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No.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kumimoji="1" lang="en-US" altLang="ja-JP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Tobacco</a:t>
            </a:r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number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61" name="図 60">
            <a:extLst>
              <a:ext uri="{FF2B5EF4-FFF2-40B4-BE49-F238E27FC236}">
                <a16:creationId xmlns:a16="http://schemas.microsoft.com/office/drawing/2014/main" id="{F47C4784-0EFA-5B12-B980-CAF5ED83FCF1}"/>
              </a:ext>
            </a:extLst>
          </p:cNvPr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1298" y="36000"/>
            <a:ext cx="472834" cy="566167"/>
          </a:xfrm>
          <a:prstGeom prst="roundRect">
            <a:avLst>
              <a:gd name="adj" fmla="val 16667"/>
            </a:avLst>
          </a:prstGeom>
          <a:ln>
            <a:noFill/>
          </a:ln>
          <a:effectLst/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2" name="Picture 2" descr="耳マーク - 一般社団法人全日本難聴者・中途失聴者団体連合会">
            <a:extLst>
              <a:ext uri="{FF2B5EF4-FFF2-40B4-BE49-F238E27FC236}">
                <a16:creationId xmlns:a16="http://schemas.microsoft.com/office/drawing/2014/main" id="{825740E8-983B-5614-B4F6-565802CCC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4917" y="53460"/>
            <a:ext cx="430088" cy="524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耳マーク - 一般社団法人全日本難聴者・中途失聴者団体連合会">
            <a:extLst>
              <a:ext uri="{FF2B5EF4-FFF2-40B4-BE49-F238E27FC236}">
                <a16:creationId xmlns:a16="http://schemas.microsoft.com/office/drawing/2014/main" id="{C2F74247-008E-7760-A327-13EE48737E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97954" y="54000"/>
            <a:ext cx="430088" cy="524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" name="図 1023">
            <a:extLst>
              <a:ext uri="{FF2B5EF4-FFF2-40B4-BE49-F238E27FC236}">
                <a16:creationId xmlns:a16="http://schemas.microsoft.com/office/drawing/2014/main" id="{D650124A-7A1C-9760-3F91-180D612BB00B}"/>
              </a:ext>
            </a:extLst>
          </p:cNvPr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3610" y="36126"/>
            <a:ext cx="472834" cy="566167"/>
          </a:xfrm>
          <a:prstGeom prst="roundRect">
            <a:avLst>
              <a:gd name="adj" fmla="val 16667"/>
            </a:avLst>
          </a:prstGeom>
          <a:ln>
            <a:noFill/>
          </a:ln>
          <a:effectLst/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35" name="図 1034">
            <a:extLst>
              <a:ext uri="{FF2B5EF4-FFF2-40B4-BE49-F238E27FC236}">
                <a16:creationId xmlns:a16="http://schemas.microsoft.com/office/drawing/2014/main" id="{E850FBA6-F939-A1D6-956E-4F6726136F07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173" y="53045"/>
            <a:ext cx="329788" cy="52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8" name="図 1037">
            <a:extLst>
              <a:ext uri="{FF2B5EF4-FFF2-40B4-BE49-F238E27FC236}">
                <a16:creationId xmlns:a16="http://schemas.microsoft.com/office/drawing/2014/main" id="{D255DC73-1F02-91A3-10A3-6DFAAC78E1F9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594" y="54000"/>
            <a:ext cx="329788" cy="525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389E2B5-1744-1FDF-8466-91F86C4AD2D2}"/>
              </a:ext>
            </a:extLst>
          </p:cNvPr>
          <p:cNvSpPr txBox="1"/>
          <p:nvPr/>
        </p:nvSpPr>
        <p:spPr>
          <a:xfrm>
            <a:off x="8168640" y="6720840"/>
            <a:ext cx="185962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作成：大阪市西区地域自立支援協議会</a:t>
            </a:r>
          </a:p>
        </p:txBody>
      </p:sp>
    </p:spTree>
    <p:extLst>
      <p:ext uri="{BB962C8B-B14F-4D97-AF65-F5344CB8AC3E}">
        <p14:creationId xmlns:p14="http://schemas.microsoft.com/office/powerpoint/2010/main" val="377529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四角形: 角を丸くする 1035">
            <a:extLst>
              <a:ext uri="{FF2B5EF4-FFF2-40B4-BE49-F238E27FC236}">
                <a16:creationId xmlns:a16="http://schemas.microsoft.com/office/drawing/2014/main" id="{78CDBC4B-B265-B958-2923-678077A9117F}"/>
              </a:ext>
            </a:extLst>
          </p:cNvPr>
          <p:cNvSpPr/>
          <p:nvPr/>
        </p:nvSpPr>
        <p:spPr>
          <a:xfrm>
            <a:off x="129601" y="774000"/>
            <a:ext cx="3542934" cy="1728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79" name="四角形: 角を丸くする 1078">
            <a:extLst>
              <a:ext uri="{FF2B5EF4-FFF2-40B4-BE49-F238E27FC236}">
                <a16:creationId xmlns:a16="http://schemas.microsoft.com/office/drawing/2014/main" id="{91466791-DBC5-C5F3-7C1A-0474E86D59DC}"/>
              </a:ext>
            </a:extLst>
          </p:cNvPr>
          <p:cNvSpPr/>
          <p:nvPr/>
        </p:nvSpPr>
        <p:spPr>
          <a:xfrm>
            <a:off x="3846518" y="773999"/>
            <a:ext cx="3996552" cy="1728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86" name="四角形: 角を丸くする 1085">
            <a:extLst>
              <a:ext uri="{FF2B5EF4-FFF2-40B4-BE49-F238E27FC236}">
                <a16:creationId xmlns:a16="http://schemas.microsoft.com/office/drawing/2014/main" id="{CA3B3270-C005-FA78-04AE-302C6B7FA462}"/>
              </a:ext>
            </a:extLst>
          </p:cNvPr>
          <p:cNvSpPr/>
          <p:nvPr/>
        </p:nvSpPr>
        <p:spPr>
          <a:xfrm>
            <a:off x="129600" y="2660400"/>
            <a:ext cx="7726286" cy="1980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1092" name="直線コネクタ 1091">
            <a:extLst>
              <a:ext uri="{FF2B5EF4-FFF2-40B4-BE49-F238E27FC236}">
                <a16:creationId xmlns:a16="http://schemas.microsoft.com/office/drawing/2014/main" id="{2DD51224-A2EC-72AE-95E0-5BF1F43DF9C8}"/>
              </a:ext>
            </a:extLst>
          </p:cNvPr>
          <p:cNvCxnSpPr>
            <a:cxnSpLocks/>
          </p:cNvCxnSpPr>
          <p:nvPr/>
        </p:nvCxnSpPr>
        <p:spPr>
          <a:xfrm flipH="1">
            <a:off x="3218400" y="2817709"/>
            <a:ext cx="1" cy="16200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97" name="テキスト ボックス 1096">
            <a:extLst>
              <a:ext uri="{FF2B5EF4-FFF2-40B4-BE49-F238E27FC236}">
                <a16:creationId xmlns:a16="http://schemas.microsoft.com/office/drawing/2014/main" id="{88C7BAD0-AAF1-54F6-3112-B348B8E6C0B4}"/>
              </a:ext>
            </a:extLst>
          </p:cNvPr>
          <p:cNvSpPr txBox="1"/>
          <p:nvPr/>
        </p:nvSpPr>
        <p:spPr>
          <a:xfrm>
            <a:off x="6310799" y="3989723"/>
            <a:ext cx="1538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ＱＵＯカード</a:t>
            </a:r>
          </a:p>
        </p:txBody>
      </p:sp>
      <p:sp>
        <p:nvSpPr>
          <p:cNvPr id="1103" name="テキスト ボックス 1102">
            <a:extLst>
              <a:ext uri="{FF2B5EF4-FFF2-40B4-BE49-F238E27FC236}">
                <a16:creationId xmlns:a16="http://schemas.microsoft.com/office/drawing/2014/main" id="{9BF79816-A479-28A9-D2D8-4D217E5D8955}"/>
              </a:ext>
            </a:extLst>
          </p:cNvPr>
          <p:cNvSpPr txBox="1"/>
          <p:nvPr/>
        </p:nvSpPr>
        <p:spPr>
          <a:xfrm>
            <a:off x="142125" y="3828378"/>
            <a:ext cx="154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げんきん</a:t>
            </a:r>
          </a:p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現金</a:t>
            </a:r>
          </a:p>
        </p:txBody>
      </p:sp>
      <p:cxnSp>
        <p:nvCxnSpPr>
          <p:cNvPr id="1106" name="直線コネクタ 1105">
            <a:extLst>
              <a:ext uri="{FF2B5EF4-FFF2-40B4-BE49-F238E27FC236}">
                <a16:creationId xmlns:a16="http://schemas.microsoft.com/office/drawing/2014/main" id="{5D2D02A9-7569-0710-BF00-D71649347AC6}"/>
              </a:ext>
            </a:extLst>
          </p:cNvPr>
          <p:cNvCxnSpPr>
            <a:cxnSpLocks/>
          </p:cNvCxnSpPr>
          <p:nvPr/>
        </p:nvCxnSpPr>
        <p:spPr>
          <a:xfrm flipH="1">
            <a:off x="1688400" y="2802496"/>
            <a:ext cx="1" cy="16200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07" name="直線コネクタ 1106">
            <a:extLst>
              <a:ext uri="{FF2B5EF4-FFF2-40B4-BE49-F238E27FC236}">
                <a16:creationId xmlns:a16="http://schemas.microsoft.com/office/drawing/2014/main" id="{8878B3C2-B516-5B1E-597D-979F21EFE239}"/>
              </a:ext>
            </a:extLst>
          </p:cNvPr>
          <p:cNvCxnSpPr>
            <a:cxnSpLocks/>
          </p:cNvCxnSpPr>
          <p:nvPr/>
        </p:nvCxnSpPr>
        <p:spPr>
          <a:xfrm flipH="1">
            <a:off x="4766400" y="2817709"/>
            <a:ext cx="1" cy="16200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" name="図 1">
            <a:extLst>
              <a:ext uri="{FF2B5EF4-FFF2-40B4-BE49-F238E27FC236}">
                <a16:creationId xmlns:a16="http://schemas.microsoft.com/office/drawing/2014/main" id="{7860D15D-CA08-B75B-A803-7108279F0C3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0189" y="834089"/>
            <a:ext cx="900999" cy="819909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C79A81B9-5108-718F-C4DD-4989CB31744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2953" y="1504474"/>
            <a:ext cx="974233" cy="89020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75CD7903-D2DD-AF6B-7E84-D7AB7046528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202" y="2776073"/>
            <a:ext cx="1082018" cy="1082018"/>
          </a:xfrm>
          <a:prstGeom prst="rect">
            <a:avLst/>
          </a:prstGeom>
        </p:spPr>
      </p:pic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4A1391C-BA6E-B62B-7906-D41E665CD9D7}"/>
              </a:ext>
            </a:extLst>
          </p:cNvPr>
          <p:cNvSpPr/>
          <p:nvPr/>
        </p:nvSpPr>
        <p:spPr>
          <a:xfrm>
            <a:off x="134012" y="4243365"/>
            <a:ext cx="1551905" cy="234710"/>
          </a:xfrm>
          <a:prstGeom prst="rect">
            <a:avLst/>
          </a:prstGeom>
          <a:noFill/>
        </p:spPr>
        <p:txBody>
          <a:bodyPr wrap="square" tIns="32400" bIns="32400">
            <a:spAutoFit/>
          </a:bodyPr>
          <a:lstStyle/>
          <a:p>
            <a:pPr algn="ctr"/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(Cash)</a:t>
            </a:r>
            <a:endParaRPr lang="ja-JP" altLang="en-US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6A967DB2-56A0-25B4-C19D-E081A28C3DFC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6170" y="2822315"/>
            <a:ext cx="1319379" cy="989534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7570F34B-11AC-EE38-6220-F91916105979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1917" y="2819596"/>
            <a:ext cx="1036307" cy="994972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1CEFCA9C-59D0-F7F7-D5D1-C82666605E92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329"/>
          <a:stretch/>
        </p:blipFill>
        <p:spPr>
          <a:xfrm>
            <a:off x="5098771" y="2858805"/>
            <a:ext cx="856218" cy="898010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24A3749D-47E9-0694-DA83-0B96E124BD28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1990" y="2845422"/>
            <a:ext cx="1303799" cy="943321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DCAB174-D4AB-4991-DA85-327C49F504F9}"/>
              </a:ext>
            </a:extLst>
          </p:cNvPr>
          <p:cNvSpPr txBox="1"/>
          <p:nvPr/>
        </p:nvSpPr>
        <p:spPr>
          <a:xfrm>
            <a:off x="1686582" y="4002288"/>
            <a:ext cx="154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クレジットカード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81D2A9A4-5FA3-8ADE-8B7E-DCFFAFFE2523}"/>
              </a:ext>
            </a:extLst>
          </p:cNvPr>
          <p:cNvSpPr/>
          <p:nvPr/>
        </p:nvSpPr>
        <p:spPr>
          <a:xfrm>
            <a:off x="1693284" y="4243365"/>
            <a:ext cx="1524840" cy="234710"/>
          </a:xfrm>
          <a:prstGeom prst="rect">
            <a:avLst/>
          </a:prstGeom>
          <a:noFill/>
        </p:spPr>
        <p:txBody>
          <a:bodyPr wrap="square" tIns="32400" bIns="32400">
            <a:spAutoFit/>
          </a:bodyPr>
          <a:lstStyle/>
          <a:p>
            <a:pPr algn="ctr"/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(Credit card)</a:t>
            </a:r>
            <a:endParaRPr lang="ja-JP" altLang="en-US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28" name="テキスト ボックス 1127">
            <a:extLst>
              <a:ext uri="{FF2B5EF4-FFF2-40B4-BE49-F238E27FC236}">
                <a16:creationId xmlns:a16="http://schemas.microsoft.com/office/drawing/2014/main" id="{DC5EC59D-0A63-2317-B8BE-28154F8B1C3C}"/>
              </a:ext>
            </a:extLst>
          </p:cNvPr>
          <p:cNvSpPr txBox="1"/>
          <p:nvPr/>
        </p:nvSpPr>
        <p:spPr>
          <a:xfrm>
            <a:off x="3220606" y="3832508"/>
            <a:ext cx="154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でんし　けっさい</a:t>
            </a:r>
          </a:p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電子決済</a:t>
            </a:r>
          </a:p>
        </p:txBody>
      </p:sp>
      <p:sp>
        <p:nvSpPr>
          <p:cNvPr id="1130" name="正方形/長方形 1129">
            <a:extLst>
              <a:ext uri="{FF2B5EF4-FFF2-40B4-BE49-F238E27FC236}">
                <a16:creationId xmlns:a16="http://schemas.microsoft.com/office/drawing/2014/main" id="{79BABCDE-EAF0-FD91-216B-4D6C5AEA1114}"/>
              </a:ext>
            </a:extLst>
          </p:cNvPr>
          <p:cNvSpPr/>
          <p:nvPr/>
        </p:nvSpPr>
        <p:spPr>
          <a:xfrm>
            <a:off x="3231437" y="4243365"/>
            <a:ext cx="1531363" cy="403987"/>
          </a:xfrm>
          <a:prstGeom prst="rect">
            <a:avLst/>
          </a:prstGeom>
          <a:noFill/>
        </p:spPr>
        <p:txBody>
          <a:bodyPr wrap="square" tIns="32400" bIns="32400">
            <a:spAutoFit/>
          </a:bodyPr>
          <a:lstStyle/>
          <a:p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(Electronic</a:t>
            </a:r>
          </a:p>
          <a:p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       Payment)</a:t>
            </a:r>
            <a:endParaRPr lang="ja-JP" altLang="en-US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31" name="テキスト ボックス 1130">
            <a:extLst>
              <a:ext uri="{FF2B5EF4-FFF2-40B4-BE49-F238E27FC236}">
                <a16:creationId xmlns:a16="http://schemas.microsoft.com/office/drawing/2014/main" id="{44492A56-00EF-287A-8A07-2FAB321B7C02}"/>
              </a:ext>
            </a:extLst>
          </p:cNvPr>
          <p:cNvSpPr txBox="1"/>
          <p:nvPr/>
        </p:nvSpPr>
        <p:spPr>
          <a:xfrm>
            <a:off x="4766400" y="3831297"/>
            <a:ext cx="154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     けっさい</a:t>
            </a:r>
          </a:p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スマホ決済</a:t>
            </a:r>
          </a:p>
        </p:txBody>
      </p:sp>
      <p:sp>
        <p:nvSpPr>
          <p:cNvPr id="1132" name="正方形/長方形 1131">
            <a:extLst>
              <a:ext uri="{FF2B5EF4-FFF2-40B4-BE49-F238E27FC236}">
                <a16:creationId xmlns:a16="http://schemas.microsoft.com/office/drawing/2014/main" id="{5D57207C-1EF0-3C27-5E3E-BEE5BE8E0F73}"/>
              </a:ext>
            </a:extLst>
          </p:cNvPr>
          <p:cNvSpPr/>
          <p:nvPr/>
        </p:nvSpPr>
        <p:spPr>
          <a:xfrm>
            <a:off x="4764116" y="4249789"/>
            <a:ext cx="1549168" cy="375261"/>
          </a:xfrm>
          <a:prstGeom prst="rect">
            <a:avLst/>
          </a:prstGeom>
          <a:noFill/>
        </p:spPr>
        <p:txBody>
          <a:bodyPr wrap="square" tIns="32400" bIns="32400">
            <a:spAutoFit/>
          </a:bodyPr>
          <a:lstStyle/>
          <a:p>
            <a:pPr>
              <a:lnSpc>
                <a:spcPts val="1200"/>
              </a:lnSpc>
            </a:pPr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(Smartphone </a:t>
            </a:r>
          </a:p>
          <a:p>
            <a:pPr>
              <a:lnSpc>
                <a:spcPts val="1200"/>
              </a:lnSpc>
            </a:pP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 　</a:t>
            </a:r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payment)</a:t>
            </a:r>
            <a:endParaRPr lang="ja-JP" altLang="en-US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33" name="正方形/長方形 1132">
            <a:extLst>
              <a:ext uri="{FF2B5EF4-FFF2-40B4-BE49-F238E27FC236}">
                <a16:creationId xmlns:a16="http://schemas.microsoft.com/office/drawing/2014/main" id="{A2D5A812-2F3C-6A80-CB3E-D28D443F6D23}"/>
              </a:ext>
            </a:extLst>
          </p:cNvPr>
          <p:cNvSpPr/>
          <p:nvPr/>
        </p:nvSpPr>
        <p:spPr>
          <a:xfrm>
            <a:off x="6313006" y="4243365"/>
            <a:ext cx="1533412" cy="403987"/>
          </a:xfrm>
          <a:prstGeom prst="rect">
            <a:avLst/>
          </a:prstGeom>
          <a:noFill/>
        </p:spPr>
        <p:txBody>
          <a:bodyPr wrap="square" tIns="32400" bIns="32400">
            <a:spAutoFit/>
          </a:bodyPr>
          <a:lstStyle/>
          <a:p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(QUO Prepaid </a:t>
            </a:r>
          </a:p>
          <a:p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     Gift Card)</a:t>
            </a:r>
            <a:endParaRPr lang="ja-JP" altLang="en-US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76" name="四角形: 角を丸くする 1075">
            <a:extLst>
              <a:ext uri="{FF2B5EF4-FFF2-40B4-BE49-F238E27FC236}">
                <a16:creationId xmlns:a16="http://schemas.microsoft.com/office/drawing/2014/main" id="{C3EFFCA0-8E1C-1B16-863E-5850A009940E}"/>
              </a:ext>
            </a:extLst>
          </p:cNvPr>
          <p:cNvSpPr/>
          <p:nvPr/>
        </p:nvSpPr>
        <p:spPr>
          <a:xfrm>
            <a:off x="7990120" y="774000"/>
            <a:ext cx="1785971" cy="198071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77" name="テキスト ボックス 1076">
            <a:extLst>
              <a:ext uri="{FF2B5EF4-FFF2-40B4-BE49-F238E27FC236}">
                <a16:creationId xmlns:a16="http://schemas.microsoft.com/office/drawing/2014/main" id="{51A466EE-21C4-4682-6730-E54458137B96}"/>
              </a:ext>
            </a:extLst>
          </p:cNvPr>
          <p:cNvSpPr txBox="1"/>
          <p:nvPr/>
        </p:nvSpPr>
        <p:spPr>
          <a:xfrm>
            <a:off x="8021965" y="1945173"/>
            <a:ext cx="1728000" cy="492443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そだい　　          てすうりょうけん</a:t>
            </a:r>
          </a:p>
          <a:p>
            <a:pPr algn="ctr"/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粗大ごみ手数料券</a:t>
            </a:r>
          </a:p>
        </p:txBody>
      </p:sp>
      <p:pic>
        <p:nvPicPr>
          <p:cNvPr id="1151" name="図 1150">
            <a:extLst>
              <a:ext uri="{FF2B5EF4-FFF2-40B4-BE49-F238E27FC236}">
                <a16:creationId xmlns:a16="http://schemas.microsoft.com/office/drawing/2014/main" id="{EBD18CE7-CA2C-8F68-5900-9FEEC287E7CC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27655" y="1241735"/>
            <a:ext cx="861070" cy="720070"/>
          </a:xfrm>
          <a:prstGeom prst="rect">
            <a:avLst/>
          </a:prstGeom>
        </p:spPr>
      </p:pic>
      <p:pic>
        <p:nvPicPr>
          <p:cNvPr id="2052" name="Picture 4" descr="大阪市 粗大ゴミチケット1000円分 | neper.edu.ec">
            <a:extLst>
              <a:ext uri="{FF2B5EF4-FFF2-40B4-BE49-F238E27FC236}">
                <a16:creationId xmlns:a16="http://schemas.microsoft.com/office/drawing/2014/main" id="{CF60FF66-8AFD-0BD1-EB90-51373D00FA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152019">
            <a:off x="8687052" y="944138"/>
            <a:ext cx="663024" cy="34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" name="Picture 4" descr="大阪市 粗大ゴミチケット1000円分 | neper.edu.ec">
            <a:extLst>
              <a:ext uri="{FF2B5EF4-FFF2-40B4-BE49-F238E27FC236}">
                <a16:creationId xmlns:a16="http://schemas.microsoft.com/office/drawing/2014/main" id="{76D6C434-54B4-1FF8-4529-3F97D882A1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201596" y="1104989"/>
            <a:ext cx="668186" cy="35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正方形/長方形 2050">
            <a:extLst>
              <a:ext uri="{FF2B5EF4-FFF2-40B4-BE49-F238E27FC236}">
                <a16:creationId xmlns:a16="http://schemas.microsoft.com/office/drawing/2014/main" id="{CF3BBD66-4A2E-257F-A912-032C4321AE91}"/>
              </a:ext>
            </a:extLst>
          </p:cNvPr>
          <p:cNvSpPr/>
          <p:nvPr/>
        </p:nvSpPr>
        <p:spPr>
          <a:xfrm>
            <a:off x="7936978" y="2348153"/>
            <a:ext cx="1850466" cy="403987"/>
          </a:xfrm>
          <a:prstGeom prst="rect">
            <a:avLst/>
          </a:prstGeom>
          <a:noFill/>
        </p:spPr>
        <p:txBody>
          <a:bodyPr wrap="square" lIns="90000" tIns="32400" rIns="90000" bIns="32400">
            <a:spAutoFit/>
          </a:bodyPr>
          <a:lstStyle/>
          <a:p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(Bulky Waste </a:t>
            </a:r>
          </a:p>
          <a:p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           Fee Ticket)</a:t>
            </a:r>
            <a:endParaRPr lang="ja-JP" altLang="en-US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057" name="正方形/長方形 2056">
            <a:extLst>
              <a:ext uri="{FF2B5EF4-FFF2-40B4-BE49-F238E27FC236}">
                <a16:creationId xmlns:a16="http://schemas.microsoft.com/office/drawing/2014/main" id="{CBCB0FF6-9E66-2843-1C3A-2CE8D89391DC}"/>
              </a:ext>
            </a:extLst>
          </p:cNvPr>
          <p:cNvSpPr/>
          <p:nvPr/>
        </p:nvSpPr>
        <p:spPr>
          <a:xfrm>
            <a:off x="4435200" y="2232000"/>
            <a:ext cx="1360800" cy="234710"/>
          </a:xfrm>
          <a:prstGeom prst="rect">
            <a:avLst/>
          </a:prstGeom>
          <a:noFill/>
        </p:spPr>
        <p:txBody>
          <a:bodyPr wrap="square" tIns="32400" bIns="32400">
            <a:spAutoFit/>
          </a:bodyPr>
          <a:lstStyle/>
          <a:p>
            <a:pPr algn="ctr"/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(Shipping)</a:t>
            </a:r>
            <a:endParaRPr lang="ja-JP" altLang="en-US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064" name="テキスト ボックス 2063">
            <a:extLst>
              <a:ext uri="{FF2B5EF4-FFF2-40B4-BE49-F238E27FC236}">
                <a16:creationId xmlns:a16="http://schemas.microsoft.com/office/drawing/2014/main" id="{82FBEB66-81BB-8800-0210-BEB5AD45BBCC}"/>
              </a:ext>
            </a:extLst>
          </p:cNvPr>
          <p:cNvSpPr txBox="1"/>
          <p:nvPr/>
        </p:nvSpPr>
        <p:spPr>
          <a:xfrm>
            <a:off x="6483528" y="967338"/>
            <a:ext cx="1218237" cy="58317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CCCC"/>
            </a:solidFill>
          </a:ln>
        </p:spPr>
        <p:txBody>
          <a:bodyPr wrap="square" lIns="0" tIns="32400" rIns="0" bIns="32400" rtlCol="0">
            <a:spAutoFit/>
          </a:bodyPr>
          <a:lstStyle/>
          <a:p>
            <a:r>
              <a:rPr kumimoji="1" lang="ja-JP" altLang="en-US" sz="7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ちゃくばら</a:t>
            </a:r>
            <a:endParaRPr kumimoji="1" lang="en-US" altLang="ja-JP" sz="7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着払い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kumimoji="1" lang="en-US" altLang="ja-JP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Pay on delivery)</a:t>
            </a:r>
            <a:endParaRPr kumimoji="1"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065" name="テキスト ボックス 2064">
            <a:extLst>
              <a:ext uri="{FF2B5EF4-FFF2-40B4-BE49-F238E27FC236}">
                <a16:creationId xmlns:a16="http://schemas.microsoft.com/office/drawing/2014/main" id="{D38A3017-6807-6D67-EDD7-0709D502E33C}"/>
              </a:ext>
            </a:extLst>
          </p:cNvPr>
          <p:cNvSpPr txBox="1"/>
          <p:nvPr/>
        </p:nvSpPr>
        <p:spPr>
          <a:xfrm>
            <a:off x="6484937" y="1825585"/>
            <a:ext cx="1218236" cy="583172"/>
          </a:xfrm>
          <a:prstGeom prst="roundRect">
            <a:avLst/>
          </a:prstGeom>
          <a:solidFill>
            <a:srgbClr val="FF99FF"/>
          </a:solidFill>
          <a:ln>
            <a:solidFill>
              <a:srgbClr val="FFCCCC"/>
            </a:solidFill>
          </a:ln>
        </p:spPr>
        <p:txBody>
          <a:bodyPr wrap="square" lIns="0" tIns="32400" rIns="0" bIns="32400" rtlCol="0">
            <a:spAutoFit/>
          </a:bodyPr>
          <a:lstStyle/>
          <a:p>
            <a:r>
              <a:rPr kumimoji="1" lang="ja-JP" altLang="en-US" sz="7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    もとばら</a:t>
            </a:r>
            <a:endParaRPr kumimoji="1" lang="en-US" altLang="ja-JP" sz="7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元払い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en-US" altLang="ja-JP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(Prepaid Delivery</a:t>
            </a:r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</a:p>
        </p:txBody>
      </p:sp>
      <p:pic>
        <p:nvPicPr>
          <p:cNvPr id="2067" name="Picture 8" descr="送り状（伝票）の準備 | ヤマト運輸">
            <a:extLst>
              <a:ext uri="{FF2B5EF4-FFF2-40B4-BE49-F238E27FC236}">
                <a16:creationId xmlns:a16="http://schemas.microsoft.com/office/drawing/2014/main" id="{19F2E4F6-170F-C5BF-6395-5FC8AA002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788666">
            <a:off x="7364316" y="1784470"/>
            <a:ext cx="440637" cy="24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10" descr="送り状（伝票）の準備 | ヤマト運輸">
            <a:extLst>
              <a:ext uri="{FF2B5EF4-FFF2-40B4-BE49-F238E27FC236}">
                <a16:creationId xmlns:a16="http://schemas.microsoft.com/office/drawing/2014/main" id="{BB3FD07F-0EB6-9AC6-CEA1-10DB3441DB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823259">
            <a:off x="7296449" y="921762"/>
            <a:ext cx="492864" cy="264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2" name="テキスト ボックス 1121">
            <a:extLst>
              <a:ext uri="{FF2B5EF4-FFF2-40B4-BE49-F238E27FC236}">
                <a16:creationId xmlns:a16="http://schemas.microsoft.com/office/drawing/2014/main" id="{A1924A20-672F-C6E4-535D-02329E0B1F32}"/>
              </a:ext>
            </a:extLst>
          </p:cNvPr>
          <p:cNvSpPr txBox="1"/>
          <p:nvPr/>
        </p:nvSpPr>
        <p:spPr>
          <a:xfrm>
            <a:off x="1599901" y="831315"/>
            <a:ext cx="1967875" cy="75343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CCCC"/>
            </a:solidFill>
          </a:ln>
        </p:spPr>
        <p:txBody>
          <a:bodyPr wrap="square" tIns="32400" bIns="32400" rtlCol="0">
            <a:spAutoFit/>
          </a:bodyPr>
          <a:lstStyle/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　つか</a:t>
            </a:r>
          </a:p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ポイントを使う</a:t>
            </a:r>
            <a:endParaRPr kumimoji="1"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kumimoji="1"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I will use points</a:t>
            </a:r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kumimoji="1"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23" name="テキスト ボックス 1122">
            <a:extLst>
              <a:ext uri="{FF2B5EF4-FFF2-40B4-BE49-F238E27FC236}">
                <a16:creationId xmlns:a16="http://schemas.microsoft.com/office/drawing/2014/main" id="{31AEBD45-878E-B24E-5DB0-F566C2FA1AF8}"/>
              </a:ext>
            </a:extLst>
          </p:cNvPr>
          <p:cNvSpPr txBox="1"/>
          <p:nvPr/>
        </p:nvSpPr>
        <p:spPr>
          <a:xfrm>
            <a:off x="1599564" y="1691885"/>
            <a:ext cx="1969200" cy="753431"/>
          </a:xfrm>
          <a:prstGeom prst="roundRect">
            <a:avLst/>
          </a:prstGeom>
          <a:solidFill>
            <a:srgbClr val="FF99FF">
              <a:alpha val="99000"/>
            </a:srgbClr>
          </a:solidFill>
          <a:ln>
            <a:solidFill>
              <a:srgbClr val="FFCCCC"/>
            </a:solidFill>
          </a:ln>
        </p:spPr>
        <p:txBody>
          <a:bodyPr wrap="square" tIns="32400" bIns="32400" rtlCol="0">
            <a:spAutoFit/>
          </a:bodyPr>
          <a:lstStyle/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 た</a:t>
            </a:r>
          </a:p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ポイントを貯める</a:t>
            </a:r>
            <a:endParaRPr kumimoji="1"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kumimoji="1"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I will save points</a:t>
            </a:r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</a:p>
        </p:txBody>
      </p:sp>
      <p:cxnSp>
        <p:nvCxnSpPr>
          <p:cNvPr id="1047" name="直線コネクタ 1046">
            <a:extLst>
              <a:ext uri="{FF2B5EF4-FFF2-40B4-BE49-F238E27FC236}">
                <a16:creationId xmlns:a16="http://schemas.microsoft.com/office/drawing/2014/main" id="{CB1342FE-14CF-FABF-2033-4A1C8B7F9B50}"/>
              </a:ext>
            </a:extLst>
          </p:cNvPr>
          <p:cNvCxnSpPr>
            <a:cxnSpLocks/>
          </p:cNvCxnSpPr>
          <p:nvPr/>
        </p:nvCxnSpPr>
        <p:spPr>
          <a:xfrm flipH="1">
            <a:off x="6310800" y="2784469"/>
            <a:ext cx="1" cy="16200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94" name="四角形: 角を丸くする 1093">
            <a:extLst>
              <a:ext uri="{FF2B5EF4-FFF2-40B4-BE49-F238E27FC236}">
                <a16:creationId xmlns:a16="http://schemas.microsoft.com/office/drawing/2014/main" id="{A3244641-8516-9F0B-B6DB-A7408FDCCE8B}"/>
              </a:ext>
            </a:extLst>
          </p:cNvPr>
          <p:cNvSpPr/>
          <p:nvPr/>
        </p:nvSpPr>
        <p:spPr>
          <a:xfrm>
            <a:off x="7990120" y="2900739"/>
            <a:ext cx="1785971" cy="1746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1091" name="図 1090">
            <a:extLst>
              <a:ext uri="{FF2B5EF4-FFF2-40B4-BE49-F238E27FC236}">
                <a16:creationId xmlns:a16="http://schemas.microsoft.com/office/drawing/2014/main" id="{51E993FB-BE04-FF70-731B-A4511C64BF7F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673" y="2991398"/>
            <a:ext cx="1505217" cy="979545"/>
          </a:xfrm>
          <a:prstGeom prst="rect">
            <a:avLst/>
          </a:prstGeom>
        </p:spPr>
      </p:pic>
      <p:sp>
        <p:nvSpPr>
          <p:cNvPr id="1095" name="テキスト ボックス 1094">
            <a:extLst>
              <a:ext uri="{FF2B5EF4-FFF2-40B4-BE49-F238E27FC236}">
                <a16:creationId xmlns:a16="http://schemas.microsoft.com/office/drawing/2014/main" id="{6F272A8B-E91E-FEA0-F29E-6373315F3E0D}"/>
              </a:ext>
            </a:extLst>
          </p:cNvPr>
          <p:cNvSpPr txBox="1"/>
          <p:nvPr/>
        </p:nvSpPr>
        <p:spPr>
          <a:xfrm>
            <a:off x="8021965" y="3936027"/>
            <a:ext cx="172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りょうしゅうしょ</a:t>
            </a:r>
          </a:p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領収書</a:t>
            </a:r>
          </a:p>
        </p:txBody>
      </p:sp>
      <p:sp>
        <p:nvSpPr>
          <p:cNvPr id="1096" name="正方形/長方形 1095">
            <a:extLst>
              <a:ext uri="{FF2B5EF4-FFF2-40B4-BE49-F238E27FC236}">
                <a16:creationId xmlns:a16="http://schemas.microsoft.com/office/drawing/2014/main" id="{E3184948-8D6D-CDCF-5E3A-869111138E3F}"/>
              </a:ext>
            </a:extLst>
          </p:cNvPr>
          <p:cNvSpPr/>
          <p:nvPr/>
        </p:nvSpPr>
        <p:spPr>
          <a:xfrm>
            <a:off x="7947300" y="4360937"/>
            <a:ext cx="1907169" cy="234710"/>
          </a:xfrm>
          <a:prstGeom prst="rect">
            <a:avLst/>
          </a:prstGeom>
          <a:noFill/>
        </p:spPr>
        <p:txBody>
          <a:bodyPr wrap="square" tIns="32400" bIns="32400">
            <a:spAutoFit/>
          </a:bodyPr>
          <a:lstStyle/>
          <a:p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(Hand-written Receipt)</a:t>
            </a:r>
            <a:endParaRPr lang="ja-JP" altLang="en-US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1D07D3E6-B7EC-61F2-E804-31ADDCEC93CF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9906000" cy="640080"/>
          </a:xfrm>
          <a:prstGeom prst="rect">
            <a:avLst/>
          </a:prstGeom>
          <a:solidFill>
            <a:srgbClr val="00B050"/>
          </a:solidFill>
          <a:effectLst/>
        </p:spPr>
        <p:txBody>
          <a:bodyPr vert="horz" lIns="91440" tIns="0" rIns="91440" bIns="36000" rtlCol="0" anchor="b" anchorCtr="0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コミュニケーション支援ボード</a:t>
            </a:r>
          </a:p>
        </p:txBody>
      </p:sp>
      <p:pic>
        <p:nvPicPr>
          <p:cNvPr id="51" name="図 50">
            <a:extLst>
              <a:ext uri="{FF2B5EF4-FFF2-40B4-BE49-F238E27FC236}">
                <a16:creationId xmlns:a16="http://schemas.microsoft.com/office/drawing/2014/main" id="{5A1D73DE-694C-D3B3-DFC1-2A85B0E03378}"/>
              </a:ext>
            </a:extLst>
          </p:cNvPr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1298" y="36000"/>
            <a:ext cx="472834" cy="566167"/>
          </a:xfrm>
          <a:prstGeom prst="roundRect">
            <a:avLst>
              <a:gd name="adj" fmla="val 16667"/>
            </a:avLst>
          </a:prstGeom>
          <a:ln>
            <a:noFill/>
          </a:ln>
          <a:effectLst/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2" name="Picture 2" descr="耳マーク - 一般社団法人全日本難聴者・中途失聴者団体連合会">
            <a:extLst>
              <a:ext uri="{FF2B5EF4-FFF2-40B4-BE49-F238E27FC236}">
                <a16:creationId xmlns:a16="http://schemas.microsoft.com/office/drawing/2014/main" id="{89425C42-C04B-824C-9FED-CD9E0E4DA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4917" y="53460"/>
            <a:ext cx="430088" cy="524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耳マーク - 一般社団法人全日本難聴者・中途失聴者団体連合会">
            <a:extLst>
              <a:ext uri="{FF2B5EF4-FFF2-40B4-BE49-F238E27FC236}">
                <a16:creationId xmlns:a16="http://schemas.microsoft.com/office/drawing/2014/main" id="{D05691B3-5FA1-5E43-EDED-EC1EF856AA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97954" y="54000"/>
            <a:ext cx="430088" cy="524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919438D5-F38D-747B-85AE-2EE83D000B3C}"/>
              </a:ext>
            </a:extLst>
          </p:cNvPr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3610" y="36126"/>
            <a:ext cx="472834" cy="566167"/>
          </a:xfrm>
          <a:prstGeom prst="roundRect">
            <a:avLst>
              <a:gd name="adj" fmla="val 16667"/>
            </a:avLst>
          </a:prstGeom>
          <a:ln>
            <a:noFill/>
          </a:ln>
          <a:effectLst/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85" name="テキスト ボックス 1084">
            <a:extLst>
              <a:ext uri="{FF2B5EF4-FFF2-40B4-BE49-F238E27FC236}">
                <a16:creationId xmlns:a16="http://schemas.microsoft.com/office/drawing/2014/main" id="{A96660C0-DDD4-DF2A-5971-7200E293B784}"/>
              </a:ext>
            </a:extLst>
          </p:cNvPr>
          <p:cNvSpPr txBox="1"/>
          <p:nvPr/>
        </p:nvSpPr>
        <p:spPr>
          <a:xfrm>
            <a:off x="4435147" y="1827188"/>
            <a:ext cx="1360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にもつ　　　　おく</a:t>
            </a:r>
          </a:p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荷物を送る</a:t>
            </a: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6F12F302-E2AF-8459-3CB9-E56511744E19}"/>
              </a:ext>
            </a:extLst>
          </p:cNvPr>
          <p:cNvPicPr>
            <a:picLocks noChangeAspect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958500" y="1422464"/>
            <a:ext cx="426262" cy="358593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C4D8ADFC-78F5-DB1A-F495-CA75101147E1}"/>
              </a:ext>
            </a:extLst>
          </p:cNvPr>
          <p:cNvPicPr>
            <a:picLocks noChangeAspect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3971" y="875111"/>
            <a:ext cx="924317" cy="966605"/>
          </a:xfrm>
          <a:prstGeom prst="rect">
            <a:avLst/>
          </a:prstGeom>
        </p:spPr>
      </p:pic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4A8CF1DB-5663-80FA-2CEA-275918A094BF}"/>
              </a:ext>
            </a:extLst>
          </p:cNvPr>
          <p:cNvGrpSpPr/>
          <p:nvPr/>
        </p:nvGrpSpPr>
        <p:grpSpPr>
          <a:xfrm>
            <a:off x="5582406" y="862730"/>
            <a:ext cx="861473" cy="959269"/>
            <a:chOff x="4260636" y="1100682"/>
            <a:chExt cx="3562451" cy="3966864"/>
          </a:xfrm>
        </p:grpSpPr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DECE8EA5-1F67-272C-6D8C-E55CEE212A8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658131" y="1100682"/>
              <a:ext cx="3164956" cy="3966864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36843A09-48E2-8B41-B047-5FB24ABB6EA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260636" y="1413158"/>
              <a:ext cx="2643175" cy="3654388"/>
            </a:xfrm>
            <a:prstGeom prst="rect">
              <a:avLst/>
            </a:prstGeom>
          </p:spPr>
        </p:pic>
      </p:grpSp>
      <p:sp>
        <p:nvSpPr>
          <p:cNvPr id="1024" name="矢印: 下カーブ 1023">
            <a:extLst>
              <a:ext uri="{FF2B5EF4-FFF2-40B4-BE49-F238E27FC236}">
                <a16:creationId xmlns:a16="http://schemas.microsoft.com/office/drawing/2014/main" id="{AD912FCD-5ECD-0C08-17B7-9F7F30AFD742}"/>
              </a:ext>
            </a:extLst>
          </p:cNvPr>
          <p:cNvSpPr/>
          <p:nvPr/>
        </p:nvSpPr>
        <p:spPr>
          <a:xfrm>
            <a:off x="4777956" y="1275599"/>
            <a:ext cx="866859" cy="264835"/>
          </a:xfrm>
          <a:prstGeom prst="curvedDownArrow">
            <a:avLst>
              <a:gd name="adj1" fmla="val 56504"/>
              <a:gd name="adj2" fmla="val 133402"/>
              <a:gd name="adj3" fmla="val 40934"/>
            </a:avLst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CA3BCD48-78F8-BFAB-1291-8D6CD78BF8D5}"/>
              </a:ext>
            </a:extLst>
          </p:cNvPr>
          <p:cNvSpPr/>
          <p:nvPr/>
        </p:nvSpPr>
        <p:spPr>
          <a:xfrm>
            <a:off x="1936800" y="4818042"/>
            <a:ext cx="2958662" cy="7653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83639749-777D-B45C-C961-9D4F7DADBA77}"/>
              </a:ext>
            </a:extLst>
          </p:cNvPr>
          <p:cNvSpPr/>
          <p:nvPr/>
        </p:nvSpPr>
        <p:spPr>
          <a:xfrm>
            <a:off x="8299670" y="4818041"/>
            <a:ext cx="1480167" cy="18970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4B0FB7FA-908B-54C7-9D55-E5194C409F61}"/>
              </a:ext>
            </a:extLst>
          </p:cNvPr>
          <p:cNvSpPr/>
          <p:nvPr/>
        </p:nvSpPr>
        <p:spPr>
          <a:xfrm>
            <a:off x="5014800" y="4818042"/>
            <a:ext cx="2958660" cy="76538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7" name="Picture 10">
            <a:extLst>
              <a:ext uri="{FF2B5EF4-FFF2-40B4-BE49-F238E27FC236}">
                <a16:creationId xmlns:a16="http://schemas.microsoft.com/office/drawing/2014/main" id="{0A1C5452-6300-441F-5F1C-4CA87D901D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17650" y="4881376"/>
            <a:ext cx="391556" cy="61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7325CF2E-8A32-327D-70B4-5B79AD104C10}"/>
              </a:ext>
            </a:extLst>
          </p:cNvPr>
          <p:cNvSpPr/>
          <p:nvPr/>
        </p:nvSpPr>
        <p:spPr>
          <a:xfrm>
            <a:off x="129024" y="4818041"/>
            <a:ext cx="1480167" cy="18970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円: 塗りつぶしなし 8">
            <a:extLst>
              <a:ext uri="{FF2B5EF4-FFF2-40B4-BE49-F238E27FC236}">
                <a16:creationId xmlns:a16="http://schemas.microsoft.com/office/drawing/2014/main" id="{42F8FE36-554A-838C-BAAE-46C076B00EE2}"/>
              </a:ext>
            </a:extLst>
          </p:cNvPr>
          <p:cNvSpPr/>
          <p:nvPr/>
        </p:nvSpPr>
        <p:spPr>
          <a:xfrm>
            <a:off x="452874" y="5176265"/>
            <a:ext cx="833378" cy="835311"/>
          </a:xfrm>
          <a:prstGeom prst="don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6FB4EB7-407F-0473-2CA5-3ED3DFCB2F5B}"/>
              </a:ext>
            </a:extLst>
          </p:cNvPr>
          <p:cNvSpPr txBox="1"/>
          <p:nvPr/>
        </p:nvSpPr>
        <p:spPr>
          <a:xfrm>
            <a:off x="142125" y="6162336"/>
            <a:ext cx="1467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はい</a:t>
            </a:r>
          </a:p>
        </p:txBody>
      </p:sp>
      <p:sp>
        <p:nvSpPr>
          <p:cNvPr id="11" name="乗算記号 10">
            <a:extLst>
              <a:ext uri="{FF2B5EF4-FFF2-40B4-BE49-F238E27FC236}">
                <a16:creationId xmlns:a16="http://schemas.microsoft.com/office/drawing/2014/main" id="{1CE5C74B-9927-2FF3-2738-83D56E7D8D8D}"/>
              </a:ext>
            </a:extLst>
          </p:cNvPr>
          <p:cNvSpPr/>
          <p:nvPr/>
        </p:nvSpPr>
        <p:spPr>
          <a:xfrm>
            <a:off x="8452428" y="5033256"/>
            <a:ext cx="1226165" cy="1121525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790235-5F07-E5EA-3516-10A666CA5D88}"/>
              </a:ext>
            </a:extLst>
          </p:cNvPr>
          <p:cNvSpPr txBox="1"/>
          <p:nvPr/>
        </p:nvSpPr>
        <p:spPr>
          <a:xfrm>
            <a:off x="8299669" y="6163200"/>
            <a:ext cx="1487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いいえ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8C49B686-0255-9219-B1DA-E840B92CE723}"/>
              </a:ext>
            </a:extLst>
          </p:cNvPr>
          <p:cNvSpPr/>
          <p:nvPr/>
        </p:nvSpPr>
        <p:spPr>
          <a:xfrm>
            <a:off x="1936800" y="5741999"/>
            <a:ext cx="496981" cy="9720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F2106A92-3793-CE97-36DD-E40E807AC1F6}"/>
              </a:ext>
            </a:extLst>
          </p:cNvPr>
          <p:cNvSpPr/>
          <p:nvPr/>
        </p:nvSpPr>
        <p:spPr>
          <a:xfrm>
            <a:off x="2552400" y="5741999"/>
            <a:ext cx="496981" cy="9720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EBDF0CC6-9BEF-DE4F-4819-0BDA1C5FA5E0}"/>
              </a:ext>
            </a:extLst>
          </p:cNvPr>
          <p:cNvSpPr/>
          <p:nvPr/>
        </p:nvSpPr>
        <p:spPr>
          <a:xfrm>
            <a:off x="3168000" y="5741999"/>
            <a:ext cx="496981" cy="9720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18C486DB-708B-F76A-2B7D-513555069657}"/>
              </a:ext>
            </a:extLst>
          </p:cNvPr>
          <p:cNvSpPr/>
          <p:nvPr/>
        </p:nvSpPr>
        <p:spPr>
          <a:xfrm>
            <a:off x="3783600" y="5741999"/>
            <a:ext cx="496981" cy="9720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AF2BB3D6-E51D-BE97-9247-66EDB1813343}"/>
              </a:ext>
            </a:extLst>
          </p:cNvPr>
          <p:cNvSpPr/>
          <p:nvPr/>
        </p:nvSpPr>
        <p:spPr>
          <a:xfrm>
            <a:off x="4398916" y="5741999"/>
            <a:ext cx="496981" cy="9720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51D169AE-C525-0161-13AE-7DFED19B6C81}"/>
              </a:ext>
            </a:extLst>
          </p:cNvPr>
          <p:cNvSpPr/>
          <p:nvPr/>
        </p:nvSpPr>
        <p:spPr>
          <a:xfrm>
            <a:off x="5014102" y="5742000"/>
            <a:ext cx="496981" cy="9720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DB9AB4CE-7C1F-D2F9-E4D7-0A8D9AEDEED8}"/>
              </a:ext>
            </a:extLst>
          </p:cNvPr>
          <p:cNvSpPr/>
          <p:nvPr/>
        </p:nvSpPr>
        <p:spPr>
          <a:xfrm>
            <a:off x="5630400" y="5741999"/>
            <a:ext cx="496981" cy="9720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30585EBF-41F8-80F6-069A-BF23BA2FC46C}"/>
              </a:ext>
            </a:extLst>
          </p:cNvPr>
          <p:cNvSpPr/>
          <p:nvPr/>
        </p:nvSpPr>
        <p:spPr>
          <a:xfrm>
            <a:off x="6246000" y="5741999"/>
            <a:ext cx="496981" cy="9720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B78F8623-3E25-71BE-B0CF-07214627CF48}"/>
              </a:ext>
            </a:extLst>
          </p:cNvPr>
          <p:cNvSpPr/>
          <p:nvPr/>
        </p:nvSpPr>
        <p:spPr>
          <a:xfrm>
            <a:off x="6861600" y="5742000"/>
            <a:ext cx="496981" cy="9720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186CFA25-1C40-1021-A75B-D026EF7E39A6}"/>
              </a:ext>
            </a:extLst>
          </p:cNvPr>
          <p:cNvSpPr/>
          <p:nvPr/>
        </p:nvSpPr>
        <p:spPr>
          <a:xfrm>
            <a:off x="7477200" y="5742000"/>
            <a:ext cx="496981" cy="9720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7436713-1251-6885-E973-78B3AA9C3305}"/>
              </a:ext>
            </a:extLst>
          </p:cNvPr>
          <p:cNvSpPr txBox="1"/>
          <p:nvPr/>
        </p:nvSpPr>
        <p:spPr>
          <a:xfrm>
            <a:off x="1936800" y="4894204"/>
            <a:ext cx="2958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                       こすう</a:t>
            </a:r>
            <a:endParaRPr kumimoji="1"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個数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EE027FC-410D-8C45-5F2D-D55770C4FA82}"/>
              </a:ext>
            </a:extLst>
          </p:cNvPr>
          <p:cNvSpPr txBox="1"/>
          <p:nvPr/>
        </p:nvSpPr>
        <p:spPr>
          <a:xfrm>
            <a:off x="8299669" y="6437342"/>
            <a:ext cx="1480167" cy="234710"/>
          </a:xfrm>
          <a:prstGeom prst="rect">
            <a:avLst/>
          </a:prstGeom>
          <a:noFill/>
        </p:spPr>
        <p:txBody>
          <a:bodyPr wrap="square" tIns="32400" bIns="32400">
            <a:spAutoFit/>
          </a:bodyPr>
          <a:lstStyle/>
          <a:p>
            <a:pPr algn="ctr"/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No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7806C7E-F69B-14BF-DD7E-75B9EBDEE75D}"/>
              </a:ext>
            </a:extLst>
          </p:cNvPr>
          <p:cNvSpPr txBox="1"/>
          <p:nvPr/>
        </p:nvSpPr>
        <p:spPr>
          <a:xfrm>
            <a:off x="134012" y="6436175"/>
            <a:ext cx="1475179" cy="234710"/>
          </a:xfrm>
          <a:prstGeom prst="rect">
            <a:avLst/>
          </a:prstGeom>
          <a:noFill/>
        </p:spPr>
        <p:txBody>
          <a:bodyPr wrap="square" tIns="32400" bIns="32400">
            <a:spAutoFit/>
          </a:bodyPr>
          <a:lstStyle/>
          <a:p>
            <a:pPr algn="ctr"/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Yes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B4431FC-38DE-6648-6343-5419DA0D8982}"/>
              </a:ext>
            </a:extLst>
          </p:cNvPr>
          <p:cNvSpPr txBox="1"/>
          <p:nvPr/>
        </p:nvSpPr>
        <p:spPr>
          <a:xfrm>
            <a:off x="1936800" y="5306155"/>
            <a:ext cx="2958661" cy="234710"/>
          </a:xfrm>
          <a:prstGeom prst="rect">
            <a:avLst/>
          </a:prstGeom>
          <a:noFill/>
        </p:spPr>
        <p:txBody>
          <a:bodyPr wrap="square" tIns="32400" bIns="32400">
            <a:spAutoFit/>
          </a:bodyPr>
          <a:lstStyle/>
          <a:p>
            <a:pPr algn="ctr"/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Quantity)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8D20510-C6FD-74E8-BD53-4ABA6BE8B84F}"/>
              </a:ext>
            </a:extLst>
          </p:cNvPr>
          <p:cNvSpPr txBox="1"/>
          <p:nvPr/>
        </p:nvSpPr>
        <p:spPr>
          <a:xfrm>
            <a:off x="5877370" y="4992797"/>
            <a:ext cx="2289948" cy="280876"/>
          </a:xfrm>
          <a:prstGeom prst="rect">
            <a:avLst/>
          </a:prstGeom>
          <a:noFill/>
        </p:spPr>
        <p:txBody>
          <a:bodyPr wrap="square" tIns="32400" bIns="32400" rtlCol="0">
            <a:spAutoFit/>
          </a:bodyPr>
          <a:lstStyle/>
          <a:p>
            <a:r>
              <a:rPr kumimoji="1" lang="ja-JP" altLang="en-US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タバコ</a:t>
            </a:r>
            <a:r>
              <a:rPr kumimoji="1"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kumimoji="1" lang="en-US" altLang="ja-JP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Tobacco)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4411D81-948B-516B-91FD-AA2DA9E2D98F}"/>
              </a:ext>
            </a:extLst>
          </p:cNvPr>
          <p:cNvSpPr txBox="1"/>
          <p:nvPr/>
        </p:nvSpPr>
        <p:spPr>
          <a:xfrm>
            <a:off x="2422386" y="5871600"/>
            <a:ext cx="677108" cy="72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5E4AA48-26E9-704F-7B3E-AFC14EC23957}"/>
              </a:ext>
            </a:extLst>
          </p:cNvPr>
          <p:cNvSpPr txBox="1"/>
          <p:nvPr/>
        </p:nvSpPr>
        <p:spPr>
          <a:xfrm>
            <a:off x="1809169" y="5871600"/>
            <a:ext cx="677108" cy="72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０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39AFFE2-7BA7-4AFC-E5E5-463C2D2B9B96}"/>
              </a:ext>
            </a:extLst>
          </p:cNvPr>
          <p:cNvSpPr txBox="1"/>
          <p:nvPr/>
        </p:nvSpPr>
        <p:spPr>
          <a:xfrm>
            <a:off x="3045861" y="5871600"/>
            <a:ext cx="677108" cy="72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5B5B0AC-6EF5-EE18-8DBF-8589CC7D058E}"/>
              </a:ext>
            </a:extLst>
          </p:cNvPr>
          <p:cNvSpPr txBox="1"/>
          <p:nvPr/>
        </p:nvSpPr>
        <p:spPr>
          <a:xfrm>
            <a:off x="3666535" y="5871600"/>
            <a:ext cx="677108" cy="72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B6FD138B-A3DE-D17E-4E8E-750E17A1F5F5}"/>
              </a:ext>
            </a:extLst>
          </p:cNvPr>
          <p:cNvSpPr txBox="1"/>
          <p:nvPr/>
        </p:nvSpPr>
        <p:spPr>
          <a:xfrm>
            <a:off x="4272531" y="5871600"/>
            <a:ext cx="677108" cy="72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3EFE4A3-8126-AF36-AD9D-04753C9BB99E}"/>
              </a:ext>
            </a:extLst>
          </p:cNvPr>
          <p:cNvSpPr txBox="1"/>
          <p:nvPr/>
        </p:nvSpPr>
        <p:spPr>
          <a:xfrm>
            <a:off x="4892037" y="5871600"/>
            <a:ext cx="677108" cy="72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1933787-B175-5EDE-526D-B82494398612}"/>
              </a:ext>
            </a:extLst>
          </p:cNvPr>
          <p:cNvSpPr txBox="1"/>
          <p:nvPr/>
        </p:nvSpPr>
        <p:spPr>
          <a:xfrm>
            <a:off x="6120258" y="5871600"/>
            <a:ext cx="677108" cy="72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E658CB9-FE3F-89F3-3594-414E77EFFBCA}"/>
              </a:ext>
            </a:extLst>
          </p:cNvPr>
          <p:cNvSpPr txBox="1"/>
          <p:nvPr/>
        </p:nvSpPr>
        <p:spPr>
          <a:xfrm>
            <a:off x="5506935" y="5871600"/>
            <a:ext cx="677108" cy="72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19D6DED-4AE7-E0FB-8FC9-8E67D746FA30}"/>
              </a:ext>
            </a:extLst>
          </p:cNvPr>
          <p:cNvSpPr txBox="1"/>
          <p:nvPr/>
        </p:nvSpPr>
        <p:spPr>
          <a:xfrm>
            <a:off x="6738574" y="5871600"/>
            <a:ext cx="677108" cy="72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BB1679C-83FA-86EC-BDDD-8ADCDEA83D8D}"/>
              </a:ext>
            </a:extLst>
          </p:cNvPr>
          <p:cNvSpPr txBox="1"/>
          <p:nvPr/>
        </p:nvSpPr>
        <p:spPr>
          <a:xfrm>
            <a:off x="7352979" y="5871600"/>
            <a:ext cx="677108" cy="720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DC9C1FDC-E54A-B155-05DD-59BA16C082EB}"/>
              </a:ext>
            </a:extLst>
          </p:cNvPr>
          <p:cNvSpPr txBox="1"/>
          <p:nvPr/>
        </p:nvSpPr>
        <p:spPr>
          <a:xfrm>
            <a:off x="5816888" y="5298780"/>
            <a:ext cx="2150129" cy="250099"/>
          </a:xfrm>
          <a:prstGeom prst="rect">
            <a:avLst/>
          </a:prstGeom>
          <a:noFill/>
        </p:spPr>
        <p:txBody>
          <a:bodyPr wrap="square" tIns="32400" bIns="32400">
            <a:spAutoFit/>
          </a:bodyPr>
          <a:lstStyle/>
          <a:p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No.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kumimoji="1" lang="en-US" altLang="ja-JP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Tobacco</a:t>
            </a:r>
            <a:r>
              <a:rPr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number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1136" name="図 1135">
            <a:extLst>
              <a:ext uri="{FF2B5EF4-FFF2-40B4-BE49-F238E27FC236}">
                <a16:creationId xmlns:a16="http://schemas.microsoft.com/office/drawing/2014/main" id="{92391F10-7BCA-46D2-2C17-25B9CB9A0895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173" y="53045"/>
            <a:ext cx="329788" cy="52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7" name="図 1136">
            <a:extLst>
              <a:ext uri="{FF2B5EF4-FFF2-40B4-BE49-F238E27FC236}">
                <a16:creationId xmlns:a16="http://schemas.microsoft.com/office/drawing/2014/main" id="{68F74910-9DBA-45D3-DAED-57F41DC396DA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594" y="54000"/>
            <a:ext cx="329788" cy="525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1" name="テキスト ボックス 1120">
            <a:extLst>
              <a:ext uri="{FF2B5EF4-FFF2-40B4-BE49-F238E27FC236}">
                <a16:creationId xmlns:a16="http://schemas.microsoft.com/office/drawing/2014/main" id="{1A93EFF0-16DC-351E-D5CF-4E11275D822B}"/>
              </a:ext>
            </a:extLst>
          </p:cNvPr>
          <p:cNvSpPr txBox="1"/>
          <p:nvPr/>
        </p:nvSpPr>
        <p:spPr>
          <a:xfrm>
            <a:off x="8168640" y="6720840"/>
            <a:ext cx="185962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作成：大阪市西区地域自立支援協議会</a:t>
            </a:r>
          </a:p>
        </p:txBody>
      </p:sp>
    </p:spTree>
    <p:extLst>
      <p:ext uri="{BB962C8B-B14F-4D97-AF65-F5344CB8AC3E}">
        <p14:creationId xmlns:p14="http://schemas.microsoft.com/office/powerpoint/2010/main" val="1971398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305</Words>
  <Application>Microsoft Office PowerPoint</Application>
  <PresentationFormat>A4 210 x 297 mm</PresentationFormat>
  <Paragraphs>111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UD デジタル 教科書体 NK-B</vt:lpstr>
      <vt:lpstr>UD デジタル 教科書体 NK-R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2025-02-14T10:11:39Z</dcterms:created>
  <dcterms:modified xsi:type="dcterms:W3CDTF">2025-03-19T02:20:31Z</dcterms:modified>
</cp:coreProperties>
</file>