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
  </p:notesMasterIdLst>
  <p:sldIdLst>
    <p:sldId id="256" r:id="rId2"/>
    <p:sldId id="257" r:id="rId3"/>
  </p:sldIdLst>
  <p:sldSz cx="6858000" cy="12192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18" autoAdjust="0"/>
  </p:normalViewPr>
  <p:slideViewPr>
    <p:cSldViewPr snapToGrid="0">
      <p:cViewPr varScale="1">
        <p:scale>
          <a:sx n="61" d="100"/>
          <a:sy n="61" d="100"/>
        </p:scale>
        <p:origin x="2448" y="43"/>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4" d="100"/>
          <a:sy n="64" d="100"/>
        </p:scale>
        <p:origin x="2021" y="3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8832" cy="495029"/>
          </a:xfrm>
          <a:prstGeom prst="rect">
            <a:avLst/>
          </a:prstGeom>
        </p:spPr>
        <p:txBody>
          <a:bodyPr vert="horz" lIns="91426" tIns="45713" rIns="91426"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1"/>
            <a:ext cx="2918832" cy="495029"/>
          </a:xfrm>
          <a:prstGeom prst="rect">
            <a:avLst/>
          </a:prstGeom>
        </p:spPr>
        <p:txBody>
          <a:bodyPr vert="horz" lIns="91426" tIns="45713" rIns="91426" bIns="45713" rtlCol="0"/>
          <a:lstStyle>
            <a:lvl1pPr algn="r">
              <a:defRPr sz="1200"/>
            </a:lvl1pPr>
          </a:lstStyle>
          <a:p>
            <a:fld id="{F0CF1DDD-BCE9-4614-82B1-782437799F9E}" type="datetimeFigureOut">
              <a:rPr kumimoji="1" lang="ja-JP" altLang="en-US" smtClean="0"/>
              <a:t>2025/2/14</a:t>
            </a:fld>
            <a:endParaRPr kumimoji="1" lang="ja-JP" altLang="en-US"/>
          </a:p>
        </p:txBody>
      </p:sp>
      <p:sp>
        <p:nvSpPr>
          <p:cNvPr id="4" name="スライド イメージ プレースホルダー 3"/>
          <p:cNvSpPr>
            <a:spLocks noGrp="1" noRot="1" noChangeAspect="1"/>
          </p:cNvSpPr>
          <p:nvPr>
            <p:ph type="sldImg" idx="2"/>
          </p:nvPr>
        </p:nvSpPr>
        <p:spPr>
          <a:xfrm>
            <a:off x="2432050" y="1233488"/>
            <a:ext cx="1871663" cy="3330575"/>
          </a:xfrm>
          <a:prstGeom prst="rect">
            <a:avLst/>
          </a:prstGeom>
          <a:noFill/>
          <a:ln w="12700">
            <a:solidFill>
              <a:prstClr val="black"/>
            </a:solidFill>
          </a:ln>
        </p:spPr>
        <p:txBody>
          <a:bodyPr vert="horz" lIns="91426" tIns="45713" rIns="91426" bIns="45713"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1"/>
          </a:xfrm>
          <a:prstGeom prst="rect">
            <a:avLst/>
          </a:prstGeom>
        </p:spPr>
        <p:txBody>
          <a:bodyPr vert="horz" lIns="91426" tIns="45713" rIns="91426" bIns="457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288"/>
            <a:ext cx="2918832" cy="495028"/>
          </a:xfrm>
          <a:prstGeom prst="rect">
            <a:avLst/>
          </a:prstGeom>
        </p:spPr>
        <p:txBody>
          <a:bodyPr vert="horz" lIns="91426" tIns="45713" rIns="91426"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8"/>
            <a:ext cx="2918832" cy="495028"/>
          </a:xfrm>
          <a:prstGeom prst="rect">
            <a:avLst/>
          </a:prstGeom>
        </p:spPr>
        <p:txBody>
          <a:bodyPr vert="horz" lIns="91426" tIns="45713" rIns="91426" bIns="45713" rtlCol="0" anchor="b"/>
          <a:lstStyle>
            <a:lvl1pPr algn="r">
              <a:defRPr sz="1200"/>
            </a:lvl1pPr>
          </a:lstStyle>
          <a:p>
            <a:fld id="{A61626E8-2034-4486-B693-5188C617A6F1}" type="slidenum">
              <a:rPr kumimoji="1" lang="ja-JP" altLang="en-US" smtClean="0"/>
              <a:t>‹#›</a:t>
            </a:fld>
            <a:endParaRPr kumimoji="1" lang="ja-JP" altLang="en-US"/>
          </a:p>
        </p:txBody>
      </p:sp>
    </p:spTree>
    <p:extLst>
      <p:ext uri="{BB962C8B-B14F-4D97-AF65-F5344CB8AC3E}">
        <p14:creationId xmlns:p14="http://schemas.microsoft.com/office/powerpoint/2010/main" val="296169583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1.png"/><Relationship Id="rId7" Type="http://schemas.openxmlformats.org/officeDocument/2006/relationships/image" Target="../media/image9.png"/><Relationship Id="rId2" Type="http://schemas.openxmlformats.org/officeDocument/2006/relationships/slide" Target="../slides/slide1.xml"/><Relationship Id="rId1" Type="http://schemas.openxmlformats.org/officeDocument/2006/relationships/notesMaster" Target="../notesMasters/notesMaster1.xml"/><Relationship Id="rId6" Type="http://schemas.openxmlformats.org/officeDocument/2006/relationships/image" Target="../media/image8.png"/><Relationship Id="rId5" Type="http://schemas.openxmlformats.org/officeDocument/2006/relationships/image" Target="../media/image2.png"/><Relationship Id="rId4" Type="http://schemas.openxmlformats.org/officeDocument/2006/relationships/image" Target="../media/image3.png"/></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0" name="Picture 16" descr="木のテーブルのイラスト（正面・天板のみ）">
            <a:extLst>
              <a:ext uri="{FF2B5EF4-FFF2-40B4-BE49-F238E27FC236}">
                <a16:creationId xmlns:a16="http://schemas.microsoft.com/office/drawing/2014/main" id="{18C77F20-3A31-8D14-C015-F1750C0C87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8554" y="4643157"/>
            <a:ext cx="4603578" cy="2566616"/>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エプロン姿の女性の表情のイラスト「笑った顔」">
            <a:extLst>
              <a:ext uri="{FF2B5EF4-FFF2-40B4-BE49-F238E27FC236}">
                <a16:creationId xmlns:a16="http://schemas.microsoft.com/office/drawing/2014/main" id="{2FDA5813-5B63-8E93-DF60-6223B93F6D5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846916">
            <a:off x="3803698" y="2962301"/>
            <a:ext cx="1698262" cy="2433477"/>
          </a:xfrm>
          <a:prstGeom prst="rect">
            <a:avLst/>
          </a:prstGeom>
          <a:noFill/>
          <a:extLst>
            <a:ext uri="{909E8E84-426E-40DD-AFC4-6F175D3DCCD1}">
              <a14:hiddenFill xmlns:a14="http://schemas.microsoft.com/office/drawing/2010/main">
                <a:solidFill>
                  <a:srgbClr val="FFFFFF"/>
                </a:solidFill>
              </a14:hiddenFill>
            </a:ext>
          </a:extLst>
        </p:spPr>
      </p:pic>
      <p:sp>
        <p:nvSpPr>
          <p:cNvPr id="3" name="ノート プレースホルダー 2"/>
          <p:cNvSpPr>
            <a:spLocks noGrp="1"/>
          </p:cNvSpPr>
          <p:nvPr>
            <p:ph type="body" idx="1"/>
          </p:nvPr>
        </p:nvSpPr>
        <p:spPr>
          <a:xfrm>
            <a:off x="117732" y="304386"/>
            <a:ext cx="6456833" cy="1721571"/>
          </a:xfrm>
          <a:solidFill>
            <a:srgbClr val="00B050"/>
          </a:solidFill>
          <a:ln w="76200">
            <a:solidFill>
              <a:srgbClr val="00B050"/>
            </a:solidFill>
          </a:ln>
        </p:spPr>
        <p:txBody>
          <a:bodyPr/>
          <a:lstStyle/>
          <a:p>
            <a:endParaRPr lang="ja-JP" altLang="en-US" sz="3600" dirty="0">
              <a:ln w="0">
                <a:solidFill>
                  <a:schemeClr val="accent6">
                    <a:lumMod val="60000"/>
                    <a:lumOff val="40000"/>
                  </a:schemeClr>
                </a:solidFill>
              </a:ln>
              <a:solidFill>
                <a:schemeClr val="bg1"/>
              </a:solidFill>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p:txBody>
      </p:sp>
      <p:sp>
        <p:nvSpPr>
          <p:cNvPr id="4" name="スライド番号プレースホルダー 3"/>
          <p:cNvSpPr>
            <a:spLocks noGrp="1"/>
          </p:cNvSpPr>
          <p:nvPr>
            <p:ph type="sldNum" sz="quarter" idx="5"/>
          </p:nvPr>
        </p:nvSpPr>
        <p:spPr/>
        <p:txBody>
          <a:bodyPr/>
          <a:lstStyle/>
          <a:p>
            <a:fld id="{A61626E8-2034-4486-B693-5188C617A6F1}" type="slidenum">
              <a:rPr kumimoji="1" lang="ja-JP" altLang="en-US" smtClean="0"/>
              <a:t>1</a:t>
            </a:fld>
            <a:endParaRPr kumimoji="1" lang="ja-JP" altLang="en-US"/>
          </a:p>
        </p:txBody>
      </p:sp>
      <p:sp>
        <p:nvSpPr>
          <p:cNvPr id="5" name="テキスト ボックス 4">
            <a:extLst>
              <a:ext uri="{FF2B5EF4-FFF2-40B4-BE49-F238E27FC236}">
                <a16:creationId xmlns:a16="http://schemas.microsoft.com/office/drawing/2014/main" id="{30B557D1-961E-7716-9F22-5E4151D4CF3F}"/>
              </a:ext>
            </a:extLst>
          </p:cNvPr>
          <p:cNvSpPr txBox="1"/>
          <p:nvPr/>
        </p:nvSpPr>
        <p:spPr>
          <a:xfrm>
            <a:off x="146711" y="7575066"/>
            <a:ext cx="6442344" cy="830997"/>
          </a:xfrm>
          <a:prstGeom prst="rect">
            <a:avLst/>
          </a:prstGeom>
          <a:noFill/>
        </p:spPr>
        <p:txBody>
          <a:bodyPr wrap="square" lIns="91426" tIns="45713" rIns="91426" bIns="45713" rtlCol="0">
            <a:spAutoFit/>
          </a:bodyPr>
          <a:lstStyle/>
          <a:p>
            <a:r>
              <a:rPr kumimoji="1" lang="en-US" altLang="ja-JP" sz="1600" dirty="0"/>
              <a:t>Q</a:t>
            </a:r>
            <a:r>
              <a:rPr kumimoji="1" lang="ja-JP" altLang="en-US" sz="1600" dirty="0"/>
              <a:t>、指差しコミュニケーションボードはどうっやって設置するの？</a:t>
            </a:r>
            <a:endParaRPr kumimoji="1" lang="en-US" altLang="ja-JP" sz="1600" dirty="0"/>
          </a:p>
          <a:p>
            <a:r>
              <a:rPr lang="en-US" altLang="ja-JP" sz="1600" dirty="0"/>
              <a:t>A</a:t>
            </a:r>
            <a:r>
              <a:rPr lang="ja-JP" altLang="en-US" sz="1600" dirty="0"/>
              <a:t>、原案を送付しますので、それぞれの店舗にあわせてカスタマイズをして頂き、カラー印刷・ラミネート等をしてご利用ください。</a:t>
            </a:r>
            <a:endParaRPr kumimoji="1" lang="ja-JP" altLang="en-US" sz="1600" dirty="0"/>
          </a:p>
        </p:txBody>
      </p:sp>
      <p:sp>
        <p:nvSpPr>
          <p:cNvPr id="6" name="テキスト ボックス 5">
            <a:extLst>
              <a:ext uri="{FF2B5EF4-FFF2-40B4-BE49-F238E27FC236}">
                <a16:creationId xmlns:a16="http://schemas.microsoft.com/office/drawing/2014/main" id="{8F0E4BC6-8279-886C-E775-36DEB073DC2B}"/>
              </a:ext>
            </a:extLst>
          </p:cNvPr>
          <p:cNvSpPr txBox="1"/>
          <p:nvPr/>
        </p:nvSpPr>
        <p:spPr>
          <a:xfrm>
            <a:off x="3108817" y="8590877"/>
            <a:ext cx="6240655" cy="1446550"/>
          </a:xfrm>
          <a:prstGeom prst="rect">
            <a:avLst/>
          </a:prstGeom>
          <a:noFill/>
        </p:spPr>
        <p:txBody>
          <a:bodyPr wrap="square" lIns="91426" tIns="45713" rIns="91426" bIns="45713" rtlCol="0">
            <a:spAutoFit/>
          </a:bodyPr>
          <a:lstStyle/>
          <a:p>
            <a:r>
              <a:rPr kumimoji="1" lang="ja-JP" altLang="en-US" sz="1400" dirty="0"/>
              <a:t>問い合わせ先</a:t>
            </a:r>
            <a:endParaRPr kumimoji="1" lang="en-US" altLang="ja-JP" sz="1400" dirty="0"/>
          </a:p>
          <a:p>
            <a:r>
              <a:rPr lang="ja-JP" altLang="en-US" sz="1400" dirty="0"/>
              <a:t>電話：地域活動支援センターふらっとめいじ　</a:t>
            </a:r>
            <a:endParaRPr lang="en-US" altLang="ja-JP" sz="1400" dirty="0"/>
          </a:p>
          <a:p>
            <a:r>
              <a:rPr lang="en-US" altLang="ja-JP" sz="1400" dirty="0"/>
              <a:t>TEL:06‐6541‐6668</a:t>
            </a:r>
          </a:p>
          <a:p>
            <a:r>
              <a:rPr kumimoji="1" lang="ja-JP" altLang="en-US" sz="1400" dirty="0"/>
              <a:t>西区障がい者期間相談支援センター　</a:t>
            </a:r>
            <a:endParaRPr kumimoji="1" lang="en-US" altLang="ja-JP" sz="1400" dirty="0"/>
          </a:p>
          <a:p>
            <a:r>
              <a:rPr kumimoji="1" lang="en-US" altLang="ja-JP" sz="1400" dirty="0"/>
              <a:t>mail</a:t>
            </a:r>
            <a:r>
              <a:rPr kumimoji="1" lang="ja-JP" altLang="en-US" sz="1400" dirty="0"/>
              <a:t>：</a:t>
            </a:r>
            <a:r>
              <a:rPr kumimoji="1" lang="en-US" altLang="ja-JP" sz="1400" dirty="0"/>
              <a:t>nsi.soudan20150gmail.com</a:t>
            </a:r>
          </a:p>
          <a:p>
            <a:endParaRPr kumimoji="1" lang="ja-JP" altLang="en-US" dirty="0"/>
          </a:p>
        </p:txBody>
      </p:sp>
      <p:pic>
        <p:nvPicPr>
          <p:cNvPr id="1032" name="Picture 8" descr="下を指差す人のイラスト">
            <a:extLst>
              <a:ext uri="{FF2B5EF4-FFF2-40B4-BE49-F238E27FC236}">
                <a16:creationId xmlns:a16="http://schemas.microsoft.com/office/drawing/2014/main" id="{01B1591C-447D-6FF6-CFCA-11A033C684F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0266" y="2369258"/>
            <a:ext cx="1915872" cy="2916662"/>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白いテーブルのイラスト（正面・天板のみ）">
            <a:extLst>
              <a:ext uri="{FF2B5EF4-FFF2-40B4-BE49-F238E27FC236}">
                <a16:creationId xmlns:a16="http://schemas.microsoft.com/office/drawing/2014/main" id="{C961DE5D-7E29-EB6D-BEAB-8A5B08FDCF4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545771" y="5379049"/>
            <a:ext cx="4603577" cy="2566616"/>
          </a:xfrm>
          <a:prstGeom prst="rect">
            <a:avLst/>
          </a:prstGeom>
          <a:noFill/>
          <a:extLst>
            <a:ext uri="{909E8E84-426E-40DD-AFC4-6F175D3DCCD1}">
              <a14:hiddenFill xmlns:a14="http://schemas.microsoft.com/office/drawing/2010/main">
                <a:solidFill>
                  <a:srgbClr val="FFFFFF"/>
                </a:solidFill>
              </a14:hiddenFill>
            </a:ext>
          </a:extLst>
        </p:spPr>
      </p:pic>
      <p:pic>
        <p:nvPicPr>
          <p:cNvPr id="9" name="図 8">
            <a:extLst>
              <a:ext uri="{FF2B5EF4-FFF2-40B4-BE49-F238E27FC236}">
                <a16:creationId xmlns:a16="http://schemas.microsoft.com/office/drawing/2014/main" id="{29491046-6430-5DD2-FF4A-1C1D22E09FEB}"/>
              </a:ext>
            </a:extLst>
          </p:cNvPr>
          <p:cNvPicPr>
            <a:picLocks noChangeAspect="1"/>
          </p:cNvPicPr>
          <p:nvPr/>
        </p:nvPicPr>
        <p:blipFill>
          <a:blip r:embed="rId7"/>
          <a:stretch>
            <a:fillRect/>
          </a:stretch>
        </p:blipFill>
        <p:spPr>
          <a:xfrm>
            <a:off x="2143570" y="5160491"/>
            <a:ext cx="1792571" cy="1219790"/>
          </a:xfrm>
          <a:prstGeom prst="rect">
            <a:avLst/>
          </a:prstGeom>
        </p:spPr>
      </p:pic>
      <p:pic>
        <p:nvPicPr>
          <p:cNvPr id="1044" name="Picture 20" descr="キラキラ飾りのイラスト1">
            <a:extLst>
              <a:ext uri="{FF2B5EF4-FFF2-40B4-BE49-F238E27FC236}">
                <a16:creationId xmlns:a16="http://schemas.microsoft.com/office/drawing/2014/main" id="{EDDBD557-D6DB-7B3F-C412-034BA823189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20011098">
            <a:off x="339113" y="3192057"/>
            <a:ext cx="1128494" cy="123973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0" descr="キラキラ飾りのイラスト1">
            <a:extLst>
              <a:ext uri="{FF2B5EF4-FFF2-40B4-BE49-F238E27FC236}">
                <a16:creationId xmlns:a16="http://schemas.microsoft.com/office/drawing/2014/main" id="{096F568C-AEF5-E957-1FA0-5232FB1EC8F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20011098">
            <a:off x="5441046" y="4759185"/>
            <a:ext cx="1128494" cy="12397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2267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432050" y="1233488"/>
            <a:ext cx="1871663" cy="333057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61626E8-2034-4486-B693-5188C617A6F1}" type="slidenum">
              <a:rPr kumimoji="1" lang="ja-JP" altLang="en-US" smtClean="0"/>
              <a:t>2</a:t>
            </a:fld>
            <a:endParaRPr kumimoji="1" lang="ja-JP" altLang="en-US"/>
          </a:p>
        </p:txBody>
      </p:sp>
    </p:spTree>
    <p:extLst>
      <p:ext uri="{BB962C8B-B14F-4D97-AF65-F5344CB8AC3E}">
        <p14:creationId xmlns:p14="http://schemas.microsoft.com/office/powerpoint/2010/main" val="2716485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6403625"/>
            <a:ext cx="5143500" cy="2943577"/>
          </a:xfrm>
        </p:spPr>
        <p:txBody>
          <a:bodyPr/>
          <a:lstStyle>
            <a:lvl1pPr marL="0" indent="0" algn="ctr">
              <a:buNone/>
              <a:defRPr sz="1800"/>
            </a:lvl1pPr>
            <a:lvl2pPr marL="342925" indent="0" algn="ctr">
              <a:buNone/>
              <a:defRPr sz="1500"/>
            </a:lvl2pPr>
            <a:lvl3pPr marL="685849" indent="0" algn="ctr">
              <a:buNone/>
              <a:defRPr sz="1350"/>
            </a:lvl3pPr>
            <a:lvl4pPr marL="1028774" indent="0" algn="ctr">
              <a:buNone/>
              <a:defRPr sz="1200"/>
            </a:lvl4pPr>
            <a:lvl5pPr marL="1371699" indent="0" algn="ctr">
              <a:buNone/>
              <a:defRPr sz="1200"/>
            </a:lvl5pPr>
            <a:lvl6pPr marL="1714623" indent="0" algn="ctr">
              <a:buNone/>
              <a:defRPr sz="1200"/>
            </a:lvl6pPr>
            <a:lvl7pPr marL="2057548" indent="0" algn="ctr">
              <a:buNone/>
              <a:defRPr sz="1200"/>
            </a:lvl7pPr>
            <a:lvl8pPr marL="2400472" indent="0" algn="ctr">
              <a:buNone/>
              <a:defRPr sz="1200"/>
            </a:lvl8pPr>
            <a:lvl9pPr marL="2743397"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2E635ED-633E-47D7-99C8-087352614788}" type="datetimeFigureOut">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091CBAB-B74F-44B2-9058-CD6B5D716BBE}" type="slidenum">
              <a:rPr kumimoji="1" lang="ja-JP" altLang="en-US" smtClean="0"/>
              <a:t>‹#›</a:t>
            </a:fld>
            <a:endParaRPr kumimoji="1" lang="ja-JP" altLang="en-US"/>
          </a:p>
        </p:txBody>
      </p:sp>
    </p:spTree>
    <p:extLst>
      <p:ext uri="{BB962C8B-B14F-4D97-AF65-F5344CB8AC3E}">
        <p14:creationId xmlns:p14="http://schemas.microsoft.com/office/powerpoint/2010/main" val="2663074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2E635ED-633E-47D7-99C8-087352614788}" type="datetimeFigureOut">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091CBAB-B74F-44B2-9058-CD6B5D716BBE}" type="slidenum">
              <a:rPr kumimoji="1" lang="ja-JP" altLang="en-US" smtClean="0"/>
              <a:t>‹#›</a:t>
            </a:fld>
            <a:endParaRPr kumimoji="1" lang="ja-JP" altLang="en-US"/>
          </a:p>
        </p:txBody>
      </p:sp>
    </p:spTree>
    <p:extLst>
      <p:ext uri="{BB962C8B-B14F-4D97-AF65-F5344CB8AC3E}">
        <p14:creationId xmlns:p14="http://schemas.microsoft.com/office/powerpoint/2010/main" val="3845162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2E635ED-633E-47D7-99C8-087352614788}" type="datetimeFigureOut">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091CBAB-B74F-44B2-9058-CD6B5D716BBE}" type="slidenum">
              <a:rPr kumimoji="1" lang="ja-JP" altLang="en-US" smtClean="0"/>
              <a:t>‹#›</a:t>
            </a:fld>
            <a:endParaRPr kumimoji="1" lang="ja-JP" altLang="en-US"/>
          </a:p>
        </p:txBody>
      </p:sp>
    </p:spTree>
    <p:extLst>
      <p:ext uri="{BB962C8B-B14F-4D97-AF65-F5344CB8AC3E}">
        <p14:creationId xmlns:p14="http://schemas.microsoft.com/office/powerpoint/2010/main" val="1112328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2E635ED-633E-47D7-99C8-087352614788}" type="datetimeFigureOut">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091CBAB-B74F-44B2-9058-CD6B5D716BBE}" type="slidenum">
              <a:rPr kumimoji="1" lang="ja-JP" altLang="en-US" smtClean="0"/>
              <a:t>‹#›</a:t>
            </a:fld>
            <a:endParaRPr kumimoji="1" lang="ja-JP" altLang="en-US"/>
          </a:p>
        </p:txBody>
      </p:sp>
    </p:spTree>
    <p:extLst>
      <p:ext uri="{BB962C8B-B14F-4D97-AF65-F5344CB8AC3E}">
        <p14:creationId xmlns:p14="http://schemas.microsoft.com/office/powerpoint/2010/main" val="2129202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8159050"/>
            <a:ext cx="5915025" cy="2666999"/>
          </a:xfrm>
        </p:spPr>
        <p:txBody>
          <a:bodyPr/>
          <a:lstStyle>
            <a:lvl1pPr marL="0" indent="0">
              <a:buNone/>
              <a:defRPr sz="1800">
                <a:solidFill>
                  <a:schemeClr val="tx1"/>
                </a:solidFill>
              </a:defRPr>
            </a:lvl1pPr>
            <a:lvl2pPr marL="342925" indent="0">
              <a:buNone/>
              <a:defRPr sz="1500">
                <a:solidFill>
                  <a:schemeClr val="tx1">
                    <a:tint val="75000"/>
                  </a:schemeClr>
                </a:solidFill>
              </a:defRPr>
            </a:lvl2pPr>
            <a:lvl3pPr marL="685849" indent="0">
              <a:buNone/>
              <a:defRPr sz="1350">
                <a:solidFill>
                  <a:schemeClr val="tx1">
                    <a:tint val="75000"/>
                  </a:schemeClr>
                </a:solidFill>
              </a:defRPr>
            </a:lvl3pPr>
            <a:lvl4pPr marL="1028774" indent="0">
              <a:buNone/>
              <a:defRPr sz="1200">
                <a:solidFill>
                  <a:schemeClr val="tx1">
                    <a:tint val="75000"/>
                  </a:schemeClr>
                </a:solidFill>
              </a:defRPr>
            </a:lvl4pPr>
            <a:lvl5pPr marL="1371699" indent="0">
              <a:buNone/>
              <a:defRPr sz="1200">
                <a:solidFill>
                  <a:schemeClr val="tx1">
                    <a:tint val="75000"/>
                  </a:schemeClr>
                </a:solidFill>
              </a:defRPr>
            </a:lvl5pPr>
            <a:lvl6pPr marL="1714623" indent="0">
              <a:buNone/>
              <a:defRPr sz="1200">
                <a:solidFill>
                  <a:schemeClr val="tx1">
                    <a:tint val="75000"/>
                  </a:schemeClr>
                </a:solidFill>
              </a:defRPr>
            </a:lvl6pPr>
            <a:lvl7pPr marL="2057548" indent="0">
              <a:buNone/>
              <a:defRPr sz="1200">
                <a:solidFill>
                  <a:schemeClr val="tx1">
                    <a:tint val="75000"/>
                  </a:schemeClr>
                </a:solidFill>
              </a:defRPr>
            </a:lvl7pPr>
            <a:lvl8pPr marL="2400472" indent="0">
              <a:buNone/>
              <a:defRPr sz="1200">
                <a:solidFill>
                  <a:schemeClr val="tx1">
                    <a:tint val="75000"/>
                  </a:schemeClr>
                </a:solidFill>
              </a:defRPr>
            </a:lvl8pPr>
            <a:lvl9pPr marL="2743397"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2E635ED-633E-47D7-99C8-087352614788}" type="datetimeFigureOut">
              <a:rPr kumimoji="1" lang="ja-JP" altLang="en-US" smtClean="0"/>
              <a:t>2025/2/14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091CBAB-B74F-44B2-9058-CD6B5D716BBE}" type="slidenum">
              <a:rPr kumimoji="1" lang="ja-JP" altLang="en-US" smtClean="0"/>
              <a:t>‹#›</a:t>
            </a:fld>
            <a:endParaRPr kumimoji="1" lang="ja-JP" altLang="en-US"/>
          </a:p>
        </p:txBody>
      </p:sp>
    </p:spTree>
    <p:extLst>
      <p:ext uri="{BB962C8B-B14F-4D97-AF65-F5344CB8AC3E}">
        <p14:creationId xmlns:p14="http://schemas.microsoft.com/office/powerpoint/2010/main" val="1562673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2E635ED-633E-47D7-99C8-087352614788}" type="datetimeFigureOut">
              <a:rPr kumimoji="1" lang="ja-JP" altLang="en-US" smtClean="0"/>
              <a:t>2025/2/14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091CBAB-B74F-44B2-9058-CD6B5D716BBE}" type="slidenum">
              <a:rPr kumimoji="1" lang="ja-JP" altLang="en-US" smtClean="0"/>
              <a:t>‹#›</a:t>
            </a:fld>
            <a:endParaRPr kumimoji="1" lang="ja-JP" altLang="en-US"/>
          </a:p>
        </p:txBody>
      </p:sp>
    </p:spTree>
    <p:extLst>
      <p:ext uri="{BB962C8B-B14F-4D97-AF65-F5344CB8AC3E}">
        <p14:creationId xmlns:p14="http://schemas.microsoft.com/office/powerpoint/2010/main" val="2606619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2" y="2988734"/>
            <a:ext cx="2901255" cy="1464732"/>
          </a:xfrm>
        </p:spPr>
        <p:txBody>
          <a:bodyPr anchor="b"/>
          <a:lstStyle>
            <a:lvl1pPr marL="0" indent="0">
              <a:buNone/>
              <a:defRPr sz="1800" b="1"/>
            </a:lvl1pPr>
            <a:lvl2pPr marL="342925" indent="0">
              <a:buNone/>
              <a:defRPr sz="1500" b="1"/>
            </a:lvl2pPr>
            <a:lvl3pPr marL="685849" indent="0">
              <a:buNone/>
              <a:defRPr sz="1350" b="1"/>
            </a:lvl3pPr>
            <a:lvl4pPr marL="1028774" indent="0">
              <a:buNone/>
              <a:defRPr sz="1200" b="1"/>
            </a:lvl4pPr>
            <a:lvl5pPr marL="1371699" indent="0">
              <a:buNone/>
              <a:defRPr sz="1200" b="1"/>
            </a:lvl5pPr>
            <a:lvl6pPr marL="1714623" indent="0">
              <a:buNone/>
              <a:defRPr sz="1200" b="1"/>
            </a:lvl6pPr>
            <a:lvl7pPr marL="2057548" indent="0">
              <a:buNone/>
              <a:defRPr sz="1200" b="1"/>
            </a:lvl7pPr>
            <a:lvl8pPr marL="2400472" indent="0">
              <a:buNone/>
              <a:defRPr sz="1200" b="1"/>
            </a:lvl8pPr>
            <a:lvl9pPr marL="2743397"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2" y="4453469"/>
            <a:ext cx="2901255" cy="655037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4" y="2988734"/>
            <a:ext cx="2915543" cy="1464732"/>
          </a:xfrm>
        </p:spPr>
        <p:txBody>
          <a:bodyPr anchor="b"/>
          <a:lstStyle>
            <a:lvl1pPr marL="0" indent="0">
              <a:buNone/>
              <a:defRPr sz="1800" b="1"/>
            </a:lvl1pPr>
            <a:lvl2pPr marL="342925" indent="0">
              <a:buNone/>
              <a:defRPr sz="1500" b="1"/>
            </a:lvl2pPr>
            <a:lvl3pPr marL="685849" indent="0">
              <a:buNone/>
              <a:defRPr sz="1350" b="1"/>
            </a:lvl3pPr>
            <a:lvl4pPr marL="1028774" indent="0">
              <a:buNone/>
              <a:defRPr sz="1200" b="1"/>
            </a:lvl4pPr>
            <a:lvl5pPr marL="1371699" indent="0">
              <a:buNone/>
              <a:defRPr sz="1200" b="1"/>
            </a:lvl5pPr>
            <a:lvl6pPr marL="1714623" indent="0">
              <a:buNone/>
              <a:defRPr sz="1200" b="1"/>
            </a:lvl6pPr>
            <a:lvl7pPr marL="2057548" indent="0">
              <a:buNone/>
              <a:defRPr sz="1200" b="1"/>
            </a:lvl7pPr>
            <a:lvl8pPr marL="2400472" indent="0">
              <a:buNone/>
              <a:defRPr sz="1200" b="1"/>
            </a:lvl8pPr>
            <a:lvl9pPr marL="2743397"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4" y="4453469"/>
            <a:ext cx="2915543" cy="655037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2E635ED-633E-47D7-99C8-087352614788}" type="datetimeFigureOut">
              <a:rPr kumimoji="1" lang="ja-JP" altLang="en-US" smtClean="0"/>
              <a:t>2025/2/14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091CBAB-B74F-44B2-9058-CD6B5D716BBE}" type="slidenum">
              <a:rPr kumimoji="1" lang="ja-JP" altLang="en-US" smtClean="0"/>
              <a:t>‹#›</a:t>
            </a:fld>
            <a:endParaRPr kumimoji="1" lang="ja-JP" altLang="en-US"/>
          </a:p>
        </p:txBody>
      </p:sp>
    </p:spTree>
    <p:extLst>
      <p:ext uri="{BB962C8B-B14F-4D97-AF65-F5344CB8AC3E}">
        <p14:creationId xmlns:p14="http://schemas.microsoft.com/office/powerpoint/2010/main" val="2029038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2E635ED-633E-47D7-99C8-087352614788}" type="datetimeFigureOut">
              <a:rPr kumimoji="1" lang="ja-JP" altLang="en-US" smtClean="0"/>
              <a:t>2025/2/14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091CBAB-B74F-44B2-9058-CD6B5D716BBE}" type="slidenum">
              <a:rPr kumimoji="1" lang="ja-JP" altLang="en-US" smtClean="0"/>
              <a:t>‹#›</a:t>
            </a:fld>
            <a:endParaRPr kumimoji="1" lang="ja-JP" altLang="en-US"/>
          </a:p>
        </p:txBody>
      </p:sp>
    </p:spTree>
    <p:extLst>
      <p:ext uri="{BB962C8B-B14F-4D97-AF65-F5344CB8AC3E}">
        <p14:creationId xmlns:p14="http://schemas.microsoft.com/office/powerpoint/2010/main" val="1688141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E635ED-633E-47D7-99C8-087352614788}" type="datetimeFigureOut">
              <a:rPr kumimoji="1" lang="ja-JP" altLang="en-US" smtClean="0"/>
              <a:t>2025/2/14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091CBAB-B74F-44B2-9058-CD6B5D716BBE}" type="slidenum">
              <a:rPr kumimoji="1" lang="ja-JP" altLang="en-US" smtClean="0"/>
              <a:t>‹#›</a:t>
            </a:fld>
            <a:endParaRPr kumimoji="1" lang="ja-JP" altLang="en-US"/>
          </a:p>
        </p:txBody>
      </p:sp>
    </p:spTree>
    <p:extLst>
      <p:ext uri="{BB962C8B-B14F-4D97-AF65-F5344CB8AC3E}">
        <p14:creationId xmlns:p14="http://schemas.microsoft.com/office/powerpoint/2010/main" val="1643707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4"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25" indent="0">
              <a:buNone/>
              <a:defRPr sz="1050"/>
            </a:lvl2pPr>
            <a:lvl3pPr marL="685849" indent="0">
              <a:buNone/>
              <a:defRPr sz="900"/>
            </a:lvl3pPr>
            <a:lvl4pPr marL="1028774" indent="0">
              <a:buNone/>
              <a:defRPr sz="750"/>
            </a:lvl4pPr>
            <a:lvl5pPr marL="1371699" indent="0">
              <a:buNone/>
              <a:defRPr sz="750"/>
            </a:lvl5pPr>
            <a:lvl6pPr marL="1714623" indent="0">
              <a:buNone/>
              <a:defRPr sz="750"/>
            </a:lvl6pPr>
            <a:lvl7pPr marL="2057548" indent="0">
              <a:buNone/>
              <a:defRPr sz="750"/>
            </a:lvl7pPr>
            <a:lvl8pPr marL="2400472" indent="0">
              <a:buNone/>
              <a:defRPr sz="750"/>
            </a:lvl8pPr>
            <a:lvl9pPr marL="2743397"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2E635ED-633E-47D7-99C8-087352614788}" type="datetimeFigureOut">
              <a:rPr kumimoji="1" lang="ja-JP" altLang="en-US" smtClean="0"/>
              <a:t>2025/2/14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091CBAB-B74F-44B2-9058-CD6B5D716BBE}" type="slidenum">
              <a:rPr kumimoji="1" lang="ja-JP" altLang="en-US" smtClean="0"/>
              <a:t>‹#›</a:t>
            </a:fld>
            <a:endParaRPr kumimoji="1" lang="ja-JP" altLang="en-US"/>
          </a:p>
        </p:txBody>
      </p:sp>
    </p:spTree>
    <p:extLst>
      <p:ext uri="{BB962C8B-B14F-4D97-AF65-F5344CB8AC3E}">
        <p14:creationId xmlns:p14="http://schemas.microsoft.com/office/powerpoint/2010/main" val="89750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4" y="1755425"/>
            <a:ext cx="3471863" cy="8664222"/>
          </a:xfrm>
        </p:spPr>
        <p:txBody>
          <a:bodyPr anchor="t"/>
          <a:lstStyle>
            <a:lvl1pPr marL="0" indent="0">
              <a:buNone/>
              <a:defRPr sz="2400"/>
            </a:lvl1pPr>
            <a:lvl2pPr marL="342925" indent="0">
              <a:buNone/>
              <a:defRPr sz="2100"/>
            </a:lvl2pPr>
            <a:lvl3pPr marL="685849" indent="0">
              <a:buNone/>
              <a:defRPr sz="1800"/>
            </a:lvl3pPr>
            <a:lvl4pPr marL="1028774" indent="0">
              <a:buNone/>
              <a:defRPr sz="1500"/>
            </a:lvl4pPr>
            <a:lvl5pPr marL="1371699" indent="0">
              <a:buNone/>
              <a:defRPr sz="1500"/>
            </a:lvl5pPr>
            <a:lvl6pPr marL="1714623" indent="0">
              <a:buNone/>
              <a:defRPr sz="1500"/>
            </a:lvl6pPr>
            <a:lvl7pPr marL="2057548" indent="0">
              <a:buNone/>
              <a:defRPr sz="1500"/>
            </a:lvl7pPr>
            <a:lvl8pPr marL="2400472" indent="0">
              <a:buNone/>
              <a:defRPr sz="1500"/>
            </a:lvl8pPr>
            <a:lvl9pPr marL="2743397"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25" indent="0">
              <a:buNone/>
              <a:defRPr sz="1050"/>
            </a:lvl2pPr>
            <a:lvl3pPr marL="685849" indent="0">
              <a:buNone/>
              <a:defRPr sz="900"/>
            </a:lvl3pPr>
            <a:lvl4pPr marL="1028774" indent="0">
              <a:buNone/>
              <a:defRPr sz="750"/>
            </a:lvl4pPr>
            <a:lvl5pPr marL="1371699" indent="0">
              <a:buNone/>
              <a:defRPr sz="750"/>
            </a:lvl5pPr>
            <a:lvl6pPr marL="1714623" indent="0">
              <a:buNone/>
              <a:defRPr sz="750"/>
            </a:lvl6pPr>
            <a:lvl7pPr marL="2057548" indent="0">
              <a:buNone/>
              <a:defRPr sz="750"/>
            </a:lvl7pPr>
            <a:lvl8pPr marL="2400472" indent="0">
              <a:buNone/>
              <a:defRPr sz="750"/>
            </a:lvl8pPr>
            <a:lvl9pPr marL="2743397"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2E635ED-633E-47D7-99C8-087352614788}" type="datetimeFigureOut">
              <a:rPr kumimoji="1" lang="ja-JP" altLang="en-US" smtClean="0"/>
              <a:t>2025/2/14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091CBAB-B74F-44B2-9058-CD6B5D716BBE}" type="slidenum">
              <a:rPr kumimoji="1" lang="ja-JP" altLang="en-US" smtClean="0"/>
              <a:t>‹#›</a:t>
            </a:fld>
            <a:endParaRPr kumimoji="1" lang="ja-JP" altLang="en-US"/>
          </a:p>
        </p:txBody>
      </p:sp>
    </p:spTree>
    <p:extLst>
      <p:ext uri="{BB962C8B-B14F-4D97-AF65-F5344CB8AC3E}">
        <p14:creationId xmlns:p14="http://schemas.microsoft.com/office/powerpoint/2010/main" val="2755512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11300183"/>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92E635ED-633E-47D7-99C8-087352614788}" type="datetimeFigureOut">
              <a:rPr kumimoji="1" lang="ja-JP" altLang="en-US" smtClean="0"/>
              <a:t>2025/2/14</a:t>
            </a:fld>
            <a:endParaRPr kumimoji="1" lang="ja-JP" altLang="en-US"/>
          </a:p>
        </p:txBody>
      </p:sp>
      <p:sp>
        <p:nvSpPr>
          <p:cNvPr id="5" name="Footer Placeholder 4"/>
          <p:cNvSpPr>
            <a:spLocks noGrp="1"/>
          </p:cNvSpPr>
          <p:nvPr>
            <p:ph type="ftr" sz="quarter" idx="3"/>
          </p:nvPr>
        </p:nvSpPr>
        <p:spPr>
          <a:xfrm>
            <a:off x="2271713" y="11300183"/>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11300183"/>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7091CBAB-B74F-44B2-9058-CD6B5D716BBE}" type="slidenum">
              <a:rPr kumimoji="1" lang="ja-JP" altLang="en-US" smtClean="0"/>
              <a:t>‹#›</a:t>
            </a:fld>
            <a:endParaRPr kumimoji="1" lang="ja-JP" altLang="en-US"/>
          </a:p>
        </p:txBody>
      </p:sp>
    </p:spTree>
    <p:extLst>
      <p:ext uri="{BB962C8B-B14F-4D97-AF65-F5344CB8AC3E}">
        <p14:creationId xmlns:p14="http://schemas.microsoft.com/office/powerpoint/2010/main" val="17255001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49"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62" indent="-171462" algn="l" defTabSz="685849"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87" indent="-171462" algn="l" defTabSz="685849"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311" indent="-171462" algn="l" defTabSz="685849"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236" indent="-171462" algn="l" defTabSz="685849"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161" indent="-171462" algn="l" defTabSz="685849"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6085" indent="-171462" algn="l" defTabSz="685849"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9010" indent="-171462" algn="l" defTabSz="685849"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934" indent="-171462" algn="l" defTabSz="685849"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859" indent="-171462" algn="l" defTabSz="685849"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49" rtl="0" eaLnBrk="1" latinLnBrk="0" hangingPunct="1">
        <a:defRPr kumimoji="1" sz="1350" kern="1200">
          <a:solidFill>
            <a:schemeClr val="tx1"/>
          </a:solidFill>
          <a:latin typeface="+mn-lt"/>
          <a:ea typeface="+mn-ea"/>
          <a:cs typeface="+mn-cs"/>
        </a:defRPr>
      </a:lvl1pPr>
      <a:lvl2pPr marL="342925" algn="l" defTabSz="685849" rtl="0" eaLnBrk="1" latinLnBrk="0" hangingPunct="1">
        <a:defRPr kumimoji="1" sz="1350" kern="1200">
          <a:solidFill>
            <a:schemeClr val="tx1"/>
          </a:solidFill>
          <a:latin typeface="+mn-lt"/>
          <a:ea typeface="+mn-ea"/>
          <a:cs typeface="+mn-cs"/>
        </a:defRPr>
      </a:lvl2pPr>
      <a:lvl3pPr marL="685849" algn="l" defTabSz="685849" rtl="0" eaLnBrk="1" latinLnBrk="0" hangingPunct="1">
        <a:defRPr kumimoji="1" sz="1350" kern="1200">
          <a:solidFill>
            <a:schemeClr val="tx1"/>
          </a:solidFill>
          <a:latin typeface="+mn-lt"/>
          <a:ea typeface="+mn-ea"/>
          <a:cs typeface="+mn-cs"/>
        </a:defRPr>
      </a:lvl3pPr>
      <a:lvl4pPr marL="1028774" algn="l" defTabSz="685849" rtl="0" eaLnBrk="1" latinLnBrk="0" hangingPunct="1">
        <a:defRPr kumimoji="1" sz="1350" kern="1200">
          <a:solidFill>
            <a:schemeClr val="tx1"/>
          </a:solidFill>
          <a:latin typeface="+mn-lt"/>
          <a:ea typeface="+mn-ea"/>
          <a:cs typeface="+mn-cs"/>
        </a:defRPr>
      </a:lvl4pPr>
      <a:lvl5pPr marL="1371699" algn="l" defTabSz="685849" rtl="0" eaLnBrk="1" latinLnBrk="0" hangingPunct="1">
        <a:defRPr kumimoji="1" sz="1350" kern="1200">
          <a:solidFill>
            <a:schemeClr val="tx1"/>
          </a:solidFill>
          <a:latin typeface="+mn-lt"/>
          <a:ea typeface="+mn-ea"/>
          <a:cs typeface="+mn-cs"/>
        </a:defRPr>
      </a:lvl5pPr>
      <a:lvl6pPr marL="1714623" algn="l" defTabSz="685849" rtl="0" eaLnBrk="1" latinLnBrk="0" hangingPunct="1">
        <a:defRPr kumimoji="1" sz="1350" kern="1200">
          <a:solidFill>
            <a:schemeClr val="tx1"/>
          </a:solidFill>
          <a:latin typeface="+mn-lt"/>
          <a:ea typeface="+mn-ea"/>
          <a:cs typeface="+mn-cs"/>
        </a:defRPr>
      </a:lvl6pPr>
      <a:lvl7pPr marL="2057548" algn="l" defTabSz="685849" rtl="0" eaLnBrk="1" latinLnBrk="0" hangingPunct="1">
        <a:defRPr kumimoji="1" sz="1350" kern="1200">
          <a:solidFill>
            <a:schemeClr val="tx1"/>
          </a:solidFill>
          <a:latin typeface="+mn-lt"/>
          <a:ea typeface="+mn-ea"/>
          <a:cs typeface="+mn-cs"/>
        </a:defRPr>
      </a:lvl7pPr>
      <a:lvl8pPr marL="2400472" algn="l" defTabSz="685849" rtl="0" eaLnBrk="1" latinLnBrk="0" hangingPunct="1">
        <a:defRPr kumimoji="1" sz="1350" kern="1200">
          <a:solidFill>
            <a:schemeClr val="tx1"/>
          </a:solidFill>
          <a:latin typeface="+mn-lt"/>
          <a:ea typeface="+mn-ea"/>
          <a:cs typeface="+mn-cs"/>
        </a:defRPr>
      </a:lvl8pPr>
      <a:lvl9pPr marL="2743397" algn="l" defTabSz="685849"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hyperlink" Target="https://www.city.osaka.lg.jp/nishi/page/0000201063.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ノート プレースホルダー 2">
            <a:extLst>
              <a:ext uri="{FF2B5EF4-FFF2-40B4-BE49-F238E27FC236}">
                <a16:creationId xmlns:a16="http://schemas.microsoft.com/office/drawing/2014/main" id="{B60281C0-C546-C99B-144E-7CC2D667819A}"/>
              </a:ext>
            </a:extLst>
          </p:cNvPr>
          <p:cNvSpPr txBox="1">
            <a:spLocks/>
          </p:cNvSpPr>
          <p:nvPr/>
        </p:nvSpPr>
        <p:spPr>
          <a:xfrm>
            <a:off x="178493" y="610808"/>
            <a:ext cx="6501013" cy="2170637"/>
          </a:xfrm>
          <a:prstGeom prst="rect">
            <a:avLst/>
          </a:prstGeom>
          <a:solidFill>
            <a:srgbClr val="00B050"/>
          </a:solidFill>
          <a:ln w="76200">
            <a:solidFill>
              <a:srgbClr val="00B050"/>
            </a:solidFill>
          </a:ln>
          <a:effectLst>
            <a:outerShdw blurRad="63500" sx="102000" sy="102000" algn="ctr" rotWithShape="0">
              <a:schemeClr val="tx1">
                <a:lumMod val="75000"/>
                <a:lumOff val="25000"/>
                <a:alpha val="40000"/>
              </a:schemeClr>
            </a:outerShdw>
          </a:effectLst>
        </p:spPr>
        <p:txBody>
          <a:bodyPr vert="horz" lIns="91440" tIns="45720" rIns="91440" bIns="45720" rtlCol="0">
            <a:norm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r>
              <a:rPr lang="ja-JP" altLang="en-US" sz="3600" dirty="0">
                <a:ln w="0">
                  <a:solidFill>
                    <a:schemeClr val="accent6">
                      <a:lumMod val="60000"/>
                      <a:lumOff val="40000"/>
                    </a:schemeClr>
                  </a:solidFill>
                </a:ln>
                <a:solidFill>
                  <a:schemeClr val="bg1"/>
                </a:solidFill>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「コミュニケーション支援ボード」</a:t>
            </a:r>
            <a:endParaRPr lang="en-US" altLang="ja-JP" sz="3600" dirty="0">
              <a:ln w="0">
                <a:solidFill>
                  <a:schemeClr val="accent6">
                    <a:lumMod val="60000"/>
                    <a:lumOff val="40000"/>
                  </a:schemeClr>
                </a:solidFill>
              </a:ln>
              <a:solidFill>
                <a:schemeClr val="bg1"/>
              </a:solidFill>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a:p>
            <a:r>
              <a:rPr lang="ja-JP" altLang="en-US" sz="3600" dirty="0">
                <a:ln w="0">
                  <a:solidFill>
                    <a:schemeClr val="accent6">
                      <a:lumMod val="60000"/>
                      <a:lumOff val="40000"/>
                    </a:schemeClr>
                  </a:solidFill>
                </a:ln>
                <a:solidFill>
                  <a:schemeClr val="bg1"/>
                </a:solidFill>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rPr>
              <a:t>　　　　　　　って知っていますか？</a:t>
            </a:r>
            <a:endParaRPr lang="en-US" altLang="ja-JP" sz="3600" dirty="0">
              <a:ln w="0">
                <a:solidFill>
                  <a:schemeClr val="accent6">
                    <a:lumMod val="60000"/>
                    <a:lumOff val="40000"/>
                  </a:schemeClr>
                </a:solidFill>
              </a:ln>
              <a:solidFill>
                <a:schemeClr val="bg1"/>
              </a:solidFill>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a:p>
            <a:pPr algn="just"/>
            <a:r>
              <a:rPr lang="en-US" altLang="ja-JP" kern="100" dirty="0">
                <a:solidFill>
                  <a:schemeClr val="bg1"/>
                </a:solidFill>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altLang="ja-JP" kern="100" dirty="0">
              <a:solidFill>
                <a:schemeClr val="bg1"/>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endParaRPr lang="ja-JP" altLang="en-US" sz="3600" dirty="0">
              <a:ln w="0">
                <a:solidFill>
                  <a:schemeClr val="accent6">
                    <a:lumMod val="60000"/>
                    <a:lumOff val="40000"/>
                  </a:schemeClr>
                </a:solidFill>
              </a:ln>
              <a:solidFill>
                <a:schemeClr val="bg1"/>
              </a:solidFill>
              <a:effectLst>
                <a:outerShdw blurRad="38100" dist="19050" dir="2700000" algn="tl" rotWithShape="0">
                  <a:schemeClr val="dk1">
                    <a:alpha val="40000"/>
                  </a:schemeClr>
                </a:outerShdw>
              </a:effectLst>
              <a:latin typeface="HGP創英角ｺﾞｼｯｸUB" panose="020B0900000000000000" pitchFamily="50" charset="-128"/>
              <a:ea typeface="HGP創英角ｺﾞｼｯｸUB" panose="020B0900000000000000" pitchFamily="50" charset="-128"/>
            </a:endParaRPr>
          </a:p>
        </p:txBody>
      </p:sp>
      <p:pic>
        <p:nvPicPr>
          <p:cNvPr id="3" name="Picture 16" descr="木のテーブルのイラスト（正面・天板のみ）">
            <a:extLst>
              <a:ext uri="{FF2B5EF4-FFF2-40B4-BE49-F238E27FC236}">
                <a16:creationId xmlns:a16="http://schemas.microsoft.com/office/drawing/2014/main" id="{33E8956C-1246-F00A-A4A1-7BD6C7EF870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5375" y="5654184"/>
            <a:ext cx="5519390" cy="280109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8" descr="下を指差す人のイラスト">
            <a:extLst>
              <a:ext uri="{FF2B5EF4-FFF2-40B4-BE49-F238E27FC236}">
                <a16:creationId xmlns:a16="http://schemas.microsoft.com/office/drawing/2014/main" id="{DF732DD5-C547-B75C-0F01-52A6A93D2A2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81626" y="3303578"/>
            <a:ext cx="2226888" cy="308595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0" descr="エプロン姿の女性の表情のイラスト「笑った顔」">
            <a:extLst>
              <a:ext uri="{FF2B5EF4-FFF2-40B4-BE49-F238E27FC236}">
                <a16:creationId xmlns:a16="http://schemas.microsoft.com/office/drawing/2014/main" id="{E526A996-4DC0-59F2-6864-85F16859F83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974125">
            <a:off x="4073359" y="3950920"/>
            <a:ext cx="2021051" cy="263615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0" descr="キラキラ飾りのイラスト1">
            <a:extLst>
              <a:ext uri="{FF2B5EF4-FFF2-40B4-BE49-F238E27FC236}">
                <a16:creationId xmlns:a16="http://schemas.microsoft.com/office/drawing/2014/main" id="{7D41E1F5-69F7-3578-B97F-7F8DD91416D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20011098">
            <a:off x="497391" y="3712759"/>
            <a:ext cx="1148972" cy="114897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0" descr="キラキラ飾りのイラスト1">
            <a:extLst>
              <a:ext uri="{FF2B5EF4-FFF2-40B4-BE49-F238E27FC236}">
                <a16:creationId xmlns:a16="http://schemas.microsoft.com/office/drawing/2014/main" id="{28ECD5C9-7C7D-05EF-193C-ADE2684D8C8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20011098">
            <a:off x="5513135" y="5850076"/>
            <a:ext cx="1148972" cy="1148972"/>
          </a:xfrm>
          <a:prstGeom prst="rect">
            <a:avLst/>
          </a:prstGeom>
          <a:noFill/>
          <a:extLst>
            <a:ext uri="{909E8E84-426E-40DD-AFC4-6F175D3DCCD1}">
              <a14:hiddenFill xmlns:a14="http://schemas.microsoft.com/office/drawing/2010/main">
                <a:solidFill>
                  <a:srgbClr val="FFFFFF"/>
                </a:solidFill>
              </a14:hiddenFill>
            </a:ext>
          </a:extLst>
        </p:spPr>
      </p:pic>
      <p:sp>
        <p:nvSpPr>
          <p:cNvPr id="13" name="テキスト ボックス 12">
            <a:extLst>
              <a:ext uri="{FF2B5EF4-FFF2-40B4-BE49-F238E27FC236}">
                <a16:creationId xmlns:a16="http://schemas.microsoft.com/office/drawing/2014/main" id="{0275AC95-C152-F74B-6200-A3428F35A560}"/>
              </a:ext>
            </a:extLst>
          </p:cNvPr>
          <p:cNvSpPr txBox="1"/>
          <p:nvPr/>
        </p:nvSpPr>
        <p:spPr>
          <a:xfrm>
            <a:off x="3630307" y="10446646"/>
            <a:ext cx="3078320" cy="1169551"/>
          </a:xfrm>
          <a:prstGeom prst="rect">
            <a:avLst/>
          </a:prstGeom>
          <a:noFill/>
          <a:ln w="3175">
            <a:solidFill>
              <a:schemeClr val="tx1"/>
            </a:solidFill>
          </a:ln>
        </p:spPr>
        <p:txBody>
          <a:bodyPr wrap="square" rtlCol="0">
            <a:spAutoFit/>
          </a:bodyPr>
          <a:lstStyle/>
          <a:p>
            <a:r>
              <a:rPr kumimoji="1" lang="ja-JP" altLang="en-US" sz="1400" b="1" dirty="0"/>
              <a:t>◆問い合わせ先</a:t>
            </a:r>
            <a:endParaRPr kumimoji="1" lang="en-US" altLang="ja-JP" sz="1400" b="1" dirty="0"/>
          </a:p>
          <a:p>
            <a:r>
              <a:rPr lang="ja-JP" altLang="en-US" sz="1400" dirty="0"/>
              <a:t>　</a:t>
            </a:r>
            <a:r>
              <a:rPr lang="ja-JP" altLang="en-US" sz="1400" dirty="0">
                <a:latin typeface="游ゴシック" panose="020B0400000000000000" pitchFamily="50" charset="-128"/>
                <a:ea typeface="游ゴシック" panose="020B0400000000000000" pitchFamily="50" charset="-128"/>
              </a:rPr>
              <a:t>西区役所保健福祉課（地域福祉）</a:t>
            </a:r>
            <a:endParaRPr lang="en-US" altLang="ja-JP" sz="1400" dirty="0">
              <a:latin typeface="游ゴシック" panose="020B0400000000000000" pitchFamily="50" charset="-128"/>
              <a:ea typeface="游ゴシック" panose="020B0400000000000000" pitchFamily="50" charset="-128"/>
            </a:endParaRPr>
          </a:p>
          <a:p>
            <a:r>
              <a:rPr lang="ja-JP" altLang="en-US" sz="1400" dirty="0">
                <a:latin typeface="游ゴシック" panose="020B0400000000000000" pitchFamily="50" charset="-128"/>
                <a:ea typeface="游ゴシック" panose="020B0400000000000000" pitchFamily="50" charset="-128"/>
              </a:rPr>
              <a:t>　</a:t>
            </a:r>
            <a:r>
              <a:rPr lang="en-US" altLang="ja-JP" sz="1400" dirty="0">
                <a:latin typeface="游ゴシック" panose="020B0400000000000000" pitchFamily="50" charset="-128"/>
                <a:ea typeface="游ゴシック" panose="020B0400000000000000" pitchFamily="50" charset="-128"/>
              </a:rPr>
              <a:t>TEL:06‐6532‐9857</a:t>
            </a:r>
          </a:p>
          <a:p>
            <a:r>
              <a:rPr lang="ja-JP" altLang="en-US" sz="1400" b="1" dirty="0"/>
              <a:t>◆発行元</a:t>
            </a:r>
            <a:endParaRPr lang="en-US" altLang="ja-JP" sz="1400" b="1" dirty="0"/>
          </a:p>
          <a:p>
            <a:r>
              <a:rPr lang="ja-JP" altLang="en-US" sz="1400" dirty="0"/>
              <a:t>　西区地域自立支援協議会</a:t>
            </a:r>
            <a:endParaRPr lang="en-US" altLang="ja-JP" sz="1400" dirty="0"/>
          </a:p>
        </p:txBody>
      </p:sp>
      <p:sp>
        <p:nvSpPr>
          <p:cNvPr id="15" name="テキスト ボックス 14">
            <a:extLst>
              <a:ext uri="{FF2B5EF4-FFF2-40B4-BE49-F238E27FC236}">
                <a16:creationId xmlns:a16="http://schemas.microsoft.com/office/drawing/2014/main" id="{A66451C4-9344-6155-0960-E8213476C92B}"/>
              </a:ext>
            </a:extLst>
          </p:cNvPr>
          <p:cNvSpPr txBox="1"/>
          <p:nvPr/>
        </p:nvSpPr>
        <p:spPr>
          <a:xfrm>
            <a:off x="236733" y="1895533"/>
            <a:ext cx="6326289" cy="1200329"/>
          </a:xfrm>
          <a:prstGeom prst="rect">
            <a:avLst/>
          </a:prstGeom>
          <a:noFill/>
        </p:spPr>
        <p:txBody>
          <a:bodyPr wrap="square" rtlCol="0">
            <a:spAutoFit/>
          </a:bodyPr>
          <a:lstStyle/>
          <a:p>
            <a:pPr algn="ctr"/>
            <a:r>
              <a:rPr lang="ja-JP" altLang="ja-JP" kern="100" dirty="0">
                <a:solidFill>
                  <a:schemeClr val="bg1"/>
                </a:solidFill>
                <a:latin typeface="BIZ UDPゴシック" panose="020B0400000000000000" pitchFamily="50" charset="-128"/>
                <a:ea typeface="BIZ UDPゴシック" panose="020B0400000000000000" pitchFamily="50" charset="-128"/>
                <a:cs typeface="Times New Roman" panose="02020603050405020304" pitchFamily="18" charset="0"/>
              </a:rPr>
              <a:t>障がい</a:t>
            </a:r>
            <a:r>
              <a:rPr lang="ja-JP" altLang="en-US" kern="100" dirty="0">
                <a:solidFill>
                  <a:schemeClr val="bg1"/>
                </a:solidFill>
                <a:latin typeface="BIZ UDPゴシック" panose="020B0400000000000000" pitchFamily="50" charset="-128"/>
                <a:ea typeface="BIZ UDPゴシック" panose="020B0400000000000000" pitchFamily="50" charset="-128"/>
                <a:cs typeface="Times New Roman" panose="02020603050405020304" pitchFamily="18" charset="0"/>
              </a:rPr>
              <a:t>のある</a:t>
            </a:r>
            <a:r>
              <a:rPr lang="ja-JP" altLang="ja-JP" kern="100" dirty="0">
                <a:solidFill>
                  <a:schemeClr val="bg1"/>
                </a:solidFill>
                <a:latin typeface="BIZ UDPゴシック" panose="020B0400000000000000" pitchFamily="50" charset="-128"/>
                <a:ea typeface="BIZ UDPゴシック" panose="020B0400000000000000" pitchFamily="50" charset="-128"/>
                <a:cs typeface="Times New Roman" panose="02020603050405020304" pitchFamily="18" charset="0"/>
              </a:rPr>
              <a:t>方、</a:t>
            </a:r>
            <a:r>
              <a:rPr lang="ja-JP" altLang="en-US" kern="100" dirty="0">
                <a:solidFill>
                  <a:schemeClr val="bg1"/>
                </a:solidFill>
                <a:latin typeface="BIZ UDPゴシック" panose="020B0400000000000000" pitchFamily="50" charset="-128"/>
                <a:ea typeface="BIZ UDPゴシック" panose="020B0400000000000000" pitchFamily="50" charset="-128"/>
                <a:cs typeface="Times New Roman" panose="02020603050405020304" pitchFamily="18" charset="0"/>
              </a:rPr>
              <a:t>海外からお越しの方</a:t>
            </a:r>
            <a:r>
              <a:rPr lang="ja-JP" altLang="ja-JP" kern="100" dirty="0">
                <a:solidFill>
                  <a:schemeClr val="bg1"/>
                </a:solidFill>
                <a:latin typeface="BIZ UDPゴシック" panose="020B0400000000000000" pitchFamily="50" charset="-128"/>
                <a:ea typeface="BIZ UDPゴシック" panose="020B0400000000000000" pitchFamily="50" charset="-128"/>
                <a:cs typeface="Times New Roman" panose="02020603050405020304" pitchFamily="18" charset="0"/>
              </a:rPr>
              <a:t>など、</a:t>
            </a:r>
            <a:r>
              <a:rPr lang="ja-JP" altLang="en-US" kern="100" dirty="0">
                <a:solidFill>
                  <a:schemeClr val="bg1"/>
                </a:solidFill>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en-US" altLang="ja-JP" kern="100" dirty="0">
              <a:solidFill>
                <a:schemeClr val="bg1"/>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r>
              <a:rPr lang="ja-JP" altLang="ja-JP" kern="100" dirty="0">
                <a:solidFill>
                  <a:schemeClr val="bg1"/>
                </a:solidFill>
                <a:latin typeface="BIZ UDPゴシック" panose="020B0400000000000000" pitchFamily="50" charset="-128"/>
                <a:ea typeface="BIZ UDPゴシック" panose="020B0400000000000000" pitchFamily="50" charset="-128"/>
                <a:cs typeface="Times New Roman" panose="02020603050405020304" pitchFamily="18" charset="0"/>
              </a:rPr>
              <a:t>コミュニケーションに困っておられるお客様に</a:t>
            </a:r>
          </a:p>
          <a:p>
            <a:pPr algn="just"/>
            <a:r>
              <a:rPr lang="en-US" altLang="ja-JP" kern="100" dirty="0">
                <a:solidFill>
                  <a:schemeClr val="bg1"/>
                </a:solidFill>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altLang="ja-JP" kern="100" dirty="0">
              <a:solidFill>
                <a:schemeClr val="bg1"/>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endParaRPr kumimoji="1" lang="ja-JP" altLang="en-US" dirty="0"/>
          </a:p>
        </p:txBody>
      </p:sp>
      <p:sp>
        <p:nvSpPr>
          <p:cNvPr id="16" name="テキスト ボックス 15">
            <a:extLst>
              <a:ext uri="{FF2B5EF4-FFF2-40B4-BE49-F238E27FC236}">
                <a16:creationId xmlns:a16="http://schemas.microsoft.com/office/drawing/2014/main" id="{3BC26D98-D29B-F404-2D71-856561B77E3D}"/>
              </a:ext>
            </a:extLst>
          </p:cNvPr>
          <p:cNvSpPr txBox="1"/>
          <p:nvPr/>
        </p:nvSpPr>
        <p:spPr>
          <a:xfrm>
            <a:off x="207614" y="8225082"/>
            <a:ext cx="6384529" cy="1908215"/>
          </a:xfrm>
          <a:prstGeom prst="rect">
            <a:avLst/>
          </a:prstGeom>
          <a:noFill/>
        </p:spPr>
        <p:txBody>
          <a:bodyPr wrap="square" rtlCol="0">
            <a:spAutoFit/>
          </a:bodyPr>
          <a:lstStyle/>
          <a:p>
            <a:pPr algn="just"/>
            <a:r>
              <a:rPr lang="en-US" altLang="ja-JP" sz="2000" b="1" kern="100" dirty="0">
                <a:latin typeface="BIZ UDPゴシック" panose="020B0400000000000000" pitchFamily="50" charset="-128"/>
                <a:ea typeface="BIZ UDPゴシック" panose="020B0400000000000000" pitchFamily="50" charset="-128"/>
                <a:cs typeface="Times New Roman" panose="02020603050405020304" pitchFamily="18" charset="0"/>
              </a:rPr>
              <a:t>Q</a:t>
            </a:r>
            <a:r>
              <a:rPr lang="ja-JP" altLang="ja-JP" sz="2000" b="1" kern="100" dirty="0">
                <a:latin typeface="BIZ UDPゴシック" panose="020B0400000000000000" pitchFamily="50" charset="-128"/>
                <a:ea typeface="BIZ UDPゴシック" panose="020B0400000000000000" pitchFamily="50" charset="-128"/>
                <a:cs typeface="Times New Roman" panose="02020603050405020304" pitchFamily="18" charset="0"/>
              </a:rPr>
              <a:t>　コミュニケーション</a:t>
            </a:r>
            <a:r>
              <a:rPr lang="ja-JP" altLang="en-US" sz="2000" b="1" kern="100" dirty="0">
                <a:latin typeface="BIZ UDPゴシック" panose="020B0400000000000000" pitchFamily="50" charset="-128"/>
                <a:ea typeface="BIZ UDPゴシック" panose="020B0400000000000000" pitchFamily="50" charset="-128"/>
                <a:cs typeface="Times New Roman" panose="02020603050405020304" pitchFamily="18" charset="0"/>
              </a:rPr>
              <a:t>支援</a:t>
            </a:r>
            <a:r>
              <a:rPr lang="ja-JP" altLang="ja-JP" sz="2000" b="1" kern="100" dirty="0">
                <a:latin typeface="BIZ UDPゴシック" panose="020B0400000000000000" pitchFamily="50" charset="-128"/>
                <a:ea typeface="BIZ UDPゴシック" panose="020B0400000000000000" pitchFamily="50" charset="-128"/>
                <a:cs typeface="Times New Roman" panose="02020603050405020304" pitchFamily="18" charset="0"/>
              </a:rPr>
              <a:t>ボードって</a:t>
            </a:r>
            <a:r>
              <a:rPr lang="ja-JP" altLang="en-US" sz="2000" b="1" kern="100" dirty="0">
                <a:latin typeface="BIZ UDPゴシック" panose="020B0400000000000000" pitchFamily="50" charset="-128"/>
                <a:ea typeface="BIZ UDPゴシック" panose="020B0400000000000000" pitchFamily="50" charset="-128"/>
                <a:cs typeface="Times New Roman" panose="02020603050405020304" pitchFamily="18" charset="0"/>
              </a:rPr>
              <a:t>何</a:t>
            </a:r>
            <a:r>
              <a:rPr lang="ja-JP" altLang="ja-JP" sz="2000"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2000" b="1"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endParaRPr lang="ja-JP" altLang="ja-JP"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en-US" altLang="ja-JP" sz="2000" kern="100" dirty="0">
                <a:latin typeface="BIZ UDPゴシック" panose="020B0400000000000000" pitchFamily="50" charset="-128"/>
                <a:ea typeface="BIZ UDPゴシック" panose="020B0400000000000000" pitchFamily="50" charset="-128"/>
                <a:cs typeface="Times New Roman" panose="02020603050405020304" pitchFamily="18" charset="0"/>
              </a:rPr>
              <a:t>A</a:t>
            </a:r>
            <a:r>
              <a:rPr lang="ja-JP" altLang="ja-JP" sz="2000" kern="100" dirty="0">
                <a:latin typeface="BIZ UDPゴシック" panose="020B0400000000000000" pitchFamily="50" charset="-128"/>
                <a:ea typeface="BIZ UDPゴシック" panose="020B0400000000000000" pitchFamily="50" charset="-128"/>
                <a:cs typeface="Times New Roman" panose="02020603050405020304" pitchFamily="18" charset="0"/>
              </a:rPr>
              <a:t>　言葉</a:t>
            </a:r>
            <a:r>
              <a:rPr lang="ja-JP" altLang="en-US" sz="2000" kern="100" dirty="0">
                <a:latin typeface="BIZ UDPゴシック" panose="020B0400000000000000" pitchFamily="50" charset="-128"/>
                <a:ea typeface="BIZ UDPゴシック" panose="020B0400000000000000" pitchFamily="50" charset="-128"/>
                <a:cs typeface="Times New Roman" panose="02020603050405020304" pitchFamily="18" charset="0"/>
              </a:rPr>
              <a:t>によるコミュニケーションが</a:t>
            </a:r>
            <a:r>
              <a:rPr lang="ja-JP" altLang="ja-JP" sz="2000" kern="100" dirty="0">
                <a:latin typeface="BIZ UDPゴシック" panose="020B0400000000000000" pitchFamily="50" charset="-128"/>
                <a:ea typeface="BIZ UDPゴシック" panose="020B0400000000000000" pitchFamily="50" charset="-128"/>
                <a:cs typeface="Times New Roman" panose="02020603050405020304" pitchFamily="18" charset="0"/>
              </a:rPr>
              <a:t>難しい方</a:t>
            </a:r>
            <a:r>
              <a:rPr lang="ja-JP" altLang="en-US" sz="2000" kern="100" dirty="0">
                <a:latin typeface="BIZ UDPゴシック" panose="020B0400000000000000" pitchFamily="50" charset="-128"/>
                <a:ea typeface="BIZ UDPゴシック" panose="020B0400000000000000" pitchFamily="50" charset="-128"/>
                <a:cs typeface="Times New Roman" panose="02020603050405020304" pitchFamily="18" charset="0"/>
              </a:rPr>
              <a:t>（聴覚に障がいのある方、海外からお越しの方など）</a:t>
            </a:r>
            <a:r>
              <a:rPr lang="ja-JP" altLang="ja-JP" sz="2000" kern="100" dirty="0">
                <a:latin typeface="BIZ UDPゴシック" panose="020B0400000000000000" pitchFamily="50" charset="-128"/>
                <a:ea typeface="BIZ UDPゴシック" panose="020B0400000000000000" pitchFamily="50" charset="-128"/>
                <a:cs typeface="Times New Roman" panose="02020603050405020304" pitchFamily="18" charset="0"/>
              </a:rPr>
              <a:t>が、イラスト</a:t>
            </a:r>
            <a:r>
              <a:rPr lang="ja-JP" altLang="en-US" sz="2000" kern="100" dirty="0">
                <a:latin typeface="BIZ UDPゴシック" panose="020B0400000000000000" pitchFamily="50" charset="-128"/>
                <a:ea typeface="BIZ UDPゴシック" panose="020B0400000000000000" pitchFamily="50" charset="-128"/>
                <a:cs typeface="Times New Roman" panose="02020603050405020304" pitchFamily="18" charset="0"/>
              </a:rPr>
              <a:t>を用いて意思疎通が円滑に図れるよう、コミュニケーションを支援するものです</a:t>
            </a:r>
            <a:r>
              <a:rPr lang="ja-JP" altLang="ja-JP" sz="20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p>
        </p:txBody>
      </p:sp>
      <p:pic>
        <p:nvPicPr>
          <p:cNvPr id="4" name="図 3">
            <a:extLst>
              <a:ext uri="{FF2B5EF4-FFF2-40B4-BE49-F238E27FC236}">
                <a16:creationId xmlns:a16="http://schemas.microsoft.com/office/drawing/2014/main" id="{783107A0-59C6-0DC2-393E-DD74DA9B2D60}"/>
              </a:ext>
            </a:extLst>
          </p:cNvPr>
          <p:cNvPicPr>
            <a:picLocks noChangeAspect="1"/>
          </p:cNvPicPr>
          <p:nvPr/>
        </p:nvPicPr>
        <p:blipFill>
          <a:blip r:embed="rId7"/>
          <a:stretch>
            <a:fillRect/>
          </a:stretch>
        </p:blipFill>
        <p:spPr>
          <a:xfrm>
            <a:off x="1258469" y="10571181"/>
            <a:ext cx="1479137" cy="1067722"/>
          </a:xfrm>
          <a:prstGeom prst="rect">
            <a:avLst/>
          </a:prstGeom>
        </p:spPr>
      </p:pic>
      <p:sp>
        <p:nvSpPr>
          <p:cNvPr id="5" name="AutoShape 2">
            <a:extLst>
              <a:ext uri="{FF2B5EF4-FFF2-40B4-BE49-F238E27FC236}">
                <a16:creationId xmlns:a16="http://schemas.microsoft.com/office/drawing/2014/main" id="{B0E2D223-4560-A8D7-F2E6-B913BA62511A}"/>
              </a:ext>
            </a:extLst>
          </p:cNvPr>
          <p:cNvSpPr>
            <a:spLocks noChangeAspect="1" noChangeArrowheads="1"/>
          </p:cNvSpPr>
          <p:nvPr/>
        </p:nvSpPr>
        <p:spPr bwMode="auto">
          <a:xfrm>
            <a:off x="3276600" y="5943600"/>
            <a:ext cx="1242898" cy="1242898"/>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14" name="Picture 2" descr="耳マーク - 一般社団法人全日本難聴者・中途失聴者団体連合会">
            <a:extLst>
              <a:ext uri="{FF2B5EF4-FFF2-40B4-BE49-F238E27FC236}">
                <a16:creationId xmlns:a16="http://schemas.microsoft.com/office/drawing/2014/main" id="{AF66D71C-4C58-FE2F-74C0-295EE12E291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768" y="10536039"/>
            <a:ext cx="904232" cy="1102723"/>
          </a:xfrm>
          <a:prstGeom prst="rect">
            <a:avLst/>
          </a:prstGeom>
          <a:noFill/>
          <a:extLst>
            <a:ext uri="{909E8E84-426E-40DD-AFC4-6F175D3DCCD1}">
              <a14:hiddenFill xmlns:a14="http://schemas.microsoft.com/office/drawing/2010/main">
                <a:solidFill>
                  <a:srgbClr val="FFFFFF"/>
                </a:solidFill>
              </a14:hiddenFill>
            </a:ext>
          </a:extLst>
        </p:spPr>
      </p:pic>
      <p:pic>
        <p:nvPicPr>
          <p:cNvPr id="11" name="図 10">
            <a:extLst>
              <a:ext uri="{FF2B5EF4-FFF2-40B4-BE49-F238E27FC236}">
                <a16:creationId xmlns:a16="http://schemas.microsoft.com/office/drawing/2014/main" id="{13F62539-578B-00E5-91EF-9659155F40E1}"/>
              </a:ext>
            </a:extLst>
          </p:cNvPr>
          <p:cNvPicPr>
            <a:picLocks noChangeAspect="1"/>
          </p:cNvPicPr>
          <p:nvPr/>
        </p:nvPicPr>
        <p:blipFill rotWithShape="1">
          <a:blip r:embed="rId9">
            <a:extLst>
              <a:ext uri="{28A0092B-C50C-407E-A947-70E740481C1C}">
                <a14:useLocalDpi xmlns:a14="http://schemas.microsoft.com/office/drawing/2010/main" val="0"/>
              </a:ext>
            </a:extLst>
          </a:blip>
          <a:srcRect/>
          <a:stretch/>
        </p:blipFill>
        <p:spPr bwMode="auto">
          <a:xfrm>
            <a:off x="2029541" y="6231364"/>
            <a:ext cx="2384464" cy="1667616"/>
          </a:xfrm>
          <a:prstGeom prst="rect">
            <a:avLst/>
          </a:prstGeom>
          <a:ln>
            <a:noFill/>
          </a:ln>
          <a:extLst>
            <a:ext uri="{53640926-AAD7-44D8-BBD7-CCE9431645EC}">
              <a14:shadowObscured xmlns:a14="http://schemas.microsoft.com/office/drawing/2010/main"/>
            </a:ext>
          </a:extLst>
        </p:spPr>
      </p:pic>
      <p:sp>
        <p:nvSpPr>
          <p:cNvPr id="8" name="テキスト ボックス 9">
            <a:extLst>
              <a:ext uri="{FF2B5EF4-FFF2-40B4-BE49-F238E27FC236}">
                <a16:creationId xmlns:a16="http://schemas.microsoft.com/office/drawing/2014/main" id="{2DF402FB-9D5E-ED95-9A56-1D345209DF15}"/>
              </a:ext>
            </a:extLst>
          </p:cNvPr>
          <p:cNvSpPr txBox="1"/>
          <p:nvPr/>
        </p:nvSpPr>
        <p:spPr>
          <a:xfrm>
            <a:off x="479429" y="11629989"/>
            <a:ext cx="676910" cy="304800"/>
          </a:xfrm>
          <a:prstGeom prst="rect">
            <a:avLst/>
          </a:prstGeom>
          <a:noFill/>
          <a:ln w="6350">
            <a:noFill/>
          </a:ln>
        </p:spPr>
        <p:txBody>
          <a:bodyPr rot="0" spcFirstLastPara="0" vert="horz" wrap="none" lIns="91440" tIns="45720" rIns="91440" bIns="45720" numCol="1" spcCol="0" rtlCol="0" fromWordArt="0" anchor="t" anchorCtr="0" forceAA="0" compatLnSpc="1">
            <a:prstTxWarp prst="textNoShape">
              <a:avLst/>
            </a:prstTxWarp>
            <a:noAutofit/>
          </a:bodyPr>
          <a:lstStyle/>
          <a:p>
            <a:pPr algn="ctr"/>
            <a:r>
              <a:rPr lang="ja-JP" sz="1050" kern="100" dirty="0">
                <a:effectLst/>
                <a:latin typeface="游明朝" panose="02020400000000000000" pitchFamily="18" charset="-128"/>
                <a:ea typeface="UD デジタル 教科書体 NK-B" panose="02020700000000000000" pitchFamily="18" charset="-128"/>
                <a:cs typeface="Times New Roman" panose="02020603050405020304" pitchFamily="18" charset="0"/>
              </a:rPr>
              <a:t>耳マーク</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3313239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5FB5295A-0D14-5601-9D46-37DBE9E84684}"/>
              </a:ext>
            </a:extLst>
          </p:cNvPr>
          <p:cNvSpPr/>
          <p:nvPr/>
        </p:nvSpPr>
        <p:spPr>
          <a:xfrm>
            <a:off x="342899" y="1153512"/>
            <a:ext cx="6225410" cy="1416693"/>
          </a:xfrm>
          <a:prstGeom prst="rect">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just"/>
            <a:r>
              <a:rPr lang="ja-JP" altLang="en-US"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①</a:t>
            </a:r>
            <a:r>
              <a:rPr lang="ja-JP" altLang="ja-JP"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お客様</a:t>
            </a:r>
            <a:r>
              <a:rPr lang="ja-JP" altLang="en-US"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が望むことを汲み取りやすくなります。</a:t>
            </a:r>
            <a:endParaRPr lang="ja-JP" altLang="ja-JP"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②</a:t>
            </a:r>
            <a:r>
              <a:rPr lang="ja-JP" altLang="ja-JP"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外国人観光客</a:t>
            </a:r>
            <a:r>
              <a:rPr lang="ja-JP" altLang="en-US"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との意思疎通がしやすくなります。</a:t>
            </a:r>
            <a:endParaRPr lang="en-US" altLang="ja-JP"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③店員からも積極的に声を掛けやすくなります。</a:t>
            </a:r>
            <a:endParaRPr lang="en-US" altLang="ja-JP"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現在、</a:t>
            </a:r>
            <a:r>
              <a:rPr lang="ja-JP" altLang="ja-JP"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全国で普及</a:t>
            </a:r>
            <a:r>
              <a:rPr lang="ja-JP" altLang="en-US"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rPr>
              <a:t>し始めています。</a:t>
            </a:r>
            <a:endParaRPr lang="ja-JP" altLang="ja-JP" kern="100" dirty="0">
              <a:solidFill>
                <a:schemeClr val="tx1"/>
              </a:solidFill>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0" name="正方形/長方形 9">
            <a:extLst>
              <a:ext uri="{FF2B5EF4-FFF2-40B4-BE49-F238E27FC236}">
                <a16:creationId xmlns:a16="http://schemas.microsoft.com/office/drawing/2014/main" id="{9469F819-7019-2505-B53D-9C37CF969CAC}"/>
              </a:ext>
            </a:extLst>
          </p:cNvPr>
          <p:cNvSpPr/>
          <p:nvPr/>
        </p:nvSpPr>
        <p:spPr>
          <a:xfrm>
            <a:off x="342899" y="396766"/>
            <a:ext cx="6225410" cy="756745"/>
          </a:xfrm>
          <a:prstGeom prst="rect">
            <a:avLst/>
          </a:prstGeom>
          <a:solidFill>
            <a:srgbClr val="00B050"/>
          </a:solid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sp>
        <p:nvSpPr>
          <p:cNvPr id="11" name="テキスト ボックス 10">
            <a:extLst>
              <a:ext uri="{FF2B5EF4-FFF2-40B4-BE49-F238E27FC236}">
                <a16:creationId xmlns:a16="http://schemas.microsoft.com/office/drawing/2014/main" id="{838FEB2B-A429-2761-A9ED-7264B5BC2866}"/>
              </a:ext>
            </a:extLst>
          </p:cNvPr>
          <p:cNvSpPr txBox="1"/>
          <p:nvPr/>
        </p:nvSpPr>
        <p:spPr>
          <a:xfrm>
            <a:off x="1024758" y="579878"/>
            <a:ext cx="5249917" cy="646331"/>
          </a:xfrm>
          <a:prstGeom prst="rect">
            <a:avLst/>
          </a:prstGeom>
          <a:noFill/>
        </p:spPr>
        <p:txBody>
          <a:bodyPr wrap="square" rtlCol="0">
            <a:spAutoFit/>
          </a:bodyPr>
          <a:lstStyle/>
          <a:p>
            <a:r>
              <a:rPr lang="ja-JP" altLang="ja-JP" b="1" kern="100" dirty="0">
                <a:solidFill>
                  <a:schemeClr val="bg1"/>
                </a:solidFill>
                <a:latin typeface="BIZ UDPゴシック" panose="020B0400000000000000" pitchFamily="50" charset="-128"/>
                <a:ea typeface="BIZ UDPゴシック" panose="020B0400000000000000" pitchFamily="50" charset="-128"/>
                <a:cs typeface="Segoe UI Symbol" panose="020B0502040204020203" pitchFamily="34" charset="0"/>
              </a:rPr>
              <a:t>コミュニケーション</a:t>
            </a:r>
            <a:r>
              <a:rPr lang="ja-JP" altLang="en-US" b="1" kern="100" dirty="0">
                <a:solidFill>
                  <a:schemeClr val="bg1"/>
                </a:solidFill>
                <a:latin typeface="BIZ UDPゴシック" panose="020B0400000000000000" pitchFamily="50" charset="-128"/>
                <a:ea typeface="BIZ UDPゴシック" panose="020B0400000000000000" pitchFamily="50" charset="-128"/>
                <a:cs typeface="Segoe UI Symbol" panose="020B0502040204020203" pitchFamily="34" charset="0"/>
              </a:rPr>
              <a:t>支援</a:t>
            </a:r>
            <a:r>
              <a:rPr lang="ja-JP" altLang="ja-JP" b="1" kern="100" dirty="0">
                <a:solidFill>
                  <a:schemeClr val="bg1"/>
                </a:solidFill>
                <a:latin typeface="BIZ UDPゴシック" panose="020B0400000000000000" pitchFamily="50" charset="-128"/>
                <a:ea typeface="BIZ UDPゴシック" panose="020B0400000000000000" pitchFamily="50" charset="-128"/>
                <a:cs typeface="Segoe UI Symbol" panose="020B0502040204020203" pitchFamily="34" charset="0"/>
              </a:rPr>
              <a:t>ボードがあったら</a:t>
            </a:r>
            <a:r>
              <a:rPr lang="en-US" altLang="ja-JP" b="1" kern="100" dirty="0">
                <a:solidFill>
                  <a:schemeClr val="bg1"/>
                </a:solidFill>
                <a:latin typeface="BIZ UDPゴシック" panose="020B0400000000000000" pitchFamily="50" charset="-128"/>
                <a:ea typeface="BIZ UDPゴシック" panose="020B0400000000000000" pitchFamily="50" charset="-128"/>
                <a:cs typeface="Segoe UI Symbol" panose="020B0502040204020203" pitchFamily="34" charset="0"/>
              </a:rPr>
              <a:t>⁉</a:t>
            </a:r>
            <a:endParaRPr lang="ja-JP" altLang="ja-JP" kern="100" dirty="0">
              <a:solidFill>
                <a:schemeClr val="bg1"/>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endParaRPr kumimoji="1" lang="ja-JP" altLang="en-US" dirty="0">
              <a:solidFill>
                <a:schemeClr val="bg1"/>
              </a:solidFill>
            </a:endParaRPr>
          </a:p>
        </p:txBody>
      </p:sp>
      <p:sp>
        <p:nvSpPr>
          <p:cNvPr id="13" name="テキスト ボックス 12">
            <a:extLst>
              <a:ext uri="{FF2B5EF4-FFF2-40B4-BE49-F238E27FC236}">
                <a16:creationId xmlns:a16="http://schemas.microsoft.com/office/drawing/2014/main" id="{2F003EC8-55A3-18CA-1F18-EB82F8714208}"/>
              </a:ext>
            </a:extLst>
          </p:cNvPr>
          <p:cNvSpPr txBox="1"/>
          <p:nvPr/>
        </p:nvSpPr>
        <p:spPr>
          <a:xfrm>
            <a:off x="342898" y="6720816"/>
            <a:ext cx="6225409" cy="3200876"/>
          </a:xfrm>
          <a:prstGeom prst="rect">
            <a:avLst/>
          </a:prstGeom>
          <a:noFill/>
        </p:spPr>
        <p:txBody>
          <a:bodyPr wrap="square">
            <a:spAutoFit/>
          </a:bodyPr>
          <a:lstStyle/>
          <a:p>
            <a:r>
              <a:rPr lang="ja-JP" altLang="en-US" b="1" kern="100" dirty="0">
                <a:latin typeface="BIZ UDPゴシック" panose="020B0400000000000000" pitchFamily="50" charset="-128"/>
                <a:ea typeface="BIZ UDPゴシック" panose="020B0400000000000000" pitchFamily="50" charset="-128"/>
                <a:cs typeface="Times New Roman" panose="02020603050405020304" pitchFamily="18" charset="0"/>
              </a:rPr>
              <a:t>「コミュニケーション支援ボード」の使い方</a:t>
            </a:r>
            <a:endParaRPr lang="en-US" altLang="ja-JP" b="1"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endParaRPr lang="en-US" altLang="ja-JP" sz="1600" b="1"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①お客様が困っていたり、伝えたいことがありそうなときには、正面にまわって注意を引いてから、ゆっくり、やさしく声をかけてください。</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➁言葉が通じていないときやお客様が何を言っているかわからないときに、ボードをみせてください。</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③お客様にボードを指さしてもらうことで、意思を確認してください。</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④指さしが困難なお客様には、店員さんが指をさして、表情や動作などで反応を確認してください。</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⑤ボードだけでは要件が汲み取れない場合、筆談をしてみてください。</a:t>
            </a:r>
            <a:endParaRPr lang="ja-JP"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5" name="テキスト ボックス 14">
            <a:extLst>
              <a:ext uri="{FF2B5EF4-FFF2-40B4-BE49-F238E27FC236}">
                <a16:creationId xmlns:a16="http://schemas.microsoft.com/office/drawing/2014/main" id="{11E4F60A-798C-B928-676F-2E4E7A87D855}"/>
              </a:ext>
            </a:extLst>
          </p:cNvPr>
          <p:cNvSpPr txBox="1"/>
          <p:nvPr/>
        </p:nvSpPr>
        <p:spPr>
          <a:xfrm>
            <a:off x="342899" y="10295962"/>
            <a:ext cx="6323944" cy="1431161"/>
          </a:xfrm>
          <a:prstGeom prst="rect">
            <a:avLst/>
          </a:prstGeom>
          <a:noFill/>
        </p:spPr>
        <p:txBody>
          <a:bodyPr wrap="square">
            <a:spAutoFit/>
          </a:bodyPr>
          <a:lstStyle/>
          <a:p>
            <a:pPr algn="just"/>
            <a:r>
              <a:rPr lang="ja-JP" altLang="ja-JP" b="1" kern="100" dirty="0">
                <a:solidFill>
                  <a:schemeClr val="accent6">
                    <a:lumMod val="60000"/>
                    <a:lumOff val="40000"/>
                  </a:schemeClr>
                </a:solidFill>
                <a:latin typeface="BIZ UDPゴシック" panose="020B0400000000000000" pitchFamily="50" charset="-128"/>
                <a:ea typeface="BIZ UDPゴシック" panose="020B0400000000000000" pitchFamily="50" charset="-128"/>
                <a:cs typeface="Times New Roman" panose="02020603050405020304" pitchFamily="18" charset="0"/>
              </a:rPr>
              <a:t>発行元</a:t>
            </a:r>
            <a:r>
              <a:rPr lang="ja-JP" altLang="en-US" b="1" kern="100" dirty="0">
                <a:solidFill>
                  <a:schemeClr val="accent6">
                    <a:lumMod val="60000"/>
                    <a:lumOff val="40000"/>
                  </a:schemeClr>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b="1" kern="100" dirty="0">
                <a:solidFill>
                  <a:schemeClr val="accent6">
                    <a:lumMod val="60000"/>
                    <a:lumOff val="40000"/>
                  </a:schemeClr>
                </a:solidFill>
                <a:latin typeface="BIZ UDPゴシック" panose="020B0400000000000000" pitchFamily="50" charset="-128"/>
                <a:ea typeface="BIZ UDPゴシック" panose="020B0400000000000000" pitchFamily="50" charset="-128"/>
                <a:cs typeface="Times New Roman" panose="02020603050405020304" pitchFamily="18" charset="0"/>
                <a:hlinkClick r:id="rId3"/>
              </a:rPr>
              <a:t>西区地域自立支援協議会</a:t>
            </a:r>
            <a:endParaRPr lang="en-US" altLang="ja-JP" b="1" kern="100" dirty="0">
              <a:solidFill>
                <a:schemeClr val="accent6">
                  <a:lumMod val="60000"/>
                  <a:lumOff val="40000"/>
                </a:schemeClr>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b="1" kern="100" dirty="0">
                <a:solidFill>
                  <a:schemeClr val="accent6">
                    <a:lumMod val="60000"/>
                    <a:lumOff val="40000"/>
                  </a:schemeClr>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400" b="1" kern="100" dirty="0">
                <a:solidFill>
                  <a:schemeClr val="accent6">
                    <a:lumMod val="60000"/>
                    <a:lumOff val="40000"/>
                  </a:schemeClr>
                </a:solidFill>
                <a:latin typeface="BIZ UDPゴシック" panose="020B0400000000000000" pitchFamily="50" charset="-128"/>
                <a:ea typeface="BIZ UDPゴシック" panose="020B0400000000000000" pitchFamily="50" charset="-128"/>
                <a:cs typeface="Times New Roman" panose="02020603050405020304" pitchFamily="18" charset="0"/>
              </a:rPr>
              <a:t>事務局：西区保健福祉センター（西区役所保健福祉課）</a:t>
            </a:r>
            <a:endParaRPr lang="en-US" altLang="ja-JP" sz="1400" b="1" kern="100" dirty="0">
              <a:solidFill>
                <a:schemeClr val="accent6">
                  <a:lumMod val="60000"/>
                  <a:lumOff val="40000"/>
                </a:schemeClr>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endParaRPr lang="ja-JP" altLang="ja-JP" sz="900" kern="100" dirty="0">
              <a:solidFill>
                <a:schemeClr val="accent6">
                  <a:lumMod val="60000"/>
                  <a:lumOff val="40000"/>
                </a:schemeClr>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西区に住むまたは西区で働く障がいのある方が地域で自立した</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生活を送ることができるよう</a:t>
            </a:r>
            <a:r>
              <a:rPr lang="ja-JP"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関係団体・関係機関</a:t>
            </a:r>
            <a:r>
              <a:rPr lang="ja-JP"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rPr>
              <a:t>が集まって、</a:t>
            </a:r>
            <a:endParaRPr lang="en-US"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rPr>
              <a:t>様々な課題に対する取組みを行</a:t>
            </a:r>
            <a:r>
              <a:rPr lang="ja-JP" altLang="en-US" sz="1400" kern="100" dirty="0">
                <a:latin typeface="BIZ UDPゴシック" panose="020B0400000000000000" pitchFamily="50" charset="-128"/>
                <a:ea typeface="BIZ UDPゴシック" panose="020B0400000000000000" pitchFamily="50" charset="-128"/>
                <a:cs typeface="Times New Roman" panose="02020603050405020304" pitchFamily="18" charset="0"/>
              </a:rPr>
              <a:t>っています。</a:t>
            </a:r>
            <a:endParaRPr lang="ja-JP" altLang="ja-JP" sz="14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 name="四角形: 角を丸くする 1">
            <a:extLst>
              <a:ext uri="{FF2B5EF4-FFF2-40B4-BE49-F238E27FC236}">
                <a16:creationId xmlns:a16="http://schemas.microsoft.com/office/drawing/2014/main" id="{56E58DCE-D286-2A50-17BB-CB83A50F3855}"/>
              </a:ext>
            </a:extLst>
          </p:cNvPr>
          <p:cNvSpPr/>
          <p:nvPr/>
        </p:nvSpPr>
        <p:spPr>
          <a:xfrm>
            <a:off x="289692" y="6494875"/>
            <a:ext cx="6278615" cy="3653661"/>
          </a:xfrm>
          <a:prstGeom prst="round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 name="図 4" descr="QR コード&#10;&#10;自動的に生成された説明">
            <a:extLst>
              <a:ext uri="{FF2B5EF4-FFF2-40B4-BE49-F238E27FC236}">
                <a16:creationId xmlns:a16="http://schemas.microsoft.com/office/drawing/2014/main" id="{AF68934F-818B-47D6-F36B-D3FEF84B333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08965" y="10341045"/>
            <a:ext cx="1257877" cy="1257877"/>
          </a:xfrm>
          <a:prstGeom prst="rect">
            <a:avLst/>
          </a:prstGeom>
        </p:spPr>
      </p:pic>
      <p:pic>
        <p:nvPicPr>
          <p:cNvPr id="3" name="図 2">
            <a:extLst>
              <a:ext uri="{FF2B5EF4-FFF2-40B4-BE49-F238E27FC236}">
                <a16:creationId xmlns:a16="http://schemas.microsoft.com/office/drawing/2014/main" id="{7D543A16-F109-98FD-E35D-983531782D64}"/>
              </a:ext>
            </a:extLst>
          </p:cNvPr>
          <p:cNvPicPr>
            <a:picLocks noChangeAspect="1"/>
          </p:cNvPicPr>
          <p:nvPr/>
        </p:nvPicPr>
        <p:blipFill rotWithShape="1">
          <a:blip r:embed="rId5">
            <a:extLst>
              <a:ext uri="{28A0092B-C50C-407E-A947-70E740481C1C}">
                <a14:useLocalDpi xmlns:a14="http://schemas.microsoft.com/office/drawing/2010/main" val="0"/>
              </a:ext>
            </a:extLst>
          </a:blip>
          <a:srcRect/>
          <a:stretch/>
        </p:blipFill>
        <p:spPr bwMode="auto">
          <a:xfrm>
            <a:off x="895865" y="2722003"/>
            <a:ext cx="5224237" cy="3653661"/>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07484453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409</Words>
  <Application>Microsoft Office PowerPoint</Application>
  <PresentationFormat>ワイド画面</PresentationFormat>
  <Paragraphs>46</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BIZ UDPゴシック</vt:lpstr>
      <vt:lpstr>HGP創英角ｺﾞｼｯｸUB</vt:lpstr>
      <vt:lpstr>游ゴシック</vt:lpstr>
      <vt:lpstr>游明朝</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2025-02-14T10:10:48Z</dcterms:created>
  <dcterms:modified xsi:type="dcterms:W3CDTF">2025-02-14T10:10:54Z</dcterms:modified>
</cp:coreProperties>
</file>