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3.xml" ContentType="application/vnd.openxmlformats-officedocument.drawingml.chartshape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4.xml" ContentType="application/vnd.openxmlformats-officedocument.drawingml.chartshapes+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5.xml" ContentType="application/vnd.openxmlformats-officedocument.drawingml.chartshapes+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drawings/drawing6.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834" r:id="rId1"/>
    <p:sldMasterId id="2147483870" r:id="rId2"/>
  </p:sldMasterIdLst>
  <p:notesMasterIdLst>
    <p:notesMasterId r:id="rId31"/>
  </p:notesMasterIdLst>
  <p:handoutMasterIdLst>
    <p:handoutMasterId r:id="rId32"/>
  </p:handoutMasterIdLst>
  <p:sldIdLst>
    <p:sldId id="257" r:id="rId3"/>
    <p:sldId id="278" r:id="rId4"/>
    <p:sldId id="262" r:id="rId5"/>
    <p:sldId id="261" r:id="rId6"/>
    <p:sldId id="258" r:id="rId7"/>
    <p:sldId id="285" r:id="rId8"/>
    <p:sldId id="286" r:id="rId9"/>
    <p:sldId id="263" r:id="rId10"/>
    <p:sldId id="264" r:id="rId11"/>
    <p:sldId id="282" r:id="rId12"/>
    <p:sldId id="269" r:id="rId13"/>
    <p:sldId id="270" r:id="rId14"/>
    <p:sldId id="265" r:id="rId15"/>
    <p:sldId id="277" r:id="rId16"/>
    <p:sldId id="287" r:id="rId17"/>
    <p:sldId id="259" r:id="rId18"/>
    <p:sldId id="267" r:id="rId19"/>
    <p:sldId id="283" r:id="rId20"/>
    <p:sldId id="268" r:id="rId21"/>
    <p:sldId id="271" r:id="rId22"/>
    <p:sldId id="272" r:id="rId23"/>
    <p:sldId id="284" r:id="rId24"/>
    <p:sldId id="275" r:id="rId25"/>
    <p:sldId id="273" r:id="rId26"/>
    <p:sldId id="276" r:id="rId27"/>
    <p:sldId id="274" r:id="rId28"/>
    <p:sldId id="289" r:id="rId29"/>
    <p:sldId id="280" r:id="rId30"/>
  </p:sldIdLst>
  <p:sldSz cx="9906000" cy="6858000" type="A4"/>
  <p:notesSz cx="6807200" cy="9939338"/>
  <p:custShowLst>
    <p:custShow name="目的別スライド ショー 1" id="0">
      <p:sldLst>
        <p:sld r:id="rId4"/>
        <p:sld r:id="rId5"/>
        <p:sld r:id="rId6"/>
        <p:sld r:id="rId7"/>
        <p:sld r:id="rId10"/>
        <p:sld r:id="rId11"/>
        <p:sld r:id="rId12"/>
        <p:sld r:id="rId14"/>
        <p:sld r:id="rId13"/>
        <p:sld r:id="rId22"/>
        <p:sld r:id="rId15"/>
        <p:sld r:id="rId16"/>
        <p:sld r:id="rId18"/>
        <p:sld r:id="rId19"/>
        <p:sld r:id="rId20"/>
        <p:sld r:id="rId21"/>
        <p:sld r:id="rId23"/>
        <p:sld r:id="rId24"/>
        <p:sld r:id="rId26"/>
        <p:sld r:id="rId28"/>
        <p:sld r:id="rId25"/>
        <p:sld r:id="rId27"/>
        <p:sld r:id="rId30"/>
        <p:sld r:id="rId3"/>
      </p:sldLst>
    </p:custShow>
  </p:custShow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141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3.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4.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5.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chartUserShapes" Target="../drawings/drawing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r>
              <a:rPr lang="ja-JP" sz="1400" dirty="0"/>
              <a:t>要援護者名簿登載数と見守り対象者数</a:t>
            </a:r>
          </a:p>
        </c:rich>
      </c:tx>
      <c:layout>
        <c:manualLayout>
          <c:xMode val="edge"/>
          <c:yMode val="edge"/>
          <c:x val="0.13405603860241133"/>
          <c:y val="4.7781775574570959E-3"/>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title>
    <c:autoTitleDeleted val="0"/>
    <c:plotArea>
      <c:layout>
        <c:manualLayout>
          <c:layoutTarget val="inner"/>
          <c:xMode val="edge"/>
          <c:yMode val="edge"/>
          <c:x val="7.8783061016980349E-2"/>
          <c:y val="0.20308439179431431"/>
          <c:w val="0.80475186344023986"/>
          <c:h val="0.5632093189015539"/>
        </c:manualLayout>
      </c:layout>
      <c:barChart>
        <c:barDir val="col"/>
        <c:grouping val="clustered"/>
        <c:varyColors val="0"/>
        <c:ser>
          <c:idx val="0"/>
          <c:order val="0"/>
          <c:tx>
            <c:strRef>
              <c:f>Sheet1!$B$1</c:f>
              <c:strCache>
                <c:ptCount val="1"/>
                <c:pt idx="0">
                  <c:v>見守り対象者数</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令和2年度</c:v>
                </c:pt>
                <c:pt idx="1">
                  <c:v>令和3年度</c:v>
                </c:pt>
                <c:pt idx="2">
                  <c:v>令和4年度</c:v>
                </c:pt>
                <c:pt idx="3">
                  <c:v>令和5年度</c:v>
                </c:pt>
                <c:pt idx="4">
                  <c:v>令和6年度</c:v>
                </c:pt>
              </c:strCache>
            </c:strRef>
          </c:cat>
          <c:val>
            <c:numRef>
              <c:f>Sheet1!$B$2:$B$6</c:f>
              <c:numCache>
                <c:formatCode>General</c:formatCode>
                <c:ptCount val="5"/>
                <c:pt idx="0">
                  <c:v>846</c:v>
                </c:pt>
                <c:pt idx="1">
                  <c:v>854</c:v>
                </c:pt>
                <c:pt idx="2">
                  <c:v>811</c:v>
                </c:pt>
                <c:pt idx="3">
                  <c:v>813</c:v>
                </c:pt>
                <c:pt idx="4">
                  <c:v>760</c:v>
                </c:pt>
              </c:numCache>
            </c:numRef>
          </c:val>
          <c:extLst>
            <c:ext xmlns:c16="http://schemas.microsoft.com/office/drawing/2014/chart" uri="{C3380CC4-5D6E-409C-BE32-E72D297353CC}">
              <c16:uniqueId val="{00000000-4E5A-4773-BC24-DA99F37AE105}"/>
            </c:ext>
          </c:extLst>
        </c:ser>
        <c:dLbls>
          <c:showLegendKey val="0"/>
          <c:showVal val="1"/>
          <c:showCatName val="0"/>
          <c:showSerName val="0"/>
          <c:showPercent val="0"/>
          <c:showBubbleSize val="0"/>
        </c:dLbls>
        <c:gapWidth val="219"/>
        <c:axId val="448957152"/>
        <c:axId val="448953544"/>
      </c:barChart>
      <c:lineChart>
        <c:grouping val="standard"/>
        <c:varyColors val="0"/>
        <c:ser>
          <c:idx val="1"/>
          <c:order val="1"/>
          <c:tx>
            <c:strRef>
              <c:f>Sheet1!$C$1</c:f>
              <c:strCache>
                <c:ptCount val="1"/>
                <c:pt idx="0">
                  <c:v>要援護者名簿</c:v>
                </c:pt>
              </c:strCache>
            </c:strRef>
          </c:tx>
          <c:spPr>
            <a:ln w="2857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令和2年度</c:v>
                </c:pt>
                <c:pt idx="1">
                  <c:v>令和3年度</c:v>
                </c:pt>
                <c:pt idx="2">
                  <c:v>令和4年度</c:v>
                </c:pt>
                <c:pt idx="3">
                  <c:v>令和5年度</c:v>
                </c:pt>
                <c:pt idx="4">
                  <c:v>令和6年度</c:v>
                </c:pt>
              </c:strCache>
            </c:strRef>
          </c:cat>
          <c:val>
            <c:numRef>
              <c:f>Sheet1!$C$2:$C$6</c:f>
              <c:numCache>
                <c:formatCode>#,##0</c:formatCode>
                <c:ptCount val="5"/>
                <c:pt idx="0">
                  <c:v>2822</c:v>
                </c:pt>
                <c:pt idx="1">
                  <c:v>2922</c:v>
                </c:pt>
                <c:pt idx="2">
                  <c:v>3005</c:v>
                </c:pt>
                <c:pt idx="3">
                  <c:v>3131</c:v>
                </c:pt>
                <c:pt idx="4">
                  <c:v>3212</c:v>
                </c:pt>
              </c:numCache>
            </c:numRef>
          </c:val>
          <c:smooth val="0"/>
          <c:extLst>
            <c:ext xmlns:c16="http://schemas.microsoft.com/office/drawing/2014/chart" uri="{C3380CC4-5D6E-409C-BE32-E72D297353CC}">
              <c16:uniqueId val="{00000000-166C-49DB-BAE7-810E97B65C1C}"/>
            </c:ext>
          </c:extLst>
        </c:ser>
        <c:dLbls>
          <c:showLegendKey val="0"/>
          <c:showVal val="1"/>
          <c:showCatName val="0"/>
          <c:showSerName val="0"/>
          <c:showPercent val="0"/>
          <c:showBubbleSize val="0"/>
        </c:dLbls>
        <c:marker val="1"/>
        <c:smooth val="0"/>
        <c:axId val="530208160"/>
        <c:axId val="530207504"/>
      </c:lineChart>
      <c:catAx>
        <c:axId val="448957152"/>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960"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448953544"/>
        <c:crosses val="autoZero"/>
        <c:auto val="0"/>
        <c:lblAlgn val="ctr"/>
        <c:lblOffset val="1"/>
        <c:tickLblSkip val="1"/>
        <c:noMultiLvlLbl val="0"/>
      </c:catAx>
      <c:valAx>
        <c:axId val="448953544"/>
        <c:scaling>
          <c:orientation val="minMax"/>
          <c:min val="6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448957152"/>
        <c:crosses val="autoZero"/>
        <c:crossBetween val="between"/>
        <c:majorUnit val="50"/>
      </c:valAx>
      <c:valAx>
        <c:axId val="530207504"/>
        <c:scaling>
          <c:orientation val="minMax"/>
          <c:max val="3500"/>
          <c:min val="1000"/>
        </c:scaling>
        <c:delete val="0"/>
        <c:axPos val="r"/>
        <c:numFmt formatCode="#,##0_);[Red]\(#,##0\)" sourceLinked="0"/>
        <c:majorTickMark val="out"/>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530208160"/>
        <c:crosses val="max"/>
        <c:crossBetween val="between"/>
        <c:majorUnit val="500"/>
      </c:valAx>
      <c:catAx>
        <c:axId val="530208160"/>
        <c:scaling>
          <c:orientation val="minMax"/>
        </c:scaling>
        <c:delete val="1"/>
        <c:axPos val="b"/>
        <c:numFmt formatCode="General" sourceLinked="1"/>
        <c:majorTickMark val="out"/>
        <c:minorTickMark val="none"/>
        <c:tickLblPos val="nextTo"/>
        <c:crossAx val="530207504"/>
        <c:crosses val="autoZero"/>
        <c:auto val="1"/>
        <c:lblAlgn val="ctr"/>
        <c:lblOffset val="100"/>
        <c:noMultiLvlLbl val="0"/>
      </c:catAx>
      <c:spPr>
        <a:noFill/>
        <a:ln>
          <a:noFill/>
        </a:ln>
        <a:effectLst/>
      </c:spPr>
    </c:plotArea>
    <c:legend>
      <c:legendPos val="b"/>
      <c:layout>
        <c:manualLayout>
          <c:xMode val="edge"/>
          <c:yMode val="edge"/>
          <c:x val="0.15636305868231842"/>
          <c:y val="0.8575169840111202"/>
          <c:w val="0.67620363844931153"/>
          <c:h val="5.800110476345448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legend>
    <c:plotVisOnly val="1"/>
    <c:dispBlanksAs val="gap"/>
    <c:showDLblsOverMax val="0"/>
  </c:chart>
  <c:spPr>
    <a:noFill/>
    <a:ln>
      <a:noFill/>
    </a:ln>
    <a:effectLst/>
  </c:spPr>
  <c:txPr>
    <a:bodyPr/>
    <a:lstStyle/>
    <a:p>
      <a:pPr>
        <a:defRPr>
          <a:latin typeface="HG丸ｺﾞｼｯｸM-PRO" panose="020F0600000000000000" pitchFamily="50" charset="-128"/>
          <a:ea typeface="HG丸ｺﾞｼｯｸM-PRO" panose="020F0600000000000000" pitchFamily="50" charset="-128"/>
        </a:defRPr>
      </a:pPr>
      <a:endParaRPr lang="ja-JP"/>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r>
              <a:rPr lang="ja-JP" sz="1400" dirty="0"/>
              <a:t>見守り員数</a:t>
            </a:r>
            <a:r>
              <a:rPr lang="ja-JP" altLang="en-US" sz="1400" dirty="0"/>
              <a:t>と見守り連絡会回数</a:t>
            </a:r>
            <a:endParaRPr lang="ja-JP" sz="1400" dirty="0"/>
          </a:p>
        </c:rich>
      </c:tx>
      <c:layout>
        <c:manualLayout>
          <c:xMode val="edge"/>
          <c:yMode val="edge"/>
          <c:x val="0.14618134660257473"/>
          <c:y val="0"/>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title>
    <c:autoTitleDeleted val="0"/>
    <c:plotArea>
      <c:layout/>
      <c:barChart>
        <c:barDir val="col"/>
        <c:grouping val="clustered"/>
        <c:varyColors val="0"/>
        <c:ser>
          <c:idx val="0"/>
          <c:order val="0"/>
          <c:tx>
            <c:strRef>
              <c:f>Sheet1!$B$1</c:f>
              <c:strCache>
                <c:ptCount val="1"/>
                <c:pt idx="0">
                  <c:v>見守り員</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令和2年度</c:v>
                </c:pt>
                <c:pt idx="1">
                  <c:v>令和3年度</c:v>
                </c:pt>
                <c:pt idx="2">
                  <c:v>令和4年度</c:v>
                </c:pt>
                <c:pt idx="3">
                  <c:v>令和5年度</c:v>
                </c:pt>
                <c:pt idx="4">
                  <c:v>令和6年度</c:v>
                </c:pt>
              </c:strCache>
            </c:strRef>
          </c:cat>
          <c:val>
            <c:numRef>
              <c:f>Sheet1!$B$2:$B$6</c:f>
              <c:numCache>
                <c:formatCode>General</c:formatCode>
                <c:ptCount val="5"/>
                <c:pt idx="0">
                  <c:v>170</c:v>
                </c:pt>
                <c:pt idx="1">
                  <c:v>159</c:v>
                </c:pt>
                <c:pt idx="2">
                  <c:v>155</c:v>
                </c:pt>
                <c:pt idx="3">
                  <c:v>154</c:v>
                </c:pt>
                <c:pt idx="4">
                  <c:v>160</c:v>
                </c:pt>
              </c:numCache>
            </c:numRef>
          </c:val>
          <c:extLst>
            <c:ext xmlns:c16="http://schemas.microsoft.com/office/drawing/2014/chart" uri="{C3380CC4-5D6E-409C-BE32-E72D297353CC}">
              <c16:uniqueId val="{00000000-E4D5-475B-912D-DAEBD47D38B4}"/>
            </c:ext>
          </c:extLst>
        </c:ser>
        <c:ser>
          <c:idx val="1"/>
          <c:order val="1"/>
          <c:tx>
            <c:strRef>
              <c:f>Sheet1!$C$1</c:f>
              <c:strCache>
                <c:ptCount val="1"/>
                <c:pt idx="0">
                  <c:v>見守り連絡会</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令和2年度</c:v>
                </c:pt>
                <c:pt idx="1">
                  <c:v>令和3年度</c:v>
                </c:pt>
                <c:pt idx="2">
                  <c:v>令和4年度</c:v>
                </c:pt>
                <c:pt idx="3">
                  <c:v>令和5年度</c:v>
                </c:pt>
                <c:pt idx="4">
                  <c:v>令和6年度</c:v>
                </c:pt>
              </c:strCache>
            </c:strRef>
          </c:cat>
          <c:val>
            <c:numRef>
              <c:f>Sheet1!$C$2:$C$6</c:f>
              <c:numCache>
                <c:formatCode>General</c:formatCode>
                <c:ptCount val="5"/>
                <c:pt idx="0">
                  <c:v>32</c:v>
                </c:pt>
                <c:pt idx="1">
                  <c:v>29</c:v>
                </c:pt>
                <c:pt idx="2">
                  <c:v>40</c:v>
                </c:pt>
                <c:pt idx="3">
                  <c:v>41</c:v>
                </c:pt>
                <c:pt idx="4">
                  <c:v>45</c:v>
                </c:pt>
              </c:numCache>
            </c:numRef>
          </c:val>
          <c:extLst>
            <c:ext xmlns:c16="http://schemas.microsoft.com/office/drawing/2014/chart" uri="{C3380CC4-5D6E-409C-BE32-E72D297353CC}">
              <c16:uniqueId val="{00000001-E4D5-475B-912D-DAEBD47D38B4}"/>
            </c:ext>
          </c:extLst>
        </c:ser>
        <c:dLbls>
          <c:showLegendKey val="0"/>
          <c:showVal val="0"/>
          <c:showCatName val="0"/>
          <c:showSerName val="0"/>
          <c:showPercent val="0"/>
          <c:showBubbleSize val="0"/>
        </c:dLbls>
        <c:gapWidth val="219"/>
        <c:overlap val="-27"/>
        <c:axId val="490364264"/>
        <c:axId val="490362624"/>
      </c:barChart>
      <c:catAx>
        <c:axId val="490364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60"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490362624"/>
        <c:crosses val="autoZero"/>
        <c:auto val="1"/>
        <c:lblAlgn val="ctr"/>
        <c:lblOffset val="100"/>
        <c:noMultiLvlLbl val="0"/>
      </c:catAx>
      <c:valAx>
        <c:axId val="4903626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490364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legend>
    <c:plotVisOnly val="1"/>
    <c:dispBlanksAs val="gap"/>
    <c:showDLblsOverMax val="0"/>
  </c:chart>
  <c:spPr>
    <a:noFill/>
    <a:ln>
      <a:noFill/>
    </a:ln>
    <a:effectLst/>
  </c:spPr>
  <c:txPr>
    <a:bodyPr/>
    <a:lstStyle/>
    <a:p>
      <a:pPr>
        <a:defRPr>
          <a:latin typeface="HG丸ｺﾞｼｯｸM-PRO" panose="020F0600000000000000" pitchFamily="50" charset="-128"/>
          <a:ea typeface="HG丸ｺﾞｼｯｸM-PRO" panose="020F0600000000000000" pitchFamily="50" charset="-128"/>
        </a:defRPr>
      </a:pPr>
      <a:endParaRPr lang="ja-JP"/>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r>
              <a:rPr lang="ja-JP" sz="1400" dirty="0"/>
              <a:t>見守りコーディネーターによる見守り活動状況　</a:t>
            </a:r>
          </a:p>
        </c:rich>
      </c:tx>
      <c:layout>
        <c:manualLayout>
          <c:xMode val="edge"/>
          <c:yMode val="edge"/>
          <c:x val="0.22821597986370221"/>
          <c:y val="1.8730279365865531E-2"/>
        </c:manualLayout>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title>
    <c:autoTitleDeleted val="0"/>
    <c:plotArea>
      <c:layout/>
      <c:barChart>
        <c:barDir val="col"/>
        <c:grouping val="clustered"/>
        <c:varyColors val="0"/>
        <c:ser>
          <c:idx val="0"/>
          <c:order val="0"/>
          <c:tx>
            <c:strRef>
              <c:f>Sheet1!$B$1</c:f>
              <c:strCache>
                <c:ptCount val="1"/>
                <c:pt idx="0">
                  <c:v>電話</c:v>
                </c:pt>
              </c:strCache>
            </c:strRef>
          </c:tx>
          <c:spPr>
            <a:solidFill>
              <a:schemeClr val="accent1"/>
            </a:solidFill>
            <a:ln>
              <a:noFill/>
            </a:ln>
            <a:effectLst/>
          </c:spPr>
          <c:invertIfNegative val="0"/>
          <c:dLbls>
            <c:numFmt formatCode="#,##0_);[Red]\(#,##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令和2年度</c:v>
                </c:pt>
                <c:pt idx="1">
                  <c:v>令和3年度</c:v>
                </c:pt>
                <c:pt idx="2">
                  <c:v>令和4年度</c:v>
                </c:pt>
                <c:pt idx="3">
                  <c:v>令和5年度</c:v>
                </c:pt>
                <c:pt idx="4">
                  <c:v>令和6年度</c:v>
                </c:pt>
              </c:strCache>
            </c:strRef>
          </c:cat>
          <c:val>
            <c:numRef>
              <c:f>Sheet1!$B$2:$B$6</c:f>
              <c:numCache>
                <c:formatCode>General</c:formatCode>
                <c:ptCount val="5"/>
                <c:pt idx="0">
                  <c:v>3234</c:v>
                </c:pt>
                <c:pt idx="1">
                  <c:v>3629</c:v>
                </c:pt>
                <c:pt idx="2">
                  <c:v>2465</c:v>
                </c:pt>
                <c:pt idx="3">
                  <c:v>1869</c:v>
                </c:pt>
                <c:pt idx="4">
                  <c:v>1759</c:v>
                </c:pt>
              </c:numCache>
            </c:numRef>
          </c:val>
          <c:extLst>
            <c:ext xmlns:c16="http://schemas.microsoft.com/office/drawing/2014/chart" uri="{C3380CC4-5D6E-409C-BE32-E72D297353CC}">
              <c16:uniqueId val="{00000000-7261-4312-B4E7-3CD9BF2ADFE5}"/>
            </c:ext>
          </c:extLst>
        </c:ser>
        <c:ser>
          <c:idx val="1"/>
          <c:order val="1"/>
          <c:tx>
            <c:strRef>
              <c:f>Sheet1!$C$1</c:f>
              <c:strCache>
                <c:ptCount val="1"/>
                <c:pt idx="0">
                  <c:v>来所</c:v>
                </c:pt>
              </c:strCache>
            </c:strRef>
          </c:tx>
          <c:spPr>
            <a:solidFill>
              <a:schemeClr val="accent2"/>
            </a:solidFill>
            <a:ln>
              <a:noFill/>
            </a:ln>
            <a:effectLst/>
          </c:spPr>
          <c:invertIfNegative val="0"/>
          <c:dLbls>
            <c:numFmt formatCode="#,##0_);[Red]\(#,##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令和2年度</c:v>
                </c:pt>
                <c:pt idx="1">
                  <c:v>令和3年度</c:v>
                </c:pt>
                <c:pt idx="2">
                  <c:v>令和4年度</c:v>
                </c:pt>
                <c:pt idx="3">
                  <c:v>令和5年度</c:v>
                </c:pt>
                <c:pt idx="4">
                  <c:v>令和6年度</c:v>
                </c:pt>
              </c:strCache>
            </c:strRef>
          </c:cat>
          <c:val>
            <c:numRef>
              <c:f>Sheet1!$C$2:$C$6</c:f>
              <c:numCache>
                <c:formatCode>General</c:formatCode>
                <c:ptCount val="5"/>
                <c:pt idx="0">
                  <c:v>9239</c:v>
                </c:pt>
                <c:pt idx="1">
                  <c:v>11775</c:v>
                </c:pt>
                <c:pt idx="2">
                  <c:v>12775</c:v>
                </c:pt>
                <c:pt idx="3">
                  <c:v>14056</c:v>
                </c:pt>
                <c:pt idx="4">
                  <c:v>15784</c:v>
                </c:pt>
              </c:numCache>
            </c:numRef>
          </c:val>
          <c:extLst>
            <c:ext xmlns:c16="http://schemas.microsoft.com/office/drawing/2014/chart" uri="{C3380CC4-5D6E-409C-BE32-E72D297353CC}">
              <c16:uniqueId val="{00000001-7261-4312-B4E7-3CD9BF2ADFE5}"/>
            </c:ext>
          </c:extLst>
        </c:ser>
        <c:ser>
          <c:idx val="2"/>
          <c:order val="2"/>
          <c:tx>
            <c:strRef>
              <c:f>Sheet1!$D$1</c:f>
              <c:strCache>
                <c:ptCount val="1"/>
                <c:pt idx="0">
                  <c:v>訪問</c:v>
                </c:pt>
              </c:strCache>
            </c:strRef>
          </c:tx>
          <c:spPr>
            <a:solidFill>
              <a:schemeClr val="accent3"/>
            </a:solidFill>
            <a:ln>
              <a:noFill/>
            </a:ln>
            <a:effectLst/>
          </c:spPr>
          <c:invertIfNegative val="0"/>
          <c:dLbls>
            <c:numFmt formatCode="#,##0_);[Red]\(#,##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令和2年度</c:v>
                </c:pt>
                <c:pt idx="1">
                  <c:v>令和3年度</c:v>
                </c:pt>
                <c:pt idx="2">
                  <c:v>令和4年度</c:v>
                </c:pt>
                <c:pt idx="3">
                  <c:v>令和5年度</c:v>
                </c:pt>
                <c:pt idx="4">
                  <c:v>令和6年度</c:v>
                </c:pt>
              </c:strCache>
            </c:strRef>
          </c:cat>
          <c:val>
            <c:numRef>
              <c:f>Sheet1!$D$2:$D$6</c:f>
              <c:numCache>
                <c:formatCode>General</c:formatCode>
                <c:ptCount val="5"/>
                <c:pt idx="0">
                  <c:v>5051</c:v>
                </c:pt>
                <c:pt idx="1">
                  <c:v>4277</c:v>
                </c:pt>
                <c:pt idx="2">
                  <c:v>3448</c:v>
                </c:pt>
                <c:pt idx="3">
                  <c:v>2846</c:v>
                </c:pt>
                <c:pt idx="4">
                  <c:v>2925</c:v>
                </c:pt>
              </c:numCache>
            </c:numRef>
          </c:val>
          <c:extLst>
            <c:ext xmlns:c16="http://schemas.microsoft.com/office/drawing/2014/chart" uri="{C3380CC4-5D6E-409C-BE32-E72D297353CC}">
              <c16:uniqueId val="{00000002-7261-4312-B4E7-3CD9BF2ADFE5}"/>
            </c:ext>
          </c:extLst>
        </c:ser>
        <c:ser>
          <c:idx val="3"/>
          <c:order val="3"/>
          <c:tx>
            <c:strRef>
              <c:f>Sheet1!$E$1</c:f>
              <c:strCache>
                <c:ptCount val="1"/>
                <c:pt idx="0">
                  <c:v>関係機関調整等</c:v>
                </c:pt>
              </c:strCache>
            </c:strRef>
          </c:tx>
          <c:spPr>
            <a:solidFill>
              <a:schemeClr val="accent4"/>
            </a:solidFill>
            <a:ln>
              <a:noFill/>
            </a:ln>
            <a:effectLst/>
          </c:spPr>
          <c:invertIfNegative val="0"/>
          <c:dLbls>
            <c:numFmt formatCode="#,##0_);[Red]\(#,##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令和2年度</c:v>
                </c:pt>
                <c:pt idx="1">
                  <c:v>令和3年度</c:v>
                </c:pt>
                <c:pt idx="2">
                  <c:v>令和4年度</c:v>
                </c:pt>
                <c:pt idx="3">
                  <c:v>令和5年度</c:v>
                </c:pt>
                <c:pt idx="4">
                  <c:v>令和6年度</c:v>
                </c:pt>
              </c:strCache>
            </c:strRef>
          </c:cat>
          <c:val>
            <c:numRef>
              <c:f>Sheet1!$E$2:$E$6</c:f>
              <c:numCache>
                <c:formatCode>General</c:formatCode>
                <c:ptCount val="5"/>
                <c:pt idx="0">
                  <c:v>2176</c:v>
                </c:pt>
                <c:pt idx="1">
                  <c:v>2017</c:v>
                </c:pt>
                <c:pt idx="2">
                  <c:v>1427</c:v>
                </c:pt>
                <c:pt idx="3">
                  <c:v>1411</c:v>
                </c:pt>
                <c:pt idx="4">
                  <c:v>1630</c:v>
                </c:pt>
              </c:numCache>
            </c:numRef>
          </c:val>
          <c:extLst>
            <c:ext xmlns:c16="http://schemas.microsoft.com/office/drawing/2014/chart" uri="{C3380CC4-5D6E-409C-BE32-E72D297353CC}">
              <c16:uniqueId val="{00000003-7261-4312-B4E7-3CD9BF2ADFE5}"/>
            </c:ext>
          </c:extLst>
        </c:ser>
        <c:dLbls>
          <c:showLegendKey val="0"/>
          <c:showVal val="0"/>
          <c:showCatName val="0"/>
          <c:showSerName val="0"/>
          <c:showPercent val="0"/>
          <c:showBubbleSize val="0"/>
        </c:dLbls>
        <c:gapWidth val="219"/>
        <c:overlap val="-27"/>
        <c:axId val="372738480"/>
        <c:axId val="372738808"/>
      </c:barChart>
      <c:catAx>
        <c:axId val="372738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372738808"/>
        <c:crosses val="autoZero"/>
        <c:auto val="1"/>
        <c:lblAlgn val="ctr"/>
        <c:lblOffset val="100"/>
        <c:noMultiLvlLbl val="0"/>
      </c:catAx>
      <c:valAx>
        <c:axId val="3727388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372738480"/>
        <c:crosses val="autoZero"/>
        <c:crossBetween val="between"/>
        <c:majorUnit val="5000"/>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legend>
    <c:plotVisOnly val="1"/>
    <c:dispBlanksAs val="gap"/>
    <c:showDLblsOverMax val="0"/>
  </c:chart>
  <c:spPr>
    <a:noFill/>
    <a:ln>
      <a:noFill/>
    </a:ln>
    <a:effectLst/>
  </c:spPr>
  <c:txPr>
    <a:bodyPr/>
    <a:lstStyle/>
    <a:p>
      <a:pPr>
        <a:defRPr>
          <a:latin typeface="HG丸ｺﾞｼｯｸM-PRO" panose="020F0600000000000000" pitchFamily="50" charset="-128"/>
          <a:ea typeface="HG丸ｺﾞｼｯｸM-PRO" panose="020F0600000000000000" pitchFamily="50" charset="-128"/>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ja-JP" altLang="en-US" sz="1400" dirty="0">
                <a:latin typeface="HG丸ｺﾞｼｯｸM-PRO" panose="020F0600000000000000" pitchFamily="50" charset="-128"/>
                <a:ea typeface="HG丸ｺﾞｼｯｸM-PRO" panose="020F0600000000000000" pitchFamily="50" charset="-128"/>
              </a:rPr>
              <a:t>子育て支援サークル開催数の推移</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clustered"/>
        <c:varyColors val="0"/>
        <c:ser>
          <c:idx val="0"/>
          <c:order val="0"/>
          <c:tx>
            <c:strRef>
              <c:f>Sheet1!$B$1</c:f>
              <c:strCache>
                <c:ptCount val="1"/>
                <c:pt idx="0">
                  <c:v>開催地域数</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令和２年度</c:v>
                </c:pt>
                <c:pt idx="1">
                  <c:v>令和３年度</c:v>
                </c:pt>
                <c:pt idx="2">
                  <c:v>令和４年度</c:v>
                </c:pt>
                <c:pt idx="3">
                  <c:v>令和５年度</c:v>
                </c:pt>
                <c:pt idx="4">
                  <c:v>令和6年度</c:v>
                </c:pt>
              </c:strCache>
            </c:strRef>
          </c:cat>
          <c:val>
            <c:numRef>
              <c:f>Sheet1!$B$2:$B$6</c:f>
              <c:numCache>
                <c:formatCode>General</c:formatCode>
                <c:ptCount val="5"/>
                <c:pt idx="0">
                  <c:v>9</c:v>
                </c:pt>
                <c:pt idx="1">
                  <c:v>10</c:v>
                </c:pt>
                <c:pt idx="2">
                  <c:v>14</c:v>
                </c:pt>
                <c:pt idx="3">
                  <c:v>14</c:v>
                </c:pt>
                <c:pt idx="4">
                  <c:v>14</c:v>
                </c:pt>
              </c:numCache>
            </c:numRef>
          </c:val>
          <c:extLst>
            <c:ext xmlns:c16="http://schemas.microsoft.com/office/drawing/2014/chart" uri="{C3380CC4-5D6E-409C-BE32-E72D297353CC}">
              <c16:uniqueId val="{00000000-EF3E-4CA9-B597-E192C4B7F079}"/>
            </c:ext>
          </c:extLst>
        </c:ser>
        <c:ser>
          <c:idx val="1"/>
          <c:order val="1"/>
          <c:tx>
            <c:strRef>
              <c:f>Sheet1!$C$1</c:f>
              <c:strCache>
                <c:ptCount val="1"/>
                <c:pt idx="0">
                  <c:v>開催回数</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令和２年度</c:v>
                </c:pt>
                <c:pt idx="1">
                  <c:v>令和３年度</c:v>
                </c:pt>
                <c:pt idx="2">
                  <c:v>令和４年度</c:v>
                </c:pt>
                <c:pt idx="3">
                  <c:v>令和５年度</c:v>
                </c:pt>
                <c:pt idx="4">
                  <c:v>令和6年度</c:v>
                </c:pt>
              </c:strCache>
            </c:strRef>
          </c:cat>
          <c:val>
            <c:numRef>
              <c:f>Sheet1!$C$2:$C$6</c:f>
              <c:numCache>
                <c:formatCode>General</c:formatCode>
                <c:ptCount val="5"/>
                <c:pt idx="0">
                  <c:v>25</c:v>
                </c:pt>
                <c:pt idx="1">
                  <c:v>42</c:v>
                </c:pt>
                <c:pt idx="2">
                  <c:v>126</c:v>
                </c:pt>
                <c:pt idx="3">
                  <c:v>146</c:v>
                </c:pt>
                <c:pt idx="4">
                  <c:v>144</c:v>
                </c:pt>
              </c:numCache>
            </c:numRef>
          </c:val>
          <c:extLst>
            <c:ext xmlns:c16="http://schemas.microsoft.com/office/drawing/2014/chart" uri="{C3380CC4-5D6E-409C-BE32-E72D297353CC}">
              <c16:uniqueId val="{00000001-EF3E-4CA9-B597-E192C4B7F079}"/>
            </c:ext>
          </c:extLst>
        </c:ser>
        <c:dLbls>
          <c:showLegendKey val="0"/>
          <c:showVal val="0"/>
          <c:showCatName val="0"/>
          <c:showSerName val="0"/>
          <c:showPercent val="0"/>
          <c:showBubbleSize val="0"/>
        </c:dLbls>
        <c:gapWidth val="219"/>
        <c:overlap val="-27"/>
        <c:axId val="434044088"/>
        <c:axId val="434043104"/>
      </c:barChart>
      <c:catAx>
        <c:axId val="4340440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50"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434043104"/>
        <c:crosses val="autoZero"/>
        <c:auto val="1"/>
        <c:lblAlgn val="ctr"/>
        <c:lblOffset val="100"/>
        <c:noMultiLvlLbl val="0"/>
      </c:catAx>
      <c:valAx>
        <c:axId val="4340431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4340440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sz="1400" dirty="0">
                <a:latin typeface="HG丸ｺﾞｼｯｸM-PRO" panose="020F0600000000000000" pitchFamily="50" charset="-128"/>
                <a:ea typeface="HG丸ｺﾞｼｯｸM-PRO" panose="020F0600000000000000" pitchFamily="50" charset="-128"/>
              </a:rPr>
              <a:t>地域包括支援センター相談件数と</a:t>
            </a:r>
            <a:endParaRPr lang="en-US" altLang="ja-JP" sz="1400" dirty="0">
              <a:latin typeface="HG丸ｺﾞｼｯｸM-PRO" panose="020F0600000000000000" pitchFamily="50" charset="-128"/>
              <a:ea typeface="HG丸ｺﾞｼｯｸM-PRO" panose="020F0600000000000000" pitchFamily="50" charset="-128"/>
            </a:endParaRPr>
          </a:p>
          <a:p>
            <a:pPr>
              <a:defRPr sz="1400"/>
            </a:pPr>
            <a:r>
              <a:rPr lang="ja-JP" altLang="en-US" sz="1400" dirty="0">
                <a:latin typeface="HG丸ｺﾞｼｯｸM-PRO" panose="020F0600000000000000" pitchFamily="50" charset="-128"/>
                <a:ea typeface="HG丸ｺﾞｼｯｸM-PRO" panose="020F0600000000000000" pitchFamily="50" charset="-128"/>
              </a:rPr>
              <a:t>地域ケア会議開催件数</a:t>
            </a:r>
          </a:p>
        </c:rich>
      </c:tx>
      <c:layout>
        <c:manualLayout>
          <c:xMode val="edge"/>
          <c:yMode val="edge"/>
          <c:x val="0.18261553858095622"/>
          <c:y val="2.9015657684433017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clustered"/>
        <c:varyColors val="0"/>
        <c:ser>
          <c:idx val="0"/>
          <c:order val="0"/>
          <c:tx>
            <c:strRef>
              <c:f>Sheet1!$B$1</c:f>
              <c:strCache>
                <c:ptCount val="1"/>
                <c:pt idx="0">
                  <c:v>総合相談支援延べ相談件数</c:v>
                </c:pt>
              </c:strCache>
            </c:strRef>
          </c:tx>
          <c:spPr>
            <a:solidFill>
              <a:schemeClr val="accent1"/>
            </a:solidFill>
            <a:ln>
              <a:noFill/>
            </a:ln>
            <a:effectLst/>
          </c:spPr>
          <c:invertIfNegative val="0"/>
          <c:dLbls>
            <c:dLbl>
              <c:idx val="3"/>
              <c:layout>
                <c:manualLayout>
                  <c:x val="4.9512496837242157E-3"/>
                  <c:y val="0.17474867512026485"/>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8A8-4ACD-AD2E-145BFD261249}"/>
                </c:ext>
              </c:extLst>
            </c:dLbl>
            <c:numFmt formatCode="#,##0_);[Red]\(#,##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令和2年度</c:v>
                </c:pt>
                <c:pt idx="1">
                  <c:v>令和3年度</c:v>
                </c:pt>
                <c:pt idx="2">
                  <c:v>令和4年度</c:v>
                </c:pt>
                <c:pt idx="3">
                  <c:v>令和5年度</c:v>
                </c:pt>
                <c:pt idx="4">
                  <c:v>令和6年度</c:v>
                </c:pt>
              </c:strCache>
            </c:strRef>
          </c:cat>
          <c:val>
            <c:numRef>
              <c:f>Sheet1!$B$2:$B$6</c:f>
              <c:numCache>
                <c:formatCode>General</c:formatCode>
                <c:ptCount val="5"/>
                <c:pt idx="0">
                  <c:v>7603</c:v>
                </c:pt>
                <c:pt idx="1">
                  <c:v>9224</c:v>
                </c:pt>
                <c:pt idx="2">
                  <c:v>10821</c:v>
                </c:pt>
                <c:pt idx="3">
                  <c:v>11387</c:v>
                </c:pt>
                <c:pt idx="4">
                  <c:v>11421</c:v>
                </c:pt>
              </c:numCache>
            </c:numRef>
          </c:val>
          <c:extLst>
            <c:ext xmlns:c16="http://schemas.microsoft.com/office/drawing/2014/chart" uri="{C3380CC4-5D6E-409C-BE32-E72D297353CC}">
              <c16:uniqueId val="{00000000-F3F1-42F6-A9EC-CA3236C23D11}"/>
            </c:ext>
          </c:extLst>
        </c:ser>
        <c:dLbls>
          <c:showLegendKey val="0"/>
          <c:showVal val="0"/>
          <c:showCatName val="0"/>
          <c:showSerName val="0"/>
          <c:showPercent val="0"/>
          <c:showBubbleSize val="0"/>
        </c:dLbls>
        <c:gapWidth val="219"/>
        <c:axId val="605806520"/>
        <c:axId val="605808488"/>
      </c:barChart>
      <c:lineChart>
        <c:grouping val="standard"/>
        <c:varyColors val="0"/>
        <c:ser>
          <c:idx val="1"/>
          <c:order val="1"/>
          <c:tx>
            <c:strRef>
              <c:f>Sheet1!$C$1</c:f>
              <c:strCache>
                <c:ptCount val="1"/>
                <c:pt idx="0">
                  <c:v>地域ケア会議開催件数</c:v>
                </c:pt>
              </c:strCache>
            </c:strRef>
          </c:tx>
          <c:spPr>
            <a:ln w="28575" cap="rnd">
              <a:solidFill>
                <a:schemeClr val="accent2"/>
              </a:solidFill>
              <a:round/>
            </a:ln>
            <a:effectLst/>
          </c:spPr>
          <c:marker>
            <c:symbol val="none"/>
          </c:marker>
          <c:dLbls>
            <c:dLbl>
              <c:idx val="3"/>
              <c:layout>
                <c:manualLayout>
                  <c:x val="-3.1106323603542912E-2"/>
                  <c:y val="4.847703699545312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8A8-4ACD-AD2E-145BFD26124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令和2年度</c:v>
                </c:pt>
                <c:pt idx="1">
                  <c:v>令和3年度</c:v>
                </c:pt>
                <c:pt idx="2">
                  <c:v>令和4年度</c:v>
                </c:pt>
                <c:pt idx="3">
                  <c:v>令和5年度</c:v>
                </c:pt>
                <c:pt idx="4">
                  <c:v>令和6年度</c:v>
                </c:pt>
              </c:strCache>
            </c:strRef>
          </c:cat>
          <c:val>
            <c:numRef>
              <c:f>Sheet1!$C$2:$C$6</c:f>
              <c:numCache>
                <c:formatCode>General</c:formatCode>
                <c:ptCount val="5"/>
                <c:pt idx="0">
                  <c:v>30</c:v>
                </c:pt>
                <c:pt idx="1">
                  <c:v>44</c:v>
                </c:pt>
                <c:pt idx="2">
                  <c:v>45</c:v>
                </c:pt>
                <c:pt idx="3">
                  <c:v>22</c:v>
                </c:pt>
                <c:pt idx="4">
                  <c:v>15</c:v>
                </c:pt>
              </c:numCache>
            </c:numRef>
          </c:val>
          <c:smooth val="0"/>
          <c:extLst>
            <c:ext xmlns:c16="http://schemas.microsoft.com/office/drawing/2014/chart" uri="{C3380CC4-5D6E-409C-BE32-E72D297353CC}">
              <c16:uniqueId val="{00000001-F3F1-42F6-A9EC-CA3236C23D11}"/>
            </c:ext>
          </c:extLst>
        </c:ser>
        <c:dLbls>
          <c:showLegendKey val="0"/>
          <c:showVal val="0"/>
          <c:showCatName val="0"/>
          <c:showSerName val="0"/>
          <c:showPercent val="0"/>
          <c:showBubbleSize val="0"/>
        </c:dLbls>
        <c:marker val="1"/>
        <c:smooth val="0"/>
        <c:axId val="364190608"/>
        <c:axId val="364189624"/>
      </c:lineChart>
      <c:catAx>
        <c:axId val="364190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364189624"/>
        <c:crosses val="autoZero"/>
        <c:auto val="1"/>
        <c:lblAlgn val="ctr"/>
        <c:lblOffset val="100"/>
        <c:noMultiLvlLbl val="0"/>
      </c:catAx>
      <c:valAx>
        <c:axId val="3641896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364190608"/>
        <c:crosses val="autoZero"/>
        <c:crossBetween val="between"/>
      </c:valAx>
      <c:valAx>
        <c:axId val="605808488"/>
        <c:scaling>
          <c:orientation val="minMax"/>
        </c:scaling>
        <c:delete val="0"/>
        <c:axPos val="r"/>
        <c:numFmt formatCode="#,##0_);[Red]\(#,##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605806520"/>
        <c:crosses val="max"/>
        <c:crossBetween val="between"/>
      </c:valAx>
      <c:catAx>
        <c:axId val="605806520"/>
        <c:scaling>
          <c:orientation val="minMax"/>
        </c:scaling>
        <c:delete val="1"/>
        <c:axPos val="b"/>
        <c:numFmt formatCode="General" sourceLinked="1"/>
        <c:majorTickMark val="out"/>
        <c:minorTickMark val="none"/>
        <c:tickLblPos val="nextTo"/>
        <c:crossAx val="605808488"/>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sz="1400" dirty="0">
                <a:latin typeface="HG丸ｺﾞｼｯｸM-PRO" panose="020F0600000000000000" pitchFamily="50" charset="-128"/>
                <a:ea typeface="HG丸ｺﾞｼｯｸM-PRO" panose="020F0600000000000000" pitchFamily="50" charset="-128"/>
              </a:rPr>
              <a:t>花乃井ブランチの相談件数</a:t>
            </a:r>
          </a:p>
        </c:rich>
      </c:tx>
      <c:layout>
        <c:manualLayout>
          <c:xMode val="edge"/>
          <c:yMode val="edge"/>
          <c:x val="0.22222559790977428"/>
          <c:y val="5.1116216120274581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clustered"/>
        <c:varyColors val="0"/>
        <c:ser>
          <c:idx val="0"/>
          <c:order val="0"/>
          <c:tx>
            <c:strRef>
              <c:f>Sheet1!$B$1</c:f>
              <c:strCache>
                <c:ptCount val="1"/>
                <c:pt idx="0">
                  <c:v>総合相談支援延べ相談件数</c:v>
                </c:pt>
              </c:strCache>
            </c:strRef>
          </c:tx>
          <c:spPr>
            <a:solidFill>
              <a:schemeClr val="accent1"/>
            </a:solidFill>
            <a:ln>
              <a:noFill/>
            </a:ln>
            <a:effectLst/>
          </c:spPr>
          <c:invertIfNegative val="0"/>
          <c:dLbls>
            <c:numFmt formatCode="#,##0_);[Red]\(#,##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令和2年度</c:v>
                </c:pt>
                <c:pt idx="1">
                  <c:v>令和3年度</c:v>
                </c:pt>
                <c:pt idx="2">
                  <c:v>令和4年度</c:v>
                </c:pt>
                <c:pt idx="3">
                  <c:v>令和5年度</c:v>
                </c:pt>
                <c:pt idx="4">
                  <c:v>令和6年度</c:v>
                </c:pt>
              </c:strCache>
            </c:strRef>
          </c:cat>
          <c:val>
            <c:numRef>
              <c:f>Sheet1!$B$2:$B$6</c:f>
              <c:numCache>
                <c:formatCode>General</c:formatCode>
                <c:ptCount val="5"/>
                <c:pt idx="0">
                  <c:v>781</c:v>
                </c:pt>
                <c:pt idx="1">
                  <c:v>809</c:v>
                </c:pt>
                <c:pt idx="2">
                  <c:v>866</c:v>
                </c:pt>
                <c:pt idx="3">
                  <c:v>740</c:v>
                </c:pt>
                <c:pt idx="4" formatCode="#,##0">
                  <c:v>1097</c:v>
                </c:pt>
              </c:numCache>
            </c:numRef>
          </c:val>
          <c:extLst>
            <c:ext xmlns:c16="http://schemas.microsoft.com/office/drawing/2014/chart" uri="{C3380CC4-5D6E-409C-BE32-E72D297353CC}">
              <c16:uniqueId val="{00000000-F3F1-42F6-A9EC-CA3236C23D11}"/>
            </c:ext>
          </c:extLst>
        </c:ser>
        <c:dLbls>
          <c:showLegendKey val="0"/>
          <c:showVal val="0"/>
          <c:showCatName val="0"/>
          <c:showSerName val="0"/>
          <c:showPercent val="0"/>
          <c:showBubbleSize val="0"/>
        </c:dLbls>
        <c:gapWidth val="219"/>
        <c:axId val="364190608"/>
        <c:axId val="364189624"/>
      </c:barChart>
      <c:catAx>
        <c:axId val="364190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364189624"/>
        <c:crosses val="autoZero"/>
        <c:auto val="1"/>
        <c:lblAlgn val="ctr"/>
        <c:lblOffset val="100"/>
        <c:noMultiLvlLbl val="0"/>
      </c:catAx>
      <c:valAx>
        <c:axId val="3641896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3641906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sz="1400" dirty="0">
                <a:latin typeface="HG丸ｺﾞｼｯｸM-PRO" panose="020F0600000000000000" pitchFamily="50" charset="-128"/>
                <a:ea typeface="HG丸ｺﾞｼｯｸM-PRO" panose="020F0600000000000000" pitchFamily="50" charset="-128"/>
              </a:rPr>
              <a:t>こども相談支援件数の推移</a:t>
            </a:r>
          </a:p>
        </c:rich>
      </c:tx>
      <c:layout>
        <c:manualLayout>
          <c:xMode val="edge"/>
          <c:yMode val="edge"/>
          <c:x val="0.20783298600755107"/>
          <c:y val="0"/>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9.02472465757026E-2"/>
          <c:y val="0.12532155756723082"/>
          <c:w val="0.62988861060013335"/>
          <c:h val="0.69102395019472851"/>
        </c:manualLayout>
      </c:layout>
      <c:barChart>
        <c:barDir val="col"/>
        <c:grouping val="clustered"/>
        <c:varyColors val="0"/>
        <c:ser>
          <c:idx val="0"/>
          <c:order val="0"/>
          <c:tx>
            <c:strRef>
              <c:f>Sheet1!$B$1</c:f>
              <c:strCache>
                <c:ptCount val="1"/>
                <c:pt idx="0">
                  <c:v>保健師</c:v>
                </c:pt>
              </c:strCache>
            </c:strRef>
          </c:tx>
          <c:spPr>
            <a:solidFill>
              <a:schemeClr val="accent1"/>
            </a:solidFill>
            <a:ln>
              <a:noFill/>
            </a:ln>
            <a:effectLst/>
          </c:spPr>
          <c:invertIfNegative val="0"/>
          <c:dLbls>
            <c:numFmt formatCode="#,##0_);[Red]\(#,##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令和2年度</c:v>
                </c:pt>
                <c:pt idx="1">
                  <c:v>令和3年度</c:v>
                </c:pt>
                <c:pt idx="2">
                  <c:v>令和4年度</c:v>
                </c:pt>
                <c:pt idx="3">
                  <c:v>令和5年度</c:v>
                </c:pt>
                <c:pt idx="4">
                  <c:v>令和6年度</c:v>
                </c:pt>
              </c:strCache>
            </c:strRef>
          </c:cat>
          <c:val>
            <c:numRef>
              <c:f>Sheet1!$B$2:$B$6</c:f>
              <c:numCache>
                <c:formatCode>General</c:formatCode>
                <c:ptCount val="5"/>
                <c:pt idx="0">
                  <c:v>5609</c:v>
                </c:pt>
                <c:pt idx="1">
                  <c:v>4863</c:v>
                </c:pt>
                <c:pt idx="2">
                  <c:v>3516</c:v>
                </c:pt>
                <c:pt idx="3">
                  <c:v>2318</c:v>
                </c:pt>
                <c:pt idx="4" formatCode="#,##0">
                  <c:v>3055</c:v>
                </c:pt>
              </c:numCache>
            </c:numRef>
          </c:val>
          <c:extLst>
            <c:ext xmlns:c16="http://schemas.microsoft.com/office/drawing/2014/chart" uri="{C3380CC4-5D6E-409C-BE32-E72D297353CC}">
              <c16:uniqueId val="{00000000-815F-47E5-A973-307F47929AD9}"/>
            </c:ext>
          </c:extLst>
        </c:ser>
        <c:ser>
          <c:idx val="1"/>
          <c:order val="1"/>
          <c:tx>
            <c:strRef>
              <c:f>Sheet1!$C$1</c:f>
              <c:strCache>
                <c:ptCount val="1"/>
                <c:pt idx="0">
                  <c:v>心理相談員・家庭児童相談員</c:v>
                </c:pt>
              </c:strCache>
            </c:strRef>
          </c:tx>
          <c:spPr>
            <a:solidFill>
              <a:schemeClr val="accent2"/>
            </a:solidFill>
            <a:ln>
              <a:noFill/>
            </a:ln>
            <a:effectLst/>
          </c:spPr>
          <c:invertIfNegative val="0"/>
          <c:dLbls>
            <c:numFmt formatCode="#,##0_);[Red]\(#,##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令和2年度</c:v>
                </c:pt>
                <c:pt idx="1">
                  <c:v>令和3年度</c:v>
                </c:pt>
                <c:pt idx="2">
                  <c:v>令和4年度</c:v>
                </c:pt>
                <c:pt idx="3">
                  <c:v>令和5年度</c:v>
                </c:pt>
                <c:pt idx="4">
                  <c:v>令和6年度</c:v>
                </c:pt>
              </c:strCache>
            </c:strRef>
          </c:cat>
          <c:val>
            <c:numRef>
              <c:f>Sheet1!$C$2:$C$6</c:f>
              <c:numCache>
                <c:formatCode>General</c:formatCode>
                <c:ptCount val="5"/>
                <c:pt idx="0">
                  <c:v>592</c:v>
                </c:pt>
                <c:pt idx="1">
                  <c:v>715</c:v>
                </c:pt>
                <c:pt idx="2">
                  <c:v>746</c:v>
                </c:pt>
                <c:pt idx="3">
                  <c:v>650</c:v>
                </c:pt>
                <c:pt idx="4">
                  <c:v>770</c:v>
                </c:pt>
              </c:numCache>
            </c:numRef>
          </c:val>
          <c:extLst>
            <c:ext xmlns:c16="http://schemas.microsoft.com/office/drawing/2014/chart" uri="{C3380CC4-5D6E-409C-BE32-E72D297353CC}">
              <c16:uniqueId val="{00000001-815F-47E5-A973-307F47929AD9}"/>
            </c:ext>
          </c:extLst>
        </c:ser>
        <c:ser>
          <c:idx val="2"/>
          <c:order val="2"/>
          <c:tx>
            <c:strRef>
              <c:f>Sheet1!$D$1</c:f>
              <c:strCache>
                <c:ptCount val="1"/>
                <c:pt idx="0">
                  <c:v>子ども・子育てコンシェルジュ</c:v>
                </c:pt>
              </c:strCache>
            </c:strRef>
          </c:tx>
          <c:spPr>
            <a:solidFill>
              <a:schemeClr val="accent3"/>
            </a:solidFill>
            <a:ln>
              <a:noFill/>
            </a:ln>
            <a:effectLst/>
          </c:spPr>
          <c:invertIfNegative val="0"/>
          <c:dLbls>
            <c:numFmt formatCode="#,##0_);[Red]\(#,##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令和2年度</c:v>
                </c:pt>
                <c:pt idx="1">
                  <c:v>令和3年度</c:v>
                </c:pt>
                <c:pt idx="2">
                  <c:v>令和4年度</c:v>
                </c:pt>
                <c:pt idx="3">
                  <c:v>令和5年度</c:v>
                </c:pt>
                <c:pt idx="4">
                  <c:v>令和6年度</c:v>
                </c:pt>
              </c:strCache>
            </c:strRef>
          </c:cat>
          <c:val>
            <c:numRef>
              <c:f>Sheet1!$D$2:$D$6</c:f>
              <c:numCache>
                <c:formatCode>General</c:formatCode>
                <c:ptCount val="5"/>
                <c:pt idx="0">
                  <c:v>2714</c:v>
                </c:pt>
                <c:pt idx="1">
                  <c:v>2848</c:v>
                </c:pt>
                <c:pt idx="2">
                  <c:v>3210</c:v>
                </c:pt>
                <c:pt idx="3">
                  <c:v>3217</c:v>
                </c:pt>
                <c:pt idx="4">
                  <c:v>4487</c:v>
                </c:pt>
              </c:numCache>
            </c:numRef>
          </c:val>
          <c:extLst>
            <c:ext xmlns:c16="http://schemas.microsoft.com/office/drawing/2014/chart" uri="{C3380CC4-5D6E-409C-BE32-E72D297353CC}">
              <c16:uniqueId val="{00000002-815F-47E5-A973-307F47929AD9}"/>
            </c:ext>
          </c:extLst>
        </c:ser>
        <c:dLbls>
          <c:showLegendKey val="0"/>
          <c:showVal val="0"/>
          <c:showCatName val="0"/>
          <c:showSerName val="0"/>
          <c:showPercent val="0"/>
          <c:showBubbleSize val="0"/>
        </c:dLbls>
        <c:gapWidth val="219"/>
        <c:axId val="444125088"/>
        <c:axId val="444126400"/>
        <c:extLst>
          <c:ext xmlns:c15="http://schemas.microsoft.com/office/drawing/2012/chart" uri="{02D57815-91ED-43cb-92C2-25804820EDAC}">
            <c15:filteredBarSeries>
              <c15:ser>
                <c:idx val="3"/>
                <c:order val="3"/>
                <c:tx>
                  <c:strRef>
                    <c:extLst>
                      <c:ext uri="{02D57815-91ED-43cb-92C2-25804820EDAC}">
                        <c15:formulaRef>
                          <c15:sqref>Sheet1!#REF!</c15:sqref>
                        </c15:formulaRef>
                      </c:ext>
                    </c:extLst>
                    <c:strCache>
                      <c:ptCount val="1"/>
                      <c:pt idx="0">
                        <c:v>#REF!</c:v>
                      </c:pt>
                    </c:strCache>
                  </c:strRef>
                </c:tx>
                <c:spPr>
                  <a:solidFill>
                    <a:schemeClr val="accent4"/>
                  </a:solidFill>
                  <a:ln>
                    <a:noFill/>
                  </a:ln>
                  <a:effectLst/>
                </c:spPr>
                <c:invertIfNegative val="0"/>
                <c:cat>
                  <c:strRef>
                    <c:extLst>
                      <c:ext uri="{02D57815-91ED-43cb-92C2-25804820EDAC}">
                        <c15:formulaRef>
                          <c15:sqref>Sheet1!$A$2:$A$6</c15:sqref>
                        </c15:formulaRef>
                      </c:ext>
                    </c:extLst>
                    <c:strCache>
                      <c:ptCount val="5"/>
                      <c:pt idx="0">
                        <c:v>令和2年度</c:v>
                      </c:pt>
                      <c:pt idx="1">
                        <c:v>令和3年度</c:v>
                      </c:pt>
                      <c:pt idx="2">
                        <c:v>令和4年度</c:v>
                      </c:pt>
                      <c:pt idx="3">
                        <c:v>令和5年度</c:v>
                      </c:pt>
                      <c:pt idx="4">
                        <c:v>令和6年度</c:v>
                      </c:pt>
                    </c:strCache>
                  </c:strRef>
                </c:cat>
                <c:val>
                  <c:numRef>
                    <c:extLst>
                      <c:ext uri="{02D57815-91ED-43cb-92C2-25804820EDAC}">
                        <c15:formulaRef>
                          <c15:sqref>Sheet1!#REF!</c15:sqref>
                        </c15:formulaRef>
                      </c:ext>
                    </c:extLst>
                    <c:numCache>
                      <c:formatCode>General</c:formatCode>
                      <c:ptCount val="1"/>
                      <c:pt idx="0">
                        <c:v>1</c:v>
                      </c:pt>
                    </c:numCache>
                  </c:numRef>
                </c:val>
                <c:extLst>
                  <c:ext xmlns:c16="http://schemas.microsoft.com/office/drawing/2014/chart" uri="{C3380CC4-5D6E-409C-BE32-E72D297353CC}">
                    <c16:uniqueId val="{00000003-815F-47E5-A973-307F47929AD9}"/>
                  </c:ext>
                </c:extLst>
              </c15:ser>
            </c15:filteredBarSeries>
          </c:ext>
        </c:extLst>
      </c:barChart>
      <c:catAx>
        <c:axId val="4441250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50"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444126400"/>
        <c:crosses val="autoZero"/>
        <c:auto val="1"/>
        <c:lblAlgn val="ctr"/>
        <c:lblOffset val="100"/>
        <c:noMultiLvlLbl val="0"/>
      </c:catAx>
      <c:valAx>
        <c:axId val="444126400"/>
        <c:scaling>
          <c:orientation val="minMax"/>
          <c:max val="6000"/>
          <c:min val="0"/>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crossAx val="444125088"/>
        <c:crosses val="autoZero"/>
        <c:crossBetween val="between"/>
        <c:majorUnit val="1000"/>
        <c:minorUnit val="1000"/>
      </c:valAx>
      <c:spPr>
        <a:noFill/>
        <a:ln>
          <a:noFill/>
        </a:ln>
        <a:effectLst/>
      </c:spPr>
    </c:plotArea>
    <c:legend>
      <c:legendPos val="r"/>
      <c:layout>
        <c:manualLayout>
          <c:xMode val="edge"/>
          <c:yMode val="edge"/>
          <c:x val="0.72053711587486979"/>
          <c:y val="0.11552451665793233"/>
          <c:w val="0.27816147383490941"/>
          <c:h val="0.73049734811453515"/>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r>
              <a:rPr lang="ja-JP" sz="1400" b="0" dirty="0"/>
              <a:t>要保護児童台帳登録者数（累計</a:t>
            </a:r>
            <a:r>
              <a:rPr lang="en-US" sz="1400" b="0" dirty="0"/>
              <a:t>)</a:t>
            </a:r>
            <a:endParaRPr lang="ja-JP" sz="1400" b="0" dirty="0"/>
          </a:p>
        </c:rich>
      </c:tx>
      <c:layout>
        <c:manualLayout>
          <c:xMode val="edge"/>
          <c:yMode val="edge"/>
          <c:x val="0.24864070653132939"/>
          <c:y val="4.3859649122807015E-3"/>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title>
    <c:autoTitleDeleted val="0"/>
    <c:plotArea>
      <c:layout/>
      <c:barChart>
        <c:barDir val="col"/>
        <c:grouping val="stacked"/>
        <c:varyColors val="0"/>
        <c:ser>
          <c:idx val="0"/>
          <c:order val="0"/>
          <c:tx>
            <c:strRef>
              <c:f>Sheet1!$B$1</c:f>
              <c:strCache>
                <c:ptCount val="1"/>
                <c:pt idx="0">
                  <c:v>列2</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令和2年度</c:v>
                </c:pt>
                <c:pt idx="1">
                  <c:v>令和3年度</c:v>
                </c:pt>
                <c:pt idx="2">
                  <c:v>令和4年度</c:v>
                </c:pt>
                <c:pt idx="3">
                  <c:v>令和5年度</c:v>
                </c:pt>
                <c:pt idx="4">
                  <c:v>令和6年度</c:v>
                </c:pt>
              </c:strCache>
            </c:strRef>
          </c:cat>
          <c:val>
            <c:numRef>
              <c:f>Sheet1!$B$2:$B$6</c:f>
              <c:numCache>
                <c:formatCode>General</c:formatCode>
                <c:ptCount val="5"/>
                <c:pt idx="0">
                  <c:v>192</c:v>
                </c:pt>
                <c:pt idx="1">
                  <c:v>198</c:v>
                </c:pt>
                <c:pt idx="2">
                  <c:v>197</c:v>
                </c:pt>
                <c:pt idx="3">
                  <c:v>199</c:v>
                </c:pt>
                <c:pt idx="4">
                  <c:v>211</c:v>
                </c:pt>
              </c:numCache>
            </c:numRef>
          </c:val>
          <c:extLst>
            <c:ext xmlns:c16="http://schemas.microsoft.com/office/drawing/2014/chart" uri="{C3380CC4-5D6E-409C-BE32-E72D297353CC}">
              <c16:uniqueId val="{00000000-1BB3-471C-9D68-DA10B8B99732}"/>
            </c:ext>
          </c:extLst>
        </c:ser>
        <c:dLbls>
          <c:showLegendKey val="0"/>
          <c:showVal val="0"/>
          <c:showCatName val="0"/>
          <c:showSerName val="0"/>
          <c:showPercent val="0"/>
          <c:showBubbleSize val="0"/>
        </c:dLbls>
        <c:gapWidth val="164"/>
        <c:overlap val="100"/>
        <c:axId val="626814216"/>
        <c:axId val="626814544"/>
      </c:barChart>
      <c:catAx>
        <c:axId val="626814216"/>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626814544"/>
        <c:crosses val="autoZero"/>
        <c:auto val="1"/>
        <c:lblAlgn val="ctr"/>
        <c:lblOffset val="100"/>
        <c:noMultiLvlLbl val="0"/>
      </c:catAx>
      <c:valAx>
        <c:axId val="6268145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626814216"/>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HG丸ｺﾞｼｯｸM-PRO" panose="020F0600000000000000" pitchFamily="50" charset="-128"/>
          <a:ea typeface="HG丸ｺﾞｼｯｸM-PRO" panose="020F0600000000000000" pitchFamily="50" charset="-128"/>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rawings/drawing1.xml><?xml version="1.0" encoding="utf-8"?>
<c:userShapes xmlns:c="http://schemas.openxmlformats.org/drawingml/2006/chart">
  <cdr:relSizeAnchor xmlns:cdr="http://schemas.openxmlformats.org/drawingml/2006/chartDrawing">
    <cdr:from>
      <cdr:x>0.75847</cdr:x>
      <cdr:y>0.90623</cdr:y>
    </cdr:from>
    <cdr:to>
      <cdr:x>1</cdr:x>
      <cdr:y>1</cdr:y>
    </cdr:to>
    <cdr:sp macro="" textlink="">
      <cdr:nvSpPr>
        <cdr:cNvPr id="2" name="テキスト ボックス 1"/>
        <cdr:cNvSpPr txBox="1"/>
      </cdr:nvSpPr>
      <cdr:spPr>
        <a:xfrm xmlns:a="http://schemas.openxmlformats.org/drawingml/2006/main">
          <a:off x="3480514" y="3794195"/>
          <a:ext cx="1108364" cy="39258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ja-JP" alt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0.84608</cdr:x>
      <cdr:y>0.04873</cdr:y>
    </cdr:from>
    <cdr:to>
      <cdr:x>1</cdr:x>
      <cdr:y>0.16365</cdr:y>
    </cdr:to>
    <cdr:sp macro="" textlink="">
      <cdr:nvSpPr>
        <cdr:cNvPr id="2" name="テキスト ボックス 5"/>
        <cdr:cNvSpPr txBox="1"/>
      </cdr:nvSpPr>
      <cdr:spPr>
        <a:xfrm xmlns:a="http://schemas.openxmlformats.org/drawingml/2006/main">
          <a:off x="3491345" y="182726"/>
          <a:ext cx="635145" cy="43088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kumimoji="1" lang="ja-JP" altLang="en-US" sz="1100" dirty="0">
              <a:latin typeface="HG丸ｺﾞｼｯｸM-PRO" panose="020F0600000000000000" pitchFamily="50" charset="-128"/>
              <a:ea typeface="HG丸ｺﾞｼｯｸM-PRO" panose="020F0600000000000000" pitchFamily="50" charset="-128"/>
            </a:rPr>
            <a:t>　　（人）</a:t>
          </a:r>
        </a:p>
      </cdr:txBody>
    </cdr:sp>
  </cdr:relSizeAnchor>
  <cdr:relSizeAnchor xmlns:cdr="http://schemas.openxmlformats.org/drawingml/2006/chartDrawing">
    <cdr:from>
      <cdr:x>0.84608</cdr:x>
      <cdr:y>0.42462</cdr:y>
    </cdr:from>
    <cdr:to>
      <cdr:x>1</cdr:x>
      <cdr:y>0.57538</cdr:y>
    </cdr:to>
    <cdr:sp macro="" textlink="">
      <cdr:nvSpPr>
        <cdr:cNvPr id="3" name="テキスト ボックス 5"/>
        <cdr:cNvSpPr txBox="1"/>
      </cdr:nvSpPr>
      <cdr:spPr>
        <a:xfrm xmlns:a="http://schemas.openxmlformats.org/drawingml/2006/main">
          <a:off x="3389882" y="1191877"/>
          <a:ext cx="616692" cy="423193"/>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kumimoji="1" lang="ja-JP" altLang="en-US" sz="1100" dirty="0">
              <a:latin typeface="HG丸ｺﾞｼｯｸM-PRO" panose="020F0600000000000000" pitchFamily="50" charset="-128"/>
              <a:ea typeface="HG丸ｺﾞｼｯｸM-PRO" panose="020F0600000000000000" pitchFamily="50" charset="-128"/>
            </a:rPr>
            <a:t>　　</a:t>
          </a:r>
          <a:r>
            <a:rPr kumimoji="1" lang="ja-JP" altLang="en-US" sz="1050" dirty="0">
              <a:latin typeface="HG丸ｺﾞｼｯｸM-PRO" panose="020F0600000000000000" pitchFamily="50" charset="-128"/>
              <a:ea typeface="HG丸ｺﾞｼｯｸM-PRO" panose="020F0600000000000000" pitchFamily="50" charset="-128"/>
            </a:rPr>
            <a:t>（回）</a:t>
          </a:r>
        </a:p>
      </cdr:txBody>
    </cdr:sp>
  </cdr:relSizeAnchor>
</c:userShapes>
</file>

<file path=ppt/drawings/drawing3.xml><?xml version="1.0" encoding="utf-8"?>
<c:userShapes xmlns:c="http://schemas.openxmlformats.org/drawingml/2006/chart">
  <cdr:relSizeAnchor xmlns:cdr="http://schemas.openxmlformats.org/drawingml/2006/chartDrawing">
    <cdr:from>
      <cdr:x>0.87619</cdr:x>
      <cdr:y>0.04522</cdr:y>
    </cdr:from>
    <cdr:to>
      <cdr:x>1</cdr:x>
      <cdr:y>0.18585</cdr:y>
    </cdr:to>
    <cdr:sp macro="" textlink="">
      <cdr:nvSpPr>
        <cdr:cNvPr id="2" name="テキスト ボックス 5"/>
        <cdr:cNvSpPr txBox="1"/>
      </cdr:nvSpPr>
      <cdr:spPr>
        <a:xfrm xmlns:a="http://schemas.openxmlformats.org/drawingml/2006/main">
          <a:off x="4494873" y="138545"/>
          <a:ext cx="635145" cy="43088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kumimoji="1" lang="ja-JP" altLang="en-US" sz="1100" dirty="0">
              <a:latin typeface="HG丸ｺﾞｼｯｸM-PRO" panose="020F0600000000000000" pitchFamily="50" charset="-128"/>
              <a:ea typeface="HG丸ｺﾞｼｯｸM-PRO" panose="020F0600000000000000" pitchFamily="50" charset="-128"/>
            </a:rPr>
            <a:t>　　（件）</a:t>
          </a:r>
        </a:p>
      </cdr:txBody>
    </cdr:sp>
  </cdr:relSizeAnchor>
  <cdr:relSizeAnchor xmlns:cdr="http://schemas.openxmlformats.org/drawingml/2006/chartDrawing">
    <cdr:from>
      <cdr:x>0</cdr:x>
      <cdr:y>0.04522</cdr:y>
    </cdr:from>
    <cdr:to>
      <cdr:x>0.12381</cdr:x>
      <cdr:y>0.18585</cdr:y>
    </cdr:to>
    <cdr:sp macro="" textlink="">
      <cdr:nvSpPr>
        <cdr:cNvPr id="3" name="テキスト ボックス 5"/>
        <cdr:cNvSpPr txBox="1"/>
      </cdr:nvSpPr>
      <cdr:spPr>
        <a:xfrm xmlns:a="http://schemas.openxmlformats.org/drawingml/2006/main">
          <a:off x="-2406817" y="138545"/>
          <a:ext cx="635145" cy="43088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kumimoji="1" lang="ja-JP" altLang="en-US" sz="1100" dirty="0">
              <a:latin typeface="HG丸ｺﾞｼｯｸM-PRO" panose="020F0600000000000000" pitchFamily="50" charset="-128"/>
              <a:ea typeface="HG丸ｺﾞｼｯｸM-PRO" panose="020F0600000000000000" pitchFamily="50" charset="-128"/>
            </a:rPr>
            <a:t>　　（件）</a:t>
          </a:r>
        </a:p>
      </cdr:txBody>
    </cdr:sp>
  </cdr:relSizeAnchor>
</c:userShapes>
</file>

<file path=ppt/drawings/drawing4.xml><?xml version="1.0" encoding="utf-8"?>
<c:userShapes xmlns:c="http://schemas.openxmlformats.org/drawingml/2006/chart">
  <cdr:relSizeAnchor xmlns:cdr="http://schemas.openxmlformats.org/drawingml/2006/chartDrawing">
    <cdr:from>
      <cdr:x>0</cdr:x>
      <cdr:y>0</cdr:y>
    </cdr:from>
    <cdr:to>
      <cdr:x>0.12381</cdr:x>
      <cdr:y>0.14063</cdr:y>
    </cdr:to>
    <cdr:sp macro="" textlink="">
      <cdr:nvSpPr>
        <cdr:cNvPr id="3" name="テキスト ボックス 5"/>
        <cdr:cNvSpPr txBox="1"/>
      </cdr:nvSpPr>
      <cdr:spPr>
        <a:xfrm xmlns:a="http://schemas.openxmlformats.org/drawingml/2006/main">
          <a:off x="0" y="0"/>
          <a:ext cx="602561" cy="385776"/>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kumimoji="1" lang="ja-JP" altLang="en-US" sz="1100" dirty="0">
              <a:latin typeface="HG丸ｺﾞｼｯｸM-PRO" panose="020F0600000000000000" pitchFamily="50" charset="-128"/>
              <a:ea typeface="HG丸ｺﾞｼｯｸM-PRO" panose="020F0600000000000000" pitchFamily="50" charset="-128"/>
            </a:rPr>
            <a:t>　　（件）</a:t>
          </a:r>
        </a:p>
      </cdr:txBody>
    </cdr:sp>
  </cdr:relSizeAnchor>
</c:userShapes>
</file>

<file path=ppt/drawings/drawing5.xml><?xml version="1.0" encoding="utf-8"?>
<c:userShapes xmlns:c="http://schemas.openxmlformats.org/drawingml/2006/chart">
  <cdr:relSizeAnchor xmlns:cdr="http://schemas.openxmlformats.org/drawingml/2006/chartDrawing">
    <cdr:from>
      <cdr:x>0.01953</cdr:x>
      <cdr:y>0.01363</cdr:y>
    </cdr:from>
    <cdr:to>
      <cdr:x>0.13861</cdr:x>
      <cdr:y>0.07612</cdr:y>
    </cdr:to>
    <cdr:sp macro="" textlink="">
      <cdr:nvSpPr>
        <cdr:cNvPr id="2" name="テキスト ボックス 5"/>
        <cdr:cNvSpPr txBox="1"/>
      </cdr:nvSpPr>
      <cdr:spPr>
        <a:xfrm xmlns:a="http://schemas.openxmlformats.org/drawingml/2006/main">
          <a:off x="157236" y="50141"/>
          <a:ext cx="958611" cy="2298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kumimoji="1" lang="ja-JP" altLang="en-US" sz="1100" dirty="0">
              <a:latin typeface="HG丸ｺﾞｼｯｸM-PRO" panose="020F0600000000000000" pitchFamily="50" charset="-128"/>
              <a:ea typeface="HG丸ｺﾞｼｯｸM-PRO" panose="020F0600000000000000" pitchFamily="50" charset="-128"/>
            </a:rPr>
            <a:t>（件）</a:t>
          </a:r>
        </a:p>
      </cdr:txBody>
    </cdr:sp>
  </cdr:relSizeAnchor>
</c:userShapes>
</file>

<file path=ppt/drawings/drawing6.xml><?xml version="1.0" encoding="utf-8"?>
<c:userShapes xmlns:c="http://schemas.openxmlformats.org/drawingml/2006/chart">
  <cdr:relSizeAnchor xmlns:cdr="http://schemas.openxmlformats.org/drawingml/2006/chartDrawing">
    <cdr:from>
      <cdr:x>0</cdr:x>
      <cdr:y>0.04959</cdr:y>
    </cdr:from>
    <cdr:to>
      <cdr:x>0.15174</cdr:x>
      <cdr:y>0.12761</cdr:y>
    </cdr:to>
    <cdr:sp macro="" textlink="">
      <cdr:nvSpPr>
        <cdr:cNvPr id="2" name="テキスト ボックス 5"/>
        <cdr:cNvSpPr txBox="1"/>
      </cdr:nvSpPr>
      <cdr:spPr>
        <a:xfrm xmlns:a="http://schemas.openxmlformats.org/drawingml/2006/main">
          <a:off x="0" y="166255"/>
          <a:ext cx="948171" cy="26161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kumimoji="1" lang="ja-JP" altLang="en-US" sz="1100" dirty="0">
              <a:latin typeface="HG丸ｺﾞｼｯｸM-PRO" panose="020F0600000000000000" pitchFamily="50" charset="-128"/>
              <a:ea typeface="HG丸ｺﾞｼｯｸM-PRO" panose="020F0600000000000000" pitchFamily="50" charset="-128"/>
            </a:rPr>
            <a:t>（人）</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7970FCBD-0A54-473E-9D22-FA8A6BEB2EA2}" type="datetimeFigureOut">
              <a:rPr kumimoji="1" lang="ja-JP" altLang="en-US" smtClean="0"/>
              <a:t>2025/8/28</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EED72724-E9E7-44E7-83F5-5FDA7B2B875B}" type="slidenum">
              <a:rPr kumimoji="1" lang="ja-JP" altLang="en-US" smtClean="0"/>
              <a:t>‹#›</a:t>
            </a:fld>
            <a:endParaRPr kumimoji="1" lang="ja-JP" altLang="en-US"/>
          </a:p>
        </p:txBody>
      </p:sp>
    </p:spTree>
    <p:extLst>
      <p:ext uri="{BB962C8B-B14F-4D97-AF65-F5344CB8AC3E}">
        <p14:creationId xmlns:p14="http://schemas.microsoft.com/office/powerpoint/2010/main" val="13949376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BAB9F84B-BFED-4059-AF90-0FA42EEAFD4B}" type="datetimeFigureOut">
              <a:rPr kumimoji="1" lang="ja-JP" altLang="en-US" smtClean="0"/>
              <a:t>2025/8/28</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B5744C76-7DC1-4B96-AE59-40B84F4EE5F5}" type="slidenum">
              <a:rPr kumimoji="1" lang="ja-JP" altLang="en-US" smtClean="0"/>
              <a:t>‹#›</a:t>
            </a:fld>
            <a:endParaRPr kumimoji="1" lang="ja-JP" altLang="en-US"/>
          </a:p>
        </p:txBody>
      </p:sp>
    </p:spTree>
    <p:extLst>
      <p:ext uri="{BB962C8B-B14F-4D97-AF65-F5344CB8AC3E}">
        <p14:creationId xmlns:p14="http://schemas.microsoft.com/office/powerpoint/2010/main" val="2795422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238250" y="1124530"/>
            <a:ext cx="7429500" cy="2387600"/>
          </a:xfrm>
        </p:spPr>
        <p:txBody>
          <a:bodyPr anchor="b">
            <a:normAutofit/>
          </a:bodyPr>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85003E3-91F6-4702-BCEA-6B5384A9977A}" type="datetime1">
              <a:rPr kumimoji="1" lang="ja-JP" altLang="en-US" smtClean="0"/>
              <a:t>2025/8/28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1ED86A7-1739-4457-9A7E-4B8ACB34DADF}" type="slidenum">
              <a:rPr kumimoji="1" lang="ja-JP" altLang="en-US" smtClean="0"/>
              <a:t>‹#›</a:t>
            </a:fld>
            <a:endParaRPr kumimoji="1" lang="ja-JP" altLang="en-US"/>
          </a:p>
        </p:txBody>
      </p:sp>
    </p:spTree>
    <p:extLst>
      <p:ext uri="{BB962C8B-B14F-4D97-AF65-F5344CB8AC3E}">
        <p14:creationId xmlns:p14="http://schemas.microsoft.com/office/powerpoint/2010/main" val="821241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4997A23-40E5-4F6C-8095-5B0180E8D81D}" type="datetime1">
              <a:rPr kumimoji="1" lang="ja-JP" altLang="en-US" smtClean="0"/>
              <a:t>2025/8/28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1ED86A7-1739-4457-9A7E-4B8ACB34DADF}" type="slidenum">
              <a:rPr kumimoji="1" lang="ja-JP" altLang="en-US" smtClean="0"/>
              <a:t>‹#›</a:t>
            </a:fld>
            <a:endParaRPr kumimoji="1" lang="ja-JP" altLang="en-US"/>
          </a:p>
        </p:txBody>
      </p:sp>
    </p:spTree>
    <p:extLst>
      <p:ext uri="{BB962C8B-B14F-4D97-AF65-F5344CB8AC3E}">
        <p14:creationId xmlns:p14="http://schemas.microsoft.com/office/powerpoint/2010/main" val="511140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0362"/>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0364"/>
            <a:ext cx="6284119"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2D7BD74F-8DBA-4CC2-B85B-D48F3324B09F}" type="datetime1">
              <a:rPr kumimoji="1" lang="ja-JP" altLang="en-US" smtClean="0"/>
              <a:t>2025/8/28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1ED86A7-1739-4457-9A7E-4B8ACB34DADF}" type="slidenum">
              <a:rPr kumimoji="1" lang="ja-JP" altLang="en-US" smtClean="0"/>
              <a:t>‹#›</a:t>
            </a:fld>
            <a:endParaRPr kumimoji="1" lang="ja-JP" altLang="en-US"/>
          </a:p>
        </p:txBody>
      </p:sp>
    </p:spTree>
    <p:extLst>
      <p:ext uri="{BB962C8B-B14F-4D97-AF65-F5344CB8AC3E}">
        <p14:creationId xmlns:p14="http://schemas.microsoft.com/office/powerpoint/2010/main" val="33544245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884A3F2-654E-49A5-B070-B07BFDD8ED2D}" type="datetime1">
              <a:rPr kumimoji="1" lang="ja-JP" altLang="en-US" smtClean="0"/>
              <a:t>2025/8/28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1ED86A7-1739-4457-9A7E-4B8ACB34DADF}" type="slidenum">
              <a:rPr kumimoji="1" lang="ja-JP" altLang="en-US" smtClean="0"/>
              <a:t>‹#›</a:t>
            </a:fld>
            <a:endParaRPr kumimoji="1" lang="ja-JP" altLang="en-US"/>
          </a:p>
        </p:txBody>
      </p:sp>
    </p:spTree>
    <p:extLst>
      <p:ext uri="{BB962C8B-B14F-4D97-AF65-F5344CB8AC3E}">
        <p14:creationId xmlns:p14="http://schemas.microsoft.com/office/powerpoint/2010/main" val="769683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0A2E88A-92EE-47FC-9C84-BFB36E06D942}" type="datetime1">
              <a:rPr kumimoji="1" lang="ja-JP" altLang="en-US" smtClean="0"/>
              <a:t>2025/8/28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1ED86A7-1739-4457-9A7E-4B8ACB34DADF}" type="slidenum">
              <a:rPr kumimoji="1" lang="ja-JP" altLang="en-US" smtClean="0"/>
              <a:t>‹#›</a:t>
            </a:fld>
            <a:endParaRPr kumimoji="1" lang="ja-JP" altLang="en-US"/>
          </a:p>
        </p:txBody>
      </p:sp>
    </p:spTree>
    <p:extLst>
      <p:ext uri="{BB962C8B-B14F-4D97-AF65-F5344CB8AC3E}">
        <p14:creationId xmlns:p14="http://schemas.microsoft.com/office/powerpoint/2010/main" val="21526555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DEBF98D-37F7-4206-9970-F972C1B3D669}" type="datetime1">
              <a:rPr kumimoji="1" lang="ja-JP" altLang="en-US" smtClean="0"/>
              <a:t>2025/8/28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1ED86A7-1739-4457-9A7E-4B8ACB34DADF}" type="slidenum">
              <a:rPr kumimoji="1" lang="ja-JP" altLang="en-US" smtClean="0"/>
              <a:t>‹#›</a:t>
            </a:fld>
            <a:endParaRPr kumimoji="1" lang="ja-JP" altLang="en-US"/>
          </a:p>
        </p:txBody>
      </p:sp>
    </p:spTree>
    <p:extLst>
      <p:ext uri="{BB962C8B-B14F-4D97-AF65-F5344CB8AC3E}">
        <p14:creationId xmlns:p14="http://schemas.microsoft.com/office/powerpoint/2010/main" val="29176983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D91D4B9-428B-422A-83A6-1AFC17A3C601}" type="datetime1">
              <a:rPr kumimoji="1" lang="ja-JP" altLang="en-US" smtClean="0"/>
              <a:t>2025/8/28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1ED86A7-1739-4457-9A7E-4B8ACB34DADF}" type="slidenum">
              <a:rPr kumimoji="1" lang="ja-JP" altLang="en-US" smtClean="0"/>
              <a:t>‹#›</a:t>
            </a:fld>
            <a:endParaRPr kumimoji="1" lang="ja-JP" altLang="en-US"/>
          </a:p>
        </p:txBody>
      </p:sp>
    </p:spTree>
    <p:extLst>
      <p:ext uri="{BB962C8B-B14F-4D97-AF65-F5344CB8AC3E}">
        <p14:creationId xmlns:p14="http://schemas.microsoft.com/office/powerpoint/2010/main" val="40299867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B3926B8-E6CC-4663-AFB3-DA1F8C849979}" type="datetime1">
              <a:rPr kumimoji="1" lang="ja-JP" altLang="en-US" smtClean="0"/>
              <a:t>2025/8/28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1ED86A7-1739-4457-9A7E-4B8ACB34DADF}" type="slidenum">
              <a:rPr kumimoji="1" lang="ja-JP" altLang="en-US" smtClean="0"/>
              <a:t>‹#›</a:t>
            </a:fld>
            <a:endParaRPr kumimoji="1" lang="ja-JP" altLang="en-US"/>
          </a:p>
        </p:txBody>
      </p:sp>
    </p:spTree>
    <p:extLst>
      <p:ext uri="{BB962C8B-B14F-4D97-AF65-F5344CB8AC3E}">
        <p14:creationId xmlns:p14="http://schemas.microsoft.com/office/powerpoint/2010/main" val="14343222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62DCF46-2145-4E8E-9AB4-5696B11F6FD1}" type="datetime1">
              <a:rPr kumimoji="1" lang="ja-JP" altLang="en-US" smtClean="0"/>
              <a:t>2025/8/28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1ED86A7-1739-4457-9A7E-4B8ACB34DADF}" type="slidenum">
              <a:rPr kumimoji="1" lang="ja-JP" altLang="en-US" smtClean="0"/>
              <a:t>‹#›</a:t>
            </a:fld>
            <a:endParaRPr kumimoji="1" lang="ja-JP" altLang="en-US"/>
          </a:p>
        </p:txBody>
      </p:sp>
    </p:spTree>
    <p:extLst>
      <p:ext uri="{BB962C8B-B14F-4D97-AF65-F5344CB8AC3E}">
        <p14:creationId xmlns:p14="http://schemas.microsoft.com/office/powerpoint/2010/main" val="13061790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E87EF8-A7A2-407D-B786-B604EB0B7633}" type="datetime1">
              <a:rPr kumimoji="1" lang="ja-JP" altLang="en-US" smtClean="0"/>
              <a:t>2025/8/28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1ED86A7-1739-4457-9A7E-4B8ACB34DADF}" type="slidenum">
              <a:rPr kumimoji="1" lang="ja-JP" altLang="en-US" smtClean="0"/>
              <a:t>‹#›</a:t>
            </a:fld>
            <a:endParaRPr kumimoji="1" lang="ja-JP" altLang="en-US"/>
          </a:p>
        </p:txBody>
      </p:sp>
    </p:spTree>
    <p:extLst>
      <p:ext uri="{BB962C8B-B14F-4D97-AF65-F5344CB8AC3E}">
        <p14:creationId xmlns:p14="http://schemas.microsoft.com/office/powerpoint/2010/main" val="30591810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FA4BC44-8914-4FBB-B1A9-3A06B993010A}" type="datetime1">
              <a:rPr kumimoji="1" lang="ja-JP" altLang="en-US" smtClean="0"/>
              <a:t>2025/8/28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1ED86A7-1739-4457-9A7E-4B8ACB34DADF}" type="slidenum">
              <a:rPr kumimoji="1" lang="ja-JP" altLang="en-US" smtClean="0"/>
              <a:t>‹#›</a:t>
            </a:fld>
            <a:endParaRPr kumimoji="1" lang="ja-JP" altLang="en-US"/>
          </a:p>
        </p:txBody>
      </p:sp>
    </p:spTree>
    <p:extLst>
      <p:ext uri="{BB962C8B-B14F-4D97-AF65-F5344CB8AC3E}">
        <p14:creationId xmlns:p14="http://schemas.microsoft.com/office/powerpoint/2010/main" val="3544012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AB55336-8C92-4933-8F9B-6A5B89A42A04}" type="datetime1">
              <a:rPr kumimoji="1" lang="ja-JP" altLang="en-US" smtClean="0"/>
              <a:t>2025/8/28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1ED86A7-1739-4457-9A7E-4B8ACB34DADF}" type="slidenum">
              <a:rPr kumimoji="1" lang="ja-JP" altLang="en-US" smtClean="0"/>
              <a:t>‹#›</a:t>
            </a:fld>
            <a:endParaRPr kumimoji="1" lang="ja-JP" altLang="en-US"/>
          </a:p>
        </p:txBody>
      </p:sp>
    </p:spTree>
    <p:extLst>
      <p:ext uri="{BB962C8B-B14F-4D97-AF65-F5344CB8AC3E}">
        <p14:creationId xmlns:p14="http://schemas.microsoft.com/office/powerpoint/2010/main" val="38931108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6D62F8-F0D3-4D10-AC49-09DD0865EF9A}" type="datetime1">
              <a:rPr kumimoji="1" lang="ja-JP" altLang="en-US" smtClean="0"/>
              <a:t>2025/8/28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1ED86A7-1739-4457-9A7E-4B8ACB34DADF}" type="slidenum">
              <a:rPr kumimoji="1" lang="ja-JP" altLang="en-US" smtClean="0"/>
              <a:t>‹#›</a:t>
            </a:fld>
            <a:endParaRPr kumimoji="1" lang="ja-JP" altLang="en-US"/>
          </a:p>
        </p:txBody>
      </p:sp>
    </p:spTree>
    <p:extLst>
      <p:ext uri="{BB962C8B-B14F-4D97-AF65-F5344CB8AC3E}">
        <p14:creationId xmlns:p14="http://schemas.microsoft.com/office/powerpoint/2010/main" val="37777408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9AEB752-1F79-475F-A8AA-E904413D8E88}" type="datetime1">
              <a:rPr kumimoji="1" lang="ja-JP" altLang="en-US" smtClean="0"/>
              <a:t>2025/8/28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1ED86A7-1739-4457-9A7E-4B8ACB34DADF}" type="slidenum">
              <a:rPr kumimoji="1" lang="ja-JP" altLang="en-US" smtClean="0"/>
              <a:t>‹#›</a:t>
            </a:fld>
            <a:endParaRPr kumimoji="1" lang="ja-JP" altLang="en-US"/>
          </a:p>
        </p:txBody>
      </p:sp>
    </p:spTree>
    <p:extLst>
      <p:ext uri="{BB962C8B-B14F-4D97-AF65-F5344CB8AC3E}">
        <p14:creationId xmlns:p14="http://schemas.microsoft.com/office/powerpoint/2010/main" val="18560927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E6366E5-8948-44B5-8576-378A14EBD90B}" type="datetime1">
              <a:rPr kumimoji="1" lang="ja-JP" altLang="en-US" smtClean="0"/>
              <a:t>2025/8/28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1ED86A7-1739-4457-9A7E-4B8ACB34DADF}" type="slidenum">
              <a:rPr kumimoji="1" lang="ja-JP" altLang="en-US" smtClean="0"/>
              <a:t>‹#›</a:t>
            </a:fld>
            <a:endParaRPr kumimoji="1" lang="ja-JP" altLang="en-US"/>
          </a:p>
        </p:txBody>
      </p:sp>
    </p:spTree>
    <p:extLst>
      <p:ext uri="{BB962C8B-B14F-4D97-AF65-F5344CB8AC3E}">
        <p14:creationId xmlns:p14="http://schemas.microsoft.com/office/powerpoint/2010/main" val="3381556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12423"/>
            <a:ext cx="8543925" cy="2851208"/>
          </a:xfrm>
        </p:spPr>
        <p:txBody>
          <a:bodyPr anchor="b">
            <a:normAutofit/>
          </a:bodyPr>
          <a:lstStyle>
            <a:lvl1pPr>
              <a:defRPr sz="45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52635"/>
            <a:ext cx="8543925"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A61CA27-E05F-419E-B93F-AD88167ADFCF}" type="datetime1">
              <a:rPr kumimoji="1" lang="ja-JP" altLang="en-US" smtClean="0"/>
              <a:t>2025/8/28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1ED86A7-1739-4457-9A7E-4B8ACB34DADF}" type="slidenum">
              <a:rPr kumimoji="1" lang="ja-JP" altLang="en-US" smtClean="0"/>
              <a:t>‹#›</a:t>
            </a:fld>
            <a:endParaRPr kumimoji="1" lang="ja-JP" altLang="en-US"/>
          </a:p>
        </p:txBody>
      </p:sp>
    </p:spTree>
    <p:extLst>
      <p:ext uri="{BB962C8B-B14F-4D97-AF65-F5344CB8AC3E}">
        <p14:creationId xmlns:p14="http://schemas.microsoft.com/office/powerpoint/2010/main" val="3506642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6665" y="1828802"/>
            <a:ext cx="421005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8802"/>
            <a:ext cx="421005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BDCD778-DAA7-4749-8AD8-F6890474C39D}" type="datetime1">
              <a:rPr kumimoji="1" lang="ja-JP" altLang="en-US" smtClean="0"/>
              <a:t>2025/8/28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1ED86A7-1739-4457-9A7E-4B8ACB34DADF}" type="slidenum">
              <a:rPr kumimoji="1" lang="ja-JP" altLang="en-US" smtClean="0"/>
              <a:t>‹#›</a:t>
            </a:fld>
            <a:endParaRPr kumimoji="1" lang="ja-JP" altLang="en-US"/>
          </a:p>
        </p:txBody>
      </p:sp>
    </p:spTree>
    <p:extLst>
      <p:ext uri="{BB962C8B-B14F-4D97-AF65-F5344CB8AC3E}">
        <p14:creationId xmlns:p14="http://schemas.microsoft.com/office/powerpoint/2010/main" val="4084505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6665" y="1681852"/>
            <a:ext cx="4189413"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686665" y="2507552"/>
            <a:ext cx="4189413"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851"/>
            <a:ext cx="421005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7552"/>
            <a:ext cx="421005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E5DB5A63-5D05-4EC5-B46C-50D9712933A8}" type="datetime1">
              <a:rPr kumimoji="1" lang="ja-JP" altLang="en-US" smtClean="0"/>
              <a:t>2025/8/28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1ED86A7-1739-4457-9A7E-4B8ACB34DADF}"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2271441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B96EE60-95BE-4720-8300-1D58B73D47C4}" type="datetime1">
              <a:rPr kumimoji="1" lang="ja-JP" altLang="en-US" smtClean="0"/>
              <a:t>2025/8/28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1ED86A7-1739-4457-9A7E-4B8ACB34DADF}"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225471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743F2E-802A-474B-BD32-AB545F310B2D}" type="datetime1">
              <a:rPr kumimoji="1" lang="ja-JP" altLang="en-US" smtClean="0"/>
              <a:t>2025/8/28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1ED86A7-1739-4457-9A7E-4B8ACB34DADF}" type="slidenum">
              <a:rPr kumimoji="1" lang="ja-JP" altLang="en-US" smtClean="0"/>
              <a:t>‹#›</a:t>
            </a:fld>
            <a:endParaRPr kumimoji="1" lang="ja-JP" altLang="en-US"/>
          </a:p>
        </p:txBody>
      </p:sp>
    </p:spTree>
    <p:extLst>
      <p:ext uri="{BB962C8B-B14F-4D97-AF65-F5344CB8AC3E}">
        <p14:creationId xmlns:p14="http://schemas.microsoft.com/office/powerpoint/2010/main" val="874548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3514" y="457202"/>
            <a:ext cx="3194685" cy="1600197"/>
          </a:xfrm>
        </p:spPr>
        <p:txBody>
          <a:bodyPr anchor="b">
            <a:normAutofit/>
          </a:bodyPr>
          <a:lstStyle>
            <a:lvl1pPr>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4210050" y="990600"/>
            <a:ext cx="5014913"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3514" y="2057399"/>
            <a:ext cx="3194685"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026DFFF-FA04-41AB-BCF8-9BE557B21BFF}" type="datetime1">
              <a:rPr kumimoji="1" lang="ja-JP" altLang="en-US" smtClean="0"/>
              <a:t>2025/8/28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1ED86A7-1739-4457-9A7E-4B8ACB34DADF}" type="slidenum">
              <a:rPr kumimoji="1" lang="ja-JP" altLang="en-US" smtClean="0"/>
              <a:t>‹#›</a:t>
            </a:fld>
            <a:endParaRPr kumimoji="1" lang="ja-JP" altLang="en-US"/>
          </a:p>
        </p:txBody>
      </p:sp>
    </p:spTree>
    <p:extLst>
      <p:ext uri="{BB962C8B-B14F-4D97-AF65-F5344CB8AC3E}">
        <p14:creationId xmlns:p14="http://schemas.microsoft.com/office/powerpoint/2010/main" val="2146157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3514" y="457200"/>
            <a:ext cx="3194685" cy="1600200"/>
          </a:xfrm>
        </p:spPr>
        <p:txBody>
          <a:bodyPr anchor="b">
            <a:normAutofit/>
          </a:bodyPr>
          <a:lstStyle>
            <a:lvl1pPr>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4210050" y="990600"/>
            <a:ext cx="5014913"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683514" y="2057400"/>
            <a:ext cx="3194685"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ACC7D9B-8BA6-4AE5-B759-7842A08E6220}" type="datetime1">
              <a:rPr kumimoji="1" lang="ja-JP" altLang="en-US" smtClean="0"/>
              <a:t>2025/8/28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1ED86A7-1739-4457-9A7E-4B8ACB34DADF}" type="slidenum">
              <a:rPr kumimoji="1" lang="ja-JP" altLang="en-US" smtClean="0"/>
              <a:t>‹#›</a:t>
            </a:fld>
            <a:endParaRPr kumimoji="1" lang="ja-JP" altLang="en-US"/>
          </a:p>
        </p:txBody>
      </p:sp>
    </p:spTree>
    <p:extLst>
      <p:ext uri="{BB962C8B-B14F-4D97-AF65-F5344CB8AC3E}">
        <p14:creationId xmlns:p14="http://schemas.microsoft.com/office/powerpoint/2010/main" val="596405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6665" y="365760"/>
            <a:ext cx="8543925"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6665" y="1828802"/>
            <a:ext cx="8543925"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CAA5CEF6-97F2-426F-8F51-2FD28DDA4419}" type="datetime1">
              <a:rPr kumimoji="1" lang="ja-JP" altLang="en-US" smtClean="0"/>
              <a:t>2025/8/28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7001740" y="6356352"/>
            <a:ext cx="222885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21ED86A7-1739-4457-9A7E-4B8ACB34DADF}" type="slidenum">
              <a:rPr kumimoji="1" lang="ja-JP" altLang="en-US" smtClean="0"/>
              <a:t>‹#›</a:t>
            </a:fld>
            <a:endParaRPr kumimoji="1" lang="ja-JP" altLang="en-US"/>
          </a:p>
        </p:txBody>
      </p:sp>
    </p:spTree>
    <p:extLst>
      <p:ext uri="{BB962C8B-B14F-4D97-AF65-F5344CB8AC3E}">
        <p14:creationId xmlns:p14="http://schemas.microsoft.com/office/powerpoint/2010/main" val="3326350577"/>
      </p:ext>
    </p:extLst>
  </p:cSld>
  <p:clrMap bg1="lt1" tx1="dk1" bg2="lt2" tx2="dk2" accent1="accent1" accent2="accent2" accent3="accent3" accent4="accent4" accent5="accent5" accent6="accent6" hlink="hlink" folHlink="folHlink"/>
  <p:sldLayoutIdLst>
    <p:sldLayoutId id="2147483835" r:id="rId1"/>
    <p:sldLayoutId id="2147483836" r:id="rId2"/>
    <p:sldLayoutId id="2147483837" r:id="rId3"/>
    <p:sldLayoutId id="2147483838" r:id="rId4"/>
    <p:sldLayoutId id="2147483839" r:id="rId5"/>
    <p:sldLayoutId id="2147483840" r:id="rId6"/>
    <p:sldLayoutId id="2147483841" r:id="rId7"/>
    <p:sldLayoutId id="2147483842" r:id="rId8"/>
    <p:sldLayoutId id="2147483843" r:id="rId9"/>
    <p:sldLayoutId id="2147483844" r:id="rId10"/>
    <p:sldLayoutId id="2147483845"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43635E-D0B9-4AF7-8B52-D863609BA870}" type="datetime1">
              <a:rPr kumimoji="1" lang="ja-JP" altLang="en-US" smtClean="0"/>
              <a:t>2025/8/28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ED86A7-1739-4457-9A7E-4B8ACB34DADF}" type="slidenum">
              <a:rPr kumimoji="1" lang="ja-JP" altLang="en-US" smtClean="0"/>
              <a:t>‹#›</a:t>
            </a:fld>
            <a:endParaRPr kumimoji="1" lang="ja-JP" altLang="en-US"/>
          </a:p>
        </p:txBody>
      </p:sp>
    </p:spTree>
    <p:extLst>
      <p:ext uri="{BB962C8B-B14F-4D97-AF65-F5344CB8AC3E}">
        <p14:creationId xmlns:p14="http://schemas.microsoft.com/office/powerpoint/2010/main" val="4171332302"/>
      </p:ext>
    </p:extLst>
  </p:cSld>
  <p:clrMap bg1="lt1" tx1="dk1" bg2="lt2" tx2="dk2" accent1="accent1" accent2="accent2" accent3="accent3" accent4="accent4" accent5="accent5" accent6="accent6" hlink="hlink" folHlink="folHlink"/>
  <p:sldLayoutIdLst>
    <p:sldLayoutId id="2147483871"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8" Type="http://schemas.openxmlformats.org/officeDocument/2006/relationships/image" Target="../media/image9.wmf"/><Relationship Id="rId13" Type="http://schemas.openxmlformats.org/officeDocument/2006/relationships/image" Target="../media/image14.wmf"/><Relationship Id="rId3" Type="http://schemas.openxmlformats.org/officeDocument/2006/relationships/image" Target="../media/image4.wmf"/><Relationship Id="rId7" Type="http://schemas.openxmlformats.org/officeDocument/2006/relationships/image" Target="../media/image8.wmf"/><Relationship Id="rId12" Type="http://schemas.openxmlformats.org/officeDocument/2006/relationships/image" Target="../media/image13.wmf"/><Relationship Id="rId17" Type="http://schemas.openxmlformats.org/officeDocument/2006/relationships/image" Target="../media/image18.png"/><Relationship Id="rId2" Type="http://schemas.openxmlformats.org/officeDocument/2006/relationships/image" Target="../media/image3.jpeg"/><Relationship Id="rId16" Type="http://schemas.openxmlformats.org/officeDocument/2006/relationships/image" Target="../media/image17.wmf"/><Relationship Id="rId1" Type="http://schemas.openxmlformats.org/officeDocument/2006/relationships/slideLayout" Target="../slideLayouts/slideLayout13.xml"/><Relationship Id="rId6" Type="http://schemas.openxmlformats.org/officeDocument/2006/relationships/image" Target="../media/image7.wmf"/><Relationship Id="rId11" Type="http://schemas.openxmlformats.org/officeDocument/2006/relationships/image" Target="../media/image12.wmf"/><Relationship Id="rId5" Type="http://schemas.openxmlformats.org/officeDocument/2006/relationships/image" Target="../media/image6.wmf"/><Relationship Id="rId15" Type="http://schemas.openxmlformats.org/officeDocument/2006/relationships/image" Target="../media/image16.wmf"/><Relationship Id="rId10" Type="http://schemas.openxmlformats.org/officeDocument/2006/relationships/image" Target="../media/image11.gif"/><Relationship Id="rId4" Type="http://schemas.openxmlformats.org/officeDocument/2006/relationships/image" Target="../media/image5.wmf"/><Relationship Id="rId9" Type="http://schemas.openxmlformats.org/officeDocument/2006/relationships/image" Target="../media/image10.wmf"/><Relationship Id="rId14" Type="http://schemas.openxmlformats.org/officeDocument/2006/relationships/image" Target="../media/image15.png"/></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hyperlink" Target="https://nishi-fukushi.or.jp/local_network/" TargetMode="External"/><Relationship Id="rId1" Type="http://schemas.openxmlformats.org/officeDocument/2006/relationships/slideLayout" Target="../slideLayouts/slideLayout15.xml"/><Relationship Id="rId5" Type="http://schemas.openxmlformats.org/officeDocument/2006/relationships/image" Target="../media/image2.png"/><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49" y="1122363"/>
            <a:ext cx="8691995" cy="2387600"/>
          </a:xfrm>
          <a:noFill/>
        </p:spPr>
        <p:txBody>
          <a:bodyPr>
            <a:noAutofit/>
          </a:bodyPr>
          <a:lstStyle/>
          <a:p>
            <a:r>
              <a:rPr kumimoji="1" lang="ja-JP" altLang="en-US" b="1" dirty="0">
                <a:latin typeface="HG丸ｺﾞｼｯｸM-PRO" panose="020F0600000000000000" pitchFamily="50" charset="-128"/>
                <a:ea typeface="HG丸ｺﾞｼｯｸM-PRO" panose="020F0600000000000000" pitchFamily="50" charset="-128"/>
              </a:rPr>
              <a:t>西区地域福祉ビジョンの</a:t>
            </a:r>
            <a:br>
              <a:rPr kumimoji="1" lang="en-US" altLang="ja-JP" b="1" dirty="0">
                <a:latin typeface="HG丸ｺﾞｼｯｸM-PRO" panose="020F0600000000000000" pitchFamily="50" charset="-128"/>
                <a:ea typeface="HG丸ｺﾞｼｯｸM-PRO" panose="020F0600000000000000" pitchFamily="50" charset="-128"/>
              </a:rPr>
            </a:br>
            <a:r>
              <a:rPr kumimoji="1" lang="ja-JP" altLang="en-US" b="1" dirty="0">
                <a:latin typeface="HG丸ｺﾞｼｯｸM-PRO" panose="020F0600000000000000" pitchFamily="50" charset="-128"/>
                <a:ea typeface="HG丸ｺﾞｼｯｸM-PRO" panose="020F0600000000000000" pitchFamily="50" charset="-128"/>
              </a:rPr>
              <a:t>取組み状況</a:t>
            </a:r>
          </a:p>
        </p:txBody>
      </p:sp>
      <p:sp>
        <p:nvSpPr>
          <p:cNvPr id="3" name="サブタイトル 2"/>
          <p:cNvSpPr>
            <a:spLocks noGrp="1"/>
          </p:cNvSpPr>
          <p:nvPr>
            <p:ph type="subTitle" idx="1"/>
          </p:nvPr>
        </p:nvSpPr>
        <p:spPr>
          <a:xfrm>
            <a:off x="1238250" y="3188588"/>
            <a:ext cx="7429500" cy="1655762"/>
          </a:xfrm>
        </p:spPr>
        <p:txBody>
          <a:bodyPr>
            <a:normAutofit/>
          </a:bodyPr>
          <a:lstStyle/>
          <a:p>
            <a:endParaRPr kumimoji="1" lang="en-US" altLang="ja-JP" dirty="0"/>
          </a:p>
          <a:p>
            <a:r>
              <a:rPr lang="ja-JP" altLang="en-US" sz="2800" dirty="0">
                <a:latin typeface="HG丸ｺﾞｼｯｸM-PRO" panose="020F0600000000000000" pitchFamily="50" charset="-128"/>
                <a:ea typeface="HG丸ｺﾞｼｯｸM-PRO" panose="020F0600000000000000" pitchFamily="50" charset="-128"/>
              </a:rPr>
              <a:t>（令和２年度～令和６年度）</a:t>
            </a:r>
          </a:p>
        </p:txBody>
      </p:sp>
      <p:sp>
        <p:nvSpPr>
          <p:cNvPr id="5" name="正方形/長方形 4"/>
          <p:cNvSpPr/>
          <p:nvPr/>
        </p:nvSpPr>
        <p:spPr>
          <a:xfrm>
            <a:off x="3761306" y="4317820"/>
            <a:ext cx="2337954" cy="5761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dirty="0">
              <a:solidFill>
                <a:schemeClr val="tx1"/>
              </a:solidFill>
              <a:latin typeface="HG丸ｺﾞｼｯｸM-PRO" panose="020F0600000000000000" pitchFamily="50" charset="-128"/>
              <a:ea typeface="HG丸ｺﾞｼｯｸM-PRO" panose="020F0600000000000000" pitchFamily="50" charset="-128"/>
            </a:endParaRPr>
          </a:p>
        </p:txBody>
      </p:sp>
      <p:pic>
        <p:nvPicPr>
          <p:cNvPr id="6" name="図 5"/>
          <p:cNvPicPr>
            <a:picLocks noChangeAspect="1"/>
          </p:cNvPicPr>
          <p:nvPr/>
        </p:nvPicPr>
        <p:blipFill>
          <a:blip r:embed="rId2"/>
          <a:stretch>
            <a:fillRect/>
          </a:stretch>
        </p:blipFill>
        <p:spPr>
          <a:xfrm>
            <a:off x="6783690" y="4083080"/>
            <a:ext cx="2441273" cy="2273271"/>
          </a:xfrm>
          <a:prstGeom prst="rect">
            <a:avLst/>
          </a:prstGeom>
          <a:noFill/>
        </p:spPr>
      </p:pic>
      <p:sp>
        <p:nvSpPr>
          <p:cNvPr id="7" name="サブタイトル 6"/>
          <p:cNvSpPr txBox="1">
            <a:spLocks/>
          </p:cNvSpPr>
          <p:nvPr/>
        </p:nvSpPr>
        <p:spPr bwMode="auto">
          <a:xfrm>
            <a:off x="604710" y="5277495"/>
            <a:ext cx="8651145" cy="104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0" indent="0" algn="ctr" rtl="0" eaLnBrk="1" fontAlgn="base" hangingPunct="1">
              <a:spcBef>
                <a:spcPct val="20000"/>
              </a:spcBef>
              <a:spcAft>
                <a:spcPct val="0"/>
              </a:spcAft>
              <a:buClr>
                <a:schemeClr val="accent1"/>
              </a:buClr>
              <a:buFont typeface="Wingdings" pitchFamily="2" charset="2"/>
              <a:buNone/>
              <a:defRPr kumimoji="1" sz="2800" kern="1200" baseline="0">
                <a:solidFill>
                  <a:schemeClr val="tx1"/>
                </a:solidFill>
                <a:latin typeface="Arial" pitchFamily="34" charset="0"/>
                <a:ea typeface="HGPｺﾞｼｯｸE" pitchFamily="50" charset="-128"/>
                <a:cs typeface="Arial" pitchFamily="34" charset="0"/>
              </a:defRPr>
            </a:lvl1pPr>
            <a:lvl2pPr marL="562722" indent="0" algn="ctr" rtl="0" eaLnBrk="1" fontAlgn="base" hangingPunct="1">
              <a:spcBef>
                <a:spcPct val="20000"/>
              </a:spcBef>
              <a:spcAft>
                <a:spcPct val="0"/>
              </a:spcAft>
              <a:buClr>
                <a:srgbClr val="00B050"/>
              </a:buClr>
              <a:buFont typeface="Wingdings" pitchFamily="2" charset="2"/>
              <a:buNone/>
              <a:defRPr kumimoji="1" sz="2400" kern="1200">
                <a:solidFill>
                  <a:schemeClr val="tx1">
                    <a:tint val="75000"/>
                  </a:schemeClr>
                </a:solidFill>
                <a:latin typeface="Arial" pitchFamily="34" charset="0"/>
                <a:ea typeface="HGPｺﾞｼｯｸE" pitchFamily="50" charset="-128"/>
                <a:cs typeface="Arial" pitchFamily="34" charset="0"/>
              </a:defRPr>
            </a:lvl2pPr>
            <a:lvl3pPr marL="1125444" indent="0" algn="ctr" rtl="0" eaLnBrk="1" fontAlgn="base" hangingPunct="1">
              <a:spcBef>
                <a:spcPct val="20000"/>
              </a:spcBef>
              <a:spcAft>
                <a:spcPct val="0"/>
              </a:spcAft>
              <a:buFont typeface="Arial" charset="0"/>
              <a:buNone/>
              <a:defRPr kumimoji="1" sz="1600" kern="1200">
                <a:solidFill>
                  <a:schemeClr val="tx1">
                    <a:tint val="75000"/>
                  </a:schemeClr>
                </a:solidFill>
                <a:latin typeface="Arial" pitchFamily="34" charset="0"/>
                <a:ea typeface="HGPｺﾞｼｯｸE" pitchFamily="50" charset="-128"/>
                <a:cs typeface="Arial" pitchFamily="34" charset="0"/>
              </a:defRPr>
            </a:lvl3pPr>
            <a:lvl4pPr marL="1688165" indent="0" algn="ctr" rtl="0" eaLnBrk="1" fontAlgn="base" hangingPunct="1">
              <a:spcBef>
                <a:spcPct val="20000"/>
              </a:spcBef>
              <a:spcAft>
                <a:spcPct val="0"/>
              </a:spcAft>
              <a:buFont typeface="Arial" charset="0"/>
              <a:buNone/>
              <a:defRPr kumimoji="1" sz="1800" kern="1200">
                <a:solidFill>
                  <a:schemeClr val="tx1">
                    <a:tint val="75000"/>
                  </a:schemeClr>
                </a:solidFill>
                <a:latin typeface="Arial" pitchFamily="34" charset="0"/>
                <a:ea typeface="HGPｺﾞｼｯｸE" pitchFamily="50" charset="-128"/>
                <a:cs typeface="Arial" pitchFamily="34" charset="0"/>
              </a:defRPr>
            </a:lvl4pPr>
            <a:lvl5pPr marL="2250887" indent="0" algn="ctr" rtl="0" eaLnBrk="1" fontAlgn="base" hangingPunct="1">
              <a:spcBef>
                <a:spcPct val="20000"/>
              </a:spcBef>
              <a:spcAft>
                <a:spcPct val="0"/>
              </a:spcAft>
              <a:buFont typeface="Arial" charset="0"/>
              <a:buNone/>
              <a:defRPr kumimoji="1" sz="1400" kern="1200">
                <a:solidFill>
                  <a:schemeClr val="tx1">
                    <a:tint val="75000"/>
                  </a:schemeClr>
                </a:solidFill>
                <a:latin typeface="Arial" pitchFamily="34" charset="0"/>
                <a:ea typeface="HGPｺﾞｼｯｸE" pitchFamily="50" charset="-128"/>
                <a:cs typeface="Arial" pitchFamily="34" charset="0"/>
              </a:defRPr>
            </a:lvl5pPr>
            <a:lvl6pPr marL="2813609" indent="0" algn="ctr" defTabSz="1125444" rtl="0" eaLnBrk="1" latinLnBrk="0" hangingPunct="1">
              <a:spcBef>
                <a:spcPct val="20000"/>
              </a:spcBef>
              <a:buFont typeface="Arial" pitchFamily="34" charset="0"/>
              <a:buNone/>
              <a:defRPr kumimoji="1" sz="2462" kern="1200">
                <a:solidFill>
                  <a:schemeClr val="tx1">
                    <a:tint val="75000"/>
                  </a:schemeClr>
                </a:solidFill>
                <a:latin typeface="+mn-lt"/>
                <a:ea typeface="+mn-ea"/>
                <a:cs typeface="+mn-cs"/>
              </a:defRPr>
            </a:lvl6pPr>
            <a:lvl7pPr marL="3376331" indent="0" algn="ctr" defTabSz="1125444" rtl="0" eaLnBrk="1" latinLnBrk="0" hangingPunct="1">
              <a:spcBef>
                <a:spcPct val="20000"/>
              </a:spcBef>
              <a:buFont typeface="Arial" pitchFamily="34" charset="0"/>
              <a:buNone/>
              <a:defRPr kumimoji="1" sz="2462" kern="1200">
                <a:solidFill>
                  <a:schemeClr val="tx1">
                    <a:tint val="75000"/>
                  </a:schemeClr>
                </a:solidFill>
                <a:latin typeface="+mn-lt"/>
                <a:ea typeface="+mn-ea"/>
                <a:cs typeface="+mn-cs"/>
              </a:defRPr>
            </a:lvl7pPr>
            <a:lvl8pPr marL="3939052" indent="0" algn="ctr" defTabSz="1125444" rtl="0" eaLnBrk="1" latinLnBrk="0" hangingPunct="1">
              <a:spcBef>
                <a:spcPct val="20000"/>
              </a:spcBef>
              <a:buFont typeface="Arial" pitchFamily="34" charset="0"/>
              <a:buNone/>
              <a:defRPr kumimoji="1" sz="2462" kern="1200">
                <a:solidFill>
                  <a:schemeClr val="tx1">
                    <a:tint val="75000"/>
                  </a:schemeClr>
                </a:solidFill>
                <a:latin typeface="+mn-lt"/>
                <a:ea typeface="+mn-ea"/>
                <a:cs typeface="+mn-cs"/>
              </a:defRPr>
            </a:lvl8pPr>
            <a:lvl9pPr marL="4501774" indent="0" algn="ctr" defTabSz="1125444" rtl="0" eaLnBrk="1" latinLnBrk="0" hangingPunct="1">
              <a:spcBef>
                <a:spcPct val="20000"/>
              </a:spcBef>
              <a:buFont typeface="Arial" pitchFamily="34" charset="0"/>
              <a:buNone/>
              <a:defRPr kumimoji="1" sz="2462" kern="1200">
                <a:solidFill>
                  <a:schemeClr val="tx1">
                    <a:tint val="75000"/>
                  </a:schemeClr>
                </a:solidFill>
                <a:latin typeface="+mn-lt"/>
                <a:ea typeface="+mn-ea"/>
                <a:cs typeface="+mn-cs"/>
              </a:defRPr>
            </a:lvl9pPr>
          </a:lstStyle>
          <a:p>
            <a:r>
              <a:rPr lang="ja-JP" altLang="en-US" sz="2400" dirty="0">
                <a:latin typeface="HG丸ｺﾞｼｯｸM-PRO" panose="020F0600000000000000" pitchFamily="50" charset="-128"/>
                <a:ea typeface="HG丸ｺﾞｼｯｸM-PRO" panose="020F0600000000000000" pitchFamily="50" charset="-128"/>
              </a:rPr>
              <a:t>令和７年９月</a:t>
            </a:r>
            <a:endParaRPr lang="en-US" altLang="ja-JP" sz="2400" dirty="0">
              <a:latin typeface="HG丸ｺﾞｼｯｸM-PRO" panose="020F0600000000000000" pitchFamily="50" charset="-128"/>
              <a:ea typeface="HG丸ｺﾞｼｯｸM-PRO" panose="020F0600000000000000" pitchFamily="50" charset="-128"/>
            </a:endParaRPr>
          </a:p>
          <a:p>
            <a:r>
              <a:rPr lang="ja-JP" altLang="en-US" sz="2400" dirty="0">
                <a:latin typeface="HG丸ｺﾞｼｯｸM-PRO" panose="020F0600000000000000" pitchFamily="50" charset="-128"/>
                <a:ea typeface="HG丸ｺﾞｼｯｸM-PRO" panose="020F0600000000000000" pitchFamily="50" charset="-128"/>
              </a:rPr>
              <a:t>大阪市西区役所</a:t>
            </a:r>
          </a:p>
        </p:txBody>
      </p:sp>
    </p:spTree>
    <p:extLst>
      <p:ext uri="{BB962C8B-B14F-4D97-AF65-F5344CB8AC3E}">
        <p14:creationId xmlns:p14="http://schemas.microsoft.com/office/powerpoint/2010/main" val="112160565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正方形/長方形 40"/>
          <p:cNvSpPr/>
          <p:nvPr/>
        </p:nvSpPr>
        <p:spPr>
          <a:xfrm>
            <a:off x="3767750" y="996453"/>
            <a:ext cx="5617265" cy="56009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699630" y="605270"/>
            <a:ext cx="5987008" cy="451530"/>
          </a:xfrm>
        </p:spPr>
        <p:txBody>
          <a:bodyPr anchor="ctr">
            <a:normAutofit/>
          </a:bodyPr>
          <a:lstStyle/>
          <a:p>
            <a:r>
              <a:rPr lang="ja-JP" altLang="en-US" sz="2000" dirty="0">
                <a:latin typeface="HG丸ｺﾞｼｯｸM-PRO" panose="020F0600000000000000" pitchFamily="50" charset="-128"/>
                <a:ea typeface="HG丸ｺﾞｼｯｸM-PRO" panose="020F0600000000000000" pitchFamily="50" charset="-128"/>
              </a:rPr>
              <a:t>・</a:t>
            </a:r>
            <a:r>
              <a:rPr lang="ja-JP" altLang="en-US" sz="1600" b="1" dirty="0">
                <a:latin typeface="HG丸ｺﾞｼｯｸM-PRO" panose="020F0600000000000000" pitchFamily="50" charset="-128"/>
                <a:ea typeface="HG丸ｺﾞｼｯｸM-PRO" panose="020F0600000000000000" pitchFamily="50" charset="-128"/>
              </a:rPr>
              <a:t>西区における要援護者の支援体制</a:t>
            </a:r>
            <a:endParaRPr kumimoji="1" lang="ja-JP" altLang="en-US" sz="1600" b="1" dirty="0">
              <a:latin typeface="HG丸ｺﾞｼｯｸM-PRO" panose="020F0600000000000000" pitchFamily="50" charset="-128"/>
              <a:ea typeface="HG丸ｺﾞｼｯｸM-PRO" panose="020F0600000000000000" pitchFamily="50" charset="-128"/>
            </a:endParaRPr>
          </a:p>
        </p:txBody>
      </p:sp>
      <p:sp>
        <p:nvSpPr>
          <p:cNvPr id="40" name="正方形/長方形 39"/>
          <p:cNvSpPr/>
          <p:nvPr/>
        </p:nvSpPr>
        <p:spPr>
          <a:xfrm>
            <a:off x="766264" y="996452"/>
            <a:ext cx="6022977" cy="418703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766264" y="4112776"/>
            <a:ext cx="6771471" cy="2497842"/>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大かっこ 25"/>
          <p:cNvSpPr/>
          <p:nvPr/>
        </p:nvSpPr>
        <p:spPr>
          <a:xfrm>
            <a:off x="2355273" y="5338047"/>
            <a:ext cx="4974752" cy="931781"/>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t"/>
          <a:lstStyle/>
          <a:p>
            <a:r>
              <a:rPr lang="ja-JP" altLang="en-US" sz="1400" dirty="0">
                <a:latin typeface="HG丸ｺﾞｼｯｸM-PRO" panose="020F0600000000000000" pitchFamily="50" charset="-128"/>
                <a:ea typeface="HG丸ｺﾞｼｯｸM-PRO" panose="020F0600000000000000" pitchFamily="50" charset="-128"/>
              </a:rPr>
              <a:t>生活支援担当、地域福祉担当、高齢福祉担当、</a:t>
            </a:r>
            <a:endParaRPr kumimoji="1" lang="en-US" altLang="ja-JP" sz="1400" dirty="0">
              <a:latin typeface="HG丸ｺﾞｼｯｸM-PRO" panose="020F0600000000000000" pitchFamily="50" charset="-128"/>
              <a:ea typeface="HG丸ｺﾞｼｯｸM-PRO" panose="020F0600000000000000" pitchFamily="50" charset="-128"/>
            </a:endParaRPr>
          </a:p>
          <a:p>
            <a:r>
              <a:rPr lang="ja-JP" altLang="en-US" sz="1400" dirty="0" err="1">
                <a:latin typeface="HG丸ｺﾞｼｯｸM-PRO" panose="020F0600000000000000" pitchFamily="50" charset="-128"/>
                <a:ea typeface="HG丸ｺﾞｼｯｸM-PRO" panose="020F0600000000000000" pitchFamily="50" charset="-128"/>
              </a:rPr>
              <a:t>障がい</a:t>
            </a:r>
            <a:r>
              <a:rPr lang="ja-JP" altLang="en-US" sz="1400" dirty="0">
                <a:latin typeface="HG丸ｺﾞｼｯｸM-PRO" panose="020F0600000000000000" pitchFamily="50" charset="-128"/>
                <a:ea typeface="HG丸ｺﾞｼｯｸM-PRO" panose="020F0600000000000000" pitchFamily="50" charset="-128"/>
              </a:rPr>
              <a:t>福祉担当、児童福祉担当、</a:t>
            </a:r>
            <a:r>
              <a:rPr kumimoji="1" lang="ja-JP" altLang="en-US" sz="1400" dirty="0">
                <a:latin typeface="HG丸ｺﾞｼｯｸM-PRO" panose="020F0600000000000000" pitchFamily="50" charset="-128"/>
                <a:ea typeface="HG丸ｺﾞｼｯｸM-PRO" panose="020F0600000000000000" pitchFamily="50" charset="-128"/>
              </a:rPr>
              <a:t>生活困窮者自立支援担当、</a:t>
            </a:r>
            <a:endParaRPr kumimoji="1"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精神保健福祉担当</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等　　　　　　　　　　　　　　　　　　　　　　　　　　　　　　　　　　　　　　　　　</a:t>
            </a:r>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35" name="タイトル 1"/>
          <p:cNvSpPr txBox="1">
            <a:spLocks/>
          </p:cNvSpPr>
          <p:nvPr/>
        </p:nvSpPr>
        <p:spPr>
          <a:xfrm>
            <a:off x="714721" y="1006774"/>
            <a:ext cx="2923707" cy="428523"/>
          </a:xfrm>
          <a:prstGeom prst="rect">
            <a:avLst/>
          </a:prstGeom>
        </p:spPr>
        <p:txBody>
          <a:bodyPr vert="horz" anchor="ctr">
            <a:normAutofit fontScale="75000" lnSpcReduction="20000"/>
          </a:bodyPr>
          <a:lstStyle>
            <a:lvl1pPr algn="l" rtl="0" eaLnBrk="1" latinLnBrk="0" hangingPunct="1">
              <a:spcBef>
                <a:spcPct val="0"/>
              </a:spcBef>
              <a:buNone/>
              <a:defRPr kumimoji="1" sz="3000" b="0" kern="1200" cap="small" baseline="0">
                <a:solidFill>
                  <a:schemeClr val="tx2"/>
                </a:solidFill>
                <a:latin typeface="+mj-lt"/>
                <a:ea typeface="+mj-ea"/>
                <a:cs typeface="+mj-cs"/>
              </a:defRPr>
            </a:lvl1pPr>
          </a:lstStyle>
          <a:p>
            <a:r>
              <a:rPr lang="en-US" altLang="ja-JP" sz="1800" b="1" dirty="0">
                <a:solidFill>
                  <a:schemeClr val="tx1"/>
                </a:solidFill>
                <a:latin typeface="HG丸ｺﾞｼｯｸM-PRO" panose="020F0600000000000000" pitchFamily="50" charset="-128"/>
                <a:ea typeface="HG丸ｺﾞｼｯｸM-PRO" panose="020F0600000000000000" pitchFamily="50" charset="-128"/>
              </a:rPr>
              <a:t>【</a:t>
            </a:r>
            <a:r>
              <a:rPr lang="ja-JP" altLang="en-US" sz="1800" b="1" dirty="0">
                <a:solidFill>
                  <a:schemeClr val="tx1"/>
                </a:solidFill>
                <a:latin typeface="HG丸ｺﾞｼｯｸM-PRO" panose="020F0600000000000000" pitchFamily="50" charset="-128"/>
                <a:ea typeface="HG丸ｺﾞｼｯｸM-PRO" panose="020F0600000000000000" pitchFamily="50" charset="-128"/>
              </a:rPr>
              <a:t>各福祉分野による専門的支援</a:t>
            </a:r>
            <a:r>
              <a:rPr lang="en-US" altLang="ja-JP" sz="1800" b="1" dirty="0">
                <a:solidFill>
                  <a:schemeClr val="tx1"/>
                </a:solidFill>
                <a:latin typeface="HG丸ｺﾞｼｯｸM-PRO" panose="020F0600000000000000" pitchFamily="50" charset="-128"/>
                <a:ea typeface="HG丸ｺﾞｼｯｸM-PRO" panose="020F0600000000000000" pitchFamily="50" charset="-128"/>
              </a:rPr>
              <a:t>】</a:t>
            </a:r>
            <a:endParaRPr lang="ja-JP" altLang="en-US" sz="18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46" name="タイトル 1"/>
          <p:cNvSpPr txBox="1">
            <a:spLocks/>
          </p:cNvSpPr>
          <p:nvPr/>
        </p:nvSpPr>
        <p:spPr>
          <a:xfrm>
            <a:off x="6670961" y="996340"/>
            <a:ext cx="2923707" cy="428523"/>
          </a:xfrm>
          <a:prstGeom prst="rect">
            <a:avLst/>
          </a:prstGeom>
        </p:spPr>
        <p:txBody>
          <a:bodyPr vert="horz" anchor="ctr">
            <a:normAutofit fontScale="97500"/>
          </a:bodyPr>
          <a:lstStyle>
            <a:lvl1pPr algn="l" rtl="0" eaLnBrk="1" latinLnBrk="0" hangingPunct="1">
              <a:spcBef>
                <a:spcPct val="0"/>
              </a:spcBef>
              <a:buNone/>
              <a:defRPr kumimoji="1" sz="3000" b="0" kern="1200" cap="small" baseline="0">
                <a:solidFill>
                  <a:schemeClr val="tx2"/>
                </a:solidFill>
                <a:latin typeface="+mj-lt"/>
                <a:ea typeface="+mj-ea"/>
                <a:cs typeface="+mj-cs"/>
              </a:defRPr>
            </a:lvl1pPr>
          </a:lstStyle>
          <a:p>
            <a:r>
              <a:rPr lang="en-US" altLang="ja-JP" sz="1400" b="1" dirty="0">
                <a:solidFill>
                  <a:schemeClr val="tx1"/>
                </a:solidFill>
                <a:latin typeface="HG丸ｺﾞｼｯｸM-PRO" panose="020F0600000000000000" pitchFamily="50" charset="-128"/>
                <a:ea typeface="HG丸ｺﾞｼｯｸM-PRO" panose="020F0600000000000000" pitchFamily="50" charset="-128"/>
              </a:rPr>
              <a:t>【</a:t>
            </a:r>
            <a:r>
              <a:rPr lang="ja-JP" altLang="en-US" sz="1400" b="1" dirty="0">
                <a:solidFill>
                  <a:schemeClr val="tx1"/>
                </a:solidFill>
                <a:latin typeface="HG丸ｺﾞｼｯｸM-PRO" panose="020F0600000000000000" pitchFamily="50" charset="-128"/>
                <a:ea typeface="HG丸ｺﾞｼｯｸM-PRO" panose="020F0600000000000000" pitchFamily="50" charset="-128"/>
              </a:rPr>
              <a:t>地域における見守り活動</a:t>
            </a:r>
            <a:r>
              <a:rPr lang="en-US" altLang="ja-JP" sz="1400" b="1" dirty="0">
                <a:solidFill>
                  <a:schemeClr val="tx1"/>
                </a:solidFill>
                <a:latin typeface="HG丸ｺﾞｼｯｸM-PRO" panose="020F0600000000000000" pitchFamily="50" charset="-128"/>
                <a:ea typeface="HG丸ｺﾞｼｯｸM-PRO" panose="020F0600000000000000" pitchFamily="50" charset="-128"/>
              </a:rPr>
              <a:t>】</a:t>
            </a:r>
            <a:endParaRPr lang="ja-JP" altLang="en-US" sz="1400" b="1" dirty="0">
              <a:solidFill>
                <a:schemeClr val="tx1"/>
              </a:solidFill>
              <a:latin typeface="HG丸ｺﾞｼｯｸM-PRO" panose="020F0600000000000000" pitchFamily="50" charset="-128"/>
              <a:ea typeface="HG丸ｺﾞｼｯｸM-PRO" panose="020F0600000000000000" pitchFamily="50" charset="-128"/>
            </a:endParaRPr>
          </a:p>
        </p:txBody>
      </p:sp>
      <p:grpSp>
        <p:nvGrpSpPr>
          <p:cNvPr id="62" name="グループ化 61"/>
          <p:cNvGrpSpPr/>
          <p:nvPr/>
        </p:nvGrpSpPr>
        <p:grpSpPr>
          <a:xfrm>
            <a:off x="4783281" y="1443458"/>
            <a:ext cx="4011919" cy="3762878"/>
            <a:chOff x="2164795" y="1538215"/>
            <a:chExt cx="4011919" cy="3762878"/>
          </a:xfrm>
        </p:grpSpPr>
        <p:sp>
          <p:nvSpPr>
            <p:cNvPr id="6" name="円/楕円 5"/>
            <p:cNvSpPr/>
            <p:nvPr/>
          </p:nvSpPr>
          <p:spPr>
            <a:xfrm>
              <a:off x="2736403" y="1538215"/>
              <a:ext cx="2855664" cy="2817157"/>
            </a:xfrm>
            <a:prstGeom prst="ellipse">
              <a:avLst/>
            </a:prstGeom>
            <a:solidFill>
              <a:schemeClr val="accent1">
                <a:lumMod val="20000"/>
                <a:lumOff val="80000"/>
              </a:schemeClr>
            </a:solidFill>
            <a:ln w="69850" cmpd="dbl"/>
          </p:spPr>
          <p:style>
            <a:lnRef idx="2">
              <a:schemeClr val="accent1">
                <a:shade val="50000"/>
              </a:schemeClr>
            </a:lnRef>
            <a:fillRef idx="1">
              <a:schemeClr val="accent1"/>
            </a:fillRef>
            <a:effectRef idx="0">
              <a:schemeClr val="accent1"/>
            </a:effectRef>
            <a:fontRef idx="minor">
              <a:schemeClr val="lt1"/>
            </a:fontRef>
          </p:style>
          <p:txBody>
            <a:bodyPr lIns="92053" tIns="46027" rIns="92053" bIns="46027" spcCol="0" rtlCol="0" anchor="ctr"/>
            <a:lstStyle/>
            <a:p>
              <a:pPr algn="ctr"/>
              <a:endParaRPr kumimoji="1" lang="ja-JP" altLang="en-US" sz="1714"/>
            </a:p>
          </p:txBody>
        </p:sp>
        <p:grpSp>
          <p:nvGrpSpPr>
            <p:cNvPr id="13" name="グループ化 12"/>
            <p:cNvGrpSpPr/>
            <p:nvPr/>
          </p:nvGrpSpPr>
          <p:grpSpPr>
            <a:xfrm>
              <a:off x="5393279" y="2317501"/>
              <a:ext cx="416780" cy="629291"/>
              <a:chOff x="3096369" y="5295952"/>
              <a:chExt cx="423295" cy="481343"/>
            </a:xfrm>
            <a:solidFill>
              <a:schemeClr val="tx2">
                <a:lumMod val="40000"/>
                <a:lumOff val="60000"/>
              </a:schemeClr>
            </a:solidFill>
          </p:grpSpPr>
          <p:sp>
            <p:nvSpPr>
              <p:cNvPr id="14" name="二等辺三角形 13"/>
              <p:cNvSpPr/>
              <p:nvPr/>
            </p:nvSpPr>
            <p:spPr>
              <a:xfrm>
                <a:off x="3096369" y="5423258"/>
                <a:ext cx="381506" cy="354037"/>
              </a:xfrm>
              <a:prstGeom prst="triangle">
                <a:avLst/>
              </a:prstGeom>
              <a:grp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14"/>
              </a:p>
            </p:txBody>
          </p:sp>
          <p:sp>
            <p:nvSpPr>
              <p:cNvPr id="15" name="円/楕円 14"/>
              <p:cNvSpPr/>
              <p:nvPr/>
            </p:nvSpPr>
            <p:spPr>
              <a:xfrm>
                <a:off x="3096369" y="5295952"/>
                <a:ext cx="423295" cy="312824"/>
              </a:xfrm>
              <a:prstGeom prst="ellipse">
                <a:avLst/>
              </a:prstGeom>
              <a:grp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14"/>
              </a:p>
            </p:txBody>
          </p:sp>
        </p:grpSp>
        <p:cxnSp>
          <p:nvCxnSpPr>
            <p:cNvPr id="16" name="直線矢印コネクタ 15"/>
            <p:cNvCxnSpPr/>
            <p:nvPr/>
          </p:nvCxnSpPr>
          <p:spPr>
            <a:xfrm>
              <a:off x="3024241" y="2483936"/>
              <a:ext cx="2170484" cy="0"/>
            </a:xfrm>
            <a:prstGeom prst="straightConnector1">
              <a:avLst/>
            </a:prstGeom>
            <a:ln w="31750">
              <a:solidFill>
                <a:schemeClr val="tx1"/>
              </a:solidFill>
              <a:prstDash val="sys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flipH="1">
              <a:off x="4235140" y="2591973"/>
              <a:ext cx="1008870" cy="1440371"/>
            </a:xfrm>
            <a:prstGeom prst="straightConnector1">
              <a:avLst/>
            </a:prstGeom>
            <a:ln w="31750">
              <a:solidFill>
                <a:schemeClr val="tx1"/>
              </a:solidFill>
              <a:prstDash val="sys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0" name="正方形/長方形 19"/>
            <p:cNvSpPr/>
            <p:nvPr/>
          </p:nvSpPr>
          <p:spPr>
            <a:xfrm>
              <a:off x="5033498" y="2972251"/>
              <a:ext cx="1143216" cy="576637"/>
            </a:xfrm>
            <a:prstGeom prst="rect">
              <a:avLst/>
            </a:prstGeom>
            <a:solidFill>
              <a:schemeClr val="tx2">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b="1" dirty="0">
                  <a:solidFill>
                    <a:schemeClr val="tx1"/>
                  </a:solidFill>
                  <a:latin typeface="HG丸ｺﾞｼｯｸM-PRO" panose="020F0600000000000000" pitchFamily="50" charset="-128"/>
                  <a:ea typeface="HG丸ｺﾞｼｯｸM-PRO" panose="020F0600000000000000" pitchFamily="50" charset="-128"/>
                </a:rPr>
                <a:t>見守り相談室</a:t>
              </a:r>
              <a:endParaRPr lang="en-US" altLang="ja-JP" sz="1400" b="1"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1400" b="1" dirty="0">
                  <a:solidFill>
                    <a:schemeClr val="tx1"/>
                  </a:solidFill>
                  <a:latin typeface="HG丸ｺﾞｼｯｸM-PRO" panose="020F0600000000000000" pitchFamily="50" charset="-128"/>
                  <a:ea typeface="HG丸ｺﾞｼｯｸM-PRO" panose="020F0600000000000000" pitchFamily="50" charset="-128"/>
                </a:rPr>
                <a:t>区社協</a:t>
              </a:r>
              <a:endParaRPr lang="en-US" altLang="ja-JP" sz="1400" b="1" dirty="0">
                <a:solidFill>
                  <a:schemeClr val="tx1"/>
                </a:solidFill>
                <a:latin typeface="HG丸ｺﾞｼｯｸM-PRO" panose="020F0600000000000000" pitchFamily="50" charset="-128"/>
                <a:ea typeface="HG丸ｺﾞｼｯｸM-PRO" panose="020F0600000000000000" pitchFamily="50" charset="-128"/>
              </a:endParaRPr>
            </a:p>
          </p:txBody>
        </p:sp>
        <p:grpSp>
          <p:nvGrpSpPr>
            <p:cNvPr id="7" name="グループ化 6"/>
            <p:cNvGrpSpPr/>
            <p:nvPr/>
          </p:nvGrpSpPr>
          <p:grpSpPr>
            <a:xfrm>
              <a:off x="3955845" y="4058873"/>
              <a:ext cx="416780" cy="629291"/>
              <a:chOff x="3096369" y="5295952"/>
              <a:chExt cx="423295" cy="481343"/>
            </a:xfrm>
            <a:solidFill>
              <a:schemeClr val="tx2">
                <a:lumMod val="40000"/>
                <a:lumOff val="60000"/>
              </a:schemeClr>
            </a:solidFill>
          </p:grpSpPr>
          <p:sp>
            <p:nvSpPr>
              <p:cNvPr id="8" name="二等辺三角形 7"/>
              <p:cNvSpPr/>
              <p:nvPr/>
            </p:nvSpPr>
            <p:spPr>
              <a:xfrm>
                <a:off x="3096369" y="5423258"/>
                <a:ext cx="381506" cy="354037"/>
              </a:xfrm>
              <a:prstGeom prst="triangle">
                <a:avLst/>
              </a:prstGeom>
              <a:grp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14"/>
              </a:p>
            </p:txBody>
          </p:sp>
          <p:sp>
            <p:nvSpPr>
              <p:cNvPr id="9" name="円/楕円 8"/>
              <p:cNvSpPr/>
              <p:nvPr/>
            </p:nvSpPr>
            <p:spPr>
              <a:xfrm>
                <a:off x="3096369" y="5295952"/>
                <a:ext cx="423295" cy="312824"/>
              </a:xfrm>
              <a:prstGeom prst="ellipse">
                <a:avLst/>
              </a:prstGeom>
              <a:grp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14"/>
              </a:p>
            </p:txBody>
          </p:sp>
        </p:grpSp>
        <p:sp>
          <p:nvSpPr>
            <p:cNvPr id="19" name="正方形/長方形 18"/>
            <p:cNvSpPr/>
            <p:nvPr/>
          </p:nvSpPr>
          <p:spPr>
            <a:xfrm>
              <a:off x="3596359" y="4724456"/>
              <a:ext cx="1143216" cy="576637"/>
            </a:xfrm>
            <a:prstGeom prst="rect">
              <a:avLst/>
            </a:prstGeom>
            <a:solidFill>
              <a:schemeClr val="tx2">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600" b="1" dirty="0">
                  <a:solidFill>
                    <a:schemeClr val="tx1"/>
                  </a:solidFill>
                  <a:latin typeface="HG丸ｺﾞｼｯｸM-PRO" panose="020F0600000000000000" pitchFamily="50" charset="-128"/>
                  <a:ea typeface="HG丸ｺﾞｼｯｸM-PRO" panose="020F0600000000000000" pitchFamily="50" charset="-128"/>
                </a:rPr>
                <a:t>区役所</a:t>
              </a:r>
              <a:endParaRPr lang="en-US" altLang="ja-JP" sz="1600" b="1" dirty="0">
                <a:solidFill>
                  <a:schemeClr val="tx1"/>
                </a:solidFill>
                <a:latin typeface="HG丸ｺﾞｼｯｸM-PRO" panose="020F0600000000000000" pitchFamily="50" charset="-128"/>
                <a:ea typeface="HG丸ｺﾞｼｯｸM-PRO" panose="020F0600000000000000" pitchFamily="50" charset="-128"/>
              </a:endParaRPr>
            </a:p>
          </p:txBody>
        </p:sp>
        <p:grpSp>
          <p:nvGrpSpPr>
            <p:cNvPr id="10" name="グループ化 9"/>
            <p:cNvGrpSpPr/>
            <p:nvPr/>
          </p:nvGrpSpPr>
          <p:grpSpPr>
            <a:xfrm>
              <a:off x="2528013" y="2317501"/>
              <a:ext cx="416780" cy="629291"/>
              <a:chOff x="3096369" y="5295952"/>
              <a:chExt cx="423295" cy="481343"/>
            </a:xfrm>
            <a:solidFill>
              <a:schemeClr val="tx2">
                <a:lumMod val="40000"/>
                <a:lumOff val="60000"/>
              </a:schemeClr>
            </a:solidFill>
          </p:grpSpPr>
          <p:sp>
            <p:nvSpPr>
              <p:cNvPr id="11" name="二等辺三角形 10"/>
              <p:cNvSpPr/>
              <p:nvPr/>
            </p:nvSpPr>
            <p:spPr>
              <a:xfrm>
                <a:off x="3096369" y="5423258"/>
                <a:ext cx="381506" cy="354037"/>
              </a:xfrm>
              <a:prstGeom prst="triangle">
                <a:avLst/>
              </a:prstGeom>
              <a:grp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14"/>
              </a:p>
            </p:txBody>
          </p:sp>
          <p:sp>
            <p:nvSpPr>
              <p:cNvPr id="12" name="円/楕円 11"/>
              <p:cNvSpPr/>
              <p:nvPr/>
            </p:nvSpPr>
            <p:spPr>
              <a:xfrm>
                <a:off x="3096369" y="5295952"/>
                <a:ext cx="423295" cy="312824"/>
              </a:xfrm>
              <a:prstGeom prst="ellipse">
                <a:avLst/>
              </a:prstGeom>
              <a:grp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14"/>
              </a:p>
            </p:txBody>
          </p:sp>
        </p:grpSp>
        <p:sp>
          <p:nvSpPr>
            <p:cNvPr id="21" name="正方形/長方形 20"/>
            <p:cNvSpPr/>
            <p:nvPr/>
          </p:nvSpPr>
          <p:spPr>
            <a:xfrm>
              <a:off x="2164795" y="2983084"/>
              <a:ext cx="1143216" cy="576637"/>
            </a:xfrm>
            <a:prstGeom prst="rect">
              <a:avLst/>
            </a:prstGeom>
            <a:solidFill>
              <a:schemeClr val="tx2">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600" b="1" dirty="0">
                  <a:solidFill>
                    <a:schemeClr val="tx1"/>
                  </a:solidFill>
                  <a:latin typeface="HG丸ｺﾞｼｯｸM-PRO" panose="020F0600000000000000" pitchFamily="50" charset="-128"/>
                  <a:ea typeface="HG丸ｺﾞｼｯｸM-PRO" panose="020F0600000000000000" pitchFamily="50" charset="-128"/>
                </a:rPr>
                <a:t>相談支援</a:t>
              </a:r>
              <a:endParaRPr lang="en-US" altLang="ja-JP" sz="1600" b="1"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1600" b="1" dirty="0">
                  <a:solidFill>
                    <a:schemeClr val="tx1"/>
                  </a:solidFill>
                  <a:latin typeface="HG丸ｺﾞｼｯｸM-PRO" panose="020F0600000000000000" pitchFamily="50" charset="-128"/>
                  <a:ea typeface="HG丸ｺﾞｼｯｸM-PRO" panose="020F0600000000000000" pitchFamily="50" charset="-128"/>
                </a:rPr>
                <a:t>機関等</a:t>
              </a:r>
              <a:endParaRPr lang="en-US" altLang="ja-JP" sz="1600" b="1" dirty="0">
                <a:solidFill>
                  <a:schemeClr val="tx1"/>
                </a:solidFill>
                <a:latin typeface="HG丸ｺﾞｼｯｸM-PRO" panose="020F0600000000000000" pitchFamily="50" charset="-128"/>
                <a:ea typeface="HG丸ｺﾞｼｯｸM-PRO" panose="020F0600000000000000" pitchFamily="50" charset="-128"/>
              </a:endParaRPr>
            </a:p>
          </p:txBody>
        </p:sp>
        <p:cxnSp>
          <p:nvCxnSpPr>
            <p:cNvPr id="18" name="直線矢印コネクタ 17"/>
            <p:cNvCxnSpPr/>
            <p:nvPr/>
          </p:nvCxnSpPr>
          <p:spPr>
            <a:xfrm flipH="1" flipV="1">
              <a:off x="3024241" y="2571593"/>
              <a:ext cx="1061630" cy="1451548"/>
            </a:xfrm>
            <a:prstGeom prst="straightConnector1">
              <a:avLst/>
            </a:prstGeom>
            <a:ln w="31750">
              <a:solidFill>
                <a:schemeClr val="tx1"/>
              </a:solidFill>
              <a:prstDash val="sys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34" name="グループ化 33"/>
            <p:cNvGrpSpPr/>
            <p:nvPr/>
          </p:nvGrpSpPr>
          <p:grpSpPr>
            <a:xfrm>
              <a:off x="3568324" y="2398586"/>
              <a:ext cx="1143216" cy="1021322"/>
              <a:chOff x="6585070" y="622515"/>
              <a:chExt cx="1143216" cy="1021322"/>
            </a:xfrm>
          </p:grpSpPr>
          <p:sp>
            <p:nvSpPr>
              <p:cNvPr id="31" name="二等辺三角形 30"/>
              <p:cNvSpPr/>
              <p:nvPr/>
            </p:nvSpPr>
            <p:spPr>
              <a:xfrm>
                <a:off x="6948288" y="788950"/>
                <a:ext cx="375634" cy="462856"/>
              </a:xfrm>
              <a:prstGeom prst="triangle">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14"/>
              </a:p>
            </p:txBody>
          </p:sp>
          <p:sp>
            <p:nvSpPr>
              <p:cNvPr id="32" name="円/楕円 11"/>
              <p:cNvSpPr/>
              <p:nvPr/>
            </p:nvSpPr>
            <p:spPr>
              <a:xfrm>
                <a:off x="6948288" y="622515"/>
                <a:ext cx="416780" cy="408975"/>
              </a:xfrm>
              <a:prstGeom prst="ellipse">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14"/>
              </a:p>
            </p:txBody>
          </p:sp>
          <p:sp>
            <p:nvSpPr>
              <p:cNvPr id="33" name="正方形/長方形 32"/>
              <p:cNvSpPr/>
              <p:nvPr/>
            </p:nvSpPr>
            <p:spPr>
              <a:xfrm>
                <a:off x="6585070" y="1288099"/>
                <a:ext cx="1143216" cy="35573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600" b="1" dirty="0">
                    <a:solidFill>
                      <a:schemeClr val="tx1"/>
                    </a:solidFill>
                    <a:latin typeface="HG丸ｺﾞｼｯｸM-PRO" panose="020F0600000000000000" pitchFamily="50" charset="-128"/>
                    <a:ea typeface="HG丸ｺﾞｼｯｸM-PRO" panose="020F0600000000000000" pitchFamily="50" charset="-128"/>
                  </a:rPr>
                  <a:t>要援護者</a:t>
                </a:r>
                <a:endParaRPr lang="en-US" altLang="ja-JP" sz="1600" b="1" dirty="0">
                  <a:solidFill>
                    <a:schemeClr val="tx1"/>
                  </a:solidFill>
                  <a:latin typeface="HG丸ｺﾞｼｯｸM-PRO" panose="020F0600000000000000" pitchFamily="50" charset="-128"/>
                  <a:ea typeface="HG丸ｺﾞｼｯｸM-PRO" panose="020F0600000000000000" pitchFamily="50" charset="-128"/>
                </a:endParaRPr>
              </a:p>
            </p:txBody>
          </p:sp>
        </p:grpSp>
      </p:grpSp>
      <p:sp>
        <p:nvSpPr>
          <p:cNvPr id="61" name="大かっこ 60"/>
          <p:cNvSpPr/>
          <p:nvPr/>
        </p:nvSpPr>
        <p:spPr>
          <a:xfrm>
            <a:off x="7671042" y="3891647"/>
            <a:ext cx="1609466" cy="1803004"/>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t"/>
          <a:lstStyle/>
          <a:p>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66" name="テキスト ボックス 65"/>
          <p:cNvSpPr txBox="1"/>
          <p:nvPr/>
        </p:nvSpPr>
        <p:spPr>
          <a:xfrm>
            <a:off x="8086887" y="1416563"/>
            <a:ext cx="1298128" cy="646331"/>
          </a:xfrm>
          <a:prstGeom prst="rect">
            <a:avLst/>
          </a:prstGeom>
          <a:noFill/>
          <a:ln>
            <a:noFill/>
          </a:ln>
        </p:spPr>
        <p:txBody>
          <a:bodyPr wrap="square" rtlCol="0">
            <a:spAutoFit/>
          </a:bodyPr>
          <a:lstStyle/>
          <a:p>
            <a:r>
              <a:rPr lang="ja-JP" altLang="en-US" sz="900" dirty="0">
                <a:latin typeface="HG丸ｺﾞｼｯｸM-PRO" panose="020F0600000000000000" pitchFamily="50" charset="-128"/>
                <a:ea typeface="HG丸ｺﾞｼｯｸM-PRO" panose="020F0600000000000000" pitchFamily="50" charset="-128"/>
              </a:rPr>
              <a:t>支援につながらず地域で埋もれている要援護者を相談支援機関等につなげる</a:t>
            </a: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4" name="楕円 3"/>
          <p:cNvSpPr/>
          <p:nvPr/>
        </p:nvSpPr>
        <p:spPr>
          <a:xfrm>
            <a:off x="2956650" y="1562638"/>
            <a:ext cx="1472969" cy="468391"/>
          </a:xfrm>
          <a:prstGeom prst="ellipse">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地域ケア会議</a:t>
            </a:r>
          </a:p>
        </p:txBody>
      </p:sp>
      <p:sp>
        <p:nvSpPr>
          <p:cNvPr id="42" name="楕円 41"/>
          <p:cNvSpPr/>
          <p:nvPr/>
        </p:nvSpPr>
        <p:spPr>
          <a:xfrm>
            <a:off x="2956650" y="2200576"/>
            <a:ext cx="1472969" cy="468391"/>
          </a:xfrm>
          <a:prstGeom prst="ellipse">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地域自立支援</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協議会</a:t>
            </a:r>
          </a:p>
        </p:txBody>
      </p:sp>
      <p:sp>
        <p:nvSpPr>
          <p:cNvPr id="43" name="楕円 42"/>
          <p:cNvSpPr/>
          <p:nvPr/>
        </p:nvSpPr>
        <p:spPr>
          <a:xfrm>
            <a:off x="2956650" y="2840131"/>
            <a:ext cx="1472969" cy="468391"/>
          </a:xfrm>
          <a:prstGeom prst="ellipse">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HG丸ｺﾞｼｯｸM-PRO" panose="020F0600000000000000" pitchFamily="50" charset="-128"/>
                <a:ea typeface="HG丸ｺﾞｼｯｸM-PRO" panose="020F0600000000000000" pitchFamily="50" charset="-128"/>
              </a:rPr>
              <a:t>要保護児童</a:t>
            </a:r>
            <a:endParaRPr lang="en-US" altLang="ja-JP" sz="900"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900" dirty="0">
                <a:solidFill>
                  <a:schemeClr val="tx1"/>
                </a:solidFill>
                <a:latin typeface="HG丸ｺﾞｼｯｸM-PRO" panose="020F0600000000000000" pitchFamily="50" charset="-128"/>
                <a:ea typeface="HG丸ｺﾞｼｯｸM-PRO" panose="020F0600000000000000" pitchFamily="50" charset="-128"/>
              </a:rPr>
              <a:t>対策地域協議会</a:t>
            </a:r>
          </a:p>
        </p:txBody>
      </p:sp>
      <p:sp>
        <p:nvSpPr>
          <p:cNvPr id="44" name="楕円 43"/>
          <p:cNvSpPr/>
          <p:nvPr/>
        </p:nvSpPr>
        <p:spPr>
          <a:xfrm>
            <a:off x="2956650" y="3470445"/>
            <a:ext cx="1472969" cy="468391"/>
          </a:xfrm>
          <a:prstGeom prst="ellipse">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latin typeface="HG丸ｺﾞｼｯｸM-PRO" panose="020F0600000000000000" pitchFamily="50" charset="-128"/>
                <a:ea typeface="HG丸ｺﾞｼｯｸM-PRO" panose="020F0600000000000000" pitchFamily="50" charset="-128"/>
              </a:rPr>
              <a:t>支援会議</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p:txBody>
      </p:sp>
      <p:sp>
        <p:nvSpPr>
          <p:cNvPr id="5" name="テキスト ボックス 4"/>
          <p:cNvSpPr txBox="1"/>
          <p:nvPr/>
        </p:nvSpPr>
        <p:spPr>
          <a:xfrm>
            <a:off x="2761252" y="1375589"/>
            <a:ext cx="1576122" cy="230832"/>
          </a:xfrm>
          <a:prstGeom prst="rect">
            <a:avLst/>
          </a:prstGeom>
          <a:noFill/>
        </p:spPr>
        <p:txBody>
          <a:bodyPr wrap="square" rtlCol="0">
            <a:spAutoFit/>
          </a:bodyPr>
          <a:lstStyle/>
          <a:p>
            <a:r>
              <a:rPr kumimoji="1" lang="ja-JP" altLang="en-US" sz="900" dirty="0">
                <a:latin typeface="HG丸ｺﾞｼｯｸM-PRO" panose="020F0600000000000000" pitchFamily="50" charset="-128"/>
                <a:ea typeface="HG丸ｺﾞｼｯｸM-PRO" panose="020F0600000000000000" pitchFamily="50" charset="-128"/>
              </a:rPr>
              <a:t>高齢福祉・介護・医療分野</a:t>
            </a:r>
          </a:p>
        </p:txBody>
      </p:sp>
      <p:sp>
        <p:nvSpPr>
          <p:cNvPr id="45" name="テキスト ボックス 44"/>
          <p:cNvSpPr txBox="1"/>
          <p:nvPr/>
        </p:nvSpPr>
        <p:spPr>
          <a:xfrm>
            <a:off x="2761252" y="2010984"/>
            <a:ext cx="1576122" cy="230832"/>
          </a:xfrm>
          <a:prstGeom prst="rect">
            <a:avLst/>
          </a:prstGeom>
          <a:noFill/>
        </p:spPr>
        <p:txBody>
          <a:bodyPr wrap="square" rtlCol="0">
            <a:spAutoFit/>
          </a:bodyPr>
          <a:lstStyle/>
          <a:p>
            <a:r>
              <a:rPr lang="ja-JP" altLang="en-US" sz="900" dirty="0" err="1">
                <a:latin typeface="HG丸ｺﾞｼｯｸM-PRO" panose="020F0600000000000000" pitchFamily="50" charset="-128"/>
                <a:ea typeface="HG丸ｺﾞｼｯｸM-PRO" panose="020F0600000000000000" pitchFamily="50" charset="-128"/>
              </a:rPr>
              <a:t>障がい</a:t>
            </a:r>
            <a:r>
              <a:rPr lang="ja-JP" altLang="en-US" sz="900" dirty="0">
                <a:latin typeface="HG丸ｺﾞｼｯｸM-PRO" panose="020F0600000000000000" pitchFamily="50" charset="-128"/>
                <a:ea typeface="HG丸ｺﾞｼｯｸM-PRO" panose="020F0600000000000000" pitchFamily="50" charset="-128"/>
              </a:rPr>
              <a:t>福祉</a:t>
            </a:r>
            <a:r>
              <a:rPr kumimoji="1" lang="ja-JP" altLang="en-US" sz="900" dirty="0">
                <a:latin typeface="HG丸ｺﾞｼｯｸM-PRO" panose="020F0600000000000000" pitchFamily="50" charset="-128"/>
                <a:ea typeface="HG丸ｺﾞｼｯｸM-PRO" panose="020F0600000000000000" pitchFamily="50" charset="-128"/>
              </a:rPr>
              <a:t>分野</a:t>
            </a:r>
          </a:p>
        </p:txBody>
      </p:sp>
      <p:sp>
        <p:nvSpPr>
          <p:cNvPr id="48" name="テキスト ボックス 47"/>
          <p:cNvSpPr txBox="1"/>
          <p:nvPr/>
        </p:nvSpPr>
        <p:spPr>
          <a:xfrm>
            <a:off x="2761252" y="2633830"/>
            <a:ext cx="1576122" cy="230832"/>
          </a:xfrm>
          <a:prstGeom prst="rect">
            <a:avLst/>
          </a:prstGeom>
          <a:noFill/>
        </p:spPr>
        <p:txBody>
          <a:bodyPr wrap="square" rtlCol="0">
            <a:spAutoFit/>
          </a:bodyPr>
          <a:lstStyle/>
          <a:p>
            <a:r>
              <a:rPr lang="ja-JP" altLang="en-US" sz="900" dirty="0">
                <a:latin typeface="HG丸ｺﾞｼｯｸM-PRO" panose="020F0600000000000000" pitchFamily="50" charset="-128"/>
                <a:ea typeface="HG丸ｺﾞｼｯｸM-PRO" panose="020F0600000000000000" pitchFamily="50" charset="-128"/>
              </a:rPr>
              <a:t>児童・教育</a:t>
            </a:r>
            <a:r>
              <a:rPr kumimoji="1" lang="ja-JP" altLang="en-US" sz="900" dirty="0">
                <a:latin typeface="HG丸ｺﾞｼｯｸM-PRO" panose="020F0600000000000000" pitchFamily="50" charset="-128"/>
                <a:ea typeface="HG丸ｺﾞｼｯｸM-PRO" panose="020F0600000000000000" pitchFamily="50" charset="-128"/>
              </a:rPr>
              <a:t>分野</a:t>
            </a:r>
          </a:p>
        </p:txBody>
      </p:sp>
      <p:sp>
        <p:nvSpPr>
          <p:cNvPr id="50" name="テキスト ボックス 49"/>
          <p:cNvSpPr txBox="1"/>
          <p:nvPr/>
        </p:nvSpPr>
        <p:spPr>
          <a:xfrm>
            <a:off x="2761252" y="3285224"/>
            <a:ext cx="1576122" cy="230832"/>
          </a:xfrm>
          <a:prstGeom prst="rect">
            <a:avLst/>
          </a:prstGeom>
          <a:noFill/>
        </p:spPr>
        <p:txBody>
          <a:bodyPr wrap="square" rtlCol="0">
            <a:spAutoFit/>
          </a:bodyPr>
          <a:lstStyle/>
          <a:p>
            <a:r>
              <a:rPr kumimoji="1" lang="ja-JP" altLang="en-US" sz="900" dirty="0">
                <a:latin typeface="HG丸ｺﾞｼｯｸM-PRO" panose="020F0600000000000000" pitchFamily="50" charset="-128"/>
                <a:ea typeface="HG丸ｺﾞｼｯｸM-PRO" panose="020F0600000000000000" pitchFamily="50" charset="-128"/>
              </a:rPr>
              <a:t>生活困窮者支援</a:t>
            </a:r>
          </a:p>
        </p:txBody>
      </p:sp>
      <p:sp>
        <p:nvSpPr>
          <p:cNvPr id="25" name="大かっこ 24"/>
          <p:cNvSpPr/>
          <p:nvPr/>
        </p:nvSpPr>
        <p:spPr>
          <a:xfrm>
            <a:off x="895588" y="1393819"/>
            <a:ext cx="1833219" cy="2607709"/>
          </a:xfrm>
          <a:prstGeom prst="bracketPair">
            <a:avLst/>
          </a:prstGeom>
          <a:noFill/>
        </p:spPr>
        <p:style>
          <a:lnRef idx="1">
            <a:schemeClr val="accent1"/>
          </a:lnRef>
          <a:fillRef idx="0">
            <a:schemeClr val="accent1"/>
          </a:fillRef>
          <a:effectRef idx="0">
            <a:schemeClr val="accent1"/>
          </a:effectRef>
          <a:fontRef idx="minor">
            <a:schemeClr val="tx1"/>
          </a:fontRef>
        </p:style>
        <p:txBody>
          <a:bodyPr rtlCol="0" anchor="t"/>
          <a:lstStyle/>
          <a:p>
            <a:r>
              <a:rPr kumimoji="1" lang="ja-JP" altLang="en-US" sz="1400" dirty="0">
                <a:latin typeface="HG丸ｺﾞｼｯｸM-PRO" panose="020F0600000000000000" pitchFamily="50" charset="-128"/>
                <a:ea typeface="HG丸ｺﾞｼｯｸM-PRO" panose="020F0600000000000000" pitchFamily="50" charset="-128"/>
              </a:rPr>
              <a:t>・地域包括</a:t>
            </a:r>
            <a:endParaRPr kumimoji="1"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a:t>
            </a:r>
            <a:r>
              <a:rPr kumimoji="1" lang="ja-JP" altLang="en-US" sz="1400" dirty="0">
                <a:latin typeface="HG丸ｺﾞｼｯｸM-PRO" panose="020F0600000000000000" pitchFamily="50" charset="-128"/>
                <a:ea typeface="HG丸ｺﾞｼｯｸM-PRO" panose="020F0600000000000000" pitchFamily="50" charset="-128"/>
              </a:rPr>
              <a:t>支援センター</a:t>
            </a:r>
            <a:endParaRPr kumimoji="1"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a:t>
            </a:r>
            <a:r>
              <a:rPr lang="ja-JP" altLang="en-US" sz="1400" dirty="0" err="1">
                <a:latin typeface="HG丸ｺﾞｼｯｸM-PRO" panose="020F0600000000000000" pitchFamily="50" charset="-128"/>
                <a:ea typeface="HG丸ｺﾞｼｯｸM-PRO" panose="020F0600000000000000" pitchFamily="50" charset="-128"/>
              </a:rPr>
              <a:t>障がい</a:t>
            </a:r>
            <a:r>
              <a:rPr lang="ja-JP" altLang="en-US" sz="1400" dirty="0">
                <a:latin typeface="HG丸ｺﾞｼｯｸM-PRO" panose="020F0600000000000000" pitchFamily="50" charset="-128"/>
                <a:ea typeface="HG丸ｺﾞｼｯｸM-PRO" panose="020F0600000000000000" pitchFamily="50" charset="-128"/>
              </a:rPr>
              <a:t>者基幹</a:t>
            </a:r>
            <a:endParaRPr lang="en-US" altLang="ja-JP" sz="1400" dirty="0">
              <a:latin typeface="HG丸ｺﾞｼｯｸM-PRO" panose="020F0600000000000000" pitchFamily="50" charset="-128"/>
              <a:ea typeface="HG丸ｺﾞｼｯｸM-PRO" panose="020F0600000000000000" pitchFamily="50" charset="-128"/>
            </a:endParaRPr>
          </a:p>
          <a:p>
            <a:r>
              <a:rPr kumimoji="1" lang="ja-JP" altLang="en-US" sz="1400" dirty="0">
                <a:latin typeface="HG丸ｺﾞｼｯｸM-PRO" panose="020F0600000000000000" pitchFamily="50" charset="-128"/>
                <a:ea typeface="HG丸ｺﾞｼｯｸM-PRO" panose="020F0600000000000000" pitchFamily="50" charset="-128"/>
              </a:rPr>
              <a:t>　　相談支援</a:t>
            </a:r>
            <a:r>
              <a:rPr lang="ja-JP" altLang="en-US" sz="1400" dirty="0">
                <a:latin typeface="HG丸ｺﾞｼｯｸM-PRO" panose="020F0600000000000000" pitchFamily="50" charset="-128"/>
                <a:ea typeface="HG丸ｺﾞｼｯｸM-PRO" panose="020F0600000000000000" pitchFamily="50" charset="-128"/>
              </a:rPr>
              <a:t>ｾﾝﾀｰ</a:t>
            </a:r>
            <a:endParaRPr kumimoji="1"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・地域生活</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支援センター</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・地域子育て</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支援機関</a:t>
            </a:r>
            <a:endParaRPr lang="en-US" altLang="ja-JP" sz="1400" dirty="0">
              <a:latin typeface="HG丸ｺﾞｼｯｸM-PRO" panose="020F0600000000000000" pitchFamily="50" charset="-128"/>
              <a:ea typeface="HG丸ｺﾞｼｯｸM-PRO" panose="020F0600000000000000" pitchFamily="50" charset="-128"/>
            </a:endParaRPr>
          </a:p>
          <a:p>
            <a:r>
              <a:rPr kumimoji="1" lang="ja-JP" altLang="en-US" sz="1400" dirty="0">
                <a:latin typeface="HG丸ｺﾞｼｯｸM-PRO" panose="020F0600000000000000" pitchFamily="50" charset="-128"/>
                <a:ea typeface="HG丸ｺﾞｼｯｸM-PRO" panose="020F0600000000000000" pitchFamily="50" charset="-128"/>
              </a:rPr>
              <a:t>・生活困窮者</a:t>
            </a:r>
            <a:endParaRPr kumimoji="1"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a:t>
            </a:r>
            <a:r>
              <a:rPr kumimoji="1" lang="ja-JP" altLang="en-US" sz="1400" dirty="0">
                <a:latin typeface="HG丸ｺﾞｼｯｸM-PRO" panose="020F0600000000000000" pitchFamily="50" charset="-128"/>
                <a:ea typeface="HG丸ｺﾞｼｯｸM-PRO" panose="020F0600000000000000" pitchFamily="50" charset="-128"/>
              </a:rPr>
              <a:t>自立支援機関</a:t>
            </a:r>
            <a:endParaRPr kumimoji="1"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等</a:t>
            </a:r>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49" name="テキスト ボックス 48"/>
          <p:cNvSpPr txBox="1"/>
          <p:nvPr/>
        </p:nvSpPr>
        <p:spPr>
          <a:xfrm>
            <a:off x="1122647" y="4359765"/>
            <a:ext cx="4880620" cy="646331"/>
          </a:xfrm>
          <a:prstGeom prst="rect">
            <a:avLst/>
          </a:prstGeom>
          <a:solidFill>
            <a:schemeClr val="bg1"/>
          </a:solidFill>
          <a:ln>
            <a:solidFill>
              <a:schemeClr val="tx2">
                <a:lumMod val="75000"/>
              </a:schemeClr>
            </a:solidFill>
          </a:ln>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複合的な課題を抱えるなど、既存の仕組み、単一の分野のみでは解決できない支援困難事例については、総合的な支援調整の場「つながる場」の開催を検討</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51" name="テキスト ボックス 50"/>
          <p:cNvSpPr txBox="1"/>
          <p:nvPr/>
        </p:nvSpPr>
        <p:spPr>
          <a:xfrm>
            <a:off x="4457941" y="1350258"/>
            <a:ext cx="1384155" cy="784830"/>
          </a:xfrm>
          <a:prstGeom prst="rect">
            <a:avLst/>
          </a:prstGeom>
          <a:noFill/>
        </p:spPr>
        <p:txBody>
          <a:bodyPr wrap="square" rtlCol="0">
            <a:spAutoFit/>
          </a:bodyPr>
          <a:lstStyle/>
          <a:p>
            <a:r>
              <a:rPr kumimoji="1" lang="ja-JP" altLang="en-US" sz="900" dirty="0">
                <a:latin typeface="HG丸ｺﾞｼｯｸM-PRO" panose="020F0600000000000000" pitchFamily="50" charset="-128"/>
                <a:ea typeface="HG丸ｺﾞｼｯｸM-PRO" panose="020F0600000000000000" pitchFamily="50" charset="-128"/>
              </a:rPr>
              <a:t>それぞれの</a:t>
            </a:r>
            <a:r>
              <a:rPr lang="ja-JP" altLang="en-US" sz="900" dirty="0">
                <a:latin typeface="HG丸ｺﾞｼｯｸM-PRO" panose="020F0600000000000000" pitchFamily="50" charset="-128"/>
                <a:ea typeface="HG丸ｺﾞｼｯｸM-PRO" panose="020F0600000000000000" pitchFamily="50" charset="-128"/>
              </a:rPr>
              <a:t>資源</a:t>
            </a:r>
            <a:r>
              <a:rPr kumimoji="1" lang="ja-JP" altLang="en-US" sz="900" dirty="0">
                <a:latin typeface="HG丸ｺﾞｼｯｸM-PRO" panose="020F0600000000000000" pitchFamily="50" charset="-128"/>
                <a:ea typeface="HG丸ｺﾞｼｯｸM-PRO" panose="020F0600000000000000" pitchFamily="50" charset="-128"/>
              </a:rPr>
              <a:t>で支援するとともに、各分野別会議において行政とともに支援の検討を行う</a:t>
            </a:r>
          </a:p>
        </p:txBody>
      </p:sp>
      <p:sp>
        <p:nvSpPr>
          <p:cNvPr id="52" name="テキスト ボックス 51"/>
          <p:cNvSpPr txBox="1"/>
          <p:nvPr/>
        </p:nvSpPr>
        <p:spPr>
          <a:xfrm>
            <a:off x="4260115" y="3755307"/>
            <a:ext cx="265263" cy="246221"/>
          </a:xfrm>
          <a:prstGeom prst="rect">
            <a:avLst/>
          </a:prstGeom>
          <a:noFill/>
        </p:spPr>
        <p:txBody>
          <a:bodyPr wrap="square" rtlCol="0">
            <a:spAutoFit/>
          </a:bodyPr>
          <a:lstStyle/>
          <a:p>
            <a:r>
              <a:rPr kumimoji="1" lang="ja-JP" altLang="en-US" sz="1000" dirty="0">
                <a:latin typeface="ＭＳ ゴシック" panose="020B0609070205080204" pitchFamily="49" charset="-128"/>
                <a:ea typeface="ＭＳ ゴシック" panose="020B0609070205080204" pitchFamily="49" charset="-128"/>
              </a:rPr>
              <a:t>等</a:t>
            </a:r>
          </a:p>
        </p:txBody>
      </p:sp>
      <p:sp>
        <p:nvSpPr>
          <p:cNvPr id="53" name="タイトル 1"/>
          <p:cNvSpPr txBox="1">
            <a:spLocks/>
          </p:cNvSpPr>
          <p:nvPr/>
        </p:nvSpPr>
        <p:spPr>
          <a:xfrm>
            <a:off x="757988" y="6329687"/>
            <a:ext cx="6534998" cy="316548"/>
          </a:xfrm>
          <a:prstGeom prst="rect">
            <a:avLst/>
          </a:prstGeom>
        </p:spPr>
        <p:txBody>
          <a:bodyPr vert="horz" lIns="91440" tIns="45720" rIns="91440" bIns="45720" rtlCol="0" anchor="ctr">
            <a:normAutofit fontScale="90000"/>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en-US" altLang="ja-JP" sz="1800"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社会的つながりが希薄な世帯や、支援を拒否するケースなどに留意</a:t>
            </a:r>
          </a:p>
        </p:txBody>
      </p:sp>
      <p:sp>
        <p:nvSpPr>
          <p:cNvPr id="54" name="タイトル 1"/>
          <p:cNvSpPr txBox="1">
            <a:spLocks/>
          </p:cNvSpPr>
          <p:nvPr/>
        </p:nvSpPr>
        <p:spPr>
          <a:xfrm>
            <a:off x="554001" y="115097"/>
            <a:ext cx="7874544" cy="51954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latin typeface="HG丸ｺﾞｼｯｸM-PRO" panose="020F0600000000000000" pitchFamily="50" charset="-128"/>
                <a:ea typeface="HG丸ｺﾞｼｯｸM-PRO" panose="020F0600000000000000" pitchFamily="50" charset="-128"/>
              </a:rPr>
              <a:t>相談が支援に結びつくつながりづくり</a:t>
            </a:r>
          </a:p>
        </p:txBody>
      </p:sp>
      <p:sp>
        <p:nvSpPr>
          <p:cNvPr id="22" name="テキスト ボックス 21"/>
          <p:cNvSpPr txBox="1"/>
          <p:nvPr/>
        </p:nvSpPr>
        <p:spPr>
          <a:xfrm>
            <a:off x="7686188" y="4013524"/>
            <a:ext cx="1800825" cy="1600438"/>
          </a:xfrm>
          <a:prstGeom prst="rect">
            <a:avLst/>
          </a:prstGeom>
          <a:noFill/>
        </p:spPr>
        <p:txBody>
          <a:bodyPr wrap="square" rtlCol="0">
            <a:spAutoFit/>
          </a:bodyPr>
          <a:lstStyle/>
          <a:p>
            <a:r>
              <a:rPr kumimoji="1" lang="ja-JP" altLang="en-US"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見守り</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コーディネーター</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・民生委員・</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児童委員</a:t>
            </a:r>
            <a:endParaRPr kumimoji="1"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・地域住民</a:t>
            </a:r>
            <a:endParaRPr lang="en-US" altLang="ja-JP" sz="1400" dirty="0">
              <a:latin typeface="HG丸ｺﾞｼｯｸM-PRO" panose="020F0600000000000000" pitchFamily="50" charset="-128"/>
              <a:ea typeface="HG丸ｺﾞｼｯｸM-PRO" panose="020F0600000000000000" pitchFamily="50" charset="-128"/>
            </a:endParaRPr>
          </a:p>
          <a:p>
            <a:r>
              <a:rPr kumimoji="1" lang="ja-JP" altLang="en-US" sz="1400" dirty="0">
                <a:latin typeface="HG丸ｺﾞｼｯｸM-PRO" panose="020F0600000000000000" pitchFamily="50" charset="-128"/>
                <a:ea typeface="HG丸ｺﾞｼｯｸM-PRO" panose="020F0600000000000000" pitchFamily="50" charset="-128"/>
              </a:rPr>
              <a:t>・ボランティア</a:t>
            </a:r>
            <a:endParaRPr kumimoji="1"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等</a:t>
            </a:r>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p:txBody>
          <a:bodyPr/>
          <a:lstStyle/>
          <a:p>
            <a:fld id="{21ED86A7-1739-4457-9A7E-4B8ACB34DADF}" type="slidenum">
              <a:rPr kumimoji="1" lang="ja-JP" altLang="en-US" smtClean="0"/>
              <a:t>9</a:t>
            </a:fld>
            <a:endParaRPr kumimoji="1" lang="ja-JP" altLang="en-US"/>
          </a:p>
        </p:txBody>
      </p:sp>
    </p:spTree>
    <p:extLst>
      <p:ext uri="{BB962C8B-B14F-4D97-AF65-F5344CB8AC3E}">
        <p14:creationId xmlns:p14="http://schemas.microsoft.com/office/powerpoint/2010/main" val="3717456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05873" y="261966"/>
            <a:ext cx="7886700" cy="994172"/>
          </a:xfrm>
        </p:spPr>
        <p:txBody>
          <a:bodyPr>
            <a:normAutofit/>
          </a:bodyPr>
          <a:lstStyle/>
          <a:p>
            <a:r>
              <a:rPr lang="ja-JP" altLang="en-US" sz="3200" dirty="0">
                <a:latin typeface="HG丸ｺﾞｼｯｸM-PRO" panose="020F0600000000000000" pitchFamily="50" charset="-128"/>
                <a:ea typeface="HG丸ｺﾞｼｯｸM-PRO" panose="020F0600000000000000" pitchFamily="50" charset="-128"/>
              </a:rPr>
              <a:t>誰もが自分らしく暮らせるまちづくり</a:t>
            </a:r>
            <a:endParaRPr kumimoji="1" lang="ja-JP" altLang="en-US" sz="3200"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a:xfrm>
            <a:off x="805873" y="1256138"/>
            <a:ext cx="8419090" cy="5241644"/>
          </a:xfrm>
        </p:spPr>
        <p:txBody>
          <a:bodyPr>
            <a:normAutofit/>
          </a:bodyPr>
          <a:lstStyle/>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障がい者理解の促進</a:t>
            </a:r>
          </a:p>
          <a:p>
            <a:pPr marL="0" indent="0">
              <a:buNone/>
            </a:pPr>
            <a:r>
              <a:rPr lang="ja-JP" altLang="en-US" sz="1400" dirty="0">
                <a:latin typeface="HG丸ｺﾞｼｯｸM-PRO" panose="020F0600000000000000" pitchFamily="50" charset="-128"/>
                <a:ea typeface="HG丸ｺﾞｼｯｸM-PRO" panose="020F0600000000000000" pitchFamily="50" charset="-128"/>
              </a:rPr>
              <a:t>　　・障がい者週間啓発活動</a:t>
            </a:r>
          </a:p>
          <a:p>
            <a:pPr marL="0" indent="0">
              <a:buNone/>
            </a:pPr>
            <a:r>
              <a:rPr lang="ja-JP" altLang="en-US" sz="1400" dirty="0">
                <a:latin typeface="HG丸ｺﾞｼｯｸM-PRO" panose="020F0600000000000000" pitchFamily="50" charset="-128"/>
                <a:ea typeface="HG丸ｺﾞｼｯｸM-PRO" panose="020F0600000000000000" pitchFamily="50" charset="-128"/>
              </a:rPr>
              <a:t>　　・西区地域自立支援協議会講演会</a:t>
            </a:r>
          </a:p>
          <a:p>
            <a:pPr marL="0" indent="0">
              <a:buNone/>
            </a:pPr>
            <a:r>
              <a:rPr lang="ja-JP" altLang="en-US" sz="1400" dirty="0">
                <a:latin typeface="HG丸ｺﾞｼｯｸM-PRO" panose="020F0600000000000000" pitchFamily="50" charset="-128"/>
                <a:ea typeface="HG丸ｺﾞｼｯｸM-PRO" panose="020F0600000000000000" pitchFamily="50" charset="-128"/>
              </a:rPr>
              <a:t>　　・「障がいあれこれ～聞いて聞いて私たちの声～」　等</a:t>
            </a:r>
          </a:p>
          <a:p>
            <a:pPr marL="0" indent="0">
              <a:buNone/>
            </a:pP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区社会福祉協議会による取組み</a:t>
            </a:r>
            <a:r>
              <a:rPr lang="en-US" altLang="ja-JP" sz="1400" dirty="0">
                <a:latin typeface="HG丸ｺﾞｼｯｸM-PRO" panose="020F0600000000000000" pitchFamily="50" charset="-128"/>
                <a:ea typeface="HG丸ｺﾞｼｯｸM-PRO" panose="020F0600000000000000" pitchFamily="50" charset="-128"/>
              </a:rPr>
              <a:t>】</a:t>
            </a:r>
          </a:p>
          <a:p>
            <a:r>
              <a:rPr lang="ja-JP" altLang="en-US" sz="1400" dirty="0">
                <a:latin typeface="HG丸ｺﾞｼｯｸM-PRO" panose="020F0600000000000000" pitchFamily="50" charset="-128"/>
                <a:ea typeface="HG丸ｺﾞｼｯｸM-PRO" panose="020F0600000000000000" pitchFamily="50" charset="-128"/>
              </a:rPr>
              <a:t>福祉教育の推進</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認知症理解の促進</a:t>
            </a:r>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pPr>
              <a:buFont typeface="Wingdings" panose="05000000000000000000" pitchFamily="2" charset="2"/>
              <a:buChar char="Ø"/>
            </a:pPr>
            <a:r>
              <a:rPr lang="ja-JP" altLang="en-US" sz="1400" dirty="0">
                <a:latin typeface="HG丸ｺﾞｼｯｸM-PRO" panose="020F0600000000000000" pitchFamily="50" charset="-128"/>
                <a:ea typeface="HG丸ｺﾞｼｯｸM-PRO" panose="020F0600000000000000" pitchFamily="50" charset="-128"/>
              </a:rPr>
              <a:t>障がい者や認知症高齢者などの特性が正しく理解され、適切な配慮や支援が受けられるよう、多様な主体が協働し、啓発や福祉教育を進めています。</a:t>
            </a:r>
          </a:p>
        </p:txBody>
      </p:sp>
      <p:sp>
        <p:nvSpPr>
          <p:cNvPr id="5" name="スライド番号プレースホルダー 4"/>
          <p:cNvSpPr>
            <a:spLocks noGrp="1"/>
          </p:cNvSpPr>
          <p:nvPr>
            <p:ph type="sldNum" sz="quarter" idx="12"/>
          </p:nvPr>
        </p:nvSpPr>
        <p:spPr/>
        <p:txBody>
          <a:bodyPr/>
          <a:lstStyle/>
          <a:p>
            <a:fld id="{21ED86A7-1739-4457-9A7E-4B8ACB34DADF}" type="slidenum">
              <a:rPr kumimoji="1" lang="ja-JP" altLang="en-US" smtClean="0"/>
              <a:t>10</a:t>
            </a:fld>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659144748"/>
              </p:ext>
            </p:extLst>
          </p:nvPr>
        </p:nvGraphicFramePr>
        <p:xfrm>
          <a:off x="1101456" y="4021688"/>
          <a:ext cx="7836068" cy="846092"/>
        </p:xfrm>
        <a:graphic>
          <a:graphicData uri="http://schemas.openxmlformats.org/drawingml/2006/table">
            <a:tbl>
              <a:tblPr firstRow="1" bandRow="1">
                <a:tableStyleId>{5C22544A-7EE6-4342-B048-85BDC9FD1C3A}</a:tableStyleId>
              </a:tblPr>
              <a:tblGrid>
                <a:gridCol w="2343865">
                  <a:extLst>
                    <a:ext uri="{9D8B030D-6E8A-4147-A177-3AD203B41FA5}">
                      <a16:colId xmlns:a16="http://schemas.microsoft.com/office/drawing/2014/main" val="3710825487"/>
                    </a:ext>
                  </a:extLst>
                </a:gridCol>
                <a:gridCol w="1162904">
                  <a:extLst>
                    <a:ext uri="{9D8B030D-6E8A-4147-A177-3AD203B41FA5}">
                      <a16:colId xmlns:a16="http://schemas.microsoft.com/office/drawing/2014/main" val="1099393738"/>
                    </a:ext>
                  </a:extLst>
                </a:gridCol>
                <a:gridCol w="1088814">
                  <a:extLst>
                    <a:ext uri="{9D8B030D-6E8A-4147-A177-3AD203B41FA5}">
                      <a16:colId xmlns:a16="http://schemas.microsoft.com/office/drawing/2014/main" val="3685865458"/>
                    </a:ext>
                  </a:extLst>
                </a:gridCol>
                <a:gridCol w="1055819">
                  <a:extLst>
                    <a:ext uri="{9D8B030D-6E8A-4147-A177-3AD203B41FA5}">
                      <a16:colId xmlns:a16="http://schemas.microsoft.com/office/drawing/2014/main" val="965003890"/>
                    </a:ext>
                  </a:extLst>
                </a:gridCol>
                <a:gridCol w="1092333">
                  <a:extLst>
                    <a:ext uri="{9D8B030D-6E8A-4147-A177-3AD203B41FA5}">
                      <a16:colId xmlns:a16="http://schemas.microsoft.com/office/drawing/2014/main" val="3005928749"/>
                    </a:ext>
                  </a:extLst>
                </a:gridCol>
                <a:gridCol w="1092333">
                  <a:extLst>
                    <a:ext uri="{9D8B030D-6E8A-4147-A177-3AD203B41FA5}">
                      <a16:colId xmlns:a16="http://schemas.microsoft.com/office/drawing/2014/main" val="2530564489"/>
                    </a:ext>
                  </a:extLst>
                </a:gridCol>
              </a:tblGrid>
              <a:tr h="254726">
                <a:tc>
                  <a:txBody>
                    <a:bodyPr/>
                    <a:lstStyle/>
                    <a:p>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令和２年度</a:t>
                      </a: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令和３年度</a:t>
                      </a: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令和４年度</a:t>
                      </a: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令和５年度</a:t>
                      </a: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令和６年度</a:t>
                      </a:r>
                    </a:p>
                  </a:txBody>
                  <a:tcPr marL="68580" marR="68580" marT="34290" marB="34290"/>
                </a:tc>
                <a:extLst>
                  <a:ext uri="{0D108BD9-81ED-4DB2-BD59-A6C34878D82A}">
                    <a16:rowId xmlns:a16="http://schemas.microsoft.com/office/drawing/2014/main" val="1980635257"/>
                  </a:ext>
                </a:extLst>
              </a:tr>
              <a:tr h="225462">
                <a:tc>
                  <a:txBody>
                    <a:bodyPr/>
                    <a:lstStyle/>
                    <a:p>
                      <a:r>
                        <a:rPr kumimoji="1" lang="ja-JP" altLang="en-US" sz="1400" dirty="0">
                          <a:latin typeface="HG丸ｺﾞｼｯｸM-PRO" panose="020F0600000000000000" pitchFamily="50" charset="-128"/>
                          <a:ea typeface="HG丸ｺﾞｼｯｸM-PRO" panose="020F0600000000000000" pitchFamily="50" charset="-128"/>
                        </a:rPr>
                        <a:t>認知症サポーター養成講座</a:t>
                      </a:r>
                    </a:p>
                  </a:txBody>
                  <a:tcPr marL="68580" marR="68580" marT="34290" marB="34290"/>
                </a:tc>
                <a:tc>
                  <a:txBody>
                    <a:bodyPr/>
                    <a:lstStyle/>
                    <a:p>
                      <a:pPr algn="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４</a:t>
                      </a:r>
                    </a:p>
                  </a:txBody>
                  <a:tcPr marL="68580" marR="68580" marT="34290" marB="34290"/>
                </a:tc>
                <a:tc>
                  <a:txBody>
                    <a:bodyPr/>
                    <a:lstStyle/>
                    <a:p>
                      <a:pPr algn="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１９</a:t>
                      </a:r>
                    </a:p>
                  </a:txBody>
                  <a:tcPr marL="68580" marR="68580" marT="34290" marB="34290"/>
                </a:tc>
                <a:tc>
                  <a:txBody>
                    <a:bodyPr/>
                    <a:lstStyle/>
                    <a:p>
                      <a:pPr algn="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１２</a:t>
                      </a:r>
                    </a:p>
                  </a:txBody>
                  <a:tcPr marL="68580" marR="68580" marT="34290" marB="34290"/>
                </a:tc>
                <a:tc>
                  <a:txBody>
                    <a:bodyPr/>
                    <a:lstStyle/>
                    <a:p>
                      <a:pPr algn="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１１</a:t>
                      </a:r>
                    </a:p>
                  </a:txBody>
                  <a:tcPr marL="68580" marR="68580" marT="34290" marB="34290"/>
                </a:tc>
                <a:tc>
                  <a:txBody>
                    <a:bodyPr/>
                    <a:lstStyle/>
                    <a:p>
                      <a:pPr algn="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１０</a:t>
                      </a:r>
                    </a:p>
                  </a:txBody>
                  <a:tcPr marL="68580" marR="68580" marT="34290" marB="34290"/>
                </a:tc>
                <a:extLst>
                  <a:ext uri="{0D108BD9-81ED-4DB2-BD59-A6C34878D82A}">
                    <a16:rowId xmlns:a16="http://schemas.microsoft.com/office/drawing/2014/main" val="3175157754"/>
                  </a:ext>
                </a:extLst>
              </a:tr>
              <a:tr h="282212">
                <a:tc>
                  <a:txBody>
                    <a:bodyPr/>
                    <a:lstStyle/>
                    <a:p>
                      <a:r>
                        <a:rPr kumimoji="1" lang="ja-JP" altLang="en-US" sz="1400" dirty="0">
                          <a:latin typeface="HG丸ｺﾞｼｯｸM-PRO" panose="020F0600000000000000" pitchFamily="50" charset="-128"/>
                          <a:ea typeface="HG丸ｺﾞｼｯｸM-PRO" panose="020F0600000000000000" pitchFamily="50" charset="-128"/>
                        </a:rPr>
                        <a:t>認知症出張講座</a:t>
                      </a:r>
                    </a:p>
                  </a:txBody>
                  <a:tcPr marL="68580" marR="68580" marT="34290" marB="34290"/>
                </a:tc>
                <a:tc>
                  <a:txBody>
                    <a:bodyPr/>
                    <a:lstStyle/>
                    <a:p>
                      <a:pPr algn="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８</a:t>
                      </a:r>
                    </a:p>
                  </a:txBody>
                  <a:tcPr marL="68580" marR="68580" marT="34290" marB="34290"/>
                </a:tc>
                <a:tc>
                  <a:txBody>
                    <a:bodyPr/>
                    <a:lstStyle/>
                    <a:p>
                      <a:pPr algn="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１６</a:t>
                      </a:r>
                    </a:p>
                  </a:txBody>
                  <a:tcPr marL="68580" marR="68580" marT="34290" marB="34290"/>
                </a:tc>
                <a:tc>
                  <a:txBody>
                    <a:bodyPr/>
                    <a:lstStyle/>
                    <a:p>
                      <a:pPr algn="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１５</a:t>
                      </a:r>
                    </a:p>
                  </a:txBody>
                  <a:tcPr marL="68580" marR="68580" marT="34290" marB="34290"/>
                </a:tc>
                <a:tc>
                  <a:txBody>
                    <a:bodyPr/>
                    <a:lstStyle/>
                    <a:p>
                      <a:pPr algn="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１６</a:t>
                      </a:r>
                    </a:p>
                  </a:txBody>
                  <a:tcPr marL="68580" marR="68580" marT="34290" marB="34290"/>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16</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marL="68580" marR="68580" marT="34290" marB="34290"/>
                </a:tc>
                <a:extLst>
                  <a:ext uri="{0D108BD9-81ED-4DB2-BD59-A6C34878D82A}">
                    <a16:rowId xmlns:a16="http://schemas.microsoft.com/office/drawing/2014/main" val="1785574470"/>
                  </a:ext>
                </a:extLst>
              </a:tr>
            </a:tbl>
          </a:graphicData>
        </a:graphic>
      </p:graphicFrame>
      <p:sp>
        <p:nvSpPr>
          <p:cNvPr id="6" name="テキスト ボックス 5"/>
          <p:cNvSpPr txBox="1"/>
          <p:nvPr/>
        </p:nvSpPr>
        <p:spPr>
          <a:xfrm>
            <a:off x="8415966" y="3590802"/>
            <a:ext cx="635145" cy="43088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100" dirty="0">
                <a:latin typeface="HG丸ｺﾞｼｯｸM-PRO" panose="020F0600000000000000" pitchFamily="50" charset="-128"/>
                <a:ea typeface="HG丸ｺﾞｼｯｸM-PRO" panose="020F0600000000000000" pitchFamily="50" charset="-128"/>
              </a:rPr>
              <a:t>　　（回）</a:t>
            </a:r>
          </a:p>
        </p:txBody>
      </p:sp>
    </p:spTree>
    <p:extLst>
      <p:ext uri="{BB962C8B-B14F-4D97-AF65-F5344CB8AC3E}">
        <p14:creationId xmlns:p14="http://schemas.microsoft.com/office/powerpoint/2010/main" val="11437673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23008" y="115291"/>
            <a:ext cx="7886700" cy="994172"/>
          </a:xfrm>
        </p:spPr>
        <p:txBody>
          <a:bodyPr>
            <a:normAutofit/>
          </a:bodyPr>
          <a:lstStyle/>
          <a:p>
            <a:r>
              <a:rPr kumimoji="1" lang="ja-JP" altLang="en-US" sz="3200" dirty="0">
                <a:latin typeface="HG丸ｺﾞｼｯｸM-PRO" panose="020F0600000000000000" pitchFamily="50" charset="-128"/>
                <a:ea typeface="HG丸ｺﾞｼｯｸM-PRO" panose="020F0600000000000000" pitchFamily="50" charset="-128"/>
              </a:rPr>
              <a:t>誰もが生き生きと暮らせるまちづくり</a:t>
            </a:r>
          </a:p>
        </p:txBody>
      </p:sp>
      <p:sp>
        <p:nvSpPr>
          <p:cNvPr id="3" name="コンテンツ プレースホルダー 2"/>
          <p:cNvSpPr>
            <a:spLocks noGrp="1"/>
          </p:cNvSpPr>
          <p:nvPr>
            <p:ph idx="1"/>
          </p:nvPr>
        </p:nvSpPr>
        <p:spPr>
          <a:xfrm>
            <a:off x="665017" y="914400"/>
            <a:ext cx="8559945" cy="5807077"/>
          </a:xfrm>
        </p:spPr>
        <p:txBody>
          <a:bodyPr>
            <a:noAutofit/>
          </a:bodyPr>
          <a:lstStyle/>
          <a:p>
            <a:pPr marL="0" indent="0">
              <a:buNone/>
            </a:pP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地域のみなさまとの協働による取組み</a:t>
            </a:r>
            <a:r>
              <a:rPr lang="en-US" altLang="ja-JP" sz="1400" dirty="0">
                <a:latin typeface="HG丸ｺﾞｼｯｸM-PRO" panose="020F0600000000000000" pitchFamily="50" charset="-128"/>
                <a:ea typeface="HG丸ｺﾞｼｯｸM-PRO" panose="020F0600000000000000" pitchFamily="50" charset="-128"/>
              </a:rPr>
              <a:t>】</a:t>
            </a:r>
            <a:endParaRPr lang="ja-JP" altLang="en-US"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様々な協働により、こども・子育て世帯、高齢者、</a:t>
            </a:r>
            <a:r>
              <a:rPr lang="ja-JP" altLang="en-US" sz="1400" dirty="0" err="1">
                <a:latin typeface="HG丸ｺﾞｼｯｸM-PRO" panose="020F0600000000000000" pitchFamily="50" charset="-128"/>
                <a:ea typeface="HG丸ｺﾞｼｯｸM-PRO" panose="020F0600000000000000" pitchFamily="50" charset="-128"/>
              </a:rPr>
              <a:t>障がい</a:t>
            </a:r>
            <a:r>
              <a:rPr lang="ja-JP" altLang="en-US" sz="1400" dirty="0">
                <a:latin typeface="HG丸ｺﾞｼｯｸM-PRO" panose="020F0600000000000000" pitchFamily="50" charset="-128"/>
                <a:ea typeface="HG丸ｺﾞｼｯｸM-PRO" panose="020F0600000000000000" pitchFamily="50" charset="-128"/>
              </a:rPr>
              <a:t>者など多様な方が参加、交流できるサロン、イベントなどを行っています。</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サロン等活動</a:t>
            </a: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r>
              <a:rPr lang="ja-JP" altLang="en-US" sz="1400" dirty="0">
                <a:latin typeface="HG丸ｺﾞｼｯｸM-PRO" panose="020F0600000000000000" pitchFamily="50" charset="-128"/>
                <a:ea typeface="HG丸ｺﾞｼｯｸM-PRO" panose="020F0600000000000000" pitchFamily="50" charset="-128"/>
              </a:rPr>
              <a:t>　　・各地域集会所等で「高齢者食事サービス」</a:t>
            </a: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r>
              <a:rPr lang="ja-JP" altLang="en-US" sz="1400" dirty="0">
                <a:latin typeface="HG丸ｺﾞｼｯｸM-PRO" panose="020F0600000000000000" pitchFamily="50" charset="-128"/>
                <a:ea typeface="HG丸ｺﾞｼｯｸM-PRO" panose="020F0600000000000000" pitchFamily="50" charset="-128"/>
              </a:rPr>
              <a:t>　　　「ふれあい喫茶」「子育て支援サークル</a:t>
            </a: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r>
              <a:rPr lang="ja-JP" altLang="en-US" sz="1400" dirty="0">
                <a:latin typeface="HG丸ｺﾞｼｯｸM-PRO" panose="020F0600000000000000" pitchFamily="50" charset="-128"/>
                <a:ea typeface="HG丸ｺﾞｼｯｸM-PRO" panose="020F0600000000000000" pitchFamily="50" charset="-128"/>
              </a:rPr>
              <a:t>　　　（子育てサロン）」等を実施。</a:t>
            </a: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r>
              <a:rPr lang="ja-JP" altLang="en-US" sz="1400" dirty="0">
                <a:latin typeface="HG丸ｺﾞｼｯｸM-PRO" panose="020F0600000000000000" pitchFamily="50" charset="-128"/>
                <a:ea typeface="HG丸ｺﾞｼｯｸM-PRO" panose="020F0600000000000000" pitchFamily="50" charset="-128"/>
              </a:rPr>
              <a:t>　　・「いきいき百歳体操」</a:t>
            </a: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r>
              <a:rPr lang="ja-JP" altLang="en-US" sz="1400" dirty="0">
                <a:latin typeface="HG丸ｺﾞｼｯｸM-PRO" panose="020F0600000000000000" pitchFamily="50" charset="-128"/>
                <a:ea typeface="HG丸ｺﾞｼｯｸM-PRO" panose="020F0600000000000000" pitchFamily="50" charset="-128"/>
              </a:rPr>
              <a:t>　　・「立ち寄り処」</a:t>
            </a: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r>
              <a:rPr lang="ja-JP" altLang="en-US" sz="1400" dirty="0">
                <a:latin typeface="HG丸ｺﾞｼｯｸM-PRO" panose="020F0600000000000000" pitchFamily="50" charset="-128"/>
                <a:ea typeface="HG丸ｺﾞｼｯｸM-PRO" panose="020F0600000000000000" pitchFamily="50" charset="-128"/>
              </a:rPr>
              <a:t>　　・「ワイワイほっとサロン」　等</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交流イベント</a:t>
            </a: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r>
              <a:rPr lang="ja-JP" altLang="en-US" sz="1400" dirty="0">
                <a:latin typeface="HG丸ｺﾞｼｯｸM-PRO" panose="020F0600000000000000" pitchFamily="50" charset="-128"/>
                <a:ea typeface="HG丸ｺﾞｼｯｸM-PRO" panose="020F0600000000000000" pitchFamily="50" charset="-128"/>
              </a:rPr>
              <a:t>　　・子育て層の交流の場「</a:t>
            </a:r>
            <a:r>
              <a:rPr lang="ja-JP" altLang="en-US" sz="1400" dirty="0" err="1">
                <a:latin typeface="HG丸ｺﾞｼｯｸM-PRO" panose="020F0600000000000000" pitchFamily="50" charset="-128"/>
                <a:ea typeface="HG丸ｺﾞｼｯｸM-PRO" panose="020F0600000000000000" pitchFamily="50" charset="-128"/>
              </a:rPr>
              <a:t>てを</a:t>
            </a:r>
            <a:r>
              <a:rPr lang="ja-JP" altLang="en-US" sz="1400" dirty="0">
                <a:latin typeface="HG丸ｺﾞｼｯｸM-PRO" panose="020F0600000000000000" pitchFamily="50" charset="-128"/>
                <a:ea typeface="HG丸ｺﾞｼｯｸM-PRO" panose="020F0600000000000000" pitchFamily="50" charset="-128"/>
              </a:rPr>
              <a:t>つなごう！」</a:t>
            </a: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r>
              <a:rPr lang="ja-JP" altLang="en-US" sz="1400" dirty="0">
                <a:latin typeface="HG丸ｺﾞｼｯｸM-PRO" panose="020F0600000000000000" pitchFamily="50" charset="-128"/>
                <a:ea typeface="HG丸ｺﾞｼｯｸM-PRO" panose="020F0600000000000000" pitchFamily="50" charset="-128"/>
              </a:rPr>
              <a:t>　　・高齢者、こども、</a:t>
            </a:r>
            <a:r>
              <a:rPr lang="ja-JP" altLang="en-US" sz="1400" dirty="0" err="1">
                <a:latin typeface="HG丸ｺﾞｼｯｸM-PRO" panose="020F0600000000000000" pitchFamily="50" charset="-128"/>
                <a:ea typeface="HG丸ｺﾞｼｯｸM-PRO" panose="020F0600000000000000" pitchFamily="50" charset="-128"/>
              </a:rPr>
              <a:t>障がい</a:t>
            </a:r>
            <a:r>
              <a:rPr lang="ja-JP" altLang="en-US" sz="1400" dirty="0">
                <a:latin typeface="HG丸ｺﾞｼｯｸM-PRO" panose="020F0600000000000000" pitchFamily="50" charset="-128"/>
                <a:ea typeface="HG丸ｺﾞｼｯｸM-PRO" panose="020F0600000000000000" pitchFamily="50" charset="-128"/>
              </a:rPr>
              <a:t>者の交流の場「そよかぜまつり」</a:t>
            </a: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r>
              <a:rPr lang="ja-JP" altLang="en-US" sz="1400" dirty="0">
                <a:latin typeface="HG丸ｺﾞｼｯｸM-PRO" panose="020F0600000000000000" pitchFamily="50" charset="-128"/>
                <a:ea typeface="HG丸ｺﾞｼｯｸM-PRO" panose="020F0600000000000000" pitchFamily="50" charset="-128"/>
              </a:rPr>
              <a:t>　　・「ふれあいゲートボール（体育と防災のつどい）」等</a:t>
            </a:r>
            <a:endParaRPr lang="en-US" altLang="ja-JP" sz="140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pPr>
              <a:buFont typeface="Wingdings" panose="05000000000000000000" pitchFamily="2" charset="2"/>
              <a:buChar char="Ø"/>
            </a:pPr>
            <a:r>
              <a:rPr lang="ja-JP" altLang="en-US" sz="1400" dirty="0">
                <a:latin typeface="HG丸ｺﾞｼｯｸM-PRO" panose="020F0600000000000000" pitchFamily="50" charset="-128"/>
                <a:ea typeface="HG丸ｺﾞｼｯｸM-PRO" panose="020F0600000000000000" pitchFamily="50" charset="-128"/>
              </a:rPr>
              <a:t>こども・子育て世帯、高齢者、障がい者など多様な方が気軽に集い、参加し、交流できるサロン、イベントなどの活動が広がるよう、地域や区社会福祉協議会、こども・高齢者・障がい者の各協議会等が連携し協働で取り組まれています。コロナ禍においては中止とした年もありましたが、開催日、場所を分散して開催したほか、オンラインでの研修会に変更するなど工夫しながら活動が継続され、現在では多くの活動が再開となり、以前の状況に戻りつつあります。</a:t>
            </a:r>
            <a:endParaRPr lang="en-US" altLang="ja-JP" sz="1400"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p:txBody>
          <a:bodyPr/>
          <a:lstStyle/>
          <a:p>
            <a:fld id="{21ED86A7-1739-4457-9A7E-4B8ACB34DADF}" type="slidenum">
              <a:rPr kumimoji="1" lang="ja-JP" altLang="en-US" smtClean="0"/>
              <a:t>11</a:t>
            </a:fld>
            <a:endParaRPr kumimoji="1" lang="ja-JP" altLang="en-US"/>
          </a:p>
        </p:txBody>
      </p:sp>
      <p:graphicFrame>
        <p:nvGraphicFramePr>
          <p:cNvPr id="7" name="グラフ 6"/>
          <p:cNvGraphicFramePr/>
          <p:nvPr>
            <p:extLst>
              <p:ext uri="{D42A27DB-BD31-4B8C-83A1-F6EECF244321}">
                <p14:modId xmlns:p14="http://schemas.microsoft.com/office/powerpoint/2010/main" val="2008438148"/>
              </p:ext>
            </p:extLst>
          </p:nvPr>
        </p:nvGraphicFramePr>
        <p:xfrm>
          <a:off x="5007985" y="1693831"/>
          <a:ext cx="3976255" cy="311727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949894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365127"/>
            <a:ext cx="8543925" cy="700983"/>
          </a:xfrm>
        </p:spPr>
        <p:txBody>
          <a:bodyPr>
            <a:normAutofit/>
          </a:bodyPr>
          <a:lstStyle/>
          <a:p>
            <a:r>
              <a:rPr lang="ja-JP" altLang="en-US" sz="3200" dirty="0">
                <a:latin typeface="HG丸ｺﾞｼｯｸM-PRO" panose="020F0600000000000000" pitchFamily="50" charset="-128"/>
                <a:ea typeface="HG丸ｺﾞｼｯｸM-PRO" panose="020F0600000000000000" pitchFamily="50" charset="-128"/>
              </a:rPr>
              <a:t>高齢者の地域生活を支えるつながりづくり</a:t>
            </a:r>
            <a:endParaRPr kumimoji="1" lang="ja-JP" altLang="en-US" sz="3200"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a:xfrm>
            <a:off x="963940" y="1662496"/>
            <a:ext cx="8404129" cy="4987637"/>
          </a:xfrm>
        </p:spPr>
        <p:txBody>
          <a:bodyPr>
            <a:noAutofit/>
          </a:bodyPr>
          <a:lstStyle/>
          <a:p>
            <a:endParaRPr lang="en-US" altLang="ja-JP" sz="1500" dirty="0">
              <a:latin typeface="HG丸ｺﾞｼｯｸM-PRO" panose="020F0600000000000000" pitchFamily="50" charset="-128"/>
              <a:ea typeface="HG丸ｺﾞｼｯｸM-PRO" panose="020F0600000000000000" pitchFamily="50" charset="-128"/>
            </a:endParaRPr>
          </a:p>
          <a:p>
            <a:endParaRPr lang="en-US" altLang="ja-JP" sz="1500" dirty="0">
              <a:latin typeface="HG丸ｺﾞｼｯｸM-PRO" panose="020F0600000000000000" pitchFamily="50" charset="-128"/>
              <a:ea typeface="HG丸ｺﾞｼｯｸM-PRO" panose="020F0600000000000000" pitchFamily="50" charset="-128"/>
            </a:endParaRPr>
          </a:p>
          <a:p>
            <a:endParaRPr lang="en-US" altLang="ja-JP" sz="1500" dirty="0">
              <a:latin typeface="HG丸ｺﾞｼｯｸM-PRO" panose="020F0600000000000000" pitchFamily="50" charset="-128"/>
              <a:ea typeface="HG丸ｺﾞｼｯｸM-PRO" panose="020F0600000000000000" pitchFamily="50" charset="-128"/>
            </a:endParaRPr>
          </a:p>
          <a:p>
            <a:endParaRPr lang="en-US" altLang="ja-JP" sz="1500" dirty="0">
              <a:latin typeface="HG丸ｺﾞｼｯｸM-PRO" panose="020F0600000000000000" pitchFamily="50" charset="-128"/>
              <a:ea typeface="HG丸ｺﾞｼｯｸM-PRO" panose="020F0600000000000000" pitchFamily="50" charset="-128"/>
            </a:endParaRPr>
          </a:p>
          <a:p>
            <a:endParaRPr lang="en-US" altLang="ja-JP" sz="1500" dirty="0">
              <a:latin typeface="HG丸ｺﾞｼｯｸM-PRO" panose="020F0600000000000000" pitchFamily="50" charset="-128"/>
              <a:ea typeface="HG丸ｺﾞｼｯｸM-PRO" panose="020F0600000000000000" pitchFamily="50" charset="-128"/>
            </a:endParaRPr>
          </a:p>
          <a:p>
            <a:endParaRPr lang="en-US" altLang="ja-JP" sz="1500" dirty="0">
              <a:latin typeface="HG丸ｺﾞｼｯｸM-PRO" panose="020F0600000000000000" pitchFamily="50" charset="-128"/>
              <a:ea typeface="HG丸ｺﾞｼｯｸM-PRO" panose="020F0600000000000000" pitchFamily="50" charset="-128"/>
            </a:endParaRPr>
          </a:p>
          <a:p>
            <a:endParaRPr lang="en-US" altLang="ja-JP" sz="1500" dirty="0">
              <a:latin typeface="HG丸ｺﾞｼｯｸM-PRO" panose="020F0600000000000000" pitchFamily="50" charset="-128"/>
              <a:ea typeface="HG丸ｺﾞｼｯｸM-PRO" panose="020F0600000000000000" pitchFamily="50" charset="-128"/>
            </a:endParaRPr>
          </a:p>
          <a:p>
            <a:endParaRPr lang="en-US" altLang="ja-JP" sz="1500" dirty="0">
              <a:latin typeface="HG丸ｺﾞｼｯｸM-PRO" panose="020F0600000000000000" pitchFamily="50" charset="-128"/>
              <a:ea typeface="HG丸ｺﾞｼｯｸM-PRO" panose="020F0600000000000000" pitchFamily="50" charset="-128"/>
            </a:endParaRPr>
          </a:p>
          <a:p>
            <a:endParaRPr lang="en-US" altLang="ja-JP" sz="1500" dirty="0">
              <a:latin typeface="HG丸ｺﾞｼｯｸM-PRO" panose="020F0600000000000000" pitchFamily="50" charset="-128"/>
              <a:ea typeface="HG丸ｺﾞｼｯｸM-PRO" panose="020F0600000000000000" pitchFamily="50" charset="-128"/>
            </a:endParaRPr>
          </a:p>
          <a:p>
            <a:pPr marL="0" indent="0">
              <a:buNone/>
            </a:pPr>
            <a:endParaRPr lang="en-US" altLang="ja-JP" sz="1500" dirty="0">
              <a:latin typeface="HG丸ｺﾞｼｯｸM-PRO" panose="020F0600000000000000" pitchFamily="50" charset="-128"/>
              <a:ea typeface="HG丸ｺﾞｼｯｸM-PRO" panose="020F0600000000000000" pitchFamily="50" charset="-128"/>
            </a:endParaRPr>
          </a:p>
          <a:p>
            <a:pPr marL="0" indent="0">
              <a:buNone/>
            </a:pPr>
            <a:endParaRPr lang="en-US" altLang="ja-JP" sz="1500" dirty="0">
              <a:latin typeface="HG丸ｺﾞｼｯｸM-PRO" panose="020F0600000000000000" pitchFamily="50" charset="-128"/>
              <a:ea typeface="HG丸ｺﾞｼｯｸM-PRO" panose="020F0600000000000000" pitchFamily="50" charset="-128"/>
            </a:endParaRPr>
          </a:p>
          <a:p>
            <a:pPr marL="0" indent="0">
              <a:buNone/>
            </a:pPr>
            <a:endParaRPr lang="en-US" altLang="ja-JP" sz="15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介護が必要な状態になっても、安心して暮らし続けることができる地域づくりをめざし、西区地域包括支援センターや花乃井地域総合相談窓口（ブランチ）など、様々な主体と協働し事業を実施しています。</a:t>
            </a:r>
            <a:endParaRPr lang="en-US" altLang="ja-JP" sz="1400" dirty="0">
              <a:latin typeface="HG丸ｺﾞｼｯｸM-PRO" panose="020F0600000000000000" pitchFamily="50" charset="-128"/>
              <a:ea typeface="HG丸ｺﾞｼｯｸM-PRO" panose="020F0600000000000000" pitchFamily="50" charset="-128"/>
            </a:endParaRPr>
          </a:p>
        </p:txBody>
      </p:sp>
      <p:sp>
        <p:nvSpPr>
          <p:cNvPr id="44" name="スライド番号プレースホルダー 43"/>
          <p:cNvSpPr>
            <a:spLocks noGrp="1"/>
          </p:cNvSpPr>
          <p:nvPr>
            <p:ph type="sldNum" sz="quarter" idx="12"/>
          </p:nvPr>
        </p:nvSpPr>
        <p:spPr/>
        <p:txBody>
          <a:bodyPr/>
          <a:lstStyle/>
          <a:p>
            <a:fld id="{21ED86A7-1739-4457-9A7E-4B8ACB34DADF}" type="slidenum">
              <a:rPr kumimoji="1" lang="ja-JP" altLang="en-US" smtClean="0"/>
              <a:t>12</a:t>
            </a:fld>
            <a:endParaRPr kumimoji="1" lang="ja-JP" altLang="en-US"/>
          </a:p>
        </p:txBody>
      </p:sp>
      <p:grpSp>
        <p:nvGrpSpPr>
          <p:cNvPr id="4" name="グループ化 3"/>
          <p:cNvGrpSpPr/>
          <p:nvPr/>
        </p:nvGrpSpPr>
        <p:grpSpPr>
          <a:xfrm>
            <a:off x="1083468" y="1510620"/>
            <a:ext cx="7739064" cy="4031237"/>
            <a:chOff x="193430" y="2627296"/>
            <a:chExt cx="8605426" cy="4118069"/>
          </a:xfrm>
        </p:grpSpPr>
        <p:sp>
          <p:nvSpPr>
            <p:cNvPr id="5" name="角丸四角形 4"/>
            <p:cNvSpPr/>
            <p:nvPr/>
          </p:nvSpPr>
          <p:spPr>
            <a:xfrm>
              <a:off x="193430" y="2627296"/>
              <a:ext cx="8605426" cy="4081023"/>
            </a:xfrm>
            <a:prstGeom prst="roundRect">
              <a:avLst/>
            </a:prstGeom>
            <a:blipFill>
              <a:blip r:embed="rId2" cstate="print"/>
              <a:tile tx="0" ty="0" sx="100000" sy="100000" flip="none" algn="tl"/>
            </a:blipFill>
            <a:ln>
              <a:noFill/>
            </a:ln>
          </p:spPr>
          <p:style>
            <a:lnRef idx="1">
              <a:schemeClr val="accent5"/>
            </a:lnRef>
            <a:fillRef idx="2">
              <a:schemeClr val="accent5"/>
            </a:fillRef>
            <a:effectRef idx="1">
              <a:schemeClr val="accent5"/>
            </a:effectRef>
            <a:fontRef idx="minor">
              <a:schemeClr val="dk1"/>
            </a:fontRef>
          </p:style>
          <p:txBody>
            <a:bodyPr lIns="68565" tIns="34285" rIns="68565" bIns="34285" rtlCol="0" anchor="ctr"/>
            <a:lstStyle/>
            <a:p>
              <a:pPr algn="ctr" fontAlgn="base">
                <a:spcBef>
                  <a:spcPct val="0"/>
                </a:spcBef>
                <a:spcAft>
                  <a:spcPct val="0"/>
                </a:spcAft>
              </a:pPr>
              <a:endParaRPr lang="ja-JP" altLang="en-US" sz="2400" u="sng" spc="-75" dirty="0">
                <a:solidFill>
                  <a:prstClr val="black"/>
                </a:solidFill>
                <a:latin typeface="HG丸ｺﾞｼｯｸM-PRO" panose="020F0600000000000000" pitchFamily="50" charset="-128"/>
                <a:ea typeface="HG丸ｺﾞｼｯｸM-PRO" panose="020F0600000000000000" pitchFamily="50" charset="-128"/>
              </a:endParaRPr>
            </a:p>
          </p:txBody>
        </p:sp>
        <p:sp>
          <p:nvSpPr>
            <p:cNvPr id="6" name="円/楕円 8"/>
            <p:cNvSpPr/>
            <p:nvPr/>
          </p:nvSpPr>
          <p:spPr>
            <a:xfrm>
              <a:off x="772595" y="3364216"/>
              <a:ext cx="1414730" cy="504056"/>
            </a:xfrm>
            <a:prstGeom prst="ellipse">
              <a:avLst/>
            </a:prstGeom>
          </p:spPr>
          <p:style>
            <a:lnRef idx="1">
              <a:schemeClr val="accent1"/>
            </a:lnRef>
            <a:fillRef idx="2">
              <a:schemeClr val="accent1"/>
            </a:fillRef>
            <a:effectRef idx="1">
              <a:schemeClr val="accent1"/>
            </a:effectRef>
            <a:fontRef idx="minor">
              <a:schemeClr val="dk1"/>
            </a:fontRef>
          </p:style>
          <p:txBody>
            <a:bodyPr lIns="68565" tIns="34285" rIns="68565" bIns="34285" rtlCol="0" anchor="ctr"/>
            <a:lstStyle/>
            <a:p>
              <a:pPr algn="ctr" fontAlgn="base">
                <a:spcBef>
                  <a:spcPct val="0"/>
                </a:spcBef>
                <a:spcAft>
                  <a:spcPct val="0"/>
                </a:spcAft>
              </a:pPr>
              <a:endParaRPr lang="ja-JP" altLang="en-US" sz="2400" u="sng" spc="-75">
                <a:solidFill>
                  <a:prstClr val="black"/>
                </a:solidFill>
                <a:latin typeface="HG丸ｺﾞｼｯｸM-PRO" panose="020F0600000000000000" pitchFamily="50" charset="-128"/>
                <a:ea typeface="HG丸ｺﾞｼｯｸM-PRO" panose="020F0600000000000000" pitchFamily="50" charset="-128"/>
              </a:endParaRPr>
            </a:p>
          </p:txBody>
        </p:sp>
        <p:sp>
          <p:nvSpPr>
            <p:cNvPr id="7" name="円/楕円 9"/>
            <p:cNvSpPr/>
            <p:nvPr/>
          </p:nvSpPr>
          <p:spPr>
            <a:xfrm>
              <a:off x="1070620" y="3319702"/>
              <a:ext cx="6696744" cy="3096344"/>
            </a:xfrm>
            <a:prstGeom prst="ellipse">
              <a:avLst/>
            </a:prstGeom>
          </p:spPr>
          <p:style>
            <a:lnRef idx="2">
              <a:schemeClr val="accent3"/>
            </a:lnRef>
            <a:fillRef idx="1">
              <a:schemeClr val="lt1"/>
            </a:fillRef>
            <a:effectRef idx="0">
              <a:schemeClr val="accent3"/>
            </a:effectRef>
            <a:fontRef idx="minor">
              <a:schemeClr val="dk1"/>
            </a:fontRef>
          </p:style>
          <p:txBody>
            <a:bodyPr lIns="68565" tIns="34285" rIns="68565" bIns="34285" rtlCol="0" anchor="ctr"/>
            <a:lstStyle/>
            <a:p>
              <a:pPr algn="ctr" fontAlgn="base">
                <a:spcBef>
                  <a:spcPct val="0"/>
                </a:spcBef>
                <a:spcAft>
                  <a:spcPct val="0"/>
                </a:spcAft>
              </a:pPr>
              <a:endParaRPr lang="ja-JP" altLang="en-US" sz="2400" u="sng" spc="-75">
                <a:solidFill>
                  <a:prstClr val="black"/>
                </a:solidFill>
                <a:latin typeface="HG丸ｺﾞｼｯｸM-PRO" panose="020F0600000000000000" pitchFamily="50" charset="-128"/>
                <a:ea typeface="HG丸ｺﾞｼｯｸM-PRO" panose="020F0600000000000000" pitchFamily="50" charset="-128"/>
              </a:endParaRPr>
            </a:p>
          </p:txBody>
        </p:sp>
        <p:sp>
          <p:nvSpPr>
            <p:cNvPr id="8" name="円/楕円 10"/>
            <p:cNvSpPr/>
            <p:nvPr/>
          </p:nvSpPr>
          <p:spPr>
            <a:xfrm>
              <a:off x="6920612" y="3683980"/>
              <a:ext cx="1595254" cy="504056"/>
            </a:xfrm>
            <a:prstGeom prst="ellipse">
              <a:avLst/>
            </a:prstGeom>
          </p:spPr>
          <p:style>
            <a:lnRef idx="1">
              <a:schemeClr val="accent6"/>
            </a:lnRef>
            <a:fillRef idx="2">
              <a:schemeClr val="accent6"/>
            </a:fillRef>
            <a:effectRef idx="1">
              <a:schemeClr val="accent6"/>
            </a:effectRef>
            <a:fontRef idx="minor">
              <a:schemeClr val="dk1"/>
            </a:fontRef>
          </p:style>
          <p:txBody>
            <a:bodyPr lIns="68565" tIns="34285" rIns="68565" bIns="34285" rtlCol="0" anchor="ctr"/>
            <a:lstStyle/>
            <a:p>
              <a:pPr algn="ctr" fontAlgn="base">
                <a:spcBef>
                  <a:spcPct val="0"/>
                </a:spcBef>
                <a:spcAft>
                  <a:spcPct val="0"/>
                </a:spcAft>
              </a:pPr>
              <a:endParaRPr lang="ja-JP" altLang="en-US" sz="2400" u="sng" spc="-75">
                <a:solidFill>
                  <a:prstClr val="black"/>
                </a:solidFill>
                <a:latin typeface="HG丸ｺﾞｼｯｸM-PRO" panose="020F0600000000000000" pitchFamily="50" charset="-128"/>
                <a:ea typeface="HG丸ｺﾞｼｯｸM-PRO" panose="020F0600000000000000" pitchFamily="50" charset="-128"/>
              </a:endParaRPr>
            </a:p>
          </p:txBody>
        </p:sp>
        <p:sp>
          <p:nvSpPr>
            <p:cNvPr id="9" name="右カーブ矢印 8"/>
            <p:cNvSpPr/>
            <p:nvPr/>
          </p:nvSpPr>
          <p:spPr>
            <a:xfrm rot="19031753">
              <a:off x="2318164" y="3893293"/>
              <a:ext cx="500036" cy="1432520"/>
            </a:xfrm>
            <a:prstGeom prst="curvedRightArrow">
              <a:avLst/>
            </a:prstGeom>
          </p:spPr>
          <p:style>
            <a:lnRef idx="1">
              <a:schemeClr val="accent6"/>
            </a:lnRef>
            <a:fillRef idx="3">
              <a:schemeClr val="accent6"/>
            </a:fillRef>
            <a:effectRef idx="2">
              <a:schemeClr val="accent6"/>
            </a:effectRef>
            <a:fontRef idx="minor">
              <a:schemeClr val="lt1"/>
            </a:fontRef>
          </p:style>
          <p:txBody>
            <a:bodyPr lIns="68565" tIns="34285" rIns="68565" bIns="34285" rtlCol="0" anchor="ctr"/>
            <a:lstStyle/>
            <a:p>
              <a:pPr algn="ctr" fontAlgn="base">
                <a:spcBef>
                  <a:spcPct val="0"/>
                </a:spcBef>
                <a:spcAft>
                  <a:spcPct val="0"/>
                </a:spcAft>
              </a:pPr>
              <a:endParaRPr lang="ja-JP" altLang="en-US" sz="2400" u="sng" spc="-75">
                <a:solidFill>
                  <a:prstClr val="black"/>
                </a:solidFill>
                <a:latin typeface="HG丸ｺﾞｼｯｸM-PRO" panose="020F0600000000000000" pitchFamily="50" charset="-128"/>
                <a:ea typeface="HG丸ｺﾞｼｯｸM-PRO" panose="020F0600000000000000" pitchFamily="50" charset="-128"/>
              </a:endParaRPr>
            </a:p>
          </p:txBody>
        </p:sp>
        <p:sp>
          <p:nvSpPr>
            <p:cNvPr id="10" name="左カーブ矢印 9"/>
            <p:cNvSpPr/>
            <p:nvPr/>
          </p:nvSpPr>
          <p:spPr>
            <a:xfrm rot="9981534" flipH="1">
              <a:off x="3500266" y="3792091"/>
              <a:ext cx="421735" cy="966315"/>
            </a:xfrm>
            <a:prstGeom prst="curvedLeftArrow">
              <a:avLst/>
            </a:prstGeom>
          </p:spPr>
          <p:style>
            <a:lnRef idx="1">
              <a:schemeClr val="accent3"/>
            </a:lnRef>
            <a:fillRef idx="3">
              <a:schemeClr val="accent3"/>
            </a:fillRef>
            <a:effectRef idx="2">
              <a:schemeClr val="accent3"/>
            </a:effectRef>
            <a:fontRef idx="minor">
              <a:schemeClr val="lt1"/>
            </a:fontRef>
          </p:style>
          <p:txBody>
            <a:bodyPr lIns="68565" tIns="34285" rIns="68565" bIns="34285" rtlCol="0" anchor="ctr"/>
            <a:lstStyle/>
            <a:p>
              <a:pPr algn="ctr" fontAlgn="base">
                <a:spcBef>
                  <a:spcPct val="0"/>
                </a:spcBef>
                <a:spcAft>
                  <a:spcPct val="0"/>
                </a:spcAft>
              </a:pPr>
              <a:endParaRPr lang="ja-JP" altLang="en-US" sz="2400" u="sng" spc="-75" dirty="0">
                <a:solidFill>
                  <a:prstClr val="black"/>
                </a:solidFill>
                <a:latin typeface="HG丸ｺﾞｼｯｸM-PRO" panose="020F0600000000000000" pitchFamily="50" charset="-128"/>
                <a:ea typeface="HG丸ｺﾞｼｯｸM-PRO" panose="020F0600000000000000" pitchFamily="50" charset="-128"/>
              </a:endParaRPr>
            </a:p>
          </p:txBody>
        </p:sp>
        <p:sp>
          <p:nvSpPr>
            <p:cNvPr id="11" name="右カーブ矢印 10"/>
            <p:cNvSpPr/>
            <p:nvPr/>
          </p:nvSpPr>
          <p:spPr>
            <a:xfrm rot="11588426" flipH="1">
              <a:off x="4647534" y="3786718"/>
              <a:ext cx="379544" cy="950643"/>
            </a:xfrm>
            <a:prstGeom prst="curvedRightArrow">
              <a:avLst/>
            </a:prstGeom>
          </p:spPr>
          <p:style>
            <a:lnRef idx="1">
              <a:schemeClr val="accent3"/>
            </a:lnRef>
            <a:fillRef idx="3">
              <a:schemeClr val="accent3"/>
            </a:fillRef>
            <a:effectRef idx="2">
              <a:schemeClr val="accent3"/>
            </a:effectRef>
            <a:fontRef idx="minor">
              <a:schemeClr val="lt1"/>
            </a:fontRef>
          </p:style>
          <p:txBody>
            <a:bodyPr lIns="68565" tIns="34285" rIns="68565" bIns="34285" rtlCol="0" anchor="ctr"/>
            <a:lstStyle/>
            <a:p>
              <a:pPr algn="ctr" fontAlgn="base">
                <a:spcBef>
                  <a:spcPct val="0"/>
                </a:spcBef>
                <a:spcAft>
                  <a:spcPct val="0"/>
                </a:spcAft>
              </a:pPr>
              <a:endParaRPr lang="ja-JP" altLang="en-US" sz="2400" u="sng" spc="-75">
                <a:solidFill>
                  <a:prstClr val="black"/>
                </a:solidFill>
                <a:latin typeface="HG丸ｺﾞｼｯｸM-PRO" panose="020F0600000000000000" pitchFamily="50" charset="-128"/>
                <a:ea typeface="HG丸ｺﾞｼｯｸM-PRO" panose="020F0600000000000000" pitchFamily="50" charset="-128"/>
              </a:endParaRPr>
            </a:p>
          </p:txBody>
        </p:sp>
        <p:sp>
          <p:nvSpPr>
            <p:cNvPr id="12" name="左カーブ矢印 11"/>
            <p:cNvSpPr/>
            <p:nvPr/>
          </p:nvSpPr>
          <p:spPr>
            <a:xfrm rot="2216199">
              <a:off x="5836173" y="3889660"/>
              <a:ext cx="405939" cy="1318532"/>
            </a:xfrm>
            <a:prstGeom prst="curvedLeftArrow">
              <a:avLst/>
            </a:prstGeom>
          </p:spPr>
          <p:style>
            <a:lnRef idx="1">
              <a:schemeClr val="accent6"/>
            </a:lnRef>
            <a:fillRef idx="3">
              <a:schemeClr val="accent6"/>
            </a:fillRef>
            <a:effectRef idx="2">
              <a:schemeClr val="accent6"/>
            </a:effectRef>
            <a:fontRef idx="minor">
              <a:schemeClr val="lt1"/>
            </a:fontRef>
          </p:style>
          <p:txBody>
            <a:bodyPr lIns="68565" tIns="34285" rIns="68565" bIns="34285" rtlCol="0" anchor="ctr"/>
            <a:lstStyle/>
            <a:p>
              <a:pPr algn="ctr" fontAlgn="base">
                <a:spcBef>
                  <a:spcPct val="0"/>
                </a:spcBef>
                <a:spcAft>
                  <a:spcPct val="0"/>
                </a:spcAft>
              </a:pPr>
              <a:endParaRPr lang="ja-JP" altLang="en-US" sz="2400" u="sng" spc="-75">
                <a:solidFill>
                  <a:prstClr val="black"/>
                </a:solidFill>
                <a:latin typeface="HG丸ｺﾞｼｯｸM-PRO" panose="020F0600000000000000" pitchFamily="50" charset="-128"/>
                <a:ea typeface="HG丸ｺﾞｼｯｸM-PRO" panose="020F0600000000000000" pitchFamily="50" charset="-128"/>
              </a:endParaRPr>
            </a:p>
          </p:txBody>
        </p:sp>
        <p:sp>
          <p:nvSpPr>
            <p:cNvPr id="13" name="左カーブ矢印 12"/>
            <p:cNvSpPr/>
            <p:nvPr/>
          </p:nvSpPr>
          <p:spPr>
            <a:xfrm rot="1592324" flipH="1">
              <a:off x="3216857" y="4634911"/>
              <a:ext cx="457934" cy="1219711"/>
            </a:xfrm>
            <a:prstGeom prst="curvedLeftArrow">
              <a:avLst/>
            </a:prstGeom>
          </p:spPr>
          <p:style>
            <a:lnRef idx="1">
              <a:schemeClr val="accent3"/>
            </a:lnRef>
            <a:fillRef idx="3">
              <a:schemeClr val="accent3"/>
            </a:fillRef>
            <a:effectRef idx="2">
              <a:schemeClr val="accent3"/>
            </a:effectRef>
            <a:fontRef idx="minor">
              <a:schemeClr val="lt1"/>
            </a:fontRef>
          </p:style>
          <p:txBody>
            <a:bodyPr lIns="68565" tIns="34285" rIns="68565" bIns="34285" rtlCol="0" anchor="ctr"/>
            <a:lstStyle/>
            <a:p>
              <a:pPr algn="ctr" fontAlgn="base">
                <a:spcBef>
                  <a:spcPct val="0"/>
                </a:spcBef>
                <a:spcAft>
                  <a:spcPct val="0"/>
                </a:spcAft>
              </a:pPr>
              <a:endParaRPr lang="ja-JP" altLang="en-US" sz="2400" u="sng" spc="-75">
                <a:solidFill>
                  <a:prstClr val="black"/>
                </a:solidFill>
                <a:latin typeface="HG丸ｺﾞｼｯｸM-PRO" panose="020F0600000000000000" pitchFamily="50" charset="-128"/>
                <a:ea typeface="HG丸ｺﾞｼｯｸM-PRO" panose="020F0600000000000000" pitchFamily="50" charset="-128"/>
              </a:endParaRPr>
            </a:p>
          </p:txBody>
        </p:sp>
        <p:sp>
          <p:nvSpPr>
            <p:cNvPr id="14" name="右カーブ矢印 13"/>
            <p:cNvSpPr/>
            <p:nvPr/>
          </p:nvSpPr>
          <p:spPr>
            <a:xfrm rot="12586660">
              <a:off x="5069333" y="5029816"/>
              <a:ext cx="503374" cy="1443837"/>
            </a:xfrm>
            <a:prstGeom prst="curvedRightArrow">
              <a:avLst>
                <a:gd name="adj1" fmla="val 23452"/>
                <a:gd name="adj2" fmla="val 50000"/>
                <a:gd name="adj3" fmla="val 26143"/>
              </a:avLst>
            </a:prstGeom>
          </p:spPr>
          <p:style>
            <a:lnRef idx="1">
              <a:schemeClr val="accent6"/>
            </a:lnRef>
            <a:fillRef idx="3">
              <a:schemeClr val="accent6"/>
            </a:fillRef>
            <a:effectRef idx="2">
              <a:schemeClr val="accent6"/>
            </a:effectRef>
            <a:fontRef idx="minor">
              <a:schemeClr val="lt1"/>
            </a:fontRef>
          </p:style>
          <p:txBody>
            <a:bodyPr lIns="68565" tIns="34285" rIns="68565" bIns="34285" rtlCol="0" anchor="ctr"/>
            <a:lstStyle/>
            <a:p>
              <a:pPr algn="ctr" fontAlgn="base">
                <a:spcBef>
                  <a:spcPct val="0"/>
                </a:spcBef>
                <a:spcAft>
                  <a:spcPct val="0"/>
                </a:spcAft>
              </a:pPr>
              <a:endParaRPr lang="ja-JP" altLang="en-US" sz="2400" u="sng" spc="-75">
                <a:solidFill>
                  <a:prstClr val="black"/>
                </a:solidFill>
                <a:latin typeface="HG丸ｺﾞｼｯｸM-PRO" panose="020F0600000000000000" pitchFamily="50" charset="-128"/>
                <a:ea typeface="HG丸ｺﾞｼｯｸM-PRO" panose="020F0600000000000000" pitchFamily="50" charset="-128"/>
              </a:endParaRPr>
            </a:p>
          </p:txBody>
        </p:sp>
        <p:sp>
          <p:nvSpPr>
            <p:cNvPr id="15" name="円/楕円 17"/>
            <p:cNvSpPr/>
            <p:nvPr/>
          </p:nvSpPr>
          <p:spPr>
            <a:xfrm>
              <a:off x="3215350" y="4492300"/>
              <a:ext cx="2376264" cy="703848"/>
            </a:xfrm>
            <a:prstGeom prst="ellipse">
              <a:avLst/>
            </a:prstGeom>
          </p:spPr>
          <p:style>
            <a:lnRef idx="1">
              <a:schemeClr val="accent2"/>
            </a:lnRef>
            <a:fillRef idx="2">
              <a:schemeClr val="accent2"/>
            </a:fillRef>
            <a:effectRef idx="1">
              <a:schemeClr val="accent2"/>
            </a:effectRef>
            <a:fontRef idx="minor">
              <a:schemeClr val="dk1"/>
            </a:fontRef>
          </p:style>
          <p:txBody>
            <a:bodyPr lIns="68565" tIns="34285" rIns="68565" bIns="34285" rtlCol="0" anchor="ctr"/>
            <a:lstStyle/>
            <a:p>
              <a:pPr algn="ctr" fontAlgn="base">
                <a:spcBef>
                  <a:spcPct val="0"/>
                </a:spcBef>
                <a:spcAft>
                  <a:spcPct val="0"/>
                </a:spcAft>
              </a:pPr>
              <a:endParaRPr lang="ja-JP" altLang="en-US" sz="2400" u="sng" spc="-75">
                <a:solidFill>
                  <a:prstClr val="black"/>
                </a:solidFill>
                <a:latin typeface="HG丸ｺﾞｼｯｸM-PRO" panose="020F0600000000000000" pitchFamily="50" charset="-128"/>
                <a:ea typeface="HG丸ｺﾞｼｯｸM-PRO" panose="020F0600000000000000" pitchFamily="50" charset="-128"/>
              </a:endParaRPr>
            </a:p>
          </p:txBody>
        </p:sp>
        <p:sp>
          <p:nvSpPr>
            <p:cNvPr id="16" name="円/楕円 18"/>
            <p:cNvSpPr/>
            <p:nvPr/>
          </p:nvSpPr>
          <p:spPr>
            <a:xfrm>
              <a:off x="2905895" y="5884483"/>
              <a:ext cx="1262909" cy="576064"/>
            </a:xfrm>
            <a:prstGeom prst="ellipse">
              <a:avLst/>
            </a:prstGeom>
          </p:spPr>
          <p:style>
            <a:lnRef idx="1">
              <a:schemeClr val="accent4"/>
            </a:lnRef>
            <a:fillRef idx="2">
              <a:schemeClr val="accent4"/>
            </a:fillRef>
            <a:effectRef idx="1">
              <a:schemeClr val="accent4"/>
            </a:effectRef>
            <a:fontRef idx="minor">
              <a:schemeClr val="dk1"/>
            </a:fontRef>
          </p:style>
          <p:txBody>
            <a:bodyPr lIns="68565" tIns="34285" rIns="68565" bIns="34285" rtlCol="0" anchor="ctr"/>
            <a:lstStyle/>
            <a:p>
              <a:pPr algn="ctr" fontAlgn="base">
                <a:spcBef>
                  <a:spcPct val="0"/>
                </a:spcBef>
                <a:spcAft>
                  <a:spcPct val="0"/>
                </a:spcAft>
              </a:pPr>
              <a:endParaRPr lang="ja-JP" altLang="en-US" sz="2400" u="sng" spc="-75">
                <a:solidFill>
                  <a:prstClr val="black"/>
                </a:solidFill>
                <a:latin typeface="HG丸ｺﾞｼｯｸM-PRO" panose="020F0600000000000000" pitchFamily="50" charset="-128"/>
                <a:ea typeface="HG丸ｺﾞｼｯｸM-PRO" panose="020F0600000000000000" pitchFamily="50" charset="-128"/>
              </a:endParaRPr>
            </a:p>
          </p:txBody>
        </p:sp>
        <p:sp>
          <p:nvSpPr>
            <p:cNvPr id="17" name="テキスト ボックス 16"/>
            <p:cNvSpPr txBox="1"/>
            <p:nvPr/>
          </p:nvSpPr>
          <p:spPr>
            <a:xfrm>
              <a:off x="3431372" y="5380942"/>
              <a:ext cx="2160240" cy="500209"/>
            </a:xfrm>
            <a:prstGeom prst="rect">
              <a:avLst/>
            </a:prstGeom>
            <a:noFill/>
          </p:spPr>
          <p:txBody>
            <a:bodyPr wrap="square" lIns="68565" tIns="34285" rIns="68565" bIns="34285" rtlCol="0">
              <a:spAutoFit/>
            </a:bodyPr>
            <a:lstStyle/>
            <a:p>
              <a:pPr fontAlgn="base">
                <a:spcBef>
                  <a:spcPct val="0"/>
                </a:spcBef>
                <a:spcAft>
                  <a:spcPct val="0"/>
                </a:spcAft>
              </a:pPr>
              <a:r>
                <a:rPr lang="ja-JP" altLang="en-US" sz="788" spc="-75" dirty="0">
                  <a:solidFill>
                    <a:prstClr val="black"/>
                  </a:solidFill>
                  <a:latin typeface="HG丸ｺﾞｼｯｸM-PRO" panose="020F0600000000000000" pitchFamily="50" charset="-128"/>
                  <a:ea typeface="HG丸ｺﾞｼｯｸM-PRO" panose="020F0600000000000000" pitchFamily="50" charset="-128"/>
                </a:rPr>
                <a:t>いつまでも元気に暮らすために･･･  </a:t>
              </a:r>
              <a:endParaRPr lang="en-US" altLang="ja-JP" sz="788" spc="-75" dirty="0">
                <a:solidFill>
                  <a:prstClr val="black"/>
                </a:solidFill>
                <a:latin typeface="HG丸ｺﾞｼｯｸM-PRO" panose="020F0600000000000000" pitchFamily="50" charset="-128"/>
                <a:ea typeface="HG丸ｺﾞｼｯｸM-PRO" panose="020F0600000000000000" pitchFamily="50" charset="-128"/>
              </a:endParaRPr>
            </a:p>
            <a:p>
              <a:pPr fontAlgn="base">
                <a:spcBef>
                  <a:spcPct val="0"/>
                </a:spcBef>
                <a:spcAft>
                  <a:spcPct val="0"/>
                </a:spcAft>
              </a:pPr>
              <a:r>
                <a:rPr lang="ja-JP" altLang="en-US" sz="1200" b="1" spc="-75" dirty="0">
                  <a:solidFill>
                    <a:prstClr val="black"/>
                  </a:solidFill>
                  <a:latin typeface="HG丸ｺﾞｼｯｸM-PRO" pitchFamily="50" charset="-128"/>
                  <a:ea typeface="HG丸ｺﾞｼｯｸM-PRO" pitchFamily="50" charset="-128"/>
                </a:rPr>
                <a:t>生活支援・介護予防</a:t>
              </a:r>
              <a:endParaRPr lang="en-US" altLang="ja-JP" sz="1200" b="1" spc="-75" dirty="0">
                <a:solidFill>
                  <a:prstClr val="black"/>
                </a:solidFill>
                <a:latin typeface="HG丸ｺﾞｼｯｸM-PRO" pitchFamily="50" charset="-128"/>
                <a:ea typeface="HG丸ｺﾞｼｯｸM-PRO" pitchFamily="50" charset="-128"/>
              </a:endParaRPr>
            </a:p>
          </p:txBody>
        </p:sp>
        <p:pic>
          <p:nvPicPr>
            <p:cNvPr id="18" name="図 17" descr="building02_house1_cl.wmf"/>
            <p:cNvPicPr>
              <a:picLocks noChangeAspect="1"/>
            </p:cNvPicPr>
            <p:nvPr/>
          </p:nvPicPr>
          <p:blipFill>
            <a:blip r:embed="rId3" cstate="print"/>
            <a:stretch>
              <a:fillRect/>
            </a:stretch>
          </p:blipFill>
          <p:spPr>
            <a:xfrm>
              <a:off x="3503633" y="4444323"/>
              <a:ext cx="864097" cy="526899"/>
            </a:xfrm>
            <a:prstGeom prst="rect">
              <a:avLst/>
            </a:prstGeom>
          </p:spPr>
        </p:pic>
        <p:pic>
          <p:nvPicPr>
            <p:cNvPr id="19" name="図 18" descr="health_0150.wmf"/>
            <p:cNvPicPr>
              <a:picLocks noChangeAspect="1"/>
            </p:cNvPicPr>
            <p:nvPr/>
          </p:nvPicPr>
          <p:blipFill>
            <a:blip r:embed="rId4" cstate="print"/>
            <a:stretch>
              <a:fillRect/>
            </a:stretch>
          </p:blipFill>
          <p:spPr>
            <a:xfrm>
              <a:off x="4965691" y="4116584"/>
              <a:ext cx="267857" cy="920889"/>
            </a:xfrm>
            <a:prstGeom prst="rect">
              <a:avLst/>
            </a:prstGeom>
          </p:spPr>
        </p:pic>
        <p:pic>
          <p:nvPicPr>
            <p:cNvPr id="20" name="図 19" descr="health_0180.wmf"/>
            <p:cNvPicPr>
              <a:picLocks noChangeAspect="1"/>
            </p:cNvPicPr>
            <p:nvPr/>
          </p:nvPicPr>
          <p:blipFill>
            <a:blip r:embed="rId5" cstate="print"/>
            <a:stretch>
              <a:fillRect/>
            </a:stretch>
          </p:blipFill>
          <p:spPr>
            <a:xfrm>
              <a:off x="4300945" y="4404064"/>
              <a:ext cx="864096" cy="695911"/>
            </a:xfrm>
            <a:prstGeom prst="rect">
              <a:avLst/>
            </a:prstGeom>
          </p:spPr>
        </p:pic>
        <p:sp>
          <p:nvSpPr>
            <p:cNvPr id="21" name="円/楕円 26"/>
            <p:cNvSpPr/>
            <p:nvPr/>
          </p:nvSpPr>
          <p:spPr>
            <a:xfrm>
              <a:off x="5325772" y="3539964"/>
              <a:ext cx="2126604" cy="720080"/>
            </a:xfrm>
            <a:prstGeom prst="ellipse">
              <a:avLst/>
            </a:prstGeom>
          </p:spPr>
          <p:style>
            <a:lnRef idx="1">
              <a:schemeClr val="accent6"/>
            </a:lnRef>
            <a:fillRef idx="2">
              <a:schemeClr val="accent6"/>
            </a:fillRef>
            <a:effectRef idx="1">
              <a:schemeClr val="accent6"/>
            </a:effectRef>
            <a:fontRef idx="minor">
              <a:schemeClr val="dk1"/>
            </a:fontRef>
          </p:style>
          <p:txBody>
            <a:bodyPr lIns="68565" tIns="34285" rIns="68565" bIns="34285" rtlCol="0" anchor="ctr"/>
            <a:lstStyle/>
            <a:p>
              <a:pPr algn="ctr" fontAlgn="base">
                <a:spcBef>
                  <a:spcPct val="0"/>
                </a:spcBef>
                <a:spcAft>
                  <a:spcPct val="0"/>
                </a:spcAft>
              </a:pPr>
              <a:endParaRPr lang="ja-JP" altLang="en-US" sz="2400" u="sng" spc="-75">
                <a:solidFill>
                  <a:prstClr val="black"/>
                </a:solidFill>
                <a:latin typeface="HG丸ｺﾞｼｯｸM-PRO" panose="020F0600000000000000" pitchFamily="50" charset="-128"/>
                <a:ea typeface="HG丸ｺﾞｼｯｸM-PRO" panose="020F0600000000000000" pitchFamily="50" charset="-128"/>
              </a:endParaRPr>
            </a:p>
          </p:txBody>
        </p:sp>
        <p:pic>
          <p:nvPicPr>
            <p:cNvPr id="22" name="図 21" descr="health_0166.wmf"/>
            <p:cNvPicPr>
              <a:picLocks noChangeAspect="1"/>
            </p:cNvPicPr>
            <p:nvPr/>
          </p:nvPicPr>
          <p:blipFill>
            <a:blip r:embed="rId6" cstate="print"/>
            <a:stretch>
              <a:fillRect/>
            </a:stretch>
          </p:blipFill>
          <p:spPr>
            <a:xfrm>
              <a:off x="7244970" y="3467961"/>
              <a:ext cx="792087" cy="559721"/>
            </a:xfrm>
            <a:prstGeom prst="rect">
              <a:avLst/>
            </a:prstGeom>
          </p:spPr>
        </p:pic>
        <p:pic>
          <p:nvPicPr>
            <p:cNvPr id="23" name="図 22" descr="health_0047.wmf"/>
            <p:cNvPicPr>
              <a:picLocks noChangeAspect="1"/>
            </p:cNvPicPr>
            <p:nvPr/>
          </p:nvPicPr>
          <p:blipFill>
            <a:blip r:embed="rId7" cstate="print"/>
            <a:stretch>
              <a:fillRect/>
            </a:stretch>
          </p:blipFill>
          <p:spPr>
            <a:xfrm>
              <a:off x="6585558" y="3425603"/>
              <a:ext cx="667359" cy="690427"/>
            </a:xfrm>
            <a:prstGeom prst="rect">
              <a:avLst/>
            </a:prstGeom>
          </p:spPr>
        </p:pic>
        <p:pic>
          <p:nvPicPr>
            <p:cNvPr id="24" name="図 23" descr="building03_cl2.wmf"/>
            <p:cNvPicPr>
              <a:picLocks noChangeAspect="1"/>
            </p:cNvPicPr>
            <p:nvPr/>
          </p:nvPicPr>
          <p:blipFill>
            <a:blip r:embed="rId8" cstate="print"/>
            <a:stretch>
              <a:fillRect/>
            </a:stretch>
          </p:blipFill>
          <p:spPr>
            <a:xfrm flipH="1">
              <a:off x="1130341" y="5186672"/>
              <a:ext cx="598222" cy="551017"/>
            </a:xfrm>
            <a:prstGeom prst="rect">
              <a:avLst/>
            </a:prstGeom>
          </p:spPr>
        </p:pic>
        <p:pic>
          <p:nvPicPr>
            <p:cNvPr id="25" name="図 24" descr="health_0179.wmf"/>
            <p:cNvPicPr>
              <a:picLocks noChangeAspect="1"/>
            </p:cNvPicPr>
            <p:nvPr/>
          </p:nvPicPr>
          <p:blipFill>
            <a:blip r:embed="rId9" cstate="print"/>
            <a:stretch>
              <a:fillRect/>
            </a:stretch>
          </p:blipFill>
          <p:spPr>
            <a:xfrm>
              <a:off x="5369352" y="3401440"/>
              <a:ext cx="820221" cy="498567"/>
            </a:xfrm>
            <a:prstGeom prst="rect">
              <a:avLst/>
            </a:prstGeom>
          </p:spPr>
        </p:pic>
        <p:sp>
          <p:nvSpPr>
            <p:cNvPr id="26" name="円/楕円 33"/>
            <p:cNvSpPr/>
            <p:nvPr/>
          </p:nvSpPr>
          <p:spPr>
            <a:xfrm>
              <a:off x="1782170" y="3508217"/>
              <a:ext cx="1721149" cy="648072"/>
            </a:xfrm>
            <a:prstGeom prst="ellipse">
              <a:avLst/>
            </a:prstGeom>
          </p:spPr>
          <p:style>
            <a:lnRef idx="1">
              <a:schemeClr val="accent1"/>
            </a:lnRef>
            <a:fillRef idx="2">
              <a:schemeClr val="accent1"/>
            </a:fillRef>
            <a:effectRef idx="1">
              <a:schemeClr val="accent1"/>
            </a:effectRef>
            <a:fontRef idx="minor">
              <a:schemeClr val="dk1"/>
            </a:fontRef>
          </p:style>
          <p:txBody>
            <a:bodyPr lIns="68565" tIns="34285" rIns="68565" bIns="34285" rtlCol="0" anchor="ctr"/>
            <a:lstStyle/>
            <a:p>
              <a:pPr algn="ctr" fontAlgn="base">
                <a:spcBef>
                  <a:spcPct val="0"/>
                </a:spcBef>
                <a:spcAft>
                  <a:spcPct val="0"/>
                </a:spcAft>
              </a:pPr>
              <a:endParaRPr lang="ja-JP" altLang="en-US" sz="2400" u="sng" spc="-75">
                <a:solidFill>
                  <a:prstClr val="black"/>
                </a:solidFill>
                <a:latin typeface="HG丸ｺﾞｼｯｸM-PRO" panose="020F0600000000000000" pitchFamily="50" charset="-128"/>
                <a:ea typeface="HG丸ｺﾞｼｯｸM-PRO" panose="020F0600000000000000" pitchFamily="50" charset="-128"/>
              </a:endParaRPr>
            </a:p>
          </p:txBody>
        </p:sp>
        <p:pic>
          <p:nvPicPr>
            <p:cNvPr id="27" name="図 26" descr="doctor_illust07_02.gif"/>
            <p:cNvPicPr>
              <a:picLocks noChangeAspect="1"/>
            </p:cNvPicPr>
            <p:nvPr/>
          </p:nvPicPr>
          <p:blipFill>
            <a:blip r:embed="rId10" cstate="print"/>
            <a:stretch>
              <a:fillRect/>
            </a:stretch>
          </p:blipFill>
          <p:spPr>
            <a:xfrm>
              <a:off x="2505165" y="3228676"/>
              <a:ext cx="594192" cy="713031"/>
            </a:xfrm>
            <a:prstGeom prst="rect">
              <a:avLst/>
            </a:prstGeom>
          </p:spPr>
        </p:pic>
        <p:sp>
          <p:nvSpPr>
            <p:cNvPr id="28" name="円/楕円 37"/>
            <p:cNvSpPr/>
            <p:nvPr/>
          </p:nvSpPr>
          <p:spPr>
            <a:xfrm>
              <a:off x="4629536" y="5999987"/>
              <a:ext cx="1200248" cy="576064"/>
            </a:xfrm>
            <a:prstGeom prst="ellipse">
              <a:avLst/>
            </a:prstGeom>
          </p:spPr>
          <p:style>
            <a:lnRef idx="1">
              <a:schemeClr val="accent4"/>
            </a:lnRef>
            <a:fillRef idx="2">
              <a:schemeClr val="accent4"/>
            </a:fillRef>
            <a:effectRef idx="1">
              <a:schemeClr val="accent4"/>
            </a:effectRef>
            <a:fontRef idx="minor">
              <a:schemeClr val="dk1"/>
            </a:fontRef>
          </p:style>
          <p:txBody>
            <a:bodyPr lIns="68565" tIns="34285" rIns="68565" bIns="34285" rtlCol="0" anchor="ctr"/>
            <a:lstStyle/>
            <a:p>
              <a:pPr algn="ctr" fontAlgn="base">
                <a:spcBef>
                  <a:spcPct val="0"/>
                </a:spcBef>
                <a:spcAft>
                  <a:spcPct val="0"/>
                </a:spcAft>
              </a:pPr>
              <a:endParaRPr lang="ja-JP" altLang="en-US" sz="2400" u="sng" spc="-75">
                <a:solidFill>
                  <a:prstClr val="black"/>
                </a:solidFill>
                <a:latin typeface="HG丸ｺﾞｼｯｸM-PRO" panose="020F0600000000000000" pitchFamily="50" charset="-128"/>
                <a:ea typeface="HG丸ｺﾞｼｯｸM-PRO" panose="020F0600000000000000" pitchFamily="50" charset="-128"/>
              </a:endParaRPr>
            </a:p>
          </p:txBody>
        </p:sp>
        <p:pic>
          <p:nvPicPr>
            <p:cNvPr id="29" name="図 28" descr="health_0183.wmf"/>
            <p:cNvPicPr>
              <a:picLocks noChangeAspect="1"/>
            </p:cNvPicPr>
            <p:nvPr/>
          </p:nvPicPr>
          <p:blipFill>
            <a:blip r:embed="rId11" cstate="print"/>
            <a:stretch>
              <a:fillRect/>
            </a:stretch>
          </p:blipFill>
          <p:spPr>
            <a:xfrm>
              <a:off x="4899168" y="5812997"/>
              <a:ext cx="730052" cy="661959"/>
            </a:xfrm>
            <a:prstGeom prst="rect">
              <a:avLst/>
            </a:prstGeom>
          </p:spPr>
        </p:pic>
        <p:pic>
          <p:nvPicPr>
            <p:cNvPr id="30" name="図 29" descr="health_0153.wmf"/>
            <p:cNvPicPr>
              <a:picLocks noChangeAspect="1"/>
            </p:cNvPicPr>
            <p:nvPr/>
          </p:nvPicPr>
          <p:blipFill>
            <a:blip r:embed="rId12" cstate="print"/>
            <a:stretch>
              <a:fillRect/>
            </a:stretch>
          </p:blipFill>
          <p:spPr>
            <a:xfrm>
              <a:off x="4168265" y="5884483"/>
              <a:ext cx="460851" cy="521251"/>
            </a:xfrm>
            <a:prstGeom prst="rect">
              <a:avLst/>
            </a:prstGeom>
          </p:spPr>
        </p:pic>
        <p:sp>
          <p:nvSpPr>
            <p:cNvPr id="31" name="テキスト ボックス 30"/>
            <p:cNvSpPr txBox="1"/>
            <p:nvPr/>
          </p:nvSpPr>
          <p:spPr>
            <a:xfrm>
              <a:off x="2822071" y="6468380"/>
              <a:ext cx="4536504" cy="276985"/>
            </a:xfrm>
            <a:prstGeom prst="rect">
              <a:avLst/>
            </a:prstGeom>
            <a:noFill/>
          </p:spPr>
          <p:txBody>
            <a:bodyPr wrap="square" lIns="68565" tIns="34285" rIns="68565" bIns="34285" rtlCol="0">
              <a:spAutoFit/>
            </a:bodyPr>
            <a:lstStyle/>
            <a:p>
              <a:pPr fontAlgn="base">
                <a:spcBef>
                  <a:spcPct val="0"/>
                </a:spcBef>
                <a:spcAft>
                  <a:spcPct val="0"/>
                </a:spcAft>
              </a:pPr>
              <a:r>
                <a:rPr lang="ja-JP" altLang="en-US" sz="900" u="sng" spc="-75" dirty="0">
                  <a:solidFill>
                    <a:prstClr val="black"/>
                  </a:solidFill>
                  <a:latin typeface="HG丸ｺﾞｼｯｸM-PRO" pitchFamily="50" charset="-128"/>
                  <a:ea typeface="HG丸ｺﾞｼｯｸM-PRO" pitchFamily="50" charset="-128"/>
                </a:rPr>
                <a:t>老人クラブ・地域社会福祉協議会・連合振興町会　等</a:t>
              </a:r>
              <a:endParaRPr lang="en-US" altLang="ja-JP" sz="900" u="sng" spc="-75" dirty="0">
                <a:solidFill>
                  <a:prstClr val="black"/>
                </a:solidFill>
                <a:latin typeface="HG丸ｺﾞｼｯｸM-PRO" pitchFamily="50" charset="-128"/>
                <a:ea typeface="HG丸ｺﾞｼｯｸM-PRO" pitchFamily="50" charset="-128"/>
              </a:endParaRPr>
            </a:p>
          </p:txBody>
        </p:sp>
        <p:pic>
          <p:nvPicPr>
            <p:cNvPr id="32" name="図 31" descr="person_0290.wmf"/>
            <p:cNvPicPr>
              <a:picLocks noChangeAspect="1"/>
            </p:cNvPicPr>
            <p:nvPr/>
          </p:nvPicPr>
          <p:blipFill>
            <a:blip r:embed="rId13" cstate="print"/>
            <a:stretch>
              <a:fillRect/>
            </a:stretch>
          </p:blipFill>
          <p:spPr>
            <a:xfrm flipH="1">
              <a:off x="997440" y="4969943"/>
              <a:ext cx="371119" cy="750252"/>
            </a:xfrm>
            <a:prstGeom prst="rect">
              <a:avLst/>
            </a:prstGeom>
          </p:spPr>
        </p:pic>
        <p:pic>
          <p:nvPicPr>
            <p:cNvPr id="33" name="図 32" descr="小規模building03_cl2.png"/>
            <p:cNvPicPr>
              <a:picLocks noChangeAspect="1"/>
            </p:cNvPicPr>
            <p:nvPr/>
          </p:nvPicPr>
          <p:blipFill>
            <a:blip r:embed="rId14" cstate="print"/>
            <a:stretch>
              <a:fillRect/>
            </a:stretch>
          </p:blipFill>
          <p:spPr>
            <a:xfrm>
              <a:off x="1071548" y="2905157"/>
              <a:ext cx="498680" cy="603076"/>
            </a:xfrm>
            <a:prstGeom prst="rect">
              <a:avLst/>
            </a:prstGeom>
          </p:spPr>
        </p:pic>
        <p:sp>
          <p:nvSpPr>
            <p:cNvPr id="34" name="正方形/長方形 33"/>
            <p:cNvSpPr/>
            <p:nvPr/>
          </p:nvSpPr>
          <p:spPr>
            <a:xfrm>
              <a:off x="772599" y="3364216"/>
              <a:ext cx="1414726"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600" spc="-75" dirty="0">
                  <a:solidFill>
                    <a:prstClr val="black"/>
                  </a:solidFill>
                  <a:latin typeface="HG丸ｺﾞｼｯｸM-PRO" panose="020F0600000000000000" pitchFamily="50" charset="-128"/>
                  <a:ea typeface="HG丸ｺﾞｼｯｸM-PRO" panose="020F0600000000000000" pitchFamily="50" charset="-128"/>
                </a:rPr>
                <a:t>病院</a:t>
              </a:r>
              <a:endParaRPr lang="en-US" altLang="ja-JP" sz="600" spc="-75" dirty="0">
                <a:solidFill>
                  <a:prstClr val="black"/>
                </a:solidFill>
                <a:latin typeface="HG丸ｺﾞｼｯｸM-PRO" panose="020F0600000000000000" pitchFamily="50" charset="-128"/>
                <a:ea typeface="HG丸ｺﾞｼｯｸM-PRO" panose="020F0600000000000000" pitchFamily="50" charset="-128"/>
              </a:endParaRPr>
            </a:p>
          </p:txBody>
        </p:sp>
        <p:pic>
          <p:nvPicPr>
            <p:cNvPr id="35" name="Picture 2" descr="C:\Users\KNXVS\AppData\Local\Microsoft\Windows\Temporary Internet Files\Content.IE5\ADV5CF2Q\MC900426352[1].wmf"/>
            <p:cNvPicPr>
              <a:picLocks noChangeAspect="1" noChangeArrowheads="1"/>
            </p:cNvPicPr>
            <p:nvPr/>
          </p:nvPicPr>
          <p:blipFill>
            <a:blip r:embed="rId15" cstate="print"/>
            <a:srcRect/>
            <a:stretch>
              <a:fillRect/>
            </a:stretch>
          </p:blipFill>
          <p:spPr bwMode="auto">
            <a:xfrm>
              <a:off x="1565377" y="3249909"/>
              <a:ext cx="403668" cy="330332"/>
            </a:xfrm>
            <a:prstGeom prst="rect">
              <a:avLst/>
            </a:prstGeom>
            <a:noFill/>
          </p:spPr>
        </p:pic>
        <p:sp>
          <p:nvSpPr>
            <p:cNvPr id="36" name="正方形/長方形 35"/>
            <p:cNvSpPr/>
            <p:nvPr/>
          </p:nvSpPr>
          <p:spPr>
            <a:xfrm>
              <a:off x="1478521" y="2788152"/>
              <a:ext cx="1502977" cy="707887"/>
            </a:xfrm>
            <a:prstGeom prst="rect">
              <a:avLst/>
            </a:prstGeom>
          </p:spPr>
          <p:txBody>
            <a:bodyPr wrap="none">
              <a:spAutoFit/>
            </a:bodyPr>
            <a:lstStyle/>
            <a:p>
              <a:pPr algn="ctr" defTabSz="685594" fontAlgn="base">
                <a:spcBef>
                  <a:spcPct val="0"/>
                </a:spcBef>
                <a:spcAft>
                  <a:spcPct val="0"/>
                </a:spcAft>
                <a:defRPr/>
              </a:pPr>
              <a:r>
                <a:rPr lang="ja-JP" altLang="en-US" sz="900" spc="-75" dirty="0">
                  <a:solidFill>
                    <a:prstClr val="black"/>
                  </a:solidFill>
                  <a:latin typeface="HG丸ｺﾞｼｯｸM-PRO" panose="020F0600000000000000" pitchFamily="50" charset="-128"/>
                  <a:ea typeface="HG丸ｺﾞｼｯｸM-PRO" panose="020F0600000000000000" pitchFamily="50" charset="-128"/>
                </a:rPr>
                <a:t>病気になったら･･･  </a:t>
              </a:r>
              <a:endParaRPr lang="en-US" altLang="ja-JP" sz="900" spc="-75" dirty="0">
                <a:solidFill>
                  <a:prstClr val="black"/>
                </a:solidFill>
                <a:latin typeface="HG丸ｺﾞｼｯｸM-PRO" panose="020F0600000000000000" pitchFamily="50" charset="-128"/>
                <a:ea typeface="HG丸ｺﾞｼｯｸM-PRO" panose="020F0600000000000000" pitchFamily="50" charset="-128"/>
              </a:endParaRPr>
            </a:p>
            <a:p>
              <a:pPr algn="ctr" defTabSz="685594" fontAlgn="base">
                <a:spcBef>
                  <a:spcPct val="0"/>
                </a:spcBef>
                <a:spcAft>
                  <a:spcPct val="0"/>
                </a:spcAft>
                <a:defRPr/>
              </a:pPr>
              <a:r>
                <a:rPr lang="ja-JP" altLang="en-US" sz="1050" b="1" spc="-75" dirty="0">
                  <a:solidFill>
                    <a:prstClr val="black"/>
                  </a:solidFill>
                  <a:latin typeface="HG丸ｺﾞｼｯｸM-PRO" pitchFamily="50" charset="-128"/>
                  <a:ea typeface="HG丸ｺﾞｼｯｸM-PRO" pitchFamily="50" charset="-128"/>
                </a:rPr>
                <a:t>医　療</a:t>
              </a:r>
              <a:endParaRPr lang="en-US" altLang="ja-JP" sz="1050" b="1" spc="-75" dirty="0">
                <a:solidFill>
                  <a:prstClr val="black"/>
                </a:solidFill>
                <a:latin typeface="HG丸ｺﾞｼｯｸM-PRO" pitchFamily="50" charset="-128"/>
                <a:ea typeface="HG丸ｺﾞｼｯｸM-PRO" pitchFamily="50" charset="-128"/>
              </a:endParaRPr>
            </a:p>
            <a:p>
              <a:pPr algn="ctr" defTabSz="685594" fontAlgn="base">
                <a:spcBef>
                  <a:spcPct val="0"/>
                </a:spcBef>
                <a:spcAft>
                  <a:spcPct val="0"/>
                </a:spcAft>
                <a:defRPr/>
              </a:pPr>
              <a:endParaRPr lang="ja-JP" altLang="en-US" sz="900" u="sng" spc="-75" dirty="0">
                <a:solidFill>
                  <a:prstClr val="black"/>
                </a:solidFill>
                <a:latin typeface="HG丸ｺﾞｼｯｸM-PRO" panose="020F0600000000000000" pitchFamily="50" charset="-128"/>
                <a:ea typeface="HG丸ｺﾞｼｯｸM-PRO" panose="020F0600000000000000" pitchFamily="50" charset="-128"/>
              </a:endParaRPr>
            </a:p>
          </p:txBody>
        </p:sp>
        <p:pic>
          <p:nvPicPr>
            <p:cNvPr id="37" name="Picture 5" descr="C:\Documents and Settings\nao\Local Settings\Temporary Internet Files\Content.IE5\TEYYXPF4\MC900343525[1].wmf"/>
            <p:cNvPicPr>
              <a:picLocks noChangeAspect="1" noChangeArrowheads="1"/>
            </p:cNvPicPr>
            <p:nvPr/>
          </p:nvPicPr>
          <p:blipFill>
            <a:blip r:embed="rId16" cstate="print"/>
            <a:srcRect/>
            <a:stretch>
              <a:fillRect/>
            </a:stretch>
          </p:blipFill>
          <p:spPr bwMode="auto">
            <a:xfrm>
              <a:off x="3015440" y="5800762"/>
              <a:ext cx="1086872" cy="587779"/>
            </a:xfrm>
            <a:prstGeom prst="rect">
              <a:avLst/>
            </a:prstGeom>
            <a:noFill/>
          </p:spPr>
        </p:pic>
        <p:sp>
          <p:nvSpPr>
            <p:cNvPr id="38" name="テキスト ボックス 37"/>
            <p:cNvSpPr txBox="1"/>
            <p:nvPr/>
          </p:nvSpPr>
          <p:spPr>
            <a:xfrm>
              <a:off x="6250690" y="2963897"/>
              <a:ext cx="1979712" cy="523207"/>
            </a:xfrm>
            <a:prstGeom prst="rect">
              <a:avLst/>
            </a:prstGeom>
            <a:noFill/>
          </p:spPr>
          <p:txBody>
            <a:bodyPr wrap="square" lIns="68565" tIns="34285" rIns="68565" bIns="34285" rtlCol="0">
              <a:spAutoFit/>
            </a:bodyPr>
            <a:lstStyle/>
            <a:p>
              <a:pPr fontAlgn="base">
                <a:spcBef>
                  <a:spcPct val="0"/>
                </a:spcBef>
                <a:spcAft>
                  <a:spcPct val="0"/>
                </a:spcAft>
              </a:pPr>
              <a:r>
                <a:rPr lang="ja-JP" altLang="en-US" sz="900" spc="-75" dirty="0">
                  <a:solidFill>
                    <a:prstClr val="black"/>
                  </a:solidFill>
                  <a:latin typeface="HG丸ｺﾞｼｯｸM-PRO" panose="020F0600000000000000" pitchFamily="50" charset="-128"/>
                  <a:ea typeface="HG丸ｺﾞｼｯｸM-PRO" panose="020F0600000000000000" pitchFamily="50" charset="-128"/>
                </a:rPr>
                <a:t>介護が必要になったら･･･  </a:t>
              </a:r>
              <a:endParaRPr lang="en-US" altLang="ja-JP" sz="900" spc="-75" dirty="0">
                <a:solidFill>
                  <a:prstClr val="black"/>
                </a:solidFill>
                <a:latin typeface="HG丸ｺﾞｼｯｸM-PRO" panose="020F0600000000000000" pitchFamily="50" charset="-128"/>
                <a:ea typeface="HG丸ｺﾞｼｯｸM-PRO" panose="020F0600000000000000" pitchFamily="50" charset="-128"/>
              </a:endParaRPr>
            </a:p>
            <a:p>
              <a:pPr fontAlgn="base">
                <a:spcBef>
                  <a:spcPct val="0"/>
                </a:spcBef>
                <a:spcAft>
                  <a:spcPct val="0"/>
                </a:spcAft>
              </a:pPr>
              <a:r>
                <a:rPr lang="ja-JP" altLang="en-US" sz="1200" b="1" spc="-75" dirty="0">
                  <a:solidFill>
                    <a:prstClr val="black"/>
                  </a:solidFill>
                  <a:latin typeface="HG丸ｺﾞｼｯｸM-PRO" pitchFamily="50" charset="-128"/>
                  <a:ea typeface="HG丸ｺﾞｼｯｸM-PRO" pitchFamily="50" charset="-128"/>
                </a:rPr>
                <a:t>　　　介　護</a:t>
              </a:r>
              <a:endParaRPr lang="en-US" altLang="ja-JP" sz="1200" b="1" spc="-75" dirty="0">
                <a:solidFill>
                  <a:prstClr val="black"/>
                </a:solidFill>
                <a:latin typeface="HG丸ｺﾞｼｯｸM-PRO" pitchFamily="50" charset="-128"/>
                <a:ea typeface="HG丸ｺﾞｼｯｸM-PRO" pitchFamily="50" charset="-128"/>
              </a:endParaRPr>
            </a:p>
          </p:txBody>
        </p:sp>
        <p:pic>
          <p:nvPicPr>
            <p:cNvPr id="39" name="Picture 2" descr="http://2.bp.blogspot.com/-ZutWWMGHrFI/T0NQ4UxCeUI/AAAAAAAAEXQ/2yMbzeE4if8/s1600/ojiisan_stand.png"/>
            <p:cNvPicPr>
              <a:picLocks noChangeAspect="1" noChangeArrowheads="1"/>
            </p:cNvPicPr>
            <p:nvPr/>
          </p:nvPicPr>
          <p:blipFill>
            <a:blip r:embed="rId17" cstate="print"/>
            <a:srcRect/>
            <a:stretch>
              <a:fillRect/>
            </a:stretch>
          </p:blipFill>
          <p:spPr bwMode="auto">
            <a:xfrm>
              <a:off x="5226012" y="4260059"/>
              <a:ext cx="325842" cy="711163"/>
            </a:xfrm>
            <a:prstGeom prst="rect">
              <a:avLst/>
            </a:prstGeom>
            <a:noFill/>
          </p:spPr>
        </p:pic>
        <p:sp>
          <p:nvSpPr>
            <p:cNvPr id="40" name="正方形/長方形 39"/>
            <p:cNvSpPr/>
            <p:nvPr/>
          </p:nvSpPr>
          <p:spPr>
            <a:xfrm rot="10800000" flipV="1">
              <a:off x="3407802" y="3640693"/>
              <a:ext cx="1877126" cy="357055"/>
            </a:xfrm>
            <a:prstGeom prst="rect">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rgbClr val="FF0000"/>
                  </a:solidFill>
                  <a:latin typeface="HG丸ｺﾞｼｯｸM-PRO" panose="020F0600000000000000" pitchFamily="50" charset="-128"/>
                  <a:ea typeface="HG丸ｺﾞｼｯｸM-PRO" panose="020F0600000000000000" pitchFamily="50" charset="-128"/>
                </a:rPr>
                <a:t>在宅医療・介護連携の推進</a:t>
              </a:r>
            </a:p>
          </p:txBody>
        </p:sp>
        <p:sp>
          <p:nvSpPr>
            <p:cNvPr id="41" name="正方形/長方形 40"/>
            <p:cNvSpPr/>
            <p:nvPr/>
          </p:nvSpPr>
          <p:spPr>
            <a:xfrm>
              <a:off x="514552" y="4228312"/>
              <a:ext cx="1440000" cy="288032"/>
            </a:xfrm>
            <a:prstGeom prst="rect">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rgbClr val="FF0000"/>
                  </a:solidFill>
                  <a:latin typeface="HG丸ｺﾞｼｯｸM-PRO" panose="020F0600000000000000" pitchFamily="50" charset="-128"/>
                  <a:ea typeface="HG丸ｺﾞｼｯｸM-PRO" panose="020F0600000000000000" pitchFamily="50" charset="-128"/>
                </a:rPr>
                <a:t>認知症施策の推進</a:t>
              </a:r>
            </a:p>
          </p:txBody>
        </p:sp>
        <p:sp>
          <p:nvSpPr>
            <p:cNvPr id="42" name="正方形/長方形 41"/>
            <p:cNvSpPr/>
            <p:nvPr/>
          </p:nvSpPr>
          <p:spPr>
            <a:xfrm>
              <a:off x="5184665" y="5034788"/>
              <a:ext cx="1764000" cy="288032"/>
            </a:xfrm>
            <a:prstGeom prst="rect">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rgbClr val="FF0000"/>
                  </a:solidFill>
                  <a:latin typeface="HG丸ｺﾞｼｯｸM-PRO" panose="020F0600000000000000" pitchFamily="50" charset="-128"/>
                  <a:ea typeface="HG丸ｺﾞｼｯｸM-PRO" panose="020F0600000000000000" pitchFamily="50" charset="-128"/>
                </a:rPr>
                <a:t>生活支援体制整備事業</a:t>
              </a:r>
            </a:p>
          </p:txBody>
        </p:sp>
        <p:sp>
          <p:nvSpPr>
            <p:cNvPr id="43" name="正方形/長方形 42"/>
            <p:cNvSpPr/>
            <p:nvPr/>
          </p:nvSpPr>
          <p:spPr>
            <a:xfrm>
              <a:off x="478825" y="5789050"/>
              <a:ext cx="1764000" cy="288032"/>
            </a:xfrm>
            <a:prstGeom prst="rect">
              <a:avLst/>
            </a:prstGeom>
            <a:solidFill>
              <a:schemeClr val="bg1"/>
            </a:solidFill>
            <a:ln w="76200" cmpd="thinThick">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a:solidFill>
                    <a:srgbClr val="0070C0"/>
                  </a:solidFill>
                  <a:latin typeface="HG丸ｺﾞｼｯｸM-PRO" panose="020F0600000000000000" pitchFamily="50" charset="-128"/>
                  <a:ea typeface="HG丸ｺﾞｼｯｸM-PRO" panose="020F0600000000000000" pitchFamily="50" charset="-128"/>
                </a:rPr>
                <a:t>地域包括支援センター</a:t>
              </a:r>
              <a:endParaRPr kumimoji="1" lang="ja-JP" altLang="en-US" sz="900" b="1" dirty="0">
                <a:solidFill>
                  <a:srgbClr val="0070C0"/>
                </a:solidFill>
                <a:latin typeface="HG丸ｺﾞｼｯｸM-PRO" pitchFamily="50" charset="-128"/>
                <a:ea typeface="HG丸ｺﾞｼｯｸM-PRO" pitchFamily="50" charset="-128"/>
              </a:endParaRPr>
            </a:p>
          </p:txBody>
        </p:sp>
      </p:grpSp>
      <p:sp>
        <p:nvSpPr>
          <p:cNvPr id="45" name="テキスト ボックス 44"/>
          <p:cNvSpPr txBox="1"/>
          <p:nvPr/>
        </p:nvSpPr>
        <p:spPr>
          <a:xfrm>
            <a:off x="3392503" y="1510620"/>
            <a:ext cx="3083439" cy="369332"/>
          </a:xfrm>
          <a:prstGeom prst="rect">
            <a:avLst/>
          </a:prstGeom>
          <a:noFill/>
        </p:spPr>
        <p:txBody>
          <a:bodyPr wrap="square" rtlCol="0">
            <a:spAutoFit/>
          </a:bodyPr>
          <a:lstStyle/>
          <a:p>
            <a:pPr algn="ctr"/>
            <a:r>
              <a:rPr kumimoji="1" lang="ja-JP" altLang="en-US" dirty="0">
                <a:latin typeface="HG丸ｺﾞｼｯｸM-PRO" panose="020F0600000000000000" pitchFamily="50" charset="-128"/>
                <a:ea typeface="HG丸ｺﾞｼｯｸM-PRO" panose="020F0600000000000000" pitchFamily="50" charset="-128"/>
              </a:rPr>
              <a:t>地域包括ケアシステム</a:t>
            </a:r>
          </a:p>
        </p:txBody>
      </p:sp>
      <p:sp>
        <p:nvSpPr>
          <p:cNvPr id="46" name="正方形/長方形 45">
            <a:extLst>
              <a:ext uri="{FF2B5EF4-FFF2-40B4-BE49-F238E27FC236}">
                <a16:creationId xmlns:a16="http://schemas.microsoft.com/office/drawing/2014/main" id="{385F1FA5-BFE1-CE0A-2B40-51918F3FC8F4}"/>
              </a:ext>
            </a:extLst>
          </p:cNvPr>
          <p:cNvSpPr/>
          <p:nvPr/>
        </p:nvSpPr>
        <p:spPr>
          <a:xfrm flipH="1">
            <a:off x="6731043" y="4300709"/>
            <a:ext cx="1834823" cy="368466"/>
          </a:xfrm>
          <a:prstGeom prst="rect">
            <a:avLst/>
          </a:prstGeom>
          <a:solidFill>
            <a:schemeClr val="bg1"/>
          </a:solidFill>
          <a:ln w="76200" cmpd="thinThick">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rgbClr val="0070C0"/>
                </a:solidFill>
                <a:latin typeface="HG丸ｺﾞｼｯｸM-PRO" pitchFamily="50" charset="-128"/>
                <a:ea typeface="HG丸ｺﾞｼｯｸM-PRO" pitchFamily="50" charset="-128"/>
              </a:rPr>
              <a:t>西区社会福祉協議会</a:t>
            </a:r>
          </a:p>
        </p:txBody>
      </p:sp>
      <p:sp>
        <p:nvSpPr>
          <p:cNvPr id="47" name="正方形/長方形 46">
            <a:extLst>
              <a:ext uri="{FF2B5EF4-FFF2-40B4-BE49-F238E27FC236}">
                <a16:creationId xmlns:a16="http://schemas.microsoft.com/office/drawing/2014/main" id="{98FD0F91-6B42-34F0-6A9D-8BC3A1F9EFBB}"/>
              </a:ext>
            </a:extLst>
          </p:cNvPr>
          <p:cNvSpPr/>
          <p:nvPr/>
        </p:nvSpPr>
        <p:spPr>
          <a:xfrm>
            <a:off x="3995425" y="1948273"/>
            <a:ext cx="1576779" cy="421432"/>
          </a:xfrm>
          <a:prstGeom prst="rect">
            <a:avLst/>
          </a:prstGeom>
          <a:solidFill>
            <a:schemeClr val="bg1"/>
          </a:solidFill>
          <a:ln w="76200" cmpd="thinThick">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rgbClr val="0070C0"/>
                </a:solidFill>
                <a:latin typeface="HG丸ｺﾞｼｯｸM-PRO" pitchFamily="50" charset="-128"/>
                <a:ea typeface="HG丸ｺﾞｼｯｸM-PRO" pitchFamily="50" charset="-128"/>
              </a:rPr>
              <a:t>西区在宅医療・介護連携</a:t>
            </a:r>
            <a:endParaRPr kumimoji="1" lang="en-US" altLang="ja-JP" sz="900" b="1" dirty="0">
              <a:solidFill>
                <a:srgbClr val="0070C0"/>
              </a:solidFill>
              <a:latin typeface="HG丸ｺﾞｼｯｸM-PRO" pitchFamily="50" charset="-128"/>
              <a:ea typeface="HG丸ｺﾞｼｯｸM-PRO" pitchFamily="50" charset="-128"/>
            </a:endParaRPr>
          </a:p>
          <a:p>
            <a:pPr algn="ctr"/>
            <a:r>
              <a:rPr kumimoji="1" lang="ja-JP" altLang="en-US" sz="900" b="1" dirty="0">
                <a:solidFill>
                  <a:srgbClr val="0070C0"/>
                </a:solidFill>
                <a:latin typeface="HG丸ｺﾞｼｯｸM-PRO" pitchFamily="50" charset="-128"/>
                <a:ea typeface="HG丸ｺﾞｼｯｸM-PRO" pitchFamily="50" charset="-128"/>
              </a:rPr>
              <a:t>相談支援室</a:t>
            </a:r>
          </a:p>
        </p:txBody>
      </p:sp>
    </p:spTree>
    <p:extLst>
      <p:ext uri="{BB962C8B-B14F-4D97-AF65-F5344CB8AC3E}">
        <p14:creationId xmlns:p14="http://schemas.microsoft.com/office/powerpoint/2010/main" val="33271762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84270" y="412079"/>
            <a:ext cx="7886700" cy="502321"/>
          </a:xfrm>
        </p:spPr>
        <p:txBody>
          <a:bodyPr>
            <a:normAutofit fontScale="90000"/>
          </a:bodyPr>
          <a:lstStyle/>
          <a:p>
            <a:r>
              <a:rPr lang="ja-JP" altLang="en-US" sz="3200" dirty="0">
                <a:latin typeface="HG丸ｺﾞｼｯｸM-PRO" panose="020F0600000000000000" pitchFamily="50" charset="-128"/>
                <a:ea typeface="HG丸ｺﾞｼｯｸM-PRO" panose="020F0600000000000000" pitchFamily="50" charset="-128"/>
              </a:rPr>
              <a:t>高齢者の地域生活を支えるつながりづくり</a:t>
            </a:r>
            <a:endParaRPr kumimoji="1" lang="ja-JP" altLang="en-US" sz="3200"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a:xfrm>
            <a:off x="718689" y="914400"/>
            <a:ext cx="8506274" cy="5531521"/>
          </a:xfrm>
        </p:spPr>
        <p:txBody>
          <a:bodyPr>
            <a:noAutofit/>
          </a:bodyPr>
          <a:lstStyle/>
          <a:p>
            <a:pPr marL="0" indent="0">
              <a:buNone/>
            </a:pPr>
            <a:r>
              <a:rPr lang="en-US" altLang="ja-JP" sz="1600" dirty="0">
                <a:latin typeface="HG丸ｺﾞｼｯｸM-PRO" panose="020F0600000000000000" pitchFamily="50" charset="-128"/>
                <a:ea typeface="HG丸ｺﾞｼｯｸM-PRO" panose="020F0600000000000000" pitchFamily="50" charset="-128"/>
              </a:rPr>
              <a:t>【</a:t>
            </a:r>
            <a:r>
              <a:rPr lang="ja-JP" altLang="en-US" sz="1600" dirty="0">
                <a:latin typeface="HG丸ｺﾞｼｯｸM-PRO" panose="020F0600000000000000" pitchFamily="50" charset="-128"/>
                <a:ea typeface="HG丸ｺﾞｼｯｸM-PRO" panose="020F0600000000000000" pitchFamily="50" charset="-128"/>
              </a:rPr>
              <a:t>地域包括支援センターの取組み</a:t>
            </a:r>
            <a:r>
              <a:rPr lang="en-US" altLang="ja-JP" sz="1600" dirty="0">
                <a:latin typeface="HG丸ｺﾞｼｯｸM-PRO" panose="020F0600000000000000" pitchFamily="50" charset="-128"/>
                <a:ea typeface="HG丸ｺﾞｼｯｸM-PRO" panose="020F0600000000000000" pitchFamily="50" charset="-128"/>
              </a:rPr>
              <a:t>】</a:t>
            </a:r>
          </a:p>
          <a:p>
            <a:pPr marL="0" indent="0">
              <a:buNone/>
            </a:pPr>
            <a:endParaRPr lang="en-US" altLang="ja-JP" sz="1600" dirty="0">
              <a:latin typeface="HG丸ｺﾞｼｯｸM-PRO" panose="020F0600000000000000" pitchFamily="50" charset="-128"/>
              <a:ea typeface="HG丸ｺﾞｼｯｸM-PRO" panose="020F0600000000000000" pitchFamily="50" charset="-128"/>
            </a:endParaRPr>
          </a:p>
          <a:p>
            <a:endParaRPr lang="en-US" altLang="ja-JP" sz="1600" dirty="0">
              <a:latin typeface="HG丸ｺﾞｼｯｸM-PRO" panose="020F0600000000000000" pitchFamily="50" charset="-128"/>
              <a:ea typeface="HG丸ｺﾞｼｯｸM-PRO" panose="020F0600000000000000" pitchFamily="50" charset="-128"/>
            </a:endParaRPr>
          </a:p>
          <a:p>
            <a:endParaRPr lang="en-US" altLang="ja-JP" sz="1600" dirty="0">
              <a:latin typeface="HG丸ｺﾞｼｯｸM-PRO" panose="020F0600000000000000" pitchFamily="50" charset="-128"/>
              <a:ea typeface="HG丸ｺﾞｼｯｸM-PRO" panose="020F0600000000000000" pitchFamily="50" charset="-128"/>
            </a:endParaRPr>
          </a:p>
          <a:p>
            <a:endParaRPr lang="en-US" altLang="ja-JP" sz="1600" dirty="0">
              <a:latin typeface="HG丸ｺﾞｼｯｸM-PRO" panose="020F0600000000000000" pitchFamily="50" charset="-128"/>
              <a:ea typeface="HG丸ｺﾞｼｯｸM-PRO" panose="020F0600000000000000" pitchFamily="50" charset="-128"/>
            </a:endParaRPr>
          </a:p>
          <a:p>
            <a:endParaRPr lang="en-US" altLang="ja-JP" sz="1600" dirty="0">
              <a:latin typeface="HG丸ｺﾞｼｯｸM-PRO" panose="020F0600000000000000" pitchFamily="50" charset="-128"/>
              <a:ea typeface="HG丸ｺﾞｼｯｸM-PRO" panose="020F0600000000000000" pitchFamily="50" charset="-128"/>
            </a:endParaRPr>
          </a:p>
          <a:p>
            <a:endParaRPr lang="en-US" altLang="ja-JP" sz="1600" dirty="0">
              <a:latin typeface="HG丸ｺﾞｼｯｸM-PRO" panose="020F0600000000000000" pitchFamily="50" charset="-128"/>
              <a:ea typeface="HG丸ｺﾞｼｯｸM-PRO" panose="020F0600000000000000" pitchFamily="50" charset="-128"/>
            </a:endParaRPr>
          </a:p>
          <a:p>
            <a:endParaRPr lang="en-US" altLang="ja-JP" sz="1600" dirty="0">
              <a:latin typeface="HG丸ｺﾞｼｯｸM-PRO" panose="020F0600000000000000" pitchFamily="50" charset="-128"/>
              <a:ea typeface="HG丸ｺﾞｼｯｸM-PRO" panose="020F0600000000000000" pitchFamily="50" charset="-128"/>
            </a:endParaRPr>
          </a:p>
          <a:p>
            <a:endParaRPr lang="en-US" altLang="ja-JP" sz="1600" dirty="0">
              <a:latin typeface="HG丸ｺﾞｼｯｸM-PRO" panose="020F0600000000000000" pitchFamily="50" charset="-128"/>
              <a:ea typeface="HG丸ｺﾞｼｯｸM-PRO" panose="020F0600000000000000" pitchFamily="50" charset="-128"/>
            </a:endParaRPr>
          </a:p>
          <a:p>
            <a:endParaRPr lang="en-US" altLang="ja-JP" sz="16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地域包括支援センターでは、専門職を配置し、介護や福祉に関する地域の総合相談や高齢者の虐待対応、ケアプラン作成などの多様な業務を行っています。地域包括システムを推進する４つの事業の中核となり、多職種、関係機関・団体のネットワークづくりを進めています。また、地域ケア会議により、多職種協働による個別事例の検討を行い、地域のネットワーク構築、地域課題把握などを行っています。</a:t>
            </a:r>
            <a:endParaRPr lang="en-US" altLang="ja-JP" sz="1400" dirty="0">
              <a:latin typeface="HG丸ｺﾞｼｯｸM-PRO" panose="020F0600000000000000" pitchFamily="50" charset="-128"/>
              <a:ea typeface="HG丸ｺﾞｼｯｸM-PRO" panose="020F0600000000000000" pitchFamily="50" charset="-128"/>
            </a:endParaRPr>
          </a:p>
          <a:p>
            <a:pPr>
              <a:buFont typeface="Wingdings" panose="05000000000000000000" pitchFamily="2" charset="2"/>
              <a:buChar char="Ø"/>
            </a:pPr>
            <a:r>
              <a:rPr lang="ja-JP" altLang="en-US" sz="1400" dirty="0">
                <a:latin typeface="HG丸ｺﾞｼｯｸM-PRO" panose="020F0600000000000000" pitchFamily="50" charset="-128"/>
                <a:ea typeface="HG丸ｺﾞｼｯｸM-PRO" panose="020F0600000000000000" pitchFamily="50" charset="-128"/>
              </a:rPr>
              <a:t>相談件数が増加傾向にあり、地域ケア会議等を開催し対応しています。地域ケア会議から見えてきた課題としては、認知症の進行により、判断能力が低下し金銭的な課題を抱えた高齢者が多くなっており、成年後見制度・権利擁護に関する支援など、自ら支援を求めることが難しい高齢者に対し、早期相談につながる仕組みづくりが重要になっています。</a:t>
            </a:r>
          </a:p>
        </p:txBody>
      </p:sp>
      <p:sp>
        <p:nvSpPr>
          <p:cNvPr id="6" name="スライド番号プレースホルダー 5"/>
          <p:cNvSpPr>
            <a:spLocks noGrp="1"/>
          </p:cNvSpPr>
          <p:nvPr>
            <p:ph type="sldNum" sz="quarter" idx="12"/>
          </p:nvPr>
        </p:nvSpPr>
        <p:spPr/>
        <p:txBody>
          <a:bodyPr/>
          <a:lstStyle/>
          <a:p>
            <a:fld id="{21ED86A7-1739-4457-9A7E-4B8ACB34DADF}" type="slidenum">
              <a:rPr kumimoji="1" lang="ja-JP" altLang="en-US" smtClean="0"/>
              <a:t>13</a:t>
            </a:fld>
            <a:endParaRPr kumimoji="1" lang="ja-JP" altLang="en-US" dirty="0"/>
          </a:p>
        </p:txBody>
      </p:sp>
      <p:graphicFrame>
        <p:nvGraphicFramePr>
          <p:cNvPr id="10" name="グラフ 9"/>
          <p:cNvGraphicFramePr/>
          <p:nvPr>
            <p:extLst>
              <p:ext uri="{D42A27DB-BD31-4B8C-83A1-F6EECF244321}">
                <p14:modId xmlns:p14="http://schemas.microsoft.com/office/powerpoint/2010/main" val="3404880794"/>
              </p:ext>
            </p:extLst>
          </p:nvPr>
        </p:nvGraphicFramePr>
        <p:xfrm>
          <a:off x="2406817" y="1208007"/>
          <a:ext cx="5130018" cy="30638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116073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84270" y="412079"/>
            <a:ext cx="7886700" cy="502321"/>
          </a:xfrm>
        </p:spPr>
        <p:txBody>
          <a:bodyPr>
            <a:normAutofit fontScale="90000"/>
          </a:bodyPr>
          <a:lstStyle/>
          <a:p>
            <a:r>
              <a:rPr lang="ja-JP" altLang="en-US" sz="3200" dirty="0">
                <a:latin typeface="HG丸ｺﾞｼｯｸM-PRO" panose="020F0600000000000000" pitchFamily="50" charset="-128"/>
                <a:ea typeface="HG丸ｺﾞｼｯｸM-PRO" panose="020F0600000000000000" pitchFamily="50" charset="-128"/>
              </a:rPr>
              <a:t>高齢者の地域生活を支えるつながりづくり</a:t>
            </a:r>
            <a:endParaRPr kumimoji="1" lang="ja-JP" altLang="en-US" sz="3200"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a:xfrm>
            <a:off x="718689" y="914400"/>
            <a:ext cx="8506274" cy="5148345"/>
          </a:xfrm>
        </p:spPr>
        <p:txBody>
          <a:bodyPr>
            <a:noAutofit/>
          </a:bodyPr>
          <a:lstStyle/>
          <a:p>
            <a:pPr marL="0" indent="0">
              <a:buNone/>
            </a:pP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花乃井地域総合相談窓口（ブランチ）の取組み</a:t>
            </a:r>
            <a:r>
              <a:rPr lang="en-US" altLang="ja-JP" sz="1400" dirty="0">
                <a:latin typeface="HG丸ｺﾞｼｯｸM-PRO" panose="020F0600000000000000" pitchFamily="50" charset="-128"/>
                <a:ea typeface="HG丸ｺﾞｼｯｸM-PRO" panose="020F0600000000000000" pitchFamily="50" charset="-128"/>
              </a:rPr>
              <a:t>】</a:t>
            </a: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花乃井地域総合相談窓口（ブランチ）では、専門職を配置し、花乃井中学校区の介護や福祉に関する地域の総合相談などの多様な業務を行っています。</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高齢者の参加の場、高齢者同士の交流から孤立予防や生きがいづくりの機会をつくるために、「こすもすカフェ（地域喫茶）」、「こすもすまいる食堂」、「いきいき百歳体操」などを開催しています。</a:t>
            </a:r>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pPr>
              <a:buFont typeface="Wingdings" panose="05000000000000000000" pitchFamily="2" charset="2"/>
              <a:buChar char="Ø"/>
            </a:pPr>
            <a:r>
              <a:rPr lang="ja-JP" altLang="en-US" sz="1400" dirty="0">
                <a:latin typeface="HG丸ｺﾞｼｯｸM-PRO" panose="020F0600000000000000" pitchFamily="50" charset="-128"/>
                <a:ea typeface="HG丸ｺﾞｼｯｸM-PRO" panose="020F0600000000000000" pitchFamily="50" charset="-128"/>
              </a:rPr>
              <a:t>今後も、地域の高齢者と交流する機会をつくり、総合相談窓口の周知をおこない安心して相談ができるような工夫が必要です。</a:t>
            </a:r>
          </a:p>
        </p:txBody>
      </p:sp>
      <p:sp>
        <p:nvSpPr>
          <p:cNvPr id="6" name="スライド番号プレースホルダー 5"/>
          <p:cNvSpPr>
            <a:spLocks noGrp="1"/>
          </p:cNvSpPr>
          <p:nvPr>
            <p:ph type="sldNum" sz="quarter" idx="12"/>
          </p:nvPr>
        </p:nvSpPr>
        <p:spPr/>
        <p:txBody>
          <a:bodyPr/>
          <a:lstStyle/>
          <a:p>
            <a:fld id="{21ED86A7-1739-4457-9A7E-4B8ACB34DADF}" type="slidenum">
              <a:rPr kumimoji="1" lang="ja-JP" altLang="en-US" smtClean="0"/>
              <a:t>14</a:t>
            </a:fld>
            <a:endParaRPr kumimoji="1" lang="ja-JP" altLang="en-US" dirty="0"/>
          </a:p>
        </p:txBody>
      </p:sp>
      <p:graphicFrame>
        <p:nvGraphicFramePr>
          <p:cNvPr id="10" name="グラフ 9"/>
          <p:cNvGraphicFramePr/>
          <p:nvPr>
            <p:extLst>
              <p:ext uri="{D42A27DB-BD31-4B8C-83A1-F6EECF244321}">
                <p14:modId xmlns:p14="http://schemas.microsoft.com/office/powerpoint/2010/main" val="3879071919"/>
              </p:ext>
            </p:extLst>
          </p:nvPr>
        </p:nvGraphicFramePr>
        <p:xfrm>
          <a:off x="2294210" y="1292391"/>
          <a:ext cx="4866819"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087843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681038" y="280220"/>
            <a:ext cx="8543925" cy="556126"/>
          </a:xfrm>
        </p:spPr>
        <p:txBody>
          <a:bodyPr>
            <a:normAutofit/>
          </a:bodyPr>
          <a:lstStyle/>
          <a:p>
            <a:r>
              <a:rPr lang="ja-JP" altLang="en-US" sz="3200" dirty="0">
                <a:latin typeface="HG丸ｺﾞｼｯｸM-PRO" panose="020F0600000000000000" pitchFamily="50" charset="-128"/>
                <a:ea typeface="HG丸ｺﾞｼｯｸM-PRO" panose="020F0600000000000000" pitchFamily="50" charset="-128"/>
              </a:rPr>
              <a:t>高齢者の地域生活を支えるつながりづくり</a:t>
            </a:r>
            <a:endParaRPr kumimoji="1" lang="ja-JP" altLang="en-US" sz="3200" dirty="0"/>
          </a:p>
        </p:txBody>
      </p:sp>
      <p:sp>
        <p:nvSpPr>
          <p:cNvPr id="3" name="コンテンツ プレースホルダー 2"/>
          <p:cNvSpPr>
            <a:spLocks noGrp="1"/>
          </p:cNvSpPr>
          <p:nvPr>
            <p:ph idx="1"/>
          </p:nvPr>
        </p:nvSpPr>
        <p:spPr>
          <a:xfrm>
            <a:off x="822037" y="836347"/>
            <a:ext cx="8801648" cy="5741433"/>
          </a:xfrm>
        </p:spPr>
        <p:txBody>
          <a:bodyPr>
            <a:noAutofit/>
          </a:bodyPr>
          <a:lstStyle/>
          <a:p>
            <a:pPr marL="0" indent="0">
              <a:buNone/>
            </a:pP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在宅医療・介護連携の推進の取組み</a:t>
            </a:r>
            <a:r>
              <a:rPr lang="en-US" altLang="ja-JP" sz="1400" dirty="0">
                <a:latin typeface="HG丸ｺﾞｼｯｸM-PRO" panose="020F0600000000000000" pitchFamily="50" charset="-128"/>
                <a:ea typeface="HG丸ｺﾞｼｯｸM-PRO" panose="020F0600000000000000" pitchFamily="50" charset="-128"/>
              </a:rPr>
              <a:t>】</a:t>
            </a:r>
          </a:p>
          <a:p>
            <a:r>
              <a:rPr lang="ja-JP" altLang="en-US" sz="1400" dirty="0">
                <a:latin typeface="HG丸ｺﾞｼｯｸM-PRO" panose="020F0600000000000000" pitchFamily="50" charset="-128"/>
                <a:ea typeface="HG丸ｺﾞｼｯｸM-PRO" panose="020F0600000000000000" pitchFamily="50" charset="-128"/>
              </a:rPr>
              <a:t>西区では、区内病院医療ソーシャルワーカー、訪問看護ステーション看護師、ケアマネジャーなどがコーディネーターとなり地域の在宅医療・介護の連携をサポートする「西区在宅医療・介護連携相談支援室」を開設しています。</a:t>
            </a:r>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在宅医療・介護連携にかかる相談支援として、在宅医療・介護連携相談支援室による相談活動を継続しました。また、地域資源の把握と広報（医療機関マップの更新・配布や広報誌ハーモニーの毎月発行）を行いました。</a:t>
            </a:r>
          </a:p>
          <a:p>
            <a:r>
              <a:rPr lang="ja-JP" altLang="en-US" sz="1400" dirty="0">
                <a:latin typeface="HG丸ｺﾞｼｯｸM-PRO" panose="020F0600000000000000" pitchFamily="50" charset="-128"/>
                <a:ea typeface="HG丸ｺﾞｼｯｸM-PRO" panose="020F0600000000000000" pitchFamily="50" charset="-128"/>
              </a:rPr>
              <a:t>医療・介護関係者の情報共有の支援として、看取りや入退院支援など、多職種のサービス提供者と主治医が円滑に連携を進めるため情報共有ツール「大阪市西区連携シート」を活用しておりましたが、シートを使わずとも連携が順調に進むことが増えたため、令和</a:t>
            </a:r>
            <a:r>
              <a:rPr lang="en-US" altLang="ja-JP" sz="1400" dirty="0">
                <a:latin typeface="HG丸ｺﾞｼｯｸM-PRO" panose="020F0600000000000000" pitchFamily="50" charset="-128"/>
                <a:ea typeface="HG丸ｺﾞｼｯｸM-PRO" panose="020F0600000000000000" pitchFamily="50" charset="-128"/>
              </a:rPr>
              <a:t>6</a:t>
            </a:r>
            <a:r>
              <a:rPr lang="ja-JP" altLang="en-US" sz="1400" dirty="0">
                <a:latin typeface="HG丸ｺﾞｼｯｸM-PRO" panose="020F0600000000000000" pitchFamily="50" charset="-128"/>
                <a:ea typeface="HG丸ｺﾞｼｯｸM-PRO" panose="020F0600000000000000" pitchFamily="50" charset="-128"/>
              </a:rPr>
              <a:t>年度からはシートの積極的活用を終了しました。今後は、救急受診時に医療・介護関係者が情報を連携するための新たなツールを検討中です。</a:t>
            </a:r>
            <a:endParaRPr lang="ja-JP" altLang="en-US" sz="1400" strike="sngStrike" dirty="0">
              <a:latin typeface="HG丸ｺﾞｼｯｸM-PRO" panose="020F0600000000000000" pitchFamily="50" charset="-128"/>
              <a:ea typeface="HG丸ｺﾞｼｯｸM-PRO" panose="020F0600000000000000" pitchFamily="50" charset="-128"/>
            </a:endParaRPr>
          </a:p>
          <a:p>
            <a:pPr>
              <a:buFont typeface="Wingdings" panose="05000000000000000000" pitchFamily="2" charset="2"/>
              <a:buChar char="Ø"/>
            </a:pPr>
            <a:r>
              <a:rPr lang="ja-JP" altLang="en-US" sz="1400" dirty="0">
                <a:latin typeface="HG丸ｺﾞｼｯｸM-PRO" panose="020F0600000000000000" pitchFamily="50" charset="-128"/>
                <a:ea typeface="HG丸ｺﾞｼｯｸM-PRO" panose="020F0600000000000000" pitchFamily="50" charset="-128"/>
              </a:rPr>
              <a:t>高齢者が医療や介護が必要な状態になっても、在宅医療・介護を包括的・継続的に受けることができ、地域での暮らしを続けていけるよう、医療機関と介護事業者の連携を推進しています。</a:t>
            </a:r>
            <a:endParaRPr lang="ja-JP" altLang="en-US" sz="1400" dirty="0"/>
          </a:p>
          <a:p>
            <a:endParaRPr lang="en-US" altLang="ja-JP" sz="1400" dirty="0"/>
          </a:p>
          <a:p>
            <a:endParaRPr lang="ja-JP" altLang="en-US" sz="1800" dirty="0"/>
          </a:p>
        </p:txBody>
      </p:sp>
      <p:sp>
        <p:nvSpPr>
          <p:cNvPr id="2" name="スライド番号プレースホルダー 1"/>
          <p:cNvSpPr>
            <a:spLocks noGrp="1"/>
          </p:cNvSpPr>
          <p:nvPr>
            <p:ph type="sldNum" sz="quarter" idx="12"/>
          </p:nvPr>
        </p:nvSpPr>
        <p:spPr/>
        <p:txBody>
          <a:bodyPr/>
          <a:lstStyle/>
          <a:p>
            <a:fld id="{21ED86A7-1739-4457-9A7E-4B8ACB34DADF}" type="slidenum">
              <a:rPr kumimoji="1" lang="ja-JP" altLang="en-US" smtClean="0"/>
              <a:t>15</a:t>
            </a:fld>
            <a:endParaRPr kumimoji="1" lang="ja-JP" altLang="en-US"/>
          </a:p>
        </p:txBody>
      </p:sp>
      <p:graphicFrame>
        <p:nvGraphicFramePr>
          <p:cNvPr id="7" name="表 6"/>
          <p:cNvGraphicFramePr>
            <a:graphicFrameLocks noGrp="1"/>
          </p:cNvGraphicFramePr>
          <p:nvPr>
            <p:extLst>
              <p:ext uri="{D42A27DB-BD31-4B8C-83A1-F6EECF244321}">
                <p14:modId xmlns:p14="http://schemas.microsoft.com/office/powerpoint/2010/main" val="727966023"/>
              </p:ext>
            </p:extLst>
          </p:nvPr>
        </p:nvGraphicFramePr>
        <p:xfrm>
          <a:off x="913172" y="2021459"/>
          <a:ext cx="8311792" cy="2263140"/>
        </p:xfrm>
        <a:graphic>
          <a:graphicData uri="http://schemas.openxmlformats.org/drawingml/2006/table">
            <a:tbl>
              <a:tblPr firstRow="1" bandRow="1">
                <a:tableStyleId>{5C22544A-7EE6-4342-B048-85BDC9FD1C3A}</a:tableStyleId>
              </a:tblPr>
              <a:tblGrid>
                <a:gridCol w="2526785">
                  <a:extLst>
                    <a:ext uri="{9D8B030D-6E8A-4147-A177-3AD203B41FA5}">
                      <a16:colId xmlns:a16="http://schemas.microsoft.com/office/drawing/2014/main" val="1207228767"/>
                    </a:ext>
                  </a:extLst>
                </a:gridCol>
                <a:gridCol w="1140120">
                  <a:extLst>
                    <a:ext uri="{9D8B030D-6E8A-4147-A177-3AD203B41FA5}">
                      <a16:colId xmlns:a16="http://schemas.microsoft.com/office/drawing/2014/main" val="1807374361"/>
                    </a:ext>
                  </a:extLst>
                </a:gridCol>
                <a:gridCol w="1168985">
                  <a:extLst>
                    <a:ext uri="{9D8B030D-6E8A-4147-A177-3AD203B41FA5}">
                      <a16:colId xmlns:a16="http://schemas.microsoft.com/office/drawing/2014/main" val="61981961"/>
                    </a:ext>
                  </a:extLst>
                </a:gridCol>
                <a:gridCol w="1154552">
                  <a:extLst>
                    <a:ext uri="{9D8B030D-6E8A-4147-A177-3AD203B41FA5}">
                      <a16:colId xmlns:a16="http://schemas.microsoft.com/office/drawing/2014/main" val="2503319886"/>
                    </a:ext>
                  </a:extLst>
                </a:gridCol>
                <a:gridCol w="1154552">
                  <a:extLst>
                    <a:ext uri="{9D8B030D-6E8A-4147-A177-3AD203B41FA5}">
                      <a16:colId xmlns:a16="http://schemas.microsoft.com/office/drawing/2014/main" val="3558652838"/>
                    </a:ext>
                  </a:extLst>
                </a:gridCol>
                <a:gridCol w="1166798">
                  <a:extLst>
                    <a:ext uri="{9D8B030D-6E8A-4147-A177-3AD203B41FA5}">
                      <a16:colId xmlns:a16="http://schemas.microsoft.com/office/drawing/2014/main" val="3275206063"/>
                    </a:ext>
                  </a:extLst>
                </a:gridCol>
              </a:tblGrid>
              <a:tr h="265801">
                <a:tc>
                  <a:txBody>
                    <a:bodyPr/>
                    <a:lstStyle/>
                    <a:p>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r>
                        <a:rPr kumimoji="1" lang="ja-JP" altLang="en-US" sz="1400" b="0" dirty="0">
                          <a:latin typeface="HG丸ｺﾞｼｯｸM-PRO" panose="020F0600000000000000" pitchFamily="50" charset="-128"/>
                          <a:ea typeface="HG丸ｺﾞｼｯｸM-PRO" panose="020F0600000000000000" pitchFamily="50" charset="-128"/>
                        </a:rPr>
                        <a:t>令和２年度</a:t>
                      </a:r>
                    </a:p>
                  </a:txBody>
                  <a:tcPr marL="68580" marR="68580" marT="34290" marB="34290"/>
                </a:tc>
                <a:tc>
                  <a:txBody>
                    <a:bodyPr/>
                    <a:lstStyle/>
                    <a:p>
                      <a:r>
                        <a:rPr kumimoji="1" lang="ja-JP" altLang="en-US" sz="1400" b="0" dirty="0">
                          <a:latin typeface="HG丸ｺﾞｼｯｸM-PRO" panose="020F0600000000000000" pitchFamily="50" charset="-128"/>
                          <a:ea typeface="HG丸ｺﾞｼｯｸM-PRO" panose="020F0600000000000000" pitchFamily="50" charset="-128"/>
                        </a:rPr>
                        <a:t>令和３年度</a:t>
                      </a:r>
                    </a:p>
                  </a:txBody>
                  <a:tcPr marL="68580" marR="68580" marT="34290" marB="34290"/>
                </a:tc>
                <a:tc>
                  <a:txBody>
                    <a:bodyPr/>
                    <a:lstStyle/>
                    <a:p>
                      <a:r>
                        <a:rPr kumimoji="1" lang="ja-JP" altLang="en-US" sz="1400" b="0" dirty="0">
                          <a:latin typeface="HG丸ｺﾞｼｯｸM-PRO" panose="020F0600000000000000" pitchFamily="50" charset="-128"/>
                          <a:ea typeface="HG丸ｺﾞｼｯｸM-PRO" panose="020F0600000000000000" pitchFamily="50" charset="-128"/>
                        </a:rPr>
                        <a:t>令和４年度</a:t>
                      </a:r>
                    </a:p>
                  </a:txBody>
                  <a:tcPr marL="68580" marR="68580" marT="34290" marB="34290"/>
                </a:tc>
                <a:tc>
                  <a:txBody>
                    <a:bodyPr/>
                    <a:lstStyle/>
                    <a:p>
                      <a:r>
                        <a:rPr kumimoji="1" lang="ja-JP" altLang="en-US" sz="1400" b="0" dirty="0">
                          <a:latin typeface="HG丸ｺﾞｼｯｸM-PRO" panose="020F0600000000000000" pitchFamily="50" charset="-128"/>
                          <a:ea typeface="HG丸ｺﾞｼｯｸM-PRO" panose="020F0600000000000000" pitchFamily="50" charset="-128"/>
                        </a:rPr>
                        <a:t>令和５年度</a:t>
                      </a:r>
                    </a:p>
                  </a:txBody>
                  <a:tcPr marL="68580" marR="68580" marT="34290" marB="34290"/>
                </a:tc>
                <a:tc>
                  <a:txBody>
                    <a:bodyPr/>
                    <a:lstStyle/>
                    <a:p>
                      <a:r>
                        <a:rPr kumimoji="1" lang="ja-JP" altLang="en-US" sz="1400" b="0" dirty="0">
                          <a:latin typeface="HG丸ｺﾞｼｯｸM-PRO" panose="020F0600000000000000" pitchFamily="50" charset="-128"/>
                          <a:ea typeface="HG丸ｺﾞｼｯｸM-PRO" panose="020F0600000000000000" pitchFamily="50" charset="-128"/>
                        </a:rPr>
                        <a:t>令和６年度</a:t>
                      </a:r>
                    </a:p>
                  </a:txBody>
                  <a:tcPr marL="68580" marR="68580" marT="34290" marB="34290"/>
                </a:tc>
                <a:extLst>
                  <a:ext uri="{0D108BD9-81ED-4DB2-BD59-A6C34878D82A}">
                    <a16:rowId xmlns:a16="http://schemas.microsoft.com/office/drawing/2014/main" val="4128432150"/>
                  </a:ext>
                </a:extLst>
              </a:tr>
              <a:tr h="273740">
                <a:tc>
                  <a:txBody>
                    <a:bodyPr/>
                    <a:lstStyle/>
                    <a:p>
                      <a:r>
                        <a:rPr kumimoji="1" lang="ja-JP" altLang="en-US" sz="1400" dirty="0">
                          <a:latin typeface="HG丸ｺﾞｼｯｸM-PRO" panose="020F0600000000000000" pitchFamily="50" charset="-128"/>
                          <a:ea typeface="HG丸ｺﾞｼｯｸM-PRO" panose="020F0600000000000000" pitchFamily="50" charset="-128"/>
                        </a:rPr>
                        <a:t>相談件数（件）</a:t>
                      </a:r>
                      <a:endParaRPr kumimoji="1" lang="en-US" altLang="ja-JP" sz="1400" dirty="0">
                        <a:latin typeface="HG丸ｺﾞｼｯｸM-PRO" panose="020F0600000000000000" pitchFamily="50" charset="-128"/>
                        <a:ea typeface="HG丸ｺﾞｼｯｸM-PRO" panose="020F0600000000000000" pitchFamily="50" charset="-128"/>
                      </a:endParaRPr>
                    </a:p>
                    <a:p>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74</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85</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54</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63</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30</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marL="68580" marR="68580" marT="34290" marB="34290"/>
                </a:tc>
                <a:extLst>
                  <a:ext uri="{0D108BD9-81ED-4DB2-BD59-A6C34878D82A}">
                    <a16:rowId xmlns:a16="http://schemas.microsoft.com/office/drawing/2014/main" val="67138146"/>
                  </a:ext>
                </a:extLst>
              </a:tr>
              <a:tr h="265801">
                <a:tc>
                  <a:txBody>
                    <a:bodyPr/>
                    <a:lstStyle/>
                    <a:p>
                      <a:r>
                        <a:rPr kumimoji="1" lang="ja-JP" altLang="en-US" sz="1400" dirty="0">
                          <a:latin typeface="HG丸ｺﾞｼｯｸM-PRO" panose="020F0600000000000000" pitchFamily="50" charset="-128"/>
                          <a:ea typeface="HG丸ｺﾞｼｯｸM-PRO" panose="020F0600000000000000" pitchFamily="50" charset="-128"/>
                        </a:rPr>
                        <a:t>医療・介護連携研修会（回）</a:t>
                      </a:r>
                      <a:endParaRPr kumimoji="1" lang="en-US" altLang="ja-JP" sz="1400" dirty="0">
                        <a:latin typeface="HG丸ｺﾞｼｯｸM-PRO" panose="020F0600000000000000" pitchFamily="50" charset="-128"/>
                        <a:ea typeface="HG丸ｺﾞｼｯｸM-PRO" panose="020F0600000000000000" pitchFamily="50" charset="-128"/>
                      </a:endParaRPr>
                    </a:p>
                    <a:p>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3</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ja-JP" altLang="en-US" sz="1400" dirty="0">
                          <a:latin typeface="HG丸ｺﾞｼｯｸM-PRO" panose="020F0600000000000000" pitchFamily="50" charset="-128"/>
                          <a:ea typeface="HG丸ｺﾞｼｯｸM-PRO" panose="020F0600000000000000" pitchFamily="50" charset="-128"/>
                        </a:rPr>
                        <a:t>中止</a:t>
                      </a: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1</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1</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1</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marL="68580" marR="68580" marT="34290" marB="34290"/>
                </a:tc>
                <a:extLst>
                  <a:ext uri="{0D108BD9-81ED-4DB2-BD59-A6C34878D82A}">
                    <a16:rowId xmlns:a16="http://schemas.microsoft.com/office/drawing/2014/main" val="221663312"/>
                  </a:ext>
                </a:extLst>
              </a:tr>
              <a:tr h="265801">
                <a:tc>
                  <a:txBody>
                    <a:bodyPr/>
                    <a:lstStyle/>
                    <a:p>
                      <a:r>
                        <a:rPr kumimoji="1" lang="ja-JP" altLang="en-US" sz="1400" dirty="0">
                          <a:latin typeface="HG丸ｺﾞｼｯｸM-PRO" panose="020F0600000000000000" pitchFamily="50" charset="-128"/>
                          <a:ea typeface="HG丸ｺﾞｼｯｸM-PRO" panose="020F0600000000000000" pitchFamily="50" charset="-128"/>
                        </a:rPr>
                        <a:t>「西区つながる医療マップ」の作成・配布（部）</a:t>
                      </a: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3,000</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3,000</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3,000</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4,000</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5,000</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marL="68580" marR="68580" marT="34290" marB="34290"/>
                </a:tc>
                <a:extLst>
                  <a:ext uri="{0D108BD9-81ED-4DB2-BD59-A6C34878D82A}">
                    <a16:rowId xmlns:a16="http://schemas.microsoft.com/office/drawing/2014/main" val="561490541"/>
                  </a:ext>
                </a:extLst>
              </a:tr>
              <a:tr h="339936">
                <a:tc>
                  <a:txBody>
                    <a:bodyPr/>
                    <a:lstStyle/>
                    <a:p>
                      <a:r>
                        <a:rPr kumimoji="1" lang="ja-JP" altLang="en-US" sz="1400" dirty="0">
                          <a:latin typeface="HG丸ｺﾞｼｯｸM-PRO" panose="020F0600000000000000" pitchFamily="50" charset="-128"/>
                          <a:ea typeface="HG丸ｺﾞｼｯｸM-PRO" panose="020F0600000000000000" pitchFamily="50" charset="-128"/>
                        </a:rPr>
                        <a:t>「大阪市西区連携シート」の利用数（枚）</a:t>
                      </a: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288</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540</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359</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203</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a:t>
                      </a:r>
                    </a:p>
                  </a:txBody>
                  <a:tcPr marL="68580" marR="68580" marT="34290" marB="34290"/>
                </a:tc>
                <a:extLst>
                  <a:ext uri="{0D108BD9-81ED-4DB2-BD59-A6C34878D82A}">
                    <a16:rowId xmlns:a16="http://schemas.microsoft.com/office/drawing/2014/main" val="3547538238"/>
                  </a:ext>
                </a:extLst>
              </a:tr>
            </a:tbl>
          </a:graphicData>
        </a:graphic>
      </p:graphicFrame>
    </p:spTree>
    <p:extLst>
      <p:ext uri="{BB962C8B-B14F-4D97-AF65-F5344CB8AC3E}">
        <p14:creationId xmlns:p14="http://schemas.microsoft.com/office/powerpoint/2010/main" val="30943819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9" y="265073"/>
            <a:ext cx="8543925" cy="887331"/>
          </a:xfrm>
        </p:spPr>
        <p:txBody>
          <a:bodyPr>
            <a:normAutofit/>
          </a:bodyPr>
          <a:lstStyle/>
          <a:p>
            <a:r>
              <a:rPr lang="ja-JP" altLang="en-US" sz="3200" dirty="0">
                <a:latin typeface="HG丸ｺﾞｼｯｸM-PRO" panose="020F0600000000000000" pitchFamily="50" charset="-128"/>
                <a:ea typeface="HG丸ｺﾞｼｯｸM-PRO" panose="020F0600000000000000" pitchFamily="50" charset="-128"/>
              </a:rPr>
              <a:t>高齢者の地域生活を支えるつながりづくり</a:t>
            </a:r>
            <a:endParaRPr kumimoji="1" lang="ja-JP" altLang="en-US" sz="3200"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a:xfrm>
            <a:off x="681039" y="1022217"/>
            <a:ext cx="8543925" cy="4473287"/>
          </a:xfrm>
        </p:spPr>
        <p:txBody>
          <a:bodyPr>
            <a:noAutofit/>
          </a:bodyPr>
          <a:lstStyle/>
          <a:p>
            <a:endParaRPr lang="en-US" altLang="ja-JP" sz="1600" dirty="0">
              <a:latin typeface="HG丸ｺﾞｼｯｸM-PRO" panose="020F0600000000000000" pitchFamily="50" charset="-128"/>
              <a:ea typeface="HG丸ｺﾞｼｯｸM-PRO" panose="020F0600000000000000" pitchFamily="50" charset="-128"/>
            </a:endParaRPr>
          </a:p>
          <a:p>
            <a:pPr marL="0" indent="0">
              <a:buNone/>
            </a:pP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認知症強化型地域包括支援センターの取組み</a:t>
            </a:r>
            <a:r>
              <a:rPr lang="en-US" altLang="ja-JP" sz="1400" dirty="0">
                <a:latin typeface="HG丸ｺﾞｼｯｸM-PRO" panose="020F0600000000000000" pitchFamily="50" charset="-128"/>
                <a:ea typeface="HG丸ｺﾞｼｯｸM-PRO" panose="020F0600000000000000" pitchFamily="50" charset="-128"/>
              </a:rPr>
              <a:t>】</a:t>
            </a:r>
          </a:p>
          <a:p>
            <a:r>
              <a:rPr lang="ja-JP" altLang="en-US" sz="1400" dirty="0">
                <a:latin typeface="HG丸ｺﾞｼｯｸM-PRO" panose="020F0600000000000000" pitchFamily="50" charset="-128"/>
                <a:ea typeface="HG丸ｺﾞｼｯｸM-PRO" panose="020F0600000000000000" pitchFamily="50" charset="-128"/>
              </a:rPr>
              <a:t>認知症の早期発見・診断・対応を行うため、専門職（認知症サポート医、医療職、福祉職）のチームが認知症の方と家族を訪問し、専門医による鑑別診断等をふまえ、オレンジチーム（認知症初期集中支援チーム）として集中的に自立生活を支援しました。</a:t>
            </a: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包括広報誌に相談窓口の周知に繋がる記事を掲載する等の取組みを続けたことで相談が認知され、一定数の相談・対応が続いています。</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認知症講演会並びに医療・介護・福祉の専門職による認知症相談会を実施するなど、啓発活動に取り組んだほか、認知症の方を介護している家族のつどいを実施し、専門医の講義や座談会を通じて、介護家族の交流の場の提供をしました。また、地域で認知症高齢者を支援するため、医療・介護地域支援者等関係者の交流会を開催しています。</a:t>
            </a:r>
            <a:endParaRPr lang="en-US" altLang="ja-JP" sz="1400" dirty="0">
              <a:latin typeface="HG丸ｺﾞｼｯｸM-PRO" panose="020F0600000000000000" pitchFamily="50" charset="-128"/>
              <a:ea typeface="HG丸ｺﾞｼｯｸM-PRO" panose="020F0600000000000000" pitchFamily="50" charset="-128"/>
            </a:endParaRPr>
          </a:p>
          <a:p>
            <a:pPr>
              <a:buFont typeface="Wingdings" panose="05000000000000000000" pitchFamily="2" charset="2"/>
              <a:buChar char="Ø"/>
            </a:pPr>
            <a:r>
              <a:rPr lang="ja-JP" altLang="en-US" sz="1400" dirty="0">
                <a:latin typeface="HG丸ｺﾞｼｯｸM-PRO" panose="020F0600000000000000" pitchFamily="50" charset="-128"/>
                <a:ea typeface="HG丸ｺﾞｼｯｸM-PRO" panose="020F0600000000000000" pitchFamily="50" charset="-128"/>
              </a:rPr>
              <a:t>認知症になっても本人の意思が尊重され、できる限り住み慣れた地域で暮らし続けられるような支援が求められます。</a:t>
            </a:r>
            <a:endParaRPr lang="en-US" altLang="ja-JP" sz="1400" dirty="0">
              <a:latin typeface="HG丸ｺﾞｼｯｸM-PRO" panose="020F0600000000000000" pitchFamily="50" charset="-128"/>
              <a:ea typeface="HG丸ｺﾞｼｯｸM-PRO" panose="020F0600000000000000" pitchFamily="50" charset="-128"/>
            </a:endParaRPr>
          </a:p>
        </p:txBody>
      </p:sp>
      <p:sp>
        <p:nvSpPr>
          <p:cNvPr id="5" name="スライド番号プレースホルダー 4"/>
          <p:cNvSpPr>
            <a:spLocks noGrp="1"/>
          </p:cNvSpPr>
          <p:nvPr>
            <p:ph type="sldNum" sz="quarter" idx="12"/>
          </p:nvPr>
        </p:nvSpPr>
        <p:spPr>
          <a:xfrm>
            <a:off x="7377039" y="5666401"/>
            <a:ext cx="2057400" cy="273844"/>
          </a:xfrm>
        </p:spPr>
        <p:txBody>
          <a:bodyPr/>
          <a:lstStyle/>
          <a:p>
            <a:fld id="{21ED86A7-1739-4457-9A7E-4B8ACB34DADF}" type="slidenum">
              <a:rPr kumimoji="1" lang="ja-JP" altLang="en-US" smtClean="0"/>
              <a:t>16</a:t>
            </a:fld>
            <a:endParaRPr kumimoji="1" lang="ja-JP" altLang="en-US" dirty="0"/>
          </a:p>
        </p:txBody>
      </p:sp>
      <p:graphicFrame>
        <p:nvGraphicFramePr>
          <p:cNvPr id="4" name="コンテンツ プレースホルダー 3"/>
          <p:cNvGraphicFramePr>
            <a:graphicFrameLocks/>
          </p:cNvGraphicFramePr>
          <p:nvPr>
            <p:extLst>
              <p:ext uri="{D42A27DB-BD31-4B8C-83A1-F6EECF244321}">
                <p14:modId xmlns:p14="http://schemas.microsoft.com/office/powerpoint/2010/main" val="3642923807"/>
              </p:ext>
            </p:extLst>
          </p:nvPr>
        </p:nvGraphicFramePr>
        <p:xfrm>
          <a:off x="912227" y="2396572"/>
          <a:ext cx="8202276" cy="731520"/>
        </p:xfrm>
        <a:graphic>
          <a:graphicData uri="http://schemas.openxmlformats.org/drawingml/2006/table">
            <a:tbl>
              <a:tblPr firstRow="1" bandRow="1">
                <a:tableStyleId>{5C22544A-7EE6-4342-B048-85BDC9FD1C3A}</a:tableStyleId>
              </a:tblPr>
              <a:tblGrid>
                <a:gridCol w="2703929">
                  <a:extLst>
                    <a:ext uri="{9D8B030D-6E8A-4147-A177-3AD203B41FA5}">
                      <a16:colId xmlns:a16="http://schemas.microsoft.com/office/drawing/2014/main" val="2397195762"/>
                    </a:ext>
                  </a:extLst>
                </a:gridCol>
                <a:gridCol w="1118076">
                  <a:extLst>
                    <a:ext uri="{9D8B030D-6E8A-4147-A177-3AD203B41FA5}">
                      <a16:colId xmlns:a16="http://schemas.microsoft.com/office/drawing/2014/main" val="4213159446"/>
                    </a:ext>
                  </a:extLst>
                </a:gridCol>
                <a:gridCol w="1076633">
                  <a:extLst>
                    <a:ext uri="{9D8B030D-6E8A-4147-A177-3AD203B41FA5}">
                      <a16:colId xmlns:a16="http://schemas.microsoft.com/office/drawing/2014/main" val="3312207031"/>
                    </a:ext>
                  </a:extLst>
                </a:gridCol>
                <a:gridCol w="1091380">
                  <a:extLst>
                    <a:ext uri="{9D8B030D-6E8A-4147-A177-3AD203B41FA5}">
                      <a16:colId xmlns:a16="http://schemas.microsoft.com/office/drawing/2014/main" val="1719558932"/>
                    </a:ext>
                  </a:extLst>
                </a:gridCol>
                <a:gridCol w="1120878">
                  <a:extLst>
                    <a:ext uri="{9D8B030D-6E8A-4147-A177-3AD203B41FA5}">
                      <a16:colId xmlns:a16="http://schemas.microsoft.com/office/drawing/2014/main" val="22638648"/>
                    </a:ext>
                  </a:extLst>
                </a:gridCol>
                <a:gridCol w="1091380">
                  <a:extLst>
                    <a:ext uri="{9D8B030D-6E8A-4147-A177-3AD203B41FA5}">
                      <a16:colId xmlns:a16="http://schemas.microsoft.com/office/drawing/2014/main" val="1121081309"/>
                    </a:ext>
                  </a:extLst>
                </a:gridCol>
              </a:tblGrid>
              <a:tr h="190715">
                <a:tc>
                  <a:txBody>
                    <a:bodyPr/>
                    <a:lstStyle/>
                    <a:p>
                      <a:endParaRPr kumimoji="1" lang="ja-JP" altLang="en-US" sz="13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r>
                        <a:rPr kumimoji="1" lang="ja-JP" altLang="en-US" sz="1300" b="0" dirty="0">
                          <a:latin typeface="HG丸ｺﾞｼｯｸM-PRO" panose="020F0600000000000000" pitchFamily="50" charset="-128"/>
                          <a:ea typeface="HG丸ｺﾞｼｯｸM-PRO" panose="020F0600000000000000" pitchFamily="50" charset="-128"/>
                        </a:rPr>
                        <a:t>令和２年度</a:t>
                      </a:r>
                    </a:p>
                  </a:txBody>
                  <a:tcPr marL="68580" marR="68580" marT="34290" marB="34290"/>
                </a:tc>
                <a:tc>
                  <a:txBody>
                    <a:bodyPr/>
                    <a:lstStyle/>
                    <a:p>
                      <a:r>
                        <a:rPr kumimoji="1" lang="ja-JP" altLang="en-US" sz="1300" b="0" dirty="0">
                          <a:latin typeface="HG丸ｺﾞｼｯｸM-PRO" panose="020F0600000000000000" pitchFamily="50" charset="-128"/>
                          <a:ea typeface="HG丸ｺﾞｼｯｸM-PRO" panose="020F0600000000000000" pitchFamily="50" charset="-128"/>
                        </a:rPr>
                        <a:t>令和３年度</a:t>
                      </a:r>
                    </a:p>
                  </a:txBody>
                  <a:tcPr marL="68580" marR="68580" marT="34290" marB="34290"/>
                </a:tc>
                <a:tc>
                  <a:txBody>
                    <a:bodyPr/>
                    <a:lstStyle/>
                    <a:p>
                      <a:r>
                        <a:rPr kumimoji="1" lang="ja-JP" altLang="en-US" sz="1300" b="0" dirty="0">
                          <a:latin typeface="HG丸ｺﾞｼｯｸM-PRO" panose="020F0600000000000000" pitchFamily="50" charset="-128"/>
                          <a:ea typeface="HG丸ｺﾞｼｯｸM-PRO" panose="020F0600000000000000" pitchFamily="50" charset="-128"/>
                        </a:rPr>
                        <a:t>令和４年度</a:t>
                      </a:r>
                    </a:p>
                  </a:txBody>
                  <a:tcPr marL="68580" marR="68580" marT="34290" marB="34290"/>
                </a:tc>
                <a:tc>
                  <a:txBody>
                    <a:bodyPr/>
                    <a:lstStyle/>
                    <a:p>
                      <a:r>
                        <a:rPr kumimoji="1" lang="ja-JP" altLang="en-US" sz="1300" b="0" dirty="0">
                          <a:latin typeface="HG丸ｺﾞｼｯｸM-PRO" panose="020F0600000000000000" pitchFamily="50" charset="-128"/>
                          <a:ea typeface="HG丸ｺﾞｼｯｸM-PRO" panose="020F0600000000000000" pitchFamily="50" charset="-128"/>
                        </a:rPr>
                        <a:t>令和５年度</a:t>
                      </a:r>
                    </a:p>
                  </a:txBody>
                  <a:tcPr marL="68580" marR="68580" marT="34290" marB="34290"/>
                </a:tc>
                <a:tc>
                  <a:txBody>
                    <a:bodyPr/>
                    <a:lstStyle/>
                    <a:p>
                      <a:r>
                        <a:rPr kumimoji="1" lang="ja-JP" altLang="en-US" sz="1300" b="0" dirty="0">
                          <a:latin typeface="HG丸ｺﾞｼｯｸM-PRO" panose="020F0600000000000000" pitchFamily="50" charset="-128"/>
                          <a:ea typeface="HG丸ｺﾞｼｯｸM-PRO" panose="020F0600000000000000" pitchFamily="50" charset="-128"/>
                        </a:rPr>
                        <a:t>令和６年度</a:t>
                      </a:r>
                    </a:p>
                  </a:txBody>
                  <a:tcPr marL="68580" marR="68580" marT="34290" marB="34290"/>
                </a:tc>
                <a:extLst>
                  <a:ext uri="{0D108BD9-81ED-4DB2-BD59-A6C34878D82A}">
                    <a16:rowId xmlns:a16="http://schemas.microsoft.com/office/drawing/2014/main" val="112251156"/>
                  </a:ext>
                </a:extLst>
              </a:tr>
              <a:tr h="268277">
                <a:tc>
                  <a:txBody>
                    <a:bodyPr/>
                    <a:lstStyle/>
                    <a:p>
                      <a:r>
                        <a:rPr kumimoji="1" lang="ja-JP" altLang="en-US" sz="1300" dirty="0">
                          <a:latin typeface="HG丸ｺﾞｼｯｸM-PRO" panose="020F0600000000000000" pitchFamily="50" charset="-128"/>
                          <a:ea typeface="HG丸ｺﾞｼｯｸM-PRO" panose="020F0600000000000000" pitchFamily="50" charset="-128"/>
                        </a:rPr>
                        <a:t>オレンジチーム（認知症初期集中支援チーム）の活動</a:t>
                      </a:r>
                    </a:p>
                  </a:txBody>
                  <a:tcPr marL="68580" marR="68580" marT="34290" marB="34290"/>
                </a:tc>
                <a:tc>
                  <a:txBody>
                    <a:bodyPr/>
                    <a:lstStyle/>
                    <a:p>
                      <a:pPr algn="r"/>
                      <a:r>
                        <a:rPr kumimoji="1" lang="ja-JP" altLang="en-US" sz="1300" dirty="0">
                          <a:solidFill>
                            <a:schemeClr val="tx1"/>
                          </a:solidFill>
                          <a:latin typeface="HG丸ｺﾞｼｯｸM-PRO" panose="020F0600000000000000" pitchFamily="50" charset="-128"/>
                          <a:ea typeface="HG丸ｺﾞｼｯｸM-PRO" panose="020F0600000000000000" pitchFamily="50" charset="-128"/>
                        </a:rPr>
                        <a:t>４１</a:t>
                      </a:r>
                    </a:p>
                  </a:txBody>
                  <a:tcPr marL="68580" marR="68580" marT="34290" marB="34290"/>
                </a:tc>
                <a:tc>
                  <a:txBody>
                    <a:bodyPr/>
                    <a:lstStyle/>
                    <a:p>
                      <a:pPr algn="r"/>
                      <a:r>
                        <a:rPr kumimoji="1" lang="ja-JP" altLang="en-US" sz="1300" dirty="0">
                          <a:solidFill>
                            <a:schemeClr val="tx1"/>
                          </a:solidFill>
                          <a:latin typeface="HG丸ｺﾞｼｯｸM-PRO" panose="020F0600000000000000" pitchFamily="50" charset="-128"/>
                          <a:ea typeface="HG丸ｺﾞｼｯｸM-PRO" panose="020F0600000000000000" pitchFamily="50" charset="-128"/>
                        </a:rPr>
                        <a:t>３４</a:t>
                      </a:r>
                    </a:p>
                  </a:txBody>
                  <a:tcPr marL="68580" marR="68580" marT="34290" marB="34290"/>
                </a:tc>
                <a:tc>
                  <a:txBody>
                    <a:bodyPr/>
                    <a:lstStyle/>
                    <a:p>
                      <a:pPr algn="r"/>
                      <a:r>
                        <a:rPr kumimoji="1" lang="ja-JP" altLang="en-US" sz="1300" dirty="0">
                          <a:solidFill>
                            <a:schemeClr val="tx1"/>
                          </a:solidFill>
                          <a:latin typeface="HG丸ｺﾞｼｯｸM-PRO" panose="020F0600000000000000" pitchFamily="50" charset="-128"/>
                          <a:ea typeface="HG丸ｺﾞｼｯｸM-PRO" panose="020F0600000000000000" pitchFamily="50" charset="-128"/>
                        </a:rPr>
                        <a:t>４０</a:t>
                      </a:r>
                    </a:p>
                  </a:txBody>
                  <a:tcPr marL="68580" marR="68580" marT="34290" marB="34290"/>
                </a:tc>
                <a:tc>
                  <a:txBody>
                    <a:bodyPr/>
                    <a:lstStyle/>
                    <a:p>
                      <a:pPr algn="r"/>
                      <a:r>
                        <a:rPr kumimoji="1" lang="ja-JP" altLang="en-US" sz="1300" dirty="0">
                          <a:solidFill>
                            <a:schemeClr val="tx1"/>
                          </a:solidFill>
                          <a:latin typeface="HG丸ｺﾞｼｯｸM-PRO" panose="020F0600000000000000" pitchFamily="50" charset="-128"/>
                          <a:ea typeface="HG丸ｺﾞｼｯｸM-PRO" panose="020F0600000000000000" pitchFamily="50" charset="-128"/>
                        </a:rPr>
                        <a:t>３６</a:t>
                      </a:r>
                    </a:p>
                  </a:txBody>
                  <a:tcPr marL="68580" marR="68580" marT="34290" marB="34290"/>
                </a:tc>
                <a:tc>
                  <a:txBody>
                    <a:bodyPr/>
                    <a:lstStyle/>
                    <a:p>
                      <a:pPr algn="r"/>
                      <a:r>
                        <a:rPr kumimoji="1" lang="ja-JP" altLang="en-US" sz="1300" dirty="0">
                          <a:solidFill>
                            <a:schemeClr val="tx1"/>
                          </a:solidFill>
                          <a:latin typeface="HG丸ｺﾞｼｯｸM-PRO" panose="020F0600000000000000" pitchFamily="50" charset="-128"/>
                          <a:ea typeface="HG丸ｺﾞｼｯｸM-PRO" panose="020F0600000000000000" pitchFamily="50" charset="-128"/>
                        </a:rPr>
                        <a:t>３０</a:t>
                      </a:r>
                      <a:endParaRPr kumimoji="1" lang="en-US" altLang="ja-JP" sz="1300" dirty="0">
                        <a:solidFill>
                          <a:schemeClr val="tx1"/>
                        </a:solidFill>
                        <a:latin typeface="HG丸ｺﾞｼｯｸM-PRO" panose="020F0600000000000000" pitchFamily="50" charset="-128"/>
                        <a:ea typeface="HG丸ｺﾞｼｯｸM-PRO" panose="020F0600000000000000" pitchFamily="50" charset="-128"/>
                      </a:endParaRPr>
                    </a:p>
                    <a:p>
                      <a:pPr algn="r"/>
                      <a:endParaRPr kumimoji="1" lang="ja-JP" altLang="en-US" sz="1300" dirty="0">
                        <a:solidFill>
                          <a:schemeClr val="tx1"/>
                        </a:solidFill>
                        <a:latin typeface="HG丸ｺﾞｼｯｸM-PRO" panose="020F0600000000000000" pitchFamily="50" charset="-128"/>
                        <a:ea typeface="HG丸ｺﾞｼｯｸM-PRO" panose="020F0600000000000000" pitchFamily="50" charset="-128"/>
                      </a:endParaRPr>
                    </a:p>
                  </a:txBody>
                  <a:tcPr marL="68580" marR="68580" marT="34290" marB="34290"/>
                </a:tc>
                <a:extLst>
                  <a:ext uri="{0D108BD9-81ED-4DB2-BD59-A6C34878D82A}">
                    <a16:rowId xmlns:a16="http://schemas.microsoft.com/office/drawing/2014/main" val="2933043854"/>
                  </a:ext>
                </a:extLst>
              </a:tr>
            </a:tbl>
          </a:graphicData>
        </a:graphic>
      </p:graphicFrame>
      <p:sp>
        <p:nvSpPr>
          <p:cNvPr id="7" name="テキスト ボックス 5"/>
          <p:cNvSpPr txBox="1"/>
          <p:nvPr/>
        </p:nvSpPr>
        <p:spPr>
          <a:xfrm>
            <a:off x="8799294" y="1965685"/>
            <a:ext cx="635145" cy="43088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100" dirty="0">
                <a:latin typeface="HG丸ｺﾞｼｯｸM-PRO" panose="020F0600000000000000" pitchFamily="50" charset="-128"/>
                <a:ea typeface="HG丸ｺﾞｼｯｸM-PRO" panose="020F0600000000000000" pitchFamily="50" charset="-128"/>
              </a:rPr>
              <a:t>　　（件）</a:t>
            </a:r>
          </a:p>
        </p:txBody>
      </p:sp>
    </p:spTree>
    <p:extLst>
      <p:ext uri="{BB962C8B-B14F-4D97-AF65-F5344CB8AC3E}">
        <p14:creationId xmlns:p14="http://schemas.microsoft.com/office/powerpoint/2010/main" val="16153427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9" y="248741"/>
            <a:ext cx="8543925" cy="901185"/>
          </a:xfrm>
        </p:spPr>
        <p:txBody>
          <a:bodyPr>
            <a:normAutofit/>
          </a:bodyPr>
          <a:lstStyle/>
          <a:p>
            <a:r>
              <a:rPr lang="ja-JP" altLang="en-US" sz="3200" dirty="0">
                <a:latin typeface="HG丸ｺﾞｼｯｸM-PRO" panose="020F0600000000000000" pitchFamily="50" charset="-128"/>
                <a:ea typeface="HG丸ｺﾞｼｯｸM-PRO" panose="020F0600000000000000" pitchFamily="50" charset="-128"/>
              </a:rPr>
              <a:t>高齢者の地域生活を支えるつながりづくり</a:t>
            </a:r>
            <a:endParaRPr kumimoji="1" lang="ja-JP" altLang="en-US" sz="3200"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a:xfrm>
            <a:off x="729023" y="1421775"/>
            <a:ext cx="8753400" cy="4596354"/>
          </a:xfrm>
        </p:spPr>
        <p:txBody>
          <a:bodyPr>
            <a:noAutofit/>
          </a:bodyPr>
          <a:lstStyle/>
          <a:p>
            <a:pPr marL="0" indent="0">
              <a:buNone/>
            </a:pP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生活支援体制整備事業</a:t>
            </a:r>
            <a:r>
              <a:rPr lang="en-US" altLang="ja-JP" sz="1400" dirty="0">
                <a:latin typeface="HG丸ｺﾞｼｯｸM-PRO" panose="020F0600000000000000" pitchFamily="50" charset="-128"/>
                <a:ea typeface="HG丸ｺﾞｼｯｸM-PRO" panose="020F0600000000000000" pitchFamily="50" charset="-128"/>
              </a:rPr>
              <a:t>】</a:t>
            </a:r>
          </a:p>
          <a:p>
            <a:r>
              <a:rPr lang="ja-JP" altLang="en-US" sz="1400" dirty="0">
                <a:latin typeface="HG丸ｺﾞｼｯｸM-PRO" panose="020F0600000000000000" pitchFamily="50" charset="-128"/>
                <a:ea typeface="HG丸ｺﾞｼｯｸM-PRO" panose="020F0600000000000000" pitchFamily="50" charset="-128"/>
              </a:rPr>
              <a:t>地域の交流や介護予防の場、生活支援の助け合いなどを増やすため、区社会福祉協議会の生活支援コーディネーターが、ボランティアや</a:t>
            </a:r>
            <a:r>
              <a:rPr lang="en-US" altLang="ja-JP" sz="1400" dirty="0">
                <a:latin typeface="HG丸ｺﾞｼｯｸM-PRO" panose="020F0600000000000000" pitchFamily="50" charset="-128"/>
                <a:ea typeface="HG丸ｺﾞｼｯｸM-PRO" panose="020F0600000000000000" pitchFamily="50" charset="-128"/>
              </a:rPr>
              <a:t>NPO</a:t>
            </a:r>
            <a:r>
              <a:rPr lang="ja-JP" altLang="en-US" sz="1400" dirty="0">
                <a:latin typeface="HG丸ｺﾞｼｯｸM-PRO" panose="020F0600000000000000" pitchFamily="50" charset="-128"/>
                <a:ea typeface="HG丸ｺﾞｼｯｸM-PRO" panose="020F0600000000000000" pitchFamily="50" charset="-128"/>
              </a:rPr>
              <a:t>、民間企業、社会福祉法人などの多様な関係者・機関・団体と協力・連携しています。立ち寄り処やサロン等のつどいの場を立ち上げ、つどいの場の情報を掲載した「西区サロン＆立ち寄り処カレンダー」を作成し周知するなど、高齢者を支える生活支援の体制づくりを支援しました。</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令和７年８月現在、西区サロン＆立ち寄り処は２０箇所あります。</a:t>
            </a: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pPr>
              <a:buFont typeface="Wingdings" panose="05000000000000000000" pitchFamily="2" charset="2"/>
              <a:buChar char="Ø"/>
            </a:pPr>
            <a:r>
              <a:rPr lang="ja-JP" altLang="en-US" sz="1400" dirty="0">
                <a:latin typeface="HG丸ｺﾞｼｯｸM-PRO" panose="020F0600000000000000" pitchFamily="50" charset="-128"/>
                <a:ea typeface="HG丸ｺﾞｼｯｸM-PRO" panose="020F0600000000000000" pitchFamily="50" charset="-128"/>
              </a:rPr>
              <a:t>地域会館を拠点とした交流の場が多くありますが、同じ地域であっても会館から離れた場所に住んでいる高齢者は活動への参加が難しく、活動の場の開拓が必要です。ケアマネージャーなど高齢者の支援者が、地域活動や集いの場の情報を把握できるよう、情報発信を継続しています。</a:t>
            </a:r>
          </a:p>
        </p:txBody>
      </p:sp>
      <p:sp>
        <p:nvSpPr>
          <p:cNvPr id="5" name="スライド番号プレースホルダー 4"/>
          <p:cNvSpPr>
            <a:spLocks noGrp="1"/>
          </p:cNvSpPr>
          <p:nvPr>
            <p:ph type="sldNum" sz="quarter" idx="12"/>
          </p:nvPr>
        </p:nvSpPr>
        <p:spPr>
          <a:xfrm>
            <a:off x="7377039" y="5666401"/>
            <a:ext cx="2057400" cy="273844"/>
          </a:xfrm>
        </p:spPr>
        <p:txBody>
          <a:bodyPr/>
          <a:lstStyle/>
          <a:p>
            <a:fld id="{21ED86A7-1739-4457-9A7E-4B8ACB34DADF}" type="slidenum">
              <a:rPr kumimoji="1" lang="ja-JP" altLang="en-US" smtClean="0"/>
              <a:t>17</a:t>
            </a:fld>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1484825533"/>
              </p:ext>
            </p:extLst>
          </p:nvPr>
        </p:nvGraphicFramePr>
        <p:xfrm>
          <a:off x="1003107" y="3429000"/>
          <a:ext cx="8096647" cy="1472788"/>
        </p:xfrm>
        <a:graphic>
          <a:graphicData uri="http://schemas.openxmlformats.org/drawingml/2006/table">
            <a:tbl>
              <a:tblPr firstRow="1" bandRow="1">
                <a:tableStyleId>{5C22544A-7EE6-4342-B048-85BDC9FD1C3A}</a:tableStyleId>
              </a:tblPr>
              <a:tblGrid>
                <a:gridCol w="2138299">
                  <a:extLst>
                    <a:ext uri="{9D8B030D-6E8A-4147-A177-3AD203B41FA5}">
                      <a16:colId xmlns:a16="http://schemas.microsoft.com/office/drawing/2014/main" val="2435810306"/>
                    </a:ext>
                  </a:extLst>
                </a:gridCol>
                <a:gridCol w="1209368">
                  <a:extLst>
                    <a:ext uri="{9D8B030D-6E8A-4147-A177-3AD203B41FA5}">
                      <a16:colId xmlns:a16="http://schemas.microsoft.com/office/drawing/2014/main" val="2651404124"/>
                    </a:ext>
                  </a:extLst>
                </a:gridCol>
                <a:gridCol w="1165123">
                  <a:extLst>
                    <a:ext uri="{9D8B030D-6E8A-4147-A177-3AD203B41FA5}">
                      <a16:colId xmlns:a16="http://schemas.microsoft.com/office/drawing/2014/main" val="2395366080"/>
                    </a:ext>
                  </a:extLst>
                </a:gridCol>
                <a:gridCol w="1194619">
                  <a:extLst>
                    <a:ext uri="{9D8B030D-6E8A-4147-A177-3AD203B41FA5}">
                      <a16:colId xmlns:a16="http://schemas.microsoft.com/office/drawing/2014/main" val="2693256386"/>
                    </a:ext>
                  </a:extLst>
                </a:gridCol>
                <a:gridCol w="1224116">
                  <a:extLst>
                    <a:ext uri="{9D8B030D-6E8A-4147-A177-3AD203B41FA5}">
                      <a16:colId xmlns:a16="http://schemas.microsoft.com/office/drawing/2014/main" val="2469582605"/>
                    </a:ext>
                  </a:extLst>
                </a:gridCol>
                <a:gridCol w="1165122">
                  <a:extLst>
                    <a:ext uri="{9D8B030D-6E8A-4147-A177-3AD203B41FA5}">
                      <a16:colId xmlns:a16="http://schemas.microsoft.com/office/drawing/2014/main" val="4145752324"/>
                    </a:ext>
                  </a:extLst>
                </a:gridCol>
              </a:tblGrid>
              <a:tr h="368197">
                <a:tc>
                  <a:txBody>
                    <a:bodyPr/>
                    <a:lstStyle/>
                    <a:p>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r>
                        <a:rPr kumimoji="1" lang="ja-JP" altLang="en-US" sz="1400" b="0" dirty="0">
                          <a:latin typeface="HG丸ｺﾞｼｯｸM-PRO" panose="020F0600000000000000" pitchFamily="50" charset="-128"/>
                          <a:ea typeface="HG丸ｺﾞｼｯｸM-PRO" panose="020F0600000000000000" pitchFamily="50" charset="-128"/>
                        </a:rPr>
                        <a:t>令和２年度</a:t>
                      </a:r>
                    </a:p>
                  </a:txBody>
                  <a:tcPr marL="68580" marR="68580" marT="34290" marB="34290"/>
                </a:tc>
                <a:tc>
                  <a:txBody>
                    <a:bodyPr/>
                    <a:lstStyle/>
                    <a:p>
                      <a:r>
                        <a:rPr kumimoji="1" lang="ja-JP" altLang="en-US" sz="1400" b="0" dirty="0">
                          <a:latin typeface="HG丸ｺﾞｼｯｸM-PRO" panose="020F0600000000000000" pitchFamily="50" charset="-128"/>
                          <a:ea typeface="HG丸ｺﾞｼｯｸM-PRO" panose="020F0600000000000000" pitchFamily="50" charset="-128"/>
                        </a:rPr>
                        <a:t>令和３年度</a:t>
                      </a:r>
                    </a:p>
                  </a:txBody>
                  <a:tcPr marL="68580" marR="68580" marT="34290" marB="34290"/>
                </a:tc>
                <a:tc>
                  <a:txBody>
                    <a:bodyPr/>
                    <a:lstStyle/>
                    <a:p>
                      <a:r>
                        <a:rPr kumimoji="1" lang="ja-JP" altLang="en-US" sz="1400" b="0" dirty="0">
                          <a:latin typeface="HG丸ｺﾞｼｯｸM-PRO" panose="020F0600000000000000" pitchFamily="50" charset="-128"/>
                          <a:ea typeface="HG丸ｺﾞｼｯｸM-PRO" panose="020F0600000000000000" pitchFamily="50" charset="-128"/>
                        </a:rPr>
                        <a:t>令和４年度</a:t>
                      </a:r>
                    </a:p>
                  </a:txBody>
                  <a:tcPr marL="68580" marR="68580" marT="34290" marB="34290"/>
                </a:tc>
                <a:tc>
                  <a:txBody>
                    <a:bodyPr/>
                    <a:lstStyle/>
                    <a:p>
                      <a:r>
                        <a:rPr kumimoji="1" lang="ja-JP" altLang="en-US" sz="1400" b="0" dirty="0">
                          <a:latin typeface="HG丸ｺﾞｼｯｸM-PRO" panose="020F0600000000000000" pitchFamily="50" charset="-128"/>
                          <a:ea typeface="HG丸ｺﾞｼｯｸM-PRO" panose="020F0600000000000000" pitchFamily="50" charset="-128"/>
                        </a:rPr>
                        <a:t>令和５年度</a:t>
                      </a:r>
                    </a:p>
                  </a:txBody>
                  <a:tcPr marL="68580" marR="68580" marT="34290" marB="34290"/>
                </a:tc>
                <a:tc>
                  <a:txBody>
                    <a:bodyPr/>
                    <a:lstStyle/>
                    <a:p>
                      <a:r>
                        <a:rPr kumimoji="1" lang="ja-JP" altLang="en-US" sz="1400" b="0" dirty="0">
                          <a:latin typeface="HG丸ｺﾞｼｯｸM-PRO" panose="020F0600000000000000" pitchFamily="50" charset="-128"/>
                          <a:ea typeface="HG丸ｺﾞｼｯｸM-PRO" panose="020F0600000000000000" pitchFamily="50" charset="-128"/>
                        </a:rPr>
                        <a:t>令和６年度</a:t>
                      </a:r>
                    </a:p>
                  </a:txBody>
                  <a:tcPr marL="68580" marR="68580" marT="34290" marB="34290"/>
                </a:tc>
                <a:extLst>
                  <a:ext uri="{0D108BD9-81ED-4DB2-BD59-A6C34878D82A}">
                    <a16:rowId xmlns:a16="http://schemas.microsoft.com/office/drawing/2014/main" val="1316740133"/>
                  </a:ext>
                </a:extLst>
              </a:tr>
              <a:tr h="368197">
                <a:tc>
                  <a:txBody>
                    <a:bodyPr/>
                    <a:lstStyle/>
                    <a:p>
                      <a:r>
                        <a:rPr kumimoji="1" lang="ja-JP" altLang="en-US" sz="1400" dirty="0">
                          <a:latin typeface="HG丸ｺﾞｼｯｸM-PRO" panose="020F0600000000000000" pitchFamily="50" charset="-128"/>
                          <a:ea typeface="HG丸ｺﾞｼｯｸM-PRO" panose="020F0600000000000000" pitchFamily="50" charset="-128"/>
                        </a:rPr>
                        <a:t>つどいの場の立ち上げ</a:t>
                      </a:r>
                    </a:p>
                  </a:txBody>
                  <a:tcPr marL="68580" marR="68580" marT="34290" marB="34290"/>
                </a:tc>
                <a:tc>
                  <a:txBody>
                    <a:bodyPr/>
                    <a:lstStyle/>
                    <a:p>
                      <a:pPr algn="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１</a:t>
                      </a:r>
                    </a:p>
                  </a:txBody>
                  <a:tcPr marL="68580" marR="68580" marT="34290" marB="34290"/>
                </a:tc>
                <a:tc>
                  <a:txBody>
                    <a:bodyPr/>
                    <a:lstStyle/>
                    <a:p>
                      <a:pPr algn="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５</a:t>
                      </a:r>
                    </a:p>
                  </a:txBody>
                  <a:tcPr marL="68580" marR="68580" marT="34290" marB="34290"/>
                </a:tc>
                <a:tc>
                  <a:txBody>
                    <a:bodyPr/>
                    <a:lstStyle/>
                    <a:p>
                      <a:pPr algn="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１０</a:t>
                      </a:r>
                    </a:p>
                  </a:txBody>
                  <a:tcPr marL="68580" marR="68580" marT="34290" marB="34290"/>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9</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４</a:t>
                      </a:r>
                    </a:p>
                  </a:txBody>
                  <a:tcPr marL="68580" marR="68580" marT="34290" marB="34290"/>
                </a:tc>
                <a:extLst>
                  <a:ext uri="{0D108BD9-81ED-4DB2-BD59-A6C34878D82A}">
                    <a16:rowId xmlns:a16="http://schemas.microsoft.com/office/drawing/2014/main" val="3126644074"/>
                  </a:ext>
                </a:extLst>
              </a:tr>
              <a:tr h="368197">
                <a:tc>
                  <a:txBody>
                    <a:bodyPr/>
                    <a:lstStyle/>
                    <a:p>
                      <a:r>
                        <a:rPr kumimoji="1" lang="ja-JP" altLang="en-US" sz="1400" dirty="0">
                          <a:latin typeface="HG丸ｺﾞｼｯｸM-PRO" panose="020F0600000000000000" pitchFamily="50" charset="-128"/>
                          <a:ea typeface="HG丸ｺﾞｼｯｸM-PRO" panose="020F0600000000000000" pitchFamily="50" charset="-128"/>
                        </a:rPr>
                        <a:t>　　　　　　拡充等</a:t>
                      </a:r>
                    </a:p>
                  </a:txBody>
                  <a:tcPr marL="68580" marR="68580" marT="34290" marB="34290"/>
                </a:tc>
                <a:tc>
                  <a:txBody>
                    <a:bodyPr/>
                    <a:lstStyle/>
                    <a:p>
                      <a:pPr algn="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６</a:t>
                      </a:r>
                    </a:p>
                  </a:txBody>
                  <a:tcPr marL="68580" marR="68580" marT="34290" marB="34290"/>
                </a:tc>
                <a:tc>
                  <a:txBody>
                    <a:bodyPr/>
                    <a:lstStyle/>
                    <a:p>
                      <a:pPr algn="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２</a:t>
                      </a:r>
                    </a:p>
                  </a:txBody>
                  <a:tcPr marL="68580" marR="68580" marT="34290" marB="34290"/>
                </a:tc>
                <a:tc>
                  <a:txBody>
                    <a:bodyPr/>
                    <a:lstStyle/>
                    <a:p>
                      <a:pPr algn="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１</a:t>
                      </a:r>
                    </a:p>
                  </a:txBody>
                  <a:tcPr marL="68580" marR="68580" marT="34290" marB="34290"/>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6</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６</a:t>
                      </a:r>
                    </a:p>
                  </a:txBody>
                  <a:tcPr marL="68580" marR="68580" marT="34290" marB="34290"/>
                </a:tc>
                <a:extLst>
                  <a:ext uri="{0D108BD9-81ED-4DB2-BD59-A6C34878D82A}">
                    <a16:rowId xmlns:a16="http://schemas.microsoft.com/office/drawing/2014/main" val="2340657056"/>
                  </a:ext>
                </a:extLst>
              </a:tr>
              <a:tr h="368197">
                <a:tc>
                  <a:txBody>
                    <a:bodyPr/>
                    <a:lstStyle/>
                    <a:p>
                      <a:r>
                        <a:rPr kumimoji="1" lang="ja-JP" altLang="en-US" sz="1400" dirty="0">
                          <a:latin typeface="HG丸ｺﾞｼｯｸM-PRO" panose="020F0600000000000000" pitchFamily="50" charset="-128"/>
                          <a:ea typeface="HG丸ｺﾞｼｯｸM-PRO" panose="020F0600000000000000" pitchFamily="50" charset="-128"/>
                        </a:rPr>
                        <a:t>　　　　　　継続支援</a:t>
                      </a:r>
                    </a:p>
                  </a:txBody>
                  <a:tcPr marL="68580" marR="68580" marT="34290" marB="34290"/>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６</a:t>
                      </a:r>
                    </a:p>
                  </a:txBody>
                  <a:tcPr marL="68580" marR="68580" marT="34290" marB="34290"/>
                </a:tc>
                <a:tc>
                  <a:txBody>
                    <a:bodyPr/>
                    <a:lstStyle/>
                    <a:p>
                      <a:pPr algn="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５</a:t>
                      </a:r>
                    </a:p>
                  </a:txBody>
                  <a:tcPr marL="68580" marR="68580" marT="34290" marB="34290"/>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5</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5</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marL="68580" marR="68580" marT="34290" marB="34290"/>
                </a:tc>
                <a:extLst>
                  <a:ext uri="{0D108BD9-81ED-4DB2-BD59-A6C34878D82A}">
                    <a16:rowId xmlns:a16="http://schemas.microsoft.com/office/drawing/2014/main" val="461774761"/>
                  </a:ext>
                </a:extLst>
              </a:tr>
            </a:tbl>
          </a:graphicData>
        </a:graphic>
      </p:graphicFrame>
      <p:sp>
        <p:nvSpPr>
          <p:cNvPr id="7" name="テキスト ボックス 5"/>
          <p:cNvSpPr txBox="1"/>
          <p:nvPr/>
        </p:nvSpPr>
        <p:spPr>
          <a:xfrm rot="10800000" flipV="1">
            <a:off x="8424472" y="3199469"/>
            <a:ext cx="675281"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100" dirty="0">
                <a:latin typeface="HG丸ｺﾞｼｯｸM-PRO" panose="020F0600000000000000" pitchFamily="50" charset="-128"/>
                <a:ea typeface="HG丸ｺﾞｼｯｸM-PRO" panose="020F0600000000000000" pitchFamily="50" charset="-128"/>
              </a:rPr>
              <a:t>（件）</a:t>
            </a:r>
          </a:p>
        </p:txBody>
      </p:sp>
    </p:spTree>
    <p:extLst>
      <p:ext uri="{BB962C8B-B14F-4D97-AF65-F5344CB8AC3E}">
        <p14:creationId xmlns:p14="http://schemas.microsoft.com/office/powerpoint/2010/main" val="38777580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7002" y="111221"/>
            <a:ext cx="8543925" cy="914835"/>
          </a:xfrm>
        </p:spPr>
        <p:txBody>
          <a:bodyPr>
            <a:normAutofit/>
          </a:bodyPr>
          <a:lstStyle/>
          <a:p>
            <a:r>
              <a:rPr lang="ja-JP" altLang="en-US" sz="3200" dirty="0">
                <a:latin typeface="HG丸ｺﾞｼｯｸM-PRO" panose="020F0600000000000000" pitchFamily="50" charset="-128"/>
                <a:ea typeface="HG丸ｺﾞｼｯｸM-PRO" panose="020F0600000000000000" pitchFamily="50" charset="-128"/>
              </a:rPr>
              <a:t>高齢者の地域生活を支えるつながりづくり</a:t>
            </a:r>
            <a:endParaRPr kumimoji="1" lang="ja-JP" altLang="en-US" sz="3200"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a:xfrm>
            <a:off x="696914" y="958826"/>
            <a:ext cx="8454013" cy="5820931"/>
          </a:xfrm>
        </p:spPr>
        <p:txBody>
          <a:bodyPr>
            <a:noAutofit/>
          </a:bodyPr>
          <a:lstStyle/>
          <a:p>
            <a:pPr marL="0" indent="0">
              <a:buNone/>
            </a:pP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介護予防の取組み</a:t>
            </a:r>
            <a:r>
              <a:rPr lang="en-US" altLang="ja-JP" sz="1400" dirty="0">
                <a:latin typeface="HG丸ｺﾞｼｯｸM-PRO" panose="020F0600000000000000" pitchFamily="50" charset="-128"/>
                <a:ea typeface="HG丸ｺﾞｼｯｸM-PRO" panose="020F0600000000000000" pitchFamily="50" charset="-128"/>
              </a:rPr>
              <a:t>】</a:t>
            </a:r>
          </a:p>
          <a:p>
            <a:r>
              <a:rPr lang="ja-JP" altLang="en-US" sz="1400" dirty="0">
                <a:latin typeface="HG丸ｺﾞｼｯｸM-PRO" panose="020F0600000000000000" pitchFamily="50" charset="-128"/>
                <a:ea typeface="HG丸ｺﾞｼｯｸM-PRO" panose="020F0600000000000000" pitchFamily="50" charset="-128"/>
              </a:rPr>
              <a:t>様々な協働により、介護予防に最も重要な</a:t>
            </a: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人と人とのつながりづくり</a:t>
            </a: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を進めるとともに、運動器の機能向上を図る「いきいき百歳体操」に加え、口腔機能の向上を図る「</a:t>
            </a:r>
            <a:r>
              <a:rPr lang="ja-JP" altLang="en-US" sz="1400" dirty="0" err="1">
                <a:latin typeface="HG丸ｺﾞｼｯｸM-PRO" panose="020F0600000000000000" pitchFamily="50" charset="-128"/>
                <a:ea typeface="HG丸ｺﾞｼｯｸM-PRO" panose="020F0600000000000000" pitchFamily="50" charset="-128"/>
              </a:rPr>
              <a:t>かみかみ</a:t>
            </a:r>
            <a:r>
              <a:rPr lang="ja-JP" altLang="en-US" sz="1400" dirty="0">
                <a:latin typeface="HG丸ｺﾞｼｯｸM-PRO" panose="020F0600000000000000" pitchFamily="50" charset="-128"/>
                <a:ea typeface="HG丸ｺﾞｼｯｸM-PRO" panose="020F0600000000000000" pitchFamily="50" charset="-128"/>
              </a:rPr>
              <a:t>百歳体操」の普及、栄養改善、認知症予防等の取組みが行われています。</a:t>
            </a:r>
          </a:p>
          <a:p>
            <a:r>
              <a:rPr lang="ja-JP" altLang="en-US" sz="1400" dirty="0">
                <a:latin typeface="HG丸ｺﾞｼｯｸM-PRO" panose="020F0600000000000000" pitchFamily="50" charset="-128"/>
                <a:ea typeface="HG丸ｺﾞｼｯｸM-PRO" panose="020F0600000000000000" pitchFamily="50" charset="-128"/>
              </a:rPr>
              <a:t>老人クラブの活動</a:t>
            </a:r>
          </a:p>
          <a:p>
            <a:r>
              <a:rPr lang="ja-JP" altLang="en-US" sz="1400" dirty="0">
                <a:latin typeface="HG丸ｺﾞｼｯｸM-PRO" panose="020F0600000000000000" pitchFamily="50" charset="-128"/>
                <a:ea typeface="HG丸ｺﾞｼｯｸM-PRO" panose="020F0600000000000000" pitchFamily="50" charset="-128"/>
              </a:rPr>
              <a:t>老人福祉センターの運営　</a:t>
            </a:r>
          </a:p>
          <a:p>
            <a:r>
              <a:rPr lang="ja-JP" altLang="en-US" sz="1400" dirty="0">
                <a:latin typeface="HG丸ｺﾞｼｯｸM-PRO" panose="020F0600000000000000" pitchFamily="50" charset="-128"/>
                <a:ea typeface="HG丸ｺﾞｼｯｸM-PRO" panose="020F0600000000000000" pitchFamily="50" charset="-128"/>
              </a:rPr>
              <a:t>「いきいき百歳体操」「</a:t>
            </a:r>
            <a:r>
              <a:rPr lang="ja-JP" altLang="en-US" sz="1400" dirty="0" err="1">
                <a:latin typeface="HG丸ｺﾞｼｯｸM-PRO" panose="020F0600000000000000" pitchFamily="50" charset="-128"/>
                <a:ea typeface="HG丸ｺﾞｼｯｸM-PRO" panose="020F0600000000000000" pitchFamily="50" charset="-128"/>
              </a:rPr>
              <a:t>かみかみ</a:t>
            </a:r>
            <a:r>
              <a:rPr lang="ja-JP" altLang="en-US" sz="1400" dirty="0">
                <a:latin typeface="HG丸ｺﾞｼｯｸM-PRO" panose="020F0600000000000000" pitchFamily="50" charset="-128"/>
                <a:ea typeface="HG丸ｺﾞｼｯｸM-PRO" panose="020F0600000000000000" pitchFamily="50" charset="-128"/>
              </a:rPr>
              <a:t>百歳体操」「しゃきしゃき百歳体操」の普及、グループ立ち上げの支援（体験会、マンションコミュニティづくり等）</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西区食生活改善推進員協議会「つたの会」、西区健康づくり推進協議会「コスモス会」、西区保健福祉センター講座修了生の会「元気か～</a:t>
            </a:r>
            <a:r>
              <a:rPr lang="ja-JP" altLang="en-US" sz="1400" dirty="0" err="1">
                <a:latin typeface="HG丸ｺﾞｼｯｸM-PRO" panose="020F0600000000000000" pitchFamily="50" charset="-128"/>
                <a:ea typeface="HG丸ｺﾞｼｯｸM-PRO" panose="020F0600000000000000" pitchFamily="50" charset="-128"/>
              </a:rPr>
              <a:t>い</a:t>
            </a:r>
            <a:r>
              <a:rPr lang="ja-JP" altLang="en-US" sz="1400" dirty="0">
                <a:latin typeface="HG丸ｺﾞｼｯｸM-PRO" panose="020F0600000000000000" pitchFamily="50" charset="-128"/>
                <a:ea typeface="HG丸ｺﾞｼｯｸM-PRO" panose="020F0600000000000000" pitchFamily="50" charset="-128"/>
              </a:rPr>
              <a:t>」との協働による健康づくりの活動</a:t>
            </a:r>
          </a:p>
          <a:p>
            <a:r>
              <a:rPr lang="ja-JP" altLang="en-US" sz="1400" dirty="0">
                <a:latin typeface="HG丸ｺﾞｼｯｸM-PRO" panose="020F0600000000000000" pitchFamily="50" charset="-128"/>
                <a:ea typeface="HG丸ｺﾞｼｯｸM-PRO" panose="020F0600000000000000" pitchFamily="50" charset="-128"/>
              </a:rPr>
              <a:t>「いきいき教室」「運動教室卒業者の会」「６０歳からのカラダのつくり方サークル」</a:t>
            </a:r>
          </a:p>
          <a:p>
            <a:r>
              <a:rPr lang="ja-JP" altLang="en-US" sz="1400" dirty="0">
                <a:latin typeface="HG丸ｺﾞｼｯｸM-PRO" panose="020F0600000000000000" pitchFamily="50" charset="-128"/>
                <a:ea typeface="HG丸ｺﾞｼｯｸM-PRO" panose="020F0600000000000000" pitchFamily="50" charset="-128"/>
              </a:rPr>
              <a:t>「百歳体操」運営支援</a:t>
            </a:r>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endParaRPr lang="ja-JP" altLang="en-US" sz="1400" dirty="0">
              <a:latin typeface="HG丸ｺﾞｼｯｸM-PRO" panose="020F0600000000000000" pitchFamily="50" charset="-128"/>
              <a:ea typeface="HG丸ｺﾞｼｯｸM-PRO" panose="020F0600000000000000" pitchFamily="50" charset="-128"/>
            </a:endParaRPr>
          </a:p>
          <a:p>
            <a:endParaRPr lang="ja-JP" altLang="en-US" sz="1400" dirty="0">
              <a:latin typeface="HG丸ｺﾞｼｯｸM-PRO" panose="020F0600000000000000" pitchFamily="50" charset="-128"/>
              <a:ea typeface="HG丸ｺﾞｼｯｸM-PRO" panose="020F0600000000000000" pitchFamily="50" charset="-128"/>
            </a:endParaRPr>
          </a:p>
          <a:p>
            <a:endParaRPr lang="ja-JP" altLang="en-US" sz="1400" dirty="0">
              <a:latin typeface="HG丸ｺﾞｼｯｸM-PRO" panose="020F0600000000000000" pitchFamily="50" charset="-128"/>
              <a:ea typeface="HG丸ｺﾞｼｯｸM-PRO" panose="020F0600000000000000" pitchFamily="50" charset="-128"/>
            </a:endParaRPr>
          </a:p>
          <a:p>
            <a:pPr>
              <a:buFont typeface="Wingdings" panose="05000000000000000000" pitchFamily="2" charset="2"/>
              <a:buChar char="Ø"/>
            </a:pPr>
            <a:r>
              <a:rPr lang="ja-JP" altLang="en-US" sz="1400" dirty="0">
                <a:latin typeface="HG丸ｺﾞｼｯｸM-PRO" panose="020F0600000000000000" pitchFamily="50" charset="-128"/>
                <a:ea typeface="HG丸ｺﾞｼｯｸM-PRO" panose="020F0600000000000000" pitchFamily="50" charset="-128"/>
              </a:rPr>
              <a:t>今後も地域と連携し、継続した活動ができるように支援します。</a:t>
            </a:r>
            <a:endParaRPr lang="en-US" altLang="ja-JP" sz="1400" dirty="0">
              <a:latin typeface="HG丸ｺﾞｼｯｸM-PRO" panose="020F0600000000000000" pitchFamily="50" charset="-128"/>
              <a:ea typeface="HG丸ｺﾞｼｯｸM-PRO" panose="020F0600000000000000" pitchFamily="50" charset="-128"/>
            </a:endParaRPr>
          </a:p>
        </p:txBody>
      </p:sp>
      <p:sp>
        <p:nvSpPr>
          <p:cNvPr id="5" name="スライド番号プレースホルダー 4"/>
          <p:cNvSpPr>
            <a:spLocks noGrp="1"/>
          </p:cNvSpPr>
          <p:nvPr>
            <p:ph type="sldNum" sz="quarter" idx="12"/>
          </p:nvPr>
        </p:nvSpPr>
        <p:spPr/>
        <p:txBody>
          <a:bodyPr/>
          <a:lstStyle/>
          <a:p>
            <a:fld id="{21ED86A7-1739-4457-9A7E-4B8ACB34DADF}" type="slidenum">
              <a:rPr kumimoji="1" lang="ja-JP" altLang="en-US" smtClean="0"/>
              <a:t>18</a:t>
            </a:fld>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3422686183"/>
              </p:ext>
            </p:extLst>
          </p:nvPr>
        </p:nvGraphicFramePr>
        <p:xfrm>
          <a:off x="1159212" y="4252287"/>
          <a:ext cx="7587576" cy="1631366"/>
        </p:xfrm>
        <a:graphic>
          <a:graphicData uri="http://schemas.openxmlformats.org/drawingml/2006/table">
            <a:tbl>
              <a:tblPr firstRow="1" bandRow="1">
                <a:tableStyleId>{5C22544A-7EE6-4342-B048-85BDC9FD1C3A}</a:tableStyleId>
              </a:tblPr>
              <a:tblGrid>
                <a:gridCol w="822506">
                  <a:extLst>
                    <a:ext uri="{9D8B030D-6E8A-4147-A177-3AD203B41FA5}">
                      <a16:colId xmlns:a16="http://schemas.microsoft.com/office/drawing/2014/main" val="3933646618"/>
                    </a:ext>
                  </a:extLst>
                </a:gridCol>
                <a:gridCol w="1047597">
                  <a:extLst>
                    <a:ext uri="{9D8B030D-6E8A-4147-A177-3AD203B41FA5}">
                      <a16:colId xmlns:a16="http://schemas.microsoft.com/office/drawing/2014/main" val="3879122623"/>
                    </a:ext>
                  </a:extLst>
                </a:gridCol>
                <a:gridCol w="1172082">
                  <a:extLst>
                    <a:ext uri="{9D8B030D-6E8A-4147-A177-3AD203B41FA5}">
                      <a16:colId xmlns:a16="http://schemas.microsoft.com/office/drawing/2014/main" val="4224056441"/>
                    </a:ext>
                  </a:extLst>
                </a:gridCol>
                <a:gridCol w="1142069">
                  <a:extLst>
                    <a:ext uri="{9D8B030D-6E8A-4147-A177-3AD203B41FA5}">
                      <a16:colId xmlns:a16="http://schemas.microsoft.com/office/drawing/2014/main" val="2158581991"/>
                    </a:ext>
                  </a:extLst>
                </a:gridCol>
                <a:gridCol w="1114740">
                  <a:extLst>
                    <a:ext uri="{9D8B030D-6E8A-4147-A177-3AD203B41FA5}">
                      <a16:colId xmlns:a16="http://schemas.microsoft.com/office/drawing/2014/main" val="2667611964"/>
                    </a:ext>
                  </a:extLst>
                </a:gridCol>
                <a:gridCol w="1129806">
                  <a:extLst>
                    <a:ext uri="{9D8B030D-6E8A-4147-A177-3AD203B41FA5}">
                      <a16:colId xmlns:a16="http://schemas.microsoft.com/office/drawing/2014/main" val="153607593"/>
                    </a:ext>
                  </a:extLst>
                </a:gridCol>
                <a:gridCol w="1158776">
                  <a:extLst>
                    <a:ext uri="{9D8B030D-6E8A-4147-A177-3AD203B41FA5}">
                      <a16:colId xmlns:a16="http://schemas.microsoft.com/office/drawing/2014/main" val="3756333963"/>
                    </a:ext>
                  </a:extLst>
                </a:gridCol>
              </a:tblGrid>
              <a:tr h="272567">
                <a:tc gridSpan="2">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marL="68580" marR="68580" marT="34290" marB="34290"/>
                </a:tc>
                <a:tc hMerge="1">
                  <a:txBody>
                    <a:bodyPr/>
                    <a:lstStyle/>
                    <a:p>
                      <a:endParaRPr kumimoji="1" lang="ja-JP" altLang="en-US" dirty="0"/>
                    </a:p>
                  </a:txBody>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令和２年度</a:t>
                      </a:r>
                    </a:p>
                  </a:txBody>
                  <a:tcPr marL="68580" marR="68580" marT="34290" marB="34290"/>
                </a:tc>
                <a:tc>
                  <a:txBody>
                    <a:bodyPr/>
                    <a:lstStyle/>
                    <a:p>
                      <a:r>
                        <a:rPr kumimoji="1" lang="ja-JP" altLang="en-US" sz="1200" dirty="0">
                          <a:latin typeface="HG丸ｺﾞｼｯｸM-PRO" panose="020F0600000000000000" pitchFamily="50" charset="-128"/>
                          <a:ea typeface="HG丸ｺﾞｼｯｸM-PRO" panose="020F0600000000000000" pitchFamily="50" charset="-128"/>
                        </a:rPr>
                        <a:t>令和３年度</a:t>
                      </a:r>
                    </a:p>
                  </a:txBody>
                  <a:tcPr marL="68580" marR="68580" marT="34290" marB="34290"/>
                </a:tc>
                <a:tc>
                  <a:txBody>
                    <a:bodyPr/>
                    <a:lstStyle/>
                    <a:p>
                      <a:r>
                        <a:rPr kumimoji="1" lang="ja-JP" altLang="en-US" sz="1200" dirty="0">
                          <a:latin typeface="HG丸ｺﾞｼｯｸM-PRO" panose="020F0600000000000000" pitchFamily="50" charset="-128"/>
                          <a:ea typeface="HG丸ｺﾞｼｯｸM-PRO" panose="020F0600000000000000" pitchFamily="50" charset="-128"/>
                        </a:rPr>
                        <a:t>令和４年度</a:t>
                      </a:r>
                    </a:p>
                  </a:txBody>
                  <a:tcPr marL="68580" marR="68580" marT="34290" marB="34290"/>
                </a:tc>
                <a:tc>
                  <a:txBody>
                    <a:bodyPr/>
                    <a:lstStyle/>
                    <a:p>
                      <a:r>
                        <a:rPr kumimoji="1" lang="ja-JP" altLang="en-US" sz="1200" dirty="0">
                          <a:latin typeface="HG丸ｺﾞｼｯｸM-PRO" panose="020F0600000000000000" pitchFamily="50" charset="-128"/>
                          <a:ea typeface="HG丸ｺﾞｼｯｸM-PRO" panose="020F0600000000000000" pitchFamily="50" charset="-128"/>
                        </a:rPr>
                        <a:t>令和５年度</a:t>
                      </a:r>
                    </a:p>
                  </a:txBody>
                  <a:tcPr marL="68580" marR="68580" marT="34290" marB="34290"/>
                </a:tc>
                <a:tc>
                  <a:txBody>
                    <a:bodyPr/>
                    <a:lstStyle/>
                    <a:p>
                      <a:r>
                        <a:rPr kumimoji="1" lang="ja-JP" altLang="en-US" sz="1200" dirty="0">
                          <a:latin typeface="HG丸ｺﾞｼｯｸM-PRO" panose="020F0600000000000000" pitchFamily="50" charset="-128"/>
                          <a:ea typeface="HG丸ｺﾞｼｯｸM-PRO" panose="020F0600000000000000" pitchFamily="50" charset="-128"/>
                        </a:rPr>
                        <a:t>令和６年度</a:t>
                      </a:r>
                    </a:p>
                  </a:txBody>
                  <a:tcPr marL="68580" marR="68580" marT="34290" marB="34290"/>
                </a:tc>
                <a:extLst>
                  <a:ext uri="{0D108BD9-81ED-4DB2-BD59-A6C34878D82A}">
                    <a16:rowId xmlns:a16="http://schemas.microsoft.com/office/drawing/2014/main" val="1432051295"/>
                  </a:ext>
                </a:extLst>
              </a:tr>
              <a:tr h="352959">
                <a:tc gridSpan="2">
                  <a:txBody>
                    <a:bodyPr/>
                    <a:lstStyle/>
                    <a:p>
                      <a:r>
                        <a:rPr kumimoji="1" lang="ja-JP" altLang="en-US" sz="1200" dirty="0">
                          <a:latin typeface="HG丸ｺﾞｼｯｸM-PRO" panose="020F0600000000000000" pitchFamily="50" charset="-128"/>
                          <a:ea typeface="HG丸ｺﾞｼｯｸM-PRO" panose="020F0600000000000000" pitchFamily="50" charset="-128"/>
                        </a:rPr>
                        <a:t>実施場所数</a:t>
                      </a:r>
                    </a:p>
                  </a:txBody>
                  <a:tcPr marL="68580" marR="68580" marT="34290" marB="34290"/>
                </a:tc>
                <a:tc hMerge="1">
                  <a:txBody>
                    <a:bodyPr/>
                    <a:lstStyle/>
                    <a:p>
                      <a:endParaRPr kumimoji="1" lang="ja-JP" altLang="en-US" dirty="0"/>
                    </a:p>
                  </a:txBody>
                  <a:tcPr/>
                </a:tc>
                <a:tc>
                  <a:txBody>
                    <a:bodyPr/>
                    <a:lstStyle/>
                    <a:p>
                      <a:pPr algn="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２２</a:t>
                      </a:r>
                    </a:p>
                  </a:txBody>
                  <a:tcPr marL="68580" marR="68580" marT="34290" marB="34290"/>
                </a:tc>
                <a:tc>
                  <a:txBody>
                    <a:bodyPr/>
                    <a:lstStyle/>
                    <a:p>
                      <a:pPr algn="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２２</a:t>
                      </a:r>
                    </a:p>
                  </a:txBody>
                  <a:tcPr marL="68580" marR="68580" marT="34290" marB="34290"/>
                </a:tc>
                <a:tc>
                  <a:txBody>
                    <a:bodyPr/>
                    <a:lstStyle/>
                    <a:p>
                      <a:pPr algn="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２４</a:t>
                      </a:r>
                    </a:p>
                  </a:txBody>
                  <a:tcPr marL="68580" marR="68580" marT="34290" marB="34290"/>
                </a:tc>
                <a:tc>
                  <a:txBody>
                    <a:bodyPr/>
                    <a:lstStyle/>
                    <a:p>
                      <a:pPr algn="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24</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24</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marL="68580" marR="68580" marT="34290" marB="34290"/>
                </a:tc>
                <a:extLst>
                  <a:ext uri="{0D108BD9-81ED-4DB2-BD59-A6C34878D82A}">
                    <a16:rowId xmlns:a16="http://schemas.microsoft.com/office/drawing/2014/main" val="2724671018"/>
                  </a:ext>
                </a:extLst>
              </a:tr>
              <a:tr h="251355">
                <a:tc gridSpan="2">
                  <a:txBody>
                    <a:bodyPr/>
                    <a:lstStyle/>
                    <a:p>
                      <a:r>
                        <a:rPr kumimoji="1" lang="ja-JP" altLang="en-US" sz="1200" baseline="0" dirty="0">
                          <a:latin typeface="HG丸ｺﾞｼｯｸM-PRO" panose="020F0600000000000000" pitchFamily="50" charset="-128"/>
                          <a:ea typeface="HG丸ｺﾞｼｯｸM-PRO" panose="020F0600000000000000" pitchFamily="50" charset="-128"/>
                        </a:rPr>
                        <a:t> </a:t>
                      </a:r>
                      <a:r>
                        <a:rPr kumimoji="1" lang="ja-JP" altLang="en-US" sz="1200" dirty="0">
                          <a:latin typeface="HG丸ｺﾞｼｯｸM-PRO" panose="020F0600000000000000" pitchFamily="50" charset="-128"/>
                          <a:ea typeface="HG丸ｺﾞｼｯｸM-PRO" panose="020F0600000000000000" pitchFamily="50" charset="-128"/>
                        </a:rPr>
                        <a:t>（うち、新規）</a:t>
                      </a:r>
                    </a:p>
                  </a:txBody>
                  <a:tcPr marL="68580" marR="68580" marT="34290" marB="34290"/>
                </a:tc>
                <a:tc hMerge="1">
                  <a:txBody>
                    <a:bodyPr/>
                    <a:lstStyle/>
                    <a:p>
                      <a:endParaRPr kumimoji="1" lang="ja-JP" altLang="en-US" dirty="0"/>
                    </a:p>
                  </a:txBody>
                  <a:tcPr/>
                </a:tc>
                <a:tc>
                  <a:txBody>
                    <a:bodyPr/>
                    <a:lstStyle/>
                    <a:p>
                      <a:pPr algn="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２</a:t>
                      </a:r>
                    </a:p>
                  </a:txBody>
                  <a:tcPr marL="68580" marR="68580" marT="34290" marB="34290"/>
                </a:tc>
                <a:tc>
                  <a:txBody>
                    <a:bodyPr/>
                    <a:lstStyle/>
                    <a:p>
                      <a:pPr algn="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０</a:t>
                      </a:r>
                    </a:p>
                  </a:txBody>
                  <a:tcPr marL="68580" marR="68580" marT="34290" marB="34290"/>
                </a:tc>
                <a:tc>
                  <a:txBody>
                    <a:bodyPr/>
                    <a:lstStyle/>
                    <a:p>
                      <a:pPr algn="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２</a:t>
                      </a:r>
                    </a:p>
                  </a:txBody>
                  <a:tcPr marL="68580" marR="68580" marT="34290" marB="34290"/>
                </a:tc>
                <a:tc>
                  <a:txBody>
                    <a:bodyPr/>
                    <a:lstStyle/>
                    <a:p>
                      <a:pPr algn="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1</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０</a:t>
                      </a:r>
                    </a:p>
                  </a:txBody>
                  <a:tcPr marL="68580" marR="68580" marT="34290" marB="34290"/>
                </a:tc>
                <a:extLst>
                  <a:ext uri="{0D108BD9-81ED-4DB2-BD59-A6C34878D82A}">
                    <a16:rowId xmlns:a16="http://schemas.microsoft.com/office/drawing/2014/main" val="1894326643"/>
                  </a:ext>
                </a:extLst>
              </a:tr>
              <a:tr h="251355">
                <a:tc rowSpan="3">
                  <a:txBody>
                    <a:bodyPr/>
                    <a:lstStyle/>
                    <a:p>
                      <a:pPr algn="l"/>
                      <a:r>
                        <a:rPr lang="ja-JP" altLang="en-US" sz="1200" dirty="0">
                          <a:latin typeface="HG丸ｺﾞｼｯｸM-PRO" panose="020F0600000000000000" pitchFamily="50" charset="-128"/>
                          <a:ea typeface="HG丸ｺﾞｼｯｸM-PRO" panose="020F0600000000000000" pitchFamily="50" charset="-128"/>
                        </a:rPr>
                        <a:t>　内訳</a:t>
                      </a:r>
                    </a:p>
                  </a:txBody>
                  <a:tcPr marL="68580" marR="68580" marT="34290" marB="34290"/>
                </a:tc>
                <a:tc>
                  <a:txBody>
                    <a:bodyPr/>
                    <a:lstStyle/>
                    <a:p>
                      <a:r>
                        <a:rPr lang="ja-JP" altLang="en-US" sz="1200" dirty="0">
                          <a:latin typeface="HG丸ｺﾞｼｯｸM-PRO" panose="020F0600000000000000" pitchFamily="50" charset="-128"/>
                          <a:ea typeface="HG丸ｺﾞｼｯｸM-PRO" panose="020F0600000000000000" pitchFamily="50" charset="-128"/>
                        </a:rPr>
                        <a:t>地域</a:t>
                      </a:r>
                    </a:p>
                  </a:txBody>
                  <a:tcPr marL="68580" marR="68580" marT="34290" marB="34290"/>
                </a:tc>
                <a:tc>
                  <a:txBody>
                    <a:bodyPr/>
                    <a:lstStyle/>
                    <a:p>
                      <a:pPr algn="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１３</a:t>
                      </a:r>
                    </a:p>
                  </a:txBody>
                  <a:tcPr marL="68580" marR="68580" marT="34290" marB="34290"/>
                </a:tc>
                <a:tc>
                  <a:txBody>
                    <a:bodyPr/>
                    <a:lstStyle/>
                    <a:p>
                      <a:pPr algn="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１３</a:t>
                      </a:r>
                    </a:p>
                  </a:txBody>
                  <a:tcPr marL="68580" marR="68580" marT="34290" marB="34290"/>
                </a:tc>
                <a:tc>
                  <a:txBody>
                    <a:bodyPr/>
                    <a:lstStyle/>
                    <a:p>
                      <a:pPr algn="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１４</a:t>
                      </a:r>
                    </a:p>
                  </a:txBody>
                  <a:tcPr marL="68580" marR="68580" marT="34290" marB="34290"/>
                </a:tc>
                <a:tc>
                  <a:txBody>
                    <a:bodyPr/>
                    <a:lstStyle/>
                    <a:p>
                      <a:pPr algn="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13</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13</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marL="68580" marR="68580" marT="34290" marB="34290"/>
                </a:tc>
                <a:extLst>
                  <a:ext uri="{0D108BD9-81ED-4DB2-BD59-A6C34878D82A}">
                    <a16:rowId xmlns:a16="http://schemas.microsoft.com/office/drawing/2014/main" val="3591357782"/>
                  </a:ext>
                </a:extLst>
              </a:tr>
              <a:tr h="251355">
                <a:tc vMerge="1">
                  <a:txBody>
                    <a:bodyPr/>
                    <a:lstStyle/>
                    <a:p>
                      <a:endParaRPr kumimoji="1" lang="ja-JP" altLang="en-US" dirty="0"/>
                    </a:p>
                  </a:txBody>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マンション</a:t>
                      </a:r>
                    </a:p>
                  </a:txBody>
                  <a:tcPr marL="68580" marR="68580" marT="34290" marB="34290"/>
                </a:tc>
                <a:tc>
                  <a:txBody>
                    <a:bodyPr/>
                    <a:lstStyle/>
                    <a:p>
                      <a:pPr algn="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４</a:t>
                      </a:r>
                    </a:p>
                  </a:txBody>
                  <a:tcPr marL="68580" marR="68580" marT="34290" marB="34290"/>
                </a:tc>
                <a:tc>
                  <a:txBody>
                    <a:bodyPr/>
                    <a:lstStyle/>
                    <a:p>
                      <a:pPr algn="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４</a:t>
                      </a:r>
                    </a:p>
                  </a:txBody>
                  <a:tcPr marL="68580" marR="68580" marT="34290" marB="34290"/>
                </a:tc>
                <a:tc>
                  <a:txBody>
                    <a:bodyPr/>
                    <a:lstStyle/>
                    <a:p>
                      <a:pPr algn="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５</a:t>
                      </a:r>
                    </a:p>
                  </a:txBody>
                  <a:tcPr marL="68580" marR="68580" marT="34290" marB="34290"/>
                </a:tc>
                <a:tc>
                  <a:txBody>
                    <a:bodyPr/>
                    <a:lstStyle/>
                    <a:p>
                      <a:pPr algn="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5</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5</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marL="68580" marR="68580" marT="34290" marB="34290"/>
                </a:tc>
                <a:extLst>
                  <a:ext uri="{0D108BD9-81ED-4DB2-BD59-A6C34878D82A}">
                    <a16:rowId xmlns:a16="http://schemas.microsoft.com/office/drawing/2014/main" val="1597713817"/>
                  </a:ext>
                </a:extLst>
              </a:tr>
              <a:tr h="219246">
                <a:tc vMerge="1">
                  <a:txBody>
                    <a:bodyPr/>
                    <a:lstStyle/>
                    <a:p>
                      <a:endParaRPr kumimoji="1" lang="ja-JP" altLang="en-US" dirty="0"/>
                    </a:p>
                  </a:txBody>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その他</a:t>
                      </a:r>
                    </a:p>
                  </a:txBody>
                  <a:tcPr marL="68580" marR="68580" marT="34290" marB="34290"/>
                </a:tc>
                <a:tc>
                  <a:txBody>
                    <a:bodyPr/>
                    <a:lstStyle/>
                    <a:p>
                      <a:pPr algn="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５</a:t>
                      </a:r>
                    </a:p>
                  </a:txBody>
                  <a:tcPr marL="68580" marR="68580" marT="34290" marB="34290"/>
                </a:tc>
                <a:tc>
                  <a:txBody>
                    <a:bodyPr/>
                    <a:lstStyle/>
                    <a:p>
                      <a:pPr algn="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５</a:t>
                      </a:r>
                    </a:p>
                  </a:txBody>
                  <a:tcPr marL="68580" marR="68580" marT="34290" marB="34290"/>
                </a:tc>
                <a:tc>
                  <a:txBody>
                    <a:bodyPr/>
                    <a:lstStyle/>
                    <a:p>
                      <a:pPr algn="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５</a:t>
                      </a:r>
                    </a:p>
                  </a:txBody>
                  <a:tcPr marL="68580" marR="68580" marT="34290" marB="34290"/>
                </a:tc>
                <a:tc>
                  <a:txBody>
                    <a:bodyPr/>
                    <a:lstStyle/>
                    <a:p>
                      <a:pPr algn="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6</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6</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marL="68580" marR="68580" marT="34290" marB="34290"/>
                </a:tc>
                <a:extLst>
                  <a:ext uri="{0D108BD9-81ED-4DB2-BD59-A6C34878D82A}">
                    <a16:rowId xmlns:a16="http://schemas.microsoft.com/office/drawing/2014/main" val="2961786496"/>
                  </a:ext>
                </a:extLst>
              </a:tr>
            </a:tbl>
          </a:graphicData>
        </a:graphic>
      </p:graphicFrame>
      <p:sp>
        <p:nvSpPr>
          <p:cNvPr id="6" name="テキスト ボックス 5"/>
          <p:cNvSpPr txBox="1"/>
          <p:nvPr/>
        </p:nvSpPr>
        <p:spPr>
          <a:xfrm>
            <a:off x="8180878" y="3990677"/>
            <a:ext cx="948171"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100" dirty="0">
                <a:latin typeface="HG丸ｺﾞｼｯｸM-PRO" panose="020F0600000000000000" pitchFamily="50" charset="-128"/>
                <a:ea typeface="HG丸ｺﾞｼｯｸM-PRO" panose="020F0600000000000000" pitchFamily="50" charset="-128"/>
              </a:rPr>
              <a:t>（箇所）</a:t>
            </a:r>
          </a:p>
        </p:txBody>
      </p:sp>
    </p:spTree>
    <p:extLst>
      <p:ext uri="{BB962C8B-B14F-4D97-AF65-F5344CB8AC3E}">
        <p14:creationId xmlns:p14="http://schemas.microsoft.com/office/powerpoint/2010/main" val="144233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399997"/>
            <a:ext cx="8543925" cy="1325563"/>
          </a:xfrm>
        </p:spPr>
        <p:txBody>
          <a:bodyPr>
            <a:normAutofit/>
          </a:bodyPr>
          <a:lstStyle/>
          <a:p>
            <a:r>
              <a:rPr kumimoji="1" lang="ja-JP" altLang="en-US" sz="3200" dirty="0">
                <a:latin typeface="HG丸ｺﾞｼｯｸM-PRO" panose="020F0600000000000000" pitchFamily="50" charset="-128"/>
                <a:ea typeface="HG丸ｺﾞｼｯｸM-PRO" panose="020F0600000000000000" pitchFamily="50" charset="-128"/>
              </a:rPr>
              <a:t>西区地域福祉ビジョンの取組み</a:t>
            </a:r>
          </a:p>
        </p:txBody>
      </p:sp>
      <p:sp>
        <p:nvSpPr>
          <p:cNvPr id="3" name="コンテンツ プレースホルダー 2"/>
          <p:cNvSpPr>
            <a:spLocks noGrp="1"/>
          </p:cNvSpPr>
          <p:nvPr>
            <p:ph idx="1"/>
          </p:nvPr>
        </p:nvSpPr>
        <p:spPr>
          <a:xfrm>
            <a:off x="811161" y="1617785"/>
            <a:ext cx="8141110" cy="4840218"/>
          </a:xfrm>
        </p:spPr>
        <p:txBody>
          <a:bodyPr>
            <a:noAutofit/>
          </a:bodyPr>
          <a:lstStyle/>
          <a:p>
            <a:pPr>
              <a:lnSpc>
                <a:spcPts val="2200"/>
              </a:lnSpc>
            </a:pPr>
            <a:r>
              <a:rPr lang="ja-JP" altLang="en-US" sz="1600" dirty="0">
                <a:latin typeface="HG丸ｺﾞｼｯｸM-PRO" panose="020F0600000000000000" pitchFamily="50" charset="-128"/>
                <a:ea typeface="HG丸ｺﾞｼｯｸM-PRO" panose="020F0600000000000000" pitchFamily="50" charset="-128"/>
              </a:rPr>
              <a:t>「西区地域福祉ビジョン」は、西区にお住まいのみなさまが安心して暮らせるよう、区役所が区社会福祉協議会と共に地域のみなさまと協働して取組む福祉活動の理念や目標をまとめたもので、平成３０年２月に策定いたしました。</a:t>
            </a:r>
            <a:endParaRPr lang="en-US" altLang="ja-JP" sz="1600" dirty="0">
              <a:latin typeface="HG丸ｺﾞｼｯｸM-PRO" panose="020F0600000000000000" pitchFamily="50" charset="-128"/>
              <a:ea typeface="HG丸ｺﾞｼｯｸM-PRO" panose="020F0600000000000000" pitchFamily="50" charset="-128"/>
            </a:endParaRPr>
          </a:p>
          <a:p>
            <a:pPr>
              <a:lnSpc>
                <a:spcPts val="2200"/>
              </a:lnSpc>
            </a:pPr>
            <a:r>
              <a:rPr lang="ja-JP" altLang="en-US" sz="1600" dirty="0">
                <a:latin typeface="HG丸ｺﾞｼｯｸM-PRO" panose="020F0600000000000000" pitchFamily="50" charset="-128"/>
                <a:ea typeface="HG丸ｺﾞｼｯｸM-PRO" panose="020F0600000000000000" pitchFamily="50" charset="-128"/>
              </a:rPr>
              <a:t>第１期「西区地域福祉ビジョン」（平成</a:t>
            </a:r>
            <a:r>
              <a:rPr lang="en-US" altLang="ja-JP" sz="1600" dirty="0">
                <a:latin typeface="HG丸ｺﾞｼｯｸM-PRO" panose="020F0600000000000000" pitchFamily="50" charset="-128"/>
                <a:ea typeface="HG丸ｺﾞｼｯｸM-PRO" panose="020F0600000000000000" pitchFamily="50" charset="-128"/>
              </a:rPr>
              <a:t>30</a:t>
            </a:r>
            <a:r>
              <a:rPr lang="ja-JP" altLang="en-US" sz="1600" dirty="0">
                <a:latin typeface="HG丸ｺﾞｼｯｸM-PRO" panose="020F0600000000000000" pitchFamily="50" charset="-128"/>
                <a:ea typeface="HG丸ｺﾞｼｯｸM-PRO" panose="020F0600000000000000" pitchFamily="50" charset="-128"/>
              </a:rPr>
              <a:t>年度～令和</a:t>
            </a:r>
            <a:r>
              <a:rPr lang="en-US" altLang="ja-JP" sz="1600" dirty="0">
                <a:latin typeface="HG丸ｺﾞｼｯｸM-PRO" panose="020F0600000000000000" pitchFamily="50" charset="-128"/>
                <a:ea typeface="HG丸ｺﾞｼｯｸM-PRO" panose="020F0600000000000000" pitchFamily="50" charset="-128"/>
              </a:rPr>
              <a:t>4</a:t>
            </a:r>
            <a:r>
              <a:rPr lang="ja-JP" altLang="en-US" sz="1600" dirty="0">
                <a:latin typeface="HG丸ｺﾞｼｯｸM-PRO" panose="020F0600000000000000" pitchFamily="50" charset="-128"/>
                <a:ea typeface="HG丸ｺﾞｼｯｸM-PRO" panose="020F0600000000000000" pitchFamily="50" charset="-128"/>
              </a:rPr>
              <a:t>年度）の対象期間が経過することから、取組み課題の検証を行うとともに、改めて課題を抽出し、令和</a:t>
            </a:r>
            <a:r>
              <a:rPr lang="en-US" altLang="ja-JP" sz="1600" dirty="0">
                <a:latin typeface="HG丸ｺﾞｼｯｸM-PRO" panose="020F0600000000000000" pitchFamily="50" charset="-128"/>
                <a:ea typeface="HG丸ｺﾞｼｯｸM-PRO" panose="020F0600000000000000" pitchFamily="50" charset="-128"/>
              </a:rPr>
              <a:t>5</a:t>
            </a:r>
            <a:r>
              <a:rPr lang="ja-JP" altLang="en-US" sz="1600" dirty="0">
                <a:latin typeface="HG丸ｺﾞｼｯｸM-PRO" panose="020F0600000000000000" pitchFamily="50" charset="-128"/>
                <a:ea typeface="HG丸ｺﾞｼｯｸM-PRO" panose="020F0600000000000000" pitchFamily="50" charset="-128"/>
              </a:rPr>
              <a:t>年３月に第</a:t>
            </a:r>
            <a:r>
              <a:rPr lang="en-US" altLang="ja-JP" sz="1600" dirty="0">
                <a:latin typeface="HG丸ｺﾞｼｯｸM-PRO" panose="020F0600000000000000" pitchFamily="50" charset="-128"/>
                <a:ea typeface="HG丸ｺﾞｼｯｸM-PRO" panose="020F0600000000000000" pitchFamily="50" charset="-128"/>
              </a:rPr>
              <a:t>2</a:t>
            </a:r>
            <a:r>
              <a:rPr lang="ja-JP" altLang="en-US" sz="1600" dirty="0">
                <a:latin typeface="HG丸ｺﾞｼｯｸM-PRO" panose="020F0600000000000000" pitchFamily="50" charset="-128"/>
                <a:ea typeface="HG丸ｺﾞｼｯｸM-PRO" panose="020F0600000000000000" pitchFamily="50" charset="-128"/>
              </a:rPr>
              <a:t>期「西区地域福祉ビジョン」（令和</a:t>
            </a:r>
            <a:r>
              <a:rPr lang="en-US" altLang="ja-JP" sz="1600" dirty="0">
                <a:latin typeface="HG丸ｺﾞｼｯｸM-PRO" panose="020F0600000000000000" pitchFamily="50" charset="-128"/>
                <a:ea typeface="HG丸ｺﾞｼｯｸM-PRO" panose="020F0600000000000000" pitchFamily="50" charset="-128"/>
              </a:rPr>
              <a:t>5</a:t>
            </a:r>
            <a:r>
              <a:rPr lang="ja-JP" altLang="en-US" sz="1600" dirty="0">
                <a:latin typeface="HG丸ｺﾞｼｯｸM-PRO" panose="020F0600000000000000" pitchFamily="50" charset="-128"/>
                <a:ea typeface="HG丸ｺﾞｼｯｸM-PRO" panose="020F0600000000000000" pitchFamily="50" charset="-128"/>
              </a:rPr>
              <a:t>年度～令和</a:t>
            </a:r>
            <a:r>
              <a:rPr lang="en-US" altLang="ja-JP" sz="1600" dirty="0">
                <a:latin typeface="HG丸ｺﾞｼｯｸM-PRO" panose="020F0600000000000000" pitchFamily="50" charset="-128"/>
                <a:ea typeface="HG丸ｺﾞｼｯｸM-PRO" panose="020F0600000000000000" pitchFamily="50" charset="-128"/>
              </a:rPr>
              <a:t>8</a:t>
            </a:r>
            <a:r>
              <a:rPr lang="ja-JP" altLang="en-US" sz="1600" dirty="0">
                <a:latin typeface="HG丸ｺﾞｼｯｸM-PRO" panose="020F0600000000000000" pitchFamily="50" charset="-128"/>
                <a:ea typeface="HG丸ｺﾞｼｯｸM-PRO" panose="020F0600000000000000" pitchFamily="50" charset="-128"/>
              </a:rPr>
              <a:t>年度）を策定しました。</a:t>
            </a:r>
            <a:endParaRPr lang="en-US" altLang="ja-JP" sz="1600" dirty="0">
              <a:latin typeface="HG丸ｺﾞｼｯｸM-PRO" panose="020F0600000000000000" pitchFamily="50" charset="-128"/>
              <a:ea typeface="HG丸ｺﾞｼｯｸM-PRO" panose="020F0600000000000000" pitchFamily="50" charset="-128"/>
            </a:endParaRPr>
          </a:p>
          <a:p>
            <a:pPr>
              <a:lnSpc>
                <a:spcPts val="2200"/>
              </a:lnSpc>
            </a:pPr>
            <a:r>
              <a:rPr lang="ja-JP" altLang="en-US" sz="1600" dirty="0">
                <a:latin typeface="HG丸ｺﾞｼｯｸM-PRO" panose="020F0600000000000000" pitchFamily="50" charset="-128"/>
                <a:ea typeface="HG丸ｺﾞｼｯｸM-PRO" panose="020F0600000000000000" pitchFamily="50" charset="-128"/>
              </a:rPr>
              <a:t>「西区地域福祉ビジョン」の内容は、西区のめざすべき将来像とその実現に向けた取組みの方向性を取りまとめた西区将来ビジョン「きらぽか計画～みんなでつくる西区のまちづくり～」に反映しています。また、単年度ごとの戦略や取組みは「西区運営方針」として取りまとめています。</a:t>
            </a:r>
            <a:endParaRPr lang="en-US" altLang="ja-JP" sz="1600" dirty="0">
              <a:latin typeface="HG丸ｺﾞｼｯｸM-PRO" panose="020F0600000000000000" pitchFamily="50" charset="-128"/>
              <a:ea typeface="HG丸ｺﾞｼｯｸM-PRO" panose="020F0600000000000000" pitchFamily="50" charset="-128"/>
            </a:endParaRPr>
          </a:p>
          <a:p>
            <a:pPr>
              <a:lnSpc>
                <a:spcPts val="2200"/>
              </a:lnSpc>
            </a:pPr>
            <a:r>
              <a:rPr lang="ja-JP" altLang="en-US" sz="1600" dirty="0">
                <a:latin typeface="HG丸ｺﾞｼｯｸM-PRO" panose="020F0600000000000000" pitchFamily="50" charset="-128"/>
                <a:ea typeface="HG丸ｺﾞｼｯｸM-PRO" panose="020F0600000000000000" pitchFamily="50" charset="-128"/>
              </a:rPr>
              <a:t>「西区地域福祉ビジョン」の推進は、区役所をはじめ、区社会福祉協議会や地域団体など多様な主体の取組みにより成り立っております。</a:t>
            </a:r>
          </a:p>
          <a:p>
            <a:pPr>
              <a:lnSpc>
                <a:spcPts val="2200"/>
              </a:lnSpc>
            </a:pPr>
            <a:r>
              <a:rPr lang="ja-JP" altLang="en-US" sz="1600" dirty="0">
                <a:latin typeface="HG丸ｺﾞｼｯｸM-PRO" panose="020F0600000000000000" pitchFamily="50" charset="-128"/>
                <a:ea typeface="HG丸ｺﾞｼｯｸM-PRO" panose="020F0600000000000000" pitchFamily="50" charset="-128"/>
              </a:rPr>
              <a:t>このたび、第</a:t>
            </a:r>
            <a:r>
              <a:rPr lang="en-US" altLang="ja-JP" sz="1600" dirty="0">
                <a:latin typeface="HG丸ｺﾞｼｯｸM-PRO" panose="020F0600000000000000" pitchFamily="50" charset="-128"/>
                <a:ea typeface="HG丸ｺﾞｼｯｸM-PRO" panose="020F0600000000000000" pitchFamily="50" charset="-128"/>
              </a:rPr>
              <a:t>2</a:t>
            </a:r>
            <a:r>
              <a:rPr lang="ja-JP" altLang="en-US" sz="1600" dirty="0">
                <a:latin typeface="HG丸ｺﾞｼｯｸM-PRO" panose="020F0600000000000000" pitchFamily="50" charset="-128"/>
                <a:ea typeface="HG丸ｺﾞｼｯｸM-PRO" panose="020F0600000000000000" pitchFamily="50" charset="-128"/>
              </a:rPr>
              <a:t>期「西区地域福祉ビジョン」の施策展開の方向性に沿った、第</a:t>
            </a:r>
            <a:r>
              <a:rPr lang="en-US" altLang="ja-JP" sz="1600" dirty="0">
                <a:latin typeface="HG丸ｺﾞｼｯｸM-PRO" panose="020F0600000000000000" pitchFamily="50" charset="-128"/>
                <a:ea typeface="HG丸ｺﾞｼｯｸM-PRO" panose="020F0600000000000000" pitchFamily="50" charset="-128"/>
              </a:rPr>
              <a:t>1</a:t>
            </a:r>
            <a:r>
              <a:rPr lang="ja-JP" altLang="en-US" sz="1600" dirty="0">
                <a:latin typeface="HG丸ｺﾞｼｯｸM-PRO" panose="020F0600000000000000" pitchFamily="50" charset="-128"/>
                <a:ea typeface="HG丸ｺﾞｼｯｸM-PRO" panose="020F0600000000000000" pitchFamily="50" charset="-128"/>
              </a:rPr>
              <a:t>期「西区地域福祉ビジョン」から継続した</a:t>
            </a:r>
            <a:r>
              <a:rPr lang="en-US" altLang="ja-JP" sz="1600" dirty="0">
                <a:latin typeface="HG丸ｺﾞｼｯｸM-PRO" panose="020F0600000000000000" pitchFamily="50" charset="-128"/>
                <a:ea typeface="HG丸ｺﾞｼｯｸM-PRO" panose="020F0600000000000000" pitchFamily="50" charset="-128"/>
              </a:rPr>
              <a:t>5</a:t>
            </a:r>
            <a:r>
              <a:rPr lang="ja-JP" altLang="en-US" sz="1600" dirty="0">
                <a:latin typeface="HG丸ｺﾞｼｯｸM-PRO" panose="020F0600000000000000" pitchFamily="50" charset="-128"/>
                <a:ea typeface="HG丸ｺﾞｼｯｸM-PRO" panose="020F0600000000000000" pitchFamily="50" charset="-128"/>
              </a:rPr>
              <a:t>年間の取組み状況（令和２年度～令和６年度分）をまとめましたので、お知らせします。</a:t>
            </a:r>
            <a:endParaRPr lang="en-US" altLang="ja-JP" sz="1600" dirty="0">
              <a:latin typeface="HG丸ｺﾞｼｯｸM-PRO" panose="020F0600000000000000" pitchFamily="50" charset="-128"/>
              <a:ea typeface="HG丸ｺﾞｼｯｸM-PRO" panose="020F0600000000000000" pitchFamily="50" charset="-128"/>
            </a:endParaRPr>
          </a:p>
          <a:p>
            <a:pPr marL="0" indent="0">
              <a:lnSpc>
                <a:spcPts val="2200"/>
              </a:lnSpc>
              <a:buNone/>
            </a:pPr>
            <a:endParaRPr lang="ja-JP" altLang="en-US" sz="1600"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p:txBody>
          <a:bodyPr/>
          <a:lstStyle/>
          <a:p>
            <a:fld id="{21ED86A7-1739-4457-9A7E-4B8ACB34DADF}" type="slidenum">
              <a:rPr kumimoji="1" lang="ja-JP" altLang="en-US" smtClean="0"/>
              <a:t>1</a:t>
            </a:fld>
            <a:endParaRPr kumimoji="1" lang="ja-JP" altLang="en-US"/>
          </a:p>
        </p:txBody>
      </p:sp>
    </p:spTree>
    <p:extLst>
      <p:ext uri="{BB962C8B-B14F-4D97-AF65-F5344CB8AC3E}">
        <p14:creationId xmlns:p14="http://schemas.microsoft.com/office/powerpoint/2010/main" val="31466813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98765" y="109517"/>
            <a:ext cx="9268690" cy="994172"/>
          </a:xfrm>
        </p:spPr>
        <p:txBody>
          <a:bodyPr>
            <a:normAutofit/>
          </a:bodyPr>
          <a:lstStyle/>
          <a:p>
            <a:r>
              <a:rPr kumimoji="1" lang="ja-JP" altLang="en-US" sz="3200" dirty="0">
                <a:latin typeface="HG丸ｺﾞｼｯｸM-PRO" panose="020F0600000000000000" pitchFamily="50" charset="-128"/>
                <a:ea typeface="HG丸ｺﾞｼｯｸM-PRO" panose="020F0600000000000000" pitchFamily="50" charset="-128"/>
              </a:rPr>
              <a:t>地域福祉活動、福祉人材の担い手づくり</a:t>
            </a:r>
          </a:p>
        </p:txBody>
      </p:sp>
      <p:sp>
        <p:nvSpPr>
          <p:cNvPr id="3" name="コンテンツ プレースホルダー 2"/>
          <p:cNvSpPr>
            <a:spLocks noGrp="1"/>
          </p:cNvSpPr>
          <p:nvPr>
            <p:ph idx="1"/>
          </p:nvPr>
        </p:nvSpPr>
        <p:spPr>
          <a:xfrm>
            <a:off x="498766" y="959370"/>
            <a:ext cx="9154900" cy="5579975"/>
          </a:xfrm>
        </p:spPr>
        <p:txBody>
          <a:bodyPr>
            <a:noAutofit/>
          </a:bodyPr>
          <a:lstStyle/>
          <a:p>
            <a:pPr>
              <a:lnSpc>
                <a:spcPct val="120000"/>
              </a:lnSpc>
            </a:pPr>
            <a:r>
              <a:rPr lang="ja-JP" altLang="en-US" sz="1400" dirty="0">
                <a:latin typeface="HG丸ｺﾞｼｯｸM-PRO" panose="020F0600000000000000" pitchFamily="50" charset="-128"/>
                <a:ea typeface="HG丸ｺﾞｼｯｸM-PRO" panose="020F0600000000000000" pitchFamily="50" charset="-128"/>
              </a:rPr>
              <a:t>西区ボランティア・市民活動センターを中心に、ボランティアの 活動・交流の支援、養成、福祉教育、需給調整が行われています。</a:t>
            </a:r>
            <a:endParaRPr lang="en-US" altLang="ja-JP" sz="1400" dirty="0">
              <a:latin typeface="HG丸ｺﾞｼｯｸM-PRO" panose="020F0600000000000000" pitchFamily="50" charset="-128"/>
              <a:ea typeface="HG丸ｺﾞｼｯｸM-PRO" panose="020F0600000000000000" pitchFamily="50" charset="-128"/>
            </a:endParaRPr>
          </a:p>
          <a:p>
            <a:pPr marL="0" indent="0">
              <a:lnSpc>
                <a:spcPct val="120000"/>
              </a:lnSpc>
              <a:buNone/>
            </a:pPr>
            <a:r>
              <a:rPr lang="ja-JP" altLang="en-US" sz="1400" dirty="0">
                <a:latin typeface="HG丸ｺﾞｼｯｸM-PRO" panose="020F0600000000000000" pitchFamily="50" charset="-128"/>
                <a:ea typeface="HG丸ｺﾞｼｯｸM-PRO" panose="020F0600000000000000" pitchFamily="50" charset="-128"/>
              </a:rPr>
              <a:t>　・ボランティア養成講座</a:t>
            </a:r>
            <a:endParaRPr lang="en-US" altLang="ja-JP" sz="1400" dirty="0">
              <a:latin typeface="HG丸ｺﾞｼｯｸM-PRO" panose="020F0600000000000000" pitchFamily="50" charset="-128"/>
              <a:ea typeface="HG丸ｺﾞｼｯｸM-PRO" panose="020F0600000000000000" pitchFamily="50" charset="-128"/>
            </a:endParaRPr>
          </a:p>
          <a:p>
            <a:pPr marL="0" indent="0">
              <a:lnSpc>
                <a:spcPct val="50000"/>
              </a:lnSpc>
              <a:buNone/>
            </a:pPr>
            <a:r>
              <a:rPr lang="ja-JP" altLang="en-US" sz="1400" dirty="0">
                <a:latin typeface="HG丸ｺﾞｼｯｸM-PRO" panose="020F0600000000000000" pitchFamily="50" charset="-128"/>
                <a:ea typeface="HG丸ｺﾞｼｯｸM-PRO" panose="020F0600000000000000" pitchFamily="50" charset="-128"/>
              </a:rPr>
              <a:t>　　区社会福祉協議会が、ボランティア活動に役立つ講座を実施しています。講座内容は、初心者向けの</a:t>
            </a:r>
            <a:endParaRPr lang="en-US" altLang="ja-JP" sz="1400" dirty="0">
              <a:latin typeface="HG丸ｺﾞｼｯｸM-PRO" panose="020F0600000000000000" pitchFamily="50" charset="-128"/>
              <a:ea typeface="HG丸ｺﾞｼｯｸM-PRO" panose="020F0600000000000000" pitchFamily="50" charset="-128"/>
            </a:endParaRPr>
          </a:p>
          <a:p>
            <a:pPr marL="0" indent="0">
              <a:lnSpc>
                <a:spcPct val="50000"/>
              </a:lnSpc>
              <a:buNone/>
            </a:pPr>
            <a:r>
              <a:rPr lang="ja-JP" altLang="en-US" sz="1400" dirty="0">
                <a:latin typeface="HG丸ｺﾞｼｯｸM-PRO" panose="020F0600000000000000" pitchFamily="50" charset="-128"/>
                <a:ea typeface="HG丸ｺﾞｼｯｸM-PRO" panose="020F0600000000000000" pitchFamily="50" charset="-128"/>
              </a:rPr>
              <a:t>　　内容から、傾聴ボランティア、福祉教育サポーター、子育て活動ボランティア、親子向けのキッズボラン</a:t>
            </a:r>
            <a:endParaRPr lang="en-US" altLang="ja-JP" sz="1400" dirty="0">
              <a:latin typeface="HG丸ｺﾞｼｯｸM-PRO" panose="020F0600000000000000" pitchFamily="50" charset="-128"/>
              <a:ea typeface="HG丸ｺﾞｼｯｸM-PRO" panose="020F0600000000000000" pitchFamily="50" charset="-128"/>
            </a:endParaRPr>
          </a:p>
          <a:p>
            <a:pPr marL="0" indent="0">
              <a:lnSpc>
                <a:spcPct val="50000"/>
              </a:lnSpc>
              <a:buNone/>
            </a:pPr>
            <a:r>
              <a:rPr lang="ja-JP" altLang="en-US" sz="1400" dirty="0">
                <a:latin typeface="HG丸ｺﾞｼｯｸM-PRO" panose="020F0600000000000000" pitchFamily="50" charset="-128"/>
                <a:ea typeface="HG丸ｺﾞｼｯｸM-PRO" panose="020F0600000000000000" pitchFamily="50" charset="-128"/>
              </a:rPr>
              <a:t>　　ティア体験講座など、毎年内容を変更しています。</a:t>
            </a:r>
            <a:endParaRPr lang="en-US" altLang="ja-JP" sz="1400" dirty="0">
              <a:latin typeface="HG丸ｺﾞｼｯｸM-PRO" panose="020F0600000000000000" pitchFamily="50" charset="-128"/>
              <a:ea typeface="HG丸ｺﾞｼｯｸM-PRO" panose="020F0600000000000000" pitchFamily="50" charset="-128"/>
            </a:endParaRPr>
          </a:p>
          <a:p>
            <a:pPr marL="0" indent="0">
              <a:lnSpc>
                <a:spcPct val="50000"/>
              </a:lnSpc>
              <a:buNone/>
            </a:pPr>
            <a:endParaRPr lang="en-US" altLang="ja-JP" sz="1400" dirty="0">
              <a:solidFill>
                <a:srgbClr val="FF0000"/>
              </a:solidFill>
              <a:latin typeface="HG丸ｺﾞｼｯｸM-PRO" panose="020F0600000000000000" pitchFamily="50" charset="-128"/>
              <a:ea typeface="HG丸ｺﾞｼｯｸM-PRO" panose="020F0600000000000000" pitchFamily="50" charset="-128"/>
            </a:endParaRPr>
          </a:p>
          <a:p>
            <a:pPr marL="0" indent="0">
              <a:lnSpc>
                <a:spcPct val="50000"/>
              </a:lnSpc>
              <a:buNone/>
            </a:pPr>
            <a:endParaRPr lang="en-US" altLang="ja-JP" sz="1400" dirty="0">
              <a:latin typeface="HG丸ｺﾞｼｯｸM-PRO" panose="020F0600000000000000" pitchFamily="50" charset="-128"/>
              <a:ea typeface="HG丸ｺﾞｼｯｸM-PRO" panose="020F0600000000000000" pitchFamily="50" charset="-128"/>
            </a:endParaRPr>
          </a:p>
          <a:p>
            <a:pPr marL="0" indent="0">
              <a:lnSpc>
                <a:spcPct val="100000"/>
              </a:lnSpc>
              <a:buNone/>
            </a:pPr>
            <a:endParaRPr lang="en-US" altLang="ja-JP" sz="1400" dirty="0">
              <a:latin typeface="HG丸ｺﾞｼｯｸM-PRO" panose="020F0600000000000000" pitchFamily="50" charset="-128"/>
              <a:ea typeface="HG丸ｺﾞｼｯｸM-PRO" panose="020F0600000000000000" pitchFamily="50" charset="-128"/>
            </a:endParaRPr>
          </a:p>
          <a:p>
            <a:pPr marL="0" indent="0">
              <a:lnSpc>
                <a:spcPct val="100000"/>
              </a:lnSpc>
              <a:buNone/>
            </a:pPr>
            <a:r>
              <a:rPr lang="ja-JP" altLang="en-US" sz="1400" dirty="0">
                <a:latin typeface="HG丸ｺﾞｼｯｸM-PRO" panose="020F0600000000000000" pitchFamily="50" charset="-128"/>
                <a:ea typeface="HG丸ｺﾞｼｯｸM-PRO" panose="020F0600000000000000" pitchFamily="50" charset="-128"/>
              </a:rPr>
              <a:t>　・福祉教育の推進</a:t>
            </a:r>
            <a:endParaRPr lang="en-US" altLang="ja-JP" sz="1400" dirty="0">
              <a:latin typeface="HG丸ｺﾞｼｯｸM-PRO" panose="020F0600000000000000" pitchFamily="50" charset="-128"/>
              <a:ea typeface="HG丸ｺﾞｼｯｸM-PRO" panose="020F0600000000000000" pitchFamily="50" charset="-128"/>
            </a:endParaRPr>
          </a:p>
          <a:p>
            <a:pPr marL="0" indent="0">
              <a:lnSpc>
                <a:spcPct val="50000"/>
              </a:lnSpc>
              <a:buNone/>
            </a:pPr>
            <a:r>
              <a:rPr lang="ja-JP" altLang="en-US" sz="1400" dirty="0">
                <a:latin typeface="HG丸ｺﾞｼｯｸM-PRO" panose="020F0600000000000000" pitchFamily="50" charset="-128"/>
                <a:ea typeface="HG丸ｺﾞｼｯｸM-PRO" panose="020F0600000000000000" pitchFamily="50" charset="-128"/>
              </a:rPr>
              <a:t>　　障がい当事者の講話、高齢者・妊婦の疑似体験、パラスポーツ体験、手話や点字体験、車いす体験</a:t>
            </a:r>
            <a:endParaRPr lang="en-US" altLang="ja-JP" sz="1400" dirty="0">
              <a:latin typeface="HG丸ｺﾞｼｯｸM-PRO" panose="020F0600000000000000" pitchFamily="50" charset="-128"/>
              <a:ea typeface="HG丸ｺﾞｼｯｸM-PRO" panose="020F0600000000000000" pitchFamily="50" charset="-128"/>
            </a:endParaRPr>
          </a:p>
          <a:p>
            <a:pPr marL="0" indent="0">
              <a:lnSpc>
                <a:spcPct val="50000"/>
              </a:lnSpc>
              <a:buNone/>
            </a:pPr>
            <a:r>
              <a:rPr lang="ja-JP" altLang="en-US" sz="1400" dirty="0">
                <a:latin typeface="HG丸ｺﾞｼｯｸM-PRO" panose="020F0600000000000000" pitchFamily="50" charset="-128"/>
                <a:ea typeface="HG丸ｺﾞｼｯｸM-PRO" panose="020F0600000000000000" pitchFamily="50" charset="-128"/>
              </a:rPr>
              <a:t>　　等を提供しました。</a:t>
            </a:r>
            <a:endParaRPr lang="en-US" altLang="ja-JP" sz="1400" dirty="0">
              <a:latin typeface="HG丸ｺﾞｼｯｸM-PRO" panose="020F0600000000000000" pitchFamily="50" charset="-128"/>
              <a:ea typeface="HG丸ｺﾞｼｯｸM-PRO" panose="020F0600000000000000" pitchFamily="50" charset="-128"/>
            </a:endParaRPr>
          </a:p>
          <a:p>
            <a:pPr marL="0" indent="0">
              <a:lnSpc>
                <a:spcPct val="100000"/>
              </a:lnSpc>
              <a:buNone/>
            </a:pPr>
            <a:r>
              <a:rPr lang="ja-JP" altLang="en-US" sz="1400" dirty="0">
                <a:latin typeface="HG丸ｺﾞｼｯｸM-PRO" panose="020F0600000000000000" pitchFamily="50" charset="-128"/>
                <a:ea typeface="HG丸ｺﾞｼｯｸM-PRO" panose="020F0600000000000000" pitchFamily="50" charset="-128"/>
              </a:rPr>
              <a:t>　・ボランティア需給調整</a:t>
            </a:r>
            <a:endParaRPr lang="en-US" altLang="ja-JP" sz="1400" dirty="0">
              <a:latin typeface="HG丸ｺﾞｼｯｸM-PRO" panose="020F0600000000000000" pitchFamily="50" charset="-128"/>
              <a:ea typeface="HG丸ｺﾞｼｯｸM-PRO" panose="020F0600000000000000" pitchFamily="50" charset="-128"/>
            </a:endParaRPr>
          </a:p>
          <a:p>
            <a:pPr marL="0" indent="0">
              <a:lnSpc>
                <a:spcPct val="100000"/>
              </a:lnSpc>
              <a:buNone/>
            </a:pPr>
            <a:r>
              <a:rPr lang="ja-JP" altLang="en-US" sz="1400" dirty="0">
                <a:latin typeface="HG丸ｺﾞｼｯｸM-PRO" panose="020F0600000000000000" pitchFamily="50" charset="-128"/>
                <a:ea typeface="HG丸ｺﾞｼｯｸM-PRO" panose="020F0600000000000000" pitchFamily="50" charset="-128"/>
              </a:rPr>
              <a:t>　・サロン活動</a:t>
            </a:r>
            <a:endParaRPr lang="en-US" altLang="ja-JP" sz="1400" dirty="0">
              <a:latin typeface="HG丸ｺﾞｼｯｸM-PRO" panose="020F0600000000000000" pitchFamily="50" charset="-128"/>
              <a:ea typeface="HG丸ｺﾞｼｯｸM-PRO" panose="020F0600000000000000" pitchFamily="50" charset="-128"/>
            </a:endParaRPr>
          </a:p>
          <a:p>
            <a:pPr marL="0" indent="0">
              <a:lnSpc>
                <a:spcPct val="100000"/>
              </a:lnSpc>
              <a:buNone/>
            </a:pPr>
            <a:r>
              <a:rPr lang="ja-JP" altLang="en-US" sz="1400" dirty="0">
                <a:latin typeface="HG丸ｺﾞｼｯｸM-PRO" panose="020F0600000000000000" pitchFamily="50" charset="-128"/>
                <a:ea typeface="HG丸ｺﾞｼｯｸM-PRO" panose="020F0600000000000000" pitchFamily="50" charset="-128"/>
              </a:rPr>
              <a:t>・民生委員・児童委員、見守り員</a:t>
            </a:r>
            <a:endParaRPr lang="en-US" altLang="ja-JP" sz="1400" dirty="0">
              <a:latin typeface="HG丸ｺﾞｼｯｸM-PRO" panose="020F0600000000000000" pitchFamily="50" charset="-128"/>
              <a:ea typeface="HG丸ｺﾞｼｯｸM-PRO" panose="020F0600000000000000" pitchFamily="50" charset="-128"/>
            </a:endParaRPr>
          </a:p>
          <a:p>
            <a:pPr marL="0" indent="0">
              <a:lnSpc>
                <a:spcPct val="100000"/>
              </a:lnSpc>
              <a:buNone/>
            </a:pPr>
            <a:r>
              <a:rPr lang="ja-JP" altLang="en-US" sz="1400" dirty="0">
                <a:latin typeface="HG丸ｺﾞｼｯｸM-PRO" panose="020F0600000000000000" pitchFamily="50" charset="-128"/>
                <a:ea typeface="HG丸ｺﾞｼｯｸM-PRO" panose="020F0600000000000000" pitchFamily="50" charset="-128"/>
              </a:rPr>
              <a:t>　　身近な相談相手として気軽に相談してもらえるよう、区広報紙やホームページで情報発信しています。</a:t>
            </a:r>
            <a:endParaRPr lang="en-US" altLang="ja-JP" sz="1400" dirty="0">
              <a:latin typeface="HG丸ｺﾞｼｯｸM-PRO" panose="020F0600000000000000" pitchFamily="50" charset="-128"/>
              <a:ea typeface="HG丸ｺﾞｼｯｸM-PRO" panose="020F0600000000000000" pitchFamily="50" charset="-128"/>
            </a:endParaRPr>
          </a:p>
          <a:p>
            <a:pPr>
              <a:lnSpc>
                <a:spcPct val="120000"/>
              </a:lnSpc>
              <a:buFont typeface="Wingdings" panose="05000000000000000000" pitchFamily="2" charset="2"/>
              <a:buChar char="Ø"/>
            </a:pPr>
            <a:r>
              <a:rPr lang="ja-JP" altLang="en-US" sz="1400" dirty="0">
                <a:latin typeface="HG丸ｺﾞｼｯｸM-PRO" panose="020F0600000000000000" pitchFamily="50" charset="-128"/>
                <a:ea typeface="HG丸ｺﾞｼｯｸM-PRO" panose="020F0600000000000000" pitchFamily="50" charset="-128"/>
              </a:rPr>
              <a:t>地域福祉活動の担い手づくりのために、区社会福祉協議会によりボランティアの活動・交流の支援等が行われています。区役所は区社会福祉協議会と連携し、ボランティアの見守り員や民生委員・児童委員など地域福祉活動に取り組む方々の情報を発信し、活動への理解が深まるよう取り組みました。</a:t>
            </a:r>
            <a:endParaRPr lang="en-US" altLang="ja-JP" sz="1400" dirty="0">
              <a:latin typeface="HG丸ｺﾞｼｯｸM-PRO" panose="020F0600000000000000" pitchFamily="50" charset="-128"/>
              <a:ea typeface="HG丸ｺﾞｼｯｸM-PRO" panose="020F0600000000000000" pitchFamily="50" charset="-128"/>
            </a:endParaRPr>
          </a:p>
        </p:txBody>
      </p:sp>
      <p:sp>
        <p:nvSpPr>
          <p:cNvPr id="5" name="スライド番号プレースホルダー 4"/>
          <p:cNvSpPr>
            <a:spLocks noGrp="1"/>
          </p:cNvSpPr>
          <p:nvPr>
            <p:ph type="sldNum" sz="quarter" idx="12"/>
          </p:nvPr>
        </p:nvSpPr>
        <p:spPr/>
        <p:txBody>
          <a:bodyPr/>
          <a:lstStyle/>
          <a:p>
            <a:fld id="{21ED86A7-1739-4457-9A7E-4B8ACB34DADF}" type="slidenum">
              <a:rPr kumimoji="1" lang="ja-JP" altLang="en-US" smtClean="0"/>
              <a:t>19</a:t>
            </a:fld>
            <a:endParaRPr kumimoji="1" lang="ja-JP" altLang="en-US"/>
          </a:p>
        </p:txBody>
      </p:sp>
      <p:graphicFrame>
        <p:nvGraphicFramePr>
          <p:cNvPr id="4" name="表 3"/>
          <p:cNvGraphicFramePr>
            <a:graphicFrameLocks noGrp="1"/>
          </p:cNvGraphicFramePr>
          <p:nvPr>
            <p:extLst>
              <p:ext uri="{D42A27DB-BD31-4B8C-83A1-F6EECF244321}">
                <p14:modId xmlns:p14="http://schemas.microsoft.com/office/powerpoint/2010/main" val="2098463982"/>
              </p:ext>
            </p:extLst>
          </p:nvPr>
        </p:nvGraphicFramePr>
        <p:xfrm>
          <a:off x="1079292" y="2739373"/>
          <a:ext cx="7446079" cy="689628"/>
        </p:xfrm>
        <a:graphic>
          <a:graphicData uri="http://schemas.openxmlformats.org/drawingml/2006/table">
            <a:tbl>
              <a:tblPr firstRow="1" bandRow="1">
                <a:tableStyleId>{5C22544A-7EE6-4342-B048-85BDC9FD1C3A}</a:tableStyleId>
              </a:tblPr>
              <a:tblGrid>
                <a:gridCol w="676298">
                  <a:extLst>
                    <a:ext uri="{9D8B030D-6E8A-4147-A177-3AD203B41FA5}">
                      <a16:colId xmlns:a16="http://schemas.microsoft.com/office/drawing/2014/main" val="2882574836"/>
                    </a:ext>
                  </a:extLst>
                </a:gridCol>
                <a:gridCol w="1089881">
                  <a:extLst>
                    <a:ext uri="{9D8B030D-6E8A-4147-A177-3AD203B41FA5}">
                      <a16:colId xmlns:a16="http://schemas.microsoft.com/office/drawing/2014/main" val="2203286183"/>
                    </a:ext>
                  </a:extLst>
                </a:gridCol>
                <a:gridCol w="2320193">
                  <a:extLst>
                    <a:ext uri="{9D8B030D-6E8A-4147-A177-3AD203B41FA5}">
                      <a16:colId xmlns:a16="http://schemas.microsoft.com/office/drawing/2014/main" val="4202539305"/>
                    </a:ext>
                  </a:extLst>
                </a:gridCol>
                <a:gridCol w="1066501">
                  <a:extLst>
                    <a:ext uri="{9D8B030D-6E8A-4147-A177-3AD203B41FA5}">
                      <a16:colId xmlns:a16="http://schemas.microsoft.com/office/drawing/2014/main" val="893968372"/>
                    </a:ext>
                  </a:extLst>
                </a:gridCol>
                <a:gridCol w="1133628">
                  <a:extLst>
                    <a:ext uri="{9D8B030D-6E8A-4147-A177-3AD203B41FA5}">
                      <a16:colId xmlns:a16="http://schemas.microsoft.com/office/drawing/2014/main" val="4268639786"/>
                    </a:ext>
                  </a:extLst>
                </a:gridCol>
                <a:gridCol w="1159578">
                  <a:extLst>
                    <a:ext uri="{9D8B030D-6E8A-4147-A177-3AD203B41FA5}">
                      <a16:colId xmlns:a16="http://schemas.microsoft.com/office/drawing/2014/main" val="2890686811"/>
                    </a:ext>
                  </a:extLst>
                </a:gridCol>
              </a:tblGrid>
              <a:tr h="400102">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r>
                        <a:rPr kumimoji="1" lang="ja-JP" altLang="en-US" sz="1200" dirty="0">
                          <a:latin typeface="HG丸ｺﾞｼｯｸM-PRO" panose="020F0600000000000000" pitchFamily="50" charset="-128"/>
                          <a:ea typeface="HG丸ｺﾞｼｯｸM-PRO" panose="020F0600000000000000" pitchFamily="50" charset="-128"/>
                        </a:rPr>
                        <a:t>令和２年度</a:t>
                      </a:r>
                    </a:p>
                  </a:txBody>
                  <a:tcPr marL="68580" marR="68580" marT="34290" marB="34290"/>
                </a:tc>
                <a:tc>
                  <a:txBody>
                    <a:bodyPr/>
                    <a:lstStyle/>
                    <a:p>
                      <a:r>
                        <a:rPr kumimoji="1" lang="ja-JP" altLang="en-US" sz="1200" dirty="0">
                          <a:latin typeface="HG丸ｺﾞｼｯｸM-PRO" panose="020F0600000000000000" pitchFamily="50" charset="-128"/>
                          <a:ea typeface="HG丸ｺﾞｼｯｸM-PRO" panose="020F0600000000000000" pitchFamily="50" charset="-128"/>
                        </a:rPr>
                        <a:t>令和３年度</a:t>
                      </a:r>
                    </a:p>
                  </a:txBody>
                  <a:tcPr marL="68580" marR="68580" marT="34290" marB="34290"/>
                </a:tc>
                <a:tc>
                  <a:txBody>
                    <a:bodyPr/>
                    <a:lstStyle/>
                    <a:p>
                      <a:r>
                        <a:rPr kumimoji="1" lang="ja-JP" altLang="en-US" sz="1200" dirty="0">
                          <a:latin typeface="HG丸ｺﾞｼｯｸM-PRO" panose="020F0600000000000000" pitchFamily="50" charset="-128"/>
                          <a:ea typeface="HG丸ｺﾞｼｯｸM-PRO" panose="020F0600000000000000" pitchFamily="50" charset="-128"/>
                        </a:rPr>
                        <a:t>令和４年度</a:t>
                      </a:r>
                    </a:p>
                  </a:txBody>
                  <a:tcPr marL="68580" marR="68580" marT="34290" marB="34290"/>
                </a:tc>
                <a:tc>
                  <a:txBody>
                    <a:bodyPr/>
                    <a:lstStyle/>
                    <a:p>
                      <a:r>
                        <a:rPr kumimoji="1" lang="ja-JP" altLang="en-US" sz="1200" dirty="0">
                          <a:latin typeface="HG丸ｺﾞｼｯｸM-PRO" panose="020F0600000000000000" pitchFamily="50" charset="-128"/>
                          <a:ea typeface="HG丸ｺﾞｼｯｸM-PRO" panose="020F0600000000000000" pitchFamily="50" charset="-128"/>
                        </a:rPr>
                        <a:t>令和５年度</a:t>
                      </a:r>
                    </a:p>
                  </a:txBody>
                  <a:tcPr marL="68580" marR="68580" marT="34290" marB="34290"/>
                </a:tc>
                <a:tc>
                  <a:txBody>
                    <a:bodyPr/>
                    <a:lstStyle/>
                    <a:p>
                      <a:r>
                        <a:rPr kumimoji="1" lang="ja-JP" altLang="en-US" sz="1200" dirty="0">
                          <a:latin typeface="HG丸ｺﾞｼｯｸM-PRO" panose="020F0600000000000000" pitchFamily="50" charset="-128"/>
                          <a:ea typeface="HG丸ｺﾞｼｯｸM-PRO" panose="020F0600000000000000" pitchFamily="50" charset="-128"/>
                        </a:rPr>
                        <a:t>令和６年度</a:t>
                      </a:r>
                    </a:p>
                  </a:txBody>
                  <a:tcPr marL="68580" marR="68580" marT="34290" marB="34290"/>
                </a:tc>
                <a:extLst>
                  <a:ext uri="{0D108BD9-81ED-4DB2-BD59-A6C34878D82A}">
                    <a16:rowId xmlns:a16="http://schemas.microsoft.com/office/drawing/2014/main" val="3114982261"/>
                  </a:ext>
                </a:extLst>
              </a:tr>
              <a:tr h="289526">
                <a:tc>
                  <a:txBody>
                    <a:bodyPr/>
                    <a:lstStyle/>
                    <a:p>
                      <a:r>
                        <a:rPr kumimoji="1" lang="ja-JP" altLang="en-US" sz="1200" dirty="0">
                          <a:latin typeface="HG丸ｺﾞｼｯｸM-PRO" panose="020F0600000000000000" pitchFamily="50" charset="-128"/>
                          <a:ea typeface="HG丸ｺﾞｼｯｸM-PRO" panose="020F0600000000000000" pitchFamily="50" charset="-128"/>
                        </a:rPr>
                        <a:t>講座数</a:t>
                      </a:r>
                    </a:p>
                  </a:txBody>
                  <a:tcPr marL="68580" marR="68580" marT="34290" marB="34290"/>
                </a:tc>
                <a:tc>
                  <a:txBody>
                    <a:bodyPr/>
                    <a:lstStyle/>
                    <a:p>
                      <a:pPr algn="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１</a:t>
                      </a:r>
                    </a:p>
                  </a:txBody>
                  <a:tcPr marL="68580" marR="68580" marT="34290" marB="34290"/>
                </a:tc>
                <a:tc>
                  <a:txBody>
                    <a:bodyPr/>
                    <a:lstStyle/>
                    <a:p>
                      <a:pPr algn="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３（うち、オンライン</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1</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回）</a:t>
                      </a:r>
                    </a:p>
                  </a:txBody>
                  <a:tcPr marL="68580" marR="68580" marT="34290" marB="34290"/>
                </a:tc>
                <a:tc>
                  <a:txBody>
                    <a:bodyPr/>
                    <a:lstStyle/>
                    <a:p>
                      <a:pPr algn="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３</a:t>
                      </a:r>
                    </a:p>
                  </a:txBody>
                  <a:tcPr marL="68580" marR="68580" marT="34290" marB="34290"/>
                </a:tc>
                <a:tc>
                  <a:txBody>
                    <a:bodyPr/>
                    <a:lstStyle/>
                    <a:p>
                      <a:pPr algn="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３</a:t>
                      </a:r>
                    </a:p>
                  </a:txBody>
                  <a:tcPr marL="68580" marR="68580" marT="34290" marB="34290"/>
                </a:tc>
                <a:tc>
                  <a:txBody>
                    <a:bodyPr/>
                    <a:lstStyle/>
                    <a:p>
                      <a:pPr algn="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4</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marL="68580" marR="68580" marT="34290" marB="34290"/>
                </a:tc>
                <a:extLst>
                  <a:ext uri="{0D108BD9-81ED-4DB2-BD59-A6C34878D82A}">
                    <a16:rowId xmlns:a16="http://schemas.microsoft.com/office/drawing/2014/main" val="3522419347"/>
                  </a:ext>
                </a:extLst>
              </a:tr>
            </a:tbl>
          </a:graphicData>
        </a:graphic>
      </p:graphicFrame>
      <p:sp>
        <p:nvSpPr>
          <p:cNvPr id="6" name="テキスト ボックス 5"/>
          <p:cNvSpPr txBox="1"/>
          <p:nvPr/>
        </p:nvSpPr>
        <p:spPr>
          <a:xfrm>
            <a:off x="7914807" y="2308485"/>
            <a:ext cx="610564" cy="43088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100" dirty="0">
                <a:latin typeface="HG丸ｺﾞｼｯｸM-PRO" panose="020F0600000000000000" pitchFamily="50" charset="-128"/>
                <a:ea typeface="HG丸ｺﾞｼｯｸM-PRO" panose="020F0600000000000000" pitchFamily="50" charset="-128"/>
              </a:rPr>
              <a:t>　　</a:t>
            </a:r>
            <a:endParaRPr kumimoji="1" lang="en-US" altLang="ja-JP" sz="1100" dirty="0">
              <a:latin typeface="HG丸ｺﾞｼｯｸM-PRO" panose="020F0600000000000000" pitchFamily="50" charset="-128"/>
              <a:ea typeface="HG丸ｺﾞｼｯｸM-PRO" panose="020F0600000000000000" pitchFamily="50" charset="-128"/>
            </a:endParaRPr>
          </a:p>
          <a:p>
            <a:r>
              <a:rPr kumimoji="1" lang="ja-JP" altLang="en-US" sz="1100" dirty="0">
                <a:latin typeface="HG丸ｺﾞｼｯｸM-PRO" panose="020F0600000000000000" pitchFamily="50" charset="-128"/>
                <a:ea typeface="HG丸ｺﾞｼｯｸM-PRO" panose="020F0600000000000000" pitchFamily="50" charset="-128"/>
              </a:rPr>
              <a:t>（回）</a:t>
            </a:r>
          </a:p>
        </p:txBody>
      </p:sp>
    </p:spTree>
    <p:extLst>
      <p:ext uri="{BB962C8B-B14F-4D97-AF65-F5344CB8AC3E}">
        <p14:creationId xmlns:p14="http://schemas.microsoft.com/office/powerpoint/2010/main" val="22880639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16081" y="352497"/>
            <a:ext cx="7886700" cy="697384"/>
          </a:xfrm>
        </p:spPr>
        <p:txBody>
          <a:bodyPr>
            <a:normAutofit/>
          </a:bodyPr>
          <a:lstStyle/>
          <a:p>
            <a:r>
              <a:rPr kumimoji="1" lang="ja-JP" altLang="en-US" sz="3200" dirty="0">
                <a:latin typeface="HG丸ｺﾞｼｯｸM-PRO" panose="020F0600000000000000" pitchFamily="50" charset="-128"/>
                <a:ea typeface="HG丸ｺﾞｼｯｸM-PRO" panose="020F0600000000000000" pitchFamily="50" charset="-128"/>
              </a:rPr>
              <a:t>こども相談支援・子育て情報の発信</a:t>
            </a:r>
          </a:p>
        </p:txBody>
      </p:sp>
      <p:sp>
        <p:nvSpPr>
          <p:cNvPr id="3" name="コンテンツ プレースホルダー 2"/>
          <p:cNvSpPr>
            <a:spLocks noGrp="1"/>
          </p:cNvSpPr>
          <p:nvPr>
            <p:ph idx="1"/>
          </p:nvPr>
        </p:nvSpPr>
        <p:spPr>
          <a:xfrm>
            <a:off x="625764" y="1343891"/>
            <a:ext cx="8599199" cy="5140037"/>
          </a:xfrm>
        </p:spPr>
        <p:txBody>
          <a:bodyPr>
            <a:noAutofit/>
          </a:bodyPr>
          <a:lstStyle/>
          <a:p>
            <a:pPr marL="0" indent="0">
              <a:buNone/>
            </a:pPr>
            <a:endParaRPr lang="en-US" altLang="ja-JP" sz="1600" dirty="0">
              <a:solidFill>
                <a:srgbClr val="FF0000"/>
              </a:solidFill>
              <a:latin typeface="HG丸ｺﾞｼｯｸM-PRO" panose="020F0600000000000000" pitchFamily="50" charset="-128"/>
              <a:ea typeface="HG丸ｺﾞｼｯｸM-PRO" panose="020F0600000000000000" pitchFamily="50" charset="-128"/>
            </a:endParaRPr>
          </a:p>
          <a:p>
            <a:pPr marL="0" indent="0">
              <a:buNone/>
            </a:pPr>
            <a:endParaRPr lang="en-US" altLang="ja-JP" sz="1800" dirty="0">
              <a:latin typeface="HG丸ｺﾞｼｯｸM-PRO" panose="020F0600000000000000" pitchFamily="50" charset="-128"/>
              <a:ea typeface="HG丸ｺﾞｼｯｸM-PRO" panose="020F0600000000000000" pitchFamily="50" charset="-128"/>
            </a:endParaRPr>
          </a:p>
          <a:p>
            <a:pPr marL="0" indent="0">
              <a:buNone/>
            </a:pPr>
            <a:endParaRPr lang="en-US" altLang="ja-JP" sz="1800" dirty="0">
              <a:latin typeface="HG丸ｺﾞｼｯｸM-PRO" panose="020F0600000000000000" pitchFamily="50" charset="-128"/>
              <a:ea typeface="HG丸ｺﾞｼｯｸM-PRO" panose="020F0600000000000000" pitchFamily="50" charset="-128"/>
            </a:endParaRPr>
          </a:p>
          <a:p>
            <a:pPr marL="0" indent="0">
              <a:buNone/>
            </a:pPr>
            <a:endParaRPr lang="en-US" altLang="ja-JP" sz="1800" dirty="0">
              <a:latin typeface="HG丸ｺﾞｼｯｸM-PRO" panose="020F0600000000000000" pitchFamily="50" charset="-128"/>
              <a:ea typeface="HG丸ｺﾞｼｯｸM-PRO" panose="020F0600000000000000" pitchFamily="50" charset="-128"/>
            </a:endParaRPr>
          </a:p>
          <a:p>
            <a:pPr marL="0" indent="0">
              <a:buNone/>
            </a:pPr>
            <a:endParaRPr lang="en-US" altLang="ja-JP" sz="1800" dirty="0">
              <a:latin typeface="HG丸ｺﾞｼｯｸM-PRO" panose="020F0600000000000000" pitchFamily="50" charset="-128"/>
              <a:ea typeface="HG丸ｺﾞｼｯｸM-PRO" panose="020F0600000000000000" pitchFamily="50" charset="-128"/>
            </a:endParaRPr>
          </a:p>
          <a:p>
            <a:pPr marL="0" indent="0">
              <a:buNone/>
            </a:pPr>
            <a:endParaRPr lang="en-US" altLang="ja-JP" sz="1800" dirty="0">
              <a:latin typeface="HG丸ｺﾞｼｯｸM-PRO" panose="020F0600000000000000" pitchFamily="50" charset="-128"/>
              <a:ea typeface="HG丸ｺﾞｼｯｸM-PRO" panose="020F0600000000000000" pitchFamily="50" charset="-128"/>
            </a:endParaRPr>
          </a:p>
          <a:p>
            <a:endParaRPr lang="en-US" altLang="ja-JP" sz="1800" dirty="0">
              <a:latin typeface="HG丸ｺﾞｼｯｸM-PRO" panose="020F0600000000000000" pitchFamily="50" charset="-128"/>
              <a:ea typeface="HG丸ｺﾞｼｯｸM-PRO" panose="020F0600000000000000" pitchFamily="50" charset="-128"/>
            </a:endParaRPr>
          </a:p>
          <a:p>
            <a:endParaRPr lang="en-US" altLang="ja-JP" sz="1800" dirty="0">
              <a:latin typeface="HG丸ｺﾞｼｯｸM-PRO" panose="020F0600000000000000" pitchFamily="50" charset="-128"/>
              <a:ea typeface="HG丸ｺﾞｼｯｸM-PRO" panose="020F0600000000000000" pitchFamily="50" charset="-128"/>
            </a:endParaRPr>
          </a:p>
          <a:p>
            <a:endParaRPr lang="en-US" altLang="ja-JP" sz="1600" dirty="0">
              <a:latin typeface="HG丸ｺﾞｼｯｸM-PRO" panose="020F0600000000000000" pitchFamily="50" charset="-128"/>
              <a:ea typeface="HG丸ｺﾞｼｯｸM-PRO" panose="020F0600000000000000" pitchFamily="50" charset="-128"/>
            </a:endParaRPr>
          </a:p>
          <a:p>
            <a:r>
              <a:rPr lang="ja-JP" altLang="ja-JP" sz="1400" dirty="0">
                <a:latin typeface="HG丸ｺﾞｼｯｸM-PRO" panose="020F0600000000000000" pitchFamily="50" charset="-128"/>
                <a:ea typeface="HG丸ｺﾞｼｯｸM-PRO" panose="020F0600000000000000" pitchFamily="50" charset="-128"/>
              </a:rPr>
              <a:t>安心してこどもを産み、育てられるように、専門職（保健師、心理相談員・家庭児童相談員、子ども・子育てコンシェルジュなど）が連携して、支援が必要なこどもを早期に発見し、切れ目のない相談支援体制を構築しています。</a:t>
            </a:r>
            <a:endParaRPr lang="en-US" altLang="ja-JP" sz="1400" dirty="0">
              <a:latin typeface="HG丸ｺﾞｼｯｸM-PRO" panose="020F0600000000000000" pitchFamily="50" charset="-128"/>
              <a:ea typeface="HG丸ｺﾞｼｯｸM-PRO" panose="020F0600000000000000" pitchFamily="50" charset="-128"/>
            </a:endParaRPr>
          </a:p>
          <a:p>
            <a:pPr>
              <a:buFont typeface="Wingdings" panose="05000000000000000000" pitchFamily="2" charset="2"/>
              <a:buChar char="Ø"/>
            </a:pPr>
            <a:r>
              <a:rPr lang="ja-JP" altLang="en-US" sz="1400" dirty="0">
                <a:latin typeface="HG丸ｺﾞｼｯｸM-PRO" panose="020F0600000000000000" pitchFamily="50" charset="-128"/>
                <a:ea typeface="HG丸ｺﾞｼｯｸM-PRO" panose="020F0600000000000000" pitchFamily="50" charset="-128"/>
              </a:rPr>
              <a:t>育児相談への保健師の対応や、保育園への入園相談等にかかる子ども・子育てコンシェルジュの対応など、年度ごとに増減はあるものの、今後も引き続き支援体制の充実が必要です。</a:t>
            </a: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p:txBody>
      </p:sp>
      <p:sp>
        <p:nvSpPr>
          <p:cNvPr id="6" name="スライド番号プレースホルダー 5"/>
          <p:cNvSpPr>
            <a:spLocks noGrp="1"/>
          </p:cNvSpPr>
          <p:nvPr>
            <p:ph type="sldNum" sz="quarter" idx="12"/>
          </p:nvPr>
        </p:nvSpPr>
        <p:spPr/>
        <p:txBody>
          <a:bodyPr/>
          <a:lstStyle/>
          <a:p>
            <a:fld id="{21ED86A7-1739-4457-9A7E-4B8ACB34DADF}" type="slidenum">
              <a:rPr kumimoji="1" lang="ja-JP" altLang="en-US" smtClean="0"/>
              <a:t>20</a:t>
            </a:fld>
            <a:endParaRPr kumimoji="1" lang="ja-JP" altLang="en-US"/>
          </a:p>
        </p:txBody>
      </p:sp>
      <p:graphicFrame>
        <p:nvGraphicFramePr>
          <p:cNvPr id="9" name="グラフ 8"/>
          <p:cNvGraphicFramePr/>
          <p:nvPr>
            <p:extLst>
              <p:ext uri="{D42A27DB-BD31-4B8C-83A1-F6EECF244321}">
                <p14:modId xmlns:p14="http://schemas.microsoft.com/office/powerpoint/2010/main" val="311464182"/>
              </p:ext>
            </p:extLst>
          </p:nvPr>
        </p:nvGraphicFramePr>
        <p:xfrm>
          <a:off x="1820574" y="1175614"/>
          <a:ext cx="6289964" cy="33132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633376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16081" y="352497"/>
            <a:ext cx="7886700" cy="697384"/>
          </a:xfrm>
        </p:spPr>
        <p:txBody>
          <a:bodyPr>
            <a:normAutofit/>
          </a:bodyPr>
          <a:lstStyle/>
          <a:p>
            <a:r>
              <a:rPr kumimoji="1" lang="ja-JP" altLang="en-US" sz="3200" dirty="0">
                <a:latin typeface="HG丸ｺﾞｼｯｸM-PRO" panose="020F0600000000000000" pitchFamily="50" charset="-128"/>
                <a:ea typeface="HG丸ｺﾞｼｯｸM-PRO" panose="020F0600000000000000" pitchFamily="50" charset="-128"/>
              </a:rPr>
              <a:t>こども相談支援・子育て情報の発信</a:t>
            </a:r>
          </a:p>
        </p:txBody>
      </p:sp>
      <p:sp>
        <p:nvSpPr>
          <p:cNvPr id="3" name="コンテンツ プレースホルダー 2"/>
          <p:cNvSpPr>
            <a:spLocks noGrp="1"/>
          </p:cNvSpPr>
          <p:nvPr>
            <p:ph idx="1"/>
          </p:nvPr>
        </p:nvSpPr>
        <p:spPr>
          <a:xfrm>
            <a:off x="625765" y="1399309"/>
            <a:ext cx="8599198" cy="4738255"/>
          </a:xfrm>
        </p:spPr>
        <p:txBody>
          <a:bodyPr>
            <a:noAutofit/>
          </a:bodyPr>
          <a:lstStyle/>
          <a:p>
            <a:r>
              <a:rPr lang="ja-JP" altLang="en-US" sz="1400" dirty="0">
                <a:latin typeface="HG丸ｺﾞｼｯｸM-PRO" panose="020F0600000000000000" pitchFamily="50" charset="-128"/>
                <a:ea typeface="HG丸ｺﾞｼｯｸM-PRO" panose="020F0600000000000000" pitchFamily="50" charset="-128"/>
              </a:rPr>
              <a:t>区役所では、こどもや親の交流の場やボランティアグループ、子育てをサポートする事業の紹介など、様々な子育て情報を周知するための子育て支援情報誌「てをつなごう！」や子育て支援情報マップの発行、</a:t>
            </a:r>
            <a:r>
              <a:rPr lang="en-US" altLang="ja-JP" sz="1400" dirty="0">
                <a:latin typeface="HG丸ｺﾞｼｯｸM-PRO" panose="020F0600000000000000" pitchFamily="50" charset="-128"/>
                <a:ea typeface="HG丸ｺﾞｼｯｸM-PRO" panose="020F0600000000000000" pitchFamily="50" charset="-128"/>
              </a:rPr>
              <a:t>SNS</a:t>
            </a:r>
            <a:r>
              <a:rPr lang="ja-JP" altLang="en-US" sz="1400" dirty="0">
                <a:latin typeface="HG丸ｺﾞｼｯｸM-PRO" panose="020F0600000000000000" pitchFamily="50" charset="-128"/>
                <a:ea typeface="HG丸ｺﾞｼｯｸM-PRO" panose="020F0600000000000000" pitchFamily="50" charset="-128"/>
              </a:rPr>
              <a:t>を活用した子育て情報の発信を行いました。また、保育施設を円滑に利用できるよう 「</a:t>
            </a:r>
            <a:r>
              <a:rPr lang="ja-JP" altLang="en-US" sz="1400" dirty="0" err="1">
                <a:latin typeface="HG丸ｺﾞｼｯｸM-PRO" panose="020F0600000000000000" pitchFamily="50" charset="-128"/>
                <a:ea typeface="HG丸ｺﾞｼｯｸM-PRO" panose="020F0600000000000000" pitchFamily="50" charset="-128"/>
              </a:rPr>
              <a:t>きらぽか</a:t>
            </a:r>
            <a:r>
              <a:rPr lang="ja-JP" altLang="en-US" sz="1400" dirty="0">
                <a:latin typeface="HG丸ｺﾞｼｯｸM-PRO" panose="020F0600000000000000" pitchFamily="50" charset="-128"/>
                <a:ea typeface="HG丸ｺﾞｼｯｸM-PRO" panose="020F0600000000000000" pitchFamily="50" charset="-128"/>
              </a:rPr>
              <a:t>保育情報フェア」の開催や、毎月の保育施設等の募集状況をホームページに掲載するなど、情報発信を行っています。</a:t>
            </a:r>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pPr>
              <a:buFont typeface="Wingdings" panose="05000000000000000000" pitchFamily="2" charset="2"/>
              <a:buChar char="Ø"/>
            </a:pPr>
            <a:endParaRPr lang="en-US" altLang="ja-JP" sz="1400" dirty="0">
              <a:latin typeface="HG丸ｺﾞｼｯｸM-PRO" panose="020F0600000000000000" pitchFamily="50" charset="-128"/>
              <a:ea typeface="HG丸ｺﾞｼｯｸM-PRO" panose="020F0600000000000000" pitchFamily="50" charset="-128"/>
            </a:endParaRPr>
          </a:p>
          <a:p>
            <a:pPr>
              <a:buFont typeface="Wingdings" panose="05000000000000000000" pitchFamily="2" charset="2"/>
              <a:buChar char="Ø"/>
            </a:pPr>
            <a:r>
              <a:rPr lang="ja-JP" altLang="en-US" sz="1400" dirty="0">
                <a:latin typeface="HG丸ｺﾞｼｯｸM-PRO" panose="020F0600000000000000" pitchFamily="50" charset="-128"/>
                <a:ea typeface="HG丸ｺﾞｼｯｸM-PRO" panose="020F0600000000000000" pitchFamily="50" charset="-128"/>
              </a:rPr>
              <a:t>情報誌の発行だけでなく、</a:t>
            </a:r>
            <a:r>
              <a:rPr lang="en-US" altLang="ja-JP" sz="1400" dirty="0">
                <a:latin typeface="HG丸ｺﾞｼｯｸM-PRO" panose="020F0600000000000000" pitchFamily="50" charset="-128"/>
                <a:ea typeface="HG丸ｺﾞｼｯｸM-PRO" panose="020F0600000000000000" pitchFamily="50" charset="-128"/>
              </a:rPr>
              <a:t>SNS</a:t>
            </a:r>
            <a:r>
              <a:rPr lang="ja-JP" altLang="en-US" sz="1400" dirty="0">
                <a:latin typeface="HG丸ｺﾞｼｯｸM-PRO" panose="020F0600000000000000" pitchFamily="50" charset="-128"/>
                <a:ea typeface="HG丸ｺﾞｼｯｸM-PRO" panose="020F0600000000000000" pitchFamily="50" charset="-128"/>
              </a:rPr>
              <a:t>を活用する等して、子育て支援情報を積極的に発信しています。引き続き、きめ細かな情報発信を行います。</a:t>
            </a:r>
          </a:p>
        </p:txBody>
      </p:sp>
      <p:sp>
        <p:nvSpPr>
          <p:cNvPr id="6" name="スライド番号プレースホルダー 5"/>
          <p:cNvSpPr>
            <a:spLocks noGrp="1"/>
          </p:cNvSpPr>
          <p:nvPr>
            <p:ph type="sldNum" sz="quarter" idx="12"/>
          </p:nvPr>
        </p:nvSpPr>
        <p:spPr/>
        <p:txBody>
          <a:bodyPr/>
          <a:lstStyle/>
          <a:p>
            <a:fld id="{21ED86A7-1739-4457-9A7E-4B8ACB34DADF}" type="slidenum">
              <a:rPr kumimoji="1" lang="ja-JP" altLang="en-US" smtClean="0"/>
              <a:t>21</a:t>
            </a:fld>
            <a:endParaRPr kumimoji="1" lang="ja-JP" altLang="en-US"/>
          </a:p>
        </p:txBody>
      </p:sp>
      <p:graphicFrame>
        <p:nvGraphicFramePr>
          <p:cNvPr id="4" name="表 3"/>
          <p:cNvGraphicFramePr>
            <a:graphicFrameLocks noGrp="1"/>
          </p:cNvGraphicFramePr>
          <p:nvPr>
            <p:extLst>
              <p:ext uri="{D42A27DB-BD31-4B8C-83A1-F6EECF244321}">
                <p14:modId xmlns:p14="http://schemas.microsoft.com/office/powerpoint/2010/main" val="3244857562"/>
              </p:ext>
            </p:extLst>
          </p:nvPr>
        </p:nvGraphicFramePr>
        <p:xfrm>
          <a:off x="961231" y="2578309"/>
          <a:ext cx="8263731" cy="1409077"/>
        </p:xfrm>
        <a:graphic>
          <a:graphicData uri="http://schemas.openxmlformats.org/drawingml/2006/table">
            <a:tbl>
              <a:tblPr firstRow="1" bandRow="1">
                <a:tableStyleId>{5C22544A-7EE6-4342-B048-85BDC9FD1C3A}</a:tableStyleId>
              </a:tblPr>
              <a:tblGrid>
                <a:gridCol w="2681621">
                  <a:extLst>
                    <a:ext uri="{9D8B030D-6E8A-4147-A177-3AD203B41FA5}">
                      <a16:colId xmlns:a16="http://schemas.microsoft.com/office/drawing/2014/main" val="2674506229"/>
                    </a:ext>
                  </a:extLst>
                </a:gridCol>
                <a:gridCol w="1135625">
                  <a:extLst>
                    <a:ext uri="{9D8B030D-6E8A-4147-A177-3AD203B41FA5}">
                      <a16:colId xmlns:a16="http://schemas.microsoft.com/office/drawing/2014/main" val="1451997559"/>
                    </a:ext>
                  </a:extLst>
                </a:gridCol>
                <a:gridCol w="1120878">
                  <a:extLst>
                    <a:ext uri="{9D8B030D-6E8A-4147-A177-3AD203B41FA5}">
                      <a16:colId xmlns:a16="http://schemas.microsoft.com/office/drawing/2014/main" val="1639901402"/>
                    </a:ext>
                  </a:extLst>
                </a:gridCol>
                <a:gridCol w="1135626">
                  <a:extLst>
                    <a:ext uri="{9D8B030D-6E8A-4147-A177-3AD203B41FA5}">
                      <a16:colId xmlns:a16="http://schemas.microsoft.com/office/drawing/2014/main" val="3369492049"/>
                    </a:ext>
                  </a:extLst>
                </a:gridCol>
                <a:gridCol w="1106129">
                  <a:extLst>
                    <a:ext uri="{9D8B030D-6E8A-4147-A177-3AD203B41FA5}">
                      <a16:colId xmlns:a16="http://schemas.microsoft.com/office/drawing/2014/main" val="3662435878"/>
                    </a:ext>
                  </a:extLst>
                </a:gridCol>
                <a:gridCol w="1083852">
                  <a:extLst>
                    <a:ext uri="{9D8B030D-6E8A-4147-A177-3AD203B41FA5}">
                      <a16:colId xmlns:a16="http://schemas.microsoft.com/office/drawing/2014/main" val="1001026843"/>
                    </a:ext>
                  </a:extLst>
                </a:gridCol>
              </a:tblGrid>
              <a:tr h="312191">
                <a:tc>
                  <a:txBody>
                    <a:bodyPr/>
                    <a:lstStyle/>
                    <a:p>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令和２年度</a:t>
                      </a: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令和３年度</a:t>
                      </a: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令和４年度</a:t>
                      </a: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令和５年度</a:t>
                      </a: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令和６年度</a:t>
                      </a:r>
                    </a:p>
                  </a:txBody>
                  <a:tcPr marL="68580" marR="68580" marT="34290" marB="34290"/>
                </a:tc>
                <a:extLst>
                  <a:ext uri="{0D108BD9-81ED-4DB2-BD59-A6C34878D82A}">
                    <a16:rowId xmlns:a16="http://schemas.microsoft.com/office/drawing/2014/main" val="1997394033"/>
                  </a:ext>
                </a:extLst>
              </a:tr>
              <a:tr h="548443">
                <a:tc>
                  <a:txBody>
                    <a:bodyPr/>
                    <a:lstStyle/>
                    <a:p>
                      <a:r>
                        <a:rPr kumimoji="1" lang="ja-JP" altLang="en-US" sz="1400" dirty="0">
                          <a:latin typeface="HG丸ｺﾞｼｯｸM-PRO" panose="020F0600000000000000" pitchFamily="50" charset="-128"/>
                          <a:ea typeface="HG丸ｺﾞｼｯｸM-PRO" panose="020F0600000000000000" pitchFamily="50" charset="-128"/>
                        </a:rPr>
                        <a:t>情報誌「</a:t>
                      </a:r>
                      <a:r>
                        <a:rPr kumimoji="1" lang="ja-JP" altLang="en-US" sz="1400" dirty="0" err="1">
                          <a:latin typeface="HG丸ｺﾞｼｯｸM-PRO" panose="020F0600000000000000" pitchFamily="50" charset="-128"/>
                          <a:ea typeface="HG丸ｺﾞｼｯｸM-PRO" panose="020F0600000000000000" pitchFamily="50" charset="-128"/>
                        </a:rPr>
                        <a:t>てを</a:t>
                      </a:r>
                      <a:r>
                        <a:rPr kumimoji="1" lang="ja-JP" altLang="en-US" sz="1400" dirty="0">
                          <a:latin typeface="HG丸ｺﾞｼｯｸM-PRO" panose="020F0600000000000000" pitchFamily="50" charset="-128"/>
                          <a:ea typeface="HG丸ｺﾞｼｯｸM-PRO" panose="020F0600000000000000" pitchFamily="50" charset="-128"/>
                        </a:rPr>
                        <a:t>つなごう！」配布（部）</a:t>
                      </a:r>
                    </a:p>
                  </a:txBody>
                  <a:tcPr marL="68580" marR="68580" marT="34290" marB="34290"/>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10,000</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8,200</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8,200</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9,300</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9,300</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marL="68580" marR="68580" marT="34290" marB="34290"/>
                </a:tc>
                <a:extLst>
                  <a:ext uri="{0D108BD9-81ED-4DB2-BD59-A6C34878D82A}">
                    <a16:rowId xmlns:a16="http://schemas.microsoft.com/office/drawing/2014/main" val="1761801849"/>
                  </a:ext>
                </a:extLst>
              </a:tr>
              <a:tr h="548443">
                <a:tc>
                  <a:txBody>
                    <a:bodyPr/>
                    <a:lstStyle/>
                    <a:p>
                      <a:r>
                        <a:rPr kumimoji="1" lang="ja-JP" altLang="en-US" sz="1400" dirty="0">
                          <a:latin typeface="HG丸ｺﾞｼｯｸM-PRO" panose="020F0600000000000000" pitchFamily="50" charset="-128"/>
                          <a:ea typeface="HG丸ｺﾞｼｯｸM-PRO" panose="020F0600000000000000" pitchFamily="50" charset="-128"/>
                        </a:rPr>
                        <a:t>ＳＮＳによる子育て情報発信（回）</a:t>
                      </a:r>
                    </a:p>
                  </a:txBody>
                  <a:tcPr marL="68580" marR="68580" marT="34290" marB="34290"/>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65</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70</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76</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123</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204</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marL="68580" marR="68580" marT="34290" marB="34290"/>
                </a:tc>
                <a:extLst>
                  <a:ext uri="{0D108BD9-81ED-4DB2-BD59-A6C34878D82A}">
                    <a16:rowId xmlns:a16="http://schemas.microsoft.com/office/drawing/2014/main" val="64883196"/>
                  </a:ext>
                </a:extLst>
              </a:tr>
            </a:tbl>
          </a:graphicData>
        </a:graphic>
      </p:graphicFrame>
    </p:spTree>
    <p:extLst>
      <p:ext uri="{BB962C8B-B14F-4D97-AF65-F5344CB8AC3E}">
        <p14:creationId xmlns:p14="http://schemas.microsoft.com/office/powerpoint/2010/main" val="24812255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365128"/>
            <a:ext cx="8543925" cy="749392"/>
          </a:xfrm>
        </p:spPr>
        <p:txBody>
          <a:bodyPr>
            <a:normAutofit/>
          </a:bodyPr>
          <a:lstStyle/>
          <a:p>
            <a:r>
              <a:rPr lang="ja-JP" altLang="en-US" sz="3200" dirty="0">
                <a:latin typeface="HG丸ｺﾞｼｯｸM-PRO" panose="020F0600000000000000" pitchFamily="50" charset="-128"/>
                <a:ea typeface="HG丸ｺﾞｼｯｸM-PRO" panose="020F0600000000000000" pitchFamily="50" charset="-128"/>
              </a:rPr>
              <a:t>多様な協働による子育て支援</a:t>
            </a:r>
            <a:endParaRPr kumimoji="1" lang="ja-JP" altLang="en-US" sz="3200"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a:xfrm>
            <a:off x="789710" y="1114520"/>
            <a:ext cx="8319656" cy="5507953"/>
          </a:xfrm>
        </p:spPr>
        <p:txBody>
          <a:bodyPr>
            <a:normAutofit/>
          </a:bodyPr>
          <a:lstStyle/>
          <a:p>
            <a:r>
              <a:rPr lang="ja-JP" altLang="en-US" sz="1400" dirty="0">
                <a:latin typeface="HG丸ｺﾞｼｯｸM-PRO" panose="020F0600000000000000" pitchFamily="50" charset="-128"/>
                <a:ea typeface="HG丸ｺﾞｼｯｸM-PRO" panose="020F0600000000000000" pitchFamily="50" charset="-128"/>
              </a:rPr>
              <a:t>未就学児を持つ親子を対象とした「子育て支援サークル（子育てサロン）（</a:t>
            </a:r>
            <a:r>
              <a:rPr lang="en-US" altLang="ja-JP" sz="1400" dirty="0">
                <a:latin typeface="HG丸ｺﾞｼｯｸM-PRO" panose="020F0600000000000000" pitchFamily="50" charset="-128"/>
                <a:ea typeface="HG丸ｺﾞｼｯｸM-PRO" panose="020F0600000000000000" pitchFamily="50" charset="-128"/>
              </a:rPr>
              <a:t>14</a:t>
            </a:r>
            <a:r>
              <a:rPr lang="ja-JP" altLang="en-US" sz="1400" dirty="0">
                <a:latin typeface="HG丸ｺﾞｼｯｸM-PRO" panose="020F0600000000000000" pitchFamily="50" charset="-128"/>
                <a:ea typeface="HG丸ｺﾞｼｯｸM-PRO" panose="020F0600000000000000" pitchFamily="50" charset="-128"/>
              </a:rPr>
              <a:t>か所（全連合町会地域）に開設）」や週</a:t>
            </a:r>
            <a:r>
              <a:rPr lang="en-US" altLang="ja-JP" sz="1400" dirty="0">
                <a:latin typeface="HG丸ｺﾞｼｯｸM-PRO" panose="020F0600000000000000" pitchFamily="50" charset="-128"/>
                <a:ea typeface="HG丸ｺﾞｼｯｸM-PRO" panose="020F0600000000000000" pitchFamily="50" charset="-128"/>
              </a:rPr>
              <a:t>5</a:t>
            </a:r>
            <a:r>
              <a:rPr lang="ja-JP" altLang="en-US" sz="1400" dirty="0">
                <a:latin typeface="HG丸ｺﾞｼｯｸM-PRO" panose="020F0600000000000000" pitchFamily="50" charset="-128"/>
                <a:ea typeface="HG丸ｺﾞｼｯｸM-PRO" panose="020F0600000000000000" pitchFamily="50" charset="-128"/>
              </a:rPr>
              <a:t>日開催の「つどいの広場」、「子育て支援センター」を開設するなど、親子のつながりに加え、親同士・こども同士のふれあいの場を提供しています。また、子育て交流会「てをつなごう！」を開催しているほか、西区ボランティア・市民活動センターを拠点に子育て応援ボランティアグループが活動されています。</a:t>
            </a:r>
            <a:endParaRPr lang="en-US" altLang="ja-JP" sz="1400" dirty="0">
              <a:latin typeface="HG丸ｺﾞｼｯｸM-PRO" panose="020F0600000000000000" pitchFamily="50" charset="-128"/>
              <a:ea typeface="HG丸ｺﾞｼｯｸM-PRO" panose="020F0600000000000000" pitchFamily="50" charset="-128"/>
            </a:endParaRPr>
          </a:p>
          <a:p>
            <a:endParaRPr lang="ja-JP" altLang="en-US"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つどいの広場</a:t>
            </a: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子育て支援サークル（再掲）</a:t>
            </a: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子ども・子育てプラザ世代間交流事業</a:t>
            </a:r>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pPr>
              <a:buFont typeface="Wingdings" panose="05000000000000000000" pitchFamily="2" charset="2"/>
              <a:buChar char="Ø"/>
            </a:pPr>
            <a:r>
              <a:rPr lang="ja-JP" altLang="en-US" sz="1400" dirty="0">
                <a:latin typeface="HG丸ｺﾞｼｯｸM-PRO" panose="020F0600000000000000" pitchFamily="50" charset="-128"/>
                <a:ea typeface="HG丸ｺﾞｼｯｸM-PRO" panose="020F0600000000000000" pitchFamily="50" charset="-128"/>
              </a:rPr>
              <a:t>子育て中の親子の育児不安を解消し孤立化を防ぐため、区役所と支援者等との連携による相談や支援体制を充実させるとともに、保護者やこどもと地域での世代間交流の機会を積極的に提供します。</a:t>
            </a:r>
          </a:p>
        </p:txBody>
      </p:sp>
      <p:sp>
        <p:nvSpPr>
          <p:cNvPr id="5" name="スライド番号プレースホルダー 4"/>
          <p:cNvSpPr>
            <a:spLocks noGrp="1"/>
          </p:cNvSpPr>
          <p:nvPr>
            <p:ph type="sldNum" sz="quarter" idx="12"/>
          </p:nvPr>
        </p:nvSpPr>
        <p:spPr/>
        <p:txBody>
          <a:bodyPr/>
          <a:lstStyle/>
          <a:p>
            <a:fld id="{21ED86A7-1739-4457-9A7E-4B8ACB34DADF}" type="slidenum">
              <a:rPr kumimoji="1" lang="ja-JP" altLang="en-US" smtClean="0"/>
              <a:t>22</a:t>
            </a:fld>
            <a:endParaRPr kumimoji="1" lang="ja-JP" altLang="en-US"/>
          </a:p>
        </p:txBody>
      </p:sp>
      <p:graphicFrame>
        <p:nvGraphicFramePr>
          <p:cNvPr id="4" name="表 3"/>
          <p:cNvGraphicFramePr>
            <a:graphicFrameLocks noGrp="1"/>
          </p:cNvGraphicFramePr>
          <p:nvPr>
            <p:extLst>
              <p:ext uri="{D42A27DB-BD31-4B8C-83A1-F6EECF244321}">
                <p14:modId xmlns:p14="http://schemas.microsoft.com/office/powerpoint/2010/main" val="4074551524"/>
              </p:ext>
            </p:extLst>
          </p:nvPr>
        </p:nvGraphicFramePr>
        <p:xfrm>
          <a:off x="1008772" y="4703405"/>
          <a:ext cx="7958246" cy="624023"/>
        </p:xfrm>
        <a:graphic>
          <a:graphicData uri="http://schemas.openxmlformats.org/drawingml/2006/table">
            <a:tbl>
              <a:tblPr firstRow="1" bandRow="1">
                <a:tableStyleId>{5C22544A-7EE6-4342-B048-85BDC9FD1C3A}</a:tableStyleId>
              </a:tblPr>
              <a:tblGrid>
                <a:gridCol w="1424712">
                  <a:extLst>
                    <a:ext uri="{9D8B030D-6E8A-4147-A177-3AD203B41FA5}">
                      <a16:colId xmlns:a16="http://schemas.microsoft.com/office/drawing/2014/main" val="1318440285"/>
                    </a:ext>
                  </a:extLst>
                </a:gridCol>
                <a:gridCol w="1312606">
                  <a:extLst>
                    <a:ext uri="{9D8B030D-6E8A-4147-A177-3AD203B41FA5}">
                      <a16:colId xmlns:a16="http://schemas.microsoft.com/office/drawing/2014/main" val="653670445"/>
                    </a:ext>
                  </a:extLst>
                </a:gridCol>
                <a:gridCol w="1283110">
                  <a:extLst>
                    <a:ext uri="{9D8B030D-6E8A-4147-A177-3AD203B41FA5}">
                      <a16:colId xmlns:a16="http://schemas.microsoft.com/office/drawing/2014/main" val="450403011"/>
                    </a:ext>
                  </a:extLst>
                </a:gridCol>
                <a:gridCol w="1283110">
                  <a:extLst>
                    <a:ext uri="{9D8B030D-6E8A-4147-A177-3AD203B41FA5}">
                      <a16:colId xmlns:a16="http://schemas.microsoft.com/office/drawing/2014/main" val="1524628728"/>
                    </a:ext>
                  </a:extLst>
                </a:gridCol>
                <a:gridCol w="1327354">
                  <a:extLst>
                    <a:ext uri="{9D8B030D-6E8A-4147-A177-3AD203B41FA5}">
                      <a16:colId xmlns:a16="http://schemas.microsoft.com/office/drawing/2014/main" val="2480913782"/>
                    </a:ext>
                  </a:extLst>
                </a:gridCol>
                <a:gridCol w="1327354">
                  <a:extLst>
                    <a:ext uri="{9D8B030D-6E8A-4147-A177-3AD203B41FA5}">
                      <a16:colId xmlns:a16="http://schemas.microsoft.com/office/drawing/2014/main" val="2902057294"/>
                    </a:ext>
                  </a:extLst>
                </a:gridCol>
              </a:tblGrid>
              <a:tr h="0">
                <a:tc>
                  <a:txBody>
                    <a:bodyPr/>
                    <a:lstStyle/>
                    <a:p>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a:t>
                      </a:r>
                      <a:r>
                        <a:rPr kumimoji="1" lang="en-US" altLang="ja-JP" sz="1400" dirty="0">
                          <a:latin typeface="HG丸ｺﾞｼｯｸM-PRO" panose="020F0600000000000000" pitchFamily="50" charset="-128"/>
                          <a:ea typeface="HG丸ｺﾞｼｯｸM-PRO" panose="020F0600000000000000" pitchFamily="50" charset="-128"/>
                        </a:rPr>
                        <a:t>2</a:t>
                      </a:r>
                      <a:r>
                        <a:rPr kumimoji="1" lang="ja-JP" altLang="en-US" sz="1400" dirty="0">
                          <a:latin typeface="HG丸ｺﾞｼｯｸM-PRO" panose="020F0600000000000000" pitchFamily="50" charset="-128"/>
                          <a:ea typeface="HG丸ｺﾞｼｯｸM-PRO" panose="020F0600000000000000" pitchFamily="50" charset="-128"/>
                        </a:rPr>
                        <a:t>年度</a:t>
                      </a: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a:t>
                      </a:r>
                      <a:r>
                        <a:rPr kumimoji="1" lang="en-US" altLang="ja-JP" sz="1400" dirty="0">
                          <a:latin typeface="HG丸ｺﾞｼｯｸM-PRO" panose="020F0600000000000000" pitchFamily="50" charset="-128"/>
                          <a:ea typeface="HG丸ｺﾞｼｯｸM-PRO" panose="020F0600000000000000" pitchFamily="50" charset="-128"/>
                        </a:rPr>
                        <a:t>3</a:t>
                      </a:r>
                      <a:r>
                        <a:rPr kumimoji="1" lang="ja-JP" altLang="en-US" sz="1400" dirty="0">
                          <a:latin typeface="HG丸ｺﾞｼｯｸM-PRO" panose="020F0600000000000000" pitchFamily="50" charset="-128"/>
                          <a:ea typeface="HG丸ｺﾞｼｯｸM-PRO" panose="020F0600000000000000" pitchFamily="50" charset="-128"/>
                        </a:rPr>
                        <a:t>年度</a:t>
                      </a: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a:t>
                      </a:r>
                      <a:r>
                        <a:rPr kumimoji="1" lang="en-US" altLang="ja-JP" sz="1400" dirty="0">
                          <a:latin typeface="HG丸ｺﾞｼｯｸM-PRO" panose="020F0600000000000000" pitchFamily="50" charset="-128"/>
                          <a:ea typeface="HG丸ｺﾞｼｯｸM-PRO" panose="020F0600000000000000" pitchFamily="50" charset="-128"/>
                        </a:rPr>
                        <a:t>4</a:t>
                      </a:r>
                      <a:r>
                        <a:rPr kumimoji="1" lang="ja-JP" altLang="en-US" sz="1400" dirty="0">
                          <a:latin typeface="HG丸ｺﾞｼｯｸM-PRO" panose="020F0600000000000000" pitchFamily="50" charset="-128"/>
                          <a:ea typeface="HG丸ｺﾞｼｯｸM-PRO" panose="020F0600000000000000" pitchFamily="50" charset="-128"/>
                        </a:rPr>
                        <a:t>年度</a:t>
                      </a: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a:t>
                      </a:r>
                      <a:r>
                        <a:rPr kumimoji="1" lang="en-US" altLang="ja-JP" sz="1400" dirty="0">
                          <a:latin typeface="HG丸ｺﾞｼｯｸM-PRO" panose="020F0600000000000000" pitchFamily="50" charset="-128"/>
                          <a:ea typeface="HG丸ｺﾞｼｯｸM-PRO" panose="020F0600000000000000" pitchFamily="50" charset="-128"/>
                        </a:rPr>
                        <a:t>5</a:t>
                      </a:r>
                      <a:r>
                        <a:rPr kumimoji="1" lang="ja-JP" altLang="en-US" sz="1400" dirty="0">
                          <a:latin typeface="HG丸ｺﾞｼｯｸM-PRO" panose="020F0600000000000000" pitchFamily="50" charset="-128"/>
                          <a:ea typeface="HG丸ｺﾞｼｯｸM-PRO" panose="020F0600000000000000" pitchFamily="50" charset="-128"/>
                        </a:rPr>
                        <a:t>年度</a:t>
                      </a: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a:t>
                      </a:r>
                      <a:r>
                        <a:rPr kumimoji="1" lang="en-US" altLang="ja-JP" sz="1400" dirty="0">
                          <a:latin typeface="HG丸ｺﾞｼｯｸM-PRO" panose="020F0600000000000000" pitchFamily="50" charset="-128"/>
                          <a:ea typeface="HG丸ｺﾞｼｯｸM-PRO" panose="020F0600000000000000" pitchFamily="50" charset="-128"/>
                        </a:rPr>
                        <a:t>6</a:t>
                      </a:r>
                      <a:r>
                        <a:rPr kumimoji="1" lang="ja-JP" altLang="en-US" sz="1400" dirty="0">
                          <a:latin typeface="HG丸ｺﾞｼｯｸM-PRO" panose="020F0600000000000000" pitchFamily="50" charset="-128"/>
                          <a:ea typeface="HG丸ｺﾞｼｯｸM-PRO" panose="020F0600000000000000" pitchFamily="50" charset="-128"/>
                        </a:rPr>
                        <a:t>年度</a:t>
                      </a:r>
                    </a:p>
                  </a:txBody>
                  <a:tcPr marL="68580" marR="68580" marT="34290" marB="34290"/>
                </a:tc>
                <a:extLst>
                  <a:ext uri="{0D108BD9-81ED-4DB2-BD59-A6C34878D82A}">
                    <a16:rowId xmlns:a16="http://schemas.microsoft.com/office/drawing/2014/main" val="111422379"/>
                  </a:ext>
                </a:extLst>
              </a:tr>
              <a:tr h="342083">
                <a:tc>
                  <a:txBody>
                    <a:bodyPr/>
                    <a:lstStyle/>
                    <a:p>
                      <a:r>
                        <a:rPr kumimoji="1" lang="ja-JP" altLang="en-US" sz="1400" dirty="0">
                          <a:latin typeface="HG丸ｺﾞｼｯｸM-PRO" panose="020F0600000000000000" pitchFamily="50" charset="-128"/>
                          <a:ea typeface="HG丸ｺﾞｼｯｸM-PRO" panose="020F0600000000000000" pitchFamily="50" charset="-128"/>
                        </a:rPr>
                        <a:t>開催回数</a:t>
                      </a:r>
                    </a:p>
                  </a:txBody>
                  <a:tcPr marL="68580" marR="68580" marT="34290" marB="34290"/>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1</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7</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4</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6</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2</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marL="68580" marR="68580" marT="34290" marB="34290"/>
                </a:tc>
                <a:extLst>
                  <a:ext uri="{0D108BD9-81ED-4DB2-BD59-A6C34878D82A}">
                    <a16:rowId xmlns:a16="http://schemas.microsoft.com/office/drawing/2014/main" val="3493497711"/>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1081342387"/>
              </p:ext>
            </p:extLst>
          </p:nvPr>
        </p:nvGraphicFramePr>
        <p:xfrm>
          <a:off x="1008773" y="2429601"/>
          <a:ext cx="7958246" cy="629370"/>
        </p:xfrm>
        <a:graphic>
          <a:graphicData uri="http://schemas.openxmlformats.org/drawingml/2006/table">
            <a:tbl>
              <a:tblPr firstRow="1" bandRow="1">
                <a:tableStyleId>{5C22544A-7EE6-4342-B048-85BDC9FD1C3A}</a:tableStyleId>
              </a:tblPr>
              <a:tblGrid>
                <a:gridCol w="1439459">
                  <a:extLst>
                    <a:ext uri="{9D8B030D-6E8A-4147-A177-3AD203B41FA5}">
                      <a16:colId xmlns:a16="http://schemas.microsoft.com/office/drawing/2014/main" val="387429439"/>
                    </a:ext>
                  </a:extLst>
                </a:gridCol>
                <a:gridCol w="1283110">
                  <a:extLst>
                    <a:ext uri="{9D8B030D-6E8A-4147-A177-3AD203B41FA5}">
                      <a16:colId xmlns:a16="http://schemas.microsoft.com/office/drawing/2014/main" val="1504317032"/>
                    </a:ext>
                  </a:extLst>
                </a:gridCol>
                <a:gridCol w="1283110">
                  <a:extLst>
                    <a:ext uri="{9D8B030D-6E8A-4147-A177-3AD203B41FA5}">
                      <a16:colId xmlns:a16="http://schemas.microsoft.com/office/drawing/2014/main" val="2591346434"/>
                    </a:ext>
                  </a:extLst>
                </a:gridCol>
                <a:gridCol w="1312606">
                  <a:extLst>
                    <a:ext uri="{9D8B030D-6E8A-4147-A177-3AD203B41FA5}">
                      <a16:colId xmlns:a16="http://schemas.microsoft.com/office/drawing/2014/main" val="65381656"/>
                    </a:ext>
                  </a:extLst>
                </a:gridCol>
                <a:gridCol w="1327355">
                  <a:extLst>
                    <a:ext uri="{9D8B030D-6E8A-4147-A177-3AD203B41FA5}">
                      <a16:colId xmlns:a16="http://schemas.microsoft.com/office/drawing/2014/main" val="745710967"/>
                    </a:ext>
                  </a:extLst>
                </a:gridCol>
                <a:gridCol w="1312606">
                  <a:extLst>
                    <a:ext uri="{9D8B030D-6E8A-4147-A177-3AD203B41FA5}">
                      <a16:colId xmlns:a16="http://schemas.microsoft.com/office/drawing/2014/main" val="2821592126"/>
                    </a:ext>
                  </a:extLst>
                </a:gridCol>
              </a:tblGrid>
              <a:tr h="314685">
                <a:tc>
                  <a:txBody>
                    <a:bodyPr/>
                    <a:lstStyle/>
                    <a:p>
                      <a:pPr algn="r"/>
                      <a:endParaRPr kumimoji="1" lang="ja-JP" altLang="en-US" sz="14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令和２年度</a:t>
                      </a: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令和３年度</a:t>
                      </a: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令和４年度</a:t>
                      </a: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令和５年度</a:t>
                      </a: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令和６年度</a:t>
                      </a:r>
                    </a:p>
                  </a:txBody>
                  <a:tcPr marL="68580" marR="68580" marT="34290" marB="34290"/>
                </a:tc>
                <a:extLst>
                  <a:ext uri="{0D108BD9-81ED-4DB2-BD59-A6C34878D82A}">
                    <a16:rowId xmlns:a16="http://schemas.microsoft.com/office/drawing/2014/main" val="2665684398"/>
                  </a:ext>
                </a:extLst>
              </a:tr>
              <a:tr h="314685">
                <a:tc>
                  <a:txBody>
                    <a:bodyPr/>
                    <a:lstStyle/>
                    <a:p>
                      <a:pPr algn="l"/>
                      <a:r>
                        <a:rPr kumimoji="1" lang="ja-JP" altLang="en-US" sz="1400" dirty="0">
                          <a:latin typeface="HG丸ｺﾞｼｯｸM-PRO" panose="020F0600000000000000" pitchFamily="50" charset="-128"/>
                          <a:ea typeface="HG丸ｺﾞｼｯｸM-PRO" panose="020F0600000000000000" pitchFamily="50" charset="-128"/>
                        </a:rPr>
                        <a:t>開設数</a:t>
                      </a:r>
                    </a:p>
                  </a:txBody>
                  <a:tcPr/>
                </a:tc>
                <a:tc>
                  <a:txBody>
                    <a:bodyPr/>
                    <a:lstStyle/>
                    <a:p>
                      <a:pPr algn="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５</a:t>
                      </a:r>
                    </a:p>
                  </a:txBody>
                  <a:tcPr/>
                </a:tc>
                <a:tc>
                  <a:txBody>
                    <a:bodyPr/>
                    <a:lstStyle/>
                    <a:p>
                      <a:pPr algn="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６</a:t>
                      </a:r>
                    </a:p>
                  </a:txBody>
                  <a:tcPr/>
                </a:tc>
                <a:tc>
                  <a:txBody>
                    <a:bodyPr/>
                    <a:lstStyle/>
                    <a:p>
                      <a:pPr algn="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７</a:t>
                      </a:r>
                    </a:p>
                  </a:txBody>
                  <a:tcPr/>
                </a:tc>
                <a:tc>
                  <a:txBody>
                    <a:bodyPr/>
                    <a:lstStyle/>
                    <a:p>
                      <a:pPr algn="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８</a:t>
                      </a:r>
                    </a:p>
                  </a:txBody>
                  <a:tcPr/>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8</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92739472"/>
                  </a:ext>
                </a:extLst>
              </a:tr>
            </a:tbl>
          </a:graphicData>
        </a:graphic>
      </p:graphicFrame>
      <p:sp>
        <p:nvSpPr>
          <p:cNvPr id="7" name="テキスト ボックス 5"/>
          <p:cNvSpPr txBox="1"/>
          <p:nvPr/>
        </p:nvSpPr>
        <p:spPr>
          <a:xfrm>
            <a:off x="8349521" y="2099121"/>
            <a:ext cx="831018"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100" dirty="0">
                <a:latin typeface="HG丸ｺﾞｼｯｸM-PRO" panose="020F0600000000000000" pitchFamily="50" charset="-128"/>
                <a:ea typeface="HG丸ｺﾞｼｯｸM-PRO" panose="020F0600000000000000" pitchFamily="50" charset="-128"/>
              </a:rPr>
              <a:t>（箇所）</a:t>
            </a:r>
          </a:p>
        </p:txBody>
      </p:sp>
      <p:graphicFrame>
        <p:nvGraphicFramePr>
          <p:cNvPr id="8" name="表 7"/>
          <p:cNvGraphicFramePr>
            <a:graphicFrameLocks noGrp="1"/>
          </p:cNvGraphicFramePr>
          <p:nvPr>
            <p:extLst>
              <p:ext uri="{D42A27DB-BD31-4B8C-83A1-F6EECF244321}">
                <p14:modId xmlns:p14="http://schemas.microsoft.com/office/powerpoint/2010/main" val="2898683877"/>
              </p:ext>
            </p:extLst>
          </p:nvPr>
        </p:nvGraphicFramePr>
        <p:xfrm>
          <a:off x="1008772" y="3458525"/>
          <a:ext cx="7958246" cy="914400"/>
        </p:xfrm>
        <a:graphic>
          <a:graphicData uri="http://schemas.openxmlformats.org/drawingml/2006/table">
            <a:tbl>
              <a:tblPr firstRow="1" bandRow="1">
                <a:tableStyleId>{5C22544A-7EE6-4342-B048-85BDC9FD1C3A}</a:tableStyleId>
              </a:tblPr>
              <a:tblGrid>
                <a:gridCol w="1439460">
                  <a:extLst>
                    <a:ext uri="{9D8B030D-6E8A-4147-A177-3AD203B41FA5}">
                      <a16:colId xmlns:a16="http://schemas.microsoft.com/office/drawing/2014/main" val="127595754"/>
                    </a:ext>
                  </a:extLst>
                </a:gridCol>
                <a:gridCol w="1297858">
                  <a:extLst>
                    <a:ext uri="{9D8B030D-6E8A-4147-A177-3AD203B41FA5}">
                      <a16:colId xmlns:a16="http://schemas.microsoft.com/office/drawing/2014/main" val="1263008259"/>
                    </a:ext>
                  </a:extLst>
                </a:gridCol>
                <a:gridCol w="1268362">
                  <a:extLst>
                    <a:ext uri="{9D8B030D-6E8A-4147-A177-3AD203B41FA5}">
                      <a16:colId xmlns:a16="http://schemas.microsoft.com/office/drawing/2014/main" val="804147352"/>
                    </a:ext>
                  </a:extLst>
                </a:gridCol>
                <a:gridCol w="1297858">
                  <a:extLst>
                    <a:ext uri="{9D8B030D-6E8A-4147-A177-3AD203B41FA5}">
                      <a16:colId xmlns:a16="http://schemas.microsoft.com/office/drawing/2014/main" val="1648157056"/>
                    </a:ext>
                  </a:extLst>
                </a:gridCol>
                <a:gridCol w="1342103">
                  <a:extLst>
                    <a:ext uri="{9D8B030D-6E8A-4147-A177-3AD203B41FA5}">
                      <a16:colId xmlns:a16="http://schemas.microsoft.com/office/drawing/2014/main" val="3571399120"/>
                    </a:ext>
                  </a:extLst>
                </a:gridCol>
                <a:gridCol w="1312605">
                  <a:extLst>
                    <a:ext uri="{9D8B030D-6E8A-4147-A177-3AD203B41FA5}">
                      <a16:colId xmlns:a16="http://schemas.microsoft.com/office/drawing/2014/main" val="2412498395"/>
                    </a:ext>
                  </a:extLst>
                </a:gridCol>
              </a:tblGrid>
              <a:tr h="0">
                <a:tc>
                  <a:txBody>
                    <a:bodyPr/>
                    <a:lstStyle/>
                    <a:p>
                      <a:endParaRPr kumimoji="1" lang="ja-JP" altLang="en-US" sz="14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令和２年度</a:t>
                      </a: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令和３年度</a:t>
                      </a: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a:t>
                      </a:r>
                      <a:r>
                        <a:rPr kumimoji="1" lang="en-US" altLang="ja-JP" sz="1400" dirty="0">
                          <a:latin typeface="HG丸ｺﾞｼｯｸM-PRO" panose="020F0600000000000000" pitchFamily="50" charset="-128"/>
                          <a:ea typeface="HG丸ｺﾞｼｯｸM-PRO" panose="020F0600000000000000" pitchFamily="50" charset="-128"/>
                        </a:rPr>
                        <a:t>4</a:t>
                      </a:r>
                      <a:r>
                        <a:rPr kumimoji="1" lang="ja-JP" altLang="en-US" sz="1400" dirty="0">
                          <a:latin typeface="HG丸ｺﾞｼｯｸM-PRO" panose="020F0600000000000000" pitchFamily="50" charset="-128"/>
                          <a:ea typeface="HG丸ｺﾞｼｯｸM-PRO" panose="020F0600000000000000" pitchFamily="50" charset="-128"/>
                        </a:rPr>
                        <a:t>年度</a:t>
                      </a: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a:t>
                      </a:r>
                      <a:r>
                        <a:rPr kumimoji="1" lang="en-US" altLang="ja-JP" sz="1400" dirty="0">
                          <a:latin typeface="HG丸ｺﾞｼｯｸM-PRO" panose="020F0600000000000000" pitchFamily="50" charset="-128"/>
                          <a:ea typeface="HG丸ｺﾞｼｯｸM-PRO" panose="020F0600000000000000" pitchFamily="50" charset="-128"/>
                        </a:rPr>
                        <a:t>5</a:t>
                      </a:r>
                      <a:r>
                        <a:rPr kumimoji="1" lang="ja-JP" altLang="en-US" sz="1400" dirty="0">
                          <a:latin typeface="HG丸ｺﾞｼｯｸM-PRO" panose="020F0600000000000000" pitchFamily="50" charset="-128"/>
                          <a:ea typeface="HG丸ｺﾞｼｯｸM-PRO" panose="020F0600000000000000" pitchFamily="50" charset="-128"/>
                        </a:rPr>
                        <a:t>年度</a:t>
                      </a: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a:t>
                      </a:r>
                      <a:r>
                        <a:rPr kumimoji="1" lang="en-US" altLang="ja-JP" sz="1400" dirty="0">
                          <a:latin typeface="HG丸ｺﾞｼｯｸM-PRO" panose="020F0600000000000000" pitchFamily="50" charset="-128"/>
                          <a:ea typeface="HG丸ｺﾞｼｯｸM-PRO" panose="020F0600000000000000" pitchFamily="50" charset="-128"/>
                        </a:rPr>
                        <a:t>6</a:t>
                      </a:r>
                      <a:r>
                        <a:rPr kumimoji="1" lang="ja-JP" altLang="en-US" sz="1400" dirty="0">
                          <a:latin typeface="HG丸ｺﾞｼｯｸM-PRO" panose="020F0600000000000000" pitchFamily="50" charset="-128"/>
                          <a:ea typeface="HG丸ｺﾞｼｯｸM-PRO" panose="020F0600000000000000" pitchFamily="50" charset="-128"/>
                        </a:rPr>
                        <a:t>年度</a:t>
                      </a:r>
                    </a:p>
                  </a:txBody>
                  <a:tcPr marL="68580" marR="68580" marT="34290" marB="34290"/>
                </a:tc>
                <a:extLst>
                  <a:ext uri="{0D108BD9-81ED-4DB2-BD59-A6C34878D82A}">
                    <a16:rowId xmlns:a16="http://schemas.microsoft.com/office/drawing/2014/main" val="741929668"/>
                  </a:ext>
                </a:extLst>
              </a:tr>
              <a:tr h="0">
                <a:tc>
                  <a:txBody>
                    <a:bodyPr/>
                    <a:lstStyle/>
                    <a:p>
                      <a:r>
                        <a:rPr kumimoji="1" lang="ja-JP" altLang="en-US" sz="1400" dirty="0">
                          <a:latin typeface="HG丸ｺﾞｼｯｸM-PRO" panose="020F0600000000000000" pitchFamily="50" charset="-128"/>
                          <a:ea typeface="HG丸ｺﾞｼｯｸM-PRO" panose="020F0600000000000000" pitchFamily="50" charset="-128"/>
                        </a:rPr>
                        <a:t>拠点数（箇所）</a:t>
                      </a:r>
                    </a:p>
                  </a:txBody>
                  <a:tcPr/>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9</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10</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14</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14</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14</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972582669"/>
                  </a:ext>
                </a:extLst>
              </a:tr>
              <a:tr h="0">
                <a:tc>
                  <a:txBody>
                    <a:bodyPr/>
                    <a:lstStyle/>
                    <a:p>
                      <a:r>
                        <a:rPr kumimoji="1" lang="ja-JP" altLang="en-US" sz="1400" dirty="0">
                          <a:latin typeface="HG丸ｺﾞｼｯｸM-PRO" panose="020F0600000000000000" pitchFamily="50" charset="-128"/>
                          <a:ea typeface="HG丸ｺﾞｼｯｸM-PRO" panose="020F0600000000000000" pitchFamily="50" charset="-128"/>
                        </a:rPr>
                        <a:t>実施回数（回）</a:t>
                      </a:r>
                    </a:p>
                  </a:txBody>
                  <a:tcPr/>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25</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42</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150</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148</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144</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3422469045"/>
                  </a:ext>
                </a:extLst>
              </a:tr>
            </a:tbl>
          </a:graphicData>
        </a:graphic>
      </p:graphicFrame>
      <p:sp>
        <p:nvSpPr>
          <p:cNvPr id="9" name="テキスト ボックス 5"/>
          <p:cNvSpPr txBox="1"/>
          <p:nvPr/>
        </p:nvSpPr>
        <p:spPr>
          <a:xfrm>
            <a:off x="8492932" y="4462133"/>
            <a:ext cx="948171"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100" dirty="0">
                <a:latin typeface="HG丸ｺﾞｼｯｸM-PRO" panose="020F0600000000000000" pitchFamily="50" charset="-128"/>
                <a:ea typeface="HG丸ｺﾞｼｯｸM-PRO" panose="020F0600000000000000" pitchFamily="50" charset="-128"/>
              </a:rPr>
              <a:t>（回）</a:t>
            </a:r>
          </a:p>
        </p:txBody>
      </p:sp>
    </p:spTree>
    <p:extLst>
      <p:ext uri="{BB962C8B-B14F-4D97-AF65-F5344CB8AC3E}">
        <p14:creationId xmlns:p14="http://schemas.microsoft.com/office/powerpoint/2010/main" val="34942010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7924" y="114658"/>
            <a:ext cx="7886700" cy="914218"/>
          </a:xfrm>
        </p:spPr>
        <p:txBody>
          <a:bodyPr>
            <a:normAutofit/>
          </a:bodyPr>
          <a:lstStyle/>
          <a:p>
            <a:r>
              <a:rPr kumimoji="1" lang="ja-JP" altLang="en-US" sz="3200" dirty="0">
                <a:latin typeface="HG丸ｺﾞｼｯｸM-PRO" panose="020F0600000000000000" pitchFamily="50" charset="-128"/>
                <a:ea typeface="HG丸ｺﾞｼｯｸM-PRO" panose="020F0600000000000000" pitchFamily="50" charset="-128"/>
              </a:rPr>
              <a:t>子育てと仕事の両立支援</a:t>
            </a:r>
          </a:p>
        </p:txBody>
      </p:sp>
      <p:sp>
        <p:nvSpPr>
          <p:cNvPr id="3" name="コンテンツ プレースホルダー 2"/>
          <p:cNvSpPr>
            <a:spLocks noGrp="1"/>
          </p:cNvSpPr>
          <p:nvPr>
            <p:ph idx="1"/>
          </p:nvPr>
        </p:nvSpPr>
        <p:spPr>
          <a:xfrm>
            <a:off x="572797" y="870155"/>
            <a:ext cx="8897118" cy="5486198"/>
          </a:xfrm>
        </p:spPr>
        <p:txBody>
          <a:bodyPr>
            <a:noAutofit/>
          </a:bodyPr>
          <a:lstStyle/>
          <a:p>
            <a:r>
              <a:rPr lang="ja-JP" altLang="en-US" sz="1400" dirty="0">
                <a:latin typeface="HG丸ｺﾞｼｯｸM-PRO" panose="020F0600000000000000" pitchFamily="50" charset="-128"/>
                <a:ea typeface="HG丸ｺﾞｼｯｸM-PRO" panose="020F0600000000000000" pitchFamily="50" charset="-128"/>
              </a:rPr>
              <a:t>保育施設の充実や訪問型病児保育の実施、一時保育、休日保育、病児・病後児保育（施設型）、エンゼルサポーター派遣、ファミリーサポート等、様々な施策により子育てと仕事の両立を支援しています。</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保育施設利用状況</a:t>
            </a: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未就学児の増加を受け、保育施設の整備を進めるなど保育施設の充実を図ってきており、待機児童数・利用保留児童数ともに減少しています。</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訪問型病児保育（共済型）</a:t>
            </a:r>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こどもの急な病気でも勤務が必要な親に対して、事業者が保護者宅を訪問して一時保育する「訪問型病児保育（共済型）」事業を実施しています。</a:t>
            </a:r>
            <a:endParaRPr lang="en-US" altLang="ja-JP" sz="1400" dirty="0">
              <a:latin typeface="HG丸ｺﾞｼｯｸM-PRO" panose="020F0600000000000000" pitchFamily="50" charset="-128"/>
              <a:ea typeface="HG丸ｺﾞｼｯｸM-PRO" panose="020F0600000000000000" pitchFamily="50" charset="-128"/>
            </a:endParaRPr>
          </a:p>
          <a:p>
            <a:pPr>
              <a:buFont typeface="Wingdings" panose="05000000000000000000" pitchFamily="2" charset="2"/>
              <a:buChar char="Ø"/>
            </a:pPr>
            <a:r>
              <a:rPr lang="ja-JP" altLang="en-US" sz="1400" dirty="0">
                <a:latin typeface="HG丸ｺﾞｼｯｸM-PRO" panose="020F0600000000000000" pitchFamily="50" charset="-128"/>
                <a:ea typeface="HG丸ｺﾞｼｯｸM-PRO" panose="020F0600000000000000" pitchFamily="50" charset="-128"/>
              </a:rPr>
              <a:t>引き続き、</a:t>
            </a:r>
            <a:r>
              <a:rPr lang="ja-JP" altLang="ja-JP" sz="1400" dirty="0">
                <a:latin typeface="HG丸ｺﾞｼｯｸM-PRO" panose="020F0600000000000000" pitchFamily="50" charset="-128"/>
                <a:ea typeface="HG丸ｺﾞｼｯｸM-PRO" panose="020F0600000000000000" pitchFamily="50" charset="-128"/>
              </a:rPr>
              <a:t>出産や子育てと仕事との両立を支援し、子育て家庭の多様なニーズにきめ細かく対応できるよう、身近な地域で子育てができる環境を整えてい</a:t>
            </a:r>
            <a:r>
              <a:rPr lang="ja-JP" altLang="en-US" sz="1400" dirty="0">
                <a:latin typeface="HG丸ｺﾞｼｯｸM-PRO" panose="020F0600000000000000" pitchFamily="50" charset="-128"/>
                <a:ea typeface="HG丸ｺﾞｼｯｸM-PRO" panose="020F0600000000000000" pitchFamily="50" charset="-128"/>
              </a:rPr>
              <a:t>き</a:t>
            </a:r>
            <a:r>
              <a:rPr lang="ja-JP" altLang="ja-JP" sz="1400" dirty="0">
                <a:latin typeface="HG丸ｺﾞｼｯｸM-PRO" panose="020F0600000000000000" pitchFamily="50" charset="-128"/>
                <a:ea typeface="HG丸ｺﾞｼｯｸM-PRO" panose="020F0600000000000000" pitchFamily="50" charset="-128"/>
              </a:rPr>
              <a:t>ます。</a:t>
            </a:r>
            <a:endParaRPr lang="ja-JP" altLang="en-US" sz="1400" dirty="0">
              <a:latin typeface="HG丸ｺﾞｼｯｸM-PRO" panose="020F0600000000000000" pitchFamily="50" charset="-128"/>
              <a:ea typeface="HG丸ｺﾞｼｯｸM-PRO" panose="020F0600000000000000" pitchFamily="50" charset="-128"/>
            </a:endParaRPr>
          </a:p>
        </p:txBody>
      </p:sp>
      <p:sp>
        <p:nvSpPr>
          <p:cNvPr id="7" name="スライド番号プレースホルダー 6"/>
          <p:cNvSpPr>
            <a:spLocks noGrp="1"/>
          </p:cNvSpPr>
          <p:nvPr>
            <p:ph type="sldNum" sz="quarter" idx="12"/>
          </p:nvPr>
        </p:nvSpPr>
        <p:spPr/>
        <p:txBody>
          <a:bodyPr/>
          <a:lstStyle/>
          <a:p>
            <a:fld id="{21ED86A7-1739-4457-9A7E-4B8ACB34DADF}" type="slidenum">
              <a:rPr kumimoji="1" lang="ja-JP" altLang="en-US" smtClean="0"/>
              <a:t>23</a:t>
            </a:fld>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4015151256"/>
              </p:ext>
            </p:extLst>
          </p:nvPr>
        </p:nvGraphicFramePr>
        <p:xfrm>
          <a:off x="737418" y="4712320"/>
          <a:ext cx="8732495" cy="563880"/>
        </p:xfrm>
        <a:graphic>
          <a:graphicData uri="http://schemas.openxmlformats.org/drawingml/2006/table">
            <a:tbl>
              <a:tblPr firstRow="1" bandRow="1">
                <a:tableStyleId>{5C22544A-7EE6-4342-B048-85BDC9FD1C3A}</a:tableStyleId>
              </a:tblPr>
              <a:tblGrid>
                <a:gridCol w="1209369">
                  <a:extLst>
                    <a:ext uri="{9D8B030D-6E8A-4147-A177-3AD203B41FA5}">
                      <a16:colId xmlns:a16="http://schemas.microsoft.com/office/drawing/2014/main" val="2762086084"/>
                    </a:ext>
                  </a:extLst>
                </a:gridCol>
                <a:gridCol w="1578078">
                  <a:extLst>
                    <a:ext uri="{9D8B030D-6E8A-4147-A177-3AD203B41FA5}">
                      <a16:colId xmlns:a16="http://schemas.microsoft.com/office/drawing/2014/main" val="2421632713"/>
                    </a:ext>
                  </a:extLst>
                </a:gridCol>
                <a:gridCol w="1504335">
                  <a:extLst>
                    <a:ext uri="{9D8B030D-6E8A-4147-A177-3AD203B41FA5}">
                      <a16:colId xmlns:a16="http://schemas.microsoft.com/office/drawing/2014/main" val="1164605423"/>
                    </a:ext>
                  </a:extLst>
                </a:gridCol>
                <a:gridCol w="1504335">
                  <a:extLst>
                    <a:ext uri="{9D8B030D-6E8A-4147-A177-3AD203B41FA5}">
                      <a16:colId xmlns:a16="http://schemas.microsoft.com/office/drawing/2014/main" val="1327456283"/>
                    </a:ext>
                  </a:extLst>
                </a:gridCol>
                <a:gridCol w="1468189">
                  <a:extLst>
                    <a:ext uri="{9D8B030D-6E8A-4147-A177-3AD203B41FA5}">
                      <a16:colId xmlns:a16="http://schemas.microsoft.com/office/drawing/2014/main" val="1519442669"/>
                    </a:ext>
                  </a:extLst>
                </a:gridCol>
                <a:gridCol w="1468189">
                  <a:extLst>
                    <a:ext uri="{9D8B030D-6E8A-4147-A177-3AD203B41FA5}">
                      <a16:colId xmlns:a16="http://schemas.microsoft.com/office/drawing/2014/main" val="1402884793"/>
                    </a:ext>
                  </a:extLst>
                </a:gridCol>
              </a:tblGrid>
              <a:tr h="270038">
                <a:tc>
                  <a:txBody>
                    <a:bodyPr/>
                    <a:lstStyle/>
                    <a:p>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令和２年度</a:t>
                      </a: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令和３年度</a:t>
                      </a: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令和４年度</a:t>
                      </a: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令和５年度</a:t>
                      </a: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令和６年度</a:t>
                      </a:r>
                    </a:p>
                  </a:txBody>
                  <a:tcPr marL="68580" marR="68580" marT="34290" marB="34290"/>
                </a:tc>
                <a:extLst>
                  <a:ext uri="{0D108BD9-81ED-4DB2-BD59-A6C34878D82A}">
                    <a16:rowId xmlns:a16="http://schemas.microsoft.com/office/drawing/2014/main" val="963859472"/>
                  </a:ext>
                </a:extLst>
              </a:tr>
              <a:tr h="165445">
                <a:tc>
                  <a:txBody>
                    <a:bodyPr/>
                    <a:lstStyle/>
                    <a:p>
                      <a:r>
                        <a:rPr kumimoji="1" lang="ja-JP" altLang="en-US" sz="1400" dirty="0">
                          <a:latin typeface="HG丸ｺﾞｼｯｸM-PRO" panose="020F0600000000000000" pitchFamily="50" charset="-128"/>
                          <a:ea typeface="HG丸ｺﾞｼｯｸM-PRO" panose="020F0600000000000000" pitchFamily="50" charset="-128"/>
                        </a:rPr>
                        <a:t>登録者数</a:t>
                      </a: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84</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73</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69</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88</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67</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marL="68580" marR="68580" marT="34290" marB="34290"/>
                </a:tc>
                <a:extLst>
                  <a:ext uri="{0D108BD9-81ED-4DB2-BD59-A6C34878D82A}">
                    <a16:rowId xmlns:a16="http://schemas.microsoft.com/office/drawing/2014/main" val="1814749299"/>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3617521258"/>
              </p:ext>
            </p:extLst>
          </p:nvPr>
        </p:nvGraphicFramePr>
        <p:xfrm>
          <a:off x="737419" y="1693683"/>
          <a:ext cx="8732494" cy="2263140"/>
        </p:xfrm>
        <a:graphic>
          <a:graphicData uri="http://schemas.openxmlformats.org/drawingml/2006/table">
            <a:tbl>
              <a:tblPr firstRow="1" bandRow="1">
                <a:tableStyleId>{5C22544A-7EE6-4342-B048-85BDC9FD1C3A}</a:tableStyleId>
              </a:tblPr>
              <a:tblGrid>
                <a:gridCol w="1238968">
                  <a:extLst>
                    <a:ext uri="{9D8B030D-6E8A-4147-A177-3AD203B41FA5}">
                      <a16:colId xmlns:a16="http://schemas.microsoft.com/office/drawing/2014/main" val="1429558564"/>
                    </a:ext>
                  </a:extLst>
                </a:gridCol>
                <a:gridCol w="1298679">
                  <a:extLst>
                    <a:ext uri="{9D8B030D-6E8A-4147-A177-3AD203B41FA5}">
                      <a16:colId xmlns:a16="http://schemas.microsoft.com/office/drawing/2014/main" val="1339859298"/>
                    </a:ext>
                  </a:extLst>
                </a:gridCol>
                <a:gridCol w="1267436">
                  <a:extLst>
                    <a:ext uri="{9D8B030D-6E8A-4147-A177-3AD203B41FA5}">
                      <a16:colId xmlns:a16="http://schemas.microsoft.com/office/drawing/2014/main" val="1482466239"/>
                    </a:ext>
                  </a:extLst>
                </a:gridCol>
                <a:gridCol w="1238865">
                  <a:extLst>
                    <a:ext uri="{9D8B030D-6E8A-4147-A177-3AD203B41FA5}">
                      <a16:colId xmlns:a16="http://schemas.microsoft.com/office/drawing/2014/main" val="348016533"/>
                    </a:ext>
                  </a:extLst>
                </a:gridCol>
                <a:gridCol w="1209367">
                  <a:extLst>
                    <a:ext uri="{9D8B030D-6E8A-4147-A177-3AD203B41FA5}">
                      <a16:colId xmlns:a16="http://schemas.microsoft.com/office/drawing/2014/main" val="4020772103"/>
                    </a:ext>
                  </a:extLst>
                </a:gridCol>
                <a:gridCol w="1238866">
                  <a:extLst>
                    <a:ext uri="{9D8B030D-6E8A-4147-A177-3AD203B41FA5}">
                      <a16:colId xmlns:a16="http://schemas.microsoft.com/office/drawing/2014/main" val="1738858891"/>
                    </a:ext>
                  </a:extLst>
                </a:gridCol>
                <a:gridCol w="1240313">
                  <a:extLst>
                    <a:ext uri="{9D8B030D-6E8A-4147-A177-3AD203B41FA5}">
                      <a16:colId xmlns:a16="http://schemas.microsoft.com/office/drawing/2014/main" val="2775924794"/>
                    </a:ext>
                  </a:extLst>
                </a:gridCol>
              </a:tblGrid>
              <a:tr h="176949">
                <a:tc>
                  <a:txBody>
                    <a:bodyPr/>
                    <a:lstStyle/>
                    <a:p>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令和２年</a:t>
                      </a:r>
                      <a:r>
                        <a:rPr kumimoji="1" lang="en-US" altLang="ja-JP" sz="1400" dirty="0">
                          <a:latin typeface="HG丸ｺﾞｼｯｸM-PRO" panose="020F0600000000000000" pitchFamily="50" charset="-128"/>
                          <a:ea typeface="HG丸ｺﾞｼｯｸM-PRO" panose="020F0600000000000000" pitchFamily="50" charset="-128"/>
                        </a:rPr>
                        <a:t>4</a:t>
                      </a:r>
                      <a:r>
                        <a:rPr kumimoji="1" lang="ja-JP" altLang="en-US" sz="1400" dirty="0">
                          <a:latin typeface="HG丸ｺﾞｼｯｸM-PRO" panose="020F0600000000000000" pitchFamily="50" charset="-128"/>
                          <a:ea typeface="HG丸ｺﾞｼｯｸM-PRO" panose="020F0600000000000000" pitchFamily="50" charset="-128"/>
                        </a:rPr>
                        <a:t>月</a:t>
                      </a: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令和３年</a:t>
                      </a:r>
                      <a:r>
                        <a:rPr kumimoji="1" lang="en-US" altLang="ja-JP" sz="1400" dirty="0">
                          <a:latin typeface="HG丸ｺﾞｼｯｸM-PRO" panose="020F0600000000000000" pitchFamily="50" charset="-128"/>
                          <a:ea typeface="HG丸ｺﾞｼｯｸM-PRO" panose="020F0600000000000000" pitchFamily="50" charset="-128"/>
                        </a:rPr>
                        <a:t>4</a:t>
                      </a:r>
                      <a:r>
                        <a:rPr kumimoji="1" lang="ja-JP" altLang="en-US" sz="1400" dirty="0">
                          <a:latin typeface="HG丸ｺﾞｼｯｸM-PRO" panose="020F0600000000000000" pitchFamily="50" charset="-128"/>
                          <a:ea typeface="HG丸ｺﾞｼｯｸM-PRO" panose="020F0600000000000000" pitchFamily="50" charset="-128"/>
                        </a:rPr>
                        <a:t>月</a:t>
                      </a: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令和４年</a:t>
                      </a:r>
                      <a:r>
                        <a:rPr kumimoji="1" lang="en-US" altLang="ja-JP" sz="1400" dirty="0">
                          <a:latin typeface="HG丸ｺﾞｼｯｸM-PRO" panose="020F0600000000000000" pitchFamily="50" charset="-128"/>
                          <a:ea typeface="HG丸ｺﾞｼｯｸM-PRO" panose="020F0600000000000000" pitchFamily="50" charset="-128"/>
                        </a:rPr>
                        <a:t>4</a:t>
                      </a:r>
                      <a:r>
                        <a:rPr kumimoji="1" lang="ja-JP" altLang="en-US" sz="1400" dirty="0">
                          <a:latin typeface="HG丸ｺﾞｼｯｸM-PRO" panose="020F0600000000000000" pitchFamily="50" charset="-128"/>
                          <a:ea typeface="HG丸ｺﾞｼｯｸM-PRO" panose="020F0600000000000000" pitchFamily="50" charset="-128"/>
                        </a:rPr>
                        <a:t>月</a:t>
                      </a: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令和５年</a:t>
                      </a:r>
                      <a:r>
                        <a:rPr kumimoji="1" lang="en-US" altLang="ja-JP" sz="1400" dirty="0">
                          <a:latin typeface="HG丸ｺﾞｼｯｸM-PRO" panose="020F0600000000000000" pitchFamily="50" charset="-128"/>
                          <a:ea typeface="HG丸ｺﾞｼｯｸM-PRO" panose="020F0600000000000000" pitchFamily="50" charset="-128"/>
                        </a:rPr>
                        <a:t>4</a:t>
                      </a:r>
                      <a:r>
                        <a:rPr kumimoji="1" lang="ja-JP" altLang="en-US" sz="1400" dirty="0">
                          <a:latin typeface="HG丸ｺﾞｼｯｸM-PRO" panose="020F0600000000000000" pitchFamily="50" charset="-128"/>
                          <a:ea typeface="HG丸ｺﾞｼｯｸM-PRO" panose="020F0600000000000000" pitchFamily="50" charset="-128"/>
                        </a:rPr>
                        <a:t>月</a:t>
                      </a: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令和６年４月</a:t>
                      </a: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令和７年４月</a:t>
                      </a:r>
                    </a:p>
                  </a:txBody>
                  <a:tcPr marL="68580" marR="68580" marT="34290" marB="34290"/>
                </a:tc>
                <a:extLst>
                  <a:ext uri="{0D108BD9-81ED-4DB2-BD59-A6C34878D82A}">
                    <a16:rowId xmlns:a16="http://schemas.microsoft.com/office/drawing/2014/main" val="3874689686"/>
                  </a:ext>
                </a:extLst>
              </a:tr>
              <a:tr h="176949">
                <a:tc>
                  <a:txBody>
                    <a:bodyPr/>
                    <a:lstStyle/>
                    <a:p>
                      <a:r>
                        <a:rPr kumimoji="1" lang="ja-JP" altLang="en-US" sz="1400" dirty="0">
                          <a:latin typeface="HG丸ｺﾞｼｯｸM-PRO" panose="020F0600000000000000" pitchFamily="50" charset="-128"/>
                          <a:ea typeface="HG丸ｺﾞｼｯｸM-PRO" panose="020F0600000000000000" pitchFamily="50" charset="-128"/>
                        </a:rPr>
                        <a:t>保育施設総数（所）</a:t>
                      </a: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42</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44</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44</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45</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44</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44</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marL="68580" marR="68580" marT="34290" marB="34290"/>
                </a:tc>
                <a:extLst>
                  <a:ext uri="{0D108BD9-81ED-4DB2-BD59-A6C34878D82A}">
                    <a16:rowId xmlns:a16="http://schemas.microsoft.com/office/drawing/2014/main" val="3063584693"/>
                  </a:ext>
                </a:extLst>
              </a:tr>
              <a:tr h="1769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HG丸ｺﾞｼｯｸM-PRO" panose="020F0600000000000000" pitchFamily="50" charset="-128"/>
                          <a:ea typeface="HG丸ｺﾞｼｯｸM-PRO" panose="020F0600000000000000" pitchFamily="50" charset="-128"/>
                        </a:rPr>
                        <a:t>利用者数（人）</a:t>
                      </a: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2,586</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2,690</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2,658</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2,644</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2,637</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2,587</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marL="68580" marR="68580" marT="34290" marB="34290"/>
                </a:tc>
                <a:extLst>
                  <a:ext uri="{0D108BD9-81ED-4DB2-BD59-A6C34878D82A}">
                    <a16:rowId xmlns:a16="http://schemas.microsoft.com/office/drawing/2014/main" val="185353344"/>
                  </a:ext>
                </a:extLst>
              </a:tr>
              <a:tr h="176949">
                <a:tc>
                  <a:txBody>
                    <a:bodyPr/>
                    <a:lstStyle/>
                    <a:p>
                      <a:r>
                        <a:rPr kumimoji="1" lang="ja-JP" altLang="en-US" sz="1400" dirty="0">
                          <a:latin typeface="HG丸ｺﾞｼｯｸM-PRO" panose="020F0600000000000000" pitchFamily="50" charset="-128"/>
                          <a:ea typeface="HG丸ｺﾞｼｯｸM-PRO" panose="020F0600000000000000" pitchFamily="50" charset="-128"/>
                        </a:rPr>
                        <a:t>待機児童数（人）</a:t>
                      </a: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0</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1</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0</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0</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0</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0</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marL="68580" marR="68580" marT="34290" marB="34290"/>
                </a:tc>
                <a:extLst>
                  <a:ext uri="{0D108BD9-81ED-4DB2-BD59-A6C34878D82A}">
                    <a16:rowId xmlns:a16="http://schemas.microsoft.com/office/drawing/2014/main" val="4149532911"/>
                  </a:ext>
                </a:extLst>
              </a:tr>
              <a:tr h="146676">
                <a:tc>
                  <a:txBody>
                    <a:bodyPr/>
                    <a:lstStyle/>
                    <a:p>
                      <a:r>
                        <a:rPr kumimoji="1" lang="ja-JP" altLang="en-US" sz="1400" dirty="0">
                          <a:latin typeface="HG丸ｺﾞｼｯｸM-PRO" panose="020F0600000000000000" pitchFamily="50" charset="-128"/>
                          <a:ea typeface="HG丸ｺﾞｼｯｸM-PRO" panose="020F0600000000000000" pitchFamily="50" charset="-128"/>
                        </a:rPr>
                        <a:t>利用保留数（人）</a:t>
                      </a: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135</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99</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80</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93</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10</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２</a:t>
                      </a:r>
                    </a:p>
                  </a:txBody>
                  <a:tcPr marL="68580" marR="68580" marT="34290" marB="34290"/>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77</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marL="68580" marR="68580" marT="34290" marB="34290"/>
                </a:tc>
                <a:extLst>
                  <a:ext uri="{0D108BD9-81ED-4DB2-BD59-A6C34878D82A}">
                    <a16:rowId xmlns:a16="http://schemas.microsoft.com/office/drawing/2014/main" val="4019296173"/>
                  </a:ext>
                </a:extLst>
              </a:tr>
            </a:tbl>
          </a:graphicData>
        </a:graphic>
      </p:graphicFrame>
      <p:sp>
        <p:nvSpPr>
          <p:cNvPr id="9" name="テキスト ボックス 5"/>
          <p:cNvSpPr txBox="1"/>
          <p:nvPr/>
        </p:nvSpPr>
        <p:spPr>
          <a:xfrm>
            <a:off x="8957829" y="4450710"/>
            <a:ext cx="948171"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100" dirty="0">
                <a:latin typeface="HG丸ｺﾞｼｯｸM-PRO" panose="020F0600000000000000" pitchFamily="50" charset="-128"/>
                <a:ea typeface="HG丸ｺﾞｼｯｸM-PRO" panose="020F0600000000000000" pitchFamily="50" charset="-128"/>
              </a:rPr>
              <a:t>（人）</a:t>
            </a:r>
          </a:p>
        </p:txBody>
      </p:sp>
    </p:spTree>
    <p:extLst>
      <p:ext uri="{BB962C8B-B14F-4D97-AF65-F5344CB8AC3E}">
        <p14:creationId xmlns:p14="http://schemas.microsoft.com/office/powerpoint/2010/main" val="29569462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68481" y="400557"/>
            <a:ext cx="7886700" cy="994172"/>
          </a:xfrm>
        </p:spPr>
        <p:txBody>
          <a:bodyPr>
            <a:normAutofit/>
          </a:bodyPr>
          <a:lstStyle/>
          <a:p>
            <a:r>
              <a:rPr kumimoji="1" lang="ja-JP" altLang="en-US" sz="3200" dirty="0">
                <a:latin typeface="HG丸ｺﾞｼｯｸM-PRO" panose="020F0600000000000000" pitchFamily="50" charset="-128"/>
                <a:ea typeface="HG丸ｺﾞｼｯｸM-PRO" panose="020F0600000000000000" pitchFamily="50" charset="-128"/>
              </a:rPr>
              <a:t>マンションコミュニティづくり</a:t>
            </a:r>
          </a:p>
        </p:txBody>
      </p:sp>
      <p:sp>
        <p:nvSpPr>
          <p:cNvPr id="3" name="コンテンツ プレースホルダー 2"/>
          <p:cNvSpPr>
            <a:spLocks noGrp="1"/>
          </p:cNvSpPr>
          <p:nvPr>
            <p:ph idx="1"/>
          </p:nvPr>
        </p:nvSpPr>
        <p:spPr>
          <a:xfrm>
            <a:off x="889001" y="1551709"/>
            <a:ext cx="8335962" cy="4804642"/>
          </a:xfrm>
        </p:spPr>
        <p:txBody>
          <a:bodyPr>
            <a:normAutofit/>
          </a:bodyPr>
          <a:lstStyle/>
          <a:p>
            <a:r>
              <a:rPr lang="ja-JP" altLang="en-US" sz="1400" dirty="0">
                <a:latin typeface="HG丸ｺﾞｼｯｸM-PRO" panose="020F0600000000000000" pitchFamily="50" charset="-128"/>
                <a:ea typeface="HG丸ｺﾞｼｯｸM-PRO" panose="020F0600000000000000" pitchFamily="50" charset="-128"/>
              </a:rPr>
              <a:t>区役所では、マンションの集会室等に子育て支援室の保育士等が訪問し、そのマンションに住む未就学児と保護者を対象に「にっしー広場」と題して、子育て支援サークルを開催しています。</a:t>
            </a: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もっとたくさんの方に気軽に交流していただける場を作りたいと、令和元年度からは、新たに西区子ども・子育てプラザや地域の子育て支援サークルやボランティアグループとともに公園を会場にした、公園版にっしー広場「公園にあつまれ！シャボン玉であそぼう」を開催しています。</a:t>
            </a:r>
            <a:endParaRPr lang="en-US" altLang="ja-JP" sz="1400" dirty="0">
              <a:latin typeface="HG丸ｺﾞｼｯｸM-PRO" panose="020F0600000000000000" pitchFamily="50" charset="-128"/>
              <a:ea typeface="HG丸ｺﾞｼｯｸM-PRO" panose="020F0600000000000000" pitchFamily="50" charset="-128"/>
            </a:endParaRPr>
          </a:p>
          <a:p>
            <a:pPr>
              <a:buFont typeface="Wingdings" panose="05000000000000000000" pitchFamily="2" charset="2"/>
              <a:buChar char="Ø"/>
            </a:pPr>
            <a:endParaRPr lang="en-US" altLang="ja-JP" sz="1400" dirty="0">
              <a:highlight>
                <a:srgbClr val="FFFF00"/>
              </a:highlight>
              <a:latin typeface="HG丸ｺﾞｼｯｸM-PRO" panose="020F0600000000000000" pitchFamily="50" charset="-128"/>
              <a:ea typeface="HG丸ｺﾞｼｯｸM-PRO" panose="020F0600000000000000" pitchFamily="50" charset="-128"/>
            </a:endParaRPr>
          </a:p>
          <a:p>
            <a:pPr>
              <a:buFont typeface="Wingdings" panose="05000000000000000000" pitchFamily="2" charset="2"/>
              <a:buChar char="Ø"/>
            </a:pPr>
            <a:r>
              <a:rPr lang="ja-JP" altLang="en-US" sz="1400" dirty="0">
                <a:latin typeface="HG丸ｺﾞｼｯｸM-PRO" panose="020F0600000000000000" pitchFamily="50" charset="-128"/>
                <a:ea typeface="HG丸ｺﾞｼｯｸM-PRO" panose="020F0600000000000000" pitchFamily="50" charset="-128"/>
              </a:rPr>
              <a:t>引き続き、「にっしー広場」や公園版にっしー広場「公園にあつまれ！シャボン玉であそぼう」の取組みを通じて、マンションに住む未就学児と保護者、地域の子育て中の方の交流と仲間づくりを支援していきます。</a:t>
            </a:r>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800" dirty="0">
              <a:highlight>
                <a:srgbClr val="FFFF00"/>
              </a:highlight>
              <a:latin typeface="HG丸ｺﾞｼｯｸM-PRO" panose="020F0600000000000000" pitchFamily="50" charset="-128"/>
              <a:ea typeface="HG丸ｺﾞｼｯｸM-PRO" panose="020F0600000000000000" pitchFamily="50" charset="-128"/>
            </a:endParaRPr>
          </a:p>
          <a:p>
            <a:endParaRPr lang="en-US" altLang="ja-JP" sz="1800" dirty="0">
              <a:latin typeface="HG丸ｺﾞｼｯｸM-PRO" panose="020F0600000000000000" pitchFamily="50" charset="-128"/>
              <a:ea typeface="HG丸ｺﾞｼｯｸM-PRO" panose="020F0600000000000000" pitchFamily="50" charset="-128"/>
            </a:endParaRPr>
          </a:p>
          <a:p>
            <a:pPr marL="0" indent="0">
              <a:buNone/>
            </a:pPr>
            <a:endParaRPr lang="en-US" altLang="ja-JP" sz="1800" dirty="0">
              <a:latin typeface="HG丸ｺﾞｼｯｸM-PRO" panose="020F0600000000000000" pitchFamily="50" charset="-128"/>
              <a:ea typeface="HG丸ｺﾞｼｯｸM-PRO" panose="020F0600000000000000" pitchFamily="50" charset="-128"/>
            </a:endParaRPr>
          </a:p>
        </p:txBody>
      </p:sp>
      <p:sp>
        <p:nvSpPr>
          <p:cNvPr id="5" name="スライド番号プレースホルダー 4"/>
          <p:cNvSpPr>
            <a:spLocks noGrp="1"/>
          </p:cNvSpPr>
          <p:nvPr>
            <p:ph type="sldNum" sz="quarter" idx="12"/>
          </p:nvPr>
        </p:nvSpPr>
        <p:spPr/>
        <p:txBody>
          <a:bodyPr/>
          <a:lstStyle/>
          <a:p>
            <a:fld id="{21ED86A7-1739-4457-9A7E-4B8ACB34DADF}" type="slidenum">
              <a:rPr kumimoji="1" lang="ja-JP" altLang="en-US" smtClean="0"/>
              <a:t>24</a:t>
            </a:fld>
            <a:endParaRPr kumimoji="1" lang="ja-JP" altLang="en-US"/>
          </a:p>
        </p:txBody>
      </p:sp>
      <p:graphicFrame>
        <p:nvGraphicFramePr>
          <p:cNvPr id="4" name="表 3"/>
          <p:cNvGraphicFramePr>
            <a:graphicFrameLocks noGrp="1"/>
          </p:cNvGraphicFramePr>
          <p:nvPr>
            <p:extLst>
              <p:ext uri="{D42A27DB-BD31-4B8C-83A1-F6EECF244321}">
                <p14:modId xmlns:p14="http://schemas.microsoft.com/office/powerpoint/2010/main" val="3561586528"/>
              </p:ext>
            </p:extLst>
          </p:nvPr>
        </p:nvGraphicFramePr>
        <p:xfrm>
          <a:off x="1198564" y="2128603"/>
          <a:ext cx="8026399" cy="1119274"/>
        </p:xfrm>
        <a:graphic>
          <a:graphicData uri="http://schemas.openxmlformats.org/drawingml/2006/table">
            <a:tbl>
              <a:tblPr firstRow="1" bandRow="1">
                <a:tableStyleId>{5C22544A-7EE6-4342-B048-85BDC9FD1C3A}</a:tableStyleId>
              </a:tblPr>
              <a:tblGrid>
                <a:gridCol w="508000">
                  <a:extLst>
                    <a:ext uri="{9D8B030D-6E8A-4147-A177-3AD203B41FA5}">
                      <a16:colId xmlns:a16="http://schemas.microsoft.com/office/drawing/2014/main" val="3548233865"/>
                    </a:ext>
                  </a:extLst>
                </a:gridCol>
                <a:gridCol w="1101756">
                  <a:extLst>
                    <a:ext uri="{9D8B030D-6E8A-4147-A177-3AD203B41FA5}">
                      <a16:colId xmlns:a16="http://schemas.microsoft.com/office/drawing/2014/main" val="310908977"/>
                    </a:ext>
                  </a:extLst>
                </a:gridCol>
                <a:gridCol w="1101460">
                  <a:extLst>
                    <a:ext uri="{9D8B030D-6E8A-4147-A177-3AD203B41FA5}">
                      <a16:colId xmlns:a16="http://schemas.microsoft.com/office/drawing/2014/main" val="3121012304"/>
                    </a:ext>
                  </a:extLst>
                </a:gridCol>
                <a:gridCol w="1818689">
                  <a:extLst>
                    <a:ext uri="{9D8B030D-6E8A-4147-A177-3AD203B41FA5}">
                      <a16:colId xmlns:a16="http://schemas.microsoft.com/office/drawing/2014/main" val="3065174758"/>
                    </a:ext>
                  </a:extLst>
                </a:gridCol>
                <a:gridCol w="1780266">
                  <a:extLst>
                    <a:ext uri="{9D8B030D-6E8A-4147-A177-3AD203B41FA5}">
                      <a16:colId xmlns:a16="http://schemas.microsoft.com/office/drawing/2014/main" val="155077181"/>
                    </a:ext>
                  </a:extLst>
                </a:gridCol>
                <a:gridCol w="1716228">
                  <a:extLst>
                    <a:ext uri="{9D8B030D-6E8A-4147-A177-3AD203B41FA5}">
                      <a16:colId xmlns:a16="http://schemas.microsoft.com/office/drawing/2014/main" val="588124789"/>
                    </a:ext>
                  </a:extLst>
                </a:gridCol>
              </a:tblGrid>
              <a:tr h="623974">
                <a:tc>
                  <a:txBody>
                    <a:bodyPr/>
                    <a:lstStyle/>
                    <a:p>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令和２年度</a:t>
                      </a: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令和３年度</a:t>
                      </a: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令和４年度</a:t>
                      </a: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令和５年度</a:t>
                      </a: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令和６年度</a:t>
                      </a:r>
                    </a:p>
                  </a:txBody>
                  <a:tcPr marL="68580" marR="68580" marT="34290" marB="34290"/>
                </a:tc>
                <a:extLst>
                  <a:ext uri="{0D108BD9-81ED-4DB2-BD59-A6C34878D82A}">
                    <a16:rowId xmlns:a16="http://schemas.microsoft.com/office/drawing/2014/main" val="981674933"/>
                  </a:ext>
                </a:extLst>
              </a:tr>
              <a:tr h="453906">
                <a:tc>
                  <a:txBody>
                    <a:bodyPr/>
                    <a:lstStyle/>
                    <a:p>
                      <a:r>
                        <a:rPr kumimoji="1" lang="ja-JP" altLang="en-US" sz="1400" dirty="0">
                          <a:latin typeface="HG丸ｺﾞｼｯｸM-PRO" panose="020F0600000000000000" pitchFamily="50" charset="-128"/>
                          <a:ea typeface="HG丸ｺﾞｼｯｸM-PRO" panose="020F0600000000000000" pitchFamily="50" charset="-128"/>
                        </a:rPr>
                        <a:t>開催回数</a:t>
                      </a:r>
                    </a:p>
                  </a:txBody>
                  <a:tcPr marL="68580" marR="68580" marT="34290" marB="34290"/>
                </a:tc>
                <a:tc>
                  <a:txBody>
                    <a:bodyPr/>
                    <a:lstStyle/>
                    <a:p>
                      <a:pPr algn="r"/>
                      <a:r>
                        <a:rPr kumimoji="1" lang="ja-JP" altLang="en-US" sz="1400" dirty="0">
                          <a:latin typeface="HG丸ｺﾞｼｯｸM-PRO" panose="020F0600000000000000" pitchFamily="50" charset="-128"/>
                          <a:ea typeface="HG丸ｺﾞｼｯｸM-PRO" panose="020F0600000000000000" pitchFamily="50" charset="-128"/>
                        </a:rPr>
                        <a:t>１</a:t>
                      </a:r>
                      <a:endParaRPr kumimoji="1" lang="en-US" altLang="ja-JP" sz="1400" dirty="0">
                        <a:latin typeface="HG丸ｺﾞｼｯｸM-PRO" panose="020F0600000000000000" pitchFamily="50" charset="-128"/>
                        <a:ea typeface="HG丸ｺﾞｼｯｸM-PRO" panose="020F0600000000000000" pitchFamily="50" charset="-128"/>
                      </a:endParaRPr>
                    </a:p>
                    <a:p>
                      <a:pPr algn="r"/>
                      <a:r>
                        <a:rPr kumimoji="1" lang="ja-JP" altLang="en-US" sz="1400" dirty="0">
                          <a:latin typeface="HG丸ｺﾞｼｯｸM-PRO" panose="020F0600000000000000" pitchFamily="50" charset="-128"/>
                          <a:ea typeface="HG丸ｺﾞｼｯｸM-PRO" panose="020F0600000000000000" pitchFamily="50" charset="-128"/>
                        </a:rPr>
                        <a:t>（公園版）</a:t>
                      </a:r>
                    </a:p>
                  </a:txBody>
                  <a:tcPr marL="68580" marR="68580" marT="34290" marB="34290"/>
                </a:tc>
                <a:tc>
                  <a:txBody>
                    <a:bodyPr/>
                    <a:lstStyle/>
                    <a:p>
                      <a:pPr algn="r"/>
                      <a:r>
                        <a:rPr kumimoji="1" lang="ja-JP" altLang="en-US" sz="1400" dirty="0">
                          <a:latin typeface="HG丸ｺﾞｼｯｸM-PRO" panose="020F0600000000000000" pitchFamily="50" charset="-128"/>
                          <a:ea typeface="HG丸ｺﾞｼｯｸM-PRO" panose="020F0600000000000000" pitchFamily="50" charset="-128"/>
                        </a:rPr>
                        <a:t>３</a:t>
                      </a:r>
                      <a:endParaRPr kumimoji="1" lang="en-US" altLang="ja-JP" sz="1400" dirty="0">
                        <a:latin typeface="HG丸ｺﾞｼｯｸM-PRO" panose="020F0600000000000000" pitchFamily="50" charset="-128"/>
                        <a:ea typeface="HG丸ｺﾞｼｯｸM-PRO" panose="020F0600000000000000" pitchFamily="50" charset="-128"/>
                      </a:endParaRPr>
                    </a:p>
                    <a:p>
                      <a:pPr algn="r"/>
                      <a:r>
                        <a:rPr kumimoji="1" lang="ja-JP" altLang="en-US" sz="1400" dirty="0">
                          <a:latin typeface="HG丸ｺﾞｼｯｸM-PRO" panose="020F0600000000000000" pitchFamily="50" charset="-128"/>
                          <a:ea typeface="HG丸ｺﾞｼｯｸM-PRO" panose="020F0600000000000000" pitchFamily="50" charset="-128"/>
                        </a:rPr>
                        <a:t>（公園版）</a:t>
                      </a:r>
                    </a:p>
                  </a:txBody>
                  <a:tcPr marL="68580" marR="68580" marT="34290" marB="34290"/>
                </a:tc>
                <a:tc>
                  <a:txBody>
                    <a:bodyPr/>
                    <a:lstStyle/>
                    <a:p>
                      <a:pPr algn="r"/>
                      <a:r>
                        <a:rPr kumimoji="1" lang="ja-JP" altLang="en-US" sz="1400" dirty="0">
                          <a:latin typeface="HG丸ｺﾞｼｯｸM-PRO" panose="020F0600000000000000" pitchFamily="50" charset="-128"/>
                          <a:ea typeface="HG丸ｺﾞｼｯｸM-PRO" panose="020F0600000000000000" pitchFamily="50" charset="-128"/>
                        </a:rPr>
                        <a:t>５</a:t>
                      </a:r>
                      <a:endParaRPr kumimoji="1" lang="en-US" altLang="ja-JP" sz="1400" dirty="0">
                        <a:latin typeface="HG丸ｺﾞｼｯｸM-PRO" panose="020F0600000000000000" pitchFamily="50" charset="-128"/>
                        <a:ea typeface="HG丸ｺﾞｼｯｸM-PRO" panose="020F0600000000000000" pitchFamily="50" charset="-128"/>
                      </a:endParaRPr>
                    </a:p>
                    <a:p>
                      <a:pPr algn="r"/>
                      <a:r>
                        <a:rPr kumimoji="1" lang="ja-JP" altLang="en-US" sz="1400" dirty="0">
                          <a:latin typeface="HG丸ｺﾞｼｯｸM-PRO" panose="020F0600000000000000" pitchFamily="50" charset="-128"/>
                          <a:ea typeface="HG丸ｺﾞｼｯｸM-PRO" panose="020F0600000000000000" pitchFamily="50" charset="-128"/>
                        </a:rPr>
                        <a:t>（うち、公園版４）</a:t>
                      </a: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8</a:t>
                      </a:r>
                    </a:p>
                    <a:p>
                      <a:pPr algn="r"/>
                      <a:r>
                        <a:rPr kumimoji="1" lang="ja-JP" altLang="en-US" sz="1400" dirty="0">
                          <a:latin typeface="HG丸ｺﾞｼｯｸM-PRO" panose="020F0600000000000000" pitchFamily="50" charset="-128"/>
                          <a:ea typeface="HG丸ｺﾞｼｯｸM-PRO" panose="020F0600000000000000" pitchFamily="50" charset="-128"/>
                        </a:rPr>
                        <a:t>（うち、公園版４）</a:t>
                      </a:r>
                    </a:p>
                  </a:txBody>
                  <a:tcPr marL="68580" marR="68580" marT="34290" marB="34290"/>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11</a:t>
                      </a:r>
                    </a:p>
                    <a:p>
                      <a:pPr algn="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（うち、公園版</a:t>
                      </a: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6</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a:t>
                      </a:r>
                    </a:p>
                  </a:txBody>
                  <a:tcPr marL="68580" marR="68580" marT="34290" marB="34290"/>
                </a:tc>
                <a:extLst>
                  <a:ext uri="{0D108BD9-81ED-4DB2-BD59-A6C34878D82A}">
                    <a16:rowId xmlns:a16="http://schemas.microsoft.com/office/drawing/2014/main" val="4143951553"/>
                  </a:ext>
                </a:extLst>
              </a:tr>
            </a:tbl>
          </a:graphicData>
        </a:graphic>
      </p:graphicFrame>
      <p:sp>
        <p:nvSpPr>
          <p:cNvPr id="6" name="テキスト ボックス 5"/>
          <p:cNvSpPr txBox="1"/>
          <p:nvPr/>
        </p:nvSpPr>
        <p:spPr>
          <a:xfrm>
            <a:off x="8844197" y="1858780"/>
            <a:ext cx="839449" cy="26982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100" dirty="0">
                <a:latin typeface="HG丸ｺﾞｼｯｸM-PRO" panose="020F0600000000000000" pitchFamily="50" charset="-128"/>
                <a:ea typeface="HG丸ｺﾞｼｯｸM-PRO" panose="020F0600000000000000" pitchFamily="50" charset="-128"/>
              </a:rPr>
              <a:t>（回）</a:t>
            </a:r>
          </a:p>
        </p:txBody>
      </p:sp>
    </p:spTree>
    <p:extLst>
      <p:ext uri="{BB962C8B-B14F-4D97-AF65-F5344CB8AC3E}">
        <p14:creationId xmlns:p14="http://schemas.microsoft.com/office/powerpoint/2010/main" val="42009806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47640" y="381912"/>
            <a:ext cx="7886700" cy="851143"/>
          </a:xfrm>
        </p:spPr>
        <p:txBody>
          <a:bodyPr>
            <a:normAutofit/>
          </a:bodyPr>
          <a:lstStyle/>
          <a:p>
            <a:r>
              <a:rPr kumimoji="1" lang="ja-JP" altLang="en-US" sz="3200" dirty="0">
                <a:latin typeface="HG丸ｺﾞｼｯｸM-PRO" panose="020F0600000000000000" pitchFamily="50" charset="-128"/>
                <a:ea typeface="HG丸ｺﾞｼｯｸM-PRO" panose="020F0600000000000000" pitchFamily="50" charset="-128"/>
              </a:rPr>
              <a:t>児童虐待防止</a:t>
            </a:r>
          </a:p>
        </p:txBody>
      </p:sp>
      <p:sp>
        <p:nvSpPr>
          <p:cNvPr id="3" name="コンテンツ プレースホルダー 2"/>
          <p:cNvSpPr>
            <a:spLocks noGrp="1"/>
          </p:cNvSpPr>
          <p:nvPr>
            <p:ph idx="1"/>
          </p:nvPr>
        </p:nvSpPr>
        <p:spPr>
          <a:xfrm>
            <a:off x="963036" y="1149928"/>
            <a:ext cx="8261927" cy="5289552"/>
          </a:xfrm>
        </p:spPr>
        <p:txBody>
          <a:bodyPr>
            <a:normAutofit/>
          </a:bodyPr>
          <a:lstStyle/>
          <a:p>
            <a:pPr marL="0" indent="0">
              <a:buNone/>
            </a:pPr>
            <a:r>
              <a:rPr lang="ja-JP" altLang="en-US" dirty="0"/>
              <a:t>　</a:t>
            </a:r>
            <a:endParaRPr kumimoji="1" lang="en-US" altLang="ja-JP" dirty="0"/>
          </a:p>
          <a:p>
            <a:endParaRPr lang="en-US" altLang="ja-JP" dirty="0"/>
          </a:p>
          <a:p>
            <a:pPr marL="0" indent="0">
              <a:buNone/>
            </a:pPr>
            <a:endParaRPr kumimoji="1" lang="en-US" altLang="ja-JP" dirty="0"/>
          </a:p>
          <a:p>
            <a:pPr marL="0" indent="0">
              <a:buNone/>
            </a:pPr>
            <a:endParaRPr lang="en-US" altLang="ja-JP" dirty="0"/>
          </a:p>
          <a:p>
            <a:pPr marL="0" indent="0">
              <a:buNone/>
            </a:pPr>
            <a:endParaRPr kumimoji="1" lang="en-US" altLang="ja-JP" dirty="0"/>
          </a:p>
          <a:p>
            <a:pPr marL="0" indent="0">
              <a:buNone/>
            </a:pPr>
            <a:endParaRPr lang="en-US" altLang="ja-JP" dirty="0"/>
          </a:p>
          <a:p>
            <a:pPr marL="0" indent="0">
              <a:buNone/>
            </a:pPr>
            <a:endParaRPr lang="en-US" altLang="ja-JP" dirty="0"/>
          </a:p>
          <a:p>
            <a:r>
              <a:rPr lang="ja-JP" altLang="en-US" sz="1400" dirty="0">
                <a:latin typeface="HG丸ｺﾞｼｯｸM-PRO" panose="020F0600000000000000" pitchFamily="50" charset="-128"/>
                <a:ea typeface="HG丸ｺﾞｼｯｸM-PRO" panose="020F0600000000000000" pitchFamily="50" charset="-128"/>
              </a:rPr>
              <a:t>こども相談センターや民生委員・児童委員など地域における支援者等との連携を強化するとともに、すべての就学前機関（認可外保育所を含む）への継続した周知など児童虐待の防止に努めています。</a:t>
            </a:r>
            <a:endParaRPr lang="en-US" altLang="ja-JP" sz="1400" dirty="0">
              <a:latin typeface="HG丸ｺﾞｼｯｸM-PRO" panose="020F0600000000000000" pitchFamily="50" charset="-128"/>
              <a:ea typeface="HG丸ｺﾞｼｯｸM-PRO" panose="020F0600000000000000" pitchFamily="50" charset="-128"/>
            </a:endParaRPr>
          </a:p>
          <a:p>
            <a:pPr>
              <a:buFont typeface="Wingdings" panose="05000000000000000000" pitchFamily="2" charset="2"/>
              <a:buChar char="Ø"/>
            </a:pPr>
            <a:r>
              <a:rPr lang="ja-JP" altLang="en-US" sz="1400" dirty="0">
                <a:latin typeface="HG丸ｺﾞｼｯｸM-PRO" panose="020F0600000000000000" pitchFamily="50" charset="-128"/>
                <a:ea typeface="HG丸ｺﾞｼｯｸM-PRO" panose="020F0600000000000000" pitchFamily="50" charset="-128"/>
              </a:rPr>
              <a:t>引き続き、連携強化と周知により、専門職ともに対処し、児童虐待の防止に努めます。</a:t>
            </a:r>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200" dirty="0">
              <a:latin typeface="HG丸ｺﾞｼｯｸM-PRO" panose="020F0600000000000000" pitchFamily="50" charset="-128"/>
              <a:ea typeface="HG丸ｺﾞｼｯｸM-PRO" panose="020F0600000000000000" pitchFamily="50" charset="-128"/>
            </a:endParaRPr>
          </a:p>
          <a:p>
            <a:pPr marL="0" indent="0">
              <a:lnSpc>
                <a:spcPts val="600"/>
              </a:lnSpc>
              <a:buNone/>
            </a:pP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要保護児童：西区保健福祉センター子育て支援室が把握している、保護者のない児童又は保護者に監護させることが　</a:t>
            </a:r>
            <a:endParaRPr lang="en-US" altLang="ja-JP" sz="1200" dirty="0">
              <a:latin typeface="HG丸ｺﾞｼｯｸM-PRO" panose="020F0600000000000000" pitchFamily="50" charset="-128"/>
              <a:ea typeface="HG丸ｺﾞｼｯｸM-PRO" panose="020F0600000000000000" pitchFamily="50" charset="-128"/>
            </a:endParaRPr>
          </a:p>
          <a:p>
            <a:pPr marL="0" indent="0">
              <a:lnSpc>
                <a:spcPts val="600"/>
              </a:lnSpc>
              <a:buNone/>
            </a:pPr>
            <a:r>
              <a:rPr lang="ja-JP" altLang="en-US" sz="1200" dirty="0">
                <a:latin typeface="HG丸ｺﾞｼｯｸM-PRO" panose="020F0600000000000000" pitchFamily="50" charset="-128"/>
                <a:ea typeface="HG丸ｺﾞｼｯｸM-PRO" panose="020F0600000000000000" pitchFamily="50" charset="-128"/>
              </a:rPr>
              <a:t>　　　　　　　不適当であると認められる児童</a:t>
            </a:r>
          </a:p>
        </p:txBody>
      </p:sp>
      <p:sp>
        <p:nvSpPr>
          <p:cNvPr id="4" name="スライド番号プレースホルダー 3"/>
          <p:cNvSpPr>
            <a:spLocks noGrp="1"/>
          </p:cNvSpPr>
          <p:nvPr>
            <p:ph type="sldNum" sz="quarter" idx="12"/>
          </p:nvPr>
        </p:nvSpPr>
        <p:spPr/>
        <p:txBody>
          <a:bodyPr/>
          <a:lstStyle/>
          <a:p>
            <a:fld id="{21ED86A7-1739-4457-9A7E-4B8ACB34DADF}" type="slidenum">
              <a:rPr kumimoji="1" lang="ja-JP" altLang="en-US" smtClean="0"/>
              <a:t>25</a:t>
            </a:fld>
            <a:endParaRPr kumimoji="1" lang="ja-JP" altLang="en-US"/>
          </a:p>
        </p:txBody>
      </p:sp>
      <p:graphicFrame>
        <p:nvGraphicFramePr>
          <p:cNvPr id="6" name="グラフ 5"/>
          <p:cNvGraphicFramePr/>
          <p:nvPr>
            <p:extLst>
              <p:ext uri="{D42A27DB-BD31-4B8C-83A1-F6EECF244321}">
                <p14:modId xmlns:p14="http://schemas.microsoft.com/office/powerpoint/2010/main" val="851751"/>
              </p:ext>
            </p:extLst>
          </p:nvPr>
        </p:nvGraphicFramePr>
        <p:xfrm>
          <a:off x="2274599" y="1233055"/>
          <a:ext cx="5638800" cy="2895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428225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7924" y="114658"/>
            <a:ext cx="7886700" cy="914218"/>
          </a:xfrm>
        </p:spPr>
        <p:txBody>
          <a:bodyPr>
            <a:normAutofit/>
          </a:bodyPr>
          <a:lstStyle/>
          <a:p>
            <a:r>
              <a:rPr lang="ja-JP" altLang="en-US" sz="3200" dirty="0">
                <a:latin typeface="HG丸ｺﾞｼｯｸM-PRO" panose="020F0600000000000000" pitchFamily="50" charset="-128"/>
                <a:ea typeface="HG丸ｺﾞｼｯｸM-PRO" panose="020F0600000000000000" pitchFamily="50" charset="-128"/>
              </a:rPr>
              <a:t>学校との連携による子育て世帯の支援</a:t>
            </a:r>
            <a:endParaRPr kumimoji="1" lang="ja-JP" altLang="en-US" sz="3200"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a:xfrm>
            <a:off x="572797" y="870155"/>
            <a:ext cx="8897118" cy="5486198"/>
          </a:xfrm>
        </p:spPr>
        <p:txBody>
          <a:bodyPr>
            <a:noAutofit/>
          </a:bodyPr>
          <a:lstStyle/>
          <a:p>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小中学校と連携して、支援の必要な児童生徒を、区役所専門職が保健福祉の支援制度や適切な地域支援者につなぐことにより社会全体で支える「こどもサポートネット事業」の充実に令和</a:t>
            </a:r>
            <a:r>
              <a:rPr lang="en-US" altLang="ja-JP" sz="1400" dirty="0">
                <a:latin typeface="HG丸ｺﾞｼｯｸM-PRO" panose="020F0600000000000000" pitchFamily="50" charset="-128"/>
                <a:ea typeface="HG丸ｺﾞｼｯｸM-PRO" panose="020F0600000000000000" pitchFamily="50" charset="-128"/>
              </a:rPr>
              <a:t>2</a:t>
            </a:r>
            <a:r>
              <a:rPr lang="ja-JP" altLang="en-US" sz="1400" dirty="0">
                <a:latin typeface="HG丸ｺﾞｼｯｸM-PRO" panose="020F0600000000000000" pitchFamily="50" charset="-128"/>
                <a:ea typeface="HG丸ｺﾞｼｯｸM-PRO" panose="020F0600000000000000" pitchFamily="50" charset="-128"/>
              </a:rPr>
              <a:t>年度より取り組んでいます。</a:t>
            </a: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r>
              <a:rPr lang="ja-JP" altLang="en-US" sz="1400" dirty="0">
                <a:latin typeface="HG丸ｺﾞｼｯｸM-PRO" panose="020F0600000000000000" pitchFamily="50" charset="-128"/>
                <a:ea typeface="HG丸ｺﾞｼｯｸM-PRO" panose="020F0600000000000000" pitchFamily="50" charset="-128"/>
              </a:rPr>
              <a:t>こどもサポートネット</a:t>
            </a: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r>
              <a:rPr lang="ja-JP" altLang="en-US" sz="1400" dirty="0">
                <a:latin typeface="HG丸ｺﾞｼｯｸM-PRO" panose="020F0600000000000000" pitchFamily="50" charset="-128"/>
                <a:ea typeface="HG丸ｺﾞｼｯｸM-PRO" panose="020F0600000000000000" pitchFamily="50" charset="-128"/>
              </a:rPr>
              <a:t>ヤングケアラーなど新たな課題への対応も含め、スクールカウンセラー（</a:t>
            </a:r>
            <a:r>
              <a:rPr lang="en-US" altLang="ja-JP" sz="1400" dirty="0">
                <a:latin typeface="HG丸ｺﾞｼｯｸM-PRO" panose="020F0600000000000000" pitchFamily="50" charset="-128"/>
                <a:ea typeface="HG丸ｺﾞｼｯｸM-PRO" panose="020F0600000000000000" pitchFamily="50" charset="-128"/>
              </a:rPr>
              <a:t>SC</a:t>
            </a:r>
            <a:r>
              <a:rPr lang="ja-JP" altLang="en-US" sz="1400" dirty="0">
                <a:latin typeface="HG丸ｺﾞｼｯｸM-PRO" panose="020F0600000000000000" pitchFamily="50" charset="-128"/>
                <a:ea typeface="HG丸ｺﾞｼｯｸM-PRO" panose="020F0600000000000000" pitchFamily="50" charset="-128"/>
              </a:rPr>
              <a:t>）の配置により、区内の全小中学校の児童生徒や保護者、教職員への相談体制の充実を図るとともに、区役所専門職との連携を図っています。</a:t>
            </a: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r>
              <a:rPr lang="ja-JP" altLang="en-US" sz="1400" dirty="0">
                <a:latin typeface="HG丸ｺﾞｼｯｸM-PRO" panose="020F0600000000000000" pitchFamily="50" charset="-128"/>
                <a:ea typeface="HG丸ｺﾞｼｯｸM-PRO" panose="020F0600000000000000" pitchFamily="50" charset="-128"/>
              </a:rPr>
              <a:t>スクールカウンセラー</a:t>
            </a: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r>
              <a:rPr lang="ja-JP" altLang="en-US" sz="1400" dirty="0">
                <a:latin typeface="HG丸ｺﾞｼｯｸM-PRO" panose="020F0600000000000000" pitchFamily="50" charset="-128"/>
                <a:ea typeface="HG丸ｺﾞｼｯｸM-PRO" panose="020F0600000000000000" pitchFamily="50" charset="-128"/>
              </a:rPr>
              <a:t>（注）令和</a:t>
            </a:r>
            <a:r>
              <a:rPr lang="en-US" altLang="ja-JP" sz="1400" dirty="0">
                <a:latin typeface="HG丸ｺﾞｼｯｸM-PRO" panose="020F0600000000000000" pitchFamily="50" charset="-128"/>
                <a:ea typeface="HG丸ｺﾞｼｯｸM-PRO" panose="020F0600000000000000" pitchFamily="50" charset="-128"/>
              </a:rPr>
              <a:t>3</a:t>
            </a:r>
            <a:r>
              <a:rPr lang="ja-JP" altLang="en-US" sz="1400" dirty="0">
                <a:latin typeface="HG丸ｺﾞｼｯｸM-PRO" panose="020F0600000000000000" pitchFamily="50" charset="-128"/>
                <a:ea typeface="HG丸ｺﾞｼｯｸM-PRO" panose="020F0600000000000000" pitchFamily="50" charset="-128"/>
              </a:rPr>
              <a:t>年度までは相談実人数、令和</a:t>
            </a:r>
            <a:r>
              <a:rPr lang="en-US" altLang="ja-JP" sz="1400" dirty="0">
                <a:latin typeface="HG丸ｺﾞｼｯｸM-PRO" panose="020F0600000000000000" pitchFamily="50" charset="-128"/>
                <a:ea typeface="HG丸ｺﾞｼｯｸM-PRO" panose="020F0600000000000000" pitchFamily="50" charset="-128"/>
              </a:rPr>
              <a:t>4</a:t>
            </a:r>
            <a:r>
              <a:rPr lang="ja-JP" altLang="en-US" sz="1400" dirty="0">
                <a:latin typeface="HG丸ｺﾞｼｯｸM-PRO" panose="020F0600000000000000" pitchFamily="50" charset="-128"/>
                <a:ea typeface="HG丸ｺﾞｼｯｸM-PRO" panose="020F0600000000000000" pitchFamily="50" charset="-128"/>
              </a:rPr>
              <a:t>年度からは相談延べ人数を計上</a:t>
            </a: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Ø"/>
              <a:tabLst/>
              <a:defRPr/>
            </a:pPr>
            <a:r>
              <a:rPr lang="ja-JP" altLang="en-US" sz="1400" dirty="0">
                <a:solidFill>
                  <a:prstClr val="black"/>
                </a:solidFill>
                <a:latin typeface="HG丸ｺﾞｼｯｸM-PRO" panose="020F0600000000000000" pitchFamily="50" charset="-128"/>
                <a:ea typeface="HG丸ｺﾞｼｯｸM-PRO" panose="020F0600000000000000" pitchFamily="50" charset="-128"/>
              </a:rPr>
              <a:t>いずれも年々増加傾向にあり、引き続き相談支援体制の充実が必要です</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p:txBody>
      </p:sp>
      <p:sp>
        <p:nvSpPr>
          <p:cNvPr id="7" name="スライド番号プレースホルダー 6"/>
          <p:cNvSpPr>
            <a:spLocks noGrp="1"/>
          </p:cNvSpPr>
          <p:nvPr>
            <p:ph type="sldNum" sz="quarter" idx="12"/>
          </p:nvPr>
        </p:nvSpPr>
        <p:spPr/>
        <p:txBody>
          <a:bodyPr/>
          <a:lstStyle/>
          <a:p>
            <a:fld id="{21ED86A7-1739-4457-9A7E-4B8ACB34DADF}" type="slidenum">
              <a:rPr kumimoji="1" lang="ja-JP" altLang="en-US" smtClean="0"/>
              <a:t>26</a:t>
            </a:fld>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2513605688"/>
              </p:ext>
            </p:extLst>
          </p:nvPr>
        </p:nvGraphicFramePr>
        <p:xfrm>
          <a:off x="655108" y="2200619"/>
          <a:ext cx="8732495" cy="777240"/>
        </p:xfrm>
        <a:graphic>
          <a:graphicData uri="http://schemas.openxmlformats.org/drawingml/2006/table">
            <a:tbl>
              <a:tblPr firstRow="1" bandRow="1">
                <a:tableStyleId>{5C22544A-7EE6-4342-B048-85BDC9FD1C3A}</a:tableStyleId>
              </a:tblPr>
              <a:tblGrid>
                <a:gridCol w="1209369">
                  <a:extLst>
                    <a:ext uri="{9D8B030D-6E8A-4147-A177-3AD203B41FA5}">
                      <a16:colId xmlns:a16="http://schemas.microsoft.com/office/drawing/2014/main" val="2762086084"/>
                    </a:ext>
                  </a:extLst>
                </a:gridCol>
                <a:gridCol w="1626407">
                  <a:extLst>
                    <a:ext uri="{9D8B030D-6E8A-4147-A177-3AD203B41FA5}">
                      <a16:colId xmlns:a16="http://schemas.microsoft.com/office/drawing/2014/main" val="2421632713"/>
                    </a:ext>
                  </a:extLst>
                </a:gridCol>
                <a:gridCol w="1456006">
                  <a:extLst>
                    <a:ext uri="{9D8B030D-6E8A-4147-A177-3AD203B41FA5}">
                      <a16:colId xmlns:a16="http://schemas.microsoft.com/office/drawing/2014/main" val="1164605423"/>
                    </a:ext>
                  </a:extLst>
                </a:gridCol>
                <a:gridCol w="1504335">
                  <a:extLst>
                    <a:ext uri="{9D8B030D-6E8A-4147-A177-3AD203B41FA5}">
                      <a16:colId xmlns:a16="http://schemas.microsoft.com/office/drawing/2014/main" val="1327456283"/>
                    </a:ext>
                  </a:extLst>
                </a:gridCol>
                <a:gridCol w="1468189">
                  <a:extLst>
                    <a:ext uri="{9D8B030D-6E8A-4147-A177-3AD203B41FA5}">
                      <a16:colId xmlns:a16="http://schemas.microsoft.com/office/drawing/2014/main" val="1519442669"/>
                    </a:ext>
                  </a:extLst>
                </a:gridCol>
                <a:gridCol w="1468189">
                  <a:extLst>
                    <a:ext uri="{9D8B030D-6E8A-4147-A177-3AD203B41FA5}">
                      <a16:colId xmlns:a16="http://schemas.microsoft.com/office/drawing/2014/main" val="1402884793"/>
                    </a:ext>
                  </a:extLst>
                </a:gridCol>
              </a:tblGrid>
              <a:tr h="270038">
                <a:tc>
                  <a:txBody>
                    <a:bodyPr/>
                    <a:lstStyle/>
                    <a:p>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令和２年度</a:t>
                      </a: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令和３年度</a:t>
                      </a: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令和４年度</a:t>
                      </a: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令和５年度</a:t>
                      </a: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令和６年度</a:t>
                      </a:r>
                    </a:p>
                  </a:txBody>
                  <a:tcPr marL="68580" marR="68580" marT="34290" marB="34290"/>
                </a:tc>
                <a:extLst>
                  <a:ext uri="{0D108BD9-81ED-4DB2-BD59-A6C34878D82A}">
                    <a16:rowId xmlns:a16="http://schemas.microsoft.com/office/drawing/2014/main" val="963859472"/>
                  </a:ext>
                </a:extLst>
              </a:tr>
              <a:tr h="270038">
                <a:tc>
                  <a:txBody>
                    <a:bodyPr/>
                    <a:lstStyle/>
                    <a:p>
                      <a:r>
                        <a:rPr kumimoji="1" lang="ja-JP" altLang="en-US" sz="1400" dirty="0">
                          <a:latin typeface="HG丸ｺﾞｼｯｸM-PRO" panose="020F0600000000000000" pitchFamily="50" charset="-128"/>
                          <a:ea typeface="HG丸ｺﾞｼｯｸM-PRO" panose="020F0600000000000000" pitchFamily="50" charset="-128"/>
                        </a:rPr>
                        <a:t>支援</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提供数</a:t>
                      </a:r>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endParaRPr>
                    </a:p>
                    <a:p>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94</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274</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931</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1,317</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1,111</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marL="68580" marR="68580" marT="34290" marB="34290"/>
                </a:tc>
                <a:extLst>
                  <a:ext uri="{0D108BD9-81ED-4DB2-BD59-A6C34878D82A}">
                    <a16:rowId xmlns:a16="http://schemas.microsoft.com/office/drawing/2014/main" val="1814749299"/>
                  </a:ext>
                </a:extLst>
              </a:tr>
            </a:tbl>
          </a:graphicData>
        </a:graphic>
      </p:graphicFrame>
      <p:sp>
        <p:nvSpPr>
          <p:cNvPr id="9" name="テキスト ボックス 5"/>
          <p:cNvSpPr txBox="1"/>
          <p:nvPr/>
        </p:nvSpPr>
        <p:spPr>
          <a:xfrm>
            <a:off x="8624265" y="1940916"/>
            <a:ext cx="948171"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100" dirty="0">
                <a:latin typeface="HG丸ｺﾞｼｯｸM-PRO" panose="020F0600000000000000" pitchFamily="50" charset="-128"/>
                <a:ea typeface="HG丸ｺﾞｼｯｸM-PRO" panose="020F0600000000000000" pitchFamily="50" charset="-128"/>
              </a:rPr>
              <a:t>（人）</a:t>
            </a:r>
          </a:p>
        </p:txBody>
      </p:sp>
      <p:graphicFrame>
        <p:nvGraphicFramePr>
          <p:cNvPr id="5" name="表 4">
            <a:extLst>
              <a:ext uri="{FF2B5EF4-FFF2-40B4-BE49-F238E27FC236}">
                <a16:creationId xmlns:a16="http://schemas.microsoft.com/office/drawing/2014/main" id="{9C44DAD8-9776-55CE-8892-263ABA8485AB}"/>
              </a:ext>
            </a:extLst>
          </p:cNvPr>
          <p:cNvGraphicFramePr>
            <a:graphicFrameLocks noGrp="1"/>
          </p:cNvGraphicFramePr>
          <p:nvPr>
            <p:extLst>
              <p:ext uri="{D42A27DB-BD31-4B8C-83A1-F6EECF244321}">
                <p14:modId xmlns:p14="http://schemas.microsoft.com/office/powerpoint/2010/main" val="1255550703"/>
              </p:ext>
            </p:extLst>
          </p:nvPr>
        </p:nvGraphicFramePr>
        <p:xfrm>
          <a:off x="642912" y="3992809"/>
          <a:ext cx="8732495" cy="777240"/>
        </p:xfrm>
        <a:graphic>
          <a:graphicData uri="http://schemas.openxmlformats.org/drawingml/2006/table">
            <a:tbl>
              <a:tblPr firstRow="1" bandRow="1">
                <a:tableStyleId>{5C22544A-7EE6-4342-B048-85BDC9FD1C3A}</a:tableStyleId>
              </a:tblPr>
              <a:tblGrid>
                <a:gridCol w="1209369">
                  <a:extLst>
                    <a:ext uri="{9D8B030D-6E8A-4147-A177-3AD203B41FA5}">
                      <a16:colId xmlns:a16="http://schemas.microsoft.com/office/drawing/2014/main" val="2762086084"/>
                    </a:ext>
                  </a:extLst>
                </a:gridCol>
                <a:gridCol w="1626407">
                  <a:extLst>
                    <a:ext uri="{9D8B030D-6E8A-4147-A177-3AD203B41FA5}">
                      <a16:colId xmlns:a16="http://schemas.microsoft.com/office/drawing/2014/main" val="2421632713"/>
                    </a:ext>
                  </a:extLst>
                </a:gridCol>
                <a:gridCol w="1456006">
                  <a:extLst>
                    <a:ext uri="{9D8B030D-6E8A-4147-A177-3AD203B41FA5}">
                      <a16:colId xmlns:a16="http://schemas.microsoft.com/office/drawing/2014/main" val="1164605423"/>
                    </a:ext>
                  </a:extLst>
                </a:gridCol>
                <a:gridCol w="1504335">
                  <a:extLst>
                    <a:ext uri="{9D8B030D-6E8A-4147-A177-3AD203B41FA5}">
                      <a16:colId xmlns:a16="http://schemas.microsoft.com/office/drawing/2014/main" val="1327456283"/>
                    </a:ext>
                  </a:extLst>
                </a:gridCol>
                <a:gridCol w="1468189">
                  <a:extLst>
                    <a:ext uri="{9D8B030D-6E8A-4147-A177-3AD203B41FA5}">
                      <a16:colId xmlns:a16="http://schemas.microsoft.com/office/drawing/2014/main" val="1519442669"/>
                    </a:ext>
                  </a:extLst>
                </a:gridCol>
                <a:gridCol w="1468189">
                  <a:extLst>
                    <a:ext uri="{9D8B030D-6E8A-4147-A177-3AD203B41FA5}">
                      <a16:colId xmlns:a16="http://schemas.microsoft.com/office/drawing/2014/main" val="1402884793"/>
                    </a:ext>
                  </a:extLst>
                </a:gridCol>
              </a:tblGrid>
              <a:tr h="270038">
                <a:tc>
                  <a:txBody>
                    <a:bodyPr/>
                    <a:lstStyle/>
                    <a:p>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令和２年度</a:t>
                      </a: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令和３年度</a:t>
                      </a: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令和４年度</a:t>
                      </a: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令和５年度</a:t>
                      </a:r>
                    </a:p>
                  </a:txBody>
                  <a:tcPr marL="68580" marR="68580" marT="34290" marB="34290"/>
                </a:tc>
                <a:tc>
                  <a:txBody>
                    <a:bodyPr/>
                    <a:lstStyle/>
                    <a:p>
                      <a:r>
                        <a:rPr kumimoji="1" lang="ja-JP" altLang="en-US" sz="1400" dirty="0">
                          <a:latin typeface="HG丸ｺﾞｼｯｸM-PRO" panose="020F0600000000000000" pitchFamily="50" charset="-128"/>
                          <a:ea typeface="HG丸ｺﾞｼｯｸM-PRO" panose="020F0600000000000000" pitchFamily="50" charset="-128"/>
                        </a:rPr>
                        <a:t>令和６年度</a:t>
                      </a:r>
                    </a:p>
                  </a:txBody>
                  <a:tcPr marL="68580" marR="68580" marT="34290" marB="34290"/>
                </a:tc>
                <a:extLst>
                  <a:ext uri="{0D108BD9-81ED-4DB2-BD59-A6C34878D82A}">
                    <a16:rowId xmlns:a16="http://schemas.microsoft.com/office/drawing/2014/main" val="963859472"/>
                  </a:ext>
                </a:extLst>
              </a:tr>
              <a:tr h="270038">
                <a:tc>
                  <a:txBody>
                    <a:bodyPr/>
                    <a:lstStyle/>
                    <a:p>
                      <a:r>
                        <a:rPr kumimoji="1" lang="ja-JP" altLang="en-US" sz="1400" dirty="0">
                          <a:latin typeface="HG丸ｺﾞｼｯｸM-PRO" panose="020F0600000000000000" pitchFamily="50" charset="-128"/>
                          <a:ea typeface="HG丸ｺﾞｼｯｸM-PRO" panose="020F0600000000000000" pitchFamily="50" charset="-128"/>
                        </a:rPr>
                        <a:t>相談者数</a:t>
                      </a:r>
                      <a:endParaRPr kumimoji="1" lang="en-US" altLang="ja-JP" sz="1400" dirty="0">
                        <a:latin typeface="HG丸ｺﾞｼｯｸM-PRO" panose="020F0600000000000000" pitchFamily="50" charset="-128"/>
                        <a:ea typeface="HG丸ｺﾞｼｯｸM-PRO" panose="020F0600000000000000" pitchFamily="50" charset="-128"/>
                      </a:endParaRPr>
                    </a:p>
                    <a:p>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189</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222</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1,171</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1,929</a:t>
                      </a:r>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2,482</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marL="68580" marR="68580" marT="34290" marB="34290"/>
                </a:tc>
                <a:extLst>
                  <a:ext uri="{0D108BD9-81ED-4DB2-BD59-A6C34878D82A}">
                    <a16:rowId xmlns:a16="http://schemas.microsoft.com/office/drawing/2014/main" val="1814749299"/>
                  </a:ext>
                </a:extLst>
              </a:tr>
            </a:tbl>
          </a:graphicData>
        </a:graphic>
      </p:graphicFrame>
      <p:sp>
        <p:nvSpPr>
          <p:cNvPr id="8" name="テキスト ボックス 5">
            <a:extLst>
              <a:ext uri="{FF2B5EF4-FFF2-40B4-BE49-F238E27FC236}">
                <a16:creationId xmlns:a16="http://schemas.microsoft.com/office/drawing/2014/main" id="{4BCD35CE-2A58-A0D8-A591-BF6C17D750BE}"/>
              </a:ext>
            </a:extLst>
          </p:cNvPr>
          <p:cNvSpPr txBox="1"/>
          <p:nvPr/>
        </p:nvSpPr>
        <p:spPr>
          <a:xfrm>
            <a:off x="8675216" y="3717131"/>
            <a:ext cx="948171"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100" dirty="0">
                <a:latin typeface="HG丸ｺﾞｼｯｸM-PRO" panose="020F0600000000000000" pitchFamily="50" charset="-128"/>
                <a:ea typeface="HG丸ｺﾞｼｯｸM-PRO" panose="020F0600000000000000" pitchFamily="50" charset="-128"/>
              </a:rPr>
              <a:t>（人）</a:t>
            </a:r>
          </a:p>
        </p:txBody>
      </p:sp>
    </p:spTree>
    <p:extLst>
      <p:ext uri="{BB962C8B-B14F-4D97-AF65-F5344CB8AC3E}">
        <p14:creationId xmlns:p14="http://schemas.microsoft.com/office/powerpoint/2010/main" val="28285363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97043" y="242310"/>
            <a:ext cx="7886700" cy="551358"/>
          </a:xfrm>
        </p:spPr>
        <p:txBody>
          <a:bodyPr>
            <a:normAutofit/>
          </a:bodyPr>
          <a:lstStyle/>
          <a:p>
            <a:r>
              <a:rPr kumimoji="1" lang="ja-JP" altLang="en-US" sz="3200" dirty="0">
                <a:latin typeface="HG丸ｺﾞｼｯｸM-PRO" panose="020F0600000000000000" pitchFamily="50" charset="-128"/>
                <a:ea typeface="HG丸ｺﾞｼｯｸM-PRO" panose="020F0600000000000000" pitchFamily="50" charset="-128"/>
              </a:rPr>
              <a:t>まとめ</a:t>
            </a:r>
          </a:p>
        </p:txBody>
      </p:sp>
      <p:sp>
        <p:nvSpPr>
          <p:cNvPr id="3" name="コンテンツ プレースホルダー 2"/>
          <p:cNvSpPr>
            <a:spLocks noGrp="1"/>
          </p:cNvSpPr>
          <p:nvPr>
            <p:ph idx="1"/>
          </p:nvPr>
        </p:nvSpPr>
        <p:spPr>
          <a:xfrm>
            <a:off x="597043" y="793668"/>
            <a:ext cx="8505393" cy="5100695"/>
          </a:xfrm>
        </p:spPr>
        <p:txBody>
          <a:bodyPr>
            <a:noAutofit/>
          </a:bodyPr>
          <a:lstStyle/>
          <a:p>
            <a:pPr>
              <a:lnSpc>
                <a:spcPts val="2200"/>
              </a:lnSpc>
            </a:pPr>
            <a:r>
              <a:rPr lang="ja-JP" altLang="en-US" sz="1400" dirty="0">
                <a:latin typeface="HG丸ｺﾞｼｯｸM-PRO" panose="020F0600000000000000" pitchFamily="50" charset="-128"/>
                <a:ea typeface="HG丸ｺﾞｼｯｸM-PRO" panose="020F0600000000000000" pitchFamily="50" charset="-128"/>
              </a:rPr>
              <a:t>相談支援機関の相談件数が増加傾向にあり、問題が複合化している家庭が増えていることや周知活動により連携が図られ相談・通報が増えていること等が増加の要因になっていると考えられます。一つの相談支援機関では解決できないような複合的な課題を抱えている家庭に対し、各相談支援機関や地域住民、行政が連携し、支援を必要とする方に気づき、支援していけるよう相談支援体制の充実が必要です。</a:t>
            </a:r>
            <a:endParaRPr lang="en-US" altLang="ja-JP" sz="1400" dirty="0">
              <a:latin typeface="HG丸ｺﾞｼｯｸM-PRO" panose="020F0600000000000000" pitchFamily="50" charset="-128"/>
              <a:ea typeface="HG丸ｺﾞｼｯｸM-PRO" panose="020F0600000000000000" pitchFamily="50" charset="-128"/>
            </a:endParaRPr>
          </a:p>
          <a:p>
            <a:pPr>
              <a:lnSpc>
                <a:spcPts val="2200"/>
              </a:lnSpc>
            </a:pPr>
            <a:r>
              <a:rPr lang="ja-JP" altLang="en-US" sz="1400" dirty="0">
                <a:latin typeface="HG丸ｺﾞｼｯｸM-PRO" panose="020F0600000000000000" pitchFamily="50" charset="-128"/>
                <a:ea typeface="HG丸ｺﾞｼｯｸM-PRO" panose="020F0600000000000000" pitchFamily="50" charset="-128"/>
              </a:rPr>
              <a:t>見守り員をはじめとした地域福祉活動の担い手の高齢化や新たな担い手が減少傾向にあることから、広く地域福祉活動を知り、参加してもらい、活動が維持・継続できるような啓発が必要です。</a:t>
            </a:r>
            <a:endParaRPr lang="en-US" altLang="ja-JP" sz="1400" dirty="0">
              <a:latin typeface="HG丸ｺﾞｼｯｸM-PRO" panose="020F0600000000000000" pitchFamily="50" charset="-128"/>
              <a:ea typeface="HG丸ｺﾞｼｯｸM-PRO" panose="020F0600000000000000" pitchFamily="50" charset="-128"/>
            </a:endParaRPr>
          </a:p>
          <a:p>
            <a:pPr>
              <a:lnSpc>
                <a:spcPts val="2200"/>
              </a:lnSpc>
            </a:pPr>
            <a:r>
              <a:rPr lang="ja-JP" altLang="en-US" sz="1400" dirty="0">
                <a:latin typeface="HG丸ｺﾞｼｯｸM-PRO" panose="020F0600000000000000" pitchFamily="50" charset="-128"/>
                <a:ea typeface="HG丸ｺﾞｼｯｸM-PRO" panose="020F0600000000000000" pitchFamily="50" charset="-128"/>
              </a:rPr>
              <a:t>コロナ禍において子育て世帯を取り巻く環境は大きく変化し、多様なニーズに応じた、子育て支援が求められることとなりました。子育て世帯などが気軽に集い、交流できるような、身近な仲間づくりと交流の場づくり、地域におけるつながりづくりが必要です。</a:t>
            </a:r>
            <a:endParaRPr lang="en-US" altLang="ja-JP" sz="1400" dirty="0">
              <a:latin typeface="HG丸ｺﾞｼｯｸM-PRO" panose="020F0600000000000000" pitchFamily="50" charset="-128"/>
              <a:ea typeface="HG丸ｺﾞｼｯｸM-PRO" panose="020F0600000000000000" pitchFamily="50" charset="-128"/>
            </a:endParaRPr>
          </a:p>
          <a:p>
            <a:pPr>
              <a:lnSpc>
                <a:spcPts val="2200"/>
              </a:lnSpc>
            </a:pPr>
            <a:r>
              <a:rPr lang="ja-JP" altLang="en-US" sz="1400" dirty="0">
                <a:latin typeface="HG丸ｺﾞｼｯｸM-PRO" panose="020F0600000000000000" pitchFamily="50" charset="-128"/>
                <a:ea typeface="HG丸ｺﾞｼｯｸM-PRO" panose="020F0600000000000000" pitchFamily="50" charset="-128"/>
              </a:rPr>
              <a:t>新型コロナウイルス感染拡大に伴い、人が集い、ふれあう、対面でのコミュニケーションが基本となる地域福祉活動も大きな制約を受けることとなりましたが、活動手法を変更するなど工夫しながら、活動を継続してきました。これからも、社会的なつながりを大切にし、人と人が気にかけあう地域をめざし、いつまでも住み続けたい西区のまちづくりを推進します。</a:t>
            </a:r>
            <a:endParaRPr lang="en-US" altLang="ja-JP" sz="1400" dirty="0">
              <a:latin typeface="HG丸ｺﾞｼｯｸM-PRO" panose="020F0600000000000000" pitchFamily="50" charset="-128"/>
              <a:ea typeface="HG丸ｺﾞｼｯｸM-PRO" panose="020F0600000000000000" pitchFamily="50" charset="-128"/>
            </a:endParaRPr>
          </a:p>
          <a:p>
            <a:pPr>
              <a:lnSpc>
                <a:spcPts val="2200"/>
              </a:lnSpc>
            </a:pPr>
            <a:endParaRPr lang="ja-JP" altLang="en-US" sz="1400" dirty="0">
              <a:latin typeface="HG丸ｺﾞｼｯｸM-PRO" panose="020F0600000000000000" pitchFamily="50" charset="-128"/>
              <a:ea typeface="HG丸ｺﾞｼｯｸM-PRO" panose="020F0600000000000000" pitchFamily="50" charset="-128"/>
            </a:endParaRPr>
          </a:p>
          <a:p>
            <a:pPr>
              <a:lnSpc>
                <a:spcPts val="2200"/>
              </a:lnSpc>
            </a:pPr>
            <a:endParaRPr lang="ja-JP" altLang="en-US" sz="1400" dirty="0">
              <a:latin typeface="HG丸ｺﾞｼｯｸM-PRO" panose="020F0600000000000000" pitchFamily="50" charset="-128"/>
              <a:ea typeface="HG丸ｺﾞｼｯｸM-PRO" panose="020F0600000000000000" pitchFamily="50" charset="-128"/>
            </a:endParaRPr>
          </a:p>
          <a:p>
            <a:pPr>
              <a:lnSpc>
                <a:spcPts val="2200"/>
              </a:lnSpc>
            </a:pPr>
            <a:endParaRPr lang="en-US" altLang="ja-JP" sz="1400" dirty="0">
              <a:latin typeface="HG丸ｺﾞｼｯｸM-PRO" panose="020F0600000000000000" pitchFamily="50" charset="-128"/>
              <a:ea typeface="HG丸ｺﾞｼｯｸM-PRO" panose="020F0600000000000000" pitchFamily="50" charset="-128"/>
            </a:endParaRPr>
          </a:p>
        </p:txBody>
      </p:sp>
      <p:sp>
        <p:nvSpPr>
          <p:cNvPr id="5" name="スライド番号プレースホルダー 4"/>
          <p:cNvSpPr>
            <a:spLocks noGrp="1"/>
          </p:cNvSpPr>
          <p:nvPr>
            <p:ph type="sldNum" sz="quarter" idx="12"/>
          </p:nvPr>
        </p:nvSpPr>
        <p:spPr/>
        <p:txBody>
          <a:bodyPr/>
          <a:lstStyle/>
          <a:p>
            <a:fld id="{21ED86A7-1739-4457-9A7E-4B8ACB34DADF}" type="slidenum">
              <a:rPr kumimoji="1" lang="ja-JP" altLang="en-US" smtClean="0"/>
              <a:t>27</a:t>
            </a:fld>
            <a:endParaRPr kumimoji="1" lang="ja-JP" altLang="en-US"/>
          </a:p>
        </p:txBody>
      </p:sp>
      <p:sp>
        <p:nvSpPr>
          <p:cNvPr id="6" name="テキスト ボックス 24"/>
          <p:cNvSpPr txBox="1"/>
          <p:nvPr/>
        </p:nvSpPr>
        <p:spPr>
          <a:xfrm>
            <a:off x="5648633" y="5276539"/>
            <a:ext cx="3185651" cy="1169182"/>
          </a:xfrm>
          <a:prstGeom prst="rect">
            <a:avLst/>
          </a:prstGeom>
          <a:no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nchorCtr="1"/>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400" b="0" dirty="0">
                <a:latin typeface="HG丸ｺﾞｼｯｸM-PRO" panose="020F0600000000000000" pitchFamily="50" charset="-128"/>
                <a:ea typeface="HG丸ｺﾞｼｯｸM-PRO" panose="020F0600000000000000" pitchFamily="50" charset="-128"/>
              </a:rPr>
              <a:t>大阪市西区役所保健福祉課</a:t>
            </a:r>
            <a:endParaRPr kumimoji="1" lang="en-US" altLang="ja-JP" sz="1400" b="0" dirty="0">
              <a:latin typeface="HG丸ｺﾞｼｯｸM-PRO" panose="020F0600000000000000" pitchFamily="50" charset="-128"/>
              <a:ea typeface="HG丸ｺﾞｼｯｸM-PRO" panose="020F0600000000000000" pitchFamily="50" charset="-128"/>
            </a:endParaRPr>
          </a:p>
          <a:p>
            <a:r>
              <a:rPr kumimoji="1" lang="ja-JP" altLang="en-US" sz="1400" b="0" dirty="0">
                <a:latin typeface="HG丸ｺﾞｼｯｸM-PRO" panose="020F0600000000000000" pitchFamily="50" charset="-128"/>
                <a:ea typeface="HG丸ｺﾞｼｯｸM-PRO" panose="020F0600000000000000" pitchFamily="50" charset="-128"/>
              </a:rPr>
              <a:t>大阪市西区新町４－５－１４</a:t>
            </a:r>
            <a:endParaRPr kumimoji="1" lang="en-US" altLang="ja-JP" sz="1400" b="0" dirty="0">
              <a:latin typeface="HG丸ｺﾞｼｯｸM-PRO" panose="020F0600000000000000" pitchFamily="50" charset="-128"/>
              <a:ea typeface="HG丸ｺﾞｼｯｸM-PRO" panose="020F0600000000000000" pitchFamily="50" charset="-128"/>
            </a:endParaRPr>
          </a:p>
          <a:p>
            <a:r>
              <a:rPr kumimoji="1" lang="ja-JP" altLang="en-US" sz="1400" b="0" dirty="0">
                <a:latin typeface="HG丸ｺﾞｼｯｸM-PRO" panose="020F0600000000000000" pitchFamily="50" charset="-128"/>
                <a:ea typeface="HG丸ｺﾞｼｯｸM-PRO" panose="020F0600000000000000" pitchFamily="50" charset="-128"/>
              </a:rPr>
              <a:t>電話：</a:t>
            </a:r>
            <a:r>
              <a:rPr kumimoji="1" lang="en-US" altLang="ja-JP" sz="1400" b="0" dirty="0">
                <a:latin typeface="HG丸ｺﾞｼｯｸM-PRO" panose="020F0600000000000000" pitchFamily="50" charset="-128"/>
                <a:ea typeface="HG丸ｺﾞｼｯｸM-PRO" panose="020F0600000000000000" pitchFamily="50" charset="-128"/>
              </a:rPr>
              <a:t>06-6532-9857</a:t>
            </a:r>
          </a:p>
          <a:p>
            <a:r>
              <a:rPr kumimoji="1" lang="ja-JP" altLang="en-US" sz="1400" b="0" dirty="0">
                <a:latin typeface="HG丸ｺﾞｼｯｸM-PRO" panose="020F0600000000000000" pitchFamily="50" charset="-128"/>
                <a:ea typeface="HG丸ｺﾞｼｯｸM-PRO" panose="020F0600000000000000" pitchFamily="50" charset="-128"/>
              </a:rPr>
              <a:t>ＦＡＸ：</a:t>
            </a:r>
            <a:r>
              <a:rPr kumimoji="1" lang="en-US" altLang="ja-JP" sz="1400" b="0" dirty="0">
                <a:latin typeface="HG丸ｺﾞｼｯｸM-PRO" panose="020F0600000000000000" pitchFamily="50" charset="-128"/>
                <a:ea typeface="HG丸ｺﾞｼｯｸM-PRO" panose="020F0600000000000000" pitchFamily="50" charset="-128"/>
              </a:rPr>
              <a:t>06-6538-7319</a:t>
            </a:r>
            <a:endParaRPr kumimoji="1" lang="ja-JP" altLang="en-US" sz="1400" b="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428296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02129" y="371195"/>
            <a:ext cx="9001960" cy="587327"/>
          </a:xfrm>
        </p:spPr>
        <p:txBody>
          <a:bodyPr>
            <a:normAutofit/>
          </a:bodyPr>
          <a:lstStyle/>
          <a:p>
            <a:r>
              <a:rPr kumimoji="1" lang="ja-JP" altLang="en-US" sz="3200" dirty="0">
                <a:latin typeface="HG丸ｺﾞｼｯｸM-PRO" panose="020F0600000000000000" pitchFamily="50" charset="-128"/>
                <a:ea typeface="HG丸ｺﾞｼｯｸM-PRO" panose="020F0600000000000000" pitchFamily="50" charset="-128"/>
              </a:rPr>
              <a:t>見守り活動による地域のつながりづくり</a:t>
            </a:r>
          </a:p>
        </p:txBody>
      </p:sp>
      <p:sp>
        <p:nvSpPr>
          <p:cNvPr id="7" name="コンテンツ プレースホルダー 2"/>
          <p:cNvSpPr>
            <a:spLocks noGrp="1"/>
          </p:cNvSpPr>
          <p:nvPr>
            <p:ph idx="1"/>
          </p:nvPr>
        </p:nvSpPr>
        <p:spPr>
          <a:xfrm>
            <a:off x="1297746" y="2446306"/>
            <a:ext cx="7317959" cy="4274975"/>
          </a:xfrm>
          <a:ln>
            <a:solidFill>
              <a:schemeClr val="accent3"/>
            </a:solidFill>
          </a:ln>
        </p:spPr>
        <p:txBody>
          <a:bodyPr/>
          <a:lstStyle/>
          <a:p>
            <a:pPr marL="0" indent="0">
              <a:buNone/>
            </a:pP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sz="1500" dirty="0">
                <a:latin typeface="HG丸ｺﾞｼｯｸM-PRO" panose="020F0600000000000000" pitchFamily="50" charset="-128"/>
                <a:ea typeface="HG丸ｺﾞｼｯｸM-PRO" panose="020F0600000000000000" pitchFamily="50" charset="-128"/>
              </a:rPr>
              <a:t>　　 </a:t>
            </a:r>
            <a:endParaRPr lang="en-US" altLang="ja-JP" sz="1500" dirty="0">
              <a:latin typeface="HG丸ｺﾞｼｯｸM-PRO" panose="020F0600000000000000" pitchFamily="50" charset="-128"/>
              <a:ea typeface="HG丸ｺﾞｼｯｸM-PRO" panose="020F0600000000000000" pitchFamily="50" charset="-128"/>
            </a:endParaRPr>
          </a:p>
          <a:p>
            <a:pPr marL="0" indent="0">
              <a:buNone/>
            </a:pPr>
            <a:endParaRPr lang="en-US" altLang="ja-JP" sz="1500" dirty="0">
              <a:latin typeface="HG丸ｺﾞｼｯｸM-PRO" panose="020F0600000000000000" pitchFamily="50" charset="-128"/>
              <a:ea typeface="HG丸ｺﾞｼｯｸM-PRO" panose="020F0600000000000000" pitchFamily="50" charset="-128"/>
            </a:endParaRPr>
          </a:p>
          <a:p>
            <a:pPr marL="0" indent="0">
              <a:buNone/>
            </a:pPr>
            <a:endParaRPr lang="en-US" altLang="ja-JP" sz="1500" dirty="0">
              <a:latin typeface="HG丸ｺﾞｼｯｸM-PRO" panose="020F0600000000000000" pitchFamily="50" charset="-128"/>
              <a:ea typeface="HG丸ｺﾞｼｯｸM-PRO" panose="020F0600000000000000" pitchFamily="50" charset="-128"/>
            </a:endParaRPr>
          </a:p>
          <a:p>
            <a:pPr marL="0" indent="0">
              <a:buNone/>
            </a:pPr>
            <a:endParaRPr lang="en-US" altLang="ja-JP" sz="1500"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p:txBody>
          <a:bodyPr/>
          <a:lstStyle/>
          <a:p>
            <a:fld id="{21ED86A7-1739-4457-9A7E-4B8ACB34DADF}" type="slidenum">
              <a:rPr kumimoji="1" lang="ja-JP" altLang="en-US" smtClean="0"/>
              <a:t>2</a:t>
            </a:fld>
            <a:endParaRPr kumimoji="1" lang="ja-JP" altLang="en-US"/>
          </a:p>
        </p:txBody>
      </p:sp>
      <p:sp>
        <p:nvSpPr>
          <p:cNvPr id="20" name="大かっこ 19"/>
          <p:cNvSpPr/>
          <p:nvPr/>
        </p:nvSpPr>
        <p:spPr>
          <a:xfrm>
            <a:off x="1365344" y="2514520"/>
            <a:ext cx="2402412" cy="1691859"/>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r>
              <a:rPr kumimoji="1" lang="ja-JP" altLang="en-US" sz="1400" dirty="0">
                <a:latin typeface="HG丸ｺﾞｼｯｸM-PRO" panose="020F0600000000000000" pitchFamily="50" charset="-128"/>
                <a:ea typeface="HG丸ｺﾞｼｯｸM-PRO" panose="020F0600000000000000" pitchFamily="50" charset="-128"/>
              </a:rPr>
              <a:t>連合振興町会、</a:t>
            </a:r>
            <a:endParaRPr kumimoji="1" lang="en-US" altLang="ja-JP" sz="1400" dirty="0">
              <a:latin typeface="HG丸ｺﾞｼｯｸM-PRO" panose="020F0600000000000000" pitchFamily="50" charset="-128"/>
              <a:ea typeface="HG丸ｺﾞｼｯｸM-PRO" panose="020F0600000000000000" pitchFamily="50" charset="-128"/>
            </a:endParaRPr>
          </a:p>
          <a:p>
            <a:r>
              <a:rPr kumimoji="1" lang="ja-JP" altLang="en-US" sz="1400" dirty="0">
                <a:latin typeface="HG丸ｺﾞｼｯｸM-PRO" panose="020F0600000000000000" pitchFamily="50" charset="-128"/>
                <a:ea typeface="HG丸ｺﾞｼｯｸM-PRO" panose="020F0600000000000000" pitchFamily="50" charset="-128"/>
              </a:rPr>
              <a:t>地域社会福祉協議会、</a:t>
            </a:r>
            <a:endParaRPr kumimoji="1" lang="en-US" altLang="ja-JP" sz="1400" dirty="0">
              <a:latin typeface="HG丸ｺﾞｼｯｸM-PRO" panose="020F0600000000000000" pitchFamily="50" charset="-128"/>
              <a:ea typeface="HG丸ｺﾞｼｯｸM-PRO" panose="020F0600000000000000" pitchFamily="50" charset="-128"/>
            </a:endParaRPr>
          </a:p>
          <a:p>
            <a:r>
              <a:rPr kumimoji="1" lang="ja-JP" altLang="en-US" sz="1400" dirty="0">
                <a:latin typeface="HG丸ｺﾞｼｯｸM-PRO" panose="020F0600000000000000" pitchFamily="50" charset="-128"/>
                <a:ea typeface="HG丸ｺﾞｼｯｸM-PRO" panose="020F0600000000000000" pitchFamily="50" charset="-128"/>
              </a:rPr>
              <a:t>民生委員・児童委員、</a:t>
            </a:r>
            <a:endParaRPr kumimoji="1" lang="en-US" altLang="ja-JP" sz="1400" dirty="0">
              <a:latin typeface="HG丸ｺﾞｼｯｸM-PRO" panose="020F0600000000000000" pitchFamily="50" charset="-128"/>
              <a:ea typeface="HG丸ｺﾞｼｯｸM-PRO" panose="020F0600000000000000" pitchFamily="50" charset="-128"/>
            </a:endParaRPr>
          </a:p>
          <a:p>
            <a:r>
              <a:rPr kumimoji="1" lang="ja-JP" altLang="en-US" sz="1400" dirty="0">
                <a:latin typeface="HG丸ｺﾞｼｯｸM-PRO" panose="020F0600000000000000" pitchFamily="50" charset="-128"/>
                <a:ea typeface="HG丸ｺﾞｼｯｸM-PRO" panose="020F0600000000000000" pitchFamily="50" charset="-128"/>
              </a:rPr>
              <a:t>主任児童委員、女性会、</a:t>
            </a:r>
            <a:endParaRPr kumimoji="1"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見守りコーディネーター</a:t>
            </a:r>
            <a:r>
              <a:rPr kumimoji="1" lang="ja-JP" altLang="en-US" sz="1400" dirty="0">
                <a:latin typeface="HG丸ｺﾞｼｯｸM-PRO" panose="020F0600000000000000" pitchFamily="50" charset="-128"/>
                <a:ea typeface="HG丸ｺﾞｼｯｸM-PRO" panose="020F0600000000000000" pitchFamily="50" charset="-128"/>
              </a:rPr>
              <a:t>等</a:t>
            </a:r>
            <a:r>
              <a:rPr lang="ja-JP" altLang="en-US" sz="1400" dirty="0">
                <a:latin typeface="HG丸ｺﾞｼｯｸM-PRO" panose="020F0600000000000000" pitchFamily="50" charset="-128"/>
                <a:ea typeface="HG丸ｺﾞｼｯｸM-PRO" panose="020F0600000000000000" pitchFamily="50" charset="-128"/>
              </a:rPr>
              <a:t>が</a:t>
            </a:r>
            <a:r>
              <a:rPr kumimoji="1" lang="ja-JP" altLang="en-US" sz="1400" dirty="0">
                <a:latin typeface="HG丸ｺﾞｼｯｸM-PRO" panose="020F0600000000000000" pitchFamily="50" charset="-128"/>
                <a:ea typeface="HG丸ｺﾞｼｯｸM-PRO" panose="020F0600000000000000" pitchFamily="50" charset="-128"/>
              </a:rPr>
              <a:t>見守り員と</a:t>
            </a:r>
            <a:r>
              <a:rPr lang="ja-JP" altLang="en-US" sz="1400" dirty="0">
                <a:latin typeface="HG丸ｺﾞｼｯｸM-PRO" panose="020F0600000000000000" pitchFamily="50" charset="-128"/>
                <a:ea typeface="HG丸ｺﾞｼｯｸM-PRO" panose="020F0600000000000000" pitchFamily="50" charset="-128"/>
              </a:rPr>
              <a:t>して参画</a:t>
            </a:r>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13" name="大かっこ 12"/>
          <p:cNvSpPr/>
          <p:nvPr/>
        </p:nvSpPr>
        <p:spPr>
          <a:xfrm>
            <a:off x="5730488" y="2970742"/>
            <a:ext cx="2752205" cy="393380"/>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r>
              <a:rPr lang="ja-JP" altLang="en-US" sz="1400" dirty="0">
                <a:latin typeface="HG丸ｺﾞｼｯｸM-PRO" panose="020F0600000000000000" pitchFamily="50" charset="-128"/>
                <a:ea typeface="HG丸ｺﾞｼｯｸM-PRO" panose="020F0600000000000000" pitchFamily="50" charset="-128"/>
              </a:rPr>
              <a:t>見守りコーディネーターによる相談対応、情報提供</a:t>
            </a:r>
            <a:endParaRPr kumimoji="1" lang="en-US" altLang="ja-JP" sz="1400" dirty="0">
              <a:latin typeface="HG丸ｺﾞｼｯｸM-PRO" panose="020F0600000000000000" pitchFamily="50" charset="-128"/>
              <a:ea typeface="HG丸ｺﾞｼｯｸM-PRO" panose="020F0600000000000000" pitchFamily="50" charset="-128"/>
            </a:endParaRPr>
          </a:p>
        </p:txBody>
      </p:sp>
      <p:sp>
        <p:nvSpPr>
          <p:cNvPr id="19" name="大かっこ 18"/>
          <p:cNvSpPr/>
          <p:nvPr/>
        </p:nvSpPr>
        <p:spPr>
          <a:xfrm>
            <a:off x="7085520" y="4881439"/>
            <a:ext cx="1348491" cy="131648"/>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r>
              <a:rPr lang="ja-JP" altLang="en-US" sz="1400" dirty="0">
                <a:latin typeface="HG丸ｺﾞｼｯｸM-PRO" panose="020F0600000000000000" pitchFamily="50" charset="-128"/>
                <a:ea typeface="HG丸ｺﾞｼｯｸM-PRO" panose="020F0600000000000000" pitchFamily="50" charset="-128"/>
              </a:rPr>
              <a:t>見守り相談室</a:t>
            </a:r>
            <a:endParaRPr lang="en-US" altLang="ja-JP" sz="1400" dirty="0">
              <a:latin typeface="HG丸ｺﾞｼｯｸM-PRO" panose="020F0600000000000000" pitchFamily="50" charset="-128"/>
              <a:ea typeface="HG丸ｺﾞｼｯｸM-PRO" panose="020F0600000000000000" pitchFamily="50" charset="-128"/>
            </a:endParaRPr>
          </a:p>
        </p:txBody>
      </p:sp>
      <p:sp>
        <p:nvSpPr>
          <p:cNvPr id="22" name="大かっこ 21"/>
          <p:cNvSpPr/>
          <p:nvPr/>
        </p:nvSpPr>
        <p:spPr>
          <a:xfrm>
            <a:off x="1551481" y="4849082"/>
            <a:ext cx="1339425" cy="157865"/>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r>
              <a:rPr lang="ja-JP" altLang="en-US" sz="1400" dirty="0">
                <a:latin typeface="HG丸ｺﾞｼｯｸM-PRO" panose="020F0600000000000000" pitchFamily="50" charset="-128"/>
                <a:ea typeface="HG丸ｺﾞｼｯｸM-PRO" panose="020F0600000000000000" pitchFamily="50" charset="-128"/>
              </a:rPr>
              <a:t>保健福祉課</a:t>
            </a:r>
            <a:endParaRPr lang="en-US" altLang="ja-JP" sz="1400" dirty="0">
              <a:latin typeface="HG丸ｺﾞｼｯｸM-PRO" panose="020F0600000000000000" pitchFamily="50" charset="-128"/>
              <a:ea typeface="HG丸ｺﾞｼｯｸM-PRO" panose="020F0600000000000000" pitchFamily="50" charset="-128"/>
            </a:endParaRPr>
          </a:p>
        </p:txBody>
      </p:sp>
      <p:grpSp>
        <p:nvGrpSpPr>
          <p:cNvPr id="17" name="グループ化 16"/>
          <p:cNvGrpSpPr/>
          <p:nvPr/>
        </p:nvGrpSpPr>
        <p:grpSpPr>
          <a:xfrm>
            <a:off x="2330028" y="2759706"/>
            <a:ext cx="5139300" cy="3766712"/>
            <a:chOff x="1073896" y="1709506"/>
            <a:chExt cx="6234208" cy="4686670"/>
          </a:xfrm>
        </p:grpSpPr>
        <p:sp>
          <p:nvSpPr>
            <p:cNvPr id="21" name="円/楕円 10"/>
            <p:cNvSpPr/>
            <p:nvPr/>
          </p:nvSpPr>
          <p:spPr>
            <a:xfrm>
              <a:off x="2391000" y="2796176"/>
              <a:ext cx="3600000" cy="3600000"/>
            </a:xfrm>
            <a:prstGeom prst="ellipse">
              <a:avLst/>
            </a:prstGeom>
            <a:gradFill>
              <a:gsLst>
                <a:gs pos="0">
                  <a:schemeClr val="accent1">
                    <a:lumMod val="5000"/>
                    <a:lumOff val="95000"/>
                    <a:alpha val="5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HG丸ｺﾞｼｯｸM-PRO" panose="020F0600000000000000" pitchFamily="50" charset="-128"/>
                <a:ea typeface="HG丸ｺﾞｼｯｸM-PRO" panose="020F0600000000000000" pitchFamily="50" charset="-128"/>
              </a:endParaRPr>
            </a:p>
          </p:txBody>
        </p:sp>
        <p:sp>
          <p:nvSpPr>
            <p:cNvPr id="23" name="円/楕円 9"/>
            <p:cNvSpPr/>
            <p:nvPr/>
          </p:nvSpPr>
          <p:spPr>
            <a:xfrm>
              <a:off x="1073896" y="4589236"/>
              <a:ext cx="1800000" cy="180000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200" b="1" dirty="0">
                  <a:solidFill>
                    <a:schemeClr val="tx1"/>
                  </a:solidFill>
                  <a:latin typeface="HG丸ｺﾞｼｯｸM-PRO" panose="020F0600000000000000" pitchFamily="50" charset="-128"/>
                  <a:ea typeface="HG丸ｺﾞｼｯｸM-PRO" panose="020F0600000000000000" pitchFamily="50" charset="-128"/>
                </a:rPr>
                <a:t>区役所</a:t>
              </a:r>
              <a:endParaRPr kumimoji="1" lang="ja-JP" altLang="en-US" sz="22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24" name="円/楕円 7"/>
            <p:cNvSpPr/>
            <p:nvPr/>
          </p:nvSpPr>
          <p:spPr>
            <a:xfrm>
              <a:off x="3291000" y="1709506"/>
              <a:ext cx="1800000" cy="180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200" b="1" dirty="0">
                  <a:solidFill>
                    <a:schemeClr val="tx1"/>
                  </a:solidFill>
                  <a:latin typeface="HG丸ｺﾞｼｯｸM-PRO" panose="020F0600000000000000" pitchFamily="50" charset="-128"/>
                  <a:ea typeface="HG丸ｺﾞｼｯｸM-PRO" panose="020F0600000000000000" pitchFamily="50" charset="-128"/>
                </a:rPr>
                <a:t>地域</a:t>
              </a:r>
            </a:p>
          </p:txBody>
        </p:sp>
        <p:sp>
          <p:nvSpPr>
            <p:cNvPr id="25" name="円/楕円 8"/>
            <p:cNvSpPr/>
            <p:nvPr/>
          </p:nvSpPr>
          <p:spPr>
            <a:xfrm>
              <a:off x="5508104" y="4595113"/>
              <a:ext cx="1800000" cy="180000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200" b="1" dirty="0">
                  <a:solidFill>
                    <a:schemeClr val="tx1"/>
                  </a:solidFill>
                  <a:latin typeface="HG丸ｺﾞｼｯｸM-PRO" panose="020F0600000000000000" pitchFamily="50" charset="-128"/>
                  <a:ea typeface="HG丸ｺﾞｼｯｸM-PRO" panose="020F0600000000000000" pitchFamily="50" charset="-128"/>
                </a:rPr>
                <a:t>区社協</a:t>
              </a:r>
              <a:endParaRPr kumimoji="1" lang="ja-JP" altLang="en-US" sz="22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26" name="円/楕円 11"/>
            <p:cNvSpPr/>
            <p:nvPr/>
          </p:nvSpPr>
          <p:spPr>
            <a:xfrm>
              <a:off x="3561000" y="2879506"/>
              <a:ext cx="1260000" cy="1260000"/>
            </a:xfrm>
            <a:prstGeom prst="ellipse">
              <a:avLst/>
            </a:prstGeom>
            <a:solidFill>
              <a:schemeClr val="accent6">
                <a:lumMod val="20000"/>
                <a:lumOff val="8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HG丸ｺﾞｼｯｸM-PRO" panose="020F0600000000000000" pitchFamily="50" charset="-128"/>
                  <a:ea typeface="HG丸ｺﾞｼｯｸM-PRO" panose="020F0600000000000000" pitchFamily="50" charset="-128"/>
                </a:rPr>
                <a:t>見守り</a:t>
              </a:r>
            </a:p>
          </p:txBody>
        </p:sp>
        <p:sp>
          <p:nvSpPr>
            <p:cNvPr id="27" name="円/楕円 12"/>
            <p:cNvSpPr/>
            <p:nvPr/>
          </p:nvSpPr>
          <p:spPr>
            <a:xfrm>
              <a:off x="2414526" y="4357347"/>
              <a:ext cx="1260000" cy="1260000"/>
            </a:xfrm>
            <a:prstGeom prst="ellipse">
              <a:avLst/>
            </a:prstGeom>
            <a:solidFill>
              <a:schemeClr val="accent6">
                <a:lumMod val="20000"/>
                <a:lumOff val="8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HG丸ｺﾞｼｯｸM-PRO" panose="020F0600000000000000" pitchFamily="50" charset="-128"/>
                  <a:ea typeface="HG丸ｺﾞｼｯｸM-PRO" panose="020F0600000000000000" pitchFamily="50" charset="-128"/>
                </a:rPr>
                <a:t>福祉</a:t>
              </a:r>
              <a:endParaRPr kumimoji="1" lang="en-US" altLang="ja-JP" sz="1400" b="1"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1400" b="1" dirty="0">
                  <a:solidFill>
                    <a:schemeClr val="tx1"/>
                  </a:solidFill>
                  <a:latin typeface="HG丸ｺﾞｼｯｸM-PRO" panose="020F0600000000000000" pitchFamily="50" charset="-128"/>
                  <a:ea typeface="HG丸ｺﾞｼｯｸM-PRO" panose="020F0600000000000000" pitchFamily="50" charset="-128"/>
                </a:rPr>
                <a:t>サービス</a:t>
              </a:r>
              <a:endParaRPr kumimoji="1" lang="en-US" altLang="ja-JP" sz="14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28" name="円/楕円 13"/>
            <p:cNvSpPr/>
            <p:nvPr/>
          </p:nvSpPr>
          <p:spPr>
            <a:xfrm>
              <a:off x="4707474" y="4357347"/>
              <a:ext cx="1260000" cy="1260000"/>
            </a:xfrm>
            <a:prstGeom prst="ellipse">
              <a:avLst/>
            </a:prstGeom>
            <a:solidFill>
              <a:schemeClr val="accent6">
                <a:lumMod val="20000"/>
                <a:lumOff val="8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29" name="正方形/長方形 28"/>
            <p:cNvSpPr/>
            <p:nvPr/>
          </p:nvSpPr>
          <p:spPr>
            <a:xfrm>
              <a:off x="3291000" y="4090238"/>
              <a:ext cx="1800000" cy="847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HG丸ｺﾞｼｯｸM-PRO" panose="020F0600000000000000" pitchFamily="50" charset="-128"/>
                  <a:ea typeface="HG丸ｺﾞｼｯｸM-PRO" panose="020F0600000000000000" pitchFamily="50" charset="-128"/>
                </a:rPr>
                <a:t>要援護者の見守り</a:t>
              </a:r>
            </a:p>
          </p:txBody>
        </p:sp>
      </p:grpSp>
      <p:sp>
        <p:nvSpPr>
          <p:cNvPr id="3" name="正方形/長方形 2"/>
          <p:cNvSpPr/>
          <p:nvPr/>
        </p:nvSpPr>
        <p:spPr>
          <a:xfrm>
            <a:off x="3558797" y="5005021"/>
            <a:ext cx="4572000" cy="738664"/>
          </a:xfrm>
          <a:prstGeom prst="rect">
            <a:avLst/>
          </a:prstGeom>
        </p:spPr>
        <p:txBody>
          <a:bodyPr wrap="square">
            <a:spAutoFit/>
          </a:bodyPr>
          <a:lstStyle/>
          <a:p>
            <a:pPr algn="ctr"/>
            <a:r>
              <a:rPr lang="ja-JP" altLang="en-US" sz="1400" b="1" dirty="0">
                <a:latin typeface="HG丸ｺﾞｼｯｸM-PRO" panose="020F0600000000000000" pitchFamily="50" charset="-128"/>
                <a:ea typeface="HG丸ｺﾞｼｯｸM-PRO" panose="020F0600000000000000" pitchFamily="50" charset="-128"/>
              </a:rPr>
              <a:t>制度の</a:t>
            </a:r>
            <a:endParaRPr kumimoji="1" lang="en-US" altLang="ja-JP" sz="1400" b="1" dirty="0">
              <a:latin typeface="HG丸ｺﾞｼｯｸM-PRO" panose="020F0600000000000000" pitchFamily="50" charset="-128"/>
              <a:ea typeface="HG丸ｺﾞｼｯｸM-PRO" panose="020F0600000000000000" pitchFamily="50" charset="-128"/>
            </a:endParaRPr>
          </a:p>
          <a:p>
            <a:pPr algn="ctr"/>
            <a:r>
              <a:rPr lang="ja-JP" altLang="en-US" sz="1400" b="1" dirty="0">
                <a:latin typeface="HG丸ｺﾞｼｯｸM-PRO" panose="020F0600000000000000" pitchFamily="50" charset="-128"/>
                <a:ea typeface="HG丸ｺﾞｼｯｸM-PRO" panose="020F0600000000000000" pitchFamily="50" charset="-128"/>
              </a:rPr>
              <a:t>はざまの</a:t>
            </a:r>
            <a:endParaRPr lang="en-US" altLang="ja-JP" sz="1400" b="1" dirty="0">
              <a:latin typeface="HG丸ｺﾞｼｯｸM-PRO" panose="020F0600000000000000" pitchFamily="50" charset="-128"/>
              <a:ea typeface="HG丸ｺﾞｼｯｸM-PRO" panose="020F0600000000000000" pitchFamily="50" charset="-128"/>
            </a:endParaRPr>
          </a:p>
          <a:p>
            <a:pPr algn="ctr"/>
            <a:r>
              <a:rPr kumimoji="1" lang="ja-JP" altLang="en-US" sz="1400" b="1" dirty="0">
                <a:latin typeface="HG丸ｺﾞｼｯｸM-PRO" panose="020F0600000000000000" pitchFamily="50" charset="-128"/>
                <a:ea typeface="HG丸ｺﾞｼｯｸM-PRO" panose="020F0600000000000000" pitchFamily="50" charset="-128"/>
              </a:rPr>
              <a:t>支援</a:t>
            </a:r>
          </a:p>
        </p:txBody>
      </p:sp>
      <p:sp>
        <p:nvSpPr>
          <p:cNvPr id="5" name="正方形/長方形 4"/>
          <p:cNvSpPr/>
          <p:nvPr/>
        </p:nvSpPr>
        <p:spPr>
          <a:xfrm>
            <a:off x="791936" y="1082671"/>
            <a:ext cx="8433028" cy="1219116"/>
          </a:xfrm>
          <a:prstGeom prst="rect">
            <a:avLst/>
          </a:prstGeom>
        </p:spPr>
        <p:txBody>
          <a:bodyPr wrap="square">
            <a:spAutoFit/>
          </a:bodyPr>
          <a:lstStyle/>
          <a:p>
            <a:pPr>
              <a:lnSpc>
                <a:spcPts val="1800"/>
              </a:lnSpc>
            </a:pPr>
            <a:r>
              <a:rPr lang="ja-JP" altLang="en-US" sz="1400" dirty="0">
                <a:latin typeface="HG丸ｺﾞｼｯｸM-PRO" panose="020F0600000000000000" pitchFamily="50" charset="-128"/>
                <a:ea typeface="HG丸ｺﾞｼｯｸM-PRO" panose="020F0600000000000000" pitchFamily="50" charset="-128"/>
              </a:rPr>
              <a:t>　地域ボランティアである見守り員の皆さんや見守りコーディネーターが、地域の高齢の方や障がいのある方と接する中で、普段の様子と違うなどの気づいた情報を、区社会福祉協議会や区役所と共有し、必要に応じて関係機関と連携してくださっています。</a:t>
            </a:r>
            <a:endParaRPr lang="en-US" altLang="ja-JP" sz="1400" dirty="0">
              <a:latin typeface="HG丸ｺﾞｼｯｸM-PRO" panose="020F0600000000000000" pitchFamily="50" charset="-128"/>
              <a:ea typeface="HG丸ｺﾞｼｯｸM-PRO" panose="020F0600000000000000" pitchFamily="50" charset="-128"/>
            </a:endParaRPr>
          </a:p>
          <a:p>
            <a:pPr>
              <a:lnSpc>
                <a:spcPts val="1800"/>
              </a:lnSpc>
            </a:pPr>
            <a:r>
              <a:rPr lang="ja-JP" altLang="en-US" sz="1400" dirty="0">
                <a:latin typeface="HG丸ｺﾞｼｯｸM-PRO" panose="020F0600000000000000" pitchFamily="50" charset="-128"/>
                <a:ea typeface="HG丸ｺﾞｼｯｸM-PRO" panose="020F0600000000000000" pitchFamily="50" charset="-128"/>
              </a:rPr>
              <a:t>　要援護者名簿を活用した見守り活動の推進に向けて、区内</a:t>
            </a:r>
            <a:r>
              <a:rPr lang="en-US" altLang="ja-JP" sz="1400" dirty="0">
                <a:latin typeface="HG丸ｺﾞｼｯｸM-PRO" panose="020F0600000000000000" pitchFamily="50" charset="-128"/>
                <a:ea typeface="HG丸ｺﾞｼｯｸM-PRO" panose="020F0600000000000000" pitchFamily="50" charset="-128"/>
              </a:rPr>
              <a:t>14</a:t>
            </a:r>
            <a:r>
              <a:rPr lang="ja-JP" altLang="en-US" sz="1400" dirty="0">
                <a:latin typeface="HG丸ｺﾞｼｯｸM-PRO" panose="020F0600000000000000" pitchFamily="50" charset="-128"/>
                <a:ea typeface="HG丸ｺﾞｼｯｸM-PRO" panose="020F0600000000000000" pitchFamily="50" charset="-128"/>
              </a:rPr>
              <a:t>地域に対し、見守り相談室が要援護者名簿を提供し、見守り体制の構築を図っています。</a:t>
            </a:r>
          </a:p>
        </p:txBody>
      </p:sp>
    </p:spTree>
    <p:extLst>
      <p:ext uri="{BB962C8B-B14F-4D97-AF65-F5344CB8AC3E}">
        <p14:creationId xmlns:p14="http://schemas.microsoft.com/office/powerpoint/2010/main" val="3755412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98763" y="273390"/>
            <a:ext cx="9296399" cy="675409"/>
          </a:xfrm>
        </p:spPr>
        <p:txBody>
          <a:bodyPr>
            <a:normAutofit/>
          </a:bodyPr>
          <a:lstStyle/>
          <a:p>
            <a:r>
              <a:rPr lang="ja-JP" altLang="en-US" sz="3200" dirty="0">
                <a:latin typeface="HG丸ｺﾞｼｯｸM-PRO" panose="020F0600000000000000" pitchFamily="50" charset="-128"/>
                <a:ea typeface="HG丸ｺﾞｼｯｸM-PRO" panose="020F0600000000000000" pitchFamily="50" charset="-128"/>
              </a:rPr>
              <a:t>見守り活動による地域のつながりづくり</a:t>
            </a:r>
            <a:endParaRPr kumimoji="1" lang="ja-JP" altLang="en-US" sz="3200"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sz="half" idx="1"/>
          </p:nvPr>
        </p:nvSpPr>
        <p:spPr>
          <a:xfrm>
            <a:off x="498764" y="948799"/>
            <a:ext cx="8726199" cy="5645965"/>
          </a:xfrm>
        </p:spPr>
        <p:txBody>
          <a:bodyPr>
            <a:normAutofit fontScale="92500" lnSpcReduction="10000"/>
          </a:bodyPr>
          <a:lstStyle/>
          <a:p>
            <a:pPr marL="0" indent="0">
              <a:buNone/>
            </a:pPr>
            <a:r>
              <a:rPr lang="en-US" altLang="ja-JP" sz="1500" dirty="0">
                <a:latin typeface="HG丸ｺﾞｼｯｸM-PRO" panose="020F0600000000000000" pitchFamily="50" charset="-128"/>
                <a:ea typeface="HG丸ｺﾞｼｯｸM-PRO" panose="020F0600000000000000" pitchFamily="50" charset="-128"/>
              </a:rPr>
              <a:t>【</a:t>
            </a:r>
            <a:r>
              <a:rPr lang="ja-JP" altLang="en-US" sz="1500" dirty="0">
                <a:latin typeface="HG丸ｺﾞｼｯｸM-PRO" panose="020F0600000000000000" pitchFamily="50" charset="-128"/>
                <a:ea typeface="HG丸ｺﾞｼｯｸM-PRO" panose="020F0600000000000000" pitchFamily="50" charset="-128"/>
              </a:rPr>
              <a:t>見守り相談室による取組み</a:t>
            </a:r>
            <a:r>
              <a:rPr lang="en-US" altLang="ja-JP" sz="1500" dirty="0">
                <a:latin typeface="HG丸ｺﾞｼｯｸM-PRO" panose="020F0600000000000000" pitchFamily="50" charset="-128"/>
                <a:ea typeface="HG丸ｺﾞｼｯｸM-PRO" panose="020F0600000000000000" pitchFamily="50" charset="-128"/>
              </a:rPr>
              <a:t>】</a:t>
            </a:r>
            <a:r>
              <a:rPr lang="ja-JP" altLang="en-US" sz="1500" dirty="0">
                <a:latin typeface="HG丸ｺﾞｼｯｸM-PRO" panose="020F0600000000000000" pitchFamily="50" charset="-128"/>
                <a:ea typeface="HG丸ｺﾞｼｯｸM-PRO" panose="020F0600000000000000" pitchFamily="50" charset="-128"/>
              </a:rPr>
              <a:t>　　　　　　　　</a:t>
            </a:r>
            <a:r>
              <a:rPr lang="ja-JP" altLang="en-US" sz="1500" dirty="0">
                <a:latin typeface="HG丸ｺﾞｼｯｸM-PRO" panose="020F0600000000000000" pitchFamily="50" charset="-128"/>
                <a:ea typeface="HG丸ｺﾞｼｯｸM-PRO" panose="020F0600000000000000" pitchFamily="50" charset="-128"/>
                <a:hlinkClick r:id="rId2"/>
              </a:rPr>
              <a:t>区社会福祉協議会（見守り相談室）ホームページ</a:t>
            </a:r>
            <a:endParaRPr lang="en-US" altLang="ja-JP" sz="1500" dirty="0">
              <a:latin typeface="HG丸ｺﾞｼｯｸM-PRO" panose="020F0600000000000000" pitchFamily="50" charset="-128"/>
              <a:ea typeface="HG丸ｺﾞｼｯｸM-PRO" panose="020F0600000000000000" pitchFamily="50" charset="-128"/>
            </a:endParaRPr>
          </a:p>
          <a:p>
            <a:r>
              <a:rPr lang="ja-JP" altLang="en-US" sz="1500" dirty="0">
                <a:latin typeface="HG丸ｺﾞｼｯｸM-PRO" panose="020F0600000000000000" pitchFamily="50" charset="-128"/>
                <a:ea typeface="HG丸ｺﾞｼｯｸM-PRO" panose="020F0600000000000000" pitchFamily="50" charset="-128"/>
              </a:rPr>
              <a:t>見守り活動に活用するため、要援護者名簿の整備や管理を行っています。対象者に対し、訪問や郵送で見守り活動の同意確認を行い、同意された方について地域ごとの名簿を作成し、地域へ情報提供しています。また、孤立世帯への専門的対応や認知症高齢者等の行方不明時の早期発見のための取組みも行っています。</a:t>
            </a:r>
            <a:endParaRPr lang="en-US" altLang="ja-JP" sz="1500" dirty="0">
              <a:latin typeface="HG丸ｺﾞｼｯｸM-PRO" panose="020F0600000000000000" pitchFamily="50" charset="-128"/>
              <a:ea typeface="HG丸ｺﾞｼｯｸM-PRO" panose="020F0600000000000000" pitchFamily="50" charset="-128"/>
            </a:endParaRPr>
          </a:p>
          <a:p>
            <a:endParaRPr lang="en-US" altLang="ja-JP" sz="1500" dirty="0">
              <a:latin typeface="HG丸ｺﾞｼｯｸM-PRO" panose="020F0600000000000000" pitchFamily="50" charset="-128"/>
              <a:ea typeface="HG丸ｺﾞｼｯｸM-PRO" panose="020F0600000000000000" pitchFamily="50" charset="-128"/>
            </a:endParaRPr>
          </a:p>
          <a:p>
            <a:endParaRPr lang="en-US" altLang="ja-JP" sz="1500" dirty="0">
              <a:latin typeface="HG丸ｺﾞｼｯｸM-PRO" panose="020F0600000000000000" pitchFamily="50" charset="-128"/>
              <a:ea typeface="HG丸ｺﾞｼｯｸM-PRO" panose="020F0600000000000000" pitchFamily="50" charset="-128"/>
            </a:endParaRPr>
          </a:p>
          <a:p>
            <a:endParaRPr lang="en-US" altLang="ja-JP" sz="1500" dirty="0">
              <a:latin typeface="HG丸ｺﾞｼｯｸM-PRO" panose="020F0600000000000000" pitchFamily="50" charset="-128"/>
              <a:ea typeface="HG丸ｺﾞｼｯｸM-PRO" panose="020F0600000000000000" pitchFamily="50" charset="-128"/>
            </a:endParaRPr>
          </a:p>
          <a:p>
            <a:endParaRPr lang="en-US" altLang="ja-JP" sz="1500" dirty="0">
              <a:latin typeface="HG丸ｺﾞｼｯｸM-PRO" panose="020F0600000000000000" pitchFamily="50" charset="-128"/>
              <a:ea typeface="HG丸ｺﾞｼｯｸM-PRO" panose="020F0600000000000000" pitchFamily="50" charset="-128"/>
            </a:endParaRPr>
          </a:p>
          <a:p>
            <a:endParaRPr lang="en-US" altLang="ja-JP" sz="1500" dirty="0">
              <a:latin typeface="HG丸ｺﾞｼｯｸM-PRO" panose="020F0600000000000000" pitchFamily="50" charset="-128"/>
              <a:ea typeface="HG丸ｺﾞｼｯｸM-PRO" panose="020F0600000000000000" pitchFamily="50" charset="-128"/>
            </a:endParaRPr>
          </a:p>
          <a:p>
            <a:endParaRPr lang="en-US" altLang="ja-JP" sz="1500" dirty="0">
              <a:latin typeface="HG丸ｺﾞｼｯｸM-PRO" panose="020F0600000000000000" pitchFamily="50" charset="-128"/>
              <a:ea typeface="HG丸ｺﾞｼｯｸM-PRO" panose="020F0600000000000000" pitchFamily="50" charset="-128"/>
            </a:endParaRPr>
          </a:p>
          <a:p>
            <a:endParaRPr lang="en-US" altLang="ja-JP" sz="1500" dirty="0">
              <a:latin typeface="HG丸ｺﾞｼｯｸM-PRO" panose="020F0600000000000000" pitchFamily="50" charset="-128"/>
              <a:ea typeface="HG丸ｺﾞｼｯｸM-PRO" panose="020F0600000000000000" pitchFamily="50" charset="-128"/>
            </a:endParaRPr>
          </a:p>
          <a:p>
            <a:endParaRPr lang="en-US" altLang="ja-JP" sz="1500" dirty="0">
              <a:latin typeface="HG丸ｺﾞｼｯｸM-PRO" panose="020F0600000000000000" pitchFamily="50" charset="-128"/>
              <a:ea typeface="HG丸ｺﾞｼｯｸM-PRO" panose="020F0600000000000000" pitchFamily="50" charset="-128"/>
            </a:endParaRPr>
          </a:p>
          <a:p>
            <a:endParaRPr lang="en-US" altLang="ja-JP" sz="1500" dirty="0">
              <a:latin typeface="HG丸ｺﾞｼｯｸM-PRO" panose="020F0600000000000000" pitchFamily="50" charset="-128"/>
              <a:ea typeface="HG丸ｺﾞｼｯｸM-PRO" panose="020F0600000000000000" pitchFamily="50" charset="-128"/>
            </a:endParaRPr>
          </a:p>
          <a:p>
            <a:endParaRPr lang="en-US" altLang="ja-JP" sz="1500" dirty="0">
              <a:latin typeface="HG丸ｺﾞｼｯｸM-PRO" panose="020F0600000000000000" pitchFamily="50" charset="-128"/>
              <a:ea typeface="HG丸ｺﾞｼｯｸM-PRO" panose="020F0600000000000000" pitchFamily="50" charset="-128"/>
            </a:endParaRPr>
          </a:p>
          <a:p>
            <a:r>
              <a:rPr lang="ja-JP" altLang="en-US" sz="1500" dirty="0">
                <a:latin typeface="HG丸ｺﾞｼｯｸM-PRO" panose="020F0600000000000000" pitchFamily="50" charset="-128"/>
                <a:ea typeface="HG丸ｺﾞｼｯｸM-PRO" panose="020F0600000000000000" pitchFamily="50" charset="-128"/>
              </a:rPr>
              <a:t>要援護者名簿の登載者数は、令和</a:t>
            </a:r>
            <a:r>
              <a:rPr lang="en-US" altLang="ja-JP" sz="1500" dirty="0">
                <a:latin typeface="HG丸ｺﾞｼｯｸM-PRO" panose="020F0600000000000000" pitchFamily="50" charset="-128"/>
                <a:ea typeface="HG丸ｺﾞｼｯｸM-PRO" panose="020F0600000000000000" pitchFamily="50" charset="-128"/>
              </a:rPr>
              <a:t>2</a:t>
            </a:r>
            <a:r>
              <a:rPr lang="ja-JP" altLang="en-US" sz="1500" dirty="0">
                <a:latin typeface="HG丸ｺﾞｼｯｸM-PRO" panose="020F0600000000000000" pitchFamily="50" charset="-128"/>
                <a:ea typeface="HG丸ｺﾞｼｯｸM-PRO" panose="020F0600000000000000" pitchFamily="50" charset="-128"/>
              </a:rPr>
              <a:t>年度以降、毎年</a:t>
            </a:r>
            <a:r>
              <a:rPr lang="en-US" altLang="ja-JP" sz="1500" dirty="0">
                <a:latin typeface="HG丸ｺﾞｼｯｸM-PRO" panose="020F0600000000000000" pitchFamily="50" charset="-128"/>
                <a:ea typeface="HG丸ｺﾞｼｯｸM-PRO" panose="020F0600000000000000" pitchFamily="50" charset="-128"/>
              </a:rPr>
              <a:t>100</a:t>
            </a:r>
            <a:r>
              <a:rPr lang="ja-JP" altLang="en-US" sz="1500" dirty="0">
                <a:latin typeface="HG丸ｺﾞｼｯｸM-PRO" panose="020F0600000000000000" pitchFamily="50" charset="-128"/>
                <a:ea typeface="HG丸ｺﾞｼｯｸM-PRO" panose="020F0600000000000000" pitchFamily="50" charset="-128"/>
              </a:rPr>
              <a:t>名前後ずつ増加しています。引き続き、見守り活動への同意につながる周知活動等について取り組んでいきます。</a:t>
            </a:r>
            <a:endParaRPr lang="en-US" altLang="ja-JP" sz="1500" dirty="0">
              <a:latin typeface="HG丸ｺﾞｼｯｸM-PRO" panose="020F0600000000000000" pitchFamily="50" charset="-128"/>
              <a:ea typeface="HG丸ｺﾞｼｯｸM-PRO" panose="020F0600000000000000" pitchFamily="50" charset="-128"/>
            </a:endParaRPr>
          </a:p>
          <a:p>
            <a:r>
              <a:rPr lang="ja-JP" altLang="en-US" sz="1500" dirty="0">
                <a:latin typeface="HG丸ｺﾞｼｯｸM-PRO" panose="020F0600000000000000" pitchFamily="50" charset="-128"/>
                <a:ea typeface="HG丸ｺﾞｼｯｸM-PRO" panose="020F0600000000000000" pitchFamily="50" charset="-128"/>
              </a:rPr>
              <a:t>各地域のボランティアが見守り員として見守り活動を実施していますが、高齢化や新たな担い手の不足が課題となっています。</a:t>
            </a:r>
            <a:endParaRPr lang="en-US" altLang="ja-JP" sz="1500" dirty="0">
              <a:latin typeface="HG丸ｺﾞｼｯｸM-PRO" panose="020F0600000000000000" pitchFamily="50" charset="-128"/>
              <a:ea typeface="HG丸ｺﾞｼｯｸM-PRO" panose="020F0600000000000000" pitchFamily="50" charset="-128"/>
            </a:endParaRPr>
          </a:p>
          <a:p>
            <a:pPr>
              <a:buFont typeface="Wingdings" panose="05000000000000000000" pitchFamily="2" charset="2"/>
              <a:buChar char="Ø"/>
            </a:pPr>
            <a:r>
              <a:rPr lang="ja-JP" altLang="en-US" sz="1500" dirty="0">
                <a:latin typeface="HG丸ｺﾞｼｯｸM-PRO" panose="020F0600000000000000" pitchFamily="50" charset="-128"/>
                <a:ea typeface="HG丸ｺﾞｼｯｸM-PRO" panose="020F0600000000000000" pitchFamily="50" charset="-128"/>
              </a:rPr>
              <a:t>関係機関や地域と連携しながら、見守り活動の情報共有のための場である見守り員連絡会を今後も維持・継続し、地域全体で支えあえる活動に発展できるよう取り組みます。</a:t>
            </a:r>
            <a:endParaRPr kumimoji="1" lang="en-US" altLang="ja-JP" dirty="0"/>
          </a:p>
          <a:p>
            <a:endParaRPr lang="en-US" altLang="ja-JP" dirty="0"/>
          </a:p>
          <a:p>
            <a:endParaRPr kumimoji="1" lang="en-US" altLang="ja-JP" dirty="0"/>
          </a:p>
          <a:p>
            <a:endParaRPr kumimoji="1" lang="ja-JP" altLang="en-US" dirty="0"/>
          </a:p>
        </p:txBody>
      </p:sp>
      <p:sp>
        <p:nvSpPr>
          <p:cNvPr id="5" name="スライド番号プレースホルダー 4"/>
          <p:cNvSpPr>
            <a:spLocks noGrp="1"/>
          </p:cNvSpPr>
          <p:nvPr>
            <p:ph type="sldNum" sz="quarter" idx="12"/>
          </p:nvPr>
        </p:nvSpPr>
        <p:spPr/>
        <p:txBody>
          <a:bodyPr/>
          <a:lstStyle/>
          <a:p>
            <a:fld id="{21ED86A7-1739-4457-9A7E-4B8ACB34DADF}" type="slidenum">
              <a:rPr kumimoji="1" lang="ja-JP" altLang="en-US" smtClean="0"/>
              <a:t>3</a:t>
            </a:fld>
            <a:endParaRPr kumimoji="1" lang="ja-JP" altLang="en-US" dirty="0"/>
          </a:p>
        </p:txBody>
      </p:sp>
      <p:graphicFrame>
        <p:nvGraphicFramePr>
          <p:cNvPr id="7" name="グラフ 6"/>
          <p:cNvGraphicFramePr/>
          <p:nvPr>
            <p:extLst>
              <p:ext uri="{D42A27DB-BD31-4B8C-83A1-F6EECF244321}">
                <p14:modId xmlns:p14="http://schemas.microsoft.com/office/powerpoint/2010/main" val="1150125046"/>
              </p:ext>
            </p:extLst>
          </p:nvPr>
        </p:nvGraphicFramePr>
        <p:xfrm>
          <a:off x="866716" y="2226096"/>
          <a:ext cx="4128654" cy="295468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グラフ 10"/>
          <p:cNvGraphicFramePr/>
          <p:nvPr>
            <p:extLst>
              <p:ext uri="{D42A27DB-BD31-4B8C-83A1-F6EECF244321}">
                <p14:modId xmlns:p14="http://schemas.microsoft.com/office/powerpoint/2010/main" val="953183145"/>
              </p:ext>
            </p:extLst>
          </p:nvPr>
        </p:nvGraphicFramePr>
        <p:xfrm>
          <a:off x="5089023" y="2263064"/>
          <a:ext cx="4006574" cy="2806948"/>
        </p:xfrm>
        <a:graphic>
          <a:graphicData uri="http://schemas.openxmlformats.org/drawingml/2006/chart">
            <c:chart xmlns:c="http://schemas.openxmlformats.org/drawingml/2006/chart" xmlns:r="http://schemas.openxmlformats.org/officeDocument/2006/relationships" r:id="rId4"/>
          </a:graphicData>
        </a:graphic>
      </p:graphicFrame>
      <p:sp>
        <p:nvSpPr>
          <p:cNvPr id="6" name="テキスト ボックス 5"/>
          <p:cNvSpPr txBox="1"/>
          <p:nvPr/>
        </p:nvSpPr>
        <p:spPr>
          <a:xfrm>
            <a:off x="4481675" y="2525050"/>
            <a:ext cx="955964" cy="261610"/>
          </a:xfrm>
          <a:prstGeom prst="rect">
            <a:avLst/>
          </a:prstGeom>
          <a:noFill/>
        </p:spPr>
        <p:txBody>
          <a:bodyPr wrap="square" rtlCol="0">
            <a:spAutoFit/>
          </a:bodyPr>
          <a:lstStyle/>
          <a:p>
            <a:r>
              <a:rPr kumimoji="1" lang="ja-JP" altLang="en-US" sz="1100" dirty="0">
                <a:latin typeface="HG丸ｺﾞｼｯｸM-PRO" panose="020F0600000000000000" pitchFamily="50" charset="-128"/>
                <a:ea typeface="HG丸ｺﾞｼｯｸM-PRO" panose="020F0600000000000000" pitchFamily="50" charset="-128"/>
              </a:rPr>
              <a:t>（人）</a:t>
            </a:r>
          </a:p>
        </p:txBody>
      </p:sp>
      <p:pic>
        <p:nvPicPr>
          <p:cNvPr id="4" name="図 3">
            <a:extLst>
              <a:ext uri="{FF2B5EF4-FFF2-40B4-BE49-F238E27FC236}">
                <a16:creationId xmlns:a16="http://schemas.microsoft.com/office/drawing/2014/main" id="{355939B8-2216-2BB1-B80A-277F74958B95}"/>
              </a:ext>
            </a:extLst>
          </p:cNvPr>
          <p:cNvPicPr>
            <a:picLocks noChangeAspect="1"/>
          </p:cNvPicPr>
          <p:nvPr/>
        </p:nvPicPr>
        <p:blipFill>
          <a:blip r:embed="rId5"/>
          <a:stretch>
            <a:fillRect/>
          </a:stretch>
        </p:blipFill>
        <p:spPr>
          <a:xfrm>
            <a:off x="8543304" y="701889"/>
            <a:ext cx="493819" cy="493819"/>
          </a:xfrm>
          <a:prstGeom prst="rect">
            <a:avLst/>
          </a:prstGeom>
        </p:spPr>
      </p:pic>
    </p:spTree>
    <p:extLst>
      <p:ext uri="{BB962C8B-B14F-4D97-AF65-F5344CB8AC3E}">
        <p14:creationId xmlns:p14="http://schemas.microsoft.com/office/powerpoint/2010/main" val="3644956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43080" y="460110"/>
            <a:ext cx="8448963" cy="524021"/>
          </a:xfrm>
        </p:spPr>
        <p:txBody>
          <a:bodyPr>
            <a:noAutofit/>
          </a:bodyPr>
          <a:lstStyle/>
          <a:p>
            <a:r>
              <a:rPr lang="ja-JP" altLang="en-US" sz="3200" dirty="0">
                <a:latin typeface="HG丸ｺﾞｼｯｸM-PRO" panose="020F0600000000000000" pitchFamily="50" charset="-128"/>
                <a:ea typeface="HG丸ｺﾞｼｯｸM-PRO" panose="020F0600000000000000" pitchFamily="50" charset="-128"/>
              </a:rPr>
              <a:t>見守り活動による地域のつながりづくり</a:t>
            </a:r>
            <a:endParaRPr kumimoji="1" lang="ja-JP" altLang="en-US" sz="3200"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a:xfrm>
            <a:off x="845127" y="1177636"/>
            <a:ext cx="8399320" cy="5178716"/>
          </a:xfrm>
        </p:spPr>
        <p:txBody>
          <a:bodyPr>
            <a:noAutofit/>
          </a:bodyPr>
          <a:lstStyle/>
          <a:p>
            <a:pPr marL="0" indent="0">
              <a:buNone/>
            </a:pP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見守りコーディネーターの取組み</a:t>
            </a:r>
            <a:r>
              <a:rPr lang="en-US" altLang="ja-JP" sz="1400" dirty="0">
                <a:latin typeface="HG丸ｺﾞｼｯｸM-PRO" panose="020F0600000000000000" pitchFamily="50" charset="-128"/>
                <a:ea typeface="HG丸ｺﾞｼｯｸM-PRO" panose="020F0600000000000000" pitchFamily="50" charset="-128"/>
              </a:rPr>
              <a:t>】</a:t>
            </a: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高齢者や障がい者等支援を必要とする方の孤立を防ぎ、地域とのつながりをつくっていくために、各地域に見守りコーディネーターを配置し、見守り訪問や相談、福祉情報の提供といった支援を行いました。</a:t>
            </a:r>
            <a:endParaRPr lang="en-US" altLang="ja-JP" sz="1400" dirty="0">
              <a:latin typeface="HG丸ｺﾞｼｯｸM-PRO" panose="020F0600000000000000" pitchFamily="50" charset="-128"/>
              <a:ea typeface="HG丸ｺﾞｼｯｸM-PRO" panose="020F0600000000000000" pitchFamily="50" charset="-128"/>
            </a:endParaRPr>
          </a:p>
          <a:p>
            <a:pPr>
              <a:buFont typeface="Wingdings" panose="05000000000000000000" pitchFamily="2" charset="2"/>
              <a:buChar char="Ø"/>
            </a:pPr>
            <a:r>
              <a:rPr lang="ja-JP" altLang="en-US" sz="1400" dirty="0">
                <a:latin typeface="HG丸ｺﾞｼｯｸM-PRO" panose="020F0600000000000000" pitchFamily="50" charset="-128"/>
                <a:ea typeface="HG丸ｺﾞｼｯｸM-PRO" panose="020F0600000000000000" pitchFamily="50" charset="-128"/>
              </a:rPr>
              <a:t>コロナ禍を経て、電話を中心とした見守り活動とするなど、様々な手段による見守り活動が継続できています。地域会館等への来所数をはじめとした見守りコーディネーターによる支援件数は増加しており、地域におけるつながりが求められていると考えられます。</a:t>
            </a:r>
            <a:endParaRPr lang="en-US" altLang="ja-JP" sz="1400"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p:txBody>
          <a:bodyPr/>
          <a:lstStyle/>
          <a:p>
            <a:fld id="{21ED86A7-1739-4457-9A7E-4B8ACB34DADF}" type="slidenum">
              <a:rPr kumimoji="1" lang="ja-JP" altLang="en-US" smtClean="0"/>
              <a:t>4</a:t>
            </a:fld>
            <a:endParaRPr kumimoji="1" lang="ja-JP" altLang="en-US" dirty="0"/>
          </a:p>
        </p:txBody>
      </p:sp>
      <p:graphicFrame>
        <p:nvGraphicFramePr>
          <p:cNvPr id="6" name="グラフ 5"/>
          <p:cNvGraphicFramePr/>
          <p:nvPr>
            <p:extLst>
              <p:ext uri="{D42A27DB-BD31-4B8C-83A1-F6EECF244321}">
                <p14:modId xmlns:p14="http://schemas.microsoft.com/office/powerpoint/2010/main" val="3329545627"/>
              </p:ext>
            </p:extLst>
          </p:nvPr>
        </p:nvGraphicFramePr>
        <p:xfrm>
          <a:off x="1475783" y="1496292"/>
          <a:ext cx="6634755" cy="2854038"/>
        </p:xfrm>
        <a:graphic>
          <a:graphicData uri="http://schemas.openxmlformats.org/drawingml/2006/chart">
            <c:chart xmlns:c="http://schemas.openxmlformats.org/drawingml/2006/chart" xmlns:r="http://schemas.openxmlformats.org/officeDocument/2006/relationships" r:id="rId2"/>
          </a:graphicData>
        </a:graphic>
      </p:graphicFrame>
      <p:sp>
        <p:nvSpPr>
          <p:cNvPr id="7" name="テキスト ボックス 5"/>
          <p:cNvSpPr txBox="1"/>
          <p:nvPr/>
        </p:nvSpPr>
        <p:spPr>
          <a:xfrm>
            <a:off x="1583950" y="1340811"/>
            <a:ext cx="635145" cy="43088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100" dirty="0">
                <a:latin typeface="HG丸ｺﾞｼｯｸM-PRO" panose="020F0600000000000000" pitchFamily="50" charset="-128"/>
                <a:ea typeface="HG丸ｺﾞｼｯｸM-PRO" panose="020F0600000000000000" pitchFamily="50" charset="-128"/>
              </a:rPr>
              <a:t>　　（人）</a:t>
            </a:r>
          </a:p>
        </p:txBody>
      </p:sp>
    </p:spTree>
    <p:extLst>
      <p:ext uri="{BB962C8B-B14F-4D97-AF65-F5344CB8AC3E}">
        <p14:creationId xmlns:p14="http://schemas.microsoft.com/office/powerpoint/2010/main" val="2665341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70345" y="474425"/>
            <a:ext cx="8448963" cy="524021"/>
          </a:xfrm>
        </p:spPr>
        <p:txBody>
          <a:bodyPr>
            <a:noAutofit/>
          </a:bodyPr>
          <a:lstStyle/>
          <a:p>
            <a:r>
              <a:rPr lang="ja-JP" altLang="en-US" sz="3200" dirty="0">
                <a:latin typeface="HG丸ｺﾞｼｯｸM-PRO" panose="020F0600000000000000" pitchFamily="50" charset="-128"/>
                <a:ea typeface="HG丸ｺﾞｼｯｸM-PRO" panose="020F0600000000000000" pitchFamily="50" charset="-128"/>
              </a:rPr>
              <a:t>見守り活動による地域のつながりづくり</a:t>
            </a:r>
            <a:endParaRPr kumimoji="1" lang="ja-JP" altLang="en-US" sz="3200"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a:xfrm>
            <a:off x="570345" y="998445"/>
            <a:ext cx="8892310" cy="5385130"/>
          </a:xfrm>
        </p:spPr>
        <p:txBody>
          <a:bodyPr>
            <a:noAutofit/>
          </a:bodyPr>
          <a:lstStyle/>
          <a:p>
            <a:pPr marL="0" indent="0">
              <a:buNone/>
            </a:pP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民生委員・児童委員、主任児童委員の取組み</a:t>
            </a:r>
            <a:r>
              <a:rPr lang="en-US" altLang="ja-JP" sz="1400" dirty="0">
                <a:latin typeface="HG丸ｺﾞｼｯｸM-PRO" panose="020F0600000000000000" pitchFamily="50" charset="-128"/>
                <a:ea typeface="HG丸ｺﾞｼｯｸM-PRO" panose="020F0600000000000000" pitchFamily="50" charset="-128"/>
              </a:rPr>
              <a:t>】</a:t>
            </a:r>
          </a:p>
          <a:p>
            <a:pPr marL="0" indent="0">
              <a:buNone/>
            </a:pPr>
            <a:r>
              <a:rPr lang="ja-JP" altLang="en-US" sz="1400" dirty="0">
                <a:latin typeface="HG丸ｺﾞｼｯｸM-PRO" panose="020F0600000000000000" pitchFamily="50" charset="-128"/>
                <a:ea typeface="HG丸ｺﾞｼｯｸM-PRO" panose="020F0600000000000000" pitchFamily="50" charset="-128"/>
              </a:rPr>
              <a:t>・ひとり暮らし・ねたきり高齢者の友愛訪問、歳末助け合い運動</a:t>
            </a:r>
            <a:endParaRPr lang="ja-JP" altLang="en-US" sz="1400" dirty="0">
              <a:highlight>
                <a:srgbClr val="FF0000"/>
              </a:highlight>
              <a:latin typeface="HG丸ｺﾞｼｯｸM-PRO" panose="020F0600000000000000" pitchFamily="50" charset="-128"/>
              <a:ea typeface="HG丸ｺﾞｼｯｸM-PRO" panose="020F0600000000000000" pitchFamily="50" charset="-128"/>
            </a:endParaRPr>
          </a:p>
          <a:p>
            <a:pPr marL="0" indent="0">
              <a:buNone/>
            </a:pPr>
            <a:r>
              <a:rPr lang="ja-JP" altLang="en-US" sz="1400" dirty="0">
                <a:latin typeface="HG丸ｺﾞｼｯｸM-PRO" panose="020F0600000000000000" pitchFamily="50" charset="-128"/>
                <a:ea typeface="HG丸ｺﾞｼｯｸM-PRO" panose="020F0600000000000000" pitchFamily="50" charset="-128"/>
              </a:rPr>
              <a:t>・子育て支援サークル（子育てサロン）の開催</a:t>
            </a:r>
          </a:p>
          <a:p>
            <a:pPr marL="0" indent="0">
              <a:buNone/>
            </a:pPr>
            <a:r>
              <a:rPr lang="ja-JP" altLang="en-US" sz="1400" dirty="0">
                <a:latin typeface="HG丸ｺﾞｼｯｸM-PRO" panose="020F0600000000000000" pitchFamily="50" charset="-128"/>
                <a:ea typeface="HG丸ｺﾞｼｯｸM-PRO" panose="020F0600000000000000" pitchFamily="50" charset="-128"/>
              </a:rPr>
              <a:t>・「てをつなごう！」「そよかぜまつり」など児童、障がい者の地域福祉交流活動の支援など</a:t>
            </a: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r>
              <a:rPr lang="ja-JP" altLang="en-US" sz="1400" dirty="0">
                <a:latin typeface="HG丸ｺﾞｼｯｸM-PRO" panose="020F0600000000000000" pitchFamily="50" charset="-128"/>
                <a:ea typeface="HG丸ｺﾞｼｯｸM-PRO" panose="020F0600000000000000" pitchFamily="50" charset="-128"/>
              </a:rPr>
              <a:t>・区内各小学校・中学校との交流会の開催</a:t>
            </a: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pPr>
              <a:buFont typeface="Wingdings" panose="05000000000000000000" pitchFamily="2" charset="2"/>
              <a:buChar char="Ø"/>
            </a:pPr>
            <a:r>
              <a:rPr lang="ja-JP" altLang="en-US" sz="1400" dirty="0">
                <a:latin typeface="HG丸ｺﾞｼｯｸM-PRO" panose="020F0600000000000000" pitchFamily="50" charset="-128"/>
                <a:ea typeface="HG丸ｺﾞｼｯｸM-PRO" panose="020F0600000000000000" pitchFamily="50" charset="-128"/>
              </a:rPr>
              <a:t>高齢者や障がいのある方への見守り、子どもたちへの声かけなど、地域住民の立場になって相談に応じる「地域の身近な相談相手」としてつながりづくりを行っています。</a:t>
            </a:r>
            <a:endParaRPr lang="en-US" altLang="ja-JP" sz="1600"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p:txBody>
          <a:bodyPr/>
          <a:lstStyle/>
          <a:p>
            <a:fld id="{21ED86A7-1739-4457-9A7E-4B8ACB34DADF}" type="slidenum">
              <a:rPr kumimoji="1" lang="ja-JP" altLang="en-US" smtClean="0"/>
              <a:t>5</a:t>
            </a:fld>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2374634471"/>
              </p:ext>
            </p:extLst>
          </p:nvPr>
        </p:nvGraphicFramePr>
        <p:xfrm>
          <a:off x="840507" y="2548329"/>
          <a:ext cx="7908637" cy="3255963"/>
        </p:xfrm>
        <a:graphic>
          <a:graphicData uri="http://schemas.openxmlformats.org/drawingml/2006/table">
            <a:tbl>
              <a:tblPr firstRow="1" bandRow="1">
                <a:tableStyleId>{5C22544A-7EE6-4342-B048-85BDC9FD1C3A}</a:tableStyleId>
              </a:tblPr>
              <a:tblGrid>
                <a:gridCol w="1076782">
                  <a:extLst>
                    <a:ext uri="{9D8B030D-6E8A-4147-A177-3AD203B41FA5}">
                      <a16:colId xmlns:a16="http://schemas.microsoft.com/office/drawing/2014/main" val="2425310345"/>
                    </a:ext>
                  </a:extLst>
                </a:gridCol>
                <a:gridCol w="1681316">
                  <a:extLst>
                    <a:ext uri="{9D8B030D-6E8A-4147-A177-3AD203B41FA5}">
                      <a16:colId xmlns:a16="http://schemas.microsoft.com/office/drawing/2014/main" val="3996113080"/>
                    </a:ext>
                  </a:extLst>
                </a:gridCol>
                <a:gridCol w="1106129">
                  <a:extLst>
                    <a:ext uri="{9D8B030D-6E8A-4147-A177-3AD203B41FA5}">
                      <a16:colId xmlns:a16="http://schemas.microsoft.com/office/drawing/2014/main" val="3807873544"/>
                    </a:ext>
                  </a:extLst>
                </a:gridCol>
                <a:gridCol w="1047136">
                  <a:extLst>
                    <a:ext uri="{9D8B030D-6E8A-4147-A177-3AD203B41FA5}">
                      <a16:colId xmlns:a16="http://schemas.microsoft.com/office/drawing/2014/main" val="2650614198"/>
                    </a:ext>
                  </a:extLst>
                </a:gridCol>
                <a:gridCol w="1017639">
                  <a:extLst>
                    <a:ext uri="{9D8B030D-6E8A-4147-A177-3AD203B41FA5}">
                      <a16:colId xmlns:a16="http://schemas.microsoft.com/office/drawing/2014/main" val="3200081166"/>
                    </a:ext>
                  </a:extLst>
                </a:gridCol>
                <a:gridCol w="1025376">
                  <a:extLst>
                    <a:ext uri="{9D8B030D-6E8A-4147-A177-3AD203B41FA5}">
                      <a16:colId xmlns:a16="http://schemas.microsoft.com/office/drawing/2014/main" val="2432806646"/>
                    </a:ext>
                  </a:extLst>
                </a:gridCol>
                <a:gridCol w="954259">
                  <a:extLst>
                    <a:ext uri="{9D8B030D-6E8A-4147-A177-3AD203B41FA5}">
                      <a16:colId xmlns:a16="http://schemas.microsoft.com/office/drawing/2014/main" val="1998499499"/>
                    </a:ext>
                  </a:extLst>
                </a:gridCol>
              </a:tblGrid>
              <a:tr h="464694">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tc>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令和２年度</a:t>
                      </a:r>
                    </a:p>
                  </a:txBody>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令和３年度</a:t>
                      </a:r>
                    </a:p>
                  </a:txBody>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令和４年度</a:t>
                      </a:r>
                    </a:p>
                  </a:txBody>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令和５年度</a:t>
                      </a:r>
                    </a:p>
                  </a:txBody>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令和６年度</a:t>
                      </a:r>
                    </a:p>
                  </a:txBody>
                  <a:tcPr/>
                </a:tc>
                <a:extLst>
                  <a:ext uri="{0D108BD9-81ED-4DB2-BD59-A6C34878D82A}">
                    <a16:rowId xmlns:a16="http://schemas.microsoft.com/office/drawing/2014/main" val="2731255368"/>
                  </a:ext>
                </a:extLst>
              </a:tr>
              <a:tr h="266065">
                <a:tc rowSpan="2">
                  <a:txBody>
                    <a:bodyPr/>
                    <a:lstStyle/>
                    <a:p>
                      <a:r>
                        <a:rPr kumimoji="1" lang="ja-JP" altLang="en-US" sz="1200" dirty="0">
                          <a:latin typeface="HG丸ｺﾞｼｯｸM-PRO" panose="020F0600000000000000" pitchFamily="50" charset="-128"/>
                          <a:ea typeface="HG丸ｺﾞｼｯｸM-PRO" panose="020F0600000000000000" pitchFamily="50" charset="-128"/>
                        </a:rPr>
                        <a:t>委員数（人）</a:t>
                      </a:r>
                    </a:p>
                  </a:txBody>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民生委員・児童委員</a:t>
                      </a:r>
                    </a:p>
                  </a:txBody>
                  <a:tcPr/>
                </a:tc>
                <a:tc>
                  <a:txBody>
                    <a:bodyPr/>
                    <a:lstStyle/>
                    <a:p>
                      <a:pPr algn="r" fontAlgn="b"/>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98</a:t>
                      </a:r>
                    </a:p>
                  </a:txBody>
                  <a:tcPr marL="0" marR="0" marT="0" marB="0" anchor="b"/>
                </a:tc>
                <a:tc>
                  <a:txBody>
                    <a:bodyPr/>
                    <a:lstStyle/>
                    <a:p>
                      <a:pPr algn="r" fontAlgn="b"/>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98</a:t>
                      </a:r>
                    </a:p>
                  </a:txBody>
                  <a:tcPr marL="0" marR="0" marT="0" marB="0" anchor="b"/>
                </a:tc>
                <a:tc>
                  <a:txBody>
                    <a:bodyPr/>
                    <a:lstStyle/>
                    <a:p>
                      <a:pPr algn="r" fontAlgn="b"/>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94</a:t>
                      </a:r>
                    </a:p>
                  </a:txBody>
                  <a:tcPr marL="0" marR="0" marT="0" marB="0" anchor="b"/>
                </a:tc>
                <a:tc>
                  <a:txBody>
                    <a:bodyPr/>
                    <a:lstStyle/>
                    <a:p>
                      <a:pPr algn="r" fontAlgn="b"/>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94</a:t>
                      </a:r>
                    </a:p>
                  </a:txBody>
                  <a:tcPr marL="0" marR="0" marT="0" marB="0" anchor="b"/>
                </a:tc>
                <a:tc>
                  <a:txBody>
                    <a:bodyPr/>
                    <a:lstStyle/>
                    <a:p>
                      <a:pPr algn="r" fontAlgn="b"/>
                      <a:r>
                        <a:rPr lang="en-US" altLang="ja-JP"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93</a:t>
                      </a:r>
                    </a:p>
                  </a:txBody>
                  <a:tcPr marL="0" marR="0" marT="0" marB="0" anchor="b"/>
                </a:tc>
                <a:extLst>
                  <a:ext uri="{0D108BD9-81ED-4DB2-BD59-A6C34878D82A}">
                    <a16:rowId xmlns:a16="http://schemas.microsoft.com/office/drawing/2014/main" val="743046636"/>
                  </a:ext>
                </a:extLst>
              </a:tr>
              <a:tr h="266065">
                <a:tc vMerge="1">
                  <a:txBody>
                    <a:bodyPr/>
                    <a:lstStyle/>
                    <a:p>
                      <a:endParaRPr kumimoji="1" lang="ja-JP" altLang="en-US" sz="14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主任児童委員</a:t>
                      </a:r>
                    </a:p>
                  </a:txBody>
                  <a:tcPr/>
                </a:tc>
                <a:tc>
                  <a:txBody>
                    <a:bodyPr/>
                    <a:lstStyle/>
                    <a:p>
                      <a:pPr algn="r" fontAlgn="b"/>
                      <a:r>
                        <a:rPr lang="en-US" altLang="ja-JP" sz="1200" b="0" i="0" u="none" strike="noStrike">
                          <a:solidFill>
                            <a:srgbClr val="000000"/>
                          </a:solidFill>
                          <a:effectLst/>
                          <a:latin typeface="HG丸ｺﾞｼｯｸM-PRO" panose="020F0600000000000000" pitchFamily="50" charset="-128"/>
                          <a:ea typeface="HG丸ｺﾞｼｯｸM-PRO" panose="020F0600000000000000" pitchFamily="50" charset="-128"/>
                        </a:rPr>
                        <a:t>30</a:t>
                      </a:r>
                    </a:p>
                  </a:txBody>
                  <a:tcPr marL="0" marR="0" marT="0" marB="0" anchor="b"/>
                </a:tc>
                <a:tc>
                  <a:txBody>
                    <a:bodyPr/>
                    <a:lstStyle/>
                    <a:p>
                      <a:pPr algn="r" fontAlgn="b"/>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29</a:t>
                      </a:r>
                    </a:p>
                  </a:txBody>
                  <a:tcPr marL="0" marR="0" marT="0" marB="0" anchor="b"/>
                </a:tc>
                <a:tc>
                  <a:txBody>
                    <a:bodyPr/>
                    <a:lstStyle/>
                    <a:p>
                      <a:pPr algn="r" fontAlgn="b"/>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30</a:t>
                      </a:r>
                    </a:p>
                  </a:txBody>
                  <a:tcPr marL="0" marR="0" marT="0" marB="0" anchor="b"/>
                </a:tc>
                <a:tc>
                  <a:txBody>
                    <a:bodyPr/>
                    <a:lstStyle/>
                    <a:p>
                      <a:pPr algn="r" fontAlgn="b"/>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31</a:t>
                      </a:r>
                    </a:p>
                  </a:txBody>
                  <a:tcPr marL="0" marR="0" marT="0" marB="0" anchor="b"/>
                </a:tc>
                <a:tc>
                  <a:txBody>
                    <a:bodyPr/>
                    <a:lstStyle/>
                    <a:p>
                      <a:pPr algn="r" fontAlgn="b"/>
                      <a:r>
                        <a:rPr lang="en-US" altLang="ja-JP"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31</a:t>
                      </a:r>
                    </a:p>
                  </a:txBody>
                  <a:tcPr marL="0" marR="0" marT="0" marB="0" anchor="b"/>
                </a:tc>
                <a:extLst>
                  <a:ext uri="{0D108BD9-81ED-4DB2-BD59-A6C34878D82A}">
                    <a16:rowId xmlns:a16="http://schemas.microsoft.com/office/drawing/2014/main" val="2427632587"/>
                  </a:ext>
                </a:extLst>
              </a:tr>
              <a:tr h="266065">
                <a:tc rowSpan="2">
                  <a:txBody>
                    <a:bodyPr/>
                    <a:lstStyle/>
                    <a:p>
                      <a:r>
                        <a:rPr kumimoji="1" lang="ja-JP" altLang="en-US" sz="1200" dirty="0">
                          <a:latin typeface="HG丸ｺﾞｼｯｸM-PRO" panose="020F0600000000000000" pitchFamily="50" charset="-128"/>
                          <a:ea typeface="HG丸ｺﾞｼｯｸM-PRO" panose="020F0600000000000000" pitchFamily="50" charset="-128"/>
                        </a:rPr>
                        <a:t>相談・支援活動（件）</a:t>
                      </a:r>
                    </a:p>
                  </a:txBody>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民生委員・児童委員</a:t>
                      </a:r>
                    </a:p>
                  </a:txBody>
                  <a:tcPr/>
                </a:tc>
                <a:tc>
                  <a:txBody>
                    <a:bodyPr/>
                    <a:lstStyle/>
                    <a:p>
                      <a:pPr algn="r" fontAlgn="b"/>
                      <a:r>
                        <a:rPr lang="en-US" altLang="ja-JP" sz="1200" b="0" i="0" u="none" strike="noStrike">
                          <a:solidFill>
                            <a:srgbClr val="000000"/>
                          </a:solidFill>
                          <a:effectLst/>
                          <a:latin typeface="HG丸ｺﾞｼｯｸM-PRO" panose="020F0600000000000000" pitchFamily="50" charset="-128"/>
                          <a:ea typeface="HG丸ｺﾞｼｯｸM-PRO" panose="020F0600000000000000" pitchFamily="50" charset="-128"/>
                        </a:rPr>
                        <a:t>1,443</a:t>
                      </a:r>
                    </a:p>
                  </a:txBody>
                  <a:tcPr marL="0" marR="0" marT="0" marB="0" anchor="b"/>
                </a:tc>
                <a:tc>
                  <a:txBody>
                    <a:bodyPr/>
                    <a:lstStyle/>
                    <a:p>
                      <a:pPr algn="r" fontAlgn="b"/>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1,604</a:t>
                      </a:r>
                    </a:p>
                  </a:txBody>
                  <a:tcPr marL="0" marR="0" marT="0" marB="0" anchor="b"/>
                </a:tc>
                <a:tc>
                  <a:txBody>
                    <a:bodyPr/>
                    <a:lstStyle/>
                    <a:p>
                      <a:pPr algn="r" fontAlgn="b"/>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1,513</a:t>
                      </a:r>
                    </a:p>
                  </a:txBody>
                  <a:tcPr marL="0" marR="0" marT="0" marB="0" anchor="b"/>
                </a:tc>
                <a:tc>
                  <a:txBody>
                    <a:bodyPr/>
                    <a:lstStyle/>
                    <a:p>
                      <a:pPr algn="r" fontAlgn="b"/>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1,905</a:t>
                      </a:r>
                    </a:p>
                  </a:txBody>
                  <a:tcPr marL="0" marR="0" marT="0" marB="0" anchor="b"/>
                </a:tc>
                <a:tc>
                  <a:txBody>
                    <a:bodyPr/>
                    <a:lstStyle/>
                    <a:p>
                      <a:pPr algn="r" fontAlgn="b"/>
                      <a:r>
                        <a:rPr lang="en-US" altLang="ja-JP"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1,950</a:t>
                      </a:r>
                    </a:p>
                  </a:txBody>
                  <a:tcPr marL="0" marR="0" marT="0" marB="0" anchor="b"/>
                </a:tc>
                <a:extLst>
                  <a:ext uri="{0D108BD9-81ED-4DB2-BD59-A6C34878D82A}">
                    <a16:rowId xmlns:a16="http://schemas.microsoft.com/office/drawing/2014/main" val="1834422831"/>
                  </a:ext>
                </a:extLst>
              </a:tr>
              <a:tr h="266065">
                <a:tc vMerge="1">
                  <a:txBody>
                    <a:bodyPr/>
                    <a:lstStyle/>
                    <a:p>
                      <a:endParaRPr kumimoji="1" lang="ja-JP" altLang="en-US" sz="14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主任児童委員</a:t>
                      </a:r>
                    </a:p>
                  </a:txBody>
                  <a:tcPr/>
                </a:tc>
                <a:tc>
                  <a:txBody>
                    <a:bodyPr/>
                    <a:lstStyle/>
                    <a:p>
                      <a:pPr algn="r" fontAlgn="b"/>
                      <a:r>
                        <a:rPr lang="en-US" altLang="ja-JP" sz="1200" b="0" i="0" u="none" strike="noStrike">
                          <a:solidFill>
                            <a:srgbClr val="000000"/>
                          </a:solidFill>
                          <a:effectLst/>
                          <a:latin typeface="HG丸ｺﾞｼｯｸM-PRO" panose="020F0600000000000000" pitchFamily="50" charset="-128"/>
                          <a:ea typeface="HG丸ｺﾞｼｯｸM-PRO" panose="020F0600000000000000" pitchFamily="50" charset="-128"/>
                        </a:rPr>
                        <a:t>307</a:t>
                      </a:r>
                    </a:p>
                  </a:txBody>
                  <a:tcPr marL="0" marR="0" marT="0" marB="0" anchor="b"/>
                </a:tc>
                <a:tc>
                  <a:txBody>
                    <a:bodyPr/>
                    <a:lstStyle/>
                    <a:p>
                      <a:pPr algn="r" fontAlgn="b"/>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213</a:t>
                      </a:r>
                    </a:p>
                  </a:txBody>
                  <a:tcPr marL="0" marR="0" marT="0" marB="0" anchor="b"/>
                </a:tc>
                <a:tc>
                  <a:txBody>
                    <a:bodyPr/>
                    <a:lstStyle/>
                    <a:p>
                      <a:pPr algn="r" fontAlgn="b"/>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246</a:t>
                      </a:r>
                    </a:p>
                  </a:txBody>
                  <a:tcPr marL="0" marR="0" marT="0" marB="0" anchor="b"/>
                </a:tc>
                <a:tc>
                  <a:txBody>
                    <a:bodyPr/>
                    <a:lstStyle/>
                    <a:p>
                      <a:pPr algn="r" fontAlgn="b"/>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203</a:t>
                      </a:r>
                    </a:p>
                  </a:txBody>
                  <a:tcPr marL="0" marR="0" marT="0" marB="0" anchor="b"/>
                </a:tc>
                <a:tc>
                  <a:txBody>
                    <a:bodyPr/>
                    <a:lstStyle/>
                    <a:p>
                      <a:pPr algn="r" fontAlgn="b"/>
                      <a:r>
                        <a:rPr lang="en-US" altLang="ja-JP"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185</a:t>
                      </a:r>
                    </a:p>
                  </a:txBody>
                  <a:tcPr marL="0" marR="0" marT="0" marB="0" anchor="b"/>
                </a:tc>
                <a:extLst>
                  <a:ext uri="{0D108BD9-81ED-4DB2-BD59-A6C34878D82A}">
                    <a16:rowId xmlns:a16="http://schemas.microsoft.com/office/drawing/2014/main" val="3678436995"/>
                  </a:ext>
                </a:extLst>
              </a:tr>
              <a:tr h="266065">
                <a:tc rowSpan="2">
                  <a:txBody>
                    <a:bodyPr/>
                    <a:lstStyle/>
                    <a:p>
                      <a:r>
                        <a:rPr kumimoji="1" lang="zh-TW" altLang="en-US" sz="1200" dirty="0">
                          <a:latin typeface="HG丸ｺﾞｼｯｸM-PRO" panose="020F0600000000000000" pitchFamily="50" charset="-128"/>
                          <a:ea typeface="HG丸ｺﾞｼｯｸM-PRO" panose="020F0600000000000000" pitchFamily="50" charset="-128"/>
                        </a:rPr>
                        <a:t>地域福祉活動等（件）</a:t>
                      </a:r>
                      <a:endParaRPr kumimoji="1" lang="ja-JP" altLang="en-US" sz="12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民生委員・児童委員</a:t>
                      </a:r>
                    </a:p>
                  </a:txBody>
                  <a:tcPr/>
                </a:tc>
                <a:tc>
                  <a:txBody>
                    <a:bodyPr/>
                    <a:lstStyle/>
                    <a:p>
                      <a:pPr algn="r" fontAlgn="b"/>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3,860</a:t>
                      </a:r>
                    </a:p>
                  </a:txBody>
                  <a:tcPr marL="0" marR="0" marT="0" marB="0" anchor="b"/>
                </a:tc>
                <a:tc>
                  <a:txBody>
                    <a:bodyPr/>
                    <a:lstStyle/>
                    <a:p>
                      <a:pPr algn="r" fontAlgn="b"/>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4,089</a:t>
                      </a:r>
                    </a:p>
                  </a:txBody>
                  <a:tcPr marL="0" marR="0" marT="0" marB="0" anchor="b"/>
                </a:tc>
                <a:tc>
                  <a:txBody>
                    <a:bodyPr/>
                    <a:lstStyle/>
                    <a:p>
                      <a:pPr algn="r" fontAlgn="b"/>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5,576</a:t>
                      </a:r>
                    </a:p>
                  </a:txBody>
                  <a:tcPr marL="0" marR="0" marT="0" marB="0" anchor="b"/>
                </a:tc>
                <a:tc>
                  <a:txBody>
                    <a:bodyPr/>
                    <a:lstStyle/>
                    <a:p>
                      <a:pPr algn="r" fontAlgn="b"/>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5,976</a:t>
                      </a:r>
                    </a:p>
                  </a:txBody>
                  <a:tcPr marL="0" marR="0" marT="0" marB="0" anchor="b"/>
                </a:tc>
                <a:tc>
                  <a:txBody>
                    <a:bodyPr/>
                    <a:lstStyle/>
                    <a:p>
                      <a:pPr algn="r" fontAlgn="b"/>
                      <a:r>
                        <a:rPr lang="en-US" altLang="ja-JP"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5,733</a:t>
                      </a:r>
                    </a:p>
                  </a:txBody>
                  <a:tcPr marL="0" marR="0" marT="0" marB="0" anchor="b"/>
                </a:tc>
                <a:extLst>
                  <a:ext uri="{0D108BD9-81ED-4DB2-BD59-A6C34878D82A}">
                    <a16:rowId xmlns:a16="http://schemas.microsoft.com/office/drawing/2014/main" val="4107904618"/>
                  </a:ext>
                </a:extLst>
              </a:tr>
              <a:tr h="266065">
                <a:tc vMerge="1">
                  <a:txBody>
                    <a:bodyPr/>
                    <a:lstStyle/>
                    <a:p>
                      <a:endParaRPr kumimoji="1" lang="ja-JP" altLang="en-US" sz="14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主任児童委員</a:t>
                      </a:r>
                    </a:p>
                  </a:txBody>
                  <a:tcPr/>
                </a:tc>
                <a:tc>
                  <a:txBody>
                    <a:bodyPr/>
                    <a:lstStyle/>
                    <a:p>
                      <a:pPr algn="r" fontAlgn="b"/>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1,149</a:t>
                      </a:r>
                    </a:p>
                  </a:txBody>
                  <a:tcPr marL="0" marR="0" marT="0" marB="0" anchor="b"/>
                </a:tc>
                <a:tc>
                  <a:txBody>
                    <a:bodyPr/>
                    <a:lstStyle/>
                    <a:p>
                      <a:pPr algn="r" fontAlgn="b"/>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1,144</a:t>
                      </a:r>
                    </a:p>
                  </a:txBody>
                  <a:tcPr marL="0" marR="0" marT="0" marB="0" anchor="b"/>
                </a:tc>
                <a:tc>
                  <a:txBody>
                    <a:bodyPr/>
                    <a:lstStyle/>
                    <a:p>
                      <a:pPr algn="r" fontAlgn="b"/>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1,498</a:t>
                      </a:r>
                    </a:p>
                  </a:txBody>
                  <a:tcPr marL="0" marR="0" marT="0" marB="0" anchor="b"/>
                </a:tc>
                <a:tc>
                  <a:txBody>
                    <a:bodyPr/>
                    <a:lstStyle/>
                    <a:p>
                      <a:pPr algn="r" fontAlgn="b"/>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1,671</a:t>
                      </a:r>
                    </a:p>
                  </a:txBody>
                  <a:tcPr marL="0" marR="0" marT="0" marB="0" anchor="b"/>
                </a:tc>
                <a:tc>
                  <a:txBody>
                    <a:bodyPr/>
                    <a:lstStyle/>
                    <a:p>
                      <a:pPr algn="r" fontAlgn="b"/>
                      <a:r>
                        <a:rPr lang="en-US" altLang="ja-JP"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1,672</a:t>
                      </a:r>
                    </a:p>
                  </a:txBody>
                  <a:tcPr marL="0" marR="0" marT="0" marB="0" anchor="b"/>
                </a:tc>
                <a:extLst>
                  <a:ext uri="{0D108BD9-81ED-4DB2-BD59-A6C34878D82A}">
                    <a16:rowId xmlns:a16="http://schemas.microsoft.com/office/drawing/2014/main" val="1010562661"/>
                  </a:ext>
                </a:extLst>
              </a:tr>
              <a:tr h="266065">
                <a:tc rowSpan="2">
                  <a:txBody>
                    <a:bodyPr/>
                    <a:lstStyle/>
                    <a:p>
                      <a:r>
                        <a:rPr kumimoji="1" lang="ja-JP" altLang="en-US" sz="1200" dirty="0">
                          <a:latin typeface="HG丸ｺﾞｼｯｸM-PRO" panose="020F0600000000000000" pitchFamily="50" charset="-128"/>
                          <a:ea typeface="HG丸ｺﾞｼｯｸM-PRO" panose="020F0600000000000000" pitchFamily="50" charset="-128"/>
                        </a:rPr>
                        <a:t>訪問（回）</a:t>
                      </a:r>
                    </a:p>
                  </a:txBody>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民生委員・児童委員</a:t>
                      </a:r>
                    </a:p>
                  </a:txBody>
                  <a:tcPr/>
                </a:tc>
                <a:tc>
                  <a:txBody>
                    <a:bodyPr/>
                    <a:lstStyle/>
                    <a:p>
                      <a:pPr algn="r" fontAlgn="b"/>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3,400</a:t>
                      </a:r>
                    </a:p>
                  </a:txBody>
                  <a:tcPr marL="0" marR="0" marT="0" marB="0" anchor="b"/>
                </a:tc>
                <a:tc>
                  <a:txBody>
                    <a:bodyPr/>
                    <a:lstStyle/>
                    <a:p>
                      <a:pPr algn="r" fontAlgn="b"/>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3,452</a:t>
                      </a:r>
                    </a:p>
                  </a:txBody>
                  <a:tcPr marL="0" marR="0" marT="0" marB="0" anchor="b"/>
                </a:tc>
                <a:tc>
                  <a:txBody>
                    <a:bodyPr/>
                    <a:lstStyle/>
                    <a:p>
                      <a:pPr algn="r" fontAlgn="b"/>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3,555</a:t>
                      </a:r>
                    </a:p>
                  </a:txBody>
                  <a:tcPr marL="0" marR="0" marT="0" marB="0" anchor="b"/>
                </a:tc>
                <a:tc>
                  <a:txBody>
                    <a:bodyPr/>
                    <a:lstStyle/>
                    <a:p>
                      <a:pPr algn="r" fontAlgn="b"/>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3,528</a:t>
                      </a:r>
                    </a:p>
                  </a:txBody>
                  <a:tcPr marL="0" marR="0" marT="0" marB="0" anchor="b"/>
                </a:tc>
                <a:tc>
                  <a:txBody>
                    <a:bodyPr/>
                    <a:lstStyle/>
                    <a:p>
                      <a:pPr algn="r" fontAlgn="b"/>
                      <a:r>
                        <a:rPr lang="en-US" altLang="ja-JP"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3,567</a:t>
                      </a:r>
                    </a:p>
                  </a:txBody>
                  <a:tcPr marL="0" marR="0" marT="0" marB="0" anchor="b"/>
                </a:tc>
                <a:extLst>
                  <a:ext uri="{0D108BD9-81ED-4DB2-BD59-A6C34878D82A}">
                    <a16:rowId xmlns:a16="http://schemas.microsoft.com/office/drawing/2014/main" val="245299551"/>
                  </a:ext>
                </a:extLst>
              </a:tr>
              <a:tr h="266065">
                <a:tc vMerge="1">
                  <a:txBody>
                    <a:bodyPr/>
                    <a:lstStyle/>
                    <a:p>
                      <a:endParaRPr kumimoji="1" lang="ja-JP" altLang="en-US" sz="14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主任児童委員</a:t>
                      </a:r>
                    </a:p>
                  </a:txBody>
                  <a:tcPr/>
                </a:tc>
                <a:tc>
                  <a:txBody>
                    <a:bodyPr/>
                    <a:lstStyle/>
                    <a:p>
                      <a:pPr algn="r" fontAlgn="b"/>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92</a:t>
                      </a:r>
                    </a:p>
                  </a:txBody>
                  <a:tcPr marL="0" marR="0" marT="0" marB="0" anchor="b"/>
                </a:tc>
                <a:tc>
                  <a:txBody>
                    <a:bodyPr/>
                    <a:lstStyle/>
                    <a:p>
                      <a:pPr algn="r" fontAlgn="b"/>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97</a:t>
                      </a:r>
                    </a:p>
                  </a:txBody>
                  <a:tcPr marL="0" marR="0" marT="0" marB="0" anchor="b"/>
                </a:tc>
                <a:tc>
                  <a:txBody>
                    <a:bodyPr/>
                    <a:lstStyle/>
                    <a:p>
                      <a:pPr algn="r" fontAlgn="b"/>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104</a:t>
                      </a:r>
                    </a:p>
                  </a:txBody>
                  <a:tcPr marL="0" marR="0" marT="0" marB="0" anchor="b"/>
                </a:tc>
                <a:tc>
                  <a:txBody>
                    <a:bodyPr/>
                    <a:lstStyle/>
                    <a:p>
                      <a:pPr algn="r" fontAlgn="b"/>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207</a:t>
                      </a:r>
                    </a:p>
                  </a:txBody>
                  <a:tcPr marL="0" marR="0" marT="0" marB="0" anchor="b"/>
                </a:tc>
                <a:tc>
                  <a:txBody>
                    <a:bodyPr/>
                    <a:lstStyle/>
                    <a:p>
                      <a:pPr algn="r" fontAlgn="b"/>
                      <a:r>
                        <a:rPr lang="en-US" altLang="ja-JP"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103</a:t>
                      </a:r>
                    </a:p>
                  </a:txBody>
                  <a:tcPr marL="0" marR="0" marT="0" marB="0" anchor="b"/>
                </a:tc>
                <a:extLst>
                  <a:ext uri="{0D108BD9-81ED-4DB2-BD59-A6C34878D82A}">
                    <a16:rowId xmlns:a16="http://schemas.microsoft.com/office/drawing/2014/main" val="3524298496"/>
                  </a:ext>
                </a:extLst>
              </a:tr>
              <a:tr h="266065">
                <a:tc rowSpan="2">
                  <a:txBody>
                    <a:bodyPr/>
                    <a:lstStyle/>
                    <a:p>
                      <a:r>
                        <a:rPr kumimoji="1" lang="zh-TW" altLang="en-US" sz="1200" dirty="0">
                          <a:latin typeface="HG丸ｺﾞｼｯｸM-PRO" panose="020F0600000000000000" pitchFamily="50" charset="-128"/>
                          <a:ea typeface="HG丸ｺﾞｼｯｸM-PRO" panose="020F0600000000000000" pitchFamily="50" charset="-128"/>
                        </a:rPr>
                        <a:t>連絡調整（件）</a:t>
                      </a:r>
                      <a:endParaRPr kumimoji="1" lang="ja-JP" altLang="en-US" sz="12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民生委員・児童委員</a:t>
                      </a:r>
                    </a:p>
                  </a:txBody>
                  <a:tcPr/>
                </a:tc>
                <a:tc>
                  <a:txBody>
                    <a:bodyPr/>
                    <a:lstStyle/>
                    <a:p>
                      <a:pPr algn="r" fontAlgn="b"/>
                      <a:r>
                        <a:rPr lang="en-US" altLang="ja-JP" sz="1200" b="0" i="0" u="none" strike="noStrike">
                          <a:solidFill>
                            <a:srgbClr val="000000"/>
                          </a:solidFill>
                          <a:effectLst/>
                          <a:latin typeface="HG丸ｺﾞｼｯｸM-PRO" panose="020F0600000000000000" pitchFamily="50" charset="-128"/>
                          <a:ea typeface="HG丸ｺﾞｼｯｸM-PRO" panose="020F0600000000000000" pitchFamily="50" charset="-128"/>
                        </a:rPr>
                        <a:t>4,017</a:t>
                      </a:r>
                    </a:p>
                  </a:txBody>
                  <a:tcPr marL="0" marR="0" marT="0" marB="0" anchor="b"/>
                </a:tc>
                <a:tc>
                  <a:txBody>
                    <a:bodyPr/>
                    <a:lstStyle/>
                    <a:p>
                      <a:pPr algn="r" fontAlgn="b"/>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4,472</a:t>
                      </a:r>
                    </a:p>
                  </a:txBody>
                  <a:tcPr marL="0" marR="0" marT="0" marB="0" anchor="b"/>
                </a:tc>
                <a:tc>
                  <a:txBody>
                    <a:bodyPr/>
                    <a:lstStyle/>
                    <a:p>
                      <a:pPr algn="r" fontAlgn="b"/>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4,542</a:t>
                      </a:r>
                    </a:p>
                  </a:txBody>
                  <a:tcPr marL="0" marR="0" marT="0" marB="0" anchor="b"/>
                </a:tc>
                <a:tc>
                  <a:txBody>
                    <a:bodyPr/>
                    <a:lstStyle/>
                    <a:p>
                      <a:pPr algn="r" fontAlgn="b"/>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4,787</a:t>
                      </a:r>
                    </a:p>
                  </a:txBody>
                  <a:tcPr marL="0" marR="0" marT="0" marB="0" anchor="b"/>
                </a:tc>
                <a:tc>
                  <a:txBody>
                    <a:bodyPr/>
                    <a:lstStyle/>
                    <a:p>
                      <a:pPr algn="r" fontAlgn="b"/>
                      <a:r>
                        <a:rPr lang="en-US" altLang="ja-JP"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4,652</a:t>
                      </a:r>
                    </a:p>
                  </a:txBody>
                  <a:tcPr marL="0" marR="0" marT="0" marB="0" anchor="b"/>
                </a:tc>
                <a:extLst>
                  <a:ext uri="{0D108BD9-81ED-4DB2-BD59-A6C34878D82A}">
                    <a16:rowId xmlns:a16="http://schemas.microsoft.com/office/drawing/2014/main" val="2337294788"/>
                  </a:ext>
                </a:extLst>
              </a:tr>
              <a:tr h="322389">
                <a:tc vMerge="1">
                  <a:txBody>
                    <a:bodyPr/>
                    <a:lstStyle/>
                    <a:p>
                      <a:endParaRPr kumimoji="1" lang="ja-JP" altLang="en-US" sz="14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主任児童委員</a:t>
                      </a:r>
                    </a:p>
                  </a:txBody>
                  <a:tcPr/>
                </a:tc>
                <a:tc>
                  <a:txBody>
                    <a:bodyPr/>
                    <a:lstStyle/>
                    <a:p>
                      <a:pPr algn="r" fontAlgn="b"/>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1,680</a:t>
                      </a:r>
                    </a:p>
                  </a:txBody>
                  <a:tcPr marL="0" marR="0" marT="0" marB="0" anchor="b"/>
                </a:tc>
                <a:tc>
                  <a:txBody>
                    <a:bodyPr/>
                    <a:lstStyle/>
                    <a:p>
                      <a:pPr algn="r" fontAlgn="b"/>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1,802</a:t>
                      </a:r>
                    </a:p>
                  </a:txBody>
                  <a:tcPr marL="0" marR="0" marT="0" marB="0" anchor="b"/>
                </a:tc>
                <a:tc>
                  <a:txBody>
                    <a:bodyPr/>
                    <a:lstStyle/>
                    <a:p>
                      <a:pPr algn="r" fontAlgn="b"/>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1,868</a:t>
                      </a:r>
                    </a:p>
                  </a:txBody>
                  <a:tcPr marL="0" marR="0" marT="0" marB="0" anchor="b"/>
                </a:tc>
                <a:tc>
                  <a:txBody>
                    <a:bodyPr/>
                    <a:lstStyle/>
                    <a:p>
                      <a:pPr algn="r" fontAlgn="b"/>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2,048</a:t>
                      </a:r>
                    </a:p>
                  </a:txBody>
                  <a:tcPr marL="0" marR="0" marT="0" marB="0" anchor="b"/>
                </a:tc>
                <a:tc>
                  <a:txBody>
                    <a:bodyPr/>
                    <a:lstStyle/>
                    <a:p>
                      <a:pPr algn="r" fontAlgn="b"/>
                      <a:r>
                        <a:rPr lang="en-US" altLang="ja-JP"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2,070</a:t>
                      </a:r>
                    </a:p>
                  </a:txBody>
                  <a:tcPr marL="0" marR="0" marT="0" marB="0" anchor="b"/>
                </a:tc>
                <a:extLst>
                  <a:ext uri="{0D108BD9-81ED-4DB2-BD59-A6C34878D82A}">
                    <a16:rowId xmlns:a16="http://schemas.microsoft.com/office/drawing/2014/main" val="3897570186"/>
                  </a:ext>
                </a:extLst>
              </a:tr>
            </a:tbl>
          </a:graphicData>
        </a:graphic>
      </p:graphicFrame>
    </p:spTree>
    <p:extLst>
      <p:ext uri="{BB962C8B-B14F-4D97-AF65-F5344CB8AC3E}">
        <p14:creationId xmlns:p14="http://schemas.microsoft.com/office/powerpoint/2010/main" val="3675191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70345" y="474425"/>
            <a:ext cx="8448963" cy="524021"/>
          </a:xfrm>
        </p:spPr>
        <p:txBody>
          <a:bodyPr>
            <a:noAutofit/>
          </a:bodyPr>
          <a:lstStyle/>
          <a:p>
            <a:r>
              <a:rPr lang="ja-JP" altLang="en-US" sz="3200" dirty="0">
                <a:latin typeface="HG丸ｺﾞｼｯｸM-PRO" panose="020F0600000000000000" pitchFamily="50" charset="-128"/>
                <a:ea typeface="HG丸ｺﾞｼｯｸM-PRO" panose="020F0600000000000000" pitchFamily="50" charset="-128"/>
              </a:rPr>
              <a:t>見守り活動による地域のつながりづくり</a:t>
            </a:r>
            <a:endParaRPr kumimoji="1" lang="ja-JP" altLang="en-US" sz="3200"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a:xfrm>
            <a:off x="570345" y="1225485"/>
            <a:ext cx="8654618" cy="4731970"/>
          </a:xfrm>
        </p:spPr>
        <p:txBody>
          <a:bodyPr>
            <a:noAutofit/>
          </a:bodyPr>
          <a:lstStyle/>
          <a:p>
            <a:pPr marL="0" indent="0">
              <a:buNone/>
            </a:pPr>
            <a:r>
              <a:rPr lang="ja-JP" altLang="en-US" sz="1400" dirty="0">
                <a:latin typeface="HG丸ｺﾞｼｯｸM-PRO" panose="020F0600000000000000" pitchFamily="50" charset="-128"/>
                <a:ea typeface="HG丸ｺﾞｼｯｸM-PRO" panose="020F0600000000000000" pitchFamily="50" charset="-128"/>
              </a:rPr>
              <a:t>・老人クラブの会員等がこどもの登下校の見守りを行っています。</a:t>
            </a: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r>
              <a:rPr lang="ja-JP" altLang="en-US" sz="1400" dirty="0">
                <a:latin typeface="HG丸ｺﾞｼｯｸM-PRO" panose="020F0600000000000000" pitchFamily="50" charset="-128"/>
                <a:ea typeface="HG丸ｺﾞｼｯｸM-PRO" panose="020F0600000000000000" pitchFamily="50" charset="-128"/>
              </a:rPr>
              <a:t>・区役所では、にっしーパトロール隊によるこどもの見守りを行っています。</a:t>
            </a:r>
          </a:p>
          <a:p>
            <a:pPr marL="0" indent="0">
              <a:buNone/>
            </a:pPr>
            <a:r>
              <a:rPr lang="ja-JP" altLang="en-US" sz="1400" dirty="0">
                <a:latin typeface="HG丸ｺﾞｼｯｸM-PRO" panose="020F0600000000000000" pitchFamily="50" charset="-128"/>
                <a:ea typeface="HG丸ｺﾞｼｯｸM-PRO" panose="020F0600000000000000" pitchFamily="50" charset="-128"/>
              </a:rPr>
              <a:t>　　・青色防犯パトロール車両での巡視</a:t>
            </a:r>
          </a:p>
          <a:p>
            <a:pPr marL="0" indent="0">
              <a:buNone/>
            </a:pPr>
            <a:r>
              <a:rPr lang="ja-JP" altLang="en-US" sz="1400" dirty="0">
                <a:latin typeface="HG丸ｺﾞｼｯｸM-PRO" panose="020F0600000000000000" pitchFamily="50" charset="-128"/>
                <a:ea typeface="HG丸ｺﾞｼｯｸM-PRO" panose="020F0600000000000000" pitchFamily="50" charset="-128"/>
              </a:rPr>
              <a:t>　　・自転車による巡視</a:t>
            </a:r>
          </a:p>
          <a:p>
            <a:pPr marL="0" indent="0">
              <a:buNone/>
            </a:pPr>
            <a:r>
              <a:rPr lang="ja-JP" altLang="en-US" sz="1400" dirty="0">
                <a:latin typeface="HG丸ｺﾞｼｯｸM-PRO" panose="020F0600000000000000" pitchFamily="50" charset="-128"/>
                <a:ea typeface="HG丸ｺﾞｼｯｸM-PRO" panose="020F0600000000000000" pitchFamily="50" charset="-128"/>
              </a:rPr>
              <a:t>　　・交通安全啓発活動</a:t>
            </a:r>
          </a:p>
          <a:p>
            <a:pPr marL="0" indent="0">
              <a:buNone/>
            </a:pPr>
            <a:r>
              <a:rPr lang="ja-JP" altLang="en-US" sz="1400" dirty="0">
                <a:latin typeface="HG丸ｺﾞｼｯｸM-PRO" panose="020F0600000000000000" pitchFamily="50" charset="-128"/>
                <a:ea typeface="HG丸ｺﾞｼｯｸM-PRO" panose="020F0600000000000000" pitchFamily="50" charset="-128"/>
              </a:rPr>
              <a:t>・企業・家庭に、こどもがトラブルに巻き込まれそうになった時に逃げ込むことができる場所（「こども　１１０番の家」）になっていただいています。</a:t>
            </a: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pPr>
              <a:buFont typeface="Wingdings" panose="05000000000000000000" pitchFamily="2" charset="2"/>
              <a:buChar char="Ø"/>
            </a:pPr>
            <a:r>
              <a:rPr lang="ja-JP" altLang="en-US" sz="1400" dirty="0">
                <a:latin typeface="HG丸ｺﾞｼｯｸM-PRO" panose="020F0600000000000000" pitchFamily="50" charset="-128"/>
                <a:ea typeface="HG丸ｺﾞｼｯｸM-PRO" panose="020F0600000000000000" pitchFamily="50" charset="-128"/>
              </a:rPr>
              <a:t>多様な主体により、こどもの見守り活動を実施し、活動を継続することができました。</a:t>
            </a: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p:txBody>
          <a:bodyPr/>
          <a:lstStyle/>
          <a:p>
            <a:fld id="{21ED86A7-1739-4457-9A7E-4B8ACB34DADF}" type="slidenum">
              <a:rPr kumimoji="1" lang="ja-JP" altLang="en-US" smtClean="0"/>
              <a:t>6</a:t>
            </a:fld>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289687805"/>
              </p:ext>
            </p:extLst>
          </p:nvPr>
        </p:nvGraphicFramePr>
        <p:xfrm>
          <a:off x="944416" y="3479964"/>
          <a:ext cx="7668642" cy="731520"/>
        </p:xfrm>
        <a:graphic>
          <a:graphicData uri="http://schemas.openxmlformats.org/drawingml/2006/table">
            <a:tbl>
              <a:tblPr firstRow="1" bandRow="1">
                <a:tableStyleId>{5C22544A-7EE6-4342-B048-85BDC9FD1C3A}</a:tableStyleId>
              </a:tblPr>
              <a:tblGrid>
                <a:gridCol w="2131447">
                  <a:extLst>
                    <a:ext uri="{9D8B030D-6E8A-4147-A177-3AD203B41FA5}">
                      <a16:colId xmlns:a16="http://schemas.microsoft.com/office/drawing/2014/main" val="3996113080"/>
                    </a:ext>
                  </a:extLst>
                </a:gridCol>
                <a:gridCol w="1169621">
                  <a:extLst>
                    <a:ext uri="{9D8B030D-6E8A-4147-A177-3AD203B41FA5}">
                      <a16:colId xmlns:a16="http://schemas.microsoft.com/office/drawing/2014/main" val="3807873544"/>
                    </a:ext>
                  </a:extLst>
                </a:gridCol>
                <a:gridCol w="1125206">
                  <a:extLst>
                    <a:ext uri="{9D8B030D-6E8A-4147-A177-3AD203B41FA5}">
                      <a16:colId xmlns:a16="http://schemas.microsoft.com/office/drawing/2014/main" val="2650614198"/>
                    </a:ext>
                  </a:extLst>
                </a:gridCol>
                <a:gridCol w="1065983">
                  <a:extLst>
                    <a:ext uri="{9D8B030D-6E8A-4147-A177-3AD203B41FA5}">
                      <a16:colId xmlns:a16="http://schemas.microsoft.com/office/drawing/2014/main" val="3200081166"/>
                    </a:ext>
                  </a:extLst>
                </a:gridCol>
                <a:gridCol w="1125206">
                  <a:extLst>
                    <a:ext uri="{9D8B030D-6E8A-4147-A177-3AD203B41FA5}">
                      <a16:colId xmlns:a16="http://schemas.microsoft.com/office/drawing/2014/main" val="2432806646"/>
                    </a:ext>
                  </a:extLst>
                </a:gridCol>
                <a:gridCol w="1051179">
                  <a:extLst>
                    <a:ext uri="{9D8B030D-6E8A-4147-A177-3AD203B41FA5}">
                      <a16:colId xmlns:a16="http://schemas.microsoft.com/office/drawing/2014/main" val="1824763348"/>
                    </a:ext>
                  </a:extLst>
                </a:gridCol>
              </a:tblGrid>
              <a:tr h="273197">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令和２年度</a:t>
                      </a:r>
                    </a:p>
                  </a:txBody>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令和３年度</a:t>
                      </a:r>
                    </a:p>
                  </a:txBody>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令和４年度</a:t>
                      </a:r>
                    </a:p>
                  </a:txBody>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令和５年度</a:t>
                      </a:r>
                    </a:p>
                  </a:txBody>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令和６年度</a:t>
                      </a:r>
                    </a:p>
                  </a:txBody>
                  <a:tcPr/>
                </a:tc>
                <a:extLst>
                  <a:ext uri="{0D108BD9-81ED-4DB2-BD59-A6C34878D82A}">
                    <a16:rowId xmlns:a16="http://schemas.microsoft.com/office/drawing/2014/main" val="2731255368"/>
                  </a:ext>
                </a:extLst>
              </a:tr>
              <a:tr h="243969">
                <a:tc>
                  <a:txBody>
                    <a:bodyPr/>
                    <a:lstStyle/>
                    <a:p>
                      <a:r>
                        <a:rPr kumimoji="1" lang="ja-JP" altLang="en-US" sz="1200" dirty="0">
                          <a:latin typeface="HG丸ｺﾞｼｯｸM-PRO" panose="020F0600000000000000" pitchFamily="50" charset="-128"/>
                          <a:ea typeface="HG丸ｺﾞｼｯｸM-PRO" panose="020F0600000000000000" pitchFamily="50" charset="-128"/>
                        </a:rPr>
                        <a:t>「こども</a:t>
                      </a:r>
                      <a:r>
                        <a:rPr kumimoji="1" lang="en-US" altLang="ja-JP" sz="1200" dirty="0">
                          <a:latin typeface="HG丸ｺﾞｼｯｸM-PRO" panose="020F0600000000000000" pitchFamily="50" charset="-128"/>
                          <a:ea typeface="HG丸ｺﾞｼｯｸM-PRO" panose="020F0600000000000000" pitchFamily="50" charset="-128"/>
                        </a:rPr>
                        <a:t>110</a:t>
                      </a:r>
                      <a:r>
                        <a:rPr kumimoji="1" lang="ja-JP" altLang="en-US" sz="1200" dirty="0">
                          <a:latin typeface="HG丸ｺﾞｼｯｸM-PRO" panose="020F0600000000000000" pitchFamily="50" charset="-128"/>
                          <a:ea typeface="HG丸ｺﾞｼｯｸM-PRO" panose="020F0600000000000000" pitchFamily="50" charset="-128"/>
                        </a:rPr>
                        <a:t>番の家」協力家庭数等（件）</a:t>
                      </a:r>
                    </a:p>
                  </a:txBody>
                  <a:tcPr/>
                </a:tc>
                <a:tc>
                  <a:txBody>
                    <a:bodyPr/>
                    <a:lstStyle/>
                    <a:p>
                      <a:pPr algn="r" fontAlgn="b"/>
                      <a:r>
                        <a:rPr lang="en-US" altLang="ja-JP"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1,038</a:t>
                      </a:r>
                    </a:p>
                  </a:txBody>
                  <a:tcPr marL="0" marR="0" marT="0" marB="0" anchor="b"/>
                </a:tc>
                <a:tc>
                  <a:txBody>
                    <a:bodyPr/>
                    <a:lstStyle/>
                    <a:p>
                      <a:pPr algn="r" fontAlgn="b"/>
                      <a:r>
                        <a:rPr lang="en-US" altLang="ja-JP"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1,038</a:t>
                      </a:r>
                    </a:p>
                  </a:txBody>
                  <a:tcPr marL="0" marR="0" marT="0" marB="0" anchor="b"/>
                </a:tc>
                <a:tc>
                  <a:txBody>
                    <a:bodyPr/>
                    <a:lstStyle/>
                    <a:p>
                      <a:pPr algn="r" fontAlgn="b"/>
                      <a:r>
                        <a:rPr lang="en-US" altLang="ja-JP"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1,017</a:t>
                      </a:r>
                    </a:p>
                  </a:txBody>
                  <a:tcPr marL="0" marR="0" marT="0" marB="0" anchor="b"/>
                </a:tc>
                <a:tc>
                  <a:txBody>
                    <a:bodyPr/>
                    <a:lstStyle/>
                    <a:p>
                      <a:pPr algn="r" fontAlgn="b"/>
                      <a:r>
                        <a:rPr lang="en-US" altLang="ja-JP"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1,008</a:t>
                      </a:r>
                    </a:p>
                  </a:txBody>
                  <a:tcPr marL="0" marR="0" marT="0" marB="0" anchor="b"/>
                </a:tc>
                <a:tc>
                  <a:txBody>
                    <a:bodyPr/>
                    <a:lstStyle/>
                    <a:p>
                      <a:pPr algn="r" fontAlgn="b"/>
                      <a:r>
                        <a:rPr lang="en-US" altLang="ja-JP"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1,010</a:t>
                      </a:r>
                    </a:p>
                  </a:txBody>
                  <a:tcPr marL="0" marR="0" marT="0" marB="0" anchor="b"/>
                </a:tc>
                <a:extLst>
                  <a:ext uri="{0D108BD9-81ED-4DB2-BD59-A6C34878D82A}">
                    <a16:rowId xmlns:a16="http://schemas.microsoft.com/office/drawing/2014/main" val="743046636"/>
                  </a:ext>
                </a:extLst>
              </a:tr>
            </a:tbl>
          </a:graphicData>
        </a:graphic>
      </p:graphicFrame>
    </p:spTree>
    <p:extLst>
      <p:ext uri="{BB962C8B-B14F-4D97-AF65-F5344CB8AC3E}">
        <p14:creationId xmlns:p14="http://schemas.microsoft.com/office/powerpoint/2010/main" val="3474148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54182" y="187780"/>
            <a:ext cx="8162491" cy="519545"/>
          </a:xfrm>
        </p:spPr>
        <p:txBody>
          <a:bodyPr>
            <a:noAutofit/>
          </a:bodyPr>
          <a:lstStyle/>
          <a:p>
            <a:r>
              <a:rPr kumimoji="1" lang="ja-JP" altLang="en-US" sz="3200" dirty="0">
                <a:latin typeface="HG丸ｺﾞｼｯｸM-PRO" panose="020F0600000000000000" pitchFamily="50" charset="-128"/>
                <a:ea typeface="HG丸ｺﾞｼｯｸM-PRO" panose="020F0600000000000000" pitchFamily="50" charset="-128"/>
              </a:rPr>
              <a:t>相談が支援に結びつくつながりづくり</a:t>
            </a:r>
          </a:p>
        </p:txBody>
      </p:sp>
      <p:sp>
        <p:nvSpPr>
          <p:cNvPr id="3" name="コンテンツ プレースホルダー 2"/>
          <p:cNvSpPr>
            <a:spLocks noGrp="1"/>
          </p:cNvSpPr>
          <p:nvPr>
            <p:ph idx="1"/>
          </p:nvPr>
        </p:nvSpPr>
        <p:spPr>
          <a:xfrm>
            <a:off x="630827" y="832655"/>
            <a:ext cx="8596745" cy="5680364"/>
          </a:xfrm>
        </p:spPr>
        <p:txBody>
          <a:bodyPr>
            <a:noAutofit/>
          </a:bodyPr>
          <a:lstStyle/>
          <a:p>
            <a:pPr marL="0" indent="0">
              <a:buNone/>
            </a:pP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こども・高齢者・</a:t>
            </a:r>
            <a:r>
              <a:rPr lang="ja-JP" altLang="en-US" sz="1400" dirty="0" err="1">
                <a:latin typeface="HG丸ｺﾞｼｯｸM-PRO" panose="020F0600000000000000" pitchFamily="50" charset="-128"/>
                <a:ea typeface="HG丸ｺﾞｼｯｸM-PRO" panose="020F0600000000000000" pitchFamily="50" charset="-128"/>
              </a:rPr>
              <a:t>障がい</a:t>
            </a:r>
            <a:r>
              <a:rPr lang="ja-JP" altLang="en-US" sz="1400" dirty="0">
                <a:latin typeface="HG丸ｺﾞｼｯｸM-PRO" panose="020F0600000000000000" pitchFamily="50" charset="-128"/>
                <a:ea typeface="HG丸ｺﾞｼｯｸM-PRO" panose="020F0600000000000000" pitchFamily="50" charset="-128"/>
              </a:rPr>
              <a:t>者の各専門分野別会議の取組み</a:t>
            </a:r>
            <a:r>
              <a:rPr lang="en-US" altLang="ja-JP" sz="1400" dirty="0">
                <a:latin typeface="HG丸ｺﾞｼｯｸM-PRO" panose="020F0600000000000000" pitchFamily="50" charset="-128"/>
                <a:ea typeface="HG丸ｺﾞｼｯｸM-PRO" panose="020F0600000000000000" pitchFamily="50" charset="-128"/>
              </a:rPr>
              <a:t>】</a:t>
            </a:r>
          </a:p>
          <a:p>
            <a:r>
              <a:rPr lang="ja-JP" altLang="en-US" sz="1400" dirty="0">
                <a:latin typeface="HG丸ｺﾞｼｯｸM-PRO" panose="020F0600000000000000" pitchFamily="50" charset="-128"/>
                <a:ea typeface="HG丸ｺﾞｼｯｸM-PRO" panose="020F0600000000000000" pitchFamily="50" charset="-128"/>
              </a:rPr>
              <a:t>こども・高齢者・</a:t>
            </a:r>
            <a:r>
              <a:rPr lang="ja-JP" altLang="en-US" sz="1400" dirty="0" err="1">
                <a:latin typeface="HG丸ｺﾞｼｯｸM-PRO" panose="020F0600000000000000" pitchFamily="50" charset="-128"/>
                <a:ea typeface="HG丸ｺﾞｼｯｸM-PRO" panose="020F0600000000000000" pitchFamily="50" charset="-128"/>
              </a:rPr>
              <a:t>障がい</a:t>
            </a:r>
            <a:r>
              <a:rPr lang="ja-JP" altLang="en-US" sz="1400" dirty="0">
                <a:latin typeface="HG丸ｺﾞｼｯｸM-PRO" panose="020F0600000000000000" pitchFamily="50" charset="-128"/>
                <a:ea typeface="HG丸ｺﾞｼｯｸM-PRO" panose="020F0600000000000000" pitchFamily="50" charset="-128"/>
              </a:rPr>
              <a:t>者の各協議会の運営を通じて、身近な地域での相談・情報提供から生活困窮者支援、虐待対応や成年後見制度の利用などの専門的な対応まで、必要なときに必要な支援が受けられるよう連携して取り組みました。</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各協議会の活動状況</a:t>
            </a: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pPr>
              <a:buFont typeface="Wingdings" panose="05000000000000000000" pitchFamily="2" charset="2"/>
              <a:buChar char="Ø"/>
            </a:pPr>
            <a:r>
              <a:rPr lang="ja-JP" altLang="en-US" sz="1400" dirty="0">
                <a:latin typeface="HG丸ｺﾞｼｯｸM-PRO" panose="020F0600000000000000" pitchFamily="50" charset="-128"/>
                <a:ea typeface="HG丸ｺﾞｼｯｸM-PRO" panose="020F0600000000000000" pitchFamily="50" charset="-128"/>
              </a:rPr>
              <a:t>各協議会の活動実績から継続した積極的な活動が実施されています。事例検討を伴う会議では、課題が複合化、複雑化し解決が難しい事例が増えており、今後ますます関係機関同士の連携を強化するなど、区域における総合的な相談支援体制の充実が求められます。</a:t>
            </a:r>
            <a:endParaRPr lang="en-US" altLang="ja-JP" sz="1400"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a:xfrm>
            <a:off x="7222201" y="6486890"/>
            <a:ext cx="2057400" cy="273844"/>
          </a:xfrm>
        </p:spPr>
        <p:txBody>
          <a:bodyPr/>
          <a:lstStyle/>
          <a:p>
            <a:fld id="{21ED86A7-1739-4457-9A7E-4B8ACB34DADF}" type="slidenum">
              <a:rPr kumimoji="1" lang="ja-JP" altLang="en-US" smtClean="0"/>
              <a:t>7</a:t>
            </a:fld>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2522905133"/>
              </p:ext>
            </p:extLst>
          </p:nvPr>
        </p:nvGraphicFramePr>
        <p:xfrm>
          <a:off x="678428" y="2143593"/>
          <a:ext cx="8745793" cy="3739435"/>
        </p:xfrm>
        <a:graphic>
          <a:graphicData uri="http://schemas.openxmlformats.org/drawingml/2006/table">
            <a:tbl>
              <a:tblPr firstRow="1" bandRow="1">
                <a:tableStyleId>{5C22544A-7EE6-4342-B048-85BDC9FD1C3A}</a:tableStyleId>
              </a:tblPr>
              <a:tblGrid>
                <a:gridCol w="272741">
                  <a:extLst>
                    <a:ext uri="{9D8B030D-6E8A-4147-A177-3AD203B41FA5}">
                      <a16:colId xmlns:a16="http://schemas.microsoft.com/office/drawing/2014/main" val="421512343"/>
                    </a:ext>
                  </a:extLst>
                </a:gridCol>
                <a:gridCol w="3517592">
                  <a:extLst>
                    <a:ext uri="{9D8B030D-6E8A-4147-A177-3AD203B41FA5}">
                      <a16:colId xmlns:a16="http://schemas.microsoft.com/office/drawing/2014/main" val="577889363"/>
                    </a:ext>
                  </a:extLst>
                </a:gridCol>
                <a:gridCol w="1017639">
                  <a:extLst>
                    <a:ext uri="{9D8B030D-6E8A-4147-A177-3AD203B41FA5}">
                      <a16:colId xmlns:a16="http://schemas.microsoft.com/office/drawing/2014/main" val="1190270000"/>
                    </a:ext>
                  </a:extLst>
                </a:gridCol>
                <a:gridCol w="958645">
                  <a:extLst>
                    <a:ext uri="{9D8B030D-6E8A-4147-A177-3AD203B41FA5}">
                      <a16:colId xmlns:a16="http://schemas.microsoft.com/office/drawing/2014/main" val="1019943992"/>
                    </a:ext>
                  </a:extLst>
                </a:gridCol>
                <a:gridCol w="1002891">
                  <a:extLst>
                    <a:ext uri="{9D8B030D-6E8A-4147-A177-3AD203B41FA5}">
                      <a16:colId xmlns:a16="http://schemas.microsoft.com/office/drawing/2014/main" val="3142284365"/>
                    </a:ext>
                  </a:extLst>
                </a:gridCol>
                <a:gridCol w="946556">
                  <a:extLst>
                    <a:ext uri="{9D8B030D-6E8A-4147-A177-3AD203B41FA5}">
                      <a16:colId xmlns:a16="http://schemas.microsoft.com/office/drawing/2014/main" val="3350211471"/>
                    </a:ext>
                  </a:extLst>
                </a:gridCol>
                <a:gridCol w="1029729">
                  <a:extLst>
                    <a:ext uri="{9D8B030D-6E8A-4147-A177-3AD203B41FA5}">
                      <a16:colId xmlns:a16="http://schemas.microsoft.com/office/drawing/2014/main" val="4188881657"/>
                    </a:ext>
                  </a:extLst>
                </a:gridCol>
              </a:tblGrid>
              <a:tr h="253403">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r>
                        <a:rPr kumimoji="1" lang="ja-JP" altLang="en-US" sz="1200" b="0" dirty="0">
                          <a:latin typeface="HG丸ｺﾞｼｯｸM-PRO" panose="020F0600000000000000" pitchFamily="50" charset="-128"/>
                          <a:ea typeface="HG丸ｺﾞｼｯｸM-PRO" panose="020F0600000000000000" pitchFamily="50" charset="-128"/>
                        </a:rPr>
                        <a:t>令和２年度</a:t>
                      </a:r>
                    </a:p>
                  </a:txBody>
                  <a:tcPr marL="68580" marR="68580" marT="34290" marB="34290"/>
                </a:tc>
                <a:tc>
                  <a:txBody>
                    <a:bodyPr/>
                    <a:lstStyle/>
                    <a:p>
                      <a:r>
                        <a:rPr kumimoji="1" lang="ja-JP" altLang="en-US" sz="1200" b="0" dirty="0">
                          <a:latin typeface="HG丸ｺﾞｼｯｸM-PRO" panose="020F0600000000000000" pitchFamily="50" charset="-128"/>
                          <a:ea typeface="HG丸ｺﾞｼｯｸM-PRO" panose="020F0600000000000000" pitchFamily="50" charset="-128"/>
                        </a:rPr>
                        <a:t>令和３年度</a:t>
                      </a:r>
                    </a:p>
                  </a:txBody>
                  <a:tcPr marL="68580" marR="68580" marT="34290" marB="34290"/>
                </a:tc>
                <a:tc>
                  <a:txBody>
                    <a:bodyPr/>
                    <a:lstStyle/>
                    <a:p>
                      <a:r>
                        <a:rPr kumimoji="1" lang="ja-JP" altLang="en-US" sz="1200" b="0" dirty="0">
                          <a:latin typeface="HG丸ｺﾞｼｯｸM-PRO" panose="020F0600000000000000" pitchFamily="50" charset="-128"/>
                          <a:ea typeface="HG丸ｺﾞｼｯｸM-PRO" panose="020F0600000000000000" pitchFamily="50" charset="-128"/>
                        </a:rPr>
                        <a:t>令和</a:t>
                      </a:r>
                      <a:r>
                        <a:rPr kumimoji="1" lang="en-US" altLang="ja-JP" sz="1200" b="0" dirty="0">
                          <a:latin typeface="HG丸ｺﾞｼｯｸM-PRO" panose="020F0600000000000000" pitchFamily="50" charset="-128"/>
                          <a:ea typeface="HG丸ｺﾞｼｯｸM-PRO" panose="020F0600000000000000" pitchFamily="50" charset="-128"/>
                        </a:rPr>
                        <a:t>4</a:t>
                      </a:r>
                      <a:r>
                        <a:rPr kumimoji="1" lang="ja-JP" altLang="en-US" sz="1200" b="0" dirty="0">
                          <a:latin typeface="HG丸ｺﾞｼｯｸM-PRO" panose="020F0600000000000000" pitchFamily="50" charset="-128"/>
                          <a:ea typeface="HG丸ｺﾞｼｯｸM-PRO" panose="020F0600000000000000" pitchFamily="50" charset="-128"/>
                        </a:rPr>
                        <a:t>年度</a:t>
                      </a:r>
                    </a:p>
                  </a:txBody>
                  <a:tcPr marL="68580" marR="68580" marT="34290" marB="34290"/>
                </a:tc>
                <a:tc>
                  <a:txBody>
                    <a:bodyPr/>
                    <a:lstStyle/>
                    <a:p>
                      <a:r>
                        <a:rPr kumimoji="1" lang="ja-JP" altLang="en-US" sz="1200" b="0" dirty="0">
                          <a:latin typeface="HG丸ｺﾞｼｯｸM-PRO" panose="020F0600000000000000" pitchFamily="50" charset="-128"/>
                          <a:ea typeface="HG丸ｺﾞｼｯｸM-PRO" panose="020F0600000000000000" pitchFamily="50" charset="-128"/>
                        </a:rPr>
                        <a:t>令和５年度</a:t>
                      </a:r>
                    </a:p>
                  </a:txBody>
                  <a:tcPr marL="68580" marR="68580" marT="34290" marB="34290"/>
                </a:tc>
                <a:tc>
                  <a:txBody>
                    <a:bodyPr/>
                    <a:lstStyle/>
                    <a:p>
                      <a:r>
                        <a:rPr kumimoji="1" lang="ja-JP" altLang="en-US" sz="1200" b="0" dirty="0">
                          <a:latin typeface="HG丸ｺﾞｼｯｸM-PRO" panose="020F0600000000000000" pitchFamily="50" charset="-128"/>
                          <a:ea typeface="HG丸ｺﾞｼｯｸM-PRO" panose="020F0600000000000000" pitchFamily="50" charset="-128"/>
                        </a:rPr>
                        <a:t>令和６年度</a:t>
                      </a:r>
                    </a:p>
                  </a:txBody>
                  <a:tcPr marL="68580" marR="68580" marT="34290" marB="34290"/>
                </a:tc>
                <a:extLst>
                  <a:ext uri="{0D108BD9-81ED-4DB2-BD59-A6C34878D82A}">
                    <a16:rowId xmlns:a16="http://schemas.microsoft.com/office/drawing/2014/main" val="29584460"/>
                  </a:ext>
                </a:extLst>
              </a:tr>
              <a:tr h="292856">
                <a:tc rowSpan="3">
                  <a:txBody>
                    <a:bodyPr/>
                    <a:lstStyle/>
                    <a:p>
                      <a:r>
                        <a:rPr kumimoji="1" lang="ja-JP" altLang="en-US" sz="1200" dirty="0">
                          <a:latin typeface="HG丸ｺﾞｼｯｸM-PRO" panose="020F0600000000000000" pitchFamily="50" charset="-128"/>
                          <a:ea typeface="HG丸ｺﾞｼｯｸM-PRO" panose="020F0600000000000000" pitchFamily="50" charset="-128"/>
                        </a:rPr>
                        <a:t>こども</a:t>
                      </a:r>
                    </a:p>
                  </a:txBody>
                  <a:tcPr marL="68580" marR="68580" marT="34290" marB="34290" vert="wordArtVertRtl"/>
                </a:tc>
                <a:tc>
                  <a:txBody>
                    <a:bodyPr/>
                    <a:lstStyle/>
                    <a:p>
                      <a:r>
                        <a:rPr kumimoji="1" lang="ja-JP" altLang="en-US" sz="1200" dirty="0">
                          <a:latin typeface="HG丸ｺﾞｼｯｸM-PRO" panose="020F0600000000000000" pitchFamily="50" charset="-128"/>
                          <a:ea typeface="HG丸ｺﾞｼｯｸM-PRO" panose="020F0600000000000000" pitchFamily="50" charset="-128"/>
                        </a:rPr>
                        <a:t>要保護児童対策地域協議会</a:t>
                      </a:r>
                    </a:p>
                  </a:txBody>
                  <a:tcPr marL="68580" marR="68580" marT="34290" marB="34290"/>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１</a:t>
                      </a:r>
                    </a:p>
                  </a:txBody>
                  <a:tcPr marL="68580" marR="68580" marT="34290" marB="34290"/>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１</a:t>
                      </a:r>
                    </a:p>
                  </a:txBody>
                  <a:tcPr marL="68580" marR="68580" marT="34290" marB="34290"/>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１</a:t>
                      </a:r>
                    </a:p>
                  </a:txBody>
                  <a:tcPr marL="68580" marR="68580" marT="34290" marB="34290"/>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１</a:t>
                      </a:r>
                    </a:p>
                  </a:txBody>
                  <a:tcPr marL="68580" marR="68580" marT="34290" marB="34290"/>
                </a:tc>
                <a:tc>
                  <a:txBody>
                    <a:bodyPr/>
                    <a:lstStyle/>
                    <a:p>
                      <a:pPr algn="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１</a:t>
                      </a:r>
                    </a:p>
                  </a:txBody>
                  <a:tcPr marL="68580" marR="68580" marT="34290" marB="34290"/>
                </a:tc>
                <a:extLst>
                  <a:ext uri="{0D108BD9-81ED-4DB2-BD59-A6C34878D82A}">
                    <a16:rowId xmlns:a16="http://schemas.microsoft.com/office/drawing/2014/main" val="2927532402"/>
                  </a:ext>
                </a:extLst>
              </a:tr>
              <a:tr h="292856">
                <a:tc vMerge="1">
                  <a:txBody>
                    <a:bodyPr/>
                    <a:lstStyle/>
                    <a:p>
                      <a:endParaRPr kumimoji="1" lang="ja-JP" altLang="en-US" dirty="0"/>
                    </a:p>
                  </a:txBody>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要保護児童対策地域協議会実務者会議</a:t>
                      </a:r>
                    </a:p>
                  </a:txBody>
                  <a:tcPr marL="68580" marR="68580" marT="34290" marB="34290"/>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１２</a:t>
                      </a:r>
                    </a:p>
                  </a:txBody>
                  <a:tcPr marL="68580" marR="68580" marT="34290" marB="34290"/>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１２</a:t>
                      </a:r>
                    </a:p>
                  </a:txBody>
                  <a:tcPr marL="68580" marR="68580" marT="34290" marB="34290"/>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１２</a:t>
                      </a:r>
                    </a:p>
                  </a:txBody>
                  <a:tcPr marL="68580" marR="68580" marT="34290" marB="34290"/>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１２</a:t>
                      </a:r>
                    </a:p>
                  </a:txBody>
                  <a:tcPr marL="68580" marR="68580" marT="34290" marB="34290"/>
                </a:tc>
                <a:tc>
                  <a:txBody>
                    <a:bodyPr/>
                    <a:lstStyle/>
                    <a:p>
                      <a:pPr algn="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１２</a:t>
                      </a:r>
                    </a:p>
                  </a:txBody>
                  <a:tcPr marL="68580" marR="68580" marT="34290" marB="34290"/>
                </a:tc>
                <a:extLst>
                  <a:ext uri="{0D108BD9-81ED-4DB2-BD59-A6C34878D82A}">
                    <a16:rowId xmlns:a16="http://schemas.microsoft.com/office/drawing/2014/main" val="3216614609"/>
                  </a:ext>
                </a:extLst>
              </a:tr>
              <a:tr h="292856">
                <a:tc vMerge="1">
                  <a:txBody>
                    <a:bodyPr/>
                    <a:lstStyle/>
                    <a:p>
                      <a:endParaRPr kumimoji="1" lang="ja-JP" altLang="en-US" dirty="0"/>
                    </a:p>
                  </a:txBody>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個別ケース会議</a:t>
                      </a:r>
                    </a:p>
                  </a:txBody>
                  <a:tcPr marL="68580" marR="68580" marT="34290" marB="34290"/>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３６</a:t>
                      </a:r>
                    </a:p>
                  </a:txBody>
                  <a:tcPr marL="68580" marR="68580" marT="34290" marB="34290"/>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３９</a:t>
                      </a:r>
                    </a:p>
                  </a:txBody>
                  <a:tcPr marL="68580" marR="68580" marT="34290" marB="34290"/>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４２</a:t>
                      </a:r>
                    </a:p>
                  </a:txBody>
                  <a:tcPr marL="68580" marR="68580" marT="34290" marB="34290"/>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３５</a:t>
                      </a:r>
                    </a:p>
                  </a:txBody>
                  <a:tcPr marL="68580" marR="68580" marT="34290" marB="34290"/>
                </a:tc>
                <a:tc>
                  <a:txBody>
                    <a:bodyPr/>
                    <a:lstStyle/>
                    <a:p>
                      <a:pPr algn="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５４</a:t>
                      </a:r>
                    </a:p>
                  </a:txBody>
                  <a:tcPr marL="68580" marR="68580" marT="34290" marB="34290"/>
                </a:tc>
                <a:extLst>
                  <a:ext uri="{0D108BD9-81ED-4DB2-BD59-A6C34878D82A}">
                    <a16:rowId xmlns:a16="http://schemas.microsoft.com/office/drawing/2014/main" val="1810411955"/>
                  </a:ext>
                </a:extLst>
              </a:tr>
              <a:tr h="292856">
                <a:tc rowSpan="3">
                  <a:txBody>
                    <a:bodyPr/>
                    <a:lstStyle/>
                    <a:p>
                      <a:r>
                        <a:rPr kumimoji="1" lang="ja-JP" altLang="en-US" sz="1200" dirty="0">
                          <a:latin typeface="HG丸ｺﾞｼｯｸM-PRO" panose="020F0600000000000000" pitchFamily="50" charset="-128"/>
                          <a:ea typeface="HG丸ｺﾞｼｯｸM-PRO" panose="020F0600000000000000" pitchFamily="50" charset="-128"/>
                        </a:rPr>
                        <a:t>高齢者</a:t>
                      </a:r>
                    </a:p>
                  </a:txBody>
                  <a:tcPr marL="68580" marR="68580" marT="34290" marB="34290" vert="wordArtVertRtl"/>
                </a:tc>
                <a:tc>
                  <a:txBody>
                    <a:bodyPr/>
                    <a:lstStyle/>
                    <a:p>
                      <a:r>
                        <a:rPr kumimoji="1" lang="ja-JP" altLang="en-US" sz="1200" dirty="0">
                          <a:latin typeface="HG丸ｺﾞｼｯｸM-PRO" panose="020F0600000000000000" pitchFamily="50" charset="-128"/>
                          <a:ea typeface="HG丸ｺﾞｼｯｸM-PRO" panose="020F0600000000000000" pitchFamily="50" charset="-128"/>
                        </a:rPr>
                        <a:t>地域包括支援センター運営協議会</a:t>
                      </a:r>
                    </a:p>
                  </a:txBody>
                  <a:tcPr marL="68580" marR="68580" marT="34290" marB="34290"/>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３</a:t>
                      </a:r>
                    </a:p>
                  </a:txBody>
                  <a:tcPr marL="68580" marR="68580" marT="34290" marB="34290"/>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３</a:t>
                      </a:r>
                    </a:p>
                  </a:txBody>
                  <a:tcPr marL="68580" marR="68580" marT="34290" marB="34290"/>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３</a:t>
                      </a:r>
                    </a:p>
                  </a:txBody>
                  <a:tcPr marL="68580" marR="68580" marT="34290" marB="34290"/>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３</a:t>
                      </a:r>
                    </a:p>
                  </a:txBody>
                  <a:tcPr marL="68580" marR="68580" marT="34290" marB="34290"/>
                </a:tc>
                <a:tc>
                  <a:txBody>
                    <a:bodyPr/>
                    <a:lstStyle/>
                    <a:p>
                      <a:pPr algn="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３</a:t>
                      </a:r>
                    </a:p>
                  </a:txBody>
                  <a:tcPr marL="68580" marR="68580" marT="34290" marB="34290"/>
                </a:tc>
                <a:extLst>
                  <a:ext uri="{0D108BD9-81ED-4DB2-BD59-A6C34878D82A}">
                    <a16:rowId xmlns:a16="http://schemas.microsoft.com/office/drawing/2014/main" val="930481706"/>
                  </a:ext>
                </a:extLst>
              </a:tr>
              <a:tr h="292856">
                <a:tc vMerge="1">
                  <a:txBody>
                    <a:bodyPr/>
                    <a:lstStyle/>
                    <a:p>
                      <a:endParaRPr kumimoji="1" lang="ja-JP" altLang="en-US" dirty="0"/>
                    </a:p>
                  </a:txBody>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高齢者支援担当者部会</a:t>
                      </a:r>
                    </a:p>
                  </a:txBody>
                  <a:tcPr marL="68580" marR="68580" marT="34290" marB="34290"/>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２</a:t>
                      </a:r>
                    </a:p>
                  </a:txBody>
                  <a:tcPr marL="68580" marR="68580" marT="34290" marB="34290"/>
                </a:tc>
                <a:tc>
                  <a:txBody>
                    <a:bodyPr/>
                    <a:lstStyle/>
                    <a:p>
                      <a:pPr algn="r"/>
                      <a:r>
                        <a:rPr kumimoji="1" lang="en-US" altLang="ja-JP" sz="1200" dirty="0">
                          <a:latin typeface="HG丸ｺﾞｼｯｸM-PRO" panose="020F0600000000000000" pitchFamily="50" charset="-128"/>
                          <a:ea typeface="HG丸ｺﾞｼｯｸM-PRO" panose="020F0600000000000000" pitchFamily="50" charset="-128"/>
                        </a:rPr>
                        <a:t>3</a:t>
                      </a:r>
                      <a:endParaRPr kumimoji="1" lang="ja-JP" altLang="en-US" sz="12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２</a:t>
                      </a:r>
                    </a:p>
                  </a:txBody>
                  <a:tcPr marL="68580" marR="68580" marT="34290" marB="34290"/>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２</a:t>
                      </a:r>
                    </a:p>
                  </a:txBody>
                  <a:tcPr marL="68580" marR="68580" marT="34290" marB="34290"/>
                </a:tc>
                <a:tc>
                  <a:txBody>
                    <a:bodyPr/>
                    <a:lstStyle/>
                    <a:p>
                      <a:pPr algn="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２</a:t>
                      </a:r>
                    </a:p>
                  </a:txBody>
                  <a:tcPr marL="68580" marR="68580" marT="34290" marB="34290"/>
                </a:tc>
                <a:extLst>
                  <a:ext uri="{0D108BD9-81ED-4DB2-BD59-A6C34878D82A}">
                    <a16:rowId xmlns:a16="http://schemas.microsoft.com/office/drawing/2014/main" val="392832286"/>
                  </a:ext>
                </a:extLst>
              </a:tr>
              <a:tr h="292856">
                <a:tc vMerge="1">
                  <a:txBody>
                    <a:bodyPr/>
                    <a:lstStyle/>
                    <a:p>
                      <a:endParaRPr kumimoji="1" lang="ja-JP" altLang="en-US" dirty="0"/>
                    </a:p>
                  </a:txBody>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地域ケア会議（個別事例検討）</a:t>
                      </a:r>
                    </a:p>
                  </a:txBody>
                  <a:tcPr marL="68580" marR="68580" marT="34290" marB="34290"/>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３０</a:t>
                      </a:r>
                    </a:p>
                  </a:txBody>
                  <a:tcPr marL="68580" marR="68580" marT="34290" marB="34290"/>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４</a:t>
                      </a:r>
                      <a:r>
                        <a:rPr kumimoji="1" lang="en-US" altLang="ja-JP" sz="1200" dirty="0">
                          <a:latin typeface="HG丸ｺﾞｼｯｸM-PRO" panose="020F0600000000000000" pitchFamily="50" charset="-128"/>
                          <a:ea typeface="HG丸ｺﾞｼｯｸM-PRO" panose="020F0600000000000000" pitchFamily="50" charset="-128"/>
                        </a:rPr>
                        <a:t>5</a:t>
                      </a:r>
                      <a:endParaRPr kumimoji="1" lang="ja-JP" altLang="en-US" sz="12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４５</a:t>
                      </a:r>
                    </a:p>
                  </a:txBody>
                  <a:tcPr marL="68580" marR="68580" marT="34290" marB="34290"/>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２２</a:t>
                      </a:r>
                    </a:p>
                  </a:txBody>
                  <a:tcPr marL="68580" marR="68580" marT="34290" marB="34290"/>
                </a:tc>
                <a:tc>
                  <a:txBody>
                    <a:bodyPr/>
                    <a:lstStyle/>
                    <a:p>
                      <a:pPr algn="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１５</a:t>
                      </a:r>
                    </a:p>
                  </a:txBody>
                  <a:tcPr marL="68580" marR="68580" marT="34290" marB="34290"/>
                </a:tc>
                <a:extLst>
                  <a:ext uri="{0D108BD9-81ED-4DB2-BD59-A6C34878D82A}">
                    <a16:rowId xmlns:a16="http://schemas.microsoft.com/office/drawing/2014/main" val="834655908"/>
                  </a:ext>
                </a:extLst>
              </a:tr>
              <a:tr h="292856">
                <a:tc rowSpan="6">
                  <a:txBody>
                    <a:bodyPr/>
                    <a:lstStyle/>
                    <a:p>
                      <a:r>
                        <a:rPr lang="ja-JP" altLang="en-US" sz="1200" dirty="0" err="1">
                          <a:latin typeface="HG丸ｺﾞｼｯｸM-PRO" panose="020F0600000000000000" pitchFamily="50" charset="-128"/>
                          <a:ea typeface="HG丸ｺﾞｼｯｸM-PRO" panose="020F0600000000000000" pitchFamily="50" charset="-128"/>
                        </a:rPr>
                        <a:t>障がい</a:t>
                      </a:r>
                      <a:r>
                        <a:rPr lang="ja-JP" altLang="en-US" sz="1200" dirty="0">
                          <a:latin typeface="HG丸ｺﾞｼｯｸM-PRO" panose="020F0600000000000000" pitchFamily="50" charset="-128"/>
                          <a:ea typeface="HG丸ｺﾞｼｯｸM-PRO" panose="020F0600000000000000" pitchFamily="50" charset="-128"/>
                        </a:rPr>
                        <a:t>者</a:t>
                      </a:r>
                    </a:p>
                  </a:txBody>
                  <a:tcPr marL="68580" marR="68580" marT="34290" marB="34290" vert="wordArtVertRtl"/>
                </a:tc>
                <a:tc>
                  <a:txBody>
                    <a:bodyPr/>
                    <a:lstStyle/>
                    <a:p>
                      <a:r>
                        <a:rPr lang="ja-JP" altLang="en-US" sz="1200" dirty="0">
                          <a:latin typeface="HG丸ｺﾞｼｯｸM-PRO" panose="020F0600000000000000" pitchFamily="50" charset="-128"/>
                          <a:ea typeface="HG丸ｺﾞｼｯｸM-PRO" panose="020F0600000000000000" pitchFamily="50" charset="-128"/>
                        </a:rPr>
                        <a:t>地域自立支援協議会（本会議）</a:t>
                      </a:r>
                    </a:p>
                  </a:txBody>
                  <a:tcPr marL="68580" marR="68580" marT="34290" marB="34290"/>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２</a:t>
                      </a:r>
                    </a:p>
                  </a:txBody>
                  <a:tcPr marL="68580" marR="68580" marT="34290" marB="34290"/>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２</a:t>
                      </a:r>
                    </a:p>
                  </a:txBody>
                  <a:tcPr marL="68580" marR="68580" marT="34290" marB="34290"/>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２</a:t>
                      </a:r>
                    </a:p>
                  </a:txBody>
                  <a:tcPr marL="68580" marR="68580" marT="34290" marB="34290"/>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２</a:t>
                      </a:r>
                    </a:p>
                  </a:txBody>
                  <a:tcPr marL="68580" marR="68580" marT="34290" marB="34290"/>
                </a:tc>
                <a:tc>
                  <a:txBody>
                    <a:bodyPr/>
                    <a:lstStyle/>
                    <a:p>
                      <a:pPr algn="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２</a:t>
                      </a:r>
                    </a:p>
                  </a:txBody>
                  <a:tcPr marL="68580" marR="68580" marT="34290" marB="34290"/>
                </a:tc>
                <a:extLst>
                  <a:ext uri="{0D108BD9-81ED-4DB2-BD59-A6C34878D82A}">
                    <a16:rowId xmlns:a16="http://schemas.microsoft.com/office/drawing/2014/main" val="2775622753"/>
                  </a:ext>
                </a:extLst>
              </a:tr>
              <a:tr h="292856">
                <a:tc vMerge="1">
                  <a:txBody>
                    <a:bodyPr/>
                    <a:lstStyle/>
                    <a:p>
                      <a:endParaRPr kumimoji="1" lang="ja-JP" altLang="en-US" dirty="0"/>
                    </a:p>
                  </a:txBody>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事務局会議</a:t>
                      </a:r>
                      <a:endParaRPr kumimoji="1" lang="en-US" altLang="ja-JP" sz="12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５</a:t>
                      </a:r>
                    </a:p>
                  </a:txBody>
                  <a:tcPr marL="68580" marR="68580" marT="34290" marB="34290"/>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８</a:t>
                      </a:r>
                    </a:p>
                  </a:txBody>
                  <a:tcPr marL="68580" marR="68580" marT="34290" marB="34290"/>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８</a:t>
                      </a:r>
                    </a:p>
                  </a:txBody>
                  <a:tcPr marL="68580" marR="68580" marT="34290" marB="34290"/>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１０</a:t>
                      </a:r>
                    </a:p>
                  </a:txBody>
                  <a:tcPr marL="68580" marR="68580" marT="34290" marB="34290"/>
                </a:tc>
                <a:tc>
                  <a:txBody>
                    <a:bodyPr/>
                    <a:lstStyle/>
                    <a:p>
                      <a:pPr algn="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１０</a:t>
                      </a:r>
                    </a:p>
                  </a:txBody>
                  <a:tcPr marL="68580" marR="68580" marT="34290" marB="34290"/>
                </a:tc>
                <a:extLst>
                  <a:ext uri="{0D108BD9-81ED-4DB2-BD59-A6C34878D82A}">
                    <a16:rowId xmlns:a16="http://schemas.microsoft.com/office/drawing/2014/main" val="1118367446"/>
                  </a:ext>
                </a:extLst>
              </a:tr>
              <a:tr h="292856">
                <a:tc vMerge="1">
                  <a:txBody>
                    <a:bodyPr/>
                    <a:lstStyle/>
                    <a:p>
                      <a:endParaRPr kumimoji="1" lang="ja-JP" altLang="en-US" dirty="0"/>
                    </a:p>
                  </a:txBody>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相談支援部会</a:t>
                      </a:r>
                    </a:p>
                  </a:txBody>
                  <a:tcPr marL="68580" marR="68580" marT="34290" marB="34290"/>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７</a:t>
                      </a:r>
                    </a:p>
                  </a:txBody>
                  <a:tcPr marL="68580" marR="68580" marT="34290" marB="34290"/>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９</a:t>
                      </a:r>
                    </a:p>
                  </a:txBody>
                  <a:tcPr marL="68580" marR="68580" marT="34290" marB="34290"/>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１１</a:t>
                      </a:r>
                    </a:p>
                  </a:txBody>
                  <a:tcPr marL="68580" marR="68580" marT="34290" marB="34290"/>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１２</a:t>
                      </a:r>
                    </a:p>
                  </a:txBody>
                  <a:tcPr marL="68580" marR="68580" marT="34290" marB="34290"/>
                </a:tc>
                <a:tc>
                  <a:txBody>
                    <a:bodyPr/>
                    <a:lstStyle/>
                    <a:p>
                      <a:pPr algn="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１２</a:t>
                      </a:r>
                    </a:p>
                  </a:txBody>
                  <a:tcPr marL="68580" marR="68580" marT="34290" marB="34290"/>
                </a:tc>
                <a:extLst>
                  <a:ext uri="{0D108BD9-81ED-4DB2-BD59-A6C34878D82A}">
                    <a16:rowId xmlns:a16="http://schemas.microsoft.com/office/drawing/2014/main" val="1472426279"/>
                  </a:ext>
                </a:extLst>
              </a:tr>
              <a:tr h="292856">
                <a:tc vMerge="1">
                  <a:txBody>
                    <a:bodyPr/>
                    <a:lstStyle/>
                    <a:p>
                      <a:endParaRPr kumimoji="1" lang="ja-JP" altLang="en-US" dirty="0"/>
                    </a:p>
                  </a:txBody>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こども部会</a:t>
                      </a:r>
                    </a:p>
                  </a:txBody>
                  <a:tcPr marL="68580" marR="68580" marT="34290" marB="34290"/>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４</a:t>
                      </a:r>
                    </a:p>
                  </a:txBody>
                  <a:tcPr marL="68580" marR="68580" marT="34290" marB="34290"/>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４</a:t>
                      </a:r>
                    </a:p>
                  </a:txBody>
                  <a:tcPr marL="68580" marR="68580" marT="34290" marB="34290"/>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４</a:t>
                      </a:r>
                    </a:p>
                  </a:txBody>
                  <a:tcPr marL="68580" marR="68580" marT="34290" marB="34290"/>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４</a:t>
                      </a:r>
                    </a:p>
                  </a:txBody>
                  <a:tcPr marL="68580" marR="68580" marT="34290" marB="34290"/>
                </a:tc>
                <a:tc>
                  <a:txBody>
                    <a:bodyPr/>
                    <a:lstStyle/>
                    <a:p>
                      <a:pPr algn="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４</a:t>
                      </a:r>
                    </a:p>
                  </a:txBody>
                  <a:tcPr marL="68580" marR="68580" marT="34290" marB="34290"/>
                </a:tc>
                <a:extLst>
                  <a:ext uri="{0D108BD9-81ED-4DB2-BD59-A6C34878D82A}">
                    <a16:rowId xmlns:a16="http://schemas.microsoft.com/office/drawing/2014/main" val="804474438"/>
                  </a:ext>
                </a:extLst>
              </a:tr>
              <a:tr h="278736">
                <a:tc vMerge="1">
                  <a:txBody>
                    <a:bodyPr/>
                    <a:lstStyle/>
                    <a:p>
                      <a:endParaRPr kumimoji="1" lang="ja-JP" altLang="en-US" dirty="0"/>
                    </a:p>
                  </a:txBody>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就労・日中活動部会</a:t>
                      </a:r>
                    </a:p>
                  </a:txBody>
                  <a:tcPr marL="68580" marR="68580" marT="34290" marB="34290"/>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５</a:t>
                      </a:r>
                    </a:p>
                  </a:txBody>
                  <a:tcPr marL="68580" marR="68580" marT="34290" marB="34290"/>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４</a:t>
                      </a:r>
                    </a:p>
                  </a:txBody>
                  <a:tcPr marL="68580" marR="68580" marT="34290" marB="34290"/>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６</a:t>
                      </a:r>
                    </a:p>
                  </a:txBody>
                  <a:tcPr marL="68580" marR="68580" marT="34290" marB="34290"/>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６</a:t>
                      </a:r>
                    </a:p>
                  </a:txBody>
                  <a:tcPr marL="68580" marR="68580" marT="34290" marB="34290"/>
                </a:tc>
                <a:tc>
                  <a:txBody>
                    <a:bodyPr/>
                    <a:lstStyle/>
                    <a:p>
                      <a:pPr algn="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６</a:t>
                      </a:r>
                    </a:p>
                  </a:txBody>
                  <a:tcPr marL="68580" marR="68580" marT="34290" marB="34290"/>
                </a:tc>
                <a:extLst>
                  <a:ext uri="{0D108BD9-81ED-4DB2-BD59-A6C34878D82A}">
                    <a16:rowId xmlns:a16="http://schemas.microsoft.com/office/drawing/2014/main" val="920724491"/>
                  </a:ext>
                </a:extLst>
              </a:tr>
              <a:tr h="278736">
                <a:tc vMerge="1">
                  <a:txBody>
                    <a:bodyPr/>
                    <a:lstStyle/>
                    <a:p>
                      <a:endParaRPr kumimoji="1" lang="ja-JP" altLang="en-US"/>
                    </a:p>
                  </a:txBody>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グループホーム部会（令和５年度新設）</a:t>
                      </a:r>
                    </a:p>
                  </a:txBody>
                  <a:tcPr marL="68580" marR="68580" marT="34290" marB="34290">
                    <a:solidFill>
                      <a:schemeClr val="accent5">
                        <a:lumMod val="20000"/>
                        <a:lumOff val="80000"/>
                      </a:schemeClr>
                    </a:solidFill>
                  </a:tcPr>
                </a:tc>
                <a:tc>
                  <a:txBody>
                    <a:bodyPr/>
                    <a:lstStyle/>
                    <a:p>
                      <a:pPr algn="r"/>
                      <a:r>
                        <a:rPr kumimoji="1" lang="en-US" altLang="ja-JP" sz="1200" dirty="0">
                          <a:latin typeface="HG丸ｺﾞｼｯｸM-PRO" panose="020F0600000000000000" pitchFamily="50" charset="-128"/>
                          <a:ea typeface="HG丸ｺﾞｼｯｸM-PRO" panose="020F0600000000000000" pitchFamily="50" charset="-128"/>
                        </a:rPr>
                        <a:t>―</a:t>
                      </a:r>
                      <a:endParaRPr kumimoji="1" lang="ja-JP" altLang="en-US" sz="1200" dirty="0">
                        <a:latin typeface="HG丸ｺﾞｼｯｸM-PRO" panose="020F0600000000000000" pitchFamily="50" charset="-128"/>
                        <a:ea typeface="HG丸ｺﾞｼｯｸM-PRO" panose="020F0600000000000000" pitchFamily="50" charset="-128"/>
                      </a:endParaRPr>
                    </a:p>
                  </a:txBody>
                  <a:tcPr marL="68580" marR="68580" marT="34290" marB="34290">
                    <a:solidFill>
                      <a:schemeClr val="accent5">
                        <a:lumMod val="20000"/>
                        <a:lumOff val="80000"/>
                      </a:schemeClr>
                    </a:solidFill>
                  </a:tcPr>
                </a:tc>
                <a:tc>
                  <a:txBody>
                    <a:bodyPr/>
                    <a:lstStyle/>
                    <a:p>
                      <a:pPr algn="r"/>
                      <a:r>
                        <a:rPr kumimoji="1" lang="en-US" altLang="ja-JP" sz="1200" dirty="0">
                          <a:latin typeface="HG丸ｺﾞｼｯｸM-PRO" panose="020F0600000000000000" pitchFamily="50" charset="-128"/>
                          <a:ea typeface="HG丸ｺﾞｼｯｸM-PRO" panose="020F0600000000000000" pitchFamily="50" charset="-128"/>
                        </a:rPr>
                        <a:t>―</a:t>
                      </a:r>
                      <a:endParaRPr kumimoji="1" lang="ja-JP" altLang="en-US" sz="1200" dirty="0">
                        <a:latin typeface="HG丸ｺﾞｼｯｸM-PRO" panose="020F0600000000000000" pitchFamily="50" charset="-128"/>
                        <a:ea typeface="HG丸ｺﾞｼｯｸM-PRO" panose="020F0600000000000000" pitchFamily="50" charset="-128"/>
                      </a:endParaRPr>
                    </a:p>
                  </a:txBody>
                  <a:tcPr marL="68580" marR="68580" marT="34290" marB="34290">
                    <a:solidFill>
                      <a:schemeClr val="accent5">
                        <a:lumMod val="20000"/>
                        <a:lumOff val="80000"/>
                      </a:schemeClr>
                    </a:solidFill>
                  </a:tcPr>
                </a:tc>
                <a:tc>
                  <a:txBody>
                    <a:bodyPr/>
                    <a:lstStyle/>
                    <a:p>
                      <a:pPr algn="r"/>
                      <a:r>
                        <a:rPr kumimoji="1" lang="en-US" altLang="ja-JP" sz="1200" dirty="0">
                          <a:latin typeface="HG丸ｺﾞｼｯｸM-PRO" panose="020F0600000000000000" pitchFamily="50" charset="-128"/>
                          <a:ea typeface="HG丸ｺﾞｼｯｸM-PRO" panose="020F0600000000000000" pitchFamily="50" charset="-128"/>
                        </a:rPr>
                        <a:t>―</a:t>
                      </a:r>
                      <a:endParaRPr kumimoji="1" lang="ja-JP" altLang="en-US" sz="1200" dirty="0">
                        <a:latin typeface="HG丸ｺﾞｼｯｸM-PRO" panose="020F0600000000000000" pitchFamily="50" charset="-128"/>
                        <a:ea typeface="HG丸ｺﾞｼｯｸM-PRO" panose="020F0600000000000000" pitchFamily="50" charset="-128"/>
                      </a:endParaRPr>
                    </a:p>
                  </a:txBody>
                  <a:tcPr marL="68580" marR="68580" marT="34290" marB="34290">
                    <a:solidFill>
                      <a:schemeClr val="accent5">
                        <a:lumMod val="20000"/>
                        <a:lumOff val="80000"/>
                      </a:schemeClr>
                    </a:solidFill>
                  </a:tcPr>
                </a:tc>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６</a:t>
                      </a:r>
                    </a:p>
                  </a:txBody>
                  <a:tcPr marL="68580" marR="68580" marT="34290" marB="34290">
                    <a:solidFill>
                      <a:schemeClr val="accent5">
                        <a:lumMod val="20000"/>
                        <a:lumOff val="80000"/>
                      </a:schemeClr>
                    </a:solidFill>
                  </a:tcPr>
                </a:tc>
                <a:tc>
                  <a:txBody>
                    <a:bodyPr/>
                    <a:lstStyle/>
                    <a:p>
                      <a:pPr algn="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６</a:t>
                      </a:r>
                    </a:p>
                  </a:txBody>
                  <a:tcPr marL="68580" marR="68580" marT="34290" marB="34290">
                    <a:solidFill>
                      <a:schemeClr val="accent5">
                        <a:lumMod val="20000"/>
                        <a:lumOff val="80000"/>
                      </a:schemeClr>
                    </a:solidFill>
                  </a:tcPr>
                </a:tc>
                <a:extLst>
                  <a:ext uri="{0D108BD9-81ED-4DB2-BD59-A6C34878D82A}">
                    <a16:rowId xmlns:a16="http://schemas.microsoft.com/office/drawing/2014/main" val="1246716976"/>
                  </a:ext>
                </a:extLst>
              </a:tr>
            </a:tbl>
          </a:graphicData>
        </a:graphic>
      </p:graphicFrame>
      <p:sp>
        <p:nvSpPr>
          <p:cNvPr id="7" name="テキスト ボックス 5"/>
          <p:cNvSpPr txBox="1"/>
          <p:nvPr/>
        </p:nvSpPr>
        <p:spPr>
          <a:xfrm>
            <a:off x="8716673" y="1678898"/>
            <a:ext cx="707548" cy="43088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100" dirty="0">
                <a:latin typeface="HG丸ｺﾞｼｯｸM-PRO" panose="020F0600000000000000" pitchFamily="50" charset="-128"/>
                <a:ea typeface="HG丸ｺﾞｼｯｸM-PRO" panose="020F0600000000000000" pitchFamily="50" charset="-128"/>
              </a:rPr>
              <a:t>　　（回）</a:t>
            </a:r>
          </a:p>
        </p:txBody>
      </p:sp>
    </p:spTree>
    <p:extLst>
      <p:ext uri="{BB962C8B-B14F-4D97-AF65-F5344CB8AC3E}">
        <p14:creationId xmlns:p14="http://schemas.microsoft.com/office/powerpoint/2010/main" val="2653103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6781" y="286313"/>
            <a:ext cx="7747668" cy="519545"/>
          </a:xfrm>
        </p:spPr>
        <p:txBody>
          <a:bodyPr>
            <a:noAutofit/>
          </a:bodyPr>
          <a:lstStyle/>
          <a:p>
            <a:r>
              <a:rPr kumimoji="1" lang="ja-JP" altLang="en-US" sz="3200" dirty="0">
                <a:latin typeface="HG丸ｺﾞｼｯｸM-PRO" panose="020F0600000000000000" pitchFamily="50" charset="-128"/>
                <a:ea typeface="HG丸ｺﾞｼｯｸM-PRO" panose="020F0600000000000000" pitchFamily="50" charset="-128"/>
              </a:rPr>
              <a:t>相談が支援に結びつくつながりづくり</a:t>
            </a:r>
          </a:p>
        </p:txBody>
      </p:sp>
      <p:sp>
        <p:nvSpPr>
          <p:cNvPr id="3" name="コンテンツ プレースホルダー 2"/>
          <p:cNvSpPr>
            <a:spLocks noGrp="1"/>
          </p:cNvSpPr>
          <p:nvPr>
            <p:ph idx="1"/>
          </p:nvPr>
        </p:nvSpPr>
        <p:spPr>
          <a:xfrm>
            <a:off x="676781" y="1112825"/>
            <a:ext cx="8675037" cy="5239617"/>
          </a:xfrm>
        </p:spPr>
        <p:txBody>
          <a:bodyPr>
            <a:noAutofit/>
          </a:bodyPr>
          <a:lstStyle/>
          <a:p>
            <a:r>
              <a:rPr lang="ja-JP" altLang="en-US" sz="1400" dirty="0">
                <a:latin typeface="HG丸ｺﾞｼｯｸM-PRO" panose="020F0600000000000000" pitchFamily="50" charset="-128"/>
                <a:ea typeface="HG丸ｺﾞｼｯｸM-PRO" panose="020F0600000000000000" pitchFamily="50" charset="-128"/>
              </a:rPr>
              <a:t>区役所では、令和元年６月より、一つの相談支援機関だけでは解決できない複合的な課題を抱えた人や世帯に対し、各相談支援機関や地域住民、行政等が分野を超えて連携し、支援することができるよう、相談支援体制の充実を図っています。</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地域や親族、職場等の社会的なつながりが途絶え、支援を求めること又は支援を利用することが困難であり、相談支援に結びつきにくい、「社会的つながりが希薄な世帯」に対し、支援の仕組みにつなげることが課題とされています。</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総合的な相談支援体制の充実事業　　</a:t>
            </a: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a:p>
            <a:pPr marL="0" indent="0">
              <a:lnSpc>
                <a:spcPct val="150000"/>
              </a:lnSpc>
              <a:buNone/>
            </a:pP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br>
              <a:rPr lang="en-US" altLang="ja-JP" sz="1400" dirty="0">
                <a:latin typeface="HG丸ｺﾞｼｯｸM-PRO" panose="020F0600000000000000" pitchFamily="50" charset="-128"/>
                <a:ea typeface="HG丸ｺﾞｼｯｸM-PRO" panose="020F0600000000000000" pitchFamily="50" charset="-128"/>
              </a:rPr>
            </a:br>
            <a:r>
              <a:rPr lang="ja-JP" altLang="en-US" sz="1400" dirty="0">
                <a:latin typeface="HG丸ｺﾞｼｯｸM-PRO" panose="020F0600000000000000" pitchFamily="50" charset="-128"/>
                <a:ea typeface="HG丸ｺﾞｼｯｸM-PRO" panose="020F0600000000000000" pitchFamily="50" charset="-128"/>
              </a:rPr>
              <a:t>　　必要に応じて、総合的な相談支援調整の場「つながる場」を開催したほか、相談支援機関・地域関係　　　　　　　　</a:t>
            </a:r>
            <a:br>
              <a:rPr lang="en-US" altLang="ja-JP" sz="1400" dirty="0">
                <a:latin typeface="HG丸ｺﾞｼｯｸM-PRO" panose="020F0600000000000000" pitchFamily="50" charset="-128"/>
                <a:ea typeface="HG丸ｺﾞｼｯｸM-PRO" panose="020F0600000000000000" pitchFamily="50" charset="-128"/>
              </a:rPr>
            </a:br>
            <a:r>
              <a:rPr lang="ja-JP" altLang="en-US" sz="1400" dirty="0">
                <a:latin typeface="HG丸ｺﾞｼｯｸM-PRO" panose="020F0600000000000000" pitchFamily="50" charset="-128"/>
                <a:ea typeface="HG丸ｺﾞｼｯｸM-PRO" panose="020F0600000000000000" pitchFamily="50" charset="-128"/>
              </a:rPr>
              <a:t>　　者・区職員等の連携を促進する研修会の開催、相談支援機関・地域関係者・区職員等が活用する共通</a:t>
            </a:r>
            <a:br>
              <a:rPr lang="en-US" altLang="ja-JP" sz="1400" dirty="0">
                <a:latin typeface="HG丸ｺﾞｼｯｸM-PRO" panose="020F0600000000000000" pitchFamily="50" charset="-128"/>
                <a:ea typeface="HG丸ｺﾞｼｯｸM-PRO" panose="020F0600000000000000" pitchFamily="50" charset="-128"/>
              </a:rPr>
            </a:br>
            <a:r>
              <a:rPr lang="ja-JP" altLang="en-US" sz="1400" dirty="0">
                <a:latin typeface="HG丸ｺﾞｼｯｸM-PRO" panose="020F0600000000000000" pitchFamily="50" charset="-128"/>
                <a:ea typeface="HG丸ｺﾞｼｯｸM-PRO" panose="020F0600000000000000" pitchFamily="50" charset="-128"/>
              </a:rPr>
              <a:t>　　ツールの作成を行い、相談支援機関の顔の見える関係づくりを促進しました。　　　　　　　　　　　　　　　　　　　　　　</a:t>
            </a:r>
            <a:endParaRPr lang="en-US" altLang="ja-JP" sz="1400" dirty="0">
              <a:latin typeface="HG丸ｺﾞｼｯｸM-PRO" panose="020F0600000000000000" pitchFamily="50" charset="-128"/>
              <a:ea typeface="HG丸ｺﾞｼｯｸM-PRO" panose="020F0600000000000000" pitchFamily="50" charset="-128"/>
            </a:endParaRPr>
          </a:p>
          <a:p>
            <a:pPr>
              <a:buFont typeface="Wingdings" panose="05000000000000000000" pitchFamily="2" charset="2"/>
              <a:buChar char="Ø"/>
            </a:pPr>
            <a:r>
              <a:rPr lang="ja-JP" altLang="en-US" sz="1400" dirty="0">
                <a:latin typeface="HG丸ｺﾞｼｯｸM-PRO" panose="020F0600000000000000" pitchFamily="50" charset="-128"/>
                <a:ea typeface="HG丸ｺﾞｼｯｸM-PRO" panose="020F0600000000000000" pitchFamily="50" charset="-128"/>
              </a:rPr>
              <a:t>必要な時に必要な支援が受けられるよう、複合的課題を抱える支援困難事例に対して横断的に関係者が一堂に会し、支援方針を共有し適切な支援につなげるため、分野を超えて連携し支援することができる相談支援体制の充実を図っています。また、「社会的なつながりが希薄な世帯」への支援に対し、当課題の職員への周知徹底や職員全体の感度とスキルの向上及び庁内外問わず連携のための顔の見える関係づくりがより重要になっています。</a:t>
            </a:r>
            <a:endParaRPr lang="en-US" altLang="ja-JP" sz="1400"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a:xfrm>
            <a:off x="7124282" y="6405419"/>
            <a:ext cx="2228850" cy="365125"/>
          </a:xfrm>
        </p:spPr>
        <p:txBody>
          <a:bodyPr/>
          <a:lstStyle/>
          <a:p>
            <a:fld id="{21ED86A7-1739-4457-9A7E-4B8ACB34DADF}" type="slidenum">
              <a:rPr kumimoji="1" lang="ja-JP" altLang="en-US" smtClean="0"/>
              <a:t>8</a:t>
            </a:fld>
            <a:endParaRPr kumimoji="1" lang="ja-JP" altLang="en-US" dirty="0"/>
          </a:p>
        </p:txBody>
      </p:sp>
      <p:graphicFrame>
        <p:nvGraphicFramePr>
          <p:cNvPr id="10" name="表 9"/>
          <p:cNvGraphicFramePr>
            <a:graphicFrameLocks noGrp="1"/>
          </p:cNvGraphicFramePr>
          <p:nvPr>
            <p:extLst>
              <p:ext uri="{D42A27DB-BD31-4B8C-83A1-F6EECF244321}">
                <p14:modId xmlns:p14="http://schemas.microsoft.com/office/powerpoint/2010/main" val="3434256609"/>
              </p:ext>
            </p:extLst>
          </p:nvPr>
        </p:nvGraphicFramePr>
        <p:xfrm>
          <a:off x="1075284" y="2928143"/>
          <a:ext cx="7984310" cy="972804"/>
        </p:xfrm>
        <a:graphic>
          <a:graphicData uri="http://schemas.openxmlformats.org/drawingml/2006/table">
            <a:tbl>
              <a:tblPr firstRow="1" bandRow="1">
                <a:tableStyleId>{5C22544A-7EE6-4342-B048-85BDC9FD1C3A}</a:tableStyleId>
              </a:tblPr>
              <a:tblGrid>
                <a:gridCol w="2061811">
                  <a:extLst>
                    <a:ext uri="{9D8B030D-6E8A-4147-A177-3AD203B41FA5}">
                      <a16:colId xmlns:a16="http://schemas.microsoft.com/office/drawing/2014/main" val="3849068154"/>
                    </a:ext>
                  </a:extLst>
                </a:gridCol>
                <a:gridCol w="1181687">
                  <a:extLst>
                    <a:ext uri="{9D8B030D-6E8A-4147-A177-3AD203B41FA5}">
                      <a16:colId xmlns:a16="http://schemas.microsoft.com/office/drawing/2014/main" val="975514629"/>
                    </a:ext>
                  </a:extLst>
                </a:gridCol>
                <a:gridCol w="1280160">
                  <a:extLst>
                    <a:ext uri="{9D8B030D-6E8A-4147-A177-3AD203B41FA5}">
                      <a16:colId xmlns:a16="http://schemas.microsoft.com/office/drawing/2014/main" val="668353769"/>
                    </a:ext>
                  </a:extLst>
                </a:gridCol>
                <a:gridCol w="1209821">
                  <a:extLst>
                    <a:ext uri="{9D8B030D-6E8A-4147-A177-3AD203B41FA5}">
                      <a16:colId xmlns:a16="http://schemas.microsoft.com/office/drawing/2014/main" val="3856397478"/>
                    </a:ext>
                  </a:extLst>
                </a:gridCol>
                <a:gridCol w="1153551">
                  <a:extLst>
                    <a:ext uri="{9D8B030D-6E8A-4147-A177-3AD203B41FA5}">
                      <a16:colId xmlns:a16="http://schemas.microsoft.com/office/drawing/2014/main" val="4094197372"/>
                    </a:ext>
                  </a:extLst>
                </a:gridCol>
                <a:gridCol w="1097280">
                  <a:extLst>
                    <a:ext uri="{9D8B030D-6E8A-4147-A177-3AD203B41FA5}">
                      <a16:colId xmlns:a16="http://schemas.microsoft.com/office/drawing/2014/main" val="2079166189"/>
                    </a:ext>
                  </a:extLst>
                </a:gridCol>
              </a:tblGrid>
              <a:tr h="408924">
                <a:tc>
                  <a:txBody>
                    <a:bodyPr/>
                    <a:lstStyle/>
                    <a:p>
                      <a:endParaRPr kumimoji="1" lang="ja-JP" altLang="en-US" sz="1400" dirty="0">
                        <a:latin typeface="HG丸ｺﾞｼｯｸM-PRO" panose="020F0600000000000000" pitchFamily="50" charset="-128"/>
                        <a:ea typeface="HG丸ｺﾞｼｯｸM-PRO" panose="020F0600000000000000" pitchFamily="50" charset="-128"/>
                      </a:endParaRPr>
                    </a:p>
                  </a:txBody>
                  <a:tcPr marL="68580" marR="68580" marT="34290" marB="34290"/>
                </a:tc>
                <a:tc>
                  <a:txBody>
                    <a:bodyPr/>
                    <a:lstStyle/>
                    <a:p>
                      <a:r>
                        <a:rPr kumimoji="1" lang="ja-JP" altLang="en-US" sz="1400" b="0" dirty="0">
                          <a:latin typeface="HG丸ｺﾞｼｯｸM-PRO" panose="020F0600000000000000" pitchFamily="50" charset="-128"/>
                          <a:ea typeface="HG丸ｺﾞｼｯｸM-PRO" panose="020F0600000000000000" pitchFamily="50" charset="-128"/>
                        </a:rPr>
                        <a:t>令和２年度</a:t>
                      </a:r>
                    </a:p>
                  </a:txBody>
                  <a:tcPr marL="68580" marR="68580" marT="34290" marB="34290"/>
                </a:tc>
                <a:tc>
                  <a:txBody>
                    <a:bodyPr/>
                    <a:lstStyle/>
                    <a:p>
                      <a:r>
                        <a:rPr kumimoji="1" lang="ja-JP" altLang="en-US" sz="1400" b="0" dirty="0">
                          <a:latin typeface="HG丸ｺﾞｼｯｸM-PRO" panose="020F0600000000000000" pitchFamily="50" charset="-128"/>
                          <a:ea typeface="HG丸ｺﾞｼｯｸM-PRO" panose="020F0600000000000000" pitchFamily="50" charset="-128"/>
                        </a:rPr>
                        <a:t>令和３年度</a:t>
                      </a:r>
                    </a:p>
                  </a:txBody>
                  <a:tcPr marL="68580" marR="68580" marT="34290" marB="34290"/>
                </a:tc>
                <a:tc>
                  <a:txBody>
                    <a:bodyPr/>
                    <a:lstStyle/>
                    <a:p>
                      <a:r>
                        <a:rPr kumimoji="1" lang="ja-JP" altLang="en-US" sz="1400" b="0" dirty="0">
                          <a:latin typeface="HG丸ｺﾞｼｯｸM-PRO" panose="020F0600000000000000" pitchFamily="50" charset="-128"/>
                          <a:ea typeface="HG丸ｺﾞｼｯｸM-PRO" panose="020F0600000000000000" pitchFamily="50" charset="-128"/>
                        </a:rPr>
                        <a:t>令和４年度</a:t>
                      </a:r>
                    </a:p>
                  </a:txBody>
                  <a:tcPr marL="68580" marR="68580" marT="34290" marB="34290"/>
                </a:tc>
                <a:tc>
                  <a:txBody>
                    <a:bodyPr/>
                    <a:lstStyle/>
                    <a:p>
                      <a:r>
                        <a:rPr kumimoji="1" lang="ja-JP" altLang="en-US" sz="1400" b="0" dirty="0">
                          <a:latin typeface="HG丸ｺﾞｼｯｸM-PRO" panose="020F0600000000000000" pitchFamily="50" charset="-128"/>
                          <a:ea typeface="HG丸ｺﾞｼｯｸM-PRO" panose="020F0600000000000000" pitchFamily="50" charset="-128"/>
                        </a:rPr>
                        <a:t>令和５年度</a:t>
                      </a:r>
                    </a:p>
                  </a:txBody>
                  <a:tcPr marL="68580" marR="68580" marT="34290" marB="34290"/>
                </a:tc>
                <a:tc>
                  <a:txBody>
                    <a:bodyPr/>
                    <a:lstStyle/>
                    <a:p>
                      <a:r>
                        <a:rPr kumimoji="1" lang="ja-JP" altLang="en-US" sz="1400" b="0" dirty="0">
                          <a:latin typeface="HG丸ｺﾞｼｯｸM-PRO" panose="020F0600000000000000" pitchFamily="50" charset="-128"/>
                          <a:ea typeface="HG丸ｺﾞｼｯｸM-PRO" panose="020F0600000000000000" pitchFamily="50" charset="-128"/>
                        </a:rPr>
                        <a:t>令和６年度</a:t>
                      </a:r>
                    </a:p>
                  </a:txBody>
                  <a:tcPr marL="68580" marR="68580" marT="34290" marB="34290"/>
                </a:tc>
                <a:extLst>
                  <a:ext uri="{0D108BD9-81ED-4DB2-BD59-A6C34878D82A}">
                    <a16:rowId xmlns:a16="http://schemas.microsoft.com/office/drawing/2014/main" val="1238759721"/>
                  </a:ext>
                </a:extLst>
              </a:tr>
              <a:tr h="246220">
                <a:tc>
                  <a:txBody>
                    <a:bodyPr/>
                    <a:lstStyle/>
                    <a:p>
                      <a:r>
                        <a:rPr kumimoji="1" lang="ja-JP" altLang="en-US" sz="1400" dirty="0">
                          <a:latin typeface="HG丸ｺﾞｼｯｸM-PRO" panose="020F0600000000000000" pitchFamily="50" charset="-128"/>
                          <a:ea typeface="HG丸ｺﾞｼｯｸM-PRO" panose="020F0600000000000000" pitchFamily="50" charset="-128"/>
                        </a:rPr>
                        <a:t>つながる場</a:t>
                      </a:r>
                    </a:p>
                  </a:txBody>
                  <a:tcPr marL="68580" marR="68580" marT="34290" marB="34290"/>
                </a:tc>
                <a:tc>
                  <a:txBody>
                    <a:bodyPr/>
                    <a:lstStyle/>
                    <a:p>
                      <a:pPr algn="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２</a:t>
                      </a:r>
                    </a:p>
                  </a:txBody>
                  <a:tcPr marL="68580" marR="68580" marT="34290" marB="34290"/>
                </a:tc>
                <a:tc>
                  <a:txBody>
                    <a:bodyPr/>
                    <a:lstStyle/>
                    <a:p>
                      <a:pPr algn="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２</a:t>
                      </a:r>
                    </a:p>
                  </a:txBody>
                  <a:tcPr marL="68580" marR="68580" marT="34290" marB="34290"/>
                </a:tc>
                <a:tc>
                  <a:txBody>
                    <a:bodyPr/>
                    <a:lstStyle/>
                    <a:p>
                      <a:pPr algn="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１</a:t>
                      </a:r>
                    </a:p>
                  </a:txBody>
                  <a:tcPr marL="68580" marR="68580" marT="34290" marB="34290"/>
                </a:tc>
                <a:tc>
                  <a:txBody>
                    <a:bodyPr/>
                    <a:lstStyle/>
                    <a:p>
                      <a:pPr algn="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１</a:t>
                      </a:r>
                    </a:p>
                  </a:txBody>
                  <a:tcPr marL="68580" marR="68580" marT="34290" marB="34290"/>
                </a:tc>
                <a:tc>
                  <a:txBody>
                    <a:bodyPr/>
                    <a:lstStyle/>
                    <a:p>
                      <a:pPr algn="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２</a:t>
                      </a:r>
                    </a:p>
                  </a:txBody>
                  <a:tcPr marL="68580" marR="68580" marT="34290" marB="34290"/>
                </a:tc>
                <a:extLst>
                  <a:ext uri="{0D108BD9-81ED-4DB2-BD59-A6C34878D82A}">
                    <a16:rowId xmlns:a16="http://schemas.microsoft.com/office/drawing/2014/main" val="970675060"/>
                  </a:ext>
                </a:extLst>
              </a:tr>
              <a:tr h="256393">
                <a:tc>
                  <a:txBody>
                    <a:bodyPr/>
                    <a:lstStyle/>
                    <a:p>
                      <a:r>
                        <a:rPr kumimoji="1" lang="ja-JP" altLang="en-US" sz="1400" dirty="0">
                          <a:latin typeface="HG丸ｺﾞｼｯｸM-PRO" panose="020F0600000000000000" pitchFamily="50" charset="-128"/>
                          <a:ea typeface="HG丸ｺﾞｼｯｸM-PRO" panose="020F0600000000000000" pitchFamily="50" charset="-128"/>
                        </a:rPr>
                        <a:t>研修会・ツール開発</a:t>
                      </a:r>
                    </a:p>
                  </a:txBody>
                  <a:tcPr marL="68580" marR="68580" marT="34290" marB="34290"/>
                </a:tc>
                <a:tc>
                  <a:txBody>
                    <a:bodyPr/>
                    <a:lstStyle/>
                    <a:p>
                      <a:pPr algn="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２</a:t>
                      </a:r>
                    </a:p>
                  </a:txBody>
                  <a:tcPr marL="68580" marR="68580" marT="34290" marB="34290"/>
                </a:tc>
                <a:tc>
                  <a:txBody>
                    <a:bodyPr/>
                    <a:lstStyle/>
                    <a:p>
                      <a:pPr algn="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１</a:t>
                      </a:r>
                    </a:p>
                  </a:txBody>
                  <a:tcPr marL="68580" marR="68580" marT="34290" marB="34290"/>
                </a:tc>
                <a:tc>
                  <a:txBody>
                    <a:bodyPr/>
                    <a:lstStyle/>
                    <a:p>
                      <a:pPr algn="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１</a:t>
                      </a:r>
                    </a:p>
                  </a:txBody>
                  <a:tcPr marL="68580" marR="68580" marT="34290" marB="34290"/>
                </a:tc>
                <a:tc>
                  <a:txBody>
                    <a:bodyPr/>
                    <a:lstStyle/>
                    <a:p>
                      <a:pPr algn="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３</a:t>
                      </a:r>
                    </a:p>
                  </a:txBody>
                  <a:tcPr marL="68580" marR="68580" marT="34290" marB="34290"/>
                </a:tc>
                <a:tc>
                  <a:txBody>
                    <a:bodyPr/>
                    <a:lstStyle/>
                    <a:p>
                      <a:pPr algn="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３</a:t>
                      </a:r>
                    </a:p>
                  </a:txBody>
                  <a:tcPr marL="68580" marR="68580" marT="34290" marB="34290"/>
                </a:tc>
                <a:extLst>
                  <a:ext uri="{0D108BD9-81ED-4DB2-BD59-A6C34878D82A}">
                    <a16:rowId xmlns:a16="http://schemas.microsoft.com/office/drawing/2014/main" val="1914171561"/>
                  </a:ext>
                </a:extLst>
              </a:tr>
            </a:tbl>
          </a:graphicData>
        </a:graphic>
      </p:graphicFrame>
      <p:sp>
        <p:nvSpPr>
          <p:cNvPr id="6" name="テキスト ボックス 5"/>
          <p:cNvSpPr txBox="1"/>
          <p:nvPr/>
        </p:nvSpPr>
        <p:spPr>
          <a:xfrm>
            <a:off x="8424449" y="2343772"/>
            <a:ext cx="635145" cy="43088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100" dirty="0">
                <a:latin typeface="HG丸ｺﾞｼｯｸM-PRO" panose="020F0600000000000000" pitchFamily="50" charset="-128"/>
                <a:ea typeface="HG丸ｺﾞｼｯｸM-PRO" panose="020F0600000000000000" pitchFamily="50" charset="-128"/>
              </a:rPr>
              <a:t>　　（回）</a:t>
            </a:r>
          </a:p>
        </p:txBody>
      </p:sp>
    </p:spTree>
    <p:extLst>
      <p:ext uri="{BB962C8B-B14F-4D97-AF65-F5344CB8AC3E}">
        <p14:creationId xmlns:p14="http://schemas.microsoft.com/office/powerpoint/2010/main" val="3561047009"/>
      </p:ext>
    </p:extLst>
  </p:cSld>
  <p:clrMapOvr>
    <a:masterClrMapping/>
  </p:clrMapOvr>
</p:sld>
</file>

<file path=ppt/theme/theme1.xml><?xml version="1.0" encoding="utf-8"?>
<a:theme xmlns:a="http://schemas.openxmlformats.org/drawingml/2006/main" name="HDOfficeLightV0">
  <a:themeElements>
    <a:clrScheme name="黄緑">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6033</Words>
  <Application>Microsoft Office PowerPoint</Application>
  <PresentationFormat>A4 210 x 297 mm</PresentationFormat>
  <Paragraphs>928</Paragraphs>
  <Slides>28</Slides>
  <Notes>0</Notes>
  <HiddenSlides>0</HiddenSlides>
  <MMClips>0</MMClips>
  <ScaleCrop>false</ScaleCrop>
  <HeadingPairs>
    <vt:vector size="8" baseType="variant">
      <vt:variant>
        <vt:lpstr>使用されているフォント</vt:lpstr>
      </vt:variant>
      <vt:variant>
        <vt:i4>8</vt:i4>
      </vt:variant>
      <vt:variant>
        <vt:lpstr>テーマ</vt:lpstr>
      </vt:variant>
      <vt:variant>
        <vt:i4>2</vt:i4>
      </vt:variant>
      <vt:variant>
        <vt:lpstr>スライド タイトル</vt:lpstr>
      </vt:variant>
      <vt:variant>
        <vt:i4>28</vt:i4>
      </vt:variant>
      <vt:variant>
        <vt:lpstr>目的別スライド ショー</vt:lpstr>
      </vt:variant>
      <vt:variant>
        <vt:i4>1</vt:i4>
      </vt:variant>
    </vt:vector>
  </HeadingPairs>
  <TitlesOfParts>
    <vt:vector size="39" baseType="lpstr">
      <vt:lpstr>HG丸ｺﾞｼｯｸM-PRO</vt:lpstr>
      <vt:lpstr>ＭＳ ゴシック</vt:lpstr>
      <vt:lpstr>游ゴシック</vt:lpstr>
      <vt:lpstr>Arial</vt:lpstr>
      <vt:lpstr>Calibri</vt:lpstr>
      <vt:lpstr>Calibri Light</vt:lpstr>
      <vt:lpstr>Wingdings</vt:lpstr>
      <vt:lpstr>Wingdings 2</vt:lpstr>
      <vt:lpstr>HDOfficeLightV0</vt:lpstr>
      <vt:lpstr>Office テーマ</vt:lpstr>
      <vt:lpstr>西区地域福祉ビジョンの 取組み状況</vt:lpstr>
      <vt:lpstr>西区地域福祉ビジョンの取組み</vt:lpstr>
      <vt:lpstr>見守り活動による地域のつながりづくり</vt:lpstr>
      <vt:lpstr>見守り活動による地域のつながりづくり</vt:lpstr>
      <vt:lpstr>見守り活動による地域のつながりづくり</vt:lpstr>
      <vt:lpstr>見守り活動による地域のつながりづくり</vt:lpstr>
      <vt:lpstr>見守り活動による地域のつながりづくり</vt:lpstr>
      <vt:lpstr>相談が支援に結びつくつながりづくり</vt:lpstr>
      <vt:lpstr>相談が支援に結びつくつながりづくり</vt:lpstr>
      <vt:lpstr>・西区における要援護者の支援体制</vt:lpstr>
      <vt:lpstr>誰もが自分らしく暮らせるまちづくり</vt:lpstr>
      <vt:lpstr>誰もが生き生きと暮らせるまちづくり</vt:lpstr>
      <vt:lpstr>高齢者の地域生活を支えるつながりづくり</vt:lpstr>
      <vt:lpstr>高齢者の地域生活を支えるつながりづくり</vt:lpstr>
      <vt:lpstr>高齢者の地域生活を支えるつながりづくり</vt:lpstr>
      <vt:lpstr>高齢者の地域生活を支えるつながりづくり</vt:lpstr>
      <vt:lpstr>高齢者の地域生活を支えるつながりづくり</vt:lpstr>
      <vt:lpstr>高齢者の地域生活を支えるつながりづくり</vt:lpstr>
      <vt:lpstr>高齢者の地域生活を支えるつながりづくり</vt:lpstr>
      <vt:lpstr>地域福祉活動、福祉人材の担い手づくり</vt:lpstr>
      <vt:lpstr>こども相談支援・子育て情報の発信</vt:lpstr>
      <vt:lpstr>こども相談支援・子育て情報の発信</vt:lpstr>
      <vt:lpstr>多様な協働による子育て支援</vt:lpstr>
      <vt:lpstr>子育てと仕事の両立支援</vt:lpstr>
      <vt:lpstr>マンションコミュニティづくり</vt:lpstr>
      <vt:lpstr>児童虐待防止</vt:lpstr>
      <vt:lpstr>学校との連携による子育て世帯の支援</vt:lpstr>
      <vt:lpstr>まとめ</vt:lpstr>
      <vt:lpstr>目的別スライド ショー 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2022-12-28T07:35:06Z</dcterms:created>
  <dcterms:modified xsi:type="dcterms:W3CDTF">2025-08-28T03:08:30Z</dcterms:modified>
</cp:coreProperties>
</file>