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4"/>
  </p:notesMasterIdLst>
  <p:handoutMasterIdLst>
    <p:handoutMasterId r:id="rId15"/>
  </p:handoutMasterIdLst>
  <p:sldIdLst>
    <p:sldId id="1101" r:id="rId2"/>
    <p:sldId id="1103" r:id="rId3"/>
    <p:sldId id="1102" r:id="rId4"/>
    <p:sldId id="1149" r:id="rId5"/>
    <p:sldId id="1153" r:id="rId6"/>
    <p:sldId id="1159" r:id="rId7"/>
    <p:sldId id="1156" r:id="rId8"/>
    <p:sldId id="1154" r:id="rId9"/>
    <p:sldId id="1157" r:id="rId10"/>
    <p:sldId id="1134" r:id="rId11"/>
    <p:sldId id="1152" r:id="rId12"/>
    <p:sldId id="1155" r:id="rId13"/>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5FA"/>
    <a:srgbClr val="FFFFFF"/>
    <a:srgbClr val="953735"/>
    <a:srgbClr val="FF00FF"/>
    <a:srgbClr val="3399FF"/>
    <a:srgbClr val="CC9900"/>
    <a:srgbClr val="3333CC"/>
    <a:srgbClr val="FF66CC"/>
    <a:srgbClr val="FFCC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8921" autoAdjust="0"/>
  </p:normalViewPr>
  <p:slideViewPr>
    <p:cSldViewPr>
      <p:cViewPr varScale="1">
        <p:scale>
          <a:sx n="73" d="100"/>
          <a:sy n="73" d="100"/>
        </p:scale>
        <p:origin x="1308" y="66"/>
      </p:cViewPr>
      <p:guideLst>
        <p:guide orient="horz" pos="2160"/>
        <p:guide pos="2880"/>
      </p:guideLst>
    </p:cSldViewPr>
  </p:slideViewPr>
  <p:outlineViewPr>
    <p:cViewPr>
      <p:scale>
        <a:sx n="33" d="100"/>
        <a:sy n="33" d="100"/>
      </p:scale>
      <p:origin x="0" y="607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ja-JP" altLang="en-US" sz="1200" b="1" dirty="0">
                <a:solidFill>
                  <a:schemeClr val="tx1"/>
                </a:solidFill>
              </a:rPr>
              <a:t>あい</a:t>
            </a:r>
            <a:r>
              <a:rPr lang="ja-JP" altLang="en-US" sz="1200" b="1" dirty="0" err="1">
                <a:solidFill>
                  <a:schemeClr val="tx1"/>
                </a:solidFill>
              </a:rPr>
              <a:t>りん</a:t>
            </a:r>
            <a:r>
              <a:rPr lang="ja-JP" altLang="en-US" sz="1200" b="1" dirty="0" smtClean="0">
                <a:solidFill>
                  <a:schemeClr val="tx1"/>
                </a:solidFill>
              </a:rPr>
              <a:t>地域の薬物</a:t>
            </a:r>
            <a:r>
              <a:rPr lang="ja-JP" altLang="en-US" sz="1200" b="1" dirty="0">
                <a:solidFill>
                  <a:schemeClr val="tx1"/>
                </a:solidFill>
              </a:rPr>
              <a:t>事犯検挙人</a:t>
            </a:r>
            <a:r>
              <a:rPr lang="ja-JP" altLang="en-US" sz="1200" b="1" dirty="0" smtClean="0">
                <a:solidFill>
                  <a:schemeClr val="tx1"/>
                </a:solidFill>
              </a:rPr>
              <a:t>員数</a:t>
            </a:r>
            <a:endParaRPr lang="ja-JP" altLang="en-US" sz="1200" b="1" dirty="0">
              <a:solidFill>
                <a:schemeClr val="tx1"/>
              </a:solidFill>
            </a:endParaRPr>
          </a:p>
        </c:rich>
      </c:tx>
      <c:layout>
        <c:manualLayout>
          <c:xMode val="edge"/>
          <c:yMode val="edge"/>
          <c:x val="0.18958171314298411"/>
          <c:y val="0"/>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5.1365781466234176E-2"/>
          <c:y val="0.17221913510356829"/>
          <c:w val="0.922564316367113"/>
          <c:h val="0.65858181529640014"/>
        </c:manualLayout>
      </c:layout>
      <c:barChart>
        <c:barDir val="col"/>
        <c:grouping val="clustered"/>
        <c:varyColors val="0"/>
        <c:ser>
          <c:idx val="1"/>
          <c:order val="0"/>
          <c:tx>
            <c:strRef>
              <c:f>薬物事犯検挙人員数!$B$6</c:f>
              <c:strCache>
                <c:ptCount val="1"/>
                <c:pt idx="0">
                  <c:v>検挙人員数</c:v>
                </c:pt>
              </c:strCache>
            </c:strRef>
          </c:tx>
          <c:spPr>
            <a:solidFill>
              <a:schemeClr val="accent1"/>
            </a:solidFill>
            <a:ln>
              <a:noFill/>
            </a:ln>
            <a:effectLst/>
          </c:spPr>
          <c:invertIfNegative val="0"/>
          <c:dLbls>
            <c:dLbl>
              <c:idx val="0"/>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6167-4462-B3C6-4DA2A45C7DAB}"/>
                </c:ext>
              </c:extLst>
            </c:dLbl>
            <c:dLbl>
              <c:idx val="5"/>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6167-4462-B3C6-4DA2A45C7DA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薬物事犯検挙人員数!$C$4:$H$4</c:f>
              <c:strCache>
                <c:ptCount val="6"/>
                <c:pt idx="0">
                  <c:v>H25年
(着手前)</c:v>
                </c:pt>
                <c:pt idx="1">
                  <c:v>H26年</c:v>
                </c:pt>
                <c:pt idx="2">
                  <c:v>H27年</c:v>
                </c:pt>
                <c:pt idx="3">
                  <c:v>H28年</c:v>
                </c:pt>
                <c:pt idx="4">
                  <c:v>H29年</c:v>
                </c:pt>
                <c:pt idx="5">
                  <c:v>H30年</c:v>
                </c:pt>
              </c:strCache>
            </c:strRef>
          </c:cat>
          <c:val>
            <c:numRef>
              <c:f>薬物事犯検挙人員数!$C$6:$H$6</c:f>
              <c:numCache>
                <c:formatCode>#,##0_);[Red]\(#,##0\)</c:formatCode>
                <c:ptCount val="6"/>
                <c:pt idx="0">
                  <c:v>362</c:v>
                </c:pt>
                <c:pt idx="1">
                  <c:v>439</c:v>
                </c:pt>
                <c:pt idx="2">
                  <c:v>137</c:v>
                </c:pt>
                <c:pt idx="3">
                  <c:v>103</c:v>
                </c:pt>
                <c:pt idx="4">
                  <c:v>133</c:v>
                </c:pt>
                <c:pt idx="5">
                  <c:v>114</c:v>
                </c:pt>
              </c:numCache>
            </c:numRef>
          </c:val>
          <c:extLst>
            <c:ext xmlns:c16="http://schemas.microsoft.com/office/drawing/2014/chart" uri="{C3380CC4-5D6E-409C-BE32-E72D297353CC}">
              <c16:uniqueId val="{00000000-712B-43BA-ADBF-3BC2DBB8EB04}"/>
            </c:ext>
          </c:extLst>
        </c:ser>
        <c:dLbls>
          <c:showLegendKey val="0"/>
          <c:showVal val="0"/>
          <c:showCatName val="0"/>
          <c:showSerName val="0"/>
          <c:showPercent val="0"/>
          <c:showBubbleSize val="0"/>
        </c:dLbls>
        <c:gapWidth val="42"/>
        <c:overlap val="-48"/>
        <c:axId val="29631616"/>
        <c:axId val="29633536"/>
      </c:barChart>
      <c:catAx>
        <c:axId val="29631616"/>
        <c:scaling>
          <c:orientation val="minMax"/>
        </c:scaling>
        <c:delete val="0"/>
        <c:axPos val="b"/>
        <c:title>
          <c:tx>
            <c:rich>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r>
                  <a:rPr lang="ja-JP" altLang="en-US" sz="700"/>
                  <a:t>出典：大阪府警本部による手集計数値</a:t>
                </a:r>
              </a:p>
            </c:rich>
          </c:tx>
          <c:layout>
            <c:manualLayout>
              <c:xMode val="edge"/>
              <c:yMode val="edge"/>
              <c:x val="0.60012448853568112"/>
              <c:y val="0.91729368707600845"/>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00" b="1" i="0" u="none" strike="noStrike" kern="1200" baseline="0">
                <a:solidFill>
                  <a:schemeClr val="tx1">
                    <a:lumMod val="65000"/>
                    <a:lumOff val="35000"/>
                  </a:schemeClr>
                </a:solidFill>
                <a:latin typeface="+mn-lt"/>
                <a:ea typeface="+mn-ea"/>
                <a:cs typeface="+mn-cs"/>
              </a:defRPr>
            </a:pPr>
            <a:endParaRPr lang="ja-JP"/>
          </a:p>
        </c:txPr>
        <c:crossAx val="29633536"/>
        <c:crosses val="autoZero"/>
        <c:auto val="1"/>
        <c:lblAlgn val="ctr"/>
        <c:lblOffset val="100"/>
        <c:noMultiLvlLbl val="0"/>
      </c:catAx>
      <c:valAx>
        <c:axId val="29633536"/>
        <c:scaling>
          <c:orientation val="minMax"/>
        </c:scaling>
        <c:delete val="0"/>
        <c:axPos val="l"/>
        <c:title>
          <c:tx>
            <c:rich>
              <a:bodyPr rot="0" spcFirstLastPara="1" vertOverflow="ellipsis" wrap="square" anchor="ctr" anchorCtr="1"/>
              <a:lstStyle/>
              <a:p>
                <a:pPr>
                  <a:defRPr sz="700" b="0" i="0" u="none" strike="noStrike" kern="1200" baseline="0">
                    <a:solidFill>
                      <a:schemeClr val="tx1">
                        <a:lumMod val="65000"/>
                        <a:lumOff val="35000"/>
                      </a:schemeClr>
                    </a:solidFill>
                    <a:latin typeface="+mn-lt"/>
                    <a:ea typeface="+mn-ea"/>
                    <a:cs typeface="+mn-cs"/>
                  </a:defRPr>
                </a:pPr>
                <a:r>
                  <a:rPr lang="ja-JP" altLang="en-US" sz="700"/>
                  <a:t>（単位</a:t>
                </a:r>
                <a:r>
                  <a:rPr lang="en-US" altLang="ja-JP" sz="700"/>
                  <a:t>:</a:t>
                </a:r>
                <a:r>
                  <a:rPr lang="ja-JP" altLang="en-US" sz="700"/>
                  <a:t>人）</a:t>
                </a:r>
              </a:p>
            </c:rich>
          </c:tx>
          <c:layout>
            <c:manualLayout>
              <c:xMode val="edge"/>
              <c:yMode val="edge"/>
              <c:x val="1.6809240271178384E-3"/>
              <c:y val="8.9501264638200489E-2"/>
            </c:manualLayout>
          </c:layout>
          <c:overlay val="0"/>
          <c:spPr>
            <a:noFill/>
            <a:ln>
              <a:noFill/>
            </a:ln>
            <a:effectLst/>
          </c:spPr>
          <c:txPr>
            <a:bodyPr rot="0" spcFirstLastPara="1" vertOverflow="ellipsis"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one"/>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963161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r>
              <a:rPr lang="ja-JP" altLang="en-US" sz="1100" b="1" dirty="0">
                <a:solidFill>
                  <a:schemeClr val="tx1"/>
                </a:solidFill>
              </a:rPr>
              <a:t>西成区民意識</a:t>
            </a:r>
            <a:r>
              <a:rPr lang="ja-JP" altLang="en-US" sz="1100" b="1" dirty="0" smtClean="0">
                <a:solidFill>
                  <a:schemeClr val="tx1"/>
                </a:solidFill>
              </a:rPr>
              <a:t>調査</a:t>
            </a:r>
            <a:r>
              <a:rPr lang="en-US" altLang="ja-JP" sz="1100" b="1" dirty="0" smtClean="0">
                <a:solidFill>
                  <a:schemeClr val="tx1"/>
                </a:solidFill>
              </a:rPr>
              <a:t>(</a:t>
            </a:r>
            <a:r>
              <a:rPr lang="ja-JP" altLang="en-US" sz="1100" b="1" dirty="0" smtClean="0">
                <a:solidFill>
                  <a:schemeClr val="tx1"/>
                </a:solidFill>
              </a:rPr>
              <a:t>区民モニターアンケート</a:t>
            </a:r>
            <a:r>
              <a:rPr lang="en-US" altLang="ja-JP" sz="1100" b="1" dirty="0" smtClean="0">
                <a:solidFill>
                  <a:schemeClr val="tx1"/>
                </a:solidFill>
              </a:rPr>
              <a:t>)</a:t>
            </a:r>
            <a:r>
              <a:rPr lang="ja-JP" altLang="en-US" sz="1100" b="1" dirty="0" smtClean="0">
                <a:solidFill>
                  <a:schemeClr val="tx1"/>
                </a:solidFill>
              </a:rPr>
              <a:t>結果</a:t>
            </a:r>
            <a:endParaRPr lang="ja-JP" altLang="en-US" sz="1100" b="1" dirty="0">
              <a:solidFill>
                <a:schemeClr val="tx1"/>
              </a:solidFill>
            </a:endParaRPr>
          </a:p>
        </c:rich>
      </c:tx>
      <c:layout>
        <c:manualLayout>
          <c:xMode val="edge"/>
          <c:yMode val="edge"/>
          <c:x val="0.11435609337057788"/>
          <c:y val="0"/>
        </c:manualLayout>
      </c:layout>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4.0498862837070188E-2"/>
          <c:y val="0.19434845818593433"/>
          <c:w val="0.8923405171604113"/>
          <c:h val="0.63117613224000624"/>
        </c:manualLayout>
      </c:layout>
      <c:barChart>
        <c:barDir val="col"/>
        <c:grouping val="stacked"/>
        <c:varyColors val="0"/>
        <c:ser>
          <c:idx val="1"/>
          <c:order val="0"/>
          <c:tx>
            <c:strRef>
              <c:f>西成区民意識調査!$B$5</c:f>
              <c:strCache>
                <c:ptCount val="1"/>
                <c:pt idx="0">
                  <c:v>思う</c:v>
                </c:pt>
              </c:strCache>
            </c:strRef>
          </c:tx>
          <c:spPr>
            <a:solidFill>
              <a:schemeClr val="accent2"/>
            </a:solidFill>
            <a:ln>
              <a:noFill/>
            </a:ln>
            <a:effectLst/>
          </c:spPr>
          <c:invertIfNegative val="0"/>
          <c:dLbls>
            <c:dLbl>
              <c:idx val="0"/>
              <c:layout>
                <c:manualLayout>
                  <c:x val="0"/>
                  <c:y val="-1.90662348990165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A60-4FDC-91D6-5E9A103CD397}"/>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西成区民意識調査!$C$4:$G$4</c:f>
              <c:strCache>
                <c:ptCount val="5"/>
                <c:pt idx="0">
                  <c:v>H26年度</c:v>
                </c:pt>
                <c:pt idx="1">
                  <c:v>H27年度</c:v>
                </c:pt>
                <c:pt idx="2">
                  <c:v>H28年度</c:v>
                </c:pt>
                <c:pt idx="3">
                  <c:v>H29年度</c:v>
                </c:pt>
                <c:pt idx="4">
                  <c:v>H30年度</c:v>
                </c:pt>
              </c:strCache>
            </c:strRef>
          </c:cat>
          <c:val>
            <c:numRef>
              <c:f>西成区民意識調査!$C$5:$G$5</c:f>
              <c:numCache>
                <c:formatCode>0.0%</c:formatCode>
                <c:ptCount val="5"/>
                <c:pt idx="0">
                  <c:v>3.5999999999999997E-2</c:v>
                </c:pt>
                <c:pt idx="1">
                  <c:v>0.13700000000000001</c:v>
                </c:pt>
                <c:pt idx="2">
                  <c:v>0.107</c:v>
                </c:pt>
                <c:pt idx="3">
                  <c:v>0.14899999999999999</c:v>
                </c:pt>
                <c:pt idx="4">
                  <c:v>0.19</c:v>
                </c:pt>
              </c:numCache>
            </c:numRef>
          </c:val>
          <c:extLst>
            <c:ext xmlns:c16="http://schemas.microsoft.com/office/drawing/2014/chart" uri="{C3380CC4-5D6E-409C-BE32-E72D297353CC}">
              <c16:uniqueId val="{00000000-09B9-4141-A5B5-BE092DDAE621}"/>
            </c:ext>
          </c:extLst>
        </c:ser>
        <c:ser>
          <c:idx val="0"/>
          <c:order val="1"/>
          <c:tx>
            <c:strRef>
              <c:f>西成区民意識調査!$B$6</c:f>
              <c:strCache>
                <c:ptCount val="1"/>
                <c:pt idx="0">
                  <c:v>どちらかといえば思う</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西成区民意識調査!$C$4:$G$4</c:f>
              <c:strCache>
                <c:ptCount val="5"/>
                <c:pt idx="0">
                  <c:v>H26年度</c:v>
                </c:pt>
                <c:pt idx="1">
                  <c:v>H27年度</c:v>
                </c:pt>
                <c:pt idx="2">
                  <c:v>H28年度</c:v>
                </c:pt>
                <c:pt idx="3">
                  <c:v>H29年度</c:v>
                </c:pt>
                <c:pt idx="4">
                  <c:v>H30年度</c:v>
                </c:pt>
              </c:strCache>
            </c:strRef>
          </c:cat>
          <c:val>
            <c:numRef>
              <c:f>西成区民意識調査!$C$6:$G$6</c:f>
              <c:numCache>
                <c:formatCode>0.0%</c:formatCode>
                <c:ptCount val="5"/>
                <c:pt idx="0">
                  <c:v>0.26600000000000001</c:v>
                </c:pt>
                <c:pt idx="1">
                  <c:v>0.372</c:v>
                </c:pt>
                <c:pt idx="2">
                  <c:v>0.27</c:v>
                </c:pt>
                <c:pt idx="3">
                  <c:v>0.41799999999999998</c:v>
                </c:pt>
                <c:pt idx="4">
                  <c:v>0.40799999999999997</c:v>
                </c:pt>
              </c:numCache>
            </c:numRef>
          </c:val>
          <c:extLst>
            <c:ext xmlns:c16="http://schemas.microsoft.com/office/drawing/2014/chart" uri="{C3380CC4-5D6E-409C-BE32-E72D297353CC}">
              <c16:uniqueId val="{00000001-09B9-4141-A5B5-BE092DDAE621}"/>
            </c:ext>
          </c:extLst>
        </c:ser>
        <c:ser>
          <c:idx val="2"/>
          <c:order val="2"/>
          <c:tx>
            <c:strRef>
              <c:f>西成区民意識調査!$B$7</c:f>
              <c:strCache>
                <c:ptCount val="1"/>
                <c:pt idx="0">
                  <c:v>合計</c:v>
                </c:pt>
              </c:strCache>
            </c:strRef>
          </c:tx>
          <c:spPr>
            <a:noFill/>
            <a:ln>
              <a:noFill/>
            </a:ln>
            <a:effectLst/>
          </c:spPr>
          <c:invertIfNegative val="0"/>
          <c:dLbls>
            <c:dLbl>
              <c:idx val="0"/>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dLblPos val="inBase"/>
              <c:showLegendKey val="0"/>
              <c:showVal val="1"/>
              <c:showCatName val="0"/>
              <c:showSerName val="0"/>
              <c:showPercent val="0"/>
              <c:showBubbleSize val="0"/>
              <c:extLst>
                <c:ext xmlns:c16="http://schemas.microsoft.com/office/drawing/2014/chart" uri="{C3380CC4-5D6E-409C-BE32-E72D297353CC}">
                  <c16:uniqueId val="{00000000-FEA4-4CF4-B6AD-645349F05EFF}"/>
                </c:ext>
              </c:extLst>
            </c:dLbl>
            <c:dLbl>
              <c:idx val="1"/>
              <c:layout>
                <c:manualLayout>
                  <c:x val="-3.1494516482295908E-3"/>
                  <c:y val="0.1475955526130500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A2B-408C-8DE0-B878E4BE941C}"/>
                </c:ext>
              </c:extLst>
            </c:dLbl>
            <c:dLbl>
              <c:idx val="4"/>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dLblPos val="inBase"/>
              <c:showLegendKey val="0"/>
              <c:showVal val="1"/>
              <c:showCatName val="0"/>
              <c:showSerName val="0"/>
              <c:showPercent val="0"/>
              <c:showBubbleSize val="0"/>
              <c:extLst>
                <c:ext xmlns:c16="http://schemas.microsoft.com/office/drawing/2014/chart" uri="{C3380CC4-5D6E-409C-BE32-E72D297353CC}">
                  <c16:uniqueId val="{00000001-FEA4-4CF4-B6AD-645349F05EF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西成区民意識調査!$C$4:$G$4</c:f>
              <c:strCache>
                <c:ptCount val="5"/>
                <c:pt idx="0">
                  <c:v>H26年度</c:v>
                </c:pt>
                <c:pt idx="1">
                  <c:v>H27年度</c:v>
                </c:pt>
                <c:pt idx="2">
                  <c:v>H28年度</c:v>
                </c:pt>
                <c:pt idx="3">
                  <c:v>H29年度</c:v>
                </c:pt>
                <c:pt idx="4">
                  <c:v>H30年度</c:v>
                </c:pt>
              </c:strCache>
            </c:strRef>
          </c:cat>
          <c:val>
            <c:numRef>
              <c:f>西成区民意識調査!$C$7:$G$7</c:f>
              <c:numCache>
                <c:formatCode>0.0%</c:formatCode>
                <c:ptCount val="5"/>
                <c:pt idx="0">
                  <c:v>0.30199999999999999</c:v>
                </c:pt>
                <c:pt idx="1">
                  <c:v>0.50900000000000001</c:v>
                </c:pt>
                <c:pt idx="2">
                  <c:v>0.377</c:v>
                </c:pt>
                <c:pt idx="3">
                  <c:v>0.56699999999999995</c:v>
                </c:pt>
                <c:pt idx="4">
                  <c:v>0.59799999999999998</c:v>
                </c:pt>
              </c:numCache>
            </c:numRef>
          </c:val>
          <c:extLst>
            <c:ext xmlns:c16="http://schemas.microsoft.com/office/drawing/2014/chart" uri="{C3380CC4-5D6E-409C-BE32-E72D297353CC}">
              <c16:uniqueId val="{00000002-09B9-4141-A5B5-BE092DDAE621}"/>
            </c:ext>
          </c:extLst>
        </c:ser>
        <c:dLbls>
          <c:showLegendKey val="0"/>
          <c:showVal val="0"/>
          <c:showCatName val="0"/>
          <c:showSerName val="0"/>
          <c:showPercent val="0"/>
          <c:showBubbleSize val="0"/>
        </c:dLbls>
        <c:gapWidth val="50"/>
        <c:overlap val="100"/>
        <c:axId val="83312640"/>
        <c:axId val="29554944"/>
      </c:barChart>
      <c:valAx>
        <c:axId val="29554944"/>
        <c:scaling>
          <c:orientation val="minMax"/>
          <c:max val="0.9"/>
        </c:scaling>
        <c:delete val="0"/>
        <c:axPos val="l"/>
        <c:numFmt formatCode="0.0%" sourceLinked="1"/>
        <c:majorTickMark val="none"/>
        <c:minorTickMark val="none"/>
        <c:tickLblPos val="none"/>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3312640"/>
        <c:crosses val="autoZero"/>
        <c:crossBetween val="between"/>
      </c:valAx>
      <c:catAx>
        <c:axId val="83312640"/>
        <c:scaling>
          <c:orientation val="minMax"/>
        </c:scaling>
        <c:delete val="0"/>
        <c:axPos val="b"/>
        <c:title>
          <c:tx>
            <c:rich>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r>
                  <a:rPr lang="ja-JP" altLang="en-US" sz="600" dirty="0"/>
                  <a:t>調査方法：</a:t>
                </a:r>
                <a:r>
                  <a:rPr lang="en-US" altLang="ja-JP" sz="600" dirty="0"/>
                  <a:t>18</a:t>
                </a:r>
                <a:r>
                  <a:rPr lang="ja-JP" altLang="en-US" sz="600" dirty="0"/>
                  <a:t>歳以上の区民</a:t>
                </a:r>
                <a:r>
                  <a:rPr lang="en-US" altLang="ja-JP" sz="600" dirty="0"/>
                  <a:t>1,500</a:t>
                </a:r>
                <a:r>
                  <a:rPr lang="ja-JP" altLang="en-US" sz="600" dirty="0"/>
                  <a:t>名を対象に</a:t>
                </a:r>
                <a:r>
                  <a:rPr lang="ja-JP" altLang="en-US" sz="600" dirty="0" smtClean="0"/>
                  <a:t>郵送アンケート</a:t>
                </a:r>
                <a:r>
                  <a:rPr lang="ja-JP" altLang="en-US" sz="600" dirty="0"/>
                  <a:t>を実施（回収率は約</a:t>
                </a:r>
                <a:r>
                  <a:rPr lang="en-US" altLang="ja-JP" sz="600" dirty="0"/>
                  <a:t>3</a:t>
                </a:r>
                <a:r>
                  <a:rPr lang="ja-JP" altLang="en-US" sz="600" dirty="0"/>
                  <a:t>割）</a:t>
                </a:r>
              </a:p>
            </c:rich>
          </c:tx>
          <c:layout>
            <c:manualLayout>
              <c:xMode val="edge"/>
              <c:yMode val="edge"/>
              <c:x val="0.23777814369831926"/>
              <c:y val="0.9223050927865077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00" b="1" i="0" u="none" strike="noStrike" kern="1200" baseline="0">
                <a:solidFill>
                  <a:schemeClr val="tx1">
                    <a:lumMod val="65000"/>
                    <a:lumOff val="35000"/>
                  </a:schemeClr>
                </a:solidFill>
                <a:latin typeface="+mn-lt"/>
                <a:ea typeface="+mn-ea"/>
                <a:cs typeface="+mn-cs"/>
              </a:defRPr>
            </a:pPr>
            <a:endParaRPr lang="ja-JP"/>
          </a:p>
        </c:txPr>
        <c:crossAx val="29554944"/>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
          <c:y val="0.19715425184544641"/>
          <c:w val="0.3501932324979764"/>
          <c:h val="0.1230233966440750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ja-JP" altLang="en-US" sz="1200" b="1" dirty="0">
                <a:solidFill>
                  <a:schemeClr val="tx1"/>
                </a:solidFill>
              </a:rPr>
              <a:t>あい</a:t>
            </a:r>
            <a:r>
              <a:rPr lang="ja-JP" altLang="en-US" sz="1200" b="1" dirty="0" err="1">
                <a:solidFill>
                  <a:schemeClr val="tx1"/>
                </a:solidFill>
              </a:rPr>
              <a:t>りん</a:t>
            </a:r>
            <a:r>
              <a:rPr lang="ja-JP" altLang="en-US" sz="1200" b="1" dirty="0">
                <a:solidFill>
                  <a:schemeClr val="tx1"/>
                </a:solidFill>
              </a:rPr>
              <a:t>地域の不法投棄ごみ収集量</a:t>
            </a:r>
          </a:p>
        </c:rich>
      </c:tx>
      <c:layout>
        <c:manualLayout>
          <c:xMode val="edge"/>
          <c:yMode val="edge"/>
          <c:x val="0.18854119632740551"/>
          <c:y val="0"/>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9334631846263063E-2"/>
          <c:y val="0.13681887801597289"/>
          <c:w val="0.91663872170224503"/>
          <c:h val="0.68882794133282921"/>
        </c:manualLayout>
      </c:layout>
      <c:barChart>
        <c:barDir val="col"/>
        <c:grouping val="clustered"/>
        <c:varyColors val="0"/>
        <c:ser>
          <c:idx val="1"/>
          <c:order val="0"/>
          <c:tx>
            <c:strRef>
              <c:f>不法投棄ごみ収集量!$B$6</c:f>
              <c:strCache>
                <c:ptCount val="1"/>
                <c:pt idx="0">
                  <c:v>不法投棄ごみ収集量</c:v>
                </c:pt>
              </c:strCache>
            </c:strRef>
          </c:tx>
          <c:spPr>
            <a:solidFill>
              <a:schemeClr val="accent1"/>
            </a:solidFill>
            <a:ln>
              <a:noFill/>
            </a:ln>
            <a:effectLst/>
          </c:spPr>
          <c:invertIfNegative val="0"/>
          <c:dLbls>
            <c:dLbl>
              <c:idx val="0"/>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ADF4-4637-9F39-D650E6F28BEF}"/>
                </c:ext>
              </c:extLst>
            </c:dLbl>
            <c:dLbl>
              <c:idx val="5"/>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ADF4-4637-9F39-D650E6F28BE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不法投棄ごみ収集量!$C$4:$H$4</c:f>
              <c:strCache>
                <c:ptCount val="6"/>
                <c:pt idx="0">
                  <c:v>H25年度
(着手前)</c:v>
                </c:pt>
                <c:pt idx="1">
                  <c:v>H26年度</c:v>
                </c:pt>
                <c:pt idx="2">
                  <c:v>H27年度</c:v>
                </c:pt>
                <c:pt idx="3">
                  <c:v>H28年度</c:v>
                </c:pt>
                <c:pt idx="4">
                  <c:v>H29年度</c:v>
                </c:pt>
                <c:pt idx="5">
                  <c:v>H30年度</c:v>
                </c:pt>
              </c:strCache>
            </c:strRef>
          </c:cat>
          <c:val>
            <c:numRef>
              <c:f>不法投棄ごみ収集量!$C$6:$H$6</c:f>
              <c:numCache>
                <c:formatCode>#,##0_);[Red]\(#,##0\)</c:formatCode>
                <c:ptCount val="6"/>
                <c:pt idx="0">
                  <c:v>1631</c:v>
                </c:pt>
                <c:pt idx="1">
                  <c:v>1362</c:v>
                </c:pt>
                <c:pt idx="2">
                  <c:v>1169</c:v>
                </c:pt>
                <c:pt idx="3">
                  <c:v>1003</c:v>
                </c:pt>
                <c:pt idx="4">
                  <c:v>933</c:v>
                </c:pt>
                <c:pt idx="5">
                  <c:v>910</c:v>
                </c:pt>
              </c:numCache>
            </c:numRef>
          </c:val>
          <c:extLst>
            <c:ext xmlns:c16="http://schemas.microsoft.com/office/drawing/2014/chart" uri="{C3380CC4-5D6E-409C-BE32-E72D297353CC}">
              <c16:uniqueId val="{00000000-691B-44A2-8F75-CC6C0062B0FD}"/>
            </c:ext>
          </c:extLst>
        </c:ser>
        <c:dLbls>
          <c:showLegendKey val="0"/>
          <c:showVal val="0"/>
          <c:showCatName val="0"/>
          <c:showSerName val="0"/>
          <c:showPercent val="0"/>
          <c:showBubbleSize val="0"/>
        </c:dLbls>
        <c:gapWidth val="42"/>
        <c:overlap val="-25"/>
        <c:axId val="29604096"/>
        <c:axId val="29602176"/>
      </c:barChart>
      <c:valAx>
        <c:axId val="29602176"/>
        <c:scaling>
          <c:orientation val="minMax"/>
        </c:scaling>
        <c:delete val="0"/>
        <c:axPos val="l"/>
        <c:title>
          <c:tx>
            <c:rich>
              <a:bodyPr rot="0" spcFirstLastPara="1" vertOverflow="ellipsis" wrap="square" anchor="ctr" anchorCtr="1"/>
              <a:lstStyle/>
              <a:p>
                <a:pPr>
                  <a:defRPr sz="700" b="0" i="0" u="none" strike="noStrike" kern="1200" baseline="0">
                    <a:solidFill>
                      <a:schemeClr val="tx1">
                        <a:lumMod val="65000"/>
                        <a:lumOff val="35000"/>
                      </a:schemeClr>
                    </a:solidFill>
                    <a:latin typeface="+mn-lt"/>
                    <a:ea typeface="+mn-ea"/>
                    <a:cs typeface="+mn-cs"/>
                  </a:defRPr>
                </a:pPr>
                <a:r>
                  <a:rPr lang="ja-JP" altLang="en-US" sz="700"/>
                  <a:t>（単位</a:t>
                </a:r>
                <a:r>
                  <a:rPr lang="en-US" altLang="ja-JP" sz="700"/>
                  <a:t>:</a:t>
                </a:r>
                <a:r>
                  <a:rPr lang="ja-JP" altLang="en-US" sz="700"/>
                  <a:t>トン）</a:t>
                </a:r>
              </a:p>
            </c:rich>
          </c:tx>
          <c:layout>
            <c:manualLayout>
              <c:xMode val="edge"/>
              <c:yMode val="edge"/>
              <c:x val="1.3253566113727425E-2"/>
              <c:y val="8.2989417115303235E-2"/>
            </c:manualLayout>
          </c:layout>
          <c:overlay val="0"/>
          <c:spPr>
            <a:noFill/>
            <a:ln>
              <a:noFill/>
            </a:ln>
            <a:effectLst/>
          </c:spPr>
          <c:txPr>
            <a:bodyPr rot="0" spcFirstLastPara="1" vertOverflow="ellipsis"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one"/>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9604096"/>
        <c:crosses val="autoZero"/>
        <c:crossBetween val="between"/>
      </c:valAx>
      <c:catAx>
        <c:axId val="2960409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ja-JP"/>
          </a:p>
        </c:txPr>
        <c:crossAx val="29602176"/>
        <c:crosses val="autoZero"/>
        <c:auto val="1"/>
        <c:lblAlgn val="ctr"/>
        <c:lblOffset val="100"/>
        <c:noMultiLvlLbl val="0"/>
      </c:cat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ja-JP" altLang="en-US" sz="1200" b="1"/>
              <a:t>あいりん地域の迷惑駐輪台数</a:t>
            </a:r>
          </a:p>
        </c:rich>
      </c:tx>
      <c:layout>
        <c:manualLayout>
          <c:xMode val="edge"/>
          <c:yMode val="edge"/>
          <c:x val="0.27426731159455642"/>
          <c:y val="6.7681859023484003E-3"/>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6.2482987677197489E-2"/>
          <c:y val="0.19434845818593433"/>
          <c:w val="0.90299244904901976"/>
          <c:h val="0.62740231797087009"/>
        </c:manualLayout>
      </c:layout>
      <c:barChart>
        <c:barDir val="col"/>
        <c:grouping val="clustered"/>
        <c:varyColors val="0"/>
        <c:ser>
          <c:idx val="1"/>
          <c:order val="0"/>
          <c:tx>
            <c:strRef>
              <c:f>迷惑駐輪台数!$B$5</c:f>
              <c:strCache>
                <c:ptCount val="1"/>
                <c:pt idx="0">
                  <c:v>不法投棄ごみ収集量</c:v>
                </c:pt>
              </c:strCache>
            </c:strRef>
          </c:tx>
          <c:spPr>
            <a:solidFill>
              <a:schemeClr val="accent1"/>
            </a:solidFill>
            <a:ln>
              <a:noFill/>
            </a:ln>
            <a:effectLst/>
          </c:spPr>
          <c:invertIfNegative val="0"/>
          <c:dLbls>
            <c:dLbl>
              <c:idx val="0"/>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025D-44EA-92A4-B7071252E79F}"/>
                </c:ext>
              </c:extLst>
            </c:dLbl>
            <c:dLbl>
              <c:idx val="4"/>
              <c:spPr>
                <a:noFill/>
                <a:ln w="25400">
                  <a:solidFill>
                    <a:srgbClr val="FF0000"/>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1-025D-44EA-92A4-B7071252E79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迷惑駐輪台数!$C$4:$G$4</c:f>
              <c:strCache>
                <c:ptCount val="5"/>
                <c:pt idx="0">
                  <c:v>H26年度
(着手前)</c:v>
                </c:pt>
                <c:pt idx="1">
                  <c:v>H27年度</c:v>
                </c:pt>
                <c:pt idx="2">
                  <c:v>H28年度</c:v>
                </c:pt>
                <c:pt idx="3">
                  <c:v>H29年度</c:v>
                </c:pt>
                <c:pt idx="4">
                  <c:v>H30年度</c:v>
                </c:pt>
              </c:strCache>
            </c:strRef>
          </c:cat>
          <c:val>
            <c:numRef>
              <c:f>迷惑駐輪台数!$C$5:$G$5</c:f>
              <c:numCache>
                <c:formatCode>#,##0_);[Red]\(#,##0\)</c:formatCode>
                <c:ptCount val="5"/>
                <c:pt idx="0">
                  <c:v>4500</c:v>
                </c:pt>
                <c:pt idx="1">
                  <c:v>3090</c:v>
                </c:pt>
                <c:pt idx="2">
                  <c:v>2560</c:v>
                </c:pt>
                <c:pt idx="3">
                  <c:v>2518</c:v>
                </c:pt>
                <c:pt idx="4">
                  <c:v>2053</c:v>
                </c:pt>
              </c:numCache>
            </c:numRef>
          </c:val>
          <c:extLst>
            <c:ext xmlns:c16="http://schemas.microsoft.com/office/drawing/2014/chart" uri="{C3380CC4-5D6E-409C-BE32-E72D297353CC}">
              <c16:uniqueId val="{00000000-7FDC-4DFA-9E5D-FF3C225EA512}"/>
            </c:ext>
          </c:extLst>
        </c:ser>
        <c:dLbls>
          <c:showLegendKey val="0"/>
          <c:showVal val="0"/>
          <c:showCatName val="0"/>
          <c:showSerName val="0"/>
          <c:showPercent val="0"/>
          <c:showBubbleSize val="0"/>
        </c:dLbls>
        <c:gapWidth val="60"/>
        <c:overlap val="-25"/>
        <c:axId val="30057600"/>
        <c:axId val="30046848"/>
      </c:barChart>
      <c:lineChart>
        <c:grouping val="standard"/>
        <c:varyColors val="0"/>
        <c:ser>
          <c:idx val="2"/>
          <c:order val="1"/>
          <c:tx>
            <c:strRef>
              <c:f>放置自転車台数!#REF!</c:f>
              <c:strCache>
                <c:ptCount val="1"/>
                <c:pt idx="0">
                  <c:v>#REF!</c:v>
                </c:pt>
              </c:strCache>
            </c:strRef>
          </c:tx>
          <c:spPr>
            <a:ln w="28575" cap="rnd">
              <a:solidFill>
                <a:schemeClr val="accent3"/>
              </a:solidFill>
              <a:round/>
            </a:ln>
            <a:effectLst/>
          </c:spPr>
          <c:marker>
            <c:symbol val="circle"/>
            <c:size val="3"/>
            <c:spPr>
              <a:solidFill>
                <a:srgbClr val="FF0000"/>
              </a:solidFill>
              <a:ln w="9525">
                <a:solidFill>
                  <a:srgbClr val="FF0000"/>
                </a:solidFill>
              </a:ln>
              <a:effectLst/>
            </c:spPr>
          </c:marker>
          <c:cat>
            <c:strRef>
              <c:f>迷惑駐輪台数!$C$4:$F$4</c:f>
              <c:strCache>
                <c:ptCount val="4"/>
                <c:pt idx="0">
                  <c:v>H26年度
(着手前)</c:v>
                </c:pt>
                <c:pt idx="1">
                  <c:v>H27年度</c:v>
                </c:pt>
                <c:pt idx="2">
                  <c:v>H28年度</c:v>
                </c:pt>
                <c:pt idx="3">
                  <c:v>H29年度</c:v>
                </c:pt>
              </c:strCache>
            </c:strRef>
          </c:cat>
          <c:val>
            <c:numRef>
              <c:f>放置自転車台数!#REF!</c:f>
              <c:numCache>
                <c:formatCode>General</c:formatCode>
                <c:ptCount val="1"/>
                <c:pt idx="0">
                  <c:v>1</c:v>
                </c:pt>
              </c:numCache>
            </c:numRef>
          </c:val>
          <c:smooth val="0"/>
          <c:extLst>
            <c:ext xmlns:c16="http://schemas.microsoft.com/office/drawing/2014/chart" uri="{C3380CC4-5D6E-409C-BE32-E72D297353CC}">
              <c16:uniqueId val="{00000001-7FDC-4DFA-9E5D-FF3C225EA512}"/>
            </c:ext>
          </c:extLst>
        </c:ser>
        <c:dLbls>
          <c:showLegendKey val="0"/>
          <c:showVal val="0"/>
          <c:showCatName val="0"/>
          <c:showSerName val="0"/>
          <c:showPercent val="0"/>
          <c:showBubbleSize val="0"/>
        </c:dLbls>
        <c:marker val="1"/>
        <c:smooth val="0"/>
        <c:axId val="30065024"/>
        <c:axId val="30059136"/>
      </c:lineChart>
      <c:valAx>
        <c:axId val="30046848"/>
        <c:scaling>
          <c:orientation val="minMax"/>
        </c:scaling>
        <c:delete val="0"/>
        <c:axPos val="l"/>
        <c:title>
          <c:tx>
            <c:rich>
              <a:bodyPr rot="0" spcFirstLastPara="1" vertOverflow="ellipsis" wrap="square" anchor="ctr" anchorCtr="1"/>
              <a:lstStyle/>
              <a:p>
                <a:pPr>
                  <a:defRPr sz="700" b="0" i="0" u="none" strike="noStrike" kern="1200" baseline="0">
                    <a:solidFill>
                      <a:schemeClr val="tx1">
                        <a:lumMod val="65000"/>
                        <a:lumOff val="35000"/>
                      </a:schemeClr>
                    </a:solidFill>
                    <a:latin typeface="+mn-lt"/>
                    <a:ea typeface="+mn-ea"/>
                    <a:cs typeface="+mn-cs"/>
                  </a:defRPr>
                </a:pPr>
                <a:r>
                  <a:rPr lang="ja-JP" altLang="en-US" sz="700"/>
                  <a:t>（単位</a:t>
                </a:r>
                <a:r>
                  <a:rPr lang="en-US" altLang="ja-JP" sz="700"/>
                  <a:t>:</a:t>
                </a:r>
                <a:r>
                  <a:rPr lang="ja-JP" altLang="en-US" sz="700"/>
                  <a:t>台）</a:t>
                </a:r>
              </a:p>
            </c:rich>
          </c:tx>
          <c:layout>
            <c:manualLayout>
              <c:xMode val="edge"/>
              <c:yMode val="edge"/>
              <c:x val="1.3253566113727425E-2"/>
              <c:y val="8.2989417115303235E-2"/>
            </c:manualLayout>
          </c:layout>
          <c:overlay val="0"/>
          <c:spPr>
            <a:noFill/>
            <a:ln>
              <a:noFill/>
            </a:ln>
            <a:effectLst/>
          </c:spPr>
          <c:txPr>
            <a:bodyPr rot="0" spcFirstLastPara="1" vertOverflow="ellipsis"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title>
        <c:numFmt formatCode="#,##0_);[Red]\(#,##0\)" sourceLinked="1"/>
        <c:majorTickMark val="none"/>
        <c:minorTickMark val="none"/>
        <c:tickLblPos val="none"/>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0057600"/>
        <c:crosses val="autoZero"/>
        <c:crossBetween val="between"/>
      </c:valAx>
      <c:catAx>
        <c:axId val="300576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00" b="0" i="0" u="none" strike="noStrike" kern="1200" baseline="0">
                <a:solidFill>
                  <a:schemeClr val="tx1"/>
                </a:solidFill>
                <a:latin typeface="+mn-lt"/>
                <a:ea typeface="+mn-ea"/>
                <a:cs typeface="+mn-cs"/>
              </a:defRPr>
            </a:pPr>
            <a:endParaRPr lang="ja-JP"/>
          </a:p>
        </c:txPr>
        <c:crossAx val="30046848"/>
        <c:crosses val="autoZero"/>
        <c:auto val="1"/>
        <c:lblAlgn val="ctr"/>
        <c:lblOffset val="100"/>
        <c:noMultiLvlLbl val="0"/>
      </c:catAx>
      <c:valAx>
        <c:axId val="30059136"/>
        <c:scaling>
          <c:orientation val="minMax"/>
          <c:max val="0.5"/>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0065024"/>
        <c:crosses val="max"/>
        <c:crossBetween val="between"/>
      </c:valAx>
      <c:catAx>
        <c:axId val="30065024"/>
        <c:scaling>
          <c:orientation val="minMax"/>
        </c:scaling>
        <c:delete val="1"/>
        <c:axPos val="b"/>
        <c:title>
          <c:tx>
            <c:rich>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r>
                  <a:rPr lang="ja-JP" altLang="en-US" sz="800" dirty="0">
                    <a:solidFill>
                      <a:schemeClr val="tx1"/>
                    </a:solidFill>
                  </a:rPr>
                  <a:t>出典：大阪市</a:t>
                </a:r>
                <a:r>
                  <a:rPr lang="en-US" altLang="ja-JP" sz="800" dirty="0">
                    <a:solidFill>
                      <a:schemeClr val="tx1"/>
                    </a:solidFill>
                  </a:rPr>
                  <a:t>HP</a:t>
                </a:r>
                <a:endParaRPr lang="ja-JP" altLang="en-US" sz="800" dirty="0">
                  <a:solidFill>
                    <a:schemeClr val="tx1"/>
                  </a:solidFill>
                </a:endParaRPr>
              </a:p>
            </c:rich>
          </c:tx>
          <c:layout>
            <c:manualLayout>
              <c:xMode val="edge"/>
              <c:yMode val="edge"/>
              <c:x val="0.79059182226414682"/>
              <c:y val="0.94042264389856023"/>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title>
        <c:numFmt formatCode="General" sourceLinked="1"/>
        <c:majorTickMark val="out"/>
        <c:minorTickMark val="none"/>
        <c:tickLblPos val="nextTo"/>
        <c:crossAx val="30059136"/>
        <c:crosses val="autoZero"/>
        <c:auto val="1"/>
        <c:lblAlgn val="ctr"/>
        <c:lblOffset val="100"/>
        <c:noMultiLvlLbl val="0"/>
      </c:cat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0.36751</cdr:x>
      <cdr:y>0.26399</cdr:y>
    </cdr:from>
    <cdr:to>
      <cdr:x>0.92118</cdr:x>
      <cdr:y>0.41924</cdr:y>
    </cdr:to>
    <cdr:sp macro="" textlink="">
      <cdr:nvSpPr>
        <cdr:cNvPr id="2" name="下矢印 1"/>
        <cdr:cNvSpPr/>
      </cdr:nvSpPr>
      <cdr:spPr>
        <a:xfrm xmlns:a="http://schemas.openxmlformats.org/drawingml/2006/main" rot="17548292">
          <a:off x="2346787" y="-193704"/>
          <a:ext cx="410238" cy="2192777"/>
        </a:xfrm>
        <a:prstGeom xmlns:a="http://schemas.openxmlformats.org/drawingml/2006/main" prst="downArrow">
          <a:avLst/>
        </a:prstGeom>
        <a:solidFill xmlns:a="http://schemas.openxmlformats.org/drawingml/2006/main">
          <a:schemeClr val="accent2">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overflow" horzOverflow="overflow" vert="vert" anchor="ctr" anchorCtr="1"/>
        <a:lstStyle xmlns:a="http://schemas.openxmlformats.org/drawingml/2006/main"/>
        <a:p xmlns:a="http://schemas.openxmlformats.org/drawingml/2006/main">
          <a:r>
            <a:rPr lang="ja-JP" altLang="en-US" sz="1400" b="1" dirty="0">
              <a:solidFill>
                <a:sysClr val="windowText" lastClr="000000"/>
              </a:solidFill>
            </a:rPr>
            <a:t>約</a:t>
          </a:r>
          <a:r>
            <a:rPr lang="en-US" altLang="ja-JP" sz="1400" b="1" dirty="0">
              <a:solidFill>
                <a:sysClr val="windowText" lastClr="000000"/>
              </a:solidFill>
            </a:rPr>
            <a:t>69%</a:t>
          </a:r>
          <a:r>
            <a:rPr lang="ja-JP" altLang="en-US" sz="1400" b="1" dirty="0">
              <a:solidFill>
                <a:sysClr val="windowText" lastClr="000000"/>
              </a:solidFill>
            </a:rPr>
            <a:t>減少（</a:t>
          </a:r>
          <a:r>
            <a:rPr lang="ja-JP" altLang="en-US" sz="1400" b="1" dirty="0" smtClean="0">
              <a:solidFill>
                <a:sysClr val="windowText" lastClr="000000"/>
              </a:solidFill>
            </a:rPr>
            <a:t>㉕→㉚）</a:t>
          </a:r>
          <a:endParaRPr lang="ja-JP" sz="1400" b="1" dirty="0">
            <a:solidFill>
              <a:sysClr val="windowText" lastClr="00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0.19611</cdr:x>
      <cdr:y>0.21732</cdr:y>
    </cdr:from>
    <cdr:to>
      <cdr:x>0.74482</cdr:x>
      <cdr:y>0.37257</cdr:y>
    </cdr:to>
    <cdr:sp macro="" textlink="">
      <cdr:nvSpPr>
        <cdr:cNvPr id="2" name="下矢印 1"/>
        <cdr:cNvSpPr/>
      </cdr:nvSpPr>
      <cdr:spPr>
        <a:xfrm xmlns:a="http://schemas.openxmlformats.org/drawingml/2006/main" rot="15425705">
          <a:off x="1690300" y="-320464"/>
          <a:ext cx="413648" cy="2212645"/>
        </a:xfrm>
        <a:prstGeom xmlns:a="http://schemas.openxmlformats.org/drawingml/2006/main" prst="downArrow">
          <a:avLst/>
        </a:prstGeom>
        <a:solidFill xmlns:a="http://schemas.openxmlformats.org/drawingml/2006/main">
          <a:schemeClr val="accent2">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overflow" horzOverflow="overflow" vert="vert" anchor="ctr" anchorCtr="1"/>
        <a:lstStyle xmlns:a="http://schemas.openxmlformats.org/drawingml/2006/main"/>
        <a:p xmlns:a="http://schemas.openxmlformats.org/drawingml/2006/main">
          <a:r>
            <a:rPr lang="ja-JP" altLang="en-US" sz="1400" b="1" dirty="0">
              <a:solidFill>
                <a:sysClr val="windowText" lastClr="000000"/>
              </a:solidFill>
            </a:rPr>
            <a:t>約</a:t>
          </a:r>
          <a:r>
            <a:rPr lang="en-US" altLang="ja-JP" sz="1400" b="1" dirty="0">
              <a:solidFill>
                <a:sysClr val="windowText" lastClr="000000"/>
              </a:solidFill>
            </a:rPr>
            <a:t>30pt</a:t>
          </a:r>
          <a:r>
            <a:rPr lang="ja-JP" altLang="en-US" sz="1400" b="1" dirty="0">
              <a:solidFill>
                <a:sysClr val="windowText" lastClr="000000"/>
              </a:solidFill>
            </a:rPr>
            <a:t>増加（</a:t>
          </a:r>
          <a:r>
            <a:rPr lang="ja-JP" altLang="en-US" sz="1400" b="1" dirty="0" smtClean="0">
              <a:solidFill>
                <a:sysClr val="windowText" lastClr="000000"/>
              </a:solidFill>
            </a:rPr>
            <a:t>㉖→㉚）</a:t>
          </a:r>
          <a:endParaRPr lang="ja-JP" sz="1400" b="1" dirty="0">
            <a:solidFill>
              <a:sysClr val="windowText" lastClr="000000"/>
            </a:solidFill>
          </a:endParaRPr>
        </a:p>
      </cdr:txBody>
    </cdr:sp>
  </cdr:relSizeAnchor>
  <cdr:relSizeAnchor xmlns:cdr="http://schemas.openxmlformats.org/drawingml/2006/chartDrawing">
    <cdr:from>
      <cdr:x>0.06419</cdr:x>
      <cdr:y>0.07802</cdr:y>
    </cdr:from>
    <cdr:to>
      <cdr:x>0.99656</cdr:x>
      <cdr:y>0.14775</cdr:y>
    </cdr:to>
    <cdr:sp macro="" textlink="">
      <cdr:nvSpPr>
        <cdr:cNvPr id="3" name="正方形/長方形 2"/>
        <cdr:cNvSpPr/>
      </cdr:nvSpPr>
      <cdr:spPr>
        <a:xfrm xmlns:a="http://schemas.openxmlformats.org/drawingml/2006/main">
          <a:off x="258840" y="207863"/>
          <a:ext cx="3759741" cy="18580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sz="1200" b="1" dirty="0">
              <a:solidFill>
                <a:sysClr val="windowText" lastClr="000000"/>
              </a:solidFill>
            </a:rPr>
            <a:t>「あい</a:t>
          </a:r>
          <a:r>
            <a:rPr lang="ja-JP" altLang="en-US" sz="1200" b="1" dirty="0" err="1">
              <a:solidFill>
                <a:sysClr val="windowText" lastClr="000000"/>
              </a:solidFill>
            </a:rPr>
            <a:t>りん</a:t>
          </a:r>
          <a:r>
            <a:rPr lang="ja-JP" altLang="en-US" sz="1200" b="1" dirty="0">
              <a:solidFill>
                <a:sysClr val="windowText" lastClr="000000"/>
              </a:solidFill>
            </a:rPr>
            <a:t>地域の環境が良くなったと思いますか」</a:t>
          </a:r>
          <a:endParaRPr lang="ja-JP" sz="1200" b="1" dirty="0">
            <a:solidFill>
              <a:sysClr val="windowText" lastClr="00000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0.28073</cdr:x>
      <cdr:y>0.22789</cdr:y>
    </cdr:from>
    <cdr:to>
      <cdr:x>0.91706</cdr:x>
      <cdr:y>0.38314</cdr:y>
    </cdr:to>
    <cdr:sp macro="" textlink="">
      <cdr:nvSpPr>
        <cdr:cNvPr id="2" name="下矢印 1"/>
        <cdr:cNvSpPr/>
      </cdr:nvSpPr>
      <cdr:spPr>
        <a:xfrm xmlns:a="http://schemas.openxmlformats.org/drawingml/2006/main" rot="16837014">
          <a:off x="3043566" y="-625125"/>
          <a:ext cx="582630" cy="3543339"/>
        </a:xfrm>
        <a:prstGeom xmlns:a="http://schemas.openxmlformats.org/drawingml/2006/main" prst="downArrow">
          <a:avLst/>
        </a:prstGeom>
        <a:solidFill xmlns:a="http://schemas.openxmlformats.org/drawingml/2006/main">
          <a:schemeClr val="accent2">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overflow" horzOverflow="overflow" vert="vert" anchor="ctr" anchorCtr="1"/>
        <a:lstStyle xmlns:a="http://schemas.openxmlformats.org/drawingml/2006/main"/>
        <a:p xmlns:a="http://schemas.openxmlformats.org/drawingml/2006/main">
          <a:r>
            <a:rPr lang="ja-JP" altLang="en-US" sz="1400" b="1" dirty="0">
              <a:solidFill>
                <a:sysClr val="windowText" lastClr="000000"/>
              </a:solidFill>
            </a:rPr>
            <a:t>約</a:t>
          </a:r>
          <a:r>
            <a:rPr lang="en-US" altLang="ja-JP" sz="1400" b="1" dirty="0">
              <a:solidFill>
                <a:sysClr val="windowText" lastClr="000000"/>
              </a:solidFill>
            </a:rPr>
            <a:t>44%</a:t>
          </a:r>
          <a:r>
            <a:rPr lang="ja-JP" altLang="en-US" sz="1400" b="1" dirty="0">
              <a:solidFill>
                <a:sysClr val="windowText" lastClr="000000"/>
              </a:solidFill>
            </a:rPr>
            <a:t>減少（㉕→㉚）</a:t>
          </a:r>
          <a:endParaRPr lang="ja-JP" sz="1400" b="1" dirty="0">
            <a:solidFill>
              <a:sysClr val="windowText" lastClr="000000"/>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0.24424</cdr:x>
      <cdr:y>0.28586</cdr:y>
    </cdr:from>
    <cdr:to>
      <cdr:x>0.89667</cdr:x>
      <cdr:y>0.44111</cdr:y>
    </cdr:to>
    <cdr:sp macro="" textlink="">
      <cdr:nvSpPr>
        <cdr:cNvPr id="2" name="下矢印 1"/>
        <cdr:cNvSpPr/>
      </cdr:nvSpPr>
      <cdr:spPr>
        <a:xfrm xmlns:a="http://schemas.openxmlformats.org/drawingml/2006/main" rot="17228034">
          <a:off x="2491292" y="-227129"/>
          <a:ext cx="582631" cy="3182461"/>
        </a:xfrm>
        <a:prstGeom xmlns:a="http://schemas.openxmlformats.org/drawingml/2006/main" prst="downArrow">
          <a:avLst/>
        </a:prstGeom>
        <a:solidFill xmlns:a="http://schemas.openxmlformats.org/drawingml/2006/main">
          <a:schemeClr val="accent2">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overflow" horzOverflow="overflow" vert="vert" anchor="ctr" anchorCtr="1"/>
        <a:lstStyle xmlns:a="http://schemas.openxmlformats.org/drawingml/2006/main"/>
        <a:p xmlns:a="http://schemas.openxmlformats.org/drawingml/2006/main">
          <a:r>
            <a:rPr lang="ja-JP" altLang="en-US" sz="1400" b="1">
              <a:solidFill>
                <a:sysClr val="windowText" lastClr="000000"/>
              </a:solidFill>
            </a:rPr>
            <a:t>約</a:t>
          </a:r>
          <a:r>
            <a:rPr lang="en-US" altLang="ja-JP" sz="1400" b="1">
              <a:solidFill>
                <a:sysClr val="windowText" lastClr="000000"/>
              </a:solidFill>
            </a:rPr>
            <a:t>54%</a:t>
          </a:r>
          <a:r>
            <a:rPr lang="ja-JP" altLang="en-US" sz="1400" b="1">
              <a:solidFill>
                <a:sysClr val="windowText" lastClr="000000"/>
              </a:solidFill>
            </a:rPr>
            <a:t>減少（㉖→㉚）</a:t>
          </a:r>
          <a:endParaRPr lang="ja-JP" sz="1400" b="1">
            <a:solidFill>
              <a:sysClr val="windowText" lastClr="0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839E0B0-1125-42C0-A6C5-4B584D7CEFB8}" type="datetimeFigureOut">
              <a:rPr kumimoji="1" lang="ja-JP" altLang="en-US" smtClean="0"/>
              <a:t>2019/12/23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31223BE-092C-4246-89BF-61BB79212656}" type="slidenum">
              <a:rPr kumimoji="1" lang="ja-JP" altLang="en-US" smtClean="0"/>
              <a:t>‹#›</a:t>
            </a:fld>
            <a:endParaRPr kumimoji="1" lang="ja-JP" altLang="en-US"/>
          </a:p>
        </p:txBody>
      </p:sp>
    </p:spTree>
    <p:extLst>
      <p:ext uri="{BB962C8B-B14F-4D97-AF65-F5344CB8AC3E}">
        <p14:creationId xmlns:p14="http://schemas.microsoft.com/office/powerpoint/2010/main" val="3370901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49575" cy="496888"/>
          </a:xfrm>
          <a:prstGeom prst="rect">
            <a:avLst/>
          </a:prstGeom>
        </p:spPr>
        <p:txBody>
          <a:bodyPr vert="horz" lIns="91372" tIns="45686" rIns="91372" bIns="4568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46" y="0"/>
            <a:ext cx="2949575" cy="496888"/>
          </a:xfrm>
          <a:prstGeom prst="rect">
            <a:avLst/>
          </a:prstGeom>
        </p:spPr>
        <p:txBody>
          <a:bodyPr vert="horz" lIns="91372" tIns="45686" rIns="91372" bIns="45686" rtlCol="0"/>
          <a:lstStyle>
            <a:lvl1pPr algn="r" fontAlgn="auto">
              <a:spcBef>
                <a:spcPts val="0"/>
              </a:spcBef>
              <a:spcAft>
                <a:spcPts val="0"/>
              </a:spcAft>
              <a:defRPr sz="1200">
                <a:latin typeface="+mn-lt"/>
                <a:ea typeface="+mn-ea"/>
              </a:defRPr>
            </a:lvl1pPr>
          </a:lstStyle>
          <a:p>
            <a:pPr>
              <a:defRPr/>
            </a:pPr>
            <a:fld id="{295E435E-45A5-4957-A7CF-227DE527B22B}" type="datetimeFigureOut">
              <a:rPr lang="ja-JP" altLang="en-US"/>
              <a:pPr>
                <a:defRPr/>
              </a:pPr>
              <a:t>2019/12/23</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372" tIns="45686" rIns="91372" bIns="45686" rtlCol="0" anchor="ctr"/>
          <a:lstStyle/>
          <a:p>
            <a:pPr lvl="0"/>
            <a:endParaRPr lang="ja-JP" altLang="en-US" noProof="0"/>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372" tIns="45686" rIns="91372" bIns="4568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8" y="9440871"/>
            <a:ext cx="2949575" cy="496887"/>
          </a:xfrm>
          <a:prstGeom prst="rect">
            <a:avLst/>
          </a:prstGeom>
        </p:spPr>
        <p:txBody>
          <a:bodyPr vert="horz" lIns="91372" tIns="45686" rIns="91372" bIns="4568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6" y="9440871"/>
            <a:ext cx="2949575" cy="496887"/>
          </a:xfrm>
          <a:prstGeom prst="rect">
            <a:avLst/>
          </a:prstGeom>
        </p:spPr>
        <p:txBody>
          <a:bodyPr vert="horz" lIns="91372" tIns="45686" rIns="91372" bIns="45686" rtlCol="0" anchor="b"/>
          <a:lstStyle>
            <a:lvl1pPr algn="r" fontAlgn="auto">
              <a:spcBef>
                <a:spcPts val="0"/>
              </a:spcBef>
              <a:spcAft>
                <a:spcPts val="0"/>
              </a:spcAft>
              <a:defRPr sz="1200">
                <a:latin typeface="+mn-lt"/>
                <a:ea typeface="+mn-ea"/>
              </a:defRPr>
            </a:lvl1pPr>
          </a:lstStyle>
          <a:p>
            <a:pPr>
              <a:defRPr/>
            </a:pPr>
            <a:fld id="{8AC228DF-5BC9-4718-BD0E-56301BB9996A}" type="slidenum">
              <a:rPr lang="ja-JP" altLang="en-US"/>
              <a:pPr>
                <a:defRPr/>
              </a:pPr>
              <a:t>‹#›</a:t>
            </a:fld>
            <a:endParaRPr lang="ja-JP" altLang="en-US"/>
          </a:p>
        </p:txBody>
      </p:sp>
    </p:spTree>
    <p:extLst>
      <p:ext uri="{BB962C8B-B14F-4D97-AF65-F5344CB8AC3E}">
        <p14:creationId xmlns:p14="http://schemas.microsoft.com/office/powerpoint/2010/main" val="17297586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smtClean="0"/>
              <a:t>マスタ サブタイトルの書式設定</a:t>
            </a:r>
            <a:endParaRPr lang="ja-JP" altLang="en-US" dirty="0"/>
          </a:p>
        </p:txBody>
      </p:sp>
      <p:sp>
        <p:nvSpPr>
          <p:cNvPr id="4" name="日付プレースホルダ 3"/>
          <p:cNvSpPr>
            <a:spLocks noGrp="1"/>
          </p:cNvSpPr>
          <p:nvPr>
            <p:ph type="dt" sz="half" idx="10"/>
          </p:nvPr>
        </p:nvSpPr>
        <p:spPr/>
        <p:txBody>
          <a:bodyPr/>
          <a:lstStyle>
            <a:lvl1pPr>
              <a:defRPr/>
            </a:lvl1pPr>
          </a:lstStyle>
          <a:p>
            <a:pPr>
              <a:defRPr/>
            </a:pPr>
            <a:fld id="{8C8ECA7E-7ED8-47F2-9FB8-C871C36AD1C5}" type="datetime1">
              <a:rPr lang="ja-JP" altLang="en-US" smtClean="0"/>
              <a:t>2019/12/23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B209A4C-BA2A-457E-9932-4551A756DA3E}"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4DBFBEF-23CA-4566-9D81-9139B37A0F60}" type="datetime1">
              <a:rPr lang="ja-JP" altLang="en-US" smtClean="0"/>
              <a:t>2019/12/23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940CB91-1EEB-48B3-91B9-59B06E136E2E}"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AF1328F-B023-4FC5-9D7A-B5A5F5CA3410}" type="datetime1">
              <a:rPr lang="ja-JP" altLang="en-US" smtClean="0"/>
              <a:t>2019/12/23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315B00A-A13D-4537-BF5E-8E54B7390235}"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F808B2-D457-4902-879B-E738AC5D63C3}" type="datetime1">
              <a:rPr lang="ja-JP" altLang="en-US" smtClean="0"/>
              <a:t>2019/12/23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85DA3D9-F1D3-401C-98A8-280077539D5C}"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B58F089-3012-44CF-BF6E-9235B687AB91}" type="datetime1">
              <a:rPr lang="ja-JP" altLang="en-US" smtClean="0"/>
              <a:t>2019/12/23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B41225E-B5CA-4EAB-86F6-C643EF26535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E02CE356-36E5-4DDE-9576-FB6029DFC1BF}" type="datetime1">
              <a:rPr lang="ja-JP" altLang="en-US" smtClean="0"/>
              <a:t>2019/12/23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1B80BF0-7296-42B0-9414-CA58E545D54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5052C0FD-0BED-4F94-B99A-8009095C1D72}" type="datetime1">
              <a:rPr lang="ja-JP" altLang="en-US" smtClean="0"/>
              <a:t>2019/12/23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2855B6B-7FF5-4224-8065-0068221B056C}"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61739420-035C-4DE3-AFE4-7B3454BA298D}" type="datetime1">
              <a:rPr lang="ja-JP" altLang="en-US" smtClean="0"/>
              <a:t>2019/12/23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EFCD376-50FD-4ACC-A642-C1812FE6ED71}"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32BB7579-E7D7-47FC-9C63-17237FC82956}" type="datetime1">
              <a:rPr lang="ja-JP" altLang="en-US" smtClean="0"/>
              <a:t>2019/12/23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C704986-EAFB-4803-9212-E5F17E3F2655}"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831DD20-CFE7-4235-90FF-2424E680777F}" type="datetime1">
              <a:rPr lang="ja-JP" altLang="en-US" smtClean="0"/>
              <a:t>2019/12/23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D9565A3-E4FC-4995-B378-ADA85B8CFA7D}"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3395312-228B-4DEF-9E6D-305D1257ED01}" type="datetime1">
              <a:rPr lang="ja-JP" altLang="en-US" smtClean="0"/>
              <a:t>2019/12/23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E80B227-3896-4180-93BA-F9A9D55C47B8}"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B411BFD-EFF4-4DE0-8684-E73482097C2E}" type="datetime1">
              <a:rPr lang="ja-JP" altLang="en-US" smtClean="0"/>
              <a:t>2019/12/23</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7EBEEE5-6A45-428E-A508-F8C32801F62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4"/>
          <p:cNvSpPr txBox="1">
            <a:spLocks noChangeArrowheads="1"/>
          </p:cNvSpPr>
          <p:nvPr/>
        </p:nvSpPr>
        <p:spPr bwMode="auto">
          <a:xfrm>
            <a:off x="-9525" y="2132856"/>
            <a:ext cx="9153525" cy="406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a:buNone/>
            </a:pPr>
            <a:r>
              <a:rPr lang="ja-JP" altLang="en-US" sz="2800" b="1" dirty="0">
                <a:latin typeface="+mj-ea"/>
                <a:ea typeface="+mj-ea"/>
                <a:cs typeface="Meiryo UI" panose="020B0604030504040204" pitchFamily="50" charset="-128"/>
              </a:rPr>
              <a:t>あい</a:t>
            </a:r>
            <a:r>
              <a:rPr lang="ja-JP" altLang="en-US" sz="2800" b="1" dirty="0" err="1">
                <a:latin typeface="+mj-ea"/>
                <a:ea typeface="+mj-ea"/>
                <a:cs typeface="Meiryo UI" panose="020B0604030504040204" pitchFamily="50" charset="-128"/>
              </a:rPr>
              <a:t>りん</a:t>
            </a:r>
            <a:r>
              <a:rPr lang="ja-JP" altLang="en-US" sz="2800" b="1" dirty="0">
                <a:latin typeface="+mj-ea"/>
                <a:ea typeface="+mj-ea"/>
                <a:cs typeface="Meiryo UI" panose="020B0604030504040204" pitchFamily="50" charset="-128"/>
              </a:rPr>
              <a:t>地域を中心とする環境整備の取組み</a:t>
            </a:r>
            <a:endParaRPr lang="en-US" altLang="ja-JP" sz="2400" dirty="0" smtClean="0">
              <a:latin typeface="+mj-ea"/>
              <a:ea typeface="+mj-ea"/>
              <a:cs typeface="Meiryo UI" pitchFamily="50" charset="-128"/>
            </a:endParaRPr>
          </a:p>
          <a:p>
            <a:pPr algn="ctr">
              <a:buNone/>
            </a:pPr>
            <a:r>
              <a:rPr lang="en-US" altLang="ja-JP" sz="2400" dirty="0" smtClean="0">
                <a:latin typeface="+mn-ea"/>
                <a:ea typeface="+mn-ea"/>
                <a:cs typeface="Meiryo UI" pitchFamily="50" charset="-128"/>
              </a:rPr>
              <a:t>【</a:t>
            </a:r>
            <a:r>
              <a:rPr lang="ja-JP" altLang="en-US" sz="2400" dirty="0" smtClean="0">
                <a:latin typeface="+mn-ea"/>
                <a:ea typeface="+mn-ea"/>
                <a:cs typeface="Meiryo UI" pitchFamily="50" charset="-128"/>
              </a:rPr>
              <a:t>５か年計画の成果・今後の取組みの方向性</a:t>
            </a:r>
            <a:r>
              <a:rPr lang="en-US" altLang="ja-JP" sz="2400" dirty="0" smtClean="0">
                <a:latin typeface="+mn-ea"/>
                <a:ea typeface="+mn-ea"/>
                <a:cs typeface="Meiryo UI" pitchFamily="50" charset="-128"/>
              </a:rPr>
              <a:t>】</a:t>
            </a:r>
          </a:p>
          <a:p>
            <a:pPr algn="ctr">
              <a:buNone/>
            </a:pPr>
            <a:endParaRPr lang="ja-JP" altLang="en-US" sz="2400" dirty="0">
              <a:latin typeface="+mn-ea"/>
              <a:ea typeface="+mn-ea"/>
              <a:cs typeface="Meiryo UI" pitchFamily="50" charset="-128"/>
            </a:endParaRPr>
          </a:p>
          <a:p>
            <a:pPr algn="ctr">
              <a:buNone/>
            </a:pPr>
            <a:endParaRPr lang="en-US" altLang="ja-JP" sz="2400" dirty="0" smtClean="0">
              <a:latin typeface="+mn-ea"/>
              <a:ea typeface="+mn-ea"/>
              <a:cs typeface="Meiryo UI" pitchFamily="50" charset="-128"/>
            </a:endParaRPr>
          </a:p>
          <a:p>
            <a:pPr algn="ctr">
              <a:buNone/>
            </a:pPr>
            <a:r>
              <a:rPr lang="ja-JP" altLang="en-US" sz="2400" dirty="0" smtClean="0">
                <a:latin typeface="+mn-ea"/>
                <a:ea typeface="+mn-ea"/>
                <a:cs typeface="Meiryo UI" pitchFamily="50" charset="-128"/>
              </a:rPr>
              <a:t>令和元年</a:t>
            </a:r>
            <a:r>
              <a:rPr lang="en-US" altLang="ja-JP" sz="2400" dirty="0" smtClean="0">
                <a:latin typeface="+mn-ea"/>
                <a:ea typeface="+mn-ea"/>
                <a:cs typeface="Meiryo UI" pitchFamily="50" charset="-128"/>
              </a:rPr>
              <a:t>12</a:t>
            </a:r>
            <a:r>
              <a:rPr lang="ja-JP" altLang="en-US" sz="2400" dirty="0" smtClean="0">
                <a:latin typeface="+mn-ea"/>
                <a:ea typeface="+mn-ea"/>
                <a:cs typeface="Meiryo UI" pitchFamily="50" charset="-128"/>
              </a:rPr>
              <a:t>月</a:t>
            </a:r>
            <a:endParaRPr lang="en-US" altLang="ja-JP" sz="2400" dirty="0" smtClean="0">
              <a:latin typeface="+mn-ea"/>
              <a:ea typeface="+mn-ea"/>
              <a:cs typeface="Meiryo UI" pitchFamily="50" charset="-128"/>
            </a:endParaRPr>
          </a:p>
          <a:p>
            <a:pPr algn="ctr">
              <a:buNone/>
            </a:pPr>
            <a:endParaRPr lang="en-US" altLang="ja-JP" sz="2400" dirty="0" smtClean="0">
              <a:latin typeface="+mn-ea"/>
              <a:ea typeface="+mn-ea"/>
              <a:cs typeface="Meiryo UI" pitchFamily="50" charset="-128"/>
            </a:endParaRPr>
          </a:p>
          <a:p>
            <a:pPr algn="ctr">
              <a:buNone/>
            </a:pPr>
            <a:r>
              <a:rPr lang="ja-JP" altLang="en-US" sz="2400" dirty="0" smtClean="0">
                <a:latin typeface="+mn-ea"/>
                <a:ea typeface="+mn-ea"/>
                <a:cs typeface="Meiryo UI" pitchFamily="50" charset="-128"/>
              </a:rPr>
              <a:t>大阪府</a:t>
            </a:r>
            <a:endParaRPr lang="en-US" altLang="ja-JP" sz="2400" dirty="0" smtClean="0">
              <a:latin typeface="+mn-ea"/>
              <a:ea typeface="+mn-ea"/>
              <a:cs typeface="Meiryo UI" pitchFamily="50" charset="-128"/>
            </a:endParaRPr>
          </a:p>
          <a:p>
            <a:pPr algn="ctr">
              <a:buNone/>
            </a:pPr>
            <a:r>
              <a:rPr lang="ja-JP" altLang="en-US" sz="2400" dirty="0" smtClean="0">
                <a:latin typeface="+mn-ea"/>
                <a:ea typeface="+mn-ea"/>
                <a:cs typeface="Meiryo UI" pitchFamily="50" charset="-128"/>
              </a:rPr>
              <a:t>大阪府警察本部</a:t>
            </a:r>
            <a:endParaRPr lang="en-US" altLang="ja-JP" sz="2400" dirty="0" smtClean="0">
              <a:latin typeface="+mn-ea"/>
              <a:ea typeface="+mn-ea"/>
              <a:cs typeface="Meiryo UI" pitchFamily="50" charset="-128"/>
            </a:endParaRPr>
          </a:p>
          <a:p>
            <a:pPr algn="ctr">
              <a:buNone/>
            </a:pPr>
            <a:r>
              <a:rPr lang="ja-JP" altLang="en-US" sz="2400" dirty="0">
                <a:latin typeface="+mn-ea"/>
                <a:ea typeface="+mn-ea"/>
                <a:cs typeface="Meiryo UI" pitchFamily="50" charset="-128"/>
              </a:rPr>
              <a:t>大阪市</a:t>
            </a:r>
            <a:endParaRPr lang="en-US" altLang="ja-JP" sz="2400" dirty="0" smtClean="0">
              <a:latin typeface="+mn-ea"/>
              <a:ea typeface="+mn-ea"/>
              <a:cs typeface="Meiryo UI" pitchFamily="50" charset="-128"/>
            </a:endParaRPr>
          </a:p>
        </p:txBody>
      </p:sp>
    </p:spTree>
    <p:extLst>
      <p:ext uri="{BB962C8B-B14F-4D97-AF65-F5344CB8AC3E}">
        <p14:creationId xmlns:p14="http://schemas.microsoft.com/office/powerpoint/2010/main" val="3888736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138650480"/>
              </p:ext>
            </p:extLst>
          </p:nvPr>
        </p:nvGraphicFramePr>
        <p:xfrm>
          <a:off x="542350" y="936231"/>
          <a:ext cx="7992888" cy="5425440"/>
        </p:xfrm>
        <a:graphic>
          <a:graphicData uri="http://schemas.openxmlformats.org/drawingml/2006/table">
            <a:tbl>
              <a:tblPr firstRow="1" bandRow="1">
                <a:tableStyleId>{5C22544A-7EE6-4342-B048-85BDC9FD1C3A}</a:tableStyleId>
              </a:tblPr>
              <a:tblGrid>
                <a:gridCol w="1224137">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4752527">
                  <a:extLst>
                    <a:ext uri="{9D8B030D-6E8A-4147-A177-3AD203B41FA5}">
                      <a16:colId xmlns:a16="http://schemas.microsoft.com/office/drawing/2014/main" val="20003"/>
                    </a:ext>
                  </a:extLst>
                </a:gridCol>
              </a:tblGrid>
              <a:tr h="246232">
                <a:tc>
                  <a:txBody>
                    <a:bodyPr/>
                    <a:lstStyle/>
                    <a:p>
                      <a:pPr algn="ctr"/>
                      <a:r>
                        <a:rPr kumimoji="1" lang="ja-JP" altLang="en-US" sz="1400" dirty="0" smtClean="0"/>
                        <a:t>分類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400" dirty="0" smtClean="0"/>
                        <a:t>主な取組み</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400" dirty="0" smtClean="0"/>
                        <a:t>概要・結果</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33353">
                <a:tc rowSpan="3">
                  <a:txBody>
                    <a:bodyPr/>
                    <a:lstStyle/>
                    <a:p>
                      <a:r>
                        <a:rPr kumimoji="1" lang="ja-JP" altLang="en-US" sz="1400" smtClean="0"/>
                        <a:t>覚醒剤</a:t>
                      </a:r>
                      <a:r>
                        <a:rPr kumimoji="1" lang="ja-JP" altLang="en-US" sz="1400" dirty="0" smtClean="0"/>
                        <a:t>等</a:t>
                      </a:r>
                      <a:endParaRPr kumimoji="1" lang="en-US" altLang="ja-JP" sz="1400" dirty="0" smtClean="0"/>
                    </a:p>
                    <a:p>
                      <a:r>
                        <a:rPr kumimoji="1" lang="ja-JP" altLang="en-US" sz="1400" dirty="0" smtClean="0"/>
                        <a:t>薬物対策</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400" dirty="0" smtClean="0"/>
                        <a:t>取締活動</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r>
                        <a:rPr kumimoji="1" lang="ja-JP" altLang="en-US" sz="1400" dirty="0" smtClean="0"/>
                        <a:t>遠隔監視カメラや薬物対策鑑定装置の導入、一斉摘発及び継続的な巡回警戒等により、</a:t>
                      </a:r>
                      <a:r>
                        <a:rPr kumimoji="1" lang="ja-JP" altLang="en-US" sz="1400" b="1" dirty="0" smtClean="0"/>
                        <a:t>路上密売は</a:t>
                      </a:r>
                      <a:r>
                        <a:rPr kumimoji="1" lang="ja-JP" altLang="en-US" sz="1400" b="1" dirty="0" smtClean="0">
                          <a:solidFill>
                            <a:schemeClr val="tx1"/>
                          </a:solidFill>
                        </a:rPr>
                        <a:t>ほ</a:t>
                      </a:r>
                      <a:r>
                        <a:rPr kumimoji="1" lang="ja-JP" altLang="en-US" sz="1400" b="1" dirty="0" smtClean="0"/>
                        <a:t>ぼ</a:t>
                      </a:r>
                      <a:r>
                        <a:rPr kumimoji="1" lang="ja-JP" altLang="en-US" sz="1400" b="1" dirty="0" smtClean="0">
                          <a:solidFill>
                            <a:schemeClr val="tx1"/>
                          </a:solidFill>
                        </a:rPr>
                        <a:t>消滅</a:t>
                      </a:r>
                      <a:r>
                        <a:rPr kumimoji="1" lang="ja-JP" altLang="en-US" sz="1400" dirty="0" smtClean="0">
                          <a:solidFill>
                            <a:schemeClr val="tx1"/>
                          </a:solidFill>
                        </a:rPr>
                        <a:t>。</a:t>
                      </a:r>
                      <a:endParaRPr kumimoji="1" lang="en-US" altLang="ja-JP" sz="1400" dirty="0" smtClean="0">
                        <a:solidFill>
                          <a:schemeClr val="tx1"/>
                        </a:solidFill>
                      </a:endParaRPr>
                    </a:p>
                    <a:p>
                      <a:r>
                        <a:rPr kumimoji="1" lang="ja-JP" altLang="en-US" sz="1400" b="1" dirty="0" smtClean="0">
                          <a:solidFill>
                            <a:schemeClr val="tx1"/>
                          </a:solidFill>
                        </a:rPr>
                        <a:t>麻薬特例法等あらゆる法令を駆使して重罰を課し、密売人等を社会から長期隔離するとともに、同地域への密売ルートを解明して供給源を遮断。</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11217">
                <a:tc vMerge="1">
                  <a:txBody>
                    <a:bodyPr/>
                    <a:lstStyle/>
                    <a:p>
                      <a:endParaRPr kumimoji="1" lang="ja-JP" altLang="en-US" sz="1600" dirty="0"/>
                    </a:p>
                  </a:txBody>
                  <a:tcPr/>
                </a:tc>
                <a:tc rowSpan="2">
                  <a:txBody>
                    <a:bodyPr/>
                    <a:lstStyle/>
                    <a:p>
                      <a:r>
                        <a:rPr lang="ja-JP" altLang="en-US" sz="1400" dirty="0" smtClean="0">
                          <a:solidFill>
                            <a:schemeClr val="tx1"/>
                          </a:solidFill>
                        </a:rPr>
                        <a:t>地域における薬物対策</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薬物乱用防止の啓発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薬物乱用防止の</a:t>
                      </a:r>
                      <a:r>
                        <a:rPr kumimoji="1" lang="en-US" altLang="ja-JP" sz="1400" dirty="0" smtClean="0"/>
                        <a:t>PR</a:t>
                      </a:r>
                      <a:r>
                        <a:rPr kumimoji="1" lang="ja-JP" altLang="en-US" sz="1400" dirty="0" smtClean="0"/>
                        <a:t>イベントやポスター・リーフレット等による啓発を実施した結果、啓発活動への協力団体が増加するなど、</a:t>
                      </a:r>
                      <a:r>
                        <a:rPr kumimoji="1" lang="ja-JP" altLang="en-US" sz="1400" b="1" dirty="0" smtClean="0"/>
                        <a:t>地域における薬物乱用防止の機運が向上</a:t>
                      </a:r>
                      <a:r>
                        <a:rPr kumimoji="1" lang="ja-JP" altLang="en-US" sz="1400" dirty="0" smtClean="0"/>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04387">
                <a:tc vMerge="1">
                  <a:txBody>
                    <a:bodyPr/>
                    <a:lstStyle/>
                    <a:p>
                      <a:endParaRPr kumimoji="1" lang="ja-JP" altLang="en-US" sz="16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薬物依存症者等ケア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保健、福祉、医療、司法、教育等の関係機関の連携を推進するため、大阪アディクションセンター</a:t>
                      </a:r>
                      <a:r>
                        <a:rPr kumimoji="1" lang="en-US" altLang="ja-JP" sz="1400" dirty="0" smtClean="0"/>
                        <a:t>(OAC)</a:t>
                      </a:r>
                      <a:r>
                        <a:rPr kumimoji="1" lang="ja-JP" altLang="en-US" sz="1400" dirty="0" smtClean="0"/>
                        <a:t>を設立するなど、</a:t>
                      </a:r>
                      <a:r>
                        <a:rPr kumimoji="1" lang="ja-JP" altLang="en-US" sz="1400" b="1" dirty="0" smtClean="0"/>
                        <a:t>薬物依存症等のケア体制の整備が進んだ</a:t>
                      </a:r>
                      <a:r>
                        <a:rPr kumimoji="1" lang="ja-JP" altLang="en-US" sz="1400" dirty="0" smtClean="0"/>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7233">
                <a:tc rowSpan="3">
                  <a:txBody>
                    <a:bodyPr/>
                    <a:lstStyle/>
                    <a:p>
                      <a:r>
                        <a:rPr kumimoji="1" lang="ja-JP" altLang="en-US" sz="1400" dirty="0" smtClean="0"/>
                        <a:t>まちづくり、安全・安心の取組み</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400" b="0" i="0" u="none" strike="noStrike" kern="1200" baseline="0" dirty="0" smtClean="0">
                          <a:solidFill>
                            <a:schemeClr val="dk1"/>
                          </a:solidFill>
                          <a:latin typeface="+mn-lt"/>
                          <a:ea typeface="+mn-ea"/>
                          <a:cs typeface="+mn-cs"/>
                        </a:rPr>
                        <a:t>不法投棄</a:t>
                      </a:r>
                      <a:r>
                        <a:rPr kumimoji="1" lang="ja-JP" altLang="en-US" sz="1400" b="0" i="0" u="none" strike="noStrike" kern="1200" baseline="0" dirty="0" smtClean="0">
                          <a:solidFill>
                            <a:schemeClr val="dk1"/>
                          </a:solidFill>
                          <a:latin typeface="+mn-lt"/>
                          <a:ea typeface="+mn-ea"/>
                          <a:cs typeface="+mn-cs"/>
                        </a:rPr>
                        <a:t>ごみ</a:t>
                      </a:r>
                      <a:r>
                        <a:rPr kumimoji="1" lang="zh-TW" altLang="en-US" sz="1400" b="0" i="0" u="none" strike="noStrike" kern="1200" baseline="0" dirty="0" smtClean="0">
                          <a:solidFill>
                            <a:schemeClr val="dk1"/>
                          </a:solidFill>
                          <a:latin typeface="+mn-lt"/>
                          <a:ea typeface="+mn-ea"/>
                          <a:cs typeface="+mn-cs"/>
                        </a:rPr>
                        <a:t>対策</a:t>
                      </a:r>
                      <a:endParaRPr kumimoji="1" lang="ja-JP" altLang="en-US"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r>
                        <a:rPr kumimoji="1" lang="ja-JP" altLang="en-US" sz="1400" b="0" i="0" u="none" strike="noStrike" kern="1200" baseline="0" dirty="0" smtClean="0">
                          <a:solidFill>
                            <a:schemeClr val="dk1"/>
                          </a:solidFill>
                          <a:latin typeface="+mn-lt"/>
                          <a:ea typeface="+mn-ea"/>
                          <a:cs typeface="+mn-cs"/>
                        </a:rPr>
                        <a:t>徹底した清掃・収集、不法投棄抑制に向けた巡回、チラシ配付による啓発等を実施。さらに、警察の取締活動の推進により、</a:t>
                      </a:r>
                      <a:r>
                        <a:rPr kumimoji="1" lang="ja-JP" altLang="en-US" sz="1400" b="1" i="0" u="none" strike="noStrike" kern="1200" baseline="0" dirty="0" smtClean="0">
                          <a:solidFill>
                            <a:schemeClr val="dk1"/>
                          </a:solidFill>
                          <a:latin typeface="+mn-lt"/>
                          <a:ea typeface="+mn-ea"/>
                          <a:cs typeface="+mn-cs"/>
                        </a:rPr>
                        <a:t>不法投棄ごみの収集量が⼤幅に減少</a:t>
                      </a:r>
                      <a:r>
                        <a:rPr kumimoji="1" lang="ja-JP" altLang="en-US" sz="1400" b="0" i="0" u="none" strike="noStrike" kern="1200" baseline="0" dirty="0" smtClean="0">
                          <a:solidFill>
                            <a:schemeClr val="dk1"/>
                          </a:solidFill>
                          <a:latin typeface="+mn-lt"/>
                          <a:ea typeface="+mn-ea"/>
                          <a:cs typeface="+mn-cs"/>
                        </a:rPr>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37233">
                <a:tc vMerge="1">
                  <a:txBody>
                    <a:bodyPr/>
                    <a:lstStyle/>
                    <a:p>
                      <a:endParaRPr kumimoji="1" lang="ja-JP" altLang="en-US" sz="1600" dirty="0"/>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通学路を中心とした安全対策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防犯</a:t>
                      </a:r>
                      <a:endParaRPr kumimoji="1" lang="en-US" altLang="ja-JP" sz="1400" dirty="0" smtClean="0"/>
                    </a:p>
                    <a:p>
                      <a:r>
                        <a:rPr kumimoji="1" lang="ja-JP" altLang="en-US" sz="1400" dirty="0" smtClean="0"/>
                        <a:t>対策</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i="0" u="none" strike="noStrike" kern="1200" baseline="0" dirty="0" smtClean="0">
                          <a:solidFill>
                            <a:schemeClr val="dk1"/>
                          </a:solidFill>
                          <a:latin typeface="+mn-lt"/>
                          <a:ea typeface="+mn-ea"/>
                          <a:cs typeface="+mn-cs"/>
                        </a:rPr>
                        <a:t>道路照明灯のＬＥＤ化や、防犯カメラ、安全対策拠点等を整備。また、警察の道路不正使用等の取締活動によって、</a:t>
                      </a:r>
                      <a:r>
                        <a:rPr kumimoji="1" lang="ja-JP" altLang="en-US" sz="1400" b="1" i="0" u="none" strike="noStrike" kern="1200" baseline="0" dirty="0" smtClean="0">
                          <a:solidFill>
                            <a:schemeClr val="dk1"/>
                          </a:solidFill>
                          <a:latin typeface="+mn-lt"/>
                          <a:ea typeface="+mn-ea"/>
                          <a:cs typeface="+mn-cs"/>
                        </a:rPr>
                        <a:t>通学時間帯の違法露店はほぼ解消</a:t>
                      </a:r>
                      <a:r>
                        <a:rPr kumimoji="1" lang="ja-JP" altLang="en-US" sz="1400" b="0" i="0" u="none" strike="noStrike" kern="1200" baseline="0" dirty="0" smtClean="0">
                          <a:solidFill>
                            <a:schemeClr val="dk1"/>
                          </a:solidFill>
                          <a:latin typeface="+mn-lt"/>
                          <a:ea typeface="+mn-ea"/>
                          <a:cs typeface="+mn-cs"/>
                        </a:rPr>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25309">
                <a:tc vMerge="1">
                  <a:txBody>
                    <a:bodyPr/>
                    <a:lstStyle/>
                    <a:p>
                      <a:endParaRPr kumimoji="1" lang="ja-JP" altLang="en-US" sz="1600"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落書き</a:t>
                      </a:r>
                      <a:endParaRPr kumimoji="1"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i="0" u="none" strike="noStrike" kern="1200" baseline="0" dirty="0" smtClean="0">
                          <a:solidFill>
                            <a:schemeClr val="dk1"/>
                          </a:solidFill>
                          <a:latin typeface="+mn-lt"/>
                          <a:ea typeface="+mn-ea"/>
                          <a:cs typeface="+mn-cs"/>
                        </a:rPr>
                        <a:t>落書きの消去及び再発防⽌策を実施し、</a:t>
                      </a:r>
                      <a:r>
                        <a:rPr kumimoji="1" lang="ja-JP" altLang="en-US" sz="1400" b="1" i="0" u="none" strike="noStrike" kern="1200" baseline="0" dirty="0" smtClean="0">
                          <a:solidFill>
                            <a:schemeClr val="dk1"/>
                          </a:solidFill>
                          <a:latin typeface="+mn-lt"/>
                          <a:ea typeface="+mn-ea"/>
                          <a:cs typeface="+mn-cs"/>
                        </a:rPr>
                        <a:t>地域のイメージを著しく損なわせる落書きは無くなった</a:t>
                      </a:r>
                      <a:r>
                        <a:rPr kumimoji="1" lang="ja-JP" altLang="en-US" sz="1400" b="0" i="0" u="none" strike="noStrike" kern="1200" baseline="0" dirty="0" smtClean="0">
                          <a:solidFill>
                            <a:schemeClr val="dk1"/>
                          </a:solidFill>
                          <a:latin typeface="+mn-lt"/>
                          <a:ea typeface="+mn-ea"/>
                          <a:cs typeface="+mn-cs"/>
                        </a:rPr>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00787">
                <a:tc>
                  <a:txBody>
                    <a:bodyPr/>
                    <a:lstStyle/>
                    <a:p>
                      <a:r>
                        <a:rPr kumimoji="1" lang="ja-JP" altLang="en-US" sz="1400" spc="-150" dirty="0" smtClean="0"/>
                        <a:t>その他の対策</a:t>
                      </a:r>
                      <a:endParaRPr kumimoji="1" lang="ja-JP" altLang="en-US" sz="1400" spc="-1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迷惑駐輪対策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r>
                        <a:rPr kumimoji="1" lang="ja-JP" altLang="en-US" sz="1400" b="0" i="0" u="none" strike="noStrike" kern="1200" baseline="0" dirty="0" smtClean="0">
                          <a:solidFill>
                            <a:schemeClr val="dk1"/>
                          </a:solidFill>
                          <a:latin typeface="+mn-lt"/>
                          <a:ea typeface="+mn-ea"/>
                          <a:cs typeface="+mn-cs"/>
                        </a:rPr>
                        <a:t>⾃転⾞置場の整備、迷惑駐輪⾃転⾞の撤去等を実施し、</a:t>
                      </a:r>
                      <a:r>
                        <a:rPr kumimoji="1" lang="ja-JP" altLang="en-US" sz="1400" b="1" i="0" u="none" strike="noStrike" kern="1200" baseline="0" dirty="0" smtClean="0">
                          <a:solidFill>
                            <a:schemeClr val="dk1"/>
                          </a:solidFill>
                          <a:latin typeface="+mn-lt"/>
                          <a:ea typeface="+mn-ea"/>
                          <a:cs typeface="+mn-cs"/>
                        </a:rPr>
                        <a:t>迷惑駐輪台数が大幅に減少</a:t>
                      </a:r>
                      <a:r>
                        <a:rPr kumimoji="1" lang="ja-JP" altLang="en-US" sz="1400" b="0" i="0" u="none" strike="noStrike" kern="1200" baseline="0" dirty="0" smtClean="0">
                          <a:solidFill>
                            <a:schemeClr val="dk1"/>
                          </a:solidFill>
                          <a:latin typeface="+mn-lt"/>
                          <a:ea typeface="+mn-ea"/>
                          <a:cs typeface="+mn-cs"/>
                        </a:rPr>
                        <a: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5" name="正方形/長方形 4"/>
          <p:cNvSpPr/>
          <p:nvPr/>
        </p:nvSpPr>
        <p:spPr>
          <a:xfrm>
            <a:off x="538296" y="6356350"/>
            <a:ext cx="8496944" cy="461665"/>
          </a:xfrm>
          <a:prstGeom prst="rect">
            <a:avLst/>
          </a:prstGeom>
          <a:noFill/>
        </p:spPr>
        <p:txBody>
          <a:bodyPr wrap="square">
            <a:spAutoFit/>
          </a:bodyPr>
          <a:lstStyle/>
          <a:p>
            <a:r>
              <a:rPr lang="en-US" altLang="ja-JP" sz="1200" b="1" dirty="0" smtClean="0">
                <a:latin typeface="+mn-ea"/>
                <a:ea typeface="+mn-ea"/>
              </a:rPr>
              <a:t>※</a:t>
            </a:r>
            <a:r>
              <a:rPr lang="ja-JP" altLang="en-US" sz="1200" b="1" dirty="0" smtClean="0">
                <a:latin typeface="+mn-ea"/>
                <a:ea typeface="+mn-ea"/>
              </a:rPr>
              <a:t>予算累計額 </a:t>
            </a:r>
            <a:r>
              <a:rPr lang="en-US" altLang="ja-JP" sz="1200" b="1" dirty="0" smtClean="0">
                <a:latin typeface="+mn-ea"/>
                <a:ea typeface="+mn-ea"/>
              </a:rPr>
              <a:t>H26</a:t>
            </a:r>
            <a:r>
              <a:rPr lang="ja-JP" altLang="en-US" sz="1200" b="1" dirty="0" smtClean="0">
                <a:latin typeface="+mn-ea"/>
                <a:ea typeface="+mn-ea"/>
              </a:rPr>
              <a:t>～</a:t>
            </a:r>
            <a:r>
              <a:rPr lang="en-US" altLang="ja-JP" sz="1200" b="1" dirty="0" smtClean="0">
                <a:latin typeface="+mn-ea"/>
                <a:ea typeface="+mn-ea"/>
              </a:rPr>
              <a:t>30</a:t>
            </a:r>
            <a:r>
              <a:rPr lang="ja-JP" altLang="en-US" sz="1200" b="1" dirty="0" smtClean="0">
                <a:latin typeface="+mn-ea"/>
                <a:ea typeface="+mn-ea"/>
              </a:rPr>
              <a:t>年度計 </a:t>
            </a:r>
            <a:r>
              <a:rPr lang="en-US" altLang="ja-JP" sz="1200" b="1" dirty="0" smtClean="0">
                <a:latin typeface="+mn-ea"/>
                <a:ea typeface="+mn-ea"/>
              </a:rPr>
              <a:t>16.3</a:t>
            </a:r>
            <a:r>
              <a:rPr lang="ja-JP" altLang="en-US" sz="1200" b="1" dirty="0">
                <a:latin typeface="+mn-ea"/>
                <a:ea typeface="+mn-ea"/>
              </a:rPr>
              <a:t>億</a:t>
            </a:r>
            <a:r>
              <a:rPr lang="ja-JP" altLang="en-US" sz="1200" b="1" dirty="0" smtClean="0">
                <a:latin typeface="+mn-ea"/>
                <a:ea typeface="+mn-ea"/>
              </a:rPr>
              <a:t>円（大阪府</a:t>
            </a:r>
            <a:r>
              <a:rPr lang="en-US" altLang="ja-JP" sz="1200" b="1" dirty="0" smtClean="0">
                <a:latin typeface="+mn-ea"/>
                <a:ea typeface="+mn-ea"/>
              </a:rPr>
              <a:t>0.3</a:t>
            </a:r>
            <a:r>
              <a:rPr lang="ja-JP" altLang="en-US" sz="1200" b="1" dirty="0">
                <a:latin typeface="+mn-ea"/>
                <a:ea typeface="+mn-ea"/>
              </a:rPr>
              <a:t>億</a:t>
            </a:r>
            <a:r>
              <a:rPr lang="ja-JP" altLang="en-US" sz="1200" b="1" dirty="0" smtClean="0">
                <a:latin typeface="+mn-ea"/>
                <a:ea typeface="+mn-ea"/>
              </a:rPr>
              <a:t>円、大阪府警</a:t>
            </a:r>
            <a:r>
              <a:rPr lang="en-US" altLang="ja-JP" sz="1200" b="1" dirty="0" smtClean="0">
                <a:latin typeface="+mn-ea"/>
                <a:ea typeface="+mn-ea"/>
              </a:rPr>
              <a:t>4.6</a:t>
            </a:r>
            <a:r>
              <a:rPr lang="ja-JP" altLang="en-US" sz="1200" b="1" dirty="0">
                <a:latin typeface="+mn-ea"/>
                <a:ea typeface="+mn-ea"/>
              </a:rPr>
              <a:t>億</a:t>
            </a:r>
            <a:r>
              <a:rPr lang="ja-JP" altLang="en-US" sz="1200" b="1" dirty="0" smtClean="0">
                <a:latin typeface="+mn-ea"/>
                <a:ea typeface="+mn-ea"/>
              </a:rPr>
              <a:t>円、大阪市</a:t>
            </a:r>
            <a:r>
              <a:rPr lang="en-US" altLang="ja-JP" sz="1200" b="1" dirty="0" smtClean="0">
                <a:latin typeface="+mn-ea"/>
                <a:ea typeface="+mn-ea"/>
              </a:rPr>
              <a:t>11.3</a:t>
            </a:r>
            <a:r>
              <a:rPr lang="ja-JP" altLang="en-US" sz="1200" b="1" dirty="0" smtClean="0">
                <a:latin typeface="+mn-ea"/>
                <a:ea typeface="+mn-ea"/>
              </a:rPr>
              <a:t>億円）</a:t>
            </a:r>
            <a:endParaRPr lang="en-US" altLang="ja-JP" sz="1200" b="1" dirty="0" smtClean="0">
              <a:latin typeface="+mn-ea"/>
              <a:ea typeface="+mn-ea"/>
            </a:endParaRPr>
          </a:p>
          <a:p>
            <a:r>
              <a:rPr lang="ja-JP" altLang="en-US" sz="1200" b="1" dirty="0">
                <a:latin typeface="+mn-ea"/>
                <a:ea typeface="+mn-ea"/>
              </a:rPr>
              <a:t>　</a:t>
            </a:r>
            <a:r>
              <a:rPr lang="ja-JP" altLang="en-US" sz="1200" b="1" dirty="0" smtClean="0">
                <a:latin typeface="+mn-ea"/>
                <a:ea typeface="+mn-ea"/>
              </a:rPr>
              <a:t> </a:t>
            </a:r>
            <a:r>
              <a:rPr lang="ja-JP" altLang="en-US" sz="1200" dirty="0" smtClean="0">
                <a:latin typeface="+mn-ea"/>
                <a:ea typeface="+mn-ea"/>
              </a:rPr>
              <a:t>大阪府は</a:t>
            </a:r>
            <a:r>
              <a:rPr lang="en-US" altLang="ja-JP" sz="1200" dirty="0" smtClean="0">
                <a:latin typeface="+mn-ea"/>
                <a:ea typeface="+mn-ea"/>
              </a:rPr>
              <a:t>5</a:t>
            </a:r>
            <a:r>
              <a:rPr lang="ja-JP" altLang="en-US" sz="1200" dirty="0" smtClean="0">
                <a:latin typeface="+mn-ea"/>
                <a:ea typeface="+mn-ea"/>
              </a:rPr>
              <a:t>年で</a:t>
            </a:r>
            <a:r>
              <a:rPr lang="en-US" altLang="ja-JP" sz="1200" dirty="0" smtClean="0">
                <a:latin typeface="+mn-ea"/>
                <a:ea typeface="+mn-ea"/>
              </a:rPr>
              <a:t>5</a:t>
            </a:r>
            <a:r>
              <a:rPr lang="ja-JP" altLang="en-US" sz="1200" dirty="0" smtClean="0">
                <a:latin typeface="+mn-ea"/>
                <a:ea typeface="+mn-ea"/>
              </a:rPr>
              <a:t>億円、大阪市は西成特区構想事業のうち関連事業を</a:t>
            </a:r>
            <a:r>
              <a:rPr lang="en-US" altLang="ja-JP" sz="1200" dirty="0" smtClean="0">
                <a:latin typeface="+mn-ea"/>
                <a:ea typeface="+mn-ea"/>
              </a:rPr>
              <a:t>5</a:t>
            </a:r>
            <a:r>
              <a:rPr lang="ja-JP" altLang="en-US" sz="1200" dirty="0" smtClean="0">
                <a:latin typeface="+mn-ea"/>
                <a:ea typeface="+mn-ea"/>
              </a:rPr>
              <a:t>か年計画事業に再掲して位置付け。</a:t>
            </a:r>
            <a:endParaRPr lang="ja-JP" altLang="en-US" sz="1200" b="1" dirty="0">
              <a:latin typeface="+mn-ea"/>
              <a:ea typeface="+mn-ea"/>
            </a:endParaRPr>
          </a:p>
        </p:txBody>
      </p:sp>
      <p:sp>
        <p:nvSpPr>
          <p:cNvPr id="6" name="正方形/長方形 5"/>
          <p:cNvSpPr/>
          <p:nvPr/>
        </p:nvSpPr>
        <p:spPr>
          <a:xfrm>
            <a:off x="538296" y="599621"/>
            <a:ext cx="8135062" cy="388568"/>
          </a:xfrm>
          <a:prstGeom prst="rect">
            <a:avLst/>
          </a:prstGeom>
        </p:spPr>
        <p:txBody>
          <a:bodyPr wrap="square">
            <a:spAutoFit/>
          </a:bodyPr>
          <a:lstStyle/>
          <a:p>
            <a:pPr>
              <a:lnSpc>
                <a:spcPct val="150000"/>
              </a:lnSpc>
            </a:pPr>
            <a:r>
              <a:rPr lang="ja-JP" altLang="en-US" sz="1400" dirty="0">
                <a:latin typeface="+mn-ea"/>
                <a:ea typeface="+mn-ea"/>
              </a:rPr>
              <a:t>５か年計画（</a:t>
            </a:r>
            <a:r>
              <a:rPr lang="en-US" altLang="ja-JP" sz="1400" dirty="0">
                <a:latin typeface="+mn-ea"/>
                <a:ea typeface="+mn-ea"/>
              </a:rPr>
              <a:t>H26</a:t>
            </a:r>
            <a:r>
              <a:rPr lang="ja-JP" altLang="en-US" sz="1400" dirty="0">
                <a:latin typeface="+mn-ea"/>
                <a:ea typeface="+mn-ea"/>
              </a:rPr>
              <a:t>～</a:t>
            </a:r>
            <a:r>
              <a:rPr lang="en-US" altLang="ja-JP" sz="1400" dirty="0">
                <a:latin typeface="+mn-ea"/>
                <a:ea typeface="+mn-ea"/>
              </a:rPr>
              <a:t>30</a:t>
            </a:r>
            <a:r>
              <a:rPr lang="ja-JP" altLang="en-US" sz="1400" dirty="0">
                <a:latin typeface="+mn-ea"/>
                <a:ea typeface="+mn-ea"/>
              </a:rPr>
              <a:t>）の主な取組み</a:t>
            </a:r>
          </a:p>
        </p:txBody>
      </p:sp>
      <p:sp>
        <p:nvSpPr>
          <p:cNvPr id="8" name="テキスト ボックス 7"/>
          <p:cNvSpPr txBox="1"/>
          <p:nvPr/>
        </p:nvSpPr>
        <p:spPr>
          <a:xfrm>
            <a:off x="251520" y="260648"/>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■参考</a:t>
            </a:r>
          </a:p>
        </p:txBody>
      </p:sp>
      <p:sp>
        <p:nvSpPr>
          <p:cNvPr id="9" name="スライド番号プレースホルダー 1"/>
          <p:cNvSpPr>
            <a:spLocks noGrp="1" noChangeAspect="1"/>
          </p:cNvSpPr>
          <p:nvPr>
            <p:ph type="sldNum" sz="quarter" idx="12"/>
          </p:nvPr>
        </p:nvSpPr>
        <p:spPr>
          <a:xfrm>
            <a:off x="8676456" y="6381328"/>
            <a:ext cx="432000" cy="432000"/>
          </a:xfrm>
          <a:prstGeom prst="ellipse">
            <a:avLst/>
          </a:prstGeom>
          <a:solidFill>
            <a:schemeClr val="accent1"/>
          </a:solidFill>
        </p:spPr>
        <p:txBody>
          <a:body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t>9</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80726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260648"/>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■参考</a:t>
            </a:r>
          </a:p>
        </p:txBody>
      </p:sp>
      <p:pic>
        <p:nvPicPr>
          <p:cNvPr id="4" name="図 3"/>
          <p:cNvPicPr>
            <a:picLocks noChangeAspect="1"/>
          </p:cNvPicPr>
          <p:nvPr/>
        </p:nvPicPr>
        <p:blipFill>
          <a:blip r:embed="rId2"/>
          <a:stretch>
            <a:fillRect/>
          </a:stretch>
        </p:blipFill>
        <p:spPr>
          <a:xfrm>
            <a:off x="1175507" y="1398824"/>
            <a:ext cx="6444493" cy="5140088"/>
          </a:xfrm>
          <a:prstGeom prst="rect">
            <a:avLst/>
          </a:prstGeom>
        </p:spPr>
      </p:pic>
      <p:sp>
        <p:nvSpPr>
          <p:cNvPr id="8" name="正方形/長方形 7"/>
          <p:cNvSpPr/>
          <p:nvPr/>
        </p:nvSpPr>
        <p:spPr>
          <a:xfrm>
            <a:off x="551738" y="687091"/>
            <a:ext cx="8135062" cy="711733"/>
          </a:xfrm>
          <a:prstGeom prst="rect">
            <a:avLst/>
          </a:prstGeom>
        </p:spPr>
        <p:txBody>
          <a:bodyPr wrap="square">
            <a:spAutoFit/>
          </a:bodyPr>
          <a:lstStyle/>
          <a:p>
            <a:pPr>
              <a:lnSpc>
                <a:spcPct val="150000"/>
              </a:lnSpc>
            </a:pPr>
            <a:r>
              <a:rPr lang="ja-JP" altLang="en-US" sz="1400" dirty="0" smtClean="0">
                <a:latin typeface="+mn-ea"/>
                <a:ea typeface="+mn-ea"/>
              </a:rPr>
              <a:t>「西成特区構想 まちづくりビジョン</a:t>
            </a:r>
            <a:r>
              <a:rPr lang="en-US" altLang="ja-JP" sz="1400" dirty="0" smtClean="0">
                <a:latin typeface="+mn-ea"/>
                <a:ea typeface="+mn-ea"/>
              </a:rPr>
              <a:t>2018</a:t>
            </a:r>
            <a:r>
              <a:rPr lang="ja-JP" altLang="en-US" sz="1400" dirty="0" smtClean="0">
                <a:latin typeface="+mn-ea"/>
                <a:ea typeface="+mn-ea"/>
              </a:rPr>
              <a:t>～</a:t>
            </a:r>
            <a:r>
              <a:rPr lang="en-US" altLang="ja-JP" sz="1400" dirty="0" smtClean="0">
                <a:latin typeface="+mn-ea"/>
                <a:ea typeface="+mn-ea"/>
              </a:rPr>
              <a:t>2022 </a:t>
            </a:r>
            <a:r>
              <a:rPr lang="ja-JP" altLang="en-US" sz="1400" dirty="0" smtClean="0">
                <a:latin typeface="+mn-ea"/>
                <a:ea typeface="+mn-ea"/>
              </a:rPr>
              <a:t>有識者提言」におけるゾーニングイメージ</a:t>
            </a:r>
            <a:endParaRPr lang="en-US" altLang="ja-JP" sz="1400" dirty="0" smtClean="0">
              <a:latin typeface="+mn-ea"/>
              <a:ea typeface="+mn-ea"/>
            </a:endParaRPr>
          </a:p>
          <a:p>
            <a:pPr>
              <a:lnSpc>
                <a:spcPct val="150000"/>
              </a:lnSpc>
            </a:pPr>
            <a:r>
              <a:rPr lang="ja-JP" altLang="en-US" sz="1400" dirty="0" smtClean="0">
                <a:latin typeface="+mn-ea"/>
                <a:ea typeface="+mn-ea"/>
              </a:rPr>
              <a:t>　（</a:t>
            </a:r>
            <a:r>
              <a:rPr lang="en-US" altLang="ja-JP" sz="1400" dirty="0" smtClean="0">
                <a:latin typeface="+mn-ea"/>
                <a:ea typeface="+mn-ea"/>
              </a:rPr>
              <a:t>※</a:t>
            </a:r>
            <a:r>
              <a:rPr lang="ja-JP" altLang="en-US" sz="1400" dirty="0" smtClean="0">
                <a:latin typeface="+mn-ea"/>
                <a:ea typeface="+mn-ea"/>
              </a:rPr>
              <a:t>有識者が地元の意見を取りまとめて、</a:t>
            </a:r>
            <a:r>
              <a:rPr lang="en-US" altLang="ja-JP" sz="1400" dirty="0" smtClean="0">
                <a:latin typeface="+mn-ea"/>
                <a:ea typeface="+mn-ea"/>
              </a:rPr>
              <a:t>H30</a:t>
            </a:r>
            <a:r>
              <a:rPr lang="ja-JP" altLang="en-US" sz="1400" dirty="0" smtClean="0">
                <a:latin typeface="+mn-ea"/>
                <a:ea typeface="+mn-ea"/>
              </a:rPr>
              <a:t>年</a:t>
            </a:r>
            <a:r>
              <a:rPr lang="en-US" altLang="ja-JP" sz="1400" dirty="0" smtClean="0">
                <a:latin typeface="+mn-ea"/>
                <a:ea typeface="+mn-ea"/>
              </a:rPr>
              <a:t>10</a:t>
            </a:r>
            <a:r>
              <a:rPr lang="ja-JP" altLang="en-US" sz="1400" dirty="0" smtClean="0">
                <a:latin typeface="+mn-ea"/>
                <a:ea typeface="+mn-ea"/>
              </a:rPr>
              <a:t>月に大阪市長に提言した将来ビジョン）</a:t>
            </a:r>
            <a:endParaRPr lang="ja-JP" altLang="en-US" sz="1400" dirty="0">
              <a:latin typeface="+mn-ea"/>
              <a:ea typeface="+mn-ea"/>
            </a:endParaRPr>
          </a:p>
        </p:txBody>
      </p:sp>
      <p:sp>
        <p:nvSpPr>
          <p:cNvPr id="6" name="線吹き出し 1 (枠付き) 5"/>
          <p:cNvSpPr/>
          <p:nvPr/>
        </p:nvSpPr>
        <p:spPr>
          <a:xfrm>
            <a:off x="6574166" y="4077072"/>
            <a:ext cx="2112634" cy="830997"/>
          </a:xfrm>
          <a:prstGeom prst="borderCallout1">
            <a:avLst>
              <a:gd name="adj1" fmla="val -97566"/>
              <a:gd name="adj2" fmla="val -90077"/>
              <a:gd name="adj3" fmla="val 39841"/>
              <a:gd name="adj4" fmla="val -499"/>
            </a:avLst>
          </a:prstGeom>
          <a:solidFill>
            <a:srgbClr val="FFFFFF"/>
          </a:solidFill>
          <a:ln>
            <a:headEnd type="triangle"/>
          </a:ln>
        </p:spPr>
        <p:style>
          <a:lnRef idx="2">
            <a:schemeClr val="dk1"/>
          </a:lnRef>
          <a:fillRef idx="1">
            <a:schemeClr val="lt1"/>
          </a:fillRef>
          <a:effectRef idx="0">
            <a:schemeClr val="dk1"/>
          </a:effectRef>
          <a:fontRef idx="minor">
            <a:schemeClr val="dk1"/>
          </a:fontRef>
        </p:style>
        <p:txBody>
          <a:bodyPr rtlCol="0" anchor="ctr">
            <a:spAutoFit/>
          </a:bodyPr>
          <a:lstStyle/>
          <a:p>
            <a:pPr algn="ctr"/>
            <a:r>
              <a:rPr lang="ja-JP" altLang="en-US" sz="1200" dirty="0"/>
              <a:t>あい</a:t>
            </a:r>
            <a:r>
              <a:rPr lang="ja-JP" altLang="en-US" sz="1200" dirty="0" err="1"/>
              <a:t>りん</a:t>
            </a:r>
            <a:r>
              <a:rPr lang="ja-JP" altLang="en-US" sz="1200" dirty="0"/>
              <a:t>総合センター跡地</a:t>
            </a:r>
            <a:r>
              <a:rPr lang="ja-JP" altLang="en-US" sz="1200" dirty="0" smtClean="0"/>
              <a:t>の敷地</a:t>
            </a:r>
            <a:r>
              <a:rPr lang="ja-JP" altLang="en-US" sz="1200" dirty="0"/>
              <a:t>面積　約</a:t>
            </a:r>
            <a:r>
              <a:rPr lang="en-US" altLang="ja-JP" sz="1200" dirty="0"/>
              <a:t>6,400㎡</a:t>
            </a:r>
          </a:p>
          <a:p>
            <a:pPr algn="ctr"/>
            <a:r>
              <a:rPr lang="ja-JP" altLang="en-US" sz="1200" dirty="0"/>
              <a:t>（府</a:t>
            </a:r>
            <a:r>
              <a:rPr lang="en-US" altLang="ja-JP" sz="1200" dirty="0"/>
              <a:t>62.7%</a:t>
            </a:r>
            <a:r>
              <a:rPr lang="ja-JP" altLang="en-US" sz="1200" dirty="0" err="1"/>
              <a:t>、</a:t>
            </a:r>
            <a:r>
              <a:rPr lang="ja-JP" altLang="en-US" sz="1200" dirty="0"/>
              <a:t>市</a:t>
            </a:r>
            <a:r>
              <a:rPr lang="en-US" altLang="ja-JP" sz="1200" dirty="0"/>
              <a:t>37.3%</a:t>
            </a:r>
            <a:r>
              <a:rPr lang="ja-JP" altLang="en-US" sz="1200" dirty="0"/>
              <a:t>の</a:t>
            </a:r>
          </a:p>
          <a:p>
            <a:pPr algn="ctr"/>
            <a:r>
              <a:rPr lang="ja-JP" altLang="en-US" sz="1200" dirty="0"/>
              <a:t>　持分比率の共有地）</a:t>
            </a:r>
          </a:p>
        </p:txBody>
      </p:sp>
      <p:sp>
        <p:nvSpPr>
          <p:cNvPr id="9" name="スライド番号プレースホルダー 1"/>
          <p:cNvSpPr>
            <a:spLocks noGrp="1" noChangeAspect="1"/>
          </p:cNvSpPr>
          <p:nvPr>
            <p:ph type="sldNum" sz="quarter" idx="12"/>
          </p:nvPr>
        </p:nvSpPr>
        <p:spPr>
          <a:xfrm>
            <a:off x="8596171" y="6304912"/>
            <a:ext cx="468000" cy="487774"/>
          </a:xfrm>
          <a:prstGeom prst="ellipse">
            <a:avLst/>
          </a:prstGeom>
          <a:solidFill>
            <a:schemeClr val="accent1"/>
          </a:solidFill>
        </p:spPr>
        <p:txBody>
          <a:bodyPr/>
          <a:lstStyle/>
          <a:p>
            <a:pPr algn="ctr"/>
            <a:fld id="{D2D8002D-B5B0-4BAC-B1F6-782DDCCE6D9C}" type="slidenum">
              <a:rPr lang="ja-JP" altLang="en-US" sz="1100" smtClean="0">
                <a:solidFill>
                  <a:srgbClr val="FFFFFF"/>
                </a:solidFill>
                <a:latin typeface="ＭＳ ゴシック" panose="020B0609070205080204" pitchFamily="49" charset="-128"/>
                <a:ea typeface="ＭＳ ゴシック" panose="020B0609070205080204" pitchFamily="49" charset="-128"/>
              </a:rPr>
              <a:t>10</a:t>
            </a:fld>
            <a:endParaRPr lang="ja-JP" altLang="en-US" sz="1100"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3339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260648"/>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■参考</a:t>
            </a:r>
          </a:p>
        </p:txBody>
      </p:sp>
      <p:sp>
        <p:nvSpPr>
          <p:cNvPr id="8" name="正方形/長方形 7"/>
          <p:cNvSpPr/>
          <p:nvPr/>
        </p:nvSpPr>
        <p:spPr>
          <a:xfrm>
            <a:off x="551738" y="775339"/>
            <a:ext cx="8135062" cy="711733"/>
          </a:xfrm>
          <a:prstGeom prst="rect">
            <a:avLst/>
          </a:prstGeom>
        </p:spPr>
        <p:txBody>
          <a:bodyPr wrap="square">
            <a:spAutoFit/>
          </a:bodyPr>
          <a:lstStyle/>
          <a:p>
            <a:pPr>
              <a:lnSpc>
                <a:spcPct val="150000"/>
              </a:lnSpc>
            </a:pPr>
            <a:r>
              <a:rPr lang="ja-JP" altLang="en-US" sz="1400" dirty="0" smtClean="0">
                <a:latin typeface="+mn-ea"/>
                <a:ea typeface="+mn-ea"/>
              </a:rPr>
              <a:t>工事スケジュールイメージ（平成</a:t>
            </a:r>
            <a:r>
              <a:rPr lang="en-US" altLang="ja-JP" sz="1400" dirty="0" smtClean="0">
                <a:latin typeface="+mn-ea"/>
                <a:ea typeface="+mn-ea"/>
              </a:rPr>
              <a:t>31</a:t>
            </a:r>
            <a:r>
              <a:rPr lang="ja-JP" altLang="en-US" sz="1400" dirty="0" smtClean="0">
                <a:latin typeface="+mn-ea"/>
                <a:ea typeface="+mn-ea"/>
              </a:rPr>
              <a:t>年</a:t>
            </a:r>
            <a:r>
              <a:rPr lang="en-US" altLang="ja-JP" sz="1400" dirty="0" smtClean="0">
                <a:latin typeface="+mn-ea"/>
                <a:ea typeface="+mn-ea"/>
              </a:rPr>
              <a:t>3</a:t>
            </a:r>
            <a:r>
              <a:rPr lang="ja-JP" altLang="en-US" sz="1400" dirty="0" smtClean="0">
                <a:latin typeface="+mn-ea"/>
                <a:ea typeface="+mn-ea"/>
              </a:rPr>
              <a:t>月現在）</a:t>
            </a:r>
            <a:endParaRPr lang="en-US" altLang="ja-JP" sz="1400" dirty="0" smtClean="0">
              <a:latin typeface="+mn-ea"/>
              <a:ea typeface="+mn-ea"/>
            </a:endParaRPr>
          </a:p>
          <a:p>
            <a:pPr>
              <a:lnSpc>
                <a:spcPct val="150000"/>
              </a:lnSpc>
            </a:pPr>
            <a:r>
              <a:rPr lang="ja-JP" altLang="en-US" sz="1400" dirty="0">
                <a:latin typeface="+mn-ea"/>
                <a:ea typeface="+mn-ea"/>
              </a:rPr>
              <a:t>　</a:t>
            </a:r>
            <a:r>
              <a:rPr lang="ja-JP" altLang="en-US" sz="1400" dirty="0" smtClean="0">
                <a:latin typeface="+mn-ea"/>
                <a:ea typeface="+mn-ea"/>
              </a:rPr>
              <a:t>（</a:t>
            </a:r>
            <a:r>
              <a:rPr lang="en-US" altLang="ja-JP" sz="1400" dirty="0" smtClean="0">
                <a:latin typeface="+mn-ea"/>
                <a:ea typeface="+mn-ea"/>
              </a:rPr>
              <a:t>※</a:t>
            </a:r>
            <a:r>
              <a:rPr lang="ja-JP" altLang="en-US" sz="1400" dirty="0" smtClean="0">
                <a:latin typeface="+mn-ea"/>
                <a:ea typeface="+mn-ea"/>
              </a:rPr>
              <a:t>想定スケジュールであり、決定事項ではなく、様々な要因によって変動。）</a:t>
            </a:r>
            <a:endParaRPr lang="ja-JP" altLang="en-US" sz="1400" dirty="0">
              <a:latin typeface="+mn-ea"/>
              <a:ea typeface="+mn-ea"/>
            </a:endParaRPr>
          </a:p>
        </p:txBody>
      </p:sp>
      <p:pic>
        <p:nvPicPr>
          <p:cNvPr id="5" name="図 4"/>
          <p:cNvPicPr>
            <a:picLocks noChangeAspect="1"/>
          </p:cNvPicPr>
          <p:nvPr/>
        </p:nvPicPr>
        <p:blipFill>
          <a:blip r:embed="rId2"/>
          <a:stretch>
            <a:fillRect/>
          </a:stretch>
        </p:blipFill>
        <p:spPr>
          <a:xfrm>
            <a:off x="683568" y="1628800"/>
            <a:ext cx="7854211" cy="4578482"/>
          </a:xfrm>
          <a:prstGeom prst="rect">
            <a:avLst/>
          </a:prstGeom>
        </p:spPr>
      </p:pic>
      <p:sp>
        <p:nvSpPr>
          <p:cNvPr id="6" name="スライド番号プレースホルダー 1"/>
          <p:cNvSpPr>
            <a:spLocks noGrp="1" noChangeAspect="1"/>
          </p:cNvSpPr>
          <p:nvPr>
            <p:ph type="sldNum" sz="quarter" idx="12"/>
          </p:nvPr>
        </p:nvSpPr>
        <p:spPr>
          <a:xfrm>
            <a:off x="8676456" y="6381328"/>
            <a:ext cx="432000" cy="432000"/>
          </a:xfrm>
          <a:prstGeom prst="ellipse">
            <a:avLst/>
          </a:prstGeom>
          <a:solidFill>
            <a:schemeClr val="accent1"/>
          </a:solidFill>
        </p:spPr>
        <p:txBody>
          <a:bodyPr lIns="0" rIns="0"/>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t>11</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53787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337766"/>
            <a:ext cx="7632848"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a:t>
            </a:r>
            <a:r>
              <a:rPr lang="ja-JP" altLang="en-US" sz="2600" b="1" dirty="0" smtClean="0">
                <a:latin typeface="+mn-ea"/>
                <a:ea typeface="+mn-ea"/>
                <a:cs typeface="Meiryo UI" panose="020B0604030504040204" pitchFamily="50" charset="-128"/>
              </a:rPr>
              <a:t>これまでの取組み</a:t>
            </a:r>
            <a:endParaRPr kumimoji="1" lang="ja-JP" altLang="en-US" sz="2600" b="1" dirty="0" smtClean="0">
              <a:latin typeface="+mn-ea"/>
              <a:ea typeface="+mn-ea"/>
              <a:cs typeface="Meiryo UI" panose="020B0604030504040204" pitchFamily="50" charset="-128"/>
            </a:endParaRPr>
          </a:p>
        </p:txBody>
      </p:sp>
      <p:sp>
        <p:nvSpPr>
          <p:cNvPr id="3" name="正方形/長方形 2"/>
          <p:cNvSpPr/>
          <p:nvPr/>
        </p:nvSpPr>
        <p:spPr>
          <a:xfrm>
            <a:off x="656432" y="908173"/>
            <a:ext cx="7954789" cy="1094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smtClean="0">
                <a:solidFill>
                  <a:schemeClr val="tx1"/>
                </a:solidFill>
              </a:rPr>
              <a:t>　あい</a:t>
            </a:r>
            <a:r>
              <a:rPr kumimoji="1" lang="ja-JP" altLang="en-US" sz="1600" dirty="0" err="1" smtClean="0">
                <a:solidFill>
                  <a:schemeClr val="tx1"/>
                </a:solidFill>
              </a:rPr>
              <a:t>りん</a:t>
            </a:r>
            <a:r>
              <a:rPr kumimoji="1" lang="ja-JP" altLang="en-US" sz="1600" dirty="0" smtClean="0">
                <a:solidFill>
                  <a:schemeClr val="tx1"/>
                </a:solidFill>
              </a:rPr>
              <a:t>地域</a:t>
            </a:r>
            <a:r>
              <a:rPr lang="ja-JP" altLang="en-US" sz="1600" dirty="0">
                <a:solidFill>
                  <a:schemeClr val="tx1"/>
                </a:solidFill>
              </a:rPr>
              <a:t>における</a:t>
            </a:r>
            <a:r>
              <a:rPr kumimoji="1" lang="ja-JP" altLang="en-US" sz="1600" dirty="0" smtClean="0">
                <a:solidFill>
                  <a:schemeClr val="tx1"/>
                </a:solidFill>
              </a:rPr>
              <a:t>、</a:t>
            </a:r>
            <a:r>
              <a:rPr lang="ja-JP" altLang="en-US" sz="1600" dirty="0">
                <a:solidFill>
                  <a:schemeClr val="tx1"/>
                </a:solidFill>
              </a:rPr>
              <a:t>覚醒剤</a:t>
            </a:r>
            <a:r>
              <a:rPr kumimoji="1" lang="ja-JP" altLang="en-US" sz="1600" dirty="0" smtClean="0">
                <a:solidFill>
                  <a:schemeClr val="tx1"/>
                </a:solidFill>
              </a:rPr>
              <a:t>等の薬物取引や公園・道路におけるゴミの不法投棄、道路を不正使用しての露店営業が頻発している状況を改善するため、</a:t>
            </a:r>
            <a:r>
              <a:rPr kumimoji="1" lang="ja-JP" altLang="en-US" sz="1600" b="1" dirty="0" smtClean="0">
                <a:solidFill>
                  <a:schemeClr val="tx1"/>
                </a:solidFill>
              </a:rPr>
              <a:t>大阪府･大阪府警･大阪市が</a:t>
            </a:r>
            <a:r>
              <a:rPr lang="ja-JP" altLang="en-US" sz="1600" b="1" dirty="0">
                <a:solidFill>
                  <a:schemeClr val="tx1"/>
                </a:solidFill>
              </a:rPr>
              <a:t>連携</a:t>
            </a:r>
            <a:r>
              <a:rPr kumimoji="1" lang="ja-JP" altLang="en-US" sz="1600" b="1" dirty="0" smtClean="0">
                <a:solidFill>
                  <a:schemeClr val="tx1"/>
                </a:solidFill>
              </a:rPr>
              <a:t>し、</a:t>
            </a:r>
            <a:r>
              <a:rPr lang="ja-JP" altLang="en-US" sz="1600" b="1" dirty="0" smtClean="0">
                <a:solidFill>
                  <a:schemeClr val="tx1"/>
                </a:solidFill>
              </a:rPr>
              <a:t>平成</a:t>
            </a:r>
            <a:r>
              <a:rPr lang="en-US" altLang="ja-JP" sz="1600" b="1" dirty="0" smtClean="0">
                <a:solidFill>
                  <a:schemeClr val="tx1"/>
                </a:solidFill>
              </a:rPr>
              <a:t>26</a:t>
            </a:r>
            <a:r>
              <a:rPr lang="ja-JP" altLang="en-US" sz="1600" b="1" dirty="0" smtClean="0">
                <a:solidFill>
                  <a:schemeClr val="tx1"/>
                </a:solidFill>
              </a:rPr>
              <a:t>～</a:t>
            </a:r>
            <a:r>
              <a:rPr lang="en-US" altLang="ja-JP" sz="1600" b="1" dirty="0" smtClean="0">
                <a:solidFill>
                  <a:schemeClr val="tx1"/>
                </a:solidFill>
              </a:rPr>
              <a:t>30</a:t>
            </a:r>
            <a:r>
              <a:rPr lang="ja-JP" altLang="en-US" sz="1600" b="1" dirty="0" smtClean="0">
                <a:solidFill>
                  <a:schemeClr val="tx1"/>
                </a:solidFill>
              </a:rPr>
              <a:t>年度の</a:t>
            </a:r>
            <a:r>
              <a:rPr lang="ja-JP" altLang="en-US" sz="1600" b="1" dirty="0">
                <a:solidFill>
                  <a:schemeClr val="tx1"/>
                </a:solidFill>
              </a:rPr>
              <a:t>５</a:t>
            </a:r>
            <a:r>
              <a:rPr lang="ja-JP" altLang="en-US" sz="1600" b="1" dirty="0" smtClean="0">
                <a:solidFill>
                  <a:schemeClr val="tx1"/>
                </a:solidFill>
              </a:rPr>
              <a:t>か年を集中取組み期間（</a:t>
            </a:r>
            <a:r>
              <a:rPr lang="ja-JP" altLang="en-US" sz="1600" b="1" dirty="0">
                <a:solidFill>
                  <a:schemeClr val="tx1"/>
                </a:solidFill>
              </a:rPr>
              <a:t>５</a:t>
            </a:r>
            <a:r>
              <a:rPr lang="ja-JP" altLang="en-US" sz="1600" b="1" dirty="0" smtClean="0">
                <a:solidFill>
                  <a:schemeClr val="tx1"/>
                </a:solidFill>
              </a:rPr>
              <a:t>か年計画）として、</a:t>
            </a:r>
            <a:r>
              <a:rPr kumimoji="1" lang="ja-JP" altLang="en-US" sz="1600" b="1" dirty="0" smtClean="0">
                <a:solidFill>
                  <a:schemeClr val="tx1"/>
                </a:solidFill>
              </a:rPr>
              <a:t>地域の環境整備を強力に</a:t>
            </a:r>
            <a:r>
              <a:rPr lang="ja-JP" altLang="en-US" sz="1600" b="1" dirty="0" smtClean="0">
                <a:solidFill>
                  <a:schemeClr val="tx1"/>
                </a:solidFill>
              </a:rPr>
              <a:t>推進してきた</a:t>
            </a:r>
            <a:r>
              <a:rPr kumimoji="1" lang="ja-JP" altLang="en-US" sz="1600" dirty="0" smtClean="0">
                <a:solidFill>
                  <a:schemeClr val="tx1"/>
                </a:solidFill>
              </a:rPr>
              <a:t>。</a:t>
            </a:r>
            <a:endParaRPr kumimoji="1" lang="en-US" altLang="ja-JP" sz="1600" dirty="0" smtClean="0">
              <a:solidFill>
                <a:schemeClr val="tx1"/>
              </a:solidFill>
            </a:endParaRPr>
          </a:p>
        </p:txBody>
      </p:sp>
      <p:sp>
        <p:nvSpPr>
          <p:cNvPr id="4" name="正方形/長方形 3"/>
          <p:cNvSpPr/>
          <p:nvPr/>
        </p:nvSpPr>
        <p:spPr>
          <a:xfrm>
            <a:off x="217161" y="2427316"/>
            <a:ext cx="4248472" cy="3323987"/>
          </a:xfrm>
          <a:prstGeom prst="rect">
            <a:avLst/>
          </a:prstGeom>
          <a:ln>
            <a:solidFill>
              <a:schemeClr val="accent1">
                <a:shade val="50000"/>
              </a:schemeClr>
            </a:solidFill>
          </a:ln>
        </p:spPr>
        <p:txBody>
          <a:bodyPr wrap="square">
            <a:spAutoFit/>
          </a:bodyPr>
          <a:lstStyle/>
          <a:p>
            <a:r>
              <a:rPr lang="ja-JP" altLang="en-US" sz="1400" b="1" dirty="0" smtClean="0">
                <a:latin typeface="+mn-ea"/>
                <a:ea typeface="+mn-ea"/>
              </a:rPr>
              <a:t>〇</a:t>
            </a:r>
            <a:r>
              <a:rPr lang="ja-JP" altLang="en-US" sz="1400" b="1" dirty="0">
                <a:latin typeface="+mj-ea"/>
                <a:ea typeface="+mj-ea"/>
              </a:rPr>
              <a:t>覚醒剤</a:t>
            </a:r>
            <a:r>
              <a:rPr lang="ja-JP" altLang="en-US" sz="1400" b="1" dirty="0" smtClean="0">
                <a:latin typeface="+mn-ea"/>
                <a:ea typeface="+mn-ea"/>
              </a:rPr>
              <a:t>検挙</a:t>
            </a:r>
            <a:r>
              <a:rPr lang="ja-JP" altLang="en-US" sz="1400" b="1" dirty="0">
                <a:latin typeface="+mn-ea"/>
                <a:ea typeface="+mn-ea"/>
              </a:rPr>
              <a:t>事案</a:t>
            </a:r>
          </a:p>
          <a:p>
            <a:r>
              <a:rPr lang="ja-JP" altLang="en-US" sz="1400" dirty="0" smtClean="0">
                <a:latin typeface="+mn-ea"/>
                <a:ea typeface="+mn-ea"/>
              </a:rPr>
              <a:t>・</a:t>
            </a:r>
            <a:r>
              <a:rPr lang="ja-JP" altLang="en-US" sz="1400" dirty="0">
                <a:latin typeface="+mj-ea"/>
                <a:ea typeface="+mj-ea"/>
              </a:rPr>
              <a:t>覚醒剤</a:t>
            </a:r>
            <a:r>
              <a:rPr lang="ja-JP" altLang="en-US" sz="1400" dirty="0" smtClean="0">
                <a:latin typeface="+mn-ea"/>
                <a:ea typeface="+mn-ea"/>
              </a:rPr>
              <a:t>の</a:t>
            </a:r>
            <a:r>
              <a:rPr lang="ja-JP" altLang="en-US" sz="1400" dirty="0">
                <a:latin typeface="+mn-ea"/>
                <a:ea typeface="+mn-ea"/>
              </a:rPr>
              <a:t>密売が日常的に行われており</a:t>
            </a:r>
            <a:r>
              <a:rPr lang="ja-JP" altLang="en-US" sz="1400" dirty="0" smtClean="0">
                <a:latin typeface="+mn-ea"/>
                <a:ea typeface="+mn-ea"/>
              </a:rPr>
              <a:t>、</a:t>
            </a:r>
            <a:r>
              <a:rPr lang="ja-JP" altLang="en-US" sz="1400" dirty="0">
                <a:latin typeface="+mj-ea"/>
                <a:ea typeface="+mj-ea"/>
              </a:rPr>
              <a:t>大阪府</a:t>
            </a:r>
            <a:endParaRPr lang="en-US" altLang="ja-JP" sz="1400" dirty="0">
              <a:latin typeface="+mj-ea"/>
              <a:ea typeface="+mj-ea"/>
            </a:endParaRPr>
          </a:p>
          <a:p>
            <a:r>
              <a:rPr lang="ja-JP" altLang="en-US" sz="1400" dirty="0">
                <a:latin typeface="+mj-ea"/>
                <a:ea typeface="+mj-ea"/>
              </a:rPr>
              <a:t>　 </a:t>
            </a:r>
            <a:r>
              <a:rPr lang="ja-JP" altLang="en-US" sz="1400" dirty="0" smtClean="0">
                <a:latin typeface="+mj-ea"/>
                <a:ea typeface="+mj-ea"/>
              </a:rPr>
              <a:t>内</a:t>
            </a:r>
            <a:r>
              <a:rPr lang="ja-JP" altLang="en-US" sz="1400" dirty="0">
                <a:latin typeface="+mj-ea"/>
                <a:ea typeface="+mj-ea"/>
              </a:rPr>
              <a:t>及び</a:t>
            </a:r>
            <a:r>
              <a:rPr lang="ja-JP" altLang="en-US" sz="1400" dirty="0" smtClean="0">
                <a:latin typeface="+mn-ea"/>
                <a:ea typeface="+mn-ea"/>
              </a:rPr>
              <a:t>他府県から</a:t>
            </a:r>
            <a:r>
              <a:rPr lang="ja-JP" altLang="en-US" sz="1400" dirty="0">
                <a:latin typeface="+mj-ea"/>
                <a:ea typeface="+mj-ea"/>
              </a:rPr>
              <a:t>覚醒剤</a:t>
            </a:r>
            <a:r>
              <a:rPr lang="ja-JP" altLang="en-US" sz="1400" dirty="0" smtClean="0">
                <a:latin typeface="+mn-ea"/>
                <a:ea typeface="+mn-ea"/>
              </a:rPr>
              <a:t>を</a:t>
            </a:r>
            <a:r>
              <a:rPr lang="ja-JP" altLang="en-US" sz="1400" dirty="0">
                <a:latin typeface="+mn-ea"/>
                <a:ea typeface="+mn-ea"/>
              </a:rPr>
              <a:t>購入するため</a:t>
            </a:r>
            <a:r>
              <a:rPr lang="ja-JP" altLang="en-US" sz="1400" dirty="0" smtClean="0">
                <a:latin typeface="+mn-ea"/>
                <a:ea typeface="+mn-ea"/>
              </a:rPr>
              <a:t>に</a:t>
            </a:r>
            <a:r>
              <a:rPr lang="ja-JP" altLang="en-US" sz="1400" dirty="0">
                <a:latin typeface="+mn-ea"/>
                <a:ea typeface="+mn-ea"/>
              </a:rPr>
              <a:t>、</a:t>
            </a:r>
            <a:r>
              <a:rPr lang="ja-JP" altLang="en-US" sz="1400" dirty="0" err="1" smtClean="0">
                <a:latin typeface="+mn-ea"/>
                <a:ea typeface="+mn-ea"/>
              </a:rPr>
              <a:t>あ</a:t>
            </a:r>
            <a:endParaRPr lang="en-US" altLang="ja-JP" sz="1400" dirty="0" smtClean="0">
              <a:latin typeface="+mn-ea"/>
              <a:ea typeface="+mn-ea"/>
            </a:endParaRPr>
          </a:p>
          <a:p>
            <a:r>
              <a:rPr lang="ja-JP" altLang="en-US" sz="1400" dirty="0">
                <a:latin typeface="+mn-ea"/>
                <a:ea typeface="+mn-ea"/>
              </a:rPr>
              <a:t>　</a:t>
            </a:r>
            <a:r>
              <a:rPr lang="ja-JP" altLang="en-US" sz="1400" dirty="0" err="1" smtClean="0">
                <a:latin typeface="+mn-ea"/>
                <a:ea typeface="+mn-ea"/>
              </a:rPr>
              <a:t>いりん</a:t>
            </a:r>
            <a:r>
              <a:rPr lang="ja-JP" altLang="en-US" sz="1400" dirty="0" smtClean="0">
                <a:latin typeface="+mn-ea"/>
                <a:ea typeface="+mn-ea"/>
              </a:rPr>
              <a:t>地域へ</a:t>
            </a:r>
            <a:r>
              <a:rPr lang="ja-JP" altLang="en-US" sz="1400" dirty="0">
                <a:latin typeface="+mn-ea"/>
                <a:ea typeface="+mn-ea"/>
              </a:rPr>
              <a:t>来る者が</a:t>
            </a:r>
            <a:r>
              <a:rPr lang="ja-JP" altLang="en-US" sz="1400" dirty="0" smtClean="0">
                <a:latin typeface="+mn-ea"/>
                <a:ea typeface="+mn-ea"/>
              </a:rPr>
              <a:t>後を絶たない</a:t>
            </a:r>
            <a:r>
              <a:rPr lang="ja-JP" altLang="en-US" sz="1400" dirty="0">
                <a:latin typeface="+mn-ea"/>
                <a:ea typeface="+mn-ea"/>
              </a:rPr>
              <a:t>。</a:t>
            </a:r>
          </a:p>
          <a:p>
            <a:r>
              <a:rPr lang="ja-JP" altLang="en-US" sz="1400" dirty="0">
                <a:latin typeface="+mn-ea"/>
                <a:ea typeface="+mn-ea"/>
              </a:rPr>
              <a:t>・府内の薬物犯検挙人員</a:t>
            </a:r>
            <a:r>
              <a:rPr lang="ja-JP" altLang="en-US" sz="1400" dirty="0" smtClean="0">
                <a:latin typeface="+mn-ea"/>
                <a:ea typeface="+mn-ea"/>
              </a:rPr>
              <a:t>（㉕</a:t>
            </a:r>
            <a:r>
              <a:rPr lang="en-US" altLang="ja-JP" sz="1400" dirty="0" smtClean="0">
                <a:latin typeface="+mn-ea"/>
                <a:ea typeface="+mn-ea"/>
              </a:rPr>
              <a:t>1,713</a:t>
            </a:r>
            <a:r>
              <a:rPr lang="ja-JP" altLang="en-US" sz="1400" dirty="0" smtClean="0">
                <a:latin typeface="+mn-ea"/>
                <a:ea typeface="+mn-ea"/>
              </a:rPr>
              <a:t>人）のうち</a:t>
            </a:r>
            <a:endParaRPr lang="en-US" altLang="ja-JP" sz="1400" dirty="0" smtClean="0">
              <a:latin typeface="+mn-ea"/>
              <a:ea typeface="+mn-ea"/>
            </a:endParaRPr>
          </a:p>
          <a:p>
            <a:r>
              <a:rPr lang="ja-JP" altLang="en-US" sz="1400" dirty="0">
                <a:latin typeface="+mn-ea"/>
                <a:ea typeface="+mn-ea"/>
              </a:rPr>
              <a:t>　</a:t>
            </a:r>
            <a:r>
              <a:rPr lang="ja-JP" altLang="en-US" sz="1400" dirty="0" smtClean="0">
                <a:latin typeface="+mn-ea"/>
                <a:ea typeface="+mn-ea"/>
              </a:rPr>
              <a:t>約</a:t>
            </a:r>
            <a:r>
              <a:rPr lang="en-US" altLang="ja-JP" sz="1400" dirty="0" smtClean="0">
                <a:latin typeface="+mn-ea"/>
                <a:ea typeface="+mn-ea"/>
              </a:rPr>
              <a:t>21</a:t>
            </a:r>
            <a:r>
              <a:rPr lang="ja-JP" altLang="en-US" sz="1400" dirty="0" smtClean="0">
                <a:latin typeface="+mn-ea"/>
                <a:ea typeface="+mn-ea"/>
              </a:rPr>
              <a:t>％</a:t>
            </a:r>
            <a:r>
              <a:rPr lang="ja-JP" altLang="en-US" sz="1400" dirty="0">
                <a:latin typeface="+mn-ea"/>
                <a:ea typeface="+mn-ea"/>
              </a:rPr>
              <a:t>があい</a:t>
            </a:r>
            <a:r>
              <a:rPr lang="ja-JP" altLang="en-US" sz="1400" dirty="0" err="1">
                <a:latin typeface="+mn-ea"/>
                <a:ea typeface="+mn-ea"/>
              </a:rPr>
              <a:t>りん</a:t>
            </a:r>
            <a:r>
              <a:rPr lang="ja-JP" altLang="en-US" sz="1400" dirty="0">
                <a:latin typeface="+mn-ea"/>
                <a:ea typeface="+mn-ea"/>
              </a:rPr>
              <a:t>地域での検挙</a:t>
            </a:r>
            <a:r>
              <a:rPr lang="ja-JP" altLang="en-US" sz="1400" dirty="0" smtClean="0">
                <a:latin typeface="+mn-ea"/>
                <a:ea typeface="+mn-ea"/>
              </a:rPr>
              <a:t>となって</a:t>
            </a:r>
            <a:r>
              <a:rPr lang="ja-JP" altLang="en-US" sz="1400" dirty="0">
                <a:latin typeface="+mn-ea"/>
                <a:ea typeface="+mn-ea"/>
              </a:rPr>
              <a:t>いる。</a:t>
            </a:r>
          </a:p>
          <a:p>
            <a:endParaRPr lang="ja-JP" altLang="en-US" sz="1400" dirty="0">
              <a:latin typeface="+mn-ea"/>
              <a:ea typeface="+mn-ea"/>
            </a:endParaRPr>
          </a:p>
          <a:p>
            <a:r>
              <a:rPr lang="ja-JP" altLang="en-US" sz="1400" b="1" dirty="0">
                <a:latin typeface="+mn-ea"/>
                <a:ea typeface="+mn-ea"/>
              </a:rPr>
              <a:t>〇不法投棄ごみ</a:t>
            </a:r>
          </a:p>
          <a:p>
            <a:r>
              <a:rPr lang="ja-JP" altLang="en-US" sz="1400" dirty="0">
                <a:latin typeface="+mn-ea"/>
                <a:ea typeface="+mn-ea"/>
              </a:rPr>
              <a:t>・他の地域に</a:t>
            </a:r>
            <a:r>
              <a:rPr lang="ja-JP" altLang="en-US" sz="1400" dirty="0" smtClean="0">
                <a:latin typeface="+mn-ea"/>
                <a:ea typeface="+mn-ea"/>
              </a:rPr>
              <a:t>比べ、あい</a:t>
            </a:r>
            <a:r>
              <a:rPr lang="ja-JP" altLang="en-US" sz="1400" dirty="0" err="1">
                <a:latin typeface="+mn-ea"/>
                <a:ea typeface="+mn-ea"/>
              </a:rPr>
              <a:t>りん</a:t>
            </a:r>
            <a:r>
              <a:rPr lang="ja-JP" altLang="en-US" sz="1400" dirty="0">
                <a:latin typeface="+mn-ea"/>
                <a:ea typeface="+mn-ea"/>
              </a:rPr>
              <a:t>地域の回収量が</a:t>
            </a:r>
            <a:r>
              <a:rPr lang="ja-JP" altLang="en-US" sz="1400" dirty="0" smtClean="0">
                <a:latin typeface="+mn-ea"/>
                <a:ea typeface="+mn-ea"/>
              </a:rPr>
              <a:t>非常</a:t>
            </a:r>
            <a:endParaRPr lang="en-US" altLang="ja-JP" sz="1400" dirty="0" smtClean="0">
              <a:latin typeface="+mn-ea"/>
              <a:ea typeface="+mn-ea"/>
            </a:endParaRPr>
          </a:p>
          <a:p>
            <a:r>
              <a:rPr lang="ja-JP" altLang="en-US" sz="1400" dirty="0">
                <a:latin typeface="+mn-ea"/>
                <a:ea typeface="+mn-ea"/>
              </a:rPr>
              <a:t>　</a:t>
            </a:r>
            <a:r>
              <a:rPr lang="ja-JP" altLang="en-US" sz="1400" dirty="0" smtClean="0">
                <a:latin typeface="+mn-ea"/>
                <a:ea typeface="+mn-ea"/>
              </a:rPr>
              <a:t>に多く、大阪</a:t>
            </a:r>
            <a:r>
              <a:rPr lang="ja-JP" altLang="en-US" sz="1400" dirty="0">
                <a:latin typeface="+mn-ea"/>
                <a:ea typeface="+mn-ea"/>
              </a:rPr>
              <a:t>市内</a:t>
            </a:r>
            <a:r>
              <a:rPr lang="ja-JP" altLang="en-US" sz="1400" dirty="0" smtClean="0">
                <a:latin typeface="+mn-ea"/>
                <a:ea typeface="+mn-ea"/>
              </a:rPr>
              <a:t>の回収量（㉕</a:t>
            </a:r>
            <a:r>
              <a:rPr lang="en-US" altLang="ja-JP" sz="1400" dirty="0" smtClean="0">
                <a:latin typeface="+mn-ea"/>
                <a:ea typeface="+mn-ea"/>
              </a:rPr>
              <a:t>4,796</a:t>
            </a:r>
            <a:r>
              <a:rPr lang="ja-JP" altLang="en-US" sz="1400" dirty="0" smtClean="0">
                <a:latin typeface="+mn-ea"/>
                <a:ea typeface="+mn-ea"/>
              </a:rPr>
              <a:t>ﾄﾝ）のうち</a:t>
            </a:r>
            <a:endParaRPr lang="en-US" altLang="ja-JP" sz="1400" dirty="0" smtClean="0">
              <a:latin typeface="+mn-ea"/>
              <a:ea typeface="+mn-ea"/>
            </a:endParaRPr>
          </a:p>
          <a:p>
            <a:r>
              <a:rPr lang="ja-JP" altLang="en-US" sz="1400" dirty="0">
                <a:latin typeface="+mn-ea"/>
                <a:ea typeface="+mn-ea"/>
              </a:rPr>
              <a:t>　</a:t>
            </a:r>
            <a:r>
              <a:rPr lang="ja-JP" altLang="en-US" sz="1400" dirty="0" smtClean="0">
                <a:latin typeface="+mn-ea"/>
                <a:ea typeface="+mn-ea"/>
              </a:rPr>
              <a:t>約</a:t>
            </a:r>
            <a:r>
              <a:rPr lang="en-US" altLang="ja-JP" sz="1400" dirty="0">
                <a:latin typeface="+mn-ea"/>
                <a:ea typeface="+mn-ea"/>
              </a:rPr>
              <a:t>34</a:t>
            </a:r>
            <a:r>
              <a:rPr lang="ja-JP" altLang="en-US" sz="1400" dirty="0" smtClean="0">
                <a:latin typeface="+mn-ea"/>
                <a:ea typeface="+mn-ea"/>
              </a:rPr>
              <a:t>％</a:t>
            </a:r>
            <a:r>
              <a:rPr lang="ja-JP" altLang="en-US" sz="1400" dirty="0">
                <a:latin typeface="+mn-ea"/>
                <a:ea typeface="+mn-ea"/>
              </a:rPr>
              <a:t>を占めている</a:t>
            </a:r>
            <a:r>
              <a:rPr lang="ja-JP" altLang="en-US" sz="1400" dirty="0" smtClean="0">
                <a:latin typeface="+mn-ea"/>
                <a:ea typeface="+mn-ea"/>
              </a:rPr>
              <a:t>。</a:t>
            </a:r>
            <a:endParaRPr lang="ja-JP" altLang="en-US" sz="1400" dirty="0">
              <a:latin typeface="+mn-ea"/>
              <a:ea typeface="+mn-ea"/>
            </a:endParaRPr>
          </a:p>
          <a:p>
            <a:endParaRPr lang="ja-JP" altLang="en-US" sz="1400" dirty="0">
              <a:latin typeface="+mn-ea"/>
              <a:ea typeface="+mn-ea"/>
            </a:endParaRPr>
          </a:p>
          <a:p>
            <a:r>
              <a:rPr lang="ja-JP" altLang="en-US" sz="1400" b="1" dirty="0">
                <a:latin typeface="+mn-ea"/>
                <a:ea typeface="+mn-ea"/>
              </a:rPr>
              <a:t>〇露店営業</a:t>
            </a:r>
          </a:p>
          <a:p>
            <a:r>
              <a:rPr lang="ja-JP" altLang="en-US" sz="1400" dirty="0">
                <a:latin typeface="+mn-ea"/>
                <a:ea typeface="+mn-ea"/>
              </a:rPr>
              <a:t>・道路を不正使用しての露店営業やわいせつ</a:t>
            </a:r>
            <a:r>
              <a:rPr lang="ja-JP" altLang="en-US" sz="1400" dirty="0" smtClean="0">
                <a:latin typeface="+mn-ea"/>
                <a:ea typeface="+mn-ea"/>
              </a:rPr>
              <a:t>ＤＶ</a:t>
            </a:r>
            <a:endParaRPr lang="en-US" altLang="ja-JP" sz="1400" dirty="0" smtClean="0">
              <a:latin typeface="+mn-ea"/>
              <a:ea typeface="+mn-ea"/>
            </a:endParaRPr>
          </a:p>
          <a:p>
            <a:r>
              <a:rPr lang="ja-JP" altLang="en-US" sz="1400" dirty="0">
                <a:latin typeface="+mn-ea"/>
                <a:ea typeface="+mn-ea"/>
              </a:rPr>
              <a:t>　</a:t>
            </a:r>
            <a:r>
              <a:rPr lang="ja-JP" altLang="en-US" sz="1400" dirty="0" smtClean="0">
                <a:latin typeface="+mn-ea"/>
                <a:ea typeface="+mn-ea"/>
              </a:rPr>
              <a:t>Ｄ</a:t>
            </a:r>
            <a:r>
              <a:rPr lang="ja-JP" altLang="en-US" sz="1400" dirty="0">
                <a:latin typeface="+mn-ea"/>
                <a:ea typeface="+mn-ea"/>
              </a:rPr>
              <a:t>の</a:t>
            </a:r>
            <a:r>
              <a:rPr lang="ja-JP" altLang="en-US" sz="1400" dirty="0" smtClean="0">
                <a:latin typeface="+mn-ea"/>
                <a:ea typeface="+mn-ea"/>
              </a:rPr>
              <a:t>露店</a:t>
            </a:r>
            <a:r>
              <a:rPr lang="ja-JP" altLang="en-US" sz="1400" dirty="0">
                <a:latin typeface="+mn-ea"/>
                <a:ea typeface="+mn-ea"/>
              </a:rPr>
              <a:t>販売などが日常的となっている。</a:t>
            </a:r>
          </a:p>
        </p:txBody>
      </p:sp>
      <p:sp>
        <p:nvSpPr>
          <p:cNvPr id="5" name="二等辺三角形 4"/>
          <p:cNvSpPr/>
          <p:nvPr/>
        </p:nvSpPr>
        <p:spPr>
          <a:xfrm rot="5400000">
            <a:off x="3174619" y="3988531"/>
            <a:ext cx="2918416" cy="21602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223337" y="2121559"/>
            <a:ext cx="4242295" cy="305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400" b="1" dirty="0" smtClean="0">
                <a:latin typeface="+mn-ea"/>
                <a:ea typeface="+mn-ea"/>
                <a:cs typeface="Meiryo UI" panose="020B0604030504040204" pitchFamily="50" charset="-128"/>
              </a:rPr>
              <a:t>かつて</a:t>
            </a:r>
            <a:r>
              <a:rPr lang="ja-JP" altLang="en-US" sz="1400" b="1" dirty="0" smtClean="0">
                <a:latin typeface="+mn-ea"/>
                <a:cs typeface="Meiryo UI" panose="020B0604030504040204" pitchFamily="50" charset="-128"/>
              </a:rPr>
              <a:t>（</a:t>
            </a:r>
            <a:r>
              <a:rPr lang="en-US" altLang="ja-JP" sz="1400" b="1" dirty="0">
                <a:latin typeface="+mn-ea"/>
                <a:cs typeface="Meiryo UI" panose="020B0604030504040204" pitchFamily="50" charset="-128"/>
              </a:rPr>
              <a:t>H</a:t>
            </a:r>
            <a:r>
              <a:rPr lang="en-US" altLang="ja-JP" sz="1400" b="1" dirty="0" smtClean="0">
                <a:latin typeface="+mn-ea"/>
                <a:ea typeface="+mn-ea"/>
                <a:cs typeface="Meiryo UI" panose="020B0604030504040204" pitchFamily="50" charset="-128"/>
              </a:rPr>
              <a:t>25</a:t>
            </a:r>
            <a:r>
              <a:rPr lang="ja-JP" altLang="en-US" sz="1400" b="1" dirty="0">
                <a:latin typeface="+mn-ea"/>
                <a:ea typeface="+mn-ea"/>
                <a:cs typeface="Meiryo UI" panose="020B0604030504040204" pitchFamily="50" charset="-128"/>
              </a:rPr>
              <a:t>年度</a:t>
            </a:r>
            <a:r>
              <a:rPr lang="ja-JP" altLang="en-US" sz="1400" b="1" dirty="0" smtClean="0">
                <a:latin typeface="+mn-ea"/>
                <a:ea typeface="+mn-ea"/>
                <a:cs typeface="Meiryo UI" panose="020B0604030504040204" pitchFamily="50" charset="-128"/>
              </a:rPr>
              <a:t>以前</a:t>
            </a:r>
            <a:r>
              <a:rPr lang="ja-JP" altLang="en-US" sz="1400" b="1" dirty="0">
                <a:latin typeface="+mn-ea"/>
                <a:cs typeface="Meiryo UI" panose="020B0604030504040204" pitchFamily="50" charset="-128"/>
              </a:rPr>
              <a:t>）</a:t>
            </a:r>
            <a:r>
              <a:rPr lang="ja-JP" altLang="en-US" sz="1400" b="1" dirty="0" smtClean="0">
                <a:latin typeface="+mn-ea"/>
                <a:ea typeface="+mn-ea"/>
                <a:cs typeface="Meiryo UI" panose="020B0604030504040204" pitchFamily="50" charset="-128"/>
              </a:rPr>
              <a:t>の</a:t>
            </a:r>
            <a:r>
              <a:rPr lang="ja-JP" altLang="en-US" sz="1400" b="1" dirty="0">
                <a:latin typeface="+mn-ea"/>
                <a:ea typeface="+mn-ea"/>
                <a:cs typeface="Meiryo UI" panose="020B0604030504040204" pitchFamily="50" charset="-128"/>
              </a:rPr>
              <a:t>あい</a:t>
            </a:r>
            <a:r>
              <a:rPr lang="ja-JP" altLang="en-US" sz="1400" b="1" dirty="0" err="1">
                <a:latin typeface="+mn-ea"/>
                <a:ea typeface="+mn-ea"/>
                <a:cs typeface="Meiryo UI" panose="020B0604030504040204" pitchFamily="50" charset="-128"/>
              </a:rPr>
              <a:t>りん</a:t>
            </a:r>
            <a:r>
              <a:rPr lang="ja-JP" altLang="en-US" sz="1400" b="1" dirty="0">
                <a:latin typeface="+mn-ea"/>
                <a:ea typeface="+mn-ea"/>
                <a:cs typeface="Meiryo UI" panose="020B0604030504040204" pitchFamily="50" charset="-128"/>
              </a:rPr>
              <a:t>地域の状況</a:t>
            </a:r>
          </a:p>
        </p:txBody>
      </p:sp>
      <p:sp>
        <p:nvSpPr>
          <p:cNvPr id="8" name="テキスト ボックス 7"/>
          <p:cNvSpPr txBox="1"/>
          <p:nvPr/>
        </p:nvSpPr>
        <p:spPr>
          <a:xfrm>
            <a:off x="4809592" y="2126771"/>
            <a:ext cx="4130199"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400" b="1" dirty="0" smtClean="0">
                <a:latin typeface="+mn-ea"/>
                <a:ea typeface="+mn-ea"/>
                <a:cs typeface="Meiryo UI" panose="020B0604030504040204" pitchFamily="50" charset="-128"/>
              </a:rPr>
              <a:t>5</a:t>
            </a:r>
            <a:r>
              <a:rPr lang="ja-JP" altLang="en-US" sz="1400" b="1" dirty="0" smtClean="0">
                <a:latin typeface="+mn-ea"/>
                <a:ea typeface="+mn-ea"/>
                <a:cs typeface="Meiryo UI" panose="020B0604030504040204" pitchFamily="50" charset="-128"/>
              </a:rPr>
              <a:t>か年計画（</a:t>
            </a:r>
            <a:r>
              <a:rPr lang="en-US" altLang="ja-JP" sz="1400" b="1" dirty="0">
                <a:latin typeface="+mn-ea"/>
                <a:cs typeface="Meiryo UI" panose="020B0604030504040204" pitchFamily="50" charset="-128"/>
              </a:rPr>
              <a:t>H</a:t>
            </a:r>
            <a:r>
              <a:rPr lang="en-US" altLang="ja-JP" sz="1400" b="1" dirty="0" smtClean="0">
                <a:latin typeface="+mn-ea"/>
                <a:ea typeface="+mn-ea"/>
                <a:cs typeface="Meiryo UI" panose="020B0604030504040204" pitchFamily="50" charset="-128"/>
              </a:rPr>
              <a:t>26</a:t>
            </a:r>
            <a:r>
              <a:rPr lang="ja-JP" altLang="en-US" sz="1400" b="1" dirty="0" smtClean="0">
                <a:latin typeface="+mn-ea"/>
                <a:ea typeface="+mn-ea"/>
                <a:cs typeface="Meiryo UI" panose="020B0604030504040204" pitchFamily="50" charset="-128"/>
              </a:rPr>
              <a:t>～</a:t>
            </a:r>
            <a:r>
              <a:rPr lang="en-US" altLang="ja-JP" sz="1400" b="1" dirty="0" smtClean="0">
                <a:latin typeface="+mn-ea"/>
                <a:ea typeface="+mn-ea"/>
                <a:cs typeface="Meiryo UI" panose="020B0604030504040204" pitchFamily="50" charset="-128"/>
              </a:rPr>
              <a:t>30</a:t>
            </a:r>
            <a:r>
              <a:rPr lang="ja-JP" altLang="en-US" sz="1400" b="1" dirty="0" smtClean="0">
                <a:latin typeface="+mn-ea"/>
                <a:ea typeface="+mn-ea"/>
                <a:cs typeface="Meiryo UI" panose="020B0604030504040204" pitchFamily="50" charset="-128"/>
              </a:rPr>
              <a:t>年度）の取組み</a:t>
            </a:r>
            <a:endParaRPr lang="ja-JP" altLang="en-US" sz="1400" b="1" dirty="0">
              <a:latin typeface="+mn-ea"/>
              <a:ea typeface="+mn-ea"/>
              <a:cs typeface="Meiryo UI" panose="020B0604030504040204" pitchFamily="50" charset="-128"/>
            </a:endParaRPr>
          </a:p>
        </p:txBody>
      </p:sp>
      <p:sp>
        <p:nvSpPr>
          <p:cNvPr id="9" name="正方形/長方形 8"/>
          <p:cNvSpPr/>
          <p:nvPr/>
        </p:nvSpPr>
        <p:spPr>
          <a:xfrm>
            <a:off x="4809592" y="2434548"/>
            <a:ext cx="4130199" cy="3323987"/>
          </a:xfrm>
          <a:prstGeom prst="rect">
            <a:avLst/>
          </a:prstGeom>
          <a:ln>
            <a:solidFill>
              <a:schemeClr val="accent1">
                <a:shade val="50000"/>
              </a:schemeClr>
            </a:solidFill>
          </a:ln>
        </p:spPr>
        <p:txBody>
          <a:bodyPr wrap="square">
            <a:spAutoFit/>
          </a:bodyPr>
          <a:lstStyle/>
          <a:p>
            <a:r>
              <a:rPr lang="ja-JP" altLang="en-US" sz="1400" dirty="0" smtClean="0">
                <a:latin typeface="+mn-ea"/>
                <a:ea typeface="+mn-ea"/>
              </a:rPr>
              <a:t>大阪市が進める西成</a:t>
            </a:r>
            <a:r>
              <a:rPr lang="ja-JP" altLang="en-US" sz="1400" dirty="0">
                <a:latin typeface="+mn-ea"/>
                <a:ea typeface="+mn-ea"/>
              </a:rPr>
              <a:t>特区構想</a:t>
            </a:r>
            <a:r>
              <a:rPr lang="en-US" altLang="ja-JP" sz="1400" dirty="0">
                <a:latin typeface="+mn-ea"/>
                <a:ea typeface="+mn-ea"/>
              </a:rPr>
              <a:t>【※】</a:t>
            </a:r>
            <a:r>
              <a:rPr lang="ja-JP" altLang="en-US" sz="1400" dirty="0">
                <a:latin typeface="+mn-ea"/>
                <a:ea typeface="+mn-ea"/>
              </a:rPr>
              <a:t>と呼応</a:t>
            </a:r>
            <a:r>
              <a:rPr lang="ja-JP" altLang="en-US" sz="1400" dirty="0" smtClean="0">
                <a:latin typeface="+mn-ea"/>
                <a:ea typeface="+mn-ea"/>
              </a:rPr>
              <a:t>して、大阪府</a:t>
            </a:r>
            <a:r>
              <a:rPr lang="ja-JP" altLang="en-US" sz="1400" dirty="0">
                <a:latin typeface="+mn-ea"/>
                <a:ea typeface="+mn-ea"/>
              </a:rPr>
              <a:t>、大阪府警、大阪市が相互に連携を密にし、それぞれの資源を投入して取組みを</a:t>
            </a:r>
            <a:r>
              <a:rPr lang="ja-JP" altLang="en-US" sz="1400" dirty="0" smtClean="0">
                <a:latin typeface="+mn-ea"/>
                <a:ea typeface="+mn-ea"/>
              </a:rPr>
              <a:t>強化。</a:t>
            </a:r>
            <a:endParaRPr lang="en-US" altLang="ja-JP" sz="1400" dirty="0" smtClean="0">
              <a:latin typeface="+mn-ea"/>
              <a:ea typeface="+mn-ea"/>
            </a:endParaRPr>
          </a:p>
          <a:p>
            <a:endParaRPr lang="ja-JP" altLang="en-US" sz="1400" dirty="0">
              <a:latin typeface="+mn-ea"/>
              <a:ea typeface="+mn-ea"/>
            </a:endParaRPr>
          </a:p>
          <a:p>
            <a:r>
              <a:rPr lang="ja-JP" altLang="en-US" sz="1400" dirty="0" smtClean="0">
                <a:latin typeface="+mn-ea"/>
                <a:ea typeface="+mn-ea"/>
              </a:rPr>
              <a:t>〇薬物</a:t>
            </a:r>
            <a:r>
              <a:rPr lang="ja-JP" altLang="en-US" sz="1400" dirty="0">
                <a:latin typeface="+mn-ea"/>
                <a:ea typeface="+mn-ea"/>
              </a:rPr>
              <a:t>対策として、</a:t>
            </a:r>
            <a:r>
              <a:rPr lang="ja-JP" altLang="en-US" sz="1400" b="1" dirty="0">
                <a:latin typeface="+mn-ea"/>
                <a:ea typeface="+mn-ea"/>
              </a:rPr>
              <a:t>取締活動を徹底</a:t>
            </a:r>
            <a:r>
              <a:rPr lang="ja-JP" altLang="en-US" sz="1400" dirty="0">
                <a:latin typeface="+mn-ea"/>
                <a:ea typeface="+mn-ea"/>
              </a:rPr>
              <a:t>するほか</a:t>
            </a:r>
            <a:r>
              <a:rPr lang="ja-JP" altLang="en-US" sz="1400" dirty="0" smtClean="0">
                <a:latin typeface="+mn-ea"/>
                <a:ea typeface="+mn-ea"/>
              </a:rPr>
              <a:t>、　</a:t>
            </a:r>
            <a:endParaRPr lang="en-US" altLang="ja-JP" sz="1400" dirty="0" smtClean="0">
              <a:latin typeface="+mn-ea"/>
              <a:ea typeface="+mn-ea"/>
            </a:endParaRPr>
          </a:p>
          <a:p>
            <a:r>
              <a:rPr lang="ja-JP" altLang="en-US" sz="1400" b="1" dirty="0">
                <a:latin typeface="+mn-ea"/>
                <a:ea typeface="+mn-ea"/>
              </a:rPr>
              <a:t>　</a:t>
            </a:r>
            <a:r>
              <a:rPr lang="ja-JP" altLang="en-US" sz="1400" b="1" dirty="0" smtClean="0">
                <a:latin typeface="+mn-ea"/>
                <a:ea typeface="+mn-ea"/>
              </a:rPr>
              <a:t>薬物</a:t>
            </a:r>
            <a:r>
              <a:rPr lang="ja-JP" altLang="en-US" sz="1400" b="1" dirty="0">
                <a:latin typeface="+mn-ea"/>
                <a:ea typeface="+mn-ea"/>
              </a:rPr>
              <a:t>乱用防止の啓発</a:t>
            </a:r>
            <a:r>
              <a:rPr lang="ja-JP" altLang="en-US" sz="1400" dirty="0">
                <a:latin typeface="+mn-ea"/>
                <a:ea typeface="+mn-ea"/>
              </a:rPr>
              <a:t>や、</a:t>
            </a:r>
            <a:r>
              <a:rPr lang="ja-JP" altLang="en-US" sz="1400" b="1" dirty="0">
                <a:latin typeface="+mn-ea"/>
                <a:ea typeface="+mn-ea"/>
              </a:rPr>
              <a:t>薬物依存症者や</a:t>
            </a:r>
            <a:r>
              <a:rPr lang="ja-JP" altLang="en-US" sz="1400" b="1" dirty="0" smtClean="0">
                <a:latin typeface="+mn-ea"/>
                <a:ea typeface="+mn-ea"/>
              </a:rPr>
              <a:t>その　</a:t>
            </a:r>
            <a:endParaRPr lang="en-US" altLang="ja-JP" sz="1400" b="1" dirty="0" smtClean="0">
              <a:latin typeface="+mn-ea"/>
              <a:ea typeface="+mn-ea"/>
            </a:endParaRPr>
          </a:p>
          <a:p>
            <a:r>
              <a:rPr lang="ja-JP" altLang="en-US" sz="1400" b="1" dirty="0">
                <a:latin typeface="+mn-ea"/>
                <a:ea typeface="+mn-ea"/>
              </a:rPr>
              <a:t>　</a:t>
            </a:r>
            <a:r>
              <a:rPr lang="ja-JP" altLang="en-US" sz="1400" b="1" dirty="0" smtClean="0">
                <a:latin typeface="+mn-ea"/>
                <a:ea typeface="+mn-ea"/>
              </a:rPr>
              <a:t>家族</a:t>
            </a:r>
            <a:r>
              <a:rPr lang="ja-JP" altLang="en-US" sz="1400" b="1" dirty="0">
                <a:latin typeface="+mn-ea"/>
                <a:ea typeface="+mn-ea"/>
              </a:rPr>
              <a:t>に対する治療・ケア</a:t>
            </a:r>
            <a:r>
              <a:rPr lang="ja-JP" altLang="en-US" sz="1400" dirty="0">
                <a:latin typeface="+mn-ea"/>
                <a:ea typeface="+mn-ea"/>
              </a:rPr>
              <a:t>の新たな取組みなど</a:t>
            </a:r>
            <a:r>
              <a:rPr lang="ja-JP" altLang="en-US" sz="1400" dirty="0" smtClean="0">
                <a:latin typeface="+mn-ea"/>
                <a:ea typeface="+mn-ea"/>
              </a:rPr>
              <a:t>、</a:t>
            </a:r>
            <a:endParaRPr lang="en-US" altLang="ja-JP" sz="1400" dirty="0" smtClean="0">
              <a:latin typeface="+mn-ea"/>
              <a:ea typeface="+mn-ea"/>
            </a:endParaRPr>
          </a:p>
          <a:p>
            <a:r>
              <a:rPr lang="ja-JP" altLang="en-US" sz="1400" dirty="0">
                <a:latin typeface="+mn-ea"/>
                <a:ea typeface="+mn-ea"/>
              </a:rPr>
              <a:t>　</a:t>
            </a:r>
            <a:r>
              <a:rPr lang="ja-JP" altLang="en-US" sz="1400" dirty="0" smtClean="0">
                <a:latin typeface="+mn-ea"/>
                <a:ea typeface="+mn-ea"/>
              </a:rPr>
              <a:t>総合的</a:t>
            </a:r>
            <a:r>
              <a:rPr lang="ja-JP" altLang="en-US" sz="1400" dirty="0">
                <a:latin typeface="+mn-ea"/>
                <a:ea typeface="+mn-ea"/>
              </a:rPr>
              <a:t>に</a:t>
            </a:r>
            <a:r>
              <a:rPr lang="ja-JP" altLang="en-US" sz="1400" dirty="0" smtClean="0">
                <a:latin typeface="+mn-ea"/>
                <a:ea typeface="+mn-ea"/>
              </a:rPr>
              <a:t>取組み。</a:t>
            </a:r>
            <a:endParaRPr lang="en-US" altLang="ja-JP" sz="1400" dirty="0" smtClean="0">
              <a:latin typeface="+mn-ea"/>
              <a:ea typeface="+mn-ea"/>
            </a:endParaRPr>
          </a:p>
          <a:p>
            <a:endParaRPr lang="ja-JP" altLang="en-US" sz="1400" dirty="0">
              <a:latin typeface="+mn-ea"/>
              <a:ea typeface="+mn-ea"/>
            </a:endParaRPr>
          </a:p>
          <a:p>
            <a:r>
              <a:rPr lang="ja-JP" altLang="en-US" sz="1400" dirty="0" smtClean="0">
                <a:latin typeface="+mn-ea"/>
                <a:ea typeface="+mn-ea"/>
              </a:rPr>
              <a:t>〇行政と地域住民等が協力して、</a:t>
            </a:r>
            <a:r>
              <a:rPr lang="ja-JP" altLang="en-US" sz="1400" b="1" dirty="0" smtClean="0">
                <a:latin typeface="+mn-ea"/>
                <a:ea typeface="+mn-ea"/>
              </a:rPr>
              <a:t>不法投棄ごみ</a:t>
            </a:r>
            <a:endParaRPr lang="en-US" altLang="ja-JP" sz="1400" b="1" dirty="0" smtClean="0">
              <a:latin typeface="+mn-ea"/>
              <a:ea typeface="+mn-ea"/>
            </a:endParaRPr>
          </a:p>
          <a:p>
            <a:r>
              <a:rPr lang="ja-JP" altLang="en-US" sz="1400" b="1" dirty="0">
                <a:latin typeface="+mn-ea"/>
                <a:ea typeface="+mn-ea"/>
              </a:rPr>
              <a:t>　</a:t>
            </a:r>
            <a:r>
              <a:rPr lang="ja-JP" altLang="en-US" sz="1400" b="1" dirty="0" smtClean="0">
                <a:latin typeface="+mn-ea"/>
                <a:ea typeface="+mn-ea"/>
              </a:rPr>
              <a:t>の収集</a:t>
            </a:r>
            <a:r>
              <a:rPr lang="ja-JP" altLang="en-US" sz="1400" dirty="0" smtClean="0">
                <a:latin typeface="+mn-ea"/>
                <a:ea typeface="+mn-ea"/>
              </a:rPr>
              <a:t>や</a:t>
            </a:r>
            <a:r>
              <a:rPr lang="ja-JP" altLang="en-US" sz="1400" b="1" dirty="0" smtClean="0">
                <a:latin typeface="+mn-ea"/>
                <a:ea typeface="+mn-ea"/>
              </a:rPr>
              <a:t>不法投棄防止の啓発・巡回等</a:t>
            </a:r>
            <a:r>
              <a:rPr lang="ja-JP" altLang="en-US" sz="1400" dirty="0" smtClean="0">
                <a:latin typeface="+mn-ea"/>
                <a:ea typeface="+mn-ea"/>
              </a:rPr>
              <a:t>を実施。</a:t>
            </a:r>
            <a:endParaRPr lang="en-US" altLang="ja-JP" sz="1400" dirty="0" smtClean="0">
              <a:latin typeface="+mn-ea"/>
              <a:ea typeface="+mn-ea"/>
            </a:endParaRPr>
          </a:p>
          <a:p>
            <a:endParaRPr lang="en-US" altLang="ja-JP" sz="1400" dirty="0" smtClean="0">
              <a:latin typeface="+mn-ea"/>
              <a:ea typeface="+mn-ea"/>
            </a:endParaRPr>
          </a:p>
          <a:p>
            <a:r>
              <a:rPr lang="ja-JP" altLang="en-US" sz="1400" dirty="0" smtClean="0">
                <a:latin typeface="+mn-ea"/>
                <a:ea typeface="+mn-ea"/>
              </a:rPr>
              <a:t>〇</a:t>
            </a:r>
            <a:r>
              <a:rPr lang="ja-JP" altLang="en-US" sz="1400" b="1" dirty="0" smtClean="0">
                <a:latin typeface="+mn-ea"/>
                <a:ea typeface="+mn-ea"/>
              </a:rPr>
              <a:t>防犯カメラ設置や道路照明灯の整備</a:t>
            </a:r>
            <a:r>
              <a:rPr lang="ja-JP" altLang="en-US" sz="1400" dirty="0" smtClean="0">
                <a:latin typeface="+mn-ea"/>
                <a:ea typeface="+mn-ea"/>
              </a:rPr>
              <a:t>、</a:t>
            </a:r>
            <a:r>
              <a:rPr lang="ja-JP" altLang="en-US" sz="1400" b="1" dirty="0" smtClean="0">
                <a:latin typeface="+mn-ea"/>
                <a:ea typeface="+mn-ea"/>
              </a:rPr>
              <a:t>道路不</a:t>
            </a:r>
            <a:endParaRPr lang="en-US" altLang="ja-JP" sz="1400" b="1" dirty="0" smtClean="0">
              <a:latin typeface="+mn-ea"/>
              <a:ea typeface="+mn-ea"/>
            </a:endParaRPr>
          </a:p>
          <a:p>
            <a:r>
              <a:rPr lang="ja-JP" altLang="en-US" sz="1400" b="1" dirty="0">
                <a:latin typeface="+mn-ea"/>
                <a:ea typeface="+mn-ea"/>
              </a:rPr>
              <a:t>　</a:t>
            </a:r>
            <a:r>
              <a:rPr lang="ja-JP" altLang="en-US" sz="1400" b="1" dirty="0" smtClean="0">
                <a:latin typeface="+mn-ea"/>
                <a:ea typeface="+mn-ea"/>
              </a:rPr>
              <a:t>正使用等の取締</a:t>
            </a:r>
            <a:r>
              <a:rPr lang="ja-JP" altLang="en-US" sz="1400" dirty="0" smtClean="0">
                <a:latin typeface="+mn-ea"/>
                <a:ea typeface="+mn-ea"/>
              </a:rPr>
              <a:t>など、通学路等の安全確保に</a:t>
            </a:r>
            <a:endParaRPr lang="en-US" altLang="ja-JP" sz="1400" dirty="0" smtClean="0">
              <a:latin typeface="+mn-ea"/>
              <a:ea typeface="+mn-ea"/>
            </a:endParaRPr>
          </a:p>
          <a:p>
            <a:r>
              <a:rPr lang="ja-JP" altLang="en-US" sz="1400" dirty="0">
                <a:latin typeface="+mn-ea"/>
                <a:ea typeface="+mn-ea"/>
              </a:rPr>
              <a:t>　</a:t>
            </a:r>
            <a:r>
              <a:rPr lang="ja-JP" altLang="en-US" sz="1400" dirty="0" smtClean="0">
                <a:latin typeface="+mn-ea"/>
                <a:ea typeface="+mn-ea"/>
              </a:rPr>
              <a:t>重点対策。</a:t>
            </a:r>
            <a:endParaRPr lang="en-US" altLang="ja-JP" sz="1400" dirty="0" smtClean="0">
              <a:latin typeface="+mn-ea"/>
              <a:ea typeface="+mn-ea"/>
            </a:endParaRPr>
          </a:p>
        </p:txBody>
      </p:sp>
      <p:sp>
        <p:nvSpPr>
          <p:cNvPr id="10" name="正方形/長方形 9"/>
          <p:cNvSpPr/>
          <p:nvPr/>
        </p:nvSpPr>
        <p:spPr>
          <a:xfrm>
            <a:off x="160189" y="5877272"/>
            <a:ext cx="8983811" cy="938719"/>
          </a:xfrm>
          <a:prstGeom prst="rect">
            <a:avLst/>
          </a:prstGeom>
          <a:noFill/>
        </p:spPr>
        <p:txBody>
          <a:bodyPr wrap="square">
            <a:spAutoFit/>
          </a:bodyPr>
          <a:lstStyle/>
          <a:p>
            <a:r>
              <a:rPr lang="en-US" altLang="ja-JP" sz="1100" b="1" dirty="0" smtClean="0">
                <a:latin typeface="+mn-ea"/>
                <a:ea typeface="+mn-ea"/>
              </a:rPr>
              <a:t>【※】</a:t>
            </a:r>
            <a:r>
              <a:rPr lang="ja-JP" altLang="en-US" sz="1100" b="1" dirty="0" smtClean="0">
                <a:latin typeface="+mn-ea"/>
                <a:ea typeface="+mn-ea"/>
              </a:rPr>
              <a:t>西成特区構想について</a:t>
            </a:r>
            <a:endParaRPr lang="en-US" altLang="ja-JP" sz="1100" b="1" dirty="0" smtClean="0">
              <a:latin typeface="+mn-ea"/>
              <a:ea typeface="+mn-ea"/>
            </a:endParaRPr>
          </a:p>
          <a:p>
            <a:r>
              <a:rPr lang="ja-JP" altLang="en-US" sz="1100" dirty="0" smtClean="0">
                <a:latin typeface="+mn-ea"/>
                <a:ea typeface="+mn-ea"/>
              </a:rPr>
              <a:t>　　　大阪市では「西成特区構想有識者</a:t>
            </a:r>
            <a:r>
              <a:rPr lang="ja-JP" altLang="en-US" sz="1100" dirty="0">
                <a:latin typeface="+mn-ea"/>
                <a:ea typeface="+mn-ea"/>
              </a:rPr>
              <a:t>座談会</a:t>
            </a:r>
            <a:r>
              <a:rPr lang="ja-JP" altLang="en-US" sz="1100" dirty="0" smtClean="0">
                <a:latin typeface="+mn-ea"/>
                <a:ea typeface="+mn-ea"/>
              </a:rPr>
              <a:t>報告書」の提言を受けて、</a:t>
            </a:r>
            <a:r>
              <a:rPr lang="en-US" altLang="ja-JP" sz="1100" dirty="0">
                <a:latin typeface="+mn-ea"/>
                <a:ea typeface="+mn-ea"/>
              </a:rPr>
              <a:t>H</a:t>
            </a:r>
            <a:r>
              <a:rPr lang="en-US" altLang="ja-JP" sz="1100" dirty="0" smtClean="0">
                <a:latin typeface="+mn-ea"/>
                <a:ea typeface="+mn-ea"/>
              </a:rPr>
              <a:t>25</a:t>
            </a:r>
            <a:r>
              <a:rPr lang="ja-JP" altLang="en-US" sz="1100" dirty="0" smtClean="0">
                <a:latin typeface="+mn-ea"/>
                <a:ea typeface="+mn-ea"/>
              </a:rPr>
              <a:t>年度から具体的な取組みを推進（～</a:t>
            </a:r>
            <a:r>
              <a:rPr lang="en-US" altLang="ja-JP" sz="1100" dirty="0" smtClean="0">
                <a:latin typeface="+mn-ea"/>
                <a:ea typeface="+mn-ea"/>
              </a:rPr>
              <a:t>R4(2022</a:t>
            </a:r>
            <a:r>
              <a:rPr lang="en-US" altLang="ja-JP" sz="1100" dirty="0">
                <a:latin typeface="+mn-ea"/>
                <a:ea typeface="+mn-ea"/>
              </a:rPr>
              <a:t>)</a:t>
            </a:r>
            <a:r>
              <a:rPr lang="ja-JP" altLang="en-US" sz="1100" dirty="0">
                <a:latin typeface="+mn-ea"/>
                <a:ea typeface="+mn-ea"/>
              </a:rPr>
              <a:t>年度まで</a:t>
            </a:r>
            <a:r>
              <a:rPr lang="ja-JP" altLang="en-US" sz="1100" dirty="0" smtClean="0">
                <a:latin typeface="+mn-ea"/>
                <a:ea typeface="+mn-ea"/>
              </a:rPr>
              <a:t>）</a:t>
            </a:r>
            <a:endParaRPr lang="en-US" altLang="ja-JP" sz="1100" dirty="0" smtClean="0">
              <a:latin typeface="+mn-ea"/>
              <a:ea typeface="+mn-ea"/>
            </a:endParaRPr>
          </a:p>
          <a:p>
            <a:r>
              <a:rPr lang="ja-JP" altLang="en-US" sz="1100" dirty="0">
                <a:latin typeface="+mn-ea"/>
                <a:ea typeface="+mn-ea"/>
              </a:rPr>
              <a:t>　</a:t>
            </a:r>
            <a:r>
              <a:rPr lang="ja-JP" altLang="en-US" sz="1100" dirty="0" smtClean="0">
                <a:latin typeface="+mn-ea"/>
                <a:ea typeface="+mn-ea"/>
              </a:rPr>
              <a:t>　　・短期集中的対策</a:t>
            </a:r>
            <a:r>
              <a:rPr lang="ja-JP" altLang="en-US" sz="1100" dirty="0">
                <a:latin typeface="+mn-ea"/>
                <a:ea typeface="+mn-ea"/>
              </a:rPr>
              <a:t>：</a:t>
            </a:r>
            <a:r>
              <a:rPr lang="ja-JP" altLang="en-US" sz="1100" dirty="0" smtClean="0">
                <a:latin typeface="+mn-ea"/>
                <a:ea typeface="+mn-ea"/>
              </a:rPr>
              <a:t>不法投棄対策、落書き対策、迷惑駐輪対策、防犯対策、結核対策</a:t>
            </a:r>
            <a:endParaRPr lang="en-US" altLang="ja-JP" sz="1100" dirty="0" smtClean="0">
              <a:latin typeface="+mn-ea"/>
              <a:ea typeface="+mn-ea"/>
            </a:endParaRPr>
          </a:p>
          <a:p>
            <a:r>
              <a:rPr lang="ja-JP" altLang="en-US" sz="1100" dirty="0">
                <a:latin typeface="+mn-ea"/>
                <a:ea typeface="+mn-ea"/>
              </a:rPr>
              <a:t>　</a:t>
            </a:r>
            <a:r>
              <a:rPr lang="ja-JP" altLang="en-US" sz="1100" dirty="0" smtClean="0">
                <a:latin typeface="+mn-ea"/>
                <a:ea typeface="+mn-ea"/>
              </a:rPr>
              <a:t>　　・中長期的対策：プレーパーク事業（子どもの居場所）、簡易宿所設備改善助成事業（観光客等の受入環境の整備）</a:t>
            </a:r>
            <a:endParaRPr lang="en-US" altLang="ja-JP" sz="1100" dirty="0" smtClean="0">
              <a:latin typeface="+mn-ea"/>
              <a:ea typeface="+mn-ea"/>
            </a:endParaRPr>
          </a:p>
          <a:p>
            <a:r>
              <a:rPr lang="ja-JP" altLang="en-US" sz="1100" dirty="0">
                <a:latin typeface="+mn-ea"/>
                <a:ea typeface="+mn-ea"/>
              </a:rPr>
              <a:t>　</a:t>
            </a:r>
            <a:r>
              <a:rPr lang="ja-JP" altLang="en-US" sz="1100" dirty="0" smtClean="0">
                <a:latin typeface="+mn-ea"/>
                <a:ea typeface="+mn-ea"/>
              </a:rPr>
              <a:t>　　・将来のための投資プロジェクト･大規模事業：あい</a:t>
            </a:r>
            <a:r>
              <a:rPr lang="ja-JP" altLang="en-US" sz="1100" dirty="0" err="1" smtClean="0">
                <a:latin typeface="+mn-ea"/>
                <a:ea typeface="+mn-ea"/>
              </a:rPr>
              <a:t>りん</a:t>
            </a:r>
            <a:r>
              <a:rPr lang="ja-JP" altLang="en-US" sz="1100" dirty="0" smtClean="0">
                <a:latin typeface="+mn-ea"/>
                <a:ea typeface="+mn-ea"/>
              </a:rPr>
              <a:t>総合センター建替え</a:t>
            </a:r>
            <a:endParaRPr lang="en-US" altLang="ja-JP" sz="1100" dirty="0" smtClean="0">
              <a:latin typeface="+mn-ea"/>
              <a:ea typeface="+mn-ea"/>
            </a:endParaRPr>
          </a:p>
        </p:txBody>
      </p:sp>
      <p:sp>
        <p:nvSpPr>
          <p:cNvPr id="11" name="スライド番号プレースホルダー 1"/>
          <p:cNvSpPr>
            <a:spLocks noGrp="1" noChangeAspect="1"/>
          </p:cNvSpPr>
          <p:nvPr>
            <p:ph type="sldNum" sz="quarter" idx="12"/>
          </p:nvPr>
        </p:nvSpPr>
        <p:spPr>
          <a:xfrm>
            <a:off x="8676504" y="6381328"/>
            <a:ext cx="432000" cy="432000"/>
          </a:xfrm>
          <a:prstGeom prst="ellipse">
            <a:avLst/>
          </a:prstGeom>
          <a:solidFill>
            <a:schemeClr val="accent1"/>
          </a:solidFill>
        </p:spPr>
        <p:txBody>
          <a:body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t>1</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39489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0839" y="260648"/>
            <a:ext cx="7632848" cy="492443"/>
          </a:xfrm>
          <a:prstGeom prst="rect">
            <a:avLst/>
          </a:prstGeom>
          <a:noFill/>
        </p:spPr>
        <p:txBody>
          <a:bodyPr wrap="square" rtlCol="0" anchor="ctr">
            <a:spAutoFit/>
          </a:bodyPr>
          <a:lstStyle/>
          <a:p>
            <a:r>
              <a:rPr kumimoji="1" lang="ja-JP" altLang="en-US" sz="2600" b="1" dirty="0" smtClean="0">
                <a:latin typeface="+mn-ea"/>
                <a:ea typeface="+mn-ea"/>
                <a:cs typeface="Meiryo UI" panose="020B0604030504040204" pitchFamily="50" charset="-128"/>
              </a:rPr>
              <a:t>■</a:t>
            </a:r>
            <a:r>
              <a:rPr lang="ja-JP" altLang="en-US" sz="2600" b="1" dirty="0" smtClean="0">
                <a:latin typeface="+mn-ea"/>
                <a:ea typeface="+mn-ea"/>
                <a:cs typeface="Meiryo UI" panose="020B0604030504040204" pitchFamily="50" charset="-128"/>
              </a:rPr>
              <a:t>５か年計画の成果</a:t>
            </a:r>
            <a:endParaRPr kumimoji="1" lang="en-US" altLang="ja-JP" sz="2600" b="1" dirty="0" smtClean="0">
              <a:latin typeface="+mn-ea"/>
              <a:ea typeface="+mn-ea"/>
              <a:cs typeface="Meiryo UI" panose="020B0604030504040204" pitchFamily="50" charset="-128"/>
            </a:endParaRPr>
          </a:p>
        </p:txBody>
      </p:sp>
      <p:graphicFrame>
        <p:nvGraphicFramePr>
          <p:cNvPr id="9" name="グラフ 8"/>
          <p:cNvGraphicFramePr>
            <a:graphicFrameLocks/>
          </p:cNvGraphicFramePr>
          <p:nvPr>
            <p:extLst>
              <p:ext uri="{D42A27DB-BD31-4B8C-83A1-F6EECF244321}">
                <p14:modId xmlns:p14="http://schemas.microsoft.com/office/powerpoint/2010/main" val="851506285"/>
              </p:ext>
            </p:extLst>
          </p:nvPr>
        </p:nvGraphicFramePr>
        <p:xfrm>
          <a:off x="280901" y="1597846"/>
          <a:ext cx="3960440" cy="26424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グラフ 19"/>
          <p:cNvGraphicFramePr>
            <a:graphicFrameLocks/>
          </p:cNvGraphicFramePr>
          <p:nvPr>
            <p:extLst>
              <p:ext uri="{D42A27DB-BD31-4B8C-83A1-F6EECF244321}">
                <p14:modId xmlns:p14="http://schemas.microsoft.com/office/powerpoint/2010/main" val="3468080874"/>
              </p:ext>
            </p:extLst>
          </p:nvPr>
        </p:nvGraphicFramePr>
        <p:xfrm>
          <a:off x="4754378" y="4171940"/>
          <a:ext cx="4032448" cy="2664396"/>
        </p:xfrm>
        <a:graphic>
          <a:graphicData uri="http://schemas.openxmlformats.org/drawingml/2006/chart">
            <c:chart xmlns:c="http://schemas.openxmlformats.org/drawingml/2006/chart" xmlns:r="http://schemas.openxmlformats.org/officeDocument/2006/relationships" r:id="rId3"/>
          </a:graphicData>
        </a:graphic>
      </p:graphicFrame>
      <p:sp>
        <p:nvSpPr>
          <p:cNvPr id="21" name="正方形/長方形 20"/>
          <p:cNvSpPr/>
          <p:nvPr/>
        </p:nvSpPr>
        <p:spPr>
          <a:xfrm>
            <a:off x="278466" y="700680"/>
            <a:ext cx="8686021" cy="779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dirty="0" smtClean="0">
                <a:solidFill>
                  <a:schemeClr val="tx1"/>
                </a:solidFill>
              </a:rPr>
              <a:t>　大阪府･大阪府警･大阪市が協力し、あい</a:t>
            </a:r>
            <a:r>
              <a:rPr kumimoji="1" lang="ja-JP" altLang="en-US" sz="1600" dirty="0" err="1" smtClean="0">
                <a:solidFill>
                  <a:schemeClr val="tx1"/>
                </a:solidFill>
              </a:rPr>
              <a:t>りん</a:t>
            </a:r>
            <a:r>
              <a:rPr kumimoji="1" lang="ja-JP" altLang="en-US" sz="1600" dirty="0" smtClean="0">
                <a:solidFill>
                  <a:schemeClr val="tx1"/>
                </a:solidFill>
              </a:rPr>
              <a:t>地域の環境整備を強力に推進してきた結果、</a:t>
            </a:r>
            <a:r>
              <a:rPr lang="ja-JP" altLang="en-US" sz="1600" dirty="0">
                <a:solidFill>
                  <a:schemeClr val="tx1"/>
                </a:solidFill>
              </a:rPr>
              <a:t>覚醒剤剤</a:t>
            </a:r>
            <a:r>
              <a:rPr kumimoji="1" lang="ja-JP" altLang="en-US" sz="1600" dirty="0" smtClean="0">
                <a:solidFill>
                  <a:schemeClr val="tx1"/>
                </a:solidFill>
              </a:rPr>
              <a:t>等の薬物事犯や不法投棄ごみ、通学路等の安全対策の状況</a:t>
            </a:r>
            <a:r>
              <a:rPr lang="ja-JP" altLang="en-US" sz="1600" dirty="0" smtClean="0">
                <a:solidFill>
                  <a:schemeClr val="tx1"/>
                </a:solidFill>
              </a:rPr>
              <a:t>が</a:t>
            </a:r>
            <a:r>
              <a:rPr kumimoji="1" lang="ja-JP" altLang="en-US" sz="1600" dirty="0" smtClean="0">
                <a:solidFill>
                  <a:schemeClr val="tx1"/>
                </a:solidFill>
              </a:rPr>
              <a:t>改善。地域の方々も「環境が良くなった」との評価が大半</a:t>
            </a:r>
            <a:r>
              <a:rPr lang="ja-JP" altLang="en-US" sz="1600" dirty="0" smtClean="0">
                <a:solidFill>
                  <a:schemeClr val="tx1"/>
                </a:solidFill>
              </a:rPr>
              <a:t>を占めており</a:t>
            </a:r>
            <a:r>
              <a:rPr lang="en-US" altLang="ja-JP" sz="1600" dirty="0" smtClean="0">
                <a:solidFill>
                  <a:schemeClr val="tx1"/>
                </a:solidFill>
              </a:rPr>
              <a:t>､</a:t>
            </a:r>
            <a:r>
              <a:rPr lang="ja-JP" altLang="en-US" sz="1600" b="1" dirty="0" smtClean="0">
                <a:solidFill>
                  <a:schemeClr val="tx1"/>
                </a:solidFill>
              </a:rPr>
              <a:t>まちの治安や環境の改善に大きな成果</a:t>
            </a:r>
            <a:r>
              <a:rPr lang="en-US" altLang="ja-JP" sz="1600" dirty="0">
                <a:solidFill>
                  <a:schemeClr val="tx1"/>
                </a:solidFill>
              </a:rPr>
              <a:t>｡</a:t>
            </a:r>
            <a:endParaRPr kumimoji="1" lang="en-US" altLang="ja-JP" sz="1600" dirty="0" smtClean="0">
              <a:solidFill>
                <a:schemeClr val="tx1"/>
              </a:solidFill>
            </a:endParaRPr>
          </a:p>
        </p:txBody>
      </p:sp>
      <p:sp>
        <p:nvSpPr>
          <p:cNvPr id="10" name="スライド番号プレースホルダー 1"/>
          <p:cNvSpPr>
            <a:spLocks noGrp="1" noChangeAspect="1"/>
          </p:cNvSpPr>
          <p:nvPr>
            <p:ph type="sldNum" sz="quarter" idx="12"/>
          </p:nvPr>
        </p:nvSpPr>
        <p:spPr>
          <a:xfrm>
            <a:off x="8676456" y="6381328"/>
            <a:ext cx="432000" cy="432000"/>
          </a:xfrm>
          <a:prstGeom prst="ellipse">
            <a:avLst/>
          </a:prstGeom>
          <a:solidFill>
            <a:schemeClr val="accent1"/>
          </a:solidFill>
        </p:spPr>
        <p:txBody>
          <a:body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t>2</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graphicFrame>
        <p:nvGraphicFramePr>
          <p:cNvPr id="11" name="グラフ 10"/>
          <p:cNvGraphicFramePr>
            <a:graphicFrameLocks/>
          </p:cNvGraphicFramePr>
          <p:nvPr>
            <p:extLst>
              <p:ext uri="{D42A27DB-BD31-4B8C-83A1-F6EECF244321}">
                <p14:modId xmlns:p14="http://schemas.microsoft.com/office/powerpoint/2010/main" val="311091210"/>
              </p:ext>
            </p:extLst>
          </p:nvPr>
        </p:nvGraphicFramePr>
        <p:xfrm>
          <a:off x="4754378" y="1564202"/>
          <a:ext cx="3792324" cy="266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a:graphicFrameLocks/>
          </p:cNvGraphicFramePr>
          <p:nvPr>
            <p:extLst>
              <p:ext uri="{D42A27DB-BD31-4B8C-83A1-F6EECF244321}">
                <p14:modId xmlns:p14="http://schemas.microsoft.com/office/powerpoint/2010/main" val="523709262"/>
              </p:ext>
            </p:extLst>
          </p:nvPr>
        </p:nvGraphicFramePr>
        <p:xfrm>
          <a:off x="278465" y="4254109"/>
          <a:ext cx="3962875" cy="2683554"/>
        </p:xfrm>
        <a:graphic>
          <a:graphicData uri="http://schemas.openxmlformats.org/drawingml/2006/chart">
            <c:chart xmlns:c="http://schemas.openxmlformats.org/drawingml/2006/chart" xmlns:r="http://schemas.openxmlformats.org/officeDocument/2006/relationships" r:id="rId5"/>
          </a:graphicData>
        </a:graphic>
      </p:graphicFrame>
      <p:sp>
        <p:nvSpPr>
          <p:cNvPr id="3" name="テキスト ボックス 2"/>
          <p:cNvSpPr txBox="1"/>
          <p:nvPr/>
        </p:nvSpPr>
        <p:spPr>
          <a:xfrm>
            <a:off x="7608625" y="3968233"/>
            <a:ext cx="938077" cy="215444"/>
          </a:xfrm>
          <a:prstGeom prst="rect">
            <a:avLst/>
          </a:prstGeom>
          <a:noFill/>
        </p:spPr>
        <p:txBody>
          <a:bodyPr wrap="none" rtlCol="0">
            <a:spAutoFit/>
          </a:bodyPr>
          <a:lstStyle/>
          <a:p>
            <a:r>
              <a:rPr lang="ja-JP" altLang="en-US" sz="800" dirty="0" smtClean="0">
                <a:latin typeface="+mn-ea"/>
                <a:ea typeface="+mn-ea"/>
                <a:cs typeface="Meiryo UI" panose="020B0604030504040204" pitchFamily="50" charset="-128"/>
              </a:rPr>
              <a:t>出典：大阪市</a:t>
            </a:r>
            <a:r>
              <a:rPr lang="en-US" altLang="ja-JP" sz="800" dirty="0" smtClean="0">
                <a:latin typeface="+mn-ea"/>
                <a:ea typeface="+mn-ea"/>
                <a:cs typeface="Meiryo UI" panose="020B0604030504040204" pitchFamily="50" charset="-128"/>
              </a:rPr>
              <a:t>HP</a:t>
            </a:r>
          </a:p>
        </p:txBody>
      </p:sp>
    </p:spTree>
    <p:extLst>
      <p:ext uri="{BB962C8B-B14F-4D97-AF65-F5344CB8AC3E}">
        <p14:creationId xmlns:p14="http://schemas.microsoft.com/office/powerpoint/2010/main" val="951555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ー 1"/>
          <p:cNvSpPr txBox="1">
            <a:spLocks noChangeAspect="1"/>
          </p:cNvSpPr>
          <p:nvPr/>
        </p:nvSpPr>
        <p:spPr>
          <a:xfrm>
            <a:off x="8676504" y="6381328"/>
            <a:ext cx="432000" cy="432000"/>
          </a:xfrm>
          <a:prstGeom prst="ellipse">
            <a:avLst/>
          </a:prstGeom>
          <a:solidFill>
            <a:schemeClr val="accent1"/>
          </a:solidFill>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pPr algn="ctr"/>
              <a:t>3</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251520" y="260648"/>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■継続的な</a:t>
            </a:r>
            <a:r>
              <a:rPr lang="ja-JP" altLang="en-US" sz="2600" b="1" dirty="0" smtClean="0">
                <a:latin typeface="+mn-ea"/>
                <a:ea typeface="+mn-ea"/>
                <a:cs typeface="Meiryo UI" panose="020B0604030504040204" pitchFamily="50" charset="-128"/>
              </a:rPr>
              <a:t>取組みの必要性</a:t>
            </a:r>
            <a:endParaRPr kumimoji="1" lang="ja-JP" altLang="en-US" sz="2600" b="1" dirty="0" smtClean="0">
              <a:latin typeface="+mn-ea"/>
              <a:ea typeface="+mn-ea"/>
              <a:cs typeface="Meiryo UI" panose="020B0604030504040204" pitchFamily="50" charset="-128"/>
            </a:endParaRPr>
          </a:p>
        </p:txBody>
      </p:sp>
      <p:sp>
        <p:nvSpPr>
          <p:cNvPr id="8" name="コンテンツ プレースホルダー 2"/>
          <p:cNvSpPr>
            <a:spLocks noGrp="1"/>
          </p:cNvSpPr>
          <p:nvPr/>
        </p:nvSpPr>
        <p:spPr>
          <a:xfrm>
            <a:off x="680443" y="1844824"/>
            <a:ext cx="8035429" cy="565715"/>
          </a:xfrm>
          <a:prstGeom prst="rect">
            <a:avLst/>
          </a:prstGeom>
        </p:spPr>
        <p:txBody>
          <a:bodyPr vert="horz" lIns="107287" tIns="53643" rIns="107287" bIns="53643" rtlCol="0">
            <a:noAutofit/>
          </a:bodyPr>
          <a:lst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a:lstStyle>
          <a:p>
            <a:pPr marL="0" lvl="0" indent="0" fontAlgn="auto">
              <a:spcBef>
                <a:spcPts val="800"/>
              </a:spcBef>
              <a:spcAft>
                <a:spcPts val="800"/>
              </a:spcAft>
              <a:buNone/>
              <a:defRPr/>
            </a:pPr>
            <a:r>
              <a:rPr lang="ja-JP" altLang="en-US" sz="1200" dirty="0" smtClean="0">
                <a:latin typeface="Segoe UI"/>
                <a:ea typeface="メイリオ"/>
              </a:rPr>
              <a:t>　</a:t>
            </a:r>
            <a:r>
              <a:rPr lang="ja-JP" altLang="en-US" sz="1200" dirty="0" smtClean="0"/>
              <a:t>一斉</a:t>
            </a:r>
            <a:r>
              <a:rPr lang="ja-JP" altLang="en-US" sz="1200" dirty="0"/>
              <a:t>摘発及び継続的な巡回警戒等に</a:t>
            </a:r>
            <a:r>
              <a:rPr lang="ja-JP" altLang="en-US" sz="1200" dirty="0" smtClean="0"/>
              <a:t>より、従来</a:t>
            </a:r>
            <a:r>
              <a:rPr lang="ja-JP" altLang="en-US" sz="1200" dirty="0"/>
              <a:t>のようなあからさまな路上</a:t>
            </a:r>
            <a:r>
              <a:rPr lang="ja-JP" altLang="en-US" sz="1200" dirty="0" smtClean="0"/>
              <a:t>密売は</a:t>
            </a:r>
            <a:r>
              <a:rPr lang="ja-JP" altLang="en-US" sz="1200" dirty="0"/>
              <a:t>姿を消した</a:t>
            </a:r>
            <a:r>
              <a:rPr lang="ja-JP" altLang="en-US" sz="1200" dirty="0" smtClean="0"/>
              <a:t>。</a:t>
            </a:r>
            <a:r>
              <a:rPr lang="ja-JP" altLang="en-US" sz="1200" b="1" dirty="0"/>
              <a:t>しかし、簡易宿泊所等の屋内拠点での密売やデリバリー方式による密売が行われていると考えられる。</a:t>
            </a:r>
            <a:endParaRPr lang="ja-JP" altLang="en-US" sz="1200" dirty="0" smtClean="0"/>
          </a:p>
        </p:txBody>
      </p:sp>
      <p:sp>
        <p:nvSpPr>
          <p:cNvPr id="9" name="コンテンツ プレースホルダー 2"/>
          <p:cNvSpPr>
            <a:spLocks noGrp="1"/>
          </p:cNvSpPr>
          <p:nvPr/>
        </p:nvSpPr>
        <p:spPr>
          <a:xfrm>
            <a:off x="520049" y="659495"/>
            <a:ext cx="8372430" cy="633259"/>
          </a:xfrm>
          <a:prstGeom prst="rect">
            <a:avLst/>
          </a:prstGeom>
        </p:spPr>
        <p:txBody>
          <a:bodyPr vert="horz" lIns="107287" tIns="53643" rIns="107287" bIns="53643" rtlCol="0">
            <a:noAutofit/>
          </a:bodyPr>
          <a:lst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a:lstStyle>
          <a:p>
            <a:pPr marL="0" lvl="0" indent="0" fontAlgn="auto">
              <a:spcBef>
                <a:spcPts val="800"/>
              </a:spcBef>
              <a:spcAft>
                <a:spcPts val="800"/>
              </a:spcAft>
              <a:buNone/>
              <a:defRPr/>
            </a:pPr>
            <a:r>
              <a:rPr lang="ja-JP" altLang="en-US" sz="1600" dirty="0">
                <a:latin typeface="Segoe UI"/>
                <a:ea typeface="メイリオ"/>
              </a:rPr>
              <a:t>　</a:t>
            </a:r>
            <a:r>
              <a:rPr lang="ja-JP" altLang="en-US" sz="1600" dirty="0" smtClean="0"/>
              <a:t>治安面や環境面など</a:t>
            </a:r>
            <a:r>
              <a:rPr lang="ja-JP" altLang="en-US" sz="1600" dirty="0" smtClean="0">
                <a:latin typeface="Segoe UI"/>
                <a:ea typeface="メイリオ"/>
              </a:rPr>
              <a:t>喫緊の課題は改善されたが</a:t>
            </a:r>
            <a:r>
              <a:rPr kumimoji="1" lang="ja-JP" altLang="en-US" sz="1600" b="0" i="0" u="none" strike="noStrike" kern="1200" cap="none" spc="0" normalizeH="0" baseline="0" noProof="0" dirty="0" err="1" smtClean="0">
                <a:ln>
                  <a:noFill/>
                </a:ln>
                <a:effectLst/>
                <a:uLnTx/>
                <a:uFillTx/>
                <a:latin typeface="Segoe UI"/>
                <a:ea typeface="メイリオ"/>
              </a:rPr>
              <a:t>、</a:t>
            </a:r>
            <a:r>
              <a:rPr kumimoji="1" lang="ja-JP" altLang="en-US" sz="1600" b="0" i="0" u="none" strike="noStrike" kern="1200" cap="none" spc="0" normalizeH="0" baseline="0" noProof="0" dirty="0" smtClean="0">
                <a:ln>
                  <a:noFill/>
                </a:ln>
                <a:effectLst/>
                <a:uLnTx/>
                <a:uFillTx/>
                <a:latin typeface="Segoe UI"/>
                <a:ea typeface="メイリオ"/>
              </a:rPr>
              <a:t>今後取り組むべき課題</a:t>
            </a:r>
            <a:r>
              <a:rPr lang="ja-JP" altLang="en-US" sz="1600" dirty="0" smtClean="0">
                <a:latin typeface="Segoe UI"/>
                <a:ea typeface="メイリオ"/>
              </a:rPr>
              <a:t>も残されており、</a:t>
            </a:r>
            <a:r>
              <a:rPr lang="ja-JP" altLang="en-US" sz="1600" b="1" dirty="0" smtClean="0"/>
              <a:t>これ</a:t>
            </a:r>
            <a:r>
              <a:rPr lang="ja-JP" altLang="en-US" sz="1600" b="1" dirty="0"/>
              <a:t>までの成果を維持する</a:t>
            </a:r>
            <a:r>
              <a:rPr lang="ja-JP" altLang="en-US" sz="1600" b="1" dirty="0" smtClean="0"/>
              <a:t>ため、地域の環境整備のための取組みの継続は必要。</a:t>
            </a:r>
            <a:endParaRPr kumimoji="1" lang="en-US" altLang="ja-JP" sz="1600" b="0" i="0" u="none" strike="noStrike" kern="1200" cap="none" spc="0" normalizeH="0" baseline="0" noProof="0" dirty="0" smtClean="0">
              <a:ln>
                <a:noFill/>
              </a:ln>
              <a:effectLst/>
              <a:uLnTx/>
              <a:uFillTx/>
              <a:latin typeface="Segoe UI"/>
              <a:ea typeface="メイリオ"/>
            </a:endParaRPr>
          </a:p>
        </p:txBody>
      </p:sp>
      <p:sp>
        <p:nvSpPr>
          <p:cNvPr id="10" name="コンテンツ プレースホルダー 2"/>
          <p:cNvSpPr>
            <a:spLocks noGrp="1"/>
          </p:cNvSpPr>
          <p:nvPr/>
        </p:nvSpPr>
        <p:spPr>
          <a:xfrm>
            <a:off x="714087" y="3484045"/>
            <a:ext cx="8051076" cy="521019"/>
          </a:xfrm>
          <a:prstGeom prst="rect">
            <a:avLst/>
          </a:prstGeom>
        </p:spPr>
        <p:txBody>
          <a:bodyPr vert="horz" lIns="107287" tIns="53643" rIns="107287" bIns="53643" rtlCol="0">
            <a:noAutofit/>
          </a:bodyPr>
          <a:lst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a:lstStyle>
          <a:p>
            <a:pPr marL="0" lvl="0" indent="0" fontAlgn="auto">
              <a:spcBef>
                <a:spcPts val="800"/>
              </a:spcBef>
              <a:spcAft>
                <a:spcPts val="800"/>
              </a:spcAft>
              <a:buNone/>
              <a:defRPr/>
            </a:pPr>
            <a:r>
              <a:rPr lang="ja-JP" altLang="en-US" sz="1200" dirty="0"/>
              <a:t>　</a:t>
            </a:r>
            <a:r>
              <a:rPr lang="ja-JP" altLang="en-US" sz="1200" dirty="0" smtClean="0"/>
              <a:t>平日の通学</a:t>
            </a:r>
            <a:r>
              <a:rPr lang="ja-JP" altLang="en-US" sz="1200" dirty="0"/>
              <a:t>時間帯に</a:t>
            </a:r>
            <a:r>
              <a:rPr lang="ja-JP" altLang="en-US" sz="1200" dirty="0" smtClean="0"/>
              <a:t>おける違法露店</a:t>
            </a:r>
            <a:r>
              <a:rPr lang="ja-JP" altLang="en-US" sz="1200" dirty="0"/>
              <a:t>は</a:t>
            </a:r>
            <a:r>
              <a:rPr lang="ja-JP" altLang="en-US" sz="1200" dirty="0" smtClean="0"/>
              <a:t>ほぼ解消され</a:t>
            </a:r>
            <a:r>
              <a:rPr lang="ja-JP" altLang="en-US" sz="1200" dirty="0"/>
              <a:t>た</a:t>
            </a:r>
            <a:r>
              <a:rPr lang="ja-JP" altLang="en-US" sz="1200" dirty="0" smtClean="0"/>
              <a:t>一方</a:t>
            </a:r>
            <a:r>
              <a:rPr lang="ja-JP" altLang="en-US" sz="1200" dirty="0"/>
              <a:t>で、</a:t>
            </a:r>
            <a:r>
              <a:rPr lang="ja-JP" altLang="en-US" sz="1200" b="1" dirty="0"/>
              <a:t>早朝時間帯・土日・祝日における出店</a:t>
            </a:r>
            <a:r>
              <a:rPr lang="ja-JP" altLang="en-US" sz="1200" dirty="0" smtClean="0"/>
              <a:t>や、自転車に商品を載せたまま販売するなど、</a:t>
            </a:r>
            <a:r>
              <a:rPr lang="ja-JP" altLang="en-US" sz="1200" b="1" dirty="0" smtClean="0"/>
              <a:t>摘発</a:t>
            </a:r>
            <a:r>
              <a:rPr lang="ja-JP" altLang="en-US" sz="1200" b="1" dirty="0"/>
              <a:t>逃れをねらった</a:t>
            </a:r>
            <a:r>
              <a:rPr lang="ja-JP" altLang="en-US" sz="1200" b="1" dirty="0" smtClean="0"/>
              <a:t>新たな</a:t>
            </a:r>
            <a:r>
              <a:rPr lang="ja-JP" altLang="en-US" sz="1200" b="1" dirty="0"/>
              <a:t>販売</a:t>
            </a:r>
            <a:r>
              <a:rPr lang="ja-JP" altLang="en-US" sz="1200" b="1" dirty="0" smtClean="0"/>
              <a:t>形態等</a:t>
            </a:r>
            <a:r>
              <a:rPr lang="ja-JP" altLang="en-US" sz="1200" dirty="0" smtClean="0"/>
              <a:t>が見られるようになった。</a:t>
            </a:r>
            <a:endParaRPr lang="ja-JP" altLang="en-US" sz="1200" dirty="0"/>
          </a:p>
        </p:txBody>
      </p:sp>
      <p:sp>
        <p:nvSpPr>
          <p:cNvPr id="11" name="コンテンツ プレースホルダー 2"/>
          <p:cNvSpPr>
            <a:spLocks noGrp="1"/>
          </p:cNvSpPr>
          <p:nvPr/>
        </p:nvSpPr>
        <p:spPr>
          <a:xfrm>
            <a:off x="693067" y="2636912"/>
            <a:ext cx="8013303" cy="485966"/>
          </a:xfrm>
          <a:prstGeom prst="rect">
            <a:avLst/>
          </a:prstGeom>
        </p:spPr>
        <p:txBody>
          <a:bodyPr vert="horz" lIns="107287" tIns="53643" rIns="107287" bIns="53643" rtlCol="0">
            <a:noAutofit/>
          </a:bodyPr>
          <a:lst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a:lstStyle>
          <a:p>
            <a:pPr marL="0" lvl="0" indent="0" fontAlgn="auto">
              <a:spcBef>
                <a:spcPts val="800"/>
              </a:spcBef>
              <a:spcAft>
                <a:spcPts val="800"/>
              </a:spcAft>
              <a:buNone/>
              <a:defRPr/>
            </a:pPr>
            <a:r>
              <a:rPr lang="ja-JP" altLang="en-US" sz="1200" dirty="0" smtClean="0"/>
              <a:t>　巡回</a:t>
            </a:r>
            <a:r>
              <a:rPr lang="ja-JP" altLang="en-US" sz="1200" dirty="0"/>
              <a:t>・啓発活動の結果、悪質な不法投棄ごみ</a:t>
            </a:r>
            <a:r>
              <a:rPr lang="ja-JP" altLang="en-US" sz="1200" dirty="0" smtClean="0"/>
              <a:t>が減少するなど、不法</a:t>
            </a:r>
            <a:r>
              <a:rPr lang="ja-JP" altLang="en-US" sz="1200" dirty="0"/>
              <a:t>投棄</a:t>
            </a:r>
            <a:r>
              <a:rPr lang="ja-JP" altLang="en-US" sz="1200" dirty="0" smtClean="0"/>
              <a:t>は大幅に減少した</a:t>
            </a:r>
            <a:r>
              <a:rPr lang="ja-JP" altLang="en-US" sz="1200" dirty="0"/>
              <a:t>が</a:t>
            </a:r>
            <a:r>
              <a:rPr lang="ja-JP" altLang="en-US" sz="1200" dirty="0" smtClean="0"/>
              <a:t>、</a:t>
            </a:r>
            <a:r>
              <a:rPr lang="ja-JP" altLang="en-US" sz="1200" b="1" dirty="0"/>
              <a:t>地域住民へのごみ出しルールの定着には至っていない。</a:t>
            </a:r>
            <a:endParaRPr lang="ja-JP" altLang="en-US" sz="1200" dirty="0"/>
          </a:p>
        </p:txBody>
      </p:sp>
      <p:sp>
        <p:nvSpPr>
          <p:cNvPr id="12" name="テキスト ボックス 11"/>
          <p:cNvSpPr txBox="1"/>
          <p:nvPr/>
        </p:nvSpPr>
        <p:spPr>
          <a:xfrm>
            <a:off x="520049" y="1609055"/>
            <a:ext cx="4435029"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400" b="1" dirty="0" smtClean="0">
                <a:solidFill>
                  <a:schemeClr val="tx1"/>
                </a:solidFill>
                <a:latin typeface="+mn-ea"/>
                <a:cs typeface="Meiryo UI" panose="020B0604030504040204" pitchFamily="50" charset="-128"/>
              </a:rPr>
              <a:t>潜在化</a:t>
            </a:r>
            <a:r>
              <a:rPr lang="ja-JP" altLang="en-US" sz="1400" b="1" dirty="0">
                <a:solidFill>
                  <a:schemeClr val="tx1"/>
                </a:solidFill>
                <a:latin typeface="+mn-ea"/>
                <a:cs typeface="Meiryo UI" panose="020B0604030504040204" pitchFamily="50" charset="-128"/>
              </a:rPr>
              <a:t>・巧妙化する</a:t>
            </a:r>
            <a:r>
              <a:rPr lang="ja-JP" altLang="en-US" sz="1400" b="1" dirty="0" smtClean="0">
                <a:solidFill>
                  <a:schemeClr val="tx1"/>
                </a:solidFill>
                <a:latin typeface="+mn-ea"/>
                <a:cs typeface="Meiryo UI" panose="020B0604030504040204" pitchFamily="50" charset="-128"/>
              </a:rPr>
              <a:t>薬物密売</a:t>
            </a:r>
            <a:endParaRPr lang="ja-JP" altLang="en-US" sz="1400" b="1" dirty="0">
              <a:solidFill>
                <a:schemeClr val="tx1"/>
              </a:solidFill>
              <a:latin typeface="+mn-ea"/>
              <a:cs typeface="Meiryo UI" panose="020B0604030504040204" pitchFamily="50" charset="-128"/>
            </a:endParaRPr>
          </a:p>
        </p:txBody>
      </p:sp>
      <p:sp>
        <p:nvSpPr>
          <p:cNvPr id="13" name="正方形/長方形 12"/>
          <p:cNvSpPr/>
          <p:nvPr/>
        </p:nvSpPr>
        <p:spPr>
          <a:xfrm>
            <a:off x="437628" y="1458601"/>
            <a:ext cx="8268743" cy="2546463"/>
          </a:xfrm>
          <a:prstGeom prst="rect">
            <a:avLst/>
          </a:prstGeom>
          <a:no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14" name="テキスト ボックス 13"/>
          <p:cNvSpPr txBox="1"/>
          <p:nvPr/>
        </p:nvSpPr>
        <p:spPr>
          <a:xfrm>
            <a:off x="422508" y="1292991"/>
            <a:ext cx="2925356" cy="3077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400" b="1" dirty="0" smtClean="0">
                <a:latin typeface="+mn-ea"/>
                <a:cs typeface="Meiryo UI" panose="020B0604030504040204" pitchFamily="50" charset="-128"/>
              </a:rPr>
              <a:t>引き続き取り組むべき課題</a:t>
            </a:r>
            <a:endParaRPr lang="ja-JP" altLang="en-US" sz="1400" b="1" dirty="0">
              <a:latin typeface="+mn-ea"/>
              <a:cs typeface="Meiryo UI" panose="020B0604030504040204" pitchFamily="50" charset="-128"/>
            </a:endParaRPr>
          </a:p>
        </p:txBody>
      </p:sp>
      <p:sp>
        <p:nvSpPr>
          <p:cNvPr id="15" name="テキスト ボックス 14"/>
          <p:cNvSpPr txBox="1"/>
          <p:nvPr/>
        </p:nvSpPr>
        <p:spPr>
          <a:xfrm>
            <a:off x="497011" y="2401143"/>
            <a:ext cx="4435029"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400" b="1" dirty="0">
                <a:solidFill>
                  <a:schemeClr val="tx1"/>
                </a:solidFill>
                <a:latin typeface="+mn-ea"/>
                <a:cs typeface="Meiryo UI" panose="020B0604030504040204" pitchFamily="50" charset="-128"/>
              </a:rPr>
              <a:t>ごみ出しルールの定着</a:t>
            </a:r>
          </a:p>
        </p:txBody>
      </p:sp>
      <p:sp>
        <p:nvSpPr>
          <p:cNvPr id="16" name="テキスト ボックス 15"/>
          <p:cNvSpPr txBox="1"/>
          <p:nvPr/>
        </p:nvSpPr>
        <p:spPr>
          <a:xfrm>
            <a:off x="520049" y="3265239"/>
            <a:ext cx="4435029"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400" b="1" dirty="0">
                <a:solidFill>
                  <a:schemeClr val="tx1"/>
                </a:solidFill>
                <a:latin typeface="+mn-ea"/>
                <a:cs typeface="Meiryo UI" panose="020B0604030504040204" pitchFamily="50" charset="-128"/>
              </a:rPr>
              <a:t>新たな販売形態による違法露店</a:t>
            </a:r>
          </a:p>
        </p:txBody>
      </p:sp>
      <p:sp>
        <p:nvSpPr>
          <p:cNvPr id="23" name="正方形/長方形 22"/>
          <p:cNvSpPr/>
          <p:nvPr/>
        </p:nvSpPr>
        <p:spPr>
          <a:xfrm>
            <a:off x="329772" y="4692017"/>
            <a:ext cx="8424936" cy="1785104"/>
          </a:xfrm>
          <a:prstGeom prst="rect">
            <a:avLst/>
          </a:prstGeom>
        </p:spPr>
        <p:txBody>
          <a:bodyPr wrap="square">
            <a:spAutoFit/>
          </a:bodyPr>
          <a:lstStyle/>
          <a:p>
            <a:r>
              <a:rPr lang="ja-JP" altLang="en-US" sz="1400" b="1" dirty="0">
                <a:latin typeface="+mn-ea"/>
                <a:ea typeface="+mn-ea"/>
              </a:rPr>
              <a:t>　</a:t>
            </a:r>
            <a:r>
              <a:rPr lang="ja-JP" altLang="en-US" sz="1400" b="1" dirty="0" smtClean="0">
                <a:latin typeface="+mn-ea"/>
                <a:ea typeface="+mn-ea"/>
              </a:rPr>
              <a:t>〇 薬物</a:t>
            </a:r>
            <a:r>
              <a:rPr lang="ja-JP" altLang="en-US" sz="1400" b="1" dirty="0">
                <a:latin typeface="+mn-ea"/>
                <a:ea typeface="+mn-ea"/>
              </a:rPr>
              <a:t>事犯取締体制の</a:t>
            </a:r>
            <a:r>
              <a:rPr lang="ja-JP" altLang="en-US" sz="1400" b="1" dirty="0" smtClean="0">
                <a:latin typeface="+mn-ea"/>
                <a:ea typeface="+mn-ea"/>
              </a:rPr>
              <a:t>強化</a:t>
            </a:r>
            <a:endParaRPr lang="en-US" altLang="ja-JP" sz="1400" b="1" dirty="0">
              <a:latin typeface="+mn-ea"/>
              <a:ea typeface="+mn-ea"/>
            </a:endParaRPr>
          </a:p>
          <a:p>
            <a:r>
              <a:rPr lang="ja-JP" altLang="en-US" sz="1200" dirty="0" smtClean="0">
                <a:latin typeface="+mn-ea"/>
                <a:ea typeface="+mn-ea"/>
              </a:rPr>
              <a:t>　　 ⇒ </a:t>
            </a:r>
            <a:r>
              <a:rPr lang="ja-JP" altLang="en-US" sz="1200" b="1" dirty="0" smtClean="0">
                <a:latin typeface="+mn-ea"/>
                <a:ea typeface="+mn-ea"/>
              </a:rPr>
              <a:t>宿泊</a:t>
            </a:r>
            <a:r>
              <a:rPr lang="ja-JP" altLang="en-US" sz="1200" b="1" dirty="0">
                <a:latin typeface="+mn-ea"/>
                <a:ea typeface="+mn-ea"/>
              </a:rPr>
              <a:t>施設管理者との協力体制を構築し宿泊施設における密売拠点を摘発するとともに、デリバリー方式に</a:t>
            </a:r>
            <a:r>
              <a:rPr lang="ja-JP" altLang="en-US" sz="1200" b="1" dirty="0" smtClean="0">
                <a:latin typeface="+mn-ea"/>
                <a:ea typeface="+mn-ea"/>
              </a:rPr>
              <a:t>よる</a:t>
            </a:r>
            <a:endParaRPr lang="en-US" altLang="ja-JP" sz="1200" b="1" dirty="0" smtClean="0">
              <a:latin typeface="+mn-ea"/>
              <a:ea typeface="+mn-ea"/>
            </a:endParaRPr>
          </a:p>
          <a:p>
            <a:r>
              <a:rPr lang="ja-JP" altLang="en-US" sz="1200" b="1" dirty="0">
                <a:latin typeface="+mn-ea"/>
                <a:ea typeface="+mn-ea"/>
              </a:rPr>
              <a:t>　</a:t>
            </a:r>
            <a:r>
              <a:rPr lang="ja-JP" altLang="en-US" sz="1200" b="1" dirty="0" smtClean="0">
                <a:latin typeface="+mn-ea"/>
                <a:ea typeface="+mn-ea"/>
              </a:rPr>
              <a:t>　　 密売の壊滅</a:t>
            </a:r>
            <a:r>
              <a:rPr lang="ja-JP" altLang="en-US" sz="1200" b="1" dirty="0">
                <a:latin typeface="+mn-ea"/>
                <a:ea typeface="+mn-ea"/>
              </a:rPr>
              <a:t>を図る。</a:t>
            </a:r>
            <a:endParaRPr lang="en-US" altLang="ja-JP" sz="1200" b="1" dirty="0">
              <a:latin typeface="+mn-ea"/>
              <a:ea typeface="+mn-ea"/>
            </a:endParaRPr>
          </a:p>
          <a:p>
            <a:r>
              <a:rPr lang="ja-JP" altLang="en-US" sz="1200" dirty="0">
                <a:latin typeface="+mn-ea"/>
                <a:ea typeface="+mn-ea"/>
              </a:rPr>
              <a:t>　　　 </a:t>
            </a:r>
            <a:r>
              <a:rPr lang="ja-JP" altLang="en-US" sz="1200" dirty="0" smtClean="0">
                <a:latin typeface="+mn-ea"/>
                <a:ea typeface="+mn-ea"/>
              </a:rPr>
              <a:t> </a:t>
            </a:r>
            <a:r>
              <a:rPr lang="ja-JP" altLang="en-US" sz="1200" b="1" dirty="0" smtClean="0">
                <a:latin typeface="+mn-ea"/>
                <a:ea typeface="+mn-ea"/>
              </a:rPr>
              <a:t>路上</a:t>
            </a:r>
            <a:r>
              <a:rPr lang="ja-JP" altLang="en-US" sz="1200" b="1" dirty="0">
                <a:latin typeface="+mn-ea"/>
                <a:ea typeface="+mn-ea"/>
              </a:rPr>
              <a:t>密売が再開することのないように、あい</a:t>
            </a:r>
            <a:r>
              <a:rPr lang="ja-JP" altLang="en-US" sz="1200" b="1" dirty="0" err="1">
                <a:latin typeface="+mn-ea"/>
                <a:ea typeface="+mn-ea"/>
              </a:rPr>
              <a:t>りん</a:t>
            </a:r>
            <a:r>
              <a:rPr lang="ja-JP" altLang="en-US" sz="1200" b="1" dirty="0">
                <a:latin typeface="+mn-ea"/>
                <a:ea typeface="+mn-ea"/>
              </a:rPr>
              <a:t>地域内における巡回警戒を継続的に実施する。</a:t>
            </a:r>
            <a:endParaRPr lang="ja-JP" altLang="en-US" sz="1400" b="1" dirty="0">
              <a:latin typeface="+mn-ea"/>
              <a:ea typeface="+mn-ea"/>
            </a:endParaRPr>
          </a:p>
          <a:p>
            <a:r>
              <a:rPr lang="ja-JP" altLang="en-US" sz="1400" b="1" dirty="0">
                <a:latin typeface="+mn-ea"/>
                <a:ea typeface="+mn-ea"/>
              </a:rPr>
              <a:t>　</a:t>
            </a:r>
            <a:r>
              <a:rPr lang="ja-JP" altLang="en-US" sz="1400" b="1" dirty="0" smtClean="0">
                <a:latin typeface="+mn-ea"/>
                <a:ea typeface="+mn-ea"/>
              </a:rPr>
              <a:t>〇 不法</a:t>
            </a:r>
            <a:r>
              <a:rPr lang="ja-JP" altLang="en-US" sz="1400" b="1" dirty="0">
                <a:latin typeface="+mn-ea"/>
                <a:ea typeface="+mn-ea"/>
              </a:rPr>
              <a:t>投棄ごみ</a:t>
            </a:r>
            <a:r>
              <a:rPr lang="ja-JP" altLang="en-US" sz="1400" b="1" dirty="0" smtClean="0">
                <a:latin typeface="+mn-ea"/>
                <a:ea typeface="+mn-ea"/>
              </a:rPr>
              <a:t>対策の重点実施</a:t>
            </a:r>
            <a:endParaRPr lang="en-US" altLang="ja-JP" sz="1400" b="1" dirty="0" smtClean="0">
              <a:latin typeface="+mn-ea"/>
              <a:ea typeface="+mn-ea"/>
            </a:endParaRPr>
          </a:p>
          <a:p>
            <a:r>
              <a:rPr lang="ja-JP" altLang="en-US" sz="1600" dirty="0">
                <a:latin typeface="+mn-ea"/>
                <a:ea typeface="+mn-ea"/>
              </a:rPr>
              <a:t>　</a:t>
            </a:r>
            <a:r>
              <a:rPr lang="ja-JP" altLang="en-US" sz="1600" dirty="0" smtClean="0">
                <a:latin typeface="+mn-ea"/>
                <a:ea typeface="+mn-ea"/>
              </a:rPr>
              <a:t>  </a:t>
            </a:r>
            <a:r>
              <a:rPr lang="ja-JP" altLang="en-US" sz="1200" dirty="0" smtClean="0">
                <a:latin typeface="+mn-ea"/>
                <a:ea typeface="+mn-ea"/>
              </a:rPr>
              <a:t>⇒ 不法</a:t>
            </a:r>
            <a:r>
              <a:rPr lang="ja-JP" altLang="en-US" sz="1200" dirty="0">
                <a:latin typeface="+mn-ea"/>
                <a:ea typeface="+mn-ea"/>
              </a:rPr>
              <a:t>投棄抑制、ごみ出しルールの定着に</a:t>
            </a:r>
            <a:r>
              <a:rPr lang="ja-JP" altLang="en-US" sz="1200" dirty="0" smtClean="0">
                <a:latin typeface="+mn-ea"/>
                <a:ea typeface="+mn-ea"/>
              </a:rPr>
              <a:t>向けた啓発や巡回を</a:t>
            </a:r>
            <a:r>
              <a:rPr lang="ja-JP" altLang="en-US" sz="1200" dirty="0">
                <a:latin typeface="+mn-ea"/>
                <a:ea typeface="+mn-ea"/>
              </a:rPr>
              <a:t>実施</a:t>
            </a:r>
            <a:r>
              <a:rPr lang="ja-JP" altLang="en-US" sz="1200" dirty="0" smtClean="0">
                <a:latin typeface="+mn-ea"/>
                <a:ea typeface="+mn-ea"/>
              </a:rPr>
              <a:t>。さらに</a:t>
            </a:r>
            <a:r>
              <a:rPr lang="ja-JP" altLang="en-US" sz="1200" dirty="0">
                <a:latin typeface="+mn-ea"/>
                <a:ea typeface="+mn-ea"/>
              </a:rPr>
              <a:t>、</a:t>
            </a:r>
            <a:r>
              <a:rPr lang="ja-JP" altLang="en-US" sz="1200" dirty="0" smtClean="0">
                <a:latin typeface="+mn-ea"/>
                <a:ea typeface="+mn-ea"/>
              </a:rPr>
              <a:t>警察</a:t>
            </a:r>
            <a:r>
              <a:rPr lang="ja-JP" altLang="en-US" sz="1200" dirty="0">
                <a:latin typeface="+mn-ea"/>
                <a:ea typeface="+mn-ea"/>
              </a:rPr>
              <a:t>の取締</a:t>
            </a:r>
            <a:r>
              <a:rPr lang="ja-JP" altLang="en-US" sz="1200" dirty="0" smtClean="0">
                <a:latin typeface="+mn-ea"/>
                <a:ea typeface="+mn-ea"/>
              </a:rPr>
              <a:t>活動も引き続き推進。</a:t>
            </a:r>
            <a:endParaRPr lang="en-US" altLang="ja-JP" sz="1200" dirty="0" smtClean="0">
              <a:latin typeface="+mn-ea"/>
              <a:ea typeface="+mn-ea"/>
            </a:endParaRPr>
          </a:p>
          <a:p>
            <a:r>
              <a:rPr lang="ja-JP" altLang="en-US" sz="1400" dirty="0">
                <a:latin typeface="+mn-ea"/>
                <a:ea typeface="+mn-ea"/>
              </a:rPr>
              <a:t>　</a:t>
            </a:r>
            <a:r>
              <a:rPr lang="ja-JP" altLang="en-US" sz="1400" b="1" dirty="0" smtClean="0">
                <a:latin typeface="+mn-ea"/>
                <a:ea typeface="+mn-ea"/>
              </a:rPr>
              <a:t>〇 通学</a:t>
            </a:r>
            <a:r>
              <a:rPr lang="ja-JP" altLang="en-US" sz="1400" b="1" dirty="0">
                <a:latin typeface="+mn-ea"/>
                <a:ea typeface="+mn-ea"/>
              </a:rPr>
              <a:t>路を中心とした安全</a:t>
            </a:r>
            <a:r>
              <a:rPr lang="ja-JP" altLang="en-US" sz="1400" b="1" dirty="0" smtClean="0">
                <a:latin typeface="+mn-ea"/>
                <a:ea typeface="+mn-ea"/>
              </a:rPr>
              <a:t>対策</a:t>
            </a:r>
            <a:endParaRPr lang="en-US" altLang="ja-JP" sz="1400" b="1" dirty="0" smtClean="0">
              <a:latin typeface="+mn-ea"/>
              <a:ea typeface="+mn-ea"/>
            </a:endParaRPr>
          </a:p>
          <a:p>
            <a:r>
              <a:rPr lang="ja-JP" altLang="en-US" sz="1600" dirty="0">
                <a:latin typeface="+mn-ea"/>
                <a:ea typeface="+mn-ea"/>
              </a:rPr>
              <a:t>　 </a:t>
            </a:r>
            <a:r>
              <a:rPr lang="ja-JP" altLang="en-US" sz="1600" dirty="0" smtClean="0">
                <a:latin typeface="+mn-ea"/>
                <a:ea typeface="+mn-ea"/>
              </a:rPr>
              <a:t> </a:t>
            </a:r>
            <a:r>
              <a:rPr lang="ja-JP" altLang="en-US" sz="1200" dirty="0" smtClean="0">
                <a:latin typeface="+mn-ea"/>
                <a:ea typeface="+mn-ea"/>
              </a:rPr>
              <a:t>⇒ 登下校時等の安全対策や、摘発逃れを狙った新たな露店販売形態など実態に応じた取締活動等の推進。</a:t>
            </a:r>
            <a:endParaRPr lang="en-US" altLang="ja-JP" sz="1200" dirty="0" smtClean="0">
              <a:latin typeface="+mn-ea"/>
              <a:ea typeface="+mn-ea"/>
            </a:endParaRPr>
          </a:p>
        </p:txBody>
      </p:sp>
      <p:sp>
        <p:nvSpPr>
          <p:cNvPr id="24" name="正方形/長方形 23"/>
          <p:cNvSpPr/>
          <p:nvPr/>
        </p:nvSpPr>
        <p:spPr>
          <a:xfrm>
            <a:off x="436673" y="4561542"/>
            <a:ext cx="8268743" cy="2107818"/>
          </a:xfrm>
          <a:prstGeom prst="rect">
            <a:avLst/>
          </a:prstGeom>
          <a:no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25" name="テキスト ボックス 24"/>
          <p:cNvSpPr txBox="1"/>
          <p:nvPr/>
        </p:nvSpPr>
        <p:spPr>
          <a:xfrm>
            <a:off x="421553" y="4376667"/>
            <a:ext cx="2926311" cy="3077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400" b="1" dirty="0">
                <a:latin typeface="+mn-ea"/>
                <a:cs typeface="Meiryo UI" panose="020B0604030504040204" pitchFamily="50" charset="-128"/>
              </a:rPr>
              <a:t>今後</a:t>
            </a:r>
            <a:r>
              <a:rPr lang="ja-JP" altLang="en-US" sz="1400" b="1" dirty="0" smtClean="0">
                <a:latin typeface="+mn-ea"/>
                <a:cs typeface="Meiryo UI" panose="020B0604030504040204" pitchFamily="50" charset="-128"/>
              </a:rPr>
              <a:t>の主な取組み</a:t>
            </a:r>
            <a:endParaRPr lang="ja-JP" altLang="en-US" sz="1400" b="1" dirty="0">
              <a:latin typeface="+mn-ea"/>
              <a:cs typeface="Meiryo UI" panose="020B0604030504040204" pitchFamily="50" charset="-128"/>
            </a:endParaRPr>
          </a:p>
        </p:txBody>
      </p:sp>
      <p:sp>
        <p:nvSpPr>
          <p:cNvPr id="29" name="下矢印 28"/>
          <p:cNvSpPr/>
          <p:nvPr/>
        </p:nvSpPr>
        <p:spPr>
          <a:xfrm>
            <a:off x="3880707" y="4079470"/>
            <a:ext cx="1074371" cy="39778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kumimoji="1" lang="ja-JP" altLang="en-US" sz="1400"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73108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47678"/>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a:t>
            </a:r>
            <a:r>
              <a:rPr lang="ja-JP" altLang="en-US" sz="2600" b="1" dirty="0">
                <a:latin typeface="+mn-ea"/>
                <a:ea typeface="+mn-ea"/>
                <a:cs typeface="Meiryo UI" panose="020B0604030504040204" pitchFamily="50" charset="-128"/>
              </a:rPr>
              <a:t>地域</a:t>
            </a:r>
            <a:r>
              <a:rPr lang="ja-JP" altLang="en-US" sz="2600" b="1" dirty="0" smtClean="0">
                <a:latin typeface="+mn-ea"/>
                <a:ea typeface="+mn-ea"/>
                <a:cs typeface="Meiryo UI" panose="020B0604030504040204" pitchFamily="50" charset="-128"/>
              </a:rPr>
              <a:t>の状況の変化</a:t>
            </a:r>
            <a:endParaRPr kumimoji="1" lang="ja-JP" altLang="en-US" sz="2600" b="1" dirty="0" smtClean="0">
              <a:latin typeface="+mn-ea"/>
              <a:ea typeface="+mn-ea"/>
              <a:cs typeface="Meiryo UI" panose="020B0604030504040204" pitchFamily="50" charset="-128"/>
            </a:endParaRPr>
          </a:p>
        </p:txBody>
      </p:sp>
      <p:sp>
        <p:nvSpPr>
          <p:cNvPr id="27" name="正方形/長方形 26"/>
          <p:cNvSpPr/>
          <p:nvPr/>
        </p:nvSpPr>
        <p:spPr>
          <a:xfrm>
            <a:off x="575556" y="717957"/>
            <a:ext cx="7970540" cy="290321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0"/>
              </a:spcBef>
            </a:pPr>
            <a:endParaRPr lang="en-US" altLang="ja-JP" sz="1100" dirty="0" smtClean="0">
              <a:solidFill>
                <a:schemeClr val="tx1"/>
              </a:solidFill>
            </a:endParaRPr>
          </a:p>
          <a:p>
            <a:pPr>
              <a:spcBef>
                <a:spcPts val="0"/>
              </a:spcBef>
            </a:pPr>
            <a:r>
              <a:rPr lang="ja-JP" altLang="en-US" sz="1400" dirty="0">
                <a:solidFill>
                  <a:schemeClr val="tx1"/>
                </a:solidFill>
              </a:rPr>
              <a:t>　</a:t>
            </a:r>
            <a:r>
              <a:rPr lang="ja-JP" altLang="en-US" sz="1400" b="1" dirty="0" smtClean="0">
                <a:solidFill>
                  <a:schemeClr val="tx1"/>
                </a:solidFill>
              </a:rPr>
              <a:t>○外国人</a:t>
            </a:r>
            <a:r>
              <a:rPr lang="ja-JP" altLang="en-US" sz="1400" b="1" dirty="0">
                <a:solidFill>
                  <a:schemeClr val="tx1"/>
                </a:solidFill>
              </a:rPr>
              <a:t>観光客の増加に伴う民間資本の進出</a:t>
            </a:r>
            <a:endParaRPr lang="en-US" altLang="ja-JP" sz="1400" b="1" dirty="0">
              <a:solidFill>
                <a:schemeClr val="tx1"/>
              </a:solidFill>
            </a:endParaRPr>
          </a:p>
          <a:p>
            <a:r>
              <a:rPr lang="ja-JP" altLang="en-US" sz="1400" dirty="0">
                <a:solidFill>
                  <a:schemeClr val="tx1"/>
                </a:solidFill>
              </a:rPr>
              <a:t>　　インバウンド増加に伴い、リゾートホテルなど民間資本による開発が進みつつある。</a:t>
            </a:r>
            <a:endParaRPr lang="en-US" altLang="ja-JP" sz="1400" dirty="0">
              <a:solidFill>
                <a:schemeClr val="tx1"/>
              </a:solidFill>
            </a:endParaRPr>
          </a:p>
          <a:p>
            <a:r>
              <a:rPr lang="ja-JP" altLang="en-US" sz="1400" dirty="0">
                <a:solidFill>
                  <a:schemeClr val="tx1"/>
                </a:solidFill>
              </a:rPr>
              <a:t>　</a:t>
            </a:r>
            <a:r>
              <a:rPr lang="en-US" altLang="ja-JP" sz="1400" b="1" dirty="0" smtClean="0">
                <a:solidFill>
                  <a:schemeClr val="tx1"/>
                </a:solidFill>
              </a:rPr>
              <a:t>【</a:t>
            </a:r>
            <a:r>
              <a:rPr lang="ja-JP" altLang="en-US" sz="1400" b="1" dirty="0">
                <a:solidFill>
                  <a:schemeClr val="tx1"/>
                </a:solidFill>
              </a:rPr>
              <a:t>新今宮の国際ゲストハウス</a:t>
            </a:r>
            <a:r>
              <a:rPr lang="en-US" altLang="ja-JP" sz="1400" b="1" dirty="0">
                <a:solidFill>
                  <a:schemeClr val="tx1"/>
                </a:solidFill>
              </a:rPr>
              <a:t>9</a:t>
            </a:r>
            <a:r>
              <a:rPr lang="ja-JP" altLang="en-US" sz="1400" b="1" dirty="0">
                <a:solidFill>
                  <a:schemeClr val="tx1"/>
                </a:solidFill>
              </a:rPr>
              <a:t>軒の外国人延べ宿泊者数</a:t>
            </a:r>
            <a:r>
              <a:rPr lang="en-US" altLang="ja-JP" sz="1400" b="1" dirty="0">
                <a:solidFill>
                  <a:schemeClr val="tx1"/>
                </a:solidFill>
              </a:rPr>
              <a:t>】</a:t>
            </a:r>
          </a:p>
          <a:p>
            <a:r>
              <a:rPr lang="ja-JP" altLang="en-US" sz="1400" dirty="0">
                <a:solidFill>
                  <a:schemeClr val="tx1"/>
                </a:solidFill>
              </a:rPr>
              <a:t>　　　</a:t>
            </a:r>
            <a:r>
              <a:rPr lang="en-US" altLang="ja-JP" sz="1400" dirty="0" smtClean="0">
                <a:solidFill>
                  <a:schemeClr val="tx1"/>
                </a:solidFill>
              </a:rPr>
              <a:t>2010(H22</a:t>
            </a:r>
            <a:r>
              <a:rPr lang="en-US" altLang="ja-JP" sz="1400" dirty="0">
                <a:solidFill>
                  <a:schemeClr val="tx1"/>
                </a:solidFill>
              </a:rPr>
              <a:t>)</a:t>
            </a:r>
            <a:r>
              <a:rPr lang="ja-JP" altLang="en-US" sz="1400" dirty="0">
                <a:solidFill>
                  <a:schemeClr val="tx1"/>
                </a:solidFill>
              </a:rPr>
              <a:t>年 約７</a:t>
            </a:r>
            <a:r>
              <a:rPr lang="en-US" altLang="ja-JP" sz="1400" dirty="0">
                <a:solidFill>
                  <a:schemeClr val="tx1"/>
                </a:solidFill>
              </a:rPr>
              <a:t>.</a:t>
            </a:r>
            <a:r>
              <a:rPr lang="ja-JP" altLang="en-US" sz="1400" dirty="0">
                <a:solidFill>
                  <a:schemeClr val="tx1"/>
                </a:solidFill>
              </a:rPr>
              <a:t>６万人 → </a:t>
            </a:r>
            <a:r>
              <a:rPr lang="en-US" altLang="ja-JP" sz="1400" dirty="0">
                <a:solidFill>
                  <a:schemeClr val="tx1"/>
                </a:solidFill>
              </a:rPr>
              <a:t>2016(H28)</a:t>
            </a:r>
            <a:r>
              <a:rPr lang="ja-JP" altLang="en-US" sz="1400" dirty="0">
                <a:solidFill>
                  <a:schemeClr val="tx1"/>
                </a:solidFill>
              </a:rPr>
              <a:t>年 約１７</a:t>
            </a:r>
            <a:r>
              <a:rPr lang="en-US" altLang="ja-JP" sz="1400" dirty="0">
                <a:solidFill>
                  <a:schemeClr val="tx1"/>
                </a:solidFill>
              </a:rPr>
              <a:t>.</a:t>
            </a:r>
            <a:r>
              <a:rPr lang="ja-JP" altLang="en-US" sz="1400" dirty="0">
                <a:solidFill>
                  <a:schemeClr val="tx1"/>
                </a:solidFill>
              </a:rPr>
              <a:t>６万人（</a:t>
            </a:r>
            <a:r>
              <a:rPr lang="ja-JP" altLang="en-US" sz="1400" b="1" dirty="0">
                <a:solidFill>
                  <a:schemeClr val="tx1"/>
                </a:solidFill>
              </a:rPr>
              <a:t>約１０万人増</a:t>
            </a:r>
            <a:r>
              <a:rPr lang="ja-JP" altLang="en-US" sz="1400" dirty="0">
                <a:solidFill>
                  <a:schemeClr val="tx1"/>
                </a:solidFill>
              </a:rPr>
              <a:t>）</a:t>
            </a:r>
            <a:endParaRPr lang="en-US" altLang="ja-JP" sz="1400" dirty="0">
              <a:solidFill>
                <a:schemeClr val="tx1"/>
              </a:solidFill>
            </a:endParaRPr>
          </a:p>
          <a:p>
            <a:r>
              <a:rPr lang="ja-JP" altLang="en-US" sz="1400" dirty="0">
                <a:solidFill>
                  <a:schemeClr val="tx1"/>
                </a:solidFill>
              </a:rPr>
              <a:t>　</a:t>
            </a:r>
            <a:r>
              <a:rPr lang="en-US" altLang="ja-JP" sz="1400" b="1" dirty="0" smtClean="0">
                <a:solidFill>
                  <a:schemeClr val="tx1"/>
                </a:solidFill>
              </a:rPr>
              <a:t>【</a:t>
            </a:r>
            <a:r>
              <a:rPr lang="ja-JP" altLang="en-US" sz="1400" b="1" dirty="0">
                <a:solidFill>
                  <a:schemeClr val="tx1"/>
                </a:solidFill>
              </a:rPr>
              <a:t>新今宮駅周辺の民間資本の進出状況</a:t>
            </a:r>
            <a:r>
              <a:rPr lang="en-US" altLang="ja-JP" sz="1400" b="1" dirty="0">
                <a:solidFill>
                  <a:schemeClr val="tx1"/>
                </a:solidFill>
              </a:rPr>
              <a:t>】</a:t>
            </a:r>
          </a:p>
          <a:p>
            <a:r>
              <a:rPr lang="ja-JP" altLang="en-US" sz="1400" dirty="0">
                <a:solidFill>
                  <a:schemeClr val="tx1"/>
                </a:solidFill>
              </a:rPr>
              <a:t>　　　</a:t>
            </a:r>
            <a:r>
              <a:rPr lang="en-US" altLang="ja-JP" sz="1400" dirty="0" smtClean="0">
                <a:solidFill>
                  <a:schemeClr val="tx1"/>
                </a:solidFill>
              </a:rPr>
              <a:t>2018(H30</a:t>
            </a:r>
            <a:r>
              <a:rPr lang="en-US" altLang="ja-JP" sz="1400" dirty="0">
                <a:solidFill>
                  <a:schemeClr val="tx1"/>
                </a:solidFill>
              </a:rPr>
              <a:t>)</a:t>
            </a:r>
            <a:r>
              <a:rPr lang="ja-JP" altLang="en-US" sz="1400" dirty="0">
                <a:solidFill>
                  <a:schemeClr val="tx1"/>
                </a:solidFill>
              </a:rPr>
              <a:t>年</a:t>
            </a:r>
            <a:r>
              <a:rPr lang="en-US" altLang="ja-JP" sz="1400" dirty="0">
                <a:solidFill>
                  <a:schemeClr val="tx1"/>
                </a:solidFill>
              </a:rPr>
              <a:t>10</a:t>
            </a:r>
            <a:r>
              <a:rPr lang="ja-JP" altLang="en-US" sz="1400" dirty="0">
                <a:solidFill>
                  <a:schemeClr val="tx1"/>
                </a:solidFill>
              </a:rPr>
              <a:t>月　訪日外国人向けホテル開業</a:t>
            </a:r>
            <a:endParaRPr lang="en-US" altLang="ja-JP" sz="1400" dirty="0">
              <a:solidFill>
                <a:schemeClr val="tx1"/>
              </a:solidFill>
            </a:endParaRPr>
          </a:p>
          <a:p>
            <a:r>
              <a:rPr lang="ja-JP" altLang="en-US" sz="1400" dirty="0">
                <a:solidFill>
                  <a:schemeClr val="tx1"/>
                </a:solidFill>
              </a:rPr>
              <a:t>　　　</a:t>
            </a:r>
            <a:r>
              <a:rPr lang="en-US" altLang="ja-JP" sz="1400" dirty="0" smtClean="0">
                <a:solidFill>
                  <a:schemeClr val="tx1"/>
                </a:solidFill>
              </a:rPr>
              <a:t>2019(R</a:t>
            </a:r>
            <a:r>
              <a:rPr lang="ja-JP" altLang="en-US" sz="1400" dirty="0" smtClean="0">
                <a:solidFill>
                  <a:schemeClr val="tx1"/>
                </a:solidFill>
              </a:rPr>
              <a:t>元</a:t>
            </a:r>
            <a:r>
              <a:rPr lang="en-US" altLang="ja-JP" sz="1400" dirty="0" smtClean="0">
                <a:solidFill>
                  <a:schemeClr val="tx1"/>
                </a:solidFill>
              </a:rPr>
              <a:t>)</a:t>
            </a:r>
            <a:r>
              <a:rPr lang="ja-JP" altLang="en-US" sz="1400" dirty="0">
                <a:solidFill>
                  <a:schemeClr val="tx1"/>
                </a:solidFill>
              </a:rPr>
              <a:t>年  </a:t>
            </a:r>
            <a:r>
              <a:rPr lang="en-US" altLang="ja-JP" sz="1400" dirty="0">
                <a:solidFill>
                  <a:schemeClr val="tx1"/>
                </a:solidFill>
              </a:rPr>
              <a:t>9</a:t>
            </a:r>
            <a:r>
              <a:rPr lang="ja-JP" altLang="en-US" sz="1400" dirty="0">
                <a:solidFill>
                  <a:schemeClr val="tx1"/>
                </a:solidFill>
              </a:rPr>
              <a:t>月　南海電鉄による外国人向け就労インバウンドトレーニング</a:t>
            </a:r>
            <a:r>
              <a:rPr lang="ja-JP" altLang="en-US" sz="1400" dirty="0" smtClean="0">
                <a:solidFill>
                  <a:schemeClr val="tx1"/>
                </a:solidFill>
              </a:rPr>
              <a:t>施設</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ＹＯＬＯ ＢＡＳＥ」</a:t>
            </a:r>
            <a:r>
              <a:rPr lang="ja-JP" altLang="en-US" sz="1400" dirty="0" smtClean="0">
                <a:solidFill>
                  <a:schemeClr val="tx1"/>
                </a:solidFill>
              </a:rPr>
              <a:t>を開業</a:t>
            </a:r>
          </a:p>
          <a:p>
            <a:r>
              <a:rPr lang="ja-JP" altLang="en-US" sz="1400" dirty="0" smtClean="0">
                <a:solidFill>
                  <a:schemeClr val="tx1"/>
                </a:solidFill>
              </a:rPr>
              <a:t>　　　</a:t>
            </a:r>
            <a:r>
              <a:rPr lang="en-US" altLang="ja-JP" sz="1400" dirty="0" smtClean="0">
                <a:solidFill>
                  <a:schemeClr val="tx1"/>
                </a:solidFill>
              </a:rPr>
              <a:t>2022(R4)</a:t>
            </a:r>
            <a:r>
              <a:rPr lang="ja-JP" altLang="en-US" sz="1400" dirty="0" smtClean="0">
                <a:solidFill>
                  <a:schemeClr val="tx1"/>
                </a:solidFill>
              </a:rPr>
              <a:t>年春　      星野リゾート 新ホテル開業予定</a:t>
            </a:r>
            <a:endParaRPr lang="en-US" altLang="ja-JP" sz="1400" dirty="0" smtClean="0">
              <a:solidFill>
                <a:schemeClr val="tx1"/>
              </a:solidFill>
            </a:endParaRPr>
          </a:p>
          <a:p>
            <a:pPr>
              <a:spcBef>
                <a:spcPts val="600"/>
              </a:spcBef>
            </a:pPr>
            <a:r>
              <a:rPr lang="ja-JP" altLang="en-US" sz="1400" dirty="0">
                <a:solidFill>
                  <a:schemeClr val="tx1"/>
                </a:solidFill>
              </a:rPr>
              <a:t>　</a:t>
            </a:r>
            <a:r>
              <a:rPr lang="ja-JP" altLang="en-US" sz="1400" b="1" dirty="0" smtClean="0">
                <a:solidFill>
                  <a:schemeClr val="tx1"/>
                </a:solidFill>
              </a:rPr>
              <a:t>○なにわ</a:t>
            </a:r>
            <a:r>
              <a:rPr lang="ja-JP" altLang="en-US" sz="1400" b="1" dirty="0">
                <a:solidFill>
                  <a:schemeClr val="tx1"/>
                </a:solidFill>
              </a:rPr>
              <a:t>筋線事業化による交通の利便性の更なる向上</a:t>
            </a:r>
            <a:endParaRPr lang="en-US" altLang="ja-JP" sz="1400" b="1" dirty="0">
              <a:solidFill>
                <a:schemeClr val="tx1"/>
              </a:solidFill>
            </a:endParaRPr>
          </a:p>
          <a:p>
            <a:r>
              <a:rPr lang="ja-JP" altLang="en-US" sz="1400" b="1" dirty="0">
                <a:solidFill>
                  <a:schemeClr val="tx1"/>
                </a:solidFill>
              </a:rPr>
              <a:t>　　</a:t>
            </a:r>
            <a:r>
              <a:rPr lang="ja-JP" altLang="en-US" sz="1400" dirty="0">
                <a:solidFill>
                  <a:schemeClr val="tx1"/>
                </a:solidFill>
              </a:rPr>
              <a:t>関空やミナミなどの</a:t>
            </a:r>
            <a:r>
              <a:rPr lang="ja-JP" altLang="en-US" sz="1400" b="1" dirty="0">
                <a:solidFill>
                  <a:schemeClr val="tx1"/>
                </a:solidFill>
              </a:rPr>
              <a:t>主要観光地にも乗換えなしで行ける交通の結節点</a:t>
            </a:r>
            <a:r>
              <a:rPr lang="ja-JP" altLang="en-US" sz="1400" dirty="0">
                <a:solidFill>
                  <a:schemeClr val="tx1"/>
                </a:solidFill>
              </a:rPr>
              <a:t>であり、なにわ筋線　</a:t>
            </a:r>
            <a:endParaRPr lang="en-US" altLang="ja-JP" sz="1400" dirty="0">
              <a:solidFill>
                <a:schemeClr val="tx1"/>
              </a:solidFill>
            </a:endParaRPr>
          </a:p>
          <a:p>
            <a:r>
              <a:rPr lang="ja-JP" altLang="en-US" sz="1400" dirty="0">
                <a:solidFill>
                  <a:schemeClr val="tx1"/>
                </a:solidFill>
              </a:rPr>
              <a:t>　　（北梅田駅～</a:t>
            </a:r>
            <a:r>
              <a:rPr lang="en-US" altLang="ja-JP" sz="1400" dirty="0">
                <a:solidFill>
                  <a:schemeClr val="tx1"/>
                </a:solidFill>
              </a:rPr>
              <a:t>JR</a:t>
            </a:r>
            <a:r>
              <a:rPr lang="ja-JP" altLang="en-US" sz="1400" dirty="0">
                <a:solidFill>
                  <a:schemeClr val="tx1"/>
                </a:solidFill>
              </a:rPr>
              <a:t>難波駅･南海新今宮駅）の開通する</a:t>
            </a:r>
            <a:r>
              <a:rPr lang="en-US" altLang="ja-JP" sz="1400" dirty="0">
                <a:solidFill>
                  <a:schemeClr val="tx1"/>
                </a:solidFill>
              </a:rPr>
              <a:t>2031</a:t>
            </a:r>
            <a:r>
              <a:rPr lang="ja-JP" altLang="en-US" sz="1400" dirty="0">
                <a:solidFill>
                  <a:schemeClr val="tx1"/>
                </a:solidFill>
              </a:rPr>
              <a:t>年にはさらに利便性が向上</a:t>
            </a:r>
            <a:r>
              <a:rPr lang="ja-JP" altLang="en-US" sz="1400" dirty="0" smtClean="0">
                <a:solidFill>
                  <a:schemeClr val="tx1"/>
                </a:solidFill>
              </a:rPr>
              <a:t>。</a:t>
            </a:r>
            <a:endParaRPr lang="en-US" altLang="ja-JP" sz="1400" dirty="0">
              <a:solidFill>
                <a:schemeClr val="tx1"/>
              </a:solidFill>
            </a:endParaRPr>
          </a:p>
        </p:txBody>
      </p:sp>
      <p:sp>
        <p:nvSpPr>
          <p:cNvPr id="28" name="テキスト ボックス 27"/>
          <p:cNvSpPr txBox="1"/>
          <p:nvPr/>
        </p:nvSpPr>
        <p:spPr>
          <a:xfrm>
            <a:off x="561900" y="548680"/>
            <a:ext cx="3373089" cy="3385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周辺地域の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動</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き</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1"/>
          <p:cNvSpPr txBox="1">
            <a:spLocks noChangeAspect="1"/>
          </p:cNvSpPr>
          <p:nvPr/>
        </p:nvSpPr>
        <p:spPr>
          <a:xfrm>
            <a:off x="8676456" y="6381328"/>
            <a:ext cx="432000" cy="432000"/>
          </a:xfrm>
          <a:prstGeom prst="ellipse">
            <a:avLst/>
          </a:prstGeom>
          <a:solidFill>
            <a:schemeClr val="accent1"/>
          </a:solidFill>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pPr algn="ctr"/>
              <a:t>4</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575556" y="3789040"/>
            <a:ext cx="7970540" cy="235241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smtClean="0">
              <a:solidFill>
                <a:schemeClr val="tx1"/>
              </a:solidFill>
            </a:endParaRPr>
          </a:p>
          <a:p>
            <a:r>
              <a:rPr lang="ja-JP" altLang="en-US" sz="1400" dirty="0">
                <a:solidFill>
                  <a:schemeClr val="tx1"/>
                </a:solidFill>
              </a:rPr>
              <a:t>　</a:t>
            </a:r>
            <a:r>
              <a:rPr lang="ja-JP" altLang="en-US" sz="1400" b="1" dirty="0" smtClean="0">
                <a:solidFill>
                  <a:schemeClr val="tx1"/>
                </a:solidFill>
              </a:rPr>
              <a:t>○労働施設の本移転</a:t>
            </a:r>
            <a:endParaRPr lang="en-US" altLang="ja-JP" sz="1400" b="1" dirty="0" smtClean="0">
              <a:solidFill>
                <a:schemeClr val="tx1"/>
              </a:solidFill>
            </a:endParaRPr>
          </a:p>
          <a:p>
            <a:r>
              <a:rPr lang="ja-JP" altLang="en-US" sz="1400" dirty="0">
                <a:solidFill>
                  <a:schemeClr val="tx1"/>
                </a:solidFill>
              </a:rPr>
              <a:t>　</a:t>
            </a:r>
            <a:r>
              <a:rPr lang="ja-JP" altLang="en-US" sz="1400" dirty="0" smtClean="0">
                <a:solidFill>
                  <a:schemeClr val="tx1"/>
                </a:solidFill>
              </a:rPr>
              <a:t>　　利用者の安全・安心確保を最優先に、いったん外部に仮移転し、現地で建替えることを</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確認。新施設の機能の検討を踏まえ、規模及び配置を検討中。</a:t>
            </a:r>
            <a:endParaRPr lang="en-US" altLang="ja-JP" sz="1400" dirty="0" smtClean="0">
              <a:solidFill>
                <a:schemeClr val="tx1"/>
              </a:solidFill>
            </a:endParaRPr>
          </a:p>
          <a:p>
            <a:pPr lvl="0">
              <a:spcBef>
                <a:spcPts val="600"/>
              </a:spcBef>
            </a:pPr>
            <a:r>
              <a:rPr lang="ja-JP" altLang="en-US" sz="1400" dirty="0" smtClean="0">
                <a:solidFill>
                  <a:schemeClr val="tx1"/>
                </a:solidFill>
              </a:rPr>
              <a:t>　</a:t>
            </a:r>
            <a:r>
              <a:rPr lang="en-US" altLang="ja-JP" sz="1400" b="1" dirty="0" smtClean="0">
                <a:solidFill>
                  <a:schemeClr val="tx1"/>
                </a:solidFill>
              </a:rPr>
              <a:t>【</a:t>
            </a:r>
            <a:r>
              <a:rPr lang="ja-JP" altLang="en-US" sz="1400" b="1" dirty="0">
                <a:solidFill>
                  <a:schemeClr val="tx1"/>
                </a:solidFill>
              </a:rPr>
              <a:t>建替えに向けたスケジュール（想定も含む）</a:t>
            </a:r>
            <a:r>
              <a:rPr lang="en-US" altLang="ja-JP" sz="1400" b="1" dirty="0">
                <a:solidFill>
                  <a:schemeClr val="tx1"/>
                </a:solidFill>
              </a:rPr>
              <a:t>】</a:t>
            </a:r>
          </a:p>
          <a:p>
            <a:pPr lvl="0"/>
            <a:r>
              <a:rPr lang="ja-JP" altLang="en-US" sz="1400" dirty="0">
                <a:solidFill>
                  <a:schemeClr val="tx1"/>
                </a:solidFill>
              </a:rPr>
              <a:t>　　　</a:t>
            </a:r>
            <a:r>
              <a:rPr lang="en-US" altLang="ja-JP" sz="1400" dirty="0" smtClean="0">
                <a:solidFill>
                  <a:schemeClr val="tx1"/>
                </a:solidFill>
              </a:rPr>
              <a:t>2019(H31</a:t>
            </a:r>
            <a:r>
              <a:rPr lang="en-US" altLang="ja-JP" sz="1400" dirty="0">
                <a:solidFill>
                  <a:schemeClr val="tx1"/>
                </a:solidFill>
              </a:rPr>
              <a:t>)</a:t>
            </a:r>
            <a:r>
              <a:rPr lang="ja-JP" altLang="en-US" sz="1400" dirty="0">
                <a:solidFill>
                  <a:schemeClr val="tx1"/>
                </a:solidFill>
              </a:rPr>
              <a:t>年</a:t>
            </a:r>
            <a:r>
              <a:rPr lang="en-US" altLang="ja-JP" sz="1400" dirty="0">
                <a:solidFill>
                  <a:schemeClr val="tx1"/>
                </a:solidFill>
              </a:rPr>
              <a:t>3</a:t>
            </a:r>
            <a:r>
              <a:rPr lang="ja-JP" altLang="en-US" sz="1400" dirty="0">
                <a:solidFill>
                  <a:schemeClr val="tx1"/>
                </a:solidFill>
              </a:rPr>
              <a:t>月末　</a:t>
            </a:r>
            <a:r>
              <a:rPr lang="ja-JP" altLang="en-US" sz="1400" dirty="0" smtClean="0">
                <a:solidFill>
                  <a:schemeClr val="tx1"/>
                </a:solidFill>
              </a:rPr>
              <a:t>旧施設閉鎖</a:t>
            </a:r>
            <a:r>
              <a:rPr lang="ja-JP" altLang="en-US" sz="1400" dirty="0">
                <a:solidFill>
                  <a:schemeClr val="tx1"/>
                </a:solidFill>
              </a:rPr>
              <a:t>（完全閉鎖は</a:t>
            </a:r>
            <a:r>
              <a:rPr lang="en-US" altLang="ja-JP" sz="1400" dirty="0">
                <a:solidFill>
                  <a:schemeClr val="tx1"/>
                </a:solidFill>
              </a:rPr>
              <a:t>4</a:t>
            </a:r>
            <a:r>
              <a:rPr lang="ja-JP" altLang="en-US" sz="1400" dirty="0">
                <a:solidFill>
                  <a:schemeClr val="tx1"/>
                </a:solidFill>
              </a:rPr>
              <a:t>月</a:t>
            </a:r>
            <a:r>
              <a:rPr lang="en-US" altLang="ja-JP" sz="1400" dirty="0">
                <a:solidFill>
                  <a:schemeClr val="tx1"/>
                </a:solidFill>
              </a:rPr>
              <a:t>24</a:t>
            </a:r>
            <a:r>
              <a:rPr lang="ja-JP" altLang="en-US" sz="1400" dirty="0">
                <a:solidFill>
                  <a:schemeClr val="tx1"/>
                </a:solidFill>
              </a:rPr>
              <a:t>日）</a:t>
            </a:r>
            <a:endParaRPr lang="en-US" altLang="ja-JP" sz="1400" dirty="0">
              <a:solidFill>
                <a:schemeClr val="tx1"/>
              </a:solidFill>
            </a:endParaRPr>
          </a:p>
          <a:p>
            <a:pPr lvl="0"/>
            <a:r>
              <a:rPr lang="ja-JP" altLang="en-US" sz="1400" dirty="0">
                <a:solidFill>
                  <a:schemeClr val="tx1"/>
                </a:solidFill>
              </a:rPr>
              <a:t>　　　</a:t>
            </a:r>
            <a:r>
              <a:rPr lang="en-US" altLang="ja-JP" sz="1400" dirty="0" smtClean="0">
                <a:solidFill>
                  <a:schemeClr val="tx1"/>
                </a:solidFill>
              </a:rPr>
              <a:t>2019(H31</a:t>
            </a:r>
            <a:r>
              <a:rPr lang="en-US" altLang="ja-JP" sz="1400" dirty="0">
                <a:solidFill>
                  <a:schemeClr val="tx1"/>
                </a:solidFill>
              </a:rPr>
              <a:t>)</a:t>
            </a:r>
            <a:r>
              <a:rPr lang="ja-JP" altLang="en-US" sz="1400" dirty="0" smtClean="0">
                <a:solidFill>
                  <a:schemeClr val="tx1"/>
                </a:solidFill>
              </a:rPr>
              <a:t>年</a:t>
            </a:r>
            <a:r>
              <a:rPr lang="en-US" altLang="ja-JP" sz="1400" dirty="0" smtClean="0">
                <a:solidFill>
                  <a:schemeClr val="tx1"/>
                </a:solidFill>
              </a:rPr>
              <a:t>3</a:t>
            </a:r>
            <a:r>
              <a:rPr lang="ja-JP" altLang="en-US" sz="1400" dirty="0" smtClean="0">
                <a:solidFill>
                  <a:schemeClr val="tx1"/>
                </a:solidFill>
              </a:rPr>
              <a:t>月</a:t>
            </a:r>
            <a:r>
              <a:rPr lang="ja-JP" altLang="en-US" sz="1400" dirty="0">
                <a:solidFill>
                  <a:schemeClr val="tx1"/>
                </a:solidFill>
              </a:rPr>
              <a:t>～　仮移転施設での業務開始</a:t>
            </a:r>
            <a:endParaRPr lang="en-US" altLang="ja-JP" sz="1400" dirty="0">
              <a:solidFill>
                <a:schemeClr val="tx1"/>
              </a:solidFill>
            </a:endParaRPr>
          </a:p>
          <a:p>
            <a:pPr lvl="0"/>
            <a:r>
              <a:rPr lang="ja-JP" altLang="en-US" sz="1400" dirty="0">
                <a:solidFill>
                  <a:schemeClr val="tx1"/>
                </a:solidFill>
              </a:rPr>
              <a:t>　　　　　　　　　　　　</a:t>
            </a:r>
            <a:r>
              <a:rPr lang="ja-JP" altLang="en-US" sz="1400" b="1" u="sng" dirty="0">
                <a:solidFill>
                  <a:schemeClr val="tx1"/>
                </a:solidFill>
              </a:rPr>
              <a:t>新施設の機能や規模</a:t>
            </a:r>
            <a:r>
              <a:rPr lang="en-US" altLang="ja-JP" sz="1400" b="1" u="sng" dirty="0">
                <a:solidFill>
                  <a:schemeClr val="tx1"/>
                </a:solidFill>
              </a:rPr>
              <a:t>､</a:t>
            </a:r>
            <a:r>
              <a:rPr lang="ja-JP" altLang="en-US" sz="1400" b="1" u="sng" dirty="0">
                <a:solidFill>
                  <a:schemeClr val="tx1"/>
                </a:solidFill>
              </a:rPr>
              <a:t>跡地を活用した駅前活性化等の検討</a:t>
            </a:r>
            <a:endParaRPr lang="en-US" altLang="ja-JP" sz="1400" b="1" u="sng" dirty="0">
              <a:solidFill>
                <a:schemeClr val="tx1"/>
              </a:solidFill>
            </a:endParaRPr>
          </a:p>
          <a:p>
            <a:pPr lvl="0"/>
            <a:r>
              <a:rPr lang="ja-JP" altLang="en-US" sz="1400" dirty="0">
                <a:solidFill>
                  <a:schemeClr val="tx1"/>
                </a:solidFill>
              </a:rPr>
              <a:t>　　　</a:t>
            </a:r>
            <a:r>
              <a:rPr lang="en-US" altLang="ja-JP" sz="1400" dirty="0" smtClean="0">
                <a:solidFill>
                  <a:schemeClr val="tx1"/>
                </a:solidFill>
              </a:rPr>
              <a:t>2023(R5)</a:t>
            </a:r>
            <a:r>
              <a:rPr lang="ja-JP" altLang="en-US" sz="1400" dirty="0">
                <a:solidFill>
                  <a:schemeClr val="tx1"/>
                </a:solidFill>
              </a:rPr>
              <a:t>年度  　      </a:t>
            </a:r>
            <a:r>
              <a:rPr lang="ja-JP" altLang="en-US" sz="1400" dirty="0" smtClean="0">
                <a:solidFill>
                  <a:schemeClr val="tx1"/>
                </a:solidFill>
              </a:rPr>
              <a:t>新施設建設</a:t>
            </a:r>
            <a:r>
              <a:rPr lang="ja-JP" altLang="en-US" sz="1400" dirty="0">
                <a:solidFill>
                  <a:schemeClr val="tx1"/>
                </a:solidFill>
              </a:rPr>
              <a:t>工事の</a:t>
            </a:r>
            <a:r>
              <a:rPr lang="ja-JP" altLang="en-US" sz="1400" dirty="0" smtClean="0">
                <a:solidFill>
                  <a:schemeClr val="tx1"/>
                </a:solidFill>
              </a:rPr>
              <a:t>着工</a:t>
            </a:r>
            <a:r>
              <a:rPr lang="en-US" altLang="ja-JP" sz="1400" dirty="0">
                <a:solidFill>
                  <a:schemeClr val="tx1"/>
                </a:solidFill>
              </a:rPr>
              <a:t>〔</a:t>
            </a:r>
            <a:r>
              <a:rPr lang="ja-JP" altLang="en-US" sz="1400" dirty="0">
                <a:solidFill>
                  <a:schemeClr val="tx1"/>
                </a:solidFill>
              </a:rPr>
              <a:t>～</a:t>
            </a:r>
            <a:r>
              <a:rPr lang="en-US" altLang="ja-JP" sz="1400" dirty="0">
                <a:solidFill>
                  <a:schemeClr val="tx1"/>
                </a:solidFill>
              </a:rPr>
              <a:t>2024(R6)</a:t>
            </a:r>
            <a:r>
              <a:rPr lang="ja-JP" altLang="en-US" sz="1400" dirty="0">
                <a:solidFill>
                  <a:schemeClr val="tx1"/>
                </a:solidFill>
              </a:rPr>
              <a:t>年度</a:t>
            </a:r>
            <a:r>
              <a:rPr lang="en-US" altLang="ja-JP" sz="1400" dirty="0">
                <a:solidFill>
                  <a:schemeClr val="tx1"/>
                </a:solidFill>
              </a:rPr>
              <a:t>〕</a:t>
            </a:r>
          </a:p>
          <a:p>
            <a:pPr lvl="0"/>
            <a:r>
              <a:rPr lang="ja-JP" altLang="en-US" sz="1400" dirty="0">
                <a:solidFill>
                  <a:schemeClr val="tx1"/>
                </a:solidFill>
              </a:rPr>
              <a:t>　　　</a:t>
            </a:r>
            <a:r>
              <a:rPr lang="en-US" altLang="ja-JP" sz="1400" dirty="0" smtClean="0">
                <a:solidFill>
                  <a:schemeClr val="tx1"/>
                </a:solidFill>
              </a:rPr>
              <a:t>2025(R7)</a:t>
            </a:r>
            <a:r>
              <a:rPr lang="ja-JP" altLang="en-US" sz="1400" dirty="0">
                <a:solidFill>
                  <a:schemeClr val="tx1"/>
                </a:solidFill>
              </a:rPr>
              <a:t>年度　　    </a:t>
            </a:r>
            <a:r>
              <a:rPr lang="ja-JP" altLang="en-US" sz="1400" dirty="0" smtClean="0">
                <a:solidFill>
                  <a:schemeClr val="tx1"/>
                </a:solidFill>
              </a:rPr>
              <a:t>業務開始</a:t>
            </a:r>
            <a:endParaRPr lang="en-US" altLang="ja-JP" sz="1400" dirty="0">
              <a:solidFill>
                <a:schemeClr val="tx1"/>
              </a:solidFill>
            </a:endParaRPr>
          </a:p>
        </p:txBody>
      </p:sp>
      <p:sp>
        <p:nvSpPr>
          <p:cNvPr id="9" name="テキスト ボックス 8"/>
          <p:cNvSpPr txBox="1"/>
          <p:nvPr/>
        </p:nvSpPr>
        <p:spPr>
          <a:xfrm>
            <a:off x="561900" y="3645024"/>
            <a:ext cx="3373089" cy="3385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労働施設の本移転に向けた取組み</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rot="10800000">
            <a:off x="3365133" y="6165304"/>
            <a:ext cx="2391386" cy="17606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7" name="テキスト ボックス 6"/>
          <p:cNvSpPr txBox="1"/>
          <p:nvPr/>
        </p:nvSpPr>
        <p:spPr>
          <a:xfrm>
            <a:off x="413537" y="6309320"/>
            <a:ext cx="8294576" cy="584775"/>
          </a:xfrm>
          <a:prstGeom prst="rect">
            <a:avLst/>
          </a:prstGeom>
          <a:noFill/>
        </p:spPr>
        <p:txBody>
          <a:bodyPr wrap="square" rtlCol="0">
            <a:spAutoFit/>
          </a:bodyPr>
          <a:lstStyle/>
          <a:p>
            <a:pPr algn="ctr"/>
            <a:r>
              <a:rPr lang="ja-JP" altLang="en-US" sz="1600" b="1" dirty="0" smtClean="0">
                <a:latin typeface="Meiryo UI" panose="020B0604030504040204" pitchFamily="50" charset="-128"/>
                <a:ea typeface="Meiryo UI" panose="020B0604030504040204" pitchFamily="50" charset="-128"/>
              </a:rPr>
              <a:t>次期取組みについては、こうした動きも踏まえ、地域の環境整備はもとより、</a:t>
            </a:r>
            <a:endParaRPr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大阪の成長につながる視点から、府も関与して、まちの活性化についての検討が必要ではないか</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2275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左右矢印 30"/>
          <p:cNvSpPr/>
          <p:nvPr/>
        </p:nvSpPr>
        <p:spPr>
          <a:xfrm>
            <a:off x="4490212" y="4748663"/>
            <a:ext cx="990347" cy="787670"/>
          </a:xfrm>
          <a:prstGeom prst="leftRightArrow">
            <a:avLst>
              <a:gd name="adj1" fmla="val 50000"/>
              <a:gd name="adj2" fmla="val 2312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30" name="左右矢印 29"/>
          <p:cNvSpPr/>
          <p:nvPr/>
        </p:nvSpPr>
        <p:spPr>
          <a:xfrm>
            <a:off x="4489716" y="1832853"/>
            <a:ext cx="990347" cy="787670"/>
          </a:xfrm>
          <a:prstGeom prst="leftRightArrow">
            <a:avLst>
              <a:gd name="adj1" fmla="val 50000"/>
              <a:gd name="adj2" fmla="val 2312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2" name="テキスト ボックス 1"/>
          <p:cNvSpPr txBox="1"/>
          <p:nvPr/>
        </p:nvSpPr>
        <p:spPr>
          <a:xfrm>
            <a:off x="264325" y="199090"/>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a:t>
            </a:r>
            <a:r>
              <a:rPr lang="ja-JP" altLang="en-US" sz="2600" b="1" dirty="0">
                <a:latin typeface="+mn-ea"/>
                <a:ea typeface="+mn-ea"/>
                <a:cs typeface="Meiryo UI" panose="020B0604030504040204" pitchFamily="50" charset="-128"/>
              </a:rPr>
              <a:t>今後</a:t>
            </a:r>
            <a:r>
              <a:rPr lang="ja-JP" altLang="en-US" sz="2600" b="1" dirty="0" smtClean="0">
                <a:latin typeface="+mn-ea"/>
                <a:ea typeface="+mn-ea"/>
                <a:cs typeface="Meiryo UI" panose="020B0604030504040204" pitchFamily="50" charset="-128"/>
              </a:rPr>
              <a:t>の取組みの方向性（基本的な考え方）</a:t>
            </a:r>
            <a:endParaRPr kumimoji="1" lang="ja-JP" altLang="en-US" sz="2600" b="1" dirty="0" smtClean="0">
              <a:latin typeface="+mn-ea"/>
              <a:ea typeface="+mn-ea"/>
              <a:cs typeface="Meiryo UI" panose="020B0604030504040204" pitchFamily="50" charset="-128"/>
            </a:endParaRPr>
          </a:p>
        </p:txBody>
      </p:sp>
      <p:sp>
        <p:nvSpPr>
          <p:cNvPr id="6" name="正方形/長方形 5"/>
          <p:cNvSpPr/>
          <p:nvPr/>
        </p:nvSpPr>
        <p:spPr>
          <a:xfrm>
            <a:off x="521174" y="1388759"/>
            <a:ext cx="3947635" cy="1780280"/>
          </a:xfrm>
          <a:prstGeom prst="rect">
            <a:avLst/>
          </a:prstGeom>
          <a:noFill/>
          <a:ln w="22225" cmpd="dbl">
            <a:solidFill>
              <a:schemeClr val="tx1"/>
            </a:solidFill>
          </a:ln>
        </p:spPr>
        <p:txBody>
          <a:bodyPr wrap="square">
            <a:noAutofit/>
          </a:bodyPr>
          <a:lstStyle/>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p:txBody>
      </p:sp>
      <p:sp>
        <p:nvSpPr>
          <p:cNvPr id="15" name="正方形/長方形 14"/>
          <p:cNvSpPr/>
          <p:nvPr/>
        </p:nvSpPr>
        <p:spPr>
          <a:xfrm>
            <a:off x="521174" y="1532079"/>
            <a:ext cx="3906810" cy="1569660"/>
          </a:xfrm>
          <a:prstGeom prst="rect">
            <a:avLst/>
          </a:prstGeom>
          <a:ln w="22225" cmpd="dbl">
            <a:noFill/>
            <a:prstDash val="sysDot"/>
          </a:ln>
        </p:spPr>
        <p:txBody>
          <a:bodyPr wrap="square">
            <a:spAutoFit/>
          </a:bodyPr>
          <a:lstStyle/>
          <a:p>
            <a:r>
              <a:rPr lang="ja-JP" altLang="en-US" sz="1200" dirty="0" smtClean="0">
                <a:solidFill>
                  <a:prstClr val="black"/>
                </a:solidFill>
                <a:latin typeface="Meiryo UI" panose="020B0604030504040204" pitchFamily="50" charset="-128"/>
                <a:ea typeface="Meiryo UI" panose="020B0604030504040204" pitchFamily="50" charset="-128"/>
              </a:rPr>
              <a:t>◎不法投棄対策</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rPr>
              <a:t>◎防犯対策</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rPr>
              <a:t>◎落書き対策</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rPr>
              <a:t>◎迷惑駐輪対策</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◎結核対策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◎簡易宿所設備改善助成事業</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観光客等の受入環境の整備</a:t>
            </a:r>
            <a:r>
              <a:rPr lang="en-US" altLang="ja-JP" sz="1200" dirty="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あい</a:t>
            </a:r>
            <a:r>
              <a:rPr lang="ja-JP" altLang="en-US" sz="1200" dirty="0" err="1">
                <a:latin typeface="Meiryo UI" panose="020B0604030504040204" pitchFamily="50" charset="-128"/>
                <a:ea typeface="Meiryo UI" panose="020B0604030504040204" pitchFamily="50" charset="-128"/>
              </a:rPr>
              <a:t>りん</a:t>
            </a:r>
            <a:r>
              <a:rPr lang="ja-JP" altLang="en-US" sz="1200" dirty="0">
                <a:latin typeface="Meiryo UI" panose="020B0604030504040204" pitchFamily="50" charset="-128"/>
                <a:ea typeface="Meiryo UI" panose="020B0604030504040204" pitchFamily="50" charset="-128"/>
              </a:rPr>
              <a:t>総合センター建替え</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旧センター閉鎖</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府・国</a:t>
            </a:r>
            <a:r>
              <a:rPr lang="en-US" altLang="ja-JP" sz="1200" b="1" dirty="0" smtClean="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342863" y="1256890"/>
            <a:ext cx="2304256" cy="276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西成特区構想</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75457" y="692696"/>
            <a:ext cx="8186965" cy="5539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altLang="ja-JP" sz="1600" b="1" u="sng" dirty="0">
                <a:solidFill>
                  <a:schemeClr val="tx1"/>
                </a:solidFill>
                <a:latin typeface="+mn-ea"/>
                <a:cs typeface="Meiryo UI" panose="020B0604030504040204" pitchFamily="50" charset="-128"/>
              </a:rPr>
              <a:t>【</a:t>
            </a:r>
            <a:r>
              <a:rPr lang="en-US" altLang="ja-JP" sz="1600" b="1" u="sng" dirty="0" smtClean="0">
                <a:solidFill>
                  <a:schemeClr val="tx1"/>
                </a:solidFill>
                <a:latin typeface="+mn-ea"/>
                <a:cs typeface="Meiryo UI" panose="020B0604030504040204" pitchFamily="50" charset="-128"/>
              </a:rPr>
              <a:t>H26</a:t>
            </a:r>
            <a:r>
              <a:rPr lang="ja-JP" altLang="en-US" sz="1600" b="1" u="sng" dirty="0" smtClean="0">
                <a:solidFill>
                  <a:schemeClr val="tx1"/>
                </a:solidFill>
                <a:latin typeface="+mn-ea"/>
                <a:cs typeface="Meiryo UI" panose="020B0604030504040204" pitchFamily="50" charset="-128"/>
              </a:rPr>
              <a:t>～</a:t>
            </a:r>
            <a:r>
              <a:rPr lang="en-US" altLang="ja-JP" sz="1600" b="1" u="sng" dirty="0" smtClean="0">
                <a:solidFill>
                  <a:schemeClr val="tx1"/>
                </a:solidFill>
                <a:latin typeface="+mn-ea"/>
                <a:cs typeface="Meiryo UI" panose="020B0604030504040204" pitchFamily="50" charset="-128"/>
              </a:rPr>
              <a:t>30</a:t>
            </a:r>
            <a:r>
              <a:rPr lang="ja-JP" altLang="en-US" sz="1600" b="1" u="sng" dirty="0" smtClean="0">
                <a:solidFill>
                  <a:schemeClr val="tx1"/>
                </a:solidFill>
                <a:latin typeface="+mn-ea"/>
                <a:cs typeface="Meiryo UI" panose="020B0604030504040204" pitchFamily="50" charset="-128"/>
              </a:rPr>
              <a:t>年度までの取組み</a:t>
            </a:r>
            <a:r>
              <a:rPr lang="en-US" altLang="ja-JP" sz="1600" b="1" u="sng" dirty="0" smtClean="0">
                <a:solidFill>
                  <a:schemeClr val="tx1"/>
                </a:solidFill>
                <a:latin typeface="+mn-ea"/>
                <a:cs typeface="Meiryo UI" panose="020B0604030504040204" pitchFamily="50" charset="-128"/>
              </a:rPr>
              <a:t>】</a:t>
            </a:r>
          </a:p>
          <a:p>
            <a:r>
              <a:rPr lang="ja-JP" altLang="en-US" sz="1400" b="1" dirty="0">
                <a:solidFill>
                  <a:schemeClr val="tx1"/>
                </a:solidFill>
                <a:latin typeface="+mn-ea"/>
                <a:cs typeface="Meiryo UI" panose="020B0604030504040204" pitchFamily="50" charset="-128"/>
              </a:rPr>
              <a:t>　　</a:t>
            </a:r>
            <a:r>
              <a:rPr lang="ja-JP" altLang="en-US" sz="1400" dirty="0" smtClean="0">
                <a:solidFill>
                  <a:schemeClr val="tx1"/>
                </a:solidFill>
                <a:latin typeface="+mn-ea"/>
                <a:cs typeface="Meiryo UI" panose="020B0604030504040204" pitchFamily="50" charset="-128"/>
              </a:rPr>
              <a:t>治安面や環境面など喫緊の課題を解決するため</a:t>
            </a:r>
            <a:r>
              <a:rPr lang="ja-JP" altLang="en-US" sz="1400" b="1" dirty="0" smtClean="0">
                <a:solidFill>
                  <a:schemeClr val="tx1"/>
                </a:solidFill>
                <a:latin typeface="+mn-ea"/>
                <a:cs typeface="Meiryo UI" panose="020B0604030504040204" pitchFamily="50" charset="-128"/>
              </a:rPr>
              <a:t>「地域の環境改善」の取組みを集中的に実施</a:t>
            </a:r>
            <a:r>
              <a:rPr lang="ja-JP" altLang="en-US" sz="1400" dirty="0" smtClean="0">
                <a:solidFill>
                  <a:schemeClr val="tx1"/>
                </a:solidFill>
                <a:latin typeface="+mn-ea"/>
                <a:cs typeface="Meiryo UI" panose="020B0604030504040204" pitchFamily="50" charset="-128"/>
              </a:rPr>
              <a:t>。</a:t>
            </a:r>
            <a:endParaRPr lang="en-US" altLang="ja-JP" sz="1400" b="1" dirty="0" smtClean="0">
              <a:solidFill>
                <a:schemeClr val="tx1"/>
              </a:solidFill>
              <a:latin typeface="+mn-ea"/>
              <a:cs typeface="Meiryo UI" panose="020B0604030504040204" pitchFamily="50" charset="-128"/>
            </a:endParaRPr>
          </a:p>
        </p:txBody>
      </p:sp>
      <p:sp>
        <p:nvSpPr>
          <p:cNvPr id="32" name="正方形/長方形 31"/>
          <p:cNvSpPr/>
          <p:nvPr/>
        </p:nvSpPr>
        <p:spPr>
          <a:xfrm>
            <a:off x="496215" y="4283020"/>
            <a:ext cx="3972594" cy="2485482"/>
          </a:xfrm>
          <a:prstGeom prst="rect">
            <a:avLst/>
          </a:prstGeom>
          <a:noFill/>
          <a:ln w="22225" cmpd="dbl">
            <a:solidFill>
              <a:schemeClr val="tx1"/>
            </a:solidFill>
          </a:ln>
        </p:spPr>
        <p:txBody>
          <a:bodyPr wrap="square">
            <a:noAutofit/>
          </a:bodyPr>
          <a:lstStyle/>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p:txBody>
      </p:sp>
      <p:sp>
        <p:nvSpPr>
          <p:cNvPr id="33" name="正方形/長方形 32"/>
          <p:cNvSpPr/>
          <p:nvPr/>
        </p:nvSpPr>
        <p:spPr>
          <a:xfrm>
            <a:off x="480348" y="4388170"/>
            <a:ext cx="3947636" cy="2308324"/>
          </a:xfrm>
          <a:prstGeom prst="rect">
            <a:avLst/>
          </a:prstGeom>
          <a:ln w="22225" cmpd="dbl">
            <a:noFill/>
            <a:prstDash val="sysDot"/>
          </a:ln>
        </p:spPr>
        <p:txBody>
          <a:bodyPr wrap="square">
            <a:spAutoFit/>
          </a:bodyPr>
          <a:lstStyle/>
          <a:p>
            <a:r>
              <a:rPr lang="ja-JP" altLang="en-US" sz="1200" dirty="0" smtClean="0">
                <a:latin typeface="Meiryo UI" panose="020B0604030504040204" pitchFamily="50" charset="-128"/>
                <a:ea typeface="Meiryo UI" panose="020B0604030504040204" pitchFamily="50" charset="-128"/>
              </a:rPr>
              <a:t>◎不法投棄対策</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◎防犯対策</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◎迷惑駐輪対策</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◎結核</a:t>
            </a:r>
            <a:r>
              <a:rPr lang="ja-JP" altLang="en-US" sz="1200" dirty="0" smtClean="0">
                <a:latin typeface="Meiryo UI" panose="020B0604030504040204" pitchFamily="50" charset="-128"/>
                <a:ea typeface="Meiryo UI" panose="020B0604030504040204" pitchFamily="50" charset="-128"/>
              </a:rPr>
              <a:t>対策</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◎あい</a:t>
            </a:r>
            <a:r>
              <a:rPr lang="ja-JP" altLang="en-US" sz="1200" dirty="0" err="1" smtClean="0">
                <a:latin typeface="Meiryo UI" panose="020B0604030504040204" pitchFamily="50" charset="-128"/>
                <a:ea typeface="Meiryo UI" panose="020B0604030504040204" pitchFamily="50" charset="-128"/>
              </a:rPr>
              <a:t>りん</a:t>
            </a:r>
            <a:r>
              <a:rPr lang="ja-JP" altLang="en-US" sz="1200" dirty="0" smtClean="0">
                <a:latin typeface="Meiryo UI" panose="020B0604030504040204" pitchFamily="50" charset="-128"/>
                <a:ea typeface="Meiryo UI" panose="020B0604030504040204" pitchFamily="50" charset="-128"/>
              </a:rPr>
              <a:t>総合センター（労働施設等）の建替え</a:t>
            </a:r>
            <a:r>
              <a:rPr lang="ja-JP" altLang="en-US" sz="1200"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府・国</a:t>
            </a:r>
            <a:r>
              <a:rPr lang="en-US" altLang="ja-JP" sz="1200" b="1" dirty="0">
                <a:latin typeface="Meiryo UI" panose="020B0604030504040204" pitchFamily="50" charset="-128"/>
                <a:ea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endParaRPr>
          </a:p>
          <a:p>
            <a:pPr lvl="0"/>
            <a:endParaRPr lang="en-US" altLang="ja-JP" sz="1200" strike="sngStrike" dirty="0" smtClean="0">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◎エリアリノベーションビジネス促進事業</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◎公共空間利用モデル構築事業</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◎西成版サービスハブ構築・運営事業</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◎魅力ある子育て環境の創出 </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◎プレーパーク</a:t>
            </a:r>
            <a:r>
              <a:rPr lang="ja-JP" altLang="en-US" sz="1200" dirty="0">
                <a:latin typeface="Meiryo UI" panose="020B0604030504040204" pitchFamily="50" charset="-128"/>
                <a:ea typeface="Meiryo UI" panose="020B0604030504040204" pitchFamily="50" charset="-128"/>
              </a:rPr>
              <a:t>事業</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子どもの居場所</a:t>
            </a:r>
            <a:r>
              <a:rPr lang="en-US" altLang="ja-JP" sz="1200" dirty="0" smtClean="0">
                <a:latin typeface="Meiryo UI" panose="020B0604030504040204" pitchFamily="50" charset="-128"/>
                <a:ea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こども</a:t>
            </a:r>
            <a:r>
              <a:rPr lang="ja-JP" altLang="en-US" sz="1200" dirty="0">
                <a:latin typeface="Meiryo UI" panose="020B0604030504040204" pitchFamily="50" charset="-128"/>
                <a:ea typeface="Meiryo UI" panose="020B0604030504040204" pitchFamily="50" charset="-128"/>
              </a:rPr>
              <a:t>生活・</a:t>
            </a:r>
            <a:r>
              <a:rPr lang="ja-JP" altLang="en-US" sz="1200" dirty="0" smtClean="0">
                <a:latin typeface="Meiryo UI" panose="020B0604030504040204" pitchFamily="50" charset="-128"/>
                <a:ea typeface="Meiryo UI" panose="020B0604030504040204" pitchFamily="50" charset="-128"/>
              </a:rPr>
              <a:t>まなび</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サポート事業等</a:t>
            </a:r>
            <a:endParaRPr lang="en-US" altLang="ja-JP" sz="1200" strike="sngStrike"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330384" y="4122576"/>
            <a:ext cx="2304256" cy="276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西成特区構想</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0" y="3375660"/>
            <a:ext cx="9119791" cy="7694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altLang="ja-JP" sz="1600" b="1" u="sng" dirty="0" smtClean="0">
                <a:solidFill>
                  <a:schemeClr val="tx1"/>
                </a:solidFill>
                <a:latin typeface="+mn-ea"/>
                <a:cs typeface="Meiryo UI" panose="020B0604030504040204" pitchFamily="50" charset="-128"/>
              </a:rPr>
              <a:t>【</a:t>
            </a:r>
            <a:r>
              <a:rPr lang="ja-JP" altLang="en-US" sz="1600" b="1" u="sng" dirty="0" smtClean="0">
                <a:solidFill>
                  <a:schemeClr val="tx1"/>
                </a:solidFill>
                <a:latin typeface="+mn-ea"/>
                <a:cs typeface="Meiryo UI" panose="020B0604030504040204" pitchFamily="50" charset="-128"/>
              </a:rPr>
              <a:t>Ｒ元年度</a:t>
            </a:r>
            <a:r>
              <a:rPr lang="ja-JP" altLang="en-US" sz="1600" b="1" u="sng" dirty="0">
                <a:solidFill>
                  <a:schemeClr val="tx1"/>
                </a:solidFill>
                <a:latin typeface="+mn-ea"/>
                <a:cs typeface="Meiryo UI" panose="020B0604030504040204" pitchFamily="50" charset="-128"/>
              </a:rPr>
              <a:t>以降</a:t>
            </a:r>
            <a:r>
              <a:rPr lang="ja-JP" altLang="en-US" sz="1600" b="1" u="sng" smtClean="0">
                <a:solidFill>
                  <a:schemeClr val="tx1"/>
                </a:solidFill>
                <a:latin typeface="+mn-ea"/>
                <a:cs typeface="Meiryo UI" panose="020B0604030504040204" pitchFamily="50" charset="-128"/>
              </a:rPr>
              <a:t>の取組み（案）</a:t>
            </a:r>
            <a:r>
              <a:rPr lang="en-US" altLang="ja-JP" sz="1600" b="1" u="sng" dirty="0" smtClean="0">
                <a:solidFill>
                  <a:schemeClr val="tx1"/>
                </a:solidFill>
                <a:latin typeface="+mn-ea"/>
                <a:cs typeface="Meiryo UI" panose="020B0604030504040204" pitchFamily="50" charset="-128"/>
              </a:rPr>
              <a:t>】</a:t>
            </a:r>
          </a:p>
          <a:p>
            <a:r>
              <a:rPr lang="ja-JP" altLang="en-US" sz="1400" b="1" dirty="0">
                <a:solidFill>
                  <a:schemeClr val="tx1"/>
                </a:solidFill>
                <a:latin typeface="+mn-ea"/>
                <a:cs typeface="Meiryo UI" panose="020B0604030504040204" pitchFamily="50" charset="-128"/>
              </a:rPr>
              <a:t>　</a:t>
            </a:r>
            <a:r>
              <a:rPr lang="ja-JP" altLang="en-US" sz="1400" b="1" dirty="0" smtClean="0">
                <a:solidFill>
                  <a:schemeClr val="tx1"/>
                </a:solidFill>
                <a:latin typeface="+mn-ea"/>
                <a:cs typeface="Meiryo UI" panose="020B0604030504040204" pitchFamily="50" charset="-128"/>
              </a:rPr>
              <a:t>　</a:t>
            </a:r>
            <a:r>
              <a:rPr lang="ja-JP" altLang="en-US" sz="1400" dirty="0" smtClean="0">
                <a:solidFill>
                  <a:schemeClr val="tx1"/>
                </a:solidFill>
                <a:latin typeface="+mn-ea"/>
                <a:cs typeface="Meiryo UI" panose="020B0604030504040204" pitchFamily="50" charset="-128"/>
              </a:rPr>
              <a:t>これまでの成果を維持するために</a:t>
            </a:r>
            <a:r>
              <a:rPr lang="ja-JP" altLang="en-US" sz="1400" b="1" dirty="0">
                <a:solidFill>
                  <a:schemeClr val="tx1"/>
                </a:solidFill>
                <a:latin typeface="+mn-ea"/>
                <a:cs typeface="Meiryo UI" panose="020B0604030504040204" pitchFamily="50" charset="-128"/>
              </a:rPr>
              <a:t>「地域の環境改善</a:t>
            </a:r>
            <a:r>
              <a:rPr lang="ja-JP" altLang="en-US" sz="1400" b="1" dirty="0" smtClean="0">
                <a:solidFill>
                  <a:schemeClr val="tx1"/>
                </a:solidFill>
                <a:latin typeface="+mn-ea"/>
                <a:cs typeface="Meiryo UI" panose="020B0604030504040204" pitchFamily="50" charset="-128"/>
              </a:rPr>
              <a:t>」</a:t>
            </a:r>
            <a:r>
              <a:rPr lang="ja-JP" altLang="en-US" sz="1400" dirty="0" smtClean="0">
                <a:solidFill>
                  <a:schemeClr val="tx1"/>
                </a:solidFill>
                <a:latin typeface="+mn-ea"/>
                <a:cs typeface="Meiryo UI" panose="020B0604030504040204" pitchFamily="50" charset="-128"/>
              </a:rPr>
              <a:t>の取組みを継続</a:t>
            </a:r>
            <a:r>
              <a:rPr lang="ja-JP" altLang="en-US" sz="1400" dirty="0">
                <a:solidFill>
                  <a:schemeClr val="tx1"/>
                </a:solidFill>
                <a:latin typeface="+mn-ea"/>
                <a:cs typeface="Meiryo UI" panose="020B0604030504040204" pitchFamily="50" charset="-128"/>
              </a:rPr>
              <a:t>。</a:t>
            </a:r>
            <a:r>
              <a:rPr lang="ja-JP" altLang="en-US" sz="1400" dirty="0" smtClean="0">
                <a:solidFill>
                  <a:schemeClr val="tx1"/>
                </a:solidFill>
                <a:latin typeface="+mn-ea"/>
                <a:cs typeface="Meiryo UI" panose="020B0604030504040204" pitchFamily="50" charset="-128"/>
              </a:rPr>
              <a:t>あわせて大阪の成長の視点から、「まちの活性化」など</a:t>
            </a:r>
            <a:r>
              <a:rPr lang="ja-JP" altLang="en-US" sz="1400" b="1" dirty="0" smtClean="0">
                <a:solidFill>
                  <a:schemeClr val="tx1"/>
                </a:solidFill>
                <a:latin typeface="+mn-ea"/>
                <a:cs typeface="Meiryo UI" panose="020B0604030504040204" pitchFamily="50" charset="-128"/>
              </a:rPr>
              <a:t>西成特区構想を後押しする取組みを中心に府市が連携</a:t>
            </a:r>
            <a:r>
              <a:rPr lang="ja-JP" altLang="en-US" sz="1400" dirty="0" smtClean="0">
                <a:solidFill>
                  <a:schemeClr val="tx1"/>
                </a:solidFill>
                <a:latin typeface="+mn-ea"/>
                <a:cs typeface="Meiryo UI" panose="020B0604030504040204" pitchFamily="50" charset="-128"/>
              </a:rPr>
              <a:t>。</a:t>
            </a:r>
            <a:endParaRPr lang="en-US" altLang="ja-JP" sz="1400" dirty="0" smtClean="0">
              <a:solidFill>
                <a:schemeClr val="tx1"/>
              </a:solidFill>
              <a:latin typeface="+mn-ea"/>
              <a:cs typeface="Meiryo UI" panose="020B0604030504040204" pitchFamily="50" charset="-128"/>
            </a:endParaRPr>
          </a:p>
        </p:txBody>
      </p:sp>
      <p:sp>
        <p:nvSpPr>
          <p:cNvPr id="23" name="テキスト ボックス 22"/>
          <p:cNvSpPr txBox="1"/>
          <p:nvPr/>
        </p:nvSpPr>
        <p:spPr>
          <a:xfrm>
            <a:off x="5500971" y="2064940"/>
            <a:ext cx="3490434" cy="756525"/>
          </a:xfrm>
          <a:prstGeom prst="rect">
            <a:avLst/>
          </a:prstGeom>
          <a:no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lvl="0"/>
            <a:r>
              <a:rPr lang="ja-JP" altLang="en-US" sz="1200" dirty="0">
                <a:solidFill>
                  <a:schemeClr val="tx1"/>
                </a:solidFill>
                <a:latin typeface="Meiryo UI" panose="020B0604030504040204" pitchFamily="50" charset="-128"/>
                <a:ea typeface="Meiryo UI" panose="020B0604030504040204" pitchFamily="50" charset="-128"/>
              </a:rPr>
              <a:t>◎不法投棄</a:t>
            </a:r>
            <a:r>
              <a:rPr lang="ja-JP" altLang="en-US" sz="1200" dirty="0" smtClean="0">
                <a:solidFill>
                  <a:schemeClr val="tx1"/>
                </a:solidFill>
                <a:latin typeface="Meiryo UI" panose="020B0604030504040204" pitchFamily="50" charset="-128"/>
                <a:ea typeface="Meiryo UI" panose="020B0604030504040204" pitchFamily="50" charset="-128"/>
              </a:rPr>
              <a:t>対策</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府警・市</a:t>
            </a:r>
            <a:r>
              <a:rPr lang="en-US" altLang="ja-JP"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rPr>
              <a:t>◎通学路の安全</a:t>
            </a:r>
            <a:r>
              <a:rPr lang="ja-JP" altLang="en-US" sz="1200" dirty="0" smtClean="0">
                <a:solidFill>
                  <a:schemeClr val="tx1"/>
                </a:solidFill>
                <a:latin typeface="Meiryo UI" panose="020B0604030504040204" pitchFamily="50" charset="-128"/>
                <a:ea typeface="Meiryo UI" panose="020B0604030504040204" pitchFamily="50" charset="-128"/>
              </a:rPr>
              <a:t>対策</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府警</a:t>
            </a:r>
            <a:r>
              <a:rPr lang="ja-JP" altLang="en-US" sz="1200" b="1" dirty="0">
                <a:solidFill>
                  <a:schemeClr val="tx1"/>
                </a:solidFill>
                <a:latin typeface="Meiryo UI" panose="020B0604030504040204" pitchFamily="50" charset="-128"/>
                <a:ea typeface="Meiryo UI" panose="020B0604030504040204" pitchFamily="50" charset="-128"/>
              </a:rPr>
              <a:t>・市</a:t>
            </a:r>
            <a:r>
              <a:rPr lang="en-US" altLang="ja-JP" sz="1200" b="1" dirty="0" smtClean="0">
                <a:solidFill>
                  <a:schemeClr val="tx1"/>
                </a:solidFill>
                <a:latin typeface="Meiryo UI" panose="020B0604030504040204" pitchFamily="50" charset="-128"/>
                <a:ea typeface="Meiryo UI" panose="020B0604030504040204" pitchFamily="50" charset="-128"/>
              </a:rPr>
              <a:t>》</a:t>
            </a:r>
          </a:p>
          <a:p>
            <a:pPr lvl="0"/>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覚醒剤</a:t>
            </a:r>
            <a:r>
              <a:rPr lang="ja-JP" altLang="en-US" sz="1200" dirty="0" smtClean="0">
                <a:solidFill>
                  <a:schemeClr val="tx1"/>
                </a:solidFill>
                <a:latin typeface="Meiryo UI" panose="020B0604030504040204" pitchFamily="50" charset="-128"/>
                <a:ea typeface="Meiryo UI" panose="020B0604030504040204" pitchFamily="50" charset="-128"/>
              </a:rPr>
              <a:t>等薬物対策</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府･府警･市</a:t>
            </a:r>
            <a:r>
              <a:rPr lang="en-US" altLang="ja-JP" sz="1200" b="1" dirty="0" smtClean="0">
                <a:solidFill>
                  <a:schemeClr val="tx1"/>
                </a:solidFill>
                <a:latin typeface="Meiryo UI" panose="020B0604030504040204" pitchFamily="50" charset="-128"/>
                <a:ea typeface="Meiryo UI" panose="020B0604030504040204" pitchFamily="50" charset="-128"/>
              </a:rPr>
              <a:t>》</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5500971" y="4676031"/>
            <a:ext cx="3502944" cy="1575181"/>
          </a:xfrm>
          <a:prstGeom prst="rect">
            <a:avLst/>
          </a:prstGeom>
          <a:no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lvl="0"/>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不法投棄対策</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府警</a:t>
            </a:r>
            <a:r>
              <a:rPr lang="ja-JP" altLang="en-US" sz="1200" b="1" dirty="0">
                <a:solidFill>
                  <a:schemeClr val="tx1"/>
                </a:solidFill>
                <a:latin typeface="Meiryo UI" panose="020B0604030504040204" pitchFamily="50" charset="-128"/>
                <a:ea typeface="Meiryo UI" panose="020B0604030504040204" pitchFamily="50" charset="-128"/>
              </a:rPr>
              <a:t>・市</a:t>
            </a:r>
            <a:r>
              <a:rPr lang="en-US" altLang="ja-JP" sz="1200" b="1" dirty="0">
                <a:solidFill>
                  <a:schemeClr val="tx1"/>
                </a:solidFill>
                <a:latin typeface="Meiryo UI" panose="020B0604030504040204" pitchFamily="50" charset="-128"/>
                <a:ea typeface="Meiryo UI" panose="020B0604030504040204" pitchFamily="50" charset="-128"/>
              </a:rPr>
              <a:t>》</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◎通学路の安全対策</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府警</a:t>
            </a:r>
            <a:r>
              <a:rPr lang="ja-JP" altLang="en-US" sz="1200" b="1" dirty="0">
                <a:solidFill>
                  <a:schemeClr val="tx1"/>
                </a:solidFill>
                <a:latin typeface="Meiryo UI" panose="020B0604030504040204" pitchFamily="50" charset="-128"/>
                <a:ea typeface="Meiryo UI" panose="020B0604030504040204" pitchFamily="50" charset="-128"/>
              </a:rPr>
              <a:t>・市</a:t>
            </a:r>
            <a:r>
              <a:rPr lang="en-US" altLang="ja-JP" sz="1200" b="1" dirty="0">
                <a:solidFill>
                  <a:schemeClr val="tx1"/>
                </a:solidFill>
                <a:latin typeface="Meiryo UI" panose="020B0604030504040204" pitchFamily="50" charset="-128"/>
                <a:ea typeface="Meiryo UI" panose="020B0604030504040204" pitchFamily="50" charset="-128"/>
              </a:rPr>
              <a:t>》</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lvl="0"/>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覚醒剤</a:t>
            </a:r>
            <a:r>
              <a:rPr lang="ja-JP" altLang="en-US" sz="1200" dirty="0" smtClean="0">
                <a:solidFill>
                  <a:schemeClr val="tx1"/>
                </a:solidFill>
                <a:latin typeface="Meiryo UI" panose="020B0604030504040204" pitchFamily="50" charset="-128"/>
                <a:ea typeface="Meiryo UI" panose="020B0604030504040204" pitchFamily="50" charset="-128"/>
              </a:rPr>
              <a:t>等薬物対策</a:t>
            </a: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府警･市</a:t>
            </a:r>
            <a:r>
              <a:rPr lang="en-US" altLang="ja-JP" sz="1200" b="1" dirty="0" smtClean="0">
                <a:solidFill>
                  <a:schemeClr val="tx1"/>
                </a:solidFill>
                <a:latin typeface="Meiryo UI" panose="020B0604030504040204" pitchFamily="50" charset="-128"/>
                <a:ea typeface="Meiryo UI" panose="020B0604030504040204" pitchFamily="50" charset="-128"/>
              </a:rPr>
              <a:t>》</a:t>
            </a:r>
          </a:p>
          <a:p>
            <a:pPr lvl="0">
              <a:spcBef>
                <a:spcPts val="600"/>
              </a:spcBef>
            </a:pPr>
            <a:r>
              <a:rPr lang="ja-JP" altLang="en-US" sz="1200" b="1" u="sng" dirty="0" smtClean="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まちの活性化</a:t>
            </a:r>
            <a:r>
              <a:rPr lang="ja-JP" altLang="en-US" sz="1200" b="1" u="sng" dirty="0">
                <a:solidFill>
                  <a:prstClr val="black"/>
                </a:solidFill>
                <a:latin typeface="Meiryo UI" panose="020B0604030504040204" pitchFamily="50" charset="-128"/>
                <a:ea typeface="Meiryo UI" panose="020B0604030504040204" pitchFamily="50" charset="-128"/>
              </a:rPr>
              <a:t>に向けた</a:t>
            </a:r>
            <a:r>
              <a:rPr lang="ja-JP" altLang="en-US" sz="1200" b="1" u="sng" dirty="0" smtClean="0">
                <a:solidFill>
                  <a:prstClr val="black"/>
                </a:solidFill>
                <a:latin typeface="Meiryo UI" panose="020B0604030504040204" pitchFamily="50" charset="-128"/>
                <a:ea typeface="Meiryo UI" panose="020B0604030504040204" pitchFamily="50" charset="-128"/>
              </a:rPr>
              <a:t>取組み</a:t>
            </a:r>
            <a:r>
              <a:rPr lang="en-US" altLang="ja-JP" sz="1200" b="1" u="sng" dirty="0" smtClean="0">
                <a:solidFill>
                  <a:srgbClr val="002060"/>
                </a:solidFill>
                <a:latin typeface="Meiryo UI" panose="020B0604030504040204" pitchFamily="50" charset="-128"/>
                <a:ea typeface="Meiryo UI" panose="020B0604030504040204" pitchFamily="50" charset="-128"/>
              </a:rPr>
              <a:t>《</a:t>
            </a:r>
            <a:r>
              <a:rPr lang="ja-JP" altLang="en-US" sz="1200" b="1" u="sng" dirty="0" smtClean="0">
                <a:solidFill>
                  <a:prstClr val="black"/>
                </a:solidFill>
                <a:latin typeface="Meiryo UI" panose="020B0604030504040204" pitchFamily="50" charset="-128"/>
                <a:ea typeface="Meiryo UI" panose="020B0604030504040204" pitchFamily="50" charset="-128"/>
              </a:rPr>
              <a:t>府</a:t>
            </a:r>
            <a:r>
              <a:rPr lang="ja-JP" altLang="en-US" sz="1200" b="1" u="sng" dirty="0">
                <a:solidFill>
                  <a:prstClr val="black"/>
                </a:solidFill>
                <a:latin typeface="Meiryo UI" panose="020B0604030504040204" pitchFamily="50" charset="-128"/>
                <a:ea typeface="Meiryo UI" panose="020B0604030504040204" pitchFamily="50" charset="-128"/>
              </a:rPr>
              <a:t>･</a:t>
            </a:r>
            <a:r>
              <a:rPr lang="ja-JP" altLang="en-US" sz="1200" b="1" u="sng" dirty="0" smtClean="0">
                <a:solidFill>
                  <a:prstClr val="black"/>
                </a:solidFill>
                <a:latin typeface="Meiryo UI" panose="020B0604030504040204" pitchFamily="50" charset="-128"/>
                <a:ea typeface="Meiryo UI" panose="020B0604030504040204" pitchFamily="50" charset="-128"/>
              </a:rPr>
              <a:t>市</a:t>
            </a:r>
            <a:r>
              <a:rPr lang="en-US" altLang="ja-JP" sz="1200" b="1" u="sng" dirty="0" smtClean="0">
                <a:solidFill>
                  <a:srgbClr val="002060"/>
                </a:solidFill>
                <a:latin typeface="Meiryo UI" panose="020B0604030504040204" pitchFamily="50" charset="-128"/>
                <a:ea typeface="Meiryo UI" panose="020B0604030504040204" pitchFamily="50" charset="-128"/>
              </a:rPr>
              <a:t>》</a:t>
            </a:r>
            <a:endParaRPr lang="en-US" altLang="ja-JP" sz="1200" b="1" u="sng" dirty="0">
              <a:solidFill>
                <a:srgbClr val="002060"/>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rPr>
              <a:t>⇒　</a:t>
            </a:r>
            <a:r>
              <a:rPr lang="ja-JP" altLang="en-US" sz="1200" b="1" u="sng" dirty="0" smtClean="0">
                <a:solidFill>
                  <a:prstClr val="black"/>
                </a:solidFill>
                <a:latin typeface="Meiryo UI" panose="020B0604030504040204" pitchFamily="50" charset="-128"/>
                <a:ea typeface="Meiryo UI" panose="020B0604030504040204" pitchFamily="50" charset="-128"/>
              </a:rPr>
              <a:t>あい</a:t>
            </a:r>
            <a:r>
              <a:rPr lang="ja-JP" altLang="en-US" sz="1200" b="1" u="sng" dirty="0" err="1">
                <a:solidFill>
                  <a:prstClr val="black"/>
                </a:solidFill>
                <a:latin typeface="Meiryo UI" panose="020B0604030504040204" pitchFamily="50" charset="-128"/>
                <a:ea typeface="Meiryo UI" panose="020B0604030504040204" pitchFamily="50" charset="-128"/>
              </a:rPr>
              <a:t>りん</a:t>
            </a:r>
            <a:r>
              <a:rPr lang="ja-JP" altLang="en-US" sz="1200" b="1" u="sng" dirty="0">
                <a:solidFill>
                  <a:prstClr val="black"/>
                </a:solidFill>
                <a:latin typeface="Meiryo UI" panose="020B0604030504040204" pitchFamily="50" charset="-128"/>
                <a:ea typeface="Meiryo UI" panose="020B0604030504040204" pitchFamily="50" charset="-128"/>
              </a:rPr>
              <a:t>総合</a:t>
            </a:r>
            <a:r>
              <a:rPr lang="ja-JP" altLang="en-US" sz="1200" b="1" u="sng" dirty="0" smtClean="0">
                <a:solidFill>
                  <a:prstClr val="black"/>
                </a:solidFill>
                <a:latin typeface="Meiryo UI" panose="020B0604030504040204" pitchFamily="50" charset="-128"/>
                <a:ea typeface="Meiryo UI" panose="020B0604030504040204" pitchFamily="50" charset="-128"/>
              </a:rPr>
              <a:t>センター跡地</a:t>
            </a:r>
            <a:r>
              <a:rPr lang="ja-JP" altLang="en-US" sz="1200" b="1" u="sng" dirty="0">
                <a:solidFill>
                  <a:prstClr val="black"/>
                </a:solidFill>
                <a:latin typeface="Meiryo UI" panose="020B0604030504040204" pitchFamily="50" charset="-128"/>
                <a:ea typeface="Meiryo UI" panose="020B0604030504040204" pitchFamily="50" charset="-128"/>
              </a:rPr>
              <a:t>　</a:t>
            </a:r>
            <a:r>
              <a:rPr lang="ja-JP" altLang="en-US" sz="1200" b="1" u="sng" dirty="0" smtClean="0">
                <a:solidFill>
                  <a:prstClr val="black"/>
                </a:solidFill>
                <a:latin typeface="Meiryo UI" panose="020B0604030504040204" pitchFamily="50" charset="-128"/>
                <a:ea typeface="Meiryo UI" panose="020B0604030504040204" pitchFamily="50" charset="-128"/>
              </a:rPr>
              <a:t>（</a:t>
            </a:r>
            <a:r>
              <a:rPr lang="ja-JP" altLang="en-US" sz="1200" b="1" u="sng" dirty="0">
                <a:solidFill>
                  <a:prstClr val="black"/>
                </a:solidFill>
                <a:latin typeface="Meiryo UI" panose="020B0604030504040204" pitchFamily="50" charset="-128"/>
                <a:ea typeface="Meiryo UI" panose="020B0604030504040204" pitchFamily="50" charset="-128"/>
              </a:rPr>
              <a:t>府市の共有地</a:t>
            </a:r>
            <a:r>
              <a:rPr lang="ja-JP" altLang="en-US" sz="1200" b="1" u="sng" dirty="0" smtClean="0">
                <a:solidFill>
                  <a:prstClr val="black"/>
                </a:solidFill>
                <a:latin typeface="Meiryo UI" panose="020B0604030504040204" pitchFamily="50" charset="-128"/>
                <a:ea typeface="Meiryo UI" panose="020B0604030504040204" pitchFamily="50" charset="-128"/>
              </a:rPr>
              <a:t>）</a:t>
            </a:r>
            <a:endParaRPr lang="en-US" altLang="ja-JP" sz="1200" b="1" u="sng" dirty="0" smtClean="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rPr>
              <a:t>　　</a:t>
            </a:r>
            <a:r>
              <a:rPr lang="ja-JP" altLang="en-US" sz="1200" b="1" u="sng" dirty="0" smtClean="0">
                <a:solidFill>
                  <a:prstClr val="black"/>
                </a:solidFill>
                <a:latin typeface="Meiryo UI" panose="020B0604030504040204" pitchFamily="50" charset="-128"/>
                <a:ea typeface="Meiryo UI" panose="020B0604030504040204" pitchFamily="50" charset="-128"/>
              </a:rPr>
              <a:t>の</a:t>
            </a:r>
            <a:r>
              <a:rPr lang="ja-JP" altLang="en-US" sz="1200" b="1" u="sng" dirty="0">
                <a:solidFill>
                  <a:prstClr val="black"/>
                </a:solidFill>
                <a:latin typeface="Meiryo UI" panose="020B0604030504040204" pitchFamily="50" charset="-128"/>
                <a:ea typeface="Meiryo UI" panose="020B0604030504040204" pitchFamily="50" charset="-128"/>
              </a:rPr>
              <a:t>有効活用　</a:t>
            </a:r>
            <a:r>
              <a:rPr lang="ja-JP" altLang="en-US" sz="1200" b="1" u="sng" dirty="0" smtClean="0">
                <a:solidFill>
                  <a:prstClr val="black"/>
                </a:solidFill>
                <a:latin typeface="Meiryo UI" panose="020B0604030504040204" pitchFamily="50" charset="-128"/>
                <a:ea typeface="Meiryo UI" panose="020B0604030504040204" pitchFamily="50" charset="-128"/>
              </a:rPr>
              <a:t>など</a:t>
            </a:r>
            <a:endParaRPr lang="en-US" altLang="ja-JP" sz="1200" b="1" dirty="0">
              <a:solidFill>
                <a:prstClr val="black"/>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5500971" y="1614074"/>
            <a:ext cx="3528000"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５ヵ年計画に位置付けた</a:t>
            </a:r>
            <a:endPar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府・府警・大阪市の連携取組み</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5500971" y="4286042"/>
            <a:ext cx="3528000" cy="4616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次期取組みに位置付ける</a:t>
            </a:r>
            <a:endPar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府・府警・大阪市の連携取組み</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4468808" y="1872745"/>
            <a:ext cx="1032163" cy="707886"/>
          </a:xfrm>
          <a:prstGeom prst="rect">
            <a:avLst/>
          </a:prstGeom>
          <a:noFill/>
        </p:spPr>
        <p:txBody>
          <a:bodyPr wrap="square" rtlCol="0">
            <a:spAutoFit/>
          </a:bodyPr>
          <a:lstStyle/>
          <a:p>
            <a:r>
              <a:rPr kumimoji="1" lang="ja-JP" altLang="en-US" sz="1000" dirty="0" smtClean="0">
                <a:latin typeface="+mn-ea"/>
                <a:ea typeface="+mn-ea"/>
                <a:cs typeface="Meiryo UI" panose="020B0604030504040204" pitchFamily="50" charset="-128"/>
              </a:rPr>
              <a:t>地域の環境改善に資する取組みを中心に連携</a:t>
            </a:r>
          </a:p>
        </p:txBody>
      </p:sp>
      <p:sp>
        <p:nvSpPr>
          <p:cNvPr id="25" name="テキスト ボックス 24"/>
          <p:cNvSpPr txBox="1"/>
          <p:nvPr/>
        </p:nvSpPr>
        <p:spPr>
          <a:xfrm>
            <a:off x="4508457" y="4634667"/>
            <a:ext cx="953856" cy="1015663"/>
          </a:xfrm>
          <a:prstGeom prst="rect">
            <a:avLst/>
          </a:prstGeom>
          <a:noFill/>
        </p:spPr>
        <p:txBody>
          <a:bodyPr wrap="square" rtlCol="0">
            <a:spAutoFit/>
          </a:bodyPr>
          <a:lstStyle/>
          <a:p>
            <a:r>
              <a:rPr kumimoji="1" lang="ja-JP" altLang="en-US" sz="1000" dirty="0" smtClean="0">
                <a:latin typeface="+mn-ea"/>
                <a:ea typeface="+mn-ea"/>
                <a:cs typeface="Meiryo UI" panose="020B0604030504040204" pitchFamily="50" charset="-128"/>
              </a:rPr>
              <a:t>地域の環境改善に加えて、まちの活性化につながる取組みを含めて連携を強化</a:t>
            </a:r>
            <a:endParaRPr kumimoji="1" lang="en-US" altLang="ja-JP" sz="1000" dirty="0" smtClean="0">
              <a:latin typeface="+mn-ea"/>
              <a:ea typeface="+mn-ea"/>
              <a:cs typeface="Meiryo UI" panose="020B0604030504040204" pitchFamily="50" charset="-128"/>
            </a:endParaRPr>
          </a:p>
        </p:txBody>
      </p:sp>
      <p:sp>
        <p:nvSpPr>
          <p:cNvPr id="26" name="スライド番号プレースホルダー 1"/>
          <p:cNvSpPr txBox="1">
            <a:spLocks noChangeAspect="1"/>
          </p:cNvSpPr>
          <p:nvPr/>
        </p:nvSpPr>
        <p:spPr>
          <a:xfrm>
            <a:off x="8676456" y="6381328"/>
            <a:ext cx="432000" cy="432000"/>
          </a:xfrm>
          <a:prstGeom prst="ellipse">
            <a:avLst/>
          </a:prstGeom>
          <a:solidFill>
            <a:schemeClr val="accent1"/>
          </a:solidFill>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pPr algn="ctr"/>
              <a:t>5</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20944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5928" y="226482"/>
            <a:ext cx="8640960" cy="682238"/>
          </a:xfrm>
          <a:prstGeom prst="rect">
            <a:avLst/>
          </a:prstGeom>
          <a:noFill/>
        </p:spPr>
        <p:txBody>
          <a:bodyPr wrap="square" rtlCol="0">
            <a:spAutoFit/>
          </a:bodyPr>
          <a:lstStyle/>
          <a:p>
            <a:pPr>
              <a:lnSpc>
                <a:spcPts val="2300"/>
              </a:lnSpc>
            </a:pPr>
            <a:r>
              <a:rPr kumimoji="1" lang="ja-JP" altLang="en-US" sz="2600" b="1" dirty="0">
                <a:latin typeface="Meiryo UI" panose="020B0604030504040204" pitchFamily="50" charset="-128"/>
                <a:ea typeface="Meiryo UI" panose="020B0604030504040204" pitchFamily="50" charset="-128"/>
                <a:cs typeface="Meiryo UI" panose="020B0604030504040204" pitchFamily="50" charset="-128"/>
              </a:rPr>
              <a:t>■今後の取組み</a:t>
            </a:r>
            <a:r>
              <a:rPr kumimoji="1"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600" b="1" dirty="0" smtClean="0">
                <a:latin typeface="Meiryo UI" panose="020B0604030504040204" pitchFamily="50" charset="-128"/>
                <a:ea typeface="Meiryo UI" panose="020B0604030504040204" pitchFamily="50" charset="-128"/>
                <a:cs typeface="Meiryo UI" panose="020B0604030504040204" pitchFamily="50" charset="-128"/>
              </a:rPr>
              <a:t>方向性</a:t>
            </a:r>
            <a:endParaRPr kumimoji="1" lang="en-US" altLang="ja-JP" sz="2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（あい</a:t>
            </a:r>
            <a:r>
              <a:rPr lang="ja-JP" altLang="en-US" sz="2000" b="1" dirty="0" err="1" smtClean="0">
                <a:latin typeface="Meiryo UI" panose="020B0604030504040204" pitchFamily="50" charset="-128"/>
                <a:ea typeface="Meiryo UI" panose="020B0604030504040204" pitchFamily="50" charset="-128"/>
                <a:cs typeface="Meiryo UI" panose="020B0604030504040204" pitchFamily="50" charset="-128"/>
              </a:rPr>
              <a:t>りん</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総合センター（労働施設等）建替え・跡地活用</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600862" y="801723"/>
            <a:ext cx="7903848" cy="9112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anose="020B0604030504040204" pitchFamily="50" charset="-128"/>
                <a:ea typeface="Meiryo UI" panose="020B0604030504040204" pitchFamily="50" charset="-128"/>
              </a:rPr>
              <a:t>地域</a:t>
            </a:r>
            <a:r>
              <a:rPr lang="ja-JP" altLang="en-US" sz="1600" dirty="0">
                <a:solidFill>
                  <a:schemeClr val="tx1"/>
                </a:solidFill>
                <a:latin typeface="Meiryo UI" panose="020B0604030504040204" pitchFamily="50" charset="-128"/>
                <a:ea typeface="Meiryo UI" panose="020B0604030504040204" pitchFamily="50" charset="-128"/>
              </a:rPr>
              <a:t>と行政のボトムアップによる議論・</a:t>
            </a:r>
            <a:r>
              <a:rPr lang="ja-JP" altLang="en-US" sz="1600" dirty="0" smtClean="0">
                <a:solidFill>
                  <a:schemeClr val="tx1"/>
                </a:solidFill>
                <a:latin typeface="Meiryo UI" panose="020B0604030504040204" pitchFamily="50" charset="-128"/>
                <a:ea typeface="Meiryo UI" panose="020B0604030504040204" pitchFamily="50" charset="-128"/>
              </a:rPr>
              <a:t>検討が基本としつつ、これまでのあい</a:t>
            </a:r>
            <a:r>
              <a:rPr lang="ja-JP" altLang="en-US" sz="1600" dirty="0" err="1" smtClean="0">
                <a:solidFill>
                  <a:schemeClr val="tx1"/>
                </a:solidFill>
                <a:latin typeface="Meiryo UI" panose="020B0604030504040204" pitchFamily="50" charset="-128"/>
                <a:ea typeface="Meiryo UI" panose="020B0604030504040204" pitchFamily="50" charset="-128"/>
              </a:rPr>
              <a:t>りん</a:t>
            </a:r>
            <a:r>
              <a:rPr lang="ja-JP" altLang="en-US" sz="1600" dirty="0" smtClean="0">
                <a:solidFill>
                  <a:schemeClr val="tx1"/>
                </a:solidFill>
                <a:latin typeface="Meiryo UI" panose="020B0604030504040204" pitchFamily="50" charset="-128"/>
                <a:ea typeface="Meiryo UI" panose="020B0604030504040204" pitchFamily="50" charset="-128"/>
              </a:rPr>
              <a:t>地域</a:t>
            </a:r>
            <a:r>
              <a:rPr lang="ja-JP" altLang="en-US" sz="1600" dirty="0">
                <a:solidFill>
                  <a:schemeClr val="tx1"/>
                </a:solidFill>
                <a:latin typeface="Meiryo UI" panose="020B0604030504040204" pitchFamily="50" charset="-128"/>
                <a:ea typeface="Meiryo UI" panose="020B0604030504040204" pitchFamily="50" charset="-128"/>
              </a:rPr>
              <a:t>の環境整備にとどまらず</a:t>
            </a:r>
            <a:r>
              <a:rPr lang="ja-JP" altLang="en-US" sz="1600" dirty="0" smtClean="0">
                <a:solidFill>
                  <a:schemeClr val="tx1"/>
                </a:solidFill>
                <a:latin typeface="Meiryo UI" panose="020B0604030504040204" pitchFamily="50" charset="-128"/>
                <a:ea typeface="Meiryo UI" panose="020B0604030504040204" pitchFamily="50" charset="-128"/>
              </a:rPr>
              <a:t>、多様な人が共に暮らし交流する場の創出等、まちの活性化に向けて、府市が協調し取組みを推進。</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9" name="ホームベース 8"/>
          <p:cNvSpPr/>
          <p:nvPr/>
        </p:nvSpPr>
        <p:spPr>
          <a:xfrm>
            <a:off x="1331909" y="4299372"/>
            <a:ext cx="3459870" cy="731665"/>
          </a:xfrm>
          <a:prstGeom prst="homePlate">
            <a:avLst/>
          </a:prstGeom>
          <a:solidFill>
            <a:srgbClr val="FFFFFF"/>
          </a:solid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まちの活性化の視点</a:t>
            </a:r>
            <a:r>
              <a:rPr lang="en-US" altLang="ja-JP" sz="1400" b="1" dirty="0" smtClean="0">
                <a:solidFill>
                  <a:schemeClr val="tx1"/>
                </a:solidFill>
                <a:latin typeface="Meiryo UI" panose="020B0604030504040204" pitchFamily="50" charset="-128"/>
                <a:ea typeface="Meiryo UI" panose="020B0604030504040204" pitchFamily="50" charset="-128"/>
              </a:rPr>
              <a:t>】</a:t>
            </a:r>
          </a:p>
          <a:p>
            <a:r>
              <a:rPr lang="ja-JP" altLang="en-US" sz="1400" b="1" spc="-120" dirty="0" smtClean="0">
                <a:solidFill>
                  <a:schemeClr val="tx1"/>
                </a:solidFill>
                <a:latin typeface="Meiryo UI" panose="020B0604030504040204" pitchFamily="50" charset="-128"/>
                <a:ea typeface="Meiryo UI" panose="020B0604030504040204" pitchFamily="50" charset="-128"/>
              </a:rPr>
              <a:t>・センター跡地地権者の立場から議論・検討</a:t>
            </a:r>
            <a:endParaRPr lang="en-US" altLang="ja-JP" sz="1400" b="1" spc="-120" dirty="0" smtClean="0">
              <a:solidFill>
                <a:schemeClr val="tx1"/>
              </a:solidFill>
              <a:latin typeface="Meiryo UI" panose="020B0604030504040204" pitchFamily="50" charset="-128"/>
              <a:ea typeface="Meiryo UI" panose="020B0604030504040204" pitchFamily="50" charset="-128"/>
            </a:endParaRPr>
          </a:p>
        </p:txBody>
      </p:sp>
      <p:sp>
        <p:nvSpPr>
          <p:cNvPr id="12" name="角丸四角形 11"/>
          <p:cNvSpPr/>
          <p:nvPr/>
        </p:nvSpPr>
        <p:spPr>
          <a:xfrm>
            <a:off x="4863787" y="3056193"/>
            <a:ext cx="2048167" cy="1837779"/>
          </a:xfrm>
          <a:prstGeom prst="roundRect">
            <a:avLst>
              <a:gd name="adj" fmla="val 7578"/>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b="1" dirty="0" smtClean="0">
                <a:solidFill>
                  <a:schemeClr val="bg1"/>
                </a:solidFill>
                <a:latin typeface="Meiryo UI" panose="020B0604030504040204" pitchFamily="50" charset="-128"/>
                <a:ea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rPr>
              <a:t>施策への反映</a:t>
            </a:r>
            <a:r>
              <a:rPr lang="en-US" altLang="ja-JP" sz="1400" b="1" dirty="0" smtClean="0">
                <a:solidFill>
                  <a:schemeClr val="bg1"/>
                </a:solidFill>
                <a:latin typeface="Meiryo UI" panose="020B0604030504040204" pitchFamily="50" charset="-128"/>
                <a:ea typeface="Meiryo UI" panose="020B0604030504040204" pitchFamily="50" charset="-128"/>
              </a:rPr>
              <a:t>》</a:t>
            </a:r>
            <a:endParaRPr kumimoji="1" lang="en-US" altLang="ja-JP" sz="1400" b="1" dirty="0">
              <a:solidFill>
                <a:schemeClr val="bg1"/>
              </a:solidFill>
              <a:latin typeface="Meiryo UI" panose="020B0604030504040204" pitchFamily="50" charset="-128"/>
              <a:ea typeface="Meiryo UI" panose="020B0604030504040204" pitchFamily="50" charset="-128"/>
            </a:endParaRPr>
          </a:p>
          <a:p>
            <a:r>
              <a:rPr kumimoji="1" lang="ja-JP" altLang="en-US" sz="1400" dirty="0" smtClean="0">
                <a:solidFill>
                  <a:schemeClr val="bg1"/>
                </a:solidFill>
                <a:latin typeface="Meiryo UI" panose="020B0604030504040204" pitchFamily="50" charset="-128"/>
                <a:ea typeface="Meiryo UI" panose="020B0604030504040204" pitchFamily="50" charset="-128"/>
              </a:rPr>
              <a:t>あい</a:t>
            </a:r>
            <a:r>
              <a:rPr kumimoji="1" lang="ja-JP" altLang="en-US" sz="1400" dirty="0" err="1" smtClean="0">
                <a:solidFill>
                  <a:schemeClr val="bg1"/>
                </a:solidFill>
                <a:latin typeface="Meiryo UI" panose="020B0604030504040204" pitchFamily="50" charset="-128"/>
                <a:ea typeface="Meiryo UI" panose="020B0604030504040204" pitchFamily="50" charset="-128"/>
              </a:rPr>
              <a:t>りん</a:t>
            </a:r>
            <a:r>
              <a:rPr kumimoji="1" lang="ja-JP" altLang="en-US" sz="1400" dirty="0" smtClean="0">
                <a:solidFill>
                  <a:schemeClr val="bg1"/>
                </a:solidFill>
                <a:latin typeface="Meiryo UI" panose="020B0604030504040204" pitchFamily="50" charset="-128"/>
                <a:ea typeface="Meiryo UI" panose="020B0604030504040204" pitchFamily="50" charset="-128"/>
              </a:rPr>
              <a:t>総合センター跡地をはじめとした、あいりん地域や新今宮駅前の活性化を推進</a:t>
            </a:r>
            <a:endParaRPr lang="en-US" altLang="ja-JP" sz="1400" dirty="0" smtClean="0">
              <a:solidFill>
                <a:schemeClr val="bg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748385" y="2564904"/>
            <a:ext cx="6419658" cy="265182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15" name="正方形/長方形 14"/>
          <p:cNvSpPr/>
          <p:nvPr/>
        </p:nvSpPr>
        <p:spPr>
          <a:xfrm>
            <a:off x="748385" y="5877272"/>
            <a:ext cx="6419658" cy="858722"/>
          </a:xfrm>
          <a:prstGeom prst="rect">
            <a:avLst/>
          </a:prstGeom>
          <a:no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周辺エリア</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（インバウンド増加に伴うリゾートホテル開発、</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なにわ筋線事業化による交通の利便性向上など新たな動き）</a:t>
            </a:r>
          </a:p>
        </p:txBody>
      </p:sp>
      <p:sp>
        <p:nvSpPr>
          <p:cNvPr id="19" name="正方形/長方形 18"/>
          <p:cNvSpPr/>
          <p:nvPr/>
        </p:nvSpPr>
        <p:spPr>
          <a:xfrm>
            <a:off x="4243941" y="5407764"/>
            <a:ext cx="3136371" cy="3380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あい</a:t>
            </a:r>
            <a:r>
              <a:rPr kumimoji="1" lang="ja-JP" altLang="en-US" sz="1400" dirty="0" err="1" smtClean="0">
                <a:solidFill>
                  <a:schemeClr val="tx1"/>
                </a:solidFill>
                <a:latin typeface="Meiryo UI" panose="020B0604030504040204" pitchFamily="50" charset="-128"/>
                <a:ea typeface="Meiryo UI" panose="020B0604030504040204" pitchFamily="50" charset="-128"/>
              </a:rPr>
              <a:t>りん</a:t>
            </a:r>
            <a:r>
              <a:rPr kumimoji="1" lang="ja-JP" altLang="en-US" sz="1400" dirty="0" smtClean="0">
                <a:solidFill>
                  <a:schemeClr val="tx1"/>
                </a:solidFill>
                <a:latin typeface="Meiryo UI" panose="020B0604030504040204" pitchFamily="50" charset="-128"/>
                <a:ea typeface="Meiryo UI" panose="020B0604030504040204" pitchFamily="50" charset="-128"/>
              </a:rPr>
              <a:t>地域と周辺エリアとの調和</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8124979" y="3803813"/>
            <a:ext cx="379731" cy="1722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r>
              <a:rPr kumimoji="1" lang="ja-JP" altLang="en-US" sz="1600" dirty="0" smtClean="0">
                <a:solidFill>
                  <a:schemeClr val="tx1"/>
                </a:solidFill>
                <a:latin typeface="Meiryo UI" panose="020B0604030504040204" pitchFamily="50" charset="-128"/>
                <a:ea typeface="Meiryo UI" panose="020B0604030504040204" pitchFamily="50" charset="-128"/>
              </a:rPr>
              <a:t>大阪全体の成長</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25" name="二等辺三角形 24"/>
          <p:cNvSpPr/>
          <p:nvPr/>
        </p:nvSpPr>
        <p:spPr>
          <a:xfrm rot="5400000">
            <a:off x="6742928" y="4501592"/>
            <a:ext cx="2017277" cy="398851"/>
          </a:xfrm>
          <a:prstGeom prst="triangle">
            <a:avLst/>
          </a:prstGeom>
          <a:solidFill>
            <a:schemeClr val="accent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1317" y="1642038"/>
            <a:ext cx="7710075" cy="847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600" dirty="0" smtClean="0">
                <a:solidFill>
                  <a:schemeClr val="tx1"/>
                </a:solidFill>
                <a:latin typeface="Meiryo UI" panose="020B0604030504040204" pitchFamily="50" charset="-128"/>
                <a:ea typeface="Meiryo UI" panose="020B0604030504040204" pitchFamily="50" charset="-128"/>
              </a:rPr>
              <a:t>　「あい</a:t>
            </a:r>
            <a:r>
              <a:rPr kumimoji="1" lang="ja-JP" altLang="en-US" sz="1600" dirty="0" err="1" smtClean="0">
                <a:solidFill>
                  <a:schemeClr val="tx1"/>
                </a:solidFill>
                <a:latin typeface="Meiryo UI" panose="020B0604030504040204" pitchFamily="50" charset="-128"/>
                <a:ea typeface="Meiryo UI" panose="020B0604030504040204" pitchFamily="50" charset="-128"/>
              </a:rPr>
              <a:t>りん</a:t>
            </a:r>
            <a:r>
              <a:rPr lang="ja-JP" altLang="en-US" sz="1600" dirty="0" smtClean="0">
                <a:solidFill>
                  <a:schemeClr val="tx1"/>
                </a:solidFill>
                <a:latin typeface="Meiryo UI" panose="020B0604030504040204" pitchFamily="50" charset="-128"/>
                <a:ea typeface="Meiryo UI" panose="020B0604030504040204" pitchFamily="50" charset="-128"/>
              </a:rPr>
              <a:t>地域まちづくり会議」等での主な検討課題</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・移転後の</a:t>
            </a:r>
            <a:r>
              <a:rPr lang="ja-JP" altLang="en-US" sz="1600" dirty="0" smtClean="0">
                <a:solidFill>
                  <a:schemeClr val="tx1"/>
                </a:solidFill>
                <a:latin typeface="Meiryo UI" panose="020B0604030504040204" pitchFamily="50" charset="-128"/>
                <a:ea typeface="Meiryo UI" panose="020B0604030504040204" pitchFamily="50" charset="-128"/>
              </a:rPr>
              <a:t>労働施設</a:t>
            </a:r>
            <a:r>
              <a:rPr kumimoji="1" lang="ja-JP" altLang="en-US" sz="1600" dirty="0" smtClean="0">
                <a:solidFill>
                  <a:schemeClr val="tx1"/>
                </a:solidFill>
                <a:latin typeface="Meiryo UI" panose="020B0604030504040204" pitchFamily="50" charset="-128"/>
                <a:ea typeface="Meiryo UI" panose="020B0604030504040204" pitchFamily="50" charset="-128"/>
              </a:rPr>
              <a:t>が有する機能（</a:t>
            </a:r>
            <a:r>
              <a:rPr lang="ja-JP" altLang="en-US" sz="1600" dirty="0">
                <a:solidFill>
                  <a:schemeClr val="tx1"/>
                </a:solidFill>
                <a:latin typeface="Meiryo UI" panose="020B0604030504040204" pitchFamily="50" charset="-128"/>
                <a:ea typeface="Meiryo UI" panose="020B0604030504040204" pitchFamily="50" charset="-128"/>
              </a:rPr>
              <a:t>職業紹介機能、相談機能 等）</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・建替えにより生じるあい</a:t>
            </a:r>
            <a:r>
              <a:rPr kumimoji="1" lang="ja-JP" altLang="en-US" sz="1600" dirty="0" err="1" smtClean="0">
                <a:solidFill>
                  <a:schemeClr val="tx1"/>
                </a:solidFill>
                <a:latin typeface="Meiryo UI" panose="020B0604030504040204" pitchFamily="50" charset="-128"/>
                <a:ea typeface="Meiryo UI" panose="020B0604030504040204" pitchFamily="50" charset="-128"/>
              </a:rPr>
              <a:t>りん</a:t>
            </a:r>
            <a:r>
              <a:rPr kumimoji="1" lang="ja-JP" altLang="en-US" sz="1600" dirty="0" smtClean="0">
                <a:solidFill>
                  <a:schemeClr val="tx1"/>
                </a:solidFill>
                <a:latin typeface="Meiryo UI" panose="020B0604030504040204" pitchFamily="50" charset="-128"/>
                <a:ea typeface="Meiryo UI" panose="020B0604030504040204" pitchFamily="50" charset="-128"/>
              </a:rPr>
              <a:t>総合センター跡地の有効活用</a:t>
            </a:r>
            <a:endParaRPr kumimoji="1"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27" name="上下矢印 26"/>
          <p:cNvSpPr/>
          <p:nvPr/>
        </p:nvSpPr>
        <p:spPr>
          <a:xfrm>
            <a:off x="3468550" y="5327482"/>
            <a:ext cx="1050621" cy="477782"/>
          </a:xfrm>
          <a:prstGeom prst="upDownArrow">
            <a:avLst>
              <a:gd name="adj1" fmla="val 49472"/>
              <a:gd name="adj2" fmla="val 31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noChangeAspect="1"/>
          </p:cNvSpPr>
          <p:nvPr>
            <p:ph type="sldNum" sz="quarter" idx="12"/>
          </p:nvPr>
        </p:nvSpPr>
        <p:spPr>
          <a:xfrm>
            <a:off x="8676456" y="6381328"/>
            <a:ext cx="432000" cy="432000"/>
          </a:xfrm>
          <a:prstGeom prst="ellipse">
            <a:avLst/>
          </a:prstGeom>
          <a:solidFill>
            <a:schemeClr val="accent1"/>
          </a:solidFill>
        </p:spPr>
        <p:txBody>
          <a:body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t>6</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grpSp>
        <p:nvGrpSpPr>
          <p:cNvPr id="3" name="グループ化 2"/>
          <p:cNvGrpSpPr/>
          <p:nvPr/>
        </p:nvGrpSpPr>
        <p:grpSpPr>
          <a:xfrm>
            <a:off x="2177897" y="3630131"/>
            <a:ext cx="1430434" cy="651125"/>
            <a:chOff x="9144000" y="3628596"/>
            <a:chExt cx="1430434" cy="651125"/>
          </a:xfrm>
        </p:grpSpPr>
        <p:sp>
          <p:nvSpPr>
            <p:cNvPr id="2" name="楕円 1"/>
            <p:cNvSpPr/>
            <p:nvPr/>
          </p:nvSpPr>
          <p:spPr>
            <a:xfrm>
              <a:off x="9144000" y="3628596"/>
              <a:ext cx="1430434" cy="628225"/>
            </a:xfrm>
            <a:prstGeom prst="ellipse">
              <a:avLst/>
            </a:prstGeom>
            <a:gradFill flip="none" rotWithShape="1">
              <a:gsLst>
                <a:gs pos="0">
                  <a:schemeClr val="bg1"/>
                </a:gs>
                <a:gs pos="100000">
                  <a:schemeClr val="tx2">
                    <a:lumMod val="20000"/>
                    <a:lumOff val="80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34" name="テキスト ボックス 33"/>
            <p:cNvSpPr txBox="1"/>
            <p:nvPr/>
          </p:nvSpPr>
          <p:spPr>
            <a:xfrm>
              <a:off x="9228275" y="3703721"/>
              <a:ext cx="1261884" cy="576000"/>
            </a:xfrm>
            <a:prstGeom prst="rect">
              <a:avLst/>
            </a:prstGeom>
            <a:noFill/>
          </p:spPr>
          <p:txBody>
            <a:bodyPr wrap="none" rtlCol="0">
              <a:spAutoFit/>
            </a:bodyPr>
            <a:lstStyle/>
            <a:p>
              <a:pPr algn="ctr"/>
              <a:r>
                <a:rPr lang="ja-JP" altLang="en-US" sz="1200" dirty="0" smtClean="0">
                  <a:latin typeface="+mn-ea"/>
                  <a:ea typeface="+mn-ea"/>
                  <a:cs typeface="Meiryo UI" panose="020B0604030504040204" pitchFamily="50" charset="-128"/>
                </a:rPr>
                <a:t>大阪府　大阪市</a:t>
              </a:r>
              <a:endParaRPr lang="en-US" altLang="ja-JP" sz="1200" dirty="0" smtClean="0">
                <a:latin typeface="+mn-ea"/>
                <a:ea typeface="+mn-ea"/>
                <a:cs typeface="Meiryo UI" panose="020B0604030504040204" pitchFamily="50" charset="-128"/>
              </a:endParaRPr>
            </a:p>
            <a:p>
              <a:pPr algn="ctr">
                <a:spcBef>
                  <a:spcPts val="600"/>
                </a:spcBef>
              </a:pPr>
              <a:r>
                <a:rPr lang="ja-JP" altLang="en-US" sz="1200" dirty="0" smtClean="0">
                  <a:latin typeface="+mn-ea"/>
                  <a:ea typeface="+mn-ea"/>
                  <a:cs typeface="Meiryo UI" panose="020B0604030504040204" pitchFamily="50" charset="-128"/>
                </a:rPr>
                <a:t>住民等</a:t>
              </a:r>
              <a:endParaRPr lang="ja-JP" altLang="en-US" sz="1200" dirty="0">
                <a:latin typeface="+mn-ea"/>
                <a:ea typeface="+mn-ea"/>
                <a:cs typeface="Meiryo UI" panose="020B0604030504040204" pitchFamily="50" charset="-128"/>
              </a:endParaRPr>
            </a:p>
          </p:txBody>
        </p:sp>
      </p:grpSp>
      <p:sp>
        <p:nvSpPr>
          <p:cNvPr id="14" name="テキスト ボックス 13"/>
          <p:cNvSpPr txBox="1"/>
          <p:nvPr/>
        </p:nvSpPr>
        <p:spPr>
          <a:xfrm>
            <a:off x="844059" y="2627708"/>
            <a:ext cx="2640286" cy="307777"/>
          </a:xfrm>
          <a:prstGeom prst="rect">
            <a:avLst/>
          </a:prstGeom>
          <a:noFill/>
        </p:spPr>
        <p:txBody>
          <a:bodyPr vert="horz" wrap="square" rtlCol="0">
            <a:spAutoFit/>
          </a:bodyPr>
          <a:lstStyle/>
          <a:p>
            <a:r>
              <a:rPr lang="en-US" altLang="ja-JP" sz="1400" dirty="0" smtClean="0">
                <a:latin typeface="+mn-ea"/>
                <a:ea typeface="+mn-ea"/>
                <a:cs typeface="Meiryo UI" panose="020B0604030504040204" pitchFamily="50" charset="-128"/>
              </a:rPr>
              <a:t>《</a:t>
            </a:r>
            <a:r>
              <a:rPr lang="ja-JP" altLang="en-US" sz="1400" dirty="0" smtClean="0">
                <a:latin typeface="+mn-ea"/>
                <a:ea typeface="+mn-ea"/>
                <a:cs typeface="Meiryo UI" panose="020B0604030504040204" pitchFamily="50" charset="-128"/>
              </a:rPr>
              <a:t>今後の取組みのイメージ</a:t>
            </a:r>
            <a:r>
              <a:rPr lang="en-US" altLang="ja-JP" sz="1400" dirty="0" smtClean="0">
                <a:latin typeface="+mn-ea"/>
                <a:ea typeface="+mn-ea"/>
                <a:cs typeface="Meiryo UI" panose="020B0604030504040204" pitchFamily="50" charset="-128"/>
              </a:rPr>
              <a:t>》</a:t>
            </a:r>
            <a:endParaRPr lang="ja-JP" altLang="en-US" sz="1400" dirty="0" smtClean="0">
              <a:latin typeface="+mn-ea"/>
              <a:ea typeface="+mn-ea"/>
              <a:cs typeface="Meiryo UI" panose="020B0604030504040204" pitchFamily="50" charset="-128"/>
            </a:endParaRPr>
          </a:p>
        </p:txBody>
      </p:sp>
      <p:sp>
        <p:nvSpPr>
          <p:cNvPr id="7" name="ホームベース 6"/>
          <p:cNvSpPr/>
          <p:nvPr/>
        </p:nvSpPr>
        <p:spPr>
          <a:xfrm>
            <a:off x="1294350" y="2924944"/>
            <a:ext cx="3412927" cy="648000"/>
          </a:xfrm>
          <a:prstGeom prst="homePlate">
            <a:avLst/>
          </a:prstGeom>
          <a:solidFill>
            <a:srgbClr val="FFFF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地域住民等参画の</a:t>
            </a:r>
            <a:r>
              <a:rPr kumimoji="1" lang="ja-JP" altLang="en-US" sz="1400" b="1" dirty="0" smtClean="0">
                <a:latin typeface="Meiryo UI" panose="020B0604030504040204" pitchFamily="50" charset="-128"/>
                <a:ea typeface="Meiryo UI" panose="020B0604030504040204" pitchFamily="50" charset="-128"/>
              </a:rPr>
              <a:t>ボトムアップ方式</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による</a:t>
            </a:r>
            <a:r>
              <a:rPr lang="ja-JP" altLang="en-US" sz="1400" dirty="0" smtClean="0">
                <a:latin typeface="Meiryo UI" panose="020B0604030504040204" pitchFamily="50" charset="-128"/>
                <a:ea typeface="Meiryo UI" panose="020B0604030504040204" pitchFamily="50" charset="-128"/>
              </a:rPr>
              <a:t>議論・検討</a:t>
            </a:r>
            <a:endParaRPr kumimoji="1" lang="ja-JP" altLang="en-US" sz="1400" dirty="0" smtClean="0">
              <a:latin typeface="Meiryo UI" panose="020B0604030504040204" pitchFamily="50" charset="-128"/>
              <a:ea typeface="Meiryo UI" panose="020B0604030504040204" pitchFamily="50" charset="-128"/>
            </a:endParaRPr>
          </a:p>
        </p:txBody>
      </p:sp>
      <p:sp>
        <p:nvSpPr>
          <p:cNvPr id="33" name="上カーブ矢印 32"/>
          <p:cNvSpPr/>
          <p:nvPr/>
        </p:nvSpPr>
        <p:spPr>
          <a:xfrm rot="16200000">
            <a:off x="3145274" y="3626846"/>
            <a:ext cx="970492" cy="443337"/>
          </a:xfrm>
          <a:prstGeom prst="curvedUpArrow">
            <a:avLst>
              <a:gd name="adj1" fmla="val 42255"/>
              <a:gd name="adj2" fmla="val 84928"/>
              <a:gd name="adj3" fmla="val 5077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6" name="上カーブ矢印 15"/>
          <p:cNvSpPr/>
          <p:nvPr/>
        </p:nvSpPr>
        <p:spPr>
          <a:xfrm rot="5400000">
            <a:off x="1716404" y="3709236"/>
            <a:ext cx="970492" cy="443337"/>
          </a:xfrm>
          <a:prstGeom prst="curvedUpArrow">
            <a:avLst>
              <a:gd name="adj1" fmla="val 42255"/>
              <a:gd name="adj2" fmla="val 84928"/>
              <a:gd name="adj3" fmla="val 5077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21" name="正方形/長方形 20"/>
          <p:cNvSpPr/>
          <p:nvPr/>
        </p:nvSpPr>
        <p:spPr>
          <a:xfrm>
            <a:off x="567572" y="5384518"/>
            <a:ext cx="3000071" cy="3380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（広域行政の観点から議論・検討）</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2987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260648"/>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a:t>
            </a:r>
            <a:r>
              <a:rPr lang="ja-JP" altLang="en-US" sz="2600" b="1" dirty="0">
                <a:latin typeface="+mn-ea"/>
                <a:ea typeface="+mn-ea"/>
                <a:cs typeface="Meiryo UI" panose="020B0604030504040204" pitchFamily="50" charset="-128"/>
              </a:rPr>
              <a:t>今後</a:t>
            </a:r>
            <a:r>
              <a:rPr lang="ja-JP" altLang="en-US" sz="2600" b="1" dirty="0" smtClean="0">
                <a:latin typeface="+mn-ea"/>
                <a:ea typeface="+mn-ea"/>
                <a:cs typeface="Meiryo UI" panose="020B0604030504040204" pitchFamily="50" charset="-128"/>
              </a:rPr>
              <a:t>の取組みの方向性（推進体制）</a:t>
            </a:r>
            <a:endParaRPr kumimoji="1" lang="ja-JP" altLang="en-US" sz="2600" b="1" dirty="0" smtClean="0">
              <a:latin typeface="+mn-ea"/>
              <a:ea typeface="+mn-ea"/>
              <a:cs typeface="Meiryo UI" panose="020B0604030504040204" pitchFamily="50" charset="-128"/>
            </a:endParaRPr>
          </a:p>
        </p:txBody>
      </p:sp>
      <p:sp>
        <p:nvSpPr>
          <p:cNvPr id="3" name="正方形/長方形 2"/>
          <p:cNvSpPr/>
          <p:nvPr/>
        </p:nvSpPr>
        <p:spPr>
          <a:xfrm>
            <a:off x="457619" y="5034744"/>
            <a:ext cx="8213534" cy="1477328"/>
          </a:xfrm>
          <a:prstGeom prst="rect">
            <a:avLst/>
          </a:prstGeom>
          <a:noFill/>
        </p:spPr>
        <p:txBody>
          <a:bodyPr wrap="square">
            <a:spAutoFit/>
          </a:bodyPr>
          <a:lstStyle/>
          <a:p>
            <a:pPr>
              <a:lnSpc>
                <a:spcPct val="150000"/>
              </a:lnSpc>
            </a:pPr>
            <a:r>
              <a:rPr lang="ja-JP" altLang="en-US" sz="1500" dirty="0" smtClean="0">
                <a:latin typeface="+mn-ea"/>
                <a:ea typeface="+mn-ea"/>
              </a:rPr>
              <a:t>　〇大阪市が推進する西成特区構想と呼応して行う取組みであり、同構想の期間を勘案し、</a:t>
            </a:r>
            <a:endParaRPr lang="en-US" altLang="ja-JP" sz="1500" dirty="0" smtClean="0">
              <a:latin typeface="+mn-ea"/>
              <a:ea typeface="+mn-ea"/>
            </a:endParaRPr>
          </a:p>
          <a:p>
            <a:pPr>
              <a:lnSpc>
                <a:spcPct val="150000"/>
              </a:lnSpc>
            </a:pPr>
            <a:r>
              <a:rPr lang="ja-JP" altLang="en-US" sz="1500" dirty="0">
                <a:latin typeface="+mn-ea"/>
                <a:ea typeface="+mn-ea"/>
              </a:rPr>
              <a:t>　</a:t>
            </a:r>
            <a:r>
              <a:rPr lang="ja-JP" altLang="en-US" sz="1500" dirty="0" smtClean="0">
                <a:latin typeface="+mn-ea"/>
                <a:ea typeface="+mn-ea"/>
              </a:rPr>
              <a:t>　大阪府</a:t>
            </a:r>
            <a:r>
              <a:rPr lang="ja-JP" altLang="en-US" sz="1500" dirty="0">
                <a:latin typeface="+mn-ea"/>
                <a:ea typeface="+mn-ea"/>
              </a:rPr>
              <a:t>･大阪府警･</a:t>
            </a:r>
            <a:r>
              <a:rPr lang="ja-JP" altLang="en-US" sz="1500" dirty="0" smtClean="0">
                <a:latin typeface="+mn-ea"/>
                <a:ea typeface="+mn-ea"/>
              </a:rPr>
              <a:t>大阪市の連携した</a:t>
            </a:r>
            <a:r>
              <a:rPr lang="ja-JP" altLang="en-US" sz="1500" b="1" dirty="0" smtClean="0">
                <a:latin typeface="+mn-ea"/>
                <a:ea typeface="+mn-ea"/>
              </a:rPr>
              <a:t>取組</a:t>
            </a:r>
            <a:r>
              <a:rPr lang="ja-JP" altLang="en-US" sz="1500" b="1" dirty="0">
                <a:latin typeface="+mn-ea"/>
                <a:ea typeface="+mn-ea"/>
              </a:rPr>
              <a:t>み</a:t>
            </a:r>
            <a:r>
              <a:rPr lang="ja-JP" altLang="en-US" sz="1500" b="1" dirty="0" smtClean="0">
                <a:latin typeface="+mn-ea"/>
                <a:ea typeface="+mn-ea"/>
              </a:rPr>
              <a:t>期間は</a:t>
            </a:r>
            <a:r>
              <a:rPr lang="en-US" altLang="ja-JP" sz="1500" b="1" dirty="0" smtClean="0">
                <a:latin typeface="+mn-ea"/>
                <a:ea typeface="+mn-ea"/>
              </a:rPr>
              <a:t>､</a:t>
            </a:r>
            <a:r>
              <a:rPr lang="ja-JP" altLang="en-US" sz="1500" b="1" dirty="0" smtClean="0">
                <a:latin typeface="+mn-ea"/>
                <a:ea typeface="+mn-ea"/>
              </a:rPr>
              <a:t>令和４</a:t>
            </a:r>
            <a:r>
              <a:rPr lang="en-US" altLang="ja-JP" sz="1500" b="1" dirty="0" smtClean="0">
                <a:latin typeface="+mn-ea"/>
                <a:ea typeface="+mn-ea"/>
              </a:rPr>
              <a:t>(2022</a:t>
            </a:r>
            <a:r>
              <a:rPr lang="en-US" altLang="ja-JP" sz="1500" b="1" dirty="0">
                <a:latin typeface="+mn-ea"/>
                <a:ea typeface="+mn-ea"/>
              </a:rPr>
              <a:t>)</a:t>
            </a:r>
            <a:r>
              <a:rPr lang="ja-JP" altLang="en-US" sz="1500" b="1" dirty="0" smtClean="0">
                <a:latin typeface="+mn-ea"/>
                <a:ea typeface="+mn-ea"/>
              </a:rPr>
              <a:t>年度まで</a:t>
            </a:r>
            <a:r>
              <a:rPr lang="ja-JP" altLang="en-US" sz="1500" dirty="0" smtClean="0">
                <a:latin typeface="+mn-ea"/>
                <a:ea typeface="+mn-ea"/>
              </a:rPr>
              <a:t>とする</a:t>
            </a:r>
            <a:r>
              <a:rPr lang="en-US" altLang="ja-JP" sz="1500" dirty="0" smtClean="0">
                <a:latin typeface="+mn-ea"/>
                <a:ea typeface="+mn-ea"/>
              </a:rPr>
              <a:t>｡</a:t>
            </a:r>
          </a:p>
          <a:p>
            <a:pPr>
              <a:lnSpc>
                <a:spcPct val="150000"/>
              </a:lnSpc>
            </a:pPr>
            <a:r>
              <a:rPr lang="ja-JP" altLang="en-US" sz="1500" dirty="0" smtClean="0">
                <a:latin typeface="+mn-ea"/>
                <a:ea typeface="+mn-ea"/>
              </a:rPr>
              <a:t>　〇なお、具体的な取組みについては、対策の進捗状況や地域の状況の変化にも留意し</a:t>
            </a:r>
            <a:r>
              <a:rPr lang="ja-JP" altLang="en-US" sz="1500" dirty="0" err="1" smtClean="0">
                <a:latin typeface="+mn-ea"/>
                <a:ea typeface="+mn-ea"/>
              </a:rPr>
              <a:t>な</a:t>
            </a:r>
            <a:r>
              <a:rPr lang="ja-JP" altLang="en-US" sz="1500" dirty="0" smtClean="0">
                <a:latin typeface="+mn-ea"/>
                <a:ea typeface="+mn-ea"/>
              </a:rPr>
              <a:t>が</a:t>
            </a:r>
            <a:endParaRPr lang="en-US" altLang="ja-JP" sz="1500" dirty="0" smtClean="0">
              <a:latin typeface="+mn-ea"/>
              <a:ea typeface="+mn-ea"/>
            </a:endParaRPr>
          </a:p>
          <a:p>
            <a:pPr>
              <a:lnSpc>
                <a:spcPct val="150000"/>
              </a:lnSpc>
            </a:pPr>
            <a:r>
              <a:rPr lang="ja-JP" altLang="en-US" sz="1500" dirty="0">
                <a:latin typeface="+mn-ea"/>
                <a:ea typeface="+mn-ea"/>
              </a:rPr>
              <a:t>　</a:t>
            </a:r>
            <a:r>
              <a:rPr lang="ja-JP" altLang="en-US" sz="1500" dirty="0" smtClean="0">
                <a:latin typeface="+mn-ea"/>
                <a:ea typeface="+mn-ea"/>
              </a:rPr>
              <a:t>　ら、必要に応じて柔軟に見直し等を加えながら対応していく。</a:t>
            </a:r>
            <a:endParaRPr lang="ja-JP" altLang="en-US" sz="1500" dirty="0">
              <a:latin typeface="+mn-ea"/>
              <a:ea typeface="+mn-ea"/>
            </a:endParaRPr>
          </a:p>
        </p:txBody>
      </p:sp>
      <p:sp>
        <p:nvSpPr>
          <p:cNvPr id="6" name="正方形/長方形 5"/>
          <p:cNvSpPr/>
          <p:nvPr/>
        </p:nvSpPr>
        <p:spPr>
          <a:xfrm>
            <a:off x="856827" y="1923826"/>
            <a:ext cx="7488832" cy="2834932"/>
          </a:xfrm>
          <a:prstGeom prst="rect">
            <a:avLst/>
          </a:prstGeom>
          <a:noFill/>
          <a:ln w="22225" cmpd="dbl">
            <a:solidFill>
              <a:schemeClr val="tx2"/>
            </a:solidFill>
          </a:ln>
        </p:spPr>
        <p:txBody>
          <a:bodyPr wrap="square">
            <a:noAutofit/>
          </a:bodyPr>
          <a:lstStyle/>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a:p>
            <a:endParaRPr lang="en-US" altLang="ja-JP" sz="1500" dirty="0" smtClean="0">
              <a:solidFill>
                <a:prstClr val="black"/>
              </a:solidFill>
            </a:endParaRPr>
          </a:p>
        </p:txBody>
      </p:sp>
      <p:sp>
        <p:nvSpPr>
          <p:cNvPr id="8" name="正方形/長方形 7"/>
          <p:cNvSpPr/>
          <p:nvPr/>
        </p:nvSpPr>
        <p:spPr>
          <a:xfrm>
            <a:off x="1474320" y="2510433"/>
            <a:ext cx="1638827" cy="271869"/>
          </a:xfrm>
          <a:prstGeom prst="rect">
            <a:avLst/>
          </a:prstGeom>
          <a:solidFill>
            <a:schemeClr val="bg1">
              <a:lumMod val="65000"/>
            </a:schemeClr>
          </a:solidFill>
          <a:ln>
            <a:solidFill>
              <a:schemeClr val="bg1">
                <a:lumMod val="65000"/>
              </a:schemeClr>
            </a:solidFill>
          </a:ln>
        </p:spPr>
        <p:txBody>
          <a:bodyPr vert="horz" wrap="square">
            <a:spAutoFit/>
          </a:bodyPr>
          <a:lstStyle/>
          <a:p>
            <a:pPr algn="ctr">
              <a:lnSpc>
                <a:spcPts val="1400"/>
              </a:lnSpc>
            </a:pPr>
            <a:r>
              <a:rPr lang="ja-JP" altLang="en-US" sz="1600" b="1" dirty="0" smtClean="0">
                <a:solidFill>
                  <a:prstClr val="black"/>
                </a:solidFill>
                <a:latin typeface="Meiryo UI" panose="020B0604030504040204" pitchFamily="50" charset="-128"/>
                <a:ea typeface="Meiryo UI" panose="020B0604030504040204" pitchFamily="50" charset="-128"/>
              </a:rPr>
              <a:t>大阪市</a:t>
            </a:r>
            <a:endParaRPr lang="ja-JP" altLang="en-US" sz="1600" b="1" strike="sngStrike" dirty="0">
              <a:solidFill>
                <a:srgbClr val="FF0000"/>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474320" y="4149869"/>
            <a:ext cx="1638827" cy="271869"/>
          </a:xfrm>
          <a:prstGeom prst="rect">
            <a:avLst/>
          </a:prstGeom>
          <a:solidFill>
            <a:schemeClr val="bg1">
              <a:lumMod val="65000"/>
            </a:schemeClr>
          </a:solidFill>
          <a:ln>
            <a:solidFill>
              <a:schemeClr val="bg1">
                <a:lumMod val="65000"/>
              </a:schemeClr>
            </a:solidFill>
          </a:ln>
        </p:spPr>
        <p:txBody>
          <a:bodyPr vert="horz" wrap="square">
            <a:spAutoFit/>
          </a:bodyPr>
          <a:lstStyle/>
          <a:p>
            <a:pPr algn="ctr">
              <a:lnSpc>
                <a:spcPts val="1400"/>
              </a:lnSpc>
            </a:pPr>
            <a:r>
              <a:rPr lang="ja-JP" altLang="en-US" sz="1600" b="1" dirty="0" smtClean="0">
                <a:solidFill>
                  <a:prstClr val="black"/>
                </a:solidFill>
                <a:latin typeface="Meiryo UI" panose="020B0604030504040204" pitchFamily="50" charset="-128"/>
                <a:ea typeface="Meiryo UI" panose="020B0604030504040204" pitchFamily="50" charset="-128"/>
              </a:rPr>
              <a:t>大阪府</a:t>
            </a:r>
            <a:endParaRPr lang="ja-JP" altLang="en-US" sz="1600" b="1" strike="sngStrike" dirty="0">
              <a:solidFill>
                <a:srgbClr val="FF0000"/>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492967" y="3330151"/>
            <a:ext cx="1620180" cy="271869"/>
          </a:xfrm>
          <a:prstGeom prst="rect">
            <a:avLst/>
          </a:prstGeom>
          <a:solidFill>
            <a:schemeClr val="bg1">
              <a:lumMod val="65000"/>
            </a:schemeClr>
          </a:solidFill>
          <a:ln>
            <a:solidFill>
              <a:schemeClr val="bg1">
                <a:lumMod val="65000"/>
              </a:schemeClr>
            </a:solidFill>
          </a:ln>
        </p:spPr>
        <p:txBody>
          <a:bodyPr vert="horz" wrap="square">
            <a:spAutoFit/>
          </a:bodyPr>
          <a:lstStyle/>
          <a:p>
            <a:pPr algn="ctr">
              <a:lnSpc>
                <a:spcPts val="1400"/>
              </a:lnSpc>
            </a:pPr>
            <a:r>
              <a:rPr lang="ja-JP" altLang="en-US" sz="1600" b="1" dirty="0" smtClean="0">
                <a:solidFill>
                  <a:prstClr val="black"/>
                </a:solidFill>
                <a:latin typeface="Meiryo UI" panose="020B0604030504040204" pitchFamily="50" charset="-128"/>
                <a:ea typeface="Meiryo UI" panose="020B0604030504040204" pitchFamily="50" charset="-128"/>
              </a:rPr>
              <a:t>大阪府警</a:t>
            </a:r>
            <a:endParaRPr lang="ja-JP" altLang="en-US" sz="1600" b="1" dirty="0">
              <a:solidFill>
                <a:prstClr val="black"/>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3494843" y="2230868"/>
            <a:ext cx="4561720" cy="830997"/>
          </a:xfrm>
          <a:prstGeom prst="rect">
            <a:avLst/>
          </a:prstGeom>
          <a:ln w="25400" cmpd="dbl">
            <a:solidFill>
              <a:schemeClr val="tx1"/>
            </a:solidFill>
            <a:prstDash val="sysDot"/>
          </a:ln>
        </p:spPr>
        <p:txBody>
          <a:bodyPr wrap="square">
            <a:spAutoFit/>
          </a:bodyPr>
          <a:lstStyle/>
          <a:p>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地域の環境改善</a:t>
            </a:r>
            <a:r>
              <a:rPr lang="en-US" altLang="ja-JP" sz="1200" dirty="0" smtClean="0">
                <a:solidFill>
                  <a:prstClr val="black"/>
                </a:solidFill>
                <a:latin typeface="Meiryo UI" panose="020B0604030504040204" pitchFamily="50" charset="-128"/>
                <a:ea typeface="Meiryo UI" panose="020B0604030504040204" pitchFamily="50" charset="-128"/>
              </a:rPr>
              <a:t>】</a:t>
            </a:r>
          </a:p>
          <a:p>
            <a:r>
              <a:rPr lang="ja-JP" altLang="en-US" sz="1200" dirty="0" smtClean="0">
                <a:solidFill>
                  <a:prstClr val="black"/>
                </a:solidFill>
                <a:latin typeface="Meiryo UI" panose="020B0604030504040204" pitchFamily="50" charset="-128"/>
                <a:ea typeface="Meiryo UI" panose="020B0604030504040204" pitchFamily="50" charset="-128"/>
              </a:rPr>
              <a:t>　・地域における薬物対策</a:t>
            </a:r>
            <a:r>
              <a:rPr lang="ja-JP" altLang="en-US" sz="1200" dirty="0">
                <a:solidFill>
                  <a:prstClr val="black"/>
                </a:solidFill>
                <a:latin typeface="Meiryo UI" panose="020B0604030504040204" pitchFamily="50" charset="-128"/>
                <a:ea typeface="Meiryo UI" panose="020B0604030504040204" pitchFamily="50" charset="-128"/>
              </a:rPr>
              <a:t>や</a:t>
            </a:r>
            <a:r>
              <a:rPr lang="ja-JP" altLang="en-US" sz="1200" dirty="0" smtClean="0">
                <a:solidFill>
                  <a:prstClr val="black"/>
                </a:solidFill>
                <a:latin typeface="Meiryo UI" panose="020B0604030504040204" pitchFamily="50" charset="-128"/>
                <a:ea typeface="Meiryo UI" panose="020B0604030504040204" pitchFamily="50" charset="-128"/>
              </a:rPr>
              <a:t>、不法投棄対策等を実施</a:t>
            </a:r>
            <a:endParaRPr lang="en-US" altLang="ja-JP" sz="1200" dirty="0" smtClean="0">
              <a:solidFill>
                <a:prstClr val="black"/>
              </a:solidFill>
              <a:latin typeface="Meiryo UI" panose="020B0604030504040204" pitchFamily="50" charset="-128"/>
              <a:ea typeface="Meiryo UI" panose="020B0604030504040204" pitchFamily="50" charset="-128"/>
            </a:endParaRPr>
          </a:p>
          <a:p>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まちの活性化</a:t>
            </a:r>
            <a:r>
              <a:rPr lang="en-US" altLang="ja-JP" sz="1200" dirty="0" smtClean="0">
                <a:solidFill>
                  <a:prstClr val="black"/>
                </a:solidFill>
                <a:latin typeface="Meiryo UI" panose="020B0604030504040204" pitchFamily="50" charset="-128"/>
                <a:ea typeface="Meiryo UI" panose="020B0604030504040204" pitchFamily="50" charset="-128"/>
              </a:rPr>
              <a:t>】</a:t>
            </a:r>
          </a:p>
          <a:p>
            <a:r>
              <a:rPr lang="ja-JP" altLang="en-US" sz="1200" dirty="0" smtClean="0">
                <a:solidFill>
                  <a:prstClr val="black"/>
                </a:solidFill>
                <a:latin typeface="Meiryo UI" panose="020B0604030504040204" pitchFamily="50" charset="-128"/>
                <a:ea typeface="Meiryo UI" panose="020B0604030504040204" pitchFamily="50" charset="-128"/>
              </a:rPr>
              <a:t>　・インバウンド</a:t>
            </a:r>
            <a:r>
              <a:rPr lang="ja-JP" altLang="en-US" sz="1200" dirty="0">
                <a:solidFill>
                  <a:prstClr val="black"/>
                </a:solidFill>
                <a:latin typeface="Meiryo UI" panose="020B0604030504040204" pitchFamily="50" charset="-128"/>
                <a:ea typeface="Meiryo UI" panose="020B0604030504040204" pitchFamily="50" charset="-128"/>
              </a:rPr>
              <a:t>による活力</a:t>
            </a:r>
            <a:r>
              <a:rPr lang="ja-JP" altLang="en-US" sz="1200" dirty="0" smtClean="0">
                <a:solidFill>
                  <a:prstClr val="black"/>
                </a:solidFill>
                <a:latin typeface="Meiryo UI" panose="020B0604030504040204" pitchFamily="50" charset="-128"/>
                <a:ea typeface="Meiryo UI" panose="020B0604030504040204" pitchFamily="50" charset="-128"/>
              </a:rPr>
              <a:t>や</a:t>
            </a:r>
            <a:r>
              <a:rPr lang="ja-JP" altLang="en-US" sz="1200" dirty="0">
                <a:solidFill>
                  <a:prstClr val="black"/>
                </a:solidFill>
                <a:latin typeface="Meiryo UI" panose="020B0604030504040204" pitchFamily="50" charset="-128"/>
                <a:ea typeface="Meiryo UI" panose="020B0604030504040204" pitchFamily="50" charset="-128"/>
              </a:rPr>
              <a:t>賑</a:t>
            </a:r>
            <a:r>
              <a:rPr lang="ja-JP" altLang="en-US" sz="1200" dirty="0" smtClean="0">
                <a:solidFill>
                  <a:prstClr val="black"/>
                </a:solidFill>
                <a:latin typeface="Meiryo UI" panose="020B0604030504040204" pitchFamily="50" charset="-128"/>
                <a:ea typeface="Meiryo UI" panose="020B0604030504040204" pitchFamily="50" charset="-128"/>
              </a:rPr>
              <a:t>わいを創出する対策等を推進</a:t>
            </a:r>
            <a:endParaRPr lang="ja-JP" altLang="en-US" sz="1200" strike="sngStrike" dirty="0">
              <a:solidFill>
                <a:prstClr val="black"/>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3494842" y="4005064"/>
            <a:ext cx="4561721" cy="646331"/>
          </a:xfrm>
          <a:prstGeom prst="rect">
            <a:avLst/>
          </a:prstGeom>
          <a:ln w="22225" cmpd="dbl">
            <a:solidFill>
              <a:schemeClr val="tx1"/>
            </a:solidFill>
            <a:prstDash val="sysDot"/>
          </a:ln>
        </p:spPr>
        <p:txBody>
          <a:bodyPr wrap="square">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まちの活性化</a:t>
            </a:r>
            <a:r>
              <a:rPr lang="en-US" altLang="ja-JP" sz="1200"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・労働施設の本移転を踏まえ、広域自治体の観点からまちの活性化に</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向けた取組みの検討等</a:t>
            </a:r>
            <a:endParaRPr lang="en-US" altLang="ja-JP" sz="1200" dirty="0" smtClean="0">
              <a:latin typeface="Meiryo UI" panose="020B0604030504040204" pitchFamily="50" charset="-128"/>
              <a:ea typeface="Meiryo UI" panose="020B0604030504040204" pitchFamily="50" charset="-128"/>
            </a:endParaRPr>
          </a:p>
        </p:txBody>
      </p:sp>
      <p:sp>
        <p:nvSpPr>
          <p:cNvPr id="16" name="正方形/長方形 15"/>
          <p:cNvSpPr/>
          <p:nvPr/>
        </p:nvSpPr>
        <p:spPr>
          <a:xfrm>
            <a:off x="3494842" y="3334557"/>
            <a:ext cx="4561720" cy="461665"/>
          </a:xfrm>
          <a:prstGeom prst="rect">
            <a:avLst/>
          </a:prstGeom>
          <a:ln w="25400" cmpd="dbl">
            <a:solidFill>
              <a:schemeClr val="tx1"/>
            </a:solidFill>
            <a:prstDash val="sysDot"/>
          </a:ln>
        </p:spPr>
        <p:txBody>
          <a:bodyPr wrap="square">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地域の環境改善</a:t>
            </a:r>
            <a:r>
              <a:rPr lang="en-US" altLang="ja-JP" sz="1200"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・薬物の取締活動や、通学路を中心とした安全対策等を推進</a:t>
            </a:r>
            <a:endParaRPr lang="ja-JP" altLang="en-US" sz="1200" dirty="0">
              <a:latin typeface="Meiryo UI" panose="020B0604030504040204" pitchFamily="50" charset="-128"/>
              <a:ea typeface="Meiryo UI" panose="020B0604030504040204" pitchFamily="50" charset="-128"/>
            </a:endParaRPr>
          </a:p>
        </p:txBody>
      </p:sp>
      <p:sp>
        <p:nvSpPr>
          <p:cNvPr id="5" name="正方形/長方形 4"/>
          <p:cNvSpPr/>
          <p:nvPr/>
        </p:nvSpPr>
        <p:spPr>
          <a:xfrm>
            <a:off x="646346" y="896611"/>
            <a:ext cx="7909794" cy="584775"/>
          </a:xfrm>
          <a:prstGeom prst="rect">
            <a:avLst/>
          </a:prstGeom>
        </p:spPr>
        <p:txBody>
          <a:bodyPr wrap="square">
            <a:spAutoFit/>
          </a:bodyPr>
          <a:lstStyle/>
          <a:p>
            <a:r>
              <a:rPr lang="ja-JP" altLang="en-US" sz="1600" dirty="0" smtClean="0">
                <a:latin typeface="+mn-ea"/>
                <a:ea typeface="+mn-ea"/>
              </a:rPr>
              <a:t>　令和</a:t>
            </a:r>
            <a:r>
              <a:rPr lang="ja-JP" altLang="en-US" sz="1600" dirty="0">
                <a:latin typeface="+mn-ea"/>
                <a:ea typeface="+mn-ea"/>
              </a:rPr>
              <a:t>元</a:t>
            </a:r>
            <a:r>
              <a:rPr lang="ja-JP" altLang="en-US" sz="1600" dirty="0" smtClean="0">
                <a:latin typeface="+mn-ea"/>
                <a:ea typeface="+mn-ea"/>
              </a:rPr>
              <a:t>年度以降</a:t>
            </a:r>
            <a:r>
              <a:rPr lang="ja-JP" altLang="en-US" sz="1600" dirty="0">
                <a:latin typeface="+mn-ea"/>
                <a:ea typeface="+mn-ea"/>
              </a:rPr>
              <a:t>も、大阪府、大阪府警、大阪市が相互に</a:t>
            </a:r>
            <a:r>
              <a:rPr lang="ja-JP" altLang="en-US" sz="1600" dirty="0" smtClean="0">
                <a:latin typeface="+mn-ea"/>
                <a:ea typeface="+mn-ea"/>
              </a:rPr>
              <a:t>連携しながら、あい</a:t>
            </a:r>
            <a:r>
              <a:rPr lang="ja-JP" altLang="en-US" sz="1600" dirty="0">
                <a:latin typeface="+mn-ea"/>
                <a:ea typeface="+mn-ea"/>
              </a:rPr>
              <a:t>り</a:t>
            </a:r>
            <a:r>
              <a:rPr lang="ja-JP" altLang="en-US" sz="1600" dirty="0" smtClean="0">
                <a:latin typeface="+mn-ea"/>
                <a:ea typeface="+mn-ea"/>
              </a:rPr>
              <a:t>ん</a:t>
            </a:r>
            <a:endParaRPr lang="en-US" altLang="ja-JP" sz="1600" dirty="0" smtClean="0">
              <a:latin typeface="+mn-ea"/>
              <a:ea typeface="+mn-ea"/>
            </a:endParaRPr>
          </a:p>
          <a:p>
            <a:r>
              <a:rPr lang="ja-JP" altLang="en-US" sz="1600" dirty="0" smtClean="0">
                <a:latin typeface="+mn-ea"/>
                <a:ea typeface="+mn-ea"/>
              </a:rPr>
              <a:t>地域</a:t>
            </a:r>
            <a:r>
              <a:rPr lang="ja-JP" altLang="en-US" sz="1600" dirty="0">
                <a:latin typeface="+mn-ea"/>
                <a:ea typeface="+mn-ea"/>
              </a:rPr>
              <a:t>の環境</a:t>
            </a:r>
            <a:r>
              <a:rPr lang="ja-JP" altLang="en-US" sz="1600" dirty="0" smtClean="0">
                <a:latin typeface="+mn-ea"/>
                <a:ea typeface="+mn-ea"/>
              </a:rPr>
              <a:t>整備や、まちの活性化に向けた取組みを推進。</a:t>
            </a:r>
            <a:endParaRPr lang="ja-JP" altLang="en-US" sz="1600" dirty="0">
              <a:latin typeface="+mn-ea"/>
              <a:ea typeface="+mn-ea"/>
            </a:endParaRPr>
          </a:p>
        </p:txBody>
      </p:sp>
      <p:sp>
        <p:nvSpPr>
          <p:cNvPr id="17" name="テキスト ボックス 16"/>
          <p:cNvSpPr txBox="1"/>
          <p:nvPr/>
        </p:nvSpPr>
        <p:spPr>
          <a:xfrm>
            <a:off x="827584" y="1725100"/>
            <a:ext cx="1293474" cy="3385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推進体制</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スライド番号プレースホルダー 1"/>
          <p:cNvSpPr txBox="1">
            <a:spLocks noChangeAspect="1"/>
          </p:cNvSpPr>
          <p:nvPr/>
        </p:nvSpPr>
        <p:spPr>
          <a:xfrm>
            <a:off x="8676456" y="6381328"/>
            <a:ext cx="432000" cy="432000"/>
          </a:xfrm>
          <a:prstGeom prst="ellipse">
            <a:avLst/>
          </a:prstGeom>
          <a:solidFill>
            <a:schemeClr val="accent1"/>
          </a:solidFill>
        </p:spPr>
        <p:txBody>
          <a:bodyPr vert="horz" lIns="91440" tIns="45720" rIns="91440" bIns="45720" rtlCol="0" anchor="ctr"/>
          <a:lstStyle>
            <a:defPPr>
              <a:defRPr lang="ja-JP"/>
            </a:defPPr>
            <a:lvl1pPr algn="r" rtl="0" fontAlgn="auto">
              <a:spcBef>
                <a:spcPts val="0"/>
              </a:spcBef>
              <a:spcAft>
                <a:spcPts val="0"/>
              </a:spcAft>
              <a:defRPr kumimoji="1" sz="1200" kern="1200">
                <a:solidFill>
                  <a:schemeClr val="tx1">
                    <a:tint val="75000"/>
                  </a:schemeClr>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pPr algn="ctr"/>
              <a:t>7</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10778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34768042"/>
              </p:ext>
            </p:extLst>
          </p:nvPr>
        </p:nvGraphicFramePr>
        <p:xfrm>
          <a:off x="542350" y="936231"/>
          <a:ext cx="7992888" cy="4788289"/>
        </p:xfrm>
        <a:graphic>
          <a:graphicData uri="http://schemas.openxmlformats.org/drawingml/2006/table">
            <a:tbl>
              <a:tblPr firstRow="1" bandRow="1">
                <a:tableStyleId>{5C22544A-7EE6-4342-B048-85BDC9FD1C3A}</a:tableStyleId>
              </a:tblPr>
              <a:tblGrid>
                <a:gridCol w="1224137">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4752527">
                  <a:extLst>
                    <a:ext uri="{9D8B030D-6E8A-4147-A177-3AD203B41FA5}">
                      <a16:colId xmlns:a16="http://schemas.microsoft.com/office/drawing/2014/main" val="20003"/>
                    </a:ext>
                  </a:extLst>
                </a:gridCol>
              </a:tblGrid>
              <a:tr h="246232">
                <a:tc>
                  <a:txBody>
                    <a:bodyPr/>
                    <a:lstStyle/>
                    <a:p>
                      <a:pPr algn="ctr"/>
                      <a:r>
                        <a:rPr kumimoji="1" lang="ja-JP" altLang="en-US" sz="1400" dirty="0" smtClean="0">
                          <a:solidFill>
                            <a:schemeClr val="bg1"/>
                          </a:solidFill>
                        </a:rPr>
                        <a:t>分類</a:t>
                      </a:r>
                      <a:endParaRPr kumimoji="1" lang="ja-JP" altLang="en-US" sz="14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solidFill>
                            <a:schemeClr val="bg1"/>
                          </a:solidFill>
                        </a:rPr>
                        <a:t>主な取組み</a:t>
                      </a:r>
                      <a:endParaRPr kumimoji="1" lang="ja-JP" altLang="en-US" sz="14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solidFill>
                            <a:schemeClr val="bg1"/>
                          </a:solidFill>
                        </a:rPr>
                        <a:t>概要</a:t>
                      </a:r>
                      <a:endParaRPr kumimoji="1" lang="ja-JP" altLang="en-US" sz="14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58240">
                <a:tc>
                  <a:txBody>
                    <a:bodyPr/>
                    <a:lstStyle/>
                    <a:p>
                      <a:r>
                        <a:rPr kumimoji="1" lang="ja-JP" altLang="en-US" sz="1400" dirty="0" smtClean="0">
                          <a:solidFill>
                            <a:schemeClr val="tx1"/>
                          </a:solidFill>
                        </a:rPr>
                        <a:t>覚醒剤等</a:t>
                      </a:r>
                      <a:endParaRPr kumimoji="1" lang="en-US" altLang="ja-JP" sz="1400" dirty="0" smtClean="0">
                        <a:solidFill>
                          <a:schemeClr val="tx1"/>
                        </a:solidFill>
                      </a:endParaRPr>
                    </a:p>
                    <a:p>
                      <a:r>
                        <a:rPr kumimoji="1" lang="ja-JP" altLang="en-US" sz="1400" dirty="0" smtClean="0">
                          <a:solidFill>
                            <a:schemeClr val="tx1"/>
                          </a:solidFill>
                        </a:rPr>
                        <a:t>薬物対策</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取締活動</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4000" indent="-144000">
                        <a:buFont typeface="Arial" panose="020B0604020202020204" pitchFamily="34" charset="0"/>
                        <a:buChar char="•"/>
                      </a:pPr>
                      <a:r>
                        <a:rPr kumimoji="1" lang="ja-JP" altLang="en-US" sz="1400" dirty="0" smtClean="0">
                          <a:solidFill>
                            <a:schemeClr val="tx1"/>
                          </a:solidFill>
                        </a:rPr>
                        <a:t>宿泊施設管理者との協力体制を構築し宿泊施設における密売拠点を摘発するとともに、デリバリー方式による密売の壊滅を図る。</a:t>
                      </a:r>
                      <a:endParaRPr kumimoji="1" lang="en-US" altLang="ja-JP" sz="1400" dirty="0" smtClean="0">
                        <a:solidFill>
                          <a:schemeClr val="tx1"/>
                        </a:solidFill>
                      </a:endParaRPr>
                    </a:p>
                    <a:p>
                      <a:pPr marL="144000" indent="-144000">
                        <a:buFont typeface="Arial" panose="020B0604020202020204" pitchFamily="34" charset="0"/>
                        <a:buChar char="•"/>
                      </a:pPr>
                      <a:r>
                        <a:rPr kumimoji="1" lang="ja-JP" altLang="en-US" sz="1400" dirty="0" smtClean="0">
                          <a:solidFill>
                            <a:schemeClr val="tx1"/>
                          </a:solidFill>
                        </a:rPr>
                        <a:t>路上密売が再開することのないように、あい</a:t>
                      </a:r>
                      <a:r>
                        <a:rPr kumimoji="1" lang="ja-JP" altLang="en-US" sz="1400" dirty="0" err="1" smtClean="0">
                          <a:solidFill>
                            <a:schemeClr val="tx1"/>
                          </a:solidFill>
                        </a:rPr>
                        <a:t>りん</a:t>
                      </a:r>
                      <a:r>
                        <a:rPr kumimoji="1" lang="ja-JP" altLang="en-US" sz="1400" dirty="0" smtClean="0">
                          <a:solidFill>
                            <a:schemeClr val="tx1"/>
                          </a:solidFill>
                        </a:rPr>
                        <a:t>地域内における巡回警戒を継続的に実施する。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37233">
                <a:tc rowSpan="2">
                  <a:txBody>
                    <a:bodyPr/>
                    <a:lstStyle/>
                    <a:p>
                      <a:r>
                        <a:rPr kumimoji="1" lang="ja-JP" altLang="en-US" sz="1400" dirty="0" smtClean="0">
                          <a:solidFill>
                            <a:schemeClr val="tx1"/>
                          </a:solidFill>
                        </a:rPr>
                        <a:t>まちづくり、安全・安心の取組み</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400" b="0" i="0" u="none" strike="noStrike" kern="1200" baseline="0" dirty="0" smtClean="0">
                          <a:solidFill>
                            <a:schemeClr val="tx1"/>
                          </a:solidFill>
                          <a:latin typeface="+mn-lt"/>
                          <a:ea typeface="+mn-ea"/>
                          <a:cs typeface="+mn-cs"/>
                        </a:rPr>
                        <a:t>不法投棄</a:t>
                      </a:r>
                      <a:r>
                        <a:rPr kumimoji="1" lang="ja-JP" altLang="en-US" sz="1400" b="0" i="0" u="none" strike="noStrike" kern="1200" baseline="0" dirty="0" smtClean="0">
                          <a:solidFill>
                            <a:schemeClr val="tx1"/>
                          </a:solidFill>
                          <a:latin typeface="+mn-lt"/>
                          <a:ea typeface="+mn-ea"/>
                          <a:cs typeface="+mn-cs"/>
                        </a:rPr>
                        <a:t>ごみ</a:t>
                      </a:r>
                      <a:r>
                        <a:rPr kumimoji="1" lang="zh-TW" altLang="en-US" sz="1400" b="0" i="0" u="none" strike="noStrike" kern="1200" baseline="0" dirty="0" smtClean="0">
                          <a:solidFill>
                            <a:schemeClr val="tx1"/>
                          </a:solidFill>
                          <a:latin typeface="+mn-lt"/>
                          <a:ea typeface="+mn-ea"/>
                          <a:cs typeface="+mn-cs"/>
                        </a:rPr>
                        <a:t>対策</a:t>
                      </a:r>
                      <a:endParaRPr kumimoji="1" lang="ja-JP" altLang="en-US"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4000" indent="-144000">
                        <a:buFont typeface="Arial" panose="020B0604020202020204" pitchFamily="34" charset="0"/>
                        <a:buChar char="•"/>
                      </a:pPr>
                      <a:r>
                        <a:rPr kumimoji="1" lang="ja-JP" altLang="en-US" sz="1400" dirty="0" smtClean="0">
                          <a:solidFill>
                            <a:schemeClr val="tx1"/>
                          </a:solidFill>
                        </a:rPr>
                        <a:t>不法投棄抑制、ごみ出しルールの定着に向けた啓発や巡回を実施する。</a:t>
                      </a:r>
                      <a:endParaRPr kumimoji="1" lang="en-US" altLang="ja-JP" sz="1400" dirty="0" smtClean="0">
                        <a:solidFill>
                          <a:schemeClr val="tx1"/>
                        </a:solidFill>
                      </a:endParaRPr>
                    </a:p>
                    <a:p>
                      <a:pPr marL="144000" indent="-144000">
                        <a:buFont typeface="Arial" panose="020B0604020202020204" pitchFamily="34" charset="0"/>
                        <a:buChar char="•"/>
                      </a:pPr>
                      <a:r>
                        <a:rPr kumimoji="1" lang="ja-JP" altLang="en-US" sz="1400" smtClean="0">
                          <a:solidFill>
                            <a:schemeClr val="tx1"/>
                          </a:solidFill>
                        </a:rPr>
                        <a:t>警察</a:t>
                      </a:r>
                      <a:r>
                        <a:rPr kumimoji="1" lang="ja-JP" altLang="en-US" sz="1400" dirty="0" smtClean="0">
                          <a:solidFill>
                            <a:schemeClr val="tx1"/>
                          </a:solidFill>
                        </a:rPr>
                        <a:t>の取締活動も引き続き推進する。</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58249">
                <a:tc vMerge="1">
                  <a:txBody>
                    <a:bodyPr/>
                    <a:lstStyle/>
                    <a:p>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通学路を中心とした安全対策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4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smtClean="0">
                          <a:solidFill>
                            <a:schemeClr val="tx1"/>
                          </a:solidFill>
                        </a:rPr>
                        <a:t>登下校時等の安全対策や、摘発逃れを狙った新たな露店販売形態など実態に応じた取締活動等を推進する。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962542">
                <a:tc>
                  <a:txBody>
                    <a:bodyPr/>
                    <a:lstStyle/>
                    <a:p>
                      <a:r>
                        <a:rPr kumimoji="1" lang="ja-JP" altLang="en-US" sz="1400" dirty="0" smtClean="0">
                          <a:solidFill>
                            <a:schemeClr val="tx1"/>
                          </a:solidFill>
                        </a:rPr>
                        <a:t>まちの活性化に向けた取組み</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あい</a:t>
                      </a:r>
                      <a:r>
                        <a:rPr kumimoji="1" lang="ja-JP" altLang="en-US" sz="1400" dirty="0" err="1" smtClean="0">
                          <a:solidFill>
                            <a:schemeClr val="tx1"/>
                          </a:solidFill>
                        </a:rPr>
                        <a:t>りん</a:t>
                      </a:r>
                      <a:r>
                        <a:rPr kumimoji="1" lang="ja-JP" altLang="en-US" sz="1400" dirty="0" smtClean="0">
                          <a:solidFill>
                            <a:schemeClr val="tx1"/>
                          </a:solidFill>
                        </a:rPr>
                        <a:t>総合センター跡地の有効活用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4000" indent="-144000">
                        <a:buFont typeface="Arial" panose="020B0604020202020204" pitchFamily="34" charset="0"/>
                        <a:buChar char="•"/>
                      </a:pPr>
                      <a:r>
                        <a:rPr kumimoji="1" lang="ja-JP" altLang="en-US" sz="1400" dirty="0" smtClean="0">
                          <a:solidFill>
                            <a:schemeClr val="tx1"/>
                          </a:solidFill>
                        </a:rPr>
                        <a:t>移転後の労働施設が有する機能（職業紹介機能、相談機能等）の検討。</a:t>
                      </a:r>
                      <a:endParaRPr kumimoji="1" lang="en-US" altLang="ja-JP" sz="1400" dirty="0" smtClean="0">
                        <a:solidFill>
                          <a:schemeClr val="tx1"/>
                        </a:solidFill>
                      </a:endParaRPr>
                    </a:p>
                    <a:p>
                      <a:pPr marL="0" indent="0">
                        <a:spcBef>
                          <a:spcPts val="600"/>
                        </a:spcBef>
                        <a:buFont typeface="Arial" panose="020B0604020202020204" pitchFamily="34" charset="0"/>
                        <a:buNone/>
                      </a:pPr>
                      <a:r>
                        <a:rPr kumimoji="1" lang="ja-JP" altLang="en-US" sz="1200" dirty="0" smtClean="0">
                          <a:solidFill>
                            <a:schemeClr val="tx1"/>
                          </a:solidFill>
                        </a:rPr>
                        <a:t>　</a:t>
                      </a:r>
                      <a:r>
                        <a:rPr kumimoji="1" lang="en-US" altLang="ja-JP" sz="1200" dirty="0" smtClean="0">
                          <a:solidFill>
                            <a:schemeClr val="tx1"/>
                          </a:solidFill>
                        </a:rPr>
                        <a:t>《</a:t>
                      </a:r>
                      <a:r>
                        <a:rPr kumimoji="1" lang="ja-JP" altLang="en-US" sz="1200" dirty="0" smtClean="0">
                          <a:solidFill>
                            <a:schemeClr val="tx1"/>
                          </a:solidFill>
                        </a:rPr>
                        <a:t>参考</a:t>
                      </a:r>
                      <a:r>
                        <a:rPr kumimoji="1" lang="en-US" altLang="ja-JP" sz="1200" dirty="0" smtClean="0">
                          <a:solidFill>
                            <a:schemeClr val="tx1"/>
                          </a:solidFill>
                        </a:rPr>
                        <a:t>》</a:t>
                      </a:r>
                      <a:r>
                        <a:rPr kumimoji="1" lang="ja-JP" altLang="en-US" sz="1200" dirty="0" smtClean="0">
                          <a:solidFill>
                            <a:schemeClr val="tx1"/>
                          </a:solidFill>
                        </a:rPr>
                        <a:t>労働施設の整備スケジュール（予定）</a:t>
                      </a:r>
                      <a:endParaRPr kumimoji="1" lang="en-US" altLang="ja-JP" sz="1200" dirty="0" smtClean="0">
                        <a:solidFill>
                          <a:schemeClr val="tx1"/>
                        </a:solidFill>
                      </a:endParaRPr>
                    </a:p>
                    <a:p>
                      <a:pPr marL="0" indent="0">
                        <a:buFont typeface="Arial" panose="020B0604020202020204" pitchFamily="34" charset="0"/>
                        <a:buNone/>
                      </a:pPr>
                      <a:r>
                        <a:rPr kumimoji="1" lang="ja-JP" altLang="en-US" sz="1200" dirty="0" smtClean="0">
                          <a:solidFill>
                            <a:schemeClr val="tx1"/>
                          </a:solidFill>
                        </a:rPr>
                        <a:t>　　　　　　</a:t>
                      </a:r>
                      <a:r>
                        <a:rPr kumimoji="1" lang="en-US" altLang="ja-JP" sz="1200" dirty="0" smtClean="0">
                          <a:solidFill>
                            <a:schemeClr val="tx1"/>
                          </a:solidFill>
                        </a:rPr>
                        <a:t>2020</a:t>
                      </a:r>
                      <a:r>
                        <a:rPr kumimoji="1" lang="ja-JP" altLang="en-US" sz="1200" dirty="0" smtClean="0">
                          <a:solidFill>
                            <a:schemeClr val="tx1"/>
                          </a:solidFill>
                        </a:rPr>
                        <a:t>年度　基本計画の策定</a:t>
                      </a:r>
                      <a:endParaRPr kumimoji="1" lang="en-US" altLang="ja-JP" sz="1200" dirty="0" smtClean="0">
                        <a:solidFill>
                          <a:schemeClr val="tx1"/>
                        </a:solidFill>
                      </a:endParaRPr>
                    </a:p>
                    <a:p>
                      <a:pPr marL="0" indent="0">
                        <a:buFont typeface="Arial" panose="020B0604020202020204" pitchFamily="34" charset="0"/>
                        <a:buNone/>
                      </a:pPr>
                      <a:r>
                        <a:rPr kumimoji="1" lang="ja-JP" altLang="en-US" sz="1200" dirty="0" smtClean="0">
                          <a:solidFill>
                            <a:schemeClr val="tx1"/>
                          </a:solidFill>
                        </a:rPr>
                        <a:t>　　　　　　</a:t>
                      </a:r>
                      <a:r>
                        <a:rPr kumimoji="1" lang="en-US" altLang="ja-JP" sz="1200" dirty="0" smtClean="0">
                          <a:solidFill>
                            <a:schemeClr val="tx1"/>
                          </a:solidFill>
                        </a:rPr>
                        <a:t>2021</a:t>
                      </a:r>
                      <a:r>
                        <a:rPr kumimoji="1" lang="ja-JP" altLang="en-US" sz="1200" dirty="0" smtClean="0">
                          <a:solidFill>
                            <a:schemeClr val="tx1"/>
                          </a:solidFill>
                        </a:rPr>
                        <a:t>年度　基本設計</a:t>
                      </a:r>
                      <a:endParaRPr kumimoji="1" lang="en-US" altLang="ja-JP" sz="1200" dirty="0" smtClean="0">
                        <a:solidFill>
                          <a:schemeClr val="tx1"/>
                        </a:solidFill>
                      </a:endParaRPr>
                    </a:p>
                    <a:p>
                      <a:pPr marL="0" indent="0">
                        <a:buFont typeface="Arial" panose="020B0604020202020204" pitchFamily="34" charset="0"/>
                        <a:buNone/>
                      </a:pPr>
                      <a:r>
                        <a:rPr kumimoji="1" lang="ja-JP" altLang="en-US" sz="1200" dirty="0" smtClean="0">
                          <a:solidFill>
                            <a:schemeClr val="tx1"/>
                          </a:solidFill>
                        </a:rPr>
                        <a:t>　　　　　　</a:t>
                      </a:r>
                      <a:r>
                        <a:rPr kumimoji="1" lang="en-US" altLang="ja-JP" sz="1200" dirty="0" smtClean="0">
                          <a:solidFill>
                            <a:schemeClr val="tx1"/>
                          </a:solidFill>
                        </a:rPr>
                        <a:t>2022</a:t>
                      </a:r>
                      <a:r>
                        <a:rPr kumimoji="1" lang="ja-JP" altLang="en-US" sz="1200" dirty="0" smtClean="0">
                          <a:solidFill>
                            <a:schemeClr val="tx1"/>
                          </a:solidFill>
                        </a:rPr>
                        <a:t>年度　実施設計</a:t>
                      </a:r>
                      <a:endParaRPr kumimoji="1" lang="en-US" altLang="ja-JP" sz="1200" dirty="0" smtClean="0">
                        <a:solidFill>
                          <a:schemeClr val="tx1"/>
                        </a:solidFill>
                      </a:endParaRPr>
                    </a:p>
                    <a:p>
                      <a:pPr marL="0" indent="0">
                        <a:buFont typeface="Arial" panose="020B0604020202020204" pitchFamily="34" charset="0"/>
                        <a:buNone/>
                      </a:pPr>
                      <a:r>
                        <a:rPr kumimoji="1" lang="ja-JP" altLang="en-US" sz="1200" dirty="0" smtClean="0">
                          <a:solidFill>
                            <a:schemeClr val="tx1"/>
                          </a:solidFill>
                        </a:rPr>
                        <a:t>　　　　　　</a:t>
                      </a:r>
                      <a:r>
                        <a:rPr kumimoji="1" lang="en-US" altLang="ja-JP" sz="1200" dirty="0" smtClean="0">
                          <a:solidFill>
                            <a:schemeClr val="tx1"/>
                          </a:solidFill>
                        </a:rPr>
                        <a:t>2023</a:t>
                      </a:r>
                      <a:r>
                        <a:rPr kumimoji="1" lang="ja-JP" altLang="en-US" sz="1200" dirty="0" smtClean="0">
                          <a:solidFill>
                            <a:schemeClr val="tx1"/>
                          </a:solidFill>
                        </a:rPr>
                        <a:t>～</a:t>
                      </a:r>
                      <a:r>
                        <a:rPr kumimoji="1" lang="en-US" altLang="ja-JP" sz="1200" dirty="0" smtClean="0">
                          <a:solidFill>
                            <a:schemeClr val="tx1"/>
                          </a:solidFill>
                        </a:rPr>
                        <a:t>2024</a:t>
                      </a:r>
                      <a:r>
                        <a:rPr kumimoji="1" lang="ja-JP" altLang="en-US" sz="1200" dirty="0" smtClean="0">
                          <a:solidFill>
                            <a:schemeClr val="tx1"/>
                          </a:solidFill>
                        </a:rPr>
                        <a:t>年頃　建設工事</a:t>
                      </a:r>
                      <a:endParaRPr kumimoji="1" lang="en-US" altLang="ja-JP" sz="1200" dirty="0" smtClean="0">
                        <a:solidFill>
                          <a:schemeClr val="tx1"/>
                        </a:solidFill>
                      </a:endParaRPr>
                    </a:p>
                    <a:p>
                      <a:pPr marL="144000" indent="-144000">
                        <a:buFont typeface="Arial" panose="020B0604020202020204" pitchFamily="34" charset="0"/>
                        <a:buChar char="•"/>
                      </a:pPr>
                      <a:r>
                        <a:rPr kumimoji="1" lang="ja-JP" altLang="en-US" sz="1400" dirty="0" smtClean="0">
                          <a:solidFill>
                            <a:schemeClr val="tx1"/>
                          </a:solidFill>
                        </a:rPr>
                        <a:t>建替えにより生じる、あい</a:t>
                      </a:r>
                      <a:r>
                        <a:rPr kumimoji="1" lang="ja-JP" altLang="en-US" sz="1400" dirty="0" err="1" smtClean="0">
                          <a:solidFill>
                            <a:schemeClr val="tx1"/>
                          </a:solidFill>
                        </a:rPr>
                        <a:t>りん</a:t>
                      </a:r>
                      <a:r>
                        <a:rPr kumimoji="1" lang="ja-JP" altLang="en-US" sz="1400" dirty="0" smtClean="0">
                          <a:solidFill>
                            <a:schemeClr val="tx1"/>
                          </a:solidFill>
                        </a:rPr>
                        <a:t>総合センター跡地の有効活用の検討。</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6201032"/>
                  </a:ext>
                </a:extLst>
              </a:tr>
            </a:tbl>
          </a:graphicData>
        </a:graphic>
      </p:graphicFrame>
      <p:sp>
        <p:nvSpPr>
          <p:cNvPr id="8" name="テキスト ボックス 7"/>
          <p:cNvSpPr txBox="1"/>
          <p:nvPr/>
        </p:nvSpPr>
        <p:spPr>
          <a:xfrm>
            <a:off x="251520" y="332656"/>
            <a:ext cx="7704856" cy="492443"/>
          </a:xfrm>
          <a:prstGeom prst="rect">
            <a:avLst/>
          </a:prstGeom>
          <a:noFill/>
        </p:spPr>
        <p:txBody>
          <a:bodyPr wrap="square" rtlCol="0">
            <a:spAutoFit/>
          </a:bodyPr>
          <a:lstStyle/>
          <a:p>
            <a:r>
              <a:rPr kumimoji="1" lang="ja-JP" altLang="en-US" sz="2600" b="1" dirty="0" smtClean="0">
                <a:latin typeface="+mn-ea"/>
                <a:ea typeface="+mn-ea"/>
                <a:cs typeface="Meiryo UI" panose="020B0604030504040204" pitchFamily="50" charset="-128"/>
              </a:rPr>
              <a:t>■主な取組み</a:t>
            </a:r>
          </a:p>
        </p:txBody>
      </p:sp>
      <p:sp>
        <p:nvSpPr>
          <p:cNvPr id="9" name="スライド番号プレースホルダー 1"/>
          <p:cNvSpPr>
            <a:spLocks noGrp="1" noChangeAspect="1"/>
          </p:cNvSpPr>
          <p:nvPr>
            <p:ph type="sldNum" sz="quarter" idx="12"/>
          </p:nvPr>
        </p:nvSpPr>
        <p:spPr>
          <a:xfrm>
            <a:off x="8676456" y="6381328"/>
            <a:ext cx="432000" cy="432000"/>
          </a:xfrm>
          <a:prstGeom prst="ellipse">
            <a:avLst/>
          </a:prstGeom>
          <a:solidFill>
            <a:schemeClr val="accent1"/>
          </a:solidFill>
        </p:spPr>
        <p:txBody>
          <a:bodyPr/>
          <a:lstStyle/>
          <a:p>
            <a:pPr algn="ctr"/>
            <a:fld id="{D2D8002D-B5B0-4BAC-B1F6-782DDCCE6D9C}" type="slidenum">
              <a:rPr lang="ja-JP" altLang="en-US" smtClean="0">
                <a:solidFill>
                  <a:srgbClr val="FFFFFF"/>
                </a:solidFill>
                <a:latin typeface="ＭＳ ゴシック" panose="020B0609070205080204" pitchFamily="49" charset="-128"/>
                <a:ea typeface="ＭＳ ゴシック" panose="020B0609070205080204" pitchFamily="49" charset="-128"/>
              </a:rPr>
              <a:t>8</a:t>
            </a:fld>
            <a:endParaRPr lang="ja-JP" altLang="en-US" dirty="0">
              <a:solidFill>
                <a:srgbClr val="FFFF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90694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Segoe">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kumimoji="1" sz="16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dirty="0" smtClean="0">
            <a:latin typeface="+mn-ea"/>
            <a:ea typeface="+mn-ea"/>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1430</Words>
  <Application>Microsoft Office PowerPoint</Application>
  <PresentationFormat>画面に合わせる (4:3)</PresentationFormat>
  <Paragraphs>295</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ＭＳ Ｐゴシック</vt:lpstr>
      <vt:lpstr>ＭＳ ゴシック</vt:lpstr>
      <vt:lpstr>メイリオ</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2019-12-19T06:59:01Z</dcterms:created>
  <dcterms:modified xsi:type="dcterms:W3CDTF">2019-12-23T09:46:51Z</dcterms:modified>
</cp:coreProperties>
</file>