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3" r:id="rId1"/>
  </p:sldMasterIdLst>
  <p:notesMasterIdLst>
    <p:notesMasterId r:id="rId16"/>
  </p:notesMasterIdLst>
  <p:sldIdLst>
    <p:sldId id="269" r:id="rId2"/>
    <p:sldId id="270" r:id="rId3"/>
    <p:sldId id="257" r:id="rId4"/>
    <p:sldId id="263" r:id="rId5"/>
    <p:sldId id="258" r:id="rId6"/>
    <p:sldId id="259" r:id="rId7"/>
    <p:sldId id="264" r:id="rId8"/>
    <p:sldId id="265" r:id="rId9"/>
    <p:sldId id="271" r:id="rId10"/>
    <p:sldId id="260" r:id="rId11"/>
    <p:sldId id="266" r:id="rId12"/>
    <p:sldId id="261" r:id="rId13"/>
    <p:sldId id="267" r:id="rId14"/>
    <p:sldId id="268" r:id="rId15"/>
  </p:sldIdLst>
  <p:sldSz cx="12239625" cy="8640763"/>
  <p:notesSz cx="6735763" cy="9872663"/>
  <p:defaultTextStyle>
    <a:defPPr>
      <a:defRPr lang="ja-JP"/>
    </a:defPPr>
    <a:lvl1pPr marL="0" algn="l" defTabSz="1138814" rtl="0" eaLnBrk="1" latinLnBrk="0" hangingPunct="1">
      <a:defRPr kumimoji="1" sz="2242" kern="1200">
        <a:solidFill>
          <a:schemeClr val="tx1"/>
        </a:solidFill>
        <a:latin typeface="+mn-lt"/>
        <a:ea typeface="+mn-ea"/>
        <a:cs typeface="+mn-cs"/>
      </a:defRPr>
    </a:lvl1pPr>
    <a:lvl2pPr marL="569408" algn="l" defTabSz="1138814" rtl="0" eaLnBrk="1" latinLnBrk="0" hangingPunct="1">
      <a:defRPr kumimoji="1" sz="2242" kern="1200">
        <a:solidFill>
          <a:schemeClr val="tx1"/>
        </a:solidFill>
        <a:latin typeface="+mn-lt"/>
        <a:ea typeface="+mn-ea"/>
        <a:cs typeface="+mn-cs"/>
      </a:defRPr>
    </a:lvl2pPr>
    <a:lvl3pPr marL="1138814" algn="l" defTabSz="1138814" rtl="0" eaLnBrk="1" latinLnBrk="0" hangingPunct="1">
      <a:defRPr kumimoji="1" sz="2242" kern="1200">
        <a:solidFill>
          <a:schemeClr val="tx1"/>
        </a:solidFill>
        <a:latin typeface="+mn-lt"/>
        <a:ea typeface="+mn-ea"/>
        <a:cs typeface="+mn-cs"/>
      </a:defRPr>
    </a:lvl3pPr>
    <a:lvl4pPr marL="1708222" algn="l" defTabSz="1138814" rtl="0" eaLnBrk="1" latinLnBrk="0" hangingPunct="1">
      <a:defRPr kumimoji="1" sz="2242" kern="1200">
        <a:solidFill>
          <a:schemeClr val="tx1"/>
        </a:solidFill>
        <a:latin typeface="+mn-lt"/>
        <a:ea typeface="+mn-ea"/>
        <a:cs typeface="+mn-cs"/>
      </a:defRPr>
    </a:lvl4pPr>
    <a:lvl5pPr marL="2277628" algn="l" defTabSz="1138814" rtl="0" eaLnBrk="1" latinLnBrk="0" hangingPunct="1">
      <a:defRPr kumimoji="1" sz="2242" kern="1200">
        <a:solidFill>
          <a:schemeClr val="tx1"/>
        </a:solidFill>
        <a:latin typeface="+mn-lt"/>
        <a:ea typeface="+mn-ea"/>
        <a:cs typeface="+mn-cs"/>
      </a:defRPr>
    </a:lvl5pPr>
    <a:lvl6pPr marL="2847035" algn="l" defTabSz="1138814" rtl="0" eaLnBrk="1" latinLnBrk="0" hangingPunct="1">
      <a:defRPr kumimoji="1" sz="2242" kern="1200">
        <a:solidFill>
          <a:schemeClr val="tx1"/>
        </a:solidFill>
        <a:latin typeface="+mn-lt"/>
        <a:ea typeface="+mn-ea"/>
        <a:cs typeface="+mn-cs"/>
      </a:defRPr>
    </a:lvl6pPr>
    <a:lvl7pPr marL="3416441" algn="l" defTabSz="1138814" rtl="0" eaLnBrk="1" latinLnBrk="0" hangingPunct="1">
      <a:defRPr kumimoji="1" sz="2242" kern="1200">
        <a:solidFill>
          <a:schemeClr val="tx1"/>
        </a:solidFill>
        <a:latin typeface="+mn-lt"/>
        <a:ea typeface="+mn-ea"/>
        <a:cs typeface="+mn-cs"/>
      </a:defRPr>
    </a:lvl7pPr>
    <a:lvl8pPr marL="3985849" algn="l" defTabSz="1138814" rtl="0" eaLnBrk="1" latinLnBrk="0" hangingPunct="1">
      <a:defRPr kumimoji="1" sz="2242" kern="1200">
        <a:solidFill>
          <a:schemeClr val="tx1"/>
        </a:solidFill>
        <a:latin typeface="+mn-lt"/>
        <a:ea typeface="+mn-ea"/>
        <a:cs typeface="+mn-cs"/>
      </a:defRPr>
    </a:lvl8pPr>
    <a:lvl9pPr marL="4555256" algn="l" defTabSz="1138814" rtl="0" eaLnBrk="1" latinLnBrk="0" hangingPunct="1">
      <a:defRPr kumimoji="1" sz="224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83C3"/>
    <a:srgbClr val="F9E0CD"/>
    <a:srgbClr val="F0A22E"/>
    <a:srgbClr val="F6C782"/>
    <a:srgbClr val="FCF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9" d="100"/>
          <a:sy n="69" d="100"/>
        </p:scale>
        <p:origin x="7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______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xml"/><Relationship Id="rId4" Type="http://schemas.openxmlformats.org/officeDocument/2006/relationships/package" Target="../embeddings/Microsoft_Excel_______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入 港 船 舶（隻数</a:t>
            </a:r>
            <a:r>
              <a:rPr lang="ja-JP" altLang="en-US" sz="1200" dirty="0" smtClean="0"/>
              <a:t>）（外航</a:t>
            </a:r>
            <a:r>
              <a:rPr lang="en-US" altLang="ja-JP" sz="1200" dirty="0" smtClean="0"/>
              <a:t>+</a:t>
            </a:r>
            <a:r>
              <a:rPr lang="ja-JP" altLang="en-US" sz="1200" dirty="0" smtClean="0"/>
              <a:t>内航）</a:t>
            </a:r>
            <a:endParaRPr lang="ja-JP" altLang="en-US" sz="1200" dirty="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4938861119677707E-2"/>
          <c:y val="0.25643430350756086"/>
          <c:w val="0.92313450553670906"/>
          <c:h val="0.53598910264393107"/>
        </c:manualLayout>
      </c:layout>
      <c:lineChart>
        <c:grouping val="standard"/>
        <c:varyColors val="0"/>
        <c:ser>
          <c:idx val="0"/>
          <c:order val="0"/>
          <c:tx>
            <c:strRef>
              <c:f>Sheet1!$B$1</c:f>
              <c:strCache>
                <c:ptCount val="1"/>
                <c:pt idx="0">
                  <c:v>入 港 船 舶（隻数）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(H26)</c:v>
                </c:pt>
                <c:pt idx="1">
                  <c:v>2015
(H27)</c:v>
                </c:pt>
                <c:pt idx="2">
                  <c:v>2016
(H28)</c:v>
                </c:pt>
                <c:pt idx="3">
                  <c:v>2017
(H29)</c:v>
                </c:pt>
                <c:pt idx="4">
                  <c:v>2018
(H30)</c:v>
                </c:pt>
              </c:strCache>
            </c:strRef>
          </c:cat>
          <c:val>
            <c:numRef>
              <c:f>Sheet1!$B$2:$B$6</c:f>
              <c:numCache>
                <c:formatCode>#,##0_);[Red]\(#,##0\)</c:formatCode>
                <c:ptCount val="5"/>
                <c:pt idx="0">
                  <c:v>23501</c:v>
                </c:pt>
                <c:pt idx="1">
                  <c:v>22583</c:v>
                </c:pt>
                <c:pt idx="2">
                  <c:v>22855</c:v>
                </c:pt>
                <c:pt idx="3">
                  <c:v>23280</c:v>
                </c:pt>
                <c:pt idx="4">
                  <c:v>23109</c:v>
                </c:pt>
              </c:numCache>
            </c:numRef>
          </c:val>
          <c:smooth val="0"/>
        </c:ser>
        <c:dLbls>
          <c:dLblPos val="t"/>
          <c:showLegendKey val="0"/>
          <c:showVal val="1"/>
          <c:showCatName val="0"/>
          <c:showSerName val="0"/>
          <c:showPercent val="0"/>
          <c:showBubbleSize val="0"/>
        </c:dLbls>
        <c:marker val="1"/>
        <c:smooth val="0"/>
        <c:axId val="449574144"/>
        <c:axId val="396055840"/>
      </c:lineChart>
      <c:catAx>
        <c:axId val="44957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96055840"/>
        <c:crosses val="autoZero"/>
        <c:auto val="1"/>
        <c:lblAlgn val="ctr"/>
        <c:lblOffset val="100"/>
        <c:noMultiLvlLbl val="0"/>
      </c:catAx>
      <c:valAx>
        <c:axId val="396055840"/>
        <c:scaling>
          <c:orientation val="minMax"/>
        </c:scaling>
        <c:delete val="1"/>
        <c:axPos val="l"/>
        <c:numFmt formatCode="#,##0_);[Red]\(#,##0\)" sourceLinked="1"/>
        <c:majorTickMark val="none"/>
        <c:minorTickMark val="none"/>
        <c:tickLblPos val="nextTo"/>
        <c:crossAx val="449574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経常収支比率</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1.8937939859245045E-3"/>
          <c:y val="0.26077124183006534"/>
          <c:w val="0.99133500443353118"/>
          <c:h val="0.44951715686274507"/>
        </c:manualLayout>
      </c:layout>
      <c:lineChart>
        <c:grouping val="standard"/>
        <c:varyColors val="0"/>
        <c:ser>
          <c:idx val="0"/>
          <c:order val="0"/>
          <c:tx>
            <c:strRef>
              <c:f>グラフ元データ!$A$10</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172576316503492"/>
                  <c:y val="-2.5760610736571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1335906535231297E-2"/>
                  <c:y val="8.57728034347976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1426914944410345E-2"/>
                  <c:y val="-8.64209115281501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127412864061273E-2"/>
                  <c:y val="-5.80473637176050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1568787940795306E-3"/>
                  <c:y val="-3.4402740542150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グラフ元データ!$B$9:$F$9</c:f>
              <c:strCache>
                <c:ptCount val="5"/>
                <c:pt idx="0">
                  <c:v>2014
(H26)</c:v>
                </c:pt>
                <c:pt idx="1">
                  <c:v>2015
(H27)</c:v>
                </c:pt>
                <c:pt idx="2">
                  <c:v>2016
(H28)</c:v>
                </c:pt>
                <c:pt idx="3">
                  <c:v>2017
(H29)</c:v>
                </c:pt>
                <c:pt idx="4">
                  <c:v>2018
(H30)</c:v>
                </c:pt>
              </c:strCache>
            </c:strRef>
          </c:cat>
          <c:val>
            <c:numRef>
              <c:f>グラフ元データ!$B$10:$F$10</c:f>
              <c:numCache>
                <c:formatCode>#,##0.0%;\△#,##0.0%</c:formatCode>
                <c:ptCount val="5"/>
                <c:pt idx="0">
                  <c:v>1.0893302757885641</c:v>
                </c:pt>
                <c:pt idx="1">
                  <c:v>1.0143413573650215</c:v>
                </c:pt>
                <c:pt idx="2">
                  <c:v>1.0698497154022435</c:v>
                </c:pt>
                <c:pt idx="3">
                  <c:v>1.1250608919306937</c:v>
                </c:pt>
                <c:pt idx="4" formatCode="0.0%">
                  <c:v>1.3006734004395999</c:v>
                </c:pt>
              </c:numCache>
            </c:numRef>
          </c:val>
          <c:smooth val="0"/>
        </c:ser>
        <c:ser>
          <c:idx val="1"/>
          <c:order val="1"/>
          <c:tx>
            <c:strRef>
              <c:f>グラフ元データ!$A$11</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3935031716799673"/>
                  <c:y val="-0.1250681411974978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3501748277686875E-2"/>
                  <c:y val="5.83079690969437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452288384148421E-2"/>
                  <c:y val="-7.22341376228775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309801514221402E-2"/>
                  <c:y val="8.85492999702114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グラフ元データ!$B$9:$F$9</c:f>
              <c:strCache>
                <c:ptCount val="5"/>
                <c:pt idx="0">
                  <c:v>2014
(H26)</c:v>
                </c:pt>
                <c:pt idx="1">
                  <c:v>2015
(H27)</c:v>
                </c:pt>
                <c:pt idx="2">
                  <c:v>2016
(H28)</c:v>
                </c:pt>
                <c:pt idx="3">
                  <c:v>2017
(H29)</c:v>
                </c:pt>
                <c:pt idx="4">
                  <c:v>2018
(H30)</c:v>
                </c:pt>
              </c:strCache>
            </c:strRef>
          </c:cat>
          <c:val>
            <c:numRef>
              <c:f>グラフ元データ!$B$11:$F$11</c:f>
              <c:numCache>
                <c:formatCode>#,##0.0%;\△#,##0.0%</c:formatCode>
                <c:ptCount val="5"/>
                <c:pt idx="0">
                  <c:v>1.1096829082526343</c:v>
                </c:pt>
                <c:pt idx="1">
                  <c:v>0.24645850806596964</c:v>
                </c:pt>
                <c:pt idx="2">
                  <c:v>0.63728611426750037</c:v>
                </c:pt>
                <c:pt idx="3">
                  <c:v>0.49556407399685226</c:v>
                </c:pt>
                <c:pt idx="4" formatCode="0.0%">
                  <c:v>1.1039888773515201</c:v>
                </c:pt>
              </c:numCache>
            </c:numRef>
          </c:val>
          <c:smooth val="0"/>
        </c:ser>
        <c:ser>
          <c:idx val="2"/>
          <c:order val="2"/>
          <c:tx>
            <c:strRef>
              <c:f>グラフ元データ!$A$12</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2280868403626267"/>
                  <c:y val="7.56743760546721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395044676352227E-2"/>
                  <c:y val="-0.1149132409889782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122911124752664E-2"/>
                  <c:y val="-0.145160857908847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3006957233476573E-3"/>
                  <c:y val="-0.1590862377122430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9831243525296951E-2"/>
                  <c:y val="-0.15673592164747938"/>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1758548375630908"/>
                      <c:h val="0.1551642156862745"/>
                    </c:manualLayout>
                  </c15:layout>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グラフ元データ!$B$9:$F$9</c:f>
              <c:strCache>
                <c:ptCount val="5"/>
                <c:pt idx="0">
                  <c:v>2014
(H26)</c:v>
                </c:pt>
                <c:pt idx="1">
                  <c:v>2015
(H27)</c:v>
                </c:pt>
                <c:pt idx="2">
                  <c:v>2016
(H28)</c:v>
                </c:pt>
                <c:pt idx="3">
                  <c:v>2017
(H29)</c:v>
                </c:pt>
                <c:pt idx="4">
                  <c:v>2018
(H30)</c:v>
                </c:pt>
              </c:strCache>
            </c:strRef>
          </c:cat>
          <c:val>
            <c:numRef>
              <c:f>グラフ元データ!$B$12:$F$12</c:f>
              <c:numCache>
                <c:formatCode>#,##0.0%;\△#,##0.0%</c:formatCode>
                <c:ptCount val="5"/>
                <c:pt idx="0">
                  <c:v>1.0890455935795087</c:v>
                </c:pt>
                <c:pt idx="1">
                  <c:v>1.090586980503824</c:v>
                </c:pt>
                <c:pt idx="2">
                  <c:v>1.0802054217041099</c:v>
                </c:pt>
                <c:pt idx="3">
                  <c:v>1.1422944701137299</c:v>
                </c:pt>
                <c:pt idx="4" formatCode="0.0%">
                  <c:v>1.3035262441822</c:v>
                </c:pt>
              </c:numCache>
            </c:numRef>
          </c:val>
          <c:smooth val="0"/>
        </c:ser>
        <c:ser>
          <c:idx val="3"/>
          <c:order val="3"/>
          <c:tx>
            <c:strRef>
              <c:f>グラフ元データ!$A$13</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4.2972341586522064E-2"/>
                  <c:y val="-9.62500000000000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2111724984653E-2"/>
                  <c:y val="-3.91934763181411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5487133006326859E-2"/>
                  <c:y val="-0.2292066993464052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7030A0"/>
                      </a:solidFill>
                      <a:round/>
                    </a:ln>
                    <a:effectLst/>
                  </c:spPr>
                </c15:leaderLines>
              </c:ext>
            </c:extLst>
          </c:dLbls>
          <c:cat>
            <c:strRef>
              <c:f>グラフ元データ!$B$9:$F$9</c:f>
              <c:strCache>
                <c:ptCount val="5"/>
                <c:pt idx="0">
                  <c:v>2014
(H26)</c:v>
                </c:pt>
                <c:pt idx="1">
                  <c:v>2015
(H27)</c:v>
                </c:pt>
                <c:pt idx="2">
                  <c:v>2016
(H28)</c:v>
                </c:pt>
                <c:pt idx="3">
                  <c:v>2017
(H29)</c:v>
                </c:pt>
                <c:pt idx="4">
                  <c:v>2018
(H30)</c:v>
                </c:pt>
              </c:strCache>
            </c:strRef>
          </c:cat>
          <c:val>
            <c:numRef>
              <c:f>グラフ元データ!$B$13:$F$13</c:f>
              <c:numCache>
                <c:formatCode>#,##0.0%;\△#,##0.0%</c:formatCode>
                <c:ptCount val="5"/>
                <c:pt idx="0">
                  <c:v>1.335</c:v>
                </c:pt>
                <c:pt idx="1">
                  <c:v>1.371</c:v>
                </c:pt>
                <c:pt idx="2">
                  <c:v>0.66700000000000004</c:v>
                </c:pt>
                <c:pt idx="3">
                  <c:v>1.492</c:v>
                </c:pt>
              </c:numCache>
            </c:numRef>
          </c:val>
          <c:smooth val="0"/>
        </c:ser>
        <c:dLbls>
          <c:dLblPos val="t"/>
          <c:showLegendKey val="0"/>
          <c:showVal val="1"/>
          <c:showCatName val="0"/>
          <c:showSerName val="0"/>
          <c:showPercent val="0"/>
          <c:showBubbleSize val="0"/>
        </c:dLbls>
        <c:marker val="1"/>
        <c:smooth val="0"/>
        <c:axId val="451853048"/>
        <c:axId val="451856968"/>
      </c:lineChart>
      <c:catAx>
        <c:axId val="45185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51856968"/>
        <c:crosses val="autoZero"/>
        <c:auto val="1"/>
        <c:lblAlgn val="ctr"/>
        <c:lblOffset val="100"/>
        <c:noMultiLvlLbl val="0"/>
      </c:catAx>
      <c:valAx>
        <c:axId val="451856968"/>
        <c:scaling>
          <c:orientation val="minMax"/>
        </c:scaling>
        <c:delete val="1"/>
        <c:axPos val="l"/>
        <c:numFmt formatCode="#,##0.0%;\△#,##0.0%" sourceLinked="1"/>
        <c:majorTickMark val="none"/>
        <c:minorTickMark val="none"/>
        <c:tickLblPos val="nextTo"/>
        <c:crossAx val="451853048"/>
        <c:crosses val="autoZero"/>
        <c:crossBetween val="between"/>
      </c:valAx>
      <c:spPr>
        <a:noFill/>
        <a:ln>
          <a:noFill/>
        </a:ln>
        <a:effectLst/>
      </c:spPr>
    </c:plotArea>
    <c:legend>
      <c:legendPos val="r"/>
      <c:layout>
        <c:manualLayout>
          <c:xMode val="edge"/>
          <c:yMode val="edge"/>
          <c:x val="1.9458467938123784E-2"/>
          <c:y val="0.87204845084019667"/>
          <c:w val="0.96321479812223243"/>
          <c:h val="0.1273134823664283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600"/>
              <a:t>上屋倉庫</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4827610720125116E-2"/>
          <c:y val="0.26165436654366542"/>
          <c:w val="0.95034477855974975"/>
          <c:h val="0.47854602296022958"/>
        </c:manualLayout>
      </c:layout>
      <c:lineChart>
        <c:grouping val="standard"/>
        <c:varyColors val="0"/>
        <c:ser>
          <c:idx val="0"/>
          <c:order val="0"/>
          <c:tx>
            <c:strRef>
              <c:f>グラフ元データ!$A$31</c:f>
              <c:strCache>
                <c:ptCount val="1"/>
                <c:pt idx="0">
                  <c:v>上屋倉庫収益（税込み）</c:v>
                </c:pt>
              </c:strCache>
            </c:strRef>
          </c:tx>
          <c:spPr>
            <a:ln w="28575" cap="rnd">
              <a:solidFill>
                <a:srgbClr val="5FCBEF"/>
              </a:solidFill>
              <a:round/>
            </a:ln>
            <a:effectLst/>
          </c:spPr>
          <c:marker>
            <c:symbol val="circle"/>
            <c:size val="5"/>
            <c:spPr>
              <a:solidFill>
                <a:srgbClr val="5FCBEF"/>
              </a:solidFill>
              <a:ln w="9525">
                <a:solidFill>
                  <a:srgbClr val="5FCBEF"/>
                </a:solidFill>
              </a:ln>
              <a:effectLst/>
            </c:spPr>
          </c:marker>
          <c:dLbls>
            <c:dLbl>
              <c:idx val="2"/>
              <c:layout>
                <c:manualLayout>
                  <c:x val="-0.1045343712234308"/>
                  <c:y val="-9.96130586305863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2040182697092486"/>
                  <c:y val="-0.1862161746617466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4644735906732071E-2"/>
                  <c:y val="-7.60762607626076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グラフ元データ!$B$30:$F$30</c:f>
              <c:strCache>
                <c:ptCount val="5"/>
                <c:pt idx="0">
                  <c:v>2014
(H26)</c:v>
                </c:pt>
                <c:pt idx="1">
                  <c:v>2015
(H27)</c:v>
                </c:pt>
                <c:pt idx="2">
                  <c:v>2016
(H28)</c:v>
                </c:pt>
                <c:pt idx="3">
                  <c:v>2017
(H29)</c:v>
                </c:pt>
                <c:pt idx="4">
                  <c:v>2018
(H30)</c:v>
                </c:pt>
              </c:strCache>
            </c:strRef>
          </c:cat>
          <c:val>
            <c:numRef>
              <c:f>グラフ元データ!$B$31:$F$31</c:f>
              <c:numCache>
                <c:formatCode>#,##0"百万円";[Red]\-#,##0"百万円"</c:formatCode>
                <c:ptCount val="5"/>
                <c:pt idx="0">
                  <c:v>3593</c:v>
                </c:pt>
                <c:pt idx="1">
                  <c:v>3787</c:v>
                </c:pt>
                <c:pt idx="2">
                  <c:v>3763</c:v>
                </c:pt>
                <c:pt idx="3">
                  <c:v>3791</c:v>
                </c:pt>
                <c:pt idx="4">
                  <c:v>3956</c:v>
                </c:pt>
              </c:numCache>
            </c:numRef>
          </c:val>
          <c:smooth val="0"/>
        </c:ser>
        <c:dLbls>
          <c:dLblPos val="t"/>
          <c:showLegendKey val="0"/>
          <c:showVal val="1"/>
          <c:showCatName val="0"/>
          <c:showSerName val="0"/>
          <c:showPercent val="0"/>
          <c:showBubbleSize val="0"/>
        </c:dLbls>
        <c:marker val="1"/>
        <c:smooth val="0"/>
        <c:axId val="451853440"/>
        <c:axId val="451857752"/>
      </c:lineChart>
      <c:dateAx>
        <c:axId val="451853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51857752"/>
        <c:crosses val="autoZero"/>
        <c:auto val="0"/>
        <c:lblOffset val="100"/>
        <c:baseTimeUnit val="days"/>
      </c:dateAx>
      <c:valAx>
        <c:axId val="451857752"/>
        <c:scaling>
          <c:orientation val="minMax"/>
          <c:max val="4580"/>
          <c:min val="3400"/>
        </c:scaling>
        <c:delete val="1"/>
        <c:axPos val="l"/>
        <c:majorGridlines>
          <c:spPr>
            <a:ln w="9525" cap="flat" cmpd="sng" algn="ctr">
              <a:solidFill>
                <a:schemeClr val="tx1">
                  <a:lumMod val="15000"/>
                  <a:lumOff val="85000"/>
                </a:schemeClr>
              </a:solidFill>
              <a:round/>
            </a:ln>
            <a:effectLst/>
          </c:spPr>
        </c:majorGridlines>
        <c:numFmt formatCode="#,##0&quot;百万円&quot;;[Red]\-#,##0&quot;百万円&quot;" sourceLinked="1"/>
        <c:majorTickMark val="out"/>
        <c:minorTickMark val="none"/>
        <c:tickLblPos val="nextTo"/>
        <c:crossAx val="451853440"/>
        <c:crossesAt val="1"/>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ysClr val="windowText" lastClr="000000"/>
                </a:solidFill>
                <a:latin typeface="+mn-lt"/>
                <a:ea typeface="+mn-ea"/>
                <a:cs typeface="+mn-cs"/>
              </a:defRPr>
            </a:pPr>
            <a:r>
              <a:rPr lang="ja-JP" altLang="en-US" sz="2800" b="1" i="0" baseline="0" dirty="0">
                <a:effectLst/>
              </a:rPr>
              <a:t>港湾</a:t>
            </a:r>
            <a:r>
              <a:rPr lang="ja-JP" altLang="ja-JP" sz="2800" b="1" i="0" baseline="0" dirty="0">
                <a:effectLst/>
              </a:rPr>
              <a:t>施設提供事業の累積資金残高（今後</a:t>
            </a:r>
            <a:r>
              <a:rPr lang="en-US" altLang="ja-JP" sz="2800" b="1" i="0" baseline="0" dirty="0">
                <a:effectLst/>
              </a:rPr>
              <a:t>10</a:t>
            </a:r>
            <a:r>
              <a:rPr lang="ja-JP" altLang="ja-JP" sz="2800" b="1" i="0" baseline="0" dirty="0">
                <a:effectLst/>
              </a:rPr>
              <a:t>年間）</a:t>
            </a:r>
            <a:endParaRPr lang="ja-JP" altLang="ja-JP" sz="2800" b="1" dirty="0">
              <a:effectLst/>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8.8484937001106628E-2"/>
          <c:y val="0.20972222222222223"/>
          <c:w val="0.88445479763783452"/>
          <c:h val="0.62871172353455818"/>
        </c:manualLayout>
      </c:layout>
      <c:lineChart>
        <c:grouping val="standard"/>
        <c:varyColors val="0"/>
        <c:ser>
          <c:idx val="0"/>
          <c:order val="0"/>
          <c:tx>
            <c:strRef>
              <c:f>グラフ!$A$3</c:f>
              <c:strCache>
                <c:ptCount val="1"/>
                <c:pt idx="0">
                  <c:v>累積資金残高</c:v>
                </c:pt>
              </c:strCache>
            </c:strRef>
          </c:tx>
          <c:spPr>
            <a:ln w="44450" cap="rnd">
              <a:solidFill>
                <a:srgbClr val="5FCBEF">
                  <a:alpha val="75000"/>
                </a:srgbClr>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グラフ!$B$2:$N$2</c:f>
              <c:strCache>
                <c:ptCount val="12"/>
                <c:pt idx="0">
                  <c:v>2018
(H30)</c:v>
                </c:pt>
                <c:pt idx="1">
                  <c:v>2019
(R1)</c:v>
                </c:pt>
                <c:pt idx="2">
                  <c:v>2020
(R2)</c:v>
                </c:pt>
                <c:pt idx="3">
                  <c:v>2021
(R3)</c:v>
                </c:pt>
                <c:pt idx="4">
                  <c:v>2022
(R4)</c:v>
                </c:pt>
                <c:pt idx="5">
                  <c:v>2023
(R5)</c:v>
                </c:pt>
                <c:pt idx="6">
                  <c:v>2024
(R6)</c:v>
                </c:pt>
                <c:pt idx="7">
                  <c:v>2025
(R7)</c:v>
                </c:pt>
                <c:pt idx="8">
                  <c:v>2026
(R8)</c:v>
                </c:pt>
                <c:pt idx="9">
                  <c:v>2027
(R9)</c:v>
                </c:pt>
                <c:pt idx="10">
                  <c:v>2028
(R10)</c:v>
                </c:pt>
                <c:pt idx="11">
                  <c:v>2029
(R11)</c:v>
                </c:pt>
              </c:strCache>
            </c:strRef>
          </c:cat>
          <c:val>
            <c:numRef>
              <c:f>グラフ!$B$3:$N$3</c:f>
              <c:numCache>
                <c:formatCode>General</c:formatCode>
                <c:ptCount val="12"/>
                <c:pt idx="0">
                  <c:v>21</c:v>
                </c:pt>
                <c:pt idx="1">
                  <c:v>33</c:v>
                </c:pt>
                <c:pt idx="2">
                  <c:v>61</c:v>
                </c:pt>
                <c:pt idx="3">
                  <c:v>67</c:v>
                </c:pt>
                <c:pt idx="4">
                  <c:v>58</c:v>
                </c:pt>
                <c:pt idx="5">
                  <c:v>54</c:v>
                </c:pt>
                <c:pt idx="6">
                  <c:v>53</c:v>
                </c:pt>
                <c:pt idx="7">
                  <c:v>63</c:v>
                </c:pt>
                <c:pt idx="8">
                  <c:v>72</c:v>
                </c:pt>
                <c:pt idx="9">
                  <c:v>79</c:v>
                </c:pt>
                <c:pt idx="10">
                  <c:v>82</c:v>
                </c:pt>
                <c:pt idx="11">
                  <c:v>88</c:v>
                </c:pt>
              </c:numCache>
            </c:numRef>
          </c:val>
          <c:smooth val="0"/>
        </c:ser>
        <c:dLbls>
          <c:showLegendKey val="0"/>
          <c:showVal val="0"/>
          <c:showCatName val="0"/>
          <c:showSerName val="0"/>
          <c:showPercent val="0"/>
          <c:showBubbleSize val="0"/>
        </c:dLbls>
        <c:marker val="1"/>
        <c:smooth val="0"/>
        <c:axId val="452205320"/>
        <c:axId val="452202184"/>
      </c:lineChart>
      <c:catAx>
        <c:axId val="452205320"/>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crossAx val="452202184"/>
        <c:crosses val="autoZero"/>
        <c:auto val="1"/>
        <c:lblAlgn val="ctr"/>
        <c:lblOffset val="100"/>
        <c:tickMarkSkip val="1"/>
        <c:noMultiLvlLbl val="0"/>
      </c:catAx>
      <c:valAx>
        <c:axId val="452202184"/>
        <c:scaling>
          <c:orientation val="minMax"/>
          <c:max val="120"/>
          <c:min val="0"/>
        </c:scaling>
        <c:delete val="0"/>
        <c:axPos val="l"/>
        <c:majorGridlines>
          <c:spPr>
            <a:ln w="9525" cap="flat" cmpd="sng" algn="ctr">
              <a:solidFill>
                <a:schemeClr val="bg2">
                  <a:lumMod val="75000"/>
                  <a:alpha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crossAx val="4522053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入 港 船 舶</a:t>
            </a:r>
            <a:r>
              <a:rPr lang="ja-JP" altLang="en-US" sz="1200" dirty="0" smtClean="0"/>
              <a:t>（千総トン数）（外航</a:t>
            </a:r>
            <a:r>
              <a:rPr lang="en-US" altLang="ja-JP" sz="1200" dirty="0" smtClean="0"/>
              <a:t>+</a:t>
            </a:r>
            <a:r>
              <a:rPr lang="ja-JP" altLang="en-US" sz="1200" dirty="0" smtClean="0"/>
              <a:t>内航）</a:t>
            </a:r>
            <a:endParaRPr lang="ja-JP" altLang="en-US" sz="1200" dirty="0"/>
          </a:p>
        </c:rich>
      </c:tx>
      <c:layout>
        <c:manualLayout>
          <c:xMode val="edge"/>
          <c:yMode val="edge"/>
          <c:x val="0.16378320189077011"/>
          <c:y val="3.90509091635879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入 港 船 舶（総トン数）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(H26)</c:v>
                </c:pt>
                <c:pt idx="1">
                  <c:v>2015
(H27)</c:v>
                </c:pt>
                <c:pt idx="2">
                  <c:v>2016
(H28)</c:v>
                </c:pt>
                <c:pt idx="3">
                  <c:v>2017
(H29)</c:v>
                </c:pt>
                <c:pt idx="4">
                  <c:v>2018
(H30)</c:v>
                </c:pt>
              </c:strCache>
            </c:strRef>
          </c:cat>
          <c:val>
            <c:numRef>
              <c:f>Sheet1!$B$2:$B$6</c:f>
              <c:numCache>
                <c:formatCode>#,##0_);[Red]\(#,##0\)</c:formatCode>
                <c:ptCount val="5"/>
                <c:pt idx="0">
                  <c:v>107036</c:v>
                </c:pt>
                <c:pt idx="1">
                  <c:v>103702</c:v>
                </c:pt>
                <c:pt idx="2">
                  <c:v>107972.391</c:v>
                </c:pt>
                <c:pt idx="3">
                  <c:v>110751</c:v>
                </c:pt>
                <c:pt idx="4">
                  <c:v>112964</c:v>
                </c:pt>
              </c:numCache>
            </c:numRef>
          </c:val>
          <c:smooth val="0"/>
        </c:ser>
        <c:dLbls>
          <c:dLblPos val="t"/>
          <c:showLegendKey val="0"/>
          <c:showVal val="1"/>
          <c:showCatName val="0"/>
          <c:showSerName val="0"/>
          <c:showPercent val="0"/>
          <c:showBubbleSize val="0"/>
        </c:dLbls>
        <c:marker val="1"/>
        <c:smooth val="0"/>
        <c:axId val="396059368"/>
        <c:axId val="396059760"/>
      </c:lineChart>
      <c:catAx>
        <c:axId val="39605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96059760"/>
        <c:crosses val="autoZero"/>
        <c:auto val="1"/>
        <c:lblAlgn val="ctr"/>
        <c:lblOffset val="100"/>
        <c:noMultiLvlLbl val="0"/>
      </c:catAx>
      <c:valAx>
        <c:axId val="396059760"/>
        <c:scaling>
          <c:orientation val="minMax"/>
        </c:scaling>
        <c:delete val="1"/>
        <c:axPos val="l"/>
        <c:numFmt formatCode="#,##0_);[Red]\(#,##0\)" sourceLinked="1"/>
        <c:majorTickMark val="none"/>
        <c:minorTickMark val="none"/>
        <c:tickLblPos val="nextTo"/>
        <c:crossAx val="396059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貨物量（千トン</a:t>
            </a:r>
            <a:r>
              <a:rPr lang="ja-JP" altLang="en-US" sz="1200" dirty="0" smtClean="0"/>
              <a:t>）（外貿</a:t>
            </a:r>
            <a:r>
              <a:rPr lang="en-US" altLang="ja-JP" sz="1200" dirty="0" smtClean="0"/>
              <a:t>+</a:t>
            </a:r>
            <a:r>
              <a:rPr lang="ja-JP" altLang="en-US" sz="1200" dirty="0" smtClean="0"/>
              <a:t>内貿）</a:t>
            </a:r>
            <a:endParaRPr lang="ja-JP" altLang="en-US" sz="1200" dirty="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貨物量（千トン）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(H26)</c:v>
                </c:pt>
                <c:pt idx="1">
                  <c:v>2015
(H27)</c:v>
                </c:pt>
                <c:pt idx="2">
                  <c:v>2016
(H28)</c:v>
                </c:pt>
                <c:pt idx="3">
                  <c:v>2017
(H29)</c:v>
                </c:pt>
                <c:pt idx="4">
                  <c:v>2018
(H30)</c:v>
                </c:pt>
              </c:strCache>
            </c:strRef>
          </c:cat>
          <c:val>
            <c:numRef>
              <c:f>Sheet1!$B$2:$B$6</c:f>
              <c:numCache>
                <c:formatCode>#,##0_);[Red]\(#,##0\)</c:formatCode>
                <c:ptCount val="5"/>
                <c:pt idx="0">
                  <c:v>86475</c:v>
                </c:pt>
                <c:pt idx="1">
                  <c:v>79972</c:v>
                </c:pt>
                <c:pt idx="2">
                  <c:v>82203.821999999986</c:v>
                </c:pt>
                <c:pt idx="3">
                  <c:v>84666</c:v>
                </c:pt>
                <c:pt idx="4">
                  <c:v>83793</c:v>
                </c:pt>
              </c:numCache>
            </c:numRef>
          </c:val>
          <c:smooth val="0"/>
        </c:ser>
        <c:dLbls>
          <c:dLblPos val="t"/>
          <c:showLegendKey val="0"/>
          <c:showVal val="1"/>
          <c:showCatName val="0"/>
          <c:showSerName val="0"/>
          <c:showPercent val="0"/>
          <c:showBubbleSize val="0"/>
        </c:dLbls>
        <c:marker val="1"/>
        <c:smooth val="0"/>
        <c:axId val="449472080"/>
        <c:axId val="449476784"/>
      </c:lineChart>
      <c:catAx>
        <c:axId val="44947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9476784"/>
        <c:crosses val="autoZero"/>
        <c:auto val="1"/>
        <c:lblAlgn val="ctr"/>
        <c:lblOffset val="100"/>
        <c:noMultiLvlLbl val="0"/>
      </c:catAx>
      <c:valAx>
        <c:axId val="449476784"/>
        <c:scaling>
          <c:orientation val="minMax"/>
        </c:scaling>
        <c:delete val="1"/>
        <c:axPos val="l"/>
        <c:numFmt formatCode="#,##0_);[Red]\(#,##0\)" sourceLinked="1"/>
        <c:majorTickMark val="none"/>
        <c:minorTickMark val="none"/>
        <c:tickLblPos val="nextTo"/>
        <c:crossAx val="449472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コンテナ個数（千</a:t>
            </a:r>
            <a:r>
              <a:rPr lang="en-US" altLang="ja-JP" sz="1200" dirty="0"/>
              <a:t>TEU</a:t>
            </a:r>
            <a:r>
              <a:rPr lang="ja-JP" altLang="en-US" sz="1200" dirty="0" smtClean="0"/>
              <a:t>）（外貿</a:t>
            </a:r>
            <a:r>
              <a:rPr lang="en-US" altLang="ja-JP" sz="1200" dirty="0" smtClean="0"/>
              <a:t>+</a:t>
            </a:r>
            <a:r>
              <a:rPr lang="ja-JP" altLang="en-US" sz="1200" dirty="0" smtClean="0"/>
              <a:t>内貿）</a:t>
            </a:r>
            <a:endParaRPr lang="ja-JP" altLang="en-US" sz="1200" dirty="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コンテナ個数（千TEU）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(H26)</c:v>
                </c:pt>
                <c:pt idx="1">
                  <c:v>2015
(H27)</c:v>
                </c:pt>
                <c:pt idx="2">
                  <c:v>2016
(H28)</c:v>
                </c:pt>
                <c:pt idx="3">
                  <c:v>2017
(H29)</c:v>
                </c:pt>
                <c:pt idx="4">
                  <c:v>2018
(H30)</c:v>
                </c:pt>
              </c:strCache>
            </c:strRef>
          </c:cat>
          <c:val>
            <c:numRef>
              <c:f>Sheet1!$B$2:$B$6</c:f>
              <c:numCache>
                <c:formatCode>#,##0_);[Red]\(#,##0\)</c:formatCode>
                <c:ptCount val="5"/>
                <c:pt idx="0">
                  <c:v>2438</c:v>
                </c:pt>
                <c:pt idx="1">
                  <c:v>2222</c:v>
                </c:pt>
                <c:pt idx="2">
                  <c:v>2217</c:v>
                </c:pt>
                <c:pt idx="3">
                  <c:v>2327</c:v>
                </c:pt>
                <c:pt idx="4">
                  <c:v>2413</c:v>
                </c:pt>
              </c:numCache>
            </c:numRef>
          </c:val>
          <c:smooth val="0"/>
        </c:ser>
        <c:dLbls>
          <c:dLblPos val="t"/>
          <c:showLegendKey val="0"/>
          <c:showVal val="1"/>
          <c:showCatName val="0"/>
          <c:showSerName val="0"/>
          <c:showPercent val="0"/>
          <c:showBubbleSize val="0"/>
        </c:dLbls>
        <c:marker val="1"/>
        <c:smooth val="0"/>
        <c:axId val="449472472"/>
        <c:axId val="449476392"/>
      </c:lineChart>
      <c:catAx>
        <c:axId val="44947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9476392"/>
        <c:crosses val="autoZero"/>
        <c:auto val="1"/>
        <c:lblAlgn val="ctr"/>
        <c:lblOffset val="100"/>
        <c:noMultiLvlLbl val="0"/>
      </c:catAx>
      <c:valAx>
        <c:axId val="449476392"/>
        <c:scaling>
          <c:orientation val="minMax"/>
        </c:scaling>
        <c:delete val="1"/>
        <c:axPos val="l"/>
        <c:numFmt formatCode="#,##0_);[Red]\(#,##0\)" sourceLinked="1"/>
        <c:majorTickMark val="none"/>
        <c:minorTickMark val="none"/>
        <c:tickLblPos val="nextTo"/>
        <c:crossAx val="449472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zh-TW" altLang="en-US" sz="1200" dirty="0"/>
              <a:t>船舶乗降人員（千人</a:t>
            </a:r>
            <a:r>
              <a:rPr lang="zh-TW" altLang="en-US" sz="1200" dirty="0" smtClean="0"/>
              <a:t>）</a:t>
            </a:r>
            <a:r>
              <a:rPr lang="ja-JP" altLang="en-US" sz="1200" dirty="0" smtClean="0"/>
              <a:t>（外航</a:t>
            </a:r>
            <a:r>
              <a:rPr lang="en-US" altLang="ja-JP" sz="1200" dirty="0" smtClean="0"/>
              <a:t>+</a:t>
            </a:r>
            <a:r>
              <a:rPr lang="ja-JP" altLang="en-US" sz="1200" dirty="0" smtClean="0"/>
              <a:t>内航）</a:t>
            </a:r>
            <a:endParaRPr lang="zh-TW" altLang="en-US" sz="1200" dirty="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船舶乗降人員（千人）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(H26)</c:v>
                </c:pt>
                <c:pt idx="1">
                  <c:v>2015
(H27)</c:v>
                </c:pt>
                <c:pt idx="2">
                  <c:v>2016
(H28)</c:v>
                </c:pt>
                <c:pt idx="3">
                  <c:v>2017
(H29)</c:v>
                </c:pt>
                <c:pt idx="4">
                  <c:v>2018
(H30)</c:v>
                </c:pt>
              </c:strCache>
            </c:strRef>
          </c:cat>
          <c:val>
            <c:numRef>
              <c:f>Sheet1!$B$2:$B$6</c:f>
              <c:numCache>
                <c:formatCode>#,##0_);[Red]\(#,##0\)</c:formatCode>
                <c:ptCount val="5"/>
                <c:pt idx="0">
                  <c:v>943.97</c:v>
                </c:pt>
                <c:pt idx="1">
                  <c:v>961.80200000000002</c:v>
                </c:pt>
                <c:pt idx="2">
                  <c:v>1075.6179999999999</c:v>
                </c:pt>
                <c:pt idx="3">
                  <c:v>1225.819</c:v>
                </c:pt>
                <c:pt idx="4">
                  <c:v>1238</c:v>
                </c:pt>
              </c:numCache>
            </c:numRef>
          </c:val>
          <c:smooth val="0"/>
        </c:ser>
        <c:dLbls>
          <c:dLblPos val="t"/>
          <c:showLegendKey val="0"/>
          <c:showVal val="1"/>
          <c:showCatName val="0"/>
          <c:showSerName val="0"/>
          <c:showPercent val="0"/>
          <c:showBubbleSize val="0"/>
        </c:dLbls>
        <c:marker val="1"/>
        <c:smooth val="0"/>
        <c:axId val="449478744"/>
        <c:axId val="449477176"/>
      </c:lineChart>
      <c:catAx>
        <c:axId val="44947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9477176"/>
        <c:crosses val="autoZero"/>
        <c:auto val="1"/>
        <c:lblAlgn val="ctr"/>
        <c:lblOffset val="100"/>
        <c:noMultiLvlLbl val="0"/>
      </c:catAx>
      <c:valAx>
        <c:axId val="449477176"/>
        <c:scaling>
          <c:orientation val="minMax"/>
        </c:scaling>
        <c:delete val="1"/>
        <c:axPos val="l"/>
        <c:numFmt formatCode="#,##0_);[Red]\(#,##0\)" sourceLinked="1"/>
        <c:majorTickMark val="none"/>
        <c:minorTickMark val="none"/>
        <c:tickLblPos val="nextTo"/>
        <c:crossAx val="449478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sz="1600"/>
              <a:t>荷役機械</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4827610720125116E-2"/>
          <c:y val="0.26165436654366542"/>
          <c:w val="0.95034477855974975"/>
          <c:h val="0.4716143911439114"/>
        </c:manualLayout>
      </c:layout>
      <c:lineChart>
        <c:grouping val="standard"/>
        <c:varyColors val="0"/>
        <c:ser>
          <c:idx val="0"/>
          <c:order val="0"/>
          <c:tx>
            <c:strRef>
              <c:f>グラフ元データ!$A$28</c:f>
              <c:strCache>
                <c:ptCount val="1"/>
                <c:pt idx="0">
                  <c:v>荷役機械収益（税込み）</c:v>
                </c:pt>
              </c:strCache>
            </c:strRef>
          </c:tx>
          <c:spPr>
            <a:ln w="28575" cap="rnd">
              <a:solidFill>
                <a:srgbClr val="5FCBEF"/>
              </a:solidFill>
              <a:round/>
            </a:ln>
            <a:effectLst/>
          </c:spPr>
          <c:marker>
            <c:symbol val="circle"/>
            <c:size val="5"/>
            <c:spPr>
              <a:solidFill>
                <a:srgbClr val="5FCBEF"/>
              </a:solidFill>
              <a:ln w="9525">
                <a:solidFill>
                  <a:srgbClr val="5FCBEF"/>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グラフ元データ!$B$27:$F$27</c:f>
              <c:strCache>
                <c:ptCount val="5"/>
                <c:pt idx="0">
                  <c:v>2014
(H26)</c:v>
                </c:pt>
                <c:pt idx="1">
                  <c:v>2015
(H27)</c:v>
                </c:pt>
                <c:pt idx="2">
                  <c:v>2016
(H28)</c:v>
                </c:pt>
                <c:pt idx="3">
                  <c:v>2017
(H29)</c:v>
                </c:pt>
                <c:pt idx="4">
                  <c:v>2018
(H30)</c:v>
                </c:pt>
              </c:strCache>
            </c:strRef>
          </c:cat>
          <c:val>
            <c:numRef>
              <c:f>グラフ元データ!$B$28:$F$28</c:f>
              <c:numCache>
                <c:formatCode>#,##0"百万円";[Red]\-#,##0"百万円"</c:formatCode>
                <c:ptCount val="5"/>
                <c:pt idx="0">
                  <c:v>54</c:v>
                </c:pt>
                <c:pt idx="1">
                  <c:v>45</c:v>
                </c:pt>
                <c:pt idx="2">
                  <c:v>48</c:v>
                </c:pt>
                <c:pt idx="3">
                  <c:v>40</c:v>
                </c:pt>
                <c:pt idx="4">
                  <c:v>40</c:v>
                </c:pt>
              </c:numCache>
            </c:numRef>
          </c:val>
          <c:smooth val="0"/>
        </c:ser>
        <c:dLbls>
          <c:dLblPos val="t"/>
          <c:showLegendKey val="0"/>
          <c:showVal val="1"/>
          <c:showCatName val="0"/>
          <c:showSerName val="0"/>
          <c:showPercent val="0"/>
          <c:showBubbleSize val="0"/>
        </c:dLbls>
        <c:marker val="1"/>
        <c:smooth val="0"/>
        <c:axId val="449477568"/>
        <c:axId val="449476000"/>
      </c:lineChart>
      <c:catAx>
        <c:axId val="449477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9476000"/>
        <c:crosses val="autoZero"/>
        <c:auto val="1"/>
        <c:lblAlgn val="ctr"/>
        <c:lblOffset val="100"/>
        <c:noMultiLvlLbl val="0"/>
      </c:catAx>
      <c:valAx>
        <c:axId val="449476000"/>
        <c:scaling>
          <c:orientation val="minMax"/>
          <c:min val="30"/>
        </c:scaling>
        <c:delete val="1"/>
        <c:axPos val="l"/>
        <c:numFmt formatCode="#,##0&quot;百万円&quot;;[Red]\-#,##0&quot;百万円&quot;" sourceLinked="1"/>
        <c:majorTickMark val="out"/>
        <c:minorTickMark val="none"/>
        <c:tickLblPos val="nextTo"/>
        <c:crossAx val="4494775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経費回収率</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1.8937939859245045E-3"/>
          <c:y val="0.22445588235294117"/>
          <c:w val="0.99133500443353118"/>
          <c:h val="0.50139633601429845"/>
        </c:manualLayout>
      </c:layout>
      <c:lineChart>
        <c:grouping val="standard"/>
        <c:varyColors val="0"/>
        <c:ser>
          <c:idx val="0"/>
          <c:order val="0"/>
          <c:tx>
            <c:strRef>
              <c:f>グラフ元データ!$A$22</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172576316503492"/>
                  <c:y val="-2.5760610736571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1335906535231297E-2"/>
                  <c:y val="8.57728034347976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1426914944410345E-2"/>
                  <c:y val="-8.64209115281501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2254962144464991E-2"/>
                  <c:y val="-5.80473637176050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8278084714548797E-2"/>
                  <c:y val="-4.85895144474233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グラフ元データ!$B$21:$F$21</c:f>
              <c:strCache>
                <c:ptCount val="5"/>
                <c:pt idx="0">
                  <c:v>2014
(H26)</c:v>
                </c:pt>
                <c:pt idx="1">
                  <c:v>2015
(H27)</c:v>
                </c:pt>
                <c:pt idx="2">
                  <c:v>2016
(H28)</c:v>
                </c:pt>
                <c:pt idx="3">
                  <c:v>2017
(H29)</c:v>
                </c:pt>
                <c:pt idx="4">
                  <c:v>2018
(H30)</c:v>
                </c:pt>
              </c:strCache>
            </c:strRef>
          </c:cat>
          <c:val>
            <c:numRef>
              <c:f>グラフ元データ!$B$22:$F$22</c:f>
              <c:numCache>
                <c:formatCode>#,##0.0%;\△#,##0.0%</c:formatCode>
                <c:ptCount val="5"/>
                <c:pt idx="0">
                  <c:v>0.89200000000000002</c:v>
                </c:pt>
                <c:pt idx="1">
                  <c:v>0.83499999999999996</c:v>
                </c:pt>
                <c:pt idx="2">
                  <c:v>0.88</c:v>
                </c:pt>
                <c:pt idx="3">
                  <c:v>0.92700000000000005</c:v>
                </c:pt>
                <c:pt idx="4" formatCode="0.0%">
                  <c:v>1.2390000000000001</c:v>
                </c:pt>
              </c:numCache>
            </c:numRef>
          </c:val>
          <c:smooth val="0"/>
        </c:ser>
        <c:ser>
          <c:idx val="1"/>
          <c:order val="1"/>
          <c:tx>
            <c:strRef>
              <c:f>グラフ元データ!$A$23</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3935031716799673"/>
                  <c:y val="-0.1250681411974978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3501748277686875E-2"/>
                  <c:y val="5.83079690969437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452288384148421E-2"/>
                  <c:y val="-7.22341376228775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445945024213901E-2"/>
                  <c:y val="-7.69630622579684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グラフ元データ!$B$21:$F$21</c:f>
              <c:strCache>
                <c:ptCount val="5"/>
                <c:pt idx="0">
                  <c:v>2014
(H26)</c:v>
                </c:pt>
                <c:pt idx="1">
                  <c:v>2015
(H27)</c:v>
                </c:pt>
                <c:pt idx="2">
                  <c:v>2016
(H28)</c:v>
                </c:pt>
                <c:pt idx="3">
                  <c:v>2017
(H29)</c:v>
                </c:pt>
                <c:pt idx="4">
                  <c:v>2018
(H30)</c:v>
                </c:pt>
              </c:strCache>
            </c:strRef>
          </c:cat>
          <c:val>
            <c:numRef>
              <c:f>グラフ元データ!$B$23:$F$23</c:f>
              <c:numCache>
                <c:formatCode>#,##0.0%;\△#,##0.0%</c:formatCode>
                <c:ptCount val="5"/>
                <c:pt idx="0">
                  <c:v>1.1100000000000001</c:v>
                </c:pt>
                <c:pt idx="1">
                  <c:v>0.246</c:v>
                </c:pt>
                <c:pt idx="2">
                  <c:v>0.63700000000000001</c:v>
                </c:pt>
                <c:pt idx="3">
                  <c:v>0.495</c:v>
                </c:pt>
                <c:pt idx="4" formatCode="0.0%">
                  <c:v>0.70499999999999996</c:v>
                </c:pt>
              </c:numCache>
            </c:numRef>
          </c:val>
          <c:smooth val="0"/>
        </c:ser>
        <c:ser>
          <c:idx val="2"/>
          <c:order val="2"/>
          <c:tx>
            <c:strRef>
              <c:f>グラフ元データ!$A$24</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2280868403626267"/>
                  <c:y val="7.56743760546721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6625571243434964E-2"/>
                  <c:y val="-7.70818439082514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294863924698021E-2"/>
                  <c:y val="-8.84137622877569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294352363412977E-2"/>
                  <c:y val="-9.76102174560620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815053543414501E-2"/>
                  <c:y val="-0.1337101578790586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グラフ元データ!$B$21:$F$21</c:f>
              <c:strCache>
                <c:ptCount val="5"/>
                <c:pt idx="0">
                  <c:v>2014
(H26)</c:v>
                </c:pt>
                <c:pt idx="1">
                  <c:v>2015
(H27)</c:v>
                </c:pt>
                <c:pt idx="2">
                  <c:v>2016
(H28)</c:v>
                </c:pt>
                <c:pt idx="3">
                  <c:v>2017
(H29)</c:v>
                </c:pt>
                <c:pt idx="4">
                  <c:v>2018
(H30)</c:v>
                </c:pt>
              </c:strCache>
            </c:strRef>
          </c:cat>
          <c:val>
            <c:numRef>
              <c:f>グラフ元データ!$B$24:$F$24</c:f>
              <c:numCache>
                <c:formatCode>#,##0.0%;\△#,##0.0%</c:formatCode>
                <c:ptCount val="5"/>
                <c:pt idx="0">
                  <c:v>0.88700000000000001</c:v>
                </c:pt>
                <c:pt idx="1">
                  <c:v>0.89300000000000002</c:v>
                </c:pt>
                <c:pt idx="2">
                  <c:v>0.88600000000000001</c:v>
                </c:pt>
                <c:pt idx="3">
                  <c:v>0.93899999999999995</c:v>
                </c:pt>
                <c:pt idx="4" formatCode="0.0%">
                  <c:v>1.2470000000000001</c:v>
                </c:pt>
              </c:numCache>
            </c:numRef>
          </c:val>
          <c:smooth val="0"/>
        </c:ser>
        <c:ser>
          <c:idx val="3"/>
          <c:order val="3"/>
          <c:tx>
            <c:strRef>
              <c:f>グラフ元データ!$A$25</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1.8144771450913484E-2"/>
                  <c:y val="-0.1533169934640522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474660664347509E-2"/>
                  <c:y val="-5.33802502234138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7030A0"/>
                      </a:solidFill>
                      <a:round/>
                    </a:ln>
                    <a:effectLst/>
                  </c:spPr>
                </c15:leaderLines>
              </c:ext>
            </c:extLst>
          </c:dLbls>
          <c:cat>
            <c:strRef>
              <c:f>グラフ元データ!$B$21:$F$21</c:f>
              <c:strCache>
                <c:ptCount val="5"/>
                <c:pt idx="0">
                  <c:v>2014
(H26)</c:v>
                </c:pt>
                <c:pt idx="1">
                  <c:v>2015
(H27)</c:v>
                </c:pt>
                <c:pt idx="2">
                  <c:v>2016
(H28)</c:v>
                </c:pt>
                <c:pt idx="3">
                  <c:v>2017
(H29)</c:v>
                </c:pt>
                <c:pt idx="4">
                  <c:v>2018
(H30)</c:v>
                </c:pt>
              </c:strCache>
            </c:strRef>
          </c:cat>
          <c:val>
            <c:numRef>
              <c:f>グラフ元データ!$B$25:$F$25</c:f>
              <c:numCache>
                <c:formatCode>#,##0.0%;\△#,##0.0%</c:formatCode>
                <c:ptCount val="5"/>
                <c:pt idx="0">
                  <c:v>1.1950000000000001</c:v>
                </c:pt>
                <c:pt idx="1">
                  <c:v>1.2529999999999999</c:v>
                </c:pt>
                <c:pt idx="2">
                  <c:v>1.302</c:v>
                </c:pt>
                <c:pt idx="3">
                  <c:v>1.3979999999999999</c:v>
                </c:pt>
              </c:numCache>
            </c:numRef>
          </c:val>
          <c:smooth val="0"/>
        </c:ser>
        <c:dLbls>
          <c:dLblPos val="t"/>
          <c:showLegendKey val="0"/>
          <c:showVal val="1"/>
          <c:showCatName val="0"/>
          <c:showSerName val="0"/>
          <c:showPercent val="0"/>
          <c:showBubbleSize val="0"/>
        </c:dLbls>
        <c:marker val="1"/>
        <c:smooth val="0"/>
        <c:axId val="449479136"/>
        <c:axId val="449471688"/>
      </c:lineChart>
      <c:catAx>
        <c:axId val="44947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9471688"/>
        <c:crosses val="autoZero"/>
        <c:auto val="1"/>
        <c:lblAlgn val="ctr"/>
        <c:lblOffset val="100"/>
        <c:noMultiLvlLbl val="0"/>
      </c:catAx>
      <c:valAx>
        <c:axId val="449471688"/>
        <c:scaling>
          <c:orientation val="minMax"/>
        </c:scaling>
        <c:delete val="1"/>
        <c:axPos val="l"/>
        <c:numFmt formatCode="#,##0.0%;\△#,##0.0%" sourceLinked="1"/>
        <c:majorTickMark val="none"/>
        <c:minorTickMark val="none"/>
        <c:tickLblPos val="nextTo"/>
        <c:crossAx val="449479136"/>
        <c:crosses val="autoZero"/>
        <c:crossBetween val="between"/>
      </c:valAx>
      <c:spPr>
        <a:noFill/>
        <a:ln>
          <a:noFill/>
        </a:ln>
        <a:effectLst/>
      </c:spPr>
    </c:plotArea>
    <c:legend>
      <c:legendPos val="r"/>
      <c:layout>
        <c:manualLayout>
          <c:xMode val="edge"/>
          <c:yMode val="edge"/>
          <c:x val="1.9458467938123784E-2"/>
          <c:y val="0.87204845084019667"/>
          <c:w val="0.96321479812223243"/>
          <c:h val="0.1273134823664283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施設稼働状況</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8.6649955664688649E-3"/>
          <c:y val="0.24658437593089066"/>
          <c:w val="0.99133500443353118"/>
          <c:h val="0.43914133986928106"/>
        </c:manualLayout>
      </c:layout>
      <c:lineChart>
        <c:grouping val="standard"/>
        <c:varyColors val="0"/>
        <c:ser>
          <c:idx val="0"/>
          <c:order val="0"/>
          <c:tx>
            <c:strRef>
              <c:f>グラフ元データ!$A$17</c:f>
              <c:strCache>
                <c:ptCount val="1"/>
                <c:pt idx="0">
                  <c:v>ガントリークレーン1基当たりの稼働時間</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172583725530318"/>
                  <c:y val="-8.25078194816800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1335906535231297E-2"/>
                  <c:y val="8.57728034347976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1426914944410414E-2"/>
                  <c:y val="0.1121939231456656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127412864061273E-2"/>
                  <c:y val="-5.80473637176050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FF0000"/>
                      </a:solidFill>
                      <a:round/>
                    </a:ln>
                    <a:effectLst/>
                  </c:spPr>
                </c15:leaderLines>
              </c:ext>
            </c:extLst>
          </c:dLbls>
          <c:cat>
            <c:strRef>
              <c:f>グラフ元データ!$B$16:$F$16</c:f>
              <c:strCache>
                <c:ptCount val="5"/>
                <c:pt idx="0">
                  <c:v>2014
(H26)</c:v>
                </c:pt>
                <c:pt idx="1">
                  <c:v>2015
(H27)</c:v>
                </c:pt>
                <c:pt idx="2">
                  <c:v>2016
(H28)</c:v>
                </c:pt>
                <c:pt idx="3">
                  <c:v>2017
(H29)</c:v>
                </c:pt>
                <c:pt idx="4">
                  <c:v>2018
(H30)</c:v>
                </c:pt>
              </c:strCache>
            </c:strRef>
          </c:cat>
          <c:val>
            <c:numRef>
              <c:f>グラフ元データ!$B$17:$F$17</c:f>
              <c:numCache>
                <c:formatCode>#,##0.0" 時間";[Red]\-#,##0.0" 時間"</c:formatCode>
                <c:ptCount val="5"/>
                <c:pt idx="0">
                  <c:v>470.5</c:v>
                </c:pt>
                <c:pt idx="1">
                  <c:v>388.5</c:v>
                </c:pt>
                <c:pt idx="2">
                  <c:v>418.5</c:v>
                </c:pt>
                <c:pt idx="3">
                  <c:v>345.5</c:v>
                </c:pt>
                <c:pt idx="4">
                  <c:v>347</c:v>
                </c:pt>
              </c:numCache>
            </c:numRef>
          </c:val>
          <c:smooth val="0"/>
        </c:ser>
        <c:dLbls>
          <c:dLblPos val="t"/>
          <c:showLegendKey val="0"/>
          <c:showVal val="1"/>
          <c:showCatName val="0"/>
          <c:showSerName val="0"/>
          <c:showPercent val="0"/>
          <c:showBubbleSize val="0"/>
        </c:dLbls>
        <c:marker val="1"/>
        <c:smooth val="0"/>
        <c:axId val="449472864"/>
        <c:axId val="449473648"/>
      </c:lineChart>
      <c:lineChart>
        <c:grouping val="standard"/>
        <c:varyColors val="0"/>
        <c:ser>
          <c:idx val="1"/>
          <c:order val="1"/>
          <c:tx>
            <c:strRef>
              <c:f>グラフ元データ!$A$18</c:f>
              <c:strCache>
                <c:ptCount val="1"/>
                <c:pt idx="0">
                  <c:v>上屋及び荷さばき地稼働率</c:v>
                </c:pt>
              </c:strCache>
            </c:strRef>
          </c:tx>
          <c:spPr>
            <a:ln w="28575" cap="rnd">
              <a:solidFill>
                <a:srgbClr val="002060"/>
              </a:solidFill>
              <a:round/>
            </a:ln>
            <a:effectLst/>
          </c:spPr>
          <c:marker>
            <c:symbol val="triangle"/>
            <c:size val="10"/>
            <c:spPr>
              <a:solidFill>
                <a:srgbClr val="002060"/>
              </a:solidFill>
              <a:ln w="9525">
                <a:solidFill>
                  <a:srgbClr val="002060"/>
                </a:solidFill>
              </a:ln>
              <a:effectLst/>
            </c:spPr>
          </c:marker>
          <c:dLbls>
            <c:dLbl>
              <c:idx val="0"/>
              <c:layout>
                <c:manualLayout>
                  <c:x val="-0.13935031716799673"/>
                  <c:y val="-0.1250681411974978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3501748277686875E-2"/>
                  <c:y val="5.830796909694377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0.12496657799604401"/>
                  <c:y val="-4.84297736073875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6305845440283745E-3"/>
                  <c:y val="-8.64209115281501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002060"/>
                      </a:solidFill>
                      <a:round/>
                    </a:ln>
                    <a:effectLst/>
                  </c:spPr>
                </c15:leaderLines>
              </c:ext>
            </c:extLst>
          </c:dLbls>
          <c:cat>
            <c:strRef>
              <c:f>グラフ元データ!$B$16:$F$16</c:f>
              <c:strCache>
                <c:ptCount val="5"/>
                <c:pt idx="0">
                  <c:v>2014
(H26)</c:v>
                </c:pt>
                <c:pt idx="1">
                  <c:v>2015
(H27)</c:v>
                </c:pt>
                <c:pt idx="2">
                  <c:v>2016
(H28)</c:v>
                </c:pt>
                <c:pt idx="3">
                  <c:v>2017
(H29)</c:v>
                </c:pt>
                <c:pt idx="4">
                  <c:v>2018
(H30)</c:v>
                </c:pt>
              </c:strCache>
            </c:strRef>
          </c:cat>
          <c:val>
            <c:numRef>
              <c:f>グラフ元データ!$B$18:$F$18</c:f>
              <c:numCache>
                <c:formatCode>General</c:formatCode>
                <c:ptCount val="5"/>
                <c:pt idx="2" formatCode="0.0%">
                  <c:v>0.67030000000000001</c:v>
                </c:pt>
                <c:pt idx="3" formatCode="0.0%">
                  <c:v>0.6613</c:v>
                </c:pt>
                <c:pt idx="4" formatCode="0.0%">
                  <c:v>0.66</c:v>
                </c:pt>
              </c:numCache>
            </c:numRef>
          </c:val>
          <c:smooth val="0"/>
        </c:ser>
        <c:dLbls>
          <c:showLegendKey val="0"/>
          <c:showVal val="0"/>
          <c:showCatName val="0"/>
          <c:showSerName val="0"/>
          <c:showPercent val="0"/>
          <c:showBubbleSize val="0"/>
        </c:dLbls>
        <c:marker val="1"/>
        <c:smooth val="0"/>
        <c:axId val="451855008"/>
        <c:axId val="449474040"/>
      </c:lineChart>
      <c:catAx>
        <c:axId val="44947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9473648"/>
        <c:crosses val="autoZero"/>
        <c:auto val="1"/>
        <c:lblAlgn val="ctr"/>
        <c:lblOffset val="100"/>
        <c:noMultiLvlLbl val="0"/>
      </c:catAx>
      <c:valAx>
        <c:axId val="449473648"/>
        <c:scaling>
          <c:orientation val="minMax"/>
          <c:min val="300"/>
        </c:scaling>
        <c:delete val="0"/>
        <c:axPos val="l"/>
        <c:numFmt formatCode="#,##0.0&quot; 時間&quot;;[Red]\-#,##0.0&quot; 時間&quot;"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9472864"/>
        <c:crosses val="autoZero"/>
        <c:crossBetween val="between"/>
      </c:valAx>
      <c:valAx>
        <c:axId val="449474040"/>
        <c:scaling>
          <c:orientation val="minMax"/>
          <c:max val="0.70000000000000007"/>
          <c:min val="0.60000000000000009"/>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51855008"/>
        <c:crosses val="max"/>
        <c:crossBetween val="between"/>
      </c:valAx>
      <c:catAx>
        <c:axId val="451855008"/>
        <c:scaling>
          <c:orientation val="minMax"/>
        </c:scaling>
        <c:delete val="1"/>
        <c:axPos val="b"/>
        <c:numFmt formatCode="General" sourceLinked="1"/>
        <c:majorTickMark val="out"/>
        <c:minorTickMark val="none"/>
        <c:tickLblPos val="nextTo"/>
        <c:crossAx val="449474040"/>
        <c:crosses val="autoZero"/>
        <c:auto val="1"/>
        <c:lblAlgn val="ctr"/>
        <c:lblOffset val="100"/>
        <c:noMultiLvlLbl val="0"/>
      </c:catAx>
      <c:spPr>
        <a:noFill/>
        <a:ln>
          <a:noFill/>
        </a:ln>
        <a:effectLst/>
      </c:spPr>
    </c:plotArea>
    <c:legend>
      <c:legendPos val="r"/>
      <c:layout>
        <c:manualLayout>
          <c:xMode val="edge"/>
          <c:yMode val="edge"/>
          <c:x val="0"/>
          <c:y val="0.86167238562091508"/>
          <c:w val="0.96713951981447377"/>
          <c:h val="0.1279516681560917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sz="1400"/>
              <a:t>営業収支比率</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8.6649955664688649E-3"/>
          <c:y val="0.2607713202132021"/>
          <c:w val="0.99133500443353118"/>
          <c:h val="0.43914133986928106"/>
        </c:manualLayout>
      </c:layout>
      <c:lineChart>
        <c:grouping val="standard"/>
        <c:varyColors val="0"/>
        <c:ser>
          <c:idx val="0"/>
          <c:order val="0"/>
          <c:tx>
            <c:strRef>
              <c:f>グラフ元データ!$A$3</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172576316503492"/>
                  <c:y val="-2.5760610736571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1335906535231297E-2"/>
                  <c:y val="8.57728034347976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1426914944410345E-2"/>
                  <c:y val="-8.64209115281501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843795002117748E-2"/>
                  <c:y val="-9.6912509630237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9151207115628966E-3"/>
                  <c:y val="-6.449179507620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グラフ元データ!$B$2:$F$2</c:f>
              <c:strCache>
                <c:ptCount val="5"/>
                <c:pt idx="0">
                  <c:v>2014
(H26)</c:v>
                </c:pt>
                <c:pt idx="1">
                  <c:v>2015
(H27)</c:v>
                </c:pt>
                <c:pt idx="2">
                  <c:v>2016
(H28)</c:v>
                </c:pt>
                <c:pt idx="3">
                  <c:v>2017
(H29)</c:v>
                </c:pt>
                <c:pt idx="4">
                  <c:v>2018
(H30)</c:v>
                </c:pt>
              </c:strCache>
            </c:strRef>
          </c:cat>
          <c:val>
            <c:numRef>
              <c:f>グラフ元データ!$B$3:$F$3</c:f>
              <c:numCache>
                <c:formatCode>#,##0.0%;\△#,##0.0%</c:formatCode>
                <c:ptCount val="5"/>
                <c:pt idx="0">
                  <c:v>0.93803236286699465</c:v>
                </c:pt>
                <c:pt idx="1">
                  <c:v>0.86609413128995782</c:v>
                </c:pt>
                <c:pt idx="2">
                  <c:v>0.90904591253268208</c:v>
                </c:pt>
                <c:pt idx="3">
                  <c:v>0.95562758279332161</c:v>
                </c:pt>
                <c:pt idx="4" formatCode="0.0%">
                  <c:v>1.27691537119458</c:v>
                </c:pt>
              </c:numCache>
            </c:numRef>
          </c:val>
          <c:smooth val="0"/>
        </c:ser>
        <c:ser>
          <c:idx val="1"/>
          <c:order val="1"/>
          <c:tx>
            <c:strRef>
              <c:f>グラフ元データ!$A$4</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3935025770958653"/>
                  <c:y val="-2.5760610736571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3501748277686875E-2"/>
                  <c:y val="5.83079690969437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1639135959337685E-3"/>
                  <c:y val="-7.42081018697387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0020330368487927E-2"/>
                  <c:y val="-6.93499484729715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グラフ元データ!$B$2:$F$2</c:f>
              <c:strCache>
                <c:ptCount val="5"/>
                <c:pt idx="0">
                  <c:v>2014
(H26)</c:v>
                </c:pt>
                <c:pt idx="1">
                  <c:v>2015
(H27)</c:v>
                </c:pt>
                <c:pt idx="2">
                  <c:v>2016
(H28)</c:v>
                </c:pt>
                <c:pt idx="3">
                  <c:v>2017
(H29)</c:v>
                </c:pt>
                <c:pt idx="4">
                  <c:v>2018
(H30)</c:v>
                </c:pt>
              </c:strCache>
            </c:strRef>
          </c:cat>
          <c:val>
            <c:numRef>
              <c:f>グラフ元データ!$B$4:$F$4</c:f>
              <c:numCache>
                <c:formatCode>#,##0.0%;\△#,##0.0%</c:formatCode>
                <c:ptCount val="5"/>
                <c:pt idx="0">
                  <c:v>1.1973502951111061</c:v>
                </c:pt>
                <c:pt idx="1">
                  <c:v>0.25046522084159395</c:v>
                </c:pt>
                <c:pt idx="2">
                  <c:v>0.67734538258181365</c:v>
                </c:pt>
                <c:pt idx="3">
                  <c:v>0.51954218013408193</c:v>
                </c:pt>
                <c:pt idx="4" formatCode="0.0%">
                  <c:v>0.76868396384594895</c:v>
                </c:pt>
              </c:numCache>
            </c:numRef>
          </c:val>
          <c:smooth val="0"/>
        </c:ser>
        <c:ser>
          <c:idx val="2"/>
          <c:order val="2"/>
          <c:tx>
            <c:strRef>
              <c:f>グラフ元データ!$A$5</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2280868403626267"/>
                  <c:y val="7.56743760546721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341046420700931E-2"/>
                  <c:y val="-5.63304738562091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8043789645998004E-3"/>
                  <c:y val="-0.1688054810843014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639474798814061E-2"/>
                  <c:y val="-0.2030681342625284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5886319356204996E-2"/>
                  <c:y val="-0.1956619367889212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グラフ元データ!$B$2:$F$2</c:f>
              <c:strCache>
                <c:ptCount val="5"/>
                <c:pt idx="0">
                  <c:v>2014
(H26)</c:v>
                </c:pt>
                <c:pt idx="1">
                  <c:v>2015
(H27)</c:v>
                </c:pt>
                <c:pt idx="2">
                  <c:v>2016
(H28)</c:v>
                </c:pt>
                <c:pt idx="3">
                  <c:v>2017
(H29)</c:v>
                </c:pt>
                <c:pt idx="4">
                  <c:v>2018
(H30)</c:v>
                </c:pt>
              </c:strCache>
            </c:strRef>
          </c:cat>
          <c:val>
            <c:numRef>
              <c:f>グラフ元データ!$B$5:$F$5</c:f>
              <c:numCache>
                <c:formatCode>#,##0.0%;\△#,##0.0%</c:formatCode>
                <c:ptCount val="5"/>
                <c:pt idx="0">
                  <c:v>0.93174826239549724</c:v>
                </c:pt>
                <c:pt idx="1">
                  <c:v>0.92852961776539067</c:v>
                </c:pt>
                <c:pt idx="2">
                  <c:v>0.91443314870502657</c:v>
                </c:pt>
                <c:pt idx="3">
                  <c:v>0.96735312222598535</c:v>
                </c:pt>
                <c:pt idx="4" formatCode="0.0%">
                  <c:v>1.28387500163472</c:v>
                </c:pt>
              </c:numCache>
            </c:numRef>
          </c:val>
          <c:smooth val="0"/>
        </c:ser>
        <c:ser>
          <c:idx val="3"/>
          <c:order val="3"/>
          <c:tx>
            <c:strRef>
              <c:f>グラフ元データ!$A$6</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4.2972341586522064E-2"/>
                  <c:y val="-9.62500000000000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302712708255411E-2"/>
                  <c:y val="2.70115160704675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4997882253282509E-4"/>
                  <c:y val="-0.1908037833921539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7030A0"/>
                      </a:solidFill>
                      <a:round/>
                    </a:ln>
                    <a:effectLst/>
                  </c:spPr>
                </c15:leaderLines>
              </c:ext>
            </c:extLst>
          </c:dLbls>
          <c:cat>
            <c:strRef>
              <c:f>グラフ元データ!$B$2:$F$2</c:f>
              <c:strCache>
                <c:ptCount val="5"/>
                <c:pt idx="0">
                  <c:v>2014
(H26)</c:v>
                </c:pt>
                <c:pt idx="1">
                  <c:v>2015
(H27)</c:v>
                </c:pt>
                <c:pt idx="2">
                  <c:v>2016
(H28)</c:v>
                </c:pt>
                <c:pt idx="3">
                  <c:v>2017
(H29)</c:v>
                </c:pt>
                <c:pt idx="4">
                  <c:v>2018
(H30)</c:v>
                </c:pt>
              </c:strCache>
            </c:strRef>
          </c:cat>
          <c:val>
            <c:numRef>
              <c:f>グラフ元データ!$B$6:$F$6</c:f>
              <c:numCache>
                <c:formatCode>#,##0.0%;\△#,##0.0%</c:formatCode>
                <c:ptCount val="5"/>
                <c:pt idx="0">
                  <c:v>1.2869999999999999</c:v>
                </c:pt>
                <c:pt idx="1">
                  <c:v>1.373</c:v>
                </c:pt>
                <c:pt idx="2">
                  <c:v>0.84299999999999997</c:v>
                </c:pt>
                <c:pt idx="3">
                  <c:v>1.506</c:v>
                </c:pt>
              </c:numCache>
            </c:numRef>
          </c:val>
          <c:smooth val="0"/>
        </c:ser>
        <c:dLbls>
          <c:dLblPos val="t"/>
          <c:showLegendKey val="0"/>
          <c:showVal val="1"/>
          <c:showCatName val="0"/>
          <c:showSerName val="0"/>
          <c:showPercent val="0"/>
          <c:showBubbleSize val="0"/>
        </c:dLbls>
        <c:marker val="1"/>
        <c:smooth val="0"/>
        <c:axId val="451857360"/>
        <c:axId val="451852656"/>
      </c:lineChart>
      <c:catAx>
        <c:axId val="45185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51852656"/>
        <c:crosses val="autoZero"/>
        <c:auto val="1"/>
        <c:lblAlgn val="ctr"/>
        <c:lblOffset val="100"/>
        <c:noMultiLvlLbl val="0"/>
      </c:catAx>
      <c:valAx>
        <c:axId val="451852656"/>
        <c:scaling>
          <c:orientation val="minMax"/>
        </c:scaling>
        <c:delete val="1"/>
        <c:axPos val="l"/>
        <c:numFmt formatCode="#,##0.0%;\△#,##0.0%" sourceLinked="1"/>
        <c:majorTickMark val="none"/>
        <c:minorTickMark val="none"/>
        <c:tickLblPos val="nextTo"/>
        <c:crossAx val="451857360"/>
        <c:crosses val="autoZero"/>
        <c:crossBetween val="between"/>
      </c:valAx>
      <c:spPr>
        <a:noFill/>
        <a:ln>
          <a:noFill/>
        </a:ln>
        <a:effectLst/>
      </c:spPr>
    </c:plotArea>
    <c:legend>
      <c:legendPos val="r"/>
      <c:layout>
        <c:manualLayout>
          <c:xMode val="edge"/>
          <c:yMode val="edge"/>
          <c:x val="1.9458467938123784E-2"/>
          <c:y val="0.87204845084019667"/>
          <c:w val="0.96321479812223243"/>
          <c:h val="0.1273134823664283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0.09028</cdr:y>
    </cdr:from>
    <cdr:to>
      <cdr:x>0.06642</cdr:x>
      <cdr:y>0.17708</cdr:y>
    </cdr:to>
    <cdr:sp macro="" textlink="">
      <cdr:nvSpPr>
        <cdr:cNvPr id="2" name="テキスト ボックス 1"/>
        <cdr:cNvSpPr txBox="1"/>
      </cdr:nvSpPr>
      <cdr:spPr>
        <a:xfrm xmlns:a="http://schemas.openxmlformats.org/drawingml/2006/main">
          <a:off x="0" y="247650"/>
          <a:ext cx="342900"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600" dirty="0"/>
            <a:t>（億円）</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348"/>
          </a:xfrm>
          <a:prstGeom prst="rect">
            <a:avLst/>
          </a:prstGeom>
        </p:spPr>
        <p:txBody>
          <a:bodyPr vert="horz" lIns="91440" tIns="45720" rIns="91440" bIns="45720" rtlCol="0"/>
          <a:lstStyle>
            <a:lvl1pPr algn="r">
              <a:defRPr sz="1200"/>
            </a:lvl1pPr>
          </a:lstStyle>
          <a:p>
            <a:fld id="{FC3D1BE8-8BFB-4A37-9AEB-2C166B0645D5}" type="datetimeFigureOut">
              <a:rPr kumimoji="1" lang="ja-JP" altLang="en-US" smtClean="0"/>
              <a:t>2019/8/27</a:t>
            </a:fld>
            <a:endParaRPr kumimoji="1" lang="ja-JP" altLang="en-US"/>
          </a:p>
        </p:txBody>
      </p:sp>
      <p:sp>
        <p:nvSpPr>
          <p:cNvPr id="4" name="スライド イメージ プレースホルダー 3"/>
          <p:cNvSpPr>
            <a:spLocks noGrp="1" noRot="1" noChangeAspect="1"/>
          </p:cNvSpPr>
          <p:nvPr>
            <p:ph type="sldImg" idx="2"/>
          </p:nvPr>
        </p:nvSpPr>
        <p:spPr>
          <a:xfrm>
            <a:off x="1008063" y="1233488"/>
            <a:ext cx="4719637"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51219"/>
            <a:ext cx="5388610" cy="38873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7"/>
            <a:ext cx="2918831"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7317"/>
            <a:ext cx="2918831" cy="495347"/>
          </a:xfrm>
          <a:prstGeom prst="rect">
            <a:avLst/>
          </a:prstGeom>
        </p:spPr>
        <p:txBody>
          <a:bodyPr vert="horz" lIns="91440" tIns="45720" rIns="91440" bIns="45720" rtlCol="0" anchor="b"/>
          <a:lstStyle>
            <a:lvl1pPr algn="r">
              <a:defRPr sz="1200"/>
            </a:lvl1pPr>
          </a:lstStyle>
          <a:p>
            <a:fld id="{E443164C-418A-46D5-BDB3-4A1E49429CC9}" type="slidenum">
              <a:rPr kumimoji="1" lang="ja-JP" altLang="en-US" smtClean="0"/>
              <a:t>‹#›</a:t>
            </a:fld>
            <a:endParaRPr kumimoji="1" lang="ja-JP" altLang="en-US"/>
          </a:p>
        </p:txBody>
      </p:sp>
    </p:spTree>
    <p:extLst>
      <p:ext uri="{BB962C8B-B14F-4D97-AF65-F5344CB8AC3E}">
        <p14:creationId xmlns:p14="http://schemas.microsoft.com/office/powerpoint/2010/main" val="1846248665"/>
      </p:ext>
    </p:extLst>
  </p:cSld>
  <p:clrMap bg1="lt1" tx1="dk1" bg2="lt2" tx2="dk2" accent1="accent1" accent2="accent2" accent3="accent3" accent4="accent4" accent5="accent5" accent6="accent6" hlink="hlink" folHlink="folHlink"/>
  <p:notesStyle>
    <a:lvl1pPr marL="0" algn="l" defTabSz="1138814" rtl="0" eaLnBrk="1" latinLnBrk="0" hangingPunct="1">
      <a:defRPr kumimoji="1" sz="1495" kern="1200">
        <a:solidFill>
          <a:schemeClr val="tx1"/>
        </a:solidFill>
        <a:latin typeface="+mn-lt"/>
        <a:ea typeface="+mn-ea"/>
        <a:cs typeface="+mn-cs"/>
      </a:defRPr>
    </a:lvl1pPr>
    <a:lvl2pPr marL="569408" algn="l" defTabSz="1138814" rtl="0" eaLnBrk="1" latinLnBrk="0" hangingPunct="1">
      <a:defRPr kumimoji="1" sz="1495" kern="1200">
        <a:solidFill>
          <a:schemeClr val="tx1"/>
        </a:solidFill>
        <a:latin typeface="+mn-lt"/>
        <a:ea typeface="+mn-ea"/>
        <a:cs typeface="+mn-cs"/>
      </a:defRPr>
    </a:lvl2pPr>
    <a:lvl3pPr marL="1138814" algn="l" defTabSz="1138814" rtl="0" eaLnBrk="1" latinLnBrk="0" hangingPunct="1">
      <a:defRPr kumimoji="1" sz="1495" kern="1200">
        <a:solidFill>
          <a:schemeClr val="tx1"/>
        </a:solidFill>
        <a:latin typeface="+mn-lt"/>
        <a:ea typeface="+mn-ea"/>
        <a:cs typeface="+mn-cs"/>
      </a:defRPr>
    </a:lvl3pPr>
    <a:lvl4pPr marL="1708222" algn="l" defTabSz="1138814" rtl="0" eaLnBrk="1" latinLnBrk="0" hangingPunct="1">
      <a:defRPr kumimoji="1" sz="1495" kern="1200">
        <a:solidFill>
          <a:schemeClr val="tx1"/>
        </a:solidFill>
        <a:latin typeface="+mn-lt"/>
        <a:ea typeface="+mn-ea"/>
        <a:cs typeface="+mn-cs"/>
      </a:defRPr>
    </a:lvl4pPr>
    <a:lvl5pPr marL="2277628" algn="l" defTabSz="1138814" rtl="0" eaLnBrk="1" latinLnBrk="0" hangingPunct="1">
      <a:defRPr kumimoji="1" sz="1495" kern="1200">
        <a:solidFill>
          <a:schemeClr val="tx1"/>
        </a:solidFill>
        <a:latin typeface="+mn-lt"/>
        <a:ea typeface="+mn-ea"/>
        <a:cs typeface="+mn-cs"/>
      </a:defRPr>
    </a:lvl5pPr>
    <a:lvl6pPr marL="2847035" algn="l" defTabSz="1138814" rtl="0" eaLnBrk="1" latinLnBrk="0" hangingPunct="1">
      <a:defRPr kumimoji="1" sz="1495" kern="1200">
        <a:solidFill>
          <a:schemeClr val="tx1"/>
        </a:solidFill>
        <a:latin typeface="+mn-lt"/>
        <a:ea typeface="+mn-ea"/>
        <a:cs typeface="+mn-cs"/>
      </a:defRPr>
    </a:lvl6pPr>
    <a:lvl7pPr marL="3416441" algn="l" defTabSz="1138814" rtl="0" eaLnBrk="1" latinLnBrk="0" hangingPunct="1">
      <a:defRPr kumimoji="1" sz="1495" kern="1200">
        <a:solidFill>
          <a:schemeClr val="tx1"/>
        </a:solidFill>
        <a:latin typeface="+mn-lt"/>
        <a:ea typeface="+mn-ea"/>
        <a:cs typeface="+mn-cs"/>
      </a:defRPr>
    </a:lvl7pPr>
    <a:lvl8pPr marL="3985849" algn="l" defTabSz="1138814" rtl="0" eaLnBrk="1" latinLnBrk="0" hangingPunct="1">
      <a:defRPr kumimoji="1" sz="1495" kern="1200">
        <a:solidFill>
          <a:schemeClr val="tx1"/>
        </a:solidFill>
        <a:latin typeface="+mn-lt"/>
        <a:ea typeface="+mn-ea"/>
        <a:cs typeface="+mn-cs"/>
      </a:defRPr>
    </a:lvl8pPr>
    <a:lvl9pPr marL="4555256" algn="l" defTabSz="1138814" rtl="0" eaLnBrk="1" latinLnBrk="0" hangingPunct="1">
      <a:defRPr kumimoji="1" sz="149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43164C-418A-46D5-BDB3-4A1E49429CC9}" type="slidenum">
              <a:rPr kumimoji="1" lang="ja-JP" altLang="en-US" smtClean="0"/>
              <a:t>2</a:t>
            </a:fld>
            <a:endParaRPr kumimoji="1" lang="ja-JP" altLang="en-US"/>
          </a:p>
        </p:txBody>
      </p:sp>
    </p:spTree>
    <p:extLst>
      <p:ext uri="{BB962C8B-B14F-4D97-AF65-F5344CB8AC3E}">
        <p14:creationId xmlns:p14="http://schemas.microsoft.com/office/powerpoint/2010/main" val="75435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0072979-66EF-41AC-B08A-AD3A6B4C152C}"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49753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5848C5-FE37-49A4-B7B2-9BE48D577D8F}"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400040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42286E3-8450-4D29-A194-B993F7532316}"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398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F5E218-C711-4928-ADC5-C792ED0073B6}"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601763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D825E99-9840-4E47-B8DE-71EACEB9D6BE}"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722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F3F700-D1D1-4967-A936-E3F33D541218}"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4575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F937475-F6D8-484B-8DE1-D230F77BF951}"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1931637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99976B4-7F9F-4B9F-AF3A-9D776687772C}"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65899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84849D-C6BB-4597-A6CC-E7629D9AB82D}"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67106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03A742-4AAE-448F-983C-8FD594128377}"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83868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BCD695E-3AB2-4495-A696-C45CE8DFE1EB}" type="datetime1">
              <a:rPr kumimoji="1" lang="ja-JP" altLang="en-US" smtClean="0"/>
              <a:t>2019/8/27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04730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6A14D94-4115-42F6-883B-A6A2FA45A51A}" type="datetime1">
              <a:rPr kumimoji="1" lang="ja-JP" altLang="en-US" smtClean="0"/>
              <a:t>2019/8/27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3001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C26B8AA-E801-426A-BFC0-67C663305D0F}" type="datetime1">
              <a:rPr kumimoji="1" lang="ja-JP" altLang="en-US" smtClean="0"/>
              <a:t>2019/8/27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1846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95D34-AAFE-487D-A36E-64F3C0740DCC}" type="datetime1">
              <a:rPr kumimoji="1" lang="ja-JP" altLang="en-US" smtClean="0"/>
              <a:t>2019/8/27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8713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A4AE7BC-DD5F-4E36-A9B9-14CEF2C46062}" type="datetime1">
              <a:rPr kumimoji="1" lang="ja-JP" altLang="en-US" smtClean="0"/>
              <a:t>2019/8/27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32002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smtClean="0"/>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50C9129-9F43-4C8B-BE66-C7D5F0067626}" type="datetime1">
              <a:rPr kumimoji="1" lang="ja-JP" altLang="en-US" smtClean="0"/>
              <a:t>2019/8/27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03461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065617B6-3F7B-4687-B4E5-5E7B69FE8877}" type="datetime1">
              <a:rPr kumimoji="1" lang="ja-JP" altLang="en-US" smtClean="0"/>
              <a:t>2019/8/27</a:t>
            </a:fld>
            <a:endParaRPr kumimoji="1" lang="ja-JP" altLang="en-US"/>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26468" y="7611839"/>
            <a:ext cx="686187" cy="460041"/>
          </a:xfrm>
          <a:prstGeom prst="rect">
            <a:avLst/>
          </a:prstGeom>
        </p:spPr>
        <p:txBody>
          <a:bodyPr vert="horz" lIns="91440" tIns="45720" rIns="91440" bIns="45720" rtlCol="0" anchor="ctr"/>
          <a:lstStyle>
            <a:lvl1pPr algn="r">
              <a:defRPr sz="1134">
                <a:solidFill>
                  <a:schemeClr val="accent1"/>
                </a:solidFill>
              </a:defRPr>
            </a:lvl1p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3856999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hf hdr="0" ftr="0" dt="0"/>
  <p:txStyles>
    <p:titleStyle>
      <a:lvl1pPr algn="l" defTabSz="576072" rtl="0" eaLnBrk="1" latinLnBrk="0" hangingPunct="1">
        <a:spcBef>
          <a:spcPct val="0"/>
        </a:spcBef>
        <a:buNone/>
        <a:defRPr kumimoji="1" sz="4536"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emf"/><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chart" Target="../charts/chart10.xml"/><Relationship Id="rId5" Type="http://schemas.openxmlformats.org/officeDocument/2006/relationships/image" Target="../media/image4.emf"/><Relationship Id="rId10" Type="http://schemas.openxmlformats.org/officeDocument/2006/relationships/chart" Target="../charts/chart9.xml"/><Relationship Id="rId4" Type="http://schemas.openxmlformats.org/officeDocument/2006/relationships/image" Target="../media/image3.emf"/><Relationship Id="rId9" Type="http://schemas.openxmlformats.org/officeDocument/2006/relationships/chart" Target="../charts/char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 y="2634326"/>
            <a:ext cx="12239624" cy="1970331"/>
          </a:xfrm>
          <a:prstGeom prst="rect">
            <a:avLst/>
          </a:prstGeom>
          <a:noFill/>
        </p:spPr>
        <p:txBody>
          <a:bodyPr vert="horz" lIns="122396" tIns="61198" rIns="122396" bIns="61198"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400" dirty="0" smtClean="0">
                <a:effectLst>
                  <a:outerShdw blurRad="50800" dist="50800" dir="5400000" algn="ctr" rotWithShape="0">
                    <a:schemeClr val="bg1">
                      <a:lumMod val="85000"/>
                    </a:schemeClr>
                  </a:outerShdw>
                </a:effectLst>
                <a:latin typeface="+mj-ea"/>
              </a:rPr>
              <a:t>施設提供事業の</a:t>
            </a:r>
            <a:r>
              <a:rPr lang="ja-JP" altLang="en-US" sz="4400" dirty="0">
                <a:effectLst>
                  <a:outerShdw blurRad="50800" dist="50800" dir="5400000" algn="ctr" rotWithShape="0">
                    <a:schemeClr val="bg1">
                      <a:lumMod val="85000"/>
                    </a:schemeClr>
                  </a:outerShdw>
                </a:effectLst>
                <a:latin typeface="+mj-ea"/>
              </a:rPr>
              <a:t>長期収支</a:t>
            </a:r>
            <a:r>
              <a:rPr lang="ja-JP" altLang="en-US" sz="4400" dirty="0" smtClean="0">
                <a:effectLst>
                  <a:outerShdw blurRad="50800" dist="50800" dir="5400000" algn="ctr" rotWithShape="0">
                    <a:schemeClr val="bg1">
                      <a:lumMod val="85000"/>
                    </a:schemeClr>
                  </a:outerShdw>
                </a:effectLst>
                <a:latin typeface="+mj-ea"/>
              </a:rPr>
              <a:t>見込み</a:t>
            </a:r>
            <a:endParaRPr lang="en-US" altLang="ja-JP" sz="4400" dirty="0" smtClean="0">
              <a:effectLst>
                <a:outerShdw blurRad="50800" dist="50800" dir="5400000" algn="ctr" rotWithShape="0">
                  <a:schemeClr val="bg1">
                    <a:lumMod val="85000"/>
                  </a:schemeClr>
                </a:outerShdw>
              </a:effectLst>
              <a:latin typeface="+mj-ea"/>
            </a:endParaRPr>
          </a:p>
          <a:p>
            <a:r>
              <a:rPr lang="ja-JP" altLang="en-US" sz="4400" dirty="0" smtClean="0">
                <a:effectLst>
                  <a:outerShdw blurRad="50800" dist="50800" dir="5400000" algn="ctr" rotWithShape="0">
                    <a:schemeClr val="bg1">
                      <a:lumMod val="85000"/>
                    </a:schemeClr>
                  </a:outerShdw>
                </a:effectLst>
                <a:latin typeface="+mj-ea"/>
              </a:rPr>
              <a:t>　　　</a:t>
            </a:r>
            <a:r>
              <a:rPr lang="en-US" altLang="ja-JP" sz="4400" dirty="0" smtClean="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2018</a:t>
            </a:r>
            <a:r>
              <a:rPr lang="ja-JP" altLang="en-US" sz="4400" dirty="0">
                <a:effectLst>
                  <a:outerShdw blurRad="50800" dist="50800" dir="5400000" algn="ctr" rotWithShape="0">
                    <a:schemeClr val="bg1">
                      <a:lumMod val="85000"/>
                    </a:schemeClr>
                  </a:outerShdw>
                </a:effectLst>
                <a:latin typeface="+mj-ea"/>
              </a:rPr>
              <a:t>（</a:t>
            </a:r>
            <a:r>
              <a:rPr lang="en-US" altLang="ja-JP" sz="4400" dirty="0">
                <a:effectLst>
                  <a:outerShdw blurRad="50800" dist="50800" dir="5400000" algn="ctr" rotWithShape="0">
                    <a:schemeClr val="bg1">
                      <a:lumMod val="85000"/>
                    </a:schemeClr>
                  </a:outerShdw>
                </a:effectLst>
                <a:latin typeface="+mj-ea"/>
              </a:rPr>
              <a:t>H</a:t>
            </a:r>
            <a:r>
              <a:rPr lang="en-US" altLang="ja-JP" sz="4400" i="1" dirty="0">
                <a:effectLst>
                  <a:outerShdw blurRad="50800" dist="50800" dir="5400000" algn="ctr" rotWithShape="0">
                    <a:schemeClr val="bg1">
                      <a:lumMod val="85000"/>
                    </a:schemeClr>
                  </a:outerShdw>
                </a:effectLst>
                <a:latin typeface="+mj-ea"/>
              </a:rPr>
              <a:t>30</a:t>
            </a:r>
            <a:r>
              <a:rPr lang="ja-JP" altLang="en-US" sz="4400" dirty="0">
                <a:effectLst>
                  <a:outerShdw blurRad="50800" dist="50800" dir="5400000" algn="ctr" rotWithShape="0">
                    <a:schemeClr val="bg1">
                      <a:lumMod val="85000"/>
                    </a:schemeClr>
                  </a:outerShdw>
                </a:effectLst>
                <a:latin typeface="+mj-ea"/>
              </a:rPr>
              <a:t>）～</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ja-JP" altLang="en-US" sz="4400" dirty="0">
                <a:effectLst>
                  <a:outerShdw blurRad="50800" dist="50800" dir="5400000" algn="ctr" rotWithShape="0">
                    <a:schemeClr val="bg1">
                      <a:lumMod val="85000"/>
                    </a:schemeClr>
                  </a:outerShdw>
                </a:effectLst>
                <a:latin typeface="+mj-ea"/>
              </a:rPr>
              <a:t>　　　　　</a:t>
            </a:r>
            <a:r>
              <a:rPr lang="ja-JP" altLang="en-US" sz="4400" dirty="0" smtClean="0">
                <a:effectLst>
                  <a:outerShdw blurRad="50800" dist="50800" dir="5400000" algn="ctr" rotWithShape="0">
                    <a:schemeClr val="bg1">
                      <a:lumMod val="85000"/>
                    </a:schemeClr>
                  </a:outerShdw>
                </a:effectLst>
                <a:latin typeface="+mj-ea"/>
              </a:rPr>
              <a:t>　　　</a:t>
            </a:r>
            <a:r>
              <a:rPr lang="ja-JP" altLang="en-US" sz="4400" dirty="0">
                <a:effectLst>
                  <a:outerShdw blurRad="50800" dist="50800" dir="5400000" algn="ctr" rotWithShape="0">
                    <a:schemeClr val="bg1">
                      <a:lumMod val="85000"/>
                    </a:schemeClr>
                  </a:outerShdw>
                </a:effectLst>
                <a:latin typeface="+mj-ea"/>
              </a:rPr>
              <a:t>　</a:t>
            </a:r>
            <a:r>
              <a:rPr lang="en-US" altLang="ja-JP" sz="4400" i="1" dirty="0">
                <a:effectLst>
                  <a:outerShdw blurRad="50800" dist="50800" dir="5400000" algn="ctr" rotWithShape="0">
                    <a:schemeClr val="bg1">
                      <a:lumMod val="85000"/>
                    </a:schemeClr>
                  </a:outerShdw>
                </a:effectLst>
                <a:latin typeface="+mj-ea"/>
              </a:rPr>
              <a:t>2029</a:t>
            </a:r>
            <a:r>
              <a:rPr lang="ja-JP" altLang="en-US" sz="4400" i="1"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R11</a:t>
            </a:r>
            <a:r>
              <a:rPr lang="ja-JP" altLang="en-US" sz="4400" i="1" dirty="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年度</a:t>
            </a:r>
            <a:r>
              <a:rPr lang="en-US" altLang="ja-JP" sz="4400" dirty="0">
                <a:effectLst>
                  <a:outerShdw blurRad="50800" dist="50800" dir="5400000" algn="ctr" rotWithShape="0">
                    <a:schemeClr val="bg1">
                      <a:lumMod val="85000"/>
                    </a:schemeClr>
                  </a:outerShdw>
                </a:effectLst>
                <a:latin typeface="+mj-ea"/>
              </a:rPr>
              <a:t>】</a:t>
            </a:r>
            <a:endParaRPr lang="ja-JP" altLang="en-US" sz="4400" i="1" u="sng" dirty="0">
              <a:solidFill>
                <a:schemeClr val="accent2">
                  <a:lumMod val="50000"/>
                </a:schemeClr>
              </a:solidFill>
              <a:effectLst>
                <a:outerShdw blurRad="50800" dist="50800" dir="5400000" algn="ctr" rotWithShape="0">
                  <a:schemeClr val="bg1">
                    <a:lumMod val="85000"/>
                  </a:schemeClr>
                </a:outerShdw>
              </a:effectLst>
              <a:latin typeface="+mj-ea"/>
            </a:endParaRPr>
          </a:p>
        </p:txBody>
      </p:sp>
      <p:sp>
        <p:nvSpPr>
          <p:cNvPr id="5" name="サブタイトル 2"/>
          <p:cNvSpPr txBox="1">
            <a:spLocks/>
          </p:cNvSpPr>
          <p:nvPr/>
        </p:nvSpPr>
        <p:spPr>
          <a:xfrm>
            <a:off x="1070298" y="6618780"/>
            <a:ext cx="10099029" cy="1426252"/>
          </a:xfrm>
          <a:prstGeom prst="rect">
            <a:avLst/>
          </a:prstGeom>
        </p:spPr>
        <p:txBody>
          <a:bodyPr vert="horz" lIns="122396" tIns="61198" rIns="122396" bIns="61198"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en-US" altLang="ja-JP" sz="4400" dirty="0"/>
              <a:t>2019</a:t>
            </a:r>
            <a:r>
              <a:rPr lang="ja-JP" altLang="en-US" sz="4400" dirty="0"/>
              <a:t>（</a:t>
            </a:r>
            <a:r>
              <a:rPr lang="en-US" altLang="ja-JP" sz="4400" dirty="0"/>
              <a:t>R1</a:t>
            </a:r>
            <a:r>
              <a:rPr lang="ja-JP" altLang="en-US" sz="4400" dirty="0"/>
              <a:t>）年</a:t>
            </a:r>
            <a:r>
              <a:rPr lang="en-US" altLang="ja-JP" sz="4400" dirty="0"/>
              <a:t>9</a:t>
            </a:r>
            <a:r>
              <a:rPr lang="ja-JP" altLang="en-US" sz="4400" dirty="0"/>
              <a:t>月</a:t>
            </a:r>
            <a:endParaRPr lang="en-US" altLang="ja-JP" sz="4400" dirty="0"/>
          </a:p>
          <a:p>
            <a:pPr marL="0" indent="0" algn="ctr">
              <a:buNone/>
            </a:pPr>
            <a:r>
              <a:rPr lang="ja-JP" altLang="en-US" sz="4400" dirty="0"/>
              <a:t>大阪市港湾局</a:t>
            </a:r>
          </a:p>
          <a:p>
            <a:pPr marL="0" indent="0" algn="ctr">
              <a:buNone/>
            </a:pPr>
            <a:endParaRPr lang="ja-JP" altLang="en-US" sz="4400" dirty="0">
              <a:latin typeface="+mn-ea"/>
            </a:endParaRPr>
          </a:p>
        </p:txBody>
      </p:sp>
    </p:spTree>
    <p:extLst>
      <p:ext uri="{BB962C8B-B14F-4D97-AF65-F5344CB8AC3E}">
        <p14:creationId xmlns:p14="http://schemas.microsoft.com/office/powerpoint/2010/main" val="52984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9</a:t>
            </a:fld>
            <a:endParaRPr kumimoji="1" lang="ja-JP" altLang="en-US" sz="1200" dirty="0">
              <a:solidFill>
                <a:schemeClr val="tx1"/>
              </a:solidFill>
            </a:endParaRPr>
          </a:p>
        </p:txBody>
      </p:sp>
      <p:sp>
        <p:nvSpPr>
          <p:cNvPr id="4" name="テキスト ボックス 3"/>
          <p:cNvSpPr txBox="1"/>
          <p:nvPr/>
        </p:nvSpPr>
        <p:spPr>
          <a:xfrm>
            <a:off x="179614" y="502025"/>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投資計画（建設改良費）について</a:t>
            </a:r>
          </a:p>
        </p:txBody>
      </p:sp>
      <p:sp>
        <p:nvSpPr>
          <p:cNvPr id="5" name="テキスト ボックス 4"/>
          <p:cNvSpPr txBox="1"/>
          <p:nvPr/>
        </p:nvSpPr>
        <p:spPr>
          <a:xfrm>
            <a:off x="0" y="151611"/>
            <a:ext cx="6153150" cy="338554"/>
          </a:xfrm>
          <a:prstGeom prst="rect">
            <a:avLst/>
          </a:prstGeom>
          <a:noFill/>
        </p:spPr>
        <p:txBody>
          <a:bodyPr wrap="square" rtlCol="0">
            <a:spAutoFit/>
          </a:bodyPr>
          <a:lstStyle/>
          <a:p>
            <a:r>
              <a:rPr lang="ja-JP" altLang="en-US" sz="1600" b="1" dirty="0" smtClean="0"/>
              <a:t>（２）投資・財政計画（収支計画）の策定にあたっての説明</a:t>
            </a:r>
            <a:endParaRPr lang="en-US" altLang="ja-JP" sz="1600" b="1" dirty="0"/>
          </a:p>
        </p:txBody>
      </p:sp>
      <p:sp>
        <p:nvSpPr>
          <p:cNvPr id="9" name="テキスト ボックス 8"/>
          <p:cNvSpPr txBox="1"/>
          <p:nvPr/>
        </p:nvSpPr>
        <p:spPr>
          <a:xfrm>
            <a:off x="-179617" y="909919"/>
            <a:ext cx="12239625" cy="646331"/>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200" dirty="0">
                <a:latin typeface="+mj-ea"/>
                <a:ea typeface="+mj-ea"/>
              </a:rPr>
              <a:t>収支計画策定にあたって</a:t>
            </a:r>
            <a:r>
              <a:rPr lang="ja-JP" altLang="en-US" sz="1200" dirty="0" smtClean="0">
                <a:latin typeface="+mj-ea"/>
                <a:ea typeface="+mj-ea"/>
              </a:rPr>
              <a:t>は、次のとおりの投資計画を見込んでいる。</a:t>
            </a:r>
            <a:endParaRPr lang="en-US" altLang="ja-JP" sz="1200" dirty="0" smtClean="0">
              <a:latin typeface="+mj-ea"/>
              <a:ea typeface="+mj-ea"/>
            </a:endParaRPr>
          </a:p>
          <a:p>
            <a:pPr marL="855158" lvl="1" indent="-285750">
              <a:buFont typeface="Wingdings" panose="05000000000000000000" pitchFamily="2" charset="2"/>
              <a:buChar char="Ø"/>
            </a:pPr>
            <a:r>
              <a:rPr lang="ja-JP" altLang="en-US" sz="1200" dirty="0" smtClean="0">
                <a:latin typeface="+mj-ea"/>
                <a:ea typeface="+mj-ea"/>
              </a:rPr>
              <a:t>荷役機械については、「港湾施設提供事業経営計画」において、「</a:t>
            </a:r>
            <a:r>
              <a:rPr lang="en-US" altLang="ja-JP" sz="1200" dirty="0" smtClean="0">
                <a:latin typeface="+mj-ea"/>
                <a:ea typeface="+mj-ea"/>
              </a:rPr>
              <a:t>2020(R2)</a:t>
            </a:r>
            <a:r>
              <a:rPr lang="ja-JP" altLang="en-US" sz="1200" dirty="0" smtClean="0">
                <a:latin typeface="+mj-ea"/>
                <a:ea typeface="+mj-ea"/>
              </a:rPr>
              <a:t>年度</a:t>
            </a:r>
            <a:r>
              <a:rPr lang="ja-JP" altLang="en-US" sz="1200" dirty="0">
                <a:latin typeface="+mj-ea"/>
                <a:ea typeface="+mj-ea"/>
              </a:rPr>
              <a:t>予算編成時」までに</a:t>
            </a:r>
            <a:r>
              <a:rPr lang="ja-JP" altLang="en-US" sz="1200" dirty="0" smtClean="0">
                <a:latin typeface="+mj-ea"/>
                <a:ea typeface="+mj-ea"/>
              </a:rPr>
              <a:t>「荷役機械を</a:t>
            </a:r>
            <a:r>
              <a:rPr lang="ja-JP" altLang="en-US" sz="1200" dirty="0">
                <a:latin typeface="+mj-ea"/>
                <a:ea typeface="+mj-ea"/>
              </a:rPr>
              <a:t>更新するのか否か」の判断を</a:t>
            </a:r>
            <a:r>
              <a:rPr lang="ja-JP" altLang="en-US" sz="1200" dirty="0" smtClean="0">
                <a:latin typeface="+mj-ea"/>
                <a:ea typeface="+mj-ea"/>
              </a:rPr>
              <a:t>することとしているが、収支計画策定にあたっては、リスクをより適正に把握するため</a:t>
            </a:r>
            <a:r>
              <a:rPr lang="en-US" altLang="ja-JP" sz="1200" dirty="0" smtClean="0">
                <a:latin typeface="+mj-ea"/>
                <a:ea typeface="+mj-ea"/>
              </a:rPr>
              <a:t>2022(R4)</a:t>
            </a:r>
            <a:r>
              <a:rPr lang="ja-JP" altLang="en-US" sz="1200" dirty="0" smtClean="0">
                <a:latin typeface="+mj-ea"/>
                <a:ea typeface="+mj-ea"/>
              </a:rPr>
              <a:t>年度、</a:t>
            </a:r>
            <a:r>
              <a:rPr lang="en-US" altLang="ja-JP" sz="1200" dirty="0" smtClean="0">
                <a:latin typeface="+mj-ea"/>
                <a:ea typeface="+mj-ea"/>
              </a:rPr>
              <a:t>2023(R5)</a:t>
            </a:r>
            <a:r>
              <a:rPr lang="ja-JP" altLang="en-US" sz="1200" dirty="0" smtClean="0">
                <a:latin typeface="+mj-ea"/>
                <a:ea typeface="+mj-ea"/>
              </a:rPr>
              <a:t>年度の</a:t>
            </a:r>
            <a:r>
              <a:rPr lang="en-US" altLang="ja-JP" sz="1200" dirty="0" smtClean="0">
                <a:latin typeface="+mj-ea"/>
                <a:ea typeface="+mj-ea"/>
              </a:rPr>
              <a:t>2</a:t>
            </a:r>
            <a:r>
              <a:rPr lang="ja-JP" altLang="en-US" sz="1200" dirty="0" smtClean="0">
                <a:latin typeface="+mj-ea"/>
                <a:ea typeface="+mj-ea"/>
              </a:rPr>
              <a:t>か年での更新工事を見込んでいる。</a:t>
            </a:r>
            <a:endParaRPr lang="ja-JP" altLang="en-US" sz="1200" dirty="0">
              <a:latin typeface="+mj-ea"/>
              <a:ea typeface="+mj-ea"/>
            </a:endParaRPr>
          </a:p>
        </p:txBody>
      </p:sp>
      <p:graphicFrame>
        <p:nvGraphicFramePr>
          <p:cNvPr id="6" name="表 5"/>
          <p:cNvGraphicFramePr>
            <a:graphicFrameLocks noGrp="1"/>
          </p:cNvGraphicFramePr>
          <p:nvPr>
            <p:extLst>
              <p:ext uri="{D42A27DB-BD31-4B8C-83A1-F6EECF244321}">
                <p14:modId xmlns:p14="http://schemas.microsoft.com/office/powerpoint/2010/main" val="550867585"/>
              </p:ext>
            </p:extLst>
          </p:nvPr>
        </p:nvGraphicFramePr>
        <p:xfrm>
          <a:off x="604153" y="1625590"/>
          <a:ext cx="10949281" cy="6769424"/>
        </p:xfrm>
        <a:graphic>
          <a:graphicData uri="http://schemas.openxmlformats.org/drawingml/2006/table">
            <a:tbl>
              <a:tblPr/>
              <a:tblGrid>
                <a:gridCol w="723003"/>
                <a:gridCol w="2357906"/>
                <a:gridCol w="599247"/>
                <a:gridCol w="599247"/>
                <a:gridCol w="599247"/>
                <a:gridCol w="599247"/>
                <a:gridCol w="599247"/>
                <a:gridCol w="599247"/>
                <a:gridCol w="599247"/>
                <a:gridCol w="599247"/>
                <a:gridCol w="599247"/>
                <a:gridCol w="599247"/>
                <a:gridCol w="586219"/>
                <a:gridCol w="586219"/>
                <a:gridCol w="703464"/>
              </a:tblGrid>
              <a:tr h="322352">
                <a:tc gridSpan="15">
                  <a:txBody>
                    <a:bodyPr/>
                    <a:lstStyle/>
                    <a:p>
                      <a:pPr algn="r"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（単位：百万円）</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02942">
                <a:tc>
                  <a:txBody>
                    <a:bodyPr/>
                    <a:lstStyle/>
                    <a:p>
                      <a:pPr algn="dist"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事業名</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メイリオ" panose="020B0604030504040204" pitchFamily="50" charset="-128"/>
                          <a:ea typeface="メイリオ" panose="020B0604030504040204" pitchFamily="50" charset="-128"/>
                        </a:rPr>
                        <a:t>2018</a:t>
                      </a:r>
                      <a:br>
                        <a:rPr lang="en-US" sz="1100" b="0" i="0" u="none" strike="noStrike">
                          <a:solidFill>
                            <a:srgbClr val="000000"/>
                          </a:solidFill>
                          <a:effectLst/>
                          <a:latin typeface="メイリオ" panose="020B0604030504040204" pitchFamily="50" charset="-128"/>
                          <a:ea typeface="メイリオ" panose="020B0604030504040204" pitchFamily="50" charset="-128"/>
                        </a:rPr>
                      </a:br>
                      <a:r>
                        <a:rPr lang="en-US" sz="1100" b="0" i="0" u="none" strike="noStrike">
                          <a:solidFill>
                            <a:srgbClr val="000000"/>
                          </a:solidFill>
                          <a:effectLst/>
                          <a:latin typeface="メイリオ" panose="020B0604030504040204" pitchFamily="50" charset="-128"/>
                          <a:ea typeface="メイリオ" panose="020B0604030504040204" pitchFamily="50" charset="-128"/>
                        </a:rPr>
                        <a:t>(H30)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メイリオ" panose="020B0604030504040204" pitchFamily="50" charset="-128"/>
                          <a:ea typeface="メイリオ" panose="020B0604030504040204" pitchFamily="50" charset="-128"/>
                        </a:rPr>
                        <a:t>2019</a:t>
                      </a:r>
                      <a:br>
                        <a:rPr lang="en-US" sz="1100" b="0" i="0" u="none" strike="noStrike" dirty="0">
                          <a:solidFill>
                            <a:srgbClr val="000000"/>
                          </a:solidFill>
                          <a:effectLst/>
                          <a:latin typeface="メイリオ" panose="020B0604030504040204" pitchFamily="50" charset="-128"/>
                          <a:ea typeface="メイリオ" panose="020B0604030504040204" pitchFamily="50" charset="-128"/>
                        </a:rPr>
                      </a:br>
                      <a:r>
                        <a:rPr lang="en-US" sz="1100" b="0" i="0" u="none" strike="noStrike" dirty="0">
                          <a:solidFill>
                            <a:srgbClr val="000000"/>
                          </a:solidFill>
                          <a:effectLst/>
                          <a:latin typeface="メイリオ" panose="020B0604030504040204" pitchFamily="50" charset="-128"/>
                          <a:ea typeface="メイリオ" panose="020B0604030504040204" pitchFamily="50" charset="-128"/>
                        </a:rPr>
                        <a:t>(R1)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メイリオ" panose="020B0604030504040204" pitchFamily="50" charset="-128"/>
                          <a:ea typeface="メイリオ" panose="020B0604030504040204" pitchFamily="50" charset="-128"/>
                        </a:rPr>
                        <a:t>2020</a:t>
                      </a:r>
                      <a:br>
                        <a:rPr lang="en-US" sz="1100" b="0" i="0" u="none" strike="noStrike" dirty="0">
                          <a:solidFill>
                            <a:srgbClr val="000000"/>
                          </a:solidFill>
                          <a:effectLst/>
                          <a:latin typeface="メイリオ" panose="020B0604030504040204" pitchFamily="50" charset="-128"/>
                          <a:ea typeface="メイリオ" panose="020B0604030504040204" pitchFamily="50" charset="-128"/>
                        </a:rPr>
                      </a:br>
                      <a:r>
                        <a:rPr lang="en-US" sz="1100" b="0" i="0" u="none" strike="noStrike" dirty="0">
                          <a:solidFill>
                            <a:srgbClr val="000000"/>
                          </a:solidFill>
                          <a:effectLst/>
                          <a:latin typeface="メイリオ" panose="020B0604030504040204" pitchFamily="50" charset="-128"/>
                          <a:ea typeface="メイリオ" panose="020B0604030504040204" pitchFamily="50" charset="-128"/>
                        </a:rPr>
                        <a:t>(R2)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メイリオ" panose="020B0604030504040204" pitchFamily="50" charset="-128"/>
                          <a:ea typeface="メイリオ" panose="020B0604030504040204" pitchFamily="50" charset="-128"/>
                        </a:rPr>
                        <a:t>2021</a:t>
                      </a:r>
                      <a:br>
                        <a:rPr lang="en-US" sz="1100" b="0" i="0" u="none" strike="noStrike" dirty="0">
                          <a:solidFill>
                            <a:srgbClr val="000000"/>
                          </a:solidFill>
                          <a:effectLst/>
                          <a:latin typeface="メイリオ" panose="020B0604030504040204" pitchFamily="50" charset="-128"/>
                          <a:ea typeface="メイリオ" panose="020B0604030504040204" pitchFamily="50" charset="-128"/>
                        </a:rPr>
                      </a:br>
                      <a:r>
                        <a:rPr lang="en-US" sz="1100" b="0" i="0" u="none" strike="noStrike" dirty="0">
                          <a:solidFill>
                            <a:srgbClr val="000000"/>
                          </a:solidFill>
                          <a:effectLst/>
                          <a:latin typeface="メイリオ" panose="020B0604030504040204" pitchFamily="50" charset="-128"/>
                          <a:ea typeface="メイリオ" panose="020B0604030504040204" pitchFamily="50" charset="-128"/>
                        </a:rPr>
                        <a:t>(R3)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メイリオ" panose="020B0604030504040204" pitchFamily="50" charset="-128"/>
                          <a:ea typeface="メイリオ" panose="020B0604030504040204" pitchFamily="50" charset="-128"/>
                        </a:rPr>
                        <a:t>2022</a:t>
                      </a:r>
                      <a:br>
                        <a:rPr lang="en-US" sz="1100" b="0" i="0" u="none" strike="noStrike" dirty="0">
                          <a:solidFill>
                            <a:srgbClr val="000000"/>
                          </a:solidFill>
                          <a:effectLst/>
                          <a:latin typeface="メイリオ" panose="020B0604030504040204" pitchFamily="50" charset="-128"/>
                          <a:ea typeface="メイリオ" panose="020B0604030504040204" pitchFamily="50" charset="-128"/>
                        </a:rPr>
                      </a:br>
                      <a:r>
                        <a:rPr lang="en-US" sz="1100" b="0" i="0" u="none" strike="noStrike" dirty="0">
                          <a:solidFill>
                            <a:srgbClr val="000000"/>
                          </a:solidFill>
                          <a:effectLst/>
                          <a:latin typeface="メイリオ" panose="020B0604030504040204" pitchFamily="50" charset="-128"/>
                          <a:ea typeface="メイリオ" panose="020B0604030504040204" pitchFamily="50" charset="-128"/>
                        </a:rPr>
                        <a:t>(R4)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メイリオ" panose="020B0604030504040204" pitchFamily="50" charset="-128"/>
                          <a:ea typeface="メイリオ" panose="020B0604030504040204" pitchFamily="50" charset="-128"/>
                        </a:rPr>
                        <a:t>2023</a:t>
                      </a:r>
                      <a:br>
                        <a:rPr lang="en-US" sz="1100" b="0" i="0" u="none" strike="noStrike" dirty="0">
                          <a:solidFill>
                            <a:srgbClr val="000000"/>
                          </a:solidFill>
                          <a:effectLst/>
                          <a:latin typeface="メイリオ" panose="020B0604030504040204" pitchFamily="50" charset="-128"/>
                          <a:ea typeface="メイリオ" panose="020B0604030504040204" pitchFamily="50" charset="-128"/>
                        </a:rPr>
                      </a:br>
                      <a:r>
                        <a:rPr lang="en-US" sz="1100" b="0" i="0" u="none" strike="noStrike" dirty="0">
                          <a:solidFill>
                            <a:srgbClr val="000000"/>
                          </a:solidFill>
                          <a:effectLst/>
                          <a:latin typeface="メイリオ" panose="020B0604030504040204" pitchFamily="50" charset="-128"/>
                          <a:ea typeface="メイリオ" panose="020B0604030504040204" pitchFamily="50" charset="-128"/>
                        </a:rPr>
                        <a:t>(R5)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メイリオ" panose="020B0604030504040204" pitchFamily="50" charset="-128"/>
                          <a:ea typeface="メイリオ" panose="020B0604030504040204" pitchFamily="50" charset="-128"/>
                        </a:rPr>
                        <a:t>2024</a:t>
                      </a:r>
                      <a:br>
                        <a:rPr lang="en-US" sz="1100" b="0" i="0" u="none" strike="noStrike">
                          <a:solidFill>
                            <a:srgbClr val="000000"/>
                          </a:solidFill>
                          <a:effectLst/>
                          <a:latin typeface="メイリオ" panose="020B0604030504040204" pitchFamily="50" charset="-128"/>
                          <a:ea typeface="メイリオ" panose="020B0604030504040204" pitchFamily="50" charset="-128"/>
                        </a:rPr>
                      </a:br>
                      <a:r>
                        <a:rPr lang="en-US" sz="1100" b="0" i="0" u="none" strike="noStrike">
                          <a:solidFill>
                            <a:srgbClr val="000000"/>
                          </a:solidFill>
                          <a:effectLst/>
                          <a:latin typeface="メイリオ" panose="020B0604030504040204" pitchFamily="50" charset="-128"/>
                          <a:ea typeface="メイリオ" panose="020B0604030504040204" pitchFamily="50"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メイリオ" panose="020B0604030504040204" pitchFamily="50" charset="-128"/>
                          <a:ea typeface="メイリオ" panose="020B0604030504040204" pitchFamily="50" charset="-128"/>
                        </a:rPr>
                        <a:t>2025</a:t>
                      </a:r>
                      <a:br>
                        <a:rPr lang="en-US" sz="1100" b="0" i="0" u="none" strike="noStrike">
                          <a:solidFill>
                            <a:srgbClr val="000000"/>
                          </a:solidFill>
                          <a:effectLst/>
                          <a:latin typeface="メイリオ" panose="020B0604030504040204" pitchFamily="50" charset="-128"/>
                          <a:ea typeface="メイリオ" panose="020B0604030504040204" pitchFamily="50" charset="-128"/>
                        </a:rPr>
                      </a:br>
                      <a:r>
                        <a:rPr lang="en-US" sz="1100" b="0" i="0" u="none" strike="noStrike">
                          <a:solidFill>
                            <a:srgbClr val="000000"/>
                          </a:solidFill>
                          <a:effectLst/>
                          <a:latin typeface="メイリオ" panose="020B0604030504040204" pitchFamily="50" charset="-128"/>
                          <a:ea typeface="メイリオ" panose="020B0604030504040204" pitchFamily="50"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メイリオ" panose="020B0604030504040204" pitchFamily="50" charset="-128"/>
                          <a:ea typeface="メイリオ" panose="020B0604030504040204" pitchFamily="50" charset="-128"/>
                        </a:rPr>
                        <a:t>2026</a:t>
                      </a:r>
                      <a:br>
                        <a:rPr lang="en-US" sz="1100" b="0" i="0" u="none" strike="noStrike">
                          <a:solidFill>
                            <a:srgbClr val="000000"/>
                          </a:solidFill>
                          <a:effectLst/>
                          <a:latin typeface="メイリオ" panose="020B0604030504040204" pitchFamily="50" charset="-128"/>
                          <a:ea typeface="メイリオ" panose="020B0604030504040204" pitchFamily="50" charset="-128"/>
                        </a:rPr>
                      </a:br>
                      <a:r>
                        <a:rPr lang="en-US" sz="1100" b="0" i="0" u="none" strike="noStrike">
                          <a:solidFill>
                            <a:srgbClr val="000000"/>
                          </a:solidFill>
                          <a:effectLst/>
                          <a:latin typeface="メイリオ" panose="020B0604030504040204" pitchFamily="50" charset="-128"/>
                          <a:ea typeface="メイリオ" panose="020B0604030504040204" pitchFamily="50"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メイリオ" panose="020B0604030504040204" pitchFamily="50" charset="-128"/>
                          <a:ea typeface="メイリオ" panose="020B0604030504040204" pitchFamily="50" charset="-128"/>
                        </a:rPr>
                        <a:t>2027</a:t>
                      </a:r>
                      <a:br>
                        <a:rPr lang="en-US" sz="1100" b="0" i="0" u="none" strike="noStrike">
                          <a:solidFill>
                            <a:srgbClr val="000000"/>
                          </a:solidFill>
                          <a:effectLst/>
                          <a:latin typeface="メイリオ" panose="020B0604030504040204" pitchFamily="50" charset="-128"/>
                          <a:ea typeface="メイリオ" panose="020B0604030504040204" pitchFamily="50" charset="-128"/>
                        </a:rPr>
                      </a:br>
                      <a:r>
                        <a:rPr lang="en-US" sz="1100" b="0" i="0" u="none" strike="noStrike">
                          <a:solidFill>
                            <a:srgbClr val="000000"/>
                          </a:solidFill>
                          <a:effectLst/>
                          <a:latin typeface="メイリオ" panose="020B0604030504040204" pitchFamily="50" charset="-128"/>
                          <a:ea typeface="メイリオ" panose="020B0604030504040204" pitchFamily="50"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メイリオ" panose="020B0604030504040204" pitchFamily="50" charset="-128"/>
                          <a:ea typeface="メイリオ" panose="020B0604030504040204" pitchFamily="50" charset="-128"/>
                        </a:rPr>
                        <a:t>2028</a:t>
                      </a:r>
                      <a:br>
                        <a:rPr lang="en-US" sz="1100" b="0" i="0" u="none" strike="noStrike">
                          <a:solidFill>
                            <a:srgbClr val="000000"/>
                          </a:solidFill>
                          <a:effectLst/>
                          <a:latin typeface="メイリオ" panose="020B0604030504040204" pitchFamily="50" charset="-128"/>
                          <a:ea typeface="メイリオ" panose="020B0604030504040204" pitchFamily="50" charset="-128"/>
                        </a:rPr>
                      </a:br>
                      <a:r>
                        <a:rPr lang="en-US" sz="1100" b="0" i="0" u="none" strike="noStrike">
                          <a:solidFill>
                            <a:srgbClr val="000000"/>
                          </a:solidFill>
                          <a:effectLst/>
                          <a:latin typeface="メイリオ" panose="020B0604030504040204" pitchFamily="50" charset="-128"/>
                          <a:ea typeface="メイリオ" panose="020B0604030504040204" pitchFamily="50"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メイリオ" panose="020B0604030504040204" pitchFamily="50" charset="-128"/>
                          <a:ea typeface="メイリオ" panose="020B0604030504040204" pitchFamily="50" charset="-128"/>
                        </a:rPr>
                        <a:t>2029</a:t>
                      </a:r>
                      <a:br>
                        <a:rPr lang="en-US" sz="1100" b="0" i="0" u="none" strike="noStrike">
                          <a:solidFill>
                            <a:srgbClr val="000000"/>
                          </a:solidFill>
                          <a:effectLst/>
                          <a:latin typeface="メイリオ" panose="020B0604030504040204" pitchFamily="50" charset="-128"/>
                          <a:ea typeface="メイリオ" panose="020B0604030504040204" pitchFamily="50" charset="-128"/>
                        </a:rPr>
                      </a:br>
                      <a:r>
                        <a:rPr lang="en-US" sz="1100" b="0" i="0" u="none" strike="noStrike">
                          <a:solidFill>
                            <a:srgbClr val="000000"/>
                          </a:solidFill>
                          <a:effectLst/>
                          <a:latin typeface="メイリオ" panose="020B0604030504040204" pitchFamily="50" charset="-128"/>
                          <a:ea typeface="メイリオ" panose="020B0604030504040204" pitchFamily="50" charset="-128"/>
                        </a:rPr>
                        <a:t>(R11)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荷役機械</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100" b="0" i="0" u="none" strike="noStrike">
                          <a:effectLst/>
                          <a:latin typeface="メイリオ" panose="020B0604030504040204" pitchFamily="50" charset="-128"/>
                          <a:ea typeface="メイリオ" panose="020B0604030504040204" pitchFamily="50" charset="-128"/>
                        </a:rPr>
                        <a:t>荷役機械</a:t>
                      </a:r>
                      <a:r>
                        <a:rPr lang="en-US" altLang="zh-TW" sz="1100" b="0" i="0" u="none" strike="noStrike">
                          <a:effectLst/>
                          <a:latin typeface="メイリオ" panose="020B0604030504040204" pitchFamily="50" charset="-128"/>
                          <a:ea typeface="メイリオ" panose="020B0604030504040204" pitchFamily="50" charset="-128"/>
                        </a:rPr>
                        <a:t>2</a:t>
                      </a:r>
                      <a:r>
                        <a:rPr lang="zh-TW" altLang="en-US" sz="1100" b="0" i="0" u="none" strike="noStrike">
                          <a:effectLst/>
                          <a:latin typeface="メイリオ" panose="020B0604030504040204" pitchFamily="50" charset="-128"/>
                          <a:ea typeface="メイリオ" panose="020B0604030504040204" pitchFamily="50" charset="-128"/>
                        </a:rPr>
                        <a:t>機更新</a:t>
                      </a:r>
                      <a:br>
                        <a:rPr lang="zh-TW" altLang="en-US" sz="1100" b="0" i="0" u="none" strike="noStrike">
                          <a:effectLst/>
                          <a:latin typeface="メイリオ" panose="020B0604030504040204" pitchFamily="50" charset="-128"/>
                          <a:ea typeface="メイリオ" panose="020B0604030504040204" pitchFamily="50" charset="-128"/>
                        </a:rPr>
                      </a:br>
                      <a:r>
                        <a:rPr lang="zh-TW" altLang="en-US" sz="1100" b="0" i="0" u="none" strike="noStrike">
                          <a:effectLst/>
                          <a:latin typeface="メイリオ" panose="020B0604030504040204" pitchFamily="50" charset="-128"/>
                          <a:ea typeface="メイリオ" panose="020B0604030504040204" pitchFamily="50" charset="-128"/>
                        </a:rPr>
                        <a:t>（</a:t>
                      </a:r>
                      <a:r>
                        <a:rPr lang="en-US" altLang="zh-TW" sz="1100" b="0" i="0" u="none" strike="noStrike">
                          <a:effectLst/>
                          <a:latin typeface="メイリオ" panose="020B0604030504040204" pitchFamily="50" charset="-128"/>
                          <a:ea typeface="メイリオ" panose="020B0604030504040204" pitchFamily="50" charset="-128"/>
                        </a:rPr>
                        <a:t>C</a:t>
                      </a:r>
                      <a:r>
                        <a:rPr lang="zh-TW" altLang="en-US" sz="1100" b="0" i="0" u="none" strike="noStrike">
                          <a:effectLst/>
                          <a:latin typeface="メイリオ" panose="020B0604030504040204" pitchFamily="50" charset="-128"/>
                          <a:ea typeface="メイリオ" panose="020B0604030504040204" pitchFamily="50" charset="-128"/>
                        </a:rPr>
                        <a:t>－６，７）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1,600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100" b="0" i="0" u="none" strike="noStrike">
                          <a:effectLst/>
                          <a:latin typeface="メイリオ" panose="020B0604030504040204" pitchFamily="50" charset="-128"/>
                          <a:ea typeface="メイリオ" panose="020B0604030504040204" pitchFamily="50" charset="-128"/>
                        </a:rPr>
                        <a:t>空調設備更新</a:t>
                      </a:r>
                      <a:br>
                        <a:rPr lang="zh-TW" altLang="en-US" sz="1100" b="0" i="0" u="none" strike="noStrike">
                          <a:effectLst/>
                          <a:latin typeface="メイリオ" panose="020B0604030504040204" pitchFamily="50" charset="-128"/>
                          <a:ea typeface="メイリオ" panose="020B0604030504040204" pitchFamily="50" charset="-128"/>
                        </a:rPr>
                      </a:br>
                      <a:r>
                        <a:rPr lang="zh-TW" altLang="en-US" sz="1100" b="0" i="0" u="none" strike="noStrike">
                          <a:effectLst/>
                          <a:latin typeface="メイリオ" panose="020B0604030504040204" pitchFamily="50" charset="-128"/>
                          <a:ea typeface="メイリオ" panose="020B0604030504040204" pitchFamily="50" charset="-128"/>
                        </a:rPr>
                        <a:t>（北港白津</a:t>
                      </a:r>
                      <a:r>
                        <a:rPr lang="en-US" altLang="zh-TW" sz="1100" b="0" i="0" u="none" strike="noStrike">
                          <a:effectLst/>
                          <a:latin typeface="メイリオ" panose="020B0604030504040204" pitchFamily="50" charset="-128"/>
                          <a:ea typeface="メイリオ" panose="020B0604030504040204" pitchFamily="50" charset="-128"/>
                        </a:rPr>
                        <a:t>1</a:t>
                      </a:r>
                      <a:r>
                        <a:rPr lang="zh-TW" altLang="en-US" sz="1100" b="0" i="0" u="none" strike="noStrike">
                          <a:effectLst/>
                          <a:latin typeface="メイリオ" panose="020B0604030504040204" pitchFamily="50" charset="-128"/>
                          <a:ea typeface="メイリオ" panose="020B0604030504040204" pitchFamily="50" charset="-128"/>
                        </a:rPr>
                        <a:t>号上屋附設事務所）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10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100" b="0" i="0" u="none" strike="noStrike">
                          <a:effectLst/>
                          <a:latin typeface="メイリオ" panose="020B0604030504040204" pitchFamily="50" charset="-128"/>
                          <a:ea typeface="メイリオ" panose="020B0604030504040204" pitchFamily="50" charset="-128"/>
                        </a:rPr>
                        <a:t>空調設備更新</a:t>
                      </a:r>
                      <a:br>
                        <a:rPr lang="zh-TW" altLang="en-US" sz="1100" b="0" i="0" u="none" strike="noStrike">
                          <a:effectLst/>
                          <a:latin typeface="メイリオ" panose="020B0604030504040204" pitchFamily="50" charset="-128"/>
                          <a:ea typeface="メイリオ" panose="020B0604030504040204" pitchFamily="50" charset="-128"/>
                        </a:rPr>
                      </a:br>
                      <a:r>
                        <a:rPr lang="zh-TW" altLang="en-US" sz="1100" b="0" i="0" u="none" strike="noStrike">
                          <a:effectLst/>
                          <a:latin typeface="メイリオ" panose="020B0604030504040204" pitchFamily="50" charset="-128"/>
                          <a:ea typeface="メイリオ" panose="020B0604030504040204" pitchFamily="50" charset="-128"/>
                        </a:rPr>
                        <a:t>（咲洲国際船客上屋）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44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100" b="0" i="0" u="none" strike="noStrike">
                          <a:effectLst/>
                          <a:latin typeface="メイリオ" panose="020B0604030504040204" pitchFamily="50" charset="-128"/>
                          <a:ea typeface="メイリオ" panose="020B0604030504040204" pitchFamily="50" charset="-128"/>
                        </a:rPr>
                        <a:t>荷さばき地舗装整備</a:t>
                      </a:r>
                      <a:br>
                        <a:rPr lang="ja-JP" altLang="en-US" sz="1100" b="0" i="0" u="none" strike="noStrike">
                          <a:effectLst/>
                          <a:latin typeface="メイリオ" panose="020B0604030504040204" pitchFamily="50" charset="-128"/>
                          <a:ea typeface="メイリオ" panose="020B0604030504040204" pitchFamily="50" charset="-128"/>
                        </a:rPr>
                      </a:br>
                      <a:r>
                        <a:rPr lang="en-US" altLang="ja-JP" sz="1100" b="0" i="0" u="none" strike="noStrike">
                          <a:effectLst/>
                          <a:latin typeface="メイリオ" panose="020B0604030504040204" pitchFamily="50" charset="-128"/>
                          <a:ea typeface="メイリオ" panose="020B0604030504040204" pitchFamily="50" charset="-128"/>
                        </a:rPr>
                        <a:t>(</a:t>
                      </a:r>
                      <a:r>
                        <a:rPr lang="ja-JP" altLang="en-US" sz="1100" b="0" i="0" u="none" strike="noStrike">
                          <a:effectLst/>
                          <a:latin typeface="メイリオ" panose="020B0604030504040204" pitchFamily="50" charset="-128"/>
                          <a:ea typeface="メイリオ" panose="020B0604030504040204" pitchFamily="50" charset="-128"/>
                        </a:rPr>
                        <a:t>北港白津</a:t>
                      </a:r>
                      <a:r>
                        <a:rPr lang="en-US" altLang="ja-JP" sz="1100" b="0" i="0" u="none" strike="noStrike">
                          <a:effectLst/>
                          <a:latin typeface="メイリオ" panose="020B0604030504040204" pitchFamily="50" charset="-128"/>
                          <a:ea typeface="メイリオ" panose="020B0604030504040204" pitchFamily="50" charset="-128"/>
                        </a:rPr>
                        <a:t>HS2</a:t>
                      </a:r>
                      <a:r>
                        <a:rPr lang="ja-JP" altLang="en-US" sz="1100" b="0" i="0" u="none" strike="noStrike">
                          <a:effectLst/>
                          <a:latin typeface="メイリオ" panose="020B0604030504040204" pitchFamily="50" charset="-128"/>
                          <a:ea typeface="メイリオ" panose="020B0604030504040204" pitchFamily="50" charset="-128"/>
                        </a:rPr>
                        <a:t>・</a:t>
                      </a:r>
                      <a:r>
                        <a:rPr lang="en-US" altLang="ja-JP" sz="1100" b="0" i="0" u="none" strike="noStrike">
                          <a:effectLst/>
                          <a:latin typeface="メイリオ" panose="020B0604030504040204" pitchFamily="50" charset="-128"/>
                          <a:ea typeface="メイリオ" panose="020B0604030504040204" pitchFamily="50"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500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100" b="0" i="0" u="none" strike="noStrike">
                          <a:effectLst/>
                          <a:latin typeface="メイリオ" panose="020B0604030504040204" pitchFamily="50" charset="-128"/>
                          <a:ea typeface="メイリオ" panose="020B0604030504040204" pitchFamily="50" charset="-128"/>
                        </a:rPr>
                        <a:t>埠頭用地造成</a:t>
                      </a:r>
                      <a:br>
                        <a:rPr lang="zh-TW" altLang="en-US" sz="1100" b="0" i="0" u="none" strike="noStrike">
                          <a:effectLst/>
                          <a:latin typeface="メイリオ" panose="020B0604030504040204" pitchFamily="50" charset="-128"/>
                          <a:ea typeface="メイリオ" panose="020B0604030504040204" pitchFamily="50" charset="-128"/>
                        </a:rPr>
                      </a:br>
                      <a:r>
                        <a:rPr lang="en-US" altLang="zh-TW" sz="1100" b="0" i="0" u="none" strike="noStrike">
                          <a:effectLst/>
                          <a:latin typeface="メイリオ" panose="020B0604030504040204" pitchFamily="50" charset="-128"/>
                          <a:ea typeface="メイリオ" panose="020B0604030504040204" pitchFamily="50" charset="-128"/>
                        </a:rPr>
                        <a:t>(</a:t>
                      </a:r>
                      <a:r>
                        <a:rPr lang="zh-TW" altLang="en-US" sz="1100" b="0" i="0" u="none" strike="noStrike">
                          <a:effectLst/>
                          <a:latin typeface="メイリオ" panose="020B0604030504040204" pitchFamily="50" charset="-128"/>
                          <a:ea typeface="メイリオ" panose="020B0604030504040204" pitchFamily="50" charset="-128"/>
                        </a:rPr>
                        <a:t>Ｔ－</a:t>
                      </a:r>
                      <a:r>
                        <a:rPr lang="en-US" altLang="zh-TW" sz="1100" b="0" i="0" u="none" strike="noStrike">
                          <a:effectLst/>
                          <a:latin typeface="メイリオ" panose="020B0604030504040204" pitchFamily="50" charset="-128"/>
                          <a:ea typeface="メイリオ" panose="020B0604030504040204" pitchFamily="50" charset="-128"/>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1,360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1,367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1,360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4,087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100" b="0" i="0" u="none" strike="noStrike">
                          <a:effectLst/>
                          <a:latin typeface="メイリオ" panose="020B0604030504040204" pitchFamily="50" charset="-128"/>
                          <a:ea typeface="メイリオ" panose="020B0604030504040204" pitchFamily="50" charset="-128"/>
                        </a:rPr>
                        <a:t>荷さばき地舗装整備</a:t>
                      </a:r>
                      <a:br>
                        <a:rPr lang="ja-JP" altLang="en-US" sz="1100" b="0" i="0" u="none" strike="noStrike">
                          <a:effectLst/>
                          <a:latin typeface="メイリオ" panose="020B0604030504040204" pitchFamily="50" charset="-128"/>
                          <a:ea typeface="メイリオ" panose="020B0604030504040204" pitchFamily="50" charset="-128"/>
                        </a:rPr>
                      </a:br>
                      <a:r>
                        <a:rPr lang="en-US" altLang="ja-JP" sz="1100" b="0" i="0" u="none" strike="noStrike">
                          <a:effectLst/>
                          <a:latin typeface="メイリオ" panose="020B0604030504040204" pitchFamily="50" charset="-128"/>
                          <a:ea typeface="メイリオ" panose="020B0604030504040204" pitchFamily="50" charset="-128"/>
                        </a:rPr>
                        <a:t>(E6</a:t>
                      </a:r>
                      <a:r>
                        <a:rPr lang="ja-JP" altLang="en-US" sz="1100" b="0" i="0" u="none" strike="noStrike">
                          <a:effectLst/>
                          <a:latin typeface="メイリオ" panose="020B0604030504040204" pitchFamily="50" charset="-128"/>
                          <a:ea typeface="メイリオ" panose="020B0604030504040204" pitchFamily="50" charset="-128"/>
                        </a:rPr>
                        <a:t>・</a:t>
                      </a:r>
                      <a:r>
                        <a:rPr lang="en-US" altLang="ja-JP" sz="1100" b="0" i="0" u="none" strike="noStrike">
                          <a:effectLst/>
                          <a:latin typeface="メイリオ" panose="020B0604030504040204" pitchFamily="50" charset="-128"/>
                          <a:ea typeface="メイリオ" panose="020B0604030504040204" pitchFamily="50" charset="-128"/>
                        </a:rPr>
                        <a:t>7</a:t>
                      </a:r>
                      <a:r>
                        <a:rPr lang="ja-JP" altLang="en-US" sz="1100" b="0" i="0" u="none" strike="noStrike">
                          <a:effectLst/>
                          <a:latin typeface="メイリオ" panose="020B0604030504040204" pitchFamily="50" charset="-128"/>
                          <a:ea typeface="メイリオ" panose="020B0604030504040204" pitchFamily="50" charset="-128"/>
                        </a:rPr>
                        <a:t>岸壁荷さばき地</a:t>
                      </a:r>
                      <a:r>
                        <a:rPr lang="en-US" altLang="ja-JP" sz="1100" b="0" i="0" u="none" strike="noStrike">
                          <a:effectLst/>
                          <a:latin typeface="メイリオ" panose="020B0604030504040204" pitchFamily="50" charset="-128"/>
                          <a:ea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210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100" b="0" i="0" u="none" strike="noStrike">
                          <a:effectLst/>
                          <a:latin typeface="メイリオ" panose="020B0604030504040204" pitchFamily="50" charset="-128"/>
                          <a:ea typeface="メイリオ" panose="020B0604030504040204" pitchFamily="50" charset="-128"/>
                        </a:rPr>
                        <a:t>上屋クレーン架台改修</a:t>
                      </a:r>
                      <a:br>
                        <a:rPr lang="ja-JP" altLang="en-US" sz="1100" b="0" i="0" u="none" strike="noStrike">
                          <a:effectLst/>
                          <a:latin typeface="メイリオ" panose="020B0604030504040204" pitchFamily="50" charset="-128"/>
                          <a:ea typeface="メイリオ" panose="020B0604030504040204" pitchFamily="50" charset="-128"/>
                        </a:rPr>
                      </a:br>
                      <a:r>
                        <a:rPr lang="ja-JP" altLang="en-US" sz="1100" b="0" i="0" u="none" strike="noStrike">
                          <a:effectLst/>
                          <a:latin typeface="メイリオ" panose="020B0604030504040204" pitchFamily="50" charset="-128"/>
                          <a:ea typeface="メイリオ" panose="020B0604030504040204" pitchFamily="50" charset="-128"/>
                        </a:rPr>
                        <a:t>（大正鋼材上屋）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86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100" b="0" i="0" u="none" strike="noStrike">
                          <a:effectLst/>
                          <a:latin typeface="メイリオ" panose="020B0604030504040204" pitchFamily="50" charset="-128"/>
                          <a:ea typeface="メイリオ" panose="020B0604030504040204" pitchFamily="50" charset="-128"/>
                        </a:rPr>
                        <a:t>上屋の耐震化</a:t>
                      </a:r>
                      <a:br>
                        <a:rPr lang="ja-JP" altLang="en-US" sz="1100" b="0" i="0" u="none" strike="noStrike">
                          <a:effectLst/>
                          <a:latin typeface="メイリオ" panose="020B0604030504040204" pitchFamily="50" charset="-128"/>
                          <a:ea typeface="メイリオ" panose="020B0604030504040204" pitchFamily="50" charset="-128"/>
                        </a:rPr>
                      </a:br>
                      <a:r>
                        <a:rPr lang="ja-JP" altLang="en-US" sz="1100" b="0" i="0" u="none" strike="noStrike">
                          <a:effectLst/>
                          <a:latin typeface="メイリオ" panose="020B0604030504040204" pitchFamily="50" charset="-128"/>
                          <a:ea typeface="メイリオ" panose="020B0604030504040204" pitchFamily="50" charset="-128"/>
                        </a:rPr>
                        <a:t>（合築分）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347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100" b="0" i="0" u="none" strike="noStrike">
                          <a:effectLst/>
                          <a:latin typeface="メイリオ" panose="020B0604030504040204" pitchFamily="50" charset="-128"/>
                          <a:ea typeface="メイリオ" panose="020B0604030504040204" pitchFamily="50" charset="-128"/>
                        </a:rPr>
                        <a:t>埠頭保安設備更新</a:t>
                      </a:r>
                      <a:br>
                        <a:rPr lang="zh-TW" altLang="en-US" sz="1100" b="0" i="0" u="none" strike="noStrike">
                          <a:effectLst/>
                          <a:latin typeface="メイリオ" panose="020B0604030504040204" pitchFamily="50" charset="-128"/>
                          <a:ea typeface="メイリオ" panose="020B0604030504040204" pitchFamily="50" charset="-128"/>
                        </a:rPr>
                      </a:br>
                      <a:r>
                        <a:rPr lang="zh-TW" altLang="en-US" sz="1100" b="0" i="0" u="none" strike="noStrike">
                          <a:effectLst/>
                          <a:latin typeface="メイリオ" panose="020B0604030504040204" pitchFamily="50" charset="-128"/>
                          <a:ea typeface="メイリオ" panose="020B0604030504040204" pitchFamily="50" charset="-128"/>
                        </a:rPr>
                        <a:t>（</a:t>
                      </a:r>
                      <a:r>
                        <a:rPr lang="en-US" altLang="zh-TW" sz="1100" b="0" i="0" u="none" strike="noStrike">
                          <a:effectLst/>
                          <a:latin typeface="メイリオ" panose="020B0604030504040204" pitchFamily="50" charset="-128"/>
                          <a:ea typeface="メイリオ" panose="020B0604030504040204" pitchFamily="50" charset="-128"/>
                        </a:rPr>
                        <a:t>C6,7</a:t>
                      </a:r>
                      <a:r>
                        <a:rPr lang="zh-TW" altLang="en-US" sz="1100" b="0" i="0" u="none" strike="noStrike">
                          <a:effectLst/>
                          <a:latin typeface="メイリオ" panose="020B0604030504040204" pitchFamily="50" charset="-128"/>
                          <a:ea typeface="メイリオ" panose="020B0604030504040204" pitchFamily="50" charset="-128"/>
                        </a:rPr>
                        <a:t>、</a:t>
                      </a:r>
                      <a:r>
                        <a:rPr lang="en-US" altLang="zh-TW" sz="1100" b="0" i="0" u="none" strike="noStrike">
                          <a:effectLst/>
                          <a:latin typeface="メイリオ" panose="020B0604030504040204" pitchFamily="50" charset="-128"/>
                          <a:ea typeface="メイリオ" panose="020B0604030504040204" pitchFamily="50" charset="-128"/>
                        </a:rPr>
                        <a:t>HS</a:t>
                      </a:r>
                      <a:r>
                        <a:rPr lang="zh-TW" altLang="en-US" sz="1100" b="0" i="0" u="none" strike="noStrike">
                          <a:effectLst/>
                          <a:latin typeface="メイリオ" panose="020B0604030504040204" pitchFamily="50" charset="-128"/>
                          <a:ea typeface="メイリオ" panose="020B0604030504040204" pitchFamily="50" charset="-128"/>
                        </a:rPr>
                        <a:t>、</a:t>
                      </a:r>
                      <a:r>
                        <a:rPr lang="en-US" altLang="zh-TW" sz="1100" b="0" i="0" u="none" strike="noStrike">
                          <a:effectLst/>
                          <a:latin typeface="メイリオ" panose="020B0604030504040204" pitchFamily="50" charset="-128"/>
                          <a:ea typeface="メイリオ" panose="020B0604030504040204" pitchFamily="50" charset="-128"/>
                        </a:rPr>
                        <a:t>KF</a:t>
                      </a:r>
                      <a:r>
                        <a:rPr lang="zh-TW" altLang="en-US" sz="1100" b="0" i="0" u="none" strike="noStrike">
                          <a:effectLst/>
                          <a:latin typeface="メイリオ" panose="020B0604030504040204" pitchFamily="50" charset="-128"/>
                          <a:ea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91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100" b="0" i="0" u="none" strike="noStrike">
                          <a:effectLst/>
                          <a:latin typeface="メイリオ" panose="020B0604030504040204" pitchFamily="50" charset="-128"/>
                          <a:ea typeface="メイリオ" panose="020B0604030504040204" pitchFamily="50" charset="-128"/>
                        </a:rPr>
                        <a:t>受変電設備更新</a:t>
                      </a:r>
                      <a:br>
                        <a:rPr lang="ja-JP" altLang="en-US" sz="1100" b="0" i="0" u="none" strike="noStrike">
                          <a:effectLst/>
                          <a:latin typeface="メイリオ" panose="020B0604030504040204" pitchFamily="50" charset="-128"/>
                          <a:ea typeface="メイリオ" panose="020B0604030504040204" pitchFamily="50" charset="-128"/>
                        </a:rPr>
                      </a:br>
                      <a:r>
                        <a:rPr lang="en-US" altLang="ja-JP" sz="1100" b="0" i="0" u="none" strike="noStrike">
                          <a:effectLst/>
                          <a:latin typeface="メイリオ" panose="020B0604030504040204" pitchFamily="50" charset="-128"/>
                          <a:ea typeface="メイリオ" panose="020B0604030504040204" pitchFamily="50" charset="-128"/>
                        </a:rPr>
                        <a:t>(</a:t>
                      </a:r>
                      <a:r>
                        <a:rPr lang="ja-JP" altLang="en-US" sz="1100" b="0" i="0" u="none" strike="noStrike">
                          <a:effectLst/>
                          <a:latin typeface="メイリオ" panose="020B0604030504040204" pitchFamily="50" charset="-128"/>
                          <a:ea typeface="メイリオ" panose="020B0604030504040204" pitchFamily="50" charset="-128"/>
                        </a:rPr>
                        <a:t>国際物流ターミナル</a:t>
                      </a:r>
                      <a:r>
                        <a:rPr lang="en-US" altLang="ja-JP" sz="1100" b="0" i="0" u="none" strike="noStrike">
                          <a:effectLst/>
                          <a:latin typeface="メイリオ" panose="020B0604030504040204" pitchFamily="50" charset="-128"/>
                          <a:ea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131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127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236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674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100" b="0" i="0" u="none" strike="noStrike">
                          <a:effectLst/>
                          <a:latin typeface="メイリオ" panose="020B0604030504040204" pitchFamily="50" charset="-128"/>
                          <a:ea typeface="メイリオ" panose="020B0604030504040204" pitchFamily="50" charset="-128"/>
                        </a:rPr>
                        <a:t>受変電設備更新</a:t>
                      </a:r>
                      <a:br>
                        <a:rPr lang="ja-JP" altLang="en-US" sz="1100" b="0" i="0" u="none" strike="noStrike">
                          <a:effectLst/>
                          <a:latin typeface="メイリオ" panose="020B0604030504040204" pitchFamily="50" charset="-128"/>
                          <a:ea typeface="メイリオ" panose="020B0604030504040204" pitchFamily="50" charset="-128"/>
                        </a:rPr>
                      </a:br>
                      <a:r>
                        <a:rPr lang="en-US" altLang="ja-JP" sz="1100" b="0" i="0" u="none" strike="noStrike">
                          <a:effectLst/>
                          <a:latin typeface="メイリオ" panose="020B0604030504040204" pitchFamily="50" charset="-128"/>
                          <a:ea typeface="メイリオ" panose="020B0604030504040204" pitchFamily="50" charset="-128"/>
                        </a:rPr>
                        <a:t>(</a:t>
                      </a:r>
                      <a:r>
                        <a:rPr lang="ja-JP" altLang="en-US" sz="1100" b="0" i="0" u="none" strike="noStrike">
                          <a:effectLst/>
                          <a:latin typeface="メイリオ" panose="020B0604030504040204" pitchFamily="50" charset="-128"/>
                          <a:ea typeface="メイリオ" panose="020B0604030504040204" pitchFamily="50" charset="-128"/>
                        </a:rPr>
                        <a:t>国内物流ターミナル</a:t>
                      </a:r>
                      <a:r>
                        <a:rPr lang="en-US" altLang="ja-JP" sz="1100" b="0" i="0" u="none" strike="noStrike">
                          <a:effectLst/>
                          <a:latin typeface="メイリオ" panose="020B0604030504040204" pitchFamily="50" charset="-128"/>
                          <a:ea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144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100" b="0" i="0" u="none" strike="noStrike">
                          <a:effectLst/>
                          <a:latin typeface="メイリオ" panose="020B0604030504040204" pitchFamily="50" charset="-128"/>
                          <a:ea typeface="メイリオ" panose="020B0604030504040204" pitchFamily="50" charset="-128"/>
                        </a:rPr>
                        <a:t>照明鉄塔設備更新</a:t>
                      </a:r>
                      <a:br>
                        <a:rPr lang="ja-JP" altLang="en-US" sz="1100" b="0" i="0" u="none" strike="noStrike">
                          <a:effectLst/>
                          <a:latin typeface="メイリオ" panose="020B0604030504040204" pitchFamily="50" charset="-128"/>
                          <a:ea typeface="メイリオ" panose="020B0604030504040204" pitchFamily="50" charset="-128"/>
                        </a:rPr>
                      </a:br>
                      <a:r>
                        <a:rPr lang="ja-JP" altLang="en-US" sz="1100" b="0" i="0" u="none" strike="noStrike">
                          <a:effectLst/>
                          <a:latin typeface="メイリオ" panose="020B0604030504040204" pitchFamily="50" charset="-128"/>
                          <a:ea typeface="メイリオ" panose="020B0604030504040204" pitchFamily="50" charset="-128"/>
                        </a:rPr>
                        <a:t>（</a:t>
                      </a:r>
                      <a:r>
                        <a:rPr lang="en-US" altLang="ja-JP" sz="1100" b="0" i="0" u="none" strike="noStrike">
                          <a:effectLst/>
                          <a:latin typeface="メイリオ" panose="020B0604030504040204" pitchFamily="50" charset="-128"/>
                          <a:ea typeface="メイリオ" panose="020B0604030504040204" pitchFamily="50" charset="-128"/>
                        </a:rPr>
                        <a:t>R</a:t>
                      </a:r>
                      <a:r>
                        <a:rPr lang="ja-JP" altLang="en-US" sz="1100" b="0" i="0" u="none" strike="noStrike">
                          <a:effectLst/>
                          <a:latin typeface="メイリオ" panose="020B0604030504040204" pitchFamily="50" charset="-128"/>
                          <a:ea typeface="メイリオ" panose="020B0604030504040204" pitchFamily="50" charset="-128"/>
                        </a:rPr>
                        <a:t>荷さばき地、</a:t>
                      </a:r>
                      <a:r>
                        <a:rPr lang="en-US" altLang="ja-JP" sz="1100" b="0" i="0" u="none" strike="noStrike">
                          <a:effectLst/>
                          <a:latin typeface="メイリオ" panose="020B0604030504040204" pitchFamily="50" charset="-128"/>
                          <a:ea typeface="メイリオ" panose="020B0604030504040204" pitchFamily="50" charset="-128"/>
                        </a:rPr>
                        <a:t>C6</a:t>
                      </a:r>
                      <a:r>
                        <a:rPr lang="ja-JP" altLang="en-US" sz="1100" b="0" i="0" u="none" strike="noStrike">
                          <a:effectLst/>
                          <a:latin typeface="メイリオ" panose="020B0604030504040204" pitchFamily="50" charset="-128"/>
                          <a:ea typeface="メイリオ" panose="020B0604030504040204" pitchFamily="50" charset="-128"/>
                        </a:rPr>
                        <a:t>・</a:t>
                      </a:r>
                      <a:r>
                        <a:rPr lang="en-US" altLang="ja-JP" sz="1100" b="0" i="0" u="none" strike="noStrike">
                          <a:effectLst/>
                          <a:latin typeface="メイリオ" panose="020B0604030504040204" pitchFamily="50" charset="-128"/>
                          <a:ea typeface="メイリオ" panose="020B0604030504040204" pitchFamily="50" charset="-128"/>
                        </a:rPr>
                        <a:t>7</a:t>
                      </a:r>
                      <a:r>
                        <a:rPr lang="ja-JP" altLang="en-US" sz="1100" b="0" i="0" u="none" strike="noStrike">
                          <a:effectLst/>
                          <a:latin typeface="メイリオ" panose="020B0604030504040204" pitchFamily="50" charset="-128"/>
                          <a:ea typeface="メイリオ" panose="020B0604030504040204" pitchFamily="50" charset="-128"/>
                        </a:rPr>
                        <a:t>荷さばき地）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メイリオ" panose="020B0604030504040204" pitchFamily="50" charset="-128"/>
                          <a:ea typeface="メイリオ" panose="020B0604030504040204" pitchFamily="50" charset="-128"/>
                        </a:rPr>
                        <a:t>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100" b="0" i="0" u="none" strike="noStrike">
                          <a:effectLst/>
                          <a:latin typeface="メイリオ" panose="020B0604030504040204" pitchFamily="50" charset="-128"/>
                          <a:ea typeface="メイリオ" panose="020B0604030504040204" pitchFamily="50" charset="-128"/>
                        </a:rPr>
                        <a:t>上屋屋根強化</a:t>
                      </a:r>
                      <a:br>
                        <a:rPr lang="zh-TW" altLang="en-US" sz="1100" b="0" i="0" u="none" strike="noStrike">
                          <a:effectLst/>
                          <a:latin typeface="メイリオ" panose="020B0604030504040204" pitchFamily="50" charset="-128"/>
                          <a:ea typeface="メイリオ" panose="020B0604030504040204" pitchFamily="50" charset="-128"/>
                        </a:rPr>
                      </a:br>
                      <a:r>
                        <a:rPr lang="zh-TW" altLang="en-US" sz="1100" b="0" i="0" u="none" strike="noStrike">
                          <a:effectLst/>
                          <a:latin typeface="メイリオ" panose="020B0604030504040204" pitchFamily="50" charset="-128"/>
                          <a:ea typeface="メイリオ" panose="020B0604030504040204" pitchFamily="50" charset="-128"/>
                        </a:rPr>
                        <a:t>（災害対策）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メイリオ" panose="020B0604030504040204" pitchFamily="50" charset="-128"/>
                          <a:ea typeface="メイリオ" panose="020B0604030504040204" pitchFamily="50" charset="-128"/>
                        </a:rPr>
                        <a:t>42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942">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上屋倉庫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埠頭用地買取り</a:t>
                      </a:r>
                      <a:br>
                        <a:rPr lang="ja-JP" altLang="en-US" sz="11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R4,5</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F1</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6</a:t>
                      </a: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背後）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670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662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655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648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641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634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627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4,539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942">
                <a:tc gridSpan="2">
                  <a:txBody>
                    <a:bodyPr/>
                    <a:lstStyle/>
                    <a:p>
                      <a:pPr algn="ctr"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計</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836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875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1,448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953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1,528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1,584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713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257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89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1,410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1,367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メイリオ" panose="020B0604030504040204" pitchFamily="50" charset="-128"/>
                          <a:ea typeface="メイリオ" panose="020B0604030504040204" pitchFamily="50" charset="-128"/>
                        </a:rPr>
                        <a:t>1,360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12,422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658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10</a:t>
            </a:fld>
            <a:endParaRPr kumimoji="1" lang="ja-JP" altLang="en-US" sz="1200" dirty="0">
              <a:solidFill>
                <a:schemeClr val="tx1"/>
              </a:solidFill>
            </a:endParaRPr>
          </a:p>
        </p:txBody>
      </p:sp>
      <p:sp>
        <p:nvSpPr>
          <p:cNvPr id="4" name="テキスト ボックス 3"/>
          <p:cNvSpPr txBox="1"/>
          <p:nvPr/>
        </p:nvSpPr>
        <p:spPr>
          <a:xfrm>
            <a:off x="114300" y="284629"/>
            <a:ext cx="12239625" cy="6268383"/>
          </a:xfrm>
          <a:prstGeom prst="rect">
            <a:avLst/>
          </a:prstGeom>
          <a:noFill/>
        </p:spPr>
        <p:txBody>
          <a:bodyPr wrap="square" rtlCol="0">
            <a:spAutoFit/>
          </a:bodyPr>
          <a:lstStyle/>
          <a:p>
            <a:pPr marL="382484" indent="-382484">
              <a:spcBef>
                <a:spcPts val="400"/>
              </a:spcBef>
              <a:buFont typeface="ＭＳ 明朝" panose="02020609040205080304" pitchFamily="17" charset="-128"/>
              <a:buChar char="○"/>
            </a:pPr>
            <a:r>
              <a:rPr lang="ja-JP" altLang="en-US" sz="1600" b="1" dirty="0" smtClean="0">
                <a:solidFill>
                  <a:schemeClr val="accent1">
                    <a:lumMod val="50000"/>
                  </a:schemeClr>
                </a:solidFill>
                <a:latin typeface="+mn-ea"/>
              </a:rPr>
              <a:t>財源について</a:t>
            </a:r>
            <a:endParaRPr lang="en-US" altLang="ja-JP" sz="1600" b="1" dirty="0" smtClean="0">
              <a:solidFill>
                <a:schemeClr val="accent1">
                  <a:lumMod val="50000"/>
                </a:schemeClr>
              </a:solidFill>
              <a:latin typeface="+mn-ea"/>
            </a:endParaRPr>
          </a:p>
          <a:p>
            <a:pPr lvl="1">
              <a:spcBef>
                <a:spcPts val="400"/>
              </a:spcBef>
            </a:pPr>
            <a:r>
              <a:rPr lang="ja-JP" altLang="en-US" sz="1400" b="1" u="sng" dirty="0" smtClean="0">
                <a:latin typeface="+mn-ea"/>
              </a:rPr>
              <a:t>使用料収入</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原則として、</a:t>
            </a:r>
            <a:r>
              <a:rPr lang="en-US" altLang="ja-JP" sz="1400" dirty="0" smtClean="0">
                <a:latin typeface="+mn-ea"/>
              </a:rPr>
              <a:t>2018</a:t>
            </a:r>
            <a:r>
              <a:rPr lang="ja-JP" altLang="en-US" sz="1400" dirty="0" smtClean="0">
                <a:latin typeface="+mn-ea"/>
              </a:rPr>
              <a:t>（</a:t>
            </a:r>
            <a:r>
              <a:rPr lang="en-US" altLang="ja-JP" sz="1400" dirty="0" smtClean="0">
                <a:latin typeface="+mn-ea"/>
              </a:rPr>
              <a:t>H30</a:t>
            </a:r>
            <a:r>
              <a:rPr lang="ja-JP" altLang="en-US" sz="1400" dirty="0" smtClean="0">
                <a:latin typeface="+mn-ea"/>
              </a:rPr>
              <a:t>）年度</a:t>
            </a:r>
            <a:r>
              <a:rPr lang="ja-JP" altLang="en-US" sz="1400" dirty="0">
                <a:latin typeface="+mn-ea"/>
              </a:rPr>
              <a:t>決算</a:t>
            </a:r>
            <a:r>
              <a:rPr lang="ja-JP" altLang="en-US" sz="1400" dirty="0" smtClean="0">
                <a:latin typeface="+mn-ea"/>
              </a:rPr>
              <a:t>ベースで今後も推移すると見込む。</a:t>
            </a:r>
            <a:endParaRPr lang="en-US" altLang="ja-JP" sz="1400" dirty="0" smtClean="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但し、港湾</a:t>
            </a:r>
            <a:r>
              <a:rPr lang="ja-JP" altLang="en-US" sz="1400" dirty="0">
                <a:latin typeface="+mn-ea"/>
              </a:rPr>
              <a:t>施設提供事業経営計画における経営改善策</a:t>
            </a:r>
            <a:r>
              <a:rPr lang="ja-JP" altLang="en-US" sz="1400" dirty="0" smtClean="0">
                <a:latin typeface="+mn-ea"/>
              </a:rPr>
              <a:t>等の</a:t>
            </a:r>
            <a:r>
              <a:rPr lang="ja-JP" altLang="en-US" sz="1400" dirty="0">
                <a:latin typeface="+mn-ea"/>
              </a:rPr>
              <a:t>取り組みについて、具体化した段階で長期収支に反映していく。</a:t>
            </a:r>
          </a:p>
          <a:p>
            <a:pPr lvl="1">
              <a:spcBef>
                <a:spcPts val="400"/>
              </a:spcBef>
            </a:pPr>
            <a:r>
              <a:rPr lang="ja-JP" altLang="en-US" sz="1400" dirty="0" smtClean="0">
                <a:latin typeface="+mn-ea"/>
              </a:rPr>
              <a:t>　</a:t>
            </a:r>
            <a:endParaRPr lang="en-US" altLang="ja-JP" sz="1400" dirty="0" smtClean="0">
              <a:latin typeface="+mn-ea"/>
            </a:endParaRPr>
          </a:p>
          <a:p>
            <a:pPr lvl="1">
              <a:spcBef>
                <a:spcPts val="400"/>
              </a:spcBef>
            </a:pPr>
            <a:r>
              <a:rPr lang="ja-JP" altLang="en-US" sz="1400" b="1" u="sng" dirty="0" smtClean="0">
                <a:latin typeface="+mn-ea"/>
              </a:rPr>
              <a:t>固定資産売却代、特別利益</a:t>
            </a:r>
            <a:endParaRPr lang="en-US" altLang="ja-JP" sz="1400" b="1" u="sng" dirty="0">
              <a:latin typeface="+mn-ea"/>
            </a:endParaRPr>
          </a:p>
          <a:p>
            <a:pPr marL="951892" lvl="1" indent="-382484">
              <a:spcBef>
                <a:spcPts val="400"/>
              </a:spcBef>
              <a:buFont typeface="Wingdings" panose="05000000000000000000" pitchFamily="2" charset="2"/>
              <a:buChar char="Ø"/>
            </a:pPr>
            <a:r>
              <a:rPr lang="en-US" altLang="ja-JP" sz="1400" dirty="0" smtClean="0">
                <a:latin typeface="+mn-ea"/>
              </a:rPr>
              <a:t>C12</a:t>
            </a:r>
            <a:r>
              <a:rPr lang="ja-JP" altLang="en-US" sz="1400" dirty="0" smtClean="0">
                <a:latin typeface="+mn-ea"/>
              </a:rPr>
              <a:t>荷さばき地の耐震化に</a:t>
            </a:r>
            <a:r>
              <a:rPr lang="ja-JP" altLang="en-US" sz="1400" dirty="0">
                <a:latin typeface="+mn-ea"/>
              </a:rPr>
              <a:t>必要</a:t>
            </a:r>
            <a:r>
              <a:rPr lang="ja-JP" altLang="en-US" sz="1400" dirty="0" smtClean="0">
                <a:latin typeface="+mn-ea"/>
              </a:rPr>
              <a:t>な国による土地取得を見込む。</a:t>
            </a:r>
            <a:endParaRPr lang="en-US" altLang="ja-JP" sz="1400" dirty="0">
              <a:latin typeface="+mn-ea"/>
            </a:endParaRPr>
          </a:p>
          <a:p>
            <a:pPr lvl="1">
              <a:spcBef>
                <a:spcPts val="400"/>
              </a:spcBef>
            </a:pPr>
            <a:r>
              <a:rPr lang="ja-JP" altLang="en-US" sz="1400" dirty="0">
                <a:latin typeface="+mn-ea"/>
              </a:rPr>
              <a:t>　</a:t>
            </a:r>
            <a:r>
              <a:rPr lang="ja-JP" altLang="en-US" sz="1400" dirty="0" smtClean="0">
                <a:latin typeface="+mn-ea"/>
              </a:rPr>
              <a:t>（</a:t>
            </a:r>
            <a:r>
              <a:rPr lang="en-US" altLang="ja-JP" sz="1400" dirty="0" smtClean="0">
                <a:latin typeface="+mn-ea"/>
              </a:rPr>
              <a:t>2019</a:t>
            </a:r>
            <a:r>
              <a:rPr lang="ja-JP" altLang="en-US" sz="1400" dirty="0" smtClean="0">
                <a:latin typeface="+mn-ea"/>
              </a:rPr>
              <a:t>（</a:t>
            </a:r>
            <a:r>
              <a:rPr lang="en-US" altLang="ja-JP" sz="1400" dirty="0">
                <a:latin typeface="+mn-ea"/>
              </a:rPr>
              <a:t>R</a:t>
            </a:r>
            <a:r>
              <a:rPr lang="en-US" altLang="ja-JP" sz="1400" dirty="0" smtClean="0">
                <a:latin typeface="+mn-ea"/>
              </a:rPr>
              <a:t>1</a:t>
            </a:r>
            <a:r>
              <a:rPr lang="ja-JP" altLang="en-US" sz="1400" dirty="0" smtClean="0">
                <a:latin typeface="+mn-ea"/>
              </a:rPr>
              <a:t>）～</a:t>
            </a:r>
            <a:r>
              <a:rPr lang="en-US" altLang="ja-JP" sz="1400" dirty="0" smtClean="0">
                <a:latin typeface="+mn-ea"/>
              </a:rPr>
              <a:t>2021</a:t>
            </a:r>
            <a:r>
              <a:rPr lang="ja-JP" altLang="en-US" sz="1400" dirty="0" smtClean="0">
                <a:latin typeface="+mn-ea"/>
              </a:rPr>
              <a:t>（</a:t>
            </a:r>
            <a:r>
              <a:rPr lang="en-US" altLang="ja-JP" sz="1400" dirty="0">
                <a:latin typeface="+mn-ea"/>
              </a:rPr>
              <a:t>R</a:t>
            </a:r>
            <a:r>
              <a:rPr lang="en-US" altLang="ja-JP" sz="1400" dirty="0" smtClean="0">
                <a:latin typeface="+mn-ea"/>
              </a:rPr>
              <a:t>3</a:t>
            </a:r>
            <a:r>
              <a:rPr lang="ja-JP" altLang="en-US" sz="1400" dirty="0" smtClean="0">
                <a:latin typeface="+mn-ea"/>
              </a:rPr>
              <a:t>）年度　特別利益（固定資産売却益） </a:t>
            </a:r>
            <a:r>
              <a:rPr lang="en-US" altLang="ja-JP" sz="1400" dirty="0" smtClean="0">
                <a:latin typeface="+mn-ea"/>
              </a:rPr>
              <a:t>34</a:t>
            </a:r>
            <a:r>
              <a:rPr lang="ja-JP" altLang="en-US" sz="1400" dirty="0" smtClean="0">
                <a:latin typeface="+mn-ea"/>
              </a:rPr>
              <a:t>億円、固定資産売却代 </a:t>
            </a:r>
            <a:r>
              <a:rPr lang="en-US" altLang="ja-JP" sz="1400" dirty="0" smtClean="0">
                <a:latin typeface="+mn-ea"/>
              </a:rPr>
              <a:t>14</a:t>
            </a:r>
            <a:r>
              <a:rPr lang="ja-JP" altLang="en-US" sz="1400" dirty="0" smtClean="0">
                <a:latin typeface="+mn-ea"/>
              </a:rPr>
              <a:t>億円）</a:t>
            </a:r>
            <a:endParaRPr lang="en-US" altLang="ja-JP" sz="1400" dirty="0" smtClean="0">
              <a:latin typeface="+mn-ea"/>
            </a:endParaRPr>
          </a:p>
          <a:p>
            <a:pPr marL="855158" lvl="1" indent="-285750">
              <a:spcBef>
                <a:spcPts val="400"/>
              </a:spcBef>
              <a:buFont typeface="Wingdings" panose="05000000000000000000" pitchFamily="2" charset="2"/>
              <a:buChar char="Ø"/>
            </a:pPr>
            <a:r>
              <a:rPr lang="en-US" altLang="ja-JP" sz="1400" dirty="0">
                <a:latin typeface="+mn-ea"/>
              </a:rPr>
              <a:t>2019</a:t>
            </a:r>
            <a:r>
              <a:rPr lang="ja-JP" altLang="en-US" sz="1400" dirty="0" smtClean="0">
                <a:latin typeface="+mn-ea"/>
              </a:rPr>
              <a:t>（</a:t>
            </a:r>
            <a:r>
              <a:rPr lang="en-US" altLang="ja-JP" sz="1400" dirty="0">
                <a:latin typeface="+mn-ea"/>
              </a:rPr>
              <a:t>R</a:t>
            </a:r>
            <a:r>
              <a:rPr lang="en-US" altLang="ja-JP" sz="1400" dirty="0" smtClean="0">
                <a:latin typeface="+mn-ea"/>
              </a:rPr>
              <a:t>1</a:t>
            </a:r>
            <a:r>
              <a:rPr lang="ja-JP" altLang="en-US" sz="1400" dirty="0">
                <a:latin typeface="+mn-ea"/>
              </a:rPr>
              <a:t>）年度</a:t>
            </a:r>
            <a:r>
              <a:rPr lang="ja-JP" altLang="en-US" sz="1400" dirty="0" smtClean="0">
                <a:latin typeface="+mn-ea"/>
              </a:rPr>
              <a:t>に</a:t>
            </a:r>
            <a:r>
              <a:rPr lang="ja-JP" altLang="en-US" sz="1400" dirty="0">
                <a:latin typeface="+mn-ea"/>
              </a:rPr>
              <a:t>受益と負担の明確化を図る観点</a:t>
            </a:r>
            <a:r>
              <a:rPr lang="ja-JP" altLang="en-US" sz="1400" dirty="0" smtClean="0">
                <a:latin typeface="+mn-ea"/>
              </a:rPr>
              <a:t>から、天保山船客上屋を一般会計へ移管することを見込む。</a:t>
            </a:r>
            <a:endParaRPr lang="en-US" altLang="ja-JP" sz="1400" dirty="0">
              <a:latin typeface="+mn-ea"/>
            </a:endParaRPr>
          </a:p>
          <a:p>
            <a:pPr lvl="1">
              <a:spcBef>
                <a:spcPts val="400"/>
              </a:spcBef>
            </a:pPr>
            <a:r>
              <a:rPr lang="ja-JP" altLang="en-US" sz="1400" b="1" dirty="0">
                <a:latin typeface="+mn-ea"/>
              </a:rPr>
              <a:t>　</a:t>
            </a:r>
            <a:r>
              <a:rPr lang="ja-JP" altLang="en-US" sz="1400" dirty="0" smtClean="0">
                <a:latin typeface="+mn-ea"/>
              </a:rPr>
              <a:t>（</a:t>
            </a:r>
            <a:r>
              <a:rPr lang="en-US" altLang="ja-JP" sz="1400" dirty="0" smtClean="0">
                <a:latin typeface="+mn-ea"/>
              </a:rPr>
              <a:t>2019</a:t>
            </a:r>
            <a:r>
              <a:rPr lang="ja-JP" altLang="en-US" sz="1400" dirty="0" smtClean="0">
                <a:latin typeface="+mn-ea"/>
              </a:rPr>
              <a:t>（</a:t>
            </a:r>
            <a:r>
              <a:rPr lang="en-US" altLang="ja-JP" sz="1400" dirty="0">
                <a:latin typeface="+mn-ea"/>
              </a:rPr>
              <a:t>R</a:t>
            </a:r>
            <a:r>
              <a:rPr lang="en-US" altLang="ja-JP" sz="1400" dirty="0" smtClean="0">
                <a:latin typeface="+mn-ea"/>
              </a:rPr>
              <a:t>1</a:t>
            </a:r>
            <a:r>
              <a:rPr lang="ja-JP" altLang="en-US" sz="1400" dirty="0" smtClean="0">
                <a:latin typeface="+mn-ea"/>
              </a:rPr>
              <a:t>）年度　特別利益</a:t>
            </a:r>
            <a:r>
              <a:rPr lang="en-US" altLang="ja-JP" sz="1400" dirty="0" smtClean="0">
                <a:latin typeface="+mn-ea"/>
              </a:rPr>
              <a:t>4</a:t>
            </a:r>
            <a:r>
              <a:rPr lang="ja-JP" altLang="en-US" sz="1400" dirty="0" smtClean="0">
                <a:latin typeface="+mn-ea"/>
              </a:rPr>
              <a:t>億円、固定資産売却代</a:t>
            </a:r>
            <a:r>
              <a:rPr lang="en-US" altLang="ja-JP" sz="1400" dirty="0" smtClean="0">
                <a:latin typeface="+mn-ea"/>
              </a:rPr>
              <a:t>1</a:t>
            </a:r>
            <a:r>
              <a:rPr lang="ja-JP" altLang="en-US" sz="1400" dirty="0" smtClean="0">
                <a:latin typeface="+mn-ea"/>
              </a:rPr>
              <a:t>億円）</a:t>
            </a:r>
            <a:endParaRPr lang="en-US" altLang="ja-JP" sz="1400" dirty="0" smtClean="0">
              <a:latin typeface="+mn-ea"/>
            </a:endParaRPr>
          </a:p>
          <a:p>
            <a:pPr marL="951892" lvl="1" indent="-382484">
              <a:spcBef>
                <a:spcPts val="400"/>
              </a:spcBef>
              <a:buFont typeface="Wingdings" panose="05000000000000000000" pitchFamily="2" charset="2"/>
              <a:buChar char="Ø"/>
            </a:pPr>
            <a:endParaRPr lang="en-US" altLang="ja-JP" sz="1600" b="1" dirty="0" smtClean="0">
              <a:latin typeface="+mn-ea"/>
            </a:endParaRPr>
          </a:p>
          <a:p>
            <a:pPr marL="382484" indent="-382484">
              <a:spcBef>
                <a:spcPts val="400"/>
              </a:spcBef>
              <a:buFont typeface="ＭＳ 明朝" panose="02020609040205080304" pitchFamily="17" charset="-128"/>
              <a:buChar char="○"/>
            </a:pPr>
            <a:r>
              <a:rPr lang="ja-JP" altLang="en-US" sz="1600" b="1" dirty="0" smtClean="0">
                <a:solidFill>
                  <a:schemeClr val="accent1">
                    <a:lumMod val="50000"/>
                  </a:schemeClr>
                </a:solidFill>
                <a:latin typeface="+mn-ea"/>
              </a:rPr>
              <a:t>投資以外の経費について</a:t>
            </a:r>
            <a:endParaRPr lang="en-US" altLang="ja-JP" sz="1600" b="1" dirty="0" smtClean="0">
              <a:solidFill>
                <a:schemeClr val="accent1">
                  <a:lumMod val="50000"/>
                </a:schemeClr>
              </a:solidFill>
              <a:latin typeface="+mn-ea"/>
            </a:endParaRPr>
          </a:p>
          <a:p>
            <a:pPr lvl="1">
              <a:spcBef>
                <a:spcPts val="400"/>
              </a:spcBef>
            </a:pPr>
            <a:r>
              <a:rPr lang="ja-JP" altLang="en-US" sz="1400" b="1" u="sng" dirty="0" smtClean="0">
                <a:latin typeface="+mn-ea"/>
              </a:rPr>
              <a:t>人件費</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職員</a:t>
            </a:r>
            <a:r>
              <a:rPr lang="ja-JP" altLang="en-US" sz="1400" dirty="0">
                <a:latin typeface="+mn-ea"/>
              </a:rPr>
              <a:t>数</a:t>
            </a:r>
            <a:r>
              <a:rPr lang="ja-JP" altLang="en-US" sz="1400" dirty="0" smtClean="0">
                <a:latin typeface="+mn-ea"/>
              </a:rPr>
              <a:t>については、技能労務職員を退職不補充とし、定年退職後の再任用を見込む。</a:t>
            </a:r>
            <a:endParaRPr lang="en-US" altLang="ja-JP" sz="1400" dirty="0" smtClean="0">
              <a:latin typeface="+mn-ea"/>
            </a:endParaRPr>
          </a:p>
          <a:p>
            <a:pPr lvl="1">
              <a:spcBef>
                <a:spcPts val="400"/>
              </a:spcBef>
            </a:pPr>
            <a:r>
              <a:rPr lang="ja-JP" altLang="en-US" sz="1400" b="1" u="sng" dirty="0" smtClean="0">
                <a:latin typeface="+mn-ea"/>
              </a:rPr>
              <a:t>経費</a:t>
            </a:r>
            <a:endParaRPr lang="en-US" altLang="ja-JP" sz="1400" b="1" u="sng" dirty="0">
              <a:latin typeface="+mn-ea"/>
            </a:endParaRPr>
          </a:p>
          <a:p>
            <a:pPr marL="855158" lvl="1" indent="-285750">
              <a:spcBef>
                <a:spcPts val="400"/>
              </a:spcBef>
              <a:buFont typeface="Wingdings" panose="05000000000000000000" pitchFamily="2" charset="2"/>
              <a:buChar char="Ø"/>
            </a:pPr>
            <a:r>
              <a:rPr lang="en-US" altLang="ja-JP" sz="1400" dirty="0" smtClean="0">
                <a:latin typeface="+mn-ea"/>
              </a:rPr>
              <a:t>2018</a:t>
            </a:r>
            <a:r>
              <a:rPr lang="ja-JP" altLang="en-US" sz="1400" dirty="0" smtClean="0">
                <a:latin typeface="+mn-ea"/>
              </a:rPr>
              <a:t>（</a:t>
            </a:r>
            <a:r>
              <a:rPr lang="en-US" altLang="ja-JP" sz="1400" dirty="0" smtClean="0">
                <a:latin typeface="+mn-ea"/>
              </a:rPr>
              <a:t>H30</a:t>
            </a:r>
            <a:r>
              <a:rPr lang="ja-JP" altLang="en-US" sz="1400" dirty="0" smtClean="0">
                <a:latin typeface="+mn-ea"/>
              </a:rPr>
              <a:t>）年度決算ベースで今後も推移すると見込む。</a:t>
            </a:r>
            <a:endParaRPr lang="en-US" altLang="ja-JP" sz="1400" dirty="0">
              <a:latin typeface="+mn-ea"/>
            </a:endParaRPr>
          </a:p>
          <a:p>
            <a:pPr lvl="1">
              <a:spcBef>
                <a:spcPts val="400"/>
              </a:spcBef>
            </a:pPr>
            <a:r>
              <a:rPr lang="ja-JP" altLang="en-US" sz="1400" b="1" u="sng" dirty="0" smtClean="0">
                <a:latin typeface="+mn-ea"/>
              </a:rPr>
              <a:t>修繕費</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予防保全の考え方に基づいた補修計画を見込む。</a:t>
            </a:r>
            <a:endParaRPr lang="en-US" altLang="ja-JP" sz="1400" dirty="0" smtClean="0">
              <a:latin typeface="+mn-ea"/>
            </a:endParaRPr>
          </a:p>
          <a:p>
            <a:pPr lvl="1">
              <a:spcBef>
                <a:spcPts val="400"/>
              </a:spcBef>
            </a:pPr>
            <a:r>
              <a:rPr lang="ja-JP" altLang="en-US" sz="1400" b="1" u="sng" dirty="0" smtClean="0">
                <a:latin typeface="+mn-ea"/>
              </a:rPr>
              <a:t>企業債利息</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既発債については、</a:t>
            </a:r>
            <a:r>
              <a:rPr lang="en-US" altLang="ja-JP" sz="1400" dirty="0" smtClean="0">
                <a:latin typeface="+mn-ea"/>
              </a:rPr>
              <a:t>2018</a:t>
            </a:r>
            <a:r>
              <a:rPr lang="ja-JP" altLang="en-US" sz="1400" dirty="0" smtClean="0">
                <a:latin typeface="+mn-ea"/>
              </a:rPr>
              <a:t>（</a:t>
            </a:r>
            <a:r>
              <a:rPr lang="en-US" altLang="ja-JP" sz="1400" dirty="0" smtClean="0">
                <a:latin typeface="+mn-ea"/>
              </a:rPr>
              <a:t>H30</a:t>
            </a:r>
            <a:r>
              <a:rPr lang="ja-JP" altLang="en-US" sz="1400" dirty="0" smtClean="0">
                <a:latin typeface="+mn-ea"/>
              </a:rPr>
              <a:t>）年度決算時の各企業債の利率に基づき見込む。</a:t>
            </a:r>
            <a:endParaRPr lang="en-US" altLang="ja-JP" sz="1400"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新規発行</a:t>
            </a:r>
            <a:r>
              <a:rPr lang="ja-JP" altLang="en-US" sz="1400" dirty="0">
                <a:latin typeface="+mn-ea"/>
              </a:rPr>
              <a:t>債</a:t>
            </a:r>
            <a:r>
              <a:rPr lang="ja-JP" altLang="en-US" sz="1400" dirty="0" smtClean="0">
                <a:latin typeface="+mn-ea"/>
              </a:rPr>
              <a:t>については、本市財政局公表の「今後の財政収支概算（粗い試算）</a:t>
            </a:r>
            <a:r>
              <a:rPr lang="en-US" altLang="ja-JP" sz="1400" dirty="0" smtClean="0">
                <a:latin typeface="+mn-ea"/>
              </a:rPr>
              <a:t>2019</a:t>
            </a:r>
            <a:r>
              <a:rPr lang="ja-JP" altLang="en-US" sz="1400" dirty="0" smtClean="0">
                <a:latin typeface="+mn-ea"/>
              </a:rPr>
              <a:t>（平成</a:t>
            </a:r>
            <a:r>
              <a:rPr lang="en-US" altLang="ja-JP" sz="1400" dirty="0">
                <a:latin typeface="+mn-ea"/>
              </a:rPr>
              <a:t>31</a:t>
            </a:r>
            <a:r>
              <a:rPr lang="ja-JP" altLang="en-US" sz="1400" dirty="0" smtClean="0">
                <a:latin typeface="+mn-ea"/>
              </a:rPr>
              <a:t>）年</a:t>
            </a:r>
            <a:r>
              <a:rPr lang="en-US" altLang="ja-JP" sz="1400" dirty="0" smtClean="0">
                <a:latin typeface="+mn-ea"/>
              </a:rPr>
              <a:t>2</a:t>
            </a:r>
            <a:r>
              <a:rPr lang="ja-JP" altLang="en-US" sz="1400" dirty="0" smtClean="0">
                <a:latin typeface="+mn-ea"/>
              </a:rPr>
              <a:t>月版</a:t>
            </a:r>
            <a:r>
              <a:rPr lang="ja-JP" altLang="en-US" sz="1400" dirty="0">
                <a:latin typeface="+mn-ea"/>
              </a:rPr>
              <a:t>」</a:t>
            </a:r>
            <a:r>
              <a:rPr lang="ja-JP" altLang="en-US" sz="1400" dirty="0" smtClean="0">
                <a:latin typeface="+mn-ea"/>
              </a:rPr>
              <a:t>に基づき見込む。</a:t>
            </a:r>
            <a:endParaRPr lang="en-US" altLang="ja-JP" sz="1400" dirty="0" smtClean="0">
              <a:latin typeface="+mn-ea"/>
            </a:endParaRPr>
          </a:p>
          <a:p>
            <a:pPr lvl="1">
              <a:spcBef>
                <a:spcPts val="400"/>
              </a:spcBef>
            </a:pPr>
            <a:r>
              <a:rPr lang="ja-JP" altLang="en-US" sz="1400" b="1" u="sng" dirty="0" smtClean="0">
                <a:latin typeface="+mn-ea"/>
              </a:rPr>
              <a:t>企業債償還</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既発債については約定通り償還するものと見込む。</a:t>
            </a:r>
            <a:endParaRPr lang="en-US" altLang="ja-JP" sz="1400" dirty="0">
              <a:latin typeface="+mn-ea"/>
            </a:endParaRPr>
          </a:p>
        </p:txBody>
      </p:sp>
    </p:spTree>
    <p:extLst>
      <p:ext uri="{BB962C8B-B14F-4D97-AF65-F5344CB8AC3E}">
        <p14:creationId xmlns:p14="http://schemas.microsoft.com/office/powerpoint/2010/main" val="398600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11</a:t>
            </a:fld>
            <a:endParaRPr kumimoji="1" lang="ja-JP" altLang="en-US" sz="1200" dirty="0">
              <a:solidFill>
                <a:schemeClr val="tx1"/>
              </a:solidFill>
            </a:endParaRPr>
          </a:p>
        </p:txBody>
      </p:sp>
      <p:sp>
        <p:nvSpPr>
          <p:cNvPr id="4" name="テキスト ボックス 3"/>
          <p:cNvSpPr txBox="1"/>
          <p:nvPr/>
        </p:nvSpPr>
        <p:spPr>
          <a:xfrm>
            <a:off x="0" y="151611"/>
            <a:ext cx="8621486" cy="338554"/>
          </a:xfrm>
          <a:prstGeom prst="rect">
            <a:avLst/>
          </a:prstGeom>
          <a:noFill/>
        </p:spPr>
        <p:txBody>
          <a:bodyPr wrap="square" rtlCol="0">
            <a:spAutoFit/>
          </a:bodyPr>
          <a:lstStyle/>
          <a:p>
            <a:r>
              <a:rPr lang="ja-JP" altLang="en-US" sz="1600" b="1" dirty="0" smtClean="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79614" y="502025"/>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①　今後の投資についての考え方</a:t>
            </a:r>
          </a:p>
        </p:txBody>
      </p:sp>
      <p:sp>
        <p:nvSpPr>
          <p:cNvPr id="6" name="テキスト ボックス 5"/>
          <p:cNvSpPr txBox="1"/>
          <p:nvPr/>
        </p:nvSpPr>
        <p:spPr>
          <a:xfrm>
            <a:off x="522514" y="840579"/>
            <a:ext cx="11560629" cy="7540526"/>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○投資の平準化に関する事項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公営企業の準建設改良費のうち「建設改良費の財源に充てるために起こした</a:t>
            </a:r>
            <a:r>
              <a:rPr lang="ja-JP" altLang="en-US" sz="1600" dirty="0" smtClean="0"/>
              <a:t>地方債の</a:t>
            </a:r>
            <a:r>
              <a:rPr lang="ja-JP" altLang="en-US" sz="1600" dirty="0"/>
              <a:t>元金償還金」に係る公営企業債（以下「資本費平準化債」という</a:t>
            </a:r>
            <a:r>
              <a:rPr lang="ja-JP" altLang="en-US" sz="1600" dirty="0" smtClean="0"/>
              <a:t>。）を積極的に活用するとともに、投資時期が一時期に集中しないよう投資の平準化に取り組みを進める。</a:t>
            </a:r>
            <a:endParaRPr lang="en-US" altLang="ja-JP" sz="1600" dirty="0" smtClean="0"/>
          </a:p>
          <a:p>
            <a:pPr marL="285750" indent="-285750">
              <a:lnSpc>
                <a:spcPct val="150000"/>
              </a:lnSpc>
              <a:spcBef>
                <a:spcPts val="300"/>
              </a:spcBef>
              <a:buFont typeface="Wingdings" panose="05000000000000000000" pitchFamily="2" charset="2"/>
              <a:buChar char="Ø"/>
            </a:pPr>
            <a:endParaRPr lang="en-US" altLang="ja-JP"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○施設等の統合・縮小・廃止に関する事項</a:t>
            </a:r>
            <a:endParaRPr lang="ja-JP" altLang="en-US" sz="1600" b="1" dirty="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en-US" altLang="ja-JP" sz="1600" dirty="0" smtClean="0"/>
              <a:t>2023</a:t>
            </a:r>
            <a:r>
              <a:rPr lang="ja-JP" altLang="en-US" sz="1600" dirty="0" smtClean="0"/>
              <a:t>（</a:t>
            </a:r>
            <a:r>
              <a:rPr lang="en-US" altLang="ja-JP" sz="1600" dirty="0" smtClean="0"/>
              <a:t>R5</a:t>
            </a:r>
            <a:r>
              <a:rPr lang="ja-JP" altLang="en-US" sz="1600" dirty="0" smtClean="0"/>
              <a:t>）年度までに個別課題のある地区（赤字地区）について、需要を見極めた上で、一部供用を廃止するなど、港湾施設の稼働率向上に向けた取り組みを進める。</a:t>
            </a:r>
            <a:endParaRPr lang="en-US" altLang="ja-JP" sz="1600" dirty="0" smtClean="0"/>
          </a:p>
          <a:p>
            <a:pPr marL="285750" indent="-285750">
              <a:lnSpc>
                <a:spcPct val="150000"/>
              </a:lnSpc>
              <a:spcBef>
                <a:spcPts val="300"/>
              </a:spcBef>
              <a:buFont typeface="Wingdings" panose="05000000000000000000" pitchFamily="2" charset="2"/>
              <a:buChar char="Ø"/>
            </a:pPr>
            <a:endParaRPr lang="en-US" altLang="ja-JP"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○防災・安全対策に関する事項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smtClean="0"/>
              <a:t>平成</a:t>
            </a:r>
            <a:r>
              <a:rPr lang="en-US" altLang="ja-JP" sz="1600" dirty="0" smtClean="0"/>
              <a:t>30</a:t>
            </a:r>
            <a:r>
              <a:rPr lang="ja-JP" altLang="en-US" sz="1600" dirty="0" smtClean="0"/>
              <a:t>年台風第</a:t>
            </a:r>
            <a:r>
              <a:rPr lang="en-US" altLang="ja-JP" sz="1600" dirty="0" smtClean="0"/>
              <a:t>21</a:t>
            </a:r>
            <a:r>
              <a:rPr lang="ja-JP" altLang="en-US" sz="1600" dirty="0" smtClean="0"/>
              <a:t>号が襲来したことにより、港湾施設提供事業の所管施設は大きな被害を受けた。また、今後も大規模な台風や地震などが起こる可能性があることを踏まえ、災害に強い港湾施設の整備に向けた取り組みを進める。</a:t>
            </a:r>
            <a:endParaRPr lang="en-US" altLang="ja-JP" sz="1600" dirty="0" smtClean="0"/>
          </a:p>
          <a:p>
            <a:pPr>
              <a:lnSpc>
                <a:spcPct val="150000"/>
              </a:lnSpc>
              <a:spcBef>
                <a:spcPts val="300"/>
              </a:spcBef>
            </a:pPr>
            <a:endParaRPr lang="ja-JP" altLang="en-US"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○民間の活力の活用に</a:t>
            </a:r>
            <a:r>
              <a:rPr lang="ja-JP" altLang="en-US" sz="1600" b="1" dirty="0">
                <a:solidFill>
                  <a:schemeClr val="accent1">
                    <a:lumMod val="50000"/>
                  </a:schemeClr>
                </a:solidFill>
              </a:rPr>
              <a:t>関する</a:t>
            </a:r>
            <a:r>
              <a:rPr lang="ja-JP" altLang="en-US" sz="1600" b="1" dirty="0" smtClean="0">
                <a:solidFill>
                  <a:schemeClr val="accent1">
                    <a:lumMod val="50000"/>
                  </a:schemeClr>
                </a:solidFill>
              </a:rPr>
              <a:t>事項（</a:t>
            </a:r>
            <a:r>
              <a:rPr lang="en-US" altLang="ja-JP" sz="1600" b="1" dirty="0" smtClean="0">
                <a:solidFill>
                  <a:schemeClr val="accent1">
                    <a:lumMod val="50000"/>
                  </a:schemeClr>
                </a:solidFill>
              </a:rPr>
              <a:t>PPP</a:t>
            </a:r>
            <a:r>
              <a:rPr lang="ja-JP" altLang="en-US" sz="1600" b="1" dirty="0" smtClean="0">
                <a:solidFill>
                  <a:schemeClr val="accent1">
                    <a:lumMod val="50000"/>
                  </a:schemeClr>
                </a:solidFill>
              </a:rPr>
              <a:t>・</a:t>
            </a:r>
            <a:r>
              <a:rPr lang="en-US" altLang="ja-JP" sz="1600" b="1" dirty="0" smtClean="0">
                <a:solidFill>
                  <a:schemeClr val="accent1">
                    <a:lumMod val="50000"/>
                  </a:schemeClr>
                </a:solidFill>
              </a:rPr>
              <a:t>PFI</a:t>
            </a:r>
            <a:r>
              <a:rPr lang="ja-JP" altLang="en-US" sz="1600" b="1" dirty="0" smtClean="0">
                <a:solidFill>
                  <a:schemeClr val="accent1">
                    <a:lumMod val="50000"/>
                  </a:schemeClr>
                </a:solidFill>
              </a:rPr>
              <a:t>など）</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今後、上屋を更新投資するにあたっては、次のルールを基本とする。</a:t>
            </a:r>
          </a:p>
          <a:p>
            <a:pPr marL="285750" indent="-285750">
              <a:lnSpc>
                <a:spcPct val="150000"/>
              </a:lnSpc>
              <a:spcBef>
                <a:spcPts val="300"/>
              </a:spcBef>
              <a:buFont typeface="Wingdings" panose="05000000000000000000" pitchFamily="2" charset="2"/>
              <a:buChar char="Ø"/>
            </a:pPr>
            <a:r>
              <a:rPr lang="ja-JP" altLang="en-US" sz="1600" dirty="0"/>
              <a:t>「上屋とその周辺の用地が一定規模あり、一体的な開発が可能であるもの」は民間活力の導入を積極的に検討する。（例：「先導的官民連携支援事業」の活用）</a:t>
            </a:r>
          </a:p>
          <a:p>
            <a:pPr marL="285750" indent="-285750">
              <a:lnSpc>
                <a:spcPct val="150000"/>
              </a:lnSpc>
              <a:spcBef>
                <a:spcPts val="300"/>
              </a:spcBef>
              <a:buFont typeface="Wingdings" panose="05000000000000000000" pitchFamily="2" charset="2"/>
              <a:buChar char="Ø"/>
            </a:pPr>
            <a:r>
              <a:rPr lang="ja-JP" altLang="en-US" sz="1600" dirty="0"/>
              <a:t>「上記以外のもの」は「更新計画」を策定し、公共での更新投資を行う。ただし、「大阪市</a:t>
            </a:r>
            <a:r>
              <a:rPr lang="en-US" altLang="ja-JP" sz="1600" dirty="0"/>
              <a:t>PPP/PFI</a:t>
            </a:r>
            <a:r>
              <a:rPr lang="ja-JP" altLang="en-US" sz="1600" dirty="0"/>
              <a:t>手法導入優先的検討規程」による手続きに留意する</a:t>
            </a:r>
            <a:r>
              <a:rPr lang="ja-JP" altLang="en-US" sz="1600" dirty="0" smtClean="0"/>
              <a:t>。</a:t>
            </a:r>
            <a:endParaRPr lang="ja-JP" altLang="en-US" sz="1600" dirty="0"/>
          </a:p>
        </p:txBody>
      </p:sp>
    </p:spTree>
    <p:extLst>
      <p:ext uri="{BB962C8B-B14F-4D97-AF65-F5344CB8AC3E}">
        <p14:creationId xmlns:p14="http://schemas.microsoft.com/office/powerpoint/2010/main" val="291617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12</a:t>
            </a:fld>
            <a:endParaRPr kumimoji="1" lang="ja-JP" altLang="en-US" sz="1200" dirty="0">
              <a:solidFill>
                <a:schemeClr val="tx1"/>
              </a:solidFill>
            </a:endParaRPr>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a:t>
            </a:r>
            <a:r>
              <a:rPr lang="ja-JP" altLang="en-US" sz="1600" b="1" dirty="0" smtClean="0">
                <a:solidFill>
                  <a:schemeClr val="accent1">
                    <a:lumMod val="50000"/>
                  </a:schemeClr>
                </a:solidFill>
              </a:rPr>
              <a:t>　今後の財源についての考え方・検討状況</a:t>
            </a:r>
          </a:p>
        </p:txBody>
      </p:sp>
      <p:sp>
        <p:nvSpPr>
          <p:cNvPr id="6" name="テキスト ボックス 5"/>
          <p:cNvSpPr txBox="1"/>
          <p:nvPr/>
        </p:nvSpPr>
        <p:spPr>
          <a:xfrm>
            <a:off x="538842" y="481351"/>
            <a:ext cx="11560629" cy="6017032"/>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○使用料形態及び取扱</a:t>
            </a:r>
            <a:r>
              <a:rPr lang="ja-JP" altLang="en-US" sz="1600" b="1" dirty="0">
                <a:solidFill>
                  <a:schemeClr val="accent1">
                    <a:lumMod val="50000"/>
                  </a:schemeClr>
                </a:solidFill>
              </a:rPr>
              <a:t>貨物量に関する事項</a:t>
            </a:r>
          </a:p>
          <a:p>
            <a:pPr marL="285750" indent="-285750">
              <a:lnSpc>
                <a:spcPct val="150000"/>
              </a:lnSpc>
              <a:spcBef>
                <a:spcPts val="300"/>
              </a:spcBef>
              <a:buFont typeface="Wingdings" panose="05000000000000000000" pitchFamily="2" charset="2"/>
              <a:buChar char="Ø"/>
            </a:pPr>
            <a:r>
              <a:rPr lang="ja-JP" altLang="en-US" sz="1600" dirty="0" smtClean="0"/>
              <a:t>競争力</a:t>
            </a:r>
            <a:r>
              <a:rPr lang="ja-JP" altLang="en-US" sz="1600" dirty="0"/>
              <a:t>のある使用料体系への見直し（使用料全体の見直し、新たな等級の設置）</a:t>
            </a:r>
          </a:p>
          <a:p>
            <a:pPr marL="855158" lvl="1" indent="-285750">
              <a:lnSpc>
                <a:spcPct val="150000"/>
              </a:lnSpc>
              <a:spcBef>
                <a:spcPts val="300"/>
              </a:spcBef>
              <a:buFont typeface="Arial" panose="020B0604020202020204" pitchFamily="34" charset="0"/>
              <a:buChar char="•"/>
            </a:pPr>
            <a:r>
              <a:rPr lang="ja-JP" altLang="en-US" sz="1600" dirty="0" smtClean="0"/>
              <a:t>現行</a:t>
            </a:r>
            <a:r>
              <a:rPr lang="ja-JP" altLang="en-US" sz="1600" dirty="0"/>
              <a:t>の使用料を全体的に軽減すること、あるいは現行の使用料の等級に下限の等級を追加するなどにより、「ユーザー視点での競争力のある使用料」とする。</a:t>
            </a:r>
          </a:p>
          <a:p>
            <a:pPr marL="285750" indent="-285750">
              <a:lnSpc>
                <a:spcPct val="150000"/>
              </a:lnSpc>
              <a:spcBef>
                <a:spcPts val="300"/>
              </a:spcBef>
              <a:buFont typeface="Wingdings" panose="05000000000000000000" pitchFamily="2" charset="2"/>
              <a:buChar char="Ø"/>
            </a:pPr>
            <a:r>
              <a:rPr lang="ja-JP" altLang="en-US" sz="1600" dirty="0" smtClean="0"/>
              <a:t>取扱</a:t>
            </a:r>
            <a:r>
              <a:rPr lang="ja-JP" altLang="en-US" sz="1600" dirty="0"/>
              <a:t>貨物量が増加し所管施設の稼働率向上につながるインセンティブの実施</a:t>
            </a:r>
          </a:p>
          <a:p>
            <a:pPr marL="855158" lvl="1" indent="-285750">
              <a:lnSpc>
                <a:spcPct val="150000"/>
              </a:lnSpc>
              <a:spcBef>
                <a:spcPts val="300"/>
              </a:spcBef>
              <a:buFont typeface="Arial" panose="020B0604020202020204" pitchFamily="34" charset="0"/>
              <a:buChar char="•"/>
            </a:pPr>
            <a:r>
              <a:rPr lang="ja-JP" altLang="en-US" sz="1600" dirty="0"/>
              <a:t>所管施設の利用促進（使用開始）につながるような「新たな使用料制度」や「取扱貨物量増加に対するインセンティブ（集貨に関する支援）」などを検討する。</a:t>
            </a:r>
          </a:p>
          <a:p>
            <a:pPr marL="285750" indent="-285750">
              <a:lnSpc>
                <a:spcPct val="150000"/>
              </a:lnSpc>
              <a:spcBef>
                <a:spcPts val="300"/>
              </a:spcBef>
              <a:buFont typeface="Wingdings" panose="05000000000000000000" pitchFamily="2" charset="2"/>
              <a:buChar char="Ø"/>
            </a:pPr>
            <a:r>
              <a:rPr lang="ja-JP" altLang="en-US" sz="1600" dirty="0" smtClean="0"/>
              <a:t>大阪</a:t>
            </a:r>
            <a:r>
              <a:rPr lang="ja-JP" altLang="en-US" sz="1600" dirty="0"/>
              <a:t>港内での物流の効率化につながるインセンティブの実施</a:t>
            </a:r>
          </a:p>
          <a:p>
            <a:pPr marL="855158" lvl="1" indent="-285750">
              <a:lnSpc>
                <a:spcPct val="150000"/>
              </a:lnSpc>
              <a:spcBef>
                <a:spcPts val="300"/>
              </a:spcBef>
              <a:buFont typeface="Arial" panose="020B0604020202020204" pitchFamily="34" charset="0"/>
              <a:buChar char="•"/>
            </a:pPr>
            <a:r>
              <a:rPr lang="ja-JP" altLang="en-US" sz="1600" dirty="0"/>
              <a:t>大阪港内における渋滞の緩和など、物流の効率化に資するユーザーの取り組みに対して、使用料の軽減や事業への支援などを検討する。</a:t>
            </a:r>
          </a:p>
          <a:p>
            <a:pPr>
              <a:lnSpc>
                <a:spcPct val="150000"/>
              </a:lnSpc>
              <a:spcBef>
                <a:spcPts val="300"/>
              </a:spcBef>
            </a:pPr>
            <a:r>
              <a:rPr lang="ja-JP" altLang="en-US" sz="1600" b="1" dirty="0">
                <a:solidFill>
                  <a:schemeClr val="accent1">
                    <a:lumMod val="50000"/>
                  </a:schemeClr>
                </a:solidFill>
              </a:rPr>
              <a:t>○船舶乗降旅客数に関する</a:t>
            </a:r>
            <a:r>
              <a:rPr lang="ja-JP" altLang="en-US" sz="1600" b="1" dirty="0" smtClean="0">
                <a:solidFill>
                  <a:schemeClr val="accent1">
                    <a:lumMod val="50000"/>
                  </a:schemeClr>
                </a:solidFill>
              </a:rPr>
              <a:t>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既存のインセンティブの利用促進に加え、外航フェリー貨物に</a:t>
            </a:r>
            <a:r>
              <a:rPr lang="ja-JP" altLang="en-US" sz="1600" dirty="0" smtClean="0"/>
              <a:t>対する</a:t>
            </a:r>
            <a:r>
              <a:rPr lang="ja-JP" altLang="en-US" sz="1600" dirty="0"/>
              <a:t>インセンティブを検討する</a:t>
            </a:r>
            <a:r>
              <a:rPr lang="ja-JP" altLang="en-US" sz="1600" dirty="0" smtClean="0"/>
              <a:t>。</a:t>
            </a:r>
            <a:endParaRPr lang="en-US" altLang="ja-JP" sz="1600" dirty="0" smtClean="0"/>
          </a:p>
          <a:p>
            <a:pPr marL="285750" indent="-285750">
              <a:lnSpc>
                <a:spcPct val="150000"/>
              </a:lnSpc>
              <a:spcBef>
                <a:spcPts val="300"/>
              </a:spcBef>
              <a:buFont typeface="Wingdings" panose="05000000000000000000" pitchFamily="2" charset="2"/>
              <a:buChar char="Ø"/>
            </a:pPr>
            <a:r>
              <a:rPr lang="ja-JP" altLang="en-US" sz="1600" dirty="0"/>
              <a:t>戦略的な誘致活動や、</a:t>
            </a:r>
            <a:r>
              <a:rPr lang="en-US" altLang="ja-JP" sz="1600" dirty="0"/>
              <a:t>PFI</a:t>
            </a:r>
            <a:r>
              <a:rPr lang="ja-JP" altLang="en-US" sz="1600" dirty="0"/>
              <a:t>手法による利便性の高い天保山客船ターミナルの整備、新たな観光ツアー先の開拓などにより、クルーズ客船を誘致する。</a:t>
            </a:r>
          </a:p>
          <a:p>
            <a:pPr marL="285750" indent="-285750">
              <a:lnSpc>
                <a:spcPct val="150000"/>
              </a:lnSpc>
              <a:spcBef>
                <a:spcPts val="300"/>
              </a:spcBef>
              <a:buFont typeface="Wingdings" panose="05000000000000000000" pitchFamily="2" charset="2"/>
              <a:buChar char="Ø"/>
            </a:pPr>
            <a:r>
              <a:rPr lang="ja-JP" altLang="en-US" sz="1600" dirty="0"/>
              <a:t>圏域の経済効果が見込まれるため、天保山客船ターミナルの運営を一般会計化する</a:t>
            </a:r>
            <a:r>
              <a:rPr lang="ja-JP" altLang="en-US" sz="1600" dirty="0" smtClean="0"/>
              <a:t>。</a:t>
            </a:r>
            <a:endParaRPr lang="ja-JP" altLang="en-US" sz="1600" dirty="0"/>
          </a:p>
        </p:txBody>
      </p:sp>
      <p:sp>
        <p:nvSpPr>
          <p:cNvPr id="7" name="テキスト ボックス 6"/>
          <p:cNvSpPr txBox="1"/>
          <p:nvPr/>
        </p:nvSpPr>
        <p:spPr>
          <a:xfrm>
            <a:off x="195942" y="6748888"/>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③　投資以外の経費についての考え方・検討状況</a:t>
            </a:r>
            <a:endParaRPr lang="en-US" altLang="ja-JP" sz="1600" b="1" dirty="0" smtClean="0">
              <a:solidFill>
                <a:schemeClr val="accent1">
                  <a:lumMod val="50000"/>
                </a:schemeClr>
              </a:solidFill>
            </a:endParaRPr>
          </a:p>
        </p:txBody>
      </p:sp>
      <p:sp>
        <p:nvSpPr>
          <p:cNvPr id="8" name="テキスト ボックス 7"/>
          <p:cNvSpPr txBox="1"/>
          <p:nvPr/>
        </p:nvSpPr>
        <p:spPr>
          <a:xfrm>
            <a:off x="535439" y="7078936"/>
            <a:ext cx="11560629" cy="869469"/>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○上屋</a:t>
            </a:r>
            <a:r>
              <a:rPr lang="ja-JP" altLang="en-US" sz="1600" b="1" dirty="0">
                <a:solidFill>
                  <a:schemeClr val="accent1">
                    <a:lumMod val="50000"/>
                  </a:schemeClr>
                </a:solidFill>
              </a:rPr>
              <a:t>をはじめとした所管施設の補修強化</a:t>
            </a:r>
          </a:p>
          <a:p>
            <a:pPr marL="285750" indent="-285750">
              <a:lnSpc>
                <a:spcPct val="150000"/>
              </a:lnSpc>
              <a:spcBef>
                <a:spcPts val="300"/>
              </a:spcBef>
              <a:buFont typeface="Wingdings" panose="05000000000000000000" pitchFamily="2" charset="2"/>
              <a:buChar char="Ø"/>
            </a:pPr>
            <a:r>
              <a:rPr lang="ja-JP" altLang="en-US" sz="1600" dirty="0"/>
              <a:t>限りある財源を予防保全型の補修に可能な限り充当していくことで、所管施設の延命化及び機能維持に努めていく。</a:t>
            </a:r>
          </a:p>
        </p:txBody>
      </p:sp>
    </p:spTree>
    <p:extLst>
      <p:ext uri="{BB962C8B-B14F-4D97-AF65-F5344CB8AC3E}">
        <p14:creationId xmlns:p14="http://schemas.microsoft.com/office/powerpoint/2010/main" val="380197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13</a:t>
            </a:fld>
            <a:endParaRPr kumimoji="1" lang="ja-JP" altLang="en-US" sz="1200" dirty="0">
              <a:solidFill>
                <a:schemeClr val="tx1"/>
              </a:solidFill>
            </a:endParaRPr>
          </a:p>
        </p:txBody>
      </p:sp>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長期収支見込みの事後検証、更新等に関する事項</a:t>
            </a:r>
            <a:endParaRPr lang="ja-JP" altLang="en-US" sz="2400" b="1" dirty="0">
              <a:solidFill>
                <a:schemeClr val="bg1"/>
              </a:solidFill>
              <a:latin typeface="+mj-ea"/>
              <a:ea typeface="+mj-ea"/>
            </a:endParaRP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smtClean="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a:spcBef>
                <a:spcPts val="600"/>
              </a:spcBef>
              <a:defRPr/>
            </a:pPr>
            <a:r>
              <a:rPr lang="ja-JP" altLang="en-US" sz="1600" b="1" dirty="0">
                <a:solidFill>
                  <a:schemeClr val="accent1">
                    <a:lumMod val="50000"/>
                  </a:schemeClr>
                </a:solidFill>
                <a:latin typeface="+mj-ea"/>
                <a:ea typeface="+mj-ea"/>
              </a:rPr>
              <a:t>　</a:t>
            </a:r>
            <a:r>
              <a:rPr lang="ja-JP" altLang="en-US" sz="1600" b="1" dirty="0" smtClean="0">
                <a:solidFill>
                  <a:schemeClr val="accent1">
                    <a:lumMod val="50000"/>
                  </a:schemeClr>
                </a:solidFill>
                <a:latin typeface="+mj-ea"/>
                <a:ea typeface="+mj-ea"/>
              </a:rPr>
              <a:t>　</a:t>
            </a:r>
            <a:r>
              <a:rPr lang="ja-JP" altLang="en-US" sz="1600" b="1" dirty="0" smtClean="0">
                <a:latin typeface="+mj-ea"/>
                <a:ea typeface="+mj-ea"/>
              </a:rPr>
              <a:t> </a:t>
            </a:r>
            <a:r>
              <a:rPr lang="ja-JP" altLang="en-US" sz="1600" dirty="0" smtClean="0">
                <a:latin typeface="+mj-ea"/>
                <a:ea typeface="+mj-ea"/>
              </a:rPr>
              <a:t>⇒予算や決算を考慮したうえで今後</a:t>
            </a:r>
            <a:r>
              <a:rPr lang="ja-JP" altLang="en-US" sz="1600" dirty="0">
                <a:latin typeface="+mj-ea"/>
                <a:ea typeface="+mj-ea"/>
              </a:rPr>
              <a:t>の経済情勢や新たな収支内容を反映し</a:t>
            </a:r>
            <a:r>
              <a:rPr lang="ja-JP" altLang="en-US" sz="1600" dirty="0" smtClean="0">
                <a:latin typeface="+mj-ea"/>
                <a:ea typeface="+mj-ea"/>
              </a:rPr>
              <a:t>、長期収支見込みを更新すると</a:t>
            </a:r>
            <a:r>
              <a:rPr lang="ja-JP" altLang="en-US" sz="1600" dirty="0">
                <a:latin typeface="+mj-ea"/>
                <a:ea typeface="+mj-ea"/>
              </a:rPr>
              <a:t>ともに</a:t>
            </a:r>
            <a:r>
              <a:rPr lang="ja-JP" altLang="en-US" sz="1600" dirty="0" smtClean="0">
                <a:latin typeface="+mj-ea"/>
                <a:ea typeface="+mj-ea"/>
              </a:rPr>
              <a:t>、事業内容</a:t>
            </a:r>
            <a:endParaRPr lang="en-US" altLang="ja-JP" sz="1600" dirty="0" smtClean="0">
              <a:latin typeface="+mj-ea"/>
              <a:ea typeface="+mj-ea"/>
            </a:endParaRPr>
          </a:p>
          <a:p>
            <a:pPr>
              <a:spcBef>
                <a:spcPts val="600"/>
              </a:spcBef>
              <a:defRPr/>
            </a:pPr>
            <a:r>
              <a:rPr lang="ja-JP" altLang="en-US" sz="1600" dirty="0">
                <a:latin typeface="+mj-ea"/>
                <a:ea typeface="+mj-ea"/>
              </a:rPr>
              <a:t>　</a:t>
            </a:r>
            <a:r>
              <a:rPr lang="ja-JP" altLang="en-US" sz="1600" dirty="0" smtClean="0">
                <a:latin typeface="+mj-ea"/>
                <a:ea typeface="+mj-ea"/>
              </a:rPr>
              <a:t>　　の精査や実施などの</a:t>
            </a:r>
            <a:r>
              <a:rPr lang="ja-JP" altLang="en-US" sz="1600" dirty="0">
                <a:latin typeface="+mj-ea"/>
                <a:ea typeface="+mj-ea"/>
              </a:rPr>
              <a:t>経営判断に活用していく</a:t>
            </a:r>
            <a:r>
              <a:rPr lang="ja-JP" altLang="en-US" sz="1600" dirty="0" smtClean="0">
                <a:latin typeface="+mj-ea"/>
                <a:ea typeface="+mj-ea"/>
              </a:rPr>
              <a:t>。</a:t>
            </a:r>
            <a:endParaRPr lang="ja-JP" altLang="en-US" sz="1600" dirty="0">
              <a:latin typeface="+mj-ea"/>
              <a:ea typeface="+mj-ea"/>
            </a:endParaRPr>
          </a:p>
        </p:txBody>
      </p:sp>
    </p:spTree>
    <p:extLst>
      <p:ext uri="{BB962C8B-B14F-4D97-AF65-F5344CB8AC3E}">
        <p14:creationId xmlns:p14="http://schemas.microsoft.com/office/powerpoint/2010/main" val="210020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5" cy="1664147"/>
          </a:xfrm>
        </p:spPr>
        <p:txBody>
          <a:bodyPr/>
          <a:lstStyle/>
          <a:p>
            <a:pPr algn="ctr"/>
            <a:r>
              <a:rPr kumimoji="1" lang="ja-JP" altLang="en-US" dirty="0" smtClean="0">
                <a:solidFill>
                  <a:schemeClr val="tx1"/>
                </a:solidFill>
              </a:rPr>
              <a:t>目　　次</a:t>
            </a:r>
            <a:endParaRPr kumimoji="1" lang="ja-JP" altLang="en-US" dirty="0">
              <a:solidFill>
                <a:schemeClr val="tx1"/>
              </a:solidFill>
            </a:endParaRPr>
          </a:p>
        </p:txBody>
      </p:sp>
      <p:sp>
        <p:nvSpPr>
          <p:cNvPr id="3" name="コンテンツ プレースホルダー 2"/>
          <p:cNvSpPr>
            <a:spLocks noGrp="1"/>
          </p:cNvSpPr>
          <p:nvPr>
            <p:ph idx="1"/>
          </p:nvPr>
        </p:nvSpPr>
        <p:spPr>
          <a:xfrm>
            <a:off x="815975" y="2432215"/>
            <a:ext cx="8496680" cy="4889595"/>
          </a:xfrm>
        </p:spPr>
        <p:txBody>
          <a:bodyPr/>
          <a:lstStyle/>
          <a:p>
            <a:pPr marL="0" indent="0">
              <a:buNone/>
            </a:pPr>
            <a:r>
              <a:rPr kumimoji="1" lang="ja-JP" altLang="en-US" dirty="0" smtClean="0"/>
              <a:t>１．事業の概要</a:t>
            </a:r>
            <a:endParaRPr kumimoji="1" lang="en-US" altLang="ja-JP" dirty="0" smtClean="0"/>
          </a:p>
          <a:p>
            <a:pPr marL="0" indent="0">
              <a:buNone/>
            </a:pPr>
            <a:endParaRPr lang="en-US" altLang="ja-JP" dirty="0"/>
          </a:p>
          <a:p>
            <a:pPr marL="0" indent="0">
              <a:buNone/>
            </a:pPr>
            <a:r>
              <a:rPr kumimoji="1" lang="ja-JP" altLang="en-US" dirty="0" smtClean="0"/>
              <a:t>２．経営の基本方針</a:t>
            </a:r>
            <a:endParaRPr kumimoji="1" lang="en-US" altLang="ja-JP" dirty="0" smtClean="0"/>
          </a:p>
          <a:p>
            <a:pPr marL="0" indent="0">
              <a:buNone/>
            </a:pPr>
            <a:endParaRPr lang="en-US" altLang="ja-JP" dirty="0"/>
          </a:p>
          <a:p>
            <a:pPr marL="0" indent="0">
              <a:buNone/>
            </a:pPr>
            <a:r>
              <a:rPr kumimoji="1" lang="ja-JP" altLang="en-US" dirty="0" smtClean="0"/>
              <a:t>３．投資・財政計画（収支計画）</a:t>
            </a:r>
            <a:endParaRPr kumimoji="1" lang="en-US" altLang="ja-JP" dirty="0" smtClean="0"/>
          </a:p>
          <a:p>
            <a:pPr marL="0" indent="0">
              <a:buNone/>
            </a:pPr>
            <a:endParaRPr lang="en-US" altLang="ja-JP" dirty="0"/>
          </a:p>
          <a:p>
            <a:pPr marL="0" indent="0">
              <a:buNone/>
            </a:pPr>
            <a:r>
              <a:rPr kumimoji="1" lang="ja-JP" altLang="en-US" dirty="0" smtClean="0"/>
              <a:t>４．長期収支見込みの事後検証、更新等に関する事項</a:t>
            </a:r>
            <a:endParaRPr kumimoji="1" lang="ja-JP" altLang="en-US" dirty="0"/>
          </a:p>
        </p:txBody>
      </p:sp>
      <p:sp>
        <p:nvSpPr>
          <p:cNvPr id="5" name="コンテンツ プレースホルダー 2"/>
          <p:cNvSpPr txBox="1">
            <a:spLocks/>
          </p:cNvSpPr>
          <p:nvPr/>
        </p:nvSpPr>
        <p:spPr>
          <a:xfrm>
            <a:off x="10128630" y="2432214"/>
            <a:ext cx="962157" cy="4889595"/>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Font typeface="Wingdings 3" charset="2"/>
              <a:buNone/>
            </a:pPr>
            <a:r>
              <a:rPr lang="en-US" altLang="ja-JP" dirty="0" smtClean="0">
                <a:latin typeface="+mn-ea"/>
              </a:rPr>
              <a:t>2</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5</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7</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13</a:t>
            </a:r>
            <a:endParaRPr lang="en-US" altLang="ja-JP" dirty="0">
              <a:latin typeface="+mn-ea"/>
            </a:endParaRPr>
          </a:p>
        </p:txBody>
      </p:sp>
      <p:sp>
        <p:nvSpPr>
          <p:cNvPr id="6" name="スライド番号プレースホルダー 16"/>
          <p:cNvSpPr>
            <a:spLocks noGrp="1"/>
          </p:cNvSpPr>
          <p:nvPr>
            <p:ph type="sldNum" sz="quarter" idx="12"/>
          </p:nvPr>
        </p:nvSpPr>
        <p:spPr>
          <a:xfrm>
            <a:off x="11553436" y="8396396"/>
            <a:ext cx="686188" cy="244367"/>
          </a:xfrm>
        </p:spPr>
        <p:txBody>
          <a:bodyPr/>
          <a:lstStyle/>
          <a:p>
            <a:r>
              <a:rPr lang="en-US" altLang="ja-JP" sz="1200" dirty="0">
                <a:solidFill>
                  <a:schemeClr val="tx1"/>
                </a:solidFill>
              </a:rPr>
              <a:t>1</a:t>
            </a:r>
            <a:endParaRPr kumimoji="1" lang="ja-JP" altLang="en-US" sz="1200" dirty="0">
              <a:solidFill>
                <a:schemeClr val="tx1"/>
              </a:solidFill>
            </a:endParaRPr>
          </a:p>
        </p:txBody>
      </p:sp>
    </p:spTree>
    <p:extLst>
      <p:ext uri="{BB962C8B-B14F-4D97-AF65-F5344CB8AC3E}">
        <p14:creationId xmlns:p14="http://schemas.microsoft.com/office/powerpoint/2010/main" val="160087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smtClean="0">
                <a:solidFill>
                  <a:schemeClr val="bg1"/>
                </a:solidFill>
                <a:latin typeface="+mj-ea"/>
                <a:ea typeface="+mj-ea"/>
              </a:rPr>
              <a:t>事業の概要</a:t>
            </a:r>
            <a:endParaRPr lang="ja-JP" altLang="en-US" sz="2400" b="1" dirty="0">
              <a:solidFill>
                <a:schemeClr val="bg1"/>
              </a:solidFill>
              <a:latin typeface="+mj-ea"/>
              <a:ea typeface="+mj-ea"/>
            </a:endParaRPr>
          </a:p>
        </p:txBody>
      </p:sp>
      <p:sp>
        <p:nvSpPr>
          <p:cNvPr id="7" name="テキスト ボックス 6"/>
          <p:cNvSpPr txBox="1"/>
          <p:nvPr/>
        </p:nvSpPr>
        <p:spPr>
          <a:xfrm>
            <a:off x="308429" y="1061042"/>
            <a:ext cx="11050814" cy="3293209"/>
          </a:xfrm>
          <a:prstGeom prst="rect">
            <a:avLst/>
          </a:prstGeom>
          <a:noFill/>
        </p:spPr>
        <p:txBody>
          <a:bodyPr wrap="square" rtlCol="0">
            <a:spAutoFit/>
          </a:bodyPr>
          <a:lstStyle/>
          <a:p>
            <a:r>
              <a:rPr lang="ja-JP" altLang="en-US" sz="1600" b="1" dirty="0" smtClean="0">
                <a:solidFill>
                  <a:schemeClr val="accent1">
                    <a:lumMod val="50000"/>
                  </a:schemeClr>
                </a:solidFill>
              </a:rPr>
              <a:t>○　地方公営企業法の適用（</a:t>
            </a:r>
            <a:r>
              <a:rPr lang="ja-JP" altLang="en-US" sz="1600" b="1" dirty="0">
                <a:solidFill>
                  <a:schemeClr val="accent1">
                    <a:lumMod val="50000"/>
                  </a:schemeClr>
                </a:solidFill>
              </a:rPr>
              <a:t>全部適用・一部適用）非適</a:t>
            </a:r>
            <a:r>
              <a:rPr lang="ja-JP" altLang="en-US" sz="1600" b="1" dirty="0" smtClean="0">
                <a:solidFill>
                  <a:schemeClr val="accent1">
                    <a:lumMod val="50000"/>
                  </a:schemeClr>
                </a:solidFill>
              </a:rPr>
              <a:t>の</a:t>
            </a:r>
            <a:r>
              <a:rPr lang="ja-JP" altLang="en-US" sz="1600" b="1" dirty="0">
                <a:solidFill>
                  <a:schemeClr val="accent1">
                    <a:lumMod val="50000"/>
                  </a:schemeClr>
                </a:solidFill>
              </a:rPr>
              <a:t>区分</a:t>
            </a:r>
            <a:endParaRPr lang="en-US" altLang="ja-JP" sz="1600" b="1" dirty="0" smtClean="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ja-JP" altLang="en-US" sz="1600" dirty="0" smtClean="0"/>
              <a:t>財務</a:t>
            </a:r>
            <a:r>
              <a:rPr lang="ja-JP" altLang="en-US" sz="1600" dirty="0"/>
              <a:t>規定のみ適用</a:t>
            </a:r>
            <a:r>
              <a:rPr lang="ja-JP" altLang="en-US" sz="1600" dirty="0" smtClean="0"/>
              <a:t>（</a:t>
            </a:r>
            <a:r>
              <a:rPr lang="en-US" altLang="ja-JP" sz="1600" dirty="0" smtClean="0"/>
              <a:t>1964</a:t>
            </a:r>
            <a:r>
              <a:rPr lang="ja-JP" altLang="en-US" sz="1600" dirty="0" smtClean="0"/>
              <a:t>（</a:t>
            </a:r>
            <a:r>
              <a:rPr lang="en-US" altLang="ja-JP" sz="1600" dirty="0" smtClean="0"/>
              <a:t>S39</a:t>
            </a:r>
            <a:r>
              <a:rPr lang="ja-JP" altLang="en-US" sz="1600" dirty="0" smtClean="0"/>
              <a:t>）年</a:t>
            </a:r>
            <a:r>
              <a:rPr lang="en-US" altLang="ja-JP" sz="1600" dirty="0"/>
              <a:t>4</a:t>
            </a:r>
            <a:r>
              <a:rPr lang="ja-JP" altLang="en-US" sz="1600" dirty="0"/>
              <a:t>月</a:t>
            </a:r>
            <a:r>
              <a:rPr lang="en-US" altLang="ja-JP" sz="1600" dirty="0"/>
              <a:t>1</a:t>
            </a:r>
            <a:r>
              <a:rPr lang="ja-JP" altLang="en-US" sz="1600" dirty="0"/>
              <a:t>日適用開始</a:t>
            </a:r>
            <a:r>
              <a:rPr lang="ja-JP" altLang="en-US" sz="1600" dirty="0" smtClean="0"/>
              <a:t>）</a:t>
            </a:r>
            <a:endParaRPr lang="en-US" altLang="ja-JP" sz="1600" dirty="0"/>
          </a:p>
          <a:p>
            <a:endParaRPr lang="en-US" altLang="ja-JP" sz="1600" b="1" dirty="0">
              <a:solidFill>
                <a:schemeClr val="accent1">
                  <a:lumMod val="50000"/>
                </a:schemeClr>
              </a:solidFill>
            </a:endParaRPr>
          </a:p>
          <a:p>
            <a:r>
              <a:rPr lang="ja-JP" altLang="en-US" sz="1600" b="1" dirty="0" smtClean="0">
                <a:solidFill>
                  <a:schemeClr val="accent1">
                    <a:lumMod val="50000"/>
                  </a:schemeClr>
                </a:solidFill>
              </a:rPr>
              <a:t>○　事業</a:t>
            </a:r>
            <a:r>
              <a:rPr lang="ja-JP" altLang="en-US" sz="1600" b="1" dirty="0">
                <a:solidFill>
                  <a:schemeClr val="accent1">
                    <a:lumMod val="50000"/>
                  </a:schemeClr>
                </a:solidFill>
              </a:rPr>
              <a:t>開始</a:t>
            </a:r>
            <a:r>
              <a:rPr lang="ja-JP" altLang="en-US" sz="1600" b="1" dirty="0" smtClean="0">
                <a:solidFill>
                  <a:schemeClr val="accent1">
                    <a:lumMod val="50000"/>
                  </a:schemeClr>
                </a:solidFill>
              </a:rPr>
              <a:t>年度</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en-US" altLang="ja-JP" sz="1600" dirty="0" smtClean="0"/>
              <a:t>1961</a:t>
            </a:r>
            <a:r>
              <a:rPr lang="ja-JP" altLang="en-US" sz="1600" dirty="0" smtClean="0"/>
              <a:t>（</a:t>
            </a:r>
            <a:r>
              <a:rPr lang="en-US" altLang="ja-JP" sz="1600" dirty="0" smtClean="0"/>
              <a:t>S36</a:t>
            </a:r>
            <a:r>
              <a:rPr lang="ja-JP" altLang="en-US" sz="1600" dirty="0" smtClean="0"/>
              <a:t>）年</a:t>
            </a:r>
            <a:r>
              <a:rPr lang="en-US" altLang="ja-JP" sz="1600" dirty="0"/>
              <a:t>8</a:t>
            </a:r>
            <a:r>
              <a:rPr lang="ja-JP" altLang="en-US" sz="1600" dirty="0"/>
              <a:t>月</a:t>
            </a:r>
            <a:r>
              <a:rPr lang="en-US" altLang="ja-JP" sz="1600" dirty="0"/>
              <a:t>8</a:t>
            </a:r>
            <a:r>
              <a:rPr lang="ja-JP" altLang="en-US" sz="1600" dirty="0" smtClean="0"/>
              <a:t>日</a:t>
            </a:r>
            <a:endParaRPr lang="en-US" altLang="ja-JP" sz="1600" dirty="0"/>
          </a:p>
          <a:p>
            <a:endParaRPr lang="en-US" altLang="ja-JP" sz="1600" b="1" dirty="0" smtClean="0">
              <a:solidFill>
                <a:schemeClr val="accent1">
                  <a:lumMod val="50000"/>
                </a:schemeClr>
              </a:solidFill>
            </a:endParaRPr>
          </a:p>
          <a:p>
            <a:r>
              <a:rPr lang="ja-JP" altLang="en-US" sz="1600" b="1" dirty="0" smtClean="0">
                <a:solidFill>
                  <a:schemeClr val="accent1">
                    <a:lumMod val="50000"/>
                  </a:schemeClr>
                </a:solidFill>
              </a:rPr>
              <a:t>○　職員数</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en-US" altLang="ja-JP" sz="1600" dirty="0">
                <a:latin typeface="+mn-ea"/>
              </a:rPr>
              <a:t>25</a:t>
            </a:r>
            <a:r>
              <a:rPr lang="ja-JP" altLang="en-US" sz="1600" dirty="0" smtClean="0">
                <a:latin typeface="+mn-ea"/>
              </a:rPr>
              <a:t>人（</a:t>
            </a:r>
            <a:r>
              <a:rPr lang="en-US" altLang="ja-JP" sz="1600" dirty="0" smtClean="0">
                <a:latin typeface="+mn-ea"/>
              </a:rPr>
              <a:t>2019</a:t>
            </a:r>
            <a:r>
              <a:rPr lang="ja-JP" altLang="en-US" sz="1600" dirty="0" smtClean="0">
                <a:latin typeface="+mn-ea"/>
              </a:rPr>
              <a:t>（</a:t>
            </a:r>
            <a:r>
              <a:rPr lang="en-US" altLang="ja-JP" sz="1600" dirty="0" smtClean="0">
                <a:latin typeface="+mn-ea"/>
              </a:rPr>
              <a:t>H31</a:t>
            </a:r>
            <a:r>
              <a:rPr lang="ja-JP" altLang="en-US" sz="1600" dirty="0" smtClean="0">
                <a:latin typeface="+mn-ea"/>
              </a:rPr>
              <a:t>）年</a:t>
            </a:r>
            <a:r>
              <a:rPr lang="en-US" altLang="ja-JP" sz="1600" dirty="0" smtClean="0">
                <a:latin typeface="+mn-ea"/>
              </a:rPr>
              <a:t>3</a:t>
            </a:r>
            <a:r>
              <a:rPr lang="ja-JP" altLang="en-US" sz="1600" dirty="0" smtClean="0">
                <a:latin typeface="+mn-ea"/>
              </a:rPr>
              <a:t>月</a:t>
            </a:r>
            <a:r>
              <a:rPr lang="en-US" altLang="ja-JP" sz="1600" dirty="0" smtClean="0">
                <a:latin typeface="+mn-ea"/>
              </a:rPr>
              <a:t>31</a:t>
            </a:r>
            <a:r>
              <a:rPr lang="ja-JP" altLang="en-US" sz="1600" dirty="0" smtClean="0">
                <a:latin typeface="+mn-ea"/>
              </a:rPr>
              <a:t>日</a:t>
            </a:r>
            <a:r>
              <a:rPr lang="ja-JP" altLang="en-US" sz="1600" dirty="0">
                <a:latin typeface="+mn-ea"/>
              </a:rPr>
              <a:t>時点</a:t>
            </a:r>
            <a:r>
              <a:rPr lang="ja-JP" altLang="en-US" sz="1600" dirty="0" smtClean="0">
                <a:latin typeface="+mn-ea"/>
              </a:rPr>
              <a:t>）</a:t>
            </a:r>
            <a:endParaRPr lang="en-US" altLang="ja-JP" sz="1600" dirty="0">
              <a:latin typeface="+mn-ea"/>
            </a:endParaRPr>
          </a:p>
          <a:p>
            <a:endParaRPr lang="en-US" altLang="ja-JP" sz="1600" b="1" dirty="0" smtClean="0">
              <a:solidFill>
                <a:schemeClr val="accent1">
                  <a:lumMod val="50000"/>
                </a:schemeClr>
              </a:solidFill>
            </a:endParaRPr>
          </a:p>
          <a:p>
            <a:r>
              <a:rPr lang="ja-JP" altLang="en-US" sz="1600" b="1" dirty="0" smtClean="0">
                <a:solidFill>
                  <a:schemeClr val="accent1">
                    <a:lumMod val="50000"/>
                  </a:schemeClr>
                </a:solidFill>
              </a:rPr>
              <a:t>○　港湾区分（港湾法）</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ja-JP" altLang="en-US" sz="1600" dirty="0" smtClean="0"/>
              <a:t>国際</a:t>
            </a:r>
            <a:r>
              <a:rPr lang="ja-JP" altLang="en-US" sz="1600" dirty="0"/>
              <a:t>戦略</a:t>
            </a:r>
            <a:r>
              <a:rPr lang="ja-JP" altLang="en-US" sz="1600" dirty="0" smtClean="0"/>
              <a:t>港湾</a:t>
            </a:r>
            <a:endParaRPr lang="en-US" altLang="ja-JP" sz="1600" dirty="0" smtClean="0"/>
          </a:p>
          <a:p>
            <a:endParaRPr lang="en-US" altLang="ja-JP" sz="1600" dirty="0"/>
          </a:p>
          <a:p>
            <a:r>
              <a:rPr lang="ja-JP" altLang="en-US" sz="1600" b="1" dirty="0" smtClean="0">
                <a:solidFill>
                  <a:schemeClr val="accent1">
                    <a:lumMod val="50000"/>
                  </a:schemeClr>
                </a:solidFill>
              </a:rPr>
              <a:t>○　大阪港の港勢概要</a:t>
            </a:r>
            <a:endParaRPr lang="en-US" altLang="ja-JP" sz="1600" b="1" dirty="0" smtClean="0">
              <a:solidFill>
                <a:schemeClr val="accent1">
                  <a:lumMod val="50000"/>
                </a:schemeClr>
              </a:solidFill>
            </a:endParaRPr>
          </a:p>
        </p:txBody>
      </p:sp>
      <p:sp>
        <p:nvSpPr>
          <p:cNvPr id="17" name="スライド番号プレースホルダー 16"/>
          <p:cNvSpPr>
            <a:spLocks noGrp="1"/>
          </p:cNvSpPr>
          <p:nvPr>
            <p:ph type="sldNum" sz="quarter" idx="12"/>
          </p:nvPr>
        </p:nvSpPr>
        <p:spPr>
          <a:xfrm>
            <a:off x="11553436" y="8396396"/>
            <a:ext cx="686188" cy="244367"/>
          </a:xfrm>
        </p:spPr>
        <p:txBody>
          <a:bodyPr/>
          <a:lstStyle/>
          <a:p>
            <a:fld id="{5AA38D38-D8EA-493B-AEC0-0967396FF8DD}" type="slidenum">
              <a:rPr kumimoji="1" lang="ja-JP" altLang="en-US" sz="1200" smtClean="0">
                <a:solidFill>
                  <a:schemeClr val="tx1"/>
                </a:solidFill>
              </a:rPr>
              <a:t>2</a:t>
            </a:fld>
            <a:endParaRPr kumimoji="1" lang="ja-JP" altLang="en-US" sz="1200" dirty="0">
              <a:solidFill>
                <a:schemeClr val="tx1"/>
              </a:solidFill>
            </a:endParaRPr>
          </a:p>
        </p:txBody>
      </p:sp>
      <p:sp>
        <p:nvSpPr>
          <p:cNvPr id="9" name="テキスト ボックス 8"/>
          <p:cNvSpPr txBox="1"/>
          <p:nvPr/>
        </p:nvSpPr>
        <p:spPr>
          <a:xfrm>
            <a:off x="0" y="646994"/>
            <a:ext cx="2095500" cy="338554"/>
          </a:xfrm>
          <a:prstGeom prst="rect">
            <a:avLst/>
          </a:prstGeom>
          <a:noFill/>
        </p:spPr>
        <p:txBody>
          <a:bodyPr wrap="square" rtlCol="0">
            <a:spAutoFit/>
          </a:bodyPr>
          <a:lstStyle/>
          <a:p>
            <a:r>
              <a:rPr lang="ja-JP" altLang="en-US" sz="1600" b="1" dirty="0" smtClean="0"/>
              <a:t>（１）事業形態等</a:t>
            </a:r>
            <a:endParaRPr lang="en-US" altLang="ja-JP" sz="1600" b="1" dirty="0"/>
          </a:p>
        </p:txBody>
      </p:sp>
      <p:graphicFrame>
        <p:nvGraphicFramePr>
          <p:cNvPr id="13" name="グラフ 12"/>
          <p:cNvGraphicFramePr/>
          <p:nvPr>
            <p:extLst>
              <p:ext uri="{D42A27DB-BD31-4B8C-83A1-F6EECF244321}">
                <p14:modId xmlns:p14="http://schemas.microsoft.com/office/powerpoint/2010/main" val="1805281613"/>
              </p:ext>
            </p:extLst>
          </p:nvPr>
        </p:nvGraphicFramePr>
        <p:xfrm>
          <a:off x="308429" y="4354251"/>
          <a:ext cx="3634921" cy="1951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p:nvPr>
            <p:extLst>
              <p:ext uri="{D42A27DB-BD31-4B8C-83A1-F6EECF244321}">
                <p14:modId xmlns:p14="http://schemas.microsoft.com/office/powerpoint/2010/main" val="2249663011"/>
              </p:ext>
            </p:extLst>
          </p:nvPr>
        </p:nvGraphicFramePr>
        <p:xfrm>
          <a:off x="4224450" y="4354250"/>
          <a:ext cx="3634921" cy="19512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p:nvPr>
            <p:extLst>
              <p:ext uri="{D42A27DB-BD31-4B8C-83A1-F6EECF244321}">
                <p14:modId xmlns:p14="http://schemas.microsoft.com/office/powerpoint/2010/main" val="2756395634"/>
              </p:ext>
            </p:extLst>
          </p:nvPr>
        </p:nvGraphicFramePr>
        <p:xfrm>
          <a:off x="308428" y="6489389"/>
          <a:ext cx="3634921" cy="19512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グラフ 20"/>
          <p:cNvGraphicFramePr/>
          <p:nvPr>
            <p:extLst>
              <p:ext uri="{D42A27DB-BD31-4B8C-83A1-F6EECF244321}">
                <p14:modId xmlns:p14="http://schemas.microsoft.com/office/powerpoint/2010/main" val="1004043411"/>
              </p:ext>
            </p:extLst>
          </p:nvPr>
        </p:nvGraphicFramePr>
        <p:xfrm>
          <a:off x="4302350" y="6489390"/>
          <a:ext cx="3634921" cy="19512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グラフ 21"/>
          <p:cNvGraphicFramePr/>
          <p:nvPr>
            <p:extLst>
              <p:ext uri="{D42A27DB-BD31-4B8C-83A1-F6EECF244321}">
                <p14:modId xmlns:p14="http://schemas.microsoft.com/office/powerpoint/2010/main" val="791797696"/>
              </p:ext>
            </p:extLst>
          </p:nvPr>
        </p:nvGraphicFramePr>
        <p:xfrm>
          <a:off x="8140472" y="4322343"/>
          <a:ext cx="3634921" cy="19512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9937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270927" y="7444835"/>
            <a:ext cx="4500659" cy="381938"/>
          </a:xfrm>
          <a:prstGeom prst="rect">
            <a:avLst/>
          </a:prstGeom>
        </p:spPr>
      </p:pic>
      <p:sp>
        <p:nvSpPr>
          <p:cNvPr id="3" name="テキスト ボックス 2"/>
          <p:cNvSpPr txBox="1"/>
          <p:nvPr/>
        </p:nvSpPr>
        <p:spPr>
          <a:xfrm>
            <a:off x="151114" y="2424883"/>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経営指標等</a:t>
            </a:r>
            <a:endParaRPr lang="en-US" altLang="ja-JP" sz="1600" b="1" dirty="0" smtClean="0">
              <a:solidFill>
                <a:schemeClr val="accent1">
                  <a:lumMod val="50000"/>
                </a:schemeClr>
              </a:solidFill>
            </a:endParaRPr>
          </a:p>
        </p:txBody>
      </p:sp>
      <p:sp>
        <p:nvSpPr>
          <p:cNvPr id="2" name="スライド番号プレースホルダー 1"/>
          <p:cNvSpPr>
            <a:spLocks noGrp="1"/>
          </p:cNvSpPr>
          <p:nvPr>
            <p:ph type="sldNum" sz="quarter" idx="12"/>
          </p:nvPr>
        </p:nvSpPr>
        <p:spPr>
          <a:xfrm>
            <a:off x="11553437" y="8362349"/>
            <a:ext cx="686188" cy="245756"/>
          </a:xfrm>
        </p:spPr>
        <p:txBody>
          <a:bodyPr/>
          <a:lstStyle/>
          <a:p>
            <a:fld id="{5AA38D38-D8EA-493B-AEC0-0967396FF8DD}" type="slidenum">
              <a:rPr kumimoji="1" lang="ja-JP" altLang="en-US" sz="1200" smtClean="0">
                <a:solidFill>
                  <a:schemeClr val="tx1"/>
                </a:solidFill>
              </a:rPr>
              <a:t>3</a:t>
            </a:fld>
            <a:endParaRPr kumimoji="1" lang="ja-JP" altLang="en-US" sz="1200" dirty="0">
              <a:solidFill>
                <a:schemeClr val="tx1"/>
              </a:solidFill>
            </a:endParaRPr>
          </a:p>
        </p:txBody>
      </p:sp>
      <p:sp>
        <p:nvSpPr>
          <p:cNvPr id="26" name="テキスト ボックス 25"/>
          <p:cNvSpPr txBox="1"/>
          <p:nvPr/>
        </p:nvSpPr>
        <p:spPr>
          <a:xfrm>
            <a:off x="64686" y="79064"/>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使用料収入の推移（税込み）</a:t>
            </a:r>
            <a:endParaRPr lang="en-US" altLang="ja-JP" sz="1600" b="1" dirty="0" smtClean="0">
              <a:solidFill>
                <a:schemeClr val="accent1">
                  <a:lumMod val="50000"/>
                </a:schemeClr>
              </a:solidFill>
            </a:endParaRPr>
          </a:p>
        </p:txBody>
      </p:sp>
      <p:sp>
        <p:nvSpPr>
          <p:cNvPr id="4" name="正方形/長方形 3"/>
          <p:cNvSpPr/>
          <p:nvPr/>
        </p:nvSpPr>
        <p:spPr>
          <a:xfrm>
            <a:off x="79818" y="8069961"/>
            <a:ext cx="12386128" cy="584775"/>
          </a:xfrm>
          <a:prstGeom prst="rect">
            <a:avLst/>
          </a:prstGeom>
        </p:spPr>
        <p:txBody>
          <a:bodyPr wrap="square">
            <a:spAutoFit/>
          </a:bodyPr>
          <a:lstStyle/>
          <a:p>
            <a:r>
              <a:rPr lang="en-US" altLang="ja-JP" sz="800" dirty="0">
                <a:latin typeface="+mn-ea"/>
              </a:rPr>
              <a:t>※</a:t>
            </a:r>
            <a:r>
              <a:rPr lang="ja-JP" altLang="en-US" sz="800" dirty="0">
                <a:latin typeface="+mn-ea"/>
              </a:rPr>
              <a:t>類似団体平均について</a:t>
            </a:r>
          </a:p>
          <a:p>
            <a:r>
              <a:rPr lang="en-US" altLang="ja-JP" sz="800" dirty="0">
                <a:latin typeface="+mn-ea"/>
              </a:rPr>
              <a:t>•</a:t>
            </a:r>
            <a:r>
              <a:rPr lang="ja-JP" altLang="en-US" sz="800" dirty="0">
                <a:latin typeface="+mn-ea"/>
              </a:rPr>
              <a:t>類似団体平均の値は、総務省自治財政局編の地方公営企業年鑑（平成</a:t>
            </a:r>
            <a:r>
              <a:rPr lang="en-US" altLang="ja-JP" sz="800" dirty="0">
                <a:latin typeface="+mn-ea"/>
              </a:rPr>
              <a:t>26</a:t>
            </a:r>
            <a:r>
              <a:rPr lang="ja-JP" altLang="en-US" sz="800" dirty="0">
                <a:latin typeface="+mn-ea"/>
              </a:rPr>
              <a:t>年度・平成</a:t>
            </a:r>
            <a:r>
              <a:rPr lang="en-US" altLang="ja-JP" sz="800" dirty="0">
                <a:latin typeface="+mn-ea"/>
              </a:rPr>
              <a:t>27</a:t>
            </a:r>
            <a:r>
              <a:rPr lang="ja-JP" altLang="en-US" sz="800" dirty="0">
                <a:latin typeface="+mn-ea"/>
              </a:rPr>
              <a:t>年度・平成</a:t>
            </a:r>
            <a:r>
              <a:rPr lang="en-US" altLang="ja-JP" sz="800" dirty="0">
                <a:latin typeface="+mn-ea"/>
              </a:rPr>
              <a:t>28</a:t>
            </a:r>
            <a:r>
              <a:rPr lang="ja-JP" altLang="en-US" sz="800" dirty="0">
                <a:latin typeface="+mn-ea"/>
              </a:rPr>
              <a:t>年度）より算出</a:t>
            </a:r>
          </a:p>
          <a:p>
            <a:r>
              <a:rPr lang="en-US" altLang="ja-JP" sz="800" dirty="0">
                <a:latin typeface="+mn-ea"/>
              </a:rPr>
              <a:t>•</a:t>
            </a:r>
            <a:r>
              <a:rPr lang="ja-JP" altLang="en-US" sz="800" dirty="0">
                <a:latin typeface="+mn-ea"/>
              </a:rPr>
              <a:t>港湾施設提供事業は、地方公営企業法財務規定等適用の港湾整備事業</a:t>
            </a:r>
            <a:r>
              <a:rPr lang="en-US" altLang="ja-JP" sz="800" dirty="0">
                <a:latin typeface="+mn-ea"/>
              </a:rPr>
              <a:t>7</a:t>
            </a:r>
            <a:r>
              <a:rPr lang="ja-JP" altLang="en-US" sz="800" dirty="0">
                <a:latin typeface="+mn-ea"/>
              </a:rPr>
              <a:t>事業（東京都・長崎県・神戸市・室蘭市・釧路市・根室市・名古屋港管理組合、本市は除く）のうち、総資産額が</a:t>
            </a:r>
            <a:r>
              <a:rPr lang="en-US" altLang="ja-JP" sz="800" dirty="0">
                <a:latin typeface="+mn-ea"/>
              </a:rPr>
              <a:t>100</a:t>
            </a:r>
            <a:r>
              <a:rPr lang="ja-JP" altLang="en-US" sz="800" dirty="0">
                <a:latin typeface="+mn-ea"/>
              </a:rPr>
              <a:t>億円以上の３事業（東京都・神戸市・名古屋港管理組合）の</a:t>
            </a:r>
            <a:r>
              <a:rPr lang="ja-JP" altLang="en-US" sz="800" dirty="0" smtClean="0">
                <a:latin typeface="+mn-ea"/>
              </a:rPr>
              <a:t>平均値</a:t>
            </a:r>
            <a:endParaRPr lang="en-US" altLang="ja-JP" sz="800" dirty="0" smtClean="0">
              <a:latin typeface="+mn-ea"/>
            </a:endParaRPr>
          </a:p>
          <a:p>
            <a:r>
              <a:rPr lang="en-US" altLang="ja-JP" sz="800" dirty="0">
                <a:latin typeface="+mn-ea"/>
              </a:rPr>
              <a:t>•</a:t>
            </a:r>
            <a:r>
              <a:rPr lang="ja-JP" altLang="en-US" sz="800" dirty="0" smtClean="0">
                <a:latin typeface="+mn-ea"/>
              </a:rPr>
              <a:t>なお</a:t>
            </a:r>
            <a:r>
              <a:rPr lang="ja-JP" altLang="en-US" sz="800" dirty="0">
                <a:latin typeface="+mn-ea"/>
              </a:rPr>
              <a:t>、上記の事業（類似団体）によっては、指標の算出に必要なデータが示されていない場合があるため、類似団体平均は必ずしも全ての類似団体の平均となっていない場合があります。</a:t>
            </a:r>
          </a:p>
        </p:txBody>
      </p:sp>
      <p:pic>
        <p:nvPicPr>
          <p:cNvPr id="5" name="図 4"/>
          <p:cNvPicPr>
            <a:picLocks noChangeAspect="1"/>
          </p:cNvPicPr>
          <p:nvPr/>
        </p:nvPicPr>
        <p:blipFill>
          <a:blip r:embed="rId3"/>
          <a:stretch>
            <a:fillRect/>
          </a:stretch>
        </p:blipFill>
        <p:spPr>
          <a:xfrm>
            <a:off x="362844" y="4807697"/>
            <a:ext cx="4118785" cy="381938"/>
          </a:xfrm>
          <a:prstGeom prst="rect">
            <a:avLst/>
          </a:prstGeom>
        </p:spPr>
      </p:pic>
      <p:pic>
        <p:nvPicPr>
          <p:cNvPr id="8" name="図 7"/>
          <p:cNvPicPr>
            <a:picLocks noChangeAspect="1"/>
          </p:cNvPicPr>
          <p:nvPr/>
        </p:nvPicPr>
        <p:blipFill>
          <a:blip r:embed="rId4"/>
          <a:stretch>
            <a:fillRect/>
          </a:stretch>
        </p:blipFill>
        <p:spPr>
          <a:xfrm>
            <a:off x="6270927" y="7844084"/>
            <a:ext cx="4255169" cy="381938"/>
          </a:xfrm>
          <a:prstGeom prst="rect">
            <a:avLst/>
          </a:prstGeom>
        </p:spPr>
      </p:pic>
      <p:pic>
        <p:nvPicPr>
          <p:cNvPr id="9" name="図 8"/>
          <p:cNvPicPr>
            <a:picLocks noChangeAspect="1"/>
          </p:cNvPicPr>
          <p:nvPr/>
        </p:nvPicPr>
        <p:blipFill>
          <a:blip r:embed="rId5"/>
          <a:stretch>
            <a:fillRect/>
          </a:stretch>
        </p:blipFill>
        <p:spPr>
          <a:xfrm>
            <a:off x="362844" y="7514283"/>
            <a:ext cx="3955125" cy="381938"/>
          </a:xfrm>
          <a:prstGeom prst="rect">
            <a:avLst/>
          </a:prstGeom>
        </p:spPr>
      </p:pic>
      <p:pic>
        <p:nvPicPr>
          <p:cNvPr id="10" name="図 9"/>
          <p:cNvPicPr>
            <a:picLocks noChangeAspect="1"/>
          </p:cNvPicPr>
          <p:nvPr/>
        </p:nvPicPr>
        <p:blipFill>
          <a:blip r:embed="rId6"/>
          <a:stretch>
            <a:fillRect/>
          </a:stretch>
        </p:blipFill>
        <p:spPr>
          <a:xfrm>
            <a:off x="6365189" y="4845196"/>
            <a:ext cx="2891333" cy="381938"/>
          </a:xfrm>
          <a:prstGeom prst="rect">
            <a:avLst/>
          </a:prstGeom>
        </p:spPr>
      </p:pic>
      <p:graphicFrame>
        <p:nvGraphicFramePr>
          <p:cNvPr id="21" name="グラフ 20"/>
          <p:cNvGraphicFramePr>
            <a:graphicFrameLocks/>
          </p:cNvGraphicFramePr>
          <p:nvPr>
            <p:extLst>
              <p:ext uri="{D42A27DB-BD31-4B8C-83A1-F6EECF244321}">
                <p14:modId xmlns:p14="http://schemas.microsoft.com/office/powerpoint/2010/main" val="3241156493"/>
              </p:ext>
            </p:extLst>
          </p:nvPr>
        </p:nvGraphicFramePr>
        <p:xfrm>
          <a:off x="396879" y="413621"/>
          <a:ext cx="5626800" cy="1951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グラフ 24"/>
          <p:cNvGraphicFramePr>
            <a:graphicFrameLocks/>
          </p:cNvGraphicFramePr>
          <p:nvPr>
            <p:extLst>
              <p:ext uri="{D42A27DB-BD31-4B8C-83A1-F6EECF244321}">
                <p14:modId xmlns:p14="http://schemas.microsoft.com/office/powerpoint/2010/main" val="3651651883"/>
              </p:ext>
            </p:extLst>
          </p:nvPr>
        </p:nvGraphicFramePr>
        <p:xfrm>
          <a:off x="396879" y="5066283"/>
          <a:ext cx="5626800" cy="244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グラフ 26"/>
          <p:cNvGraphicFramePr>
            <a:graphicFrameLocks/>
          </p:cNvGraphicFramePr>
          <p:nvPr>
            <p:extLst>
              <p:ext uri="{D42A27DB-BD31-4B8C-83A1-F6EECF244321}">
                <p14:modId xmlns:p14="http://schemas.microsoft.com/office/powerpoint/2010/main" val="900972236"/>
              </p:ext>
            </p:extLst>
          </p:nvPr>
        </p:nvGraphicFramePr>
        <p:xfrm>
          <a:off x="6365189" y="5066283"/>
          <a:ext cx="5626800" cy="244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グラフ 16"/>
          <p:cNvGraphicFramePr>
            <a:graphicFrameLocks/>
          </p:cNvGraphicFramePr>
          <p:nvPr>
            <p:extLst>
              <p:ext uri="{D42A27DB-BD31-4B8C-83A1-F6EECF244321}">
                <p14:modId xmlns:p14="http://schemas.microsoft.com/office/powerpoint/2010/main" val="3569097743"/>
              </p:ext>
            </p:extLst>
          </p:nvPr>
        </p:nvGraphicFramePr>
        <p:xfrm>
          <a:off x="362844" y="2397196"/>
          <a:ext cx="5626800" cy="244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9" name="グラフ 18"/>
          <p:cNvGraphicFramePr>
            <a:graphicFrameLocks/>
          </p:cNvGraphicFramePr>
          <p:nvPr>
            <p:extLst>
              <p:ext uri="{D42A27DB-BD31-4B8C-83A1-F6EECF244321}">
                <p14:modId xmlns:p14="http://schemas.microsoft.com/office/powerpoint/2010/main" val="2140048934"/>
              </p:ext>
            </p:extLst>
          </p:nvPr>
        </p:nvGraphicFramePr>
        <p:xfrm>
          <a:off x="6365189" y="2431920"/>
          <a:ext cx="5626800" cy="244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グラフ 17"/>
          <p:cNvGraphicFramePr>
            <a:graphicFrameLocks/>
          </p:cNvGraphicFramePr>
          <p:nvPr>
            <p:extLst>
              <p:ext uri="{D42A27DB-BD31-4B8C-83A1-F6EECF244321}">
                <p14:modId xmlns:p14="http://schemas.microsoft.com/office/powerpoint/2010/main" val="2095537713"/>
              </p:ext>
            </p:extLst>
          </p:nvPr>
        </p:nvGraphicFramePr>
        <p:xfrm>
          <a:off x="6270926" y="421613"/>
          <a:ext cx="5626800" cy="19512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91572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4</a:t>
            </a:fld>
            <a:endParaRPr kumimoji="1" lang="ja-JP" altLang="en-US" sz="1200" dirty="0">
              <a:solidFill>
                <a:schemeClr val="tx1"/>
              </a:solidFill>
            </a:endParaRPr>
          </a:p>
        </p:txBody>
      </p:sp>
      <p:sp>
        <p:nvSpPr>
          <p:cNvPr id="5" name="テキスト ボックス 4"/>
          <p:cNvSpPr txBox="1"/>
          <p:nvPr/>
        </p:nvSpPr>
        <p:spPr>
          <a:xfrm>
            <a:off x="203200" y="159714"/>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民間活用の状況</a:t>
            </a:r>
            <a:endParaRPr lang="en-US" altLang="ja-JP" sz="1400" dirty="0"/>
          </a:p>
        </p:txBody>
      </p:sp>
      <p:sp>
        <p:nvSpPr>
          <p:cNvPr id="4" name="正方形/長方形 3"/>
          <p:cNvSpPr/>
          <p:nvPr/>
        </p:nvSpPr>
        <p:spPr>
          <a:xfrm>
            <a:off x="298450" y="559823"/>
            <a:ext cx="11684000" cy="461665"/>
          </a:xfrm>
          <a:prstGeom prst="rect">
            <a:avLst/>
          </a:prstGeom>
        </p:spPr>
        <p:txBody>
          <a:bodyPr wrap="square">
            <a:spAutoFit/>
          </a:bodyPr>
          <a:lstStyle/>
          <a:p>
            <a:r>
              <a:rPr lang="ja-JP" altLang="en-US" sz="1200" dirty="0" smtClean="0"/>
              <a:t>★民間事</a:t>
            </a:r>
            <a:r>
              <a:rPr lang="ja-JP" altLang="en-US" sz="1200" dirty="0"/>
              <a:t>業者との適切な役割分担</a:t>
            </a:r>
          </a:p>
          <a:p>
            <a:r>
              <a:rPr lang="ja-JP" altLang="en-US" sz="1200" dirty="0"/>
              <a:t>　　⇒多額の更新投資等が必要な施設について、公共による所有の必要性を精査した上で、売却や施設の廃止</a:t>
            </a:r>
            <a:r>
              <a:rPr lang="ja-JP" altLang="en-US" sz="1200" dirty="0" smtClean="0"/>
              <a:t>により</a:t>
            </a:r>
            <a:r>
              <a:rPr lang="ja-JP" altLang="en-US" sz="1200" dirty="0"/>
              <a:t>経営改善を実施</a:t>
            </a:r>
          </a:p>
        </p:txBody>
      </p:sp>
      <p:sp>
        <p:nvSpPr>
          <p:cNvPr id="8" name="テキスト ボックス 7"/>
          <p:cNvSpPr txBox="1"/>
          <p:nvPr/>
        </p:nvSpPr>
        <p:spPr>
          <a:xfrm>
            <a:off x="582561" y="1021488"/>
            <a:ext cx="11115777" cy="1015663"/>
          </a:xfrm>
          <a:prstGeom prst="rect">
            <a:avLst/>
          </a:prstGeom>
          <a:solidFill>
            <a:schemeClr val="accent1">
              <a:lumMod val="40000"/>
              <a:lumOff val="60000"/>
            </a:schemeClr>
          </a:solidFill>
        </p:spPr>
        <p:txBody>
          <a:bodyPr wrap="square" rtlCol="0">
            <a:spAutoFit/>
          </a:bodyPr>
          <a:lstStyle/>
          <a:p>
            <a:r>
              <a:rPr lang="ja-JP" altLang="en-US" sz="1200" dirty="0" smtClean="0">
                <a:latin typeface="+mn-ea"/>
              </a:rPr>
              <a:t>◇これまでの取組</a:t>
            </a:r>
            <a:endParaRPr lang="en-US" altLang="ja-JP" sz="1200" dirty="0">
              <a:latin typeface="+mn-ea"/>
            </a:endParaRPr>
          </a:p>
          <a:p>
            <a:r>
              <a:rPr lang="ja-JP" altLang="en-US" sz="1200" dirty="0">
                <a:latin typeface="+mn-ea"/>
              </a:rPr>
              <a:t>　　</a:t>
            </a:r>
            <a:r>
              <a:rPr lang="en-US" altLang="ja-JP" sz="1200" dirty="0" smtClean="0">
                <a:latin typeface="+mn-ea"/>
              </a:rPr>
              <a:t>2010</a:t>
            </a:r>
            <a:r>
              <a:rPr lang="ja-JP" altLang="en-US" sz="1200" dirty="0" smtClean="0">
                <a:latin typeface="+mn-ea"/>
              </a:rPr>
              <a:t>（</a:t>
            </a:r>
            <a:r>
              <a:rPr lang="en-US" altLang="ja-JP" sz="1200" dirty="0" smtClean="0">
                <a:latin typeface="+mn-ea"/>
              </a:rPr>
              <a:t>H22</a:t>
            </a:r>
            <a:r>
              <a:rPr lang="ja-JP" altLang="en-US" sz="1200" dirty="0" smtClean="0">
                <a:latin typeface="+mn-ea"/>
              </a:rPr>
              <a:t>）年度　　施設売却　　　　　　：大正鉄鋼クレーン（更新投資想定額　</a:t>
            </a:r>
            <a:r>
              <a:rPr lang="en-US" altLang="ja-JP" sz="1200" dirty="0">
                <a:latin typeface="+mn-ea"/>
              </a:rPr>
              <a:t>8</a:t>
            </a:r>
            <a:r>
              <a:rPr lang="ja-JP" altLang="en-US" sz="1200" dirty="0" smtClean="0">
                <a:latin typeface="+mn-ea"/>
              </a:rPr>
              <a:t>億円</a:t>
            </a:r>
            <a:r>
              <a:rPr lang="ja-JP" altLang="en-US" sz="1200" dirty="0">
                <a:latin typeface="+mn-ea"/>
              </a:rPr>
              <a:t>）</a:t>
            </a:r>
          </a:p>
          <a:p>
            <a:r>
              <a:rPr lang="ja-JP" altLang="en-US" sz="1200" dirty="0">
                <a:latin typeface="+mn-ea"/>
              </a:rPr>
              <a:t>　　</a:t>
            </a:r>
            <a:r>
              <a:rPr lang="en-US" altLang="ja-JP" sz="1200" dirty="0" smtClean="0">
                <a:latin typeface="+mn-ea"/>
              </a:rPr>
              <a:t>2011</a:t>
            </a:r>
            <a:r>
              <a:rPr lang="ja-JP" altLang="en-US" sz="1200" dirty="0" smtClean="0">
                <a:latin typeface="+mn-ea"/>
              </a:rPr>
              <a:t>（</a:t>
            </a:r>
            <a:r>
              <a:rPr lang="en-US" altLang="ja-JP" sz="1200" dirty="0" smtClean="0">
                <a:latin typeface="+mn-ea"/>
              </a:rPr>
              <a:t>H23</a:t>
            </a:r>
            <a:r>
              <a:rPr lang="ja-JP" altLang="en-US" sz="1200" dirty="0" smtClean="0">
                <a:latin typeface="+mn-ea"/>
              </a:rPr>
              <a:t>）年度</a:t>
            </a:r>
            <a:r>
              <a:rPr lang="ja-JP" altLang="en-US" sz="1200" dirty="0">
                <a:latin typeface="+mn-ea"/>
              </a:rPr>
              <a:t>　</a:t>
            </a:r>
            <a:r>
              <a:rPr lang="ja-JP" altLang="en-US" sz="1200" dirty="0" smtClean="0">
                <a:latin typeface="+mn-ea"/>
              </a:rPr>
              <a:t>　建物売却　　　　　　：大阪港サイロ</a:t>
            </a:r>
            <a:r>
              <a:rPr lang="ja-JP" altLang="en-US" sz="1200" dirty="0">
                <a:latin typeface="+mn-ea"/>
              </a:rPr>
              <a:t>（更新投資想定額　</a:t>
            </a:r>
            <a:r>
              <a:rPr lang="en-US" altLang="ja-JP" sz="1200" dirty="0" smtClean="0">
                <a:latin typeface="+mn-ea"/>
              </a:rPr>
              <a:t>34</a:t>
            </a:r>
            <a:r>
              <a:rPr lang="ja-JP" altLang="en-US" sz="1200" dirty="0" smtClean="0">
                <a:latin typeface="+mn-ea"/>
              </a:rPr>
              <a:t>億円</a:t>
            </a:r>
            <a:r>
              <a:rPr lang="ja-JP" altLang="en-US" sz="1200" dirty="0">
                <a:latin typeface="+mn-ea"/>
              </a:rPr>
              <a:t>）</a:t>
            </a:r>
          </a:p>
          <a:p>
            <a:r>
              <a:rPr lang="ja-JP" altLang="en-US" sz="1200" dirty="0" smtClean="0">
                <a:latin typeface="+mn-ea"/>
              </a:rPr>
              <a:t>　　</a:t>
            </a:r>
            <a:r>
              <a:rPr lang="en-US" altLang="ja-JP" sz="1200" dirty="0" smtClean="0">
                <a:latin typeface="+mn-ea"/>
              </a:rPr>
              <a:t>2013</a:t>
            </a:r>
            <a:r>
              <a:rPr lang="ja-JP" altLang="en-US" sz="1200" dirty="0" smtClean="0">
                <a:latin typeface="+mn-ea"/>
              </a:rPr>
              <a:t>（</a:t>
            </a:r>
            <a:r>
              <a:rPr lang="en-US" altLang="ja-JP" sz="1200" dirty="0" smtClean="0">
                <a:latin typeface="+mn-ea"/>
              </a:rPr>
              <a:t>H25</a:t>
            </a:r>
            <a:r>
              <a:rPr lang="ja-JP" altLang="en-US" sz="1200" dirty="0" smtClean="0">
                <a:latin typeface="+mn-ea"/>
              </a:rPr>
              <a:t>）年度　　施設廃止　　　　　　：北港アンローダー</a:t>
            </a:r>
            <a:r>
              <a:rPr lang="ja-JP" altLang="en-US" sz="1200" dirty="0">
                <a:latin typeface="+mn-ea"/>
              </a:rPr>
              <a:t>（更新投資想定額　</a:t>
            </a:r>
            <a:r>
              <a:rPr lang="en-US" altLang="ja-JP" sz="1200" dirty="0" smtClean="0">
                <a:latin typeface="+mn-ea"/>
              </a:rPr>
              <a:t>3</a:t>
            </a:r>
            <a:r>
              <a:rPr lang="ja-JP" altLang="en-US" sz="1200" dirty="0" smtClean="0">
                <a:latin typeface="+mn-ea"/>
              </a:rPr>
              <a:t>億円）</a:t>
            </a:r>
            <a:endParaRPr lang="en-US" altLang="ja-JP" sz="1200" dirty="0" smtClean="0">
              <a:latin typeface="+mn-ea"/>
            </a:endParaRPr>
          </a:p>
          <a:p>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更新投資想定額は各施設の当初取得価格を記載。</a:t>
            </a:r>
            <a:endParaRPr lang="ja-JP" altLang="en-US" sz="1200" dirty="0">
              <a:latin typeface="+mn-ea"/>
            </a:endParaRPr>
          </a:p>
        </p:txBody>
      </p:sp>
      <p:sp>
        <p:nvSpPr>
          <p:cNvPr id="6" name="正方形/長方形 5"/>
          <p:cNvSpPr/>
          <p:nvPr/>
        </p:nvSpPr>
        <p:spPr>
          <a:xfrm>
            <a:off x="298450" y="2095521"/>
            <a:ext cx="6118225" cy="461665"/>
          </a:xfrm>
          <a:prstGeom prst="rect">
            <a:avLst/>
          </a:prstGeom>
        </p:spPr>
        <p:txBody>
          <a:bodyPr>
            <a:spAutoFit/>
          </a:bodyPr>
          <a:lstStyle/>
          <a:p>
            <a:r>
              <a:rPr lang="ja-JP" altLang="en-US" sz="1200" dirty="0" smtClean="0">
                <a:latin typeface="+mn-ea"/>
              </a:rPr>
              <a:t>★引船</a:t>
            </a:r>
            <a:r>
              <a:rPr lang="ja-JP" altLang="en-US" sz="1200" dirty="0">
                <a:latin typeface="+mn-ea"/>
              </a:rPr>
              <a:t>事業の民営化推進</a:t>
            </a:r>
          </a:p>
          <a:p>
            <a:r>
              <a:rPr lang="ja-JP" altLang="en-US" sz="1200" dirty="0">
                <a:latin typeface="+mn-ea"/>
              </a:rPr>
              <a:t>　　</a:t>
            </a:r>
            <a:r>
              <a:rPr lang="ja-JP" altLang="en-US" sz="1200" dirty="0" smtClean="0">
                <a:latin typeface="+mn-ea"/>
              </a:rPr>
              <a:t>⇒</a:t>
            </a:r>
            <a:r>
              <a:rPr lang="en-US" altLang="ja-JP" sz="1200" dirty="0" smtClean="0">
                <a:latin typeface="+mn-ea"/>
              </a:rPr>
              <a:t>2014</a:t>
            </a:r>
            <a:r>
              <a:rPr lang="ja-JP" altLang="en-US" sz="1200" dirty="0" smtClean="0">
                <a:latin typeface="+mn-ea"/>
              </a:rPr>
              <a:t>（</a:t>
            </a:r>
            <a:r>
              <a:rPr lang="en-US" altLang="ja-JP" sz="1200" dirty="0" smtClean="0">
                <a:latin typeface="+mn-ea"/>
              </a:rPr>
              <a:t>H26</a:t>
            </a:r>
            <a:r>
              <a:rPr lang="ja-JP" altLang="en-US" sz="1200" dirty="0" smtClean="0">
                <a:latin typeface="+mn-ea"/>
              </a:rPr>
              <a:t>）年度</a:t>
            </a:r>
            <a:r>
              <a:rPr lang="ja-JP" altLang="en-US" sz="1200" dirty="0">
                <a:latin typeface="+mn-ea"/>
              </a:rPr>
              <a:t>に引船事業</a:t>
            </a:r>
            <a:r>
              <a:rPr lang="ja-JP" altLang="en-US" sz="1200" dirty="0" smtClean="0">
                <a:latin typeface="+mn-ea"/>
              </a:rPr>
              <a:t>から全面撤退し、民間事業者に移行</a:t>
            </a:r>
            <a:endParaRPr lang="ja-JP" altLang="en-US" sz="1200" dirty="0">
              <a:latin typeface="+mn-ea"/>
            </a:endParaRPr>
          </a:p>
        </p:txBody>
      </p:sp>
      <p:sp>
        <p:nvSpPr>
          <p:cNvPr id="14" name="テキスト ボックス 13"/>
          <p:cNvSpPr txBox="1"/>
          <p:nvPr/>
        </p:nvSpPr>
        <p:spPr>
          <a:xfrm>
            <a:off x="0" y="2647161"/>
            <a:ext cx="2095500" cy="338554"/>
          </a:xfrm>
          <a:prstGeom prst="rect">
            <a:avLst/>
          </a:prstGeom>
          <a:noFill/>
        </p:spPr>
        <p:txBody>
          <a:bodyPr wrap="square" rtlCol="0">
            <a:spAutoFit/>
          </a:bodyPr>
          <a:lstStyle/>
          <a:p>
            <a:r>
              <a:rPr lang="ja-JP" altLang="en-US" sz="1600" b="1" dirty="0" smtClean="0"/>
              <a:t>（２）</a:t>
            </a:r>
            <a:r>
              <a:rPr lang="ja-JP" altLang="en-US" sz="1600" b="1" dirty="0"/>
              <a:t>使用料</a:t>
            </a:r>
            <a:r>
              <a:rPr lang="ja-JP" altLang="en-US" sz="1600" b="1" dirty="0" smtClean="0"/>
              <a:t>形態</a:t>
            </a:r>
            <a:endParaRPr lang="en-US" altLang="ja-JP" sz="1600" b="1" dirty="0"/>
          </a:p>
        </p:txBody>
      </p:sp>
      <p:sp>
        <p:nvSpPr>
          <p:cNvPr id="15" name="テキスト ボックス 14"/>
          <p:cNvSpPr txBox="1"/>
          <p:nvPr/>
        </p:nvSpPr>
        <p:spPr>
          <a:xfrm>
            <a:off x="203199" y="3025955"/>
            <a:ext cx="5064807"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主な港湾料率表（</a:t>
            </a:r>
            <a:r>
              <a:rPr lang="en-US" altLang="ja-JP" sz="1600" b="1" dirty="0" smtClean="0">
                <a:solidFill>
                  <a:schemeClr val="accent1">
                    <a:lumMod val="50000"/>
                  </a:schemeClr>
                </a:solidFill>
              </a:rPr>
              <a:t>2019</a:t>
            </a:r>
            <a:r>
              <a:rPr lang="ja-JP" altLang="en-US" sz="1600" b="1" dirty="0" smtClean="0">
                <a:solidFill>
                  <a:schemeClr val="accent1">
                    <a:lumMod val="50000"/>
                  </a:schemeClr>
                </a:solidFill>
              </a:rPr>
              <a:t>（</a:t>
            </a:r>
            <a:r>
              <a:rPr lang="en-US" altLang="ja-JP" sz="1600" b="1" dirty="0" smtClean="0">
                <a:solidFill>
                  <a:schemeClr val="accent1">
                    <a:lumMod val="50000"/>
                  </a:schemeClr>
                </a:solidFill>
              </a:rPr>
              <a:t>R1</a:t>
            </a:r>
            <a:r>
              <a:rPr lang="ja-JP" altLang="en-US" sz="1600" b="1" dirty="0" smtClean="0">
                <a:solidFill>
                  <a:schemeClr val="accent1">
                    <a:lumMod val="50000"/>
                  </a:schemeClr>
                </a:solidFill>
              </a:rPr>
              <a:t>）年</a:t>
            </a:r>
            <a:r>
              <a:rPr lang="en-US" altLang="ja-JP" sz="1600" b="1" dirty="0" smtClean="0">
                <a:solidFill>
                  <a:schemeClr val="accent1">
                    <a:lumMod val="50000"/>
                  </a:schemeClr>
                </a:solidFill>
              </a:rPr>
              <a:t>10</a:t>
            </a:r>
            <a:r>
              <a:rPr lang="ja-JP" altLang="en-US" sz="1600" b="1" dirty="0" smtClean="0">
                <a:solidFill>
                  <a:schemeClr val="accent1">
                    <a:lumMod val="50000"/>
                  </a:schemeClr>
                </a:solidFill>
              </a:rPr>
              <a:t>月</a:t>
            </a:r>
            <a:r>
              <a:rPr lang="en-US" altLang="ja-JP" sz="1600" b="1" dirty="0" smtClean="0">
                <a:solidFill>
                  <a:schemeClr val="accent1">
                    <a:lumMod val="50000"/>
                  </a:schemeClr>
                </a:solidFill>
              </a:rPr>
              <a:t>1</a:t>
            </a:r>
            <a:r>
              <a:rPr lang="ja-JP" altLang="en-US" sz="1600" b="1" dirty="0" smtClean="0">
                <a:solidFill>
                  <a:schemeClr val="accent1">
                    <a:lumMod val="50000"/>
                  </a:schemeClr>
                </a:solidFill>
              </a:rPr>
              <a:t>日施行）</a:t>
            </a:r>
            <a:endParaRPr lang="en-US" altLang="ja-JP" sz="1400" dirty="0"/>
          </a:p>
        </p:txBody>
      </p:sp>
      <p:graphicFrame>
        <p:nvGraphicFramePr>
          <p:cNvPr id="21" name="表 20"/>
          <p:cNvGraphicFramePr>
            <a:graphicFrameLocks noGrp="1" noChangeAspect="1"/>
          </p:cNvGraphicFramePr>
          <p:nvPr>
            <p:extLst>
              <p:ext uri="{D42A27DB-BD31-4B8C-83A1-F6EECF244321}">
                <p14:modId xmlns:p14="http://schemas.microsoft.com/office/powerpoint/2010/main" val="3902819655"/>
              </p:ext>
            </p:extLst>
          </p:nvPr>
        </p:nvGraphicFramePr>
        <p:xfrm>
          <a:off x="1308007" y="4604272"/>
          <a:ext cx="3960000" cy="3499200"/>
        </p:xfrm>
        <a:graphic>
          <a:graphicData uri="http://schemas.openxmlformats.org/drawingml/2006/table">
            <a:tbl>
              <a:tblPr>
                <a:tableStyleId>{BC89EF96-8CEA-46FF-86C4-4CE0E7609802}</a:tableStyleId>
              </a:tblPr>
              <a:tblGrid>
                <a:gridCol w="2872107"/>
                <a:gridCol w="1087893"/>
              </a:tblGrid>
              <a:tr h="291600">
                <a:tc gridSpan="2">
                  <a:txBody>
                    <a:bodyPr/>
                    <a:lstStyle/>
                    <a:p>
                      <a:pPr algn="ctr" fontAlgn="ctr"/>
                      <a:r>
                        <a:rPr lang="ja-JP" altLang="en-US" sz="1200" u="none" strike="noStrike" dirty="0">
                          <a:effectLst/>
                          <a:latin typeface="+mn-ea"/>
                          <a:ea typeface="+mn-ea"/>
                        </a:rPr>
                        <a:t>一般使用料（㎡</a:t>
                      </a:r>
                      <a:r>
                        <a:rPr lang="en-US" altLang="ja-JP" sz="1200" u="none" strike="noStrike" dirty="0">
                          <a:effectLst/>
                          <a:latin typeface="+mn-ea"/>
                          <a:ea typeface="+mn-ea"/>
                        </a:rPr>
                        <a:t>/</a:t>
                      </a:r>
                      <a:r>
                        <a:rPr lang="ja-JP" altLang="en-US" sz="1200" u="none" strike="noStrike" dirty="0">
                          <a:effectLst/>
                          <a:latin typeface="+mn-ea"/>
                          <a:ea typeface="+mn-ea"/>
                        </a:rPr>
                        <a:t>円・日）</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tr>
              <a:tr h="291600">
                <a:tc>
                  <a:txBody>
                    <a:bodyPr/>
                    <a:lstStyle/>
                    <a:p>
                      <a:pPr algn="ctr" fontAlgn="ctr"/>
                      <a:r>
                        <a:rPr lang="ja-JP" altLang="en-US" sz="1200" u="none" strike="noStrike" dirty="0" smtClean="0">
                          <a:effectLst/>
                          <a:latin typeface="+mn-ea"/>
                          <a:ea typeface="+mn-ea"/>
                        </a:rPr>
                        <a:t>特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12</a:t>
                      </a:r>
                      <a:r>
                        <a:rPr lang="ja-JP" altLang="en-US" sz="1200" b="0" i="0" u="none" strike="noStrike" dirty="0">
                          <a:effectLst/>
                          <a:latin typeface="+mn-ea"/>
                          <a:ea typeface="+mn-ea"/>
                        </a:rPr>
                        <a:t>円</a:t>
                      </a:r>
                      <a:r>
                        <a:rPr lang="en-US" altLang="ja-JP" sz="1200" b="0" i="0" u="none" strike="noStrike" dirty="0" smtClean="0">
                          <a:effectLst/>
                          <a:latin typeface="+mn-ea"/>
                          <a:ea typeface="+mn-ea"/>
                        </a:rPr>
                        <a:t>98</a:t>
                      </a:r>
                      <a:r>
                        <a:rPr lang="ja-JP" altLang="en-US" sz="1200" b="0" i="0" u="none" strike="noStrike" dirty="0" smtClean="0">
                          <a:effectLst/>
                          <a:latin typeface="+mn-ea"/>
                          <a:ea typeface="+mn-ea"/>
                        </a:rPr>
                        <a:t>銭　</a:t>
                      </a:r>
                      <a:endParaRPr lang="en-US" altLang="ja-JP" sz="1200" b="0" i="0" u="none" strike="noStrike" dirty="0">
                        <a:effectLst/>
                        <a:latin typeface="+mn-ea"/>
                        <a:ea typeface="+mn-ea"/>
                      </a:endParaRPr>
                    </a:p>
                  </a:txBody>
                  <a:tcPr marL="9525" marR="9525" marT="9525" marB="0" anchor="ctr"/>
                </a:tc>
              </a:tr>
              <a:tr h="291600">
                <a:tc>
                  <a:txBody>
                    <a:bodyPr/>
                    <a:lstStyle/>
                    <a:p>
                      <a:pPr algn="ctr" fontAlgn="ctr"/>
                      <a:r>
                        <a:rPr lang="ja-JP" altLang="en-US" sz="1200" u="none" strike="noStrike" dirty="0" smtClean="0">
                          <a:effectLst/>
                          <a:latin typeface="+mn-ea"/>
                          <a:ea typeface="+mn-ea"/>
                        </a:rPr>
                        <a:t>１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11</a:t>
                      </a:r>
                      <a:r>
                        <a:rPr lang="ja-JP" altLang="en-US" sz="1200" b="0" i="0" u="none" strike="noStrike" dirty="0">
                          <a:effectLst/>
                          <a:latin typeface="+mn-ea"/>
                          <a:ea typeface="+mn-ea"/>
                        </a:rPr>
                        <a:t>円</a:t>
                      </a:r>
                      <a:r>
                        <a:rPr lang="en-US" altLang="ja-JP" sz="1200" b="0" i="0" u="none" strike="noStrike" dirty="0">
                          <a:effectLst/>
                          <a:latin typeface="+mn-ea"/>
                          <a:ea typeface="+mn-ea"/>
                        </a:rPr>
                        <a:t>74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tr>
              <a:tr h="291600">
                <a:tc>
                  <a:txBody>
                    <a:bodyPr/>
                    <a:lstStyle/>
                    <a:p>
                      <a:pPr algn="ctr" fontAlgn="ctr"/>
                      <a:r>
                        <a:rPr lang="ja-JP" altLang="en-US" sz="1200" u="none" strike="noStrike" dirty="0" smtClean="0">
                          <a:effectLst/>
                          <a:latin typeface="+mn-ea"/>
                          <a:ea typeface="+mn-ea"/>
                        </a:rPr>
                        <a:t>２　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baseline="0" dirty="0" smtClean="0">
                          <a:effectLst/>
                          <a:latin typeface="+mn-ea"/>
                          <a:ea typeface="+mn-ea"/>
                        </a:rPr>
                        <a:t>  </a:t>
                      </a:r>
                      <a:r>
                        <a:rPr lang="en-US" altLang="ja-JP" sz="1200" b="0" i="0" u="none" strike="noStrike" dirty="0" smtClean="0">
                          <a:effectLst/>
                          <a:latin typeface="+mn-ea"/>
                          <a:ea typeface="+mn-ea"/>
                        </a:rPr>
                        <a:t>8</a:t>
                      </a:r>
                      <a:r>
                        <a:rPr lang="ja-JP" altLang="en-US" sz="1200" b="0" i="0" u="none" strike="noStrike" dirty="0">
                          <a:effectLst/>
                          <a:latin typeface="+mn-ea"/>
                          <a:ea typeface="+mn-ea"/>
                        </a:rPr>
                        <a:t>円</a:t>
                      </a:r>
                      <a:r>
                        <a:rPr lang="en-US" altLang="ja-JP" sz="1200" b="0" i="0" u="none" strike="noStrike" dirty="0">
                          <a:effectLst/>
                          <a:latin typeface="+mn-ea"/>
                          <a:ea typeface="+mn-ea"/>
                        </a:rPr>
                        <a:t>53</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tr>
              <a:tr h="291600">
                <a:tc>
                  <a:txBody>
                    <a:bodyPr/>
                    <a:lstStyle/>
                    <a:p>
                      <a:pPr algn="ctr" fontAlgn="ctr"/>
                      <a:r>
                        <a:rPr lang="ja-JP" altLang="en-US" sz="1200" u="none" strike="noStrike" dirty="0" smtClean="0">
                          <a:effectLst/>
                          <a:latin typeface="+mn-ea"/>
                          <a:ea typeface="+mn-ea"/>
                        </a:rPr>
                        <a:t>３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smtClean="0">
                          <a:effectLst/>
                          <a:latin typeface="+mn-ea"/>
                          <a:ea typeface="+mn-ea"/>
                        </a:rPr>
                        <a:t>  7</a:t>
                      </a:r>
                      <a:r>
                        <a:rPr lang="ja-JP" altLang="en-US" sz="1200" b="0" i="0" u="none" strike="noStrike" dirty="0">
                          <a:effectLst/>
                          <a:latin typeface="+mn-ea"/>
                          <a:ea typeface="+mn-ea"/>
                        </a:rPr>
                        <a:t>円</a:t>
                      </a:r>
                      <a:r>
                        <a:rPr lang="en-US" altLang="ja-JP" sz="1200" b="0" i="0" u="none" strike="noStrike" dirty="0">
                          <a:effectLst/>
                          <a:latin typeface="+mn-ea"/>
                          <a:ea typeface="+mn-ea"/>
                        </a:rPr>
                        <a:t>64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tr>
              <a:tr h="291600">
                <a:tc>
                  <a:txBody>
                    <a:bodyPr/>
                    <a:lstStyle/>
                    <a:p>
                      <a:pPr algn="ctr" fontAlgn="ctr"/>
                      <a:r>
                        <a:rPr lang="ja-JP" altLang="en-US" sz="1200" u="none" strike="noStrike" dirty="0" smtClean="0">
                          <a:effectLst/>
                          <a:latin typeface="+mn-ea"/>
                          <a:ea typeface="+mn-ea"/>
                        </a:rPr>
                        <a:t>４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smtClean="0">
                          <a:effectLst/>
                          <a:latin typeface="+mn-ea"/>
                          <a:ea typeface="+mn-ea"/>
                        </a:rPr>
                        <a:t>  6</a:t>
                      </a:r>
                      <a:r>
                        <a:rPr lang="ja-JP" altLang="en-US" sz="1200" b="0" i="0" u="none" strike="noStrike" dirty="0">
                          <a:effectLst/>
                          <a:latin typeface="+mn-ea"/>
                          <a:ea typeface="+mn-ea"/>
                        </a:rPr>
                        <a:t>円</a:t>
                      </a:r>
                      <a:r>
                        <a:rPr lang="en-US" altLang="ja-JP" sz="1200" b="0" i="0" u="none" strike="noStrike" dirty="0">
                          <a:effectLst/>
                          <a:latin typeface="+mn-ea"/>
                          <a:ea typeface="+mn-ea"/>
                        </a:rPr>
                        <a:t>39</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tr>
              <a:tr h="291600">
                <a:tc gridSpan="2">
                  <a:txBody>
                    <a:bodyPr/>
                    <a:lstStyle/>
                    <a:p>
                      <a:pPr algn="ctr" fontAlgn="ctr"/>
                      <a:r>
                        <a:rPr lang="ja-JP" altLang="en-US" sz="1200" u="none" strike="noStrike" dirty="0">
                          <a:effectLst/>
                          <a:latin typeface="+mn-ea"/>
                          <a:ea typeface="+mn-ea"/>
                        </a:rPr>
                        <a:t>専用使用料（㎡</a:t>
                      </a:r>
                      <a:r>
                        <a:rPr lang="en-US" altLang="ja-JP" sz="1200" u="none" strike="noStrike" dirty="0">
                          <a:effectLst/>
                          <a:latin typeface="+mn-ea"/>
                          <a:ea typeface="+mn-ea"/>
                        </a:rPr>
                        <a:t>/</a:t>
                      </a:r>
                      <a:r>
                        <a:rPr lang="ja-JP" altLang="en-US" sz="1200" u="none" strike="noStrike" dirty="0">
                          <a:effectLst/>
                          <a:latin typeface="+mn-ea"/>
                          <a:ea typeface="+mn-ea"/>
                        </a:rPr>
                        <a:t>円・月）</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tr>
              <a:tr h="291600">
                <a:tc>
                  <a:txBody>
                    <a:bodyPr/>
                    <a:lstStyle/>
                    <a:p>
                      <a:pPr algn="ctr" fontAlgn="ctr"/>
                      <a:r>
                        <a:rPr lang="ja-JP" altLang="en-US" sz="1200" u="none" strike="noStrike" dirty="0" smtClean="0">
                          <a:effectLst/>
                          <a:latin typeface="+mn-ea"/>
                          <a:ea typeface="+mn-ea"/>
                        </a:rPr>
                        <a:t>特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394</a:t>
                      </a:r>
                      <a:r>
                        <a:rPr lang="ja-JP" altLang="en-US" sz="1200" b="0" i="0" u="none" strike="noStrike" dirty="0">
                          <a:effectLst/>
                          <a:latin typeface="+mn-ea"/>
                          <a:ea typeface="+mn-ea"/>
                        </a:rPr>
                        <a:t>円</a:t>
                      </a:r>
                    </a:p>
                  </a:txBody>
                  <a:tcPr marL="9525" marR="9525" marT="9525" marB="0" anchor="ctr"/>
                </a:tc>
              </a:tr>
              <a:tr h="291600">
                <a:tc>
                  <a:txBody>
                    <a:bodyPr/>
                    <a:lstStyle/>
                    <a:p>
                      <a:pPr algn="ctr" fontAlgn="ctr"/>
                      <a:r>
                        <a:rPr lang="ja-JP" altLang="en-US" sz="1200" u="none" strike="noStrike" dirty="0" smtClean="0">
                          <a:effectLst/>
                          <a:latin typeface="+mn-ea"/>
                          <a:ea typeface="+mn-ea"/>
                        </a:rPr>
                        <a:t>１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331</a:t>
                      </a:r>
                      <a:r>
                        <a:rPr lang="ja-JP" altLang="en-US" sz="1200" b="0" i="0" u="none" strike="noStrike" dirty="0">
                          <a:effectLst/>
                          <a:latin typeface="+mn-ea"/>
                          <a:ea typeface="+mn-ea"/>
                        </a:rPr>
                        <a:t>円</a:t>
                      </a:r>
                    </a:p>
                  </a:txBody>
                  <a:tcPr marL="9525" marR="9525" marT="9525" marB="0" anchor="ctr"/>
                </a:tc>
              </a:tr>
              <a:tr h="291600">
                <a:tc>
                  <a:txBody>
                    <a:bodyPr/>
                    <a:lstStyle/>
                    <a:p>
                      <a:pPr algn="ctr" fontAlgn="ctr"/>
                      <a:r>
                        <a:rPr lang="ja-JP" altLang="en-US" sz="1200" u="none" strike="noStrike" dirty="0" smtClean="0">
                          <a:effectLst/>
                          <a:latin typeface="+mn-ea"/>
                          <a:ea typeface="+mn-ea"/>
                        </a:rPr>
                        <a:t>２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201</a:t>
                      </a:r>
                      <a:r>
                        <a:rPr lang="ja-JP" altLang="en-US" sz="1200" b="0" i="0" u="none" strike="noStrike" dirty="0">
                          <a:effectLst/>
                          <a:latin typeface="+mn-ea"/>
                          <a:ea typeface="+mn-ea"/>
                        </a:rPr>
                        <a:t>円</a:t>
                      </a:r>
                    </a:p>
                  </a:txBody>
                  <a:tcPr marL="9525" marR="9525" marT="9525" marB="0" anchor="ctr"/>
                </a:tc>
              </a:tr>
              <a:tr h="291600">
                <a:tc>
                  <a:txBody>
                    <a:bodyPr/>
                    <a:lstStyle/>
                    <a:p>
                      <a:pPr algn="ctr" fontAlgn="ctr"/>
                      <a:r>
                        <a:rPr lang="ja-JP" altLang="en-US" sz="1200" u="none" strike="noStrike" dirty="0" smtClean="0">
                          <a:effectLst/>
                          <a:latin typeface="+mn-ea"/>
                          <a:ea typeface="+mn-ea"/>
                        </a:rPr>
                        <a:t>３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180</a:t>
                      </a:r>
                      <a:r>
                        <a:rPr lang="ja-JP" altLang="en-US" sz="1200" b="0" i="0" u="none" strike="noStrike" dirty="0">
                          <a:effectLst/>
                          <a:latin typeface="+mn-ea"/>
                          <a:ea typeface="+mn-ea"/>
                        </a:rPr>
                        <a:t>円</a:t>
                      </a:r>
                    </a:p>
                  </a:txBody>
                  <a:tcPr marL="9525" marR="9525" marT="9525" marB="0" anchor="ctr"/>
                </a:tc>
              </a:tr>
              <a:tr h="291600">
                <a:tc>
                  <a:txBody>
                    <a:bodyPr/>
                    <a:lstStyle/>
                    <a:p>
                      <a:pPr algn="ctr" fontAlgn="ctr"/>
                      <a:r>
                        <a:rPr lang="ja-JP" altLang="en-US" sz="1200" u="none" strike="noStrike" dirty="0" smtClean="0">
                          <a:effectLst/>
                          <a:latin typeface="+mn-ea"/>
                          <a:ea typeface="+mn-ea"/>
                        </a:rPr>
                        <a:t>４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148</a:t>
                      </a:r>
                      <a:r>
                        <a:rPr lang="ja-JP" altLang="en-US" sz="1200" b="0" i="0" u="none" strike="noStrike" dirty="0">
                          <a:effectLst/>
                          <a:latin typeface="+mn-ea"/>
                          <a:ea typeface="+mn-ea"/>
                        </a:rPr>
                        <a:t>円</a:t>
                      </a:r>
                    </a:p>
                  </a:txBody>
                  <a:tcPr marL="9525" marR="9525" marT="9525" marB="0" anchor="ctr"/>
                </a:tc>
              </a:tr>
            </a:tbl>
          </a:graphicData>
        </a:graphic>
      </p:graphicFrame>
      <p:sp>
        <p:nvSpPr>
          <p:cNvPr id="22" name="正方形/長方形 21"/>
          <p:cNvSpPr>
            <a:spLocks noChangeAspect="1"/>
          </p:cNvSpPr>
          <p:nvPr/>
        </p:nvSpPr>
        <p:spPr>
          <a:xfrm>
            <a:off x="172686" y="4317577"/>
            <a:ext cx="2232479" cy="286695"/>
          </a:xfrm>
          <a:prstGeom prst="rect">
            <a:avLst/>
          </a:prstGeom>
        </p:spPr>
        <p:txBody>
          <a:bodyPr wrap="square">
            <a:spAutoFit/>
          </a:bodyPr>
          <a:lstStyle/>
          <a:p>
            <a:pPr algn="ctr"/>
            <a:r>
              <a:rPr lang="ja-JP" altLang="en-US" sz="1200" b="1" u="sng" dirty="0" smtClean="0">
                <a:latin typeface="+mn-ea"/>
              </a:rPr>
              <a:t>荷さばき地</a:t>
            </a:r>
            <a:endParaRPr lang="ja-JP" altLang="en-US" sz="1200" b="1" u="sng" dirty="0">
              <a:latin typeface="+mn-ea"/>
            </a:endParaRPr>
          </a:p>
        </p:txBody>
      </p:sp>
      <p:graphicFrame>
        <p:nvGraphicFramePr>
          <p:cNvPr id="23" name="表 22"/>
          <p:cNvGraphicFramePr>
            <a:graphicFrameLocks noGrp="1" noChangeAspect="1"/>
          </p:cNvGraphicFramePr>
          <p:nvPr>
            <p:extLst>
              <p:ext uri="{D42A27DB-BD31-4B8C-83A1-F6EECF244321}">
                <p14:modId xmlns:p14="http://schemas.microsoft.com/office/powerpoint/2010/main" val="1441658207"/>
              </p:ext>
            </p:extLst>
          </p:nvPr>
        </p:nvGraphicFramePr>
        <p:xfrm>
          <a:off x="6596522" y="3721033"/>
          <a:ext cx="4425264" cy="4654928"/>
        </p:xfrm>
        <a:graphic>
          <a:graphicData uri="http://schemas.openxmlformats.org/drawingml/2006/table">
            <a:tbl>
              <a:tblPr>
                <a:tableStyleId>{BC89EF96-8CEA-46FF-86C4-4CE0E7609802}</a:tableStyleId>
              </a:tblPr>
              <a:tblGrid>
                <a:gridCol w="3302959"/>
                <a:gridCol w="1122305"/>
              </a:tblGrid>
              <a:tr h="290933">
                <a:tc gridSpan="2">
                  <a:txBody>
                    <a:bodyPr/>
                    <a:lstStyle/>
                    <a:p>
                      <a:pPr algn="ctr" fontAlgn="ctr"/>
                      <a:r>
                        <a:rPr lang="ja-JP" altLang="en-US" sz="1200" u="none" strike="noStrike" dirty="0">
                          <a:effectLst/>
                          <a:latin typeface="+mn-ea"/>
                          <a:ea typeface="+mn-ea"/>
                        </a:rPr>
                        <a:t>一般使用料（㎡</a:t>
                      </a:r>
                      <a:r>
                        <a:rPr lang="en-US" altLang="ja-JP" sz="1200" u="none" strike="noStrike" dirty="0">
                          <a:effectLst/>
                          <a:latin typeface="+mn-ea"/>
                          <a:ea typeface="+mn-ea"/>
                        </a:rPr>
                        <a:t>/</a:t>
                      </a:r>
                      <a:r>
                        <a:rPr lang="ja-JP" altLang="en-US" sz="1200" u="none" strike="noStrike" dirty="0">
                          <a:effectLst/>
                          <a:latin typeface="+mn-ea"/>
                          <a:ea typeface="+mn-ea"/>
                        </a:rPr>
                        <a:t>円・日）</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tr>
              <a:tr h="290933">
                <a:tc>
                  <a:txBody>
                    <a:bodyPr/>
                    <a:lstStyle/>
                    <a:p>
                      <a:pPr algn="ctr" fontAlgn="ctr"/>
                      <a:r>
                        <a:rPr lang="ja-JP" altLang="en-US" sz="1200" u="none" strike="noStrike" dirty="0" smtClean="0">
                          <a:effectLst/>
                          <a:latin typeface="+mn-ea"/>
                          <a:ea typeface="+mn-ea"/>
                        </a:rPr>
                        <a:t>高床式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37</a:t>
                      </a:r>
                      <a:r>
                        <a:rPr lang="ja-JP" altLang="en-US" sz="1200" b="0" i="0" u="none" strike="noStrike" dirty="0">
                          <a:effectLst/>
                          <a:latin typeface="+mn-ea"/>
                          <a:ea typeface="+mn-ea"/>
                        </a:rPr>
                        <a:t>円</a:t>
                      </a:r>
                      <a:r>
                        <a:rPr lang="en-US" altLang="ja-JP" sz="1200" b="0" i="0" u="none" strike="noStrike" dirty="0">
                          <a:effectLst/>
                          <a:latin typeface="+mn-ea"/>
                          <a:ea typeface="+mn-ea"/>
                        </a:rPr>
                        <a:t>54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tr>
              <a:tr h="290933">
                <a:tc>
                  <a:txBody>
                    <a:bodyPr/>
                    <a:lstStyle/>
                    <a:p>
                      <a:pPr algn="ctr" fontAlgn="ctr"/>
                      <a:r>
                        <a:rPr lang="ja-JP" altLang="en-US" sz="1200" u="none" strike="noStrike" dirty="0" smtClean="0">
                          <a:effectLst/>
                          <a:latin typeface="+mn-ea"/>
                          <a:ea typeface="+mn-ea"/>
                        </a:rPr>
                        <a:t>高床式　１級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28</a:t>
                      </a:r>
                      <a:r>
                        <a:rPr lang="ja-JP" altLang="en-US" sz="1200" b="0" i="0" u="none" strike="noStrike" dirty="0">
                          <a:effectLst/>
                          <a:latin typeface="+mn-ea"/>
                          <a:ea typeface="+mn-ea"/>
                        </a:rPr>
                        <a:t>円</a:t>
                      </a:r>
                      <a:r>
                        <a:rPr lang="en-US" altLang="ja-JP" sz="1200" b="0" i="0" u="none" strike="noStrike" dirty="0">
                          <a:effectLst/>
                          <a:latin typeface="+mn-ea"/>
                          <a:ea typeface="+mn-ea"/>
                        </a:rPr>
                        <a:t>08</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tr>
              <a:tr h="290933">
                <a:tc>
                  <a:txBody>
                    <a:bodyPr/>
                    <a:lstStyle/>
                    <a:p>
                      <a:pPr algn="ctr" fontAlgn="ctr"/>
                      <a:r>
                        <a:rPr lang="ja-JP" altLang="en-US" sz="1200" u="none" strike="noStrike" dirty="0" smtClean="0">
                          <a:effectLst/>
                          <a:latin typeface="+mn-ea"/>
                          <a:ea typeface="+mn-ea"/>
                        </a:rPr>
                        <a:t>低床式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35</a:t>
                      </a:r>
                      <a:r>
                        <a:rPr lang="ja-JP" altLang="en-US" sz="1200" b="0" i="0" u="none" strike="noStrike" dirty="0">
                          <a:effectLst/>
                          <a:latin typeface="+mn-ea"/>
                          <a:ea typeface="+mn-ea"/>
                        </a:rPr>
                        <a:t>円</a:t>
                      </a:r>
                      <a:r>
                        <a:rPr lang="en-US" altLang="ja-JP" sz="1200" b="0" i="0" u="none" strike="noStrike" dirty="0">
                          <a:effectLst/>
                          <a:latin typeface="+mn-ea"/>
                          <a:ea typeface="+mn-ea"/>
                        </a:rPr>
                        <a:t>24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1</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25</a:t>
                      </a:r>
                      <a:r>
                        <a:rPr lang="ja-JP" altLang="en-US" sz="1200" b="0" i="0" u="none" strike="noStrike" dirty="0">
                          <a:effectLst/>
                          <a:latin typeface="+mn-ea"/>
                          <a:ea typeface="+mn-ea"/>
                        </a:rPr>
                        <a:t>円</a:t>
                      </a:r>
                      <a:r>
                        <a:rPr lang="en-US" altLang="ja-JP" sz="1200" b="0" i="0" u="none" strike="noStrike" dirty="0">
                          <a:effectLst/>
                          <a:latin typeface="+mn-ea"/>
                          <a:ea typeface="+mn-ea"/>
                        </a:rPr>
                        <a:t>73</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2</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24</a:t>
                      </a:r>
                      <a:r>
                        <a:rPr lang="ja-JP" altLang="en-US" sz="1200" b="0" i="0" u="none" strike="noStrike" dirty="0">
                          <a:effectLst/>
                          <a:latin typeface="+mn-ea"/>
                          <a:ea typeface="+mn-ea"/>
                        </a:rPr>
                        <a:t>円</a:t>
                      </a:r>
                      <a:r>
                        <a:rPr lang="en-US" altLang="ja-JP" sz="1200" b="0" i="0" u="none" strike="noStrike" dirty="0">
                          <a:effectLst/>
                          <a:latin typeface="+mn-ea"/>
                          <a:ea typeface="+mn-ea"/>
                        </a:rPr>
                        <a:t>54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3</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22</a:t>
                      </a:r>
                      <a:r>
                        <a:rPr lang="ja-JP" altLang="en-US" sz="1200" b="0" i="0" u="none" strike="noStrike" dirty="0">
                          <a:effectLst/>
                          <a:latin typeface="+mn-ea"/>
                          <a:ea typeface="+mn-ea"/>
                        </a:rPr>
                        <a:t>円</a:t>
                      </a:r>
                      <a:r>
                        <a:rPr lang="en-US" altLang="ja-JP" sz="1200" b="0" i="0" u="none" strike="noStrike" dirty="0">
                          <a:effectLst/>
                          <a:latin typeface="+mn-ea"/>
                          <a:ea typeface="+mn-ea"/>
                        </a:rPr>
                        <a:t>41</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4</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20</a:t>
                      </a:r>
                      <a:r>
                        <a:rPr lang="ja-JP" altLang="en-US" sz="1200" b="0" i="0" u="none" strike="noStrike" dirty="0">
                          <a:effectLst/>
                          <a:latin typeface="+mn-ea"/>
                          <a:ea typeface="+mn-ea"/>
                        </a:rPr>
                        <a:t>円</a:t>
                      </a:r>
                      <a:r>
                        <a:rPr lang="en-US" altLang="ja-JP" sz="1200" b="0" i="0" u="none" strike="noStrike" dirty="0">
                          <a:effectLst/>
                          <a:latin typeface="+mn-ea"/>
                          <a:ea typeface="+mn-ea"/>
                        </a:rPr>
                        <a:t>27</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tr>
              <a:tr h="290933">
                <a:tc gridSpan="2">
                  <a:txBody>
                    <a:bodyPr/>
                    <a:lstStyle/>
                    <a:p>
                      <a:pPr algn="ctr" fontAlgn="ctr"/>
                      <a:r>
                        <a:rPr lang="ja-JP" altLang="en-US" sz="1200" u="none" strike="noStrike" dirty="0">
                          <a:effectLst/>
                          <a:latin typeface="+mn-ea"/>
                          <a:ea typeface="+mn-ea"/>
                        </a:rPr>
                        <a:t>専用使用料（㎡</a:t>
                      </a:r>
                      <a:r>
                        <a:rPr lang="en-US" altLang="ja-JP" sz="1200" u="none" strike="noStrike" dirty="0">
                          <a:effectLst/>
                          <a:latin typeface="+mn-ea"/>
                          <a:ea typeface="+mn-ea"/>
                        </a:rPr>
                        <a:t>/</a:t>
                      </a:r>
                      <a:r>
                        <a:rPr lang="ja-JP" altLang="en-US" sz="1200" u="none" strike="noStrike" dirty="0">
                          <a:effectLst/>
                          <a:latin typeface="+mn-ea"/>
                          <a:ea typeface="+mn-ea"/>
                        </a:rPr>
                        <a:t>円・月）</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tr>
              <a:tr h="290933">
                <a:tc>
                  <a:txBody>
                    <a:bodyPr/>
                    <a:lstStyle/>
                    <a:p>
                      <a:pPr algn="ctr" fontAlgn="ctr"/>
                      <a:r>
                        <a:rPr lang="ja-JP" altLang="en-US" sz="1200" u="none" strike="noStrike" dirty="0" smtClean="0">
                          <a:effectLst/>
                          <a:latin typeface="+mn-ea"/>
                          <a:ea typeface="+mn-ea"/>
                        </a:rPr>
                        <a:t>高床式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1,141</a:t>
                      </a:r>
                      <a:r>
                        <a:rPr lang="ja-JP" altLang="en-US" sz="1200" b="0" i="0" u="none" strike="noStrike" dirty="0">
                          <a:effectLst/>
                          <a:latin typeface="+mn-ea"/>
                          <a:ea typeface="+mn-ea"/>
                        </a:rPr>
                        <a:t>円</a:t>
                      </a:r>
                    </a:p>
                  </a:txBody>
                  <a:tcPr marL="9525" marR="9525" marT="9525" marB="0" anchor="ctr"/>
                </a:tc>
              </a:tr>
              <a:tr h="290933">
                <a:tc>
                  <a:txBody>
                    <a:bodyPr/>
                    <a:lstStyle/>
                    <a:p>
                      <a:pPr algn="ctr" fontAlgn="ctr"/>
                      <a:r>
                        <a:rPr lang="ja-JP" altLang="en-US" sz="1200" u="none" strike="noStrike" dirty="0" smtClean="0">
                          <a:effectLst/>
                          <a:latin typeface="+mn-ea"/>
                          <a:ea typeface="+mn-ea"/>
                        </a:rPr>
                        <a:t>高床式　１級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853</a:t>
                      </a:r>
                      <a:r>
                        <a:rPr lang="ja-JP" altLang="en-US" sz="1200" b="0" i="0" u="none" strike="noStrike" dirty="0">
                          <a:effectLst/>
                          <a:latin typeface="+mn-ea"/>
                          <a:ea typeface="+mn-ea"/>
                        </a:rPr>
                        <a:t>円</a:t>
                      </a:r>
                    </a:p>
                  </a:txBody>
                  <a:tcPr marL="9525" marR="9525" marT="9525" marB="0" anchor="ctr"/>
                </a:tc>
              </a:tr>
              <a:tr h="290933">
                <a:tc>
                  <a:txBody>
                    <a:bodyPr/>
                    <a:lstStyle/>
                    <a:p>
                      <a:pPr algn="ctr" fontAlgn="ctr"/>
                      <a:r>
                        <a:rPr lang="ja-JP" altLang="en-US" sz="1200" u="none" strike="noStrike" dirty="0" smtClean="0">
                          <a:effectLst/>
                          <a:latin typeface="+mn-ea"/>
                          <a:ea typeface="+mn-ea"/>
                        </a:rPr>
                        <a:t>低床式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1,067</a:t>
                      </a:r>
                      <a:r>
                        <a:rPr lang="ja-JP" altLang="en-US" sz="1200" b="0" i="0" u="none" strike="noStrike" dirty="0">
                          <a:effectLst/>
                          <a:latin typeface="+mn-ea"/>
                          <a:ea typeface="+mn-ea"/>
                        </a:rPr>
                        <a:t>円</a:t>
                      </a:r>
                    </a:p>
                  </a:txBody>
                  <a:tcPr marL="9525" marR="9525" marT="9525" marB="0" anchor="ctr"/>
                </a:tc>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1</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779</a:t>
                      </a:r>
                      <a:r>
                        <a:rPr lang="ja-JP" altLang="en-US" sz="1200" b="0" i="0" u="none" strike="noStrike" dirty="0">
                          <a:effectLst/>
                          <a:latin typeface="+mn-ea"/>
                          <a:ea typeface="+mn-ea"/>
                        </a:rPr>
                        <a:t>円</a:t>
                      </a:r>
                    </a:p>
                  </a:txBody>
                  <a:tcPr marL="9525" marR="9525" marT="9525" marB="0" anchor="ctr"/>
                </a:tc>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2</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703</a:t>
                      </a:r>
                      <a:r>
                        <a:rPr lang="ja-JP" altLang="en-US" sz="1200" b="0" i="0" u="none" strike="noStrike" dirty="0">
                          <a:effectLst/>
                          <a:latin typeface="+mn-ea"/>
                          <a:ea typeface="+mn-ea"/>
                        </a:rPr>
                        <a:t>円</a:t>
                      </a:r>
                    </a:p>
                  </a:txBody>
                  <a:tcPr marL="9525" marR="9525" marT="9525" marB="0" anchor="ctr"/>
                </a:tc>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3</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639</a:t>
                      </a:r>
                      <a:r>
                        <a:rPr lang="ja-JP" altLang="en-US" sz="1200" b="0" i="0" u="none" strike="noStrike" dirty="0">
                          <a:effectLst/>
                          <a:latin typeface="+mn-ea"/>
                          <a:ea typeface="+mn-ea"/>
                        </a:rPr>
                        <a:t>円</a:t>
                      </a:r>
                    </a:p>
                  </a:txBody>
                  <a:tcPr marL="9525" marR="9525" marT="9525" marB="0" anchor="ctr"/>
                </a:tc>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4</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565</a:t>
                      </a:r>
                      <a:r>
                        <a:rPr lang="ja-JP" altLang="en-US" sz="1200" b="0" i="0" u="none" strike="noStrike" dirty="0">
                          <a:effectLst/>
                          <a:latin typeface="+mn-ea"/>
                          <a:ea typeface="+mn-ea"/>
                        </a:rPr>
                        <a:t>円</a:t>
                      </a:r>
                    </a:p>
                  </a:txBody>
                  <a:tcPr marL="9525" marR="9525" marT="9525" marB="0" anchor="ctr"/>
                </a:tc>
              </a:tr>
            </a:tbl>
          </a:graphicData>
        </a:graphic>
      </p:graphicFrame>
      <p:sp>
        <p:nvSpPr>
          <p:cNvPr id="24" name="正方形/長方形 23"/>
          <p:cNvSpPr>
            <a:spLocks noChangeAspect="1"/>
          </p:cNvSpPr>
          <p:nvPr/>
        </p:nvSpPr>
        <p:spPr>
          <a:xfrm>
            <a:off x="5480285" y="3434338"/>
            <a:ext cx="2232479" cy="286695"/>
          </a:xfrm>
          <a:prstGeom prst="rect">
            <a:avLst/>
          </a:prstGeom>
        </p:spPr>
        <p:txBody>
          <a:bodyPr wrap="square">
            <a:spAutoFit/>
          </a:bodyPr>
          <a:lstStyle/>
          <a:p>
            <a:pPr algn="ctr"/>
            <a:r>
              <a:rPr lang="ja-JP" altLang="en-US" sz="1200" b="1" u="sng" dirty="0" smtClean="0">
                <a:latin typeface="+mn-ea"/>
              </a:rPr>
              <a:t>上屋倉庫</a:t>
            </a:r>
            <a:endParaRPr lang="ja-JP" altLang="en-US" sz="1200" b="1" u="sng" dirty="0">
              <a:latin typeface="+mn-ea"/>
            </a:endParaRPr>
          </a:p>
        </p:txBody>
      </p:sp>
      <p:sp>
        <p:nvSpPr>
          <p:cNvPr id="25" name="正方形/長方形 24"/>
          <p:cNvSpPr>
            <a:spLocks noChangeAspect="1"/>
          </p:cNvSpPr>
          <p:nvPr/>
        </p:nvSpPr>
        <p:spPr>
          <a:xfrm>
            <a:off x="91042" y="3434338"/>
            <a:ext cx="2232479" cy="286695"/>
          </a:xfrm>
          <a:prstGeom prst="rect">
            <a:avLst/>
          </a:prstGeom>
        </p:spPr>
        <p:txBody>
          <a:bodyPr wrap="square">
            <a:spAutoFit/>
          </a:bodyPr>
          <a:lstStyle/>
          <a:p>
            <a:pPr algn="ctr"/>
            <a:r>
              <a:rPr lang="ja-JP" altLang="en-US" sz="1200" b="1" u="sng" dirty="0" smtClean="0">
                <a:latin typeface="+mn-ea"/>
              </a:rPr>
              <a:t>荷役機械</a:t>
            </a:r>
            <a:endParaRPr lang="ja-JP" altLang="en-US" sz="1200" b="1" u="sng" dirty="0">
              <a:latin typeface="+mn-ea"/>
            </a:endParaRPr>
          </a:p>
        </p:txBody>
      </p:sp>
      <p:graphicFrame>
        <p:nvGraphicFramePr>
          <p:cNvPr id="26" name="表 25"/>
          <p:cNvGraphicFramePr>
            <a:graphicFrameLocks noGrp="1" noChangeAspect="1"/>
          </p:cNvGraphicFramePr>
          <p:nvPr>
            <p:extLst>
              <p:ext uri="{D42A27DB-BD31-4B8C-83A1-F6EECF244321}">
                <p14:modId xmlns:p14="http://schemas.microsoft.com/office/powerpoint/2010/main" val="30786268"/>
              </p:ext>
            </p:extLst>
          </p:nvPr>
        </p:nvGraphicFramePr>
        <p:xfrm>
          <a:off x="1308009" y="3723707"/>
          <a:ext cx="3960000" cy="583200"/>
        </p:xfrm>
        <a:graphic>
          <a:graphicData uri="http://schemas.openxmlformats.org/drawingml/2006/table">
            <a:tbl>
              <a:tblPr>
                <a:tableStyleId>{BC89EF96-8CEA-46FF-86C4-4CE0E7609802}</a:tableStyleId>
              </a:tblPr>
              <a:tblGrid>
                <a:gridCol w="2872105"/>
                <a:gridCol w="1087895"/>
              </a:tblGrid>
              <a:tr h="291600">
                <a:tc gridSpan="2">
                  <a:txBody>
                    <a:bodyPr/>
                    <a:lstStyle/>
                    <a:p>
                      <a:pPr algn="ctr" fontAlgn="ctr"/>
                      <a:r>
                        <a:rPr lang="ja-JP" altLang="en-US" sz="1200" u="none" strike="noStrike" dirty="0" smtClean="0">
                          <a:effectLst/>
                        </a:rPr>
                        <a:t>起重機（台</a:t>
                      </a:r>
                      <a:r>
                        <a:rPr lang="en-US" altLang="ja-JP" sz="1200" u="none" strike="noStrike" dirty="0" smtClean="0">
                          <a:effectLst/>
                        </a:rPr>
                        <a:t>/</a:t>
                      </a:r>
                      <a:r>
                        <a:rPr lang="ja-JP" altLang="en-US" sz="1200" u="none" strike="noStrike" dirty="0" smtClean="0">
                          <a:effectLst/>
                        </a:rPr>
                        <a:t>円・</a:t>
                      </a:r>
                      <a:r>
                        <a:rPr lang="en-US" altLang="ja-JP" sz="1200" u="none" strike="noStrike" dirty="0" smtClean="0">
                          <a:effectLst/>
                        </a:rPr>
                        <a:t>30</a:t>
                      </a:r>
                      <a:r>
                        <a:rPr lang="ja-JP" altLang="en-US" sz="1200" u="none" strike="noStrike" dirty="0" smtClean="0">
                          <a:effectLst/>
                        </a:rPr>
                        <a:t>分）</a:t>
                      </a:r>
                      <a:endParaRPr lang="en-US" altLang="ja-JP" sz="1200" u="none" strike="noStrike" dirty="0" smtClean="0">
                        <a:effectLst/>
                        <a:latin typeface="+mn-ea"/>
                        <a:ea typeface="+mn-ea"/>
                      </a:endParaRPr>
                    </a:p>
                  </a:txBody>
                  <a:tcPr marL="0" marR="0" marT="0" marB="0" anchor="ctr"/>
                </a:tc>
                <a:tc hMerge="1">
                  <a:txBody>
                    <a:bodyPr/>
                    <a:lstStyle/>
                    <a:p>
                      <a:endParaRPr kumimoji="1" lang="ja-JP" altLang="en-US"/>
                    </a:p>
                  </a:txBody>
                  <a:tcPr/>
                </a:tc>
              </a:tr>
              <a:tr h="291600">
                <a:tc>
                  <a:txBody>
                    <a:bodyPr/>
                    <a:lstStyle/>
                    <a:p>
                      <a:pPr algn="ctr" fontAlgn="ctr"/>
                      <a:r>
                        <a:rPr lang="ja-JP" altLang="en-US" sz="1200" u="none" strike="noStrike" dirty="0" smtClean="0">
                          <a:effectLst/>
                        </a:rPr>
                        <a:t>揚力</a:t>
                      </a:r>
                      <a:r>
                        <a:rPr lang="en-US" altLang="ja-JP" sz="1200" u="none" strike="noStrike" dirty="0" smtClean="0">
                          <a:effectLst/>
                        </a:rPr>
                        <a:t>30.5</a:t>
                      </a:r>
                      <a:r>
                        <a:rPr lang="ja-JP" altLang="en-US" sz="1200" u="none" strike="noStrike" dirty="0" smtClean="0">
                          <a:effectLst/>
                        </a:rPr>
                        <a:t>トン</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u="none" strike="noStrike" dirty="0" smtClean="0">
                          <a:effectLst/>
                        </a:rPr>
                        <a:t>44,550</a:t>
                      </a:r>
                      <a:r>
                        <a:rPr lang="ja-JP" altLang="en-US" sz="1200" u="none" strike="noStrike" dirty="0" smtClean="0">
                          <a:effectLst/>
                        </a:rPr>
                        <a:t>円</a:t>
                      </a:r>
                      <a:endParaRPr lang="ja-JP" altLang="en-US" sz="1200" b="0" i="0" u="none" strike="noStrike" dirty="0">
                        <a:effectLst/>
                        <a:latin typeface="+mn-ea"/>
                        <a:ea typeface="+mn-ea"/>
                      </a:endParaRPr>
                    </a:p>
                  </a:txBody>
                  <a:tcPr marL="0" marR="0" marT="0" marB="0" anchor="ctr"/>
                </a:tc>
              </a:tr>
            </a:tbl>
          </a:graphicData>
        </a:graphic>
      </p:graphicFrame>
    </p:spTree>
    <p:extLst>
      <p:ext uri="{BB962C8B-B14F-4D97-AF65-F5344CB8AC3E}">
        <p14:creationId xmlns:p14="http://schemas.microsoft.com/office/powerpoint/2010/main" val="4013277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5</a:t>
            </a:fld>
            <a:endParaRPr kumimoji="1" lang="ja-JP" altLang="en-US" sz="1200" dirty="0">
              <a:solidFill>
                <a:schemeClr val="tx1"/>
              </a:solidFill>
            </a:endParaRPr>
          </a:p>
        </p:txBody>
      </p:sp>
      <p:sp>
        <p:nvSpPr>
          <p:cNvPr id="4" name="テキスト ボックス 3"/>
          <p:cNvSpPr txBox="1"/>
          <p:nvPr/>
        </p:nvSpPr>
        <p:spPr>
          <a:xfrm>
            <a:off x="0" y="69751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港湾施設提供事業の競争力強化策</a:t>
            </a:r>
            <a:endParaRPr lang="en-US" altLang="ja-JP" sz="1600" b="1" dirty="0">
              <a:solidFill>
                <a:schemeClr val="accent1">
                  <a:lumMod val="50000"/>
                </a:schemeClr>
              </a:solidFill>
            </a:endParaRPr>
          </a:p>
        </p:txBody>
      </p:sp>
      <p:sp>
        <p:nvSpPr>
          <p:cNvPr id="8" name="角丸四角形 7"/>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２</a:t>
            </a:r>
            <a:r>
              <a:rPr lang="en-US" altLang="ja-JP" sz="2400" b="1" dirty="0" smtClean="0">
                <a:solidFill>
                  <a:schemeClr val="bg1"/>
                </a:solidFill>
                <a:latin typeface="+mj-ea"/>
                <a:ea typeface="+mj-ea"/>
              </a:rPr>
              <a:t>. </a:t>
            </a:r>
            <a:r>
              <a:rPr lang="ja-JP" altLang="en-US" sz="2400" b="1" dirty="0" smtClean="0">
                <a:solidFill>
                  <a:schemeClr val="bg1"/>
                </a:solidFill>
                <a:latin typeface="+mj-ea"/>
                <a:ea typeface="+mj-ea"/>
              </a:rPr>
              <a:t>経営の基本方針</a:t>
            </a:r>
            <a:endParaRPr lang="ja-JP" altLang="en-US" sz="2400" b="1" dirty="0">
              <a:solidFill>
                <a:schemeClr val="bg1"/>
              </a:solidFill>
              <a:latin typeface="+mj-ea"/>
              <a:ea typeface="+mj-ea"/>
            </a:endParaRPr>
          </a:p>
        </p:txBody>
      </p:sp>
      <p:sp>
        <p:nvSpPr>
          <p:cNvPr id="9" name="サブタイトル 2"/>
          <p:cNvSpPr txBox="1">
            <a:spLocks/>
          </p:cNvSpPr>
          <p:nvPr/>
        </p:nvSpPr>
        <p:spPr>
          <a:xfrm>
            <a:off x="9593298" y="1933307"/>
            <a:ext cx="2462537" cy="2202944"/>
          </a:xfrm>
          <a:prstGeom prst="rect">
            <a:avLst/>
          </a:prstGeom>
          <a:ln w="57150">
            <a:solidFill>
              <a:srgbClr val="002060"/>
            </a:solidFill>
            <a:prstDash val="sysDash"/>
          </a:ln>
        </p:spPr>
        <p:txBody>
          <a:bodyPr vert="horz" lIns="162560" tIns="81280" rIns="162560" bIns="81280" rtlCol="0" anchor="ctr">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r>
              <a:rPr lang="ja-JP" altLang="en-US" sz="1400" b="1" u="sng" dirty="0"/>
              <a:t>港湾施設提供事業で達成すべきこと</a:t>
            </a:r>
            <a:endParaRPr lang="en-US" altLang="ja-JP" sz="1400" b="1" u="sng" dirty="0"/>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取扱貨物量の増加</a:t>
            </a:r>
            <a:endParaRPr lang="en-US" altLang="ja-JP" sz="1400" kern="100" dirty="0">
              <a:latin typeface="+mj-ea"/>
              <a:cs typeface="Times New Roman" panose="02020603050405020304" pitchFamily="18" charset="0"/>
            </a:endParaRPr>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市民生活安定のために必要な機能の維持</a:t>
            </a:r>
            <a:endParaRPr lang="en-US" altLang="ja-JP" sz="1400" kern="100" dirty="0">
              <a:latin typeface="+mj-ea"/>
              <a:cs typeface="Times New Roman" panose="02020603050405020304" pitchFamily="18" charset="0"/>
            </a:endParaRPr>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収支改善</a:t>
            </a:r>
          </a:p>
        </p:txBody>
      </p:sp>
      <p:sp>
        <p:nvSpPr>
          <p:cNvPr id="10" name="下矢印 9"/>
          <p:cNvSpPr/>
          <p:nvPr/>
        </p:nvSpPr>
        <p:spPr>
          <a:xfrm rot="5400000">
            <a:off x="8790304" y="2899313"/>
            <a:ext cx="1186653" cy="291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正方形/長方形 10"/>
          <p:cNvSpPr/>
          <p:nvPr/>
        </p:nvSpPr>
        <p:spPr>
          <a:xfrm>
            <a:off x="231069" y="1933307"/>
            <a:ext cx="8942893" cy="1991694"/>
          </a:xfrm>
          <a:prstGeom prst="rect">
            <a:avLst/>
          </a:prstGeom>
          <a:ln w="57150">
            <a:solidFill>
              <a:srgbClr val="7030A0"/>
            </a:solidFill>
          </a:ln>
        </p:spPr>
        <p:txBody>
          <a:bodyPr wrap="square" anchor="t">
            <a:noAutofit/>
          </a:bodyPr>
          <a:lstStyle/>
          <a:p>
            <a:pPr algn="just"/>
            <a:r>
              <a:rPr lang="en-US" altLang="ja-JP" sz="1300" b="1" kern="100" dirty="0">
                <a:latin typeface="+mj-ea"/>
                <a:ea typeface="+mj-ea"/>
                <a:cs typeface="Times New Roman" panose="02020603050405020304" pitchFamily="18" charset="0"/>
              </a:rPr>
              <a:t>《</a:t>
            </a:r>
            <a:r>
              <a:rPr lang="ja-JP" altLang="en-US" sz="1300" b="1" kern="100" dirty="0">
                <a:latin typeface="+mj-ea"/>
                <a:ea typeface="+mj-ea"/>
                <a:cs typeface="Times New Roman" panose="02020603050405020304" pitchFamily="18" charset="0"/>
              </a:rPr>
              <a:t>競争力強化</a:t>
            </a:r>
            <a:r>
              <a:rPr lang="ja-JP" altLang="en-US" sz="1300" b="1" kern="100" dirty="0" smtClean="0">
                <a:latin typeface="+mj-ea"/>
                <a:ea typeface="+mj-ea"/>
                <a:cs typeface="Times New Roman" panose="02020603050405020304" pitchFamily="18" charset="0"/>
              </a:rPr>
              <a:t>策の</a:t>
            </a:r>
            <a:r>
              <a:rPr lang="ja-JP" altLang="en-US" sz="1300" b="1" kern="100" dirty="0">
                <a:latin typeface="+mj-ea"/>
                <a:ea typeface="+mj-ea"/>
                <a:cs typeface="Times New Roman" panose="02020603050405020304" pitchFamily="18" charset="0"/>
              </a:rPr>
              <a:t>考え方</a:t>
            </a:r>
            <a:r>
              <a:rPr lang="en-US" altLang="ja-JP" sz="1300" b="1" kern="100" dirty="0">
                <a:latin typeface="+mj-ea"/>
                <a:ea typeface="+mj-ea"/>
                <a:cs typeface="Times New Roman" panose="02020603050405020304" pitchFamily="18" charset="0"/>
              </a:rPr>
              <a:t>》</a:t>
            </a:r>
            <a:r>
              <a:rPr lang="ja-JP" altLang="en-US" sz="1300" b="1" kern="100" dirty="0">
                <a:latin typeface="+mj-ea"/>
                <a:ea typeface="+mj-ea"/>
                <a:cs typeface="Times New Roman" panose="02020603050405020304" pitchFamily="18" charset="0"/>
              </a:rPr>
              <a:t>（中期的取組）</a:t>
            </a:r>
            <a:endParaRPr lang="en-US" altLang="ja-JP" sz="1300" b="1" kern="100" dirty="0">
              <a:latin typeface="+mj-ea"/>
              <a:ea typeface="+mj-ea"/>
              <a:cs typeface="Times New Roman" panose="02020603050405020304" pitchFamily="18" charset="0"/>
            </a:endParaRP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我が国においては、人口減少の問題や、船会社の統合・船舶大型化等による寄港地の絞り込み、といった厳しい経営環境が今後も見込まれるが、大阪港は、背後の広大なマーケットや、充実した物流ネットワークといった強み、ポテンシャルを有していると考え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このため、今後、事業拡大や新たな事業展開を企図する民間事業者の動向に注視しながら、ニーズの変化を的確に捉え、こうした事業者がビジネスチャンスを逸することのないよう、事業者を後押しする施策を実施していく必要があ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本市においては、これまで実施してきた施策に加え、</a:t>
            </a:r>
            <a:r>
              <a:rPr lang="en-US" altLang="ja-JP" sz="1200" kern="100" dirty="0">
                <a:latin typeface="+mj-ea"/>
                <a:ea typeface="+mj-ea"/>
                <a:cs typeface="Times New Roman" panose="02020603050405020304" pitchFamily="18" charset="0"/>
              </a:rPr>
              <a:t>SWOT</a:t>
            </a:r>
            <a:r>
              <a:rPr lang="ja-JP" altLang="en-US" sz="1200" kern="100" dirty="0">
                <a:latin typeface="+mj-ea"/>
                <a:ea typeface="+mj-ea"/>
                <a:cs typeface="Times New Roman" panose="02020603050405020304" pitchFamily="18" charset="0"/>
              </a:rPr>
              <a:t>分析を基に策定した</a:t>
            </a:r>
            <a:r>
              <a:rPr lang="ja-JP" altLang="en-US" sz="1200" kern="100" dirty="0" smtClean="0">
                <a:latin typeface="+mj-ea"/>
                <a:ea typeface="+mj-ea"/>
                <a:cs typeface="Times New Roman" panose="02020603050405020304" pitchFamily="18" charset="0"/>
              </a:rPr>
              <a:t>戦略案に</a:t>
            </a:r>
            <a:r>
              <a:rPr lang="ja-JP" altLang="en-US" sz="1200" kern="100" dirty="0">
                <a:latin typeface="+mj-ea"/>
                <a:ea typeface="+mj-ea"/>
                <a:cs typeface="Times New Roman" panose="02020603050405020304" pitchFamily="18" charset="0"/>
              </a:rPr>
              <a:t>取り組みつつ、また</a:t>
            </a:r>
            <a:r>
              <a:rPr lang="ja-JP" altLang="en-US" sz="1200" kern="100" dirty="0" smtClean="0">
                <a:latin typeface="+mj-ea"/>
                <a:ea typeface="+mj-ea"/>
                <a:cs typeface="Times New Roman" panose="02020603050405020304" pitchFamily="18" charset="0"/>
              </a:rPr>
              <a:t>戦略案も</a:t>
            </a:r>
            <a:r>
              <a:rPr lang="ja-JP" altLang="en-US" sz="1200" kern="100" dirty="0">
                <a:latin typeface="+mj-ea"/>
                <a:ea typeface="+mj-ea"/>
                <a:cs typeface="Times New Roman" panose="02020603050405020304" pitchFamily="18" charset="0"/>
              </a:rPr>
              <a:t>適宜見直しながら、大阪港の取扱貨物量をさらに増加させていくことが重要である。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施設提供事業の経営改善に向けては、この</a:t>
            </a:r>
            <a:r>
              <a:rPr lang="ja-JP" altLang="en-US" sz="1200" kern="100" dirty="0" smtClean="0">
                <a:latin typeface="+mj-ea"/>
                <a:ea typeface="+mj-ea"/>
                <a:cs typeface="Times New Roman" panose="02020603050405020304" pitchFamily="18" charset="0"/>
              </a:rPr>
              <a:t>戦略案及び</a:t>
            </a:r>
            <a:r>
              <a:rPr lang="ja-JP" altLang="en-US" sz="1200" kern="100" dirty="0">
                <a:latin typeface="+mj-ea"/>
                <a:ea typeface="+mj-ea"/>
                <a:cs typeface="Times New Roman" panose="02020603050405020304" pitchFamily="18" charset="0"/>
              </a:rPr>
              <a:t>事業者ヒアリングに基づき、施設の稼働率向上のための「競争力強化</a:t>
            </a:r>
            <a:r>
              <a:rPr lang="ja-JP" altLang="en-US" sz="1200" kern="100" dirty="0" smtClean="0">
                <a:latin typeface="+mj-ea"/>
                <a:ea typeface="+mj-ea"/>
                <a:cs typeface="Times New Roman" panose="02020603050405020304" pitchFamily="18" charset="0"/>
              </a:rPr>
              <a:t>策」</a:t>
            </a:r>
            <a:r>
              <a:rPr lang="ja-JP" altLang="en-US" sz="1200" kern="100" dirty="0">
                <a:latin typeface="+mj-ea"/>
                <a:ea typeface="+mj-ea"/>
                <a:cs typeface="Times New Roman" panose="02020603050405020304" pitchFamily="18" charset="0"/>
              </a:rPr>
              <a:t>を策定、実施していくことが必要となる。</a:t>
            </a:r>
          </a:p>
        </p:txBody>
      </p:sp>
      <p:sp>
        <p:nvSpPr>
          <p:cNvPr id="12" name="正方形/長方形 11"/>
          <p:cNvSpPr/>
          <p:nvPr/>
        </p:nvSpPr>
        <p:spPr>
          <a:xfrm>
            <a:off x="224652" y="4303454"/>
            <a:ext cx="9039476" cy="4077987"/>
          </a:xfrm>
          <a:prstGeom prst="rect">
            <a:avLst/>
          </a:prstGeom>
          <a:ln w="57150">
            <a:solidFill>
              <a:srgbClr val="7030A0"/>
            </a:solidFill>
          </a:ln>
        </p:spPr>
        <p:txBody>
          <a:bodyPr wrap="square" anchor="t">
            <a:noAutofit/>
          </a:bodyPr>
          <a:lstStyle/>
          <a:p>
            <a:pPr algn="just">
              <a:spcBef>
                <a:spcPts val="600"/>
              </a:spcBef>
            </a:pPr>
            <a:r>
              <a:rPr lang="en-US" altLang="ja-JP" sz="1200" b="1" u="sng" kern="100" dirty="0">
                <a:latin typeface="+mj-ea"/>
                <a:ea typeface="+mj-ea"/>
                <a:cs typeface="Times New Roman" panose="02020603050405020304" pitchFamily="18" charset="0"/>
              </a:rPr>
              <a:t>【</a:t>
            </a:r>
            <a:r>
              <a:rPr lang="ja-JP" altLang="en-US" sz="1200" b="1" u="sng" kern="100" dirty="0">
                <a:latin typeface="+mj-ea"/>
                <a:ea typeface="+mj-ea"/>
                <a:cs typeface="Times New Roman" panose="02020603050405020304" pitchFamily="18" charset="0"/>
              </a:rPr>
              <a:t>競争力強化</a:t>
            </a:r>
            <a:r>
              <a:rPr lang="ja-JP" altLang="en-US" sz="1200" b="1" u="sng" kern="100" dirty="0" smtClean="0">
                <a:latin typeface="+mj-ea"/>
                <a:ea typeface="+mj-ea"/>
                <a:cs typeface="Times New Roman" panose="02020603050405020304" pitchFamily="18" charset="0"/>
              </a:rPr>
              <a:t>策</a:t>
            </a:r>
            <a:r>
              <a:rPr lang="en-US" altLang="ja-JP" sz="1200" b="1" u="sng" kern="100" dirty="0" smtClean="0">
                <a:latin typeface="+mj-ea"/>
                <a:ea typeface="+mj-ea"/>
                <a:cs typeface="Times New Roman" panose="02020603050405020304" pitchFamily="18" charset="0"/>
              </a:rPr>
              <a:t>】</a:t>
            </a:r>
            <a:endParaRPr lang="en-US" altLang="ja-JP" sz="1200" b="1" u="sng"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Ⅰ.</a:t>
            </a:r>
            <a:r>
              <a:rPr lang="ja-JP" altLang="en-US" sz="1200" b="1" u="sng" kern="100" dirty="0">
                <a:latin typeface="+mj-ea"/>
                <a:ea typeface="+mj-ea"/>
                <a:cs typeface="Times New Roman" panose="02020603050405020304" pitchFamily="18" charset="0"/>
              </a:rPr>
              <a:t>上屋をはじめとした所管施設の補修強化</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限りある財源を予防保全型の補修に可能な限り充当していくことで、所管施設の延命化及び機能維持に努めていく。</a:t>
            </a:r>
          </a:p>
          <a:p>
            <a:pPr algn="just">
              <a:spcBef>
                <a:spcPts val="600"/>
              </a:spcBef>
            </a:pPr>
            <a:r>
              <a:rPr lang="en-US" altLang="ja-JP" sz="1200" b="1" kern="100" dirty="0">
                <a:latin typeface="+mj-ea"/>
                <a:ea typeface="+mj-ea"/>
                <a:cs typeface="Times New Roman" panose="02020603050405020304" pitchFamily="18" charset="0"/>
              </a:rPr>
              <a:t>Ⅱ.</a:t>
            </a:r>
            <a:r>
              <a:rPr lang="ja-JP" altLang="en-US" sz="1200" b="1" u="sng" kern="100" dirty="0">
                <a:latin typeface="+mj-ea"/>
                <a:ea typeface="+mj-ea"/>
                <a:cs typeface="Times New Roman" panose="02020603050405020304" pitchFamily="18" charset="0"/>
              </a:rPr>
              <a:t>高度な物流機能を持った所管施設の更新</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所管施設の更新投資の際には、仕様やレイアウトに一定の汎用性を持たせることに留意しつつ、物流の高度化などに対応したものとする。</a:t>
            </a:r>
            <a:endParaRPr lang="en-US" altLang="ja-JP" sz="1200"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Ⅲ.</a:t>
            </a:r>
            <a:r>
              <a:rPr lang="ja-JP" altLang="en-US" sz="1200" b="1" u="sng" kern="100" dirty="0">
                <a:latin typeface="+mj-ea"/>
                <a:ea typeface="+mj-ea"/>
                <a:cs typeface="Times New Roman" panose="02020603050405020304" pitchFamily="18" charset="0"/>
              </a:rPr>
              <a:t>所管施設の更新にあたっての積極的な民間活力の導入</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更新投資においては、国制度の「先導的官民連携支援事業」を活用するなど、民間活力の導入に積極的に取り組む。</a:t>
            </a:r>
            <a:endParaRPr lang="en-US" altLang="ja-JP" sz="1200"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Ⅳ.</a:t>
            </a:r>
            <a:r>
              <a:rPr lang="ja-JP" altLang="en-US" sz="1200" b="1" u="sng" kern="100" dirty="0">
                <a:latin typeface="+mj-ea"/>
                <a:ea typeface="+mj-ea"/>
                <a:cs typeface="Times New Roman" panose="02020603050405020304" pitchFamily="18" charset="0"/>
              </a:rPr>
              <a:t>競争力のある使用料体系への見直し</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現行の使用料を全体的に軽減すること、あるいは現行の使用料の等級に下限の等級を追加するなどにより、「ユーザー視点での競争力のある使用料」とする。</a:t>
            </a:r>
          </a:p>
          <a:p>
            <a:pPr algn="just">
              <a:spcBef>
                <a:spcPts val="600"/>
              </a:spcBef>
            </a:pPr>
            <a:r>
              <a:rPr lang="en-US" altLang="ja-JP" sz="1200" b="1" kern="100" dirty="0">
                <a:latin typeface="+mj-ea"/>
                <a:ea typeface="+mj-ea"/>
                <a:cs typeface="Times New Roman" panose="02020603050405020304" pitchFamily="18" charset="0"/>
              </a:rPr>
              <a:t>Ⅴ.</a:t>
            </a:r>
            <a:r>
              <a:rPr lang="ja-JP" altLang="en-US" sz="1200" b="1" u="sng" kern="100" dirty="0">
                <a:latin typeface="+mj-ea"/>
                <a:ea typeface="+mj-ea"/>
                <a:cs typeface="Times New Roman" panose="02020603050405020304" pitchFamily="18" charset="0"/>
              </a:rPr>
              <a:t>取扱貨物量が増加し所管施設の稼働率向上につながるインセンティブの実施</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所管施設の利用促進（使用開始）につながるような「新たな使用料制度」や「取扱貨物量増加に対するインセンティブ（集貨に関する支援）」などを検討する。</a:t>
            </a:r>
          </a:p>
          <a:p>
            <a:pPr algn="just">
              <a:spcBef>
                <a:spcPts val="600"/>
              </a:spcBef>
            </a:pPr>
            <a:r>
              <a:rPr lang="en-US" altLang="ja-JP" sz="1200" b="1" kern="100" dirty="0">
                <a:latin typeface="+mj-ea"/>
                <a:ea typeface="+mj-ea"/>
                <a:cs typeface="Times New Roman" panose="02020603050405020304" pitchFamily="18" charset="0"/>
              </a:rPr>
              <a:t>Ⅵ.</a:t>
            </a:r>
            <a:r>
              <a:rPr lang="ja-JP" altLang="en-US" sz="1200" b="1" u="sng" kern="100" dirty="0">
                <a:latin typeface="+mj-ea"/>
                <a:ea typeface="+mj-ea"/>
                <a:cs typeface="Times New Roman" panose="02020603050405020304" pitchFamily="18" charset="0"/>
              </a:rPr>
              <a:t>大阪港内での物流の効率化につながるインセンティブの実施</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大阪港内における渋滞の緩和など、物流の効率化に資するユーザーの取り組みに対して、使用料の軽減や事業への支援などを検討する。</a:t>
            </a:r>
          </a:p>
        </p:txBody>
      </p:sp>
      <p:sp>
        <p:nvSpPr>
          <p:cNvPr id="13" name="二等辺三角形 12"/>
          <p:cNvSpPr/>
          <p:nvPr/>
        </p:nvSpPr>
        <p:spPr>
          <a:xfrm rot="10800000" flipH="1">
            <a:off x="3348292" y="4026474"/>
            <a:ext cx="2708446" cy="1755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 name="角丸四角形 13"/>
          <p:cNvSpPr/>
          <p:nvPr/>
        </p:nvSpPr>
        <p:spPr>
          <a:xfrm>
            <a:off x="9537699" y="4525041"/>
            <a:ext cx="2585491" cy="103445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800" b="1" u="sng" dirty="0">
                <a:solidFill>
                  <a:schemeClr val="bg1"/>
                </a:solidFill>
              </a:rPr>
              <a:t>経営改善</a:t>
            </a:r>
            <a:r>
              <a:rPr lang="ja-JP" altLang="en-US" sz="1800" b="1" u="sng" dirty="0" smtClean="0">
                <a:solidFill>
                  <a:schemeClr val="bg1"/>
                </a:solidFill>
              </a:rPr>
              <a:t>策</a:t>
            </a:r>
            <a:endParaRPr lang="en-US" altLang="ja-JP" sz="1800" b="1" u="sng" dirty="0">
              <a:solidFill>
                <a:schemeClr val="bg1"/>
              </a:solidFill>
            </a:endParaRPr>
          </a:p>
          <a:p>
            <a:pPr algn="ctr">
              <a:spcBef>
                <a:spcPts val="600"/>
              </a:spcBef>
            </a:pPr>
            <a:r>
              <a:rPr lang="en-US" altLang="ja-JP" sz="1800" b="1" u="sng" dirty="0">
                <a:solidFill>
                  <a:schemeClr val="bg1"/>
                </a:solidFill>
              </a:rPr>
              <a:t>※</a:t>
            </a:r>
            <a:r>
              <a:rPr lang="ja-JP" altLang="en-US" sz="1800" b="1" u="sng" dirty="0">
                <a:solidFill>
                  <a:schemeClr val="bg1"/>
                </a:solidFill>
              </a:rPr>
              <a:t>次ページ</a:t>
            </a:r>
            <a:endParaRPr lang="en-US" altLang="ja-JP" sz="1800" dirty="0">
              <a:solidFill>
                <a:schemeClr val="bg1"/>
              </a:solidFill>
            </a:endParaRPr>
          </a:p>
        </p:txBody>
      </p:sp>
      <p:sp>
        <p:nvSpPr>
          <p:cNvPr id="15" name="正方形/長方形 14"/>
          <p:cNvSpPr/>
          <p:nvPr/>
        </p:nvSpPr>
        <p:spPr>
          <a:xfrm rot="5400000">
            <a:off x="10435580" y="5966121"/>
            <a:ext cx="1255402" cy="535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16" name="二等辺三角形 15"/>
          <p:cNvSpPr/>
          <p:nvPr/>
        </p:nvSpPr>
        <p:spPr>
          <a:xfrm rot="10800000" flipH="1">
            <a:off x="9763858" y="4235477"/>
            <a:ext cx="2238685" cy="2425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下矢印 16"/>
          <p:cNvSpPr/>
          <p:nvPr/>
        </p:nvSpPr>
        <p:spPr>
          <a:xfrm rot="5400000">
            <a:off x="9789684" y="5746029"/>
            <a:ext cx="1015832" cy="206694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ja-JP" altLang="en-US" sz="1400" b="1" dirty="0">
                <a:solidFill>
                  <a:schemeClr val="bg1"/>
                </a:solidFill>
              </a:rPr>
              <a:t>財源の確保</a:t>
            </a:r>
          </a:p>
        </p:txBody>
      </p:sp>
      <p:sp>
        <p:nvSpPr>
          <p:cNvPr id="23" name="正方形/長方形 22"/>
          <p:cNvSpPr/>
          <p:nvPr/>
        </p:nvSpPr>
        <p:spPr>
          <a:xfrm>
            <a:off x="224652" y="1054079"/>
            <a:ext cx="8949310" cy="679858"/>
          </a:xfrm>
          <a:prstGeom prst="rect">
            <a:avLst/>
          </a:prstGeom>
          <a:ln w="57150">
            <a:solidFill>
              <a:srgbClr val="7030A0"/>
            </a:solidFill>
          </a:ln>
        </p:spPr>
        <p:txBody>
          <a:bodyPr wrap="square" anchor="ctr">
            <a:noAutofit/>
          </a:bodyPr>
          <a:lstStyle/>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取組期間の目標年次</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短期間で取り組むべきもの（短期的取組）　</a:t>
            </a:r>
            <a:r>
              <a:rPr lang="en-US" altLang="ja-JP" sz="1200" kern="100" dirty="0" smtClean="0">
                <a:latin typeface="+mj-ea"/>
                <a:ea typeface="+mj-ea"/>
                <a:cs typeface="Times New Roman" panose="02020603050405020304" pitchFamily="18" charset="0"/>
              </a:rPr>
              <a:t>2018</a:t>
            </a:r>
            <a:r>
              <a:rPr lang="ja-JP" altLang="en-US" sz="1200" kern="100" dirty="0" smtClean="0">
                <a:latin typeface="+mj-ea"/>
                <a:ea typeface="+mj-ea"/>
                <a:cs typeface="Times New Roman" panose="02020603050405020304" pitchFamily="18" charset="0"/>
              </a:rPr>
              <a:t>（</a:t>
            </a:r>
            <a:r>
              <a:rPr lang="en-US" altLang="ja-JP" sz="1200" kern="100" dirty="0">
                <a:latin typeface="+mj-ea"/>
                <a:ea typeface="+mj-ea"/>
                <a:cs typeface="Times New Roman" panose="02020603050405020304" pitchFamily="18" charset="0"/>
              </a:rPr>
              <a:t>H</a:t>
            </a:r>
            <a:r>
              <a:rPr lang="en-US" altLang="ja-JP" sz="1200" kern="100" dirty="0" smtClean="0">
                <a:latin typeface="+mj-ea"/>
                <a:ea typeface="+mj-ea"/>
                <a:cs typeface="Times New Roman" panose="02020603050405020304" pitchFamily="18" charset="0"/>
              </a:rPr>
              <a:t>30</a:t>
            </a:r>
            <a:r>
              <a:rPr lang="ja-JP" altLang="en-US" sz="1200" kern="100" dirty="0" smtClean="0">
                <a:latin typeface="+mj-ea"/>
                <a:ea typeface="+mj-ea"/>
                <a:cs typeface="Times New Roman" panose="02020603050405020304" pitchFamily="18" charset="0"/>
              </a:rPr>
              <a:t>）年度から</a:t>
            </a:r>
            <a:r>
              <a:rPr lang="en-US" altLang="ja-JP" sz="1200" kern="100" dirty="0" smtClean="0">
                <a:latin typeface="+mj-ea"/>
                <a:ea typeface="+mj-ea"/>
                <a:cs typeface="Times New Roman" panose="02020603050405020304" pitchFamily="18" charset="0"/>
              </a:rPr>
              <a:t>2020</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R2</a:t>
            </a:r>
            <a:r>
              <a:rPr lang="ja-JP" altLang="en-US" sz="1200" kern="100" dirty="0" smtClean="0">
                <a:latin typeface="+mj-ea"/>
                <a:ea typeface="+mj-ea"/>
                <a:cs typeface="Times New Roman" panose="02020603050405020304" pitchFamily="18" charset="0"/>
              </a:rPr>
              <a:t>）年度</a:t>
            </a:r>
            <a:r>
              <a:rPr lang="ja-JP" altLang="en-US" sz="1200" kern="100" dirty="0">
                <a:latin typeface="+mj-ea"/>
                <a:ea typeface="+mj-ea"/>
                <a:cs typeface="Times New Roman" panose="02020603050405020304" pitchFamily="18" charset="0"/>
              </a:rPr>
              <a:t>まで（</a:t>
            </a:r>
            <a:r>
              <a:rPr lang="en-US" altLang="ja-JP" sz="1200" kern="100" dirty="0">
                <a:latin typeface="+mj-ea"/>
                <a:ea typeface="+mj-ea"/>
                <a:cs typeface="Times New Roman" panose="02020603050405020304" pitchFamily="18" charset="0"/>
              </a:rPr>
              <a:t>3</a:t>
            </a:r>
            <a:r>
              <a:rPr lang="ja-JP" altLang="en-US" sz="1200" kern="100" dirty="0">
                <a:latin typeface="+mj-ea"/>
                <a:ea typeface="+mj-ea"/>
                <a:cs typeface="Times New Roman" panose="02020603050405020304" pitchFamily="18" charset="0"/>
              </a:rPr>
              <a:t>年間</a:t>
            </a:r>
            <a:r>
              <a:rPr lang="ja-JP" altLang="en-US" sz="1200" kern="100" dirty="0" smtClean="0">
                <a:latin typeface="+mj-ea"/>
                <a:ea typeface="+mj-ea"/>
                <a:cs typeface="Times New Roman" panose="02020603050405020304" pitchFamily="18" charset="0"/>
              </a:rPr>
              <a:t>）</a:t>
            </a:r>
            <a:endParaRPr lang="en-US" altLang="ja-JP" sz="1200" kern="100" dirty="0">
              <a:latin typeface="+mj-ea"/>
              <a:ea typeface="+mj-ea"/>
              <a:cs typeface="Times New Roman" panose="02020603050405020304" pitchFamily="18" charset="0"/>
            </a:endParaRPr>
          </a:p>
          <a:p>
            <a:pPr marL="171450" indent="-171450" algn="just">
              <a:buFont typeface="Wingdings" panose="05000000000000000000" pitchFamily="2" charset="2"/>
              <a:buChar char="Ø"/>
            </a:pPr>
            <a:r>
              <a:rPr lang="ja-JP" altLang="en-US" sz="1200" kern="100" dirty="0" smtClean="0">
                <a:latin typeface="+mj-ea"/>
                <a:ea typeface="+mj-ea"/>
                <a:cs typeface="Times New Roman" panose="02020603050405020304" pitchFamily="18" charset="0"/>
              </a:rPr>
              <a:t>中期的</a:t>
            </a:r>
            <a:r>
              <a:rPr lang="ja-JP" altLang="en-US" sz="1200" kern="100" dirty="0">
                <a:latin typeface="+mj-ea"/>
                <a:ea typeface="+mj-ea"/>
                <a:cs typeface="Times New Roman" panose="02020603050405020304" pitchFamily="18" charset="0"/>
              </a:rPr>
              <a:t>に取り組むべきもの（中期的取組）　</a:t>
            </a:r>
            <a:r>
              <a:rPr lang="en-US" altLang="ja-JP" sz="1200" kern="100" dirty="0" smtClean="0">
                <a:latin typeface="+mj-ea"/>
                <a:ea typeface="+mj-ea"/>
                <a:cs typeface="Times New Roman" panose="02020603050405020304" pitchFamily="18" charset="0"/>
              </a:rPr>
              <a:t>2018</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H30</a:t>
            </a:r>
            <a:r>
              <a:rPr lang="ja-JP" altLang="en-US" sz="1200" kern="100" dirty="0" smtClean="0">
                <a:latin typeface="+mj-ea"/>
                <a:ea typeface="+mj-ea"/>
                <a:cs typeface="Times New Roman" panose="02020603050405020304" pitchFamily="18" charset="0"/>
              </a:rPr>
              <a:t>）年度から</a:t>
            </a:r>
            <a:r>
              <a:rPr lang="en-US" altLang="ja-JP" sz="1200" kern="100" dirty="0" smtClean="0">
                <a:latin typeface="+mj-ea"/>
                <a:ea typeface="+mj-ea"/>
                <a:cs typeface="Times New Roman" panose="02020603050405020304" pitchFamily="18" charset="0"/>
              </a:rPr>
              <a:t>2022</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R4</a:t>
            </a:r>
            <a:r>
              <a:rPr lang="ja-JP" altLang="en-US" sz="1200" kern="100" dirty="0" smtClean="0">
                <a:latin typeface="+mj-ea"/>
                <a:ea typeface="+mj-ea"/>
                <a:cs typeface="Times New Roman" panose="02020603050405020304" pitchFamily="18" charset="0"/>
              </a:rPr>
              <a:t>）年度</a:t>
            </a:r>
            <a:r>
              <a:rPr lang="ja-JP" altLang="en-US" sz="1200" kern="100" dirty="0">
                <a:latin typeface="+mj-ea"/>
                <a:ea typeface="+mj-ea"/>
                <a:cs typeface="Times New Roman" panose="02020603050405020304" pitchFamily="18" charset="0"/>
              </a:rPr>
              <a:t>まで（</a:t>
            </a:r>
            <a:r>
              <a:rPr lang="en-US" altLang="ja-JP" sz="1200" kern="100" dirty="0">
                <a:latin typeface="+mj-ea"/>
                <a:ea typeface="+mj-ea"/>
                <a:cs typeface="Times New Roman" panose="02020603050405020304" pitchFamily="18" charset="0"/>
              </a:rPr>
              <a:t>5</a:t>
            </a:r>
            <a:r>
              <a:rPr lang="ja-JP" altLang="en-US" sz="1200" kern="100" dirty="0">
                <a:latin typeface="+mj-ea"/>
                <a:ea typeface="+mj-ea"/>
                <a:cs typeface="Times New Roman" panose="02020603050405020304" pitchFamily="18" charset="0"/>
              </a:rPr>
              <a:t>年間）</a:t>
            </a:r>
            <a:endParaRPr lang="ja-JP" altLang="ja-JP" sz="1200"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3239433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6</a:t>
            </a:fld>
            <a:endParaRPr kumimoji="1" lang="ja-JP" altLang="en-US" sz="1200" dirty="0">
              <a:solidFill>
                <a:schemeClr val="tx1"/>
              </a:solidFill>
            </a:endParaRPr>
          </a:p>
        </p:txBody>
      </p:sp>
      <p:sp>
        <p:nvSpPr>
          <p:cNvPr id="4" name="テキスト ボックス 3"/>
          <p:cNvSpPr txBox="1"/>
          <p:nvPr/>
        </p:nvSpPr>
        <p:spPr>
          <a:xfrm>
            <a:off x="0" y="27841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港湾施設提供事業の経営改善策</a:t>
            </a:r>
            <a:endParaRPr lang="en-US" altLang="ja-JP" sz="1600" b="1" dirty="0">
              <a:solidFill>
                <a:schemeClr val="accent1">
                  <a:lumMod val="50000"/>
                </a:schemeClr>
              </a:solidFill>
            </a:endParaRPr>
          </a:p>
        </p:txBody>
      </p:sp>
      <p:sp>
        <p:nvSpPr>
          <p:cNvPr id="18" name="正方形/長方形 17"/>
          <p:cNvSpPr/>
          <p:nvPr/>
        </p:nvSpPr>
        <p:spPr>
          <a:xfrm>
            <a:off x="202579" y="3938178"/>
            <a:ext cx="11838833" cy="4169182"/>
          </a:xfrm>
          <a:prstGeom prst="rect">
            <a:avLst/>
          </a:prstGeom>
          <a:ln w="38100" cmpd="thinThick">
            <a:solidFill>
              <a:srgbClr val="7030A0"/>
            </a:solidFill>
            <a:prstDash val="solid"/>
          </a:ln>
        </p:spPr>
        <p:txBody>
          <a:bodyPr wrap="square" anchor="t">
            <a:noAutofit/>
          </a:bodyPr>
          <a:lstStyle/>
          <a:p>
            <a:pPr algn="just"/>
            <a:endPar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①</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C-6,7</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埠頭（荷役機械を含む）</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短期的取組）　埠頭用地面積の精査</a:t>
            </a:r>
            <a:endParaRPr lang="en-US" altLang="ja-JP" sz="1200" kern="100" dirty="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　荷役機械事業の継続の可否の</a:t>
            </a:r>
            <a:r>
              <a:rPr lang="ja-JP" altLang="en-US" sz="1200" kern="100" dirty="0" smtClean="0">
                <a:latin typeface="+mn-ea"/>
                <a:cs typeface="Times New Roman" panose="02020603050405020304" pitchFamily="18" charset="0"/>
              </a:rPr>
              <a:t>検討</a:t>
            </a:r>
            <a:endParaRPr lang="en-US" altLang="ja-JP" sz="1200" kern="100" dirty="0" smtClean="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②</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青果物関連施設</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中期的取組）安治川は設備の廃止を検討し、雑貨</a:t>
            </a:r>
            <a:r>
              <a:rPr lang="ja-JP" altLang="en-US" sz="1200" kern="100" dirty="0" smtClean="0">
                <a:latin typeface="+mn-ea"/>
                <a:cs typeface="Times New Roman" panose="02020603050405020304" pitchFamily="18" charset="0"/>
              </a:rPr>
              <a:t>上屋の需要を掘り起こす。</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中期的取組）北港白津は施設の改良を検討し、取扱</a:t>
            </a:r>
            <a:r>
              <a:rPr lang="ja-JP" altLang="en-US" sz="1200" kern="100" dirty="0" smtClean="0">
                <a:latin typeface="+mn-ea"/>
                <a:cs typeface="Times New Roman" panose="02020603050405020304" pitchFamily="18" charset="0"/>
              </a:rPr>
              <a:t>貨物量の増加による稼働率の向上を図る。</a:t>
            </a:r>
            <a:endParaRPr lang="en-US" altLang="ja-JP" sz="1200" kern="100" dirty="0" smtClean="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③</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R</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中期的取組）荷さばき地の使用箇所を集約した上で</a:t>
            </a:r>
            <a:r>
              <a:rPr lang="ja-JP" altLang="en-US" sz="1200" kern="100" dirty="0" smtClean="0">
                <a:latin typeface="+mn-ea"/>
                <a:cs typeface="Times New Roman" panose="02020603050405020304" pitchFamily="18" charset="0"/>
              </a:rPr>
              <a:t>一部を廃止</a:t>
            </a:r>
            <a:endParaRPr lang="en-US" altLang="ja-JP" sz="1200" kern="100" dirty="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④</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K</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地区荷さばき地（上屋含む）</a:t>
            </a:r>
            <a:r>
              <a:rPr lang="ja-JP" altLang="en-US"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中期的取組）荷さばき地の使用箇所を集約した上</a:t>
            </a:r>
            <a:r>
              <a:rPr lang="ja-JP" altLang="en-US" sz="1200" kern="100" dirty="0" smtClean="0">
                <a:latin typeface="+mn-ea"/>
                <a:cs typeface="Times New Roman" panose="02020603050405020304" pitchFamily="18" charset="0"/>
              </a:rPr>
              <a:t>で一部</a:t>
            </a:r>
            <a:r>
              <a:rPr lang="ja-JP" altLang="en-US" sz="1200" kern="100" dirty="0">
                <a:latin typeface="+mn-ea"/>
                <a:cs typeface="Times New Roman" panose="02020603050405020304" pitchFamily="18" charset="0"/>
              </a:rPr>
              <a:t>を</a:t>
            </a:r>
            <a:r>
              <a:rPr lang="ja-JP" altLang="en-US" sz="1200" kern="100" dirty="0" smtClean="0">
                <a:latin typeface="+mn-ea"/>
                <a:cs typeface="Times New Roman" panose="02020603050405020304" pitchFamily="18" charset="0"/>
              </a:rPr>
              <a:t>廃止</a:t>
            </a:r>
            <a:endParaRPr lang="en-US" altLang="ja-JP" sz="1200" kern="100" dirty="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⑤</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C1</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地区西荷さばき地</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中期的取組）隣接地と合わせた一体的利用も検討</a:t>
            </a:r>
            <a:endParaRPr lang="en-US" altLang="ja-JP" sz="1200" kern="100" dirty="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⑥</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その他の低稼働</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D</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E</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I</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Q</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短期的取組）補修費を精査するとともに、新たな需要</a:t>
            </a:r>
            <a:r>
              <a:rPr lang="ja-JP" altLang="en-US" sz="1200" kern="100" dirty="0" smtClean="0">
                <a:latin typeface="+mn-ea"/>
                <a:cs typeface="Times New Roman" panose="02020603050405020304" pitchFamily="18" charset="0"/>
              </a:rPr>
              <a:t>を掘り起こす。</a:t>
            </a: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⑦</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L</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地区基部荷さばき地</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短期的取組）荷さばき地の一部返還及び（南側の）</a:t>
            </a:r>
            <a:r>
              <a:rPr lang="ja-JP" altLang="en-US" sz="1200" kern="100" dirty="0" smtClean="0">
                <a:latin typeface="+mn-ea"/>
                <a:cs typeface="Times New Roman" panose="02020603050405020304" pitchFamily="18" charset="0"/>
              </a:rPr>
              <a:t>廃止とともに、新た</a:t>
            </a:r>
            <a:r>
              <a:rPr lang="ja-JP" altLang="en-US" sz="1200" kern="100" dirty="0">
                <a:latin typeface="+mn-ea"/>
                <a:cs typeface="Times New Roman" panose="02020603050405020304" pitchFamily="18" charset="0"/>
              </a:rPr>
              <a:t>な</a:t>
            </a:r>
            <a:r>
              <a:rPr lang="ja-JP" altLang="en-US" sz="1200" kern="100" dirty="0" smtClean="0">
                <a:latin typeface="+mn-ea"/>
                <a:cs typeface="Times New Roman" panose="02020603050405020304" pitchFamily="18" charset="0"/>
              </a:rPr>
              <a:t>需要</a:t>
            </a:r>
            <a:r>
              <a:rPr lang="ja-JP" altLang="en-US" sz="1200" kern="100" dirty="0">
                <a:latin typeface="+mn-ea"/>
                <a:cs typeface="Times New Roman" panose="02020603050405020304" pitchFamily="18" charset="0"/>
              </a:rPr>
              <a:t>を</a:t>
            </a:r>
            <a:r>
              <a:rPr lang="ja-JP" altLang="en-US" sz="1200" kern="100" dirty="0" smtClean="0">
                <a:latin typeface="+mn-ea"/>
                <a:cs typeface="Times New Roman" panose="02020603050405020304" pitchFamily="18" charset="0"/>
              </a:rPr>
              <a:t>掘り起こす。</a:t>
            </a:r>
            <a:endParaRPr lang="en-US" altLang="ja-JP" sz="1200" kern="100" dirty="0" smtClean="0">
              <a:latin typeface="+mn-ea"/>
              <a:cs typeface="Times New Roman" panose="02020603050405020304" pitchFamily="18" charset="0"/>
            </a:endParaRPr>
          </a:p>
          <a:p>
            <a:pPr algn="just"/>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b="1" kern="100" dirty="0" smtClean="0">
                <a:latin typeface="メイリオ" panose="020B0604030504040204" pitchFamily="50" charset="-128"/>
                <a:ea typeface="メイリオ" panose="020B0604030504040204" pitchFamily="50" charset="-128"/>
                <a:cs typeface="Times New Roman" panose="02020603050405020304" pitchFamily="18" charset="0"/>
              </a:rPr>
              <a:t>⑧</a:t>
            </a:r>
            <a:r>
              <a:rPr lang="en-US" altLang="ja-JP" sz="1200" b="1" kern="100" dirty="0" smtClean="0">
                <a:latin typeface="メイリオ" panose="020B0604030504040204" pitchFamily="50" charset="-128"/>
                <a:ea typeface="メイリオ" panose="020B0604030504040204" pitchFamily="50" charset="-128"/>
                <a:cs typeface="Times New Roman" panose="02020603050405020304" pitchFamily="18" charset="0"/>
              </a:rPr>
              <a:t>J</a:t>
            </a:r>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地区荷さばき地</a:t>
            </a:r>
            <a:endPar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）新た</a:t>
            </a:r>
            <a:r>
              <a:rPr lang="ja-JP" altLang="en-US" sz="1200" kern="100" dirty="0">
                <a:latin typeface="+mn-ea"/>
                <a:cs typeface="Times New Roman" panose="02020603050405020304" pitchFamily="18" charset="0"/>
              </a:rPr>
              <a:t>な需要の掘り起こしを行うが、実現の見通しが立たない場合は、荷さばき地を一部供用廃止する。</a:t>
            </a:r>
            <a:endParaRPr lang="en-US" altLang="ja-JP" sz="1200" kern="100" dirty="0">
              <a:latin typeface="+mn-ea"/>
              <a:cs typeface="Times New Roman" panose="02020603050405020304" pitchFamily="18" charset="0"/>
            </a:endParaRPr>
          </a:p>
          <a:p>
            <a:pPr algn="just"/>
            <a:r>
              <a:rPr lang="ja-JP" altLang="en-US" sz="1200" b="1" kern="100" dirty="0" smtClean="0">
                <a:latin typeface="メイリオ" panose="020B0604030504040204" pitchFamily="50" charset="-128"/>
                <a:ea typeface="メイリオ" panose="020B0604030504040204" pitchFamily="50" charset="-128"/>
                <a:cs typeface="Times New Roman" panose="02020603050405020304" pitchFamily="18" charset="0"/>
              </a:rPr>
              <a:t>　⑨</a:t>
            </a:r>
            <a:r>
              <a:rPr lang="en-US" altLang="ja-JP" sz="1200" b="1" kern="100" dirty="0" smtClean="0">
                <a:latin typeface="メイリオ" panose="020B0604030504040204" pitchFamily="50" charset="-128"/>
                <a:ea typeface="メイリオ" panose="020B0604030504040204" pitchFamily="50" charset="-128"/>
                <a:cs typeface="Times New Roman" panose="02020603050405020304" pitchFamily="18" charset="0"/>
              </a:rPr>
              <a:t>KF</a:t>
            </a:r>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地区荷さばき地</a:t>
            </a:r>
            <a:endPar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）荷さばき地</a:t>
            </a:r>
            <a:r>
              <a:rPr lang="ja-JP" altLang="en-US" sz="1200" kern="100" dirty="0">
                <a:latin typeface="+mn-ea"/>
                <a:cs typeface="Times New Roman" panose="02020603050405020304" pitchFamily="18" charset="0"/>
              </a:rPr>
              <a:t>の底地を優先的に大阪港埋立事業から取得する。</a:t>
            </a:r>
            <a:endParaRPr lang="en-US" altLang="ja-JP" sz="1200" kern="100" dirty="0">
              <a:latin typeface="+mn-ea"/>
              <a:cs typeface="Times New Roman" panose="02020603050405020304" pitchFamily="18" charset="0"/>
            </a:endParaRPr>
          </a:p>
          <a:p>
            <a:pPr algn="just"/>
            <a:endParaRPr lang="en-US" altLang="ja-JP" sz="1200" kern="100" dirty="0">
              <a:latin typeface="+mn-ea"/>
              <a:cs typeface="Times New Roman" panose="02020603050405020304" pitchFamily="18" charset="0"/>
            </a:endParaRPr>
          </a:p>
        </p:txBody>
      </p:sp>
      <p:sp>
        <p:nvSpPr>
          <p:cNvPr id="19" name="正方形/長方形 18"/>
          <p:cNvSpPr/>
          <p:nvPr/>
        </p:nvSpPr>
        <p:spPr>
          <a:xfrm>
            <a:off x="209899" y="628689"/>
            <a:ext cx="11831514" cy="3210117"/>
          </a:xfrm>
          <a:prstGeom prst="rect">
            <a:avLst/>
          </a:prstGeom>
          <a:ln w="38100">
            <a:solidFill>
              <a:srgbClr val="7030A0"/>
            </a:solidFill>
          </a:ln>
        </p:spPr>
        <p:txBody>
          <a:bodyPr wrap="square" anchor="t">
            <a:noAutofit/>
          </a:bodyPr>
          <a:lstStyle/>
          <a:p>
            <a:pPr algn="just"/>
            <a:endPar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8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b="1" i="1" u="sng"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①台風</a:t>
            </a:r>
            <a:r>
              <a:rPr lang="en-US" altLang="ja-JP" sz="1200" b="1" i="1" u="sng"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21</a:t>
            </a:r>
            <a:r>
              <a:rPr lang="ja-JP" altLang="en-US" sz="1200" b="1" i="1" u="sng"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号被害からの復旧</a:t>
            </a:r>
            <a:endParaRPr lang="en-US" altLang="ja-JP" sz="1200" b="1" i="1" u="sng"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smtClean="0">
                <a:latin typeface="+mn-ea"/>
                <a:cs typeface="Times New Roman" panose="02020603050405020304" pitchFamily="18" charset="0"/>
              </a:rPr>
              <a:t>　　</a:t>
            </a:r>
            <a:r>
              <a:rPr lang="en-US" altLang="ja-JP" sz="1200" kern="100" dirty="0" smtClean="0">
                <a:latin typeface="+mn-ea"/>
                <a:cs typeface="Times New Roman" panose="02020603050405020304" pitchFamily="18" charset="0"/>
              </a:rPr>
              <a:t>2019</a:t>
            </a:r>
            <a:r>
              <a:rPr lang="ja-JP" altLang="en-US" sz="1200" kern="100" dirty="0" smtClean="0">
                <a:latin typeface="+mn-ea"/>
                <a:cs typeface="Times New Roman" panose="02020603050405020304" pitchFamily="18" charset="0"/>
              </a:rPr>
              <a:t>（</a:t>
            </a:r>
            <a:r>
              <a:rPr lang="en-US" altLang="ja-JP" sz="1200" kern="100" dirty="0" smtClean="0">
                <a:latin typeface="+mn-ea"/>
                <a:cs typeface="Times New Roman" panose="02020603050405020304" pitchFamily="18" charset="0"/>
              </a:rPr>
              <a:t>R1</a:t>
            </a:r>
            <a:r>
              <a:rPr lang="ja-JP" altLang="en-US" sz="1200" kern="100" dirty="0" smtClean="0">
                <a:latin typeface="+mn-ea"/>
                <a:cs typeface="Times New Roman" panose="02020603050405020304" pitchFamily="18" charset="0"/>
              </a:rPr>
              <a:t>）年度から本格復旧工事に着手し、本格</a:t>
            </a:r>
            <a:r>
              <a:rPr lang="ja-JP" altLang="en-US" sz="1200" kern="100" dirty="0">
                <a:latin typeface="+mn-ea"/>
                <a:cs typeface="Times New Roman" panose="02020603050405020304" pitchFamily="18" charset="0"/>
              </a:rPr>
              <a:t>復旧工事に際しては、台風</a:t>
            </a:r>
            <a:r>
              <a:rPr lang="en-US" altLang="ja-JP" sz="1200" kern="100" dirty="0">
                <a:latin typeface="+mn-ea"/>
                <a:cs typeface="Times New Roman" panose="02020603050405020304" pitchFamily="18" charset="0"/>
              </a:rPr>
              <a:t>21</a:t>
            </a:r>
            <a:r>
              <a:rPr lang="ja-JP" altLang="en-US" sz="1200" kern="100" dirty="0">
                <a:latin typeface="+mn-ea"/>
                <a:cs typeface="Times New Roman" panose="02020603050405020304" pitchFamily="18" charset="0"/>
              </a:rPr>
              <a:t>号を教訓とし、上屋の屋根・シャッター等の強度を向上させる手法を検討し</a:t>
            </a:r>
            <a:r>
              <a:rPr lang="ja-JP" altLang="en-US" sz="1200" kern="100" dirty="0" smtClean="0">
                <a:latin typeface="+mn-ea"/>
                <a:cs typeface="Times New Roman" panose="02020603050405020304" pitchFamily="18" charset="0"/>
              </a:rPr>
              <a:t>実施</a:t>
            </a:r>
            <a:endParaRPr lang="en-US" altLang="ja-JP" sz="1200" b="1" i="1" u="sng"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②稼働率</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向上のための分析及び戦略</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策定が必要 </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ea typeface="+mj-ea"/>
                <a:cs typeface="Times New Roman" panose="02020603050405020304" pitchFamily="18" charset="0"/>
              </a:rPr>
              <a:t>　（中期的取組</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SWOT</a:t>
            </a:r>
            <a:r>
              <a:rPr lang="ja-JP" altLang="en-US" sz="1200" kern="100" dirty="0">
                <a:latin typeface="+mj-ea"/>
                <a:ea typeface="+mj-ea"/>
                <a:cs typeface="Times New Roman" panose="02020603050405020304" pitchFamily="18" charset="0"/>
              </a:rPr>
              <a:t>分析・事業者ヒアリング</a:t>
            </a:r>
            <a:r>
              <a:rPr lang="ja-JP" altLang="en-US" sz="1200" kern="100" dirty="0" smtClean="0">
                <a:latin typeface="+mj-ea"/>
                <a:ea typeface="+mj-ea"/>
                <a:cs typeface="Times New Roman" panose="02020603050405020304" pitchFamily="18" charset="0"/>
              </a:rPr>
              <a:t>などを踏まえた</a:t>
            </a:r>
            <a:r>
              <a:rPr lang="ja-JP" altLang="en-US" sz="1200" kern="100" dirty="0">
                <a:latin typeface="+mj-ea"/>
                <a:ea typeface="+mj-ea"/>
                <a:cs typeface="Times New Roman" panose="02020603050405020304" pitchFamily="18" charset="0"/>
              </a:rPr>
              <a:t>競争力強化</a:t>
            </a:r>
            <a:r>
              <a:rPr lang="ja-JP" altLang="en-US" sz="1200" kern="100" dirty="0" smtClean="0">
                <a:latin typeface="+mj-ea"/>
                <a:ea typeface="+mj-ea"/>
                <a:cs typeface="Times New Roman" panose="02020603050405020304" pitchFamily="18" charset="0"/>
              </a:rPr>
              <a:t>策</a:t>
            </a:r>
            <a:r>
              <a:rPr lang="en-US" altLang="ja-JP" sz="1200" kern="100" dirty="0" smtClean="0">
                <a:latin typeface="+mj-ea"/>
                <a:ea typeface="+mj-ea"/>
                <a:cs typeface="Times New Roman" panose="02020603050405020304" pitchFamily="18" charset="0"/>
              </a:rPr>
              <a:t> </a:t>
            </a: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③</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営業損益の安定的黒字体質の構築が</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必要</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④</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過大な土地賃借料負担</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埋立事業へ</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の支払</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p>
          <a:p>
            <a:pPr algn="just"/>
            <a:r>
              <a:rPr lang="ja-JP" altLang="en-US" sz="1200" kern="100" dirty="0">
                <a:latin typeface="+mj-ea"/>
                <a:cs typeface="Times New Roman" panose="02020603050405020304" pitchFamily="18" charset="0"/>
              </a:rPr>
              <a:t>　（中期的取組</a:t>
            </a:r>
            <a:r>
              <a:rPr lang="ja-JP" altLang="en-US" sz="1200" kern="100" dirty="0" smtClean="0">
                <a:latin typeface="+mj-ea"/>
                <a:cs typeface="Times New Roman" panose="02020603050405020304" pitchFamily="18" charset="0"/>
              </a:rPr>
              <a:t>）赤字</a:t>
            </a:r>
            <a:r>
              <a:rPr lang="ja-JP" altLang="en-US" sz="1200" kern="100" dirty="0">
                <a:latin typeface="+mj-ea"/>
                <a:cs typeface="Times New Roman" panose="02020603050405020304" pitchFamily="18" charset="0"/>
              </a:rPr>
              <a:t>施設の個別課題を改善</a:t>
            </a:r>
            <a:r>
              <a:rPr lang="ja-JP" altLang="en-US" sz="1200" kern="100" dirty="0" smtClean="0">
                <a:latin typeface="+mj-ea"/>
                <a:cs typeface="Times New Roman" panose="02020603050405020304" pitchFamily="18" charset="0"/>
              </a:rPr>
              <a:t>した上で生じた留保</a:t>
            </a:r>
            <a:r>
              <a:rPr lang="ja-JP" altLang="en-US" sz="1200" kern="100" dirty="0">
                <a:latin typeface="+mj-ea"/>
                <a:cs typeface="Times New Roman" panose="02020603050405020304" pitchFamily="18" charset="0"/>
              </a:rPr>
              <a:t>資金を活用した</a:t>
            </a:r>
            <a:r>
              <a:rPr lang="ja-JP" altLang="en-US" sz="1200" kern="100" dirty="0" smtClean="0">
                <a:latin typeface="+mj-ea"/>
                <a:cs typeface="Times New Roman" panose="02020603050405020304" pitchFamily="18" charset="0"/>
              </a:rPr>
              <a:t>、埠頭用地</a:t>
            </a:r>
            <a:r>
              <a:rPr lang="ja-JP" altLang="en-US" sz="1200" kern="100" dirty="0">
                <a:latin typeface="+mj-ea"/>
                <a:cs typeface="Times New Roman" panose="02020603050405020304" pitchFamily="18" charset="0"/>
              </a:rPr>
              <a:t>の</a:t>
            </a:r>
            <a:r>
              <a:rPr lang="ja-JP" altLang="en-US" sz="1200" kern="100" dirty="0" smtClean="0">
                <a:latin typeface="+mj-ea"/>
                <a:cs typeface="Times New Roman" panose="02020603050405020304" pitchFamily="18" charset="0"/>
              </a:rPr>
              <a:t>購入の促進</a:t>
            </a:r>
            <a:endParaRPr lang="en-US" altLang="ja-JP" sz="1200" kern="100" dirty="0" smtClean="0">
              <a:latin typeface="+mj-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⑤</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収益性の低い「一体使用荷さばき地</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」の必要性の</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検証</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a:t>
            </a:r>
            <a:r>
              <a:rPr lang="ja-JP" altLang="en-US" sz="1200" kern="100" dirty="0" smtClean="0">
                <a:latin typeface="+mj-ea"/>
                <a:cs typeface="Times New Roman" panose="02020603050405020304" pitchFamily="18" charset="0"/>
              </a:rPr>
              <a:t>（中期的取組</a:t>
            </a:r>
            <a:r>
              <a:rPr lang="ja-JP" altLang="en-US" sz="1200" kern="100" dirty="0">
                <a:latin typeface="+mj-ea"/>
                <a:cs typeface="Times New Roman" panose="02020603050405020304" pitchFamily="18" charset="0"/>
              </a:rPr>
              <a:t>）</a:t>
            </a:r>
            <a:r>
              <a:rPr lang="ja-JP" altLang="en-US" sz="1200" kern="100" dirty="0" smtClean="0">
                <a:latin typeface="+mj-ea"/>
                <a:cs typeface="Times New Roman" panose="02020603050405020304" pitchFamily="18" charset="0"/>
              </a:rPr>
              <a:t>現状</a:t>
            </a:r>
            <a:r>
              <a:rPr lang="ja-JP" altLang="en-US" sz="1200" kern="100" dirty="0">
                <a:latin typeface="+mj-ea"/>
                <a:cs typeface="Times New Roman" panose="02020603050405020304" pitchFamily="18" charset="0"/>
              </a:rPr>
              <a:t>の利用実態に支障が</a:t>
            </a:r>
            <a:r>
              <a:rPr lang="ja-JP" altLang="en-US" sz="1200" kern="100" dirty="0" smtClean="0">
                <a:latin typeface="+mj-ea"/>
                <a:cs typeface="Times New Roman" panose="02020603050405020304" pitchFamily="18" charset="0"/>
              </a:rPr>
              <a:t>生じない範囲で一体</a:t>
            </a:r>
            <a:r>
              <a:rPr lang="ja-JP" altLang="en-US" sz="1200" kern="100" dirty="0">
                <a:latin typeface="+mj-ea"/>
                <a:cs typeface="Times New Roman" panose="02020603050405020304" pitchFamily="18" charset="0"/>
              </a:rPr>
              <a:t>使用荷さばき地</a:t>
            </a:r>
            <a:r>
              <a:rPr lang="ja-JP" altLang="en-US" sz="1200" kern="100" dirty="0" smtClean="0">
                <a:latin typeface="+mj-ea"/>
                <a:cs typeface="Times New Roman" panose="02020603050405020304" pitchFamily="18" charset="0"/>
              </a:rPr>
              <a:t>を通常の「荷さばき地</a:t>
            </a:r>
            <a:r>
              <a:rPr lang="ja-JP" altLang="en-US" sz="1200" kern="100" dirty="0">
                <a:latin typeface="+mj-ea"/>
                <a:cs typeface="Times New Roman" panose="02020603050405020304" pitchFamily="18" charset="0"/>
              </a:rPr>
              <a:t>」</a:t>
            </a:r>
            <a:r>
              <a:rPr lang="ja-JP" altLang="en-US" sz="1200" kern="100" dirty="0" smtClean="0">
                <a:latin typeface="+mj-ea"/>
                <a:cs typeface="Times New Roman" panose="02020603050405020304" pitchFamily="18" charset="0"/>
              </a:rPr>
              <a:t>へ転換</a:t>
            </a:r>
            <a:r>
              <a:rPr lang="ja-JP" altLang="en-US" sz="1200" kern="100" dirty="0">
                <a:latin typeface="+mj-ea"/>
                <a:cs typeface="Times New Roman" panose="02020603050405020304" pitchFamily="18" charset="0"/>
              </a:rPr>
              <a:t>する</a:t>
            </a:r>
            <a:r>
              <a:rPr lang="ja-JP" altLang="en-US" sz="1200" kern="100" dirty="0" smtClean="0">
                <a:latin typeface="+mj-ea"/>
                <a:cs typeface="Times New Roman" panose="02020603050405020304" pitchFamily="18" charset="0"/>
              </a:rPr>
              <a:t>。</a:t>
            </a:r>
            <a:endParaRPr lang="en-US" altLang="ja-JP" sz="1200" kern="100" dirty="0" smtClean="0">
              <a:latin typeface="+mj-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⑥</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老朽化する上屋への対応</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（中期的</a:t>
            </a:r>
            <a:r>
              <a:rPr lang="ja-JP" altLang="en-US" sz="1200" kern="100" dirty="0" smtClean="0">
                <a:latin typeface="+mj-ea"/>
                <a:cs typeface="Times New Roman" panose="02020603050405020304" pitchFamily="18" charset="0"/>
              </a:rPr>
              <a:t>取組）上屋</a:t>
            </a:r>
            <a:r>
              <a:rPr lang="ja-JP" altLang="en-US" sz="1200" kern="100" dirty="0">
                <a:latin typeface="+mj-ea"/>
                <a:cs typeface="Times New Roman" panose="02020603050405020304" pitchFamily="18" charset="0"/>
              </a:rPr>
              <a:t>を更新投資するに</a:t>
            </a:r>
            <a:r>
              <a:rPr lang="ja-JP" altLang="en-US" sz="1200" kern="100" dirty="0" smtClean="0">
                <a:latin typeface="+mj-ea"/>
                <a:cs typeface="Times New Roman" panose="02020603050405020304" pitchFamily="18" charset="0"/>
              </a:rPr>
              <a:t>あってのルールを策定</a:t>
            </a:r>
            <a:r>
              <a:rPr lang="ja-JP" altLang="en-US" sz="1200" kern="100" dirty="0">
                <a:latin typeface="+mj-ea"/>
                <a:cs typeface="Times New Roman" panose="02020603050405020304" pitchFamily="18" charset="0"/>
              </a:rPr>
              <a:t>する。</a:t>
            </a:r>
            <a:endParaRPr lang="en-US" altLang="ja-JP" sz="1200" kern="100" dirty="0">
              <a:latin typeface="+mj-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⑦</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港営事業会計を構成する施設提供</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事業と埋立事業</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の区分の明確化</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a:t>
            </a:r>
            <a:r>
              <a:rPr lang="ja-JP" altLang="en-US" sz="1200" kern="100" dirty="0" smtClean="0">
                <a:latin typeface="+mj-ea"/>
                <a:cs typeface="Times New Roman" panose="02020603050405020304" pitchFamily="18" charset="0"/>
              </a:rPr>
              <a:t>中期的取組</a:t>
            </a:r>
            <a:r>
              <a:rPr lang="ja-JP" altLang="en-US" sz="1200" kern="100" dirty="0">
                <a:latin typeface="+mj-ea"/>
                <a:cs typeface="Times New Roman" panose="02020603050405020304" pitchFamily="18" charset="0"/>
              </a:rPr>
              <a:t>）</a:t>
            </a:r>
            <a:r>
              <a:rPr lang="ja-JP" altLang="en-US" sz="1200" kern="100" dirty="0" smtClean="0">
                <a:latin typeface="+mj-ea"/>
                <a:cs typeface="Times New Roman" panose="02020603050405020304" pitchFamily="18" charset="0"/>
              </a:rPr>
              <a:t>港営</a:t>
            </a:r>
            <a:r>
              <a:rPr lang="ja-JP" altLang="en-US" sz="1200" kern="100" dirty="0">
                <a:latin typeface="+mj-ea"/>
                <a:cs typeface="Times New Roman" panose="02020603050405020304" pitchFamily="18" charset="0"/>
              </a:rPr>
              <a:t>事業会計を分離する</a:t>
            </a:r>
            <a:r>
              <a:rPr lang="ja-JP" altLang="en-US" sz="1200" kern="100" dirty="0" smtClean="0">
                <a:latin typeface="+mj-ea"/>
                <a:cs typeface="Times New Roman" panose="02020603050405020304" pitchFamily="18" charset="0"/>
              </a:rPr>
              <a:t>など様々な手法及びその実施の是非について研究</a:t>
            </a:r>
            <a:r>
              <a:rPr lang="ja-JP" altLang="en-US" sz="1200" kern="100" dirty="0">
                <a:latin typeface="+mj-ea"/>
                <a:cs typeface="Times New Roman" panose="02020603050405020304" pitchFamily="18" charset="0"/>
              </a:rPr>
              <a:t>・検討</a:t>
            </a:r>
            <a:r>
              <a:rPr lang="ja-JP" altLang="en-US" sz="1200" kern="100" dirty="0" smtClean="0">
                <a:latin typeface="+mj-ea"/>
                <a:cs typeface="Times New Roman" panose="02020603050405020304" pitchFamily="18" charset="0"/>
              </a:rPr>
              <a:t>を行う</a:t>
            </a:r>
            <a:r>
              <a:rPr lang="ja-JP" altLang="en-US" sz="1200" kern="100" dirty="0">
                <a:latin typeface="+mj-ea"/>
                <a:cs typeface="Times New Roman" panose="02020603050405020304" pitchFamily="18" charset="0"/>
              </a:rPr>
              <a:t>。</a:t>
            </a:r>
            <a:endParaRPr lang="en-US" altLang="ja-JP" sz="1200" kern="100" dirty="0">
              <a:latin typeface="+mj-ea"/>
              <a:cs typeface="Times New Roman" panose="02020603050405020304" pitchFamily="18" charset="0"/>
            </a:endParaRPr>
          </a:p>
          <a:p>
            <a:pPr algn="just"/>
            <a:endParaRPr lang="en-US" altLang="ja-JP" sz="1200" kern="100" dirty="0">
              <a:latin typeface="+mj-ea"/>
              <a:ea typeface="+mj-ea"/>
              <a:cs typeface="Times New Roman" panose="02020603050405020304" pitchFamily="18" charset="0"/>
            </a:endParaRPr>
          </a:p>
          <a:p>
            <a:pPr algn="just"/>
            <a:endParaRPr lang="en-US" altLang="ja-JP" sz="1200" kern="100" dirty="0">
              <a:latin typeface="+mj-ea"/>
              <a:ea typeface="+mj-ea"/>
              <a:cs typeface="Times New Roman" panose="02020603050405020304" pitchFamily="18" charset="0"/>
            </a:endParaRPr>
          </a:p>
        </p:txBody>
      </p:sp>
      <p:sp>
        <p:nvSpPr>
          <p:cNvPr id="20" name="正方形/長方形 19"/>
          <p:cNvSpPr/>
          <p:nvPr/>
        </p:nvSpPr>
        <p:spPr>
          <a:xfrm>
            <a:off x="207167" y="628688"/>
            <a:ext cx="3107532" cy="4173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bg1"/>
                </a:solidFill>
              </a:rPr>
              <a:t>全般的課題解決</a:t>
            </a:r>
            <a:r>
              <a:rPr lang="ja-JP" altLang="en-US" sz="1400" dirty="0">
                <a:solidFill>
                  <a:schemeClr val="bg1"/>
                </a:solidFill>
              </a:rPr>
              <a:t>のための経営改善</a:t>
            </a:r>
            <a:r>
              <a:rPr lang="ja-JP" altLang="en-US" sz="1400" dirty="0" smtClean="0">
                <a:solidFill>
                  <a:schemeClr val="bg1"/>
                </a:solidFill>
              </a:rPr>
              <a:t>策</a:t>
            </a:r>
            <a:endParaRPr lang="ja-JP" altLang="en-US" sz="1400" dirty="0">
              <a:solidFill>
                <a:schemeClr val="bg1"/>
              </a:solidFill>
            </a:endParaRPr>
          </a:p>
        </p:txBody>
      </p:sp>
      <p:sp>
        <p:nvSpPr>
          <p:cNvPr id="21" name="正方形/長方形 20"/>
          <p:cNvSpPr/>
          <p:nvPr/>
        </p:nvSpPr>
        <p:spPr>
          <a:xfrm>
            <a:off x="202580" y="3917313"/>
            <a:ext cx="3107533" cy="3842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t>個別</a:t>
            </a:r>
            <a:r>
              <a:rPr lang="ja-JP" altLang="en-US" sz="1400" dirty="0"/>
              <a:t>課題解決のための経営改善</a:t>
            </a:r>
            <a:r>
              <a:rPr lang="ja-JP" altLang="en-US" sz="1400" dirty="0" smtClean="0"/>
              <a:t>策</a:t>
            </a:r>
            <a:endParaRPr lang="ja-JP" altLang="en-US" sz="1400" dirty="0"/>
          </a:p>
        </p:txBody>
      </p:sp>
    </p:spTree>
    <p:extLst>
      <p:ext uri="{BB962C8B-B14F-4D97-AF65-F5344CB8AC3E}">
        <p14:creationId xmlns:p14="http://schemas.microsoft.com/office/powerpoint/2010/main" val="370591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7</a:t>
            </a:fld>
            <a:endParaRPr kumimoji="1" lang="ja-JP" altLang="en-US" sz="1200" dirty="0">
              <a:solidFill>
                <a:schemeClr val="tx1"/>
              </a:solidFill>
            </a:endParaRPr>
          </a:p>
        </p:txBody>
      </p:sp>
      <p:sp>
        <p:nvSpPr>
          <p:cNvPr id="8" name="角丸四角形 7"/>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３</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投資・財政計画（収支計画）</a:t>
            </a:r>
            <a:endParaRPr lang="ja-JP" altLang="en-US" sz="2400" b="1" dirty="0">
              <a:solidFill>
                <a:schemeClr val="bg1"/>
              </a:solidFill>
              <a:latin typeface="+mj-ea"/>
              <a:ea typeface="+mj-ea"/>
            </a:endParaRPr>
          </a:p>
        </p:txBody>
      </p:sp>
      <p:sp>
        <p:nvSpPr>
          <p:cNvPr id="11" name="テキスト ボックス 10"/>
          <p:cNvSpPr txBox="1"/>
          <p:nvPr/>
        </p:nvSpPr>
        <p:spPr>
          <a:xfrm>
            <a:off x="0" y="609205"/>
            <a:ext cx="3638551" cy="338554"/>
          </a:xfrm>
          <a:prstGeom prst="rect">
            <a:avLst/>
          </a:prstGeom>
          <a:noFill/>
        </p:spPr>
        <p:txBody>
          <a:bodyPr wrap="square" rtlCol="0">
            <a:spAutoFit/>
          </a:bodyPr>
          <a:lstStyle/>
          <a:p>
            <a:r>
              <a:rPr lang="ja-JP" altLang="en-US" sz="1600" b="1" dirty="0" smtClean="0"/>
              <a:t>（１）投資・財政計画（収支計画）</a:t>
            </a:r>
            <a:endParaRPr lang="en-US" altLang="ja-JP" sz="1600" b="1" dirty="0"/>
          </a:p>
        </p:txBody>
      </p:sp>
      <p:graphicFrame>
        <p:nvGraphicFramePr>
          <p:cNvPr id="3" name="表 2"/>
          <p:cNvGraphicFramePr>
            <a:graphicFrameLocks noGrp="1"/>
          </p:cNvGraphicFramePr>
          <p:nvPr>
            <p:extLst>
              <p:ext uri="{D42A27DB-BD31-4B8C-83A1-F6EECF244321}">
                <p14:modId xmlns:p14="http://schemas.microsoft.com/office/powerpoint/2010/main" val="543082634"/>
              </p:ext>
            </p:extLst>
          </p:nvPr>
        </p:nvGraphicFramePr>
        <p:xfrm>
          <a:off x="751080" y="778482"/>
          <a:ext cx="10737462" cy="7394652"/>
        </p:xfrm>
        <a:graphic>
          <a:graphicData uri="http://schemas.openxmlformats.org/drawingml/2006/table">
            <a:tbl>
              <a:tblPr/>
              <a:tblGrid>
                <a:gridCol w="175305"/>
                <a:gridCol w="164348"/>
                <a:gridCol w="109566"/>
                <a:gridCol w="109566"/>
                <a:gridCol w="109566"/>
                <a:gridCol w="1654447"/>
                <a:gridCol w="701222"/>
                <a:gridCol w="701222"/>
                <a:gridCol w="701222"/>
                <a:gridCol w="701222"/>
                <a:gridCol w="701222"/>
                <a:gridCol w="701222"/>
                <a:gridCol w="701222"/>
                <a:gridCol w="701222"/>
                <a:gridCol w="701222"/>
                <a:gridCol w="701222"/>
                <a:gridCol w="701222"/>
                <a:gridCol w="701222"/>
              </a:tblGrid>
              <a:tr h="331840">
                <a:tc>
                  <a:txBody>
                    <a:bodyPr/>
                    <a:lstStyle/>
                    <a:p>
                      <a:pPr algn="l" fontAlgn="ct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411911">
                <a:tc>
                  <a:txBody>
                    <a:bodyPr/>
                    <a:lstStyle/>
                    <a:p>
                      <a:pPr algn="ctr"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（単位：億円）</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2018</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(H30)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2019</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2020</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2021</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2022</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2023</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2024</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2025</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2026</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2027</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2028</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2029</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(R11)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rowSpan="17">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収益的収支</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収益</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4">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営業収益</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使用料</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その他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営業外収益</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費用</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6">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営業費用</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人件費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経費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うち修繕費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減価償却費等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営業外費用</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特別利益</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特別損失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営業利益（損失）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経常利益（損失）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当年度純利益（損失）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rowSpan="8">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資本的収支</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資本的収入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うち企業債収入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うち固定資産売却代</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資本的支出</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建設改良費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gridSpan="3">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企業債償還金等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差引き不足額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58461">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補てん財源（損益勘定留保資金など）</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13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再差引過不足額</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l" fontAlgn="ctr"/>
                      <a:r>
                        <a:rPr lang="zh-TW"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累積資金残高</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61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67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63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72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79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82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88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327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l" fontAlgn="ctr"/>
                      <a:r>
                        <a:rPr lang="ja-JP"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（参考）企業債残高</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84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80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674078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8" y="8180722"/>
            <a:ext cx="686187" cy="460041"/>
          </a:xfrm>
        </p:spPr>
        <p:txBody>
          <a:bodyPr/>
          <a:lstStyle/>
          <a:p>
            <a:fld id="{5AA38D38-D8EA-493B-AEC0-0967396FF8DD}" type="slidenum">
              <a:rPr kumimoji="1" lang="ja-JP" altLang="en-US" smtClean="0">
                <a:solidFill>
                  <a:schemeClr val="tx1"/>
                </a:solidFill>
              </a:rPr>
              <a:t>8</a:t>
            </a:fld>
            <a:endParaRPr kumimoji="1" lang="ja-JP" altLang="en-US" dirty="0">
              <a:solidFill>
                <a:schemeClr val="tx1"/>
              </a:solidFill>
            </a:endParaRPr>
          </a:p>
        </p:txBody>
      </p:sp>
      <p:sp>
        <p:nvSpPr>
          <p:cNvPr id="4" name="Text Box 41"/>
          <p:cNvSpPr>
            <a:spLocks noChangeArrowheads="1"/>
          </p:cNvSpPr>
          <p:nvPr/>
        </p:nvSpPr>
        <p:spPr bwMode="auto">
          <a:xfrm>
            <a:off x="582862" y="6782144"/>
            <a:ext cx="5789323" cy="1267458"/>
          </a:xfrm>
          <a:prstGeom prst="rect">
            <a:avLst/>
          </a:prstGeom>
          <a:noFill/>
          <a:ln w="28575">
            <a:solidFill>
              <a:srgbClr val="FF0000"/>
            </a:solidFill>
            <a:miter lim="800000"/>
            <a:headEnd/>
            <a:tailEnd/>
          </a:ln>
        </p:spPr>
        <p:txBody>
          <a:bodyPr wrap="square" tIns="36000">
            <a:spAutoFit/>
          </a:bodyPr>
          <a:lstStyle/>
          <a:p>
            <a:pPr>
              <a:lnSpc>
                <a:spcPct val="110000"/>
              </a:lnSpc>
              <a:defRPr/>
            </a:pP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a:t>
            </a:r>
            <a:r>
              <a:rPr lang="en-US" altLang="ja-JP" sz="1400" dirty="0">
                <a:effectLst>
                  <a:outerShdw blurRad="38100" dist="38100" dir="2700000" algn="tl">
                    <a:srgbClr val="C0C0C0"/>
                  </a:outerShdw>
                </a:effectLst>
                <a:latin typeface="メイリオ" panose="020B0604030504040204" pitchFamily="50" charset="-128"/>
              </a:rPr>
              <a:t> </a:t>
            </a:r>
            <a:r>
              <a:rPr lang="en-US" altLang="ja-JP" sz="1400" dirty="0" smtClean="0">
                <a:effectLst>
                  <a:outerShdw blurRad="38100" dist="38100" dir="2700000" algn="tl">
                    <a:srgbClr val="C0C0C0"/>
                  </a:outerShdw>
                </a:effectLst>
                <a:latin typeface="メイリオ" panose="020B0604030504040204" pitchFamily="50" charset="-128"/>
              </a:rPr>
              <a:t>2018(H30)</a:t>
            </a:r>
            <a:r>
              <a:rPr lang="ja-JP" altLang="en-US" sz="1400" dirty="0">
                <a:effectLst>
                  <a:outerShdw blurRad="38100" dist="38100" dir="2700000" algn="tl">
                    <a:srgbClr val="C0C0C0"/>
                  </a:outerShdw>
                </a:effectLst>
                <a:latin typeface="メイリオ" panose="020B0604030504040204" pitchFamily="50" charset="-128"/>
              </a:rPr>
              <a:t>年度</a:t>
            </a:r>
            <a:r>
              <a:rPr lang="ja-JP" altLang="en-US" sz="1400" dirty="0" smtClean="0">
                <a:effectLst>
                  <a:outerShdw blurRad="38100" dist="38100" dir="2700000" algn="tl">
                    <a:srgbClr val="C0C0C0"/>
                  </a:outerShdw>
                </a:effectLst>
                <a:latin typeface="メイリオ" panose="020B0604030504040204" pitchFamily="50" charset="-128"/>
              </a:rPr>
              <a:t>、</a:t>
            </a:r>
            <a:r>
              <a:rPr lang="en-US" altLang="ja-JP"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2022(R4)</a:t>
            </a: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年度、</a:t>
            </a:r>
            <a:r>
              <a:rPr lang="en-US" altLang="ja-JP" sz="14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2023(R5)</a:t>
            </a: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年度、</a:t>
            </a:r>
            <a:r>
              <a:rPr lang="en-US" altLang="ja-JP" sz="1400" dirty="0" smtClean="0">
                <a:effectLst>
                  <a:outerShdw blurRad="38100" dist="38100" dir="2700000" algn="tl">
                    <a:srgbClr val="C0C0C0"/>
                  </a:outerShdw>
                </a:effectLst>
                <a:latin typeface="メイリオ" panose="020B0604030504040204" pitchFamily="50" charset="-128"/>
              </a:rPr>
              <a:t>2024(R6)</a:t>
            </a:r>
            <a:r>
              <a:rPr lang="ja-JP" altLang="en-US" sz="1400" dirty="0">
                <a:effectLst>
                  <a:outerShdw blurRad="38100" dist="38100" dir="2700000" algn="tl">
                    <a:srgbClr val="C0C0C0"/>
                  </a:outerShdw>
                </a:effectLst>
                <a:latin typeface="メイリオ" panose="020B0604030504040204" pitchFamily="50" charset="-128"/>
              </a:rPr>
              <a:t>年度に</a:t>
            </a: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かけて、単年度資金不足が発生するものの</a:t>
            </a: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、国</a:t>
            </a: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によるＣ</a:t>
            </a:r>
            <a:r>
              <a:rPr lang="en-US" altLang="ja-JP"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12</a:t>
            </a: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荷さばき地の土地</a:t>
            </a: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取得等</a:t>
            </a: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により、累積資金不足は回避できる見込み。</a:t>
            </a:r>
            <a:endParaRPr lang="en-US" altLang="ja-JP"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endParaRPr>
          </a:p>
          <a:p>
            <a:pPr eaLnBrk="1" hangingPunct="1">
              <a:lnSpc>
                <a:spcPct val="110000"/>
              </a:lnSpc>
              <a:defRPr/>
            </a:pP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・ただし、この試算は使用料収入をはじめ、多くの不確定要素を</a:t>
            </a: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含んでいる</a:t>
            </a: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ため、相当な幅で変動する可能性がある。</a:t>
            </a:r>
          </a:p>
        </p:txBody>
      </p:sp>
      <p:sp>
        <p:nvSpPr>
          <p:cNvPr id="5" name="下矢印 4"/>
          <p:cNvSpPr/>
          <p:nvPr/>
        </p:nvSpPr>
        <p:spPr>
          <a:xfrm rot="16200000">
            <a:off x="6651313" y="7066444"/>
            <a:ext cx="391930" cy="6988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40000"/>
              </a:spcBef>
              <a:buFontTx/>
              <a:buChar char="•"/>
              <a:defRPr/>
            </a:pPr>
            <a:endParaRPr lang="ja-JP" altLang="en-US">
              <a:latin typeface="メイリオ" panose="020B0604030504040204" pitchFamily="50" charset="-128"/>
              <a:ea typeface="メイリオ" panose="020B0604030504040204" pitchFamily="50" charset="-128"/>
            </a:endParaRPr>
          </a:p>
        </p:txBody>
      </p:sp>
      <p:sp>
        <p:nvSpPr>
          <p:cNvPr id="6" name="Text Box 41"/>
          <p:cNvSpPr>
            <a:spLocks noChangeArrowheads="1"/>
          </p:cNvSpPr>
          <p:nvPr/>
        </p:nvSpPr>
        <p:spPr bwMode="auto">
          <a:xfrm>
            <a:off x="7322371" y="7123339"/>
            <a:ext cx="4608328" cy="556494"/>
          </a:xfrm>
          <a:prstGeom prst="rect">
            <a:avLst/>
          </a:prstGeom>
          <a:noFill/>
          <a:ln w="28575">
            <a:solidFill>
              <a:srgbClr val="FF0000"/>
            </a:solidFill>
            <a:miter lim="800000"/>
            <a:headEnd/>
            <a:tailEnd/>
          </a:ln>
        </p:spPr>
        <p:txBody>
          <a:bodyPr wrap="square" tIns="36000">
            <a:spAutoFit/>
          </a:bodyPr>
          <a:lstStyle/>
          <a:p>
            <a:pPr eaLnBrk="1" hangingPunct="1">
              <a:lnSpc>
                <a:spcPct val="110000"/>
              </a:lnSpc>
              <a:defRPr/>
            </a:pP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・更なる財務体質の改善が急務である。</a:t>
            </a:r>
            <a:endParaRPr lang="en-US" altLang="ja-JP"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endParaRPr>
          </a:p>
          <a:p>
            <a:pPr eaLnBrk="1" hangingPunct="1">
              <a:lnSpc>
                <a:spcPct val="110000"/>
              </a:lnSpc>
              <a:defRPr/>
            </a:pP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・稼働率の向上等による増益確保策の検討が必要。</a:t>
            </a:r>
          </a:p>
        </p:txBody>
      </p:sp>
      <p:graphicFrame>
        <p:nvGraphicFramePr>
          <p:cNvPr id="7" name="グラフ 6"/>
          <p:cNvGraphicFramePr>
            <a:graphicFrameLocks/>
          </p:cNvGraphicFramePr>
          <p:nvPr>
            <p:extLst>
              <p:ext uri="{D42A27DB-BD31-4B8C-83A1-F6EECF244321}">
                <p14:modId xmlns:p14="http://schemas.microsoft.com/office/powerpoint/2010/main" val="3182530739"/>
              </p:ext>
            </p:extLst>
          </p:nvPr>
        </p:nvGraphicFramePr>
        <p:xfrm>
          <a:off x="582862" y="509666"/>
          <a:ext cx="10970576" cy="5771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2825679"/>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2718</TotalTime>
  <Words>2780</Words>
  <PresentationFormat>ユーザー設定</PresentationFormat>
  <Paragraphs>962</Paragraphs>
  <Slides>14</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微軟正黑體</vt:lpstr>
      <vt:lpstr>ＭＳ Ｐゴシック</vt:lpstr>
      <vt:lpstr>ＭＳ 明朝</vt:lpstr>
      <vt:lpstr>メイリオ</vt:lpstr>
      <vt:lpstr>Arial</vt:lpstr>
      <vt:lpstr>Calibri</vt:lpstr>
      <vt:lpstr>Times New Roman</vt:lpstr>
      <vt:lpstr>Trebuchet MS</vt:lpstr>
      <vt:lpstr>Wingdings</vt:lpstr>
      <vt:lpstr>Wingdings 3</vt:lpstr>
      <vt:lpstr>ファセット</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2019-08-21T04:48:48Z</cp:lastPrinted>
  <dcterms:created xsi:type="dcterms:W3CDTF">2018-12-10T00:32:13Z</dcterms:created>
  <dcterms:modified xsi:type="dcterms:W3CDTF">2019-08-27T06:01:57Z</dcterms:modified>
</cp:coreProperties>
</file>