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notesMasterIdLst>
    <p:notesMasterId r:id="rId9"/>
  </p:notesMasterIdLst>
  <p:handoutMasterIdLst>
    <p:handoutMasterId r:id="rId10"/>
  </p:handoutMasterIdLst>
  <p:sldIdLst>
    <p:sldId id="256" r:id="rId2"/>
    <p:sldId id="257" r:id="rId3"/>
    <p:sldId id="258" r:id="rId4"/>
    <p:sldId id="259" r:id="rId5"/>
    <p:sldId id="262" r:id="rId6"/>
    <p:sldId id="266" r:id="rId7"/>
    <p:sldId id="265" r:id="rId8"/>
  </p:sldIdLst>
  <p:sldSz cx="12239625" cy="8640763"/>
  <p:notesSz cx="6735763" cy="9872663"/>
  <p:defaultTextStyle>
    <a:defPPr>
      <a:defRPr lang="ja-JP"/>
    </a:defPPr>
    <a:lvl1pPr marL="0" algn="l" defTabSz="984900" rtl="0" eaLnBrk="1" latinLnBrk="0" hangingPunct="1">
      <a:defRPr kumimoji="1" sz="1939" kern="1200">
        <a:solidFill>
          <a:schemeClr val="tx1"/>
        </a:solidFill>
        <a:latin typeface="+mn-lt"/>
        <a:ea typeface="+mn-ea"/>
        <a:cs typeface="+mn-cs"/>
      </a:defRPr>
    </a:lvl1pPr>
    <a:lvl2pPr marL="492450" algn="l" defTabSz="984900" rtl="0" eaLnBrk="1" latinLnBrk="0" hangingPunct="1">
      <a:defRPr kumimoji="1" sz="1939" kern="1200">
        <a:solidFill>
          <a:schemeClr val="tx1"/>
        </a:solidFill>
        <a:latin typeface="+mn-lt"/>
        <a:ea typeface="+mn-ea"/>
        <a:cs typeface="+mn-cs"/>
      </a:defRPr>
    </a:lvl2pPr>
    <a:lvl3pPr marL="984900" algn="l" defTabSz="984900" rtl="0" eaLnBrk="1" latinLnBrk="0" hangingPunct="1">
      <a:defRPr kumimoji="1" sz="1939" kern="1200">
        <a:solidFill>
          <a:schemeClr val="tx1"/>
        </a:solidFill>
        <a:latin typeface="+mn-lt"/>
        <a:ea typeface="+mn-ea"/>
        <a:cs typeface="+mn-cs"/>
      </a:defRPr>
    </a:lvl3pPr>
    <a:lvl4pPr marL="1477350" algn="l" defTabSz="984900" rtl="0" eaLnBrk="1" latinLnBrk="0" hangingPunct="1">
      <a:defRPr kumimoji="1" sz="1939" kern="1200">
        <a:solidFill>
          <a:schemeClr val="tx1"/>
        </a:solidFill>
        <a:latin typeface="+mn-lt"/>
        <a:ea typeface="+mn-ea"/>
        <a:cs typeface="+mn-cs"/>
      </a:defRPr>
    </a:lvl4pPr>
    <a:lvl5pPr marL="1969800" algn="l" defTabSz="984900" rtl="0" eaLnBrk="1" latinLnBrk="0" hangingPunct="1">
      <a:defRPr kumimoji="1" sz="1939" kern="1200">
        <a:solidFill>
          <a:schemeClr val="tx1"/>
        </a:solidFill>
        <a:latin typeface="+mn-lt"/>
        <a:ea typeface="+mn-ea"/>
        <a:cs typeface="+mn-cs"/>
      </a:defRPr>
    </a:lvl5pPr>
    <a:lvl6pPr marL="2462251" algn="l" defTabSz="984900" rtl="0" eaLnBrk="1" latinLnBrk="0" hangingPunct="1">
      <a:defRPr kumimoji="1" sz="1939" kern="1200">
        <a:solidFill>
          <a:schemeClr val="tx1"/>
        </a:solidFill>
        <a:latin typeface="+mn-lt"/>
        <a:ea typeface="+mn-ea"/>
        <a:cs typeface="+mn-cs"/>
      </a:defRPr>
    </a:lvl6pPr>
    <a:lvl7pPr marL="2954701" algn="l" defTabSz="984900" rtl="0" eaLnBrk="1" latinLnBrk="0" hangingPunct="1">
      <a:defRPr kumimoji="1" sz="1939" kern="1200">
        <a:solidFill>
          <a:schemeClr val="tx1"/>
        </a:solidFill>
        <a:latin typeface="+mn-lt"/>
        <a:ea typeface="+mn-ea"/>
        <a:cs typeface="+mn-cs"/>
      </a:defRPr>
    </a:lvl7pPr>
    <a:lvl8pPr marL="3447151" algn="l" defTabSz="984900" rtl="0" eaLnBrk="1" latinLnBrk="0" hangingPunct="1">
      <a:defRPr kumimoji="1" sz="1939" kern="1200">
        <a:solidFill>
          <a:schemeClr val="tx1"/>
        </a:solidFill>
        <a:latin typeface="+mn-lt"/>
        <a:ea typeface="+mn-ea"/>
        <a:cs typeface="+mn-cs"/>
      </a:defRPr>
    </a:lvl8pPr>
    <a:lvl9pPr marL="3939601" algn="l" defTabSz="984900" rtl="0" eaLnBrk="1" latinLnBrk="0" hangingPunct="1">
      <a:defRPr kumimoji="1" sz="1939"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5241502A-382F-4464-9C59-07DAD6A237A3}">
          <p14:sldIdLst>
            <p14:sldId id="256"/>
            <p14:sldId id="257"/>
            <p14:sldId id="258"/>
            <p14:sldId id="259"/>
            <p14:sldId id="262"/>
            <p14:sldId id="266"/>
            <p14:sldId id="26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F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69" autoAdjust="0"/>
    <p:restoredTop sz="91367" autoAdjust="0"/>
  </p:normalViewPr>
  <p:slideViewPr>
    <p:cSldViewPr snapToGrid="0">
      <p:cViewPr>
        <p:scale>
          <a:sx n="70" d="100"/>
          <a:sy n="70" d="100"/>
        </p:scale>
        <p:origin x="107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6" rIns="91434"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34" tIns="45716" rIns="91434" bIns="45716" rtlCol="0"/>
          <a:lstStyle>
            <a:lvl1pPr algn="r">
              <a:defRPr sz="1200"/>
            </a:lvl1pPr>
          </a:lstStyle>
          <a:p>
            <a:fld id="{A742E72A-9A09-4EDE-84AD-8BF6B2DD2ADC}" type="datetimeFigureOut">
              <a:rPr kumimoji="1" lang="ja-JP" altLang="en-US" smtClean="0"/>
              <a:t>2018/8/28</a:t>
            </a:fld>
            <a:endParaRPr kumimoji="1" lang="ja-JP" altLang="en-US"/>
          </a:p>
        </p:txBody>
      </p:sp>
      <p:sp>
        <p:nvSpPr>
          <p:cNvPr id="4" name="フッター プレースホルダー 3"/>
          <p:cNvSpPr>
            <a:spLocks noGrp="1"/>
          </p:cNvSpPr>
          <p:nvPr>
            <p:ph type="ftr" sz="quarter" idx="2"/>
          </p:nvPr>
        </p:nvSpPr>
        <p:spPr>
          <a:xfrm>
            <a:off x="1" y="9377364"/>
            <a:ext cx="2919413" cy="495300"/>
          </a:xfrm>
          <a:prstGeom prst="rect">
            <a:avLst/>
          </a:prstGeom>
        </p:spPr>
        <p:txBody>
          <a:bodyPr vert="horz" lIns="91434" tIns="45716" rIns="91434"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7364"/>
            <a:ext cx="2919412" cy="495300"/>
          </a:xfrm>
          <a:prstGeom prst="rect">
            <a:avLst/>
          </a:prstGeom>
        </p:spPr>
        <p:txBody>
          <a:bodyPr vert="horz" lIns="91434" tIns="45716" rIns="91434" bIns="45716" rtlCol="0" anchor="b"/>
          <a:lstStyle>
            <a:lvl1pPr algn="r">
              <a:defRPr sz="1200"/>
            </a:lvl1pPr>
          </a:lstStyle>
          <a:p>
            <a:fld id="{721678CC-30C7-4B41-9683-EC413798197C}" type="slidenum">
              <a:rPr kumimoji="1" lang="ja-JP" altLang="en-US" smtClean="0"/>
              <a:t>‹#›</a:t>
            </a:fld>
            <a:endParaRPr kumimoji="1" lang="ja-JP" altLang="en-US"/>
          </a:p>
        </p:txBody>
      </p:sp>
    </p:spTree>
    <p:extLst>
      <p:ext uri="{BB962C8B-B14F-4D97-AF65-F5344CB8AC3E}">
        <p14:creationId xmlns:p14="http://schemas.microsoft.com/office/powerpoint/2010/main" val="2314834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5348"/>
          </a:xfrm>
          <a:prstGeom prst="rect">
            <a:avLst/>
          </a:prstGeom>
        </p:spPr>
        <p:txBody>
          <a:bodyPr vert="horz" lIns="91434" tIns="45716" rIns="91434"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5348"/>
          </a:xfrm>
          <a:prstGeom prst="rect">
            <a:avLst/>
          </a:prstGeom>
        </p:spPr>
        <p:txBody>
          <a:bodyPr vert="horz" lIns="91434" tIns="45716" rIns="91434" bIns="45716" rtlCol="0"/>
          <a:lstStyle>
            <a:lvl1pPr algn="r">
              <a:defRPr sz="1200"/>
            </a:lvl1pPr>
          </a:lstStyle>
          <a:p>
            <a:fld id="{4D17EEF7-5238-4ED6-9ADE-EF48A2D78E52}" type="datetimeFigureOut">
              <a:rPr kumimoji="1" lang="ja-JP" altLang="en-US" smtClean="0"/>
              <a:t>2018/8/28</a:t>
            </a:fld>
            <a:endParaRPr kumimoji="1" lang="ja-JP" altLang="en-US"/>
          </a:p>
        </p:txBody>
      </p:sp>
      <p:sp>
        <p:nvSpPr>
          <p:cNvPr id="4" name="スライド イメージ プレースホルダー 3"/>
          <p:cNvSpPr>
            <a:spLocks noGrp="1" noRot="1" noChangeAspect="1"/>
          </p:cNvSpPr>
          <p:nvPr>
            <p:ph type="sldImg" idx="2"/>
          </p:nvPr>
        </p:nvSpPr>
        <p:spPr>
          <a:xfrm>
            <a:off x="1008063" y="1233488"/>
            <a:ext cx="4719637" cy="3332162"/>
          </a:xfrm>
          <a:prstGeom prst="rect">
            <a:avLst/>
          </a:prstGeom>
          <a:noFill/>
          <a:ln w="12700">
            <a:solidFill>
              <a:prstClr val="black"/>
            </a:solidFill>
          </a:ln>
        </p:spPr>
        <p:txBody>
          <a:bodyPr vert="horz" lIns="91434" tIns="45716" rIns="91434" bIns="45716" rtlCol="0" anchor="ctr"/>
          <a:lstStyle/>
          <a:p>
            <a:endParaRPr lang="ja-JP" altLang="en-US"/>
          </a:p>
        </p:txBody>
      </p:sp>
      <p:sp>
        <p:nvSpPr>
          <p:cNvPr id="5" name="ノート プレースホルダー 4"/>
          <p:cNvSpPr>
            <a:spLocks noGrp="1"/>
          </p:cNvSpPr>
          <p:nvPr>
            <p:ph type="body" sz="quarter" idx="3"/>
          </p:nvPr>
        </p:nvSpPr>
        <p:spPr>
          <a:xfrm>
            <a:off x="673577" y="4751220"/>
            <a:ext cx="5388610" cy="3887361"/>
          </a:xfrm>
          <a:prstGeom prst="rect">
            <a:avLst/>
          </a:prstGeom>
        </p:spPr>
        <p:txBody>
          <a:bodyPr vert="horz" lIns="91434" tIns="45716" rIns="91434"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7317"/>
            <a:ext cx="2918831" cy="495347"/>
          </a:xfrm>
          <a:prstGeom prst="rect">
            <a:avLst/>
          </a:prstGeom>
        </p:spPr>
        <p:txBody>
          <a:bodyPr vert="horz" lIns="91434" tIns="45716" rIns="91434"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7317"/>
            <a:ext cx="2918831" cy="495347"/>
          </a:xfrm>
          <a:prstGeom prst="rect">
            <a:avLst/>
          </a:prstGeom>
        </p:spPr>
        <p:txBody>
          <a:bodyPr vert="horz" lIns="91434" tIns="45716" rIns="91434" bIns="45716" rtlCol="0" anchor="b"/>
          <a:lstStyle>
            <a:lvl1pPr algn="r">
              <a:defRPr sz="1200"/>
            </a:lvl1pPr>
          </a:lstStyle>
          <a:p>
            <a:fld id="{3F11B096-5FF9-4310-A043-E0566AA5EE8C}" type="slidenum">
              <a:rPr kumimoji="1" lang="ja-JP" altLang="en-US" smtClean="0"/>
              <a:t>‹#›</a:t>
            </a:fld>
            <a:endParaRPr kumimoji="1" lang="ja-JP" altLang="en-US"/>
          </a:p>
        </p:txBody>
      </p:sp>
    </p:spTree>
    <p:extLst>
      <p:ext uri="{BB962C8B-B14F-4D97-AF65-F5344CB8AC3E}">
        <p14:creationId xmlns:p14="http://schemas.microsoft.com/office/powerpoint/2010/main" val="2227790621"/>
      </p:ext>
    </p:extLst>
  </p:cSld>
  <p:clrMap bg1="lt1" tx1="dk1" bg2="lt2" tx2="dk2" accent1="accent1" accent2="accent2" accent3="accent3" accent4="accent4" accent5="accent5" accent6="accent6" hlink="hlink" folHlink="folHlink"/>
  <p:notesStyle>
    <a:lvl1pPr marL="0" algn="l" defTabSz="984900" rtl="0" eaLnBrk="1" latinLnBrk="0" hangingPunct="1">
      <a:defRPr kumimoji="1" sz="1293" kern="1200">
        <a:solidFill>
          <a:schemeClr val="tx1"/>
        </a:solidFill>
        <a:latin typeface="+mn-lt"/>
        <a:ea typeface="+mn-ea"/>
        <a:cs typeface="+mn-cs"/>
      </a:defRPr>
    </a:lvl1pPr>
    <a:lvl2pPr marL="492450" algn="l" defTabSz="984900" rtl="0" eaLnBrk="1" latinLnBrk="0" hangingPunct="1">
      <a:defRPr kumimoji="1" sz="1293" kern="1200">
        <a:solidFill>
          <a:schemeClr val="tx1"/>
        </a:solidFill>
        <a:latin typeface="+mn-lt"/>
        <a:ea typeface="+mn-ea"/>
        <a:cs typeface="+mn-cs"/>
      </a:defRPr>
    </a:lvl2pPr>
    <a:lvl3pPr marL="984900" algn="l" defTabSz="984900" rtl="0" eaLnBrk="1" latinLnBrk="0" hangingPunct="1">
      <a:defRPr kumimoji="1" sz="1293" kern="1200">
        <a:solidFill>
          <a:schemeClr val="tx1"/>
        </a:solidFill>
        <a:latin typeface="+mn-lt"/>
        <a:ea typeface="+mn-ea"/>
        <a:cs typeface="+mn-cs"/>
      </a:defRPr>
    </a:lvl3pPr>
    <a:lvl4pPr marL="1477350" algn="l" defTabSz="984900" rtl="0" eaLnBrk="1" latinLnBrk="0" hangingPunct="1">
      <a:defRPr kumimoji="1" sz="1293" kern="1200">
        <a:solidFill>
          <a:schemeClr val="tx1"/>
        </a:solidFill>
        <a:latin typeface="+mn-lt"/>
        <a:ea typeface="+mn-ea"/>
        <a:cs typeface="+mn-cs"/>
      </a:defRPr>
    </a:lvl4pPr>
    <a:lvl5pPr marL="1969800" algn="l" defTabSz="984900" rtl="0" eaLnBrk="1" latinLnBrk="0" hangingPunct="1">
      <a:defRPr kumimoji="1" sz="1293" kern="1200">
        <a:solidFill>
          <a:schemeClr val="tx1"/>
        </a:solidFill>
        <a:latin typeface="+mn-lt"/>
        <a:ea typeface="+mn-ea"/>
        <a:cs typeface="+mn-cs"/>
      </a:defRPr>
    </a:lvl5pPr>
    <a:lvl6pPr marL="2462251" algn="l" defTabSz="984900" rtl="0" eaLnBrk="1" latinLnBrk="0" hangingPunct="1">
      <a:defRPr kumimoji="1" sz="1293" kern="1200">
        <a:solidFill>
          <a:schemeClr val="tx1"/>
        </a:solidFill>
        <a:latin typeface="+mn-lt"/>
        <a:ea typeface="+mn-ea"/>
        <a:cs typeface="+mn-cs"/>
      </a:defRPr>
    </a:lvl6pPr>
    <a:lvl7pPr marL="2954701" algn="l" defTabSz="984900" rtl="0" eaLnBrk="1" latinLnBrk="0" hangingPunct="1">
      <a:defRPr kumimoji="1" sz="1293" kern="1200">
        <a:solidFill>
          <a:schemeClr val="tx1"/>
        </a:solidFill>
        <a:latin typeface="+mn-lt"/>
        <a:ea typeface="+mn-ea"/>
        <a:cs typeface="+mn-cs"/>
      </a:defRPr>
    </a:lvl7pPr>
    <a:lvl8pPr marL="3447151" algn="l" defTabSz="984900" rtl="0" eaLnBrk="1" latinLnBrk="0" hangingPunct="1">
      <a:defRPr kumimoji="1" sz="1293" kern="1200">
        <a:solidFill>
          <a:schemeClr val="tx1"/>
        </a:solidFill>
        <a:latin typeface="+mn-lt"/>
        <a:ea typeface="+mn-ea"/>
        <a:cs typeface="+mn-cs"/>
      </a:defRPr>
    </a:lvl8pPr>
    <a:lvl9pPr marL="3939601" algn="l" defTabSz="984900" rtl="0" eaLnBrk="1" latinLnBrk="0" hangingPunct="1">
      <a:defRPr kumimoji="1" sz="129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8063" y="1233488"/>
            <a:ext cx="4719637" cy="333216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F11B096-5FF9-4310-A043-E0566AA5EE8C}" type="slidenum">
              <a:rPr kumimoji="1" lang="ja-JP" altLang="en-US" smtClean="0"/>
              <a:t>1</a:t>
            </a:fld>
            <a:endParaRPr kumimoji="1" lang="ja-JP" altLang="en-US"/>
          </a:p>
        </p:txBody>
      </p:sp>
    </p:spTree>
    <p:extLst>
      <p:ext uri="{BB962C8B-B14F-4D97-AF65-F5344CB8AC3E}">
        <p14:creationId xmlns:p14="http://schemas.microsoft.com/office/powerpoint/2010/main" val="3441741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8063" y="1233488"/>
            <a:ext cx="4719637" cy="3332162"/>
          </a:xfrm>
        </p:spPr>
      </p:sp>
      <p:sp>
        <p:nvSpPr>
          <p:cNvPr id="3" name="ノート プレースホルダー 2"/>
          <p:cNvSpPr>
            <a:spLocks noGrp="1"/>
          </p:cNvSpPr>
          <p:nvPr>
            <p:ph type="body" idx="1"/>
          </p:nvPr>
        </p:nvSpPr>
        <p:spPr/>
        <p:txBody>
          <a:bodyPr/>
          <a:lstStyle/>
          <a:p>
            <a:r>
              <a:rPr kumimoji="1" lang="ja-JP" altLang="en-US" dirty="0" smtClean="0"/>
              <a:t>平成</a:t>
            </a:r>
            <a:r>
              <a:rPr kumimoji="1" lang="en-US" altLang="ja-JP" dirty="0" smtClean="0"/>
              <a:t>30</a:t>
            </a:r>
            <a:r>
              <a:rPr kumimoji="1" lang="ja-JP" altLang="en-US" smtClean="0"/>
              <a:t>年度予算は修正すべき？</a:t>
            </a:r>
            <a:endParaRPr kumimoji="1" lang="ja-JP" altLang="en-US"/>
          </a:p>
        </p:txBody>
      </p:sp>
      <p:sp>
        <p:nvSpPr>
          <p:cNvPr id="4" name="スライド番号プレースホルダー 3"/>
          <p:cNvSpPr>
            <a:spLocks noGrp="1"/>
          </p:cNvSpPr>
          <p:nvPr>
            <p:ph type="sldNum" sz="quarter" idx="10"/>
          </p:nvPr>
        </p:nvSpPr>
        <p:spPr/>
        <p:txBody>
          <a:bodyPr/>
          <a:lstStyle/>
          <a:p>
            <a:fld id="{3F11B096-5FF9-4310-A043-E0566AA5EE8C}" type="slidenum">
              <a:rPr kumimoji="1" lang="ja-JP" altLang="en-US" smtClean="0"/>
              <a:t>2</a:t>
            </a:fld>
            <a:endParaRPr kumimoji="1" lang="ja-JP" altLang="en-US"/>
          </a:p>
        </p:txBody>
      </p:sp>
    </p:spTree>
    <p:extLst>
      <p:ext uri="{BB962C8B-B14F-4D97-AF65-F5344CB8AC3E}">
        <p14:creationId xmlns:p14="http://schemas.microsoft.com/office/powerpoint/2010/main" val="1085877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8063" y="1233488"/>
            <a:ext cx="4719637" cy="333216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F11B096-5FF9-4310-A043-E0566AA5EE8C}" type="slidenum">
              <a:rPr kumimoji="1" lang="ja-JP" altLang="en-US" smtClean="0"/>
              <a:t>4</a:t>
            </a:fld>
            <a:endParaRPr kumimoji="1" lang="ja-JP" altLang="en-US"/>
          </a:p>
        </p:txBody>
      </p:sp>
    </p:spTree>
    <p:extLst>
      <p:ext uri="{BB962C8B-B14F-4D97-AF65-F5344CB8AC3E}">
        <p14:creationId xmlns:p14="http://schemas.microsoft.com/office/powerpoint/2010/main" val="154862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8063" y="1233488"/>
            <a:ext cx="4719637" cy="333216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F11B096-5FF9-4310-A043-E0566AA5EE8C}" type="slidenum">
              <a:rPr kumimoji="1" lang="ja-JP" altLang="en-US" smtClean="0"/>
              <a:t>5</a:t>
            </a:fld>
            <a:endParaRPr kumimoji="1" lang="ja-JP" altLang="en-US"/>
          </a:p>
        </p:txBody>
      </p:sp>
    </p:spTree>
    <p:extLst>
      <p:ext uri="{BB962C8B-B14F-4D97-AF65-F5344CB8AC3E}">
        <p14:creationId xmlns:p14="http://schemas.microsoft.com/office/powerpoint/2010/main" val="594029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8063" y="1233488"/>
            <a:ext cx="4719637" cy="333216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F11B096-5FF9-4310-A043-E0566AA5EE8C}" type="slidenum">
              <a:rPr kumimoji="1" lang="ja-JP" altLang="en-US" smtClean="0"/>
              <a:t>6</a:t>
            </a:fld>
            <a:endParaRPr kumimoji="1" lang="ja-JP" altLang="en-US"/>
          </a:p>
        </p:txBody>
      </p:sp>
    </p:spTree>
    <p:extLst>
      <p:ext uri="{BB962C8B-B14F-4D97-AF65-F5344CB8AC3E}">
        <p14:creationId xmlns:p14="http://schemas.microsoft.com/office/powerpoint/2010/main" val="1312053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11332" y="-10669"/>
            <a:ext cx="12274165" cy="8662100"/>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13349" y="3029602"/>
            <a:ext cx="7799306" cy="2074264"/>
          </a:xfrm>
        </p:spPr>
        <p:txBody>
          <a:bodyPr anchor="b">
            <a:noAutofit/>
          </a:bodyPr>
          <a:lstStyle>
            <a:lvl1pPr algn="r">
              <a:defRPr sz="6804">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13349" y="5103864"/>
            <a:ext cx="7799306" cy="1382042"/>
          </a:xfrm>
        </p:spPr>
        <p:txBody>
          <a:bodyPr anchor="t"/>
          <a:lstStyle>
            <a:lvl1pPr marL="0" indent="0" algn="r">
              <a:buNone/>
              <a:defRPr>
                <a:solidFill>
                  <a:schemeClr val="tx1">
                    <a:lumMod val="50000"/>
                    <a:lumOff val="50000"/>
                  </a:schemeClr>
                </a:solidFill>
              </a:defRPr>
            </a:lvl1pPr>
            <a:lvl2pPr marL="576072" indent="0" algn="ctr">
              <a:buNone/>
              <a:defRPr>
                <a:solidFill>
                  <a:schemeClr val="tx1">
                    <a:tint val="75000"/>
                  </a:schemeClr>
                </a:solidFill>
              </a:defRPr>
            </a:lvl2pPr>
            <a:lvl3pPr marL="1152144" indent="0" algn="ctr">
              <a:buNone/>
              <a:defRPr>
                <a:solidFill>
                  <a:schemeClr val="tx1">
                    <a:tint val="75000"/>
                  </a:schemeClr>
                </a:solidFill>
              </a:defRPr>
            </a:lvl3pPr>
            <a:lvl4pPr marL="1728216" indent="0" algn="ctr">
              <a:buNone/>
              <a:defRPr>
                <a:solidFill>
                  <a:schemeClr val="tx1">
                    <a:tint val="75000"/>
                  </a:schemeClr>
                </a:solidFill>
              </a:defRPr>
            </a:lvl4pPr>
            <a:lvl5pPr marL="2304288" indent="0" algn="ctr">
              <a:buNone/>
              <a:defRPr>
                <a:solidFill>
                  <a:schemeClr val="tx1">
                    <a:tint val="75000"/>
                  </a:schemeClr>
                </a:solidFill>
              </a:defRPr>
            </a:lvl5pPr>
            <a:lvl6pPr marL="2880360" indent="0" algn="ctr">
              <a:buNone/>
              <a:defRPr>
                <a:solidFill>
                  <a:schemeClr val="tx1">
                    <a:tint val="75000"/>
                  </a:schemeClr>
                </a:solidFill>
              </a:defRPr>
            </a:lvl6pPr>
            <a:lvl7pPr marL="3456432" indent="0" algn="ctr">
              <a:buNone/>
              <a:defRPr>
                <a:solidFill>
                  <a:schemeClr val="tx1">
                    <a:tint val="75000"/>
                  </a:schemeClr>
                </a:solidFill>
              </a:defRPr>
            </a:lvl7pPr>
            <a:lvl8pPr marL="4032504" indent="0" algn="ctr">
              <a:buNone/>
              <a:defRPr>
                <a:solidFill>
                  <a:schemeClr val="tx1">
                    <a:tint val="75000"/>
                  </a:schemeClr>
                </a:solidFill>
              </a:defRPr>
            </a:lvl8pPr>
            <a:lvl9pPr marL="4608576"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BC536E1-7FAF-48C6-B306-14D4B3E6BA1C}" type="datetimeFigureOut">
              <a:rPr kumimoji="1" lang="ja-JP" altLang="en-US" smtClean="0"/>
              <a:t>2018/8/28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55AF58-FB1E-4A03-A555-249AA4299BCB}" type="slidenum">
              <a:rPr kumimoji="1" lang="ja-JP" altLang="en-US" smtClean="0"/>
              <a:t>‹#›</a:t>
            </a:fld>
            <a:endParaRPr kumimoji="1" lang="ja-JP" altLang="en-US"/>
          </a:p>
        </p:txBody>
      </p:sp>
    </p:spTree>
    <p:extLst>
      <p:ext uri="{BB962C8B-B14F-4D97-AF65-F5344CB8AC3E}">
        <p14:creationId xmlns:p14="http://schemas.microsoft.com/office/powerpoint/2010/main" val="2291488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80" cy="4288379"/>
          </a:xfrm>
        </p:spPr>
        <p:txBody>
          <a:bodyPr anchor="ctr">
            <a:normAutofit/>
          </a:bodyPr>
          <a:lstStyle>
            <a:lvl1pPr algn="l">
              <a:defRPr sz="5544"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15975" y="5632497"/>
            <a:ext cx="8496680" cy="1979340"/>
          </a:xfrm>
        </p:spPr>
        <p:txBody>
          <a:bodyPr anchor="ctr">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BC536E1-7FAF-48C6-B306-14D4B3E6BA1C}" type="datetimeFigureOut">
              <a:rPr kumimoji="1" lang="ja-JP" altLang="en-US" smtClean="0"/>
              <a:t>2018/8/28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55AF58-FB1E-4A03-A555-249AA4299BCB}" type="slidenum">
              <a:rPr kumimoji="1" lang="ja-JP" altLang="en-US" smtClean="0"/>
              <a:t>‹#›</a:t>
            </a:fld>
            <a:endParaRPr kumimoji="1" lang="ja-JP" altLang="en-US"/>
          </a:p>
        </p:txBody>
      </p:sp>
    </p:spTree>
    <p:extLst>
      <p:ext uri="{BB962C8B-B14F-4D97-AF65-F5344CB8AC3E}">
        <p14:creationId xmlns:p14="http://schemas.microsoft.com/office/powerpoint/2010/main" val="4176491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037216" y="768068"/>
            <a:ext cx="8127869" cy="3808336"/>
          </a:xfrm>
        </p:spPr>
        <p:txBody>
          <a:bodyPr anchor="ctr">
            <a:normAutofit/>
          </a:bodyPr>
          <a:lstStyle>
            <a:lvl1pPr algn="l">
              <a:defRPr sz="5544"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473834" y="4576404"/>
            <a:ext cx="7254633" cy="480042"/>
          </a:xfrm>
        </p:spPr>
        <p:txBody>
          <a:bodyPr anchor="ctr">
            <a:noAutofit/>
          </a:bodyPr>
          <a:lstStyle>
            <a:lvl1pPr marL="0" indent="0">
              <a:buFontTx/>
              <a:buNone/>
              <a:defRPr sz="2016">
                <a:solidFill>
                  <a:schemeClr val="tx1">
                    <a:lumMod val="50000"/>
                    <a:lumOff val="50000"/>
                  </a:schemeClr>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815973" y="5632497"/>
            <a:ext cx="8496681" cy="1979340"/>
          </a:xfrm>
        </p:spPr>
        <p:txBody>
          <a:bodyPr anchor="ctr">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BC536E1-7FAF-48C6-B306-14D4B3E6BA1C}" type="datetimeFigureOut">
              <a:rPr kumimoji="1" lang="ja-JP" altLang="en-US" smtClean="0"/>
              <a:t>2018/8/28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55AF58-FB1E-4A03-A555-249AA4299BCB}" type="slidenum">
              <a:rPr kumimoji="1" lang="ja-JP" altLang="en-US" smtClean="0"/>
              <a:t>‹#›</a:t>
            </a:fld>
            <a:endParaRPr kumimoji="1" lang="ja-JP" altLang="en-US"/>
          </a:p>
        </p:txBody>
      </p:sp>
      <p:sp>
        <p:nvSpPr>
          <p:cNvPr id="24" name="TextBox 23"/>
          <p:cNvSpPr txBox="1"/>
          <p:nvPr/>
        </p:nvSpPr>
        <p:spPr>
          <a:xfrm>
            <a:off x="646129" y="995840"/>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032077" y="3636927"/>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87644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815973" y="2434215"/>
            <a:ext cx="8496681" cy="3270160"/>
          </a:xfrm>
        </p:spPr>
        <p:txBody>
          <a:bodyPr anchor="b">
            <a:normAutofit/>
          </a:bodyPr>
          <a:lstStyle>
            <a:lvl1pPr algn="l">
              <a:defRPr sz="5544"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BC536E1-7FAF-48C6-B306-14D4B3E6BA1C}" type="datetimeFigureOut">
              <a:rPr kumimoji="1" lang="ja-JP" altLang="en-US" smtClean="0"/>
              <a:t>2018/8/28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55AF58-FB1E-4A03-A555-249AA4299BCB}" type="slidenum">
              <a:rPr kumimoji="1" lang="ja-JP" altLang="en-US" smtClean="0"/>
              <a:t>‹#›</a:t>
            </a:fld>
            <a:endParaRPr kumimoji="1" lang="ja-JP" altLang="en-US"/>
          </a:p>
        </p:txBody>
      </p:sp>
    </p:spTree>
    <p:extLst>
      <p:ext uri="{BB962C8B-B14F-4D97-AF65-F5344CB8AC3E}">
        <p14:creationId xmlns:p14="http://schemas.microsoft.com/office/powerpoint/2010/main" val="28384627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037216" y="768068"/>
            <a:ext cx="8127869" cy="3808336"/>
          </a:xfrm>
        </p:spPr>
        <p:txBody>
          <a:bodyPr anchor="ctr">
            <a:normAutofit/>
          </a:bodyPr>
          <a:lstStyle>
            <a:lvl1pPr algn="l">
              <a:defRPr sz="5544"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815971" y="5056446"/>
            <a:ext cx="8496682" cy="647929"/>
          </a:xfrm>
        </p:spPr>
        <p:txBody>
          <a:bodyPr anchor="b">
            <a:noAutofit/>
          </a:bodyPr>
          <a:lstStyle>
            <a:lvl1pPr marL="0" indent="0">
              <a:buFontTx/>
              <a:buNone/>
              <a:defRPr sz="3024">
                <a:solidFill>
                  <a:schemeClr val="tx1">
                    <a:lumMod val="75000"/>
                    <a:lumOff val="25000"/>
                  </a:schemeClr>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BC536E1-7FAF-48C6-B306-14D4B3E6BA1C}" type="datetimeFigureOut">
              <a:rPr kumimoji="1" lang="ja-JP" altLang="en-US" smtClean="0"/>
              <a:t>2018/8/28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55AF58-FB1E-4A03-A555-249AA4299BCB}" type="slidenum">
              <a:rPr kumimoji="1" lang="ja-JP" altLang="en-US" smtClean="0"/>
              <a:t>‹#›</a:t>
            </a:fld>
            <a:endParaRPr kumimoji="1" lang="ja-JP" altLang="en-US"/>
          </a:p>
        </p:txBody>
      </p:sp>
      <p:sp>
        <p:nvSpPr>
          <p:cNvPr id="24" name="TextBox 23"/>
          <p:cNvSpPr txBox="1"/>
          <p:nvPr/>
        </p:nvSpPr>
        <p:spPr>
          <a:xfrm>
            <a:off x="646129" y="995840"/>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032077" y="3636927"/>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90785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824339" y="768068"/>
            <a:ext cx="8488315" cy="3808336"/>
          </a:xfrm>
        </p:spPr>
        <p:txBody>
          <a:bodyPr anchor="ctr">
            <a:normAutofit/>
          </a:bodyPr>
          <a:lstStyle>
            <a:lvl1pPr algn="l">
              <a:defRPr sz="5544"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815971" y="5056446"/>
            <a:ext cx="8496682" cy="647929"/>
          </a:xfrm>
        </p:spPr>
        <p:txBody>
          <a:bodyPr anchor="b">
            <a:noAutofit/>
          </a:bodyPr>
          <a:lstStyle>
            <a:lvl1pPr marL="0" indent="0">
              <a:buFontTx/>
              <a:buNone/>
              <a:defRPr sz="3024">
                <a:solidFill>
                  <a:schemeClr val="accent1"/>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BC536E1-7FAF-48C6-B306-14D4B3E6BA1C}" type="datetimeFigureOut">
              <a:rPr kumimoji="1" lang="ja-JP" altLang="en-US" smtClean="0"/>
              <a:t>2018/8/28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55AF58-FB1E-4A03-A555-249AA4299BCB}" type="slidenum">
              <a:rPr kumimoji="1" lang="ja-JP" altLang="en-US" smtClean="0"/>
              <a:t>‹#›</a:t>
            </a:fld>
            <a:endParaRPr kumimoji="1" lang="ja-JP" altLang="en-US"/>
          </a:p>
        </p:txBody>
      </p:sp>
    </p:spTree>
    <p:extLst>
      <p:ext uri="{BB962C8B-B14F-4D97-AF65-F5344CB8AC3E}">
        <p14:creationId xmlns:p14="http://schemas.microsoft.com/office/powerpoint/2010/main" val="2946773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BC536E1-7FAF-48C6-B306-14D4B3E6BA1C}" type="datetimeFigureOut">
              <a:rPr kumimoji="1" lang="ja-JP" altLang="en-US" smtClean="0"/>
              <a:t>2018/8/28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55AF58-FB1E-4A03-A555-249AA4299BCB}" type="slidenum">
              <a:rPr kumimoji="1" lang="ja-JP" altLang="en-US" smtClean="0"/>
              <a:t>‹#›</a:t>
            </a:fld>
            <a:endParaRPr kumimoji="1" lang="ja-JP" altLang="en-US"/>
          </a:p>
        </p:txBody>
      </p:sp>
    </p:spTree>
    <p:extLst>
      <p:ext uri="{BB962C8B-B14F-4D97-AF65-F5344CB8AC3E}">
        <p14:creationId xmlns:p14="http://schemas.microsoft.com/office/powerpoint/2010/main" val="41486222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00881" y="768068"/>
            <a:ext cx="1310181" cy="6616586"/>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15974" y="768068"/>
            <a:ext cx="6953759" cy="6616586"/>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BC536E1-7FAF-48C6-B306-14D4B3E6BA1C}" type="datetimeFigureOut">
              <a:rPr kumimoji="1" lang="ja-JP" altLang="en-US" smtClean="0"/>
              <a:t>2018/8/28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55AF58-FB1E-4A03-A555-249AA4299BCB}" type="slidenum">
              <a:rPr kumimoji="1" lang="ja-JP" altLang="en-US" smtClean="0"/>
              <a:t>‹#›</a:t>
            </a:fld>
            <a:endParaRPr kumimoji="1" lang="ja-JP" altLang="en-US"/>
          </a:p>
        </p:txBody>
      </p:sp>
    </p:spTree>
    <p:extLst>
      <p:ext uri="{BB962C8B-B14F-4D97-AF65-F5344CB8AC3E}">
        <p14:creationId xmlns:p14="http://schemas.microsoft.com/office/powerpoint/2010/main" val="2086249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BC536E1-7FAF-48C6-B306-14D4B3E6BA1C}" type="datetimeFigureOut">
              <a:rPr kumimoji="1" lang="ja-JP" altLang="en-US" smtClean="0"/>
              <a:t>2018/8/28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55AF58-FB1E-4A03-A555-249AA4299BCB}" type="slidenum">
              <a:rPr kumimoji="1" lang="ja-JP" altLang="en-US" smtClean="0"/>
              <a:t>‹#›</a:t>
            </a:fld>
            <a:endParaRPr kumimoji="1" lang="ja-JP" altLang="en-US"/>
          </a:p>
        </p:txBody>
      </p:sp>
    </p:spTree>
    <p:extLst>
      <p:ext uri="{BB962C8B-B14F-4D97-AF65-F5344CB8AC3E}">
        <p14:creationId xmlns:p14="http://schemas.microsoft.com/office/powerpoint/2010/main" val="3048564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15973" y="3402969"/>
            <a:ext cx="8496681" cy="2301408"/>
          </a:xfrm>
        </p:spPr>
        <p:txBody>
          <a:bodyPr anchor="b"/>
          <a:lstStyle>
            <a:lvl1pPr algn="l">
              <a:defRPr sz="504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15973" y="5704375"/>
            <a:ext cx="8496681" cy="1084064"/>
          </a:xfrm>
        </p:spPr>
        <p:txBody>
          <a:bodyPr anchor="t"/>
          <a:lstStyle>
            <a:lvl1pPr marL="0" indent="0" algn="l">
              <a:buNone/>
              <a:defRPr sz="2520">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BC536E1-7FAF-48C6-B306-14D4B3E6BA1C}" type="datetimeFigureOut">
              <a:rPr kumimoji="1" lang="ja-JP" altLang="en-US" smtClean="0"/>
              <a:t>2018/8/28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55AF58-FB1E-4A03-A555-249AA4299BCB}" type="slidenum">
              <a:rPr kumimoji="1" lang="ja-JP" altLang="en-US" smtClean="0"/>
              <a:t>‹#›</a:t>
            </a:fld>
            <a:endParaRPr kumimoji="1" lang="ja-JP" altLang="en-US"/>
          </a:p>
        </p:txBody>
      </p:sp>
    </p:spTree>
    <p:extLst>
      <p:ext uri="{BB962C8B-B14F-4D97-AF65-F5344CB8AC3E}">
        <p14:creationId xmlns:p14="http://schemas.microsoft.com/office/powerpoint/2010/main" val="3265273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80" cy="1664147"/>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15975" y="2722242"/>
            <a:ext cx="4133563" cy="4889593"/>
          </a:xfrm>
        </p:spPr>
        <p:txBody>
          <a:bodyPr>
            <a:normAutofit/>
          </a:bodyPr>
          <a:lstStyle>
            <a:lvl1pPr>
              <a:defRPr sz="2268"/>
            </a:lvl1pPr>
            <a:lvl2pPr>
              <a:defRPr sz="2016"/>
            </a:lvl2pPr>
            <a:lvl3pPr>
              <a:defRPr sz="1764"/>
            </a:lvl3pPr>
            <a:lvl4pPr>
              <a:defRPr sz="1512"/>
            </a:lvl4pPr>
            <a:lvl5pPr>
              <a:defRPr sz="1512"/>
            </a:lvl5pPr>
            <a:lvl6pPr>
              <a:defRPr sz="1512"/>
            </a:lvl6pPr>
            <a:lvl7pPr>
              <a:defRPr sz="1512"/>
            </a:lvl7pPr>
            <a:lvl8pPr>
              <a:defRPr sz="1512"/>
            </a:lvl8pPr>
            <a:lvl9pPr>
              <a:defRPr sz="1512"/>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179091" y="2722244"/>
            <a:ext cx="4133564" cy="4889595"/>
          </a:xfrm>
        </p:spPr>
        <p:txBody>
          <a:bodyPr>
            <a:normAutofit/>
          </a:bodyPr>
          <a:lstStyle>
            <a:lvl1pPr>
              <a:defRPr sz="2268"/>
            </a:lvl1pPr>
            <a:lvl2pPr>
              <a:defRPr sz="2016"/>
            </a:lvl2pPr>
            <a:lvl3pPr>
              <a:defRPr sz="1764"/>
            </a:lvl3pPr>
            <a:lvl4pPr>
              <a:defRPr sz="1512"/>
            </a:lvl4pPr>
            <a:lvl5pPr>
              <a:defRPr sz="1512"/>
            </a:lvl5pPr>
            <a:lvl6pPr>
              <a:defRPr sz="1512"/>
            </a:lvl6pPr>
            <a:lvl7pPr>
              <a:defRPr sz="1512"/>
            </a:lvl7pPr>
            <a:lvl8pPr>
              <a:defRPr sz="1512"/>
            </a:lvl8pPr>
            <a:lvl9pPr>
              <a:defRPr sz="1512"/>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BC536E1-7FAF-48C6-B306-14D4B3E6BA1C}" type="datetimeFigureOut">
              <a:rPr kumimoji="1" lang="ja-JP" altLang="en-US" smtClean="0"/>
              <a:t>2018/8/28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55AF58-FB1E-4A03-A555-249AA4299BCB}" type="slidenum">
              <a:rPr kumimoji="1" lang="ja-JP" altLang="en-US" smtClean="0"/>
              <a:t>‹#›</a:t>
            </a:fld>
            <a:endParaRPr kumimoji="1" lang="ja-JP" altLang="en-US"/>
          </a:p>
        </p:txBody>
      </p:sp>
    </p:spTree>
    <p:extLst>
      <p:ext uri="{BB962C8B-B14F-4D97-AF65-F5344CB8AC3E}">
        <p14:creationId xmlns:p14="http://schemas.microsoft.com/office/powerpoint/2010/main" val="2513373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78" cy="1664147"/>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15974" y="2722739"/>
            <a:ext cx="4136993" cy="726063"/>
          </a:xfrm>
        </p:spPr>
        <p:txBody>
          <a:bodyPr anchor="b">
            <a:noAutofit/>
          </a:bodyPr>
          <a:lstStyle>
            <a:lvl1pPr marL="0" indent="0">
              <a:buNone/>
              <a:defRPr sz="3024" b="0"/>
            </a:lvl1pPr>
            <a:lvl2pPr marL="576072" indent="0">
              <a:buNone/>
              <a:defRPr sz="2520" b="1"/>
            </a:lvl2pPr>
            <a:lvl3pPr marL="1152144" indent="0">
              <a:buNone/>
              <a:defRPr sz="2268" b="1"/>
            </a:lvl3pPr>
            <a:lvl4pPr marL="1728216" indent="0">
              <a:buNone/>
              <a:defRPr sz="2016" b="1"/>
            </a:lvl4pPr>
            <a:lvl5pPr marL="2304288" indent="0">
              <a:buNone/>
              <a:defRPr sz="2016" b="1"/>
            </a:lvl5pPr>
            <a:lvl6pPr marL="2880360" indent="0">
              <a:buNone/>
              <a:defRPr sz="2016" b="1"/>
            </a:lvl6pPr>
            <a:lvl7pPr marL="3456432" indent="0">
              <a:buNone/>
              <a:defRPr sz="2016" b="1"/>
            </a:lvl7pPr>
            <a:lvl8pPr marL="4032504" indent="0">
              <a:buNone/>
              <a:defRPr sz="2016" b="1"/>
            </a:lvl8pPr>
            <a:lvl9pPr marL="4608576" indent="0">
              <a:buNone/>
              <a:defRPr sz="2016" b="1"/>
            </a:lvl9pPr>
          </a:lstStyle>
          <a:p>
            <a:pPr lvl="0"/>
            <a:r>
              <a:rPr lang="ja-JP" altLang="en-US" smtClean="0"/>
              <a:t>マスター テキストの書式設定</a:t>
            </a:r>
          </a:p>
        </p:txBody>
      </p:sp>
      <p:sp>
        <p:nvSpPr>
          <p:cNvPr id="4" name="Content Placeholder 3"/>
          <p:cNvSpPr>
            <a:spLocks noGrp="1"/>
          </p:cNvSpPr>
          <p:nvPr>
            <p:ph sz="half" idx="2"/>
          </p:nvPr>
        </p:nvSpPr>
        <p:spPr>
          <a:xfrm>
            <a:off x="815974" y="3448804"/>
            <a:ext cx="4136993" cy="4163035"/>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175659" y="2722739"/>
            <a:ext cx="4136993" cy="726063"/>
          </a:xfrm>
        </p:spPr>
        <p:txBody>
          <a:bodyPr anchor="b">
            <a:noAutofit/>
          </a:bodyPr>
          <a:lstStyle>
            <a:lvl1pPr marL="0" indent="0">
              <a:buNone/>
              <a:defRPr sz="3024" b="0"/>
            </a:lvl1pPr>
            <a:lvl2pPr marL="576072" indent="0">
              <a:buNone/>
              <a:defRPr sz="2520" b="1"/>
            </a:lvl2pPr>
            <a:lvl3pPr marL="1152144" indent="0">
              <a:buNone/>
              <a:defRPr sz="2268" b="1"/>
            </a:lvl3pPr>
            <a:lvl4pPr marL="1728216" indent="0">
              <a:buNone/>
              <a:defRPr sz="2016" b="1"/>
            </a:lvl4pPr>
            <a:lvl5pPr marL="2304288" indent="0">
              <a:buNone/>
              <a:defRPr sz="2016" b="1"/>
            </a:lvl5pPr>
            <a:lvl6pPr marL="2880360" indent="0">
              <a:buNone/>
              <a:defRPr sz="2016" b="1"/>
            </a:lvl6pPr>
            <a:lvl7pPr marL="3456432" indent="0">
              <a:buNone/>
              <a:defRPr sz="2016" b="1"/>
            </a:lvl7pPr>
            <a:lvl8pPr marL="4032504" indent="0">
              <a:buNone/>
              <a:defRPr sz="2016" b="1"/>
            </a:lvl8pPr>
            <a:lvl9pPr marL="4608576" indent="0">
              <a:buNone/>
              <a:defRPr sz="2016" b="1"/>
            </a:lvl9pPr>
          </a:lstStyle>
          <a:p>
            <a:pPr lvl="0"/>
            <a:r>
              <a:rPr lang="ja-JP" altLang="en-US" smtClean="0"/>
              <a:t>マスター テキストの書式設定</a:t>
            </a:r>
          </a:p>
        </p:txBody>
      </p:sp>
      <p:sp>
        <p:nvSpPr>
          <p:cNvPr id="6" name="Content Placeholder 5"/>
          <p:cNvSpPr>
            <a:spLocks noGrp="1"/>
          </p:cNvSpPr>
          <p:nvPr>
            <p:ph sz="quarter" idx="4"/>
          </p:nvPr>
        </p:nvSpPr>
        <p:spPr>
          <a:xfrm>
            <a:off x="5175659" y="3448804"/>
            <a:ext cx="4136993" cy="4163035"/>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BC536E1-7FAF-48C6-B306-14D4B3E6BA1C}" type="datetimeFigureOut">
              <a:rPr kumimoji="1" lang="ja-JP" altLang="en-US" smtClean="0"/>
              <a:t>2018/8/28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855AF58-FB1E-4A03-A555-249AA4299BCB}" type="slidenum">
              <a:rPr kumimoji="1" lang="ja-JP" altLang="en-US" smtClean="0"/>
              <a:t>‹#›</a:t>
            </a:fld>
            <a:endParaRPr kumimoji="1" lang="ja-JP" altLang="en-US"/>
          </a:p>
        </p:txBody>
      </p:sp>
    </p:spTree>
    <p:extLst>
      <p:ext uri="{BB962C8B-B14F-4D97-AF65-F5344CB8AC3E}">
        <p14:creationId xmlns:p14="http://schemas.microsoft.com/office/powerpoint/2010/main" val="2481772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15974" y="768068"/>
            <a:ext cx="8496680" cy="1664147"/>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BC536E1-7FAF-48C6-B306-14D4B3E6BA1C}" type="datetimeFigureOut">
              <a:rPr kumimoji="1" lang="ja-JP" altLang="en-US" smtClean="0"/>
              <a:t>2018/8/28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855AF58-FB1E-4A03-A555-249AA4299BCB}" type="slidenum">
              <a:rPr kumimoji="1" lang="ja-JP" altLang="en-US" smtClean="0"/>
              <a:t>‹#›</a:t>
            </a:fld>
            <a:endParaRPr kumimoji="1" lang="ja-JP" altLang="en-US"/>
          </a:p>
        </p:txBody>
      </p:sp>
    </p:spTree>
    <p:extLst>
      <p:ext uri="{BB962C8B-B14F-4D97-AF65-F5344CB8AC3E}">
        <p14:creationId xmlns:p14="http://schemas.microsoft.com/office/powerpoint/2010/main" val="1529934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C536E1-7FAF-48C6-B306-14D4B3E6BA1C}" type="datetimeFigureOut">
              <a:rPr kumimoji="1" lang="ja-JP" altLang="en-US" smtClean="0"/>
              <a:t>2018/8/28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855AF58-FB1E-4A03-A555-249AA4299BCB}" type="slidenum">
              <a:rPr kumimoji="1" lang="ja-JP" altLang="en-US" smtClean="0"/>
              <a:t>‹#›</a:t>
            </a:fld>
            <a:endParaRPr kumimoji="1" lang="ja-JP" altLang="en-US"/>
          </a:p>
        </p:txBody>
      </p:sp>
    </p:spTree>
    <p:extLst>
      <p:ext uri="{BB962C8B-B14F-4D97-AF65-F5344CB8AC3E}">
        <p14:creationId xmlns:p14="http://schemas.microsoft.com/office/powerpoint/2010/main" val="174004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5974" y="1888172"/>
            <a:ext cx="3734775" cy="1610808"/>
          </a:xfrm>
        </p:spPr>
        <p:txBody>
          <a:bodyPr anchor="b">
            <a:normAutofit/>
          </a:bodyPr>
          <a:lstStyle>
            <a:lvl1pPr>
              <a:defRPr sz="252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80301" y="648782"/>
            <a:ext cx="4532352" cy="6963055"/>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15974" y="3498979"/>
            <a:ext cx="3734775" cy="3256286"/>
          </a:xfrm>
        </p:spPr>
        <p:txBody>
          <a:bodyPr>
            <a:normAutofit/>
          </a:bodyPr>
          <a:lstStyle>
            <a:lvl1pPr marL="0" indent="0">
              <a:buNone/>
              <a:defRPr sz="1764"/>
            </a:lvl1pPr>
            <a:lvl2pPr marL="432054" indent="0">
              <a:buNone/>
              <a:defRPr sz="1323"/>
            </a:lvl2pPr>
            <a:lvl3pPr marL="864108" indent="0">
              <a:buNone/>
              <a:defRPr sz="1134"/>
            </a:lvl3pPr>
            <a:lvl4pPr marL="1296162" indent="0">
              <a:buNone/>
              <a:defRPr sz="945"/>
            </a:lvl4pPr>
            <a:lvl5pPr marL="1728216" indent="0">
              <a:buNone/>
              <a:defRPr sz="945"/>
            </a:lvl5pPr>
            <a:lvl6pPr marL="2160270" indent="0">
              <a:buNone/>
              <a:defRPr sz="945"/>
            </a:lvl6pPr>
            <a:lvl7pPr marL="2592324" indent="0">
              <a:buNone/>
              <a:defRPr sz="945"/>
            </a:lvl7pPr>
            <a:lvl8pPr marL="3024378" indent="0">
              <a:buNone/>
              <a:defRPr sz="945"/>
            </a:lvl8pPr>
            <a:lvl9pPr marL="3456432" indent="0">
              <a:buNone/>
              <a:defRPr sz="94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BC536E1-7FAF-48C6-B306-14D4B3E6BA1C}" type="datetimeFigureOut">
              <a:rPr kumimoji="1" lang="ja-JP" altLang="en-US" smtClean="0"/>
              <a:t>2018/8/28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55AF58-FB1E-4A03-A555-249AA4299BCB}" type="slidenum">
              <a:rPr kumimoji="1" lang="ja-JP" altLang="en-US" smtClean="0"/>
              <a:t>‹#›</a:t>
            </a:fld>
            <a:endParaRPr kumimoji="1" lang="ja-JP" altLang="en-US"/>
          </a:p>
        </p:txBody>
      </p:sp>
    </p:spTree>
    <p:extLst>
      <p:ext uri="{BB962C8B-B14F-4D97-AF65-F5344CB8AC3E}">
        <p14:creationId xmlns:p14="http://schemas.microsoft.com/office/powerpoint/2010/main" val="4272384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15974" y="6048534"/>
            <a:ext cx="8496680" cy="714064"/>
          </a:xfrm>
        </p:spPr>
        <p:txBody>
          <a:bodyPr anchor="b">
            <a:normAutofit/>
          </a:bodyPr>
          <a:lstStyle>
            <a:lvl1pPr algn="l">
              <a:defRPr sz="3024"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815974" y="768068"/>
            <a:ext cx="8496680" cy="4845427"/>
          </a:xfrm>
        </p:spPr>
        <p:txBody>
          <a:bodyPr anchor="t">
            <a:normAutofit/>
          </a:bodyPr>
          <a:lstStyle>
            <a:lvl1pPr marL="0" indent="0" algn="ctr">
              <a:buNone/>
              <a:defRPr sz="2016"/>
            </a:lvl1pPr>
            <a:lvl2pPr marL="576072" indent="0">
              <a:buNone/>
              <a:defRPr sz="2016"/>
            </a:lvl2pPr>
            <a:lvl3pPr marL="1152144" indent="0">
              <a:buNone/>
              <a:defRPr sz="2016"/>
            </a:lvl3pPr>
            <a:lvl4pPr marL="1728216" indent="0">
              <a:buNone/>
              <a:defRPr sz="2016"/>
            </a:lvl4pPr>
            <a:lvl5pPr marL="2304288" indent="0">
              <a:buNone/>
              <a:defRPr sz="2016"/>
            </a:lvl5pPr>
            <a:lvl6pPr marL="2880360" indent="0">
              <a:buNone/>
              <a:defRPr sz="2016"/>
            </a:lvl6pPr>
            <a:lvl7pPr marL="3456432" indent="0">
              <a:buNone/>
              <a:defRPr sz="2016"/>
            </a:lvl7pPr>
            <a:lvl8pPr marL="4032504" indent="0">
              <a:buNone/>
              <a:defRPr sz="2016"/>
            </a:lvl8pPr>
            <a:lvl9pPr marL="4608576" indent="0">
              <a:buNone/>
              <a:defRPr sz="2016"/>
            </a:lvl9pPr>
          </a:lstStyle>
          <a:p>
            <a:r>
              <a:rPr lang="ja-JP" altLang="en-US" smtClean="0"/>
              <a:t>図を追加</a:t>
            </a:r>
            <a:endParaRPr lang="en-US" dirty="0"/>
          </a:p>
        </p:txBody>
      </p:sp>
      <p:sp>
        <p:nvSpPr>
          <p:cNvPr id="4" name="Text Placeholder 3"/>
          <p:cNvSpPr>
            <a:spLocks noGrp="1"/>
          </p:cNvSpPr>
          <p:nvPr>
            <p:ph type="body" sz="half" idx="2"/>
          </p:nvPr>
        </p:nvSpPr>
        <p:spPr>
          <a:xfrm>
            <a:off x="815974" y="6762598"/>
            <a:ext cx="8496680" cy="849239"/>
          </a:xfrm>
        </p:spPr>
        <p:txBody>
          <a:bodyPr>
            <a:normAutofit/>
          </a:bodyPr>
          <a:lstStyle>
            <a:lvl1pPr marL="0" indent="0">
              <a:buNone/>
              <a:defRPr sz="1512"/>
            </a:lvl1pPr>
            <a:lvl2pPr marL="576072" indent="0">
              <a:buNone/>
              <a:defRPr sz="1512"/>
            </a:lvl2pPr>
            <a:lvl3pPr marL="1152144" indent="0">
              <a:buNone/>
              <a:defRPr sz="1260"/>
            </a:lvl3pPr>
            <a:lvl4pPr marL="1728216" indent="0">
              <a:buNone/>
              <a:defRPr sz="1134"/>
            </a:lvl4pPr>
            <a:lvl5pPr marL="2304288" indent="0">
              <a:buNone/>
              <a:defRPr sz="1134"/>
            </a:lvl5pPr>
            <a:lvl6pPr marL="2880360" indent="0">
              <a:buNone/>
              <a:defRPr sz="1134"/>
            </a:lvl6pPr>
            <a:lvl7pPr marL="3456432" indent="0">
              <a:buNone/>
              <a:defRPr sz="1134"/>
            </a:lvl7pPr>
            <a:lvl8pPr marL="4032504" indent="0">
              <a:buNone/>
              <a:defRPr sz="1134"/>
            </a:lvl8pPr>
            <a:lvl9pPr marL="4608576" indent="0">
              <a:buNone/>
              <a:defRPr sz="113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BC536E1-7FAF-48C6-B306-14D4B3E6BA1C}" type="datetimeFigureOut">
              <a:rPr kumimoji="1" lang="ja-JP" altLang="en-US" smtClean="0"/>
              <a:t>2018/8/28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55AF58-FB1E-4A03-A555-249AA4299BCB}" type="slidenum">
              <a:rPr kumimoji="1" lang="ja-JP" altLang="en-US" smtClean="0"/>
              <a:t>‹#›</a:t>
            </a:fld>
            <a:endParaRPr kumimoji="1" lang="ja-JP" altLang="en-US"/>
          </a:p>
        </p:txBody>
      </p:sp>
    </p:spTree>
    <p:extLst>
      <p:ext uri="{BB962C8B-B14F-4D97-AF65-F5344CB8AC3E}">
        <p14:creationId xmlns:p14="http://schemas.microsoft.com/office/powerpoint/2010/main" val="953716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1333" y="-10669"/>
            <a:ext cx="12274166" cy="8662100"/>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815975" y="768068"/>
            <a:ext cx="8496678" cy="1664147"/>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15974" y="2722244"/>
            <a:ext cx="8496680" cy="4889595"/>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235163" y="7611839"/>
            <a:ext cx="915739" cy="460041"/>
          </a:xfrm>
          <a:prstGeom prst="rect">
            <a:avLst/>
          </a:prstGeom>
        </p:spPr>
        <p:txBody>
          <a:bodyPr vert="horz" lIns="91440" tIns="45720" rIns="91440" bIns="45720" rtlCol="0" anchor="ctr"/>
          <a:lstStyle>
            <a:lvl1pPr algn="r">
              <a:defRPr sz="1134">
                <a:solidFill>
                  <a:schemeClr val="tx1">
                    <a:tint val="75000"/>
                  </a:schemeClr>
                </a:solidFill>
              </a:defRPr>
            </a:lvl1pPr>
          </a:lstStyle>
          <a:p>
            <a:fld id="{0BC536E1-7FAF-48C6-B306-14D4B3E6BA1C}" type="datetimeFigureOut">
              <a:rPr kumimoji="1" lang="ja-JP" altLang="en-US" smtClean="0"/>
              <a:t>2018/8/28</a:t>
            </a:fld>
            <a:endParaRPr kumimoji="1" lang="ja-JP" altLang="en-US"/>
          </a:p>
        </p:txBody>
      </p:sp>
      <p:sp>
        <p:nvSpPr>
          <p:cNvPr id="5" name="Footer Placeholder 4"/>
          <p:cNvSpPr>
            <a:spLocks noGrp="1"/>
          </p:cNvSpPr>
          <p:nvPr>
            <p:ph type="ftr" sz="quarter" idx="3"/>
          </p:nvPr>
        </p:nvSpPr>
        <p:spPr>
          <a:xfrm>
            <a:off x="815974" y="7611839"/>
            <a:ext cx="6188042" cy="460041"/>
          </a:xfrm>
          <a:prstGeom prst="rect">
            <a:avLst/>
          </a:prstGeom>
        </p:spPr>
        <p:txBody>
          <a:bodyPr vert="horz" lIns="91440" tIns="45720" rIns="91440" bIns="45720" rtlCol="0" anchor="ctr"/>
          <a:lstStyle>
            <a:lvl1pPr algn="l">
              <a:defRPr sz="113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26468" y="7611839"/>
            <a:ext cx="686187" cy="460041"/>
          </a:xfrm>
          <a:prstGeom prst="rect">
            <a:avLst/>
          </a:prstGeom>
        </p:spPr>
        <p:txBody>
          <a:bodyPr vert="horz" lIns="91440" tIns="45720" rIns="91440" bIns="45720" rtlCol="0" anchor="ctr"/>
          <a:lstStyle>
            <a:lvl1pPr algn="r">
              <a:defRPr sz="1134">
                <a:solidFill>
                  <a:schemeClr val="accent1"/>
                </a:solidFill>
              </a:defRPr>
            </a:lvl1pPr>
          </a:lstStyle>
          <a:p>
            <a:fld id="{9855AF58-FB1E-4A03-A555-249AA4299BCB}" type="slidenum">
              <a:rPr kumimoji="1" lang="ja-JP" altLang="en-US" smtClean="0"/>
              <a:t>‹#›</a:t>
            </a:fld>
            <a:endParaRPr kumimoji="1" lang="ja-JP" altLang="en-US"/>
          </a:p>
        </p:txBody>
      </p:sp>
    </p:spTree>
    <p:extLst>
      <p:ext uri="{BB962C8B-B14F-4D97-AF65-F5344CB8AC3E}">
        <p14:creationId xmlns:p14="http://schemas.microsoft.com/office/powerpoint/2010/main" val="2369289068"/>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 id="2147483756" r:id="rId14"/>
    <p:sldLayoutId id="2147483757" r:id="rId15"/>
    <p:sldLayoutId id="2147483758" r:id="rId16"/>
  </p:sldLayoutIdLst>
  <p:txStyles>
    <p:titleStyle>
      <a:lvl1pPr algn="l" defTabSz="576072" rtl="0" eaLnBrk="1" latinLnBrk="0" hangingPunct="1">
        <a:spcBef>
          <a:spcPct val="0"/>
        </a:spcBef>
        <a:buNone/>
        <a:defRPr kumimoji="1" sz="4536"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32054" indent="-432054" algn="l" defTabSz="576072" rtl="0" eaLnBrk="1" latinLnBrk="0" hangingPunct="1">
        <a:spcBef>
          <a:spcPts val="1260"/>
        </a:spcBef>
        <a:spcAft>
          <a:spcPts val="0"/>
        </a:spcAft>
        <a:buClr>
          <a:schemeClr val="accent1"/>
        </a:buClr>
        <a:buSzPct val="80000"/>
        <a:buFont typeface="Wingdings 3" charset="2"/>
        <a:buChar char=""/>
        <a:defRPr kumimoji="1" sz="2268" kern="1200">
          <a:solidFill>
            <a:schemeClr val="tx1">
              <a:lumMod val="75000"/>
              <a:lumOff val="25000"/>
            </a:schemeClr>
          </a:solidFill>
          <a:latin typeface="+mn-lt"/>
          <a:ea typeface="+mn-ea"/>
          <a:cs typeface="+mn-cs"/>
        </a:defRPr>
      </a:lvl1pPr>
      <a:lvl2pPr marL="936117" indent="-360045" algn="l" defTabSz="576072" rtl="0" eaLnBrk="1" latinLnBrk="0" hangingPunct="1">
        <a:spcBef>
          <a:spcPts val="1260"/>
        </a:spcBef>
        <a:spcAft>
          <a:spcPts val="0"/>
        </a:spcAft>
        <a:buClr>
          <a:schemeClr val="accent1"/>
        </a:buClr>
        <a:buSzPct val="80000"/>
        <a:buFont typeface="Wingdings 3" charset="2"/>
        <a:buChar char=""/>
        <a:defRPr kumimoji="1" sz="2016" kern="1200">
          <a:solidFill>
            <a:schemeClr val="tx1">
              <a:lumMod val="75000"/>
              <a:lumOff val="25000"/>
            </a:schemeClr>
          </a:solidFill>
          <a:latin typeface="+mn-lt"/>
          <a:ea typeface="+mn-ea"/>
          <a:cs typeface="+mn-cs"/>
        </a:defRPr>
      </a:lvl2pPr>
      <a:lvl3pPr marL="1440180" indent="-288036" algn="l" defTabSz="576072" rtl="0" eaLnBrk="1" latinLnBrk="0" hangingPunct="1">
        <a:spcBef>
          <a:spcPts val="1260"/>
        </a:spcBef>
        <a:spcAft>
          <a:spcPts val="0"/>
        </a:spcAft>
        <a:buClr>
          <a:schemeClr val="accent1"/>
        </a:buClr>
        <a:buSzPct val="80000"/>
        <a:buFont typeface="Wingdings 3" charset="2"/>
        <a:buChar char=""/>
        <a:defRPr kumimoji="1" sz="1764" kern="1200">
          <a:solidFill>
            <a:schemeClr val="tx1">
              <a:lumMod val="75000"/>
              <a:lumOff val="25000"/>
            </a:schemeClr>
          </a:solidFill>
          <a:latin typeface="+mn-lt"/>
          <a:ea typeface="+mn-ea"/>
          <a:cs typeface="+mn-cs"/>
        </a:defRPr>
      </a:lvl3pPr>
      <a:lvl4pPr marL="201625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4pPr>
      <a:lvl5pPr marL="2592324"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5pPr>
      <a:lvl6pPr marL="3168396"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6pPr>
      <a:lvl7pPr marL="3744468"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7pPr>
      <a:lvl8pPr marL="4320540"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8pPr>
      <a:lvl9pPr marL="489661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9pPr>
    </p:bodyStyle>
    <p:otherStyle>
      <a:defPPr>
        <a:defRPr lang="en-US"/>
      </a:defPPr>
      <a:lvl1pPr marL="0" algn="l" defTabSz="576072" rtl="0" eaLnBrk="1" latinLnBrk="0" hangingPunct="1">
        <a:defRPr kumimoji="1" sz="2268" kern="1200">
          <a:solidFill>
            <a:schemeClr val="tx1"/>
          </a:solidFill>
          <a:latin typeface="+mn-lt"/>
          <a:ea typeface="+mn-ea"/>
          <a:cs typeface="+mn-cs"/>
        </a:defRPr>
      </a:lvl1pPr>
      <a:lvl2pPr marL="576072" algn="l" defTabSz="576072" rtl="0" eaLnBrk="1" latinLnBrk="0" hangingPunct="1">
        <a:defRPr kumimoji="1" sz="2268" kern="1200">
          <a:solidFill>
            <a:schemeClr val="tx1"/>
          </a:solidFill>
          <a:latin typeface="+mn-lt"/>
          <a:ea typeface="+mn-ea"/>
          <a:cs typeface="+mn-cs"/>
        </a:defRPr>
      </a:lvl2pPr>
      <a:lvl3pPr marL="1152144" algn="l" defTabSz="576072" rtl="0" eaLnBrk="1" latinLnBrk="0" hangingPunct="1">
        <a:defRPr kumimoji="1" sz="2268" kern="1200">
          <a:solidFill>
            <a:schemeClr val="tx1"/>
          </a:solidFill>
          <a:latin typeface="+mn-lt"/>
          <a:ea typeface="+mn-ea"/>
          <a:cs typeface="+mn-cs"/>
        </a:defRPr>
      </a:lvl3pPr>
      <a:lvl4pPr marL="1728216" algn="l" defTabSz="576072" rtl="0" eaLnBrk="1" latinLnBrk="0" hangingPunct="1">
        <a:defRPr kumimoji="1" sz="2268" kern="1200">
          <a:solidFill>
            <a:schemeClr val="tx1"/>
          </a:solidFill>
          <a:latin typeface="+mn-lt"/>
          <a:ea typeface="+mn-ea"/>
          <a:cs typeface="+mn-cs"/>
        </a:defRPr>
      </a:lvl4pPr>
      <a:lvl5pPr marL="2304288" algn="l" defTabSz="576072" rtl="0" eaLnBrk="1" latinLnBrk="0" hangingPunct="1">
        <a:defRPr kumimoji="1" sz="2268" kern="1200">
          <a:solidFill>
            <a:schemeClr val="tx1"/>
          </a:solidFill>
          <a:latin typeface="+mn-lt"/>
          <a:ea typeface="+mn-ea"/>
          <a:cs typeface="+mn-cs"/>
        </a:defRPr>
      </a:lvl5pPr>
      <a:lvl6pPr marL="2880360" algn="l" defTabSz="576072" rtl="0" eaLnBrk="1" latinLnBrk="0" hangingPunct="1">
        <a:defRPr kumimoji="1" sz="2268" kern="1200">
          <a:solidFill>
            <a:schemeClr val="tx1"/>
          </a:solidFill>
          <a:latin typeface="+mn-lt"/>
          <a:ea typeface="+mn-ea"/>
          <a:cs typeface="+mn-cs"/>
        </a:defRPr>
      </a:lvl6pPr>
      <a:lvl7pPr marL="3456432" algn="l" defTabSz="576072" rtl="0" eaLnBrk="1" latinLnBrk="0" hangingPunct="1">
        <a:defRPr kumimoji="1" sz="2268" kern="1200">
          <a:solidFill>
            <a:schemeClr val="tx1"/>
          </a:solidFill>
          <a:latin typeface="+mn-lt"/>
          <a:ea typeface="+mn-ea"/>
          <a:cs typeface="+mn-cs"/>
        </a:defRPr>
      </a:lvl7pPr>
      <a:lvl8pPr marL="4032504" algn="l" defTabSz="576072" rtl="0" eaLnBrk="1" latinLnBrk="0" hangingPunct="1">
        <a:defRPr kumimoji="1" sz="2268" kern="1200">
          <a:solidFill>
            <a:schemeClr val="tx1"/>
          </a:solidFill>
          <a:latin typeface="+mn-lt"/>
          <a:ea typeface="+mn-ea"/>
          <a:cs typeface="+mn-cs"/>
        </a:defRPr>
      </a:lvl8pPr>
      <a:lvl9pPr marL="4608576" algn="l" defTabSz="576072" rtl="0" eaLnBrk="1" latinLnBrk="0" hangingPunct="1">
        <a:defRPr kumimoji="1" sz="226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Excel_______1.xlsx"/><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3846" y="2217414"/>
            <a:ext cx="9869715" cy="861082"/>
          </a:xfrm>
          <a:noFill/>
        </p:spPr>
        <p:txBody>
          <a:bodyPr>
            <a:normAutofit/>
          </a:bodyPr>
          <a:lstStyle/>
          <a:p>
            <a:pPr algn="ctr"/>
            <a:r>
              <a:rPr lang="ja-JP" altLang="en-US" sz="4400" dirty="0" smtClean="0">
                <a:solidFill>
                  <a:srgbClr val="D35203"/>
                </a:solidFill>
                <a:effectLst>
                  <a:outerShdw blurRad="50800" dist="50800" dir="5400000" algn="ctr" rotWithShape="0">
                    <a:schemeClr val="bg1">
                      <a:lumMod val="85000"/>
                    </a:schemeClr>
                  </a:outerShdw>
                </a:effectLst>
              </a:rPr>
              <a:t>港湾施設提供事業の長期収支見込</a:t>
            </a:r>
            <a:endParaRPr lang="ja-JP" altLang="en-US" sz="4400" dirty="0">
              <a:solidFill>
                <a:srgbClr val="D35203"/>
              </a:solidFill>
              <a:effectLst>
                <a:outerShdw blurRad="50800" dist="50800" dir="5400000" algn="ctr" rotWithShape="0">
                  <a:schemeClr val="bg1">
                    <a:lumMod val="85000"/>
                  </a:schemeClr>
                </a:outerShdw>
              </a:effectLst>
            </a:endParaRPr>
          </a:p>
        </p:txBody>
      </p:sp>
      <p:sp>
        <p:nvSpPr>
          <p:cNvPr id="3" name="サブタイトル 2"/>
          <p:cNvSpPr>
            <a:spLocks noGrp="1"/>
          </p:cNvSpPr>
          <p:nvPr>
            <p:ph type="subTitle" idx="1"/>
          </p:nvPr>
        </p:nvSpPr>
        <p:spPr>
          <a:xfrm>
            <a:off x="2113528" y="5200202"/>
            <a:ext cx="7544800" cy="1065527"/>
          </a:xfrm>
        </p:spPr>
        <p:txBody>
          <a:bodyPr>
            <a:noAutofit/>
          </a:bodyPr>
          <a:lstStyle/>
          <a:p>
            <a:pPr algn="ctr"/>
            <a:r>
              <a:rPr lang="ja-JP" altLang="en-US" sz="3108" dirty="0" smtClean="0"/>
              <a:t>平成</a:t>
            </a:r>
            <a:r>
              <a:rPr lang="en-US" altLang="ja-JP" sz="3108" dirty="0" smtClean="0"/>
              <a:t>3</a:t>
            </a:r>
            <a:r>
              <a:rPr lang="en-US" altLang="ja-JP" sz="3108" dirty="0"/>
              <a:t>0</a:t>
            </a:r>
            <a:r>
              <a:rPr lang="ja-JP" altLang="en-US" sz="3108" dirty="0" smtClean="0"/>
              <a:t>年</a:t>
            </a:r>
            <a:r>
              <a:rPr lang="ja-JP" altLang="en-US" sz="3108" dirty="0"/>
              <a:t>９</a:t>
            </a:r>
            <a:r>
              <a:rPr lang="ja-JP" altLang="en-US" sz="3108" dirty="0" smtClean="0"/>
              <a:t>月</a:t>
            </a:r>
            <a:endParaRPr lang="en-US" altLang="ja-JP" sz="3108" dirty="0"/>
          </a:p>
          <a:p>
            <a:pPr algn="ctr"/>
            <a:r>
              <a:rPr lang="ja-JP" altLang="en-US" sz="3108" dirty="0"/>
              <a:t>大阪市港湾局</a:t>
            </a:r>
          </a:p>
        </p:txBody>
      </p:sp>
    </p:spTree>
    <p:extLst>
      <p:ext uri="{BB962C8B-B14F-4D97-AF65-F5344CB8AC3E}">
        <p14:creationId xmlns:p14="http://schemas.microsoft.com/office/powerpoint/2010/main" val="4223902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3158573" y="2654684"/>
            <a:ext cx="5922480" cy="3331395"/>
          </a:xfrm>
          <a:prstGeom prst="rect">
            <a:avLst/>
          </a:prstGeom>
        </p:spPr>
      </p:pic>
      <p:sp>
        <p:nvSpPr>
          <p:cNvPr id="4" name="テキスト ボックス 3"/>
          <p:cNvSpPr txBox="1"/>
          <p:nvPr/>
        </p:nvSpPr>
        <p:spPr>
          <a:xfrm>
            <a:off x="164101" y="827885"/>
            <a:ext cx="11827246" cy="7478970"/>
          </a:xfrm>
          <a:prstGeom prst="rect">
            <a:avLst/>
          </a:prstGeom>
          <a:noFill/>
          <a:ln>
            <a:noFill/>
          </a:ln>
        </p:spPr>
        <p:txBody>
          <a:bodyPr wrap="square" rtlCol="0">
            <a:spAutoFit/>
          </a:bodyPr>
          <a:lstStyle/>
          <a:p>
            <a:r>
              <a:rPr lang="ja-JP" altLang="en-US" sz="1400" dirty="0" smtClean="0"/>
              <a:t>近年</a:t>
            </a:r>
            <a:r>
              <a:rPr lang="ja-JP" altLang="en-US" sz="1400" dirty="0"/>
              <a:t>の施設提供事業の収支状況は、埠頭利用の転換に伴う収益の減少及び施設の老朽化に伴う補修費の増加等により非常に厳しい状況である</a:t>
            </a:r>
            <a:r>
              <a:rPr lang="ja-JP" altLang="en-US" sz="1400" dirty="0" smtClean="0"/>
              <a:t>。</a:t>
            </a:r>
            <a:endParaRPr lang="en-US" altLang="ja-JP" sz="1400" dirty="0" smtClean="0"/>
          </a:p>
          <a:p>
            <a:r>
              <a:rPr lang="ja-JP" altLang="en-US" sz="1400" dirty="0" smtClean="0"/>
              <a:t>今後、施設建替えによる更新投資などの将来リスク、新たな需要に</a:t>
            </a:r>
            <a:r>
              <a:rPr lang="ja-JP" altLang="en-US" sz="1400" dirty="0"/>
              <a:t>対応</a:t>
            </a:r>
            <a:r>
              <a:rPr lang="ja-JP" altLang="en-US" sz="1400" dirty="0" smtClean="0"/>
              <a:t>可能な財務体質の構築が必要となっており、より一層の経営健全化を図る必要があることから、長期的な収支を一定の前提により試算した。</a:t>
            </a:r>
          </a:p>
          <a:p>
            <a:endParaRPr lang="en-US" altLang="ja-JP" sz="1400" dirty="0"/>
          </a:p>
          <a:p>
            <a:r>
              <a:rPr lang="ja-JP" altLang="en-US" sz="1500" b="1" dirty="0" smtClean="0">
                <a:solidFill>
                  <a:schemeClr val="accent1">
                    <a:lumMod val="50000"/>
                  </a:schemeClr>
                </a:solidFill>
              </a:rPr>
              <a:t>■事業概要（根拠条例）</a:t>
            </a:r>
            <a:endParaRPr lang="en-US" altLang="ja-JP" sz="1500" b="1" dirty="0" smtClean="0">
              <a:solidFill>
                <a:schemeClr val="accent1">
                  <a:lumMod val="50000"/>
                </a:schemeClr>
              </a:solidFill>
            </a:endParaRPr>
          </a:p>
          <a:p>
            <a:r>
              <a:rPr lang="ja-JP" altLang="en-US" sz="1400" dirty="0"/>
              <a:t>　○特別会計条例</a:t>
            </a:r>
          </a:p>
          <a:p>
            <a:r>
              <a:rPr lang="ja-JP" altLang="en-US" sz="1400" dirty="0"/>
              <a:t>　　　大阪市港営事業会計　港湾施設提供事業（荷役機械・上屋倉庫）及び大阪港埋立事業</a:t>
            </a:r>
          </a:p>
          <a:p>
            <a:r>
              <a:rPr lang="ja-JP" altLang="en-US" sz="1400" dirty="0"/>
              <a:t>　○港営事業の設置等に関する条例</a:t>
            </a:r>
          </a:p>
          <a:p>
            <a:r>
              <a:rPr lang="ja-JP" altLang="en-US" sz="1400" dirty="0"/>
              <a:t>　　　大阪港において、荷役機械及び上屋倉庫を提供するため港湾施設提供事業を設置する</a:t>
            </a:r>
            <a:r>
              <a:rPr lang="ja-JP" altLang="en-US" sz="1400" dirty="0" smtClean="0"/>
              <a:t>。</a:t>
            </a:r>
            <a:endParaRPr lang="en-US" altLang="ja-JP" sz="1400" dirty="0" smtClean="0"/>
          </a:p>
          <a:p>
            <a:endParaRPr lang="en-US" altLang="ja-JP" sz="1400" dirty="0"/>
          </a:p>
          <a:p>
            <a:endParaRPr lang="en-US" altLang="ja-JP" sz="1400" dirty="0" smtClean="0"/>
          </a:p>
          <a:p>
            <a:endParaRPr lang="ja-JP" altLang="en-US" sz="1400" dirty="0"/>
          </a:p>
          <a:p>
            <a:endParaRPr lang="en-US" altLang="ja-JP" sz="1400" dirty="0" smtClean="0"/>
          </a:p>
          <a:p>
            <a:endParaRPr lang="en-US" altLang="ja-JP" sz="1400" dirty="0"/>
          </a:p>
          <a:p>
            <a:r>
              <a:rPr lang="ja-JP" altLang="en-US" sz="1500" b="1" dirty="0" smtClean="0">
                <a:solidFill>
                  <a:schemeClr val="accent1">
                    <a:lumMod val="50000"/>
                  </a:schemeClr>
                </a:solidFill>
              </a:rPr>
              <a:t>■経営状況</a:t>
            </a:r>
            <a:endParaRPr lang="en-US" altLang="ja-JP" sz="1500" b="1" dirty="0" smtClean="0">
              <a:solidFill>
                <a:schemeClr val="accent1">
                  <a:lumMod val="50000"/>
                </a:schemeClr>
              </a:solidFill>
            </a:endParaRPr>
          </a:p>
          <a:p>
            <a:r>
              <a:rPr lang="ja-JP" altLang="en-US" sz="1400" dirty="0" smtClean="0"/>
              <a:t>　○財政状況の推移</a:t>
            </a:r>
            <a:endParaRPr lang="en-US" altLang="ja-JP" sz="1400" dirty="0" smtClean="0"/>
          </a:p>
          <a:p>
            <a:endParaRPr lang="en-US" altLang="ja-JP" sz="1400" dirty="0"/>
          </a:p>
          <a:p>
            <a:endParaRPr lang="en-US" altLang="ja-JP" sz="1400" dirty="0"/>
          </a:p>
          <a:p>
            <a:endParaRPr lang="en-US" altLang="ja-JP" sz="1400" dirty="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r>
              <a:rPr lang="ja-JP" altLang="en-US" sz="1400" dirty="0"/>
              <a:t>　</a:t>
            </a:r>
            <a:endParaRPr lang="en-US" altLang="ja-JP" sz="1400" dirty="0" smtClean="0"/>
          </a:p>
          <a:p>
            <a:endParaRPr lang="en-US" altLang="ja-JP" sz="1400" b="1" dirty="0">
              <a:solidFill>
                <a:srgbClr val="0000FF"/>
              </a:solidFill>
            </a:endParaRPr>
          </a:p>
          <a:p>
            <a:endParaRPr lang="en-US" altLang="ja-JP" sz="1400" b="1" dirty="0">
              <a:solidFill>
                <a:srgbClr val="0000FF"/>
              </a:solidFill>
            </a:endParaRPr>
          </a:p>
          <a:p>
            <a:pPr marL="0" lvl="1"/>
            <a:r>
              <a:rPr lang="ja-JP" altLang="en-US" sz="1500" b="1" dirty="0" smtClean="0">
                <a:solidFill>
                  <a:schemeClr val="accent1">
                    <a:lumMod val="50000"/>
                  </a:schemeClr>
                </a:solidFill>
              </a:rPr>
              <a:t>■近年の収支状況の分析</a:t>
            </a:r>
            <a:endParaRPr lang="en-US" altLang="ja-JP" sz="1500" b="1" dirty="0">
              <a:solidFill>
                <a:schemeClr val="accent1">
                  <a:lumMod val="50000"/>
                </a:schemeClr>
              </a:solidFill>
            </a:endParaRPr>
          </a:p>
          <a:p>
            <a:pPr marL="0" lvl="1"/>
            <a:r>
              <a:rPr lang="ja-JP" altLang="en-US" sz="1500" b="1" dirty="0">
                <a:solidFill>
                  <a:schemeClr val="accent1">
                    <a:lumMod val="50000"/>
                  </a:schemeClr>
                </a:solidFill>
                <a:latin typeface="メイリオ" panose="020B0604030504040204" pitchFamily="50" charset="-128"/>
              </a:rPr>
              <a:t>　</a:t>
            </a:r>
            <a:r>
              <a:rPr lang="ja-JP" altLang="en-US" sz="1400" dirty="0" smtClean="0">
                <a:latin typeface="メイリオ" panose="020B0604030504040204" pitchFamily="50" charset="-128"/>
              </a:rPr>
              <a:t>○</a:t>
            </a:r>
            <a:r>
              <a:rPr lang="ja-JP" altLang="en-US" sz="1400" dirty="0">
                <a:latin typeface="メイリオ" panose="020B0604030504040204" pitchFamily="50" charset="-128"/>
              </a:rPr>
              <a:t>埠頭利用の転換や将来の収支悪化が懸念される施設の売却、廃止等により、営業</a:t>
            </a:r>
            <a:r>
              <a:rPr lang="ja-JP" altLang="en-US" sz="1400" dirty="0" smtClean="0">
                <a:latin typeface="メイリオ" panose="020B0604030504040204" pitchFamily="50" charset="-128"/>
              </a:rPr>
              <a:t>収益</a:t>
            </a:r>
            <a:r>
              <a:rPr lang="ja-JP" altLang="en-US" sz="1400" dirty="0">
                <a:latin typeface="メイリオ" panose="020B0604030504040204" pitchFamily="50" charset="-128"/>
              </a:rPr>
              <a:t>が</a:t>
            </a:r>
            <a:r>
              <a:rPr lang="ja-JP" altLang="en-US" sz="1400" dirty="0" smtClean="0">
                <a:latin typeface="メイリオ" panose="020B0604030504040204" pitchFamily="50" charset="-128"/>
              </a:rPr>
              <a:t>減少</a:t>
            </a:r>
            <a:r>
              <a:rPr lang="ja-JP" altLang="en-US" sz="1400" dirty="0">
                <a:latin typeface="メイリオ" panose="020B0604030504040204" pitchFamily="50" charset="-128"/>
              </a:rPr>
              <a:t>（</a:t>
            </a:r>
            <a:r>
              <a:rPr lang="en-US" altLang="ja-JP" sz="1400" dirty="0" smtClean="0">
                <a:latin typeface="メイリオ" panose="020B0604030504040204" pitchFamily="50" charset="-128"/>
              </a:rPr>
              <a:t>H23</a:t>
            </a:r>
            <a:r>
              <a:rPr lang="ja-JP" altLang="en-US" sz="1400" dirty="0" smtClean="0">
                <a:latin typeface="メイリオ" panose="020B0604030504040204" pitchFamily="50" charset="-128"/>
              </a:rPr>
              <a:t>：</a:t>
            </a:r>
            <a:r>
              <a:rPr lang="en-US" altLang="ja-JP" sz="1400" dirty="0" smtClean="0">
                <a:latin typeface="メイリオ" panose="020B0604030504040204" pitchFamily="50" charset="-128"/>
              </a:rPr>
              <a:t>4</a:t>
            </a:r>
            <a:r>
              <a:rPr lang="en-US" altLang="ja-JP" sz="1400" dirty="0">
                <a:latin typeface="メイリオ" panose="020B0604030504040204" pitchFamily="50" charset="-128"/>
              </a:rPr>
              <a:t>5</a:t>
            </a:r>
            <a:r>
              <a:rPr lang="ja-JP" altLang="en-US" sz="1400" dirty="0" smtClean="0">
                <a:latin typeface="メイリオ" panose="020B0604030504040204" pitchFamily="50" charset="-128"/>
              </a:rPr>
              <a:t>億円 </a:t>
            </a:r>
            <a:r>
              <a:rPr lang="ja-JP" altLang="en-US" sz="1400" dirty="0">
                <a:latin typeface="メイリオ" panose="020B0604030504040204" pitchFamily="50" charset="-128"/>
              </a:rPr>
              <a:t>→ </a:t>
            </a:r>
            <a:r>
              <a:rPr lang="en-US" altLang="ja-JP" sz="1400" dirty="0" smtClean="0">
                <a:latin typeface="メイリオ" panose="020B0604030504040204" pitchFamily="50" charset="-128"/>
              </a:rPr>
              <a:t>H30</a:t>
            </a:r>
            <a:r>
              <a:rPr lang="ja-JP" altLang="en-US" sz="1400" dirty="0" smtClean="0">
                <a:latin typeface="メイリオ" panose="020B0604030504040204" pitchFamily="50" charset="-128"/>
              </a:rPr>
              <a:t>：</a:t>
            </a:r>
            <a:r>
              <a:rPr lang="en-US" altLang="ja-JP" sz="1400" dirty="0" smtClean="0">
                <a:latin typeface="メイリオ" panose="020B0604030504040204" pitchFamily="50" charset="-128"/>
              </a:rPr>
              <a:t>37</a:t>
            </a:r>
            <a:r>
              <a:rPr lang="ja-JP" altLang="en-US" sz="1400" dirty="0" smtClean="0">
                <a:latin typeface="メイリオ" panose="020B0604030504040204" pitchFamily="50" charset="-128"/>
              </a:rPr>
              <a:t>億円　△</a:t>
            </a:r>
            <a:r>
              <a:rPr lang="en-US" altLang="ja-JP" sz="1400" dirty="0" smtClean="0">
                <a:latin typeface="メイリオ" panose="020B0604030504040204" pitchFamily="50" charset="-128"/>
              </a:rPr>
              <a:t>8</a:t>
            </a:r>
            <a:r>
              <a:rPr lang="ja-JP" altLang="en-US" sz="1400" dirty="0" smtClean="0">
                <a:latin typeface="メイリオ" panose="020B0604030504040204" pitchFamily="50" charset="-128"/>
              </a:rPr>
              <a:t>億円</a:t>
            </a:r>
            <a:r>
              <a:rPr lang="en-US" altLang="ja-JP" sz="1400" dirty="0" smtClean="0">
                <a:latin typeface="メイリオ" panose="020B0604030504040204" pitchFamily="50" charset="-128"/>
              </a:rPr>
              <a:t>)</a:t>
            </a:r>
            <a:r>
              <a:rPr lang="ja-JP" altLang="en-US" sz="1400" dirty="0" smtClean="0">
                <a:latin typeface="メイリオ" panose="020B0604030504040204" pitchFamily="50" charset="-128"/>
              </a:rPr>
              <a:t>して</a:t>
            </a:r>
            <a:endParaRPr lang="en-US" altLang="ja-JP" sz="1400" dirty="0" smtClean="0">
              <a:latin typeface="メイリオ" panose="020B0604030504040204" pitchFamily="50" charset="-128"/>
            </a:endParaRPr>
          </a:p>
          <a:p>
            <a:pPr marL="0" lvl="1"/>
            <a:r>
              <a:rPr lang="ja-JP" altLang="en-US" sz="1400" dirty="0">
                <a:latin typeface="メイリオ" panose="020B0604030504040204" pitchFamily="50" charset="-128"/>
              </a:rPr>
              <a:t>　</a:t>
            </a:r>
            <a:r>
              <a:rPr lang="ja-JP" altLang="en-US" sz="1400" dirty="0" smtClean="0">
                <a:latin typeface="メイリオ" panose="020B0604030504040204" pitchFamily="50" charset="-128"/>
              </a:rPr>
              <a:t>　いる。一方で、施設の老朽化により補修費は増加しているものの、施設数の減少に伴い、営業費用も（</a:t>
            </a:r>
            <a:r>
              <a:rPr lang="en-US" altLang="ja-JP" sz="1400" dirty="0" smtClean="0">
                <a:latin typeface="メイリオ" panose="020B0604030504040204" pitchFamily="50" charset="-128"/>
              </a:rPr>
              <a:t>H23</a:t>
            </a:r>
            <a:r>
              <a:rPr lang="ja-JP" altLang="en-US" sz="1400" dirty="0" smtClean="0">
                <a:latin typeface="メイリオ" panose="020B0604030504040204" pitchFamily="50" charset="-128"/>
              </a:rPr>
              <a:t>：</a:t>
            </a:r>
            <a:r>
              <a:rPr lang="en-US" altLang="ja-JP" sz="1400" dirty="0" smtClean="0">
                <a:latin typeface="メイリオ" panose="020B0604030504040204" pitchFamily="50" charset="-128"/>
              </a:rPr>
              <a:t>50</a:t>
            </a:r>
            <a:r>
              <a:rPr lang="ja-JP" altLang="en-US" sz="1400" dirty="0" smtClean="0">
                <a:latin typeface="メイリオ" panose="020B0604030504040204" pitchFamily="50" charset="-128"/>
              </a:rPr>
              <a:t>億</a:t>
            </a:r>
            <a:r>
              <a:rPr lang="ja-JP" altLang="en-US" sz="1400" dirty="0">
                <a:latin typeface="メイリオ" panose="020B0604030504040204" pitchFamily="50" charset="-128"/>
              </a:rPr>
              <a:t>円 </a:t>
            </a:r>
            <a:r>
              <a:rPr lang="ja-JP" altLang="en-US" sz="1400" dirty="0" smtClean="0">
                <a:latin typeface="メイリオ" panose="020B0604030504040204" pitchFamily="50" charset="-128"/>
              </a:rPr>
              <a:t>→</a:t>
            </a:r>
            <a:r>
              <a:rPr lang="en-US" altLang="ja-JP" sz="1400" dirty="0" smtClean="0">
                <a:latin typeface="メイリオ" panose="020B0604030504040204" pitchFamily="50" charset="-128"/>
              </a:rPr>
              <a:t>H30</a:t>
            </a:r>
            <a:r>
              <a:rPr lang="ja-JP" altLang="en-US" sz="1400" dirty="0" smtClean="0">
                <a:latin typeface="メイリオ" panose="020B0604030504040204" pitchFamily="50" charset="-128"/>
              </a:rPr>
              <a:t>：</a:t>
            </a:r>
            <a:r>
              <a:rPr lang="en-US" altLang="ja-JP" sz="1400" dirty="0" smtClean="0">
                <a:latin typeface="メイリオ" panose="020B0604030504040204" pitchFamily="50" charset="-128"/>
              </a:rPr>
              <a:t>38</a:t>
            </a:r>
            <a:r>
              <a:rPr lang="ja-JP" altLang="en-US" sz="1400" dirty="0" smtClean="0">
                <a:latin typeface="メイリオ" panose="020B0604030504040204" pitchFamily="50" charset="-128"/>
              </a:rPr>
              <a:t>億円</a:t>
            </a:r>
            <a:r>
              <a:rPr lang="ja-JP" altLang="en-US" sz="1400" dirty="0">
                <a:latin typeface="メイリオ" panose="020B0604030504040204" pitchFamily="50" charset="-128"/>
              </a:rPr>
              <a:t>　</a:t>
            </a:r>
            <a:r>
              <a:rPr lang="ja-JP" altLang="en-US" sz="1400" dirty="0" smtClean="0">
                <a:latin typeface="メイリオ" panose="020B0604030504040204" pitchFamily="50" charset="-128"/>
              </a:rPr>
              <a:t>△</a:t>
            </a:r>
            <a:r>
              <a:rPr lang="en-US" altLang="ja-JP" sz="1400" dirty="0" smtClean="0">
                <a:latin typeface="メイリオ" panose="020B0604030504040204" pitchFamily="50" charset="-128"/>
              </a:rPr>
              <a:t>12</a:t>
            </a:r>
          </a:p>
          <a:p>
            <a:pPr marL="0" lvl="1"/>
            <a:r>
              <a:rPr lang="ja-JP" altLang="en-US" sz="1400" dirty="0">
                <a:latin typeface="メイリオ" panose="020B0604030504040204" pitchFamily="50" charset="-128"/>
              </a:rPr>
              <a:t>　</a:t>
            </a:r>
            <a:r>
              <a:rPr lang="ja-JP" altLang="en-US" sz="1400" dirty="0" smtClean="0">
                <a:latin typeface="メイリオ" panose="020B0604030504040204" pitchFamily="50" charset="-128"/>
              </a:rPr>
              <a:t>　億円）減少していることから、収支は改善している。</a:t>
            </a:r>
            <a:endParaRPr lang="en-US" altLang="ja-JP" sz="1400" dirty="0" smtClean="0">
              <a:latin typeface="メイリオ" panose="020B0604030504040204" pitchFamily="50" charset="-128"/>
            </a:endParaRPr>
          </a:p>
          <a:p>
            <a:pPr marL="0" lvl="1"/>
            <a:r>
              <a:rPr lang="ja-JP" altLang="en-US" sz="1400" dirty="0">
                <a:latin typeface="メイリオ" panose="020B0604030504040204" pitchFamily="50" charset="-128"/>
              </a:rPr>
              <a:t>　</a:t>
            </a:r>
            <a:r>
              <a:rPr lang="ja-JP" altLang="en-US" sz="1400" dirty="0" smtClean="0">
                <a:latin typeface="メイリオ" panose="020B0604030504040204" pitchFamily="50" charset="-128"/>
              </a:rPr>
              <a:t>　しかしながら、今後、多額の更新投資やニーズに応じた投資などの費用の増加が見込まれており、さらなる収支改善が必要であると認識して　　</a:t>
            </a:r>
            <a:endParaRPr lang="en-US" altLang="ja-JP" sz="1400" dirty="0" smtClean="0">
              <a:latin typeface="メイリオ" panose="020B0604030504040204" pitchFamily="50" charset="-128"/>
            </a:endParaRPr>
          </a:p>
          <a:p>
            <a:pPr marL="0" lvl="1"/>
            <a:r>
              <a:rPr lang="ja-JP" altLang="en-US" sz="1400" dirty="0">
                <a:latin typeface="メイリオ" panose="020B0604030504040204" pitchFamily="50" charset="-128"/>
              </a:rPr>
              <a:t>　</a:t>
            </a:r>
            <a:r>
              <a:rPr lang="ja-JP" altLang="en-US" sz="1400" dirty="0" smtClean="0">
                <a:latin typeface="メイリオ" panose="020B0604030504040204" pitchFamily="50" charset="-128"/>
              </a:rPr>
              <a:t>　いる。</a:t>
            </a:r>
            <a:endParaRPr lang="en-US" altLang="ja-JP" sz="1400" dirty="0">
              <a:latin typeface="メイリオ" panose="020B0604030504040204" pitchFamily="50" charset="-128"/>
            </a:endParaRPr>
          </a:p>
          <a:p>
            <a:pPr marL="0" lvl="1"/>
            <a:endParaRPr lang="ja-JP" altLang="en-US" sz="1400" dirty="0"/>
          </a:p>
        </p:txBody>
      </p:sp>
      <p:sp>
        <p:nvSpPr>
          <p:cNvPr id="5" name="スライド番号プレースホルダー 4"/>
          <p:cNvSpPr>
            <a:spLocks noGrp="1"/>
          </p:cNvSpPr>
          <p:nvPr>
            <p:ph type="sldNum" sz="quarter" idx="12"/>
          </p:nvPr>
        </p:nvSpPr>
        <p:spPr>
          <a:xfrm>
            <a:off x="11553617" y="8197654"/>
            <a:ext cx="686008" cy="443109"/>
          </a:xfrm>
        </p:spPr>
        <p:txBody>
          <a:bodyPr/>
          <a:lstStyle/>
          <a:p>
            <a:r>
              <a:rPr lang="ja-JP" altLang="en-US" sz="1360" dirty="0" smtClean="0">
                <a:solidFill>
                  <a:schemeClr val="accent1">
                    <a:lumMod val="50000"/>
                  </a:schemeClr>
                </a:solidFill>
              </a:rPr>
              <a:t>１</a:t>
            </a:r>
            <a:endParaRPr lang="ja-JP" altLang="en-US" sz="1360" dirty="0">
              <a:solidFill>
                <a:schemeClr val="accent1">
                  <a:lumMod val="50000"/>
                </a:schemeClr>
              </a:solidFill>
            </a:endParaRPr>
          </a:p>
        </p:txBody>
      </p:sp>
      <p:graphicFrame>
        <p:nvGraphicFramePr>
          <p:cNvPr id="8" name="表 7"/>
          <p:cNvGraphicFramePr>
            <a:graphicFrameLocks noGrp="1"/>
          </p:cNvGraphicFramePr>
          <p:nvPr>
            <p:extLst>
              <p:ext uri="{D42A27DB-BD31-4B8C-83A1-F6EECF244321}">
                <p14:modId xmlns:p14="http://schemas.microsoft.com/office/powerpoint/2010/main" val="3998324327"/>
              </p:ext>
            </p:extLst>
          </p:nvPr>
        </p:nvGraphicFramePr>
        <p:xfrm>
          <a:off x="437188" y="4432355"/>
          <a:ext cx="11396225" cy="2103377"/>
        </p:xfrm>
        <a:graphic>
          <a:graphicData uri="http://schemas.openxmlformats.org/drawingml/2006/table">
            <a:tbl>
              <a:tblPr>
                <a:tableStyleId>{793D81CF-94F2-401A-BA57-92F5A7B2D0C5}</a:tableStyleId>
              </a:tblPr>
              <a:tblGrid>
                <a:gridCol w="2018094"/>
                <a:gridCol w="1383959"/>
                <a:gridCol w="1343843"/>
                <a:gridCol w="1402455"/>
                <a:gridCol w="1377826"/>
                <a:gridCol w="1255151"/>
                <a:gridCol w="1319884"/>
                <a:gridCol w="1295013"/>
              </a:tblGrid>
              <a:tr h="529091">
                <a:tc>
                  <a:txBody>
                    <a:bodyPr/>
                    <a:lstStyle/>
                    <a:p>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lt1"/>
                      </a:fgClr>
                      <a:bgClr>
                        <a:schemeClr val="accent1">
                          <a:lumMod val="60000"/>
                          <a:lumOff val="40000"/>
                        </a:schemeClr>
                      </a:bgClr>
                    </a:pattFill>
                  </a:tcPr>
                </a:tc>
                <a:tc>
                  <a:txBody>
                    <a:bodyPr/>
                    <a:lstStyle/>
                    <a:p>
                      <a:pPr algn="ctr"/>
                      <a:r>
                        <a:rPr kumimoji="1" lang="ja-JP" altLang="en-US" sz="1400" dirty="0" smtClean="0"/>
                        <a:t>平成</a:t>
                      </a:r>
                      <a:r>
                        <a:rPr kumimoji="1" lang="en-US" altLang="ja-JP" sz="1400" dirty="0" smtClean="0"/>
                        <a:t>23</a:t>
                      </a:r>
                      <a:r>
                        <a:rPr kumimoji="1" lang="ja-JP" altLang="en-US" sz="1400" dirty="0" smtClean="0"/>
                        <a:t>年度</a:t>
                      </a:r>
                      <a:endParaRPr kumimoji="1" lang="en-US" altLang="ja-JP" sz="1400" dirty="0" smtClean="0"/>
                    </a:p>
                    <a:p>
                      <a:pPr algn="ctr"/>
                      <a:r>
                        <a:rPr kumimoji="1" lang="ja-JP" altLang="en-US" sz="1400" dirty="0" smtClean="0"/>
                        <a:t>決算</a:t>
                      </a:r>
                      <a:endParaRPr kumimoji="1" lang="ja-JP" altLang="en-US" sz="1400" dirty="0"/>
                    </a:p>
                  </a:txBody>
                  <a:tcPr marL="88825" marR="88825" marT="44412" marB="44412"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平成</a:t>
                      </a:r>
                      <a:r>
                        <a:rPr kumimoji="1" lang="en-US" altLang="ja-JP" sz="1400" dirty="0" smtClean="0"/>
                        <a:t>24</a:t>
                      </a:r>
                      <a:r>
                        <a:rPr kumimoji="1" lang="ja-JP" altLang="en-US" sz="1400" dirty="0" smtClean="0"/>
                        <a:t>年度</a:t>
                      </a:r>
                      <a:endParaRPr kumimoji="1" lang="en-US" altLang="ja-JP" sz="1400" dirty="0" smtClean="0"/>
                    </a:p>
                    <a:p>
                      <a:pPr algn="ctr"/>
                      <a:r>
                        <a:rPr kumimoji="1" lang="ja-JP" altLang="en-US" sz="1400" dirty="0" smtClean="0"/>
                        <a:t>決算</a:t>
                      </a:r>
                      <a:endParaRPr kumimoji="1" lang="ja-JP" altLang="en-US" sz="1400" dirty="0"/>
                    </a:p>
                  </a:txBody>
                  <a:tcPr marL="88825" marR="88825" marT="44412" marB="44412"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平成</a:t>
                      </a:r>
                      <a:r>
                        <a:rPr kumimoji="1" lang="en-US" altLang="ja-JP" sz="1400" dirty="0" smtClean="0"/>
                        <a:t>25</a:t>
                      </a:r>
                      <a:r>
                        <a:rPr kumimoji="1" lang="ja-JP" altLang="en-US" sz="1400" dirty="0" smtClean="0"/>
                        <a:t>年度</a:t>
                      </a:r>
                      <a:endParaRPr kumimoji="1" lang="en-US" altLang="ja-JP" sz="1400" dirty="0" smtClean="0"/>
                    </a:p>
                    <a:p>
                      <a:pPr algn="ctr"/>
                      <a:r>
                        <a:rPr kumimoji="1" lang="ja-JP" altLang="en-US" sz="1400" dirty="0" smtClean="0"/>
                        <a:t>決算</a:t>
                      </a:r>
                      <a:endParaRPr kumimoji="1" lang="ja-JP" altLang="en-US" sz="1400" dirty="0"/>
                    </a:p>
                  </a:txBody>
                  <a:tcPr marL="88825" marR="88825" marT="44412" marB="44412"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平成</a:t>
                      </a:r>
                      <a:r>
                        <a:rPr kumimoji="1" lang="en-US" altLang="ja-JP" sz="1400" dirty="0" smtClean="0"/>
                        <a:t>26</a:t>
                      </a:r>
                      <a:r>
                        <a:rPr kumimoji="1" lang="ja-JP" altLang="en-US" sz="1400" dirty="0" smtClean="0"/>
                        <a:t>年度</a:t>
                      </a:r>
                      <a:endParaRPr kumimoji="1" lang="en-US" altLang="ja-JP" sz="1400" dirty="0" smtClean="0"/>
                    </a:p>
                    <a:p>
                      <a:pPr algn="ctr"/>
                      <a:r>
                        <a:rPr kumimoji="1" lang="ja-JP" altLang="en-US" sz="1400" dirty="0" smtClean="0"/>
                        <a:t>決算</a:t>
                      </a:r>
                      <a:endParaRPr kumimoji="1" lang="ja-JP" altLang="en-US" sz="1400" dirty="0"/>
                    </a:p>
                  </a:txBody>
                  <a:tcPr marL="88825" marR="88825" marT="44412" marB="44412"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平成</a:t>
                      </a:r>
                      <a:r>
                        <a:rPr kumimoji="1" lang="en-US" altLang="ja-JP" sz="1400" dirty="0" smtClean="0"/>
                        <a:t>27</a:t>
                      </a:r>
                      <a:r>
                        <a:rPr kumimoji="1" lang="ja-JP" altLang="en-US" sz="1400" dirty="0" smtClean="0"/>
                        <a:t>年度</a:t>
                      </a:r>
                      <a:endParaRPr kumimoji="1" lang="en-US" altLang="ja-JP" sz="1400" dirty="0" smtClean="0"/>
                    </a:p>
                    <a:p>
                      <a:pPr algn="ctr"/>
                      <a:r>
                        <a:rPr kumimoji="1" lang="ja-JP" altLang="en-US" sz="1400" dirty="0" smtClean="0"/>
                        <a:t>決算</a:t>
                      </a:r>
                      <a:endParaRPr kumimoji="1" lang="ja-JP" altLang="en-US" sz="1400" dirty="0"/>
                    </a:p>
                  </a:txBody>
                  <a:tcPr marL="88825" marR="88825" marT="44412" marB="44412"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平成</a:t>
                      </a:r>
                      <a:r>
                        <a:rPr kumimoji="1" lang="en-US" altLang="ja-JP" sz="1400" dirty="0" smtClean="0"/>
                        <a:t>28</a:t>
                      </a:r>
                      <a:r>
                        <a:rPr kumimoji="1" lang="ja-JP" altLang="en-US" sz="1400" dirty="0" smtClean="0"/>
                        <a:t>年度</a:t>
                      </a:r>
                      <a:endParaRPr kumimoji="1" lang="en-US" altLang="ja-JP" sz="1400" dirty="0" smtClean="0"/>
                    </a:p>
                    <a:p>
                      <a:pPr algn="ctr"/>
                      <a:r>
                        <a:rPr kumimoji="1" lang="ja-JP" altLang="en-US" sz="1400" dirty="0" smtClean="0"/>
                        <a:t>決算</a:t>
                      </a:r>
                      <a:endParaRPr kumimoji="1" lang="ja-JP" altLang="en-US" sz="1400" dirty="0"/>
                    </a:p>
                  </a:txBody>
                  <a:tcPr marL="88825" marR="88825" marT="44412" marB="44412"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平成</a:t>
                      </a:r>
                      <a:r>
                        <a:rPr kumimoji="1" lang="en-US" altLang="ja-JP" sz="1400" dirty="0" smtClean="0"/>
                        <a:t>29</a:t>
                      </a:r>
                      <a:r>
                        <a:rPr kumimoji="1" lang="ja-JP" altLang="en-US" sz="1400" dirty="0" smtClean="0"/>
                        <a:t>年度</a:t>
                      </a:r>
                      <a:endParaRPr kumimoji="1" lang="en-US" altLang="ja-JP" sz="1400" dirty="0" smtClean="0"/>
                    </a:p>
                    <a:p>
                      <a:pPr algn="ctr"/>
                      <a:r>
                        <a:rPr kumimoji="1" lang="ja-JP" altLang="en-US" sz="1400" dirty="0" smtClean="0"/>
                        <a:t>決算</a:t>
                      </a:r>
                      <a:endParaRPr kumimoji="1" lang="ja-JP" altLang="en-US" sz="1400" dirty="0"/>
                    </a:p>
                  </a:txBody>
                  <a:tcPr marL="88825" marR="88825" marT="44412" marB="44412"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0125">
                <a:tc>
                  <a:txBody>
                    <a:bodyPr/>
                    <a:lstStyle/>
                    <a:p>
                      <a:pPr algn="ctr"/>
                      <a:r>
                        <a:rPr kumimoji="1" lang="ja-JP" altLang="en-US" sz="1400" dirty="0" smtClean="0"/>
                        <a:t>営業収益</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lt1"/>
                      </a:fgClr>
                      <a:bgClr>
                        <a:schemeClr val="accent1">
                          <a:lumMod val="60000"/>
                          <a:lumOff val="40000"/>
                        </a:schemeClr>
                      </a:bgClr>
                    </a:pattFill>
                  </a:tcPr>
                </a:tc>
                <a:tc>
                  <a:txBody>
                    <a:bodyPr/>
                    <a:lstStyle/>
                    <a:p>
                      <a:pPr algn="r"/>
                      <a:r>
                        <a:rPr kumimoji="1" lang="en-US" altLang="ja-JP" sz="1400" dirty="0" smtClean="0"/>
                        <a:t>45</a:t>
                      </a:r>
                      <a:r>
                        <a:rPr kumimoji="1" lang="ja-JP" altLang="en-US" sz="1400" dirty="0" smtClean="0"/>
                        <a:t>億円　</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43</a:t>
                      </a:r>
                      <a:r>
                        <a:rPr kumimoji="1" lang="ja-JP" altLang="en-US" sz="1400" dirty="0" smtClean="0"/>
                        <a:t>億円　　</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39</a:t>
                      </a:r>
                      <a:r>
                        <a:rPr kumimoji="1" lang="ja-JP" altLang="en-US" sz="1400" dirty="0" smtClean="0"/>
                        <a:t>億円　　</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39</a:t>
                      </a:r>
                      <a:r>
                        <a:rPr kumimoji="1" lang="ja-JP" altLang="en-US" sz="1400" dirty="0" smtClean="0"/>
                        <a:t>億円</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39</a:t>
                      </a:r>
                      <a:r>
                        <a:rPr kumimoji="1" lang="ja-JP" altLang="en-US" sz="1400" dirty="0" smtClean="0"/>
                        <a:t>億円</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39</a:t>
                      </a:r>
                      <a:r>
                        <a:rPr kumimoji="1" lang="ja-JP" altLang="en-US" sz="1400" dirty="0" smtClean="0"/>
                        <a:t>億円</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38</a:t>
                      </a:r>
                      <a:r>
                        <a:rPr kumimoji="1" lang="ja-JP" altLang="en-US" sz="1400" dirty="0" smtClean="0"/>
                        <a:t>億円</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0125">
                <a:tc>
                  <a:txBody>
                    <a:bodyPr/>
                    <a:lstStyle/>
                    <a:p>
                      <a:pPr algn="ctr"/>
                      <a:r>
                        <a:rPr kumimoji="1" lang="ja-JP" altLang="en-US" sz="1400" dirty="0" smtClean="0"/>
                        <a:t>営業費用</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lt1"/>
                      </a:fgClr>
                      <a:bgClr>
                        <a:schemeClr val="accent1">
                          <a:lumMod val="60000"/>
                          <a:lumOff val="40000"/>
                        </a:schemeClr>
                      </a:bgClr>
                    </a:pattFill>
                  </a:tcPr>
                </a:tc>
                <a:tc>
                  <a:txBody>
                    <a:bodyPr/>
                    <a:lstStyle/>
                    <a:p>
                      <a:pPr algn="r"/>
                      <a:r>
                        <a:rPr kumimoji="1" lang="en-US" altLang="ja-JP" sz="1400" dirty="0" smtClean="0"/>
                        <a:t>50</a:t>
                      </a:r>
                      <a:r>
                        <a:rPr kumimoji="1" lang="ja-JP" altLang="en-US" sz="1400" dirty="0" smtClean="0"/>
                        <a:t>億円</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49</a:t>
                      </a:r>
                      <a:r>
                        <a:rPr kumimoji="1" lang="ja-JP" altLang="en-US" sz="1400" dirty="0" smtClean="0"/>
                        <a:t>億円</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42</a:t>
                      </a:r>
                      <a:r>
                        <a:rPr kumimoji="1" lang="ja-JP" altLang="en-US" sz="1400" dirty="0" smtClean="0"/>
                        <a:t>億円</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41</a:t>
                      </a:r>
                      <a:r>
                        <a:rPr kumimoji="1" lang="ja-JP" altLang="en-US" sz="1400" dirty="0" smtClean="0"/>
                        <a:t>億円</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46</a:t>
                      </a:r>
                      <a:r>
                        <a:rPr kumimoji="1" lang="ja-JP" altLang="en-US" sz="1400" dirty="0" smtClean="0"/>
                        <a:t>億円</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42</a:t>
                      </a:r>
                      <a:r>
                        <a:rPr kumimoji="1" lang="ja-JP" altLang="en-US" sz="1400" dirty="0" smtClean="0"/>
                        <a:t>億円</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40</a:t>
                      </a:r>
                      <a:r>
                        <a:rPr kumimoji="1" lang="ja-JP" altLang="en-US" sz="1400" dirty="0" smtClean="0"/>
                        <a:t>億円</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0125">
                <a:tc>
                  <a:txBody>
                    <a:bodyPr/>
                    <a:lstStyle/>
                    <a:p>
                      <a:pPr marL="0" marR="0" indent="0" algn="ctr" defTabSz="576072" rtl="0" eaLnBrk="1" fontAlgn="auto" latinLnBrk="0" hangingPunct="1">
                        <a:lnSpc>
                          <a:spcPct val="100000"/>
                        </a:lnSpc>
                        <a:spcBef>
                          <a:spcPts val="0"/>
                        </a:spcBef>
                        <a:spcAft>
                          <a:spcPts val="0"/>
                        </a:spcAft>
                        <a:buClrTx/>
                        <a:buSzTx/>
                        <a:buFontTx/>
                        <a:buNone/>
                        <a:tabLst/>
                        <a:defRPr/>
                      </a:pPr>
                      <a:r>
                        <a:rPr kumimoji="1" lang="ja-JP" altLang="en-US" sz="1400" dirty="0" smtClean="0"/>
                        <a:t>当年度損益</a:t>
                      </a:r>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lt1"/>
                      </a:fgClr>
                      <a:bgClr>
                        <a:schemeClr val="accent1">
                          <a:lumMod val="60000"/>
                          <a:lumOff val="40000"/>
                        </a:schemeClr>
                      </a:bgClr>
                    </a:pattFill>
                  </a:tcPr>
                </a:tc>
                <a:tc>
                  <a:txBody>
                    <a:bodyPr/>
                    <a:lstStyle/>
                    <a:p>
                      <a:pPr algn="r"/>
                      <a:r>
                        <a:rPr kumimoji="1" lang="ja-JP" altLang="en-US" sz="1400" dirty="0" smtClean="0">
                          <a:solidFill>
                            <a:schemeClr val="tx1"/>
                          </a:solidFill>
                        </a:rPr>
                        <a:t>△</a:t>
                      </a:r>
                      <a:r>
                        <a:rPr kumimoji="1" lang="en-US" altLang="ja-JP" sz="1400" dirty="0" smtClean="0">
                          <a:solidFill>
                            <a:schemeClr val="tx1"/>
                          </a:solidFill>
                        </a:rPr>
                        <a:t>7</a:t>
                      </a:r>
                      <a:r>
                        <a:rPr kumimoji="1" lang="ja-JP" altLang="en-US" sz="1400" dirty="0" smtClean="0">
                          <a:solidFill>
                            <a:schemeClr val="tx1"/>
                          </a:solidFill>
                        </a:rPr>
                        <a:t>億円</a:t>
                      </a:r>
                      <a:endParaRPr kumimoji="1" lang="ja-JP" altLang="en-US" sz="1400" dirty="0">
                        <a:solidFill>
                          <a:schemeClr val="tx1"/>
                        </a:solidFill>
                      </a:endParaRPr>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dirty="0" smtClean="0">
                          <a:solidFill>
                            <a:schemeClr val="tx1"/>
                          </a:solidFill>
                        </a:rPr>
                        <a:t>△</a:t>
                      </a:r>
                      <a:r>
                        <a:rPr kumimoji="1" lang="en-US" altLang="ja-JP" sz="1400" dirty="0" smtClean="0">
                          <a:solidFill>
                            <a:schemeClr val="tx1"/>
                          </a:solidFill>
                        </a:rPr>
                        <a:t>7</a:t>
                      </a:r>
                      <a:r>
                        <a:rPr kumimoji="1" lang="ja-JP" altLang="en-US" sz="1400" dirty="0" smtClean="0">
                          <a:solidFill>
                            <a:schemeClr val="tx1"/>
                          </a:solidFill>
                        </a:rPr>
                        <a:t>億円</a:t>
                      </a:r>
                      <a:endParaRPr kumimoji="1" lang="ja-JP" altLang="en-US" sz="1400" dirty="0">
                        <a:solidFill>
                          <a:schemeClr val="tx1"/>
                        </a:solidFill>
                      </a:endParaRPr>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solidFill>
                            <a:schemeClr val="tx1"/>
                          </a:solidFill>
                        </a:rPr>
                        <a:t>11</a:t>
                      </a:r>
                      <a:r>
                        <a:rPr kumimoji="1" lang="ja-JP" altLang="en-US" sz="1400" dirty="0" smtClean="0">
                          <a:solidFill>
                            <a:schemeClr val="tx1"/>
                          </a:solidFill>
                        </a:rPr>
                        <a:t>億円</a:t>
                      </a:r>
                      <a:endParaRPr kumimoji="1" lang="ja-JP" altLang="en-US" sz="1400" dirty="0">
                        <a:solidFill>
                          <a:schemeClr val="tx1"/>
                        </a:solidFill>
                      </a:endParaRPr>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solidFill>
                            <a:schemeClr val="tx1"/>
                          </a:solidFill>
                        </a:rPr>
                        <a:t>16</a:t>
                      </a:r>
                      <a:r>
                        <a:rPr kumimoji="1" lang="ja-JP" altLang="en-US" sz="1400" dirty="0" smtClean="0">
                          <a:solidFill>
                            <a:schemeClr val="tx1"/>
                          </a:solidFill>
                        </a:rPr>
                        <a:t>億円</a:t>
                      </a:r>
                      <a:endParaRPr kumimoji="1" lang="ja-JP" altLang="en-US" sz="1400" dirty="0">
                        <a:solidFill>
                          <a:schemeClr val="tx1"/>
                        </a:solidFill>
                      </a:endParaRPr>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dirty="0" smtClean="0">
                          <a:solidFill>
                            <a:schemeClr val="tx1"/>
                          </a:solidFill>
                        </a:rPr>
                        <a:t>△</a:t>
                      </a:r>
                      <a:r>
                        <a:rPr kumimoji="1" lang="en-US" altLang="ja-JP" sz="1400" dirty="0" smtClean="0">
                          <a:solidFill>
                            <a:schemeClr val="tx1"/>
                          </a:solidFill>
                        </a:rPr>
                        <a:t>1</a:t>
                      </a:r>
                      <a:r>
                        <a:rPr kumimoji="1" lang="ja-JP" altLang="en-US" sz="1400" dirty="0" smtClean="0">
                          <a:solidFill>
                            <a:schemeClr val="tx1"/>
                          </a:solidFill>
                        </a:rPr>
                        <a:t>億円</a:t>
                      </a:r>
                      <a:endParaRPr kumimoji="1" lang="ja-JP" altLang="en-US" sz="1400" dirty="0">
                        <a:solidFill>
                          <a:schemeClr val="tx1"/>
                        </a:solidFill>
                      </a:endParaRPr>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dirty="0" smtClean="0">
                          <a:solidFill>
                            <a:schemeClr val="tx1"/>
                          </a:solidFill>
                        </a:rPr>
                        <a:t>△</a:t>
                      </a:r>
                      <a:r>
                        <a:rPr kumimoji="1" lang="en-US" altLang="ja-JP" sz="1400" dirty="0" smtClean="0">
                          <a:solidFill>
                            <a:schemeClr val="tx1"/>
                          </a:solidFill>
                        </a:rPr>
                        <a:t>1</a:t>
                      </a:r>
                      <a:r>
                        <a:rPr kumimoji="1" lang="ja-JP" altLang="en-US" sz="1400" dirty="0" smtClean="0">
                          <a:solidFill>
                            <a:schemeClr val="tx1"/>
                          </a:solidFill>
                        </a:rPr>
                        <a:t>億円</a:t>
                      </a:r>
                      <a:endParaRPr kumimoji="1" lang="ja-JP" altLang="en-US" sz="1400" dirty="0">
                        <a:solidFill>
                          <a:schemeClr val="tx1"/>
                        </a:solidFill>
                      </a:endParaRPr>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solidFill>
                            <a:schemeClr val="tx1"/>
                          </a:solidFill>
                        </a:rPr>
                        <a:t>3</a:t>
                      </a:r>
                      <a:r>
                        <a:rPr kumimoji="1" lang="ja-JP" altLang="en-US" sz="1400" dirty="0" smtClean="0">
                          <a:solidFill>
                            <a:schemeClr val="tx1"/>
                          </a:solidFill>
                        </a:rPr>
                        <a:t>億円</a:t>
                      </a:r>
                      <a:endParaRPr kumimoji="1" lang="ja-JP" altLang="en-US" sz="1400" dirty="0">
                        <a:solidFill>
                          <a:schemeClr val="tx1"/>
                        </a:solidFill>
                      </a:endParaRPr>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3786">
                <a:tc>
                  <a:txBody>
                    <a:bodyPr/>
                    <a:lstStyle/>
                    <a:p>
                      <a:pPr algn="ctr"/>
                      <a:r>
                        <a:rPr kumimoji="1" lang="ja-JP" altLang="en-US" sz="1400" dirty="0" smtClean="0"/>
                        <a:t>累積資金残高</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lt1"/>
                      </a:fgClr>
                      <a:bgClr>
                        <a:schemeClr val="accent1">
                          <a:lumMod val="60000"/>
                          <a:lumOff val="40000"/>
                        </a:schemeClr>
                      </a:bgClr>
                    </a:pattFill>
                  </a:tcPr>
                </a:tc>
                <a:tc>
                  <a:txBody>
                    <a:bodyPr/>
                    <a:lstStyle/>
                    <a:p>
                      <a:pPr algn="r"/>
                      <a:r>
                        <a:rPr kumimoji="1" lang="en-US" altLang="ja-JP" sz="1400" dirty="0" smtClean="0">
                          <a:solidFill>
                            <a:schemeClr val="tx1"/>
                          </a:solidFill>
                        </a:rPr>
                        <a:t>17</a:t>
                      </a:r>
                      <a:r>
                        <a:rPr kumimoji="1" lang="ja-JP" altLang="en-US" sz="1400" dirty="0" smtClean="0">
                          <a:solidFill>
                            <a:schemeClr val="tx1"/>
                          </a:solidFill>
                        </a:rPr>
                        <a:t>億円　</a:t>
                      </a:r>
                      <a:endParaRPr kumimoji="1" lang="ja-JP" altLang="en-US" sz="1400" dirty="0">
                        <a:solidFill>
                          <a:schemeClr val="tx1"/>
                        </a:solidFill>
                      </a:endParaRPr>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solidFill>
                            <a:schemeClr val="tx1"/>
                          </a:solidFill>
                        </a:rPr>
                        <a:t>8</a:t>
                      </a:r>
                      <a:r>
                        <a:rPr kumimoji="1" lang="ja-JP" altLang="en-US" sz="1400" dirty="0" smtClean="0">
                          <a:solidFill>
                            <a:schemeClr val="tx1"/>
                          </a:solidFill>
                        </a:rPr>
                        <a:t>億円　</a:t>
                      </a:r>
                      <a:endParaRPr kumimoji="1" lang="ja-JP" altLang="en-US" sz="1400" dirty="0">
                        <a:solidFill>
                          <a:schemeClr val="tx1"/>
                        </a:solidFill>
                      </a:endParaRPr>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solidFill>
                            <a:schemeClr val="tx1"/>
                          </a:solidFill>
                        </a:rPr>
                        <a:t>14</a:t>
                      </a:r>
                      <a:r>
                        <a:rPr kumimoji="1" lang="ja-JP" altLang="en-US" sz="1400" dirty="0" smtClean="0">
                          <a:solidFill>
                            <a:schemeClr val="tx1"/>
                          </a:solidFill>
                        </a:rPr>
                        <a:t>億円　</a:t>
                      </a:r>
                      <a:endParaRPr kumimoji="1" lang="ja-JP" altLang="en-US" sz="1400" dirty="0">
                        <a:solidFill>
                          <a:schemeClr val="tx1"/>
                        </a:solidFill>
                      </a:endParaRPr>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solidFill>
                            <a:schemeClr val="tx1"/>
                          </a:solidFill>
                        </a:rPr>
                        <a:t>33</a:t>
                      </a:r>
                      <a:r>
                        <a:rPr kumimoji="1" lang="ja-JP" altLang="en-US" sz="1400" dirty="0" smtClean="0">
                          <a:solidFill>
                            <a:schemeClr val="tx1"/>
                          </a:solidFill>
                        </a:rPr>
                        <a:t>億円</a:t>
                      </a:r>
                      <a:endParaRPr kumimoji="1" lang="ja-JP" altLang="en-US" sz="1400" dirty="0">
                        <a:solidFill>
                          <a:schemeClr val="tx1"/>
                        </a:solidFill>
                      </a:endParaRPr>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solidFill>
                            <a:schemeClr val="tx1"/>
                          </a:solidFill>
                        </a:rPr>
                        <a:t>27</a:t>
                      </a:r>
                      <a:r>
                        <a:rPr kumimoji="1" lang="ja-JP" altLang="en-US" sz="1400" dirty="0" smtClean="0">
                          <a:solidFill>
                            <a:schemeClr val="tx1"/>
                          </a:solidFill>
                        </a:rPr>
                        <a:t>億円</a:t>
                      </a:r>
                      <a:endParaRPr kumimoji="1" lang="ja-JP" altLang="en-US" sz="1400" dirty="0">
                        <a:solidFill>
                          <a:schemeClr val="tx1"/>
                        </a:solidFill>
                      </a:endParaRPr>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solidFill>
                            <a:schemeClr val="tx1"/>
                          </a:solidFill>
                        </a:rPr>
                        <a:t>23</a:t>
                      </a:r>
                      <a:r>
                        <a:rPr kumimoji="1" lang="ja-JP" altLang="en-US" sz="1400" dirty="0" smtClean="0">
                          <a:solidFill>
                            <a:schemeClr val="tx1"/>
                          </a:solidFill>
                        </a:rPr>
                        <a:t>億円</a:t>
                      </a:r>
                      <a:endParaRPr kumimoji="1" lang="ja-JP" altLang="en-US" sz="1400" dirty="0">
                        <a:solidFill>
                          <a:schemeClr val="tx1"/>
                        </a:solidFill>
                      </a:endParaRPr>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solidFill>
                            <a:schemeClr val="tx1"/>
                          </a:solidFill>
                        </a:rPr>
                        <a:t>22</a:t>
                      </a:r>
                      <a:r>
                        <a:rPr kumimoji="1" lang="ja-JP" altLang="en-US" sz="1400" dirty="0" smtClean="0">
                          <a:solidFill>
                            <a:schemeClr val="tx1"/>
                          </a:solidFill>
                        </a:rPr>
                        <a:t>億円</a:t>
                      </a:r>
                      <a:endParaRPr kumimoji="1" lang="ja-JP" altLang="en-US" sz="1400" dirty="0">
                        <a:solidFill>
                          <a:schemeClr val="tx1"/>
                        </a:solidFill>
                      </a:endParaRPr>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0125">
                <a:tc>
                  <a:txBody>
                    <a:bodyPr/>
                    <a:lstStyle/>
                    <a:p>
                      <a:pPr algn="ctr"/>
                      <a:r>
                        <a:rPr kumimoji="1" lang="ja-JP" altLang="en-US" sz="1400" dirty="0" smtClean="0"/>
                        <a:t>企業債残高</a:t>
                      </a:r>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lt1"/>
                      </a:fgClr>
                      <a:bgClr>
                        <a:schemeClr val="accent1">
                          <a:lumMod val="60000"/>
                          <a:lumOff val="40000"/>
                        </a:schemeClr>
                      </a:bgClr>
                    </a:pattFill>
                  </a:tcPr>
                </a:tc>
                <a:tc>
                  <a:txBody>
                    <a:bodyPr/>
                    <a:lstStyle/>
                    <a:p>
                      <a:pPr algn="r"/>
                      <a:r>
                        <a:rPr kumimoji="1" lang="en-US" altLang="ja-JP" sz="1400" dirty="0" smtClean="0"/>
                        <a:t>168</a:t>
                      </a:r>
                      <a:r>
                        <a:rPr kumimoji="1" lang="ja-JP" altLang="en-US" sz="1400" dirty="0" smtClean="0"/>
                        <a:t>億円　</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152</a:t>
                      </a:r>
                      <a:r>
                        <a:rPr kumimoji="1" lang="ja-JP" altLang="en-US" sz="1400" dirty="0" smtClean="0"/>
                        <a:t>億円</a:t>
                      </a:r>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142</a:t>
                      </a:r>
                      <a:r>
                        <a:rPr kumimoji="1" lang="ja-JP" altLang="en-US" sz="1400" dirty="0" smtClean="0"/>
                        <a:t>億円</a:t>
                      </a:r>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132</a:t>
                      </a:r>
                      <a:r>
                        <a:rPr kumimoji="1" lang="ja-JP" altLang="en-US" sz="1400" dirty="0" smtClean="0"/>
                        <a:t>億円</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122</a:t>
                      </a:r>
                      <a:r>
                        <a:rPr kumimoji="1" lang="ja-JP" altLang="en-US" sz="1400" dirty="0" smtClean="0"/>
                        <a:t>億円</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115</a:t>
                      </a:r>
                      <a:r>
                        <a:rPr kumimoji="1" lang="ja-JP" altLang="en-US" sz="1400" dirty="0" smtClean="0"/>
                        <a:t>億円</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400" dirty="0" smtClean="0"/>
                        <a:t>106</a:t>
                      </a:r>
                      <a:r>
                        <a:rPr kumimoji="1" lang="ja-JP" altLang="en-US" sz="1400" dirty="0" smtClean="0"/>
                        <a:t>億円</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AutoShape 19"/>
          <p:cNvSpPr>
            <a:spLocks noChangeArrowheads="1"/>
          </p:cNvSpPr>
          <p:nvPr/>
        </p:nvSpPr>
        <p:spPr bwMode="auto">
          <a:xfrm>
            <a:off x="164101" y="246131"/>
            <a:ext cx="4508500" cy="453115"/>
          </a:xfrm>
          <a:prstGeom prst="roundRect">
            <a:avLst>
              <a:gd name="adj" fmla="val 16667"/>
            </a:avLst>
          </a:prstGeom>
          <a:solidFill>
            <a:srgbClr val="FFC000"/>
          </a:solidFill>
          <a:ln>
            <a:noFill/>
          </a:ln>
          <a:effectLst>
            <a:prstShdw prst="shdw17" dist="17961" dir="2700000">
              <a:srgbClr val="7A997A"/>
            </a:prstShdw>
          </a:effectLst>
          <a:extLst/>
        </p:spPr>
        <p:txBody>
          <a:bodyPr wrap="none" anchor="ctr"/>
          <a:lstStyle>
            <a:lvl1pPr>
              <a:spcBef>
                <a:spcPct val="20000"/>
              </a:spcBef>
              <a:buChar char="•"/>
              <a:defRPr kumimoji="1" sz="3200">
                <a:solidFill>
                  <a:schemeClr val="tx1"/>
                </a:solidFill>
                <a:latin typeface="HG丸ｺﾞｼｯｸM-PRO" panose="020F0600000000000000" pitchFamily="50" charset="-128"/>
                <a:ea typeface="HG丸ｺﾞｼｯｸM-PRO" panose="020F0600000000000000" pitchFamily="50" charset="-128"/>
              </a:defRPr>
            </a:lvl1pPr>
            <a:lvl2pPr marL="742950" indent="-285750">
              <a:spcBef>
                <a:spcPct val="20000"/>
              </a:spcBef>
              <a:buChar char="–"/>
              <a:defRPr kumimoji="1" sz="2800">
                <a:solidFill>
                  <a:schemeClr val="tx1"/>
                </a:solidFill>
                <a:latin typeface="HG丸ｺﾞｼｯｸM-PRO" panose="020F0600000000000000" pitchFamily="50" charset="-128"/>
                <a:ea typeface="HG丸ｺﾞｼｯｸM-PRO" panose="020F0600000000000000" pitchFamily="50" charset="-128"/>
              </a:defRPr>
            </a:lvl2pPr>
            <a:lvl3pPr marL="1143000" indent="-228600">
              <a:spcBef>
                <a:spcPct val="20000"/>
              </a:spcBef>
              <a:buChar char="•"/>
              <a:defRPr kumimoji="1" sz="2400">
                <a:solidFill>
                  <a:schemeClr val="tx1"/>
                </a:solidFill>
                <a:latin typeface="HG丸ｺﾞｼｯｸM-PRO" panose="020F0600000000000000" pitchFamily="50" charset="-128"/>
                <a:ea typeface="HG丸ｺﾞｼｯｸM-PRO" panose="020F0600000000000000" pitchFamily="50" charset="-128"/>
              </a:defRPr>
            </a:lvl3pPr>
            <a:lvl4pPr marL="1600200" indent="-228600">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4pPr>
            <a:lvl5pPr marL="2057400" indent="-228600">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9pPr>
          </a:lstStyle>
          <a:p>
            <a:pPr eaLnBrk="1" hangingPunct="1">
              <a:spcBef>
                <a:spcPct val="0"/>
              </a:spcBef>
              <a:buFontTx/>
              <a:buNone/>
            </a:pPr>
            <a:r>
              <a:rPr lang="ja-JP" altLang="en-US" sz="1600" dirty="0">
                <a:latin typeface="メイリオ" panose="020B0604030504040204" pitchFamily="50" charset="-128"/>
                <a:ea typeface="メイリオ" panose="020B0604030504040204" pitchFamily="50" charset="-128"/>
              </a:rPr>
              <a:t>１．事業の概要、経営状況</a:t>
            </a:r>
          </a:p>
        </p:txBody>
      </p:sp>
      <p:graphicFrame>
        <p:nvGraphicFramePr>
          <p:cNvPr id="10" name="表 9"/>
          <p:cNvGraphicFramePr>
            <a:graphicFrameLocks noGrp="1"/>
          </p:cNvGraphicFramePr>
          <p:nvPr>
            <p:extLst>
              <p:ext uri="{D42A27DB-BD31-4B8C-83A1-F6EECF244321}">
                <p14:modId xmlns:p14="http://schemas.microsoft.com/office/powerpoint/2010/main" val="1788729464"/>
              </p:ext>
            </p:extLst>
          </p:nvPr>
        </p:nvGraphicFramePr>
        <p:xfrm>
          <a:off x="626098" y="2933955"/>
          <a:ext cx="7296690" cy="604368"/>
        </p:xfrm>
        <a:graphic>
          <a:graphicData uri="http://schemas.openxmlformats.org/drawingml/2006/table">
            <a:tbl>
              <a:tblPr>
                <a:tableStyleId>{793D81CF-94F2-401A-BA57-92F5A7B2D0C5}</a:tableStyleId>
              </a:tblPr>
              <a:tblGrid>
                <a:gridCol w="1459338"/>
                <a:gridCol w="1459338"/>
                <a:gridCol w="1459338"/>
                <a:gridCol w="1459338"/>
                <a:gridCol w="1459338"/>
              </a:tblGrid>
              <a:tr h="296083">
                <a:tc>
                  <a:txBody>
                    <a:bodyPr/>
                    <a:lstStyle/>
                    <a:p>
                      <a:pPr algn="ctr"/>
                      <a:r>
                        <a:rPr kumimoji="1" lang="ja-JP" altLang="en-US" sz="1400" dirty="0" smtClean="0"/>
                        <a:t>荷役機械</a:t>
                      </a:r>
                      <a:endParaRPr kumimoji="1" lang="ja-JP" altLang="en-US" sz="1400" dirty="0"/>
                    </a:p>
                  </a:txBody>
                  <a:tcPr marL="88825" marR="88825" marT="44412" marB="44412"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上屋</a:t>
                      </a:r>
                      <a:endParaRPr kumimoji="1" lang="ja-JP" altLang="en-US" sz="1400" dirty="0"/>
                    </a:p>
                  </a:txBody>
                  <a:tcPr marL="88825" marR="88825" marT="44412" marB="44412"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附設事務所</a:t>
                      </a:r>
                      <a:endParaRPr kumimoji="1" lang="ja-JP" altLang="en-US" sz="1400" dirty="0"/>
                    </a:p>
                  </a:txBody>
                  <a:tcPr marL="88825" marR="88825" marT="44412" marB="44412"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貯炭場</a:t>
                      </a:r>
                      <a:endParaRPr kumimoji="1" lang="ja-JP" altLang="en-US" sz="1400" dirty="0"/>
                    </a:p>
                  </a:txBody>
                  <a:tcPr marL="88825" marR="88825" marT="44412" marB="44412"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荷さばき地</a:t>
                      </a:r>
                      <a:endParaRPr kumimoji="1" lang="ja-JP" altLang="en-US" sz="1400" dirty="0"/>
                    </a:p>
                  </a:txBody>
                  <a:tcPr marL="88825" marR="88825" marT="44412" marB="44412"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083">
                <a:tc>
                  <a:txBody>
                    <a:bodyPr/>
                    <a:lstStyle/>
                    <a:p>
                      <a:pPr algn="ctr"/>
                      <a:r>
                        <a:rPr kumimoji="1" lang="en-US" altLang="ja-JP" sz="1400" dirty="0" smtClean="0"/>
                        <a:t>2</a:t>
                      </a:r>
                      <a:r>
                        <a:rPr kumimoji="1" lang="ja-JP" altLang="en-US" sz="1400" dirty="0" smtClean="0"/>
                        <a:t>基　</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t>81</a:t>
                      </a:r>
                      <a:r>
                        <a:rPr kumimoji="1" lang="ja-JP" altLang="en-US" sz="1400" dirty="0" smtClean="0"/>
                        <a:t>棟</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t>48</a:t>
                      </a:r>
                      <a:r>
                        <a:rPr kumimoji="1" lang="ja-JP" altLang="en-US" sz="1400" dirty="0" smtClean="0"/>
                        <a:t>ヵ所</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t>4,902</a:t>
                      </a:r>
                      <a:r>
                        <a:rPr kumimoji="1" lang="ja-JP" altLang="en-US" sz="1400" dirty="0" smtClean="0"/>
                        <a:t>㎡</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t>966,822</a:t>
                      </a:r>
                      <a:r>
                        <a:rPr kumimoji="1" lang="ja-JP" altLang="en-US" sz="1400" dirty="0" smtClean="0"/>
                        <a:t>㎡</a:t>
                      </a:r>
                      <a:endParaRPr kumimoji="1" lang="ja-JP" altLang="en-US" sz="1400" dirty="0"/>
                    </a:p>
                  </a:txBody>
                  <a:tcPr marL="88825" marR="88825" marT="44412" marB="444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テキスト ボックス 10"/>
          <p:cNvSpPr txBox="1"/>
          <p:nvPr/>
        </p:nvSpPr>
        <p:spPr>
          <a:xfrm>
            <a:off x="7922788" y="3283667"/>
            <a:ext cx="2135612" cy="276999"/>
          </a:xfrm>
          <a:prstGeom prst="rect">
            <a:avLst/>
          </a:prstGeom>
          <a:noFill/>
        </p:spPr>
        <p:txBody>
          <a:bodyPr wrap="square" rtlCol="0">
            <a:spAutoFit/>
          </a:bodyPr>
          <a:lstStyle/>
          <a:p>
            <a:r>
              <a:rPr lang="ja-JP" altLang="en-US" sz="1200" dirty="0" smtClean="0"/>
              <a:t>（平成</a:t>
            </a:r>
            <a:r>
              <a:rPr lang="en-US" altLang="ja-JP" sz="1200" dirty="0" smtClean="0"/>
              <a:t>30</a:t>
            </a:r>
            <a:r>
              <a:rPr lang="ja-JP" altLang="en-US" sz="1200" dirty="0" smtClean="0"/>
              <a:t>年</a:t>
            </a:r>
            <a:r>
              <a:rPr lang="en-US" altLang="ja-JP" sz="1200" dirty="0" smtClean="0"/>
              <a:t>3</a:t>
            </a:r>
            <a:r>
              <a:rPr lang="ja-JP" altLang="en-US" sz="1200" dirty="0" smtClean="0"/>
              <a:t>月</a:t>
            </a:r>
            <a:r>
              <a:rPr lang="en-US" altLang="ja-JP" sz="1200" dirty="0" smtClean="0"/>
              <a:t>31</a:t>
            </a:r>
            <a:r>
              <a:rPr lang="ja-JP" altLang="en-US" sz="1200" dirty="0" smtClean="0"/>
              <a:t>日現在）</a:t>
            </a:r>
            <a:endParaRPr kumimoji="1" lang="ja-JP" altLang="en-US" sz="1200" dirty="0"/>
          </a:p>
        </p:txBody>
      </p:sp>
    </p:spTree>
    <p:extLst>
      <p:ext uri="{BB962C8B-B14F-4D97-AF65-F5344CB8AC3E}">
        <p14:creationId xmlns:p14="http://schemas.microsoft.com/office/powerpoint/2010/main" val="3476311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a:xfrm>
            <a:off x="69375" y="207939"/>
            <a:ext cx="11827246" cy="8956298"/>
          </a:xfrm>
          <a:prstGeom prst="rect">
            <a:avLst/>
          </a:prstGeom>
          <a:noFill/>
          <a:ln>
            <a:noFill/>
          </a:ln>
        </p:spPr>
        <p:txBody>
          <a:bodyPr wrap="square" rtlCol="0">
            <a:spAutoFit/>
          </a:bodyPr>
          <a:lstStyle/>
          <a:p>
            <a:r>
              <a:rPr lang="ja-JP" altLang="en-US" sz="1600" b="1" dirty="0" smtClean="0">
                <a:solidFill>
                  <a:schemeClr val="accent1">
                    <a:lumMod val="50000"/>
                  </a:schemeClr>
                </a:solidFill>
              </a:rPr>
              <a:t>■これまでの収支改善</a:t>
            </a:r>
            <a:endParaRPr lang="en-US" altLang="ja-JP" sz="1600" b="1" dirty="0" smtClean="0">
              <a:solidFill>
                <a:schemeClr val="accent1">
                  <a:lumMod val="50000"/>
                </a:schemeClr>
              </a:solidFill>
            </a:endParaRPr>
          </a:p>
          <a:p>
            <a:r>
              <a:rPr lang="ja-JP" altLang="en-US" sz="1600" dirty="0" smtClean="0"/>
              <a:t>　○</a:t>
            </a:r>
            <a:r>
              <a:rPr lang="ja-JP" altLang="en-US" sz="1600" dirty="0"/>
              <a:t>高コスト体質の改善</a:t>
            </a:r>
          </a:p>
          <a:p>
            <a:r>
              <a:rPr lang="ja-JP" altLang="en-US" sz="1600" dirty="0"/>
              <a:t>　○将来の収支悪化の防止</a:t>
            </a:r>
          </a:p>
          <a:p>
            <a:r>
              <a:rPr lang="ja-JP" altLang="en-US" sz="1600" dirty="0"/>
              <a:t>　○競争力の強化</a:t>
            </a:r>
          </a:p>
          <a:p>
            <a:endParaRPr lang="en-US" altLang="ja-JP" sz="1600" dirty="0"/>
          </a:p>
          <a:p>
            <a:endParaRPr lang="en-US" altLang="ja-JP" sz="1600" b="1" dirty="0" smtClean="0">
              <a:solidFill>
                <a:schemeClr val="accent1">
                  <a:lumMod val="50000"/>
                </a:schemeClr>
              </a:solidFill>
            </a:endParaRPr>
          </a:p>
          <a:p>
            <a:r>
              <a:rPr lang="ja-JP" altLang="en-US" sz="1600" b="1" dirty="0" smtClean="0">
                <a:solidFill>
                  <a:schemeClr val="accent1">
                    <a:lumMod val="50000"/>
                  </a:schemeClr>
                </a:solidFill>
              </a:rPr>
              <a:t>■これまでの改善に向けた取組</a:t>
            </a:r>
            <a:endParaRPr lang="en-US" altLang="ja-JP" sz="1600" b="1" dirty="0">
              <a:solidFill>
                <a:schemeClr val="accent1">
                  <a:lumMod val="50000"/>
                </a:schemeClr>
              </a:solidFill>
            </a:endParaRPr>
          </a:p>
          <a:p>
            <a:r>
              <a:rPr lang="ja-JP" altLang="en-US" sz="1600" dirty="0"/>
              <a:t>　○施設の使用価値確保：荷役機械、上屋倉庫等の計画補修の</a:t>
            </a:r>
            <a:r>
              <a:rPr lang="ja-JP" altLang="en-US" sz="1600" dirty="0" smtClean="0"/>
              <a:t>実施</a:t>
            </a:r>
            <a:endParaRPr lang="en-US" altLang="ja-JP" sz="1600" dirty="0" smtClean="0"/>
          </a:p>
          <a:p>
            <a:r>
              <a:rPr lang="ja-JP" altLang="en-US" sz="1600" dirty="0"/>
              <a:t>　</a:t>
            </a:r>
            <a:r>
              <a:rPr lang="ja-JP" altLang="en-US" sz="1600" dirty="0" smtClean="0"/>
              <a:t>　補修費</a:t>
            </a:r>
            <a:r>
              <a:rPr lang="ja-JP" altLang="en-US" sz="1600" dirty="0"/>
              <a:t>の推移</a:t>
            </a:r>
          </a:p>
          <a:p>
            <a:r>
              <a:rPr lang="ja-JP" altLang="en-US" sz="1600" dirty="0" smtClean="0"/>
              <a:t>　　</a:t>
            </a:r>
            <a:endParaRPr lang="en-US" altLang="ja-JP" sz="1600" dirty="0"/>
          </a:p>
          <a:p>
            <a:endParaRPr lang="en-US" altLang="ja-JP" sz="1600" dirty="0" smtClean="0"/>
          </a:p>
          <a:p>
            <a:endParaRPr lang="en-US" altLang="ja-JP" sz="1600" dirty="0"/>
          </a:p>
          <a:p>
            <a:r>
              <a:rPr lang="ja-JP" altLang="en-US" sz="1600" dirty="0" smtClean="0"/>
              <a:t>　</a:t>
            </a:r>
            <a:endParaRPr lang="en-US" altLang="ja-JP" sz="1600" dirty="0" smtClean="0"/>
          </a:p>
          <a:p>
            <a:r>
              <a:rPr lang="ja-JP" altLang="en-US" sz="1600" dirty="0" smtClean="0"/>
              <a:t>　</a:t>
            </a:r>
            <a:endParaRPr lang="en-US" altLang="ja-JP" sz="1600" dirty="0" smtClean="0"/>
          </a:p>
          <a:p>
            <a:r>
              <a:rPr lang="ja-JP" altLang="en-US" sz="1600" dirty="0"/>
              <a:t>　</a:t>
            </a:r>
            <a:r>
              <a:rPr lang="ja-JP" altLang="en-US" sz="1600" dirty="0" smtClean="0"/>
              <a:t>○</a:t>
            </a:r>
            <a:r>
              <a:rPr lang="ja-JP" altLang="en-US" sz="1600" dirty="0"/>
              <a:t>民間事業者との適切な役割分担</a:t>
            </a:r>
          </a:p>
          <a:p>
            <a:r>
              <a:rPr lang="ja-JP" altLang="en-US" sz="1600" dirty="0"/>
              <a:t>　　⇒多額の更新投資等が必要な施設について、公共による所有の必要性を精査した上で、</a:t>
            </a:r>
            <a:r>
              <a:rPr lang="ja-JP" altLang="en-US" sz="1600" dirty="0" smtClean="0"/>
              <a:t>売却や施設の廃止に</a:t>
            </a:r>
            <a:endParaRPr lang="en-US" altLang="ja-JP" sz="1600" dirty="0" smtClean="0"/>
          </a:p>
          <a:p>
            <a:r>
              <a:rPr lang="ja-JP" altLang="en-US" sz="1600" dirty="0"/>
              <a:t>　</a:t>
            </a:r>
            <a:r>
              <a:rPr lang="ja-JP" altLang="en-US" sz="1600" dirty="0" smtClean="0"/>
              <a:t>　　より</a:t>
            </a:r>
            <a:r>
              <a:rPr lang="ja-JP" altLang="en-US" sz="1600" dirty="0"/>
              <a:t>経営改善を実施</a:t>
            </a:r>
          </a:p>
          <a:p>
            <a:endParaRPr lang="en-US" altLang="ja-JP" sz="1600" dirty="0" smtClean="0"/>
          </a:p>
          <a:p>
            <a:endParaRPr lang="en-US" altLang="ja-JP" sz="1600" dirty="0"/>
          </a:p>
          <a:p>
            <a:endParaRPr lang="en-US" altLang="ja-JP" sz="1600" dirty="0"/>
          </a:p>
          <a:p>
            <a:endParaRPr lang="en-US" altLang="ja-JP" sz="1600" dirty="0" smtClean="0"/>
          </a:p>
          <a:p>
            <a:endParaRPr lang="en-US" altLang="ja-JP" sz="1600" dirty="0"/>
          </a:p>
          <a:p>
            <a:endParaRPr lang="en-US" altLang="ja-JP" sz="1600" dirty="0" smtClean="0"/>
          </a:p>
          <a:p>
            <a:r>
              <a:rPr lang="ja-JP" altLang="en-US" sz="1600" dirty="0"/>
              <a:t>　</a:t>
            </a:r>
            <a:r>
              <a:rPr lang="ja-JP" altLang="en-US" sz="1600" dirty="0" smtClean="0"/>
              <a:t>　</a:t>
            </a:r>
            <a:endParaRPr lang="en-US" altLang="ja-JP" sz="1600" dirty="0" smtClean="0"/>
          </a:p>
          <a:p>
            <a:r>
              <a:rPr lang="ja-JP" altLang="en-US" sz="1600" dirty="0"/>
              <a:t>　</a:t>
            </a:r>
            <a:r>
              <a:rPr lang="ja-JP" altLang="en-US" sz="1600" dirty="0" smtClean="0"/>
              <a:t>○競争力強化方策</a:t>
            </a:r>
            <a:endParaRPr lang="ja-JP" altLang="en-US" sz="1600" dirty="0"/>
          </a:p>
          <a:p>
            <a:r>
              <a:rPr lang="ja-JP" altLang="en-US" sz="1600" dirty="0"/>
              <a:t>　　⇒効果的なインセンティブ制度</a:t>
            </a:r>
            <a:r>
              <a:rPr lang="ja-JP" altLang="en-US" sz="1600" dirty="0" smtClean="0"/>
              <a:t>の実施</a:t>
            </a:r>
            <a:endParaRPr lang="en-US" altLang="ja-JP" sz="1600" dirty="0" smtClean="0"/>
          </a:p>
          <a:p>
            <a:endParaRPr lang="en-US" altLang="ja-JP" sz="1600" dirty="0"/>
          </a:p>
          <a:p>
            <a:endParaRPr lang="en-US" altLang="ja-JP" sz="1600" dirty="0" smtClean="0"/>
          </a:p>
          <a:p>
            <a:endParaRPr lang="en-US" altLang="ja-JP" sz="1600" dirty="0"/>
          </a:p>
          <a:p>
            <a:endParaRPr lang="en-US" altLang="ja-JP" sz="1600" dirty="0" smtClean="0"/>
          </a:p>
          <a:p>
            <a:endParaRPr lang="en-US" altLang="ja-JP" sz="1600" dirty="0"/>
          </a:p>
          <a:p>
            <a:r>
              <a:rPr lang="ja-JP" altLang="en-US" sz="1600" dirty="0"/>
              <a:t>　○引船事業の民営化推進</a:t>
            </a:r>
          </a:p>
          <a:p>
            <a:r>
              <a:rPr lang="ja-JP" altLang="en-US" sz="1600" dirty="0"/>
              <a:t>　　⇒平成</a:t>
            </a:r>
            <a:r>
              <a:rPr lang="en-US" altLang="ja-JP" sz="1600" dirty="0"/>
              <a:t>26</a:t>
            </a:r>
            <a:r>
              <a:rPr lang="ja-JP" altLang="en-US" sz="1600" dirty="0"/>
              <a:t>年度に引船事業から全面撤退</a:t>
            </a:r>
          </a:p>
          <a:p>
            <a:endParaRPr lang="ja-JP" altLang="en-US" sz="1600" dirty="0"/>
          </a:p>
          <a:p>
            <a:endParaRPr lang="en-US" altLang="ja-JP" sz="1600" dirty="0" smtClean="0"/>
          </a:p>
          <a:p>
            <a:endParaRPr lang="en-US" altLang="ja-JP" sz="1600" dirty="0" smtClean="0"/>
          </a:p>
        </p:txBody>
      </p:sp>
      <p:sp>
        <p:nvSpPr>
          <p:cNvPr id="4" name="テキスト ボックス 3"/>
          <p:cNvSpPr txBox="1"/>
          <p:nvPr/>
        </p:nvSpPr>
        <p:spPr>
          <a:xfrm>
            <a:off x="647194" y="4414780"/>
            <a:ext cx="11115777" cy="1323439"/>
          </a:xfrm>
          <a:prstGeom prst="rect">
            <a:avLst/>
          </a:prstGeom>
          <a:solidFill>
            <a:schemeClr val="accent1">
              <a:lumMod val="40000"/>
              <a:lumOff val="60000"/>
            </a:schemeClr>
          </a:solidFill>
        </p:spPr>
        <p:txBody>
          <a:bodyPr wrap="square" rtlCol="0">
            <a:spAutoFit/>
          </a:bodyPr>
          <a:lstStyle/>
          <a:p>
            <a:r>
              <a:rPr lang="ja-JP" altLang="en-US" sz="1600" dirty="0" smtClean="0"/>
              <a:t>◇これまでの取組</a:t>
            </a:r>
            <a:endParaRPr lang="en-US" altLang="ja-JP" sz="1600" dirty="0"/>
          </a:p>
          <a:p>
            <a:r>
              <a:rPr lang="ja-JP" altLang="en-US" sz="1600" dirty="0"/>
              <a:t>　　</a:t>
            </a:r>
            <a:r>
              <a:rPr lang="ja-JP" altLang="en-US" sz="1600" dirty="0" smtClean="0"/>
              <a:t>平成</a:t>
            </a:r>
            <a:r>
              <a:rPr lang="en-US" altLang="ja-JP" sz="1600" dirty="0" smtClean="0"/>
              <a:t>22</a:t>
            </a:r>
            <a:r>
              <a:rPr lang="ja-JP" altLang="en-US" sz="1600" dirty="0" smtClean="0"/>
              <a:t>年度　　施設売却　　　　　　：大正鉄鋼クレーン（更新投資想定額　</a:t>
            </a:r>
            <a:r>
              <a:rPr lang="en-US" altLang="ja-JP" sz="1600" dirty="0"/>
              <a:t>8</a:t>
            </a:r>
            <a:r>
              <a:rPr lang="ja-JP" altLang="en-US" sz="1600" dirty="0" smtClean="0"/>
              <a:t>億円</a:t>
            </a:r>
            <a:r>
              <a:rPr lang="ja-JP" altLang="en-US" sz="1600" dirty="0"/>
              <a:t>）</a:t>
            </a:r>
          </a:p>
          <a:p>
            <a:r>
              <a:rPr lang="ja-JP" altLang="en-US" sz="1600" dirty="0"/>
              <a:t>　　</a:t>
            </a:r>
            <a:r>
              <a:rPr lang="ja-JP" altLang="en-US" sz="1600" dirty="0" smtClean="0"/>
              <a:t>平成</a:t>
            </a:r>
            <a:r>
              <a:rPr lang="en-US" altLang="ja-JP" sz="1600" dirty="0" smtClean="0"/>
              <a:t>23</a:t>
            </a:r>
            <a:r>
              <a:rPr lang="ja-JP" altLang="en-US" sz="1600" dirty="0" smtClean="0"/>
              <a:t>年度</a:t>
            </a:r>
            <a:r>
              <a:rPr lang="ja-JP" altLang="en-US" sz="1600" dirty="0"/>
              <a:t>　</a:t>
            </a:r>
            <a:r>
              <a:rPr lang="ja-JP" altLang="en-US" sz="1600" dirty="0" smtClean="0"/>
              <a:t>　建物売却　　　　　　：大阪港サイロ</a:t>
            </a:r>
            <a:r>
              <a:rPr lang="ja-JP" altLang="en-US" sz="1600" dirty="0"/>
              <a:t>（更新投資想定額　</a:t>
            </a:r>
            <a:r>
              <a:rPr lang="en-US" altLang="ja-JP" sz="1600" dirty="0" smtClean="0"/>
              <a:t>34</a:t>
            </a:r>
            <a:r>
              <a:rPr lang="ja-JP" altLang="en-US" sz="1600" dirty="0" smtClean="0"/>
              <a:t>億円</a:t>
            </a:r>
            <a:r>
              <a:rPr lang="ja-JP" altLang="en-US" sz="1600" dirty="0"/>
              <a:t>）</a:t>
            </a:r>
          </a:p>
          <a:p>
            <a:r>
              <a:rPr lang="ja-JP" altLang="en-US" sz="1600" dirty="0" smtClean="0"/>
              <a:t>　　平成</a:t>
            </a:r>
            <a:r>
              <a:rPr lang="en-US" altLang="ja-JP" sz="1600" dirty="0" smtClean="0"/>
              <a:t>25</a:t>
            </a:r>
            <a:r>
              <a:rPr lang="ja-JP" altLang="en-US" sz="1600" dirty="0" smtClean="0"/>
              <a:t>年度　　施設廃止　　　　　　：北港アンローダー</a:t>
            </a:r>
            <a:r>
              <a:rPr lang="ja-JP" altLang="en-US" sz="1600" dirty="0"/>
              <a:t>（更新投資想定額　</a:t>
            </a:r>
            <a:r>
              <a:rPr lang="en-US" altLang="ja-JP" sz="1600" dirty="0" smtClean="0"/>
              <a:t>3</a:t>
            </a:r>
            <a:r>
              <a:rPr lang="ja-JP" altLang="en-US" sz="1600" dirty="0" smtClean="0"/>
              <a:t>億円）</a:t>
            </a:r>
            <a:endParaRPr lang="en-US" altLang="ja-JP" sz="1600" dirty="0" smtClean="0"/>
          </a:p>
          <a:p>
            <a:r>
              <a:rPr lang="ja-JP" altLang="en-US" sz="1600" dirty="0"/>
              <a:t>　</a:t>
            </a:r>
            <a:r>
              <a:rPr lang="ja-JP" altLang="en-US" sz="1600" dirty="0" smtClean="0"/>
              <a:t>　　　　　　　　　　　　　　　　　　　</a:t>
            </a:r>
            <a:r>
              <a:rPr lang="en-US" altLang="ja-JP" sz="1600" dirty="0" smtClean="0"/>
              <a:t>※</a:t>
            </a:r>
            <a:r>
              <a:rPr lang="ja-JP" altLang="en-US" sz="1600" dirty="0" smtClean="0"/>
              <a:t>更新投資想定額は各施設の当初取得価格を記載。</a:t>
            </a:r>
            <a:endParaRPr lang="ja-JP" altLang="en-US" sz="1600" dirty="0"/>
          </a:p>
        </p:txBody>
      </p:sp>
      <p:sp>
        <p:nvSpPr>
          <p:cNvPr id="5" name="テキスト ボックス 4"/>
          <p:cNvSpPr txBox="1"/>
          <p:nvPr/>
        </p:nvSpPr>
        <p:spPr>
          <a:xfrm>
            <a:off x="698089" y="6629346"/>
            <a:ext cx="11093148" cy="1126462"/>
          </a:xfrm>
          <a:prstGeom prst="rect">
            <a:avLst/>
          </a:prstGeom>
          <a:solidFill>
            <a:schemeClr val="accent1">
              <a:lumMod val="40000"/>
              <a:lumOff val="60000"/>
            </a:schemeClr>
          </a:solidFill>
        </p:spPr>
        <p:txBody>
          <a:bodyPr wrap="square" rtlCol="0">
            <a:spAutoFit/>
          </a:bodyPr>
          <a:lstStyle/>
          <a:p>
            <a:pPr marL="0" lvl="1">
              <a:lnSpc>
                <a:spcPct val="100000"/>
              </a:lnSpc>
              <a:spcBef>
                <a:spcPct val="10000"/>
              </a:spcBef>
              <a:buFontTx/>
              <a:buNone/>
              <a:defRPr/>
            </a:pPr>
            <a:r>
              <a:rPr lang="ja-JP" altLang="en-US" sz="1600" dirty="0" smtClean="0"/>
              <a:t>◇これまでの取組</a:t>
            </a:r>
            <a:endParaRPr lang="en-US" altLang="ja-JP" sz="1600" dirty="0"/>
          </a:p>
          <a:p>
            <a:pPr marL="360363" lvl="1" indent="-179388">
              <a:lnSpc>
                <a:spcPct val="100000"/>
              </a:lnSpc>
              <a:spcBef>
                <a:spcPct val="10000"/>
              </a:spcBef>
              <a:buFontTx/>
              <a:buNone/>
              <a:defRPr/>
            </a:pPr>
            <a:r>
              <a:rPr lang="ja-JP" altLang="en-US" sz="1600" dirty="0"/>
              <a:t>　</a:t>
            </a:r>
            <a:r>
              <a:rPr lang="ja-JP" altLang="en-US" sz="1600" dirty="0" smtClean="0"/>
              <a:t>ガントリークレーンのボリュームディスカウントを実施。</a:t>
            </a:r>
            <a:endParaRPr lang="en-US" altLang="ja-JP" sz="1600" dirty="0" smtClean="0"/>
          </a:p>
          <a:p>
            <a:pPr marL="360363" lvl="1" indent="-179388">
              <a:lnSpc>
                <a:spcPct val="100000"/>
              </a:lnSpc>
              <a:spcBef>
                <a:spcPct val="10000"/>
              </a:spcBef>
              <a:buFontTx/>
              <a:buNone/>
              <a:defRPr/>
            </a:pPr>
            <a:r>
              <a:rPr lang="ja-JP" altLang="en-US" sz="1600" dirty="0"/>
              <a:t>　</a:t>
            </a:r>
            <a:r>
              <a:rPr lang="ja-JP" altLang="en-US" sz="1600" dirty="0" smtClean="0"/>
              <a:t>（参考）ターミナル事業者に対し、コンテナ取扱量が毎年度、前年比</a:t>
            </a:r>
            <a:r>
              <a:rPr lang="en-US" altLang="ja-JP" sz="1600" dirty="0" smtClean="0"/>
              <a:t>10</a:t>
            </a:r>
            <a:r>
              <a:rPr lang="ja-JP" altLang="en-US" sz="1600" dirty="0" smtClean="0"/>
              <a:t>％以上増加した場合、増加分に伴う使用料の</a:t>
            </a:r>
            <a:r>
              <a:rPr lang="en-US" altLang="ja-JP" sz="1600" dirty="0" smtClean="0"/>
              <a:t>50</a:t>
            </a:r>
            <a:r>
              <a:rPr lang="ja-JP" altLang="en-US" sz="1600" dirty="0" smtClean="0"/>
              <a:t>％減額</a:t>
            </a:r>
            <a:r>
              <a:rPr lang="ja-JP" altLang="en-US" sz="1600" dirty="0"/>
              <a:t>　</a:t>
            </a:r>
            <a:endParaRPr lang="en-US" altLang="ja-JP" sz="1600" dirty="0" smtClean="0"/>
          </a:p>
        </p:txBody>
      </p:sp>
      <p:sp>
        <p:nvSpPr>
          <p:cNvPr id="8" name="スライド番号プレースホルダー 4"/>
          <p:cNvSpPr>
            <a:spLocks noGrp="1"/>
          </p:cNvSpPr>
          <p:nvPr>
            <p:ph type="sldNum" sz="quarter" idx="12"/>
          </p:nvPr>
        </p:nvSpPr>
        <p:spPr>
          <a:xfrm>
            <a:off x="11553617" y="8050169"/>
            <a:ext cx="686008" cy="443109"/>
          </a:xfrm>
        </p:spPr>
        <p:txBody>
          <a:bodyPr/>
          <a:lstStyle/>
          <a:p>
            <a:r>
              <a:rPr lang="ja-JP" altLang="en-US" sz="1360" dirty="0" smtClean="0">
                <a:solidFill>
                  <a:schemeClr val="accent1">
                    <a:lumMod val="50000"/>
                  </a:schemeClr>
                </a:solidFill>
              </a:rPr>
              <a:t>２</a:t>
            </a:r>
            <a:endParaRPr lang="ja-JP" altLang="en-US" sz="1360" dirty="0">
              <a:solidFill>
                <a:schemeClr val="accent1">
                  <a:lumMod val="50000"/>
                </a:schemeClr>
              </a:solidFill>
            </a:endParaRPr>
          </a:p>
        </p:txBody>
      </p:sp>
      <p:graphicFrame>
        <p:nvGraphicFramePr>
          <p:cNvPr id="3" name="表 2"/>
          <p:cNvGraphicFramePr>
            <a:graphicFrameLocks noGrp="1"/>
          </p:cNvGraphicFramePr>
          <p:nvPr>
            <p:extLst>
              <p:ext uri="{D42A27DB-BD31-4B8C-83A1-F6EECF244321}">
                <p14:modId xmlns:p14="http://schemas.microsoft.com/office/powerpoint/2010/main" val="2098563253"/>
              </p:ext>
            </p:extLst>
          </p:nvPr>
        </p:nvGraphicFramePr>
        <p:xfrm>
          <a:off x="647194" y="2594871"/>
          <a:ext cx="8159748" cy="822960"/>
        </p:xfrm>
        <a:graphic>
          <a:graphicData uri="http://schemas.openxmlformats.org/drawingml/2006/table">
            <a:tbl>
              <a:tblPr firstRow="1" bandRow="1">
                <a:tableStyleId>{5C22544A-7EE6-4342-B048-85BDC9FD1C3A}</a:tableStyleId>
              </a:tblPr>
              <a:tblGrid>
                <a:gridCol w="1359958"/>
                <a:gridCol w="1359958"/>
                <a:gridCol w="1359958"/>
                <a:gridCol w="1359958"/>
                <a:gridCol w="1359958"/>
                <a:gridCol w="1359958"/>
              </a:tblGrid>
              <a:tr h="370840">
                <a:tc>
                  <a:txBody>
                    <a:bodyPr/>
                    <a:lstStyle/>
                    <a:p>
                      <a:pPr algn="ctr"/>
                      <a:r>
                        <a:rPr kumimoji="1" lang="ja-JP" altLang="en-US" sz="1400" dirty="0" smtClean="0"/>
                        <a:t>平成</a:t>
                      </a:r>
                      <a:r>
                        <a:rPr kumimoji="1" lang="en-US" altLang="ja-JP" sz="1400" dirty="0" smtClean="0"/>
                        <a:t>25</a:t>
                      </a:r>
                      <a:r>
                        <a:rPr kumimoji="1" lang="ja-JP" altLang="en-US" sz="1400" dirty="0" smtClean="0"/>
                        <a:t>年度</a:t>
                      </a:r>
                      <a:endParaRPr kumimoji="1" lang="en-US" altLang="ja-JP" sz="1400" dirty="0" smtClean="0"/>
                    </a:p>
                    <a:p>
                      <a:pPr algn="ctr"/>
                      <a:r>
                        <a:rPr kumimoji="1" lang="ja-JP" altLang="en-US" sz="1400" dirty="0" smtClean="0"/>
                        <a:t>決算</a:t>
                      </a:r>
                      <a:endParaRPr kumimoji="1" lang="ja-JP" altLang="en-US" sz="1400" dirty="0"/>
                    </a:p>
                  </a:txBody>
                  <a:tcPr marL="88825" marR="88825" marT="44412" marB="44412" anchor="ctr" anchorCtr="1"/>
                </a:tc>
                <a:tc>
                  <a:txBody>
                    <a:bodyPr/>
                    <a:lstStyle/>
                    <a:p>
                      <a:pPr algn="ctr"/>
                      <a:r>
                        <a:rPr kumimoji="1" lang="ja-JP" altLang="en-US" sz="1400" dirty="0" smtClean="0"/>
                        <a:t>平成</a:t>
                      </a:r>
                      <a:r>
                        <a:rPr kumimoji="1" lang="en-US" altLang="ja-JP" sz="1400" dirty="0" smtClean="0"/>
                        <a:t>26</a:t>
                      </a:r>
                      <a:r>
                        <a:rPr kumimoji="1" lang="ja-JP" altLang="en-US" sz="1400" dirty="0" smtClean="0"/>
                        <a:t>年度</a:t>
                      </a:r>
                      <a:endParaRPr kumimoji="1" lang="en-US" altLang="ja-JP" sz="1400" dirty="0" smtClean="0"/>
                    </a:p>
                    <a:p>
                      <a:pPr algn="ctr"/>
                      <a:r>
                        <a:rPr kumimoji="1" lang="ja-JP" altLang="en-US" sz="1400" dirty="0" smtClean="0"/>
                        <a:t>決算</a:t>
                      </a:r>
                      <a:endParaRPr kumimoji="1" lang="ja-JP" altLang="en-US" sz="1400" dirty="0"/>
                    </a:p>
                  </a:txBody>
                  <a:tcPr marL="88825" marR="88825" marT="44412" marB="44412" anchor="ctr" anchorCtr="1"/>
                </a:tc>
                <a:tc>
                  <a:txBody>
                    <a:bodyPr/>
                    <a:lstStyle/>
                    <a:p>
                      <a:pPr algn="ctr"/>
                      <a:r>
                        <a:rPr kumimoji="1" lang="ja-JP" altLang="en-US" sz="1400" dirty="0" smtClean="0"/>
                        <a:t>平成</a:t>
                      </a:r>
                      <a:r>
                        <a:rPr kumimoji="1" lang="en-US" altLang="ja-JP" sz="1400" dirty="0" smtClean="0"/>
                        <a:t>27</a:t>
                      </a:r>
                      <a:r>
                        <a:rPr kumimoji="1" lang="ja-JP" altLang="en-US" sz="1400" dirty="0" smtClean="0"/>
                        <a:t>年度</a:t>
                      </a:r>
                      <a:endParaRPr kumimoji="1" lang="en-US" altLang="ja-JP" sz="1400" dirty="0" smtClean="0"/>
                    </a:p>
                    <a:p>
                      <a:pPr algn="ctr"/>
                      <a:r>
                        <a:rPr kumimoji="1" lang="ja-JP" altLang="en-US" sz="1400" dirty="0" smtClean="0"/>
                        <a:t>決算</a:t>
                      </a:r>
                      <a:endParaRPr kumimoji="1" lang="ja-JP" altLang="en-US" sz="1400" dirty="0"/>
                    </a:p>
                  </a:txBody>
                  <a:tcPr marL="88825" marR="88825" marT="44412" marB="44412" anchor="ctr" anchorCtr="1"/>
                </a:tc>
                <a:tc>
                  <a:txBody>
                    <a:bodyPr/>
                    <a:lstStyle/>
                    <a:p>
                      <a:pPr algn="ctr"/>
                      <a:r>
                        <a:rPr kumimoji="1" lang="ja-JP" altLang="en-US" sz="1400" dirty="0" smtClean="0"/>
                        <a:t>平成</a:t>
                      </a:r>
                      <a:r>
                        <a:rPr kumimoji="1" lang="en-US" altLang="ja-JP" sz="1400" dirty="0" smtClean="0"/>
                        <a:t>28</a:t>
                      </a:r>
                      <a:r>
                        <a:rPr kumimoji="1" lang="ja-JP" altLang="en-US" sz="1400" dirty="0" smtClean="0"/>
                        <a:t>年度</a:t>
                      </a:r>
                      <a:endParaRPr kumimoji="1" lang="en-US" altLang="ja-JP" sz="1400" dirty="0" smtClean="0"/>
                    </a:p>
                    <a:p>
                      <a:pPr algn="ctr"/>
                      <a:r>
                        <a:rPr kumimoji="1" lang="ja-JP" altLang="en-US" sz="1400" dirty="0" smtClean="0"/>
                        <a:t>決算</a:t>
                      </a:r>
                    </a:p>
                  </a:txBody>
                  <a:tcPr marL="88825" marR="88825" marT="44412" marB="44412" anchor="ctr" anchorCtr="1"/>
                </a:tc>
                <a:tc>
                  <a:txBody>
                    <a:bodyPr/>
                    <a:lstStyle/>
                    <a:p>
                      <a:pPr algn="ctr"/>
                      <a:r>
                        <a:rPr kumimoji="1" lang="ja-JP" altLang="en-US" sz="1400" dirty="0" smtClean="0"/>
                        <a:t>平成</a:t>
                      </a:r>
                      <a:r>
                        <a:rPr kumimoji="1" lang="en-US" altLang="ja-JP" sz="1400" dirty="0" smtClean="0"/>
                        <a:t>29</a:t>
                      </a:r>
                      <a:r>
                        <a:rPr kumimoji="1" lang="ja-JP" altLang="en-US" sz="1400" dirty="0" smtClean="0"/>
                        <a:t>年度</a:t>
                      </a:r>
                      <a:endParaRPr kumimoji="1" lang="en-US" altLang="ja-JP" sz="1400" dirty="0" smtClean="0"/>
                    </a:p>
                    <a:p>
                      <a:pPr algn="ctr"/>
                      <a:r>
                        <a:rPr kumimoji="1" lang="ja-JP" altLang="en-US" sz="1400" dirty="0" smtClean="0"/>
                        <a:t>決算</a:t>
                      </a:r>
                    </a:p>
                  </a:txBody>
                  <a:tcPr marL="88825" marR="88825" marT="44412" marB="44412" anchor="ctr" anchorCtr="1"/>
                </a:tc>
                <a:tc>
                  <a:txBody>
                    <a:bodyPr/>
                    <a:lstStyle/>
                    <a:p>
                      <a:pPr marL="0" algn="ctr" defTabSz="576072" rtl="0" eaLnBrk="1" latinLnBrk="0" hangingPunct="1"/>
                      <a:r>
                        <a:rPr kumimoji="1" lang="ja-JP" altLang="en-US" sz="1400" b="1" kern="1200" dirty="0" smtClean="0">
                          <a:solidFill>
                            <a:schemeClr val="lt1"/>
                          </a:solidFill>
                          <a:latin typeface="+mn-lt"/>
                          <a:ea typeface="+mn-ea"/>
                          <a:cs typeface="+mn-cs"/>
                        </a:rPr>
                        <a:t>平成</a:t>
                      </a:r>
                      <a:r>
                        <a:rPr kumimoji="1" lang="en-US" altLang="ja-JP" sz="1400" b="1" kern="1200" dirty="0" smtClean="0">
                          <a:solidFill>
                            <a:schemeClr val="lt1"/>
                          </a:solidFill>
                          <a:latin typeface="+mn-lt"/>
                          <a:ea typeface="+mn-ea"/>
                          <a:cs typeface="+mn-cs"/>
                        </a:rPr>
                        <a:t>30</a:t>
                      </a:r>
                      <a:r>
                        <a:rPr kumimoji="1" lang="ja-JP" altLang="en-US" sz="1400" b="1" kern="1200" dirty="0" smtClean="0">
                          <a:solidFill>
                            <a:schemeClr val="lt1"/>
                          </a:solidFill>
                          <a:latin typeface="+mn-lt"/>
                          <a:ea typeface="+mn-ea"/>
                          <a:cs typeface="+mn-cs"/>
                        </a:rPr>
                        <a:t>年度</a:t>
                      </a:r>
                      <a:endParaRPr kumimoji="1" lang="en-US" altLang="ja-JP" sz="1400" b="1" kern="1200" dirty="0" smtClean="0">
                        <a:solidFill>
                          <a:schemeClr val="lt1"/>
                        </a:solidFill>
                        <a:latin typeface="+mn-lt"/>
                        <a:ea typeface="+mn-ea"/>
                        <a:cs typeface="+mn-cs"/>
                      </a:endParaRPr>
                    </a:p>
                    <a:p>
                      <a:pPr marL="0" algn="ctr" defTabSz="576072" rtl="0" eaLnBrk="1" latinLnBrk="0" hangingPunct="1"/>
                      <a:r>
                        <a:rPr kumimoji="1" lang="ja-JP" altLang="en-US" sz="1400" b="1" kern="1200" dirty="0" smtClean="0">
                          <a:solidFill>
                            <a:schemeClr val="lt1"/>
                          </a:solidFill>
                          <a:latin typeface="+mn-lt"/>
                          <a:ea typeface="+mn-ea"/>
                          <a:cs typeface="+mn-cs"/>
                        </a:rPr>
                        <a:t>予算</a:t>
                      </a:r>
                      <a:endParaRPr kumimoji="1" lang="ja-JP" altLang="en-US" sz="1400" b="1" kern="1200" dirty="0">
                        <a:solidFill>
                          <a:schemeClr val="lt1"/>
                        </a:solidFill>
                        <a:latin typeface="+mn-lt"/>
                        <a:ea typeface="+mn-ea"/>
                        <a:cs typeface="+mn-cs"/>
                      </a:endParaRPr>
                    </a:p>
                  </a:txBody>
                  <a:tcPr/>
                </a:tc>
              </a:tr>
              <a:tr h="262209">
                <a:tc>
                  <a:txBody>
                    <a:bodyPr/>
                    <a:lstStyle/>
                    <a:p>
                      <a:pPr algn="ctr"/>
                      <a:r>
                        <a:rPr kumimoji="1" lang="en-US" altLang="ja-JP" sz="1400" dirty="0" smtClean="0"/>
                        <a:t>4</a:t>
                      </a:r>
                      <a:r>
                        <a:rPr kumimoji="1" lang="ja-JP" altLang="en-US" sz="1400" dirty="0" smtClean="0"/>
                        <a:t>億円</a:t>
                      </a:r>
                      <a:endParaRPr kumimoji="1" lang="ja-JP" altLang="en-US" sz="1400" dirty="0"/>
                    </a:p>
                  </a:txBody>
                  <a:tcPr marL="88825" marR="88825" marT="44412" marB="44412"/>
                </a:tc>
                <a:tc>
                  <a:txBody>
                    <a:bodyPr/>
                    <a:lstStyle/>
                    <a:p>
                      <a:pPr algn="ctr"/>
                      <a:r>
                        <a:rPr kumimoji="1" lang="en-US" altLang="ja-JP" sz="1400" dirty="0" smtClean="0"/>
                        <a:t>2.8</a:t>
                      </a:r>
                      <a:r>
                        <a:rPr kumimoji="1" lang="ja-JP" altLang="en-US" sz="1400" dirty="0" smtClean="0"/>
                        <a:t>億円</a:t>
                      </a:r>
                      <a:endParaRPr kumimoji="1" lang="ja-JP" altLang="en-US" sz="1400" dirty="0"/>
                    </a:p>
                  </a:txBody>
                  <a:tcPr marL="88825" marR="88825" marT="44412" marB="44412"/>
                </a:tc>
                <a:tc>
                  <a:txBody>
                    <a:bodyPr/>
                    <a:lstStyle/>
                    <a:p>
                      <a:pPr algn="ctr"/>
                      <a:r>
                        <a:rPr kumimoji="1" lang="en-US" altLang="ja-JP" sz="1400" dirty="0" smtClean="0"/>
                        <a:t>2.8</a:t>
                      </a:r>
                      <a:r>
                        <a:rPr kumimoji="1" lang="ja-JP" altLang="en-US" sz="1400" dirty="0" smtClean="0"/>
                        <a:t>億円</a:t>
                      </a:r>
                      <a:endParaRPr kumimoji="1" lang="ja-JP" altLang="en-US" sz="1400" dirty="0"/>
                    </a:p>
                  </a:txBody>
                  <a:tcPr marL="88825" marR="88825" marT="44412" marB="44412"/>
                </a:tc>
                <a:tc>
                  <a:txBody>
                    <a:bodyPr/>
                    <a:lstStyle/>
                    <a:p>
                      <a:pPr algn="ctr"/>
                      <a:r>
                        <a:rPr kumimoji="1" lang="en-US" altLang="ja-JP" sz="1400" dirty="0" smtClean="0"/>
                        <a:t>3.7</a:t>
                      </a:r>
                      <a:r>
                        <a:rPr kumimoji="1" lang="ja-JP" altLang="en-US" sz="1400" dirty="0" smtClean="0"/>
                        <a:t>億円</a:t>
                      </a:r>
                      <a:endParaRPr kumimoji="1" lang="ja-JP" altLang="en-US" sz="1400" dirty="0"/>
                    </a:p>
                  </a:txBody>
                  <a:tcPr marL="88825" marR="88825" marT="44412" marB="44412"/>
                </a:tc>
                <a:tc>
                  <a:txBody>
                    <a:bodyPr/>
                    <a:lstStyle/>
                    <a:p>
                      <a:pPr algn="ctr"/>
                      <a:r>
                        <a:rPr kumimoji="1" lang="en-US" altLang="ja-JP" sz="1400" dirty="0" smtClean="0"/>
                        <a:t>3.0</a:t>
                      </a:r>
                      <a:r>
                        <a:rPr kumimoji="1" lang="ja-JP" altLang="en-US" sz="1400" dirty="0" smtClean="0"/>
                        <a:t>億円</a:t>
                      </a:r>
                      <a:endParaRPr kumimoji="1" lang="ja-JP" altLang="en-US" sz="1400" dirty="0"/>
                    </a:p>
                  </a:txBody>
                  <a:tcPr marL="88825" marR="88825" marT="44412" marB="44412"/>
                </a:tc>
                <a:tc>
                  <a:txBody>
                    <a:bodyPr/>
                    <a:lstStyle/>
                    <a:p>
                      <a:pPr algn="ctr"/>
                      <a:r>
                        <a:rPr kumimoji="1" lang="en-US" altLang="ja-JP" sz="1400" dirty="0" smtClean="0"/>
                        <a:t>3.2</a:t>
                      </a:r>
                      <a:r>
                        <a:rPr kumimoji="1" lang="ja-JP" altLang="en-US" sz="1400" dirty="0" smtClean="0"/>
                        <a:t>億円</a:t>
                      </a:r>
                      <a:endParaRPr kumimoji="1" lang="ja-JP" altLang="en-US" sz="1400" dirty="0"/>
                    </a:p>
                  </a:txBody>
                  <a:tcPr/>
                </a:tc>
              </a:tr>
            </a:tbl>
          </a:graphicData>
        </a:graphic>
      </p:graphicFrame>
    </p:spTree>
    <p:extLst>
      <p:ext uri="{BB962C8B-B14F-4D97-AF65-F5344CB8AC3E}">
        <p14:creationId xmlns:p14="http://schemas.microsoft.com/office/powerpoint/2010/main" val="1021781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11553617" y="8197654"/>
            <a:ext cx="686008" cy="443109"/>
          </a:xfrm>
        </p:spPr>
        <p:txBody>
          <a:bodyPr/>
          <a:lstStyle/>
          <a:p>
            <a:r>
              <a:rPr lang="ja-JP" altLang="en-US" sz="1360" dirty="0" smtClean="0">
                <a:solidFill>
                  <a:schemeClr val="accent1">
                    <a:lumMod val="50000"/>
                  </a:schemeClr>
                </a:solidFill>
              </a:rPr>
              <a:t>３</a:t>
            </a:r>
            <a:endParaRPr lang="ja-JP" altLang="en-US" sz="1360" dirty="0">
              <a:solidFill>
                <a:schemeClr val="accent1">
                  <a:lumMod val="50000"/>
                </a:schemeClr>
              </a:solidFill>
            </a:endParaRPr>
          </a:p>
        </p:txBody>
      </p:sp>
      <p:sp>
        <p:nvSpPr>
          <p:cNvPr id="6" name="テキスト ボックス 5"/>
          <p:cNvSpPr txBox="1"/>
          <p:nvPr/>
        </p:nvSpPr>
        <p:spPr>
          <a:xfrm>
            <a:off x="69375" y="1180348"/>
            <a:ext cx="12170250" cy="7171194"/>
          </a:xfrm>
          <a:prstGeom prst="rect">
            <a:avLst/>
          </a:prstGeom>
          <a:noFill/>
          <a:ln>
            <a:noFill/>
          </a:ln>
        </p:spPr>
        <p:txBody>
          <a:bodyPr wrap="square" rtlCol="0">
            <a:spAutoFit/>
          </a:bodyPr>
          <a:lstStyle/>
          <a:p>
            <a:r>
              <a:rPr lang="ja-JP" altLang="en-US" sz="1800" b="1" dirty="0" smtClean="0">
                <a:solidFill>
                  <a:schemeClr val="accent1">
                    <a:lumMod val="50000"/>
                  </a:schemeClr>
                </a:solidFill>
              </a:rPr>
              <a:t>■</a:t>
            </a:r>
            <a:r>
              <a:rPr lang="ja-JP" altLang="en-US" sz="1800" b="1" dirty="0">
                <a:solidFill>
                  <a:schemeClr val="accent1">
                    <a:lumMod val="50000"/>
                  </a:schemeClr>
                </a:solidFill>
              </a:rPr>
              <a:t>人件費</a:t>
            </a:r>
            <a:endParaRPr lang="en-US" altLang="ja-JP" sz="1800" b="1" dirty="0" smtClean="0">
              <a:solidFill>
                <a:schemeClr val="accent1">
                  <a:lumMod val="50000"/>
                </a:schemeClr>
              </a:solidFill>
            </a:endParaRPr>
          </a:p>
          <a:p>
            <a:r>
              <a:rPr lang="ja-JP" altLang="en-US" sz="1600" dirty="0"/>
              <a:t>　・ 「</a:t>
            </a:r>
            <a:r>
              <a:rPr lang="ja-JP" altLang="en-US" sz="1600" dirty="0" smtClean="0"/>
              <a:t>職員</a:t>
            </a:r>
            <a:r>
              <a:rPr lang="ja-JP" altLang="en-US" sz="1600" dirty="0"/>
              <a:t>の給与に関する条例等の特例に関する</a:t>
            </a:r>
            <a:r>
              <a:rPr lang="ja-JP" altLang="en-US" sz="1600" dirty="0" smtClean="0"/>
              <a:t>条例」の期限が到来したことによる影響を反映する。</a:t>
            </a:r>
            <a:endParaRPr lang="en-US" altLang="ja-JP" sz="1600" dirty="0" smtClean="0"/>
          </a:p>
          <a:p>
            <a:r>
              <a:rPr lang="ja-JP" altLang="en-US" sz="1600" dirty="0"/>
              <a:t>　・職員数については</a:t>
            </a:r>
            <a:r>
              <a:rPr lang="ja-JP" altLang="en-US" sz="1600" dirty="0" smtClean="0"/>
              <a:t>、技能</a:t>
            </a:r>
            <a:r>
              <a:rPr lang="ja-JP" altLang="en-US" sz="1600" dirty="0"/>
              <a:t>労務</a:t>
            </a:r>
            <a:r>
              <a:rPr lang="ja-JP" altLang="en-US" sz="1600" dirty="0" smtClean="0"/>
              <a:t>職員を退職不補充とし、定年</a:t>
            </a:r>
            <a:r>
              <a:rPr lang="ja-JP" altLang="en-US" sz="1600" dirty="0"/>
              <a:t>退職後の</a:t>
            </a:r>
            <a:r>
              <a:rPr lang="ja-JP" altLang="en-US" sz="1600" dirty="0" smtClean="0"/>
              <a:t>再任用を反映する。</a:t>
            </a:r>
            <a:endParaRPr lang="en-US" altLang="ja-JP" sz="1600" dirty="0" smtClean="0"/>
          </a:p>
          <a:p>
            <a:endParaRPr lang="en-US" altLang="ja-JP" sz="1600" dirty="0" smtClean="0"/>
          </a:p>
          <a:p>
            <a:pPr marL="0" lvl="1"/>
            <a:r>
              <a:rPr lang="ja-JP" altLang="en-US" sz="1800" b="1" dirty="0" smtClean="0">
                <a:solidFill>
                  <a:schemeClr val="accent1">
                    <a:lumMod val="50000"/>
                  </a:schemeClr>
                </a:solidFill>
              </a:rPr>
              <a:t>■大阪港埠頭株式会社に対する</a:t>
            </a:r>
            <a:r>
              <a:rPr lang="en-US" altLang="ja-JP" sz="1800" b="1" dirty="0" smtClean="0">
                <a:solidFill>
                  <a:schemeClr val="accent1">
                    <a:lumMod val="50000"/>
                  </a:schemeClr>
                </a:solidFill>
              </a:rPr>
              <a:t>C9</a:t>
            </a:r>
            <a:r>
              <a:rPr lang="ja-JP" altLang="en-US" sz="1800" b="1" dirty="0" smtClean="0">
                <a:solidFill>
                  <a:schemeClr val="accent1">
                    <a:lumMod val="50000"/>
                  </a:schemeClr>
                </a:solidFill>
              </a:rPr>
              <a:t>埠頭の売却</a:t>
            </a:r>
            <a:endParaRPr lang="ja-JP" altLang="en-US" sz="1800" b="1" dirty="0">
              <a:solidFill>
                <a:schemeClr val="accent1">
                  <a:lumMod val="50000"/>
                </a:schemeClr>
              </a:solidFill>
            </a:endParaRPr>
          </a:p>
          <a:p>
            <a:pPr marL="0" lvl="1"/>
            <a:r>
              <a:rPr lang="ja-JP" altLang="en-US" sz="1600" dirty="0"/>
              <a:t>　</a:t>
            </a:r>
            <a:r>
              <a:rPr lang="ja-JP" altLang="en-US" sz="1600" dirty="0" smtClean="0"/>
              <a:t>・</a:t>
            </a:r>
            <a:r>
              <a:rPr lang="en-US" altLang="ja-JP" sz="1600" dirty="0" smtClean="0"/>
              <a:t>2017</a:t>
            </a:r>
            <a:r>
              <a:rPr lang="ja-JP" altLang="en-US" sz="1600" dirty="0" smtClean="0"/>
              <a:t>（平成</a:t>
            </a:r>
            <a:r>
              <a:rPr lang="en-US" altLang="ja-JP" sz="1600" dirty="0" smtClean="0"/>
              <a:t>29</a:t>
            </a:r>
            <a:r>
              <a:rPr lang="ja-JP" altLang="en-US" sz="1600" dirty="0" smtClean="0"/>
              <a:t>）年度に、大阪港埠頭</a:t>
            </a:r>
            <a:r>
              <a:rPr lang="ja-JP" altLang="en-US" sz="1600" dirty="0"/>
              <a:t>（株）に</a:t>
            </a:r>
            <a:r>
              <a:rPr lang="en-US" altLang="ja-JP" sz="1600" dirty="0" smtClean="0"/>
              <a:t>C9</a:t>
            </a:r>
            <a:r>
              <a:rPr lang="ja-JP" altLang="en-US" sz="1600" dirty="0" smtClean="0"/>
              <a:t>埠頭の売却を行った。</a:t>
            </a:r>
            <a:endParaRPr lang="en-US" altLang="ja-JP" sz="1600" dirty="0" smtClean="0"/>
          </a:p>
          <a:p>
            <a:pPr marL="0" lvl="1"/>
            <a:r>
              <a:rPr lang="ja-JP" altLang="en-US" sz="1600" dirty="0"/>
              <a:t>　</a:t>
            </a:r>
            <a:r>
              <a:rPr lang="ja-JP" altLang="en-US" sz="1600" dirty="0" smtClean="0"/>
              <a:t>　（</a:t>
            </a:r>
            <a:r>
              <a:rPr lang="en-US" altLang="ja-JP" sz="1600" dirty="0" smtClean="0"/>
              <a:t>2017</a:t>
            </a:r>
            <a:r>
              <a:rPr lang="ja-JP" altLang="en-US" sz="1600" dirty="0" smtClean="0"/>
              <a:t>（平成</a:t>
            </a:r>
            <a:r>
              <a:rPr lang="en-US" altLang="ja-JP" sz="1600" dirty="0" smtClean="0"/>
              <a:t>29</a:t>
            </a:r>
            <a:r>
              <a:rPr lang="ja-JP" altLang="en-US" sz="1600" dirty="0" smtClean="0"/>
              <a:t>）年度　　特別利益（固定資産売却</a:t>
            </a:r>
            <a:r>
              <a:rPr lang="ja-JP" altLang="en-US" sz="1600" dirty="0"/>
              <a:t>益</a:t>
            </a:r>
            <a:r>
              <a:rPr lang="ja-JP" altLang="en-US" sz="1600" dirty="0" smtClean="0"/>
              <a:t>）　</a:t>
            </a:r>
            <a:r>
              <a:rPr lang="en-US" altLang="ja-JP" sz="1600" dirty="0" smtClean="0"/>
              <a:t>3</a:t>
            </a:r>
            <a:r>
              <a:rPr lang="ja-JP" altLang="en-US" sz="1600" dirty="0" smtClean="0"/>
              <a:t>億円、固定資産売却代　</a:t>
            </a:r>
            <a:r>
              <a:rPr lang="en-US" altLang="ja-JP" sz="1600" dirty="0"/>
              <a:t>1</a:t>
            </a:r>
            <a:r>
              <a:rPr lang="ja-JP" altLang="en-US" sz="1600" dirty="0" smtClean="0"/>
              <a:t>億円）</a:t>
            </a:r>
            <a:endParaRPr lang="en-US" altLang="ja-JP" sz="1600" dirty="0" smtClean="0"/>
          </a:p>
          <a:p>
            <a:pPr marL="0" lvl="1"/>
            <a:r>
              <a:rPr lang="ja-JP" altLang="en-US" sz="1600" dirty="0"/>
              <a:t>　</a:t>
            </a:r>
            <a:r>
              <a:rPr lang="ja-JP" altLang="en-US" sz="1600" dirty="0" smtClean="0"/>
              <a:t>　（</a:t>
            </a:r>
            <a:r>
              <a:rPr lang="en-US" altLang="ja-JP" sz="1600" dirty="0" smtClean="0"/>
              <a:t>2018</a:t>
            </a:r>
            <a:r>
              <a:rPr lang="ja-JP" altLang="en-US" sz="1600" dirty="0" smtClean="0"/>
              <a:t>（平成</a:t>
            </a:r>
            <a:r>
              <a:rPr lang="en-US" altLang="ja-JP" sz="1600" dirty="0" smtClean="0"/>
              <a:t>30</a:t>
            </a:r>
            <a:r>
              <a:rPr lang="ja-JP" altLang="en-US" sz="1600" dirty="0" smtClean="0"/>
              <a:t>）年度～　営業収益　△</a:t>
            </a:r>
            <a:r>
              <a:rPr lang="en-US" altLang="ja-JP" sz="1600" dirty="0" smtClean="0"/>
              <a:t>2</a:t>
            </a:r>
            <a:r>
              <a:rPr lang="ja-JP" altLang="en-US" sz="1600" dirty="0" smtClean="0"/>
              <a:t>億円</a:t>
            </a:r>
            <a:r>
              <a:rPr lang="en-US" altLang="ja-JP" sz="1600" dirty="0" smtClean="0"/>
              <a:t>/</a:t>
            </a:r>
            <a:r>
              <a:rPr lang="ja-JP" altLang="en-US" sz="1600" dirty="0" smtClean="0"/>
              <a:t>年、営業費用　△</a:t>
            </a:r>
            <a:r>
              <a:rPr lang="en-US" altLang="ja-JP" sz="1600" dirty="0" smtClean="0"/>
              <a:t>3</a:t>
            </a:r>
            <a:r>
              <a:rPr lang="ja-JP" altLang="en-US" sz="1600" dirty="0" smtClean="0"/>
              <a:t>億円</a:t>
            </a:r>
            <a:r>
              <a:rPr lang="en-US" altLang="ja-JP" sz="1600" dirty="0" smtClean="0"/>
              <a:t>/</a:t>
            </a:r>
            <a:r>
              <a:rPr lang="ja-JP" altLang="en-US" sz="1600" dirty="0" smtClean="0"/>
              <a:t>年）</a:t>
            </a:r>
            <a:endParaRPr lang="en-US" altLang="ja-JP" sz="1600" dirty="0" smtClean="0"/>
          </a:p>
          <a:p>
            <a:pPr marL="0" lvl="1"/>
            <a:endParaRPr lang="en-US" altLang="ja-JP" sz="1600" dirty="0"/>
          </a:p>
          <a:p>
            <a:pPr marL="0" lvl="1"/>
            <a:r>
              <a:rPr lang="ja-JP" altLang="en-US" sz="1800" b="1" dirty="0">
                <a:solidFill>
                  <a:schemeClr val="accent1">
                    <a:lumMod val="50000"/>
                  </a:schemeClr>
                </a:solidFill>
              </a:rPr>
              <a:t>■既存埠頭の再編</a:t>
            </a:r>
          </a:p>
          <a:p>
            <a:pPr marL="0" lvl="1"/>
            <a:r>
              <a:rPr lang="ja-JP" altLang="en-US" sz="1600" dirty="0"/>
              <a:t>　・Ｒ岸壁のフェリー対応化に伴い</a:t>
            </a:r>
            <a:r>
              <a:rPr lang="en-US" altLang="ja-JP" sz="1600" dirty="0"/>
              <a:t>R</a:t>
            </a:r>
            <a:r>
              <a:rPr lang="ja-JP" altLang="en-US" sz="1600" dirty="0"/>
              <a:t>岸壁背後地を、本来の使用形態に則して</a:t>
            </a:r>
            <a:r>
              <a:rPr lang="en-US" altLang="ja-JP" sz="1600" dirty="0"/>
              <a:t>F1</a:t>
            </a:r>
            <a:r>
              <a:rPr lang="ja-JP" altLang="en-US" sz="1600" dirty="0"/>
              <a:t>～</a:t>
            </a:r>
            <a:r>
              <a:rPr lang="en-US" altLang="ja-JP" sz="1600" dirty="0"/>
              <a:t>6</a:t>
            </a:r>
            <a:r>
              <a:rPr lang="ja-JP" altLang="en-US" sz="1600" dirty="0"/>
              <a:t>背後地を、それぞれ</a:t>
            </a:r>
            <a:r>
              <a:rPr lang="ja-JP" altLang="en-US" sz="1600" dirty="0" smtClean="0"/>
              <a:t>大阪港埋</a:t>
            </a:r>
            <a:endParaRPr lang="en-US" altLang="ja-JP" sz="1600" dirty="0" smtClean="0"/>
          </a:p>
          <a:p>
            <a:pPr marL="0" lvl="1"/>
            <a:r>
              <a:rPr lang="ja-JP" altLang="en-US" sz="1600" dirty="0"/>
              <a:t>　</a:t>
            </a:r>
            <a:r>
              <a:rPr lang="ja-JP" altLang="en-US" sz="1600" dirty="0" smtClean="0"/>
              <a:t>　立事業</a:t>
            </a:r>
            <a:r>
              <a:rPr lang="ja-JP" altLang="en-US" sz="1600" dirty="0"/>
              <a:t>より買い取る</a:t>
            </a:r>
            <a:r>
              <a:rPr lang="ja-JP" altLang="en-US" sz="1600" dirty="0" smtClean="0"/>
              <a:t>。（</a:t>
            </a:r>
            <a:r>
              <a:rPr lang="en-US" altLang="ja-JP" sz="1600" dirty="0" smtClean="0"/>
              <a:t>2016</a:t>
            </a:r>
            <a:r>
              <a:rPr lang="ja-JP" altLang="en-US" sz="1600" dirty="0" smtClean="0"/>
              <a:t>（平成</a:t>
            </a:r>
            <a:r>
              <a:rPr lang="en-US" altLang="ja-JP" sz="1600" dirty="0" smtClean="0"/>
              <a:t>28</a:t>
            </a:r>
            <a:r>
              <a:rPr lang="ja-JP" altLang="en-US" sz="1600" dirty="0" smtClean="0"/>
              <a:t>）～</a:t>
            </a:r>
            <a:r>
              <a:rPr lang="en-US" altLang="ja-JP" sz="1600" dirty="0" smtClean="0"/>
              <a:t>202</a:t>
            </a:r>
            <a:r>
              <a:rPr lang="en-US" altLang="ja-JP" sz="1600" dirty="0"/>
              <a:t>4</a:t>
            </a:r>
            <a:r>
              <a:rPr lang="ja-JP" altLang="en-US" sz="1600" dirty="0" smtClean="0"/>
              <a:t>年度</a:t>
            </a:r>
            <a:r>
              <a:rPr lang="ja-JP" altLang="en-US" sz="1600" dirty="0"/>
              <a:t>　建設</a:t>
            </a:r>
            <a:r>
              <a:rPr lang="ja-JP" altLang="en-US" sz="1600" dirty="0" smtClean="0"/>
              <a:t>改良費</a:t>
            </a:r>
            <a:r>
              <a:rPr lang="en-US" altLang="ja-JP" sz="1600" dirty="0" smtClean="0"/>
              <a:t>59</a:t>
            </a:r>
            <a:r>
              <a:rPr lang="ja-JP" altLang="en-US" sz="1600" dirty="0" smtClean="0"/>
              <a:t>億円）</a:t>
            </a:r>
            <a:endParaRPr lang="ja-JP" altLang="en-US" sz="1600" dirty="0"/>
          </a:p>
          <a:p>
            <a:pPr marL="0" lvl="1"/>
            <a:endParaRPr lang="en-US" altLang="ja-JP" sz="1600" dirty="0" smtClean="0"/>
          </a:p>
          <a:p>
            <a:pPr marL="0" lvl="1"/>
            <a:r>
              <a:rPr lang="ja-JP" altLang="en-US" sz="1800" b="1" dirty="0" smtClean="0">
                <a:solidFill>
                  <a:schemeClr val="accent1">
                    <a:lumMod val="50000"/>
                  </a:schemeClr>
                </a:solidFill>
              </a:rPr>
              <a:t>■</a:t>
            </a:r>
            <a:r>
              <a:rPr lang="ja-JP" altLang="en-US" sz="1800" b="1" dirty="0">
                <a:solidFill>
                  <a:schemeClr val="accent1">
                    <a:lumMod val="50000"/>
                  </a:schemeClr>
                </a:solidFill>
              </a:rPr>
              <a:t>国によるＣ１２荷さばき地の</a:t>
            </a:r>
            <a:r>
              <a:rPr lang="ja-JP" altLang="en-US" sz="1800" b="1" dirty="0" smtClean="0">
                <a:solidFill>
                  <a:schemeClr val="accent1">
                    <a:lumMod val="50000"/>
                  </a:schemeClr>
                </a:solidFill>
              </a:rPr>
              <a:t>耐震化</a:t>
            </a:r>
            <a:endParaRPr lang="en-US" altLang="ja-JP" sz="1800" dirty="0"/>
          </a:p>
          <a:p>
            <a:pPr marL="0" lvl="1"/>
            <a:r>
              <a:rPr lang="ja-JP" altLang="en-US" sz="1600" smtClean="0"/>
              <a:t>　・耐震化</a:t>
            </a:r>
            <a:r>
              <a:rPr lang="ja-JP" altLang="en-US" sz="1600" dirty="0"/>
              <a:t>に</a:t>
            </a:r>
            <a:r>
              <a:rPr lang="ja-JP" altLang="en-US" sz="1600"/>
              <a:t>必要</a:t>
            </a:r>
            <a:r>
              <a:rPr lang="ja-JP" altLang="en-US" sz="1600" smtClean="0"/>
              <a:t>な国による土地</a:t>
            </a:r>
            <a:r>
              <a:rPr lang="ja-JP" altLang="en-US" sz="1600" dirty="0"/>
              <a:t>取得を</a:t>
            </a:r>
            <a:r>
              <a:rPr lang="ja-JP" altLang="en-US" sz="1600" dirty="0" smtClean="0"/>
              <a:t>見込む。</a:t>
            </a:r>
            <a:endParaRPr lang="en-US" altLang="ja-JP" sz="1600" dirty="0" smtClean="0"/>
          </a:p>
          <a:p>
            <a:pPr marL="0" lvl="1"/>
            <a:r>
              <a:rPr lang="ja-JP" altLang="en-US" sz="1600" dirty="0"/>
              <a:t>　</a:t>
            </a:r>
            <a:r>
              <a:rPr lang="ja-JP" altLang="en-US" sz="1600" dirty="0" smtClean="0"/>
              <a:t>（</a:t>
            </a:r>
            <a:r>
              <a:rPr lang="en-US" altLang="ja-JP" sz="1600" dirty="0" smtClean="0"/>
              <a:t>2019</a:t>
            </a:r>
            <a:r>
              <a:rPr lang="ja-JP" altLang="en-US" sz="1600" dirty="0" smtClean="0"/>
              <a:t>（平成</a:t>
            </a:r>
            <a:r>
              <a:rPr lang="en-US" altLang="ja-JP" sz="1600" dirty="0" smtClean="0"/>
              <a:t>31</a:t>
            </a:r>
            <a:r>
              <a:rPr lang="ja-JP" altLang="en-US" sz="1600" dirty="0" smtClean="0"/>
              <a:t>）～</a:t>
            </a:r>
            <a:r>
              <a:rPr lang="en-US" altLang="ja-JP" sz="1600" dirty="0" smtClean="0"/>
              <a:t>202</a:t>
            </a:r>
            <a:r>
              <a:rPr lang="en-US" altLang="ja-JP" sz="1600" dirty="0"/>
              <a:t>1</a:t>
            </a:r>
            <a:r>
              <a:rPr lang="ja-JP" altLang="en-US" sz="1600" dirty="0" smtClean="0"/>
              <a:t>年度</a:t>
            </a:r>
            <a:r>
              <a:rPr lang="ja-JP" altLang="en-US" sz="1600" dirty="0"/>
              <a:t>　</a:t>
            </a:r>
            <a:r>
              <a:rPr lang="ja-JP" altLang="en-US" sz="1600" dirty="0" smtClean="0"/>
              <a:t>特別利益（固定資産売却</a:t>
            </a:r>
            <a:r>
              <a:rPr lang="ja-JP" altLang="en-US" sz="1600" dirty="0"/>
              <a:t>益</a:t>
            </a:r>
            <a:r>
              <a:rPr lang="ja-JP" altLang="en-US" sz="1600" dirty="0" smtClean="0"/>
              <a:t>）</a:t>
            </a:r>
            <a:r>
              <a:rPr lang="en-US" altLang="ja-JP" sz="1600" dirty="0" smtClean="0"/>
              <a:t>34</a:t>
            </a:r>
            <a:r>
              <a:rPr lang="ja-JP" altLang="en-US" sz="1600" dirty="0" smtClean="0"/>
              <a:t>億円、固定資産売却代</a:t>
            </a:r>
            <a:r>
              <a:rPr lang="ja-JP" altLang="en-US" sz="1600" dirty="0"/>
              <a:t>　</a:t>
            </a:r>
            <a:r>
              <a:rPr lang="en-US" altLang="ja-JP" sz="1600" dirty="0" smtClean="0"/>
              <a:t>14</a:t>
            </a:r>
            <a:r>
              <a:rPr lang="ja-JP" altLang="en-US" sz="1600" dirty="0" smtClean="0"/>
              <a:t>億円）</a:t>
            </a:r>
            <a:endParaRPr lang="en-US" altLang="ja-JP" sz="1600" dirty="0" smtClean="0"/>
          </a:p>
          <a:p>
            <a:pPr marL="0" lvl="1"/>
            <a:endParaRPr lang="en-US" altLang="ja-JP" sz="1600" dirty="0"/>
          </a:p>
          <a:p>
            <a:pPr marL="0" lvl="1"/>
            <a:r>
              <a:rPr lang="ja-JP" altLang="en-US" sz="1800" b="1" dirty="0" smtClean="0">
                <a:solidFill>
                  <a:schemeClr val="accent1">
                    <a:lumMod val="50000"/>
                  </a:schemeClr>
                </a:solidFill>
              </a:rPr>
              <a:t>■天保山船客上屋の一般会計化</a:t>
            </a:r>
            <a:endParaRPr lang="en-US" altLang="ja-JP" sz="1800" b="1" dirty="0" smtClean="0">
              <a:solidFill>
                <a:schemeClr val="accent1">
                  <a:lumMod val="50000"/>
                </a:schemeClr>
              </a:solidFill>
            </a:endParaRPr>
          </a:p>
          <a:p>
            <a:pPr marL="0" lvl="1"/>
            <a:r>
              <a:rPr lang="ja-JP" altLang="en-US" sz="1600" dirty="0"/>
              <a:t>　</a:t>
            </a:r>
            <a:r>
              <a:rPr lang="ja-JP" altLang="en-US" sz="1600" dirty="0" smtClean="0"/>
              <a:t>・受益と負担の明確化を図る観点から、</a:t>
            </a:r>
            <a:r>
              <a:rPr lang="en-US" altLang="ja-JP" sz="1600" dirty="0" smtClean="0"/>
              <a:t>2019</a:t>
            </a:r>
            <a:r>
              <a:rPr lang="ja-JP" altLang="en-US" sz="1600" dirty="0" smtClean="0"/>
              <a:t>（平成</a:t>
            </a:r>
            <a:r>
              <a:rPr lang="en-US" altLang="ja-JP" sz="1600" dirty="0" smtClean="0"/>
              <a:t>31</a:t>
            </a:r>
            <a:r>
              <a:rPr lang="ja-JP" altLang="en-US" sz="1600" dirty="0" smtClean="0"/>
              <a:t>）年度</a:t>
            </a:r>
            <a:r>
              <a:rPr lang="ja-JP" altLang="en-US" sz="1600" dirty="0"/>
              <a:t>に</a:t>
            </a:r>
            <a:r>
              <a:rPr lang="ja-JP" altLang="en-US" sz="1600" dirty="0" smtClean="0"/>
              <a:t>一般会計へ移管</a:t>
            </a:r>
            <a:endParaRPr lang="en-US" altLang="ja-JP" sz="1600" dirty="0" smtClean="0"/>
          </a:p>
          <a:p>
            <a:pPr marL="0" lvl="1"/>
            <a:r>
              <a:rPr lang="ja-JP" altLang="en-US" sz="1600" dirty="0"/>
              <a:t>　</a:t>
            </a:r>
            <a:r>
              <a:rPr lang="ja-JP" altLang="en-US" sz="1600" dirty="0" smtClean="0"/>
              <a:t>（</a:t>
            </a:r>
            <a:r>
              <a:rPr lang="en-US" altLang="ja-JP" sz="1600" dirty="0" smtClean="0"/>
              <a:t>2019</a:t>
            </a:r>
            <a:r>
              <a:rPr lang="ja-JP" altLang="en-US" sz="1600" dirty="0" smtClean="0"/>
              <a:t>（平成</a:t>
            </a:r>
            <a:r>
              <a:rPr lang="en-US" altLang="ja-JP" sz="1600" dirty="0" smtClean="0"/>
              <a:t>31</a:t>
            </a:r>
            <a:r>
              <a:rPr lang="ja-JP" altLang="en-US" sz="1600" dirty="0" smtClean="0"/>
              <a:t>）～</a:t>
            </a:r>
            <a:r>
              <a:rPr lang="en-US" altLang="ja-JP" sz="1600" dirty="0" smtClean="0"/>
              <a:t>205</a:t>
            </a:r>
            <a:r>
              <a:rPr lang="en-US" altLang="ja-JP" sz="1600" dirty="0"/>
              <a:t>1</a:t>
            </a:r>
            <a:r>
              <a:rPr lang="ja-JP" altLang="en-US" sz="1600" dirty="0" smtClean="0"/>
              <a:t>年度　特別利益</a:t>
            </a:r>
            <a:r>
              <a:rPr lang="en-US" altLang="ja-JP" sz="1600" dirty="0"/>
              <a:t>4</a:t>
            </a:r>
            <a:r>
              <a:rPr lang="ja-JP" altLang="en-US" sz="1600" dirty="0" smtClean="0"/>
              <a:t>億円、固定資産売却代</a:t>
            </a:r>
            <a:r>
              <a:rPr lang="en-US" altLang="ja-JP" sz="1600" dirty="0" smtClean="0"/>
              <a:t>1</a:t>
            </a:r>
            <a:r>
              <a:rPr lang="ja-JP" altLang="en-US" sz="1600" dirty="0" smtClean="0"/>
              <a:t>億円）</a:t>
            </a:r>
            <a:endParaRPr lang="en-US" altLang="ja-JP" sz="1600" dirty="0" smtClean="0"/>
          </a:p>
          <a:p>
            <a:pPr marL="0" lvl="1"/>
            <a:endParaRPr lang="en-US" altLang="ja-JP" sz="1600" dirty="0" smtClean="0"/>
          </a:p>
          <a:p>
            <a:pPr marL="0" lvl="1"/>
            <a:r>
              <a:rPr lang="ja-JP" altLang="en-US" sz="1800" b="1" dirty="0" smtClean="0">
                <a:solidFill>
                  <a:schemeClr val="accent1">
                    <a:lumMod val="50000"/>
                  </a:schemeClr>
                </a:solidFill>
              </a:rPr>
              <a:t>■施設提供事業経営計画における経営改善策等</a:t>
            </a:r>
            <a:endParaRPr lang="en-US" altLang="ja-JP" sz="1800" b="1" dirty="0">
              <a:solidFill>
                <a:schemeClr val="accent1">
                  <a:lumMod val="50000"/>
                </a:schemeClr>
              </a:solidFill>
            </a:endParaRPr>
          </a:p>
          <a:p>
            <a:pPr marL="0" lvl="1"/>
            <a:r>
              <a:rPr lang="ja-JP" altLang="en-US" sz="1600" dirty="0"/>
              <a:t>　</a:t>
            </a:r>
            <a:r>
              <a:rPr lang="ja-JP" altLang="en-US" sz="1600" dirty="0" smtClean="0"/>
              <a:t>・経営改善策等の取り組みについて、具体化した段階で長期収支に反映していく。</a:t>
            </a:r>
            <a:endParaRPr lang="en-US" altLang="ja-JP" sz="1600" dirty="0" smtClean="0"/>
          </a:p>
          <a:p>
            <a:pPr marL="0" lvl="1"/>
            <a:r>
              <a:rPr lang="ja-JP" altLang="en-US" sz="1600" dirty="0"/>
              <a:t>　</a:t>
            </a:r>
            <a:r>
              <a:rPr lang="ja-JP" altLang="en-US" sz="1600" dirty="0" smtClean="0"/>
              <a:t>　現時点で具体化している経営改善策は次のとおり。</a:t>
            </a:r>
            <a:endParaRPr lang="en-US" altLang="ja-JP" sz="1600" dirty="0" smtClean="0"/>
          </a:p>
          <a:p>
            <a:pPr marL="0" lvl="1"/>
            <a:r>
              <a:rPr lang="ja-JP" altLang="en-US" sz="1600" dirty="0"/>
              <a:t>　</a:t>
            </a:r>
            <a:r>
              <a:rPr lang="ja-JP" altLang="en-US" sz="1600" dirty="0" smtClean="0"/>
              <a:t>　① </a:t>
            </a:r>
            <a:r>
              <a:rPr lang="en-US" altLang="ja-JP" sz="1600" dirty="0" smtClean="0"/>
              <a:t>R</a:t>
            </a:r>
            <a:r>
              <a:rPr lang="ja-JP" altLang="en-US" sz="1600" dirty="0" smtClean="0"/>
              <a:t>地区荷さばき地における経営改善策（</a:t>
            </a:r>
            <a:r>
              <a:rPr lang="en-US" altLang="ja-JP" sz="1600" dirty="0" smtClean="0"/>
              <a:t>2017</a:t>
            </a:r>
            <a:r>
              <a:rPr lang="ja-JP" altLang="en-US" sz="1600" dirty="0" smtClean="0"/>
              <a:t>（平成</a:t>
            </a:r>
            <a:r>
              <a:rPr lang="en-US" altLang="ja-JP" sz="1600" dirty="0" smtClean="0"/>
              <a:t>29</a:t>
            </a:r>
            <a:r>
              <a:rPr lang="ja-JP" altLang="en-US" sz="1600" dirty="0" smtClean="0"/>
              <a:t>）年度～）</a:t>
            </a:r>
            <a:r>
              <a:rPr lang="en-US" altLang="ja-JP" sz="1600" dirty="0" smtClean="0"/>
              <a:t>1.5</a:t>
            </a:r>
            <a:r>
              <a:rPr lang="ja-JP" altLang="en-US" sz="1600" dirty="0" smtClean="0"/>
              <a:t>億円</a:t>
            </a:r>
            <a:r>
              <a:rPr lang="en-US" altLang="ja-JP" sz="1600" dirty="0" smtClean="0"/>
              <a:t>/</a:t>
            </a:r>
            <a:r>
              <a:rPr lang="ja-JP" altLang="en-US" sz="1600" dirty="0" smtClean="0"/>
              <a:t>年（埠頭用地賃借料減</a:t>
            </a:r>
            <a:r>
              <a:rPr lang="en-US" altLang="ja-JP" sz="1600" dirty="0" smtClean="0"/>
              <a:t>0.8</a:t>
            </a:r>
            <a:r>
              <a:rPr lang="ja-JP" altLang="en-US" sz="1600" dirty="0" smtClean="0"/>
              <a:t>億円</a:t>
            </a:r>
            <a:r>
              <a:rPr lang="ja-JP" altLang="en-US" sz="1600" dirty="0"/>
              <a:t>、</a:t>
            </a:r>
            <a:r>
              <a:rPr lang="ja-JP" altLang="en-US" sz="1600" dirty="0" smtClean="0"/>
              <a:t>使用料増</a:t>
            </a:r>
            <a:r>
              <a:rPr lang="en-US" altLang="ja-JP" sz="1600" dirty="0" smtClean="0"/>
              <a:t>0.7</a:t>
            </a:r>
            <a:r>
              <a:rPr lang="ja-JP" altLang="en-US" sz="1600" dirty="0" smtClean="0"/>
              <a:t>億円）</a:t>
            </a:r>
            <a:endParaRPr lang="en-US" altLang="ja-JP" sz="1600" dirty="0" smtClean="0"/>
          </a:p>
          <a:p>
            <a:pPr marL="0" lvl="1"/>
            <a:r>
              <a:rPr lang="ja-JP" altLang="en-US" sz="1600" dirty="0"/>
              <a:t>　</a:t>
            </a:r>
            <a:r>
              <a:rPr lang="ja-JP" altLang="en-US" sz="1600" dirty="0" smtClean="0"/>
              <a:t>　② </a:t>
            </a:r>
            <a:r>
              <a:rPr lang="en-US" altLang="ja-JP" sz="1600" dirty="0" smtClean="0"/>
              <a:t>K</a:t>
            </a:r>
            <a:r>
              <a:rPr lang="ja-JP" altLang="en-US" sz="1600" dirty="0" smtClean="0"/>
              <a:t>地区荷さばき地における経営改善策（</a:t>
            </a:r>
            <a:r>
              <a:rPr lang="en-US" altLang="ja-JP" sz="1600" dirty="0" smtClean="0"/>
              <a:t>2017</a:t>
            </a:r>
            <a:r>
              <a:rPr lang="ja-JP" altLang="en-US" sz="1600" dirty="0" smtClean="0"/>
              <a:t>（平成</a:t>
            </a:r>
            <a:r>
              <a:rPr lang="en-US" altLang="ja-JP" sz="1600" dirty="0" smtClean="0"/>
              <a:t>29</a:t>
            </a:r>
            <a:r>
              <a:rPr lang="ja-JP" altLang="en-US" sz="1600" dirty="0" smtClean="0"/>
              <a:t>）年度～）</a:t>
            </a:r>
            <a:r>
              <a:rPr lang="en-US" altLang="ja-JP" sz="1600" dirty="0" smtClean="0"/>
              <a:t>0.3</a:t>
            </a:r>
            <a:r>
              <a:rPr lang="ja-JP" altLang="en-US" sz="1600" dirty="0" smtClean="0"/>
              <a:t>億円</a:t>
            </a:r>
            <a:r>
              <a:rPr lang="en-US" altLang="ja-JP" sz="1600" dirty="0" smtClean="0"/>
              <a:t>/</a:t>
            </a:r>
            <a:r>
              <a:rPr lang="ja-JP" altLang="en-US" sz="1600" dirty="0" smtClean="0"/>
              <a:t>年（使用料増</a:t>
            </a:r>
            <a:r>
              <a:rPr lang="en-US" altLang="ja-JP" sz="1600" dirty="0" smtClean="0"/>
              <a:t>0.3</a:t>
            </a:r>
            <a:r>
              <a:rPr lang="ja-JP" altLang="en-US" sz="1600" dirty="0" smtClean="0"/>
              <a:t>億円）</a:t>
            </a:r>
            <a:endParaRPr lang="en-US" altLang="ja-JP" sz="1600" dirty="0" smtClean="0"/>
          </a:p>
          <a:p>
            <a:pPr marL="0" lvl="1"/>
            <a:r>
              <a:rPr lang="ja-JP" altLang="en-US" sz="1600" dirty="0"/>
              <a:t>　</a:t>
            </a:r>
            <a:r>
              <a:rPr lang="ja-JP" altLang="en-US" sz="1600" dirty="0" smtClean="0"/>
              <a:t>　③ その他の低稼働地区における経営改善策（</a:t>
            </a:r>
            <a:r>
              <a:rPr lang="en-US" altLang="ja-JP" sz="1600" dirty="0" smtClean="0"/>
              <a:t>2017</a:t>
            </a:r>
            <a:r>
              <a:rPr lang="ja-JP" altLang="en-US" sz="1600" dirty="0" smtClean="0"/>
              <a:t>（平成</a:t>
            </a:r>
            <a:r>
              <a:rPr lang="en-US" altLang="ja-JP" sz="1600" dirty="0" smtClean="0"/>
              <a:t>29</a:t>
            </a:r>
            <a:r>
              <a:rPr lang="ja-JP" altLang="en-US" sz="1600" dirty="0" smtClean="0"/>
              <a:t>）年度～）</a:t>
            </a:r>
            <a:r>
              <a:rPr lang="en-US" altLang="ja-JP" sz="1600" dirty="0" smtClean="0"/>
              <a:t>0.4</a:t>
            </a:r>
            <a:r>
              <a:rPr lang="ja-JP" altLang="en-US" sz="1600" dirty="0" smtClean="0"/>
              <a:t>億円</a:t>
            </a:r>
            <a:r>
              <a:rPr lang="en-US" altLang="ja-JP" sz="1600" dirty="0" smtClean="0"/>
              <a:t>/</a:t>
            </a:r>
            <a:r>
              <a:rPr lang="ja-JP" altLang="en-US" sz="1600" dirty="0" smtClean="0"/>
              <a:t>年（使用料増</a:t>
            </a:r>
            <a:r>
              <a:rPr lang="en-US" altLang="ja-JP" sz="1600" dirty="0" smtClean="0"/>
              <a:t>0.4</a:t>
            </a:r>
            <a:r>
              <a:rPr lang="ja-JP" altLang="en-US" sz="1600" dirty="0" smtClean="0"/>
              <a:t>億円）</a:t>
            </a:r>
            <a:r>
              <a:rPr lang="en-US" altLang="ja-JP" sz="1600" dirty="0" smtClean="0"/>
              <a:t>※D</a:t>
            </a:r>
            <a:r>
              <a:rPr lang="ja-JP" altLang="en-US" sz="1600" dirty="0" smtClean="0"/>
              <a:t>・</a:t>
            </a:r>
            <a:r>
              <a:rPr lang="en-US" altLang="ja-JP" sz="1600" dirty="0" smtClean="0"/>
              <a:t>E</a:t>
            </a:r>
            <a:r>
              <a:rPr lang="ja-JP" altLang="en-US" sz="1600" dirty="0" smtClean="0"/>
              <a:t>地区</a:t>
            </a:r>
            <a:endParaRPr lang="en-US" altLang="ja-JP" sz="1600" dirty="0" smtClean="0"/>
          </a:p>
        </p:txBody>
      </p:sp>
      <p:sp>
        <p:nvSpPr>
          <p:cNvPr id="8" name="AutoShape 19"/>
          <p:cNvSpPr>
            <a:spLocks noChangeArrowheads="1"/>
          </p:cNvSpPr>
          <p:nvPr/>
        </p:nvSpPr>
        <p:spPr bwMode="auto">
          <a:xfrm>
            <a:off x="164101" y="258131"/>
            <a:ext cx="4699000" cy="491329"/>
          </a:xfrm>
          <a:prstGeom prst="roundRect">
            <a:avLst>
              <a:gd name="adj" fmla="val 16667"/>
            </a:avLst>
          </a:prstGeom>
          <a:solidFill>
            <a:srgbClr val="FFC000"/>
          </a:solidFill>
          <a:ln>
            <a:noFill/>
          </a:ln>
          <a:effectLst>
            <a:prstShdw prst="shdw17" dist="17961" dir="2700000">
              <a:srgbClr val="7A997A"/>
            </a:prstShdw>
          </a:effectLst>
          <a:extLst/>
        </p:spPr>
        <p:txBody>
          <a:bodyPr wrap="none" anchor="ctr"/>
          <a:lstStyle>
            <a:lvl1pPr>
              <a:spcBef>
                <a:spcPct val="20000"/>
              </a:spcBef>
              <a:buChar char="•"/>
              <a:defRPr kumimoji="1" sz="3200">
                <a:solidFill>
                  <a:schemeClr val="tx1"/>
                </a:solidFill>
                <a:latin typeface="HG丸ｺﾞｼｯｸM-PRO" panose="020F0600000000000000" pitchFamily="50" charset="-128"/>
                <a:ea typeface="HG丸ｺﾞｼｯｸM-PRO" panose="020F0600000000000000" pitchFamily="50" charset="-128"/>
              </a:defRPr>
            </a:lvl1pPr>
            <a:lvl2pPr marL="742950" indent="-285750">
              <a:spcBef>
                <a:spcPct val="20000"/>
              </a:spcBef>
              <a:buChar char="–"/>
              <a:defRPr kumimoji="1" sz="2800">
                <a:solidFill>
                  <a:schemeClr val="tx1"/>
                </a:solidFill>
                <a:latin typeface="HG丸ｺﾞｼｯｸM-PRO" panose="020F0600000000000000" pitchFamily="50" charset="-128"/>
                <a:ea typeface="HG丸ｺﾞｼｯｸM-PRO" panose="020F0600000000000000" pitchFamily="50" charset="-128"/>
              </a:defRPr>
            </a:lvl2pPr>
            <a:lvl3pPr marL="1143000" indent="-228600">
              <a:spcBef>
                <a:spcPct val="20000"/>
              </a:spcBef>
              <a:buChar char="•"/>
              <a:defRPr kumimoji="1" sz="2400">
                <a:solidFill>
                  <a:schemeClr val="tx1"/>
                </a:solidFill>
                <a:latin typeface="HG丸ｺﾞｼｯｸM-PRO" panose="020F0600000000000000" pitchFamily="50" charset="-128"/>
                <a:ea typeface="HG丸ｺﾞｼｯｸM-PRO" panose="020F0600000000000000" pitchFamily="50" charset="-128"/>
              </a:defRPr>
            </a:lvl3pPr>
            <a:lvl4pPr marL="1600200" indent="-228600">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4pPr>
            <a:lvl5pPr marL="2057400" indent="-228600">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5pPr>
            <a:lvl6pPr marL="2514600" indent="-228600" eaLnBrk="0" fontAlgn="base" hangingPunct="0">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6pPr>
            <a:lvl7pPr marL="2971800" indent="-228600" eaLnBrk="0" fontAlgn="base" hangingPunct="0">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7pPr>
            <a:lvl8pPr marL="3429000" indent="-228600" eaLnBrk="0" fontAlgn="base" hangingPunct="0">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8pPr>
            <a:lvl9pPr marL="3886200" indent="-228600" eaLnBrk="0" fontAlgn="base" hangingPunct="0">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9pPr>
          </a:lstStyle>
          <a:p>
            <a:pPr eaLnBrk="1" hangingPunct="1">
              <a:spcBef>
                <a:spcPct val="0"/>
              </a:spcBef>
              <a:buFontTx/>
              <a:buNone/>
            </a:pPr>
            <a:r>
              <a:rPr lang="ja-JP" altLang="en-US" sz="1600" dirty="0">
                <a:latin typeface="メイリオ" panose="020B0604030504040204" pitchFamily="50" charset="-128"/>
                <a:ea typeface="メイリオ" panose="020B0604030504040204" pitchFamily="50" charset="-128"/>
              </a:rPr>
              <a:t>２．試算の前提条件</a:t>
            </a:r>
          </a:p>
        </p:txBody>
      </p:sp>
    </p:spTree>
    <p:extLst>
      <p:ext uri="{BB962C8B-B14F-4D97-AF65-F5344CB8AC3E}">
        <p14:creationId xmlns:p14="http://schemas.microsoft.com/office/powerpoint/2010/main" val="1590029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11553617" y="8197654"/>
            <a:ext cx="686008" cy="443109"/>
          </a:xfrm>
        </p:spPr>
        <p:txBody>
          <a:bodyPr/>
          <a:lstStyle/>
          <a:p>
            <a:r>
              <a:rPr lang="en-US" altLang="ja-JP" sz="1360" dirty="0" smtClean="0">
                <a:solidFill>
                  <a:schemeClr val="accent1">
                    <a:lumMod val="50000"/>
                  </a:schemeClr>
                </a:solidFill>
              </a:rPr>
              <a:t>4</a:t>
            </a:r>
            <a:endParaRPr lang="ja-JP" altLang="en-US" sz="1360" dirty="0">
              <a:solidFill>
                <a:schemeClr val="accent1">
                  <a:lumMod val="50000"/>
                </a:schemeClr>
              </a:solidFill>
            </a:endParaRPr>
          </a:p>
        </p:txBody>
      </p:sp>
      <p:sp>
        <p:nvSpPr>
          <p:cNvPr id="7" name="角丸四角形 6"/>
          <p:cNvSpPr/>
          <p:nvPr/>
        </p:nvSpPr>
        <p:spPr>
          <a:xfrm>
            <a:off x="170274" y="124010"/>
            <a:ext cx="4931765" cy="495804"/>
          </a:xfrm>
          <a:prstGeom prst="roundRect">
            <a:avLst/>
          </a:prstGeom>
          <a:solidFill>
            <a:srgbClr val="FFC000"/>
          </a:solidFill>
          <a:ln>
            <a:noFill/>
          </a:ln>
          <a:effectLst>
            <a:prstShdw prst="shdw17" dist="17961" dir="2700000">
              <a:srgbClr val="7A997A"/>
            </a:prstShdw>
          </a:effectLst>
          <a:extLst/>
        </p:spPr>
        <p:txBody>
          <a:bodyPr wrap="none" anchor="ctr"/>
          <a:lstStyle/>
          <a:p>
            <a:pPr>
              <a:spcBef>
                <a:spcPct val="0"/>
              </a:spcBef>
            </a:pPr>
            <a:r>
              <a:rPr lang="ja-JP" altLang="en-US" sz="1600" dirty="0" smtClean="0">
                <a:solidFill>
                  <a:schemeClr val="tx1"/>
                </a:solidFill>
                <a:latin typeface="メイリオ" panose="020B0604030504040204" pitchFamily="50" charset="-128"/>
                <a:ea typeface="メイリオ" panose="020B0604030504040204" pitchFamily="50" charset="-128"/>
              </a:rPr>
              <a:t>３．収支</a:t>
            </a:r>
            <a:r>
              <a:rPr lang="ja-JP" altLang="en-US" sz="1600" dirty="0">
                <a:solidFill>
                  <a:schemeClr val="tx1"/>
                </a:solidFill>
                <a:latin typeface="メイリオ" panose="020B0604030504040204" pitchFamily="50" charset="-128"/>
                <a:ea typeface="メイリオ" panose="020B0604030504040204" pitchFamily="50" charset="-128"/>
              </a:rPr>
              <a:t>の推移</a:t>
            </a:r>
            <a:r>
              <a:rPr lang="ja-JP" altLang="en-US" sz="1600" dirty="0" smtClean="0">
                <a:solidFill>
                  <a:schemeClr val="tx1"/>
                </a:solidFill>
                <a:latin typeface="メイリオ" panose="020B0604030504040204" pitchFamily="50" charset="-128"/>
                <a:ea typeface="メイリオ" panose="020B0604030504040204" pitchFamily="50" charset="-128"/>
              </a:rPr>
              <a:t>（</a:t>
            </a:r>
            <a:r>
              <a:rPr lang="en-US" altLang="ja-JP" sz="1600" dirty="0" smtClean="0">
                <a:solidFill>
                  <a:schemeClr val="tx1"/>
                </a:solidFill>
                <a:latin typeface="メイリオ" panose="020B0604030504040204" pitchFamily="50" charset="-128"/>
                <a:ea typeface="メイリオ" panose="020B0604030504040204" pitchFamily="50" charset="-128"/>
              </a:rPr>
              <a:t>2017</a:t>
            </a:r>
            <a:r>
              <a:rPr lang="ja-JP" altLang="en-US" sz="1600" dirty="0" smtClean="0">
                <a:solidFill>
                  <a:schemeClr val="tx1"/>
                </a:solidFill>
                <a:latin typeface="メイリオ" panose="020B0604030504040204" pitchFamily="50" charset="-128"/>
                <a:ea typeface="メイリオ" panose="020B0604030504040204" pitchFamily="50" charset="-128"/>
              </a:rPr>
              <a:t>（平成</a:t>
            </a:r>
            <a:r>
              <a:rPr lang="en-US" altLang="ja-JP" sz="1600" dirty="0" smtClean="0">
                <a:latin typeface="メイリオ" panose="020B0604030504040204" pitchFamily="50" charset="-128"/>
                <a:ea typeface="メイリオ" panose="020B0604030504040204" pitchFamily="50" charset="-128"/>
              </a:rPr>
              <a:t>29</a:t>
            </a:r>
            <a:r>
              <a:rPr lang="ja-JP" altLang="en-US" sz="1600" dirty="0" smtClean="0">
                <a:latin typeface="メイリオ" panose="020B0604030504040204" pitchFamily="50" charset="-128"/>
                <a:ea typeface="メイリオ" panose="020B0604030504040204"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rPr>
              <a:t>～</a:t>
            </a:r>
            <a:r>
              <a:rPr lang="en-US" altLang="ja-JP" sz="1600" dirty="0" smtClean="0">
                <a:latin typeface="メイリオ" panose="020B0604030504040204" pitchFamily="50" charset="-128"/>
                <a:ea typeface="メイリオ" panose="020B0604030504040204" pitchFamily="50" charset="-128"/>
              </a:rPr>
              <a:t>202</a:t>
            </a:r>
            <a:r>
              <a:rPr lang="en-US" altLang="ja-JP" sz="1600" dirty="0">
                <a:latin typeface="メイリオ" panose="020B0604030504040204" pitchFamily="50" charset="-128"/>
                <a:ea typeface="メイリオ" panose="020B0604030504040204" pitchFamily="50" charset="-128"/>
              </a:rPr>
              <a:t>8</a:t>
            </a:r>
            <a:r>
              <a:rPr lang="ja-JP" altLang="en-US" sz="1600" dirty="0" smtClean="0">
                <a:solidFill>
                  <a:schemeClr val="tx1"/>
                </a:solidFill>
                <a:latin typeface="メイリオ" panose="020B0604030504040204" pitchFamily="50" charset="-128"/>
                <a:ea typeface="メイリオ" panose="020B0604030504040204" pitchFamily="50" charset="-128"/>
              </a:rPr>
              <a:t>年度</a:t>
            </a:r>
            <a:r>
              <a:rPr lang="ja-JP" altLang="en-US" sz="1600" dirty="0">
                <a:solidFill>
                  <a:schemeClr val="tx1"/>
                </a:solidFill>
                <a:latin typeface="メイリオ" panose="020B0604030504040204" pitchFamily="50" charset="-128"/>
                <a:ea typeface="メイリオ" panose="020B0604030504040204" pitchFamily="50" charset="-128"/>
              </a:rPr>
              <a:t>）</a:t>
            </a:r>
          </a:p>
        </p:txBody>
      </p:sp>
      <p:sp>
        <p:nvSpPr>
          <p:cNvPr id="8" name="Text Box 41"/>
          <p:cNvSpPr>
            <a:spLocks noChangeArrowheads="1"/>
          </p:cNvSpPr>
          <p:nvPr/>
        </p:nvSpPr>
        <p:spPr bwMode="auto">
          <a:xfrm>
            <a:off x="5812786" y="5772585"/>
            <a:ext cx="5403850" cy="1182819"/>
          </a:xfrm>
          <a:prstGeom prst="rect">
            <a:avLst/>
          </a:prstGeom>
          <a:noFill/>
          <a:ln w="28575">
            <a:solidFill>
              <a:srgbClr val="FF0000"/>
            </a:solidFill>
            <a:miter lim="800000"/>
            <a:headEnd/>
            <a:tailEnd/>
          </a:ln>
        </p:spPr>
        <p:txBody>
          <a:bodyPr wrap="square" tIns="36000">
            <a:spAutoFit/>
          </a:bodyPr>
          <a:lstStyle/>
          <a:p>
            <a:pPr eaLnBrk="1" hangingPunct="1">
              <a:lnSpc>
                <a:spcPct val="110000"/>
              </a:lnSpc>
              <a:defRPr/>
            </a:pPr>
            <a:r>
              <a:rPr lang="ja-JP" altLang="en-US"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a:t>
            </a:r>
            <a:r>
              <a:rPr lang="en-US" altLang="ja-JP" sz="13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rPr>
              <a:t>2018</a:t>
            </a:r>
            <a:r>
              <a:rPr lang="ja-JP" altLang="en-US" sz="13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rPr>
              <a:t>（</a:t>
            </a:r>
            <a:r>
              <a:rPr lang="en-US" altLang="ja-JP" sz="13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rPr>
              <a:t>H30</a:t>
            </a:r>
            <a:r>
              <a:rPr lang="ja-JP" altLang="en-US" sz="13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rPr>
              <a:t>）</a:t>
            </a:r>
            <a:r>
              <a:rPr lang="ja-JP" altLang="en-US"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年度、</a:t>
            </a:r>
            <a:r>
              <a:rPr lang="en-US" altLang="ja-JP" sz="13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rPr>
              <a:t>202</a:t>
            </a:r>
            <a:r>
              <a:rPr lang="en-US" altLang="ja-JP" sz="1300" dirty="0">
                <a:effectLst>
                  <a:outerShdw blurRad="38100" dist="38100" dir="2700000" algn="tl">
                    <a:srgbClr val="C0C0C0"/>
                  </a:outerShdw>
                </a:effectLst>
                <a:latin typeface="メイリオ" panose="020B0604030504040204" pitchFamily="50" charset="-128"/>
                <a:ea typeface="メイリオ" panose="020B0604030504040204" pitchFamily="50" charset="-128"/>
              </a:rPr>
              <a:t>2</a:t>
            </a:r>
            <a:r>
              <a:rPr lang="ja-JP" altLang="en-US"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年度、</a:t>
            </a:r>
            <a:r>
              <a:rPr lang="en-US" altLang="ja-JP" sz="13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rPr>
              <a:t>202</a:t>
            </a:r>
            <a:r>
              <a:rPr lang="en-US" altLang="ja-JP" sz="1300" dirty="0">
                <a:effectLst>
                  <a:outerShdw blurRad="38100" dist="38100" dir="2700000" algn="tl">
                    <a:srgbClr val="C0C0C0"/>
                  </a:outerShdw>
                </a:effectLst>
                <a:latin typeface="メイリオ" panose="020B0604030504040204" pitchFamily="50" charset="-128"/>
                <a:ea typeface="メイリオ" panose="020B0604030504040204" pitchFamily="50" charset="-128"/>
              </a:rPr>
              <a:t>3</a:t>
            </a:r>
            <a:r>
              <a:rPr lang="ja-JP" altLang="en-US"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年度、</a:t>
            </a:r>
            <a:r>
              <a:rPr lang="en-US" altLang="ja-JP" sz="13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rPr>
              <a:t>202</a:t>
            </a:r>
            <a:r>
              <a:rPr lang="en-US" altLang="ja-JP" sz="1300" dirty="0">
                <a:effectLst>
                  <a:outerShdw blurRad="38100" dist="38100" dir="2700000" algn="tl">
                    <a:srgbClr val="C0C0C0"/>
                  </a:outerShdw>
                </a:effectLst>
                <a:latin typeface="メイリオ" panose="020B0604030504040204" pitchFamily="50" charset="-128"/>
                <a:ea typeface="メイリオ" panose="020B0604030504040204" pitchFamily="50" charset="-128"/>
              </a:rPr>
              <a:t>4</a:t>
            </a:r>
            <a:r>
              <a:rPr lang="ja-JP" altLang="en-US"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年度に</a:t>
            </a:r>
            <a:r>
              <a:rPr lang="ja-JP" altLang="en-US"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かけて、単年度資金不足が発生するものの</a:t>
            </a:r>
            <a:r>
              <a:rPr lang="ja-JP" altLang="en-US"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、国</a:t>
            </a:r>
            <a:r>
              <a:rPr lang="ja-JP" altLang="en-US"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によるＣ</a:t>
            </a:r>
            <a:r>
              <a:rPr lang="en-US" altLang="ja-JP"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12</a:t>
            </a:r>
            <a:r>
              <a:rPr lang="ja-JP" altLang="en-US"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荷さばき地の土地</a:t>
            </a:r>
            <a:r>
              <a:rPr lang="ja-JP" altLang="en-US"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取得等</a:t>
            </a:r>
            <a:r>
              <a:rPr lang="ja-JP" altLang="en-US"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により、累積資金不足は回避できる見込み。</a:t>
            </a:r>
            <a:endParaRPr lang="en-US" altLang="ja-JP"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endParaRPr>
          </a:p>
          <a:p>
            <a:pPr eaLnBrk="1" hangingPunct="1">
              <a:lnSpc>
                <a:spcPct val="110000"/>
              </a:lnSpc>
              <a:defRPr/>
            </a:pPr>
            <a:r>
              <a:rPr lang="ja-JP" altLang="en-US"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・ただし、この試算は使用料収入をはじめ、多くの不確定要素を</a:t>
            </a:r>
            <a:r>
              <a:rPr lang="ja-JP" altLang="en-US"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含んでいる</a:t>
            </a:r>
            <a:r>
              <a:rPr lang="ja-JP" altLang="en-US"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ため、相当な幅で変動する可能性がある。</a:t>
            </a:r>
          </a:p>
        </p:txBody>
      </p:sp>
      <p:sp>
        <p:nvSpPr>
          <p:cNvPr id="9" name="下矢印 8"/>
          <p:cNvSpPr/>
          <p:nvPr/>
        </p:nvSpPr>
        <p:spPr>
          <a:xfrm>
            <a:off x="8170960" y="7050809"/>
            <a:ext cx="858952" cy="475074"/>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110000"/>
              </a:lnSpc>
              <a:spcBef>
                <a:spcPct val="40000"/>
              </a:spcBef>
              <a:buFontTx/>
              <a:buChar char="•"/>
              <a:defRPr/>
            </a:pPr>
            <a:endParaRPr lang="ja-JP" altLang="en-US">
              <a:latin typeface="メイリオ" panose="020B0604030504040204" pitchFamily="50" charset="-128"/>
              <a:ea typeface="メイリオ" panose="020B0604030504040204" pitchFamily="50" charset="-128"/>
            </a:endParaRPr>
          </a:p>
        </p:txBody>
      </p:sp>
      <p:sp>
        <p:nvSpPr>
          <p:cNvPr id="10" name="Text Box 41"/>
          <p:cNvSpPr>
            <a:spLocks noChangeArrowheads="1"/>
          </p:cNvSpPr>
          <p:nvPr/>
        </p:nvSpPr>
        <p:spPr bwMode="auto">
          <a:xfrm>
            <a:off x="5812786" y="7585803"/>
            <a:ext cx="5403850" cy="522639"/>
          </a:xfrm>
          <a:prstGeom prst="rect">
            <a:avLst/>
          </a:prstGeom>
          <a:noFill/>
          <a:ln w="28575">
            <a:solidFill>
              <a:srgbClr val="FF0000"/>
            </a:solidFill>
            <a:miter lim="800000"/>
            <a:headEnd/>
            <a:tailEnd/>
          </a:ln>
        </p:spPr>
        <p:txBody>
          <a:bodyPr wrap="square" tIns="36000">
            <a:spAutoFit/>
          </a:bodyPr>
          <a:lstStyle/>
          <a:p>
            <a:pPr eaLnBrk="1" hangingPunct="1">
              <a:lnSpc>
                <a:spcPct val="110000"/>
              </a:lnSpc>
              <a:defRPr/>
            </a:pPr>
            <a:r>
              <a:rPr lang="ja-JP" altLang="en-US"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・更なる財務体質の改善が急務である。</a:t>
            </a:r>
            <a:endParaRPr lang="en-US" altLang="ja-JP"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endParaRPr>
          </a:p>
          <a:p>
            <a:pPr eaLnBrk="1" hangingPunct="1">
              <a:lnSpc>
                <a:spcPct val="110000"/>
              </a:lnSpc>
              <a:defRPr/>
            </a:pPr>
            <a:r>
              <a:rPr lang="ja-JP" altLang="en-US"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・稼働率の向上等による増益確保策の検討が必要。</a:t>
            </a:r>
          </a:p>
        </p:txBody>
      </p:sp>
      <p:sp>
        <p:nvSpPr>
          <p:cNvPr id="2" name="テキスト ボックス 1"/>
          <p:cNvSpPr txBox="1"/>
          <p:nvPr/>
        </p:nvSpPr>
        <p:spPr>
          <a:xfrm>
            <a:off x="398444" y="5585740"/>
            <a:ext cx="4267200" cy="338554"/>
          </a:xfrm>
          <a:prstGeom prst="rect">
            <a:avLst/>
          </a:prstGeom>
          <a:noFill/>
        </p:spPr>
        <p:txBody>
          <a:bodyPr wrap="square" rtlCol="0">
            <a:spAutoFit/>
          </a:bodyPr>
          <a:lstStyle/>
          <a:p>
            <a:r>
              <a:rPr lang="en-US" altLang="ja-JP" sz="800" dirty="0" smtClean="0"/>
              <a:t>※</a:t>
            </a:r>
            <a:r>
              <a:rPr lang="ja-JP" altLang="en-US" sz="800" dirty="0"/>
              <a:t>単位未満は，四捨五入を原則としたため，合計が一致しない場合が</a:t>
            </a:r>
            <a:r>
              <a:rPr lang="ja-JP" altLang="en-US" sz="800" dirty="0" smtClean="0"/>
              <a:t>ある。</a:t>
            </a:r>
            <a:endParaRPr lang="en-US" altLang="ja-JP" sz="800" dirty="0" smtClean="0"/>
          </a:p>
          <a:p>
            <a:r>
              <a:rPr kumimoji="1" lang="en-US" altLang="ja-JP" sz="800" dirty="0" smtClean="0"/>
              <a:t>※</a:t>
            </a:r>
            <a:r>
              <a:rPr kumimoji="1" lang="ja-JP" altLang="en-US" sz="800" dirty="0" smtClean="0"/>
              <a:t>税抜き</a:t>
            </a:r>
            <a:r>
              <a:rPr lang="ja-JP" altLang="en-US" sz="800" dirty="0" smtClean="0"/>
              <a:t>収支であるため、予算とは整合しない。</a:t>
            </a:r>
            <a:endParaRPr kumimoji="1" lang="ja-JP" altLang="en-US" sz="800" dirty="0"/>
          </a:p>
        </p:txBody>
      </p:sp>
      <p:sp>
        <p:nvSpPr>
          <p:cNvPr id="20" name="正方形/長方形 19"/>
          <p:cNvSpPr/>
          <p:nvPr/>
        </p:nvSpPr>
        <p:spPr bwMode="auto">
          <a:xfrm>
            <a:off x="467024" y="753647"/>
            <a:ext cx="10749612" cy="4846763"/>
          </a:xfrm>
          <a:prstGeom prst="rect">
            <a:avLst/>
          </a:prstGeom>
          <a:noFill/>
          <a:ln w="28575" cmpd="dbl">
            <a:solidFill>
              <a:schemeClr val="tx2"/>
            </a:solidFill>
            <a:prstDash val="solid"/>
            <a:miter lim="800000"/>
            <a:headEnd/>
            <a:tailEnd/>
          </a:ln>
        </p:spPr>
        <p:txBody>
          <a:bodyPr wrap="none" rtlCol="0" anchor="ctr"/>
          <a:lstStyle/>
          <a:p>
            <a:pPr algn="ctr" eaLnBrk="1" hangingPunct="1">
              <a:spcBef>
                <a:spcPct val="0"/>
              </a:spcBef>
              <a:buFontTx/>
              <a:buNone/>
            </a:pPr>
            <a:endParaRPr kumimoji="1" lang="ja-JP" altLang="en-US" sz="1800">
              <a:latin typeface="Arial" panose="020B0604020202020204" pitchFamily="34" charset="0"/>
              <a:ea typeface="ＭＳ Ｐゴシック" panose="020B0600070205080204" pitchFamily="50" charset="-128"/>
            </a:endParaRPr>
          </a:p>
        </p:txBody>
      </p:sp>
      <p:pic>
        <p:nvPicPr>
          <p:cNvPr id="6" name="図 5"/>
          <p:cNvPicPr>
            <a:picLocks noChangeAspect="1"/>
          </p:cNvPicPr>
          <p:nvPr/>
        </p:nvPicPr>
        <p:blipFill>
          <a:blip r:embed="rId4"/>
          <a:stretch>
            <a:fillRect/>
          </a:stretch>
        </p:blipFill>
        <p:spPr>
          <a:xfrm>
            <a:off x="467883" y="5924294"/>
            <a:ext cx="5169856" cy="2448741"/>
          </a:xfrm>
          <a:prstGeom prst="rect">
            <a:avLst/>
          </a:prstGeom>
        </p:spPr>
      </p:pic>
      <p:graphicFrame>
        <p:nvGraphicFramePr>
          <p:cNvPr id="3" name="オブジェクト 2"/>
          <p:cNvGraphicFramePr>
            <a:graphicFrameLocks noChangeAspect="1"/>
          </p:cNvGraphicFramePr>
          <p:nvPr>
            <p:extLst>
              <p:ext uri="{D42A27DB-BD31-4B8C-83A1-F6EECF244321}">
                <p14:modId xmlns:p14="http://schemas.microsoft.com/office/powerpoint/2010/main" val="1241858506"/>
              </p:ext>
            </p:extLst>
          </p:nvPr>
        </p:nvGraphicFramePr>
        <p:xfrm>
          <a:off x="467024" y="791989"/>
          <a:ext cx="10749612" cy="4808421"/>
        </p:xfrm>
        <a:graphic>
          <a:graphicData uri="http://schemas.openxmlformats.org/presentationml/2006/ole">
            <mc:AlternateContent xmlns:mc="http://schemas.openxmlformats.org/markup-compatibility/2006">
              <mc:Choice xmlns:v="urn:schemas-microsoft-com:vml" Requires="v">
                <p:oleObj spid="_x0000_s1038" name="ワークシート" r:id="rId5" imgW="27851027" imgH="12582521" progId="Excel.Sheet.12">
                  <p:embed/>
                </p:oleObj>
              </mc:Choice>
              <mc:Fallback>
                <p:oleObj name="ワークシート" r:id="rId5" imgW="27851027" imgH="12582521" progId="Excel.Sheet.12">
                  <p:embed/>
                  <p:pic>
                    <p:nvPicPr>
                      <p:cNvPr id="0" name=""/>
                      <p:cNvPicPr/>
                      <p:nvPr/>
                    </p:nvPicPr>
                    <p:blipFill>
                      <a:blip r:embed="rId6"/>
                      <a:stretch>
                        <a:fillRect/>
                      </a:stretch>
                    </p:blipFill>
                    <p:spPr>
                      <a:xfrm>
                        <a:off x="467024" y="791989"/>
                        <a:ext cx="10749612" cy="4808421"/>
                      </a:xfrm>
                      <a:prstGeom prst="rect">
                        <a:avLst/>
                      </a:prstGeom>
                    </p:spPr>
                  </p:pic>
                </p:oleObj>
              </mc:Fallback>
            </mc:AlternateContent>
          </a:graphicData>
        </a:graphic>
      </p:graphicFrame>
    </p:spTree>
    <p:extLst>
      <p:ext uri="{BB962C8B-B14F-4D97-AF65-F5344CB8AC3E}">
        <p14:creationId xmlns:p14="http://schemas.microsoft.com/office/powerpoint/2010/main" val="23378501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正方形/長方形 3"/>
          <p:cNvSpPr/>
          <p:nvPr/>
        </p:nvSpPr>
        <p:spPr bwMode="auto">
          <a:xfrm>
            <a:off x="53788" y="2271125"/>
            <a:ext cx="12120283" cy="5227382"/>
          </a:xfrm>
          <a:prstGeom prst="rect">
            <a:avLst/>
          </a:prstGeom>
          <a:noFill/>
          <a:ln w="38100" cmpd="dbl">
            <a:solidFill>
              <a:schemeClr val="accent6"/>
            </a:solidFill>
            <a:miter lim="800000"/>
            <a:headEnd/>
            <a:tailEnd/>
          </a:ln>
        </p:spPr>
        <p:txBody>
          <a:bodyPr wrap="none" rtlCol="0" anchor="ctr"/>
          <a:lstStyle/>
          <a:p>
            <a:pPr algn="ctr" eaLnBrk="1" hangingPunct="1">
              <a:spcBef>
                <a:spcPct val="0"/>
              </a:spcBef>
              <a:buFontTx/>
              <a:buNone/>
            </a:pPr>
            <a:endParaRPr kumimoji="1" lang="ja-JP" altLang="en-US" sz="1800">
              <a:latin typeface="Arial" panose="020B0604020202020204" pitchFamily="34" charset="0"/>
              <a:ea typeface="ＭＳ Ｐゴシック" panose="020B0600070205080204" pitchFamily="50" charset="-128"/>
            </a:endParaRPr>
          </a:p>
        </p:txBody>
      </p:sp>
      <p:sp>
        <p:nvSpPr>
          <p:cNvPr id="5" name="スライド番号プレースホルダー 4"/>
          <p:cNvSpPr>
            <a:spLocks noGrp="1"/>
          </p:cNvSpPr>
          <p:nvPr>
            <p:ph type="sldNum" sz="quarter" idx="12"/>
          </p:nvPr>
        </p:nvSpPr>
        <p:spPr>
          <a:xfrm>
            <a:off x="11589475" y="8305228"/>
            <a:ext cx="686008" cy="443109"/>
          </a:xfrm>
        </p:spPr>
        <p:txBody>
          <a:bodyPr/>
          <a:lstStyle/>
          <a:p>
            <a:r>
              <a:rPr lang="en-US" altLang="ja-JP" sz="1360" dirty="0">
                <a:solidFill>
                  <a:schemeClr val="accent1">
                    <a:lumMod val="50000"/>
                  </a:schemeClr>
                </a:solidFill>
              </a:rPr>
              <a:t>5</a:t>
            </a:r>
            <a:endParaRPr lang="ja-JP" altLang="en-US" sz="1360" dirty="0">
              <a:solidFill>
                <a:schemeClr val="accent1">
                  <a:lumMod val="50000"/>
                </a:schemeClr>
              </a:solidFill>
            </a:endParaRPr>
          </a:p>
        </p:txBody>
      </p:sp>
      <p:sp>
        <p:nvSpPr>
          <p:cNvPr id="17" name="テキスト ボックス 16"/>
          <p:cNvSpPr txBox="1"/>
          <p:nvPr/>
        </p:nvSpPr>
        <p:spPr>
          <a:xfrm>
            <a:off x="68832" y="605749"/>
            <a:ext cx="10405981" cy="584775"/>
          </a:xfrm>
          <a:prstGeom prst="rect">
            <a:avLst/>
          </a:prstGeom>
          <a:noFill/>
        </p:spPr>
        <p:txBody>
          <a:bodyPr wrap="square" rtlCol="0">
            <a:spAutoFit/>
          </a:bodyPr>
          <a:lstStyle/>
          <a:p>
            <a:pPr>
              <a:lnSpc>
                <a:spcPct val="100000"/>
              </a:lnSpc>
              <a:buFontTx/>
              <a:buNone/>
              <a:defRPr/>
            </a:pPr>
            <a:endParaRPr lang="en-US" altLang="ja-JP" sz="1600" dirty="0">
              <a:latin typeface="+mn-ea"/>
            </a:endParaRPr>
          </a:p>
          <a:p>
            <a:pPr>
              <a:defRPr/>
            </a:pPr>
            <a:r>
              <a:rPr lang="ja-JP" altLang="en-US" sz="1600" b="1" dirty="0">
                <a:solidFill>
                  <a:schemeClr val="accent1">
                    <a:lumMod val="50000"/>
                  </a:schemeClr>
                </a:solidFill>
                <a:latin typeface="+mn-ea"/>
              </a:rPr>
              <a:t>■ </a:t>
            </a:r>
            <a:r>
              <a:rPr lang="ja-JP" altLang="en-US" sz="1600" b="1" dirty="0" smtClean="0">
                <a:solidFill>
                  <a:schemeClr val="accent1">
                    <a:lumMod val="50000"/>
                  </a:schemeClr>
                </a:solidFill>
                <a:latin typeface="+mn-ea"/>
              </a:rPr>
              <a:t>経営改善をめ</a:t>
            </a:r>
            <a:r>
              <a:rPr lang="ja-JP" altLang="en-US" sz="1600" b="1" dirty="0">
                <a:solidFill>
                  <a:schemeClr val="accent1">
                    <a:lumMod val="50000"/>
                  </a:schemeClr>
                </a:solidFill>
                <a:latin typeface="+mn-ea"/>
              </a:rPr>
              <a:t>ざ</a:t>
            </a:r>
            <a:r>
              <a:rPr lang="ja-JP" altLang="en-US" sz="1600" b="1" dirty="0" smtClean="0">
                <a:solidFill>
                  <a:schemeClr val="accent1">
                    <a:lumMod val="50000"/>
                  </a:schemeClr>
                </a:solidFill>
                <a:latin typeface="+mn-ea"/>
              </a:rPr>
              <a:t>した「</a:t>
            </a:r>
            <a:r>
              <a:rPr lang="ja-JP" altLang="en-US" sz="1600" b="1" dirty="0">
                <a:solidFill>
                  <a:schemeClr val="accent1">
                    <a:lumMod val="50000"/>
                  </a:schemeClr>
                </a:solidFill>
                <a:latin typeface="+mn-ea"/>
              </a:rPr>
              <a:t>港湾施設提供事業経営計画</a:t>
            </a:r>
            <a:r>
              <a:rPr lang="ja-JP" altLang="en-US" sz="1600" b="1" dirty="0" smtClean="0">
                <a:solidFill>
                  <a:schemeClr val="accent1">
                    <a:lumMod val="50000"/>
                  </a:schemeClr>
                </a:solidFill>
                <a:latin typeface="+mn-ea"/>
              </a:rPr>
              <a:t>」の実施（平成</a:t>
            </a:r>
            <a:r>
              <a:rPr lang="en-US" altLang="ja-JP" sz="1600" b="1" dirty="0" smtClean="0">
                <a:solidFill>
                  <a:schemeClr val="accent1">
                    <a:lumMod val="50000"/>
                  </a:schemeClr>
                </a:solidFill>
                <a:latin typeface="+mn-ea"/>
              </a:rPr>
              <a:t>30</a:t>
            </a:r>
            <a:r>
              <a:rPr lang="ja-JP" altLang="en-US" sz="1600" b="1" dirty="0" smtClean="0">
                <a:solidFill>
                  <a:schemeClr val="accent1">
                    <a:lumMod val="50000"/>
                  </a:schemeClr>
                </a:solidFill>
                <a:latin typeface="+mn-ea"/>
              </a:rPr>
              <a:t>年</a:t>
            </a:r>
            <a:r>
              <a:rPr lang="en-US" altLang="ja-JP" sz="1600" b="1" dirty="0" smtClean="0">
                <a:solidFill>
                  <a:schemeClr val="accent1">
                    <a:lumMod val="50000"/>
                  </a:schemeClr>
                </a:solidFill>
                <a:latin typeface="+mn-ea"/>
              </a:rPr>
              <a:t>3</a:t>
            </a:r>
            <a:r>
              <a:rPr lang="ja-JP" altLang="en-US" sz="1600" b="1" dirty="0" smtClean="0">
                <a:solidFill>
                  <a:schemeClr val="accent1">
                    <a:lumMod val="50000"/>
                  </a:schemeClr>
                </a:solidFill>
                <a:latin typeface="+mn-ea"/>
              </a:rPr>
              <a:t>月策定）</a:t>
            </a:r>
          </a:p>
        </p:txBody>
      </p:sp>
      <p:sp>
        <p:nvSpPr>
          <p:cNvPr id="9" name="角丸四角形 8"/>
          <p:cNvSpPr/>
          <p:nvPr/>
        </p:nvSpPr>
        <p:spPr>
          <a:xfrm>
            <a:off x="35396" y="239157"/>
            <a:ext cx="5114618" cy="537708"/>
          </a:xfrm>
          <a:prstGeom prst="roundRect">
            <a:avLst/>
          </a:prstGeom>
          <a:solidFill>
            <a:srgbClr val="FFC000"/>
          </a:solidFill>
          <a:ln>
            <a:noFill/>
          </a:ln>
          <a:effectLst>
            <a:prstShdw prst="shdw17" dist="17961" dir="2700000">
              <a:srgbClr val="7A997A"/>
            </a:prstShdw>
          </a:effectLst>
          <a:extLst/>
        </p:spPr>
        <p:txBody>
          <a:bodyPr wrap="none" anchor="ctr"/>
          <a:lstStyle/>
          <a:p>
            <a:pPr>
              <a:spcBef>
                <a:spcPct val="0"/>
              </a:spcBef>
            </a:pPr>
            <a:r>
              <a:rPr lang="ja-JP" altLang="en-US" sz="1600" dirty="0" smtClean="0">
                <a:solidFill>
                  <a:schemeClr val="tx1"/>
                </a:solidFill>
                <a:latin typeface="メイリオ" panose="020B0604030504040204" pitchFamily="50" charset="-128"/>
                <a:ea typeface="メイリオ" panose="020B0604030504040204" pitchFamily="50" charset="-128"/>
              </a:rPr>
              <a:t>４．今後</a:t>
            </a:r>
            <a:r>
              <a:rPr lang="ja-JP" altLang="en-US" sz="1600" dirty="0">
                <a:solidFill>
                  <a:schemeClr val="tx1"/>
                </a:solidFill>
                <a:latin typeface="メイリオ" panose="020B0604030504040204" pitchFamily="50" charset="-128"/>
                <a:ea typeface="メイリオ" panose="020B0604030504040204" pitchFamily="50" charset="-128"/>
              </a:rPr>
              <a:t>の</a:t>
            </a:r>
            <a:r>
              <a:rPr lang="ja-JP" altLang="en-US" sz="1600" dirty="0" smtClean="0">
                <a:solidFill>
                  <a:schemeClr val="tx1"/>
                </a:solidFill>
                <a:latin typeface="メイリオ" panose="020B0604030504040204" pitchFamily="50" charset="-128"/>
                <a:ea typeface="メイリオ" panose="020B0604030504040204" pitchFamily="50" charset="-128"/>
              </a:rPr>
              <a:t>取り組み</a:t>
            </a:r>
            <a:endParaRPr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7" name="正方形/長方形 6"/>
          <p:cNvSpPr/>
          <p:nvPr/>
        </p:nvSpPr>
        <p:spPr bwMode="auto">
          <a:xfrm>
            <a:off x="583424" y="1011214"/>
            <a:ext cx="11624083" cy="1254902"/>
          </a:xfrm>
          <a:prstGeom prst="rect">
            <a:avLst/>
          </a:prstGeom>
          <a:noFill/>
          <a:ln w="6350" cmpd="dbl">
            <a:noFill/>
            <a:prstDash val="dash"/>
            <a:miter lim="800000"/>
            <a:headEnd/>
            <a:tailEnd/>
          </a:ln>
        </p:spPr>
        <p:txBody>
          <a:bodyPr wrap="square" rtlCol="0" anchor="ctr">
            <a:noAutofit/>
          </a:bodyPr>
          <a:lstStyle/>
          <a:p>
            <a:pPr>
              <a:spcBef>
                <a:spcPct val="0"/>
              </a:spcBef>
            </a:pPr>
            <a:r>
              <a:rPr lang="ja-JP" altLang="en-US" sz="1400" dirty="0" smtClean="0">
                <a:solidFill>
                  <a:schemeClr val="accent6"/>
                </a:solidFill>
                <a:latin typeface="+mn-ea"/>
              </a:rPr>
              <a:t>⇒施設</a:t>
            </a:r>
            <a:r>
              <a:rPr lang="ja-JP" altLang="en-US" sz="1400" dirty="0">
                <a:solidFill>
                  <a:schemeClr val="accent6"/>
                </a:solidFill>
                <a:latin typeface="+mn-ea"/>
              </a:rPr>
              <a:t>提供事業において</a:t>
            </a:r>
            <a:r>
              <a:rPr lang="ja-JP" altLang="en-US" sz="1400" dirty="0" smtClean="0">
                <a:solidFill>
                  <a:schemeClr val="accent6"/>
                </a:solidFill>
                <a:latin typeface="+mn-ea"/>
              </a:rPr>
              <a:t>、取り巻く状況の変化や事業の全般的な課題、</a:t>
            </a:r>
            <a:r>
              <a:rPr lang="ja-JP" altLang="en-US" sz="1400" dirty="0">
                <a:solidFill>
                  <a:schemeClr val="accent6"/>
                </a:solidFill>
                <a:latin typeface="+mn-ea"/>
              </a:rPr>
              <a:t>施設の</a:t>
            </a:r>
            <a:r>
              <a:rPr lang="ja-JP" altLang="en-US" sz="1400" dirty="0" smtClean="0">
                <a:solidFill>
                  <a:schemeClr val="accent6"/>
                </a:solidFill>
                <a:latin typeface="+mn-ea"/>
              </a:rPr>
              <a:t>個別課題を踏まえた経営</a:t>
            </a:r>
            <a:r>
              <a:rPr lang="ja-JP" altLang="en-US" sz="1400" dirty="0">
                <a:solidFill>
                  <a:schemeClr val="accent6"/>
                </a:solidFill>
                <a:latin typeface="+mn-ea"/>
              </a:rPr>
              <a:t>の抜本的な改革を実施し、施設の</a:t>
            </a:r>
            <a:r>
              <a:rPr lang="ja-JP" altLang="en-US" sz="1400" dirty="0" smtClean="0">
                <a:solidFill>
                  <a:schemeClr val="accent6"/>
                </a:solidFill>
                <a:latin typeface="+mn-ea"/>
              </a:rPr>
              <a:t>老朽化</a:t>
            </a:r>
            <a:endParaRPr lang="en-US" altLang="ja-JP" sz="1400" dirty="0" smtClean="0">
              <a:solidFill>
                <a:schemeClr val="accent6"/>
              </a:solidFill>
              <a:latin typeface="+mn-ea"/>
            </a:endParaRPr>
          </a:p>
          <a:p>
            <a:pPr>
              <a:spcBef>
                <a:spcPct val="0"/>
              </a:spcBef>
            </a:pPr>
            <a:r>
              <a:rPr lang="ja-JP" altLang="en-US" sz="1400" dirty="0">
                <a:solidFill>
                  <a:schemeClr val="accent6"/>
                </a:solidFill>
                <a:latin typeface="+mn-ea"/>
              </a:rPr>
              <a:t>　</a:t>
            </a:r>
            <a:r>
              <a:rPr lang="ja-JP" altLang="en-US" sz="1400" dirty="0" smtClean="0">
                <a:solidFill>
                  <a:schemeClr val="accent6"/>
                </a:solidFill>
                <a:latin typeface="+mn-ea"/>
              </a:rPr>
              <a:t>に伴い将来</a:t>
            </a:r>
            <a:r>
              <a:rPr lang="ja-JP" altLang="en-US" sz="1400" dirty="0">
                <a:solidFill>
                  <a:schemeClr val="accent6"/>
                </a:solidFill>
                <a:latin typeface="+mn-ea"/>
              </a:rPr>
              <a:t>予想される事業</a:t>
            </a:r>
            <a:r>
              <a:rPr lang="ja-JP" altLang="en-US" sz="1400" dirty="0" smtClean="0">
                <a:solidFill>
                  <a:schemeClr val="accent6"/>
                </a:solidFill>
                <a:latin typeface="+mn-ea"/>
              </a:rPr>
              <a:t>リスクや</a:t>
            </a:r>
            <a:r>
              <a:rPr lang="ja-JP" altLang="en-US" sz="1400" dirty="0">
                <a:solidFill>
                  <a:schemeClr val="accent6"/>
                </a:solidFill>
                <a:latin typeface="+mn-ea"/>
              </a:rPr>
              <a:t>利用者ニーズに対応出来る財務体質の向上を図ることにより、大阪港の競争力を強化することを目的</a:t>
            </a:r>
            <a:r>
              <a:rPr lang="ja-JP" altLang="en-US" sz="1400" dirty="0" smtClean="0">
                <a:solidFill>
                  <a:schemeClr val="accent6"/>
                </a:solidFill>
                <a:latin typeface="+mn-ea"/>
              </a:rPr>
              <a:t>に</a:t>
            </a:r>
            <a:endParaRPr lang="en-US" altLang="ja-JP" sz="1400" dirty="0" smtClean="0">
              <a:solidFill>
                <a:schemeClr val="accent6"/>
              </a:solidFill>
              <a:latin typeface="+mn-ea"/>
            </a:endParaRPr>
          </a:p>
          <a:p>
            <a:pPr>
              <a:spcBef>
                <a:spcPct val="0"/>
              </a:spcBef>
            </a:pPr>
            <a:r>
              <a:rPr lang="ja-JP" altLang="en-US" sz="1400" dirty="0">
                <a:solidFill>
                  <a:schemeClr val="accent6"/>
                </a:solidFill>
                <a:latin typeface="+mn-ea"/>
              </a:rPr>
              <a:t>　</a:t>
            </a:r>
            <a:r>
              <a:rPr lang="ja-JP" altLang="en-US" sz="1400" dirty="0" smtClean="0">
                <a:solidFill>
                  <a:schemeClr val="accent6"/>
                </a:solidFill>
                <a:latin typeface="+mn-ea"/>
              </a:rPr>
              <a:t>「港湾施設</a:t>
            </a:r>
            <a:r>
              <a:rPr lang="ja-JP" altLang="en-US" sz="1400" dirty="0">
                <a:solidFill>
                  <a:schemeClr val="accent6"/>
                </a:solidFill>
                <a:latin typeface="+mn-ea"/>
              </a:rPr>
              <a:t>提供事業</a:t>
            </a:r>
            <a:r>
              <a:rPr lang="ja-JP" altLang="en-US" sz="1400" dirty="0" smtClean="0">
                <a:solidFill>
                  <a:schemeClr val="accent6"/>
                </a:solidFill>
                <a:latin typeface="+mn-ea"/>
              </a:rPr>
              <a:t>経営計画」を策定した。</a:t>
            </a:r>
            <a:endParaRPr lang="en-US" altLang="ja-JP" sz="1400" dirty="0">
              <a:solidFill>
                <a:schemeClr val="accent6"/>
              </a:solidFill>
              <a:latin typeface="+mn-ea"/>
            </a:endParaRPr>
          </a:p>
          <a:p>
            <a:pPr>
              <a:spcBef>
                <a:spcPct val="0"/>
              </a:spcBef>
            </a:pPr>
            <a:r>
              <a:rPr kumimoji="1" lang="ja-JP" altLang="en-US" sz="1400" dirty="0" smtClean="0">
                <a:solidFill>
                  <a:schemeClr val="accent6"/>
                </a:solidFill>
                <a:latin typeface="+mn-ea"/>
              </a:rPr>
              <a:t>⇒この経営計画を着実に進めることにより、経営改善を進める。平成</a:t>
            </a:r>
            <a:r>
              <a:rPr kumimoji="1" lang="en-US" altLang="ja-JP" sz="1400" dirty="0" smtClean="0">
                <a:solidFill>
                  <a:schemeClr val="accent6"/>
                </a:solidFill>
                <a:latin typeface="+mn-ea"/>
              </a:rPr>
              <a:t>30</a:t>
            </a:r>
            <a:r>
              <a:rPr kumimoji="1" lang="ja-JP" altLang="en-US" sz="1400" smtClean="0">
                <a:solidFill>
                  <a:schemeClr val="accent6"/>
                </a:solidFill>
                <a:latin typeface="+mn-ea"/>
              </a:rPr>
              <a:t>年度末に「港湾施設提供事業修正経営計画」を策定する予定。</a:t>
            </a:r>
            <a:endParaRPr kumimoji="1" lang="ja-JP" altLang="en-US" sz="1400" dirty="0">
              <a:solidFill>
                <a:schemeClr val="accent6"/>
              </a:solidFill>
              <a:latin typeface="+mn-ea"/>
            </a:endParaRPr>
          </a:p>
        </p:txBody>
      </p:sp>
      <p:sp>
        <p:nvSpPr>
          <p:cNvPr id="10" name="テキスト ボックス 9"/>
          <p:cNvSpPr txBox="1"/>
          <p:nvPr/>
        </p:nvSpPr>
        <p:spPr>
          <a:xfrm>
            <a:off x="108384" y="7291095"/>
            <a:ext cx="11935929" cy="1292662"/>
          </a:xfrm>
          <a:prstGeom prst="rect">
            <a:avLst/>
          </a:prstGeom>
          <a:noFill/>
        </p:spPr>
        <p:txBody>
          <a:bodyPr wrap="square" rtlCol="0">
            <a:spAutoFit/>
          </a:bodyPr>
          <a:lstStyle/>
          <a:p>
            <a:pPr>
              <a:defRPr/>
            </a:pPr>
            <a:endParaRPr lang="en-US" altLang="ja-JP" sz="1800" b="1" dirty="0" smtClean="0">
              <a:solidFill>
                <a:schemeClr val="accent1">
                  <a:lumMod val="50000"/>
                </a:schemeClr>
              </a:solidFill>
              <a:latin typeface="+mn-ea"/>
            </a:endParaRPr>
          </a:p>
          <a:p>
            <a:pPr>
              <a:defRPr/>
            </a:pPr>
            <a:r>
              <a:rPr lang="ja-JP" altLang="en-US" sz="1800" b="1" dirty="0" smtClean="0">
                <a:solidFill>
                  <a:schemeClr val="accent1">
                    <a:lumMod val="50000"/>
                  </a:schemeClr>
                </a:solidFill>
                <a:latin typeface="+mn-ea"/>
              </a:rPr>
              <a:t>■「</a:t>
            </a:r>
            <a:r>
              <a:rPr lang="zh-TW" altLang="en-US" sz="1800" b="1" dirty="0" smtClean="0">
                <a:solidFill>
                  <a:schemeClr val="accent1">
                    <a:lumMod val="50000"/>
                  </a:schemeClr>
                </a:solidFill>
                <a:latin typeface="メイリオ" panose="020B0604030504040204" pitchFamily="50" charset="-128"/>
                <a:ea typeface="メイリオ" panose="020B0604030504040204" pitchFamily="50" charset="-128"/>
              </a:rPr>
              <a:t>長期</a:t>
            </a:r>
            <a:r>
              <a:rPr lang="zh-TW" altLang="en-US" sz="1800" b="1" dirty="0">
                <a:solidFill>
                  <a:schemeClr val="accent1">
                    <a:lumMod val="50000"/>
                  </a:schemeClr>
                </a:solidFill>
                <a:latin typeface="メイリオ" panose="020B0604030504040204" pitchFamily="50" charset="-128"/>
                <a:ea typeface="メイリオ" panose="020B0604030504040204" pitchFamily="50" charset="-128"/>
              </a:rPr>
              <a:t>収支</a:t>
            </a:r>
            <a:r>
              <a:rPr lang="zh-TW" altLang="en-US" sz="1800" b="1" dirty="0" smtClean="0">
                <a:solidFill>
                  <a:schemeClr val="accent1">
                    <a:lumMod val="50000"/>
                  </a:schemeClr>
                </a:solidFill>
                <a:latin typeface="メイリオ" panose="020B0604030504040204" pitchFamily="50" charset="-128"/>
                <a:ea typeface="メイリオ" panose="020B0604030504040204" pitchFamily="50" charset="-128"/>
              </a:rPr>
              <a:t>見込</a:t>
            </a:r>
            <a:r>
              <a:rPr lang="ja-JP" altLang="en-US" sz="1800" b="1" dirty="0" smtClean="0">
                <a:solidFill>
                  <a:schemeClr val="accent1">
                    <a:lumMod val="50000"/>
                  </a:schemeClr>
                </a:solidFill>
                <a:latin typeface="メイリオ" panose="020B0604030504040204" pitchFamily="50" charset="-128"/>
                <a:ea typeface="メイリオ" panose="020B0604030504040204" pitchFamily="50" charset="-128"/>
              </a:rPr>
              <a:t>」の更新</a:t>
            </a:r>
            <a:endParaRPr lang="zh-TW" altLang="en-US" sz="1800" b="1" dirty="0">
              <a:solidFill>
                <a:schemeClr val="accent1">
                  <a:lumMod val="50000"/>
                </a:schemeClr>
              </a:solidFill>
              <a:latin typeface="メイリオ" panose="020B0604030504040204" pitchFamily="50" charset="-128"/>
              <a:ea typeface="メイリオ" panose="020B0604030504040204" pitchFamily="50" charset="-128"/>
            </a:endParaRPr>
          </a:p>
          <a:p>
            <a:pPr>
              <a:defRPr/>
            </a:pPr>
            <a:r>
              <a:rPr lang="ja-JP" altLang="en-US" sz="1400" b="1" dirty="0">
                <a:solidFill>
                  <a:schemeClr val="accent1">
                    <a:lumMod val="50000"/>
                  </a:schemeClr>
                </a:solidFill>
              </a:rPr>
              <a:t>　</a:t>
            </a:r>
            <a:r>
              <a:rPr lang="ja-JP" altLang="en-US" sz="1400" b="1" dirty="0" smtClean="0">
                <a:solidFill>
                  <a:schemeClr val="accent1">
                    <a:lumMod val="50000"/>
                  </a:schemeClr>
                </a:solidFill>
              </a:rPr>
              <a:t>　 </a:t>
            </a:r>
            <a:r>
              <a:rPr lang="ja-JP" altLang="en-US" sz="1400" dirty="0" smtClean="0">
                <a:solidFill>
                  <a:schemeClr val="accent1">
                    <a:lumMod val="50000"/>
                  </a:schemeClr>
                </a:solidFill>
              </a:rPr>
              <a:t>⇒予算や決算を考慮したうえで今後</a:t>
            </a:r>
            <a:r>
              <a:rPr lang="ja-JP" altLang="en-US" sz="1400" dirty="0">
                <a:solidFill>
                  <a:schemeClr val="accent1">
                    <a:lumMod val="50000"/>
                  </a:schemeClr>
                </a:solidFill>
              </a:rPr>
              <a:t>の経済情勢や新たな収支内容を反映し、長期収支見込み</a:t>
            </a:r>
            <a:r>
              <a:rPr lang="ja-JP" altLang="en-US" sz="1400" dirty="0" smtClean="0">
                <a:solidFill>
                  <a:schemeClr val="accent1">
                    <a:lumMod val="50000"/>
                  </a:schemeClr>
                </a:solidFill>
              </a:rPr>
              <a:t>を更新すると</a:t>
            </a:r>
            <a:r>
              <a:rPr lang="ja-JP" altLang="en-US" sz="1400" dirty="0">
                <a:solidFill>
                  <a:schemeClr val="accent1">
                    <a:lumMod val="50000"/>
                  </a:schemeClr>
                </a:solidFill>
              </a:rPr>
              <a:t>ともに</a:t>
            </a:r>
            <a:r>
              <a:rPr lang="ja-JP" altLang="en-US" sz="1400" dirty="0" smtClean="0">
                <a:solidFill>
                  <a:schemeClr val="accent1">
                    <a:lumMod val="50000"/>
                  </a:schemeClr>
                </a:solidFill>
              </a:rPr>
              <a:t>、事業内容の精査や実施など</a:t>
            </a:r>
            <a:endParaRPr lang="en-US" altLang="ja-JP" sz="1400" dirty="0" smtClean="0">
              <a:solidFill>
                <a:schemeClr val="accent1">
                  <a:lumMod val="50000"/>
                </a:schemeClr>
              </a:solidFill>
            </a:endParaRPr>
          </a:p>
          <a:p>
            <a:pPr>
              <a:defRPr/>
            </a:pPr>
            <a:r>
              <a:rPr lang="ja-JP" altLang="en-US" sz="1400" dirty="0">
                <a:solidFill>
                  <a:schemeClr val="accent1">
                    <a:lumMod val="50000"/>
                  </a:schemeClr>
                </a:solidFill>
              </a:rPr>
              <a:t>　</a:t>
            </a:r>
            <a:r>
              <a:rPr lang="ja-JP" altLang="en-US" sz="1400" dirty="0" smtClean="0">
                <a:solidFill>
                  <a:schemeClr val="accent1">
                    <a:lumMod val="50000"/>
                  </a:schemeClr>
                </a:solidFill>
              </a:rPr>
              <a:t>　　の</a:t>
            </a:r>
            <a:r>
              <a:rPr lang="ja-JP" altLang="en-US" sz="1400" dirty="0">
                <a:solidFill>
                  <a:schemeClr val="accent1">
                    <a:lumMod val="50000"/>
                  </a:schemeClr>
                </a:solidFill>
              </a:rPr>
              <a:t>経営判断に活用していく。</a:t>
            </a:r>
          </a:p>
          <a:p>
            <a:pPr>
              <a:lnSpc>
                <a:spcPct val="100000"/>
              </a:lnSpc>
              <a:buFontTx/>
              <a:buNone/>
              <a:defRPr/>
            </a:pPr>
            <a:endParaRPr lang="en-US" altLang="ja-JP" sz="1400" b="1" dirty="0">
              <a:solidFill>
                <a:schemeClr val="accent1">
                  <a:lumMod val="50000"/>
                </a:schemeClr>
              </a:solidFill>
            </a:endParaRPr>
          </a:p>
        </p:txBody>
      </p:sp>
      <p:sp>
        <p:nvSpPr>
          <p:cNvPr id="12" name="正方形/長方形 11"/>
          <p:cNvSpPr/>
          <p:nvPr/>
        </p:nvSpPr>
        <p:spPr>
          <a:xfrm>
            <a:off x="124719" y="3145602"/>
            <a:ext cx="3580310" cy="2720923"/>
          </a:xfrm>
          <a:prstGeom prst="rect">
            <a:avLst/>
          </a:prstGeom>
          <a:ln w="57150">
            <a:solidFill>
              <a:srgbClr val="7030A0"/>
            </a:solidFill>
          </a:ln>
        </p:spPr>
        <p:txBody>
          <a:bodyPr wrap="square" anchor="ctr">
            <a:noAutofit/>
          </a:bodyPr>
          <a:lstStyle/>
          <a:p>
            <a:pPr algn="just">
              <a:spcBef>
                <a:spcPts val="1200"/>
              </a:spcBef>
            </a:pPr>
            <a:r>
              <a:rPr lang="en-US" altLang="ja-JP" sz="1200" b="1" kern="100" dirty="0" smtClean="0">
                <a:latin typeface="+mj-ea"/>
                <a:ea typeface="+mj-ea"/>
                <a:cs typeface="Times New Roman" panose="02020603050405020304" pitchFamily="18" charset="0"/>
              </a:rPr>
              <a:t>Ⅰ</a:t>
            </a:r>
            <a:r>
              <a:rPr lang="en-US" altLang="ja-JP" sz="1200" b="1" kern="100" dirty="0">
                <a:latin typeface="+mj-ea"/>
                <a:ea typeface="+mj-ea"/>
                <a:cs typeface="Times New Roman" panose="02020603050405020304" pitchFamily="18" charset="0"/>
              </a:rPr>
              <a:t>.</a:t>
            </a:r>
            <a:r>
              <a:rPr lang="ja-JP" altLang="en-US" sz="1200" b="1" kern="100" dirty="0">
                <a:latin typeface="+mj-ea"/>
                <a:ea typeface="+mj-ea"/>
                <a:cs typeface="Times New Roman" panose="02020603050405020304" pitchFamily="18" charset="0"/>
              </a:rPr>
              <a:t>上屋をはじめとした所管施設の補修強化</a:t>
            </a:r>
            <a:endParaRPr lang="en-US" altLang="ja-JP" sz="1200" b="1" kern="100" dirty="0">
              <a:latin typeface="+mj-ea"/>
              <a:ea typeface="+mj-ea"/>
              <a:cs typeface="Times New Roman" panose="02020603050405020304" pitchFamily="18" charset="0"/>
            </a:endParaRPr>
          </a:p>
          <a:p>
            <a:pPr algn="just">
              <a:spcBef>
                <a:spcPts val="1200"/>
              </a:spcBef>
            </a:pPr>
            <a:r>
              <a:rPr lang="en-US" altLang="ja-JP" sz="1200" b="1" kern="100" dirty="0" smtClean="0">
                <a:latin typeface="+mj-ea"/>
                <a:ea typeface="+mj-ea"/>
                <a:cs typeface="Times New Roman" panose="02020603050405020304" pitchFamily="18" charset="0"/>
              </a:rPr>
              <a:t>Ⅱ</a:t>
            </a:r>
            <a:r>
              <a:rPr lang="en-US" altLang="ja-JP" sz="1200" b="1" kern="100" dirty="0">
                <a:latin typeface="+mj-ea"/>
                <a:ea typeface="+mj-ea"/>
                <a:cs typeface="Times New Roman" panose="02020603050405020304" pitchFamily="18" charset="0"/>
              </a:rPr>
              <a:t>.</a:t>
            </a:r>
            <a:r>
              <a:rPr lang="ja-JP" altLang="en-US" sz="1200" b="1" kern="100" dirty="0" smtClean="0">
                <a:latin typeface="+mj-ea"/>
                <a:ea typeface="+mj-ea"/>
                <a:cs typeface="Times New Roman" panose="02020603050405020304" pitchFamily="18" charset="0"/>
              </a:rPr>
              <a:t>高度</a:t>
            </a:r>
            <a:r>
              <a:rPr lang="ja-JP" altLang="en-US" sz="1200" b="1" kern="100" dirty="0">
                <a:latin typeface="+mj-ea"/>
                <a:ea typeface="+mj-ea"/>
                <a:cs typeface="Times New Roman" panose="02020603050405020304" pitchFamily="18" charset="0"/>
              </a:rPr>
              <a:t>な物流機能を持った所管施設の更新</a:t>
            </a:r>
            <a:endParaRPr lang="en-US" altLang="ja-JP" sz="1200" b="1" kern="100" dirty="0">
              <a:latin typeface="+mj-ea"/>
              <a:ea typeface="+mj-ea"/>
              <a:cs typeface="Times New Roman" panose="02020603050405020304" pitchFamily="18" charset="0"/>
            </a:endParaRPr>
          </a:p>
          <a:p>
            <a:pPr algn="just">
              <a:spcBef>
                <a:spcPts val="1200"/>
              </a:spcBef>
            </a:pPr>
            <a:r>
              <a:rPr lang="en-US" altLang="ja-JP" sz="1200" b="1" kern="100" dirty="0" smtClean="0">
                <a:latin typeface="+mj-ea"/>
                <a:ea typeface="+mj-ea"/>
                <a:cs typeface="Times New Roman" panose="02020603050405020304" pitchFamily="18" charset="0"/>
              </a:rPr>
              <a:t>Ⅲ</a:t>
            </a:r>
            <a:r>
              <a:rPr lang="en-US" altLang="ja-JP" sz="1200" b="1" kern="100" dirty="0">
                <a:latin typeface="+mj-ea"/>
                <a:ea typeface="+mj-ea"/>
                <a:cs typeface="Times New Roman" panose="02020603050405020304" pitchFamily="18" charset="0"/>
              </a:rPr>
              <a:t>.</a:t>
            </a:r>
            <a:r>
              <a:rPr lang="ja-JP" altLang="en-US" sz="1200" b="1" kern="100" dirty="0">
                <a:latin typeface="+mj-ea"/>
                <a:ea typeface="+mj-ea"/>
                <a:cs typeface="Times New Roman" panose="02020603050405020304" pitchFamily="18" charset="0"/>
              </a:rPr>
              <a:t>所管施設の更新にあたっての積極的な民間</a:t>
            </a:r>
            <a:r>
              <a:rPr lang="ja-JP" altLang="en-US" sz="1200" b="1" kern="100" dirty="0" smtClean="0">
                <a:latin typeface="+mj-ea"/>
                <a:ea typeface="+mj-ea"/>
                <a:cs typeface="Times New Roman" panose="02020603050405020304" pitchFamily="18" charset="0"/>
              </a:rPr>
              <a:t>活</a:t>
            </a:r>
            <a:endParaRPr lang="en-US" altLang="ja-JP" sz="1200" b="1" kern="100" dirty="0" smtClean="0">
              <a:latin typeface="+mj-ea"/>
              <a:ea typeface="+mj-ea"/>
              <a:cs typeface="Times New Roman" panose="02020603050405020304" pitchFamily="18" charset="0"/>
            </a:endParaRPr>
          </a:p>
          <a:p>
            <a:pPr algn="just"/>
            <a:r>
              <a:rPr lang="ja-JP" altLang="en-US" sz="1200" b="1" kern="100" dirty="0">
                <a:latin typeface="+mj-ea"/>
                <a:ea typeface="+mj-ea"/>
                <a:cs typeface="Times New Roman" panose="02020603050405020304" pitchFamily="18" charset="0"/>
              </a:rPr>
              <a:t>　 </a:t>
            </a:r>
            <a:r>
              <a:rPr lang="ja-JP" altLang="en-US" sz="1200" b="1" kern="100" dirty="0" smtClean="0">
                <a:latin typeface="+mj-ea"/>
                <a:ea typeface="+mj-ea"/>
                <a:cs typeface="Times New Roman" panose="02020603050405020304" pitchFamily="18" charset="0"/>
              </a:rPr>
              <a:t>力</a:t>
            </a:r>
            <a:r>
              <a:rPr lang="ja-JP" altLang="en-US" sz="1200" b="1" kern="100" dirty="0">
                <a:latin typeface="+mj-ea"/>
                <a:ea typeface="+mj-ea"/>
                <a:cs typeface="Times New Roman" panose="02020603050405020304" pitchFamily="18" charset="0"/>
              </a:rPr>
              <a:t>の導入</a:t>
            </a:r>
            <a:endParaRPr lang="en-US" altLang="ja-JP" sz="1200" b="1" kern="100" dirty="0">
              <a:latin typeface="+mj-ea"/>
              <a:ea typeface="+mj-ea"/>
              <a:cs typeface="Times New Roman" panose="02020603050405020304" pitchFamily="18" charset="0"/>
            </a:endParaRPr>
          </a:p>
          <a:p>
            <a:pPr algn="just">
              <a:spcBef>
                <a:spcPts val="1200"/>
              </a:spcBef>
            </a:pPr>
            <a:r>
              <a:rPr lang="en-US" altLang="ja-JP" sz="1200" b="1" kern="100" dirty="0" smtClean="0">
                <a:latin typeface="+mj-ea"/>
                <a:ea typeface="+mj-ea"/>
                <a:cs typeface="Times New Roman" panose="02020603050405020304" pitchFamily="18" charset="0"/>
              </a:rPr>
              <a:t>Ⅳ</a:t>
            </a:r>
            <a:r>
              <a:rPr lang="en-US" altLang="ja-JP" sz="1200" b="1" kern="100" dirty="0">
                <a:latin typeface="+mj-ea"/>
                <a:ea typeface="+mj-ea"/>
                <a:cs typeface="Times New Roman" panose="02020603050405020304" pitchFamily="18" charset="0"/>
              </a:rPr>
              <a:t>.</a:t>
            </a:r>
            <a:r>
              <a:rPr lang="ja-JP" altLang="en-US" sz="1200" b="1" kern="100" dirty="0">
                <a:latin typeface="+mj-ea"/>
                <a:ea typeface="+mj-ea"/>
                <a:cs typeface="Times New Roman" panose="02020603050405020304" pitchFamily="18" charset="0"/>
              </a:rPr>
              <a:t>競争力のある使用料体系への</a:t>
            </a:r>
            <a:r>
              <a:rPr lang="ja-JP" altLang="en-US" sz="1200" b="1" kern="100" dirty="0" smtClean="0">
                <a:latin typeface="+mj-ea"/>
                <a:ea typeface="+mj-ea"/>
                <a:cs typeface="Times New Roman" panose="02020603050405020304" pitchFamily="18" charset="0"/>
              </a:rPr>
              <a:t>見直し</a:t>
            </a:r>
            <a:endParaRPr lang="en-US" altLang="ja-JP" sz="1200" b="1" kern="100" dirty="0" smtClean="0">
              <a:latin typeface="+mj-ea"/>
              <a:ea typeface="+mj-ea"/>
              <a:cs typeface="Times New Roman" panose="02020603050405020304" pitchFamily="18" charset="0"/>
            </a:endParaRPr>
          </a:p>
          <a:p>
            <a:pPr algn="just">
              <a:spcBef>
                <a:spcPts val="1200"/>
              </a:spcBef>
            </a:pPr>
            <a:endParaRPr lang="en-US" altLang="ja-JP" sz="500" b="1" kern="100" dirty="0">
              <a:latin typeface="+mj-ea"/>
              <a:ea typeface="+mj-ea"/>
              <a:cs typeface="Times New Roman" panose="02020603050405020304" pitchFamily="18" charset="0"/>
            </a:endParaRPr>
          </a:p>
          <a:p>
            <a:pPr algn="just"/>
            <a:r>
              <a:rPr lang="en-US" altLang="ja-JP" sz="1200" b="1" kern="100" dirty="0" smtClean="0">
                <a:latin typeface="+mj-ea"/>
                <a:ea typeface="+mj-ea"/>
                <a:cs typeface="Times New Roman" panose="02020603050405020304" pitchFamily="18" charset="0"/>
              </a:rPr>
              <a:t>Ⅴ</a:t>
            </a:r>
            <a:r>
              <a:rPr lang="en-US" altLang="ja-JP" sz="1200" b="1" kern="100" dirty="0">
                <a:latin typeface="+mj-ea"/>
                <a:ea typeface="+mj-ea"/>
                <a:cs typeface="Times New Roman" panose="02020603050405020304" pitchFamily="18" charset="0"/>
              </a:rPr>
              <a:t>.</a:t>
            </a:r>
            <a:r>
              <a:rPr lang="ja-JP" altLang="en-US" sz="1200" b="1" kern="100" dirty="0">
                <a:latin typeface="+mj-ea"/>
                <a:ea typeface="+mj-ea"/>
                <a:cs typeface="Times New Roman" panose="02020603050405020304" pitchFamily="18" charset="0"/>
              </a:rPr>
              <a:t>取扱貨物量が増加し所管施設の稼働率向上</a:t>
            </a:r>
            <a:r>
              <a:rPr lang="ja-JP" altLang="en-US" sz="1200" b="1" kern="100" dirty="0" smtClean="0">
                <a:latin typeface="+mj-ea"/>
                <a:ea typeface="+mj-ea"/>
                <a:cs typeface="Times New Roman" panose="02020603050405020304" pitchFamily="18" charset="0"/>
              </a:rPr>
              <a:t>に</a:t>
            </a:r>
            <a:endParaRPr lang="en-US" altLang="ja-JP" sz="1200" b="1" kern="100" dirty="0" smtClean="0">
              <a:latin typeface="+mj-ea"/>
              <a:ea typeface="+mj-ea"/>
              <a:cs typeface="Times New Roman" panose="02020603050405020304" pitchFamily="18" charset="0"/>
            </a:endParaRPr>
          </a:p>
          <a:p>
            <a:pPr algn="just"/>
            <a:r>
              <a:rPr lang="en-US" altLang="ja-JP" sz="1200" b="1" kern="100" dirty="0">
                <a:latin typeface="+mj-ea"/>
                <a:ea typeface="+mj-ea"/>
                <a:cs typeface="Times New Roman" panose="02020603050405020304" pitchFamily="18" charset="0"/>
              </a:rPr>
              <a:t> </a:t>
            </a:r>
            <a:r>
              <a:rPr lang="en-US" altLang="ja-JP" sz="1200" b="1" kern="100" dirty="0" smtClean="0">
                <a:latin typeface="+mj-ea"/>
                <a:ea typeface="+mj-ea"/>
                <a:cs typeface="Times New Roman" panose="02020603050405020304" pitchFamily="18" charset="0"/>
              </a:rPr>
              <a:t>   </a:t>
            </a:r>
            <a:r>
              <a:rPr lang="ja-JP" altLang="en-US" sz="1200" b="1" kern="100" dirty="0" smtClean="0">
                <a:latin typeface="+mj-ea"/>
                <a:ea typeface="+mj-ea"/>
                <a:cs typeface="Times New Roman" panose="02020603050405020304" pitchFamily="18" charset="0"/>
              </a:rPr>
              <a:t>つながる</a:t>
            </a:r>
            <a:r>
              <a:rPr lang="ja-JP" altLang="en-US" sz="1200" b="1" kern="100" dirty="0">
                <a:latin typeface="+mj-ea"/>
                <a:ea typeface="+mj-ea"/>
                <a:cs typeface="Times New Roman" panose="02020603050405020304" pitchFamily="18" charset="0"/>
              </a:rPr>
              <a:t>インセンティブの実施</a:t>
            </a:r>
            <a:endParaRPr lang="en-US" altLang="ja-JP" sz="1200" b="1" kern="100" dirty="0">
              <a:latin typeface="+mj-ea"/>
              <a:ea typeface="+mj-ea"/>
              <a:cs typeface="Times New Roman" panose="02020603050405020304" pitchFamily="18" charset="0"/>
            </a:endParaRPr>
          </a:p>
          <a:p>
            <a:pPr algn="just">
              <a:spcBef>
                <a:spcPts val="1200"/>
              </a:spcBef>
            </a:pPr>
            <a:r>
              <a:rPr lang="en-US" altLang="ja-JP" sz="1200" b="1" kern="100" dirty="0" smtClean="0">
                <a:latin typeface="+mj-ea"/>
                <a:ea typeface="+mj-ea"/>
                <a:cs typeface="Times New Roman" panose="02020603050405020304" pitchFamily="18" charset="0"/>
              </a:rPr>
              <a:t>Ⅵ</a:t>
            </a:r>
            <a:r>
              <a:rPr lang="en-US" altLang="ja-JP" sz="1200" b="1" kern="100" dirty="0">
                <a:latin typeface="+mj-ea"/>
                <a:ea typeface="+mj-ea"/>
                <a:cs typeface="Times New Roman" panose="02020603050405020304" pitchFamily="18" charset="0"/>
              </a:rPr>
              <a:t>.</a:t>
            </a:r>
            <a:r>
              <a:rPr lang="ja-JP" altLang="en-US" sz="1200" b="1" kern="100" dirty="0">
                <a:latin typeface="+mj-ea"/>
                <a:ea typeface="+mj-ea"/>
                <a:cs typeface="Times New Roman" panose="02020603050405020304" pitchFamily="18" charset="0"/>
              </a:rPr>
              <a:t>大阪港内での物流の効率化につながる</a:t>
            </a:r>
            <a:r>
              <a:rPr lang="ja-JP" altLang="en-US" sz="1200" b="1" kern="100" dirty="0" smtClean="0">
                <a:latin typeface="+mj-ea"/>
                <a:ea typeface="+mj-ea"/>
                <a:cs typeface="Times New Roman" panose="02020603050405020304" pitchFamily="18" charset="0"/>
              </a:rPr>
              <a:t>インセ</a:t>
            </a:r>
            <a:endParaRPr lang="en-US" altLang="ja-JP" sz="1200" b="1" kern="100" dirty="0" smtClean="0">
              <a:latin typeface="+mj-ea"/>
              <a:ea typeface="+mj-ea"/>
              <a:cs typeface="Times New Roman" panose="02020603050405020304" pitchFamily="18" charset="0"/>
            </a:endParaRPr>
          </a:p>
          <a:p>
            <a:pPr algn="just"/>
            <a:r>
              <a:rPr lang="en-US" altLang="ja-JP" sz="1200" b="1" kern="100" dirty="0">
                <a:latin typeface="+mj-ea"/>
                <a:ea typeface="+mj-ea"/>
                <a:cs typeface="Times New Roman" panose="02020603050405020304" pitchFamily="18" charset="0"/>
              </a:rPr>
              <a:t> </a:t>
            </a:r>
            <a:r>
              <a:rPr lang="en-US" altLang="ja-JP" sz="1200" b="1" kern="100" dirty="0" smtClean="0">
                <a:latin typeface="+mj-ea"/>
                <a:ea typeface="+mj-ea"/>
                <a:cs typeface="Times New Roman" panose="02020603050405020304" pitchFamily="18" charset="0"/>
              </a:rPr>
              <a:t>   </a:t>
            </a:r>
            <a:r>
              <a:rPr lang="ja-JP" altLang="en-US" sz="1200" b="1" kern="100" dirty="0" smtClean="0">
                <a:latin typeface="+mj-ea"/>
                <a:ea typeface="+mj-ea"/>
                <a:cs typeface="Times New Roman" panose="02020603050405020304" pitchFamily="18" charset="0"/>
              </a:rPr>
              <a:t>ンティブ</a:t>
            </a:r>
            <a:r>
              <a:rPr lang="ja-JP" altLang="en-US" sz="1200" b="1" kern="100" dirty="0">
                <a:latin typeface="+mj-ea"/>
                <a:ea typeface="+mj-ea"/>
                <a:cs typeface="Times New Roman" panose="02020603050405020304" pitchFamily="18" charset="0"/>
              </a:rPr>
              <a:t>の</a:t>
            </a:r>
            <a:r>
              <a:rPr lang="ja-JP" altLang="en-US" sz="1200" b="1" kern="100" dirty="0" smtClean="0">
                <a:latin typeface="+mj-ea"/>
                <a:ea typeface="+mj-ea"/>
                <a:cs typeface="Times New Roman" panose="02020603050405020304" pitchFamily="18" charset="0"/>
              </a:rPr>
              <a:t>実施</a:t>
            </a:r>
            <a:endParaRPr lang="en-US" altLang="ja-JP" sz="1200" b="1" kern="100" dirty="0">
              <a:latin typeface="+mj-ea"/>
              <a:ea typeface="+mj-ea"/>
              <a:cs typeface="Times New Roman" panose="02020603050405020304" pitchFamily="18" charset="0"/>
            </a:endParaRPr>
          </a:p>
        </p:txBody>
      </p:sp>
      <p:sp>
        <p:nvSpPr>
          <p:cNvPr id="13" name="テキスト ボックス 12"/>
          <p:cNvSpPr txBox="1"/>
          <p:nvPr/>
        </p:nvSpPr>
        <p:spPr>
          <a:xfrm>
            <a:off x="-47624" y="2322271"/>
            <a:ext cx="10405981" cy="307777"/>
          </a:xfrm>
          <a:prstGeom prst="rect">
            <a:avLst/>
          </a:prstGeom>
          <a:noFill/>
        </p:spPr>
        <p:txBody>
          <a:bodyPr wrap="square" rtlCol="0">
            <a:spAutoFit/>
          </a:bodyPr>
          <a:lstStyle/>
          <a:p>
            <a:pPr>
              <a:defRPr/>
            </a:pPr>
            <a:r>
              <a:rPr lang="ja-JP" altLang="en-US" sz="1400" b="1" dirty="0" smtClean="0">
                <a:solidFill>
                  <a:schemeClr val="accent1">
                    <a:lumMod val="50000"/>
                  </a:schemeClr>
                </a:solidFill>
              </a:rPr>
              <a:t>「港湾施設提供事業経営計画」の概要</a:t>
            </a:r>
            <a:endParaRPr lang="en-US" altLang="ja-JP" sz="1400" b="1" dirty="0">
              <a:solidFill>
                <a:schemeClr val="accent1">
                  <a:lumMod val="50000"/>
                </a:schemeClr>
              </a:solidFill>
            </a:endParaRPr>
          </a:p>
        </p:txBody>
      </p:sp>
      <p:sp>
        <p:nvSpPr>
          <p:cNvPr id="15" name="正方形/長方形 14"/>
          <p:cNvSpPr/>
          <p:nvPr/>
        </p:nvSpPr>
        <p:spPr>
          <a:xfrm>
            <a:off x="3810174" y="3116569"/>
            <a:ext cx="4010830" cy="3430217"/>
          </a:xfrm>
          <a:prstGeom prst="rect">
            <a:avLst/>
          </a:prstGeom>
          <a:ln w="38100">
            <a:solidFill>
              <a:srgbClr val="7030A0"/>
            </a:solidFill>
          </a:ln>
        </p:spPr>
        <p:txBody>
          <a:bodyPr wrap="square" anchor="ctr">
            <a:noAutofit/>
          </a:bodyPr>
          <a:lstStyle/>
          <a:p>
            <a:pPr algn="just">
              <a:spcBef>
                <a:spcPts val="300"/>
              </a:spcBef>
            </a:pPr>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①稼働率向上のための分析及び戦略策定が必要 </a:t>
            </a:r>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marL="285750" indent="-285750" algn="just">
              <a:spcBef>
                <a:spcPts val="300"/>
              </a:spcBef>
              <a:buFont typeface="Wingdings" panose="05000000000000000000" pitchFamily="2" charset="2"/>
              <a:buChar char="Ø"/>
            </a:pPr>
            <a:r>
              <a:rPr lang="en-US" altLang="ja-JP" sz="1200" kern="100" dirty="0" smtClean="0">
                <a:latin typeface="+mj-ea"/>
                <a:ea typeface="+mj-ea"/>
                <a:cs typeface="Times New Roman" panose="02020603050405020304" pitchFamily="18" charset="0"/>
              </a:rPr>
              <a:t>SWOT</a:t>
            </a:r>
            <a:r>
              <a:rPr lang="ja-JP" altLang="en-US" sz="1200" kern="100" dirty="0">
                <a:latin typeface="+mj-ea"/>
                <a:ea typeface="+mj-ea"/>
                <a:cs typeface="Times New Roman" panose="02020603050405020304" pitchFamily="18" charset="0"/>
              </a:rPr>
              <a:t>分析・事業者ヒアリングなど</a:t>
            </a:r>
            <a:r>
              <a:rPr lang="ja-JP" altLang="en-US" sz="1200" kern="100" dirty="0" smtClean="0">
                <a:latin typeface="+mj-ea"/>
                <a:ea typeface="+mj-ea"/>
                <a:cs typeface="Times New Roman" panose="02020603050405020304" pitchFamily="18" charset="0"/>
              </a:rPr>
              <a:t>を踏まえた競争力強化策</a:t>
            </a:r>
            <a:endParaRPr lang="en-US" altLang="ja-JP" sz="1200" kern="100" dirty="0" smtClean="0">
              <a:latin typeface="+mj-ea"/>
              <a:ea typeface="+mj-ea"/>
              <a:cs typeface="Times New Roman" panose="02020603050405020304" pitchFamily="18" charset="0"/>
            </a:endParaRPr>
          </a:p>
          <a:p>
            <a:pPr algn="just">
              <a:spcBef>
                <a:spcPts val="300"/>
              </a:spcBef>
            </a:pP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②営業損益の安定的黒字体質の構築が必要</a:t>
            </a:r>
          </a:p>
          <a:p>
            <a:pPr algn="just">
              <a:spcBef>
                <a:spcPts val="300"/>
              </a:spcBef>
            </a:pP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③過大な土地賃借料負担</a:t>
            </a:r>
            <a:r>
              <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埋立事業への支払</a:t>
            </a:r>
            <a:r>
              <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a:t>
            </a:r>
          </a:p>
          <a:p>
            <a:pPr marL="285750" indent="-285750" algn="just">
              <a:spcBef>
                <a:spcPts val="300"/>
              </a:spcBef>
              <a:buFont typeface="Wingdings" panose="05000000000000000000" pitchFamily="2" charset="2"/>
              <a:buChar char="Ø"/>
            </a:pPr>
            <a:r>
              <a:rPr lang="ja-JP" altLang="en-US" sz="1200" kern="100" dirty="0" smtClean="0">
                <a:latin typeface="+mj-ea"/>
                <a:cs typeface="Times New Roman" panose="02020603050405020304" pitchFamily="18" charset="0"/>
              </a:rPr>
              <a:t>赤字</a:t>
            </a:r>
            <a:r>
              <a:rPr lang="ja-JP" altLang="en-US" sz="1200" kern="100" dirty="0">
                <a:latin typeface="+mj-ea"/>
                <a:cs typeface="Times New Roman" panose="02020603050405020304" pitchFamily="18" charset="0"/>
              </a:rPr>
              <a:t>施設の個別課題を改善した上で</a:t>
            </a:r>
            <a:r>
              <a:rPr lang="ja-JP" altLang="en-US" sz="1200" kern="100" dirty="0" smtClean="0">
                <a:latin typeface="+mj-ea"/>
                <a:cs typeface="Times New Roman" panose="02020603050405020304" pitchFamily="18" charset="0"/>
              </a:rPr>
              <a:t>生じた留保</a:t>
            </a:r>
            <a:r>
              <a:rPr lang="ja-JP" altLang="en-US" sz="1200" kern="100" dirty="0">
                <a:latin typeface="+mj-ea"/>
                <a:cs typeface="Times New Roman" panose="02020603050405020304" pitchFamily="18" charset="0"/>
              </a:rPr>
              <a:t>資金を活用した、埠頭用地の購入</a:t>
            </a:r>
            <a:r>
              <a:rPr lang="ja-JP" altLang="en-US" sz="1200" kern="100" dirty="0" smtClean="0">
                <a:latin typeface="+mj-ea"/>
                <a:cs typeface="Times New Roman" panose="02020603050405020304" pitchFamily="18" charset="0"/>
              </a:rPr>
              <a:t>の促進</a:t>
            </a:r>
            <a:endParaRPr lang="en-US" altLang="ja-JP" sz="1200" kern="100" dirty="0">
              <a:latin typeface="+mj-ea"/>
              <a:cs typeface="Times New Roman" panose="02020603050405020304" pitchFamily="18" charset="0"/>
            </a:endParaRPr>
          </a:p>
          <a:p>
            <a:pPr algn="just">
              <a:spcBef>
                <a:spcPts val="300"/>
              </a:spcBef>
            </a:pPr>
            <a:r>
              <a:rPr lang="ja-JP" altLang="en-US" sz="1200" b="1" kern="100" dirty="0" smtClean="0">
                <a:effectLst>
                  <a:outerShdw blurRad="38100" dist="38100" dir="2700000" algn="tl">
                    <a:srgbClr val="000000">
                      <a:alpha val="43137"/>
                    </a:srgbClr>
                  </a:outerShdw>
                </a:effectLst>
                <a:latin typeface="+mj-ea"/>
                <a:ea typeface="+mj-ea"/>
                <a:cs typeface="Times New Roman" panose="02020603050405020304" pitchFamily="18" charset="0"/>
              </a:rPr>
              <a:t>④収益性の低い「一体使用荷さばき地」の必要性の検証</a:t>
            </a:r>
          </a:p>
          <a:p>
            <a:pPr marL="285750" indent="-285750" algn="just">
              <a:spcBef>
                <a:spcPts val="300"/>
              </a:spcBef>
              <a:buFont typeface="Wingdings" panose="05000000000000000000" pitchFamily="2" charset="2"/>
              <a:buChar char="Ø"/>
            </a:pPr>
            <a:r>
              <a:rPr lang="ja-JP" altLang="en-US" sz="1200" kern="100" dirty="0" smtClean="0">
                <a:latin typeface="+mj-ea"/>
                <a:ea typeface="+mj-ea"/>
                <a:cs typeface="Times New Roman" panose="02020603050405020304" pitchFamily="18" charset="0"/>
              </a:rPr>
              <a:t>現状の利用実態に支障が生じない範囲で一体使用荷さばき地を通常の「荷さばき地」へ転換する。</a:t>
            </a:r>
          </a:p>
          <a:p>
            <a:pPr algn="just">
              <a:spcBef>
                <a:spcPts val="300"/>
              </a:spcBef>
            </a:pPr>
            <a:r>
              <a:rPr lang="ja-JP" altLang="en-US" sz="1200" b="1" kern="100" dirty="0" smtClean="0">
                <a:effectLst>
                  <a:outerShdw blurRad="38100" dist="38100" dir="2700000" algn="tl">
                    <a:srgbClr val="000000">
                      <a:alpha val="43137"/>
                    </a:srgbClr>
                  </a:outerShdw>
                </a:effectLst>
                <a:latin typeface="+mj-ea"/>
                <a:ea typeface="+mj-ea"/>
                <a:cs typeface="Times New Roman" panose="02020603050405020304" pitchFamily="18" charset="0"/>
              </a:rPr>
              <a:t>⑤ </a:t>
            </a:r>
            <a:r>
              <a:rPr lang="ja-JP" altLang="en-US" sz="1200" b="1" kern="100" dirty="0">
                <a:effectLst>
                  <a:outerShdw blurRad="38100" dist="38100" dir="2700000" algn="tl">
                    <a:srgbClr val="000000">
                      <a:alpha val="43137"/>
                    </a:srgbClr>
                  </a:outerShdw>
                </a:effectLst>
                <a:latin typeface="+mj-ea"/>
                <a:ea typeface="+mj-ea"/>
                <a:cs typeface="Times New Roman" panose="02020603050405020304" pitchFamily="18" charset="0"/>
              </a:rPr>
              <a:t>老朽化する上屋への対応</a:t>
            </a:r>
          </a:p>
          <a:p>
            <a:pPr marL="285750" indent="-285750" algn="just">
              <a:spcBef>
                <a:spcPts val="300"/>
              </a:spcBef>
              <a:buFont typeface="Wingdings" panose="05000000000000000000" pitchFamily="2" charset="2"/>
              <a:buChar char="Ø"/>
            </a:pPr>
            <a:r>
              <a:rPr lang="ja-JP" altLang="en-US" sz="1200" kern="100" dirty="0" smtClean="0">
                <a:latin typeface="+mj-ea"/>
                <a:ea typeface="+mj-ea"/>
                <a:cs typeface="Times New Roman" panose="02020603050405020304" pitchFamily="18" charset="0"/>
              </a:rPr>
              <a:t>上屋</a:t>
            </a:r>
            <a:r>
              <a:rPr lang="ja-JP" altLang="en-US" sz="1200" kern="100" dirty="0">
                <a:latin typeface="+mj-ea"/>
                <a:ea typeface="+mj-ea"/>
                <a:cs typeface="Times New Roman" panose="02020603050405020304" pitchFamily="18" charset="0"/>
              </a:rPr>
              <a:t>を更新投資するにあってのルールを</a:t>
            </a:r>
            <a:r>
              <a:rPr lang="ja-JP" altLang="en-US" sz="1200" kern="100" dirty="0" smtClean="0">
                <a:latin typeface="+mj-ea"/>
                <a:ea typeface="+mj-ea"/>
                <a:cs typeface="Times New Roman" panose="02020603050405020304" pitchFamily="18" charset="0"/>
              </a:rPr>
              <a:t>策定</a:t>
            </a:r>
            <a:r>
              <a:rPr lang="ja-JP" altLang="en-US" sz="1200" kern="100" dirty="0">
                <a:latin typeface="+mj-ea"/>
                <a:ea typeface="+mj-ea"/>
                <a:cs typeface="Times New Roman" panose="02020603050405020304" pitchFamily="18" charset="0"/>
              </a:rPr>
              <a:t>する</a:t>
            </a:r>
            <a:r>
              <a:rPr lang="ja-JP" altLang="en-US" sz="1200" kern="100" dirty="0" smtClean="0">
                <a:latin typeface="+mj-ea"/>
                <a:ea typeface="+mj-ea"/>
                <a:cs typeface="Times New Roman" panose="02020603050405020304" pitchFamily="18" charset="0"/>
              </a:rPr>
              <a:t>。</a:t>
            </a:r>
            <a:endParaRPr lang="en-US" altLang="ja-JP" sz="1200" kern="100" dirty="0" smtClean="0">
              <a:latin typeface="+mj-ea"/>
              <a:ea typeface="+mj-ea"/>
              <a:cs typeface="Times New Roman" panose="02020603050405020304" pitchFamily="18" charset="0"/>
            </a:endParaRPr>
          </a:p>
          <a:p>
            <a:pPr algn="just">
              <a:spcBef>
                <a:spcPts val="300"/>
              </a:spcBef>
            </a:pPr>
            <a:r>
              <a:rPr lang="ja-JP" altLang="en-US" sz="1200" b="1" kern="100" dirty="0" smtClean="0">
                <a:effectLst>
                  <a:outerShdw blurRad="38100" dist="38100" dir="2700000" algn="tl">
                    <a:srgbClr val="000000">
                      <a:alpha val="43137"/>
                    </a:srgbClr>
                  </a:outerShdw>
                </a:effectLst>
                <a:latin typeface="+mj-ea"/>
                <a:ea typeface="+mj-ea"/>
                <a:cs typeface="Times New Roman" panose="02020603050405020304" pitchFamily="18" charset="0"/>
              </a:rPr>
              <a:t>⑥</a:t>
            </a:r>
            <a:r>
              <a:rPr lang="ja-JP" altLang="en-US" sz="1200" b="1" kern="100" dirty="0">
                <a:effectLst>
                  <a:outerShdw blurRad="38100" dist="38100" dir="2700000" algn="tl">
                    <a:srgbClr val="000000">
                      <a:alpha val="43137"/>
                    </a:srgbClr>
                  </a:outerShdw>
                </a:effectLst>
                <a:latin typeface="+mj-ea"/>
                <a:ea typeface="+mj-ea"/>
                <a:cs typeface="Times New Roman" panose="02020603050405020304" pitchFamily="18" charset="0"/>
              </a:rPr>
              <a:t>港営事業会計を構成する施設提供事業と</a:t>
            </a:r>
            <a:r>
              <a:rPr lang="ja-JP" altLang="en-US" sz="1200" b="1" kern="100" dirty="0" smtClean="0">
                <a:effectLst>
                  <a:outerShdw blurRad="38100" dist="38100" dir="2700000" algn="tl">
                    <a:srgbClr val="000000">
                      <a:alpha val="43137"/>
                    </a:srgbClr>
                  </a:outerShdw>
                </a:effectLst>
                <a:latin typeface="+mj-ea"/>
                <a:ea typeface="+mj-ea"/>
                <a:cs typeface="Times New Roman" panose="02020603050405020304" pitchFamily="18" charset="0"/>
              </a:rPr>
              <a:t>埋立事業の</a:t>
            </a:r>
            <a:endParaRPr lang="en-US" altLang="ja-JP" sz="1200" b="1" kern="100" dirty="0" smtClean="0">
              <a:effectLst>
                <a:outerShdw blurRad="38100" dist="38100" dir="2700000" algn="tl">
                  <a:srgbClr val="000000">
                    <a:alpha val="43137"/>
                  </a:srgbClr>
                </a:outerShdw>
              </a:effectLst>
              <a:latin typeface="+mj-ea"/>
              <a:ea typeface="+mj-ea"/>
              <a:cs typeface="Times New Roman" panose="02020603050405020304" pitchFamily="18" charset="0"/>
            </a:endParaRPr>
          </a:p>
          <a:p>
            <a:pPr algn="just">
              <a:spcBef>
                <a:spcPts val="300"/>
              </a:spcBef>
            </a:pPr>
            <a:r>
              <a:rPr lang="ja-JP" altLang="en-US" sz="1200" b="1" kern="100" dirty="0">
                <a:effectLst>
                  <a:outerShdw blurRad="38100" dist="38100" dir="2700000" algn="tl">
                    <a:srgbClr val="000000">
                      <a:alpha val="43137"/>
                    </a:srgbClr>
                  </a:outerShdw>
                </a:effectLst>
                <a:latin typeface="+mj-ea"/>
                <a:ea typeface="+mj-ea"/>
                <a:cs typeface="Times New Roman" panose="02020603050405020304" pitchFamily="18" charset="0"/>
              </a:rPr>
              <a:t>　</a:t>
            </a:r>
            <a:r>
              <a:rPr lang="ja-JP" altLang="en-US" sz="1200" b="1" kern="100" dirty="0" smtClean="0">
                <a:effectLst>
                  <a:outerShdw blurRad="38100" dist="38100" dir="2700000" algn="tl">
                    <a:srgbClr val="000000">
                      <a:alpha val="43137"/>
                    </a:srgbClr>
                  </a:outerShdw>
                </a:effectLst>
                <a:latin typeface="+mj-ea"/>
                <a:ea typeface="+mj-ea"/>
                <a:cs typeface="Times New Roman" panose="02020603050405020304" pitchFamily="18" charset="0"/>
              </a:rPr>
              <a:t>区分</a:t>
            </a:r>
            <a:r>
              <a:rPr lang="ja-JP" altLang="en-US" sz="1200" b="1" kern="100" dirty="0">
                <a:effectLst>
                  <a:outerShdw blurRad="38100" dist="38100" dir="2700000" algn="tl">
                    <a:srgbClr val="000000">
                      <a:alpha val="43137"/>
                    </a:srgbClr>
                  </a:outerShdw>
                </a:effectLst>
                <a:latin typeface="+mj-ea"/>
                <a:ea typeface="+mj-ea"/>
                <a:cs typeface="Times New Roman" panose="02020603050405020304" pitchFamily="18" charset="0"/>
              </a:rPr>
              <a:t>の明確化</a:t>
            </a:r>
          </a:p>
          <a:p>
            <a:pPr marL="285750" indent="-285750" algn="just">
              <a:spcBef>
                <a:spcPts val="300"/>
              </a:spcBef>
              <a:buFont typeface="Wingdings" panose="05000000000000000000" pitchFamily="2" charset="2"/>
              <a:buChar char="Ø"/>
            </a:pPr>
            <a:r>
              <a:rPr lang="ja-JP" altLang="en-US" sz="1200" kern="100" dirty="0" smtClean="0">
                <a:latin typeface="+mj-ea"/>
                <a:ea typeface="+mj-ea"/>
                <a:cs typeface="Times New Roman" panose="02020603050405020304" pitchFamily="18" charset="0"/>
              </a:rPr>
              <a:t>港営</a:t>
            </a:r>
            <a:r>
              <a:rPr lang="ja-JP" altLang="en-US" sz="1200" kern="100" dirty="0">
                <a:latin typeface="+mj-ea"/>
                <a:ea typeface="+mj-ea"/>
                <a:cs typeface="Times New Roman" panose="02020603050405020304" pitchFamily="18" charset="0"/>
              </a:rPr>
              <a:t>事業会計を分離するなど様々な手法</a:t>
            </a:r>
            <a:r>
              <a:rPr lang="ja-JP" altLang="en-US" sz="1200" kern="100" dirty="0" smtClean="0">
                <a:latin typeface="+mj-ea"/>
                <a:ea typeface="+mj-ea"/>
                <a:cs typeface="Times New Roman" panose="02020603050405020304" pitchFamily="18" charset="0"/>
              </a:rPr>
              <a:t>及び</a:t>
            </a:r>
            <a:r>
              <a:rPr lang="ja-JP" altLang="en-US" sz="1200" kern="100" dirty="0">
                <a:latin typeface="+mj-ea"/>
                <a:ea typeface="+mj-ea"/>
                <a:cs typeface="Times New Roman" panose="02020603050405020304" pitchFamily="18" charset="0"/>
              </a:rPr>
              <a:t>その実施の是非について研究・検討を行う</a:t>
            </a:r>
            <a:r>
              <a:rPr lang="ja-JP" altLang="en-US" sz="1200" kern="100" dirty="0" smtClean="0">
                <a:latin typeface="+mj-ea"/>
                <a:ea typeface="+mj-ea"/>
                <a:cs typeface="Times New Roman" panose="02020603050405020304" pitchFamily="18" charset="0"/>
              </a:rPr>
              <a:t>。</a:t>
            </a:r>
            <a:endParaRPr lang="en-US" altLang="ja-JP" sz="1200" kern="100" dirty="0">
              <a:latin typeface="+mj-ea"/>
              <a:ea typeface="+mj-ea"/>
              <a:cs typeface="Times New Roman" panose="02020603050405020304" pitchFamily="18" charset="0"/>
            </a:endParaRPr>
          </a:p>
        </p:txBody>
      </p:sp>
      <p:sp>
        <p:nvSpPr>
          <p:cNvPr id="16" name="正方形/長方形 15"/>
          <p:cNvSpPr/>
          <p:nvPr/>
        </p:nvSpPr>
        <p:spPr>
          <a:xfrm>
            <a:off x="7888514" y="2722776"/>
            <a:ext cx="4191657" cy="35507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bg1"/>
                </a:solidFill>
              </a:rPr>
              <a:t>個別</a:t>
            </a:r>
            <a:r>
              <a:rPr lang="ja-JP" altLang="en-US" sz="1200" dirty="0">
                <a:solidFill>
                  <a:schemeClr val="bg1"/>
                </a:solidFill>
              </a:rPr>
              <a:t>課題解決のための経営改善</a:t>
            </a:r>
            <a:r>
              <a:rPr lang="ja-JP" altLang="en-US" sz="1200" dirty="0" smtClean="0">
                <a:solidFill>
                  <a:schemeClr val="bg1"/>
                </a:solidFill>
              </a:rPr>
              <a:t>策</a:t>
            </a:r>
            <a:endParaRPr lang="ja-JP" altLang="en-US" sz="1200" dirty="0">
              <a:solidFill>
                <a:schemeClr val="bg1"/>
              </a:solidFill>
            </a:endParaRPr>
          </a:p>
        </p:txBody>
      </p:sp>
      <p:sp>
        <p:nvSpPr>
          <p:cNvPr id="18" name="正方形/長方形 17"/>
          <p:cNvSpPr/>
          <p:nvPr/>
        </p:nvSpPr>
        <p:spPr>
          <a:xfrm>
            <a:off x="7898946" y="3145602"/>
            <a:ext cx="4181225" cy="3401185"/>
          </a:xfrm>
          <a:prstGeom prst="rect">
            <a:avLst/>
          </a:prstGeom>
          <a:ln w="38100" cmpd="thinThick">
            <a:solidFill>
              <a:srgbClr val="7030A0"/>
            </a:solidFill>
            <a:prstDash val="solid"/>
          </a:ln>
        </p:spPr>
        <p:txBody>
          <a:bodyPr wrap="square" anchor="t">
            <a:noAutofit/>
          </a:bodyPr>
          <a:lstStyle/>
          <a:p>
            <a:pPr algn="just"/>
            <a:r>
              <a:rPr lang="ja-JP" altLang="en-US"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①</a:t>
            </a:r>
            <a:r>
              <a:rPr lang="en-US" altLang="ja-JP"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C-6,7</a:t>
            </a:r>
            <a:r>
              <a:rPr lang="ja-JP" altLang="en-US"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埠頭（荷役機械を含む）</a:t>
            </a:r>
            <a:endParaRPr lang="en-US" altLang="ja-JP" sz="1200"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smtClean="0">
                <a:latin typeface="+mn-ea"/>
                <a:cs typeface="Times New Roman" panose="02020603050405020304" pitchFamily="18" charset="0"/>
              </a:rPr>
              <a:t>埠頭用地面積の精査</a:t>
            </a:r>
            <a:endParaRPr lang="en-US" altLang="ja-JP" sz="1200" kern="100" dirty="0">
              <a:latin typeface="+mn-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smtClean="0">
                <a:latin typeface="+mn-ea"/>
                <a:cs typeface="Times New Roman" panose="02020603050405020304" pitchFamily="18" charset="0"/>
              </a:rPr>
              <a:t>荷役機械事業の継続の可否の検討</a:t>
            </a:r>
            <a:endParaRPr lang="en-US" altLang="ja-JP" sz="1200" kern="100" dirty="0" smtClean="0">
              <a:latin typeface="+mn-ea"/>
              <a:cs typeface="Times New Roman" panose="02020603050405020304" pitchFamily="18" charset="0"/>
            </a:endParaRPr>
          </a:p>
          <a:p>
            <a:pPr algn="just"/>
            <a:r>
              <a:rPr lang="ja-JP" altLang="en-US" sz="1200" b="1" kern="100" dirty="0" smtClean="0">
                <a:latin typeface="+mn-ea"/>
                <a:cs typeface="Times New Roman" panose="02020603050405020304" pitchFamily="18" charset="0"/>
              </a:rPr>
              <a:t>②青果物関連施設</a:t>
            </a:r>
            <a:endParaRPr lang="en-US" altLang="ja-JP" sz="1200" b="1" kern="100" dirty="0" smtClean="0">
              <a:latin typeface="+mn-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smtClean="0">
                <a:latin typeface="+mn-ea"/>
                <a:cs typeface="Times New Roman" panose="02020603050405020304" pitchFamily="18" charset="0"/>
              </a:rPr>
              <a:t>安治川は設備の廃止を検討し、雑貨上屋の需要を掘り起こす。</a:t>
            </a:r>
            <a:endParaRPr lang="en-US" altLang="ja-JP" sz="1200" kern="100" dirty="0" smtClean="0">
              <a:latin typeface="+mn-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smtClean="0">
                <a:latin typeface="+mn-ea"/>
                <a:cs typeface="Times New Roman" panose="02020603050405020304" pitchFamily="18" charset="0"/>
              </a:rPr>
              <a:t>北港白津は施設の改良を検討し、取扱貨物量の増加による稼働率の向上を図る。</a:t>
            </a:r>
          </a:p>
          <a:p>
            <a:pPr algn="just"/>
            <a:r>
              <a:rPr lang="ja-JP" altLang="en-US" sz="1200" b="1" kern="100" dirty="0">
                <a:latin typeface="+mn-ea"/>
                <a:cs typeface="Times New Roman" panose="02020603050405020304" pitchFamily="18" charset="0"/>
              </a:rPr>
              <a:t>③ </a:t>
            </a:r>
            <a:r>
              <a:rPr lang="en-US" altLang="ja-JP" sz="1200" b="1" kern="100" dirty="0">
                <a:latin typeface="+mn-ea"/>
                <a:cs typeface="Times New Roman" panose="02020603050405020304" pitchFamily="18" charset="0"/>
              </a:rPr>
              <a:t>R</a:t>
            </a:r>
            <a:r>
              <a:rPr lang="ja-JP" altLang="en-US" sz="1200" b="1" kern="100" dirty="0">
                <a:latin typeface="+mn-ea"/>
                <a:cs typeface="Times New Roman" panose="02020603050405020304" pitchFamily="18" charset="0"/>
              </a:rPr>
              <a:t>地区荷さばき地</a:t>
            </a:r>
          </a:p>
          <a:p>
            <a:pPr marL="285750" indent="-285750" algn="just">
              <a:buFont typeface="Wingdings" panose="05000000000000000000" pitchFamily="2" charset="2"/>
              <a:buChar char="Ø"/>
            </a:pPr>
            <a:r>
              <a:rPr lang="ja-JP" altLang="en-US" sz="1200" kern="100" dirty="0" smtClean="0">
                <a:latin typeface="+mn-ea"/>
                <a:cs typeface="Times New Roman" panose="02020603050405020304" pitchFamily="18" charset="0"/>
              </a:rPr>
              <a:t>荷さばき地</a:t>
            </a:r>
            <a:r>
              <a:rPr lang="ja-JP" altLang="en-US" sz="1200" kern="100" dirty="0">
                <a:latin typeface="+mn-ea"/>
                <a:cs typeface="Times New Roman" panose="02020603050405020304" pitchFamily="18" charset="0"/>
              </a:rPr>
              <a:t>の使用箇所を集約した上で</a:t>
            </a:r>
            <a:r>
              <a:rPr lang="ja-JP" altLang="en-US" sz="1200" kern="100" dirty="0" smtClean="0">
                <a:latin typeface="+mn-ea"/>
                <a:cs typeface="Times New Roman" panose="02020603050405020304" pitchFamily="18" charset="0"/>
              </a:rPr>
              <a:t>一部</a:t>
            </a:r>
            <a:r>
              <a:rPr lang="ja-JP" altLang="en-US" sz="1200" kern="100" dirty="0">
                <a:latin typeface="+mn-ea"/>
                <a:cs typeface="Times New Roman" panose="02020603050405020304" pitchFamily="18" charset="0"/>
              </a:rPr>
              <a:t>を廃止</a:t>
            </a:r>
          </a:p>
          <a:p>
            <a:pPr algn="just"/>
            <a:r>
              <a:rPr lang="ja-JP" altLang="en-US" sz="1200" b="1" kern="100" dirty="0">
                <a:latin typeface="+mn-ea"/>
                <a:cs typeface="Times New Roman" panose="02020603050405020304" pitchFamily="18" charset="0"/>
              </a:rPr>
              <a:t>④ </a:t>
            </a:r>
            <a:r>
              <a:rPr lang="en-US" altLang="ja-JP" sz="1200" b="1" kern="100" dirty="0">
                <a:latin typeface="+mn-ea"/>
                <a:cs typeface="Times New Roman" panose="02020603050405020304" pitchFamily="18" charset="0"/>
              </a:rPr>
              <a:t>K</a:t>
            </a:r>
            <a:r>
              <a:rPr lang="ja-JP" altLang="en-US" sz="1200" b="1" kern="100" dirty="0">
                <a:latin typeface="+mn-ea"/>
                <a:cs typeface="Times New Roman" panose="02020603050405020304" pitchFamily="18" charset="0"/>
              </a:rPr>
              <a:t>地区荷さばき地（上屋含む） </a:t>
            </a:r>
          </a:p>
          <a:p>
            <a:pPr marL="285750" indent="-285750" algn="just">
              <a:buFont typeface="Wingdings" panose="05000000000000000000" pitchFamily="2" charset="2"/>
              <a:buChar char="Ø"/>
            </a:pPr>
            <a:r>
              <a:rPr lang="ja-JP" altLang="en-US" sz="1200" kern="100" dirty="0" smtClean="0">
                <a:latin typeface="+mn-ea"/>
                <a:cs typeface="Times New Roman" panose="02020603050405020304" pitchFamily="18" charset="0"/>
              </a:rPr>
              <a:t>荷さばき地</a:t>
            </a:r>
            <a:r>
              <a:rPr lang="ja-JP" altLang="en-US" sz="1200" kern="100" dirty="0">
                <a:latin typeface="+mn-ea"/>
                <a:cs typeface="Times New Roman" panose="02020603050405020304" pitchFamily="18" charset="0"/>
              </a:rPr>
              <a:t>の使用箇所を集約した上</a:t>
            </a:r>
            <a:r>
              <a:rPr lang="ja-JP" altLang="en-US" sz="1200" kern="100" dirty="0" smtClean="0">
                <a:latin typeface="+mn-ea"/>
                <a:cs typeface="Times New Roman" panose="02020603050405020304" pitchFamily="18" charset="0"/>
              </a:rPr>
              <a:t>で一部</a:t>
            </a:r>
            <a:r>
              <a:rPr lang="ja-JP" altLang="en-US" sz="1200" kern="100" dirty="0">
                <a:latin typeface="+mn-ea"/>
                <a:cs typeface="Times New Roman" panose="02020603050405020304" pitchFamily="18" charset="0"/>
              </a:rPr>
              <a:t>を廃止</a:t>
            </a:r>
          </a:p>
          <a:p>
            <a:pPr algn="just"/>
            <a:r>
              <a:rPr lang="ja-JP" altLang="en-US" sz="1200" b="1" kern="100" dirty="0">
                <a:latin typeface="+mn-ea"/>
                <a:cs typeface="Times New Roman" panose="02020603050405020304" pitchFamily="18" charset="0"/>
              </a:rPr>
              <a:t>⑤ </a:t>
            </a:r>
            <a:r>
              <a:rPr lang="en-US" altLang="ja-JP" sz="1200" b="1" kern="100" dirty="0">
                <a:latin typeface="+mn-ea"/>
                <a:cs typeface="Times New Roman" panose="02020603050405020304" pitchFamily="18" charset="0"/>
              </a:rPr>
              <a:t>C1</a:t>
            </a:r>
            <a:r>
              <a:rPr lang="ja-JP" altLang="en-US" sz="1200" b="1" kern="100" dirty="0">
                <a:latin typeface="+mn-ea"/>
                <a:cs typeface="Times New Roman" panose="02020603050405020304" pitchFamily="18" charset="0"/>
              </a:rPr>
              <a:t>地区西荷さばき地</a:t>
            </a:r>
          </a:p>
          <a:p>
            <a:pPr marL="285750" indent="-285750" algn="just">
              <a:buFont typeface="Wingdings" panose="05000000000000000000" pitchFamily="2" charset="2"/>
              <a:buChar char="Ø"/>
            </a:pPr>
            <a:r>
              <a:rPr lang="ja-JP" altLang="en-US" sz="1200" kern="100" dirty="0" smtClean="0">
                <a:latin typeface="+mn-ea"/>
                <a:cs typeface="Times New Roman" panose="02020603050405020304" pitchFamily="18" charset="0"/>
              </a:rPr>
              <a:t>隣</a:t>
            </a:r>
            <a:r>
              <a:rPr lang="ja-JP" altLang="en-US" sz="1200" kern="100" dirty="0">
                <a:latin typeface="+mn-ea"/>
                <a:cs typeface="Times New Roman" panose="02020603050405020304" pitchFamily="18" charset="0"/>
              </a:rPr>
              <a:t>接地と合わせた一体的利用も検討</a:t>
            </a:r>
          </a:p>
          <a:p>
            <a:pPr algn="just"/>
            <a:r>
              <a:rPr lang="ja-JP" altLang="en-US" sz="1200" b="1" kern="100" dirty="0">
                <a:latin typeface="+mn-ea"/>
                <a:cs typeface="Times New Roman" panose="02020603050405020304" pitchFamily="18" charset="0"/>
              </a:rPr>
              <a:t>⑥その他の低稼働</a:t>
            </a:r>
            <a:r>
              <a:rPr lang="ja-JP" altLang="en-US" sz="1200" b="1" kern="100" dirty="0" smtClean="0">
                <a:latin typeface="+mn-ea"/>
                <a:cs typeface="Times New Roman" panose="02020603050405020304" pitchFamily="18" charset="0"/>
              </a:rPr>
              <a:t>地区 </a:t>
            </a:r>
            <a:r>
              <a:rPr lang="ja-JP" altLang="en-US" sz="1200" b="1" kern="100" dirty="0">
                <a:latin typeface="+mn-ea"/>
                <a:cs typeface="Times New Roman" panose="02020603050405020304" pitchFamily="18" charset="0"/>
              </a:rPr>
              <a:t>（</a:t>
            </a:r>
            <a:r>
              <a:rPr lang="en-US" altLang="ja-JP" sz="1200" b="1" kern="100" dirty="0">
                <a:latin typeface="+mn-ea"/>
                <a:cs typeface="Times New Roman" panose="02020603050405020304" pitchFamily="18" charset="0"/>
              </a:rPr>
              <a:t>D</a:t>
            </a:r>
            <a:r>
              <a:rPr lang="ja-JP" altLang="en-US" sz="1200" b="1" kern="100" dirty="0">
                <a:latin typeface="+mn-ea"/>
                <a:cs typeface="Times New Roman" panose="02020603050405020304" pitchFamily="18" charset="0"/>
              </a:rPr>
              <a:t>・</a:t>
            </a:r>
            <a:r>
              <a:rPr lang="en-US" altLang="ja-JP" sz="1200" b="1" kern="100" dirty="0">
                <a:latin typeface="+mn-ea"/>
                <a:cs typeface="Times New Roman" panose="02020603050405020304" pitchFamily="18" charset="0"/>
              </a:rPr>
              <a:t>E</a:t>
            </a:r>
            <a:r>
              <a:rPr lang="ja-JP" altLang="en-US" sz="1200" b="1" kern="100" dirty="0">
                <a:latin typeface="+mn-ea"/>
                <a:cs typeface="Times New Roman" panose="02020603050405020304" pitchFamily="18" charset="0"/>
              </a:rPr>
              <a:t>地区、</a:t>
            </a:r>
            <a:r>
              <a:rPr lang="en-US" altLang="ja-JP" sz="1200" b="1" kern="100" dirty="0">
                <a:latin typeface="+mn-ea"/>
                <a:cs typeface="Times New Roman" panose="02020603050405020304" pitchFamily="18" charset="0"/>
              </a:rPr>
              <a:t>I</a:t>
            </a:r>
            <a:r>
              <a:rPr lang="ja-JP" altLang="en-US" sz="1200" b="1" kern="100" dirty="0">
                <a:latin typeface="+mn-ea"/>
                <a:cs typeface="Times New Roman" panose="02020603050405020304" pitchFamily="18" charset="0"/>
              </a:rPr>
              <a:t>地区、</a:t>
            </a:r>
            <a:r>
              <a:rPr lang="en-US" altLang="ja-JP" sz="1200" b="1" kern="100" dirty="0">
                <a:latin typeface="+mn-ea"/>
                <a:cs typeface="Times New Roman" panose="02020603050405020304" pitchFamily="18" charset="0"/>
              </a:rPr>
              <a:t>Q</a:t>
            </a:r>
            <a:r>
              <a:rPr lang="ja-JP" altLang="en-US" sz="1200" b="1" kern="100" dirty="0">
                <a:latin typeface="+mn-ea"/>
                <a:cs typeface="Times New Roman" panose="02020603050405020304" pitchFamily="18" charset="0"/>
              </a:rPr>
              <a:t>地区）</a:t>
            </a:r>
          </a:p>
          <a:p>
            <a:pPr marL="285750" indent="-285750" algn="just">
              <a:buFont typeface="Wingdings" panose="05000000000000000000" pitchFamily="2" charset="2"/>
              <a:buChar char="Ø"/>
            </a:pPr>
            <a:r>
              <a:rPr lang="ja-JP" altLang="en-US" sz="1200" kern="100" dirty="0" smtClean="0">
                <a:latin typeface="+mn-ea"/>
                <a:cs typeface="Times New Roman" panose="02020603050405020304" pitchFamily="18" charset="0"/>
              </a:rPr>
              <a:t>補修費</a:t>
            </a:r>
            <a:r>
              <a:rPr lang="ja-JP" altLang="en-US" sz="1200" kern="100" dirty="0">
                <a:latin typeface="+mn-ea"/>
                <a:cs typeface="Times New Roman" panose="02020603050405020304" pitchFamily="18" charset="0"/>
              </a:rPr>
              <a:t>を精査するとともに、新たな需要</a:t>
            </a:r>
            <a:r>
              <a:rPr lang="ja-JP" altLang="en-US" sz="1200" kern="100" dirty="0" smtClean="0">
                <a:latin typeface="+mn-ea"/>
                <a:cs typeface="Times New Roman" panose="02020603050405020304" pitchFamily="18" charset="0"/>
              </a:rPr>
              <a:t>を掘り起こす</a:t>
            </a:r>
            <a:r>
              <a:rPr lang="ja-JP" altLang="en-US" sz="1200" kern="100" dirty="0">
                <a:latin typeface="+mn-ea"/>
                <a:cs typeface="Times New Roman" panose="02020603050405020304" pitchFamily="18" charset="0"/>
              </a:rPr>
              <a:t>。</a:t>
            </a:r>
          </a:p>
          <a:p>
            <a:pPr algn="just"/>
            <a:r>
              <a:rPr lang="ja-JP" altLang="en-US" sz="1200" b="1" kern="100" dirty="0">
                <a:latin typeface="+mn-ea"/>
                <a:cs typeface="Times New Roman" panose="02020603050405020304" pitchFamily="18" charset="0"/>
              </a:rPr>
              <a:t>⑦ </a:t>
            </a:r>
            <a:r>
              <a:rPr lang="en-US" altLang="ja-JP" sz="1200" b="1" kern="100" dirty="0">
                <a:latin typeface="+mn-ea"/>
                <a:cs typeface="Times New Roman" panose="02020603050405020304" pitchFamily="18" charset="0"/>
              </a:rPr>
              <a:t>L</a:t>
            </a:r>
            <a:r>
              <a:rPr lang="ja-JP" altLang="en-US" sz="1200" b="1" kern="100" dirty="0">
                <a:latin typeface="+mn-ea"/>
                <a:cs typeface="Times New Roman" panose="02020603050405020304" pitchFamily="18" charset="0"/>
              </a:rPr>
              <a:t>地区基部</a:t>
            </a:r>
            <a:r>
              <a:rPr lang="ja-JP" altLang="en-US" sz="1200" b="1" kern="100" dirty="0" smtClean="0">
                <a:latin typeface="+mn-ea"/>
                <a:cs typeface="Times New Roman" panose="02020603050405020304" pitchFamily="18" charset="0"/>
              </a:rPr>
              <a:t>荷さばき地</a:t>
            </a:r>
            <a:endParaRPr lang="en-US" altLang="ja-JP" sz="1200" b="1" kern="100" dirty="0" smtClean="0">
              <a:latin typeface="+mn-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smtClean="0">
                <a:latin typeface="+mn-ea"/>
                <a:cs typeface="Times New Roman" panose="02020603050405020304" pitchFamily="18" charset="0"/>
              </a:rPr>
              <a:t>荷さばき地</a:t>
            </a:r>
            <a:r>
              <a:rPr lang="ja-JP" altLang="en-US" sz="1200" kern="100" dirty="0">
                <a:latin typeface="+mn-ea"/>
                <a:cs typeface="Times New Roman" panose="02020603050405020304" pitchFamily="18" charset="0"/>
              </a:rPr>
              <a:t>の一部返還及び（南側の）</a:t>
            </a:r>
            <a:r>
              <a:rPr lang="ja-JP" altLang="en-US" sz="1200" kern="100" dirty="0" smtClean="0">
                <a:latin typeface="+mn-ea"/>
                <a:cs typeface="Times New Roman" panose="02020603050405020304" pitchFamily="18" charset="0"/>
              </a:rPr>
              <a:t>廃止</a:t>
            </a:r>
            <a:endParaRPr lang="ja-JP" altLang="en-US" sz="1200" kern="100" dirty="0">
              <a:latin typeface="+mn-ea"/>
              <a:cs typeface="Times New Roman" panose="02020603050405020304" pitchFamily="18" charset="0"/>
            </a:endParaRPr>
          </a:p>
        </p:txBody>
      </p:sp>
      <p:sp>
        <p:nvSpPr>
          <p:cNvPr id="24" name="正方形/長方形 23"/>
          <p:cNvSpPr/>
          <p:nvPr/>
        </p:nvSpPr>
        <p:spPr>
          <a:xfrm>
            <a:off x="3810174" y="2722776"/>
            <a:ext cx="4010830" cy="35507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bg1"/>
                </a:solidFill>
              </a:rPr>
              <a:t>全般的課題</a:t>
            </a:r>
            <a:r>
              <a:rPr lang="ja-JP" altLang="en-US" sz="1200" dirty="0">
                <a:solidFill>
                  <a:schemeClr val="bg1"/>
                </a:solidFill>
              </a:rPr>
              <a:t>解決のための経営改善</a:t>
            </a:r>
            <a:r>
              <a:rPr lang="ja-JP" altLang="en-US" sz="1200" dirty="0" smtClean="0">
                <a:solidFill>
                  <a:schemeClr val="bg1"/>
                </a:solidFill>
              </a:rPr>
              <a:t>策</a:t>
            </a:r>
            <a:endParaRPr lang="ja-JP" altLang="en-US" sz="1200" dirty="0">
              <a:solidFill>
                <a:schemeClr val="bg1"/>
              </a:solidFill>
            </a:endParaRPr>
          </a:p>
        </p:txBody>
      </p:sp>
      <p:sp>
        <p:nvSpPr>
          <p:cNvPr id="26" name="正方形/長方形 25"/>
          <p:cNvSpPr/>
          <p:nvPr/>
        </p:nvSpPr>
        <p:spPr>
          <a:xfrm>
            <a:off x="104691" y="2722776"/>
            <a:ext cx="3600338" cy="35507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bg1"/>
                </a:solidFill>
              </a:rPr>
              <a:t>競争力強化策</a:t>
            </a:r>
            <a:endParaRPr lang="ja-JP" altLang="en-US" sz="1200" dirty="0">
              <a:solidFill>
                <a:schemeClr val="bg1"/>
              </a:solidFill>
            </a:endParaRPr>
          </a:p>
        </p:txBody>
      </p:sp>
      <p:sp>
        <p:nvSpPr>
          <p:cNvPr id="27" name="正方形/長方形 26"/>
          <p:cNvSpPr/>
          <p:nvPr/>
        </p:nvSpPr>
        <p:spPr>
          <a:xfrm rot="5400000">
            <a:off x="9676883" y="6532996"/>
            <a:ext cx="508001" cy="5355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p>
        </p:txBody>
      </p:sp>
      <p:sp>
        <p:nvSpPr>
          <p:cNvPr id="28" name="下矢印 27"/>
          <p:cNvSpPr/>
          <p:nvPr/>
        </p:nvSpPr>
        <p:spPr>
          <a:xfrm rot="10800000">
            <a:off x="1460166" y="5934281"/>
            <a:ext cx="1015832" cy="1496111"/>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chorCtr="1"/>
          <a:lstStyle/>
          <a:p>
            <a:pPr algn="ctr"/>
            <a:endParaRPr lang="ja-JP" altLang="en-US" sz="1400" b="1" dirty="0">
              <a:solidFill>
                <a:schemeClr val="bg1"/>
              </a:solidFill>
            </a:endParaRPr>
          </a:p>
        </p:txBody>
      </p:sp>
      <p:sp>
        <p:nvSpPr>
          <p:cNvPr id="29" name="正方形/長方形 28"/>
          <p:cNvSpPr/>
          <p:nvPr/>
        </p:nvSpPr>
        <p:spPr>
          <a:xfrm rot="5400000">
            <a:off x="5576104" y="6518479"/>
            <a:ext cx="478966" cy="5355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p>
        </p:txBody>
      </p:sp>
      <p:sp>
        <p:nvSpPr>
          <p:cNvPr id="30" name="正方形/長方形 29"/>
          <p:cNvSpPr/>
          <p:nvPr/>
        </p:nvSpPr>
        <p:spPr>
          <a:xfrm rot="5400000">
            <a:off x="5725342" y="2959172"/>
            <a:ext cx="502960" cy="843948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ja-JP" altLang="en-US" sz="1400" dirty="0" smtClean="0"/>
              <a:t>経営改善策の実施により財源</a:t>
            </a:r>
            <a:r>
              <a:rPr lang="ja-JP" altLang="en-US" sz="1400" dirty="0"/>
              <a:t>を</a:t>
            </a:r>
            <a:r>
              <a:rPr lang="ja-JP" altLang="en-US" sz="1400" dirty="0" smtClean="0"/>
              <a:t>確保し、競争力強化策を進める。</a:t>
            </a:r>
            <a:endParaRPr lang="ja-JP" altLang="en-US" sz="1400" dirty="0"/>
          </a:p>
        </p:txBody>
      </p:sp>
    </p:spTree>
    <p:extLst>
      <p:ext uri="{BB962C8B-B14F-4D97-AF65-F5344CB8AC3E}">
        <p14:creationId xmlns:p14="http://schemas.microsoft.com/office/powerpoint/2010/main" val="3582039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正方形/長方形 1"/>
          <p:cNvSpPr/>
          <p:nvPr/>
        </p:nvSpPr>
        <p:spPr bwMode="auto">
          <a:xfrm>
            <a:off x="-932330" y="-233083"/>
            <a:ext cx="13823577" cy="9126071"/>
          </a:xfrm>
          <a:prstGeom prst="rect">
            <a:avLst/>
          </a:prstGeom>
          <a:solidFill>
            <a:schemeClr val="bg1"/>
          </a:solidFill>
          <a:ln w="38100" cmpd="dbl">
            <a:noFill/>
            <a:miter lim="800000"/>
            <a:headEnd/>
            <a:tailEnd/>
          </a:ln>
        </p:spPr>
        <p:txBody>
          <a:bodyPr wrap="none" rtlCol="0" anchor="ctr"/>
          <a:lstStyle/>
          <a:p>
            <a:pPr algn="ctr" eaLnBrk="1" hangingPunct="1">
              <a:spcBef>
                <a:spcPct val="0"/>
              </a:spcBef>
              <a:buFontTx/>
              <a:buNone/>
            </a:pPr>
            <a:endParaRPr kumimoji="1" lang="ja-JP" altLang="en-US" sz="1800">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3488937541"/>
      </p:ext>
    </p:extLst>
  </p:cSld>
  <p:clrMapOvr>
    <a:masterClrMapping/>
  </p:clrMapOvr>
</p:sld>
</file>

<file path=ppt/theme/theme1.xml><?xml version="1.0" encoding="utf-8"?>
<a:theme xmlns:a="http://schemas.openxmlformats.org/drawingml/2006/main" name="ファセット">
  <a:themeElements>
    <a:clrScheme name="黄色がかったオレンジ">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spDef>
      <a:spPr bwMode="auto">
        <a:solidFill>
          <a:schemeClr val="bg1"/>
        </a:solidFill>
        <a:ln w="38100" cmpd="dbl">
          <a:solidFill>
            <a:srgbClr val="0000FF"/>
          </a:solidFill>
          <a:miter lim="800000"/>
          <a:headEnd/>
          <a:tailEnd/>
        </a:ln>
      </a:spPr>
      <a:bodyPr wrap="none" anchor="ctr"/>
      <a:lstStyle>
        <a:defPPr eaLnBrk="1" hangingPunct="1">
          <a:spcBef>
            <a:spcPct val="0"/>
          </a:spcBef>
          <a:buFontTx/>
          <a:buNone/>
          <a:defRPr sz="1800">
            <a:latin typeface="Arial" panose="020B0604020202020204" pitchFamily="34" charset="0"/>
            <a:ea typeface="ＭＳ Ｐゴシック" panose="020B0600070205080204" pitchFamily="50" charset="-128"/>
          </a:defRPr>
        </a:defPPr>
      </a:lstStyle>
    </a:spDef>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5663</TotalTime>
  <Words>955</Words>
  <PresentationFormat>ユーザー設定</PresentationFormat>
  <Paragraphs>261</Paragraphs>
  <Slides>7</Slides>
  <Notes>5</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17" baseType="lpstr">
      <vt:lpstr>ＭＳ Ｐゴシック</vt:lpstr>
      <vt:lpstr>メイリオ</vt:lpstr>
      <vt:lpstr>Arial</vt:lpstr>
      <vt:lpstr>Calibri</vt:lpstr>
      <vt:lpstr>Times New Roman</vt:lpstr>
      <vt:lpstr>Trebuchet MS</vt:lpstr>
      <vt:lpstr>Wingdings</vt:lpstr>
      <vt:lpstr>Wingdings 3</vt:lpstr>
      <vt:lpstr>ファセット</vt:lpstr>
      <vt:lpstr>Microsoft Excel ワークシート</vt:lpstr>
      <vt:lpstr>港湾施設提供事業の長期収支見込</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2018-08-07T06:17:20Z</cp:lastPrinted>
  <dcterms:created xsi:type="dcterms:W3CDTF">2016-03-01T04:03:03Z</dcterms:created>
  <dcterms:modified xsi:type="dcterms:W3CDTF">2018-08-28T07:31:20Z</dcterms:modified>
</cp:coreProperties>
</file>