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25"/>
  </p:notesMasterIdLst>
  <p:handoutMasterIdLst>
    <p:handoutMasterId r:id="rId26"/>
  </p:handoutMasterIdLst>
  <p:sldIdLst>
    <p:sldId id="256" r:id="rId2"/>
    <p:sldId id="257" r:id="rId3"/>
    <p:sldId id="288" r:id="rId4"/>
    <p:sldId id="258" r:id="rId5"/>
    <p:sldId id="277" r:id="rId6"/>
    <p:sldId id="313" r:id="rId7"/>
    <p:sldId id="300" r:id="rId8"/>
    <p:sldId id="311" r:id="rId9"/>
    <p:sldId id="299" r:id="rId10"/>
    <p:sldId id="312" r:id="rId11"/>
    <p:sldId id="302" r:id="rId12"/>
    <p:sldId id="303" r:id="rId13"/>
    <p:sldId id="304" r:id="rId14"/>
    <p:sldId id="319" r:id="rId15"/>
    <p:sldId id="310" r:id="rId16"/>
    <p:sldId id="315" r:id="rId17"/>
    <p:sldId id="316" r:id="rId18"/>
    <p:sldId id="317" r:id="rId19"/>
    <p:sldId id="318" r:id="rId20"/>
    <p:sldId id="286" r:id="rId21"/>
    <p:sldId id="294" r:id="rId22"/>
    <p:sldId id="284" r:id="rId23"/>
    <p:sldId id="285" r:id="rId24"/>
  </p:sldIdLst>
  <p:sldSz cx="12239625" cy="8640763"/>
  <p:notesSz cx="6735763" cy="9872663"/>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257"/>
            <p14:sldId id="288"/>
            <p14:sldId id="258"/>
            <p14:sldId id="277"/>
            <p14:sldId id="313"/>
            <p14:sldId id="300"/>
            <p14:sldId id="311"/>
            <p14:sldId id="299"/>
            <p14:sldId id="312"/>
            <p14:sldId id="302"/>
            <p14:sldId id="303"/>
            <p14:sldId id="304"/>
            <p14:sldId id="319"/>
            <p14:sldId id="310"/>
            <p14:sldId id="315"/>
            <p14:sldId id="316"/>
            <p14:sldId id="317"/>
            <p14:sldId id="318"/>
            <p14:sldId id="286"/>
            <p14:sldId id="294"/>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245" autoAdjust="0"/>
  </p:normalViewPr>
  <p:slideViewPr>
    <p:cSldViewPr snapToGrid="0">
      <p:cViewPr varScale="1">
        <p:scale>
          <a:sx n="56" d="100"/>
          <a:sy n="56" d="100"/>
        </p:scale>
        <p:origin x="12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6" rIns="91434" bIns="45716" rtlCol="0"/>
          <a:lstStyle>
            <a:lvl1pPr algn="r">
              <a:defRPr sz="1200"/>
            </a:lvl1pPr>
          </a:lstStyle>
          <a:p>
            <a:fld id="{A742E72A-9A09-4EDE-84AD-8BF6B2DD2ADC}" type="datetimeFigureOut">
              <a:rPr kumimoji="1" lang="ja-JP" altLang="en-US" smtClean="0"/>
              <a:t>2019/5/21</a:t>
            </a:fld>
            <a:endParaRPr kumimoji="1" lang="ja-JP" altLang="en-US"/>
          </a:p>
        </p:txBody>
      </p:sp>
      <p:sp>
        <p:nvSpPr>
          <p:cNvPr id="4" name="フッター プレースホルダー 3"/>
          <p:cNvSpPr>
            <a:spLocks noGrp="1"/>
          </p:cNvSpPr>
          <p:nvPr>
            <p:ph type="ftr" sz="quarter" idx="2"/>
          </p:nvPr>
        </p:nvSpPr>
        <p:spPr>
          <a:xfrm>
            <a:off x="1" y="9377364"/>
            <a:ext cx="2919413" cy="495300"/>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4"/>
            <a:ext cx="2919412" cy="495300"/>
          </a:xfrm>
          <a:prstGeom prst="rect">
            <a:avLst/>
          </a:prstGeom>
        </p:spPr>
        <p:txBody>
          <a:bodyPr vert="horz" lIns="91434" tIns="45716" rIns="91434" bIns="45716"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348"/>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348"/>
          </a:xfrm>
          <a:prstGeom prst="rect">
            <a:avLst/>
          </a:prstGeom>
        </p:spPr>
        <p:txBody>
          <a:bodyPr vert="horz" lIns="91434" tIns="45716" rIns="91434" bIns="45716" rtlCol="0"/>
          <a:lstStyle>
            <a:lvl1pPr algn="r">
              <a:defRPr sz="1200"/>
            </a:lvl1pPr>
          </a:lstStyle>
          <a:p>
            <a:fld id="{4D17EEF7-5238-4ED6-9ADE-EF48A2D78E52}" type="datetimeFigureOut">
              <a:rPr kumimoji="1" lang="ja-JP" altLang="en-US" smtClean="0"/>
              <a:t>2019/5/21</a:t>
            </a:fld>
            <a:endParaRPr kumimoji="1" lang="ja-JP" altLang="en-US"/>
          </a:p>
        </p:txBody>
      </p:sp>
      <p:sp>
        <p:nvSpPr>
          <p:cNvPr id="4" name="スライド イメージ プレースホルダー 3"/>
          <p:cNvSpPr>
            <a:spLocks noGrp="1" noRot="1" noChangeAspect="1"/>
          </p:cNvSpPr>
          <p:nvPr>
            <p:ph type="sldImg" idx="2"/>
          </p:nvPr>
        </p:nvSpPr>
        <p:spPr>
          <a:xfrm>
            <a:off x="1008063" y="1233488"/>
            <a:ext cx="4719637" cy="3332162"/>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673577" y="4751220"/>
            <a:ext cx="5388610" cy="3887361"/>
          </a:xfrm>
          <a:prstGeom prst="rect">
            <a:avLst/>
          </a:prstGeom>
        </p:spPr>
        <p:txBody>
          <a:bodyPr vert="horz" lIns="91434" tIns="45716" rIns="91434"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7317"/>
            <a:ext cx="2918831" cy="495347"/>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7317"/>
            <a:ext cx="2918831" cy="495347"/>
          </a:xfrm>
          <a:prstGeom prst="rect">
            <a:avLst/>
          </a:prstGeom>
        </p:spPr>
        <p:txBody>
          <a:bodyPr vert="horz" lIns="91434" tIns="45716" rIns="91434" bIns="45716"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132334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15</a:t>
            </a:fld>
            <a:endParaRPr kumimoji="1" lang="ja-JP" altLang="en-US"/>
          </a:p>
        </p:txBody>
      </p:sp>
    </p:spTree>
    <p:extLst>
      <p:ext uri="{BB962C8B-B14F-4D97-AF65-F5344CB8AC3E}">
        <p14:creationId xmlns:p14="http://schemas.microsoft.com/office/powerpoint/2010/main" val="374462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16</a:t>
            </a:fld>
            <a:endParaRPr kumimoji="1" lang="ja-JP" altLang="en-US"/>
          </a:p>
        </p:txBody>
      </p:sp>
    </p:spTree>
    <p:extLst>
      <p:ext uri="{BB962C8B-B14F-4D97-AF65-F5344CB8AC3E}">
        <p14:creationId xmlns:p14="http://schemas.microsoft.com/office/powerpoint/2010/main" val="50299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21864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425993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273582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a:p>
        </p:txBody>
      </p:sp>
    </p:spTree>
    <p:extLst>
      <p:ext uri="{BB962C8B-B14F-4D97-AF65-F5344CB8AC3E}">
        <p14:creationId xmlns:p14="http://schemas.microsoft.com/office/powerpoint/2010/main" val="339303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26409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164667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366203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30528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426220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2019/5/21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2019/5/21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2019/5/21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2019/5/21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2019/5/21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2019/5/21</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iming>
    <p:tnLst>
      <p:par>
        <p:cTn id="1" dur="indefinite" restart="never" nodeType="tmRoot"/>
      </p:par>
    </p:tnLst>
  </p:timing>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a:t>
            </a:r>
            <a:r>
              <a:rPr lang="ja-JP" altLang="en-US" sz="4400" dirty="0" smtClean="0">
                <a:effectLst>
                  <a:outerShdw blurRad="50800" dist="50800" dir="5400000" algn="ctr" rotWithShape="0">
                    <a:schemeClr val="bg1">
                      <a:lumMod val="85000"/>
                    </a:schemeClr>
                  </a:outerShdw>
                </a:effectLst>
                <a:latin typeface="+mj-ea"/>
              </a:rPr>
              <a:t>の長期収支</a:t>
            </a:r>
            <a:r>
              <a:rPr lang="ja-JP" altLang="en-US" sz="4400" dirty="0">
                <a:effectLst>
                  <a:outerShdw blurRad="50800" dist="50800" dir="5400000" algn="ctr" rotWithShape="0">
                    <a:schemeClr val="bg1">
                      <a:lumMod val="85000"/>
                    </a:schemeClr>
                  </a:outerShdw>
                </a:effectLst>
                <a:latin typeface="+mj-ea"/>
              </a:rPr>
              <a:t>見込</a:t>
            </a:r>
            <a:r>
              <a:rPr lang="ja-JP" altLang="en-US" sz="4400" dirty="0" smtClean="0">
                <a:effectLst>
                  <a:outerShdw blurRad="50800" dist="50800" dir="5400000" algn="ctr" rotWithShape="0">
                    <a:schemeClr val="bg1">
                      <a:lumMod val="85000"/>
                    </a:schemeClr>
                  </a:outerShdw>
                </a:effectLst>
                <a:latin typeface="+mj-ea"/>
              </a:rPr>
              <a:t>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2017</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H</a:t>
            </a:r>
            <a:r>
              <a:rPr lang="en-US" altLang="ja-JP" sz="4400" i="1" dirty="0" smtClean="0">
                <a:effectLst>
                  <a:outerShdw blurRad="50800" dist="50800" dir="5400000" algn="ctr" rotWithShape="0">
                    <a:schemeClr val="bg1">
                      <a:lumMod val="85000"/>
                    </a:schemeClr>
                  </a:outerShdw>
                </a:effectLst>
                <a:latin typeface="+mj-ea"/>
              </a:rPr>
              <a:t>29</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
            </a:r>
            <a:br>
              <a:rPr lang="en-US" altLang="ja-JP" sz="4400" dirty="0" smtClean="0">
                <a:effectLst>
                  <a:outerShdw blurRad="50800" dist="50800" dir="5400000" algn="ctr" rotWithShape="0">
                    <a:schemeClr val="bg1">
                      <a:lumMod val="85000"/>
                    </a:schemeClr>
                  </a:outerShdw>
                </a:effectLst>
                <a:latin typeface="+mj-ea"/>
              </a:rPr>
            </a:br>
            <a:r>
              <a:rPr lang="ja-JP" altLang="en-US" sz="4400" dirty="0" smtClean="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2028</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R10</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smtClean="0">
                <a:effectLst>
                  <a:outerShdw blurRad="50800" dist="50800" dir="5400000" algn="ctr" rotWithShape="0">
                    <a:schemeClr val="bg1">
                      <a:lumMod val="85000"/>
                    </a:schemeClr>
                  </a:outerShdw>
                </a:effectLst>
                <a:latin typeface="+mj-ea"/>
              </a:rPr>
              <a:t>年度</a:t>
            </a:r>
            <a:r>
              <a:rPr lang="en-US" altLang="ja-JP" sz="4400" dirty="0" smtClean="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2019</a:t>
            </a:r>
            <a:r>
              <a:rPr lang="ja-JP" altLang="en-US" sz="4400" dirty="0" smtClean="0">
                <a:solidFill>
                  <a:schemeClr val="tx1">
                    <a:lumMod val="75000"/>
                    <a:lumOff val="25000"/>
                  </a:schemeClr>
                </a:solidFill>
              </a:rPr>
              <a:t>（</a:t>
            </a:r>
            <a:r>
              <a:rPr lang="en-US" altLang="ja-JP" sz="4400" dirty="0" smtClean="0">
                <a:solidFill>
                  <a:schemeClr val="tx1">
                    <a:lumMod val="75000"/>
                    <a:lumOff val="25000"/>
                  </a:schemeClr>
                </a:solidFill>
              </a:rPr>
              <a:t>R1</a:t>
            </a:r>
            <a:r>
              <a:rPr lang="ja-JP" altLang="en-US" sz="4400" dirty="0" smtClean="0">
                <a:solidFill>
                  <a:schemeClr val="tx1">
                    <a:lumMod val="75000"/>
                    <a:lumOff val="25000"/>
                  </a:schemeClr>
                </a:solidFill>
              </a:rPr>
              <a:t>）年</a:t>
            </a:r>
            <a:r>
              <a:rPr lang="en-US" altLang="ja-JP" sz="4400" dirty="0" smtClean="0">
                <a:solidFill>
                  <a:schemeClr val="tx1">
                    <a:lumMod val="75000"/>
                    <a:lumOff val="25000"/>
                  </a:schemeClr>
                </a:solidFill>
              </a:rPr>
              <a:t>5</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大阪市港湾局</a:t>
            </a:r>
          </a:p>
        </p:txBody>
      </p:sp>
    </p:spTree>
    <p:extLst>
      <p:ext uri="{BB962C8B-B14F-4D97-AF65-F5344CB8AC3E}">
        <p14:creationId xmlns:p14="http://schemas.microsoft.com/office/powerpoint/2010/main" val="422390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sp>
        <p:nvSpPr>
          <p:cNvPr id="6" name="テキスト ボックス 5"/>
          <p:cNvSpPr txBox="1"/>
          <p:nvPr/>
        </p:nvSpPr>
        <p:spPr>
          <a:xfrm>
            <a:off x="265960" y="204819"/>
            <a:ext cx="7308470" cy="400110"/>
          </a:xfrm>
          <a:prstGeom prst="rect">
            <a:avLst/>
          </a:prstGeom>
          <a:noFill/>
          <a:ln w="57150">
            <a:solidFill>
              <a:schemeClr val="tx1"/>
            </a:solidFill>
          </a:ln>
        </p:spPr>
        <p:txBody>
          <a:bodyPr wrap="square" rtlCol="0" anchor="ctr">
            <a:spAutoFit/>
          </a:bodyPr>
          <a:lstStyle/>
          <a:p>
            <a:pPr algn="ctr"/>
            <a:r>
              <a:rPr lang="ja-JP" altLang="en-US" sz="2000" b="1" dirty="0"/>
              <a:t>パターン</a:t>
            </a:r>
            <a:r>
              <a:rPr lang="en-US" altLang="ja-JP" sz="2000" b="1" dirty="0"/>
              <a:t>2</a:t>
            </a:r>
            <a:r>
              <a:rPr lang="ja-JP" altLang="en-US" sz="2000" b="1" dirty="0"/>
              <a:t>　</a:t>
            </a:r>
            <a:r>
              <a:rPr lang="en-US" altLang="ja-JP" sz="2000" b="1" dirty="0"/>
              <a:t>IR</a:t>
            </a:r>
            <a:r>
              <a:rPr lang="ja-JP" altLang="en-US" sz="2000" b="1" dirty="0"/>
              <a:t>予定区域及び</a:t>
            </a:r>
            <a:r>
              <a:rPr lang="en-US" altLang="ja-JP" sz="2000" b="1" dirty="0"/>
              <a:t>IR</a:t>
            </a:r>
            <a:r>
              <a:rPr lang="ja-JP" altLang="en-US" sz="2000" b="1" dirty="0"/>
              <a:t>区域拡張予定地を賃貸する場合</a:t>
            </a:r>
          </a:p>
        </p:txBody>
      </p:sp>
      <p:pic>
        <p:nvPicPr>
          <p:cNvPr id="7" name="図 6"/>
          <p:cNvPicPr>
            <a:picLocks noChangeAspect="1"/>
          </p:cNvPicPr>
          <p:nvPr/>
        </p:nvPicPr>
        <p:blipFill>
          <a:blip r:embed="rId2"/>
          <a:stretch>
            <a:fillRect/>
          </a:stretch>
        </p:blipFill>
        <p:spPr>
          <a:xfrm>
            <a:off x="449561" y="604930"/>
            <a:ext cx="10389889" cy="7940616"/>
          </a:xfrm>
          <a:prstGeom prst="rect">
            <a:avLst/>
          </a:prstGeom>
        </p:spPr>
      </p:pic>
    </p:spTree>
    <p:extLst>
      <p:ext uri="{BB962C8B-B14F-4D97-AF65-F5344CB8AC3E}">
        <p14:creationId xmlns:p14="http://schemas.microsoft.com/office/powerpoint/2010/main" val="20853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79614" y="1149913"/>
            <a:ext cx="11880000" cy="6991199"/>
          </a:xfrm>
          <a:prstGeom prst="rect">
            <a:avLst/>
          </a:prstGeom>
        </p:spPr>
      </p:pic>
      <p:sp>
        <p:nvSpPr>
          <p:cNvPr id="3" name="テキスト ボックス 2"/>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5" name="テキスト ボックス 4"/>
          <p:cNvSpPr txBox="1"/>
          <p:nvPr/>
        </p:nvSpPr>
        <p:spPr>
          <a:xfrm>
            <a:off x="-327052" y="811359"/>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a:t>
            </a:r>
            <a:r>
              <a:rPr lang="ja-JP" altLang="en-US" sz="1400" dirty="0" smtClean="0">
                <a:latin typeface="+mj-ea"/>
                <a:ea typeface="+mj-ea"/>
              </a:rPr>
              <a:t>は、次のとおりの投資計画を見込んでいる。</a:t>
            </a:r>
            <a:endParaRPr lang="en-US" altLang="ja-JP" sz="14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Tree>
    <p:extLst>
      <p:ext uri="{BB962C8B-B14F-4D97-AF65-F5344CB8AC3E}">
        <p14:creationId xmlns:p14="http://schemas.microsoft.com/office/powerpoint/2010/main" val="337644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その２</a:t>
            </a:r>
          </a:p>
        </p:txBody>
      </p:sp>
      <p:sp>
        <p:nvSpPr>
          <p:cNvPr id="7" name="正方形/長方形 6"/>
          <p:cNvSpPr/>
          <p:nvPr/>
        </p:nvSpPr>
        <p:spPr>
          <a:xfrm>
            <a:off x="342899" y="6889208"/>
            <a:ext cx="11226581" cy="1569660"/>
          </a:xfrm>
          <a:prstGeom prst="rect">
            <a:avLst/>
          </a:prstGeom>
        </p:spPr>
        <p:txBody>
          <a:bodyPr wrap="square">
            <a:spAutoFit/>
          </a:bodyPr>
          <a:lstStyle/>
          <a:p>
            <a:pPr>
              <a:lnSpc>
                <a:spcPct val="150000"/>
              </a:lnSpc>
            </a:pPr>
            <a:r>
              <a:rPr lang="en-US" altLang="ja-JP" sz="1600" dirty="0" smtClean="0">
                <a:latin typeface="+mn-ea"/>
              </a:rPr>
              <a:t>※</a:t>
            </a:r>
            <a:r>
              <a:rPr lang="ja-JP" altLang="en-US" sz="1600" dirty="0" smtClean="0">
                <a:latin typeface="+mn-ea"/>
              </a:rPr>
              <a:t>テクノポート線（開発者負担分）事業費</a:t>
            </a:r>
            <a:r>
              <a:rPr lang="en-US" altLang="ja-JP" sz="1600" dirty="0" smtClean="0">
                <a:latin typeface="+mn-ea"/>
              </a:rPr>
              <a:t>202.5</a:t>
            </a:r>
            <a:r>
              <a:rPr lang="ja-JP" altLang="en-US" sz="1600" dirty="0">
                <a:latin typeface="+mn-ea"/>
              </a:rPr>
              <a:t>億</a:t>
            </a:r>
            <a:r>
              <a:rPr lang="ja-JP" altLang="en-US" sz="1600" dirty="0" smtClean="0">
                <a:latin typeface="+mn-ea"/>
              </a:rPr>
              <a:t>円相当を</a:t>
            </a:r>
            <a:r>
              <a:rPr lang="en-US" altLang="ja-JP" sz="1600" dirty="0" smtClean="0">
                <a:latin typeface="+mn-ea"/>
              </a:rPr>
              <a:t>IR</a:t>
            </a:r>
            <a:r>
              <a:rPr lang="ja-JP" altLang="en-US" sz="1600" dirty="0" smtClean="0">
                <a:latin typeface="+mn-ea"/>
              </a:rPr>
              <a:t>事業者から負担金として、</a:t>
            </a:r>
            <a:r>
              <a:rPr lang="en-US" altLang="ja-JP" sz="1600" dirty="0" smtClean="0">
                <a:latin typeface="+mn-ea"/>
              </a:rPr>
              <a:t>2022</a:t>
            </a:r>
            <a:r>
              <a:rPr lang="ja-JP" altLang="en-US" sz="1600" dirty="0">
                <a:latin typeface="+mn-ea"/>
              </a:rPr>
              <a:t>（</a:t>
            </a:r>
            <a:r>
              <a:rPr lang="en-US" altLang="ja-JP" sz="1600" dirty="0">
                <a:latin typeface="+mn-ea"/>
              </a:rPr>
              <a:t>R4</a:t>
            </a:r>
            <a:r>
              <a:rPr lang="ja-JP" altLang="en-US" sz="1600" dirty="0">
                <a:latin typeface="+mn-ea"/>
              </a:rPr>
              <a:t>）年度に一括して収入</a:t>
            </a:r>
            <a:r>
              <a:rPr lang="ja-JP" altLang="en-US" sz="1600" dirty="0" smtClean="0">
                <a:latin typeface="+mn-ea"/>
              </a:rPr>
              <a:t>する。</a:t>
            </a:r>
            <a:endParaRPr lang="en-US" altLang="ja-JP" sz="1600" dirty="0" smtClean="0">
              <a:latin typeface="+mn-ea"/>
            </a:endParaRPr>
          </a:p>
          <a:p>
            <a:pPr>
              <a:lnSpc>
                <a:spcPct val="150000"/>
              </a:lnSpc>
            </a:pPr>
            <a:r>
              <a:rPr lang="en-US" altLang="ja-JP" sz="1600" dirty="0" smtClean="0">
                <a:latin typeface="+mn-ea"/>
              </a:rPr>
              <a:t>※</a:t>
            </a:r>
            <a:r>
              <a:rPr lang="ja-JP" altLang="en-US" sz="1600" dirty="0" smtClean="0">
                <a:latin typeface="+mn-ea"/>
              </a:rPr>
              <a:t>万博用地</a:t>
            </a:r>
            <a:r>
              <a:rPr lang="ja-JP" altLang="en-US" sz="1600" dirty="0">
                <a:latin typeface="+mn-ea"/>
              </a:rPr>
              <a:t>（</a:t>
            </a:r>
            <a:r>
              <a:rPr lang="en-US" altLang="ja-JP" sz="1600" dirty="0">
                <a:latin typeface="+mn-ea"/>
              </a:rPr>
              <a:t>30ha</a:t>
            </a:r>
            <a:r>
              <a:rPr lang="ja-JP" altLang="en-US" sz="1600" dirty="0">
                <a:latin typeface="+mn-ea"/>
              </a:rPr>
              <a:t>）の急速施工費として、</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）年度</a:t>
            </a:r>
            <a:r>
              <a:rPr lang="ja-JP" altLang="en-US" sz="1600" dirty="0">
                <a:latin typeface="+mn-ea"/>
              </a:rPr>
              <a:t>に</a:t>
            </a:r>
            <a:r>
              <a:rPr lang="en-US" altLang="ja-JP" sz="1600" dirty="0">
                <a:latin typeface="+mn-ea"/>
              </a:rPr>
              <a:t>3</a:t>
            </a:r>
            <a:r>
              <a:rPr lang="ja-JP" altLang="en-US" sz="1600" dirty="0">
                <a:latin typeface="+mn-ea"/>
              </a:rPr>
              <a:t>億円、</a:t>
            </a:r>
            <a:r>
              <a:rPr lang="en-US" altLang="ja-JP" sz="1600" dirty="0" smtClean="0">
                <a:latin typeface="+mn-ea"/>
              </a:rPr>
              <a:t>2021</a:t>
            </a:r>
            <a:r>
              <a:rPr lang="ja-JP" altLang="en-US" sz="1600" dirty="0" smtClean="0">
                <a:latin typeface="+mn-ea"/>
              </a:rPr>
              <a:t>（</a:t>
            </a:r>
            <a:r>
              <a:rPr lang="en-US" altLang="ja-JP" sz="1600" dirty="0" smtClean="0">
                <a:latin typeface="+mn-ea"/>
              </a:rPr>
              <a:t>R3</a:t>
            </a:r>
            <a:r>
              <a:rPr lang="ja-JP" altLang="en-US" sz="1600" dirty="0" smtClean="0">
                <a:latin typeface="+mn-ea"/>
              </a:rPr>
              <a:t>）年度</a:t>
            </a:r>
            <a:r>
              <a:rPr lang="ja-JP" altLang="en-US" sz="1600" dirty="0">
                <a:latin typeface="+mn-ea"/>
              </a:rPr>
              <a:t>に</a:t>
            </a:r>
            <a:r>
              <a:rPr lang="en-US" altLang="ja-JP" sz="1600" dirty="0">
                <a:latin typeface="+mn-ea"/>
              </a:rPr>
              <a:t>47</a:t>
            </a:r>
            <a:r>
              <a:rPr lang="ja-JP" altLang="en-US" sz="1600" dirty="0">
                <a:latin typeface="+mn-ea"/>
              </a:rPr>
              <a:t>億円の合計</a:t>
            </a:r>
            <a:r>
              <a:rPr lang="en-US" altLang="ja-JP" sz="1600" dirty="0">
                <a:latin typeface="+mn-ea"/>
              </a:rPr>
              <a:t>50</a:t>
            </a:r>
            <a:r>
              <a:rPr lang="ja-JP" altLang="en-US" sz="1600" dirty="0">
                <a:latin typeface="+mn-ea"/>
              </a:rPr>
              <a:t>億円の負担</a:t>
            </a:r>
            <a:r>
              <a:rPr lang="ja-JP" altLang="en-US" sz="1600" dirty="0" smtClean="0">
                <a:latin typeface="+mn-ea"/>
              </a:rPr>
              <a:t>金（府・市（一般会計））を収入する。</a:t>
            </a:r>
            <a:endParaRPr lang="en-US" altLang="ja-JP" sz="1600" dirty="0">
              <a:latin typeface="+mn-ea"/>
            </a:endParaRPr>
          </a:p>
        </p:txBody>
      </p:sp>
      <p:pic>
        <p:nvPicPr>
          <p:cNvPr id="5" name="図 4"/>
          <p:cNvPicPr>
            <a:picLocks noChangeAspect="1"/>
          </p:cNvPicPr>
          <p:nvPr/>
        </p:nvPicPr>
        <p:blipFill>
          <a:blip r:embed="rId2"/>
          <a:stretch>
            <a:fillRect/>
          </a:stretch>
        </p:blipFill>
        <p:spPr>
          <a:xfrm>
            <a:off x="342899" y="1052489"/>
            <a:ext cx="11530431" cy="5624808"/>
          </a:xfrm>
          <a:prstGeom prst="rect">
            <a:avLst/>
          </a:prstGeom>
        </p:spPr>
      </p:pic>
      <p:sp>
        <p:nvSpPr>
          <p:cNvPr id="6" name="テキスト ボックス 5"/>
          <p:cNvSpPr txBox="1"/>
          <p:nvPr/>
        </p:nvSpPr>
        <p:spPr>
          <a:xfrm>
            <a:off x="10646407" y="744712"/>
            <a:ext cx="1266166" cy="253916"/>
          </a:xfrm>
          <a:prstGeom prst="rect">
            <a:avLst/>
          </a:prstGeom>
          <a:noFill/>
        </p:spPr>
        <p:txBody>
          <a:bodyPr wrap="square" rtlCol="0">
            <a:spAutoFit/>
          </a:bodyPr>
          <a:lstStyle/>
          <a:p>
            <a:pPr algn="r"/>
            <a:r>
              <a:rPr kumimoji="1" lang="en-US" altLang="ja-JP" sz="1050" dirty="0" smtClean="0">
                <a:latin typeface="+mn-ea"/>
              </a:rPr>
              <a:t>(</a:t>
            </a:r>
            <a:r>
              <a:rPr kumimoji="1" lang="ja-JP" altLang="en-US" sz="1050" dirty="0" smtClean="0">
                <a:latin typeface="+mn-ea"/>
              </a:rPr>
              <a:t>単位：百万円</a:t>
            </a:r>
            <a:r>
              <a:rPr kumimoji="1" lang="en-US" altLang="ja-JP" sz="1050" dirty="0" smtClean="0">
                <a:latin typeface="+mn-ea"/>
              </a:rPr>
              <a:t>)</a:t>
            </a:r>
            <a:endParaRPr kumimoji="1" lang="ja-JP" altLang="en-US" sz="1050" dirty="0">
              <a:latin typeface="+mn-ea"/>
            </a:endParaRPr>
          </a:p>
        </p:txBody>
      </p:sp>
    </p:spTree>
    <p:extLst>
      <p:ext uri="{BB962C8B-B14F-4D97-AF65-F5344CB8AC3E}">
        <p14:creationId xmlns:p14="http://schemas.microsoft.com/office/powerpoint/2010/main" val="376269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8" name="テキスト ボックス 7"/>
          <p:cNvSpPr txBox="1"/>
          <p:nvPr/>
        </p:nvSpPr>
        <p:spPr>
          <a:xfrm>
            <a:off x="179614" y="35386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その３</a:t>
            </a:r>
          </a:p>
        </p:txBody>
      </p:sp>
      <p:pic>
        <p:nvPicPr>
          <p:cNvPr id="4" name="図 3"/>
          <p:cNvPicPr>
            <a:picLocks noChangeAspect="1"/>
          </p:cNvPicPr>
          <p:nvPr/>
        </p:nvPicPr>
        <p:blipFill>
          <a:blip r:embed="rId3"/>
          <a:stretch>
            <a:fillRect/>
          </a:stretch>
        </p:blipFill>
        <p:spPr>
          <a:xfrm>
            <a:off x="179614" y="914387"/>
            <a:ext cx="11880000" cy="6546583"/>
          </a:xfrm>
          <a:prstGeom prst="rect">
            <a:avLst/>
          </a:prstGeom>
        </p:spPr>
      </p:pic>
    </p:spTree>
    <p:extLst>
      <p:ext uri="{BB962C8B-B14F-4D97-AF65-F5344CB8AC3E}">
        <p14:creationId xmlns:p14="http://schemas.microsoft.com/office/powerpoint/2010/main" val="180434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47409" y="25223"/>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土地売却収益</a:t>
            </a:r>
            <a:endParaRPr lang="en-US" altLang="ja-JP" sz="1600" b="1" u="sng"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13</a:t>
            </a:fld>
            <a:endParaRPr lang="ja-JP" altLang="en-US"/>
          </a:p>
        </p:txBody>
      </p:sp>
      <p:sp>
        <p:nvSpPr>
          <p:cNvPr id="5" name="テキスト ボックス 4"/>
          <p:cNvSpPr txBox="1"/>
          <p:nvPr/>
        </p:nvSpPr>
        <p:spPr>
          <a:xfrm>
            <a:off x="455467" y="856220"/>
            <a:ext cx="11800199" cy="1323439"/>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ja-JP" sz="1600" b="1" dirty="0" smtClean="0">
                <a:solidFill>
                  <a:schemeClr val="accent1">
                    <a:lumMod val="50000"/>
                  </a:schemeClr>
                </a:solidFill>
                <a:latin typeface="+mn-ea"/>
              </a:rPr>
              <a:t>咲</a:t>
            </a:r>
            <a:r>
              <a:rPr lang="ja-JP" altLang="ja-JP" sz="1600" b="1" dirty="0">
                <a:solidFill>
                  <a:schemeClr val="accent1">
                    <a:lumMod val="50000"/>
                  </a:schemeClr>
                </a:solidFill>
                <a:latin typeface="+mn-ea"/>
              </a:rPr>
              <a:t>洲・舞洲・鶴浜地区</a:t>
            </a:r>
          </a:p>
          <a:p>
            <a:pPr marL="365125" indent="-365125">
              <a:buFont typeface="Arial" panose="020B0604020202020204" pitchFamily="34" charset="0"/>
              <a:buChar char="•"/>
            </a:pPr>
            <a:r>
              <a:rPr lang="ja-JP" altLang="ja-JP" sz="1600" dirty="0" smtClean="0"/>
              <a:t>当面</a:t>
            </a:r>
            <a:r>
              <a:rPr lang="en-US" altLang="ja-JP" sz="1600" dirty="0"/>
              <a:t>4</a:t>
            </a:r>
            <a:r>
              <a:rPr lang="ja-JP" altLang="ja-JP" sz="1600" dirty="0" smtClean="0"/>
              <a:t>年間（</a:t>
            </a:r>
            <a:r>
              <a:rPr lang="en-US" altLang="ja-JP" sz="1600" dirty="0" smtClean="0"/>
              <a:t>2019</a:t>
            </a:r>
            <a:r>
              <a:rPr lang="ja-JP" altLang="en-US" sz="1600" dirty="0" smtClean="0"/>
              <a:t>（</a:t>
            </a:r>
            <a:r>
              <a:rPr lang="en-US" altLang="ja-JP" sz="1600" dirty="0" smtClean="0"/>
              <a:t>R1</a:t>
            </a:r>
            <a:r>
              <a:rPr lang="ja-JP" altLang="en-US" sz="1600" dirty="0" smtClean="0"/>
              <a:t>）</a:t>
            </a:r>
            <a:r>
              <a:rPr lang="ja-JP" altLang="ja-JP" sz="1600" dirty="0" smtClean="0"/>
              <a:t>～</a:t>
            </a:r>
            <a:r>
              <a:rPr lang="en-US" altLang="ja-JP" sz="1600" dirty="0" smtClean="0"/>
              <a:t>2022</a:t>
            </a:r>
            <a:r>
              <a:rPr lang="ja-JP" altLang="en-US" sz="1600" dirty="0" smtClean="0"/>
              <a:t>（</a:t>
            </a:r>
            <a:r>
              <a:rPr lang="en-US" altLang="ja-JP" sz="1600" dirty="0" smtClean="0"/>
              <a:t>R4</a:t>
            </a:r>
            <a:r>
              <a:rPr lang="ja-JP" altLang="en-US" sz="1600" dirty="0" smtClean="0"/>
              <a:t>）</a:t>
            </a:r>
            <a:r>
              <a:rPr lang="ja-JP" altLang="ja-JP" sz="1600" dirty="0" smtClean="0"/>
              <a:t>年度</a:t>
            </a:r>
            <a:r>
              <a:rPr lang="ja-JP" altLang="ja-JP" sz="1600" dirty="0"/>
              <a:t>）については、買受けニーズが高く売却が比較的見込まれる物件を個別に決定し、売却見込額を</a:t>
            </a:r>
            <a:r>
              <a:rPr lang="ja-JP" altLang="ja-JP" sz="1600" dirty="0" smtClean="0"/>
              <a:t>計上</a:t>
            </a:r>
            <a:r>
              <a:rPr lang="ja-JP" altLang="en-US" sz="1600" dirty="0" smtClean="0"/>
              <a:t>した。</a:t>
            </a:r>
            <a:endParaRPr lang="en-US" altLang="ja-JP" sz="1600" dirty="0"/>
          </a:p>
          <a:p>
            <a:pPr marL="365125" indent="-365125">
              <a:buFont typeface="Arial" panose="020B0604020202020204" pitchFamily="34" charset="0"/>
              <a:buChar char="•"/>
            </a:pPr>
            <a:r>
              <a:rPr lang="en-US" altLang="ja-JP" sz="1600" dirty="0" smtClean="0"/>
              <a:t>2023</a:t>
            </a:r>
            <a:r>
              <a:rPr lang="ja-JP" altLang="en-US" sz="1600" dirty="0" smtClean="0"/>
              <a:t>（</a:t>
            </a:r>
            <a:r>
              <a:rPr lang="en-US" altLang="ja-JP" sz="1600" dirty="0" smtClean="0"/>
              <a:t>R5</a:t>
            </a:r>
            <a:r>
              <a:rPr lang="ja-JP" altLang="en-US" sz="1600" dirty="0" smtClean="0"/>
              <a:t>）</a:t>
            </a:r>
            <a:r>
              <a:rPr lang="ja-JP" altLang="ja-JP" sz="1600" dirty="0" smtClean="0"/>
              <a:t>年度</a:t>
            </a:r>
            <a:r>
              <a:rPr lang="ja-JP" altLang="ja-JP" sz="1600" dirty="0"/>
              <a:t>以降については</a:t>
            </a:r>
            <a:r>
              <a:rPr lang="ja-JP" altLang="ja-JP" sz="1600" dirty="0" smtClean="0"/>
              <a:t>、</a:t>
            </a:r>
            <a:r>
              <a:rPr lang="ja-JP" altLang="en-US" sz="1600" dirty="0"/>
              <a:t>景気循環の周期を参考</a:t>
            </a:r>
            <a:r>
              <a:rPr lang="ja-JP" altLang="en-US" sz="1600" dirty="0" smtClean="0"/>
              <a:t>に、</a:t>
            </a:r>
            <a:r>
              <a:rPr lang="ja-JP" altLang="ja-JP" sz="1600" dirty="0" smtClean="0"/>
              <a:t>残り</a:t>
            </a:r>
            <a:r>
              <a:rPr lang="ja-JP" altLang="ja-JP" sz="1600" dirty="0"/>
              <a:t>の土地を原則として</a:t>
            </a:r>
            <a:r>
              <a:rPr lang="en-US" altLang="ja-JP" sz="1600" dirty="0"/>
              <a:t>20</a:t>
            </a:r>
            <a:r>
              <a:rPr lang="ja-JP" altLang="ja-JP" sz="1600" dirty="0"/>
              <a:t>年間で売却</a:t>
            </a:r>
            <a:r>
              <a:rPr lang="ja-JP" altLang="en-US" sz="1600" dirty="0"/>
              <a:t>する</a:t>
            </a:r>
            <a:r>
              <a:rPr lang="ja-JP" altLang="ja-JP" sz="1600" dirty="0"/>
              <a:t>ものとして</a:t>
            </a:r>
            <a:r>
              <a:rPr lang="ja-JP" altLang="ja-JP" sz="1600" dirty="0" smtClean="0"/>
              <a:t>計上</a:t>
            </a:r>
            <a:r>
              <a:rPr lang="ja-JP" altLang="en-US" sz="1600" dirty="0" smtClean="0"/>
              <a:t>した。</a:t>
            </a:r>
            <a:endParaRPr lang="ja-JP" altLang="ja-JP" sz="1600" dirty="0"/>
          </a:p>
          <a:p>
            <a:r>
              <a:rPr lang="ja-JP" altLang="en-US" sz="1600" dirty="0" smtClean="0"/>
              <a:t>　　　　</a:t>
            </a:r>
            <a:endParaRPr lang="ja-JP" altLang="ja-JP" sz="1600" dirty="0"/>
          </a:p>
        </p:txBody>
      </p:sp>
      <p:sp>
        <p:nvSpPr>
          <p:cNvPr id="7" name="テキスト ボックス 6"/>
          <p:cNvSpPr txBox="1"/>
          <p:nvPr/>
        </p:nvSpPr>
        <p:spPr>
          <a:xfrm>
            <a:off x="455468" y="1918320"/>
            <a:ext cx="11657826" cy="2554545"/>
          </a:xfrm>
          <a:prstGeom prst="rect">
            <a:avLst/>
          </a:prstGeom>
          <a:noFill/>
          <a:ln>
            <a:noFill/>
          </a:ln>
        </p:spPr>
        <p:txBody>
          <a:bodyPr wrap="square" rtlCol="0">
            <a:spAutoFit/>
          </a:bodyPr>
          <a:lstStyle/>
          <a:p>
            <a:r>
              <a:rPr lang="ja-JP" altLang="en-US" sz="1600" b="1" dirty="0" smtClean="0">
                <a:solidFill>
                  <a:schemeClr val="accent2">
                    <a:lumMod val="50000"/>
                  </a:schemeClr>
                </a:solidFill>
                <a:latin typeface="+mn-ea"/>
              </a:rPr>
              <a:t>○　</a:t>
            </a:r>
            <a:r>
              <a:rPr lang="ja-JP" altLang="ja-JP" sz="1600" b="1" dirty="0" smtClean="0">
                <a:solidFill>
                  <a:schemeClr val="accent2">
                    <a:lumMod val="50000"/>
                  </a:schemeClr>
                </a:solidFill>
                <a:latin typeface="+mn-ea"/>
              </a:rPr>
              <a:t>夢</a:t>
            </a:r>
            <a:r>
              <a:rPr lang="ja-JP" altLang="en-US" sz="1600" b="1" dirty="0" smtClean="0">
                <a:solidFill>
                  <a:schemeClr val="accent2">
                    <a:lumMod val="50000"/>
                  </a:schemeClr>
                </a:solidFill>
                <a:latin typeface="+mn-ea"/>
              </a:rPr>
              <a:t>洲</a:t>
            </a:r>
            <a:r>
              <a:rPr lang="ja-JP" altLang="ja-JP" sz="1600" b="1" dirty="0" smtClean="0">
                <a:solidFill>
                  <a:schemeClr val="accent2">
                    <a:lumMod val="50000"/>
                  </a:schemeClr>
                </a:solidFill>
                <a:latin typeface="+mn-ea"/>
              </a:rPr>
              <a:t>地区</a:t>
            </a:r>
            <a:endParaRPr lang="ja-JP" altLang="ja-JP" sz="1600" b="1" dirty="0">
              <a:solidFill>
                <a:schemeClr val="accent2">
                  <a:lumMod val="50000"/>
                </a:schemeClr>
              </a:solidFill>
              <a:latin typeface="+mn-ea"/>
            </a:endParaRPr>
          </a:p>
          <a:p>
            <a:pPr marL="365125" indent="-365125"/>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IR</a:t>
            </a:r>
            <a:r>
              <a:rPr lang="ja-JP" altLang="en-US" sz="1600" dirty="0" smtClean="0">
                <a:latin typeface="+mn-ea"/>
              </a:rPr>
              <a:t>予定区域及び</a:t>
            </a:r>
            <a:r>
              <a:rPr lang="en-US" altLang="ja-JP" sz="1600" dirty="0" smtClean="0">
                <a:latin typeface="+mn-ea"/>
              </a:rPr>
              <a:t>IR</a:t>
            </a:r>
            <a:r>
              <a:rPr lang="ja-JP" altLang="en-US" sz="1600" dirty="0" smtClean="0">
                <a:latin typeface="+mn-ea"/>
              </a:rPr>
              <a:t>区域拡張予定地」</a:t>
            </a:r>
            <a:endParaRPr lang="en-US" altLang="ja-JP" sz="1600" dirty="0" smtClean="0">
              <a:latin typeface="+mn-ea"/>
            </a:endParaRPr>
          </a:p>
          <a:p>
            <a:pPr marL="365125" indent="-365125"/>
            <a:r>
              <a:rPr lang="ja-JP" altLang="en-US" sz="1600" dirty="0" smtClean="0">
                <a:latin typeface="+mn-ea"/>
              </a:rPr>
              <a:t>　　　</a:t>
            </a:r>
            <a:r>
              <a:rPr lang="en-US" altLang="ja-JP" sz="1600" dirty="0" smtClean="0">
                <a:latin typeface="+mn-ea"/>
              </a:rPr>
              <a:t>【</a:t>
            </a:r>
            <a:r>
              <a:rPr lang="ja-JP" altLang="en-US" sz="1600" dirty="0" smtClean="0">
                <a:latin typeface="+mn-ea"/>
              </a:rPr>
              <a:t>パターン</a:t>
            </a:r>
            <a:r>
              <a:rPr lang="ja-JP" altLang="en-US" sz="1600" dirty="0">
                <a:latin typeface="+mn-ea"/>
              </a:rPr>
              <a:t>１　</a:t>
            </a:r>
            <a:r>
              <a:rPr lang="en-US" altLang="ja-JP" sz="1600" dirty="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区域拡張予定地を売却する場合</a:t>
            </a:r>
            <a:r>
              <a:rPr lang="en-US" altLang="ja-JP" sz="1600" dirty="0">
                <a:latin typeface="+mn-ea"/>
              </a:rPr>
              <a:t>】</a:t>
            </a:r>
          </a:p>
          <a:p>
            <a:pPr marL="365125" indent="-365125"/>
            <a:r>
              <a:rPr lang="ja-JP" altLang="en-US" sz="1600" dirty="0">
                <a:latin typeface="+mn-ea"/>
              </a:rPr>
              <a:t>　</a:t>
            </a:r>
            <a:r>
              <a:rPr lang="ja-JP" altLang="en-US" sz="1600" dirty="0" smtClean="0">
                <a:latin typeface="+mn-ea"/>
              </a:rPr>
              <a:t>　　　・</a:t>
            </a:r>
            <a:r>
              <a:rPr lang="en-US" altLang="ja-JP" sz="1600" dirty="0" smtClean="0">
                <a:latin typeface="+mn-ea"/>
              </a:rPr>
              <a:t>IR</a:t>
            </a:r>
            <a:r>
              <a:rPr lang="ja-JP" altLang="en-US" sz="1600" dirty="0" smtClean="0">
                <a:latin typeface="+mn-ea"/>
              </a:rPr>
              <a:t>予定区域（</a:t>
            </a:r>
            <a:r>
              <a:rPr lang="en-US" altLang="ja-JP" sz="1600" dirty="0" smtClean="0">
                <a:latin typeface="+mn-ea"/>
              </a:rPr>
              <a:t>49.0ha</a:t>
            </a:r>
            <a:r>
              <a:rPr lang="ja-JP" altLang="en-US" sz="1600" dirty="0" smtClean="0">
                <a:latin typeface="+mn-ea"/>
              </a:rPr>
              <a:t>：</a:t>
            </a:r>
            <a:r>
              <a:rPr lang="en-US" altLang="ja-JP" sz="1600" dirty="0" smtClean="0">
                <a:latin typeface="+mn-ea"/>
              </a:rPr>
              <a:t>120,000</a:t>
            </a:r>
            <a:r>
              <a:rPr lang="ja-JP" altLang="en-US" sz="1600" dirty="0" smtClean="0">
                <a:latin typeface="+mn-ea"/>
              </a:rPr>
              <a:t>円</a:t>
            </a:r>
            <a:r>
              <a:rPr lang="en-US" altLang="ja-JP" sz="1600" dirty="0" smtClean="0">
                <a:latin typeface="+mn-ea"/>
              </a:rPr>
              <a:t>/</a:t>
            </a:r>
            <a:r>
              <a:rPr lang="ja-JP" altLang="en-US" sz="1600" dirty="0" smtClean="0">
                <a:latin typeface="+mn-ea"/>
              </a:rPr>
              <a:t>㎡）</a:t>
            </a:r>
            <a:r>
              <a:rPr lang="ja-JP" altLang="en-US" sz="1600" dirty="0">
                <a:latin typeface="+mn-ea"/>
              </a:rPr>
              <a:t>について</a:t>
            </a:r>
            <a:r>
              <a:rPr lang="ja-JP" altLang="en-US" sz="1600" dirty="0" smtClean="0">
                <a:latin typeface="+mn-ea"/>
              </a:rPr>
              <a:t>、</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a:t>
            </a:r>
            <a:r>
              <a:rPr lang="ja-JP" altLang="en-US" sz="1600" dirty="0">
                <a:latin typeface="+mn-ea"/>
              </a:rPr>
              <a:t>に一括売却するものと</a:t>
            </a:r>
            <a:r>
              <a:rPr lang="ja-JP" altLang="en-US" sz="1600" dirty="0" smtClean="0">
                <a:latin typeface="+mn-ea"/>
              </a:rPr>
              <a:t>して計上した</a:t>
            </a:r>
            <a:r>
              <a:rPr lang="ja-JP" altLang="en-US" sz="1600" dirty="0">
                <a:latin typeface="+mn-ea"/>
              </a:rPr>
              <a:t>。</a:t>
            </a:r>
          </a:p>
          <a:p>
            <a:pPr marL="365125" indent="-365125"/>
            <a:r>
              <a:rPr lang="ja-JP" altLang="en-US" sz="1600" dirty="0">
                <a:latin typeface="+mn-ea"/>
              </a:rPr>
              <a:t>　</a:t>
            </a:r>
            <a:r>
              <a:rPr lang="ja-JP" altLang="en-US" sz="1600" dirty="0" smtClean="0">
                <a:latin typeface="+mn-ea"/>
              </a:rPr>
              <a:t>　　　・</a:t>
            </a:r>
            <a:r>
              <a:rPr lang="en-US" altLang="ja-JP" sz="1600" dirty="0">
                <a:latin typeface="+mn-ea"/>
              </a:rPr>
              <a:t>IR</a:t>
            </a:r>
            <a:r>
              <a:rPr lang="ja-JP" altLang="en-US" sz="1600" dirty="0">
                <a:latin typeface="+mn-ea"/>
              </a:rPr>
              <a:t>区域拡張予定地（売却対象として</a:t>
            </a:r>
            <a:r>
              <a:rPr lang="en-US" altLang="ja-JP" sz="1600" dirty="0">
                <a:latin typeface="+mn-ea"/>
              </a:rPr>
              <a:t>7.2ha</a:t>
            </a:r>
            <a:r>
              <a:rPr lang="ja-JP" altLang="en-US" sz="1600" dirty="0">
                <a:latin typeface="+mn-ea"/>
              </a:rPr>
              <a:t>を</a:t>
            </a:r>
            <a:r>
              <a:rPr lang="ja-JP" altLang="en-US" sz="1600" dirty="0" smtClean="0">
                <a:latin typeface="+mn-ea"/>
              </a:rPr>
              <a:t>想定：</a:t>
            </a:r>
            <a:r>
              <a:rPr lang="en-US" altLang="ja-JP" sz="1600" dirty="0" smtClean="0">
                <a:latin typeface="+mn-ea"/>
              </a:rPr>
              <a:t>120,000</a:t>
            </a:r>
            <a:r>
              <a:rPr lang="ja-JP" altLang="en-US" sz="1600" dirty="0" smtClean="0">
                <a:latin typeface="+mn-ea"/>
              </a:rPr>
              <a:t>円</a:t>
            </a:r>
            <a:r>
              <a:rPr lang="en-US" altLang="ja-JP" sz="1600" dirty="0" smtClean="0">
                <a:latin typeface="+mn-ea"/>
              </a:rPr>
              <a:t>/</a:t>
            </a:r>
            <a:r>
              <a:rPr lang="ja-JP" altLang="en-US" sz="1600" dirty="0" smtClean="0">
                <a:latin typeface="+mn-ea"/>
              </a:rPr>
              <a:t>㎡）</a:t>
            </a:r>
            <a:r>
              <a:rPr lang="ja-JP" altLang="en-US" sz="1600" dirty="0">
                <a:latin typeface="+mn-ea"/>
              </a:rPr>
              <a:t>について</a:t>
            </a:r>
            <a:r>
              <a:rPr lang="ja-JP" altLang="en-US" sz="1600" dirty="0" smtClean="0">
                <a:latin typeface="+mn-ea"/>
              </a:rPr>
              <a:t>、</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a:t>
            </a:r>
            <a:r>
              <a:rPr lang="ja-JP" altLang="en-US" sz="1600" dirty="0">
                <a:latin typeface="+mn-ea"/>
              </a:rPr>
              <a:t>から</a:t>
            </a:r>
            <a:r>
              <a:rPr lang="en-US" altLang="ja-JP" sz="1600" dirty="0" smtClean="0">
                <a:latin typeface="+mn-ea"/>
              </a:rPr>
              <a:t>2047</a:t>
            </a:r>
          </a:p>
          <a:p>
            <a:pPr marL="365125" indent="-365125"/>
            <a:r>
              <a:rPr lang="ja-JP" altLang="en-US" sz="1600" dirty="0">
                <a:latin typeface="+mn-ea"/>
              </a:rPr>
              <a:t>　</a:t>
            </a:r>
            <a:r>
              <a:rPr lang="ja-JP" altLang="en-US" sz="1600" dirty="0" smtClean="0">
                <a:latin typeface="+mn-ea"/>
              </a:rPr>
              <a:t>　　　（</a:t>
            </a:r>
            <a:r>
              <a:rPr lang="en-US" altLang="ja-JP" sz="1600" dirty="0" smtClean="0">
                <a:latin typeface="+mn-ea"/>
              </a:rPr>
              <a:t>R29</a:t>
            </a:r>
            <a:r>
              <a:rPr lang="ja-JP" altLang="en-US" sz="1600" dirty="0" smtClean="0">
                <a:latin typeface="+mn-ea"/>
              </a:rPr>
              <a:t>）年度</a:t>
            </a:r>
            <a:r>
              <a:rPr lang="ja-JP" altLang="en-US" sz="1600" dirty="0">
                <a:latin typeface="+mn-ea"/>
              </a:rPr>
              <a:t>の</a:t>
            </a:r>
            <a:r>
              <a:rPr lang="en-US" altLang="ja-JP" sz="1600" dirty="0">
                <a:latin typeface="+mn-ea"/>
              </a:rPr>
              <a:t>20</a:t>
            </a:r>
            <a:r>
              <a:rPr lang="ja-JP" altLang="en-US" sz="1600" dirty="0" smtClean="0">
                <a:latin typeface="+mn-ea"/>
              </a:rPr>
              <a:t>年間で</a:t>
            </a:r>
            <a:r>
              <a:rPr lang="ja-JP" altLang="en-US" sz="1600" dirty="0">
                <a:latin typeface="+mn-ea"/>
              </a:rPr>
              <a:t>売却するもの</a:t>
            </a:r>
            <a:r>
              <a:rPr lang="ja-JP" altLang="en-US" sz="1600" dirty="0" smtClean="0">
                <a:latin typeface="+mn-ea"/>
              </a:rPr>
              <a:t>として計上した</a:t>
            </a:r>
            <a:r>
              <a:rPr lang="ja-JP" altLang="en-US" sz="1600" dirty="0">
                <a:latin typeface="+mn-ea"/>
              </a:rPr>
              <a:t>。</a:t>
            </a:r>
          </a:p>
          <a:p>
            <a:pPr marL="365125" indent="-365125"/>
            <a:r>
              <a:rPr lang="ja-JP" altLang="en-US" sz="1600" dirty="0" smtClean="0">
                <a:latin typeface="+mn-ea"/>
              </a:rPr>
              <a:t>　　　</a:t>
            </a:r>
            <a:r>
              <a:rPr lang="en-US" altLang="ja-JP" sz="1600" dirty="0" smtClean="0">
                <a:latin typeface="+mn-ea"/>
              </a:rPr>
              <a:t>【</a:t>
            </a:r>
            <a:r>
              <a:rPr lang="ja-JP" altLang="en-US" sz="1600" dirty="0">
                <a:latin typeface="+mn-ea"/>
              </a:rPr>
              <a:t>パターン２　ＩＲ予定区域及び</a:t>
            </a:r>
            <a:r>
              <a:rPr lang="en-US" altLang="ja-JP" sz="1600" dirty="0">
                <a:latin typeface="+mn-ea"/>
              </a:rPr>
              <a:t>IR</a:t>
            </a:r>
            <a:r>
              <a:rPr lang="ja-JP" altLang="en-US" sz="1600" dirty="0">
                <a:latin typeface="+mn-ea"/>
              </a:rPr>
              <a:t>区域拡張</a:t>
            </a:r>
            <a:r>
              <a:rPr lang="ja-JP" altLang="en-US" sz="1600" dirty="0" smtClean="0">
                <a:latin typeface="+mn-ea"/>
              </a:rPr>
              <a:t>予定地を</a:t>
            </a:r>
            <a:r>
              <a:rPr lang="ja-JP" altLang="en-US" sz="1600" dirty="0">
                <a:latin typeface="+mn-ea"/>
              </a:rPr>
              <a:t>賃貸する場合</a:t>
            </a:r>
            <a:r>
              <a:rPr lang="en-US" altLang="ja-JP" sz="1600" dirty="0">
                <a:latin typeface="+mn-ea"/>
              </a:rPr>
              <a:t>】</a:t>
            </a:r>
          </a:p>
          <a:p>
            <a:pPr marL="365125" indent="-365125"/>
            <a:r>
              <a:rPr lang="ja-JP" altLang="en-US" sz="1600" dirty="0">
                <a:latin typeface="+mn-ea"/>
              </a:rPr>
              <a:t>　</a:t>
            </a:r>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IR</a:t>
            </a:r>
            <a:r>
              <a:rPr lang="ja-JP" altLang="en-US" sz="1600" dirty="0" smtClean="0">
                <a:latin typeface="+mn-ea"/>
              </a:rPr>
              <a:t>予定区域（</a:t>
            </a:r>
            <a:r>
              <a:rPr lang="en-US" altLang="ja-JP" sz="1600" dirty="0">
                <a:latin typeface="+mn-ea"/>
              </a:rPr>
              <a:t>49.0ha</a:t>
            </a:r>
            <a:r>
              <a:rPr lang="ja-JP" altLang="en-US" sz="1600" dirty="0" smtClean="0">
                <a:latin typeface="+mn-ea"/>
              </a:rPr>
              <a:t>）及び</a:t>
            </a:r>
            <a:r>
              <a:rPr lang="en-US" altLang="ja-JP" sz="1600" dirty="0" smtClean="0">
                <a:latin typeface="+mn-ea"/>
              </a:rPr>
              <a:t>IR</a:t>
            </a:r>
            <a:r>
              <a:rPr lang="ja-JP" altLang="en-US" sz="1600" dirty="0">
                <a:latin typeface="+mn-ea"/>
              </a:rPr>
              <a:t>区域拡張予定地（売却対象として</a:t>
            </a:r>
            <a:r>
              <a:rPr lang="en-US" altLang="ja-JP" sz="1600" dirty="0">
                <a:latin typeface="+mn-ea"/>
              </a:rPr>
              <a:t>7.2ha</a:t>
            </a:r>
            <a:r>
              <a:rPr lang="ja-JP" altLang="en-US" sz="1600" dirty="0">
                <a:latin typeface="+mn-ea"/>
              </a:rPr>
              <a:t>を想定</a:t>
            </a:r>
            <a:r>
              <a:rPr lang="ja-JP" altLang="en-US" sz="1600" dirty="0" smtClean="0">
                <a:latin typeface="+mn-ea"/>
              </a:rPr>
              <a:t>）ともに売却しないものとした。</a:t>
            </a:r>
            <a:endParaRPr lang="en-US" altLang="ja-JP" sz="1600" dirty="0">
              <a:latin typeface="+mn-ea"/>
            </a:endParaRPr>
          </a:p>
          <a:p>
            <a:pPr marL="365125" indent="-365125"/>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 </a:t>
            </a:r>
            <a:r>
              <a:rPr lang="en-US" altLang="ja-JP" sz="1600" dirty="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区域拡張予定地」</a:t>
            </a:r>
            <a:r>
              <a:rPr lang="ja-JP" altLang="en-US" sz="1600" dirty="0" smtClean="0">
                <a:latin typeface="+mn-ea"/>
              </a:rPr>
              <a:t>以外</a:t>
            </a:r>
            <a:endParaRPr lang="en-US" altLang="ja-JP" sz="1600" dirty="0" smtClean="0">
              <a:latin typeface="+mn-ea"/>
            </a:endParaRPr>
          </a:p>
          <a:p>
            <a:pPr marL="365125" indent="-365125"/>
            <a:r>
              <a:rPr lang="ja-JP" altLang="en-US" sz="1600" dirty="0">
                <a:latin typeface="+mn-ea"/>
              </a:rPr>
              <a:t>　</a:t>
            </a:r>
            <a:r>
              <a:rPr lang="ja-JP" altLang="en-US" sz="1600" dirty="0" smtClean="0">
                <a:latin typeface="+mn-ea"/>
              </a:rPr>
              <a:t>　　　・</a:t>
            </a:r>
            <a:r>
              <a:rPr lang="ja-JP" altLang="ja-JP" sz="1600" dirty="0" smtClean="0">
                <a:latin typeface="+mn-ea"/>
              </a:rPr>
              <a:t>商品化後</a:t>
            </a:r>
            <a:r>
              <a:rPr lang="ja-JP" altLang="en-US" sz="1600" dirty="0" smtClean="0">
                <a:latin typeface="+mn-ea"/>
              </a:rPr>
              <a:t>、</a:t>
            </a:r>
            <a:r>
              <a:rPr lang="ja-JP" altLang="ja-JP" sz="1600" dirty="0" smtClean="0">
                <a:latin typeface="+mn-ea"/>
              </a:rPr>
              <a:t>原則として</a:t>
            </a:r>
            <a:r>
              <a:rPr lang="en-US" altLang="ja-JP" sz="1600" dirty="0" smtClean="0">
                <a:latin typeface="+mn-ea"/>
              </a:rPr>
              <a:t>20</a:t>
            </a:r>
            <a:r>
              <a:rPr lang="ja-JP" altLang="ja-JP" sz="1600" dirty="0" smtClean="0">
                <a:latin typeface="+mn-ea"/>
              </a:rPr>
              <a:t>年間で売却</a:t>
            </a:r>
            <a:r>
              <a:rPr lang="ja-JP" altLang="en-US" sz="1600" dirty="0" smtClean="0">
                <a:latin typeface="+mn-ea"/>
              </a:rPr>
              <a:t>する</a:t>
            </a:r>
            <a:r>
              <a:rPr lang="ja-JP" altLang="ja-JP" sz="1600" dirty="0" smtClean="0">
                <a:latin typeface="+mn-ea"/>
              </a:rPr>
              <a:t>ものとして計上</a:t>
            </a:r>
            <a:r>
              <a:rPr lang="ja-JP" altLang="en-US" sz="1600" dirty="0" smtClean="0">
                <a:latin typeface="+mn-ea"/>
              </a:rPr>
              <a:t>した。</a:t>
            </a:r>
            <a:r>
              <a:rPr lang="ja-JP" altLang="en-US" sz="1600" dirty="0" smtClean="0">
                <a:solidFill>
                  <a:srgbClr val="FF0000"/>
                </a:solidFill>
                <a:latin typeface="+mn-ea"/>
              </a:rPr>
              <a:t>　　</a:t>
            </a:r>
            <a:endParaRPr lang="ja-JP" altLang="ja-JP" sz="1600" dirty="0">
              <a:solidFill>
                <a:srgbClr val="FF0000"/>
              </a:solidFill>
              <a:latin typeface="+mn-ea"/>
            </a:endParaRPr>
          </a:p>
        </p:txBody>
      </p:sp>
      <p:sp>
        <p:nvSpPr>
          <p:cNvPr id="13" name="テキスト ボックス 12"/>
          <p:cNvSpPr txBox="1"/>
          <p:nvPr/>
        </p:nvSpPr>
        <p:spPr>
          <a:xfrm>
            <a:off x="762987" y="4472865"/>
            <a:ext cx="11010704" cy="584775"/>
          </a:xfrm>
          <a:prstGeom prst="rect">
            <a:avLst/>
          </a:prstGeom>
          <a:solidFill>
            <a:schemeClr val="accent1">
              <a:lumMod val="40000"/>
              <a:lumOff val="60000"/>
            </a:schemeClr>
          </a:solidFill>
        </p:spPr>
        <p:txBody>
          <a:bodyPr wrap="square" rtlCol="0">
            <a:spAutoFit/>
          </a:bodyPr>
          <a:lstStyle/>
          <a:p>
            <a:r>
              <a:rPr lang="ja-JP" altLang="ja-JP" sz="1600" dirty="0" smtClean="0"/>
              <a:t>【</a:t>
            </a:r>
            <a:r>
              <a:rPr lang="en-US" altLang="ja-JP" sz="1600" dirty="0" smtClean="0"/>
              <a:t>2019</a:t>
            </a:r>
            <a:r>
              <a:rPr lang="ja-JP" altLang="en-US" sz="1600" dirty="0" smtClean="0"/>
              <a:t>年</a:t>
            </a:r>
            <a:r>
              <a:rPr lang="ja-JP" altLang="ja-JP" sz="1600" dirty="0" smtClean="0"/>
              <a:t>度</a:t>
            </a:r>
            <a:r>
              <a:rPr lang="ja-JP" altLang="en-US" sz="1600" dirty="0" smtClean="0"/>
              <a:t>以降事業終了までの</a:t>
            </a:r>
            <a:r>
              <a:rPr lang="ja-JP" altLang="ja-JP" sz="1600" dirty="0" smtClean="0"/>
              <a:t>売却</a:t>
            </a:r>
            <a:r>
              <a:rPr lang="ja-JP" altLang="en-US" sz="1600" dirty="0" smtClean="0"/>
              <a:t>可能</a:t>
            </a:r>
            <a:r>
              <a:rPr lang="ja-JP" altLang="ja-JP" sz="1600" dirty="0" smtClean="0"/>
              <a:t>面積及び売却見込額】</a:t>
            </a:r>
            <a:r>
              <a:rPr lang="en-US" altLang="ja-JP" sz="1600" dirty="0" smtClean="0"/>
              <a:t>               </a:t>
            </a:r>
            <a:r>
              <a:rPr lang="ja-JP" altLang="en-US" sz="1600" dirty="0" smtClean="0"/>
              <a:t>夢</a:t>
            </a:r>
            <a:r>
              <a:rPr lang="ja-JP" altLang="en-US" sz="1600" dirty="0"/>
              <a:t>洲</a:t>
            </a:r>
            <a:r>
              <a:rPr lang="en-US" altLang="ja-JP" sz="1600" dirty="0"/>
              <a:t>【</a:t>
            </a:r>
            <a:r>
              <a:rPr lang="ja-JP" altLang="en-US" sz="1600" dirty="0"/>
              <a:t>パターン１</a:t>
            </a:r>
            <a:r>
              <a:rPr lang="en-US" altLang="ja-JP" sz="1600" dirty="0"/>
              <a:t>】</a:t>
            </a:r>
            <a:r>
              <a:rPr lang="ja-JP" altLang="en-US" sz="1600" dirty="0" smtClean="0"/>
              <a:t>：</a:t>
            </a:r>
            <a:r>
              <a:rPr lang="en-US" altLang="ja-JP" sz="1600" dirty="0" err="1" smtClean="0"/>
              <a:t>171ha</a:t>
            </a:r>
            <a:r>
              <a:rPr lang="en-US" altLang="ja-JP" sz="1600" dirty="0" smtClean="0"/>
              <a:t>/1,478</a:t>
            </a:r>
            <a:r>
              <a:rPr lang="ja-JP" altLang="en-US" sz="1600" dirty="0"/>
              <a:t>億</a:t>
            </a:r>
            <a:r>
              <a:rPr lang="ja-JP" altLang="en-US" sz="1600" dirty="0" smtClean="0"/>
              <a:t>円</a:t>
            </a:r>
            <a:endParaRPr lang="en-US" altLang="ja-JP" sz="1600" dirty="0" smtClean="0"/>
          </a:p>
          <a:p>
            <a:r>
              <a:rPr lang="en-US" altLang="ja-JP" sz="1600" dirty="0" smtClean="0"/>
              <a:t>  </a:t>
            </a:r>
            <a:r>
              <a:rPr lang="ja-JP" altLang="ja-JP" sz="1600" dirty="0"/>
              <a:t>咲洲</a:t>
            </a:r>
            <a:r>
              <a:rPr lang="ja-JP" altLang="ja-JP" sz="1600" dirty="0" smtClean="0"/>
              <a:t>：</a:t>
            </a:r>
            <a:r>
              <a:rPr lang="en-US" altLang="ja-JP" sz="1600" dirty="0" err="1" smtClean="0"/>
              <a:t>35ha</a:t>
            </a:r>
            <a:r>
              <a:rPr lang="ja-JP" altLang="ja-JP" sz="1600" dirty="0"/>
              <a:t>／</a:t>
            </a:r>
            <a:r>
              <a:rPr lang="en-US" altLang="ja-JP" sz="1600" dirty="0" smtClean="0"/>
              <a:t>412</a:t>
            </a:r>
            <a:r>
              <a:rPr lang="ja-JP" altLang="ja-JP" sz="1600" dirty="0" smtClean="0"/>
              <a:t>億</a:t>
            </a:r>
            <a:r>
              <a:rPr lang="ja-JP" altLang="ja-JP" sz="1600" dirty="0"/>
              <a:t>円、舞洲：</a:t>
            </a:r>
            <a:r>
              <a:rPr lang="en-US" altLang="ja-JP" sz="1600" dirty="0"/>
              <a:t>18ha</a:t>
            </a:r>
            <a:r>
              <a:rPr lang="ja-JP" altLang="ja-JP" sz="1600" dirty="0"/>
              <a:t>／</a:t>
            </a:r>
            <a:r>
              <a:rPr lang="en-US" altLang="ja-JP" sz="1600" dirty="0"/>
              <a:t>120</a:t>
            </a:r>
            <a:r>
              <a:rPr lang="ja-JP" altLang="ja-JP" sz="1600" dirty="0"/>
              <a:t>億円、鶴浜：</a:t>
            </a:r>
            <a:r>
              <a:rPr lang="en-US" altLang="ja-JP" sz="1600" dirty="0"/>
              <a:t>17ha</a:t>
            </a:r>
            <a:r>
              <a:rPr lang="ja-JP" altLang="ja-JP" sz="1600" dirty="0"/>
              <a:t>／</a:t>
            </a:r>
            <a:r>
              <a:rPr lang="en-US" altLang="ja-JP" sz="1600" dirty="0"/>
              <a:t>111</a:t>
            </a:r>
            <a:r>
              <a:rPr lang="ja-JP" altLang="ja-JP" sz="1600" dirty="0"/>
              <a:t>億</a:t>
            </a:r>
            <a:r>
              <a:rPr lang="ja-JP" altLang="ja-JP" sz="1600" dirty="0" smtClean="0"/>
              <a:t>円</a:t>
            </a:r>
            <a:r>
              <a:rPr lang="ja-JP" altLang="en-US" sz="1600" dirty="0" smtClean="0"/>
              <a:t>、夢洲</a:t>
            </a:r>
            <a:r>
              <a:rPr lang="en-US" altLang="ja-JP" sz="1600" dirty="0" smtClean="0"/>
              <a:t>【</a:t>
            </a:r>
            <a:r>
              <a:rPr lang="ja-JP" altLang="en-US" sz="1600" dirty="0" smtClean="0"/>
              <a:t>パターン２</a:t>
            </a:r>
            <a:r>
              <a:rPr lang="en-US" altLang="ja-JP" sz="1600" dirty="0" smtClean="0"/>
              <a:t>】</a:t>
            </a:r>
            <a:r>
              <a:rPr lang="ja-JP" altLang="en-US" sz="1600" dirty="0" smtClean="0"/>
              <a:t>：</a:t>
            </a:r>
            <a:r>
              <a:rPr lang="en-US" altLang="ja-JP" sz="1600" dirty="0" err="1" smtClean="0"/>
              <a:t>115ha</a:t>
            </a:r>
            <a:r>
              <a:rPr lang="en-US" altLang="ja-JP" sz="1600" dirty="0" smtClean="0"/>
              <a:t>/   803</a:t>
            </a:r>
            <a:r>
              <a:rPr lang="ja-JP" altLang="en-US" sz="1600" dirty="0" smtClean="0"/>
              <a:t>億円</a:t>
            </a:r>
            <a:endParaRPr lang="en-US" altLang="ja-JP" sz="1600" dirty="0"/>
          </a:p>
        </p:txBody>
      </p:sp>
      <p:pic>
        <p:nvPicPr>
          <p:cNvPr id="4" name="図 3"/>
          <p:cNvPicPr>
            <a:picLocks noChangeAspect="1"/>
          </p:cNvPicPr>
          <p:nvPr/>
        </p:nvPicPr>
        <p:blipFill>
          <a:blip r:embed="rId3"/>
          <a:stretch>
            <a:fillRect/>
          </a:stretch>
        </p:blipFill>
        <p:spPr>
          <a:xfrm>
            <a:off x="762987" y="5441597"/>
            <a:ext cx="11010704" cy="3091875"/>
          </a:xfrm>
          <a:prstGeom prst="rect">
            <a:avLst/>
          </a:prstGeom>
        </p:spPr>
      </p:pic>
      <p:sp>
        <p:nvSpPr>
          <p:cNvPr id="2" name="テキスト ボックス 1"/>
          <p:cNvSpPr txBox="1"/>
          <p:nvPr/>
        </p:nvSpPr>
        <p:spPr>
          <a:xfrm>
            <a:off x="10640094" y="5123523"/>
            <a:ext cx="1266166" cy="307777"/>
          </a:xfrm>
          <a:prstGeom prst="rect">
            <a:avLst/>
          </a:prstGeom>
          <a:noFill/>
        </p:spPr>
        <p:txBody>
          <a:bodyPr wrap="square" rtlCol="0">
            <a:spAutoFit/>
          </a:bodyPr>
          <a:lstStyle/>
          <a:p>
            <a:r>
              <a:rPr kumimoji="1" lang="en-US" altLang="ja-JP" sz="1400" dirty="0" smtClean="0"/>
              <a:t>(</a:t>
            </a:r>
            <a:r>
              <a:rPr kumimoji="1" lang="ja-JP" altLang="en-US" sz="1400" dirty="0" smtClean="0"/>
              <a:t>単位：億円</a:t>
            </a:r>
            <a:r>
              <a:rPr kumimoji="1" lang="en-US" altLang="ja-JP" sz="1400" dirty="0" smtClean="0"/>
              <a:t>)</a:t>
            </a:r>
            <a:endParaRPr kumimoji="1" lang="ja-JP" altLang="en-US" sz="1400" dirty="0"/>
          </a:p>
        </p:txBody>
      </p:sp>
    </p:spTree>
    <p:extLst>
      <p:ext uri="{BB962C8B-B14F-4D97-AF65-F5344CB8AC3E}">
        <p14:creationId xmlns:p14="http://schemas.microsoft.com/office/powerpoint/2010/main" val="66500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2" y="404220"/>
            <a:ext cx="11852693" cy="6370975"/>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土地賃貸料収益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埠頭用地：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a:latin typeface="+mn-ea"/>
              </a:rPr>
              <a:t>）年度予算</a:t>
            </a:r>
            <a:r>
              <a:rPr lang="ja-JP" altLang="en-US" sz="1600" dirty="0" smtClean="0">
                <a:latin typeface="+mn-ea"/>
              </a:rPr>
              <a:t>と同様の収益が継続するものとして見込む</a:t>
            </a:r>
            <a:r>
              <a:rPr lang="ja-JP" altLang="en-US" sz="1600" dirty="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事業用定期借地：現状の事業用定期借地設定契約における収益</a:t>
            </a:r>
            <a:r>
              <a:rPr lang="ja-JP" altLang="en-US" sz="1600" dirty="0">
                <a:latin typeface="+mn-ea"/>
              </a:rPr>
              <a:t>を見込む。ただし、 </a:t>
            </a:r>
            <a:r>
              <a:rPr lang="ja-JP" altLang="en-US" sz="1600" dirty="0" smtClean="0">
                <a:latin typeface="+mn-ea"/>
              </a:rPr>
              <a:t>契約期間満了により契約が</a:t>
            </a:r>
            <a:r>
              <a:rPr lang="ja-JP" altLang="en-US" sz="1600" dirty="0">
                <a:latin typeface="+mn-ea"/>
              </a:rPr>
              <a:t>終了する土地については</a:t>
            </a:r>
            <a:r>
              <a:rPr lang="ja-JP" altLang="en-US" sz="1600" dirty="0" smtClean="0">
                <a:latin typeface="+mn-ea"/>
              </a:rPr>
              <a:t>、 </a:t>
            </a:r>
            <a:r>
              <a:rPr lang="ja-JP" altLang="en-US" sz="1600" dirty="0">
                <a:latin typeface="+mn-ea"/>
              </a:rPr>
              <a:t>商品化</a:t>
            </a:r>
            <a:r>
              <a:rPr lang="ja-JP" altLang="en-US" sz="1600" dirty="0" smtClean="0">
                <a:latin typeface="+mn-ea"/>
              </a:rPr>
              <a:t>期間（</a:t>
            </a:r>
            <a:r>
              <a:rPr lang="en-US" altLang="ja-JP" sz="1600" dirty="0" smtClean="0">
                <a:latin typeface="+mn-ea"/>
              </a:rPr>
              <a:t>1</a:t>
            </a:r>
            <a:r>
              <a:rPr lang="ja-JP" altLang="en-US" sz="1600" dirty="0" smtClean="0">
                <a:latin typeface="+mn-ea"/>
              </a:rPr>
              <a:t>年）を</a:t>
            </a:r>
            <a:r>
              <a:rPr lang="ja-JP" altLang="en-US" sz="1600" dirty="0">
                <a:latin typeface="+mn-ea"/>
              </a:rPr>
              <a:t>経て、原則として</a:t>
            </a:r>
            <a:r>
              <a:rPr lang="en-US" altLang="ja-JP" sz="1600" dirty="0">
                <a:latin typeface="+mn-ea"/>
              </a:rPr>
              <a:t>20</a:t>
            </a:r>
            <a:r>
              <a:rPr lang="ja-JP" altLang="en-US" sz="1600" dirty="0">
                <a:latin typeface="+mn-ea"/>
              </a:rPr>
              <a:t>年間で売却するものとする</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その他賃貸地：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smtClean="0">
                <a:latin typeface="+mn-ea"/>
              </a:rPr>
              <a:t>）</a:t>
            </a:r>
            <a:r>
              <a:rPr lang="ja-JP" altLang="en-US" sz="1600" dirty="0">
                <a:latin typeface="+mn-ea"/>
              </a:rPr>
              <a:t>年度予算と同様の収益が継続するものとして見込む。</a:t>
            </a:r>
          </a:p>
          <a:p>
            <a:pPr marL="778200" lvl="1" indent="-285750">
              <a:lnSpc>
                <a:spcPct val="150000"/>
              </a:lnSpc>
              <a:buFont typeface="Wingdings" panose="05000000000000000000" pitchFamily="2" charset="2"/>
              <a:buChar char="Ø"/>
            </a:pPr>
            <a:r>
              <a:rPr lang="en-US" altLang="ja-JP" sz="1600" dirty="0" smtClean="0">
                <a:latin typeface="+mn-ea"/>
              </a:rPr>
              <a:t>IR</a:t>
            </a:r>
            <a:r>
              <a:rPr lang="ja-JP" altLang="en-US" sz="1600" dirty="0" smtClean="0">
                <a:latin typeface="+mn-ea"/>
              </a:rPr>
              <a:t>予定区域については、パターン１の場合は賃貸料収益を見込まず、パターン２の場合は、</a:t>
            </a:r>
            <a:r>
              <a:rPr lang="en-US" altLang="ja-JP" sz="1600" dirty="0" smtClean="0">
                <a:latin typeface="+mn-ea"/>
              </a:rPr>
              <a:t>IR</a:t>
            </a:r>
            <a:r>
              <a:rPr lang="ja-JP" altLang="en-US" sz="1600" dirty="0" smtClean="0">
                <a:latin typeface="+mn-ea"/>
              </a:rPr>
              <a:t>予定</a:t>
            </a:r>
            <a:r>
              <a:rPr lang="ja-JP" altLang="en-US" sz="1600" dirty="0">
                <a:latin typeface="+mn-ea"/>
              </a:rPr>
              <a:t>区域</a:t>
            </a:r>
            <a:r>
              <a:rPr lang="ja-JP" altLang="en-US" sz="1600" dirty="0" smtClean="0">
                <a:latin typeface="+mn-ea"/>
              </a:rPr>
              <a:t>（</a:t>
            </a:r>
            <a:r>
              <a:rPr lang="en-US" altLang="ja-JP" sz="1600" dirty="0" smtClean="0">
                <a:latin typeface="+mn-ea"/>
              </a:rPr>
              <a:t>49.0ha</a:t>
            </a:r>
            <a:r>
              <a:rPr lang="ja-JP" altLang="en-US" sz="1600" dirty="0" smtClean="0">
                <a:latin typeface="+mn-ea"/>
              </a:rPr>
              <a:t>：</a:t>
            </a:r>
            <a:r>
              <a:rPr lang="en-US" altLang="ja-JP" sz="1600" dirty="0" smtClean="0">
                <a:latin typeface="+mn-ea"/>
              </a:rPr>
              <a:t>435</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）年度から、</a:t>
            </a:r>
            <a:r>
              <a:rPr lang="en-US" altLang="ja-JP" sz="1600" dirty="0">
                <a:latin typeface="+mn-ea"/>
              </a:rPr>
              <a:t>IR</a:t>
            </a:r>
            <a:r>
              <a:rPr lang="ja-JP" altLang="en-US" sz="1600" dirty="0">
                <a:latin typeface="+mn-ea"/>
              </a:rPr>
              <a:t>区域拡張予定地（</a:t>
            </a:r>
            <a:r>
              <a:rPr lang="en-US" altLang="ja-JP" sz="1600" dirty="0" smtClean="0">
                <a:latin typeface="+mn-ea"/>
              </a:rPr>
              <a:t>7.2ha</a:t>
            </a:r>
            <a:r>
              <a:rPr lang="ja-JP" altLang="en-US" sz="1600" dirty="0" smtClean="0">
                <a:latin typeface="+mn-ea"/>
              </a:rPr>
              <a:t>：</a:t>
            </a:r>
            <a:r>
              <a:rPr lang="en-US" altLang="ja-JP" sz="1600" dirty="0" smtClean="0">
                <a:latin typeface="+mn-ea"/>
              </a:rPr>
              <a:t>435</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）年度から事業用定期借地権設定契約の</a:t>
            </a:r>
            <a:r>
              <a:rPr lang="ja-JP" altLang="en-US" sz="1600" dirty="0">
                <a:latin typeface="+mn-ea"/>
              </a:rPr>
              <a:t>賃貸</a:t>
            </a:r>
            <a:r>
              <a:rPr lang="ja-JP" altLang="en-US" sz="1600" dirty="0" smtClean="0">
                <a:latin typeface="+mn-ea"/>
              </a:rPr>
              <a:t>開始を見込む。</a:t>
            </a:r>
            <a:endParaRPr lang="ja-JP" altLang="en-US" sz="1600" dirty="0">
              <a:latin typeface="+mn-ea"/>
            </a:endParaRPr>
          </a:p>
          <a:p>
            <a:pPr lvl="1">
              <a:lnSpc>
                <a:spcPct val="150000"/>
              </a:lnSpc>
            </a:pPr>
            <a:endParaRPr lang="en-US" altLang="ja-JP" sz="1600" b="1" u="sng" dirty="0" smtClean="0">
              <a:latin typeface="+mn-ea"/>
            </a:endParaRPr>
          </a:p>
          <a:p>
            <a:pPr lvl="1">
              <a:lnSpc>
                <a:spcPct val="150000"/>
              </a:lnSpc>
            </a:pPr>
            <a:r>
              <a:rPr lang="ja-JP" altLang="en-US" sz="1600" b="1" u="sng" dirty="0" smtClean="0">
                <a:latin typeface="+mn-ea"/>
              </a:rPr>
              <a:t>その他営業収益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売却地から発生する建設発生土の受入に伴う収入を土地売却計画に基づき見込む。</a:t>
            </a:r>
            <a:endParaRPr lang="en-US" altLang="ja-JP" sz="1600" dirty="0" smtClean="0">
              <a:latin typeface="+mn-ea"/>
            </a:endParaRPr>
          </a:p>
          <a:p>
            <a:pPr lvl="1">
              <a:lnSpc>
                <a:spcPct val="150000"/>
              </a:lnSpc>
            </a:pPr>
            <a:endParaRPr lang="en-US" altLang="ja-JP" sz="1600" dirty="0" smtClean="0">
              <a:latin typeface="+mn-ea"/>
            </a:endParaRPr>
          </a:p>
          <a:p>
            <a:pPr lvl="1">
              <a:lnSpc>
                <a:spcPct val="150000"/>
              </a:lnSpc>
            </a:pPr>
            <a:r>
              <a:rPr lang="ja-JP" altLang="en-US" sz="1600" b="1" u="sng" dirty="0" smtClean="0">
                <a:latin typeface="+mn-ea"/>
              </a:rPr>
              <a:t>大阪港振興基金繰入</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累積資金不足が見込まれる年度に、財源として基金の取り崩しを見込む。（今回の長期収支見込みにおいては取り崩しを予定していない。）</a:t>
            </a:r>
            <a:endParaRPr lang="en-US" altLang="ja-JP" sz="1600" dirty="0" smtClean="0">
              <a:latin typeface="+mn-ea"/>
            </a:endParaRPr>
          </a:p>
          <a:p>
            <a:pPr marL="1270650" lvl="2" indent="-285750">
              <a:lnSpc>
                <a:spcPct val="150000"/>
              </a:lnSpc>
              <a:buFont typeface="ＭＳ 明朝" panose="02020609040205080304" pitchFamily="17" charset="-128"/>
              <a:buChar char="※"/>
            </a:pPr>
            <a:r>
              <a:rPr lang="en-US" altLang="ja-JP" sz="1600" dirty="0" smtClean="0">
                <a:latin typeface="+mn-ea"/>
              </a:rPr>
              <a:t>2019</a:t>
            </a:r>
            <a:r>
              <a:rPr lang="ja-JP" altLang="en-US" sz="1600" dirty="0" smtClean="0">
                <a:latin typeface="+mn-ea"/>
              </a:rPr>
              <a:t>（</a:t>
            </a:r>
            <a:r>
              <a:rPr lang="en-US" altLang="ja-JP" sz="1600" dirty="0" smtClean="0">
                <a:latin typeface="+mn-ea"/>
              </a:rPr>
              <a:t>H31</a:t>
            </a:r>
            <a:r>
              <a:rPr lang="ja-JP" altLang="en-US" sz="1600" dirty="0" smtClean="0">
                <a:latin typeface="+mn-ea"/>
              </a:rPr>
              <a:t>）</a:t>
            </a:r>
            <a:r>
              <a:rPr lang="ja-JP" altLang="en-US" sz="1600" dirty="0">
                <a:latin typeface="+mn-ea"/>
              </a:rPr>
              <a:t>年</a:t>
            </a:r>
            <a:r>
              <a:rPr lang="en-US" altLang="ja-JP" sz="1600" dirty="0" smtClean="0">
                <a:latin typeface="+mn-ea"/>
              </a:rPr>
              <a:t>3</a:t>
            </a:r>
            <a:r>
              <a:rPr lang="ja-JP" altLang="en-US" sz="1600" dirty="0" smtClean="0">
                <a:latin typeface="+mn-ea"/>
              </a:rPr>
              <a:t>月末残高：約</a:t>
            </a:r>
            <a:r>
              <a:rPr lang="en-US" altLang="ja-JP" sz="1600" dirty="0" smtClean="0">
                <a:latin typeface="+mn-ea"/>
              </a:rPr>
              <a:t>62</a:t>
            </a:r>
            <a:r>
              <a:rPr lang="ja-JP" altLang="en-US" sz="1600" dirty="0" smtClean="0">
                <a:latin typeface="+mn-ea"/>
              </a:rPr>
              <a:t>億円</a:t>
            </a:r>
            <a:endParaRPr lang="en-US" altLang="ja-JP" sz="1600"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14</a:t>
            </a:fld>
            <a:endParaRPr lang="ja-JP" altLang="en-US"/>
          </a:p>
        </p:txBody>
      </p:sp>
    </p:spTree>
    <p:extLst>
      <p:ext uri="{BB962C8B-B14F-4D97-AF65-F5344CB8AC3E}">
        <p14:creationId xmlns:p14="http://schemas.microsoft.com/office/powerpoint/2010/main" val="424965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3" name="フリーフォーム 22"/>
            <p:cNvSpPr/>
            <p:nvPr/>
          </p:nvSpPr>
          <p:spPr>
            <a:xfrm>
              <a:off x="5362965" y="1451769"/>
              <a:ext cx="287758" cy="112545"/>
            </a:xfrm>
            <a:custGeom>
              <a:avLst/>
              <a:gdLst>
                <a:gd name="connsiteX0" fmla="*/ 0 w 518948"/>
                <a:gd name="connsiteY0" fmla="*/ 78828 h 210207"/>
                <a:gd name="connsiteX1" fmla="*/ 420413 w 518948"/>
                <a:gd name="connsiteY1" fmla="*/ 0 h 210207"/>
                <a:gd name="connsiteX2" fmla="*/ 518948 w 518948"/>
                <a:gd name="connsiteY2" fmla="*/ 131379 h 210207"/>
                <a:gd name="connsiteX3" fmla="*/ 98534 w 518948"/>
                <a:gd name="connsiteY3" fmla="*/ 210207 h 210207"/>
                <a:gd name="connsiteX4" fmla="*/ 0 w 518948"/>
                <a:gd name="connsiteY4" fmla="*/ 78828 h 210207"/>
                <a:gd name="connsiteX0" fmla="*/ 0 w 518948"/>
                <a:gd name="connsiteY0" fmla="*/ 78828 h 236945"/>
                <a:gd name="connsiteX1" fmla="*/ 420413 w 518948"/>
                <a:gd name="connsiteY1" fmla="*/ 0 h 236945"/>
                <a:gd name="connsiteX2" fmla="*/ 518948 w 518948"/>
                <a:gd name="connsiteY2" fmla="*/ 131379 h 236945"/>
                <a:gd name="connsiteX3" fmla="*/ 109619 w 518948"/>
                <a:gd name="connsiteY3" fmla="*/ 236945 h 236945"/>
                <a:gd name="connsiteX4" fmla="*/ 0 w 518948"/>
                <a:gd name="connsiteY4" fmla="*/ 78828 h 236945"/>
                <a:gd name="connsiteX0" fmla="*/ 0 w 502321"/>
                <a:gd name="connsiteY0" fmla="*/ 98881 h 236945"/>
                <a:gd name="connsiteX1" fmla="*/ 403786 w 502321"/>
                <a:gd name="connsiteY1" fmla="*/ 0 h 236945"/>
                <a:gd name="connsiteX2" fmla="*/ 502321 w 502321"/>
                <a:gd name="connsiteY2" fmla="*/ 131379 h 236945"/>
                <a:gd name="connsiteX3" fmla="*/ 92992 w 502321"/>
                <a:gd name="connsiteY3" fmla="*/ 236945 h 236945"/>
                <a:gd name="connsiteX4" fmla="*/ 0 w 502321"/>
                <a:gd name="connsiteY4" fmla="*/ 98881 h 23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21" h="236945">
                  <a:moveTo>
                    <a:pt x="0" y="98881"/>
                  </a:moveTo>
                  <a:lnTo>
                    <a:pt x="403786" y="0"/>
                  </a:lnTo>
                  <a:lnTo>
                    <a:pt x="502321" y="131379"/>
                  </a:lnTo>
                  <a:lnTo>
                    <a:pt x="92992" y="236945"/>
                  </a:lnTo>
                  <a:lnTo>
                    <a:pt x="0" y="988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1" name="フリーフォーム 30"/>
            <p:cNvSpPr/>
            <p:nvPr/>
          </p:nvSpPr>
          <p:spPr>
            <a:xfrm>
              <a:off x="8054902" y="3742461"/>
              <a:ext cx="200296" cy="247464"/>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2" name="フリーフォーム 31"/>
            <p:cNvSpPr/>
            <p:nvPr/>
          </p:nvSpPr>
          <p:spPr>
            <a:xfrm>
              <a:off x="10741270" y="6719388"/>
              <a:ext cx="871245" cy="849127"/>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02" h="1604859">
                  <a:moveTo>
                    <a:pt x="585446" y="567144"/>
                  </a:moveTo>
                  <a:lnTo>
                    <a:pt x="593334" y="0"/>
                  </a:lnTo>
                  <a:lnTo>
                    <a:pt x="1560002" y="240365"/>
                  </a:lnTo>
                  <a:lnTo>
                    <a:pt x="1412986" y="1604859"/>
                  </a:lnTo>
                  <a:lnTo>
                    <a:pt x="1091014" y="1586067"/>
                  </a:lnTo>
                  <a:lnTo>
                    <a:pt x="0" y="565861"/>
                  </a:lnTo>
                  <a:lnTo>
                    <a:pt x="585446" y="56714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33" name="フリーフォーム 32"/>
            <p:cNvSpPr/>
            <p:nvPr/>
          </p:nvSpPr>
          <p:spPr>
            <a:xfrm>
              <a:off x="9408431" y="5575754"/>
              <a:ext cx="703513" cy="52896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45398 w 189873"/>
                <a:gd name="connsiteY5" fmla="*/ 73929 h 220785"/>
                <a:gd name="connsiteX6" fmla="*/ 127790 w 189873"/>
                <a:gd name="connsiteY6" fmla="*/ 16802 h 220785"/>
                <a:gd name="connsiteX7" fmla="*/ 110182 w 189873"/>
                <a:gd name="connsiteY7" fmla="*/ 22403 h 220785"/>
                <a:gd name="connsiteX8" fmla="*/ 103581 w 189873"/>
                <a:gd name="connsiteY8" fmla="*/ 0 h 220785"/>
                <a:gd name="connsiteX9" fmla="*/ 0 w 189873"/>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74266 w 189873"/>
                <a:gd name="connsiteY5" fmla="*/ 110312 h 220785"/>
                <a:gd name="connsiteX6" fmla="*/ 145398 w 189873"/>
                <a:gd name="connsiteY6" fmla="*/ 73929 h 220785"/>
                <a:gd name="connsiteX7" fmla="*/ 127790 w 189873"/>
                <a:gd name="connsiteY7" fmla="*/ 16802 h 220785"/>
                <a:gd name="connsiteX8" fmla="*/ 110182 w 189873"/>
                <a:gd name="connsiteY8" fmla="*/ 22403 h 220785"/>
                <a:gd name="connsiteX9" fmla="*/ 103581 w 189873"/>
                <a:gd name="connsiteY9" fmla="*/ 0 h 220785"/>
                <a:gd name="connsiteX10" fmla="*/ 0 w 189873"/>
                <a:gd name="connsiteY10" fmla="*/ 33977 h 220785"/>
                <a:gd name="connsiteX0" fmla="*/ 0 w 177991"/>
                <a:gd name="connsiteY0" fmla="*/ 33977 h 220785"/>
                <a:gd name="connsiteX1" fmla="*/ 63302 w 177991"/>
                <a:gd name="connsiteY1" fmla="*/ 213110 h 220785"/>
                <a:gd name="connsiteX2" fmla="*/ 94080 w 177991"/>
                <a:gd name="connsiteY2" fmla="*/ 220785 h 220785"/>
                <a:gd name="connsiteX3" fmla="*/ 177991 w 177991"/>
                <a:gd name="connsiteY3" fmla="*/ 135117 h 220785"/>
                <a:gd name="connsiteX4" fmla="*/ 165521 w 177991"/>
                <a:gd name="connsiteY4" fmla="*/ 68328 h 220785"/>
                <a:gd name="connsiteX5" fmla="*/ 174266 w 177991"/>
                <a:gd name="connsiteY5" fmla="*/ 110312 h 220785"/>
                <a:gd name="connsiteX6" fmla="*/ 145398 w 177991"/>
                <a:gd name="connsiteY6" fmla="*/ 73929 h 220785"/>
                <a:gd name="connsiteX7" fmla="*/ 127790 w 177991"/>
                <a:gd name="connsiteY7" fmla="*/ 16802 h 220785"/>
                <a:gd name="connsiteX8" fmla="*/ 110182 w 177991"/>
                <a:gd name="connsiteY8" fmla="*/ 22403 h 220785"/>
                <a:gd name="connsiteX9" fmla="*/ 103581 w 177991"/>
                <a:gd name="connsiteY9" fmla="*/ 0 h 220785"/>
                <a:gd name="connsiteX10" fmla="*/ 0 w 177991"/>
                <a:gd name="connsiteY10" fmla="*/ 33977 h 220785"/>
                <a:gd name="connsiteX0" fmla="*/ 0 w 186148"/>
                <a:gd name="connsiteY0" fmla="*/ 33977 h 220785"/>
                <a:gd name="connsiteX1" fmla="*/ 63302 w 186148"/>
                <a:gd name="connsiteY1" fmla="*/ 213110 h 220785"/>
                <a:gd name="connsiteX2" fmla="*/ 94080 w 186148"/>
                <a:gd name="connsiteY2" fmla="*/ 220785 h 220785"/>
                <a:gd name="connsiteX3" fmla="*/ 177991 w 186148"/>
                <a:gd name="connsiteY3" fmla="*/ 135117 h 220785"/>
                <a:gd name="connsiteX4" fmla="*/ 186148 w 186148"/>
                <a:gd name="connsiteY4" fmla="*/ 126451 h 220785"/>
                <a:gd name="connsiteX5" fmla="*/ 165521 w 186148"/>
                <a:gd name="connsiteY5" fmla="*/ 68328 h 220785"/>
                <a:gd name="connsiteX6" fmla="*/ 174266 w 186148"/>
                <a:gd name="connsiteY6" fmla="*/ 110312 h 220785"/>
                <a:gd name="connsiteX7" fmla="*/ 145398 w 186148"/>
                <a:gd name="connsiteY7" fmla="*/ 73929 h 220785"/>
                <a:gd name="connsiteX8" fmla="*/ 127790 w 186148"/>
                <a:gd name="connsiteY8" fmla="*/ 16802 h 220785"/>
                <a:gd name="connsiteX9" fmla="*/ 110182 w 186148"/>
                <a:gd name="connsiteY9" fmla="*/ 22403 h 220785"/>
                <a:gd name="connsiteX10" fmla="*/ 103581 w 186148"/>
                <a:gd name="connsiteY10" fmla="*/ 0 h 220785"/>
                <a:gd name="connsiteX11" fmla="*/ 0 w 186148"/>
                <a:gd name="connsiteY11" fmla="*/ 33977 h 220785"/>
                <a:gd name="connsiteX0" fmla="*/ 0 w 290116"/>
                <a:gd name="connsiteY0" fmla="*/ 33977 h 220785"/>
                <a:gd name="connsiteX1" fmla="*/ 63302 w 290116"/>
                <a:gd name="connsiteY1" fmla="*/ 213110 h 220785"/>
                <a:gd name="connsiteX2" fmla="*/ 94080 w 290116"/>
                <a:gd name="connsiteY2" fmla="*/ 220785 h 220785"/>
                <a:gd name="connsiteX3" fmla="*/ 177991 w 290116"/>
                <a:gd name="connsiteY3" fmla="*/ 135117 h 220785"/>
                <a:gd name="connsiteX4" fmla="*/ 186148 w 290116"/>
                <a:gd name="connsiteY4" fmla="*/ 126451 h 220785"/>
                <a:gd name="connsiteX5" fmla="*/ 165521 w 290116"/>
                <a:gd name="connsiteY5" fmla="*/ 68328 h 220785"/>
                <a:gd name="connsiteX6" fmla="*/ 290116 w 290116"/>
                <a:gd name="connsiteY6" fmla="*/ 43069 h 220785"/>
                <a:gd name="connsiteX7" fmla="*/ 145398 w 290116"/>
                <a:gd name="connsiteY7" fmla="*/ 73929 h 220785"/>
                <a:gd name="connsiteX8" fmla="*/ 127790 w 290116"/>
                <a:gd name="connsiteY8" fmla="*/ 16802 h 220785"/>
                <a:gd name="connsiteX9" fmla="*/ 110182 w 290116"/>
                <a:gd name="connsiteY9" fmla="*/ 22403 h 220785"/>
                <a:gd name="connsiteX10" fmla="*/ 103581 w 290116"/>
                <a:gd name="connsiteY10" fmla="*/ 0 h 220785"/>
                <a:gd name="connsiteX11" fmla="*/ 0 w 290116"/>
                <a:gd name="connsiteY11" fmla="*/ 33977 h 220785"/>
                <a:gd name="connsiteX0" fmla="*/ 0 w 296057"/>
                <a:gd name="connsiteY0" fmla="*/ 33977 h 220785"/>
                <a:gd name="connsiteX1" fmla="*/ 63302 w 296057"/>
                <a:gd name="connsiteY1" fmla="*/ 213110 h 220785"/>
                <a:gd name="connsiteX2" fmla="*/ 94080 w 296057"/>
                <a:gd name="connsiteY2" fmla="*/ 220785 h 220785"/>
                <a:gd name="connsiteX3" fmla="*/ 177991 w 296057"/>
                <a:gd name="connsiteY3" fmla="*/ 135117 h 220785"/>
                <a:gd name="connsiteX4" fmla="*/ 296057 w 296057"/>
                <a:gd name="connsiteY4" fmla="*/ 99554 h 220785"/>
                <a:gd name="connsiteX5" fmla="*/ 165521 w 296057"/>
                <a:gd name="connsiteY5" fmla="*/ 68328 h 220785"/>
                <a:gd name="connsiteX6" fmla="*/ 290116 w 296057"/>
                <a:gd name="connsiteY6" fmla="*/ 43069 h 220785"/>
                <a:gd name="connsiteX7" fmla="*/ 145398 w 296057"/>
                <a:gd name="connsiteY7" fmla="*/ 73929 h 220785"/>
                <a:gd name="connsiteX8" fmla="*/ 127790 w 296057"/>
                <a:gd name="connsiteY8" fmla="*/ 16802 h 220785"/>
                <a:gd name="connsiteX9" fmla="*/ 110182 w 296057"/>
                <a:gd name="connsiteY9" fmla="*/ 22403 h 220785"/>
                <a:gd name="connsiteX10" fmla="*/ 103581 w 296057"/>
                <a:gd name="connsiteY10" fmla="*/ 0 h 220785"/>
                <a:gd name="connsiteX11" fmla="*/ 0 w 296057"/>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165521 w 334674"/>
                <a:gd name="connsiteY5" fmla="*/ 68328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08105 w 334674"/>
                <a:gd name="connsiteY5" fmla="*/ 8446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16851"/>
                <a:gd name="connsiteY0" fmla="*/ 33977 h 220785"/>
                <a:gd name="connsiteX1" fmla="*/ 63302 w 316851"/>
                <a:gd name="connsiteY1" fmla="*/ 213110 h 220785"/>
                <a:gd name="connsiteX2" fmla="*/ 94080 w 316851"/>
                <a:gd name="connsiteY2" fmla="*/ 220785 h 220785"/>
                <a:gd name="connsiteX3" fmla="*/ 177991 w 316851"/>
                <a:gd name="connsiteY3" fmla="*/ 135117 h 220785"/>
                <a:gd name="connsiteX4" fmla="*/ 316851 w 316851"/>
                <a:gd name="connsiteY4" fmla="*/ 96864 h 220785"/>
                <a:gd name="connsiteX5" fmla="*/ 308105 w 316851"/>
                <a:gd name="connsiteY5" fmla="*/ 84466 h 220785"/>
                <a:gd name="connsiteX6" fmla="*/ 177237 w 316851"/>
                <a:gd name="connsiteY6" fmla="*/ 118381 h 220785"/>
                <a:gd name="connsiteX7" fmla="*/ 145398 w 316851"/>
                <a:gd name="connsiteY7" fmla="*/ 73929 h 220785"/>
                <a:gd name="connsiteX8" fmla="*/ 127790 w 316851"/>
                <a:gd name="connsiteY8" fmla="*/ 16802 h 220785"/>
                <a:gd name="connsiteX9" fmla="*/ 110182 w 316851"/>
                <a:gd name="connsiteY9" fmla="*/ 22403 h 220785"/>
                <a:gd name="connsiteX10" fmla="*/ 103581 w 316851"/>
                <a:gd name="connsiteY10" fmla="*/ 0 h 220785"/>
                <a:gd name="connsiteX11" fmla="*/ 0 w 316851"/>
                <a:gd name="connsiteY11" fmla="*/ 33977 h 220785"/>
                <a:gd name="connsiteX0" fmla="*/ 0 w 321212"/>
                <a:gd name="connsiteY0" fmla="*/ 33977 h 220785"/>
                <a:gd name="connsiteX1" fmla="*/ 63302 w 321212"/>
                <a:gd name="connsiteY1" fmla="*/ 213110 h 220785"/>
                <a:gd name="connsiteX2" fmla="*/ 94080 w 321212"/>
                <a:gd name="connsiteY2" fmla="*/ 220785 h 220785"/>
                <a:gd name="connsiteX3" fmla="*/ 177991 w 321212"/>
                <a:gd name="connsiteY3" fmla="*/ 135117 h 220785"/>
                <a:gd name="connsiteX4" fmla="*/ 316851 w 321212"/>
                <a:gd name="connsiteY4" fmla="*/ 96864 h 220785"/>
                <a:gd name="connsiteX5" fmla="*/ 321212 w 321212"/>
                <a:gd name="connsiteY5" fmla="*/ 81750 h 220785"/>
                <a:gd name="connsiteX6" fmla="*/ 177237 w 321212"/>
                <a:gd name="connsiteY6" fmla="*/ 118381 h 220785"/>
                <a:gd name="connsiteX7" fmla="*/ 145398 w 321212"/>
                <a:gd name="connsiteY7" fmla="*/ 73929 h 220785"/>
                <a:gd name="connsiteX8" fmla="*/ 127790 w 321212"/>
                <a:gd name="connsiteY8" fmla="*/ 16802 h 220785"/>
                <a:gd name="connsiteX9" fmla="*/ 110182 w 321212"/>
                <a:gd name="connsiteY9" fmla="*/ 22403 h 220785"/>
                <a:gd name="connsiteX10" fmla="*/ 103581 w 321212"/>
                <a:gd name="connsiteY10" fmla="*/ 0 h 220785"/>
                <a:gd name="connsiteX11" fmla="*/ 0 w 321212"/>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77991 w 322676"/>
                <a:gd name="connsiteY3" fmla="*/ 135117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3501"/>
                <a:gd name="connsiteX1" fmla="*/ 63302 w 322676"/>
                <a:gd name="connsiteY1" fmla="*/ 213110 h 223501"/>
                <a:gd name="connsiteX2" fmla="*/ 95536 w 322676"/>
                <a:gd name="connsiteY2" fmla="*/ 223501 h 223501"/>
                <a:gd name="connsiteX3" fmla="*/ 169253 w 322676"/>
                <a:gd name="connsiteY3" fmla="*/ 141906 h 223501"/>
                <a:gd name="connsiteX4" fmla="*/ 322676 w 322676"/>
                <a:gd name="connsiteY4" fmla="*/ 95506 h 223501"/>
                <a:gd name="connsiteX5" fmla="*/ 321212 w 322676"/>
                <a:gd name="connsiteY5" fmla="*/ 81750 h 223501"/>
                <a:gd name="connsiteX6" fmla="*/ 177237 w 322676"/>
                <a:gd name="connsiteY6" fmla="*/ 118381 h 223501"/>
                <a:gd name="connsiteX7" fmla="*/ 145398 w 322676"/>
                <a:gd name="connsiteY7" fmla="*/ 73929 h 223501"/>
                <a:gd name="connsiteX8" fmla="*/ 127790 w 322676"/>
                <a:gd name="connsiteY8" fmla="*/ 16802 h 223501"/>
                <a:gd name="connsiteX9" fmla="*/ 110182 w 322676"/>
                <a:gd name="connsiteY9" fmla="*/ 22403 h 223501"/>
                <a:gd name="connsiteX10" fmla="*/ 103581 w 322676"/>
                <a:gd name="connsiteY10" fmla="*/ 0 h 223501"/>
                <a:gd name="connsiteX11" fmla="*/ 0 w 322676"/>
                <a:gd name="connsiteY11" fmla="*/ 33977 h 223501"/>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676" h="226217">
                  <a:moveTo>
                    <a:pt x="0" y="33977"/>
                  </a:moveTo>
                  <a:lnTo>
                    <a:pt x="63302" y="213110"/>
                  </a:lnTo>
                  <a:lnTo>
                    <a:pt x="91167" y="226217"/>
                  </a:lnTo>
                  <a:cubicBezTo>
                    <a:pt x="135200" y="168518"/>
                    <a:pt x="129148" y="167214"/>
                    <a:pt x="169253" y="141906"/>
                  </a:cubicBezTo>
                  <a:lnTo>
                    <a:pt x="322676" y="95506"/>
                  </a:lnTo>
                  <a:lnTo>
                    <a:pt x="321212" y="81750"/>
                  </a:lnTo>
                  <a:lnTo>
                    <a:pt x="177237" y="118381"/>
                  </a:lnTo>
                  <a:lnTo>
                    <a:pt x="145398" y="73929"/>
                  </a:lnTo>
                  <a:lnTo>
                    <a:pt x="127790" y="16802"/>
                  </a:lnTo>
                  <a:lnTo>
                    <a:pt x="110182" y="22403"/>
                  </a:lnTo>
                  <a:lnTo>
                    <a:pt x="103581" y="0"/>
                  </a:lnTo>
                  <a:lnTo>
                    <a:pt x="0" y="33977"/>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34" name="フリーフォーム 33"/>
            <p:cNvSpPr/>
            <p:nvPr/>
          </p:nvSpPr>
          <p:spPr>
            <a:xfrm>
              <a:off x="9626803" y="5894876"/>
              <a:ext cx="478871" cy="373027"/>
            </a:xfrm>
            <a:custGeom>
              <a:avLst/>
              <a:gdLst>
                <a:gd name="connsiteX0" fmla="*/ 0 w 226219"/>
                <a:gd name="connsiteY0" fmla="*/ 104775 h 178594"/>
                <a:gd name="connsiteX1" fmla="*/ 30956 w 226219"/>
                <a:gd name="connsiteY1" fmla="*/ 40481 h 178594"/>
                <a:gd name="connsiteX2" fmla="*/ 50006 w 226219"/>
                <a:gd name="connsiteY2" fmla="*/ 28575 h 178594"/>
                <a:gd name="connsiteX3" fmla="*/ 107156 w 226219"/>
                <a:gd name="connsiteY3" fmla="*/ 11906 h 178594"/>
                <a:gd name="connsiteX4" fmla="*/ 159544 w 226219"/>
                <a:gd name="connsiteY4" fmla="*/ 0 h 178594"/>
                <a:gd name="connsiteX5" fmla="*/ 188119 w 226219"/>
                <a:gd name="connsiteY5" fmla="*/ 35719 h 178594"/>
                <a:gd name="connsiteX6" fmla="*/ 207169 w 226219"/>
                <a:gd name="connsiteY6" fmla="*/ 88106 h 178594"/>
                <a:gd name="connsiteX7" fmla="*/ 221456 w 226219"/>
                <a:gd name="connsiteY7" fmla="*/ 142875 h 178594"/>
                <a:gd name="connsiteX8" fmla="*/ 226219 w 226219"/>
                <a:gd name="connsiteY8" fmla="*/ 150019 h 178594"/>
                <a:gd name="connsiteX9" fmla="*/ 135731 w 226219"/>
                <a:gd name="connsiteY9" fmla="*/ 178594 h 178594"/>
                <a:gd name="connsiteX10" fmla="*/ 128588 w 226219"/>
                <a:gd name="connsiteY10" fmla="*/ 121444 h 178594"/>
                <a:gd name="connsiteX11" fmla="*/ 173831 w 226219"/>
                <a:gd name="connsiteY11" fmla="*/ 109538 h 178594"/>
                <a:gd name="connsiteX12" fmla="*/ 147638 w 226219"/>
                <a:gd name="connsiteY12" fmla="*/ 50006 h 178594"/>
                <a:gd name="connsiteX13" fmla="*/ 0 w 226219"/>
                <a:gd name="connsiteY13" fmla="*/ 104775 h 178594"/>
                <a:gd name="connsiteX0" fmla="*/ 0 w 221456"/>
                <a:gd name="connsiteY0" fmla="*/ 104775 h 178594"/>
                <a:gd name="connsiteX1" fmla="*/ 30956 w 221456"/>
                <a:gd name="connsiteY1" fmla="*/ 40481 h 178594"/>
                <a:gd name="connsiteX2" fmla="*/ 50006 w 221456"/>
                <a:gd name="connsiteY2" fmla="*/ 28575 h 178594"/>
                <a:gd name="connsiteX3" fmla="*/ 107156 w 221456"/>
                <a:gd name="connsiteY3" fmla="*/ 11906 h 178594"/>
                <a:gd name="connsiteX4" fmla="*/ 159544 w 221456"/>
                <a:gd name="connsiteY4" fmla="*/ 0 h 178594"/>
                <a:gd name="connsiteX5" fmla="*/ 188119 w 221456"/>
                <a:gd name="connsiteY5" fmla="*/ 35719 h 178594"/>
                <a:gd name="connsiteX6" fmla="*/ 207169 w 221456"/>
                <a:gd name="connsiteY6" fmla="*/ 88106 h 178594"/>
                <a:gd name="connsiteX7" fmla="*/ 221456 w 221456"/>
                <a:gd name="connsiteY7" fmla="*/ 142875 h 178594"/>
                <a:gd name="connsiteX8" fmla="*/ 135731 w 221456"/>
                <a:gd name="connsiteY8" fmla="*/ 178594 h 178594"/>
                <a:gd name="connsiteX9" fmla="*/ 128588 w 221456"/>
                <a:gd name="connsiteY9" fmla="*/ 121444 h 178594"/>
                <a:gd name="connsiteX10" fmla="*/ 173831 w 221456"/>
                <a:gd name="connsiteY10" fmla="*/ 109538 h 178594"/>
                <a:gd name="connsiteX11" fmla="*/ 147638 w 221456"/>
                <a:gd name="connsiteY11" fmla="*/ 50006 h 178594"/>
                <a:gd name="connsiteX12" fmla="*/ 0 w 221456"/>
                <a:gd name="connsiteY12" fmla="*/ 104775 h 178594"/>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28588 w 221456"/>
                <a:gd name="connsiteY9" fmla="*/ 121444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34388 w 221456"/>
                <a:gd name="connsiteY9" fmla="*/ 130722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21456 w 221456"/>
                <a:gd name="connsiteY6" fmla="*/ 142875 h 169316"/>
                <a:gd name="connsiteX7" fmla="*/ 147332 w 221456"/>
                <a:gd name="connsiteY7" fmla="*/ 169316 h 169316"/>
                <a:gd name="connsiteX8" fmla="*/ 134388 w 221456"/>
                <a:gd name="connsiteY8" fmla="*/ 130722 h 169316"/>
                <a:gd name="connsiteX9" fmla="*/ 173831 w 221456"/>
                <a:gd name="connsiteY9" fmla="*/ 109538 h 169316"/>
                <a:gd name="connsiteX10" fmla="*/ 147638 w 221456"/>
                <a:gd name="connsiteY10" fmla="*/ 50006 h 169316"/>
                <a:gd name="connsiteX11" fmla="*/ 0 w 221456"/>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88119 w 230157"/>
                <a:gd name="connsiteY5" fmla="*/ 35719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9418 w 230157"/>
                <a:gd name="connsiteY5" fmla="*/ 1020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70840 w 230157"/>
                <a:gd name="connsiteY10" fmla="*/ 59284 h 169316"/>
                <a:gd name="connsiteX11" fmla="*/ 0 w 230157"/>
                <a:gd name="connsiteY11" fmla="*/ 104775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79541 w 238858"/>
                <a:gd name="connsiteY10" fmla="*/ 59284 h 169316"/>
                <a:gd name="connsiteX11" fmla="*/ 0 w 238858"/>
                <a:gd name="connsiteY11" fmla="*/ 90859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0859 h 169316"/>
                <a:gd name="connsiteX0" fmla="*/ 0 w 238858"/>
                <a:gd name="connsiteY0" fmla="*/ 97817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7817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8242 w 235958"/>
                <a:gd name="connsiteY10" fmla="*/ 50006 h 169316"/>
                <a:gd name="connsiteX11" fmla="*/ 0 w 235958"/>
                <a:gd name="connsiteY11" fmla="*/ 93178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5342 w 235958"/>
                <a:gd name="connsiteY10" fmla="*/ 47687 h 169316"/>
                <a:gd name="connsiteX11" fmla="*/ 0 w 235958"/>
                <a:gd name="connsiteY11" fmla="*/ 93178 h 169316"/>
                <a:gd name="connsiteX0" fmla="*/ 0 w 235958"/>
                <a:gd name="connsiteY0" fmla="*/ 93178 h 169316"/>
                <a:gd name="connsiteX1" fmla="*/ 36757 w 235958"/>
                <a:gd name="connsiteY1" fmla="*/ 40481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50006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27243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0038"/>
                <a:gd name="connsiteX1" fmla="*/ 74460 w 235958"/>
                <a:gd name="connsiteY1" fmla="*/ 21926 h 160038"/>
                <a:gd name="connsiteX2" fmla="*/ 112957 w 235958"/>
                <a:gd name="connsiteY2" fmla="*/ 11906 h 160038"/>
                <a:gd name="connsiteX3" fmla="*/ 165345 w 235958"/>
                <a:gd name="connsiteY3" fmla="*/ 0 h 160038"/>
                <a:gd name="connsiteX4" fmla="*/ 176519 w 235958"/>
                <a:gd name="connsiteY4" fmla="*/ 7887 h 160038"/>
                <a:gd name="connsiteX5" fmla="*/ 235958 w 235958"/>
                <a:gd name="connsiteY5" fmla="*/ 142875 h 160038"/>
                <a:gd name="connsiteX6" fmla="*/ 151683 w 235958"/>
                <a:gd name="connsiteY6" fmla="*/ 160038 h 160038"/>
                <a:gd name="connsiteX7" fmla="*/ 140189 w 235958"/>
                <a:gd name="connsiteY7" fmla="*/ 127243 h 160038"/>
                <a:gd name="connsiteX8" fmla="*/ 205734 w 235958"/>
                <a:gd name="connsiteY8" fmla="*/ 111857 h 160038"/>
                <a:gd name="connsiteX9" fmla="*/ 182442 w 235958"/>
                <a:gd name="connsiteY9" fmla="*/ 45368 h 160038"/>
                <a:gd name="connsiteX10" fmla="*/ 0 w 235958"/>
                <a:gd name="connsiteY10" fmla="*/ 93178 h 160038"/>
                <a:gd name="connsiteX0" fmla="*/ 0 w 235958"/>
                <a:gd name="connsiteY0" fmla="*/ 93178 h 168156"/>
                <a:gd name="connsiteX1" fmla="*/ 74460 w 235958"/>
                <a:gd name="connsiteY1" fmla="*/ 21926 h 168156"/>
                <a:gd name="connsiteX2" fmla="*/ 112957 w 235958"/>
                <a:gd name="connsiteY2" fmla="*/ 11906 h 168156"/>
                <a:gd name="connsiteX3" fmla="*/ 165345 w 235958"/>
                <a:gd name="connsiteY3" fmla="*/ 0 h 168156"/>
                <a:gd name="connsiteX4" fmla="*/ 176519 w 235958"/>
                <a:gd name="connsiteY4" fmla="*/ 7887 h 168156"/>
                <a:gd name="connsiteX5" fmla="*/ 235958 w 235958"/>
                <a:gd name="connsiteY5" fmla="*/ 142875 h 168156"/>
                <a:gd name="connsiteX6" fmla="*/ 156033 w 235958"/>
                <a:gd name="connsiteY6" fmla="*/ 168156 h 168156"/>
                <a:gd name="connsiteX7" fmla="*/ 140189 w 235958"/>
                <a:gd name="connsiteY7" fmla="*/ 127243 h 168156"/>
                <a:gd name="connsiteX8" fmla="*/ 205734 w 235958"/>
                <a:gd name="connsiteY8" fmla="*/ 111857 h 168156"/>
                <a:gd name="connsiteX9" fmla="*/ 182442 w 235958"/>
                <a:gd name="connsiteY9" fmla="*/ 45368 h 168156"/>
                <a:gd name="connsiteX10" fmla="*/ 0 w 235958"/>
                <a:gd name="connsiteY10" fmla="*/ 93178 h 168156"/>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82442 w 235958"/>
                <a:gd name="connsiteY9" fmla="*/ 4536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65040 w 235958"/>
                <a:gd name="connsiteY9" fmla="*/ 4652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92809 w 235958"/>
                <a:gd name="connsiteY10" fmla="*/ 85818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111661 w 235958"/>
                <a:gd name="connsiteY10" fmla="*/ 69582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43563 w 235958"/>
                <a:gd name="connsiteY9" fmla="*/ 91617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87066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6132 w 256354"/>
                <a:gd name="connsiteY10" fmla="*/ 83639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32806 w 256354"/>
                <a:gd name="connsiteY11" fmla="*/ 77316 h 164677"/>
                <a:gd name="connsiteX12" fmla="*/ 0 w 256354"/>
                <a:gd name="connsiteY12" fmla="*/ 111399 h 1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54" h="164677">
                  <a:moveTo>
                    <a:pt x="0" y="111399"/>
                  </a:moveTo>
                  <a:cubicBezTo>
                    <a:pt x="17570" y="80690"/>
                    <a:pt x="42484" y="53795"/>
                    <a:pt x="93406" y="27725"/>
                  </a:cubicBezTo>
                  <a:lnTo>
                    <a:pt x="133353" y="11906"/>
                  </a:lnTo>
                  <a:lnTo>
                    <a:pt x="185741" y="0"/>
                  </a:lnTo>
                  <a:lnTo>
                    <a:pt x="196915" y="7887"/>
                  </a:lnTo>
                  <a:lnTo>
                    <a:pt x="256354" y="142875"/>
                  </a:lnTo>
                  <a:lnTo>
                    <a:pt x="174979" y="164677"/>
                  </a:lnTo>
                  <a:lnTo>
                    <a:pt x="160585" y="130722"/>
                  </a:lnTo>
                  <a:lnTo>
                    <a:pt x="230480" y="111857"/>
                  </a:lnTo>
                  <a:lnTo>
                    <a:pt x="211813" y="66104"/>
                  </a:lnTo>
                  <a:lnTo>
                    <a:pt x="137832" y="89245"/>
                  </a:lnTo>
                  <a:lnTo>
                    <a:pt x="132806" y="77316"/>
                  </a:lnTo>
                  <a:lnTo>
                    <a:pt x="0" y="111399"/>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5" name="フリーフォーム 34"/>
            <p:cNvSpPr/>
            <p:nvPr/>
          </p:nvSpPr>
          <p:spPr>
            <a:xfrm>
              <a:off x="9203655" y="5782180"/>
              <a:ext cx="301290" cy="44985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1736 h 224564"/>
                <a:gd name="connsiteX1" fmla="*/ 51982 w 132821"/>
                <a:gd name="connsiteY1" fmla="*/ 177265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2821"/>
                <a:gd name="connsiteY0" fmla="*/ 31736 h 224564"/>
                <a:gd name="connsiteX1" fmla="*/ 57827 w 132821"/>
                <a:gd name="connsiteY1" fmla="*/ 215303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6353"/>
                <a:gd name="connsiteY0" fmla="*/ 31736 h 224564"/>
                <a:gd name="connsiteX1" fmla="*/ 57827 w 136353"/>
                <a:gd name="connsiteY1" fmla="*/ 215303 h 224564"/>
                <a:gd name="connsiteX2" fmla="*/ 66410 w 136353"/>
                <a:gd name="connsiteY2" fmla="*/ 224564 h 224564"/>
                <a:gd name="connsiteX3" fmla="*/ 136353 w 136353"/>
                <a:gd name="connsiteY3" fmla="*/ 188944 h 224564"/>
                <a:gd name="connsiteX4" fmla="*/ 132821 w 136353"/>
                <a:gd name="connsiteY4" fmla="*/ 148976 h 224564"/>
                <a:gd name="connsiteX5" fmla="*/ 83770 w 136353"/>
                <a:gd name="connsiteY5" fmla="*/ 6720 h 224564"/>
                <a:gd name="connsiteX6" fmla="*/ 73708 w 136353"/>
                <a:gd name="connsiteY6" fmla="*/ 0 h 224564"/>
                <a:gd name="connsiteX7" fmla="*/ 4222 w 136353"/>
                <a:gd name="connsiteY7" fmla="*/ 19041 h 224564"/>
                <a:gd name="connsiteX8" fmla="*/ 0 w 136353"/>
                <a:gd name="connsiteY8" fmla="*/ 31736 h 224564"/>
                <a:gd name="connsiteX0" fmla="*/ 0 w 138666"/>
                <a:gd name="connsiteY0" fmla="*/ 31736 h 224564"/>
                <a:gd name="connsiteX1" fmla="*/ 57827 w 138666"/>
                <a:gd name="connsiteY1" fmla="*/ 215303 h 224564"/>
                <a:gd name="connsiteX2" fmla="*/ 66410 w 138666"/>
                <a:gd name="connsiteY2" fmla="*/ 224564 h 224564"/>
                <a:gd name="connsiteX3" fmla="*/ 136353 w 138666"/>
                <a:gd name="connsiteY3" fmla="*/ 188944 h 224564"/>
                <a:gd name="connsiteX4" fmla="*/ 138666 w 138666"/>
                <a:gd name="connsiteY4" fmla="*/ 171165 h 224564"/>
                <a:gd name="connsiteX5" fmla="*/ 83770 w 138666"/>
                <a:gd name="connsiteY5" fmla="*/ 6720 h 224564"/>
                <a:gd name="connsiteX6" fmla="*/ 73708 w 138666"/>
                <a:gd name="connsiteY6" fmla="*/ 0 h 224564"/>
                <a:gd name="connsiteX7" fmla="*/ 4222 w 138666"/>
                <a:gd name="connsiteY7" fmla="*/ 19041 h 224564"/>
                <a:gd name="connsiteX8" fmla="*/ 0 w 138666"/>
                <a:gd name="connsiteY8" fmla="*/ 31736 h 2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66" h="224564">
                  <a:moveTo>
                    <a:pt x="0" y="31736"/>
                  </a:moveTo>
                  <a:lnTo>
                    <a:pt x="57827" y="215303"/>
                  </a:lnTo>
                  <a:lnTo>
                    <a:pt x="66410" y="224564"/>
                  </a:lnTo>
                  <a:lnTo>
                    <a:pt x="136353" y="188944"/>
                  </a:lnTo>
                  <a:lnTo>
                    <a:pt x="138666" y="171165"/>
                  </a:lnTo>
                  <a:lnTo>
                    <a:pt x="83770" y="6720"/>
                  </a:lnTo>
                  <a:lnTo>
                    <a:pt x="73708" y="0"/>
                  </a:lnTo>
                  <a:lnTo>
                    <a:pt x="4222" y="19041"/>
                  </a:lnTo>
                  <a:lnTo>
                    <a:pt x="0" y="31736"/>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6" name="フリーフォーム 35"/>
            <p:cNvSpPr/>
            <p:nvPr/>
          </p:nvSpPr>
          <p:spPr>
            <a:xfrm>
              <a:off x="9343569" y="6213803"/>
              <a:ext cx="307131" cy="45654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0 w 144859"/>
                <a:gd name="connsiteY0" fmla="*/ 37337 h 195187"/>
                <a:gd name="connsiteX1" fmla="*/ 54497 w 144859"/>
                <a:gd name="connsiteY1" fmla="*/ 195187 h 195187"/>
                <a:gd name="connsiteX2" fmla="*/ 144859 w 144859"/>
                <a:gd name="connsiteY2" fmla="*/ 188102 h 195187"/>
                <a:gd name="connsiteX3" fmla="*/ 79997 w 144859"/>
                <a:gd name="connsiteY3" fmla="*/ 5600 h 195187"/>
                <a:gd name="connsiteX4" fmla="*/ 68677 w 144859"/>
                <a:gd name="connsiteY4" fmla="*/ 0 h 195187"/>
                <a:gd name="connsiteX5" fmla="*/ 4222 w 144859"/>
                <a:gd name="connsiteY5" fmla="*/ 24642 h 195187"/>
                <a:gd name="connsiteX6" fmla="*/ 0 w 144859"/>
                <a:gd name="connsiteY6" fmla="*/ 37337 h 195187"/>
                <a:gd name="connsiteX0" fmla="*/ 0 w 144859"/>
                <a:gd name="connsiteY0" fmla="*/ 37337 h 226721"/>
                <a:gd name="connsiteX1" fmla="*/ 61985 w 144859"/>
                <a:gd name="connsiteY1" fmla="*/ 226721 h 226721"/>
                <a:gd name="connsiteX2" fmla="*/ 144859 w 144859"/>
                <a:gd name="connsiteY2" fmla="*/ 188102 h 226721"/>
                <a:gd name="connsiteX3" fmla="*/ 79997 w 144859"/>
                <a:gd name="connsiteY3" fmla="*/ 5600 h 226721"/>
                <a:gd name="connsiteX4" fmla="*/ 68677 w 144859"/>
                <a:gd name="connsiteY4" fmla="*/ 0 h 226721"/>
                <a:gd name="connsiteX5" fmla="*/ 4222 w 144859"/>
                <a:gd name="connsiteY5" fmla="*/ 24642 h 226721"/>
                <a:gd name="connsiteX6" fmla="*/ 0 w 144859"/>
                <a:gd name="connsiteY6" fmla="*/ 37337 h 2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59" h="226721">
                  <a:moveTo>
                    <a:pt x="0" y="37337"/>
                  </a:moveTo>
                  <a:lnTo>
                    <a:pt x="61985" y="226721"/>
                  </a:lnTo>
                  <a:lnTo>
                    <a:pt x="144859" y="188102"/>
                  </a:lnTo>
                  <a:lnTo>
                    <a:pt x="79997" y="5600"/>
                  </a:lnTo>
                  <a:lnTo>
                    <a:pt x="68677" y="0"/>
                  </a:lnTo>
                  <a:lnTo>
                    <a:pt x="4222" y="24642"/>
                  </a:lnTo>
                  <a:lnTo>
                    <a:pt x="0" y="37337"/>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7" name="フリーフォーム 36"/>
            <p:cNvSpPr/>
            <p:nvPr/>
          </p:nvSpPr>
          <p:spPr>
            <a:xfrm>
              <a:off x="9262381" y="6477453"/>
              <a:ext cx="192192" cy="33001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12" h="142542">
                  <a:moveTo>
                    <a:pt x="0" y="12695"/>
                  </a:moveTo>
                  <a:lnTo>
                    <a:pt x="44435" y="142542"/>
                  </a:lnTo>
                  <a:lnTo>
                    <a:pt x="82512" y="126575"/>
                  </a:lnTo>
                  <a:lnTo>
                    <a:pt x="82512" y="110892"/>
                  </a:lnTo>
                  <a:lnTo>
                    <a:pt x="41953" y="0"/>
                  </a:lnTo>
                  <a:lnTo>
                    <a:pt x="0" y="1269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39" name="フリーフォーム 38"/>
            <p:cNvSpPr/>
            <p:nvPr/>
          </p:nvSpPr>
          <p:spPr>
            <a:xfrm rot="1006211">
              <a:off x="4503275" y="6622134"/>
              <a:ext cx="114321" cy="124003"/>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 name="connsiteX0" fmla="*/ 0 w 82512"/>
                <a:gd name="connsiteY0" fmla="*/ 12695 h 142542"/>
                <a:gd name="connsiteX1" fmla="*/ 44435 w 82512"/>
                <a:gd name="connsiteY1" fmla="*/ 142542 h 142542"/>
                <a:gd name="connsiteX2" fmla="*/ 82512 w 82512"/>
                <a:gd name="connsiteY2" fmla="*/ 126575 h 142542"/>
                <a:gd name="connsiteX3" fmla="*/ 41953 w 82512"/>
                <a:gd name="connsiteY3" fmla="*/ 0 h 142542"/>
                <a:gd name="connsiteX4" fmla="*/ 0 w 82512"/>
                <a:gd name="connsiteY4" fmla="*/ 12695 h 142542"/>
                <a:gd name="connsiteX0" fmla="*/ 0 w 51209"/>
                <a:gd name="connsiteY0" fmla="*/ 12695 h 142542"/>
                <a:gd name="connsiteX1" fmla="*/ 44435 w 51209"/>
                <a:gd name="connsiteY1" fmla="*/ 142542 h 142542"/>
                <a:gd name="connsiteX2" fmla="*/ 51209 w 51209"/>
                <a:gd name="connsiteY2" fmla="*/ 35050 h 142542"/>
                <a:gd name="connsiteX3" fmla="*/ 41953 w 51209"/>
                <a:gd name="connsiteY3" fmla="*/ 0 h 142542"/>
                <a:gd name="connsiteX4" fmla="*/ 0 w 51209"/>
                <a:gd name="connsiteY4" fmla="*/ 12695 h 142542"/>
                <a:gd name="connsiteX0" fmla="*/ 0 w 51209"/>
                <a:gd name="connsiteY0" fmla="*/ 12695 h 65266"/>
                <a:gd name="connsiteX1" fmla="*/ 12423 w 51209"/>
                <a:gd name="connsiteY1" fmla="*/ 65266 h 65266"/>
                <a:gd name="connsiteX2" fmla="*/ 51209 w 51209"/>
                <a:gd name="connsiteY2" fmla="*/ 35050 h 65266"/>
                <a:gd name="connsiteX3" fmla="*/ 41953 w 51209"/>
                <a:gd name="connsiteY3" fmla="*/ 0 h 65266"/>
                <a:gd name="connsiteX4" fmla="*/ 0 w 51209"/>
                <a:gd name="connsiteY4" fmla="*/ 12695 h 65266"/>
                <a:gd name="connsiteX0" fmla="*/ 0 w 76874"/>
                <a:gd name="connsiteY0" fmla="*/ 0 h 111033"/>
                <a:gd name="connsiteX1" fmla="*/ 38088 w 76874"/>
                <a:gd name="connsiteY1" fmla="*/ 111033 h 111033"/>
                <a:gd name="connsiteX2" fmla="*/ 76874 w 76874"/>
                <a:gd name="connsiteY2" fmla="*/ 80817 h 111033"/>
                <a:gd name="connsiteX3" fmla="*/ 67618 w 76874"/>
                <a:gd name="connsiteY3" fmla="*/ 45767 h 111033"/>
                <a:gd name="connsiteX4" fmla="*/ 0 w 76874"/>
                <a:gd name="connsiteY4" fmla="*/ 0 h 111033"/>
                <a:gd name="connsiteX0" fmla="*/ 0 w 76874"/>
                <a:gd name="connsiteY0" fmla="*/ 0 h 111033"/>
                <a:gd name="connsiteX1" fmla="*/ 38088 w 76874"/>
                <a:gd name="connsiteY1" fmla="*/ 111033 h 111033"/>
                <a:gd name="connsiteX2" fmla="*/ 76874 w 76874"/>
                <a:gd name="connsiteY2" fmla="*/ 80817 h 111033"/>
                <a:gd name="connsiteX3" fmla="*/ 19362 w 76874"/>
                <a:gd name="connsiteY3" fmla="*/ 2111 h 111033"/>
                <a:gd name="connsiteX4" fmla="*/ 0 w 76874"/>
                <a:gd name="connsiteY4" fmla="*/ 0 h 111033"/>
                <a:gd name="connsiteX0" fmla="*/ 0 w 76874"/>
                <a:gd name="connsiteY0" fmla="*/ 0 h 80817"/>
                <a:gd name="connsiteX1" fmla="*/ 5642 w 76874"/>
                <a:gd name="connsiteY1" fmla="*/ 31214 h 80817"/>
                <a:gd name="connsiteX2" fmla="*/ 76874 w 76874"/>
                <a:gd name="connsiteY2" fmla="*/ 80817 h 80817"/>
                <a:gd name="connsiteX3" fmla="*/ 19362 w 76874"/>
                <a:gd name="connsiteY3" fmla="*/ 2111 h 80817"/>
                <a:gd name="connsiteX4" fmla="*/ 0 w 76874"/>
                <a:gd name="connsiteY4" fmla="*/ 0 h 80817"/>
                <a:gd name="connsiteX0" fmla="*/ 0 w 19362"/>
                <a:gd name="connsiteY0" fmla="*/ 0 h 34896"/>
                <a:gd name="connsiteX1" fmla="*/ 5642 w 19362"/>
                <a:gd name="connsiteY1" fmla="*/ 31214 h 34896"/>
                <a:gd name="connsiteX2" fmla="*/ 17244 w 19362"/>
                <a:gd name="connsiteY2" fmla="*/ 34896 h 34896"/>
                <a:gd name="connsiteX3" fmla="*/ 19362 w 19362"/>
                <a:gd name="connsiteY3" fmla="*/ 2111 h 34896"/>
                <a:gd name="connsiteX4" fmla="*/ 0 w 19362"/>
                <a:gd name="connsiteY4" fmla="*/ 0 h 34896"/>
                <a:gd name="connsiteX0" fmla="*/ 0 w 19565"/>
                <a:gd name="connsiteY0" fmla="*/ 9896 h 32785"/>
                <a:gd name="connsiteX1" fmla="*/ 5845 w 19565"/>
                <a:gd name="connsiteY1" fmla="*/ 29103 h 32785"/>
                <a:gd name="connsiteX2" fmla="*/ 17447 w 19565"/>
                <a:gd name="connsiteY2" fmla="*/ 32785 h 32785"/>
                <a:gd name="connsiteX3" fmla="*/ 19565 w 19565"/>
                <a:gd name="connsiteY3" fmla="*/ 0 h 32785"/>
                <a:gd name="connsiteX4" fmla="*/ 0 w 19565"/>
                <a:gd name="connsiteY4" fmla="*/ 9896 h 32785"/>
                <a:gd name="connsiteX0" fmla="*/ 0 w 17447"/>
                <a:gd name="connsiteY0" fmla="*/ 10859 h 33748"/>
                <a:gd name="connsiteX1" fmla="*/ 5845 w 17447"/>
                <a:gd name="connsiteY1" fmla="*/ 30066 h 33748"/>
                <a:gd name="connsiteX2" fmla="*/ 17447 w 17447"/>
                <a:gd name="connsiteY2" fmla="*/ 33748 h 33748"/>
                <a:gd name="connsiteX3" fmla="*/ 16321 w 17447"/>
                <a:gd name="connsiteY3" fmla="*/ 0 h 33748"/>
                <a:gd name="connsiteX4" fmla="*/ 0 w 17447"/>
                <a:gd name="connsiteY4" fmla="*/ 10859 h 33748"/>
                <a:gd name="connsiteX0" fmla="*/ 0 w 17370"/>
                <a:gd name="connsiteY0" fmla="*/ 10859 h 30066"/>
                <a:gd name="connsiteX1" fmla="*/ 5845 w 17370"/>
                <a:gd name="connsiteY1" fmla="*/ 30066 h 30066"/>
                <a:gd name="connsiteX2" fmla="*/ 17370 w 17370"/>
                <a:gd name="connsiteY2" fmla="*/ 24531 h 30066"/>
                <a:gd name="connsiteX3" fmla="*/ 16321 w 17370"/>
                <a:gd name="connsiteY3" fmla="*/ 0 h 30066"/>
                <a:gd name="connsiteX4" fmla="*/ 0 w 17370"/>
                <a:gd name="connsiteY4" fmla="*/ 10859 h 30066"/>
                <a:gd name="connsiteX0" fmla="*/ 0 w 17370"/>
                <a:gd name="connsiteY0" fmla="*/ 10859 h 31162"/>
                <a:gd name="connsiteX1" fmla="*/ 3730 w 17370"/>
                <a:gd name="connsiteY1" fmla="*/ 31162 h 31162"/>
                <a:gd name="connsiteX2" fmla="*/ 17370 w 17370"/>
                <a:gd name="connsiteY2" fmla="*/ 24531 h 31162"/>
                <a:gd name="connsiteX3" fmla="*/ 16321 w 17370"/>
                <a:gd name="connsiteY3" fmla="*/ 0 h 31162"/>
                <a:gd name="connsiteX4" fmla="*/ 0 w 17370"/>
                <a:gd name="connsiteY4" fmla="*/ 10859 h 3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0" h="31162">
                  <a:moveTo>
                    <a:pt x="0" y="10859"/>
                  </a:moveTo>
                  <a:lnTo>
                    <a:pt x="3730" y="31162"/>
                  </a:lnTo>
                  <a:lnTo>
                    <a:pt x="17370" y="24531"/>
                  </a:lnTo>
                  <a:cubicBezTo>
                    <a:pt x="16995" y="13282"/>
                    <a:pt x="16696" y="11249"/>
                    <a:pt x="16321" y="0"/>
                  </a:cubicBezTo>
                  <a:lnTo>
                    <a:pt x="0" y="10859"/>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2" name="フリーフォーム 41"/>
            <p:cNvSpPr/>
            <p:nvPr/>
          </p:nvSpPr>
          <p:spPr>
            <a:xfrm>
              <a:off x="6131952" y="1080579"/>
              <a:ext cx="215779" cy="182777"/>
            </a:xfrm>
            <a:custGeom>
              <a:avLst/>
              <a:gdLst>
                <a:gd name="connsiteX0" fmla="*/ 683559 w 683559"/>
                <a:gd name="connsiteY0" fmla="*/ 302559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5" fmla="*/ 683559 w 683559"/>
                <a:gd name="connsiteY5" fmla="*/ 302559 h 403412"/>
                <a:gd name="connsiteX0" fmla="*/ 683559 w 683559"/>
                <a:gd name="connsiteY0" fmla="*/ 235323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0" fmla="*/ 674065 w 674065"/>
                <a:gd name="connsiteY0" fmla="*/ 291079 h 403412"/>
                <a:gd name="connsiteX1" fmla="*/ 0 w 674065"/>
                <a:gd name="connsiteY1" fmla="*/ 403412 h 403412"/>
                <a:gd name="connsiteX2" fmla="*/ 145676 w 674065"/>
                <a:gd name="connsiteY2" fmla="*/ 0 h 403412"/>
                <a:gd name="connsiteX3" fmla="*/ 661147 w 674065"/>
                <a:gd name="connsiteY3" fmla="*/ 89647 h 403412"/>
                <a:gd name="connsiteX4" fmla="*/ 674065 w 674065"/>
                <a:gd name="connsiteY4" fmla="*/ 291079 h 403412"/>
                <a:gd name="connsiteX0" fmla="*/ 598114 w 598114"/>
                <a:gd name="connsiteY0" fmla="*/ 291079 h 291079"/>
                <a:gd name="connsiteX1" fmla="*/ 0 w 598114"/>
                <a:gd name="connsiteY1" fmla="*/ 248648 h 291079"/>
                <a:gd name="connsiteX2" fmla="*/ 69725 w 598114"/>
                <a:gd name="connsiteY2" fmla="*/ 0 h 291079"/>
                <a:gd name="connsiteX3" fmla="*/ 585196 w 598114"/>
                <a:gd name="connsiteY3" fmla="*/ 89647 h 291079"/>
                <a:gd name="connsiteX4" fmla="*/ 598114 w 598114"/>
                <a:gd name="connsiteY4" fmla="*/ 291079 h 291079"/>
                <a:gd name="connsiteX0" fmla="*/ 598114 w 598114"/>
                <a:gd name="connsiteY0" fmla="*/ 291079 h 291079"/>
                <a:gd name="connsiteX1" fmla="*/ 253823 w 598114"/>
                <a:gd name="connsiteY1" fmla="*/ 266001 h 291079"/>
                <a:gd name="connsiteX2" fmla="*/ 0 w 598114"/>
                <a:gd name="connsiteY2" fmla="*/ 248648 h 291079"/>
                <a:gd name="connsiteX3" fmla="*/ 69725 w 598114"/>
                <a:gd name="connsiteY3" fmla="*/ 0 h 291079"/>
                <a:gd name="connsiteX4" fmla="*/ 585196 w 598114"/>
                <a:gd name="connsiteY4" fmla="*/ 89647 h 291079"/>
                <a:gd name="connsiteX5" fmla="*/ 598114 w 598114"/>
                <a:gd name="connsiteY5" fmla="*/ 291079 h 291079"/>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585196 w 598114"/>
                <a:gd name="connsiteY4" fmla="*/ 89647 h 343383"/>
                <a:gd name="connsiteX5" fmla="*/ 598114 w 598114"/>
                <a:gd name="connsiteY5"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72811 w 598114"/>
                <a:gd name="connsiteY4" fmla="*/ 33854 h 343383"/>
                <a:gd name="connsiteX5" fmla="*/ 585196 w 598114"/>
                <a:gd name="connsiteY5" fmla="*/ 89647 h 343383"/>
                <a:gd name="connsiteX6" fmla="*/ 598114 w 598114"/>
                <a:gd name="connsiteY6"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44958 w 598114"/>
                <a:gd name="connsiteY4" fmla="*/ 9189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34835 w 598114"/>
                <a:gd name="connsiteY4" fmla="*/ 26600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53823 w 598114"/>
                <a:gd name="connsiteY4" fmla="*/ 154763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3 w 598114"/>
                <a:gd name="connsiteY4" fmla="*/ 120909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96545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2 w 598114"/>
                <a:gd name="connsiteY4" fmla="*/ 140255 h 309529"/>
                <a:gd name="connsiteX5" fmla="*/ 296545 w 598114"/>
                <a:gd name="connsiteY5" fmla="*/ 0 h 309529"/>
                <a:gd name="connsiteX6" fmla="*/ 585196 w 598114"/>
                <a:gd name="connsiteY6" fmla="*/ 55793 h 309529"/>
                <a:gd name="connsiteX7" fmla="*/ 598114 w 598114"/>
                <a:gd name="connsiteY7" fmla="*/ 257225 h 309529"/>
                <a:gd name="connsiteX0" fmla="*/ 598114 w 670641"/>
                <a:gd name="connsiteY0" fmla="*/ 257225 h 309529"/>
                <a:gd name="connsiteX1" fmla="*/ 253823 w 670641"/>
                <a:gd name="connsiteY1" fmla="*/ 309529 h 309529"/>
                <a:gd name="connsiteX2" fmla="*/ 0 w 670641"/>
                <a:gd name="connsiteY2" fmla="*/ 214794 h 309529"/>
                <a:gd name="connsiteX3" fmla="*/ 41244 w 670641"/>
                <a:gd name="connsiteY3" fmla="*/ 58037 h 309529"/>
                <a:gd name="connsiteX4" fmla="*/ 253822 w 670641"/>
                <a:gd name="connsiteY4" fmla="*/ 140255 h 309529"/>
                <a:gd name="connsiteX5" fmla="*/ 296545 w 670641"/>
                <a:gd name="connsiteY5" fmla="*/ 0 h 309529"/>
                <a:gd name="connsiteX6" fmla="*/ 670641 w 670641"/>
                <a:gd name="connsiteY6" fmla="*/ 79975 h 309529"/>
                <a:gd name="connsiteX7" fmla="*/ 598114 w 670641"/>
                <a:gd name="connsiteY7" fmla="*/ 257225 h 309529"/>
                <a:gd name="connsiteX0" fmla="*/ 674065 w 674065"/>
                <a:gd name="connsiteY0" fmla="*/ 233042 h 309529"/>
                <a:gd name="connsiteX1" fmla="*/ 253823 w 674065"/>
                <a:gd name="connsiteY1" fmla="*/ 309529 h 309529"/>
                <a:gd name="connsiteX2" fmla="*/ 0 w 674065"/>
                <a:gd name="connsiteY2" fmla="*/ 214794 h 309529"/>
                <a:gd name="connsiteX3" fmla="*/ 41244 w 674065"/>
                <a:gd name="connsiteY3" fmla="*/ 58037 h 309529"/>
                <a:gd name="connsiteX4" fmla="*/ 253822 w 674065"/>
                <a:gd name="connsiteY4" fmla="*/ 140255 h 309529"/>
                <a:gd name="connsiteX5" fmla="*/ 296545 w 674065"/>
                <a:gd name="connsiteY5" fmla="*/ 0 h 309529"/>
                <a:gd name="connsiteX6" fmla="*/ 670641 w 674065"/>
                <a:gd name="connsiteY6" fmla="*/ 79975 h 309529"/>
                <a:gd name="connsiteX7" fmla="*/ 674065 w 674065"/>
                <a:gd name="connsiteY7" fmla="*/ 233042 h 309529"/>
                <a:gd name="connsiteX0" fmla="*/ 674065 w 674065"/>
                <a:gd name="connsiteY0" fmla="*/ 257224 h 333711"/>
                <a:gd name="connsiteX1" fmla="*/ 253823 w 674065"/>
                <a:gd name="connsiteY1" fmla="*/ 333711 h 333711"/>
                <a:gd name="connsiteX2" fmla="*/ 0 w 674065"/>
                <a:gd name="connsiteY2" fmla="*/ 238976 h 333711"/>
                <a:gd name="connsiteX3" fmla="*/ 41244 w 674065"/>
                <a:gd name="connsiteY3" fmla="*/ 82219 h 333711"/>
                <a:gd name="connsiteX4" fmla="*/ 253822 w 674065"/>
                <a:gd name="connsiteY4" fmla="*/ 164437 h 333711"/>
                <a:gd name="connsiteX5" fmla="*/ 306039 w 674065"/>
                <a:gd name="connsiteY5" fmla="*/ 0 h 333711"/>
                <a:gd name="connsiteX6" fmla="*/ 670641 w 674065"/>
                <a:gd name="connsiteY6" fmla="*/ 104157 h 333711"/>
                <a:gd name="connsiteX7" fmla="*/ 674065 w 67406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1244 w 675615"/>
                <a:gd name="connsiteY3" fmla="*/ 82219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5990 w 675615"/>
                <a:gd name="connsiteY3" fmla="*/ 87055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28076 w 629626"/>
                <a:gd name="connsiteY0" fmla="*/ 257224 h 333711"/>
                <a:gd name="connsiteX1" fmla="*/ 207834 w 629626"/>
                <a:gd name="connsiteY1" fmla="*/ 333711 h 333711"/>
                <a:gd name="connsiteX2" fmla="*/ 1 w 629626"/>
                <a:gd name="connsiteY2" fmla="*/ 87055 h 333711"/>
                <a:gd name="connsiteX3" fmla="*/ 207833 w 629626"/>
                <a:gd name="connsiteY3" fmla="*/ 164437 h 333711"/>
                <a:gd name="connsiteX4" fmla="*/ 260050 w 629626"/>
                <a:gd name="connsiteY4" fmla="*/ 0 h 333711"/>
                <a:gd name="connsiteX5" fmla="*/ 629400 w 629626"/>
                <a:gd name="connsiteY5" fmla="*/ 118667 h 333711"/>
                <a:gd name="connsiteX6" fmla="*/ 628076 w 629626"/>
                <a:gd name="connsiteY6" fmla="*/ 257224 h 333711"/>
                <a:gd name="connsiteX0" fmla="*/ 420243 w 421793"/>
                <a:gd name="connsiteY0" fmla="*/ 257224 h 333711"/>
                <a:gd name="connsiteX1" fmla="*/ 1 w 421793"/>
                <a:gd name="connsiteY1" fmla="*/ 333711 h 333711"/>
                <a:gd name="connsiteX2" fmla="*/ 0 w 421793"/>
                <a:gd name="connsiteY2" fmla="*/ 164437 h 333711"/>
                <a:gd name="connsiteX3" fmla="*/ 52217 w 421793"/>
                <a:gd name="connsiteY3" fmla="*/ 0 h 333711"/>
                <a:gd name="connsiteX4" fmla="*/ 421567 w 421793"/>
                <a:gd name="connsiteY4" fmla="*/ 118667 h 333711"/>
                <a:gd name="connsiteX5" fmla="*/ 420243 w 421793"/>
                <a:gd name="connsiteY5" fmla="*/ 257224 h 3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93" h="333711">
                  <a:moveTo>
                    <a:pt x="420243" y="257224"/>
                  </a:moveTo>
                  <a:lnTo>
                    <a:pt x="1" y="333711"/>
                  </a:lnTo>
                  <a:cubicBezTo>
                    <a:pt x="1" y="277286"/>
                    <a:pt x="0" y="220862"/>
                    <a:pt x="0" y="164437"/>
                  </a:cubicBezTo>
                  <a:lnTo>
                    <a:pt x="52217" y="0"/>
                  </a:lnTo>
                  <a:lnTo>
                    <a:pt x="421567" y="118667"/>
                  </a:lnTo>
                  <a:cubicBezTo>
                    <a:pt x="422708" y="169689"/>
                    <a:pt x="419102" y="206202"/>
                    <a:pt x="420243" y="257224"/>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3" name="フリーフォーム 42"/>
            <p:cNvSpPr/>
            <p:nvPr/>
          </p:nvSpPr>
          <p:spPr>
            <a:xfrm>
              <a:off x="6025593" y="1039154"/>
              <a:ext cx="140524"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71" h="243598">
                  <a:moveTo>
                    <a:pt x="0" y="165881"/>
                  </a:moveTo>
                  <a:lnTo>
                    <a:pt x="53809" y="0"/>
                  </a:lnTo>
                  <a:lnTo>
                    <a:pt x="272271" y="78083"/>
                  </a:lnTo>
                  <a:lnTo>
                    <a:pt x="215189" y="243598"/>
                  </a:lnTo>
                  <a:lnTo>
                    <a:pt x="0" y="165881"/>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47" name="フリーフォーム 46"/>
            <p:cNvSpPr/>
            <p:nvPr/>
          </p:nvSpPr>
          <p:spPr>
            <a:xfrm>
              <a:off x="4203180" y="7463688"/>
              <a:ext cx="268132" cy="350933"/>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59" name="フリーフォーム 58"/>
            <p:cNvSpPr/>
            <p:nvPr/>
          </p:nvSpPr>
          <p:spPr>
            <a:xfrm>
              <a:off x="5999048" y="1129144"/>
              <a:ext cx="141543"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 name="connsiteX0" fmla="*/ 0 w 272271"/>
                <a:gd name="connsiteY0" fmla="*/ 165881 h 243598"/>
                <a:gd name="connsiteX1" fmla="*/ 53809 w 272271"/>
                <a:gd name="connsiteY1" fmla="*/ 0 h 243598"/>
                <a:gd name="connsiteX2" fmla="*/ 272271 w 272271"/>
                <a:gd name="connsiteY2" fmla="*/ 78083 h 243598"/>
                <a:gd name="connsiteX3" fmla="*/ 244717 w 272271"/>
                <a:gd name="connsiteY3" fmla="*/ 243598 h 243598"/>
                <a:gd name="connsiteX4" fmla="*/ 0 w 272271"/>
                <a:gd name="connsiteY4" fmla="*/ 165881 h 243598"/>
                <a:gd name="connsiteX0" fmla="*/ 0 w 257507"/>
                <a:gd name="connsiteY0" fmla="*/ 138220 h 243598"/>
                <a:gd name="connsiteX1" fmla="*/ 39045 w 257507"/>
                <a:gd name="connsiteY1" fmla="*/ 0 h 243598"/>
                <a:gd name="connsiteX2" fmla="*/ 257507 w 257507"/>
                <a:gd name="connsiteY2" fmla="*/ 78083 h 243598"/>
                <a:gd name="connsiteX3" fmla="*/ 229953 w 257507"/>
                <a:gd name="connsiteY3" fmla="*/ 243598 h 243598"/>
                <a:gd name="connsiteX4" fmla="*/ 0 w 257507"/>
                <a:gd name="connsiteY4" fmla="*/ 138220 h 243598"/>
                <a:gd name="connsiteX0" fmla="*/ 0 w 274245"/>
                <a:gd name="connsiteY0" fmla="*/ 138220 h 243598"/>
                <a:gd name="connsiteX1" fmla="*/ 39045 w 274245"/>
                <a:gd name="connsiteY1" fmla="*/ 0 h 243598"/>
                <a:gd name="connsiteX2" fmla="*/ 257507 w 274245"/>
                <a:gd name="connsiteY2" fmla="*/ 78083 h 243598"/>
                <a:gd name="connsiteX3" fmla="*/ 274245 w 274245"/>
                <a:gd name="connsiteY3" fmla="*/ 243598 h 243598"/>
                <a:gd name="connsiteX4" fmla="*/ 0 w 274245"/>
                <a:gd name="connsiteY4" fmla="*/ 138220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 h="243598">
                  <a:moveTo>
                    <a:pt x="0" y="138220"/>
                  </a:moveTo>
                  <a:lnTo>
                    <a:pt x="39045" y="0"/>
                  </a:lnTo>
                  <a:lnTo>
                    <a:pt x="257507" y="78083"/>
                  </a:lnTo>
                  <a:lnTo>
                    <a:pt x="274245" y="243598"/>
                  </a:lnTo>
                  <a:lnTo>
                    <a:pt x="0" y="138220"/>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60" name="フリーフォーム 59"/>
            <p:cNvSpPr/>
            <p:nvPr/>
          </p:nvSpPr>
          <p:spPr>
            <a:xfrm rot="14936880">
              <a:off x="5502667" y="3525926"/>
              <a:ext cx="169126" cy="202493"/>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562982"/>
                <a:gd name="connsiteX1" fmla="*/ 207877 w 341586"/>
                <a:gd name="connsiteY1" fmla="*/ 0 h 562982"/>
                <a:gd name="connsiteX2" fmla="*/ 341586 w 341586"/>
                <a:gd name="connsiteY2" fmla="*/ 497906 h 562982"/>
                <a:gd name="connsiteX3" fmla="*/ 266159 w 341586"/>
                <a:gd name="connsiteY3" fmla="*/ 562982 h 562982"/>
                <a:gd name="connsiteX4" fmla="*/ 0 w 341586"/>
                <a:gd name="connsiteY4" fmla="*/ 84081 h 562982"/>
                <a:gd name="connsiteX0" fmla="*/ 0 w 166759"/>
                <a:gd name="connsiteY0" fmla="*/ 303822 h 562982"/>
                <a:gd name="connsiteX1" fmla="*/ 33050 w 166759"/>
                <a:gd name="connsiteY1" fmla="*/ 0 h 562982"/>
                <a:gd name="connsiteX2" fmla="*/ 166759 w 166759"/>
                <a:gd name="connsiteY2" fmla="*/ 497906 h 562982"/>
                <a:gd name="connsiteX3" fmla="*/ 91332 w 166759"/>
                <a:gd name="connsiteY3" fmla="*/ 562982 h 562982"/>
                <a:gd name="connsiteX4" fmla="*/ 0 w 166759"/>
                <a:gd name="connsiteY4" fmla="*/ 303822 h 562982"/>
                <a:gd name="connsiteX0" fmla="*/ 0 w 166759"/>
                <a:gd name="connsiteY0" fmla="*/ 23591 h 282751"/>
                <a:gd name="connsiteX1" fmla="*/ 104950 w 166759"/>
                <a:gd name="connsiteY1" fmla="*/ 0 h 282751"/>
                <a:gd name="connsiteX2" fmla="*/ 166759 w 166759"/>
                <a:gd name="connsiteY2" fmla="*/ 217675 h 282751"/>
                <a:gd name="connsiteX3" fmla="*/ 91332 w 166759"/>
                <a:gd name="connsiteY3" fmla="*/ 282751 h 282751"/>
                <a:gd name="connsiteX4" fmla="*/ 0 w 166759"/>
                <a:gd name="connsiteY4" fmla="*/ 23591 h 282751"/>
                <a:gd name="connsiteX0" fmla="*/ 0 w 136426"/>
                <a:gd name="connsiteY0" fmla="*/ 72304 h 282751"/>
                <a:gd name="connsiteX1" fmla="*/ 74617 w 136426"/>
                <a:gd name="connsiteY1" fmla="*/ 0 h 282751"/>
                <a:gd name="connsiteX2" fmla="*/ 136426 w 136426"/>
                <a:gd name="connsiteY2" fmla="*/ 217675 h 282751"/>
                <a:gd name="connsiteX3" fmla="*/ 60999 w 136426"/>
                <a:gd name="connsiteY3" fmla="*/ 282751 h 282751"/>
                <a:gd name="connsiteX4" fmla="*/ 0 w 136426"/>
                <a:gd name="connsiteY4" fmla="*/ 72304 h 28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26" h="282751">
                  <a:moveTo>
                    <a:pt x="0" y="72304"/>
                  </a:moveTo>
                  <a:lnTo>
                    <a:pt x="74617" y="0"/>
                  </a:lnTo>
                  <a:lnTo>
                    <a:pt x="136426" y="217675"/>
                  </a:lnTo>
                  <a:lnTo>
                    <a:pt x="60999" y="282751"/>
                  </a:lnTo>
                  <a:lnTo>
                    <a:pt x="0" y="7230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 name="フリーフォーム: 図形 3">
              <a:extLst>
                <a:ext uri="{FF2B5EF4-FFF2-40B4-BE49-F238E27FC236}">
                  <a16:creationId xmlns:a16="http://schemas.microsoft.com/office/drawing/2014/main" xmlns="" id="{B46DE826-87B4-4C39-9442-A8A87FC2C6D2}"/>
                </a:ext>
              </a:extLst>
            </p:cNvPr>
            <p:cNvSpPr/>
            <p:nvPr/>
          </p:nvSpPr>
          <p:spPr>
            <a:xfrm>
              <a:off x="1967023" y="414670"/>
              <a:ext cx="5762847" cy="2445488"/>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xmlns=""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179" name="Rectangle 30"/>
          <p:cNvSpPr>
            <a:spLocks noChangeAspect="1" noChangeArrowheads="1"/>
          </p:cNvSpPr>
          <p:nvPr/>
        </p:nvSpPr>
        <p:spPr bwMode="auto">
          <a:xfrm>
            <a:off x="946920" y="217150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0" name="Rectangle 27"/>
          <p:cNvSpPr>
            <a:spLocks noChangeAspect="1" noChangeArrowheads="1"/>
          </p:cNvSpPr>
          <p:nvPr/>
        </p:nvSpPr>
        <p:spPr bwMode="auto">
          <a:xfrm>
            <a:off x="946920" y="200163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1" name="Rectangle 30"/>
          <p:cNvSpPr>
            <a:spLocks noChangeAspect="1" noChangeArrowheads="1"/>
          </p:cNvSpPr>
          <p:nvPr/>
        </p:nvSpPr>
        <p:spPr bwMode="auto">
          <a:xfrm>
            <a:off x="946920" y="2338187"/>
            <a:ext cx="274628" cy="119005"/>
          </a:xfrm>
          <a:prstGeom prst="rect">
            <a:avLst/>
          </a:prstGeom>
          <a:pattFill prst="dkUpDiag">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15</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sp>
        <p:nvSpPr>
          <p:cNvPr id="51" name="Rectangle 25"/>
          <p:cNvSpPr>
            <a:spLocks noChangeAspect="1" noChangeArrowheads="1"/>
          </p:cNvSpPr>
          <p:nvPr/>
        </p:nvSpPr>
        <p:spPr bwMode="auto">
          <a:xfrm>
            <a:off x="927534" y="1146418"/>
            <a:ext cx="857250"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2" name="Text Box 29"/>
          <p:cNvSpPr txBox="1">
            <a:spLocks noChangeAspect="1" noChangeArrowheads="1"/>
          </p:cNvSpPr>
          <p:nvPr/>
        </p:nvSpPr>
        <p:spPr bwMode="auto">
          <a:xfrm>
            <a:off x="1262399" y="1351728"/>
            <a:ext cx="7143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2018</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2020</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2021</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2022</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1009991" y="159178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27"/>
          <p:cNvSpPr>
            <a:spLocks noChangeAspect="1" noChangeArrowheads="1"/>
          </p:cNvSpPr>
          <p:nvPr/>
        </p:nvSpPr>
        <p:spPr bwMode="auto">
          <a:xfrm>
            <a:off x="1009991" y="1421922"/>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1009991" y="175847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1009991" y="192992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Rectangle 30"/>
          <p:cNvSpPr>
            <a:spLocks noChangeAspect="1" noChangeArrowheads="1"/>
          </p:cNvSpPr>
          <p:nvPr/>
        </p:nvSpPr>
        <p:spPr bwMode="auto">
          <a:xfrm>
            <a:off x="1009991" y="209184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Rectangle 30"/>
          <p:cNvSpPr>
            <a:spLocks noChangeAspect="1" noChangeArrowheads="1"/>
          </p:cNvSpPr>
          <p:nvPr/>
        </p:nvSpPr>
        <p:spPr bwMode="auto">
          <a:xfrm>
            <a:off x="1009991" y="2258535"/>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72180375"/>
              </p:ext>
            </p:extLst>
          </p:nvPr>
        </p:nvGraphicFramePr>
        <p:xfrm>
          <a:off x="935802" y="7344239"/>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89,000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1981412069"/>
              </p:ext>
            </p:extLst>
          </p:nvPr>
        </p:nvGraphicFramePr>
        <p:xfrm>
          <a:off x="9064815" y="239951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130,000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Tree>
    <p:extLst>
      <p:ext uri="{BB962C8B-B14F-4D97-AF65-F5344CB8AC3E}">
        <p14:creationId xmlns:p14="http://schemas.microsoft.com/office/powerpoint/2010/main" val="251605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686404" y="1468329"/>
            <a:ext cx="3958413" cy="61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noChangeAspect="1"/>
          </p:cNvSpPr>
          <p:nvPr/>
        </p:nvSpPr>
        <p:spPr bwMode="auto">
          <a:xfrm rot="16200000">
            <a:off x="876174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21628" y="34996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32063" y="576128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479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14" name="Freeform 5"/>
          <p:cNvSpPr>
            <a:spLocks noChangeAspect="1"/>
          </p:cNvSpPr>
          <p:nvPr/>
        </p:nvSpPr>
        <p:spPr bwMode="auto">
          <a:xfrm rot="16200000">
            <a:off x="10682795" y="2970776"/>
            <a:ext cx="557215" cy="712915"/>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5" name="Rectangle 25"/>
          <p:cNvSpPr>
            <a:spLocks noChangeAspect="1" noChangeArrowheads="1"/>
          </p:cNvSpPr>
          <p:nvPr/>
        </p:nvSpPr>
        <p:spPr bwMode="auto">
          <a:xfrm>
            <a:off x="303627" y="1462338"/>
            <a:ext cx="956051"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16" name="Text Box 29"/>
          <p:cNvSpPr txBox="1">
            <a:spLocks noChangeAspect="1" noChangeArrowheads="1"/>
          </p:cNvSpPr>
          <p:nvPr/>
        </p:nvSpPr>
        <p:spPr bwMode="auto">
          <a:xfrm>
            <a:off x="638493" y="1667648"/>
            <a:ext cx="7143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2018</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2020</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2021</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2022</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17" name="Rectangle 30"/>
          <p:cNvSpPr>
            <a:spLocks noChangeAspect="1" noChangeArrowheads="1"/>
          </p:cNvSpPr>
          <p:nvPr/>
        </p:nvSpPr>
        <p:spPr bwMode="auto">
          <a:xfrm>
            <a:off x="386085" y="190770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 name="Rectangle 27"/>
          <p:cNvSpPr>
            <a:spLocks noChangeAspect="1" noChangeArrowheads="1"/>
          </p:cNvSpPr>
          <p:nvPr/>
        </p:nvSpPr>
        <p:spPr bwMode="auto">
          <a:xfrm>
            <a:off x="386085" y="1737842"/>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9" name="Rectangle 30"/>
          <p:cNvSpPr>
            <a:spLocks noChangeAspect="1" noChangeArrowheads="1"/>
          </p:cNvSpPr>
          <p:nvPr/>
        </p:nvSpPr>
        <p:spPr bwMode="auto">
          <a:xfrm>
            <a:off x="386085" y="207439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0" name="Rectangle 30"/>
          <p:cNvSpPr>
            <a:spLocks noChangeAspect="1" noChangeArrowheads="1"/>
          </p:cNvSpPr>
          <p:nvPr/>
        </p:nvSpPr>
        <p:spPr bwMode="auto">
          <a:xfrm>
            <a:off x="386085" y="224584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1" name="Rectangle 30"/>
          <p:cNvSpPr>
            <a:spLocks noChangeAspect="1" noChangeArrowheads="1"/>
          </p:cNvSpPr>
          <p:nvPr/>
        </p:nvSpPr>
        <p:spPr bwMode="auto">
          <a:xfrm>
            <a:off x="386085" y="240776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2" name="Rectangle 30"/>
          <p:cNvSpPr>
            <a:spLocks noChangeAspect="1" noChangeArrowheads="1"/>
          </p:cNvSpPr>
          <p:nvPr/>
        </p:nvSpPr>
        <p:spPr bwMode="auto">
          <a:xfrm>
            <a:off x="386085" y="2574455"/>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48" name="フリーフォーム 47"/>
          <p:cNvSpPr/>
          <p:nvPr/>
        </p:nvSpPr>
        <p:spPr>
          <a:xfrm>
            <a:off x="5055156" y="6454141"/>
            <a:ext cx="901641" cy="193816"/>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858 w 1134973"/>
              <a:gd name="connsiteY6" fmla="*/ 0 h 521004"/>
              <a:gd name="connsiteX7" fmla="*/ 35425 w 1134973"/>
              <a:gd name="connsiteY7" fmla="*/ 42599 h 521004"/>
              <a:gd name="connsiteX8" fmla="*/ 0 w 1134973"/>
              <a:gd name="connsiteY8"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027858 w 1134973"/>
              <a:gd name="connsiteY5" fmla="*/ 0 h 521004"/>
              <a:gd name="connsiteX6" fmla="*/ 35425 w 1134973"/>
              <a:gd name="connsiteY6" fmla="*/ 42599 h 521004"/>
              <a:gd name="connsiteX7" fmla="*/ 0 w 1134973"/>
              <a:gd name="connsiteY7" fmla="*/ 76741 h 52100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134973 w 1344729"/>
              <a:gd name="connsiteY4" fmla="*/ 462633 h 506234"/>
              <a:gd name="connsiteX5" fmla="*/ 1344729 w 1344729"/>
              <a:gd name="connsiteY5" fmla="*/ 0 h 506234"/>
              <a:gd name="connsiteX6" fmla="*/ 35425 w 1344729"/>
              <a:gd name="connsiteY6" fmla="*/ 27829 h 506234"/>
              <a:gd name="connsiteX7" fmla="*/ 0 w 1344729"/>
              <a:gd name="connsiteY7" fmla="*/ 61971 h 50623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344729 w 1344729"/>
              <a:gd name="connsiteY4" fmla="*/ 0 h 506234"/>
              <a:gd name="connsiteX5" fmla="*/ 35425 w 1344729"/>
              <a:gd name="connsiteY5" fmla="*/ 27829 h 506234"/>
              <a:gd name="connsiteX6" fmla="*/ 0 w 1344729"/>
              <a:gd name="connsiteY6" fmla="*/ 61971 h 506234"/>
              <a:gd name="connsiteX0" fmla="*/ 0 w 1386525"/>
              <a:gd name="connsiteY0" fmla="*/ 61971 h 506234"/>
              <a:gd name="connsiteX1" fmla="*/ 18968 w 1386525"/>
              <a:gd name="connsiteY1" fmla="*/ 462957 h 506234"/>
              <a:gd name="connsiteX2" fmla="*/ 55173 w 1386525"/>
              <a:gd name="connsiteY2" fmla="*/ 506234 h 506234"/>
              <a:gd name="connsiteX3" fmla="*/ 1386525 w 1386525"/>
              <a:gd name="connsiteY3" fmla="*/ 342562 h 506234"/>
              <a:gd name="connsiteX4" fmla="*/ 1344729 w 1386525"/>
              <a:gd name="connsiteY4" fmla="*/ 0 h 506234"/>
              <a:gd name="connsiteX5" fmla="*/ 35425 w 1386525"/>
              <a:gd name="connsiteY5" fmla="*/ 27829 h 506234"/>
              <a:gd name="connsiteX6" fmla="*/ 0 w 1386525"/>
              <a:gd name="connsiteY6" fmla="*/ 61971 h 506234"/>
              <a:gd name="connsiteX0" fmla="*/ 0 w 1386525"/>
              <a:gd name="connsiteY0" fmla="*/ 61971 h 462957"/>
              <a:gd name="connsiteX1" fmla="*/ 18968 w 1386525"/>
              <a:gd name="connsiteY1" fmla="*/ 462957 h 462957"/>
              <a:gd name="connsiteX2" fmla="*/ 1386525 w 1386525"/>
              <a:gd name="connsiteY2" fmla="*/ 342562 h 462957"/>
              <a:gd name="connsiteX3" fmla="*/ 1344729 w 1386525"/>
              <a:gd name="connsiteY3" fmla="*/ 0 h 462957"/>
              <a:gd name="connsiteX4" fmla="*/ 35425 w 1386525"/>
              <a:gd name="connsiteY4" fmla="*/ 27829 h 462957"/>
              <a:gd name="connsiteX5" fmla="*/ 0 w 1386525"/>
              <a:gd name="connsiteY5" fmla="*/ 61971 h 462957"/>
              <a:gd name="connsiteX0" fmla="*/ 16457 w 1367557"/>
              <a:gd name="connsiteY0" fmla="*/ 27829 h 462957"/>
              <a:gd name="connsiteX1" fmla="*/ 0 w 1367557"/>
              <a:gd name="connsiteY1" fmla="*/ 462957 h 462957"/>
              <a:gd name="connsiteX2" fmla="*/ 1367557 w 1367557"/>
              <a:gd name="connsiteY2" fmla="*/ 342562 h 462957"/>
              <a:gd name="connsiteX3" fmla="*/ 1325761 w 1367557"/>
              <a:gd name="connsiteY3" fmla="*/ 0 h 462957"/>
              <a:gd name="connsiteX4" fmla="*/ 16457 w 1367557"/>
              <a:gd name="connsiteY4" fmla="*/ 27829 h 462957"/>
              <a:gd name="connsiteX0" fmla="*/ 2054 w 1353154"/>
              <a:gd name="connsiteY0" fmla="*/ 27829 h 342562"/>
              <a:gd name="connsiteX1" fmla="*/ 0 w 1353154"/>
              <a:gd name="connsiteY1" fmla="*/ 300489 h 342562"/>
              <a:gd name="connsiteX2" fmla="*/ 1353154 w 1353154"/>
              <a:gd name="connsiteY2" fmla="*/ 342562 h 342562"/>
              <a:gd name="connsiteX3" fmla="*/ 1311358 w 1353154"/>
              <a:gd name="connsiteY3" fmla="*/ 0 h 342562"/>
              <a:gd name="connsiteX4" fmla="*/ 2054 w 1353154"/>
              <a:gd name="connsiteY4" fmla="*/ 27829 h 342562"/>
              <a:gd name="connsiteX0" fmla="*/ 2054 w 1311358"/>
              <a:gd name="connsiteY0" fmla="*/ 27829 h 300489"/>
              <a:gd name="connsiteX1" fmla="*/ 0 w 1311358"/>
              <a:gd name="connsiteY1" fmla="*/ 300489 h 300489"/>
              <a:gd name="connsiteX2" fmla="*/ 1295542 w 1311358"/>
              <a:gd name="connsiteY2" fmla="*/ 283483 h 300489"/>
              <a:gd name="connsiteX3" fmla="*/ 1311358 w 1311358"/>
              <a:gd name="connsiteY3" fmla="*/ 0 h 300489"/>
              <a:gd name="connsiteX4" fmla="*/ 2054 w 1311358"/>
              <a:gd name="connsiteY4" fmla="*/ 27829 h 300489"/>
              <a:gd name="connsiteX0" fmla="*/ 45264 w 1311358"/>
              <a:gd name="connsiteY0" fmla="*/ 0 h 302200"/>
              <a:gd name="connsiteX1" fmla="*/ 0 w 1311358"/>
              <a:gd name="connsiteY1" fmla="*/ 302200 h 302200"/>
              <a:gd name="connsiteX2" fmla="*/ 1295542 w 1311358"/>
              <a:gd name="connsiteY2" fmla="*/ 285194 h 302200"/>
              <a:gd name="connsiteX3" fmla="*/ 1311358 w 1311358"/>
              <a:gd name="connsiteY3" fmla="*/ 1711 h 302200"/>
              <a:gd name="connsiteX4" fmla="*/ 45264 w 1311358"/>
              <a:gd name="connsiteY4" fmla="*/ 0 h 302200"/>
              <a:gd name="connsiteX0" fmla="*/ 16458 w 1282552"/>
              <a:gd name="connsiteY0" fmla="*/ 0 h 285194"/>
              <a:gd name="connsiteX1" fmla="*/ 0 w 1282552"/>
              <a:gd name="connsiteY1" fmla="*/ 257891 h 285194"/>
              <a:gd name="connsiteX2" fmla="*/ 1266736 w 1282552"/>
              <a:gd name="connsiteY2" fmla="*/ 285194 h 285194"/>
              <a:gd name="connsiteX3" fmla="*/ 1282552 w 1282552"/>
              <a:gd name="connsiteY3" fmla="*/ 1711 h 285194"/>
              <a:gd name="connsiteX4" fmla="*/ 16458 w 1282552"/>
              <a:gd name="connsiteY4" fmla="*/ 0 h 285194"/>
              <a:gd name="connsiteX0" fmla="*/ 16458 w 1286514"/>
              <a:gd name="connsiteY0" fmla="*/ 0 h 265459"/>
              <a:gd name="connsiteX1" fmla="*/ 0 w 1286514"/>
              <a:gd name="connsiteY1" fmla="*/ 257891 h 265459"/>
              <a:gd name="connsiteX2" fmla="*/ 1286514 w 1286514"/>
              <a:gd name="connsiteY2" fmla="*/ 265459 h 265459"/>
              <a:gd name="connsiteX3" fmla="*/ 1282552 w 1286514"/>
              <a:gd name="connsiteY3" fmla="*/ 1711 h 265459"/>
              <a:gd name="connsiteX4" fmla="*/ 16458 w 1286514"/>
              <a:gd name="connsiteY4" fmla="*/ 0 h 265459"/>
              <a:gd name="connsiteX0" fmla="*/ 69 w 1270125"/>
              <a:gd name="connsiteY0" fmla="*/ 0 h 271048"/>
              <a:gd name="connsiteX1" fmla="*/ 3389 w 1270125"/>
              <a:gd name="connsiteY1" fmla="*/ 271048 h 271048"/>
              <a:gd name="connsiteX2" fmla="*/ 1270125 w 1270125"/>
              <a:gd name="connsiteY2" fmla="*/ 265459 h 271048"/>
              <a:gd name="connsiteX3" fmla="*/ 1266163 w 1270125"/>
              <a:gd name="connsiteY3" fmla="*/ 1711 h 271048"/>
              <a:gd name="connsiteX4" fmla="*/ 69 w 1270125"/>
              <a:gd name="connsiteY4" fmla="*/ 0 h 27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25" h="271048">
                <a:moveTo>
                  <a:pt x="69" y="0"/>
                </a:moveTo>
                <a:cubicBezTo>
                  <a:pt x="-616" y="90887"/>
                  <a:pt x="4074" y="180161"/>
                  <a:pt x="3389" y="271048"/>
                </a:cubicBezTo>
                <a:lnTo>
                  <a:pt x="1270125" y="265459"/>
                </a:lnTo>
                <a:cubicBezTo>
                  <a:pt x="1268804" y="177543"/>
                  <a:pt x="1267484" y="89627"/>
                  <a:pt x="1266163" y="1711"/>
                </a:cubicBezTo>
                <a:lnTo>
                  <a:pt x="69" y="0"/>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49" name="フリーフォーム 48"/>
          <p:cNvSpPr/>
          <p:nvPr/>
        </p:nvSpPr>
        <p:spPr>
          <a:xfrm>
            <a:off x="4497110" y="6464869"/>
            <a:ext cx="450978" cy="194842"/>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858 w 1134973"/>
              <a:gd name="connsiteY6" fmla="*/ 0 h 521004"/>
              <a:gd name="connsiteX7" fmla="*/ 35425 w 1134973"/>
              <a:gd name="connsiteY7" fmla="*/ 42599 h 521004"/>
              <a:gd name="connsiteX8" fmla="*/ 0 w 1134973"/>
              <a:gd name="connsiteY8"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027858 w 1134973"/>
              <a:gd name="connsiteY5" fmla="*/ 0 h 521004"/>
              <a:gd name="connsiteX6" fmla="*/ 35425 w 1134973"/>
              <a:gd name="connsiteY6" fmla="*/ 42599 h 521004"/>
              <a:gd name="connsiteX7" fmla="*/ 0 w 1134973"/>
              <a:gd name="connsiteY7" fmla="*/ 76741 h 52100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134973 w 1344729"/>
              <a:gd name="connsiteY4" fmla="*/ 462633 h 506234"/>
              <a:gd name="connsiteX5" fmla="*/ 1344729 w 1344729"/>
              <a:gd name="connsiteY5" fmla="*/ 0 h 506234"/>
              <a:gd name="connsiteX6" fmla="*/ 35425 w 1344729"/>
              <a:gd name="connsiteY6" fmla="*/ 27829 h 506234"/>
              <a:gd name="connsiteX7" fmla="*/ 0 w 1344729"/>
              <a:gd name="connsiteY7" fmla="*/ 61971 h 50623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344729 w 1344729"/>
              <a:gd name="connsiteY4" fmla="*/ 0 h 506234"/>
              <a:gd name="connsiteX5" fmla="*/ 35425 w 1344729"/>
              <a:gd name="connsiteY5" fmla="*/ 27829 h 506234"/>
              <a:gd name="connsiteX6" fmla="*/ 0 w 1344729"/>
              <a:gd name="connsiteY6" fmla="*/ 61971 h 506234"/>
              <a:gd name="connsiteX0" fmla="*/ 0 w 1386525"/>
              <a:gd name="connsiteY0" fmla="*/ 61971 h 506234"/>
              <a:gd name="connsiteX1" fmla="*/ 18968 w 1386525"/>
              <a:gd name="connsiteY1" fmla="*/ 462957 h 506234"/>
              <a:gd name="connsiteX2" fmla="*/ 55173 w 1386525"/>
              <a:gd name="connsiteY2" fmla="*/ 506234 h 506234"/>
              <a:gd name="connsiteX3" fmla="*/ 1386525 w 1386525"/>
              <a:gd name="connsiteY3" fmla="*/ 342562 h 506234"/>
              <a:gd name="connsiteX4" fmla="*/ 1344729 w 1386525"/>
              <a:gd name="connsiteY4" fmla="*/ 0 h 506234"/>
              <a:gd name="connsiteX5" fmla="*/ 35425 w 1386525"/>
              <a:gd name="connsiteY5" fmla="*/ 27829 h 506234"/>
              <a:gd name="connsiteX6" fmla="*/ 0 w 1386525"/>
              <a:gd name="connsiteY6" fmla="*/ 61971 h 506234"/>
              <a:gd name="connsiteX0" fmla="*/ 0 w 1386525"/>
              <a:gd name="connsiteY0" fmla="*/ 61971 h 462957"/>
              <a:gd name="connsiteX1" fmla="*/ 18968 w 1386525"/>
              <a:gd name="connsiteY1" fmla="*/ 462957 h 462957"/>
              <a:gd name="connsiteX2" fmla="*/ 1386525 w 1386525"/>
              <a:gd name="connsiteY2" fmla="*/ 342562 h 462957"/>
              <a:gd name="connsiteX3" fmla="*/ 1344729 w 1386525"/>
              <a:gd name="connsiteY3" fmla="*/ 0 h 462957"/>
              <a:gd name="connsiteX4" fmla="*/ 35425 w 1386525"/>
              <a:gd name="connsiteY4" fmla="*/ 27829 h 462957"/>
              <a:gd name="connsiteX5" fmla="*/ 0 w 1386525"/>
              <a:gd name="connsiteY5" fmla="*/ 61971 h 462957"/>
              <a:gd name="connsiteX0" fmla="*/ 16457 w 1367557"/>
              <a:gd name="connsiteY0" fmla="*/ 27829 h 462957"/>
              <a:gd name="connsiteX1" fmla="*/ 0 w 1367557"/>
              <a:gd name="connsiteY1" fmla="*/ 462957 h 462957"/>
              <a:gd name="connsiteX2" fmla="*/ 1367557 w 1367557"/>
              <a:gd name="connsiteY2" fmla="*/ 342562 h 462957"/>
              <a:gd name="connsiteX3" fmla="*/ 1325761 w 1367557"/>
              <a:gd name="connsiteY3" fmla="*/ 0 h 462957"/>
              <a:gd name="connsiteX4" fmla="*/ 16457 w 1367557"/>
              <a:gd name="connsiteY4" fmla="*/ 27829 h 462957"/>
              <a:gd name="connsiteX0" fmla="*/ 2054 w 1353154"/>
              <a:gd name="connsiteY0" fmla="*/ 27829 h 342562"/>
              <a:gd name="connsiteX1" fmla="*/ 0 w 1353154"/>
              <a:gd name="connsiteY1" fmla="*/ 300489 h 342562"/>
              <a:gd name="connsiteX2" fmla="*/ 1353154 w 1353154"/>
              <a:gd name="connsiteY2" fmla="*/ 342562 h 342562"/>
              <a:gd name="connsiteX3" fmla="*/ 1311358 w 1353154"/>
              <a:gd name="connsiteY3" fmla="*/ 0 h 342562"/>
              <a:gd name="connsiteX4" fmla="*/ 2054 w 1353154"/>
              <a:gd name="connsiteY4" fmla="*/ 27829 h 342562"/>
              <a:gd name="connsiteX0" fmla="*/ 2054 w 1311358"/>
              <a:gd name="connsiteY0" fmla="*/ 27829 h 300489"/>
              <a:gd name="connsiteX1" fmla="*/ 0 w 1311358"/>
              <a:gd name="connsiteY1" fmla="*/ 300489 h 300489"/>
              <a:gd name="connsiteX2" fmla="*/ 1295542 w 1311358"/>
              <a:gd name="connsiteY2" fmla="*/ 283483 h 300489"/>
              <a:gd name="connsiteX3" fmla="*/ 1311358 w 1311358"/>
              <a:gd name="connsiteY3" fmla="*/ 0 h 300489"/>
              <a:gd name="connsiteX4" fmla="*/ 2054 w 1311358"/>
              <a:gd name="connsiteY4" fmla="*/ 27829 h 300489"/>
              <a:gd name="connsiteX0" fmla="*/ 45264 w 1311358"/>
              <a:gd name="connsiteY0" fmla="*/ 0 h 302200"/>
              <a:gd name="connsiteX1" fmla="*/ 0 w 1311358"/>
              <a:gd name="connsiteY1" fmla="*/ 302200 h 302200"/>
              <a:gd name="connsiteX2" fmla="*/ 1295542 w 1311358"/>
              <a:gd name="connsiteY2" fmla="*/ 285194 h 302200"/>
              <a:gd name="connsiteX3" fmla="*/ 1311358 w 1311358"/>
              <a:gd name="connsiteY3" fmla="*/ 1711 h 302200"/>
              <a:gd name="connsiteX4" fmla="*/ 45264 w 1311358"/>
              <a:gd name="connsiteY4" fmla="*/ 0 h 302200"/>
              <a:gd name="connsiteX0" fmla="*/ 16458 w 1282552"/>
              <a:gd name="connsiteY0" fmla="*/ 0 h 285194"/>
              <a:gd name="connsiteX1" fmla="*/ 0 w 1282552"/>
              <a:gd name="connsiteY1" fmla="*/ 257891 h 285194"/>
              <a:gd name="connsiteX2" fmla="*/ 1266736 w 1282552"/>
              <a:gd name="connsiteY2" fmla="*/ 285194 h 285194"/>
              <a:gd name="connsiteX3" fmla="*/ 1282552 w 1282552"/>
              <a:gd name="connsiteY3" fmla="*/ 1711 h 285194"/>
              <a:gd name="connsiteX4" fmla="*/ 16458 w 1282552"/>
              <a:gd name="connsiteY4" fmla="*/ 0 h 285194"/>
              <a:gd name="connsiteX0" fmla="*/ 1 w 1266095"/>
              <a:gd name="connsiteY0" fmla="*/ 0 h 285194"/>
              <a:gd name="connsiteX1" fmla="*/ 588478 w 1266095"/>
              <a:gd name="connsiteY1" fmla="*/ 243122 h 285194"/>
              <a:gd name="connsiteX2" fmla="*/ 1250279 w 1266095"/>
              <a:gd name="connsiteY2" fmla="*/ 285194 h 285194"/>
              <a:gd name="connsiteX3" fmla="*/ 1266095 w 1266095"/>
              <a:gd name="connsiteY3" fmla="*/ 1711 h 285194"/>
              <a:gd name="connsiteX4" fmla="*/ 1 w 1266095"/>
              <a:gd name="connsiteY4" fmla="*/ 0 h 285194"/>
              <a:gd name="connsiteX0" fmla="*/ 25 w 689990"/>
              <a:gd name="connsiteY0" fmla="*/ 0 h 285194"/>
              <a:gd name="connsiteX1" fmla="*/ 12373 w 689990"/>
              <a:gd name="connsiteY1" fmla="*/ 243122 h 285194"/>
              <a:gd name="connsiteX2" fmla="*/ 674174 w 689990"/>
              <a:gd name="connsiteY2" fmla="*/ 285194 h 285194"/>
              <a:gd name="connsiteX3" fmla="*/ 689990 w 689990"/>
              <a:gd name="connsiteY3" fmla="*/ 1711 h 285194"/>
              <a:gd name="connsiteX4" fmla="*/ 25 w 689990"/>
              <a:gd name="connsiteY4" fmla="*/ 0 h 285194"/>
              <a:gd name="connsiteX0" fmla="*/ 25 w 689990"/>
              <a:gd name="connsiteY0" fmla="*/ 0 h 243122"/>
              <a:gd name="connsiteX1" fmla="*/ 12373 w 689990"/>
              <a:gd name="connsiteY1" fmla="*/ 243122 h 243122"/>
              <a:gd name="connsiteX2" fmla="*/ 674174 w 689990"/>
              <a:gd name="connsiteY2" fmla="*/ 240885 h 243122"/>
              <a:gd name="connsiteX3" fmla="*/ 689990 w 689990"/>
              <a:gd name="connsiteY3" fmla="*/ 1711 h 243122"/>
              <a:gd name="connsiteX4" fmla="*/ 25 w 689990"/>
              <a:gd name="connsiteY4" fmla="*/ 0 h 243122"/>
              <a:gd name="connsiteX0" fmla="*/ 25 w 689990"/>
              <a:gd name="connsiteY0" fmla="*/ 0 h 287431"/>
              <a:gd name="connsiteX1" fmla="*/ 12373 w 689990"/>
              <a:gd name="connsiteY1" fmla="*/ 287431 h 287431"/>
              <a:gd name="connsiteX2" fmla="*/ 674174 w 689990"/>
              <a:gd name="connsiteY2" fmla="*/ 240885 h 287431"/>
              <a:gd name="connsiteX3" fmla="*/ 689990 w 689990"/>
              <a:gd name="connsiteY3" fmla="*/ 1711 h 287431"/>
              <a:gd name="connsiteX4" fmla="*/ 25 w 689990"/>
              <a:gd name="connsiteY4" fmla="*/ 0 h 287431"/>
              <a:gd name="connsiteX0" fmla="*/ 25 w 689990"/>
              <a:gd name="connsiteY0" fmla="*/ 0 h 287431"/>
              <a:gd name="connsiteX1" fmla="*/ 12373 w 689990"/>
              <a:gd name="connsiteY1" fmla="*/ 287431 h 287431"/>
              <a:gd name="connsiteX2" fmla="*/ 674174 w 689990"/>
              <a:gd name="connsiteY2" fmla="*/ 280158 h 287431"/>
              <a:gd name="connsiteX3" fmla="*/ 689990 w 689990"/>
              <a:gd name="connsiteY3" fmla="*/ 1711 h 287431"/>
              <a:gd name="connsiteX4" fmla="*/ 25 w 689990"/>
              <a:gd name="connsiteY4" fmla="*/ 0 h 287431"/>
              <a:gd name="connsiteX0" fmla="*/ 25 w 689990"/>
              <a:gd name="connsiteY0" fmla="*/ 0 h 293249"/>
              <a:gd name="connsiteX1" fmla="*/ 12373 w 689990"/>
              <a:gd name="connsiteY1" fmla="*/ 287431 h 293249"/>
              <a:gd name="connsiteX2" fmla="*/ 680901 w 689990"/>
              <a:gd name="connsiteY2" fmla="*/ 293249 h 293249"/>
              <a:gd name="connsiteX3" fmla="*/ 689990 w 689990"/>
              <a:gd name="connsiteY3" fmla="*/ 1711 h 293249"/>
              <a:gd name="connsiteX4" fmla="*/ 25 w 689990"/>
              <a:gd name="connsiteY4" fmla="*/ 0 h 293249"/>
              <a:gd name="connsiteX0" fmla="*/ 21288 w 677617"/>
              <a:gd name="connsiteY0" fmla="*/ 0 h 299794"/>
              <a:gd name="connsiteX1" fmla="*/ 0 w 677617"/>
              <a:gd name="connsiteY1" fmla="*/ 293976 h 299794"/>
              <a:gd name="connsiteX2" fmla="*/ 668528 w 677617"/>
              <a:gd name="connsiteY2" fmla="*/ 299794 h 299794"/>
              <a:gd name="connsiteX3" fmla="*/ 677617 w 677617"/>
              <a:gd name="connsiteY3" fmla="*/ 8256 h 299794"/>
              <a:gd name="connsiteX4" fmla="*/ 21288 w 677617"/>
              <a:gd name="connsiteY4" fmla="*/ 0 h 299794"/>
              <a:gd name="connsiteX0" fmla="*/ 1106 w 657435"/>
              <a:gd name="connsiteY0" fmla="*/ 0 h 299794"/>
              <a:gd name="connsiteX1" fmla="*/ 0 w 657435"/>
              <a:gd name="connsiteY1" fmla="*/ 293976 h 299794"/>
              <a:gd name="connsiteX2" fmla="*/ 648346 w 657435"/>
              <a:gd name="connsiteY2" fmla="*/ 299794 h 299794"/>
              <a:gd name="connsiteX3" fmla="*/ 657435 w 657435"/>
              <a:gd name="connsiteY3" fmla="*/ 8256 h 299794"/>
              <a:gd name="connsiteX4" fmla="*/ 1106 w 657435"/>
              <a:gd name="connsiteY4" fmla="*/ 0 h 2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435" h="299794">
                <a:moveTo>
                  <a:pt x="1106" y="0"/>
                </a:moveTo>
                <a:cubicBezTo>
                  <a:pt x="421" y="90887"/>
                  <a:pt x="685" y="203089"/>
                  <a:pt x="0" y="293976"/>
                </a:cubicBezTo>
                <a:lnTo>
                  <a:pt x="648346" y="299794"/>
                </a:lnTo>
                <a:lnTo>
                  <a:pt x="657435" y="8256"/>
                </a:lnTo>
                <a:lnTo>
                  <a:pt x="1106" y="0"/>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53" name="フリーフォーム 52"/>
          <p:cNvSpPr/>
          <p:nvPr/>
        </p:nvSpPr>
        <p:spPr>
          <a:xfrm>
            <a:off x="2401434" y="5728458"/>
            <a:ext cx="529086" cy="904257"/>
          </a:xfrm>
          <a:custGeom>
            <a:avLst/>
            <a:gdLst>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37457 w 582386"/>
              <a:gd name="connsiteY5" fmla="*/ 718457 h 1050471"/>
              <a:gd name="connsiteX6" fmla="*/ 185057 w 582386"/>
              <a:gd name="connsiteY6" fmla="*/ 723900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85057 w 582386"/>
              <a:gd name="connsiteY6" fmla="*/ 723900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200001 w 582386"/>
              <a:gd name="connsiteY7" fmla="*/ 175300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200001 w 582386"/>
              <a:gd name="connsiteY7" fmla="*/ 175300 h 1050471"/>
              <a:gd name="connsiteX8" fmla="*/ 358213 w 582386"/>
              <a:gd name="connsiteY8" fmla="*/ 17427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69652 w 582386"/>
              <a:gd name="connsiteY6" fmla="*/ 521151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69652 w 582386"/>
              <a:gd name="connsiteY6" fmla="*/ 521151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72881 w 582386"/>
              <a:gd name="connsiteY6" fmla="*/ 501435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301940 w 582386"/>
              <a:gd name="connsiteY6" fmla="*/ 534296 h 1050471"/>
              <a:gd name="connsiteX7" fmla="*/ 272881 w 582386"/>
              <a:gd name="connsiteY7" fmla="*/ 501435 h 1050471"/>
              <a:gd name="connsiteX8" fmla="*/ 194743 w 582386"/>
              <a:gd name="connsiteY8" fmla="*/ 477454 h 1050471"/>
              <a:gd name="connsiteX9" fmla="*/ 200001 w 582386"/>
              <a:gd name="connsiteY9" fmla="*/ 175300 h 1050471"/>
              <a:gd name="connsiteX10" fmla="*/ 358213 w 582386"/>
              <a:gd name="connsiteY10" fmla="*/ 174273 h 1050471"/>
              <a:gd name="connsiteX11" fmla="*/ 397328 w 582386"/>
              <a:gd name="connsiteY11" fmla="*/ 146957 h 1050471"/>
              <a:gd name="connsiteX12" fmla="*/ 391886 w 582386"/>
              <a:gd name="connsiteY12" fmla="*/ 0 h 1050471"/>
              <a:gd name="connsiteX13" fmla="*/ 168728 w 582386"/>
              <a:gd name="connsiteY13" fmla="*/ 0 h 1050471"/>
              <a:gd name="connsiteX14" fmla="*/ 163286 w 582386"/>
              <a:gd name="connsiteY14" fmla="*/ 70757 h 1050471"/>
              <a:gd name="connsiteX15" fmla="*/ 0 w 582386"/>
              <a:gd name="connsiteY15"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89024 w 582386"/>
              <a:gd name="connsiteY6" fmla="*/ 540869 h 1050471"/>
              <a:gd name="connsiteX7" fmla="*/ 272881 w 582386"/>
              <a:gd name="connsiteY7" fmla="*/ 501435 h 1050471"/>
              <a:gd name="connsiteX8" fmla="*/ 194743 w 582386"/>
              <a:gd name="connsiteY8" fmla="*/ 477454 h 1050471"/>
              <a:gd name="connsiteX9" fmla="*/ 200001 w 582386"/>
              <a:gd name="connsiteY9" fmla="*/ 175300 h 1050471"/>
              <a:gd name="connsiteX10" fmla="*/ 358213 w 582386"/>
              <a:gd name="connsiteY10" fmla="*/ 174273 h 1050471"/>
              <a:gd name="connsiteX11" fmla="*/ 397328 w 582386"/>
              <a:gd name="connsiteY11" fmla="*/ 146957 h 1050471"/>
              <a:gd name="connsiteX12" fmla="*/ 391886 w 582386"/>
              <a:gd name="connsiteY12" fmla="*/ 0 h 1050471"/>
              <a:gd name="connsiteX13" fmla="*/ 168728 w 582386"/>
              <a:gd name="connsiteY13" fmla="*/ 0 h 1050471"/>
              <a:gd name="connsiteX14" fmla="*/ 163286 w 582386"/>
              <a:gd name="connsiteY14" fmla="*/ 70757 h 1050471"/>
              <a:gd name="connsiteX15" fmla="*/ 0 w 582386"/>
              <a:gd name="connsiteY15" fmla="*/ 70757 h 1050471"/>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30244 h 1080715"/>
              <a:gd name="connsiteX14" fmla="*/ 163286 w 582386"/>
              <a:gd name="connsiteY14" fmla="*/ 101001 h 1080715"/>
              <a:gd name="connsiteX15" fmla="*/ 0 w 582386"/>
              <a:gd name="connsiteY15" fmla="*/ 101001 h 1080715"/>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30244 h 1080715"/>
              <a:gd name="connsiteX14" fmla="*/ 68280 w 582386"/>
              <a:gd name="connsiteY14" fmla="*/ 40513 h 1080715"/>
              <a:gd name="connsiteX15" fmla="*/ 0 w 582386"/>
              <a:gd name="connsiteY15" fmla="*/ 101001 h 1080715"/>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0 h 1080715"/>
              <a:gd name="connsiteX14" fmla="*/ 68280 w 582386"/>
              <a:gd name="connsiteY14" fmla="*/ 40513 h 1080715"/>
              <a:gd name="connsiteX15" fmla="*/ 0 w 582386"/>
              <a:gd name="connsiteY15" fmla="*/ 101001 h 10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386" h="1080715">
                <a:moveTo>
                  <a:pt x="0" y="101001"/>
                </a:moveTo>
                <a:lnTo>
                  <a:pt x="10886" y="1080715"/>
                </a:lnTo>
                <a:lnTo>
                  <a:pt x="576943" y="1075272"/>
                </a:lnTo>
                <a:lnTo>
                  <a:pt x="582386" y="911987"/>
                </a:lnTo>
                <a:lnTo>
                  <a:pt x="337457" y="911987"/>
                </a:lnTo>
                <a:cubicBezTo>
                  <a:pt x="338533" y="809364"/>
                  <a:pt x="339610" y="706742"/>
                  <a:pt x="340686" y="604119"/>
                </a:cubicBezTo>
                <a:lnTo>
                  <a:pt x="289024" y="571113"/>
                </a:lnTo>
                <a:lnTo>
                  <a:pt x="272881" y="531679"/>
                </a:lnTo>
                <a:cubicBezTo>
                  <a:pt x="260827" y="497398"/>
                  <a:pt x="219713" y="522264"/>
                  <a:pt x="194743" y="507698"/>
                </a:cubicBezTo>
                <a:cubicBezTo>
                  <a:pt x="196496" y="406980"/>
                  <a:pt x="198248" y="306262"/>
                  <a:pt x="200001" y="205544"/>
                </a:cubicBezTo>
                <a:lnTo>
                  <a:pt x="358213" y="204517"/>
                </a:lnTo>
                <a:lnTo>
                  <a:pt x="397328" y="177201"/>
                </a:lnTo>
                <a:lnTo>
                  <a:pt x="344383" y="0"/>
                </a:lnTo>
                <a:lnTo>
                  <a:pt x="168728" y="0"/>
                </a:lnTo>
                <a:lnTo>
                  <a:pt x="68280" y="40513"/>
                </a:lnTo>
                <a:lnTo>
                  <a:pt x="0" y="10100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4" name="フリーフォーム 103"/>
          <p:cNvSpPr/>
          <p:nvPr/>
        </p:nvSpPr>
        <p:spPr>
          <a:xfrm>
            <a:off x="4022259" y="2669841"/>
            <a:ext cx="248415" cy="237885"/>
          </a:xfrm>
          <a:custGeom>
            <a:avLst/>
            <a:gdLst>
              <a:gd name="connsiteX0" fmla="*/ 59872 w 206829"/>
              <a:gd name="connsiteY0" fmla="*/ 0 h 217715"/>
              <a:gd name="connsiteX1" fmla="*/ 206829 w 206829"/>
              <a:gd name="connsiteY1" fmla="*/ 76200 h 217715"/>
              <a:gd name="connsiteX2" fmla="*/ 146957 w 206829"/>
              <a:gd name="connsiteY2" fmla="*/ 217715 h 217715"/>
              <a:gd name="connsiteX3" fmla="*/ 0 w 206829"/>
              <a:gd name="connsiteY3" fmla="*/ 152400 h 217715"/>
              <a:gd name="connsiteX4" fmla="*/ 59872 w 206829"/>
              <a:gd name="connsiteY4" fmla="*/ 0 h 217715"/>
              <a:gd name="connsiteX0" fmla="*/ 184111 w 331068"/>
              <a:gd name="connsiteY0" fmla="*/ 0 h 217715"/>
              <a:gd name="connsiteX1" fmla="*/ 331068 w 331068"/>
              <a:gd name="connsiteY1" fmla="*/ 76200 h 217715"/>
              <a:gd name="connsiteX2" fmla="*/ 271196 w 331068"/>
              <a:gd name="connsiteY2" fmla="*/ 217715 h 217715"/>
              <a:gd name="connsiteX3" fmla="*/ 0 w 331068"/>
              <a:gd name="connsiteY3" fmla="*/ 94359 h 217715"/>
              <a:gd name="connsiteX4" fmla="*/ 184111 w 331068"/>
              <a:gd name="connsiteY4" fmla="*/ 0 h 217715"/>
              <a:gd name="connsiteX0" fmla="*/ 117850 w 331068"/>
              <a:gd name="connsiteY0" fmla="*/ 0 h 250881"/>
              <a:gd name="connsiteX1" fmla="*/ 331068 w 331068"/>
              <a:gd name="connsiteY1" fmla="*/ 109366 h 250881"/>
              <a:gd name="connsiteX2" fmla="*/ 271196 w 331068"/>
              <a:gd name="connsiteY2" fmla="*/ 250881 h 250881"/>
              <a:gd name="connsiteX3" fmla="*/ 0 w 331068"/>
              <a:gd name="connsiteY3" fmla="*/ 127525 h 250881"/>
              <a:gd name="connsiteX4" fmla="*/ 117850 w 331068"/>
              <a:gd name="connsiteY4" fmla="*/ 0 h 250881"/>
              <a:gd name="connsiteX0" fmla="*/ 76437 w 289655"/>
              <a:gd name="connsiteY0" fmla="*/ 0 h 250881"/>
              <a:gd name="connsiteX1" fmla="*/ 289655 w 289655"/>
              <a:gd name="connsiteY1" fmla="*/ 109366 h 250881"/>
              <a:gd name="connsiteX2" fmla="*/ 229783 w 289655"/>
              <a:gd name="connsiteY2" fmla="*/ 250881 h 250881"/>
              <a:gd name="connsiteX3" fmla="*/ 0 w 289655"/>
              <a:gd name="connsiteY3" fmla="*/ 102650 h 250881"/>
              <a:gd name="connsiteX4" fmla="*/ 76437 w 289655"/>
              <a:gd name="connsiteY4" fmla="*/ 0 h 250881"/>
              <a:gd name="connsiteX0" fmla="*/ 54666 w 289655"/>
              <a:gd name="connsiteY0" fmla="*/ 0 h 261769"/>
              <a:gd name="connsiteX1" fmla="*/ 289655 w 289655"/>
              <a:gd name="connsiteY1" fmla="*/ 120254 h 261769"/>
              <a:gd name="connsiteX2" fmla="*/ 229783 w 289655"/>
              <a:gd name="connsiteY2" fmla="*/ 261769 h 261769"/>
              <a:gd name="connsiteX3" fmla="*/ 0 w 289655"/>
              <a:gd name="connsiteY3" fmla="*/ 113538 h 261769"/>
              <a:gd name="connsiteX4" fmla="*/ 54666 w 289655"/>
              <a:gd name="connsiteY4" fmla="*/ 0 h 261769"/>
              <a:gd name="connsiteX0" fmla="*/ 54666 w 289655"/>
              <a:gd name="connsiteY0" fmla="*/ 0 h 261769"/>
              <a:gd name="connsiteX1" fmla="*/ 289655 w 289655"/>
              <a:gd name="connsiteY1" fmla="*/ 120254 h 261769"/>
              <a:gd name="connsiteX2" fmla="*/ 229783 w 289655"/>
              <a:gd name="connsiteY2" fmla="*/ 261769 h 261769"/>
              <a:gd name="connsiteX3" fmla="*/ 0 w 289655"/>
              <a:gd name="connsiteY3" fmla="*/ 129886 h 261769"/>
              <a:gd name="connsiteX4" fmla="*/ 54666 w 289655"/>
              <a:gd name="connsiteY4" fmla="*/ 0 h 261769"/>
              <a:gd name="connsiteX0" fmla="*/ 54666 w 289655"/>
              <a:gd name="connsiteY0" fmla="*/ 0 h 245476"/>
              <a:gd name="connsiteX1" fmla="*/ 289655 w 289655"/>
              <a:gd name="connsiteY1" fmla="*/ 120254 h 245476"/>
              <a:gd name="connsiteX2" fmla="*/ 224341 w 289655"/>
              <a:gd name="connsiteY2" fmla="*/ 245476 h 245476"/>
              <a:gd name="connsiteX3" fmla="*/ 0 w 289655"/>
              <a:gd name="connsiteY3" fmla="*/ 129886 h 245476"/>
              <a:gd name="connsiteX4" fmla="*/ 54666 w 289655"/>
              <a:gd name="connsiteY4" fmla="*/ 0 h 245476"/>
              <a:gd name="connsiteX0" fmla="*/ 81321 w 289655"/>
              <a:gd name="connsiteY0" fmla="*/ 0 h 230697"/>
              <a:gd name="connsiteX1" fmla="*/ 289655 w 289655"/>
              <a:gd name="connsiteY1" fmla="*/ 105475 h 230697"/>
              <a:gd name="connsiteX2" fmla="*/ 224341 w 289655"/>
              <a:gd name="connsiteY2" fmla="*/ 230697 h 230697"/>
              <a:gd name="connsiteX3" fmla="*/ 0 w 289655"/>
              <a:gd name="connsiteY3" fmla="*/ 115107 h 230697"/>
              <a:gd name="connsiteX4" fmla="*/ 81321 w 289655"/>
              <a:gd name="connsiteY4" fmla="*/ 0 h 230697"/>
              <a:gd name="connsiteX0" fmla="*/ 81321 w 289655"/>
              <a:gd name="connsiteY0" fmla="*/ 0 h 230697"/>
              <a:gd name="connsiteX1" fmla="*/ 289655 w 289655"/>
              <a:gd name="connsiteY1" fmla="*/ 98085 h 230697"/>
              <a:gd name="connsiteX2" fmla="*/ 224341 w 289655"/>
              <a:gd name="connsiteY2" fmla="*/ 230697 h 230697"/>
              <a:gd name="connsiteX3" fmla="*/ 0 w 289655"/>
              <a:gd name="connsiteY3" fmla="*/ 115107 h 230697"/>
              <a:gd name="connsiteX4" fmla="*/ 81321 w 289655"/>
              <a:gd name="connsiteY4" fmla="*/ 0 h 2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55" h="230697">
                <a:moveTo>
                  <a:pt x="81321" y="0"/>
                </a:moveTo>
                <a:lnTo>
                  <a:pt x="289655" y="98085"/>
                </a:lnTo>
                <a:lnTo>
                  <a:pt x="224341" y="230697"/>
                </a:lnTo>
                <a:lnTo>
                  <a:pt x="0" y="115107"/>
                </a:lnTo>
                <a:lnTo>
                  <a:pt x="813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5" name="正方形/長方形 104"/>
          <p:cNvSpPr/>
          <p:nvPr/>
        </p:nvSpPr>
        <p:spPr>
          <a:xfrm rot="1694575">
            <a:off x="4293553" y="2627027"/>
            <a:ext cx="237547" cy="351751"/>
          </a:xfrm>
          <a:prstGeom prst="rect">
            <a:avLst/>
          </a:pr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11246324" y="4042745"/>
            <a:ext cx="71536" cy="13163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45" name="Rectangle 25"/>
          <p:cNvSpPr>
            <a:spLocks noChangeArrowheads="1"/>
          </p:cNvSpPr>
          <p:nvPr/>
        </p:nvSpPr>
        <p:spPr bwMode="auto">
          <a:xfrm>
            <a:off x="7518514" y="1450492"/>
            <a:ext cx="972000" cy="1332000"/>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6" name="Text Box 29"/>
          <p:cNvSpPr txBox="1">
            <a:spLocks noChangeAspect="1" noChangeArrowheads="1"/>
          </p:cNvSpPr>
          <p:nvPr/>
        </p:nvSpPr>
        <p:spPr bwMode="auto">
          <a:xfrm>
            <a:off x="7853379" y="1655802"/>
            <a:ext cx="7143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2018</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2019</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2020</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2021</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2022</a:t>
            </a:r>
          </a:p>
          <a:p>
            <a:pPr eaLnBrk="1" hangingPunct="1">
              <a:lnSpc>
                <a:spcPct val="110000"/>
              </a:lnSpc>
              <a:spcBef>
                <a:spcPct val="0"/>
              </a:spcBef>
              <a:buFontTx/>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47" name="Rectangle 30"/>
          <p:cNvSpPr>
            <a:spLocks noChangeAspect="1" noChangeArrowheads="1"/>
          </p:cNvSpPr>
          <p:nvPr/>
        </p:nvSpPr>
        <p:spPr bwMode="auto">
          <a:xfrm>
            <a:off x="7600971" y="1895859"/>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0" name="Rectangle 27"/>
          <p:cNvSpPr>
            <a:spLocks noChangeAspect="1" noChangeArrowheads="1"/>
          </p:cNvSpPr>
          <p:nvPr/>
        </p:nvSpPr>
        <p:spPr bwMode="auto">
          <a:xfrm>
            <a:off x="7600971" y="1725996"/>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600971" y="2062546"/>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52" name="Rectangle 30"/>
          <p:cNvSpPr>
            <a:spLocks noChangeAspect="1" noChangeArrowheads="1"/>
          </p:cNvSpPr>
          <p:nvPr/>
        </p:nvSpPr>
        <p:spPr bwMode="auto">
          <a:xfrm>
            <a:off x="7600971" y="2233996"/>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7600971" y="2395921"/>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7600971" y="2562609"/>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フリーフォーム 55"/>
          <p:cNvSpPr/>
          <p:nvPr/>
        </p:nvSpPr>
        <p:spPr>
          <a:xfrm>
            <a:off x="2605176" y="4502989"/>
            <a:ext cx="198783" cy="139874"/>
          </a:xfrm>
          <a:custGeom>
            <a:avLst/>
            <a:gdLst>
              <a:gd name="connsiteX0" fmla="*/ 42863 w 228600"/>
              <a:gd name="connsiteY0" fmla="*/ 166688 h 166688"/>
              <a:gd name="connsiteX1" fmla="*/ 228600 w 228600"/>
              <a:gd name="connsiteY1" fmla="*/ 133350 h 166688"/>
              <a:gd name="connsiteX2" fmla="*/ 176213 w 228600"/>
              <a:gd name="connsiteY2" fmla="*/ 0 h 166688"/>
              <a:gd name="connsiteX3" fmla="*/ 0 w 228600"/>
              <a:gd name="connsiteY3" fmla="*/ 61913 h 166688"/>
              <a:gd name="connsiteX4" fmla="*/ 42863 w 228600"/>
              <a:gd name="connsiteY4" fmla="*/ 16668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66688">
                <a:moveTo>
                  <a:pt x="42863" y="166688"/>
                </a:moveTo>
                <a:lnTo>
                  <a:pt x="228600" y="133350"/>
                </a:lnTo>
                <a:lnTo>
                  <a:pt x="176213" y="0"/>
                </a:lnTo>
                <a:lnTo>
                  <a:pt x="0" y="61913"/>
                </a:lnTo>
                <a:lnTo>
                  <a:pt x="42863" y="166688"/>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a:p>
        </p:txBody>
      </p:sp>
      <p:graphicFrame>
        <p:nvGraphicFramePr>
          <p:cNvPr id="57" name="表 56"/>
          <p:cNvGraphicFramePr>
            <a:graphicFrameLocks noGrp="1"/>
          </p:cNvGraphicFramePr>
          <p:nvPr>
            <p:extLst>
              <p:ext uri="{D42A27DB-BD31-4B8C-83A1-F6EECF244321}">
                <p14:modId xmlns:p14="http://schemas.microsoft.com/office/powerpoint/2010/main" val="2284070494"/>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66,000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215629103"/>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64,000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5484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17</a:t>
            </a:fld>
            <a:endParaRPr kumimoji="1" lang="ja-JP" altLang="en-US" dirty="0"/>
          </a:p>
        </p:txBody>
      </p:sp>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0" name="フリーフォーム 59"/>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63" name="フリーフォーム 62"/>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70" name="フリーフォーム 69"/>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71" name="テキスト ボックス 41"/>
          <p:cNvSpPr txBox="1"/>
          <p:nvPr/>
        </p:nvSpPr>
        <p:spPr>
          <a:xfrm>
            <a:off x="5957068" y="3191490"/>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 </a:t>
            </a:r>
          </a:p>
        </p:txBody>
      </p:sp>
      <p:sp>
        <p:nvSpPr>
          <p:cNvPr id="82"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5" name="テキスト ボックス 48"/>
          <p:cNvSpPr txBox="1"/>
          <p:nvPr/>
        </p:nvSpPr>
        <p:spPr>
          <a:xfrm>
            <a:off x="5442035" y="2716613"/>
            <a:ext cx="1802036"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ⅰ</a:t>
            </a:r>
            <a:r>
              <a:rPr lang="ja-JP" altLang="en-US" sz="1323" b="1" dirty="0"/>
              <a:t>ＩＲ用地</a:t>
            </a:r>
            <a:r>
              <a:rPr lang="en-US" altLang="ja-JP" sz="1323" b="1" dirty="0"/>
              <a:t>〔</a:t>
            </a:r>
            <a:r>
              <a:rPr lang="en-US" altLang="ja-JP" sz="1323" b="1" dirty="0" err="1"/>
              <a:t>70ha</a:t>
            </a:r>
            <a:r>
              <a:rPr lang="en-US" altLang="ja-JP" sz="1323" b="1" dirty="0"/>
              <a:t>〕</a:t>
            </a:r>
            <a:endParaRPr lang="ja-JP" altLang="en-US" sz="1323" b="1" dirty="0"/>
          </a:p>
        </p:txBody>
      </p:sp>
      <p:sp>
        <p:nvSpPr>
          <p:cNvPr id="86"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88"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5" name="正方形/長方形 94"/>
          <p:cNvSpPr/>
          <p:nvPr/>
        </p:nvSpPr>
        <p:spPr>
          <a:xfrm rot="18597411">
            <a:off x="7311761" y="4262096"/>
            <a:ext cx="1082928" cy="169322"/>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7" name="正方形/長方形 67"/>
          <p:cNvSpPr/>
          <p:nvPr/>
        </p:nvSpPr>
        <p:spPr>
          <a:xfrm rot="18597411">
            <a:off x="7035778" y="5383318"/>
            <a:ext cx="593575" cy="2082203"/>
          </a:xfrm>
          <a:custGeom>
            <a:avLst/>
            <a:gdLst>
              <a:gd name="connsiteX0" fmla="*/ 0 w 250343"/>
              <a:gd name="connsiteY0" fmla="*/ 0 h 1566556"/>
              <a:gd name="connsiteX1" fmla="*/ 250343 w 250343"/>
              <a:gd name="connsiteY1" fmla="*/ 0 h 1566556"/>
              <a:gd name="connsiteX2" fmla="*/ 250343 w 250343"/>
              <a:gd name="connsiteY2" fmla="*/ 1566556 h 1566556"/>
              <a:gd name="connsiteX3" fmla="*/ 0 w 250343"/>
              <a:gd name="connsiteY3" fmla="*/ 1566556 h 1566556"/>
              <a:gd name="connsiteX4" fmla="*/ 0 w 250343"/>
              <a:gd name="connsiteY4" fmla="*/ 0 h 1566556"/>
              <a:gd name="connsiteX0" fmla="*/ 0 w 255466"/>
              <a:gd name="connsiteY0" fmla="*/ 0 h 1566556"/>
              <a:gd name="connsiteX1" fmla="*/ 250343 w 255466"/>
              <a:gd name="connsiteY1" fmla="*/ 0 h 1566556"/>
              <a:gd name="connsiteX2" fmla="*/ 255466 w 255466"/>
              <a:gd name="connsiteY2" fmla="*/ 246554 h 1566556"/>
              <a:gd name="connsiteX3" fmla="*/ 250343 w 255466"/>
              <a:gd name="connsiteY3" fmla="*/ 1566556 h 1566556"/>
              <a:gd name="connsiteX4" fmla="*/ 0 w 255466"/>
              <a:gd name="connsiteY4" fmla="*/ 1566556 h 1566556"/>
              <a:gd name="connsiteX5" fmla="*/ 0 w 255466"/>
              <a:gd name="connsiteY5" fmla="*/ 0 h 1566556"/>
              <a:gd name="connsiteX0" fmla="*/ 0 w 469026"/>
              <a:gd name="connsiteY0" fmla="*/ 0 h 1566556"/>
              <a:gd name="connsiteX1" fmla="*/ 469026 w 469026"/>
              <a:gd name="connsiteY1" fmla="*/ 226117 h 1566556"/>
              <a:gd name="connsiteX2" fmla="*/ 255466 w 469026"/>
              <a:gd name="connsiteY2" fmla="*/ 246554 h 1566556"/>
              <a:gd name="connsiteX3" fmla="*/ 250343 w 469026"/>
              <a:gd name="connsiteY3" fmla="*/ 1566556 h 1566556"/>
              <a:gd name="connsiteX4" fmla="*/ 0 w 469026"/>
              <a:gd name="connsiteY4" fmla="*/ 1566556 h 1566556"/>
              <a:gd name="connsiteX5" fmla="*/ 0 w 469026"/>
              <a:gd name="connsiteY5" fmla="*/ 0 h 1566556"/>
              <a:gd name="connsiteX0" fmla="*/ 0 w 469026"/>
              <a:gd name="connsiteY0" fmla="*/ 0 h 1566556"/>
              <a:gd name="connsiteX1" fmla="*/ 469026 w 469026"/>
              <a:gd name="connsiteY1" fmla="*/ 226117 h 1566556"/>
              <a:gd name="connsiteX2" fmla="*/ 259414 w 469026"/>
              <a:gd name="connsiteY2" fmla="*/ 111675 h 1566556"/>
              <a:gd name="connsiteX3" fmla="*/ 255466 w 469026"/>
              <a:gd name="connsiteY3" fmla="*/ 246554 h 1566556"/>
              <a:gd name="connsiteX4" fmla="*/ 250343 w 469026"/>
              <a:gd name="connsiteY4" fmla="*/ 1566556 h 1566556"/>
              <a:gd name="connsiteX5" fmla="*/ 0 w 469026"/>
              <a:gd name="connsiteY5" fmla="*/ 1566556 h 1566556"/>
              <a:gd name="connsiteX6" fmla="*/ 0 w 469026"/>
              <a:gd name="connsiteY6" fmla="*/ 0 h 1566556"/>
              <a:gd name="connsiteX0" fmla="*/ 0 w 469026"/>
              <a:gd name="connsiteY0" fmla="*/ 89365 h 1655921"/>
              <a:gd name="connsiteX1" fmla="*/ 469026 w 469026"/>
              <a:gd name="connsiteY1" fmla="*/ 315482 h 1655921"/>
              <a:gd name="connsiteX2" fmla="*/ 324883 w 469026"/>
              <a:gd name="connsiteY2" fmla="*/ 0 h 1655921"/>
              <a:gd name="connsiteX3" fmla="*/ 255466 w 469026"/>
              <a:gd name="connsiteY3" fmla="*/ 335919 h 1655921"/>
              <a:gd name="connsiteX4" fmla="*/ 250343 w 469026"/>
              <a:gd name="connsiteY4" fmla="*/ 1655921 h 1655921"/>
              <a:gd name="connsiteX5" fmla="*/ 0 w 469026"/>
              <a:gd name="connsiteY5" fmla="*/ 1655921 h 1655921"/>
              <a:gd name="connsiteX6" fmla="*/ 0 w 469026"/>
              <a:gd name="connsiteY6" fmla="*/ 89365 h 1655921"/>
              <a:gd name="connsiteX0" fmla="*/ 0 w 324883"/>
              <a:gd name="connsiteY0" fmla="*/ 94717 h 1661273"/>
              <a:gd name="connsiteX1" fmla="*/ 258703 w 324883"/>
              <a:gd name="connsiteY1" fmla="*/ 0 h 1661273"/>
              <a:gd name="connsiteX2" fmla="*/ 324883 w 324883"/>
              <a:gd name="connsiteY2" fmla="*/ 5352 h 1661273"/>
              <a:gd name="connsiteX3" fmla="*/ 255466 w 324883"/>
              <a:gd name="connsiteY3" fmla="*/ 341271 h 1661273"/>
              <a:gd name="connsiteX4" fmla="*/ 250343 w 324883"/>
              <a:gd name="connsiteY4" fmla="*/ 1661273 h 1661273"/>
              <a:gd name="connsiteX5" fmla="*/ 0 w 324883"/>
              <a:gd name="connsiteY5" fmla="*/ 1661273 h 1661273"/>
              <a:gd name="connsiteX6" fmla="*/ 0 w 324883"/>
              <a:gd name="connsiteY6" fmla="*/ 94717 h 1661273"/>
              <a:gd name="connsiteX0" fmla="*/ 0 w 450703"/>
              <a:gd name="connsiteY0" fmla="*/ 94717 h 1661273"/>
              <a:gd name="connsiteX1" fmla="*/ 258703 w 450703"/>
              <a:gd name="connsiteY1" fmla="*/ 0 h 1661273"/>
              <a:gd name="connsiteX2" fmla="*/ 450703 w 450703"/>
              <a:gd name="connsiteY2" fmla="*/ 382365 h 1661273"/>
              <a:gd name="connsiteX3" fmla="*/ 255466 w 450703"/>
              <a:gd name="connsiteY3" fmla="*/ 341271 h 1661273"/>
              <a:gd name="connsiteX4" fmla="*/ 250343 w 450703"/>
              <a:gd name="connsiteY4" fmla="*/ 1661273 h 1661273"/>
              <a:gd name="connsiteX5" fmla="*/ 0 w 450703"/>
              <a:gd name="connsiteY5" fmla="*/ 1661273 h 1661273"/>
              <a:gd name="connsiteX6" fmla="*/ 0 w 450703"/>
              <a:gd name="connsiteY6" fmla="*/ 94717 h 1661273"/>
              <a:gd name="connsiteX0" fmla="*/ 0 w 450703"/>
              <a:gd name="connsiteY0" fmla="*/ 92161 h 1658717"/>
              <a:gd name="connsiteX1" fmla="*/ 377796 w 450703"/>
              <a:gd name="connsiteY1" fmla="*/ 0 h 1658717"/>
              <a:gd name="connsiteX2" fmla="*/ 450703 w 450703"/>
              <a:gd name="connsiteY2" fmla="*/ 379809 h 1658717"/>
              <a:gd name="connsiteX3" fmla="*/ 255466 w 450703"/>
              <a:gd name="connsiteY3" fmla="*/ 338715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50703 w 450703"/>
              <a:gd name="connsiteY2" fmla="*/ 379809 h 1658717"/>
              <a:gd name="connsiteX3" fmla="*/ 256385 w 450703"/>
              <a:gd name="connsiteY3" fmla="*/ 379359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27669 w 450703"/>
              <a:gd name="connsiteY2" fmla="*/ 266379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50703"/>
              <a:gd name="connsiteY0" fmla="*/ 92161 h 1658717"/>
              <a:gd name="connsiteX1" fmla="*/ 377796 w 450703"/>
              <a:gd name="connsiteY1" fmla="*/ 0 h 1658717"/>
              <a:gd name="connsiteX2" fmla="*/ 391109 w 450703"/>
              <a:gd name="connsiteY2" fmla="*/ 272166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91339"/>
              <a:gd name="connsiteY0" fmla="*/ 92161 h 1658717"/>
              <a:gd name="connsiteX1" fmla="*/ 377796 w 491339"/>
              <a:gd name="connsiteY1" fmla="*/ 0 h 1658717"/>
              <a:gd name="connsiteX2" fmla="*/ 391109 w 491339"/>
              <a:gd name="connsiteY2" fmla="*/ 272166 h 1658717"/>
              <a:gd name="connsiteX3" fmla="*/ 491339 w 491339"/>
              <a:gd name="connsiteY3" fmla="*/ 378889 h 1658717"/>
              <a:gd name="connsiteX4" fmla="*/ 256385 w 491339"/>
              <a:gd name="connsiteY4" fmla="*/ 379359 h 1658717"/>
              <a:gd name="connsiteX5" fmla="*/ 250343 w 491339"/>
              <a:gd name="connsiteY5" fmla="*/ 1658717 h 1658717"/>
              <a:gd name="connsiteX6" fmla="*/ 0 w 491339"/>
              <a:gd name="connsiteY6" fmla="*/ 1658717 h 1658717"/>
              <a:gd name="connsiteX7" fmla="*/ 0 w 491339"/>
              <a:gd name="connsiteY7" fmla="*/ 92161 h 1658717"/>
              <a:gd name="connsiteX0" fmla="*/ 0 w 491339"/>
              <a:gd name="connsiteY0" fmla="*/ 77560 h 1644116"/>
              <a:gd name="connsiteX1" fmla="*/ 390026 w 491339"/>
              <a:gd name="connsiteY1" fmla="*/ 0 h 1644116"/>
              <a:gd name="connsiteX2" fmla="*/ 391109 w 491339"/>
              <a:gd name="connsiteY2" fmla="*/ 257565 h 1644116"/>
              <a:gd name="connsiteX3" fmla="*/ 491339 w 491339"/>
              <a:gd name="connsiteY3" fmla="*/ 364288 h 1644116"/>
              <a:gd name="connsiteX4" fmla="*/ 256385 w 491339"/>
              <a:gd name="connsiteY4" fmla="*/ 364758 h 1644116"/>
              <a:gd name="connsiteX5" fmla="*/ 250343 w 491339"/>
              <a:gd name="connsiteY5" fmla="*/ 1644116 h 1644116"/>
              <a:gd name="connsiteX6" fmla="*/ 0 w 491339"/>
              <a:gd name="connsiteY6" fmla="*/ 1644116 h 1644116"/>
              <a:gd name="connsiteX7" fmla="*/ 0 w 491339"/>
              <a:gd name="connsiteY7" fmla="*/ 77560 h 1644116"/>
              <a:gd name="connsiteX0" fmla="*/ 0 w 491339"/>
              <a:gd name="connsiteY0" fmla="*/ 77560 h 1644116"/>
              <a:gd name="connsiteX1" fmla="*/ 89036 w 491339"/>
              <a:gd name="connsiteY1" fmla="*/ 55130 h 1644116"/>
              <a:gd name="connsiteX2" fmla="*/ 390026 w 491339"/>
              <a:gd name="connsiteY2" fmla="*/ 0 h 1644116"/>
              <a:gd name="connsiteX3" fmla="*/ 391109 w 491339"/>
              <a:gd name="connsiteY3" fmla="*/ 257565 h 1644116"/>
              <a:gd name="connsiteX4" fmla="*/ 491339 w 491339"/>
              <a:gd name="connsiteY4" fmla="*/ 364288 h 1644116"/>
              <a:gd name="connsiteX5" fmla="*/ 256385 w 491339"/>
              <a:gd name="connsiteY5" fmla="*/ 364758 h 1644116"/>
              <a:gd name="connsiteX6" fmla="*/ 250343 w 491339"/>
              <a:gd name="connsiteY6" fmla="*/ 1644116 h 1644116"/>
              <a:gd name="connsiteX7" fmla="*/ 0 w 491339"/>
              <a:gd name="connsiteY7" fmla="*/ 1644116 h 1644116"/>
              <a:gd name="connsiteX8" fmla="*/ 0 w 491339"/>
              <a:gd name="connsiteY8" fmla="*/ 77560 h 1644116"/>
              <a:gd name="connsiteX0" fmla="*/ 0 w 491339"/>
              <a:gd name="connsiteY0" fmla="*/ 90038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0 w 491339"/>
              <a:gd name="connsiteY8" fmla="*/ 90038 h 1656594"/>
              <a:gd name="connsiteX0" fmla="*/ 9863 w 491339"/>
              <a:gd name="connsiteY0" fmla="*/ 131471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9863 w 491339"/>
              <a:gd name="connsiteY8" fmla="*/ 131471 h 1656594"/>
              <a:gd name="connsiteX0" fmla="*/ 9863 w 491339"/>
              <a:gd name="connsiteY0" fmla="*/ 131471 h 1670405"/>
              <a:gd name="connsiteX1" fmla="*/ 140063 w 491339"/>
              <a:gd name="connsiteY1" fmla="*/ 0 h 1670405"/>
              <a:gd name="connsiteX2" fmla="*/ 390026 w 491339"/>
              <a:gd name="connsiteY2" fmla="*/ 12478 h 1670405"/>
              <a:gd name="connsiteX3" fmla="*/ 391109 w 491339"/>
              <a:gd name="connsiteY3" fmla="*/ 270043 h 1670405"/>
              <a:gd name="connsiteX4" fmla="*/ 491339 w 491339"/>
              <a:gd name="connsiteY4" fmla="*/ 376766 h 1670405"/>
              <a:gd name="connsiteX5" fmla="*/ 256385 w 491339"/>
              <a:gd name="connsiteY5" fmla="*/ 377236 h 1670405"/>
              <a:gd name="connsiteX6" fmla="*/ 253630 w 491339"/>
              <a:gd name="connsiteY6" fmla="*/ 1670405 h 1670405"/>
              <a:gd name="connsiteX7" fmla="*/ 0 w 491339"/>
              <a:gd name="connsiteY7" fmla="*/ 1656594 h 1670405"/>
              <a:gd name="connsiteX8" fmla="*/ 9863 w 491339"/>
              <a:gd name="connsiteY8" fmla="*/ 131471 h 1670405"/>
              <a:gd name="connsiteX0" fmla="*/ 16307 w 497783"/>
              <a:gd name="connsiteY0" fmla="*/ 131471 h 1678559"/>
              <a:gd name="connsiteX1" fmla="*/ 146507 w 497783"/>
              <a:gd name="connsiteY1" fmla="*/ 0 h 1678559"/>
              <a:gd name="connsiteX2" fmla="*/ 396470 w 497783"/>
              <a:gd name="connsiteY2" fmla="*/ 12478 h 1678559"/>
              <a:gd name="connsiteX3" fmla="*/ 397553 w 497783"/>
              <a:gd name="connsiteY3" fmla="*/ 270043 h 1678559"/>
              <a:gd name="connsiteX4" fmla="*/ 497783 w 497783"/>
              <a:gd name="connsiteY4" fmla="*/ 376766 h 1678559"/>
              <a:gd name="connsiteX5" fmla="*/ 262829 w 497783"/>
              <a:gd name="connsiteY5" fmla="*/ 377236 h 1678559"/>
              <a:gd name="connsiteX6" fmla="*/ 260074 w 497783"/>
              <a:gd name="connsiteY6" fmla="*/ 1670405 h 1678559"/>
              <a:gd name="connsiteX7" fmla="*/ 0 w 497783"/>
              <a:gd name="connsiteY7" fmla="*/ 1678559 h 1678559"/>
              <a:gd name="connsiteX8" fmla="*/ 16307 w 497783"/>
              <a:gd name="connsiteY8" fmla="*/ 131471 h 1678559"/>
              <a:gd name="connsiteX0" fmla="*/ 16307 w 497783"/>
              <a:gd name="connsiteY0" fmla="*/ 131471 h 1679351"/>
              <a:gd name="connsiteX1" fmla="*/ 146507 w 497783"/>
              <a:gd name="connsiteY1" fmla="*/ 0 h 1679351"/>
              <a:gd name="connsiteX2" fmla="*/ 396470 w 497783"/>
              <a:gd name="connsiteY2" fmla="*/ 12478 h 1679351"/>
              <a:gd name="connsiteX3" fmla="*/ 397553 w 497783"/>
              <a:gd name="connsiteY3" fmla="*/ 270043 h 1679351"/>
              <a:gd name="connsiteX4" fmla="*/ 497783 w 497783"/>
              <a:gd name="connsiteY4" fmla="*/ 376766 h 1679351"/>
              <a:gd name="connsiteX5" fmla="*/ 262829 w 497783"/>
              <a:gd name="connsiteY5" fmla="*/ 377236 h 1679351"/>
              <a:gd name="connsiteX6" fmla="*/ 259285 w 497783"/>
              <a:gd name="connsiteY6" fmla="*/ 1679351 h 1679351"/>
              <a:gd name="connsiteX7" fmla="*/ 0 w 497783"/>
              <a:gd name="connsiteY7" fmla="*/ 1678559 h 1679351"/>
              <a:gd name="connsiteX8" fmla="*/ 16307 w 497783"/>
              <a:gd name="connsiteY8" fmla="*/ 131471 h 1679351"/>
              <a:gd name="connsiteX0" fmla="*/ 16307 w 497783"/>
              <a:gd name="connsiteY0" fmla="*/ 131471 h 1679351"/>
              <a:gd name="connsiteX1" fmla="*/ 80883 w 497783"/>
              <a:gd name="connsiteY1" fmla="*/ 79839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7783"/>
              <a:gd name="connsiteY0" fmla="*/ 131471 h 1679351"/>
              <a:gd name="connsiteX1" fmla="*/ 68653 w 497783"/>
              <a:gd name="connsiteY1" fmla="*/ 65238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62829 w 499310"/>
              <a:gd name="connsiteY6" fmla="*/ 377236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70788 w 499310"/>
              <a:gd name="connsiteY6" fmla="*/ 380693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89241"/>
              <a:gd name="connsiteX1" fmla="*/ 68653 w 499310"/>
              <a:gd name="connsiteY1" fmla="*/ 65238 h 1689241"/>
              <a:gd name="connsiteX2" fmla="*/ 146507 w 499310"/>
              <a:gd name="connsiteY2" fmla="*/ 0 h 1689241"/>
              <a:gd name="connsiteX3" fmla="*/ 396470 w 499310"/>
              <a:gd name="connsiteY3" fmla="*/ 12478 h 1689241"/>
              <a:gd name="connsiteX4" fmla="*/ 397553 w 499310"/>
              <a:gd name="connsiteY4" fmla="*/ 270043 h 1689241"/>
              <a:gd name="connsiteX5" fmla="*/ 499310 w 499310"/>
              <a:gd name="connsiteY5" fmla="*/ 390676 h 1689241"/>
              <a:gd name="connsiteX6" fmla="*/ 270788 w 499310"/>
              <a:gd name="connsiteY6" fmla="*/ 380693 h 1689241"/>
              <a:gd name="connsiteX7" fmla="*/ 277694 w 499310"/>
              <a:gd name="connsiteY7" fmla="*/ 1689241 h 1689241"/>
              <a:gd name="connsiteX8" fmla="*/ 0 w 499310"/>
              <a:gd name="connsiteY8" fmla="*/ 1678559 h 1689241"/>
              <a:gd name="connsiteX9" fmla="*/ 16307 w 499310"/>
              <a:gd name="connsiteY9" fmla="*/ 131471 h 1689241"/>
              <a:gd name="connsiteX0" fmla="*/ 637 w 483640"/>
              <a:gd name="connsiteY0" fmla="*/ 131471 h 1696892"/>
              <a:gd name="connsiteX1" fmla="*/ 52983 w 483640"/>
              <a:gd name="connsiteY1" fmla="*/ 65238 h 1696892"/>
              <a:gd name="connsiteX2" fmla="*/ 130837 w 483640"/>
              <a:gd name="connsiteY2" fmla="*/ 0 h 1696892"/>
              <a:gd name="connsiteX3" fmla="*/ 380800 w 483640"/>
              <a:gd name="connsiteY3" fmla="*/ 12478 h 1696892"/>
              <a:gd name="connsiteX4" fmla="*/ 381883 w 483640"/>
              <a:gd name="connsiteY4" fmla="*/ 270043 h 1696892"/>
              <a:gd name="connsiteX5" fmla="*/ 483640 w 483640"/>
              <a:gd name="connsiteY5" fmla="*/ 390676 h 1696892"/>
              <a:gd name="connsiteX6" fmla="*/ 255118 w 483640"/>
              <a:gd name="connsiteY6" fmla="*/ 380693 h 1696892"/>
              <a:gd name="connsiteX7" fmla="*/ 262024 w 483640"/>
              <a:gd name="connsiteY7" fmla="*/ 1689241 h 1696892"/>
              <a:gd name="connsiteX8" fmla="*/ 4748 w 483640"/>
              <a:gd name="connsiteY8" fmla="*/ 1696892 h 1696892"/>
              <a:gd name="connsiteX9" fmla="*/ 637 w 483640"/>
              <a:gd name="connsiteY9" fmla="*/ 131471 h 16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40" h="1696892">
                <a:moveTo>
                  <a:pt x="637" y="131471"/>
                </a:moveTo>
                <a:lnTo>
                  <a:pt x="52983" y="65238"/>
                </a:lnTo>
                <a:lnTo>
                  <a:pt x="130837" y="0"/>
                </a:lnTo>
                <a:lnTo>
                  <a:pt x="380800" y="12478"/>
                </a:lnTo>
                <a:lnTo>
                  <a:pt x="381883" y="270043"/>
                </a:lnTo>
                <a:cubicBezTo>
                  <a:pt x="415293" y="305617"/>
                  <a:pt x="450230" y="355102"/>
                  <a:pt x="483640" y="390676"/>
                </a:cubicBezTo>
                <a:cubicBezTo>
                  <a:pt x="418561" y="376978"/>
                  <a:pt x="320197" y="394391"/>
                  <a:pt x="255118" y="380693"/>
                </a:cubicBezTo>
                <a:cubicBezTo>
                  <a:pt x="253410" y="820694"/>
                  <a:pt x="263732" y="1249240"/>
                  <a:pt x="262024" y="1689241"/>
                </a:cubicBezTo>
                <a:lnTo>
                  <a:pt x="4748" y="1696892"/>
                </a:lnTo>
                <a:cubicBezTo>
                  <a:pt x="8036" y="1188518"/>
                  <a:pt x="-2651" y="639845"/>
                  <a:pt x="637" y="131471"/>
                </a:cubicBez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8" name="フリーフォーム 107"/>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1" name="テキスト ボックス 110"/>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パターン１　</a:t>
            </a:r>
            <a:r>
              <a:rPr lang="en-US" altLang="ja-JP" sz="1500" b="1" dirty="0" smtClean="0">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予定区域及び</a:t>
            </a:r>
            <a:r>
              <a:rPr lang="en-US" altLang="ja-JP" sz="1500" b="1" dirty="0" err="1">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拡張区域予定地を売却する場合</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13" name="Rectangle 25"/>
          <p:cNvSpPr>
            <a:spLocks noChangeAspect="1" noChangeArrowheads="1"/>
          </p:cNvSpPr>
          <p:nvPr/>
        </p:nvSpPr>
        <p:spPr bwMode="auto">
          <a:xfrm>
            <a:off x="489803" y="1521433"/>
            <a:ext cx="857250"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a:latin typeface="Arial" panose="020B0604020202020204" pitchFamily="34" charset="0"/>
                <a:ea typeface="ＭＳ Ｐゴシック" panose="020B0600070205080204" pitchFamily="50" charset="-128"/>
              </a:rPr>
              <a:t>売却時期</a:t>
            </a:r>
          </a:p>
        </p:txBody>
      </p:sp>
      <p:sp>
        <p:nvSpPr>
          <p:cNvPr id="114" name="Text Box 29"/>
          <p:cNvSpPr txBox="1">
            <a:spLocks noChangeAspect="1" noChangeArrowheads="1"/>
          </p:cNvSpPr>
          <p:nvPr/>
        </p:nvSpPr>
        <p:spPr bwMode="auto">
          <a:xfrm>
            <a:off x="824668" y="1726743"/>
            <a:ext cx="7143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2018</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2019</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2020</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2021</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2022</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2023</a:t>
            </a:r>
            <a:r>
              <a:rPr lang="ja-JP" altLang="en-US" sz="1000" dirty="0">
                <a:latin typeface="Arial" panose="020B0604020202020204" pitchFamily="34" charset="0"/>
                <a:ea typeface="ＭＳ Ｐゴシック" panose="020B0600070205080204" pitchFamily="50" charset="-128"/>
              </a:rPr>
              <a:t>～</a:t>
            </a:r>
            <a:endParaRPr lang="en-US" altLang="ja-JP" sz="1000" dirty="0">
              <a:latin typeface="Arial" panose="020B0604020202020204" pitchFamily="34" charset="0"/>
              <a:ea typeface="ＭＳ Ｐゴシック" panose="020B0600070205080204" pitchFamily="50" charset="-128"/>
            </a:endParaRPr>
          </a:p>
          <a:p>
            <a:pPr eaLnBrk="1" hangingPunct="1">
              <a:lnSpc>
                <a:spcPct val="110000"/>
              </a:lnSpc>
              <a:spcBef>
                <a:spcPct val="0"/>
              </a:spcBef>
              <a:buFontTx/>
              <a:buNone/>
            </a:pPr>
            <a:endParaRPr lang="en-US" altLang="ja-JP" sz="1000" dirty="0">
              <a:latin typeface="Arial" panose="020B0604020202020204" pitchFamily="34" charset="0"/>
              <a:ea typeface="ＭＳ Ｐゴシック" panose="020B0600070205080204" pitchFamily="50" charset="-128"/>
            </a:endParaRPr>
          </a:p>
        </p:txBody>
      </p:sp>
      <p:sp>
        <p:nvSpPr>
          <p:cNvPr id="115" name="Rectangle 30"/>
          <p:cNvSpPr>
            <a:spLocks noChangeAspect="1" noChangeArrowheads="1"/>
          </p:cNvSpPr>
          <p:nvPr/>
        </p:nvSpPr>
        <p:spPr bwMode="auto">
          <a:xfrm>
            <a:off x="540059" y="1962206"/>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6" name="Rectangle 27"/>
          <p:cNvSpPr>
            <a:spLocks noChangeAspect="1" noChangeArrowheads="1"/>
          </p:cNvSpPr>
          <p:nvPr/>
        </p:nvSpPr>
        <p:spPr bwMode="auto">
          <a:xfrm>
            <a:off x="540059" y="1792343"/>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7" name="Rectangle 30"/>
          <p:cNvSpPr>
            <a:spLocks noChangeAspect="1" noChangeArrowheads="1"/>
          </p:cNvSpPr>
          <p:nvPr/>
        </p:nvSpPr>
        <p:spPr bwMode="auto">
          <a:xfrm>
            <a:off x="540059" y="2128893"/>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18" name="Rectangle 30"/>
          <p:cNvSpPr>
            <a:spLocks noChangeAspect="1" noChangeArrowheads="1"/>
          </p:cNvSpPr>
          <p:nvPr/>
        </p:nvSpPr>
        <p:spPr bwMode="auto">
          <a:xfrm>
            <a:off x="540059" y="2300343"/>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9" name="Rectangle 30"/>
          <p:cNvSpPr>
            <a:spLocks noChangeAspect="1" noChangeArrowheads="1"/>
          </p:cNvSpPr>
          <p:nvPr/>
        </p:nvSpPr>
        <p:spPr bwMode="auto">
          <a:xfrm>
            <a:off x="540059" y="2462268"/>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0" name="Rectangle 30"/>
          <p:cNvSpPr>
            <a:spLocks noChangeAspect="1" noChangeArrowheads="1"/>
          </p:cNvSpPr>
          <p:nvPr/>
        </p:nvSpPr>
        <p:spPr bwMode="auto">
          <a:xfrm>
            <a:off x="540059" y="2628956"/>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5"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126" name="テキスト ボックス 52"/>
          <p:cNvSpPr txBox="1"/>
          <p:nvPr/>
        </p:nvSpPr>
        <p:spPr>
          <a:xfrm>
            <a:off x="3464537" y="2257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err="1"/>
              <a:t>49ha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875029" y="1860823"/>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err="1"/>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rot="18597411">
            <a:off x="7461559" y="6102889"/>
            <a:ext cx="745305" cy="438514"/>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2" name="正方形/長方形 108"/>
          <p:cNvSpPr/>
          <p:nvPr/>
        </p:nvSpPr>
        <p:spPr>
          <a:xfrm rot="18597411">
            <a:off x="7139037" y="5874692"/>
            <a:ext cx="750760" cy="371463"/>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3" name="正方形/長方形 132"/>
          <p:cNvSpPr/>
          <p:nvPr/>
        </p:nvSpPr>
        <p:spPr>
          <a:xfrm rot="18597411">
            <a:off x="6890305" y="5712627"/>
            <a:ext cx="740991" cy="27546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34" name="正方形/長方形 133"/>
          <p:cNvSpPr/>
          <p:nvPr/>
        </p:nvSpPr>
        <p:spPr>
          <a:xfrm rot="18597411">
            <a:off x="7442661" y="5362906"/>
            <a:ext cx="184085" cy="204220"/>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5" name="正方形/長方形 111"/>
          <p:cNvSpPr/>
          <p:nvPr/>
        </p:nvSpPr>
        <p:spPr>
          <a:xfrm rot="18597411">
            <a:off x="7855814" y="5370498"/>
            <a:ext cx="201864" cy="867027"/>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ext uri="{D42A27DB-BD31-4B8C-83A1-F6EECF244321}">
                <p14:modId xmlns:p14="http://schemas.microsoft.com/office/powerpoint/2010/main" val="1943817588"/>
              </p:ext>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87,000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50913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18</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5" name="正方形/長方形 94"/>
          <p:cNvSpPr/>
          <p:nvPr/>
        </p:nvSpPr>
        <p:spPr>
          <a:xfrm rot="18597411">
            <a:off x="7311761" y="4262096"/>
            <a:ext cx="1082928" cy="169322"/>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7" name="正方形/長方形 67"/>
          <p:cNvSpPr/>
          <p:nvPr/>
        </p:nvSpPr>
        <p:spPr>
          <a:xfrm rot="18597411">
            <a:off x="7035778" y="5383318"/>
            <a:ext cx="593575" cy="2082203"/>
          </a:xfrm>
          <a:custGeom>
            <a:avLst/>
            <a:gdLst>
              <a:gd name="connsiteX0" fmla="*/ 0 w 250343"/>
              <a:gd name="connsiteY0" fmla="*/ 0 h 1566556"/>
              <a:gd name="connsiteX1" fmla="*/ 250343 w 250343"/>
              <a:gd name="connsiteY1" fmla="*/ 0 h 1566556"/>
              <a:gd name="connsiteX2" fmla="*/ 250343 w 250343"/>
              <a:gd name="connsiteY2" fmla="*/ 1566556 h 1566556"/>
              <a:gd name="connsiteX3" fmla="*/ 0 w 250343"/>
              <a:gd name="connsiteY3" fmla="*/ 1566556 h 1566556"/>
              <a:gd name="connsiteX4" fmla="*/ 0 w 250343"/>
              <a:gd name="connsiteY4" fmla="*/ 0 h 1566556"/>
              <a:gd name="connsiteX0" fmla="*/ 0 w 255466"/>
              <a:gd name="connsiteY0" fmla="*/ 0 h 1566556"/>
              <a:gd name="connsiteX1" fmla="*/ 250343 w 255466"/>
              <a:gd name="connsiteY1" fmla="*/ 0 h 1566556"/>
              <a:gd name="connsiteX2" fmla="*/ 255466 w 255466"/>
              <a:gd name="connsiteY2" fmla="*/ 246554 h 1566556"/>
              <a:gd name="connsiteX3" fmla="*/ 250343 w 255466"/>
              <a:gd name="connsiteY3" fmla="*/ 1566556 h 1566556"/>
              <a:gd name="connsiteX4" fmla="*/ 0 w 255466"/>
              <a:gd name="connsiteY4" fmla="*/ 1566556 h 1566556"/>
              <a:gd name="connsiteX5" fmla="*/ 0 w 255466"/>
              <a:gd name="connsiteY5" fmla="*/ 0 h 1566556"/>
              <a:gd name="connsiteX0" fmla="*/ 0 w 469026"/>
              <a:gd name="connsiteY0" fmla="*/ 0 h 1566556"/>
              <a:gd name="connsiteX1" fmla="*/ 469026 w 469026"/>
              <a:gd name="connsiteY1" fmla="*/ 226117 h 1566556"/>
              <a:gd name="connsiteX2" fmla="*/ 255466 w 469026"/>
              <a:gd name="connsiteY2" fmla="*/ 246554 h 1566556"/>
              <a:gd name="connsiteX3" fmla="*/ 250343 w 469026"/>
              <a:gd name="connsiteY3" fmla="*/ 1566556 h 1566556"/>
              <a:gd name="connsiteX4" fmla="*/ 0 w 469026"/>
              <a:gd name="connsiteY4" fmla="*/ 1566556 h 1566556"/>
              <a:gd name="connsiteX5" fmla="*/ 0 w 469026"/>
              <a:gd name="connsiteY5" fmla="*/ 0 h 1566556"/>
              <a:gd name="connsiteX0" fmla="*/ 0 w 469026"/>
              <a:gd name="connsiteY0" fmla="*/ 0 h 1566556"/>
              <a:gd name="connsiteX1" fmla="*/ 469026 w 469026"/>
              <a:gd name="connsiteY1" fmla="*/ 226117 h 1566556"/>
              <a:gd name="connsiteX2" fmla="*/ 259414 w 469026"/>
              <a:gd name="connsiteY2" fmla="*/ 111675 h 1566556"/>
              <a:gd name="connsiteX3" fmla="*/ 255466 w 469026"/>
              <a:gd name="connsiteY3" fmla="*/ 246554 h 1566556"/>
              <a:gd name="connsiteX4" fmla="*/ 250343 w 469026"/>
              <a:gd name="connsiteY4" fmla="*/ 1566556 h 1566556"/>
              <a:gd name="connsiteX5" fmla="*/ 0 w 469026"/>
              <a:gd name="connsiteY5" fmla="*/ 1566556 h 1566556"/>
              <a:gd name="connsiteX6" fmla="*/ 0 w 469026"/>
              <a:gd name="connsiteY6" fmla="*/ 0 h 1566556"/>
              <a:gd name="connsiteX0" fmla="*/ 0 w 469026"/>
              <a:gd name="connsiteY0" fmla="*/ 89365 h 1655921"/>
              <a:gd name="connsiteX1" fmla="*/ 469026 w 469026"/>
              <a:gd name="connsiteY1" fmla="*/ 315482 h 1655921"/>
              <a:gd name="connsiteX2" fmla="*/ 324883 w 469026"/>
              <a:gd name="connsiteY2" fmla="*/ 0 h 1655921"/>
              <a:gd name="connsiteX3" fmla="*/ 255466 w 469026"/>
              <a:gd name="connsiteY3" fmla="*/ 335919 h 1655921"/>
              <a:gd name="connsiteX4" fmla="*/ 250343 w 469026"/>
              <a:gd name="connsiteY4" fmla="*/ 1655921 h 1655921"/>
              <a:gd name="connsiteX5" fmla="*/ 0 w 469026"/>
              <a:gd name="connsiteY5" fmla="*/ 1655921 h 1655921"/>
              <a:gd name="connsiteX6" fmla="*/ 0 w 469026"/>
              <a:gd name="connsiteY6" fmla="*/ 89365 h 1655921"/>
              <a:gd name="connsiteX0" fmla="*/ 0 w 324883"/>
              <a:gd name="connsiteY0" fmla="*/ 94717 h 1661273"/>
              <a:gd name="connsiteX1" fmla="*/ 258703 w 324883"/>
              <a:gd name="connsiteY1" fmla="*/ 0 h 1661273"/>
              <a:gd name="connsiteX2" fmla="*/ 324883 w 324883"/>
              <a:gd name="connsiteY2" fmla="*/ 5352 h 1661273"/>
              <a:gd name="connsiteX3" fmla="*/ 255466 w 324883"/>
              <a:gd name="connsiteY3" fmla="*/ 341271 h 1661273"/>
              <a:gd name="connsiteX4" fmla="*/ 250343 w 324883"/>
              <a:gd name="connsiteY4" fmla="*/ 1661273 h 1661273"/>
              <a:gd name="connsiteX5" fmla="*/ 0 w 324883"/>
              <a:gd name="connsiteY5" fmla="*/ 1661273 h 1661273"/>
              <a:gd name="connsiteX6" fmla="*/ 0 w 324883"/>
              <a:gd name="connsiteY6" fmla="*/ 94717 h 1661273"/>
              <a:gd name="connsiteX0" fmla="*/ 0 w 450703"/>
              <a:gd name="connsiteY0" fmla="*/ 94717 h 1661273"/>
              <a:gd name="connsiteX1" fmla="*/ 258703 w 450703"/>
              <a:gd name="connsiteY1" fmla="*/ 0 h 1661273"/>
              <a:gd name="connsiteX2" fmla="*/ 450703 w 450703"/>
              <a:gd name="connsiteY2" fmla="*/ 382365 h 1661273"/>
              <a:gd name="connsiteX3" fmla="*/ 255466 w 450703"/>
              <a:gd name="connsiteY3" fmla="*/ 341271 h 1661273"/>
              <a:gd name="connsiteX4" fmla="*/ 250343 w 450703"/>
              <a:gd name="connsiteY4" fmla="*/ 1661273 h 1661273"/>
              <a:gd name="connsiteX5" fmla="*/ 0 w 450703"/>
              <a:gd name="connsiteY5" fmla="*/ 1661273 h 1661273"/>
              <a:gd name="connsiteX6" fmla="*/ 0 w 450703"/>
              <a:gd name="connsiteY6" fmla="*/ 94717 h 1661273"/>
              <a:gd name="connsiteX0" fmla="*/ 0 w 450703"/>
              <a:gd name="connsiteY0" fmla="*/ 92161 h 1658717"/>
              <a:gd name="connsiteX1" fmla="*/ 377796 w 450703"/>
              <a:gd name="connsiteY1" fmla="*/ 0 h 1658717"/>
              <a:gd name="connsiteX2" fmla="*/ 450703 w 450703"/>
              <a:gd name="connsiteY2" fmla="*/ 379809 h 1658717"/>
              <a:gd name="connsiteX3" fmla="*/ 255466 w 450703"/>
              <a:gd name="connsiteY3" fmla="*/ 338715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50703 w 450703"/>
              <a:gd name="connsiteY2" fmla="*/ 379809 h 1658717"/>
              <a:gd name="connsiteX3" fmla="*/ 256385 w 450703"/>
              <a:gd name="connsiteY3" fmla="*/ 379359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27669 w 450703"/>
              <a:gd name="connsiteY2" fmla="*/ 266379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50703"/>
              <a:gd name="connsiteY0" fmla="*/ 92161 h 1658717"/>
              <a:gd name="connsiteX1" fmla="*/ 377796 w 450703"/>
              <a:gd name="connsiteY1" fmla="*/ 0 h 1658717"/>
              <a:gd name="connsiteX2" fmla="*/ 391109 w 450703"/>
              <a:gd name="connsiteY2" fmla="*/ 272166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91339"/>
              <a:gd name="connsiteY0" fmla="*/ 92161 h 1658717"/>
              <a:gd name="connsiteX1" fmla="*/ 377796 w 491339"/>
              <a:gd name="connsiteY1" fmla="*/ 0 h 1658717"/>
              <a:gd name="connsiteX2" fmla="*/ 391109 w 491339"/>
              <a:gd name="connsiteY2" fmla="*/ 272166 h 1658717"/>
              <a:gd name="connsiteX3" fmla="*/ 491339 w 491339"/>
              <a:gd name="connsiteY3" fmla="*/ 378889 h 1658717"/>
              <a:gd name="connsiteX4" fmla="*/ 256385 w 491339"/>
              <a:gd name="connsiteY4" fmla="*/ 379359 h 1658717"/>
              <a:gd name="connsiteX5" fmla="*/ 250343 w 491339"/>
              <a:gd name="connsiteY5" fmla="*/ 1658717 h 1658717"/>
              <a:gd name="connsiteX6" fmla="*/ 0 w 491339"/>
              <a:gd name="connsiteY6" fmla="*/ 1658717 h 1658717"/>
              <a:gd name="connsiteX7" fmla="*/ 0 w 491339"/>
              <a:gd name="connsiteY7" fmla="*/ 92161 h 1658717"/>
              <a:gd name="connsiteX0" fmla="*/ 0 w 491339"/>
              <a:gd name="connsiteY0" fmla="*/ 77560 h 1644116"/>
              <a:gd name="connsiteX1" fmla="*/ 390026 w 491339"/>
              <a:gd name="connsiteY1" fmla="*/ 0 h 1644116"/>
              <a:gd name="connsiteX2" fmla="*/ 391109 w 491339"/>
              <a:gd name="connsiteY2" fmla="*/ 257565 h 1644116"/>
              <a:gd name="connsiteX3" fmla="*/ 491339 w 491339"/>
              <a:gd name="connsiteY3" fmla="*/ 364288 h 1644116"/>
              <a:gd name="connsiteX4" fmla="*/ 256385 w 491339"/>
              <a:gd name="connsiteY4" fmla="*/ 364758 h 1644116"/>
              <a:gd name="connsiteX5" fmla="*/ 250343 w 491339"/>
              <a:gd name="connsiteY5" fmla="*/ 1644116 h 1644116"/>
              <a:gd name="connsiteX6" fmla="*/ 0 w 491339"/>
              <a:gd name="connsiteY6" fmla="*/ 1644116 h 1644116"/>
              <a:gd name="connsiteX7" fmla="*/ 0 w 491339"/>
              <a:gd name="connsiteY7" fmla="*/ 77560 h 1644116"/>
              <a:gd name="connsiteX0" fmla="*/ 0 w 491339"/>
              <a:gd name="connsiteY0" fmla="*/ 77560 h 1644116"/>
              <a:gd name="connsiteX1" fmla="*/ 89036 w 491339"/>
              <a:gd name="connsiteY1" fmla="*/ 55130 h 1644116"/>
              <a:gd name="connsiteX2" fmla="*/ 390026 w 491339"/>
              <a:gd name="connsiteY2" fmla="*/ 0 h 1644116"/>
              <a:gd name="connsiteX3" fmla="*/ 391109 w 491339"/>
              <a:gd name="connsiteY3" fmla="*/ 257565 h 1644116"/>
              <a:gd name="connsiteX4" fmla="*/ 491339 w 491339"/>
              <a:gd name="connsiteY4" fmla="*/ 364288 h 1644116"/>
              <a:gd name="connsiteX5" fmla="*/ 256385 w 491339"/>
              <a:gd name="connsiteY5" fmla="*/ 364758 h 1644116"/>
              <a:gd name="connsiteX6" fmla="*/ 250343 w 491339"/>
              <a:gd name="connsiteY6" fmla="*/ 1644116 h 1644116"/>
              <a:gd name="connsiteX7" fmla="*/ 0 w 491339"/>
              <a:gd name="connsiteY7" fmla="*/ 1644116 h 1644116"/>
              <a:gd name="connsiteX8" fmla="*/ 0 w 491339"/>
              <a:gd name="connsiteY8" fmla="*/ 77560 h 1644116"/>
              <a:gd name="connsiteX0" fmla="*/ 0 w 491339"/>
              <a:gd name="connsiteY0" fmla="*/ 90038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0 w 491339"/>
              <a:gd name="connsiteY8" fmla="*/ 90038 h 1656594"/>
              <a:gd name="connsiteX0" fmla="*/ 9863 w 491339"/>
              <a:gd name="connsiteY0" fmla="*/ 131471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9863 w 491339"/>
              <a:gd name="connsiteY8" fmla="*/ 131471 h 1656594"/>
              <a:gd name="connsiteX0" fmla="*/ 9863 w 491339"/>
              <a:gd name="connsiteY0" fmla="*/ 131471 h 1670405"/>
              <a:gd name="connsiteX1" fmla="*/ 140063 w 491339"/>
              <a:gd name="connsiteY1" fmla="*/ 0 h 1670405"/>
              <a:gd name="connsiteX2" fmla="*/ 390026 w 491339"/>
              <a:gd name="connsiteY2" fmla="*/ 12478 h 1670405"/>
              <a:gd name="connsiteX3" fmla="*/ 391109 w 491339"/>
              <a:gd name="connsiteY3" fmla="*/ 270043 h 1670405"/>
              <a:gd name="connsiteX4" fmla="*/ 491339 w 491339"/>
              <a:gd name="connsiteY4" fmla="*/ 376766 h 1670405"/>
              <a:gd name="connsiteX5" fmla="*/ 256385 w 491339"/>
              <a:gd name="connsiteY5" fmla="*/ 377236 h 1670405"/>
              <a:gd name="connsiteX6" fmla="*/ 253630 w 491339"/>
              <a:gd name="connsiteY6" fmla="*/ 1670405 h 1670405"/>
              <a:gd name="connsiteX7" fmla="*/ 0 w 491339"/>
              <a:gd name="connsiteY7" fmla="*/ 1656594 h 1670405"/>
              <a:gd name="connsiteX8" fmla="*/ 9863 w 491339"/>
              <a:gd name="connsiteY8" fmla="*/ 131471 h 1670405"/>
              <a:gd name="connsiteX0" fmla="*/ 16307 w 497783"/>
              <a:gd name="connsiteY0" fmla="*/ 131471 h 1678559"/>
              <a:gd name="connsiteX1" fmla="*/ 146507 w 497783"/>
              <a:gd name="connsiteY1" fmla="*/ 0 h 1678559"/>
              <a:gd name="connsiteX2" fmla="*/ 396470 w 497783"/>
              <a:gd name="connsiteY2" fmla="*/ 12478 h 1678559"/>
              <a:gd name="connsiteX3" fmla="*/ 397553 w 497783"/>
              <a:gd name="connsiteY3" fmla="*/ 270043 h 1678559"/>
              <a:gd name="connsiteX4" fmla="*/ 497783 w 497783"/>
              <a:gd name="connsiteY4" fmla="*/ 376766 h 1678559"/>
              <a:gd name="connsiteX5" fmla="*/ 262829 w 497783"/>
              <a:gd name="connsiteY5" fmla="*/ 377236 h 1678559"/>
              <a:gd name="connsiteX6" fmla="*/ 260074 w 497783"/>
              <a:gd name="connsiteY6" fmla="*/ 1670405 h 1678559"/>
              <a:gd name="connsiteX7" fmla="*/ 0 w 497783"/>
              <a:gd name="connsiteY7" fmla="*/ 1678559 h 1678559"/>
              <a:gd name="connsiteX8" fmla="*/ 16307 w 497783"/>
              <a:gd name="connsiteY8" fmla="*/ 131471 h 1678559"/>
              <a:gd name="connsiteX0" fmla="*/ 16307 w 497783"/>
              <a:gd name="connsiteY0" fmla="*/ 131471 h 1679351"/>
              <a:gd name="connsiteX1" fmla="*/ 146507 w 497783"/>
              <a:gd name="connsiteY1" fmla="*/ 0 h 1679351"/>
              <a:gd name="connsiteX2" fmla="*/ 396470 w 497783"/>
              <a:gd name="connsiteY2" fmla="*/ 12478 h 1679351"/>
              <a:gd name="connsiteX3" fmla="*/ 397553 w 497783"/>
              <a:gd name="connsiteY3" fmla="*/ 270043 h 1679351"/>
              <a:gd name="connsiteX4" fmla="*/ 497783 w 497783"/>
              <a:gd name="connsiteY4" fmla="*/ 376766 h 1679351"/>
              <a:gd name="connsiteX5" fmla="*/ 262829 w 497783"/>
              <a:gd name="connsiteY5" fmla="*/ 377236 h 1679351"/>
              <a:gd name="connsiteX6" fmla="*/ 259285 w 497783"/>
              <a:gd name="connsiteY6" fmla="*/ 1679351 h 1679351"/>
              <a:gd name="connsiteX7" fmla="*/ 0 w 497783"/>
              <a:gd name="connsiteY7" fmla="*/ 1678559 h 1679351"/>
              <a:gd name="connsiteX8" fmla="*/ 16307 w 497783"/>
              <a:gd name="connsiteY8" fmla="*/ 131471 h 1679351"/>
              <a:gd name="connsiteX0" fmla="*/ 16307 w 497783"/>
              <a:gd name="connsiteY0" fmla="*/ 131471 h 1679351"/>
              <a:gd name="connsiteX1" fmla="*/ 80883 w 497783"/>
              <a:gd name="connsiteY1" fmla="*/ 79839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7783"/>
              <a:gd name="connsiteY0" fmla="*/ 131471 h 1679351"/>
              <a:gd name="connsiteX1" fmla="*/ 68653 w 497783"/>
              <a:gd name="connsiteY1" fmla="*/ 65238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62829 w 499310"/>
              <a:gd name="connsiteY6" fmla="*/ 377236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70788 w 499310"/>
              <a:gd name="connsiteY6" fmla="*/ 380693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89241"/>
              <a:gd name="connsiteX1" fmla="*/ 68653 w 499310"/>
              <a:gd name="connsiteY1" fmla="*/ 65238 h 1689241"/>
              <a:gd name="connsiteX2" fmla="*/ 146507 w 499310"/>
              <a:gd name="connsiteY2" fmla="*/ 0 h 1689241"/>
              <a:gd name="connsiteX3" fmla="*/ 396470 w 499310"/>
              <a:gd name="connsiteY3" fmla="*/ 12478 h 1689241"/>
              <a:gd name="connsiteX4" fmla="*/ 397553 w 499310"/>
              <a:gd name="connsiteY4" fmla="*/ 270043 h 1689241"/>
              <a:gd name="connsiteX5" fmla="*/ 499310 w 499310"/>
              <a:gd name="connsiteY5" fmla="*/ 390676 h 1689241"/>
              <a:gd name="connsiteX6" fmla="*/ 270788 w 499310"/>
              <a:gd name="connsiteY6" fmla="*/ 380693 h 1689241"/>
              <a:gd name="connsiteX7" fmla="*/ 277694 w 499310"/>
              <a:gd name="connsiteY7" fmla="*/ 1689241 h 1689241"/>
              <a:gd name="connsiteX8" fmla="*/ 0 w 499310"/>
              <a:gd name="connsiteY8" fmla="*/ 1678559 h 1689241"/>
              <a:gd name="connsiteX9" fmla="*/ 16307 w 499310"/>
              <a:gd name="connsiteY9" fmla="*/ 131471 h 1689241"/>
              <a:gd name="connsiteX0" fmla="*/ 637 w 483640"/>
              <a:gd name="connsiteY0" fmla="*/ 131471 h 1696892"/>
              <a:gd name="connsiteX1" fmla="*/ 52983 w 483640"/>
              <a:gd name="connsiteY1" fmla="*/ 65238 h 1696892"/>
              <a:gd name="connsiteX2" fmla="*/ 130837 w 483640"/>
              <a:gd name="connsiteY2" fmla="*/ 0 h 1696892"/>
              <a:gd name="connsiteX3" fmla="*/ 380800 w 483640"/>
              <a:gd name="connsiteY3" fmla="*/ 12478 h 1696892"/>
              <a:gd name="connsiteX4" fmla="*/ 381883 w 483640"/>
              <a:gd name="connsiteY4" fmla="*/ 270043 h 1696892"/>
              <a:gd name="connsiteX5" fmla="*/ 483640 w 483640"/>
              <a:gd name="connsiteY5" fmla="*/ 390676 h 1696892"/>
              <a:gd name="connsiteX6" fmla="*/ 255118 w 483640"/>
              <a:gd name="connsiteY6" fmla="*/ 380693 h 1696892"/>
              <a:gd name="connsiteX7" fmla="*/ 262024 w 483640"/>
              <a:gd name="connsiteY7" fmla="*/ 1689241 h 1696892"/>
              <a:gd name="connsiteX8" fmla="*/ 4748 w 483640"/>
              <a:gd name="connsiteY8" fmla="*/ 1696892 h 1696892"/>
              <a:gd name="connsiteX9" fmla="*/ 637 w 483640"/>
              <a:gd name="connsiteY9" fmla="*/ 131471 h 16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40" h="1696892">
                <a:moveTo>
                  <a:pt x="637" y="131471"/>
                </a:moveTo>
                <a:lnTo>
                  <a:pt x="52983" y="65238"/>
                </a:lnTo>
                <a:lnTo>
                  <a:pt x="130837" y="0"/>
                </a:lnTo>
                <a:lnTo>
                  <a:pt x="380800" y="12478"/>
                </a:lnTo>
                <a:lnTo>
                  <a:pt x="381883" y="270043"/>
                </a:lnTo>
                <a:cubicBezTo>
                  <a:pt x="415293" y="305617"/>
                  <a:pt x="450230" y="355102"/>
                  <a:pt x="483640" y="390676"/>
                </a:cubicBezTo>
                <a:cubicBezTo>
                  <a:pt x="418561" y="376978"/>
                  <a:pt x="320197" y="394391"/>
                  <a:pt x="255118" y="380693"/>
                </a:cubicBezTo>
                <a:cubicBezTo>
                  <a:pt x="253410" y="820694"/>
                  <a:pt x="263732" y="1249240"/>
                  <a:pt x="262024" y="1689241"/>
                </a:cubicBezTo>
                <a:lnTo>
                  <a:pt x="4748" y="1696892"/>
                </a:lnTo>
                <a:cubicBezTo>
                  <a:pt x="8036" y="1188518"/>
                  <a:pt x="-2651" y="639845"/>
                  <a:pt x="637" y="131471"/>
                </a:cubicBez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13" name="Rectangle 25"/>
          <p:cNvSpPr>
            <a:spLocks noChangeAspect="1" noChangeArrowheads="1"/>
          </p:cNvSpPr>
          <p:nvPr/>
        </p:nvSpPr>
        <p:spPr bwMode="auto">
          <a:xfrm>
            <a:off x="489803" y="1521433"/>
            <a:ext cx="857250"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a:latin typeface="Arial" panose="020B0604020202020204" pitchFamily="34" charset="0"/>
                <a:ea typeface="ＭＳ Ｐゴシック" panose="020B0600070205080204" pitchFamily="50" charset="-128"/>
              </a:rPr>
              <a:t>売却時期</a:t>
            </a:r>
          </a:p>
        </p:txBody>
      </p:sp>
      <p:sp>
        <p:nvSpPr>
          <p:cNvPr id="114" name="Text Box 29"/>
          <p:cNvSpPr txBox="1">
            <a:spLocks noChangeAspect="1" noChangeArrowheads="1"/>
          </p:cNvSpPr>
          <p:nvPr/>
        </p:nvSpPr>
        <p:spPr bwMode="auto">
          <a:xfrm>
            <a:off x="824668" y="1726743"/>
            <a:ext cx="7143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2018</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2019</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2020</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2021</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2022</a:t>
            </a:r>
          </a:p>
          <a:p>
            <a:pPr eaLnBrk="1" hangingPunct="1">
              <a:lnSpc>
                <a:spcPct val="110000"/>
              </a:lnSpc>
              <a:spcBef>
                <a:spcPct val="0"/>
              </a:spcBef>
              <a:buFontTx/>
              <a:buNone/>
            </a:pPr>
            <a:r>
              <a:rPr lang="en-US" altLang="ja-JP" sz="1000" dirty="0">
                <a:latin typeface="Arial" panose="020B0604020202020204" pitchFamily="34" charset="0"/>
                <a:ea typeface="ＭＳ Ｐゴシック" panose="020B0600070205080204" pitchFamily="50" charset="-128"/>
              </a:rPr>
              <a:t>2023</a:t>
            </a:r>
            <a:r>
              <a:rPr lang="ja-JP" altLang="en-US" sz="1000" dirty="0">
                <a:latin typeface="Arial" panose="020B0604020202020204" pitchFamily="34" charset="0"/>
                <a:ea typeface="ＭＳ Ｐゴシック" panose="020B0600070205080204" pitchFamily="50" charset="-128"/>
              </a:rPr>
              <a:t>～</a:t>
            </a:r>
            <a:endParaRPr lang="en-US" altLang="ja-JP" sz="1000" dirty="0">
              <a:latin typeface="Arial" panose="020B0604020202020204" pitchFamily="34" charset="0"/>
              <a:ea typeface="ＭＳ Ｐゴシック" panose="020B0600070205080204" pitchFamily="50" charset="-128"/>
            </a:endParaRPr>
          </a:p>
          <a:p>
            <a:pPr eaLnBrk="1" hangingPunct="1">
              <a:lnSpc>
                <a:spcPct val="110000"/>
              </a:lnSpc>
              <a:spcBef>
                <a:spcPct val="0"/>
              </a:spcBef>
              <a:buFontTx/>
              <a:buNone/>
            </a:pPr>
            <a:endParaRPr lang="en-US" altLang="ja-JP" sz="1000" dirty="0">
              <a:latin typeface="Arial" panose="020B0604020202020204" pitchFamily="34" charset="0"/>
              <a:ea typeface="ＭＳ Ｐゴシック" panose="020B0600070205080204" pitchFamily="50" charset="-128"/>
            </a:endParaRPr>
          </a:p>
        </p:txBody>
      </p:sp>
      <p:sp>
        <p:nvSpPr>
          <p:cNvPr id="115" name="Rectangle 30"/>
          <p:cNvSpPr>
            <a:spLocks noChangeAspect="1" noChangeArrowheads="1"/>
          </p:cNvSpPr>
          <p:nvPr/>
        </p:nvSpPr>
        <p:spPr bwMode="auto">
          <a:xfrm>
            <a:off x="540059" y="1962206"/>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6" name="Rectangle 27"/>
          <p:cNvSpPr>
            <a:spLocks noChangeAspect="1" noChangeArrowheads="1"/>
          </p:cNvSpPr>
          <p:nvPr/>
        </p:nvSpPr>
        <p:spPr bwMode="auto">
          <a:xfrm>
            <a:off x="540059" y="1792343"/>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7" name="Rectangle 30"/>
          <p:cNvSpPr>
            <a:spLocks noChangeAspect="1" noChangeArrowheads="1"/>
          </p:cNvSpPr>
          <p:nvPr/>
        </p:nvSpPr>
        <p:spPr bwMode="auto">
          <a:xfrm>
            <a:off x="540059" y="2128893"/>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18" name="Rectangle 30"/>
          <p:cNvSpPr>
            <a:spLocks noChangeAspect="1" noChangeArrowheads="1"/>
          </p:cNvSpPr>
          <p:nvPr/>
        </p:nvSpPr>
        <p:spPr bwMode="auto">
          <a:xfrm>
            <a:off x="540059" y="2300343"/>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19" name="Rectangle 30"/>
          <p:cNvSpPr>
            <a:spLocks noChangeAspect="1" noChangeArrowheads="1"/>
          </p:cNvSpPr>
          <p:nvPr/>
        </p:nvSpPr>
        <p:spPr bwMode="auto">
          <a:xfrm>
            <a:off x="540059" y="2462268"/>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0" name="Rectangle 30"/>
          <p:cNvSpPr>
            <a:spLocks noChangeAspect="1" noChangeArrowheads="1"/>
          </p:cNvSpPr>
          <p:nvPr/>
        </p:nvSpPr>
        <p:spPr bwMode="auto">
          <a:xfrm>
            <a:off x="540059" y="2628956"/>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Arial" panose="020B0604020202020204" pitchFamily="34" charset="0"/>
              <a:ea typeface="ＭＳ Ｐゴシック" panose="020B060007020508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464537" y="2257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err="1"/>
              <a:t>49ha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875029" y="1860823"/>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err="1"/>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rot="18597411">
            <a:off x="7461559" y="6102889"/>
            <a:ext cx="745305" cy="438514"/>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2" name="正方形/長方形 108"/>
          <p:cNvSpPr/>
          <p:nvPr/>
        </p:nvSpPr>
        <p:spPr>
          <a:xfrm rot="18597411">
            <a:off x="7139037" y="5874692"/>
            <a:ext cx="750760" cy="371463"/>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3" name="正方形/長方形 132"/>
          <p:cNvSpPr/>
          <p:nvPr/>
        </p:nvSpPr>
        <p:spPr>
          <a:xfrm rot="18597411">
            <a:off x="6890305" y="5712627"/>
            <a:ext cx="740991" cy="27546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34" name="正方形/長方形 133"/>
          <p:cNvSpPr/>
          <p:nvPr/>
        </p:nvSpPr>
        <p:spPr>
          <a:xfrm rot="18597411">
            <a:off x="7442661" y="5362906"/>
            <a:ext cx="184085" cy="204220"/>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5" name="正方形/長方形 111"/>
          <p:cNvSpPr/>
          <p:nvPr/>
        </p:nvSpPr>
        <p:spPr>
          <a:xfrm rot="18597411">
            <a:off x="7855814" y="5370498"/>
            <a:ext cx="201864" cy="867027"/>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ext uri="{D42A27DB-BD31-4B8C-83A1-F6EECF244321}">
                <p14:modId xmlns:p14="http://schemas.microsoft.com/office/powerpoint/2010/main" val="1319012533"/>
              </p:ext>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70,000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1"/>
                  </a:ext>
                </a:extLst>
              </a:tr>
            </a:tbl>
          </a:graphicData>
        </a:graphic>
      </p:graphicFrame>
      <p:sp>
        <p:nvSpPr>
          <p:cNvPr id="54" name="テキスト ボックス 53">
            <a:extLst>
              <a:ext uri="{FF2B5EF4-FFF2-40B4-BE49-F238E27FC236}">
                <a16:creationId xmlns=""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パターン</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a:t>
            </a:r>
            <a:r>
              <a:rPr lang="en-US" altLang="ja-JP" sz="1500" b="1" dirty="0" smtClean="0">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予定区域及び</a:t>
            </a:r>
            <a:r>
              <a:rPr lang="en-US" altLang="ja-JP" sz="1500" b="1" dirty="0" err="1">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拡張区域予定地を賃貸する場合</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96" name="フリーフォーム 195"/>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7" name="フリーフォーム 196"/>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8" name="フリーフォーム 197"/>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199"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200"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201"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Tree>
    <p:extLst>
      <p:ext uri="{BB962C8B-B14F-4D97-AF65-F5344CB8AC3E}">
        <p14:creationId xmlns:p14="http://schemas.microsoft.com/office/powerpoint/2010/main" val="21996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27809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地方公営企業法の適用（</a:t>
            </a:r>
            <a:r>
              <a:rPr lang="ja-JP" altLang="en-US" sz="1600" b="1" dirty="0">
                <a:solidFill>
                  <a:schemeClr val="accent1">
                    <a:lumMod val="50000"/>
                  </a:schemeClr>
                </a:solidFill>
              </a:rPr>
              <a:t>全部適用・一部適用）非適の区分</a:t>
            </a:r>
            <a:endParaRPr lang="en-US" altLang="ja-JP" sz="1600" b="1" dirty="0">
              <a:solidFill>
                <a:schemeClr val="accent1">
                  <a:lumMod val="50000"/>
                </a:schemeClr>
              </a:solidFill>
            </a:endParaRPr>
          </a:p>
          <a:p>
            <a:pPr lvl="1"/>
            <a:r>
              <a:rPr lang="ja-JP" altLang="en-US" sz="1600" dirty="0" smtClean="0"/>
              <a:t>財務</a:t>
            </a:r>
            <a:r>
              <a:rPr lang="ja-JP" altLang="en-US" sz="1600" dirty="0"/>
              <a:t>規定のみ適用</a:t>
            </a:r>
            <a:r>
              <a:rPr lang="ja-JP" altLang="en-US" sz="1600" dirty="0" smtClean="0"/>
              <a:t>（</a:t>
            </a:r>
            <a:r>
              <a:rPr lang="en-US" altLang="ja-JP" sz="1600" dirty="0" smtClean="0"/>
              <a:t>1964</a:t>
            </a:r>
            <a:r>
              <a:rPr lang="ja-JP" altLang="en-US" sz="1600" dirty="0" smtClean="0"/>
              <a:t>（</a:t>
            </a:r>
            <a:r>
              <a:rPr lang="en-US" altLang="ja-JP" sz="1600" dirty="0" smtClean="0"/>
              <a:t>S39</a:t>
            </a:r>
            <a:r>
              <a:rPr lang="ja-JP" altLang="en-US" sz="1600" dirty="0" smtClean="0"/>
              <a:t>）年</a:t>
            </a:r>
            <a:r>
              <a:rPr lang="en-US" altLang="ja-JP" sz="1600" dirty="0" smtClean="0"/>
              <a:t>4</a:t>
            </a:r>
            <a:r>
              <a:rPr lang="ja-JP" altLang="en-US" sz="1600" dirty="0"/>
              <a:t>月</a:t>
            </a:r>
            <a:r>
              <a:rPr lang="en-US" altLang="ja-JP" sz="1600" dirty="0"/>
              <a:t>1</a:t>
            </a:r>
            <a:r>
              <a:rPr lang="ja-JP" altLang="en-US" sz="1600" dirty="0"/>
              <a:t>日適用開始</a:t>
            </a:r>
            <a:r>
              <a:rPr lang="ja-JP" altLang="en-US" sz="1600" dirty="0" smtClean="0"/>
              <a:t>）</a:t>
            </a:r>
            <a:endParaRPr lang="en-US" altLang="ja-JP" sz="1600" dirty="0" smtClean="0"/>
          </a:p>
          <a:p>
            <a:pPr lvl="1"/>
            <a:endParaRPr lang="en-US" altLang="ja-JP" sz="1600" dirty="0" smtClean="0"/>
          </a:p>
          <a:p>
            <a:pPr marL="382484" indent="-382484">
              <a:buFont typeface="ＭＳ 明朝" panose="02020609040205080304" pitchFamily="17" charset="-128"/>
              <a:buChar char="○"/>
            </a:pPr>
            <a:r>
              <a:rPr lang="ja-JP" altLang="en-US" sz="1600" b="1" dirty="0" smtClean="0">
                <a:solidFill>
                  <a:schemeClr val="accent1">
                    <a:lumMod val="50000"/>
                  </a:schemeClr>
                </a:solidFill>
              </a:rPr>
              <a:t>事業</a:t>
            </a:r>
            <a:r>
              <a:rPr lang="ja-JP" altLang="en-US" sz="1600" b="1" dirty="0">
                <a:solidFill>
                  <a:schemeClr val="accent1">
                    <a:lumMod val="50000"/>
                  </a:schemeClr>
                </a:solidFill>
              </a:rPr>
              <a:t>開始年度</a:t>
            </a:r>
            <a:endParaRPr lang="en-US" altLang="ja-JP" sz="1600" b="1" dirty="0">
              <a:solidFill>
                <a:schemeClr val="accent1">
                  <a:lumMod val="50000"/>
                </a:schemeClr>
              </a:solidFill>
            </a:endParaRPr>
          </a:p>
          <a:p>
            <a:pPr lvl="1"/>
            <a:r>
              <a:rPr lang="en-US" altLang="ja-JP" sz="1600" dirty="0" smtClean="0"/>
              <a:t>1958</a:t>
            </a:r>
            <a:r>
              <a:rPr lang="ja-JP" altLang="en-US" sz="1600" dirty="0" smtClean="0"/>
              <a:t>（</a:t>
            </a:r>
            <a:r>
              <a:rPr lang="en-US" altLang="ja-JP" sz="1600" dirty="0" smtClean="0"/>
              <a:t>S33</a:t>
            </a:r>
            <a:r>
              <a:rPr lang="ja-JP" altLang="en-US" sz="1600" dirty="0" smtClean="0"/>
              <a:t>）年</a:t>
            </a:r>
            <a:r>
              <a:rPr lang="en-US" altLang="ja-JP" sz="1600" dirty="0" smtClean="0"/>
              <a:t>7</a:t>
            </a:r>
            <a:r>
              <a:rPr lang="ja-JP" altLang="en-US" sz="1600" dirty="0" smtClean="0"/>
              <a:t>月</a:t>
            </a:r>
            <a:r>
              <a:rPr lang="en-US" altLang="ja-JP" sz="1600" dirty="0" smtClean="0"/>
              <a:t>1</a:t>
            </a:r>
            <a:r>
              <a:rPr lang="en-US" altLang="ja-JP" sz="1600" dirty="0"/>
              <a:t>5</a:t>
            </a:r>
            <a:r>
              <a:rPr lang="ja-JP" altLang="en-US" sz="1600" dirty="0" smtClean="0"/>
              <a:t>日</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職員数</a:t>
            </a:r>
            <a:endParaRPr lang="en-US" altLang="ja-JP" sz="1600" b="1" dirty="0">
              <a:solidFill>
                <a:schemeClr val="accent1">
                  <a:lumMod val="50000"/>
                </a:schemeClr>
              </a:solidFill>
            </a:endParaRPr>
          </a:p>
          <a:p>
            <a:pPr lvl="1"/>
            <a:r>
              <a:rPr lang="en-US" altLang="ja-JP" sz="1600" dirty="0" smtClean="0"/>
              <a:t>65</a:t>
            </a:r>
            <a:r>
              <a:rPr lang="ja-JP" altLang="en-US" sz="1600" dirty="0" smtClean="0"/>
              <a:t>人（</a:t>
            </a:r>
            <a:r>
              <a:rPr lang="en-US" altLang="ja-JP" sz="1600" dirty="0" smtClean="0"/>
              <a:t>2018</a:t>
            </a:r>
            <a:r>
              <a:rPr lang="ja-JP" altLang="en-US" sz="1600" dirty="0" smtClean="0"/>
              <a:t>（</a:t>
            </a:r>
            <a:r>
              <a:rPr lang="en-US" altLang="ja-JP" sz="1600" dirty="0" smtClean="0"/>
              <a:t>H30</a:t>
            </a:r>
            <a:r>
              <a:rPr lang="ja-JP" altLang="en-US" sz="1600" dirty="0" smtClean="0"/>
              <a:t>）年</a:t>
            </a:r>
            <a:r>
              <a:rPr lang="en-US" altLang="ja-JP" sz="1600" dirty="0" smtClean="0"/>
              <a:t>3</a:t>
            </a:r>
            <a:r>
              <a:rPr lang="ja-JP" altLang="en-US" sz="1600" dirty="0" smtClean="0"/>
              <a:t>月</a:t>
            </a:r>
            <a:r>
              <a:rPr lang="en-US" altLang="ja-JP" sz="1600" dirty="0" smtClean="0"/>
              <a:t>3</a:t>
            </a:r>
            <a:r>
              <a:rPr lang="en-US" altLang="ja-JP" sz="1600" dirty="0"/>
              <a:t>1</a:t>
            </a:r>
            <a:r>
              <a:rPr lang="ja-JP" altLang="en-US" sz="1600" dirty="0" smtClean="0"/>
              <a:t>日</a:t>
            </a:r>
            <a:r>
              <a:rPr lang="ja-JP" altLang="en-US" sz="1600" dirty="0"/>
              <a:t>時点</a:t>
            </a:r>
            <a:r>
              <a:rPr lang="ja-JP" altLang="en-US" sz="1600" dirty="0" smtClean="0"/>
              <a:t>）</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a:t>
            </a:r>
            <a:r>
              <a:rPr lang="ja-JP" altLang="en-US" sz="1600" b="1" dirty="0" smtClean="0">
                <a:solidFill>
                  <a:schemeClr val="accent1">
                    <a:lumMod val="50000"/>
                  </a:schemeClr>
                </a:solidFill>
              </a:rPr>
              <a:t>の</a:t>
            </a:r>
            <a:r>
              <a:rPr lang="ja-JP" altLang="en-US" sz="1600" b="1" dirty="0">
                <a:solidFill>
                  <a:schemeClr val="accent1">
                    <a:lumMod val="50000"/>
                  </a:schemeClr>
                </a:solidFill>
              </a:rPr>
              <a:t>種類</a:t>
            </a:r>
            <a:endParaRPr lang="en-US" altLang="ja-JP" sz="1600" b="1" dirty="0">
              <a:solidFill>
                <a:schemeClr val="accent1">
                  <a:lumMod val="50000"/>
                </a:schemeClr>
              </a:solidFill>
            </a:endParaRPr>
          </a:p>
          <a:p>
            <a:pPr lvl="1"/>
            <a:r>
              <a:rPr lang="ja-JP" altLang="en-US" sz="1600" dirty="0" smtClean="0"/>
              <a:t>臨海部土地造成事業</a:t>
            </a:r>
            <a:endParaRPr lang="en-US" altLang="ja-JP" sz="1600" dirty="0" smtClean="0"/>
          </a:p>
          <a:p>
            <a:pPr lvl="2"/>
            <a:endParaRPr lang="en-US" altLang="ja-JP" sz="1600" b="1" dirty="0" smtClean="0">
              <a:solidFill>
                <a:schemeClr val="accent1">
                  <a:lumMod val="50000"/>
                </a:schemeClr>
              </a:solidFill>
            </a:endParaRPr>
          </a:p>
          <a:p>
            <a:pPr marL="380677" indent="-380677">
              <a:buFont typeface="ＭＳ 明朝" panose="02020609040205080304" pitchFamily="17" charset="-128"/>
              <a:buChar char="○"/>
            </a:pPr>
            <a:r>
              <a:rPr lang="ja-JP" altLang="en-US" sz="1600" b="1" dirty="0" smtClean="0">
                <a:solidFill>
                  <a:schemeClr val="accent1">
                    <a:lumMod val="50000"/>
                  </a:schemeClr>
                </a:solidFill>
              </a:rPr>
              <a:t>施工地区</a:t>
            </a:r>
            <a:endParaRPr lang="en-US" altLang="ja-JP" sz="1600" b="1" dirty="0" smtClean="0">
              <a:solidFill>
                <a:schemeClr val="accent1">
                  <a:lumMod val="50000"/>
                </a:schemeClr>
              </a:solidFill>
            </a:endParaRPr>
          </a:p>
          <a:p>
            <a:pPr marL="778200" lvl="1" indent="-285750">
              <a:buFont typeface="Arial" panose="020B0604020202020204" pitchFamily="34" charset="0"/>
              <a:buChar char="•"/>
            </a:pPr>
            <a:r>
              <a:rPr lang="ja-JP" altLang="en-US" sz="1600" dirty="0" smtClean="0"/>
              <a:t>咲洲（南港地区）</a:t>
            </a:r>
            <a:endParaRPr lang="en-US" altLang="ja-JP" sz="1600" dirty="0" smtClean="0"/>
          </a:p>
          <a:p>
            <a:pPr marL="778200" lvl="1" indent="-285750">
              <a:buFont typeface="Arial" panose="020B0604020202020204" pitchFamily="34" charset="0"/>
              <a:buChar char="•"/>
            </a:pPr>
            <a:r>
              <a:rPr lang="ja-JP" altLang="en-US" sz="1600" dirty="0" smtClean="0"/>
              <a:t>舞洲（北港北地区）</a:t>
            </a:r>
            <a:endParaRPr lang="en-US" altLang="ja-JP" sz="1600" dirty="0" smtClean="0"/>
          </a:p>
          <a:p>
            <a:pPr marL="778200" lvl="1" indent="-285750">
              <a:buFont typeface="Arial" panose="020B0604020202020204" pitchFamily="34" charset="0"/>
              <a:buChar char="•"/>
            </a:pPr>
            <a:r>
              <a:rPr lang="ja-JP" altLang="en-US" sz="1600" dirty="0" smtClean="0"/>
              <a:t>鶴浜（鶴</a:t>
            </a:r>
            <a:r>
              <a:rPr lang="ja-JP" altLang="en-US" sz="1600" dirty="0"/>
              <a:t>浜</a:t>
            </a:r>
            <a:r>
              <a:rPr lang="ja-JP" altLang="en-US" sz="1600" dirty="0" smtClean="0"/>
              <a:t>地区）</a:t>
            </a:r>
            <a:endParaRPr lang="en-US" altLang="ja-JP" sz="1600" dirty="0" smtClean="0"/>
          </a:p>
          <a:p>
            <a:pPr marL="778200" lvl="1" indent="-285750">
              <a:buFont typeface="Arial" panose="020B0604020202020204" pitchFamily="34" charset="0"/>
              <a:buChar char="•"/>
            </a:pPr>
            <a:r>
              <a:rPr lang="ja-JP" altLang="en-US" sz="1600" dirty="0" smtClean="0"/>
              <a:t>夢洲（北港南地区）</a:t>
            </a:r>
            <a:endParaRPr lang="en-US" altLang="ja-JP" sz="1600" dirty="0" smtClean="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南港</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smtClean="0">
                  <a:solidFill>
                    <a:schemeClr val="accent1">
                      <a:lumMod val="50000"/>
                    </a:schemeClr>
                  </a:solidFill>
                </a:rPr>
                <a:t>鶴浜</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（鶴</a:t>
              </a:r>
              <a:r>
                <a:rPr lang="ja-JP" altLang="en-US" sz="2400" dirty="0">
                  <a:solidFill>
                    <a:schemeClr val="accent1">
                      <a:lumMod val="50000"/>
                    </a:schemeClr>
                  </a:solidFill>
                </a:rPr>
                <a:t>浜</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北港北</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smtClean="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1</a:t>
            </a:fld>
            <a:endParaRPr lang="ja-JP" altLang="en-US"/>
          </a:p>
        </p:txBody>
      </p:sp>
    </p:spTree>
    <p:extLst>
      <p:ext uri="{BB962C8B-B14F-4D97-AF65-F5344CB8AC3E}">
        <p14:creationId xmlns:p14="http://schemas.microsoft.com/office/powerpoint/2010/main" val="3476311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8217634"/>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投資</a:t>
            </a:r>
            <a:r>
              <a:rPr lang="ja-JP" altLang="en-US" sz="1600" b="1" dirty="0">
                <a:solidFill>
                  <a:schemeClr val="accent1">
                    <a:lumMod val="50000"/>
                  </a:schemeClr>
                </a:solidFill>
              </a:rPr>
              <a:t>以外</a:t>
            </a:r>
            <a:r>
              <a:rPr lang="ja-JP" altLang="en-US" sz="1600" b="1" dirty="0" smtClean="0">
                <a:solidFill>
                  <a:schemeClr val="accent1">
                    <a:lumMod val="50000"/>
                  </a:schemeClr>
                </a:solidFill>
              </a:rPr>
              <a:t>の経費について</a:t>
            </a:r>
            <a:endParaRPr lang="en-US" altLang="ja-JP" sz="1600" b="1" dirty="0" smtClean="0">
              <a:solidFill>
                <a:schemeClr val="accent1">
                  <a:lumMod val="50000"/>
                </a:schemeClr>
              </a:solidFill>
            </a:endParaRPr>
          </a:p>
          <a:p>
            <a:pPr lvl="1">
              <a:lnSpc>
                <a:spcPct val="150000"/>
              </a:lnSpc>
            </a:pPr>
            <a:r>
              <a:rPr lang="ja-JP" altLang="en-US" sz="1600" b="1" u="sng" dirty="0" smtClean="0"/>
              <a:t>人件費</a:t>
            </a:r>
            <a:endParaRPr lang="en-US" altLang="ja-JP" sz="1600" u="sng" dirty="0" smtClean="0"/>
          </a:p>
          <a:p>
            <a:pPr marL="778200" lvl="1" indent="-285750">
              <a:lnSpc>
                <a:spcPct val="150000"/>
              </a:lnSpc>
              <a:buFont typeface="Wingdings" panose="05000000000000000000" pitchFamily="2" charset="2"/>
              <a:buChar char="Ø"/>
            </a:pPr>
            <a:r>
              <a:rPr lang="ja-JP" altLang="en-US" sz="1600" dirty="0"/>
              <a:t>職</a:t>
            </a:r>
            <a:r>
              <a:rPr lang="ja-JP" altLang="en-US" sz="1600" dirty="0" smtClean="0"/>
              <a:t>員数については、技能労務職員を退職不補充とし、定年退職後の再任用を反映する。</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一般管理費</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原則として、</a:t>
            </a:r>
            <a:r>
              <a:rPr lang="en-US" altLang="ja-JP" sz="1600" dirty="0" smtClean="0"/>
              <a:t>2019</a:t>
            </a:r>
            <a:r>
              <a:rPr lang="ja-JP" altLang="en-US" sz="1600" dirty="0" smtClean="0"/>
              <a:t>（</a:t>
            </a:r>
            <a:r>
              <a:rPr lang="en-US" altLang="ja-JP" sz="1600" dirty="0" smtClean="0"/>
              <a:t>R1</a:t>
            </a:r>
            <a:r>
              <a:rPr lang="ja-JP" altLang="en-US" sz="1600" dirty="0" smtClean="0"/>
              <a:t>）</a:t>
            </a:r>
            <a:r>
              <a:rPr lang="ja-JP" altLang="en-US" sz="1600" dirty="0"/>
              <a:t>年度予算</a:t>
            </a:r>
            <a:r>
              <a:rPr lang="ja-JP" altLang="en-US" sz="1600" dirty="0" smtClean="0"/>
              <a:t>ベースで今後も推移すると見込む。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売却</a:t>
            </a:r>
            <a:r>
              <a:rPr lang="ja-JP" altLang="en-US" sz="1600" dirty="0"/>
              <a:t>地</a:t>
            </a:r>
            <a:r>
              <a:rPr lang="ja-JP" altLang="en-US" sz="1600" dirty="0" smtClean="0"/>
              <a:t>から</a:t>
            </a:r>
            <a:r>
              <a:rPr lang="ja-JP" altLang="en-US" sz="1600" dirty="0"/>
              <a:t>発生</a:t>
            </a:r>
            <a:r>
              <a:rPr lang="ja-JP" altLang="en-US" sz="1600" dirty="0" smtClean="0"/>
              <a:t>する建設発生土の受入に伴う費用については、土地売却計画に基づき見込む。</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企業債利息</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既発債については、</a:t>
            </a:r>
            <a:r>
              <a:rPr lang="en-US" altLang="ja-JP" sz="1600" dirty="0" smtClean="0"/>
              <a:t>2017</a:t>
            </a:r>
            <a:r>
              <a:rPr lang="ja-JP" altLang="en-US" sz="1600" dirty="0" smtClean="0"/>
              <a:t>（</a:t>
            </a:r>
            <a:r>
              <a:rPr lang="en-US" altLang="ja-JP" sz="1600" dirty="0" smtClean="0"/>
              <a:t>H29</a:t>
            </a:r>
            <a:r>
              <a:rPr lang="ja-JP" altLang="en-US" sz="1600" dirty="0" smtClean="0"/>
              <a:t>）</a:t>
            </a:r>
            <a:r>
              <a:rPr lang="ja-JP" altLang="en-US" sz="1600" dirty="0"/>
              <a:t>年度決算</a:t>
            </a:r>
            <a:r>
              <a:rPr lang="ja-JP" altLang="en-US" sz="1600" dirty="0" smtClean="0"/>
              <a:t>時の各企業債の利率に基づき見込む。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新規発行債については、本市財政局公表の「今後の財政収支概算（粗い試算）</a:t>
            </a:r>
            <a:r>
              <a:rPr lang="en-US" altLang="ja-JP" sz="1600" dirty="0" smtClean="0"/>
              <a:t>2019</a:t>
            </a:r>
            <a:r>
              <a:rPr lang="ja-JP" altLang="en-US" sz="1600" dirty="0" smtClean="0"/>
              <a:t>（平成</a:t>
            </a:r>
            <a:r>
              <a:rPr lang="en-US" altLang="ja-JP" sz="1600" dirty="0" smtClean="0"/>
              <a:t>31</a:t>
            </a:r>
            <a:r>
              <a:rPr lang="ja-JP" altLang="en-US" sz="1600" dirty="0" smtClean="0"/>
              <a:t>）年</a:t>
            </a:r>
            <a:r>
              <a:rPr lang="en-US" altLang="ja-JP" sz="1600" dirty="0" smtClean="0"/>
              <a:t>2</a:t>
            </a:r>
            <a:r>
              <a:rPr lang="ja-JP" altLang="en-US" sz="1600" dirty="0" smtClean="0"/>
              <a:t>月版」に基づき見込む。</a:t>
            </a:r>
            <a:endParaRPr lang="en-US" altLang="ja-JP" sz="1600" dirty="0" smtClean="0"/>
          </a:p>
          <a:p>
            <a:pPr lvl="1">
              <a:lnSpc>
                <a:spcPct val="150000"/>
              </a:lnSpc>
            </a:pPr>
            <a:endParaRPr lang="en-US" altLang="ja-JP" sz="1600" b="1" u="sng" dirty="0" smtClean="0"/>
          </a:p>
          <a:p>
            <a:pPr lvl="1">
              <a:lnSpc>
                <a:spcPct val="150000"/>
              </a:lnSpc>
            </a:pPr>
            <a:endParaRPr lang="en-US" altLang="ja-JP" sz="1600" b="1" u="sng" dirty="0"/>
          </a:p>
          <a:p>
            <a:pPr lvl="1">
              <a:lnSpc>
                <a:spcPct val="150000"/>
              </a:lnSpc>
            </a:pPr>
            <a:endParaRPr lang="en-US" altLang="ja-JP" sz="1600" b="1" u="sng" dirty="0" smtClean="0"/>
          </a:p>
          <a:p>
            <a:pPr lvl="1">
              <a:lnSpc>
                <a:spcPct val="150000"/>
              </a:lnSpc>
            </a:pPr>
            <a:endParaRPr lang="en-US" altLang="ja-JP" sz="1600" b="1" u="sng" dirty="0" smtClean="0"/>
          </a:p>
          <a:p>
            <a:pPr lvl="1">
              <a:lnSpc>
                <a:spcPct val="150000"/>
              </a:lnSpc>
            </a:pPr>
            <a:r>
              <a:rPr lang="ja-JP" altLang="en-US" sz="1600" b="1" u="sng" dirty="0" smtClean="0"/>
              <a:t>企業債償還</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10</a:t>
            </a:r>
            <a:r>
              <a:rPr lang="ja-JP" altLang="en-US" sz="1600" dirty="0" smtClean="0"/>
              <a:t>年満期一括償還、</a:t>
            </a:r>
            <a:r>
              <a:rPr lang="en-US" altLang="ja-JP" sz="1600" dirty="0" smtClean="0"/>
              <a:t>2</a:t>
            </a:r>
            <a:r>
              <a:rPr lang="ja-JP" altLang="en-US" sz="1600" dirty="0" smtClean="0"/>
              <a:t>回借換により</a:t>
            </a:r>
            <a:r>
              <a:rPr lang="en-US" altLang="ja-JP" sz="1600" dirty="0" smtClean="0"/>
              <a:t>30</a:t>
            </a:r>
            <a:r>
              <a:rPr lang="ja-JP" altLang="en-US" sz="1600" dirty="0" smtClean="0"/>
              <a:t>年以内に償還するものとし、借換えについては、公債償還基金への積立ルールに準じるものとして見込む。</a:t>
            </a:r>
            <a:endParaRPr lang="en-US" altLang="ja-JP" sz="1600" dirty="0"/>
          </a:p>
          <a:p>
            <a:pPr lvl="1">
              <a:lnSpc>
                <a:spcPct val="150000"/>
              </a:lnSpc>
            </a:pPr>
            <a:endParaRPr lang="en-US" altLang="ja-JP" sz="1600" b="1" u="sng" dirty="0" smtClean="0"/>
          </a:p>
          <a:p>
            <a:pPr lvl="1">
              <a:lnSpc>
                <a:spcPct val="150000"/>
              </a:lnSpc>
            </a:pPr>
            <a:r>
              <a:rPr lang="ja-JP" altLang="en-US" sz="1600" b="1" u="sng" dirty="0" smtClean="0"/>
              <a:t>一般会計繰出金</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2019</a:t>
            </a:r>
            <a:r>
              <a:rPr lang="ja-JP" altLang="en-US" sz="1600" dirty="0" smtClean="0"/>
              <a:t>（</a:t>
            </a:r>
            <a:r>
              <a:rPr lang="en-US" altLang="ja-JP" sz="1600" dirty="0" smtClean="0"/>
              <a:t>R1</a:t>
            </a:r>
            <a:r>
              <a:rPr lang="ja-JP" altLang="en-US" sz="1600" dirty="0" smtClean="0"/>
              <a:t>）</a:t>
            </a:r>
            <a:r>
              <a:rPr lang="ja-JP" altLang="en-US" sz="1600" dirty="0"/>
              <a:t>年度予算</a:t>
            </a:r>
            <a:r>
              <a:rPr lang="ja-JP" altLang="en-US" sz="1600" dirty="0" smtClean="0"/>
              <a:t>をベースとして見込む。</a:t>
            </a:r>
            <a:endParaRPr lang="en-US" altLang="ja-JP" sz="1600"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19</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049379516"/>
              </p:ext>
            </p:extLst>
          </p:nvPr>
        </p:nvGraphicFramePr>
        <p:xfrm>
          <a:off x="1061530" y="5016525"/>
          <a:ext cx="10109196" cy="949960"/>
        </p:xfrm>
        <a:graphic>
          <a:graphicData uri="http://schemas.openxmlformats.org/drawingml/2006/table">
            <a:tbl>
              <a:tblPr firstRow="1" bandRow="1">
                <a:tableStyleId>{5C22544A-7EE6-4342-B048-85BDC9FD1C3A}</a:tableStyleId>
              </a:tblPr>
              <a:tblGrid>
                <a:gridCol w="1419543"/>
                <a:gridCol w="965517"/>
                <a:gridCol w="965517"/>
                <a:gridCol w="965517"/>
                <a:gridCol w="965517"/>
                <a:gridCol w="965517"/>
                <a:gridCol w="965517"/>
                <a:gridCol w="965517"/>
                <a:gridCol w="965517"/>
                <a:gridCol w="965517"/>
              </a:tblGrid>
              <a:tr h="370840">
                <a:tc>
                  <a:txBody>
                    <a:bodyPr/>
                    <a:lstStyle/>
                    <a:p>
                      <a:pPr algn="ctr"/>
                      <a:r>
                        <a:rPr kumimoji="1" lang="ja-JP" altLang="en-US" sz="1600" dirty="0" smtClean="0"/>
                        <a:t>年度</a:t>
                      </a:r>
                      <a:endParaRPr kumimoji="1" lang="ja-JP" altLang="en-US" sz="1600" dirty="0"/>
                    </a:p>
                  </a:txBody>
                  <a:tcPr/>
                </a:tc>
                <a:tc>
                  <a:txBody>
                    <a:bodyPr/>
                    <a:lstStyle/>
                    <a:p>
                      <a:pPr algn="ctr"/>
                      <a:r>
                        <a:rPr kumimoji="1" lang="en-US" altLang="ja-JP" sz="1600" dirty="0" smtClean="0"/>
                        <a:t>R1</a:t>
                      </a:r>
                    </a:p>
                    <a:p>
                      <a:pPr algn="ctr"/>
                      <a:r>
                        <a:rPr kumimoji="1" lang="en-US" altLang="ja-JP" sz="1600" dirty="0" smtClean="0"/>
                        <a:t>2019</a:t>
                      </a:r>
                      <a:endParaRPr kumimoji="1" lang="ja-JP" altLang="en-US" sz="1600" dirty="0"/>
                    </a:p>
                  </a:txBody>
                  <a:tcPr/>
                </a:tc>
                <a:tc>
                  <a:txBody>
                    <a:bodyPr/>
                    <a:lstStyle/>
                    <a:p>
                      <a:pPr algn="ctr"/>
                      <a:r>
                        <a:rPr kumimoji="1" lang="en-US" altLang="ja-JP" sz="1600" dirty="0" smtClean="0"/>
                        <a:t>R2</a:t>
                      </a:r>
                    </a:p>
                    <a:p>
                      <a:pPr algn="ctr"/>
                      <a:r>
                        <a:rPr kumimoji="1" lang="en-US" altLang="ja-JP" sz="1600" dirty="0" smtClean="0"/>
                        <a:t>2020</a:t>
                      </a:r>
                      <a:endParaRPr kumimoji="1" lang="ja-JP" altLang="en-US" sz="1600" dirty="0"/>
                    </a:p>
                  </a:txBody>
                  <a:tcPr/>
                </a:tc>
                <a:tc>
                  <a:txBody>
                    <a:bodyPr/>
                    <a:lstStyle/>
                    <a:p>
                      <a:pPr algn="ctr"/>
                      <a:r>
                        <a:rPr kumimoji="1" lang="en-US" altLang="ja-JP" sz="1600" dirty="0" smtClean="0"/>
                        <a:t>R3</a:t>
                      </a:r>
                    </a:p>
                    <a:p>
                      <a:pPr algn="ctr"/>
                      <a:r>
                        <a:rPr kumimoji="1" lang="en-US" altLang="ja-JP" sz="1600" dirty="0" smtClean="0"/>
                        <a:t>2021</a:t>
                      </a:r>
                      <a:endParaRPr kumimoji="1" lang="ja-JP" altLang="en-US" sz="1600" dirty="0"/>
                    </a:p>
                  </a:txBody>
                  <a:tcPr/>
                </a:tc>
                <a:tc>
                  <a:txBody>
                    <a:bodyPr/>
                    <a:lstStyle/>
                    <a:p>
                      <a:pPr algn="ctr"/>
                      <a:r>
                        <a:rPr kumimoji="1" lang="en-US" altLang="ja-JP" sz="1600" dirty="0" smtClean="0"/>
                        <a:t>R4</a:t>
                      </a:r>
                    </a:p>
                    <a:p>
                      <a:pPr algn="ctr"/>
                      <a:r>
                        <a:rPr kumimoji="1" lang="en-US" altLang="ja-JP" sz="1600" dirty="0" smtClean="0"/>
                        <a:t>2022</a:t>
                      </a:r>
                      <a:endParaRPr kumimoji="1" lang="ja-JP" altLang="en-US" sz="1600" dirty="0"/>
                    </a:p>
                  </a:txBody>
                  <a:tcPr/>
                </a:tc>
                <a:tc>
                  <a:txBody>
                    <a:bodyPr/>
                    <a:lstStyle/>
                    <a:p>
                      <a:pPr algn="ctr"/>
                      <a:r>
                        <a:rPr kumimoji="1" lang="en-US" altLang="ja-JP" sz="1600" dirty="0" smtClean="0"/>
                        <a:t>R5</a:t>
                      </a:r>
                    </a:p>
                    <a:p>
                      <a:pPr algn="ctr"/>
                      <a:r>
                        <a:rPr kumimoji="1" lang="en-US" altLang="ja-JP" sz="1600" dirty="0" smtClean="0"/>
                        <a:t>2023</a:t>
                      </a:r>
                      <a:endParaRPr kumimoji="1" lang="ja-JP" altLang="en-US" sz="1600" dirty="0"/>
                    </a:p>
                  </a:txBody>
                  <a:tcPr/>
                </a:tc>
                <a:tc>
                  <a:txBody>
                    <a:bodyPr/>
                    <a:lstStyle/>
                    <a:p>
                      <a:pPr algn="ctr"/>
                      <a:r>
                        <a:rPr kumimoji="1" lang="en-US" altLang="ja-JP" sz="1600" dirty="0" smtClean="0"/>
                        <a:t>R6</a:t>
                      </a:r>
                    </a:p>
                    <a:p>
                      <a:pPr algn="ctr"/>
                      <a:r>
                        <a:rPr kumimoji="1" lang="en-US" altLang="ja-JP" sz="1600" dirty="0" smtClean="0"/>
                        <a:t>2024</a:t>
                      </a:r>
                      <a:endParaRPr kumimoji="1" lang="ja-JP" altLang="en-US" sz="1600" dirty="0"/>
                    </a:p>
                  </a:txBody>
                  <a:tcPr/>
                </a:tc>
                <a:tc>
                  <a:txBody>
                    <a:bodyPr/>
                    <a:lstStyle/>
                    <a:p>
                      <a:pPr algn="ctr"/>
                      <a:r>
                        <a:rPr kumimoji="1" lang="en-US" altLang="ja-JP" sz="1600" dirty="0" smtClean="0"/>
                        <a:t>R7</a:t>
                      </a:r>
                    </a:p>
                    <a:p>
                      <a:pPr algn="ctr"/>
                      <a:r>
                        <a:rPr kumimoji="1" lang="en-US" altLang="ja-JP" sz="1600" dirty="0" smtClean="0"/>
                        <a:t>2025</a:t>
                      </a:r>
                      <a:endParaRPr kumimoji="1" lang="ja-JP" altLang="en-US" sz="1600" dirty="0"/>
                    </a:p>
                  </a:txBody>
                  <a:tcPr/>
                </a:tc>
                <a:tc>
                  <a:txBody>
                    <a:bodyPr/>
                    <a:lstStyle/>
                    <a:p>
                      <a:pPr algn="ctr"/>
                      <a:r>
                        <a:rPr kumimoji="1" lang="en-US" altLang="ja-JP" sz="1600" dirty="0" smtClean="0"/>
                        <a:t>R8</a:t>
                      </a:r>
                    </a:p>
                    <a:p>
                      <a:pPr algn="ctr"/>
                      <a:r>
                        <a:rPr kumimoji="1" lang="en-US" altLang="ja-JP" sz="1600" dirty="0" smtClean="0"/>
                        <a:t>2026</a:t>
                      </a:r>
                      <a:endParaRPr kumimoji="1" lang="ja-JP" altLang="en-US" sz="1600" dirty="0"/>
                    </a:p>
                  </a:txBody>
                  <a:tcPr/>
                </a:tc>
                <a:tc>
                  <a:txBody>
                    <a:bodyPr/>
                    <a:lstStyle/>
                    <a:p>
                      <a:pPr algn="ctr"/>
                      <a:r>
                        <a:rPr kumimoji="1" lang="en-US" altLang="ja-JP" sz="1600" dirty="0" smtClean="0"/>
                        <a:t>R9</a:t>
                      </a:r>
                      <a:r>
                        <a:rPr kumimoji="1" lang="ja-JP" altLang="en-US" sz="1600" dirty="0" smtClean="0"/>
                        <a:t>～</a:t>
                      </a:r>
                      <a:endParaRPr kumimoji="1" lang="en-US" altLang="ja-JP" sz="1600" dirty="0" smtClean="0"/>
                    </a:p>
                    <a:p>
                      <a:pPr algn="ctr"/>
                      <a:r>
                        <a:rPr kumimoji="1" lang="en-US" altLang="ja-JP" sz="1600" dirty="0" smtClean="0"/>
                        <a:t>2027</a:t>
                      </a:r>
                      <a:r>
                        <a:rPr kumimoji="1" lang="ja-JP" altLang="en-US" sz="1600" dirty="0" smtClean="0"/>
                        <a:t>～</a:t>
                      </a:r>
                      <a:endParaRPr kumimoji="1" lang="ja-JP" altLang="en-US" sz="1600" dirty="0"/>
                    </a:p>
                  </a:txBody>
                  <a:tcPr/>
                </a:tc>
              </a:tr>
              <a:tr h="370840">
                <a:tc>
                  <a:txBody>
                    <a:bodyPr/>
                    <a:lstStyle/>
                    <a:p>
                      <a:pPr algn="ctr"/>
                      <a:r>
                        <a:rPr kumimoji="1" lang="ja-JP" altLang="en-US" sz="1600" dirty="0" smtClean="0"/>
                        <a:t>算定金利</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1.8</a:t>
                      </a:r>
                      <a:r>
                        <a:rPr kumimoji="1" lang="ja-JP" altLang="en-US" sz="1600" dirty="0" smtClean="0"/>
                        <a:t>％</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tc>
                  <a:txBody>
                    <a:bodyPr/>
                    <a:lstStyle/>
                    <a:p>
                      <a:pPr algn="ctr"/>
                      <a:r>
                        <a:rPr kumimoji="1" lang="en-US" altLang="ja-JP" sz="1600" dirty="0" smtClean="0"/>
                        <a:t>2.9</a:t>
                      </a:r>
                      <a:r>
                        <a:rPr kumimoji="1" lang="ja-JP" altLang="en-US" sz="1600" dirty="0" smtClean="0"/>
                        <a:t>％</a:t>
                      </a:r>
                      <a:endParaRPr kumimoji="1" lang="ja-JP" altLang="en-US" sz="1600" dirty="0"/>
                    </a:p>
                  </a:txBody>
                  <a:tcPr/>
                </a:tc>
                <a:tc>
                  <a:txBody>
                    <a:bodyPr/>
                    <a:lstStyle/>
                    <a:p>
                      <a:pPr algn="ctr"/>
                      <a:r>
                        <a:rPr kumimoji="1" lang="en-US" altLang="ja-JP" sz="1600" dirty="0" smtClean="0"/>
                        <a:t>3.1</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tr>
            </a:tbl>
          </a:graphicData>
        </a:graphic>
      </p:graphicFrame>
    </p:spTree>
    <p:extLst>
      <p:ext uri="{BB962C8B-B14F-4D97-AF65-F5344CB8AC3E}">
        <p14:creationId xmlns:p14="http://schemas.microsoft.com/office/powerpoint/2010/main" val="1254803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r>
              <a:rPr kumimoji="1" lang="en-US" altLang="ja-JP" sz="1200" dirty="0" smtClean="0">
                <a:solidFill>
                  <a:schemeClr val="tx1"/>
                </a:solidFill>
              </a:rPr>
              <a:t>20</a:t>
            </a:r>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今後の投資についての考え方・検討状況</a:t>
            </a:r>
          </a:p>
        </p:txBody>
      </p:sp>
      <p:sp>
        <p:nvSpPr>
          <p:cNvPr id="6" name="テキスト ボックス 5"/>
          <p:cNvSpPr txBox="1"/>
          <p:nvPr/>
        </p:nvSpPr>
        <p:spPr>
          <a:xfrm>
            <a:off x="522514" y="840579"/>
            <a:ext cx="11261169" cy="6386364"/>
          </a:xfrm>
          <a:prstGeom prst="rect">
            <a:avLst/>
          </a:prstGeom>
          <a:noFill/>
        </p:spPr>
        <p:txBody>
          <a:bodyPr wrap="square" rtlCol="0">
            <a:spAutoFit/>
          </a:bodyPr>
          <a:lstStyle/>
          <a:p>
            <a:pPr>
              <a:lnSpc>
                <a:spcPct val="150000"/>
              </a:lnSpc>
              <a:spcBef>
                <a:spcPts val="300"/>
              </a:spcBef>
            </a:pPr>
            <a:r>
              <a:rPr lang="ja-JP" altLang="en-US" sz="1600" b="1" dirty="0" smtClean="0"/>
              <a:t>○既存の造成計画の見直しに関する事項</a:t>
            </a:r>
            <a:endParaRPr lang="en-US" altLang="ja-JP" sz="1600" b="1" dirty="0" smtClean="0"/>
          </a:p>
          <a:p>
            <a:pPr marL="285750" indent="-285750">
              <a:lnSpc>
                <a:spcPct val="150000"/>
              </a:lnSpc>
              <a:spcBef>
                <a:spcPts val="300"/>
              </a:spcBef>
              <a:buFont typeface="Wingdings" panose="05000000000000000000" pitchFamily="2" charset="2"/>
              <a:buChar char="Ø"/>
            </a:pPr>
            <a:r>
              <a:rPr lang="ja-JP" altLang="en-US" sz="1600" dirty="0" smtClean="0"/>
              <a:t>夢洲地区</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まちづくり</a:t>
            </a:r>
            <a:r>
              <a:rPr lang="en-US" altLang="ja-JP" sz="1600" dirty="0" smtClean="0"/>
              <a:t>Ⅲ</a:t>
            </a:r>
            <a:r>
              <a:rPr lang="ja-JP" altLang="en-US" sz="1600" dirty="0" smtClean="0"/>
              <a:t>期については、現在も浚渫土砂の受入れを行っており、開発時期</a:t>
            </a:r>
            <a:r>
              <a:rPr lang="ja-JP" altLang="en-US" sz="1600" dirty="0"/>
              <a:t>が</a:t>
            </a:r>
            <a:r>
              <a:rPr lang="ja-JP" altLang="en-US" sz="1600" dirty="0" smtClean="0"/>
              <a:t>万博開催後の</a:t>
            </a:r>
            <a:r>
              <a:rPr lang="en-US" altLang="ja-JP" sz="1600" dirty="0" smtClean="0"/>
              <a:t>Ⅱ</a:t>
            </a:r>
            <a:r>
              <a:rPr lang="ja-JP" altLang="en-US" sz="1600" dirty="0" smtClean="0"/>
              <a:t>期より後年度となることから、具体的な土地利用や基盤整備等の内容も未確定なため、これらが具体化した段階で、必要に応じて</a:t>
            </a:r>
            <a:r>
              <a:rPr lang="ja-JP" altLang="en-US" sz="1600" dirty="0"/>
              <a:t>見直</a:t>
            </a:r>
            <a:r>
              <a:rPr lang="ja-JP" altLang="en-US" sz="1600" dirty="0" smtClean="0"/>
              <a:t>しを</a:t>
            </a:r>
            <a:r>
              <a:rPr lang="ja-JP" altLang="en-US" sz="1600" dirty="0"/>
              <a:t>行</a:t>
            </a:r>
            <a:r>
              <a:rPr lang="ja-JP" altLang="en-US" sz="1600" dirty="0" smtClean="0"/>
              <a:t>う。</a:t>
            </a:r>
            <a:endParaRPr lang="en-US" altLang="ja-JP" sz="1600" dirty="0" smtClean="0"/>
          </a:p>
          <a:p>
            <a:pPr>
              <a:lnSpc>
                <a:spcPct val="150000"/>
              </a:lnSpc>
              <a:spcBef>
                <a:spcPts val="300"/>
              </a:spcBef>
            </a:pPr>
            <a:endParaRPr lang="en-US" altLang="ja-JP" sz="1600" b="1" dirty="0" smtClean="0"/>
          </a:p>
          <a:p>
            <a:pPr>
              <a:lnSpc>
                <a:spcPct val="150000"/>
              </a:lnSpc>
              <a:spcBef>
                <a:spcPts val="300"/>
              </a:spcBef>
            </a:pPr>
            <a:r>
              <a:rPr lang="ja-JP" altLang="en-US" sz="1600" b="1" dirty="0" smtClean="0"/>
              <a:t>○新規造成計画に関する事項</a:t>
            </a:r>
            <a:endParaRPr lang="ja-JP" altLang="en-US" sz="1600" b="1" dirty="0"/>
          </a:p>
          <a:p>
            <a:pPr marL="285750" indent="-285750">
              <a:lnSpc>
                <a:spcPct val="150000"/>
              </a:lnSpc>
              <a:spcBef>
                <a:spcPts val="300"/>
              </a:spcBef>
              <a:buFont typeface="Wingdings" panose="05000000000000000000" pitchFamily="2" charset="2"/>
              <a:buChar char="Ø"/>
            </a:pPr>
            <a:r>
              <a:rPr lang="ja-JP" altLang="en-US" sz="1600" dirty="0" smtClean="0"/>
              <a:t>咲洲東地区・新島地区・築港地区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a:t>国（直轄事業）による整備を除き現在</a:t>
            </a:r>
            <a:r>
              <a:rPr lang="ja-JP" altLang="en-US" sz="1600" dirty="0" smtClean="0"/>
              <a:t>事業休止中であるが、建設発生土の処分場所としての需要も見極めつつ、採算性確保のための新たな事業スキーム等の検討を行う。</a:t>
            </a:r>
            <a:endParaRPr lang="en-US" altLang="ja-JP" sz="1600" dirty="0" smtClean="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smtClean="0"/>
              <a:t>○集客施設の更新に</a:t>
            </a:r>
            <a:r>
              <a:rPr lang="ja-JP" altLang="en-US" sz="1600" b="1" dirty="0"/>
              <a:t>関する事項</a:t>
            </a:r>
          </a:p>
          <a:p>
            <a:pPr marL="285750" indent="-285750">
              <a:lnSpc>
                <a:spcPct val="150000"/>
              </a:lnSpc>
              <a:spcBef>
                <a:spcPts val="300"/>
              </a:spcBef>
              <a:buFont typeface="Wingdings" panose="05000000000000000000" pitchFamily="2" charset="2"/>
              <a:buChar char="Ø"/>
            </a:pPr>
            <a:r>
              <a:rPr lang="ja-JP" altLang="en-US" sz="1600" dirty="0" smtClean="0"/>
              <a:t>舞洲体育館</a:t>
            </a:r>
            <a:endParaRPr lang="en-US" altLang="ja-JP" sz="1600" dirty="0" smtClean="0"/>
          </a:p>
          <a:p>
            <a:pPr marL="285750" indent="-285750">
              <a:lnSpc>
                <a:spcPct val="150000"/>
              </a:lnSpc>
              <a:spcBef>
                <a:spcPts val="300"/>
              </a:spcBef>
              <a:buFont typeface="Arial" panose="020B0604020202020204" pitchFamily="34" charset="0"/>
              <a:buChar char="•"/>
            </a:pPr>
            <a:r>
              <a:rPr lang="en-US" altLang="ja-JP" sz="1600" dirty="0" smtClean="0"/>
              <a:t>2024</a:t>
            </a:r>
            <a:r>
              <a:rPr lang="ja-JP" altLang="en-US" sz="1600" dirty="0"/>
              <a:t>（Ｒ</a:t>
            </a:r>
            <a:r>
              <a:rPr lang="en-US" altLang="ja-JP" sz="1600" dirty="0"/>
              <a:t>6</a:t>
            </a:r>
            <a:r>
              <a:rPr lang="ja-JP" altLang="en-US" sz="1600" dirty="0"/>
              <a:t>）</a:t>
            </a:r>
            <a:r>
              <a:rPr lang="ja-JP" altLang="en-US" sz="1600" dirty="0" smtClean="0"/>
              <a:t>年度まで</a:t>
            </a:r>
            <a:r>
              <a:rPr lang="ja-JP" altLang="en-US" sz="1600" dirty="0"/>
              <a:t>定期建物賃貸借契約を締結しており、</a:t>
            </a:r>
            <a:r>
              <a:rPr lang="en-US" altLang="ja-JP" sz="1600" dirty="0" smtClean="0"/>
              <a:t>2025</a:t>
            </a:r>
            <a:r>
              <a:rPr lang="ja-JP" altLang="en-US" sz="1600" dirty="0"/>
              <a:t>（Ｒ</a:t>
            </a:r>
            <a:r>
              <a:rPr lang="en-US" altLang="ja-JP" sz="1600" dirty="0"/>
              <a:t>7</a:t>
            </a:r>
            <a:r>
              <a:rPr lang="ja-JP" altLang="en-US" sz="1600" dirty="0"/>
              <a:t>）</a:t>
            </a:r>
            <a:r>
              <a:rPr lang="ja-JP" altLang="en-US" sz="1600" dirty="0" smtClean="0"/>
              <a:t>年度以降</a:t>
            </a:r>
            <a:r>
              <a:rPr lang="ja-JP" altLang="en-US" sz="1600" dirty="0"/>
              <a:t>も同様に建物を活用する場合に必要な更新費用等を計上している。 </a:t>
            </a:r>
            <a:r>
              <a:rPr lang="en-US" altLang="ja-JP" sz="1600" dirty="0" smtClean="0"/>
              <a:t>2025</a:t>
            </a:r>
            <a:r>
              <a:rPr lang="ja-JP" altLang="en-US" sz="1600" dirty="0"/>
              <a:t>（Ｒ</a:t>
            </a:r>
            <a:r>
              <a:rPr lang="en-US" altLang="ja-JP" sz="1600" dirty="0"/>
              <a:t>7</a:t>
            </a:r>
            <a:r>
              <a:rPr lang="ja-JP" altLang="en-US" sz="1600" dirty="0"/>
              <a:t>）</a:t>
            </a:r>
            <a:r>
              <a:rPr lang="ja-JP" altLang="en-US" sz="1600" dirty="0" smtClean="0"/>
              <a:t>年度以降</a:t>
            </a:r>
            <a:r>
              <a:rPr lang="ja-JP" altLang="en-US" sz="1600" dirty="0"/>
              <a:t>の舞洲体育館の活用については</a:t>
            </a:r>
            <a:r>
              <a:rPr lang="ja-JP" altLang="en-US" sz="1600" dirty="0" smtClean="0"/>
              <a:t>、需要</a:t>
            </a:r>
            <a:r>
              <a:rPr lang="ja-JP" altLang="en-US" sz="1600" dirty="0"/>
              <a:t>を見極めつつ活用方針を策定する。</a:t>
            </a:r>
          </a:p>
        </p:txBody>
      </p:sp>
    </p:spTree>
    <p:extLst>
      <p:ext uri="{BB962C8B-B14F-4D97-AF65-F5344CB8AC3E}">
        <p14:creationId xmlns:p14="http://schemas.microsoft.com/office/powerpoint/2010/main" val="331318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554082" y="473731"/>
            <a:ext cx="11560629" cy="6563335"/>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　土地処分の見通しに関する事項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収入</a:t>
            </a:r>
            <a:r>
              <a:rPr lang="ja-JP" altLang="en-US" sz="1600" dirty="0"/>
              <a:t>の確保を図るため、経済情勢や企業ニーズに対応した売却促進策の実施</a:t>
            </a:r>
          </a:p>
          <a:p>
            <a:pPr marL="434250">
              <a:lnSpc>
                <a:spcPct val="150000"/>
              </a:lnSpc>
              <a:spcBef>
                <a:spcPts val="300"/>
              </a:spcBef>
            </a:pPr>
            <a:r>
              <a:rPr lang="ja-JP" altLang="en-US" sz="1600" dirty="0" smtClean="0"/>
              <a:t>積極的</a:t>
            </a:r>
            <a:r>
              <a:rPr lang="ja-JP" altLang="en-US" sz="1600" dirty="0"/>
              <a:t>な誘致活動の展開（個別誘致活動、ＰＲ・プロモーション活動</a:t>
            </a:r>
            <a:r>
              <a:rPr lang="ja-JP" altLang="en-US" sz="1600" dirty="0" smtClean="0"/>
              <a:t>）</a:t>
            </a:r>
            <a:endParaRPr lang="en-US" altLang="ja-JP" sz="1600" dirty="0" smtClean="0"/>
          </a:p>
          <a:p>
            <a:pPr marL="720000" indent="-285750">
              <a:lnSpc>
                <a:spcPct val="150000"/>
              </a:lnSpc>
              <a:spcBef>
                <a:spcPts val="300"/>
              </a:spcBef>
              <a:buFont typeface="Wingdings" panose="05000000000000000000" pitchFamily="2" charset="2"/>
              <a:buChar char="ü"/>
            </a:pPr>
            <a:r>
              <a:rPr lang="ja-JP" altLang="en-US" sz="1200" dirty="0" smtClean="0"/>
              <a:t>積極的</a:t>
            </a:r>
            <a:r>
              <a:rPr lang="ja-JP" altLang="en-US" sz="1200" dirty="0"/>
              <a:t>な個別誘致活動を実施するとともに、セミナーや現地案内を</a:t>
            </a:r>
            <a:r>
              <a:rPr lang="ja-JP" altLang="en-US" sz="1200" dirty="0" smtClean="0"/>
              <a:t>実施</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臨海部</a:t>
            </a:r>
            <a:r>
              <a:rPr lang="ja-JP" altLang="en-US" sz="1200" dirty="0"/>
              <a:t>のイメージアップに向けたプロモーション</a:t>
            </a:r>
            <a:r>
              <a:rPr lang="ja-JP" altLang="en-US" sz="1200" dirty="0" smtClean="0"/>
              <a:t>活動</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様々</a:t>
            </a:r>
            <a:r>
              <a:rPr lang="ja-JP" altLang="en-US" sz="1200" dirty="0"/>
              <a:t>な機会を捉えた埋立地のＰＲ活動を実施</a:t>
            </a:r>
          </a:p>
          <a:p>
            <a:pPr>
              <a:lnSpc>
                <a:spcPct val="150000"/>
              </a:lnSpc>
              <a:spcBef>
                <a:spcPts val="300"/>
              </a:spcBef>
            </a:pPr>
            <a:r>
              <a:rPr lang="ja-JP" altLang="en-US" sz="1600" dirty="0" smtClean="0"/>
              <a:t>　　事前</a:t>
            </a:r>
            <a:r>
              <a:rPr lang="ja-JP" altLang="en-US" sz="1600" dirty="0"/>
              <a:t>登録制度の活用</a:t>
            </a:r>
          </a:p>
          <a:p>
            <a:pPr marL="720000" indent="-284400">
              <a:lnSpc>
                <a:spcPct val="150000"/>
              </a:lnSpc>
              <a:spcBef>
                <a:spcPts val="300"/>
              </a:spcBef>
              <a:buFont typeface="Wingdings" panose="05000000000000000000" pitchFamily="2" charset="2"/>
              <a:buChar char="ü"/>
            </a:pPr>
            <a:r>
              <a:rPr lang="ja-JP" altLang="en-US" sz="1200" dirty="0" smtClean="0"/>
              <a:t>企業</a:t>
            </a:r>
            <a:r>
              <a:rPr lang="ja-JP" altLang="en-US" sz="1200" dirty="0"/>
              <a:t>ニーズに対応した、魅力的な商品（土地）の</a:t>
            </a:r>
            <a:r>
              <a:rPr lang="ja-JP" altLang="en-US" sz="1200" dirty="0" smtClean="0"/>
              <a:t>提供</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分譲</a:t>
            </a:r>
            <a:r>
              <a:rPr lang="ja-JP" altLang="en-US" sz="1200" dirty="0"/>
              <a:t>希望企業内の意思決定期間の</a:t>
            </a:r>
            <a:r>
              <a:rPr lang="ja-JP" altLang="en-US" sz="1200" dirty="0" smtClean="0"/>
              <a:t>確保</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随時</a:t>
            </a:r>
            <a:r>
              <a:rPr lang="ja-JP" altLang="en-US" sz="1200" dirty="0"/>
              <a:t>、事前登録</a:t>
            </a:r>
            <a:r>
              <a:rPr lang="ja-JP" altLang="en-US" sz="1200" dirty="0" smtClean="0"/>
              <a:t>申込を受付</a:t>
            </a:r>
            <a:endParaRPr lang="ja-JP" altLang="en-US" sz="1200" dirty="0"/>
          </a:p>
          <a:p>
            <a:pPr>
              <a:lnSpc>
                <a:spcPct val="150000"/>
              </a:lnSpc>
              <a:spcBef>
                <a:spcPts val="300"/>
              </a:spcBef>
            </a:pPr>
            <a:r>
              <a:rPr lang="ja-JP" altLang="en-US" sz="1600" dirty="0" smtClean="0"/>
              <a:t>　　国際</a:t>
            </a:r>
            <a:r>
              <a:rPr lang="ja-JP" altLang="en-US" sz="1600" dirty="0"/>
              <a:t>戦略総合特区制度の活用による税制上の支援</a:t>
            </a:r>
          </a:p>
          <a:p>
            <a:pPr marL="720000" indent="-285750">
              <a:lnSpc>
                <a:spcPct val="150000"/>
              </a:lnSpc>
              <a:spcBef>
                <a:spcPts val="300"/>
              </a:spcBef>
              <a:buFont typeface="Wingdings" panose="05000000000000000000" pitchFamily="2" charset="2"/>
              <a:buChar char="ü"/>
            </a:pPr>
            <a:r>
              <a:rPr lang="ja-JP" altLang="en-US" sz="1200" dirty="0" smtClean="0"/>
              <a:t>法人</a:t>
            </a:r>
            <a:r>
              <a:rPr lang="ja-JP" altLang="en-US" sz="1200" dirty="0"/>
              <a:t>市民税、固定資産税、事業所税、都市計画税を</a:t>
            </a:r>
            <a:r>
              <a:rPr lang="en-US" altLang="ja-JP" sz="1200" dirty="0"/>
              <a:t>10</a:t>
            </a:r>
            <a:r>
              <a:rPr lang="ja-JP" altLang="en-US" sz="1200" dirty="0"/>
              <a:t>年間（</a:t>
            </a:r>
            <a:r>
              <a:rPr lang="en-US" altLang="ja-JP" sz="1200" dirty="0"/>
              <a:t>5</a:t>
            </a:r>
            <a:r>
              <a:rPr lang="ja-JP" altLang="en-US" sz="1200" dirty="0"/>
              <a:t>年間ゼロ＋</a:t>
            </a:r>
            <a:r>
              <a:rPr lang="en-US" altLang="ja-JP" sz="1200" dirty="0"/>
              <a:t>5</a:t>
            </a:r>
            <a:r>
              <a:rPr lang="ja-JP" altLang="en-US" sz="1200" dirty="0"/>
              <a:t>年間</a:t>
            </a:r>
            <a:r>
              <a:rPr lang="en-US" altLang="ja-JP" sz="1200" dirty="0"/>
              <a:t>1/2</a:t>
            </a:r>
            <a:r>
              <a:rPr lang="ja-JP" altLang="en-US" sz="1200" dirty="0"/>
              <a:t>）軽減する制度の実施</a:t>
            </a:r>
          </a:p>
          <a:p>
            <a:pPr>
              <a:lnSpc>
                <a:spcPct val="150000"/>
              </a:lnSpc>
              <a:spcBef>
                <a:spcPts val="300"/>
              </a:spcBef>
            </a:pPr>
            <a:r>
              <a:rPr lang="ja-JP" altLang="en-US" sz="1600" dirty="0" smtClean="0"/>
              <a:t>　　</a:t>
            </a:r>
            <a:r>
              <a:rPr lang="ja-JP" altLang="en-US" sz="1600" dirty="0"/>
              <a:t>企業ニーズへの柔軟な</a:t>
            </a:r>
            <a:r>
              <a:rPr lang="ja-JP" altLang="en-US" sz="1600" dirty="0" smtClean="0"/>
              <a:t>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地区の特性などを踏まえた事業用定期借地制度等や事前確認制度など、複数区画の一括売却を可能とする制度の活用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a:p>
            <a:pPr>
              <a:lnSpc>
                <a:spcPct val="150000"/>
              </a:lnSpc>
              <a:spcBef>
                <a:spcPts val="300"/>
              </a:spcBef>
            </a:pPr>
            <a:endParaRPr lang="en-US" altLang="ja-JP" sz="1600" b="1" dirty="0" smtClean="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　賃貸</a:t>
            </a:r>
            <a:r>
              <a:rPr lang="ja-JP" altLang="en-US" sz="1600" b="1" dirty="0">
                <a:solidFill>
                  <a:schemeClr val="accent1">
                    <a:lumMod val="50000"/>
                  </a:schemeClr>
                </a:solidFill>
              </a:rPr>
              <a:t>方式による造成地</a:t>
            </a:r>
            <a:r>
              <a:rPr lang="ja-JP" altLang="en-US" sz="1600" b="1" dirty="0" smtClean="0">
                <a:solidFill>
                  <a:schemeClr val="accent1">
                    <a:lumMod val="50000"/>
                  </a:schemeClr>
                </a:solidFill>
              </a:rPr>
              <a:t>活用に関する</a:t>
            </a:r>
            <a:r>
              <a:rPr lang="ja-JP" altLang="en-US" sz="1600" b="1" dirty="0">
                <a:solidFill>
                  <a:schemeClr val="accent1">
                    <a:lumMod val="50000"/>
                  </a:schemeClr>
                </a:solidFill>
              </a:rPr>
              <a:t>事項</a:t>
            </a:r>
          </a:p>
          <a:p>
            <a:pPr marL="285750" indent="-285750">
              <a:lnSpc>
                <a:spcPct val="150000"/>
              </a:lnSpc>
              <a:spcBef>
                <a:spcPts val="300"/>
              </a:spcBef>
              <a:buFont typeface="Wingdings" panose="05000000000000000000" pitchFamily="2" charset="2"/>
              <a:buChar char="Ø"/>
            </a:pPr>
            <a:r>
              <a:rPr lang="ja-JP" altLang="en-US" sz="1600" dirty="0" smtClean="0"/>
              <a:t>本市の未利用地活用にかかる指針等を踏まえたうえで、事業者ニーズに応じて賃貸方式による土地活用を促進する</a:t>
            </a:r>
            <a:endParaRPr lang="en-US" altLang="ja-JP" sz="1600" dirty="0" smtClean="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9" name="テキスト ボックス 8"/>
          <p:cNvSpPr txBox="1"/>
          <p:nvPr/>
        </p:nvSpPr>
        <p:spPr>
          <a:xfrm>
            <a:off x="195942" y="7044686"/>
            <a:ext cx="11903529" cy="120032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③　民間</a:t>
            </a:r>
            <a:r>
              <a:rPr lang="ja-JP" altLang="en-US" sz="1600" b="1" dirty="0">
                <a:solidFill>
                  <a:schemeClr val="accent1">
                    <a:lumMod val="50000"/>
                  </a:schemeClr>
                </a:solidFill>
              </a:rPr>
              <a:t>活力の活用に関する事項（</a:t>
            </a:r>
            <a:r>
              <a:rPr lang="en-US" altLang="ja-JP" sz="1600" b="1" dirty="0">
                <a:solidFill>
                  <a:schemeClr val="accent1">
                    <a:lumMod val="50000"/>
                  </a:schemeClr>
                </a:solidFill>
              </a:rPr>
              <a:t>PPP</a:t>
            </a:r>
            <a:r>
              <a:rPr lang="ja-JP" altLang="en-US" sz="1600" b="1" dirty="0">
                <a:solidFill>
                  <a:schemeClr val="accent1">
                    <a:lumMod val="50000"/>
                  </a:schemeClr>
                </a:solidFill>
              </a:rPr>
              <a:t>・</a:t>
            </a:r>
            <a:r>
              <a:rPr lang="en-US" altLang="ja-JP" sz="1600" b="1" dirty="0">
                <a:solidFill>
                  <a:schemeClr val="accent1">
                    <a:lumMod val="50000"/>
                  </a:schemeClr>
                </a:solidFill>
              </a:rPr>
              <a:t>PFI</a:t>
            </a:r>
            <a:r>
              <a:rPr lang="ja-JP" altLang="en-US" sz="1600" b="1" dirty="0">
                <a:solidFill>
                  <a:schemeClr val="accent1">
                    <a:lumMod val="50000"/>
                  </a:schemeClr>
                </a:solidFill>
              </a:rPr>
              <a:t>など）</a:t>
            </a:r>
          </a:p>
          <a:p>
            <a:pPr lvl="1"/>
            <a:r>
              <a:rPr lang="ja-JP" altLang="en-US" sz="1600" dirty="0"/>
              <a:t>大阪港埋立事業所管施設の民営化の取り組みは、</a:t>
            </a:r>
            <a:r>
              <a:rPr lang="en-US" altLang="ja-JP" sz="1600" dirty="0" smtClean="0"/>
              <a:t>2</a:t>
            </a:r>
            <a:r>
              <a:rPr lang="ja-JP" altLang="en-US" sz="1600" dirty="0" smtClean="0"/>
              <a:t>ページ「</a:t>
            </a:r>
            <a:r>
              <a:rPr lang="ja-JP" altLang="en-US" sz="1600" dirty="0"/>
              <a:t>民間活用の状況」のとおり。</a:t>
            </a:r>
          </a:p>
          <a:p>
            <a:pPr lvl="1"/>
            <a:r>
              <a:rPr lang="ja-JP" altLang="en-US" sz="1600" dirty="0" smtClean="0"/>
              <a:t>残る「もとなにわ</a:t>
            </a:r>
            <a:r>
              <a:rPr lang="ja-JP" altLang="en-US" sz="1600" dirty="0"/>
              <a:t>の海の時空館」についても、市場ニーズや</a:t>
            </a:r>
            <a:r>
              <a:rPr lang="en-US" altLang="ja-JP" sz="1600" dirty="0"/>
              <a:t>PPP</a:t>
            </a:r>
            <a:r>
              <a:rPr lang="ja-JP" altLang="en-US" sz="1600" dirty="0"/>
              <a:t>・</a:t>
            </a:r>
            <a:r>
              <a:rPr lang="en-US" altLang="ja-JP" sz="1600" dirty="0"/>
              <a:t>PFI</a:t>
            </a:r>
            <a:r>
              <a:rPr lang="ja-JP" altLang="en-US" sz="1600" dirty="0"/>
              <a:t>などのあらゆる手法を検証したうえで、早期に民間活力の導入による施設の利活用</a:t>
            </a:r>
            <a:r>
              <a:rPr lang="ja-JP" altLang="en-US" sz="1600" dirty="0" smtClean="0"/>
              <a:t>を図る。</a:t>
            </a:r>
            <a:endParaRPr lang="ja-JP" altLang="en-US" sz="1600" dirty="0"/>
          </a:p>
        </p:txBody>
      </p:sp>
      <p:sp>
        <p:nvSpPr>
          <p:cNvPr id="2" name="スライド番号プレースホルダー 1"/>
          <p:cNvSpPr>
            <a:spLocks noGrp="1"/>
          </p:cNvSpPr>
          <p:nvPr>
            <p:ph type="sldNum" sz="quarter" idx="12"/>
          </p:nvPr>
        </p:nvSpPr>
        <p:spPr>
          <a:xfrm>
            <a:off x="11568092" y="8207711"/>
            <a:ext cx="686187" cy="460041"/>
          </a:xfrm>
        </p:spPr>
        <p:txBody>
          <a:bodyPr/>
          <a:lstStyle/>
          <a:p>
            <a:fld id="{9855AF58-FB1E-4A03-A555-249AA4299BCB}" type="slidenum">
              <a:rPr kumimoji="1" lang="ja-JP" altLang="en-US" smtClean="0"/>
              <a:t>21</a:t>
            </a:fld>
            <a:endParaRPr kumimoji="1" lang="ja-JP" altLang="en-US"/>
          </a:p>
        </p:txBody>
      </p:sp>
    </p:spTree>
    <p:extLst>
      <p:ext uri="{BB962C8B-B14F-4D97-AF65-F5344CB8AC3E}">
        <p14:creationId xmlns:p14="http://schemas.microsoft.com/office/powerpoint/2010/main" val="90182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smtClean="0">
                <a:latin typeface="+mj-ea"/>
                <a:ea typeface="+mj-ea"/>
              </a:rPr>
              <a:t>　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en-US" altLang="ja-JP" sz="16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22</a:t>
            </a:fld>
            <a:endParaRPr kumimoji="1" lang="ja-JP" altLang="en-US"/>
          </a:p>
        </p:txBody>
      </p:sp>
    </p:spTree>
    <p:extLst>
      <p:ext uri="{BB962C8B-B14F-4D97-AF65-F5344CB8AC3E}">
        <p14:creationId xmlns:p14="http://schemas.microsoft.com/office/powerpoint/2010/main" val="168219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solidFill>
                <a:srgbClr val="FF0000">
                  <a:alpha val="99000"/>
                </a:srgbClr>
              </a:solid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smtClean="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smtClean="0">
                <a:latin typeface="+mn-ea"/>
                <a:ea typeface="+mn-ea"/>
              </a:rPr>
              <a:t>大阪港埋立事業所管施設の民営化の取り組み状況</a:t>
            </a:r>
            <a:endParaRPr lang="ja-JP" altLang="en-US" sz="1600" dirty="0">
              <a:latin typeface="+mn-ea"/>
              <a:ea typeface="+mn-ea"/>
            </a:endParaRPr>
          </a:p>
        </p:txBody>
      </p:sp>
      <p:sp>
        <p:nvSpPr>
          <p:cNvPr id="17" name="線吹き出し 2 (枠付き) 16"/>
          <p:cNvSpPr/>
          <p:nvPr/>
        </p:nvSpPr>
        <p:spPr>
          <a:xfrm>
            <a:off x="449510" y="1391842"/>
            <a:ext cx="3156332" cy="945485"/>
          </a:xfrm>
          <a:prstGeom prst="borderCallout2">
            <a:avLst>
              <a:gd name="adj1" fmla="val 30587"/>
              <a:gd name="adj2" fmla="val 101613"/>
              <a:gd name="adj3" fmla="val 30587"/>
              <a:gd name="adj4" fmla="val 109153"/>
              <a:gd name="adj5" fmla="val 50117"/>
              <a:gd name="adj6" fmla="val 182146"/>
            </a:avLst>
          </a:prstGeom>
          <a:noFill/>
          <a:ln>
            <a:solidFill>
              <a:schemeClr val="accent6"/>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舞洲ﾍﾘﾎﾟｰﾄ</a:t>
            </a:r>
            <a:endParaRPr kumimoji="1" lang="en-US" altLang="ja-JP" sz="1200" u="sng" dirty="0" smtClean="0">
              <a:solidFill>
                <a:schemeClr val="tx1"/>
              </a:solidFill>
              <a:latin typeface="+mn-ea"/>
            </a:endParaRPr>
          </a:p>
          <a:p>
            <a:r>
              <a:rPr lang="ja-JP" altLang="en-US" sz="1050" dirty="0" smtClean="0">
                <a:solidFill>
                  <a:schemeClr val="tx1"/>
                </a:solidFill>
                <a:latin typeface="+mn-ea"/>
              </a:rPr>
              <a:t>取り組み前：（継続中）</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指定管理</a:t>
            </a:r>
            <a:endParaRPr lang="en-US" altLang="ja-JP" sz="1050" dirty="0" smtClean="0">
              <a:solidFill>
                <a:schemeClr val="tx1"/>
              </a:solidFill>
              <a:latin typeface="+mn-ea"/>
            </a:endParaRPr>
          </a:p>
          <a:p>
            <a:r>
              <a:rPr lang="ja-JP" altLang="en-US" sz="1050" dirty="0" smtClean="0">
                <a:solidFill>
                  <a:schemeClr val="tx1"/>
                </a:solidFill>
                <a:latin typeface="+mn-ea"/>
              </a:rPr>
              <a:t>取り組み予定：</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a:solidFill>
                  <a:schemeClr val="tx1"/>
                </a:solidFill>
                <a:latin typeface="+mn-ea"/>
              </a:rPr>
              <a:t>R</a:t>
            </a:r>
            <a:r>
              <a:rPr lang="en-US" altLang="ja-JP" sz="1050" dirty="0" smtClean="0">
                <a:solidFill>
                  <a:schemeClr val="tx1"/>
                </a:solidFill>
                <a:latin typeface="+mn-ea"/>
              </a:rPr>
              <a:t>1</a:t>
            </a:r>
            <a:r>
              <a:rPr lang="ja-JP" altLang="en-US" sz="1050" dirty="0" smtClean="0">
                <a:solidFill>
                  <a:schemeClr val="tx1"/>
                </a:solidFill>
                <a:latin typeface="+mn-ea"/>
              </a:rPr>
              <a:t>）</a:t>
            </a:r>
            <a:r>
              <a:rPr lang="ja-JP" altLang="en-US" sz="1050" dirty="0">
                <a:solidFill>
                  <a:schemeClr val="tx1"/>
                </a:solidFill>
                <a:latin typeface="+mn-ea"/>
              </a:rPr>
              <a:t>年度中</a:t>
            </a:r>
            <a:r>
              <a:rPr lang="ja-JP" altLang="en-US" sz="1050" dirty="0" smtClean="0">
                <a:solidFill>
                  <a:schemeClr val="tx1"/>
                </a:solidFill>
                <a:latin typeface="+mn-ea"/>
              </a:rPr>
              <a:t>に民間</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ヘリポートとして運用開始予定</a:t>
            </a:r>
            <a:endParaRPr kumimoji="1" lang="ja-JP" altLang="en-US" sz="1050" dirty="0">
              <a:solidFill>
                <a:schemeClr val="tx1"/>
              </a:solidFill>
              <a:latin typeface="+mn-ea"/>
            </a:endParaRP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舞洲野外活動施設</a:t>
            </a:r>
            <a:r>
              <a:rPr lang="en-US" altLang="ja-JP" sz="1000" dirty="0" smtClean="0">
                <a:latin typeface="+mn-ea"/>
              </a:rPr>
              <a:t>【</a:t>
            </a:r>
            <a:r>
              <a:rPr lang="ja-JP" altLang="en-US" sz="1000" dirty="0" smtClean="0">
                <a:latin typeface="+mn-ea"/>
              </a:rPr>
              <a:t>ホテル・ロッジ舞洲</a:t>
            </a:r>
            <a:r>
              <a:rPr lang="en-US" altLang="ja-JP" sz="1000" dirty="0" smtClean="0">
                <a:latin typeface="+mn-ea"/>
              </a:rPr>
              <a:t>】</a:t>
            </a:r>
            <a:endParaRPr lang="en-US" altLang="ja-JP" sz="1050" dirty="0" smtClean="0">
              <a:latin typeface="+mn-ea"/>
            </a:endParaRPr>
          </a:p>
          <a:p>
            <a:r>
              <a:rPr lang="ja-JP" altLang="en-US" sz="1050" dirty="0" smtClean="0">
                <a:latin typeface="+mn-ea"/>
              </a:rPr>
              <a:t>取り組み前：（～</a:t>
            </a:r>
            <a:r>
              <a:rPr lang="en-US" altLang="ja-JP" sz="1050" dirty="0" smtClean="0">
                <a:latin typeface="+mn-ea"/>
              </a:rPr>
              <a:t>2013</a:t>
            </a:r>
            <a:r>
              <a:rPr lang="ja-JP" altLang="en-US" sz="1050" dirty="0" smtClean="0">
                <a:latin typeface="+mn-ea"/>
              </a:rPr>
              <a:t>（</a:t>
            </a:r>
            <a:r>
              <a:rPr lang="en-US" altLang="ja-JP" sz="1050" dirty="0" smtClean="0">
                <a:latin typeface="+mn-ea"/>
              </a:rPr>
              <a:t>H25</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a:latin typeface="+mn-ea"/>
              </a:rPr>
              <a:t>　</a:t>
            </a:r>
            <a:r>
              <a:rPr lang="ja-JP" altLang="en-US" sz="1050" dirty="0" smtClean="0">
                <a:latin typeface="+mn-ea"/>
              </a:rPr>
              <a:t>　　　　　　指定管理</a:t>
            </a:r>
            <a:r>
              <a:rPr lang="ja-JP" altLang="en-US" sz="1050" dirty="0">
                <a:latin typeface="+mn-ea"/>
              </a:rPr>
              <a:t>　</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2014</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H26</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土地賃貸、建物売却</a:t>
            </a:r>
            <a:endParaRPr lang="en-US" altLang="ja-JP" sz="1050" dirty="0" smtClean="0">
              <a:latin typeface="+mn-ea"/>
            </a:endParaRPr>
          </a:p>
        </p:txBody>
      </p:sp>
      <p:sp>
        <p:nvSpPr>
          <p:cNvPr id="19" name="線吹き出し 2 (枠付き) 18"/>
          <p:cNvSpPr/>
          <p:nvPr/>
        </p:nvSpPr>
        <p:spPr>
          <a:xfrm>
            <a:off x="408238" y="4959902"/>
            <a:ext cx="2893171" cy="1054397"/>
          </a:xfrm>
          <a:prstGeom prst="borderCallout2">
            <a:avLst>
              <a:gd name="adj1" fmla="val 49497"/>
              <a:gd name="adj2" fmla="val 102049"/>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舞洲野球場</a:t>
            </a:r>
            <a:r>
              <a:rPr kumimoji="1" lang="en-US" altLang="ja-JP" sz="900" dirty="0" smtClean="0">
                <a:latin typeface="+mn-ea"/>
              </a:rPr>
              <a:t>【</a:t>
            </a:r>
            <a:r>
              <a:rPr kumimoji="1" lang="ja-JP" altLang="en-US" sz="900" dirty="0" smtClean="0">
                <a:latin typeface="+mn-ea"/>
              </a:rPr>
              <a:t>大阪シティ信用金庫スタジアム</a:t>
            </a:r>
            <a:r>
              <a:rPr kumimoji="1" lang="en-US" altLang="ja-JP" sz="900" dirty="0" smtClean="0">
                <a:latin typeface="+mn-ea"/>
              </a:rPr>
              <a:t>】</a:t>
            </a:r>
            <a:endParaRPr kumimoji="1" lang="en-US" altLang="ja-JP" sz="1050" dirty="0" smtClean="0">
              <a:latin typeface="+mn-ea"/>
            </a:endParaRPr>
          </a:p>
          <a:p>
            <a:r>
              <a:rPr lang="ja-JP" altLang="en-US" sz="1050" dirty="0" smtClean="0">
                <a:latin typeface="+mn-ea"/>
              </a:rPr>
              <a:t>取り組み前：（～</a:t>
            </a:r>
            <a:r>
              <a:rPr lang="en-US" altLang="ja-JP" sz="1050" dirty="0" smtClean="0">
                <a:latin typeface="+mn-ea"/>
              </a:rPr>
              <a:t>2015</a:t>
            </a:r>
            <a:r>
              <a:rPr lang="ja-JP" altLang="en-US" sz="1050" dirty="0" smtClean="0">
                <a:latin typeface="+mn-ea"/>
              </a:rPr>
              <a:t>（</a:t>
            </a:r>
            <a:r>
              <a:rPr lang="en-US" altLang="ja-JP" sz="1050" dirty="0" smtClean="0">
                <a:latin typeface="+mn-ea"/>
              </a:rPr>
              <a:t>H27</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kumimoji="1"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2016</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H28</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kumimoji="1" lang="ja-JP" altLang="en-US" sz="1050" dirty="0" smtClean="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舞洲体育館</a:t>
            </a:r>
            <a:r>
              <a:rPr lang="en-US" altLang="ja-JP" sz="1050" dirty="0" smtClean="0">
                <a:latin typeface="+mn-ea"/>
              </a:rPr>
              <a:t>【</a:t>
            </a:r>
            <a:r>
              <a:rPr lang="ja-JP" altLang="en-US" sz="1050" dirty="0" smtClean="0">
                <a:latin typeface="+mn-ea"/>
              </a:rPr>
              <a:t>おおきにアリーナ舞洲</a:t>
            </a:r>
            <a:r>
              <a:rPr lang="en-US" altLang="ja-JP" sz="1050" dirty="0" smtClean="0">
                <a:latin typeface="+mn-ea"/>
              </a:rPr>
              <a:t>】</a:t>
            </a:r>
          </a:p>
          <a:p>
            <a:r>
              <a:rPr kumimoji="1" lang="ja-JP" altLang="en-US" sz="1050" dirty="0" smtClean="0">
                <a:latin typeface="+mn-ea"/>
              </a:rPr>
              <a:t>取り組み前：（</a:t>
            </a:r>
            <a:r>
              <a:rPr lang="ja-JP" altLang="en-US" sz="1050" dirty="0" smtClean="0">
                <a:latin typeface="+mn-ea"/>
              </a:rPr>
              <a:t>～</a:t>
            </a:r>
            <a:r>
              <a:rPr lang="en-US" altLang="ja-JP" sz="1050" dirty="0" smtClean="0">
                <a:latin typeface="+mn-ea"/>
              </a:rPr>
              <a:t>2014</a:t>
            </a:r>
            <a:r>
              <a:rPr lang="ja-JP" altLang="en-US" sz="1050" dirty="0" smtClean="0">
                <a:latin typeface="+mn-ea"/>
              </a:rPr>
              <a:t>（</a:t>
            </a:r>
            <a:r>
              <a:rPr lang="en-US" altLang="ja-JP" sz="1050" dirty="0" smtClean="0">
                <a:latin typeface="+mn-ea"/>
              </a:rPr>
              <a:t>H26</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2015</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H27</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土地建物賃貸</a:t>
            </a:r>
            <a:endParaRPr lang="en-US" altLang="ja-JP" sz="1050" dirty="0" smtClean="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舞洲運動広場</a:t>
            </a:r>
            <a:r>
              <a:rPr kumimoji="1" lang="en-US" altLang="ja-JP" sz="1050" dirty="0" smtClean="0">
                <a:solidFill>
                  <a:schemeClr val="tx1"/>
                </a:solidFill>
                <a:latin typeface="+mn-ea"/>
              </a:rPr>
              <a:t>【</a:t>
            </a:r>
            <a:r>
              <a:rPr kumimoji="1" lang="ja-JP" altLang="en-US" sz="1050" dirty="0" smtClean="0">
                <a:solidFill>
                  <a:schemeClr val="tx1"/>
                </a:solidFill>
                <a:latin typeface="+mn-ea"/>
              </a:rPr>
              <a:t>セレッソスポーツパーク舞洲</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2016</a:t>
            </a:r>
            <a:r>
              <a:rPr lang="ja-JP" altLang="en-US" sz="1050" dirty="0" smtClean="0">
                <a:solidFill>
                  <a:schemeClr val="tx1"/>
                </a:solidFill>
                <a:latin typeface="+mn-ea"/>
              </a:rPr>
              <a:t>（</a:t>
            </a:r>
            <a:r>
              <a:rPr lang="en-US" altLang="ja-JP" sz="1050" dirty="0" smtClean="0">
                <a:solidFill>
                  <a:schemeClr val="tx1"/>
                </a:solidFill>
                <a:latin typeface="+mn-ea"/>
              </a:rPr>
              <a:t>H28</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2017</a:t>
            </a:r>
            <a:r>
              <a:rPr lang="ja-JP" altLang="en-US" sz="1050" dirty="0" smtClean="0">
                <a:solidFill>
                  <a:schemeClr val="tx1"/>
                </a:solidFill>
                <a:latin typeface="+mn-ea"/>
              </a:rPr>
              <a:t>（</a:t>
            </a:r>
            <a:r>
              <a:rPr lang="en-US" altLang="ja-JP" sz="1050" dirty="0" smtClean="0">
                <a:solidFill>
                  <a:schemeClr val="tx1"/>
                </a:solidFill>
                <a:latin typeface="+mn-ea"/>
              </a:rPr>
              <a:t>H29</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土地賃貸、土地建物賃貸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28" name="線吹き出し 2 (枠付き) 27"/>
          <p:cNvSpPr/>
          <p:nvPr/>
        </p:nvSpPr>
        <p:spPr>
          <a:xfrm>
            <a:off x="6473362" y="5771001"/>
            <a:ext cx="3009417" cy="505712"/>
          </a:xfrm>
          <a:prstGeom prst="borderCallout2">
            <a:avLst>
              <a:gd name="adj1" fmla="val 48317"/>
              <a:gd name="adj2" fmla="val 103"/>
              <a:gd name="adj3" fmla="val 52084"/>
              <a:gd name="adj4" fmla="val -13862"/>
              <a:gd name="adj5" fmla="val 244819"/>
              <a:gd name="adj6" fmla="val -16022"/>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もとなにわの海の時空館</a:t>
            </a:r>
            <a:endParaRPr kumimoji="1" lang="en-US" altLang="ja-JP" sz="1200" u="sng" dirty="0" smtClean="0">
              <a:solidFill>
                <a:schemeClr val="tx1"/>
              </a:solidFill>
              <a:latin typeface="+mn-ea"/>
            </a:endParaRPr>
          </a:p>
          <a:p>
            <a:r>
              <a:rPr lang="ja-JP" altLang="en-US" sz="1050" dirty="0" smtClean="0">
                <a:solidFill>
                  <a:schemeClr val="tx1"/>
                </a:solidFill>
                <a:latin typeface="+mn-ea"/>
              </a:rPr>
              <a:t>取り組み前</a:t>
            </a:r>
            <a:r>
              <a:rPr lang="ja-JP" altLang="en-US" sz="1050" dirty="0" smtClean="0">
                <a:solidFill>
                  <a:schemeClr val="tx1"/>
                </a:solidFill>
                <a:latin typeface="+mn-ea"/>
                <a:sym typeface="Wingdings" panose="05000000000000000000" pitchFamily="2" charset="2"/>
              </a:rPr>
              <a:t>：（継続中）</a:t>
            </a:r>
            <a:r>
              <a:rPr lang="ja-JP" altLang="en-US" sz="1050" dirty="0" smtClean="0">
                <a:solidFill>
                  <a:schemeClr val="tx1"/>
                </a:solidFill>
                <a:latin typeface="+mn-ea"/>
              </a:rPr>
              <a:t>利活用手法を検討中</a:t>
            </a:r>
            <a:endParaRPr kumimoji="1" lang="ja-JP" altLang="en-US" sz="1050" dirty="0">
              <a:solidFill>
                <a:schemeClr val="tx1"/>
              </a:solidFill>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球技場（</a:t>
            </a:r>
            <a:r>
              <a:rPr lang="ja-JP" altLang="en-US" sz="1100" u="sng" dirty="0" smtClean="0">
                <a:solidFill>
                  <a:schemeClr val="tx1"/>
                </a:solidFill>
                <a:latin typeface="+mn-ea"/>
              </a:rPr>
              <a:t>舞洲運動広場の一部）</a:t>
            </a:r>
            <a:endParaRPr lang="en-US" altLang="ja-JP" sz="1200" u="sng" dirty="0" smtClean="0">
              <a:solidFill>
                <a:schemeClr val="tx1"/>
              </a:solidFill>
              <a:latin typeface="+mn-ea"/>
            </a:endParaRPr>
          </a:p>
          <a:p>
            <a:r>
              <a:rPr kumimoji="1" lang="en-US" altLang="ja-JP" sz="1050" dirty="0" smtClean="0">
                <a:solidFill>
                  <a:schemeClr val="tx1"/>
                </a:solidFill>
                <a:latin typeface="+mn-ea"/>
              </a:rPr>
              <a:t>【</a:t>
            </a:r>
            <a:r>
              <a:rPr kumimoji="1" lang="ja-JP" altLang="en-US" sz="1050" dirty="0" smtClean="0">
                <a:solidFill>
                  <a:schemeClr val="tx1"/>
                </a:solidFill>
                <a:latin typeface="+mn-ea"/>
              </a:rPr>
              <a:t>セレッソ大阪天然芝練習場</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2011</a:t>
            </a:r>
            <a:r>
              <a:rPr lang="ja-JP" altLang="en-US" sz="1050" dirty="0" smtClean="0">
                <a:solidFill>
                  <a:schemeClr val="tx1"/>
                </a:solidFill>
                <a:latin typeface="+mn-ea"/>
              </a:rPr>
              <a:t>（</a:t>
            </a:r>
            <a:r>
              <a:rPr lang="en-US" altLang="ja-JP" sz="1050" dirty="0" smtClean="0">
                <a:solidFill>
                  <a:schemeClr val="tx1"/>
                </a:solidFill>
                <a:latin typeface="+mn-ea"/>
              </a:rPr>
              <a:t>H23</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2012</a:t>
            </a:r>
            <a:r>
              <a:rPr lang="ja-JP" altLang="en-US" sz="1050" dirty="0" smtClean="0">
                <a:solidFill>
                  <a:schemeClr val="tx1"/>
                </a:solidFill>
                <a:latin typeface="+mn-ea"/>
              </a:rPr>
              <a:t>（</a:t>
            </a:r>
            <a:r>
              <a:rPr lang="en-US" altLang="ja-JP" sz="1050" dirty="0" smtClean="0">
                <a:solidFill>
                  <a:schemeClr val="tx1"/>
                </a:solidFill>
                <a:latin typeface="+mn-ea"/>
              </a:rPr>
              <a:t>H24</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a:p>
        </p:txBody>
      </p:sp>
    </p:spTree>
    <p:extLst>
      <p:ext uri="{BB962C8B-B14F-4D97-AF65-F5344CB8AC3E}">
        <p14:creationId xmlns:p14="http://schemas.microsoft.com/office/powerpoint/2010/main" val="343826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662053"/>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土地売却実績の推移（「契約金額」は翌年度以降の分納分を含むので、決算額とは相違する。）</a:t>
            </a:r>
            <a:endParaRPr lang="ja-JP" altLang="en-US" sz="1600" b="1" dirty="0">
              <a:latin typeface="+mn-ea"/>
              <a:ea typeface="+mn-ea"/>
            </a:endParaRPr>
          </a:p>
        </p:txBody>
      </p:sp>
      <p:sp>
        <p:nvSpPr>
          <p:cNvPr id="11" name="テキスト ボックス 10"/>
          <p:cNvSpPr txBox="1"/>
          <p:nvPr/>
        </p:nvSpPr>
        <p:spPr>
          <a:xfrm>
            <a:off x="0" y="323499"/>
            <a:ext cx="2622430" cy="338554"/>
          </a:xfrm>
          <a:prstGeom prst="rect">
            <a:avLst/>
          </a:prstGeom>
          <a:noFill/>
        </p:spPr>
        <p:txBody>
          <a:bodyPr wrap="square" rtlCol="0">
            <a:spAutoFit/>
          </a:bodyPr>
          <a:lstStyle/>
          <a:p>
            <a:r>
              <a:rPr lang="ja-JP" altLang="en-US" sz="1600" b="1" dirty="0" smtClean="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pic>
        <p:nvPicPr>
          <p:cNvPr id="3" name="図 2"/>
          <p:cNvPicPr>
            <a:picLocks noChangeAspect="1"/>
          </p:cNvPicPr>
          <p:nvPr/>
        </p:nvPicPr>
        <p:blipFill>
          <a:blip r:embed="rId3"/>
          <a:stretch>
            <a:fillRect/>
          </a:stretch>
        </p:blipFill>
        <p:spPr>
          <a:xfrm>
            <a:off x="517586" y="1000607"/>
            <a:ext cx="10810674" cy="7593281"/>
          </a:xfrm>
          <a:prstGeom prst="rect">
            <a:avLst/>
          </a:prstGeom>
        </p:spPr>
      </p:pic>
    </p:spTree>
    <p:extLst>
      <p:ext uri="{BB962C8B-B14F-4D97-AF65-F5344CB8AC3E}">
        <p14:creationId xmlns:p14="http://schemas.microsoft.com/office/powerpoint/2010/main" val="102178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土地賃貸実績の推移</a:t>
            </a:r>
            <a:endParaRPr lang="ja-JP" altLang="en-US" sz="1600" b="1" dirty="0">
              <a:latin typeface="+mn-ea"/>
              <a:ea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3" name="図 2"/>
          <p:cNvPicPr>
            <a:picLocks noChangeAspect="1"/>
          </p:cNvPicPr>
          <p:nvPr/>
        </p:nvPicPr>
        <p:blipFill>
          <a:blip r:embed="rId3"/>
          <a:stretch>
            <a:fillRect/>
          </a:stretch>
        </p:blipFill>
        <p:spPr>
          <a:xfrm>
            <a:off x="581230" y="659418"/>
            <a:ext cx="11551687" cy="7981346"/>
          </a:xfrm>
          <a:prstGeom prst="rect">
            <a:avLst/>
          </a:prstGeom>
        </p:spPr>
      </p:pic>
    </p:spTree>
    <p:extLst>
      <p:ext uri="{BB962C8B-B14F-4D97-AF65-F5344CB8AC3E}">
        <p14:creationId xmlns:p14="http://schemas.microsoft.com/office/powerpoint/2010/main" val="178026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a:t>
            </a:r>
            <a:r>
              <a:rPr lang="ja-JP" altLang="en-US" sz="1800" dirty="0" smtClean="0">
                <a:solidFill>
                  <a:schemeClr val="tx1"/>
                </a:solidFill>
                <a:latin typeface="+mn-ea"/>
              </a:rPr>
              <a:t>進めており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は、未利用地が残るコスモスクエア地区の商業・研究開発用地</a:t>
            </a:r>
            <a:r>
              <a:rPr lang="ja-JP" altLang="en-US" sz="1800" dirty="0" smtClean="0">
                <a:solidFill>
                  <a:schemeClr val="tx1"/>
                </a:solidFill>
                <a:latin typeface="+mn-ea"/>
              </a:rPr>
              <a:t>や南港</a:t>
            </a:r>
            <a:r>
              <a:rPr lang="ja-JP" altLang="en-US" sz="1800" dirty="0">
                <a:solidFill>
                  <a:schemeClr val="tx1"/>
                </a:solidFill>
                <a:latin typeface="+mn-ea"/>
              </a:rPr>
              <a:t>東地区（第</a:t>
            </a:r>
            <a:r>
              <a:rPr lang="en-US" altLang="ja-JP" sz="1800" dirty="0">
                <a:solidFill>
                  <a:schemeClr val="tx1"/>
                </a:solidFill>
                <a:latin typeface="+mn-ea"/>
              </a:rPr>
              <a:t>6</a:t>
            </a:r>
            <a:r>
              <a:rPr lang="ja-JP" altLang="en-US" sz="1800" dirty="0">
                <a:solidFill>
                  <a:schemeClr val="tx1"/>
                </a:solidFill>
                <a:latin typeface="+mn-ea"/>
              </a:rPr>
              <a:t>貯木場</a:t>
            </a:r>
            <a:r>
              <a:rPr lang="ja-JP" altLang="en-US" sz="1800" dirty="0" smtClean="0">
                <a:solidFill>
                  <a:schemeClr val="tx1"/>
                </a:solidFill>
                <a:latin typeface="+mn-ea"/>
              </a:rPr>
              <a:t>）の物流用地売却</a:t>
            </a:r>
            <a:r>
              <a:rPr lang="ja-JP" altLang="en-US" sz="1800" dirty="0">
                <a:solidFill>
                  <a:schemeClr val="tx1"/>
                </a:solidFill>
                <a:latin typeface="+mn-ea"/>
              </a:rPr>
              <a:t>に向け、基盤</a:t>
            </a:r>
            <a:r>
              <a:rPr lang="ja-JP" altLang="en-US" sz="1800" dirty="0" smtClean="0">
                <a:solidFill>
                  <a:schemeClr val="tx1"/>
                </a:solidFill>
                <a:latin typeface="+mn-ea"/>
              </a:rPr>
              <a:t>整備等を</a:t>
            </a:r>
            <a:r>
              <a:rPr lang="ja-JP" altLang="en-US" sz="1800" dirty="0">
                <a:solidFill>
                  <a:schemeClr val="tx1"/>
                </a:solidFill>
                <a:latin typeface="+mn-ea"/>
              </a:rPr>
              <a:t>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a:t>
            </a:r>
            <a:r>
              <a:rPr lang="ja-JP" altLang="en-US" sz="1800" dirty="0" smtClean="0">
                <a:solidFill>
                  <a:schemeClr val="tx1"/>
                </a:solidFill>
                <a:latin typeface="+mn-ea"/>
              </a:rPr>
              <a:t>進めてきており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いる。今後は、残りの未利用地の活用に必要となる基盤整備を実施していく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a:t>
            </a:r>
            <a:r>
              <a:rPr lang="ja-JP" altLang="en-US" sz="1800" dirty="0" smtClean="0">
                <a:solidFill>
                  <a:schemeClr val="tx1"/>
                </a:solidFill>
                <a:latin typeface="+mn-ea"/>
              </a:rPr>
              <a:t>・居住機能を</a:t>
            </a:r>
            <a:r>
              <a:rPr lang="ja-JP" altLang="en-US" sz="1800" dirty="0">
                <a:solidFill>
                  <a:schemeClr val="tx1"/>
                </a:solidFill>
                <a:latin typeface="+mn-ea"/>
              </a:rPr>
              <a:t>導入する複合開発をめざしており、これまで商業施設等の立地を図ってきた</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は、交通機能ゾーンの土地利用方針の見直しを行い、早期の土地利用に向け基盤整備を実施していく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smtClean="0">
                <a:solidFill>
                  <a:schemeClr val="tx1"/>
                </a:solidFill>
                <a:latin typeface="+mn-ea"/>
              </a:rPr>
              <a:t>2017</a:t>
            </a:r>
            <a:r>
              <a:rPr lang="ja-JP" altLang="en-US" sz="1800" dirty="0" smtClean="0">
                <a:solidFill>
                  <a:schemeClr val="tx1"/>
                </a:solidFill>
                <a:latin typeface="+mn-ea"/>
              </a:rPr>
              <a:t>（</a:t>
            </a:r>
            <a:r>
              <a:rPr lang="en-US" altLang="ja-JP" sz="1800" dirty="0" smtClean="0">
                <a:solidFill>
                  <a:schemeClr val="tx1"/>
                </a:solidFill>
                <a:latin typeface="+mn-ea"/>
              </a:rPr>
              <a:t>H29</a:t>
            </a:r>
            <a:r>
              <a:rPr lang="ja-JP" altLang="en-US" sz="1800" dirty="0" smtClean="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年日本国際博覧会の実現と博覧会開催前のＩＲ開業に向けて、土地造成・基盤整備を実施していく。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5" name="スライド番号プレースホルダー 4"/>
          <p:cNvSpPr>
            <a:spLocks noGrp="1"/>
          </p:cNvSpPr>
          <p:nvPr>
            <p:ph type="sldNum" sz="quarter" idx="12"/>
          </p:nvPr>
        </p:nvSpPr>
        <p:spPr>
          <a:xfrm>
            <a:off x="11553617" y="8197654"/>
            <a:ext cx="686008" cy="443109"/>
          </a:xfrm>
        </p:spPr>
        <p:txBody>
          <a:bodyPr/>
          <a:lstStyle/>
          <a:p>
            <a:r>
              <a:rPr lang="en-US" altLang="ja-JP" sz="1360" dirty="0" smtClean="0">
                <a:solidFill>
                  <a:schemeClr val="accent1">
                    <a:lumMod val="50000"/>
                  </a:schemeClr>
                </a:solidFill>
              </a:rPr>
              <a:t>5</a:t>
            </a:r>
            <a:endParaRPr lang="ja-JP" altLang="en-US" sz="1360" dirty="0">
              <a:solidFill>
                <a:schemeClr val="accent1">
                  <a:lumMod val="50000"/>
                </a:schemeClr>
              </a:solidFill>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smtClean="0"/>
              <a:t>大阪港埋立事業の基本方針</a:t>
            </a:r>
            <a:endParaRPr lang="en-US" altLang="ja-JP" sz="1600" b="1" dirty="0" smtClean="0"/>
          </a:p>
        </p:txBody>
      </p:sp>
      <p:sp>
        <p:nvSpPr>
          <p:cNvPr id="25" name="タイトル 1"/>
          <p:cNvSpPr txBox="1">
            <a:spLocks/>
          </p:cNvSpPr>
          <p:nvPr/>
        </p:nvSpPr>
        <p:spPr>
          <a:xfrm>
            <a:off x="465824" y="2602863"/>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咲洲</a:t>
            </a:r>
            <a:endParaRPr lang="en-US" altLang="ja-JP" sz="1800" b="1" dirty="0" smtClean="0">
              <a:latin typeface="+mn-ea"/>
              <a:ea typeface="+mn-ea"/>
            </a:endParaRPr>
          </a:p>
        </p:txBody>
      </p:sp>
      <p:sp>
        <p:nvSpPr>
          <p:cNvPr id="8" name="タイトル 1"/>
          <p:cNvSpPr txBox="1">
            <a:spLocks/>
          </p:cNvSpPr>
          <p:nvPr/>
        </p:nvSpPr>
        <p:spPr>
          <a:xfrm>
            <a:off x="465825" y="420917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舞洲</a:t>
            </a:r>
            <a:endParaRPr lang="en-US" altLang="ja-JP" sz="1800" b="1" dirty="0" smtClean="0">
              <a:latin typeface="+mn-ea"/>
              <a:ea typeface="+mn-ea"/>
            </a:endParaRPr>
          </a:p>
        </p:txBody>
      </p:sp>
      <p:sp>
        <p:nvSpPr>
          <p:cNvPr id="10" name="タイトル 1"/>
          <p:cNvSpPr txBox="1">
            <a:spLocks/>
          </p:cNvSpPr>
          <p:nvPr/>
        </p:nvSpPr>
        <p:spPr>
          <a:xfrm>
            <a:off x="465823" y="5625779"/>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鶴浜</a:t>
            </a:r>
            <a:endParaRPr lang="en-US" altLang="ja-JP" sz="1800" b="1" dirty="0" smtClean="0">
              <a:latin typeface="+mn-ea"/>
              <a:ea typeface="+mn-ea"/>
            </a:endParaRPr>
          </a:p>
        </p:txBody>
      </p:sp>
      <p:sp>
        <p:nvSpPr>
          <p:cNvPr id="12" name="タイトル 1"/>
          <p:cNvSpPr txBox="1">
            <a:spLocks/>
          </p:cNvSpPr>
          <p:nvPr/>
        </p:nvSpPr>
        <p:spPr>
          <a:xfrm>
            <a:off x="465822" y="695945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夢洲</a:t>
            </a:r>
            <a:endParaRPr lang="en-US" altLang="ja-JP" sz="1800" b="1" dirty="0" smtClean="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大阪港埋立事業</a:t>
            </a:r>
            <a:endParaRPr lang="en-US" altLang="ja-JP" sz="1800" b="1" dirty="0" smtClean="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a:t>
            </a:r>
            <a:r>
              <a:rPr lang="ja-JP" altLang="en-US" sz="1800" dirty="0" smtClean="0">
                <a:solidFill>
                  <a:schemeClr val="tx1"/>
                </a:solidFill>
                <a:latin typeface="+mn-ea"/>
              </a:rPr>
              <a:t>要請に</a:t>
            </a:r>
            <a:r>
              <a:rPr lang="ja-JP" altLang="en-US" sz="1800" dirty="0">
                <a:solidFill>
                  <a:schemeClr val="tx1"/>
                </a:solidFill>
                <a:latin typeface="+mn-ea"/>
              </a:rPr>
              <a:t>応じた臨海部における新たな開発エリア</a:t>
            </a:r>
            <a:r>
              <a:rPr lang="ja-JP" altLang="en-US" sz="1800" dirty="0" smtClean="0">
                <a:solidFill>
                  <a:schemeClr val="tx1"/>
                </a:solidFill>
                <a:latin typeface="+mn-ea"/>
              </a:rPr>
              <a:t>を</a:t>
            </a:r>
            <a:r>
              <a:rPr lang="ja-JP" altLang="en-US" sz="1800" dirty="0">
                <a:solidFill>
                  <a:schemeClr val="tx1"/>
                </a:solidFill>
                <a:latin typeface="+mn-ea"/>
              </a:rPr>
              <a:t>創出</a:t>
            </a:r>
            <a:r>
              <a:rPr lang="ja-JP" altLang="en-US" sz="1800" dirty="0" smtClean="0">
                <a:solidFill>
                  <a:schemeClr val="tx1"/>
                </a:solidFill>
                <a:latin typeface="+mn-ea"/>
              </a:rPr>
              <a:t>する</a:t>
            </a:r>
            <a:r>
              <a:rPr lang="ja-JP" altLang="en-US" sz="1800" dirty="0">
                <a:solidFill>
                  <a:schemeClr val="tx1"/>
                </a:solidFill>
                <a:latin typeface="+mn-ea"/>
              </a:rPr>
              <a:t>ことを目的と</a:t>
            </a:r>
            <a:r>
              <a:rPr lang="ja-JP" altLang="en-US" sz="1800" dirty="0" smtClean="0">
                <a:solidFill>
                  <a:schemeClr val="tx1"/>
                </a:solidFill>
                <a:latin typeface="+mn-ea"/>
              </a:rPr>
              <a:t>しており、企業等へ本事業で造成した用地を分譲・賃貸することにより、大阪・関西の成長・発展に寄与していく。 </a:t>
            </a:r>
            <a:endParaRPr lang="en-US" altLang="ja-JP" sz="1800" dirty="0" smtClean="0">
              <a:solidFill>
                <a:schemeClr val="tx1"/>
              </a:solidFill>
              <a:latin typeface="+mn-ea"/>
            </a:endParaRPr>
          </a:p>
        </p:txBody>
      </p:sp>
    </p:spTree>
    <p:extLst>
      <p:ext uri="{BB962C8B-B14F-4D97-AF65-F5344CB8AC3E}">
        <p14:creationId xmlns:p14="http://schemas.microsoft.com/office/powerpoint/2010/main" val="212735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07034" y="2790034"/>
            <a:ext cx="11528535" cy="4688230"/>
          </a:xfrm>
          <a:prstGeom prst="rect">
            <a:avLst/>
          </a:prstGeom>
        </p:spPr>
      </p:pic>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6</a:t>
            </a:fld>
            <a:endParaRPr lang="ja-JP" altLang="en-US"/>
          </a:p>
        </p:txBody>
      </p:sp>
      <p:sp>
        <p:nvSpPr>
          <p:cNvPr id="8" name="タイトル 1"/>
          <p:cNvSpPr txBox="1">
            <a:spLocks/>
          </p:cNvSpPr>
          <p:nvPr/>
        </p:nvSpPr>
        <p:spPr>
          <a:xfrm>
            <a:off x="351787" y="1010129"/>
            <a:ext cx="11560786" cy="1928432"/>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a:t>
            </a:r>
            <a:r>
              <a:rPr lang="ja-JP" altLang="en-US" sz="1600" dirty="0" smtClean="0">
                <a:solidFill>
                  <a:schemeClr val="tx1"/>
                </a:solidFill>
                <a:latin typeface="+mn-ea"/>
                <a:ea typeface="+mn-ea"/>
              </a:rPr>
              <a:t>収支計画のパターン＞</a:t>
            </a:r>
            <a:endParaRPr lang="en-US" altLang="ja-JP" sz="1600" dirty="0" smtClean="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夢洲の</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区域については、「</a:t>
            </a:r>
            <a:r>
              <a:rPr lang="ja-JP" altLang="en-US" sz="1600" dirty="0">
                <a:solidFill>
                  <a:schemeClr val="tx1"/>
                </a:solidFill>
                <a:latin typeface="+mn-ea"/>
                <a:ea typeface="+mn-ea"/>
              </a:rPr>
              <a:t>（仮称）大阪・夢洲地区特定複合観光施設設置運営事業」のコンセプト</a:t>
            </a:r>
            <a:r>
              <a:rPr lang="ja-JP" altLang="en-US" sz="1600" dirty="0" smtClean="0">
                <a:solidFill>
                  <a:schemeClr val="tx1"/>
                </a:solidFill>
                <a:latin typeface="+mn-ea"/>
                <a:ea typeface="+mn-ea"/>
              </a:rPr>
              <a:t>募集のなかで、売却又は貸付を行うことが示されている。</a:t>
            </a:r>
            <a:endParaRPr lang="ja-JP" altLang="en-US" sz="1600" dirty="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したがって、「パターン１　</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予定区域及び</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区域拡張予定地を売却する場合」と「パターン２　</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a:t>
            </a:r>
            <a:r>
              <a:rPr lang="ja-JP" altLang="en-US" sz="1600" dirty="0" smtClean="0">
                <a:solidFill>
                  <a:schemeClr val="tx1"/>
                </a:solidFill>
                <a:latin typeface="+mn-ea"/>
                <a:ea typeface="+mn-ea"/>
              </a:rPr>
              <a:t>予定地を賃貸する場合」の２パターンを提示する。</a:t>
            </a:r>
            <a:endParaRPr lang="ja-JP" altLang="en-US" sz="1600" dirty="0">
              <a:solidFill>
                <a:schemeClr val="tx1"/>
              </a:solidFill>
              <a:latin typeface="+mn-ea"/>
              <a:ea typeface="+mn-ea"/>
            </a:endParaRPr>
          </a:p>
        </p:txBody>
      </p:sp>
      <p:sp>
        <p:nvSpPr>
          <p:cNvPr id="9" name="正方形/長方形 8"/>
          <p:cNvSpPr/>
          <p:nvPr/>
        </p:nvSpPr>
        <p:spPr>
          <a:xfrm>
            <a:off x="207034" y="7518143"/>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2028</a:t>
            </a:r>
            <a:r>
              <a:rPr lang="ja-JP" altLang="en-US" sz="1600" dirty="0" smtClean="0">
                <a:solidFill>
                  <a:schemeClr val="tx1"/>
                </a:solidFill>
              </a:rPr>
              <a:t>（</a:t>
            </a:r>
            <a:r>
              <a:rPr kumimoji="1" lang="en-US" altLang="ja-JP" sz="1600" dirty="0" smtClean="0">
                <a:solidFill>
                  <a:schemeClr val="tx1"/>
                </a:solidFill>
              </a:rPr>
              <a:t>R10</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事業に関する土地売却収益を着実に確保する必要がある。</a:t>
            </a:r>
            <a:endParaRPr lang="en-US" altLang="ja-JP" sz="1600" dirty="0">
              <a:solidFill>
                <a:schemeClr val="tx1"/>
              </a:solidFill>
            </a:endParaRPr>
          </a:p>
        </p:txBody>
      </p:sp>
      <p:sp>
        <p:nvSpPr>
          <p:cNvPr id="7" name="テキスト ボックス 6"/>
          <p:cNvSpPr txBox="1"/>
          <p:nvPr/>
        </p:nvSpPr>
        <p:spPr>
          <a:xfrm>
            <a:off x="351787" y="2350044"/>
            <a:ext cx="7308470" cy="400110"/>
          </a:xfrm>
          <a:prstGeom prst="rect">
            <a:avLst/>
          </a:prstGeom>
          <a:noFill/>
          <a:ln w="57150">
            <a:solidFill>
              <a:schemeClr val="tx1"/>
            </a:solidFill>
          </a:ln>
        </p:spPr>
        <p:txBody>
          <a:bodyPr wrap="square" rtlCol="0" anchor="ctr">
            <a:spAutoFit/>
          </a:bodyPr>
          <a:lstStyle/>
          <a:p>
            <a:pPr algn="ctr"/>
            <a:r>
              <a:rPr lang="ja-JP" altLang="en-US" sz="2000" b="1" dirty="0" smtClean="0"/>
              <a:t>パターン１　</a:t>
            </a:r>
            <a:r>
              <a:rPr lang="en-US" altLang="ja-JP" sz="2000" b="1" dirty="0"/>
              <a:t>IR</a:t>
            </a:r>
            <a:r>
              <a:rPr lang="ja-JP" altLang="en-US" sz="2000" b="1" dirty="0"/>
              <a:t>予定区域及び</a:t>
            </a:r>
            <a:r>
              <a:rPr lang="en-US" altLang="ja-JP" sz="2000" b="1" dirty="0"/>
              <a:t>IR</a:t>
            </a:r>
            <a:r>
              <a:rPr lang="ja-JP" altLang="en-US" sz="2000" b="1" dirty="0"/>
              <a:t>区域拡張</a:t>
            </a:r>
            <a:r>
              <a:rPr lang="ja-JP" altLang="en-US" sz="2000" b="1" dirty="0" smtClean="0"/>
              <a:t>予定地を売却する場合</a:t>
            </a:r>
            <a:endParaRPr lang="en-US" altLang="ja-JP" sz="2000" b="1" dirty="0" smtClean="0"/>
          </a:p>
        </p:txBody>
      </p:sp>
    </p:spTree>
    <p:extLst>
      <p:ext uri="{BB962C8B-B14F-4D97-AF65-F5344CB8AC3E}">
        <p14:creationId xmlns:p14="http://schemas.microsoft.com/office/powerpoint/2010/main" val="411247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6" name="テキスト ボックス 5"/>
          <p:cNvSpPr txBox="1"/>
          <p:nvPr/>
        </p:nvSpPr>
        <p:spPr>
          <a:xfrm>
            <a:off x="345054" y="204081"/>
            <a:ext cx="7308470" cy="400110"/>
          </a:xfrm>
          <a:prstGeom prst="rect">
            <a:avLst/>
          </a:prstGeom>
          <a:noFill/>
          <a:ln w="57150">
            <a:solidFill>
              <a:schemeClr val="tx1"/>
            </a:solidFill>
          </a:ln>
        </p:spPr>
        <p:txBody>
          <a:bodyPr wrap="square" rtlCol="0" anchor="ctr">
            <a:spAutoFit/>
          </a:bodyPr>
          <a:lstStyle/>
          <a:p>
            <a:pPr algn="ctr"/>
            <a:r>
              <a:rPr lang="ja-JP" altLang="en-US" sz="2000" b="1" dirty="0" smtClean="0"/>
              <a:t>パターン１　</a:t>
            </a:r>
            <a:r>
              <a:rPr lang="en-US" altLang="ja-JP" sz="2000" b="1" dirty="0"/>
              <a:t>IR</a:t>
            </a:r>
            <a:r>
              <a:rPr lang="ja-JP" altLang="en-US" sz="2000" b="1" dirty="0"/>
              <a:t>予定区域及び</a:t>
            </a:r>
            <a:r>
              <a:rPr lang="en-US" altLang="ja-JP" sz="2000" b="1" dirty="0"/>
              <a:t>IR</a:t>
            </a:r>
            <a:r>
              <a:rPr lang="ja-JP" altLang="en-US" sz="2000" b="1" dirty="0"/>
              <a:t>区域拡張</a:t>
            </a:r>
            <a:r>
              <a:rPr lang="ja-JP" altLang="en-US" sz="2000" b="1" dirty="0" smtClean="0"/>
              <a:t>予定地を売却する場合</a:t>
            </a:r>
            <a:endParaRPr lang="en-US" altLang="ja-JP" sz="2000" b="1" dirty="0" smtClean="0"/>
          </a:p>
        </p:txBody>
      </p:sp>
      <p:pic>
        <p:nvPicPr>
          <p:cNvPr id="4" name="図 3"/>
          <p:cNvPicPr>
            <a:picLocks noChangeAspect="1"/>
          </p:cNvPicPr>
          <p:nvPr/>
        </p:nvPicPr>
        <p:blipFill>
          <a:blip r:embed="rId2"/>
          <a:stretch>
            <a:fillRect/>
          </a:stretch>
        </p:blipFill>
        <p:spPr>
          <a:xfrm>
            <a:off x="345054" y="604192"/>
            <a:ext cx="10418196" cy="7962250"/>
          </a:xfrm>
          <a:prstGeom prst="rect">
            <a:avLst/>
          </a:prstGeom>
        </p:spPr>
      </p:pic>
    </p:spTree>
    <p:extLst>
      <p:ext uri="{BB962C8B-B14F-4D97-AF65-F5344CB8AC3E}">
        <p14:creationId xmlns:p14="http://schemas.microsoft.com/office/powerpoint/2010/main" val="31908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a:p>
        </p:txBody>
      </p:sp>
      <p:sp>
        <p:nvSpPr>
          <p:cNvPr id="9" name="テキスト ボックス 8"/>
          <p:cNvSpPr txBox="1"/>
          <p:nvPr/>
        </p:nvSpPr>
        <p:spPr>
          <a:xfrm>
            <a:off x="365902" y="1344765"/>
            <a:ext cx="7308470" cy="400110"/>
          </a:xfrm>
          <a:prstGeom prst="rect">
            <a:avLst/>
          </a:prstGeom>
          <a:noFill/>
          <a:ln w="57150">
            <a:solidFill>
              <a:schemeClr val="tx1"/>
            </a:solidFill>
          </a:ln>
        </p:spPr>
        <p:txBody>
          <a:bodyPr wrap="square" rtlCol="0" anchor="ctr">
            <a:spAutoFit/>
          </a:bodyPr>
          <a:lstStyle/>
          <a:p>
            <a:pPr algn="ctr"/>
            <a:r>
              <a:rPr lang="ja-JP" altLang="en-US" sz="2000" b="1" dirty="0"/>
              <a:t>パターン</a:t>
            </a:r>
            <a:r>
              <a:rPr lang="en-US" altLang="ja-JP" sz="2000" b="1" dirty="0"/>
              <a:t>2</a:t>
            </a:r>
            <a:r>
              <a:rPr lang="ja-JP" altLang="en-US" sz="2000" b="1" dirty="0"/>
              <a:t>　</a:t>
            </a:r>
            <a:r>
              <a:rPr lang="en-US" altLang="ja-JP" sz="2000" b="1" dirty="0"/>
              <a:t>IR</a:t>
            </a:r>
            <a:r>
              <a:rPr lang="ja-JP" altLang="en-US" sz="2000" b="1" dirty="0"/>
              <a:t>予定区域及び</a:t>
            </a:r>
            <a:r>
              <a:rPr lang="en-US" altLang="ja-JP" sz="2000" b="1" dirty="0"/>
              <a:t>IR</a:t>
            </a:r>
            <a:r>
              <a:rPr lang="ja-JP" altLang="en-US" sz="2000" b="1" dirty="0"/>
              <a:t>区域拡張予定地を賃貸する場合</a:t>
            </a:r>
          </a:p>
        </p:txBody>
      </p:sp>
      <p:sp>
        <p:nvSpPr>
          <p:cNvPr id="11" name="正方形/長方形 10"/>
          <p:cNvSpPr/>
          <p:nvPr/>
        </p:nvSpPr>
        <p:spPr>
          <a:xfrm>
            <a:off x="207034" y="7303681"/>
            <a:ext cx="11852694" cy="1224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2028</a:t>
            </a:r>
            <a:r>
              <a:rPr lang="ja-JP" altLang="en-US" sz="1600" dirty="0" smtClean="0">
                <a:solidFill>
                  <a:schemeClr val="tx1"/>
                </a:solidFill>
              </a:rPr>
              <a:t>（</a:t>
            </a:r>
            <a:r>
              <a:rPr kumimoji="1" lang="en-US" altLang="ja-JP" sz="1600" dirty="0" smtClean="0">
                <a:solidFill>
                  <a:schemeClr val="tx1"/>
                </a:solidFill>
              </a:rPr>
              <a:t>R10</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a:t>
            </a:r>
            <a:r>
              <a:rPr lang="ja-JP" altLang="en-US" sz="1600" dirty="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事業に関する土地賃貸料収益を着実に確保する必要がある。</a:t>
            </a:r>
            <a:endParaRPr lang="en-US" altLang="ja-JP" sz="1600" dirty="0">
              <a:solidFill>
                <a:schemeClr val="tx1"/>
              </a:solidFill>
            </a:endParaRPr>
          </a:p>
        </p:txBody>
      </p:sp>
      <p:pic>
        <p:nvPicPr>
          <p:cNvPr id="2" name="図 1"/>
          <p:cNvPicPr>
            <a:picLocks noChangeAspect="1"/>
          </p:cNvPicPr>
          <p:nvPr/>
        </p:nvPicPr>
        <p:blipFill>
          <a:blip r:embed="rId3"/>
          <a:stretch>
            <a:fillRect/>
          </a:stretch>
        </p:blipFill>
        <p:spPr>
          <a:xfrm>
            <a:off x="404316" y="2155776"/>
            <a:ext cx="11430991" cy="4737003"/>
          </a:xfrm>
          <a:prstGeom prst="rect">
            <a:avLst/>
          </a:prstGeom>
        </p:spPr>
      </p:pic>
    </p:spTree>
    <p:extLst>
      <p:ext uri="{BB962C8B-B14F-4D97-AF65-F5344CB8AC3E}">
        <p14:creationId xmlns:p14="http://schemas.microsoft.com/office/powerpoint/2010/main" val="248236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7652</TotalTime>
  <Words>2138</Words>
  <PresentationFormat>ユーザー設定</PresentationFormat>
  <Paragraphs>366</Paragraphs>
  <Slides>23</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微軟正黑體</vt:lpstr>
      <vt:lpstr>ＭＳ Ｐゴシック</vt:lpstr>
      <vt:lpstr>ＭＳ 明朝</vt:lpstr>
      <vt:lpstr>メイリオ</vt:lpstr>
      <vt:lpstr>Arial</vt:lpstr>
      <vt:lpstr>Calibri</vt:lpstr>
      <vt:lpstr>Trebuchet MS</vt:lpstr>
      <vt:lpstr>Wingdings</vt:lpstr>
      <vt:lpstr>Wingdings 3</vt:lpstr>
      <vt:lpstr>ファセット</vt:lpstr>
      <vt:lpstr>大阪港埋立事業の長期収支見込み 【2017（H29）～ 　　　　　　2028（R10）年度】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2019-05-16T05:52:47Z</cp:lastPrinted>
  <dcterms:created xsi:type="dcterms:W3CDTF">2016-03-01T04:03:03Z</dcterms:created>
  <dcterms:modified xsi:type="dcterms:W3CDTF">2019-05-21T01:26:33Z</dcterms:modified>
</cp:coreProperties>
</file>