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23" r:id="rId1"/>
  </p:sldMasterIdLst>
  <p:notesMasterIdLst>
    <p:notesMasterId r:id="rId17"/>
  </p:notesMasterIdLst>
  <p:sldIdLst>
    <p:sldId id="269" r:id="rId2"/>
    <p:sldId id="270" r:id="rId3"/>
    <p:sldId id="257" r:id="rId4"/>
    <p:sldId id="263" r:id="rId5"/>
    <p:sldId id="258" r:id="rId6"/>
    <p:sldId id="259" r:id="rId7"/>
    <p:sldId id="264" r:id="rId8"/>
    <p:sldId id="271" r:id="rId9"/>
    <p:sldId id="265" r:id="rId10"/>
    <p:sldId id="260" r:id="rId11"/>
    <p:sldId id="266" r:id="rId12"/>
    <p:sldId id="261" r:id="rId13"/>
    <p:sldId id="267" r:id="rId14"/>
    <p:sldId id="268" r:id="rId15"/>
    <p:sldId id="272" r:id="rId16"/>
  </p:sldIdLst>
  <p:sldSz cx="12239625" cy="8640763"/>
  <p:notesSz cx="6807200" cy="9939338"/>
  <p:defaultTextStyle>
    <a:defPPr>
      <a:defRPr lang="ja-JP"/>
    </a:defPPr>
    <a:lvl1pPr marL="0" algn="l" defTabSz="1138814" rtl="0" eaLnBrk="1" latinLnBrk="0" hangingPunct="1">
      <a:defRPr kumimoji="1" sz="2242" kern="1200">
        <a:solidFill>
          <a:schemeClr val="tx1"/>
        </a:solidFill>
        <a:latin typeface="+mn-lt"/>
        <a:ea typeface="+mn-ea"/>
        <a:cs typeface="+mn-cs"/>
      </a:defRPr>
    </a:lvl1pPr>
    <a:lvl2pPr marL="569408" algn="l" defTabSz="1138814" rtl="0" eaLnBrk="1" latinLnBrk="0" hangingPunct="1">
      <a:defRPr kumimoji="1" sz="2242" kern="1200">
        <a:solidFill>
          <a:schemeClr val="tx1"/>
        </a:solidFill>
        <a:latin typeface="+mn-lt"/>
        <a:ea typeface="+mn-ea"/>
        <a:cs typeface="+mn-cs"/>
      </a:defRPr>
    </a:lvl2pPr>
    <a:lvl3pPr marL="1138814" algn="l" defTabSz="1138814" rtl="0" eaLnBrk="1" latinLnBrk="0" hangingPunct="1">
      <a:defRPr kumimoji="1" sz="2242" kern="1200">
        <a:solidFill>
          <a:schemeClr val="tx1"/>
        </a:solidFill>
        <a:latin typeface="+mn-lt"/>
        <a:ea typeface="+mn-ea"/>
        <a:cs typeface="+mn-cs"/>
      </a:defRPr>
    </a:lvl3pPr>
    <a:lvl4pPr marL="1708222" algn="l" defTabSz="1138814" rtl="0" eaLnBrk="1" latinLnBrk="0" hangingPunct="1">
      <a:defRPr kumimoji="1" sz="2242" kern="1200">
        <a:solidFill>
          <a:schemeClr val="tx1"/>
        </a:solidFill>
        <a:latin typeface="+mn-lt"/>
        <a:ea typeface="+mn-ea"/>
        <a:cs typeface="+mn-cs"/>
      </a:defRPr>
    </a:lvl4pPr>
    <a:lvl5pPr marL="2277628" algn="l" defTabSz="1138814" rtl="0" eaLnBrk="1" latinLnBrk="0" hangingPunct="1">
      <a:defRPr kumimoji="1" sz="2242" kern="1200">
        <a:solidFill>
          <a:schemeClr val="tx1"/>
        </a:solidFill>
        <a:latin typeface="+mn-lt"/>
        <a:ea typeface="+mn-ea"/>
        <a:cs typeface="+mn-cs"/>
      </a:defRPr>
    </a:lvl5pPr>
    <a:lvl6pPr marL="2847035" algn="l" defTabSz="1138814" rtl="0" eaLnBrk="1" latinLnBrk="0" hangingPunct="1">
      <a:defRPr kumimoji="1" sz="2242" kern="1200">
        <a:solidFill>
          <a:schemeClr val="tx1"/>
        </a:solidFill>
        <a:latin typeface="+mn-lt"/>
        <a:ea typeface="+mn-ea"/>
        <a:cs typeface="+mn-cs"/>
      </a:defRPr>
    </a:lvl6pPr>
    <a:lvl7pPr marL="3416441" algn="l" defTabSz="1138814" rtl="0" eaLnBrk="1" latinLnBrk="0" hangingPunct="1">
      <a:defRPr kumimoji="1" sz="2242" kern="1200">
        <a:solidFill>
          <a:schemeClr val="tx1"/>
        </a:solidFill>
        <a:latin typeface="+mn-lt"/>
        <a:ea typeface="+mn-ea"/>
        <a:cs typeface="+mn-cs"/>
      </a:defRPr>
    </a:lvl7pPr>
    <a:lvl8pPr marL="3985849" algn="l" defTabSz="1138814" rtl="0" eaLnBrk="1" latinLnBrk="0" hangingPunct="1">
      <a:defRPr kumimoji="1" sz="2242" kern="1200">
        <a:solidFill>
          <a:schemeClr val="tx1"/>
        </a:solidFill>
        <a:latin typeface="+mn-lt"/>
        <a:ea typeface="+mn-ea"/>
        <a:cs typeface="+mn-cs"/>
      </a:defRPr>
    </a:lvl8pPr>
    <a:lvl9pPr marL="4555256" algn="l" defTabSz="1138814" rtl="0" eaLnBrk="1" latinLnBrk="0" hangingPunct="1">
      <a:defRPr kumimoji="1" sz="224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83C3"/>
    <a:srgbClr val="F9E0CD"/>
    <a:srgbClr val="F0A22E"/>
    <a:srgbClr val="F6C782"/>
    <a:srgbClr val="FCF0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68" d="100"/>
          <a:sy n="68" d="100"/>
        </p:scale>
        <p:origin x="5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舶（隻数）（外航</a:t>
            </a:r>
            <a:r>
              <a:rPr lang="en-US" altLang="ja-JP" sz="1200" dirty="0"/>
              <a:t>+</a:t>
            </a:r>
            <a:r>
              <a:rPr lang="ja-JP" altLang="en-US" sz="1200" dirty="0"/>
              <a:t>内航）</a:t>
            </a:r>
          </a:p>
        </c:rich>
      </c:tx>
      <c:layout>
        <c:manualLayout>
          <c:xMode val="edge"/>
          <c:yMode val="edge"/>
          <c:x val="0.15560750838876553"/>
          <c:y val="6.5084848605979915E-3"/>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3.4938861119677707E-2"/>
          <c:y val="0.25643430350756086"/>
          <c:w val="0.92313450553670906"/>
          <c:h val="0.53598910264393107"/>
        </c:manualLayout>
      </c:layout>
      <c:lineChart>
        <c:grouping val="standard"/>
        <c:varyColors val="0"/>
        <c:ser>
          <c:idx val="0"/>
          <c:order val="0"/>
          <c:tx>
            <c:strRef>
              <c:f>Sheet1!$B$1</c:f>
              <c:strCache>
                <c:ptCount val="1"/>
                <c:pt idx="0">
                  <c:v>入 港 船 舶（隻数）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2016
(H28)</c:v>
                </c:pt>
                <c:pt idx="1">
                  <c:v>2017
(H29)</c:v>
                </c:pt>
                <c:pt idx="2">
                  <c:v>2018
(H30)</c:v>
                </c:pt>
                <c:pt idx="3">
                  <c:v>2019
(R1)</c:v>
                </c:pt>
                <c:pt idx="4">
                  <c:v>2020
(R2)</c:v>
                </c:pt>
              </c:strCache>
            </c:strRef>
          </c:cat>
          <c:val>
            <c:numRef>
              <c:f>Sheet1!$B$2:$B$6</c:f>
              <c:numCache>
                <c:formatCode>#,##0_);[Red]\(#,##0\)</c:formatCode>
                <c:ptCount val="5"/>
                <c:pt idx="0">
                  <c:v>22855</c:v>
                </c:pt>
                <c:pt idx="1">
                  <c:v>23280</c:v>
                </c:pt>
                <c:pt idx="2">
                  <c:v>23102</c:v>
                </c:pt>
                <c:pt idx="3">
                  <c:v>22622</c:v>
                </c:pt>
                <c:pt idx="4">
                  <c:v>21057</c:v>
                </c:pt>
              </c:numCache>
            </c:numRef>
          </c:val>
          <c:smooth val="0"/>
          <c:extLst>
            <c:ext xmlns:c16="http://schemas.microsoft.com/office/drawing/2014/chart" uri="{C3380CC4-5D6E-409C-BE32-E72D297353CC}">
              <c16:uniqueId val="{00000000-D92A-498B-B6D1-6B726495C22C}"/>
            </c:ext>
          </c:extLst>
        </c:ser>
        <c:dLbls>
          <c:dLblPos val="t"/>
          <c:showLegendKey val="0"/>
          <c:showVal val="1"/>
          <c:showCatName val="0"/>
          <c:showSerName val="0"/>
          <c:showPercent val="0"/>
          <c:showBubbleSize val="0"/>
        </c:dLbls>
        <c:marker val="1"/>
        <c:smooth val="0"/>
        <c:axId val="439729608"/>
        <c:axId val="439731176"/>
      </c:lineChart>
      <c:catAx>
        <c:axId val="439729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39731176"/>
        <c:crosses val="autoZero"/>
        <c:auto val="1"/>
        <c:lblAlgn val="ctr"/>
        <c:lblOffset val="100"/>
        <c:noMultiLvlLbl val="0"/>
      </c:catAx>
      <c:valAx>
        <c:axId val="439731176"/>
        <c:scaling>
          <c:orientation val="minMax"/>
        </c:scaling>
        <c:delete val="1"/>
        <c:axPos val="l"/>
        <c:numFmt formatCode="#,##0_);[Red]\(#,##0\)" sourceLinked="1"/>
        <c:majorTickMark val="none"/>
        <c:minorTickMark val="none"/>
        <c:tickLblPos val="nextTo"/>
        <c:crossAx val="439729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舶（千総トン数）（外航</a:t>
            </a:r>
            <a:r>
              <a:rPr lang="en-US" altLang="ja-JP" sz="1200" dirty="0"/>
              <a:t>+</a:t>
            </a:r>
            <a:r>
              <a:rPr lang="ja-JP" altLang="en-US" sz="1200" dirty="0"/>
              <a:t>内航）</a:t>
            </a:r>
          </a:p>
        </c:rich>
      </c:tx>
      <c:layout>
        <c:manualLayout>
          <c:xMode val="edge"/>
          <c:yMode val="edge"/>
          <c:x val="0.10438713798731802"/>
          <c:y val="2.622272727272727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入 港 船 舶（総トン数）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2016
(H28)</c:v>
                </c:pt>
                <c:pt idx="1">
                  <c:v>2017
(H29)</c:v>
                </c:pt>
                <c:pt idx="2">
                  <c:v>2018
(H30)</c:v>
                </c:pt>
                <c:pt idx="3">
                  <c:v>2019
(R1)</c:v>
                </c:pt>
                <c:pt idx="4">
                  <c:v>2020
(R2)</c:v>
                </c:pt>
              </c:strCache>
            </c:strRef>
          </c:cat>
          <c:val>
            <c:numRef>
              <c:f>Sheet1!$B$2:$B$6</c:f>
              <c:numCache>
                <c:formatCode>#,##0_);[Red]\(#,##0\)</c:formatCode>
                <c:ptCount val="5"/>
                <c:pt idx="0">
                  <c:v>107972.391</c:v>
                </c:pt>
                <c:pt idx="1">
                  <c:v>110751</c:v>
                </c:pt>
                <c:pt idx="2">
                  <c:v>112957</c:v>
                </c:pt>
                <c:pt idx="3">
                  <c:v>114959.93</c:v>
                </c:pt>
                <c:pt idx="4">
                  <c:v>104565</c:v>
                </c:pt>
              </c:numCache>
            </c:numRef>
          </c:val>
          <c:smooth val="0"/>
          <c:extLst>
            <c:ext xmlns:c16="http://schemas.microsoft.com/office/drawing/2014/chart" uri="{C3380CC4-5D6E-409C-BE32-E72D297353CC}">
              <c16:uniqueId val="{00000000-0817-4909-8B09-1AB4670E7FA3}"/>
            </c:ext>
          </c:extLst>
        </c:ser>
        <c:dLbls>
          <c:dLblPos val="t"/>
          <c:showLegendKey val="0"/>
          <c:showVal val="1"/>
          <c:showCatName val="0"/>
          <c:showSerName val="0"/>
          <c:showPercent val="0"/>
          <c:showBubbleSize val="0"/>
        </c:dLbls>
        <c:marker val="1"/>
        <c:smooth val="0"/>
        <c:axId val="439732352"/>
        <c:axId val="439733136"/>
      </c:lineChart>
      <c:catAx>
        <c:axId val="439732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39733136"/>
        <c:crosses val="autoZero"/>
        <c:auto val="1"/>
        <c:lblAlgn val="ctr"/>
        <c:lblOffset val="100"/>
        <c:noMultiLvlLbl val="0"/>
      </c:catAx>
      <c:valAx>
        <c:axId val="439733136"/>
        <c:scaling>
          <c:orientation val="minMax"/>
        </c:scaling>
        <c:delete val="1"/>
        <c:axPos val="l"/>
        <c:numFmt formatCode="#,##0_);[Red]\(#,##0\)" sourceLinked="1"/>
        <c:majorTickMark val="none"/>
        <c:minorTickMark val="none"/>
        <c:tickLblPos val="nextTo"/>
        <c:crossAx val="439732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貨物量（千トン）（外貿</a:t>
            </a:r>
            <a:r>
              <a:rPr lang="en-US" altLang="ja-JP" sz="1200" dirty="0"/>
              <a:t>+</a:t>
            </a:r>
            <a:r>
              <a:rPr lang="ja-JP" altLang="en-US" sz="1200" dirty="0"/>
              <a:t>内貿）</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貨物量（千トン）</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2016
(H28)</c:v>
                </c:pt>
                <c:pt idx="1">
                  <c:v>2017
(H29)</c:v>
                </c:pt>
                <c:pt idx="2">
                  <c:v>2018
(H30)</c:v>
                </c:pt>
                <c:pt idx="3">
                  <c:v>2019
(R1)</c:v>
                </c:pt>
                <c:pt idx="4">
                  <c:v>2020
(R2)</c:v>
                </c:pt>
              </c:strCache>
            </c:strRef>
          </c:cat>
          <c:val>
            <c:numRef>
              <c:f>Sheet1!$B$2:$B$6</c:f>
              <c:numCache>
                <c:formatCode>#,##0_);[Red]\(#,##0\)</c:formatCode>
                <c:ptCount val="5"/>
                <c:pt idx="0">
                  <c:v>82204</c:v>
                </c:pt>
                <c:pt idx="1">
                  <c:v>84666</c:v>
                </c:pt>
                <c:pt idx="2">
                  <c:v>84279</c:v>
                </c:pt>
                <c:pt idx="3">
                  <c:v>85189.129000000001</c:v>
                </c:pt>
                <c:pt idx="4">
                  <c:v>79990</c:v>
                </c:pt>
              </c:numCache>
            </c:numRef>
          </c:val>
          <c:smooth val="0"/>
          <c:extLst>
            <c:ext xmlns:c16="http://schemas.microsoft.com/office/drawing/2014/chart" uri="{C3380CC4-5D6E-409C-BE32-E72D297353CC}">
              <c16:uniqueId val="{00000000-9C31-470E-BA6B-A21E0EB11258}"/>
            </c:ext>
          </c:extLst>
        </c:ser>
        <c:dLbls>
          <c:dLblPos val="t"/>
          <c:showLegendKey val="0"/>
          <c:showVal val="1"/>
          <c:showCatName val="0"/>
          <c:showSerName val="0"/>
          <c:showPercent val="0"/>
          <c:showBubbleSize val="0"/>
        </c:dLbls>
        <c:marker val="1"/>
        <c:smooth val="0"/>
        <c:axId val="440763632"/>
        <c:axId val="440764416"/>
      </c:lineChart>
      <c:catAx>
        <c:axId val="44076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64416"/>
        <c:crosses val="autoZero"/>
        <c:auto val="1"/>
        <c:lblAlgn val="ctr"/>
        <c:lblOffset val="100"/>
        <c:noMultiLvlLbl val="0"/>
      </c:catAx>
      <c:valAx>
        <c:axId val="440764416"/>
        <c:scaling>
          <c:orientation val="minMax"/>
        </c:scaling>
        <c:delete val="1"/>
        <c:axPos val="l"/>
        <c:numFmt formatCode="#,##0_);[Red]\(#,##0\)" sourceLinked="1"/>
        <c:majorTickMark val="none"/>
        <c:minorTickMark val="none"/>
        <c:tickLblPos val="nextTo"/>
        <c:crossAx val="440763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コンテナ個数（千</a:t>
            </a:r>
            <a:r>
              <a:rPr lang="en-US" altLang="ja-JP" sz="1200" dirty="0"/>
              <a:t>TEU</a:t>
            </a:r>
            <a:r>
              <a:rPr lang="ja-JP" altLang="en-US" sz="1200" dirty="0"/>
              <a:t>）（外貿</a:t>
            </a:r>
            <a:r>
              <a:rPr lang="en-US" altLang="ja-JP" sz="1200" dirty="0"/>
              <a:t>+</a:t>
            </a:r>
            <a:r>
              <a:rPr lang="ja-JP" altLang="en-US" sz="1200" dirty="0"/>
              <a:t>内貿）</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コンテナ個数（千TEU）</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2016
(H28)</c:v>
                </c:pt>
                <c:pt idx="1">
                  <c:v>2017
(H29)</c:v>
                </c:pt>
                <c:pt idx="2">
                  <c:v>2018
(H30)</c:v>
                </c:pt>
                <c:pt idx="3">
                  <c:v>2019
(R1)</c:v>
                </c:pt>
                <c:pt idx="4">
                  <c:v>2020
(R2)</c:v>
                </c:pt>
              </c:strCache>
            </c:strRef>
          </c:cat>
          <c:val>
            <c:numRef>
              <c:f>Sheet1!$B$2:$B$6</c:f>
              <c:numCache>
                <c:formatCode>#,##0_);[Red]\(#,##0\)</c:formatCode>
                <c:ptCount val="5"/>
                <c:pt idx="0">
                  <c:v>2217</c:v>
                </c:pt>
                <c:pt idx="1">
                  <c:v>2327</c:v>
                </c:pt>
                <c:pt idx="2">
                  <c:v>2413</c:v>
                </c:pt>
                <c:pt idx="3">
                  <c:v>2457</c:v>
                </c:pt>
                <c:pt idx="4">
                  <c:v>2359</c:v>
                </c:pt>
              </c:numCache>
            </c:numRef>
          </c:val>
          <c:smooth val="0"/>
          <c:extLst>
            <c:ext xmlns:c16="http://schemas.microsoft.com/office/drawing/2014/chart" uri="{C3380CC4-5D6E-409C-BE32-E72D297353CC}">
              <c16:uniqueId val="{00000000-F3F5-4B7B-983E-63EC5D2C04F3}"/>
            </c:ext>
          </c:extLst>
        </c:ser>
        <c:dLbls>
          <c:dLblPos val="t"/>
          <c:showLegendKey val="0"/>
          <c:showVal val="1"/>
          <c:showCatName val="0"/>
          <c:showSerName val="0"/>
          <c:showPercent val="0"/>
          <c:showBubbleSize val="0"/>
        </c:dLbls>
        <c:marker val="1"/>
        <c:smooth val="0"/>
        <c:axId val="440762456"/>
        <c:axId val="440759712"/>
      </c:lineChart>
      <c:catAx>
        <c:axId val="440762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59712"/>
        <c:crosses val="autoZero"/>
        <c:auto val="1"/>
        <c:lblAlgn val="ctr"/>
        <c:lblOffset val="100"/>
        <c:noMultiLvlLbl val="0"/>
      </c:catAx>
      <c:valAx>
        <c:axId val="440759712"/>
        <c:scaling>
          <c:orientation val="minMax"/>
        </c:scaling>
        <c:delete val="1"/>
        <c:axPos val="l"/>
        <c:numFmt formatCode="#,##0_);[Red]\(#,##0\)" sourceLinked="1"/>
        <c:majorTickMark val="none"/>
        <c:minorTickMark val="none"/>
        <c:tickLblPos val="nextTo"/>
        <c:crossAx val="4407624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zh-TW" altLang="en-US" sz="1200" dirty="0"/>
              <a:t>船舶乗降人員（千人）</a:t>
            </a:r>
            <a:r>
              <a:rPr lang="ja-JP" altLang="en-US" sz="1200" dirty="0"/>
              <a:t>（外航</a:t>
            </a:r>
            <a:r>
              <a:rPr lang="en-US" altLang="ja-JP" sz="1200" dirty="0"/>
              <a:t>+</a:t>
            </a:r>
            <a:r>
              <a:rPr lang="ja-JP" altLang="en-US" sz="1200" dirty="0"/>
              <a:t>内航）</a:t>
            </a:r>
            <a:endParaRPr lang="zh-TW" altLang="en-US" sz="1200" dirty="0"/>
          </a:p>
        </c:rich>
      </c:tx>
      <c:layout>
        <c:manualLayout>
          <c:xMode val="edge"/>
          <c:yMode val="edge"/>
          <c:x val="0.18852871905606752"/>
          <c:y val="2.5656565656565655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船舶乗降人員（千人）</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2016
(H28)</c:v>
                </c:pt>
                <c:pt idx="1">
                  <c:v>2017
(H29)</c:v>
                </c:pt>
                <c:pt idx="2">
                  <c:v>2018
(H30)</c:v>
                </c:pt>
                <c:pt idx="3">
                  <c:v>2019
(R1)</c:v>
                </c:pt>
                <c:pt idx="4">
                  <c:v>2020
(R2)</c:v>
                </c:pt>
              </c:strCache>
            </c:strRef>
          </c:cat>
          <c:val>
            <c:numRef>
              <c:f>Sheet1!$B$2:$B$6</c:f>
              <c:numCache>
                <c:formatCode>#,##0_);[Red]\(#,##0\)</c:formatCode>
                <c:ptCount val="5"/>
                <c:pt idx="0">
                  <c:v>1075.6179999999999</c:v>
                </c:pt>
                <c:pt idx="1">
                  <c:v>1225.819</c:v>
                </c:pt>
                <c:pt idx="2">
                  <c:v>1238</c:v>
                </c:pt>
                <c:pt idx="3">
                  <c:v>1364</c:v>
                </c:pt>
                <c:pt idx="4">
                  <c:v>521</c:v>
                </c:pt>
              </c:numCache>
            </c:numRef>
          </c:val>
          <c:smooth val="0"/>
          <c:extLst>
            <c:ext xmlns:c16="http://schemas.microsoft.com/office/drawing/2014/chart" uri="{C3380CC4-5D6E-409C-BE32-E72D297353CC}">
              <c16:uniqueId val="{00000000-0FA7-4E6E-8D43-D01C1646BB67}"/>
            </c:ext>
          </c:extLst>
        </c:ser>
        <c:dLbls>
          <c:dLblPos val="t"/>
          <c:showLegendKey val="0"/>
          <c:showVal val="1"/>
          <c:showCatName val="0"/>
          <c:showSerName val="0"/>
          <c:showPercent val="0"/>
          <c:showBubbleSize val="0"/>
        </c:dLbls>
        <c:marker val="1"/>
        <c:smooth val="0"/>
        <c:axId val="440762064"/>
        <c:axId val="440760888"/>
      </c:lineChart>
      <c:catAx>
        <c:axId val="440762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60888"/>
        <c:crosses val="autoZero"/>
        <c:auto val="1"/>
        <c:lblAlgn val="ctr"/>
        <c:lblOffset val="100"/>
        <c:noMultiLvlLbl val="0"/>
      </c:catAx>
      <c:valAx>
        <c:axId val="440760888"/>
        <c:scaling>
          <c:orientation val="minMax"/>
        </c:scaling>
        <c:delete val="1"/>
        <c:axPos val="l"/>
        <c:numFmt formatCode="#,##0_);[Red]\(#,##0\)" sourceLinked="1"/>
        <c:majorTickMark val="none"/>
        <c:minorTickMark val="none"/>
        <c:tickLblPos val="nextTo"/>
        <c:crossAx val="440762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199" tIns="46099" rIns="92199" bIns="4609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2199" tIns="46099" rIns="92199" bIns="46099" rtlCol="0"/>
          <a:lstStyle>
            <a:lvl1pPr algn="r">
              <a:defRPr sz="1200"/>
            </a:lvl1pPr>
          </a:lstStyle>
          <a:p>
            <a:fld id="{FC3D1BE8-8BFB-4A37-9AEB-2C166B0645D5}" type="datetimeFigureOut">
              <a:rPr kumimoji="1" lang="ja-JP" altLang="en-US" smtClean="0"/>
              <a:t>2021/8/24</a:t>
            </a:fld>
            <a:endParaRPr kumimoji="1" lang="ja-JP" altLang="en-US"/>
          </a:p>
        </p:txBody>
      </p:sp>
      <p:sp>
        <p:nvSpPr>
          <p:cNvPr id="4" name="スライド イメージ プレースホルダー 3"/>
          <p:cNvSpPr>
            <a:spLocks noGrp="1" noRot="1" noChangeAspect="1"/>
          </p:cNvSpPr>
          <p:nvPr>
            <p:ph type="sldImg" idx="2"/>
          </p:nvPr>
        </p:nvSpPr>
        <p:spPr>
          <a:xfrm>
            <a:off x="1027113" y="1241425"/>
            <a:ext cx="4752975" cy="3354388"/>
          </a:xfrm>
          <a:prstGeom prst="rect">
            <a:avLst/>
          </a:prstGeom>
          <a:noFill/>
          <a:ln w="12700">
            <a:solidFill>
              <a:prstClr val="black"/>
            </a:solidFill>
          </a:ln>
        </p:spPr>
        <p:txBody>
          <a:bodyPr vert="horz" lIns="92199" tIns="46099" rIns="92199" bIns="46099"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2199" tIns="46099" rIns="92199" bIns="4609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199" tIns="46099" rIns="92199" bIns="4609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199" tIns="46099" rIns="92199" bIns="46099" rtlCol="0" anchor="b"/>
          <a:lstStyle>
            <a:lvl1pPr algn="r">
              <a:defRPr sz="1200"/>
            </a:lvl1pPr>
          </a:lstStyle>
          <a:p>
            <a:fld id="{E443164C-418A-46D5-BDB3-4A1E49429CC9}" type="slidenum">
              <a:rPr kumimoji="1" lang="ja-JP" altLang="en-US" smtClean="0"/>
              <a:t>‹#›</a:t>
            </a:fld>
            <a:endParaRPr kumimoji="1" lang="ja-JP" altLang="en-US"/>
          </a:p>
        </p:txBody>
      </p:sp>
    </p:spTree>
    <p:extLst>
      <p:ext uri="{BB962C8B-B14F-4D97-AF65-F5344CB8AC3E}">
        <p14:creationId xmlns:p14="http://schemas.microsoft.com/office/powerpoint/2010/main" val="1846248665"/>
      </p:ext>
    </p:extLst>
  </p:cSld>
  <p:clrMap bg1="lt1" tx1="dk1" bg2="lt2" tx2="dk2" accent1="accent1" accent2="accent2" accent3="accent3" accent4="accent4" accent5="accent5" accent6="accent6" hlink="hlink" folHlink="folHlink"/>
  <p:notesStyle>
    <a:lvl1pPr marL="0" algn="l" defTabSz="1138814" rtl="0" eaLnBrk="1" latinLnBrk="0" hangingPunct="1">
      <a:defRPr kumimoji="1" sz="1495" kern="1200">
        <a:solidFill>
          <a:schemeClr val="tx1"/>
        </a:solidFill>
        <a:latin typeface="+mn-lt"/>
        <a:ea typeface="+mn-ea"/>
        <a:cs typeface="+mn-cs"/>
      </a:defRPr>
    </a:lvl1pPr>
    <a:lvl2pPr marL="569408" algn="l" defTabSz="1138814" rtl="0" eaLnBrk="1" latinLnBrk="0" hangingPunct="1">
      <a:defRPr kumimoji="1" sz="1495" kern="1200">
        <a:solidFill>
          <a:schemeClr val="tx1"/>
        </a:solidFill>
        <a:latin typeface="+mn-lt"/>
        <a:ea typeface="+mn-ea"/>
        <a:cs typeface="+mn-cs"/>
      </a:defRPr>
    </a:lvl2pPr>
    <a:lvl3pPr marL="1138814" algn="l" defTabSz="1138814" rtl="0" eaLnBrk="1" latinLnBrk="0" hangingPunct="1">
      <a:defRPr kumimoji="1" sz="1495" kern="1200">
        <a:solidFill>
          <a:schemeClr val="tx1"/>
        </a:solidFill>
        <a:latin typeface="+mn-lt"/>
        <a:ea typeface="+mn-ea"/>
        <a:cs typeface="+mn-cs"/>
      </a:defRPr>
    </a:lvl3pPr>
    <a:lvl4pPr marL="1708222" algn="l" defTabSz="1138814" rtl="0" eaLnBrk="1" latinLnBrk="0" hangingPunct="1">
      <a:defRPr kumimoji="1" sz="1495" kern="1200">
        <a:solidFill>
          <a:schemeClr val="tx1"/>
        </a:solidFill>
        <a:latin typeface="+mn-lt"/>
        <a:ea typeface="+mn-ea"/>
        <a:cs typeface="+mn-cs"/>
      </a:defRPr>
    </a:lvl4pPr>
    <a:lvl5pPr marL="2277628" algn="l" defTabSz="1138814" rtl="0" eaLnBrk="1" latinLnBrk="0" hangingPunct="1">
      <a:defRPr kumimoji="1" sz="1495" kern="1200">
        <a:solidFill>
          <a:schemeClr val="tx1"/>
        </a:solidFill>
        <a:latin typeface="+mn-lt"/>
        <a:ea typeface="+mn-ea"/>
        <a:cs typeface="+mn-cs"/>
      </a:defRPr>
    </a:lvl5pPr>
    <a:lvl6pPr marL="2847035" algn="l" defTabSz="1138814" rtl="0" eaLnBrk="1" latinLnBrk="0" hangingPunct="1">
      <a:defRPr kumimoji="1" sz="1495" kern="1200">
        <a:solidFill>
          <a:schemeClr val="tx1"/>
        </a:solidFill>
        <a:latin typeface="+mn-lt"/>
        <a:ea typeface="+mn-ea"/>
        <a:cs typeface="+mn-cs"/>
      </a:defRPr>
    </a:lvl6pPr>
    <a:lvl7pPr marL="3416441" algn="l" defTabSz="1138814" rtl="0" eaLnBrk="1" latinLnBrk="0" hangingPunct="1">
      <a:defRPr kumimoji="1" sz="1495" kern="1200">
        <a:solidFill>
          <a:schemeClr val="tx1"/>
        </a:solidFill>
        <a:latin typeface="+mn-lt"/>
        <a:ea typeface="+mn-ea"/>
        <a:cs typeface="+mn-cs"/>
      </a:defRPr>
    </a:lvl7pPr>
    <a:lvl8pPr marL="3985849" algn="l" defTabSz="1138814" rtl="0" eaLnBrk="1" latinLnBrk="0" hangingPunct="1">
      <a:defRPr kumimoji="1" sz="1495" kern="1200">
        <a:solidFill>
          <a:schemeClr val="tx1"/>
        </a:solidFill>
        <a:latin typeface="+mn-lt"/>
        <a:ea typeface="+mn-ea"/>
        <a:cs typeface="+mn-cs"/>
      </a:defRPr>
    </a:lvl8pPr>
    <a:lvl9pPr marL="4555256" algn="l" defTabSz="1138814" rtl="0" eaLnBrk="1" latinLnBrk="0" hangingPunct="1">
      <a:defRPr kumimoji="1" sz="149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1241425"/>
            <a:ext cx="4752975"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43164C-418A-46D5-BDB3-4A1E49429CC9}" type="slidenum">
              <a:rPr kumimoji="1" lang="ja-JP" altLang="en-US" smtClean="0"/>
              <a:t>2</a:t>
            </a:fld>
            <a:endParaRPr kumimoji="1" lang="ja-JP" altLang="en-US"/>
          </a:p>
        </p:txBody>
      </p:sp>
    </p:spTree>
    <p:extLst>
      <p:ext uri="{BB962C8B-B14F-4D97-AF65-F5344CB8AC3E}">
        <p14:creationId xmlns:p14="http://schemas.microsoft.com/office/powerpoint/2010/main" val="754355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11332" y="-10669"/>
            <a:ext cx="12276189" cy="8662100"/>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13349" y="3029602"/>
            <a:ext cx="7799306" cy="2074264"/>
          </a:xfrm>
        </p:spPr>
        <p:txBody>
          <a:bodyPr anchor="b">
            <a:noAutofit/>
          </a:bodyPr>
          <a:lstStyle>
            <a:lvl1pPr algn="r">
              <a:defRPr sz="6804">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13349" y="5103864"/>
            <a:ext cx="7799306" cy="1382042"/>
          </a:xfrm>
        </p:spPr>
        <p:txBody>
          <a:bodyPr anchor="t"/>
          <a:lstStyle>
            <a:lvl1pPr marL="0" indent="0" algn="r">
              <a:buNone/>
              <a:defRPr>
                <a:solidFill>
                  <a:schemeClr val="tx1">
                    <a:lumMod val="50000"/>
                    <a:lumOff val="50000"/>
                  </a:schemeClr>
                </a:solidFill>
              </a:defRPr>
            </a:lvl1pPr>
            <a:lvl2pPr marL="576072" indent="0" algn="ctr">
              <a:buNone/>
              <a:defRPr>
                <a:solidFill>
                  <a:schemeClr val="tx1">
                    <a:tint val="75000"/>
                  </a:schemeClr>
                </a:solidFill>
              </a:defRPr>
            </a:lvl2pPr>
            <a:lvl3pPr marL="1152144" indent="0" algn="ctr">
              <a:buNone/>
              <a:defRPr>
                <a:solidFill>
                  <a:schemeClr val="tx1">
                    <a:tint val="75000"/>
                  </a:schemeClr>
                </a:solidFill>
              </a:defRPr>
            </a:lvl3pPr>
            <a:lvl4pPr marL="1728216" indent="0" algn="ctr">
              <a:buNone/>
              <a:defRPr>
                <a:solidFill>
                  <a:schemeClr val="tx1">
                    <a:tint val="75000"/>
                  </a:schemeClr>
                </a:solidFill>
              </a:defRPr>
            </a:lvl4pPr>
            <a:lvl5pPr marL="2304288" indent="0" algn="ctr">
              <a:buNone/>
              <a:defRPr>
                <a:solidFill>
                  <a:schemeClr val="tx1">
                    <a:tint val="75000"/>
                  </a:schemeClr>
                </a:solidFill>
              </a:defRPr>
            </a:lvl5pPr>
            <a:lvl6pPr marL="2880360" indent="0" algn="ctr">
              <a:buNone/>
              <a:defRPr>
                <a:solidFill>
                  <a:schemeClr val="tx1">
                    <a:tint val="75000"/>
                  </a:schemeClr>
                </a:solidFill>
              </a:defRPr>
            </a:lvl6pPr>
            <a:lvl7pPr marL="3456432" indent="0" algn="ctr">
              <a:buNone/>
              <a:defRPr>
                <a:solidFill>
                  <a:schemeClr val="tx1">
                    <a:tint val="75000"/>
                  </a:schemeClr>
                </a:solidFill>
              </a:defRPr>
            </a:lvl7pPr>
            <a:lvl8pPr marL="4032504" indent="0" algn="ctr">
              <a:buNone/>
              <a:defRPr>
                <a:solidFill>
                  <a:schemeClr val="tx1">
                    <a:tint val="75000"/>
                  </a:schemeClr>
                </a:solidFill>
              </a:defRPr>
            </a:lvl8pPr>
            <a:lvl9pPr marL="4608576"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0072979-66EF-41AC-B08A-AD3A6B4C152C}" type="datetime1">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97539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4288379"/>
          </a:xfrm>
        </p:spPr>
        <p:txBody>
          <a:bodyPr anchor="ctr">
            <a:normAutofit/>
          </a:bodyPr>
          <a:lstStyle>
            <a:lvl1pPr algn="l">
              <a:defRPr sz="5544"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5" y="5632497"/>
            <a:ext cx="8496680"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55848C5-FE37-49A4-B7B2-9BE48D577D8F}" type="datetime1">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400040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473834" y="4576404"/>
            <a:ext cx="7254633" cy="480042"/>
          </a:xfrm>
        </p:spPr>
        <p:txBody>
          <a:bodyPr anchor="ctr">
            <a:noAutofit/>
          </a:bodyPr>
          <a:lstStyle>
            <a:lvl1pPr marL="0" indent="0">
              <a:buFontTx/>
              <a:buNone/>
              <a:defRPr sz="2016">
                <a:solidFill>
                  <a:schemeClr val="tx1">
                    <a:lumMod val="50000"/>
                    <a:lumOff val="50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632497"/>
            <a:ext cx="8496681"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2286E3-8450-4D29-A194-B993F7532316}" type="datetime1">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43986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15973" y="2434215"/>
            <a:ext cx="8496681" cy="3270160"/>
          </a:xfrm>
        </p:spPr>
        <p:txBody>
          <a:bodyPr anchor="b">
            <a:normAutofit/>
          </a:bodyPr>
          <a:lstStyle>
            <a:lvl1pPr algn="l">
              <a:defRPr sz="5544"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F5E218-C711-4928-ADC5-C792ED0073B6}" type="datetime1">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601763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tx1">
                    <a:lumMod val="75000"/>
                    <a:lumOff val="25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825E99-9840-4E47-B8DE-71EACEB9D6BE}" type="datetime1">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7228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824339" y="768068"/>
            <a:ext cx="8488315"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accent1"/>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F3F700-D1D1-4967-A936-E3F33D541218}" type="datetime1">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5757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937475-F6D8-484B-8DE1-D230F77BF951}" type="datetime1">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1931637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00881" y="768068"/>
            <a:ext cx="1310181" cy="6616586"/>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15974" y="768068"/>
            <a:ext cx="6953759" cy="661658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9976B4-7F9F-4B9F-AF3A-9D776687772C}" type="datetime1">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58994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536"/>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4849D-C6BB-4597-A6CC-E7629D9AB82D}" type="datetime1">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7106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15973" y="3402969"/>
            <a:ext cx="8496681" cy="2301408"/>
          </a:xfrm>
        </p:spPr>
        <p:txBody>
          <a:bodyPr anchor="b"/>
          <a:lstStyle>
            <a:lvl1pPr algn="l">
              <a:defRPr sz="504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3" y="5704375"/>
            <a:ext cx="8496681" cy="1084064"/>
          </a:xfrm>
        </p:spPr>
        <p:txBody>
          <a:bodyPr anchor="t"/>
          <a:lstStyle>
            <a:lvl1pPr marL="0" indent="0" algn="l">
              <a:buNone/>
              <a:defRPr sz="2520">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603A742-4AAE-448F-983C-8FD594128377}" type="datetime1">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83868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166414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15975" y="2722242"/>
            <a:ext cx="4133563" cy="4889593"/>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79091" y="2722244"/>
            <a:ext cx="4133564" cy="4889595"/>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BCD695E-3AB2-4495-A696-C45CE8DFE1EB}" type="datetime1">
              <a:rPr kumimoji="1" lang="ja-JP" altLang="en-US" smtClean="0"/>
              <a:t>2021/8/24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4730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78" cy="1664147"/>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4"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a:t>マスター テキストの書式設定</a:t>
            </a:r>
          </a:p>
        </p:txBody>
      </p:sp>
      <p:sp>
        <p:nvSpPr>
          <p:cNvPr id="4" name="Content Placeholder 3"/>
          <p:cNvSpPr>
            <a:spLocks noGrp="1"/>
          </p:cNvSpPr>
          <p:nvPr>
            <p:ph sz="half" idx="2"/>
          </p:nvPr>
        </p:nvSpPr>
        <p:spPr>
          <a:xfrm>
            <a:off x="815974" y="3448804"/>
            <a:ext cx="4136993" cy="41630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75659"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a:t>マスター テキストの書式設定</a:t>
            </a:r>
          </a:p>
        </p:txBody>
      </p:sp>
      <p:sp>
        <p:nvSpPr>
          <p:cNvPr id="6" name="Content Placeholder 5"/>
          <p:cNvSpPr>
            <a:spLocks noGrp="1"/>
          </p:cNvSpPr>
          <p:nvPr>
            <p:ph sz="quarter" idx="4"/>
          </p:nvPr>
        </p:nvSpPr>
        <p:spPr>
          <a:xfrm>
            <a:off x="5175659" y="3448804"/>
            <a:ext cx="4136993" cy="41630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6A14D94-4115-42F6-883B-A6A2FA45A51A}" type="datetime1">
              <a:rPr kumimoji="1" lang="ja-JP" altLang="en-US" smtClean="0"/>
              <a:t>2021/8/24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30019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15974" y="768068"/>
            <a:ext cx="8496680" cy="1664147"/>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C26B8AA-E801-426A-BFC0-67C663305D0F}" type="datetime1">
              <a:rPr kumimoji="1" lang="ja-JP" altLang="en-US" smtClean="0"/>
              <a:t>2021/8/24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18464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95D34-AAFE-487D-A36E-64F3C0740DCC}" type="datetime1">
              <a:rPr kumimoji="1" lang="ja-JP" altLang="en-US" smtClean="0"/>
              <a:t>2021/8/24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87130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4" y="1888172"/>
            <a:ext cx="3734775" cy="1610808"/>
          </a:xfrm>
        </p:spPr>
        <p:txBody>
          <a:bodyPr anchor="b">
            <a:normAutofit/>
          </a:bodyPr>
          <a:lstStyle>
            <a:lvl1pPr>
              <a:defRPr sz="2520"/>
            </a:lvl1pPr>
          </a:lstStyle>
          <a:p>
            <a:r>
              <a:rPr lang="ja-JP" altLang="en-US"/>
              <a:t>マスター タイトルの書式設定</a:t>
            </a:r>
            <a:endParaRPr lang="en-US" dirty="0"/>
          </a:p>
        </p:txBody>
      </p:sp>
      <p:sp>
        <p:nvSpPr>
          <p:cNvPr id="3" name="Content Placeholder 2"/>
          <p:cNvSpPr>
            <a:spLocks noGrp="1"/>
          </p:cNvSpPr>
          <p:nvPr>
            <p:ph idx="1"/>
          </p:nvPr>
        </p:nvSpPr>
        <p:spPr>
          <a:xfrm>
            <a:off x="4780301" y="648782"/>
            <a:ext cx="4532352" cy="696305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15974" y="3498979"/>
            <a:ext cx="3734775" cy="3256286"/>
          </a:xfrm>
        </p:spPr>
        <p:txBody>
          <a:bodyPr>
            <a:normAutofit/>
          </a:bodyPr>
          <a:lstStyle>
            <a:lvl1pPr marL="0" indent="0">
              <a:buNone/>
              <a:defRPr sz="1764"/>
            </a:lvl1pPr>
            <a:lvl2pPr marL="432054" indent="0">
              <a:buNone/>
              <a:defRPr sz="1323"/>
            </a:lvl2pPr>
            <a:lvl3pPr marL="864108" indent="0">
              <a:buNone/>
              <a:defRPr sz="1134"/>
            </a:lvl3pPr>
            <a:lvl4pPr marL="1296162" indent="0">
              <a:buNone/>
              <a:defRPr sz="945"/>
            </a:lvl4pPr>
            <a:lvl5pPr marL="1728216" indent="0">
              <a:buNone/>
              <a:defRPr sz="945"/>
            </a:lvl5pPr>
            <a:lvl6pPr marL="2160270" indent="0">
              <a:buNone/>
              <a:defRPr sz="945"/>
            </a:lvl6pPr>
            <a:lvl7pPr marL="2592324" indent="0">
              <a:buNone/>
              <a:defRPr sz="945"/>
            </a:lvl7pPr>
            <a:lvl8pPr marL="3024378" indent="0">
              <a:buNone/>
              <a:defRPr sz="945"/>
            </a:lvl8pPr>
            <a:lvl9pPr marL="3456432" indent="0">
              <a:buNone/>
              <a:defRPr sz="94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4AE7BC-DD5F-4E36-A9B9-14CEF2C46062}" type="datetime1">
              <a:rPr kumimoji="1" lang="ja-JP" altLang="en-US" smtClean="0"/>
              <a:t>2021/8/24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20024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15974" y="6048534"/>
            <a:ext cx="8496680" cy="714064"/>
          </a:xfrm>
        </p:spPr>
        <p:txBody>
          <a:bodyPr anchor="b">
            <a:normAutofit/>
          </a:bodyPr>
          <a:lstStyle>
            <a:lvl1pPr algn="l">
              <a:defRPr sz="3024"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5974" y="768068"/>
            <a:ext cx="8496680" cy="4845427"/>
          </a:xfrm>
        </p:spPr>
        <p:txBody>
          <a:bodyPr anchor="t">
            <a:normAutofit/>
          </a:bodyPr>
          <a:lstStyle>
            <a:lvl1pPr marL="0" indent="0" algn="ctr">
              <a:buNone/>
              <a:defRPr sz="2016"/>
            </a:lvl1pPr>
            <a:lvl2pPr marL="576072" indent="0">
              <a:buNone/>
              <a:defRPr sz="2016"/>
            </a:lvl2pPr>
            <a:lvl3pPr marL="1152144" indent="0">
              <a:buNone/>
              <a:defRPr sz="2016"/>
            </a:lvl3pPr>
            <a:lvl4pPr marL="1728216" indent="0">
              <a:buNone/>
              <a:defRPr sz="2016"/>
            </a:lvl4pPr>
            <a:lvl5pPr marL="2304288" indent="0">
              <a:buNone/>
              <a:defRPr sz="2016"/>
            </a:lvl5pPr>
            <a:lvl6pPr marL="2880360" indent="0">
              <a:buNone/>
              <a:defRPr sz="2016"/>
            </a:lvl6pPr>
            <a:lvl7pPr marL="3456432" indent="0">
              <a:buNone/>
              <a:defRPr sz="2016"/>
            </a:lvl7pPr>
            <a:lvl8pPr marL="4032504" indent="0">
              <a:buNone/>
              <a:defRPr sz="2016"/>
            </a:lvl8pPr>
            <a:lvl9pPr marL="4608576" indent="0">
              <a:buNone/>
              <a:defRPr sz="2016"/>
            </a:lvl9pPr>
          </a:lstStyle>
          <a:p>
            <a:r>
              <a:rPr lang="ja-JP" altLang="en-US"/>
              <a:t>図を追加</a:t>
            </a:r>
            <a:endParaRPr lang="en-US" dirty="0"/>
          </a:p>
        </p:txBody>
      </p:sp>
      <p:sp>
        <p:nvSpPr>
          <p:cNvPr id="4" name="Text Placeholder 3"/>
          <p:cNvSpPr>
            <a:spLocks noGrp="1"/>
          </p:cNvSpPr>
          <p:nvPr>
            <p:ph type="body" sz="half" idx="2"/>
          </p:nvPr>
        </p:nvSpPr>
        <p:spPr>
          <a:xfrm>
            <a:off x="815974" y="6762598"/>
            <a:ext cx="8496680" cy="849239"/>
          </a:xfrm>
        </p:spPr>
        <p:txBody>
          <a:bodyPr>
            <a:normAutofit/>
          </a:bodyPr>
          <a:lstStyle>
            <a:lvl1pPr marL="0" indent="0">
              <a:buNone/>
              <a:defRPr sz="1512"/>
            </a:lvl1pPr>
            <a:lvl2pPr marL="576072" indent="0">
              <a:buNone/>
              <a:defRPr sz="1512"/>
            </a:lvl2pPr>
            <a:lvl3pPr marL="1152144" indent="0">
              <a:buNone/>
              <a:defRPr sz="1260"/>
            </a:lvl3pPr>
            <a:lvl4pPr marL="1728216" indent="0">
              <a:buNone/>
              <a:defRPr sz="1134"/>
            </a:lvl4pPr>
            <a:lvl5pPr marL="2304288" indent="0">
              <a:buNone/>
              <a:defRPr sz="1134"/>
            </a:lvl5pPr>
            <a:lvl6pPr marL="2880360" indent="0">
              <a:buNone/>
              <a:defRPr sz="1134"/>
            </a:lvl6pPr>
            <a:lvl7pPr marL="3456432" indent="0">
              <a:buNone/>
              <a:defRPr sz="1134"/>
            </a:lvl7pPr>
            <a:lvl8pPr marL="4032504" indent="0">
              <a:buNone/>
              <a:defRPr sz="1134"/>
            </a:lvl8pPr>
            <a:lvl9pPr marL="4608576" indent="0">
              <a:buNone/>
              <a:defRPr sz="113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0C9129-9F43-4C8B-BE66-C7D5F0067626}" type="datetime1">
              <a:rPr kumimoji="1" lang="ja-JP" altLang="en-US" smtClean="0"/>
              <a:t>2021/8/24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3461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1333" y="-10669"/>
            <a:ext cx="12276190" cy="8662100"/>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15975" y="768068"/>
            <a:ext cx="8496678" cy="1664147"/>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15974" y="2722244"/>
            <a:ext cx="8496680" cy="488959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35163" y="7611839"/>
            <a:ext cx="915739" cy="460041"/>
          </a:xfrm>
          <a:prstGeom prst="rect">
            <a:avLst/>
          </a:prstGeom>
        </p:spPr>
        <p:txBody>
          <a:bodyPr vert="horz" lIns="91440" tIns="45720" rIns="91440" bIns="45720" rtlCol="0" anchor="ctr"/>
          <a:lstStyle>
            <a:lvl1pPr algn="r">
              <a:defRPr sz="1134">
                <a:solidFill>
                  <a:schemeClr val="tx1">
                    <a:tint val="75000"/>
                  </a:schemeClr>
                </a:solidFill>
              </a:defRPr>
            </a:lvl1pPr>
          </a:lstStyle>
          <a:p>
            <a:fld id="{065617B6-3F7B-4687-B4E5-5E7B69FE8877}" type="datetime1">
              <a:rPr kumimoji="1" lang="ja-JP" altLang="en-US" smtClean="0"/>
              <a:t>2021/8/24</a:t>
            </a:fld>
            <a:endParaRPr kumimoji="1" lang="ja-JP" altLang="en-US"/>
          </a:p>
        </p:txBody>
      </p:sp>
      <p:sp>
        <p:nvSpPr>
          <p:cNvPr id="5" name="Footer Placeholder 4"/>
          <p:cNvSpPr>
            <a:spLocks noGrp="1"/>
          </p:cNvSpPr>
          <p:nvPr>
            <p:ph type="ftr" sz="quarter" idx="3"/>
          </p:nvPr>
        </p:nvSpPr>
        <p:spPr>
          <a:xfrm>
            <a:off x="815974" y="7611839"/>
            <a:ext cx="6188042" cy="460041"/>
          </a:xfrm>
          <a:prstGeom prst="rect">
            <a:avLst/>
          </a:prstGeom>
        </p:spPr>
        <p:txBody>
          <a:bodyPr vert="horz" lIns="91440" tIns="45720" rIns="91440" bIns="45720" rtlCol="0" anchor="ctr"/>
          <a:lstStyle>
            <a:lvl1pPr algn="l">
              <a:defRPr sz="113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6468" y="7611839"/>
            <a:ext cx="686187" cy="460041"/>
          </a:xfrm>
          <a:prstGeom prst="rect">
            <a:avLst/>
          </a:prstGeom>
        </p:spPr>
        <p:txBody>
          <a:bodyPr vert="horz" lIns="91440" tIns="45720" rIns="91440" bIns="45720" rtlCol="0" anchor="ctr"/>
          <a:lstStyle>
            <a:lvl1pPr algn="r">
              <a:defRPr sz="1134">
                <a:solidFill>
                  <a:schemeClr val="accent1"/>
                </a:solidFill>
              </a:defRPr>
            </a:lvl1p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85699911"/>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hf hdr="0" ftr="0" dt="0"/>
  <p:txStyles>
    <p:titleStyle>
      <a:lvl1pPr algn="l" defTabSz="576072" rtl="0" eaLnBrk="1" latinLnBrk="0" hangingPunct="1">
        <a:spcBef>
          <a:spcPct val="0"/>
        </a:spcBef>
        <a:buNone/>
        <a:defRPr kumimoji="1" sz="4536"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p:bodyStyle>
    <p:otherStyle>
      <a:defPPr>
        <a:defRPr lang="en-US"/>
      </a:defPPr>
      <a:lvl1pPr marL="0" algn="l" defTabSz="576072" rtl="0" eaLnBrk="1" latinLnBrk="0" hangingPunct="1">
        <a:defRPr kumimoji="1" sz="2268" kern="1200">
          <a:solidFill>
            <a:schemeClr val="tx1"/>
          </a:solidFill>
          <a:latin typeface="+mn-lt"/>
          <a:ea typeface="+mn-ea"/>
          <a:cs typeface="+mn-cs"/>
        </a:defRPr>
      </a:lvl1pPr>
      <a:lvl2pPr marL="576072" algn="l" defTabSz="576072" rtl="0" eaLnBrk="1" latinLnBrk="0" hangingPunct="1">
        <a:defRPr kumimoji="1" sz="2268" kern="1200">
          <a:solidFill>
            <a:schemeClr val="tx1"/>
          </a:solidFill>
          <a:latin typeface="+mn-lt"/>
          <a:ea typeface="+mn-ea"/>
          <a:cs typeface="+mn-cs"/>
        </a:defRPr>
      </a:lvl2pPr>
      <a:lvl3pPr marL="1152144" algn="l" defTabSz="576072" rtl="0" eaLnBrk="1" latinLnBrk="0" hangingPunct="1">
        <a:defRPr kumimoji="1" sz="2268" kern="1200">
          <a:solidFill>
            <a:schemeClr val="tx1"/>
          </a:solidFill>
          <a:latin typeface="+mn-lt"/>
          <a:ea typeface="+mn-ea"/>
          <a:cs typeface="+mn-cs"/>
        </a:defRPr>
      </a:lvl3pPr>
      <a:lvl4pPr marL="1728216" algn="l" defTabSz="576072" rtl="0" eaLnBrk="1" latinLnBrk="0" hangingPunct="1">
        <a:defRPr kumimoji="1" sz="2268" kern="1200">
          <a:solidFill>
            <a:schemeClr val="tx1"/>
          </a:solidFill>
          <a:latin typeface="+mn-lt"/>
          <a:ea typeface="+mn-ea"/>
          <a:cs typeface="+mn-cs"/>
        </a:defRPr>
      </a:lvl4pPr>
      <a:lvl5pPr marL="2304288" algn="l" defTabSz="576072" rtl="0" eaLnBrk="1" latinLnBrk="0" hangingPunct="1">
        <a:defRPr kumimoji="1" sz="2268" kern="1200">
          <a:solidFill>
            <a:schemeClr val="tx1"/>
          </a:solidFill>
          <a:latin typeface="+mn-lt"/>
          <a:ea typeface="+mn-ea"/>
          <a:cs typeface="+mn-cs"/>
        </a:defRPr>
      </a:lvl5pPr>
      <a:lvl6pPr marL="2880360" algn="l" defTabSz="576072" rtl="0" eaLnBrk="1" latinLnBrk="0" hangingPunct="1">
        <a:defRPr kumimoji="1" sz="2268" kern="1200">
          <a:solidFill>
            <a:schemeClr val="tx1"/>
          </a:solidFill>
          <a:latin typeface="+mn-lt"/>
          <a:ea typeface="+mn-ea"/>
          <a:cs typeface="+mn-cs"/>
        </a:defRPr>
      </a:lvl6pPr>
      <a:lvl7pPr marL="3456432" algn="l" defTabSz="576072" rtl="0" eaLnBrk="1" latinLnBrk="0" hangingPunct="1">
        <a:defRPr kumimoji="1" sz="2268" kern="1200">
          <a:solidFill>
            <a:schemeClr val="tx1"/>
          </a:solidFill>
          <a:latin typeface="+mn-lt"/>
          <a:ea typeface="+mn-ea"/>
          <a:cs typeface="+mn-cs"/>
        </a:defRPr>
      </a:lvl7pPr>
      <a:lvl8pPr marL="4032504" algn="l" defTabSz="576072" rtl="0" eaLnBrk="1" latinLnBrk="0" hangingPunct="1">
        <a:defRPr kumimoji="1" sz="2268" kern="1200">
          <a:solidFill>
            <a:schemeClr val="tx1"/>
          </a:solidFill>
          <a:latin typeface="+mn-lt"/>
          <a:ea typeface="+mn-ea"/>
          <a:cs typeface="+mn-cs"/>
        </a:defRPr>
      </a:lvl8pPr>
      <a:lvl9pPr marL="4608576" algn="l" defTabSz="576072" rtl="0" eaLnBrk="1" latinLnBrk="0" hangingPunct="1">
        <a:defRPr kumimoji="1" sz="22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 y="2634326"/>
            <a:ext cx="12239624" cy="1970331"/>
          </a:xfrm>
          <a:prstGeom prst="rect">
            <a:avLst/>
          </a:prstGeom>
          <a:noFill/>
        </p:spPr>
        <p:txBody>
          <a:bodyPr vert="horz" lIns="122396" tIns="61198" rIns="122396" bIns="61198"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4400" dirty="0">
                <a:effectLst>
                  <a:outerShdw blurRad="50800" dist="50800" dir="5400000" algn="ctr" rotWithShape="0">
                    <a:schemeClr val="bg1">
                      <a:lumMod val="85000"/>
                    </a:schemeClr>
                  </a:outerShdw>
                </a:effectLst>
                <a:latin typeface="+mj-ea"/>
              </a:rPr>
              <a:t>港湾施設提供事業の長期収支見込み</a:t>
            </a:r>
            <a:endParaRPr lang="en-US" altLang="ja-JP" sz="4400" dirty="0">
              <a:effectLst>
                <a:outerShdw blurRad="50800" dist="50800" dir="5400000" algn="ctr" rotWithShape="0">
                  <a:schemeClr val="bg1">
                    <a:lumMod val="85000"/>
                  </a:schemeClr>
                </a:outerShdw>
              </a:effectLst>
              <a:latin typeface="+mj-ea"/>
            </a:endParaRPr>
          </a:p>
          <a:p>
            <a:r>
              <a:rPr lang="ja-JP" altLang="en-US" sz="4400" dirty="0">
                <a:effectLst>
                  <a:outerShdw blurRad="50800" dist="50800" dir="5400000" algn="ctr" rotWithShape="0">
                    <a:schemeClr val="bg1">
                      <a:lumMod val="85000"/>
                    </a:schemeClr>
                  </a:outerShdw>
                </a:effectLst>
                <a:latin typeface="+mj-ea"/>
              </a:rPr>
              <a:t>　　　</a:t>
            </a:r>
            <a:r>
              <a:rPr lang="en-US" altLang="ja-JP" sz="4400" dirty="0">
                <a:effectLst>
                  <a:outerShdw blurRad="50800" dist="50800" dir="5400000" algn="ctr" rotWithShape="0">
                    <a:schemeClr val="bg1">
                      <a:lumMod val="85000"/>
                    </a:schemeClr>
                  </a:outerShdw>
                </a:effectLst>
                <a:latin typeface="+mj-ea"/>
              </a:rPr>
              <a:t>【</a:t>
            </a:r>
            <a:r>
              <a:rPr lang="en-US" altLang="ja-JP" sz="4400" i="1" dirty="0">
                <a:effectLst>
                  <a:outerShdw blurRad="50800" dist="50800" dir="5400000" algn="ctr" rotWithShape="0">
                    <a:schemeClr val="bg1">
                      <a:lumMod val="85000"/>
                    </a:schemeClr>
                  </a:outerShdw>
                </a:effectLst>
                <a:latin typeface="+mj-ea"/>
              </a:rPr>
              <a:t>2020</a:t>
            </a:r>
            <a:r>
              <a:rPr lang="ja-JP" altLang="en-US" sz="4400" dirty="0">
                <a:effectLst>
                  <a:outerShdw blurRad="50800" dist="50800" dir="5400000" algn="ctr" rotWithShape="0">
                    <a:schemeClr val="bg1">
                      <a:lumMod val="85000"/>
                    </a:schemeClr>
                  </a:outerShdw>
                </a:effectLst>
                <a:latin typeface="+mj-ea"/>
              </a:rPr>
              <a:t>（</a:t>
            </a:r>
            <a:r>
              <a:rPr lang="en-US" altLang="ja-JP" sz="4400" dirty="0">
                <a:effectLst>
                  <a:outerShdw blurRad="50800" dist="50800" dir="5400000" algn="ctr" rotWithShape="0">
                    <a:schemeClr val="bg1">
                      <a:lumMod val="85000"/>
                    </a:schemeClr>
                  </a:outerShdw>
                </a:effectLst>
                <a:latin typeface="+mj-ea"/>
              </a:rPr>
              <a:t>R2</a:t>
            </a:r>
            <a:r>
              <a:rPr lang="ja-JP" altLang="en-US" sz="4400" dirty="0">
                <a:effectLst>
                  <a:outerShdw blurRad="50800" dist="50800" dir="5400000" algn="ctr" rotWithShape="0">
                    <a:schemeClr val="bg1">
                      <a:lumMod val="85000"/>
                    </a:schemeClr>
                  </a:outerShdw>
                </a:effectLst>
                <a:latin typeface="+mj-ea"/>
              </a:rPr>
              <a:t>）～</a:t>
            </a:r>
            <a:br>
              <a:rPr lang="en-US" altLang="ja-JP" sz="4400" dirty="0">
                <a:effectLst>
                  <a:outerShdw blurRad="50800" dist="50800" dir="5400000" algn="ctr" rotWithShape="0">
                    <a:schemeClr val="bg1">
                      <a:lumMod val="85000"/>
                    </a:schemeClr>
                  </a:outerShdw>
                </a:effectLst>
                <a:latin typeface="+mj-ea"/>
              </a:rPr>
            </a:br>
            <a:r>
              <a:rPr lang="ja-JP" altLang="en-US" sz="4400" dirty="0">
                <a:effectLst>
                  <a:outerShdw blurRad="50800" dist="50800" dir="5400000" algn="ctr" rotWithShape="0">
                    <a:schemeClr val="bg1">
                      <a:lumMod val="85000"/>
                    </a:schemeClr>
                  </a:outerShdw>
                </a:effectLst>
                <a:latin typeface="+mj-ea"/>
              </a:rPr>
              <a:t>　　　　　　　　　</a:t>
            </a:r>
            <a:r>
              <a:rPr lang="en-US" altLang="ja-JP" sz="4400" i="1" dirty="0">
                <a:effectLst>
                  <a:outerShdw blurRad="50800" dist="50800" dir="5400000" algn="ctr" rotWithShape="0">
                    <a:schemeClr val="bg1">
                      <a:lumMod val="85000"/>
                    </a:schemeClr>
                  </a:outerShdw>
                </a:effectLst>
                <a:latin typeface="+mj-ea"/>
              </a:rPr>
              <a:t>2031</a:t>
            </a:r>
            <a:r>
              <a:rPr lang="ja-JP" altLang="en-US" sz="4400" i="1" dirty="0">
                <a:effectLst>
                  <a:outerShdw blurRad="50800" dist="50800" dir="5400000" algn="ctr" rotWithShape="0">
                    <a:schemeClr val="bg1">
                      <a:lumMod val="85000"/>
                    </a:schemeClr>
                  </a:outerShdw>
                </a:effectLst>
                <a:latin typeface="+mj-ea"/>
              </a:rPr>
              <a:t>（</a:t>
            </a:r>
            <a:r>
              <a:rPr lang="en-US" altLang="ja-JP" sz="4400" i="1" dirty="0">
                <a:effectLst>
                  <a:outerShdw blurRad="50800" dist="50800" dir="5400000" algn="ctr" rotWithShape="0">
                    <a:schemeClr val="bg1">
                      <a:lumMod val="85000"/>
                    </a:schemeClr>
                  </a:outerShdw>
                </a:effectLst>
                <a:latin typeface="+mj-ea"/>
              </a:rPr>
              <a:t>R13</a:t>
            </a:r>
            <a:r>
              <a:rPr lang="ja-JP" altLang="en-US" sz="4400" i="1" dirty="0">
                <a:effectLst>
                  <a:outerShdw blurRad="50800" dist="50800" dir="5400000" algn="ctr" rotWithShape="0">
                    <a:schemeClr val="bg1">
                      <a:lumMod val="85000"/>
                    </a:schemeClr>
                  </a:outerShdw>
                </a:effectLst>
                <a:latin typeface="+mj-ea"/>
              </a:rPr>
              <a:t>）</a:t>
            </a:r>
            <a:r>
              <a:rPr lang="ja-JP" altLang="en-US" sz="4400" dirty="0">
                <a:effectLst>
                  <a:outerShdw blurRad="50800" dist="50800" dir="5400000" algn="ctr" rotWithShape="0">
                    <a:schemeClr val="bg1">
                      <a:lumMod val="85000"/>
                    </a:schemeClr>
                  </a:outerShdw>
                </a:effectLst>
                <a:latin typeface="+mj-ea"/>
              </a:rPr>
              <a:t>年度</a:t>
            </a:r>
            <a:r>
              <a:rPr lang="en-US" altLang="ja-JP" sz="4400" dirty="0">
                <a:effectLst>
                  <a:outerShdw blurRad="50800" dist="50800" dir="5400000" algn="ctr" rotWithShape="0">
                    <a:schemeClr val="bg1">
                      <a:lumMod val="85000"/>
                    </a:schemeClr>
                  </a:outerShdw>
                </a:effectLst>
                <a:latin typeface="+mj-ea"/>
              </a:rPr>
              <a:t>】</a:t>
            </a:r>
            <a:endParaRPr lang="ja-JP" altLang="en-US" sz="4400" i="1" u="sng" dirty="0">
              <a:solidFill>
                <a:schemeClr val="accent2">
                  <a:lumMod val="50000"/>
                </a:schemeClr>
              </a:solidFill>
              <a:effectLst>
                <a:outerShdw blurRad="50800" dist="50800" dir="5400000" algn="ctr" rotWithShape="0">
                  <a:schemeClr val="bg1">
                    <a:lumMod val="85000"/>
                  </a:schemeClr>
                </a:outerShdw>
              </a:effectLst>
              <a:latin typeface="+mj-ea"/>
            </a:endParaRPr>
          </a:p>
        </p:txBody>
      </p:sp>
      <p:sp>
        <p:nvSpPr>
          <p:cNvPr id="5" name="サブタイトル 2"/>
          <p:cNvSpPr txBox="1">
            <a:spLocks/>
          </p:cNvSpPr>
          <p:nvPr/>
        </p:nvSpPr>
        <p:spPr>
          <a:xfrm>
            <a:off x="1070298" y="6618780"/>
            <a:ext cx="10099029" cy="1426252"/>
          </a:xfrm>
          <a:prstGeom prst="rect">
            <a:avLst/>
          </a:prstGeom>
        </p:spPr>
        <p:txBody>
          <a:bodyPr vert="horz" lIns="122396" tIns="61198" rIns="122396" bIns="61198"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gn="ctr">
              <a:buNone/>
            </a:pPr>
            <a:r>
              <a:rPr lang="en-US" altLang="ja-JP" sz="4400" dirty="0"/>
              <a:t>2021</a:t>
            </a:r>
            <a:r>
              <a:rPr lang="ja-JP" altLang="en-US" sz="4400" dirty="0"/>
              <a:t>（</a:t>
            </a:r>
            <a:r>
              <a:rPr lang="en-US" altLang="ja-JP" sz="4400" dirty="0"/>
              <a:t>R3</a:t>
            </a:r>
            <a:r>
              <a:rPr lang="ja-JP" altLang="en-US" sz="4400" dirty="0"/>
              <a:t>）年</a:t>
            </a:r>
            <a:r>
              <a:rPr lang="en-US" altLang="ja-JP" sz="4400" dirty="0"/>
              <a:t>9</a:t>
            </a:r>
            <a:r>
              <a:rPr lang="ja-JP" altLang="en-US" sz="4400" dirty="0"/>
              <a:t>月</a:t>
            </a:r>
            <a:endParaRPr lang="en-US" altLang="ja-JP" sz="4400" dirty="0"/>
          </a:p>
          <a:p>
            <a:pPr marL="0" indent="0" algn="ctr">
              <a:buNone/>
            </a:pPr>
            <a:r>
              <a:rPr lang="ja-JP" altLang="en-US" sz="4400" dirty="0"/>
              <a:t>大阪港湾局</a:t>
            </a:r>
          </a:p>
          <a:p>
            <a:pPr marL="0" indent="0" algn="ctr">
              <a:buNone/>
            </a:pPr>
            <a:endParaRPr lang="ja-JP" altLang="en-US" sz="4400" dirty="0">
              <a:latin typeface="+mn-ea"/>
            </a:endParaRPr>
          </a:p>
        </p:txBody>
      </p:sp>
    </p:spTree>
    <p:extLst>
      <p:ext uri="{BB962C8B-B14F-4D97-AF65-F5344CB8AC3E}">
        <p14:creationId xmlns:p14="http://schemas.microsoft.com/office/powerpoint/2010/main" val="529849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9</a:t>
            </a:fld>
            <a:endParaRPr kumimoji="1" lang="ja-JP" altLang="en-US" sz="1200" dirty="0">
              <a:solidFill>
                <a:schemeClr val="tx1"/>
              </a:solidFill>
            </a:endParaRPr>
          </a:p>
        </p:txBody>
      </p:sp>
      <p:sp>
        <p:nvSpPr>
          <p:cNvPr id="4" name="テキスト ボックス 3"/>
          <p:cNvSpPr txBox="1"/>
          <p:nvPr/>
        </p:nvSpPr>
        <p:spPr>
          <a:xfrm>
            <a:off x="179614" y="502025"/>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投資計画（建設改良費）について</a:t>
            </a:r>
          </a:p>
        </p:txBody>
      </p:sp>
      <p:sp>
        <p:nvSpPr>
          <p:cNvPr id="5" name="テキスト ボックス 4"/>
          <p:cNvSpPr txBox="1"/>
          <p:nvPr/>
        </p:nvSpPr>
        <p:spPr>
          <a:xfrm>
            <a:off x="0" y="151611"/>
            <a:ext cx="6153150" cy="338554"/>
          </a:xfrm>
          <a:prstGeom prst="rect">
            <a:avLst/>
          </a:prstGeom>
          <a:noFill/>
        </p:spPr>
        <p:txBody>
          <a:bodyPr wrap="square" rtlCol="0">
            <a:spAutoFit/>
          </a:bodyPr>
          <a:lstStyle/>
          <a:p>
            <a:r>
              <a:rPr lang="ja-JP" altLang="en-US" sz="1600" b="1" dirty="0"/>
              <a:t>（２）投資・財政計画（収支計画）の策定にあたっての説明</a:t>
            </a:r>
            <a:endParaRPr lang="en-US" altLang="ja-JP" sz="1600" b="1" dirty="0"/>
          </a:p>
        </p:txBody>
      </p:sp>
      <p:sp>
        <p:nvSpPr>
          <p:cNvPr id="9" name="テキスト ボックス 8"/>
          <p:cNvSpPr txBox="1"/>
          <p:nvPr/>
        </p:nvSpPr>
        <p:spPr>
          <a:xfrm>
            <a:off x="-179617" y="909919"/>
            <a:ext cx="12239625" cy="461665"/>
          </a:xfrm>
          <a:prstGeom prst="rect">
            <a:avLst/>
          </a:prstGeom>
          <a:noFill/>
        </p:spPr>
        <p:txBody>
          <a:bodyPr wrap="square" rtlCol="0">
            <a:spAutoFit/>
          </a:bodyPr>
          <a:lstStyle/>
          <a:p>
            <a:pPr marL="855158" lvl="1" indent="-285750">
              <a:buFont typeface="Wingdings" panose="05000000000000000000" pitchFamily="2" charset="2"/>
              <a:buChar char="Ø"/>
            </a:pPr>
            <a:r>
              <a:rPr lang="ja-JP" altLang="en-US" sz="1200" dirty="0">
                <a:latin typeface="+mj-ea"/>
                <a:ea typeface="+mj-ea"/>
              </a:rPr>
              <a:t>収支計画策定にあたっては、次のとおりの投資計画を見込んでいる。</a:t>
            </a:r>
            <a:endParaRPr lang="en-US" altLang="ja-JP" sz="1200" dirty="0">
              <a:latin typeface="+mj-ea"/>
              <a:ea typeface="+mj-ea"/>
            </a:endParaRPr>
          </a:p>
          <a:p>
            <a:pPr marL="855158" lvl="1" indent="-285750">
              <a:buFont typeface="Wingdings" panose="05000000000000000000" pitchFamily="2" charset="2"/>
              <a:buChar char="Ø"/>
            </a:pPr>
            <a:r>
              <a:rPr lang="ja-JP" altLang="en-US" sz="1200" dirty="0">
                <a:latin typeface="+mj-ea"/>
                <a:ea typeface="+mj-ea"/>
              </a:rPr>
              <a:t>荷役機械については、「港湾施設提供事業経営計画」において、</a:t>
            </a:r>
            <a:r>
              <a:rPr lang="en-US" altLang="ja-JP" sz="1200" dirty="0">
                <a:latin typeface="+mj-ea"/>
              </a:rPr>
              <a:t> 2021(R3)</a:t>
            </a:r>
            <a:r>
              <a:rPr lang="ja-JP" altLang="en-US" sz="1200" dirty="0">
                <a:latin typeface="+mj-ea"/>
              </a:rPr>
              <a:t>年度、</a:t>
            </a:r>
            <a:r>
              <a:rPr lang="en-US" altLang="ja-JP" sz="1200" dirty="0">
                <a:latin typeface="+mj-ea"/>
                <a:ea typeface="+mj-ea"/>
              </a:rPr>
              <a:t>2022(R4)</a:t>
            </a:r>
            <a:r>
              <a:rPr lang="ja-JP" altLang="en-US" sz="1200" dirty="0">
                <a:latin typeface="+mj-ea"/>
                <a:ea typeface="+mj-ea"/>
              </a:rPr>
              <a:t>年度、</a:t>
            </a:r>
            <a:r>
              <a:rPr lang="en-US" altLang="ja-JP" sz="1200" dirty="0">
                <a:latin typeface="+mj-ea"/>
                <a:ea typeface="+mj-ea"/>
              </a:rPr>
              <a:t>2023(R5)</a:t>
            </a:r>
            <a:r>
              <a:rPr lang="ja-JP" altLang="en-US" sz="1200" dirty="0">
                <a:latin typeface="+mj-ea"/>
                <a:ea typeface="+mj-ea"/>
              </a:rPr>
              <a:t>年度の</a:t>
            </a:r>
            <a:r>
              <a:rPr lang="en-US" altLang="ja-JP" sz="1200" dirty="0">
                <a:latin typeface="+mj-ea"/>
                <a:ea typeface="+mj-ea"/>
              </a:rPr>
              <a:t>3</a:t>
            </a:r>
            <a:r>
              <a:rPr lang="ja-JP" altLang="en-US" sz="1200" dirty="0">
                <a:latin typeface="+mj-ea"/>
                <a:ea typeface="+mj-ea"/>
              </a:rPr>
              <a:t>か年での新設工事を見込んでいる。</a:t>
            </a:r>
          </a:p>
        </p:txBody>
      </p:sp>
      <p:pic>
        <p:nvPicPr>
          <p:cNvPr id="6" name="図 5"/>
          <p:cNvPicPr>
            <a:picLocks noChangeAspect="1"/>
          </p:cNvPicPr>
          <p:nvPr/>
        </p:nvPicPr>
        <p:blipFill>
          <a:blip r:embed="rId2"/>
          <a:stretch>
            <a:fillRect/>
          </a:stretch>
        </p:blipFill>
        <p:spPr>
          <a:xfrm>
            <a:off x="1058517" y="1279745"/>
            <a:ext cx="9966555" cy="7115262"/>
          </a:xfrm>
          <a:prstGeom prst="rect">
            <a:avLst/>
          </a:prstGeom>
        </p:spPr>
      </p:pic>
    </p:spTree>
    <p:extLst>
      <p:ext uri="{BB962C8B-B14F-4D97-AF65-F5344CB8AC3E}">
        <p14:creationId xmlns:p14="http://schemas.microsoft.com/office/powerpoint/2010/main" val="4166588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10</a:t>
            </a:fld>
            <a:endParaRPr kumimoji="1" lang="ja-JP" altLang="en-US" sz="1200" dirty="0">
              <a:solidFill>
                <a:schemeClr val="tx1"/>
              </a:solidFill>
            </a:endParaRPr>
          </a:p>
        </p:txBody>
      </p:sp>
      <p:sp>
        <p:nvSpPr>
          <p:cNvPr id="4" name="テキスト ボックス 3"/>
          <p:cNvSpPr txBox="1"/>
          <p:nvPr/>
        </p:nvSpPr>
        <p:spPr>
          <a:xfrm>
            <a:off x="114300" y="284629"/>
            <a:ext cx="12239625" cy="6535122"/>
          </a:xfrm>
          <a:prstGeom prst="rect">
            <a:avLst/>
          </a:prstGeom>
          <a:noFill/>
        </p:spPr>
        <p:txBody>
          <a:bodyPr wrap="square" rtlCol="0">
            <a:spAutoFit/>
          </a:bodyPr>
          <a:lstStyle/>
          <a:p>
            <a:pPr marL="382484" indent="-382484">
              <a:spcBef>
                <a:spcPts val="400"/>
              </a:spcBef>
              <a:buFont typeface="ＭＳ 明朝" panose="02020609040205080304" pitchFamily="17" charset="-128"/>
              <a:buChar char="○"/>
            </a:pPr>
            <a:r>
              <a:rPr lang="ja-JP" altLang="en-US" sz="1600" b="1" dirty="0">
                <a:solidFill>
                  <a:schemeClr val="accent1">
                    <a:lumMod val="50000"/>
                  </a:schemeClr>
                </a:solidFill>
                <a:latin typeface="+mn-ea"/>
              </a:rPr>
              <a:t>財源について</a:t>
            </a:r>
            <a:endParaRPr lang="en-US" altLang="ja-JP" sz="1600" b="1" dirty="0">
              <a:solidFill>
                <a:schemeClr val="accent1">
                  <a:lumMod val="50000"/>
                </a:schemeClr>
              </a:solidFill>
              <a:latin typeface="+mn-ea"/>
            </a:endParaRPr>
          </a:p>
          <a:p>
            <a:pPr lvl="1">
              <a:spcBef>
                <a:spcPts val="400"/>
              </a:spcBef>
            </a:pPr>
            <a:r>
              <a:rPr lang="ja-JP" altLang="en-US" sz="1400" b="1" u="sng" dirty="0">
                <a:latin typeface="+mn-ea"/>
              </a:rPr>
              <a:t>使用料収入</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原則として、</a:t>
            </a:r>
            <a:r>
              <a:rPr lang="en-US" altLang="ja-JP" sz="1400" dirty="0">
                <a:latin typeface="+mn-ea"/>
              </a:rPr>
              <a:t>2020</a:t>
            </a:r>
            <a:r>
              <a:rPr lang="ja-JP" altLang="en-US" sz="1400" dirty="0">
                <a:latin typeface="+mn-ea"/>
              </a:rPr>
              <a:t>（</a:t>
            </a:r>
            <a:r>
              <a:rPr lang="en-US" altLang="ja-JP" sz="1400" dirty="0">
                <a:latin typeface="+mn-ea"/>
              </a:rPr>
              <a:t>R2</a:t>
            </a:r>
            <a:r>
              <a:rPr lang="ja-JP" altLang="en-US" sz="1400" dirty="0">
                <a:latin typeface="+mn-ea"/>
              </a:rPr>
              <a:t>）年度決算ベースで今後も推移すると見込む。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但し、港湾施設提供事業経営計画における経営改善策等の取り組みについて、具体化した段階で長期収支に反映していく。</a:t>
            </a:r>
          </a:p>
          <a:p>
            <a:pPr lvl="1">
              <a:spcBef>
                <a:spcPts val="400"/>
              </a:spcBef>
            </a:pPr>
            <a:r>
              <a:rPr lang="ja-JP" altLang="en-US" sz="1400" dirty="0">
                <a:latin typeface="+mn-ea"/>
              </a:rPr>
              <a:t>　</a:t>
            </a:r>
            <a:endParaRPr lang="en-US" altLang="ja-JP" sz="1400" dirty="0">
              <a:latin typeface="+mn-ea"/>
            </a:endParaRPr>
          </a:p>
          <a:p>
            <a:pPr lvl="1">
              <a:spcBef>
                <a:spcPts val="400"/>
              </a:spcBef>
            </a:pPr>
            <a:r>
              <a:rPr lang="ja-JP" altLang="en-US" sz="1400" b="1" u="sng" dirty="0">
                <a:latin typeface="+mn-ea"/>
              </a:rPr>
              <a:t>固定資産売却代、特別利益</a:t>
            </a:r>
            <a:endParaRPr lang="en-US" altLang="ja-JP" sz="1400" b="1" u="sng" dirty="0">
              <a:latin typeface="+mn-ea"/>
            </a:endParaRPr>
          </a:p>
          <a:p>
            <a:pPr marL="951892" lvl="1" indent="-382484">
              <a:spcBef>
                <a:spcPts val="400"/>
              </a:spcBef>
              <a:buFont typeface="Wingdings" panose="05000000000000000000" pitchFamily="2" charset="2"/>
              <a:buChar char="Ø"/>
            </a:pPr>
            <a:r>
              <a:rPr lang="en-US" altLang="ja-JP" sz="1400" dirty="0">
                <a:latin typeface="+mn-ea"/>
              </a:rPr>
              <a:t>C12</a:t>
            </a:r>
            <a:r>
              <a:rPr lang="ja-JP" altLang="en-US" sz="1400" dirty="0">
                <a:latin typeface="+mn-ea"/>
              </a:rPr>
              <a:t>荷さばき地の耐震化に必要な国による土地取得を見込む。</a:t>
            </a:r>
            <a:endParaRPr lang="en-US" altLang="ja-JP" sz="1400" dirty="0">
              <a:latin typeface="+mn-ea"/>
            </a:endParaRPr>
          </a:p>
          <a:p>
            <a:pPr lvl="1">
              <a:spcBef>
                <a:spcPts val="400"/>
              </a:spcBef>
            </a:pPr>
            <a:r>
              <a:rPr lang="ja-JP" altLang="en-US" sz="1400" dirty="0">
                <a:latin typeface="+mn-ea"/>
              </a:rPr>
              <a:t>　 （</a:t>
            </a:r>
            <a:r>
              <a:rPr lang="en-US" altLang="ja-JP" sz="1400" dirty="0">
                <a:latin typeface="+mn-ea"/>
              </a:rPr>
              <a:t>2022</a:t>
            </a:r>
            <a:r>
              <a:rPr lang="ja-JP" altLang="en-US" sz="1400" dirty="0">
                <a:latin typeface="+mn-ea"/>
              </a:rPr>
              <a:t>（</a:t>
            </a:r>
            <a:r>
              <a:rPr lang="en-US" altLang="ja-JP" sz="1400" dirty="0">
                <a:latin typeface="+mn-ea"/>
              </a:rPr>
              <a:t>R4</a:t>
            </a:r>
            <a:r>
              <a:rPr lang="ja-JP" altLang="en-US" sz="1400" dirty="0">
                <a:latin typeface="+mn-ea"/>
              </a:rPr>
              <a:t>）年度　特別利益（固定資産売却益） </a:t>
            </a:r>
            <a:r>
              <a:rPr lang="en-US" altLang="ja-JP" sz="1400" dirty="0">
                <a:latin typeface="+mn-ea"/>
              </a:rPr>
              <a:t>6.1</a:t>
            </a:r>
            <a:r>
              <a:rPr lang="ja-JP" altLang="en-US" sz="1400" dirty="0">
                <a:latin typeface="+mn-ea"/>
              </a:rPr>
              <a:t>億円、固定資産売却代 </a:t>
            </a:r>
            <a:r>
              <a:rPr lang="en-US" altLang="ja-JP" sz="1400" dirty="0">
                <a:latin typeface="+mn-ea"/>
              </a:rPr>
              <a:t>1.9</a:t>
            </a:r>
            <a:r>
              <a:rPr lang="ja-JP" altLang="en-US" sz="1400" dirty="0">
                <a:latin typeface="+mn-ea"/>
              </a:rPr>
              <a:t>億円）</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ガントリークレーン</a:t>
            </a:r>
            <a:r>
              <a:rPr lang="en-US" altLang="ja-JP" sz="1400" dirty="0">
                <a:latin typeface="+mn-ea"/>
              </a:rPr>
              <a:t>2</a:t>
            </a:r>
            <a:r>
              <a:rPr lang="ja-JP" altLang="en-US" sz="1400" dirty="0">
                <a:latin typeface="+mn-ea"/>
              </a:rPr>
              <a:t>基新設に伴う、既存</a:t>
            </a:r>
            <a:r>
              <a:rPr lang="en-US" altLang="ja-JP" sz="1400" dirty="0">
                <a:latin typeface="+mn-ea"/>
              </a:rPr>
              <a:t>2</a:t>
            </a:r>
            <a:r>
              <a:rPr lang="ja-JP" altLang="en-US" sz="1400" dirty="0">
                <a:latin typeface="+mn-ea"/>
              </a:rPr>
              <a:t>基の売却を見込む。</a:t>
            </a:r>
            <a:endParaRPr lang="en-US" altLang="ja-JP" sz="1400" dirty="0">
              <a:latin typeface="+mn-ea"/>
            </a:endParaRPr>
          </a:p>
          <a:p>
            <a:pPr lvl="1">
              <a:spcBef>
                <a:spcPts val="400"/>
              </a:spcBef>
            </a:pPr>
            <a:r>
              <a:rPr lang="en-US" altLang="ja-JP" sz="1600" b="1" dirty="0">
                <a:latin typeface="+mn-ea"/>
              </a:rPr>
              <a:t>    </a:t>
            </a:r>
            <a:r>
              <a:rPr lang="ja-JP" altLang="en-US" sz="1400" dirty="0">
                <a:latin typeface="+mn-ea"/>
              </a:rPr>
              <a:t>（</a:t>
            </a:r>
            <a:r>
              <a:rPr lang="en-US" altLang="ja-JP" sz="1400" dirty="0">
                <a:latin typeface="+mn-ea"/>
              </a:rPr>
              <a:t>2026</a:t>
            </a:r>
            <a:r>
              <a:rPr lang="ja-JP" altLang="en-US" sz="1400" dirty="0">
                <a:latin typeface="+mn-ea"/>
              </a:rPr>
              <a:t>（</a:t>
            </a:r>
            <a:r>
              <a:rPr lang="en-US" altLang="ja-JP" sz="1400" dirty="0">
                <a:latin typeface="+mn-ea"/>
              </a:rPr>
              <a:t>R8</a:t>
            </a:r>
            <a:r>
              <a:rPr lang="ja-JP" altLang="en-US" sz="1400" dirty="0">
                <a:latin typeface="+mn-ea"/>
              </a:rPr>
              <a:t>）年度　固定資産売却代 </a:t>
            </a:r>
            <a:r>
              <a:rPr lang="en-US" altLang="ja-JP" sz="1400" dirty="0">
                <a:latin typeface="+mn-ea"/>
              </a:rPr>
              <a:t>0.1</a:t>
            </a:r>
            <a:r>
              <a:rPr lang="ja-JP" altLang="en-US" sz="1400" dirty="0">
                <a:latin typeface="+mn-ea"/>
              </a:rPr>
              <a:t>億円）</a:t>
            </a:r>
            <a:endParaRPr lang="en-US" altLang="ja-JP" sz="1400" dirty="0">
              <a:latin typeface="+mn-ea"/>
            </a:endParaRPr>
          </a:p>
          <a:p>
            <a:pPr lvl="1">
              <a:spcBef>
                <a:spcPts val="400"/>
              </a:spcBef>
            </a:pPr>
            <a:endParaRPr lang="en-US" altLang="ja-JP" sz="1400" b="1" dirty="0">
              <a:latin typeface="+mn-ea"/>
            </a:endParaRPr>
          </a:p>
          <a:p>
            <a:pPr marL="382484" indent="-382484">
              <a:spcBef>
                <a:spcPts val="400"/>
              </a:spcBef>
              <a:buFont typeface="ＭＳ 明朝" panose="02020609040205080304" pitchFamily="17" charset="-128"/>
              <a:buChar char="○"/>
            </a:pPr>
            <a:r>
              <a:rPr lang="ja-JP" altLang="en-US" sz="1600" b="1" dirty="0">
                <a:solidFill>
                  <a:schemeClr val="accent1">
                    <a:lumMod val="50000"/>
                  </a:schemeClr>
                </a:solidFill>
                <a:latin typeface="+mn-ea"/>
              </a:rPr>
              <a:t>投資以外の経費について</a:t>
            </a:r>
            <a:endParaRPr lang="en-US" altLang="ja-JP" sz="1600" b="1" dirty="0">
              <a:solidFill>
                <a:schemeClr val="accent1">
                  <a:lumMod val="50000"/>
                </a:schemeClr>
              </a:solidFill>
              <a:latin typeface="+mn-ea"/>
            </a:endParaRPr>
          </a:p>
          <a:p>
            <a:pPr lvl="1">
              <a:spcBef>
                <a:spcPts val="400"/>
              </a:spcBef>
            </a:pPr>
            <a:r>
              <a:rPr lang="ja-JP" altLang="en-US" sz="1400" b="1" u="sng" dirty="0">
                <a:latin typeface="+mn-ea"/>
              </a:rPr>
              <a:t>人件費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職員数については、技能労務職員を退職不補充とし、定年退職後の再任用を見込む。</a:t>
            </a:r>
            <a:endParaRPr lang="en-US" altLang="ja-JP" sz="1400" dirty="0">
              <a:latin typeface="+mn-ea"/>
            </a:endParaRPr>
          </a:p>
          <a:p>
            <a:pPr lvl="1">
              <a:spcBef>
                <a:spcPts val="400"/>
              </a:spcBef>
            </a:pPr>
            <a:r>
              <a:rPr lang="ja-JP" altLang="en-US" sz="1400" b="1" u="sng" dirty="0">
                <a:latin typeface="+mn-ea"/>
              </a:rPr>
              <a:t>経費</a:t>
            </a:r>
            <a:endParaRPr lang="en-US" altLang="ja-JP" sz="1400" b="1" u="sng" dirty="0">
              <a:latin typeface="+mn-ea"/>
            </a:endParaRPr>
          </a:p>
          <a:p>
            <a:pPr marL="855158" lvl="1" indent="-285750">
              <a:spcBef>
                <a:spcPts val="400"/>
              </a:spcBef>
              <a:buFont typeface="Wingdings" panose="05000000000000000000" pitchFamily="2" charset="2"/>
              <a:buChar char="Ø"/>
            </a:pPr>
            <a:r>
              <a:rPr lang="en-US" altLang="ja-JP" sz="1400" dirty="0">
                <a:latin typeface="+mn-ea"/>
              </a:rPr>
              <a:t>2020</a:t>
            </a:r>
            <a:r>
              <a:rPr lang="ja-JP" altLang="en-US" sz="1400" dirty="0">
                <a:latin typeface="+mn-ea"/>
              </a:rPr>
              <a:t>（</a:t>
            </a:r>
            <a:r>
              <a:rPr lang="en-US" altLang="ja-JP" sz="1400" dirty="0">
                <a:latin typeface="+mn-ea"/>
              </a:rPr>
              <a:t>R2</a:t>
            </a:r>
            <a:r>
              <a:rPr lang="ja-JP" altLang="en-US" sz="1400" dirty="0">
                <a:latin typeface="+mn-ea"/>
              </a:rPr>
              <a:t>）年度決算ベースで今後も推移すると見込む。</a:t>
            </a:r>
            <a:endParaRPr lang="en-US" altLang="ja-JP" sz="1400" dirty="0">
              <a:latin typeface="+mn-ea"/>
            </a:endParaRPr>
          </a:p>
          <a:p>
            <a:pPr lvl="1">
              <a:spcBef>
                <a:spcPts val="400"/>
              </a:spcBef>
            </a:pPr>
            <a:r>
              <a:rPr lang="ja-JP" altLang="en-US" sz="1400" b="1" u="sng" dirty="0">
                <a:latin typeface="+mn-ea"/>
              </a:rPr>
              <a:t>修繕費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予防保全の考え方に基づいた補修計画を見込む。</a:t>
            </a:r>
            <a:endParaRPr lang="en-US" altLang="ja-JP" sz="1400" dirty="0">
              <a:latin typeface="+mn-ea"/>
            </a:endParaRPr>
          </a:p>
          <a:p>
            <a:pPr lvl="1">
              <a:spcBef>
                <a:spcPts val="400"/>
              </a:spcBef>
            </a:pPr>
            <a:r>
              <a:rPr lang="ja-JP" altLang="en-US" sz="1400" b="1" u="sng" dirty="0">
                <a:latin typeface="+mn-ea"/>
              </a:rPr>
              <a:t>企業債利息</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既発債については、各企業債の利率に基づき見込む。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新規発行債については、本市財政局公表の「今後の財政収支概算（粗い試算）</a:t>
            </a:r>
            <a:r>
              <a:rPr lang="en-US" altLang="ja-JP" sz="1400" dirty="0">
                <a:latin typeface="+mn-ea"/>
              </a:rPr>
              <a:t>2021</a:t>
            </a:r>
            <a:r>
              <a:rPr lang="ja-JP" altLang="en-US" sz="1400" dirty="0">
                <a:latin typeface="+mn-ea"/>
              </a:rPr>
              <a:t>（令和</a:t>
            </a:r>
            <a:r>
              <a:rPr lang="en-US" altLang="ja-JP" sz="1400" dirty="0">
                <a:latin typeface="+mn-ea"/>
              </a:rPr>
              <a:t>3</a:t>
            </a:r>
            <a:r>
              <a:rPr lang="ja-JP" altLang="en-US" sz="1400" dirty="0">
                <a:latin typeface="+mn-ea"/>
              </a:rPr>
              <a:t>）年</a:t>
            </a:r>
            <a:r>
              <a:rPr lang="en-US" altLang="ja-JP" sz="1400" dirty="0">
                <a:latin typeface="+mn-ea"/>
              </a:rPr>
              <a:t>2</a:t>
            </a:r>
            <a:r>
              <a:rPr lang="ja-JP" altLang="en-US" sz="1400" dirty="0">
                <a:latin typeface="+mn-ea"/>
              </a:rPr>
              <a:t>月版」に基づき見込む。</a:t>
            </a:r>
            <a:endParaRPr lang="en-US" altLang="ja-JP" sz="1400" dirty="0">
              <a:latin typeface="+mn-ea"/>
            </a:endParaRPr>
          </a:p>
          <a:p>
            <a:pPr lvl="1">
              <a:spcBef>
                <a:spcPts val="400"/>
              </a:spcBef>
            </a:pPr>
            <a:r>
              <a:rPr lang="ja-JP" altLang="en-US" sz="1400" b="1" u="sng" dirty="0">
                <a:latin typeface="+mn-ea"/>
              </a:rPr>
              <a:t>企業債償還</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既発債については約定通り償還するものと見込む。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新規発行債については、</a:t>
            </a:r>
            <a:r>
              <a:rPr lang="en-US" altLang="ja-JP" sz="1400" dirty="0">
                <a:latin typeface="+mn-ea"/>
              </a:rPr>
              <a:t>10</a:t>
            </a:r>
            <a:r>
              <a:rPr lang="ja-JP" altLang="en-US" sz="1400" dirty="0">
                <a:latin typeface="+mn-ea"/>
              </a:rPr>
              <a:t>年一括で償還するものと見込む。</a:t>
            </a:r>
            <a:endParaRPr lang="en-US" altLang="ja-JP" sz="1400" dirty="0">
              <a:latin typeface="+mn-ea"/>
            </a:endParaRPr>
          </a:p>
        </p:txBody>
      </p:sp>
    </p:spTree>
    <p:extLst>
      <p:ext uri="{BB962C8B-B14F-4D97-AF65-F5344CB8AC3E}">
        <p14:creationId xmlns:p14="http://schemas.microsoft.com/office/powerpoint/2010/main" val="3986000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11</a:t>
            </a:fld>
            <a:endParaRPr kumimoji="1" lang="ja-JP" altLang="en-US" sz="1200" dirty="0">
              <a:solidFill>
                <a:schemeClr val="tx1"/>
              </a:solidFill>
            </a:endParaRPr>
          </a:p>
        </p:txBody>
      </p:sp>
      <p:sp>
        <p:nvSpPr>
          <p:cNvPr id="4" name="テキスト ボックス 3"/>
          <p:cNvSpPr txBox="1"/>
          <p:nvPr/>
        </p:nvSpPr>
        <p:spPr>
          <a:xfrm>
            <a:off x="0" y="151611"/>
            <a:ext cx="8621486" cy="338554"/>
          </a:xfrm>
          <a:prstGeom prst="rect">
            <a:avLst/>
          </a:prstGeom>
          <a:noFill/>
        </p:spPr>
        <p:txBody>
          <a:bodyPr wrap="square" rtlCol="0">
            <a:spAutoFit/>
          </a:bodyPr>
          <a:lstStyle/>
          <a:p>
            <a:r>
              <a:rPr lang="ja-JP" altLang="en-US" sz="1600" b="1" dirty="0"/>
              <a:t>（３）投資・財政計画（収支計画）に未反映の取り組みや今後検討予定の取り組みの概要</a:t>
            </a:r>
            <a:endParaRPr lang="en-US" altLang="ja-JP" sz="1600" b="1" dirty="0"/>
          </a:p>
        </p:txBody>
      </p:sp>
      <p:sp>
        <p:nvSpPr>
          <p:cNvPr id="5" name="テキスト ボックス 4"/>
          <p:cNvSpPr txBox="1"/>
          <p:nvPr/>
        </p:nvSpPr>
        <p:spPr>
          <a:xfrm>
            <a:off x="179614" y="502025"/>
            <a:ext cx="12239625" cy="338554"/>
          </a:xfrm>
          <a:prstGeom prst="rect">
            <a:avLst/>
          </a:prstGeom>
          <a:noFill/>
        </p:spPr>
        <p:txBody>
          <a:bodyPr wrap="square" rtlCol="0">
            <a:spAutoFit/>
          </a:bodyPr>
          <a:lstStyle/>
          <a:p>
            <a:r>
              <a:rPr lang="ja-JP" altLang="en-US" sz="1600" b="1" dirty="0">
                <a:solidFill>
                  <a:schemeClr val="accent1">
                    <a:lumMod val="50000"/>
                  </a:schemeClr>
                </a:solidFill>
              </a:rPr>
              <a:t>①　今後の投資についての考え方</a:t>
            </a:r>
          </a:p>
        </p:txBody>
      </p:sp>
      <p:sp>
        <p:nvSpPr>
          <p:cNvPr id="6" name="テキスト ボックス 5"/>
          <p:cNvSpPr txBox="1"/>
          <p:nvPr/>
        </p:nvSpPr>
        <p:spPr>
          <a:xfrm>
            <a:off x="522514" y="840579"/>
            <a:ext cx="11560629" cy="6832640"/>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○投資の平準化に関する事項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公営企業の準建設改良費のうち「建設改良費の財源に充てるために起こした地方債の元金償還金」に係る公営企業債（以下「資本費平準化債」という。）を積極的に活用するとともに、投資時期が一時期に集中しないよう投資の平準化に取り組みを進める。</a:t>
            </a:r>
            <a:endParaRPr lang="en-US" altLang="ja-JP" sz="1600" dirty="0"/>
          </a:p>
          <a:p>
            <a:pPr marL="285750" indent="-285750">
              <a:lnSpc>
                <a:spcPct val="150000"/>
              </a:lnSpc>
              <a:spcBef>
                <a:spcPts val="300"/>
              </a:spcBef>
              <a:buFont typeface="Wingdings" panose="05000000000000000000" pitchFamily="2" charset="2"/>
              <a:buChar char="Ø"/>
            </a:pPr>
            <a:endParaRPr lang="en-US" altLang="ja-JP" sz="16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○施設等の統合・縮小・廃止に関する事項</a:t>
            </a:r>
          </a:p>
          <a:p>
            <a:pPr marL="285750" indent="-285750">
              <a:lnSpc>
                <a:spcPct val="150000"/>
              </a:lnSpc>
              <a:spcBef>
                <a:spcPts val="300"/>
              </a:spcBef>
              <a:buFont typeface="Wingdings" panose="05000000000000000000" pitchFamily="2" charset="2"/>
              <a:buChar char="Ø"/>
            </a:pPr>
            <a:r>
              <a:rPr lang="en-US" altLang="ja-JP" sz="1600" dirty="0"/>
              <a:t>2022</a:t>
            </a:r>
            <a:r>
              <a:rPr lang="ja-JP" altLang="en-US" sz="1600" dirty="0"/>
              <a:t>（</a:t>
            </a:r>
            <a:r>
              <a:rPr lang="en-US" altLang="ja-JP" sz="1600" dirty="0"/>
              <a:t>R4</a:t>
            </a:r>
            <a:r>
              <a:rPr lang="ja-JP" altLang="en-US" sz="1600" dirty="0"/>
              <a:t>）年度までに個別課題のある地区（赤字地区）について、需要を見極めた上で、一部供用を廃止するなど、港湾施設の稼働率向上に向けた取り組みを進める。</a:t>
            </a:r>
            <a:endParaRPr lang="en-US" altLang="ja-JP" sz="1600" dirty="0"/>
          </a:p>
          <a:p>
            <a:pPr marL="285750" indent="-285750">
              <a:lnSpc>
                <a:spcPct val="150000"/>
              </a:lnSpc>
              <a:spcBef>
                <a:spcPts val="300"/>
              </a:spcBef>
              <a:buFont typeface="Wingdings" panose="05000000000000000000" pitchFamily="2" charset="2"/>
              <a:buChar char="Ø"/>
            </a:pPr>
            <a:endParaRPr lang="en-US" altLang="ja-JP" sz="16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○防災・安全対策に関する事項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大規模な台風や地震などが起こる可能性があることを踏まえ、災害に強い港湾施設の整備に向けた取り組みを進める。</a:t>
            </a:r>
            <a:endParaRPr lang="en-US" altLang="ja-JP" sz="1600" dirty="0"/>
          </a:p>
          <a:p>
            <a:pPr>
              <a:lnSpc>
                <a:spcPct val="150000"/>
              </a:lnSpc>
              <a:spcBef>
                <a:spcPts val="300"/>
              </a:spcBef>
            </a:pPr>
            <a:endParaRPr lang="ja-JP" altLang="en-US" sz="16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○民間の活力の活用に関する事項（</a:t>
            </a:r>
            <a:r>
              <a:rPr lang="en-US" altLang="ja-JP" sz="1600" b="1" dirty="0">
                <a:solidFill>
                  <a:schemeClr val="accent1">
                    <a:lumMod val="50000"/>
                  </a:schemeClr>
                </a:solidFill>
              </a:rPr>
              <a:t>PPP</a:t>
            </a:r>
            <a:r>
              <a:rPr lang="ja-JP" altLang="en-US" sz="1600" b="1" dirty="0">
                <a:solidFill>
                  <a:schemeClr val="accent1">
                    <a:lumMod val="50000"/>
                  </a:schemeClr>
                </a:solidFill>
              </a:rPr>
              <a:t>・</a:t>
            </a:r>
            <a:r>
              <a:rPr lang="en-US" altLang="ja-JP" sz="1600" b="1" dirty="0">
                <a:solidFill>
                  <a:schemeClr val="accent1">
                    <a:lumMod val="50000"/>
                  </a:schemeClr>
                </a:solidFill>
              </a:rPr>
              <a:t>PFI</a:t>
            </a:r>
            <a:r>
              <a:rPr lang="ja-JP" altLang="en-US" sz="1600" b="1" dirty="0">
                <a:solidFill>
                  <a:schemeClr val="accent1">
                    <a:lumMod val="50000"/>
                  </a:schemeClr>
                </a:solidFill>
              </a:rPr>
              <a:t>など）</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今後、上屋を更新投資するにあたっては、次のルールを基本とする。</a:t>
            </a:r>
          </a:p>
          <a:p>
            <a:pPr marL="285750" indent="-285750">
              <a:lnSpc>
                <a:spcPct val="150000"/>
              </a:lnSpc>
              <a:spcBef>
                <a:spcPts val="300"/>
              </a:spcBef>
              <a:buFont typeface="Wingdings" panose="05000000000000000000" pitchFamily="2" charset="2"/>
              <a:buChar char="Ø"/>
            </a:pPr>
            <a:r>
              <a:rPr lang="ja-JP" altLang="en-US" sz="1600" dirty="0"/>
              <a:t>「上屋とその周辺の用地が一定規模あり、一体的な開発が可能であるもの」は民間活力の導入を積極的に検討する。</a:t>
            </a:r>
          </a:p>
          <a:p>
            <a:pPr marL="285750" indent="-285750">
              <a:lnSpc>
                <a:spcPct val="150000"/>
              </a:lnSpc>
              <a:spcBef>
                <a:spcPts val="300"/>
              </a:spcBef>
              <a:buFont typeface="Wingdings" panose="05000000000000000000" pitchFamily="2" charset="2"/>
              <a:buChar char="Ø"/>
            </a:pPr>
            <a:r>
              <a:rPr lang="ja-JP" altLang="en-US" sz="1600" dirty="0"/>
              <a:t>「上記以外のもの」は「投資計画」を見直し、公共での更新投資を行う。ただし、「大阪市</a:t>
            </a:r>
            <a:r>
              <a:rPr lang="en-US" altLang="ja-JP" sz="1600" dirty="0"/>
              <a:t>PPP/PFI</a:t>
            </a:r>
            <a:r>
              <a:rPr lang="ja-JP" altLang="en-US" sz="1600" dirty="0"/>
              <a:t>手法導入優先的検討規程」による手続きに留意する。</a:t>
            </a:r>
          </a:p>
        </p:txBody>
      </p:sp>
    </p:spTree>
    <p:extLst>
      <p:ext uri="{BB962C8B-B14F-4D97-AF65-F5344CB8AC3E}">
        <p14:creationId xmlns:p14="http://schemas.microsoft.com/office/powerpoint/2010/main" val="2916170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12</a:t>
            </a:fld>
            <a:endParaRPr kumimoji="1" lang="ja-JP" altLang="en-US" sz="1200" dirty="0">
              <a:solidFill>
                <a:schemeClr val="tx1"/>
              </a:solidFill>
            </a:endParaRPr>
          </a:p>
        </p:txBody>
      </p:sp>
      <p:sp>
        <p:nvSpPr>
          <p:cNvPr id="5" name="テキスト ボックス 4"/>
          <p:cNvSpPr txBox="1"/>
          <p:nvPr/>
        </p:nvSpPr>
        <p:spPr>
          <a:xfrm>
            <a:off x="195942" y="142797"/>
            <a:ext cx="12239625" cy="338554"/>
          </a:xfrm>
          <a:prstGeom prst="rect">
            <a:avLst/>
          </a:prstGeom>
          <a:noFill/>
        </p:spPr>
        <p:txBody>
          <a:bodyPr wrap="square" rtlCol="0">
            <a:spAutoFit/>
          </a:bodyPr>
          <a:lstStyle/>
          <a:p>
            <a:r>
              <a:rPr lang="ja-JP" altLang="en-US" sz="1600" b="1" dirty="0">
                <a:solidFill>
                  <a:schemeClr val="accent1">
                    <a:lumMod val="50000"/>
                  </a:schemeClr>
                </a:solidFill>
              </a:rPr>
              <a:t>②　今後の財源についての考え方・検討状況</a:t>
            </a:r>
          </a:p>
        </p:txBody>
      </p:sp>
      <p:sp>
        <p:nvSpPr>
          <p:cNvPr id="6" name="テキスト ボックス 5"/>
          <p:cNvSpPr txBox="1"/>
          <p:nvPr/>
        </p:nvSpPr>
        <p:spPr>
          <a:xfrm>
            <a:off x="538842" y="481351"/>
            <a:ext cx="11560629" cy="6017032"/>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○使用料形態及び取扱貨物量に関する事項</a:t>
            </a:r>
          </a:p>
          <a:p>
            <a:pPr marL="285750" indent="-285750">
              <a:lnSpc>
                <a:spcPct val="150000"/>
              </a:lnSpc>
              <a:spcBef>
                <a:spcPts val="300"/>
              </a:spcBef>
              <a:buFont typeface="Wingdings" panose="05000000000000000000" pitchFamily="2" charset="2"/>
              <a:buChar char="Ø"/>
            </a:pPr>
            <a:r>
              <a:rPr lang="ja-JP" altLang="en-US" sz="1600" dirty="0"/>
              <a:t>競争力のある使用料体系への見直し（使用料全体の見直し、新たな等級の設置）</a:t>
            </a:r>
          </a:p>
          <a:p>
            <a:pPr marL="855158" lvl="1" indent="-285750">
              <a:lnSpc>
                <a:spcPct val="150000"/>
              </a:lnSpc>
              <a:spcBef>
                <a:spcPts val="300"/>
              </a:spcBef>
              <a:buFont typeface="Arial" panose="020B0604020202020204" pitchFamily="34" charset="0"/>
              <a:buChar char="•"/>
            </a:pPr>
            <a:r>
              <a:rPr lang="ja-JP" altLang="en-US" sz="1600" dirty="0"/>
              <a:t>現行の使用料を全体的に軽減すること、あるいは現行の使用料の等級に下限の等級を追加するなどにより、「ユーザー視点での競争力のある使用料」とする。</a:t>
            </a:r>
            <a:endParaRPr lang="en-US" altLang="ja-JP" sz="1600" dirty="0"/>
          </a:p>
          <a:p>
            <a:pPr lvl="1">
              <a:lnSpc>
                <a:spcPct val="150000"/>
              </a:lnSpc>
              <a:spcBef>
                <a:spcPts val="300"/>
              </a:spcBef>
            </a:pPr>
            <a:r>
              <a:rPr lang="en-US" altLang="ja-JP" sz="1600" dirty="0"/>
              <a:t>※</a:t>
            </a:r>
            <a:r>
              <a:rPr lang="ja-JP" altLang="en-US" sz="1600" dirty="0"/>
              <a:t>うち、「新たな等級の設置」については、</a:t>
            </a:r>
            <a:r>
              <a:rPr lang="en-US" altLang="ja-JP" sz="1600" dirty="0"/>
              <a:t>2020</a:t>
            </a:r>
            <a:r>
              <a:rPr lang="ja-JP" altLang="en-US" sz="1600" dirty="0"/>
              <a:t>（</a:t>
            </a:r>
            <a:r>
              <a:rPr lang="en-US" altLang="ja-JP" sz="1600" dirty="0"/>
              <a:t>R2</a:t>
            </a:r>
            <a:r>
              <a:rPr lang="ja-JP" altLang="en-US" sz="1600" dirty="0"/>
              <a:t>）年度から実施</a:t>
            </a:r>
          </a:p>
          <a:p>
            <a:pPr marL="285750" indent="-285750">
              <a:lnSpc>
                <a:spcPct val="150000"/>
              </a:lnSpc>
              <a:spcBef>
                <a:spcPts val="300"/>
              </a:spcBef>
              <a:buFont typeface="Wingdings" panose="05000000000000000000" pitchFamily="2" charset="2"/>
              <a:buChar char="Ø"/>
            </a:pPr>
            <a:r>
              <a:rPr lang="ja-JP" altLang="en-US" sz="1600" dirty="0"/>
              <a:t>取扱貨物量が増加し所管施設の稼働率向上につながるインセンティブの実施</a:t>
            </a:r>
          </a:p>
          <a:p>
            <a:pPr marL="855158" lvl="1" indent="-285750">
              <a:lnSpc>
                <a:spcPct val="150000"/>
              </a:lnSpc>
              <a:spcBef>
                <a:spcPts val="300"/>
              </a:spcBef>
              <a:buFont typeface="Arial" panose="020B0604020202020204" pitchFamily="34" charset="0"/>
              <a:buChar char="•"/>
            </a:pPr>
            <a:r>
              <a:rPr lang="ja-JP" altLang="en-US" sz="1600" dirty="0"/>
              <a:t>所管施設の利用促進（使用開始）につながるような「新たな使用料制度」や「取扱貨物量増加に対するインセンティブ（集貨に関する支援）」などを検討する。</a:t>
            </a:r>
          </a:p>
          <a:p>
            <a:pPr marL="285750" indent="-285750">
              <a:lnSpc>
                <a:spcPct val="150000"/>
              </a:lnSpc>
              <a:spcBef>
                <a:spcPts val="300"/>
              </a:spcBef>
              <a:buFont typeface="Wingdings" panose="05000000000000000000" pitchFamily="2" charset="2"/>
              <a:buChar char="Ø"/>
            </a:pPr>
            <a:r>
              <a:rPr lang="ja-JP" altLang="en-US" sz="1600" dirty="0"/>
              <a:t>大阪港内での物流の効率化につながるインセンティブの実施</a:t>
            </a:r>
          </a:p>
          <a:p>
            <a:pPr marL="855158" lvl="1" indent="-285750">
              <a:lnSpc>
                <a:spcPct val="150000"/>
              </a:lnSpc>
              <a:spcBef>
                <a:spcPts val="300"/>
              </a:spcBef>
              <a:buFont typeface="Arial" panose="020B0604020202020204" pitchFamily="34" charset="0"/>
              <a:buChar char="•"/>
            </a:pPr>
            <a:r>
              <a:rPr lang="ja-JP" altLang="en-US" sz="1600" dirty="0"/>
              <a:t>大阪港内における渋滞の緩和など、物流の効率化に資するユーザーの取り組みに対して、使用料の軽減や事業への支援などを検討する。</a:t>
            </a:r>
          </a:p>
          <a:p>
            <a:pPr>
              <a:lnSpc>
                <a:spcPct val="150000"/>
              </a:lnSpc>
              <a:spcBef>
                <a:spcPts val="300"/>
              </a:spcBef>
            </a:pPr>
            <a:r>
              <a:rPr lang="ja-JP" altLang="en-US" sz="1600" b="1" dirty="0">
                <a:solidFill>
                  <a:schemeClr val="accent1">
                    <a:lumMod val="50000"/>
                  </a:schemeClr>
                </a:solidFill>
              </a:rPr>
              <a:t>○船舶乗降旅客数に関する事項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既存のインセンティブの利用促進に加え、外航フェリー貨物に対するインセンティブを検討する。</a:t>
            </a:r>
            <a:endParaRPr lang="en-US" altLang="ja-JP" sz="1600" dirty="0"/>
          </a:p>
          <a:p>
            <a:pPr marL="285750" indent="-285750">
              <a:lnSpc>
                <a:spcPct val="150000"/>
              </a:lnSpc>
              <a:spcBef>
                <a:spcPts val="300"/>
              </a:spcBef>
              <a:buFont typeface="Wingdings" panose="05000000000000000000" pitchFamily="2" charset="2"/>
              <a:buChar char="Ø"/>
            </a:pPr>
            <a:r>
              <a:rPr lang="ja-JP" altLang="en-US" sz="1600" dirty="0"/>
              <a:t>戦略的な誘致活動や、</a:t>
            </a:r>
            <a:r>
              <a:rPr lang="en-US" altLang="ja-JP" sz="1600" dirty="0"/>
              <a:t>PFI</a:t>
            </a:r>
            <a:r>
              <a:rPr lang="ja-JP" altLang="en-US" sz="1600" dirty="0"/>
              <a:t>手法による利便性の高い天保山客船ターミナルの整備、新たな観光ツアー先の開拓などにより、クルーズ客船を誘致する。（一般会計で実施）</a:t>
            </a:r>
            <a:endParaRPr lang="en-US" altLang="ja-JP" sz="1600" dirty="0"/>
          </a:p>
        </p:txBody>
      </p:sp>
      <p:sp>
        <p:nvSpPr>
          <p:cNvPr id="7" name="テキスト ボックス 6"/>
          <p:cNvSpPr txBox="1"/>
          <p:nvPr/>
        </p:nvSpPr>
        <p:spPr>
          <a:xfrm>
            <a:off x="195942" y="6541545"/>
            <a:ext cx="12239625" cy="338554"/>
          </a:xfrm>
          <a:prstGeom prst="rect">
            <a:avLst/>
          </a:prstGeom>
          <a:noFill/>
        </p:spPr>
        <p:txBody>
          <a:bodyPr wrap="square" rtlCol="0">
            <a:spAutoFit/>
          </a:bodyPr>
          <a:lstStyle/>
          <a:p>
            <a:r>
              <a:rPr lang="ja-JP" altLang="en-US" sz="1600" b="1" dirty="0">
                <a:solidFill>
                  <a:schemeClr val="accent1">
                    <a:lumMod val="50000"/>
                  </a:schemeClr>
                </a:solidFill>
              </a:rPr>
              <a:t>③　投資以外の経費についての考え方・検討状況</a:t>
            </a:r>
            <a:endParaRPr lang="en-US" altLang="ja-JP" sz="1600" b="1" dirty="0">
              <a:solidFill>
                <a:schemeClr val="accent1">
                  <a:lumMod val="50000"/>
                </a:schemeClr>
              </a:solidFill>
            </a:endParaRPr>
          </a:p>
        </p:txBody>
      </p:sp>
      <p:sp>
        <p:nvSpPr>
          <p:cNvPr id="8" name="テキスト ボックス 7"/>
          <p:cNvSpPr txBox="1"/>
          <p:nvPr/>
        </p:nvSpPr>
        <p:spPr>
          <a:xfrm>
            <a:off x="538842" y="6880099"/>
            <a:ext cx="11560629" cy="1277273"/>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○上屋をはじめとした所管施設の補修強化</a:t>
            </a:r>
          </a:p>
          <a:p>
            <a:pPr marL="285750" indent="-285750">
              <a:lnSpc>
                <a:spcPct val="150000"/>
              </a:lnSpc>
              <a:spcBef>
                <a:spcPts val="300"/>
              </a:spcBef>
              <a:buFont typeface="Wingdings" panose="05000000000000000000" pitchFamily="2" charset="2"/>
              <a:buChar char="Ø"/>
            </a:pPr>
            <a:r>
              <a:rPr lang="ja-JP" altLang="en-US" sz="1600" dirty="0"/>
              <a:t>限りある財源を予防保全型の補修に可能な限り充当していくことで、所管施設の延命化及び機能維持に努めていく。</a:t>
            </a:r>
            <a:endParaRPr lang="en-US" altLang="ja-JP" sz="1600" dirty="0"/>
          </a:p>
          <a:p>
            <a:pPr marL="285750" indent="-285750">
              <a:lnSpc>
                <a:spcPct val="150000"/>
              </a:lnSpc>
              <a:spcBef>
                <a:spcPts val="300"/>
              </a:spcBef>
              <a:buFont typeface="Wingdings" panose="05000000000000000000" pitchFamily="2" charset="2"/>
              <a:buChar char="Ø"/>
            </a:pPr>
            <a:r>
              <a:rPr lang="ja-JP" altLang="en-US" sz="1600" dirty="0"/>
              <a:t>今後策定予定の上屋の更新計画を反映していく。</a:t>
            </a:r>
          </a:p>
        </p:txBody>
      </p:sp>
    </p:spTree>
    <p:extLst>
      <p:ext uri="{BB962C8B-B14F-4D97-AF65-F5344CB8AC3E}">
        <p14:creationId xmlns:p14="http://schemas.microsoft.com/office/powerpoint/2010/main" val="3801979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13</a:t>
            </a:fld>
            <a:endParaRPr kumimoji="1" lang="ja-JP" altLang="en-US" sz="1200" dirty="0">
              <a:solidFill>
                <a:schemeClr val="tx1"/>
              </a:solidFill>
            </a:endParaRPr>
          </a:p>
        </p:txBody>
      </p:sp>
      <p:sp>
        <p:nvSpPr>
          <p:cNvPr id="9" name="角丸四角形 8"/>
          <p:cNvSpPr/>
          <p:nvPr/>
        </p:nvSpPr>
        <p:spPr>
          <a:xfrm>
            <a:off x="-1" y="-1"/>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ja-JP" altLang="en-US" sz="2400" b="1" dirty="0">
                <a:solidFill>
                  <a:schemeClr val="bg1"/>
                </a:solidFill>
                <a:latin typeface="+mj-ea"/>
                <a:ea typeface="+mj-ea"/>
              </a:rPr>
              <a:t>４</a:t>
            </a:r>
            <a:r>
              <a:rPr lang="en-US" altLang="ja-JP" sz="2400" b="1" dirty="0">
                <a:solidFill>
                  <a:schemeClr val="bg1"/>
                </a:solidFill>
                <a:latin typeface="+mj-ea"/>
                <a:ea typeface="+mj-ea"/>
              </a:rPr>
              <a:t>.</a:t>
            </a:r>
            <a:r>
              <a:rPr lang="ja-JP" altLang="en-US" sz="2400" b="1" dirty="0">
                <a:solidFill>
                  <a:schemeClr val="bg1"/>
                </a:solidFill>
                <a:latin typeface="+mj-ea"/>
                <a:ea typeface="+mj-ea"/>
              </a:rPr>
              <a:t>長期収支見込みの事後検証、更新等に関する事項</a:t>
            </a:r>
          </a:p>
        </p:txBody>
      </p:sp>
      <p:sp>
        <p:nvSpPr>
          <p:cNvPr id="10" name="テキスト ボックス 9"/>
          <p:cNvSpPr txBox="1"/>
          <p:nvPr/>
        </p:nvSpPr>
        <p:spPr>
          <a:xfrm>
            <a:off x="0" y="946211"/>
            <a:ext cx="11935929" cy="984885"/>
          </a:xfrm>
          <a:prstGeom prst="rect">
            <a:avLst/>
          </a:prstGeom>
          <a:noFill/>
        </p:spPr>
        <p:txBody>
          <a:bodyPr wrap="square" rtlCol="0">
            <a:spAutoFit/>
          </a:bodyPr>
          <a:lstStyle/>
          <a:p>
            <a:pPr>
              <a:spcBef>
                <a:spcPts val="600"/>
              </a:spcBef>
              <a:defRPr/>
            </a:pPr>
            <a:r>
              <a:rPr lang="ja-JP" altLang="en-US" sz="1600" b="1" dirty="0">
                <a:solidFill>
                  <a:schemeClr val="accent1">
                    <a:lumMod val="50000"/>
                  </a:schemeClr>
                </a:solidFill>
                <a:latin typeface="+mj-ea"/>
                <a:ea typeface="+mj-ea"/>
              </a:rPr>
              <a:t>「長期収支見込み」の進捗管理（モニタリング）、見直し（ローリング）について</a:t>
            </a:r>
            <a:endParaRPr lang="zh-TW" altLang="en-US" sz="1600" b="1" dirty="0">
              <a:solidFill>
                <a:schemeClr val="accent1">
                  <a:lumMod val="50000"/>
                </a:schemeClr>
              </a:solidFill>
              <a:latin typeface="+mj-ea"/>
              <a:ea typeface="+mj-ea"/>
            </a:endParaRPr>
          </a:p>
          <a:p>
            <a:pPr>
              <a:spcBef>
                <a:spcPts val="600"/>
              </a:spcBef>
              <a:defRPr/>
            </a:pPr>
            <a:r>
              <a:rPr lang="ja-JP" altLang="en-US" sz="1600" b="1" dirty="0">
                <a:solidFill>
                  <a:schemeClr val="accent1">
                    <a:lumMod val="50000"/>
                  </a:schemeClr>
                </a:solidFill>
                <a:latin typeface="+mj-ea"/>
                <a:ea typeface="+mj-ea"/>
              </a:rPr>
              <a:t>　　</a:t>
            </a:r>
            <a:r>
              <a:rPr lang="ja-JP" altLang="en-US" sz="1600" b="1" dirty="0">
                <a:latin typeface="+mj-ea"/>
                <a:ea typeface="+mj-ea"/>
              </a:rPr>
              <a:t> </a:t>
            </a:r>
            <a:r>
              <a:rPr lang="ja-JP" altLang="en-US" sz="1600" dirty="0">
                <a:latin typeface="+mj-ea"/>
                <a:ea typeface="+mj-ea"/>
              </a:rPr>
              <a:t>⇒予算や決算を考慮したうえで今後の経済情勢や新たな収支内容を反映し、長期収支見込みを更新するとともに、事業内容</a:t>
            </a:r>
            <a:endParaRPr lang="en-US" altLang="ja-JP" sz="1600" dirty="0">
              <a:latin typeface="+mj-ea"/>
              <a:ea typeface="+mj-ea"/>
            </a:endParaRPr>
          </a:p>
          <a:p>
            <a:pPr>
              <a:spcBef>
                <a:spcPts val="600"/>
              </a:spcBef>
              <a:defRPr/>
            </a:pPr>
            <a:r>
              <a:rPr lang="ja-JP" altLang="en-US" sz="1600" dirty="0">
                <a:latin typeface="+mj-ea"/>
                <a:ea typeface="+mj-ea"/>
              </a:rPr>
              <a:t>　　　の精査や実施などの経営判断に活用していく。</a:t>
            </a:r>
          </a:p>
        </p:txBody>
      </p:sp>
    </p:spTree>
    <p:extLst>
      <p:ext uri="{BB962C8B-B14F-4D97-AF65-F5344CB8AC3E}">
        <p14:creationId xmlns:p14="http://schemas.microsoft.com/office/powerpoint/2010/main" val="2100204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3578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68068"/>
            <a:ext cx="12239625" cy="1664147"/>
          </a:xfrm>
        </p:spPr>
        <p:txBody>
          <a:bodyPr/>
          <a:lstStyle/>
          <a:p>
            <a:pPr algn="ctr"/>
            <a:r>
              <a:rPr kumimoji="1" lang="ja-JP" altLang="en-US" dirty="0">
                <a:solidFill>
                  <a:schemeClr val="tx1"/>
                </a:solidFill>
              </a:rPr>
              <a:t>目　　次</a:t>
            </a:r>
          </a:p>
        </p:txBody>
      </p:sp>
      <p:sp>
        <p:nvSpPr>
          <p:cNvPr id="3" name="コンテンツ プレースホルダー 2"/>
          <p:cNvSpPr>
            <a:spLocks noGrp="1"/>
          </p:cNvSpPr>
          <p:nvPr>
            <p:ph idx="1"/>
          </p:nvPr>
        </p:nvSpPr>
        <p:spPr>
          <a:xfrm>
            <a:off x="815975" y="2432215"/>
            <a:ext cx="8496680" cy="4889595"/>
          </a:xfrm>
        </p:spPr>
        <p:txBody>
          <a:bodyPr/>
          <a:lstStyle/>
          <a:p>
            <a:pPr marL="0" indent="0">
              <a:buNone/>
            </a:pPr>
            <a:r>
              <a:rPr kumimoji="1" lang="ja-JP" altLang="en-US" dirty="0"/>
              <a:t>１．事業の概要</a:t>
            </a:r>
            <a:endParaRPr kumimoji="1" lang="en-US" altLang="ja-JP" dirty="0"/>
          </a:p>
          <a:p>
            <a:pPr marL="0" indent="0">
              <a:buNone/>
            </a:pPr>
            <a:endParaRPr lang="en-US" altLang="ja-JP" dirty="0"/>
          </a:p>
          <a:p>
            <a:pPr marL="0" indent="0">
              <a:buNone/>
            </a:pPr>
            <a:r>
              <a:rPr kumimoji="1" lang="ja-JP" altLang="en-US" dirty="0"/>
              <a:t>２．経営の基本方針</a:t>
            </a:r>
            <a:endParaRPr kumimoji="1" lang="en-US" altLang="ja-JP" dirty="0"/>
          </a:p>
          <a:p>
            <a:pPr marL="0" indent="0">
              <a:buNone/>
            </a:pPr>
            <a:endParaRPr lang="en-US" altLang="ja-JP" dirty="0"/>
          </a:p>
          <a:p>
            <a:pPr marL="0" indent="0">
              <a:buNone/>
            </a:pPr>
            <a:r>
              <a:rPr kumimoji="1" lang="ja-JP" altLang="en-US" dirty="0"/>
              <a:t>３．投資・財政計画（収支計画）</a:t>
            </a:r>
            <a:endParaRPr kumimoji="1" lang="en-US" altLang="ja-JP" dirty="0"/>
          </a:p>
          <a:p>
            <a:pPr marL="0" indent="0">
              <a:buNone/>
            </a:pPr>
            <a:endParaRPr lang="en-US" altLang="ja-JP" dirty="0"/>
          </a:p>
          <a:p>
            <a:pPr marL="0" indent="0">
              <a:buNone/>
            </a:pPr>
            <a:r>
              <a:rPr kumimoji="1" lang="ja-JP" altLang="en-US" dirty="0"/>
              <a:t>４．長期収支見込みの事後検証、更新等に関する事項</a:t>
            </a:r>
          </a:p>
        </p:txBody>
      </p:sp>
      <p:sp>
        <p:nvSpPr>
          <p:cNvPr id="5" name="コンテンツ プレースホルダー 2"/>
          <p:cNvSpPr txBox="1">
            <a:spLocks/>
          </p:cNvSpPr>
          <p:nvPr/>
        </p:nvSpPr>
        <p:spPr>
          <a:xfrm>
            <a:off x="10128630" y="2432214"/>
            <a:ext cx="962157" cy="4889595"/>
          </a:xfrm>
          <a:prstGeom prst="rect">
            <a:avLst/>
          </a:prstGeom>
        </p:spPr>
        <p:txBody>
          <a:bodyPr vert="horz" lIns="91440" tIns="45720" rIns="91440" bIns="45720" rtlCol="0">
            <a:normAutofit/>
          </a:bodyPr>
          <a:lst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a:lstStyle>
          <a:p>
            <a:pPr marL="0" indent="0" algn="r">
              <a:buFont typeface="Wingdings 3" charset="2"/>
              <a:buNone/>
            </a:pPr>
            <a:r>
              <a:rPr lang="en-US" altLang="ja-JP" dirty="0">
                <a:latin typeface="+mn-ea"/>
              </a:rPr>
              <a:t>2</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5</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7</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13</a:t>
            </a:r>
          </a:p>
        </p:txBody>
      </p:sp>
      <p:sp>
        <p:nvSpPr>
          <p:cNvPr id="6" name="スライド番号プレースホルダー 16"/>
          <p:cNvSpPr>
            <a:spLocks noGrp="1"/>
          </p:cNvSpPr>
          <p:nvPr>
            <p:ph type="sldNum" sz="quarter" idx="12"/>
          </p:nvPr>
        </p:nvSpPr>
        <p:spPr>
          <a:xfrm>
            <a:off x="11553436" y="8396396"/>
            <a:ext cx="686188" cy="244367"/>
          </a:xfrm>
        </p:spPr>
        <p:txBody>
          <a:bodyPr/>
          <a:lstStyle/>
          <a:p>
            <a:r>
              <a:rPr lang="en-US" altLang="ja-JP" sz="1200" dirty="0">
                <a:solidFill>
                  <a:schemeClr val="tx1"/>
                </a:solidFill>
              </a:rPr>
              <a:t>1</a:t>
            </a:r>
            <a:endParaRPr kumimoji="1" lang="ja-JP" altLang="en-US" sz="1200" dirty="0">
              <a:solidFill>
                <a:schemeClr val="tx1"/>
              </a:solidFill>
            </a:endParaRPr>
          </a:p>
        </p:txBody>
      </p:sp>
    </p:spTree>
    <p:extLst>
      <p:ext uri="{BB962C8B-B14F-4D97-AF65-F5344CB8AC3E}">
        <p14:creationId xmlns:p14="http://schemas.microsoft.com/office/powerpoint/2010/main" val="1600879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角丸四角形 5"/>
          <p:cNvSpPr/>
          <p:nvPr/>
        </p:nvSpPr>
        <p:spPr>
          <a:xfrm>
            <a:off x="-1" y="-1"/>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en-US" altLang="ja-JP" sz="2400" b="1" dirty="0">
                <a:solidFill>
                  <a:schemeClr val="bg1"/>
                </a:solidFill>
                <a:latin typeface="+mj-ea"/>
                <a:ea typeface="+mj-ea"/>
              </a:rPr>
              <a:t>1. </a:t>
            </a:r>
            <a:r>
              <a:rPr lang="ja-JP" altLang="en-US" sz="2400" b="1" dirty="0">
                <a:solidFill>
                  <a:schemeClr val="bg1"/>
                </a:solidFill>
                <a:latin typeface="+mj-ea"/>
                <a:ea typeface="+mj-ea"/>
              </a:rPr>
              <a:t>事業の概要</a:t>
            </a:r>
          </a:p>
        </p:txBody>
      </p:sp>
      <p:sp>
        <p:nvSpPr>
          <p:cNvPr id="7" name="テキスト ボックス 6"/>
          <p:cNvSpPr txBox="1"/>
          <p:nvPr/>
        </p:nvSpPr>
        <p:spPr>
          <a:xfrm>
            <a:off x="308429" y="944667"/>
            <a:ext cx="11050814" cy="3539430"/>
          </a:xfrm>
          <a:prstGeom prst="rect">
            <a:avLst/>
          </a:prstGeom>
          <a:noFill/>
        </p:spPr>
        <p:txBody>
          <a:bodyPr wrap="square" rtlCol="0">
            <a:spAutoFit/>
          </a:bodyPr>
          <a:lstStyle/>
          <a:p>
            <a:r>
              <a:rPr lang="ja-JP" altLang="en-US" sz="1600" b="1" dirty="0">
                <a:solidFill>
                  <a:schemeClr val="accent1">
                    <a:lumMod val="50000"/>
                  </a:schemeClr>
                </a:solidFill>
              </a:rPr>
              <a:t>○　地方公営企業法の適用（全部適用・一部適用）非適の区分</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dirty="0">
                <a:latin typeface="+mn-ea"/>
              </a:rPr>
              <a:t>財務規定のみ適用（</a:t>
            </a:r>
            <a:r>
              <a:rPr lang="en-US" altLang="ja-JP" sz="1600" dirty="0">
                <a:latin typeface="+mn-ea"/>
              </a:rPr>
              <a:t>1964</a:t>
            </a:r>
            <a:r>
              <a:rPr lang="ja-JP" altLang="en-US" sz="1600" dirty="0">
                <a:latin typeface="+mn-ea"/>
              </a:rPr>
              <a:t>（</a:t>
            </a:r>
            <a:r>
              <a:rPr lang="en-US" altLang="ja-JP" sz="1600" dirty="0">
                <a:latin typeface="+mn-ea"/>
              </a:rPr>
              <a:t>S39</a:t>
            </a:r>
            <a:r>
              <a:rPr lang="ja-JP" altLang="en-US" sz="1600" dirty="0">
                <a:latin typeface="+mn-ea"/>
              </a:rPr>
              <a:t>）年</a:t>
            </a:r>
            <a:r>
              <a:rPr lang="en-US" altLang="ja-JP" sz="1600" dirty="0">
                <a:latin typeface="+mn-ea"/>
              </a:rPr>
              <a:t>4</a:t>
            </a:r>
            <a:r>
              <a:rPr lang="ja-JP" altLang="en-US" sz="1600" dirty="0">
                <a:latin typeface="+mn-ea"/>
              </a:rPr>
              <a:t>月</a:t>
            </a:r>
            <a:r>
              <a:rPr lang="en-US" altLang="ja-JP" sz="1600" dirty="0">
                <a:latin typeface="+mn-ea"/>
              </a:rPr>
              <a:t>1</a:t>
            </a:r>
            <a:r>
              <a:rPr lang="ja-JP" altLang="en-US" sz="1600" dirty="0">
                <a:latin typeface="+mn-ea"/>
              </a:rPr>
              <a:t>日適用開始）</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事業開始年度</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en-US" altLang="ja-JP" sz="1600" dirty="0">
                <a:latin typeface="+mn-ea"/>
              </a:rPr>
              <a:t>1961</a:t>
            </a:r>
            <a:r>
              <a:rPr lang="ja-JP" altLang="en-US" sz="1600" dirty="0">
                <a:latin typeface="+mn-ea"/>
              </a:rPr>
              <a:t>（</a:t>
            </a:r>
            <a:r>
              <a:rPr lang="en-US" altLang="ja-JP" sz="1600" dirty="0">
                <a:latin typeface="+mn-ea"/>
              </a:rPr>
              <a:t>S36</a:t>
            </a:r>
            <a:r>
              <a:rPr lang="ja-JP" altLang="en-US" sz="1600" dirty="0">
                <a:latin typeface="+mn-ea"/>
              </a:rPr>
              <a:t>）年</a:t>
            </a:r>
            <a:r>
              <a:rPr lang="en-US" altLang="ja-JP" sz="1600" dirty="0">
                <a:latin typeface="+mn-ea"/>
              </a:rPr>
              <a:t>8</a:t>
            </a:r>
            <a:r>
              <a:rPr lang="ja-JP" altLang="en-US" sz="1600" dirty="0">
                <a:latin typeface="+mn-ea"/>
              </a:rPr>
              <a:t>月</a:t>
            </a:r>
            <a:r>
              <a:rPr lang="en-US" altLang="ja-JP" sz="1600" dirty="0">
                <a:latin typeface="+mn-ea"/>
              </a:rPr>
              <a:t>8</a:t>
            </a:r>
            <a:r>
              <a:rPr lang="ja-JP" altLang="en-US" sz="1600" dirty="0">
                <a:latin typeface="+mn-ea"/>
              </a:rPr>
              <a:t>日</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職員数</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en-US" altLang="ja-JP" sz="1600" dirty="0">
                <a:latin typeface="+mn-ea"/>
              </a:rPr>
              <a:t>27</a:t>
            </a:r>
            <a:r>
              <a:rPr lang="ja-JP" altLang="en-US" sz="1600" dirty="0">
                <a:latin typeface="+mn-ea"/>
              </a:rPr>
              <a:t>人（港営事業会計全体 </a:t>
            </a:r>
            <a:r>
              <a:rPr lang="en-US" altLang="ja-JP" sz="1600" dirty="0">
                <a:latin typeface="+mn-ea"/>
              </a:rPr>
              <a:t>90</a:t>
            </a:r>
            <a:r>
              <a:rPr lang="ja-JP" altLang="en-US" sz="1600" dirty="0">
                <a:latin typeface="+mn-ea"/>
              </a:rPr>
              <a:t>人）</a:t>
            </a:r>
            <a:endParaRPr lang="en-US" altLang="ja-JP" sz="1600" dirty="0">
              <a:latin typeface="+mn-ea"/>
            </a:endParaRPr>
          </a:p>
          <a:p>
            <a:r>
              <a:rPr lang="ja-JP" altLang="en-US" sz="1600" dirty="0">
                <a:latin typeface="+mn-ea"/>
              </a:rPr>
              <a:t>　   </a:t>
            </a:r>
            <a:r>
              <a:rPr lang="en-US" altLang="ja-JP" sz="1600" dirty="0">
                <a:latin typeface="+mn-ea"/>
              </a:rPr>
              <a:t>※2021</a:t>
            </a:r>
            <a:r>
              <a:rPr lang="ja-JP" altLang="en-US" sz="1600" dirty="0">
                <a:latin typeface="+mn-ea"/>
              </a:rPr>
              <a:t>（</a:t>
            </a:r>
            <a:r>
              <a:rPr lang="en-US" altLang="ja-JP" sz="1600" dirty="0">
                <a:latin typeface="+mn-ea"/>
              </a:rPr>
              <a:t>R3</a:t>
            </a:r>
            <a:r>
              <a:rPr lang="ja-JP" altLang="en-US" sz="1600" dirty="0">
                <a:latin typeface="+mn-ea"/>
              </a:rPr>
              <a:t>）年</a:t>
            </a:r>
            <a:r>
              <a:rPr lang="en-US" altLang="ja-JP" sz="1600" dirty="0">
                <a:latin typeface="+mn-ea"/>
              </a:rPr>
              <a:t>3</a:t>
            </a:r>
            <a:r>
              <a:rPr lang="ja-JP" altLang="en-US" sz="1600" dirty="0">
                <a:latin typeface="+mn-ea"/>
              </a:rPr>
              <a:t>月</a:t>
            </a:r>
            <a:r>
              <a:rPr lang="en-US" altLang="ja-JP" sz="1600" dirty="0">
                <a:latin typeface="+mn-ea"/>
              </a:rPr>
              <a:t>31</a:t>
            </a:r>
            <a:r>
              <a:rPr lang="ja-JP" altLang="en-US" sz="1600" dirty="0">
                <a:latin typeface="+mn-ea"/>
              </a:rPr>
              <a:t>日時点</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港湾区分（港湾法）</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dirty="0"/>
              <a:t>国際戦略港湾</a:t>
            </a:r>
            <a:endParaRPr lang="en-US" altLang="ja-JP" sz="1600" dirty="0"/>
          </a:p>
          <a:p>
            <a:endParaRPr lang="en-US" altLang="ja-JP" sz="1600" dirty="0"/>
          </a:p>
          <a:p>
            <a:r>
              <a:rPr lang="ja-JP" altLang="en-US" sz="1600" b="1" dirty="0">
                <a:solidFill>
                  <a:schemeClr val="accent1">
                    <a:lumMod val="50000"/>
                  </a:schemeClr>
                </a:solidFill>
              </a:rPr>
              <a:t>○　大阪港の港勢概要（暦年ベース）</a:t>
            </a:r>
            <a:endParaRPr lang="en-US" altLang="ja-JP" sz="1600" b="1" dirty="0">
              <a:solidFill>
                <a:schemeClr val="accent1">
                  <a:lumMod val="50000"/>
                </a:schemeClr>
              </a:solidFill>
            </a:endParaRPr>
          </a:p>
        </p:txBody>
      </p:sp>
      <p:sp>
        <p:nvSpPr>
          <p:cNvPr id="17" name="スライド番号プレースホルダー 16"/>
          <p:cNvSpPr>
            <a:spLocks noGrp="1"/>
          </p:cNvSpPr>
          <p:nvPr>
            <p:ph type="sldNum" sz="quarter" idx="12"/>
          </p:nvPr>
        </p:nvSpPr>
        <p:spPr>
          <a:xfrm>
            <a:off x="11553436" y="8396396"/>
            <a:ext cx="686188" cy="244367"/>
          </a:xfrm>
        </p:spPr>
        <p:txBody>
          <a:bodyPr/>
          <a:lstStyle/>
          <a:p>
            <a:fld id="{5AA38D38-D8EA-493B-AEC0-0967396FF8DD}" type="slidenum">
              <a:rPr kumimoji="1" lang="ja-JP" altLang="en-US" sz="1200" smtClean="0">
                <a:solidFill>
                  <a:schemeClr val="tx1"/>
                </a:solidFill>
              </a:rPr>
              <a:t>2</a:t>
            </a:fld>
            <a:endParaRPr kumimoji="1" lang="ja-JP" altLang="en-US" sz="1200" dirty="0">
              <a:solidFill>
                <a:schemeClr val="tx1"/>
              </a:solidFill>
            </a:endParaRPr>
          </a:p>
        </p:txBody>
      </p:sp>
      <p:sp>
        <p:nvSpPr>
          <p:cNvPr id="9" name="テキスト ボックス 8"/>
          <p:cNvSpPr txBox="1"/>
          <p:nvPr/>
        </p:nvSpPr>
        <p:spPr>
          <a:xfrm>
            <a:off x="0" y="646994"/>
            <a:ext cx="2095500" cy="338554"/>
          </a:xfrm>
          <a:prstGeom prst="rect">
            <a:avLst/>
          </a:prstGeom>
          <a:noFill/>
        </p:spPr>
        <p:txBody>
          <a:bodyPr wrap="square" rtlCol="0">
            <a:spAutoFit/>
          </a:bodyPr>
          <a:lstStyle/>
          <a:p>
            <a:r>
              <a:rPr lang="ja-JP" altLang="en-US" sz="1600" b="1" dirty="0"/>
              <a:t>（１）事業形態等</a:t>
            </a:r>
            <a:endParaRPr lang="en-US" altLang="ja-JP" sz="1600" b="1" dirty="0"/>
          </a:p>
        </p:txBody>
      </p:sp>
      <p:graphicFrame>
        <p:nvGraphicFramePr>
          <p:cNvPr id="13" name="グラフ 12"/>
          <p:cNvGraphicFramePr/>
          <p:nvPr>
            <p:extLst>
              <p:ext uri="{D42A27DB-BD31-4B8C-83A1-F6EECF244321}">
                <p14:modId xmlns:p14="http://schemas.microsoft.com/office/powerpoint/2010/main" val="1706483918"/>
              </p:ext>
            </p:extLst>
          </p:nvPr>
        </p:nvGraphicFramePr>
        <p:xfrm>
          <a:off x="343089" y="4342124"/>
          <a:ext cx="3634921" cy="19512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p:nvPr>
            <p:extLst>
              <p:ext uri="{D42A27DB-BD31-4B8C-83A1-F6EECF244321}">
                <p14:modId xmlns:p14="http://schemas.microsoft.com/office/powerpoint/2010/main" val="3759205945"/>
              </p:ext>
            </p:extLst>
          </p:nvPr>
        </p:nvGraphicFramePr>
        <p:xfrm>
          <a:off x="4302350" y="4354251"/>
          <a:ext cx="3634921" cy="2052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グラフ 19"/>
          <p:cNvGraphicFramePr/>
          <p:nvPr>
            <p:extLst>
              <p:ext uri="{D42A27DB-BD31-4B8C-83A1-F6EECF244321}">
                <p14:modId xmlns:p14="http://schemas.microsoft.com/office/powerpoint/2010/main" val="2979273192"/>
              </p:ext>
            </p:extLst>
          </p:nvPr>
        </p:nvGraphicFramePr>
        <p:xfrm>
          <a:off x="308428" y="6489389"/>
          <a:ext cx="3634921" cy="19512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グラフ 20"/>
          <p:cNvGraphicFramePr/>
          <p:nvPr>
            <p:extLst>
              <p:ext uri="{D42A27DB-BD31-4B8C-83A1-F6EECF244321}">
                <p14:modId xmlns:p14="http://schemas.microsoft.com/office/powerpoint/2010/main" val="817715138"/>
              </p:ext>
            </p:extLst>
          </p:nvPr>
        </p:nvGraphicFramePr>
        <p:xfrm>
          <a:off x="4302350" y="6489390"/>
          <a:ext cx="3634921" cy="195129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2" name="グラフ 21"/>
          <p:cNvGraphicFramePr/>
          <p:nvPr>
            <p:extLst>
              <p:ext uri="{D42A27DB-BD31-4B8C-83A1-F6EECF244321}">
                <p14:modId xmlns:p14="http://schemas.microsoft.com/office/powerpoint/2010/main" val="948369226"/>
              </p:ext>
            </p:extLst>
          </p:nvPr>
        </p:nvGraphicFramePr>
        <p:xfrm>
          <a:off x="8261611" y="4359702"/>
          <a:ext cx="3634921" cy="20520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499372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62349"/>
            <a:ext cx="686188" cy="245756"/>
          </a:xfrm>
        </p:spPr>
        <p:txBody>
          <a:bodyPr/>
          <a:lstStyle/>
          <a:p>
            <a:fld id="{5AA38D38-D8EA-493B-AEC0-0967396FF8DD}" type="slidenum">
              <a:rPr kumimoji="1" lang="ja-JP" altLang="en-US" sz="1200" smtClean="0">
                <a:solidFill>
                  <a:schemeClr val="tx1"/>
                </a:solidFill>
              </a:rPr>
              <a:t>3</a:t>
            </a:fld>
            <a:endParaRPr kumimoji="1" lang="ja-JP" altLang="en-US" sz="1200" dirty="0">
              <a:solidFill>
                <a:schemeClr val="tx1"/>
              </a:solidFill>
            </a:endParaRPr>
          </a:p>
        </p:txBody>
      </p:sp>
      <p:sp>
        <p:nvSpPr>
          <p:cNvPr id="4" name="正方形/長方形 3"/>
          <p:cNvSpPr/>
          <p:nvPr/>
        </p:nvSpPr>
        <p:spPr>
          <a:xfrm>
            <a:off x="79818" y="8069961"/>
            <a:ext cx="12386128" cy="584775"/>
          </a:xfrm>
          <a:prstGeom prst="rect">
            <a:avLst/>
          </a:prstGeom>
        </p:spPr>
        <p:txBody>
          <a:bodyPr wrap="square">
            <a:spAutoFit/>
          </a:bodyPr>
          <a:lstStyle/>
          <a:p>
            <a:r>
              <a:rPr lang="en-US" altLang="ja-JP" sz="800" dirty="0">
                <a:latin typeface="+mn-ea"/>
              </a:rPr>
              <a:t>※</a:t>
            </a:r>
            <a:r>
              <a:rPr lang="ja-JP" altLang="en-US" sz="800" dirty="0">
                <a:latin typeface="+mn-ea"/>
              </a:rPr>
              <a:t>類似団体平均について</a:t>
            </a:r>
          </a:p>
          <a:p>
            <a:r>
              <a:rPr lang="en-US" altLang="ja-JP" sz="800" dirty="0">
                <a:latin typeface="+mn-ea"/>
              </a:rPr>
              <a:t>•</a:t>
            </a:r>
            <a:r>
              <a:rPr lang="ja-JP" altLang="en-US" sz="800" dirty="0">
                <a:latin typeface="+mn-ea"/>
              </a:rPr>
              <a:t>類似団体平均の値は、総務省自治財政局編の地方公営企業年鑑（平成</a:t>
            </a:r>
            <a:r>
              <a:rPr lang="en-US" altLang="ja-JP" sz="800" dirty="0">
                <a:latin typeface="+mn-ea"/>
              </a:rPr>
              <a:t>28</a:t>
            </a:r>
            <a:r>
              <a:rPr lang="ja-JP" altLang="en-US" sz="800" dirty="0">
                <a:latin typeface="+mn-ea"/>
              </a:rPr>
              <a:t>年度・平成</a:t>
            </a:r>
            <a:r>
              <a:rPr lang="en-US" altLang="ja-JP" sz="800" dirty="0">
                <a:latin typeface="+mn-ea"/>
              </a:rPr>
              <a:t>29</a:t>
            </a:r>
            <a:r>
              <a:rPr lang="ja-JP" altLang="en-US" sz="800" dirty="0">
                <a:latin typeface="+mn-ea"/>
              </a:rPr>
              <a:t>年度・平成</a:t>
            </a:r>
            <a:r>
              <a:rPr lang="en-US" altLang="ja-JP" sz="800" dirty="0">
                <a:latin typeface="+mn-ea"/>
              </a:rPr>
              <a:t>30</a:t>
            </a:r>
            <a:r>
              <a:rPr lang="ja-JP" altLang="en-US" sz="800" dirty="0">
                <a:latin typeface="+mn-ea"/>
              </a:rPr>
              <a:t>年度・令和元年度）より算出</a:t>
            </a:r>
          </a:p>
          <a:p>
            <a:r>
              <a:rPr lang="en-US" altLang="ja-JP" sz="800" dirty="0">
                <a:latin typeface="+mn-ea"/>
              </a:rPr>
              <a:t>•</a:t>
            </a:r>
            <a:r>
              <a:rPr lang="ja-JP" altLang="en-US" sz="800" dirty="0">
                <a:latin typeface="+mn-ea"/>
              </a:rPr>
              <a:t>港湾施設提供事業は、地方公営企業法財務規定等適用の港湾整備事業</a:t>
            </a:r>
            <a:r>
              <a:rPr lang="en-US" altLang="ja-JP" sz="800" dirty="0">
                <a:latin typeface="+mn-ea"/>
              </a:rPr>
              <a:t>7</a:t>
            </a:r>
            <a:r>
              <a:rPr lang="ja-JP" altLang="en-US" sz="800" dirty="0">
                <a:latin typeface="+mn-ea"/>
              </a:rPr>
              <a:t>事業（東京都・長崎県・神戸市・室蘭市・釧路市・根室市・名古屋港管理組合、本市は除く）のうち、総資産額が</a:t>
            </a:r>
            <a:r>
              <a:rPr lang="en-US" altLang="ja-JP" sz="800" dirty="0">
                <a:latin typeface="+mn-ea"/>
              </a:rPr>
              <a:t>100</a:t>
            </a:r>
            <a:r>
              <a:rPr lang="ja-JP" altLang="en-US" sz="800" dirty="0">
                <a:latin typeface="+mn-ea"/>
              </a:rPr>
              <a:t>億円以上の３事業（東京都・神戸市・名古屋港管理組合）の平均値</a:t>
            </a:r>
            <a:endParaRPr lang="en-US" altLang="ja-JP" sz="800" dirty="0">
              <a:latin typeface="+mn-ea"/>
            </a:endParaRPr>
          </a:p>
          <a:p>
            <a:r>
              <a:rPr lang="en-US" altLang="ja-JP" sz="800" dirty="0">
                <a:latin typeface="+mn-ea"/>
              </a:rPr>
              <a:t>•</a:t>
            </a:r>
            <a:r>
              <a:rPr lang="ja-JP" altLang="en-US" sz="800" dirty="0">
                <a:latin typeface="+mn-ea"/>
              </a:rPr>
              <a:t>なお、上記の事業（類似団体）によっては、指標の算出に必要なデータが示されていない場合があるため、類似団体平均は必ずしも全ての類似団体の平均となっていない場合があります。</a:t>
            </a:r>
          </a:p>
        </p:txBody>
      </p:sp>
      <p:pic>
        <p:nvPicPr>
          <p:cNvPr id="8" name="図 7"/>
          <p:cNvPicPr>
            <a:picLocks noChangeAspect="1"/>
          </p:cNvPicPr>
          <p:nvPr/>
        </p:nvPicPr>
        <p:blipFill>
          <a:blip r:embed="rId2"/>
          <a:stretch>
            <a:fillRect/>
          </a:stretch>
        </p:blipFill>
        <p:spPr>
          <a:xfrm>
            <a:off x="359444" y="4967753"/>
            <a:ext cx="5840474" cy="2804403"/>
          </a:xfrm>
          <a:prstGeom prst="rect">
            <a:avLst/>
          </a:prstGeom>
        </p:spPr>
      </p:pic>
      <p:pic>
        <p:nvPicPr>
          <p:cNvPr id="9" name="図 8"/>
          <p:cNvPicPr>
            <a:picLocks noChangeAspect="1"/>
          </p:cNvPicPr>
          <p:nvPr/>
        </p:nvPicPr>
        <p:blipFill>
          <a:blip r:embed="rId3"/>
          <a:stretch>
            <a:fillRect/>
          </a:stretch>
        </p:blipFill>
        <p:spPr>
          <a:xfrm>
            <a:off x="1301357" y="7685880"/>
            <a:ext cx="3956647" cy="384081"/>
          </a:xfrm>
          <a:prstGeom prst="rect">
            <a:avLst/>
          </a:prstGeom>
        </p:spPr>
      </p:pic>
      <p:pic>
        <p:nvPicPr>
          <p:cNvPr id="10" name="図 9"/>
          <p:cNvPicPr>
            <a:picLocks noChangeAspect="1"/>
          </p:cNvPicPr>
          <p:nvPr/>
        </p:nvPicPr>
        <p:blipFill>
          <a:blip r:embed="rId4"/>
          <a:stretch>
            <a:fillRect/>
          </a:stretch>
        </p:blipFill>
        <p:spPr>
          <a:xfrm>
            <a:off x="6068480" y="4967753"/>
            <a:ext cx="5840474" cy="2804403"/>
          </a:xfrm>
          <a:prstGeom prst="rect">
            <a:avLst/>
          </a:prstGeom>
        </p:spPr>
      </p:pic>
      <p:pic>
        <p:nvPicPr>
          <p:cNvPr id="11" name="図 10"/>
          <p:cNvPicPr>
            <a:picLocks noChangeAspect="1"/>
          </p:cNvPicPr>
          <p:nvPr/>
        </p:nvPicPr>
        <p:blipFill>
          <a:blip r:embed="rId5"/>
          <a:stretch>
            <a:fillRect/>
          </a:stretch>
        </p:blipFill>
        <p:spPr>
          <a:xfrm>
            <a:off x="6939083" y="7984363"/>
            <a:ext cx="4255377" cy="377985"/>
          </a:xfrm>
          <a:prstGeom prst="rect">
            <a:avLst/>
          </a:prstGeom>
        </p:spPr>
      </p:pic>
      <p:pic>
        <p:nvPicPr>
          <p:cNvPr id="12" name="図 11"/>
          <p:cNvPicPr>
            <a:picLocks noChangeAspect="1"/>
          </p:cNvPicPr>
          <p:nvPr/>
        </p:nvPicPr>
        <p:blipFill>
          <a:blip r:embed="rId6"/>
          <a:stretch>
            <a:fillRect/>
          </a:stretch>
        </p:blipFill>
        <p:spPr>
          <a:xfrm>
            <a:off x="6939083" y="7665713"/>
            <a:ext cx="4505334" cy="384081"/>
          </a:xfrm>
          <a:prstGeom prst="rect">
            <a:avLst/>
          </a:prstGeom>
        </p:spPr>
      </p:pic>
      <p:pic>
        <p:nvPicPr>
          <p:cNvPr id="13" name="図 12"/>
          <p:cNvPicPr>
            <a:picLocks noChangeAspect="1"/>
          </p:cNvPicPr>
          <p:nvPr/>
        </p:nvPicPr>
        <p:blipFill>
          <a:blip r:embed="rId7"/>
          <a:stretch>
            <a:fillRect/>
          </a:stretch>
        </p:blipFill>
        <p:spPr>
          <a:xfrm>
            <a:off x="319816" y="2152641"/>
            <a:ext cx="5877053" cy="2725148"/>
          </a:xfrm>
          <a:prstGeom prst="rect">
            <a:avLst/>
          </a:prstGeom>
        </p:spPr>
      </p:pic>
      <p:pic>
        <p:nvPicPr>
          <p:cNvPr id="14" name="図 13"/>
          <p:cNvPicPr>
            <a:picLocks noChangeAspect="1"/>
          </p:cNvPicPr>
          <p:nvPr/>
        </p:nvPicPr>
        <p:blipFill>
          <a:blip r:embed="rId8"/>
          <a:stretch>
            <a:fillRect/>
          </a:stretch>
        </p:blipFill>
        <p:spPr>
          <a:xfrm>
            <a:off x="1281543" y="4717596"/>
            <a:ext cx="3944454" cy="365792"/>
          </a:xfrm>
          <a:prstGeom prst="rect">
            <a:avLst/>
          </a:prstGeom>
        </p:spPr>
      </p:pic>
      <p:pic>
        <p:nvPicPr>
          <p:cNvPr id="15" name="図 14"/>
          <p:cNvPicPr>
            <a:picLocks noChangeAspect="1"/>
          </p:cNvPicPr>
          <p:nvPr/>
        </p:nvPicPr>
        <p:blipFill>
          <a:blip r:embed="rId9"/>
          <a:stretch>
            <a:fillRect/>
          </a:stretch>
        </p:blipFill>
        <p:spPr>
          <a:xfrm>
            <a:off x="6068480" y="2058694"/>
            <a:ext cx="5846571" cy="2798307"/>
          </a:xfrm>
          <a:prstGeom prst="rect">
            <a:avLst/>
          </a:prstGeom>
        </p:spPr>
      </p:pic>
      <p:pic>
        <p:nvPicPr>
          <p:cNvPr id="16" name="図 15"/>
          <p:cNvPicPr>
            <a:picLocks noChangeAspect="1"/>
          </p:cNvPicPr>
          <p:nvPr/>
        </p:nvPicPr>
        <p:blipFill>
          <a:blip r:embed="rId10"/>
          <a:stretch>
            <a:fillRect/>
          </a:stretch>
        </p:blipFill>
        <p:spPr>
          <a:xfrm>
            <a:off x="7010394" y="4732914"/>
            <a:ext cx="2895851" cy="384081"/>
          </a:xfrm>
          <a:prstGeom prst="rect">
            <a:avLst/>
          </a:prstGeom>
        </p:spPr>
      </p:pic>
      <p:pic>
        <p:nvPicPr>
          <p:cNvPr id="17" name="図 16"/>
          <p:cNvPicPr>
            <a:picLocks noChangeAspect="1"/>
          </p:cNvPicPr>
          <p:nvPr/>
        </p:nvPicPr>
        <p:blipFill>
          <a:blip r:embed="rId11"/>
          <a:stretch>
            <a:fillRect/>
          </a:stretch>
        </p:blipFill>
        <p:spPr>
          <a:xfrm>
            <a:off x="597208" y="175362"/>
            <a:ext cx="5602710" cy="2030144"/>
          </a:xfrm>
          <a:prstGeom prst="rect">
            <a:avLst/>
          </a:prstGeom>
        </p:spPr>
      </p:pic>
      <p:pic>
        <p:nvPicPr>
          <p:cNvPr id="18" name="図 17"/>
          <p:cNvPicPr>
            <a:picLocks noChangeAspect="1"/>
          </p:cNvPicPr>
          <p:nvPr/>
        </p:nvPicPr>
        <p:blipFill>
          <a:blip r:embed="rId12"/>
          <a:stretch>
            <a:fillRect/>
          </a:stretch>
        </p:blipFill>
        <p:spPr>
          <a:xfrm>
            <a:off x="6068480" y="135347"/>
            <a:ext cx="5602710" cy="2030144"/>
          </a:xfrm>
          <a:prstGeom prst="rect">
            <a:avLst/>
          </a:prstGeom>
        </p:spPr>
      </p:pic>
      <p:pic>
        <p:nvPicPr>
          <p:cNvPr id="19" name="図 18"/>
          <p:cNvPicPr>
            <a:picLocks noChangeAspect="1"/>
          </p:cNvPicPr>
          <p:nvPr/>
        </p:nvPicPr>
        <p:blipFill>
          <a:blip r:embed="rId13"/>
          <a:stretch>
            <a:fillRect/>
          </a:stretch>
        </p:blipFill>
        <p:spPr>
          <a:xfrm>
            <a:off x="79003" y="2098379"/>
            <a:ext cx="12241829" cy="432854"/>
          </a:xfrm>
          <a:prstGeom prst="rect">
            <a:avLst/>
          </a:prstGeom>
        </p:spPr>
      </p:pic>
      <p:pic>
        <p:nvPicPr>
          <p:cNvPr id="21" name="図 20"/>
          <p:cNvPicPr>
            <a:picLocks noChangeAspect="1"/>
          </p:cNvPicPr>
          <p:nvPr/>
        </p:nvPicPr>
        <p:blipFill>
          <a:blip r:embed="rId14"/>
          <a:stretch>
            <a:fillRect/>
          </a:stretch>
        </p:blipFill>
        <p:spPr>
          <a:xfrm>
            <a:off x="72906" y="66859"/>
            <a:ext cx="12247926" cy="432854"/>
          </a:xfrm>
          <a:prstGeom prst="rect">
            <a:avLst/>
          </a:prstGeom>
        </p:spPr>
      </p:pic>
    </p:spTree>
    <p:extLst>
      <p:ext uri="{BB962C8B-B14F-4D97-AF65-F5344CB8AC3E}">
        <p14:creationId xmlns:p14="http://schemas.microsoft.com/office/powerpoint/2010/main" val="491572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4</a:t>
            </a:fld>
            <a:endParaRPr kumimoji="1" lang="ja-JP" altLang="en-US" sz="1200" dirty="0">
              <a:solidFill>
                <a:schemeClr val="tx1"/>
              </a:solidFill>
            </a:endParaRPr>
          </a:p>
        </p:txBody>
      </p:sp>
      <p:sp>
        <p:nvSpPr>
          <p:cNvPr id="5" name="テキスト ボックス 4"/>
          <p:cNvSpPr txBox="1"/>
          <p:nvPr/>
        </p:nvSpPr>
        <p:spPr>
          <a:xfrm>
            <a:off x="203200" y="159714"/>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民間活用の状況</a:t>
            </a:r>
            <a:endParaRPr lang="en-US" altLang="ja-JP" sz="1400" dirty="0"/>
          </a:p>
        </p:txBody>
      </p:sp>
      <p:sp>
        <p:nvSpPr>
          <p:cNvPr id="4" name="正方形/長方形 3"/>
          <p:cNvSpPr/>
          <p:nvPr/>
        </p:nvSpPr>
        <p:spPr>
          <a:xfrm>
            <a:off x="298450" y="462838"/>
            <a:ext cx="11684000" cy="461665"/>
          </a:xfrm>
          <a:prstGeom prst="rect">
            <a:avLst/>
          </a:prstGeom>
        </p:spPr>
        <p:txBody>
          <a:bodyPr wrap="square">
            <a:spAutoFit/>
          </a:bodyPr>
          <a:lstStyle/>
          <a:p>
            <a:r>
              <a:rPr lang="ja-JP" altLang="en-US" sz="1200" dirty="0"/>
              <a:t>★民間事業者との適切な役割分担</a:t>
            </a:r>
          </a:p>
          <a:p>
            <a:r>
              <a:rPr lang="ja-JP" altLang="en-US" sz="1200" dirty="0"/>
              <a:t>　　⇒多額の更新投資等が必要な施設について、公共による所有の必要性を精査した上で、売却や施設の廃止により経営改善を実施</a:t>
            </a:r>
          </a:p>
        </p:txBody>
      </p:sp>
      <p:sp>
        <p:nvSpPr>
          <p:cNvPr id="8" name="テキスト ボックス 7"/>
          <p:cNvSpPr txBox="1"/>
          <p:nvPr/>
        </p:nvSpPr>
        <p:spPr>
          <a:xfrm>
            <a:off x="582561" y="924503"/>
            <a:ext cx="11115777" cy="1015663"/>
          </a:xfrm>
          <a:prstGeom prst="rect">
            <a:avLst/>
          </a:prstGeom>
          <a:solidFill>
            <a:schemeClr val="accent1">
              <a:lumMod val="40000"/>
              <a:lumOff val="60000"/>
            </a:schemeClr>
          </a:solidFill>
        </p:spPr>
        <p:txBody>
          <a:bodyPr wrap="square" rtlCol="0">
            <a:spAutoFit/>
          </a:bodyPr>
          <a:lstStyle/>
          <a:p>
            <a:r>
              <a:rPr lang="ja-JP" altLang="en-US" sz="1200" dirty="0">
                <a:latin typeface="+mn-ea"/>
              </a:rPr>
              <a:t>◇これまでの取組</a:t>
            </a:r>
            <a:endParaRPr lang="en-US" altLang="ja-JP" sz="1200" dirty="0">
              <a:latin typeface="+mn-ea"/>
            </a:endParaRPr>
          </a:p>
          <a:p>
            <a:r>
              <a:rPr lang="ja-JP" altLang="en-US" sz="1200" dirty="0">
                <a:latin typeface="+mn-ea"/>
              </a:rPr>
              <a:t>　　</a:t>
            </a:r>
            <a:r>
              <a:rPr lang="en-US" altLang="ja-JP" sz="1200" dirty="0">
                <a:latin typeface="+mn-ea"/>
              </a:rPr>
              <a:t>2010</a:t>
            </a:r>
            <a:r>
              <a:rPr lang="ja-JP" altLang="en-US" sz="1200" dirty="0">
                <a:latin typeface="+mn-ea"/>
              </a:rPr>
              <a:t>（</a:t>
            </a:r>
            <a:r>
              <a:rPr lang="en-US" altLang="ja-JP" sz="1200" dirty="0">
                <a:latin typeface="+mn-ea"/>
              </a:rPr>
              <a:t>H22</a:t>
            </a:r>
            <a:r>
              <a:rPr lang="ja-JP" altLang="en-US" sz="1200" dirty="0">
                <a:latin typeface="+mn-ea"/>
              </a:rPr>
              <a:t>）年度　　施設売却　　　　　　：大正鉄鋼クレーン（更新投資想定額　</a:t>
            </a:r>
            <a:r>
              <a:rPr lang="en-US" altLang="ja-JP" sz="1200" dirty="0">
                <a:latin typeface="+mn-ea"/>
              </a:rPr>
              <a:t>8</a:t>
            </a:r>
            <a:r>
              <a:rPr lang="ja-JP" altLang="en-US" sz="1200" dirty="0">
                <a:latin typeface="+mn-ea"/>
              </a:rPr>
              <a:t>億円）</a:t>
            </a:r>
          </a:p>
          <a:p>
            <a:r>
              <a:rPr lang="ja-JP" altLang="en-US" sz="1200" dirty="0">
                <a:latin typeface="+mn-ea"/>
              </a:rPr>
              <a:t>　　</a:t>
            </a:r>
            <a:r>
              <a:rPr lang="en-US" altLang="ja-JP" sz="1200" dirty="0">
                <a:latin typeface="+mn-ea"/>
              </a:rPr>
              <a:t>2011</a:t>
            </a:r>
            <a:r>
              <a:rPr lang="ja-JP" altLang="en-US" sz="1200" dirty="0">
                <a:latin typeface="+mn-ea"/>
              </a:rPr>
              <a:t>（</a:t>
            </a:r>
            <a:r>
              <a:rPr lang="en-US" altLang="ja-JP" sz="1200" dirty="0">
                <a:latin typeface="+mn-ea"/>
              </a:rPr>
              <a:t>H23</a:t>
            </a:r>
            <a:r>
              <a:rPr lang="ja-JP" altLang="en-US" sz="1200" dirty="0">
                <a:latin typeface="+mn-ea"/>
              </a:rPr>
              <a:t>）年度　　建物売却　　　　　　：大阪港サイロ（更新投資想定額　</a:t>
            </a:r>
            <a:r>
              <a:rPr lang="en-US" altLang="ja-JP" sz="1200" dirty="0">
                <a:latin typeface="+mn-ea"/>
              </a:rPr>
              <a:t>34</a:t>
            </a:r>
            <a:r>
              <a:rPr lang="ja-JP" altLang="en-US" sz="1200" dirty="0">
                <a:latin typeface="+mn-ea"/>
              </a:rPr>
              <a:t>億円）</a:t>
            </a:r>
          </a:p>
          <a:p>
            <a:r>
              <a:rPr lang="ja-JP" altLang="en-US" sz="1200" dirty="0">
                <a:latin typeface="+mn-ea"/>
              </a:rPr>
              <a:t>　　</a:t>
            </a:r>
            <a:r>
              <a:rPr lang="en-US" altLang="ja-JP" sz="1200" dirty="0">
                <a:latin typeface="+mn-ea"/>
              </a:rPr>
              <a:t>2013</a:t>
            </a:r>
            <a:r>
              <a:rPr lang="ja-JP" altLang="en-US" sz="1200" dirty="0">
                <a:latin typeface="+mn-ea"/>
              </a:rPr>
              <a:t>（</a:t>
            </a:r>
            <a:r>
              <a:rPr lang="en-US" altLang="ja-JP" sz="1200" dirty="0">
                <a:latin typeface="+mn-ea"/>
              </a:rPr>
              <a:t>H25</a:t>
            </a:r>
            <a:r>
              <a:rPr lang="ja-JP" altLang="en-US" sz="1200" dirty="0">
                <a:latin typeface="+mn-ea"/>
              </a:rPr>
              <a:t>）年度　　施設廃止　　　　　　：北港アンローダー（更新投資想定額　</a:t>
            </a:r>
            <a:r>
              <a:rPr lang="en-US" altLang="ja-JP" sz="1200" dirty="0">
                <a:latin typeface="+mn-ea"/>
              </a:rPr>
              <a:t>3</a:t>
            </a:r>
            <a:r>
              <a:rPr lang="ja-JP" altLang="en-US" sz="1200" dirty="0">
                <a:latin typeface="+mn-ea"/>
              </a:rPr>
              <a:t>億円）</a:t>
            </a:r>
            <a:endParaRPr lang="en-US" altLang="ja-JP" sz="1200" dirty="0">
              <a:latin typeface="+mn-ea"/>
            </a:endParaRPr>
          </a:p>
          <a:p>
            <a:r>
              <a:rPr lang="ja-JP" altLang="en-US" sz="1200" dirty="0">
                <a:latin typeface="+mn-ea"/>
              </a:rPr>
              <a:t>　　　　　　　　　　　　　　　　　　　　</a:t>
            </a:r>
            <a:r>
              <a:rPr lang="en-US" altLang="ja-JP" sz="1200" dirty="0">
                <a:latin typeface="+mn-ea"/>
              </a:rPr>
              <a:t>※</a:t>
            </a:r>
            <a:r>
              <a:rPr lang="ja-JP" altLang="en-US" sz="1200" dirty="0">
                <a:latin typeface="+mn-ea"/>
              </a:rPr>
              <a:t>更新投資想定額は各施設の当初取得価格を記載。</a:t>
            </a:r>
          </a:p>
        </p:txBody>
      </p:sp>
      <p:sp>
        <p:nvSpPr>
          <p:cNvPr id="6" name="正方形/長方形 5"/>
          <p:cNvSpPr/>
          <p:nvPr/>
        </p:nvSpPr>
        <p:spPr>
          <a:xfrm>
            <a:off x="298450" y="1984681"/>
            <a:ext cx="6118225" cy="461665"/>
          </a:xfrm>
          <a:prstGeom prst="rect">
            <a:avLst/>
          </a:prstGeom>
        </p:spPr>
        <p:txBody>
          <a:bodyPr>
            <a:spAutoFit/>
          </a:bodyPr>
          <a:lstStyle/>
          <a:p>
            <a:r>
              <a:rPr lang="ja-JP" altLang="en-US" sz="1200" dirty="0">
                <a:latin typeface="+mn-ea"/>
              </a:rPr>
              <a:t>★引船事業の民営化推進</a:t>
            </a:r>
          </a:p>
          <a:p>
            <a:r>
              <a:rPr lang="ja-JP" altLang="en-US" sz="1200" dirty="0">
                <a:latin typeface="+mn-ea"/>
              </a:rPr>
              <a:t>　　⇒</a:t>
            </a:r>
            <a:r>
              <a:rPr lang="en-US" altLang="ja-JP" sz="1200" dirty="0">
                <a:latin typeface="+mn-ea"/>
              </a:rPr>
              <a:t>2014</a:t>
            </a:r>
            <a:r>
              <a:rPr lang="ja-JP" altLang="en-US" sz="1200" dirty="0">
                <a:latin typeface="+mn-ea"/>
              </a:rPr>
              <a:t>（</a:t>
            </a:r>
            <a:r>
              <a:rPr lang="en-US" altLang="ja-JP" sz="1200" dirty="0">
                <a:latin typeface="+mn-ea"/>
              </a:rPr>
              <a:t>H26</a:t>
            </a:r>
            <a:r>
              <a:rPr lang="ja-JP" altLang="en-US" sz="1200" dirty="0">
                <a:latin typeface="+mn-ea"/>
              </a:rPr>
              <a:t>）年度に引船事業から全面撤退し、民間事業者に移行</a:t>
            </a:r>
          </a:p>
        </p:txBody>
      </p:sp>
      <p:sp>
        <p:nvSpPr>
          <p:cNvPr id="14" name="テキスト ボックス 13"/>
          <p:cNvSpPr txBox="1"/>
          <p:nvPr/>
        </p:nvSpPr>
        <p:spPr>
          <a:xfrm>
            <a:off x="0" y="2508611"/>
            <a:ext cx="2095500" cy="338554"/>
          </a:xfrm>
          <a:prstGeom prst="rect">
            <a:avLst/>
          </a:prstGeom>
          <a:noFill/>
        </p:spPr>
        <p:txBody>
          <a:bodyPr wrap="square" rtlCol="0">
            <a:spAutoFit/>
          </a:bodyPr>
          <a:lstStyle/>
          <a:p>
            <a:r>
              <a:rPr lang="ja-JP" altLang="en-US" sz="1600" b="1" dirty="0"/>
              <a:t>（２）使用料形態</a:t>
            </a:r>
            <a:endParaRPr lang="en-US" altLang="ja-JP" sz="1600" b="1" dirty="0"/>
          </a:p>
        </p:txBody>
      </p:sp>
      <p:sp>
        <p:nvSpPr>
          <p:cNvPr id="15" name="テキスト ボックス 14"/>
          <p:cNvSpPr txBox="1"/>
          <p:nvPr/>
        </p:nvSpPr>
        <p:spPr>
          <a:xfrm>
            <a:off x="203199" y="2831985"/>
            <a:ext cx="5064807"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主な港湾料率表（</a:t>
            </a:r>
            <a:r>
              <a:rPr lang="en-US" altLang="ja-JP" sz="1600" b="1" dirty="0">
                <a:solidFill>
                  <a:schemeClr val="accent1">
                    <a:lumMod val="50000"/>
                  </a:schemeClr>
                </a:solidFill>
              </a:rPr>
              <a:t>2021</a:t>
            </a:r>
            <a:r>
              <a:rPr lang="ja-JP" altLang="en-US" sz="1600" b="1" dirty="0">
                <a:solidFill>
                  <a:schemeClr val="accent1">
                    <a:lumMod val="50000"/>
                  </a:schemeClr>
                </a:solidFill>
              </a:rPr>
              <a:t>（</a:t>
            </a:r>
            <a:r>
              <a:rPr lang="en-US" altLang="ja-JP" sz="1600" b="1" dirty="0">
                <a:solidFill>
                  <a:schemeClr val="accent1">
                    <a:lumMod val="50000"/>
                  </a:schemeClr>
                </a:solidFill>
              </a:rPr>
              <a:t>R3</a:t>
            </a:r>
            <a:r>
              <a:rPr lang="ja-JP" altLang="en-US" sz="1600" b="1" dirty="0">
                <a:solidFill>
                  <a:schemeClr val="accent1">
                    <a:lumMod val="50000"/>
                  </a:schemeClr>
                </a:solidFill>
              </a:rPr>
              <a:t>）年</a:t>
            </a:r>
            <a:r>
              <a:rPr lang="en-US" altLang="ja-JP" sz="1600" b="1" dirty="0">
                <a:solidFill>
                  <a:schemeClr val="accent1">
                    <a:lumMod val="50000"/>
                  </a:schemeClr>
                </a:solidFill>
              </a:rPr>
              <a:t>3</a:t>
            </a:r>
            <a:r>
              <a:rPr lang="ja-JP" altLang="en-US" sz="1600" b="1" dirty="0">
                <a:solidFill>
                  <a:schemeClr val="accent1">
                    <a:lumMod val="50000"/>
                  </a:schemeClr>
                </a:solidFill>
              </a:rPr>
              <a:t>月</a:t>
            </a:r>
            <a:r>
              <a:rPr lang="en-US" altLang="ja-JP" sz="1600" b="1" dirty="0">
                <a:solidFill>
                  <a:schemeClr val="accent1">
                    <a:lumMod val="50000"/>
                  </a:schemeClr>
                </a:solidFill>
              </a:rPr>
              <a:t>31</a:t>
            </a:r>
            <a:r>
              <a:rPr lang="ja-JP" altLang="en-US" sz="1600" b="1" dirty="0">
                <a:solidFill>
                  <a:schemeClr val="accent1">
                    <a:lumMod val="50000"/>
                  </a:schemeClr>
                </a:solidFill>
              </a:rPr>
              <a:t>日現在）</a:t>
            </a:r>
            <a:endParaRPr lang="en-US" altLang="ja-JP" sz="1400" dirty="0"/>
          </a:p>
        </p:txBody>
      </p:sp>
      <p:graphicFrame>
        <p:nvGraphicFramePr>
          <p:cNvPr id="21" name="表 20"/>
          <p:cNvGraphicFramePr>
            <a:graphicFrameLocks noGrp="1" noChangeAspect="1"/>
          </p:cNvGraphicFramePr>
          <p:nvPr>
            <p:extLst>
              <p:ext uri="{D42A27DB-BD31-4B8C-83A1-F6EECF244321}">
                <p14:modId xmlns:p14="http://schemas.microsoft.com/office/powerpoint/2010/main" val="3902819655"/>
              </p:ext>
            </p:extLst>
          </p:nvPr>
        </p:nvGraphicFramePr>
        <p:xfrm>
          <a:off x="1308007" y="4604272"/>
          <a:ext cx="3960000" cy="3499200"/>
        </p:xfrm>
        <a:graphic>
          <a:graphicData uri="http://schemas.openxmlformats.org/drawingml/2006/table">
            <a:tbl>
              <a:tblPr>
                <a:tableStyleId>{BC89EF96-8CEA-46FF-86C4-4CE0E7609802}</a:tableStyleId>
              </a:tblPr>
              <a:tblGrid>
                <a:gridCol w="2872107">
                  <a:extLst>
                    <a:ext uri="{9D8B030D-6E8A-4147-A177-3AD203B41FA5}">
                      <a16:colId xmlns:a16="http://schemas.microsoft.com/office/drawing/2014/main" val="20000"/>
                    </a:ext>
                  </a:extLst>
                </a:gridCol>
                <a:gridCol w="1087893">
                  <a:extLst>
                    <a:ext uri="{9D8B030D-6E8A-4147-A177-3AD203B41FA5}">
                      <a16:colId xmlns:a16="http://schemas.microsoft.com/office/drawing/2014/main" val="20001"/>
                    </a:ext>
                  </a:extLst>
                </a:gridCol>
              </a:tblGrid>
              <a:tr h="291600">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1600">
                <a:tc>
                  <a:txBody>
                    <a:bodyPr/>
                    <a:lstStyle/>
                    <a:p>
                      <a:pPr algn="ctr" fontAlgn="ctr"/>
                      <a:r>
                        <a:rPr lang="ja-JP" altLang="en-US" sz="1200" u="none" strike="noStrike" dirty="0">
                          <a:effectLst/>
                          <a:latin typeface="+mn-ea"/>
                          <a:ea typeface="+mn-ea"/>
                        </a:rPr>
                        <a:t>特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12</a:t>
                      </a:r>
                      <a:r>
                        <a:rPr lang="ja-JP" altLang="en-US" sz="1200" b="0" i="0" u="none" strike="noStrike" dirty="0">
                          <a:effectLst/>
                          <a:latin typeface="+mn-ea"/>
                          <a:ea typeface="+mn-ea"/>
                        </a:rPr>
                        <a:t>円</a:t>
                      </a:r>
                      <a:r>
                        <a:rPr lang="en-US" altLang="ja-JP" sz="1200" b="0" i="0" u="none" strike="noStrike" dirty="0">
                          <a:effectLst/>
                          <a:latin typeface="+mn-ea"/>
                          <a:ea typeface="+mn-ea"/>
                        </a:rPr>
                        <a:t>98</a:t>
                      </a:r>
                      <a:r>
                        <a:rPr lang="ja-JP" altLang="en-US" sz="1200" b="0" i="0" u="none" strike="noStrike" dirty="0">
                          <a:effectLst/>
                          <a:latin typeface="+mn-ea"/>
                          <a:ea typeface="+mn-ea"/>
                        </a:rPr>
                        <a:t>銭　</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1"/>
                  </a:ext>
                </a:extLst>
              </a:tr>
              <a:tr h="291600">
                <a:tc>
                  <a:txBody>
                    <a:bodyPr/>
                    <a:lstStyle/>
                    <a:p>
                      <a:pPr algn="ctr" fontAlgn="ctr"/>
                      <a:r>
                        <a:rPr lang="ja-JP" altLang="en-US" sz="1200" u="none" strike="noStrike" dirty="0">
                          <a:effectLst/>
                          <a:latin typeface="+mn-ea"/>
                          <a:ea typeface="+mn-ea"/>
                        </a:rPr>
                        <a:t>１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11</a:t>
                      </a:r>
                      <a:r>
                        <a:rPr lang="ja-JP" altLang="en-US" sz="1200" b="0" i="0" u="none" strike="noStrike" dirty="0">
                          <a:effectLst/>
                          <a:latin typeface="+mn-ea"/>
                          <a:ea typeface="+mn-ea"/>
                        </a:rPr>
                        <a:t>円</a:t>
                      </a:r>
                      <a:r>
                        <a:rPr lang="en-US" altLang="ja-JP" sz="1200" b="0" i="0" u="none" strike="noStrike" dirty="0">
                          <a:effectLst/>
                          <a:latin typeface="+mn-ea"/>
                          <a:ea typeface="+mn-ea"/>
                        </a:rPr>
                        <a:t>74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2"/>
                  </a:ext>
                </a:extLst>
              </a:tr>
              <a:tr h="291600">
                <a:tc>
                  <a:txBody>
                    <a:bodyPr/>
                    <a:lstStyle/>
                    <a:p>
                      <a:pPr algn="ctr" fontAlgn="ctr"/>
                      <a:r>
                        <a:rPr lang="ja-JP" altLang="en-US" sz="1200" u="none" strike="noStrike" dirty="0">
                          <a:effectLst/>
                          <a:latin typeface="+mn-ea"/>
                          <a:ea typeface="+mn-ea"/>
                        </a:rPr>
                        <a:t>２　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baseline="0" dirty="0">
                          <a:effectLst/>
                          <a:latin typeface="+mn-ea"/>
                          <a:ea typeface="+mn-ea"/>
                        </a:rPr>
                        <a:t>  </a:t>
                      </a:r>
                      <a:r>
                        <a:rPr lang="en-US" altLang="ja-JP" sz="1200" b="0" i="0" u="none" strike="noStrike" dirty="0">
                          <a:effectLst/>
                          <a:latin typeface="+mn-ea"/>
                          <a:ea typeface="+mn-ea"/>
                        </a:rPr>
                        <a:t>8</a:t>
                      </a:r>
                      <a:r>
                        <a:rPr lang="ja-JP" altLang="en-US" sz="1200" b="0" i="0" u="none" strike="noStrike" dirty="0">
                          <a:effectLst/>
                          <a:latin typeface="+mn-ea"/>
                          <a:ea typeface="+mn-ea"/>
                        </a:rPr>
                        <a:t>円</a:t>
                      </a:r>
                      <a:r>
                        <a:rPr lang="en-US" altLang="ja-JP" sz="1200" b="0" i="0" u="none" strike="noStrike" dirty="0">
                          <a:effectLst/>
                          <a:latin typeface="+mn-ea"/>
                          <a:ea typeface="+mn-ea"/>
                        </a:rPr>
                        <a:t>53</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3"/>
                  </a:ext>
                </a:extLst>
              </a:tr>
              <a:tr h="291600">
                <a:tc>
                  <a:txBody>
                    <a:bodyPr/>
                    <a:lstStyle/>
                    <a:p>
                      <a:pPr algn="ctr" fontAlgn="ctr"/>
                      <a:r>
                        <a:rPr lang="ja-JP" altLang="en-US" sz="1200" u="none" strike="noStrike" dirty="0">
                          <a:effectLst/>
                          <a:latin typeface="+mn-ea"/>
                          <a:ea typeface="+mn-ea"/>
                        </a:rPr>
                        <a:t>３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  7</a:t>
                      </a:r>
                      <a:r>
                        <a:rPr lang="ja-JP" altLang="en-US" sz="1200" b="0" i="0" u="none" strike="noStrike" dirty="0">
                          <a:effectLst/>
                          <a:latin typeface="+mn-ea"/>
                          <a:ea typeface="+mn-ea"/>
                        </a:rPr>
                        <a:t>円</a:t>
                      </a:r>
                      <a:r>
                        <a:rPr lang="en-US" altLang="ja-JP" sz="1200" b="0" i="0" u="none" strike="noStrike" dirty="0">
                          <a:effectLst/>
                          <a:latin typeface="+mn-ea"/>
                          <a:ea typeface="+mn-ea"/>
                        </a:rPr>
                        <a:t>64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4"/>
                  </a:ext>
                </a:extLst>
              </a:tr>
              <a:tr h="291600">
                <a:tc>
                  <a:txBody>
                    <a:bodyPr/>
                    <a:lstStyle/>
                    <a:p>
                      <a:pPr algn="ctr" fontAlgn="ctr"/>
                      <a:r>
                        <a:rPr lang="ja-JP" altLang="en-US" sz="1200" u="none" strike="noStrike" dirty="0">
                          <a:effectLst/>
                          <a:latin typeface="+mn-ea"/>
                          <a:ea typeface="+mn-ea"/>
                        </a:rPr>
                        <a:t>４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  6</a:t>
                      </a:r>
                      <a:r>
                        <a:rPr lang="ja-JP" altLang="en-US" sz="1200" b="0" i="0" u="none" strike="noStrike" dirty="0">
                          <a:effectLst/>
                          <a:latin typeface="+mn-ea"/>
                          <a:ea typeface="+mn-ea"/>
                        </a:rPr>
                        <a:t>円</a:t>
                      </a:r>
                      <a:r>
                        <a:rPr lang="en-US" altLang="ja-JP" sz="1200" b="0" i="0" u="none" strike="noStrike" dirty="0">
                          <a:effectLst/>
                          <a:latin typeface="+mn-ea"/>
                          <a:ea typeface="+mn-ea"/>
                        </a:rPr>
                        <a:t>39</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5"/>
                  </a:ext>
                </a:extLst>
              </a:tr>
              <a:tr h="291600">
                <a:tc gridSpan="2">
                  <a:txBody>
                    <a:bodyPr/>
                    <a:lstStyle/>
                    <a:p>
                      <a:pPr algn="ctr" fontAlgn="ctr"/>
                      <a:r>
                        <a:rPr lang="ja-JP" altLang="en-US" sz="1200" u="none" strike="noStrike" dirty="0">
                          <a:effectLst/>
                          <a:latin typeface="+mn-ea"/>
                          <a:ea typeface="+mn-ea"/>
                        </a:rPr>
                        <a:t>専用使用料（㎡</a:t>
                      </a:r>
                      <a:r>
                        <a:rPr lang="en-US" altLang="ja-JP" sz="1200" u="none" strike="noStrike" dirty="0">
                          <a:effectLst/>
                          <a:latin typeface="+mn-ea"/>
                          <a:ea typeface="+mn-ea"/>
                        </a:rPr>
                        <a:t>/</a:t>
                      </a:r>
                      <a:r>
                        <a:rPr lang="ja-JP" altLang="en-US" sz="1200" u="none" strike="noStrike" dirty="0">
                          <a:effectLst/>
                          <a:latin typeface="+mn-ea"/>
                          <a:ea typeface="+mn-ea"/>
                        </a:rPr>
                        <a:t>円・月）</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6"/>
                  </a:ext>
                </a:extLst>
              </a:tr>
              <a:tr h="291600">
                <a:tc>
                  <a:txBody>
                    <a:bodyPr/>
                    <a:lstStyle/>
                    <a:p>
                      <a:pPr algn="ctr" fontAlgn="ctr"/>
                      <a:r>
                        <a:rPr lang="ja-JP" altLang="en-US" sz="1200" u="none" strike="noStrike" dirty="0">
                          <a:effectLst/>
                          <a:latin typeface="+mn-ea"/>
                          <a:ea typeface="+mn-ea"/>
                        </a:rPr>
                        <a:t>特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394</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7"/>
                  </a:ext>
                </a:extLst>
              </a:tr>
              <a:tr h="291600">
                <a:tc>
                  <a:txBody>
                    <a:bodyPr/>
                    <a:lstStyle/>
                    <a:p>
                      <a:pPr algn="ctr" fontAlgn="ctr"/>
                      <a:r>
                        <a:rPr lang="ja-JP" altLang="en-US" sz="1200" u="none" strike="noStrike" dirty="0">
                          <a:effectLst/>
                          <a:latin typeface="+mn-ea"/>
                          <a:ea typeface="+mn-ea"/>
                        </a:rPr>
                        <a:t>１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331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8"/>
                  </a:ext>
                </a:extLst>
              </a:tr>
              <a:tr h="291600">
                <a:tc>
                  <a:txBody>
                    <a:bodyPr/>
                    <a:lstStyle/>
                    <a:p>
                      <a:pPr algn="ctr" fontAlgn="ctr"/>
                      <a:r>
                        <a:rPr lang="ja-JP" altLang="en-US" sz="1200" u="none" strike="noStrike" dirty="0">
                          <a:effectLst/>
                          <a:latin typeface="+mn-ea"/>
                          <a:ea typeface="+mn-ea"/>
                        </a:rPr>
                        <a:t>２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201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9"/>
                  </a:ext>
                </a:extLst>
              </a:tr>
              <a:tr h="291600">
                <a:tc>
                  <a:txBody>
                    <a:bodyPr/>
                    <a:lstStyle/>
                    <a:p>
                      <a:pPr algn="ctr" fontAlgn="ctr"/>
                      <a:r>
                        <a:rPr lang="ja-JP" altLang="en-US" sz="1200" u="none" strike="noStrike" dirty="0">
                          <a:effectLst/>
                          <a:latin typeface="+mn-ea"/>
                          <a:ea typeface="+mn-ea"/>
                        </a:rPr>
                        <a:t>３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180</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0"/>
                  </a:ext>
                </a:extLst>
              </a:tr>
              <a:tr h="291600">
                <a:tc>
                  <a:txBody>
                    <a:bodyPr/>
                    <a:lstStyle/>
                    <a:p>
                      <a:pPr algn="ctr" fontAlgn="ctr"/>
                      <a:r>
                        <a:rPr lang="ja-JP" altLang="en-US" sz="1200" u="none" strike="noStrike" dirty="0">
                          <a:effectLst/>
                          <a:latin typeface="+mn-ea"/>
                          <a:ea typeface="+mn-ea"/>
                        </a:rPr>
                        <a:t>４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148</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1"/>
                  </a:ext>
                </a:extLst>
              </a:tr>
            </a:tbl>
          </a:graphicData>
        </a:graphic>
      </p:graphicFrame>
      <p:sp>
        <p:nvSpPr>
          <p:cNvPr id="22" name="正方形/長方形 21"/>
          <p:cNvSpPr>
            <a:spLocks noChangeAspect="1"/>
          </p:cNvSpPr>
          <p:nvPr/>
        </p:nvSpPr>
        <p:spPr>
          <a:xfrm>
            <a:off x="172686" y="4317577"/>
            <a:ext cx="2232479" cy="286695"/>
          </a:xfrm>
          <a:prstGeom prst="rect">
            <a:avLst/>
          </a:prstGeom>
        </p:spPr>
        <p:txBody>
          <a:bodyPr wrap="square">
            <a:spAutoFit/>
          </a:bodyPr>
          <a:lstStyle/>
          <a:p>
            <a:pPr algn="ctr"/>
            <a:r>
              <a:rPr lang="ja-JP" altLang="en-US" sz="1200" b="1" u="sng" dirty="0">
                <a:latin typeface="+mn-ea"/>
              </a:rPr>
              <a:t>荷さばき地</a:t>
            </a:r>
          </a:p>
        </p:txBody>
      </p:sp>
      <p:graphicFrame>
        <p:nvGraphicFramePr>
          <p:cNvPr id="23" name="表 22"/>
          <p:cNvGraphicFramePr>
            <a:graphicFrameLocks noGrp="1" noChangeAspect="1"/>
          </p:cNvGraphicFramePr>
          <p:nvPr>
            <p:extLst>
              <p:ext uri="{D42A27DB-BD31-4B8C-83A1-F6EECF244321}">
                <p14:modId xmlns:p14="http://schemas.microsoft.com/office/powerpoint/2010/main" val="334593830"/>
              </p:ext>
            </p:extLst>
          </p:nvPr>
        </p:nvGraphicFramePr>
        <p:xfrm>
          <a:off x="6935354" y="2649006"/>
          <a:ext cx="4425264" cy="5236794"/>
        </p:xfrm>
        <a:graphic>
          <a:graphicData uri="http://schemas.openxmlformats.org/drawingml/2006/table">
            <a:tbl>
              <a:tblPr>
                <a:tableStyleId>{BC89EF96-8CEA-46FF-86C4-4CE0E7609802}</a:tableStyleId>
              </a:tblPr>
              <a:tblGrid>
                <a:gridCol w="3302959">
                  <a:extLst>
                    <a:ext uri="{9D8B030D-6E8A-4147-A177-3AD203B41FA5}">
                      <a16:colId xmlns:a16="http://schemas.microsoft.com/office/drawing/2014/main" val="20000"/>
                    </a:ext>
                  </a:extLst>
                </a:gridCol>
                <a:gridCol w="1122305">
                  <a:extLst>
                    <a:ext uri="{9D8B030D-6E8A-4147-A177-3AD203B41FA5}">
                      <a16:colId xmlns:a16="http://schemas.microsoft.com/office/drawing/2014/main" val="20001"/>
                    </a:ext>
                  </a:extLst>
                </a:gridCol>
              </a:tblGrid>
              <a:tr h="290933">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0933">
                <a:tc>
                  <a:txBody>
                    <a:bodyPr/>
                    <a:lstStyle/>
                    <a:p>
                      <a:pPr algn="ctr" fontAlgn="ctr"/>
                      <a:r>
                        <a:rPr lang="ja-JP" altLang="en-US" sz="1200" u="none" strike="noStrike" dirty="0">
                          <a:effectLst/>
                          <a:latin typeface="+mn-ea"/>
                          <a:ea typeface="+mn-ea"/>
                        </a:rPr>
                        <a:t>高床式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37</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1"/>
                  </a:ext>
                </a:extLst>
              </a:tr>
              <a:tr h="290933">
                <a:tc>
                  <a:txBody>
                    <a:bodyPr/>
                    <a:lstStyle/>
                    <a:p>
                      <a:pPr algn="ctr" fontAlgn="ctr"/>
                      <a:r>
                        <a:rPr lang="ja-JP" altLang="en-US" sz="1200" u="none" strike="noStrike" dirty="0">
                          <a:effectLst/>
                          <a:latin typeface="+mn-ea"/>
                          <a:ea typeface="+mn-ea"/>
                        </a:rPr>
                        <a:t>高床式　１級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28</a:t>
                      </a:r>
                      <a:r>
                        <a:rPr lang="ja-JP" altLang="en-US" sz="1200" b="0" i="0" u="none" strike="noStrike" dirty="0">
                          <a:effectLst/>
                          <a:latin typeface="+mn-ea"/>
                          <a:ea typeface="+mn-ea"/>
                        </a:rPr>
                        <a:t>円</a:t>
                      </a:r>
                      <a:r>
                        <a:rPr lang="en-US" altLang="ja-JP" sz="1200" b="0" i="0" u="none" strike="noStrike" dirty="0">
                          <a:effectLst/>
                          <a:latin typeface="+mn-ea"/>
                          <a:ea typeface="+mn-ea"/>
                        </a:rPr>
                        <a:t>08</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2"/>
                  </a:ext>
                </a:extLst>
              </a:tr>
              <a:tr h="290933">
                <a:tc>
                  <a:txBody>
                    <a:bodyPr/>
                    <a:lstStyle/>
                    <a:p>
                      <a:pPr algn="ctr" fontAlgn="ctr"/>
                      <a:r>
                        <a:rPr lang="ja-JP" altLang="en-US" sz="1200" u="none" strike="noStrike" dirty="0">
                          <a:effectLst/>
                          <a:latin typeface="+mn-ea"/>
                          <a:ea typeface="+mn-ea"/>
                        </a:rPr>
                        <a:t>低床式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35</a:t>
                      </a:r>
                      <a:r>
                        <a:rPr lang="ja-JP" altLang="en-US" sz="1200" b="0" i="0" u="none" strike="noStrike" dirty="0">
                          <a:effectLst/>
                          <a:latin typeface="+mn-ea"/>
                          <a:ea typeface="+mn-ea"/>
                        </a:rPr>
                        <a:t>円</a:t>
                      </a:r>
                      <a:r>
                        <a:rPr lang="en-US" altLang="ja-JP" sz="1200" b="0" i="0" u="none" strike="noStrike" dirty="0">
                          <a:effectLst/>
                          <a:latin typeface="+mn-ea"/>
                          <a:ea typeface="+mn-ea"/>
                        </a:rPr>
                        <a:t>24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3"/>
                  </a:ext>
                </a:extLst>
              </a:tr>
              <a:tr h="290933">
                <a:tc>
                  <a:txBody>
                    <a:bodyPr/>
                    <a:lstStyle/>
                    <a:p>
                      <a:pPr algn="ctr" fontAlgn="ctr"/>
                      <a:r>
                        <a:rPr lang="ja-JP" altLang="en-US" sz="1200" u="none" strike="noStrike" dirty="0">
                          <a:effectLst/>
                          <a:latin typeface="+mn-ea"/>
                          <a:ea typeface="+mn-ea"/>
                        </a:rPr>
                        <a:t>低床式　１級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25</a:t>
                      </a:r>
                      <a:r>
                        <a:rPr lang="ja-JP" altLang="en-US" sz="1200" b="0" i="0" u="none" strike="noStrike" dirty="0">
                          <a:effectLst/>
                          <a:latin typeface="+mn-ea"/>
                          <a:ea typeface="+mn-ea"/>
                        </a:rPr>
                        <a:t>円</a:t>
                      </a:r>
                      <a:r>
                        <a:rPr lang="en-US" altLang="ja-JP" sz="1200" b="0" i="0" u="none" strike="noStrike" dirty="0">
                          <a:effectLst/>
                          <a:latin typeface="+mn-ea"/>
                          <a:ea typeface="+mn-ea"/>
                        </a:rPr>
                        <a:t>73</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4"/>
                  </a:ext>
                </a:extLst>
              </a:tr>
              <a:tr h="290933">
                <a:tc>
                  <a:txBody>
                    <a:bodyPr/>
                    <a:lstStyle/>
                    <a:p>
                      <a:pPr algn="ctr" fontAlgn="ctr"/>
                      <a:r>
                        <a:rPr lang="ja-JP" altLang="en-US" sz="1200" u="none" strike="noStrike" dirty="0">
                          <a:effectLst/>
                          <a:latin typeface="+mn-ea"/>
                          <a:ea typeface="+mn-ea"/>
                        </a:rPr>
                        <a:t>低床式　２級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24</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5"/>
                  </a:ext>
                </a:extLst>
              </a:tr>
              <a:tr h="290933">
                <a:tc>
                  <a:txBody>
                    <a:bodyPr/>
                    <a:lstStyle/>
                    <a:p>
                      <a:pPr algn="ctr" fontAlgn="ctr"/>
                      <a:r>
                        <a:rPr lang="ja-JP" altLang="en-US" sz="1200" u="none" strike="noStrike" dirty="0">
                          <a:effectLst/>
                          <a:latin typeface="+mn-ea"/>
                          <a:ea typeface="+mn-ea"/>
                        </a:rPr>
                        <a:t>低床式　３級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22</a:t>
                      </a:r>
                      <a:r>
                        <a:rPr lang="ja-JP" altLang="en-US" sz="1200" b="0" i="0" u="none" strike="noStrike" dirty="0">
                          <a:effectLst/>
                          <a:latin typeface="+mn-ea"/>
                          <a:ea typeface="+mn-ea"/>
                        </a:rPr>
                        <a:t>円</a:t>
                      </a:r>
                      <a:r>
                        <a:rPr lang="en-US" altLang="ja-JP" sz="1200" b="0" i="0" u="none" strike="noStrike" dirty="0">
                          <a:effectLst/>
                          <a:latin typeface="+mn-ea"/>
                          <a:ea typeface="+mn-ea"/>
                        </a:rPr>
                        <a:t>41</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6"/>
                  </a:ext>
                </a:extLst>
              </a:tr>
              <a:tr h="290933">
                <a:tc>
                  <a:txBody>
                    <a:bodyPr/>
                    <a:lstStyle/>
                    <a:p>
                      <a:pPr algn="ctr" fontAlgn="ctr"/>
                      <a:r>
                        <a:rPr lang="ja-JP" altLang="en-US" sz="1200" u="none" strike="noStrike" dirty="0">
                          <a:effectLst/>
                          <a:latin typeface="+mn-ea"/>
                          <a:ea typeface="+mn-ea"/>
                        </a:rPr>
                        <a:t>低床式　４級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20</a:t>
                      </a:r>
                      <a:r>
                        <a:rPr lang="ja-JP" altLang="en-US" sz="1200" b="0" i="0" u="none" strike="noStrike" dirty="0">
                          <a:effectLst/>
                          <a:latin typeface="+mn-ea"/>
                          <a:ea typeface="+mn-ea"/>
                        </a:rPr>
                        <a:t>円</a:t>
                      </a:r>
                      <a:r>
                        <a:rPr lang="en-US" altLang="ja-JP" sz="1200" b="0" i="0" u="none" strike="noStrike" dirty="0">
                          <a:effectLst/>
                          <a:latin typeface="+mn-ea"/>
                          <a:ea typeface="+mn-ea"/>
                        </a:rPr>
                        <a:t>27</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7"/>
                  </a:ext>
                </a:extLst>
              </a:tr>
              <a:tr h="290933">
                <a:tc>
                  <a:txBody>
                    <a:bodyPr/>
                    <a:lstStyle/>
                    <a:p>
                      <a:pPr algn="ctr" fontAlgn="ctr"/>
                      <a:r>
                        <a:rPr lang="ja-JP" altLang="en-US" sz="1200" b="0" i="0" u="none" strike="noStrike" dirty="0">
                          <a:solidFill>
                            <a:schemeClr val="tx1"/>
                          </a:solidFill>
                          <a:effectLst/>
                          <a:latin typeface="+mn-ea"/>
                          <a:ea typeface="+mn-ea"/>
                        </a:rPr>
                        <a:t>低床式　５級</a:t>
                      </a:r>
                    </a:p>
                  </a:txBody>
                  <a:tcPr marL="0" marR="0" marT="0" marB="0" anchor="ctr"/>
                </a:tc>
                <a:tc>
                  <a:txBody>
                    <a:bodyPr/>
                    <a:lstStyle/>
                    <a:p>
                      <a:pPr algn="ctr" fontAlgn="ctr"/>
                      <a:r>
                        <a:rPr lang="en-US" altLang="ja-JP" sz="1200" b="0" i="0" u="none" strike="noStrike" dirty="0">
                          <a:solidFill>
                            <a:schemeClr val="tx1"/>
                          </a:solidFill>
                          <a:effectLst/>
                          <a:latin typeface="+mn-ea"/>
                          <a:ea typeface="+mn-ea"/>
                        </a:rPr>
                        <a:t>18</a:t>
                      </a:r>
                      <a:r>
                        <a:rPr lang="ja-JP" altLang="en-US" sz="1200" b="0" i="0" u="none" strike="noStrike" dirty="0">
                          <a:solidFill>
                            <a:schemeClr val="tx1"/>
                          </a:solidFill>
                          <a:effectLst/>
                          <a:latin typeface="+mn-ea"/>
                          <a:ea typeface="+mn-ea"/>
                        </a:rPr>
                        <a:t>円</a:t>
                      </a:r>
                      <a:r>
                        <a:rPr lang="en-US" altLang="ja-JP" sz="1200" b="0" i="0" u="none" strike="noStrike" dirty="0">
                          <a:solidFill>
                            <a:schemeClr val="tx1"/>
                          </a:solidFill>
                          <a:effectLst/>
                          <a:latin typeface="+mn-ea"/>
                          <a:ea typeface="+mn-ea"/>
                        </a:rPr>
                        <a:t>45</a:t>
                      </a:r>
                      <a:r>
                        <a:rPr lang="ja-JP" altLang="en-US" sz="1200" b="0" i="0" u="none" strike="noStrike" dirty="0">
                          <a:solidFill>
                            <a:schemeClr val="tx1"/>
                          </a:solidFill>
                          <a:effectLst/>
                          <a:latin typeface="+mn-ea"/>
                          <a:ea typeface="+mn-ea"/>
                        </a:rPr>
                        <a:t>銭</a:t>
                      </a:r>
                      <a:endParaRPr lang="en-US" altLang="ja-JP"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10008"/>
                  </a:ext>
                </a:extLst>
              </a:tr>
              <a:tr h="290933">
                <a:tc gridSpan="2">
                  <a:txBody>
                    <a:bodyPr/>
                    <a:lstStyle/>
                    <a:p>
                      <a:pPr algn="ctr" fontAlgn="ctr"/>
                      <a:r>
                        <a:rPr lang="ja-JP" altLang="en-US" sz="1200" u="none" strike="noStrike" dirty="0">
                          <a:effectLst/>
                          <a:latin typeface="+mn-ea"/>
                          <a:ea typeface="+mn-ea"/>
                        </a:rPr>
                        <a:t>専用使用料（㎡</a:t>
                      </a:r>
                      <a:r>
                        <a:rPr lang="en-US" altLang="ja-JP" sz="1200" u="none" strike="noStrike" dirty="0">
                          <a:effectLst/>
                          <a:latin typeface="+mn-ea"/>
                          <a:ea typeface="+mn-ea"/>
                        </a:rPr>
                        <a:t>/</a:t>
                      </a:r>
                      <a:r>
                        <a:rPr lang="ja-JP" altLang="en-US" sz="1200" u="none" strike="noStrike" dirty="0">
                          <a:effectLst/>
                          <a:latin typeface="+mn-ea"/>
                          <a:ea typeface="+mn-ea"/>
                        </a:rPr>
                        <a:t>円・月）</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9"/>
                  </a:ext>
                </a:extLst>
              </a:tr>
              <a:tr h="290933">
                <a:tc>
                  <a:txBody>
                    <a:bodyPr/>
                    <a:lstStyle/>
                    <a:p>
                      <a:pPr algn="ctr" fontAlgn="ctr"/>
                      <a:r>
                        <a:rPr lang="ja-JP" altLang="en-US" sz="1200" u="none" strike="noStrike" dirty="0">
                          <a:effectLst/>
                          <a:latin typeface="+mn-ea"/>
                          <a:ea typeface="+mn-ea"/>
                        </a:rPr>
                        <a:t>高床式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1,141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0"/>
                  </a:ext>
                </a:extLst>
              </a:tr>
              <a:tr h="290933">
                <a:tc>
                  <a:txBody>
                    <a:bodyPr/>
                    <a:lstStyle/>
                    <a:p>
                      <a:pPr algn="ctr" fontAlgn="ctr"/>
                      <a:r>
                        <a:rPr lang="ja-JP" altLang="en-US" sz="1200" u="none" strike="noStrike" dirty="0">
                          <a:effectLst/>
                          <a:latin typeface="+mn-ea"/>
                          <a:ea typeface="+mn-ea"/>
                        </a:rPr>
                        <a:t>高床式　１級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853</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1"/>
                  </a:ext>
                </a:extLst>
              </a:tr>
              <a:tr h="290933">
                <a:tc>
                  <a:txBody>
                    <a:bodyPr/>
                    <a:lstStyle/>
                    <a:p>
                      <a:pPr algn="ctr" fontAlgn="ctr"/>
                      <a:r>
                        <a:rPr lang="ja-JP" altLang="en-US" sz="1200" u="none" strike="noStrike" dirty="0">
                          <a:effectLst/>
                          <a:latin typeface="+mn-ea"/>
                          <a:ea typeface="+mn-ea"/>
                        </a:rPr>
                        <a:t>低床式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1,067</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2"/>
                  </a:ext>
                </a:extLst>
              </a:tr>
              <a:tr h="290933">
                <a:tc>
                  <a:txBody>
                    <a:bodyPr/>
                    <a:lstStyle/>
                    <a:p>
                      <a:pPr algn="ctr" fontAlgn="ctr"/>
                      <a:r>
                        <a:rPr lang="ja-JP" altLang="en-US" sz="1200" u="none" strike="noStrike" dirty="0">
                          <a:effectLst/>
                          <a:latin typeface="+mn-ea"/>
                          <a:ea typeface="+mn-ea"/>
                        </a:rPr>
                        <a:t>低床式　１級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779</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3"/>
                  </a:ext>
                </a:extLst>
              </a:tr>
              <a:tr h="290933">
                <a:tc>
                  <a:txBody>
                    <a:bodyPr/>
                    <a:lstStyle/>
                    <a:p>
                      <a:pPr algn="ctr" fontAlgn="ctr"/>
                      <a:r>
                        <a:rPr lang="ja-JP" altLang="en-US" sz="1200" u="none" strike="noStrike" dirty="0">
                          <a:effectLst/>
                          <a:latin typeface="+mn-ea"/>
                          <a:ea typeface="+mn-ea"/>
                        </a:rPr>
                        <a:t>低床式　２級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703</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4"/>
                  </a:ext>
                </a:extLst>
              </a:tr>
              <a:tr h="290933">
                <a:tc>
                  <a:txBody>
                    <a:bodyPr/>
                    <a:lstStyle/>
                    <a:p>
                      <a:pPr algn="ctr" fontAlgn="ctr"/>
                      <a:r>
                        <a:rPr lang="ja-JP" altLang="en-US" sz="1200" u="none" strike="noStrike" dirty="0">
                          <a:effectLst/>
                          <a:latin typeface="+mn-ea"/>
                          <a:ea typeface="+mn-ea"/>
                        </a:rPr>
                        <a:t>低床式　３級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639</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5"/>
                  </a:ext>
                </a:extLst>
              </a:tr>
              <a:tr h="290933">
                <a:tc>
                  <a:txBody>
                    <a:bodyPr/>
                    <a:lstStyle/>
                    <a:p>
                      <a:pPr algn="ctr" fontAlgn="ctr"/>
                      <a:r>
                        <a:rPr lang="ja-JP" altLang="en-US" sz="1200" u="none" strike="noStrike" dirty="0">
                          <a:effectLst/>
                          <a:latin typeface="+mn-ea"/>
                          <a:ea typeface="+mn-ea"/>
                        </a:rPr>
                        <a:t>低床式　４級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565</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6"/>
                  </a:ext>
                </a:extLst>
              </a:tr>
              <a:tr h="290933">
                <a:tc>
                  <a:txBody>
                    <a:bodyPr/>
                    <a:lstStyle/>
                    <a:p>
                      <a:pPr algn="ctr" fontAlgn="ctr"/>
                      <a:r>
                        <a:rPr lang="ja-JP" altLang="en-US" sz="1200" b="0" i="0" u="none" strike="noStrike" dirty="0">
                          <a:solidFill>
                            <a:schemeClr val="tx1"/>
                          </a:solidFill>
                          <a:effectLst/>
                          <a:latin typeface="+mn-ea"/>
                          <a:ea typeface="+mn-ea"/>
                        </a:rPr>
                        <a:t>低床式　５級</a:t>
                      </a:r>
                    </a:p>
                  </a:txBody>
                  <a:tcPr marL="0" marR="0" marT="0" marB="0" anchor="ctr"/>
                </a:tc>
                <a:tc>
                  <a:txBody>
                    <a:bodyPr/>
                    <a:lstStyle/>
                    <a:p>
                      <a:pPr algn="ctr" fontAlgn="ctr"/>
                      <a:r>
                        <a:rPr lang="ja-JP" altLang="en-US" sz="1200" b="0" i="0" u="none" strike="noStrike" dirty="0">
                          <a:solidFill>
                            <a:schemeClr val="tx1"/>
                          </a:solidFill>
                          <a:effectLst/>
                          <a:latin typeface="+mn-ea"/>
                          <a:ea typeface="+mn-ea"/>
                        </a:rPr>
                        <a:t>　</a:t>
                      </a:r>
                      <a:r>
                        <a:rPr lang="en-US" altLang="ja-JP" sz="1200" b="0" i="0" u="none" strike="noStrike" dirty="0">
                          <a:solidFill>
                            <a:schemeClr val="tx1"/>
                          </a:solidFill>
                          <a:effectLst/>
                          <a:latin typeface="+mn-ea"/>
                          <a:ea typeface="+mn-ea"/>
                        </a:rPr>
                        <a:t>494</a:t>
                      </a:r>
                      <a:r>
                        <a:rPr lang="ja-JP" altLang="en-US" sz="1200" b="0" i="0" u="none" strike="noStrike" dirty="0">
                          <a:solidFill>
                            <a:schemeClr val="tx1"/>
                          </a:solidFill>
                          <a:effectLst/>
                          <a:latin typeface="+mn-ea"/>
                          <a:ea typeface="+mn-ea"/>
                        </a:rPr>
                        <a:t>円</a:t>
                      </a:r>
                      <a:endParaRPr lang="en-US" altLang="ja-JP"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10017"/>
                  </a:ext>
                </a:extLst>
              </a:tr>
            </a:tbl>
          </a:graphicData>
        </a:graphic>
      </p:graphicFrame>
      <p:sp>
        <p:nvSpPr>
          <p:cNvPr id="24" name="正方形/長方形 23"/>
          <p:cNvSpPr>
            <a:spLocks noChangeAspect="1"/>
          </p:cNvSpPr>
          <p:nvPr/>
        </p:nvSpPr>
        <p:spPr>
          <a:xfrm>
            <a:off x="5206772" y="2553208"/>
            <a:ext cx="2232479" cy="286695"/>
          </a:xfrm>
          <a:prstGeom prst="rect">
            <a:avLst/>
          </a:prstGeom>
        </p:spPr>
        <p:txBody>
          <a:bodyPr wrap="square">
            <a:spAutoFit/>
          </a:bodyPr>
          <a:lstStyle/>
          <a:p>
            <a:pPr algn="ctr"/>
            <a:r>
              <a:rPr lang="ja-JP" altLang="en-US" sz="1200" b="1" u="sng" dirty="0">
                <a:latin typeface="+mn-ea"/>
              </a:rPr>
              <a:t>上屋倉庫</a:t>
            </a:r>
          </a:p>
        </p:txBody>
      </p:sp>
      <p:sp>
        <p:nvSpPr>
          <p:cNvPr id="25" name="正方形/長方形 24"/>
          <p:cNvSpPr>
            <a:spLocks noChangeAspect="1"/>
          </p:cNvSpPr>
          <p:nvPr/>
        </p:nvSpPr>
        <p:spPr>
          <a:xfrm>
            <a:off x="91042" y="3226513"/>
            <a:ext cx="2232479" cy="286695"/>
          </a:xfrm>
          <a:prstGeom prst="rect">
            <a:avLst/>
          </a:prstGeom>
        </p:spPr>
        <p:txBody>
          <a:bodyPr wrap="square">
            <a:spAutoFit/>
          </a:bodyPr>
          <a:lstStyle/>
          <a:p>
            <a:pPr algn="ctr"/>
            <a:r>
              <a:rPr lang="ja-JP" altLang="en-US" sz="1200" b="1" u="sng" dirty="0">
                <a:latin typeface="+mn-ea"/>
              </a:rPr>
              <a:t>荷役機械</a:t>
            </a:r>
          </a:p>
        </p:txBody>
      </p:sp>
      <p:graphicFrame>
        <p:nvGraphicFramePr>
          <p:cNvPr id="26" name="表 25"/>
          <p:cNvGraphicFramePr>
            <a:graphicFrameLocks noGrp="1" noChangeAspect="1"/>
          </p:cNvGraphicFramePr>
          <p:nvPr>
            <p:extLst>
              <p:ext uri="{D42A27DB-BD31-4B8C-83A1-F6EECF244321}">
                <p14:modId xmlns:p14="http://schemas.microsoft.com/office/powerpoint/2010/main" val="3990910645"/>
              </p:ext>
            </p:extLst>
          </p:nvPr>
        </p:nvGraphicFramePr>
        <p:xfrm>
          <a:off x="1308009" y="3529737"/>
          <a:ext cx="3960000" cy="583200"/>
        </p:xfrm>
        <a:graphic>
          <a:graphicData uri="http://schemas.openxmlformats.org/drawingml/2006/table">
            <a:tbl>
              <a:tblPr>
                <a:tableStyleId>{BC89EF96-8CEA-46FF-86C4-4CE0E7609802}</a:tableStyleId>
              </a:tblPr>
              <a:tblGrid>
                <a:gridCol w="2872105">
                  <a:extLst>
                    <a:ext uri="{9D8B030D-6E8A-4147-A177-3AD203B41FA5}">
                      <a16:colId xmlns:a16="http://schemas.microsoft.com/office/drawing/2014/main" val="20000"/>
                    </a:ext>
                  </a:extLst>
                </a:gridCol>
                <a:gridCol w="1087895">
                  <a:extLst>
                    <a:ext uri="{9D8B030D-6E8A-4147-A177-3AD203B41FA5}">
                      <a16:colId xmlns:a16="http://schemas.microsoft.com/office/drawing/2014/main" val="20001"/>
                    </a:ext>
                  </a:extLst>
                </a:gridCol>
              </a:tblGrid>
              <a:tr h="291600">
                <a:tc gridSpan="2">
                  <a:txBody>
                    <a:bodyPr/>
                    <a:lstStyle/>
                    <a:p>
                      <a:pPr algn="ctr" fontAlgn="ctr"/>
                      <a:r>
                        <a:rPr lang="ja-JP" altLang="en-US" sz="1200" u="none" strike="noStrike" dirty="0">
                          <a:effectLst/>
                        </a:rPr>
                        <a:t>起重機（台</a:t>
                      </a:r>
                      <a:r>
                        <a:rPr lang="en-US" altLang="ja-JP" sz="1200" u="none" strike="noStrike" dirty="0">
                          <a:effectLst/>
                        </a:rPr>
                        <a:t>/</a:t>
                      </a:r>
                      <a:r>
                        <a:rPr lang="ja-JP" altLang="en-US" sz="1200" u="none" strike="noStrike" dirty="0">
                          <a:effectLst/>
                        </a:rPr>
                        <a:t>円・</a:t>
                      </a:r>
                      <a:r>
                        <a:rPr lang="en-US" altLang="ja-JP" sz="1200" u="none" strike="noStrike" dirty="0">
                          <a:effectLst/>
                        </a:rPr>
                        <a:t>30</a:t>
                      </a:r>
                      <a:r>
                        <a:rPr lang="ja-JP" altLang="en-US" sz="1200" u="none" strike="noStrike" dirty="0">
                          <a:effectLst/>
                        </a:rPr>
                        <a:t>分）</a:t>
                      </a:r>
                      <a:endParaRPr lang="en-US" altLang="ja-JP" sz="120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1600">
                <a:tc>
                  <a:txBody>
                    <a:bodyPr/>
                    <a:lstStyle/>
                    <a:p>
                      <a:pPr algn="ctr" fontAlgn="ctr"/>
                      <a:r>
                        <a:rPr lang="ja-JP" altLang="en-US" sz="1200" u="none" strike="noStrike" dirty="0">
                          <a:effectLst/>
                        </a:rPr>
                        <a:t>揚力</a:t>
                      </a:r>
                      <a:r>
                        <a:rPr lang="en-US" altLang="ja-JP" sz="1200" u="none" strike="noStrike" dirty="0">
                          <a:effectLst/>
                        </a:rPr>
                        <a:t>30.5</a:t>
                      </a:r>
                      <a:r>
                        <a:rPr lang="ja-JP" altLang="en-US" sz="1200" u="none" strike="noStrike" dirty="0">
                          <a:effectLst/>
                        </a:rPr>
                        <a:t>トン</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u="none" strike="noStrike" dirty="0">
                          <a:effectLst/>
                        </a:rPr>
                        <a:t>44,550</a:t>
                      </a:r>
                      <a:r>
                        <a:rPr lang="ja-JP" altLang="en-US" sz="1200" u="none" strike="noStrike" dirty="0">
                          <a:effectLst/>
                        </a:rPr>
                        <a:t>円</a:t>
                      </a:r>
                      <a:endParaRPr lang="ja-JP" altLang="en-US" sz="1200" b="0" i="0" u="none" strike="noStrike" dirty="0">
                        <a:effectLst/>
                        <a:latin typeface="+mn-ea"/>
                        <a:ea typeface="+mn-ea"/>
                      </a:endParaRPr>
                    </a:p>
                  </a:txBody>
                  <a:tcPr marL="0" marR="0"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13277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5</a:t>
            </a:fld>
            <a:endParaRPr kumimoji="1" lang="ja-JP" altLang="en-US" sz="1200" dirty="0">
              <a:solidFill>
                <a:schemeClr val="tx1"/>
              </a:solidFill>
            </a:endParaRPr>
          </a:p>
        </p:txBody>
      </p:sp>
      <p:sp>
        <p:nvSpPr>
          <p:cNvPr id="4" name="テキスト ボックス 3"/>
          <p:cNvSpPr txBox="1"/>
          <p:nvPr/>
        </p:nvSpPr>
        <p:spPr>
          <a:xfrm>
            <a:off x="0" y="697519"/>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港湾施設提供事業の競争力強化策</a:t>
            </a:r>
            <a:endParaRPr lang="en-US" altLang="ja-JP" sz="1600" b="1" dirty="0">
              <a:solidFill>
                <a:schemeClr val="accent1">
                  <a:lumMod val="50000"/>
                </a:schemeClr>
              </a:solidFill>
            </a:endParaRPr>
          </a:p>
        </p:txBody>
      </p:sp>
      <p:sp>
        <p:nvSpPr>
          <p:cNvPr id="8" name="角丸四角形 7"/>
          <p:cNvSpPr/>
          <p:nvPr/>
        </p:nvSpPr>
        <p:spPr>
          <a:xfrm>
            <a:off x="-1" y="-1"/>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ja-JP" altLang="en-US" sz="2400" b="1" dirty="0">
                <a:solidFill>
                  <a:schemeClr val="bg1"/>
                </a:solidFill>
                <a:latin typeface="+mj-ea"/>
                <a:ea typeface="+mj-ea"/>
              </a:rPr>
              <a:t>２</a:t>
            </a:r>
            <a:r>
              <a:rPr lang="en-US" altLang="ja-JP" sz="2400" b="1" dirty="0">
                <a:solidFill>
                  <a:schemeClr val="bg1"/>
                </a:solidFill>
                <a:latin typeface="+mj-ea"/>
                <a:ea typeface="+mj-ea"/>
              </a:rPr>
              <a:t>. </a:t>
            </a:r>
            <a:r>
              <a:rPr lang="ja-JP" altLang="en-US" sz="2400" b="1" dirty="0">
                <a:solidFill>
                  <a:schemeClr val="bg1"/>
                </a:solidFill>
                <a:latin typeface="+mj-ea"/>
                <a:ea typeface="+mj-ea"/>
              </a:rPr>
              <a:t>経営の基本方針</a:t>
            </a:r>
          </a:p>
        </p:txBody>
      </p:sp>
      <p:sp>
        <p:nvSpPr>
          <p:cNvPr id="9" name="サブタイトル 2"/>
          <p:cNvSpPr txBox="1">
            <a:spLocks/>
          </p:cNvSpPr>
          <p:nvPr/>
        </p:nvSpPr>
        <p:spPr>
          <a:xfrm>
            <a:off x="9593298" y="1933307"/>
            <a:ext cx="2462537" cy="2202944"/>
          </a:xfrm>
          <a:prstGeom prst="rect">
            <a:avLst/>
          </a:prstGeom>
          <a:ln w="57150">
            <a:solidFill>
              <a:srgbClr val="002060"/>
            </a:solidFill>
            <a:prstDash val="sysDash"/>
          </a:ln>
        </p:spPr>
        <p:txBody>
          <a:bodyPr vert="horz" lIns="162560" tIns="81280" rIns="162560" bIns="81280" rtlCol="0" anchor="ctr">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r>
              <a:rPr lang="ja-JP" altLang="en-US" sz="1400" b="1" u="sng" dirty="0"/>
              <a:t>港湾施設提供事業で達成すべきこと</a:t>
            </a:r>
            <a:endParaRPr lang="en-US" altLang="ja-JP" sz="1400" b="1" u="sng" dirty="0"/>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取扱貨物量の増加</a:t>
            </a:r>
            <a:endParaRPr lang="en-US" altLang="ja-JP" sz="1400" kern="100" dirty="0">
              <a:latin typeface="+mj-ea"/>
              <a:cs typeface="Times New Roman" panose="02020603050405020304" pitchFamily="18" charset="0"/>
            </a:endParaRPr>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市民生活安定のために必要な機能の維持</a:t>
            </a:r>
            <a:endParaRPr lang="en-US" altLang="ja-JP" sz="1400" kern="100" dirty="0">
              <a:latin typeface="+mj-ea"/>
              <a:cs typeface="Times New Roman" panose="02020603050405020304" pitchFamily="18" charset="0"/>
            </a:endParaRPr>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収支改善</a:t>
            </a:r>
          </a:p>
        </p:txBody>
      </p:sp>
      <p:sp>
        <p:nvSpPr>
          <p:cNvPr id="10" name="下矢印 9"/>
          <p:cNvSpPr/>
          <p:nvPr/>
        </p:nvSpPr>
        <p:spPr>
          <a:xfrm rot="5400000">
            <a:off x="8790304" y="2899313"/>
            <a:ext cx="1186653" cy="2912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1" name="正方形/長方形 10"/>
          <p:cNvSpPr/>
          <p:nvPr/>
        </p:nvSpPr>
        <p:spPr>
          <a:xfrm>
            <a:off x="231069" y="1791075"/>
            <a:ext cx="8942893" cy="1991694"/>
          </a:xfrm>
          <a:prstGeom prst="rect">
            <a:avLst/>
          </a:prstGeom>
          <a:ln w="57150">
            <a:solidFill>
              <a:srgbClr val="7030A0"/>
            </a:solidFill>
          </a:ln>
        </p:spPr>
        <p:txBody>
          <a:bodyPr wrap="square" anchor="t">
            <a:noAutofit/>
          </a:bodyPr>
          <a:lstStyle/>
          <a:p>
            <a:pPr algn="just"/>
            <a:r>
              <a:rPr lang="en-US" altLang="ja-JP" sz="1300" b="1" kern="100" dirty="0">
                <a:latin typeface="+mj-ea"/>
                <a:ea typeface="+mj-ea"/>
                <a:cs typeface="Times New Roman" panose="02020603050405020304" pitchFamily="18" charset="0"/>
              </a:rPr>
              <a:t>《</a:t>
            </a:r>
            <a:r>
              <a:rPr lang="ja-JP" altLang="en-US" sz="1300" b="1" kern="100" dirty="0">
                <a:latin typeface="+mj-ea"/>
                <a:ea typeface="+mj-ea"/>
                <a:cs typeface="Times New Roman" panose="02020603050405020304" pitchFamily="18" charset="0"/>
              </a:rPr>
              <a:t>競争力強化策の考え方</a:t>
            </a:r>
            <a:r>
              <a:rPr lang="en-US" altLang="ja-JP" sz="1300" b="1" kern="100" dirty="0">
                <a:latin typeface="+mj-ea"/>
                <a:ea typeface="+mj-ea"/>
                <a:cs typeface="Times New Roman" panose="02020603050405020304" pitchFamily="18" charset="0"/>
              </a:rPr>
              <a:t>》</a:t>
            </a:r>
            <a:r>
              <a:rPr lang="ja-JP" altLang="en-US" sz="1300" b="1" kern="100" dirty="0">
                <a:latin typeface="+mj-ea"/>
                <a:ea typeface="+mj-ea"/>
                <a:cs typeface="Times New Roman" panose="02020603050405020304" pitchFamily="18" charset="0"/>
              </a:rPr>
              <a:t>（中期的取組）</a:t>
            </a:r>
            <a:endParaRPr lang="en-US" altLang="ja-JP" sz="1300" b="1"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我が国においては、人口減少の問題や、船会社の統合・船舶大型化等による寄港地の絞り込み、といった厳しい経営環境が今後も見込まれるが、大阪港は、背後の広大なマーケットや、充実した物流ネットワークといった強み、ポテンシャルを有していると考え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このため、今後、事業拡大や新たな事業展開を企図する民間事業者の動向に注視しながら、ニーズの変化を的確に捉え、こうした事業者がビジネスチャンスを逸することのないよう、事業者を後押しする施策を実施していく必要があ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本市においては、これまで実施してきた施策に加え、</a:t>
            </a:r>
            <a:r>
              <a:rPr lang="en-US" altLang="ja-JP" sz="1200" kern="100" dirty="0">
                <a:latin typeface="+mj-ea"/>
                <a:ea typeface="+mj-ea"/>
                <a:cs typeface="Times New Roman" panose="02020603050405020304" pitchFamily="18" charset="0"/>
              </a:rPr>
              <a:t>SWOT</a:t>
            </a:r>
            <a:r>
              <a:rPr lang="ja-JP" altLang="en-US" sz="1200" kern="100" dirty="0">
                <a:latin typeface="+mj-ea"/>
                <a:ea typeface="+mj-ea"/>
                <a:cs typeface="Times New Roman" panose="02020603050405020304" pitchFamily="18" charset="0"/>
              </a:rPr>
              <a:t>分析を基に策定した戦略案に取り組みつつ、また戦略案も適宜見直しながら、大阪港の取扱貨物量をさらに増加させていくことが重要である。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施設提供事業の経営改善に向けては、この戦略案及び事業者ヒアリングに基づき、施設の稼働率向上のための「競争力強化策」を策定、実施していくことが必要となる。</a:t>
            </a:r>
          </a:p>
        </p:txBody>
      </p:sp>
      <p:sp>
        <p:nvSpPr>
          <p:cNvPr id="12" name="正方形/長方形 11"/>
          <p:cNvSpPr/>
          <p:nvPr/>
        </p:nvSpPr>
        <p:spPr>
          <a:xfrm>
            <a:off x="231069" y="4136251"/>
            <a:ext cx="9039476" cy="4436249"/>
          </a:xfrm>
          <a:prstGeom prst="rect">
            <a:avLst/>
          </a:prstGeom>
          <a:ln w="57150">
            <a:solidFill>
              <a:srgbClr val="7030A0"/>
            </a:solidFill>
          </a:ln>
        </p:spPr>
        <p:txBody>
          <a:bodyPr wrap="square" anchor="t">
            <a:noAutofit/>
          </a:bodyPr>
          <a:lstStyle/>
          <a:p>
            <a:pPr algn="just">
              <a:spcBef>
                <a:spcPts val="600"/>
              </a:spcBef>
            </a:pPr>
            <a:r>
              <a:rPr lang="en-US" altLang="ja-JP" sz="1200" b="1" u="sng" kern="100" dirty="0">
                <a:latin typeface="+mj-ea"/>
                <a:ea typeface="+mj-ea"/>
                <a:cs typeface="Times New Roman" panose="02020603050405020304" pitchFamily="18" charset="0"/>
              </a:rPr>
              <a:t>【</a:t>
            </a:r>
            <a:r>
              <a:rPr lang="ja-JP" altLang="en-US" sz="1200" b="1" u="sng" kern="100" dirty="0">
                <a:latin typeface="+mj-ea"/>
                <a:ea typeface="+mj-ea"/>
                <a:cs typeface="Times New Roman" panose="02020603050405020304" pitchFamily="18" charset="0"/>
              </a:rPr>
              <a:t>競争力強化策</a:t>
            </a:r>
            <a:r>
              <a:rPr lang="en-US" altLang="ja-JP" sz="1200" b="1" u="sng" kern="100" dirty="0">
                <a:latin typeface="+mj-ea"/>
                <a:ea typeface="+mj-ea"/>
                <a:cs typeface="Times New Roman" panose="02020603050405020304" pitchFamily="18" charset="0"/>
              </a:rPr>
              <a:t>】</a:t>
            </a:r>
          </a:p>
          <a:p>
            <a:pPr algn="just">
              <a:spcBef>
                <a:spcPts val="600"/>
              </a:spcBef>
            </a:pPr>
            <a:r>
              <a:rPr lang="en-US" altLang="ja-JP" sz="1200" b="1" kern="100" dirty="0">
                <a:latin typeface="+mj-ea"/>
                <a:ea typeface="+mj-ea"/>
                <a:cs typeface="Times New Roman" panose="02020603050405020304" pitchFamily="18" charset="0"/>
              </a:rPr>
              <a:t>Ⅰ.</a:t>
            </a:r>
            <a:r>
              <a:rPr lang="ja-JP" altLang="en-US" sz="1200" b="1" u="sng" kern="100" dirty="0">
                <a:latin typeface="+mj-ea"/>
                <a:ea typeface="+mj-ea"/>
                <a:cs typeface="Times New Roman" panose="02020603050405020304" pitchFamily="18" charset="0"/>
              </a:rPr>
              <a:t>上屋をはじめとした所管施設の補修強化</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限りある財源を予防保全型の補修に可能な限り充当していくことで、所管施設の延命化及び機能維持に努めていく。</a:t>
            </a:r>
          </a:p>
          <a:p>
            <a:pPr algn="just">
              <a:spcBef>
                <a:spcPts val="600"/>
              </a:spcBef>
            </a:pPr>
            <a:r>
              <a:rPr lang="en-US" altLang="ja-JP" sz="1200" b="1" kern="100" dirty="0">
                <a:latin typeface="+mj-ea"/>
                <a:ea typeface="+mj-ea"/>
                <a:cs typeface="Times New Roman" panose="02020603050405020304" pitchFamily="18" charset="0"/>
              </a:rPr>
              <a:t>Ⅱ.</a:t>
            </a:r>
            <a:r>
              <a:rPr lang="ja-JP" altLang="en-US" sz="1200" b="1" u="sng" kern="100" dirty="0">
                <a:latin typeface="+mj-ea"/>
                <a:ea typeface="+mj-ea"/>
                <a:cs typeface="Times New Roman" panose="02020603050405020304" pitchFamily="18" charset="0"/>
              </a:rPr>
              <a:t>高度な物流機能を持った所管施設の更新</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所管施設の更新投資の際には、仕様やレイアウトに一定の汎用性を持たせることに留意しつつ、物流の高度化などに対応したものとする。</a:t>
            </a:r>
            <a:endParaRPr lang="en-US" altLang="ja-JP" sz="1200" kern="100" dirty="0">
              <a:latin typeface="+mj-ea"/>
              <a:ea typeface="+mj-ea"/>
              <a:cs typeface="Times New Roman" panose="02020603050405020304" pitchFamily="18" charset="0"/>
            </a:endParaRPr>
          </a:p>
          <a:p>
            <a:pPr algn="just">
              <a:spcBef>
                <a:spcPts val="600"/>
              </a:spcBef>
            </a:pPr>
            <a:r>
              <a:rPr lang="en-US" altLang="ja-JP" sz="1200" b="1" kern="100" dirty="0">
                <a:latin typeface="+mj-ea"/>
                <a:ea typeface="+mj-ea"/>
                <a:cs typeface="Times New Roman" panose="02020603050405020304" pitchFamily="18" charset="0"/>
              </a:rPr>
              <a:t>Ⅲ.</a:t>
            </a:r>
            <a:r>
              <a:rPr lang="ja-JP" altLang="en-US" sz="1200" b="1" u="sng" kern="100" dirty="0">
                <a:latin typeface="+mj-ea"/>
                <a:ea typeface="+mj-ea"/>
                <a:cs typeface="Times New Roman" panose="02020603050405020304" pitchFamily="18" charset="0"/>
              </a:rPr>
              <a:t>所管施設の更新にあたっての積極的な民間活力の導入</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更新投資においては、</a:t>
            </a:r>
            <a:r>
              <a:rPr lang="en-US" altLang="ja-JP" sz="1200" kern="100" dirty="0">
                <a:latin typeface="+mj-ea"/>
                <a:ea typeface="+mj-ea"/>
                <a:cs typeface="Times New Roman" panose="02020603050405020304" pitchFamily="18" charset="0"/>
              </a:rPr>
              <a:t>PFI</a:t>
            </a:r>
            <a:r>
              <a:rPr lang="ja-JP" altLang="en-US" sz="1200" kern="100" dirty="0">
                <a:latin typeface="+mj-ea"/>
                <a:ea typeface="+mj-ea"/>
                <a:cs typeface="Times New Roman" panose="02020603050405020304" pitchFamily="18" charset="0"/>
              </a:rPr>
              <a:t>手法を活用するなど、民間活力の導入に積極的に取り組む。</a:t>
            </a:r>
            <a:endParaRPr lang="en-US" altLang="ja-JP" sz="1200" kern="100" dirty="0">
              <a:latin typeface="+mj-ea"/>
              <a:ea typeface="+mj-ea"/>
              <a:cs typeface="Times New Roman" panose="02020603050405020304" pitchFamily="18" charset="0"/>
            </a:endParaRPr>
          </a:p>
          <a:p>
            <a:pPr algn="just">
              <a:spcBef>
                <a:spcPts val="600"/>
              </a:spcBef>
            </a:pPr>
            <a:r>
              <a:rPr lang="en-US" altLang="ja-JP" sz="1200" b="1" kern="100" dirty="0">
                <a:latin typeface="+mj-ea"/>
                <a:ea typeface="+mj-ea"/>
                <a:cs typeface="Times New Roman" panose="02020603050405020304" pitchFamily="18" charset="0"/>
              </a:rPr>
              <a:t>Ⅳ.</a:t>
            </a:r>
            <a:r>
              <a:rPr lang="ja-JP" altLang="en-US" sz="1200" b="1" u="sng" kern="100" dirty="0">
                <a:latin typeface="+mj-ea"/>
                <a:ea typeface="+mj-ea"/>
                <a:cs typeface="Times New Roman" panose="02020603050405020304" pitchFamily="18" charset="0"/>
              </a:rPr>
              <a:t>競争力のある使用料体系への見直し</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現行の使用料を全体的に軽減すること、あるいは現行の使用料の等級に下限の等級を追加するなどにより、「ユーザー視点での競争力のある使用料」とする。</a:t>
            </a:r>
            <a:endParaRPr lang="en-US" altLang="ja-JP" sz="1200" kern="100" dirty="0">
              <a:latin typeface="+mj-ea"/>
              <a:ea typeface="+mj-ea"/>
              <a:cs typeface="Times New Roman" panose="02020603050405020304" pitchFamily="18" charset="0"/>
            </a:endParaRPr>
          </a:p>
          <a:p>
            <a:pPr algn="just">
              <a:spcBef>
                <a:spcPts val="600"/>
              </a:spcBef>
            </a:pPr>
            <a:r>
              <a:rPr lang="ja-JP" altLang="en-US" sz="1200" kern="100" dirty="0">
                <a:latin typeface="+mj-ea"/>
                <a:ea typeface="+mj-ea"/>
                <a:cs typeface="Times New Roman" panose="02020603050405020304" pitchFamily="18" charset="0"/>
              </a:rPr>
              <a:t>　　</a:t>
            </a:r>
            <a:r>
              <a:rPr lang="en-US" altLang="ja-JP" sz="1200" kern="100" dirty="0">
                <a:latin typeface="+mj-ea"/>
                <a:ea typeface="+mj-ea"/>
                <a:cs typeface="Times New Roman" panose="02020603050405020304" pitchFamily="18" charset="0"/>
              </a:rPr>
              <a:t>※</a:t>
            </a:r>
            <a:r>
              <a:rPr lang="ja-JP" altLang="en-US" sz="1200" kern="100" dirty="0">
                <a:latin typeface="+mj-ea"/>
                <a:ea typeface="+mj-ea"/>
                <a:cs typeface="Times New Roman" panose="02020603050405020304" pitchFamily="18" charset="0"/>
              </a:rPr>
              <a:t>うち、「新たな等級の設置」については、令和</a:t>
            </a:r>
            <a:r>
              <a:rPr lang="en-US" altLang="ja-JP" sz="1200" kern="100" dirty="0">
                <a:latin typeface="+mj-ea"/>
                <a:ea typeface="+mj-ea"/>
                <a:cs typeface="Times New Roman" panose="02020603050405020304" pitchFamily="18" charset="0"/>
              </a:rPr>
              <a:t>2</a:t>
            </a:r>
            <a:r>
              <a:rPr lang="ja-JP" altLang="en-US" sz="1200" kern="100" dirty="0">
                <a:latin typeface="+mj-ea"/>
                <a:ea typeface="+mj-ea"/>
                <a:cs typeface="Times New Roman" panose="02020603050405020304" pitchFamily="18" charset="0"/>
              </a:rPr>
              <a:t>年度から実施</a:t>
            </a:r>
          </a:p>
          <a:p>
            <a:pPr algn="just">
              <a:spcBef>
                <a:spcPts val="600"/>
              </a:spcBef>
            </a:pPr>
            <a:r>
              <a:rPr lang="en-US" altLang="ja-JP" sz="1200" b="1" kern="100" dirty="0">
                <a:latin typeface="+mj-ea"/>
                <a:ea typeface="+mj-ea"/>
                <a:cs typeface="Times New Roman" panose="02020603050405020304" pitchFamily="18" charset="0"/>
              </a:rPr>
              <a:t>Ⅴ.</a:t>
            </a:r>
            <a:r>
              <a:rPr lang="ja-JP" altLang="en-US" sz="1200" b="1" u="sng" kern="100" dirty="0">
                <a:latin typeface="+mj-ea"/>
                <a:ea typeface="+mj-ea"/>
                <a:cs typeface="Times New Roman" panose="02020603050405020304" pitchFamily="18" charset="0"/>
              </a:rPr>
              <a:t>取扱貨物量が増加し所管施設の稼働率向上につながるインセンティブの実施</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所管施設の利用促進（使用開始）につながるような「新たな使用料制度」や「取扱貨物量増加に対するインセンティブ（集貨に関する支援）」などを検討する。</a:t>
            </a:r>
          </a:p>
          <a:p>
            <a:pPr algn="just">
              <a:spcBef>
                <a:spcPts val="600"/>
              </a:spcBef>
            </a:pPr>
            <a:r>
              <a:rPr lang="en-US" altLang="ja-JP" sz="1200" b="1" kern="100" dirty="0">
                <a:latin typeface="+mj-ea"/>
                <a:ea typeface="+mj-ea"/>
                <a:cs typeface="Times New Roman" panose="02020603050405020304" pitchFamily="18" charset="0"/>
              </a:rPr>
              <a:t>Ⅵ.</a:t>
            </a:r>
            <a:r>
              <a:rPr lang="ja-JP" altLang="en-US" sz="1200" b="1" u="sng" kern="100" dirty="0">
                <a:latin typeface="+mj-ea"/>
                <a:ea typeface="+mj-ea"/>
                <a:cs typeface="Times New Roman" panose="02020603050405020304" pitchFamily="18" charset="0"/>
              </a:rPr>
              <a:t>大阪港内での物流の効率化につながるインセンティブの実施</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大阪港内における渋滞の緩和など、物流の効率化に資するユーザーの取り組みに対して、使用料の軽減や事業への支援などを検討する。</a:t>
            </a:r>
          </a:p>
        </p:txBody>
      </p:sp>
      <p:sp>
        <p:nvSpPr>
          <p:cNvPr id="13" name="二等辺三角形 12"/>
          <p:cNvSpPr/>
          <p:nvPr/>
        </p:nvSpPr>
        <p:spPr>
          <a:xfrm rot="10800000" flipH="1">
            <a:off x="3348292" y="3883098"/>
            <a:ext cx="2708446" cy="17550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4" name="角丸四角形 13"/>
          <p:cNvSpPr/>
          <p:nvPr/>
        </p:nvSpPr>
        <p:spPr>
          <a:xfrm>
            <a:off x="9537699" y="4525041"/>
            <a:ext cx="2585491" cy="103445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ja-JP" altLang="en-US" sz="1800" b="1" u="sng" dirty="0">
                <a:solidFill>
                  <a:schemeClr val="bg1"/>
                </a:solidFill>
              </a:rPr>
              <a:t>経営改善策</a:t>
            </a:r>
            <a:endParaRPr lang="en-US" altLang="ja-JP" sz="1800" b="1" u="sng" dirty="0">
              <a:solidFill>
                <a:schemeClr val="bg1"/>
              </a:solidFill>
            </a:endParaRPr>
          </a:p>
          <a:p>
            <a:pPr algn="ctr">
              <a:spcBef>
                <a:spcPts val="600"/>
              </a:spcBef>
            </a:pPr>
            <a:r>
              <a:rPr lang="en-US" altLang="ja-JP" sz="1800" b="1" u="sng" dirty="0">
                <a:solidFill>
                  <a:schemeClr val="bg1"/>
                </a:solidFill>
              </a:rPr>
              <a:t>※</a:t>
            </a:r>
            <a:r>
              <a:rPr lang="ja-JP" altLang="en-US" sz="1800" b="1" u="sng" dirty="0">
                <a:solidFill>
                  <a:schemeClr val="bg1"/>
                </a:solidFill>
              </a:rPr>
              <a:t>次ページ</a:t>
            </a:r>
            <a:endParaRPr lang="en-US" altLang="ja-JP" sz="1800" dirty="0">
              <a:solidFill>
                <a:schemeClr val="bg1"/>
              </a:solidFill>
            </a:endParaRPr>
          </a:p>
        </p:txBody>
      </p:sp>
      <p:sp>
        <p:nvSpPr>
          <p:cNvPr id="15" name="正方形/長方形 14"/>
          <p:cNvSpPr/>
          <p:nvPr/>
        </p:nvSpPr>
        <p:spPr>
          <a:xfrm rot="5400000">
            <a:off x="10435580" y="5966121"/>
            <a:ext cx="1255402" cy="5355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p>
        </p:txBody>
      </p:sp>
      <p:sp>
        <p:nvSpPr>
          <p:cNvPr id="16" name="二等辺三角形 15"/>
          <p:cNvSpPr/>
          <p:nvPr/>
        </p:nvSpPr>
        <p:spPr>
          <a:xfrm rot="10800000" flipH="1">
            <a:off x="9763858" y="4235477"/>
            <a:ext cx="2238685" cy="24259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7" name="下矢印 16"/>
          <p:cNvSpPr/>
          <p:nvPr/>
        </p:nvSpPr>
        <p:spPr>
          <a:xfrm rot="5400000">
            <a:off x="9796101" y="5785187"/>
            <a:ext cx="1015832" cy="2066944"/>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chorCtr="1"/>
          <a:lstStyle/>
          <a:p>
            <a:pPr algn="ctr"/>
            <a:r>
              <a:rPr lang="ja-JP" altLang="en-US" sz="1400" b="1" dirty="0">
                <a:solidFill>
                  <a:schemeClr val="bg1"/>
                </a:solidFill>
              </a:rPr>
              <a:t>財源の確保</a:t>
            </a:r>
          </a:p>
        </p:txBody>
      </p:sp>
      <p:sp>
        <p:nvSpPr>
          <p:cNvPr id="23" name="正方形/長方形 22"/>
          <p:cNvSpPr/>
          <p:nvPr/>
        </p:nvSpPr>
        <p:spPr>
          <a:xfrm>
            <a:off x="231069" y="1009744"/>
            <a:ext cx="8949310" cy="679858"/>
          </a:xfrm>
          <a:prstGeom prst="rect">
            <a:avLst/>
          </a:prstGeom>
          <a:ln w="57150">
            <a:solidFill>
              <a:srgbClr val="7030A0"/>
            </a:solidFill>
          </a:ln>
        </p:spPr>
        <p:txBody>
          <a:bodyPr wrap="square" anchor="ctr">
            <a:noAutofit/>
          </a:bodyPr>
          <a:lstStyle/>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取組期間の目標年次</a:t>
            </a:r>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短期間で取り組むべきもの（短期的取組）　</a:t>
            </a:r>
            <a:r>
              <a:rPr lang="en-US" altLang="ja-JP" sz="1200" kern="100" dirty="0">
                <a:latin typeface="+mj-ea"/>
                <a:ea typeface="+mj-ea"/>
                <a:cs typeface="Times New Roman" panose="02020603050405020304" pitchFamily="18" charset="0"/>
              </a:rPr>
              <a:t>2018</a:t>
            </a:r>
            <a:r>
              <a:rPr lang="ja-JP" altLang="en-US" sz="1200" kern="100" dirty="0">
                <a:latin typeface="+mj-ea"/>
                <a:ea typeface="+mj-ea"/>
                <a:cs typeface="Times New Roman" panose="02020603050405020304" pitchFamily="18" charset="0"/>
              </a:rPr>
              <a:t>（</a:t>
            </a:r>
            <a:r>
              <a:rPr lang="en-US" altLang="ja-JP" sz="1200" kern="100" dirty="0">
                <a:latin typeface="+mj-ea"/>
                <a:ea typeface="+mj-ea"/>
                <a:cs typeface="Times New Roman" panose="02020603050405020304" pitchFamily="18" charset="0"/>
              </a:rPr>
              <a:t>H30</a:t>
            </a:r>
            <a:r>
              <a:rPr lang="ja-JP" altLang="en-US" sz="1200" kern="100" dirty="0">
                <a:latin typeface="+mj-ea"/>
                <a:ea typeface="+mj-ea"/>
                <a:cs typeface="Times New Roman" panose="02020603050405020304" pitchFamily="18" charset="0"/>
              </a:rPr>
              <a:t>）年度から</a:t>
            </a:r>
            <a:r>
              <a:rPr lang="en-US" altLang="ja-JP" sz="1200" kern="100" dirty="0">
                <a:latin typeface="+mj-ea"/>
                <a:ea typeface="+mj-ea"/>
                <a:cs typeface="Times New Roman" panose="02020603050405020304" pitchFamily="18" charset="0"/>
              </a:rPr>
              <a:t>2020</a:t>
            </a:r>
            <a:r>
              <a:rPr lang="ja-JP" altLang="en-US" sz="1200" kern="100" dirty="0">
                <a:latin typeface="+mj-ea"/>
                <a:ea typeface="+mj-ea"/>
                <a:cs typeface="Times New Roman" panose="02020603050405020304" pitchFamily="18" charset="0"/>
              </a:rPr>
              <a:t>（</a:t>
            </a:r>
            <a:r>
              <a:rPr lang="en-US" altLang="ja-JP" sz="1200" kern="100" dirty="0">
                <a:latin typeface="+mj-ea"/>
                <a:ea typeface="+mj-ea"/>
                <a:cs typeface="Times New Roman" panose="02020603050405020304" pitchFamily="18" charset="0"/>
              </a:rPr>
              <a:t>R2</a:t>
            </a:r>
            <a:r>
              <a:rPr lang="ja-JP" altLang="en-US" sz="1200" kern="100" dirty="0">
                <a:latin typeface="+mj-ea"/>
                <a:ea typeface="+mj-ea"/>
                <a:cs typeface="Times New Roman" panose="02020603050405020304" pitchFamily="18" charset="0"/>
              </a:rPr>
              <a:t>）年度まで（</a:t>
            </a:r>
            <a:r>
              <a:rPr lang="en-US" altLang="ja-JP" sz="1200" kern="100" dirty="0">
                <a:latin typeface="+mj-ea"/>
                <a:ea typeface="+mj-ea"/>
                <a:cs typeface="Times New Roman" panose="02020603050405020304" pitchFamily="18" charset="0"/>
              </a:rPr>
              <a:t>3</a:t>
            </a:r>
            <a:r>
              <a:rPr lang="ja-JP" altLang="en-US" sz="1200" kern="100" dirty="0">
                <a:latin typeface="+mj-ea"/>
                <a:ea typeface="+mj-ea"/>
                <a:cs typeface="Times New Roman" panose="02020603050405020304" pitchFamily="18" charset="0"/>
              </a:rPr>
              <a:t>年間）</a:t>
            </a:r>
            <a:endParaRPr lang="en-US" altLang="ja-JP" sz="1200" kern="100" dirty="0">
              <a:latin typeface="+mj-ea"/>
              <a:ea typeface="+mj-ea"/>
              <a:cs typeface="Times New Roman" panose="02020603050405020304" pitchFamily="18" charset="0"/>
            </a:endParaRPr>
          </a:p>
          <a:p>
            <a:pPr marL="171450" indent="-1714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中期的に取り組むべきもの（中期的取組）　</a:t>
            </a:r>
            <a:r>
              <a:rPr lang="en-US" altLang="ja-JP" sz="1200" kern="100" dirty="0">
                <a:latin typeface="+mj-ea"/>
                <a:ea typeface="+mj-ea"/>
                <a:cs typeface="Times New Roman" panose="02020603050405020304" pitchFamily="18" charset="0"/>
              </a:rPr>
              <a:t>2018</a:t>
            </a:r>
            <a:r>
              <a:rPr lang="ja-JP" altLang="en-US" sz="1200" kern="100" dirty="0">
                <a:latin typeface="+mj-ea"/>
                <a:ea typeface="+mj-ea"/>
                <a:cs typeface="Times New Roman" panose="02020603050405020304" pitchFamily="18" charset="0"/>
              </a:rPr>
              <a:t>（</a:t>
            </a:r>
            <a:r>
              <a:rPr lang="en-US" altLang="ja-JP" sz="1200" kern="100" dirty="0">
                <a:latin typeface="+mj-ea"/>
                <a:ea typeface="+mj-ea"/>
                <a:cs typeface="Times New Roman" panose="02020603050405020304" pitchFamily="18" charset="0"/>
              </a:rPr>
              <a:t>H30</a:t>
            </a:r>
            <a:r>
              <a:rPr lang="ja-JP" altLang="en-US" sz="1200" kern="100" dirty="0">
                <a:latin typeface="+mj-ea"/>
                <a:ea typeface="+mj-ea"/>
                <a:cs typeface="Times New Roman" panose="02020603050405020304" pitchFamily="18" charset="0"/>
              </a:rPr>
              <a:t>）年度から</a:t>
            </a:r>
            <a:r>
              <a:rPr lang="en-US" altLang="ja-JP" sz="1200" kern="100" dirty="0">
                <a:latin typeface="+mj-ea"/>
                <a:ea typeface="+mj-ea"/>
                <a:cs typeface="Times New Roman" panose="02020603050405020304" pitchFamily="18" charset="0"/>
              </a:rPr>
              <a:t>2022</a:t>
            </a:r>
            <a:r>
              <a:rPr lang="ja-JP" altLang="en-US" sz="1200" kern="100" dirty="0">
                <a:latin typeface="+mj-ea"/>
                <a:ea typeface="+mj-ea"/>
                <a:cs typeface="Times New Roman" panose="02020603050405020304" pitchFamily="18" charset="0"/>
              </a:rPr>
              <a:t>（</a:t>
            </a:r>
            <a:r>
              <a:rPr lang="en-US" altLang="ja-JP" sz="1200" kern="100" dirty="0">
                <a:latin typeface="+mj-ea"/>
                <a:ea typeface="+mj-ea"/>
                <a:cs typeface="Times New Roman" panose="02020603050405020304" pitchFamily="18" charset="0"/>
              </a:rPr>
              <a:t>R4</a:t>
            </a:r>
            <a:r>
              <a:rPr lang="ja-JP" altLang="en-US" sz="1200" kern="100" dirty="0">
                <a:latin typeface="+mj-ea"/>
                <a:ea typeface="+mj-ea"/>
                <a:cs typeface="Times New Roman" panose="02020603050405020304" pitchFamily="18" charset="0"/>
              </a:rPr>
              <a:t>）年度まで（</a:t>
            </a:r>
            <a:r>
              <a:rPr lang="en-US" altLang="ja-JP" sz="1200" kern="100" dirty="0">
                <a:latin typeface="+mj-ea"/>
                <a:ea typeface="+mj-ea"/>
                <a:cs typeface="Times New Roman" panose="02020603050405020304" pitchFamily="18" charset="0"/>
              </a:rPr>
              <a:t>5</a:t>
            </a:r>
            <a:r>
              <a:rPr lang="ja-JP" altLang="en-US" sz="1200" kern="100" dirty="0">
                <a:latin typeface="+mj-ea"/>
                <a:ea typeface="+mj-ea"/>
                <a:cs typeface="Times New Roman" panose="02020603050405020304" pitchFamily="18" charset="0"/>
              </a:rPr>
              <a:t>年間）</a:t>
            </a:r>
            <a:endParaRPr lang="ja-JP" altLang="ja-JP" sz="1200" kern="100" dirty="0">
              <a:latin typeface="+mj-ea"/>
              <a:ea typeface="+mj-ea"/>
              <a:cs typeface="Times New Roman" panose="02020603050405020304" pitchFamily="18" charset="0"/>
            </a:endParaRPr>
          </a:p>
        </p:txBody>
      </p:sp>
    </p:spTree>
    <p:extLst>
      <p:ext uri="{BB962C8B-B14F-4D97-AF65-F5344CB8AC3E}">
        <p14:creationId xmlns:p14="http://schemas.microsoft.com/office/powerpoint/2010/main" val="3239433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6</a:t>
            </a:fld>
            <a:endParaRPr kumimoji="1" lang="ja-JP" altLang="en-US" sz="1200" dirty="0">
              <a:solidFill>
                <a:schemeClr val="tx1"/>
              </a:solidFill>
            </a:endParaRPr>
          </a:p>
        </p:txBody>
      </p:sp>
      <p:sp>
        <p:nvSpPr>
          <p:cNvPr id="4" name="テキスト ボックス 3"/>
          <p:cNvSpPr txBox="1"/>
          <p:nvPr/>
        </p:nvSpPr>
        <p:spPr>
          <a:xfrm>
            <a:off x="0" y="278419"/>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港湾施設提供事業の経営改善策</a:t>
            </a:r>
            <a:endParaRPr lang="en-US" altLang="ja-JP" sz="1600" b="1" dirty="0">
              <a:solidFill>
                <a:schemeClr val="accent1">
                  <a:lumMod val="50000"/>
                </a:schemeClr>
              </a:solidFill>
            </a:endParaRPr>
          </a:p>
        </p:txBody>
      </p:sp>
      <p:sp>
        <p:nvSpPr>
          <p:cNvPr id="18" name="正方形/長方形 17"/>
          <p:cNvSpPr/>
          <p:nvPr/>
        </p:nvSpPr>
        <p:spPr>
          <a:xfrm>
            <a:off x="200395" y="3753162"/>
            <a:ext cx="11838833" cy="4759071"/>
          </a:xfrm>
          <a:prstGeom prst="rect">
            <a:avLst/>
          </a:prstGeom>
          <a:ln w="38100" cmpd="thinThick">
            <a:solidFill>
              <a:srgbClr val="7030A0"/>
            </a:solidFill>
            <a:prstDash val="solid"/>
          </a:ln>
        </p:spPr>
        <p:txBody>
          <a:bodyPr wrap="square" anchor="t">
            <a:noAutofit/>
          </a:bodyPr>
          <a:lstStyle/>
          <a:p>
            <a:pPr algn="just"/>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3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①青果物関連施設</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安治川は設備の廃止を検討し、雑貨上屋の需要の掘り起こしを行う。</a:t>
            </a:r>
            <a:endParaRPr lang="en-US" altLang="ja-JP" sz="1200" kern="100" dirty="0">
              <a:latin typeface="+mn-ea"/>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北港白津は施設の改良を検討し、取扱貨物量の増加による稼働率の向上を図る。</a:t>
            </a:r>
            <a:endParaRPr lang="en-US" altLang="ja-JP" sz="1200" kern="100" dirty="0">
              <a:latin typeface="+mn-ea"/>
              <a:cs typeface="Times New Roman" panose="02020603050405020304" pitchFamily="18" charset="0"/>
            </a:endParaRPr>
          </a:p>
          <a:p>
            <a:pPr algn="just"/>
            <a:endParaRPr lang="en-US" altLang="ja-JP" sz="300" kern="100" dirty="0">
              <a:latin typeface="+mn-ea"/>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②</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R</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地区荷さばき地</a:t>
            </a:r>
            <a:endParaRPr lang="en-US" altLang="ja-JP" sz="1200"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荷さばき地の使用箇所を集約した上で一部を廃止</a:t>
            </a:r>
            <a:endParaRPr lang="en-US" altLang="ja-JP" sz="1200" kern="100" dirty="0">
              <a:latin typeface="+mn-ea"/>
              <a:cs typeface="Times New Roman" panose="02020603050405020304" pitchFamily="18" charset="0"/>
            </a:endParaRPr>
          </a:p>
          <a:p>
            <a:pPr algn="just"/>
            <a:endParaRPr lang="en-US" altLang="ja-JP" sz="300" kern="100" dirty="0">
              <a:latin typeface="+mn-ea"/>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③</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K</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地区荷さばき地（上屋含む）</a:t>
            </a:r>
            <a:r>
              <a:rPr lang="ja-JP" altLang="en-US" sz="1200"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a:t>
            </a:r>
            <a:endParaRPr lang="en-US" altLang="ja-JP" sz="1200"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荷さばき地の使用箇所を集約した上で一部を廃止</a:t>
            </a:r>
            <a:endParaRPr lang="en-US" altLang="ja-JP" sz="1200" kern="100" dirty="0">
              <a:latin typeface="+mn-ea"/>
              <a:cs typeface="Times New Roman" panose="02020603050405020304" pitchFamily="18" charset="0"/>
            </a:endParaRPr>
          </a:p>
          <a:p>
            <a:pPr algn="just"/>
            <a:endParaRPr lang="en-US" altLang="ja-JP" sz="300" kern="100" dirty="0">
              <a:latin typeface="+mn-ea"/>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④</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C1</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地区西荷さばき地</a:t>
            </a:r>
            <a:endParaRPr lang="en-US" altLang="ja-JP" sz="1200"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隣接地と合わせた一体的利用も検討</a:t>
            </a:r>
            <a:endParaRPr lang="en-US" altLang="ja-JP" sz="1200" kern="100" dirty="0">
              <a:latin typeface="+mn-ea"/>
              <a:cs typeface="Times New Roman" panose="02020603050405020304" pitchFamily="18" charset="0"/>
            </a:endParaRPr>
          </a:p>
          <a:p>
            <a:pPr algn="just"/>
            <a:endParaRPr lang="en-US" altLang="ja-JP" sz="300" kern="100" dirty="0">
              <a:latin typeface="+mn-ea"/>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⑤その他の低稼働地区（</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A</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B</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地区、</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I</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地区、</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Q</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地区）</a:t>
            </a:r>
            <a:endParaRPr lang="en-US" altLang="ja-JP" sz="1200"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（短期的取組・中期的取組）　新たな需要の掘り起こしを行うことにより、収支の改善を図る。</a:t>
            </a:r>
            <a:endParaRPr lang="en-US" altLang="ja-JP" sz="1200" kern="100" dirty="0">
              <a:latin typeface="+mn-ea"/>
              <a:cs typeface="Times New Roman" panose="02020603050405020304" pitchFamily="18" charset="0"/>
            </a:endParaRPr>
          </a:p>
          <a:p>
            <a:pPr algn="just"/>
            <a:endParaRPr lang="ja-JP" altLang="en-US" sz="300" kern="100" dirty="0">
              <a:latin typeface="+mn-ea"/>
              <a:cs typeface="Times New Roman" panose="02020603050405020304" pitchFamily="18" charset="0"/>
            </a:endParaRPr>
          </a:p>
          <a:p>
            <a:pPr algn="just"/>
            <a:endParaRPr lang="en-US" altLang="ja-JP" sz="300" kern="100" dirty="0">
              <a:latin typeface="+mn-ea"/>
              <a:cs typeface="Times New Roman" panose="02020603050405020304" pitchFamily="18" charset="0"/>
            </a:endParaRPr>
          </a:p>
          <a:p>
            <a:pPr algn="just"/>
            <a:r>
              <a:rPr lang="ja-JP" altLang="en-US" sz="1200" b="1" kern="100" dirty="0">
                <a:latin typeface="メイリオ" panose="020B0604030504040204" pitchFamily="50" charset="-128"/>
                <a:cs typeface="Times New Roman" panose="02020603050405020304" pitchFamily="18" charset="0"/>
              </a:rPr>
              <a:t>　</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⑥</a:t>
            </a:r>
            <a:r>
              <a:rPr lang="ja-JP" altLang="en-US" sz="1200" b="1" kern="100" dirty="0">
                <a:latin typeface="メイリオ" panose="020B0604030504040204" pitchFamily="50" charset="-128"/>
                <a:cs typeface="Times New Roman" panose="02020603050405020304" pitchFamily="18" charset="0"/>
              </a:rPr>
              <a:t>北港白津地区荷さばき地</a:t>
            </a:r>
            <a:endParaRPr lang="en-US" altLang="ja-JP" sz="1200" b="1" kern="100" dirty="0">
              <a:latin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新たな需要の掘り起こしを行う。</a:t>
            </a:r>
            <a:endParaRPr lang="en-US" altLang="ja-JP" sz="1200" kern="100" dirty="0">
              <a:latin typeface="+mn-ea"/>
              <a:cs typeface="Times New Roman" panose="02020603050405020304" pitchFamily="18" charset="0"/>
            </a:endParaRPr>
          </a:p>
          <a:p>
            <a:pPr algn="just"/>
            <a:endParaRPr lang="en-US" altLang="ja-JP" sz="300" kern="100" dirty="0">
              <a:latin typeface="+mn-ea"/>
              <a:cs typeface="Times New Roman" panose="02020603050405020304" pitchFamily="18" charset="0"/>
            </a:endParaRPr>
          </a:p>
          <a:p>
            <a:pPr algn="just"/>
            <a:r>
              <a:rPr lang="ja-JP" altLang="en-US" sz="1200" b="1" kern="100" dirty="0">
                <a:latin typeface="メイリオ" panose="020B0604030504040204" pitchFamily="50" charset="-128"/>
                <a:cs typeface="Times New Roman" panose="02020603050405020304" pitchFamily="18" charset="0"/>
              </a:rPr>
              <a:t>　</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⑦</a:t>
            </a:r>
            <a:r>
              <a:rPr lang="en-US" altLang="ja-JP" sz="1200" b="1" kern="100" dirty="0">
                <a:latin typeface="メイリオ" panose="020B0604030504040204" pitchFamily="50" charset="-128"/>
                <a:cs typeface="Times New Roman" panose="02020603050405020304" pitchFamily="18" charset="0"/>
              </a:rPr>
              <a:t>J</a:t>
            </a:r>
            <a:r>
              <a:rPr lang="ja-JP" altLang="en-US" sz="1200" b="1" kern="100" dirty="0">
                <a:latin typeface="メイリオ" panose="020B0604030504040204" pitchFamily="50" charset="-128"/>
                <a:cs typeface="Times New Roman" panose="02020603050405020304" pitchFamily="18" charset="0"/>
              </a:rPr>
              <a:t>地区荷さばき地</a:t>
            </a:r>
            <a:endParaRPr lang="en-US" altLang="ja-JP" sz="1200" b="1" kern="100" dirty="0">
              <a:latin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新たな需要の掘り起こしを行う。</a:t>
            </a:r>
            <a:endParaRPr lang="en-US" altLang="ja-JP" sz="1200" kern="100" dirty="0">
              <a:latin typeface="+mn-ea"/>
              <a:cs typeface="Times New Roman" panose="02020603050405020304" pitchFamily="18" charset="0"/>
            </a:endParaRPr>
          </a:p>
          <a:p>
            <a:pPr algn="just"/>
            <a:endParaRPr lang="en-US" altLang="ja-JP" sz="300" kern="100" dirty="0">
              <a:latin typeface="+mn-ea"/>
              <a:cs typeface="Times New Roman" panose="02020603050405020304" pitchFamily="18" charset="0"/>
            </a:endParaRPr>
          </a:p>
          <a:p>
            <a:pPr algn="just"/>
            <a:r>
              <a:rPr lang="ja-JP" altLang="en-US" sz="1200" b="1" kern="100" dirty="0">
                <a:latin typeface="メイリオ" panose="020B0604030504040204" pitchFamily="50" charset="-128"/>
                <a:cs typeface="Times New Roman" panose="02020603050405020304" pitchFamily="18" charset="0"/>
              </a:rPr>
              <a:t>　</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⑧</a:t>
            </a:r>
            <a:r>
              <a:rPr lang="en-US" altLang="ja-JP" sz="1200" b="1" kern="100" dirty="0">
                <a:latin typeface="メイリオ" panose="020B0604030504040204" pitchFamily="50" charset="-128"/>
                <a:cs typeface="Times New Roman" panose="02020603050405020304" pitchFamily="18" charset="0"/>
              </a:rPr>
              <a:t>KF</a:t>
            </a:r>
            <a:r>
              <a:rPr lang="ja-JP" altLang="en-US" sz="1200" b="1" kern="100" dirty="0">
                <a:latin typeface="メイリオ" panose="020B0604030504040204" pitchFamily="50" charset="-128"/>
                <a:cs typeface="Times New Roman" panose="02020603050405020304" pitchFamily="18" charset="0"/>
              </a:rPr>
              <a:t>地区荷さばき地（船客上屋含む）</a:t>
            </a:r>
            <a:endParaRPr lang="en-US" altLang="ja-JP" sz="1200" b="1" kern="100" dirty="0">
              <a:latin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荷さばき地の底地を優先的に大阪港埋立事業から取得する。</a:t>
            </a:r>
            <a:endParaRPr lang="en-US" altLang="ja-JP" sz="1200" kern="100" dirty="0">
              <a:latin typeface="+mn-ea"/>
              <a:cs typeface="Times New Roman" panose="02020603050405020304" pitchFamily="18" charset="0"/>
            </a:endParaRPr>
          </a:p>
          <a:p>
            <a:pPr algn="just"/>
            <a:r>
              <a:rPr lang="ja-JP" altLang="en-US" sz="1200" kern="100" dirty="0">
                <a:latin typeface="+mn-ea"/>
                <a:cs typeface="Times New Roman" panose="02020603050405020304" pitchFamily="18" charset="0"/>
              </a:rPr>
              <a:t>　</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⑨</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C-6</a:t>
            </a:r>
            <a:r>
              <a:rPr lang="ja-JP" altLang="en-US" sz="1200" b="1" i="1" kern="100" dirty="0" err="1">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7</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埠頭（荷役機械を含む）</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a:t>
            </a:r>
            <a:r>
              <a:rPr lang="ja-JP" altLang="en-US" sz="1200" kern="100" dirty="0">
                <a:latin typeface="+mn-ea"/>
                <a:cs typeface="Times New Roman" panose="02020603050405020304" pitchFamily="18" charset="0"/>
              </a:rPr>
              <a:t>（中期的取組）　万博開催期間中の夢洲物流車両の交通円滑化に向けた対策及び、万博終了後の活用を見据えて、「埠頭用地の面積の精査」を行う。</a:t>
            </a:r>
            <a:endParaRPr lang="en-US" altLang="ja-JP" sz="1200" kern="100" dirty="0">
              <a:latin typeface="+mn-ea"/>
              <a:cs typeface="Times New Roman" panose="02020603050405020304" pitchFamily="18" charset="0"/>
            </a:endParaRPr>
          </a:p>
          <a:p>
            <a:pPr algn="just"/>
            <a:r>
              <a:rPr lang="ja-JP" altLang="en-US" sz="1200" kern="100" dirty="0">
                <a:latin typeface="+mn-ea"/>
                <a:cs typeface="Times New Roman" panose="02020603050405020304" pitchFamily="18" charset="0"/>
              </a:rPr>
              <a:t>　　　　　　　　　　　また、ガントリークレーンについては、夢洲物流車両の交通円滑化に向けた対策のひとつとして活用を検討していることから、万博終了後を</a:t>
            </a:r>
            <a:endParaRPr lang="en-US" altLang="ja-JP" sz="1200" kern="100" dirty="0">
              <a:latin typeface="+mn-ea"/>
              <a:cs typeface="Times New Roman" panose="02020603050405020304" pitchFamily="18" charset="0"/>
            </a:endParaRPr>
          </a:p>
          <a:p>
            <a:pPr algn="just"/>
            <a:r>
              <a:rPr lang="ja-JP" altLang="en-US" sz="1200" kern="100" dirty="0">
                <a:latin typeface="+mn-ea"/>
                <a:cs typeface="Times New Roman" panose="02020603050405020304" pitchFamily="18" charset="0"/>
              </a:rPr>
              <a:t>　　　　　　　　　　　見据えた取組みとして進める。</a:t>
            </a:r>
          </a:p>
          <a:p>
            <a:pPr algn="just"/>
            <a:endParaRPr lang="en-US" altLang="ja-JP" sz="1200" kern="100" dirty="0">
              <a:solidFill>
                <a:srgbClr val="FF0000"/>
              </a:solidFill>
              <a:latin typeface="+mn-ea"/>
              <a:cs typeface="Times New Roman" panose="02020603050405020304" pitchFamily="18" charset="0"/>
            </a:endParaRPr>
          </a:p>
        </p:txBody>
      </p:sp>
      <p:sp>
        <p:nvSpPr>
          <p:cNvPr id="19" name="正方形/長方形 18"/>
          <p:cNvSpPr/>
          <p:nvPr/>
        </p:nvSpPr>
        <p:spPr>
          <a:xfrm>
            <a:off x="209899" y="728437"/>
            <a:ext cx="11831514" cy="2913261"/>
          </a:xfrm>
          <a:prstGeom prst="rect">
            <a:avLst/>
          </a:prstGeom>
          <a:ln w="38100">
            <a:solidFill>
              <a:srgbClr val="7030A0"/>
            </a:solidFill>
          </a:ln>
        </p:spPr>
        <p:txBody>
          <a:bodyPr wrap="square" anchor="t">
            <a:noAutofit/>
          </a:bodyPr>
          <a:lstStyle/>
          <a:p>
            <a:pPr algn="just"/>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①新型コロナウイルス感染症への対応</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②稼働率向上のための分析及び戦略策定が必要 </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（中期的取組）</a:t>
            </a:r>
            <a:r>
              <a:rPr lang="en-US" altLang="ja-JP" sz="1200" kern="100" dirty="0">
                <a:latin typeface="+mj-ea"/>
                <a:cs typeface="Times New Roman" panose="02020603050405020304" pitchFamily="18" charset="0"/>
              </a:rPr>
              <a:t>SWOT</a:t>
            </a:r>
            <a:r>
              <a:rPr lang="ja-JP" altLang="en-US" sz="1200" kern="100" dirty="0">
                <a:latin typeface="+mj-ea"/>
                <a:cs typeface="Times New Roman" panose="02020603050405020304" pitchFamily="18" charset="0"/>
              </a:rPr>
              <a:t>分析・事業者ヒアリングなどを踏まえた競争力強化策</a:t>
            </a:r>
            <a:r>
              <a:rPr lang="en-US" altLang="ja-JP" sz="1200" kern="100" dirty="0">
                <a:latin typeface="+mj-ea"/>
                <a:cs typeface="Times New Roman" panose="02020603050405020304" pitchFamily="18" charset="0"/>
              </a:rPr>
              <a:t> </a:t>
            </a:r>
          </a:p>
          <a:p>
            <a:pPr algn="just"/>
            <a:endParaRPr lang="en-US" altLang="ja-JP" sz="3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③過大な土地賃借料負担</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埋立事業への支払</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a:t>
            </a:r>
          </a:p>
          <a:p>
            <a:pPr algn="just"/>
            <a:r>
              <a:rPr lang="ja-JP" altLang="en-US" sz="1200" kern="100" dirty="0">
                <a:latin typeface="+mj-ea"/>
                <a:cs typeface="Times New Roman" panose="02020603050405020304" pitchFamily="18" charset="0"/>
              </a:rPr>
              <a:t>　（中期的取組）赤字施設の個別課題を改善した上で生じた留保資金を活用した、埠頭用地の購入の促進</a:t>
            </a:r>
            <a:endParaRPr lang="en-US" altLang="ja-JP" sz="1200" kern="100" dirty="0">
              <a:latin typeface="+mj-ea"/>
              <a:cs typeface="Times New Roman" panose="02020603050405020304" pitchFamily="18" charset="0"/>
            </a:endParaRPr>
          </a:p>
          <a:p>
            <a:pPr algn="just"/>
            <a:endParaRPr lang="en-US" altLang="ja-JP" sz="300" kern="100" dirty="0">
              <a:latin typeface="+mj-ea"/>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④収益性の低い「一体使用荷さばき地」の必要性の検証</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（中期的取組）現状の利用実態に支障が生じない範囲で一体使用荷さばき地を通常の「荷さばき地」へ転換する。</a:t>
            </a:r>
            <a:endParaRPr lang="en-US" altLang="ja-JP" sz="1200" kern="100" dirty="0">
              <a:latin typeface="+mj-ea"/>
              <a:cs typeface="Times New Roman" panose="02020603050405020304" pitchFamily="18" charset="0"/>
            </a:endParaRPr>
          </a:p>
          <a:p>
            <a:pPr algn="just"/>
            <a:endParaRPr lang="en-US" altLang="ja-JP" sz="300" kern="100" dirty="0">
              <a:latin typeface="+mj-ea"/>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⑤老朽化する上屋への対応</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（中期的取組）上屋を更新投資するにあたってのルールを策定する。</a:t>
            </a:r>
            <a:endParaRPr lang="en-US" altLang="ja-JP" sz="1200" kern="100" dirty="0">
              <a:latin typeface="+mj-ea"/>
              <a:cs typeface="Times New Roman" panose="02020603050405020304" pitchFamily="18" charset="0"/>
            </a:endParaRPr>
          </a:p>
          <a:p>
            <a:pPr algn="just"/>
            <a:endParaRPr lang="en-US" altLang="ja-JP" sz="300" kern="100" dirty="0">
              <a:latin typeface="+mj-ea"/>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⑥港営事業会計を構成する施設提供事業と埋立事業の区分の明確化</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（中期的取組）港営事業会計を分離するなど様々な手法及びその実施の是非について研究・検討を行う。</a:t>
            </a:r>
            <a:endParaRPr lang="en-US" altLang="ja-JP" sz="1200" kern="100" dirty="0">
              <a:latin typeface="+mj-ea"/>
              <a:cs typeface="Times New Roman" panose="02020603050405020304" pitchFamily="18" charset="0"/>
            </a:endParaRPr>
          </a:p>
          <a:p>
            <a:pPr algn="just"/>
            <a:endParaRPr lang="en-US" altLang="ja-JP" sz="1200" kern="100" dirty="0">
              <a:latin typeface="+mj-ea"/>
              <a:ea typeface="+mj-ea"/>
              <a:cs typeface="Times New Roman" panose="02020603050405020304" pitchFamily="18" charset="0"/>
            </a:endParaRPr>
          </a:p>
          <a:p>
            <a:pPr algn="just"/>
            <a:endParaRPr lang="en-US" altLang="ja-JP" sz="1200" kern="100" dirty="0">
              <a:latin typeface="+mj-ea"/>
              <a:ea typeface="+mj-ea"/>
              <a:cs typeface="Times New Roman" panose="02020603050405020304" pitchFamily="18" charset="0"/>
            </a:endParaRPr>
          </a:p>
        </p:txBody>
      </p:sp>
      <p:sp>
        <p:nvSpPr>
          <p:cNvPr id="20" name="正方形/長方形 19"/>
          <p:cNvSpPr/>
          <p:nvPr/>
        </p:nvSpPr>
        <p:spPr>
          <a:xfrm>
            <a:off x="178072" y="705578"/>
            <a:ext cx="3107532" cy="41738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bg1"/>
                </a:solidFill>
              </a:rPr>
              <a:t>全般的課題解決のための経営改善策</a:t>
            </a:r>
          </a:p>
        </p:txBody>
      </p:sp>
      <p:sp>
        <p:nvSpPr>
          <p:cNvPr id="21" name="正方形/長方形 20"/>
          <p:cNvSpPr/>
          <p:nvPr/>
        </p:nvSpPr>
        <p:spPr>
          <a:xfrm>
            <a:off x="184307" y="3745155"/>
            <a:ext cx="3107533" cy="38424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t>個別課題解決のための経営改善策</a:t>
            </a:r>
          </a:p>
        </p:txBody>
      </p:sp>
    </p:spTree>
    <p:extLst>
      <p:ext uri="{BB962C8B-B14F-4D97-AF65-F5344CB8AC3E}">
        <p14:creationId xmlns:p14="http://schemas.microsoft.com/office/powerpoint/2010/main" val="3705915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8" y="8180722"/>
            <a:ext cx="686187" cy="460041"/>
          </a:xfrm>
        </p:spPr>
        <p:txBody>
          <a:bodyPr/>
          <a:lstStyle/>
          <a:p>
            <a:fld id="{5AA38D38-D8EA-493B-AEC0-0967396FF8DD}" type="slidenum">
              <a:rPr kumimoji="1" lang="ja-JP" altLang="en-US" smtClean="0">
                <a:solidFill>
                  <a:schemeClr val="tx1"/>
                </a:solidFill>
              </a:rPr>
              <a:t>7</a:t>
            </a:fld>
            <a:endParaRPr kumimoji="1" lang="ja-JP" altLang="en-US" dirty="0">
              <a:solidFill>
                <a:schemeClr val="tx1"/>
              </a:solidFill>
            </a:endParaRPr>
          </a:p>
        </p:txBody>
      </p:sp>
      <p:sp>
        <p:nvSpPr>
          <p:cNvPr id="4" name="Text Box 41"/>
          <p:cNvSpPr>
            <a:spLocks noChangeArrowheads="1"/>
          </p:cNvSpPr>
          <p:nvPr/>
        </p:nvSpPr>
        <p:spPr bwMode="auto">
          <a:xfrm>
            <a:off x="814646" y="7132479"/>
            <a:ext cx="10738791" cy="624205"/>
          </a:xfrm>
          <a:prstGeom prst="rect">
            <a:avLst/>
          </a:prstGeom>
          <a:noFill/>
          <a:ln w="28575">
            <a:solidFill>
              <a:srgbClr val="FF0000"/>
            </a:solidFill>
            <a:miter lim="800000"/>
            <a:headEnd/>
            <a:tailEnd/>
          </a:ln>
        </p:spPr>
        <p:txBody>
          <a:bodyPr wrap="square" tIns="36000">
            <a:spAutoFit/>
          </a:bodyPr>
          <a:lstStyle/>
          <a:p>
            <a:pPr>
              <a:lnSpc>
                <a:spcPct val="110000"/>
              </a:lnSpc>
              <a:defRPr/>
            </a:pPr>
            <a:r>
              <a:rPr lang="ja-JP" altLang="en-US" sz="16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2031(R13)</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年度までの長期収支試算結果においては、資金不足は回避できる見込み。</a:t>
            </a:r>
            <a:endPar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endParaRPr>
          </a:p>
          <a:p>
            <a:pPr eaLnBrk="1" hangingPunct="1">
              <a:lnSpc>
                <a:spcPct val="110000"/>
              </a:lnSpc>
              <a:defRPr/>
            </a:pP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・ただし、稼働率の向上等による増益確保策の検討が必要である。</a:t>
            </a:r>
          </a:p>
        </p:txBody>
      </p:sp>
      <p:pic>
        <p:nvPicPr>
          <p:cNvPr id="3" name="図 2"/>
          <p:cNvPicPr>
            <a:picLocks noChangeAspect="1"/>
          </p:cNvPicPr>
          <p:nvPr/>
        </p:nvPicPr>
        <p:blipFill>
          <a:blip r:embed="rId2"/>
          <a:stretch>
            <a:fillRect/>
          </a:stretch>
        </p:blipFill>
        <p:spPr>
          <a:xfrm>
            <a:off x="-32687" y="-3934"/>
            <a:ext cx="12272312" cy="652329"/>
          </a:xfrm>
          <a:prstGeom prst="rect">
            <a:avLst/>
          </a:prstGeom>
        </p:spPr>
      </p:pic>
      <p:sp>
        <p:nvSpPr>
          <p:cNvPr id="9" name="テキスト ボックス 8"/>
          <p:cNvSpPr txBox="1"/>
          <p:nvPr/>
        </p:nvSpPr>
        <p:spPr>
          <a:xfrm>
            <a:off x="0" y="659080"/>
            <a:ext cx="3638551" cy="338554"/>
          </a:xfrm>
          <a:prstGeom prst="rect">
            <a:avLst/>
          </a:prstGeom>
          <a:noFill/>
        </p:spPr>
        <p:txBody>
          <a:bodyPr wrap="square" rtlCol="0">
            <a:spAutoFit/>
          </a:bodyPr>
          <a:lstStyle/>
          <a:p>
            <a:r>
              <a:rPr lang="ja-JP" altLang="en-US" sz="1600" b="1" dirty="0"/>
              <a:t>（１）投資・財政計画（収支計画）</a:t>
            </a:r>
            <a:endParaRPr lang="en-US" altLang="ja-JP" sz="1600" b="1" dirty="0"/>
          </a:p>
        </p:txBody>
      </p:sp>
      <p:pic>
        <p:nvPicPr>
          <p:cNvPr id="5" name="図 4"/>
          <p:cNvPicPr>
            <a:picLocks noChangeAspect="1"/>
          </p:cNvPicPr>
          <p:nvPr/>
        </p:nvPicPr>
        <p:blipFill>
          <a:blip r:embed="rId3"/>
          <a:stretch>
            <a:fillRect/>
          </a:stretch>
        </p:blipFill>
        <p:spPr>
          <a:xfrm>
            <a:off x="400967" y="989884"/>
            <a:ext cx="11419732" cy="6009668"/>
          </a:xfrm>
          <a:prstGeom prst="rect">
            <a:avLst/>
          </a:prstGeom>
        </p:spPr>
      </p:pic>
    </p:spTree>
    <p:extLst>
      <p:ext uri="{BB962C8B-B14F-4D97-AF65-F5344CB8AC3E}">
        <p14:creationId xmlns:p14="http://schemas.microsoft.com/office/powerpoint/2010/main" val="2962825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8</a:t>
            </a:fld>
            <a:endParaRPr kumimoji="1" lang="ja-JP" altLang="en-US" sz="1200" dirty="0">
              <a:solidFill>
                <a:schemeClr val="tx1"/>
              </a:solidFill>
            </a:endParaRPr>
          </a:p>
        </p:txBody>
      </p:sp>
      <p:pic>
        <p:nvPicPr>
          <p:cNvPr id="4" name="図 3">
            <a:extLst>
              <a:ext uri="{FF2B5EF4-FFF2-40B4-BE49-F238E27FC236}">
                <a16:creationId xmlns:a16="http://schemas.microsoft.com/office/drawing/2014/main" id="{40ECFD3B-EB06-4C68-9A8F-56624AFE3473}"/>
              </a:ext>
            </a:extLst>
          </p:cNvPr>
          <p:cNvPicPr>
            <a:picLocks noChangeAspect="1"/>
          </p:cNvPicPr>
          <p:nvPr/>
        </p:nvPicPr>
        <p:blipFill>
          <a:blip r:embed="rId2"/>
          <a:stretch>
            <a:fillRect/>
          </a:stretch>
        </p:blipFill>
        <p:spPr>
          <a:xfrm>
            <a:off x="185507" y="743848"/>
            <a:ext cx="11868609" cy="6567947"/>
          </a:xfrm>
          <a:prstGeom prst="rect">
            <a:avLst/>
          </a:prstGeom>
        </p:spPr>
      </p:pic>
    </p:spTree>
    <p:extLst>
      <p:ext uri="{BB962C8B-B14F-4D97-AF65-F5344CB8AC3E}">
        <p14:creationId xmlns:p14="http://schemas.microsoft.com/office/powerpoint/2010/main" val="674078284"/>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4703</TotalTime>
  <Words>3144</Words>
  <PresentationFormat>ユーザー設定</PresentationFormat>
  <Paragraphs>282</Paragraphs>
  <Slides>15</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15</vt:i4>
      </vt:variant>
    </vt:vector>
  </HeadingPairs>
  <TitlesOfParts>
    <vt:vector size="24" baseType="lpstr">
      <vt:lpstr>微軟正黑體</vt:lpstr>
      <vt:lpstr>ＭＳ 明朝</vt:lpstr>
      <vt:lpstr>メイリオ</vt:lpstr>
      <vt:lpstr>Arial</vt:lpstr>
      <vt:lpstr>Calibri</vt:lpstr>
      <vt:lpstr>Trebuchet MS</vt:lpstr>
      <vt:lpstr>Wingdings</vt:lpstr>
      <vt:lpstr>Wingdings 3</vt:lpstr>
      <vt:lpstr>ファセット</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2021-07-29T06:14:28Z</cp:lastPrinted>
  <dcterms:created xsi:type="dcterms:W3CDTF">2018-12-10T00:32:13Z</dcterms:created>
  <dcterms:modified xsi:type="dcterms:W3CDTF">2021-08-24T03:50:46Z</dcterms:modified>
</cp:coreProperties>
</file>