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33"/>
  </p:notesMasterIdLst>
  <p:handoutMasterIdLst>
    <p:handoutMasterId r:id="rId34"/>
  </p:handoutMasterIdLst>
  <p:sldIdLst>
    <p:sldId id="256" r:id="rId2"/>
    <p:sldId id="328" r:id="rId3"/>
    <p:sldId id="257" r:id="rId4"/>
    <p:sldId id="330" r:id="rId5"/>
    <p:sldId id="258" r:id="rId6"/>
    <p:sldId id="277" r:id="rId7"/>
    <p:sldId id="331" r:id="rId8"/>
    <p:sldId id="300" r:id="rId9"/>
    <p:sldId id="351" r:id="rId10"/>
    <p:sldId id="353" r:id="rId11"/>
    <p:sldId id="352" r:id="rId12"/>
    <p:sldId id="354" r:id="rId13"/>
    <p:sldId id="355" r:id="rId14"/>
    <p:sldId id="302" r:id="rId15"/>
    <p:sldId id="356" r:id="rId16"/>
    <p:sldId id="303" r:id="rId17"/>
    <p:sldId id="359" r:id="rId18"/>
    <p:sldId id="304" r:id="rId19"/>
    <p:sldId id="362" r:id="rId20"/>
    <p:sldId id="363" r:id="rId21"/>
    <p:sldId id="364" r:id="rId22"/>
    <p:sldId id="343" r:id="rId23"/>
    <p:sldId id="310" r:id="rId24"/>
    <p:sldId id="348" r:id="rId25"/>
    <p:sldId id="349" r:id="rId26"/>
    <p:sldId id="350" r:id="rId27"/>
    <p:sldId id="286" r:id="rId28"/>
    <p:sldId id="332" r:id="rId29"/>
    <p:sldId id="347" r:id="rId30"/>
    <p:sldId id="285" r:id="rId31"/>
    <p:sldId id="365" r:id="rId32"/>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330"/>
            <p14:sldId id="258"/>
            <p14:sldId id="277"/>
            <p14:sldId id="331"/>
            <p14:sldId id="300"/>
            <p14:sldId id="351"/>
            <p14:sldId id="353"/>
            <p14:sldId id="352"/>
            <p14:sldId id="354"/>
            <p14:sldId id="355"/>
            <p14:sldId id="302"/>
            <p14:sldId id="356"/>
            <p14:sldId id="303"/>
            <p14:sldId id="359"/>
            <p14:sldId id="304"/>
            <p14:sldId id="362"/>
            <p14:sldId id="363"/>
            <p14:sldId id="364"/>
            <p14:sldId id="343"/>
            <p14:sldId id="310"/>
            <p14:sldId id="348"/>
            <p14:sldId id="349"/>
            <p14:sldId id="350"/>
            <p14:sldId id="286"/>
            <p14:sldId id="332"/>
            <p14:sldId id="347"/>
            <p14:sldId id="285"/>
            <p14:sldId id="3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333" autoAdjust="0"/>
  </p:normalViewPr>
  <p:slideViewPr>
    <p:cSldViewPr snapToGrid="0">
      <p:cViewPr varScale="1">
        <p:scale>
          <a:sx n="55" d="100"/>
          <a:sy n="55" d="100"/>
        </p:scale>
        <p:origin x="1314" y="78"/>
      </p:cViewPr>
      <p:guideLst/>
    </p:cSldViewPr>
  </p:slid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2022/2/22</a:t>
            </a:fld>
            <a:endParaRPr kumimoji="1" lang="ja-JP" altLang="en-US"/>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2022/2/22</a:t>
            </a:fld>
            <a:endParaRPr kumimoji="1" lang="ja-JP" altLang="en-US"/>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10</a:t>
            </a:fld>
            <a:endParaRPr kumimoji="1" lang="ja-JP" altLang="en-US"/>
          </a:p>
        </p:txBody>
      </p:sp>
    </p:spTree>
    <p:extLst>
      <p:ext uri="{BB962C8B-B14F-4D97-AF65-F5344CB8AC3E}">
        <p14:creationId xmlns:p14="http://schemas.microsoft.com/office/powerpoint/2010/main" val="133812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a:p>
        </p:txBody>
      </p:sp>
    </p:spTree>
    <p:extLst>
      <p:ext uri="{BB962C8B-B14F-4D97-AF65-F5344CB8AC3E}">
        <p14:creationId xmlns:p14="http://schemas.microsoft.com/office/powerpoint/2010/main" val="282494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a:p>
        </p:txBody>
      </p:sp>
    </p:spTree>
    <p:extLst>
      <p:ext uri="{BB962C8B-B14F-4D97-AF65-F5344CB8AC3E}">
        <p14:creationId xmlns:p14="http://schemas.microsoft.com/office/powerpoint/2010/main" val="250627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a:p>
        </p:txBody>
      </p:sp>
    </p:spTree>
    <p:extLst>
      <p:ext uri="{BB962C8B-B14F-4D97-AF65-F5344CB8AC3E}">
        <p14:creationId xmlns:p14="http://schemas.microsoft.com/office/powerpoint/2010/main" val="391073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a:p>
        </p:txBody>
      </p:sp>
    </p:spTree>
    <p:extLst>
      <p:ext uri="{BB962C8B-B14F-4D97-AF65-F5344CB8AC3E}">
        <p14:creationId xmlns:p14="http://schemas.microsoft.com/office/powerpoint/2010/main" val="395668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a:p>
        </p:txBody>
      </p:sp>
    </p:spTree>
    <p:extLst>
      <p:ext uri="{BB962C8B-B14F-4D97-AF65-F5344CB8AC3E}">
        <p14:creationId xmlns:p14="http://schemas.microsoft.com/office/powerpoint/2010/main" val="178983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a:p>
        </p:txBody>
      </p:sp>
    </p:spTree>
    <p:extLst>
      <p:ext uri="{BB962C8B-B14F-4D97-AF65-F5344CB8AC3E}">
        <p14:creationId xmlns:p14="http://schemas.microsoft.com/office/powerpoint/2010/main" val="1728727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a:p>
        </p:txBody>
      </p:sp>
    </p:spTree>
    <p:extLst>
      <p:ext uri="{BB962C8B-B14F-4D97-AF65-F5344CB8AC3E}">
        <p14:creationId xmlns:p14="http://schemas.microsoft.com/office/powerpoint/2010/main" val="287125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a:p>
        </p:txBody>
      </p:sp>
    </p:spTree>
    <p:extLst>
      <p:ext uri="{BB962C8B-B14F-4D97-AF65-F5344CB8AC3E}">
        <p14:creationId xmlns:p14="http://schemas.microsoft.com/office/powerpoint/2010/main" val="3717690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a:p>
        </p:txBody>
      </p:sp>
    </p:spTree>
    <p:extLst>
      <p:ext uri="{BB962C8B-B14F-4D97-AF65-F5344CB8AC3E}">
        <p14:creationId xmlns:p14="http://schemas.microsoft.com/office/powerpoint/2010/main" val="332663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a:p>
        </p:txBody>
      </p:sp>
    </p:spTree>
    <p:extLst>
      <p:ext uri="{BB962C8B-B14F-4D97-AF65-F5344CB8AC3E}">
        <p14:creationId xmlns:p14="http://schemas.microsoft.com/office/powerpoint/2010/main" val="10858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a:p>
        </p:txBody>
      </p:sp>
    </p:spTree>
    <p:extLst>
      <p:ext uri="{BB962C8B-B14F-4D97-AF65-F5344CB8AC3E}">
        <p14:creationId xmlns:p14="http://schemas.microsoft.com/office/powerpoint/2010/main" val="229800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23</a:t>
            </a:fld>
            <a:endParaRPr kumimoji="1" lang="ja-JP" altLang="en-US"/>
          </a:p>
        </p:txBody>
      </p:sp>
    </p:spTree>
    <p:extLst>
      <p:ext uri="{BB962C8B-B14F-4D97-AF65-F5344CB8AC3E}">
        <p14:creationId xmlns:p14="http://schemas.microsoft.com/office/powerpoint/2010/main" val="366716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24</a:t>
            </a:fld>
            <a:endParaRPr kumimoji="1" lang="ja-JP" altLang="en-US"/>
          </a:p>
        </p:txBody>
      </p:sp>
    </p:spTree>
    <p:extLst>
      <p:ext uri="{BB962C8B-B14F-4D97-AF65-F5344CB8AC3E}">
        <p14:creationId xmlns:p14="http://schemas.microsoft.com/office/powerpoint/2010/main" val="4189159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25</a:t>
            </a:fld>
            <a:endParaRPr kumimoji="1" lang="ja-JP" altLang="en-US"/>
          </a:p>
        </p:txBody>
      </p:sp>
    </p:spTree>
    <p:extLst>
      <p:ext uri="{BB962C8B-B14F-4D97-AF65-F5344CB8AC3E}">
        <p14:creationId xmlns:p14="http://schemas.microsoft.com/office/powerpoint/2010/main" val="558845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26</a:t>
            </a:fld>
            <a:endParaRPr kumimoji="1" lang="ja-JP" altLang="en-US"/>
          </a:p>
        </p:txBody>
      </p:sp>
    </p:spTree>
    <p:extLst>
      <p:ext uri="{BB962C8B-B14F-4D97-AF65-F5344CB8AC3E}">
        <p14:creationId xmlns:p14="http://schemas.microsoft.com/office/powerpoint/2010/main" val="150897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27</a:t>
            </a:fld>
            <a:endParaRPr kumimoji="1" lang="ja-JP" altLang="en-US"/>
          </a:p>
        </p:txBody>
      </p:sp>
    </p:spTree>
    <p:extLst>
      <p:ext uri="{BB962C8B-B14F-4D97-AF65-F5344CB8AC3E}">
        <p14:creationId xmlns:p14="http://schemas.microsoft.com/office/powerpoint/2010/main" val="329068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28</a:t>
            </a:fld>
            <a:endParaRPr kumimoji="1" lang="ja-JP" altLang="en-US"/>
          </a:p>
        </p:txBody>
      </p:sp>
    </p:spTree>
    <p:extLst>
      <p:ext uri="{BB962C8B-B14F-4D97-AF65-F5344CB8AC3E}">
        <p14:creationId xmlns:p14="http://schemas.microsoft.com/office/powerpoint/2010/main" val="561888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29</a:t>
            </a:fld>
            <a:endParaRPr kumimoji="1" lang="ja-JP" altLang="en-US"/>
          </a:p>
        </p:txBody>
      </p:sp>
    </p:spTree>
    <p:extLst>
      <p:ext uri="{BB962C8B-B14F-4D97-AF65-F5344CB8AC3E}">
        <p14:creationId xmlns:p14="http://schemas.microsoft.com/office/powerpoint/2010/main" val="14589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a:p>
        </p:txBody>
      </p:sp>
    </p:spTree>
    <p:extLst>
      <p:ext uri="{BB962C8B-B14F-4D97-AF65-F5344CB8AC3E}">
        <p14:creationId xmlns:p14="http://schemas.microsoft.com/office/powerpoint/2010/main" val="125187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a:p>
        </p:txBody>
      </p:sp>
    </p:spTree>
    <p:extLst>
      <p:ext uri="{BB962C8B-B14F-4D97-AF65-F5344CB8AC3E}">
        <p14:creationId xmlns:p14="http://schemas.microsoft.com/office/powerpoint/2010/main" val="164667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a:p>
        </p:txBody>
      </p:sp>
    </p:spTree>
    <p:extLst>
      <p:ext uri="{BB962C8B-B14F-4D97-AF65-F5344CB8AC3E}">
        <p14:creationId xmlns:p14="http://schemas.microsoft.com/office/powerpoint/2010/main" val="10698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a:p>
        </p:txBody>
      </p:sp>
    </p:spTree>
    <p:extLst>
      <p:ext uri="{BB962C8B-B14F-4D97-AF65-F5344CB8AC3E}">
        <p14:creationId xmlns:p14="http://schemas.microsoft.com/office/powerpoint/2010/main" val="28369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a:p>
        </p:txBody>
      </p:sp>
    </p:spTree>
    <p:extLst>
      <p:ext uri="{BB962C8B-B14F-4D97-AF65-F5344CB8AC3E}">
        <p14:creationId xmlns:p14="http://schemas.microsoft.com/office/powerpoint/2010/main" val="30528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a:p>
        </p:txBody>
      </p:sp>
    </p:spTree>
    <p:extLst>
      <p:ext uri="{BB962C8B-B14F-4D97-AF65-F5344CB8AC3E}">
        <p14:creationId xmlns:p14="http://schemas.microsoft.com/office/powerpoint/2010/main" val="265391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a:p>
        </p:txBody>
      </p:sp>
    </p:spTree>
    <p:extLst>
      <p:ext uri="{BB962C8B-B14F-4D97-AF65-F5344CB8AC3E}">
        <p14:creationId xmlns:p14="http://schemas.microsoft.com/office/powerpoint/2010/main" val="43971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39591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57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67407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75135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36626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22467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12029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4782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459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2022/2/22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0279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2022/2/22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669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2022/2/22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809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2934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79860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2022/2/22</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大阪港埋立事業の長期収支見込み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2020</a:t>
            </a:r>
            <a:r>
              <a:rPr lang="ja-JP" altLang="en-US"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R2</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2064</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R46</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smtClean="0">
                <a:solidFill>
                  <a:schemeClr val="tx1">
                    <a:lumMod val="75000"/>
                    <a:lumOff val="25000"/>
                  </a:schemeClr>
                </a:solidFill>
              </a:rPr>
              <a:t>2022</a:t>
            </a:r>
            <a:r>
              <a:rPr lang="ja-JP" altLang="en-US" sz="4400" dirty="0" smtClean="0">
                <a:solidFill>
                  <a:schemeClr val="tx1">
                    <a:lumMod val="75000"/>
                    <a:lumOff val="25000"/>
                  </a:schemeClr>
                </a:solidFill>
              </a:rPr>
              <a:t>（</a:t>
            </a:r>
            <a:r>
              <a:rPr lang="en-US" altLang="ja-JP" sz="4400" dirty="0" smtClean="0">
                <a:solidFill>
                  <a:schemeClr val="tx1">
                    <a:lumMod val="75000"/>
                    <a:lumOff val="25000"/>
                  </a:schemeClr>
                </a:solidFill>
              </a:rPr>
              <a:t>R4</a:t>
            </a:r>
            <a:r>
              <a:rPr lang="ja-JP" altLang="en-US" sz="4400" dirty="0" smtClean="0">
                <a:solidFill>
                  <a:schemeClr val="tx1">
                    <a:lumMod val="75000"/>
                    <a:lumOff val="25000"/>
                  </a:schemeClr>
                </a:solidFill>
              </a:rPr>
              <a:t>）年</a:t>
            </a:r>
            <a:r>
              <a:rPr lang="en-US" altLang="ja-JP" sz="4400" dirty="0">
                <a:solidFill>
                  <a:schemeClr val="tx1">
                    <a:lumMod val="75000"/>
                    <a:lumOff val="25000"/>
                  </a:schemeClr>
                </a:solidFill>
              </a:rPr>
              <a:t>3</a:t>
            </a:r>
            <a:r>
              <a:rPr lang="ja-JP" altLang="en-US" sz="4400" dirty="0" smtClean="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大阪港湾局</a:t>
            </a:r>
          </a:p>
        </p:txBody>
      </p:sp>
    </p:spTree>
    <p:extLst>
      <p:ext uri="{BB962C8B-B14F-4D97-AF65-F5344CB8AC3E}">
        <p14:creationId xmlns:p14="http://schemas.microsoft.com/office/powerpoint/2010/main" val="42239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555076" y="673753"/>
            <a:ext cx="11014403" cy="7786800"/>
          </a:xfrm>
          <a:prstGeom prst="rect">
            <a:avLst/>
          </a:prstGeom>
        </p:spPr>
      </p:pic>
    </p:spTree>
    <p:extLst>
      <p:ext uri="{BB962C8B-B14F-4D97-AF65-F5344CB8AC3E}">
        <p14:creationId xmlns:p14="http://schemas.microsoft.com/office/powerpoint/2010/main" val="97673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3" name="図 2"/>
          <p:cNvPicPr>
            <a:picLocks noChangeAspect="1"/>
          </p:cNvPicPr>
          <p:nvPr/>
        </p:nvPicPr>
        <p:blipFill>
          <a:blip r:embed="rId3"/>
          <a:stretch>
            <a:fillRect/>
          </a:stretch>
        </p:blipFill>
        <p:spPr>
          <a:xfrm>
            <a:off x="555070" y="672068"/>
            <a:ext cx="11014409" cy="7786800"/>
          </a:xfrm>
          <a:prstGeom prst="rect">
            <a:avLst/>
          </a:prstGeom>
        </p:spPr>
      </p:pic>
    </p:spTree>
    <p:extLst>
      <p:ext uri="{BB962C8B-B14F-4D97-AF65-F5344CB8AC3E}">
        <p14:creationId xmlns:p14="http://schemas.microsoft.com/office/powerpoint/2010/main" val="397287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555072" y="672068"/>
            <a:ext cx="11014407" cy="7786800"/>
          </a:xfrm>
          <a:prstGeom prst="rect">
            <a:avLst/>
          </a:prstGeom>
        </p:spPr>
      </p:pic>
    </p:spTree>
    <p:extLst>
      <p:ext uri="{BB962C8B-B14F-4D97-AF65-F5344CB8AC3E}">
        <p14:creationId xmlns:p14="http://schemas.microsoft.com/office/powerpoint/2010/main" val="110100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5" name="図 4"/>
          <p:cNvPicPr>
            <a:picLocks noChangeAspect="1"/>
          </p:cNvPicPr>
          <p:nvPr/>
        </p:nvPicPr>
        <p:blipFill>
          <a:blip r:embed="rId3"/>
          <a:stretch>
            <a:fillRect/>
          </a:stretch>
        </p:blipFill>
        <p:spPr>
          <a:xfrm>
            <a:off x="570317" y="672068"/>
            <a:ext cx="9066051" cy="7786800"/>
          </a:xfrm>
          <a:prstGeom prst="rect">
            <a:avLst/>
          </a:prstGeom>
        </p:spPr>
      </p:pic>
    </p:spTree>
    <p:extLst>
      <p:ext uri="{BB962C8B-B14F-4D97-AF65-F5344CB8AC3E}">
        <p14:creationId xmlns:p14="http://schemas.microsoft.com/office/powerpoint/2010/main" val="420016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5" name="テキスト ボックス 4"/>
          <p:cNvSpPr txBox="1"/>
          <p:nvPr/>
        </p:nvSpPr>
        <p:spPr>
          <a:xfrm>
            <a:off x="-327052" y="743627"/>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収支計画策定にあたっては、次のとおりの投資計画を見込んでいる。</a:t>
            </a:r>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13</a:t>
            </a:fld>
            <a:endParaRPr lang="ja-JP" altLang="en-US"/>
          </a:p>
        </p:txBody>
      </p:sp>
      <p:pic>
        <p:nvPicPr>
          <p:cNvPr id="6" name="図 5"/>
          <p:cNvPicPr>
            <a:picLocks noChangeAspect="1"/>
          </p:cNvPicPr>
          <p:nvPr/>
        </p:nvPicPr>
        <p:blipFill>
          <a:blip r:embed="rId3"/>
          <a:stretch>
            <a:fillRect/>
          </a:stretch>
        </p:blipFill>
        <p:spPr>
          <a:xfrm>
            <a:off x="569297" y="762718"/>
            <a:ext cx="11000183" cy="7930800"/>
          </a:xfrm>
          <a:prstGeom prst="rect">
            <a:avLst/>
          </a:prstGeom>
        </p:spPr>
      </p:pic>
    </p:spTree>
    <p:extLst>
      <p:ext uri="{BB962C8B-B14F-4D97-AF65-F5344CB8AC3E}">
        <p14:creationId xmlns:p14="http://schemas.microsoft.com/office/powerpoint/2010/main" val="337644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14</a:t>
            </a:fld>
            <a:endParaRPr lang="ja-JP" altLang="en-US"/>
          </a:p>
        </p:txBody>
      </p:sp>
      <p:pic>
        <p:nvPicPr>
          <p:cNvPr id="6" name="図 5"/>
          <p:cNvPicPr>
            <a:picLocks noChangeAspect="1"/>
          </p:cNvPicPr>
          <p:nvPr/>
        </p:nvPicPr>
        <p:blipFill>
          <a:blip r:embed="rId3"/>
          <a:stretch>
            <a:fillRect/>
          </a:stretch>
        </p:blipFill>
        <p:spPr>
          <a:xfrm>
            <a:off x="570190" y="760762"/>
            <a:ext cx="7320743" cy="7930800"/>
          </a:xfrm>
          <a:prstGeom prst="rect">
            <a:avLst/>
          </a:prstGeom>
        </p:spPr>
      </p:pic>
    </p:spTree>
    <p:extLst>
      <p:ext uri="{BB962C8B-B14F-4D97-AF65-F5344CB8AC3E}">
        <p14:creationId xmlns:p14="http://schemas.microsoft.com/office/powerpoint/2010/main" val="127184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3" name="図 2"/>
          <p:cNvPicPr>
            <a:picLocks noChangeAspect="1"/>
          </p:cNvPicPr>
          <p:nvPr/>
        </p:nvPicPr>
        <p:blipFill>
          <a:blip r:embed="rId2"/>
          <a:stretch>
            <a:fillRect/>
          </a:stretch>
        </p:blipFill>
        <p:spPr>
          <a:xfrm>
            <a:off x="586877" y="528068"/>
            <a:ext cx="11036554" cy="7928922"/>
          </a:xfrm>
          <a:prstGeom prst="rect">
            <a:avLst/>
          </a:prstGeom>
        </p:spPr>
      </p:pic>
    </p:spTree>
    <p:extLst>
      <p:ext uri="{BB962C8B-B14F-4D97-AF65-F5344CB8AC3E}">
        <p14:creationId xmlns:p14="http://schemas.microsoft.com/office/powerpoint/2010/main" val="376269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3" name="図 2"/>
          <p:cNvPicPr>
            <a:picLocks noChangeAspect="1"/>
          </p:cNvPicPr>
          <p:nvPr/>
        </p:nvPicPr>
        <p:blipFill>
          <a:blip r:embed="rId2"/>
          <a:stretch>
            <a:fillRect/>
          </a:stretch>
        </p:blipFill>
        <p:spPr>
          <a:xfrm>
            <a:off x="574377" y="522792"/>
            <a:ext cx="10977517" cy="7930800"/>
          </a:xfrm>
          <a:prstGeom prst="rect">
            <a:avLst/>
          </a:prstGeom>
        </p:spPr>
      </p:pic>
    </p:spTree>
    <p:extLst>
      <p:ext uri="{BB962C8B-B14F-4D97-AF65-F5344CB8AC3E}">
        <p14:creationId xmlns:p14="http://schemas.microsoft.com/office/powerpoint/2010/main" val="353531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17</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586574" y="6761357"/>
            <a:ext cx="6724918" cy="246221"/>
          </a:xfrm>
          <a:prstGeom prst="rect">
            <a:avLst/>
          </a:prstGeom>
          <a:noFill/>
        </p:spPr>
        <p:txBody>
          <a:bodyPr wrap="none" rtlCol="0">
            <a:spAutoFit/>
          </a:bodyPr>
          <a:lstStyle/>
          <a:p>
            <a:r>
              <a:rPr kumimoji="1" lang="en-US" altLang="ja-JP" sz="1000" dirty="0" smtClean="0"/>
              <a:t>※</a:t>
            </a:r>
            <a:r>
              <a:rPr kumimoji="1" lang="ja-JP" altLang="en-US" sz="1000" dirty="0" smtClean="0"/>
              <a:t>表内の計数は、全て四捨五入を行っており、円単位で計算しているため、表内計算で一致しないものがある。</a:t>
            </a:r>
            <a:endParaRPr kumimoji="1" lang="ja-JP" altLang="en-US" sz="1000" dirty="0"/>
          </a:p>
        </p:txBody>
      </p:sp>
      <p:pic>
        <p:nvPicPr>
          <p:cNvPr id="3" name="図 2"/>
          <p:cNvPicPr>
            <a:picLocks noChangeAspect="1"/>
          </p:cNvPicPr>
          <p:nvPr/>
        </p:nvPicPr>
        <p:blipFill>
          <a:blip r:embed="rId3"/>
          <a:stretch>
            <a:fillRect/>
          </a:stretch>
        </p:blipFill>
        <p:spPr>
          <a:xfrm>
            <a:off x="586574" y="746882"/>
            <a:ext cx="11048614" cy="6120000"/>
          </a:xfrm>
          <a:prstGeom prst="rect">
            <a:avLst/>
          </a:prstGeom>
        </p:spPr>
      </p:pic>
    </p:spTree>
    <p:extLst>
      <p:ext uri="{BB962C8B-B14F-4D97-AF65-F5344CB8AC3E}">
        <p14:creationId xmlns:p14="http://schemas.microsoft.com/office/powerpoint/2010/main" val="180434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18</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586574" y="6761357"/>
            <a:ext cx="6724918" cy="246221"/>
          </a:xfrm>
          <a:prstGeom prst="rect">
            <a:avLst/>
          </a:prstGeom>
          <a:noFill/>
        </p:spPr>
        <p:txBody>
          <a:bodyPr wrap="none" rtlCol="0">
            <a:spAutoFit/>
          </a:bodyPr>
          <a:lstStyle/>
          <a:p>
            <a:r>
              <a:rPr kumimoji="1" lang="en-US" altLang="ja-JP" sz="1000" dirty="0" smtClean="0"/>
              <a:t>※</a:t>
            </a:r>
            <a:r>
              <a:rPr kumimoji="1" lang="ja-JP" altLang="en-US" sz="1000" dirty="0" smtClean="0"/>
              <a:t>表内の計数は、全て四捨五入を行っており、円単位で計算しているため、表内計算で一致しないものがある。</a:t>
            </a:r>
            <a:endParaRPr kumimoji="1" lang="ja-JP" altLang="en-US" sz="1000" dirty="0"/>
          </a:p>
        </p:txBody>
      </p:sp>
      <p:pic>
        <p:nvPicPr>
          <p:cNvPr id="3" name="図 2"/>
          <p:cNvPicPr>
            <a:picLocks noChangeAspect="1"/>
          </p:cNvPicPr>
          <p:nvPr/>
        </p:nvPicPr>
        <p:blipFill>
          <a:blip r:embed="rId3"/>
          <a:stretch>
            <a:fillRect/>
          </a:stretch>
        </p:blipFill>
        <p:spPr>
          <a:xfrm>
            <a:off x="586574" y="746898"/>
            <a:ext cx="11048614" cy="6120000"/>
          </a:xfrm>
          <a:prstGeom prst="rect">
            <a:avLst/>
          </a:prstGeom>
        </p:spPr>
      </p:pic>
    </p:spTree>
    <p:extLst>
      <p:ext uri="{BB962C8B-B14F-4D97-AF65-F5344CB8AC3E}">
        <p14:creationId xmlns:p14="http://schemas.microsoft.com/office/powerpoint/2010/main" val="130225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a:solidFill>
                  <a:schemeClr val="tx1"/>
                </a:solidFill>
              </a:rPr>
              <a:t>目　　次</a:t>
            </a: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a:t>１．事業の概要</a:t>
            </a:r>
            <a:endParaRPr kumimoji="1" lang="en-US" altLang="ja-JP" dirty="0"/>
          </a:p>
          <a:p>
            <a:pPr marL="0" indent="0">
              <a:buNone/>
            </a:pPr>
            <a:endParaRPr lang="en-US" altLang="ja-JP" dirty="0"/>
          </a:p>
          <a:p>
            <a:pPr marL="0" indent="0">
              <a:buNone/>
            </a:pPr>
            <a:r>
              <a:rPr kumimoji="1" lang="ja-JP" altLang="en-US" dirty="0"/>
              <a:t>２．経営の基本方針</a:t>
            </a:r>
            <a:endParaRPr kumimoji="1" lang="en-US" altLang="ja-JP" dirty="0"/>
          </a:p>
          <a:p>
            <a:pPr marL="0" indent="0">
              <a:buNone/>
            </a:pPr>
            <a:endParaRPr lang="en-US" altLang="ja-JP" dirty="0"/>
          </a:p>
          <a:p>
            <a:pPr marL="0" indent="0">
              <a:buNone/>
            </a:pPr>
            <a:r>
              <a:rPr kumimoji="1" lang="ja-JP" altLang="en-US" dirty="0"/>
              <a:t>３．投資・財政計画（収支計画）</a:t>
            </a:r>
            <a:endParaRPr kumimoji="1" lang="en-US" altLang="ja-JP" dirty="0"/>
          </a:p>
          <a:p>
            <a:pPr marL="0" indent="0">
              <a:buNone/>
            </a:pPr>
            <a:endParaRPr lang="en-US" altLang="ja-JP" dirty="0"/>
          </a:p>
          <a:p>
            <a:pPr marL="0" indent="0">
              <a:buNone/>
            </a:pPr>
            <a:r>
              <a:rPr kumimoji="1" lang="ja-JP" altLang="en-US" dirty="0"/>
              <a:t>４．長期収支見込みの事後検証、更新等に関する事項</a:t>
            </a:r>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a:latin typeface="+mn-ea"/>
              </a:rPr>
              <a:t>2</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6</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7</a:t>
            </a:r>
          </a:p>
          <a:p>
            <a:pPr marL="0" indent="0" algn="r">
              <a:buFont typeface="Wingdings 3" charset="2"/>
              <a:buNone/>
            </a:pPr>
            <a:endParaRPr lang="en-US" altLang="ja-JP" dirty="0">
              <a:latin typeface="+mn-ea"/>
            </a:endParaRPr>
          </a:p>
          <a:p>
            <a:pPr marL="0" indent="0" algn="r">
              <a:buFont typeface="Wingdings 3" charset="2"/>
              <a:buNone/>
            </a:pPr>
            <a:r>
              <a:rPr lang="en-US" altLang="ja-JP" dirty="0" smtClean="0">
                <a:latin typeface="+mn-ea"/>
              </a:rPr>
              <a:t>29</a:t>
            </a:r>
            <a:endParaRPr lang="en-US" altLang="ja-JP" dirty="0">
              <a:latin typeface="+mn-ea"/>
            </a:endParaRPr>
          </a:p>
        </p:txBody>
      </p:sp>
      <p:sp>
        <p:nvSpPr>
          <p:cNvPr id="7"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19</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586574" y="6761357"/>
            <a:ext cx="6724918" cy="246221"/>
          </a:xfrm>
          <a:prstGeom prst="rect">
            <a:avLst/>
          </a:prstGeom>
          <a:noFill/>
        </p:spPr>
        <p:txBody>
          <a:bodyPr wrap="none" rtlCol="0">
            <a:spAutoFit/>
          </a:bodyPr>
          <a:lstStyle/>
          <a:p>
            <a:r>
              <a:rPr kumimoji="1" lang="en-US" altLang="ja-JP" sz="1000" dirty="0" smtClean="0"/>
              <a:t>※</a:t>
            </a:r>
            <a:r>
              <a:rPr kumimoji="1" lang="ja-JP" altLang="en-US" sz="1000" dirty="0" smtClean="0"/>
              <a:t>表内の計数は、全て四捨五入を行っており、円単位で計算しているため、表内計算で一致しないものがある。</a:t>
            </a:r>
            <a:endParaRPr kumimoji="1" lang="ja-JP" altLang="en-US" sz="1000" dirty="0"/>
          </a:p>
        </p:txBody>
      </p:sp>
      <p:pic>
        <p:nvPicPr>
          <p:cNvPr id="4" name="図 3"/>
          <p:cNvPicPr>
            <a:picLocks noChangeAspect="1"/>
          </p:cNvPicPr>
          <p:nvPr/>
        </p:nvPicPr>
        <p:blipFill>
          <a:blip r:embed="rId3"/>
          <a:stretch>
            <a:fillRect/>
          </a:stretch>
        </p:blipFill>
        <p:spPr>
          <a:xfrm>
            <a:off x="586574" y="746882"/>
            <a:ext cx="11048614" cy="6120000"/>
          </a:xfrm>
          <a:prstGeom prst="rect">
            <a:avLst/>
          </a:prstGeom>
        </p:spPr>
      </p:pic>
    </p:spTree>
    <p:extLst>
      <p:ext uri="{BB962C8B-B14F-4D97-AF65-F5344CB8AC3E}">
        <p14:creationId xmlns:p14="http://schemas.microsoft.com/office/powerpoint/2010/main" val="22996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20</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3" name="テキスト ボックス 2"/>
          <p:cNvSpPr txBox="1"/>
          <p:nvPr/>
        </p:nvSpPr>
        <p:spPr>
          <a:xfrm>
            <a:off x="586574" y="6761357"/>
            <a:ext cx="6724918" cy="246221"/>
          </a:xfrm>
          <a:prstGeom prst="rect">
            <a:avLst/>
          </a:prstGeom>
          <a:noFill/>
        </p:spPr>
        <p:txBody>
          <a:bodyPr wrap="none" rtlCol="0">
            <a:spAutoFit/>
          </a:bodyPr>
          <a:lstStyle/>
          <a:p>
            <a:r>
              <a:rPr kumimoji="1" lang="en-US" altLang="ja-JP" sz="1000" dirty="0" smtClean="0"/>
              <a:t>※</a:t>
            </a:r>
            <a:r>
              <a:rPr kumimoji="1" lang="ja-JP" altLang="en-US" sz="1000" dirty="0" smtClean="0"/>
              <a:t>表内の計数は、全て四捨五入を行っており、円単位で計算しているため、表内計算で一致しないものがある。</a:t>
            </a:r>
            <a:endParaRPr kumimoji="1" lang="ja-JP" altLang="en-US" sz="1000" dirty="0"/>
          </a:p>
        </p:txBody>
      </p:sp>
      <p:pic>
        <p:nvPicPr>
          <p:cNvPr id="5" name="図 4"/>
          <p:cNvPicPr>
            <a:picLocks noChangeAspect="1"/>
          </p:cNvPicPr>
          <p:nvPr/>
        </p:nvPicPr>
        <p:blipFill>
          <a:blip r:embed="rId3"/>
          <a:stretch>
            <a:fillRect/>
          </a:stretch>
        </p:blipFill>
        <p:spPr>
          <a:xfrm>
            <a:off x="586574" y="746882"/>
            <a:ext cx="9841103" cy="6120000"/>
          </a:xfrm>
          <a:prstGeom prst="rect">
            <a:avLst/>
          </a:prstGeom>
        </p:spPr>
      </p:pic>
    </p:spTree>
    <p:extLst>
      <p:ext uri="{BB962C8B-B14F-4D97-AF65-F5344CB8AC3E}">
        <p14:creationId xmlns:p14="http://schemas.microsoft.com/office/powerpoint/2010/main" val="205190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353671"/>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土地売却収益</a:t>
            </a:r>
            <a:endParaRPr lang="en-US" altLang="ja-JP" sz="1600" b="1" u="sng"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21</a:t>
            </a:fld>
            <a:endParaRPr lang="ja-JP" altLang="en-US"/>
          </a:p>
        </p:txBody>
      </p:sp>
      <p:sp>
        <p:nvSpPr>
          <p:cNvPr id="5" name="テキスト ボックス 4"/>
          <p:cNvSpPr txBox="1"/>
          <p:nvPr/>
        </p:nvSpPr>
        <p:spPr>
          <a:xfrm>
            <a:off x="455468" y="151929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a:t>
            </a:r>
            <a:r>
              <a:rPr lang="ja-JP" altLang="ja-JP" sz="1600" b="1" dirty="0">
                <a:solidFill>
                  <a:schemeClr val="accent1">
                    <a:lumMod val="50000"/>
                  </a:schemeClr>
                </a:solidFill>
                <a:latin typeface="+mn-ea"/>
              </a:rPr>
              <a:t>咲洲・舞洲・鶴浜地区</a:t>
            </a:r>
          </a:p>
          <a:p>
            <a:pPr marL="365125" indent="-365125">
              <a:buFont typeface="Arial" panose="020B0604020202020204" pitchFamily="34" charset="0"/>
              <a:buChar char="•"/>
            </a:pPr>
            <a:r>
              <a:rPr lang="ja-JP" altLang="ja-JP" sz="1600" dirty="0"/>
              <a:t>当面</a:t>
            </a:r>
            <a:r>
              <a:rPr lang="en-US" altLang="ja-JP" sz="1600" dirty="0"/>
              <a:t>4</a:t>
            </a:r>
            <a:r>
              <a:rPr lang="ja-JP" altLang="ja-JP" sz="1600" dirty="0"/>
              <a:t>年間（</a:t>
            </a:r>
            <a:r>
              <a:rPr lang="en-US" altLang="ja-JP" sz="1600" dirty="0"/>
              <a:t>2021</a:t>
            </a:r>
            <a:r>
              <a:rPr lang="ja-JP" altLang="en-US" sz="1600" dirty="0"/>
              <a:t>（</a:t>
            </a:r>
            <a:r>
              <a:rPr lang="en-US" altLang="ja-JP" sz="1600" dirty="0"/>
              <a:t>R3</a:t>
            </a:r>
            <a:r>
              <a:rPr lang="ja-JP" altLang="en-US" sz="1600" dirty="0"/>
              <a:t>）</a:t>
            </a:r>
            <a:r>
              <a:rPr lang="ja-JP" altLang="ja-JP" sz="1600" dirty="0"/>
              <a:t>～</a:t>
            </a:r>
            <a:r>
              <a:rPr lang="en-US" altLang="ja-JP" sz="1600" dirty="0"/>
              <a:t>2024</a:t>
            </a:r>
            <a:r>
              <a:rPr lang="ja-JP" altLang="en-US" sz="1600" dirty="0"/>
              <a:t>（</a:t>
            </a:r>
            <a:r>
              <a:rPr lang="en-US" altLang="ja-JP" sz="1600" dirty="0"/>
              <a:t>R6</a:t>
            </a:r>
            <a:r>
              <a:rPr lang="ja-JP" altLang="en-US" sz="1600" dirty="0"/>
              <a:t>）</a:t>
            </a:r>
            <a:r>
              <a:rPr lang="ja-JP" altLang="ja-JP" sz="1600" dirty="0"/>
              <a:t>年度）については、買受けニーズが高く売却が比較的見込まれる物件を個別に決定し、売却見込額を計上</a:t>
            </a:r>
            <a:r>
              <a:rPr lang="ja-JP" altLang="en-US" sz="1600" dirty="0"/>
              <a:t>した。</a:t>
            </a:r>
            <a:endParaRPr lang="en-US" altLang="ja-JP" sz="1600" dirty="0"/>
          </a:p>
          <a:p>
            <a:pPr marL="365125" indent="-365125">
              <a:buFont typeface="Arial" panose="020B0604020202020204" pitchFamily="34" charset="0"/>
              <a:buChar char="•"/>
            </a:pPr>
            <a:r>
              <a:rPr lang="en-US" altLang="ja-JP" sz="1600" dirty="0"/>
              <a:t>2025</a:t>
            </a:r>
            <a:r>
              <a:rPr lang="ja-JP" altLang="en-US" sz="1600" dirty="0"/>
              <a:t>（</a:t>
            </a:r>
            <a:r>
              <a:rPr lang="en-US" altLang="ja-JP" sz="1600" dirty="0"/>
              <a:t>R7</a:t>
            </a:r>
            <a:r>
              <a:rPr lang="ja-JP" altLang="en-US" sz="1600" dirty="0"/>
              <a:t>）</a:t>
            </a:r>
            <a:r>
              <a:rPr lang="ja-JP" altLang="ja-JP" sz="1600" dirty="0"/>
              <a:t>年度以降については、</a:t>
            </a:r>
            <a:r>
              <a:rPr lang="ja-JP" altLang="en-US" sz="1600" dirty="0"/>
              <a:t>景気循環の周期を参考に、</a:t>
            </a:r>
            <a:r>
              <a:rPr lang="ja-JP" altLang="ja-JP" sz="1600" dirty="0"/>
              <a:t>残りの土地を原則として</a:t>
            </a:r>
            <a:r>
              <a:rPr lang="en-US" altLang="ja-JP" sz="1600" dirty="0"/>
              <a:t>20</a:t>
            </a:r>
            <a:r>
              <a:rPr lang="ja-JP" altLang="ja-JP" sz="1600" dirty="0"/>
              <a:t>年間で売却</a:t>
            </a:r>
            <a:r>
              <a:rPr lang="ja-JP" altLang="en-US" sz="1600" dirty="0"/>
              <a:t>する</a:t>
            </a:r>
            <a:r>
              <a:rPr lang="ja-JP" altLang="ja-JP" sz="1600" dirty="0"/>
              <a:t>ものとして計上</a:t>
            </a:r>
            <a:r>
              <a:rPr lang="ja-JP" altLang="en-US" sz="1600" dirty="0"/>
              <a:t>した。</a:t>
            </a:r>
            <a:endParaRPr lang="ja-JP" altLang="ja-JP" sz="1600" dirty="0"/>
          </a:p>
        </p:txBody>
      </p:sp>
      <p:sp>
        <p:nvSpPr>
          <p:cNvPr id="13" name="テキスト ボックス 12"/>
          <p:cNvSpPr txBox="1"/>
          <p:nvPr/>
        </p:nvSpPr>
        <p:spPr>
          <a:xfrm>
            <a:off x="779029" y="4096755"/>
            <a:ext cx="11010704" cy="584775"/>
          </a:xfrm>
          <a:prstGeom prst="rect">
            <a:avLst/>
          </a:prstGeom>
          <a:solidFill>
            <a:schemeClr val="accent1">
              <a:lumMod val="40000"/>
              <a:lumOff val="60000"/>
            </a:schemeClr>
          </a:solidFill>
        </p:spPr>
        <p:txBody>
          <a:bodyPr wrap="square" rtlCol="0">
            <a:spAutoFit/>
          </a:bodyPr>
          <a:lstStyle/>
          <a:p>
            <a:r>
              <a:rPr lang="ja-JP" altLang="ja-JP" sz="1600" dirty="0"/>
              <a:t>【</a:t>
            </a:r>
            <a:r>
              <a:rPr lang="en-US" altLang="ja-JP" sz="1600" dirty="0"/>
              <a:t>2021</a:t>
            </a:r>
            <a:r>
              <a:rPr lang="ja-JP" altLang="en-US" sz="1600" dirty="0"/>
              <a:t>年</a:t>
            </a:r>
            <a:r>
              <a:rPr lang="ja-JP" altLang="ja-JP" sz="1600" dirty="0"/>
              <a:t>度</a:t>
            </a:r>
            <a:r>
              <a:rPr lang="ja-JP" altLang="en-US" sz="1600" dirty="0"/>
              <a:t>以降事業終了までの</a:t>
            </a:r>
            <a:r>
              <a:rPr lang="ja-JP" altLang="ja-JP" sz="1600" dirty="0"/>
              <a:t>売却</a:t>
            </a:r>
            <a:r>
              <a:rPr lang="ja-JP" altLang="en-US" sz="1600" dirty="0"/>
              <a:t>可能</a:t>
            </a:r>
            <a:r>
              <a:rPr lang="ja-JP" altLang="ja-JP" sz="1600" dirty="0"/>
              <a:t>面積及び売却見込額】</a:t>
            </a:r>
            <a:r>
              <a:rPr lang="en-US" altLang="ja-JP" sz="1600" dirty="0"/>
              <a:t>             </a:t>
            </a:r>
          </a:p>
          <a:p>
            <a:r>
              <a:rPr lang="en-US" altLang="ja-JP" sz="1600" dirty="0"/>
              <a:t>  </a:t>
            </a:r>
            <a:r>
              <a:rPr lang="ja-JP" altLang="ja-JP" sz="1600" dirty="0"/>
              <a:t>咲洲：</a:t>
            </a:r>
            <a:r>
              <a:rPr lang="en-US" altLang="ja-JP" sz="1600" dirty="0" smtClean="0"/>
              <a:t>39ha</a:t>
            </a:r>
            <a:r>
              <a:rPr lang="ja-JP" altLang="ja-JP" sz="1600" dirty="0"/>
              <a:t>／</a:t>
            </a:r>
            <a:r>
              <a:rPr lang="en-US" altLang="ja-JP" sz="1600" dirty="0" smtClean="0"/>
              <a:t>493</a:t>
            </a:r>
            <a:r>
              <a:rPr lang="ja-JP" altLang="ja-JP" sz="1600" dirty="0" smtClean="0"/>
              <a:t>億</a:t>
            </a:r>
            <a:r>
              <a:rPr lang="ja-JP" altLang="ja-JP" sz="1600" dirty="0"/>
              <a:t>円、舞洲</a:t>
            </a:r>
            <a:r>
              <a:rPr lang="ja-JP" altLang="ja-JP" sz="1600" dirty="0" smtClean="0"/>
              <a:t>：</a:t>
            </a:r>
            <a:r>
              <a:rPr lang="en-US" altLang="ja-JP" sz="1600" dirty="0" smtClean="0"/>
              <a:t>21ha</a:t>
            </a:r>
            <a:r>
              <a:rPr lang="ja-JP" altLang="ja-JP" sz="1600" dirty="0"/>
              <a:t>／</a:t>
            </a:r>
            <a:r>
              <a:rPr lang="en-US" altLang="ja-JP" sz="1600" dirty="0" smtClean="0"/>
              <a:t>167</a:t>
            </a:r>
            <a:r>
              <a:rPr lang="ja-JP" altLang="ja-JP" sz="1600" dirty="0" smtClean="0"/>
              <a:t>億</a:t>
            </a:r>
            <a:r>
              <a:rPr lang="ja-JP" altLang="ja-JP" sz="1600" dirty="0"/>
              <a:t>円、鶴浜：</a:t>
            </a:r>
            <a:r>
              <a:rPr lang="en-US" altLang="ja-JP" sz="1600" dirty="0"/>
              <a:t>15ha</a:t>
            </a:r>
            <a:r>
              <a:rPr lang="ja-JP" altLang="ja-JP" sz="1600" dirty="0"/>
              <a:t>／</a:t>
            </a:r>
            <a:r>
              <a:rPr lang="en-US" altLang="ja-JP" sz="1600" dirty="0"/>
              <a:t>110</a:t>
            </a:r>
            <a:r>
              <a:rPr lang="ja-JP" altLang="ja-JP" sz="1600" dirty="0"/>
              <a:t>億円</a:t>
            </a:r>
            <a:r>
              <a:rPr lang="ja-JP" altLang="en-US" sz="1600" dirty="0"/>
              <a:t>、夢洲</a:t>
            </a:r>
            <a:r>
              <a:rPr lang="ja-JP" altLang="en-US" sz="1600" dirty="0" smtClean="0"/>
              <a:t>：</a:t>
            </a:r>
            <a:r>
              <a:rPr lang="en-US" altLang="ja-JP" sz="1600" dirty="0" smtClean="0"/>
              <a:t>39ha</a:t>
            </a:r>
            <a:r>
              <a:rPr lang="ja-JP" altLang="en-US" sz="1600" dirty="0" smtClean="0"/>
              <a:t>／</a:t>
            </a:r>
            <a:r>
              <a:rPr lang="en-US" altLang="ja-JP" sz="1600" dirty="0" smtClean="0"/>
              <a:t>238</a:t>
            </a:r>
            <a:r>
              <a:rPr lang="ja-JP" altLang="en-US" sz="1600" dirty="0" smtClean="0"/>
              <a:t>億円</a:t>
            </a:r>
            <a:endParaRPr lang="en-US" altLang="ja-JP" sz="1600" dirty="0"/>
          </a:p>
        </p:txBody>
      </p:sp>
      <p:sp>
        <p:nvSpPr>
          <p:cNvPr id="8" name="テキスト ボックス 7"/>
          <p:cNvSpPr txBox="1"/>
          <p:nvPr/>
        </p:nvSpPr>
        <p:spPr>
          <a:xfrm>
            <a:off x="455467" y="275434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夢洲</a:t>
            </a:r>
            <a:r>
              <a:rPr lang="ja-JP" altLang="ja-JP" sz="1600" b="1" dirty="0">
                <a:solidFill>
                  <a:schemeClr val="accent1">
                    <a:lumMod val="50000"/>
                  </a:schemeClr>
                </a:solidFill>
                <a:latin typeface="+mn-ea"/>
              </a:rPr>
              <a:t>地区</a:t>
            </a:r>
          </a:p>
          <a:p>
            <a:pPr marL="365125" indent="-365125">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smtClean="0">
                <a:latin typeface="+mn-ea"/>
              </a:rPr>
              <a:t>）</a:t>
            </a:r>
            <a:r>
              <a:rPr lang="ja-JP" altLang="en-US" sz="1600" dirty="0">
                <a:latin typeface="+mn-ea"/>
              </a:rPr>
              <a:t>、</a:t>
            </a:r>
            <a:r>
              <a:rPr lang="en-US" altLang="ja-JP" sz="1600" dirty="0" smtClean="0">
                <a:latin typeface="+mn-ea"/>
              </a:rPr>
              <a:t>IR</a:t>
            </a:r>
            <a:r>
              <a:rPr lang="ja-JP" altLang="en-US" sz="1600" dirty="0">
                <a:latin typeface="+mn-ea"/>
              </a:rPr>
              <a:t>区域拡張予定地（</a:t>
            </a:r>
            <a:r>
              <a:rPr lang="en-US" altLang="ja-JP" sz="1600" dirty="0">
                <a:latin typeface="+mn-ea"/>
              </a:rPr>
              <a:t>7.2ha</a:t>
            </a:r>
            <a:r>
              <a:rPr lang="ja-JP" altLang="en-US" sz="1600" dirty="0" smtClean="0">
                <a:latin typeface="+mn-ea"/>
              </a:rPr>
              <a:t>）、</a:t>
            </a:r>
            <a:r>
              <a:rPr lang="en-US" altLang="ja-JP" sz="1600" dirty="0" smtClean="0">
                <a:latin typeface="+mn-ea"/>
              </a:rPr>
              <a:t>2</a:t>
            </a:r>
            <a:r>
              <a:rPr lang="ja-JP" altLang="en-US" sz="1600" dirty="0" smtClean="0">
                <a:latin typeface="+mn-ea"/>
              </a:rPr>
              <a:t>期開発用地（</a:t>
            </a:r>
            <a:r>
              <a:rPr lang="en-US" altLang="ja-JP" sz="1600" dirty="0" smtClean="0">
                <a:latin typeface="+mn-ea"/>
              </a:rPr>
              <a:t>48ha</a:t>
            </a:r>
            <a:r>
              <a:rPr lang="ja-JP" altLang="en-US" sz="1600" dirty="0" smtClean="0">
                <a:latin typeface="+mn-ea"/>
              </a:rPr>
              <a:t>）及び</a:t>
            </a:r>
            <a:r>
              <a:rPr lang="en-US" altLang="ja-JP" sz="1600" dirty="0" smtClean="0">
                <a:latin typeface="+mn-ea"/>
              </a:rPr>
              <a:t>3</a:t>
            </a:r>
            <a:r>
              <a:rPr lang="ja-JP" altLang="en-US" sz="1600" dirty="0" smtClean="0">
                <a:latin typeface="+mn-ea"/>
              </a:rPr>
              <a:t>期開発用地（</a:t>
            </a:r>
            <a:r>
              <a:rPr lang="en-US" altLang="ja-JP" sz="1600" dirty="0" smtClean="0">
                <a:latin typeface="+mn-ea"/>
              </a:rPr>
              <a:t>32ha</a:t>
            </a:r>
            <a:r>
              <a:rPr lang="ja-JP" altLang="en-US" sz="1600" dirty="0" smtClean="0">
                <a:latin typeface="+mn-ea"/>
              </a:rPr>
              <a:t>）について、賃貸</a:t>
            </a:r>
            <a:r>
              <a:rPr lang="ja-JP" altLang="en-US" sz="1600" dirty="0">
                <a:latin typeface="+mn-ea"/>
              </a:rPr>
              <a:t>するものとして計上した。</a:t>
            </a:r>
            <a:endParaRPr lang="en-US" altLang="ja-JP" sz="1600" dirty="0">
              <a:latin typeface="+mn-ea"/>
            </a:endParaRPr>
          </a:p>
          <a:p>
            <a:pPr marL="365125" indent="-365125">
              <a:buFont typeface="Arial" panose="020B0604020202020204" pitchFamily="34" charset="0"/>
              <a:buChar char="•"/>
            </a:pPr>
            <a:r>
              <a:rPr lang="ja-JP" altLang="en-US" sz="1600" dirty="0" smtClean="0">
                <a:latin typeface="+mn-ea"/>
              </a:rPr>
              <a:t>上記以外</a:t>
            </a:r>
            <a:r>
              <a:rPr lang="ja-JP" altLang="en-US" sz="1600" dirty="0">
                <a:latin typeface="+mn-ea"/>
              </a:rPr>
              <a:t>、</a:t>
            </a:r>
            <a:r>
              <a:rPr lang="ja-JP" altLang="ja-JP" sz="1600" dirty="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endParaRPr lang="ja-JP" altLang="ja-JP" sz="1600" dirty="0"/>
          </a:p>
        </p:txBody>
      </p:sp>
      <p:pic>
        <p:nvPicPr>
          <p:cNvPr id="4" name="図 3"/>
          <p:cNvPicPr>
            <a:picLocks noChangeAspect="1"/>
          </p:cNvPicPr>
          <p:nvPr/>
        </p:nvPicPr>
        <p:blipFill>
          <a:blip r:embed="rId3"/>
          <a:stretch>
            <a:fillRect/>
          </a:stretch>
        </p:blipFill>
        <p:spPr>
          <a:xfrm>
            <a:off x="779029" y="5155013"/>
            <a:ext cx="10978789" cy="2555344"/>
          </a:xfrm>
          <a:prstGeom prst="rect">
            <a:avLst/>
          </a:prstGeom>
        </p:spPr>
      </p:pic>
      <p:sp>
        <p:nvSpPr>
          <p:cNvPr id="2" name="テキスト ボックス 1"/>
          <p:cNvSpPr txBox="1"/>
          <p:nvPr/>
        </p:nvSpPr>
        <p:spPr>
          <a:xfrm>
            <a:off x="779029" y="5097388"/>
            <a:ext cx="3518912" cy="338554"/>
          </a:xfrm>
          <a:prstGeom prst="rect">
            <a:avLst/>
          </a:prstGeom>
          <a:noFill/>
        </p:spPr>
        <p:txBody>
          <a:bodyPr wrap="none" rtlCol="0">
            <a:spAutoFit/>
          </a:bodyPr>
          <a:lstStyle/>
          <a:p>
            <a:r>
              <a:rPr kumimoji="1" lang="ja-JP" altLang="en-US" sz="1600" dirty="0" smtClean="0">
                <a:latin typeface="+mn-ea"/>
              </a:rPr>
              <a:t>（参考：今後</a:t>
            </a:r>
            <a:r>
              <a:rPr kumimoji="1" lang="en-US" altLang="ja-JP" sz="1600" dirty="0" smtClean="0">
                <a:latin typeface="+mn-ea"/>
              </a:rPr>
              <a:t>10</a:t>
            </a:r>
            <a:r>
              <a:rPr kumimoji="1" lang="ja-JP" altLang="en-US" sz="1600" dirty="0" smtClean="0">
                <a:latin typeface="+mn-ea"/>
              </a:rPr>
              <a:t>年間の売却見込額）</a:t>
            </a:r>
            <a:endParaRPr kumimoji="1" lang="ja-JP" altLang="en-US" sz="1600" dirty="0">
              <a:latin typeface="+mn-ea"/>
            </a:endParaRPr>
          </a:p>
        </p:txBody>
      </p:sp>
    </p:spTree>
    <p:extLst>
      <p:ext uri="{BB962C8B-B14F-4D97-AF65-F5344CB8AC3E}">
        <p14:creationId xmlns:p14="http://schemas.microsoft.com/office/powerpoint/2010/main" val="341165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0" y="230020"/>
            <a:ext cx="12239625" cy="830996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土地賃貸料収益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埠頭用地：</a:t>
            </a:r>
            <a:r>
              <a:rPr lang="en-US" altLang="ja-JP" sz="1600" dirty="0">
                <a:latin typeface="+mn-ea"/>
              </a:rPr>
              <a:t> </a:t>
            </a:r>
            <a:r>
              <a:rPr lang="ja-JP" altLang="en-US" sz="1600" dirty="0" smtClean="0">
                <a:latin typeface="+mn-ea"/>
              </a:rPr>
              <a:t>原則として、</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）年度予算と</a:t>
            </a:r>
            <a:r>
              <a:rPr lang="ja-JP" altLang="en-US" sz="1600" dirty="0">
                <a:latin typeface="+mn-ea"/>
              </a:rPr>
              <a:t>同様の収益</a:t>
            </a:r>
            <a:r>
              <a:rPr lang="ja-JP" altLang="en-US" sz="1600" dirty="0" smtClean="0">
                <a:latin typeface="+mn-ea"/>
              </a:rPr>
              <a:t>が継続</a:t>
            </a:r>
            <a:r>
              <a:rPr lang="ja-JP" altLang="en-US" sz="1600" dirty="0">
                <a:latin typeface="+mn-ea"/>
              </a:rPr>
              <a:t>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事業用定期借地：現状の事業用定期借地設定契約における収益を見込む。ただし、 契約期間満了により契約が終了する土地については、 商品化期間（</a:t>
            </a:r>
            <a:r>
              <a:rPr lang="en-US" altLang="ja-JP" sz="1600" dirty="0">
                <a:latin typeface="+mn-ea"/>
              </a:rPr>
              <a:t>1</a:t>
            </a:r>
            <a:r>
              <a:rPr lang="ja-JP" altLang="en-US" sz="1600" dirty="0">
                <a:latin typeface="+mn-ea"/>
              </a:rPr>
              <a:t>年）を経て、原則として</a:t>
            </a:r>
            <a:r>
              <a:rPr lang="en-US" altLang="ja-JP" sz="1600" dirty="0">
                <a:latin typeface="+mn-ea"/>
              </a:rPr>
              <a:t>20</a:t>
            </a:r>
            <a:r>
              <a:rPr lang="ja-JP" altLang="en-US" sz="1600" dirty="0">
                <a:latin typeface="+mn-ea"/>
              </a:rPr>
              <a:t>年間で売却するものとする。</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その他賃貸地：</a:t>
            </a:r>
            <a:r>
              <a:rPr lang="en-US" altLang="ja-JP" sz="1600" dirty="0">
                <a:latin typeface="+mn-ea"/>
              </a:rPr>
              <a:t> </a:t>
            </a:r>
            <a:r>
              <a:rPr lang="ja-JP" altLang="en-US" sz="1600" dirty="0" smtClean="0">
                <a:latin typeface="+mn-ea"/>
              </a:rPr>
              <a:t>原則として、</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）年度予算と</a:t>
            </a:r>
            <a:r>
              <a:rPr lang="ja-JP" altLang="en-US" sz="1600" dirty="0">
                <a:latin typeface="+mn-ea"/>
              </a:rPr>
              <a:t>同様の収益が継続するものとして見込む</a:t>
            </a:r>
            <a:r>
              <a:rPr lang="ja-JP" altLang="en-US" sz="1600" dirty="0" smtClean="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IR</a:t>
            </a:r>
            <a:r>
              <a:rPr lang="ja-JP" altLang="en-US" sz="1600" dirty="0">
                <a:latin typeface="+mn-ea"/>
              </a:rPr>
              <a:t>区域拡張予定地、２期及び３期開発用地については、</a:t>
            </a:r>
            <a:r>
              <a:rPr lang="en-US" altLang="ja-JP" sz="1600" dirty="0">
                <a:latin typeface="+mn-ea"/>
              </a:rPr>
              <a:t>35</a:t>
            </a:r>
            <a:r>
              <a:rPr lang="ja-JP" altLang="en-US" sz="1600" dirty="0">
                <a:latin typeface="+mn-ea"/>
              </a:rPr>
              <a:t>年間の事業用定期借地権設定契約とし</a:t>
            </a:r>
            <a:r>
              <a:rPr lang="ja-JP" altLang="en-US" sz="1600" dirty="0" smtClean="0">
                <a:latin typeface="+mn-ea"/>
              </a:rPr>
              <a:t>、契約</a:t>
            </a:r>
            <a:r>
              <a:rPr lang="ja-JP" altLang="en-US" sz="1600" dirty="0">
                <a:latin typeface="+mn-ea"/>
              </a:rPr>
              <a:t>終了後再契約を見込む</a:t>
            </a:r>
            <a:r>
              <a:rPr lang="ja-JP" altLang="en-US" sz="1600" dirty="0" smtClean="0">
                <a:latin typeface="+mn-ea"/>
              </a:rPr>
              <a:t>。</a:t>
            </a:r>
            <a:endParaRPr lang="ja-JP" altLang="en-US" sz="1600" dirty="0">
              <a:latin typeface="+mn-ea"/>
            </a:endParaRP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smtClean="0">
                <a:latin typeface="+mn-ea"/>
              </a:rPr>
              <a:t>2023</a:t>
            </a:r>
            <a:r>
              <a:rPr lang="ja-JP" altLang="en-US" sz="1600" dirty="0" smtClean="0">
                <a:latin typeface="+mn-ea"/>
              </a:rPr>
              <a:t>（</a:t>
            </a:r>
            <a:r>
              <a:rPr lang="en-US" altLang="ja-JP" sz="1600" dirty="0" smtClean="0">
                <a:latin typeface="+mn-ea"/>
              </a:rPr>
              <a:t>R5</a:t>
            </a:r>
            <a:r>
              <a:rPr lang="ja-JP" altLang="en-US" sz="1600" dirty="0" smtClean="0">
                <a:latin typeface="+mn-ea"/>
              </a:rPr>
              <a:t>）年</a:t>
            </a:r>
            <a:r>
              <a:rPr lang="en-US" altLang="ja-JP" sz="1600" dirty="0" smtClean="0">
                <a:latin typeface="+mn-ea"/>
              </a:rPr>
              <a:t>10</a:t>
            </a:r>
            <a:r>
              <a:rPr lang="ja-JP" altLang="en-US" sz="1600" dirty="0" smtClean="0">
                <a:latin typeface="+mn-ea"/>
              </a:rPr>
              <a:t>月から賃貸開始（賃料年額：約</a:t>
            </a:r>
            <a:r>
              <a:rPr lang="en-US" altLang="ja-JP" sz="1600" dirty="0" smtClean="0">
                <a:latin typeface="+mn-ea"/>
              </a:rPr>
              <a:t>25</a:t>
            </a:r>
            <a:r>
              <a:rPr lang="ja-JP" altLang="en-US" sz="1600" dirty="0" smtClean="0">
                <a:latin typeface="+mn-ea"/>
              </a:rPr>
              <a:t>億円）、</a:t>
            </a:r>
            <a:r>
              <a:rPr lang="en-US" altLang="ja-JP" sz="1600" dirty="0">
                <a:latin typeface="+mn-ea"/>
              </a:rPr>
              <a:t>IR</a:t>
            </a:r>
            <a:r>
              <a:rPr lang="ja-JP" altLang="en-US" sz="1600" dirty="0">
                <a:latin typeface="+mn-ea"/>
              </a:rPr>
              <a:t>区域拡張予定地（</a:t>
            </a:r>
            <a:r>
              <a:rPr lang="en-US" altLang="ja-JP" sz="1600" dirty="0">
                <a:latin typeface="+mn-ea"/>
              </a:rPr>
              <a:t>7.2ha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smtClean="0">
                <a:latin typeface="+mn-ea"/>
              </a:rPr>
              <a:t>2045</a:t>
            </a:r>
            <a:r>
              <a:rPr lang="ja-JP" altLang="en-US" sz="1600" dirty="0" smtClean="0">
                <a:latin typeface="+mn-ea"/>
              </a:rPr>
              <a:t>（</a:t>
            </a:r>
            <a:r>
              <a:rPr lang="en-US" altLang="ja-JP" sz="1600" dirty="0" smtClean="0">
                <a:latin typeface="+mn-ea"/>
              </a:rPr>
              <a:t>R27</a:t>
            </a:r>
            <a:r>
              <a:rPr lang="ja-JP" altLang="en-US" sz="1600" dirty="0" smtClean="0">
                <a:latin typeface="+mn-ea"/>
              </a:rPr>
              <a:t>）</a:t>
            </a:r>
            <a:r>
              <a:rPr lang="ja-JP" altLang="en-US" sz="1600" dirty="0">
                <a:latin typeface="+mn-ea"/>
              </a:rPr>
              <a:t>年度</a:t>
            </a:r>
            <a:r>
              <a:rPr lang="ja-JP" altLang="en-US" sz="1600" dirty="0" smtClean="0">
                <a:latin typeface="+mn-ea"/>
              </a:rPr>
              <a:t>から賃貸開始（賃料年額：約</a:t>
            </a:r>
            <a:r>
              <a:rPr lang="en-US" altLang="ja-JP" sz="1600" dirty="0" smtClean="0">
                <a:latin typeface="+mn-ea"/>
              </a:rPr>
              <a:t>4</a:t>
            </a:r>
            <a:r>
              <a:rPr lang="ja-JP" altLang="en-US" sz="1600" dirty="0" smtClean="0">
                <a:latin typeface="+mn-ea"/>
              </a:rPr>
              <a:t>億円）を</a:t>
            </a:r>
            <a:r>
              <a:rPr lang="ja-JP" altLang="en-US" sz="1600" dirty="0">
                <a:latin typeface="+mn-ea"/>
              </a:rPr>
              <a:t>見込む</a:t>
            </a:r>
            <a:r>
              <a:rPr lang="ja-JP" altLang="en-US" sz="1600" dirty="0" smtClean="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a:latin typeface="+mn-ea"/>
              </a:rPr>
              <a:t>２期開発用地（</a:t>
            </a:r>
            <a:r>
              <a:rPr lang="en-US" altLang="ja-JP" sz="1600" dirty="0">
                <a:latin typeface="+mn-ea"/>
              </a:rPr>
              <a:t>48ha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smtClean="0">
                <a:latin typeface="+mn-ea"/>
              </a:rPr>
              <a:t>2027</a:t>
            </a:r>
            <a:r>
              <a:rPr lang="ja-JP" altLang="en-US" sz="1600" dirty="0" smtClean="0">
                <a:latin typeface="+mn-ea"/>
              </a:rPr>
              <a:t>（</a:t>
            </a:r>
            <a:r>
              <a:rPr lang="en-US" altLang="ja-JP" sz="1600" dirty="0" smtClean="0">
                <a:latin typeface="+mn-ea"/>
              </a:rPr>
              <a:t>R9</a:t>
            </a:r>
            <a:r>
              <a:rPr lang="ja-JP" altLang="en-US" sz="1600" dirty="0" smtClean="0">
                <a:latin typeface="+mn-ea"/>
              </a:rPr>
              <a:t>）年度</a:t>
            </a:r>
            <a:r>
              <a:rPr lang="ja-JP" altLang="en-US" sz="1600" dirty="0">
                <a:latin typeface="+mn-ea"/>
              </a:rPr>
              <a:t>から賃貸</a:t>
            </a:r>
            <a:r>
              <a:rPr lang="ja-JP" altLang="en-US" sz="1600" dirty="0" smtClean="0">
                <a:latin typeface="+mn-ea"/>
              </a:rPr>
              <a:t>開始（賃料年額：約</a:t>
            </a:r>
            <a:r>
              <a:rPr lang="en-US" altLang="ja-JP" sz="1600" dirty="0" smtClean="0">
                <a:latin typeface="+mn-ea"/>
              </a:rPr>
              <a:t>25</a:t>
            </a:r>
            <a:r>
              <a:rPr lang="ja-JP" altLang="en-US" sz="1600" dirty="0" smtClean="0">
                <a:latin typeface="+mn-ea"/>
              </a:rPr>
              <a:t>億円）、３期</a:t>
            </a:r>
            <a:r>
              <a:rPr lang="ja-JP" altLang="en-US" sz="1600" dirty="0">
                <a:latin typeface="+mn-ea"/>
              </a:rPr>
              <a:t>開発</a:t>
            </a:r>
            <a:r>
              <a:rPr lang="ja-JP" altLang="en-US" sz="1600" dirty="0" smtClean="0">
                <a:latin typeface="+mn-ea"/>
              </a:rPr>
              <a:t>用地（</a:t>
            </a:r>
            <a:r>
              <a:rPr lang="en-US" altLang="ja-JP" sz="1600" dirty="0">
                <a:latin typeface="+mn-ea"/>
              </a:rPr>
              <a:t>32ha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smtClean="0">
                <a:latin typeface="+mn-ea"/>
              </a:rPr>
              <a:t>2035</a:t>
            </a:r>
            <a:r>
              <a:rPr lang="ja-JP" altLang="en-US" sz="1600" dirty="0" smtClean="0">
                <a:latin typeface="+mn-ea"/>
              </a:rPr>
              <a:t>（</a:t>
            </a:r>
            <a:r>
              <a:rPr lang="en-US" altLang="ja-JP" sz="1600" dirty="0" smtClean="0">
                <a:latin typeface="+mn-ea"/>
              </a:rPr>
              <a:t>R17</a:t>
            </a:r>
            <a:r>
              <a:rPr lang="ja-JP" altLang="en-US" sz="1600" dirty="0" smtClean="0">
                <a:latin typeface="+mn-ea"/>
              </a:rPr>
              <a:t>）年度</a:t>
            </a:r>
            <a:r>
              <a:rPr lang="ja-JP" altLang="en-US" sz="1600" dirty="0">
                <a:latin typeface="+mn-ea"/>
              </a:rPr>
              <a:t>から賃貸</a:t>
            </a:r>
            <a:r>
              <a:rPr lang="ja-JP" altLang="en-US" sz="1600" dirty="0" smtClean="0">
                <a:latin typeface="+mn-ea"/>
              </a:rPr>
              <a:t>開始（賃料年額：約</a:t>
            </a:r>
            <a:r>
              <a:rPr lang="en-US" altLang="ja-JP" sz="1600" dirty="0" smtClean="0">
                <a:latin typeface="+mn-ea"/>
              </a:rPr>
              <a:t>16</a:t>
            </a:r>
            <a:r>
              <a:rPr lang="ja-JP" altLang="en-US" sz="1600" dirty="0" smtClean="0">
                <a:latin typeface="+mn-ea"/>
              </a:rPr>
              <a:t>億円）を見込む。</a:t>
            </a:r>
            <a:endParaRPr lang="ja-JP" altLang="en-US" sz="1600" dirty="0">
              <a:latin typeface="+mn-ea"/>
            </a:endParaRPr>
          </a:p>
          <a:p>
            <a:pPr lvl="1">
              <a:lnSpc>
                <a:spcPct val="150000"/>
              </a:lnSpc>
            </a:pPr>
            <a:endParaRPr lang="en-US" altLang="ja-JP" sz="1200" b="1" u="sng" dirty="0">
              <a:latin typeface="+mn-ea"/>
            </a:endParaRPr>
          </a:p>
          <a:p>
            <a:pPr lvl="1">
              <a:lnSpc>
                <a:spcPct val="150000"/>
              </a:lnSpc>
            </a:pPr>
            <a:r>
              <a:rPr lang="ja-JP" altLang="en-US" sz="1600" b="1" u="sng" dirty="0">
                <a:latin typeface="+mn-ea"/>
              </a:rPr>
              <a:t>その他営業収益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売却地から発生する建設発生土の受入に伴う収入を土地売却計画に基づき見込む</a:t>
            </a:r>
            <a:r>
              <a:rPr lang="ja-JP" altLang="en-US" sz="1600" dirty="0" smtClean="0">
                <a:latin typeface="+mn-ea"/>
              </a:rPr>
              <a:t>。</a:t>
            </a:r>
            <a:endParaRPr lang="en-US" altLang="ja-JP" sz="1600" dirty="0" smtClean="0">
              <a:latin typeface="+mn-ea"/>
            </a:endParaRPr>
          </a:p>
          <a:p>
            <a:pPr lvl="1">
              <a:lnSpc>
                <a:spcPct val="150000"/>
              </a:lnSpc>
            </a:pPr>
            <a:endParaRPr lang="en-US" altLang="ja-JP" sz="1200" dirty="0">
              <a:latin typeface="+mn-ea"/>
            </a:endParaRPr>
          </a:p>
          <a:p>
            <a:pPr lvl="1">
              <a:lnSpc>
                <a:spcPct val="150000"/>
              </a:lnSpc>
            </a:pPr>
            <a:r>
              <a:rPr lang="en-US" altLang="ja-JP" sz="1600" b="1" u="sng" dirty="0" smtClean="0">
                <a:latin typeface="+mn-ea"/>
              </a:rPr>
              <a:t>IR</a:t>
            </a:r>
            <a:r>
              <a:rPr lang="ja-JP" altLang="en-US" sz="1600" b="1" u="sng" dirty="0" smtClean="0">
                <a:latin typeface="+mn-ea"/>
              </a:rPr>
              <a:t>事業者負担金</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en-US" altLang="ja-JP" sz="1600" dirty="0" smtClean="0">
                <a:latin typeface="+mn-ea"/>
              </a:rPr>
              <a:t>202.5</a:t>
            </a:r>
            <a:r>
              <a:rPr lang="ja-JP" altLang="en-US" sz="1600" dirty="0">
                <a:latin typeface="+mn-ea"/>
              </a:rPr>
              <a:t>億</a:t>
            </a:r>
            <a:r>
              <a:rPr lang="ja-JP" altLang="en-US" sz="1600" dirty="0" smtClean="0">
                <a:latin typeface="+mn-ea"/>
              </a:rPr>
              <a:t>円を見込む。なお、</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）年度に</a:t>
            </a:r>
            <a:r>
              <a:rPr lang="en-US" altLang="ja-JP" sz="1600" dirty="0">
                <a:latin typeface="+mn-ea"/>
              </a:rPr>
              <a:t>20.25</a:t>
            </a:r>
            <a:r>
              <a:rPr lang="ja-JP" altLang="en-US" sz="1600" dirty="0">
                <a:latin typeface="+mn-ea"/>
              </a:rPr>
              <a:t>億円、</a:t>
            </a:r>
            <a:r>
              <a:rPr lang="en-US" altLang="ja-JP" sz="1600" dirty="0">
                <a:latin typeface="+mn-ea"/>
              </a:rPr>
              <a:t>2032</a:t>
            </a:r>
            <a:r>
              <a:rPr lang="ja-JP" altLang="en-US" sz="1600" dirty="0">
                <a:latin typeface="+mn-ea"/>
              </a:rPr>
              <a:t>（</a:t>
            </a:r>
            <a:r>
              <a:rPr lang="en-US" altLang="ja-JP" sz="1600" dirty="0">
                <a:latin typeface="+mn-ea"/>
              </a:rPr>
              <a:t>R14</a:t>
            </a:r>
            <a:r>
              <a:rPr lang="ja-JP" altLang="en-US" sz="1600" dirty="0">
                <a:latin typeface="+mn-ea"/>
              </a:rPr>
              <a:t>）年度に</a:t>
            </a:r>
            <a:r>
              <a:rPr lang="en-US" altLang="ja-JP" sz="1600" dirty="0">
                <a:latin typeface="+mn-ea"/>
              </a:rPr>
              <a:t>182.25</a:t>
            </a:r>
            <a:r>
              <a:rPr lang="ja-JP" altLang="en-US" sz="1600" dirty="0">
                <a:latin typeface="+mn-ea"/>
              </a:rPr>
              <a:t>億</a:t>
            </a:r>
            <a:r>
              <a:rPr lang="ja-JP" altLang="en-US" sz="1600" dirty="0" smtClean="0">
                <a:latin typeface="+mn-ea"/>
              </a:rPr>
              <a:t>円の収入を見込む。</a:t>
            </a:r>
            <a:endParaRPr lang="ja-JP" altLang="en-US" sz="1600" dirty="0">
              <a:latin typeface="+mn-ea"/>
            </a:endParaRPr>
          </a:p>
          <a:p>
            <a:pPr lvl="1">
              <a:lnSpc>
                <a:spcPct val="150000"/>
              </a:lnSpc>
            </a:pPr>
            <a:endParaRPr lang="en-US" altLang="ja-JP" sz="1200" dirty="0">
              <a:latin typeface="+mn-ea"/>
            </a:endParaRPr>
          </a:p>
          <a:p>
            <a:pPr lvl="1">
              <a:lnSpc>
                <a:spcPct val="150000"/>
              </a:lnSpc>
            </a:pPr>
            <a:r>
              <a:rPr lang="ja-JP" altLang="en-US" sz="1600" b="1" u="sng" dirty="0">
                <a:latin typeface="+mn-ea"/>
              </a:rPr>
              <a:t>大阪港振興基金繰入</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累積資金不足が見込まれる年度に、財源として基金の取り崩し</a:t>
            </a:r>
            <a:r>
              <a:rPr lang="ja-JP" altLang="en-US" sz="1600">
                <a:latin typeface="+mn-ea"/>
              </a:rPr>
              <a:t>を</a:t>
            </a:r>
            <a:r>
              <a:rPr lang="ja-JP" altLang="en-US" sz="1600" smtClean="0">
                <a:latin typeface="+mn-ea"/>
              </a:rPr>
              <a:t>見込む</a:t>
            </a:r>
            <a:r>
              <a:rPr lang="ja-JP" altLang="en-US" sz="1600">
                <a:latin typeface="+mn-ea"/>
              </a:rPr>
              <a:t>が</a:t>
            </a:r>
            <a:r>
              <a:rPr lang="ja-JP" altLang="en-US" sz="1600" smtClean="0">
                <a:latin typeface="+mn-ea"/>
              </a:rPr>
              <a:t>、今回</a:t>
            </a:r>
            <a:r>
              <a:rPr lang="ja-JP" altLang="en-US" sz="1600" dirty="0" smtClean="0">
                <a:latin typeface="+mn-ea"/>
              </a:rPr>
              <a:t>の長期収支見込みに</a:t>
            </a:r>
            <a:r>
              <a:rPr lang="ja-JP" altLang="en-US" sz="1600" smtClean="0">
                <a:latin typeface="+mn-ea"/>
              </a:rPr>
              <a:t>おいては累積資金不足が生じていないため取り崩し</a:t>
            </a:r>
            <a:r>
              <a:rPr lang="ja-JP" altLang="en-US" sz="1600" dirty="0" smtClean="0">
                <a:latin typeface="+mn-ea"/>
              </a:rPr>
              <a:t>を予定して</a:t>
            </a:r>
            <a:r>
              <a:rPr lang="ja-JP" altLang="en-US" sz="1600" smtClean="0">
                <a:latin typeface="+mn-ea"/>
              </a:rPr>
              <a:t>いない。</a:t>
            </a:r>
            <a:r>
              <a:rPr lang="en-US" altLang="ja-JP" sz="1600" smtClean="0">
                <a:latin typeface="+mn-ea"/>
              </a:rPr>
              <a:t>※</a:t>
            </a:r>
            <a:r>
              <a:rPr lang="en-US" altLang="ja-JP" sz="1600" dirty="0">
                <a:latin typeface="+mn-ea"/>
              </a:rPr>
              <a:t>2021</a:t>
            </a:r>
            <a:r>
              <a:rPr lang="ja-JP" altLang="en-US" sz="1600" dirty="0">
                <a:latin typeface="+mn-ea"/>
              </a:rPr>
              <a:t>（</a:t>
            </a:r>
            <a:r>
              <a:rPr lang="en-US" altLang="ja-JP" sz="1600" dirty="0">
                <a:latin typeface="+mn-ea"/>
              </a:rPr>
              <a:t>R3</a:t>
            </a:r>
            <a:r>
              <a:rPr lang="ja-JP" altLang="en-US" sz="1600" dirty="0">
                <a:latin typeface="+mn-ea"/>
              </a:rPr>
              <a:t>）年３月末残高：約</a:t>
            </a:r>
            <a:r>
              <a:rPr lang="en-US" altLang="ja-JP" sz="1600" dirty="0">
                <a:latin typeface="+mn-ea"/>
              </a:rPr>
              <a:t>62</a:t>
            </a:r>
            <a:r>
              <a:rPr lang="ja-JP" altLang="en-US" sz="1600" dirty="0">
                <a:latin typeface="+mn-ea"/>
              </a:rPr>
              <a:t>億円</a:t>
            </a:r>
            <a:endParaRPr lang="en-US" altLang="ja-JP" sz="1600" dirty="0">
              <a:latin typeface="+mn-ea"/>
            </a:endParaRPr>
          </a:p>
          <a:p>
            <a:pPr marL="778200" lvl="1" indent="-285750">
              <a:lnSpc>
                <a:spcPct val="150000"/>
              </a:lnSpc>
              <a:buFont typeface="Wingdings" panose="05000000000000000000" pitchFamily="2" charset="2"/>
              <a:buChar char="Ø"/>
            </a:pPr>
            <a:endParaRPr lang="en-US" altLang="ja-JP" sz="1600"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22</a:t>
            </a:fld>
            <a:endParaRPr lang="ja-JP" altLang="en-US"/>
          </a:p>
        </p:txBody>
      </p:sp>
    </p:spTree>
    <p:extLst>
      <p:ext uri="{BB962C8B-B14F-4D97-AF65-F5344CB8AC3E}">
        <p14:creationId xmlns:p14="http://schemas.microsoft.com/office/powerpoint/2010/main" val="424965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10551" y="352313"/>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3"/>
              <a:ext cx="413663" cy="527026"/>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6543" y="3606762"/>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pattFill prst="wdUpDiag">
              <a:fgClr>
                <a:schemeClr val="accent1">
                  <a:lumMod val="60000"/>
                  <a:lumOff val="40000"/>
                </a:schemeClr>
              </a:fgClr>
              <a:bgClr>
                <a:schemeClr val="bg1"/>
              </a:bgClr>
            </a:patt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pattFill prst="wdUpDiag">
              <a:fgClr>
                <a:schemeClr val="accent1">
                  <a:lumMod val="60000"/>
                  <a:lumOff val="40000"/>
                </a:schemeClr>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8" name="Rectangle 5" descr="市松模様 (大)"/>
            <p:cNvSpPr>
              <a:spLocks noChangeArrowheads="1"/>
            </p:cNvSpPr>
            <p:nvPr/>
          </p:nvSpPr>
          <p:spPr bwMode="auto">
            <a:xfrm>
              <a:off x="4800580" y="4187052"/>
              <a:ext cx="1209120" cy="194429"/>
            </a:xfrm>
            <a:prstGeom prst="rect">
              <a:avLst/>
            </a:prstGeom>
            <a:solidFill>
              <a:schemeClr val="accent2"/>
            </a:solidFill>
            <a:ln w="9525">
              <a:solidFill>
                <a:schemeClr val="tx1"/>
              </a:solidFill>
              <a:miter lim="800000"/>
              <a:headEnd/>
              <a:tailEnd/>
            </a:ln>
          </p:spPr>
          <p:txBody>
            <a:bodyPr/>
            <a:lstStyle/>
            <a:p>
              <a:endParaRPr lang="ja-JP" altLang="en-US"/>
            </a:p>
          </p:txBody>
        </p:sp>
        <p:sp>
          <p:nvSpPr>
            <p:cNvPr id="40" name="Freeform 122"/>
            <p:cNvSpPr>
              <a:spLocks/>
            </p:cNvSpPr>
            <p:nvPr/>
          </p:nvSpPr>
          <p:spPr bwMode="auto">
            <a:xfrm rot="10509172">
              <a:off x="6916334" y="4794975"/>
              <a:ext cx="218192" cy="93440"/>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20438">
                  <a:moveTo>
                    <a:pt x="10040" y="0"/>
                  </a:moveTo>
                  <a:cubicBezTo>
                    <a:pt x="10027" y="6813"/>
                    <a:pt x="9954" y="8722"/>
                    <a:pt x="9941" y="15535"/>
                  </a:cubicBezTo>
                  <a:lnTo>
                    <a:pt x="0" y="20438"/>
                  </a:lnTo>
                  <a:lnTo>
                    <a:pt x="0" y="14074"/>
                  </a:lnTo>
                  <a:lnTo>
                    <a:pt x="3556" y="9259"/>
                  </a:lnTo>
                  <a:lnTo>
                    <a:pt x="1004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23</a:t>
            </a:fld>
            <a:endParaRPr lang="ja-JP" altLang="en-US" dirty="0"/>
          </a:p>
        </p:txBody>
      </p:sp>
      <p:sp>
        <p:nvSpPr>
          <p:cNvPr id="19" name="テキスト ボックス 18"/>
          <p:cNvSpPr txBox="1"/>
          <p:nvPr/>
        </p:nvSpPr>
        <p:spPr>
          <a:xfrm>
            <a:off x="40148" y="29148"/>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graphicFrame>
        <p:nvGraphicFramePr>
          <p:cNvPr id="2" name="表 1"/>
          <p:cNvGraphicFramePr>
            <a:graphicFrameLocks noGrp="1"/>
          </p:cNvGraphicFramePr>
          <p:nvPr>
            <p:extLst/>
          </p:nvPr>
        </p:nvGraphicFramePr>
        <p:xfrm>
          <a:off x="935802" y="7362961"/>
          <a:ext cx="2287458" cy="931238"/>
        </p:xfrm>
        <a:graphic>
          <a:graphicData uri="http://schemas.openxmlformats.org/drawingml/2006/table">
            <a:tbl>
              <a:tblPr firstRow="1" bandRow="1">
                <a:tableStyleId>{5C22544A-7EE6-4342-B048-85BDC9FD1C3A}</a:tableStyleId>
              </a:tblPr>
              <a:tblGrid>
                <a:gridCol w="228745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smtClean="0">
                          <a:solidFill>
                            <a:schemeClr val="tx1"/>
                          </a:solidFill>
                          <a:latin typeface="+mn-ea"/>
                          <a:ea typeface="+mn-ea"/>
                        </a:rPr>
                        <a:t>101,312</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nvGraphicFramePr>
        <p:xfrm>
          <a:off x="9064815" y="2389590"/>
          <a:ext cx="2288985" cy="959881"/>
        </p:xfrm>
        <a:graphic>
          <a:graphicData uri="http://schemas.openxmlformats.org/drawingml/2006/table">
            <a:tbl>
              <a:tblPr firstRow="1" bandRow="1">
                <a:tableStyleId>{5C22544A-7EE6-4342-B048-85BDC9FD1C3A}</a:tableStyleId>
              </a:tblPr>
              <a:tblGrid>
                <a:gridCol w="2288985">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a:solidFill>
                            <a:schemeClr val="tx1"/>
                          </a:solidFill>
                          <a:latin typeface="+mn-ea"/>
                          <a:ea typeface="+mn-ea"/>
                        </a:rPr>
                        <a:t>130,903</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66" name="フリーフォーム 65"/>
          <p:cNvSpPr/>
          <p:nvPr/>
        </p:nvSpPr>
        <p:spPr>
          <a:xfrm>
            <a:off x="4473657" y="7371354"/>
            <a:ext cx="206431" cy="315272"/>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873"/>
          </a:p>
        </p:txBody>
      </p:sp>
      <p:sp>
        <p:nvSpPr>
          <p:cNvPr id="68" name="フリーフォーム 67">
            <a:extLst>
              <a:ext uri="{FF2B5EF4-FFF2-40B4-BE49-F238E27FC236}">
                <a16:creationId xmlns:a16="http://schemas.microsoft.com/office/drawing/2014/main" id="{00000000-0008-0000-0800-0000AC000000}"/>
              </a:ext>
            </a:extLst>
          </p:cNvPr>
          <p:cNvSpPr>
            <a:spLocks noChangeAspect="1"/>
          </p:cNvSpPr>
          <p:nvPr/>
        </p:nvSpPr>
        <p:spPr>
          <a:xfrm>
            <a:off x="10146435" y="6696727"/>
            <a:ext cx="437745" cy="629108"/>
          </a:xfrm>
          <a:custGeom>
            <a:avLst/>
            <a:gdLst>
              <a:gd name="connsiteX0" fmla="*/ 0 w 584638"/>
              <a:gd name="connsiteY0" fmla="*/ 0 h 170793"/>
              <a:gd name="connsiteX1" fmla="*/ 0 w 584638"/>
              <a:gd name="connsiteY1" fmla="*/ 170793 h 170793"/>
              <a:gd name="connsiteX2" fmla="*/ 538655 w 584638"/>
              <a:gd name="connsiteY2" fmla="*/ 170793 h 170793"/>
              <a:gd name="connsiteX3" fmla="*/ 584638 w 584638"/>
              <a:gd name="connsiteY3" fmla="*/ 45983 h 170793"/>
              <a:gd name="connsiteX4" fmla="*/ 571500 w 584638"/>
              <a:gd name="connsiteY4" fmla="*/ 6569 h 170793"/>
              <a:gd name="connsiteX5" fmla="*/ 0 w 584638"/>
              <a:gd name="connsiteY5" fmla="*/ 0 h 170793"/>
              <a:gd name="connsiteX0" fmla="*/ 0 w 571499"/>
              <a:gd name="connsiteY0" fmla="*/ 0 h 170793"/>
              <a:gd name="connsiteX1" fmla="*/ 0 w 571499"/>
              <a:gd name="connsiteY1" fmla="*/ 170793 h 170793"/>
              <a:gd name="connsiteX2" fmla="*/ 538655 w 571499"/>
              <a:gd name="connsiteY2" fmla="*/ 170793 h 170793"/>
              <a:gd name="connsiteX3" fmla="*/ 571500 w 571499"/>
              <a:gd name="connsiteY3" fmla="*/ 6569 h 170793"/>
              <a:gd name="connsiteX4" fmla="*/ 0 w 571499"/>
              <a:gd name="connsiteY4" fmla="*/ 0 h 170793"/>
              <a:gd name="connsiteX0" fmla="*/ 0 w 583746"/>
              <a:gd name="connsiteY0" fmla="*/ 0 h 170793"/>
              <a:gd name="connsiteX1" fmla="*/ 0 w 583746"/>
              <a:gd name="connsiteY1" fmla="*/ 170793 h 170793"/>
              <a:gd name="connsiteX2" fmla="*/ 583746 w 583746"/>
              <a:gd name="connsiteY2" fmla="*/ 170793 h 170793"/>
              <a:gd name="connsiteX3" fmla="*/ 571500 w 583746"/>
              <a:gd name="connsiteY3" fmla="*/ 6569 h 170793"/>
              <a:gd name="connsiteX4" fmla="*/ 0 w 583746"/>
              <a:gd name="connsiteY4" fmla="*/ 0 h 170793"/>
              <a:gd name="connsiteX0" fmla="*/ 0 w 1085544"/>
              <a:gd name="connsiteY0" fmla="*/ 147148 h 317941"/>
              <a:gd name="connsiteX1" fmla="*/ 0 w 1085544"/>
              <a:gd name="connsiteY1" fmla="*/ 317941 h 317941"/>
              <a:gd name="connsiteX2" fmla="*/ 583746 w 1085544"/>
              <a:gd name="connsiteY2" fmla="*/ 317941 h 317941"/>
              <a:gd name="connsiteX3" fmla="*/ 1085544 w 1085544"/>
              <a:gd name="connsiteY3" fmla="*/ 0 h 317941"/>
              <a:gd name="connsiteX4" fmla="*/ 0 w 1085544"/>
              <a:gd name="connsiteY4" fmla="*/ 147148 h 317941"/>
              <a:gd name="connsiteX0" fmla="*/ 0 w 1085544"/>
              <a:gd name="connsiteY0" fmla="*/ 147148 h 591216"/>
              <a:gd name="connsiteX1" fmla="*/ 0 w 1085544"/>
              <a:gd name="connsiteY1" fmla="*/ 317941 h 591216"/>
              <a:gd name="connsiteX2" fmla="*/ 1043681 w 1085544"/>
              <a:gd name="connsiteY2" fmla="*/ 591216 h 591216"/>
              <a:gd name="connsiteX3" fmla="*/ 1085544 w 1085544"/>
              <a:gd name="connsiteY3" fmla="*/ 0 h 591216"/>
              <a:gd name="connsiteX4" fmla="*/ 0 w 1085544"/>
              <a:gd name="connsiteY4" fmla="*/ 147148 h 591216"/>
              <a:gd name="connsiteX0" fmla="*/ 0 w 1085544"/>
              <a:gd name="connsiteY0" fmla="*/ 147148 h 591216"/>
              <a:gd name="connsiteX1" fmla="*/ 135275 w 1085544"/>
              <a:gd name="connsiteY1" fmla="*/ 574137 h 591216"/>
              <a:gd name="connsiteX2" fmla="*/ 1043681 w 1085544"/>
              <a:gd name="connsiteY2" fmla="*/ 591216 h 591216"/>
              <a:gd name="connsiteX3" fmla="*/ 1085544 w 1085544"/>
              <a:gd name="connsiteY3" fmla="*/ 0 h 591216"/>
              <a:gd name="connsiteX4" fmla="*/ 0 w 1085544"/>
              <a:gd name="connsiteY4" fmla="*/ 147148 h 591216"/>
              <a:gd name="connsiteX0" fmla="*/ 0 w 1112599"/>
              <a:gd name="connsiteY0" fmla="*/ 164227 h 608295"/>
              <a:gd name="connsiteX1" fmla="*/ 135275 w 1112599"/>
              <a:gd name="connsiteY1" fmla="*/ 591216 h 608295"/>
              <a:gd name="connsiteX2" fmla="*/ 1043681 w 1112599"/>
              <a:gd name="connsiteY2" fmla="*/ 608295 h 608295"/>
              <a:gd name="connsiteX3" fmla="*/ 1112599 w 1112599"/>
              <a:gd name="connsiteY3" fmla="*/ 0 h 608295"/>
              <a:gd name="connsiteX4" fmla="*/ 0 w 1112599"/>
              <a:gd name="connsiteY4" fmla="*/ 164227 h 608295"/>
              <a:gd name="connsiteX0" fmla="*/ 0 w 1058490"/>
              <a:gd name="connsiteY0" fmla="*/ 130068 h 574136"/>
              <a:gd name="connsiteX1" fmla="*/ 135275 w 1058490"/>
              <a:gd name="connsiteY1" fmla="*/ 557057 h 574136"/>
              <a:gd name="connsiteX2" fmla="*/ 1043681 w 1058490"/>
              <a:gd name="connsiteY2" fmla="*/ 574136 h 574136"/>
              <a:gd name="connsiteX3" fmla="*/ 1058490 w 1058490"/>
              <a:gd name="connsiteY3" fmla="*/ 0 h 574136"/>
              <a:gd name="connsiteX4" fmla="*/ 0 w 1058490"/>
              <a:gd name="connsiteY4" fmla="*/ 130068 h 574136"/>
              <a:gd name="connsiteX0" fmla="*/ 0 w 1058490"/>
              <a:gd name="connsiteY0" fmla="*/ 130068 h 574136"/>
              <a:gd name="connsiteX1" fmla="*/ 135275 w 1058490"/>
              <a:gd name="connsiteY1" fmla="*/ 557057 h 574136"/>
              <a:gd name="connsiteX2" fmla="*/ 1043681 w 1058490"/>
              <a:gd name="connsiteY2" fmla="*/ 574136 h 574136"/>
              <a:gd name="connsiteX3" fmla="*/ 1049446 w 1058490"/>
              <a:gd name="connsiteY3" fmla="*/ 250516 h 574136"/>
              <a:gd name="connsiteX4" fmla="*/ 1058490 w 1058490"/>
              <a:gd name="connsiteY4" fmla="*/ 0 h 574136"/>
              <a:gd name="connsiteX5" fmla="*/ 0 w 1058490"/>
              <a:gd name="connsiteY5" fmla="*/ 130068 h 574136"/>
              <a:gd name="connsiteX0" fmla="*/ 0 w 1382484"/>
              <a:gd name="connsiteY0" fmla="*/ 130068 h 574136"/>
              <a:gd name="connsiteX1" fmla="*/ 135275 w 1382484"/>
              <a:gd name="connsiteY1" fmla="*/ 557057 h 574136"/>
              <a:gd name="connsiteX2" fmla="*/ 1043681 w 1382484"/>
              <a:gd name="connsiteY2" fmla="*/ 574136 h 574136"/>
              <a:gd name="connsiteX3" fmla="*/ 1382484 w 1382484"/>
              <a:gd name="connsiteY3" fmla="*/ 80136 h 574136"/>
              <a:gd name="connsiteX4" fmla="*/ 1058490 w 1382484"/>
              <a:gd name="connsiteY4" fmla="*/ 0 h 574136"/>
              <a:gd name="connsiteX5" fmla="*/ 0 w 1382484"/>
              <a:gd name="connsiteY5" fmla="*/ 130068 h 574136"/>
              <a:gd name="connsiteX0" fmla="*/ 0 w 1382484"/>
              <a:gd name="connsiteY0" fmla="*/ 130068 h 1287603"/>
              <a:gd name="connsiteX1" fmla="*/ 135275 w 1382484"/>
              <a:gd name="connsiteY1" fmla="*/ 557057 h 1287603"/>
              <a:gd name="connsiteX2" fmla="*/ 1376717 w 1382484"/>
              <a:gd name="connsiteY2" fmla="*/ 1287603 h 1287603"/>
              <a:gd name="connsiteX3" fmla="*/ 1382484 w 1382484"/>
              <a:gd name="connsiteY3" fmla="*/ 80136 h 1287603"/>
              <a:gd name="connsiteX4" fmla="*/ 1058490 w 1382484"/>
              <a:gd name="connsiteY4" fmla="*/ 0 h 1287603"/>
              <a:gd name="connsiteX5" fmla="*/ 0 w 1382484"/>
              <a:gd name="connsiteY5" fmla="*/ 130068 h 1287603"/>
              <a:gd name="connsiteX0" fmla="*/ 0 w 1382484"/>
              <a:gd name="connsiteY0" fmla="*/ 108770 h 1266305"/>
              <a:gd name="connsiteX1" fmla="*/ 135275 w 1382484"/>
              <a:gd name="connsiteY1" fmla="*/ 535759 h 1266305"/>
              <a:gd name="connsiteX2" fmla="*/ 1376717 w 1382484"/>
              <a:gd name="connsiteY2" fmla="*/ 1266305 h 1266305"/>
              <a:gd name="connsiteX3" fmla="*/ 1382484 w 1382484"/>
              <a:gd name="connsiteY3" fmla="*/ 58838 h 1266305"/>
              <a:gd name="connsiteX4" fmla="*/ 1008535 w 1382484"/>
              <a:gd name="connsiteY4" fmla="*/ 0 h 1266305"/>
              <a:gd name="connsiteX5" fmla="*/ 0 w 1382484"/>
              <a:gd name="connsiteY5" fmla="*/ 108770 h 1266305"/>
              <a:gd name="connsiteX0" fmla="*/ 0 w 1376773"/>
              <a:gd name="connsiteY0" fmla="*/ 108770 h 1266305"/>
              <a:gd name="connsiteX1" fmla="*/ 135275 w 1376773"/>
              <a:gd name="connsiteY1" fmla="*/ 535759 h 1266305"/>
              <a:gd name="connsiteX2" fmla="*/ 1376717 w 1376773"/>
              <a:gd name="connsiteY2" fmla="*/ 1266305 h 1266305"/>
              <a:gd name="connsiteX3" fmla="*/ 1332528 w 1376773"/>
              <a:gd name="connsiteY3" fmla="*/ 58838 h 1266305"/>
              <a:gd name="connsiteX4" fmla="*/ 1008535 w 1376773"/>
              <a:gd name="connsiteY4" fmla="*/ 0 h 1266305"/>
              <a:gd name="connsiteX5" fmla="*/ 0 w 1376773"/>
              <a:gd name="connsiteY5" fmla="*/ 108770 h 1266305"/>
              <a:gd name="connsiteX0" fmla="*/ 0 w 1332527"/>
              <a:gd name="connsiteY0" fmla="*/ 108770 h 1181115"/>
              <a:gd name="connsiteX1" fmla="*/ 135275 w 1332527"/>
              <a:gd name="connsiteY1" fmla="*/ 535759 h 1181115"/>
              <a:gd name="connsiteX2" fmla="*/ 1243501 w 1332527"/>
              <a:gd name="connsiteY2" fmla="*/ 1181115 h 1181115"/>
              <a:gd name="connsiteX3" fmla="*/ 1332528 w 1332527"/>
              <a:gd name="connsiteY3" fmla="*/ 58838 h 1181115"/>
              <a:gd name="connsiteX4" fmla="*/ 1008535 w 1332527"/>
              <a:gd name="connsiteY4" fmla="*/ 0 h 1181115"/>
              <a:gd name="connsiteX5" fmla="*/ 0 w 1332527"/>
              <a:gd name="connsiteY5" fmla="*/ 108770 h 1181115"/>
              <a:gd name="connsiteX0" fmla="*/ 0 w 1265920"/>
              <a:gd name="connsiteY0" fmla="*/ 108770 h 1181115"/>
              <a:gd name="connsiteX1" fmla="*/ 135275 w 1265920"/>
              <a:gd name="connsiteY1" fmla="*/ 535759 h 1181115"/>
              <a:gd name="connsiteX2" fmla="*/ 1243501 w 1265920"/>
              <a:gd name="connsiteY2" fmla="*/ 1181115 h 1181115"/>
              <a:gd name="connsiteX3" fmla="*/ 1265920 w 1265920"/>
              <a:gd name="connsiteY3" fmla="*/ 80135 h 1181115"/>
              <a:gd name="connsiteX4" fmla="*/ 1008535 w 1265920"/>
              <a:gd name="connsiteY4" fmla="*/ 0 h 1181115"/>
              <a:gd name="connsiteX5" fmla="*/ 0 w 1265920"/>
              <a:gd name="connsiteY5" fmla="*/ 108770 h 118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920" h="1181115">
                <a:moveTo>
                  <a:pt x="0" y="108770"/>
                </a:moveTo>
                <a:lnTo>
                  <a:pt x="135275" y="535759"/>
                </a:lnTo>
                <a:lnTo>
                  <a:pt x="1243501" y="1181115"/>
                </a:lnTo>
                <a:cubicBezTo>
                  <a:pt x="1245423" y="778626"/>
                  <a:pt x="1263998" y="482624"/>
                  <a:pt x="1265920" y="80135"/>
                </a:cubicBezTo>
                <a:lnTo>
                  <a:pt x="1008535" y="0"/>
                </a:lnTo>
                <a:lnTo>
                  <a:pt x="0" y="10877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69" name="フリーフォーム 68">
            <a:extLst>
              <a:ext uri="{FF2B5EF4-FFF2-40B4-BE49-F238E27FC236}">
                <a16:creationId xmlns:a16="http://schemas.microsoft.com/office/drawing/2014/main" id="{00000000-0008-0000-0800-00006A000000}"/>
              </a:ext>
            </a:extLst>
          </p:cNvPr>
          <p:cNvSpPr>
            <a:spLocks noChangeAspect="1"/>
          </p:cNvSpPr>
          <p:nvPr/>
        </p:nvSpPr>
        <p:spPr>
          <a:xfrm>
            <a:off x="10575368" y="6706869"/>
            <a:ext cx="366952" cy="798215"/>
          </a:xfrm>
          <a:custGeom>
            <a:avLst/>
            <a:gdLst>
              <a:gd name="connsiteX0" fmla="*/ 0 w 348155"/>
              <a:gd name="connsiteY0" fmla="*/ 26276 h 183932"/>
              <a:gd name="connsiteX1" fmla="*/ 328448 w 348155"/>
              <a:gd name="connsiteY1" fmla="*/ 0 h 183932"/>
              <a:gd name="connsiteX2" fmla="*/ 348155 w 348155"/>
              <a:gd name="connsiteY2" fmla="*/ 157656 h 183932"/>
              <a:gd name="connsiteX3" fmla="*/ 6568 w 348155"/>
              <a:gd name="connsiteY3" fmla="*/ 183932 h 183932"/>
              <a:gd name="connsiteX4" fmla="*/ 0 w 348155"/>
              <a:gd name="connsiteY4" fmla="*/ 26276 h 183932"/>
              <a:gd name="connsiteX0" fmla="*/ 0 w 348155"/>
              <a:gd name="connsiteY0" fmla="*/ 31284 h 188940"/>
              <a:gd name="connsiteX1" fmla="*/ 308834 w 348155"/>
              <a:gd name="connsiteY1" fmla="*/ 0 h 188940"/>
              <a:gd name="connsiteX2" fmla="*/ 348155 w 348155"/>
              <a:gd name="connsiteY2" fmla="*/ 162664 h 188940"/>
              <a:gd name="connsiteX3" fmla="*/ 6568 w 348155"/>
              <a:gd name="connsiteY3" fmla="*/ 188940 h 188940"/>
              <a:gd name="connsiteX4" fmla="*/ 0 w 348155"/>
              <a:gd name="connsiteY4" fmla="*/ 31284 h 188940"/>
              <a:gd name="connsiteX0" fmla="*/ 0 w 1583766"/>
              <a:gd name="connsiteY0" fmla="*/ 81360 h 239016"/>
              <a:gd name="connsiteX1" fmla="*/ 1583766 w 1583766"/>
              <a:gd name="connsiteY1" fmla="*/ 0 h 239016"/>
              <a:gd name="connsiteX2" fmla="*/ 348155 w 1583766"/>
              <a:gd name="connsiteY2" fmla="*/ 212740 h 239016"/>
              <a:gd name="connsiteX3" fmla="*/ 6568 w 1583766"/>
              <a:gd name="connsiteY3" fmla="*/ 239016 h 239016"/>
              <a:gd name="connsiteX4" fmla="*/ 0 w 1583766"/>
              <a:gd name="connsiteY4" fmla="*/ 81360 h 239016"/>
              <a:gd name="connsiteX0" fmla="*/ 0 w 1583766"/>
              <a:gd name="connsiteY0" fmla="*/ 81360 h 1359486"/>
              <a:gd name="connsiteX1" fmla="*/ 1583766 w 1583766"/>
              <a:gd name="connsiteY1" fmla="*/ 0 h 1359486"/>
              <a:gd name="connsiteX2" fmla="*/ 1451461 w 1583766"/>
              <a:gd name="connsiteY2" fmla="*/ 1359486 h 1359486"/>
              <a:gd name="connsiteX3" fmla="*/ 6568 w 1583766"/>
              <a:gd name="connsiteY3" fmla="*/ 239016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29714 w 1583766"/>
              <a:gd name="connsiteY4" fmla="*/ 345527 h 1359486"/>
              <a:gd name="connsiteX5" fmla="*/ 0 w 1583766"/>
              <a:gd name="connsiteY5"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3764 w 1583766"/>
              <a:gd name="connsiteY4" fmla="*/ 325496 h 1359486"/>
              <a:gd name="connsiteX5" fmla="*/ 0 w 1583766"/>
              <a:gd name="connsiteY5" fmla="*/ 81360 h 1359486"/>
              <a:gd name="connsiteX0" fmla="*/ 633316 w 1560002"/>
              <a:gd name="connsiteY0" fmla="*/ 331741 h 1359486"/>
              <a:gd name="connsiteX1" fmla="*/ 1560002 w 1560002"/>
              <a:gd name="connsiteY1" fmla="*/ 0 h 1359486"/>
              <a:gd name="connsiteX2" fmla="*/ 1427697 w 1560002"/>
              <a:gd name="connsiteY2" fmla="*/ 1359486 h 1359486"/>
              <a:gd name="connsiteX3" fmla="*/ 1091014 w 1560002"/>
              <a:gd name="connsiteY3" fmla="*/ 1345702 h 1359486"/>
              <a:gd name="connsiteX4" fmla="*/ 0 w 1560002"/>
              <a:gd name="connsiteY4" fmla="*/ 325496 h 1359486"/>
              <a:gd name="connsiteX5" fmla="*/ 633316 w 1560002"/>
              <a:gd name="connsiteY5" fmla="*/ 331741 h 1359486"/>
              <a:gd name="connsiteX0" fmla="*/ 633316 w 1560002"/>
              <a:gd name="connsiteY0" fmla="*/ 331741 h 1359486"/>
              <a:gd name="connsiteX1" fmla="*/ 730635 w 1560002"/>
              <a:gd name="connsiteY1" fmla="*/ 295451 h 1359486"/>
              <a:gd name="connsiteX2" fmla="*/ 1560002 w 1560002"/>
              <a:gd name="connsiteY2" fmla="*/ 0 h 1359486"/>
              <a:gd name="connsiteX3" fmla="*/ 1427697 w 1560002"/>
              <a:gd name="connsiteY3" fmla="*/ 1359486 h 1359486"/>
              <a:gd name="connsiteX4" fmla="*/ 1091014 w 1560002"/>
              <a:gd name="connsiteY4" fmla="*/ 1345702 h 1359486"/>
              <a:gd name="connsiteX5" fmla="*/ 0 w 1560002"/>
              <a:gd name="connsiteY5" fmla="*/ 325496 h 1359486"/>
              <a:gd name="connsiteX6" fmla="*/ 633316 w 1560002"/>
              <a:gd name="connsiteY6" fmla="*/ 331741 h 1359486"/>
              <a:gd name="connsiteX0" fmla="*/ 633316 w 1560002"/>
              <a:gd name="connsiteY0" fmla="*/ 542060 h 1569805"/>
              <a:gd name="connsiteX1" fmla="*/ 642370 w 1560002"/>
              <a:gd name="connsiteY1" fmla="*/ 0 h 1569805"/>
              <a:gd name="connsiteX2" fmla="*/ 1560002 w 1560002"/>
              <a:gd name="connsiteY2" fmla="*/ 210319 h 1569805"/>
              <a:gd name="connsiteX3" fmla="*/ 1427697 w 1560002"/>
              <a:gd name="connsiteY3" fmla="*/ 1569805 h 1569805"/>
              <a:gd name="connsiteX4" fmla="*/ 1091014 w 1560002"/>
              <a:gd name="connsiteY4" fmla="*/ 1556021 h 1569805"/>
              <a:gd name="connsiteX5" fmla="*/ 0 w 1560002"/>
              <a:gd name="connsiteY5" fmla="*/ 535815 h 1569805"/>
              <a:gd name="connsiteX6" fmla="*/ 633316 w 1560002"/>
              <a:gd name="connsiteY6" fmla="*/ 542060 h 1569805"/>
              <a:gd name="connsiteX0" fmla="*/ 633316 w 1560002"/>
              <a:gd name="connsiteY0" fmla="*/ 542060 h 1579820"/>
              <a:gd name="connsiteX1" fmla="*/ 642370 w 1560002"/>
              <a:gd name="connsiteY1" fmla="*/ 0 h 1579820"/>
              <a:gd name="connsiteX2" fmla="*/ 1560002 w 1560002"/>
              <a:gd name="connsiteY2" fmla="*/ 210319 h 1579820"/>
              <a:gd name="connsiteX3" fmla="*/ 1427697 w 1560002"/>
              <a:gd name="connsiteY3" fmla="*/ 1579820 h 1579820"/>
              <a:gd name="connsiteX4" fmla="*/ 1091014 w 1560002"/>
              <a:gd name="connsiteY4" fmla="*/ 1556021 h 1579820"/>
              <a:gd name="connsiteX5" fmla="*/ 0 w 1560002"/>
              <a:gd name="connsiteY5" fmla="*/ 535815 h 1579820"/>
              <a:gd name="connsiteX6" fmla="*/ 633316 w 1560002"/>
              <a:gd name="connsiteY6" fmla="*/ 542060 h 1579820"/>
              <a:gd name="connsiteX0" fmla="*/ 633316 w 1560002"/>
              <a:gd name="connsiteY0" fmla="*/ 542060 h 1574813"/>
              <a:gd name="connsiteX1" fmla="*/ 642370 w 1560002"/>
              <a:gd name="connsiteY1" fmla="*/ 0 h 1574813"/>
              <a:gd name="connsiteX2" fmla="*/ 1560002 w 1560002"/>
              <a:gd name="connsiteY2" fmla="*/ 210319 h 1574813"/>
              <a:gd name="connsiteX3" fmla="*/ 1412986 w 1560002"/>
              <a:gd name="connsiteY3" fmla="*/ 1574813 h 1574813"/>
              <a:gd name="connsiteX4" fmla="*/ 1091014 w 1560002"/>
              <a:gd name="connsiteY4" fmla="*/ 1556021 h 1574813"/>
              <a:gd name="connsiteX5" fmla="*/ 0 w 1560002"/>
              <a:gd name="connsiteY5" fmla="*/ 535815 h 1574813"/>
              <a:gd name="connsiteX6" fmla="*/ 633316 w 1560002"/>
              <a:gd name="connsiteY6" fmla="*/ 542060 h 1574813"/>
              <a:gd name="connsiteX0" fmla="*/ 0 w 1603381"/>
              <a:gd name="connsiteY0" fmla="*/ 81359 h 1574813"/>
              <a:gd name="connsiteX1" fmla="*/ 685749 w 1603381"/>
              <a:gd name="connsiteY1" fmla="*/ 0 h 1574813"/>
              <a:gd name="connsiteX2" fmla="*/ 1603381 w 1603381"/>
              <a:gd name="connsiteY2" fmla="*/ 210319 h 1574813"/>
              <a:gd name="connsiteX3" fmla="*/ 1456365 w 1603381"/>
              <a:gd name="connsiteY3" fmla="*/ 1574813 h 1574813"/>
              <a:gd name="connsiteX4" fmla="*/ 1134393 w 1603381"/>
              <a:gd name="connsiteY4" fmla="*/ 1556021 h 1574813"/>
              <a:gd name="connsiteX5" fmla="*/ 43379 w 1603381"/>
              <a:gd name="connsiteY5" fmla="*/ 535815 h 1574813"/>
              <a:gd name="connsiteX6" fmla="*/ 0 w 1603381"/>
              <a:gd name="connsiteY6" fmla="*/ 81359 h 1574813"/>
              <a:gd name="connsiteX0" fmla="*/ 0 w 1603381"/>
              <a:gd name="connsiteY0" fmla="*/ 111405 h 1604859"/>
              <a:gd name="connsiteX1" fmla="*/ 636713 w 1603381"/>
              <a:gd name="connsiteY1" fmla="*/ 0 h 1604859"/>
              <a:gd name="connsiteX2" fmla="*/ 1603381 w 1603381"/>
              <a:gd name="connsiteY2" fmla="*/ 240365 h 1604859"/>
              <a:gd name="connsiteX3" fmla="*/ 1456365 w 1603381"/>
              <a:gd name="connsiteY3" fmla="*/ 1604859 h 1604859"/>
              <a:gd name="connsiteX4" fmla="*/ 1134393 w 1603381"/>
              <a:gd name="connsiteY4" fmla="*/ 1586067 h 1604859"/>
              <a:gd name="connsiteX5" fmla="*/ 43379 w 1603381"/>
              <a:gd name="connsiteY5" fmla="*/ 565861 h 1604859"/>
              <a:gd name="connsiteX6" fmla="*/ 0 w 1603381"/>
              <a:gd name="connsiteY6" fmla="*/ 111405 h 1604859"/>
              <a:gd name="connsiteX0" fmla="*/ 0 w 1627898"/>
              <a:gd name="connsiteY0" fmla="*/ 116414 h 1604859"/>
              <a:gd name="connsiteX1" fmla="*/ 661230 w 1627898"/>
              <a:gd name="connsiteY1" fmla="*/ 0 h 1604859"/>
              <a:gd name="connsiteX2" fmla="*/ 1627898 w 1627898"/>
              <a:gd name="connsiteY2" fmla="*/ 240365 h 1604859"/>
              <a:gd name="connsiteX3" fmla="*/ 1480882 w 1627898"/>
              <a:gd name="connsiteY3" fmla="*/ 1604859 h 1604859"/>
              <a:gd name="connsiteX4" fmla="*/ 1158910 w 1627898"/>
              <a:gd name="connsiteY4" fmla="*/ 1586067 h 1604859"/>
              <a:gd name="connsiteX5" fmla="*/ 67896 w 1627898"/>
              <a:gd name="connsiteY5" fmla="*/ 565861 h 1604859"/>
              <a:gd name="connsiteX6" fmla="*/ 0 w 1627898"/>
              <a:gd name="connsiteY6" fmla="*/ 116414 h 1604859"/>
              <a:gd name="connsiteX0" fmla="*/ 585446 w 1560002"/>
              <a:gd name="connsiteY0" fmla="*/ 567144 h 1604859"/>
              <a:gd name="connsiteX1" fmla="*/ 593334 w 1560002"/>
              <a:gd name="connsiteY1" fmla="*/ 0 h 1604859"/>
              <a:gd name="connsiteX2" fmla="*/ 1560002 w 1560002"/>
              <a:gd name="connsiteY2" fmla="*/ 240365 h 1604859"/>
              <a:gd name="connsiteX3" fmla="*/ 1412986 w 1560002"/>
              <a:gd name="connsiteY3" fmla="*/ 1604859 h 1604859"/>
              <a:gd name="connsiteX4" fmla="*/ 1091014 w 1560002"/>
              <a:gd name="connsiteY4" fmla="*/ 1586067 h 1604859"/>
              <a:gd name="connsiteX5" fmla="*/ 0 w 1560002"/>
              <a:gd name="connsiteY5" fmla="*/ 565861 h 1604859"/>
              <a:gd name="connsiteX6" fmla="*/ 585446 w 1560002"/>
              <a:gd name="connsiteY6" fmla="*/ 567144 h 1604859"/>
              <a:gd name="connsiteX0" fmla="*/ 585446 w 1560002"/>
              <a:gd name="connsiteY0" fmla="*/ 510782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6" fmla="*/ 585446 w 1560002"/>
              <a:gd name="connsiteY6" fmla="*/ 510782 h 1548497"/>
              <a:gd name="connsiteX0" fmla="*/ 0 w 1560002"/>
              <a:gd name="connsiteY0" fmla="*/ 509499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0" fmla="*/ 0 w 766722"/>
              <a:gd name="connsiteY0" fmla="*/ 1230931 h 1548497"/>
              <a:gd name="connsiteX1" fmla="*/ 17391 w 766722"/>
              <a:gd name="connsiteY1" fmla="*/ 0 h 1548497"/>
              <a:gd name="connsiteX2" fmla="*/ 766722 w 766722"/>
              <a:gd name="connsiteY2" fmla="*/ 184003 h 1548497"/>
              <a:gd name="connsiteX3" fmla="*/ 619706 w 766722"/>
              <a:gd name="connsiteY3" fmla="*/ 1548497 h 1548497"/>
              <a:gd name="connsiteX4" fmla="*/ 297734 w 766722"/>
              <a:gd name="connsiteY4" fmla="*/ 1529705 h 1548497"/>
              <a:gd name="connsiteX5" fmla="*/ 0 w 766722"/>
              <a:gd name="connsiteY5" fmla="*/ 1230931 h 1548497"/>
              <a:gd name="connsiteX0" fmla="*/ 36944 w 803666"/>
              <a:gd name="connsiteY0" fmla="*/ 1230931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36944 w 803666"/>
              <a:gd name="connsiteY5" fmla="*/ 1230931 h 1548497"/>
              <a:gd name="connsiteX0" fmla="*/ 4343 w 803666"/>
              <a:gd name="connsiteY0" fmla="*/ 1208386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4343 w 803666"/>
              <a:gd name="connsiteY5" fmla="*/ 1208386 h 1548497"/>
              <a:gd name="connsiteX0" fmla="*/ 48 w 831971"/>
              <a:gd name="connsiteY0" fmla="*/ 1185842 h 1548497"/>
              <a:gd name="connsiteX1" fmla="*/ 28305 w 831971"/>
              <a:gd name="connsiteY1" fmla="*/ 0 h 1548497"/>
              <a:gd name="connsiteX2" fmla="*/ 831971 w 831971"/>
              <a:gd name="connsiteY2" fmla="*/ 184003 h 1548497"/>
              <a:gd name="connsiteX3" fmla="*/ 684955 w 831971"/>
              <a:gd name="connsiteY3" fmla="*/ 1548497 h 1548497"/>
              <a:gd name="connsiteX4" fmla="*/ 362983 w 831971"/>
              <a:gd name="connsiteY4" fmla="*/ 1529705 h 1548497"/>
              <a:gd name="connsiteX5" fmla="*/ 48 w 831971"/>
              <a:gd name="connsiteY5" fmla="*/ 1185842 h 154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71" h="1548497">
                <a:moveTo>
                  <a:pt x="48" y="1185842"/>
                </a:moveTo>
                <a:cubicBezTo>
                  <a:pt x="-1400" y="783047"/>
                  <a:pt x="29753" y="402795"/>
                  <a:pt x="28305" y="0"/>
                </a:cubicBezTo>
                <a:lnTo>
                  <a:pt x="831971" y="184003"/>
                </a:lnTo>
                <a:lnTo>
                  <a:pt x="684955" y="1548497"/>
                </a:lnTo>
                <a:lnTo>
                  <a:pt x="362983" y="1529705"/>
                </a:lnTo>
                <a:lnTo>
                  <a:pt x="48" y="1185842"/>
                </a:lnTo>
                <a:close/>
              </a:path>
            </a:pathLst>
          </a:custGeom>
          <a:pattFill prst="smCheck">
            <a:fgClr>
              <a:schemeClr val="tx2">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70" name="フリーフォーム 69"/>
          <p:cNvSpPr/>
          <p:nvPr/>
        </p:nvSpPr>
        <p:spPr>
          <a:xfrm>
            <a:off x="7691613" y="2013681"/>
            <a:ext cx="329997" cy="169863"/>
          </a:xfrm>
          <a:custGeom>
            <a:avLst/>
            <a:gdLst>
              <a:gd name="connsiteX0" fmla="*/ 0 w 300038"/>
              <a:gd name="connsiteY0" fmla="*/ 54768 h 209550"/>
              <a:gd name="connsiteX1" fmla="*/ 23813 w 300038"/>
              <a:gd name="connsiteY1" fmla="*/ 209550 h 209550"/>
              <a:gd name="connsiteX2" fmla="*/ 300038 w 300038"/>
              <a:gd name="connsiteY2" fmla="*/ 145256 h 209550"/>
              <a:gd name="connsiteX3" fmla="*/ 276225 w 300038"/>
              <a:gd name="connsiteY3" fmla="*/ 0 h 209550"/>
              <a:gd name="connsiteX4" fmla="*/ 0 w 300038"/>
              <a:gd name="connsiteY4" fmla="*/ 54768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8" h="209550">
                <a:moveTo>
                  <a:pt x="0" y="54768"/>
                </a:moveTo>
                <a:lnTo>
                  <a:pt x="23813" y="209550"/>
                </a:lnTo>
                <a:lnTo>
                  <a:pt x="300038" y="145256"/>
                </a:lnTo>
                <a:lnTo>
                  <a:pt x="276225" y="0"/>
                </a:lnTo>
                <a:lnTo>
                  <a:pt x="0" y="54768"/>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6062821" y="1435863"/>
            <a:ext cx="480633" cy="281895"/>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282" h="228600">
                <a:moveTo>
                  <a:pt x="0" y="119062"/>
                </a:moveTo>
                <a:lnTo>
                  <a:pt x="321469" y="228600"/>
                </a:lnTo>
                <a:lnTo>
                  <a:pt x="345282" y="207169"/>
                </a:lnTo>
                <a:lnTo>
                  <a:pt x="330994" y="150019"/>
                </a:lnTo>
                <a:lnTo>
                  <a:pt x="316707" y="114300"/>
                </a:lnTo>
                <a:lnTo>
                  <a:pt x="300038" y="97631"/>
                </a:lnTo>
                <a:lnTo>
                  <a:pt x="292894" y="85725"/>
                </a:lnTo>
                <a:lnTo>
                  <a:pt x="57150" y="0"/>
                </a:lnTo>
                <a:lnTo>
                  <a:pt x="47625" y="4762"/>
                </a:lnTo>
                <a:lnTo>
                  <a:pt x="0" y="119062"/>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7823322" y="3992972"/>
            <a:ext cx="172567" cy="268717"/>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pct20">
            <a:fgClr>
              <a:srgbClr val="002060"/>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935802" y="1096296"/>
            <a:ext cx="1482209" cy="1183887"/>
            <a:chOff x="129151" y="1471271"/>
            <a:chExt cx="1482209" cy="1183887"/>
          </a:xfrm>
        </p:grpSpPr>
        <p:sp>
          <p:nvSpPr>
            <p:cNvPr id="60" name="Rectangle 25"/>
            <p:cNvSpPr>
              <a:spLocks noChangeAspect="1" noChangeArrowheads="1"/>
            </p:cNvSpPr>
            <p:nvPr/>
          </p:nvSpPr>
          <p:spPr bwMode="auto">
            <a:xfrm>
              <a:off x="129151" y="1471271"/>
              <a:ext cx="1370294" cy="1183887"/>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1" name="Text Box 29"/>
            <p:cNvSpPr txBox="1">
              <a:spLocks noChangeAspect="1" noChangeArrowheads="1"/>
            </p:cNvSpPr>
            <p:nvPr/>
          </p:nvSpPr>
          <p:spPr bwMode="auto">
            <a:xfrm>
              <a:off x="480346" y="1676582"/>
              <a:ext cx="11310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2025</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R7</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4" name="Rectangle 30"/>
            <p:cNvSpPr>
              <a:spLocks noChangeAspect="1" noChangeArrowheads="1"/>
            </p:cNvSpPr>
            <p:nvPr/>
          </p:nvSpPr>
          <p:spPr bwMode="auto">
            <a:xfrm>
              <a:off x="224043" y="2249803"/>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21588" y="1724341"/>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7" name="Rectangle 30"/>
            <p:cNvSpPr>
              <a:spLocks noChangeAspect="1" noChangeArrowheads="1"/>
            </p:cNvSpPr>
            <p:nvPr/>
          </p:nvSpPr>
          <p:spPr bwMode="auto">
            <a:xfrm>
              <a:off x="224043" y="1887574"/>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spect="1" noChangeArrowheads="1"/>
            </p:cNvSpPr>
            <p:nvPr/>
          </p:nvSpPr>
          <p:spPr bwMode="auto">
            <a:xfrm>
              <a:off x="228885" y="2407830"/>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24043" y="2071077"/>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7" name="フリーフォーム 46"/>
          <p:cNvSpPr/>
          <p:nvPr/>
        </p:nvSpPr>
        <p:spPr>
          <a:xfrm rot="19193702">
            <a:off x="3846386" y="3129151"/>
            <a:ext cx="304986" cy="231924"/>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 name="connsiteX0" fmla="*/ 0 w 341586"/>
              <a:gd name="connsiteY0" fmla="*/ 71561 h 557762"/>
              <a:gd name="connsiteX1" fmla="*/ 125167 w 341586"/>
              <a:gd name="connsiteY1" fmla="*/ 37156 h 557762"/>
              <a:gd name="connsiteX2" fmla="*/ 279050 w 341586"/>
              <a:gd name="connsiteY2" fmla="*/ 0 h 557762"/>
              <a:gd name="connsiteX3" fmla="*/ 308741 w 341586"/>
              <a:gd name="connsiteY3" fmla="*/ 371940 h 557762"/>
              <a:gd name="connsiteX4" fmla="*/ 341586 w 341586"/>
              <a:gd name="connsiteY4" fmla="*/ 490181 h 557762"/>
              <a:gd name="connsiteX5" fmla="*/ 135440 w 341586"/>
              <a:gd name="connsiteY5" fmla="*/ 557762 h 557762"/>
              <a:gd name="connsiteX6" fmla="*/ 0 w 341586"/>
              <a:gd name="connsiteY6" fmla="*/ 71561 h 557762"/>
              <a:gd name="connsiteX0" fmla="*/ 0 w 341586"/>
              <a:gd name="connsiteY0" fmla="*/ 71561 h 607539"/>
              <a:gd name="connsiteX1" fmla="*/ 125167 w 341586"/>
              <a:gd name="connsiteY1" fmla="*/ 37156 h 607539"/>
              <a:gd name="connsiteX2" fmla="*/ 279050 w 341586"/>
              <a:gd name="connsiteY2" fmla="*/ 0 h 607539"/>
              <a:gd name="connsiteX3" fmla="*/ 308741 w 341586"/>
              <a:gd name="connsiteY3" fmla="*/ 371940 h 607539"/>
              <a:gd name="connsiteX4" fmla="*/ 341586 w 341586"/>
              <a:gd name="connsiteY4" fmla="*/ 490181 h 607539"/>
              <a:gd name="connsiteX5" fmla="*/ 28980 w 341586"/>
              <a:gd name="connsiteY5" fmla="*/ 607539 h 607539"/>
              <a:gd name="connsiteX6" fmla="*/ 0 w 341586"/>
              <a:gd name="connsiteY6" fmla="*/ 71561 h 607539"/>
              <a:gd name="connsiteX0" fmla="*/ 0 w 407100"/>
              <a:gd name="connsiteY0" fmla="*/ 71561 h 607539"/>
              <a:gd name="connsiteX1" fmla="*/ 125167 w 407100"/>
              <a:gd name="connsiteY1" fmla="*/ 37156 h 607539"/>
              <a:gd name="connsiteX2" fmla="*/ 279050 w 407100"/>
              <a:gd name="connsiteY2" fmla="*/ 0 h 607539"/>
              <a:gd name="connsiteX3" fmla="*/ 308741 w 407100"/>
              <a:gd name="connsiteY3" fmla="*/ 371940 h 607539"/>
              <a:gd name="connsiteX4" fmla="*/ 407100 w 407100"/>
              <a:gd name="connsiteY4" fmla="*/ 552402 h 607539"/>
              <a:gd name="connsiteX5" fmla="*/ 28980 w 407100"/>
              <a:gd name="connsiteY5" fmla="*/ 607539 h 607539"/>
              <a:gd name="connsiteX6" fmla="*/ 0 w 407100"/>
              <a:gd name="connsiteY6" fmla="*/ 71561 h 607539"/>
              <a:gd name="connsiteX0" fmla="*/ 0 w 415202"/>
              <a:gd name="connsiteY0" fmla="*/ 71561 h 607539"/>
              <a:gd name="connsiteX1" fmla="*/ 125167 w 415202"/>
              <a:gd name="connsiteY1" fmla="*/ 37156 h 607539"/>
              <a:gd name="connsiteX2" fmla="*/ 279050 w 415202"/>
              <a:gd name="connsiteY2" fmla="*/ 0 h 607539"/>
              <a:gd name="connsiteX3" fmla="*/ 415202 w 415202"/>
              <a:gd name="connsiteY3" fmla="*/ 23501 h 607539"/>
              <a:gd name="connsiteX4" fmla="*/ 407100 w 415202"/>
              <a:gd name="connsiteY4" fmla="*/ 552402 h 607539"/>
              <a:gd name="connsiteX5" fmla="*/ 28980 w 415202"/>
              <a:gd name="connsiteY5" fmla="*/ 607539 h 607539"/>
              <a:gd name="connsiteX6" fmla="*/ 0 w 415202"/>
              <a:gd name="connsiteY6" fmla="*/ 71561 h 607539"/>
              <a:gd name="connsiteX0" fmla="*/ 0 w 415202"/>
              <a:gd name="connsiteY0" fmla="*/ 48060 h 584038"/>
              <a:gd name="connsiteX1" fmla="*/ 125167 w 415202"/>
              <a:gd name="connsiteY1" fmla="*/ 13655 h 584038"/>
              <a:gd name="connsiteX2" fmla="*/ 297840 w 415202"/>
              <a:gd name="connsiteY2" fmla="*/ 549 h 584038"/>
              <a:gd name="connsiteX3" fmla="*/ 415202 w 415202"/>
              <a:gd name="connsiteY3" fmla="*/ 0 h 584038"/>
              <a:gd name="connsiteX4" fmla="*/ 407100 w 415202"/>
              <a:gd name="connsiteY4" fmla="*/ 528901 h 584038"/>
              <a:gd name="connsiteX5" fmla="*/ 28980 w 415202"/>
              <a:gd name="connsiteY5" fmla="*/ 584038 h 584038"/>
              <a:gd name="connsiteX6" fmla="*/ 0 w 415202"/>
              <a:gd name="connsiteY6" fmla="*/ 48060 h 584038"/>
              <a:gd name="connsiteX0" fmla="*/ 9926 w 425128"/>
              <a:gd name="connsiteY0" fmla="*/ 48060 h 615597"/>
              <a:gd name="connsiteX1" fmla="*/ 135093 w 425128"/>
              <a:gd name="connsiteY1" fmla="*/ 13655 h 615597"/>
              <a:gd name="connsiteX2" fmla="*/ 307766 w 425128"/>
              <a:gd name="connsiteY2" fmla="*/ 549 h 615597"/>
              <a:gd name="connsiteX3" fmla="*/ 425128 w 425128"/>
              <a:gd name="connsiteY3" fmla="*/ 0 h 615597"/>
              <a:gd name="connsiteX4" fmla="*/ 417026 w 425128"/>
              <a:gd name="connsiteY4" fmla="*/ 528901 h 615597"/>
              <a:gd name="connsiteX5" fmla="*/ 0 w 425128"/>
              <a:gd name="connsiteY5" fmla="*/ 615597 h 615597"/>
              <a:gd name="connsiteX6" fmla="*/ 9926 w 425128"/>
              <a:gd name="connsiteY6" fmla="*/ 48060 h 615597"/>
              <a:gd name="connsiteX0" fmla="*/ 0 w 415202"/>
              <a:gd name="connsiteY0" fmla="*/ 48060 h 550472"/>
              <a:gd name="connsiteX1" fmla="*/ 125167 w 415202"/>
              <a:gd name="connsiteY1" fmla="*/ 13655 h 550472"/>
              <a:gd name="connsiteX2" fmla="*/ 297840 w 415202"/>
              <a:gd name="connsiteY2" fmla="*/ 549 h 550472"/>
              <a:gd name="connsiteX3" fmla="*/ 415202 w 415202"/>
              <a:gd name="connsiteY3" fmla="*/ 0 h 550472"/>
              <a:gd name="connsiteX4" fmla="*/ 407100 w 415202"/>
              <a:gd name="connsiteY4" fmla="*/ 528901 h 550472"/>
              <a:gd name="connsiteX5" fmla="*/ 15464 w 415202"/>
              <a:gd name="connsiteY5" fmla="*/ 550471 h 550472"/>
              <a:gd name="connsiteX6" fmla="*/ 0 w 415202"/>
              <a:gd name="connsiteY6" fmla="*/ 48060 h 550472"/>
              <a:gd name="connsiteX0" fmla="*/ 0 w 415202"/>
              <a:gd name="connsiteY0" fmla="*/ 48060 h 550470"/>
              <a:gd name="connsiteX1" fmla="*/ 132419 w 415202"/>
              <a:gd name="connsiteY1" fmla="*/ 39207 h 550470"/>
              <a:gd name="connsiteX2" fmla="*/ 297840 w 415202"/>
              <a:gd name="connsiteY2" fmla="*/ 549 h 550470"/>
              <a:gd name="connsiteX3" fmla="*/ 415202 w 415202"/>
              <a:gd name="connsiteY3" fmla="*/ 0 h 550470"/>
              <a:gd name="connsiteX4" fmla="*/ 407100 w 415202"/>
              <a:gd name="connsiteY4" fmla="*/ 528901 h 550470"/>
              <a:gd name="connsiteX5" fmla="*/ 15464 w 415202"/>
              <a:gd name="connsiteY5" fmla="*/ 550471 h 550470"/>
              <a:gd name="connsiteX6" fmla="*/ 0 w 415202"/>
              <a:gd name="connsiteY6" fmla="*/ 48060 h 550470"/>
              <a:gd name="connsiteX0" fmla="*/ 0 w 415202"/>
              <a:gd name="connsiteY0" fmla="*/ 48060 h 550472"/>
              <a:gd name="connsiteX1" fmla="*/ 132419 w 415202"/>
              <a:gd name="connsiteY1" fmla="*/ 39207 h 550472"/>
              <a:gd name="connsiteX2" fmla="*/ 297840 w 415202"/>
              <a:gd name="connsiteY2" fmla="*/ 549 h 550472"/>
              <a:gd name="connsiteX3" fmla="*/ 415202 w 415202"/>
              <a:gd name="connsiteY3" fmla="*/ 0 h 550472"/>
              <a:gd name="connsiteX4" fmla="*/ 407100 w 415202"/>
              <a:gd name="connsiteY4" fmla="*/ 528901 h 550472"/>
              <a:gd name="connsiteX5" fmla="*/ 15464 w 415202"/>
              <a:gd name="connsiteY5" fmla="*/ 550471 h 550472"/>
              <a:gd name="connsiteX6" fmla="*/ 0 w 415202"/>
              <a:gd name="connsiteY6" fmla="*/ 48060 h 550472"/>
              <a:gd name="connsiteX0" fmla="*/ 0 w 415202"/>
              <a:gd name="connsiteY0" fmla="*/ 48060 h 550470"/>
              <a:gd name="connsiteX1" fmla="*/ 132419 w 415202"/>
              <a:gd name="connsiteY1" fmla="*/ 39207 h 550470"/>
              <a:gd name="connsiteX2" fmla="*/ 316632 w 415202"/>
              <a:gd name="connsiteY2" fmla="*/ 24599 h 550470"/>
              <a:gd name="connsiteX3" fmla="*/ 415202 w 415202"/>
              <a:gd name="connsiteY3" fmla="*/ 0 h 550470"/>
              <a:gd name="connsiteX4" fmla="*/ 407100 w 415202"/>
              <a:gd name="connsiteY4" fmla="*/ 528901 h 550470"/>
              <a:gd name="connsiteX5" fmla="*/ 15464 w 415202"/>
              <a:gd name="connsiteY5" fmla="*/ 550471 h 550470"/>
              <a:gd name="connsiteX6" fmla="*/ 0 w 415202"/>
              <a:gd name="connsiteY6" fmla="*/ 48060 h 550470"/>
              <a:gd name="connsiteX0" fmla="*/ 0 w 407100"/>
              <a:gd name="connsiteY0" fmla="*/ 23462 h 525874"/>
              <a:gd name="connsiteX1" fmla="*/ 132419 w 407100"/>
              <a:gd name="connsiteY1" fmla="*/ 14609 h 525874"/>
              <a:gd name="connsiteX2" fmla="*/ 316632 w 407100"/>
              <a:gd name="connsiteY2" fmla="*/ 1 h 525874"/>
              <a:gd name="connsiteX3" fmla="*/ 400363 w 407100"/>
              <a:gd name="connsiteY3" fmla="*/ 21491 h 525874"/>
              <a:gd name="connsiteX4" fmla="*/ 407100 w 407100"/>
              <a:gd name="connsiteY4" fmla="*/ 504303 h 525874"/>
              <a:gd name="connsiteX5" fmla="*/ 15464 w 407100"/>
              <a:gd name="connsiteY5" fmla="*/ 525873 h 525874"/>
              <a:gd name="connsiteX6" fmla="*/ 0 w 407100"/>
              <a:gd name="connsiteY6" fmla="*/ 23462 h 525874"/>
              <a:gd name="connsiteX0" fmla="*/ 0 w 407100"/>
              <a:gd name="connsiteY0" fmla="*/ 8852 h 511262"/>
              <a:gd name="connsiteX1" fmla="*/ 132419 w 407100"/>
              <a:gd name="connsiteY1" fmla="*/ -1 h 511262"/>
              <a:gd name="connsiteX2" fmla="*/ 364766 w 407100"/>
              <a:gd name="connsiteY2" fmla="*/ 14451 h 511262"/>
              <a:gd name="connsiteX3" fmla="*/ 400363 w 407100"/>
              <a:gd name="connsiteY3" fmla="*/ 6881 h 511262"/>
              <a:gd name="connsiteX4" fmla="*/ 407100 w 407100"/>
              <a:gd name="connsiteY4" fmla="*/ 489693 h 511262"/>
              <a:gd name="connsiteX5" fmla="*/ 15464 w 407100"/>
              <a:gd name="connsiteY5" fmla="*/ 511263 h 511262"/>
              <a:gd name="connsiteX6" fmla="*/ 0 w 407100"/>
              <a:gd name="connsiteY6" fmla="*/ 8852 h 511262"/>
              <a:gd name="connsiteX0" fmla="*/ 0 w 407100"/>
              <a:gd name="connsiteY0" fmla="*/ 19507 h 521919"/>
              <a:gd name="connsiteX1" fmla="*/ 132419 w 407100"/>
              <a:gd name="connsiteY1" fmla="*/ 10654 h 521919"/>
              <a:gd name="connsiteX2" fmla="*/ 364766 w 407100"/>
              <a:gd name="connsiteY2" fmla="*/ 25106 h 521919"/>
              <a:gd name="connsiteX3" fmla="*/ 399373 w 407100"/>
              <a:gd name="connsiteY3" fmla="*/ 0 h 521919"/>
              <a:gd name="connsiteX4" fmla="*/ 407100 w 407100"/>
              <a:gd name="connsiteY4" fmla="*/ 500348 h 521919"/>
              <a:gd name="connsiteX5" fmla="*/ 15464 w 407100"/>
              <a:gd name="connsiteY5" fmla="*/ 521918 h 521919"/>
              <a:gd name="connsiteX6" fmla="*/ 0 w 407100"/>
              <a:gd name="connsiteY6" fmla="*/ 19507 h 521919"/>
              <a:gd name="connsiteX0" fmla="*/ 0 w 410356"/>
              <a:gd name="connsiteY0" fmla="*/ 38544 h 540954"/>
              <a:gd name="connsiteX1" fmla="*/ 132419 w 410356"/>
              <a:gd name="connsiteY1" fmla="*/ 29691 h 540954"/>
              <a:gd name="connsiteX2" fmla="*/ 364766 w 410356"/>
              <a:gd name="connsiteY2" fmla="*/ 44143 h 540954"/>
              <a:gd name="connsiteX3" fmla="*/ 409923 w 410356"/>
              <a:gd name="connsiteY3" fmla="*/ 0 h 540954"/>
              <a:gd name="connsiteX4" fmla="*/ 407100 w 410356"/>
              <a:gd name="connsiteY4" fmla="*/ 519385 h 540954"/>
              <a:gd name="connsiteX5" fmla="*/ 15464 w 410356"/>
              <a:gd name="connsiteY5" fmla="*/ 540955 h 540954"/>
              <a:gd name="connsiteX6" fmla="*/ 0 w 410356"/>
              <a:gd name="connsiteY6" fmla="*/ 38544 h 540954"/>
              <a:gd name="connsiteX0" fmla="*/ 0 w 410356"/>
              <a:gd name="connsiteY0" fmla="*/ 38544 h 540956"/>
              <a:gd name="connsiteX1" fmla="*/ 132419 w 410356"/>
              <a:gd name="connsiteY1" fmla="*/ 29691 h 540956"/>
              <a:gd name="connsiteX2" fmla="*/ 351250 w 410356"/>
              <a:gd name="connsiteY2" fmla="*/ 10575 h 540956"/>
              <a:gd name="connsiteX3" fmla="*/ 409923 w 410356"/>
              <a:gd name="connsiteY3" fmla="*/ 0 h 540956"/>
              <a:gd name="connsiteX4" fmla="*/ 407100 w 410356"/>
              <a:gd name="connsiteY4" fmla="*/ 519385 h 540956"/>
              <a:gd name="connsiteX5" fmla="*/ 15464 w 410356"/>
              <a:gd name="connsiteY5" fmla="*/ 540955 h 540956"/>
              <a:gd name="connsiteX6" fmla="*/ 0 w 410356"/>
              <a:gd name="connsiteY6" fmla="*/ 38544 h 540956"/>
              <a:gd name="connsiteX0" fmla="*/ 0 w 410356"/>
              <a:gd name="connsiteY0" fmla="*/ 38544 h 540954"/>
              <a:gd name="connsiteX1" fmla="*/ 132419 w 410356"/>
              <a:gd name="connsiteY1" fmla="*/ 29691 h 540954"/>
              <a:gd name="connsiteX2" fmla="*/ 354215 w 410356"/>
              <a:gd name="connsiteY2" fmla="*/ 63179 h 540954"/>
              <a:gd name="connsiteX3" fmla="*/ 409923 w 410356"/>
              <a:gd name="connsiteY3" fmla="*/ 0 h 540954"/>
              <a:gd name="connsiteX4" fmla="*/ 407100 w 410356"/>
              <a:gd name="connsiteY4" fmla="*/ 519385 h 540954"/>
              <a:gd name="connsiteX5" fmla="*/ 15464 w 410356"/>
              <a:gd name="connsiteY5" fmla="*/ 540955 h 540954"/>
              <a:gd name="connsiteX6" fmla="*/ 0 w 410356"/>
              <a:gd name="connsiteY6" fmla="*/ 38544 h 540954"/>
              <a:gd name="connsiteX0" fmla="*/ 0 w 407332"/>
              <a:gd name="connsiteY0" fmla="*/ 8852 h 511264"/>
              <a:gd name="connsiteX1" fmla="*/ 132419 w 407332"/>
              <a:gd name="connsiteY1" fmla="*/ -1 h 511264"/>
              <a:gd name="connsiteX2" fmla="*/ 354215 w 407332"/>
              <a:gd name="connsiteY2" fmla="*/ 33487 h 511264"/>
              <a:gd name="connsiteX3" fmla="*/ 406624 w 407332"/>
              <a:gd name="connsiteY3" fmla="*/ 14895 h 511264"/>
              <a:gd name="connsiteX4" fmla="*/ 407100 w 407332"/>
              <a:gd name="connsiteY4" fmla="*/ 489693 h 511264"/>
              <a:gd name="connsiteX5" fmla="*/ 15464 w 407332"/>
              <a:gd name="connsiteY5" fmla="*/ 511263 h 511264"/>
              <a:gd name="connsiteX6" fmla="*/ 0 w 407332"/>
              <a:gd name="connsiteY6" fmla="*/ 8852 h 511264"/>
              <a:gd name="connsiteX0" fmla="*/ 0 w 407332"/>
              <a:gd name="connsiteY0" fmla="*/ 18451 h 520861"/>
              <a:gd name="connsiteX1" fmla="*/ 132419 w 407332"/>
              <a:gd name="connsiteY1" fmla="*/ 9598 h 520861"/>
              <a:gd name="connsiteX2" fmla="*/ 345975 w 407332"/>
              <a:gd name="connsiteY2" fmla="*/ 1 h 520861"/>
              <a:gd name="connsiteX3" fmla="*/ 406624 w 407332"/>
              <a:gd name="connsiteY3" fmla="*/ 24494 h 520861"/>
              <a:gd name="connsiteX4" fmla="*/ 407100 w 407332"/>
              <a:gd name="connsiteY4" fmla="*/ 499292 h 520861"/>
              <a:gd name="connsiteX5" fmla="*/ 15464 w 407332"/>
              <a:gd name="connsiteY5" fmla="*/ 520862 h 520861"/>
              <a:gd name="connsiteX6" fmla="*/ 0 w 407332"/>
              <a:gd name="connsiteY6" fmla="*/ 18451 h 520861"/>
              <a:gd name="connsiteX0" fmla="*/ 0 w 412253"/>
              <a:gd name="connsiteY0" fmla="*/ 18449 h 520861"/>
              <a:gd name="connsiteX1" fmla="*/ 132419 w 412253"/>
              <a:gd name="connsiteY1" fmla="*/ 9596 h 520861"/>
              <a:gd name="connsiteX2" fmla="*/ 345975 w 412253"/>
              <a:gd name="connsiteY2" fmla="*/ -1 h 520861"/>
              <a:gd name="connsiteX3" fmla="*/ 411900 w 412253"/>
              <a:gd name="connsiteY3" fmla="*/ 14974 h 520861"/>
              <a:gd name="connsiteX4" fmla="*/ 407100 w 412253"/>
              <a:gd name="connsiteY4" fmla="*/ 499290 h 520861"/>
              <a:gd name="connsiteX5" fmla="*/ 15464 w 412253"/>
              <a:gd name="connsiteY5" fmla="*/ 520860 h 520861"/>
              <a:gd name="connsiteX6" fmla="*/ 0 w 412253"/>
              <a:gd name="connsiteY6" fmla="*/ 18449 h 520861"/>
              <a:gd name="connsiteX0" fmla="*/ 0 w 411300"/>
              <a:gd name="connsiteY0" fmla="*/ 21010 h 523420"/>
              <a:gd name="connsiteX1" fmla="*/ 132419 w 411300"/>
              <a:gd name="connsiteY1" fmla="*/ 12157 h 523420"/>
              <a:gd name="connsiteX2" fmla="*/ 345975 w 411300"/>
              <a:gd name="connsiteY2" fmla="*/ 2560 h 523420"/>
              <a:gd name="connsiteX3" fmla="*/ 410911 w 411300"/>
              <a:gd name="connsiteY3" fmla="*/ 0 h 523420"/>
              <a:gd name="connsiteX4" fmla="*/ 407100 w 411300"/>
              <a:gd name="connsiteY4" fmla="*/ 501851 h 523420"/>
              <a:gd name="connsiteX5" fmla="*/ 15464 w 411300"/>
              <a:gd name="connsiteY5" fmla="*/ 523421 h 523420"/>
              <a:gd name="connsiteX6" fmla="*/ 0 w 411300"/>
              <a:gd name="connsiteY6" fmla="*/ 21010 h 523420"/>
              <a:gd name="connsiteX0" fmla="*/ 0 w 407100"/>
              <a:gd name="connsiteY0" fmla="*/ 19509 h 521921"/>
              <a:gd name="connsiteX1" fmla="*/ 132419 w 407100"/>
              <a:gd name="connsiteY1" fmla="*/ 10656 h 521921"/>
              <a:gd name="connsiteX2" fmla="*/ 345975 w 407100"/>
              <a:gd name="connsiteY2" fmla="*/ 1059 h 521921"/>
              <a:gd name="connsiteX3" fmla="*/ 399372 w 407100"/>
              <a:gd name="connsiteY3" fmla="*/ 0 h 521921"/>
              <a:gd name="connsiteX4" fmla="*/ 407100 w 407100"/>
              <a:gd name="connsiteY4" fmla="*/ 500350 h 521921"/>
              <a:gd name="connsiteX5" fmla="*/ 15464 w 407100"/>
              <a:gd name="connsiteY5" fmla="*/ 521920 h 521921"/>
              <a:gd name="connsiteX6" fmla="*/ 0 w 407100"/>
              <a:gd name="connsiteY6" fmla="*/ 19509 h 52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00" h="521921">
                <a:moveTo>
                  <a:pt x="0" y="19509"/>
                </a:moveTo>
                <a:lnTo>
                  <a:pt x="132419" y="10656"/>
                </a:lnTo>
                <a:lnTo>
                  <a:pt x="345975" y="1059"/>
                </a:lnTo>
                <a:lnTo>
                  <a:pt x="399372" y="0"/>
                </a:lnTo>
                <a:cubicBezTo>
                  <a:pt x="401618" y="160937"/>
                  <a:pt x="404854" y="339413"/>
                  <a:pt x="407100" y="500350"/>
                </a:cubicBezTo>
                <a:lnTo>
                  <a:pt x="15464" y="521920"/>
                </a:lnTo>
                <a:lnTo>
                  <a:pt x="0" y="19509"/>
                </a:lnTo>
                <a:close/>
              </a:path>
            </a:pathLst>
          </a:custGeom>
          <a:pattFill prst="pct20">
            <a:fgClr>
              <a:srgbClr val="002060"/>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sp>
        <p:nvSpPr>
          <p:cNvPr id="51" name="フリーフォーム 50"/>
          <p:cNvSpPr/>
          <p:nvPr/>
        </p:nvSpPr>
        <p:spPr>
          <a:xfrm>
            <a:off x="6436519" y="1468371"/>
            <a:ext cx="456408" cy="227731"/>
          </a:xfrm>
          <a:custGeom>
            <a:avLst/>
            <a:gdLst>
              <a:gd name="connsiteX0" fmla="*/ 0 w 245269"/>
              <a:gd name="connsiteY0" fmla="*/ 0 h 126206"/>
              <a:gd name="connsiteX1" fmla="*/ 33338 w 245269"/>
              <a:gd name="connsiteY1" fmla="*/ 38100 h 126206"/>
              <a:gd name="connsiteX2" fmla="*/ 50007 w 245269"/>
              <a:gd name="connsiteY2" fmla="*/ 57150 h 126206"/>
              <a:gd name="connsiteX3" fmla="*/ 59532 w 245269"/>
              <a:gd name="connsiteY3" fmla="*/ 80962 h 126206"/>
              <a:gd name="connsiteX4" fmla="*/ 64294 w 245269"/>
              <a:gd name="connsiteY4" fmla="*/ 102394 h 126206"/>
              <a:gd name="connsiteX5" fmla="*/ 69057 w 245269"/>
              <a:gd name="connsiteY5" fmla="*/ 119062 h 126206"/>
              <a:gd name="connsiteX6" fmla="*/ 78582 w 245269"/>
              <a:gd name="connsiteY6" fmla="*/ 126206 h 126206"/>
              <a:gd name="connsiteX7" fmla="*/ 95250 w 245269"/>
              <a:gd name="connsiteY7" fmla="*/ 121444 h 126206"/>
              <a:gd name="connsiteX8" fmla="*/ 123825 w 245269"/>
              <a:gd name="connsiteY8" fmla="*/ 116681 h 126206"/>
              <a:gd name="connsiteX9" fmla="*/ 147638 w 245269"/>
              <a:gd name="connsiteY9" fmla="*/ 114300 h 126206"/>
              <a:gd name="connsiteX10" fmla="*/ 171450 w 245269"/>
              <a:gd name="connsiteY10" fmla="*/ 114300 h 126206"/>
              <a:gd name="connsiteX11" fmla="*/ 197644 w 245269"/>
              <a:gd name="connsiteY11" fmla="*/ 116681 h 126206"/>
              <a:gd name="connsiteX12" fmla="*/ 214313 w 245269"/>
              <a:gd name="connsiteY12" fmla="*/ 123825 h 126206"/>
              <a:gd name="connsiteX13" fmla="*/ 226219 w 245269"/>
              <a:gd name="connsiteY13" fmla="*/ 119062 h 126206"/>
              <a:gd name="connsiteX14" fmla="*/ 240507 w 245269"/>
              <a:gd name="connsiteY14" fmla="*/ 95250 h 126206"/>
              <a:gd name="connsiteX15" fmla="*/ 245269 w 245269"/>
              <a:gd name="connsiteY15" fmla="*/ 73819 h 126206"/>
              <a:gd name="connsiteX16" fmla="*/ 240507 w 245269"/>
              <a:gd name="connsiteY16" fmla="*/ 52387 h 126206"/>
              <a:gd name="connsiteX17" fmla="*/ 114300 w 245269"/>
              <a:gd name="connsiteY17" fmla="*/ 7144 h 126206"/>
              <a:gd name="connsiteX18" fmla="*/ 104775 w 245269"/>
              <a:gd name="connsiteY18" fmla="*/ 40481 h 126206"/>
              <a:gd name="connsiteX19" fmla="*/ 0 w 245269"/>
              <a:gd name="connsiteY19" fmla="*/ 0 h 126206"/>
              <a:gd name="connsiteX0" fmla="*/ 0 w 256611"/>
              <a:gd name="connsiteY0" fmla="*/ 0 h 126206"/>
              <a:gd name="connsiteX1" fmla="*/ 44680 w 256611"/>
              <a:gd name="connsiteY1" fmla="*/ 38100 h 126206"/>
              <a:gd name="connsiteX2" fmla="*/ 61349 w 256611"/>
              <a:gd name="connsiteY2" fmla="*/ 57150 h 126206"/>
              <a:gd name="connsiteX3" fmla="*/ 70874 w 256611"/>
              <a:gd name="connsiteY3" fmla="*/ 80962 h 126206"/>
              <a:gd name="connsiteX4" fmla="*/ 75636 w 256611"/>
              <a:gd name="connsiteY4" fmla="*/ 102394 h 126206"/>
              <a:gd name="connsiteX5" fmla="*/ 80399 w 256611"/>
              <a:gd name="connsiteY5" fmla="*/ 119062 h 126206"/>
              <a:gd name="connsiteX6" fmla="*/ 89924 w 256611"/>
              <a:gd name="connsiteY6" fmla="*/ 126206 h 126206"/>
              <a:gd name="connsiteX7" fmla="*/ 106592 w 256611"/>
              <a:gd name="connsiteY7" fmla="*/ 121444 h 126206"/>
              <a:gd name="connsiteX8" fmla="*/ 135167 w 256611"/>
              <a:gd name="connsiteY8" fmla="*/ 116681 h 126206"/>
              <a:gd name="connsiteX9" fmla="*/ 158980 w 256611"/>
              <a:gd name="connsiteY9" fmla="*/ 114300 h 126206"/>
              <a:gd name="connsiteX10" fmla="*/ 182792 w 256611"/>
              <a:gd name="connsiteY10" fmla="*/ 114300 h 126206"/>
              <a:gd name="connsiteX11" fmla="*/ 208986 w 256611"/>
              <a:gd name="connsiteY11" fmla="*/ 116681 h 126206"/>
              <a:gd name="connsiteX12" fmla="*/ 225655 w 256611"/>
              <a:gd name="connsiteY12" fmla="*/ 123825 h 126206"/>
              <a:gd name="connsiteX13" fmla="*/ 237561 w 256611"/>
              <a:gd name="connsiteY13" fmla="*/ 119062 h 126206"/>
              <a:gd name="connsiteX14" fmla="*/ 251849 w 256611"/>
              <a:gd name="connsiteY14" fmla="*/ 95250 h 126206"/>
              <a:gd name="connsiteX15" fmla="*/ 256611 w 256611"/>
              <a:gd name="connsiteY15" fmla="*/ 73819 h 126206"/>
              <a:gd name="connsiteX16" fmla="*/ 251849 w 256611"/>
              <a:gd name="connsiteY16" fmla="*/ 52387 h 126206"/>
              <a:gd name="connsiteX17" fmla="*/ 125642 w 256611"/>
              <a:gd name="connsiteY17" fmla="*/ 7144 h 126206"/>
              <a:gd name="connsiteX18" fmla="*/ 116117 w 256611"/>
              <a:gd name="connsiteY18" fmla="*/ 40481 h 126206"/>
              <a:gd name="connsiteX19" fmla="*/ 0 w 256611"/>
              <a:gd name="connsiteY19" fmla="*/ 0 h 126206"/>
              <a:gd name="connsiteX0" fmla="*/ 0 w 271734"/>
              <a:gd name="connsiteY0" fmla="*/ 0 h 126206"/>
              <a:gd name="connsiteX1" fmla="*/ 44680 w 271734"/>
              <a:gd name="connsiteY1" fmla="*/ 38100 h 126206"/>
              <a:gd name="connsiteX2" fmla="*/ 61349 w 271734"/>
              <a:gd name="connsiteY2" fmla="*/ 57150 h 126206"/>
              <a:gd name="connsiteX3" fmla="*/ 70874 w 271734"/>
              <a:gd name="connsiteY3" fmla="*/ 80962 h 126206"/>
              <a:gd name="connsiteX4" fmla="*/ 75636 w 271734"/>
              <a:gd name="connsiteY4" fmla="*/ 102394 h 126206"/>
              <a:gd name="connsiteX5" fmla="*/ 80399 w 271734"/>
              <a:gd name="connsiteY5" fmla="*/ 119062 h 126206"/>
              <a:gd name="connsiteX6" fmla="*/ 89924 w 271734"/>
              <a:gd name="connsiteY6" fmla="*/ 126206 h 126206"/>
              <a:gd name="connsiteX7" fmla="*/ 106592 w 271734"/>
              <a:gd name="connsiteY7" fmla="*/ 121444 h 126206"/>
              <a:gd name="connsiteX8" fmla="*/ 135167 w 271734"/>
              <a:gd name="connsiteY8" fmla="*/ 116681 h 126206"/>
              <a:gd name="connsiteX9" fmla="*/ 158980 w 271734"/>
              <a:gd name="connsiteY9" fmla="*/ 114300 h 126206"/>
              <a:gd name="connsiteX10" fmla="*/ 182792 w 271734"/>
              <a:gd name="connsiteY10" fmla="*/ 114300 h 126206"/>
              <a:gd name="connsiteX11" fmla="*/ 208986 w 271734"/>
              <a:gd name="connsiteY11" fmla="*/ 116681 h 126206"/>
              <a:gd name="connsiteX12" fmla="*/ 225655 w 271734"/>
              <a:gd name="connsiteY12" fmla="*/ 123825 h 126206"/>
              <a:gd name="connsiteX13" fmla="*/ 237561 w 271734"/>
              <a:gd name="connsiteY13" fmla="*/ 119062 h 126206"/>
              <a:gd name="connsiteX14" fmla="*/ 251849 w 271734"/>
              <a:gd name="connsiteY14" fmla="*/ 95250 h 126206"/>
              <a:gd name="connsiteX15" fmla="*/ 271734 w 271734"/>
              <a:gd name="connsiteY15" fmla="*/ 63262 h 126206"/>
              <a:gd name="connsiteX16" fmla="*/ 251849 w 271734"/>
              <a:gd name="connsiteY16" fmla="*/ 52387 h 126206"/>
              <a:gd name="connsiteX17" fmla="*/ 125642 w 271734"/>
              <a:gd name="connsiteY17" fmla="*/ 7144 h 126206"/>
              <a:gd name="connsiteX18" fmla="*/ 116117 w 271734"/>
              <a:gd name="connsiteY18" fmla="*/ 40481 h 126206"/>
              <a:gd name="connsiteX19" fmla="*/ 0 w 271734"/>
              <a:gd name="connsiteY19" fmla="*/ 0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734" h="126206">
                <a:moveTo>
                  <a:pt x="0" y="0"/>
                </a:moveTo>
                <a:lnTo>
                  <a:pt x="44680" y="38100"/>
                </a:lnTo>
                <a:lnTo>
                  <a:pt x="61349" y="57150"/>
                </a:lnTo>
                <a:lnTo>
                  <a:pt x="70874" y="80962"/>
                </a:lnTo>
                <a:lnTo>
                  <a:pt x="75636" y="102394"/>
                </a:lnTo>
                <a:lnTo>
                  <a:pt x="80399" y="119062"/>
                </a:lnTo>
                <a:lnTo>
                  <a:pt x="89924" y="126206"/>
                </a:lnTo>
                <a:lnTo>
                  <a:pt x="106592" y="121444"/>
                </a:lnTo>
                <a:lnTo>
                  <a:pt x="135167" y="116681"/>
                </a:lnTo>
                <a:lnTo>
                  <a:pt x="158980" y="114300"/>
                </a:lnTo>
                <a:lnTo>
                  <a:pt x="182792" y="114300"/>
                </a:lnTo>
                <a:lnTo>
                  <a:pt x="208986" y="116681"/>
                </a:lnTo>
                <a:lnTo>
                  <a:pt x="225655" y="123825"/>
                </a:lnTo>
                <a:lnTo>
                  <a:pt x="237561" y="119062"/>
                </a:lnTo>
                <a:lnTo>
                  <a:pt x="251849" y="95250"/>
                </a:lnTo>
                <a:lnTo>
                  <a:pt x="271734" y="63262"/>
                </a:lnTo>
                <a:lnTo>
                  <a:pt x="251849" y="52387"/>
                </a:lnTo>
                <a:lnTo>
                  <a:pt x="125642" y="7144"/>
                </a:lnTo>
                <a:lnTo>
                  <a:pt x="116117" y="40481"/>
                </a:lnTo>
                <a:lnTo>
                  <a:pt x="0" y="0"/>
                </a:lnTo>
                <a:close/>
              </a:path>
            </a:pathLst>
          </a:custGeom>
          <a:pattFill prst="pct20">
            <a:fgClr>
              <a:schemeClr val="tx1"/>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フリーフォーム 51"/>
          <p:cNvSpPr/>
          <p:nvPr/>
        </p:nvSpPr>
        <p:spPr>
          <a:xfrm>
            <a:off x="5785339" y="1100353"/>
            <a:ext cx="86824" cy="123609"/>
          </a:xfrm>
          <a:custGeom>
            <a:avLst/>
            <a:gdLst>
              <a:gd name="connsiteX0" fmla="*/ 0 w 66675"/>
              <a:gd name="connsiteY0" fmla="*/ 26193 h 80962"/>
              <a:gd name="connsiteX1" fmla="*/ 45243 w 66675"/>
              <a:gd name="connsiteY1" fmla="*/ 0 h 80962"/>
              <a:gd name="connsiteX2" fmla="*/ 66675 w 66675"/>
              <a:gd name="connsiteY2" fmla="*/ 9525 h 80962"/>
              <a:gd name="connsiteX3" fmla="*/ 40481 w 66675"/>
              <a:gd name="connsiteY3" fmla="*/ 80962 h 80962"/>
              <a:gd name="connsiteX4" fmla="*/ 19050 w 66675"/>
              <a:gd name="connsiteY4" fmla="*/ 73818 h 80962"/>
              <a:gd name="connsiteX5" fmla="*/ 0 w 66675"/>
              <a:gd name="connsiteY5" fmla="*/ 26193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80962">
                <a:moveTo>
                  <a:pt x="0" y="26193"/>
                </a:moveTo>
                <a:lnTo>
                  <a:pt x="45243" y="0"/>
                </a:lnTo>
                <a:lnTo>
                  <a:pt x="66675" y="9525"/>
                </a:lnTo>
                <a:lnTo>
                  <a:pt x="40481" y="80962"/>
                </a:lnTo>
                <a:lnTo>
                  <a:pt x="19050" y="73818"/>
                </a:lnTo>
                <a:lnTo>
                  <a:pt x="0" y="26193"/>
                </a:lnTo>
                <a:close/>
              </a:path>
            </a:pathLst>
          </a:custGeom>
          <a:pattFill prst="pct20">
            <a:fgClr>
              <a:schemeClr val="tx1"/>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フリーフォーム: 図形 3">
            <a:extLst>
              <a:ext uri="{FF2B5EF4-FFF2-40B4-BE49-F238E27FC236}">
                <a16:creationId xmlns:a16="http://schemas.microsoft.com/office/drawing/2014/main" id="{B46DE826-87B4-4C39-9442-A8A87FC2C6D2}"/>
              </a:ext>
            </a:extLst>
          </p:cNvPr>
          <p:cNvSpPr/>
          <p:nvPr/>
        </p:nvSpPr>
        <p:spPr>
          <a:xfrm>
            <a:off x="2507440" y="1011897"/>
            <a:ext cx="5048971" cy="2207967"/>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5696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0" y="1456032"/>
            <a:ext cx="3958413" cy="61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noChangeAspect="1"/>
          </p:cNvSpPr>
          <p:nvPr/>
        </p:nvSpPr>
        <p:spPr bwMode="auto">
          <a:xfrm rot="16200000">
            <a:off x="876809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35834" y="2163917"/>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78778" y="35123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3813" y="576763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606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9" name="フリーフォーム 108"/>
          <p:cNvSpPr/>
          <p:nvPr/>
        </p:nvSpPr>
        <p:spPr>
          <a:xfrm>
            <a:off x="11246324" y="4042745"/>
            <a:ext cx="71536" cy="131633"/>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24</a:t>
            </a:fld>
            <a:endParaRPr lang="ja-JP" altLang="en-US"/>
          </a:p>
        </p:txBody>
      </p:sp>
      <p:graphicFrame>
        <p:nvGraphicFramePr>
          <p:cNvPr id="57" name="表 56"/>
          <p:cNvGraphicFramePr>
            <a:graphicFrameLocks noGrp="1"/>
          </p:cNvGraphicFramePr>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79,694</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71,718</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4" name="フリーフォーム 3"/>
          <p:cNvSpPr/>
          <p:nvPr/>
        </p:nvSpPr>
        <p:spPr>
          <a:xfrm>
            <a:off x="10603482" y="3061591"/>
            <a:ext cx="714375" cy="566737"/>
          </a:xfrm>
          <a:custGeom>
            <a:avLst/>
            <a:gdLst>
              <a:gd name="connsiteX0" fmla="*/ 0 w 714375"/>
              <a:gd name="connsiteY0" fmla="*/ 45244 h 566737"/>
              <a:gd name="connsiteX1" fmla="*/ 71437 w 714375"/>
              <a:gd name="connsiteY1" fmla="*/ 4762 h 566737"/>
              <a:gd name="connsiteX2" fmla="*/ 650081 w 714375"/>
              <a:gd name="connsiteY2" fmla="*/ 0 h 566737"/>
              <a:gd name="connsiteX3" fmla="*/ 714375 w 714375"/>
              <a:gd name="connsiteY3" fmla="*/ 42862 h 566737"/>
              <a:gd name="connsiteX4" fmla="*/ 709612 w 714375"/>
              <a:gd name="connsiteY4" fmla="*/ 557212 h 566737"/>
              <a:gd name="connsiteX5" fmla="*/ 7143 w 714375"/>
              <a:gd name="connsiteY5" fmla="*/ 566737 h 566737"/>
              <a:gd name="connsiteX6" fmla="*/ 0 w 714375"/>
              <a:gd name="connsiteY6" fmla="*/ 4524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5" h="566737">
                <a:moveTo>
                  <a:pt x="0" y="45244"/>
                </a:moveTo>
                <a:lnTo>
                  <a:pt x="71437" y="4762"/>
                </a:lnTo>
                <a:lnTo>
                  <a:pt x="650081" y="0"/>
                </a:lnTo>
                <a:lnTo>
                  <a:pt x="714375" y="42862"/>
                </a:lnTo>
                <a:cubicBezTo>
                  <a:pt x="712787" y="214312"/>
                  <a:pt x="711200" y="385762"/>
                  <a:pt x="709612" y="557212"/>
                </a:cubicBezTo>
                <a:lnTo>
                  <a:pt x="7143" y="566737"/>
                </a:lnTo>
                <a:cubicBezTo>
                  <a:pt x="5556" y="392906"/>
                  <a:pt x="3968" y="219075"/>
                  <a:pt x="0" y="45244"/>
                </a:cubicBezTo>
                <a:close/>
              </a:path>
            </a:pathLst>
          </a:custGeom>
          <a:pattFill prst="smCheck">
            <a:fgClr>
              <a:schemeClr val="tx2">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283249" y="1603863"/>
            <a:ext cx="1482208" cy="1304343"/>
            <a:chOff x="129152" y="1471271"/>
            <a:chExt cx="1482208" cy="1304343"/>
          </a:xfrm>
        </p:grpSpPr>
        <p:sp>
          <p:nvSpPr>
            <p:cNvPr id="74" name="Rectangle 25"/>
            <p:cNvSpPr>
              <a:spLocks noChangeAspect="1" noChangeArrowheads="1"/>
            </p:cNvSpPr>
            <p:nvPr/>
          </p:nvSpPr>
          <p:spPr bwMode="auto">
            <a:xfrm>
              <a:off x="129152" y="1471271"/>
              <a:ext cx="1482208" cy="130434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2025</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R7</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42721" y="226124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45886" y="1728071"/>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0" name="Rectangle 30"/>
            <p:cNvSpPr>
              <a:spLocks noChangeAspect="1" noChangeArrowheads="1"/>
            </p:cNvSpPr>
            <p:nvPr/>
          </p:nvSpPr>
          <p:spPr bwMode="auto">
            <a:xfrm>
              <a:off x="242721" y="1895664"/>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42721" y="2429443"/>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5" name="Rectangle 30"/>
            <p:cNvSpPr>
              <a:spLocks noChangeAspect="1" noChangeArrowheads="1"/>
            </p:cNvSpPr>
            <p:nvPr/>
          </p:nvSpPr>
          <p:spPr bwMode="auto">
            <a:xfrm>
              <a:off x="242721" y="2074959"/>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grpSp>
        <p:nvGrpSpPr>
          <p:cNvPr id="46" name="グループ化 45"/>
          <p:cNvGrpSpPr/>
          <p:nvPr/>
        </p:nvGrpSpPr>
        <p:grpSpPr>
          <a:xfrm>
            <a:off x="7498606" y="1427169"/>
            <a:ext cx="1482208" cy="1248783"/>
            <a:chOff x="129152" y="1471272"/>
            <a:chExt cx="1482208" cy="1248783"/>
          </a:xfrm>
        </p:grpSpPr>
        <p:sp>
          <p:nvSpPr>
            <p:cNvPr id="47" name="Rectangle 25"/>
            <p:cNvSpPr>
              <a:spLocks noChangeAspect="1" noChangeArrowheads="1"/>
            </p:cNvSpPr>
            <p:nvPr/>
          </p:nvSpPr>
          <p:spPr bwMode="auto">
            <a:xfrm>
              <a:off x="129152" y="1471272"/>
              <a:ext cx="1369624" cy="124878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9" name="Text Box 29"/>
            <p:cNvSpPr txBox="1">
              <a:spLocks noChangeAspect="1" noChangeArrowheads="1"/>
            </p:cNvSpPr>
            <p:nvPr/>
          </p:nvSpPr>
          <p:spPr bwMode="auto">
            <a:xfrm>
              <a:off x="480346" y="1676582"/>
              <a:ext cx="11310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2025</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R7</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0" name="Rectangle 30"/>
            <p:cNvSpPr>
              <a:spLocks noChangeAspect="1" noChangeArrowheads="1"/>
            </p:cNvSpPr>
            <p:nvPr/>
          </p:nvSpPr>
          <p:spPr bwMode="auto">
            <a:xfrm>
              <a:off x="227938" y="224587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2" name="Rectangle 30"/>
            <p:cNvSpPr>
              <a:spLocks noChangeAspect="1" noChangeArrowheads="1"/>
            </p:cNvSpPr>
            <p:nvPr/>
          </p:nvSpPr>
          <p:spPr bwMode="auto">
            <a:xfrm>
              <a:off x="227938" y="1729361"/>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218620" y="1896376"/>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4" name="Rectangle 30"/>
            <p:cNvSpPr>
              <a:spLocks noChangeAspect="1" noChangeArrowheads="1"/>
            </p:cNvSpPr>
            <p:nvPr/>
          </p:nvSpPr>
          <p:spPr bwMode="auto">
            <a:xfrm>
              <a:off x="227938" y="2427825"/>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227938" y="2072359"/>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217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25</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5081" y="1024051"/>
            <a:ext cx="10048249" cy="7169530"/>
          </a:xfrm>
          <a:prstGeom prst="rect">
            <a:avLst/>
          </a:prstGeom>
          <a:solidFill>
            <a:schemeClr val="accent2"/>
          </a:solidFill>
          <a:ln w="9525">
            <a:noFill/>
            <a:miter lim="800000"/>
            <a:headEnd/>
            <a:tailEnd/>
          </a:ln>
        </p:spPr>
      </p:pic>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4" name="テキスト ボックス 42"/>
          <p:cNvSpPr txBox="1"/>
          <p:nvPr/>
        </p:nvSpPr>
        <p:spPr>
          <a:xfrm>
            <a:off x="4157798" y="620943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362937" y="2130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a:t>IR</a:t>
            </a:r>
            <a:r>
              <a:rPr lang="ja-JP" altLang="en-US" sz="1323" b="1" dirty="0"/>
              <a:t>予定区域</a:t>
            </a:r>
            <a:endParaRPr lang="en-US" altLang="ja-JP" sz="1323" b="1" dirty="0"/>
          </a:p>
          <a:p>
            <a:pPr algn="ctr"/>
            <a:r>
              <a:rPr lang="en-US" altLang="ja-JP" sz="1323" b="1" dirty="0"/>
              <a:t>〔49.3ha〕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6943453" y="1463290"/>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〔7.2ha〕 </a:t>
            </a:r>
            <a:endParaRPr lang="ja-JP" altLang="en-US" sz="1323" b="1" dirty="0"/>
          </a:p>
        </p:txBody>
      </p:sp>
      <p:cxnSp>
        <p:nvCxnSpPr>
          <p:cNvPr id="130" name="直線コネクタ 129"/>
          <p:cNvCxnSpPr>
            <a:cxnSpLocks/>
          </p:cNvCxnSpPr>
          <p:nvPr/>
        </p:nvCxnSpPr>
        <p:spPr>
          <a:xfrm flipH="1" flipV="1">
            <a:off x="7671981" y="1842701"/>
            <a:ext cx="370296" cy="89266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2" name="表 51"/>
          <p:cNvGraphicFramePr>
            <a:graphicFrameLocks noGrp="1"/>
          </p:cNvGraphicFramePr>
          <p:nvPr>
            <p:extLst/>
          </p:nvPr>
        </p:nvGraphicFramePr>
        <p:xfrm>
          <a:off x="335151" y="735996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60,754</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54" name="テキスト ボックス 53">
            <a:extLst>
              <a:ext uri="{FF2B5EF4-FFF2-40B4-BE49-F238E27FC236}">
                <a16:creationId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grpSp>
        <p:nvGrpSpPr>
          <p:cNvPr id="45" name="グループ化 44"/>
          <p:cNvGrpSpPr/>
          <p:nvPr/>
        </p:nvGrpSpPr>
        <p:grpSpPr>
          <a:xfrm>
            <a:off x="370816" y="1534620"/>
            <a:ext cx="1482209" cy="1163545"/>
            <a:chOff x="129151" y="1471271"/>
            <a:chExt cx="1482209" cy="1163545"/>
          </a:xfrm>
        </p:grpSpPr>
        <p:sp>
          <p:nvSpPr>
            <p:cNvPr id="46" name="Rectangle 25"/>
            <p:cNvSpPr>
              <a:spLocks noChangeAspect="1" noChangeArrowheads="1"/>
            </p:cNvSpPr>
            <p:nvPr/>
          </p:nvSpPr>
          <p:spPr bwMode="auto">
            <a:xfrm>
              <a:off x="129151" y="1471271"/>
              <a:ext cx="1385063" cy="1163545"/>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7" name="Text Box 29"/>
            <p:cNvSpPr txBox="1">
              <a:spLocks noChangeAspect="1" noChangeArrowheads="1"/>
            </p:cNvSpPr>
            <p:nvPr/>
          </p:nvSpPr>
          <p:spPr bwMode="auto">
            <a:xfrm>
              <a:off x="480346" y="1676582"/>
              <a:ext cx="11310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2025</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R7</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48" name="Rectangle 30"/>
            <p:cNvSpPr>
              <a:spLocks noChangeAspect="1" noChangeArrowheads="1"/>
            </p:cNvSpPr>
            <p:nvPr/>
          </p:nvSpPr>
          <p:spPr bwMode="auto">
            <a:xfrm>
              <a:off x="227938" y="225292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4" name="Rectangle 30"/>
            <p:cNvSpPr>
              <a:spLocks noChangeAspect="1" noChangeArrowheads="1"/>
            </p:cNvSpPr>
            <p:nvPr/>
          </p:nvSpPr>
          <p:spPr bwMode="auto">
            <a:xfrm>
              <a:off x="227938" y="1728547"/>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5" name="Rectangle 30"/>
            <p:cNvSpPr>
              <a:spLocks noChangeAspect="1" noChangeArrowheads="1"/>
            </p:cNvSpPr>
            <p:nvPr/>
          </p:nvSpPr>
          <p:spPr bwMode="auto">
            <a:xfrm>
              <a:off x="227938" y="1911716"/>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6" name="Rectangle 30"/>
            <p:cNvSpPr>
              <a:spLocks noChangeAspect="1" noChangeArrowheads="1"/>
            </p:cNvSpPr>
            <p:nvPr/>
          </p:nvSpPr>
          <p:spPr bwMode="auto">
            <a:xfrm>
              <a:off x="227938" y="2415012"/>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7" name="Rectangle 30"/>
            <p:cNvSpPr>
              <a:spLocks noChangeAspect="1" noChangeArrowheads="1"/>
            </p:cNvSpPr>
            <p:nvPr/>
          </p:nvSpPr>
          <p:spPr bwMode="auto">
            <a:xfrm>
              <a:off x="227938" y="2076866"/>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9" name="正方形/長方形 48">
            <a:extLst>
              <a:ext uri="{FF2B5EF4-FFF2-40B4-BE49-F238E27FC236}">
                <a16:creationId xmlns:a16="http://schemas.microsoft.com/office/drawing/2014/main" id="{00000000-0008-0000-0E00-000011000000}"/>
              </a:ext>
            </a:extLst>
          </p:cNvPr>
          <p:cNvSpPr/>
          <p:nvPr/>
        </p:nvSpPr>
        <p:spPr>
          <a:xfrm rot="18597411">
            <a:off x="7338147" y="4345532"/>
            <a:ext cx="1171777" cy="245532"/>
          </a:xfrm>
          <a:prstGeom prst="rect">
            <a:avLst/>
          </a:pr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50" name="フリーフォーム 49"/>
          <p:cNvSpPr>
            <a:spLocks noChangeAspect="1"/>
          </p:cNvSpPr>
          <p:nvPr/>
        </p:nvSpPr>
        <p:spPr>
          <a:xfrm>
            <a:off x="8124766" y="2436002"/>
            <a:ext cx="843306" cy="389763"/>
          </a:xfrm>
          <a:custGeom>
            <a:avLst/>
            <a:gdLst>
              <a:gd name="connsiteX0" fmla="*/ 906780 w 906780"/>
              <a:gd name="connsiteY0" fmla="*/ 140970 h 419100"/>
              <a:gd name="connsiteX1" fmla="*/ 60960 w 906780"/>
              <a:gd name="connsiteY1" fmla="*/ 0 h 419100"/>
              <a:gd name="connsiteX2" fmla="*/ 0 w 906780"/>
              <a:gd name="connsiteY2" fmla="*/ 118110 h 419100"/>
              <a:gd name="connsiteX3" fmla="*/ 701040 w 906780"/>
              <a:gd name="connsiteY3" fmla="*/ 419100 h 419100"/>
              <a:gd name="connsiteX4" fmla="*/ 906780 w 906780"/>
              <a:gd name="connsiteY4" fmla="*/ 14097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 h="419100">
                <a:moveTo>
                  <a:pt x="906780" y="140970"/>
                </a:moveTo>
                <a:lnTo>
                  <a:pt x="60960" y="0"/>
                </a:lnTo>
                <a:lnTo>
                  <a:pt x="0" y="118110"/>
                </a:lnTo>
                <a:lnTo>
                  <a:pt x="701040" y="419100"/>
                </a:lnTo>
                <a:lnTo>
                  <a:pt x="906780" y="14097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フリーフォーム 4"/>
          <p:cNvSpPr/>
          <p:nvPr/>
        </p:nvSpPr>
        <p:spPr>
          <a:xfrm>
            <a:off x="2639814" y="5485132"/>
            <a:ext cx="3231373" cy="1988457"/>
          </a:xfrm>
          <a:custGeom>
            <a:avLst/>
            <a:gdLst>
              <a:gd name="connsiteX0" fmla="*/ 3120572 w 3120572"/>
              <a:gd name="connsiteY0" fmla="*/ 943428 h 1988457"/>
              <a:gd name="connsiteX1" fmla="*/ 3048000 w 3120572"/>
              <a:gd name="connsiteY1" fmla="*/ 943428 h 1988457"/>
              <a:gd name="connsiteX2" fmla="*/ 2336800 w 3120572"/>
              <a:gd name="connsiteY2" fmla="*/ 1988457 h 1988457"/>
              <a:gd name="connsiteX3" fmla="*/ 841829 w 3120572"/>
              <a:gd name="connsiteY3" fmla="*/ 1886857 h 1988457"/>
              <a:gd name="connsiteX4" fmla="*/ 0 w 3120572"/>
              <a:gd name="connsiteY4" fmla="*/ 508000 h 1988457"/>
              <a:gd name="connsiteX5" fmla="*/ 304800 w 3120572"/>
              <a:gd name="connsiteY5" fmla="*/ 0 h 1988457"/>
              <a:gd name="connsiteX6" fmla="*/ 3120572 w 3120572"/>
              <a:gd name="connsiteY6" fmla="*/ 943428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572" h="1988457">
                <a:moveTo>
                  <a:pt x="3120572" y="943428"/>
                </a:moveTo>
                <a:lnTo>
                  <a:pt x="3048000" y="943428"/>
                </a:lnTo>
                <a:lnTo>
                  <a:pt x="2336800" y="1988457"/>
                </a:lnTo>
                <a:lnTo>
                  <a:pt x="841829" y="1886857"/>
                </a:lnTo>
                <a:lnTo>
                  <a:pt x="0" y="508000"/>
                </a:lnTo>
                <a:lnTo>
                  <a:pt x="304800" y="0"/>
                </a:lnTo>
                <a:lnTo>
                  <a:pt x="3120572" y="94342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988681" y="4050849"/>
            <a:ext cx="4107543" cy="2351314"/>
          </a:xfrm>
          <a:custGeom>
            <a:avLst/>
            <a:gdLst>
              <a:gd name="connsiteX0" fmla="*/ 4107543 w 4107543"/>
              <a:gd name="connsiteY0" fmla="*/ 740229 h 2351314"/>
              <a:gd name="connsiteX1" fmla="*/ 2815772 w 4107543"/>
              <a:gd name="connsiteY1" fmla="*/ 2351314 h 2351314"/>
              <a:gd name="connsiteX2" fmla="*/ 0 w 4107543"/>
              <a:gd name="connsiteY2" fmla="*/ 1422400 h 2351314"/>
              <a:gd name="connsiteX3" fmla="*/ 856343 w 4107543"/>
              <a:gd name="connsiteY3" fmla="*/ 0 h 2351314"/>
              <a:gd name="connsiteX4" fmla="*/ 3207657 w 4107543"/>
              <a:gd name="connsiteY4" fmla="*/ 682172 h 2351314"/>
              <a:gd name="connsiteX5" fmla="*/ 3585029 w 4107543"/>
              <a:gd name="connsiteY5" fmla="*/ 290286 h 2351314"/>
              <a:gd name="connsiteX6" fmla="*/ 4107543 w 4107543"/>
              <a:gd name="connsiteY6" fmla="*/ 740229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7543" h="2351314">
                <a:moveTo>
                  <a:pt x="4107543" y="740229"/>
                </a:moveTo>
                <a:lnTo>
                  <a:pt x="2815772" y="2351314"/>
                </a:lnTo>
                <a:lnTo>
                  <a:pt x="0" y="1422400"/>
                </a:lnTo>
                <a:lnTo>
                  <a:pt x="856343" y="0"/>
                </a:lnTo>
                <a:lnTo>
                  <a:pt x="3207657" y="682172"/>
                </a:lnTo>
                <a:lnTo>
                  <a:pt x="3585029" y="290286"/>
                </a:lnTo>
                <a:lnTo>
                  <a:pt x="4107543" y="7402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42"/>
          <p:cNvSpPr txBox="1"/>
          <p:nvPr/>
        </p:nvSpPr>
        <p:spPr>
          <a:xfrm>
            <a:off x="4661197" y="4970549"/>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7" name="フリーフォーム 6"/>
          <p:cNvSpPr/>
          <p:nvPr/>
        </p:nvSpPr>
        <p:spPr>
          <a:xfrm>
            <a:off x="4934510" y="6005601"/>
            <a:ext cx="2235547" cy="1657942"/>
          </a:xfrm>
          <a:custGeom>
            <a:avLst/>
            <a:gdLst>
              <a:gd name="connsiteX0" fmla="*/ 2133600 w 2133600"/>
              <a:gd name="connsiteY0" fmla="*/ 1480457 h 1625600"/>
              <a:gd name="connsiteX1" fmla="*/ 1901372 w 2133600"/>
              <a:gd name="connsiteY1" fmla="*/ 754743 h 1625600"/>
              <a:gd name="connsiteX2" fmla="*/ 1132114 w 2133600"/>
              <a:gd name="connsiteY2" fmla="*/ 0 h 1625600"/>
              <a:gd name="connsiteX3" fmla="*/ 0 w 2133600"/>
              <a:gd name="connsiteY3" fmla="*/ 1436914 h 1625600"/>
              <a:gd name="connsiteX4" fmla="*/ 2061029 w 2133600"/>
              <a:gd name="connsiteY4" fmla="*/ 1625600 h 1625600"/>
              <a:gd name="connsiteX5" fmla="*/ 2133600 w 2133600"/>
              <a:gd name="connsiteY5" fmla="*/ 148045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1625600">
                <a:moveTo>
                  <a:pt x="2133600" y="1480457"/>
                </a:moveTo>
                <a:lnTo>
                  <a:pt x="1901372" y="754743"/>
                </a:lnTo>
                <a:lnTo>
                  <a:pt x="1132114" y="0"/>
                </a:lnTo>
                <a:lnTo>
                  <a:pt x="0" y="1436914"/>
                </a:lnTo>
                <a:lnTo>
                  <a:pt x="2061029" y="1625600"/>
                </a:lnTo>
                <a:lnTo>
                  <a:pt x="2133600" y="1480457"/>
                </a:ln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2"/>
          <p:cNvSpPr txBox="1"/>
          <p:nvPr/>
        </p:nvSpPr>
        <p:spPr>
          <a:xfrm>
            <a:off x="5279062" y="6929752"/>
            <a:ext cx="16386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b="1" dirty="0" smtClean="0"/>
              <a:t>物流ゾーン</a:t>
            </a:r>
            <a:endParaRPr lang="ja-JP" altLang="en-US" sz="1600" b="1" dirty="0"/>
          </a:p>
        </p:txBody>
      </p:sp>
      <p:sp>
        <p:nvSpPr>
          <p:cNvPr id="53" name="フリーフォーム 52"/>
          <p:cNvSpPr/>
          <p:nvPr/>
        </p:nvSpPr>
        <p:spPr>
          <a:xfrm>
            <a:off x="6482037" y="5894028"/>
            <a:ext cx="1572110" cy="1405923"/>
          </a:xfrm>
          <a:custGeom>
            <a:avLst/>
            <a:gdLst>
              <a:gd name="connsiteX0" fmla="*/ 0 w 1695450"/>
              <a:gd name="connsiteY0" fmla="*/ 209550 h 1543050"/>
              <a:gd name="connsiteX1" fmla="*/ 1495425 w 1695450"/>
              <a:gd name="connsiteY1" fmla="*/ 1543050 h 1543050"/>
              <a:gd name="connsiteX2" fmla="*/ 1695450 w 1695450"/>
              <a:gd name="connsiteY2" fmla="*/ 1304925 h 1543050"/>
              <a:gd name="connsiteX3" fmla="*/ 1209675 w 1695450"/>
              <a:gd name="connsiteY3" fmla="*/ 904875 h 1543050"/>
              <a:gd name="connsiteX4" fmla="*/ 1371600 w 1695450"/>
              <a:gd name="connsiteY4" fmla="*/ 704850 h 1543050"/>
              <a:gd name="connsiteX5" fmla="*/ 828675 w 1695450"/>
              <a:gd name="connsiteY5" fmla="*/ 266700 h 1543050"/>
              <a:gd name="connsiteX6" fmla="*/ 695325 w 1695450"/>
              <a:gd name="connsiteY6" fmla="*/ 409575 h 1543050"/>
              <a:gd name="connsiteX7" fmla="*/ 209550 w 1695450"/>
              <a:gd name="connsiteY7" fmla="*/ 0 h 1543050"/>
              <a:gd name="connsiteX8" fmla="*/ 0 w 1695450"/>
              <a:gd name="connsiteY8" fmla="*/ 209550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387150 w 1711000"/>
              <a:gd name="connsiteY4" fmla="*/ 704850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387150 w 1711000"/>
              <a:gd name="connsiteY4" fmla="*/ 704850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402701 w 1711000"/>
              <a:gd name="connsiteY4" fmla="*/ 725758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392334 w 1711000"/>
              <a:gd name="connsiteY4" fmla="*/ 720531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00" h="1543050">
                <a:moveTo>
                  <a:pt x="0" y="235685"/>
                </a:moveTo>
                <a:lnTo>
                  <a:pt x="1510975" y="1543050"/>
                </a:lnTo>
                <a:lnTo>
                  <a:pt x="1711000" y="1304925"/>
                </a:lnTo>
                <a:lnTo>
                  <a:pt x="1225225" y="904875"/>
                </a:lnTo>
                <a:lnTo>
                  <a:pt x="1392334" y="720531"/>
                </a:lnTo>
                <a:lnTo>
                  <a:pt x="844225" y="266700"/>
                </a:lnTo>
                <a:lnTo>
                  <a:pt x="710875" y="409575"/>
                </a:lnTo>
                <a:lnTo>
                  <a:pt x="225100" y="0"/>
                </a:lnTo>
                <a:lnTo>
                  <a:pt x="0" y="235685"/>
                </a:lnTo>
                <a:close/>
              </a:path>
            </a:pathLst>
          </a:custGeom>
          <a:pattFill prst="solidDmnd">
            <a:fgClr>
              <a:schemeClr val="bg1">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3" name="フリーフォーム 62"/>
          <p:cNvSpPr/>
          <p:nvPr/>
        </p:nvSpPr>
        <p:spPr>
          <a:xfrm>
            <a:off x="6451186" y="5320062"/>
            <a:ext cx="1529197" cy="1028862"/>
          </a:xfrm>
          <a:custGeom>
            <a:avLst/>
            <a:gdLst>
              <a:gd name="connsiteX0" fmla="*/ 13063 w 1254034"/>
              <a:gd name="connsiteY0" fmla="*/ 640080 h 822960"/>
              <a:gd name="connsiteX1" fmla="*/ 0 w 1254034"/>
              <a:gd name="connsiteY1" fmla="*/ 483326 h 822960"/>
              <a:gd name="connsiteX2" fmla="*/ 52251 w 1254034"/>
              <a:gd name="connsiteY2" fmla="*/ 365760 h 822960"/>
              <a:gd name="connsiteX3" fmla="*/ 156754 w 1254034"/>
              <a:gd name="connsiteY3" fmla="*/ 261257 h 822960"/>
              <a:gd name="connsiteX4" fmla="*/ 391885 w 1254034"/>
              <a:gd name="connsiteY4" fmla="*/ 444137 h 822960"/>
              <a:gd name="connsiteX5" fmla="*/ 470263 w 1254034"/>
              <a:gd name="connsiteY5" fmla="*/ 431074 h 822960"/>
              <a:gd name="connsiteX6" fmla="*/ 522514 w 1254034"/>
              <a:gd name="connsiteY6" fmla="*/ 418011 h 822960"/>
              <a:gd name="connsiteX7" fmla="*/ 692331 w 1254034"/>
              <a:gd name="connsiteY7" fmla="*/ 222069 h 822960"/>
              <a:gd name="connsiteX8" fmla="*/ 862148 w 1254034"/>
              <a:gd name="connsiteY8" fmla="*/ 0 h 822960"/>
              <a:gd name="connsiteX9" fmla="*/ 1254034 w 1254034"/>
              <a:gd name="connsiteY9" fmla="*/ 326571 h 822960"/>
              <a:gd name="connsiteX10" fmla="*/ 862148 w 1254034"/>
              <a:gd name="connsiteY10" fmla="*/ 822960 h 822960"/>
              <a:gd name="connsiteX11" fmla="*/ 679268 w 1254034"/>
              <a:gd name="connsiteY11" fmla="*/ 679269 h 822960"/>
              <a:gd name="connsiteX12" fmla="*/ 587828 w 1254034"/>
              <a:gd name="connsiteY12" fmla="*/ 796834 h 822960"/>
              <a:gd name="connsiteX13" fmla="*/ 182880 w 1254034"/>
              <a:gd name="connsiteY13" fmla="*/ 470263 h 822960"/>
              <a:gd name="connsiteX14" fmla="*/ 13063 w 1254034"/>
              <a:gd name="connsiteY14" fmla="*/ 640080 h 822960"/>
              <a:gd name="connsiteX0" fmla="*/ 13063 w 1257951"/>
              <a:gd name="connsiteY0" fmla="*/ 640080 h 822960"/>
              <a:gd name="connsiteX1" fmla="*/ 0 w 1257951"/>
              <a:gd name="connsiteY1" fmla="*/ 483326 h 822960"/>
              <a:gd name="connsiteX2" fmla="*/ 52251 w 1257951"/>
              <a:gd name="connsiteY2" fmla="*/ 365760 h 822960"/>
              <a:gd name="connsiteX3" fmla="*/ 156754 w 1257951"/>
              <a:gd name="connsiteY3" fmla="*/ 261257 h 822960"/>
              <a:gd name="connsiteX4" fmla="*/ 391885 w 1257951"/>
              <a:gd name="connsiteY4" fmla="*/ 444137 h 822960"/>
              <a:gd name="connsiteX5" fmla="*/ 470263 w 1257951"/>
              <a:gd name="connsiteY5" fmla="*/ 431074 h 822960"/>
              <a:gd name="connsiteX6" fmla="*/ 522514 w 1257951"/>
              <a:gd name="connsiteY6" fmla="*/ 418011 h 822960"/>
              <a:gd name="connsiteX7" fmla="*/ 692331 w 1257951"/>
              <a:gd name="connsiteY7" fmla="*/ 222069 h 822960"/>
              <a:gd name="connsiteX8" fmla="*/ 862148 w 1257951"/>
              <a:gd name="connsiteY8" fmla="*/ 0 h 822960"/>
              <a:gd name="connsiteX9" fmla="*/ 1257951 w 1257951"/>
              <a:gd name="connsiteY9" fmla="*/ 318952 h 822960"/>
              <a:gd name="connsiteX10" fmla="*/ 862148 w 1257951"/>
              <a:gd name="connsiteY10" fmla="*/ 822960 h 822960"/>
              <a:gd name="connsiteX11" fmla="*/ 679268 w 1257951"/>
              <a:gd name="connsiteY11" fmla="*/ 679269 h 822960"/>
              <a:gd name="connsiteX12" fmla="*/ 587828 w 1257951"/>
              <a:gd name="connsiteY12" fmla="*/ 796834 h 822960"/>
              <a:gd name="connsiteX13" fmla="*/ 182880 w 1257951"/>
              <a:gd name="connsiteY13" fmla="*/ 470263 h 822960"/>
              <a:gd name="connsiteX14" fmla="*/ 13063 w 1257951"/>
              <a:gd name="connsiteY14" fmla="*/ 640080 h 822960"/>
              <a:gd name="connsiteX0" fmla="*/ 24817 w 1257951"/>
              <a:gd name="connsiteY0" fmla="*/ 617224 h 822960"/>
              <a:gd name="connsiteX1" fmla="*/ 0 w 1257951"/>
              <a:gd name="connsiteY1" fmla="*/ 483326 h 822960"/>
              <a:gd name="connsiteX2" fmla="*/ 52251 w 1257951"/>
              <a:gd name="connsiteY2" fmla="*/ 365760 h 822960"/>
              <a:gd name="connsiteX3" fmla="*/ 156754 w 1257951"/>
              <a:gd name="connsiteY3" fmla="*/ 261257 h 822960"/>
              <a:gd name="connsiteX4" fmla="*/ 391885 w 1257951"/>
              <a:gd name="connsiteY4" fmla="*/ 444137 h 822960"/>
              <a:gd name="connsiteX5" fmla="*/ 470263 w 1257951"/>
              <a:gd name="connsiteY5" fmla="*/ 431074 h 822960"/>
              <a:gd name="connsiteX6" fmla="*/ 522514 w 1257951"/>
              <a:gd name="connsiteY6" fmla="*/ 418011 h 822960"/>
              <a:gd name="connsiteX7" fmla="*/ 692331 w 1257951"/>
              <a:gd name="connsiteY7" fmla="*/ 222069 h 822960"/>
              <a:gd name="connsiteX8" fmla="*/ 862148 w 1257951"/>
              <a:gd name="connsiteY8" fmla="*/ 0 h 822960"/>
              <a:gd name="connsiteX9" fmla="*/ 1257951 w 1257951"/>
              <a:gd name="connsiteY9" fmla="*/ 318952 h 822960"/>
              <a:gd name="connsiteX10" fmla="*/ 862148 w 1257951"/>
              <a:gd name="connsiteY10" fmla="*/ 822960 h 822960"/>
              <a:gd name="connsiteX11" fmla="*/ 679268 w 1257951"/>
              <a:gd name="connsiteY11" fmla="*/ 679269 h 822960"/>
              <a:gd name="connsiteX12" fmla="*/ 587828 w 1257951"/>
              <a:gd name="connsiteY12" fmla="*/ 796834 h 822960"/>
              <a:gd name="connsiteX13" fmla="*/ 182880 w 1257951"/>
              <a:gd name="connsiteY13" fmla="*/ 470263 h 822960"/>
              <a:gd name="connsiteX14" fmla="*/ 24817 w 1257951"/>
              <a:gd name="connsiteY14" fmla="*/ 617224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7951" h="822960">
                <a:moveTo>
                  <a:pt x="24817" y="617224"/>
                </a:moveTo>
                <a:lnTo>
                  <a:pt x="0" y="483326"/>
                </a:lnTo>
                <a:lnTo>
                  <a:pt x="52251" y="365760"/>
                </a:lnTo>
                <a:lnTo>
                  <a:pt x="156754" y="261257"/>
                </a:lnTo>
                <a:lnTo>
                  <a:pt x="391885" y="444137"/>
                </a:lnTo>
                <a:lnTo>
                  <a:pt x="470263" y="431074"/>
                </a:lnTo>
                <a:lnTo>
                  <a:pt x="522514" y="418011"/>
                </a:lnTo>
                <a:lnTo>
                  <a:pt x="692331" y="222069"/>
                </a:lnTo>
                <a:lnTo>
                  <a:pt x="862148" y="0"/>
                </a:lnTo>
                <a:lnTo>
                  <a:pt x="1257951" y="318952"/>
                </a:lnTo>
                <a:lnTo>
                  <a:pt x="862148" y="822960"/>
                </a:lnTo>
                <a:lnTo>
                  <a:pt x="679268" y="679269"/>
                </a:lnTo>
                <a:lnTo>
                  <a:pt x="587828" y="796834"/>
                </a:lnTo>
                <a:lnTo>
                  <a:pt x="182880" y="470263"/>
                </a:lnTo>
                <a:lnTo>
                  <a:pt x="24817" y="617224"/>
                </a:lnTo>
                <a:close/>
              </a:path>
            </a:pathLst>
          </a:cu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7439380" y="5813978"/>
            <a:ext cx="748078" cy="733792"/>
          </a:xfrm>
          <a:custGeom>
            <a:avLst/>
            <a:gdLst>
              <a:gd name="connsiteX0" fmla="*/ 404446 w 738553"/>
              <a:gd name="connsiteY0" fmla="*/ 0 h 738554"/>
              <a:gd name="connsiteX1" fmla="*/ 738553 w 738553"/>
              <a:gd name="connsiteY1" fmla="*/ 281354 h 738554"/>
              <a:gd name="connsiteX2" fmla="*/ 316523 w 738553"/>
              <a:gd name="connsiteY2" fmla="*/ 738554 h 738554"/>
              <a:gd name="connsiteX3" fmla="*/ 0 w 738553"/>
              <a:gd name="connsiteY3" fmla="*/ 474785 h 738554"/>
              <a:gd name="connsiteX4" fmla="*/ 404446 w 738553"/>
              <a:gd name="connsiteY4" fmla="*/ 0 h 738554"/>
              <a:gd name="connsiteX0" fmla="*/ 404446 w 733790"/>
              <a:gd name="connsiteY0" fmla="*/ 0 h 738554"/>
              <a:gd name="connsiteX1" fmla="*/ 733790 w 733790"/>
              <a:gd name="connsiteY1" fmla="*/ 262304 h 738554"/>
              <a:gd name="connsiteX2" fmla="*/ 316523 w 733790"/>
              <a:gd name="connsiteY2" fmla="*/ 738554 h 738554"/>
              <a:gd name="connsiteX3" fmla="*/ 0 w 733790"/>
              <a:gd name="connsiteY3" fmla="*/ 474785 h 738554"/>
              <a:gd name="connsiteX4" fmla="*/ 404446 w 733790"/>
              <a:gd name="connsiteY4" fmla="*/ 0 h 738554"/>
              <a:gd name="connsiteX0" fmla="*/ 433021 w 733790"/>
              <a:gd name="connsiteY0" fmla="*/ 0 h 733792"/>
              <a:gd name="connsiteX1" fmla="*/ 733790 w 733790"/>
              <a:gd name="connsiteY1" fmla="*/ 257542 h 733792"/>
              <a:gd name="connsiteX2" fmla="*/ 316523 w 733790"/>
              <a:gd name="connsiteY2" fmla="*/ 733792 h 733792"/>
              <a:gd name="connsiteX3" fmla="*/ 0 w 733790"/>
              <a:gd name="connsiteY3" fmla="*/ 470023 h 733792"/>
              <a:gd name="connsiteX4" fmla="*/ 433021 w 733790"/>
              <a:gd name="connsiteY4" fmla="*/ 0 h 733792"/>
              <a:gd name="connsiteX0" fmla="*/ 447309 w 748078"/>
              <a:gd name="connsiteY0" fmla="*/ 0 h 733792"/>
              <a:gd name="connsiteX1" fmla="*/ 748078 w 748078"/>
              <a:gd name="connsiteY1" fmla="*/ 257542 h 733792"/>
              <a:gd name="connsiteX2" fmla="*/ 330811 w 748078"/>
              <a:gd name="connsiteY2" fmla="*/ 733792 h 733792"/>
              <a:gd name="connsiteX3" fmla="*/ 0 w 748078"/>
              <a:gd name="connsiteY3" fmla="*/ 479548 h 733792"/>
              <a:gd name="connsiteX4" fmla="*/ 447309 w 748078"/>
              <a:gd name="connsiteY4" fmla="*/ 0 h 73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78" h="733792">
                <a:moveTo>
                  <a:pt x="447309" y="0"/>
                </a:moveTo>
                <a:lnTo>
                  <a:pt x="748078" y="257542"/>
                </a:lnTo>
                <a:lnTo>
                  <a:pt x="330811" y="733792"/>
                </a:lnTo>
                <a:lnTo>
                  <a:pt x="0" y="479548"/>
                </a:lnTo>
                <a:lnTo>
                  <a:pt x="447309" y="0"/>
                </a:lnTo>
                <a:close/>
              </a:path>
            </a:pathLst>
          </a:custGeom>
          <a:pattFill prst="wdUp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7895492" y="5721230"/>
            <a:ext cx="390158" cy="348760"/>
          </a:xfrm>
          <a:custGeom>
            <a:avLst/>
            <a:gdLst>
              <a:gd name="connsiteX0" fmla="*/ 0 w 404446"/>
              <a:gd name="connsiteY0" fmla="*/ 105508 h 386862"/>
              <a:gd name="connsiteX1" fmla="*/ 70339 w 404446"/>
              <a:gd name="connsiteY1" fmla="*/ 0 h 386862"/>
              <a:gd name="connsiteX2" fmla="*/ 404446 w 404446"/>
              <a:gd name="connsiteY2" fmla="*/ 281354 h 386862"/>
              <a:gd name="connsiteX3" fmla="*/ 316523 w 404446"/>
              <a:gd name="connsiteY3" fmla="*/ 386862 h 386862"/>
              <a:gd name="connsiteX4" fmla="*/ 0 w 404446"/>
              <a:gd name="connsiteY4" fmla="*/ 105508 h 386862"/>
              <a:gd name="connsiteX0" fmla="*/ 0 w 404446"/>
              <a:gd name="connsiteY0" fmla="*/ 105508 h 367812"/>
              <a:gd name="connsiteX1" fmla="*/ 70339 w 404446"/>
              <a:gd name="connsiteY1" fmla="*/ 0 h 367812"/>
              <a:gd name="connsiteX2" fmla="*/ 404446 w 404446"/>
              <a:gd name="connsiteY2" fmla="*/ 281354 h 367812"/>
              <a:gd name="connsiteX3" fmla="*/ 287948 w 404446"/>
              <a:gd name="connsiteY3" fmla="*/ 367812 h 367812"/>
              <a:gd name="connsiteX4" fmla="*/ 0 w 404446"/>
              <a:gd name="connsiteY4" fmla="*/ 105508 h 367812"/>
              <a:gd name="connsiteX0" fmla="*/ 0 w 385396"/>
              <a:gd name="connsiteY0" fmla="*/ 105508 h 367812"/>
              <a:gd name="connsiteX1" fmla="*/ 70339 w 385396"/>
              <a:gd name="connsiteY1" fmla="*/ 0 h 367812"/>
              <a:gd name="connsiteX2" fmla="*/ 385396 w 385396"/>
              <a:gd name="connsiteY2" fmla="*/ 262304 h 367812"/>
              <a:gd name="connsiteX3" fmla="*/ 287948 w 385396"/>
              <a:gd name="connsiteY3" fmla="*/ 367812 h 367812"/>
              <a:gd name="connsiteX4" fmla="*/ 0 w 385396"/>
              <a:gd name="connsiteY4" fmla="*/ 105508 h 367812"/>
              <a:gd name="connsiteX0" fmla="*/ 0 w 385396"/>
              <a:gd name="connsiteY0" fmla="*/ 105508 h 372574"/>
              <a:gd name="connsiteX1" fmla="*/ 70339 w 385396"/>
              <a:gd name="connsiteY1" fmla="*/ 0 h 372574"/>
              <a:gd name="connsiteX2" fmla="*/ 385396 w 385396"/>
              <a:gd name="connsiteY2" fmla="*/ 262304 h 372574"/>
              <a:gd name="connsiteX3" fmla="*/ 292711 w 385396"/>
              <a:gd name="connsiteY3" fmla="*/ 372574 h 372574"/>
              <a:gd name="connsiteX4" fmla="*/ 0 w 385396"/>
              <a:gd name="connsiteY4" fmla="*/ 105508 h 372574"/>
              <a:gd name="connsiteX0" fmla="*/ 0 w 390158"/>
              <a:gd name="connsiteY0" fmla="*/ 105508 h 372574"/>
              <a:gd name="connsiteX1" fmla="*/ 70339 w 390158"/>
              <a:gd name="connsiteY1" fmla="*/ 0 h 372574"/>
              <a:gd name="connsiteX2" fmla="*/ 390158 w 390158"/>
              <a:gd name="connsiteY2" fmla="*/ 257541 h 372574"/>
              <a:gd name="connsiteX3" fmla="*/ 292711 w 390158"/>
              <a:gd name="connsiteY3" fmla="*/ 372574 h 372574"/>
              <a:gd name="connsiteX4" fmla="*/ 0 w 390158"/>
              <a:gd name="connsiteY4" fmla="*/ 105508 h 372574"/>
              <a:gd name="connsiteX0" fmla="*/ 0 w 390158"/>
              <a:gd name="connsiteY0" fmla="*/ 115033 h 372574"/>
              <a:gd name="connsiteX1" fmla="*/ 70339 w 390158"/>
              <a:gd name="connsiteY1" fmla="*/ 0 h 372574"/>
              <a:gd name="connsiteX2" fmla="*/ 390158 w 390158"/>
              <a:gd name="connsiteY2" fmla="*/ 257541 h 372574"/>
              <a:gd name="connsiteX3" fmla="*/ 292711 w 390158"/>
              <a:gd name="connsiteY3" fmla="*/ 372574 h 372574"/>
              <a:gd name="connsiteX4" fmla="*/ 0 w 390158"/>
              <a:gd name="connsiteY4" fmla="*/ 115033 h 372574"/>
              <a:gd name="connsiteX0" fmla="*/ 0 w 390158"/>
              <a:gd name="connsiteY0" fmla="*/ 110270 h 367811"/>
              <a:gd name="connsiteX1" fmla="*/ 75102 w 390158"/>
              <a:gd name="connsiteY1" fmla="*/ 0 h 367811"/>
              <a:gd name="connsiteX2" fmla="*/ 390158 w 390158"/>
              <a:gd name="connsiteY2" fmla="*/ 252778 h 367811"/>
              <a:gd name="connsiteX3" fmla="*/ 292711 w 390158"/>
              <a:gd name="connsiteY3" fmla="*/ 367811 h 367811"/>
              <a:gd name="connsiteX4" fmla="*/ 0 w 390158"/>
              <a:gd name="connsiteY4" fmla="*/ 110270 h 367811"/>
              <a:gd name="connsiteX0" fmla="*/ 0 w 390158"/>
              <a:gd name="connsiteY0" fmla="*/ 115032 h 372573"/>
              <a:gd name="connsiteX1" fmla="*/ 89389 w 390158"/>
              <a:gd name="connsiteY1" fmla="*/ 0 h 372573"/>
              <a:gd name="connsiteX2" fmla="*/ 390158 w 390158"/>
              <a:gd name="connsiteY2" fmla="*/ 257540 h 372573"/>
              <a:gd name="connsiteX3" fmla="*/ 292711 w 390158"/>
              <a:gd name="connsiteY3" fmla="*/ 372573 h 372573"/>
              <a:gd name="connsiteX4" fmla="*/ 0 w 390158"/>
              <a:gd name="connsiteY4" fmla="*/ 115032 h 372573"/>
              <a:gd name="connsiteX0" fmla="*/ 0 w 390158"/>
              <a:gd name="connsiteY0" fmla="*/ 100744 h 358285"/>
              <a:gd name="connsiteX1" fmla="*/ 89389 w 390158"/>
              <a:gd name="connsiteY1" fmla="*/ 0 h 358285"/>
              <a:gd name="connsiteX2" fmla="*/ 390158 w 390158"/>
              <a:gd name="connsiteY2" fmla="*/ 243252 h 358285"/>
              <a:gd name="connsiteX3" fmla="*/ 292711 w 390158"/>
              <a:gd name="connsiteY3" fmla="*/ 358285 h 358285"/>
              <a:gd name="connsiteX4" fmla="*/ 0 w 390158"/>
              <a:gd name="connsiteY4" fmla="*/ 100744 h 358285"/>
              <a:gd name="connsiteX0" fmla="*/ 0 w 390158"/>
              <a:gd name="connsiteY0" fmla="*/ 91219 h 348760"/>
              <a:gd name="connsiteX1" fmla="*/ 84626 w 390158"/>
              <a:gd name="connsiteY1" fmla="*/ 0 h 348760"/>
              <a:gd name="connsiteX2" fmla="*/ 390158 w 390158"/>
              <a:gd name="connsiteY2" fmla="*/ 233727 h 348760"/>
              <a:gd name="connsiteX3" fmla="*/ 292711 w 390158"/>
              <a:gd name="connsiteY3" fmla="*/ 348760 h 348760"/>
              <a:gd name="connsiteX4" fmla="*/ 0 w 390158"/>
              <a:gd name="connsiteY4" fmla="*/ 91219 h 34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58" h="348760">
                <a:moveTo>
                  <a:pt x="0" y="91219"/>
                </a:moveTo>
                <a:lnTo>
                  <a:pt x="84626" y="0"/>
                </a:lnTo>
                <a:lnTo>
                  <a:pt x="390158" y="233727"/>
                </a:lnTo>
                <a:lnTo>
                  <a:pt x="292711" y="348760"/>
                </a:lnTo>
                <a:lnTo>
                  <a:pt x="0" y="91219"/>
                </a:lnTo>
                <a:close/>
              </a:path>
            </a:pathLst>
          </a:custGeom>
          <a:pattFill prst="wdUp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750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7478970"/>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投資以外の経費について</a:t>
            </a:r>
            <a:endParaRPr lang="en-US" altLang="ja-JP" sz="1600" b="1" dirty="0">
              <a:solidFill>
                <a:schemeClr val="accent1">
                  <a:lumMod val="50000"/>
                </a:schemeClr>
              </a:solidFill>
            </a:endParaRPr>
          </a:p>
          <a:p>
            <a:pPr lvl="1">
              <a:lnSpc>
                <a:spcPct val="150000"/>
              </a:lnSpc>
            </a:pPr>
            <a:r>
              <a:rPr lang="ja-JP" altLang="en-US" sz="1600" b="1" u="sng" dirty="0"/>
              <a:t>人件費</a:t>
            </a:r>
            <a:endParaRPr lang="en-US" altLang="ja-JP" sz="1600" u="sng" dirty="0"/>
          </a:p>
          <a:p>
            <a:pPr marL="778200" lvl="1" indent="-285750">
              <a:lnSpc>
                <a:spcPct val="150000"/>
              </a:lnSpc>
              <a:buFont typeface="Wingdings" panose="05000000000000000000" pitchFamily="2" charset="2"/>
              <a:buChar char="Ø"/>
            </a:pPr>
            <a:r>
              <a:rPr lang="ja-JP" altLang="en-US" sz="1600" dirty="0"/>
              <a:t>職員数については、技能労務職員を退職不補充とし、定年退職後の再任用を反映する。</a:t>
            </a:r>
            <a:endParaRPr lang="en-US" altLang="ja-JP" sz="1600" dirty="0"/>
          </a:p>
          <a:p>
            <a:pPr lvl="1">
              <a:lnSpc>
                <a:spcPct val="150000"/>
              </a:lnSpc>
            </a:pPr>
            <a:endParaRPr lang="en-US" altLang="ja-JP" sz="1600" dirty="0"/>
          </a:p>
          <a:p>
            <a:pPr lvl="1">
              <a:lnSpc>
                <a:spcPct val="150000"/>
              </a:lnSpc>
            </a:pPr>
            <a:r>
              <a:rPr lang="ja-JP" altLang="en-US" sz="1600" b="1" u="sng" dirty="0"/>
              <a:t>一般管理費</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smtClean="0"/>
              <a:t>2022</a:t>
            </a:r>
            <a:r>
              <a:rPr lang="ja-JP" altLang="en-US" sz="1600" dirty="0" smtClean="0"/>
              <a:t>（</a:t>
            </a:r>
            <a:r>
              <a:rPr lang="en-US" altLang="ja-JP" sz="1600" dirty="0" smtClean="0"/>
              <a:t>R4</a:t>
            </a:r>
            <a:r>
              <a:rPr lang="ja-JP" altLang="en-US" sz="1600" dirty="0" smtClean="0"/>
              <a:t>）年度予算ベース</a:t>
            </a:r>
            <a:r>
              <a:rPr lang="ja-JP" altLang="en-US" sz="1600" dirty="0"/>
              <a:t>で今後も推移すると見込む。</a:t>
            </a:r>
            <a:endParaRPr lang="en-US" altLang="ja-JP" sz="1600" dirty="0"/>
          </a:p>
          <a:p>
            <a:pPr marL="778200" lvl="1" indent="-285750">
              <a:lnSpc>
                <a:spcPct val="150000"/>
              </a:lnSpc>
              <a:buFont typeface="Wingdings" panose="05000000000000000000" pitchFamily="2" charset="2"/>
              <a:buChar char="Ø"/>
            </a:pPr>
            <a:r>
              <a:rPr lang="ja-JP" altLang="en-US" sz="1600" dirty="0"/>
              <a:t>売却地から発生する建設発生土の受入に伴う費用については、土地売却計画に基づき見込む。</a:t>
            </a:r>
            <a:endParaRPr lang="en-US" altLang="ja-JP" sz="1600" dirty="0"/>
          </a:p>
          <a:p>
            <a:pPr lvl="1">
              <a:lnSpc>
                <a:spcPct val="150000"/>
              </a:lnSpc>
            </a:pPr>
            <a:endParaRPr lang="en-US" altLang="ja-JP" sz="1600" dirty="0"/>
          </a:p>
          <a:p>
            <a:pPr lvl="1">
              <a:lnSpc>
                <a:spcPct val="150000"/>
              </a:lnSpc>
            </a:pPr>
            <a:r>
              <a:rPr lang="ja-JP" altLang="en-US" sz="1600" b="1" u="sng" dirty="0"/>
              <a:t>企業債利息</a:t>
            </a:r>
            <a:endParaRPr lang="en-US" altLang="ja-JP" sz="1600" b="1" u="sng" dirty="0"/>
          </a:p>
          <a:p>
            <a:pPr marL="778200" lvl="1" indent="-285750">
              <a:lnSpc>
                <a:spcPct val="150000"/>
              </a:lnSpc>
              <a:buFont typeface="Wingdings" panose="05000000000000000000" pitchFamily="2" charset="2"/>
              <a:buChar char="Ø"/>
            </a:pPr>
            <a:r>
              <a:rPr lang="ja-JP" altLang="en-US" sz="1600" dirty="0"/>
              <a:t>既発債については、 各企業債の利率に基づき見込む。</a:t>
            </a:r>
            <a:endParaRPr lang="en-US" altLang="ja-JP" sz="1600" dirty="0"/>
          </a:p>
          <a:p>
            <a:pPr marL="778200" lvl="1" indent="-285750">
              <a:lnSpc>
                <a:spcPct val="150000"/>
              </a:lnSpc>
              <a:buFont typeface="Wingdings" panose="05000000000000000000" pitchFamily="2" charset="2"/>
              <a:buChar char="Ø"/>
            </a:pPr>
            <a:r>
              <a:rPr lang="ja-JP" altLang="en-US" sz="1600" dirty="0"/>
              <a:t>新規発行債については、本市財政局公表の「今後の財政収支概算（粗い試算）</a:t>
            </a:r>
            <a:r>
              <a:rPr lang="en-US" altLang="ja-JP" sz="1600" dirty="0"/>
              <a:t>2021</a:t>
            </a:r>
            <a:r>
              <a:rPr lang="ja-JP" altLang="en-US" sz="1600" dirty="0"/>
              <a:t>（令和</a:t>
            </a:r>
            <a:r>
              <a:rPr lang="en-US" altLang="ja-JP" sz="1600" dirty="0"/>
              <a:t>3</a:t>
            </a:r>
            <a:r>
              <a:rPr lang="ja-JP" altLang="en-US" sz="1600" dirty="0"/>
              <a:t>）年</a:t>
            </a:r>
            <a:r>
              <a:rPr lang="en-US" altLang="ja-JP" sz="1600" dirty="0"/>
              <a:t>2</a:t>
            </a:r>
            <a:r>
              <a:rPr lang="ja-JP" altLang="en-US" sz="1600" dirty="0"/>
              <a:t>月版」に基づき見込む。</a:t>
            </a:r>
            <a:endParaRPr lang="en-US" altLang="ja-JP" sz="1600"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r>
              <a:rPr lang="ja-JP" altLang="en-US" sz="1600" b="1" u="sng" dirty="0"/>
              <a:t>企業債</a:t>
            </a:r>
            <a:r>
              <a:rPr lang="ja-JP" altLang="en-US" sz="1600" b="1" u="sng" dirty="0" smtClean="0"/>
              <a:t>償還金</a:t>
            </a:r>
            <a:endParaRPr lang="en-US" altLang="ja-JP" sz="1600" b="1" u="sng" dirty="0"/>
          </a:p>
          <a:p>
            <a:pPr marL="778200" lvl="1" indent="-285750">
              <a:lnSpc>
                <a:spcPct val="150000"/>
              </a:lnSpc>
              <a:buFont typeface="Wingdings" panose="05000000000000000000" pitchFamily="2" charset="2"/>
              <a:buChar char="Ø"/>
            </a:pPr>
            <a:r>
              <a:rPr lang="ja-JP" altLang="en-US" sz="1600" dirty="0" smtClean="0"/>
              <a:t>原則として、</a:t>
            </a:r>
            <a:r>
              <a:rPr lang="en-US" altLang="ja-JP" sz="1600" dirty="0" smtClean="0"/>
              <a:t>10</a:t>
            </a:r>
            <a:r>
              <a:rPr lang="ja-JP" altLang="en-US" sz="1600" dirty="0"/>
              <a:t>年満期一括償還、</a:t>
            </a:r>
            <a:r>
              <a:rPr lang="en-US" altLang="ja-JP" sz="1600" dirty="0"/>
              <a:t>2</a:t>
            </a:r>
            <a:r>
              <a:rPr lang="ja-JP" altLang="en-US" sz="1600" dirty="0"/>
              <a:t>回借換により</a:t>
            </a:r>
            <a:r>
              <a:rPr lang="en-US" altLang="ja-JP" sz="1600" dirty="0"/>
              <a:t>30</a:t>
            </a:r>
            <a:r>
              <a:rPr lang="ja-JP" altLang="en-US" sz="1600" dirty="0"/>
              <a:t>年以内に償還するものとし、借換えについては、公債償還基金への積立ルールに準じるものとして</a:t>
            </a:r>
            <a:r>
              <a:rPr lang="ja-JP" altLang="en-US" sz="1600" dirty="0" smtClean="0"/>
              <a:t>見込む</a:t>
            </a:r>
            <a:r>
              <a:rPr lang="ja-JP" altLang="en-US" sz="1600" dirty="0"/>
              <a:t>ととも</a:t>
            </a:r>
            <a:r>
              <a:rPr lang="ja-JP" altLang="en-US" sz="1600" dirty="0" smtClean="0"/>
              <a:t>に、売却予定地の未処分率に応じ可能な限り全額借換えを行うものとして見込む。</a:t>
            </a:r>
            <a:endParaRPr lang="en-US" altLang="ja-JP" sz="1600"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26</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570051407"/>
              </p:ext>
            </p:extLst>
          </p:nvPr>
        </p:nvGraphicFramePr>
        <p:xfrm>
          <a:off x="523947" y="5094514"/>
          <a:ext cx="10873396" cy="958669"/>
        </p:xfrm>
        <a:graphic>
          <a:graphicData uri="http://schemas.openxmlformats.org/drawingml/2006/table">
            <a:tbl>
              <a:tblPr firstRow="1" bandRow="1">
                <a:tableStyleId>{5C22544A-7EE6-4342-B048-85BDC9FD1C3A}</a:tableStyleId>
              </a:tblPr>
              <a:tblGrid>
                <a:gridCol w="1071137">
                  <a:extLst>
                    <a:ext uri="{9D8B030D-6E8A-4147-A177-3AD203B41FA5}">
                      <a16:colId xmlns:a16="http://schemas.microsoft.com/office/drawing/2014/main" val="20000"/>
                    </a:ext>
                  </a:extLst>
                </a:gridCol>
                <a:gridCol w="1071137">
                  <a:extLst>
                    <a:ext uri="{9D8B030D-6E8A-4147-A177-3AD203B41FA5}">
                      <a16:colId xmlns:a16="http://schemas.microsoft.com/office/drawing/2014/main" val="20001"/>
                    </a:ext>
                  </a:extLst>
                </a:gridCol>
                <a:gridCol w="1071137">
                  <a:extLst>
                    <a:ext uri="{9D8B030D-6E8A-4147-A177-3AD203B41FA5}">
                      <a16:colId xmlns:a16="http://schemas.microsoft.com/office/drawing/2014/main" val="20002"/>
                    </a:ext>
                  </a:extLst>
                </a:gridCol>
                <a:gridCol w="1071137">
                  <a:extLst>
                    <a:ext uri="{9D8B030D-6E8A-4147-A177-3AD203B41FA5}">
                      <a16:colId xmlns:a16="http://schemas.microsoft.com/office/drawing/2014/main" val="20003"/>
                    </a:ext>
                  </a:extLst>
                </a:gridCol>
                <a:gridCol w="1071137">
                  <a:extLst>
                    <a:ext uri="{9D8B030D-6E8A-4147-A177-3AD203B41FA5}">
                      <a16:colId xmlns:a16="http://schemas.microsoft.com/office/drawing/2014/main" val="20004"/>
                    </a:ext>
                  </a:extLst>
                </a:gridCol>
                <a:gridCol w="1071137">
                  <a:extLst>
                    <a:ext uri="{9D8B030D-6E8A-4147-A177-3AD203B41FA5}">
                      <a16:colId xmlns:a16="http://schemas.microsoft.com/office/drawing/2014/main" val="20005"/>
                    </a:ext>
                  </a:extLst>
                </a:gridCol>
                <a:gridCol w="1071137">
                  <a:extLst>
                    <a:ext uri="{9D8B030D-6E8A-4147-A177-3AD203B41FA5}">
                      <a16:colId xmlns:a16="http://schemas.microsoft.com/office/drawing/2014/main" val="20006"/>
                    </a:ext>
                  </a:extLst>
                </a:gridCol>
                <a:gridCol w="1071137">
                  <a:extLst>
                    <a:ext uri="{9D8B030D-6E8A-4147-A177-3AD203B41FA5}">
                      <a16:colId xmlns:a16="http://schemas.microsoft.com/office/drawing/2014/main" val="20007"/>
                    </a:ext>
                  </a:extLst>
                </a:gridCol>
                <a:gridCol w="1071137">
                  <a:extLst>
                    <a:ext uri="{9D8B030D-6E8A-4147-A177-3AD203B41FA5}">
                      <a16:colId xmlns:a16="http://schemas.microsoft.com/office/drawing/2014/main" val="20008"/>
                    </a:ext>
                  </a:extLst>
                </a:gridCol>
                <a:gridCol w="1233163">
                  <a:extLst>
                    <a:ext uri="{9D8B030D-6E8A-4147-A177-3AD203B41FA5}">
                      <a16:colId xmlns:a16="http://schemas.microsoft.com/office/drawing/2014/main" val="20009"/>
                    </a:ext>
                  </a:extLst>
                </a:gridCol>
              </a:tblGrid>
              <a:tr h="587829">
                <a:tc>
                  <a:txBody>
                    <a:bodyPr/>
                    <a:lstStyle/>
                    <a:p>
                      <a:pPr algn="ctr"/>
                      <a:r>
                        <a:rPr kumimoji="1" lang="ja-JP" altLang="en-US" sz="1600" dirty="0"/>
                        <a:t>年度</a:t>
                      </a:r>
                    </a:p>
                  </a:txBody>
                  <a:tcPr anchor="ctr"/>
                </a:tc>
                <a:tc>
                  <a:txBody>
                    <a:bodyPr/>
                    <a:lstStyle/>
                    <a:p>
                      <a:pPr algn="ctr"/>
                      <a:r>
                        <a:rPr kumimoji="1" lang="en-US" altLang="ja-JP" sz="1600" dirty="0"/>
                        <a:t>2021</a:t>
                      </a:r>
                    </a:p>
                    <a:p>
                      <a:pPr algn="ctr"/>
                      <a:r>
                        <a:rPr kumimoji="1" lang="ja-JP" altLang="en-US" sz="1600" dirty="0"/>
                        <a:t>（</a:t>
                      </a:r>
                      <a:r>
                        <a:rPr kumimoji="1" lang="en-US" altLang="ja-JP" sz="1600" dirty="0"/>
                        <a:t>R3</a:t>
                      </a:r>
                      <a:r>
                        <a:rPr kumimoji="1" lang="ja-JP" altLang="en-US" sz="1600" dirty="0"/>
                        <a:t>）</a:t>
                      </a:r>
                    </a:p>
                  </a:txBody>
                  <a:tcPr/>
                </a:tc>
                <a:tc>
                  <a:txBody>
                    <a:bodyPr/>
                    <a:lstStyle/>
                    <a:p>
                      <a:pPr algn="ctr"/>
                      <a:r>
                        <a:rPr kumimoji="1" lang="en-US" altLang="ja-JP" sz="1600" dirty="0"/>
                        <a:t>2022</a:t>
                      </a:r>
                    </a:p>
                    <a:p>
                      <a:pPr algn="ctr"/>
                      <a:r>
                        <a:rPr kumimoji="1" lang="ja-JP" altLang="en-US" sz="1600" dirty="0"/>
                        <a:t>（</a:t>
                      </a:r>
                      <a:r>
                        <a:rPr kumimoji="1" lang="en-US" altLang="ja-JP" sz="1600" dirty="0"/>
                        <a:t>R4</a:t>
                      </a:r>
                      <a:r>
                        <a:rPr kumimoji="1" lang="ja-JP" altLang="en-US" sz="1600" dirty="0"/>
                        <a:t>）</a:t>
                      </a:r>
                      <a:endParaRPr kumimoji="1" lang="en-US" altLang="ja-JP" sz="1600" dirty="0"/>
                    </a:p>
                  </a:txBody>
                  <a:tcPr/>
                </a:tc>
                <a:tc>
                  <a:txBody>
                    <a:bodyPr/>
                    <a:lstStyle/>
                    <a:p>
                      <a:pPr algn="ctr"/>
                      <a:r>
                        <a:rPr kumimoji="1" lang="en-US" altLang="ja-JP" sz="1600" dirty="0"/>
                        <a:t>2023</a:t>
                      </a:r>
                    </a:p>
                    <a:p>
                      <a:pPr algn="ctr"/>
                      <a:r>
                        <a:rPr kumimoji="1" lang="ja-JP" altLang="en-US" sz="1600" dirty="0"/>
                        <a:t>（</a:t>
                      </a:r>
                      <a:r>
                        <a:rPr kumimoji="1" lang="en-US" altLang="ja-JP" sz="1600" dirty="0"/>
                        <a:t>R5</a:t>
                      </a:r>
                      <a:r>
                        <a:rPr kumimoji="1" lang="ja-JP" altLang="en-US" sz="1600" dirty="0"/>
                        <a:t>）</a:t>
                      </a:r>
                      <a:endParaRPr kumimoji="1" lang="en-US" altLang="ja-JP" sz="1600" dirty="0"/>
                    </a:p>
                  </a:txBody>
                  <a:tcPr/>
                </a:tc>
                <a:tc>
                  <a:txBody>
                    <a:bodyPr/>
                    <a:lstStyle/>
                    <a:p>
                      <a:pPr algn="ctr"/>
                      <a:r>
                        <a:rPr kumimoji="1" lang="en-US" altLang="ja-JP" sz="1600" dirty="0"/>
                        <a:t>2024</a:t>
                      </a:r>
                    </a:p>
                    <a:p>
                      <a:pPr algn="ctr"/>
                      <a:r>
                        <a:rPr kumimoji="1" lang="ja-JP" altLang="en-US" sz="1600" dirty="0"/>
                        <a:t>（</a:t>
                      </a:r>
                      <a:r>
                        <a:rPr kumimoji="1" lang="en-US" altLang="ja-JP" sz="1600" dirty="0"/>
                        <a:t>R6</a:t>
                      </a:r>
                      <a:r>
                        <a:rPr kumimoji="1" lang="ja-JP" altLang="en-US" sz="1600" dirty="0"/>
                        <a:t>）</a:t>
                      </a:r>
                      <a:endParaRPr kumimoji="1" lang="en-US" altLang="ja-JP" sz="1600" dirty="0"/>
                    </a:p>
                  </a:txBody>
                  <a:tcPr/>
                </a:tc>
                <a:tc>
                  <a:txBody>
                    <a:bodyPr/>
                    <a:lstStyle/>
                    <a:p>
                      <a:pPr algn="ctr"/>
                      <a:r>
                        <a:rPr kumimoji="1" lang="en-US" altLang="ja-JP" sz="1600" dirty="0"/>
                        <a:t>2025</a:t>
                      </a:r>
                    </a:p>
                    <a:p>
                      <a:pPr algn="ctr"/>
                      <a:r>
                        <a:rPr kumimoji="1" lang="ja-JP" altLang="en-US" sz="1600" dirty="0"/>
                        <a:t>（</a:t>
                      </a:r>
                      <a:r>
                        <a:rPr kumimoji="1" lang="en-US" altLang="ja-JP" sz="1600" dirty="0"/>
                        <a:t>R7</a:t>
                      </a:r>
                      <a:r>
                        <a:rPr kumimoji="1" lang="ja-JP" altLang="en-US" sz="1600" dirty="0"/>
                        <a:t>）</a:t>
                      </a:r>
                      <a:endParaRPr kumimoji="1" lang="en-US" altLang="ja-JP" sz="1600" dirty="0"/>
                    </a:p>
                  </a:txBody>
                  <a:tcPr/>
                </a:tc>
                <a:tc>
                  <a:txBody>
                    <a:bodyPr/>
                    <a:lstStyle/>
                    <a:p>
                      <a:pPr algn="ctr"/>
                      <a:r>
                        <a:rPr kumimoji="1" lang="en-US" altLang="ja-JP" sz="1600" dirty="0"/>
                        <a:t>2026</a:t>
                      </a:r>
                    </a:p>
                    <a:p>
                      <a:pPr algn="ctr"/>
                      <a:r>
                        <a:rPr kumimoji="1" lang="ja-JP" altLang="en-US" sz="1600" dirty="0"/>
                        <a:t>（</a:t>
                      </a:r>
                      <a:r>
                        <a:rPr kumimoji="1" lang="en-US" altLang="ja-JP" sz="1600" dirty="0"/>
                        <a:t>R8</a:t>
                      </a:r>
                      <a:r>
                        <a:rPr kumimoji="1" lang="ja-JP" altLang="en-US" sz="1600" dirty="0"/>
                        <a:t>）</a:t>
                      </a:r>
                      <a:endParaRPr kumimoji="1" lang="en-US" altLang="ja-JP" sz="1600" dirty="0"/>
                    </a:p>
                  </a:txBody>
                  <a:tcPr/>
                </a:tc>
                <a:tc>
                  <a:txBody>
                    <a:bodyPr/>
                    <a:lstStyle/>
                    <a:p>
                      <a:pPr algn="ctr"/>
                      <a:r>
                        <a:rPr kumimoji="1" lang="en-US" altLang="ja-JP" sz="1600" dirty="0"/>
                        <a:t>2027</a:t>
                      </a:r>
                    </a:p>
                    <a:p>
                      <a:pPr algn="ctr"/>
                      <a:r>
                        <a:rPr kumimoji="1" lang="ja-JP" altLang="en-US" sz="1600" dirty="0"/>
                        <a:t>（</a:t>
                      </a:r>
                      <a:r>
                        <a:rPr kumimoji="1" lang="en-US" altLang="ja-JP" sz="1600" dirty="0"/>
                        <a:t>R9</a:t>
                      </a:r>
                      <a:r>
                        <a:rPr kumimoji="1" lang="ja-JP" altLang="en-US" sz="1600" dirty="0"/>
                        <a:t>）</a:t>
                      </a:r>
                      <a:endParaRPr kumimoji="1" lang="en-US" altLang="ja-JP" sz="1600" dirty="0"/>
                    </a:p>
                  </a:txBody>
                  <a:tcPr/>
                </a:tc>
                <a:tc>
                  <a:txBody>
                    <a:bodyPr/>
                    <a:lstStyle/>
                    <a:p>
                      <a:pPr algn="ctr"/>
                      <a:r>
                        <a:rPr kumimoji="1" lang="en-US" altLang="ja-JP" sz="1600" dirty="0"/>
                        <a:t>2028</a:t>
                      </a:r>
                    </a:p>
                    <a:p>
                      <a:pPr algn="ctr"/>
                      <a:r>
                        <a:rPr kumimoji="1" lang="ja-JP" altLang="en-US" sz="1600" dirty="0"/>
                        <a:t>（</a:t>
                      </a:r>
                      <a:r>
                        <a:rPr kumimoji="1" lang="en-US" altLang="ja-JP" sz="1600" dirty="0"/>
                        <a:t>R10</a:t>
                      </a:r>
                      <a:r>
                        <a:rPr kumimoji="1" lang="ja-JP" altLang="en-US" sz="1600" dirty="0"/>
                        <a:t>）</a:t>
                      </a:r>
                      <a:endParaRPr kumimoji="1" lang="en-US" altLang="ja-JP" sz="1600" dirty="0"/>
                    </a:p>
                  </a:txBody>
                  <a:tcPr/>
                </a:tc>
                <a:tc>
                  <a:txBody>
                    <a:bodyPr/>
                    <a:lstStyle/>
                    <a:p>
                      <a:pPr algn="ctr"/>
                      <a:r>
                        <a:rPr kumimoji="1" lang="en-US" altLang="ja-JP" sz="1600" dirty="0"/>
                        <a:t>2029</a:t>
                      </a:r>
                      <a:r>
                        <a:rPr kumimoji="1" lang="ja-JP" altLang="en-US" sz="1600" dirty="0"/>
                        <a:t>～</a:t>
                      </a:r>
                      <a:endParaRPr kumimoji="1" lang="en-US" altLang="ja-JP" sz="1600" dirty="0"/>
                    </a:p>
                    <a:p>
                      <a:pPr algn="ctr"/>
                      <a:r>
                        <a:rPr kumimoji="1" lang="ja-JP" altLang="en-US" sz="1600" dirty="0"/>
                        <a:t>（</a:t>
                      </a:r>
                      <a:r>
                        <a:rPr kumimoji="1" lang="en-US" altLang="ja-JP" sz="1600" dirty="0"/>
                        <a:t>R11</a:t>
                      </a:r>
                      <a:r>
                        <a:rPr kumimoji="1" lang="ja-JP" altLang="en-US" sz="1600" dirty="0"/>
                        <a:t>～）</a:t>
                      </a:r>
                      <a:endParaRPr kumimoji="1" lang="en-US" altLang="ja-JP" sz="1600" dirty="0"/>
                    </a:p>
                  </a:txBody>
                  <a:tcPr/>
                </a:tc>
                <a:extLst>
                  <a:ext uri="{0D108BD9-81ED-4DB2-BD59-A6C34878D82A}">
                    <a16:rowId xmlns:a16="http://schemas.microsoft.com/office/drawing/2014/main" val="10000"/>
                  </a:ext>
                </a:extLst>
              </a:tr>
              <a:tr h="370840">
                <a:tc>
                  <a:txBody>
                    <a:bodyPr/>
                    <a:lstStyle/>
                    <a:p>
                      <a:pPr algn="ctr"/>
                      <a:r>
                        <a:rPr kumimoji="1" lang="ja-JP" altLang="en-US" sz="1600" dirty="0"/>
                        <a:t>算定金利</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1.4</a:t>
                      </a:r>
                      <a:r>
                        <a:rPr kumimoji="1" lang="ja-JP" altLang="en-US" sz="1600" dirty="0"/>
                        <a:t>％</a:t>
                      </a:r>
                    </a:p>
                  </a:txBody>
                  <a:tcPr/>
                </a:tc>
                <a:tc>
                  <a:txBody>
                    <a:bodyPr/>
                    <a:lstStyle/>
                    <a:p>
                      <a:pPr algn="ctr"/>
                      <a:r>
                        <a:rPr kumimoji="1" lang="en-US" altLang="ja-JP" sz="1600" dirty="0"/>
                        <a:t>1.5</a:t>
                      </a:r>
                      <a:r>
                        <a:rPr kumimoji="1" lang="ja-JP" altLang="en-US" sz="1600" dirty="0"/>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803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49570"/>
            <a:ext cx="8621486" cy="338554"/>
          </a:xfrm>
          <a:prstGeom prst="rect">
            <a:avLst/>
          </a:prstGeom>
          <a:noFill/>
        </p:spPr>
        <p:txBody>
          <a:bodyPr wrap="square" rtlCol="0">
            <a:spAutoFit/>
          </a:bodyPr>
          <a:lstStyle/>
          <a:p>
            <a:r>
              <a:rPr lang="ja-JP" altLang="en-US" sz="1600" b="1" dirty="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98664" y="969261"/>
            <a:ext cx="12239625" cy="338554"/>
          </a:xfrm>
          <a:prstGeom prst="rect">
            <a:avLst/>
          </a:prstGeom>
          <a:noFill/>
        </p:spPr>
        <p:txBody>
          <a:bodyPr wrap="square" rtlCol="0">
            <a:spAutoFit/>
          </a:bodyPr>
          <a:lstStyle/>
          <a:p>
            <a:r>
              <a:rPr lang="ja-JP" altLang="en-US" sz="1600" b="1" dirty="0">
                <a:solidFill>
                  <a:schemeClr val="accent1">
                    <a:lumMod val="50000"/>
                  </a:schemeClr>
                </a:solidFill>
              </a:rPr>
              <a:t>①　今後の投資についての考え方・検討状況</a:t>
            </a:r>
          </a:p>
        </p:txBody>
      </p:sp>
      <p:sp>
        <p:nvSpPr>
          <p:cNvPr id="6" name="テキスト ボックス 5"/>
          <p:cNvSpPr txBox="1"/>
          <p:nvPr/>
        </p:nvSpPr>
        <p:spPr>
          <a:xfrm>
            <a:off x="465364" y="1658229"/>
            <a:ext cx="11261169" cy="6017032"/>
          </a:xfrm>
          <a:prstGeom prst="rect">
            <a:avLst/>
          </a:prstGeom>
          <a:noFill/>
        </p:spPr>
        <p:txBody>
          <a:bodyPr wrap="square" rtlCol="0">
            <a:spAutoFit/>
          </a:bodyPr>
          <a:lstStyle/>
          <a:p>
            <a:pPr>
              <a:lnSpc>
                <a:spcPct val="150000"/>
              </a:lnSpc>
              <a:spcBef>
                <a:spcPts val="300"/>
              </a:spcBef>
            </a:pPr>
            <a:r>
              <a:rPr lang="ja-JP" altLang="en-US" sz="1600" b="1" dirty="0"/>
              <a:t>○既存の造成計画の見直しに関する事項</a:t>
            </a:r>
            <a:endParaRPr lang="en-US" altLang="ja-JP" sz="1600" b="1" dirty="0"/>
          </a:p>
          <a:p>
            <a:pPr marL="285750" indent="-285750">
              <a:lnSpc>
                <a:spcPct val="150000"/>
              </a:lnSpc>
              <a:spcBef>
                <a:spcPts val="300"/>
              </a:spcBef>
              <a:buFont typeface="Wingdings" panose="05000000000000000000" pitchFamily="2" charset="2"/>
              <a:buChar char="Ø"/>
            </a:pPr>
            <a:r>
              <a:rPr lang="ja-JP" altLang="en-US" sz="1600" dirty="0"/>
              <a:t>夢洲地区</a:t>
            </a:r>
            <a:endParaRPr lang="en-US" altLang="ja-JP" sz="1600" dirty="0"/>
          </a:p>
          <a:p>
            <a:pPr marL="465750" indent="-285750">
              <a:lnSpc>
                <a:spcPct val="150000"/>
              </a:lnSpc>
              <a:spcBef>
                <a:spcPts val="300"/>
              </a:spcBef>
              <a:buFont typeface="Arial" panose="020B0604020202020204" pitchFamily="34" charset="0"/>
              <a:buChar char="•"/>
            </a:pPr>
            <a:r>
              <a:rPr lang="en-US" altLang="ja-JP" sz="1600" dirty="0" smtClean="0"/>
              <a:t>2</a:t>
            </a:r>
            <a:r>
              <a:rPr lang="ja-JP" altLang="en-US" sz="1600" dirty="0" err="1"/>
              <a:t>期</a:t>
            </a:r>
            <a:r>
              <a:rPr lang="en-US" altLang="ja-JP" sz="1600" dirty="0" smtClean="0"/>
              <a:t>3</a:t>
            </a:r>
            <a:r>
              <a:rPr lang="ja-JP" altLang="en-US" sz="1600" dirty="0" smtClean="0"/>
              <a:t>期開発用地に</a:t>
            </a:r>
            <a:r>
              <a:rPr lang="ja-JP" altLang="en-US" sz="1600" dirty="0"/>
              <a:t>ついては、万博開催後の開発となることから、具体的な土地利用や基盤整備等の内容が具体化した段階で、必要に応じて見直しを行う。</a:t>
            </a:r>
          </a:p>
          <a:p>
            <a:pPr>
              <a:lnSpc>
                <a:spcPct val="150000"/>
              </a:lnSpc>
              <a:spcBef>
                <a:spcPts val="300"/>
              </a:spcBef>
            </a:pPr>
            <a:endParaRPr lang="en-US" altLang="ja-JP" sz="1600" b="1" dirty="0"/>
          </a:p>
          <a:p>
            <a:pPr>
              <a:lnSpc>
                <a:spcPct val="150000"/>
              </a:lnSpc>
              <a:spcBef>
                <a:spcPts val="300"/>
              </a:spcBef>
            </a:pPr>
            <a:r>
              <a:rPr lang="ja-JP" altLang="en-US" sz="1600" b="1" dirty="0"/>
              <a:t>○新規造成計画に関する事項</a:t>
            </a:r>
          </a:p>
          <a:p>
            <a:pPr marL="285750" indent="-285750">
              <a:lnSpc>
                <a:spcPct val="150000"/>
              </a:lnSpc>
              <a:spcBef>
                <a:spcPts val="300"/>
              </a:spcBef>
              <a:buFont typeface="Wingdings" panose="05000000000000000000" pitchFamily="2" charset="2"/>
              <a:buChar char="Ø"/>
            </a:pPr>
            <a:r>
              <a:rPr lang="ja-JP" altLang="en-US" sz="1600" dirty="0"/>
              <a:t>咲洲東地区・新島地区・築港地区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国（直轄事業）による整備を除き現在事業休止中であるが、建設発生土の処分場所としての需要も見極めつつ、採算性確保のための新たな事業スキーム等の検討を行う。</a:t>
            </a:r>
            <a:endParaRPr lang="en-US" altLang="ja-JP" sz="1600" dirty="0"/>
          </a:p>
          <a:p>
            <a:pPr marL="465750" indent="-285750">
              <a:lnSpc>
                <a:spcPct val="150000"/>
              </a:lnSpc>
              <a:spcBef>
                <a:spcPts val="300"/>
              </a:spcBef>
              <a:buFont typeface="Arial" panose="020B0604020202020204" pitchFamily="34" charset="0"/>
              <a:buChar char="•"/>
            </a:pPr>
            <a:endParaRPr lang="en-US" altLang="ja-JP" sz="1600" dirty="0"/>
          </a:p>
          <a:p>
            <a:pPr>
              <a:lnSpc>
                <a:spcPct val="150000"/>
              </a:lnSpc>
              <a:spcBef>
                <a:spcPts val="300"/>
              </a:spcBef>
            </a:pPr>
            <a:r>
              <a:rPr lang="ja-JP" altLang="en-US" sz="1600" b="1" dirty="0"/>
              <a:t>○集客施設の更新に関する事項</a:t>
            </a:r>
          </a:p>
          <a:p>
            <a:pPr marL="285750" indent="-285750">
              <a:lnSpc>
                <a:spcPct val="150000"/>
              </a:lnSpc>
              <a:spcBef>
                <a:spcPts val="300"/>
              </a:spcBef>
              <a:buFont typeface="Wingdings" panose="05000000000000000000" pitchFamily="2" charset="2"/>
              <a:buChar char="Ø"/>
            </a:pPr>
            <a:r>
              <a:rPr lang="ja-JP" altLang="en-US" sz="1600" dirty="0"/>
              <a:t>舞洲体育館</a:t>
            </a:r>
            <a:endParaRPr lang="en-US" altLang="ja-JP" sz="1600" dirty="0"/>
          </a:p>
          <a:p>
            <a:pPr marL="285750" indent="-285750">
              <a:lnSpc>
                <a:spcPct val="150000"/>
              </a:lnSpc>
              <a:spcBef>
                <a:spcPts val="300"/>
              </a:spcBef>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）年度まで定期建物賃貸借契約を締結しており、</a:t>
            </a:r>
            <a:r>
              <a:rPr lang="en-US" altLang="ja-JP" sz="1600" dirty="0"/>
              <a:t>2025</a:t>
            </a:r>
            <a:r>
              <a:rPr lang="ja-JP" altLang="en-US" sz="1600" dirty="0"/>
              <a:t>（</a:t>
            </a:r>
            <a:r>
              <a:rPr lang="en-US" altLang="ja-JP" sz="1600" dirty="0"/>
              <a:t>R7</a:t>
            </a:r>
            <a:r>
              <a:rPr lang="ja-JP" altLang="en-US" sz="1600" dirty="0"/>
              <a:t>）年度以降も同様に建物を活用する場合に必要な更新費用等を計上している。 </a:t>
            </a:r>
            <a:r>
              <a:rPr lang="en-US" altLang="ja-JP" sz="1600" dirty="0"/>
              <a:t>2025</a:t>
            </a:r>
            <a:r>
              <a:rPr lang="ja-JP" altLang="en-US" sz="1600" dirty="0"/>
              <a:t>（</a:t>
            </a:r>
            <a:r>
              <a:rPr lang="en-US" altLang="ja-JP" sz="1600" dirty="0"/>
              <a:t>R7</a:t>
            </a:r>
            <a:r>
              <a:rPr lang="ja-JP" altLang="en-US" sz="1600" dirty="0"/>
              <a:t>）年度以降の舞洲体育館の活用については、需要を見極めつつ活用方針を策定する。</a:t>
            </a:r>
          </a:p>
        </p:txBody>
      </p:sp>
      <p:sp>
        <p:nvSpPr>
          <p:cNvPr id="8"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27</a:t>
            </a:fld>
            <a:endParaRPr kumimoji="1" lang="ja-JP" altLang="en-US" dirty="0"/>
          </a:p>
        </p:txBody>
      </p:sp>
    </p:spTree>
    <p:extLst>
      <p:ext uri="{BB962C8B-B14F-4D97-AF65-F5344CB8AC3E}">
        <p14:creationId xmlns:p14="http://schemas.microsoft.com/office/powerpoint/2010/main" val="1315907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35439" y="481351"/>
            <a:ext cx="11560629" cy="4616648"/>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土地処分の見通しに関する事項</a:t>
            </a:r>
          </a:p>
          <a:p>
            <a:pPr marL="285750" indent="-285750">
              <a:lnSpc>
                <a:spcPct val="150000"/>
              </a:lnSpc>
              <a:spcBef>
                <a:spcPts val="300"/>
              </a:spcBef>
              <a:buFont typeface="Wingdings" panose="05000000000000000000" pitchFamily="2" charset="2"/>
              <a:buChar char="Ø"/>
            </a:pPr>
            <a:r>
              <a:rPr lang="ja-JP" altLang="en-US" sz="1600" dirty="0"/>
              <a:t>収入の確保を図るため、経済情勢や企業ニーズに対応した売却促進策の実施</a:t>
            </a:r>
          </a:p>
          <a:p>
            <a:pPr marL="434250">
              <a:lnSpc>
                <a:spcPct val="150000"/>
              </a:lnSpc>
              <a:spcBef>
                <a:spcPts val="300"/>
              </a:spcBef>
            </a:pPr>
            <a:r>
              <a:rPr lang="ja-JP" altLang="en-US" sz="1600" dirty="0"/>
              <a:t>積極的な誘致活動の展開（個別誘致活動、ＰＲ・プロモーション活動）</a:t>
            </a:r>
            <a:endParaRPr lang="en-US" altLang="ja-JP" sz="1600" dirty="0"/>
          </a:p>
          <a:p>
            <a:pPr marL="720000" indent="-285750">
              <a:lnSpc>
                <a:spcPct val="150000"/>
              </a:lnSpc>
              <a:spcBef>
                <a:spcPts val="300"/>
              </a:spcBef>
              <a:buFont typeface="Wingdings" panose="05000000000000000000" pitchFamily="2" charset="2"/>
              <a:buChar char="ü"/>
            </a:pPr>
            <a:r>
              <a:rPr lang="ja-JP" altLang="en-US" sz="1200" dirty="0"/>
              <a:t>積極的な個別誘致活動を実施するとともに、セミナーや現地案内を実施</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臨海部のイメージアップに向けたプロモーション活動</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様々な機会を捉えた埋立地のＰＲ活動を実施</a:t>
            </a:r>
          </a:p>
          <a:p>
            <a:pPr>
              <a:lnSpc>
                <a:spcPct val="150000"/>
              </a:lnSpc>
              <a:spcBef>
                <a:spcPts val="300"/>
              </a:spcBef>
            </a:pPr>
            <a:r>
              <a:rPr lang="ja-JP" altLang="en-US" sz="1600" dirty="0"/>
              <a:t>　　事前登録制度の活用</a:t>
            </a:r>
          </a:p>
          <a:p>
            <a:pPr marL="720000" indent="-284400">
              <a:lnSpc>
                <a:spcPct val="150000"/>
              </a:lnSpc>
              <a:spcBef>
                <a:spcPts val="300"/>
              </a:spcBef>
              <a:buFont typeface="Wingdings" panose="05000000000000000000" pitchFamily="2" charset="2"/>
              <a:buChar char="ü"/>
            </a:pPr>
            <a:r>
              <a:rPr lang="ja-JP" altLang="en-US" sz="1200" dirty="0"/>
              <a:t>企業ニーズに対応した、魅力的な商品（土地）の提供</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分譲希望企業内の意思決定期間の確保</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随時、事前登録申込を受付</a:t>
            </a:r>
          </a:p>
          <a:p>
            <a:pPr>
              <a:lnSpc>
                <a:spcPct val="150000"/>
              </a:lnSpc>
              <a:spcBef>
                <a:spcPts val="300"/>
              </a:spcBef>
            </a:pPr>
            <a:r>
              <a:rPr lang="ja-JP" altLang="en-US" sz="1600" dirty="0"/>
              <a:t>　　企業ニーズへの柔軟な対応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地区の特性などを踏まえた事業用定期借地制度等や事前確認制度など、複数区画の一括売却を可能とする制度の活用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a:t>
            </a:r>
            <a:r>
              <a:rPr lang="ja-JP" altLang="en-US" sz="1200" dirty="0" smtClean="0"/>
              <a:t>反映</a:t>
            </a:r>
            <a:endParaRPr lang="en-US" altLang="ja-JP" sz="1200" dirty="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　今後の財源についての考え方・検討状況</a:t>
            </a:r>
          </a:p>
        </p:txBody>
      </p:sp>
      <p:sp>
        <p:nvSpPr>
          <p:cNvPr id="9" name="テキスト ボックス 8"/>
          <p:cNvSpPr txBox="1"/>
          <p:nvPr/>
        </p:nvSpPr>
        <p:spPr>
          <a:xfrm>
            <a:off x="195942" y="6317565"/>
            <a:ext cx="11903529" cy="954107"/>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③　民間活力の活用に関する事項（</a:t>
            </a:r>
            <a:r>
              <a:rPr lang="en-US" altLang="ja-JP" sz="1600" b="1" dirty="0">
                <a:solidFill>
                  <a:schemeClr val="accent1">
                    <a:lumMod val="50000"/>
                  </a:schemeClr>
                </a:solidFill>
              </a:rPr>
              <a:t>PPP</a:t>
            </a:r>
            <a:r>
              <a:rPr lang="ja-JP" altLang="en-US" sz="1600" b="1" dirty="0">
                <a:solidFill>
                  <a:schemeClr val="accent1">
                    <a:lumMod val="50000"/>
                  </a:schemeClr>
                </a:solidFill>
              </a:rPr>
              <a:t>・</a:t>
            </a:r>
            <a:r>
              <a:rPr lang="en-US" altLang="ja-JP" sz="1600" b="1" dirty="0">
                <a:solidFill>
                  <a:schemeClr val="accent1">
                    <a:lumMod val="50000"/>
                  </a:schemeClr>
                </a:solidFill>
              </a:rPr>
              <a:t>PFI</a:t>
            </a:r>
            <a:r>
              <a:rPr lang="ja-JP" altLang="en-US" sz="1600" b="1" dirty="0">
                <a:solidFill>
                  <a:schemeClr val="accent1">
                    <a:lumMod val="50000"/>
                  </a:schemeClr>
                </a:solidFill>
              </a:rPr>
              <a:t>など）</a:t>
            </a:r>
          </a:p>
          <a:p>
            <a:pPr lvl="1"/>
            <a:r>
              <a:rPr lang="ja-JP" altLang="en-US" sz="1600" dirty="0"/>
              <a:t>大阪港埋立事業所管施設の民営化の取り組みは、</a:t>
            </a:r>
            <a:r>
              <a:rPr lang="en-US" altLang="ja-JP" sz="1600" dirty="0"/>
              <a:t>3</a:t>
            </a:r>
            <a:r>
              <a:rPr lang="ja-JP" altLang="en-US" sz="1600" dirty="0"/>
              <a:t>ページ「民間活用の状況」のとおり。</a:t>
            </a:r>
          </a:p>
          <a:p>
            <a:pPr lvl="1"/>
            <a:r>
              <a:rPr lang="ja-JP" altLang="en-US" sz="1600" dirty="0"/>
              <a:t>残る「もとなにわの海の時空館」についても、建物売却により民間活力の導入による施設の利活用を図る。</a:t>
            </a:r>
          </a:p>
        </p:txBody>
      </p:sp>
      <p:sp>
        <p:nvSpPr>
          <p:cNvPr id="2" name="スライド番号プレースホルダー 1"/>
          <p:cNvSpPr>
            <a:spLocks noGrp="1"/>
          </p:cNvSpPr>
          <p:nvPr>
            <p:ph type="sldNum" sz="quarter" idx="12"/>
          </p:nvPr>
        </p:nvSpPr>
        <p:spPr>
          <a:xfrm>
            <a:off x="11571806" y="8245015"/>
            <a:ext cx="686187" cy="460041"/>
          </a:xfrm>
        </p:spPr>
        <p:txBody>
          <a:bodyPr/>
          <a:lstStyle/>
          <a:p>
            <a:fld id="{9855AF58-FB1E-4A03-A555-249AA4299BCB}" type="slidenum">
              <a:rPr kumimoji="1" lang="ja-JP" altLang="en-US" smtClean="0"/>
              <a:t>28</a:t>
            </a:fld>
            <a:endParaRPr kumimoji="1" lang="ja-JP" altLang="en-US" dirty="0"/>
          </a:p>
        </p:txBody>
      </p:sp>
      <p:sp>
        <p:nvSpPr>
          <p:cNvPr id="7" name="テキスト ボックス 6"/>
          <p:cNvSpPr txBox="1"/>
          <p:nvPr/>
        </p:nvSpPr>
        <p:spPr>
          <a:xfrm>
            <a:off x="535438" y="5201873"/>
            <a:ext cx="11560629" cy="86946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a:t>
            </a:r>
            <a:r>
              <a:rPr lang="ja-JP" altLang="en-US" sz="1600" b="1" dirty="0">
                <a:solidFill>
                  <a:schemeClr val="accent1">
                    <a:lumMod val="50000"/>
                  </a:schemeClr>
                </a:solidFill>
              </a:rPr>
              <a:t>　賃貸方式による造成地活用に関する事項</a:t>
            </a:r>
          </a:p>
          <a:p>
            <a:pPr marL="285750" indent="-285750">
              <a:lnSpc>
                <a:spcPct val="150000"/>
              </a:lnSpc>
              <a:spcBef>
                <a:spcPts val="300"/>
              </a:spcBef>
              <a:buFont typeface="Wingdings" panose="05000000000000000000" pitchFamily="2" charset="2"/>
              <a:buChar char="Ø"/>
            </a:pPr>
            <a:r>
              <a:rPr lang="ja-JP" altLang="en-US" sz="1600" dirty="0"/>
              <a:t>土地の特性や事業者ニーズに応じ、賃貸方式による土地活用を促進する。</a:t>
            </a:r>
            <a:endParaRPr lang="en-US" altLang="ja-JP" sz="1600" dirty="0"/>
          </a:p>
        </p:txBody>
      </p:sp>
    </p:spTree>
    <p:extLst>
      <p:ext uri="{BB962C8B-B14F-4D97-AF65-F5344CB8AC3E}">
        <p14:creationId xmlns:p14="http://schemas.microsoft.com/office/powerpoint/2010/main" val="1548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524315"/>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地方公営企業法の適用（全部適用・一部適用）非適の区分</a:t>
            </a:r>
            <a:endParaRPr lang="en-US" altLang="ja-JP" sz="1600" b="1" dirty="0">
              <a:solidFill>
                <a:schemeClr val="accent1">
                  <a:lumMod val="50000"/>
                </a:schemeClr>
              </a:solidFill>
            </a:endParaRPr>
          </a:p>
          <a:p>
            <a:pPr lvl="1"/>
            <a:r>
              <a:rPr lang="ja-JP" altLang="en-US" sz="1600" dirty="0"/>
              <a:t>財務規定のみ適用</a:t>
            </a:r>
            <a:r>
              <a:rPr lang="ja-JP" altLang="en-US" sz="1600" dirty="0">
                <a:latin typeface="メイリオ 本文"/>
              </a:rPr>
              <a:t>（</a:t>
            </a:r>
            <a:r>
              <a:rPr lang="en-US" altLang="ja-JP" sz="1600" dirty="0">
                <a:latin typeface="メイリオ 本文"/>
              </a:rPr>
              <a:t>1964</a:t>
            </a:r>
            <a:r>
              <a:rPr lang="ja-JP" altLang="en-US" sz="1600" dirty="0">
                <a:latin typeface="メイリオ 本文"/>
              </a:rPr>
              <a:t>（</a:t>
            </a:r>
            <a:r>
              <a:rPr lang="en-US" altLang="ja-JP" sz="1600" dirty="0">
                <a:latin typeface="メイリオ 本文"/>
              </a:rPr>
              <a:t>S39</a:t>
            </a:r>
            <a:r>
              <a:rPr lang="ja-JP" altLang="en-US" sz="1600" dirty="0">
                <a:latin typeface="メイリオ 本文"/>
              </a:rPr>
              <a:t>）年</a:t>
            </a:r>
            <a:r>
              <a:rPr lang="en-US" altLang="ja-JP" sz="1600" dirty="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事業開始年度</a:t>
            </a:r>
            <a:endParaRPr lang="en-US" altLang="ja-JP" sz="1600" b="1" dirty="0">
              <a:solidFill>
                <a:schemeClr val="accent1">
                  <a:lumMod val="50000"/>
                </a:schemeClr>
              </a:solidFill>
            </a:endParaRPr>
          </a:p>
          <a:p>
            <a:pPr lvl="1"/>
            <a:r>
              <a:rPr lang="en-US" altLang="ja-JP" sz="1600" dirty="0">
                <a:latin typeface="メイリオ 本文"/>
              </a:rPr>
              <a:t>1958</a:t>
            </a:r>
            <a:r>
              <a:rPr lang="ja-JP" altLang="en-US" sz="1600" dirty="0">
                <a:latin typeface="メイリオ 本文"/>
              </a:rPr>
              <a:t>（</a:t>
            </a:r>
            <a:r>
              <a:rPr lang="en-US" altLang="ja-JP" sz="1600" dirty="0">
                <a:latin typeface="メイリオ 本文"/>
              </a:rPr>
              <a:t>S33</a:t>
            </a:r>
            <a:r>
              <a:rPr lang="ja-JP" altLang="en-US" sz="1600" dirty="0">
                <a:latin typeface="メイリオ 本文"/>
              </a:rPr>
              <a:t>）年</a:t>
            </a:r>
            <a:r>
              <a:rPr lang="en-US" altLang="ja-JP" sz="1600" dirty="0">
                <a:latin typeface="メイリオ 本文"/>
              </a:rPr>
              <a:t>7</a:t>
            </a:r>
            <a:r>
              <a:rPr lang="ja-JP" altLang="en-US" sz="1600" dirty="0">
                <a:latin typeface="メイリオ 本文"/>
              </a:rPr>
              <a:t>月</a:t>
            </a:r>
            <a:r>
              <a:rPr lang="en-US" altLang="ja-JP" sz="1600" dirty="0">
                <a:latin typeface="メイリオ 本文"/>
              </a:rPr>
              <a:t>15</a:t>
            </a:r>
            <a:r>
              <a:rPr lang="ja-JP" altLang="en-US" sz="1600" dirty="0">
                <a:latin typeface="メイリオ 本文"/>
              </a:rPr>
              <a:t>日</a:t>
            </a:r>
            <a:endParaRPr lang="en-US" altLang="ja-JP" sz="1600" dirty="0">
              <a:latin typeface="メイリオ 本文"/>
            </a:endParaRPr>
          </a:p>
          <a:p>
            <a:pPr lvl="1"/>
            <a:endParaRPr lang="en-US" altLang="ja-JP" sz="1600" dirty="0">
              <a:latin typeface="メイリオ 本文"/>
            </a:endParaRPr>
          </a:p>
          <a:p>
            <a:pPr marL="382484" indent="-382484">
              <a:buFont typeface="ＭＳ 明朝" panose="02020609040205080304" pitchFamily="17" charset="-128"/>
              <a:buChar char="○"/>
            </a:pPr>
            <a:r>
              <a:rPr lang="ja-JP" altLang="en-US" sz="1600" b="1" dirty="0">
                <a:solidFill>
                  <a:schemeClr val="accent1">
                    <a:lumMod val="50000"/>
                  </a:schemeClr>
                </a:solidFill>
                <a:latin typeface="メイリオ 本文"/>
              </a:rPr>
              <a:t>職員数</a:t>
            </a:r>
            <a:endParaRPr lang="en-US" altLang="ja-JP" sz="1600" b="1" dirty="0">
              <a:solidFill>
                <a:schemeClr val="accent1">
                  <a:lumMod val="50000"/>
                </a:schemeClr>
              </a:solidFill>
              <a:latin typeface="メイリオ 本文"/>
            </a:endParaRPr>
          </a:p>
          <a:p>
            <a:r>
              <a:rPr lang="ja-JP" altLang="en-US" sz="1600" b="1" dirty="0">
                <a:solidFill>
                  <a:schemeClr val="accent1">
                    <a:lumMod val="50000"/>
                  </a:schemeClr>
                </a:solidFill>
                <a:latin typeface="メイリオ 本文"/>
              </a:rPr>
              <a:t>　　</a:t>
            </a:r>
            <a:r>
              <a:rPr lang="ja-JP" altLang="en-US" sz="1600" dirty="0">
                <a:solidFill>
                  <a:schemeClr val="accent1">
                    <a:lumMod val="50000"/>
                  </a:schemeClr>
                </a:solidFill>
                <a:latin typeface="メイリオ 本文"/>
              </a:rPr>
              <a:t> </a:t>
            </a:r>
            <a:r>
              <a:rPr lang="en-US" altLang="ja-JP" sz="1600" dirty="0">
                <a:latin typeface="メイリオ 本文"/>
              </a:rPr>
              <a:t>63</a:t>
            </a:r>
            <a:r>
              <a:rPr lang="ja-JP" altLang="en-US" sz="1600" dirty="0">
                <a:latin typeface="メイリオ 本文"/>
              </a:rPr>
              <a:t>人（港営事業会計全体 </a:t>
            </a:r>
            <a:r>
              <a:rPr lang="en-US" altLang="ja-JP" sz="1600" dirty="0">
                <a:latin typeface="メイリオ 本文"/>
              </a:rPr>
              <a:t>90</a:t>
            </a:r>
            <a:r>
              <a:rPr lang="ja-JP" altLang="en-US" sz="1600" dirty="0">
                <a:latin typeface="メイリオ 本文"/>
              </a:rPr>
              <a:t>人）</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en-US" altLang="ja-JP" sz="1600" dirty="0">
                <a:latin typeface="メイリオ 本文"/>
              </a:rPr>
              <a:t>※2021</a:t>
            </a:r>
            <a:r>
              <a:rPr lang="ja-JP" altLang="en-US" sz="1600" dirty="0">
                <a:latin typeface="メイリオ 本文"/>
              </a:rPr>
              <a:t>（</a:t>
            </a:r>
            <a:r>
              <a:rPr lang="en-US" altLang="ja-JP" sz="1600" dirty="0">
                <a:latin typeface="メイリオ 本文"/>
              </a:rPr>
              <a:t>R3</a:t>
            </a:r>
            <a:r>
              <a:rPr lang="ja-JP" altLang="en-US" sz="1600" dirty="0">
                <a:latin typeface="メイリオ 本文"/>
              </a:rPr>
              <a:t>）年</a:t>
            </a:r>
            <a:r>
              <a:rPr lang="en-US" altLang="ja-JP" sz="1600" dirty="0">
                <a:latin typeface="メイリオ 本文"/>
              </a:rPr>
              <a:t>3</a:t>
            </a:r>
            <a:r>
              <a:rPr lang="ja-JP" altLang="en-US" sz="1600" dirty="0">
                <a:latin typeface="メイリオ 本文"/>
              </a:rPr>
              <a:t>月</a:t>
            </a:r>
            <a:r>
              <a:rPr lang="en-US" altLang="ja-JP" sz="1600" dirty="0">
                <a:latin typeface="メイリオ 本文"/>
              </a:rPr>
              <a:t>31</a:t>
            </a:r>
            <a:r>
              <a:rPr lang="ja-JP" altLang="en-US" sz="1600" dirty="0">
                <a:latin typeface="メイリオ 本文"/>
              </a:rPr>
              <a:t>日時点</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事業の種類</a:t>
            </a:r>
            <a:endParaRPr lang="en-US" altLang="ja-JP" sz="1600" b="1" dirty="0">
              <a:solidFill>
                <a:schemeClr val="accent1">
                  <a:lumMod val="50000"/>
                </a:schemeClr>
              </a:solidFill>
            </a:endParaRPr>
          </a:p>
          <a:p>
            <a:pPr lvl="1"/>
            <a:r>
              <a:rPr lang="ja-JP" altLang="en-US" sz="1600" dirty="0"/>
              <a:t>臨海部土地造成事業</a:t>
            </a:r>
            <a:endParaRPr lang="en-US" altLang="ja-JP" sz="1600" dirty="0"/>
          </a:p>
          <a:p>
            <a:pPr lvl="2"/>
            <a:endParaRPr lang="en-US" altLang="ja-JP" sz="1600" b="1" dirty="0">
              <a:solidFill>
                <a:schemeClr val="accent1">
                  <a:lumMod val="50000"/>
                </a:schemeClr>
              </a:solidFill>
            </a:endParaRPr>
          </a:p>
          <a:p>
            <a:pPr marL="380677" indent="-380677">
              <a:buFont typeface="ＭＳ 明朝" panose="02020609040205080304" pitchFamily="17" charset="-128"/>
              <a:buChar char="○"/>
            </a:pPr>
            <a:r>
              <a:rPr lang="ja-JP" altLang="en-US" sz="1600" b="1" dirty="0">
                <a:solidFill>
                  <a:schemeClr val="accent1">
                    <a:lumMod val="50000"/>
                  </a:schemeClr>
                </a:solidFill>
              </a:rPr>
              <a:t>施工地区</a:t>
            </a:r>
            <a:endParaRPr lang="en-US" altLang="ja-JP" sz="1600" b="1" dirty="0">
              <a:solidFill>
                <a:schemeClr val="accent1">
                  <a:lumMod val="50000"/>
                </a:schemeClr>
              </a:solidFill>
            </a:endParaRPr>
          </a:p>
          <a:p>
            <a:pPr marL="778200" lvl="1" indent="-285750">
              <a:buFont typeface="Arial" panose="020B0604020202020204" pitchFamily="34" charset="0"/>
              <a:buChar char="•"/>
            </a:pPr>
            <a:r>
              <a:rPr lang="ja-JP" altLang="en-US" sz="1600" dirty="0"/>
              <a:t>咲洲（南港地区）</a:t>
            </a:r>
            <a:endParaRPr lang="en-US" altLang="ja-JP" sz="1600" dirty="0"/>
          </a:p>
          <a:p>
            <a:pPr marL="778200" lvl="1" indent="-285750">
              <a:buFont typeface="Arial" panose="020B0604020202020204" pitchFamily="34" charset="0"/>
              <a:buChar char="•"/>
            </a:pPr>
            <a:r>
              <a:rPr lang="ja-JP" altLang="en-US" sz="1600" dirty="0"/>
              <a:t>舞洲（北港北地区）</a:t>
            </a:r>
            <a:endParaRPr lang="en-US" altLang="ja-JP" sz="1600" dirty="0"/>
          </a:p>
          <a:p>
            <a:pPr marL="778200" lvl="1" indent="-285750">
              <a:buFont typeface="Arial" panose="020B0604020202020204" pitchFamily="34" charset="0"/>
              <a:buChar char="•"/>
            </a:pPr>
            <a:r>
              <a:rPr lang="ja-JP" altLang="en-US" sz="1600" dirty="0"/>
              <a:t>鶴浜（鶴浜地区）</a:t>
            </a:r>
            <a:endParaRPr lang="en-US" altLang="ja-JP" sz="1600" dirty="0"/>
          </a:p>
          <a:p>
            <a:pPr marL="778200" lvl="1" indent="-285750">
              <a:buFont typeface="Arial" panose="020B0604020202020204" pitchFamily="34" charset="0"/>
              <a:buChar char="•"/>
            </a:pPr>
            <a:r>
              <a:rPr lang="ja-JP" altLang="en-US" sz="1600" dirty="0"/>
              <a:t>夢洲（北港南地区）</a:t>
            </a:r>
            <a:endParaRPr lang="en-US" altLang="ja-JP" sz="1600" dirty="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a:solidFill>
                  <a:schemeClr val="bg1"/>
                </a:solidFill>
                <a:latin typeface="+mj-ea"/>
                <a:ea typeface="+mj-ea"/>
              </a:rPr>
              <a:t>事業の概要</a:t>
            </a: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（南港地区）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a:solidFill>
                    <a:schemeClr val="accent1">
                      <a:lumMod val="50000"/>
                    </a:schemeClr>
                  </a:solidFill>
                </a:rPr>
                <a:t>鶴浜</a:t>
              </a:r>
              <a:endParaRPr lang="en-US" altLang="ja-JP" sz="2400" dirty="0">
                <a:solidFill>
                  <a:schemeClr val="accent1">
                    <a:lumMod val="50000"/>
                  </a:schemeClr>
                </a:solidFill>
              </a:endParaRPr>
            </a:p>
            <a:p>
              <a:pPr algn="ctr"/>
              <a:r>
                <a:rPr lang="ja-JP" altLang="en-US" sz="2400" dirty="0">
                  <a:solidFill>
                    <a:schemeClr val="accent1">
                      <a:lumMod val="50000"/>
                    </a:schemeClr>
                  </a:solidFill>
                </a:rPr>
                <a:t>（鶴浜地区）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（北港北地区）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a:solidFill>
                  <a:schemeClr val="bg1"/>
                </a:solidFill>
                <a:latin typeface="+mj-ea"/>
                <a:ea typeface="+mj-ea"/>
              </a:rPr>
              <a:t>.</a:t>
            </a:r>
            <a:r>
              <a:rPr lang="ja-JP" altLang="en-US" sz="2400" b="1" dirty="0">
                <a:solidFill>
                  <a:schemeClr val="bg1"/>
                </a:solidFill>
                <a:latin typeface="+mj-ea"/>
                <a:ea typeface="+mj-ea"/>
              </a:rPr>
              <a:t>長期収支見込みの事後検証、更新等に関する事項</a:t>
            </a: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a:latin typeface="+mj-ea"/>
                <a:ea typeface="+mj-ea"/>
              </a:rPr>
              <a:t>　予算や決算を考慮したうえで今後の経済情勢や新たな収支内容を反映し、長期収支見込みを更新するとともに、事業内容</a:t>
            </a:r>
            <a:endParaRPr lang="en-US" altLang="ja-JP" sz="1600" dirty="0">
              <a:latin typeface="+mj-ea"/>
              <a:ea typeface="+mj-ea"/>
            </a:endParaRPr>
          </a:p>
          <a:p>
            <a:pPr>
              <a:spcBef>
                <a:spcPts val="600"/>
              </a:spcBef>
              <a:defRPr/>
            </a:pPr>
            <a:r>
              <a:rPr lang="ja-JP" altLang="en-US" sz="1600" dirty="0">
                <a:latin typeface="+mj-ea"/>
                <a:ea typeface="+mj-ea"/>
              </a:rPr>
              <a:t>　　の精査や実施などの経営判断に活用していく。</a:t>
            </a:r>
            <a:endParaRPr lang="en-US" altLang="ja-JP" sz="16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29</a:t>
            </a:fld>
            <a:endParaRPr kumimoji="1" lang="ja-JP" altLang="en-US"/>
          </a:p>
        </p:txBody>
      </p:sp>
    </p:spTree>
    <p:extLst>
      <p:ext uri="{BB962C8B-B14F-4D97-AF65-F5344CB8AC3E}">
        <p14:creationId xmlns:p14="http://schemas.microsoft.com/office/powerpoint/2010/main" val="1682191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33685"/>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noFill/>
              <a:prstDash val="solid"/>
              <a:round/>
              <a:headEnd/>
              <a:tailEnd/>
            </a:ln>
          </p:spPr>
          <p:txBody>
            <a:bodyPr lIns="74295" tIns="8890" rIns="74295" bIns="8890"/>
            <a:lstStyle/>
            <a:p>
              <a:endParaRPr lang="ja-JP" altLang="en-US" sz="60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a:latin typeface="+mn-ea"/>
                <a:ea typeface="+mn-ea"/>
              </a:rPr>
              <a:t>大阪港埋立事業所管施設の民営化の取り組み状況</a:t>
            </a: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舞洲野外活動施設</a:t>
            </a:r>
            <a:r>
              <a:rPr lang="en-US" altLang="ja-JP" sz="1000" dirty="0">
                <a:latin typeface="+mn-ea"/>
              </a:rPr>
              <a:t>【</a:t>
            </a:r>
            <a:r>
              <a:rPr lang="ja-JP" altLang="en-US" sz="1000" dirty="0">
                <a:latin typeface="+mn-ea"/>
              </a:rPr>
              <a:t>ホテル・ロッジ舞洲</a:t>
            </a:r>
            <a:r>
              <a:rPr lang="en-US" altLang="ja-JP" sz="1000" dirty="0">
                <a:latin typeface="+mn-ea"/>
              </a:rPr>
              <a:t>】</a:t>
            </a:r>
            <a:endParaRPr lang="en-US" altLang="ja-JP" sz="1050" dirty="0">
              <a:latin typeface="+mn-ea"/>
            </a:endParaRPr>
          </a:p>
          <a:p>
            <a:r>
              <a:rPr lang="ja-JP" altLang="en-US" sz="1050" dirty="0">
                <a:latin typeface="+mn-ea"/>
              </a:rPr>
              <a:t>取り組み前：（～</a:t>
            </a:r>
            <a:r>
              <a:rPr lang="en-US" altLang="ja-JP" sz="1050" dirty="0">
                <a:latin typeface="+mn-ea"/>
              </a:rPr>
              <a:t>2013</a:t>
            </a:r>
            <a:r>
              <a:rPr lang="ja-JP" altLang="en-US" sz="1050" dirty="0">
                <a:latin typeface="+mn-ea"/>
              </a:rPr>
              <a:t>（</a:t>
            </a:r>
            <a:r>
              <a:rPr lang="en-US" altLang="ja-JP" sz="1050" dirty="0">
                <a:latin typeface="+mn-ea"/>
              </a:rPr>
              <a:t>H25</a:t>
            </a:r>
            <a:r>
              <a:rPr lang="ja-JP" altLang="en-US" sz="1050" dirty="0">
                <a:latin typeface="+mn-ea"/>
              </a:rPr>
              <a:t>）年度）</a:t>
            </a:r>
            <a:endParaRPr lang="en-US" altLang="ja-JP" sz="1050" dirty="0">
              <a:latin typeface="+mn-ea"/>
            </a:endParaRPr>
          </a:p>
          <a:p>
            <a:r>
              <a:rPr lang="ja-JP" altLang="en-US" sz="1050" dirty="0">
                <a:latin typeface="+mn-ea"/>
              </a:rPr>
              <a:t>　　　　　　　指定管理　</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2014</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H26</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土地賃貸、建物売却</a:t>
            </a:r>
            <a:endParaRPr lang="en-US" altLang="ja-JP" sz="1050" dirty="0">
              <a:latin typeface="+mn-ea"/>
            </a:endParaRPr>
          </a:p>
        </p:txBody>
      </p:sp>
      <p:sp>
        <p:nvSpPr>
          <p:cNvPr id="19" name="線吹き出し 2 (枠付き) 18"/>
          <p:cNvSpPr/>
          <p:nvPr/>
        </p:nvSpPr>
        <p:spPr>
          <a:xfrm>
            <a:off x="408238" y="4959902"/>
            <a:ext cx="2893171" cy="1054397"/>
          </a:xfrm>
          <a:prstGeom prst="borderCallout2">
            <a:avLst>
              <a:gd name="adj1" fmla="val 54917"/>
              <a:gd name="adj2" fmla="val 100732"/>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舞洲野球場</a:t>
            </a:r>
            <a:r>
              <a:rPr kumimoji="1" lang="en-US" altLang="ja-JP" sz="900" dirty="0">
                <a:latin typeface="+mn-ea"/>
              </a:rPr>
              <a:t>【</a:t>
            </a:r>
            <a:r>
              <a:rPr kumimoji="1" lang="ja-JP" altLang="en-US" sz="900" dirty="0">
                <a:latin typeface="+mn-ea"/>
              </a:rPr>
              <a:t>大阪シティ信用金庫スタジアム</a:t>
            </a:r>
            <a:r>
              <a:rPr kumimoji="1" lang="en-US" altLang="ja-JP" sz="900" dirty="0">
                <a:latin typeface="+mn-ea"/>
              </a:rPr>
              <a:t>】</a:t>
            </a:r>
            <a:endParaRPr kumimoji="1" lang="en-US" altLang="ja-JP" sz="1050" dirty="0">
              <a:latin typeface="+mn-ea"/>
            </a:endParaRPr>
          </a:p>
          <a:p>
            <a:r>
              <a:rPr lang="ja-JP" altLang="en-US" sz="1050" dirty="0">
                <a:latin typeface="+mn-ea"/>
              </a:rPr>
              <a:t>取り組み前：（～</a:t>
            </a:r>
            <a:r>
              <a:rPr lang="en-US" altLang="ja-JP" sz="1050" dirty="0">
                <a:latin typeface="+mn-ea"/>
              </a:rPr>
              <a:t>2015</a:t>
            </a:r>
            <a:r>
              <a:rPr lang="ja-JP" altLang="en-US" sz="1050" dirty="0">
                <a:latin typeface="+mn-ea"/>
              </a:rPr>
              <a:t>（</a:t>
            </a:r>
            <a:r>
              <a:rPr lang="en-US" altLang="ja-JP" sz="1050" dirty="0">
                <a:latin typeface="+mn-ea"/>
              </a:rPr>
              <a:t>H27</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kumimoji="1"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2016</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H28</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kumimoji="1" lang="ja-JP" altLang="en-US" sz="1050" dirty="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舞洲体育館</a:t>
            </a:r>
            <a:r>
              <a:rPr lang="en-US" altLang="ja-JP" sz="1050" dirty="0">
                <a:latin typeface="+mn-ea"/>
              </a:rPr>
              <a:t>【</a:t>
            </a:r>
            <a:r>
              <a:rPr lang="ja-JP" altLang="en-US" sz="1050" dirty="0">
                <a:latin typeface="+mn-ea"/>
              </a:rPr>
              <a:t>おおきにアリーナ舞洲</a:t>
            </a:r>
            <a:r>
              <a:rPr lang="en-US" altLang="ja-JP" sz="1050" dirty="0">
                <a:latin typeface="+mn-ea"/>
              </a:rPr>
              <a:t>】</a:t>
            </a:r>
          </a:p>
          <a:p>
            <a:r>
              <a:rPr kumimoji="1" lang="ja-JP" altLang="en-US" sz="1050" dirty="0">
                <a:latin typeface="+mn-ea"/>
              </a:rPr>
              <a:t>取り組み前：（</a:t>
            </a:r>
            <a:r>
              <a:rPr lang="ja-JP" altLang="en-US" sz="1050" dirty="0">
                <a:latin typeface="+mn-ea"/>
              </a:rPr>
              <a:t>～</a:t>
            </a:r>
            <a:r>
              <a:rPr lang="en-US" altLang="ja-JP" sz="1050" dirty="0">
                <a:latin typeface="+mn-ea"/>
              </a:rPr>
              <a:t>2014</a:t>
            </a:r>
            <a:r>
              <a:rPr lang="ja-JP" altLang="en-US" sz="1050" dirty="0">
                <a:latin typeface="+mn-ea"/>
              </a:rPr>
              <a:t>（</a:t>
            </a:r>
            <a:r>
              <a:rPr lang="en-US" altLang="ja-JP" sz="1050" dirty="0">
                <a:latin typeface="+mn-ea"/>
              </a:rPr>
              <a:t>H26</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2015</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H27</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土地建物賃貸</a:t>
            </a:r>
            <a:endParaRPr lang="en-US" altLang="ja-JP" sz="1050" dirty="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舞洲運動広場</a:t>
            </a:r>
            <a:r>
              <a:rPr kumimoji="1" lang="en-US" altLang="ja-JP" sz="1050" dirty="0">
                <a:solidFill>
                  <a:schemeClr val="tx1"/>
                </a:solidFill>
                <a:latin typeface="+mn-ea"/>
              </a:rPr>
              <a:t>【</a:t>
            </a:r>
            <a:r>
              <a:rPr kumimoji="1" lang="ja-JP" altLang="en-US" sz="1050" dirty="0">
                <a:solidFill>
                  <a:schemeClr val="tx1"/>
                </a:solidFill>
                <a:latin typeface="+mn-ea"/>
              </a:rPr>
              <a:t>セレッソスポーツパーク舞洲</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2016</a:t>
            </a:r>
            <a:r>
              <a:rPr lang="ja-JP" altLang="en-US" sz="1050" dirty="0">
                <a:solidFill>
                  <a:schemeClr val="tx1"/>
                </a:solidFill>
                <a:latin typeface="+mn-ea"/>
              </a:rPr>
              <a:t>（</a:t>
            </a:r>
            <a:r>
              <a:rPr lang="en-US" altLang="ja-JP" sz="1050" dirty="0">
                <a:solidFill>
                  <a:schemeClr val="tx1"/>
                </a:solidFill>
                <a:latin typeface="+mn-ea"/>
              </a:rPr>
              <a:t>H28</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2017</a:t>
            </a:r>
            <a:r>
              <a:rPr lang="ja-JP" altLang="en-US" sz="1050" dirty="0">
                <a:solidFill>
                  <a:schemeClr val="tx1"/>
                </a:solidFill>
                <a:latin typeface="+mn-ea"/>
              </a:rPr>
              <a:t>（</a:t>
            </a:r>
            <a:r>
              <a:rPr lang="en-US" altLang="ja-JP" sz="1050" dirty="0">
                <a:solidFill>
                  <a:schemeClr val="tx1"/>
                </a:solidFill>
                <a:latin typeface="+mn-ea"/>
              </a:rPr>
              <a:t>H29</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土地賃貸、土地建物賃貸　</a:t>
            </a:r>
            <a:endParaRPr kumimoji="1" lang="ja-JP" altLang="en-US" sz="1050" dirty="0">
              <a:solidFill>
                <a:schemeClr val="tx1"/>
              </a:solidFill>
              <a:latin typeface="+mn-ea"/>
            </a:endParaRPr>
          </a:p>
        </p:txBody>
      </p:sp>
      <p:sp>
        <p:nvSpPr>
          <p:cNvPr id="28" name="線吹き出し 2 (枠付き) 27"/>
          <p:cNvSpPr/>
          <p:nvPr/>
        </p:nvSpPr>
        <p:spPr>
          <a:xfrm>
            <a:off x="6323738" y="5345987"/>
            <a:ext cx="3289494" cy="1368712"/>
          </a:xfrm>
          <a:prstGeom prst="borderCallout2">
            <a:avLst>
              <a:gd name="adj1" fmla="val 50696"/>
              <a:gd name="adj2" fmla="val -1760"/>
              <a:gd name="adj3" fmla="val 52084"/>
              <a:gd name="adj4" fmla="val -9464"/>
              <a:gd name="adj5" fmla="val 161164"/>
              <a:gd name="adj6" fmla="val -11225"/>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もとなにわの海の時空館</a:t>
            </a:r>
            <a:endParaRPr kumimoji="1" lang="en-US" altLang="ja-JP" sz="1200" u="sng" dirty="0">
              <a:solidFill>
                <a:schemeClr val="tx1"/>
              </a:solidFill>
              <a:latin typeface="+mn-ea"/>
            </a:endParaRPr>
          </a:p>
          <a:p>
            <a:r>
              <a:rPr lang="ja-JP" altLang="en-US" sz="1050" dirty="0">
                <a:latin typeface="+mn-ea"/>
              </a:rPr>
              <a:t>取り組み前：（～</a:t>
            </a:r>
            <a:r>
              <a:rPr lang="en-US" altLang="ja-JP" sz="1050" dirty="0">
                <a:latin typeface="+mn-ea"/>
              </a:rPr>
              <a:t>2012</a:t>
            </a:r>
            <a:r>
              <a:rPr lang="ja-JP" altLang="en-US" sz="1050" dirty="0">
                <a:latin typeface="+mn-ea"/>
              </a:rPr>
              <a:t>（</a:t>
            </a:r>
            <a:r>
              <a:rPr lang="en-US" altLang="ja-JP" sz="1050" dirty="0">
                <a:latin typeface="+mn-ea"/>
              </a:rPr>
              <a:t>H24</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取り組み後（予定）</a:t>
            </a:r>
            <a:r>
              <a:rPr lang="ja-JP" altLang="en-US" sz="1050" dirty="0">
                <a:latin typeface="+mn-ea"/>
                <a:sym typeface="Wingdings" panose="05000000000000000000" pitchFamily="2" charset="2"/>
              </a:rPr>
              <a:t>：（</a:t>
            </a:r>
            <a:r>
              <a:rPr lang="ja-JP" altLang="en-US" sz="1050" dirty="0">
                <a:solidFill>
                  <a:schemeClr val="tx1"/>
                </a:solidFill>
                <a:latin typeface="+mn-ea"/>
                <a:sym typeface="Wingdings" panose="05000000000000000000" pitchFamily="2" charset="2"/>
              </a:rPr>
              <a:t>時期未定）</a:t>
            </a:r>
            <a:endParaRPr lang="en-US" altLang="ja-JP" sz="1050" dirty="0">
              <a:solidFill>
                <a:schemeClr val="tx1"/>
              </a:solidFill>
              <a:latin typeface="+mn-ea"/>
              <a:sym typeface="Wingdings" panose="05000000000000000000" pitchFamily="2" charset="2"/>
            </a:endParaRPr>
          </a:p>
          <a:p>
            <a:r>
              <a:rPr lang="ja-JP" altLang="en-US" sz="1050" dirty="0">
                <a:solidFill>
                  <a:schemeClr val="tx1"/>
                </a:solidFill>
                <a:latin typeface="+mn-ea"/>
                <a:sym typeface="Wingdings" panose="05000000000000000000" pitchFamily="2" charset="2"/>
              </a:rPr>
              <a:t>　　　　　　　　　</a:t>
            </a:r>
            <a:r>
              <a:rPr lang="ja-JP" altLang="en-US" sz="1050">
                <a:solidFill>
                  <a:schemeClr val="tx1"/>
                </a:solidFill>
                <a:latin typeface="+mn-ea"/>
                <a:sym typeface="Wingdings" panose="05000000000000000000" pitchFamily="2" charset="2"/>
              </a:rPr>
              <a:t>　</a:t>
            </a:r>
            <a:r>
              <a:rPr lang="ja-JP" altLang="en-US" sz="1050">
                <a:latin typeface="+mn-ea"/>
                <a:sym typeface="Wingdings" panose="05000000000000000000" pitchFamily="2" charset="2"/>
              </a:rPr>
              <a:t>建物</a:t>
            </a:r>
            <a:r>
              <a:rPr lang="ja-JP" altLang="en-US" sz="1050" dirty="0">
                <a:latin typeface="+mn-ea"/>
                <a:sym typeface="Wingdings" panose="05000000000000000000" pitchFamily="2" charset="2"/>
              </a:rPr>
              <a:t>売却</a:t>
            </a:r>
            <a:endParaRPr lang="en-US" altLang="ja-JP" sz="1050" dirty="0">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球技場（</a:t>
            </a:r>
            <a:r>
              <a:rPr lang="ja-JP" altLang="en-US" sz="1100" u="sng" dirty="0">
                <a:solidFill>
                  <a:schemeClr val="tx1"/>
                </a:solidFill>
                <a:latin typeface="+mn-ea"/>
              </a:rPr>
              <a:t>舞洲運動広場の一部）</a:t>
            </a:r>
            <a:endParaRPr lang="en-US" altLang="ja-JP" sz="1200" u="sng" dirty="0">
              <a:solidFill>
                <a:schemeClr val="tx1"/>
              </a:solidFill>
              <a:latin typeface="+mn-ea"/>
            </a:endParaRPr>
          </a:p>
          <a:p>
            <a:r>
              <a:rPr kumimoji="1" lang="en-US" altLang="ja-JP" sz="1050" dirty="0">
                <a:solidFill>
                  <a:schemeClr val="tx1"/>
                </a:solidFill>
                <a:latin typeface="+mn-ea"/>
              </a:rPr>
              <a:t>【</a:t>
            </a:r>
            <a:r>
              <a:rPr kumimoji="1" lang="ja-JP" altLang="en-US" sz="1050" dirty="0">
                <a:solidFill>
                  <a:schemeClr val="tx1"/>
                </a:solidFill>
                <a:latin typeface="+mn-ea"/>
              </a:rPr>
              <a:t>セレッソ大阪天然芝練習場</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2011</a:t>
            </a:r>
            <a:r>
              <a:rPr lang="ja-JP" altLang="en-US" sz="1050" dirty="0">
                <a:solidFill>
                  <a:schemeClr val="tx1"/>
                </a:solidFill>
                <a:latin typeface="+mn-ea"/>
              </a:rPr>
              <a:t>（</a:t>
            </a:r>
            <a:r>
              <a:rPr lang="en-US" altLang="ja-JP" sz="1050" dirty="0">
                <a:solidFill>
                  <a:schemeClr val="tx1"/>
                </a:solidFill>
                <a:latin typeface="+mn-ea"/>
              </a:rPr>
              <a:t>H23</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2012</a:t>
            </a:r>
            <a:r>
              <a:rPr lang="ja-JP" altLang="en-US" sz="1050" dirty="0">
                <a:solidFill>
                  <a:schemeClr val="tx1"/>
                </a:solidFill>
                <a:latin typeface="+mn-ea"/>
              </a:rPr>
              <a:t>（</a:t>
            </a:r>
            <a:r>
              <a:rPr lang="en-US" altLang="ja-JP" sz="1050" dirty="0">
                <a:solidFill>
                  <a:schemeClr val="tx1"/>
                </a:solidFill>
                <a:latin typeface="+mn-ea"/>
              </a:rPr>
              <a:t>H24</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a:p>
        </p:txBody>
      </p:sp>
      <p:sp>
        <p:nvSpPr>
          <p:cNvPr id="17" name="線吹き出し 2 (枠付き) 16"/>
          <p:cNvSpPr/>
          <p:nvPr/>
        </p:nvSpPr>
        <p:spPr>
          <a:xfrm>
            <a:off x="461542" y="1107728"/>
            <a:ext cx="3156332" cy="1229600"/>
          </a:xfrm>
          <a:prstGeom prst="borderCallout2">
            <a:avLst>
              <a:gd name="adj1" fmla="val 30587"/>
              <a:gd name="adj2" fmla="val 101613"/>
              <a:gd name="adj3" fmla="val 30587"/>
              <a:gd name="adj4" fmla="val 109153"/>
              <a:gd name="adj5" fmla="val 48558"/>
              <a:gd name="adj6" fmla="val 161391"/>
            </a:avLst>
          </a:prstGeom>
          <a:solidFill>
            <a:schemeClr val="bg1"/>
          </a:solidFill>
          <a:ln>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ヘリポート</a:t>
            </a:r>
            <a:r>
              <a:rPr lang="en-US" altLang="ja-JP" sz="1050" dirty="0">
                <a:latin typeface="+mn-ea"/>
              </a:rPr>
              <a:t>【</a:t>
            </a:r>
            <a:r>
              <a:rPr lang="ja-JP" altLang="en-US" sz="1050" dirty="0">
                <a:latin typeface="+mn-ea"/>
              </a:rPr>
              <a:t>大阪へリポート</a:t>
            </a:r>
            <a:r>
              <a:rPr lang="en-US" altLang="ja-JP" sz="1050" dirty="0">
                <a:latin typeface="+mn-ea"/>
              </a:rPr>
              <a:t>】</a:t>
            </a:r>
            <a:endParaRPr lang="en-US" altLang="ja-JP" sz="1050" u="sng" dirty="0">
              <a:solidFill>
                <a:schemeClr val="tx1"/>
              </a:solidFill>
              <a:latin typeface="+mn-ea"/>
            </a:endParaRPr>
          </a:p>
          <a:p>
            <a:r>
              <a:rPr lang="ja-JP" altLang="en-US" sz="1050" dirty="0">
                <a:solidFill>
                  <a:schemeClr val="tx1"/>
                </a:solidFill>
                <a:latin typeface="+mn-ea"/>
              </a:rPr>
              <a:t>取り組み前：（～</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7</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solidFill>
                  <a:schemeClr val="tx1"/>
                </a:solidFill>
                <a:latin typeface="+mn-ea"/>
              </a:rPr>
              <a:t>　　　　　　　指定管理</a:t>
            </a:r>
            <a:endParaRPr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8</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latin typeface="+mn-ea"/>
                <a:sym typeface="Wingdings" panose="05000000000000000000" pitchFamily="2" charset="2"/>
              </a:rPr>
              <a:t>　　　　　　　土地賃貸、建物売却</a:t>
            </a:r>
            <a:r>
              <a:rPr lang="ja-JP" altLang="en-US" sz="1050" dirty="0">
                <a:solidFill>
                  <a:schemeClr val="tx1"/>
                </a:solidFill>
                <a:latin typeface="+mn-ea"/>
              </a:rPr>
              <a:t>　　　　　　　</a:t>
            </a:r>
            <a:endParaRPr lang="en-US" altLang="ja-JP" sz="1050" dirty="0">
              <a:solidFill>
                <a:schemeClr val="tx1"/>
              </a:solidFill>
              <a:latin typeface="+mn-ea"/>
            </a:endParaRPr>
          </a:p>
          <a:p>
            <a:r>
              <a:rPr lang="ja-JP" altLang="en-US" sz="1050" dirty="0">
                <a:solidFill>
                  <a:schemeClr val="tx1"/>
                </a:solidFill>
                <a:latin typeface="+mn-ea"/>
              </a:rPr>
              <a:t>　　　　　　　民間ヘリポートとして運用開始</a:t>
            </a:r>
            <a:endParaRPr kumimoji="1" lang="ja-JP" altLang="en-US" sz="1050" dirty="0">
              <a:solidFill>
                <a:schemeClr val="tx1"/>
              </a:solidFill>
              <a:latin typeface="+mn-ea"/>
            </a:endParaRPr>
          </a:p>
        </p:txBody>
      </p:sp>
    </p:spTree>
    <p:extLst>
      <p:ext uri="{BB962C8B-B14F-4D97-AF65-F5344CB8AC3E}">
        <p14:creationId xmlns:p14="http://schemas.microsoft.com/office/powerpoint/2010/main" val="5474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1"/>
          <p:cNvSpPr txBox="1">
            <a:spLocks/>
          </p:cNvSpPr>
          <p:nvPr/>
        </p:nvSpPr>
        <p:spPr>
          <a:xfrm>
            <a:off x="517586" y="386281"/>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土地売却実績の推移（「契約金額」は翌年度以降の分納分を含むので、決算額とは相違する。）</a:t>
            </a:r>
          </a:p>
        </p:txBody>
      </p:sp>
      <p:sp>
        <p:nvSpPr>
          <p:cNvPr id="11" name="テキスト ボックス 10"/>
          <p:cNvSpPr txBox="1"/>
          <p:nvPr/>
        </p:nvSpPr>
        <p:spPr>
          <a:xfrm>
            <a:off x="0" y="91275"/>
            <a:ext cx="2622430" cy="338554"/>
          </a:xfrm>
          <a:prstGeom prst="rect">
            <a:avLst/>
          </a:prstGeom>
          <a:noFill/>
        </p:spPr>
        <p:txBody>
          <a:bodyPr wrap="square" rtlCol="0">
            <a:spAutoFit/>
          </a:bodyPr>
          <a:lstStyle/>
          <a:p>
            <a:r>
              <a:rPr lang="ja-JP" altLang="en-US" sz="1600" b="1" dirty="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a:p>
        </p:txBody>
      </p:sp>
      <p:pic>
        <p:nvPicPr>
          <p:cNvPr id="2" name="図 1"/>
          <p:cNvPicPr>
            <a:picLocks noChangeAspect="1"/>
          </p:cNvPicPr>
          <p:nvPr/>
        </p:nvPicPr>
        <p:blipFill>
          <a:blip r:embed="rId3"/>
          <a:stretch>
            <a:fillRect/>
          </a:stretch>
        </p:blipFill>
        <p:spPr>
          <a:xfrm>
            <a:off x="1008587" y="722601"/>
            <a:ext cx="10463379" cy="7920000"/>
          </a:xfrm>
          <a:prstGeom prst="rect">
            <a:avLst/>
          </a:prstGeom>
        </p:spPr>
      </p:pic>
    </p:spTree>
    <p:extLst>
      <p:ext uri="{BB962C8B-B14F-4D97-AF65-F5344CB8AC3E}">
        <p14:creationId xmlns:p14="http://schemas.microsoft.com/office/powerpoint/2010/main" val="102178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土地賃貸実績の推移</a:t>
            </a: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5</a:t>
            </a:fld>
            <a:endParaRPr lang="ja-JP" altLang="en-US"/>
          </a:p>
        </p:txBody>
      </p:sp>
      <p:pic>
        <p:nvPicPr>
          <p:cNvPr id="3" name="図 2"/>
          <p:cNvPicPr>
            <a:picLocks noChangeAspect="1"/>
          </p:cNvPicPr>
          <p:nvPr/>
        </p:nvPicPr>
        <p:blipFill>
          <a:blip r:embed="rId3"/>
          <a:stretch>
            <a:fillRect/>
          </a:stretch>
        </p:blipFill>
        <p:spPr>
          <a:xfrm>
            <a:off x="535171" y="877133"/>
            <a:ext cx="11341384" cy="7740000"/>
          </a:xfrm>
          <a:prstGeom prst="rect">
            <a:avLst/>
          </a:prstGeom>
        </p:spPr>
      </p:pic>
    </p:spTree>
    <p:extLst>
      <p:ext uri="{BB962C8B-B14F-4D97-AF65-F5344CB8AC3E}">
        <p14:creationId xmlns:p14="http://schemas.microsoft.com/office/powerpoint/2010/main" val="178026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これまで、物流機能を中心に居住機能等を導入しながらまちづくりを進めており、土地造成や基盤整備については概成している。</a:t>
            </a: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今後は、未利用地が残るコスモスクエア地区の商業・研究開発用地や南港東地区（第</a:t>
            </a:r>
            <a:r>
              <a:rPr lang="en-US" altLang="ja-JP" sz="1800" dirty="0">
                <a:solidFill>
                  <a:schemeClr val="tx1"/>
                </a:solidFill>
                <a:latin typeface="+mn-ea"/>
              </a:rPr>
              <a:t>6</a:t>
            </a:r>
            <a:r>
              <a:rPr lang="ja-JP" altLang="en-US" sz="1800" dirty="0">
                <a:solidFill>
                  <a:schemeClr val="tx1"/>
                </a:solidFill>
                <a:latin typeface="+mn-ea"/>
              </a:rPr>
              <a:t>貯木場）の物流用地売却を進めていく。</a:t>
            </a: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進めてきており、土地造成や基盤整備については概成している。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魅力ある商業・業務・交流及び居住機能等を導入する複合開発を進めており、これまで商業施設等の立地を図ってきた。今後は、残りの未利用地の活用に必要となる基盤整備を実施していく。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a:solidFill>
                  <a:schemeClr val="tx1"/>
                </a:solidFill>
                <a:latin typeface="+mn-ea"/>
              </a:rPr>
              <a:t>2017</a:t>
            </a:r>
            <a:r>
              <a:rPr lang="ja-JP" altLang="en-US" sz="1800" dirty="0">
                <a:solidFill>
                  <a:schemeClr val="tx1"/>
                </a:solidFill>
                <a:latin typeface="+mn-ea"/>
              </a:rPr>
              <a:t>（</a:t>
            </a:r>
            <a:r>
              <a:rPr lang="en-US" altLang="ja-JP" sz="1800" dirty="0">
                <a:solidFill>
                  <a:schemeClr val="tx1"/>
                </a:solidFill>
                <a:latin typeface="+mn-ea"/>
              </a:rPr>
              <a:t>H29</a:t>
            </a:r>
            <a:r>
              <a:rPr lang="ja-JP" altLang="en-US" sz="1800" dirty="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（Ｒ</a:t>
            </a:r>
            <a:r>
              <a:rPr lang="en-US" altLang="ja-JP" sz="1800" dirty="0">
                <a:solidFill>
                  <a:schemeClr val="tx1"/>
                </a:solidFill>
                <a:latin typeface="+mn-ea"/>
              </a:rPr>
              <a:t>7</a:t>
            </a:r>
            <a:r>
              <a:rPr lang="ja-JP" altLang="en-US" sz="1800" dirty="0">
                <a:solidFill>
                  <a:schemeClr val="tx1"/>
                </a:solidFill>
                <a:latin typeface="+mn-ea"/>
              </a:rPr>
              <a:t>）年日本国際博覧会の実現とＩＲ開業に向けて、土地造成・基盤整備を実施していく。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a:solidFill>
                  <a:schemeClr val="bg1"/>
                </a:solidFill>
                <a:latin typeface="+mj-ea"/>
                <a:ea typeface="+mj-ea"/>
              </a:rPr>
              <a:t>. </a:t>
            </a:r>
            <a:r>
              <a:rPr lang="ja-JP" altLang="en-US" sz="2400" b="1" dirty="0">
                <a:solidFill>
                  <a:schemeClr val="bg1"/>
                </a:solidFill>
                <a:latin typeface="+mj-ea"/>
                <a:ea typeface="+mj-ea"/>
              </a:rPr>
              <a:t>経営の基本方針</a:t>
            </a: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a:t>大阪港埋立事業の基本方針</a:t>
            </a:r>
            <a:endParaRPr lang="en-US" altLang="ja-JP" sz="1600" b="1" dirty="0"/>
          </a:p>
        </p:txBody>
      </p:sp>
      <p:sp>
        <p:nvSpPr>
          <p:cNvPr id="25" name="タイトル 1"/>
          <p:cNvSpPr txBox="1">
            <a:spLocks/>
          </p:cNvSpPr>
          <p:nvPr/>
        </p:nvSpPr>
        <p:spPr>
          <a:xfrm>
            <a:off x="465824" y="2602863"/>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咲洲</a:t>
            </a:r>
            <a:endParaRPr lang="en-US" altLang="ja-JP" sz="1800" b="1" dirty="0">
              <a:latin typeface="+mn-ea"/>
              <a:ea typeface="+mn-ea"/>
            </a:endParaRPr>
          </a:p>
        </p:txBody>
      </p:sp>
      <p:sp>
        <p:nvSpPr>
          <p:cNvPr id="8" name="タイトル 1"/>
          <p:cNvSpPr txBox="1">
            <a:spLocks/>
          </p:cNvSpPr>
          <p:nvPr/>
        </p:nvSpPr>
        <p:spPr>
          <a:xfrm>
            <a:off x="465825" y="420917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舞洲</a:t>
            </a:r>
            <a:endParaRPr lang="en-US" altLang="ja-JP" sz="1800" b="1" dirty="0">
              <a:latin typeface="+mn-ea"/>
              <a:ea typeface="+mn-ea"/>
            </a:endParaRPr>
          </a:p>
        </p:txBody>
      </p:sp>
      <p:sp>
        <p:nvSpPr>
          <p:cNvPr id="10" name="タイトル 1"/>
          <p:cNvSpPr txBox="1">
            <a:spLocks/>
          </p:cNvSpPr>
          <p:nvPr/>
        </p:nvSpPr>
        <p:spPr>
          <a:xfrm>
            <a:off x="465823" y="5625779"/>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鶴浜</a:t>
            </a:r>
            <a:endParaRPr lang="en-US" altLang="ja-JP" sz="1800" b="1" dirty="0">
              <a:latin typeface="+mn-ea"/>
              <a:ea typeface="+mn-ea"/>
            </a:endParaRPr>
          </a:p>
        </p:txBody>
      </p:sp>
      <p:sp>
        <p:nvSpPr>
          <p:cNvPr id="12" name="タイトル 1"/>
          <p:cNvSpPr txBox="1">
            <a:spLocks/>
          </p:cNvSpPr>
          <p:nvPr/>
        </p:nvSpPr>
        <p:spPr>
          <a:xfrm>
            <a:off x="465822" y="670232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夢洲</a:t>
            </a:r>
            <a:endParaRPr lang="en-US" altLang="ja-JP" sz="1800" b="1" dirty="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大阪港埋立事業</a:t>
            </a:r>
            <a:endParaRPr lang="en-US" altLang="ja-JP" sz="1800" b="1" dirty="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要請に応じた臨海部における新たな開発エリアを創出することを目的としており、企業等へ本事業で造成した用地を分譲・賃貸することにより、大阪・関西の成長・発展に寄与していく。 </a:t>
            </a:r>
            <a:endParaRPr lang="en-US" altLang="ja-JP" sz="1800" dirty="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6</a:t>
            </a:fld>
            <a:endParaRPr lang="ja-JP" altLang="en-US"/>
          </a:p>
        </p:txBody>
      </p:sp>
    </p:spTree>
    <p:extLst>
      <p:ext uri="{BB962C8B-B14F-4D97-AF65-F5344CB8AC3E}">
        <p14:creationId xmlns:p14="http://schemas.microsoft.com/office/powerpoint/2010/main" val="319244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a:solidFill>
                  <a:schemeClr val="bg1"/>
                </a:solidFill>
                <a:latin typeface="+mj-ea"/>
                <a:ea typeface="+mj-ea"/>
              </a:rPr>
              <a:t>.</a:t>
            </a:r>
            <a:r>
              <a:rPr lang="ja-JP" altLang="en-US" sz="2400" b="1" dirty="0">
                <a:solidFill>
                  <a:schemeClr val="bg1"/>
                </a:solidFill>
                <a:latin typeface="+mj-ea"/>
                <a:ea typeface="+mj-ea"/>
              </a:rPr>
              <a:t>投資・財政計画（収支計画）</a:t>
            </a: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a:t>（１）投資・財政計画（収支計画）</a:t>
            </a:r>
            <a:endParaRPr lang="en-US" altLang="ja-JP" sz="1600" b="1"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a:p>
        </p:txBody>
      </p:sp>
      <p:sp>
        <p:nvSpPr>
          <p:cNvPr id="8" name="タイトル 1"/>
          <p:cNvSpPr txBox="1">
            <a:spLocks/>
          </p:cNvSpPr>
          <p:nvPr/>
        </p:nvSpPr>
        <p:spPr>
          <a:xfrm>
            <a:off x="351787" y="1128660"/>
            <a:ext cx="11560786" cy="117417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smtClean="0">
                <a:solidFill>
                  <a:schemeClr val="tx1"/>
                </a:solidFill>
                <a:latin typeface="+mn-ea"/>
                <a:ea typeface="+mn-ea"/>
              </a:rPr>
              <a:t>IR</a:t>
            </a:r>
            <a:r>
              <a:rPr lang="ja-JP" altLang="en-US" sz="1600" dirty="0">
                <a:solidFill>
                  <a:schemeClr val="tx1"/>
                </a:solidFill>
                <a:latin typeface="+mn-ea"/>
                <a:ea typeface="+mn-ea"/>
              </a:rPr>
              <a:t>用地</a:t>
            </a:r>
            <a:r>
              <a:rPr lang="ja-JP" altLang="en-US" sz="1600" dirty="0" smtClean="0">
                <a:solidFill>
                  <a:schemeClr val="tx1"/>
                </a:solidFill>
                <a:latin typeface="+mn-ea"/>
                <a:ea typeface="+mn-ea"/>
              </a:rPr>
              <a:t>の土地関連費用（土壌汚染対策費、地中障害物撤去費、液状化対策費　計</a:t>
            </a:r>
            <a:r>
              <a:rPr lang="en-US" altLang="ja-JP" sz="1600" dirty="0" smtClean="0">
                <a:solidFill>
                  <a:schemeClr val="tx1"/>
                </a:solidFill>
                <a:latin typeface="+mn-ea"/>
                <a:ea typeface="+mn-ea"/>
              </a:rPr>
              <a:t>788</a:t>
            </a:r>
            <a:r>
              <a:rPr lang="ja-JP" altLang="en-US" sz="1600" dirty="0" smtClean="0">
                <a:solidFill>
                  <a:schemeClr val="tx1"/>
                </a:solidFill>
                <a:latin typeface="+mn-ea"/>
                <a:ea typeface="+mn-ea"/>
              </a:rPr>
              <a:t>億円）の負担をはじめ、夢洲インフラ整備等の事業費の変更に伴い、これらの投資に係る企業債償還までの収支計画を把握しリスク管理に努めるため、従来の今後</a:t>
            </a:r>
            <a:r>
              <a:rPr lang="en-US" altLang="ja-JP" sz="1600" dirty="0" smtClean="0">
                <a:solidFill>
                  <a:schemeClr val="tx1"/>
                </a:solidFill>
                <a:latin typeface="+mn-ea"/>
                <a:ea typeface="+mn-ea"/>
              </a:rPr>
              <a:t>10</a:t>
            </a:r>
            <a:r>
              <a:rPr lang="ja-JP" altLang="en-US" sz="1600" dirty="0" smtClean="0">
                <a:solidFill>
                  <a:schemeClr val="tx1"/>
                </a:solidFill>
                <a:latin typeface="+mn-ea"/>
                <a:ea typeface="+mn-ea"/>
              </a:rPr>
              <a:t>年間の収支（</a:t>
            </a:r>
            <a:r>
              <a:rPr lang="en-US" altLang="ja-JP" sz="1600" dirty="0" smtClean="0">
                <a:solidFill>
                  <a:schemeClr val="tx1"/>
                </a:solidFill>
                <a:latin typeface="+mn-ea"/>
                <a:ea typeface="+mn-ea"/>
              </a:rPr>
              <a:t>2031</a:t>
            </a:r>
            <a:r>
              <a:rPr lang="ja-JP" altLang="en-US" sz="1600" dirty="0" smtClean="0">
                <a:solidFill>
                  <a:schemeClr val="tx1"/>
                </a:solidFill>
                <a:latin typeface="+mn-ea"/>
                <a:ea typeface="+mn-ea"/>
              </a:rPr>
              <a:t>（</a:t>
            </a:r>
            <a:r>
              <a:rPr lang="en-US" altLang="ja-JP" sz="1600" dirty="0" smtClean="0">
                <a:solidFill>
                  <a:schemeClr val="tx1"/>
                </a:solidFill>
                <a:latin typeface="+mn-ea"/>
                <a:ea typeface="+mn-ea"/>
              </a:rPr>
              <a:t>R13</a:t>
            </a:r>
            <a:r>
              <a:rPr lang="ja-JP" altLang="en-US" sz="1600" dirty="0" smtClean="0">
                <a:solidFill>
                  <a:schemeClr val="tx1"/>
                </a:solidFill>
                <a:latin typeface="+mn-ea"/>
                <a:ea typeface="+mn-ea"/>
              </a:rPr>
              <a:t>）年度まで）に加え、現在の企業債償還の最終年度までの収支（</a:t>
            </a:r>
            <a:r>
              <a:rPr lang="en-US" altLang="ja-JP" sz="1600" dirty="0" smtClean="0">
                <a:solidFill>
                  <a:schemeClr val="tx1"/>
                </a:solidFill>
                <a:latin typeface="+mn-ea"/>
                <a:ea typeface="+mn-ea"/>
              </a:rPr>
              <a:t>2064</a:t>
            </a:r>
            <a:r>
              <a:rPr lang="ja-JP" altLang="en-US" sz="1600" dirty="0" smtClean="0">
                <a:solidFill>
                  <a:schemeClr val="tx1"/>
                </a:solidFill>
                <a:latin typeface="+mn-ea"/>
                <a:ea typeface="+mn-ea"/>
              </a:rPr>
              <a:t>（</a:t>
            </a:r>
            <a:r>
              <a:rPr lang="en-US" altLang="ja-JP" sz="1600" dirty="0" smtClean="0">
                <a:solidFill>
                  <a:schemeClr val="tx1"/>
                </a:solidFill>
                <a:latin typeface="+mn-ea"/>
                <a:ea typeface="+mn-ea"/>
              </a:rPr>
              <a:t>R46</a:t>
            </a:r>
            <a:r>
              <a:rPr lang="ja-JP" altLang="en-US" sz="1600" dirty="0" smtClean="0">
                <a:solidFill>
                  <a:schemeClr val="tx1"/>
                </a:solidFill>
                <a:latin typeface="+mn-ea"/>
                <a:ea typeface="+mn-ea"/>
              </a:rPr>
              <a:t>）年度まで）を試算する。</a:t>
            </a:r>
            <a:endParaRPr lang="ja-JP" altLang="en-US" sz="1600" dirty="0">
              <a:solidFill>
                <a:schemeClr val="tx1"/>
              </a:solidFill>
              <a:latin typeface="+mn-ea"/>
              <a:ea typeface="+mn-ea"/>
            </a:endParaRPr>
          </a:p>
        </p:txBody>
      </p:sp>
      <p:pic>
        <p:nvPicPr>
          <p:cNvPr id="13" name="図 12">
            <a:extLst>
              <a:ext uri="{FF2B5EF4-FFF2-40B4-BE49-F238E27FC236}">
                <a16:creationId xmlns:a16="http://schemas.microsoft.com/office/drawing/2014/main" id="{E32C9D5F-87F9-49E0-AE97-D1BE132A7819}"/>
              </a:ext>
            </a:extLst>
          </p:cNvPr>
          <p:cNvPicPr>
            <a:picLocks noChangeAspect="1"/>
          </p:cNvPicPr>
          <p:nvPr/>
        </p:nvPicPr>
        <p:blipFill rotWithShape="1">
          <a:blip r:embed="rId3"/>
          <a:srcRect l="1759" t="21156" r="94795" b="35051"/>
          <a:stretch/>
        </p:blipFill>
        <p:spPr>
          <a:xfrm>
            <a:off x="557060" y="3660966"/>
            <a:ext cx="369277" cy="2338754"/>
          </a:xfrm>
          <a:prstGeom prst="rect">
            <a:avLst/>
          </a:prstGeom>
        </p:spPr>
      </p:pic>
      <p:pic>
        <p:nvPicPr>
          <p:cNvPr id="2" name="図 1"/>
          <p:cNvPicPr>
            <a:picLocks noChangeAspect="1"/>
          </p:cNvPicPr>
          <p:nvPr/>
        </p:nvPicPr>
        <p:blipFill rotWithShape="1">
          <a:blip r:embed="rId4"/>
          <a:srcRect l="6001"/>
          <a:stretch/>
        </p:blipFill>
        <p:spPr>
          <a:xfrm>
            <a:off x="1166527" y="2449318"/>
            <a:ext cx="10068843" cy="5340559"/>
          </a:xfrm>
          <a:prstGeom prst="rect">
            <a:avLst/>
          </a:prstGeom>
        </p:spPr>
      </p:pic>
    </p:spTree>
    <p:extLst>
      <p:ext uri="{BB962C8B-B14F-4D97-AF65-F5344CB8AC3E}">
        <p14:creationId xmlns:p14="http://schemas.microsoft.com/office/powerpoint/2010/main" val="411247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631768" y="103273"/>
            <a:ext cx="9000823" cy="7128000"/>
          </a:xfrm>
          <a:prstGeom prst="rect">
            <a:avLst/>
          </a:prstGeom>
        </p:spPr>
      </p:pic>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8</a:t>
            </a:fld>
            <a:endParaRPr lang="ja-JP" altLang="en-US"/>
          </a:p>
        </p:txBody>
      </p:sp>
      <p:pic>
        <p:nvPicPr>
          <p:cNvPr id="4" name="図 3"/>
          <p:cNvPicPr>
            <a:picLocks noChangeAspect="1"/>
          </p:cNvPicPr>
          <p:nvPr/>
        </p:nvPicPr>
        <p:blipFill>
          <a:blip r:embed="rId4"/>
          <a:stretch>
            <a:fillRect/>
          </a:stretch>
        </p:blipFill>
        <p:spPr>
          <a:xfrm>
            <a:off x="1008222" y="2692645"/>
            <a:ext cx="371888" cy="2341067"/>
          </a:xfrm>
          <a:prstGeom prst="rect">
            <a:avLst/>
          </a:prstGeom>
        </p:spPr>
      </p:pic>
      <p:sp>
        <p:nvSpPr>
          <p:cNvPr id="7" name="正方形/長方形 6"/>
          <p:cNvSpPr/>
          <p:nvPr/>
        </p:nvSpPr>
        <p:spPr>
          <a:xfrm>
            <a:off x="205833" y="7284028"/>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smtClean="0">
                <a:solidFill>
                  <a:schemeClr val="tx1"/>
                </a:solidFill>
              </a:rPr>
              <a:t>2064</a:t>
            </a:r>
            <a:r>
              <a:rPr lang="ja-JP" altLang="en-US" sz="1600" dirty="0" smtClean="0">
                <a:solidFill>
                  <a:schemeClr val="tx1"/>
                </a:solidFill>
              </a:rPr>
              <a:t>（</a:t>
            </a:r>
            <a:r>
              <a:rPr lang="en-US" altLang="ja-JP" sz="1600" dirty="0" smtClean="0">
                <a:solidFill>
                  <a:schemeClr val="tx1"/>
                </a:solidFill>
              </a:rPr>
              <a:t>R46</a:t>
            </a:r>
            <a:r>
              <a:rPr lang="ja-JP" altLang="en-US" sz="1600" dirty="0" smtClean="0">
                <a:solidFill>
                  <a:schemeClr val="tx1"/>
                </a:solidFill>
              </a:rPr>
              <a:t>）</a:t>
            </a:r>
            <a:r>
              <a:rPr lang="ja-JP" altLang="en-US" sz="1600" dirty="0">
                <a:solidFill>
                  <a:schemeClr val="tx1"/>
                </a:solidFill>
              </a:rPr>
              <a:t>年度までの長期収支試算結果においては、大阪港振興基金を充当することなく資金不足は回避できる見込み。</a:t>
            </a:r>
            <a:endParaRPr lang="en-US" altLang="ja-JP" sz="1600" dirty="0">
              <a:solidFill>
                <a:schemeClr val="tx1"/>
              </a:solidFill>
            </a:endParaRPr>
          </a:p>
          <a:p>
            <a:pPr marL="285750" indent="-285750">
              <a:buFont typeface="Arial" panose="020B0604020202020204" pitchFamily="34" charset="0"/>
              <a:buChar char="•"/>
            </a:pPr>
            <a:r>
              <a:rPr lang="ja-JP" altLang="en-US" sz="1600" dirty="0">
                <a:solidFill>
                  <a:schemeClr val="tx1"/>
                </a:solidFill>
              </a:rPr>
              <a:t>全体</a:t>
            </a:r>
            <a:r>
              <a:rPr lang="ja-JP" altLang="en-US" sz="1600" dirty="0" smtClean="0">
                <a:solidFill>
                  <a:schemeClr val="tx1"/>
                </a:solidFill>
              </a:rPr>
              <a:t>条件となっている収益、事業費、企業債利息などの変動により、資金収支が悪化する可能性もあるため、引き続きリスク管理に努める。</a:t>
            </a:r>
            <a:endParaRPr lang="en-US" altLang="ja-JP" sz="1600" dirty="0">
              <a:solidFill>
                <a:schemeClr val="tx1"/>
              </a:solidFill>
            </a:endParaRPr>
          </a:p>
        </p:txBody>
      </p:sp>
      <p:sp>
        <p:nvSpPr>
          <p:cNvPr id="8" name="テキスト ボックス 1"/>
          <p:cNvSpPr txBox="1"/>
          <p:nvPr/>
        </p:nvSpPr>
        <p:spPr>
          <a:xfrm>
            <a:off x="8478570" y="6903914"/>
            <a:ext cx="3579957"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900" dirty="0">
                <a:solidFill>
                  <a:schemeClr val="tx1"/>
                </a:solidFill>
                <a:effectLst/>
                <a:latin typeface="Meiryo UI" panose="020B0604030504040204" pitchFamily="50" charset="-128"/>
                <a:ea typeface="Meiryo UI" panose="020B0604030504040204" pitchFamily="50" charset="-128"/>
                <a:cs typeface="+mn-cs"/>
              </a:rPr>
              <a:t>累積資金残高には</a:t>
            </a:r>
            <a:r>
              <a:rPr kumimoji="1" lang="ja-JP" altLang="ja-JP" sz="900" dirty="0">
                <a:solidFill>
                  <a:schemeClr val="tx1"/>
                </a:solidFill>
                <a:effectLst/>
                <a:latin typeface="Meiryo UI" panose="020B0604030504040204" pitchFamily="50" charset="-128"/>
                <a:ea typeface="Meiryo UI" panose="020B0604030504040204" pitchFamily="50" charset="-128"/>
                <a:cs typeface="+mn-cs"/>
              </a:rPr>
              <a:t>大阪港振興基金（約</a:t>
            </a:r>
            <a:r>
              <a:rPr kumimoji="1" lang="en-US" altLang="ja-JP" sz="900" dirty="0">
                <a:solidFill>
                  <a:schemeClr val="tx1"/>
                </a:solidFill>
                <a:effectLst/>
                <a:latin typeface="Meiryo UI" panose="020B0604030504040204" pitchFamily="50" charset="-128"/>
                <a:ea typeface="Meiryo UI" panose="020B0604030504040204" pitchFamily="50" charset="-128"/>
                <a:cs typeface="+mn-cs"/>
              </a:rPr>
              <a:t>62~64</a:t>
            </a:r>
            <a:r>
              <a:rPr kumimoji="1" lang="ja-JP" altLang="ja-JP" sz="900" dirty="0">
                <a:solidFill>
                  <a:schemeClr val="tx1"/>
                </a:solidFill>
                <a:effectLst/>
                <a:latin typeface="Meiryo UI" panose="020B0604030504040204" pitchFamily="50" charset="-128"/>
                <a:ea typeface="Meiryo UI" panose="020B0604030504040204" pitchFamily="50" charset="-128"/>
                <a:cs typeface="+mn-cs"/>
              </a:rPr>
              <a:t>億円）</a:t>
            </a:r>
            <a:r>
              <a:rPr kumimoji="1" lang="ja-JP" altLang="en-US" sz="900" dirty="0">
                <a:solidFill>
                  <a:schemeClr val="tx1"/>
                </a:solidFill>
                <a:effectLst/>
                <a:latin typeface="Meiryo UI" panose="020B0604030504040204" pitchFamily="50" charset="-128"/>
                <a:ea typeface="Meiryo UI" panose="020B0604030504040204" pitchFamily="50" charset="-128"/>
                <a:cs typeface="+mn-cs"/>
              </a:rPr>
              <a:t>を</a:t>
            </a:r>
            <a:r>
              <a:rPr kumimoji="1" lang="ja-JP" altLang="en-US" sz="900" dirty="0" smtClean="0">
                <a:solidFill>
                  <a:schemeClr val="tx1"/>
                </a:solidFill>
                <a:effectLst/>
                <a:latin typeface="Meiryo UI" panose="020B0604030504040204" pitchFamily="50" charset="-128"/>
                <a:ea typeface="Meiryo UI" panose="020B0604030504040204" pitchFamily="50" charset="-128"/>
                <a:cs typeface="+mn-cs"/>
              </a:rPr>
              <a:t>含む</a:t>
            </a:r>
            <a:endParaRPr kumimoji="1" lang="en-US" altLang="ja-JP" sz="900" dirty="0">
              <a:solidFill>
                <a:schemeClr val="tx1"/>
              </a:solidFill>
              <a:effectLst/>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5340885"/>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13851</TotalTime>
  <Words>3237</Words>
  <PresentationFormat>ユーザー設定</PresentationFormat>
  <Paragraphs>359</Paragraphs>
  <Slides>31</Slides>
  <Notes>27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31</vt:i4>
      </vt:variant>
    </vt:vector>
  </HeadingPairs>
  <TitlesOfParts>
    <vt:vector size="43" baseType="lpstr">
      <vt:lpstr>Meiryo UI</vt:lpstr>
      <vt:lpstr>微軟正黑體</vt:lpstr>
      <vt:lpstr>ＭＳ Ｐゴシック</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【2020（R2）～ 　　　　　　2064（R46）年度】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2022-02-01T01:27:50Z</cp:lastPrinted>
  <dcterms:created xsi:type="dcterms:W3CDTF">2016-03-01T04:03:03Z</dcterms:created>
  <dcterms:modified xsi:type="dcterms:W3CDTF">2022-02-22T01:13:53Z</dcterms:modified>
</cp:coreProperties>
</file>