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723" r:id="rId1"/>
  </p:sldMasterIdLst>
  <p:notesMasterIdLst>
    <p:notesMasterId r:id="rId17"/>
  </p:notesMasterIdLst>
  <p:sldIdLst>
    <p:sldId id="269" r:id="rId2"/>
    <p:sldId id="270" r:id="rId3"/>
    <p:sldId id="257" r:id="rId4"/>
    <p:sldId id="276" r:id="rId5"/>
    <p:sldId id="258" r:id="rId6"/>
    <p:sldId id="273" r:id="rId7"/>
    <p:sldId id="274" r:id="rId8"/>
    <p:sldId id="290" r:id="rId9"/>
    <p:sldId id="291" r:id="rId10"/>
    <p:sldId id="293" r:id="rId11"/>
    <p:sldId id="280" r:id="rId12"/>
    <p:sldId id="261" r:id="rId13"/>
    <p:sldId id="267" r:id="rId14"/>
    <p:sldId id="268" r:id="rId15"/>
    <p:sldId id="272" r:id="rId16"/>
  </p:sldIdLst>
  <p:sldSz cx="12239625" cy="8640763"/>
  <p:notesSz cx="6807200" cy="9939338"/>
  <p:defaultTextStyle>
    <a:defPPr>
      <a:defRPr lang="ja-JP"/>
    </a:defPPr>
    <a:lvl1pPr marL="0" algn="l" defTabSz="1138814" rtl="0" eaLnBrk="1" latinLnBrk="0" hangingPunct="1">
      <a:defRPr kumimoji="1" sz="2242" kern="1200">
        <a:solidFill>
          <a:schemeClr val="tx1"/>
        </a:solidFill>
        <a:latin typeface="+mn-lt"/>
        <a:ea typeface="+mn-ea"/>
        <a:cs typeface="+mn-cs"/>
      </a:defRPr>
    </a:lvl1pPr>
    <a:lvl2pPr marL="569408" algn="l" defTabSz="1138814" rtl="0" eaLnBrk="1" latinLnBrk="0" hangingPunct="1">
      <a:defRPr kumimoji="1" sz="2242" kern="1200">
        <a:solidFill>
          <a:schemeClr val="tx1"/>
        </a:solidFill>
        <a:latin typeface="+mn-lt"/>
        <a:ea typeface="+mn-ea"/>
        <a:cs typeface="+mn-cs"/>
      </a:defRPr>
    </a:lvl2pPr>
    <a:lvl3pPr marL="1138814" algn="l" defTabSz="1138814" rtl="0" eaLnBrk="1" latinLnBrk="0" hangingPunct="1">
      <a:defRPr kumimoji="1" sz="2242" kern="1200">
        <a:solidFill>
          <a:schemeClr val="tx1"/>
        </a:solidFill>
        <a:latin typeface="+mn-lt"/>
        <a:ea typeface="+mn-ea"/>
        <a:cs typeface="+mn-cs"/>
      </a:defRPr>
    </a:lvl3pPr>
    <a:lvl4pPr marL="1708222" algn="l" defTabSz="1138814" rtl="0" eaLnBrk="1" latinLnBrk="0" hangingPunct="1">
      <a:defRPr kumimoji="1" sz="2242" kern="1200">
        <a:solidFill>
          <a:schemeClr val="tx1"/>
        </a:solidFill>
        <a:latin typeface="+mn-lt"/>
        <a:ea typeface="+mn-ea"/>
        <a:cs typeface="+mn-cs"/>
      </a:defRPr>
    </a:lvl4pPr>
    <a:lvl5pPr marL="2277628" algn="l" defTabSz="1138814" rtl="0" eaLnBrk="1" latinLnBrk="0" hangingPunct="1">
      <a:defRPr kumimoji="1" sz="2242" kern="1200">
        <a:solidFill>
          <a:schemeClr val="tx1"/>
        </a:solidFill>
        <a:latin typeface="+mn-lt"/>
        <a:ea typeface="+mn-ea"/>
        <a:cs typeface="+mn-cs"/>
      </a:defRPr>
    </a:lvl5pPr>
    <a:lvl6pPr marL="2847035" algn="l" defTabSz="1138814" rtl="0" eaLnBrk="1" latinLnBrk="0" hangingPunct="1">
      <a:defRPr kumimoji="1" sz="2242" kern="1200">
        <a:solidFill>
          <a:schemeClr val="tx1"/>
        </a:solidFill>
        <a:latin typeface="+mn-lt"/>
        <a:ea typeface="+mn-ea"/>
        <a:cs typeface="+mn-cs"/>
      </a:defRPr>
    </a:lvl6pPr>
    <a:lvl7pPr marL="3416441" algn="l" defTabSz="1138814" rtl="0" eaLnBrk="1" latinLnBrk="0" hangingPunct="1">
      <a:defRPr kumimoji="1" sz="2242" kern="1200">
        <a:solidFill>
          <a:schemeClr val="tx1"/>
        </a:solidFill>
        <a:latin typeface="+mn-lt"/>
        <a:ea typeface="+mn-ea"/>
        <a:cs typeface="+mn-cs"/>
      </a:defRPr>
    </a:lvl7pPr>
    <a:lvl8pPr marL="3985849" algn="l" defTabSz="1138814" rtl="0" eaLnBrk="1" latinLnBrk="0" hangingPunct="1">
      <a:defRPr kumimoji="1" sz="2242" kern="1200">
        <a:solidFill>
          <a:schemeClr val="tx1"/>
        </a:solidFill>
        <a:latin typeface="+mn-lt"/>
        <a:ea typeface="+mn-ea"/>
        <a:cs typeface="+mn-cs"/>
      </a:defRPr>
    </a:lvl8pPr>
    <a:lvl9pPr marL="4555256" algn="l" defTabSz="1138814" rtl="0" eaLnBrk="1" latinLnBrk="0" hangingPunct="1">
      <a:defRPr kumimoji="1" sz="224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83C3"/>
    <a:srgbClr val="F9E0CD"/>
    <a:srgbClr val="F0A22E"/>
    <a:srgbClr val="F6C782"/>
    <a:srgbClr val="FCF0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333" autoAdjust="0"/>
  </p:normalViewPr>
  <p:slideViewPr>
    <p:cSldViewPr snapToGrid="0">
      <p:cViewPr varScale="1">
        <p:scale>
          <a:sx n="58" d="100"/>
          <a:sy n="58" d="100"/>
        </p:scale>
        <p:origin x="57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舶（隻数）（外航</a:t>
            </a:r>
            <a:r>
              <a:rPr lang="en-US" altLang="ja-JP" sz="1200" dirty="0"/>
              <a:t>+</a:t>
            </a:r>
            <a:r>
              <a:rPr lang="ja-JP" altLang="en-US" sz="1200" dirty="0"/>
              <a:t>内航）</a:t>
            </a:r>
          </a:p>
        </c:rich>
      </c:tx>
      <c:layout>
        <c:manualLayout>
          <c:xMode val="edge"/>
          <c:yMode val="edge"/>
          <c:x val="0.15560750838876553"/>
          <c:y val="6.5084848605979915E-3"/>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3.4938861119677707E-2"/>
          <c:y val="0.25643430350756086"/>
          <c:w val="0.92313450553670906"/>
          <c:h val="0.53598910264393107"/>
        </c:manualLayout>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9.2186322618841091E-2"/>
                  <c:y val="-0.1298442729689299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D03-49C1-86FF-8A1A66D6AA9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Sheet1!$B$2:$B$6</c:f>
              <c:numCache>
                <c:formatCode>#,##0_);[Red]\(#,##0\)</c:formatCode>
                <c:ptCount val="5"/>
                <c:pt idx="0">
                  <c:v>23102</c:v>
                </c:pt>
                <c:pt idx="1">
                  <c:v>22622</c:v>
                </c:pt>
                <c:pt idx="2">
                  <c:v>21118</c:v>
                </c:pt>
                <c:pt idx="3">
                  <c:v>22081</c:v>
                </c:pt>
                <c:pt idx="4">
                  <c:v>21253</c:v>
                </c:pt>
              </c:numCache>
            </c:numRef>
          </c:val>
          <c:smooth val="0"/>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入 港 船 舶（隻数）</c:v>
                      </c:pt>
                    </c:strCache>
                  </c:strRef>
                </c15:tx>
              </c15:filteredSeriesTitle>
            </c:ext>
            <c:ext xmlns:c15="http://schemas.microsoft.com/office/drawing/2012/chart" uri="{02D57815-91ED-43cb-92C2-25804820EDAC}">
              <c15:filteredCategoryTitle>
                <c15:cat>
                  <c:strRef>
                    <c:extLst>
                      <c:ext uri="{02D57815-91ED-43cb-92C2-25804820EDAC}">
                        <c15:formulaRef>
                          <c15:sqref>Sheet1!$A$2:$A$6</c15:sqref>
                        </c15:formulaRef>
                      </c:ext>
                    </c:extLst>
                    <c:strCache>
                      <c:ptCount val="5"/>
                      <c:pt idx="0">
                        <c:v>2018
(H30)</c:v>
                      </c:pt>
                      <c:pt idx="1">
                        <c:v>2019
(R1)</c:v>
                      </c:pt>
                      <c:pt idx="2">
                        <c:v>2020
(R2)</c:v>
                      </c:pt>
                      <c:pt idx="3">
                        <c:v>2021
(R3)</c:v>
                      </c:pt>
                      <c:pt idx="4">
                        <c:v>2022
(R4)</c:v>
                      </c:pt>
                    </c:strCache>
                  </c:strRef>
                </c15:cat>
              </c15:filteredCategoryTitle>
            </c:ext>
            <c:ext xmlns:c16="http://schemas.microsoft.com/office/drawing/2014/chart" uri="{C3380CC4-5D6E-409C-BE32-E72D297353CC}">
              <c16:uniqueId val="{00000000-D92A-498B-B6D1-6B726495C22C}"/>
            </c:ext>
          </c:extLst>
        </c:ser>
        <c:dLbls>
          <c:dLblPos val="t"/>
          <c:showLegendKey val="0"/>
          <c:showVal val="1"/>
          <c:showCatName val="0"/>
          <c:showSerName val="0"/>
          <c:showPercent val="0"/>
          <c:showBubbleSize val="0"/>
        </c:dLbls>
        <c:marker val="1"/>
        <c:smooth val="0"/>
        <c:axId val="439729608"/>
        <c:axId val="439731176"/>
      </c:lineChart>
      <c:catAx>
        <c:axId val="439729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39731176"/>
        <c:crosses val="autoZero"/>
        <c:auto val="1"/>
        <c:lblAlgn val="ctr"/>
        <c:lblOffset val="100"/>
        <c:noMultiLvlLbl val="0"/>
      </c:catAx>
      <c:valAx>
        <c:axId val="439731176"/>
        <c:scaling>
          <c:orientation val="minMax"/>
        </c:scaling>
        <c:delete val="1"/>
        <c:axPos val="l"/>
        <c:numFmt formatCode="#,##0_);[Red]\(#,##0\)" sourceLinked="1"/>
        <c:majorTickMark val="none"/>
        <c:minorTickMark val="none"/>
        <c:tickLblPos val="nextTo"/>
        <c:crossAx val="439729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舶（千総トン数）（外航</a:t>
            </a:r>
            <a:r>
              <a:rPr lang="en-US" altLang="ja-JP" sz="1200" dirty="0"/>
              <a:t>+</a:t>
            </a:r>
            <a:r>
              <a:rPr lang="ja-JP" altLang="en-US" sz="1200" dirty="0"/>
              <a:t>内航）</a:t>
            </a:r>
          </a:p>
        </c:rich>
      </c:tx>
      <c:layout>
        <c:manualLayout>
          <c:xMode val="edge"/>
          <c:yMode val="edge"/>
          <c:x val="0.10438713798731802"/>
          <c:y val="2.622272727272727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0.10314832151785418"/>
                  <c:y val="-0.1172831384015594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E7F-4ADC-9EF5-AA9583D4753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Sheet1!$B$2:$B$6</c:f>
              <c:numCache>
                <c:formatCode>#,##0_);[Red]\(#,##0\)</c:formatCode>
                <c:ptCount val="5"/>
                <c:pt idx="0">
                  <c:v>112957</c:v>
                </c:pt>
                <c:pt idx="1">
                  <c:v>114959.93</c:v>
                </c:pt>
                <c:pt idx="2">
                  <c:v>104163.137</c:v>
                </c:pt>
                <c:pt idx="3">
                  <c:v>101016</c:v>
                </c:pt>
                <c:pt idx="4">
                  <c:v>100980</c:v>
                </c:pt>
              </c:numCache>
            </c:numRef>
          </c:val>
          <c:smooth val="0"/>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入 港 船 舶（総トン数）</c:v>
                      </c:pt>
                    </c:strCache>
                  </c:strRef>
                </c15:tx>
              </c15:filteredSeriesTitle>
            </c:ext>
            <c:ext xmlns:c15="http://schemas.microsoft.com/office/drawing/2012/chart" uri="{02D57815-91ED-43cb-92C2-25804820EDAC}">
              <c15:filteredCategoryTitle>
                <c15:cat>
                  <c:strRef>
                    <c:extLst>
                      <c:ext uri="{02D57815-91ED-43cb-92C2-25804820EDAC}">
                        <c15:formulaRef>
                          <c15:sqref>Sheet1!$A$2:$A$6</c15:sqref>
                        </c15:formulaRef>
                      </c:ext>
                    </c:extLst>
                    <c:strCache>
                      <c:ptCount val="5"/>
                      <c:pt idx="0">
                        <c:v>2018
(H30)</c:v>
                      </c:pt>
                      <c:pt idx="1">
                        <c:v>2019
(R1)</c:v>
                      </c:pt>
                      <c:pt idx="2">
                        <c:v>2020
(R2)</c:v>
                      </c:pt>
                      <c:pt idx="3">
                        <c:v>2021
(R3)</c:v>
                      </c:pt>
                      <c:pt idx="4">
                        <c:v>2022
(R4)</c:v>
                      </c:pt>
                    </c:strCache>
                  </c:strRef>
                </c15:cat>
              </c15:filteredCategoryTitle>
            </c:ext>
            <c:ext xmlns:c16="http://schemas.microsoft.com/office/drawing/2014/chart" uri="{C3380CC4-5D6E-409C-BE32-E72D297353CC}">
              <c16:uniqueId val="{00000000-0817-4909-8B09-1AB4670E7FA3}"/>
            </c:ext>
          </c:extLst>
        </c:ser>
        <c:dLbls>
          <c:dLblPos val="t"/>
          <c:showLegendKey val="0"/>
          <c:showVal val="1"/>
          <c:showCatName val="0"/>
          <c:showSerName val="0"/>
          <c:showPercent val="0"/>
          <c:showBubbleSize val="0"/>
        </c:dLbls>
        <c:marker val="1"/>
        <c:smooth val="0"/>
        <c:axId val="439732352"/>
        <c:axId val="439733136"/>
      </c:lineChart>
      <c:catAx>
        <c:axId val="43973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39733136"/>
        <c:crosses val="autoZero"/>
        <c:auto val="1"/>
        <c:lblAlgn val="ctr"/>
        <c:lblOffset val="100"/>
        <c:noMultiLvlLbl val="0"/>
      </c:catAx>
      <c:valAx>
        <c:axId val="439733136"/>
        <c:scaling>
          <c:orientation val="minMax"/>
        </c:scaling>
        <c:delete val="1"/>
        <c:axPos val="l"/>
        <c:numFmt formatCode="#,##0_);[Red]\(#,##0\)" sourceLinked="1"/>
        <c:majorTickMark val="none"/>
        <c:minorTickMark val="none"/>
        <c:tickLblPos val="nextTo"/>
        <c:crossAx val="439732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貨物量（千トン）（外貿</a:t>
            </a:r>
            <a:r>
              <a:rPr lang="en-US" altLang="ja-JP" sz="1200" dirty="0"/>
              <a:t>+</a:t>
            </a:r>
            <a:r>
              <a:rPr lang="ja-JP" altLang="en-US" sz="1200" dirty="0"/>
              <a:t>内貿）</a:t>
            </a:r>
          </a:p>
        </c:rich>
      </c:tx>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8.8692436506873196E-2"/>
                  <c:y val="-0.18191215185371387"/>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589-4F83-88D7-A25F9515E2C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Sheet1!$B$2:$B$6</c:f>
              <c:numCache>
                <c:formatCode>#,##0_);[Red]\(#,##0\)</c:formatCode>
                <c:ptCount val="5"/>
                <c:pt idx="0">
                  <c:v>84279</c:v>
                </c:pt>
                <c:pt idx="1">
                  <c:v>85189.129000000001</c:v>
                </c:pt>
                <c:pt idx="2">
                  <c:v>80546.803</c:v>
                </c:pt>
                <c:pt idx="3">
                  <c:v>84668</c:v>
                </c:pt>
                <c:pt idx="4">
                  <c:v>85562</c:v>
                </c:pt>
              </c:numCache>
            </c:numRef>
          </c:val>
          <c:smooth val="0"/>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貨物量（千トン）</c:v>
                      </c:pt>
                    </c:strCache>
                  </c:strRef>
                </c15:tx>
              </c15:filteredSeriesTitle>
            </c:ext>
            <c:ext xmlns:c15="http://schemas.microsoft.com/office/drawing/2012/chart" uri="{02D57815-91ED-43cb-92C2-25804820EDAC}">
              <c15:filteredCategoryTitle>
                <c15:cat>
                  <c:strRef>
                    <c:extLst>
                      <c:ext uri="{02D57815-91ED-43cb-92C2-25804820EDAC}">
                        <c15:formulaRef>
                          <c15:sqref>Sheet1!$A$2:$A$6</c15:sqref>
                        </c15:formulaRef>
                      </c:ext>
                    </c:extLst>
                    <c:strCache>
                      <c:ptCount val="5"/>
                      <c:pt idx="0">
                        <c:v>2018
(H30)</c:v>
                      </c:pt>
                      <c:pt idx="1">
                        <c:v>2019
(R1)</c:v>
                      </c:pt>
                      <c:pt idx="2">
                        <c:v>2020
(R2)</c:v>
                      </c:pt>
                      <c:pt idx="3">
                        <c:v>2021
(R3)</c:v>
                      </c:pt>
                      <c:pt idx="4">
                        <c:v>2022
(R4)</c:v>
                      </c:pt>
                    </c:strCache>
                  </c:strRef>
                </c15:cat>
              </c15:filteredCategoryTitle>
            </c:ext>
            <c:ext xmlns:c16="http://schemas.microsoft.com/office/drawing/2014/chart" uri="{C3380CC4-5D6E-409C-BE32-E72D297353CC}">
              <c16:uniqueId val="{00000000-9C31-470E-BA6B-A21E0EB11258}"/>
            </c:ext>
          </c:extLst>
        </c:ser>
        <c:dLbls>
          <c:dLblPos val="t"/>
          <c:showLegendKey val="0"/>
          <c:showVal val="1"/>
          <c:showCatName val="0"/>
          <c:showSerName val="0"/>
          <c:showPercent val="0"/>
          <c:showBubbleSize val="0"/>
        </c:dLbls>
        <c:marker val="1"/>
        <c:smooth val="0"/>
        <c:axId val="440763632"/>
        <c:axId val="440764416"/>
      </c:lineChart>
      <c:catAx>
        <c:axId val="44076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4416"/>
        <c:crosses val="autoZero"/>
        <c:auto val="1"/>
        <c:lblAlgn val="ctr"/>
        <c:lblOffset val="100"/>
        <c:noMultiLvlLbl val="0"/>
      </c:catAx>
      <c:valAx>
        <c:axId val="440764416"/>
        <c:scaling>
          <c:orientation val="minMax"/>
        </c:scaling>
        <c:delete val="1"/>
        <c:axPos val="l"/>
        <c:numFmt formatCode="#,##0_);[Red]\(#,##0\)" sourceLinked="1"/>
        <c:majorTickMark val="none"/>
        <c:minorTickMark val="none"/>
        <c:tickLblPos val="nextTo"/>
        <c:crossAx val="440763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コンテナ個数（千</a:t>
            </a:r>
            <a:r>
              <a:rPr lang="en-US" altLang="ja-JP" sz="1200" dirty="0"/>
              <a:t>TEU</a:t>
            </a:r>
            <a:r>
              <a:rPr lang="ja-JP" altLang="en-US" sz="1200" dirty="0"/>
              <a:t>）（外貿</a:t>
            </a:r>
            <a:r>
              <a:rPr lang="en-US" altLang="ja-JP" sz="1200" dirty="0"/>
              <a:t>+</a:t>
            </a:r>
            <a:r>
              <a:rPr lang="ja-JP" altLang="en-US" sz="1200" dirty="0"/>
              <a:t>内貿）</a:t>
            </a:r>
          </a:p>
        </c:rich>
      </c:tx>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8.4717934722652849E-2"/>
                  <c:y val="-0.1428612426901259"/>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E0E-4B6E-9402-452810EC6D4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Sheet1!$B$2:$B$6</c:f>
              <c:numCache>
                <c:formatCode>#,##0_);[Red]\(#,##0\)</c:formatCode>
                <c:ptCount val="5"/>
                <c:pt idx="0">
                  <c:v>2413</c:v>
                </c:pt>
                <c:pt idx="1">
                  <c:v>2457</c:v>
                </c:pt>
                <c:pt idx="2">
                  <c:v>2359</c:v>
                </c:pt>
                <c:pt idx="3">
                  <c:v>2426</c:v>
                </c:pt>
                <c:pt idx="4">
                  <c:v>2391</c:v>
                </c:pt>
              </c:numCache>
            </c:numRef>
          </c:val>
          <c:smooth val="0"/>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コンテナ個数（千TEU）</c:v>
                      </c:pt>
                    </c:strCache>
                  </c:strRef>
                </c15:tx>
              </c15:filteredSeriesTitle>
            </c:ext>
            <c:ext xmlns:c15="http://schemas.microsoft.com/office/drawing/2012/chart" uri="{02D57815-91ED-43cb-92C2-25804820EDAC}">
              <c15:filteredCategoryTitle>
                <c15:cat>
                  <c:strRef>
                    <c:extLst>
                      <c:ext uri="{02D57815-91ED-43cb-92C2-25804820EDAC}">
                        <c15:formulaRef>
                          <c15:sqref>Sheet1!$A$2:$A$6</c15:sqref>
                        </c15:formulaRef>
                      </c:ext>
                    </c:extLst>
                    <c:strCache>
                      <c:ptCount val="5"/>
                      <c:pt idx="0">
                        <c:v>2018
(H30)</c:v>
                      </c:pt>
                      <c:pt idx="1">
                        <c:v>2019
(R1)</c:v>
                      </c:pt>
                      <c:pt idx="2">
                        <c:v>2020
(R2)</c:v>
                      </c:pt>
                      <c:pt idx="3">
                        <c:v>2021
(R3)</c:v>
                      </c:pt>
                      <c:pt idx="4">
                        <c:v>2022
(R4)</c:v>
                      </c:pt>
                    </c:strCache>
                  </c:strRef>
                </c15:cat>
              </c15:filteredCategoryTitle>
            </c:ext>
            <c:ext xmlns:c16="http://schemas.microsoft.com/office/drawing/2014/chart" uri="{C3380CC4-5D6E-409C-BE32-E72D297353CC}">
              <c16:uniqueId val="{00000000-F3F5-4B7B-983E-63EC5D2C04F3}"/>
            </c:ext>
          </c:extLst>
        </c:ser>
        <c:dLbls>
          <c:dLblPos val="t"/>
          <c:showLegendKey val="0"/>
          <c:showVal val="1"/>
          <c:showCatName val="0"/>
          <c:showSerName val="0"/>
          <c:showPercent val="0"/>
          <c:showBubbleSize val="0"/>
        </c:dLbls>
        <c:marker val="1"/>
        <c:smooth val="0"/>
        <c:axId val="440762456"/>
        <c:axId val="440759712"/>
      </c:lineChart>
      <c:catAx>
        <c:axId val="440762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59712"/>
        <c:crosses val="autoZero"/>
        <c:auto val="1"/>
        <c:lblAlgn val="ctr"/>
        <c:lblOffset val="100"/>
        <c:noMultiLvlLbl val="0"/>
      </c:catAx>
      <c:valAx>
        <c:axId val="440759712"/>
        <c:scaling>
          <c:orientation val="minMax"/>
        </c:scaling>
        <c:delete val="1"/>
        <c:axPos val="l"/>
        <c:numFmt formatCode="#,##0_);[Red]\(#,##0\)" sourceLinked="1"/>
        <c:majorTickMark val="none"/>
        <c:minorTickMark val="none"/>
        <c:tickLblPos val="nextTo"/>
        <c:crossAx val="440762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zh-TW" altLang="en-US" sz="1200" dirty="0"/>
              <a:t>船舶乗降人員（千人）</a:t>
            </a:r>
            <a:r>
              <a:rPr lang="ja-JP" altLang="en-US" sz="1200" dirty="0"/>
              <a:t>（外航</a:t>
            </a:r>
            <a:r>
              <a:rPr lang="en-US" altLang="ja-JP" sz="1200" dirty="0"/>
              <a:t>+</a:t>
            </a:r>
            <a:r>
              <a:rPr lang="ja-JP" altLang="en-US" sz="1200" dirty="0"/>
              <a:t>内航）</a:t>
            </a:r>
            <a:endParaRPr lang="zh-TW" altLang="en-US" sz="1200" dirty="0"/>
          </a:p>
        </c:rich>
      </c:tx>
      <c:layout>
        <c:manualLayout>
          <c:xMode val="edge"/>
          <c:yMode val="edge"/>
          <c:x val="0.18852871905606752"/>
          <c:y val="2.5656565656565655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6.258430375790848E-2"/>
                  <c:y val="-0.12347222222222227"/>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902-41B8-9B12-F0D6579A91F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Sheet1!$B$2:$B$6</c:f>
              <c:numCache>
                <c:formatCode>#,##0_);[Red]\(#,##0\)</c:formatCode>
                <c:ptCount val="5"/>
                <c:pt idx="0">
                  <c:v>1238</c:v>
                </c:pt>
                <c:pt idx="1">
                  <c:v>1364</c:v>
                </c:pt>
                <c:pt idx="2">
                  <c:v>521</c:v>
                </c:pt>
                <c:pt idx="3">
                  <c:v>516</c:v>
                </c:pt>
                <c:pt idx="4">
                  <c:v>792</c:v>
                </c:pt>
              </c:numCache>
            </c:numRef>
          </c:val>
          <c:smooth val="0"/>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船舶乗降人員（千人）</c:v>
                      </c:pt>
                    </c:strCache>
                  </c:strRef>
                </c15:tx>
              </c15:filteredSeriesTitle>
            </c:ext>
            <c:ext xmlns:c15="http://schemas.microsoft.com/office/drawing/2012/chart" uri="{02D57815-91ED-43cb-92C2-25804820EDAC}">
              <c15:filteredCategoryTitle>
                <c15:cat>
                  <c:strRef>
                    <c:extLst>
                      <c:ext uri="{02D57815-91ED-43cb-92C2-25804820EDAC}">
                        <c15:formulaRef>
                          <c15:sqref>Sheet1!$A$2:$A$6</c15:sqref>
                        </c15:formulaRef>
                      </c:ext>
                    </c:extLst>
                    <c:strCache>
                      <c:ptCount val="5"/>
                      <c:pt idx="0">
                        <c:v>2018
(H30)</c:v>
                      </c:pt>
                      <c:pt idx="1">
                        <c:v>2019
(R1)</c:v>
                      </c:pt>
                      <c:pt idx="2">
                        <c:v>2020
(R2)</c:v>
                      </c:pt>
                      <c:pt idx="3">
                        <c:v>2021
(R3)</c:v>
                      </c:pt>
                      <c:pt idx="4">
                        <c:v>2022
(R4)</c:v>
                      </c:pt>
                    </c:strCache>
                  </c:strRef>
                </c15:cat>
              </c15:filteredCategoryTitle>
            </c:ext>
            <c:ext xmlns:c16="http://schemas.microsoft.com/office/drawing/2014/chart" uri="{C3380CC4-5D6E-409C-BE32-E72D297353CC}">
              <c16:uniqueId val="{00000000-0FA7-4E6E-8D43-D01C1646BB67}"/>
            </c:ext>
          </c:extLst>
        </c:ser>
        <c:dLbls>
          <c:dLblPos val="t"/>
          <c:showLegendKey val="0"/>
          <c:showVal val="1"/>
          <c:showCatName val="0"/>
          <c:showSerName val="0"/>
          <c:showPercent val="0"/>
          <c:showBubbleSize val="0"/>
        </c:dLbls>
        <c:marker val="1"/>
        <c:smooth val="0"/>
        <c:axId val="440762064"/>
        <c:axId val="440760888"/>
      </c:lineChart>
      <c:catAx>
        <c:axId val="44076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0888"/>
        <c:crosses val="autoZero"/>
        <c:auto val="1"/>
        <c:lblAlgn val="ctr"/>
        <c:lblOffset val="100"/>
        <c:noMultiLvlLbl val="0"/>
      </c:catAx>
      <c:valAx>
        <c:axId val="440760888"/>
        <c:scaling>
          <c:orientation val="minMax"/>
        </c:scaling>
        <c:delete val="1"/>
        <c:axPos val="l"/>
        <c:numFmt formatCode="#,##0_);[Red]\(#,##0\)" sourceLinked="1"/>
        <c:majorTickMark val="none"/>
        <c:minorTickMark val="none"/>
        <c:tickLblPos val="nextTo"/>
        <c:crossAx val="440762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2191" tIns="46095" rIns="92191" bIns="460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2191" tIns="46095" rIns="92191" bIns="46095" rtlCol="0"/>
          <a:lstStyle>
            <a:lvl1pPr algn="r">
              <a:defRPr sz="1200"/>
            </a:lvl1pPr>
          </a:lstStyle>
          <a:p>
            <a:fld id="{FC3D1BE8-8BFB-4A37-9AEB-2C166B0645D5}" type="datetimeFigureOut">
              <a:rPr kumimoji="1" lang="ja-JP" altLang="en-US" smtClean="0"/>
              <a:t>2023/9/13</a:t>
            </a:fld>
            <a:endParaRPr kumimoji="1" lang="ja-JP" altLang="en-US"/>
          </a:p>
        </p:txBody>
      </p:sp>
      <p:sp>
        <p:nvSpPr>
          <p:cNvPr id="4" name="スライド イメージ プレースホルダー 3"/>
          <p:cNvSpPr>
            <a:spLocks noGrp="1" noRot="1" noChangeAspect="1"/>
          </p:cNvSpPr>
          <p:nvPr>
            <p:ph type="sldImg" idx="2"/>
          </p:nvPr>
        </p:nvSpPr>
        <p:spPr>
          <a:xfrm>
            <a:off x="1028700" y="1241425"/>
            <a:ext cx="4749800" cy="3354388"/>
          </a:xfrm>
          <a:prstGeom prst="rect">
            <a:avLst/>
          </a:prstGeom>
          <a:noFill/>
          <a:ln w="12700">
            <a:solidFill>
              <a:prstClr val="black"/>
            </a:solidFill>
          </a:ln>
        </p:spPr>
        <p:txBody>
          <a:bodyPr vert="horz" lIns="92191" tIns="46095" rIns="92191" bIns="46095" rtlCol="0" anchor="ctr"/>
          <a:lstStyle/>
          <a:p>
            <a:endParaRPr lang="ja-JP" altLang="en-US"/>
          </a:p>
        </p:txBody>
      </p:sp>
      <p:sp>
        <p:nvSpPr>
          <p:cNvPr id="5" name="ノート プレースホルダー 4"/>
          <p:cNvSpPr>
            <a:spLocks noGrp="1"/>
          </p:cNvSpPr>
          <p:nvPr>
            <p:ph type="body" sz="quarter" idx="3"/>
          </p:nvPr>
        </p:nvSpPr>
        <p:spPr>
          <a:xfrm>
            <a:off x="680721" y="4783308"/>
            <a:ext cx="5445760" cy="3913614"/>
          </a:xfrm>
          <a:prstGeom prst="rect">
            <a:avLst/>
          </a:prstGeom>
        </p:spPr>
        <p:txBody>
          <a:bodyPr vert="horz" lIns="92191" tIns="46095" rIns="92191" bIns="460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191" tIns="46095" rIns="92191" bIns="460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191" tIns="46095" rIns="92191" bIns="46095" rtlCol="0" anchor="b"/>
          <a:lstStyle>
            <a:lvl1pPr algn="r">
              <a:defRPr sz="1200"/>
            </a:lvl1pPr>
          </a:lstStyle>
          <a:p>
            <a:fld id="{E443164C-418A-46D5-BDB3-4A1E49429CC9}" type="slidenum">
              <a:rPr kumimoji="1" lang="ja-JP" altLang="en-US" smtClean="0"/>
              <a:t>‹#›</a:t>
            </a:fld>
            <a:endParaRPr kumimoji="1" lang="ja-JP" altLang="en-US"/>
          </a:p>
        </p:txBody>
      </p:sp>
    </p:spTree>
    <p:extLst>
      <p:ext uri="{BB962C8B-B14F-4D97-AF65-F5344CB8AC3E}">
        <p14:creationId xmlns:p14="http://schemas.microsoft.com/office/powerpoint/2010/main" val="1846248665"/>
      </p:ext>
    </p:extLst>
  </p:cSld>
  <p:clrMap bg1="lt1" tx1="dk1" bg2="lt2" tx2="dk2" accent1="accent1" accent2="accent2" accent3="accent3" accent4="accent4" accent5="accent5" accent6="accent6" hlink="hlink" folHlink="folHlink"/>
  <p:notesStyle>
    <a:lvl1pPr marL="0" algn="l" defTabSz="1138814" rtl="0" eaLnBrk="1" latinLnBrk="0" hangingPunct="1">
      <a:defRPr kumimoji="1" sz="1495" kern="1200">
        <a:solidFill>
          <a:schemeClr val="tx1"/>
        </a:solidFill>
        <a:latin typeface="+mn-lt"/>
        <a:ea typeface="+mn-ea"/>
        <a:cs typeface="+mn-cs"/>
      </a:defRPr>
    </a:lvl1pPr>
    <a:lvl2pPr marL="569408" algn="l" defTabSz="1138814" rtl="0" eaLnBrk="1" latinLnBrk="0" hangingPunct="1">
      <a:defRPr kumimoji="1" sz="1495" kern="1200">
        <a:solidFill>
          <a:schemeClr val="tx1"/>
        </a:solidFill>
        <a:latin typeface="+mn-lt"/>
        <a:ea typeface="+mn-ea"/>
        <a:cs typeface="+mn-cs"/>
      </a:defRPr>
    </a:lvl2pPr>
    <a:lvl3pPr marL="1138814" algn="l" defTabSz="1138814" rtl="0" eaLnBrk="1" latinLnBrk="0" hangingPunct="1">
      <a:defRPr kumimoji="1" sz="1495" kern="1200">
        <a:solidFill>
          <a:schemeClr val="tx1"/>
        </a:solidFill>
        <a:latin typeface="+mn-lt"/>
        <a:ea typeface="+mn-ea"/>
        <a:cs typeface="+mn-cs"/>
      </a:defRPr>
    </a:lvl3pPr>
    <a:lvl4pPr marL="1708222" algn="l" defTabSz="1138814" rtl="0" eaLnBrk="1" latinLnBrk="0" hangingPunct="1">
      <a:defRPr kumimoji="1" sz="1495" kern="1200">
        <a:solidFill>
          <a:schemeClr val="tx1"/>
        </a:solidFill>
        <a:latin typeface="+mn-lt"/>
        <a:ea typeface="+mn-ea"/>
        <a:cs typeface="+mn-cs"/>
      </a:defRPr>
    </a:lvl4pPr>
    <a:lvl5pPr marL="2277628" algn="l" defTabSz="1138814" rtl="0" eaLnBrk="1" latinLnBrk="0" hangingPunct="1">
      <a:defRPr kumimoji="1" sz="1495" kern="1200">
        <a:solidFill>
          <a:schemeClr val="tx1"/>
        </a:solidFill>
        <a:latin typeface="+mn-lt"/>
        <a:ea typeface="+mn-ea"/>
        <a:cs typeface="+mn-cs"/>
      </a:defRPr>
    </a:lvl5pPr>
    <a:lvl6pPr marL="2847035" algn="l" defTabSz="1138814" rtl="0" eaLnBrk="1" latinLnBrk="0" hangingPunct="1">
      <a:defRPr kumimoji="1" sz="1495" kern="1200">
        <a:solidFill>
          <a:schemeClr val="tx1"/>
        </a:solidFill>
        <a:latin typeface="+mn-lt"/>
        <a:ea typeface="+mn-ea"/>
        <a:cs typeface="+mn-cs"/>
      </a:defRPr>
    </a:lvl6pPr>
    <a:lvl7pPr marL="3416441" algn="l" defTabSz="1138814" rtl="0" eaLnBrk="1" latinLnBrk="0" hangingPunct="1">
      <a:defRPr kumimoji="1" sz="1495" kern="1200">
        <a:solidFill>
          <a:schemeClr val="tx1"/>
        </a:solidFill>
        <a:latin typeface="+mn-lt"/>
        <a:ea typeface="+mn-ea"/>
        <a:cs typeface="+mn-cs"/>
      </a:defRPr>
    </a:lvl7pPr>
    <a:lvl8pPr marL="3985849" algn="l" defTabSz="1138814" rtl="0" eaLnBrk="1" latinLnBrk="0" hangingPunct="1">
      <a:defRPr kumimoji="1" sz="1495" kern="1200">
        <a:solidFill>
          <a:schemeClr val="tx1"/>
        </a:solidFill>
        <a:latin typeface="+mn-lt"/>
        <a:ea typeface="+mn-ea"/>
        <a:cs typeface="+mn-cs"/>
      </a:defRPr>
    </a:lvl8pPr>
    <a:lvl9pPr marL="4555256" algn="l" defTabSz="1138814" rtl="0" eaLnBrk="1" latinLnBrk="0" hangingPunct="1">
      <a:defRPr kumimoji="1" sz="149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8700" y="1241425"/>
            <a:ext cx="4749800"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43164C-418A-46D5-BDB3-4A1E49429CC9}" type="slidenum">
              <a:rPr kumimoji="1" lang="ja-JP" altLang="en-US" smtClean="0"/>
              <a:t>2</a:t>
            </a:fld>
            <a:endParaRPr kumimoji="1" lang="ja-JP" altLang="en-US"/>
          </a:p>
        </p:txBody>
      </p:sp>
    </p:spTree>
    <p:extLst>
      <p:ext uri="{BB962C8B-B14F-4D97-AF65-F5344CB8AC3E}">
        <p14:creationId xmlns:p14="http://schemas.microsoft.com/office/powerpoint/2010/main" val="754355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11332" y="-10669"/>
            <a:ext cx="12276189" cy="866210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13349" y="3029602"/>
            <a:ext cx="7799306" cy="2074264"/>
          </a:xfrm>
        </p:spPr>
        <p:txBody>
          <a:bodyPr anchor="b">
            <a:noAutofit/>
          </a:bodyPr>
          <a:lstStyle>
            <a:lvl1pPr algn="r">
              <a:defRPr sz="6804">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13349" y="5103864"/>
            <a:ext cx="7799306" cy="1382042"/>
          </a:xfrm>
        </p:spPr>
        <p:txBody>
          <a:bodyPr anchor="t"/>
          <a:lstStyle>
            <a:lvl1pPr marL="0" indent="0" algn="r">
              <a:buNone/>
              <a:defRPr>
                <a:solidFill>
                  <a:schemeClr val="tx1">
                    <a:lumMod val="50000"/>
                    <a:lumOff val="50000"/>
                  </a:schemeClr>
                </a:solidFill>
              </a:defRPr>
            </a:lvl1pPr>
            <a:lvl2pPr marL="576072" indent="0" algn="ctr">
              <a:buNone/>
              <a:defRPr>
                <a:solidFill>
                  <a:schemeClr val="tx1">
                    <a:tint val="75000"/>
                  </a:schemeClr>
                </a:solidFill>
              </a:defRPr>
            </a:lvl2pPr>
            <a:lvl3pPr marL="1152144" indent="0" algn="ctr">
              <a:buNone/>
              <a:defRPr>
                <a:solidFill>
                  <a:schemeClr val="tx1">
                    <a:tint val="75000"/>
                  </a:schemeClr>
                </a:solidFill>
              </a:defRPr>
            </a:lvl3pPr>
            <a:lvl4pPr marL="1728216" indent="0" algn="ctr">
              <a:buNone/>
              <a:defRPr>
                <a:solidFill>
                  <a:schemeClr val="tx1">
                    <a:tint val="75000"/>
                  </a:schemeClr>
                </a:solidFill>
              </a:defRPr>
            </a:lvl4pPr>
            <a:lvl5pPr marL="2304288" indent="0" algn="ctr">
              <a:buNone/>
              <a:defRPr>
                <a:solidFill>
                  <a:schemeClr val="tx1">
                    <a:tint val="75000"/>
                  </a:schemeClr>
                </a:solidFill>
              </a:defRPr>
            </a:lvl5pPr>
            <a:lvl6pPr marL="2880360" indent="0" algn="ctr">
              <a:buNone/>
              <a:defRPr>
                <a:solidFill>
                  <a:schemeClr val="tx1">
                    <a:tint val="75000"/>
                  </a:schemeClr>
                </a:solidFill>
              </a:defRPr>
            </a:lvl6pPr>
            <a:lvl7pPr marL="3456432" indent="0" algn="ctr">
              <a:buNone/>
              <a:defRPr>
                <a:solidFill>
                  <a:schemeClr val="tx1">
                    <a:tint val="75000"/>
                  </a:schemeClr>
                </a:solidFill>
              </a:defRPr>
            </a:lvl7pPr>
            <a:lvl8pPr marL="4032504" indent="0" algn="ctr">
              <a:buNone/>
              <a:defRPr>
                <a:solidFill>
                  <a:schemeClr val="tx1">
                    <a:tint val="75000"/>
                  </a:schemeClr>
                </a:solidFill>
              </a:defRPr>
            </a:lvl8pPr>
            <a:lvl9pPr marL="4608576"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072979-66EF-41AC-B08A-AD3A6B4C152C}" type="datetime1">
              <a:rPr kumimoji="1" lang="ja-JP" altLang="en-US" smtClean="0"/>
              <a:t>2023/9/13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9753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4288379"/>
          </a:xfrm>
        </p:spPr>
        <p:txBody>
          <a:bodyPr anchor="ctr">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5" y="5632497"/>
            <a:ext cx="8496680"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55848C5-FE37-49A4-B7B2-9BE48D577D8F}" type="datetime1">
              <a:rPr kumimoji="1" lang="ja-JP" altLang="en-US" smtClean="0"/>
              <a:t>2023/9/13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400040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473834" y="4576404"/>
            <a:ext cx="7254633" cy="480042"/>
          </a:xfrm>
        </p:spPr>
        <p:txBody>
          <a:bodyPr anchor="ctr">
            <a:noAutofit/>
          </a:bodyPr>
          <a:lstStyle>
            <a:lvl1pPr marL="0" indent="0">
              <a:buFontTx/>
              <a:buNone/>
              <a:defRPr sz="2016">
                <a:solidFill>
                  <a:schemeClr val="tx1">
                    <a:lumMod val="50000"/>
                    <a:lumOff val="50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632497"/>
            <a:ext cx="8496681"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2286E3-8450-4D29-A194-B993F7532316}" type="datetime1">
              <a:rPr kumimoji="1" lang="ja-JP" altLang="en-US" smtClean="0"/>
              <a:t>2023/9/13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3986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15973" y="2434215"/>
            <a:ext cx="8496681" cy="3270160"/>
          </a:xfrm>
        </p:spPr>
        <p:txBody>
          <a:bodyPr anchor="b">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F5E218-C711-4928-ADC5-C792ED0073B6}" type="datetime1">
              <a:rPr kumimoji="1" lang="ja-JP" altLang="en-US" smtClean="0"/>
              <a:t>2023/9/13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601763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tx1">
                    <a:lumMod val="75000"/>
                    <a:lumOff val="25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825E99-9840-4E47-B8DE-71EACEB9D6BE}" type="datetime1">
              <a:rPr kumimoji="1" lang="ja-JP" altLang="en-US" smtClean="0"/>
              <a:t>2023/9/13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7228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824339" y="768068"/>
            <a:ext cx="8488315"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accent1"/>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F3F700-D1D1-4967-A936-E3F33D541218}" type="datetime1">
              <a:rPr kumimoji="1" lang="ja-JP" altLang="en-US" smtClean="0"/>
              <a:t>2023/9/13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5757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937475-F6D8-484B-8DE1-D230F77BF951}" type="datetime1">
              <a:rPr kumimoji="1" lang="ja-JP" altLang="en-US" smtClean="0"/>
              <a:t>2023/9/13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1931637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00881" y="768068"/>
            <a:ext cx="1310181" cy="6616586"/>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15974" y="768068"/>
            <a:ext cx="6953759" cy="661658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9976B4-7F9F-4B9F-AF3A-9D776687772C}" type="datetime1">
              <a:rPr kumimoji="1" lang="ja-JP" altLang="en-US" smtClean="0"/>
              <a:t>2023/9/13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5899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536"/>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4849D-C6BB-4597-A6CC-E7629D9AB82D}" type="datetime1">
              <a:rPr kumimoji="1" lang="ja-JP" altLang="en-US" smtClean="0"/>
              <a:t>2023/9/13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7106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15973" y="3402969"/>
            <a:ext cx="8496681" cy="2301408"/>
          </a:xfrm>
        </p:spPr>
        <p:txBody>
          <a:bodyPr anchor="b"/>
          <a:lstStyle>
            <a:lvl1pPr algn="l">
              <a:defRPr sz="504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084064"/>
          </a:xfrm>
        </p:spPr>
        <p:txBody>
          <a:bodyPr anchor="t"/>
          <a:lstStyle>
            <a:lvl1pPr marL="0" indent="0" algn="l">
              <a:buNone/>
              <a:defRPr sz="2520">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03A742-4AAE-448F-983C-8FD594128377}" type="datetime1">
              <a:rPr kumimoji="1" lang="ja-JP" altLang="en-US" smtClean="0"/>
              <a:t>2023/9/13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83868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166414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15975" y="2722242"/>
            <a:ext cx="4133563" cy="4889593"/>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79091" y="2722244"/>
            <a:ext cx="4133564" cy="4889595"/>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BCD695E-3AB2-4495-A696-C45CE8DFE1EB}" type="datetime1">
              <a:rPr kumimoji="1" lang="ja-JP" altLang="en-US" smtClean="0"/>
              <a:t>2023/9/13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4730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78" cy="1664147"/>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4" name="Content Placeholder 3"/>
          <p:cNvSpPr>
            <a:spLocks noGrp="1"/>
          </p:cNvSpPr>
          <p:nvPr>
            <p:ph sz="half" idx="2"/>
          </p:nvPr>
        </p:nvSpPr>
        <p:spPr>
          <a:xfrm>
            <a:off x="815974"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75659"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6" name="Content Placeholder 5"/>
          <p:cNvSpPr>
            <a:spLocks noGrp="1"/>
          </p:cNvSpPr>
          <p:nvPr>
            <p:ph sz="quarter" idx="4"/>
          </p:nvPr>
        </p:nvSpPr>
        <p:spPr>
          <a:xfrm>
            <a:off x="5175659"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6A14D94-4115-42F6-883B-A6A2FA45A51A}" type="datetime1">
              <a:rPr kumimoji="1" lang="ja-JP" altLang="en-US" smtClean="0"/>
              <a:t>2023/9/13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30019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15974" y="768068"/>
            <a:ext cx="8496680" cy="1664147"/>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C26B8AA-E801-426A-BFC0-67C663305D0F}" type="datetime1">
              <a:rPr kumimoji="1" lang="ja-JP" altLang="en-US" smtClean="0"/>
              <a:t>2023/9/13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18464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95D34-AAFE-487D-A36E-64F3C0740DCC}" type="datetime1">
              <a:rPr kumimoji="1" lang="ja-JP" altLang="en-US" smtClean="0"/>
              <a:t>2023/9/13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8713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4" y="1888172"/>
            <a:ext cx="3734775" cy="1610808"/>
          </a:xfrm>
        </p:spPr>
        <p:txBody>
          <a:bodyPr anchor="b">
            <a:normAutofit/>
          </a:bodyPr>
          <a:lstStyle>
            <a:lvl1pPr>
              <a:defRPr sz="2520"/>
            </a:lvl1pPr>
          </a:lstStyle>
          <a:p>
            <a:r>
              <a:rPr lang="ja-JP" altLang="en-US"/>
              <a:t>マスター タイトルの書式設定</a:t>
            </a:r>
            <a:endParaRPr lang="en-US" dirty="0"/>
          </a:p>
        </p:txBody>
      </p:sp>
      <p:sp>
        <p:nvSpPr>
          <p:cNvPr id="3" name="Content Placeholder 2"/>
          <p:cNvSpPr>
            <a:spLocks noGrp="1"/>
          </p:cNvSpPr>
          <p:nvPr>
            <p:ph idx="1"/>
          </p:nvPr>
        </p:nvSpPr>
        <p:spPr>
          <a:xfrm>
            <a:off x="4780301" y="648782"/>
            <a:ext cx="4532352" cy="696305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15974" y="3498979"/>
            <a:ext cx="3734775" cy="3256286"/>
          </a:xfrm>
        </p:spPr>
        <p:txBody>
          <a:bodyPr>
            <a:normAutofit/>
          </a:bodyPr>
          <a:lstStyle>
            <a:lvl1pPr marL="0" indent="0">
              <a:buNone/>
              <a:defRPr sz="1764"/>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4AE7BC-DD5F-4E36-A9B9-14CEF2C46062}" type="datetime1">
              <a:rPr kumimoji="1" lang="ja-JP" altLang="en-US" smtClean="0"/>
              <a:t>2023/9/13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20024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5974" y="6048534"/>
            <a:ext cx="8496680" cy="714064"/>
          </a:xfrm>
        </p:spPr>
        <p:txBody>
          <a:bodyPr anchor="b">
            <a:normAutofit/>
          </a:bodyPr>
          <a:lstStyle>
            <a:lvl1pPr algn="l">
              <a:defRPr sz="3024"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5974" y="768068"/>
            <a:ext cx="8496680" cy="4845427"/>
          </a:xfrm>
        </p:spPr>
        <p:txBody>
          <a:bodyPr anchor="t">
            <a:normAutofit/>
          </a:bodyPr>
          <a:lstStyle>
            <a:lvl1pPr marL="0" indent="0" algn="ctr">
              <a:buNone/>
              <a:defRPr sz="2016"/>
            </a:lvl1pPr>
            <a:lvl2pPr marL="576072" indent="0">
              <a:buNone/>
              <a:defRPr sz="2016"/>
            </a:lvl2pPr>
            <a:lvl3pPr marL="1152144" indent="0">
              <a:buNone/>
              <a:defRPr sz="2016"/>
            </a:lvl3pPr>
            <a:lvl4pPr marL="1728216" indent="0">
              <a:buNone/>
              <a:defRPr sz="2016"/>
            </a:lvl4pPr>
            <a:lvl5pPr marL="2304288" indent="0">
              <a:buNone/>
              <a:defRPr sz="2016"/>
            </a:lvl5pPr>
            <a:lvl6pPr marL="2880360" indent="0">
              <a:buNone/>
              <a:defRPr sz="2016"/>
            </a:lvl6pPr>
            <a:lvl7pPr marL="3456432" indent="0">
              <a:buNone/>
              <a:defRPr sz="2016"/>
            </a:lvl7pPr>
            <a:lvl8pPr marL="4032504" indent="0">
              <a:buNone/>
              <a:defRPr sz="2016"/>
            </a:lvl8pPr>
            <a:lvl9pPr marL="4608576" indent="0">
              <a:buNone/>
              <a:defRPr sz="2016"/>
            </a:lvl9pPr>
          </a:lstStyle>
          <a:p>
            <a:r>
              <a:rPr lang="ja-JP" altLang="en-US"/>
              <a:t>図を追加</a:t>
            </a:r>
            <a:endParaRPr lang="en-US" dirty="0"/>
          </a:p>
        </p:txBody>
      </p:sp>
      <p:sp>
        <p:nvSpPr>
          <p:cNvPr id="4" name="Text Placeholder 3"/>
          <p:cNvSpPr>
            <a:spLocks noGrp="1"/>
          </p:cNvSpPr>
          <p:nvPr>
            <p:ph type="body" sz="half" idx="2"/>
          </p:nvPr>
        </p:nvSpPr>
        <p:spPr>
          <a:xfrm>
            <a:off x="815974" y="6762598"/>
            <a:ext cx="8496680" cy="849239"/>
          </a:xfrm>
        </p:spPr>
        <p:txBody>
          <a:bodyPr>
            <a:normAutofit/>
          </a:bodyPr>
          <a:lstStyle>
            <a:lvl1pPr marL="0" indent="0">
              <a:buNone/>
              <a:defRPr sz="1512"/>
            </a:lvl1pPr>
            <a:lvl2pPr marL="576072" indent="0">
              <a:buNone/>
              <a:defRPr sz="1512"/>
            </a:lvl2pPr>
            <a:lvl3pPr marL="1152144" indent="0">
              <a:buNone/>
              <a:defRPr sz="1260"/>
            </a:lvl3pPr>
            <a:lvl4pPr marL="1728216" indent="0">
              <a:buNone/>
              <a:defRPr sz="1134"/>
            </a:lvl4pPr>
            <a:lvl5pPr marL="2304288" indent="0">
              <a:buNone/>
              <a:defRPr sz="1134"/>
            </a:lvl5pPr>
            <a:lvl6pPr marL="2880360" indent="0">
              <a:buNone/>
              <a:defRPr sz="1134"/>
            </a:lvl6pPr>
            <a:lvl7pPr marL="3456432" indent="0">
              <a:buNone/>
              <a:defRPr sz="1134"/>
            </a:lvl7pPr>
            <a:lvl8pPr marL="4032504" indent="0">
              <a:buNone/>
              <a:defRPr sz="1134"/>
            </a:lvl8pPr>
            <a:lvl9pPr marL="4608576" indent="0">
              <a:buNone/>
              <a:defRPr sz="113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0C9129-9F43-4C8B-BE66-C7D5F0067626}" type="datetime1">
              <a:rPr kumimoji="1" lang="ja-JP" altLang="en-US" smtClean="0"/>
              <a:t>2023/9/13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3461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333" y="-10669"/>
            <a:ext cx="12276190" cy="8662100"/>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5975" y="768068"/>
            <a:ext cx="8496678" cy="1664147"/>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244"/>
            <a:ext cx="8496680" cy="488959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35163" y="7611839"/>
            <a:ext cx="915739" cy="460041"/>
          </a:xfrm>
          <a:prstGeom prst="rect">
            <a:avLst/>
          </a:prstGeom>
        </p:spPr>
        <p:txBody>
          <a:bodyPr vert="horz" lIns="91440" tIns="45720" rIns="91440" bIns="45720" rtlCol="0" anchor="ctr"/>
          <a:lstStyle>
            <a:lvl1pPr algn="r">
              <a:defRPr sz="1134">
                <a:solidFill>
                  <a:schemeClr val="tx1">
                    <a:tint val="75000"/>
                  </a:schemeClr>
                </a:solidFill>
              </a:defRPr>
            </a:lvl1pPr>
          </a:lstStyle>
          <a:p>
            <a:fld id="{065617B6-3F7B-4687-B4E5-5E7B69FE8877}" type="datetime1">
              <a:rPr kumimoji="1" lang="ja-JP" altLang="en-US" smtClean="0"/>
              <a:t>2023/9/13</a:t>
            </a:fld>
            <a:endParaRPr kumimoji="1" lang="ja-JP" altLang="en-US"/>
          </a:p>
        </p:txBody>
      </p:sp>
      <p:sp>
        <p:nvSpPr>
          <p:cNvPr id="5" name="Footer Placeholder 4"/>
          <p:cNvSpPr>
            <a:spLocks noGrp="1"/>
          </p:cNvSpPr>
          <p:nvPr>
            <p:ph type="ftr" sz="quarter" idx="3"/>
          </p:nvPr>
        </p:nvSpPr>
        <p:spPr>
          <a:xfrm>
            <a:off x="815974" y="7611839"/>
            <a:ext cx="6188042" cy="460041"/>
          </a:xfrm>
          <a:prstGeom prst="rect">
            <a:avLst/>
          </a:prstGeom>
        </p:spPr>
        <p:txBody>
          <a:bodyPr vert="horz" lIns="91440" tIns="45720" rIns="91440" bIns="45720" rtlCol="0" anchor="ctr"/>
          <a:lstStyle>
            <a:lvl1pPr algn="l">
              <a:defRPr sz="113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6468" y="7611839"/>
            <a:ext cx="686187" cy="460041"/>
          </a:xfrm>
          <a:prstGeom prst="rect">
            <a:avLst/>
          </a:prstGeom>
        </p:spPr>
        <p:txBody>
          <a:bodyPr vert="horz" lIns="91440" tIns="45720" rIns="91440" bIns="45720" rtlCol="0" anchor="ctr"/>
          <a:lstStyle>
            <a:lvl1pPr algn="r">
              <a:defRPr sz="1134">
                <a:solidFill>
                  <a:schemeClr val="accent1"/>
                </a:solidFill>
              </a:defRPr>
            </a:lvl1p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8569991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hf hdr="0" ftr="0" dt="0"/>
  <p:txStyles>
    <p:titleStyle>
      <a:lvl1pPr algn="l" defTabSz="576072" rtl="0" eaLnBrk="1" latinLnBrk="0" hangingPunct="1">
        <a:spcBef>
          <a:spcPct val="0"/>
        </a:spcBef>
        <a:buNone/>
        <a:defRPr kumimoji="1" sz="4536"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p:bodyStyle>
    <p:otherStyle>
      <a:defPPr>
        <a:defRPr lang="en-US"/>
      </a:defPPr>
      <a:lvl1pPr marL="0" algn="l" defTabSz="576072" rtl="0" eaLnBrk="1" latinLnBrk="0" hangingPunct="1">
        <a:defRPr kumimoji="1" sz="2268" kern="1200">
          <a:solidFill>
            <a:schemeClr val="tx1"/>
          </a:solidFill>
          <a:latin typeface="+mn-lt"/>
          <a:ea typeface="+mn-ea"/>
          <a:cs typeface="+mn-cs"/>
        </a:defRPr>
      </a:lvl1pPr>
      <a:lvl2pPr marL="576072" algn="l" defTabSz="576072" rtl="0" eaLnBrk="1" latinLnBrk="0" hangingPunct="1">
        <a:defRPr kumimoji="1" sz="2268" kern="1200">
          <a:solidFill>
            <a:schemeClr val="tx1"/>
          </a:solidFill>
          <a:latin typeface="+mn-lt"/>
          <a:ea typeface="+mn-ea"/>
          <a:cs typeface="+mn-cs"/>
        </a:defRPr>
      </a:lvl2pPr>
      <a:lvl3pPr marL="1152144" algn="l" defTabSz="576072" rtl="0" eaLnBrk="1" latinLnBrk="0" hangingPunct="1">
        <a:defRPr kumimoji="1" sz="2268" kern="1200">
          <a:solidFill>
            <a:schemeClr val="tx1"/>
          </a:solidFill>
          <a:latin typeface="+mn-lt"/>
          <a:ea typeface="+mn-ea"/>
          <a:cs typeface="+mn-cs"/>
        </a:defRPr>
      </a:lvl3pPr>
      <a:lvl4pPr marL="1728216" algn="l" defTabSz="576072" rtl="0" eaLnBrk="1" latinLnBrk="0" hangingPunct="1">
        <a:defRPr kumimoji="1" sz="2268" kern="1200">
          <a:solidFill>
            <a:schemeClr val="tx1"/>
          </a:solidFill>
          <a:latin typeface="+mn-lt"/>
          <a:ea typeface="+mn-ea"/>
          <a:cs typeface="+mn-cs"/>
        </a:defRPr>
      </a:lvl4pPr>
      <a:lvl5pPr marL="2304288" algn="l" defTabSz="576072" rtl="0" eaLnBrk="1" latinLnBrk="0" hangingPunct="1">
        <a:defRPr kumimoji="1" sz="2268" kern="1200">
          <a:solidFill>
            <a:schemeClr val="tx1"/>
          </a:solidFill>
          <a:latin typeface="+mn-lt"/>
          <a:ea typeface="+mn-ea"/>
          <a:cs typeface="+mn-cs"/>
        </a:defRPr>
      </a:lvl5pPr>
      <a:lvl6pPr marL="2880360" algn="l" defTabSz="576072" rtl="0" eaLnBrk="1" latinLnBrk="0" hangingPunct="1">
        <a:defRPr kumimoji="1" sz="2268" kern="1200">
          <a:solidFill>
            <a:schemeClr val="tx1"/>
          </a:solidFill>
          <a:latin typeface="+mn-lt"/>
          <a:ea typeface="+mn-ea"/>
          <a:cs typeface="+mn-cs"/>
        </a:defRPr>
      </a:lvl6pPr>
      <a:lvl7pPr marL="3456432" algn="l" defTabSz="576072" rtl="0" eaLnBrk="1" latinLnBrk="0" hangingPunct="1">
        <a:defRPr kumimoji="1" sz="2268" kern="1200">
          <a:solidFill>
            <a:schemeClr val="tx1"/>
          </a:solidFill>
          <a:latin typeface="+mn-lt"/>
          <a:ea typeface="+mn-ea"/>
          <a:cs typeface="+mn-cs"/>
        </a:defRPr>
      </a:lvl7pPr>
      <a:lvl8pPr marL="4032504" algn="l" defTabSz="576072" rtl="0" eaLnBrk="1" latinLnBrk="0" hangingPunct="1">
        <a:defRPr kumimoji="1" sz="2268" kern="1200">
          <a:solidFill>
            <a:schemeClr val="tx1"/>
          </a:solidFill>
          <a:latin typeface="+mn-lt"/>
          <a:ea typeface="+mn-ea"/>
          <a:cs typeface="+mn-cs"/>
        </a:defRPr>
      </a:lvl8pPr>
      <a:lvl9pPr marL="4608576" algn="l" defTabSz="576072" rtl="0" eaLnBrk="1" latinLnBrk="0" hangingPunct="1">
        <a:defRPr kumimoji="1" sz="22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emf"/><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 y="2634326"/>
            <a:ext cx="12239624" cy="1970331"/>
          </a:xfrm>
          <a:prstGeom prst="rect">
            <a:avLst/>
          </a:prstGeom>
          <a:noFill/>
        </p:spPr>
        <p:txBody>
          <a:bodyPr vert="horz" lIns="122396" tIns="61198" rIns="122396" bIns="61198"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4400" dirty="0">
                <a:effectLst>
                  <a:outerShdw blurRad="50800" dist="50800" dir="5400000" algn="ctr" rotWithShape="0">
                    <a:schemeClr val="bg1">
                      <a:lumMod val="85000"/>
                    </a:schemeClr>
                  </a:outerShdw>
                </a:effectLst>
                <a:latin typeface="+mj-ea"/>
              </a:rPr>
              <a:t>港湾施設提供事業の長期収支見込み</a:t>
            </a:r>
            <a:endParaRPr lang="en-US" altLang="ja-JP" sz="4400" dirty="0">
              <a:effectLst>
                <a:outerShdw blurRad="50800" dist="50800" dir="5400000" algn="ctr" rotWithShape="0">
                  <a:schemeClr val="bg1">
                    <a:lumMod val="85000"/>
                  </a:schemeClr>
                </a:outerShdw>
              </a:effectLst>
              <a:latin typeface="+mj-ea"/>
            </a:endParaRPr>
          </a:p>
          <a:p>
            <a:r>
              <a:rPr lang="ja-JP" altLang="en-US" sz="4400" dirty="0">
                <a:effectLst>
                  <a:outerShdw blurRad="50800" dist="50800" dir="5400000" algn="ctr" rotWithShape="0">
                    <a:schemeClr val="bg1">
                      <a:lumMod val="85000"/>
                    </a:schemeClr>
                  </a:outerShdw>
                </a:effectLst>
                <a:latin typeface="+mj-ea"/>
              </a:rPr>
              <a:t>　　　</a:t>
            </a:r>
            <a:r>
              <a:rPr lang="en-US" altLang="ja-JP" sz="4400" dirty="0">
                <a:effectLst>
                  <a:outerShdw blurRad="50800" dist="50800" dir="5400000" algn="ctr" rotWithShape="0">
                    <a:schemeClr val="bg1">
                      <a:lumMod val="85000"/>
                    </a:schemeClr>
                  </a:outerShdw>
                </a:effectLst>
                <a:latin typeface="+mj-ea"/>
              </a:rPr>
              <a:t>【</a:t>
            </a:r>
            <a:r>
              <a:rPr lang="en-US" altLang="ja-JP" sz="4400" i="1" dirty="0" smtClean="0">
                <a:effectLst>
                  <a:outerShdw blurRad="50800" dist="50800" dir="5400000" algn="ctr" rotWithShape="0">
                    <a:schemeClr val="bg1">
                      <a:lumMod val="85000"/>
                    </a:schemeClr>
                  </a:outerShdw>
                </a:effectLst>
                <a:latin typeface="+mj-ea"/>
              </a:rPr>
              <a:t>2022</a:t>
            </a:r>
            <a:r>
              <a:rPr lang="ja-JP" altLang="en-US" sz="4400" dirty="0" smtClean="0">
                <a:effectLst>
                  <a:outerShdw blurRad="50800" dist="50800" dir="5400000" algn="ctr" rotWithShape="0">
                    <a:schemeClr val="bg1">
                      <a:lumMod val="85000"/>
                    </a:schemeClr>
                  </a:outerShdw>
                </a:effectLst>
                <a:latin typeface="+mj-ea"/>
              </a:rPr>
              <a:t>（</a:t>
            </a:r>
            <a:r>
              <a:rPr lang="en-US" altLang="ja-JP" sz="4400" i="1" dirty="0" smtClean="0">
                <a:effectLst>
                  <a:outerShdw blurRad="50800" dist="50800" dir="5400000" algn="ctr" rotWithShape="0">
                    <a:schemeClr val="bg1">
                      <a:lumMod val="85000"/>
                    </a:schemeClr>
                  </a:outerShdw>
                </a:effectLst>
                <a:latin typeface="+mj-ea"/>
              </a:rPr>
              <a:t>R4</a:t>
            </a:r>
            <a:r>
              <a:rPr lang="ja-JP" altLang="en-US" sz="4400" dirty="0" smtClean="0">
                <a:effectLst>
                  <a:outerShdw blurRad="50800" dist="50800" dir="5400000" algn="ctr" rotWithShape="0">
                    <a:schemeClr val="bg1">
                      <a:lumMod val="85000"/>
                    </a:schemeClr>
                  </a:outerShdw>
                </a:effectLst>
                <a:latin typeface="+mj-ea"/>
              </a:rPr>
              <a:t>）</a:t>
            </a:r>
            <a:r>
              <a:rPr lang="ja-JP" altLang="en-US" sz="4400" dirty="0">
                <a:effectLst>
                  <a:outerShdw blurRad="50800" dist="50800" dir="5400000" algn="ctr" rotWithShape="0">
                    <a:schemeClr val="bg1">
                      <a:lumMod val="85000"/>
                    </a:schemeClr>
                  </a:outerShdw>
                </a:effectLst>
                <a:latin typeface="+mj-ea"/>
              </a:rPr>
              <a:t>～</a:t>
            </a:r>
            <a:r>
              <a:rPr lang="en-US" altLang="ja-JP" sz="4400" dirty="0">
                <a:effectLst>
                  <a:outerShdw blurRad="50800" dist="50800" dir="5400000" algn="ctr" rotWithShape="0">
                    <a:schemeClr val="bg1">
                      <a:lumMod val="85000"/>
                    </a:schemeClr>
                  </a:outerShdw>
                </a:effectLst>
                <a:latin typeface="+mj-ea"/>
              </a:rPr>
              <a:t/>
            </a:r>
            <a:br>
              <a:rPr lang="en-US" altLang="ja-JP" sz="4400" dirty="0">
                <a:effectLst>
                  <a:outerShdw blurRad="50800" dist="50800" dir="5400000" algn="ctr" rotWithShape="0">
                    <a:schemeClr val="bg1">
                      <a:lumMod val="85000"/>
                    </a:schemeClr>
                  </a:outerShdw>
                </a:effectLst>
                <a:latin typeface="+mj-ea"/>
              </a:rPr>
            </a:br>
            <a:r>
              <a:rPr lang="ja-JP" altLang="en-US" sz="4400" dirty="0">
                <a:effectLst>
                  <a:outerShdw blurRad="50800" dist="50800" dir="5400000" algn="ctr" rotWithShape="0">
                    <a:schemeClr val="bg1">
                      <a:lumMod val="85000"/>
                    </a:schemeClr>
                  </a:outerShdw>
                </a:effectLst>
                <a:latin typeface="+mj-ea"/>
              </a:rPr>
              <a:t>　　　　　　　　　</a:t>
            </a:r>
            <a:r>
              <a:rPr lang="en-US" altLang="ja-JP" sz="4400" i="1" dirty="0" smtClean="0">
                <a:effectLst>
                  <a:outerShdw blurRad="50800" dist="50800" dir="5400000" algn="ctr" rotWithShape="0">
                    <a:schemeClr val="bg1">
                      <a:lumMod val="85000"/>
                    </a:schemeClr>
                  </a:outerShdw>
                </a:effectLst>
                <a:latin typeface="+mj-ea"/>
              </a:rPr>
              <a:t>2033</a:t>
            </a:r>
            <a:r>
              <a:rPr lang="ja-JP" altLang="en-US" sz="4400" i="1" dirty="0" smtClean="0">
                <a:effectLst>
                  <a:outerShdw blurRad="50800" dist="50800" dir="5400000" algn="ctr" rotWithShape="0">
                    <a:schemeClr val="bg1">
                      <a:lumMod val="85000"/>
                    </a:schemeClr>
                  </a:outerShdw>
                </a:effectLst>
                <a:latin typeface="+mj-ea"/>
              </a:rPr>
              <a:t>（</a:t>
            </a:r>
            <a:r>
              <a:rPr lang="en-US" altLang="ja-JP" sz="4400" i="1" dirty="0" smtClean="0">
                <a:effectLst>
                  <a:outerShdw blurRad="50800" dist="50800" dir="5400000" algn="ctr" rotWithShape="0">
                    <a:schemeClr val="bg1">
                      <a:lumMod val="85000"/>
                    </a:schemeClr>
                  </a:outerShdw>
                </a:effectLst>
                <a:latin typeface="+mj-ea"/>
              </a:rPr>
              <a:t>R15</a:t>
            </a:r>
            <a:r>
              <a:rPr lang="ja-JP" altLang="en-US" sz="4400" i="1" dirty="0" smtClean="0">
                <a:effectLst>
                  <a:outerShdw blurRad="50800" dist="50800" dir="5400000" algn="ctr" rotWithShape="0">
                    <a:schemeClr val="bg1">
                      <a:lumMod val="85000"/>
                    </a:schemeClr>
                  </a:outerShdw>
                </a:effectLst>
                <a:latin typeface="+mj-ea"/>
              </a:rPr>
              <a:t>）</a:t>
            </a:r>
            <a:r>
              <a:rPr lang="ja-JP" altLang="en-US" sz="4400" dirty="0">
                <a:effectLst>
                  <a:outerShdw blurRad="50800" dist="50800" dir="5400000" algn="ctr" rotWithShape="0">
                    <a:schemeClr val="bg1">
                      <a:lumMod val="85000"/>
                    </a:schemeClr>
                  </a:outerShdw>
                </a:effectLst>
                <a:latin typeface="+mj-ea"/>
              </a:rPr>
              <a:t>年度</a:t>
            </a:r>
            <a:r>
              <a:rPr lang="en-US" altLang="ja-JP" sz="4400" dirty="0">
                <a:effectLst>
                  <a:outerShdw blurRad="50800" dist="50800" dir="5400000" algn="ctr" rotWithShape="0">
                    <a:schemeClr val="bg1">
                      <a:lumMod val="85000"/>
                    </a:schemeClr>
                  </a:outerShdw>
                </a:effectLst>
                <a:latin typeface="+mj-ea"/>
              </a:rPr>
              <a:t>】</a:t>
            </a:r>
            <a:endParaRPr lang="ja-JP" altLang="en-US" sz="4400" i="1" u="sng" dirty="0">
              <a:solidFill>
                <a:schemeClr val="accent2">
                  <a:lumMod val="50000"/>
                </a:schemeClr>
              </a:solidFill>
              <a:effectLst>
                <a:outerShdw blurRad="50800" dist="50800" dir="5400000" algn="ctr" rotWithShape="0">
                  <a:schemeClr val="bg1">
                    <a:lumMod val="85000"/>
                  </a:schemeClr>
                </a:outerShdw>
              </a:effectLst>
              <a:latin typeface="+mj-ea"/>
            </a:endParaRPr>
          </a:p>
        </p:txBody>
      </p:sp>
      <p:sp>
        <p:nvSpPr>
          <p:cNvPr id="5" name="サブタイトル 2"/>
          <p:cNvSpPr txBox="1">
            <a:spLocks/>
          </p:cNvSpPr>
          <p:nvPr/>
        </p:nvSpPr>
        <p:spPr>
          <a:xfrm>
            <a:off x="1070298" y="6618780"/>
            <a:ext cx="10099029" cy="1426252"/>
          </a:xfrm>
          <a:prstGeom prst="rect">
            <a:avLst/>
          </a:prstGeom>
        </p:spPr>
        <p:txBody>
          <a:bodyPr vert="horz" lIns="122396" tIns="61198" rIns="122396" bIns="61198"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ctr">
              <a:buNone/>
            </a:pPr>
            <a:r>
              <a:rPr lang="en-US" altLang="ja-JP" sz="4400" dirty="0"/>
              <a:t>2023</a:t>
            </a:r>
            <a:r>
              <a:rPr lang="ja-JP" altLang="en-US" sz="4400" dirty="0"/>
              <a:t>（</a:t>
            </a:r>
            <a:r>
              <a:rPr lang="en-US" altLang="ja-JP" sz="4400" dirty="0"/>
              <a:t>R5</a:t>
            </a:r>
            <a:r>
              <a:rPr lang="ja-JP" altLang="en-US" sz="4400" dirty="0"/>
              <a:t>）</a:t>
            </a:r>
            <a:r>
              <a:rPr lang="ja-JP" altLang="en-US" sz="4400" dirty="0" smtClean="0"/>
              <a:t>年</a:t>
            </a:r>
            <a:r>
              <a:rPr lang="en-US" altLang="ja-JP" sz="4400" dirty="0"/>
              <a:t>9</a:t>
            </a:r>
            <a:r>
              <a:rPr lang="ja-JP" altLang="en-US" sz="4400" dirty="0" smtClean="0"/>
              <a:t>月</a:t>
            </a:r>
            <a:endParaRPr lang="en-US" altLang="ja-JP" sz="4400" dirty="0"/>
          </a:p>
          <a:p>
            <a:pPr marL="0" indent="0" algn="ctr">
              <a:buNone/>
            </a:pPr>
            <a:r>
              <a:rPr lang="ja-JP" altLang="en-US" sz="4400" dirty="0"/>
              <a:t>大阪港湾局</a:t>
            </a:r>
          </a:p>
          <a:p>
            <a:pPr marL="0" indent="0" algn="ctr">
              <a:buNone/>
            </a:pPr>
            <a:endParaRPr lang="ja-JP" altLang="en-US" sz="4400" dirty="0">
              <a:latin typeface="+mn-ea"/>
            </a:endParaRPr>
          </a:p>
        </p:txBody>
      </p:sp>
    </p:spTree>
    <p:extLst>
      <p:ext uri="{BB962C8B-B14F-4D97-AF65-F5344CB8AC3E}">
        <p14:creationId xmlns:p14="http://schemas.microsoft.com/office/powerpoint/2010/main" val="529849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9</a:t>
            </a:fld>
            <a:endParaRPr kumimoji="1" lang="ja-JP" altLang="en-US" sz="1200" dirty="0">
              <a:solidFill>
                <a:schemeClr val="tx1"/>
              </a:solidFill>
            </a:endParaRPr>
          </a:p>
        </p:txBody>
      </p:sp>
      <p:sp>
        <p:nvSpPr>
          <p:cNvPr id="4" name="テキスト ボックス 3"/>
          <p:cNvSpPr txBox="1"/>
          <p:nvPr/>
        </p:nvSpPr>
        <p:spPr>
          <a:xfrm>
            <a:off x="179614" y="472997"/>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投資計画（建設改良費）について</a:t>
            </a:r>
          </a:p>
        </p:txBody>
      </p:sp>
      <p:sp>
        <p:nvSpPr>
          <p:cNvPr id="5" name="テキスト ボックス 4"/>
          <p:cNvSpPr txBox="1"/>
          <p:nvPr/>
        </p:nvSpPr>
        <p:spPr>
          <a:xfrm>
            <a:off x="0" y="151611"/>
            <a:ext cx="6153150" cy="338554"/>
          </a:xfrm>
          <a:prstGeom prst="rect">
            <a:avLst/>
          </a:prstGeom>
          <a:noFill/>
        </p:spPr>
        <p:txBody>
          <a:bodyPr wrap="square" rtlCol="0">
            <a:spAutoFit/>
          </a:bodyPr>
          <a:lstStyle/>
          <a:p>
            <a:r>
              <a:rPr lang="ja-JP" altLang="en-US" sz="1600" b="1" dirty="0"/>
              <a:t>（２）投資・財政計画（収支計画）の策定にあたっての説明</a:t>
            </a:r>
            <a:endParaRPr lang="en-US" altLang="ja-JP" sz="1600" b="1" dirty="0"/>
          </a:p>
        </p:txBody>
      </p:sp>
      <p:sp>
        <p:nvSpPr>
          <p:cNvPr id="9" name="テキスト ボックス 8"/>
          <p:cNvSpPr txBox="1"/>
          <p:nvPr/>
        </p:nvSpPr>
        <p:spPr>
          <a:xfrm>
            <a:off x="-179617" y="747891"/>
            <a:ext cx="12239625" cy="830997"/>
          </a:xfrm>
          <a:prstGeom prst="rect">
            <a:avLst/>
          </a:prstGeom>
          <a:noFill/>
        </p:spPr>
        <p:txBody>
          <a:bodyPr wrap="square" rtlCol="0">
            <a:spAutoFit/>
          </a:bodyPr>
          <a:lstStyle/>
          <a:p>
            <a:pPr marL="855158" lvl="1" indent="-285750">
              <a:buFont typeface="Wingdings" panose="05000000000000000000" pitchFamily="2" charset="2"/>
              <a:buChar char="Ø"/>
            </a:pPr>
            <a:r>
              <a:rPr lang="ja-JP" altLang="en-US" sz="1200" dirty="0">
                <a:latin typeface="+mj-ea"/>
                <a:ea typeface="+mj-ea"/>
              </a:rPr>
              <a:t>収支計画策定にあたっては、次のとおりの投資計画を見込んでいる。</a:t>
            </a:r>
            <a:endParaRPr lang="en-US" altLang="ja-JP" sz="1200" dirty="0">
              <a:latin typeface="+mj-ea"/>
              <a:ea typeface="+mj-ea"/>
            </a:endParaRPr>
          </a:p>
          <a:p>
            <a:pPr marL="855158" lvl="1" indent="-285750">
              <a:buFont typeface="Wingdings" panose="05000000000000000000" pitchFamily="2" charset="2"/>
              <a:buChar char="Ø"/>
            </a:pPr>
            <a:r>
              <a:rPr lang="ja-JP" altLang="en-US" sz="1200" dirty="0">
                <a:latin typeface="+mj-ea"/>
                <a:ea typeface="+mj-ea"/>
              </a:rPr>
              <a:t>荷役機械については、</a:t>
            </a:r>
            <a:r>
              <a:rPr lang="en-US" altLang="ja-JP" sz="1200" dirty="0" smtClean="0">
                <a:latin typeface="+mj-ea"/>
              </a:rPr>
              <a:t>2021(R3)</a:t>
            </a:r>
            <a:r>
              <a:rPr lang="ja-JP" altLang="en-US" sz="1200" dirty="0">
                <a:latin typeface="+mj-ea"/>
              </a:rPr>
              <a:t>年度から</a:t>
            </a:r>
            <a:r>
              <a:rPr lang="en-US" altLang="ja-JP" sz="1200" dirty="0" smtClean="0">
                <a:latin typeface="+mj-ea"/>
                <a:ea typeface="+mj-ea"/>
              </a:rPr>
              <a:t>2024(R6)</a:t>
            </a:r>
            <a:r>
              <a:rPr lang="ja-JP" altLang="en-US" sz="1200" dirty="0">
                <a:latin typeface="+mj-ea"/>
                <a:ea typeface="+mj-ea"/>
              </a:rPr>
              <a:t>年度の</a:t>
            </a:r>
            <a:r>
              <a:rPr lang="en-US" altLang="ja-JP" sz="1200" dirty="0">
                <a:latin typeface="+mj-ea"/>
                <a:ea typeface="+mj-ea"/>
              </a:rPr>
              <a:t>4</a:t>
            </a:r>
            <a:r>
              <a:rPr lang="ja-JP" altLang="en-US" sz="1200" dirty="0">
                <a:latin typeface="+mj-ea"/>
                <a:ea typeface="+mj-ea"/>
              </a:rPr>
              <a:t>か年での新設工事を見込んでいる。</a:t>
            </a:r>
            <a:endParaRPr lang="en-US" altLang="ja-JP" sz="1200" dirty="0">
              <a:latin typeface="+mj-ea"/>
              <a:ea typeface="+mj-ea"/>
            </a:endParaRPr>
          </a:p>
          <a:p>
            <a:pPr marL="855158" lvl="1" indent="-285750">
              <a:buFont typeface="Wingdings" panose="05000000000000000000" pitchFamily="2" charset="2"/>
              <a:buChar char="Ø"/>
            </a:pPr>
            <a:r>
              <a:rPr lang="ja-JP" altLang="en-US" sz="1200" dirty="0">
                <a:latin typeface="+mj-ea"/>
                <a:ea typeface="+mj-ea"/>
              </a:rPr>
              <a:t>埠頭用地の買取りについては、</a:t>
            </a:r>
            <a:r>
              <a:rPr lang="en-US" altLang="ja-JP" sz="1200" dirty="0">
                <a:latin typeface="+mj-ea"/>
              </a:rPr>
              <a:t>2022</a:t>
            </a:r>
            <a:r>
              <a:rPr lang="ja-JP" altLang="en-US" sz="1200" dirty="0">
                <a:latin typeface="+mj-ea"/>
              </a:rPr>
              <a:t>（</a:t>
            </a:r>
            <a:r>
              <a:rPr lang="en-US" altLang="ja-JP" sz="1200" dirty="0">
                <a:latin typeface="+mj-ea"/>
              </a:rPr>
              <a:t>R4</a:t>
            </a:r>
            <a:r>
              <a:rPr lang="ja-JP" altLang="en-US" sz="1200" dirty="0">
                <a:latin typeface="+mj-ea"/>
              </a:rPr>
              <a:t>）から</a:t>
            </a:r>
            <a:r>
              <a:rPr lang="en-US" altLang="ja-JP" sz="1200" dirty="0">
                <a:latin typeface="+mj-ea"/>
              </a:rPr>
              <a:t>2031</a:t>
            </a:r>
            <a:r>
              <a:rPr lang="ja-JP" altLang="en-US" sz="1200" dirty="0">
                <a:latin typeface="+mj-ea"/>
              </a:rPr>
              <a:t>（</a:t>
            </a:r>
            <a:r>
              <a:rPr lang="en-US" altLang="ja-JP" sz="1200" dirty="0">
                <a:latin typeface="+mj-ea"/>
              </a:rPr>
              <a:t>R13</a:t>
            </a:r>
            <a:r>
              <a:rPr lang="ja-JP" altLang="en-US" sz="1200" dirty="0">
                <a:latin typeface="+mj-ea"/>
              </a:rPr>
              <a:t>）年度にかけて、港湾施設提供事業経営計画における経営改善策の取組み等として、大阪港埋立事業から、</a:t>
            </a:r>
            <a:r>
              <a:rPr lang="en-US" altLang="ja-JP" sz="1200" dirty="0">
                <a:latin typeface="+mj-ea"/>
              </a:rPr>
              <a:t>R-3</a:t>
            </a:r>
            <a:r>
              <a:rPr lang="ja-JP" altLang="en-US" sz="1200" dirty="0">
                <a:latin typeface="+mj-ea"/>
              </a:rPr>
              <a:t>地区の一部及び</a:t>
            </a:r>
            <a:r>
              <a:rPr lang="en-US" altLang="ja-JP" sz="1200" dirty="0">
                <a:latin typeface="+mj-ea"/>
              </a:rPr>
              <a:t>KF</a:t>
            </a:r>
            <a:r>
              <a:rPr lang="ja-JP" altLang="en-US" sz="1200" dirty="0">
                <a:latin typeface="+mj-ea"/>
              </a:rPr>
              <a:t>地区の買取り費用を見込んでいる。</a:t>
            </a:r>
            <a:endParaRPr lang="ja-JP" altLang="en-US" sz="1200" dirty="0">
              <a:latin typeface="+mj-ea"/>
              <a:ea typeface="+mj-ea"/>
            </a:endParaRPr>
          </a:p>
        </p:txBody>
      </p:sp>
      <p:pic>
        <p:nvPicPr>
          <p:cNvPr id="6" name="図 5"/>
          <p:cNvPicPr>
            <a:picLocks noChangeAspect="1"/>
          </p:cNvPicPr>
          <p:nvPr/>
        </p:nvPicPr>
        <p:blipFill>
          <a:blip r:embed="rId2"/>
          <a:stretch>
            <a:fillRect/>
          </a:stretch>
        </p:blipFill>
        <p:spPr>
          <a:xfrm>
            <a:off x="1057121" y="1469022"/>
            <a:ext cx="10125382" cy="6908400"/>
          </a:xfrm>
          <a:prstGeom prst="rect">
            <a:avLst/>
          </a:prstGeom>
        </p:spPr>
      </p:pic>
    </p:spTree>
    <p:extLst>
      <p:ext uri="{BB962C8B-B14F-4D97-AF65-F5344CB8AC3E}">
        <p14:creationId xmlns:p14="http://schemas.microsoft.com/office/powerpoint/2010/main" val="721207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10</a:t>
            </a:fld>
            <a:endParaRPr kumimoji="1" lang="ja-JP" altLang="en-US" sz="1200" dirty="0">
              <a:solidFill>
                <a:schemeClr val="tx1"/>
              </a:solidFill>
            </a:endParaRPr>
          </a:p>
        </p:txBody>
      </p:sp>
      <p:sp>
        <p:nvSpPr>
          <p:cNvPr id="4" name="テキスト ボックス 3"/>
          <p:cNvSpPr txBox="1"/>
          <p:nvPr/>
        </p:nvSpPr>
        <p:spPr>
          <a:xfrm>
            <a:off x="114300" y="215507"/>
            <a:ext cx="12239625" cy="5734903"/>
          </a:xfrm>
          <a:prstGeom prst="rect">
            <a:avLst/>
          </a:prstGeom>
          <a:noFill/>
        </p:spPr>
        <p:txBody>
          <a:bodyPr wrap="square" rtlCol="0">
            <a:spAutoFit/>
          </a:bodyPr>
          <a:lstStyle/>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財源について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使用料収入</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原則として、</a:t>
            </a:r>
            <a:r>
              <a:rPr lang="en-US" altLang="ja-JP" sz="1400" dirty="0" smtClean="0">
                <a:latin typeface="+mn-ea"/>
              </a:rPr>
              <a:t>2022</a:t>
            </a:r>
            <a:r>
              <a:rPr lang="ja-JP" altLang="en-US" sz="1400" dirty="0" smtClean="0">
                <a:latin typeface="+mn-ea"/>
              </a:rPr>
              <a:t>（</a:t>
            </a:r>
            <a:r>
              <a:rPr lang="en-US" altLang="ja-JP" sz="1400" dirty="0" smtClean="0">
                <a:latin typeface="+mn-ea"/>
              </a:rPr>
              <a:t>R4</a:t>
            </a:r>
            <a:r>
              <a:rPr lang="ja-JP" altLang="en-US" sz="1400" dirty="0" smtClean="0">
                <a:latin typeface="+mn-ea"/>
              </a:rPr>
              <a:t>）年度</a:t>
            </a:r>
            <a:r>
              <a:rPr lang="ja-JP" altLang="en-US" sz="1400" dirty="0">
                <a:latin typeface="+mn-ea"/>
              </a:rPr>
              <a:t>決算</a:t>
            </a:r>
            <a:r>
              <a:rPr lang="ja-JP" altLang="en-US" sz="1400" dirty="0" smtClean="0">
                <a:latin typeface="+mn-ea"/>
              </a:rPr>
              <a:t>ベース</a:t>
            </a:r>
            <a:r>
              <a:rPr lang="ja-JP" altLang="en-US" sz="1400" dirty="0">
                <a:latin typeface="+mn-ea"/>
              </a:rPr>
              <a:t>で今後も推移すると見込む。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ただし、第２次港湾施設提供事業経営計画における経営改善策等の取り組みについて、具体化した段階で長期収支に反映していく。</a:t>
            </a:r>
          </a:p>
          <a:p>
            <a:pPr lvl="1">
              <a:spcBef>
                <a:spcPts val="400"/>
              </a:spcBef>
            </a:pPr>
            <a:r>
              <a:rPr lang="ja-JP" altLang="en-US" sz="1400" dirty="0">
                <a:latin typeface="+mn-ea"/>
              </a:rPr>
              <a:t>　</a:t>
            </a:r>
            <a:endParaRPr lang="en-US" altLang="ja-JP" sz="1400" dirty="0">
              <a:latin typeface="+mn-ea"/>
            </a:endParaRPr>
          </a:p>
          <a:p>
            <a:pPr lvl="1">
              <a:spcBef>
                <a:spcPts val="400"/>
              </a:spcBef>
            </a:pPr>
            <a:r>
              <a:rPr lang="ja-JP" altLang="en-US" sz="1400" b="1" u="sng" dirty="0">
                <a:latin typeface="+mn-ea"/>
              </a:rPr>
              <a:t>固定資産売却代、特別利益</a:t>
            </a:r>
            <a:endParaRPr lang="en-US" altLang="ja-JP" sz="1400" b="1" u="sng" dirty="0">
              <a:latin typeface="+mn-ea"/>
            </a:endParaRPr>
          </a:p>
          <a:p>
            <a:pPr marL="951892" lvl="1" indent="-382484">
              <a:spcBef>
                <a:spcPts val="400"/>
              </a:spcBef>
              <a:buFont typeface="Wingdings" panose="05000000000000000000" pitchFamily="2" charset="2"/>
              <a:buChar char="Ø"/>
            </a:pPr>
            <a:r>
              <a:rPr lang="en-US" altLang="ja-JP" sz="1400" dirty="0">
                <a:latin typeface="+mn-ea"/>
              </a:rPr>
              <a:t>C-12</a:t>
            </a:r>
            <a:r>
              <a:rPr lang="ja-JP" altLang="en-US" sz="1400" dirty="0">
                <a:latin typeface="+mn-ea"/>
              </a:rPr>
              <a:t>荷さばき地の耐震化に必要な国による土地取得を見込む。</a:t>
            </a:r>
            <a:endParaRPr lang="en-US" altLang="ja-JP" sz="1400" dirty="0">
              <a:latin typeface="+mn-ea"/>
            </a:endParaRPr>
          </a:p>
          <a:p>
            <a:pPr lvl="1">
              <a:spcBef>
                <a:spcPts val="400"/>
              </a:spcBef>
            </a:pPr>
            <a:r>
              <a:rPr lang="ja-JP" altLang="en-US" sz="1400" dirty="0">
                <a:latin typeface="+mn-ea"/>
              </a:rPr>
              <a:t>　 （</a:t>
            </a:r>
            <a:r>
              <a:rPr lang="en-US" altLang="ja-JP" sz="1400" dirty="0" smtClean="0">
                <a:latin typeface="+mn-ea"/>
              </a:rPr>
              <a:t>2025</a:t>
            </a:r>
            <a:r>
              <a:rPr lang="ja-JP" altLang="en-US" sz="1400" dirty="0" smtClean="0">
                <a:latin typeface="+mn-ea"/>
              </a:rPr>
              <a:t>（</a:t>
            </a:r>
            <a:r>
              <a:rPr lang="en-US" altLang="ja-JP" sz="1400" dirty="0" smtClean="0">
                <a:latin typeface="+mn-ea"/>
              </a:rPr>
              <a:t>R7</a:t>
            </a:r>
            <a:r>
              <a:rPr lang="ja-JP" altLang="en-US" sz="1400" dirty="0" smtClean="0">
                <a:latin typeface="+mn-ea"/>
              </a:rPr>
              <a:t>）</a:t>
            </a:r>
            <a:r>
              <a:rPr lang="ja-JP" altLang="en-US" sz="1400" dirty="0">
                <a:latin typeface="+mn-ea"/>
              </a:rPr>
              <a:t>年度　特別利益（固定資産売却益） </a:t>
            </a:r>
            <a:r>
              <a:rPr lang="en-US" altLang="ja-JP" sz="1400" dirty="0">
                <a:latin typeface="+mn-ea"/>
              </a:rPr>
              <a:t>5.4</a:t>
            </a:r>
            <a:r>
              <a:rPr lang="ja-JP" altLang="en-US" sz="1400" dirty="0" smtClean="0">
                <a:latin typeface="+mn-ea"/>
              </a:rPr>
              <a:t>億円</a:t>
            </a:r>
            <a:r>
              <a:rPr lang="ja-JP" altLang="en-US" sz="1400" dirty="0">
                <a:latin typeface="+mn-ea"/>
              </a:rPr>
              <a:t>、固定資産売却代 </a:t>
            </a:r>
            <a:r>
              <a:rPr lang="en-US" altLang="ja-JP" sz="1400" dirty="0">
                <a:latin typeface="+mn-ea"/>
              </a:rPr>
              <a:t>2.8</a:t>
            </a:r>
            <a:r>
              <a:rPr lang="ja-JP" altLang="en-US" sz="1400" dirty="0" smtClean="0">
                <a:latin typeface="+mn-ea"/>
              </a:rPr>
              <a:t>億円</a:t>
            </a:r>
            <a:r>
              <a:rPr lang="ja-JP" altLang="en-US" sz="1400" dirty="0">
                <a:latin typeface="+mn-ea"/>
              </a:rPr>
              <a:t>）</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ガントリークレーン</a:t>
            </a:r>
            <a:r>
              <a:rPr lang="en-US" altLang="ja-JP" sz="1400" dirty="0">
                <a:latin typeface="+mn-ea"/>
              </a:rPr>
              <a:t>2</a:t>
            </a:r>
            <a:r>
              <a:rPr lang="ja-JP" altLang="en-US" sz="1400" dirty="0">
                <a:latin typeface="+mn-ea"/>
              </a:rPr>
              <a:t>基新設に伴う、既存</a:t>
            </a:r>
            <a:r>
              <a:rPr lang="en-US" altLang="ja-JP" sz="1400" dirty="0">
                <a:latin typeface="+mn-ea"/>
              </a:rPr>
              <a:t>2</a:t>
            </a:r>
            <a:r>
              <a:rPr lang="ja-JP" altLang="en-US" sz="1400" dirty="0">
                <a:latin typeface="+mn-ea"/>
              </a:rPr>
              <a:t>基の売却を見込む。</a:t>
            </a:r>
            <a:endParaRPr lang="en-US" altLang="ja-JP" sz="1400" dirty="0">
              <a:latin typeface="+mn-ea"/>
            </a:endParaRPr>
          </a:p>
          <a:p>
            <a:pPr lvl="1">
              <a:spcBef>
                <a:spcPts val="400"/>
              </a:spcBef>
            </a:pPr>
            <a:r>
              <a:rPr lang="en-US" altLang="ja-JP" sz="1600" b="1" dirty="0">
                <a:latin typeface="+mn-ea"/>
              </a:rPr>
              <a:t>    </a:t>
            </a:r>
            <a:r>
              <a:rPr lang="ja-JP" altLang="en-US" sz="1400" dirty="0">
                <a:latin typeface="+mn-ea"/>
              </a:rPr>
              <a:t>（</a:t>
            </a:r>
            <a:r>
              <a:rPr lang="en-US" altLang="ja-JP" sz="1400" dirty="0">
                <a:latin typeface="+mn-ea"/>
              </a:rPr>
              <a:t>2026</a:t>
            </a:r>
            <a:r>
              <a:rPr lang="ja-JP" altLang="en-US" sz="1400" dirty="0">
                <a:latin typeface="+mn-ea"/>
              </a:rPr>
              <a:t>（</a:t>
            </a:r>
            <a:r>
              <a:rPr lang="en-US" altLang="ja-JP" sz="1400" dirty="0">
                <a:latin typeface="+mn-ea"/>
              </a:rPr>
              <a:t>R8</a:t>
            </a:r>
            <a:r>
              <a:rPr lang="ja-JP" altLang="en-US" sz="1400" dirty="0">
                <a:latin typeface="+mn-ea"/>
              </a:rPr>
              <a:t>）年度　固定資産売却代 </a:t>
            </a:r>
            <a:r>
              <a:rPr lang="en-US" altLang="ja-JP" sz="1400" dirty="0">
                <a:latin typeface="+mn-ea"/>
              </a:rPr>
              <a:t>0.1</a:t>
            </a:r>
            <a:r>
              <a:rPr lang="ja-JP" altLang="en-US" sz="1400" dirty="0">
                <a:latin typeface="+mn-ea"/>
              </a:rPr>
              <a:t>億円）</a:t>
            </a:r>
            <a:endParaRPr lang="en-US" altLang="ja-JP" sz="1400" dirty="0">
              <a:latin typeface="+mn-ea"/>
            </a:endParaRPr>
          </a:p>
          <a:p>
            <a:pPr lvl="1">
              <a:spcBef>
                <a:spcPts val="400"/>
              </a:spcBef>
            </a:pPr>
            <a:endParaRPr lang="en-US" altLang="ja-JP" sz="1400" b="1" dirty="0">
              <a:latin typeface="+mn-ea"/>
            </a:endParaRPr>
          </a:p>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投資以外の経費について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人件費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職員数については、行政職員同様、技能労務職員についても退職補充を行い、定年退職後の再任用を見込む。</a:t>
            </a:r>
            <a:endParaRPr lang="en-US" altLang="ja-JP" sz="1400" dirty="0">
              <a:latin typeface="+mn-ea"/>
            </a:endParaRPr>
          </a:p>
          <a:p>
            <a:pPr lvl="1">
              <a:spcBef>
                <a:spcPts val="400"/>
              </a:spcBef>
            </a:pPr>
            <a:r>
              <a:rPr lang="ja-JP" altLang="en-US" sz="1400" b="1" u="sng" dirty="0">
                <a:latin typeface="+mn-ea"/>
              </a:rPr>
              <a:t>経費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smtClean="0">
                <a:latin typeface="+mn-ea"/>
              </a:rPr>
              <a:t>原則として</a:t>
            </a:r>
            <a:r>
              <a:rPr lang="en-US" altLang="ja-JP" sz="1400" dirty="0" smtClean="0">
                <a:latin typeface="+mn-ea"/>
              </a:rPr>
              <a:t>2022</a:t>
            </a:r>
            <a:r>
              <a:rPr lang="ja-JP" altLang="en-US" sz="1400" dirty="0" smtClean="0">
                <a:latin typeface="+mn-ea"/>
              </a:rPr>
              <a:t>（</a:t>
            </a:r>
            <a:r>
              <a:rPr lang="en-US" altLang="ja-JP" sz="1400" dirty="0" smtClean="0">
                <a:latin typeface="+mn-ea"/>
              </a:rPr>
              <a:t>R4</a:t>
            </a:r>
            <a:r>
              <a:rPr lang="ja-JP" altLang="en-US" sz="1400" dirty="0" smtClean="0">
                <a:latin typeface="+mn-ea"/>
              </a:rPr>
              <a:t>）年度</a:t>
            </a:r>
            <a:r>
              <a:rPr lang="ja-JP" altLang="en-US" sz="1400" dirty="0">
                <a:latin typeface="+mn-ea"/>
              </a:rPr>
              <a:t>決算</a:t>
            </a:r>
            <a:r>
              <a:rPr lang="ja-JP" altLang="en-US" sz="1400" dirty="0" smtClean="0">
                <a:latin typeface="+mn-ea"/>
              </a:rPr>
              <a:t>ベース</a:t>
            </a:r>
            <a:r>
              <a:rPr lang="ja-JP" altLang="en-US" sz="1400" dirty="0">
                <a:latin typeface="+mn-ea"/>
              </a:rPr>
              <a:t>で今後も推移すると見込む。</a:t>
            </a:r>
            <a:endParaRPr lang="en-US" altLang="ja-JP" sz="1400" dirty="0">
              <a:latin typeface="+mn-ea"/>
            </a:endParaRPr>
          </a:p>
          <a:p>
            <a:pPr lvl="1">
              <a:spcBef>
                <a:spcPts val="400"/>
              </a:spcBef>
            </a:pPr>
            <a:r>
              <a:rPr lang="ja-JP" altLang="en-US" sz="1400" b="1" u="sng" dirty="0">
                <a:latin typeface="+mn-ea"/>
              </a:rPr>
              <a:t>修繕費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予防保全の考え方に基づいた補修計画を見込む。</a:t>
            </a:r>
            <a:endParaRPr lang="en-US" altLang="ja-JP" sz="1400" dirty="0">
              <a:latin typeface="+mn-ea"/>
            </a:endParaRPr>
          </a:p>
          <a:p>
            <a:pPr lvl="1">
              <a:spcBef>
                <a:spcPts val="400"/>
              </a:spcBef>
            </a:pPr>
            <a:r>
              <a:rPr lang="ja-JP" altLang="en-US" sz="1400" b="1" u="sng" dirty="0">
                <a:latin typeface="+mn-ea"/>
              </a:rPr>
              <a:t>企業債利息</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既発債については、各企業債の利率に基づき見込む。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新規発行債については、本市財政局公表の「今後の財政収支概算（粗い試算）</a:t>
            </a:r>
            <a:r>
              <a:rPr lang="en-US" altLang="ja-JP" sz="1400" dirty="0">
                <a:latin typeface="+mn-ea"/>
              </a:rPr>
              <a:t>2023</a:t>
            </a:r>
            <a:r>
              <a:rPr lang="ja-JP" altLang="en-US" sz="1400" dirty="0">
                <a:latin typeface="+mn-ea"/>
              </a:rPr>
              <a:t>（令和</a:t>
            </a:r>
            <a:r>
              <a:rPr lang="en-US" altLang="ja-JP" sz="1400" dirty="0">
                <a:latin typeface="+mn-ea"/>
              </a:rPr>
              <a:t>5</a:t>
            </a:r>
            <a:r>
              <a:rPr lang="ja-JP" altLang="en-US" sz="1400" dirty="0">
                <a:latin typeface="+mn-ea"/>
              </a:rPr>
              <a:t>）年</a:t>
            </a:r>
            <a:r>
              <a:rPr lang="en-US" altLang="ja-JP" sz="1400" dirty="0">
                <a:latin typeface="+mn-ea"/>
              </a:rPr>
              <a:t>2</a:t>
            </a:r>
            <a:r>
              <a:rPr lang="ja-JP" altLang="en-US" sz="1400" dirty="0">
                <a:latin typeface="+mn-ea"/>
              </a:rPr>
              <a:t>月版」に基づき見込む。</a:t>
            </a:r>
            <a:endParaRPr lang="en-US" altLang="ja-JP" sz="1400" dirty="0">
              <a:latin typeface="+mn-ea"/>
            </a:endParaRPr>
          </a:p>
        </p:txBody>
      </p:sp>
      <p:sp>
        <p:nvSpPr>
          <p:cNvPr id="3" name="テキスト ボックス 2"/>
          <p:cNvSpPr txBox="1"/>
          <p:nvPr/>
        </p:nvSpPr>
        <p:spPr>
          <a:xfrm>
            <a:off x="114300" y="6989161"/>
            <a:ext cx="12239625" cy="841256"/>
          </a:xfrm>
          <a:prstGeom prst="rect">
            <a:avLst/>
          </a:prstGeom>
          <a:noFill/>
        </p:spPr>
        <p:txBody>
          <a:bodyPr wrap="square" rtlCol="0">
            <a:spAutoFit/>
          </a:bodyPr>
          <a:lstStyle/>
          <a:p>
            <a:pPr lvl="1">
              <a:spcBef>
                <a:spcPts val="400"/>
              </a:spcBef>
            </a:pPr>
            <a:r>
              <a:rPr lang="ja-JP" altLang="en-US" sz="1400" b="1" u="sng" dirty="0">
                <a:latin typeface="+mn-ea"/>
              </a:rPr>
              <a:t>企業債償還金</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既発債については約定通り償還するものと見込む。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a:t>
            </a:r>
            <a:r>
              <a:rPr lang="en-US" altLang="ja-JP" sz="1400" dirty="0">
                <a:latin typeface="+mn-ea"/>
              </a:rPr>
              <a:t>10</a:t>
            </a:r>
            <a:r>
              <a:rPr lang="ja-JP" altLang="en-US" sz="1400" dirty="0">
                <a:latin typeface="+mn-ea"/>
              </a:rPr>
              <a:t>年一括で償還するものと見込む。</a:t>
            </a:r>
            <a:endParaRPr lang="en-US" altLang="ja-JP" sz="1400" dirty="0">
              <a:latin typeface="+mn-ea"/>
            </a:endParaRPr>
          </a:p>
        </p:txBody>
      </p:sp>
      <p:pic>
        <p:nvPicPr>
          <p:cNvPr id="6" name="図 5"/>
          <p:cNvPicPr>
            <a:picLocks noChangeAspect="1"/>
          </p:cNvPicPr>
          <p:nvPr/>
        </p:nvPicPr>
        <p:blipFill>
          <a:blip r:embed="rId2"/>
          <a:stretch>
            <a:fillRect/>
          </a:stretch>
        </p:blipFill>
        <p:spPr>
          <a:xfrm>
            <a:off x="1090798" y="5952971"/>
            <a:ext cx="9983880" cy="943200"/>
          </a:xfrm>
          <a:prstGeom prst="rect">
            <a:avLst/>
          </a:prstGeom>
        </p:spPr>
      </p:pic>
    </p:spTree>
    <p:extLst>
      <p:ext uri="{BB962C8B-B14F-4D97-AF65-F5344CB8AC3E}">
        <p14:creationId xmlns:p14="http://schemas.microsoft.com/office/powerpoint/2010/main" val="2195489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11</a:t>
            </a:fld>
            <a:endParaRPr kumimoji="1" lang="ja-JP" altLang="en-US" sz="1200" dirty="0">
              <a:solidFill>
                <a:schemeClr val="tx1"/>
              </a:solidFill>
            </a:endParaRPr>
          </a:p>
        </p:txBody>
      </p:sp>
      <p:sp>
        <p:nvSpPr>
          <p:cNvPr id="4" name="テキスト ボックス 3"/>
          <p:cNvSpPr txBox="1"/>
          <p:nvPr/>
        </p:nvSpPr>
        <p:spPr>
          <a:xfrm>
            <a:off x="0" y="118361"/>
            <a:ext cx="8621486" cy="338554"/>
          </a:xfrm>
          <a:prstGeom prst="rect">
            <a:avLst/>
          </a:prstGeom>
          <a:noFill/>
        </p:spPr>
        <p:txBody>
          <a:bodyPr wrap="square" rtlCol="0">
            <a:spAutoFit/>
          </a:bodyPr>
          <a:lstStyle/>
          <a:p>
            <a:r>
              <a:rPr lang="ja-JP" altLang="en-US" sz="1600" b="1" dirty="0"/>
              <a:t>（３）投資・財政計画（収支計画）に未反映の取り組みや今後検討予定の取り組みの概要</a:t>
            </a:r>
            <a:endParaRPr lang="en-US" altLang="ja-JP" sz="1600" b="1" dirty="0"/>
          </a:p>
        </p:txBody>
      </p:sp>
      <p:sp>
        <p:nvSpPr>
          <p:cNvPr id="5" name="テキスト ボックス 4"/>
          <p:cNvSpPr txBox="1"/>
          <p:nvPr/>
        </p:nvSpPr>
        <p:spPr>
          <a:xfrm>
            <a:off x="179614" y="452150"/>
            <a:ext cx="12239625" cy="338554"/>
          </a:xfrm>
          <a:prstGeom prst="rect">
            <a:avLst/>
          </a:prstGeom>
          <a:noFill/>
        </p:spPr>
        <p:txBody>
          <a:bodyPr wrap="square" rtlCol="0">
            <a:spAutoFit/>
          </a:bodyPr>
          <a:lstStyle/>
          <a:p>
            <a:r>
              <a:rPr lang="ja-JP" altLang="en-US" sz="1600" b="1" dirty="0">
                <a:solidFill>
                  <a:schemeClr val="accent1">
                    <a:lumMod val="50000"/>
                  </a:schemeClr>
                </a:solidFill>
              </a:rPr>
              <a:t>①　今後の投資についての考え方</a:t>
            </a:r>
          </a:p>
        </p:txBody>
      </p:sp>
      <p:sp>
        <p:nvSpPr>
          <p:cNvPr id="6" name="テキスト ボックス 5"/>
          <p:cNvSpPr txBox="1"/>
          <p:nvPr/>
        </p:nvSpPr>
        <p:spPr>
          <a:xfrm>
            <a:off x="522514" y="690954"/>
            <a:ext cx="11560629" cy="6424836"/>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○上屋の更新に関する事項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港湾計画や上屋維持管理計画の内容も踏まえ、上屋の更新等に向けた方向性（更新基準等）を整理し、市設上屋更新計画を策定する。</a:t>
            </a:r>
            <a:endParaRPr lang="en-US" altLang="ja-JP" sz="1600" dirty="0"/>
          </a:p>
          <a:p>
            <a:pPr marL="285750" indent="-285750">
              <a:lnSpc>
                <a:spcPct val="150000"/>
              </a:lnSpc>
              <a:spcBef>
                <a:spcPts val="300"/>
              </a:spcBef>
              <a:buFont typeface="Wingdings" panose="05000000000000000000" pitchFamily="2" charset="2"/>
              <a:buChar char="Ø"/>
            </a:pPr>
            <a:r>
              <a:rPr lang="ja-JP" altLang="en-US" sz="1600" dirty="0"/>
              <a:t>当該更新計画に基づき、上屋の更新等を実施するとともに、必要に応じ適宜長期収支</a:t>
            </a:r>
            <a:r>
              <a:rPr lang="ja-JP" altLang="en-US" sz="1600" dirty="0" smtClean="0"/>
              <a:t>見込みに</a:t>
            </a:r>
            <a:r>
              <a:rPr lang="ja-JP" altLang="en-US" sz="1600" dirty="0"/>
              <a:t>反映させていく。</a:t>
            </a:r>
            <a:endParaRPr lang="en-US" altLang="ja-JP" sz="1600" dirty="0"/>
          </a:p>
          <a:p>
            <a:pPr>
              <a:lnSpc>
                <a:spcPct val="150000"/>
              </a:lnSpc>
              <a:spcBef>
                <a:spcPts val="300"/>
              </a:spcBef>
            </a:pPr>
            <a:endParaRPr lang="en-US" altLang="ja-JP" sz="1600" b="1"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○投資の平準化に関する事項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公営企業の準建設改良費のうち「建設改良費の財源に充てるために起こした地方債の元金償還金」に係る公営企業債（以下「資本費平準化債」という。）を積極的に活用するとともに、投資時期が一時期に集中しないよう投資の平準化に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○施設の運営に関する事項</a:t>
            </a:r>
          </a:p>
          <a:p>
            <a:pPr marL="285750" indent="-285750">
              <a:lnSpc>
                <a:spcPct val="150000"/>
              </a:lnSpc>
              <a:spcBef>
                <a:spcPts val="300"/>
              </a:spcBef>
              <a:buFont typeface="Wingdings" panose="05000000000000000000" pitchFamily="2" charset="2"/>
              <a:buChar char="Ø"/>
            </a:pPr>
            <a:r>
              <a:rPr lang="ja-JP" altLang="en-US" sz="1600" dirty="0"/>
              <a:t>第２次港湾施設提供事業経営計画に基づき、新たな事業者の掘り起こしや、需要を見極めた上で一部供用を廃止するなど、港湾施設の稼働率向上に向けた取り組みを進める。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○防災・安全対策に関する事項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大規模な台風や地震などが起こる可能性があることを踏まえ、災害に強い港湾施設の整備に向けた取り組みを進める。</a:t>
            </a:r>
            <a:endParaRPr lang="en-US" altLang="ja-JP" sz="1600" dirty="0"/>
          </a:p>
        </p:txBody>
      </p:sp>
    </p:spTree>
    <p:extLst>
      <p:ext uri="{BB962C8B-B14F-4D97-AF65-F5344CB8AC3E}">
        <p14:creationId xmlns:p14="http://schemas.microsoft.com/office/powerpoint/2010/main" val="29161709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12</a:t>
            </a:fld>
            <a:endParaRPr kumimoji="1" lang="ja-JP" altLang="en-US" sz="1200" dirty="0">
              <a:solidFill>
                <a:schemeClr val="tx1"/>
              </a:solidFill>
            </a:endParaRPr>
          </a:p>
        </p:txBody>
      </p:sp>
      <p:sp>
        <p:nvSpPr>
          <p:cNvPr id="5" name="テキスト ボックス 4"/>
          <p:cNvSpPr txBox="1"/>
          <p:nvPr/>
        </p:nvSpPr>
        <p:spPr>
          <a:xfrm>
            <a:off x="195942" y="142797"/>
            <a:ext cx="12239625" cy="338554"/>
          </a:xfrm>
          <a:prstGeom prst="rect">
            <a:avLst/>
          </a:prstGeom>
          <a:noFill/>
        </p:spPr>
        <p:txBody>
          <a:bodyPr wrap="square" rtlCol="0">
            <a:spAutoFit/>
          </a:bodyPr>
          <a:lstStyle/>
          <a:p>
            <a:r>
              <a:rPr lang="ja-JP" altLang="en-US" sz="1600" b="1" dirty="0">
                <a:solidFill>
                  <a:schemeClr val="accent1">
                    <a:lumMod val="50000"/>
                  </a:schemeClr>
                </a:solidFill>
              </a:rPr>
              <a:t>②　今後の財源についての考え方・検討状況</a:t>
            </a:r>
          </a:p>
        </p:txBody>
      </p:sp>
      <p:sp>
        <p:nvSpPr>
          <p:cNvPr id="6" name="テキスト ボックス 5"/>
          <p:cNvSpPr txBox="1"/>
          <p:nvPr/>
        </p:nvSpPr>
        <p:spPr>
          <a:xfrm>
            <a:off x="538842" y="481351"/>
            <a:ext cx="11560629" cy="6017032"/>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○使用料形態及び取扱貨物量に関する事項</a:t>
            </a:r>
          </a:p>
          <a:p>
            <a:pPr marL="285750" indent="-285750">
              <a:lnSpc>
                <a:spcPct val="150000"/>
              </a:lnSpc>
              <a:spcBef>
                <a:spcPts val="300"/>
              </a:spcBef>
              <a:buFont typeface="Wingdings" panose="05000000000000000000" pitchFamily="2" charset="2"/>
              <a:buChar char="Ø"/>
            </a:pPr>
            <a:r>
              <a:rPr lang="ja-JP" altLang="en-US" sz="1600" dirty="0"/>
              <a:t>競争力のある使用料体系への見直し（使用料全体の見直し、新たな等級の設置）</a:t>
            </a:r>
          </a:p>
          <a:p>
            <a:pPr marL="855158" lvl="1" indent="-285750">
              <a:lnSpc>
                <a:spcPct val="150000"/>
              </a:lnSpc>
              <a:spcBef>
                <a:spcPts val="300"/>
              </a:spcBef>
              <a:buFont typeface="Arial" panose="020B0604020202020204" pitchFamily="34" charset="0"/>
              <a:buChar char="•"/>
            </a:pPr>
            <a:r>
              <a:rPr lang="ja-JP" altLang="en-US" sz="1600" dirty="0"/>
              <a:t>現行の使用料を全体的に軽減すること、あるいは現行の使用料の等級に下限の等級を追加するなどにより、「ユーザー視点での競争力のある使用料」とする。</a:t>
            </a:r>
            <a:endParaRPr lang="en-US" altLang="ja-JP" sz="1600" dirty="0"/>
          </a:p>
          <a:p>
            <a:pPr lvl="1">
              <a:lnSpc>
                <a:spcPct val="150000"/>
              </a:lnSpc>
              <a:spcBef>
                <a:spcPts val="300"/>
              </a:spcBef>
            </a:pPr>
            <a:r>
              <a:rPr lang="en-US" altLang="ja-JP" sz="1600" dirty="0"/>
              <a:t>※</a:t>
            </a:r>
            <a:r>
              <a:rPr lang="ja-JP" altLang="en-US" sz="1600" dirty="0"/>
              <a:t>うち、「新たな等級の設置」については、</a:t>
            </a:r>
            <a:r>
              <a:rPr lang="en-US" altLang="ja-JP" sz="1600" dirty="0"/>
              <a:t>2020</a:t>
            </a:r>
            <a:r>
              <a:rPr lang="ja-JP" altLang="en-US" sz="1600" dirty="0"/>
              <a:t>（</a:t>
            </a:r>
            <a:r>
              <a:rPr lang="en-US" altLang="ja-JP" sz="1600" dirty="0"/>
              <a:t>R2</a:t>
            </a:r>
            <a:r>
              <a:rPr lang="ja-JP" altLang="en-US" sz="1600" dirty="0"/>
              <a:t>）年度から実施</a:t>
            </a:r>
          </a:p>
          <a:p>
            <a:pPr marL="285750" indent="-285750">
              <a:lnSpc>
                <a:spcPct val="150000"/>
              </a:lnSpc>
              <a:spcBef>
                <a:spcPts val="300"/>
              </a:spcBef>
              <a:buFont typeface="Wingdings" panose="05000000000000000000" pitchFamily="2" charset="2"/>
              <a:buChar char="Ø"/>
            </a:pPr>
            <a:r>
              <a:rPr lang="ja-JP" altLang="en-US" sz="1600" dirty="0"/>
              <a:t>取扱貨物量が増加し所管施設の稼働率向上につながるインセンティブの実施</a:t>
            </a:r>
          </a:p>
          <a:p>
            <a:pPr marL="855158" lvl="1" indent="-285750">
              <a:lnSpc>
                <a:spcPct val="150000"/>
              </a:lnSpc>
              <a:spcBef>
                <a:spcPts val="300"/>
              </a:spcBef>
              <a:buFont typeface="Arial" panose="020B0604020202020204" pitchFamily="34" charset="0"/>
              <a:buChar char="•"/>
            </a:pPr>
            <a:r>
              <a:rPr lang="ja-JP" altLang="en-US" sz="1600" dirty="0"/>
              <a:t>所管施設の利用促進（使用開始）につながるような「新たな使用料制度」や「取扱貨物量増加に対するインセンティブ（集貨に関する支援）」などを検討する。</a:t>
            </a:r>
          </a:p>
          <a:p>
            <a:pPr marL="285750" indent="-285750">
              <a:lnSpc>
                <a:spcPct val="150000"/>
              </a:lnSpc>
              <a:spcBef>
                <a:spcPts val="300"/>
              </a:spcBef>
              <a:buFont typeface="Wingdings" panose="05000000000000000000" pitchFamily="2" charset="2"/>
              <a:buChar char="Ø"/>
            </a:pPr>
            <a:r>
              <a:rPr lang="ja-JP" altLang="en-US" sz="1600" dirty="0"/>
              <a:t>大阪港内での物流の効率化につながるインセンティブの実施</a:t>
            </a:r>
          </a:p>
          <a:p>
            <a:pPr marL="855158" lvl="1" indent="-285750">
              <a:lnSpc>
                <a:spcPct val="150000"/>
              </a:lnSpc>
              <a:spcBef>
                <a:spcPts val="300"/>
              </a:spcBef>
              <a:buFont typeface="Arial" panose="020B0604020202020204" pitchFamily="34" charset="0"/>
              <a:buChar char="•"/>
            </a:pPr>
            <a:r>
              <a:rPr lang="ja-JP" altLang="en-US" sz="1600" dirty="0"/>
              <a:t>大阪港内における渋滞の緩和など、物流の効率化に資するユーザーの取り組みに対して、使用料の軽減や事業への支援などを検討する。</a:t>
            </a:r>
          </a:p>
          <a:p>
            <a:pPr>
              <a:lnSpc>
                <a:spcPct val="150000"/>
              </a:lnSpc>
              <a:spcBef>
                <a:spcPts val="300"/>
              </a:spcBef>
            </a:pPr>
            <a:r>
              <a:rPr lang="ja-JP" altLang="en-US" sz="1600" b="1" dirty="0">
                <a:solidFill>
                  <a:schemeClr val="accent1">
                    <a:lumMod val="50000"/>
                  </a:schemeClr>
                </a:solidFill>
              </a:rPr>
              <a:t>○船舶乗降旅客数に関する事項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ja-JP" sz="1600" dirty="0">
                <a:latin typeface="+mn-ea"/>
                <a:cs typeface="ＭＳ Ｐゴシック" panose="020B0600070205080204" pitchFamily="50" charset="-128"/>
              </a:rPr>
              <a:t>既存のインセンティブの利用促進に加え、外航フェリー貨物に対するインセンティブを検討する。</a:t>
            </a:r>
            <a:endParaRPr lang="en-US" altLang="ja-JP" sz="1600" dirty="0">
              <a:latin typeface="+mn-ea"/>
              <a:cs typeface="ＭＳ Ｐゴシック" panose="020B0600070205080204" pitchFamily="50" charset="-128"/>
            </a:endParaRPr>
          </a:p>
          <a:p>
            <a:pPr marL="285750" indent="-285750">
              <a:lnSpc>
                <a:spcPct val="150000"/>
              </a:lnSpc>
              <a:spcBef>
                <a:spcPts val="300"/>
              </a:spcBef>
              <a:buFont typeface="Wingdings" panose="05000000000000000000" pitchFamily="2" charset="2"/>
              <a:buChar char="Ø"/>
            </a:pPr>
            <a:r>
              <a:rPr lang="ja-JP" altLang="en-US" sz="1600" dirty="0"/>
              <a:t>戦略的な誘致活動や、</a:t>
            </a:r>
            <a:r>
              <a:rPr lang="en-US" altLang="ja-JP" sz="1600" dirty="0"/>
              <a:t>PFI</a:t>
            </a:r>
            <a:r>
              <a:rPr lang="ja-JP" altLang="en-US" sz="1600" dirty="0"/>
              <a:t>手法による利便性の高い天保山客船ターミナルの整備、新たな観光ツアー先の開拓などにより、クルーズ客船を誘致する。（一般会計で実施）</a:t>
            </a:r>
            <a:endParaRPr lang="en-US" altLang="ja-JP" sz="1600" dirty="0"/>
          </a:p>
        </p:txBody>
      </p:sp>
      <p:sp>
        <p:nvSpPr>
          <p:cNvPr id="7" name="テキスト ボックス 6"/>
          <p:cNvSpPr txBox="1"/>
          <p:nvPr/>
        </p:nvSpPr>
        <p:spPr>
          <a:xfrm>
            <a:off x="195942" y="6839521"/>
            <a:ext cx="12239625" cy="338554"/>
          </a:xfrm>
          <a:prstGeom prst="rect">
            <a:avLst/>
          </a:prstGeom>
          <a:noFill/>
        </p:spPr>
        <p:txBody>
          <a:bodyPr wrap="square" rtlCol="0">
            <a:spAutoFit/>
          </a:bodyPr>
          <a:lstStyle/>
          <a:p>
            <a:r>
              <a:rPr lang="ja-JP" altLang="en-US" sz="1600" b="1" dirty="0">
                <a:solidFill>
                  <a:schemeClr val="accent1">
                    <a:lumMod val="50000"/>
                  </a:schemeClr>
                </a:solidFill>
              </a:rPr>
              <a:t>③　投資以外の経費についての考え方・検討状況</a:t>
            </a:r>
            <a:endParaRPr lang="en-US" altLang="ja-JP" sz="1600" b="1" dirty="0">
              <a:solidFill>
                <a:schemeClr val="accent1">
                  <a:lumMod val="50000"/>
                </a:schemeClr>
              </a:solidFill>
            </a:endParaRPr>
          </a:p>
        </p:txBody>
      </p:sp>
      <p:sp>
        <p:nvSpPr>
          <p:cNvPr id="8" name="テキスト ボックス 7"/>
          <p:cNvSpPr txBox="1"/>
          <p:nvPr/>
        </p:nvSpPr>
        <p:spPr>
          <a:xfrm>
            <a:off x="538842" y="7195660"/>
            <a:ext cx="11560629" cy="869469"/>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○上屋をはじめとした所管施設の補修</a:t>
            </a:r>
          </a:p>
          <a:p>
            <a:pPr marL="285750" indent="-285750">
              <a:lnSpc>
                <a:spcPct val="150000"/>
              </a:lnSpc>
              <a:spcBef>
                <a:spcPts val="300"/>
              </a:spcBef>
              <a:buFont typeface="Wingdings" panose="05000000000000000000" pitchFamily="2" charset="2"/>
              <a:buChar char="Ø"/>
            </a:pPr>
            <a:r>
              <a:rPr lang="ja-JP" altLang="en-US" sz="1600" dirty="0"/>
              <a:t>限りある財源を予防保全型の補修に必要に応じ充当していくことで、所管施設の延命化及び機能維持に努めていく。</a:t>
            </a:r>
            <a:endParaRPr lang="en-US" altLang="ja-JP" sz="1600" dirty="0"/>
          </a:p>
        </p:txBody>
      </p:sp>
    </p:spTree>
    <p:extLst>
      <p:ext uri="{BB962C8B-B14F-4D97-AF65-F5344CB8AC3E}">
        <p14:creationId xmlns:p14="http://schemas.microsoft.com/office/powerpoint/2010/main" val="38019797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61757"/>
            <a:ext cx="686188" cy="245756"/>
          </a:xfrm>
        </p:spPr>
        <p:txBody>
          <a:bodyPr/>
          <a:lstStyle/>
          <a:p>
            <a:fld id="{5AA38D38-D8EA-493B-AEC0-0967396FF8DD}" type="slidenum">
              <a:rPr kumimoji="1" lang="ja-JP" altLang="en-US" sz="1200" smtClean="0">
                <a:solidFill>
                  <a:schemeClr val="tx1"/>
                </a:solidFill>
              </a:rPr>
              <a:t>13</a:t>
            </a:fld>
            <a:endParaRPr kumimoji="1" lang="ja-JP" altLang="en-US" sz="1200" dirty="0">
              <a:solidFill>
                <a:schemeClr val="tx1"/>
              </a:solidFill>
            </a:endParaRPr>
          </a:p>
        </p:txBody>
      </p:sp>
      <p:sp>
        <p:nvSpPr>
          <p:cNvPr id="9" name="角丸四角形 8"/>
          <p:cNvSpPr/>
          <p:nvPr/>
        </p:nvSpPr>
        <p:spPr>
          <a:xfrm>
            <a:off x="-1" y="64167"/>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４</a:t>
            </a:r>
            <a:r>
              <a:rPr lang="en-US" altLang="ja-JP" sz="2400" b="1" dirty="0">
                <a:solidFill>
                  <a:schemeClr val="bg1"/>
                </a:solidFill>
                <a:latin typeface="+mj-ea"/>
                <a:ea typeface="+mj-ea"/>
              </a:rPr>
              <a:t>.</a:t>
            </a:r>
            <a:r>
              <a:rPr lang="ja-JP" altLang="en-US" sz="2400" b="1" dirty="0">
                <a:solidFill>
                  <a:schemeClr val="bg1"/>
                </a:solidFill>
                <a:latin typeface="+mj-ea"/>
                <a:ea typeface="+mj-ea"/>
              </a:rPr>
              <a:t>長期収支見込みの事後検証、更新等に関する事項</a:t>
            </a:r>
          </a:p>
        </p:txBody>
      </p:sp>
      <p:sp>
        <p:nvSpPr>
          <p:cNvPr id="10" name="テキスト ボックス 9"/>
          <p:cNvSpPr txBox="1"/>
          <p:nvPr/>
        </p:nvSpPr>
        <p:spPr>
          <a:xfrm>
            <a:off x="116375" y="946211"/>
            <a:ext cx="11935929" cy="984885"/>
          </a:xfrm>
          <a:prstGeom prst="rect">
            <a:avLst/>
          </a:prstGeom>
          <a:noFill/>
        </p:spPr>
        <p:txBody>
          <a:bodyPr wrap="square" rtlCol="0">
            <a:spAutoFit/>
          </a:bodyPr>
          <a:lstStyle/>
          <a:p>
            <a:pPr>
              <a:spcBef>
                <a:spcPts val="600"/>
              </a:spcBef>
              <a:defRPr/>
            </a:pPr>
            <a:r>
              <a:rPr lang="ja-JP" altLang="en-US" sz="1600" b="1" dirty="0">
                <a:solidFill>
                  <a:schemeClr val="accent1">
                    <a:lumMod val="50000"/>
                  </a:schemeClr>
                </a:solidFill>
                <a:latin typeface="+mj-ea"/>
                <a:ea typeface="+mj-ea"/>
              </a:rPr>
              <a:t>「長期収支見込み」の進捗管理（モニタリング）、見直し（ローリング）について</a:t>
            </a:r>
            <a:endParaRPr lang="zh-TW" altLang="en-US" sz="1600" b="1" dirty="0">
              <a:solidFill>
                <a:schemeClr val="accent1">
                  <a:lumMod val="50000"/>
                </a:schemeClr>
              </a:solidFill>
              <a:latin typeface="+mj-ea"/>
              <a:ea typeface="+mj-ea"/>
            </a:endParaRPr>
          </a:p>
          <a:p>
            <a:pPr marL="285750" indent="-285750">
              <a:spcBef>
                <a:spcPts val="600"/>
              </a:spcBef>
              <a:buFont typeface="Wingdings" panose="05000000000000000000" pitchFamily="2" charset="2"/>
              <a:buChar char="Ø"/>
              <a:defRPr/>
            </a:pPr>
            <a:r>
              <a:rPr lang="ja-JP" altLang="en-US" sz="1600" dirty="0">
                <a:latin typeface="+mj-ea"/>
                <a:ea typeface="+mj-ea"/>
              </a:rPr>
              <a:t>　予算や決算を考慮したうえで今後の経済情勢や新たな収支内容を反映し、長期収支見込みを更新するとともに、事業内容</a:t>
            </a:r>
            <a:endParaRPr lang="en-US" altLang="ja-JP" sz="1600" dirty="0">
              <a:latin typeface="+mj-ea"/>
              <a:ea typeface="+mj-ea"/>
            </a:endParaRPr>
          </a:p>
          <a:p>
            <a:pPr>
              <a:spcBef>
                <a:spcPts val="600"/>
              </a:spcBef>
              <a:defRPr/>
            </a:pPr>
            <a:r>
              <a:rPr lang="ja-JP" altLang="en-US" sz="1600" dirty="0">
                <a:latin typeface="+mj-ea"/>
                <a:ea typeface="+mj-ea"/>
              </a:rPr>
              <a:t>　　の精査や実施などの経営判断に活用していく。</a:t>
            </a:r>
          </a:p>
        </p:txBody>
      </p:sp>
    </p:spTree>
    <p:extLst>
      <p:ext uri="{BB962C8B-B14F-4D97-AF65-F5344CB8AC3E}">
        <p14:creationId xmlns:p14="http://schemas.microsoft.com/office/powerpoint/2010/main" val="2100204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3578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68068"/>
            <a:ext cx="12239625" cy="1664147"/>
          </a:xfrm>
        </p:spPr>
        <p:txBody>
          <a:bodyPr/>
          <a:lstStyle/>
          <a:p>
            <a:pPr algn="ctr"/>
            <a:r>
              <a:rPr kumimoji="1" lang="ja-JP" altLang="en-US" dirty="0">
                <a:solidFill>
                  <a:schemeClr val="tx1"/>
                </a:solidFill>
              </a:rPr>
              <a:t>目　　次</a:t>
            </a:r>
          </a:p>
        </p:txBody>
      </p:sp>
      <p:sp>
        <p:nvSpPr>
          <p:cNvPr id="3" name="コンテンツ プレースホルダー 2"/>
          <p:cNvSpPr>
            <a:spLocks noGrp="1"/>
          </p:cNvSpPr>
          <p:nvPr>
            <p:ph idx="1"/>
          </p:nvPr>
        </p:nvSpPr>
        <p:spPr>
          <a:xfrm>
            <a:off x="815975" y="2432215"/>
            <a:ext cx="8496680" cy="4889595"/>
          </a:xfrm>
        </p:spPr>
        <p:txBody>
          <a:bodyPr/>
          <a:lstStyle/>
          <a:p>
            <a:pPr marL="0" indent="0">
              <a:buNone/>
            </a:pPr>
            <a:r>
              <a:rPr kumimoji="1" lang="ja-JP" altLang="en-US" dirty="0"/>
              <a:t>１．事業の概要</a:t>
            </a:r>
            <a:endParaRPr kumimoji="1" lang="en-US" altLang="ja-JP" dirty="0"/>
          </a:p>
          <a:p>
            <a:pPr marL="0" indent="0">
              <a:buNone/>
            </a:pPr>
            <a:endParaRPr lang="en-US" altLang="ja-JP" dirty="0"/>
          </a:p>
          <a:p>
            <a:pPr marL="0" indent="0">
              <a:buNone/>
            </a:pPr>
            <a:r>
              <a:rPr kumimoji="1" lang="ja-JP" altLang="en-US" dirty="0"/>
              <a:t>２．経営の基本方針</a:t>
            </a:r>
            <a:endParaRPr kumimoji="1" lang="en-US" altLang="ja-JP" dirty="0"/>
          </a:p>
          <a:p>
            <a:pPr marL="0" indent="0">
              <a:buNone/>
            </a:pPr>
            <a:endParaRPr lang="en-US" altLang="ja-JP" dirty="0"/>
          </a:p>
          <a:p>
            <a:pPr marL="0" indent="0">
              <a:buNone/>
            </a:pPr>
            <a:r>
              <a:rPr kumimoji="1" lang="ja-JP" altLang="en-US" dirty="0"/>
              <a:t>３．投資・財政計画（収支計画）</a:t>
            </a:r>
            <a:endParaRPr kumimoji="1" lang="en-US" altLang="ja-JP" dirty="0"/>
          </a:p>
          <a:p>
            <a:pPr marL="0" indent="0">
              <a:buNone/>
            </a:pPr>
            <a:endParaRPr lang="en-US" altLang="ja-JP" dirty="0"/>
          </a:p>
          <a:p>
            <a:pPr marL="0" indent="0">
              <a:buNone/>
            </a:pPr>
            <a:r>
              <a:rPr kumimoji="1" lang="ja-JP" altLang="en-US" dirty="0"/>
              <a:t>４．長期収支見込みの事後検証、更新等に関する事項</a:t>
            </a:r>
          </a:p>
        </p:txBody>
      </p:sp>
      <p:sp>
        <p:nvSpPr>
          <p:cNvPr id="5" name="コンテンツ プレースホルダー 2"/>
          <p:cNvSpPr txBox="1">
            <a:spLocks/>
          </p:cNvSpPr>
          <p:nvPr/>
        </p:nvSpPr>
        <p:spPr>
          <a:xfrm>
            <a:off x="10128630" y="2432214"/>
            <a:ext cx="962157" cy="4889595"/>
          </a:xfrm>
          <a:prstGeom prst="rect">
            <a:avLst/>
          </a:prstGeom>
        </p:spPr>
        <p:txBody>
          <a:bodyPr vert="horz" lIns="91440" tIns="45720" rIns="91440" bIns="45720" rtlCol="0">
            <a:normAutofit/>
          </a:bodyPr>
          <a:lst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a:lstStyle>
          <a:p>
            <a:pPr marL="0" indent="0" algn="r">
              <a:buFont typeface="Wingdings 3" charset="2"/>
              <a:buNone/>
            </a:pPr>
            <a:r>
              <a:rPr lang="en-US" altLang="ja-JP" dirty="0">
                <a:latin typeface="+mn-ea"/>
              </a:rPr>
              <a:t>2</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5</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7</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13</a:t>
            </a:r>
          </a:p>
        </p:txBody>
      </p:sp>
      <p:sp>
        <p:nvSpPr>
          <p:cNvPr id="6" name="スライド番号プレースホルダー 16"/>
          <p:cNvSpPr>
            <a:spLocks noGrp="1"/>
          </p:cNvSpPr>
          <p:nvPr>
            <p:ph type="sldNum" sz="quarter" idx="12"/>
          </p:nvPr>
        </p:nvSpPr>
        <p:spPr>
          <a:xfrm>
            <a:off x="11553436" y="8396396"/>
            <a:ext cx="686188" cy="244367"/>
          </a:xfrm>
        </p:spPr>
        <p:txBody>
          <a:bodyPr/>
          <a:lstStyle/>
          <a:p>
            <a:r>
              <a:rPr lang="en-US" altLang="ja-JP" sz="1200" dirty="0">
                <a:solidFill>
                  <a:schemeClr val="tx1"/>
                </a:solidFill>
              </a:rPr>
              <a:t>1</a:t>
            </a:r>
            <a:endParaRPr kumimoji="1" lang="ja-JP" altLang="en-US" sz="1200" dirty="0">
              <a:solidFill>
                <a:schemeClr val="tx1"/>
              </a:solidFill>
            </a:endParaRPr>
          </a:p>
        </p:txBody>
      </p:sp>
    </p:spTree>
    <p:extLst>
      <p:ext uri="{BB962C8B-B14F-4D97-AF65-F5344CB8AC3E}">
        <p14:creationId xmlns:p14="http://schemas.microsoft.com/office/powerpoint/2010/main" val="16008793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角丸四角形 5"/>
          <p:cNvSpPr/>
          <p:nvPr/>
        </p:nvSpPr>
        <p:spPr>
          <a:xfrm>
            <a:off x="-1" y="66499"/>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en-US" altLang="ja-JP" sz="2400" b="1" dirty="0">
                <a:solidFill>
                  <a:schemeClr val="bg1"/>
                </a:solidFill>
                <a:latin typeface="+mj-ea"/>
                <a:ea typeface="+mj-ea"/>
              </a:rPr>
              <a:t>1. </a:t>
            </a:r>
            <a:r>
              <a:rPr lang="ja-JP" altLang="en-US" sz="2400" b="1" dirty="0">
                <a:solidFill>
                  <a:schemeClr val="bg1"/>
                </a:solidFill>
                <a:latin typeface="+mj-ea"/>
                <a:ea typeface="+mj-ea"/>
              </a:rPr>
              <a:t>事業の概要</a:t>
            </a:r>
          </a:p>
        </p:txBody>
      </p:sp>
      <p:sp>
        <p:nvSpPr>
          <p:cNvPr id="7" name="テキスト ボックス 6"/>
          <p:cNvSpPr txBox="1"/>
          <p:nvPr/>
        </p:nvSpPr>
        <p:spPr>
          <a:xfrm>
            <a:off x="308429" y="994542"/>
            <a:ext cx="11050814" cy="3539430"/>
          </a:xfrm>
          <a:prstGeom prst="rect">
            <a:avLst/>
          </a:prstGeom>
          <a:noFill/>
        </p:spPr>
        <p:txBody>
          <a:bodyPr wrap="square" rtlCol="0">
            <a:spAutoFit/>
          </a:bodyPr>
          <a:lstStyle/>
          <a:p>
            <a:r>
              <a:rPr lang="ja-JP" altLang="en-US" sz="1600" b="1" dirty="0">
                <a:solidFill>
                  <a:schemeClr val="accent1">
                    <a:lumMod val="50000"/>
                  </a:schemeClr>
                </a:solidFill>
              </a:rPr>
              <a:t>○　地方公営企業法の適用（全部適用・一部適用）非適の区分</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latin typeface="+mn-ea"/>
              </a:rPr>
              <a:t>財務規定のみ適用（</a:t>
            </a:r>
            <a:r>
              <a:rPr lang="en-US" altLang="ja-JP" sz="1600" dirty="0">
                <a:latin typeface="+mn-ea"/>
              </a:rPr>
              <a:t>1964</a:t>
            </a:r>
            <a:r>
              <a:rPr lang="ja-JP" altLang="en-US" sz="1600" dirty="0">
                <a:latin typeface="+mn-ea"/>
              </a:rPr>
              <a:t>（</a:t>
            </a:r>
            <a:r>
              <a:rPr lang="en-US" altLang="ja-JP" sz="1600" dirty="0">
                <a:latin typeface="+mn-ea"/>
              </a:rPr>
              <a:t>S39</a:t>
            </a:r>
            <a:r>
              <a:rPr lang="ja-JP" altLang="en-US" sz="1600" dirty="0">
                <a:latin typeface="+mn-ea"/>
              </a:rPr>
              <a:t>）年</a:t>
            </a:r>
            <a:r>
              <a:rPr lang="en-US" altLang="ja-JP" sz="1600" dirty="0">
                <a:latin typeface="+mn-ea"/>
              </a:rPr>
              <a:t>4</a:t>
            </a:r>
            <a:r>
              <a:rPr lang="ja-JP" altLang="en-US" sz="1600" dirty="0">
                <a:latin typeface="+mn-ea"/>
              </a:rPr>
              <a:t>月</a:t>
            </a:r>
            <a:r>
              <a:rPr lang="en-US" altLang="ja-JP" sz="1600" dirty="0">
                <a:latin typeface="+mn-ea"/>
              </a:rPr>
              <a:t>1</a:t>
            </a:r>
            <a:r>
              <a:rPr lang="ja-JP" altLang="en-US" sz="1600" dirty="0">
                <a:latin typeface="+mn-ea"/>
              </a:rPr>
              <a:t>日適用開始）</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事業開始年度</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1961</a:t>
            </a:r>
            <a:r>
              <a:rPr lang="ja-JP" altLang="en-US" sz="1600" dirty="0">
                <a:latin typeface="+mn-ea"/>
              </a:rPr>
              <a:t>（</a:t>
            </a:r>
            <a:r>
              <a:rPr lang="en-US" altLang="ja-JP" sz="1600" dirty="0">
                <a:latin typeface="+mn-ea"/>
              </a:rPr>
              <a:t>S36</a:t>
            </a:r>
            <a:r>
              <a:rPr lang="ja-JP" altLang="en-US" sz="1600" dirty="0">
                <a:latin typeface="+mn-ea"/>
              </a:rPr>
              <a:t>）年</a:t>
            </a:r>
            <a:r>
              <a:rPr lang="en-US" altLang="ja-JP" sz="1600" dirty="0">
                <a:latin typeface="+mn-ea"/>
              </a:rPr>
              <a:t>8</a:t>
            </a:r>
            <a:r>
              <a:rPr lang="ja-JP" altLang="en-US" sz="1600" dirty="0">
                <a:latin typeface="+mn-ea"/>
              </a:rPr>
              <a:t>月</a:t>
            </a:r>
            <a:r>
              <a:rPr lang="en-US" altLang="ja-JP" sz="1600" dirty="0">
                <a:latin typeface="+mn-ea"/>
              </a:rPr>
              <a:t>8</a:t>
            </a:r>
            <a:r>
              <a:rPr lang="ja-JP" altLang="en-US" sz="1600" dirty="0">
                <a:latin typeface="+mn-ea"/>
              </a:rPr>
              <a:t>日</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職員数</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27</a:t>
            </a:r>
            <a:r>
              <a:rPr lang="ja-JP" altLang="en-US" sz="1600" dirty="0">
                <a:latin typeface="+mn-ea"/>
              </a:rPr>
              <a:t>人（港営事業会計全体 </a:t>
            </a:r>
            <a:r>
              <a:rPr lang="en-US" altLang="ja-JP" sz="1600" dirty="0" smtClean="0">
                <a:latin typeface="+mn-ea"/>
              </a:rPr>
              <a:t>98</a:t>
            </a:r>
            <a:r>
              <a:rPr lang="ja-JP" altLang="en-US" sz="1600" dirty="0" smtClean="0">
                <a:latin typeface="+mn-ea"/>
              </a:rPr>
              <a:t>人</a:t>
            </a:r>
            <a:r>
              <a:rPr lang="ja-JP" altLang="en-US" sz="1600" dirty="0">
                <a:latin typeface="+mn-ea"/>
              </a:rPr>
              <a:t>）</a:t>
            </a:r>
            <a:endParaRPr lang="en-US" altLang="ja-JP" sz="1600" dirty="0">
              <a:latin typeface="+mn-ea"/>
            </a:endParaRPr>
          </a:p>
          <a:p>
            <a:r>
              <a:rPr lang="ja-JP" altLang="en-US" sz="1600" dirty="0">
                <a:latin typeface="+mn-ea"/>
              </a:rPr>
              <a:t>　   </a:t>
            </a:r>
            <a:r>
              <a:rPr lang="en-US" altLang="ja-JP" sz="1600" dirty="0">
                <a:latin typeface="+mn-ea"/>
              </a:rPr>
              <a:t>※</a:t>
            </a:r>
            <a:r>
              <a:rPr lang="en-US" altLang="ja-JP" sz="1600" dirty="0" smtClean="0">
                <a:latin typeface="+mn-ea"/>
              </a:rPr>
              <a:t>2023</a:t>
            </a:r>
            <a:r>
              <a:rPr lang="ja-JP" altLang="en-US" sz="1600" dirty="0" smtClean="0">
                <a:latin typeface="+mn-ea"/>
              </a:rPr>
              <a:t>（</a:t>
            </a:r>
            <a:r>
              <a:rPr lang="en-US" altLang="ja-JP" sz="1600" dirty="0" smtClean="0">
                <a:latin typeface="+mn-ea"/>
              </a:rPr>
              <a:t>R5</a:t>
            </a:r>
            <a:r>
              <a:rPr lang="ja-JP" altLang="en-US" sz="1600" dirty="0" smtClean="0">
                <a:latin typeface="+mn-ea"/>
              </a:rPr>
              <a:t>）</a:t>
            </a:r>
            <a:r>
              <a:rPr lang="ja-JP" altLang="en-US" sz="1600" dirty="0">
                <a:latin typeface="+mn-ea"/>
              </a:rPr>
              <a:t>年</a:t>
            </a:r>
            <a:r>
              <a:rPr lang="en-US" altLang="ja-JP" sz="1600" dirty="0">
                <a:latin typeface="+mn-ea"/>
              </a:rPr>
              <a:t>3</a:t>
            </a:r>
            <a:r>
              <a:rPr lang="ja-JP" altLang="en-US" sz="1600" dirty="0">
                <a:latin typeface="+mn-ea"/>
              </a:rPr>
              <a:t>月</a:t>
            </a:r>
            <a:r>
              <a:rPr lang="en-US" altLang="ja-JP" sz="1600" dirty="0">
                <a:latin typeface="+mn-ea"/>
              </a:rPr>
              <a:t>31</a:t>
            </a:r>
            <a:r>
              <a:rPr lang="ja-JP" altLang="en-US" sz="1600" dirty="0">
                <a:latin typeface="+mn-ea"/>
              </a:rPr>
              <a:t>日時点</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港湾区分（港湾法）</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t>国際戦略港湾</a:t>
            </a:r>
            <a:endParaRPr lang="en-US" altLang="ja-JP" sz="1600" dirty="0"/>
          </a:p>
          <a:p>
            <a:endParaRPr lang="en-US" altLang="ja-JP" sz="1600" dirty="0"/>
          </a:p>
          <a:p>
            <a:r>
              <a:rPr lang="ja-JP" altLang="en-US" sz="1600" b="1" dirty="0">
                <a:solidFill>
                  <a:schemeClr val="accent1">
                    <a:lumMod val="50000"/>
                  </a:schemeClr>
                </a:solidFill>
              </a:rPr>
              <a:t>○　大阪港の港勢概要（暦年ベース）</a:t>
            </a:r>
            <a:endParaRPr lang="en-US" altLang="ja-JP" sz="1600" b="1" dirty="0">
              <a:solidFill>
                <a:schemeClr val="accent1">
                  <a:lumMod val="50000"/>
                </a:schemeClr>
              </a:solidFill>
            </a:endParaRPr>
          </a:p>
        </p:txBody>
      </p:sp>
      <p:sp>
        <p:nvSpPr>
          <p:cNvPr id="17" name="スライド番号プレースホルダー 16"/>
          <p:cNvSpPr>
            <a:spLocks noGrp="1"/>
          </p:cNvSpPr>
          <p:nvPr>
            <p:ph type="sldNum" sz="quarter" idx="12"/>
          </p:nvPr>
        </p:nvSpPr>
        <p:spPr>
          <a:xfrm>
            <a:off x="11553436" y="8396396"/>
            <a:ext cx="686188" cy="244367"/>
          </a:xfrm>
        </p:spPr>
        <p:txBody>
          <a:bodyPr/>
          <a:lstStyle/>
          <a:p>
            <a:fld id="{5AA38D38-D8EA-493B-AEC0-0967396FF8DD}" type="slidenum">
              <a:rPr kumimoji="1" lang="ja-JP" altLang="en-US" sz="1200" smtClean="0">
                <a:solidFill>
                  <a:schemeClr val="tx1"/>
                </a:solidFill>
              </a:rPr>
              <a:t>2</a:t>
            </a:fld>
            <a:endParaRPr kumimoji="1" lang="ja-JP" altLang="en-US" sz="1200" dirty="0">
              <a:solidFill>
                <a:schemeClr val="tx1"/>
              </a:solidFill>
            </a:endParaRPr>
          </a:p>
        </p:txBody>
      </p:sp>
      <p:sp>
        <p:nvSpPr>
          <p:cNvPr id="9" name="テキスト ボックス 8"/>
          <p:cNvSpPr txBox="1"/>
          <p:nvPr/>
        </p:nvSpPr>
        <p:spPr>
          <a:xfrm>
            <a:off x="0" y="696869"/>
            <a:ext cx="2095500" cy="338554"/>
          </a:xfrm>
          <a:prstGeom prst="rect">
            <a:avLst/>
          </a:prstGeom>
          <a:noFill/>
        </p:spPr>
        <p:txBody>
          <a:bodyPr wrap="square" rtlCol="0">
            <a:spAutoFit/>
          </a:bodyPr>
          <a:lstStyle/>
          <a:p>
            <a:r>
              <a:rPr lang="ja-JP" altLang="en-US" sz="1600" b="1" dirty="0"/>
              <a:t>（１）事業形態等</a:t>
            </a:r>
            <a:endParaRPr lang="en-US" altLang="ja-JP" sz="1600" b="1" dirty="0"/>
          </a:p>
        </p:txBody>
      </p:sp>
      <p:graphicFrame>
        <p:nvGraphicFramePr>
          <p:cNvPr id="13" name="グラフ 12"/>
          <p:cNvGraphicFramePr/>
          <p:nvPr>
            <p:extLst>
              <p:ext uri="{D42A27DB-BD31-4B8C-83A1-F6EECF244321}">
                <p14:modId xmlns:p14="http://schemas.microsoft.com/office/powerpoint/2010/main" val="1593253661"/>
              </p:ext>
            </p:extLst>
          </p:nvPr>
        </p:nvGraphicFramePr>
        <p:xfrm>
          <a:off x="343089" y="4391999"/>
          <a:ext cx="3634921" cy="19512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p:nvPr>
            <p:extLst>
              <p:ext uri="{D42A27DB-BD31-4B8C-83A1-F6EECF244321}">
                <p14:modId xmlns:p14="http://schemas.microsoft.com/office/powerpoint/2010/main" val="3679744283"/>
              </p:ext>
            </p:extLst>
          </p:nvPr>
        </p:nvGraphicFramePr>
        <p:xfrm>
          <a:off x="4302350" y="4404126"/>
          <a:ext cx="3634921" cy="2052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グラフ 19"/>
          <p:cNvGraphicFramePr/>
          <p:nvPr>
            <p:extLst>
              <p:ext uri="{D42A27DB-BD31-4B8C-83A1-F6EECF244321}">
                <p14:modId xmlns:p14="http://schemas.microsoft.com/office/powerpoint/2010/main" val="2941947879"/>
              </p:ext>
            </p:extLst>
          </p:nvPr>
        </p:nvGraphicFramePr>
        <p:xfrm>
          <a:off x="308428" y="6539264"/>
          <a:ext cx="3634921" cy="19512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グラフ 20"/>
          <p:cNvGraphicFramePr/>
          <p:nvPr>
            <p:extLst>
              <p:ext uri="{D42A27DB-BD31-4B8C-83A1-F6EECF244321}">
                <p14:modId xmlns:p14="http://schemas.microsoft.com/office/powerpoint/2010/main" val="3836480994"/>
              </p:ext>
            </p:extLst>
          </p:nvPr>
        </p:nvGraphicFramePr>
        <p:xfrm>
          <a:off x="4302350" y="6539265"/>
          <a:ext cx="3634921" cy="195129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2" name="グラフ 21"/>
          <p:cNvGraphicFramePr/>
          <p:nvPr>
            <p:extLst>
              <p:ext uri="{D42A27DB-BD31-4B8C-83A1-F6EECF244321}">
                <p14:modId xmlns:p14="http://schemas.microsoft.com/office/powerpoint/2010/main" val="1514157441"/>
              </p:ext>
            </p:extLst>
          </p:nvPr>
        </p:nvGraphicFramePr>
        <p:xfrm>
          <a:off x="8261611" y="4409577"/>
          <a:ext cx="3634921" cy="20520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99372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図 21"/>
          <p:cNvPicPr>
            <a:picLocks noChangeAspect="1"/>
          </p:cNvPicPr>
          <p:nvPr/>
        </p:nvPicPr>
        <p:blipFill>
          <a:blip r:embed="rId2"/>
          <a:stretch>
            <a:fillRect/>
          </a:stretch>
        </p:blipFill>
        <p:spPr>
          <a:xfrm>
            <a:off x="5705335" y="4843850"/>
            <a:ext cx="6994665" cy="2706494"/>
          </a:xfrm>
          <a:prstGeom prst="rect">
            <a:avLst/>
          </a:prstGeom>
        </p:spPr>
      </p:pic>
      <p:pic>
        <p:nvPicPr>
          <p:cNvPr id="21" name="図 20"/>
          <p:cNvPicPr>
            <a:picLocks noChangeAspect="1"/>
          </p:cNvPicPr>
          <p:nvPr/>
        </p:nvPicPr>
        <p:blipFill>
          <a:blip r:embed="rId3"/>
          <a:stretch>
            <a:fillRect/>
          </a:stretch>
        </p:blipFill>
        <p:spPr>
          <a:xfrm>
            <a:off x="265487" y="4650366"/>
            <a:ext cx="6057259" cy="2918574"/>
          </a:xfrm>
          <a:prstGeom prst="rect">
            <a:avLst/>
          </a:prstGeom>
        </p:spPr>
      </p:pic>
      <p:pic>
        <p:nvPicPr>
          <p:cNvPr id="14" name="図 13"/>
          <p:cNvPicPr>
            <a:picLocks noChangeAspect="1"/>
          </p:cNvPicPr>
          <p:nvPr/>
        </p:nvPicPr>
        <p:blipFill>
          <a:blip r:embed="rId4"/>
          <a:stretch>
            <a:fillRect/>
          </a:stretch>
        </p:blipFill>
        <p:spPr>
          <a:xfrm>
            <a:off x="6376363" y="1936178"/>
            <a:ext cx="5709869" cy="2695592"/>
          </a:xfrm>
          <a:prstGeom prst="rect">
            <a:avLst/>
          </a:prstGeom>
        </p:spPr>
      </p:pic>
      <p:pic>
        <p:nvPicPr>
          <p:cNvPr id="13" name="図 12"/>
          <p:cNvPicPr>
            <a:picLocks noChangeAspect="1"/>
          </p:cNvPicPr>
          <p:nvPr/>
        </p:nvPicPr>
        <p:blipFill>
          <a:blip r:embed="rId5"/>
          <a:stretch>
            <a:fillRect/>
          </a:stretch>
        </p:blipFill>
        <p:spPr>
          <a:xfrm>
            <a:off x="179403" y="1962671"/>
            <a:ext cx="5948128" cy="2676760"/>
          </a:xfrm>
          <a:prstGeom prst="rect">
            <a:avLst/>
          </a:prstGeom>
        </p:spPr>
      </p:pic>
      <p:pic>
        <p:nvPicPr>
          <p:cNvPr id="7" name="図 6"/>
          <p:cNvPicPr>
            <a:picLocks noChangeAspect="1"/>
          </p:cNvPicPr>
          <p:nvPr/>
        </p:nvPicPr>
        <p:blipFill>
          <a:blip r:embed="rId6"/>
          <a:stretch>
            <a:fillRect/>
          </a:stretch>
        </p:blipFill>
        <p:spPr>
          <a:xfrm>
            <a:off x="6362131" y="129174"/>
            <a:ext cx="5623704" cy="1869776"/>
          </a:xfrm>
          <a:prstGeom prst="rect">
            <a:avLst/>
          </a:prstGeom>
        </p:spPr>
      </p:pic>
      <p:pic>
        <p:nvPicPr>
          <p:cNvPr id="6" name="図 5"/>
          <p:cNvPicPr>
            <a:picLocks noChangeAspect="1"/>
          </p:cNvPicPr>
          <p:nvPr/>
        </p:nvPicPr>
        <p:blipFill>
          <a:blip r:embed="rId7"/>
          <a:stretch>
            <a:fillRect/>
          </a:stretch>
        </p:blipFill>
        <p:spPr>
          <a:xfrm>
            <a:off x="504166" y="90950"/>
            <a:ext cx="5516871" cy="1908000"/>
          </a:xfrm>
          <a:prstGeom prst="rect">
            <a:avLst/>
          </a:prstGeom>
        </p:spPr>
      </p:pic>
      <p:pic>
        <p:nvPicPr>
          <p:cNvPr id="19" name="図 18"/>
          <p:cNvPicPr>
            <a:picLocks noChangeAspect="1"/>
          </p:cNvPicPr>
          <p:nvPr/>
        </p:nvPicPr>
        <p:blipFill>
          <a:blip r:embed="rId8"/>
          <a:stretch>
            <a:fillRect/>
          </a:stretch>
        </p:blipFill>
        <p:spPr>
          <a:xfrm>
            <a:off x="79003" y="1955087"/>
            <a:ext cx="12241829" cy="432854"/>
          </a:xfrm>
          <a:prstGeom prst="rect">
            <a:avLst/>
          </a:prstGeom>
        </p:spPr>
      </p:pic>
      <p:sp>
        <p:nvSpPr>
          <p:cNvPr id="2" name="スライド番号プレースホルダー 1"/>
          <p:cNvSpPr>
            <a:spLocks noGrp="1"/>
          </p:cNvSpPr>
          <p:nvPr>
            <p:ph type="sldNum" sz="quarter" idx="12"/>
          </p:nvPr>
        </p:nvSpPr>
        <p:spPr>
          <a:xfrm>
            <a:off x="11553437" y="8362349"/>
            <a:ext cx="686188" cy="245756"/>
          </a:xfrm>
        </p:spPr>
        <p:txBody>
          <a:bodyPr/>
          <a:lstStyle/>
          <a:p>
            <a:fld id="{5AA38D38-D8EA-493B-AEC0-0967396FF8DD}" type="slidenum">
              <a:rPr kumimoji="1" lang="ja-JP" altLang="en-US" sz="1200" smtClean="0">
                <a:solidFill>
                  <a:schemeClr val="tx1"/>
                </a:solidFill>
              </a:rPr>
              <a:t>3</a:t>
            </a:fld>
            <a:endParaRPr kumimoji="1" lang="ja-JP" altLang="en-US" sz="1200" dirty="0">
              <a:solidFill>
                <a:schemeClr val="tx1"/>
              </a:solidFill>
            </a:endParaRPr>
          </a:p>
        </p:txBody>
      </p:sp>
      <p:sp>
        <p:nvSpPr>
          <p:cNvPr id="4" name="正方形/長方形 3"/>
          <p:cNvSpPr/>
          <p:nvPr/>
        </p:nvSpPr>
        <p:spPr>
          <a:xfrm>
            <a:off x="79818" y="7939335"/>
            <a:ext cx="12386128" cy="584775"/>
          </a:xfrm>
          <a:prstGeom prst="rect">
            <a:avLst/>
          </a:prstGeom>
        </p:spPr>
        <p:txBody>
          <a:bodyPr wrap="square">
            <a:spAutoFit/>
          </a:bodyPr>
          <a:lstStyle/>
          <a:p>
            <a:r>
              <a:rPr lang="en-US" altLang="ja-JP" sz="800" dirty="0">
                <a:latin typeface="+mn-ea"/>
              </a:rPr>
              <a:t>※</a:t>
            </a:r>
            <a:r>
              <a:rPr lang="ja-JP" altLang="en-US" sz="800" dirty="0">
                <a:latin typeface="+mn-ea"/>
              </a:rPr>
              <a:t>類似団体平均について</a:t>
            </a:r>
          </a:p>
          <a:p>
            <a:r>
              <a:rPr lang="en-US" altLang="ja-JP" sz="800" dirty="0">
                <a:latin typeface="+mn-ea"/>
              </a:rPr>
              <a:t>•</a:t>
            </a:r>
            <a:r>
              <a:rPr lang="ja-JP" altLang="en-US" sz="800" dirty="0">
                <a:latin typeface="+mn-ea"/>
              </a:rPr>
              <a:t>類似団体平均の値は、総務省自治財政局編の地方公営企業年鑑</a:t>
            </a:r>
            <a:r>
              <a:rPr lang="ja-JP" altLang="en-US" sz="800" dirty="0" smtClean="0">
                <a:latin typeface="+mn-ea"/>
              </a:rPr>
              <a:t>（平成</a:t>
            </a:r>
            <a:r>
              <a:rPr lang="en-US" altLang="ja-JP" sz="800" dirty="0">
                <a:latin typeface="+mn-ea"/>
              </a:rPr>
              <a:t>30</a:t>
            </a:r>
            <a:r>
              <a:rPr lang="ja-JP" altLang="en-US" sz="800" dirty="0">
                <a:latin typeface="+mn-ea"/>
              </a:rPr>
              <a:t>年度・令和元年度・令和</a:t>
            </a:r>
            <a:r>
              <a:rPr lang="en-US" altLang="ja-JP" sz="800" dirty="0">
                <a:latin typeface="+mn-ea"/>
              </a:rPr>
              <a:t>2</a:t>
            </a:r>
            <a:r>
              <a:rPr lang="ja-JP" altLang="en-US" sz="800" dirty="0" smtClean="0">
                <a:latin typeface="+mn-ea"/>
              </a:rPr>
              <a:t>年度・令和</a:t>
            </a:r>
            <a:r>
              <a:rPr lang="en-US" altLang="ja-JP" sz="800" dirty="0">
                <a:latin typeface="+mn-ea"/>
              </a:rPr>
              <a:t>3</a:t>
            </a:r>
            <a:r>
              <a:rPr lang="ja-JP" altLang="en-US" sz="800" dirty="0" smtClean="0">
                <a:latin typeface="+mn-ea"/>
              </a:rPr>
              <a:t>年度）</a:t>
            </a:r>
            <a:r>
              <a:rPr lang="ja-JP" altLang="en-US" sz="800" dirty="0">
                <a:latin typeface="+mn-ea"/>
              </a:rPr>
              <a:t>より算出</a:t>
            </a:r>
          </a:p>
          <a:p>
            <a:r>
              <a:rPr lang="en-US" altLang="ja-JP" sz="800" dirty="0">
                <a:latin typeface="+mn-ea"/>
              </a:rPr>
              <a:t>•</a:t>
            </a:r>
            <a:r>
              <a:rPr lang="ja-JP" altLang="en-US" sz="800" dirty="0">
                <a:latin typeface="+mn-ea"/>
              </a:rPr>
              <a:t>港湾施設提供事業は、地方公営企業法財務規定等適用の港湾整備事業</a:t>
            </a:r>
            <a:r>
              <a:rPr lang="en-US" altLang="ja-JP" sz="800" dirty="0">
                <a:latin typeface="+mn-ea"/>
              </a:rPr>
              <a:t>7</a:t>
            </a:r>
            <a:r>
              <a:rPr lang="ja-JP" altLang="en-US" sz="800" dirty="0">
                <a:latin typeface="+mn-ea"/>
              </a:rPr>
              <a:t>事業（東京都・長崎県・神戸市・室蘭市・釧路市・根室市・名古屋港管理組合、本市は除く）のうち、総資産額が</a:t>
            </a:r>
            <a:r>
              <a:rPr lang="en-US" altLang="ja-JP" sz="800" dirty="0">
                <a:latin typeface="+mn-ea"/>
              </a:rPr>
              <a:t>100</a:t>
            </a:r>
            <a:r>
              <a:rPr lang="ja-JP" altLang="en-US" sz="800" dirty="0">
                <a:latin typeface="+mn-ea"/>
              </a:rPr>
              <a:t>億円以上の３事業（東京都・神戸市・名古屋港管理組合）の平均値</a:t>
            </a:r>
            <a:endParaRPr lang="en-US" altLang="ja-JP" sz="800" dirty="0">
              <a:latin typeface="+mn-ea"/>
            </a:endParaRPr>
          </a:p>
          <a:p>
            <a:r>
              <a:rPr lang="en-US" altLang="ja-JP" sz="800" dirty="0">
                <a:latin typeface="+mn-ea"/>
              </a:rPr>
              <a:t>•</a:t>
            </a:r>
            <a:r>
              <a:rPr lang="ja-JP" altLang="en-US" sz="800" dirty="0">
                <a:latin typeface="+mn-ea"/>
              </a:rPr>
              <a:t>なお、上記の事業（類似団体）によっては、指標の算出に必要なデータが示されていない場合があるため、類似団体平均は必ずしも全ての類似団体の平均となっていない場合があります。</a:t>
            </a:r>
          </a:p>
        </p:txBody>
      </p:sp>
      <p:pic>
        <p:nvPicPr>
          <p:cNvPr id="11" name="図 10"/>
          <p:cNvPicPr>
            <a:picLocks noChangeAspect="1"/>
          </p:cNvPicPr>
          <p:nvPr/>
        </p:nvPicPr>
        <p:blipFill>
          <a:blip r:embed="rId9"/>
          <a:stretch>
            <a:fillRect/>
          </a:stretch>
        </p:blipFill>
        <p:spPr>
          <a:xfrm>
            <a:off x="6939083" y="7764837"/>
            <a:ext cx="4255377" cy="377985"/>
          </a:xfrm>
          <a:prstGeom prst="rect">
            <a:avLst/>
          </a:prstGeom>
        </p:spPr>
      </p:pic>
      <p:pic>
        <p:nvPicPr>
          <p:cNvPr id="12" name="図 11"/>
          <p:cNvPicPr>
            <a:picLocks noChangeAspect="1"/>
          </p:cNvPicPr>
          <p:nvPr/>
        </p:nvPicPr>
        <p:blipFill>
          <a:blip r:embed="rId10"/>
          <a:stretch>
            <a:fillRect/>
          </a:stretch>
        </p:blipFill>
        <p:spPr>
          <a:xfrm>
            <a:off x="6939083" y="7460701"/>
            <a:ext cx="4505334" cy="384081"/>
          </a:xfrm>
          <a:prstGeom prst="rect">
            <a:avLst/>
          </a:prstGeom>
        </p:spPr>
      </p:pic>
      <p:pic>
        <p:nvPicPr>
          <p:cNvPr id="10" name="図 9"/>
          <p:cNvPicPr>
            <a:picLocks noChangeAspect="1"/>
          </p:cNvPicPr>
          <p:nvPr/>
        </p:nvPicPr>
        <p:blipFill>
          <a:blip r:embed="rId11"/>
          <a:stretch>
            <a:fillRect/>
          </a:stretch>
        </p:blipFill>
        <p:spPr>
          <a:xfrm>
            <a:off x="963580" y="7415128"/>
            <a:ext cx="4569873" cy="404463"/>
          </a:xfrm>
          <a:prstGeom prst="rect">
            <a:avLst/>
          </a:prstGeom>
        </p:spPr>
      </p:pic>
      <p:pic>
        <p:nvPicPr>
          <p:cNvPr id="16" name="図 15"/>
          <p:cNvPicPr>
            <a:picLocks noChangeAspect="1"/>
          </p:cNvPicPr>
          <p:nvPr/>
        </p:nvPicPr>
        <p:blipFill>
          <a:blip r:embed="rId12"/>
          <a:stretch>
            <a:fillRect/>
          </a:stretch>
        </p:blipFill>
        <p:spPr>
          <a:xfrm>
            <a:off x="1806619" y="4569630"/>
            <a:ext cx="2895851" cy="384081"/>
          </a:xfrm>
          <a:prstGeom prst="rect">
            <a:avLst/>
          </a:prstGeom>
        </p:spPr>
      </p:pic>
      <p:pic>
        <p:nvPicPr>
          <p:cNvPr id="9" name="図 8"/>
          <p:cNvPicPr>
            <a:picLocks noChangeAspect="1"/>
          </p:cNvPicPr>
          <p:nvPr/>
        </p:nvPicPr>
        <p:blipFill>
          <a:blip r:embed="rId13"/>
          <a:stretch>
            <a:fillRect/>
          </a:stretch>
        </p:blipFill>
        <p:spPr>
          <a:xfrm>
            <a:off x="7335370" y="4598192"/>
            <a:ext cx="3956647" cy="384081"/>
          </a:xfrm>
          <a:prstGeom prst="rect">
            <a:avLst/>
          </a:prstGeom>
        </p:spPr>
      </p:pic>
      <p:pic>
        <p:nvPicPr>
          <p:cNvPr id="20" name="図 19"/>
          <p:cNvPicPr>
            <a:picLocks noChangeAspect="1"/>
          </p:cNvPicPr>
          <p:nvPr/>
        </p:nvPicPr>
        <p:blipFill>
          <a:blip r:embed="rId14"/>
          <a:stretch>
            <a:fillRect/>
          </a:stretch>
        </p:blipFill>
        <p:spPr>
          <a:xfrm>
            <a:off x="79003" y="47788"/>
            <a:ext cx="12247926" cy="432854"/>
          </a:xfrm>
          <a:prstGeom prst="rect">
            <a:avLst/>
          </a:prstGeom>
        </p:spPr>
      </p:pic>
    </p:spTree>
    <p:extLst>
      <p:ext uri="{BB962C8B-B14F-4D97-AF65-F5344CB8AC3E}">
        <p14:creationId xmlns:p14="http://schemas.microsoft.com/office/powerpoint/2010/main" val="4144318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4</a:t>
            </a:fld>
            <a:endParaRPr kumimoji="1" lang="ja-JP" altLang="en-US" sz="1200" dirty="0">
              <a:solidFill>
                <a:schemeClr val="tx1"/>
              </a:solidFill>
            </a:endParaRPr>
          </a:p>
        </p:txBody>
      </p:sp>
      <p:sp>
        <p:nvSpPr>
          <p:cNvPr id="5" name="テキスト ボックス 4"/>
          <p:cNvSpPr txBox="1"/>
          <p:nvPr/>
        </p:nvSpPr>
        <p:spPr>
          <a:xfrm>
            <a:off x="203200" y="159714"/>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民間活用の状況</a:t>
            </a:r>
            <a:endParaRPr lang="en-US" altLang="ja-JP" sz="1400" dirty="0"/>
          </a:p>
        </p:txBody>
      </p:sp>
      <p:sp>
        <p:nvSpPr>
          <p:cNvPr id="4" name="正方形/長方形 3"/>
          <p:cNvSpPr/>
          <p:nvPr/>
        </p:nvSpPr>
        <p:spPr>
          <a:xfrm>
            <a:off x="298450" y="462838"/>
            <a:ext cx="11684000" cy="461665"/>
          </a:xfrm>
          <a:prstGeom prst="rect">
            <a:avLst/>
          </a:prstGeom>
        </p:spPr>
        <p:txBody>
          <a:bodyPr wrap="square">
            <a:spAutoFit/>
          </a:bodyPr>
          <a:lstStyle/>
          <a:p>
            <a:r>
              <a:rPr lang="ja-JP" altLang="en-US" sz="1200" dirty="0"/>
              <a:t>★民間事業者との適切な役割分担</a:t>
            </a:r>
          </a:p>
          <a:p>
            <a:r>
              <a:rPr lang="ja-JP" altLang="en-US" sz="1200" dirty="0"/>
              <a:t>　　⇒多額の更新投資等が必要な施設について、公共による所有の必要性を精査した上で、売却や施設の廃止により経営改善を実施</a:t>
            </a:r>
          </a:p>
        </p:txBody>
      </p:sp>
      <p:sp>
        <p:nvSpPr>
          <p:cNvPr id="8" name="テキスト ボックス 7"/>
          <p:cNvSpPr txBox="1"/>
          <p:nvPr/>
        </p:nvSpPr>
        <p:spPr>
          <a:xfrm>
            <a:off x="582561" y="924503"/>
            <a:ext cx="11115777" cy="1015663"/>
          </a:xfrm>
          <a:prstGeom prst="rect">
            <a:avLst/>
          </a:prstGeom>
          <a:solidFill>
            <a:schemeClr val="accent1">
              <a:lumMod val="40000"/>
              <a:lumOff val="60000"/>
            </a:schemeClr>
          </a:solidFill>
        </p:spPr>
        <p:txBody>
          <a:bodyPr wrap="square" rtlCol="0">
            <a:spAutoFit/>
          </a:bodyPr>
          <a:lstStyle/>
          <a:p>
            <a:r>
              <a:rPr lang="ja-JP" altLang="en-US" sz="1200" dirty="0">
                <a:latin typeface="+mn-ea"/>
              </a:rPr>
              <a:t>◇これまでの取組</a:t>
            </a:r>
            <a:endParaRPr lang="en-US" altLang="ja-JP" sz="1200" dirty="0">
              <a:latin typeface="+mn-ea"/>
            </a:endParaRPr>
          </a:p>
          <a:p>
            <a:r>
              <a:rPr lang="ja-JP" altLang="en-US" sz="1200" dirty="0">
                <a:latin typeface="+mn-ea"/>
              </a:rPr>
              <a:t>　　</a:t>
            </a:r>
            <a:r>
              <a:rPr lang="en-US" altLang="ja-JP" sz="1200" dirty="0">
                <a:latin typeface="+mn-ea"/>
              </a:rPr>
              <a:t>2010</a:t>
            </a:r>
            <a:r>
              <a:rPr lang="ja-JP" altLang="en-US" sz="1200" dirty="0">
                <a:latin typeface="+mn-ea"/>
              </a:rPr>
              <a:t>（</a:t>
            </a:r>
            <a:r>
              <a:rPr lang="en-US" altLang="ja-JP" sz="1200" dirty="0">
                <a:latin typeface="+mn-ea"/>
              </a:rPr>
              <a:t>H22</a:t>
            </a:r>
            <a:r>
              <a:rPr lang="ja-JP" altLang="en-US" sz="1200" dirty="0">
                <a:latin typeface="+mn-ea"/>
              </a:rPr>
              <a:t>）年度　　施設売却　　　　　　：大正鉄鋼クレーン（更新投資想定額　</a:t>
            </a:r>
            <a:r>
              <a:rPr lang="en-US" altLang="ja-JP" sz="1200" dirty="0">
                <a:latin typeface="+mn-ea"/>
              </a:rPr>
              <a:t>8</a:t>
            </a:r>
            <a:r>
              <a:rPr lang="ja-JP" altLang="en-US" sz="1200" dirty="0">
                <a:latin typeface="+mn-ea"/>
              </a:rPr>
              <a:t>億円）</a:t>
            </a:r>
          </a:p>
          <a:p>
            <a:r>
              <a:rPr lang="ja-JP" altLang="en-US" sz="1200" dirty="0">
                <a:latin typeface="+mn-ea"/>
              </a:rPr>
              <a:t>　　</a:t>
            </a:r>
            <a:r>
              <a:rPr lang="en-US" altLang="ja-JP" sz="1200" dirty="0">
                <a:latin typeface="+mn-ea"/>
              </a:rPr>
              <a:t>2011</a:t>
            </a:r>
            <a:r>
              <a:rPr lang="ja-JP" altLang="en-US" sz="1200" dirty="0">
                <a:latin typeface="+mn-ea"/>
              </a:rPr>
              <a:t>（</a:t>
            </a:r>
            <a:r>
              <a:rPr lang="en-US" altLang="ja-JP" sz="1200" dirty="0">
                <a:latin typeface="+mn-ea"/>
              </a:rPr>
              <a:t>H23</a:t>
            </a:r>
            <a:r>
              <a:rPr lang="ja-JP" altLang="en-US" sz="1200" dirty="0">
                <a:latin typeface="+mn-ea"/>
              </a:rPr>
              <a:t>）年度　　建物売却　　　　　　：大阪港サイロ（更新投資想定額　</a:t>
            </a:r>
            <a:r>
              <a:rPr lang="en-US" altLang="ja-JP" sz="1200" dirty="0">
                <a:latin typeface="+mn-ea"/>
              </a:rPr>
              <a:t>34</a:t>
            </a:r>
            <a:r>
              <a:rPr lang="ja-JP" altLang="en-US" sz="1200" dirty="0">
                <a:latin typeface="+mn-ea"/>
              </a:rPr>
              <a:t>億円）</a:t>
            </a:r>
          </a:p>
          <a:p>
            <a:r>
              <a:rPr lang="ja-JP" altLang="en-US" sz="1200" dirty="0">
                <a:latin typeface="+mn-ea"/>
              </a:rPr>
              <a:t>　　</a:t>
            </a:r>
            <a:r>
              <a:rPr lang="en-US" altLang="ja-JP" sz="1200" dirty="0">
                <a:latin typeface="+mn-ea"/>
              </a:rPr>
              <a:t>2013</a:t>
            </a:r>
            <a:r>
              <a:rPr lang="ja-JP" altLang="en-US" sz="1200" dirty="0">
                <a:latin typeface="+mn-ea"/>
              </a:rPr>
              <a:t>（</a:t>
            </a:r>
            <a:r>
              <a:rPr lang="en-US" altLang="ja-JP" sz="1200" dirty="0">
                <a:latin typeface="+mn-ea"/>
              </a:rPr>
              <a:t>H25</a:t>
            </a:r>
            <a:r>
              <a:rPr lang="ja-JP" altLang="en-US" sz="1200" dirty="0">
                <a:latin typeface="+mn-ea"/>
              </a:rPr>
              <a:t>）年度　　施設廃止　　　　　　：北港アンローダー（更新投資想定額　</a:t>
            </a:r>
            <a:r>
              <a:rPr lang="en-US" altLang="ja-JP" sz="1200" dirty="0">
                <a:latin typeface="+mn-ea"/>
              </a:rPr>
              <a:t>3</a:t>
            </a:r>
            <a:r>
              <a:rPr lang="ja-JP" altLang="en-US" sz="1200" dirty="0">
                <a:latin typeface="+mn-ea"/>
              </a:rPr>
              <a:t>億円）</a:t>
            </a:r>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更新投資想定額は各施設の当初取得価格を記載。</a:t>
            </a:r>
          </a:p>
        </p:txBody>
      </p:sp>
      <p:sp>
        <p:nvSpPr>
          <p:cNvPr id="6" name="正方形/長方形 5"/>
          <p:cNvSpPr/>
          <p:nvPr/>
        </p:nvSpPr>
        <p:spPr>
          <a:xfrm>
            <a:off x="298450" y="1984681"/>
            <a:ext cx="6118225" cy="461665"/>
          </a:xfrm>
          <a:prstGeom prst="rect">
            <a:avLst/>
          </a:prstGeom>
        </p:spPr>
        <p:txBody>
          <a:bodyPr>
            <a:spAutoFit/>
          </a:bodyPr>
          <a:lstStyle/>
          <a:p>
            <a:r>
              <a:rPr lang="ja-JP" altLang="en-US" sz="1200" dirty="0">
                <a:latin typeface="+mn-ea"/>
              </a:rPr>
              <a:t>★引船事業の民営化推進</a:t>
            </a:r>
          </a:p>
          <a:p>
            <a:r>
              <a:rPr lang="ja-JP" altLang="en-US" sz="1200" dirty="0">
                <a:latin typeface="+mn-ea"/>
              </a:rPr>
              <a:t>　　⇒</a:t>
            </a:r>
            <a:r>
              <a:rPr lang="en-US" altLang="ja-JP" sz="1200" dirty="0">
                <a:latin typeface="+mn-ea"/>
              </a:rPr>
              <a:t>2014</a:t>
            </a:r>
            <a:r>
              <a:rPr lang="ja-JP" altLang="en-US" sz="1200" dirty="0">
                <a:latin typeface="+mn-ea"/>
              </a:rPr>
              <a:t>（</a:t>
            </a:r>
            <a:r>
              <a:rPr lang="en-US" altLang="ja-JP" sz="1200" dirty="0">
                <a:latin typeface="+mn-ea"/>
              </a:rPr>
              <a:t>H26</a:t>
            </a:r>
            <a:r>
              <a:rPr lang="ja-JP" altLang="en-US" sz="1200" dirty="0">
                <a:latin typeface="+mn-ea"/>
              </a:rPr>
              <a:t>）年度に引船事業から全面撤退し、民間事業者に移行</a:t>
            </a:r>
          </a:p>
        </p:txBody>
      </p:sp>
      <p:sp>
        <p:nvSpPr>
          <p:cNvPr id="14" name="テキスト ボックス 13"/>
          <p:cNvSpPr txBox="1"/>
          <p:nvPr/>
        </p:nvSpPr>
        <p:spPr>
          <a:xfrm>
            <a:off x="0" y="2508611"/>
            <a:ext cx="2095500" cy="338554"/>
          </a:xfrm>
          <a:prstGeom prst="rect">
            <a:avLst/>
          </a:prstGeom>
          <a:noFill/>
        </p:spPr>
        <p:txBody>
          <a:bodyPr wrap="square" rtlCol="0">
            <a:spAutoFit/>
          </a:bodyPr>
          <a:lstStyle/>
          <a:p>
            <a:r>
              <a:rPr lang="ja-JP" altLang="en-US" sz="1600" b="1" dirty="0"/>
              <a:t>（２）使用料形態</a:t>
            </a:r>
            <a:endParaRPr lang="en-US" altLang="ja-JP" sz="1600" b="1" dirty="0"/>
          </a:p>
        </p:txBody>
      </p:sp>
      <p:sp>
        <p:nvSpPr>
          <p:cNvPr id="15" name="テキスト ボックス 14"/>
          <p:cNvSpPr txBox="1"/>
          <p:nvPr/>
        </p:nvSpPr>
        <p:spPr>
          <a:xfrm>
            <a:off x="203199" y="2831985"/>
            <a:ext cx="5064807"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主な港湾料率表（</a:t>
            </a:r>
            <a:r>
              <a:rPr lang="en-US" altLang="ja-JP" sz="1600" b="1" dirty="0">
                <a:solidFill>
                  <a:schemeClr val="accent1">
                    <a:lumMod val="50000"/>
                  </a:schemeClr>
                </a:solidFill>
              </a:rPr>
              <a:t>2023</a:t>
            </a:r>
            <a:r>
              <a:rPr lang="ja-JP" altLang="en-US" sz="1600" b="1" dirty="0">
                <a:solidFill>
                  <a:schemeClr val="accent1">
                    <a:lumMod val="50000"/>
                  </a:schemeClr>
                </a:solidFill>
              </a:rPr>
              <a:t>（</a:t>
            </a:r>
            <a:r>
              <a:rPr lang="en-US" altLang="ja-JP" sz="1600" b="1" dirty="0">
                <a:solidFill>
                  <a:schemeClr val="accent1">
                    <a:lumMod val="50000"/>
                  </a:schemeClr>
                </a:solidFill>
              </a:rPr>
              <a:t>R5</a:t>
            </a:r>
            <a:r>
              <a:rPr lang="ja-JP" altLang="en-US" sz="1600" b="1" dirty="0">
                <a:solidFill>
                  <a:schemeClr val="accent1">
                    <a:lumMod val="50000"/>
                  </a:schemeClr>
                </a:solidFill>
              </a:rPr>
              <a:t>）年</a:t>
            </a:r>
            <a:r>
              <a:rPr lang="en-US" altLang="ja-JP" sz="1600" b="1" dirty="0">
                <a:solidFill>
                  <a:schemeClr val="accent1">
                    <a:lumMod val="50000"/>
                  </a:schemeClr>
                </a:solidFill>
              </a:rPr>
              <a:t>3</a:t>
            </a:r>
            <a:r>
              <a:rPr lang="ja-JP" altLang="en-US" sz="1600" b="1" dirty="0">
                <a:solidFill>
                  <a:schemeClr val="accent1">
                    <a:lumMod val="50000"/>
                  </a:schemeClr>
                </a:solidFill>
              </a:rPr>
              <a:t>月</a:t>
            </a:r>
            <a:r>
              <a:rPr lang="en-US" altLang="ja-JP" sz="1600" b="1" dirty="0">
                <a:solidFill>
                  <a:schemeClr val="accent1">
                    <a:lumMod val="50000"/>
                  </a:schemeClr>
                </a:solidFill>
              </a:rPr>
              <a:t>31</a:t>
            </a:r>
            <a:r>
              <a:rPr lang="ja-JP" altLang="en-US" sz="1600" b="1" dirty="0">
                <a:solidFill>
                  <a:schemeClr val="accent1">
                    <a:lumMod val="50000"/>
                  </a:schemeClr>
                </a:solidFill>
              </a:rPr>
              <a:t>日現在）</a:t>
            </a:r>
            <a:endParaRPr lang="en-US" altLang="ja-JP" sz="1400" dirty="0"/>
          </a:p>
        </p:txBody>
      </p:sp>
      <p:graphicFrame>
        <p:nvGraphicFramePr>
          <p:cNvPr id="21" name="表 20"/>
          <p:cNvGraphicFramePr>
            <a:graphicFrameLocks noGrp="1" noChangeAspect="1"/>
          </p:cNvGraphicFramePr>
          <p:nvPr>
            <p:extLst>
              <p:ext uri="{D42A27DB-BD31-4B8C-83A1-F6EECF244321}">
                <p14:modId xmlns:p14="http://schemas.microsoft.com/office/powerpoint/2010/main" val="3902819655"/>
              </p:ext>
            </p:extLst>
          </p:nvPr>
        </p:nvGraphicFramePr>
        <p:xfrm>
          <a:off x="1308007" y="4604272"/>
          <a:ext cx="3960000" cy="3499200"/>
        </p:xfrm>
        <a:graphic>
          <a:graphicData uri="http://schemas.openxmlformats.org/drawingml/2006/table">
            <a:tbl>
              <a:tblPr>
                <a:tableStyleId>{BC89EF96-8CEA-46FF-86C4-4CE0E7609802}</a:tableStyleId>
              </a:tblPr>
              <a:tblGrid>
                <a:gridCol w="2872107">
                  <a:extLst>
                    <a:ext uri="{9D8B030D-6E8A-4147-A177-3AD203B41FA5}">
                      <a16:colId xmlns:a16="http://schemas.microsoft.com/office/drawing/2014/main" val="20000"/>
                    </a:ext>
                  </a:extLst>
                </a:gridCol>
                <a:gridCol w="1087893">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12</a:t>
                      </a:r>
                      <a:r>
                        <a:rPr lang="ja-JP" altLang="en-US" sz="1200" b="0" i="0" u="none" strike="noStrike" dirty="0">
                          <a:effectLst/>
                          <a:latin typeface="+mn-ea"/>
                          <a:ea typeface="+mn-ea"/>
                        </a:rPr>
                        <a:t>円</a:t>
                      </a:r>
                      <a:r>
                        <a:rPr lang="en-US" altLang="ja-JP" sz="1200" b="0" i="0" u="none" strike="noStrike" dirty="0">
                          <a:effectLst/>
                          <a:latin typeface="+mn-ea"/>
                          <a:ea typeface="+mn-ea"/>
                        </a:rPr>
                        <a:t>98</a:t>
                      </a:r>
                      <a:r>
                        <a:rPr lang="ja-JP" altLang="en-US" sz="1200" b="0" i="0" u="none" strike="noStrike" dirty="0">
                          <a:effectLst/>
                          <a:latin typeface="+mn-ea"/>
                          <a:ea typeface="+mn-ea"/>
                        </a:rPr>
                        <a:t>銭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a:t>
                      </a:r>
                      <a:r>
                        <a:rPr lang="ja-JP" altLang="en-US" sz="1200" b="0" i="0" u="none" strike="noStrike" dirty="0">
                          <a:effectLst/>
                          <a:latin typeface="+mn-ea"/>
                          <a:ea typeface="+mn-ea"/>
                        </a:rPr>
                        <a:t>円</a:t>
                      </a:r>
                      <a:r>
                        <a:rPr lang="en-US" altLang="ja-JP" sz="1200" b="0" i="0" u="none" strike="noStrike" dirty="0">
                          <a:effectLst/>
                          <a:latin typeface="+mn-ea"/>
                          <a:ea typeface="+mn-ea"/>
                        </a:rPr>
                        <a:t>74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baseline="0" dirty="0">
                          <a:effectLst/>
                          <a:latin typeface="+mn-ea"/>
                          <a:ea typeface="+mn-ea"/>
                        </a:rPr>
                        <a:t>  </a:t>
                      </a:r>
                      <a:r>
                        <a:rPr lang="en-US" altLang="ja-JP" sz="1200" b="0" i="0" u="none" strike="noStrike" dirty="0">
                          <a:effectLst/>
                          <a:latin typeface="+mn-ea"/>
                          <a:ea typeface="+mn-ea"/>
                        </a:rPr>
                        <a:t>8</a:t>
                      </a:r>
                      <a:r>
                        <a:rPr lang="ja-JP" altLang="en-US" sz="1200" b="0" i="0" u="none" strike="noStrike" dirty="0">
                          <a:effectLst/>
                          <a:latin typeface="+mn-ea"/>
                          <a:ea typeface="+mn-ea"/>
                        </a:rPr>
                        <a:t>円</a:t>
                      </a:r>
                      <a:r>
                        <a:rPr lang="en-US" altLang="ja-JP" sz="1200" b="0" i="0" u="none" strike="noStrike" dirty="0">
                          <a:effectLst/>
                          <a:latin typeface="+mn-ea"/>
                          <a:ea typeface="+mn-ea"/>
                        </a:rPr>
                        <a:t>53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7</a:t>
                      </a:r>
                      <a:r>
                        <a:rPr lang="ja-JP" altLang="en-US" sz="1200" b="0" i="0" u="none" strike="noStrike" dirty="0">
                          <a:effectLst/>
                          <a:latin typeface="+mn-ea"/>
                          <a:ea typeface="+mn-ea"/>
                        </a:rPr>
                        <a:t>円</a:t>
                      </a:r>
                      <a:r>
                        <a:rPr lang="en-US" altLang="ja-JP" sz="1200" b="0" i="0" u="none" strike="noStrike" dirty="0">
                          <a:effectLst/>
                          <a:latin typeface="+mn-ea"/>
                          <a:ea typeface="+mn-ea"/>
                        </a:rPr>
                        <a:t>64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6</a:t>
                      </a:r>
                      <a:r>
                        <a:rPr lang="ja-JP" altLang="en-US" sz="1200" b="0" i="0" u="none" strike="noStrike" dirty="0">
                          <a:effectLst/>
                          <a:latin typeface="+mn-ea"/>
                          <a:ea typeface="+mn-ea"/>
                        </a:rPr>
                        <a:t>円</a:t>
                      </a:r>
                      <a:r>
                        <a:rPr lang="en-US" altLang="ja-JP" sz="1200" b="0" i="0" u="none" strike="noStrike" dirty="0">
                          <a:effectLst/>
                          <a:latin typeface="+mn-ea"/>
                          <a:ea typeface="+mn-ea"/>
                        </a:rPr>
                        <a:t>39</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1600">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6"/>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394</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7"/>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331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8"/>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9"/>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180</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148</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bl>
          </a:graphicData>
        </a:graphic>
      </p:graphicFrame>
      <p:sp>
        <p:nvSpPr>
          <p:cNvPr id="22" name="正方形/長方形 21"/>
          <p:cNvSpPr>
            <a:spLocks noChangeAspect="1"/>
          </p:cNvSpPr>
          <p:nvPr/>
        </p:nvSpPr>
        <p:spPr>
          <a:xfrm>
            <a:off x="172686" y="4317577"/>
            <a:ext cx="2232479" cy="286695"/>
          </a:xfrm>
          <a:prstGeom prst="rect">
            <a:avLst/>
          </a:prstGeom>
        </p:spPr>
        <p:txBody>
          <a:bodyPr wrap="square">
            <a:spAutoFit/>
          </a:bodyPr>
          <a:lstStyle/>
          <a:p>
            <a:pPr algn="ctr"/>
            <a:r>
              <a:rPr lang="ja-JP" altLang="en-US" sz="1200" b="1" u="sng" dirty="0">
                <a:latin typeface="+mn-ea"/>
              </a:rPr>
              <a:t>荷さばき地</a:t>
            </a:r>
          </a:p>
        </p:txBody>
      </p:sp>
      <p:graphicFrame>
        <p:nvGraphicFramePr>
          <p:cNvPr id="23" name="表 22"/>
          <p:cNvGraphicFramePr>
            <a:graphicFrameLocks noGrp="1" noChangeAspect="1"/>
          </p:cNvGraphicFramePr>
          <p:nvPr>
            <p:extLst>
              <p:ext uri="{D42A27DB-BD31-4B8C-83A1-F6EECF244321}">
                <p14:modId xmlns:p14="http://schemas.microsoft.com/office/powerpoint/2010/main" val="334593830"/>
              </p:ext>
            </p:extLst>
          </p:nvPr>
        </p:nvGraphicFramePr>
        <p:xfrm>
          <a:off x="6935354" y="2649006"/>
          <a:ext cx="4425264" cy="5236794"/>
        </p:xfrm>
        <a:graphic>
          <a:graphicData uri="http://schemas.openxmlformats.org/drawingml/2006/table">
            <a:tbl>
              <a:tblPr>
                <a:tableStyleId>{BC89EF96-8CEA-46FF-86C4-4CE0E7609802}</a:tableStyleId>
              </a:tblPr>
              <a:tblGrid>
                <a:gridCol w="3302959">
                  <a:extLst>
                    <a:ext uri="{9D8B030D-6E8A-4147-A177-3AD203B41FA5}">
                      <a16:colId xmlns:a16="http://schemas.microsoft.com/office/drawing/2014/main" val="20000"/>
                    </a:ext>
                  </a:extLst>
                </a:gridCol>
                <a:gridCol w="1122305">
                  <a:extLst>
                    <a:ext uri="{9D8B030D-6E8A-4147-A177-3AD203B41FA5}">
                      <a16:colId xmlns:a16="http://schemas.microsoft.com/office/drawing/2014/main" val="20001"/>
                    </a:ext>
                  </a:extLst>
                </a:gridCol>
              </a:tblGrid>
              <a:tr h="290933">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37</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28</a:t>
                      </a:r>
                      <a:r>
                        <a:rPr lang="ja-JP" altLang="en-US" sz="1200" b="0" i="0" u="none" strike="noStrike" dirty="0">
                          <a:effectLst/>
                          <a:latin typeface="+mn-ea"/>
                          <a:ea typeface="+mn-ea"/>
                        </a:rPr>
                        <a:t>円</a:t>
                      </a:r>
                      <a:r>
                        <a:rPr lang="en-US" altLang="ja-JP" sz="1200" b="0" i="0" u="none" strike="noStrike" dirty="0">
                          <a:effectLst/>
                          <a:latin typeface="+mn-ea"/>
                          <a:ea typeface="+mn-ea"/>
                        </a:rPr>
                        <a:t>08</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35</a:t>
                      </a:r>
                      <a:r>
                        <a:rPr lang="ja-JP" altLang="en-US" sz="1200" b="0" i="0" u="none" strike="noStrike" dirty="0">
                          <a:effectLst/>
                          <a:latin typeface="+mn-ea"/>
                          <a:ea typeface="+mn-ea"/>
                        </a:rPr>
                        <a:t>円</a:t>
                      </a:r>
                      <a:r>
                        <a:rPr lang="en-US" altLang="ja-JP" sz="1200" b="0" i="0" u="none" strike="noStrike" dirty="0">
                          <a:effectLst/>
                          <a:latin typeface="+mn-ea"/>
                          <a:ea typeface="+mn-ea"/>
                        </a:rPr>
                        <a:t>24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25</a:t>
                      </a:r>
                      <a:r>
                        <a:rPr lang="ja-JP" altLang="en-US" sz="1200" b="0" i="0" u="none" strike="noStrike" dirty="0">
                          <a:effectLst/>
                          <a:latin typeface="+mn-ea"/>
                          <a:ea typeface="+mn-ea"/>
                        </a:rPr>
                        <a:t>円</a:t>
                      </a:r>
                      <a:r>
                        <a:rPr lang="en-US" altLang="ja-JP" sz="1200" b="0" i="0" u="none" strike="noStrike" dirty="0">
                          <a:effectLst/>
                          <a:latin typeface="+mn-ea"/>
                          <a:ea typeface="+mn-ea"/>
                        </a:rPr>
                        <a:t>73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24</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22</a:t>
                      </a:r>
                      <a:r>
                        <a:rPr lang="ja-JP" altLang="en-US" sz="1200" b="0" i="0" u="none" strike="noStrike" dirty="0">
                          <a:effectLst/>
                          <a:latin typeface="+mn-ea"/>
                          <a:ea typeface="+mn-ea"/>
                        </a:rPr>
                        <a:t>円</a:t>
                      </a:r>
                      <a:r>
                        <a:rPr lang="en-US" altLang="ja-JP" sz="1200" b="0" i="0" u="none" strike="noStrike" dirty="0">
                          <a:effectLst/>
                          <a:latin typeface="+mn-ea"/>
                          <a:ea typeface="+mn-ea"/>
                        </a:rPr>
                        <a:t>41</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6"/>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a:t>
                      </a:r>
                      <a:r>
                        <a:rPr lang="ja-JP" altLang="en-US" sz="1200" b="0" i="0" u="none" strike="noStrike" dirty="0">
                          <a:effectLst/>
                          <a:latin typeface="+mn-ea"/>
                          <a:ea typeface="+mn-ea"/>
                        </a:rPr>
                        <a:t>円</a:t>
                      </a:r>
                      <a:r>
                        <a:rPr lang="en-US" altLang="ja-JP" sz="1200" b="0" i="0" u="none" strike="noStrike" dirty="0">
                          <a:effectLst/>
                          <a:latin typeface="+mn-ea"/>
                          <a:ea typeface="+mn-ea"/>
                        </a:rPr>
                        <a:t>27</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7"/>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en-US" altLang="ja-JP" sz="1200" b="0" i="0" u="none" strike="noStrike" dirty="0">
                          <a:solidFill>
                            <a:schemeClr val="tx1"/>
                          </a:solidFill>
                          <a:effectLst/>
                          <a:latin typeface="+mn-ea"/>
                          <a:ea typeface="+mn-ea"/>
                        </a:rPr>
                        <a:t>18</a:t>
                      </a:r>
                      <a:r>
                        <a:rPr lang="ja-JP" altLang="en-US" sz="1200" b="0" i="0" u="none" strike="noStrike" dirty="0">
                          <a:solidFill>
                            <a:schemeClr val="tx1"/>
                          </a:solidFill>
                          <a:effectLst/>
                          <a:latin typeface="+mn-ea"/>
                          <a:ea typeface="+mn-ea"/>
                        </a:rPr>
                        <a:t>円</a:t>
                      </a:r>
                      <a:r>
                        <a:rPr lang="en-US" altLang="ja-JP" sz="1200" b="0" i="0" u="none" strike="noStrike" dirty="0">
                          <a:solidFill>
                            <a:schemeClr val="tx1"/>
                          </a:solidFill>
                          <a:effectLst/>
                          <a:latin typeface="+mn-ea"/>
                          <a:ea typeface="+mn-ea"/>
                        </a:rPr>
                        <a:t>45</a:t>
                      </a:r>
                      <a:r>
                        <a:rPr lang="ja-JP" altLang="en-US" sz="1200" b="0" i="0" u="none" strike="noStrike" dirty="0">
                          <a:solidFill>
                            <a:schemeClr val="tx1"/>
                          </a:solidFill>
                          <a:effectLst/>
                          <a:latin typeface="+mn-ea"/>
                          <a:ea typeface="+mn-ea"/>
                        </a:rPr>
                        <a:t>銭</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08"/>
                  </a:ext>
                </a:extLst>
              </a:tr>
              <a:tr h="290933">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9"/>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1,141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853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1,067</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2"/>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779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3"/>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703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4"/>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639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5"/>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565</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6"/>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ja-JP" altLang="en-US" sz="1200" b="0" i="0" u="none" strike="noStrike" dirty="0">
                          <a:solidFill>
                            <a:schemeClr val="tx1"/>
                          </a:solidFill>
                          <a:effectLst/>
                          <a:latin typeface="+mn-ea"/>
                          <a:ea typeface="+mn-ea"/>
                        </a:rPr>
                        <a:t>　</a:t>
                      </a:r>
                      <a:r>
                        <a:rPr lang="en-US" altLang="ja-JP" sz="1200" b="0" i="0" u="none" strike="noStrike" dirty="0">
                          <a:solidFill>
                            <a:schemeClr val="tx1"/>
                          </a:solidFill>
                          <a:effectLst/>
                          <a:latin typeface="+mn-ea"/>
                          <a:ea typeface="+mn-ea"/>
                        </a:rPr>
                        <a:t>494</a:t>
                      </a:r>
                      <a:r>
                        <a:rPr lang="ja-JP" altLang="en-US" sz="1200" b="0" i="0" u="none" strike="noStrike" dirty="0">
                          <a:solidFill>
                            <a:schemeClr val="tx1"/>
                          </a:solidFill>
                          <a:effectLst/>
                          <a:latin typeface="+mn-ea"/>
                          <a:ea typeface="+mn-ea"/>
                        </a:rPr>
                        <a:t>円</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17"/>
                  </a:ext>
                </a:extLst>
              </a:tr>
            </a:tbl>
          </a:graphicData>
        </a:graphic>
      </p:graphicFrame>
      <p:sp>
        <p:nvSpPr>
          <p:cNvPr id="24" name="正方形/長方形 23"/>
          <p:cNvSpPr>
            <a:spLocks noChangeAspect="1"/>
          </p:cNvSpPr>
          <p:nvPr/>
        </p:nvSpPr>
        <p:spPr>
          <a:xfrm>
            <a:off x="5206772" y="2553208"/>
            <a:ext cx="2232479" cy="286695"/>
          </a:xfrm>
          <a:prstGeom prst="rect">
            <a:avLst/>
          </a:prstGeom>
        </p:spPr>
        <p:txBody>
          <a:bodyPr wrap="square">
            <a:spAutoFit/>
          </a:bodyPr>
          <a:lstStyle/>
          <a:p>
            <a:pPr algn="ctr"/>
            <a:r>
              <a:rPr lang="ja-JP" altLang="en-US" sz="1200" b="1" u="sng" dirty="0">
                <a:latin typeface="+mn-ea"/>
              </a:rPr>
              <a:t>上屋倉庫</a:t>
            </a:r>
          </a:p>
        </p:txBody>
      </p:sp>
      <p:sp>
        <p:nvSpPr>
          <p:cNvPr id="25" name="正方形/長方形 24"/>
          <p:cNvSpPr>
            <a:spLocks noChangeAspect="1"/>
          </p:cNvSpPr>
          <p:nvPr/>
        </p:nvSpPr>
        <p:spPr>
          <a:xfrm>
            <a:off x="91042" y="3226513"/>
            <a:ext cx="2232479" cy="286695"/>
          </a:xfrm>
          <a:prstGeom prst="rect">
            <a:avLst/>
          </a:prstGeom>
        </p:spPr>
        <p:txBody>
          <a:bodyPr wrap="square">
            <a:spAutoFit/>
          </a:bodyPr>
          <a:lstStyle/>
          <a:p>
            <a:pPr algn="ctr"/>
            <a:r>
              <a:rPr lang="ja-JP" altLang="en-US" sz="1200" b="1" u="sng" dirty="0">
                <a:latin typeface="+mn-ea"/>
              </a:rPr>
              <a:t>荷役機械</a:t>
            </a:r>
          </a:p>
        </p:txBody>
      </p:sp>
      <p:graphicFrame>
        <p:nvGraphicFramePr>
          <p:cNvPr id="26" name="表 25"/>
          <p:cNvGraphicFramePr>
            <a:graphicFrameLocks noGrp="1" noChangeAspect="1"/>
          </p:cNvGraphicFramePr>
          <p:nvPr>
            <p:extLst>
              <p:ext uri="{D42A27DB-BD31-4B8C-83A1-F6EECF244321}">
                <p14:modId xmlns:p14="http://schemas.microsoft.com/office/powerpoint/2010/main" val="3990910645"/>
              </p:ext>
            </p:extLst>
          </p:nvPr>
        </p:nvGraphicFramePr>
        <p:xfrm>
          <a:off x="1308009" y="3529737"/>
          <a:ext cx="3960000" cy="583200"/>
        </p:xfrm>
        <a:graphic>
          <a:graphicData uri="http://schemas.openxmlformats.org/drawingml/2006/table">
            <a:tbl>
              <a:tblPr>
                <a:tableStyleId>{BC89EF96-8CEA-46FF-86C4-4CE0E7609802}</a:tableStyleId>
              </a:tblPr>
              <a:tblGrid>
                <a:gridCol w="2872105">
                  <a:extLst>
                    <a:ext uri="{9D8B030D-6E8A-4147-A177-3AD203B41FA5}">
                      <a16:colId xmlns:a16="http://schemas.microsoft.com/office/drawing/2014/main" val="20000"/>
                    </a:ext>
                  </a:extLst>
                </a:gridCol>
                <a:gridCol w="1087895">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rPr>
                        <a:t>起重機（台</a:t>
                      </a:r>
                      <a:r>
                        <a:rPr lang="en-US" altLang="ja-JP" sz="1200" u="none" strike="noStrike" dirty="0">
                          <a:effectLst/>
                        </a:rPr>
                        <a:t>/</a:t>
                      </a:r>
                      <a:r>
                        <a:rPr lang="ja-JP" altLang="en-US" sz="1200" u="none" strike="noStrike" dirty="0">
                          <a:effectLst/>
                        </a:rPr>
                        <a:t>円・</a:t>
                      </a:r>
                      <a:r>
                        <a:rPr lang="en-US" altLang="ja-JP" sz="1200" u="none" strike="noStrike" dirty="0">
                          <a:effectLst/>
                        </a:rPr>
                        <a:t>30</a:t>
                      </a:r>
                      <a:r>
                        <a:rPr lang="ja-JP" altLang="en-US" sz="1200" u="none" strike="noStrike" dirty="0">
                          <a:effectLst/>
                        </a:rPr>
                        <a:t>分）</a:t>
                      </a:r>
                      <a:endParaRPr lang="en-US" altLang="ja-JP" sz="120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rPr>
                        <a:t>揚力</a:t>
                      </a:r>
                      <a:r>
                        <a:rPr lang="en-US" altLang="ja-JP" sz="1200" u="none" strike="noStrike" dirty="0">
                          <a:effectLst/>
                        </a:rPr>
                        <a:t>30.5</a:t>
                      </a:r>
                      <a:r>
                        <a:rPr lang="ja-JP" altLang="en-US" sz="1200" u="none" strike="noStrike" dirty="0">
                          <a:effectLst/>
                        </a:rPr>
                        <a:t>トン</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u="none" strike="noStrike" dirty="0">
                          <a:effectLst/>
                        </a:rPr>
                        <a:t>44,550</a:t>
                      </a:r>
                      <a:r>
                        <a:rPr lang="ja-JP" altLang="en-US" sz="1200" u="none" strike="noStrike" dirty="0">
                          <a:effectLst/>
                        </a:rPr>
                        <a:t>円</a:t>
                      </a:r>
                      <a:endParaRPr lang="ja-JP" altLang="en-US" sz="1200" b="0" i="0" u="none" strike="noStrike" dirty="0">
                        <a:effectLst/>
                        <a:latin typeface="+mn-ea"/>
                        <a:ea typeface="+mn-ea"/>
                      </a:endParaRPr>
                    </a:p>
                  </a:txBody>
                  <a:tcPr marL="0" marR="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13277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角丸四角形 7"/>
          <p:cNvSpPr/>
          <p:nvPr/>
        </p:nvSpPr>
        <p:spPr>
          <a:xfrm>
            <a:off x="-1" y="83124"/>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a:t>
            </a:r>
            <a:r>
              <a:rPr kumimoji="1" lang="en-US" altLang="ja-JP"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経営の基本方針</a:t>
            </a:r>
          </a:p>
        </p:txBody>
      </p:sp>
      <p:sp>
        <p:nvSpPr>
          <p:cNvPr id="18" name="テキスト ボックス 17"/>
          <p:cNvSpPr txBox="1"/>
          <p:nvPr/>
        </p:nvSpPr>
        <p:spPr>
          <a:xfrm>
            <a:off x="90480" y="691746"/>
            <a:ext cx="10972801" cy="338554"/>
          </a:xfrm>
          <a:prstGeom prst="rect">
            <a:avLst/>
          </a:prstGeom>
          <a:noFill/>
        </p:spPr>
        <p:txBody>
          <a:bodyPr wrap="square" rtlCol="0">
            <a:spAutoFit/>
          </a:bodyP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rPr>
              <a:t>港湾施設提供事業の基本方針</a:t>
            </a:r>
            <a:endParaRPr kumimoji="1" lang="en-US" altLang="ja-JP" sz="1600" b="1"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endParaRPr>
          </a:p>
        </p:txBody>
      </p:sp>
      <p:sp>
        <p:nvSpPr>
          <p:cNvPr id="19" name="タイトル 1"/>
          <p:cNvSpPr txBox="1">
            <a:spLocks/>
          </p:cNvSpPr>
          <p:nvPr/>
        </p:nvSpPr>
        <p:spPr>
          <a:xfrm>
            <a:off x="122820" y="1037773"/>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港湾施設提供事業</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7" name="正方形/長方形 6"/>
          <p:cNvSpPr/>
          <p:nvPr/>
        </p:nvSpPr>
        <p:spPr>
          <a:xfrm>
            <a:off x="245865" y="5194606"/>
            <a:ext cx="11650666" cy="3284377"/>
          </a:xfrm>
          <a:prstGeom prst="rect">
            <a:avLst/>
          </a:prstGeom>
          <a:ln w="38100">
            <a:solidFill>
              <a:srgbClr val="7030A0"/>
            </a:solidFill>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経営収支、施設の状況</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営業損益は、平成</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30</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年度以降黒字であるものの、令和２年度以降は減少傾向にある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埋立地に立地する多数の埠頭用地の底地を埋立事業から賃借している。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大半の上屋が、地方公営企業法上の耐用年数を経過するなど老朽化が進行している。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0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港湾計画における貨物量の見通し</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令和</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４</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年</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の外貿コンテナ貨物量は、新型コロナウイルス感染症拡大前の水準に戻っており、今後も堅調に増加する見込みである。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0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事業者ニーズの状況</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集荷等に必要な</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大規模倉庫用地</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ニーズや冷凍・冷蔵倉庫のニーズが</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高まって</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いるものの、用地</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不足</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で倉庫を新設できないとの意見がある。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上屋の老朽化により、施設の機能が陳腐化しているとの意見がある</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正方形/長方形 8"/>
          <p:cNvSpPr/>
          <p:nvPr/>
        </p:nvSpPr>
        <p:spPr>
          <a:xfrm>
            <a:off x="232216" y="5186614"/>
            <a:ext cx="3458635" cy="39973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港湾施設提供事業を取り巻く状況</a:t>
            </a:r>
          </a:p>
        </p:txBody>
      </p:sp>
      <p:sp>
        <p:nvSpPr>
          <p:cNvPr id="10" name="タイトル 1"/>
          <p:cNvSpPr txBox="1">
            <a:spLocks/>
          </p:cNvSpPr>
          <p:nvPr/>
        </p:nvSpPr>
        <p:spPr>
          <a:xfrm>
            <a:off x="98581" y="2041423"/>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港湾施設提供事業経営計画</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12" name="タイトル 1"/>
          <p:cNvSpPr txBox="1">
            <a:spLocks/>
          </p:cNvSpPr>
          <p:nvPr/>
        </p:nvSpPr>
        <p:spPr>
          <a:xfrm>
            <a:off x="122820" y="3334392"/>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第２次港湾施設提供事業経営計画</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11" name="タイトル 1"/>
          <p:cNvSpPr txBox="1">
            <a:spLocks/>
          </p:cNvSpPr>
          <p:nvPr/>
        </p:nvSpPr>
        <p:spPr>
          <a:xfrm>
            <a:off x="127291" y="1390099"/>
            <a:ext cx="12112334" cy="3925597"/>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285750" lvl="0" indent="-285750">
              <a:buFont typeface="Wingdings" panose="05000000000000000000" pitchFamily="2" charset="2"/>
              <a:buChar char="Ø"/>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港湾施設提供事業は、港湾の機能を効率的に発揮</a:t>
            </a:r>
            <a:r>
              <a:rPr lang="ja-JP" altLang="en-US" sz="1600" dirty="0">
                <a:solidFill>
                  <a:prstClr val="black"/>
                </a:solidFill>
                <a:latin typeface="メイリオ" panose="020B0604030504040204" pitchFamily="50" charset="-128"/>
              </a:rPr>
              <a:t>させに必要な埠頭用地、</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上屋、荷役機械等を整備運営することを目的としており、大阪港の取扱貨物量を増加させることにより大阪都市圏の物流全体の効率化を図り、市民生活の安定に寄与していく。</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営業損益が平成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22</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から７年連続の赤字となったことを受け、経営の抜本的な改革を実施し、施設の老朽化に伴い、将来予想される事業リスクや利用者ニーズに対応出来る財務体質の向上を図ることにより、大阪港の競争力を強化することを目的として、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30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年度に「港湾施設提供事業経営計画」を策定し、令和４年度までの５年間経営改善策に取り組んできた。</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「港湾施設提供事業経営計画」に取り組んだ結果、営業損益は、港湾施設提供事業経営計画の取り組み開始時の平成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30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から令和３年度まで継続して黒字となるなど経営収支については一定改善しているものの、依然として、施設稼働率や上屋の老朽化など改善すべき経営課題を抱えている状況であることから、これらを改善し、長期的かつ安定的な事業運営を図ることを目的に、令和５年３月に「第２次港湾施設提供事業経営計画」を策定した。</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取組期間は令和５年度から令和９年度までの５年間とし、毎年度、必要に応じ計画等の見直しを行う。</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sp>
        <p:nvSpPr>
          <p:cNvPr id="13"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5</a:t>
            </a:fld>
            <a:endParaRPr kumimoji="1" lang="ja-JP" altLang="en-US" sz="1200" dirty="0">
              <a:solidFill>
                <a:schemeClr val="tx1"/>
              </a:solidFill>
            </a:endParaRPr>
          </a:p>
        </p:txBody>
      </p:sp>
    </p:spTree>
    <p:extLst>
      <p:ext uri="{BB962C8B-B14F-4D97-AF65-F5344CB8AC3E}">
        <p14:creationId xmlns:p14="http://schemas.microsoft.com/office/powerpoint/2010/main" val="370469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正方形/長方形 17"/>
          <p:cNvSpPr/>
          <p:nvPr/>
        </p:nvSpPr>
        <p:spPr>
          <a:xfrm>
            <a:off x="237016" y="4735550"/>
            <a:ext cx="11649600" cy="3739462"/>
          </a:xfrm>
          <a:prstGeom prst="rect">
            <a:avLst/>
          </a:prstGeom>
          <a:ln w="38100" cmpd="thinThick">
            <a:solidFill>
              <a:srgbClr val="7030A0"/>
            </a:solidFill>
            <a:prstDash val="solid"/>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3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①施設稼働率</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一体使用荷さばき地について、定常的に使用許可することができず岸壁の稼働率（船舶の寄港頻度）に大きく左右されるため</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廃止も含め検討する。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青果物の取扱いが低迷しているため、青果物上屋を一般雑貨を取扱う上屋へ変更するなど、稼働率の向上を図る。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その他の低稼働施設について、引き続き新たな事業者の掘り起こしを行う。</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②上屋の老朽化</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港湾計画や上屋維持管理計画の内容も踏まえ、市設上屋更新計画を策定し、上屋の更新等を実施していく。</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③土地賃借料負担（施設提供事業から埋立事業への支払</a:t>
            </a:r>
            <a:r>
              <a:rPr kumimoji="1" lang="ja-JP" altLang="en-US" sz="14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a:t>
            </a:r>
            <a:endParaRPr kumimoji="1" lang="en-US" altLang="ja-JP" sz="14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埠頭用地取得方針を策定する。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（取得する埠頭用地の選別や、確保する留保資金額の考え方などを整理する。）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上記方針に基づき、予算編成時に埠頭用地の取得を検討する。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1" name="正方形/長方形 20"/>
          <p:cNvSpPr/>
          <p:nvPr/>
        </p:nvSpPr>
        <p:spPr>
          <a:xfrm>
            <a:off x="220928" y="4727542"/>
            <a:ext cx="3040887" cy="3842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課題解決のための経営改善策</a:t>
            </a:r>
          </a:p>
        </p:txBody>
      </p:sp>
      <p:sp>
        <p:nvSpPr>
          <p:cNvPr id="4" name="二等辺三角形 3"/>
          <p:cNvSpPr/>
          <p:nvPr/>
        </p:nvSpPr>
        <p:spPr>
          <a:xfrm rot="10800000">
            <a:off x="2272331" y="3953750"/>
            <a:ext cx="7578969" cy="661492"/>
          </a:xfrm>
          <a:custGeom>
            <a:avLst/>
            <a:gdLst>
              <a:gd name="connsiteX0" fmla="*/ 0 w 7578969"/>
              <a:gd name="connsiteY0" fmla="*/ 562708 h 562708"/>
              <a:gd name="connsiteX1" fmla="*/ 3739615 w 7578969"/>
              <a:gd name="connsiteY1" fmla="*/ 0 h 562708"/>
              <a:gd name="connsiteX2" fmla="*/ 7578969 w 7578969"/>
              <a:gd name="connsiteY2" fmla="*/ 562708 h 562708"/>
              <a:gd name="connsiteX3" fmla="*/ 0 w 7578969"/>
              <a:gd name="connsiteY3" fmla="*/ 562708 h 562708"/>
              <a:gd name="connsiteX0" fmla="*/ 0 w 7578969"/>
              <a:gd name="connsiteY0" fmla="*/ 762213 h 762213"/>
              <a:gd name="connsiteX1" fmla="*/ 3706364 w 7578969"/>
              <a:gd name="connsiteY1" fmla="*/ 0 h 762213"/>
              <a:gd name="connsiteX2" fmla="*/ 7578969 w 7578969"/>
              <a:gd name="connsiteY2" fmla="*/ 762213 h 762213"/>
              <a:gd name="connsiteX3" fmla="*/ 0 w 7578969"/>
              <a:gd name="connsiteY3" fmla="*/ 762213 h 762213"/>
            </a:gdLst>
            <a:ahLst/>
            <a:cxnLst>
              <a:cxn ang="0">
                <a:pos x="connsiteX0" y="connsiteY0"/>
              </a:cxn>
              <a:cxn ang="0">
                <a:pos x="connsiteX1" y="connsiteY1"/>
              </a:cxn>
              <a:cxn ang="0">
                <a:pos x="connsiteX2" y="connsiteY2"/>
              </a:cxn>
              <a:cxn ang="0">
                <a:pos x="connsiteX3" y="connsiteY3"/>
              </a:cxn>
            </a:cxnLst>
            <a:rect l="l" t="t" r="r" b="b"/>
            <a:pathLst>
              <a:path w="7578969" h="762213">
                <a:moveTo>
                  <a:pt x="0" y="762213"/>
                </a:moveTo>
                <a:lnTo>
                  <a:pt x="3706364" y="0"/>
                </a:lnTo>
                <a:lnTo>
                  <a:pt x="7578969" y="762213"/>
                </a:lnTo>
                <a:lnTo>
                  <a:pt x="0" y="762213"/>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138814" rtl="0" eaLnBrk="1" fontAlgn="auto" latinLnBrk="0" hangingPunct="1">
              <a:lnSpc>
                <a:spcPct val="100000"/>
              </a:lnSpc>
              <a:spcBef>
                <a:spcPts val="0"/>
              </a:spcBef>
              <a:spcAft>
                <a:spcPts val="0"/>
              </a:spcAft>
              <a:buClrTx/>
              <a:buSzTx/>
              <a:buFontTx/>
              <a:buNone/>
              <a:tabLst/>
              <a:defRPr/>
            </a:pPr>
            <a:endParaRPr kumimoji="1" lang="ja-JP" altLang="en-US" sz="2242" b="0" i="0" u="none" strike="noStrike" kern="1200" cap="none" spc="0" normalizeH="0" baseline="0" noProof="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5" name="正方形/長方形 4"/>
          <p:cNvSpPr/>
          <p:nvPr/>
        </p:nvSpPr>
        <p:spPr>
          <a:xfrm>
            <a:off x="250664" y="223053"/>
            <a:ext cx="11650666" cy="3610390"/>
          </a:xfrm>
          <a:prstGeom prst="rect">
            <a:avLst/>
          </a:prstGeom>
          <a:ln w="38100">
            <a:solidFill>
              <a:srgbClr val="7030A0"/>
            </a:solidFill>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①施設稼働率</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just">
              <a:buFont typeface="Wingdings" panose="05000000000000000000" pitchFamily="2" charset="2"/>
              <a:buChar char="Ø"/>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上屋</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及び荷さばき地の施設稼働率は全体で</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平均</a:t>
            </a:r>
            <a:r>
              <a:rPr lang="en-US" altLang="ja-JP" sz="15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72.5</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）となって</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おり、安治川内港地区や北港白津地区などの稼働率の低い</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施 </a:t>
            </a:r>
            <a:endParaRPr kumimoji="1" lang="en-US" altLang="ja-JP"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algn="just">
              <a:defRPr/>
            </a:pP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5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設</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がある</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endParaRPr kumimoji="1" lang="en-US" altLang="ja-JP"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algn="just">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250" kern="100" dirty="0" smtClean="0">
                <a:solidFill>
                  <a:prstClr val="black"/>
                </a:solidFill>
                <a:latin typeface="メイリオ" panose="020B0604030504040204" pitchFamily="50" charset="-128"/>
                <a:cs typeface="Times New Roman" panose="02020603050405020304" pitchFamily="18" charset="0"/>
              </a:rPr>
              <a:t>（</a:t>
            </a:r>
            <a:r>
              <a:rPr lang="en-US" altLang="ja-JP" sz="1250" kern="100" dirty="0">
                <a:solidFill>
                  <a:prstClr val="black"/>
                </a:solidFill>
                <a:latin typeface="メイリオ" panose="020B0604030504040204" pitchFamily="50" charset="-128"/>
                <a:cs typeface="Times New Roman" panose="02020603050405020304" pitchFamily="18" charset="0"/>
              </a:rPr>
              <a:t>※</a:t>
            </a:r>
            <a:r>
              <a:rPr lang="ja-JP" altLang="en-US" sz="1250" kern="100" dirty="0">
                <a:solidFill>
                  <a:prstClr val="black"/>
                </a:solidFill>
                <a:latin typeface="メイリオ" panose="020B0604030504040204" pitchFamily="50" charset="-128"/>
                <a:cs typeface="Times New Roman" panose="02020603050405020304" pitchFamily="18" charset="0"/>
              </a:rPr>
              <a:t>）</a:t>
            </a:r>
            <a:r>
              <a:rPr lang="ja-JP" altLang="en-US" sz="1250" kern="100" dirty="0" smtClean="0">
                <a:solidFill>
                  <a:prstClr val="black"/>
                </a:solidFill>
                <a:latin typeface="メイリオ" panose="020B0604030504040204" pitchFamily="50" charset="-128"/>
                <a:cs typeface="Times New Roman" panose="02020603050405020304" pitchFamily="18" charset="0"/>
              </a:rPr>
              <a:t>令和３年度決算ベース</a:t>
            </a:r>
            <a:endParaRPr kumimoji="1" lang="en-US" altLang="ja-JP" sz="1200" b="1" i="1" u="none" strike="noStrike" kern="1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②上屋の老朽化</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marR="0" lvl="0" indent="-1714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上屋</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80</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棟のうち９割以上が、地方公営企業法上の耐用年数を経過するなど老朽化が進行しており、今後の計画的な更新等に向け</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検</a:t>
            </a:r>
            <a:endParaRPr kumimoji="1" lang="en-US" altLang="ja-JP"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5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討</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していく必要がある。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③土地賃借負担（施設提供事業から埋立事業への支払）</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marR="0" lvl="0" indent="-1714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埋立事業</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より埠頭用地の底地を賃借しており、その賃借料は</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21</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億円／年は、施設提供事業の総費用</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41</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億円（</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）の約５割を</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占める</a:t>
            </a:r>
            <a:endParaRPr kumimoji="1" lang="en-US" altLang="ja-JP"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en-US" altLang="ja-JP" sz="1500" kern="100" noProof="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など</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、大きな負担となっている</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endParaRPr kumimoji="1" lang="en-US" altLang="ja-JP"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ja-JP" altLang="en-US" sz="1500" kern="100" noProof="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25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）令和５年度当初予算ベース</a:t>
            </a:r>
            <a:endParaRPr kumimoji="1" lang="en-US" altLang="ja-JP"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正方形/長方形 5"/>
          <p:cNvSpPr/>
          <p:nvPr/>
        </p:nvSpPr>
        <p:spPr>
          <a:xfrm>
            <a:off x="237016" y="232647"/>
            <a:ext cx="2628626" cy="39973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港湾施設提供事業の課題</a:t>
            </a:r>
          </a:p>
        </p:txBody>
      </p:sp>
      <p:sp>
        <p:nvSpPr>
          <p:cNvPr id="7"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6</a:t>
            </a:fld>
            <a:endParaRPr kumimoji="1" lang="ja-JP" altLang="en-US" sz="1200" dirty="0">
              <a:solidFill>
                <a:schemeClr val="tx1"/>
              </a:solidFill>
            </a:endParaRPr>
          </a:p>
        </p:txBody>
      </p:sp>
    </p:spTree>
    <p:extLst>
      <p:ext uri="{BB962C8B-B14F-4D97-AF65-F5344CB8AC3E}">
        <p14:creationId xmlns:p14="http://schemas.microsoft.com/office/powerpoint/2010/main" val="291701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図 6"/>
          <p:cNvPicPr>
            <a:picLocks noChangeAspect="1"/>
          </p:cNvPicPr>
          <p:nvPr/>
        </p:nvPicPr>
        <p:blipFill>
          <a:blip r:embed="rId2"/>
          <a:stretch>
            <a:fillRect/>
          </a:stretch>
        </p:blipFill>
        <p:spPr>
          <a:xfrm>
            <a:off x="1593774" y="1006967"/>
            <a:ext cx="9052077" cy="6210000"/>
          </a:xfrm>
          <a:prstGeom prst="rect">
            <a:avLst/>
          </a:prstGeom>
        </p:spPr>
      </p:pic>
      <p:sp>
        <p:nvSpPr>
          <p:cNvPr id="2" name="スライド番号プレースホルダー 1"/>
          <p:cNvSpPr>
            <a:spLocks noGrp="1"/>
          </p:cNvSpPr>
          <p:nvPr>
            <p:ph type="sldNum" sz="quarter" idx="12"/>
          </p:nvPr>
        </p:nvSpPr>
        <p:spPr>
          <a:xfrm>
            <a:off x="11540185" y="8297097"/>
            <a:ext cx="686187" cy="460041"/>
          </a:xfrm>
        </p:spPr>
        <p:txBody>
          <a:bodyPr/>
          <a:lstStyle/>
          <a:p>
            <a:fld id="{5AA38D38-D8EA-493B-AEC0-0967396FF8DD}" type="slidenum">
              <a:rPr kumimoji="1" lang="ja-JP" altLang="en-US" smtClean="0">
                <a:solidFill>
                  <a:schemeClr val="tx1"/>
                </a:solidFill>
              </a:rPr>
              <a:t>7</a:t>
            </a:fld>
            <a:endParaRPr kumimoji="1" lang="ja-JP" altLang="en-US" dirty="0">
              <a:solidFill>
                <a:schemeClr val="tx1"/>
              </a:solidFill>
            </a:endParaRPr>
          </a:p>
        </p:txBody>
      </p:sp>
      <p:sp>
        <p:nvSpPr>
          <p:cNvPr id="4" name="Text Box 41"/>
          <p:cNvSpPr>
            <a:spLocks noChangeArrowheads="1"/>
          </p:cNvSpPr>
          <p:nvPr/>
        </p:nvSpPr>
        <p:spPr bwMode="auto">
          <a:xfrm>
            <a:off x="901144" y="7216967"/>
            <a:ext cx="10738791" cy="624205"/>
          </a:xfrm>
          <a:prstGeom prst="rect">
            <a:avLst/>
          </a:prstGeom>
          <a:noFill/>
          <a:ln w="28575">
            <a:solidFill>
              <a:srgbClr val="FF0000"/>
            </a:solidFill>
            <a:miter lim="800000"/>
            <a:headEnd/>
            <a:tailEnd/>
          </a:ln>
        </p:spPr>
        <p:txBody>
          <a:bodyPr wrap="square" tIns="36000">
            <a:spAutoFit/>
          </a:bodyPr>
          <a:lstStyle/>
          <a:p>
            <a:pPr>
              <a:lnSpc>
                <a:spcPct val="110000"/>
              </a:lnSpc>
              <a:defRPr/>
            </a:pPr>
            <a:r>
              <a:rPr lang="ja-JP" altLang="en-US" sz="16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6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2033(R15)</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年度までの長期収支試算結果においては、資金不足は生じない見込み。</a:t>
            </a:r>
            <a:endPar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endParaRPr>
          </a:p>
          <a:p>
            <a:pPr eaLnBrk="1" hangingPunct="1">
              <a:lnSpc>
                <a:spcPct val="110000"/>
              </a:lnSpc>
              <a:defRPr/>
            </a:pP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・ただし、施設稼働率の向上等による増益確保策の検討が必要である。</a:t>
            </a:r>
            <a:endPar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32687" y="60234"/>
            <a:ext cx="12272312" cy="652329"/>
          </a:xfrm>
          <a:prstGeom prst="rect">
            <a:avLst/>
          </a:prstGeom>
        </p:spPr>
      </p:pic>
      <p:sp>
        <p:nvSpPr>
          <p:cNvPr id="9" name="テキスト ボックス 8"/>
          <p:cNvSpPr txBox="1"/>
          <p:nvPr/>
        </p:nvSpPr>
        <p:spPr>
          <a:xfrm>
            <a:off x="0" y="659080"/>
            <a:ext cx="3638551" cy="338554"/>
          </a:xfrm>
          <a:prstGeom prst="rect">
            <a:avLst/>
          </a:prstGeom>
          <a:noFill/>
        </p:spPr>
        <p:txBody>
          <a:bodyPr wrap="square" rtlCol="0">
            <a:spAutoFit/>
          </a:bodyPr>
          <a:lstStyle/>
          <a:p>
            <a:r>
              <a:rPr lang="ja-JP" altLang="en-US" sz="1600" b="1" dirty="0"/>
              <a:t>（１）投資・財政計画（収支計画）</a:t>
            </a:r>
            <a:endParaRPr lang="en-US" altLang="ja-JP" sz="1600" b="1" dirty="0"/>
          </a:p>
        </p:txBody>
      </p:sp>
    </p:spTree>
    <p:extLst>
      <p:ext uri="{BB962C8B-B14F-4D97-AF65-F5344CB8AC3E}">
        <p14:creationId xmlns:p14="http://schemas.microsoft.com/office/powerpoint/2010/main" val="1915279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8</a:t>
            </a:fld>
            <a:endParaRPr kumimoji="1" lang="ja-JP" altLang="en-US" sz="1200" dirty="0">
              <a:solidFill>
                <a:schemeClr val="tx1"/>
              </a:solidFill>
            </a:endParaRPr>
          </a:p>
        </p:txBody>
      </p:sp>
      <p:pic>
        <p:nvPicPr>
          <p:cNvPr id="3" name="図 2"/>
          <p:cNvPicPr>
            <a:picLocks noChangeAspect="1"/>
          </p:cNvPicPr>
          <p:nvPr/>
        </p:nvPicPr>
        <p:blipFill>
          <a:blip r:embed="rId2"/>
          <a:stretch>
            <a:fillRect/>
          </a:stretch>
        </p:blipFill>
        <p:spPr>
          <a:xfrm>
            <a:off x="391898" y="884875"/>
            <a:ext cx="11455828" cy="6858000"/>
          </a:xfrm>
          <a:prstGeom prst="rect">
            <a:avLst/>
          </a:prstGeom>
        </p:spPr>
      </p:pic>
    </p:spTree>
    <p:extLst>
      <p:ext uri="{BB962C8B-B14F-4D97-AF65-F5344CB8AC3E}">
        <p14:creationId xmlns:p14="http://schemas.microsoft.com/office/powerpoint/2010/main" val="3380131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2852</Words>
  <Application>Microsoft Office PowerPoint</Application>
  <PresentationFormat>ユーザー設定</PresentationFormat>
  <Paragraphs>265</Paragraphs>
  <Slides>15</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15</vt:i4>
      </vt:variant>
    </vt:vector>
  </HeadingPairs>
  <TitlesOfParts>
    <vt:vector size="26" baseType="lpstr">
      <vt:lpstr>微軟正黑體</vt:lpstr>
      <vt:lpstr>ＭＳ Ｐゴシック</vt:lpstr>
      <vt:lpstr>ＭＳ 明朝</vt:lpstr>
      <vt:lpstr>メイリオ</vt:lpstr>
      <vt:lpstr>Arial</vt:lpstr>
      <vt:lpstr>Calibri</vt:lpstr>
      <vt:lpstr>Times New Roman</vt:lpstr>
      <vt:lpstr>Trebuchet MS</vt:lpstr>
      <vt:lpstr>Wingdings</vt:lpstr>
      <vt:lpstr>Wingdings 3</vt:lpstr>
      <vt:lpstr>ファセット</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2023-09-13T02:32:07Z</dcterms:created>
  <dcterms:modified xsi:type="dcterms:W3CDTF">2023-09-13T02:43:56Z</dcterms:modified>
</cp:coreProperties>
</file>